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98"/>
  </p:handoutMasterIdLst>
  <p:sldIdLst>
    <p:sldId id="390" r:id="rId3"/>
    <p:sldId id="263" r:id="rId4"/>
    <p:sldId id="264" r:id="rId6"/>
    <p:sldId id="265" r:id="rId7"/>
    <p:sldId id="266" r:id="rId8"/>
    <p:sldId id="267" r:id="rId9"/>
    <p:sldId id="268" r:id="rId10"/>
    <p:sldId id="269" r:id="rId11"/>
    <p:sldId id="270" r:id="rId12"/>
    <p:sldId id="375" r:id="rId13"/>
    <p:sldId id="272" r:id="rId14"/>
    <p:sldId id="273" r:id="rId15"/>
    <p:sldId id="274" r:id="rId16"/>
    <p:sldId id="275" r:id="rId17"/>
    <p:sldId id="276" r:id="rId18"/>
    <p:sldId id="277" r:id="rId19"/>
    <p:sldId id="278" r:id="rId20"/>
    <p:sldId id="279" r:id="rId21"/>
    <p:sldId id="280" r:id="rId22"/>
    <p:sldId id="281" r:id="rId23"/>
    <p:sldId id="283" r:id="rId24"/>
    <p:sldId id="282" r:id="rId25"/>
    <p:sldId id="284" r:id="rId26"/>
    <p:sldId id="285" r:id="rId27"/>
    <p:sldId id="286" r:id="rId28"/>
    <p:sldId id="287" r:id="rId29"/>
    <p:sldId id="288" r:id="rId30"/>
    <p:sldId id="289" r:id="rId31"/>
    <p:sldId id="290" r:id="rId32"/>
    <p:sldId id="291" r:id="rId33"/>
    <p:sldId id="293" r:id="rId34"/>
    <p:sldId id="295" r:id="rId35"/>
    <p:sldId id="296" r:id="rId36"/>
    <p:sldId id="297" r:id="rId37"/>
    <p:sldId id="298" r:id="rId38"/>
    <p:sldId id="299" r:id="rId39"/>
    <p:sldId id="300" r:id="rId40"/>
    <p:sldId id="301" r:id="rId41"/>
    <p:sldId id="306" r:id="rId42"/>
    <p:sldId id="307" r:id="rId43"/>
    <p:sldId id="308" r:id="rId44"/>
    <p:sldId id="316" r:id="rId45"/>
    <p:sldId id="309" r:id="rId46"/>
    <p:sldId id="310" r:id="rId47"/>
    <p:sldId id="311" r:id="rId48"/>
    <p:sldId id="312" r:id="rId49"/>
    <p:sldId id="313" r:id="rId50"/>
    <p:sldId id="314" r:id="rId51"/>
    <p:sldId id="317" r:id="rId52"/>
    <p:sldId id="318" r:id="rId53"/>
    <p:sldId id="319" r:id="rId54"/>
    <p:sldId id="320" r:id="rId55"/>
    <p:sldId id="321" r:id="rId56"/>
    <p:sldId id="322" r:id="rId57"/>
    <p:sldId id="323" r:id="rId58"/>
    <p:sldId id="324" r:id="rId59"/>
    <p:sldId id="335" r:id="rId60"/>
    <p:sldId id="325" r:id="rId61"/>
    <p:sldId id="326" r:id="rId62"/>
    <p:sldId id="327" r:id="rId63"/>
    <p:sldId id="328" r:id="rId64"/>
    <p:sldId id="329" r:id="rId65"/>
    <p:sldId id="330" r:id="rId66"/>
    <p:sldId id="331" r:id="rId67"/>
    <p:sldId id="332" r:id="rId68"/>
    <p:sldId id="333" r:id="rId69"/>
    <p:sldId id="334" r:id="rId70"/>
    <p:sldId id="377" r:id="rId71"/>
    <p:sldId id="337" r:id="rId72"/>
    <p:sldId id="338" r:id="rId73"/>
    <p:sldId id="340" r:id="rId74"/>
    <p:sldId id="341" r:id="rId75"/>
    <p:sldId id="342" r:id="rId76"/>
    <p:sldId id="343" r:id="rId77"/>
    <p:sldId id="344" r:id="rId78"/>
    <p:sldId id="350" r:id="rId79"/>
    <p:sldId id="351" r:id="rId80"/>
    <p:sldId id="352" r:id="rId81"/>
    <p:sldId id="353" r:id="rId82"/>
    <p:sldId id="354" r:id="rId83"/>
    <p:sldId id="355" r:id="rId84"/>
    <p:sldId id="356" r:id="rId85"/>
    <p:sldId id="357" r:id="rId86"/>
    <p:sldId id="358" r:id="rId87"/>
    <p:sldId id="359" r:id="rId88"/>
    <p:sldId id="361" r:id="rId89"/>
    <p:sldId id="362" r:id="rId90"/>
    <p:sldId id="363" r:id="rId91"/>
    <p:sldId id="364" r:id="rId92"/>
    <p:sldId id="370" r:id="rId93"/>
    <p:sldId id="365" r:id="rId94"/>
    <p:sldId id="366" r:id="rId95"/>
    <p:sldId id="367" r:id="rId96"/>
    <p:sldId id="368" r:id="rId97"/>
  </p:sldIdLst>
  <p:sldSz cx="9144000" cy="6858000" type="screen4x3"/>
  <p:notesSz cx="7150100" cy="9448800"/>
  <p:defaultTextStyle>
    <a:defPPr>
      <a:defRPr lang="en-US"/>
    </a:defPPr>
    <a:lvl1pPr algn="ctr"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1400" b="1" kern="1200">
        <a:solidFill>
          <a:schemeClr val="tx1"/>
        </a:solidFill>
        <a:latin typeface="Arial" panose="020B0604020202020204" pitchFamily="34" charset="0"/>
        <a:ea typeface="+mn-ea"/>
        <a:cs typeface="+mn-cs"/>
      </a:defRPr>
    </a:lvl5pPr>
    <a:lvl6pPr marL="2286000" algn="l" defTabSz="914400" rtl="0" eaLnBrk="1" latinLnBrk="0" hangingPunct="1">
      <a:defRPr sz="1400" b="1" kern="1200">
        <a:solidFill>
          <a:schemeClr val="tx1"/>
        </a:solidFill>
        <a:latin typeface="Arial" panose="020B0604020202020204" pitchFamily="34" charset="0"/>
        <a:ea typeface="+mn-ea"/>
        <a:cs typeface="+mn-cs"/>
      </a:defRPr>
    </a:lvl6pPr>
    <a:lvl7pPr marL="2743200" algn="l" defTabSz="914400" rtl="0" eaLnBrk="1" latinLnBrk="0" hangingPunct="1">
      <a:defRPr sz="1400" b="1" kern="1200">
        <a:solidFill>
          <a:schemeClr val="tx1"/>
        </a:solidFill>
        <a:latin typeface="Arial" panose="020B0604020202020204" pitchFamily="34" charset="0"/>
        <a:ea typeface="+mn-ea"/>
        <a:cs typeface="+mn-cs"/>
      </a:defRPr>
    </a:lvl7pPr>
    <a:lvl8pPr marL="3200400" algn="l" defTabSz="914400" rtl="0" eaLnBrk="1" latinLnBrk="0" hangingPunct="1">
      <a:defRPr sz="1400" b="1" kern="1200">
        <a:solidFill>
          <a:schemeClr val="tx1"/>
        </a:solidFill>
        <a:latin typeface="Arial" panose="020B0604020202020204" pitchFamily="34" charset="0"/>
        <a:ea typeface="+mn-ea"/>
        <a:cs typeface="+mn-cs"/>
      </a:defRPr>
    </a:lvl8pPr>
    <a:lvl9pPr marL="3657600" algn="l" defTabSz="914400" rtl="0" eaLnBrk="1" latinLnBrk="0" hangingPunct="1">
      <a:defRPr sz="1400" b="1"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00"/>
    <a:srgbClr val="CC6600"/>
    <a:srgbClr val="00CCFF"/>
    <a:srgbClr val="FFFF99"/>
    <a:srgbClr val="9DCE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0" autoAdjust="0"/>
    <p:restoredTop sz="82881" autoAdjust="0"/>
  </p:normalViewPr>
  <p:slideViewPr>
    <p:cSldViewPr snapToGrid="0" snapToObjects="1">
      <p:cViewPr varScale="1">
        <p:scale>
          <a:sx n="88" d="100"/>
          <a:sy n="88" d="100"/>
        </p:scale>
        <p:origin x="-534" y="-96"/>
      </p:cViewPr>
      <p:guideLst>
        <p:guide orient="horz" pos="3037"/>
        <p:guide pos="2743"/>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25" d="100"/>
        <a:sy n="125" d="100"/>
      </p:scale>
      <p:origin x="0" y="0"/>
    </p:cViewPr>
  </p:notesTextViewPr>
  <p:sorterViewPr>
    <p:cViewPr>
      <p:scale>
        <a:sx n="100" d="100"/>
        <a:sy n="100" d="100"/>
      </p:scale>
      <p:origin x="0" y="30120"/>
    </p:cViewPr>
  </p:sorterViewPr>
  <p:notesViewPr>
    <p:cSldViewPr snapToGrid="0" snapToObjects="1">
      <p:cViewPr>
        <p:scale>
          <a:sx n="100" d="100"/>
          <a:sy n="100" d="100"/>
        </p:scale>
        <p:origin x="-1458" y="-60"/>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29.xml"/><Relationship Id="rId8" Type="http://schemas.openxmlformats.org/officeDocument/2006/relationships/slide" Target="slides/slide27.xml"/><Relationship Id="rId7" Type="http://schemas.openxmlformats.org/officeDocument/2006/relationships/slide" Target="slides/slide26.xml"/><Relationship Id="rId6" Type="http://schemas.openxmlformats.org/officeDocument/2006/relationships/slide" Target="slides/slide25.xml"/><Relationship Id="rId5" Type="http://schemas.openxmlformats.org/officeDocument/2006/relationships/slide" Target="slides/slide18.xml"/><Relationship Id="rId4" Type="http://schemas.openxmlformats.org/officeDocument/2006/relationships/slide" Target="slides/slide17.xml"/><Relationship Id="rId30" Type="http://schemas.openxmlformats.org/officeDocument/2006/relationships/slide" Target="slides/slide85.xml"/><Relationship Id="rId3" Type="http://schemas.openxmlformats.org/officeDocument/2006/relationships/slide" Target="slides/slide13.xml"/><Relationship Id="rId29" Type="http://schemas.openxmlformats.org/officeDocument/2006/relationships/slide" Target="slides/slide84.xml"/><Relationship Id="rId28" Type="http://schemas.openxmlformats.org/officeDocument/2006/relationships/slide" Target="slides/slide82.xml"/><Relationship Id="rId27" Type="http://schemas.openxmlformats.org/officeDocument/2006/relationships/slide" Target="slides/slide81.xml"/><Relationship Id="rId26" Type="http://schemas.openxmlformats.org/officeDocument/2006/relationships/slide" Target="slides/slide74.xml"/><Relationship Id="rId25" Type="http://schemas.openxmlformats.org/officeDocument/2006/relationships/slide" Target="slides/slide67.xml"/><Relationship Id="rId24" Type="http://schemas.openxmlformats.org/officeDocument/2006/relationships/slide" Target="slides/slide64.xml"/><Relationship Id="rId23" Type="http://schemas.openxmlformats.org/officeDocument/2006/relationships/slide" Target="slides/slide63.xml"/><Relationship Id="rId22" Type="http://schemas.openxmlformats.org/officeDocument/2006/relationships/slide" Target="slides/slide62.xml"/><Relationship Id="rId21" Type="http://schemas.openxmlformats.org/officeDocument/2006/relationships/slide" Target="slides/slide60.xml"/><Relationship Id="rId20" Type="http://schemas.openxmlformats.org/officeDocument/2006/relationships/slide" Target="slides/slide59.xml"/><Relationship Id="rId2" Type="http://schemas.openxmlformats.org/officeDocument/2006/relationships/slide" Target="slides/slide10.xml"/><Relationship Id="rId19" Type="http://schemas.openxmlformats.org/officeDocument/2006/relationships/slide" Target="slides/slide58.xml"/><Relationship Id="rId18" Type="http://schemas.openxmlformats.org/officeDocument/2006/relationships/slide" Target="slides/slide57.xml"/><Relationship Id="rId17" Type="http://schemas.openxmlformats.org/officeDocument/2006/relationships/slide" Target="slides/slide52.xml"/><Relationship Id="rId16" Type="http://schemas.openxmlformats.org/officeDocument/2006/relationships/slide" Target="slides/slide51.xml"/><Relationship Id="rId15" Type="http://schemas.openxmlformats.org/officeDocument/2006/relationships/slide" Target="slides/slide44.xml"/><Relationship Id="rId14" Type="http://schemas.openxmlformats.org/officeDocument/2006/relationships/slide" Target="slides/slide43.xml"/><Relationship Id="rId13" Type="http://schemas.openxmlformats.org/officeDocument/2006/relationships/slide" Target="slides/slide41.xml"/><Relationship Id="rId12" Type="http://schemas.openxmlformats.org/officeDocument/2006/relationships/slide" Target="slides/slide40.xml"/><Relationship Id="rId11" Type="http://schemas.openxmlformats.org/officeDocument/2006/relationships/slide" Target="slides/slide33.xml"/><Relationship Id="rId10" Type="http://schemas.openxmlformats.org/officeDocument/2006/relationships/slide" Target="slides/slide30.xml"/><Relationship Id="rId1"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97213" cy="473075"/>
          </a:xfrm>
          <a:prstGeom prst="rect">
            <a:avLst/>
          </a:prstGeom>
          <a:noFill/>
          <a:ln w="9525">
            <a:noFill/>
            <a:miter lim="800000"/>
          </a:ln>
          <a:effectLst/>
        </p:spPr>
        <p:txBody>
          <a:bodyPr vert="horz" wrap="square" lIns="19488" tIns="0" rIns="19488" bIns="0" numCol="1" anchor="t" anchorCtr="0" compatLnSpc="1"/>
          <a:lstStyle>
            <a:lvl1pPr algn="l" defTabSz="934720">
              <a:defRPr sz="1000" b="0" i="1"/>
            </a:lvl1pPr>
          </a:lstStyle>
          <a:p>
            <a:r>
              <a:rPr lang="zh-CN" altLang="en-US"/>
              <a:t>Mastering OOAD - Instructor Notes</a:t>
            </a:r>
            <a:endParaRPr lang="zh-CN" altLang="en-US"/>
          </a:p>
        </p:txBody>
      </p:sp>
      <p:sp>
        <p:nvSpPr>
          <p:cNvPr id="3075" name="Rectangle 3"/>
          <p:cNvSpPr>
            <a:spLocks noGrp="1" noChangeArrowheads="1"/>
          </p:cNvSpPr>
          <p:nvPr>
            <p:ph type="dt" sz="quarter" idx="1"/>
          </p:nvPr>
        </p:nvSpPr>
        <p:spPr bwMode="auto">
          <a:xfrm>
            <a:off x="4052888" y="0"/>
            <a:ext cx="3097212" cy="473075"/>
          </a:xfrm>
          <a:prstGeom prst="rect">
            <a:avLst/>
          </a:prstGeom>
          <a:noFill/>
          <a:ln w="9525">
            <a:noFill/>
            <a:miter lim="800000"/>
          </a:ln>
          <a:effectLst/>
        </p:spPr>
        <p:txBody>
          <a:bodyPr vert="horz" wrap="square" lIns="19488" tIns="0" rIns="19488" bIns="0" numCol="1" anchor="t" anchorCtr="0" compatLnSpc="1"/>
          <a:lstStyle>
            <a:lvl1pPr algn="r" defTabSz="934720">
              <a:defRPr sz="1000" b="0" i="1"/>
            </a:lvl1pPr>
          </a:lstStyle>
          <a:p>
            <a:endParaRPr lang="en-US" altLang="zh-CN"/>
          </a:p>
        </p:txBody>
      </p:sp>
      <p:sp>
        <p:nvSpPr>
          <p:cNvPr id="3076" name="Rectangle 4"/>
          <p:cNvSpPr>
            <a:spLocks noGrp="1" noChangeArrowheads="1"/>
          </p:cNvSpPr>
          <p:nvPr>
            <p:ph type="ftr" sz="quarter" idx="2"/>
          </p:nvPr>
        </p:nvSpPr>
        <p:spPr bwMode="auto">
          <a:xfrm>
            <a:off x="0" y="8975725"/>
            <a:ext cx="3097213" cy="473075"/>
          </a:xfrm>
          <a:prstGeom prst="rect">
            <a:avLst/>
          </a:prstGeom>
          <a:noFill/>
          <a:ln w="9525">
            <a:noFill/>
            <a:miter lim="800000"/>
          </a:ln>
          <a:effectLst/>
        </p:spPr>
        <p:txBody>
          <a:bodyPr vert="horz" wrap="square" lIns="19488" tIns="0" rIns="19488" bIns="0" numCol="1" anchor="b" anchorCtr="0" compatLnSpc="1"/>
          <a:lstStyle>
            <a:lvl1pPr algn="l" defTabSz="934720">
              <a:defRPr sz="1000" b="0" i="1"/>
            </a:lvl1pPr>
          </a:lstStyle>
          <a:p>
            <a:r>
              <a:rPr lang="zh-CN" altLang="en-US"/>
              <a:t>Module 13 - Class Design</a:t>
            </a:r>
            <a:endParaRPr lang="en-US" altLang="zh-CN"/>
          </a:p>
        </p:txBody>
      </p:sp>
      <p:sp>
        <p:nvSpPr>
          <p:cNvPr id="3077" name="Rectangle 5"/>
          <p:cNvSpPr>
            <a:spLocks noGrp="1" noChangeArrowheads="1"/>
          </p:cNvSpPr>
          <p:nvPr>
            <p:ph type="sldNum" sz="quarter" idx="3"/>
          </p:nvPr>
        </p:nvSpPr>
        <p:spPr bwMode="auto">
          <a:xfrm>
            <a:off x="4052888" y="8975725"/>
            <a:ext cx="3097212" cy="473075"/>
          </a:xfrm>
          <a:prstGeom prst="rect">
            <a:avLst/>
          </a:prstGeom>
          <a:noFill/>
          <a:ln w="9525">
            <a:noFill/>
            <a:miter lim="800000"/>
          </a:ln>
          <a:effectLst/>
        </p:spPr>
        <p:txBody>
          <a:bodyPr vert="horz" wrap="square" lIns="19488" tIns="0" rIns="19488" bIns="0" numCol="1" anchor="b" anchorCtr="0" compatLnSpc="1"/>
          <a:lstStyle>
            <a:lvl1pPr algn="r" defTabSz="934720">
              <a:defRPr sz="1000" b="0" i="1"/>
            </a:lvl1pPr>
          </a:lstStyle>
          <a:p>
            <a:fld id="{0294C419-C25B-4321-934D-B2A65CD7E79C}" type="slidenum">
              <a:rPr lang="zh-CN" altLang="en-US"/>
            </a:fld>
            <a:endParaRPr lang="en-US" altLang="zh-CN"/>
          </a:p>
        </p:txBody>
      </p:sp>
      <p:sp>
        <p:nvSpPr>
          <p:cNvPr id="3078" name="Rectangle 6"/>
          <p:cNvSpPr>
            <a:spLocks noChangeArrowheads="1"/>
          </p:cNvSpPr>
          <p:nvPr/>
        </p:nvSpPr>
        <p:spPr bwMode="auto">
          <a:xfrm>
            <a:off x="3187700" y="8999538"/>
            <a:ext cx="769938" cy="261937"/>
          </a:xfrm>
          <a:prstGeom prst="rect">
            <a:avLst/>
          </a:prstGeom>
          <a:noFill/>
          <a:ln w="9525">
            <a:noFill/>
            <a:miter lim="800000"/>
          </a:ln>
          <a:effectLst/>
        </p:spPr>
        <p:txBody>
          <a:bodyPr wrap="none" lIns="89320" tIns="45472" rIns="89320" bIns="45472">
            <a:spAutoFit/>
          </a:bodyPr>
          <a:lstStyle/>
          <a:p>
            <a:pPr defTabSz="889000">
              <a:lnSpc>
                <a:spcPct val="90000"/>
              </a:lnSpc>
            </a:pPr>
            <a:r>
              <a:rPr lang="en-US" altLang="zh-CN" sz="1200" b="0"/>
              <a:t>Page </a:t>
            </a:r>
            <a:fld id="{C253DFA1-A376-418C-A22E-4542B320789E}" type="slidenum">
              <a:rPr lang="en-US" altLang="zh-CN" sz="1200" b="0"/>
            </a:fld>
            <a:endParaRPr lang="en-US" altLang="zh-CN" sz="1200" b="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7150100" cy="473075"/>
          </a:xfrm>
          <a:prstGeom prst="rect">
            <a:avLst/>
          </a:prstGeom>
          <a:noFill/>
          <a:ln w="9525">
            <a:noFill/>
            <a:miter lim="800000"/>
          </a:ln>
          <a:effectLst/>
        </p:spPr>
        <p:txBody>
          <a:bodyPr vert="horz" wrap="square" lIns="19488" tIns="0" rIns="19488" bIns="0" numCol="1" anchor="t" anchorCtr="0" compatLnSpc="1"/>
          <a:lstStyle>
            <a:lvl1pPr defTabSz="934720">
              <a:defRPr sz="2900" b="0">
                <a:latin typeface="Arial Narrow" panose="020B0606020202030204" pitchFamily="34" charset="0"/>
              </a:defRPr>
            </a:lvl1pPr>
          </a:lstStyle>
          <a:p>
            <a:r>
              <a:rPr lang="en-US" altLang="zh-CN"/>
              <a:t>Mastering OOAD w/ UML 2.0 – Instructor Notes</a:t>
            </a:r>
            <a:endParaRPr lang="en-US" altLang="zh-CN"/>
          </a:p>
        </p:txBody>
      </p:sp>
      <p:sp>
        <p:nvSpPr>
          <p:cNvPr id="2054" name="Rectangle 6"/>
          <p:cNvSpPr>
            <a:spLocks noChangeArrowheads="1"/>
          </p:cNvSpPr>
          <p:nvPr/>
        </p:nvSpPr>
        <p:spPr bwMode="auto">
          <a:xfrm>
            <a:off x="6192838" y="8953500"/>
            <a:ext cx="590550" cy="231775"/>
          </a:xfrm>
          <a:prstGeom prst="rect">
            <a:avLst/>
          </a:prstGeom>
          <a:noFill/>
          <a:ln w="9525">
            <a:noFill/>
            <a:miter lim="800000"/>
          </a:ln>
          <a:effectLst/>
        </p:spPr>
        <p:txBody>
          <a:bodyPr wrap="none" lIns="89320" tIns="45472" rIns="89320" bIns="45472">
            <a:spAutoFit/>
          </a:bodyPr>
          <a:lstStyle/>
          <a:p>
            <a:pPr defTabSz="889000">
              <a:lnSpc>
                <a:spcPct val="90000"/>
              </a:lnSpc>
            </a:pPr>
            <a:r>
              <a:rPr lang="en-US" altLang="zh-CN" sz="1000" b="0"/>
              <a:t>13 - </a:t>
            </a:r>
            <a:fld id="{6C3C0ECC-F04B-4BB8-9943-DE2B3E78645B}" type="slidenum">
              <a:rPr lang="en-US" altLang="zh-CN" sz="1000" b="0"/>
            </a:fld>
            <a:endParaRPr lang="en-US" altLang="zh-CN" sz="1000" b="0"/>
          </a:p>
        </p:txBody>
      </p:sp>
      <p:sp>
        <p:nvSpPr>
          <p:cNvPr id="2055" name="Rectangle 7"/>
          <p:cNvSpPr>
            <a:spLocks noGrp="1" noRot="1" noChangeAspect="1" noChangeArrowheads="1" noTextEdit="1"/>
          </p:cNvSpPr>
          <p:nvPr>
            <p:ph type="sldImg" idx="2"/>
          </p:nvPr>
        </p:nvSpPr>
        <p:spPr bwMode="auto">
          <a:xfrm>
            <a:off x="2568575" y="839788"/>
            <a:ext cx="4175125" cy="3130550"/>
          </a:xfrm>
          <a:prstGeom prst="rect">
            <a:avLst/>
          </a:prstGeom>
          <a:noFill/>
          <a:ln w="12700">
            <a:solidFill>
              <a:schemeClr val="tx1"/>
            </a:solidFill>
            <a:miter lim="800000"/>
          </a:ln>
          <a:effectLst/>
        </p:spPr>
      </p:sp>
      <p:sp>
        <p:nvSpPr>
          <p:cNvPr id="2059" name="Line 11"/>
          <p:cNvSpPr>
            <a:spLocks noChangeShapeType="1"/>
          </p:cNvSpPr>
          <p:nvPr/>
        </p:nvSpPr>
        <p:spPr bwMode="auto">
          <a:xfrm>
            <a:off x="454025" y="469900"/>
            <a:ext cx="6270625" cy="0"/>
          </a:xfrm>
          <a:prstGeom prst="line">
            <a:avLst/>
          </a:prstGeom>
          <a:noFill/>
          <a:ln w="9525">
            <a:solidFill>
              <a:schemeClr val="tx1"/>
            </a:solidFill>
            <a:round/>
          </a:ln>
          <a:effectLst/>
        </p:spPr>
        <p:txBody>
          <a:bodyPr wrap="none" lIns="107950" tIns="53975" rIns="107950" bIns="53975" anchor="ctr"/>
          <a:lstStyle/>
          <a:p>
            <a:endParaRPr lang="en-US"/>
          </a:p>
        </p:txBody>
      </p:sp>
      <p:sp>
        <p:nvSpPr>
          <p:cNvPr id="2056" name="Rectangle 8"/>
          <p:cNvSpPr>
            <a:spLocks noGrp="1" noChangeArrowheads="1"/>
          </p:cNvSpPr>
          <p:nvPr>
            <p:ph type="body" sz="quarter" idx="3"/>
          </p:nvPr>
        </p:nvSpPr>
        <p:spPr bwMode="auto">
          <a:xfrm>
            <a:off x="2549525" y="4113213"/>
            <a:ext cx="4141788" cy="4154487"/>
          </a:xfrm>
          <a:prstGeom prst="rect">
            <a:avLst/>
          </a:prstGeom>
          <a:noFill/>
          <a:ln w="9525">
            <a:noFill/>
            <a:miter lim="800000"/>
          </a:ln>
          <a:effectLst/>
        </p:spPr>
        <p:txBody>
          <a:bodyPr vert="horz" wrap="square" lIns="94193" tIns="47097" rIns="94193" bIns="47097" numCol="1" anchor="t" anchorCtr="0" compatLnSpc="1"/>
          <a:lstStyle/>
          <a:p>
            <a:pPr lvl="0"/>
            <a:r>
              <a:rPr lang="en-US" altLang="zh-CN" smtClean="0"/>
              <a:t>Body Text</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2060" name="Text Box 12"/>
          <p:cNvSpPr txBox="1">
            <a:spLocks noChangeArrowheads="1"/>
          </p:cNvSpPr>
          <p:nvPr/>
        </p:nvSpPr>
        <p:spPr bwMode="auto">
          <a:xfrm>
            <a:off x="465138" y="860425"/>
            <a:ext cx="1701800" cy="330200"/>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b="0">
                <a:latin typeface="ZapfHumnst BT" pitchFamily="34" charset="0"/>
              </a:rPr>
              <a:t>Instructor Notes:</a:t>
            </a:r>
            <a:endParaRPr lang="en-US" altLang="zh-CN" b="0">
              <a:latin typeface="ZapfHumnst BT" pitchFamily="34" charset="0"/>
            </a:endParaRPr>
          </a:p>
        </p:txBody>
      </p:sp>
      <p:sp>
        <p:nvSpPr>
          <p:cNvPr id="2061" name="Line 13"/>
          <p:cNvSpPr>
            <a:spLocks noChangeShapeType="1"/>
          </p:cNvSpPr>
          <p:nvPr/>
        </p:nvSpPr>
        <p:spPr bwMode="auto">
          <a:xfrm>
            <a:off x="2503488" y="839788"/>
            <a:ext cx="0" cy="7670800"/>
          </a:xfrm>
          <a:prstGeom prst="line">
            <a:avLst/>
          </a:prstGeom>
          <a:noFill/>
          <a:ln w="9525">
            <a:solidFill>
              <a:schemeClr val="tx1"/>
            </a:solidFill>
            <a:round/>
          </a:ln>
          <a:effectLst/>
        </p:spPr>
        <p:txBody>
          <a:bodyPr wrap="none" lIns="107950" tIns="53975" rIns="107950" bIns="53975" anchor="ctr"/>
          <a:lstStyle/>
          <a:p>
            <a:endParaRPr lang="en-US"/>
          </a:p>
        </p:txBody>
      </p:sp>
      <p:sp>
        <p:nvSpPr>
          <p:cNvPr id="2063" name="Rectangle 15"/>
          <p:cNvSpPr>
            <a:spLocks noGrp="1" noChangeArrowheads="1"/>
          </p:cNvSpPr>
          <p:nvPr>
            <p:ph type="ftr" sz="quarter" idx="4"/>
          </p:nvPr>
        </p:nvSpPr>
        <p:spPr bwMode="auto">
          <a:xfrm>
            <a:off x="0" y="8621713"/>
            <a:ext cx="7196138" cy="519112"/>
          </a:xfrm>
          <a:prstGeom prst="rect">
            <a:avLst/>
          </a:prstGeom>
          <a:noFill/>
          <a:ln w="9525">
            <a:noFill/>
            <a:miter lim="800000"/>
          </a:ln>
          <a:effectLst/>
        </p:spPr>
        <p:txBody>
          <a:bodyPr vert="horz" wrap="square" lIns="19488" tIns="0" rIns="19488" bIns="0" numCol="1" anchor="b" anchorCtr="0" compatLnSpc="1"/>
          <a:lstStyle>
            <a:lvl1pPr defTabSz="934720">
              <a:defRPr sz="1000" b="0" i="1"/>
            </a:lvl1pPr>
          </a:lstStyle>
          <a:p>
            <a:r>
              <a:rPr lang="zh-CN" altLang="en-US"/>
              <a:t>Module 13 - Class Design</a:t>
            </a:r>
            <a:endParaRPr lang="en-US" altLang="zh-CN">
              <a:latin typeface="ZapfHumnst BT" pitchFamily="34" charset="0"/>
            </a:endParaRPr>
          </a:p>
        </p:txBody>
      </p:sp>
      <p:sp>
        <p:nvSpPr>
          <p:cNvPr id="2064" name="Text Box 16"/>
          <p:cNvSpPr txBox="1">
            <a:spLocks noChangeArrowheads="1"/>
          </p:cNvSpPr>
          <p:nvPr/>
        </p:nvSpPr>
        <p:spPr bwMode="auto">
          <a:xfrm>
            <a:off x="155575" y="8629650"/>
            <a:ext cx="2011363" cy="517525"/>
          </a:xfrm>
          <a:prstGeom prst="rect">
            <a:avLst/>
          </a:prstGeom>
          <a:noFill/>
          <a:ln w="9525">
            <a:noFill/>
            <a:miter lim="800000"/>
          </a:ln>
          <a:effectLst/>
        </p:spPr>
        <p:txBody>
          <a:bodyPr lIns="187086" tIns="0" rIns="187086" bIns="0" anchor="b"/>
          <a:lstStyle/>
          <a:p>
            <a:pPr algn="l" defTabSz="934720" eaLnBrk="1" hangingPunct="1"/>
            <a:r>
              <a:rPr lang="en-US" altLang="zh-CN" sz="800" b="0"/>
              <a:t>© Copyright IBM Corp. 2004</a:t>
            </a:r>
            <a:endParaRPr lang="en-US" altLang="zh-CN" sz="800" b="0"/>
          </a:p>
        </p:txBody>
      </p:sp>
      <p:sp>
        <p:nvSpPr>
          <p:cNvPr id="2065" name="Rectangle 17"/>
          <p:cNvSpPr>
            <a:spLocks noChangeArrowheads="1"/>
          </p:cNvSpPr>
          <p:nvPr/>
        </p:nvSpPr>
        <p:spPr bwMode="auto">
          <a:xfrm>
            <a:off x="231775" y="9288463"/>
            <a:ext cx="6656388" cy="157162"/>
          </a:xfrm>
          <a:prstGeom prst="rect">
            <a:avLst/>
          </a:prstGeom>
          <a:noFill/>
          <a:ln w="9525">
            <a:noFill/>
            <a:miter lim="800000"/>
          </a:ln>
          <a:effectLst/>
        </p:spPr>
        <p:txBody>
          <a:bodyPr lIns="95171" tIns="47586" rIns="95171" bIns="47586" anchor="b"/>
          <a:lstStyle/>
          <a:p>
            <a:pPr defTabSz="950595" eaLnBrk="1" hangingPunct="1"/>
            <a:r>
              <a:rPr lang="en-US" altLang="zh-CN" sz="800" b="0"/>
              <a:t>Course materials may not be reproduced in whole or in part without the prior written permission of IBM.</a:t>
            </a:r>
            <a:endParaRPr lang="en-US" altLang="zh-CN" sz="800" b="0"/>
          </a:p>
        </p:txBody>
      </p:sp>
    </p:spTree>
  </p:cSld>
  <p:clrMap bg1="lt1" tx1="dk1" bg2="lt2" tx2="dk2" accent1="accent1" accent2="accent2" accent3="accent3" accent4="accent4" accent5="accent5" accent6="accent6" hlink="hlink" folHlink="folHlink"/>
  <p:hf dt="0"/>
  <p:notesStyle>
    <a:lvl1pPr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lnSpc>
        <a:spcPct val="87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40994" name="Rectangle 2"/>
          <p:cNvSpPr>
            <a:spLocks noGrp="1" noRot="1" noChangeAspect="1" noChangeArrowheads="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34099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In </a:t>
            </a:r>
            <a:r>
              <a:rPr lang="en-US" altLang="zh-CN" sz="1000" b="1" dirty="0">
                <a:latin typeface="ZapfHumnst BT" pitchFamily="34" charset="0"/>
              </a:rPr>
              <a:t>Class Design</a:t>
            </a:r>
            <a:r>
              <a:rPr lang="en-US" altLang="zh-CN" sz="1000" dirty="0">
                <a:latin typeface="ZapfHumnst BT" pitchFamily="34" charset="0"/>
              </a:rPr>
              <a:t>, the focus is on fleshing out the details of a particular class (for example, what operations and classes need to be added to support, and how do they collaborate to support, the responsibilities allocated to the class).</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5942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5942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If control classes seem to be just “pass-</a:t>
            </a:r>
            <a:r>
              <a:rPr lang="en-US" altLang="zh-CN" sz="1000" dirty="0" err="1">
                <a:latin typeface="ZapfHumnst BT" pitchFamily="34" charset="0"/>
              </a:rPr>
              <a:t>throughs</a:t>
            </a:r>
            <a:r>
              <a:rPr lang="en-US" altLang="zh-CN" sz="1000" dirty="0">
                <a:latin typeface="ZapfHumnst BT" pitchFamily="34" charset="0"/>
              </a:rPr>
              <a:t>” from the boundary classes to the entity classes, they may be eliminated.  </a:t>
            </a:r>
            <a:endParaRPr lang="en-US" altLang="zh-CN" sz="1000" dirty="0">
              <a:latin typeface="ZapfHumnst BT" pitchFamily="34" charset="0"/>
            </a:endParaRPr>
          </a:p>
          <a:p>
            <a:r>
              <a:rPr lang="en-US" altLang="zh-CN" sz="1000" dirty="0">
                <a:latin typeface="ZapfHumnst BT" pitchFamily="34" charset="0"/>
              </a:rPr>
              <a:t>Control classes may become true design classes for any of the following reasons: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They encapsulate significant control flow behavior.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behavior they encapsulate is likely to change.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behavior must be distributed across multiple processes and/or processors.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behavior they encapsulate requires some transaction management.</a:t>
            </a:r>
            <a:endParaRPr lang="en-US" altLang="zh-CN" sz="1000" dirty="0">
              <a:latin typeface="ZapfHumnst BT" pitchFamily="34" charset="0"/>
            </a:endParaRPr>
          </a:p>
          <a:p>
            <a:r>
              <a:rPr lang="en-US" altLang="zh-CN" sz="1000" dirty="0">
                <a:latin typeface="ZapfHumnst BT" pitchFamily="34" charset="0"/>
              </a:rPr>
              <a:t>We saw in the Describe Distribution module how a single control class in Analysis became two classes in Design (a proxy and a remote). For our example, the control classes were needed in Design.</a:t>
            </a:r>
            <a:endParaRPr lang="en-US" altLang="zh-CN" sz="1000" dirty="0">
              <a:latin typeface="ZapfHumnst BT"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61474" name="Rectangle 2"/>
          <p:cNvSpPr>
            <a:spLocks noGrp="1" noRot="1" noChangeAspect="1" noChangeArrowheads="1" noTextEdit="1"/>
          </p:cNvSpPr>
          <p:nvPr>
            <p:ph type="sldImg"/>
          </p:nvPr>
        </p:nvSpPr>
        <p:spPr/>
      </p:sp>
      <p:sp>
        <p:nvSpPr>
          <p:cNvPr id="361475" name="Rectangle 3"/>
          <p:cNvSpPr>
            <a:spLocks noGrp="1" noChangeArrowheads="1"/>
          </p:cNvSpPr>
          <p:nvPr>
            <p:ph type="body" idx="1"/>
          </p:nvPr>
        </p:nvSpPr>
        <p:spPr/>
        <p:txBody>
          <a:bodyPr/>
          <a:lstStyle/>
          <a:p>
            <a:r>
              <a:rPr lang="en-US" altLang="zh-CN" sz="1000">
                <a:latin typeface="ZapfHumnst BT" pitchFamily="34" charset="0"/>
              </a:rPr>
              <a:t>At this point, an initial set of design classes has been identified.  Now we can turn our attention to finalizing the responsibilities that have been allocated to those classes.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63522" name="Text Box 2"/>
          <p:cNvSpPr txBox="1">
            <a:spLocks noChangeArrowheads="1"/>
          </p:cNvSpPr>
          <p:nvPr/>
        </p:nvSpPr>
        <p:spPr bwMode="auto">
          <a:xfrm>
            <a:off x="487363" y="1238250"/>
            <a:ext cx="1873250" cy="526732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Emphasize how operations and attributes are domain dependent.  As a quick in-class exercise: Pick a class, pick two different domains, pick two students, one for each domain, and have them choose relevant operations and attributes for the class. </a:t>
            </a:r>
            <a:endParaRPr lang="en-US" altLang="zh-CN" sz="1000" b="0">
              <a:latin typeface="ZapfHumnst BT" pitchFamily="34" charset="0"/>
            </a:endParaRPr>
          </a:p>
          <a:p>
            <a:pPr algn="l" defTabSz="934720"/>
            <a:r>
              <a:rPr lang="en-US" altLang="zh-CN" sz="1000" b="0">
                <a:latin typeface="ZapfHumnst BT" pitchFamily="34" charset="0"/>
              </a:rPr>
              <a:t>Stress that because the process is use-case-driven, all discovered operations and attributes should support at least one use case.  Thus, the attributes/operations that are discovered are affected by what functionality/domain you are modeling.</a:t>
            </a:r>
            <a:endParaRPr lang="en-US" sz="1000" b="0" noProof="1">
              <a:latin typeface="ZapfHumnst BT" pitchFamily="34" charset="0"/>
            </a:endParaRPr>
          </a:p>
          <a:p>
            <a:pPr algn="l" defTabSz="934720"/>
            <a:r>
              <a:rPr lang="en-US" sz="1000" b="0" noProof="1">
                <a:latin typeface="ZapfHumnst BT" pitchFamily="34" charset="0"/>
              </a:rPr>
              <a:t>While discussing where to find operations, it is worth exploring with which object an operation belongs.  You will find that the operation always goes in the supplier object.  On the interaction diagram, the client is initiating a request from the supplier</a:t>
            </a:r>
            <a:r>
              <a:rPr lang="en-US" altLang="zh-CN" sz="1000" b="0">
                <a:latin typeface="ZapfHumnst BT" pitchFamily="34" charset="0"/>
              </a:rPr>
              <a:t>,</a:t>
            </a:r>
            <a:r>
              <a:rPr lang="en-US" sz="1000" b="0" noProof="1">
                <a:latin typeface="ZapfHumnst BT" pitchFamily="34" charset="0"/>
              </a:rPr>
              <a:t> so the supplier object/class has the operation.  Some people, especially people used to functional decomposition, get this confused initially.</a:t>
            </a:r>
            <a:endParaRPr lang="en-US" altLang="zh-CN" sz="1000" b="0">
              <a:latin typeface="ZapfHumnst BT" pitchFamily="34" charset="0"/>
            </a:endParaRPr>
          </a:p>
        </p:txBody>
      </p:sp>
      <p:sp>
        <p:nvSpPr>
          <p:cNvPr id="36352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6352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pPr fontAlgn="t"/>
            <a:r>
              <a:rPr lang="en-US" altLang="zh-CN" sz="1000" dirty="0">
                <a:latin typeface="ZapfHumnst BT" pitchFamily="34" charset="0"/>
              </a:rPr>
              <a:t>To identify operations on design classes: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Study the responsibilities of each corresponding analysis class, creating an operation for each responsibility. Use the description of the responsibility as the initial description of the operation.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Study the Use-Case Realizations in the class participations to see how the operations are used by the Use-Case Realizations. Extend the operations, one Use-Case Realization at a time, refining the operations, their descriptions, return types and parameters. Each Use-Case Realization's requirements, as regards classes, are textually described in the Flow of Events of the Use-Case Realization.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Study the use-case Special Requirements, to make sure that you do not miss implicit requirements on the operation that might be stated there. </a:t>
            </a:r>
            <a:endParaRPr lang="en-US" altLang="zh-CN" sz="1000" dirty="0">
              <a:latin typeface="ZapfHumnst BT" pitchFamily="34" charset="0"/>
            </a:endParaRPr>
          </a:p>
          <a:p>
            <a:pPr fontAlgn="t"/>
            <a:r>
              <a:rPr lang="en-US" altLang="zh-CN" sz="1000" dirty="0">
                <a:latin typeface="ZapfHumnst BT" pitchFamily="34" charset="0"/>
              </a:rPr>
              <a:t>Use-Case Realizations cannot provide enough information to identify all operations. To find the remaining operations, consider the following: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Is there a way to initialize a new instance of the class, including connecting it to instances of other classes to which it is associated?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Is there a need to test to see if two instances of the class are equivalent?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Is there a need to create a copy of a class instance? </a:t>
            </a:r>
            <a:endParaRPr lang="en-US" altLang="zh-CN" sz="1000" dirty="0">
              <a:latin typeface="ZapfHumnst BT" pitchFamily="34" charset="0"/>
            </a:endParaRPr>
          </a:p>
          <a:p>
            <a:pPr marL="228600" lvl="1" indent="-114300" fontAlgn="t">
              <a:buFontTx/>
              <a:buChar char="•"/>
            </a:pPr>
            <a:r>
              <a:rPr lang="en-US" altLang="zh-CN" sz="1000" dirty="0">
                <a:latin typeface="ZapfHumnst BT" pitchFamily="34" charset="0"/>
              </a:rPr>
              <a:t>Are any operations required on the class by mechanisms which they use? (Example: a “garbage collection” mechanism may require that an object be able to drop all of its references to all other objects in order for unused resources to be freed.) </a:t>
            </a:r>
            <a:endParaRPr lang="en-US" altLang="zh-CN" sz="1000" dirty="0">
              <a:latin typeface="ZapfHumnst BT" pitchFamily="34" charset="0"/>
            </a:endParaRPr>
          </a:p>
          <a:p>
            <a:pPr fontAlgn="t"/>
            <a:endParaRPr lang="zh-CN" altLang="en-US" sz="1000" dirty="0">
              <a:latin typeface="ZapfHumnst BT"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65570" name="Text Box 2"/>
          <p:cNvSpPr txBox="1">
            <a:spLocks noChangeArrowheads="1"/>
          </p:cNvSpPr>
          <p:nvPr/>
        </p:nvSpPr>
        <p:spPr bwMode="auto">
          <a:xfrm>
            <a:off x="477838" y="1238250"/>
            <a:ext cx="1882775" cy="1662113"/>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You can foreshadow a discussion of polymorphism here. Operations across classes that have the same signature and semantics should return the same type of result and have the same name, even if their implementation is different in each class.</a:t>
            </a:r>
            <a:endParaRPr lang="en-US" altLang="zh-CN" sz="1000" b="0">
              <a:latin typeface="ZapfHumnst BT" pitchFamily="34" charset="0"/>
            </a:endParaRPr>
          </a:p>
        </p:txBody>
      </p:sp>
      <p:sp>
        <p:nvSpPr>
          <p:cNvPr id="36557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6557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Operations should be named to indicate their outcome. For example, getBalance() versus calculateBalance(). One approach for naming operations that get and set properties is to simply name the operation the same name as the property. If there is a parameter, it sets the property; if not, it returns the current value.</a:t>
            </a:r>
            <a:endParaRPr lang="en-US" altLang="zh-CN" sz="1000">
              <a:latin typeface="ZapfHumnst BT" pitchFamily="34" charset="0"/>
            </a:endParaRPr>
          </a:p>
          <a:p>
            <a:r>
              <a:rPr lang="en-US" altLang="zh-CN" sz="1000">
                <a:latin typeface="ZapfHumnst BT" pitchFamily="34" charset="0"/>
              </a:rPr>
              <a:t>You should name operations from the perspective of the client asking for a service to be performed by the class. For example, getBalance() versus receiveBalance(). The same applies to the operation descriptions. Descriptions should always be written from the operation USER’s perspective. What service does the operation provide? </a:t>
            </a:r>
            <a:endParaRPr lang="en-US" altLang="zh-CN" sz="1000">
              <a:latin typeface="ZapfHumnst BT" pitchFamily="34" charset="0"/>
            </a:endParaRPr>
          </a:p>
          <a:p>
            <a:r>
              <a:rPr lang="en-US" altLang="zh-CN" sz="1000">
                <a:latin typeface="ZapfHumnst BT" pitchFamily="34" charset="0"/>
              </a:rPr>
              <a:t>It is best to specify the operations and their parameters using implementation language syntax and semantics. This way the interfaces will already be specified in terms of the implementation language when coding starts.</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6761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6761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In addition to the short description of the parameter, be sure to include things like: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Whether the parameter should be passed by value or by reference, and if by reference, is the parameter changed by the operation? By value means that the actual object is passed. By reference means that a pointer or reference to the object is passed.</a:t>
            </a:r>
            <a:br>
              <a:rPr lang="en-US" altLang="zh-CN" sz="1000" dirty="0">
                <a:latin typeface="ZapfHumnst BT" pitchFamily="34" charset="0"/>
              </a:rPr>
            </a:br>
            <a:r>
              <a:rPr lang="en-US" altLang="zh-CN" sz="1000" dirty="0">
                <a:latin typeface="ZapfHumnst BT" pitchFamily="34" charset="0"/>
              </a:rPr>
              <a:t>The signature of the operation defines the interface to objects of that class, and the parameters should therefore be designed to promote and define what that interface is. For example, if a parameter should never be changed by the operation, then design it so that it is not possible to change it — if the implementation environment supports that type of design.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Whether parameters may be optional and/or have default values when no value is provided.</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Whether the parameter has ranges of valid values. </a:t>
            </a:r>
            <a:endParaRPr lang="en-US" altLang="zh-CN" sz="1000" dirty="0">
              <a:latin typeface="ZapfHumnst BT" pitchFamily="34" charset="0"/>
            </a:endParaRPr>
          </a:p>
          <a:p>
            <a:r>
              <a:rPr lang="en-US" altLang="zh-CN" sz="1000" dirty="0">
                <a:latin typeface="ZapfHumnst BT" pitchFamily="34" charset="0"/>
              </a:rPr>
              <a:t>The fewer parameters you have, the better. Fewer parameters help to promote understandability, as well as maintainability. The more parameters clients need to understand, the more tightly coupled the objects are likely to be conceptually.</a:t>
            </a:r>
            <a:endParaRPr lang="en-US" altLang="zh-CN" sz="1000" dirty="0">
              <a:latin typeface="ZapfHumnst BT" pitchFamily="34" charset="0"/>
            </a:endParaRPr>
          </a:p>
          <a:p>
            <a:r>
              <a:rPr lang="en-US" altLang="zh-CN" sz="1000" dirty="0">
                <a:latin typeface="ZapfHumnst BT" pitchFamily="34" charset="0"/>
              </a:rPr>
              <a:t>One of the strengths of OO is that you can manipulate very rich data structures, complete with associated behavior. Rather than pass around individual data fields (for example, </a:t>
            </a:r>
            <a:r>
              <a:rPr lang="en-US" altLang="zh-CN" sz="1000" dirty="0" err="1">
                <a:latin typeface="ZapfHumnst BT" pitchFamily="34" charset="0"/>
              </a:rPr>
              <a:t>StudentID</a:t>
            </a:r>
            <a:r>
              <a:rPr lang="en-US" altLang="zh-CN" sz="1000" dirty="0">
                <a:latin typeface="ZapfHumnst BT" pitchFamily="34" charset="0"/>
              </a:rPr>
              <a:t>), strive to pass around the actual object (for example, Student). Then the recipient has access to all the properties and behavior of that object.</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69666" name="Text Box 2"/>
          <p:cNvSpPr txBox="1">
            <a:spLocks noChangeArrowheads="1"/>
          </p:cNvSpPr>
          <p:nvPr/>
        </p:nvSpPr>
        <p:spPr bwMode="auto">
          <a:xfrm>
            <a:off x="477838" y="1238250"/>
            <a:ext cx="1901825" cy="10350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Re-emphasize that you must define a good abstraction — you must think about what operations are public and private and you must think about encapsulation. </a:t>
            </a:r>
            <a:endParaRPr lang="en-US" altLang="zh-CN" sz="1000" b="0">
              <a:latin typeface="ZapfHumnst BT" pitchFamily="34" charset="0"/>
            </a:endParaRPr>
          </a:p>
        </p:txBody>
      </p:sp>
      <p:sp>
        <p:nvSpPr>
          <p:cNvPr id="369667"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69668"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Operation visibility is the realization of the key object-orientation principle of encapsulation.</a:t>
            </a:r>
            <a:endParaRPr lang="en-US" altLang="zh-CN" sz="1000" dirty="0">
              <a:latin typeface="ZapfHumnst BT" pitchFamily="34" charset="0"/>
            </a:endParaRPr>
          </a:p>
          <a:p>
            <a:r>
              <a:rPr lang="en-US" altLang="zh-CN" sz="1000" b="1" dirty="0">
                <a:latin typeface="ZapfHumnst BT" pitchFamily="34" charset="0"/>
              </a:rPr>
              <a:t>Public</a:t>
            </a:r>
            <a:r>
              <a:rPr lang="en-US" altLang="zh-CN" sz="1000" dirty="0">
                <a:latin typeface="ZapfHumnst BT" pitchFamily="34" charset="0"/>
              </a:rPr>
              <a:t> members are accessible directly by any client.</a:t>
            </a:r>
            <a:endParaRPr lang="en-US" altLang="zh-CN" sz="1000" dirty="0">
              <a:latin typeface="ZapfHumnst BT" pitchFamily="34" charset="0"/>
            </a:endParaRPr>
          </a:p>
          <a:p>
            <a:r>
              <a:rPr lang="en-US" altLang="zh-CN" sz="1000" b="1" dirty="0">
                <a:latin typeface="ZapfHumnst BT" pitchFamily="34" charset="0"/>
              </a:rPr>
              <a:t>Protected</a:t>
            </a:r>
            <a:r>
              <a:rPr lang="en-US" altLang="zh-CN" sz="1000" dirty="0">
                <a:latin typeface="ZapfHumnst BT" pitchFamily="34" charset="0"/>
              </a:rPr>
              <a:t> members are directly accessible only by instances of subclasses.</a:t>
            </a:r>
            <a:endParaRPr lang="en-US" altLang="zh-CN" sz="1000" dirty="0">
              <a:latin typeface="ZapfHumnst BT" pitchFamily="34" charset="0"/>
            </a:endParaRPr>
          </a:p>
          <a:p>
            <a:r>
              <a:rPr lang="en-US" altLang="zh-CN" sz="1000" b="1" dirty="0">
                <a:latin typeface="ZapfHumnst BT" pitchFamily="34" charset="0"/>
              </a:rPr>
              <a:t>Private</a:t>
            </a:r>
            <a:r>
              <a:rPr lang="en-US" altLang="zh-CN" sz="1000" dirty="0">
                <a:latin typeface="ZapfHumnst BT" pitchFamily="34" charset="0"/>
              </a:rPr>
              <a:t> members are directly accessible only by instances of the class to which they are defined.</a:t>
            </a:r>
            <a:endParaRPr lang="en-US" altLang="zh-CN" sz="1000" dirty="0">
              <a:latin typeface="ZapfHumnst BT" pitchFamily="34" charset="0"/>
            </a:endParaRPr>
          </a:p>
          <a:p>
            <a:r>
              <a:rPr lang="en-US" altLang="zh-CN" sz="1000" dirty="0">
                <a:latin typeface="ZapfHumnst BT" pitchFamily="34" charset="0"/>
              </a:rPr>
              <a:t>How do you decide what visibility to use? Look at the Interaction diagrams on which the operation is referenced.  If the message is from outside of the object, use public. If it is from a subclass, use protected. If it’s from itself, use private. You should define the most restrictive visibility possible that will still accomplish the objectives of the class. Client access should be granted explicitly by the class and not taken forcibly.</a:t>
            </a:r>
            <a:endParaRPr lang="en-US" altLang="zh-CN" sz="1000" dirty="0">
              <a:latin typeface="ZapfHumnst BT" pitchFamily="34" charset="0"/>
            </a:endParaRPr>
          </a:p>
          <a:p>
            <a:r>
              <a:rPr lang="en-US" altLang="zh-CN" sz="1000" dirty="0">
                <a:latin typeface="ZapfHumnst BT" pitchFamily="34" charset="0"/>
              </a:rPr>
              <a:t>Visibility applies to attributes as well as operations. Attributes are discussed later in this module.</a:t>
            </a:r>
            <a:endParaRPr lang="en-US" altLang="zh-CN" sz="1000" dirty="0">
              <a:latin typeface="ZapfHumnst BT" pitchFamily="34" charset="0"/>
            </a:endParaRPr>
          </a:p>
          <a:p>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71714" name="Rectangle 2"/>
          <p:cNvSpPr>
            <a:spLocks noChangeArrowheads="1"/>
          </p:cNvSpPr>
          <p:nvPr/>
        </p:nvSpPr>
        <p:spPr bwMode="auto">
          <a:xfrm>
            <a:off x="457200" y="1241425"/>
            <a:ext cx="1925638" cy="134937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ts val="515"/>
              </a:spcBef>
              <a:spcAft>
                <a:spcPts val="515"/>
              </a:spcAft>
            </a:pPr>
            <a:r>
              <a:rPr lang="en-US" altLang="zh-CN" sz="1000" b="0">
                <a:solidFill>
                  <a:schemeClr val="tx2"/>
                </a:solidFill>
                <a:latin typeface="ZapfHumnst BT" pitchFamily="34" charset="0"/>
              </a:rPr>
              <a:t>Note that the UML Notation Guide explicitly states, “A tool may show the visibility indication in a different way, such as by using a special icon.” So, the usage of the graphical icons for export control is valid UML.</a:t>
            </a:r>
            <a:endParaRPr lang="en-US" altLang="zh-CN" sz="1000" b="0">
              <a:solidFill>
                <a:schemeClr val="tx2"/>
              </a:solidFill>
              <a:latin typeface="ZapfHumnst BT" pitchFamily="34" charset="0"/>
            </a:endParaRPr>
          </a:p>
        </p:txBody>
      </p:sp>
      <p:sp>
        <p:nvSpPr>
          <p:cNvPr id="371715"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71716"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the UML, you can specify the access clients have to attributes and operations.</a:t>
            </a:r>
            <a:endParaRPr lang="en-US" altLang="zh-CN" sz="1000">
              <a:latin typeface="ZapfHumnst BT" pitchFamily="34" charset="0"/>
            </a:endParaRPr>
          </a:p>
          <a:p>
            <a:r>
              <a:rPr lang="en-US" altLang="zh-CN" sz="1000">
                <a:latin typeface="ZapfHumnst BT" pitchFamily="34" charset="0"/>
              </a:rPr>
              <a:t>Export control is specified for attributes and operations by preceding the name of the member with the following symbols:  </a:t>
            </a:r>
            <a:endParaRPr lang="en-US" altLang="zh-CN" sz="1000">
              <a:latin typeface="ZapfHumnst BT" pitchFamily="34" charset="0"/>
            </a:endParaRPr>
          </a:p>
          <a:p>
            <a:r>
              <a:rPr lang="en-US" altLang="zh-CN" sz="1000">
                <a:latin typeface="ZapfHumnst BT" pitchFamily="34" charset="0"/>
              </a:rPr>
              <a:t>   +  Public</a:t>
            </a:r>
            <a:endParaRPr lang="en-US" altLang="zh-CN" sz="1000">
              <a:latin typeface="ZapfHumnst BT" pitchFamily="34" charset="0"/>
            </a:endParaRPr>
          </a:p>
          <a:p>
            <a:r>
              <a:rPr lang="en-US" altLang="zh-CN" sz="1000">
                <a:latin typeface="ZapfHumnst BT" pitchFamily="34" charset="0"/>
              </a:rPr>
              <a:t>   #  Protected</a:t>
            </a:r>
            <a:endParaRPr lang="en-US" altLang="zh-CN" sz="1000">
              <a:latin typeface="ZapfHumnst BT" pitchFamily="34" charset="0"/>
            </a:endParaRPr>
          </a:p>
          <a:p>
            <a:r>
              <a:rPr lang="en-US" altLang="zh-CN" sz="1000">
                <a:latin typeface="ZapfHumnst BT" pitchFamily="34" charset="0"/>
              </a:rPr>
              <a:t>   -  Private</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73762" name="Text Box 2"/>
          <p:cNvSpPr txBox="1">
            <a:spLocks noChangeArrowheads="1"/>
          </p:cNvSpPr>
          <p:nvPr/>
        </p:nvSpPr>
        <p:spPr bwMode="auto">
          <a:xfrm>
            <a:off x="457200" y="1241425"/>
            <a:ext cx="1928813" cy="134937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You cannot underline the class scope operation and attribute names, but you can use an attribute and operation stereotype (for example, &lt;&lt;class&gt;&gt;) to denote class scope attributes and operations on a diagram. </a:t>
            </a:r>
            <a:endParaRPr lang="en-US" altLang="zh-CN" sz="1000" b="0">
              <a:latin typeface="ZapfHumnst BT" pitchFamily="34" charset="0"/>
            </a:endParaRPr>
          </a:p>
        </p:txBody>
      </p:sp>
      <p:sp>
        <p:nvSpPr>
          <p:cNvPr id="37376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7376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owner scope of an attribute/operation determines whether or not the attribute/operation appears in each instance of the class (instance scoped), or if there is only one instance for all instances of the class (classifier scoped).</a:t>
            </a:r>
            <a:endParaRPr lang="en-US" altLang="zh-CN" sz="1000" dirty="0">
              <a:latin typeface="ZapfHumnst BT" pitchFamily="34" charset="0"/>
            </a:endParaRPr>
          </a:p>
          <a:p>
            <a:r>
              <a:rPr lang="en-US" altLang="zh-CN" sz="1000" dirty="0">
                <a:latin typeface="ZapfHumnst BT" pitchFamily="34" charset="0"/>
              </a:rPr>
              <a:t>Classifier-scoped attributes and operations are denoted by underlining their names. Lack of an underline indicates instance-scoped attributes and operations.</a:t>
            </a:r>
            <a:endParaRPr lang="en-US" altLang="zh-CN" sz="1000" dirty="0">
              <a:latin typeface="ZapfHumnst BT" pitchFamily="34" charset="0"/>
            </a:endParaRPr>
          </a:p>
          <a:p>
            <a:r>
              <a:rPr lang="en-US" altLang="zh-CN" sz="1000" dirty="0">
                <a:latin typeface="ZapfHumnst BT" pitchFamily="34" charset="0"/>
              </a:rPr>
              <a:t>Classifier-scoped attributes are shared among all instances of the classifier type.</a:t>
            </a:r>
            <a:endParaRPr lang="en-US" altLang="zh-CN" sz="1000" dirty="0">
              <a:latin typeface="ZapfHumnst BT" pitchFamily="34" charset="0"/>
            </a:endParaRPr>
          </a:p>
          <a:p>
            <a:r>
              <a:rPr lang="en-US" altLang="zh-CN" sz="1000" dirty="0">
                <a:latin typeface="ZapfHumnst BT" pitchFamily="34" charset="0"/>
              </a:rPr>
              <a:t>In most cases, attributes and operations are instance scoped.  However, if there is a need to have a single instance of an operation, say to generate a unique ID among class instances, or to create a class instance, the classifier scope operations can be used.  </a:t>
            </a:r>
            <a:endParaRPr lang="en-US" altLang="zh-CN" sz="1000" dirty="0">
              <a:latin typeface="ZapfHumnst BT" pitchFamily="34" charset="0"/>
            </a:endParaRPr>
          </a:p>
          <a:p>
            <a:r>
              <a:rPr lang="en-US" altLang="zh-CN" sz="1000" dirty="0">
                <a:latin typeface="ZapfHumnst BT" pitchFamily="34" charset="0"/>
              </a:rPr>
              <a:t>Classifier-scoped operations can only access classifier-scoped attributes.</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7581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7581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In the above example, there is a single classifier-scoped attribute, </a:t>
            </a:r>
            <a:r>
              <a:rPr lang="en-US" altLang="zh-CN" sz="1000" dirty="0" err="1">
                <a:latin typeface="ZapfHumnst BT" pitchFamily="34" charset="0"/>
              </a:rPr>
              <a:t>nextAvailID</a:t>
            </a:r>
            <a:r>
              <a:rPr lang="en-US" altLang="zh-CN" sz="1000" dirty="0">
                <a:latin typeface="ZapfHumnst BT" pitchFamily="34" charset="0"/>
              </a:rPr>
              <a:t>, and a single classifier-scoped operation, </a:t>
            </a:r>
            <a:r>
              <a:rPr lang="en-US" altLang="zh-CN" sz="1000" dirty="0" err="1">
                <a:latin typeface="ZapfHumnst BT" pitchFamily="34" charset="0"/>
              </a:rPr>
              <a:t>getNextAvailID</a:t>
            </a:r>
            <a:r>
              <a:rPr lang="en-US" altLang="zh-CN" sz="1000" dirty="0">
                <a:latin typeface="ZapfHumnst BT" pitchFamily="34" charset="0"/>
              </a:rPr>
              <a:t>().  These classifier-scoped class features support the generation of a unique ID for each Student.  </a:t>
            </a:r>
            <a:endParaRPr lang="en-US" altLang="zh-CN" sz="1000" dirty="0">
              <a:latin typeface="ZapfHumnst BT" pitchFamily="34" charset="0"/>
            </a:endParaRPr>
          </a:p>
          <a:p>
            <a:r>
              <a:rPr lang="en-US" altLang="zh-CN" sz="1000" dirty="0">
                <a:latin typeface="ZapfHumnst BT" pitchFamily="34" charset="0"/>
              </a:rPr>
              <a:t>Each Student instance has its own unique </a:t>
            </a:r>
            <a:r>
              <a:rPr lang="en-US" altLang="zh-CN" sz="1000" dirty="0" err="1">
                <a:latin typeface="ZapfHumnst BT" pitchFamily="34" charset="0"/>
              </a:rPr>
              <a:t>StudentID</a:t>
            </a:r>
            <a:r>
              <a:rPr lang="en-US" altLang="zh-CN" sz="1000" dirty="0">
                <a:latin typeface="ZapfHumnst BT" pitchFamily="34" charset="0"/>
              </a:rPr>
              <a:t>, whereas, there is only one </a:t>
            </a:r>
            <a:r>
              <a:rPr lang="en-US" altLang="zh-CN" sz="1000" dirty="0" err="1">
                <a:latin typeface="ZapfHumnst BT" pitchFamily="34" charset="0"/>
              </a:rPr>
              <a:t>nextAvailID</a:t>
            </a:r>
            <a:r>
              <a:rPr lang="en-US" altLang="zh-CN" sz="1000" dirty="0">
                <a:latin typeface="ZapfHumnst BT" pitchFamily="34" charset="0"/>
              </a:rPr>
              <a:t> for all Student instances.</a:t>
            </a:r>
            <a:endParaRPr lang="en-US" altLang="zh-CN" sz="1000" dirty="0">
              <a:latin typeface="ZapfHumnst BT" pitchFamily="34" charset="0"/>
            </a:endParaRPr>
          </a:p>
          <a:p>
            <a:r>
              <a:rPr lang="en-US" altLang="zh-CN" sz="1000" dirty="0">
                <a:latin typeface="ZapfHumnst BT" pitchFamily="34" charset="0"/>
              </a:rPr>
              <a:t>The </a:t>
            </a:r>
            <a:r>
              <a:rPr lang="en-US" altLang="zh-CN" sz="1000" dirty="0" err="1">
                <a:latin typeface="ZapfHumnst BT" pitchFamily="34" charset="0"/>
              </a:rPr>
              <a:t>getNextAvailID</a:t>
            </a:r>
            <a:r>
              <a:rPr lang="en-US" altLang="zh-CN" sz="1000" dirty="0">
                <a:latin typeface="ZapfHumnst BT" pitchFamily="34" charset="0"/>
              </a:rPr>
              <a:t>() classifier-scoped operation can only access the classifier scope attribute </a:t>
            </a:r>
            <a:r>
              <a:rPr lang="en-US" altLang="zh-CN" sz="1000" dirty="0" err="1">
                <a:latin typeface="ZapfHumnst BT" pitchFamily="34" charset="0"/>
              </a:rPr>
              <a:t>nextAvailID</a:t>
            </a:r>
            <a:r>
              <a:rPr lang="en-US" altLang="zh-CN" sz="1000" dirty="0">
                <a:latin typeface="ZapfHumnst BT" pitchFamily="34" charset="0"/>
              </a:rPr>
              <a:t>.</a:t>
            </a:r>
            <a:endParaRPr lang="en-US" altLang="zh-CN" sz="1000" dirty="0">
              <a:latin typeface="ZapfHumnst BT"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7785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7785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This example is a portion of the VOPC for the Register for Courses Use-Case Realization. </a:t>
            </a:r>
            <a:endParaRPr lang="en-US" altLang="zh-CN" sz="1000" dirty="0">
              <a:latin typeface="ZapfHumnst BT" pitchFamily="34" charset="0"/>
            </a:endParaRPr>
          </a:p>
          <a:p>
            <a:r>
              <a:rPr lang="en-US" altLang="zh-CN" sz="1000" dirty="0">
                <a:latin typeface="ZapfHumnst BT" pitchFamily="34" charset="0"/>
              </a:rPr>
              <a:t>Notice the &lt;&lt;class&gt;&gt; operations.</a:t>
            </a:r>
            <a:endParaRPr lang="en-US" altLang="zh-CN" sz="1000" dirty="0">
              <a:latin typeface="ZapfHumnst BT" pitchFamily="34" charset="0"/>
            </a:endParaRPr>
          </a:p>
          <a:p>
            <a:r>
              <a:rPr lang="en-US" altLang="zh-CN" sz="1000" dirty="0">
                <a:latin typeface="ZapfHumnst BT" pitchFamily="34" charset="0"/>
              </a:rPr>
              <a:t>Those operations marked with a ‘+’ are public and can be invoked by clients of the class.</a:t>
            </a:r>
            <a:endParaRPr lang="en-US" altLang="zh-CN" sz="1000" dirty="0">
              <a:latin typeface="ZapfHumnst BT" pitchFamily="34" charset="0"/>
            </a:endParaRPr>
          </a:p>
          <a:p>
            <a:r>
              <a:rPr lang="en-US" altLang="zh-CN" sz="1000" dirty="0">
                <a:latin typeface="ZapfHumnst BT" pitchFamily="34" charset="0"/>
              </a:rPr>
              <a:t>Those operations marked with a # are protected and can only be invoked by the defining class and any subclasses. These operations usually correspond to reflexive operations on the interaction diagrams.</a:t>
            </a:r>
            <a:endParaRPr lang="en-US" altLang="zh-CN" sz="1000" dirty="0">
              <a:latin typeface="ZapfHumnst BT" pitchFamily="34" charset="0"/>
            </a:endParaRPr>
          </a:p>
          <a:p>
            <a:r>
              <a:rPr lang="en-US" altLang="zh-CN" sz="1000" dirty="0">
                <a:latin typeface="ZapfHumnst BT" pitchFamily="34" charset="0"/>
              </a:rPr>
              <a:t>The dependency from the Student class to the </a:t>
            </a:r>
            <a:r>
              <a:rPr lang="en-US" altLang="zh-CN" sz="1000" dirty="0" err="1">
                <a:latin typeface="ZapfHumnst BT" pitchFamily="34" charset="0"/>
              </a:rPr>
              <a:t>CourseOfferingClass</a:t>
            </a:r>
            <a:r>
              <a:rPr lang="en-US" altLang="zh-CN" sz="1000" dirty="0">
                <a:latin typeface="ZapfHumnst BT" pitchFamily="34" charset="0"/>
              </a:rPr>
              <a:t> was added to support the inclusion of the </a:t>
            </a:r>
            <a:r>
              <a:rPr lang="en-US" altLang="zh-CN" sz="1000" dirty="0" err="1">
                <a:latin typeface="ZapfHumnst BT" pitchFamily="34" charset="0"/>
              </a:rPr>
              <a:t>CourseOffering</a:t>
            </a:r>
            <a:r>
              <a:rPr lang="en-US" altLang="zh-CN" sz="1000" dirty="0">
                <a:latin typeface="ZapfHumnst BT" pitchFamily="34" charset="0"/>
              </a:rPr>
              <a:t> as a parameter to operations within the Student class.</a:t>
            </a:r>
            <a:endParaRPr lang="en-US" altLang="zh-CN" sz="1000" dirty="0">
              <a:latin typeface="ZapfHumnst BT" pitchFamily="34" charset="0"/>
            </a:endParaRPr>
          </a:p>
          <a:p>
            <a:r>
              <a:rPr lang="en-US" altLang="zh-CN" sz="1000" dirty="0">
                <a:latin typeface="ZapfHumnst BT" pitchFamily="34" charset="0"/>
              </a:rPr>
              <a:t>Semester is included as the type for several parameters in the Student operations. For the Course Registration System, it is considered to be an abstract data type that has no significant behavior and thus is not modeled as a separate class.</a:t>
            </a:r>
            <a:endParaRPr lang="en-US" altLang="zh-CN" sz="1000" dirty="0">
              <a:latin typeface="ZapfHumnst BT" pitchFamily="34" charset="0"/>
            </a:endParaRPr>
          </a:p>
          <a:p>
            <a:r>
              <a:rPr lang="en-US" altLang="zh-CN" sz="1000" dirty="0">
                <a:latin typeface="ZapfHumnst BT" pitchFamily="34" charset="0"/>
              </a:rPr>
              <a:t>Note: The attribute compartment has been suppressed in the above diagram.</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43042" name="Rectangle 2"/>
          <p:cNvSpPr>
            <a:spLocks noGrp="1" noRot="1" noChangeAspect="1" noChangeArrowheads="1" noTextEdit="1"/>
          </p:cNvSpPr>
          <p:nvPr>
            <p:ph type="sldImg"/>
          </p:nvPr>
        </p:nvSpPr>
        <p:spPr>
          <a:xfrm>
            <a:off x="2565400" y="841375"/>
            <a:ext cx="4175125" cy="3130550"/>
          </a:xfrm>
        </p:spPr>
      </p:sp>
      <p:sp>
        <p:nvSpPr>
          <p:cNvPr id="343043" name="Rectangle 3"/>
          <p:cNvSpPr>
            <a:spLocks noGrp="1" noChangeArrowheads="1"/>
          </p:cNvSpPr>
          <p:nvPr>
            <p:ph type="body" idx="1"/>
          </p:nvPr>
        </p:nvSpPr>
        <p:spPr/>
        <p:txBody>
          <a:bodyPr/>
          <a:lstStyle/>
          <a:p>
            <a:r>
              <a:rPr lang="en-US" altLang="zh-CN" sz="1000" dirty="0">
                <a:latin typeface="ZapfHumnst BT" pitchFamily="34" charset="0"/>
              </a:rPr>
              <a:t>As you may recall, the above diagram illustrates the workflow that we are using in this course. It is a tailored version of the Analysis and Design core workflow of the Rational Unified Process.</a:t>
            </a:r>
            <a:endParaRPr lang="en-US" altLang="zh-CN" sz="1000" dirty="0">
              <a:latin typeface="ZapfHumnst BT" pitchFamily="34" charset="0"/>
            </a:endParaRPr>
          </a:p>
          <a:p>
            <a:r>
              <a:rPr lang="en-US" altLang="zh-CN" sz="1000" dirty="0">
                <a:latin typeface="ZapfHumnst BT" pitchFamily="34" charset="0"/>
              </a:rPr>
              <a:t>Identify Design Elements is where you decide what the infrastructure is. The infrastructure is the pieces of the architecture, if you will, and how they interact. Use-Case Design is where the responsibilities of the system are allocated to the pieces. Subsystem Design and </a:t>
            </a:r>
            <a:r>
              <a:rPr lang="en-US" altLang="zh-CN" sz="1000" b="1" dirty="0">
                <a:latin typeface="ZapfHumnst BT" pitchFamily="34" charset="0"/>
              </a:rPr>
              <a:t>Class Design</a:t>
            </a:r>
            <a:r>
              <a:rPr lang="en-US" altLang="zh-CN" sz="1000" dirty="0">
                <a:latin typeface="ZapfHumnst BT" pitchFamily="34" charset="0"/>
              </a:rPr>
              <a:t> are where you detail the specifics of the pieces.</a:t>
            </a:r>
            <a:endParaRPr lang="en-US" altLang="zh-CN" sz="1000" dirty="0">
              <a:latin typeface="ZapfHumnst BT" pitchFamily="34" charset="0"/>
            </a:endParaRPr>
          </a:p>
          <a:p>
            <a:r>
              <a:rPr lang="en-US" altLang="zh-CN" sz="1000" dirty="0">
                <a:latin typeface="ZapfHumnst BT" pitchFamily="34" charset="0"/>
              </a:rPr>
              <a:t>During </a:t>
            </a:r>
            <a:r>
              <a:rPr lang="en-US" altLang="zh-CN" sz="1000" b="1" dirty="0">
                <a:latin typeface="ZapfHumnst BT" pitchFamily="34" charset="0"/>
              </a:rPr>
              <a:t>Class Design</a:t>
            </a:r>
            <a:r>
              <a:rPr lang="en-US" altLang="zh-CN" sz="1000" dirty="0">
                <a:latin typeface="ZapfHumnst BT" pitchFamily="34" charset="0"/>
              </a:rPr>
              <a:t>, you take into account the implementation and deployment </a:t>
            </a:r>
            <a:r>
              <a:rPr lang="en-US" altLang="zh-CN" sz="1000" dirty="0" err="1">
                <a:latin typeface="ZapfHumnst BT" pitchFamily="34" charset="0"/>
              </a:rPr>
              <a:t>environments.You</a:t>
            </a:r>
            <a:r>
              <a:rPr lang="en-US" altLang="zh-CN" sz="1000" dirty="0">
                <a:latin typeface="ZapfHumnst BT" pitchFamily="34" charset="0"/>
              </a:rPr>
              <a:t> may need to adjust the classes to the particular products in use, the programming languages, distribution, adaptation to physical constraints (for example, limited memory), performance, use of component environments such as COM or CORBA, and other implementation technologies.</a:t>
            </a:r>
            <a:endParaRPr lang="en-US" altLang="zh-CN" sz="1000" dirty="0">
              <a:latin typeface="ZapfHumnst BT" pitchFamily="34" charset="0"/>
            </a:endParaRPr>
          </a:p>
          <a:p>
            <a:r>
              <a:rPr lang="en-US" altLang="zh-CN" sz="1000" dirty="0">
                <a:latin typeface="ZapfHumnst BT" pitchFamily="34" charset="0"/>
              </a:rPr>
              <a:t>There is frequent iteration between </a:t>
            </a:r>
            <a:r>
              <a:rPr lang="en-US" altLang="zh-CN" sz="1000" b="1" dirty="0">
                <a:latin typeface="ZapfHumnst BT" pitchFamily="34" charset="0"/>
              </a:rPr>
              <a:t>Class Design</a:t>
            </a:r>
            <a:r>
              <a:rPr lang="en-US" altLang="zh-CN" sz="1000" dirty="0">
                <a:latin typeface="ZapfHumnst BT" pitchFamily="34" charset="0"/>
              </a:rPr>
              <a:t>, Subsystem Design, and Use-Case Design.</a:t>
            </a:r>
            <a:endParaRPr lang="en-US" altLang="zh-CN" sz="1000" dirty="0">
              <a:latin typeface="ZapfHumnst BT" pitchFamily="34" charset="0"/>
            </a:endParaRPr>
          </a:p>
          <a:p>
            <a:r>
              <a:rPr lang="en-US" altLang="zh-CN" sz="1000" b="1" dirty="0">
                <a:latin typeface="ZapfHumnst BT" pitchFamily="34" charset="0"/>
              </a:rPr>
              <a:t>Class Design</a:t>
            </a:r>
            <a:r>
              <a:rPr lang="en-US" altLang="zh-CN" sz="1000" dirty="0">
                <a:latin typeface="ZapfHumnst BT" pitchFamily="34" charset="0"/>
              </a:rPr>
              <a:t> is performed for each class in the current iteration.</a:t>
            </a:r>
            <a:endParaRPr lang="en-US" altLang="zh-CN" sz="1000" dirty="0">
              <a:latin typeface="ZapfHumnst BT" pitchFamily="34" charset="0"/>
            </a:endParaRPr>
          </a:p>
          <a:p>
            <a:endParaRPr lang="en-US" altLang="zh-CN" sz="1000" dirty="0">
              <a:latin typeface="ZapfHumnst BT" pitchFamily="34" charset="0"/>
            </a:endParaRPr>
          </a:p>
        </p:txBody>
      </p:sp>
      <p:sp>
        <p:nvSpPr>
          <p:cNvPr id="343044" name="Text Box 4"/>
          <p:cNvSpPr txBox="1">
            <a:spLocks noChangeArrowheads="1"/>
          </p:cNvSpPr>
          <p:nvPr/>
        </p:nvSpPr>
        <p:spPr bwMode="auto">
          <a:xfrm>
            <a:off x="447675" y="1244600"/>
            <a:ext cx="1935163" cy="7054850"/>
          </a:xfrm>
          <a:prstGeom prst="rect">
            <a:avLst/>
          </a:prstGeom>
          <a:noFill/>
          <a:ln w="9525">
            <a:noFill/>
            <a:miter lim="800000"/>
          </a:ln>
          <a:effectLst/>
        </p:spPr>
        <p:txBody>
          <a:bodyPr lIns="110433" tIns="55216" rIns="110433" bIns="55216"/>
          <a:lstStyle/>
          <a:p>
            <a:pPr algn="l" defTabSz="934720">
              <a:spcBef>
                <a:spcPct val="50000"/>
              </a:spcBef>
            </a:pPr>
            <a:r>
              <a:rPr lang="en-US" altLang="zh-CN" sz="1000" b="0">
                <a:latin typeface="ZapfHumnst BT" pitchFamily="34" charset="0"/>
              </a:rPr>
              <a:t>While </a:t>
            </a:r>
            <a:r>
              <a:rPr lang="en-US" altLang="zh-CN" sz="1000">
                <a:latin typeface="ZapfHumnst BT" pitchFamily="34" charset="0"/>
              </a:rPr>
              <a:t>Class Design</a:t>
            </a:r>
            <a:r>
              <a:rPr lang="en-US" altLang="zh-CN" sz="1000" b="0">
                <a:latin typeface="ZapfHumnst BT" pitchFamily="34" charset="0"/>
              </a:rPr>
              <a:t> is not always easy, a lot of it is .  All of the hard work has been done — the definition of the architectural views, the development of the Use-Case Realizations (the identification of the abstractions/classes that will implement the system, and their responsibilities).  </a:t>
            </a:r>
            <a:r>
              <a:rPr lang="en-US" altLang="zh-CN" sz="1000">
                <a:latin typeface="ZapfHumnst BT" pitchFamily="34" charset="0"/>
              </a:rPr>
              <a:t>Class Design</a:t>
            </a:r>
            <a:r>
              <a:rPr lang="en-US" altLang="zh-CN" sz="1000" b="0">
                <a:latin typeface="ZapfHumnst BT" pitchFamily="34" charset="0"/>
              </a:rPr>
              <a:t> is where you put the “icing on the cake,” fleshing out signatures and class details. </a:t>
            </a:r>
            <a:endParaRPr lang="en-US" altLang="zh-CN" sz="1000" b="0">
              <a:latin typeface="ZapfHumnst BT"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81954"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381955"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Once the operations have been defined, some additional information may need to be documented for the class implementers.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79906" name="Text Box 2"/>
          <p:cNvSpPr txBox="1">
            <a:spLocks noChangeArrowheads="1"/>
          </p:cNvSpPr>
          <p:nvPr/>
        </p:nvSpPr>
        <p:spPr bwMode="auto">
          <a:xfrm>
            <a:off x="477838" y="1241425"/>
            <a:ext cx="1889125" cy="738188"/>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Operations define the signature for the behavior, while the method defines the implementation.</a:t>
            </a:r>
            <a:endParaRPr lang="en-US" altLang="zh-CN" sz="1000" b="0"/>
          </a:p>
        </p:txBody>
      </p:sp>
      <p:sp>
        <p:nvSpPr>
          <p:cNvPr id="379907"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79908"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pPr fontAlgn="t"/>
            <a:r>
              <a:rPr lang="en-US" altLang="zh-CN" sz="1000">
                <a:latin typeface="ZapfHumnst BT" pitchFamily="34" charset="0"/>
              </a:rPr>
              <a:t>A method specifies the implementation of an operation. It describes </a:t>
            </a:r>
            <a:r>
              <a:rPr lang="en-US" altLang="zh-CN" sz="1000" i="1">
                <a:latin typeface="ZapfHumnst BT" pitchFamily="34" charset="0"/>
              </a:rPr>
              <a:t>how</a:t>
            </a:r>
            <a:r>
              <a:rPr lang="en-US" altLang="zh-CN" sz="1000">
                <a:latin typeface="ZapfHumnst BT" pitchFamily="34" charset="0"/>
              </a:rPr>
              <a:t> the operation works, not just </a:t>
            </a:r>
            <a:r>
              <a:rPr lang="en-US" altLang="zh-CN" sz="1000" i="1">
                <a:latin typeface="ZapfHumnst BT" pitchFamily="34" charset="0"/>
              </a:rPr>
              <a:t>what</a:t>
            </a:r>
            <a:r>
              <a:rPr lang="en-US" altLang="zh-CN" sz="1000">
                <a:latin typeface="ZapfHumnst BT" pitchFamily="34" charset="0"/>
              </a:rPr>
              <a:t> it does.</a:t>
            </a:r>
            <a:endParaRPr lang="en-US" altLang="zh-CN" sz="1000">
              <a:latin typeface="ZapfHumnst BT" pitchFamily="34" charset="0"/>
            </a:endParaRPr>
          </a:p>
          <a:p>
            <a:pPr fontAlgn="t"/>
            <a:r>
              <a:rPr lang="en-US" altLang="zh-CN" sz="1000">
                <a:latin typeface="ZapfHumnst BT" pitchFamily="34" charset="0"/>
              </a:rPr>
              <a:t>The method, if described, should discuss: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How operations are to be implemented.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How attributes are to be implemented and used to implement operations.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How relationships are to be implemented and used to implement operations. </a:t>
            </a:r>
            <a:endParaRPr lang="en-US" altLang="zh-CN" sz="1000">
              <a:latin typeface="ZapfHumnst BT" pitchFamily="34" charset="0"/>
            </a:endParaRPr>
          </a:p>
          <a:p>
            <a:pPr fontAlgn="t"/>
            <a:r>
              <a:rPr lang="en-US" altLang="zh-CN" sz="1000">
                <a:latin typeface="ZapfHumnst BT" pitchFamily="34" charset="0"/>
              </a:rPr>
              <a:t>The requirements will naturally vary from case to case. However, the method specifications for a class should always state: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What is to be done according to the requirements.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What other objects and operations are to be used.</a:t>
            </a:r>
            <a:endParaRPr lang="en-US" altLang="zh-CN" sz="1000">
              <a:latin typeface="ZapfHumnst BT" pitchFamily="34" charset="0"/>
            </a:endParaRPr>
          </a:p>
          <a:p>
            <a:pPr fontAlgn="t"/>
            <a:r>
              <a:rPr lang="en-US" altLang="zh-CN" sz="1000">
                <a:latin typeface="ZapfHumnst BT" pitchFamily="34" charset="0"/>
              </a:rPr>
              <a:t>More specific requirements may concern: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How parameters are to be implemented. </a:t>
            </a:r>
            <a:endParaRPr lang="en-US" altLang="zh-CN" sz="1000">
              <a:latin typeface="ZapfHumnst BT" pitchFamily="34" charset="0"/>
            </a:endParaRPr>
          </a:p>
          <a:p>
            <a:pPr marL="171450" lvl="1" indent="-57150" fontAlgn="t">
              <a:buFontTx/>
              <a:buChar char="•"/>
            </a:pPr>
            <a:r>
              <a:rPr lang="en-US" altLang="zh-CN" sz="1000">
                <a:latin typeface="ZapfHumnst BT" pitchFamily="34" charset="0"/>
              </a:rPr>
              <a:t>Any special algorithms to be used.</a:t>
            </a:r>
            <a:endParaRPr lang="en-US" altLang="zh-CN" sz="1000">
              <a:latin typeface="ZapfHumnst BT" pitchFamily="34" charset="0"/>
            </a:endParaRPr>
          </a:p>
          <a:p>
            <a:pPr fontAlgn="t"/>
            <a:r>
              <a:rPr lang="en-US" altLang="zh-CN" sz="1000">
                <a:latin typeface="ZapfHumnst BT" pitchFamily="34" charset="0"/>
              </a:rPr>
              <a:t>In many cases, where the behavior required by the operation is sufficiently defined by the operation name, description and parameters, the methods are implemented directly in the programming language. Where the implementation of an operation requires use of a specific algorithm, or requires more information than is presented in the operation's description, a separate method description is required. </a:t>
            </a:r>
            <a:endParaRPr lang="en-US" altLang="zh-CN" sz="1000">
              <a:latin typeface="ZapfHumnst BT"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84002"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384003"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dirty="0">
                <a:latin typeface="ZapfHumnst BT" pitchFamily="34" charset="0"/>
              </a:rPr>
              <a:t>Now that we have a pretty clear understanding of the functionality provided by each of the classes, we can determine which of these classes have significant state behavior and model that behavior.</a:t>
            </a:r>
            <a:endParaRPr lang="en-US" altLang="zh-CN" sz="1000" dirty="0">
              <a:latin typeface="ZapfHumnst BT" pitchFamily="34" charset="0"/>
            </a:endParaRPr>
          </a:p>
          <a:p>
            <a:r>
              <a:rPr lang="en-US" altLang="zh-CN" sz="1000" dirty="0">
                <a:latin typeface="ZapfHumnst BT" pitchFamily="34" charset="0"/>
              </a:rPr>
              <a:t>Note: State machines diagrams are specific to a class and are important during detailed design, so they are presented here in </a:t>
            </a:r>
            <a:r>
              <a:rPr lang="en-US" altLang="zh-CN" sz="1000" b="1" dirty="0">
                <a:latin typeface="ZapfHumnst BT" pitchFamily="34" charset="0"/>
              </a:rPr>
              <a:t>Class Design.</a:t>
            </a:r>
            <a:r>
              <a:rPr lang="en-US" altLang="zh-CN" sz="1000" dirty="0">
                <a:latin typeface="ZapfHumnst BT" pitchFamily="34" charset="0"/>
              </a:rPr>
              <a:t> However, state machines may be developed at any point in the software development lifecycle. </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86050" name="Text Box 2"/>
          <p:cNvSpPr txBox="1">
            <a:spLocks noChangeArrowheads="1"/>
          </p:cNvSpPr>
          <p:nvPr/>
        </p:nvSpPr>
        <p:spPr bwMode="auto">
          <a:xfrm>
            <a:off x="487363" y="1241425"/>
            <a:ext cx="1879600" cy="15049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This is a good point to get some interactive review, by asking the class to define what a state is and why it is important.</a:t>
            </a:r>
            <a:endParaRPr lang="en-US" altLang="zh-CN" sz="1000" b="0">
              <a:latin typeface="ZapfHumnst BT" pitchFamily="34" charset="0"/>
            </a:endParaRPr>
          </a:p>
          <a:p>
            <a:pPr algn="l" defTabSz="934720"/>
            <a:r>
              <a:rPr lang="en-US" altLang="zh-CN" sz="1000" b="0">
                <a:latin typeface="ZapfHumnst BT" pitchFamily="34" charset="0"/>
              </a:rPr>
              <a:t>The state of an object is one of the possible conditions in which an object may exist.</a:t>
            </a:r>
            <a:endParaRPr lang="en-US" sz="1000" b="0" noProof="1">
              <a:latin typeface="ZapfHumnst BT" pitchFamily="34" charset="0"/>
            </a:endParaRPr>
          </a:p>
          <a:p>
            <a:pPr algn="l" defTabSz="934720"/>
            <a:endParaRPr lang="zh-CN" altLang="en-US" sz="1000" b="0">
              <a:latin typeface="ZapfHumnst BT" pitchFamily="34" charset="0"/>
            </a:endParaRPr>
          </a:p>
        </p:txBody>
      </p:sp>
      <p:sp>
        <p:nvSpPr>
          <p:cNvPr id="38605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8605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state an object resides in is a computational state, and is defined by the stimuli the object can receive and what operations can be performed as a result. An object that can reside in many computational states is state-controlled.</a:t>
            </a:r>
            <a:endParaRPr lang="en-US" altLang="zh-CN" sz="1000" dirty="0">
              <a:latin typeface="ZapfHumnst BT" pitchFamily="34" charset="0"/>
            </a:endParaRPr>
          </a:p>
          <a:p>
            <a:r>
              <a:rPr lang="en-US" altLang="zh-CN" sz="1000" dirty="0">
                <a:latin typeface="ZapfHumnst BT" pitchFamily="34" charset="0"/>
              </a:rPr>
              <a:t>For each class exhibiting state-controlled behavior, describe the relations between an object’s states and an object’s operations.</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88098" name="Text Box 2"/>
          <p:cNvSpPr txBox="1">
            <a:spLocks noChangeArrowheads="1"/>
          </p:cNvSpPr>
          <p:nvPr/>
        </p:nvSpPr>
        <p:spPr bwMode="auto">
          <a:xfrm>
            <a:off x="487363" y="1241425"/>
            <a:ext cx="1865312" cy="55816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The use of state machines vary widely: Some projects use them very extensively, while other projects may have only one or two, maybe even none.</a:t>
            </a:r>
            <a:endParaRPr lang="en-US" sz="1000" noProof="1">
              <a:latin typeface="ZapfHumnst BT" pitchFamily="34" charset="0"/>
            </a:endParaRPr>
          </a:p>
          <a:p>
            <a:pPr algn="l" defTabSz="934720"/>
            <a:r>
              <a:rPr lang="en-US" altLang="zh-CN" sz="1000" b="0">
                <a:latin typeface="ZapfHumnst BT" pitchFamily="34" charset="0"/>
              </a:rPr>
              <a:t>State machines should be used when they help to better understand and communicate the analysis and design of the project. Not all objects require state machines. If an object's behavior is simple, such that it simply stores or retrieves data, the behavior of the object is state-invariant and its state machine is of little interest.</a:t>
            </a:r>
            <a:endParaRPr lang="en-US" altLang="zh-CN" sz="1000" b="0">
              <a:latin typeface="ZapfHumnst BT" pitchFamily="34" charset="0"/>
            </a:endParaRPr>
          </a:p>
          <a:p>
            <a:pPr algn="l" defTabSz="934720"/>
            <a:r>
              <a:rPr lang="en-US" altLang="zh-CN" sz="1000" b="0">
                <a:latin typeface="ZapfHumnst BT" pitchFamily="34" charset="0"/>
              </a:rPr>
              <a:t>State machines may be specified for classes, subsystems, interfaces, protocols, use cases, and entire systems.</a:t>
            </a:r>
            <a:endParaRPr lang="en-US" altLang="zh-CN" sz="1000" b="0">
              <a:latin typeface="ZapfHumnst BT" pitchFamily="34" charset="0"/>
            </a:endParaRPr>
          </a:p>
          <a:p>
            <a:pPr algn="l" defTabSz="934720"/>
            <a:r>
              <a:rPr lang="en-US" altLang="zh-CN" sz="1000" b="0">
                <a:latin typeface="ZapfHumnst BT" pitchFamily="34" charset="0"/>
              </a:rPr>
              <a:t>State machines can also be used during early analysis if you need to model the state-controlled behavior of an analysis class.</a:t>
            </a:r>
            <a:endParaRPr lang="en-US" altLang="zh-CN" sz="1000" b="0">
              <a:latin typeface="ZapfHumnst BT" pitchFamily="34" charset="0"/>
            </a:endParaRPr>
          </a:p>
          <a:p>
            <a:pPr algn="l" defTabSz="934720"/>
            <a:r>
              <a:rPr lang="en-US" altLang="zh-CN" sz="1000" b="0">
                <a:latin typeface="ZapfHumnst BT" pitchFamily="34" charset="0"/>
              </a:rPr>
              <a:t>Briefly describe the icon representations in the diagram. Each of the state machine elements will be discussed on subsequent slides.</a:t>
            </a:r>
            <a:endParaRPr lang="en-US" altLang="zh-CN" sz="1000" b="0">
              <a:latin typeface="ZapfHumnst BT" pitchFamily="34" charset="0"/>
            </a:endParaRPr>
          </a:p>
        </p:txBody>
      </p:sp>
      <p:sp>
        <p:nvSpPr>
          <p:cNvPr id="38809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8810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A state machine is a tool for describing: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States the object can assume.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Events that cause an object to transition from state to state.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Significant activities and actions that occur as a result.</a:t>
            </a:r>
            <a:endParaRPr lang="en-US" altLang="zh-CN" sz="1000" dirty="0">
              <a:latin typeface="ZapfHumnst BT" pitchFamily="34" charset="0"/>
            </a:endParaRPr>
          </a:p>
          <a:p>
            <a:r>
              <a:rPr lang="en-US" altLang="zh-CN" sz="1000" dirty="0">
                <a:latin typeface="ZapfHumnst BT" pitchFamily="34" charset="0"/>
              </a:rPr>
              <a:t>A state machine is a diagram used to show the life history of a given class, the events that cause a transition from one state to another, and the actions that result from a state change. State machines emphasize the event-ordered behavior of a class instance.</a:t>
            </a:r>
            <a:endParaRPr lang="en-US" altLang="zh-CN" sz="1000" dirty="0">
              <a:latin typeface="ZapfHumnst BT" pitchFamily="34" charset="0"/>
            </a:endParaRPr>
          </a:p>
          <a:p>
            <a:r>
              <a:rPr lang="en-US" altLang="zh-CN" sz="1000" dirty="0">
                <a:latin typeface="ZapfHumnst BT" pitchFamily="34" charset="0"/>
              </a:rPr>
              <a:t>The state space of a given class is the enumeration of all the possible states of an object.</a:t>
            </a:r>
            <a:endParaRPr lang="en-US" altLang="zh-CN" sz="1000" dirty="0">
              <a:latin typeface="ZapfHumnst BT" pitchFamily="34" charset="0"/>
            </a:endParaRPr>
          </a:p>
          <a:p>
            <a:r>
              <a:rPr lang="en-US" altLang="zh-CN" sz="1000" dirty="0">
                <a:latin typeface="ZapfHumnst BT" pitchFamily="34" charset="0"/>
              </a:rPr>
              <a:t>A </a:t>
            </a:r>
            <a:r>
              <a:rPr lang="en-US" altLang="zh-CN" sz="1000" b="1" dirty="0">
                <a:latin typeface="ZapfHumnst BT" pitchFamily="34" charset="0"/>
              </a:rPr>
              <a:t>state</a:t>
            </a:r>
            <a:r>
              <a:rPr lang="en-US" altLang="zh-CN" sz="1000" dirty="0">
                <a:latin typeface="ZapfHumnst BT" pitchFamily="34" charset="0"/>
              </a:rPr>
              <a:t> is a condition in the life of an object. The state of an object determines its response to different events.</a:t>
            </a:r>
            <a:endParaRPr lang="en-US" altLang="zh-CN" sz="1000" dirty="0">
              <a:latin typeface="ZapfHumnst BT" pitchFamily="34" charset="0"/>
            </a:endParaRPr>
          </a:p>
          <a:p>
            <a:r>
              <a:rPr lang="en-US" altLang="zh-CN" sz="1000" dirty="0">
                <a:latin typeface="ZapfHumnst BT" pitchFamily="34" charset="0"/>
              </a:rPr>
              <a:t>An </a:t>
            </a:r>
            <a:r>
              <a:rPr lang="en-US" altLang="zh-CN" sz="1000" b="1" dirty="0">
                <a:latin typeface="ZapfHumnst BT" pitchFamily="34" charset="0"/>
              </a:rPr>
              <a:t>event</a:t>
            </a:r>
            <a:r>
              <a:rPr lang="en-US" altLang="zh-CN" sz="1000" dirty="0">
                <a:latin typeface="ZapfHumnst BT" pitchFamily="34" charset="0"/>
              </a:rPr>
              <a:t> is a specific occurrence (in time and space) of a stimulus that can trigger a state transition. </a:t>
            </a:r>
            <a:endParaRPr lang="en-US" altLang="zh-CN" sz="1000" dirty="0">
              <a:latin typeface="ZapfHumnst BT" pitchFamily="34" charset="0"/>
            </a:endParaRPr>
          </a:p>
          <a:p>
            <a:r>
              <a:rPr lang="en-US" altLang="zh-CN" sz="1000" dirty="0">
                <a:latin typeface="ZapfHumnst BT" pitchFamily="34" charset="0"/>
              </a:rPr>
              <a:t>A </a:t>
            </a:r>
            <a:r>
              <a:rPr lang="en-US" altLang="zh-CN" sz="1000" b="1" dirty="0">
                <a:latin typeface="ZapfHumnst BT" pitchFamily="34" charset="0"/>
              </a:rPr>
              <a:t>transition</a:t>
            </a:r>
            <a:r>
              <a:rPr lang="en-US" altLang="zh-CN" sz="1000" dirty="0">
                <a:latin typeface="ZapfHumnst BT" pitchFamily="34" charset="0"/>
              </a:rPr>
              <a:t> is a change from an originating state to a successor state as a result of some stimulus. The successor state could possibly be the originating state. A transition may take place in response to an event, and can be labeled with an event.</a:t>
            </a:r>
            <a:endParaRPr lang="en-US" altLang="zh-CN" sz="1000" dirty="0">
              <a:latin typeface="ZapfHumnst BT" pitchFamily="34" charset="0"/>
            </a:endParaRPr>
          </a:p>
          <a:p>
            <a:r>
              <a:rPr lang="en-US" altLang="zh-CN" sz="1000" dirty="0">
                <a:latin typeface="ZapfHumnst BT" pitchFamily="34" charset="0"/>
              </a:rPr>
              <a:t>A </a:t>
            </a:r>
            <a:r>
              <a:rPr lang="en-US" altLang="zh-CN" sz="1000" b="1" dirty="0">
                <a:latin typeface="ZapfHumnst BT" pitchFamily="34" charset="0"/>
              </a:rPr>
              <a:t>guard condition</a:t>
            </a:r>
            <a:r>
              <a:rPr lang="en-US" altLang="zh-CN" sz="1000" dirty="0">
                <a:latin typeface="ZapfHumnst BT" pitchFamily="34" charset="0"/>
              </a:rPr>
              <a:t> is a Boolean expression of attribute values that allows a transition only if the condition is true.</a:t>
            </a:r>
            <a:endParaRPr lang="en-US" altLang="zh-CN" sz="1000" dirty="0">
              <a:latin typeface="ZapfHumnst BT" pitchFamily="34" charset="0"/>
            </a:endParaRPr>
          </a:p>
          <a:p>
            <a:r>
              <a:rPr lang="en-US" altLang="zh-CN" sz="1000" dirty="0">
                <a:latin typeface="ZapfHumnst BT" pitchFamily="34" charset="0"/>
              </a:rPr>
              <a:t>An </a:t>
            </a:r>
            <a:r>
              <a:rPr lang="en-US" altLang="zh-CN" sz="1000" b="1" dirty="0">
                <a:latin typeface="ZapfHumnst BT" pitchFamily="34" charset="0"/>
              </a:rPr>
              <a:t>action</a:t>
            </a:r>
            <a:r>
              <a:rPr lang="en-US" altLang="zh-CN" sz="1000" dirty="0">
                <a:latin typeface="ZapfHumnst BT" pitchFamily="34" charset="0"/>
              </a:rPr>
              <a:t> is an atomic execution that results in a change in state, or the return of a value.</a:t>
            </a:r>
            <a:endParaRPr lang="en-US" altLang="zh-CN" sz="1000" dirty="0">
              <a:latin typeface="ZapfHumnst BT" pitchFamily="34" charset="0"/>
            </a:endParaRPr>
          </a:p>
          <a:p>
            <a:r>
              <a:rPr lang="en-US" altLang="zh-CN" sz="1000" dirty="0">
                <a:latin typeface="ZapfHumnst BT" pitchFamily="34" charset="0"/>
              </a:rPr>
              <a:t>An </a:t>
            </a:r>
            <a:r>
              <a:rPr lang="en-US" altLang="zh-CN" sz="1000" b="1" dirty="0">
                <a:latin typeface="ZapfHumnst BT" pitchFamily="34" charset="0"/>
              </a:rPr>
              <a:t>activity</a:t>
            </a:r>
            <a:r>
              <a:rPr lang="en-US" altLang="zh-CN" sz="1000" dirty="0">
                <a:latin typeface="ZapfHumnst BT" pitchFamily="34" charset="0"/>
              </a:rPr>
              <a:t> is a non-atomic execution within a state machine.</a:t>
            </a:r>
            <a:endParaRPr lang="en-US" altLang="zh-CN" sz="1000" dirty="0">
              <a:latin typeface="ZapfHumnst BT"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90146" name="Text Box 2"/>
          <p:cNvSpPr txBox="1">
            <a:spLocks noChangeArrowheads="1"/>
          </p:cNvSpPr>
          <p:nvPr/>
        </p:nvSpPr>
        <p:spPr bwMode="auto">
          <a:xfrm>
            <a:off x="487363" y="1241425"/>
            <a:ext cx="1908175" cy="2446338"/>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solidFill>
                  <a:srgbClr val="000000"/>
                </a:solidFill>
                <a:latin typeface="ZapfHumnst BT" pitchFamily="34" charset="0"/>
              </a:rPr>
              <a:t>There is exactly one start state and 0..* end states.</a:t>
            </a:r>
            <a:endParaRPr lang="en-US" altLang="zh-CN" sz="1000" b="0">
              <a:solidFill>
                <a:srgbClr val="000000"/>
              </a:solidFill>
              <a:latin typeface="ZapfHumnst BT" pitchFamily="34" charset="0"/>
            </a:endParaRPr>
          </a:p>
          <a:p>
            <a:pPr algn="l" defTabSz="934720">
              <a:spcBef>
                <a:spcPct val="50000"/>
              </a:spcBef>
            </a:pPr>
            <a:r>
              <a:rPr lang="en-US" altLang="zh-CN" sz="1000" b="0">
                <a:solidFill>
                  <a:srgbClr val="000000"/>
                </a:solidFill>
                <a:latin typeface="ZapfHumnst BT" pitchFamily="34" charset="0"/>
              </a:rPr>
              <a:t>To emphasize why a start state is mandatory, ask the students to think about how they would read a diagram with no start state.</a:t>
            </a:r>
            <a:endParaRPr lang="en-US" altLang="zh-CN" sz="1000" b="0">
              <a:solidFill>
                <a:srgbClr val="000000"/>
              </a:solidFill>
              <a:latin typeface="ZapfHumnst BT" pitchFamily="34" charset="0"/>
            </a:endParaRPr>
          </a:p>
          <a:p>
            <a:pPr algn="l" defTabSz="934720">
              <a:spcBef>
                <a:spcPct val="50000"/>
              </a:spcBef>
            </a:pPr>
            <a:r>
              <a:rPr lang="en-US" altLang="zh-CN" sz="1000" b="0">
                <a:latin typeface="ZapfHumnst BT" pitchFamily="34" charset="0"/>
              </a:rPr>
              <a:t>Re: "Only one initial state is permitted."  This is not strictly true.  When you have nested states, there can be an initial state within each nested state in addition to the one outside of them.  </a:t>
            </a:r>
            <a:endParaRPr lang="en-US" altLang="zh-CN" sz="1000" b="0">
              <a:latin typeface="ZapfHumnst BT" pitchFamily="34" charset="0"/>
            </a:endParaRPr>
          </a:p>
        </p:txBody>
      </p:sp>
      <p:sp>
        <p:nvSpPr>
          <p:cNvPr id="390147"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90148"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initial state is the state entered when an object is created</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An initial state is mandatory.</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Only one initial state is permitted.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initial state is represented as a solid circle.</a:t>
            </a:r>
            <a:endParaRPr lang="en-US" altLang="zh-CN" sz="1000" dirty="0">
              <a:latin typeface="ZapfHumnst BT" pitchFamily="34" charset="0"/>
            </a:endParaRPr>
          </a:p>
          <a:p>
            <a:r>
              <a:rPr lang="en-US" altLang="zh-CN" sz="1000" dirty="0">
                <a:latin typeface="ZapfHumnst BT" pitchFamily="34" charset="0"/>
              </a:rPr>
              <a:t>A final state indicates the end of life for an object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A final state is optional.</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More than one final state may exist.</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A final state is indicated by a bull’s eye.</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9219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9219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states of an object can be found by looking at its class’ attributes and relationships with other classes.</a:t>
            </a:r>
            <a:endParaRPr lang="en-US" altLang="zh-CN" sz="1000" dirty="0">
              <a:latin typeface="ZapfHumnst BT" pitchFamily="34" charset="0"/>
            </a:endParaRPr>
          </a:p>
          <a:p>
            <a:r>
              <a:rPr lang="en-US" altLang="zh-CN" sz="1000" dirty="0">
                <a:latin typeface="ZapfHumnst BT" pitchFamily="34" charset="0"/>
              </a:rPr>
              <a:t>Do not forget to establish the initial and final states for the object. If there are pre-conditions or post-conditions of the initial and final states, define those as well. </a:t>
            </a:r>
            <a:endParaRPr lang="en-US" altLang="zh-CN" sz="1000" dirty="0">
              <a:latin typeface="ZapfHumnst BT" pitchFamily="34" charset="0"/>
            </a:endParaRPr>
          </a:p>
          <a:p>
            <a:r>
              <a:rPr lang="en-US" altLang="zh-CN" sz="1000" dirty="0">
                <a:latin typeface="ZapfHumnst BT" pitchFamily="34" charset="0"/>
              </a:rPr>
              <a:t>It is important not only to identify the different states, but also to explicitly define what it means to be in a particular state.</a:t>
            </a:r>
            <a:endParaRPr lang="en-US" altLang="zh-CN" sz="1000" dirty="0">
              <a:latin typeface="ZapfHumnst BT" pitchFamily="34" charset="0"/>
            </a:endParaRPr>
          </a:p>
          <a:p>
            <a:r>
              <a:rPr lang="en-US" altLang="zh-CN" sz="1000" dirty="0">
                <a:latin typeface="ZapfHumnst BT" pitchFamily="34" charset="0"/>
              </a:rPr>
              <a:t>The above example demonstrates two states of a </a:t>
            </a:r>
            <a:r>
              <a:rPr lang="en-US" altLang="zh-CN" sz="1000" dirty="0" err="1">
                <a:latin typeface="ZapfHumnst BT" pitchFamily="34" charset="0"/>
              </a:rPr>
              <a:t>CourseOffering</a:t>
            </a:r>
            <a:r>
              <a:rPr lang="en-US" altLang="zh-CN" sz="1000" dirty="0">
                <a:latin typeface="ZapfHumnst BT" pitchFamily="34" charset="0"/>
              </a:rPr>
              <a:t> class instance.  A </a:t>
            </a:r>
            <a:r>
              <a:rPr lang="en-US" altLang="zh-CN" sz="1000" dirty="0" err="1">
                <a:latin typeface="ZapfHumnst BT" pitchFamily="34" charset="0"/>
              </a:rPr>
              <a:t>CourseOffering</a:t>
            </a:r>
            <a:r>
              <a:rPr lang="en-US" altLang="zh-CN" sz="1000" dirty="0">
                <a:latin typeface="ZapfHumnst BT" pitchFamily="34" charset="0"/>
              </a:rPr>
              <a:t> instance may have a Professor assigned to teach it or not (hence the multiplicity of 0..1 on the Professor end of the </a:t>
            </a:r>
            <a:r>
              <a:rPr lang="en-US" altLang="zh-CN" sz="1000" dirty="0" err="1">
                <a:latin typeface="ZapfHumnst BT" pitchFamily="34" charset="0"/>
              </a:rPr>
              <a:t>CourseOffering</a:t>
            </a:r>
            <a:r>
              <a:rPr lang="en-US" altLang="zh-CN" sz="1000" dirty="0">
                <a:latin typeface="ZapfHumnst BT" pitchFamily="34" charset="0"/>
              </a:rPr>
              <a:t>-Professor association). If a Professor has been assigned to the </a:t>
            </a:r>
            <a:r>
              <a:rPr lang="en-US" altLang="zh-CN" sz="1000" dirty="0" err="1">
                <a:latin typeface="ZapfHumnst BT" pitchFamily="34" charset="0"/>
              </a:rPr>
              <a:t>CourseOffering</a:t>
            </a:r>
            <a:r>
              <a:rPr lang="en-US" altLang="zh-CN" sz="1000" dirty="0">
                <a:latin typeface="ZapfHumnst BT" pitchFamily="34" charset="0"/>
              </a:rPr>
              <a:t> instance, the state of the </a:t>
            </a:r>
            <a:r>
              <a:rPr lang="en-US" altLang="zh-CN" sz="1000" dirty="0" err="1">
                <a:latin typeface="ZapfHumnst BT" pitchFamily="34" charset="0"/>
              </a:rPr>
              <a:t>CourseOffering</a:t>
            </a:r>
            <a:r>
              <a:rPr lang="en-US" altLang="zh-CN" sz="1000" dirty="0">
                <a:latin typeface="ZapfHumnst BT" pitchFamily="34" charset="0"/>
              </a:rPr>
              <a:t> instance is “Assigned.”  If a Professor has not been assigned to the </a:t>
            </a:r>
            <a:r>
              <a:rPr lang="en-US" altLang="zh-CN" sz="1000" dirty="0" err="1">
                <a:latin typeface="ZapfHumnst BT" pitchFamily="34" charset="0"/>
              </a:rPr>
              <a:t>CourseOffering</a:t>
            </a:r>
            <a:r>
              <a:rPr lang="en-US" altLang="zh-CN" sz="1000" dirty="0">
                <a:latin typeface="ZapfHumnst BT" pitchFamily="34" charset="0"/>
              </a:rPr>
              <a:t> instance, the state of the </a:t>
            </a:r>
            <a:r>
              <a:rPr lang="en-US" altLang="zh-CN" sz="1000" dirty="0" err="1">
                <a:latin typeface="ZapfHumnst BT" pitchFamily="34" charset="0"/>
              </a:rPr>
              <a:t>CourseOffering</a:t>
            </a:r>
            <a:r>
              <a:rPr lang="en-US" altLang="zh-CN" sz="1000" dirty="0">
                <a:latin typeface="ZapfHumnst BT" pitchFamily="34" charset="0"/>
              </a:rPr>
              <a:t> instance is “Unassigned.”</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9424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9424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Determine the events to which the object responds. These can be found in the object's interfaces or protocols. </a:t>
            </a:r>
            <a:endParaRPr lang="en-US" altLang="zh-CN" sz="1000">
              <a:latin typeface="ZapfHumnst BT" pitchFamily="34" charset="0"/>
            </a:endParaRPr>
          </a:p>
          <a:p>
            <a:r>
              <a:rPr lang="en-US" altLang="zh-CN" sz="1000">
                <a:latin typeface="ZapfHumnst BT" pitchFamily="34" charset="0"/>
              </a:rPr>
              <a:t>The class must respond to all messages coming into the class instances on all of the interaction diagrams. These messages should correspond to operations on the associated classes. Thus, looking at the class interface operations provides an excellent source for the events the class instance must respond to.</a:t>
            </a:r>
            <a:endParaRPr lang="en-US" altLang="zh-CN" sz="1000">
              <a:latin typeface="ZapfHumnst BT" pitchFamily="34" charset="0"/>
            </a:endParaRPr>
          </a:p>
          <a:p>
            <a:r>
              <a:rPr lang="en-US" altLang="zh-CN" sz="1000">
                <a:latin typeface="ZapfHumnst BT" pitchFamily="34" charset="0"/>
              </a:rPr>
              <a:t>In the above example, two of the CourseOffering operations are addProfessor() and removeProfessor. Each of these operations can be considered an event that a CourseOffering instance must respond to.</a:t>
            </a:r>
            <a:endParaRPr lang="en-US" altLang="zh-CN" sz="1000">
              <a:latin typeface="ZapfHumnst BT" pitchFamily="34" charset="0"/>
            </a:endParaRPr>
          </a:p>
          <a:p>
            <a:r>
              <a:rPr lang="en-US" altLang="zh-CN" sz="1000">
                <a:latin typeface="ZapfHumnst BT" pitchFamily="34" charset="0"/>
              </a:rPr>
              <a:t>Note: A subset of the CourseOffering behavior is shown above.</a:t>
            </a:r>
            <a:endParaRPr lang="en-US" altLang="zh-CN" sz="1000">
              <a:latin typeface="ZapfHumnst BT" pitchFamily="34" charset="0"/>
            </a:endParaRPr>
          </a:p>
          <a:p>
            <a:r>
              <a:rPr lang="en-US" altLang="zh-CN" sz="1000">
                <a:latin typeface="ZapfHumnst BT" pitchFamily="34" charset="0"/>
              </a:rPr>
              <a:t>Events are not operations, although they often map 1 to 1.  Remember: Events and operations are not the same thing.</a:t>
            </a:r>
            <a:endParaRPr lang="en-US" altLang="zh-CN" sz="1000">
              <a:latin typeface="ZapfHumnst BT" pitchFamily="34" charset="0"/>
            </a:endParaRPr>
          </a:p>
          <a:p>
            <a:r>
              <a:rPr lang="en-US" altLang="zh-CN" sz="1000">
                <a:latin typeface="ZapfHumnst BT" pitchFamily="34" charset="0"/>
              </a:rPr>
              <a:t> </a:t>
            </a:r>
            <a:endParaRPr lang="en-US" altLang="zh-CN" sz="1000">
              <a:latin typeface="ZapfHumnst BT"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9629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9629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From the initial state to the final state, lay out the top-level states the object may be in. Connect these states with transitions triggered by the appropriate events. Continue by adding these transitions.</a:t>
            </a:r>
            <a:endParaRPr lang="en-US" altLang="zh-CN" sz="1000">
              <a:latin typeface="ZapfHumnst BT" pitchFamily="34" charset="0"/>
            </a:endParaRPr>
          </a:p>
          <a:p>
            <a:r>
              <a:rPr lang="en-US" altLang="zh-CN" sz="1000">
                <a:latin typeface="ZapfHumnst BT" pitchFamily="34" charset="0"/>
              </a:rPr>
              <a:t>If there are multiple automatic transitions, each transition needs a guard condition. The conditions must be mutually exclusive.</a:t>
            </a:r>
            <a:endParaRPr lang="en-US" altLang="zh-CN" sz="1000">
              <a:latin typeface="ZapfHumnst BT" pitchFamily="34" charset="0"/>
            </a:endParaRPr>
          </a:p>
          <a:p>
            <a:r>
              <a:rPr lang="en-US" altLang="zh-CN" sz="1000">
                <a:latin typeface="ZapfHumnst BT" pitchFamily="34" charset="0"/>
              </a:rPr>
              <a:t>Each state transition event can be associated with an operation.  Depending on the object's state, the operation may have a different behavior. The transition events describe how this occurs.</a:t>
            </a:r>
            <a:endParaRPr lang="en-US" altLang="zh-CN" sz="1000">
              <a:latin typeface="ZapfHumnst BT" pitchFamily="34" charset="0"/>
            </a:endParaRPr>
          </a:p>
          <a:p>
            <a:r>
              <a:rPr lang="en-US" altLang="zh-CN" sz="1000">
                <a:latin typeface="ZapfHumnst BT" pitchFamily="34" charset="0"/>
              </a:rPr>
              <a:t>In the above example, when a CourseOffering instance is Unassigned (meaning a Professor has not been assigned to teach it yet), and the instance receives an addProfessor event, the CourseOffering instance transitions into the Assigned state.  Conversely, when a CourseOffering instance is Assigned (meaning a Professor has been assigned to teach it), and the instance receives a “removeProfessor” event, the CourseOffering instance transitions into the Unassigned state.</a:t>
            </a:r>
            <a:endParaRPr lang="en-US" altLang="zh-CN" sz="1000">
              <a:latin typeface="ZapfHumnst BT" pitchFamily="34" charset="0"/>
            </a:endParaRPr>
          </a:p>
          <a:p>
            <a:r>
              <a:rPr lang="en-US" altLang="zh-CN" sz="1000">
                <a:latin typeface="ZapfHumnst BT" pitchFamily="34" charset="0"/>
              </a:rPr>
              <a:t>Note: A subset of the CourseOffering behavior is shown above.</a:t>
            </a:r>
            <a:endParaRPr lang="en-US" altLang="zh-CN" sz="1000">
              <a:latin typeface="ZapfHumnst BT" pitchFamily="34" charset="0"/>
            </a:endParaRPr>
          </a:p>
          <a:p>
            <a:endParaRPr lang="en-US" altLang="zh-CN" sz="1000">
              <a:latin typeface="ZapfHumnst BT" pitchFamily="34" charset="0"/>
            </a:endParaRPr>
          </a:p>
          <a:p>
            <a:pPr lvl="1"/>
            <a:endParaRPr lang="en-US" altLang="zh-CN" sz="1000">
              <a:latin typeface="ZapfHumnst BT" pitchFamily="34" charset="0"/>
            </a:endParaRPr>
          </a:p>
          <a:p>
            <a:endParaRPr lang="zh-CN" altLang="en-US" sz="1000">
              <a:latin typeface="ZapfHumnst BT" pitchFamily="34" charset="0"/>
            </a:endParaRPr>
          </a:p>
        </p:txBody>
      </p:sp>
      <p:sp>
        <p:nvSpPr>
          <p:cNvPr id="396292" name="Text Box 4"/>
          <p:cNvSpPr txBox="1">
            <a:spLocks noChangeArrowheads="1"/>
          </p:cNvSpPr>
          <p:nvPr/>
        </p:nvSpPr>
        <p:spPr bwMode="auto">
          <a:xfrm>
            <a:off x="468313" y="1244600"/>
            <a:ext cx="1804987" cy="7054850"/>
          </a:xfrm>
          <a:prstGeom prst="rect">
            <a:avLst/>
          </a:prstGeom>
          <a:noFill/>
          <a:ln w="9525">
            <a:noFill/>
            <a:miter lim="800000"/>
          </a:ln>
          <a:effectLst/>
        </p:spPr>
        <p:txBody>
          <a:bodyPr lIns="110433" tIns="55216" rIns="110433" bIns="55216"/>
          <a:lstStyle/>
          <a:p>
            <a:pPr algn="l" defTabSz="934720"/>
            <a:r>
              <a:rPr lang="en-US" altLang="zh-CN" sz="1000" b="0">
                <a:latin typeface="ZapfHumnst BT" pitchFamily="34" charset="0"/>
              </a:rPr>
              <a:t>The dashed lines show how the transition events can be traced to an operation.  This is not UML.</a:t>
            </a:r>
            <a:endParaRPr lang="en-US" altLang="zh-CN" sz="1000" b="0">
              <a:latin typeface="ZapfHumnst BT"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98338" name="Text Box 2"/>
          <p:cNvSpPr txBox="1">
            <a:spLocks noChangeArrowheads="1"/>
          </p:cNvSpPr>
          <p:nvPr/>
        </p:nvSpPr>
        <p:spPr bwMode="auto">
          <a:xfrm>
            <a:off x="515938" y="1241425"/>
            <a:ext cx="1882775" cy="479742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Key concepts:</a:t>
            </a:r>
            <a:endParaRPr lang="en-US" altLang="zh-CN" sz="1000" b="0">
              <a:latin typeface="ZapfHumnst BT" pitchFamily="34" charset="0"/>
            </a:endParaRPr>
          </a:p>
          <a:p>
            <a:pPr marL="174625" lvl="1" indent="-57150" algn="l" defTabSz="934720">
              <a:buFontTx/>
              <a:buChar char="•"/>
            </a:pPr>
            <a:r>
              <a:rPr lang="en-US" altLang="zh-CN" sz="1000" b="0">
                <a:latin typeface="ZapfHumnst BT" pitchFamily="34" charset="0"/>
              </a:rPr>
              <a:t>Actions</a:t>
            </a:r>
            <a:endParaRPr lang="en-US" altLang="zh-CN" sz="1000" b="0">
              <a:latin typeface="ZapfHumnst BT" pitchFamily="34" charset="0"/>
            </a:endParaRPr>
          </a:p>
          <a:p>
            <a:pPr marL="174625" lvl="1" indent="-57150" algn="l" defTabSz="934720">
              <a:buFontTx/>
              <a:buChar char="•"/>
            </a:pPr>
            <a:r>
              <a:rPr lang="en-US" altLang="zh-CN" sz="1000" b="0">
                <a:latin typeface="ZapfHumnst BT" pitchFamily="34" charset="0"/>
              </a:rPr>
              <a:t>Entry and Exit Actions</a:t>
            </a:r>
            <a:endParaRPr lang="en-US" altLang="zh-CN" sz="1000" b="0">
              <a:latin typeface="ZapfHumnst BT" pitchFamily="34" charset="0"/>
            </a:endParaRPr>
          </a:p>
          <a:p>
            <a:pPr marL="174625" lvl="1" indent="-57150" algn="l" defTabSz="934720">
              <a:buFontTx/>
              <a:buChar char="•"/>
            </a:pPr>
            <a:r>
              <a:rPr lang="en-US" altLang="zh-CN" sz="1000" b="0">
                <a:latin typeface="ZapfHumnst BT" pitchFamily="34" charset="0"/>
              </a:rPr>
              <a:t>Activities</a:t>
            </a:r>
            <a:endParaRPr lang="en-US" altLang="zh-CN" sz="1000" b="0">
              <a:latin typeface="ZapfHumnst BT" pitchFamily="34" charset="0"/>
            </a:endParaRPr>
          </a:p>
          <a:p>
            <a:pPr marL="174625" lvl="1" indent="-57150" algn="l" defTabSz="934720">
              <a:buFontTx/>
              <a:buChar char="•"/>
            </a:pPr>
            <a:r>
              <a:rPr lang="en-US" altLang="zh-CN" sz="1000" b="0">
                <a:latin typeface="ZapfHumnst BT" pitchFamily="34" charset="0"/>
              </a:rPr>
              <a:t>Automatic transitions</a:t>
            </a:r>
            <a:endParaRPr lang="en-US" altLang="zh-CN" sz="1000" b="0">
              <a:latin typeface="ZapfHumnst BT" pitchFamily="34" charset="0"/>
            </a:endParaRPr>
          </a:p>
          <a:p>
            <a:pPr algn="l" defTabSz="934720"/>
            <a:r>
              <a:rPr lang="en-US" sz="1000" b="0" noProof="1">
                <a:latin typeface="ZapfHumnst BT" pitchFamily="34" charset="0"/>
              </a:rPr>
              <a:t>Activities are interruptible</a:t>
            </a:r>
            <a:r>
              <a:rPr lang="en-US" altLang="zh-CN" sz="1000" b="0">
                <a:latin typeface="ZapfHumnst BT" pitchFamily="34" charset="0"/>
              </a:rPr>
              <a:t>; </a:t>
            </a:r>
            <a:r>
              <a:rPr lang="en-US" sz="1000" b="0" noProof="1">
                <a:latin typeface="ZapfHumnst BT" pitchFamily="34" charset="0"/>
              </a:rPr>
              <a:t>actions are not.  If an action can be interrupted by an event, a new state must be defined. Activities are associated with a state; actions are associated with transitions.  This holds for entry and exit actions – entry actions occur for every transition into a state, and exit actions occur for every transition out of a state.</a:t>
            </a:r>
            <a:endParaRPr lang="en-US" sz="1000" b="0" noProof="1">
              <a:latin typeface="ZapfHumnst BT" pitchFamily="34" charset="0"/>
            </a:endParaRPr>
          </a:p>
          <a:p>
            <a:pPr algn="l" defTabSz="934720"/>
            <a:r>
              <a:rPr lang="en-US" altLang="zh-CN" sz="1000" b="0">
                <a:latin typeface="ZapfHumnst BT" pitchFamily="34" charset="0"/>
              </a:rPr>
              <a:t>Mealy and Moore diagrams are kinds of state machines. A Mealy machine is a state machine whose actions are attached to transitions; a Moore machine is a state machine whose actions are attached to states. In practice, you typically have a mixture.  The UML’s state machines support either style.</a:t>
            </a:r>
            <a:endParaRPr lang="en-US" altLang="zh-CN" sz="1000" b="0">
              <a:latin typeface="ZapfHumnst BT" pitchFamily="34" charset="0"/>
            </a:endParaRPr>
          </a:p>
        </p:txBody>
      </p:sp>
      <p:sp>
        <p:nvSpPr>
          <p:cNvPr id="39833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9834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Entry Activity – Executed when the state is entered, after any activity associated with an incoming transition and before any internal Do activity.</a:t>
            </a:r>
            <a:endParaRPr lang="en-US" altLang="zh-CN" sz="1000">
              <a:latin typeface="ZapfHumnst BT" pitchFamily="34" charset="0"/>
            </a:endParaRPr>
          </a:p>
          <a:p>
            <a:endParaRPr lang="en-US" altLang="zh-CN" sz="1000">
              <a:latin typeface="ZapfHumnst BT" pitchFamily="34" charset="0"/>
            </a:endParaRPr>
          </a:p>
          <a:p>
            <a:r>
              <a:rPr lang="en-US" altLang="zh-CN" sz="1000">
                <a:latin typeface="ZapfHumnst BT" pitchFamily="34" charset="0"/>
              </a:rPr>
              <a:t>Do Activity – An ongoing activity that is executed as long as the state is active.</a:t>
            </a:r>
            <a:endParaRPr lang="en-US" altLang="zh-CN" sz="1000">
              <a:latin typeface="ZapfHumnst BT" pitchFamily="34" charset="0"/>
            </a:endParaRPr>
          </a:p>
          <a:p>
            <a:endParaRPr lang="en-US" altLang="zh-CN" sz="1000">
              <a:latin typeface="ZapfHumnst BT" pitchFamily="34" charset="0"/>
            </a:endParaRPr>
          </a:p>
          <a:p>
            <a:r>
              <a:rPr lang="en-US" altLang="zh-CN" sz="1000">
                <a:latin typeface="ZapfHumnst BT" pitchFamily="34" charset="0"/>
              </a:rPr>
              <a:t>Exit Activity – Executed when the state is exited, after completion of any internal Do activity and before any activity associated with an outgoing transition.</a:t>
            </a:r>
            <a:endParaRPr lang="en-US" altLang="zh-CN" sz="1000">
              <a:latin typeface="ZapfHumnst BT"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4509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4509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b="1" dirty="0">
                <a:latin typeface="ZapfHumnst BT" pitchFamily="34" charset="0"/>
              </a:rPr>
              <a:t>Purpose</a:t>
            </a:r>
            <a:r>
              <a:rPr lang="en-US" altLang="zh-CN" sz="1000" dirty="0">
                <a:latin typeface="ZapfHumnst BT" pitchFamily="34" charset="0"/>
              </a:rPr>
              <a:t>:</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Ensure that the classes provide the behavior the Use-Case Realizations require.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Ensure that sufficient information is provided to implement the class.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Handle non-functional requirements related to the class.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Incorporate the design mechanisms used by the class.</a:t>
            </a:r>
            <a:endParaRPr lang="en-US" altLang="zh-CN" sz="1000" dirty="0">
              <a:latin typeface="ZapfHumnst BT" pitchFamily="34" charset="0"/>
            </a:endParaRPr>
          </a:p>
          <a:p>
            <a:r>
              <a:rPr lang="en-US" altLang="zh-CN" sz="1000" b="1" dirty="0">
                <a:latin typeface="ZapfHumnst BT" pitchFamily="34" charset="0"/>
              </a:rPr>
              <a:t>Input Artifacts</a:t>
            </a:r>
            <a:r>
              <a:rPr lang="en-US" altLang="zh-CN" sz="1000" dirty="0">
                <a:latin typeface="ZapfHumnst BT" pitchFamily="34" charset="0"/>
              </a:rPr>
              <a:t>:</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Supplementary Specifications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Project Specific Guidelines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Analysis Classes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Analysis use-case realization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Design classes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Design Model</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Design use-case realization</a:t>
            </a:r>
            <a:endParaRPr lang="en-US" altLang="zh-CN" sz="1000" dirty="0">
              <a:latin typeface="ZapfHumnst BT" pitchFamily="34" charset="0"/>
            </a:endParaRPr>
          </a:p>
          <a:p>
            <a:r>
              <a:rPr lang="en-US" altLang="zh-CN" sz="1000" b="1" dirty="0">
                <a:latin typeface="ZapfHumnst BT" pitchFamily="34" charset="0"/>
              </a:rPr>
              <a:t>Resulting Artifacts: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Design classes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Design Model</a:t>
            </a:r>
            <a:endParaRPr lang="en-US" altLang="zh-CN" sz="1000" dirty="0">
              <a:latin typeface="ZapfHumnst BT" pitchFamily="34" charset="0"/>
            </a:endParaRPr>
          </a:p>
          <a:p>
            <a:r>
              <a:rPr lang="en-US" altLang="zh-CN" sz="1000" dirty="0">
                <a:latin typeface="ZapfHumnst BT" pitchFamily="34" charset="0"/>
              </a:rPr>
              <a:t>The detailed steps performed during this activity are summarized on the next page, and described in the remainder of this module.</a:t>
            </a:r>
            <a:endParaRPr lang="en-US" altLang="zh-CN" sz="1000" dirty="0">
              <a:latin typeface="ZapfHumnst BT" pitchFamily="34" charset="0"/>
            </a:endParaRPr>
          </a:p>
          <a:p>
            <a:endParaRPr lang="en-US" altLang="zh-CN" sz="1000" dirty="0">
              <a:latin typeface="ZapfHumnst BT" pitchFamily="34" charset="0"/>
            </a:endParaRPr>
          </a:p>
        </p:txBody>
      </p:sp>
      <p:sp>
        <p:nvSpPr>
          <p:cNvPr id="345092" name="Text Box 4"/>
          <p:cNvSpPr txBox="1">
            <a:spLocks noChangeArrowheads="1"/>
          </p:cNvSpPr>
          <p:nvPr/>
        </p:nvSpPr>
        <p:spPr bwMode="auto">
          <a:xfrm>
            <a:off x="477838" y="1241425"/>
            <a:ext cx="1892300" cy="1035050"/>
          </a:xfrm>
          <a:prstGeom prst="rect">
            <a:avLst/>
          </a:prstGeom>
          <a:noFill/>
          <a:ln w="9525">
            <a:noFill/>
            <a:miter lim="800000"/>
          </a:ln>
          <a:effectLst/>
        </p:spPr>
        <p:txBody>
          <a:bodyPr lIns="93543" tIns="46772" rIns="93543" bIns="46772">
            <a:spAutoFit/>
          </a:bodyPr>
          <a:lstStyle/>
          <a:p>
            <a:pPr algn="l" defTabSz="934720" eaLnBrk="1" hangingPunct="1">
              <a:spcBef>
                <a:spcPct val="50000"/>
              </a:spcBef>
            </a:pPr>
            <a:r>
              <a:rPr lang="en-US" altLang="zh-CN" sz="1000" b="0">
                <a:latin typeface="ZapfHumnst BT" pitchFamily="34" charset="0"/>
              </a:rPr>
              <a:t>Remember, analysis classes (originally identified in Use-Case Analysis) were morphed into design classes during Identify Design Elements.</a:t>
            </a:r>
            <a:endParaRPr lang="en-US" altLang="zh-CN" sz="1000" b="0">
              <a:latin typeface="ZapfHumnst BT"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02434" name="Text Box 2"/>
          <p:cNvSpPr txBox="1">
            <a:spLocks noChangeArrowheads="1"/>
          </p:cNvSpPr>
          <p:nvPr/>
        </p:nvSpPr>
        <p:spPr bwMode="auto">
          <a:xfrm>
            <a:off x="468313" y="1241425"/>
            <a:ext cx="1885950" cy="877888"/>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This diagram is not in the example model. (The example model on the next slide has nested states with history state machines.)</a:t>
            </a:r>
            <a:endParaRPr lang="en-US" altLang="zh-CN" sz="1000" b="0">
              <a:latin typeface="ZapfHumnst BT" pitchFamily="34" charset="0"/>
            </a:endParaRPr>
          </a:p>
        </p:txBody>
      </p:sp>
      <p:sp>
        <p:nvSpPr>
          <p:cNvPr id="402435"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02436"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above is a state machine for the CourseOffering class. Here are some things to note about it:</a:t>
            </a:r>
            <a:endParaRPr lang="en-US" altLang="zh-CN" sz="1000">
              <a:latin typeface="ZapfHumnst BT" pitchFamily="34" charset="0"/>
            </a:endParaRPr>
          </a:p>
          <a:p>
            <a:pPr marL="228600" lvl="1" indent="-114300">
              <a:buFontTx/>
              <a:buChar char="•"/>
            </a:pPr>
            <a:r>
              <a:rPr lang="en-US" altLang="zh-CN" sz="1000">
                <a:latin typeface="ZapfHumnst BT" pitchFamily="34" charset="0"/>
              </a:rPr>
              <a:t>A student can be added or removed from the course offering when the course offering is in the assigned or unassigned state.</a:t>
            </a:r>
            <a:endParaRPr lang="en-US" altLang="zh-CN" sz="1000">
              <a:latin typeface="ZapfHumnst BT" pitchFamily="34" charset="0"/>
            </a:endParaRPr>
          </a:p>
          <a:p>
            <a:pPr marL="228600" lvl="1" indent="-114300">
              <a:buFontTx/>
              <a:buChar char="•"/>
            </a:pPr>
            <a:r>
              <a:rPr lang="en-US" altLang="zh-CN" sz="1000">
                <a:latin typeface="ZapfHumnst BT" pitchFamily="34" charset="0"/>
              </a:rPr>
              <a:t>The closing of a course occurs in two phases: </a:t>
            </a:r>
            <a:endParaRPr lang="en-US" altLang="zh-CN" sz="1000">
              <a:latin typeface="ZapfHumnst BT" pitchFamily="34" charset="0"/>
            </a:endParaRPr>
          </a:p>
          <a:p>
            <a:r>
              <a:rPr lang="en-US" altLang="zh-CN" sz="1000" b="1">
                <a:latin typeface="ZapfHumnst BT" pitchFamily="34" charset="0"/>
              </a:rPr>
              <a:t>Close registration</a:t>
            </a:r>
            <a:r>
              <a:rPr lang="en-US" altLang="zh-CN" sz="1000">
                <a:latin typeface="ZapfHumnst BT" pitchFamily="34" charset="0"/>
              </a:rPr>
              <a:t> is where course offerings are committed if they have a professor and enough students or canceled if there is no professor. At this point, the course offering is not closed due to low enrollment because during schedule leveling, students may be added or removed from the course offering. Leveling is where it is verified that the maximum number of selected course offerings have been committed by selecting alternates, where necessary.</a:t>
            </a:r>
            <a:endParaRPr lang="en-US" altLang="zh-CN" sz="1000">
              <a:latin typeface="ZapfHumnst BT" pitchFamily="34" charset="0"/>
            </a:endParaRPr>
          </a:p>
          <a:p>
            <a:r>
              <a:rPr lang="en-US" altLang="zh-CN" sz="1000" b="1">
                <a:latin typeface="ZapfHumnst BT" pitchFamily="34" charset="0"/>
              </a:rPr>
              <a:t>Close</a:t>
            </a:r>
            <a:r>
              <a:rPr lang="en-US" altLang="zh-CN" sz="1000">
                <a:latin typeface="ZapfHumnst BT" pitchFamily="34" charset="0"/>
              </a:rPr>
              <a:t> is where the final status of a course offering is determined. If there is a professor and there are enough students, the course offering is committed. If not, the course offering is canceled. This is meant to occur after leveling.</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0653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0653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state an object resides in is a computational state. It is defined by the stimuli the object can receive and what operations can be performed as a result. An object that can reside in many computational states is state-controlled.</a:t>
            </a:r>
            <a:endParaRPr lang="en-US" altLang="zh-CN" sz="1000" dirty="0">
              <a:latin typeface="ZapfHumnst BT" pitchFamily="34" charset="0"/>
            </a:endParaRPr>
          </a:p>
          <a:p>
            <a:r>
              <a:rPr lang="en-US" altLang="zh-CN" sz="1000" dirty="0">
                <a:latin typeface="ZapfHumnst BT" pitchFamily="34" charset="0"/>
              </a:rPr>
              <a:t>The complexity of an object depends on: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number of different states.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number of different events it reacts to.</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number of different actions it performs that depend on its state.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degree of interaction with its environment (other objects).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The complexity of conditional, repetitive transitions.</a:t>
            </a:r>
            <a:endParaRPr lang="en-US" altLang="zh-CN" sz="1000" dirty="0">
              <a:latin typeface="ZapfHumnst BT" pitchFamily="34" charset="0"/>
            </a:endParaRPr>
          </a:p>
          <a:p>
            <a:pPr marL="228600" lvl="1" indent="-114300">
              <a:buFontTx/>
              <a:buChar char="•"/>
            </a:pPr>
            <a:endParaRPr lang="en-US" altLang="zh-CN" sz="1000" dirty="0">
              <a:latin typeface="ZapfHumnst BT"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08578" name="Text Box 2"/>
          <p:cNvSpPr txBox="1">
            <a:spLocks noChangeArrowheads="1"/>
          </p:cNvSpPr>
          <p:nvPr/>
        </p:nvSpPr>
        <p:spPr bwMode="auto">
          <a:xfrm>
            <a:off x="477838" y="1231900"/>
            <a:ext cx="1892300" cy="581025"/>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Derived attributes will be discussed in the Define Attributes step.</a:t>
            </a:r>
            <a:endParaRPr lang="en-US" altLang="zh-CN" sz="1000" b="0">
              <a:latin typeface="ZapfHumnst BT" pitchFamily="34" charset="0"/>
            </a:endParaRPr>
          </a:p>
        </p:txBody>
      </p:sp>
      <p:sp>
        <p:nvSpPr>
          <p:cNvPr id="408579" name="Rectangle 3"/>
          <p:cNvSpPr>
            <a:spLocks noGrp="1" noRot="1" noChangeAspect="1" noChangeArrowheads="1"/>
          </p:cNvSpPr>
          <p:nvPr>
            <p:ph type="sldImg"/>
          </p:nvPr>
        </p:nvSpPr>
        <p:spPr bwMode="auto">
          <a:xfrm>
            <a:off x="2565400" y="841375"/>
            <a:ext cx="4175125" cy="3130550"/>
          </a:xfrm>
          <a:prstGeom prst="rect">
            <a:avLst/>
          </a:prstGeom>
          <a:solidFill>
            <a:srgbClr val="FFFFFF"/>
          </a:solidFill>
          <a:ln>
            <a:solidFill>
              <a:srgbClr val="000000"/>
            </a:solidFill>
            <a:miter lim="800000"/>
          </a:ln>
        </p:spPr>
      </p:sp>
      <p:sp>
        <p:nvSpPr>
          <p:cNvPr id="40858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Some state transition events can be associated with an operation. Depending on the object's state, the operation may have a different behavior. The transition events describe how this occurs.</a:t>
            </a:r>
            <a:endParaRPr lang="en-US" altLang="zh-CN" sz="1000" dirty="0">
              <a:latin typeface="ZapfHumnst BT" pitchFamily="34" charset="0"/>
            </a:endParaRPr>
          </a:p>
          <a:p>
            <a:r>
              <a:rPr lang="en-US" altLang="zh-CN" sz="1000" dirty="0">
                <a:latin typeface="ZapfHumnst BT" pitchFamily="34" charset="0"/>
              </a:rPr>
              <a:t>The method description for the associated operation should be updated with the state-specific information, indicating what the operation should do for each relevant state. </a:t>
            </a:r>
            <a:endParaRPr lang="en-US" altLang="zh-CN" sz="1000" dirty="0">
              <a:latin typeface="ZapfHumnst BT" pitchFamily="34" charset="0"/>
            </a:endParaRPr>
          </a:p>
          <a:p>
            <a:r>
              <a:rPr lang="en-US" altLang="zh-CN" sz="1000" dirty="0">
                <a:latin typeface="ZapfHumnst BT" pitchFamily="34" charset="0"/>
              </a:rPr>
              <a:t>Operation calls are not the only source of events. In the UML, you can model four different kinds of events: </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Signals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Calls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Passing of time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Change in state</a:t>
            </a:r>
            <a:endParaRPr lang="en-US" altLang="zh-CN" sz="1000" dirty="0">
              <a:latin typeface="ZapfHumnst BT" pitchFamily="34" charset="0"/>
            </a:endParaRPr>
          </a:p>
          <a:p>
            <a:r>
              <a:rPr lang="en-US" altLang="zh-CN" sz="1000" dirty="0">
                <a:latin typeface="ZapfHumnst BT" pitchFamily="34" charset="0"/>
              </a:rPr>
              <a:t>States are often represented using </a:t>
            </a:r>
            <a:r>
              <a:rPr lang="en-US" altLang="zh-CN" sz="1000" dirty="0" err="1">
                <a:latin typeface="ZapfHumnst BT" pitchFamily="34" charset="0"/>
              </a:rPr>
              <a:t>attributes.The</a:t>
            </a:r>
            <a:r>
              <a:rPr lang="en-US" altLang="zh-CN" sz="1000" dirty="0">
                <a:latin typeface="ZapfHumnst BT" pitchFamily="34" charset="0"/>
              </a:rPr>
              <a:t> state machines serve as input into the attribute identification step.</a:t>
            </a:r>
            <a:endParaRPr lang="en-US" altLang="zh-CN" sz="1000" dirty="0">
              <a:latin typeface="ZapfHumnst BT" pitchFamily="34" charset="0"/>
            </a:endParaRPr>
          </a:p>
          <a:p>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10626"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410627"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At this point, we have a pretty good understanding of the design classes, their functionality, and their states. All of this information affects what attributes are defined. </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1267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1267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Attributes the class needs to carry out its operations and the states of the class are identified during the definition of methods. Attributes provide information storage for the class instance and are often used to represent the state of the class instance. Any information the class itself maintains is done through its attributes. </a:t>
            </a:r>
            <a:endParaRPr lang="en-US" altLang="zh-CN" sz="1000">
              <a:latin typeface="ZapfHumnst BT" pitchFamily="34" charset="0"/>
            </a:endParaRPr>
          </a:p>
          <a:p>
            <a:r>
              <a:rPr lang="en-US" altLang="zh-CN" sz="1000">
                <a:latin typeface="ZapfHumnst BT" pitchFamily="34" charset="0"/>
              </a:rPr>
              <a:t>You may need to add additional attributes to support the implementation and establish any new relationships that the attributes require.</a:t>
            </a:r>
            <a:endParaRPr lang="en-US" altLang="zh-CN" sz="1000">
              <a:latin typeface="ZapfHumnst BT" pitchFamily="34" charset="0"/>
            </a:endParaRPr>
          </a:p>
          <a:p>
            <a:pPr fontAlgn="t"/>
            <a:r>
              <a:rPr lang="en-US" altLang="zh-CN" sz="1000">
                <a:latin typeface="ZapfHumnst BT" pitchFamily="34" charset="0"/>
              </a:rPr>
              <a:t>Check to make sure all attributes are needed. Attributes should be justified — it is easy for attributes to be added early in the process and survive long after they are no longer needed due to shortsightedness. Extra attributes, multiplied by thousands or millions of instances, can have a large effect on the performance and storage requirements of the system.</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1472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1472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analysis, it was sufficient to specify the attribute name only, unless the representation was a requirement that was to constrain the designer.</a:t>
            </a:r>
            <a:endParaRPr lang="en-US" altLang="zh-CN" sz="1000">
              <a:latin typeface="ZapfHumnst BT" pitchFamily="34" charset="0"/>
            </a:endParaRPr>
          </a:p>
          <a:p>
            <a:r>
              <a:rPr lang="en-US" altLang="zh-CN" sz="1000">
                <a:latin typeface="ZapfHumnst BT" pitchFamily="34" charset="0"/>
              </a:rPr>
              <a:t>During Design, for each attribute, define the following: </a:t>
            </a:r>
            <a:endParaRPr lang="en-US" altLang="zh-CN" sz="1000">
              <a:latin typeface="ZapfHumnst BT" pitchFamily="34" charset="0"/>
            </a:endParaRPr>
          </a:p>
          <a:p>
            <a:pPr marL="228600" lvl="1" indent="-114300">
              <a:spcBef>
                <a:spcPts val="500"/>
              </a:spcBef>
              <a:spcAft>
                <a:spcPts val="500"/>
              </a:spcAft>
              <a:buFontTx/>
              <a:buChar char="•"/>
            </a:pPr>
            <a:r>
              <a:rPr lang="en-US" altLang="zh-CN" sz="1000">
                <a:latin typeface="ZapfHumnst BT" pitchFamily="34" charset="0"/>
              </a:rPr>
              <a:t>Its </a:t>
            </a:r>
            <a:r>
              <a:rPr lang="en-US" altLang="zh-CN" sz="1000" b="1">
                <a:latin typeface="ZapfHumnst BT" pitchFamily="34" charset="0"/>
              </a:rPr>
              <a:t>name</a:t>
            </a:r>
            <a:r>
              <a:rPr lang="en-US" altLang="zh-CN" sz="1000">
                <a:latin typeface="ZapfHumnst BT" pitchFamily="34" charset="0"/>
              </a:rPr>
              <a:t>, which should follow the naming conventions of both the implementation language and the project. </a:t>
            </a:r>
            <a:endParaRPr lang="en-US" altLang="zh-CN" sz="1000">
              <a:latin typeface="ZapfHumnst BT" pitchFamily="34" charset="0"/>
            </a:endParaRPr>
          </a:p>
          <a:p>
            <a:pPr marL="228600" lvl="1" indent="-114300">
              <a:spcBef>
                <a:spcPts val="500"/>
              </a:spcBef>
              <a:spcAft>
                <a:spcPts val="500"/>
              </a:spcAft>
              <a:buFontTx/>
              <a:buChar char="•"/>
            </a:pPr>
            <a:r>
              <a:rPr lang="en-US" altLang="zh-CN" sz="1000">
                <a:latin typeface="ZapfHumnst BT" pitchFamily="34" charset="0"/>
              </a:rPr>
              <a:t>Its </a:t>
            </a:r>
            <a:r>
              <a:rPr lang="en-US" altLang="zh-CN" sz="1000" b="1">
                <a:latin typeface="ZapfHumnst BT" pitchFamily="34" charset="0"/>
              </a:rPr>
              <a:t>type</a:t>
            </a:r>
            <a:r>
              <a:rPr lang="en-US" altLang="zh-CN" sz="1000">
                <a:latin typeface="ZapfHumnst BT" pitchFamily="34" charset="0"/>
              </a:rPr>
              <a:t>, which will be an elementary data type supported by the implementation language. </a:t>
            </a:r>
            <a:endParaRPr lang="en-US" altLang="zh-CN" sz="1000">
              <a:latin typeface="ZapfHumnst BT" pitchFamily="34" charset="0"/>
            </a:endParaRPr>
          </a:p>
          <a:p>
            <a:pPr marL="228600" lvl="1" indent="-114300">
              <a:spcBef>
                <a:spcPts val="500"/>
              </a:spcBef>
              <a:spcAft>
                <a:spcPts val="500"/>
              </a:spcAft>
              <a:buFontTx/>
              <a:buChar char="•"/>
            </a:pPr>
            <a:r>
              <a:rPr lang="en-US" altLang="zh-CN" sz="1000">
                <a:latin typeface="ZapfHumnst BT" pitchFamily="34" charset="0"/>
              </a:rPr>
              <a:t>Its </a:t>
            </a:r>
            <a:r>
              <a:rPr lang="en-US" altLang="zh-CN" sz="1000" b="1">
                <a:latin typeface="ZapfHumnst BT" pitchFamily="34" charset="0"/>
              </a:rPr>
              <a:t>default or initial value</a:t>
            </a:r>
            <a:r>
              <a:rPr lang="en-US" altLang="zh-CN" sz="1000">
                <a:latin typeface="ZapfHumnst BT" pitchFamily="34" charset="0"/>
              </a:rPr>
              <a:t>, to which it is initialized when new instances of the class are created. </a:t>
            </a:r>
            <a:endParaRPr lang="en-US" altLang="zh-CN" sz="1000">
              <a:latin typeface="ZapfHumnst BT" pitchFamily="34" charset="0"/>
            </a:endParaRPr>
          </a:p>
          <a:p>
            <a:pPr marL="228600" lvl="1" indent="-114300">
              <a:spcBef>
                <a:spcPts val="500"/>
              </a:spcBef>
              <a:spcAft>
                <a:spcPts val="500"/>
              </a:spcAft>
              <a:buFontTx/>
              <a:buChar char="•"/>
            </a:pPr>
            <a:r>
              <a:rPr lang="en-US" altLang="zh-CN" sz="1000">
                <a:latin typeface="ZapfHumnst BT" pitchFamily="34" charset="0"/>
              </a:rPr>
              <a:t>Its </a:t>
            </a:r>
            <a:r>
              <a:rPr lang="en-US" altLang="zh-CN" sz="1000" b="1">
                <a:latin typeface="ZapfHumnst BT" pitchFamily="34" charset="0"/>
              </a:rPr>
              <a:t>visibility</a:t>
            </a:r>
            <a:r>
              <a:rPr lang="en-US" altLang="zh-CN" sz="1000">
                <a:latin typeface="ZapfHumnst BT" pitchFamily="34" charset="0"/>
              </a:rPr>
              <a:t>, which will take one of the following values: </a:t>
            </a:r>
            <a:endParaRPr lang="en-US" altLang="zh-CN" sz="1000">
              <a:latin typeface="ZapfHumnst BT" pitchFamily="34" charset="0"/>
            </a:endParaRPr>
          </a:p>
          <a:p>
            <a:pPr marL="457200" lvl="2" indent="-114300">
              <a:spcBef>
                <a:spcPts val="500"/>
              </a:spcBef>
              <a:spcAft>
                <a:spcPts val="500"/>
              </a:spcAft>
              <a:buFontTx/>
              <a:buChar char="•"/>
            </a:pPr>
            <a:r>
              <a:rPr lang="en-US" altLang="zh-CN" sz="1000" b="1">
                <a:latin typeface="ZapfHumnst BT" pitchFamily="34" charset="0"/>
              </a:rPr>
              <a:t>Public</a:t>
            </a:r>
            <a:r>
              <a:rPr lang="en-US" altLang="zh-CN" sz="1000">
                <a:latin typeface="ZapfHumnst BT" pitchFamily="34" charset="0"/>
              </a:rPr>
              <a:t>: The attribute is visible both inside and outside the package containing the class. </a:t>
            </a:r>
            <a:endParaRPr lang="en-US" altLang="zh-CN" sz="1000">
              <a:latin typeface="ZapfHumnst BT" pitchFamily="34" charset="0"/>
            </a:endParaRPr>
          </a:p>
          <a:p>
            <a:pPr marL="457200" lvl="2" indent="-114300">
              <a:spcBef>
                <a:spcPts val="500"/>
              </a:spcBef>
              <a:spcAft>
                <a:spcPts val="500"/>
              </a:spcAft>
              <a:buFontTx/>
              <a:buChar char="•"/>
            </a:pPr>
            <a:r>
              <a:rPr lang="en-US" altLang="zh-CN" sz="1000" b="1">
                <a:latin typeface="ZapfHumnst BT" pitchFamily="34" charset="0"/>
              </a:rPr>
              <a:t>Protected</a:t>
            </a:r>
            <a:r>
              <a:rPr lang="en-US" altLang="zh-CN" sz="1000">
                <a:latin typeface="ZapfHumnst BT" pitchFamily="34" charset="0"/>
              </a:rPr>
              <a:t>: The attribute is visible only to the class itself, to its subclasses, or to </a:t>
            </a:r>
            <a:r>
              <a:rPr lang="en-US" altLang="zh-CN" sz="1000" b="1">
                <a:latin typeface="ZapfHumnst BT" pitchFamily="34" charset="0"/>
              </a:rPr>
              <a:t>friends</a:t>
            </a:r>
            <a:r>
              <a:rPr lang="en-US" altLang="zh-CN" sz="1000">
                <a:latin typeface="ZapfHumnst BT" pitchFamily="34" charset="0"/>
              </a:rPr>
              <a:t> of the class (language dependent) </a:t>
            </a:r>
            <a:endParaRPr lang="en-US" altLang="zh-CN" sz="1000">
              <a:latin typeface="ZapfHumnst BT" pitchFamily="34" charset="0"/>
            </a:endParaRPr>
          </a:p>
          <a:p>
            <a:pPr marL="457200" lvl="2" indent="-114300">
              <a:spcBef>
                <a:spcPts val="500"/>
              </a:spcBef>
              <a:spcAft>
                <a:spcPts val="500"/>
              </a:spcAft>
              <a:buFontTx/>
              <a:buChar char="•"/>
            </a:pPr>
            <a:r>
              <a:rPr lang="en-US" altLang="zh-CN" sz="1000" b="1">
                <a:latin typeface="ZapfHumnst BT" pitchFamily="34" charset="0"/>
              </a:rPr>
              <a:t>Private</a:t>
            </a:r>
            <a:r>
              <a:rPr lang="en-US" altLang="zh-CN" sz="1000">
                <a:latin typeface="ZapfHumnst BT" pitchFamily="34" charset="0"/>
              </a:rPr>
              <a:t>: The attribute is visible only to the class itself and to </a:t>
            </a:r>
            <a:r>
              <a:rPr lang="en-US" altLang="zh-CN" sz="1000" b="1">
                <a:latin typeface="ZapfHumnst BT" pitchFamily="34" charset="0"/>
              </a:rPr>
              <a:t>friends</a:t>
            </a:r>
            <a:r>
              <a:rPr lang="en-US" altLang="zh-CN" sz="1000">
                <a:latin typeface="ZapfHumnst BT" pitchFamily="34" charset="0"/>
              </a:rPr>
              <a:t> of the class. </a:t>
            </a:r>
            <a:endParaRPr lang="en-US" altLang="zh-CN" sz="1000">
              <a:latin typeface="ZapfHumnst BT" pitchFamily="34" charset="0"/>
            </a:endParaRPr>
          </a:p>
          <a:p>
            <a:pPr>
              <a:spcBef>
                <a:spcPts val="500"/>
              </a:spcBef>
              <a:spcAft>
                <a:spcPts val="500"/>
              </a:spcAft>
              <a:buFont typeface="Symbol" panose="05050102010706020507" pitchFamily="18" charset="2"/>
              <a:buNone/>
            </a:pPr>
            <a:r>
              <a:rPr lang="en-US" altLang="zh-CN" sz="1000">
                <a:latin typeface="ZapfHumnst BT" pitchFamily="34" charset="0"/>
              </a:rPr>
              <a:t>For persistent classes, also include whether the attribute is persistent (the default) or transient. Even though the class itself may be persistent, not all attributes of the class need to be persistent. </a:t>
            </a:r>
            <a:endParaRPr lang="en-US" altLang="zh-CN" sz="1000">
              <a:latin typeface="ZapfHumnst BT" pitchFamily="34" charset="0"/>
            </a:endParaRPr>
          </a:p>
        </p:txBody>
      </p:sp>
      <p:sp>
        <p:nvSpPr>
          <p:cNvPr id="414724" name="Text Box 4"/>
          <p:cNvSpPr txBox="1">
            <a:spLocks noChangeArrowheads="1"/>
          </p:cNvSpPr>
          <p:nvPr/>
        </p:nvSpPr>
        <p:spPr bwMode="auto">
          <a:xfrm>
            <a:off x="496888" y="1238250"/>
            <a:ext cx="1890712" cy="5651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The use of attributes versus composition will be discussed later in this module.  </a:t>
            </a:r>
            <a:endParaRPr lang="en-US" altLang="zh-CN" sz="1000" b="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16770" name="Text Box 2"/>
          <p:cNvSpPr txBox="1">
            <a:spLocks noChangeArrowheads="1"/>
          </p:cNvSpPr>
          <p:nvPr/>
        </p:nvSpPr>
        <p:spPr bwMode="auto">
          <a:xfrm>
            <a:off x="487363" y="1238250"/>
            <a:ext cx="1928812" cy="10350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Derived attributes and derived operations are not explicitly defined as part of the UML. </a:t>
            </a:r>
            <a:endParaRPr lang="en-US" altLang="zh-CN" sz="1000" b="0">
              <a:latin typeface="ZapfHumnst BT" pitchFamily="34" charset="0"/>
            </a:endParaRPr>
          </a:p>
          <a:p>
            <a:pPr algn="l" defTabSz="934720"/>
            <a:r>
              <a:rPr lang="en-US" altLang="zh-CN" sz="1000" b="0">
                <a:latin typeface="ZapfHumnst BT" pitchFamily="34" charset="0"/>
              </a:rPr>
              <a:t>An example of a derived attribute is a class, Person, with a derived attribute, Age.</a:t>
            </a:r>
            <a:endParaRPr lang="en-US" altLang="zh-CN" sz="1000" b="0">
              <a:latin typeface="ZapfHumnst BT" pitchFamily="34" charset="0"/>
            </a:endParaRPr>
          </a:p>
        </p:txBody>
      </p:sp>
      <p:sp>
        <p:nvSpPr>
          <p:cNvPr id="41677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1677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Derived attributes and operations indicate a constraint between values. They can be used to describe a dependency between attribute values that must be maintained by the class. They do not necessarily mean that the attribute value is always calculated from the other attributes.</a:t>
            </a:r>
            <a:endParaRPr lang="en-US" altLang="zh-CN" sz="100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1881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1881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above example is a portion of the VOPC for the Register for Courses Use-Case Realization. It is the same diagram that was provided earlier in the Define Operations section, except now the operation compartment has been suppressed.</a:t>
            </a:r>
            <a:endParaRPr lang="en-US" altLang="zh-CN" sz="1000" dirty="0">
              <a:latin typeface="ZapfHumnst BT" pitchFamily="34" charset="0"/>
            </a:endParaRPr>
          </a:p>
          <a:p>
            <a:r>
              <a:rPr lang="en-US" altLang="zh-CN" sz="1000" dirty="0">
                <a:latin typeface="ZapfHumnst BT" pitchFamily="34" charset="0"/>
              </a:rPr>
              <a:t>Notice the &lt;&lt;class &gt;&gt; attribute.</a:t>
            </a:r>
            <a:endParaRPr lang="en-US" altLang="zh-CN" sz="1000" dirty="0">
              <a:latin typeface="ZapfHumnst BT" pitchFamily="34" charset="0"/>
            </a:endParaRPr>
          </a:p>
          <a:p>
            <a:r>
              <a:rPr lang="en-US" altLang="zh-CN" sz="1000" dirty="0">
                <a:latin typeface="ZapfHumnst BT" pitchFamily="34" charset="0"/>
              </a:rPr>
              <a:t>In this example, all attributes are private (marked with a “-”) to support encapsulation.  </a:t>
            </a:r>
            <a:endParaRPr lang="en-US" altLang="zh-CN" sz="1000" dirty="0">
              <a:latin typeface="ZapfHumnst BT" pitchFamily="34" charset="0"/>
            </a:endParaRPr>
          </a:p>
          <a:p>
            <a:r>
              <a:rPr lang="en-US" altLang="zh-CN" sz="1000" dirty="0">
                <a:latin typeface="ZapfHumnst BT" pitchFamily="34" charset="0"/>
              </a:rPr>
              <a:t>The number of students currently enrolled in the </a:t>
            </a:r>
            <a:r>
              <a:rPr lang="en-US" altLang="zh-CN" sz="1000" dirty="0" err="1">
                <a:latin typeface="ZapfHumnst BT" pitchFamily="34" charset="0"/>
              </a:rPr>
              <a:t>CourseOffering</a:t>
            </a:r>
            <a:r>
              <a:rPr lang="en-US" altLang="zh-CN" sz="1000" dirty="0">
                <a:latin typeface="ZapfHumnst BT" pitchFamily="34" charset="0"/>
              </a:rPr>
              <a:t> is represented by the derived attribute, </a:t>
            </a:r>
            <a:r>
              <a:rPr lang="en-US" altLang="zh-CN" sz="1000" dirty="0" err="1">
                <a:latin typeface="ZapfHumnst BT" pitchFamily="34" charset="0"/>
              </a:rPr>
              <a:t>numStudents</a:t>
            </a:r>
            <a:r>
              <a:rPr lang="en-US" altLang="zh-CN" sz="1000" dirty="0">
                <a:latin typeface="ZapfHumnst BT" pitchFamily="34" charset="0"/>
              </a:rPr>
              <a:t>, which has a default value of 0.</a:t>
            </a:r>
            <a:endParaRPr lang="en-US" altLang="zh-CN" sz="1000" dirty="0">
              <a:latin typeface="ZapfHumnst BT" pitchFamily="34" charset="0"/>
            </a:endParaRPr>
          </a:p>
          <a:p>
            <a:r>
              <a:rPr lang="en-US" altLang="zh-CN" sz="1000" dirty="0">
                <a:latin typeface="ZapfHumnst BT" pitchFamily="34" charset="0"/>
              </a:rPr>
              <a:t>Semester, Time, and Date are included as the type for some of the attributes. For the Course Registration System, they are considered to be abstract data types that have no significant behavior and thus are not modeled as separate classes.</a:t>
            </a:r>
            <a:endParaRPr lang="en-US" altLang="zh-CN" sz="1000" dirty="0">
              <a:latin typeface="ZapfHumnst BT" pitchFamily="34" charset="0"/>
            </a:endParaRPr>
          </a:p>
        </p:txBody>
      </p:sp>
      <p:sp>
        <p:nvSpPr>
          <p:cNvPr id="418820" name="Text Box 4"/>
          <p:cNvSpPr txBox="1">
            <a:spLocks noChangeArrowheads="1"/>
          </p:cNvSpPr>
          <p:nvPr/>
        </p:nvSpPr>
        <p:spPr bwMode="auto">
          <a:xfrm>
            <a:off x="477838" y="1241425"/>
            <a:ext cx="1885950" cy="2305050"/>
          </a:xfrm>
          <a:prstGeom prst="rect">
            <a:avLst/>
          </a:prstGeom>
          <a:noFill/>
          <a:ln w="9525">
            <a:noFill/>
            <a:miter lim="800000"/>
          </a:ln>
          <a:effectLst/>
        </p:spPr>
        <p:txBody>
          <a:bodyPr lIns="110433" tIns="55216" rIns="110433" bIns="55216">
            <a:spAutoFit/>
          </a:bodyPr>
          <a:lstStyle/>
          <a:p>
            <a:pPr algn="l" defTabSz="934720"/>
            <a:r>
              <a:rPr lang="en-US" altLang="zh-CN" sz="1000" b="0">
                <a:latin typeface="ZapfHumnst BT" pitchFamily="34" charset="0"/>
              </a:rPr>
              <a:t>Remember, there is not a direct relationship between Student and CourseOffering.</a:t>
            </a:r>
            <a:endParaRPr lang="en-US" altLang="zh-CN" sz="1000" b="0">
              <a:latin typeface="ZapfHumnst BT" pitchFamily="34" charset="0"/>
            </a:endParaRPr>
          </a:p>
          <a:p>
            <a:pPr algn="l" defTabSz="934720"/>
            <a:r>
              <a:rPr lang="en-US" altLang="zh-CN" sz="1000" b="0">
                <a:latin typeface="ZapfHumnst BT" pitchFamily="34" charset="0"/>
              </a:rPr>
              <a:t>Thus, the value of numStudents equals the number of links that exist from a CourseOffering instance to Schedule instances.</a:t>
            </a:r>
            <a:endParaRPr lang="en-US" altLang="zh-CN" sz="1000" b="0">
              <a:latin typeface="ZapfHumnst BT" pitchFamily="34" charset="0"/>
            </a:endParaRPr>
          </a:p>
          <a:p>
            <a:pPr algn="l" defTabSz="934720"/>
            <a:r>
              <a:rPr lang="en-US" altLang="zh-CN" sz="1000" b="0">
                <a:latin typeface="ZapfHumnst BT" pitchFamily="34" charset="0"/>
              </a:rPr>
              <a:t>You don’t have to share this thought with the students if you think it will confuse them.</a:t>
            </a:r>
            <a:endParaRPr lang="en-US" altLang="zh-CN" sz="1000" b="0">
              <a:latin typeface="ZapfHumnst BT" pitchFamily="34" charset="0"/>
            </a:endParaRPr>
          </a:p>
          <a:p>
            <a:pPr algn="l" defTabSz="934720"/>
            <a:endParaRPr lang="zh-CN" altLang="en-US" sz="1000" b="0">
              <a:latin typeface="ZapfHumnst BT"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29058"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429059"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Prior to Design, many of the relationships were modeled as associations. Now, with the added knowledge you have gained throughout Design, you are in a position to refine some of those relationships into dependencies.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3110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3110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During Analysis, we assumed that all relationships were structural (associations or aggregations). In Design, we must decide what type of communication pathway is required.</a:t>
            </a:r>
            <a:endParaRPr lang="en-US" altLang="zh-CN" sz="1000">
              <a:latin typeface="ZapfHumnst BT" pitchFamily="34" charset="0"/>
            </a:endParaRPr>
          </a:p>
          <a:p>
            <a:r>
              <a:rPr lang="en-US" altLang="zh-CN" sz="1000">
                <a:latin typeface="ZapfHumnst BT" pitchFamily="34" charset="0"/>
              </a:rPr>
              <a:t>A dependency relationship denotes a semantic relationship between model elements, where a change in the supplier may cause a change in the client.</a:t>
            </a:r>
            <a:endParaRPr lang="en-US" altLang="zh-CN" sz="1000">
              <a:latin typeface="ZapfHumnst BT"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4713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4713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a:t>
            </a:r>
            <a:r>
              <a:rPr lang="en-US" altLang="zh-CN" sz="1000" b="1">
                <a:latin typeface="ZapfHumnst BT" pitchFamily="34" charset="0"/>
              </a:rPr>
              <a:t>Class Design</a:t>
            </a:r>
            <a:r>
              <a:rPr lang="en-US" altLang="zh-CN" sz="1000">
                <a:latin typeface="ZapfHumnst BT" pitchFamily="34" charset="0"/>
              </a:rPr>
              <a:t> steps that you will address in this module are listed above.</a:t>
            </a:r>
            <a:endParaRPr lang="en-US" altLang="zh-CN" sz="1000">
              <a:latin typeface="ZapfHumnst BT"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3315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3315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There are four options for creating a communication pathway to a supplier object:</a:t>
            </a:r>
            <a:endParaRPr lang="en-US" altLang="zh-CN" sz="1000">
              <a:latin typeface="ZapfHumnst BT" pitchFamily="34" charset="0"/>
            </a:endParaRPr>
          </a:p>
          <a:p>
            <a:pPr marL="228600" lvl="1" indent="-114300">
              <a:buFontTx/>
              <a:buChar char="•"/>
            </a:pPr>
            <a:r>
              <a:rPr lang="en-US" altLang="zh-CN" sz="1000" b="1">
                <a:latin typeface="ZapfHumnst BT" pitchFamily="34" charset="0"/>
              </a:rPr>
              <a:t>Global</a:t>
            </a:r>
            <a:r>
              <a:rPr lang="en-US" altLang="zh-CN" sz="1000">
                <a:latin typeface="ZapfHumnst BT" pitchFamily="34" charset="0"/>
              </a:rPr>
              <a:t>:  The supplier object is a global object.</a:t>
            </a:r>
            <a:endParaRPr lang="en-US" altLang="zh-CN" sz="1000">
              <a:latin typeface="ZapfHumnst BT" pitchFamily="34" charset="0"/>
            </a:endParaRPr>
          </a:p>
          <a:p>
            <a:pPr marL="228600" lvl="1" indent="-114300">
              <a:buFontTx/>
              <a:buChar char="•"/>
            </a:pPr>
            <a:r>
              <a:rPr lang="en-US" altLang="zh-CN" sz="1000" b="1">
                <a:latin typeface="ZapfHumnst BT" pitchFamily="34" charset="0"/>
              </a:rPr>
              <a:t>Parameter</a:t>
            </a:r>
            <a:r>
              <a:rPr lang="en-US" altLang="zh-CN" sz="1000">
                <a:latin typeface="ZapfHumnst BT" pitchFamily="34" charset="0"/>
              </a:rPr>
              <a:t>:  The supplier object is a parameter to, or the return class of, an operation in the client object.</a:t>
            </a:r>
            <a:endParaRPr lang="en-US" altLang="zh-CN" sz="1000">
              <a:latin typeface="ZapfHumnst BT" pitchFamily="34" charset="0"/>
            </a:endParaRPr>
          </a:p>
          <a:p>
            <a:pPr marL="228600" lvl="1" indent="-114300">
              <a:buFontTx/>
              <a:buChar char="•"/>
            </a:pPr>
            <a:r>
              <a:rPr lang="en-US" altLang="zh-CN" sz="1000" b="1">
                <a:latin typeface="ZapfHumnst BT" pitchFamily="34" charset="0"/>
              </a:rPr>
              <a:t>Local</a:t>
            </a:r>
            <a:r>
              <a:rPr lang="en-US" altLang="zh-CN" sz="1000">
                <a:latin typeface="ZapfHumnst BT" pitchFamily="34" charset="0"/>
              </a:rPr>
              <a:t>:  The supplier object is declared locally (that is, created temporarily during execution of an operation).</a:t>
            </a:r>
            <a:endParaRPr lang="en-US" altLang="zh-CN" sz="1000">
              <a:latin typeface="ZapfHumnst BT" pitchFamily="34" charset="0"/>
            </a:endParaRPr>
          </a:p>
          <a:p>
            <a:pPr marL="228600" lvl="1" indent="-114300">
              <a:buFontTx/>
              <a:buChar char="•"/>
            </a:pPr>
            <a:r>
              <a:rPr lang="en-US" altLang="zh-CN" sz="1000" b="1">
                <a:latin typeface="ZapfHumnst BT" pitchFamily="34" charset="0"/>
              </a:rPr>
              <a:t>Field</a:t>
            </a:r>
            <a:r>
              <a:rPr lang="en-US" altLang="zh-CN" sz="1000">
                <a:latin typeface="ZapfHumnst BT" pitchFamily="34" charset="0"/>
              </a:rPr>
              <a:t>:  The supplier object is a data member in the client object.</a:t>
            </a:r>
            <a:endParaRPr lang="en-US" altLang="zh-CN" sz="1000">
              <a:latin typeface="ZapfHumnst BT" pitchFamily="34" charset="0"/>
            </a:endParaRPr>
          </a:p>
          <a:p>
            <a:r>
              <a:rPr lang="en-US" altLang="zh-CN" sz="1000">
                <a:latin typeface="ZapfHumnst BT" pitchFamily="34" charset="0"/>
              </a:rPr>
              <a:t>A dependency is a type of communication pathway that is a transient type of relationship.These occur when the visibility is global, parameter, or local.</a:t>
            </a:r>
            <a:endParaRPr lang="en-US" altLang="zh-CN" sz="1000">
              <a:latin typeface="ZapfHumnst BT" pitchFamily="34" charset="0"/>
            </a:endParaRPr>
          </a:p>
          <a:p>
            <a:r>
              <a:rPr lang="en-US" altLang="zh-CN" sz="1000">
                <a:latin typeface="ZapfHumnst BT" pitchFamily="34" charset="0"/>
              </a:rPr>
              <a:t>Look at each association relationship and determine whether it should remain an association or become a dependency. Associations and aggregations are structural relationships (field visibility). Association relationships are realized by variables that exist in the data member section of the class definition.  Any other relationships (global, local, and parameter visibility) are dependency relationships.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49538" name="Rectangle 2"/>
          <p:cNvSpPr>
            <a:spLocks noGrp="1" noRot="1" noChangeAspect="1" noChangeArrowheads="1" noTextEdit="1"/>
          </p:cNvSpPr>
          <p:nvPr>
            <p:ph type="sldImg"/>
          </p:nvPr>
        </p:nvSpPr>
        <p:spPr/>
      </p:sp>
      <p:sp>
        <p:nvSpPr>
          <p:cNvPr id="449539" name="Rectangle 3"/>
          <p:cNvSpPr>
            <a:spLocks noGrp="1" noChangeArrowheads="1"/>
          </p:cNvSpPr>
          <p:nvPr>
            <p:ph type="body" idx="1"/>
          </p:nvPr>
        </p:nvSpPr>
        <p:spPr/>
        <p:txBody>
          <a:bodyPr/>
          <a:lstStyle/>
          <a:p>
            <a:r>
              <a:rPr lang="en-US" altLang="zh-CN" sz="1000">
                <a:latin typeface="ZapfHumnst BT" pitchFamily="34" charset="0"/>
              </a:rPr>
              <a:t>According to the UML 2 Specification, a link is an instance of an association. Specifically, an association declares a connection (link) between instances of the associated classifiers (classes). A dependency relationship indicates that the implementation or functioning of one or more elements requires the presence of one or more other elements.  </a:t>
            </a:r>
            <a:endParaRPr lang="en-US" altLang="zh-CN" sz="1000">
              <a:latin typeface="ZapfHumnst BT" pitchFamily="34" charset="0"/>
            </a:endParaRPr>
          </a:p>
          <a:p>
            <a:r>
              <a:rPr lang="en-US" altLang="zh-CN" sz="1000">
                <a:latin typeface="ZapfHumnst BT" pitchFamily="34" charset="0"/>
              </a:rPr>
              <a:t>Note that links modeled as parameter, global, or local are transient links. They exist only for a limited duration and in the specific context of the collaboration; in that sense, they are instances of the association role in the collaboration. However, the relationship in a class model (independent of context) should be, as stated above, a dependency. In </a:t>
            </a:r>
            <a:r>
              <a:rPr lang="en-US" altLang="zh-CN" sz="1000" i="1">
                <a:latin typeface="ZapfHumnst BT" pitchFamily="34" charset="0"/>
              </a:rPr>
              <a:t>The UML Reference Manual,</a:t>
            </a:r>
            <a:r>
              <a:rPr lang="en-US" altLang="zh-CN" sz="1000">
                <a:latin typeface="ZapfHumnst BT" pitchFamily="34" charset="0"/>
              </a:rPr>
              <a:t> the definition of a transient link is: "It is possible to model all such links as associations, but then the conditions on the associations must be stated very broadly, and they lose much of their precision in constraining combinations of objects." In this situation, the modeling of a dependency is less important than the modeling of the relationship in the collaboration, because the dependency does not describe the relationship completely, only that it exists.</a:t>
            </a:r>
            <a:endParaRPr lang="en-US" altLang="zh-CN" sz="1000">
              <a:latin typeface="ZapfHumnst BT" pitchFamily="34" charset="0"/>
            </a:endParaRPr>
          </a:p>
          <a:p>
            <a:r>
              <a:rPr lang="en-US" altLang="zh-CN" sz="1000">
                <a:latin typeface="ZapfHumnst BT" pitchFamily="34" charset="0"/>
              </a:rPr>
              <a:t>If you believe that a link in a collaboration is a transient link, it indicates that the context-independent relationship between the classes is a dependency. Dependency is a “summary” relationship — for details you have to consult the behavioral model.</a:t>
            </a:r>
            <a:endParaRPr lang="en-US" altLang="zh-CN" sz="1000">
              <a:latin typeface="ZapfHumnst BT" pitchFamily="34" charset="0"/>
            </a:endParaRPr>
          </a:p>
          <a:p>
            <a:r>
              <a:rPr lang="en-US" altLang="zh-CN" sz="1000">
                <a:latin typeface="ZapfHumnst BT" pitchFamily="34" charset="0"/>
              </a:rPr>
              <a:t>Context is defined as "a view of a set of related modeling elements for a particular purpose."</a:t>
            </a:r>
            <a:endParaRPr lang="en-US" altLang="zh-CN" sz="1000">
              <a:latin typeface="ZapfHumnst BT" pitchFamily="34" charset="0"/>
            </a:endParaRPr>
          </a:p>
          <a:p>
            <a:endParaRPr lang="zh-CN" altLang="en-US" sz="1000">
              <a:latin typeface="ZapfHumnst BT" pitchFamily="34" charset="0"/>
            </a:endParaRPr>
          </a:p>
        </p:txBody>
      </p:sp>
      <p:sp>
        <p:nvSpPr>
          <p:cNvPr id="449540" name="Text Box 4"/>
          <p:cNvSpPr txBox="1">
            <a:spLocks noChangeArrowheads="1"/>
          </p:cNvSpPr>
          <p:nvPr/>
        </p:nvSpPr>
        <p:spPr bwMode="auto">
          <a:xfrm>
            <a:off x="477838" y="1244600"/>
            <a:ext cx="1935162" cy="7054850"/>
          </a:xfrm>
          <a:prstGeom prst="rect">
            <a:avLst/>
          </a:prstGeom>
          <a:noFill/>
          <a:ln w="9525">
            <a:noFill/>
            <a:miter lim="800000"/>
          </a:ln>
          <a:effectLst/>
        </p:spPr>
        <p:txBody>
          <a:bodyPr lIns="110433" tIns="55216" rIns="110433" bIns="55216"/>
          <a:lstStyle/>
          <a:p>
            <a:pPr algn="l" defTabSz="934720"/>
            <a:r>
              <a:rPr lang="en-US" altLang="zh-CN" sz="1000" b="0">
                <a:latin typeface="ZapfHumnst BT" pitchFamily="34" charset="0"/>
              </a:rPr>
              <a:t>These guidelines should help to remove some of the mystery of determining if a relationship is a dependency or an association. </a:t>
            </a:r>
            <a:endParaRPr lang="en-US" altLang="zh-CN" sz="1000" b="0">
              <a:latin typeface="ZapfHumnst BT" pitchFamily="34" charset="0"/>
            </a:endParaRPr>
          </a:p>
          <a:p>
            <a:pPr algn="l" defTabSz="934720"/>
            <a:r>
              <a:rPr lang="en-US" altLang="zh-CN" sz="1000" b="0">
                <a:latin typeface="ZapfHumnst BT" pitchFamily="34" charset="0"/>
              </a:rPr>
              <a:t>Emphasize that the designer needs to go back to the communication diagram to determine if the link is a dependency or not.</a:t>
            </a:r>
            <a:endParaRPr lang="en-US" altLang="zh-CN" sz="1000" b="0">
              <a:latin typeface="ZapfHumnst BT"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3520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3520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pPr fontAlgn="t"/>
            <a:r>
              <a:rPr lang="en-US" altLang="zh-CN" sz="1000">
                <a:latin typeface="ZapfHumnst BT" pitchFamily="34" charset="0"/>
              </a:rPr>
              <a:t>Is the receiver a temporary object created and destroyed during the operation itself? If so, establish a </a:t>
            </a:r>
            <a:r>
              <a:rPr lang="en-US" altLang="zh-CN" sz="1000" b="1">
                <a:latin typeface="ZapfHumnst BT" pitchFamily="34" charset="0"/>
              </a:rPr>
              <a:t>dependency </a:t>
            </a:r>
            <a:r>
              <a:rPr lang="en-US" altLang="zh-CN" sz="1000">
                <a:latin typeface="ZapfHumnst BT" pitchFamily="34" charset="0"/>
              </a:rPr>
              <a:t>between the sender and receiver classes in a class diagram containing the two classes.</a:t>
            </a:r>
            <a:endParaRPr lang="en-US" altLang="zh-CN" sz="1000">
              <a:latin typeface="ZapfHumnst BT" pitchFamily="34" charset="0"/>
            </a:endParaRPr>
          </a:p>
        </p:txBody>
      </p:sp>
      <p:sp>
        <p:nvSpPr>
          <p:cNvPr id="435204" name="Text Box 4"/>
          <p:cNvSpPr txBox="1">
            <a:spLocks noChangeArrowheads="1"/>
          </p:cNvSpPr>
          <p:nvPr/>
        </p:nvSpPr>
        <p:spPr bwMode="auto">
          <a:xfrm>
            <a:off x="457200" y="1244600"/>
            <a:ext cx="1935163" cy="7054850"/>
          </a:xfrm>
          <a:prstGeom prst="rect">
            <a:avLst/>
          </a:prstGeom>
          <a:noFill/>
          <a:ln w="9525">
            <a:noFill/>
            <a:miter lim="800000"/>
          </a:ln>
          <a:effectLst/>
        </p:spPr>
        <p:txBody>
          <a:bodyPr lIns="110433" tIns="55216" rIns="110433" bIns="55216"/>
          <a:lstStyle/>
          <a:p>
            <a:pPr algn="l" defTabSz="934720"/>
            <a:r>
              <a:rPr lang="en-US" altLang="zh-CN" sz="1000" b="0">
                <a:latin typeface="ZapfHumnst BT" pitchFamily="34" charset="0"/>
              </a:rPr>
              <a:t>The key thing here is that the designer look at the Communication diagram to determine if the relationship is a dependency.  If the link is transient then a dependency should be created instead of an association.</a:t>
            </a:r>
            <a:endParaRPr lang="en-US" altLang="zh-CN" sz="1000" b="0">
              <a:latin typeface="ZapfHumnst BT" pitchFamily="34" charset="0"/>
            </a:endParaRPr>
          </a:p>
          <a:p>
            <a:pPr algn="l" defTabSz="934720"/>
            <a:r>
              <a:rPr lang="en-US" altLang="zh-CN" sz="1000" b="0">
                <a:latin typeface="ZapfHumnst BT" pitchFamily="34" charset="0"/>
              </a:rPr>
              <a:t>The Communication diagrams refine the link visibility adornments.</a:t>
            </a:r>
            <a:endParaRPr lang="en-US" altLang="zh-CN" sz="1000" b="0">
              <a:latin typeface="ZapfHumnst BT"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3725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3725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pPr fontAlgn="t"/>
            <a:r>
              <a:rPr lang="en-US" altLang="zh-CN" sz="1000" dirty="0">
                <a:latin typeface="ZapfHumnst BT" pitchFamily="34" charset="0"/>
              </a:rPr>
              <a:t>Is the reference to the receiver passed as a parameter to the operation? If so, establish a </a:t>
            </a:r>
            <a:r>
              <a:rPr lang="en-US" altLang="zh-CN" sz="1000" b="1" dirty="0">
                <a:latin typeface="ZapfHumnst BT" pitchFamily="34" charset="0"/>
              </a:rPr>
              <a:t>dependency </a:t>
            </a:r>
            <a:r>
              <a:rPr lang="en-US" altLang="zh-CN" sz="1000" dirty="0">
                <a:latin typeface="ZapfHumnst BT" pitchFamily="34" charset="0"/>
              </a:rPr>
              <a:t>between the sender and receiver classes in a Class diagram containing the two classes.</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3929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3929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Is the receiver a “global?” If so, establish a </a:t>
            </a:r>
            <a:r>
              <a:rPr lang="en-US" altLang="zh-CN" sz="1000" b="1">
                <a:latin typeface="ZapfHumnst BT" pitchFamily="34" charset="0"/>
              </a:rPr>
              <a:t>dependency </a:t>
            </a:r>
            <a:r>
              <a:rPr lang="en-US" altLang="zh-CN" sz="1000">
                <a:latin typeface="ZapfHumnst BT" pitchFamily="34" charset="0"/>
              </a:rPr>
              <a:t>between the sender and receiver classes in a class diagram containing the two classes.</a:t>
            </a:r>
            <a:endParaRPr lang="en-US" altLang="zh-CN" sz="1000">
              <a:latin typeface="ZapfHumnst BT"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41346" name="Text Box 2"/>
          <p:cNvSpPr txBox="1">
            <a:spLocks noChangeArrowheads="1"/>
          </p:cNvSpPr>
          <p:nvPr/>
        </p:nvSpPr>
        <p:spPr bwMode="auto">
          <a:xfrm>
            <a:off x="496888" y="1241425"/>
            <a:ext cx="1928812" cy="1504950"/>
          </a:xfrm>
          <a:prstGeom prst="rect">
            <a:avLst/>
          </a:prstGeom>
          <a:noFill/>
          <a:ln w="9525">
            <a:noFill/>
            <a:miter lim="800000"/>
          </a:ln>
          <a:effectLst/>
        </p:spPr>
        <p:txBody>
          <a:bodyPr lIns="93543" tIns="46772" rIns="93543" bIns="46772">
            <a:spAutoFit/>
          </a:bodyPr>
          <a:lstStyle/>
          <a:p>
            <a:pPr algn="l" defTabSz="934720" eaLnBrk="1" hangingPunct="1">
              <a:spcBef>
                <a:spcPct val="50000"/>
              </a:spcBef>
            </a:pPr>
            <a:r>
              <a:rPr lang="en-US" altLang="zh-CN" sz="1000" b="0">
                <a:latin typeface="ZapfHumnst BT" pitchFamily="34" charset="0"/>
              </a:rPr>
              <a:t>If it is going to be a parameter visibility, you have to look back up the food chain to see where the class passing it as a parameter got it. For example, maybe it is used on some entity class as a parameter, but is a field on the controller.</a:t>
            </a:r>
            <a:endParaRPr lang="en-US" altLang="zh-CN" sz="1000" b="0">
              <a:latin typeface="ZapfHumnst BT" pitchFamily="34" charset="0"/>
            </a:endParaRPr>
          </a:p>
        </p:txBody>
      </p:sp>
      <p:sp>
        <p:nvSpPr>
          <p:cNvPr id="441347"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41348"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Strive for real-world relationships. Semantic, structural relationships should be associations.</a:t>
            </a:r>
            <a:endParaRPr lang="en-US" altLang="zh-CN" sz="1000">
              <a:latin typeface="ZapfHumnst BT" pitchFamily="34" charset="0"/>
            </a:endParaRPr>
          </a:p>
          <a:p>
            <a:r>
              <a:rPr lang="en-US" altLang="zh-CN" sz="1000">
                <a:latin typeface="ZapfHumnst BT" pitchFamily="34" charset="0"/>
              </a:rPr>
              <a:t>Strive for the lightest relationships possible. Dependency is the cheapest to keep, easiest to use, and benefits from encapsulation.</a:t>
            </a:r>
            <a:endParaRPr lang="en-US" altLang="zh-CN" sz="1000">
              <a:latin typeface="ZapfHumnst BT" pitchFamily="34" charset="0"/>
            </a:endParaRPr>
          </a:p>
          <a:p>
            <a:r>
              <a:rPr lang="en-US" altLang="zh-CN" sz="1000">
                <a:latin typeface="ZapfHumnst BT" pitchFamily="34" charset="0"/>
              </a:rPr>
              <a:t>Is the relationship transient?  Will you need this relationship again and again, or do you just need it to do some work and then throw it away? If its needed again and again, that is, if a thing appears to remain related to another thing even across the execution of one or more operations, then it is likely an association and should benefit from field visibility. Otherwise, the relationship may be transient and can have local, parameter, or global visibility.</a:t>
            </a:r>
            <a:endParaRPr lang="en-US" altLang="zh-CN" sz="1000">
              <a:latin typeface="ZapfHumnst BT" pitchFamily="34" charset="0"/>
            </a:endParaRPr>
          </a:p>
          <a:p>
            <a:r>
              <a:rPr lang="en-US" altLang="zh-CN" sz="1000">
                <a:latin typeface="ZapfHumnst BT" pitchFamily="34" charset="0"/>
              </a:rPr>
              <a:t>Is the same instance shared across objects? If many objects at runtime need it again and again and they share the same instance, maybe you should pass it around as a parameter. If there is only one instance in existence in the whole process, set it up as a managed global (for example, Singleton design pattern). If the same instance is not shared, then having a local copy will suffice (local visibility).</a:t>
            </a:r>
            <a:endParaRPr lang="en-US" altLang="zh-CN" sz="1000">
              <a:latin typeface="ZapfHumnst BT" pitchFamily="34" charset="0"/>
            </a:endParaRPr>
          </a:p>
          <a:p>
            <a:r>
              <a:rPr lang="en-US" altLang="zh-CN" sz="1000">
                <a:latin typeface="ZapfHumnst BT" pitchFamily="34" charset="0"/>
              </a:rPr>
              <a:t>How long does the instance take to create and destroy? Is it expensive to connect and disconnect every time you need it? If so, you would want to give the object field, parameter, or global visibility.</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4339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4339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class diagram is a subset of the View of Participating Classes (VOPC) from the Register for Courses use case.</a:t>
            </a:r>
            <a:endParaRPr lang="en-US" altLang="zh-CN" sz="1000">
              <a:latin typeface="ZapfHumnst BT" pitchFamily="34" charset="0"/>
            </a:endParaRPr>
          </a:p>
          <a:p>
            <a:r>
              <a:rPr lang="en-US" altLang="zh-CN" sz="1000">
                <a:latin typeface="ZapfHumnst BT" pitchFamily="34" charset="0"/>
              </a:rPr>
              <a:t>Up to this point, most of the relationships that we have defined have been associations (and aggregations). Now we will see how some of these associations/aggregations are refined into dependencies.</a:t>
            </a:r>
            <a:endParaRPr lang="en-US" altLang="zh-CN" sz="1000">
              <a:latin typeface="ZapfHumnst BT" pitchFamily="34" charset="0"/>
            </a:endParaRPr>
          </a:p>
          <a:p>
            <a:r>
              <a:rPr lang="en-US" altLang="zh-CN" sz="1000">
                <a:latin typeface="ZapfHumnst BT" pitchFamily="34" charset="0"/>
              </a:rPr>
              <a:t>The dependency shown above from Schedule to CourseOffering was previously defined in the Define Operations section to support the Schedule operation signatures.</a:t>
            </a:r>
            <a:endParaRPr lang="en-US" altLang="zh-CN" sz="1000">
              <a:latin typeface="ZapfHumnst BT" pitchFamily="34" charset="0"/>
            </a:endParaRPr>
          </a:p>
          <a:p>
            <a:r>
              <a:rPr lang="en-US" altLang="zh-CN" sz="1000" b="1">
                <a:latin typeface="ZapfHumnst BT" pitchFamily="34" charset="0"/>
              </a:rPr>
              <a:t>Note</a:t>
            </a:r>
            <a:r>
              <a:rPr lang="en-US" altLang="zh-CN" sz="1000">
                <a:latin typeface="ZapfHumnst BT" pitchFamily="34" charset="0"/>
              </a:rPr>
              <a:t>: All association/aggregation relationships should be examined to see if they should be dependencies. We have just chosen to work with a VOPC subset for this example. </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45442" name="Text Box 2"/>
          <p:cNvSpPr txBox="1">
            <a:spLocks noChangeArrowheads="1"/>
          </p:cNvSpPr>
          <p:nvPr/>
        </p:nvSpPr>
        <p:spPr bwMode="auto">
          <a:xfrm>
            <a:off x="496888" y="1241425"/>
            <a:ext cx="1908175" cy="173990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If the students would like an example of global visibility, tell them that all relationships to the Java RMI Naming class would be a good example.</a:t>
            </a:r>
            <a:endParaRPr lang="en-US" altLang="zh-CN" sz="1000" b="0">
              <a:latin typeface="ZapfHumnst BT" pitchFamily="34" charset="0"/>
            </a:endParaRPr>
          </a:p>
          <a:p>
            <a:pPr algn="l" defTabSz="934720">
              <a:spcBef>
                <a:spcPct val="50000"/>
              </a:spcBef>
            </a:pPr>
            <a:r>
              <a:rPr lang="en-US" altLang="zh-CN" sz="1000" b="0">
                <a:latin typeface="ZapfHumnst BT" pitchFamily="34" charset="0"/>
              </a:rPr>
              <a:t>On the presented slide, the changes made are shown in blue, but this does not show up in the black-and-white manuals.</a:t>
            </a:r>
            <a:endParaRPr lang="en-US" altLang="zh-CN" sz="1000" b="0">
              <a:latin typeface="ZapfHumnst BT" pitchFamily="34" charset="0"/>
            </a:endParaRPr>
          </a:p>
        </p:txBody>
      </p:sp>
      <p:sp>
        <p:nvSpPr>
          <p:cNvPr id="44544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4544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example demonstrates how an association on the class diagram provided on the previous slide has been refined into a dependency relationship.</a:t>
            </a:r>
            <a:endParaRPr lang="en-US" altLang="zh-CN" sz="1000">
              <a:latin typeface="ZapfHumnst BT" pitchFamily="34" charset="0"/>
            </a:endParaRPr>
          </a:p>
          <a:p>
            <a:r>
              <a:rPr lang="en-US" altLang="zh-CN" sz="1000">
                <a:latin typeface="ZapfHumnst BT" pitchFamily="34" charset="0"/>
              </a:rPr>
              <a:t>During a registration session, the RegistrationController works with one Student, the registrant (the Student that is registering), and one Schedule, the current Schedule (the Student’s Schedule for the current semester). These instances need to be accessed by more than one of the RegistrationController’s operations, so field visibility is chosen from RegistrationController to Student and from RegistrationController to Schedule. Thus, the relationships remain associations.</a:t>
            </a:r>
            <a:endParaRPr lang="en-US" altLang="zh-CN" sz="1000">
              <a:latin typeface="ZapfHumnst BT" pitchFamily="34" charset="0"/>
            </a:endParaRPr>
          </a:p>
          <a:p>
            <a:r>
              <a:rPr lang="en-US" altLang="zh-CN" sz="1000">
                <a:latin typeface="ZapfHumnst BT" pitchFamily="34" charset="0"/>
              </a:rPr>
              <a:t>A Student manages its own Schedules, so field visibility is chosen from Student to Schedule and the relationship remains an aggregation.</a:t>
            </a:r>
            <a:endParaRPr lang="en-US" altLang="zh-CN" sz="1000">
              <a:latin typeface="ZapfHumnst BT" pitchFamily="34" charset="0"/>
            </a:endParaRPr>
          </a:p>
          <a:p>
            <a:r>
              <a:rPr lang="en-US" altLang="zh-CN" sz="1000">
                <a:latin typeface="ZapfHumnst BT" pitchFamily="34" charset="0"/>
              </a:rPr>
              <a:t>CourseOfferings are part of the semantics of what defines a Schedule (a Schedule is the courses a that a Student has selected for a semester). Thus, field visibility is chosen from Schedule to CourseOffering and the relationships remain associations.</a:t>
            </a:r>
            <a:endParaRPr lang="en-US" altLang="zh-CN" sz="1000">
              <a:latin typeface="ZapfHumnst BT" pitchFamily="34" charset="0"/>
            </a:endParaRPr>
          </a:p>
          <a:p>
            <a:r>
              <a:rPr lang="en-US" altLang="zh-CN" sz="1000">
                <a:latin typeface="ZapfHumnst BT" pitchFamily="34" charset="0"/>
              </a:rPr>
              <a:t>The Student class has several operations where CourseOffering appears in the parameter list. Thus, parameter visibility is chosen from Student to CourseOffering. This relationship was actually defined earlier in the Define Operations section.</a:t>
            </a:r>
            <a:endParaRPr lang="en-US" altLang="zh-CN" sz="1000">
              <a:latin typeface="ZapfHumnst BT" pitchFamily="34" charset="0"/>
            </a:endParaRPr>
          </a:p>
          <a:p>
            <a:r>
              <a:rPr lang="en-US" altLang="zh-CN" sz="1000">
                <a:latin typeface="ZapfHumnst BT" pitchFamily="34" charset="0"/>
              </a:rPr>
              <a:t>It is envisioned that the course Catalog System may need to be accessed by multiple clients in the system, so global visibility was chosen, and the relationship becomes a dependency. This is the only change that was made to the relationships shown on the previous slide.</a:t>
            </a:r>
            <a:endParaRPr lang="en-US" altLang="zh-CN" sz="1000">
              <a:latin typeface="ZapfHumnst BT"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51586"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451587"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We now are going to turn our attention to the remaining class associations, adding some Design-level refinements that drive the implementation.</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5363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5363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At this point, we have identified which class relationships should be dependencies. Now it is time to design the details of the remaining associations.</a:t>
            </a:r>
            <a:endParaRPr lang="en-US" altLang="zh-CN" sz="1000">
              <a:latin typeface="ZapfHumnst BT" pitchFamily="34" charset="0"/>
            </a:endParaRPr>
          </a:p>
          <a:p>
            <a:r>
              <a:rPr lang="en-US" altLang="zh-CN" sz="1000">
                <a:latin typeface="ZapfHumnst BT" pitchFamily="34" charset="0"/>
              </a:rPr>
              <a:t>Also, additional associations may need to be defined to support the method descriptions defined earlier. Remember, to communicate between their instances, classes must have relationships with each other.</a:t>
            </a:r>
            <a:endParaRPr lang="en-US" altLang="zh-CN" sz="1000">
              <a:latin typeface="ZapfHumnst BT" pitchFamily="34" charset="0"/>
            </a:endParaRPr>
          </a:p>
          <a:p>
            <a:r>
              <a:rPr lang="en-US" altLang="zh-CN" sz="1000">
                <a:latin typeface="ZapfHumnst BT" pitchFamily="34" charset="0"/>
              </a:rPr>
              <a:t>We will discuss each of the “things to look for” topics on subsequent slides, except for “Association vs. Aggregation,” which was discussed in the Use-Case Analysis module.</a:t>
            </a:r>
            <a:endParaRPr lang="en-US" altLang="zh-CN" sz="100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4918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4918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At this point, we create one or several (initial) design classes from the original design classes given as input to this activity. The design classes created in this step will be refined, adjusted, split and/or merged in the subsequent steps when assigned various "design" properties, such as operations, methods, and a state machine, describing how the class is designed.</a:t>
            </a:r>
            <a:endParaRPr lang="en-US" altLang="zh-CN" sz="1000" dirty="0">
              <a:latin typeface="ZapfHumnst BT" pitchFamily="34" charset="0"/>
            </a:endParaRPr>
          </a:p>
          <a:p>
            <a:r>
              <a:rPr lang="en-US" altLang="zh-CN" sz="1000" dirty="0">
                <a:latin typeface="ZapfHumnst BT" pitchFamily="34" charset="0"/>
              </a:rPr>
              <a:t>  </a:t>
            </a:r>
            <a:endParaRPr lang="en-US" altLang="zh-CN" sz="1000" dirty="0">
              <a:latin typeface="ZapfHumnst BT" pitchFamily="34" charset="0"/>
            </a:endParaRPr>
          </a:p>
          <a:p>
            <a:endParaRPr lang="en-US" altLang="zh-CN" sz="1000" dirty="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55682" name="Text Box 2"/>
          <p:cNvSpPr txBox="1">
            <a:spLocks noChangeArrowheads="1"/>
          </p:cNvSpPr>
          <p:nvPr/>
        </p:nvSpPr>
        <p:spPr bwMode="auto">
          <a:xfrm>
            <a:off x="496888" y="1238250"/>
            <a:ext cx="1873250" cy="2601913"/>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Compositional aggregation can be shown by nesting one class within another. Composition is not equivalent to containment by value, as some languages do not support containment by value (for example, Java).  By value versus by reference is an implementation “thing,” whereas composition is a conceptual “thing” that can be realized in the implementation using by-value, or by-reference (if the distinction is supported). </a:t>
            </a:r>
            <a:endParaRPr lang="en-US" altLang="zh-CN" sz="1000" b="0">
              <a:latin typeface="ZapfHumnst BT" pitchFamily="34" charset="0"/>
            </a:endParaRPr>
          </a:p>
        </p:txBody>
      </p:sp>
      <p:sp>
        <p:nvSpPr>
          <p:cNvPr id="45568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5568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Composition is a form of aggregation with strong ownership and coincident lifetimes of the part with the aggregate. The whole “owns” the part and is responsible for the creation and destruction of the part. The part is removed when the whole is removed. The part may be removed (by the whole) before the whole is removed.</a:t>
            </a:r>
            <a:endParaRPr lang="en-US" altLang="zh-CN" sz="1000">
              <a:latin typeface="ZapfHumnst BT" pitchFamily="34" charset="0"/>
            </a:endParaRPr>
          </a:p>
          <a:p>
            <a:r>
              <a:rPr lang="en-US" altLang="zh-CN" sz="1000">
                <a:latin typeface="ZapfHumnst BT" pitchFamily="34" charset="0"/>
              </a:rPr>
              <a:t>A solid filled diamond is attached to the end of an association path (on the “whole side”) to indicate composition. </a:t>
            </a:r>
            <a:endParaRPr lang="en-US" altLang="zh-CN" sz="1000">
              <a:latin typeface="ZapfHumnst BT" pitchFamily="34" charset="0"/>
            </a:endParaRPr>
          </a:p>
          <a:p>
            <a:r>
              <a:rPr lang="en-US" altLang="zh-CN" sz="1000">
                <a:latin typeface="ZapfHumnst BT" pitchFamily="34" charset="0"/>
              </a:rPr>
              <a:t>In some cases, composition can be identified as early as Analysis, but more often it is not until Design that such decisions can be made confidently. That is why composition is introduced here rather than in Use-Case Analysis.</a:t>
            </a:r>
            <a:endParaRPr lang="en-US" altLang="zh-CN" sz="1000">
              <a:latin typeface="ZapfHumnst BT"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57730" name="Text Box 2"/>
          <p:cNvSpPr txBox="1">
            <a:spLocks noChangeArrowheads="1"/>
          </p:cNvSpPr>
          <p:nvPr/>
        </p:nvSpPr>
        <p:spPr bwMode="auto">
          <a:xfrm>
            <a:off x="496888" y="1241425"/>
            <a:ext cx="1909762" cy="4484688"/>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Aft>
                <a:spcPts val="615"/>
              </a:spcAft>
            </a:pPr>
            <a:r>
              <a:rPr lang="en-US" altLang="zh-CN" sz="1000" b="0">
                <a:latin typeface="ZapfHumnst BT" pitchFamily="34" charset="0"/>
              </a:rPr>
              <a:t>A multiplicity of “0” (that is, “0..0”) on the aggregate/whole side is not allowed (it would mean that the association could never exist). The UML does not preclude it, but it makes no sense, so for practical reasons, the Rational Unified Process does not allow it.</a:t>
            </a:r>
            <a:endParaRPr lang="en-US" altLang="zh-CN" sz="1000" b="0">
              <a:latin typeface="ZapfHumnst BT" pitchFamily="34" charset="0"/>
            </a:endParaRPr>
          </a:p>
          <a:p>
            <a:pPr algn="l" defTabSz="934720">
              <a:spcAft>
                <a:spcPts val="615"/>
              </a:spcAft>
            </a:pPr>
            <a:r>
              <a:rPr lang="en-US" altLang="zh-CN" sz="1000" b="0">
                <a:latin typeface="ZapfHumnst BT" pitchFamily="34" charset="0"/>
              </a:rPr>
              <a:t>0..1 and 0..* can be used to specify optionality, but on the “parts” of an aggregation only.  Remember, the definition of aggregation is that the part does not make sense outside the context of the whole, so having a multiplicity including 0 would make no sense (you could have a part without the whole).</a:t>
            </a:r>
            <a:endParaRPr lang="en-US" altLang="zh-CN" sz="1000" b="0">
              <a:latin typeface="ZapfHumnst BT" pitchFamily="34" charset="0"/>
            </a:endParaRPr>
          </a:p>
          <a:p>
            <a:pPr algn="l" defTabSz="934720">
              <a:spcAft>
                <a:spcPts val="615"/>
              </a:spcAft>
            </a:pPr>
            <a:r>
              <a:rPr lang="en-US" altLang="zh-CN" sz="1000" b="0">
                <a:latin typeface="ZapfHumnst BT" pitchFamily="34" charset="0"/>
              </a:rPr>
              <a:t>Another example of shared aggregation is an engine. A specific engine may be part of many different elements (cars, boats, planes) in it is lifetime.</a:t>
            </a:r>
            <a:endParaRPr lang="en-US" altLang="zh-CN" sz="1000" b="0">
              <a:latin typeface="ZapfHumnst BT" pitchFamily="34" charset="0"/>
            </a:endParaRPr>
          </a:p>
        </p:txBody>
      </p:sp>
      <p:sp>
        <p:nvSpPr>
          <p:cNvPr id="45773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5773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For composition, the multiplicity of the aggregate end may not exceed one (it is unshared). The aggregation is also unchangeable; that is, once established its links cannot be changed. Parts with multiplicity having a lower bound of 0 can be created after the aggregate itself, but once created, they live and die with it. Such parts can also be explicitly removed before the death of the aggregate. </a:t>
            </a:r>
            <a:endParaRPr lang="en-US" altLang="zh-CN" sz="1000">
              <a:latin typeface="ZapfHumnst BT" pitchFamily="34" charset="0"/>
            </a:endParaRPr>
          </a:p>
          <a:p>
            <a:r>
              <a:rPr lang="en-US" altLang="zh-CN" sz="1000">
                <a:latin typeface="ZapfHumnst BT" pitchFamily="34" charset="0"/>
              </a:rPr>
              <a:t>Non-shared aggregation does not necessarily imply composition.</a:t>
            </a:r>
            <a:endParaRPr lang="en-US" altLang="zh-CN" sz="1000">
              <a:latin typeface="ZapfHumnst BT" pitchFamily="34" charset="0"/>
            </a:endParaRPr>
          </a:p>
          <a:p>
            <a:r>
              <a:rPr lang="en-US" altLang="zh-CN" sz="1000">
                <a:latin typeface="ZapfHumnst BT" pitchFamily="34" charset="0"/>
              </a:rPr>
              <a:t>An aggregation relationship that has a multiplicity greater than one established for the aggregate is called “shared,” and destroying the aggregate does not necessarily destroy the parts. By implication, a shared aggregation forms a graph, or a tree with many roots.  </a:t>
            </a:r>
            <a:endParaRPr lang="en-US" altLang="zh-CN" sz="1000">
              <a:latin typeface="ZapfHumnst BT" pitchFamily="34" charset="0"/>
            </a:endParaRPr>
          </a:p>
          <a:p>
            <a:r>
              <a:rPr lang="en-US" altLang="zh-CN" sz="1000">
                <a:latin typeface="ZapfHumnst BT" pitchFamily="34" charset="0"/>
              </a:rPr>
              <a:t>An example of shared aggregation may be between a University class and a Student class (the University being the “whole” and the Students being the “parts”).  With regards to registration, a Student does not make sense outside the context of a University, but a Student may be enrolled in classes in multiple Universities.</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5977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5978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use of association versus aggregation was discussed in the Use-Case Analysis module. Here we discuss the use of “vanilla” aggregation versus composition.</a:t>
            </a:r>
            <a:endParaRPr lang="en-US" altLang="zh-CN" sz="1000">
              <a:latin typeface="ZapfHumnst BT" pitchFamily="34" charset="0"/>
            </a:endParaRPr>
          </a:p>
          <a:p>
            <a:r>
              <a:rPr lang="en-US" altLang="zh-CN" sz="1000">
                <a:latin typeface="ZapfHumnst BT" pitchFamily="34" charset="0"/>
              </a:rPr>
              <a:t>Composition should be used over "plain" aggregation when there is a strong interdependency between the aggregate and the parts, where the definition of the aggregate is incomplete without the parts. For example, it does not make sense to have an Order if there is nothing being ordered.</a:t>
            </a:r>
            <a:endParaRPr lang="en-US" altLang="zh-CN" sz="1000">
              <a:latin typeface="ZapfHumnst BT" pitchFamily="34" charset="0"/>
            </a:endParaRPr>
          </a:p>
          <a:p>
            <a:r>
              <a:rPr lang="en-US" altLang="zh-CN" sz="1000">
                <a:latin typeface="ZapfHumnst BT" pitchFamily="34" charset="0"/>
              </a:rPr>
              <a:t>Composition should be used when the whole and part must have coincident lifetimes. Selection of aggregation or composition will determine how object creation and deletion are designed.  </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6182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6182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slide demonstrates two examples of composition.</a:t>
            </a:r>
            <a:endParaRPr lang="en-US" altLang="zh-CN" sz="1000">
              <a:latin typeface="ZapfHumnst BT" pitchFamily="34" charset="0"/>
            </a:endParaRPr>
          </a:p>
          <a:p>
            <a:r>
              <a:rPr lang="en-US" altLang="zh-CN" sz="1000">
                <a:latin typeface="ZapfHumnst BT" pitchFamily="34" charset="0"/>
              </a:rPr>
              <a:t>The top graphic demonstrates how a previous aggregation relationship has been refined into a composition relationship.The relationship from Student to Schedule is modeled as a composition because if you got rid of the Student, you would get rid of any Schedules for that Student.</a:t>
            </a:r>
            <a:endParaRPr lang="en-US" altLang="zh-CN" sz="1000">
              <a:latin typeface="ZapfHumnst BT" pitchFamily="34" charset="0"/>
            </a:endParaRPr>
          </a:p>
          <a:p>
            <a:r>
              <a:rPr lang="en-US" altLang="zh-CN" sz="1000">
                <a:latin typeface="ZapfHumnst BT" pitchFamily="34" charset="0"/>
              </a:rPr>
              <a:t>The bottom graphic demonstrates how a previous association relationship has been refined into a composition relationship. It was decided that an instance of a RegistrationController would NEVER exist outside the context of a particular Register For Courses Student session. Thus, since the RegisterForCoursesForm represents a particular Register For Courses session, a RegistrationController would NEVER exist outside of the context of a particular RegisterForCoursesForm. When a MaintainScheduleForm is created, an instance of RegistrationController should always be created.  When MaintainScheduleForm is deleted, the instance of the RegistrationController should always be deleted. Thus, because they now have coincident lifetimes, composition is used instead of an association.</a:t>
            </a:r>
            <a:endParaRPr lang="en-US" altLang="zh-CN" sz="1000">
              <a:latin typeface="ZapfHumnst BT"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63874" name="Text Box 2"/>
          <p:cNvSpPr txBox="1">
            <a:spLocks noChangeArrowheads="1"/>
          </p:cNvSpPr>
          <p:nvPr/>
        </p:nvSpPr>
        <p:spPr bwMode="auto">
          <a:xfrm>
            <a:off x="506413" y="1238250"/>
            <a:ext cx="1868487" cy="4437063"/>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Composition and attributes are semantically equivalent. It just depends on what you need to model to make your system understandable.</a:t>
            </a:r>
            <a:endParaRPr lang="en-US" altLang="zh-CN" sz="1000" b="0">
              <a:latin typeface="ZapfHumnst BT" pitchFamily="34" charset="0"/>
            </a:endParaRPr>
          </a:p>
          <a:p>
            <a:pPr algn="l" defTabSz="934720"/>
            <a:r>
              <a:rPr lang="en-US" altLang="zh-CN" sz="1000" b="0">
                <a:latin typeface="ZapfHumnst BT" pitchFamily="34" charset="0"/>
              </a:rPr>
              <a:t>Classes are capable of expressing structure, relationships, and more complex behavior. If you need any of these, use a class.</a:t>
            </a:r>
            <a:endParaRPr lang="en-US" altLang="zh-CN" sz="1000" b="0">
              <a:latin typeface="ZapfHumnst BT" pitchFamily="34" charset="0"/>
            </a:endParaRPr>
          </a:p>
          <a:p>
            <a:pPr algn="l" defTabSz="934720">
              <a:spcAft>
                <a:spcPts val="615"/>
              </a:spcAft>
            </a:pPr>
            <a:r>
              <a:rPr lang="en-US" altLang="zh-CN" sz="1000" b="0">
                <a:latin typeface="ZapfHumnst BT" pitchFamily="34" charset="0"/>
              </a:rPr>
              <a:t>Attributes cannot have structure; they are simple values, usually instances of primitive data types. If you don’t need structure, use an attribute.  If you don’t need to do more than get or set the value of something, use an attribute.</a:t>
            </a:r>
            <a:endParaRPr lang="en-US" altLang="zh-CN" sz="1000" b="0">
              <a:latin typeface="ZapfHumnst BT" pitchFamily="34" charset="0"/>
            </a:endParaRPr>
          </a:p>
          <a:p>
            <a:pPr algn="l" defTabSz="934720"/>
            <a:r>
              <a:rPr lang="en-US" altLang="zh-CN" sz="1000" b="0">
                <a:latin typeface="ZapfHumnst BT" pitchFamily="34" charset="0"/>
              </a:rPr>
              <a:t>From the UML:</a:t>
            </a:r>
            <a:endParaRPr lang="en-US" altLang="zh-CN" sz="1000" b="0">
              <a:latin typeface="ZapfHumnst BT" pitchFamily="34" charset="0"/>
            </a:endParaRPr>
          </a:p>
          <a:p>
            <a:pPr algn="l" defTabSz="934720"/>
            <a:r>
              <a:rPr lang="en-US" altLang="zh-CN" sz="1000" b="0">
                <a:latin typeface="ZapfHumnst BT" pitchFamily="34" charset="0"/>
              </a:rPr>
              <a:t>“A data type is a type whose values have no identity, i.e. they are pure values. Data types include primitive built-in types (such as integer and string) as well as enumeration types”.</a:t>
            </a:r>
            <a:endParaRPr lang="en-US" altLang="zh-CN" sz="1000" b="0">
              <a:latin typeface="ZapfHumnst BT" pitchFamily="34" charset="0"/>
            </a:endParaRPr>
          </a:p>
        </p:txBody>
      </p:sp>
      <p:sp>
        <p:nvSpPr>
          <p:cNvPr id="463875"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63876"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A property of a class is something that the class knows about. You can model a class property as a class (with a composition relationship), or as a set of attributes of the class. In other words, you can use composition to model an attribute. </a:t>
            </a:r>
            <a:endParaRPr lang="en-US" altLang="zh-CN" sz="1000">
              <a:latin typeface="ZapfHumnst BT" pitchFamily="34" charset="0"/>
            </a:endParaRPr>
          </a:p>
          <a:p>
            <a:r>
              <a:rPr lang="en-US" altLang="zh-CN" sz="1000">
                <a:latin typeface="ZapfHumnst BT" pitchFamily="34" charset="0"/>
              </a:rPr>
              <a:t>The decision whether to use a class and composition, or a set of attributes, depends on the following:</a:t>
            </a:r>
            <a:endParaRPr lang="en-US" altLang="zh-CN" sz="1000">
              <a:latin typeface="ZapfHumnst BT" pitchFamily="34" charset="0"/>
            </a:endParaRPr>
          </a:p>
          <a:p>
            <a:pPr marL="228600" lvl="1" indent="-114300">
              <a:buFontTx/>
              <a:buChar char="•"/>
            </a:pPr>
            <a:r>
              <a:rPr lang="en-US" altLang="zh-CN" sz="1000">
                <a:latin typeface="ZapfHumnst BT" pitchFamily="34" charset="0"/>
              </a:rPr>
              <a:t>Do the properties need to have independent identity, such that they can be referenced from a number of objects?  If so, use a class and composition.</a:t>
            </a:r>
            <a:endParaRPr lang="en-US" altLang="zh-CN" sz="1000">
              <a:latin typeface="ZapfHumnst BT" pitchFamily="34" charset="0"/>
            </a:endParaRPr>
          </a:p>
          <a:p>
            <a:pPr marL="228600" lvl="1" indent="-114300">
              <a:buFontTx/>
              <a:buChar char="•"/>
            </a:pPr>
            <a:r>
              <a:rPr lang="en-US" altLang="zh-CN" sz="1000">
                <a:latin typeface="ZapfHumnst BT" pitchFamily="34" charset="0"/>
              </a:rPr>
              <a:t>Do a number of classes need to have the same properties? If so, use a class and composition.</a:t>
            </a:r>
            <a:endParaRPr lang="en-US" altLang="zh-CN" sz="1000">
              <a:latin typeface="ZapfHumnst BT" pitchFamily="34" charset="0"/>
            </a:endParaRPr>
          </a:p>
          <a:p>
            <a:pPr marL="228600" lvl="1" indent="-114300">
              <a:buFontTx/>
              <a:buChar char="•"/>
            </a:pPr>
            <a:r>
              <a:rPr lang="en-US" altLang="zh-CN" sz="1000">
                <a:latin typeface="ZapfHumnst BT" pitchFamily="34" charset="0"/>
              </a:rPr>
              <a:t>Do the properties have a complex structure, properties, and behavior of their own?  If so, use a class (or classes) and composition.</a:t>
            </a:r>
            <a:endParaRPr lang="en-US" altLang="zh-CN" sz="1000">
              <a:latin typeface="ZapfHumnst BT" pitchFamily="34" charset="0"/>
            </a:endParaRPr>
          </a:p>
          <a:p>
            <a:pPr marL="228600" lvl="1" indent="-114300">
              <a:buFontTx/>
              <a:buChar char="•"/>
            </a:pPr>
            <a:r>
              <a:rPr lang="en-US" altLang="zh-CN" sz="1000">
                <a:latin typeface="ZapfHumnst BT" pitchFamily="34" charset="0"/>
              </a:rPr>
              <a:t>Otherwise, use attributes.</a:t>
            </a:r>
            <a:endParaRPr lang="en-US" altLang="zh-CN" sz="1000">
              <a:latin typeface="ZapfHumnst BT" pitchFamily="34" charset="0"/>
            </a:endParaRPr>
          </a:p>
          <a:p>
            <a:r>
              <a:rPr lang="en-US" altLang="zh-CN" sz="1000">
                <a:latin typeface="ZapfHumnst BT" pitchFamily="34" charset="0"/>
              </a:rPr>
              <a:t>The decision of whether to use attributes or a composition association to a separate class may also be determined based on the degree of coupling between the concepts being represented. When the concepts being modeled are tightly connected, use attributes.  When the concepts are likely to change independently, use composition.</a:t>
            </a:r>
            <a:endParaRPr lang="en-US" altLang="zh-CN" sz="1000">
              <a:latin typeface="ZapfHumnst BT"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6592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6592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this example, Semester is not a property that requires independent identity, nor does it have a complex structure. Thus, it was modeled as an attribute of Schedule.  </a:t>
            </a:r>
            <a:endParaRPr lang="en-US" altLang="zh-CN" sz="1000">
              <a:latin typeface="ZapfHumnst BT" pitchFamily="34" charset="0"/>
            </a:endParaRPr>
          </a:p>
          <a:p>
            <a:r>
              <a:rPr lang="en-US" altLang="zh-CN" sz="1000">
                <a:latin typeface="ZapfHumnst BT" pitchFamily="34" charset="0"/>
              </a:rPr>
              <a:t>On the other hand, the relationship from Student to Schedule is modeled as a composition rather than an attribute because Schedule has a complex structure and properties of its own.</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88450"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488451"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pPr marL="114300" indent="-114300" fontAlgn="t">
              <a:buFontTx/>
              <a:buChar char="•"/>
            </a:pPr>
            <a:r>
              <a:rPr lang="en-US" altLang="zh-CN" sz="1000">
                <a:latin typeface="ZapfHumnst BT" pitchFamily="34" charset="0"/>
              </a:rPr>
              <a:t>The navigability</a:t>
            </a:r>
            <a:r>
              <a:rPr lang="en-US" altLang="zh-CN" sz="1000" b="1">
                <a:latin typeface="ZapfHumnst BT" pitchFamily="34" charset="0"/>
              </a:rPr>
              <a:t> </a:t>
            </a:r>
            <a:r>
              <a:rPr lang="en-US" altLang="zh-CN" sz="1000">
                <a:latin typeface="ZapfHumnst BT" pitchFamily="34" charset="0"/>
              </a:rPr>
              <a:t>property on a role indicates that it is possible to navigate from an associating class to the target class using the association. This may be implemented in a number of ways: by direct object references, by associative arrays, hash-tables, or any other implementation technique that allows one object to reference another. </a:t>
            </a:r>
            <a:endParaRPr lang="en-US" altLang="zh-CN" sz="1000">
              <a:latin typeface="ZapfHumnst BT" pitchFamily="34" charset="0"/>
            </a:endParaRPr>
          </a:p>
          <a:p>
            <a:pPr marL="114300" indent="-114300" fontAlgn="t">
              <a:buFontTx/>
              <a:buChar char="•"/>
            </a:pPr>
            <a:r>
              <a:rPr lang="en-US" altLang="zh-CN" sz="1000">
                <a:latin typeface="ZapfHumnst BT" pitchFamily="34" charset="0"/>
              </a:rPr>
              <a:t>Navigability is indicated by an open arrow placed on the target end of the association line next to the target class (the one being navigated to). The default value of the navigability property is true (associations are bi-directional by default).</a:t>
            </a:r>
            <a:endParaRPr lang="en-US" altLang="zh-CN" sz="1000">
              <a:latin typeface="ZapfHumnst BT" pitchFamily="34" charset="0"/>
            </a:endParaRPr>
          </a:p>
          <a:p>
            <a:pPr marL="114300" indent="-114300" fontAlgn="t">
              <a:buFontTx/>
              <a:buChar char="•"/>
            </a:pPr>
            <a:r>
              <a:rPr lang="en-US" altLang="zh-CN" sz="1000">
                <a:latin typeface="ZapfHumnst BT" pitchFamily="34" charset="0"/>
              </a:rPr>
              <a:t>In the course registration example, the association between the Schedule and the Course Offering is navigable in both directions. That is, a Schedule must know the Course Offering assigned to the Schedule and the Course Offering must know the Schedules it has been placed in. </a:t>
            </a:r>
            <a:endParaRPr lang="en-US" altLang="zh-CN" sz="1000">
              <a:latin typeface="ZapfHumnst BT" pitchFamily="34" charset="0"/>
            </a:endParaRPr>
          </a:p>
          <a:p>
            <a:pPr marL="114300" indent="-114300" fontAlgn="t">
              <a:buFontTx/>
              <a:buChar char="•"/>
            </a:pPr>
            <a:r>
              <a:rPr lang="en-US" altLang="zh-CN" sz="1000">
                <a:latin typeface="ZapfHumnst BT" pitchFamily="34" charset="0"/>
              </a:rPr>
              <a:t>When no arrowheads are shown, the association is assumed to be navigable in both directions.</a:t>
            </a:r>
            <a:endParaRPr lang="en-US" altLang="zh-CN" sz="1000">
              <a:latin typeface="ZapfHumnst BT" pitchFamily="34" charset="0"/>
            </a:endParaRPr>
          </a:p>
          <a:p>
            <a:pPr marL="114300" indent="-114300" fontAlgn="t">
              <a:buFontTx/>
              <a:buChar char="•"/>
            </a:pPr>
            <a:r>
              <a:rPr lang="en-US" altLang="zh-CN" sz="1000">
                <a:latin typeface="ZapfHumnst BT" pitchFamily="34" charset="0"/>
              </a:rPr>
              <a:t>In the case of the associations between Schedule</a:t>
            </a:r>
            <a:r>
              <a:rPr lang="en-US" altLang="zh-CN" sz="1000" b="1">
                <a:latin typeface="ZapfHumnst BT" pitchFamily="34" charset="0"/>
              </a:rPr>
              <a:t> </a:t>
            </a:r>
            <a:r>
              <a:rPr lang="en-US" altLang="zh-CN" sz="1000">
                <a:latin typeface="ZapfHumnst BT" pitchFamily="34" charset="0"/>
              </a:rPr>
              <a:t>and Registration Controller</a:t>
            </a:r>
            <a:r>
              <a:rPr lang="en-US" altLang="zh-CN" sz="1000" b="1">
                <a:latin typeface="ZapfHumnst BT" pitchFamily="34" charset="0"/>
              </a:rPr>
              <a:t>, </a:t>
            </a:r>
            <a:r>
              <a:rPr lang="en-US" altLang="zh-CN" sz="1000">
                <a:latin typeface="ZapfHumnst BT" pitchFamily="34" charset="0"/>
              </a:rPr>
              <a:t>the Registration Controller must know its Schedules, but the Schedules</a:t>
            </a:r>
            <a:r>
              <a:rPr lang="en-US" altLang="zh-CN" sz="1000" b="1">
                <a:latin typeface="ZapfHumnst BT" pitchFamily="34" charset="0"/>
              </a:rPr>
              <a:t> </a:t>
            </a:r>
            <a:r>
              <a:rPr lang="en-US" altLang="zh-CN" sz="1000">
                <a:latin typeface="ZapfHumnst BT" pitchFamily="34" charset="0"/>
              </a:rPr>
              <a:t>have no knowledge of the Registration Controllers (or other classes, since many things have addresses) associated with the address. As a result, the navigability property of the Registration Controller end of the association is turned off.</a:t>
            </a:r>
            <a:endParaRPr lang="en-US" altLang="zh-CN" sz="1000">
              <a:latin typeface="ZapfHumnst BT" pitchFamily="34" charset="0"/>
            </a:endParaRPr>
          </a:p>
          <a:p>
            <a:pPr marL="114300" indent="-114300" fontAlgn="t"/>
            <a:endParaRPr lang="en-US" altLang="zh-CN" sz="1000">
              <a:latin typeface="ZapfHumnst BT" pitchFamily="34" charset="0"/>
            </a:endParaRPr>
          </a:p>
          <a:p>
            <a:pPr marL="114300" indent="-114300"/>
            <a:endParaRPr lang="en-US" altLang="zh-CN" sz="1000">
              <a:latin typeface="ZapfHumnst BT" pitchFamily="34" charset="0"/>
            </a:endParaRPr>
          </a:p>
        </p:txBody>
      </p:sp>
      <p:sp>
        <p:nvSpPr>
          <p:cNvPr id="488452" name="Text Box 4"/>
          <p:cNvSpPr txBox="1">
            <a:spLocks noChangeArrowheads="1"/>
          </p:cNvSpPr>
          <p:nvPr/>
        </p:nvSpPr>
        <p:spPr bwMode="auto">
          <a:xfrm>
            <a:off x="457200" y="1241425"/>
            <a:ext cx="1858963" cy="7054850"/>
          </a:xfrm>
          <a:prstGeom prst="rect">
            <a:avLst/>
          </a:prstGeom>
          <a:noFill/>
          <a:ln w="9525">
            <a:noFill/>
            <a:miter lim="800000"/>
          </a:ln>
          <a:effectLst/>
        </p:spPr>
        <p:txBody>
          <a:bodyPr lIns="110433" tIns="55216" rIns="110433" bIns="55216"/>
          <a:lstStyle/>
          <a:p>
            <a:pPr algn="l" defTabSz="934720">
              <a:lnSpc>
                <a:spcPct val="87000"/>
              </a:lnSpc>
              <a:spcBef>
                <a:spcPct val="40000"/>
              </a:spcBef>
            </a:pPr>
            <a:r>
              <a:rPr lang="en-US" altLang="zh-CN" sz="1000" b="0">
                <a:latin typeface="ZapfHumnst BT" pitchFamily="34" charset="0"/>
              </a:rPr>
              <a:t>This slide was first introduced in Concepts of Object Orientation</a:t>
            </a:r>
            <a:r>
              <a:rPr lang="en-US" altLang="zh-CN" sz="1000" b="0" i="1">
                <a:latin typeface="ZapfHumnst BT" pitchFamily="34" charset="0"/>
              </a:rPr>
              <a:t>.</a:t>
            </a:r>
            <a:endParaRPr lang="en-US" altLang="zh-CN" sz="1000" b="0" i="1">
              <a:latin typeface="ZapfHumnst BT"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67970" name="Text Box 2"/>
          <p:cNvSpPr txBox="1">
            <a:spLocks noChangeArrowheads="1"/>
          </p:cNvSpPr>
          <p:nvPr/>
        </p:nvSpPr>
        <p:spPr bwMode="auto">
          <a:xfrm>
            <a:off x="477838" y="1241425"/>
            <a:ext cx="1906587" cy="390842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Review the basic definition of navigability with the students:</a:t>
            </a:r>
            <a:endParaRPr lang="en-US" altLang="zh-CN" sz="1000" b="0">
              <a:latin typeface="ZapfHumnst BT" pitchFamily="34" charset="0"/>
            </a:endParaRPr>
          </a:p>
          <a:p>
            <a:pPr algn="l" defTabSz="934720"/>
            <a:r>
              <a:rPr lang="en-US" altLang="zh-CN" sz="1000" b="0">
                <a:latin typeface="ZapfHumnst BT" pitchFamily="34" charset="0"/>
              </a:rPr>
              <a:t>The navigability property on a role indicates that it is possible to navigate from an associating class to the target class using the association.</a:t>
            </a:r>
            <a:endParaRPr lang="en-US" altLang="zh-CN" sz="1000" b="0">
              <a:latin typeface="ZapfHumnst BT" pitchFamily="34" charset="0"/>
            </a:endParaRPr>
          </a:p>
          <a:p>
            <a:pPr algn="l" defTabSz="934720">
              <a:spcBef>
                <a:spcPts val="515"/>
              </a:spcBef>
              <a:spcAft>
                <a:spcPts val="515"/>
              </a:spcAft>
            </a:pPr>
            <a:r>
              <a:rPr lang="en-US" altLang="zh-CN" sz="1000" b="0">
                <a:latin typeface="ZapfHumnst BT" pitchFamily="34" charset="0"/>
              </a:rPr>
              <a:t>Because navigability is true by default, you only need to find associations (and aggregations) where all opposite link roles of all objects of a class in the association do not require navigability. In those cases, set the navigability to False on the class‘s role.</a:t>
            </a:r>
            <a:endParaRPr lang="en-US" altLang="zh-CN" sz="1000" b="0">
              <a:latin typeface="ZapfHumnst BT" pitchFamily="34" charset="0"/>
            </a:endParaRPr>
          </a:p>
          <a:p>
            <a:pPr algn="l" defTabSz="934720"/>
            <a:r>
              <a:rPr lang="en-US" altLang="zh-CN" sz="1000" b="0">
                <a:latin typeface="ZapfHumnst BT" pitchFamily="34" charset="0"/>
              </a:rPr>
              <a:t>This is not always as straightforward as it may seem. We’ll take a look at this in more detail on subsequent slides.</a:t>
            </a:r>
            <a:endParaRPr lang="en-US" altLang="zh-CN" sz="1000" b="0">
              <a:latin typeface="ZapfHumnst BT" pitchFamily="34" charset="0"/>
            </a:endParaRPr>
          </a:p>
          <a:p>
            <a:pPr algn="l" defTabSz="934720">
              <a:spcBef>
                <a:spcPct val="50000"/>
              </a:spcBef>
            </a:pPr>
            <a:endParaRPr lang="zh-CN" altLang="en-US" sz="1000" b="0">
              <a:latin typeface="ZapfHumnst BT" pitchFamily="34" charset="0"/>
            </a:endParaRPr>
          </a:p>
        </p:txBody>
      </p:sp>
      <p:sp>
        <p:nvSpPr>
          <p:cNvPr id="46797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6797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During Use-Case Analysis, associations (and aggregations) may have been assumed to be bi-directional (that is, communication may occur in both directions).</a:t>
            </a:r>
            <a:endParaRPr lang="en-US" altLang="zh-CN" sz="1000" dirty="0">
              <a:latin typeface="ZapfHumnst BT" pitchFamily="34" charset="0"/>
            </a:endParaRPr>
          </a:p>
          <a:p>
            <a:r>
              <a:rPr lang="en-US" altLang="zh-CN" sz="1000" dirty="0">
                <a:latin typeface="ZapfHumnst BT" pitchFamily="34" charset="0"/>
              </a:rPr>
              <a:t>During </a:t>
            </a:r>
            <a:r>
              <a:rPr lang="en-US" altLang="zh-CN" sz="1000" b="1" dirty="0">
                <a:latin typeface="ZapfHumnst BT" pitchFamily="34" charset="0"/>
              </a:rPr>
              <a:t>Class Design</a:t>
            </a:r>
            <a:r>
              <a:rPr lang="en-US" altLang="zh-CN" sz="1000" dirty="0">
                <a:latin typeface="ZapfHumnst BT" pitchFamily="34" charset="0"/>
              </a:rPr>
              <a:t>, the association’s navigability needs to be refined so that only the required communication gets implemented. </a:t>
            </a:r>
            <a:endParaRPr lang="en-US" altLang="zh-CN" sz="1000" dirty="0">
              <a:latin typeface="ZapfHumnst BT" pitchFamily="34" charset="0"/>
            </a:endParaRPr>
          </a:p>
          <a:p>
            <a:r>
              <a:rPr lang="en-US" altLang="zh-CN" sz="1000" dirty="0">
                <a:latin typeface="ZapfHumnst BT" pitchFamily="34" charset="0"/>
              </a:rPr>
              <a:t>Navigation is readdressed in </a:t>
            </a:r>
            <a:r>
              <a:rPr lang="en-US" altLang="zh-CN" sz="1000" b="1" dirty="0">
                <a:latin typeface="ZapfHumnst BT" pitchFamily="34" charset="0"/>
              </a:rPr>
              <a:t>Class Design</a:t>
            </a:r>
            <a:r>
              <a:rPr lang="en-US" altLang="zh-CN" sz="1000" dirty="0">
                <a:latin typeface="ZapfHumnst BT" pitchFamily="34" charset="0"/>
              </a:rPr>
              <a:t> because we now understand the responsibilities and collaborations of the classes better than we did in Use-Case Analysis. We also want to refine the relationships between </a:t>
            </a:r>
            <a:r>
              <a:rPr lang="en-US" altLang="zh-CN" sz="1000" dirty="0" err="1">
                <a:latin typeface="ZapfHumnst BT" pitchFamily="34" charset="0"/>
              </a:rPr>
              <a:t>classes.Two</a:t>
            </a:r>
            <a:r>
              <a:rPr lang="en-US" altLang="zh-CN" sz="1000" dirty="0">
                <a:latin typeface="ZapfHumnst BT" pitchFamily="34" charset="0"/>
              </a:rPr>
              <a:t>-way relationships are more difficult and expensive to implement than one-way relationships.  Thus, one of the goals in </a:t>
            </a:r>
            <a:r>
              <a:rPr lang="en-US" altLang="zh-CN" sz="1000" b="1" dirty="0">
                <a:latin typeface="ZapfHumnst BT" pitchFamily="34" charset="0"/>
              </a:rPr>
              <a:t>Class Design</a:t>
            </a:r>
            <a:r>
              <a:rPr lang="en-US" altLang="zh-CN" sz="1000" dirty="0">
                <a:latin typeface="ZapfHumnst BT" pitchFamily="34" charset="0"/>
              </a:rPr>
              <a:t> is the reduction of two-way (bi-directional) relationships into one-way (unidirectional) relationships.</a:t>
            </a:r>
            <a:endParaRPr lang="en-US" altLang="zh-CN" sz="1000" dirty="0">
              <a:latin typeface="ZapfHumnst BT" pitchFamily="34" charset="0"/>
            </a:endParaRPr>
          </a:p>
          <a:p>
            <a:r>
              <a:rPr lang="en-US" altLang="zh-CN" sz="1000" dirty="0">
                <a:latin typeface="ZapfHumnst BT" pitchFamily="34" charset="0"/>
              </a:rPr>
              <a:t>The need for navigation is revealed by the use cases and scenarios.  The navigability defined in the class model must support the message structure designed in the interaction diagrams.</a:t>
            </a:r>
            <a:endParaRPr lang="en-US" altLang="zh-CN" sz="1000" dirty="0">
              <a:latin typeface="ZapfHumnst BT" pitchFamily="34" charset="0"/>
            </a:endParaRPr>
          </a:p>
          <a:p>
            <a:r>
              <a:rPr lang="en-US" altLang="zh-CN" sz="1000" dirty="0">
                <a:latin typeface="ZapfHumnst BT" pitchFamily="34" charset="0"/>
              </a:rPr>
              <a:t>In some circumstances even if two-way navigation is required, a one-way association may suffice. For example, you can use one-way association if navigation in one of the directions is very infrequent and does not have stringent performance requirements, or the number of instances of one of the classes is very small. </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70018" name="Text Box 2"/>
          <p:cNvSpPr txBox="1">
            <a:spLocks noChangeArrowheads="1"/>
          </p:cNvSpPr>
          <p:nvPr/>
        </p:nvSpPr>
        <p:spPr bwMode="auto">
          <a:xfrm>
            <a:off x="487363" y="1241425"/>
            <a:ext cx="1908175" cy="134937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This example is somewhat contrived, since having a small number of students or a small number of CourseOfferings is probably unlikely for a real-life registration system, but you get the point.</a:t>
            </a:r>
            <a:endParaRPr lang="en-US" altLang="zh-CN" sz="1000" b="0">
              <a:latin typeface="ZapfHumnst BT" pitchFamily="34" charset="0"/>
            </a:endParaRPr>
          </a:p>
        </p:txBody>
      </p:sp>
      <p:sp>
        <p:nvSpPr>
          <p:cNvPr id="47001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7002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b="1">
                <a:latin typeface="ZapfHumnst BT" pitchFamily="34" charset="0"/>
              </a:rPr>
              <a:t>In Situation 1:</a:t>
            </a:r>
            <a:r>
              <a:rPr lang="en-US" altLang="zh-CN" sz="1000">
                <a:latin typeface="ZapfHumnst BT" pitchFamily="34" charset="0"/>
              </a:rPr>
              <a:t>  Implement only the Schedule-to-CourseOffering direction.  If navigation is required in the other direction (that is, if a list of Schedules on which the CourseOffering appears is needed), it is implemented by searching all of the Schedule instances and checking the CourseOfferings that appear on them.</a:t>
            </a:r>
            <a:endParaRPr lang="en-US" altLang="zh-CN" sz="1000">
              <a:latin typeface="ZapfHumnst BT" pitchFamily="34" charset="0"/>
            </a:endParaRPr>
          </a:p>
          <a:p>
            <a:r>
              <a:rPr lang="en-US" altLang="zh-CN" sz="1000" b="1">
                <a:latin typeface="ZapfHumnst BT" pitchFamily="34" charset="0"/>
              </a:rPr>
              <a:t>In Situation 2:</a:t>
            </a:r>
            <a:r>
              <a:rPr lang="en-US" altLang="zh-CN" sz="1000">
                <a:latin typeface="ZapfHumnst BT" pitchFamily="34" charset="0"/>
              </a:rPr>
              <a:t>  Implement only the CourseOffering-to-Schedule direction. If navigation is required in the other direction (that is, if a list of CourseOfferings on a Schedule is needed), it is implemented by searching all of the CourseOffering instances and checking the Schedules on which they appear.</a:t>
            </a:r>
            <a:endParaRPr lang="en-US" altLang="zh-CN" sz="1000">
              <a:latin typeface="ZapfHumnst BT" pitchFamily="34" charset="0"/>
            </a:endParaRPr>
          </a:p>
          <a:p>
            <a:r>
              <a:rPr lang="en-US" altLang="zh-CN" sz="1000">
                <a:latin typeface="ZapfHumnst BT" pitchFamily="34" charset="0"/>
              </a:rPr>
              <a:t>For the example in this course, the first option (navigation from Schedule to the Primary CourseOfferings) was chosen.</a:t>
            </a:r>
            <a:endParaRPr lang="en-US" altLang="zh-CN" sz="1000">
              <a:latin typeface="ZapfHumnst BT" pitchFamily="34" charset="0"/>
            </a:endParaRPr>
          </a:p>
          <a:p>
            <a:r>
              <a:rPr lang="en-US" altLang="zh-CN" sz="1000">
                <a:latin typeface="ZapfHumnst BT" pitchFamily="34" charset="0"/>
              </a:rPr>
              <a:t>Note: This navigation decision holds true for the navigability from Schedule to the alternate CourseOfferings, as well.</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7206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7206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An association class is a class that is connected to an association. It is a full-fledged class and can contain attributes, operations, and other associations.</a:t>
            </a:r>
            <a:endParaRPr lang="en-US" altLang="zh-CN" sz="1000">
              <a:latin typeface="ZapfHumnst BT" pitchFamily="34" charset="0"/>
            </a:endParaRPr>
          </a:p>
          <a:p>
            <a:r>
              <a:rPr lang="en-US" altLang="zh-CN" sz="1000">
                <a:latin typeface="ZapfHumnst BT" pitchFamily="34" charset="0"/>
              </a:rPr>
              <a:t>Association classes allow you to store information about the relationship itself. The association class includes information that is not appropriate for, or does not belong in, the classes at either end of the relationship.  </a:t>
            </a:r>
            <a:endParaRPr lang="en-US" altLang="zh-CN" sz="1000">
              <a:latin typeface="ZapfHumnst BT" pitchFamily="34" charset="0"/>
            </a:endParaRPr>
          </a:p>
          <a:p>
            <a:r>
              <a:rPr lang="en-US" altLang="zh-CN" sz="1000">
                <a:latin typeface="ZapfHumnst BT" pitchFamily="34" charset="0"/>
              </a:rPr>
              <a:t>There is an instance of the association class for every instance of the relationship (that is, for every link).</a:t>
            </a:r>
            <a:endParaRPr lang="en-US" altLang="zh-CN" sz="1000">
              <a:latin typeface="ZapfHumnst BT" pitchFamily="34" charset="0"/>
            </a:endParaRPr>
          </a:p>
          <a:p>
            <a:r>
              <a:rPr lang="en-US" altLang="zh-CN" sz="1000">
                <a:latin typeface="ZapfHumnst BT" pitchFamily="34" charset="0"/>
              </a:rPr>
              <a:t>In many cases, association classes are used to resolve many-to-many relationships, as shown in the example above. In this case, a Schedule includes multiple primary CourseOfferings and a CourseOffering can appear on multiple schedules as a primary.  Where would a Student’s grade for a primary CourseOffering “live”?  It cannot be stored in Schedule because a Schedule contains multiple primary CourseOfferings. It cannot be stored in CourseOffering because the same CourseOffering can appear on multiple Schedules as primary. Grade is really an attribute of the relationship between a Schedule and a primary CourseOffering. </a:t>
            </a:r>
            <a:endParaRPr lang="en-US" altLang="zh-CN" sz="1000">
              <a:latin typeface="ZapfHumnst BT" pitchFamily="34" charset="0"/>
            </a:endParaRPr>
          </a:p>
          <a:p>
            <a:r>
              <a:rPr lang="en-US" altLang="zh-CN" sz="1000">
                <a:latin typeface="ZapfHumnst BT" pitchFamily="34" charset="0"/>
              </a:rPr>
              <a:t>The same is true of the status of a CourseOffering, primary or alternate, on a particular Schedule.</a:t>
            </a:r>
            <a:endParaRPr lang="en-US" altLang="zh-CN" sz="1000">
              <a:latin typeface="ZapfHumnst BT" pitchFamily="34" charset="0"/>
            </a:endParaRPr>
          </a:p>
          <a:p>
            <a:r>
              <a:rPr lang="en-US" altLang="zh-CN" sz="1000">
                <a:latin typeface="ZapfHumnst BT" pitchFamily="34" charset="0"/>
              </a:rPr>
              <a:t>Thus, association classes were created to contain such information.  Two classes related by generalization were created to leverage the similarities between what must be maintained for primary and alternate CourseOfferings. Remember, Students can only enroll in and receive a grade in a primary CourseOffering, not an alternate.</a:t>
            </a:r>
            <a:endParaRPr lang="en-US" altLang="zh-CN" sz="1000">
              <a:latin typeface="ZapfHumnst BT" pitchFamily="34" charset="0"/>
            </a:endParaRPr>
          </a:p>
        </p:txBody>
      </p:sp>
      <p:sp>
        <p:nvSpPr>
          <p:cNvPr id="472068" name="Text Box 4"/>
          <p:cNvSpPr txBox="1">
            <a:spLocks noChangeArrowheads="1"/>
          </p:cNvSpPr>
          <p:nvPr/>
        </p:nvSpPr>
        <p:spPr bwMode="auto">
          <a:xfrm>
            <a:off x="477838" y="1244600"/>
            <a:ext cx="1935162" cy="7054850"/>
          </a:xfrm>
          <a:prstGeom prst="rect">
            <a:avLst/>
          </a:prstGeom>
          <a:noFill/>
          <a:ln w="9525">
            <a:noFill/>
            <a:miter lim="800000"/>
          </a:ln>
          <a:effectLst/>
        </p:spPr>
        <p:txBody>
          <a:bodyPr lIns="93543" tIns="46772" rIns="93543" bIns="46772"/>
          <a:lstStyle/>
          <a:p>
            <a:pPr algn="l" defTabSz="934720"/>
            <a:r>
              <a:rPr lang="en-US" altLang="zh-CN" sz="1000" b="0">
                <a:latin typeface="ZapfHumnst BT" pitchFamily="34" charset="0"/>
              </a:rPr>
              <a:t>The key thing to remember about an association class is that it is required when there is a many-to-many relationship between two classes.  Also, the association class should only contain that information that is unique to the relationship between the two classes.</a:t>
            </a:r>
            <a:endParaRPr lang="en-US" altLang="zh-CN" sz="1000" b="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51234" name="Text Box 2"/>
          <p:cNvSpPr txBox="1">
            <a:spLocks noChangeArrowheads="1"/>
          </p:cNvSpPr>
          <p:nvPr/>
        </p:nvSpPr>
        <p:spPr bwMode="auto">
          <a:xfrm>
            <a:off x="477838" y="1260475"/>
            <a:ext cx="1885950" cy="5581650"/>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During design, you are more concerned with taking the analysis model and refining it to meet implementation demands such as language and environment. Thus, the analysis stereotypes become less of an issue.  Once you get into design, down to the widget and gizmo level, many of the “analysis” classes have long since morphed into other things, or their responsibilities have been scattered among a handful of classes.  </a:t>
            </a:r>
            <a:endParaRPr lang="en-US" altLang="zh-CN" sz="1000" b="0">
              <a:latin typeface="ZapfHumnst BT" pitchFamily="34" charset="0"/>
            </a:endParaRPr>
          </a:p>
          <a:p>
            <a:pPr algn="l" defTabSz="934720"/>
            <a:r>
              <a:rPr lang="en-US" altLang="zh-CN" sz="1000" b="0">
                <a:latin typeface="ZapfHumnst BT" pitchFamily="34" charset="0"/>
              </a:rPr>
              <a:t>An analogy might be cells in an organism. From a high-level perspective, it's useful to characterize them according to their role: epidermal, neuron, and muscle.  At a cellular chemistry level, these distinctions are not as important when we are looking at how each cell works, since there are many kinds of neurons, etc.</a:t>
            </a:r>
            <a:endParaRPr lang="en-US" altLang="zh-CN" sz="1000" b="0">
              <a:latin typeface="ZapfHumnst BT" pitchFamily="34" charset="0"/>
            </a:endParaRPr>
          </a:p>
          <a:p>
            <a:pPr algn="l" defTabSz="934720"/>
            <a:r>
              <a:rPr lang="en-US" altLang="zh-CN" sz="1000" b="0">
                <a:latin typeface="ZapfHumnst BT" pitchFamily="34" charset="0"/>
              </a:rPr>
              <a:t>The available design mechanisms were identified, characterized, and mapped to the analysis mechanisms by the architect during the Identify Design Mechanisms activity.</a:t>
            </a:r>
            <a:endParaRPr lang="en-US" altLang="zh-CN" sz="1000" b="0">
              <a:latin typeface="ZapfHumnst BT" pitchFamily="34" charset="0"/>
            </a:endParaRPr>
          </a:p>
          <a:p>
            <a:pPr algn="l" defTabSz="934720"/>
            <a:endParaRPr lang="zh-CN" altLang="en-US" sz="1000" b="0">
              <a:latin typeface="ZapfHumnst BT" pitchFamily="34" charset="0"/>
            </a:endParaRPr>
          </a:p>
        </p:txBody>
      </p:sp>
      <p:sp>
        <p:nvSpPr>
          <p:cNvPr id="351235"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51236"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When performing </a:t>
            </a:r>
            <a:r>
              <a:rPr lang="en-US" altLang="zh-CN" sz="1000" b="1" dirty="0">
                <a:latin typeface="ZapfHumnst BT" pitchFamily="34" charset="0"/>
              </a:rPr>
              <a:t>Class Design</a:t>
            </a:r>
            <a:r>
              <a:rPr lang="en-US" altLang="zh-CN" sz="1000" dirty="0">
                <a:latin typeface="ZapfHumnst BT" pitchFamily="34" charset="0"/>
              </a:rPr>
              <a:t>, you need to consider:</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How the classes that were identified in analysis as boundary, control, and entity classes will be realized in the implementation.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How design patterns can be used to help solve implementation issues.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How the architectural mechanisms will be realized in terms of the defined design classes.</a:t>
            </a:r>
            <a:endParaRPr lang="en-US" altLang="zh-CN" sz="1000" dirty="0">
              <a:latin typeface="ZapfHumnst BT" pitchFamily="34" charset="0"/>
            </a:endParaRPr>
          </a:p>
          <a:p>
            <a:r>
              <a:rPr lang="en-US" altLang="zh-CN" sz="1000" dirty="0">
                <a:latin typeface="ZapfHumnst BT" pitchFamily="34" charset="0"/>
              </a:rPr>
              <a:t>Specific strategies can be used to design a class, depending on its original analysis stereotype (boundary, control, and entity).  These stereotypes are most useful during Use-Case Analysis when identifying classes and allocating responsibility. At this point in design, you really no longer need to make the distinction — the purpose of the distinction was to get you to think about the roles objects play, and make sure that you separate behavior according to the forces that cause objects to change.  Once you have considered these forces and have a good class decomposition, the distinction is no longer really useful.</a:t>
            </a:r>
            <a:endParaRPr lang="en-US" altLang="zh-CN" sz="1000" dirty="0">
              <a:latin typeface="ZapfHumnst BT" pitchFamily="34" charset="0"/>
            </a:endParaRPr>
          </a:p>
          <a:p>
            <a:r>
              <a:rPr lang="en-US" altLang="zh-CN" sz="1000" dirty="0">
                <a:latin typeface="ZapfHumnst BT" pitchFamily="34" charset="0"/>
              </a:rPr>
              <a:t>Here the class is refined to incorporate the architectural mechanisms.</a:t>
            </a:r>
            <a:endParaRPr lang="en-US" altLang="zh-CN" sz="1000" dirty="0">
              <a:latin typeface="ZapfHumnst BT" pitchFamily="34" charset="0"/>
            </a:endParaRPr>
          </a:p>
          <a:p>
            <a:r>
              <a:rPr lang="en-US" altLang="zh-CN" sz="1000" dirty="0">
                <a:latin typeface="ZapfHumnst BT" pitchFamily="34" charset="0"/>
              </a:rPr>
              <a:t>When you identify a new class, make an initial pass at its relationships. These are just the initial associations that tie the new classes into the existing class structure. These will be refined throughout </a:t>
            </a:r>
            <a:r>
              <a:rPr lang="en-US" altLang="zh-CN" sz="1000" b="1" dirty="0">
                <a:latin typeface="ZapfHumnst BT" pitchFamily="34" charset="0"/>
              </a:rPr>
              <a:t>Class Design</a:t>
            </a:r>
            <a:r>
              <a:rPr lang="en-US" altLang="zh-CN" sz="1000" dirty="0">
                <a:latin typeface="ZapfHumnst BT" pitchFamily="34" charset="0"/>
              </a:rPr>
              <a:t>.</a:t>
            </a:r>
            <a:endParaRPr lang="en-US" altLang="zh-CN" sz="1000" dirty="0">
              <a:latin typeface="ZapfHumnst BT" pitchFamily="34" charset="0"/>
            </a:endParaRPr>
          </a:p>
          <a:p>
            <a:endParaRPr lang="zh-CN" altLang="en-US" sz="1000" dirty="0">
              <a:latin typeface="ZapfHumnst BT"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7411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7411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If there are attributes on the association itself (represented by "association classes"), create a design class to represent the “association class,” with the appropriate attributes. Interpose this class between the other two classes, and by establishing associations with appropriate multiplicity between the association class and the other two classes.</a:t>
            </a:r>
            <a:endParaRPr lang="en-US" altLang="zh-CN" sz="1000">
              <a:latin typeface="ZapfHumnst BT" pitchFamily="34" charset="0"/>
            </a:endParaRPr>
          </a:p>
          <a:p>
            <a:r>
              <a:rPr lang="en-US" altLang="zh-CN" sz="1000">
                <a:latin typeface="ZapfHumnst BT" pitchFamily="34" charset="0"/>
              </a:rPr>
              <a:t>The above example demonstrates how an association class can be further designed. </a:t>
            </a:r>
            <a:endParaRPr lang="en-US" altLang="zh-CN" sz="1000">
              <a:latin typeface="ZapfHumnst BT" pitchFamily="34" charset="0"/>
            </a:endParaRPr>
          </a:p>
          <a:p>
            <a:r>
              <a:rPr lang="en-US" altLang="zh-CN" sz="1000">
                <a:latin typeface="ZapfHumnst BT" pitchFamily="34" charset="0"/>
              </a:rPr>
              <a:t>When defining the navigability between the resulting classes, it was decided not to provide navigation directly to CourseOffering from Schedule (must go through PrimaryScheduleOfferingInfo). </a:t>
            </a:r>
            <a:endParaRPr lang="en-US" altLang="zh-CN" sz="1000">
              <a:latin typeface="ZapfHumnst BT" pitchFamily="34" charset="0"/>
            </a:endParaRPr>
          </a:p>
          <a:p>
            <a:r>
              <a:rPr lang="en-US" altLang="zh-CN" sz="1000">
                <a:latin typeface="ZapfHumnst BT" pitchFamily="34" charset="0"/>
              </a:rPr>
              <a:t>Note: Association class design needs to be done only if the implementation does not directly support association classes and an exact visual model of the implementation is required. The above example is hypothetical. It is not included in the Course Registration Model provided with the course since the additional design details because only complicated the Design Model.</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7616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7616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Multiplicity is the number of instances that participate in an association. Initial estimates of multiplicity made during analysis must be updated and refined during design.</a:t>
            </a:r>
            <a:endParaRPr lang="en-US" altLang="zh-CN" sz="1000">
              <a:latin typeface="ZapfHumnst BT" pitchFamily="34" charset="0"/>
            </a:endParaRPr>
          </a:p>
          <a:p>
            <a:r>
              <a:rPr lang="en-US" altLang="zh-CN" sz="1000">
                <a:latin typeface="ZapfHumnst BT" pitchFamily="34" charset="0"/>
              </a:rPr>
              <a:t>All association and aggregation relationships must have multiplicity specified.</a:t>
            </a:r>
            <a:endParaRPr lang="en-US" altLang="zh-CN" sz="1000">
              <a:latin typeface="ZapfHumnst BT" pitchFamily="34" charset="0"/>
            </a:endParaRPr>
          </a:p>
          <a:p>
            <a:r>
              <a:rPr lang="en-US" altLang="zh-CN" sz="1000">
                <a:latin typeface="ZapfHumnst BT" pitchFamily="34" charset="0"/>
              </a:rPr>
              <a:t>For associations with a multiplicity of 1 or 0..1, further design is not usually required, as the relationship can be implemented as a simple value or a pointer.</a:t>
            </a:r>
            <a:endParaRPr lang="en-US" altLang="zh-CN" sz="1000">
              <a:latin typeface="ZapfHumnst BT" pitchFamily="34" charset="0"/>
            </a:endParaRPr>
          </a:p>
          <a:p>
            <a:r>
              <a:rPr lang="en-US" altLang="zh-CN" sz="1000">
                <a:latin typeface="ZapfHumnst BT" pitchFamily="34" charset="0"/>
              </a:rPr>
              <a:t>For associations with a multiplicity upper bound that is greater than 1, additional decisions need to be made. This is usually designed using “container” classes. A container class is a class whose instances are collections of other objects. Common container classes include sets, lists, dictionaries, stacks, and queues.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7821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7821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design of a relationship with a multiplicity greater than one can be modeled in multiple ways. You can explicitly model a container class, or you can just indicate what kind of container class will be used. The latter approach keeps the diagrams from getting too cluttered with very detailed implementation decisions.  However, the former approach may be useful if you want to do code generation from your model. </a:t>
            </a:r>
            <a:endParaRPr lang="en-US" altLang="zh-CN" sz="1000">
              <a:latin typeface="ZapfHumnst BT" pitchFamily="34" charset="0"/>
            </a:endParaRPr>
          </a:p>
          <a:p>
            <a:r>
              <a:rPr lang="en-US" altLang="zh-CN" sz="1000">
                <a:latin typeface="ZapfHumnst BT" pitchFamily="34" charset="0"/>
              </a:rPr>
              <a:t>Another option that is a more refined version of the first approach is to use a parameterized class (template) as the container class. This is discussed in more detail on the next few slides.</a:t>
            </a:r>
            <a:endParaRPr lang="en-US" altLang="zh-CN" sz="1000">
              <a:latin typeface="ZapfHumnst BT" pitchFamily="34" charset="0"/>
            </a:endParaRPr>
          </a:p>
        </p:txBody>
      </p:sp>
      <p:sp>
        <p:nvSpPr>
          <p:cNvPr id="478212" name="Text Box 4"/>
          <p:cNvSpPr txBox="1">
            <a:spLocks noChangeArrowheads="1"/>
          </p:cNvSpPr>
          <p:nvPr/>
        </p:nvSpPr>
        <p:spPr bwMode="auto">
          <a:xfrm>
            <a:off x="487363" y="1241425"/>
            <a:ext cx="1935162" cy="581025"/>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We use both approaches in the OOAD course example and exercise models.</a:t>
            </a:r>
            <a:endParaRPr lang="en-US" altLang="zh-CN" sz="1000" b="0">
              <a:latin typeface="ZapfHumnst BT"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80258" name="Text Box 2"/>
          <p:cNvSpPr txBox="1">
            <a:spLocks noChangeArrowheads="1"/>
          </p:cNvSpPr>
          <p:nvPr/>
        </p:nvSpPr>
        <p:spPr bwMode="auto">
          <a:xfrm>
            <a:off x="487363" y="1238250"/>
            <a:ext cx="1935162" cy="1192213"/>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Emphasize to the students that in most cases, common container classes, like List, from existing implementation libraries are often just noted as a standard approach, and are not modeled at all. </a:t>
            </a:r>
            <a:endParaRPr lang="en-US" altLang="zh-CN" sz="1000" b="0">
              <a:latin typeface="ZapfHumnst BT" pitchFamily="34" charset="0"/>
            </a:endParaRPr>
          </a:p>
        </p:txBody>
      </p:sp>
      <p:sp>
        <p:nvSpPr>
          <p:cNvPr id="48025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8026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the UML, parameterized classes are also known as templates.</a:t>
            </a:r>
            <a:endParaRPr lang="en-US" altLang="zh-CN" sz="1000">
              <a:latin typeface="ZapfHumnst BT" pitchFamily="34" charset="0"/>
            </a:endParaRPr>
          </a:p>
          <a:p>
            <a:r>
              <a:rPr lang="en-US" altLang="zh-CN" sz="1000">
                <a:latin typeface="ZapfHumnst BT" pitchFamily="34" charset="0"/>
              </a:rPr>
              <a:t>The formal arguments are expressed as a parameter list (for example: [T: class, size: Int]).  </a:t>
            </a:r>
            <a:endParaRPr lang="en-US" altLang="zh-CN" sz="1000">
              <a:latin typeface="ZapfHumnst BT" pitchFamily="34" charset="0"/>
            </a:endParaRPr>
          </a:p>
          <a:p>
            <a:r>
              <a:rPr lang="en-US" altLang="zh-CN" sz="1000">
                <a:latin typeface="ZapfHumnst BT" pitchFamily="34" charset="0"/>
              </a:rPr>
              <a:t>A parameterized class cannot be used directly; it must be instantiated to be used.  It is instantiated by supplying actual arguments for the formal arguments. Instantiation is discussed on the next slide.</a:t>
            </a:r>
            <a:endParaRPr lang="en-US" altLang="zh-CN" sz="1000">
              <a:latin typeface="ZapfHumnst BT" pitchFamily="34" charset="0"/>
            </a:endParaRPr>
          </a:p>
          <a:p>
            <a:r>
              <a:rPr lang="en-US" altLang="zh-CN" sz="1000">
                <a:latin typeface="ZapfHumnst BT" pitchFamily="34" charset="0"/>
              </a:rPr>
              <a:t>Container classes can be modeled as parameterized classes.  Common container classes, like List, from existing implementation libraries are often just noted as a standard approach, and are not modeled at all. The standard mechanism is noted in the Design Document, or as a note on the Class diagram.</a:t>
            </a:r>
            <a:endParaRPr lang="en-US" altLang="zh-CN" sz="1000">
              <a:latin typeface="ZapfHumnst BT" pitchFamily="34" charset="0"/>
            </a:endParaRPr>
          </a:p>
          <a:p>
            <a:r>
              <a:rPr lang="en-US" altLang="zh-CN" sz="1000">
                <a:latin typeface="ZapfHumnst BT" pitchFamily="34" charset="0"/>
              </a:rPr>
              <a:t>Consider your implementation language when deciding to use these.  Parameterized classes are not supported in every language. For example, C++ supports templates, while Java does not.</a:t>
            </a:r>
            <a:endParaRPr lang="en-US" altLang="zh-CN" sz="1000">
              <a:latin typeface="ZapfHumnst BT" pitchFamily="34" charset="0"/>
            </a:endParaRPr>
          </a:p>
          <a:p>
            <a:r>
              <a:rPr lang="en-US" altLang="zh-CN" sz="1000">
                <a:latin typeface="ZapfHumnst BT" pitchFamily="34" charset="0"/>
              </a:rPr>
              <a:t>See the language-specific appendices for more information.</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8230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8230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Using a parameterized class requires that you specify a bound element (that is, actual arguments for the parameterized classes’ formal arguments).  </a:t>
            </a:r>
            <a:endParaRPr lang="en-US" altLang="zh-CN" sz="1000">
              <a:latin typeface="ZapfHumnst BT" pitchFamily="34" charset="0"/>
            </a:endParaRPr>
          </a:p>
          <a:p>
            <a:r>
              <a:rPr lang="en-US" altLang="zh-CN" sz="1000">
                <a:latin typeface="ZapfHumnst BT" pitchFamily="34" charset="0"/>
              </a:rPr>
              <a:t>A dependency stereotyped with &lt;&lt;bind&gt;&gt; is used to specify that the source instantiates the parameterized class using the actual parameters.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8435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8435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Initially, we just defined a CourseOfferingList. During Detailed Design, it is decided that the List class will be used as a base class for the CourseOfferingList.</a:t>
            </a:r>
            <a:endParaRPr lang="en-US" altLang="zh-CN" sz="1000">
              <a:latin typeface="ZapfHumnst BT" pitchFamily="34" charset="0"/>
            </a:endParaRPr>
          </a:p>
          <a:p>
            <a:r>
              <a:rPr lang="en-US" altLang="zh-CN" sz="1000">
                <a:latin typeface="ZapfHumnst BT" pitchFamily="34" charset="0"/>
              </a:rPr>
              <a:t> </a:t>
            </a:r>
            <a:endParaRPr lang="en-US" altLang="zh-CN" sz="1000">
              <a:latin typeface="ZapfHumnst BT"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8640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8640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If a link is optional, an operation to test for the existence of the link should be added to the class.</a:t>
            </a:r>
            <a:endParaRPr lang="en-US" altLang="zh-CN" sz="1000">
              <a:latin typeface="ZapfHumnst BT" pitchFamily="34" charset="0"/>
            </a:endParaRPr>
          </a:p>
          <a:p>
            <a:r>
              <a:rPr lang="en-US" altLang="zh-CN" sz="1000">
                <a:latin typeface="ZapfHumnst BT" pitchFamily="34" charset="0"/>
              </a:rPr>
              <a:t>For example, if a Professor can be on sabbatical, a suitable operation should be included in the Professor class to test for the existence of the CourseOffering link.</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608258"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608259"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In Analysis, inheritance that was intrinsic to the problem domain may have been defined. </a:t>
            </a:r>
            <a:r>
              <a:rPr lang="en-US" altLang="zh-CN" sz="1000" b="1">
                <a:latin typeface="ZapfHumnst BT" pitchFamily="34" charset="0"/>
              </a:rPr>
              <a:t>Class Design</a:t>
            </a:r>
            <a:r>
              <a:rPr lang="en-US" altLang="zh-CN" sz="1000">
                <a:latin typeface="ZapfHumnst BT" pitchFamily="34" charset="0"/>
              </a:rPr>
              <a:t> is where generalizations are defined to improve/ease the implementation. Design is the real activity of inventing inheritance.</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9254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9254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As discussed in Concepts of Object Orientation, generalization is a relationship among classes where one class shares the structure and/or behavior of one or more classes. This slide is repeated here for review purposes.</a:t>
            </a:r>
            <a:endParaRPr lang="en-US" altLang="zh-CN" sz="1000">
              <a:latin typeface="ZapfHumnst BT" pitchFamily="34" charset="0"/>
            </a:endParaRPr>
          </a:p>
          <a:p>
            <a:r>
              <a:rPr lang="en-US" altLang="zh-CN" sz="1000">
                <a:latin typeface="ZapfHumnst BT" pitchFamily="34" charset="0"/>
              </a:rPr>
              <a:t>Generalization refines a hierarchy of abstractions in which a sub-class inherits from one or more super-classes.</a:t>
            </a:r>
            <a:endParaRPr lang="en-US" altLang="zh-CN" sz="1000">
              <a:latin typeface="ZapfHumnst BT" pitchFamily="34" charset="0"/>
            </a:endParaRPr>
          </a:p>
          <a:p>
            <a:r>
              <a:rPr lang="en-US" altLang="zh-CN" sz="1000">
                <a:latin typeface="ZapfHumnst BT" pitchFamily="34" charset="0"/>
              </a:rPr>
              <a:t>Generalization is an “is a kind of” relationship. You should always be able to say that your generalized class “is a kind of” the parent class.</a:t>
            </a:r>
            <a:endParaRPr lang="en-US" altLang="zh-CN" sz="1000">
              <a:latin typeface="ZapfHumnst BT" pitchFamily="34" charset="0"/>
            </a:endParaRPr>
          </a:p>
          <a:p>
            <a:r>
              <a:rPr lang="en-US" altLang="zh-CN" sz="1000">
                <a:latin typeface="ZapfHumnst BT" pitchFamily="34" charset="0"/>
              </a:rPr>
              <a:t>The terms “ancestor” and “descendent” may be used instead of “super-class” and “sub-class”.</a:t>
            </a:r>
            <a:endParaRPr lang="en-US" altLang="zh-CN" sz="1000">
              <a:latin typeface="ZapfHumnst BT" pitchFamily="34" charset="0"/>
            </a:endParaRPr>
          </a:p>
          <a:p>
            <a:r>
              <a:rPr lang="en-US" altLang="zh-CN" sz="1000">
                <a:latin typeface="ZapfHumnst BT" pitchFamily="34" charset="0"/>
              </a:rPr>
              <a:t>In Analysis, generalization should be used only to model shared behavioral semantics (that is, generalization that passes the “"is a"” test). Generalization to promote and support reuse is determined in Design. In Analysis, the generalization should be used to reflect shared definitions/semantics. This promotes “brevity of expression.” The use of generalization makes the definitions of the abstractions easier to document and understand.  </a:t>
            </a:r>
            <a:endParaRPr lang="en-US" altLang="zh-CN" sz="1000">
              <a:latin typeface="ZapfHumnst BT" pitchFamily="34" charset="0"/>
            </a:endParaRPr>
          </a:p>
          <a:p>
            <a:r>
              <a:rPr lang="en-US" altLang="zh-CN" sz="1000">
                <a:latin typeface="ZapfHumnst BT" pitchFamily="34" charset="0"/>
              </a:rPr>
              <a:t>When generalization is found, a common super-class is created to contain the common attributes, associations, aggregations, and operations. The common behavior is removed from the classes that are to become sub-classes of the common super-class. A generalization relationship is drawn from the sub-class to the super-class.</a:t>
            </a:r>
            <a:endParaRPr lang="en-US" altLang="zh-CN" sz="1000">
              <a:latin typeface="ZapfHumnst BT" pitchFamily="34" charset="0"/>
            </a:endParaRPr>
          </a:p>
        </p:txBody>
      </p:sp>
      <p:sp>
        <p:nvSpPr>
          <p:cNvPr id="492548" name="Text Box 4"/>
          <p:cNvSpPr txBox="1">
            <a:spLocks noChangeArrowheads="1"/>
          </p:cNvSpPr>
          <p:nvPr/>
        </p:nvSpPr>
        <p:spPr bwMode="auto">
          <a:xfrm>
            <a:off x="477838" y="1241425"/>
            <a:ext cx="1905000" cy="1992313"/>
          </a:xfrm>
          <a:prstGeom prst="rect">
            <a:avLst/>
          </a:prstGeom>
          <a:noFill/>
          <a:ln w="9525">
            <a:noFill/>
            <a:miter lim="800000"/>
          </a:ln>
          <a:effectLst/>
        </p:spPr>
        <p:txBody>
          <a:bodyPr lIns="110433" tIns="55216" rIns="110433" bIns="55216">
            <a:spAutoFit/>
          </a:bodyPr>
          <a:lstStyle/>
          <a:p>
            <a:pPr algn="l" defTabSz="934720"/>
            <a:r>
              <a:rPr lang="en-US" altLang="zh-CN" sz="1000" b="0">
                <a:latin typeface="ZapfHumnst BT" pitchFamily="34" charset="0"/>
              </a:rPr>
              <a:t>Emphasize what happens when a change is made to a super class – the fact that all descendent classes must inherit the change whether they want to or not.</a:t>
            </a:r>
            <a:endParaRPr lang="en-US" altLang="zh-CN" sz="1000" b="0">
              <a:latin typeface="ZapfHumnst BT" pitchFamily="34" charset="0"/>
            </a:endParaRPr>
          </a:p>
          <a:p>
            <a:pPr algn="l" defTabSz="934720"/>
            <a:r>
              <a:rPr lang="en-US" altLang="zh-CN" sz="1000" b="0">
                <a:latin typeface="ZapfHumnst BT" pitchFamily="34" charset="0"/>
              </a:rPr>
              <a:t>Note: For most languages, encapsulation is violated in the generalization relationship (in C++, attributes are often protected instead of private).  </a:t>
            </a:r>
            <a:endParaRPr lang="en-US" altLang="zh-CN" sz="1000" b="0">
              <a:latin typeface="ZapfHumnst BT"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9459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9459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A class that exists only for other classes to inherit from it is an </a:t>
            </a:r>
            <a:r>
              <a:rPr lang="en-US" altLang="zh-CN" sz="1000" b="1" dirty="0">
                <a:latin typeface="ZapfHumnst BT" pitchFamily="34" charset="0"/>
              </a:rPr>
              <a:t>abstract</a:t>
            </a:r>
            <a:r>
              <a:rPr lang="en-US" altLang="zh-CN" sz="1000" dirty="0">
                <a:latin typeface="ZapfHumnst BT" pitchFamily="34" charset="0"/>
              </a:rPr>
              <a:t> class. Classes that are to be used to instantiate objects are </a:t>
            </a:r>
            <a:r>
              <a:rPr lang="en-US" altLang="zh-CN" sz="1000" b="1" dirty="0">
                <a:latin typeface="ZapfHumnst BT" pitchFamily="34" charset="0"/>
              </a:rPr>
              <a:t>concrete </a:t>
            </a:r>
            <a:r>
              <a:rPr lang="en-US" altLang="zh-CN" sz="1000" dirty="0">
                <a:latin typeface="ZapfHumnst BT" pitchFamily="34" charset="0"/>
              </a:rPr>
              <a:t>classes.</a:t>
            </a:r>
            <a:endParaRPr lang="en-US" altLang="zh-CN" sz="1000" dirty="0">
              <a:latin typeface="ZapfHumnst BT" pitchFamily="34" charset="0"/>
            </a:endParaRPr>
          </a:p>
          <a:p>
            <a:r>
              <a:rPr lang="en-US" altLang="zh-CN" sz="1000" dirty="0">
                <a:latin typeface="ZapfHumnst BT" pitchFamily="34" charset="0"/>
              </a:rPr>
              <a:t>An operation can also be tagged as abstract. This means that no implementation exists for the operation in the class where it is specified. A class that contains at least one abstract operation must be an abstract class. Classes that inherit from an abstract class must provide implementations for the abstract operations. Otherwise, the operations are considered abstract within the subclass, and the subclass is considered abstract, as well. Concrete classes have implementations for all operations.</a:t>
            </a:r>
            <a:endParaRPr lang="en-US" altLang="zh-CN" sz="1000" dirty="0">
              <a:latin typeface="ZapfHumnst BT" pitchFamily="34" charset="0"/>
            </a:endParaRPr>
          </a:p>
          <a:p>
            <a:r>
              <a:rPr lang="en-US" altLang="zh-CN" sz="1000" dirty="0">
                <a:latin typeface="ZapfHumnst BT" pitchFamily="34" charset="0"/>
              </a:rPr>
              <a:t>In the UML, you designate a class as abstract by putting the class name in italics. For abstract operations, you put the operation signature in italics. The name of the abstract item can also be shown in italics.  </a:t>
            </a:r>
            <a:endParaRPr lang="en-US" altLang="zh-CN" sz="1000" dirty="0">
              <a:latin typeface="ZapfHumnst BT" pitchFamily="34" charset="0"/>
            </a:endParaRPr>
          </a:p>
          <a:p>
            <a:r>
              <a:rPr lang="en-US" altLang="zh-CN" sz="1000" dirty="0">
                <a:latin typeface="ZapfHumnst BT" pitchFamily="34" charset="0"/>
              </a:rPr>
              <a:t>A </a:t>
            </a:r>
            <a:r>
              <a:rPr lang="en-US" altLang="zh-CN" sz="1000" b="1" dirty="0">
                <a:latin typeface="ZapfHumnst BT" pitchFamily="34" charset="0"/>
              </a:rPr>
              <a:t>discriminator</a:t>
            </a:r>
            <a:r>
              <a:rPr lang="en-US" altLang="zh-CN" sz="1000" dirty="0">
                <a:latin typeface="ZapfHumnst BT" pitchFamily="34" charset="0"/>
              </a:rPr>
              <a:t> can be used to indicate on what basis the generalization/specialization occurred. A discriminator describes a characteristic that differs in each of the subclasses. In the above example, we generalized/specialized in the area of communication.</a:t>
            </a:r>
            <a:endParaRPr lang="en-US" altLang="zh-CN" sz="1000" dirty="0">
              <a:latin typeface="ZapfHumnst BT" pitchFamily="34" charset="0"/>
            </a:endParaRPr>
          </a:p>
          <a:p>
            <a:endParaRPr lang="en-US" altLang="zh-CN" sz="1000" dirty="0">
              <a:latin typeface="ZapfHumnst BT" pitchFamily="34" charset="0"/>
            </a:endParaRPr>
          </a:p>
        </p:txBody>
      </p:sp>
      <p:sp>
        <p:nvSpPr>
          <p:cNvPr id="494596" name="Text Box 4"/>
          <p:cNvSpPr txBox="1">
            <a:spLocks noChangeArrowheads="1"/>
          </p:cNvSpPr>
          <p:nvPr/>
        </p:nvSpPr>
        <p:spPr bwMode="auto">
          <a:xfrm>
            <a:off x="487363" y="1238250"/>
            <a:ext cx="1928812" cy="72072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An abstract class must have at least one concrete class to be useful.</a:t>
            </a:r>
            <a:endParaRPr lang="en-US" altLang="zh-CN" sz="1000" b="0">
              <a:latin typeface="ZapfHumnst BT" pitchFamily="34" charset="0"/>
            </a:endParaRPr>
          </a:p>
          <a:p>
            <a:pPr algn="l" defTabSz="934720"/>
            <a:endParaRPr lang="zh-CN" altLang="en-US" sz="1000" b="0">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5328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5328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These are some things you should think about as you define additional classes.</a:t>
            </a:r>
            <a:endParaRPr lang="en-US" altLang="zh-CN" sz="1000" dirty="0">
              <a:latin typeface="ZapfHumnst BT" pitchFamily="34" charset="0"/>
            </a:endParaRPr>
          </a:p>
          <a:p>
            <a:r>
              <a:rPr lang="en-US" altLang="zh-CN" sz="1000" dirty="0">
                <a:latin typeface="ZapfHumnst BT" pitchFamily="34" charset="0"/>
              </a:rPr>
              <a:t>The proper size of a class depends heavily on the implementation environment. Classes should map directly to some phenomenon in the implementation language in such a way that the mapping results in good code.</a:t>
            </a:r>
            <a:endParaRPr lang="en-US" altLang="zh-CN" sz="1000" dirty="0">
              <a:latin typeface="ZapfHumnst BT" pitchFamily="34" charset="0"/>
            </a:endParaRPr>
          </a:p>
          <a:p>
            <a:r>
              <a:rPr lang="en-US" altLang="zh-CN" sz="1000" dirty="0">
                <a:latin typeface="ZapfHumnst BT" pitchFamily="34" charset="0"/>
              </a:rPr>
              <a:t>With that said, you should design as if you had classes and encapsulation even if your implementation language does not support it. This will help keep the structure easy to understand and modify.</a:t>
            </a:r>
            <a:endParaRPr lang="en-US" altLang="zh-CN" sz="1000" dirty="0">
              <a:latin typeface="ZapfHumnst BT" pitchFamily="34" charset="0"/>
            </a:endParaRPr>
          </a:p>
          <a:p>
            <a:endParaRPr lang="en-US" altLang="zh-CN" sz="1000" dirty="0">
              <a:latin typeface="ZapfHumnst BT" pitchFamily="34" charset="0"/>
            </a:endParaRPr>
          </a:p>
        </p:txBody>
      </p:sp>
      <p:sp>
        <p:nvSpPr>
          <p:cNvPr id="353285" name="Text Box 5"/>
          <p:cNvSpPr txBox="1">
            <a:spLocks noChangeArrowheads="1"/>
          </p:cNvSpPr>
          <p:nvPr/>
        </p:nvSpPr>
        <p:spPr bwMode="auto">
          <a:xfrm>
            <a:off x="584200" y="1209675"/>
            <a:ext cx="1778000" cy="6858000"/>
          </a:xfrm>
          <a:prstGeom prst="rect">
            <a:avLst/>
          </a:prstGeom>
          <a:noFill/>
          <a:ln w="9525">
            <a:noFill/>
            <a:miter lim="800000"/>
          </a:ln>
          <a:effectLst/>
        </p:spPr>
        <p:txBody>
          <a:bodyPr/>
          <a:lstStyle/>
          <a:p>
            <a:pPr algn="l"/>
            <a:r>
              <a:rPr lang="en-US" altLang="zh-CN" sz="1000" b="0">
                <a:latin typeface="ZapfHumnst BT" pitchFamily="34" charset="0"/>
              </a:rPr>
              <a:t>Discuss with the students the proper size of a class.  Emphasize that it’s best to have simple classes.</a:t>
            </a:r>
            <a:endParaRPr lang="en-US" altLang="zh-CN" sz="1000" b="0">
              <a:latin typeface="ZapfHumnst BT"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498690" name="Text Box 2"/>
          <p:cNvSpPr txBox="1">
            <a:spLocks noChangeArrowheads="1"/>
          </p:cNvSpPr>
          <p:nvPr/>
        </p:nvSpPr>
        <p:spPr bwMode="auto">
          <a:xfrm>
            <a:off x="477838" y="1241425"/>
            <a:ext cx="1912937" cy="1208088"/>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No matter what constraint is used, you cannot assume that any diagram contains the complete inheritance hierarchy.  Inheritance hierarchies may be elided on diagrams for clarity.</a:t>
            </a:r>
            <a:endParaRPr lang="en-US" altLang="zh-CN" sz="1000" b="0">
              <a:latin typeface="ZapfHumnst BT" pitchFamily="34" charset="0"/>
            </a:endParaRPr>
          </a:p>
        </p:txBody>
      </p:sp>
      <p:sp>
        <p:nvSpPr>
          <p:cNvPr id="49869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49869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UML defines four standard constraints for generalization relationships:</a:t>
            </a:r>
            <a:endParaRPr lang="en-US" altLang="zh-CN" sz="1000">
              <a:latin typeface="ZapfHumnst BT" pitchFamily="34" charset="0"/>
            </a:endParaRPr>
          </a:p>
          <a:p>
            <a:r>
              <a:rPr lang="en-US" altLang="zh-CN" sz="1000" b="1">
                <a:latin typeface="ZapfHumnst BT" pitchFamily="34" charset="0"/>
              </a:rPr>
              <a:t>Complete</a:t>
            </a:r>
            <a:r>
              <a:rPr lang="en-US" altLang="zh-CN" sz="1000">
                <a:latin typeface="ZapfHumnst BT" pitchFamily="34" charset="0"/>
              </a:rPr>
              <a:t>: This constraint indicates the end of the inheritance hierarchy. All children in the generalization relationship have been defined in the model.  No more children can be defined. The “leaves” of the inheritance hierarchy cannot be specialized any further.  Use the Complete constraint to explicitly note that the generalization hierarchy has not been fully specified in the model. </a:t>
            </a:r>
            <a:endParaRPr lang="en-US" altLang="zh-CN" sz="1000">
              <a:latin typeface="ZapfHumnst BT" pitchFamily="34" charset="0"/>
            </a:endParaRPr>
          </a:p>
          <a:p>
            <a:r>
              <a:rPr lang="en-US" altLang="zh-CN" sz="1000" b="1">
                <a:latin typeface="ZapfHumnst BT" pitchFamily="34" charset="0"/>
              </a:rPr>
              <a:t>Incomplete</a:t>
            </a:r>
            <a:r>
              <a:rPr lang="en-US" altLang="zh-CN" sz="1000">
                <a:latin typeface="ZapfHumnst BT" pitchFamily="34" charset="0"/>
              </a:rPr>
              <a:t>: All children in the generalization relationship have not been defined in the model. More children may be defined. The “leaves” of the inheritance hierarchy may be specialized.  Use the Incomplete constraint to explicitly note that the generalization hierarchy has not been fully specified in the model.</a:t>
            </a:r>
            <a:endParaRPr lang="en-US" altLang="zh-CN" sz="1000">
              <a:latin typeface="ZapfHumnst BT" pitchFamily="34" charset="0"/>
            </a:endParaRPr>
          </a:p>
          <a:p>
            <a:r>
              <a:rPr lang="en-US" altLang="zh-CN" sz="1000">
                <a:latin typeface="ZapfHumnst BT" pitchFamily="34" charset="0"/>
              </a:rPr>
              <a:t>The following two constraints only apply in the context of multiple inheritance:</a:t>
            </a:r>
            <a:endParaRPr lang="en-US" altLang="zh-CN" sz="1000">
              <a:latin typeface="ZapfHumnst BT" pitchFamily="34" charset="0"/>
            </a:endParaRPr>
          </a:p>
          <a:p>
            <a:r>
              <a:rPr lang="en-US" altLang="zh-CN" sz="1000" b="1">
                <a:latin typeface="ZapfHumnst BT" pitchFamily="34" charset="0"/>
              </a:rPr>
              <a:t>Disjoint</a:t>
            </a:r>
            <a:r>
              <a:rPr lang="en-US" altLang="zh-CN" sz="1000">
                <a:latin typeface="ZapfHumnst BT" pitchFamily="34" charset="0"/>
              </a:rPr>
              <a:t>: An object of the parent cannot have more than one of the children as its type  (that is, subclasses are mutually exclusive). Disjoint is used to support the modeling of static classification, where an object cannot change its type at run-time.  </a:t>
            </a:r>
            <a:endParaRPr lang="en-US" altLang="zh-CN" sz="1000">
              <a:latin typeface="ZapfHumnst BT" pitchFamily="34" charset="0"/>
            </a:endParaRPr>
          </a:p>
          <a:p>
            <a:r>
              <a:rPr lang="en-US" altLang="zh-CN" sz="1000" b="1">
                <a:latin typeface="ZapfHumnst BT" pitchFamily="34" charset="0"/>
              </a:rPr>
              <a:t>Overlapping</a:t>
            </a:r>
            <a:r>
              <a:rPr lang="en-US" altLang="zh-CN" sz="1000">
                <a:latin typeface="ZapfHumnst BT" pitchFamily="34" charset="0"/>
              </a:rPr>
              <a:t>: An object of the parent may have more than one of the children as its type. Overlapping is used to support the modeling of dynamic classification, where an object can change its type at run-time.  It shows the potential types of an object.</a:t>
            </a:r>
            <a:endParaRPr lang="en-US" altLang="zh-CN" sz="1000">
              <a:latin typeface="ZapfHumnst BT"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0073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0073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example demonstrates the use of the Complete and Disjoint constraints:</a:t>
            </a:r>
            <a:endParaRPr lang="en-US" altLang="zh-CN" sz="1000">
              <a:latin typeface="ZapfHumnst BT" pitchFamily="34" charset="0"/>
            </a:endParaRPr>
          </a:p>
          <a:p>
            <a:r>
              <a:rPr lang="en-US" altLang="zh-CN" sz="1000" b="1">
                <a:latin typeface="ZapfHumnst BT" pitchFamily="34" charset="0"/>
              </a:rPr>
              <a:t>Complete</a:t>
            </a:r>
            <a:r>
              <a:rPr lang="en-US" altLang="zh-CN" sz="1000">
                <a:latin typeface="ZapfHumnst BT" pitchFamily="34" charset="0"/>
              </a:rPr>
              <a:t>: The Savings and Checking classes cannot be specialized (a generalization relationship cannot be defined in which they are the parent). These classes (and any siblings) mark the end of the inheritance hierarchy.</a:t>
            </a:r>
            <a:endParaRPr lang="en-US" altLang="zh-CN" sz="1000">
              <a:latin typeface="ZapfHumnst BT" pitchFamily="34" charset="0"/>
            </a:endParaRPr>
          </a:p>
          <a:p>
            <a:r>
              <a:rPr lang="en-US" altLang="zh-CN" sz="1000" b="1">
                <a:latin typeface="ZapfHumnst BT" pitchFamily="34" charset="0"/>
              </a:rPr>
              <a:t>Disjoint</a:t>
            </a:r>
            <a:r>
              <a:rPr lang="en-US" altLang="zh-CN" sz="1000">
                <a:latin typeface="ZapfHumnst BT" pitchFamily="34" charset="0"/>
              </a:rPr>
              <a:t>: A BankAccount object cannot be both a Savings and a Checking account (that is, no multiple inheritance where parents in the multiple inheritance are the children of BankAccount).</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0278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0278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example demonstrates the use of the overlapping constraint. The AmphibiousVehicle class can inherit from both LandVehicle and WaterVehicle, which both inherit from Vehicle.</a:t>
            </a:r>
            <a:endParaRPr lang="en-US" altLang="zh-CN" sz="1000">
              <a:latin typeface="ZapfHumnst BT"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0483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0483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The key phrases “is a” and “part of” help to determine correct relationship.</a:t>
            </a:r>
            <a:endParaRPr lang="en-US" altLang="zh-CN" sz="1000" dirty="0">
              <a:latin typeface="ZapfHumnst BT" pitchFamily="34" charset="0"/>
            </a:endParaRPr>
          </a:p>
          <a:p>
            <a:r>
              <a:rPr lang="en-US" altLang="zh-CN" sz="1000" dirty="0">
                <a:latin typeface="ZapfHumnst BT" pitchFamily="34" charset="0"/>
              </a:rPr>
              <a:t>With inheritance: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Keywords “is a”</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One object</a:t>
            </a:r>
            <a:endParaRPr lang="en-US" altLang="zh-CN" sz="1000" dirty="0">
              <a:latin typeface="ZapfHumnst BT" pitchFamily="34" charset="0"/>
            </a:endParaRPr>
          </a:p>
          <a:p>
            <a:r>
              <a:rPr lang="en-US" altLang="zh-CN" sz="1000" dirty="0">
                <a:latin typeface="ZapfHumnst BT" pitchFamily="34" charset="0"/>
              </a:rPr>
              <a:t>With Aggregation:</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Keywords “part of”</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Relates multiple objects</a:t>
            </a:r>
            <a:endParaRPr lang="en-US" altLang="zh-CN" sz="1000" dirty="0">
              <a:latin typeface="ZapfHumnst BT" pitchFamily="34" charset="0"/>
            </a:endParaRPr>
          </a:p>
          <a:p>
            <a:r>
              <a:rPr lang="en-US" altLang="zh-CN" sz="1000" dirty="0">
                <a:latin typeface="ZapfHumnst BT" pitchFamily="34" charset="0"/>
              </a:rPr>
              <a:t>Is the above example a proper use of generalization?  If not, what would be a better way to model the information that maintains generalization“ "is a"” semantics?</a:t>
            </a:r>
            <a:endParaRPr lang="en-US" altLang="zh-CN" sz="1000" dirty="0">
              <a:latin typeface="ZapfHumnst BT" pitchFamily="34" charset="0"/>
            </a:endParaRPr>
          </a:p>
          <a:p>
            <a:endParaRPr lang="en-US" altLang="zh-CN" sz="1000" dirty="0">
              <a:latin typeface="ZapfHumnst BT" pitchFamily="34" charset="0"/>
            </a:endParaRPr>
          </a:p>
          <a:p>
            <a:endParaRPr lang="zh-CN" altLang="en-US" sz="1000" dirty="0">
              <a:latin typeface="ZapfHumnst BT" pitchFamily="34" charset="0"/>
            </a:endParaRPr>
          </a:p>
        </p:txBody>
      </p:sp>
      <p:sp>
        <p:nvSpPr>
          <p:cNvPr id="504836" name="Text Box 4"/>
          <p:cNvSpPr txBox="1">
            <a:spLocks noChangeArrowheads="1"/>
          </p:cNvSpPr>
          <p:nvPr/>
        </p:nvSpPr>
        <p:spPr bwMode="auto">
          <a:xfrm>
            <a:off x="468313" y="1241425"/>
            <a:ext cx="1905000" cy="1835150"/>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The answer to the question on this slide is provided on the next slide.  </a:t>
            </a:r>
            <a:endParaRPr lang="en-US" altLang="zh-CN" sz="1000" b="0">
              <a:latin typeface="ZapfHumnst BT" pitchFamily="34" charset="0"/>
            </a:endParaRPr>
          </a:p>
          <a:p>
            <a:pPr algn="l" defTabSz="934720">
              <a:spcBef>
                <a:spcPct val="50000"/>
              </a:spcBef>
            </a:pPr>
            <a:r>
              <a:rPr lang="en-US" altLang="zh-CN" sz="1000" b="0">
                <a:latin typeface="ZapfHumnst BT" pitchFamily="34" charset="0"/>
              </a:rPr>
              <a:t>Discuss the answer to the question with the students, using the whiteboard to capture their suggestions.  Then go to the next slide to view the answer.</a:t>
            </a:r>
            <a:endParaRPr lang="en-US" altLang="zh-CN" sz="1000" b="0">
              <a:latin typeface="ZapfHumnst BT" pitchFamily="34" charset="0"/>
            </a:endParaRPr>
          </a:p>
          <a:p>
            <a:pPr algn="l" defTabSz="934720">
              <a:spcBef>
                <a:spcPct val="50000"/>
              </a:spcBef>
            </a:pPr>
            <a:endParaRPr lang="zh-CN" altLang="en-US" sz="1000" b="0">
              <a:latin typeface="ZapfHumnst BT"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0688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0688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this example, Scrollbar is “part of” a WindowWithScrollbar and, as such, the relationship is a composition. Scrollbar object is created/destroyed along with the WindowWithScrollbar object.</a:t>
            </a:r>
            <a:endParaRPr lang="en-US" altLang="zh-CN" sz="1000">
              <a:latin typeface="ZapfHumnst BT" pitchFamily="34" charset="0"/>
            </a:endParaRPr>
          </a:p>
          <a:p>
            <a:r>
              <a:rPr lang="en-US" altLang="zh-CN" sz="1000">
                <a:latin typeface="ZapfHumnst BT" pitchFamily="34" charset="0"/>
              </a:rPr>
              <a:t>WindowWithScrollbar, on the other hand, “is a” Window, so its relationship to Window is a generalization. </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19170" name="Text Box 2"/>
          <p:cNvSpPr txBox="1">
            <a:spLocks noChangeArrowheads="1"/>
          </p:cNvSpPr>
          <p:nvPr/>
        </p:nvSpPr>
        <p:spPr bwMode="auto">
          <a:xfrm>
            <a:off x="496888" y="1241425"/>
            <a:ext cx="1911350" cy="1897063"/>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latin typeface="ZapfHumnst BT" pitchFamily="34" charset="0"/>
              </a:rPr>
              <a:t>Another example of polymorphism: There is a toddler sitting in front of some blocks and a teenager sitting in front of a piano.  An adult walks into the room and says, “Play.”   The toddler plays with the blocks and the teenager plays the piano.</a:t>
            </a:r>
            <a:endParaRPr lang="en-US" altLang="zh-CN" sz="1000" b="0">
              <a:latin typeface="ZapfHumnst BT" pitchFamily="34" charset="0"/>
            </a:endParaRPr>
          </a:p>
          <a:p>
            <a:pPr algn="l" defTabSz="934720">
              <a:spcBef>
                <a:spcPct val="50000"/>
              </a:spcBef>
            </a:pPr>
            <a:r>
              <a:rPr lang="en-US" altLang="zh-CN" sz="1000" b="0">
                <a:solidFill>
                  <a:srgbClr val="000000"/>
                </a:solidFill>
                <a:latin typeface="ZapfHumnst BT" pitchFamily="34" charset="0"/>
              </a:rPr>
              <a:t>Another example: the accelerator on different cars.</a:t>
            </a:r>
            <a:endParaRPr lang="en-US" altLang="zh-CN" sz="1000" b="0">
              <a:solidFill>
                <a:srgbClr val="000000"/>
              </a:solidFill>
              <a:latin typeface="ZapfHumnst BT" pitchFamily="34" charset="0"/>
            </a:endParaRPr>
          </a:p>
        </p:txBody>
      </p:sp>
      <p:sp>
        <p:nvSpPr>
          <p:cNvPr id="51917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1917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Polymorphism was first introduced in the Concepts of Object Orientation module. This slide is repeated here for review purposes. </a:t>
            </a:r>
            <a:endParaRPr lang="en-US" altLang="zh-CN" sz="1000">
              <a:latin typeface="ZapfHumnst BT" pitchFamily="34" charset="0"/>
            </a:endParaRPr>
          </a:p>
          <a:p>
            <a:r>
              <a:rPr lang="en-US" altLang="zh-CN" sz="1000">
                <a:latin typeface="ZapfHumnst BT" pitchFamily="34" charset="0"/>
              </a:rPr>
              <a:t>The Greek term polymorphos means “having many forms”. Every implementation of the interface must implement at least the interface.  The implementation can in some cases implement more than the interface. </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21218" name="Text Box 2"/>
          <p:cNvSpPr txBox="1">
            <a:spLocks noChangeArrowheads="1"/>
          </p:cNvSpPr>
          <p:nvPr/>
        </p:nvSpPr>
        <p:spPr bwMode="auto">
          <a:xfrm>
            <a:off x="487363" y="1238250"/>
            <a:ext cx="1928812" cy="526732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It may be helpful to discuss dynamic binding at this point; however, try not to get too bogged down in implementation language discussions.</a:t>
            </a:r>
            <a:endParaRPr lang="en-US" altLang="zh-CN" sz="1000" b="0">
              <a:latin typeface="ZapfHumnst BT" pitchFamily="34" charset="0"/>
            </a:endParaRPr>
          </a:p>
          <a:p>
            <a:pPr algn="l" defTabSz="934720"/>
            <a:r>
              <a:rPr lang="en-US" altLang="zh-CN" sz="1000" b="0">
                <a:latin typeface="ZapfHumnst BT" pitchFamily="34" charset="0"/>
              </a:rPr>
              <a:t>Normally the particular method to be executed as a result of a function call is known at compile time. This is called static (or early) binding. The compiler replaces the function call with code telling the program which address to jump to in order to find that function.  With polymorphism, the particular type of object for which a method is to be invoked is not known until run time. The compiler cannot provide the address at compile time. The method is selected by the program as it is running </a:t>
            </a:r>
            <a:endParaRPr lang="en-US" altLang="zh-CN" sz="1000" b="0">
              <a:latin typeface="ZapfHumnst BT" pitchFamily="34" charset="0"/>
            </a:endParaRPr>
          </a:p>
          <a:p>
            <a:pPr algn="l" defTabSz="934720"/>
            <a:r>
              <a:rPr lang="en-US" altLang="zh-CN" sz="1000" b="0">
                <a:latin typeface="ZapfHumnst BT" pitchFamily="34" charset="0"/>
              </a:rPr>
              <a:t>This is known as late binding or dynamic linking.</a:t>
            </a:r>
            <a:endParaRPr lang="en-US" altLang="zh-CN" sz="1000" b="0">
              <a:latin typeface="ZapfHumnst BT" pitchFamily="34" charset="0"/>
            </a:endParaRPr>
          </a:p>
          <a:p>
            <a:pPr algn="l" defTabSz="934720"/>
            <a:r>
              <a:rPr lang="en-US" altLang="zh-CN" sz="1000" b="0">
                <a:latin typeface="ZapfHumnst BT" pitchFamily="34" charset="0"/>
              </a:rPr>
              <a:t>See the language-specific appendices for how this is handled by specific programming languages.</a:t>
            </a:r>
            <a:endParaRPr lang="en-US" altLang="zh-CN" sz="1000" b="0">
              <a:latin typeface="ZapfHumnst BT" pitchFamily="34" charset="0"/>
            </a:endParaRPr>
          </a:p>
          <a:p>
            <a:pPr algn="l" defTabSz="934720"/>
            <a:endParaRPr lang="en-US" altLang="zh-CN" sz="1000" b="0">
              <a:latin typeface="ZapfHumnst BT" pitchFamily="34" charset="0"/>
            </a:endParaRPr>
          </a:p>
          <a:p>
            <a:pPr algn="l" defTabSz="934720"/>
            <a:endParaRPr lang="en-US" altLang="zh-CN" sz="1000" b="0">
              <a:latin typeface="ZapfHumnst BT" pitchFamily="34" charset="0"/>
            </a:endParaRPr>
          </a:p>
          <a:p>
            <a:pPr algn="l" defTabSz="934720"/>
            <a:endParaRPr lang="en-US" altLang="zh-CN" sz="1000" b="0">
              <a:latin typeface="ZapfHumnst BT" pitchFamily="34" charset="0"/>
            </a:endParaRPr>
          </a:p>
        </p:txBody>
      </p:sp>
      <p:sp>
        <p:nvSpPr>
          <p:cNvPr id="52121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2122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Inheritance provides a way to implement polymorphism in cases where polymorphism is implemented the same way for a set of classes. This means that abstract base classes that simply declare inherited operations, but which have no implementations of the operations, can be replaced with interfaces. Inheritance can now be restricted to inheritance of implementations only, if desired.</a:t>
            </a:r>
            <a:endParaRPr lang="en-US" altLang="zh-CN" sz="1000">
              <a:latin typeface="ZapfHumnst BT" pitchFamily="34" charset="0"/>
            </a:endParaRPr>
          </a:p>
          <a:p>
            <a:r>
              <a:rPr lang="en-US" altLang="zh-CN" sz="1000">
                <a:latin typeface="ZapfHumnst BT" pitchFamily="34" charset="0"/>
              </a:rPr>
              <a:t>Polymorphism is not generalization; generalization is one way to implement polymorphism. Polymorphism through generalization is the ability to define alternate methods for ancestor class operations in the descendent classes. This can reduce the amount of code to be written, as well as help abstract the interface to descendent classes.</a:t>
            </a:r>
            <a:endParaRPr lang="en-US" altLang="zh-CN" sz="1000">
              <a:latin typeface="ZapfHumnst BT" pitchFamily="34" charset="0"/>
            </a:endParaRPr>
          </a:p>
          <a:p>
            <a:r>
              <a:rPr lang="en-US" altLang="zh-CN" sz="1000">
                <a:latin typeface="ZapfHumnst BT" pitchFamily="34" charset="0"/>
              </a:rPr>
              <a:t>Polymorphism is an advantage of inheritance realized during implementation and at run time.</a:t>
            </a:r>
            <a:endParaRPr lang="en-US" altLang="zh-CN" sz="1000">
              <a:latin typeface="ZapfHumnst BT" pitchFamily="34" charset="0"/>
            </a:endParaRPr>
          </a:p>
          <a:p>
            <a:r>
              <a:rPr lang="en-US" altLang="zh-CN" sz="1000">
                <a:latin typeface="ZapfHumnst BT" pitchFamily="34" charset="0"/>
              </a:rPr>
              <a:t>Programming environments that support polymorphism use dynamic binding, meaning that the actual code to execute is determined at run time rather than compile time.</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2326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2326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There are several differences between the use of generalization (abstract base classes) and interfaces:</a:t>
            </a:r>
            <a:endParaRPr lang="en-US" altLang="zh-CN" sz="1000">
              <a:latin typeface="ZapfHumnst BT" pitchFamily="34" charset="0"/>
            </a:endParaRPr>
          </a:p>
          <a:p>
            <a:pPr marL="228600" lvl="1" indent="-114300">
              <a:buFontTx/>
              <a:buChar char="•"/>
            </a:pPr>
            <a:r>
              <a:rPr lang="en-US" altLang="zh-CN" sz="1000">
                <a:latin typeface="ZapfHumnst BT" pitchFamily="34" charset="0"/>
              </a:rPr>
              <a:t>Interfaces allow us to define polymorphism in a declarative way, unrelated to implementation. Two elements are polymorphic with respect to a set of behaviors if they realize the same interfaces.  Interfaces are orthogonal to class inheritance lineage; two different classifiers may realize the same interface but be unrelated in their class hierarchies.</a:t>
            </a:r>
            <a:endParaRPr lang="en-US" altLang="zh-CN" sz="1000">
              <a:latin typeface="ZapfHumnst BT" pitchFamily="34" charset="0"/>
            </a:endParaRPr>
          </a:p>
          <a:p>
            <a:pPr marL="228600" lvl="1" indent="-114300">
              <a:buFontTx/>
              <a:buChar char="•"/>
            </a:pPr>
            <a:r>
              <a:rPr lang="en-US" altLang="zh-CN" sz="1000">
                <a:latin typeface="ZapfHumnst BT" pitchFamily="34" charset="0"/>
              </a:rPr>
              <a:t>Interfaces are purely specifications of behavior (a set of operation signatures). An abstract base class may define attributes and associations as well.</a:t>
            </a:r>
            <a:endParaRPr lang="en-US" altLang="zh-CN" sz="1000">
              <a:latin typeface="ZapfHumnst BT" pitchFamily="34" charset="0"/>
            </a:endParaRPr>
          </a:p>
          <a:p>
            <a:pPr marL="228600" lvl="1" indent="-114300">
              <a:buFontTx/>
              <a:buChar char="•"/>
            </a:pPr>
            <a:r>
              <a:rPr lang="en-US" altLang="zh-CN" sz="1000">
                <a:latin typeface="ZapfHumnst BT" pitchFamily="34" charset="0"/>
              </a:rPr>
              <a:t>Interfaces are totally independent of inheritance. Generalization is employed to re-use implementations; interfaces are employed to re-use and formalize behavioral specifications</a:t>
            </a:r>
            <a:endParaRPr lang="en-US" altLang="zh-CN" sz="1000">
              <a:latin typeface="ZapfHumnst BT" pitchFamily="34" charset="0"/>
            </a:endParaRPr>
          </a:p>
          <a:p>
            <a:pPr marL="228600" lvl="1" indent="-114300">
              <a:buFontTx/>
              <a:buChar char="•"/>
            </a:pPr>
            <a:r>
              <a:rPr lang="en-US" altLang="zh-CN" sz="1000">
                <a:latin typeface="ZapfHumnst BT" pitchFamily="34" charset="0"/>
              </a:rPr>
              <a:t>Generalization provides a way to implement polymorphism in cases where polymorphism is implemented the same way for a set of classes. The use of generalization to support polymorphism was discussed earlier in this module.</a:t>
            </a:r>
            <a:endParaRPr lang="en-US" altLang="zh-CN" sz="1000">
              <a:latin typeface="ZapfHumnst BT" pitchFamily="34" charset="0"/>
            </a:endParaRPr>
          </a:p>
        </p:txBody>
      </p:sp>
      <p:sp>
        <p:nvSpPr>
          <p:cNvPr id="523268" name="Text Box 4"/>
          <p:cNvSpPr txBox="1">
            <a:spLocks noChangeArrowheads="1"/>
          </p:cNvSpPr>
          <p:nvPr/>
        </p:nvSpPr>
        <p:spPr bwMode="auto">
          <a:xfrm>
            <a:off x="496888" y="1244600"/>
            <a:ext cx="1935162" cy="7054850"/>
          </a:xfrm>
          <a:prstGeom prst="rect">
            <a:avLst/>
          </a:prstGeom>
          <a:noFill/>
          <a:ln w="9525">
            <a:noFill/>
            <a:miter lim="800000"/>
          </a:ln>
          <a:effectLst/>
        </p:spPr>
        <p:txBody>
          <a:bodyPr lIns="93543" tIns="46772" rIns="93543" bIns="46772"/>
          <a:lstStyle/>
          <a:p>
            <a:pPr algn="l" defTabSz="934720"/>
            <a:r>
              <a:rPr lang="en-US" altLang="zh-CN" sz="1000" b="0">
                <a:latin typeface="ZapfHumnst BT" pitchFamily="34" charset="0"/>
              </a:rPr>
              <a:t>If you have a group of Java developers emphasize this page and skip over the next one.</a:t>
            </a:r>
            <a:endParaRPr lang="en-US" altLang="zh-CN" sz="1000" b="0">
              <a:latin typeface="ZapfHumnst BT"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2531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2531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When designing the use of generalization to support polymorphism, there are three basic decisions that must be made:</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Do you want to provide a function’s interface only to descendant classes?  If so, design the ancestor as an abstract class, and only design methods for the descendent classes.</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Do you want to provide a function’s interface and default behavior to descendent classes?  If so, design the ancestor as a concrete class with a default method, and allow descendents to redefine the method.</a:t>
            </a:r>
            <a:endParaRPr lang="en-US" altLang="zh-CN" sz="1000" dirty="0">
              <a:latin typeface="ZapfHumnst BT" pitchFamily="34" charset="0"/>
            </a:endParaRPr>
          </a:p>
          <a:p>
            <a:pPr marL="228600" lvl="1" indent="-114300">
              <a:buFontTx/>
              <a:buChar char="•"/>
            </a:pPr>
            <a:r>
              <a:rPr lang="en-US" altLang="zh-CN" sz="1000" dirty="0">
                <a:latin typeface="ZapfHumnst BT" pitchFamily="34" charset="0"/>
              </a:rPr>
              <a:t>Do you want to provide a function’s interface and mandatory behavior to descendent classes?  If so, design the ancestor as a concrete class and disallow descendents from defining their own method for the operations.</a:t>
            </a:r>
            <a:endParaRPr lang="en-US" altLang="zh-CN" sz="1000" dirty="0">
              <a:latin typeface="ZapfHumnst BT" pitchFamily="34" charset="0"/>
            </a:endParaRPr>
          </a:p>
        </p:txBody>
      </p:sp>
      <p:sp>
        <p:nvSpPr>
          <p:cNvPr id="525316" name="Text Box 4"/>
          <p:cNvSpPr txBox="1">
            <a:spLocks noChangeArrowheads="1"/>
          </p:cNvSpPr>
          <p:nvPr/>
        </p:nvSpPr>
        <p:spPr bwMode="auto">
          <a:xfrm>
            <a:off x="487363" y="1244600"/>
            <a:ext cx="1935162" cy="7054850"/>
          </a:xfrm>
          <a:prstGeom prst="rect">
            <a:avLst/>
          </a:prstGeom>
          <a:noFill/>
          <a:ln w="9525">
            <a:noFill/>
            <a:miter lim="800000"/>
          </a:ln>
          <a:effectLst/>
        </p:spPr>
        <p:txBody>
          <a:bodyPr lIns="93543" tIns="46772" rIns="93543" bIns="46772"/>
          <a:lstStyle/>
          <a:p>
            <a:pPr algn="l" defTabSz="934720"/>
            <a:r>
              <a:rPr lang="en-US" altLang="zh-CN" sz="1000" b="0">
                <a:latin typeface="ZapfHumnst BT" pitchFamily="34" charset="0"/>
              </a:rPr>
              <a:t>If you have a group of C++ developers emphasize this page and skip over the previous page.</a:t>
            </a:r>
            <a:endParaRPr lang="en-US" altLang="zh-CN" sz="1000" b="0">
              <a:latin typeface="ZapfHumnst BT"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4"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27362"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355330" name="Text Box 2"/>
          <p:cNvSpPr txBox="1">
            <a:spLocks noChangeArrowheads="1"/>
          </p:cNvSpPr>
          <p:nvPr/>
        </p:nvSpPr>
        <p:spPr bwMode="auto">
          <a:xfrm>
            <a:off x="477838" y="1201738"/>
            <a:ext cx="1865312" cy="6678612"/>
          </a:xfrm>
          <a:prstGeom prst="rect">
            <a:avLst/>
          </a:prstGeom>
          <a:noFill/>
          <a:ln w="12700">
            <a:noFill/>
            <a:miter lim="800000"/>
            <a:headEnd type="none" w="sm" len="sm"/>
            <a:tailEnd type="none" w="lg" len="lg"/>
          </a:ln>
          <a:effectLst/>
        </p:spPr>
        <p:txBody>
          <a:bodyPr lIns="93543" tIns="46772" rIns="93543" bIns="46772">
            <a:spAutoFit/>
          </a:bodyPr>
          <a:lstStyle/>
          <a:p>
            <a:pPr algn="l" defTabSz="934720"/>
            <a:r>
              <a:rPr lang="en-US" altLang="zh-CN" sz="1000" b="0">
                <a:latin typeface="ZapfHumnst BT" pitchFamily="34" charset="0"/>
              </a:rPr>
              <a:t>Remember: Boundary classes manage the interface communications between actors and the system.They provide the capability to send and receive information from outside the system.</a:t>
            </a:r>
            <a:endParaRPr lang="en-US" altLang="zh-CN" sz="1000" b="0">
              <a:latin typeface="ZapfHumnst BT" pitchFamily="34" charset="0"/>
            </a:endParaRPr>
          </a:p>
          <a:p>
            <a:pPr algn="l" defTabSz="934720"/>
            <a:r>
              <a:rPr lang="en-US" altLang="zh-CN" sz="1000" b="0">
                <a:latin typeface="ZapfHumnst BT" pitchFamily="34" charset="0"/>
              </a:rPr>
              <a:t>Interaction diagrams provide a good source for interface requirements: Something in the system must provide the capability to receive all “messages” coming from an actor, and something in the system must provide the capability to send all “messages” going to an actor.  This “something” is the defined boundary classes.</a:t>
            </a:r>
            <a:endParaRPr lang="en-US" altLang="zh-CN" sz="1000" b="0">
              <a:latin typeface="ZapfHumnst BT" pitchFamily="34" charset="0"/>
            </a:endParaRPr>
          </a:p>
          <a:p>
            <a:pPr algn="l" defTabSz="934720"/>
            <a:r>
              <a:rPr lang="en-US" altLang="zh-CN" sz="1000" b="0">
                <a:latin typeface="ZapfHumnst BT" pitchFamily="34" charset="0"/>
              </a:rPr>
              <a:t>GUI design can actually be started early in the project.  UI prototyping is sometimes done in conjunction with use-case development — it can be an excellent requirements elicitation technique.</a:t>
            </a:r>
            <a:endParaRPr lang="en-US" altLang="zh-CN" sz="1000" b="0">
              <a:latin typeface="ZapfHumnst BT" pitchFamily="34" charset="0"/>
            </a:endParaRPr>
          </a:p>
          <a:p>
            <a:pPr algn="l" defTabSz="934720"/>
            <a:r>
              <a:rPr lang="en-US" altLang="zh-CN" sz="1000" b="0">
                <a:latin typeface="ZapfHumnst BT" pitchFamily="34" charset="0"/>
              </a:rPr>
              <a:t>GUI design could be done in a 4GL, reverse engineered and then incorporated into your application design model.  The goal is to use the tool best suited for the job. GUI design is out of the scope of this course, so for our examples, the analysis boundary classes will remain “as is” design.</a:t>
            </a:r>
            <a:endParaRPr lang="en-US" altLang="zh-CN" sz="1000" b="0">
              <a:latin typeface="ZapfHumnst BT" pitchFamily="34" charset="0"/>
            </a:endParaRPr>
          </a:p>
          <a:p>
            <a:pPr algn="l" defTabSz="934720"/>
            <a:r>
              <a:rPr lang="en-US" altLang="zh-CN" sz="1000" b="0">
                <a:latin typeface="ZapfHumnst BT" pitchFamily="34" charset="0"/>
              </a:rPr>
              <a:t>Remind the students of the design of the Main application forms in Identify Design Elements.</a:t>
            </a:r>
            <a:endParaRPr lang="en-US" altLang="zh-CN" sz="1000" b="0">
              <a:latin typeface="ZapfHumnst BT" pitchFamily="34" charset="0"/>
            </a:endParaRPr>
          </a:p>
        </p:txBody>
      </p:sp>
      <p:sp>
        <p:nvSpPr>
          <p:cNvPr id="355331"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355332"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During Analysis, high-level boundary classes are identified. During Design, the design must be completed. You may need to create additional classes to support actual GUI and external system interactions.</a:t>
            </a:r>
            <a:endParaRPr lang="en-US" altLang="zh-CN" sz="1000" dirty="0">
              <a:latin typeface="ZapfHumnst BT" pitchFamily="34" charset="0"/>
            </a:endParaRPr>
          </a:p>
          <a:p>
            <a:r>
              <a:rPr lang="en-US" altLang="zh-CN" sz="1000" dirty="0">
                <a:latin typeface="ZapfHumnst BT" pitchFamily="34" charset="0"/>
              </a:rPr>
              <a:t>Some mechanisms used to implement the UI can be architecturally significant. These should be identified and described by the architect in the Identify Design Mechanisms activity, and applied by the designer here in the </a:t>
            </a:r>
            <a:r>
              <a:rPr lang="en-US" altLang="zh-CN" sz="1000" b="1" dirty="0">
                <a:latin typeface="ZapfHumnst BT" pitchFamily="34" charset="0"/>
              </a:rPr>
              <a:t>Class Design</a:t>
            </a:r>
            <a:r>
              <a:rPr lang="en-US" altLang="zh-CN" sz="1000" dirty="0">
                <a:latin typeface="ZapfHumnst BT" pitchFamily="34" charset="0"/>
              </a:rPr>
              <a:t> activity. Design of user interface boundary classes will depend on the user interface development tools being used on the project. You only need design what the development environment will not automatically create for you. All GUI builders are different. Some create objects containing the information from the window. Others create data structures with the information. Any prototyping of the user interface done earlier is a good starting point for this phase of design.</a:t>
            </a:r>
            <a:endParaRPr lang="en-US" altLang="zh-CN" sz="1000" dirty="0">
              <a:latin typeface="ZapfHumnst BT" pitchFamily="34" charset="0"/>
            </a:endParaRPr>
          </a:p>
          <a:p>
            <a:r>
              <a:rPr lang="en-US" altLang="zh-CN" sz="1000" dirty="0">
                <a:latin typeface="ZapfHumnst BT" pitchFamily="34" charset="0"/>
              </a:rPr>
              <a:t>Since interfaces to external systems usually have complex internal behavior, they are typically modeled as subsystems. If the interface is less complex, such as a pass through to an existing API, you may represent it with one or more design classes. In the latter case, use a single design class per protocol, interface, or API.</a:t>
            </a:r>
            <a:endParaRPr lang="en-US" altLang="zh-CN" sz="1000" dirty="0">
              <a:latin typeface="ZapfHumnst BT"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4"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2941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4"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3145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3350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3350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This example shows the “before” and “after” with regard to implementing metamorphosis.</a:t>
            </a:r>
            <a:endParaRPr lang="en-US" altLang="zh-CN" sz="1000">
              <a:latin typeface="ZapfHumnst BT"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7"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3555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35559" name="Text Box 7"/>
          <p:cNvSpPr txBox="1">
            <a:spLocks noChangeArrowheads="1"/>
          </p:cNvSpPr>
          <p:nvPr/>
        </p:nvSpPr>
        <p:spPr bwMode="auto">
          <a:xfrm>
            <a:off x="593725" y="1244600"/>
            <a:ext cx="1804988" cy="7054850"/>
          </a:xfrm>
          <a:prstGeom prst="rect">
            <a:avLst/>
          </a:prstGeom>
          <a:noFill/>
          <a:ln w="9525">
            <a:noFill/>
            <a:miter lim="800000"/>
          </a:ln>
          <a:effectLst/>
        </p:spPr>
        <p:txBody>
          <a:bodyPr lIns="93543" tIns="46772" rIns="93543" bIns="46772"/>
          <a:lstStyle/>
          <a:p>
            <a:pPr algn="l" defTabSz="934720"/>
            <a:endParaRPr lang="zh-CN" altLang="en-US" sz="1000" b="0">
              <a:latin typeface="ZapfHumnst BT" pitchFamily="34" charset="0"/>
            </a:endParaRPr>
          </a:p>
        </p:txBody>
      </p:sp>
      <p:sp>
        <p:nvSpPr>
          <p:cNvPr id="535560" name="Text Box 8"/>
          <p:cNvSpPr txBox="1">
            <a:spLocks noChangeArrowheads="1"/>
          </p:cNvSpPr>
          <p:nvPr/>
        </p:nvSpPr>
        <p:spPr bwMode="auto">
          <a:xfrm>
            <a:off x="584200" y="1209675"/>
            <a:ext cx="1778000" cy="6858000"/>
          </a:xfrm>
          <a:prstGeom prst="rect">
            <a:avLst/>
          </a:prstGeom>
          <a:noFill/>
          <a:ln w="9525">
            <a:noFill/>
            <a:miter lim="800000"/>
          </a:ln>
          <a:effectLst/>
        </p:spPr>
        <p:txBody>
          <a:bodyPr/>
          <a:lstStyle/>
          <a:p>
            <a:pPr algn="l"/>
            <a:endParaRPr lang="zh-CN" altLang="en-US" sz="1000" b="0">
              <a:latin typeface="ZapfHumnst BT" pitchFamily="34" charset="0"/>
            </a:endParaRPr>
          </a:p>
        </p:txBody>
      </p:sp>
      <p:sp>
        <p:nvSpPr>
          <p:cNvPr id="535561" name="Rectangle 9"/>
          <p:cNvSpPr>
            <a:spLocks noGrp="1" noChangeArrowheads="1"/>
          </p:cNvSpPr>
          <p:nvPr>
            <p:ph type="body" idx="1"/>
          </p:nvPr>
        </p:nvSpPr>
        <p:spPr/>
        <p:txBody>
          <a:bodyPr/>
          <a:lstStyle/>
          <a:p>
            <a:r>
              <a:rPr lang="en-US" altLang="zh-CN" sz="1000">
                <a:latin typeface="ZapfHumnst BT" pitchFamily="34" charset="0"/>
              </a:rPr>
              <a:t>The “x” referred here in the sequence diagram is a stop. It shows that the life of the instance has ended. This is a preferred way of showing the termination of the instance. The “create” introduces a new object in the sequence diagram.</a:t>
            </a:r>
            <a:endParaRPr lang="en-US" altLang="zh-CN" sz="1000">
              <a:latin typeface="ZapfHumnst BT"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37602" name="Rectangle 2"/>
          <p:cNvSpPr>
            <a:spLocks noGrp="1" noRot="1" noChangeAspect="1" noChangeArrowheads="1"/>
          </p:cNvSpPr>
          <p:nvPr>
            <p:ph type="sldImg"/>
          </p:nvPr>
        </p:nvSpPr>
        <p:spPr bwMode="auto">
          <a:xfrm>
            <a:off x="2565400" y="841375"/>
            <a:ext cx="4175125" cy="3130550"/>
          </a:xfrm>
          <a:prstGeom prst="rect">
            <a:avLst/>
          </a:prstGeom>
          <a:solidFill>
            <a:srgbClr val="FFFFFF"/>
          </a:solidFill>
          <a:ln>
            <a:solidFill>
              <a:srgbClr val="000000"/>
            </a:solidFill>
            <a:miter lim="800000"/>
          </a:ln>
        </p:spPr>
      </p:sp>
      <p:sp>
        <p:nvSpPr>
          <p:cNvPr id="537603"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In this example, a student might also live on campus. In this case, there is a dorm identifier, a room number, and a room key number.</a:t>
            </a:r>
            <a:endParaRPr lang="en-US" altLang="zh-CN" sz="1000">
              <a:latin typeface="ZapfHumnst BT" pitchFamily="34" charset="0"/>
            </a:endParaRPr>
          </a:p>
          <a:p>
            <a:r>
              <a:rPr lang="en-US" altLang="zh-CN" sz="1000">
                <a:latin typeface="ZapfHumnst BT" pitchFamily="34" charset="0"/>
              </a:rPr>
              <a:t>ResidentInformation is just a hypothetical class. It does not exist in the Course Registration model supplied with the course materials.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41698"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541699"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The purpose of this step is to prevent concurrency conflicts caused when two or more use cases access instances of the design class simultaneously, in potentially inconsistent ways.</a:t>
            </a:r>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43746" name="Text Box 2"/>
          <p:cNvSpPr txBox="1">
            <a:spLocks noChangeArrowheads="1"/>
          </p:cNvSpPr>
          <p:nvPr/>
        </p:nvSpPr>
        <p:spPr bwMode="auto">
          <a:xfrm>
            <a:off x="477838" y="1201738"/>
            <a:ext cx="1917700" cy="3481387"/>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It may be possible for different operations on the same object to be invoked simultaneously by different threads of execution without a concurrency conflict; both the name and address of a customer may be modified concurrently without conflict. It is only when two different threads of execution attempt to modify the same property of the object that a conflict occurs.</a:t>
            </a:r>
            <a:endParaRPr lang="en-US" altLang="zh-CN" sz="1000" b="0">
              <a:latin typeface="ZapfHumnst BT" pitchFamily="34" charset="0"/>
            </a:endParaRPr>
          </a:p>
          <a:p>
            <a:pPr algn="l" defTabSz="934720">
              <a:spcBef>
                <a:spcPct val="50000"/>
              </a:spcBef>
            </a:pPr>
            <a:r>
              <a:rPr lang="en-US" altLang="zh-CN" sz="1000" b="0">
                <a:latin typeface="ZapfHumnst BT" pitchFamily="34" charset="0"/>
              </a:rPr>
              <a:t>Remind the students that every developer should not be making these decisions on his or her own.The architect should have provided some guidance in the Design Guidelines artifact.</a:t>
            </a:r>
            <a:endParaRPr lang="en-US" altLang="zh-CN" sz="1000" b="0">
              <a:latin typeface="ZapfHumnst BT" pitchFamily="34" charset="0"/>
            </a:endParaRPr>
          </a:p>
        </p:txBody>
      </p:sp>
      <p:sp>
        <p:nvSpPr>
          <p:cNvPr id="543747"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43748"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One of the difficulties with proceeding use case-by-use case through the design process is that two or more use cases may simultaneously attempt to invoke operations on design objects in potentially conflicting ways. In these cases, concurrency conflicts must be identified and resolved explicitly.</a:t>
            </a:r>
            <a:endParaRPr lang="en-US" altLang="zh-CN" sz="1000">
              <a:latin typeface="ZapfHumnst BT" pitchFamily="34" charset="0"/>
            </a:endParaRPr>
          </a:p>
          <a:p>
            <a:r>
              <a:rPr lang="en-US" altLang="zh-CN" sz="1000">
                <a:latin typeface="ZapfHumnst BT" pitchFamily="34" charset="0"/>
              </a:rPr>
              <a:t>If synchronous messaging is used, execution of an operation will block subsequent calls to the objects until the operation completes. Synchronous messaging implies a first-come first-served ordering to message processing. This may resolve the concurrency conflict, as in cases where all messages have the same priority, or where every message runs within the same execution thread. In cases where an object may be accessed by different threads of execution, explicit mechanisms must be used to prevent or resolve the concurrency conflict.</a:t>
            </a:r>
            <a:endParaRPr lang="en-US" altLang="zh-CN" sz="1000">
              <a:latin typeface="ZapfHumnst BT" pitchFamily="34" charset="0"/>
            </a:endParaRPr>
          </a:p>
          <a:p>
            <a:r>
              <a:rPr lang="en-US" altLang="zh-CN" sz="1000">
                <a:latin typeface="ZapfHumnst BT" pitchFamily="34" charset="0"/>
              </a:rPr>
              <a:t>For each object that may be accessed concurrently by different threads of execution, identify the code sections that must be protected from simultaneous access. If code is not available, identify which operations must be protected. </a:t>
            </a:r>
            <a:endParaRPr lang="en-US" altLang="zh-CN" sz="1000">
              <a:latin typeface="ZapfHumnst BT" pitchFamily="34" charset="0"/>
            </a:endParaRPr>
          </a:p>
          <a:p>
            <a:r>
              <a:rPr lang="en-US" altLang="zh-CN" sz="1000">
                <a:latin typeface="ZapfHumnst BT" pitchFamily="34" charset="0"/>
              </a:rPr>
              <a:t>Next, select or design appropriate access control mechanisms to prevent conflicting simultaneous access. Examples of these mechanisms include message queuing to serialize access, use of semaphores (or “tokens”) to allow access to only one thread at a time, or other variants of locking mechanisms. </a:t>
            </a:r>
            <a:endParaRPr lang="en-US" altLang="zh-CN" sz="1000">
              <a:latin typeface="ZapfHumnst BT" pitchFamily="34" charset="0"/>
            </a:endParaRPr>
          </a:p>
          <a:p>
            <a:r>
              <a:rPr lang="en-US" altLang="zh-CN" sz="1000">
                <a:latin typeface="ZapfHumnst BT" pitchFamily="34" charset="0"/>
              </a:rPr>
              <a:t>The choice of mechanism tends to be highly implementation —dependent, and typically varies with the programming language and operating environment. See the project-specific Design Guidelines for guidance on selecting concurrency mechanisms.</a:t>
            </a:r>
            <a:endParaRPr lang="en-US" altLang="zh-CN" sz="1000">
              <a:latin typeface="ZapfHumnst BT"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45794"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545795"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The purpose of this step is to make sure the design classes are refined to handle general non-functional requirements as stated in the Design Guidelines specific to the project (that is, to make sure that all mechanisms mapped to the class have been taken into account).</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47842" name="Text Box 2"/>
          <p:cNvSpPr txBox="1">
            <a:spLocks noChangeArrowheads="1"/>
          </p:cNvSpPr>
          <p:nvPr/>
        </p:nvSpPr>
        <p:spPr bwMode="auto">
          <a:xfrm>
            <a:off x="468313" y="1241425"/>
            <a:ext cx="1911350" cy="2697163"/>
          </a:xfrm>
          <a:prstGeom prst="rect">
            <a:avLst/>
          </a:prstGeom>
          <a:noFill/>
          <a:ln w="9525">
            <a:noFill/>
            <a:miter lim="800000"/>
          </a:ln>
          <a:effectLst/>
        </p:spPr>
        <p:txBody>
          <a:bodyPr lIns="110433" tIns="55216" rIns="110433" bIns="55216">
            <a:spAutoFit/>
          </a:bodyPr>
          <a:lstStyle/>
          <a:p>
            <a:pPr algn="l" defTabSz="934720">
              <a:spcBef>
                <a:spcPct val="50000"/>
              </a:spcBef>
            </a:pPr>
            <a:r>
              <a:rPr lang="en-US" altLang="zh-CN" sz="1000" b="0">
                <a:latin typeface="ZapfHumnst BT" pitchFamily="34" charset="0"/>
              </a:rPr>
              <a:t>Some mechanisms may already have been incorporated into the design classes (as is the case with all of the mechanisms that we focused on in this course).</a:t>
            </a:r>
            <a:endParaRPr lang="en-US" altLang="zh-CN" sz="1000" b="0">
              <a:latin typeface="ZapfHumnst BT" pitchFamily="34" charset="0"/>
            </a:endParaRPr>
          </a:p>
          <a:p>
            <a:pPr algn="l" defTabSz="934720">
              <a:spcBef>
                <a:spcPct val="50000"/>
              </a:spcBef>
            </a:pPr>
            <a:r>
              <a:rPr lang="en-US" altLang="zh-CN" sz="1000" b="0">
                <a:latin typeface="ZapfHumnst BT" pitchFamily="34" charset="0"/>
              </a:rPr>
              <a:t>However, it is important for the students to understand that a design class must be able to handle all non-functional requirements mapped to it, and not all of these show up explicitly on the interaction diagrams like the ones we have demonstrated in this course.</a:t>
            </a:r>
            <a:endParaRPr lang="en-US" altLang="zh-CN" sz="1000" b="0">
              <a:latin typeface="ZapfHumnst BT" pitchFamily="34" charset="0"/>
            </a:endParaRPr>
          </a:p>
        </p:txBody>
      </p:sp>
      <p:sp>
        <p:nvSpPr>
          <p:cNvPr id="547843"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47844"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 design classes should be refined to handle general non-functional requirements as stated in the Design Guidelines specific to the project. Important inputs to this step are the non-functional requirements on a class that may already be stated in its special requirements and responsibilities. Such requirements are often specified in terms of what architectural (analysis) mechanisms are needed to realize the class. In this step the class is refined to incorporate the design mechanisms corresponding to these analysis mechanisms.</a:t>
            </a:r>
            <a:endParaRPr lang="en-US" altLang="zh-CN" sz="1000">
              <a:latin typeface="ZapfHumnst BT" pitchFamily="34" charset="0"/>
            </a:endParaRPr>
          </a:p>
          <a:p>
            <a:r>
              <a:rPr lang="en-US" altLang="zh-CN" sz="1000">
                <a:latin typeface="ZapfHumnst BT" pitchFamily="34" charset="0"/>
              </a:rPr>
              <a:t>If you remember, the available design mechanisms were identified and characterized by the architect during Identify Design Mechanisms and were documented in the Design Guidelines.</a:t>
            </a:r>
            <a:endParaRPr lang="en-US" altLang="zh-CN" sz="1000">
              <a:latin typeface="ZapfHumnst BT" pitchFamily="34" charset="0"/>
            </a:endParaRPr>
          </a:p>
          <a:p>
            <a:r>
              <a:rPr lang="en-US" altLang="zh-CN" sz="1000">
                <a:latin typeface="ZapfHumnst BT" pitchFamily="34" charset="0"/>
              </a:rPr>
              <a:t>In this step, the designer should, for each design mechanism needed, qualify as many characteristics as possible, giving ranges where appropriate. </a:t>
            </a:r>
            <a:endParaRPr lang="en-US" altLang="zh-CN" sz="1000">
              <a:latin typeface="ZapfHumnst BT" pitchFamily="34" charset="0"/>
            </a:endParaRPr>
          </a:p>
          <a:p>
            <a:r>
              <a:rPr lang="en-US" altLang="zh-CN" sz="1000">
                <a:latin typeface="ZapfHumnst BT" pitchFamily="34" charset="0"/>
              </a:rPr>
              <a:t>Several general design guidelines and mechanisms that need to be taken into consideration when classes are designed, including: </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use existing products and components</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adapt to the programming language</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distribute objects</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achieve acceptable performance </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achieve certain security levels</a:t>
            </a:r>
            <a:endParaRPr lang="en-US" altLang="zh-CN" sz="1000">
              <a:latin typeface="ZapfHumnst BT" pitchFamily="34" charset="0"/>
            </a:endParaRPr>
          </a:p>
          <a:p>
            <a:pPr marL="228600" lvl="1" indent="-114300">
              <a:buFontTx/>
              <a:buChar char="•"/>
            </a:pPr>
            <a:r>
              <a:rPr lang="en-US" altLang="zh-CN" sz="1000">
                <a:latin typeface="ZapfHumnst BT" pitchFamily="34" charset="0"/>
              </a:rPr>
              <a:t>How to handle errors</a:t>
            </a:r>
            <a:endParaRPr lang="en-US" altLang="zh-CN" sz="1000">
              <a:latin typeface="ZapfHumnst BT"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60130" name="Rectangle 2"/>
          <p:cNvSpPr>
            <a:spLocks noGrp="1" noRot="1" noChangeAspect="1" noChangeArrowheads="1" noTextEdit="1"/>
          </p:cNvSpPr>
          <p:nvPr>
            <p:ph type="sldImg"/>
          </p:nvPr>
        </p:nvSpPr>
        <p:spPr bwMode="auto">
          <a:xfrm>
            <a:off x="2568575" y="839788"/>
            <a:ext cx="4175125" cy="3130550"/>
          </a:xfrm>
          <a:prstGeom prst="rect">
            <a:avLst/>
          </a:prstGeom>
          <a:solidFill>
            <a:srgbClr val="FFFFFF"/>
          </a:solidFill>
          <a:ln>
            <a:solidFill>
              <a:srgbClr val="000000"/>
            </a:solidFill>
            <a:miter lim="800000"/>
          </a:ln>
        </p:spPr>
      </p:sp>
      <p:sp>
        <p:nvSpPr>
          <p:cNvPr id="560131" name="Rectangle 3"/>
          <p:cNvSpPr>
            <a:spLocks noGrp="1" noChangeArrowheads="1"/>
          </p:cNvSpPr>
          <p:nvPr>
            <p:ph type="body" idx="1"/>
          </p:nvPr>
        </p:nvSpPr>
        <p:spPr bwMode="auto">
          <a:xfrm>
            <a:off x="2549525" y="4113213"/>
            <a:ext cx="4141788" cy="4154487"/>
          </a:xfrm>
          <a:prstGeom prst="rect">
            <a:avLst/>
          </a:prstGeom>
          <a:noFill/>
          <a:ln>
            <a:miter lim="800000"/>
          </a:ln>
        </p:spPr>
        <p:txBody>
          <a:bodyPr lIns="93543" tIns="46772" rIns="93543" bIns="46772"/>
          <a:lstStyle/>
          <a:p>
            <a:r>
              <a:rPr lang="en-US" altLang="zh-CN" sz="1000">
                <a:latin typeface="ZapfHumnst BT" pitchFamily="34" charset="0"/>
              </a:rPr>
              <a:t>In this step, we verify that the Design Model fulfills the requirements of the system, is consistent with respect to the general design guidelines, and that it serves as a good basis for its implementation.</a:t>
            </a:r>
            <a:endParaRPr lang="en-US" altLang="zh-CN" sz="1000">
              <a:latin typeface="ZapfHumnst BT" pitchFamily="34" charset="0"/>
            </a:endParaRPr>
          </a:p>
          <a:p>
            <a:r>
              <a:rPr lang="en-US" altLang="zh-CN" sz="1000">
                <a:latin typeface="ZapfHumnst BT" pitchFamily="34" charset="0"/>
              </a:rPr>
              <a:t>You should check the Design Model at this stage to verify that your work is headed in the right direction. There is no need to review the model in detail, but you should consider the checkpoints described on the next few slides.</a:t>
            </a:r>
            <a:endParaRPr lang="en-US" altLang="zh-CN" sz="1000">
              <a:latin typeface="ZapfHumnst BT" pitchFamily="34" charset="0"/>
            </a:endParaRPr>
          </a:p>
          <a:p>
            <a:endParaRPr lang="en-US" altLang="zh-CN" sz="1000">
              <a:latin typeface="ZapfHumnst BT" pitchFamily="34" charset="0"/>
            </a:endParaRPr>
          </a:p>
        </p:txBody>
      </p:sp>
      <p:sp>
        <p:nvSpPr>
          <p:cNvPr id="560132" name="Text Box 4"/>
          <p:cNvSpPr txBox="1">
            <a:spLocks noChangeArrowheads="1"/>
          </p:cNvSpPr>
          <p:nvPr/>
        </p:nvSpPr>
        <p:spPr bwMode="auto">
          <a:xfrm>
            <a:off x="468313" y="1244600"/>
            <a:ext cx="1935162" cy="7054850"/>
          </a:xfrm>
          <a:prstGeom prst="rect">
            <a:avLst/>
          </a:prstGeom>
          <a:noFill/>
          <a:ln w="9525">
            <a:noFill/>
            <a:miter lim="800000"/>
          </a:ln>
          <a:effectLst/>
        </p:spPr>
        <p:txBody>
          <a:bodyPr lIns="110433" tIns="55216" rIns="110433" bIns="55216"/>
          <a:lstStyle/>
          <a:p>
            <a:pPr algn="l" defTabSz="934720"/>
            <a:r>
              <a:rPr lang="en-US" altLang="zh-CN" sz="1000" b="0">
                <a:latin typeface="ZapfHumnst BT" pitchFamily="34" charset="0"/>
              </a:rPr>
              <a:t>The interaction diagrams will need to be updated to incorporate any added classes. For example, if you split a class into two classes, the interaction diagrams where instances of that class participate need to be updated. This is really part of another iteration of the Use-Case Design activity, for the case of Use-Case Realization interaction diagrams.</a:t>
            </a:r>
            <a:endParaRPr lang="en-US" altLang="zh-CN" sz="1000" b="0">
              <a:latin typeface="ZapfHumnst BT" pitchFamily="34" charset="0"/>
            </a:endParaRPr>
          </a:p>
          <a:p>
            <a:pPr algn="l" defTabSz="934720"/>
            <a:r>
              <a:rPr lang="en-US" altLang="zh-CN" sz="1000" b="0">
                <a:latin typeface="ZapfHumnst BT" pitchFamily="34" charset="0"/>
              </a:rPr>
              <a:t>Emphasize that the model is going to evolve over time. As you understand the system more and more, the abstractions you are creating will become cleaner and cleaner. It is expected that classes will split and join together. Operations and attributes will be moved between classes. Classes will be moved between packages.  Relationships between classes and packages will be refined, and so on. All of this is a natural evolution of the model as you improve each abstraction.  </a:t>
            </a:r>
            <a:endParaRPr lang="en-US" altLang="zh-CN" sz="1000" b="0">
              <a:latin typeface="ZapfHumnst BT"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6"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98018" name="Text Box 2"/>
          <p:cNvSpPr txBox="1">
            <a:spLocks noChangeArrowheads="1"/>
          </p:cNvSpPr>
          <p:nvPr/>
        </p:nvSpPr>
        <p:spPr bwMode="auto">
          <a:xfrm>
            <a:off x="468313" y="1238250"/>
            <a:ext cx="1893887" cy="1311275"/>
          </a:xfrm>
          <a:prstGeom prst="rect">
            <a:avLst/>
          </a:prstGeom>
          <a:noFill/>
          <a:ln w="12700">
            <a:noFill/>
            <a:miter lim="800000"/>
            <a:headEnd type="none" w="sm" len="sm"/>
            <a:tailEnd type="none" w="lg" len="lg"/>
          </a:ln>
          <a:effectLst/>
        </p:spPr>
        <p:txBody>
          <a:bodyPr lIns="93543" tIns="46772" rIns="93543" bIns="46772">
            <a:spAutoFit/>
          </a:bodyPr>
          <a:lstStyle/>
          <a:p>
            <a:pPr algn="l" defTabSz="934720">
              <a:spcBef>
                <a:spcPct val="50000"/>
              </a:spcBef>
            </a:pPr>
            <a:r>
              <a:rPr lang="en-US" altLang="zh-CN" sz="1000" b="0">
                <a:solidFill>
                  <a:srgbClr val="000000"/>
                </a:solidFill>
                <a:latin typeface="ZapfHumnst BT" pitchFamily="34" charset="0"/>
              </a:rPr>
              <a:t>Persistence mechanisms may also require some re-factoring – for example, when some of the data is to be stored in one place (for example, a relational database) and some is to be stored in another place (an OO database).</a:t>
            </a:r>
            <a:endParaRPr lang="en-US" altLang="zh-CN" sz="1000" b="0">
              <a:solidFill>
                <a:srgbClr val="000000"/>
              </a:solidFill>
              <a:latin typeface="ZapfHumnst BT" pitchFamily="34" charset="0"/>
            </a:endParaRPr>
          </a:p>
        </p:txBody>
      </p:sp>
      <p:sp>
        <p:nvSpPr>
          <p:cNvPr id="598019" name="Rectangle 3"/>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98020" name="Rectangle 4"/>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dirty="0">
                <a:latin typeface="ZapfHumnst BT" pitchFamily="34" charset="0"/>
              </a:rPr>
              <a:t>During Analysis, entity classes may have been identified and associated with the analysis mechanism for persistence, representing manipulated units of information. Performance considerations may force some re-factoring of persistent classes, causing changes to the Design Model that are discussed jointly between the database designer and the designer responsible for the class. The details of a database-based persistence mechanism are designed during Database Design</a:t>
            </a:r>
            <a:r>
              <a:rPr lang="en-US" altLang="zh-CN" sz="1000" i="1" dirty="0">
                <a:latin typeface="ZapfHumnst BT" pitchFamily="34" charset="0"/>
              </a:rPr>
              <a:t>,</a:t>
            </a:r>
            <a:r>
              <a:rPr lang="en-US" altLang="zh-CN" sz="1000" dirty="0">
                <a:latin typeface="ZapfHumnst BT" pitchFamily="34" charset="0"/>
              </a:rPr>
              <a:t> which is beyond the scope of this course. </a:t>
            </a:r>
            <a:endParaRPr lang="en-US" altLang="zh-CN" sz="1000" dirty="0">
              <a:latin typeface="ZapfHumnst BT" pitchFamily="34" charset="0"/>
            </a:endParaRPr>
          </a:p>
          <a:p>
            <a:r>
              <a:rPr lang="en-US" altLang="zh-CN" sz="1000" dirty="0">
                <a:latin typeface="ZapfHumnst BT" pitchFamily="34" charset="0"/>
              </a:rPr>
              <a:t>Here we have a persistent class with five attributes. One attribute is not really persistent; it is used at runtime for bookkeeping. From examining the use cases, we know that two of the attributes are used frequently. Two other attributes are used less frequently. During Design, we decide that we’d like to retrieve the commonly used attributes right away, but retrieve the rarely used ones only if some client asks for them.  We do not want to make a complex design for the client, so, from a data standpoint, we will consider the </a:t>
            </a:r>
            <a:r>
              <a:rPr lang="en-US" altLang="zh-CN" sz="1000" dirty="0" err="1">
                <a:latin typeface="ZapfHumnst BT" pitchFamily="34" charset="0"/>
              </a:rPr>
              <a:t>FatClass</a:t>
            </a:r>
            <a:r>
              <a:rPr lang="en-US" altLang="zh-CN" sz="1000" dirty="0">
                <a:latin typeface="ZapfHumnst BT" pitchFamily="34" charset="0"/>
              </a:rPr>
              <a:t> to be a proxy in front of two real persistent data classes. It will retrieve the </a:t>
            </a:r>
            <a:r>
              <a:rPr lang="en-US" altLang="zh-CN" sz="1000" dirty="0" err="1">
                <a:latin typeface="ZapfHumnst BT" pitchFamily="34" charset="0"/>
              </a:rPr>
              <a:t>FatClassDataHelper</a:t>
            </a:r>
            <a:r>
              <a:rPr lang="en-US" altLang="zh-CN" sz="1000" dirty="0">
                <a:latin typeface="ZapfHumnst BT" pitchFamily="34" charset="0"/>
              </a:rPr>
              <a:t> from the database when it is first retrieved. It will only retrieve the </a:t>
            </a:r>
            <a:r>
              <a:rPr lang="en-US" altLang="zh-CN" sz="1000" dirty="0" err="1">
                <a:latin typeface="ZapfHumnst BT" pitchFamily="34" charset="0"/>
              </a:rPr>
              <a:t>FatClassLazyDataHelper</a:t>
            </a:r>
            <a:r>
              <a:rPr lang="en-US" altLang="zh-CN" sz="1000" dirty="0">
                <a:latin typeface="ZapfHumnst BT" pitchFamily="34" charset="0"/>
              </a:rPr>
              <a:t> from the database in the rare occasion that a client asks for one of the rarely used attributes.</a:t>
            </a:r>
            <a:endParaRPr lang="en-US" altLang="zh-CN" sz="1000" dirty="0">
              <a:latin typeface="ZapfHumnst BT" pitchFamily="34" charset="0"/>
            </a:endParaRPr>
          </a:p>
          <a:p>
            <a:r>
              <a:rPr lang="en-US" altLang="zh-CN" sz="1000" dirty="0">
                <a:latin typeface="ZapfHumnst BT" pitchFamily="34" charset="0"/>
              </a:rPr>
              <a:t>Such behind-the-scenes implementation is an important part of tuning the system from a data-oriented perspective while retaining a logical object-oriented view for clients to use.</a:t>
            </a:r>
            <a:endParaRPr lang="en-US" altLang="zh-CN" sz="1000" dirty="0">
              <a:latin typeface="ZapfHumnst BT"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49890"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49891"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These are the questions you should be asking at this stage:</a:t>
            </a:r>
            <a:br>
              <a:rPr lang="en-US" altLang="zh-CN" sz="1000">
                <a:latin typeface="ZapfHumnst BT" pitchFamily="34" charset="0"/>
              </a:rPr>
            </a:br>
            <a:r>
              <a:rPr lang="en-US" altLang="zh-CN" sz="1000">
                <a:latin typeface="ZapfHumnst BT" pitchFamily="34" charset="0"/>
              </a:rPr>
              <a:t>Does the name of each class clearly reflect the role it plays?</a:t>
            </a:r>
            <a:endParaRPr lang="en-US" altLang="zh-CN" sz="1000">
              <a:latin typeface="ZapfHumnst BT" pitchFamily="34" charset="0"/>
            </a:endParaRPr>
          </a:p>
          <a:p>
            <a:pPr>
              <a:buFontTx/>
              <a:buChar char="•"/>
            </a:pPr>
            <a:r>
              <a:rPr lang="en-US" altLang="zh-CN" sz="1000">
                <a:latin typeface="ZapfHumnst BT" pitchFamily="34" charset="0"/>
              </a:rPr>
              <a:t> Does the class represent a single well-defined abstraction? </a:t>
            </a:r>
            <a:endParaRPr lang="en-US" altLang="zh-CN" sz="1000">
              <a:latin typeface="ZapfHumnst BT" pitchFamily="34" charset="0"/>
            </a:endParaRPr>
          </a:p>
          <a:p>
            <a:pPr marL="228600" lvl="1" indent="-114300"/>
            <a:r>
              <a:rPr lang="en-US" altLang="zh-CN" sz="1000">
                <a:latin typeface="ZapfHumnst BT" pitchFamily="34" charset="0"/>
              </a:rPr>
              <a:t>If the class does not represent a single well-defined abstraction, you should consider splitting it. </a:t>
            </a:r>
            <a:endParaRPr lang="en-US" altLang="zh-CN" sz="1000">
              <a:latin typeface="ZapfHumnst BT" pitchFamily="34" charset="0"/>
            </a:endParaRPr>
          </a:p>
          <a:p>
            <a:pPr>
              <a:buFontTx/>
              <a:buChar char="•"/>
            </a:pPr>
            <a:r>
              <a:rPr lang="en-US" altLang="zh-CN" sz="1000">
                <a:latin typeface="ZapfHumnst BT" pitchFamily="34" charset="0"/>
              </a:rPr>
              <a:t> Are all attributes and responsibilities functionally coupled? </a:t>
            </a:r>
            <a:endParaRPr lang="en-US" altLang="zh-CN" sz="1000">
              <a:latin typeface="ZapfHumnst BT" pitchFamily="34" charset="0"/>
            </a:endParaRPr>
          </a:p>
          <a:p>
            <a:pPr marL="228600" lvl="1" indent="-114300"/>
            <a:r>
              <a:rPr lang="en-US" altLang="zh-CN" sz="1000">
                <a:latin typeface="ZapfHumnst BT" pitchFamily="34" charset="0"/>
              </a:rPr>
              <a:t>The class should only define attributes, responsibilities, or operations that are functionally coupled to the other attributes, responsibilities, or operations defined by that class. </a:t>
            </a:r>
            <a:endParaRPr lang="en-US" altLang="zh-CN" sz="1000">
              <a:latin typeface="ZapfHumnst BT" pitchFamily="34" charset="0"/>
            </a:endParaRPr>
          </a:p>
          <a:p>
            <a:pPr>
              <a:buFontTx/>
              <a:buChar char="•"/>
            </a:pPr>
            <a:r>
              <a:rPr lang="en-US" altLang="zh-CN" sz="1000">
                <a:latin typeface="ZapfHumnst BT" pitchFamily="34" charset="0"/>
              </a:rPr>
              <a:t> Are there any class attributes, operations or relationships that should be generalized, that is, moved to an ancestor?</a:t>
            </a:r>
            <a:endParaRPr lang="en-US" altLang="zh-CN" sz="1000">
              <a:latin typeface="ZapfHumnst BT" pitchFamily="34" charset="0"/>
            </a:endParaRPr>
          </a:p>
          <a:p>
            <a:pPr>
              <a:buFontTx/>
              <a:buChar char="•"/>
            </a:pPr>
            <a:r>
              <a:rPr lang="en-US" altLang="zh-CN" sz="1000">
                <a:latin typeface="ZapfHumnst BT" pitchFamily="34" charset="0"/>
              </a:rPr>
              <a:t> Are all specific requirements on the class addressed?</a:t>
            </a:r>
            <a:endParaRPr lang="en-US" altLang="zh-CN" sz="1000">
              <a:latin typeface="ZapfHumnst BT" pitchFamily="34" charset="0"/>
            </a:endParaRPr>
          </a:p>
          <a:p>
            <a:pPr>
              <a:buFontTx/>
              <a:buChar char="•"/>
            </a:pPr>
            <a:r>
              <a:rPr lang="en-US" altLang="zh-CN" sz="1000">
                <a:latin typeface="ZapfHumnst BT" pitchFamily="34" charset="0"/>
              </a:rPr>
              <a:t> Are the demands on the class consistent with any state machines that model the behavior of the class and its instances? </a:t>
            </a:r>
            <a:endParaRPr lang="en-US" altLang="zh-CN" sz="1000">
              <a:latin typeface="ZapfHumnst BT" pitchFamily="34" charset="0"/>
            </a:endParaRPr>
          </a:p>
          <a:p>
            <a:pPr marL="228600" lvl="1" indent="-114300"/>
            <a:r>
              <a:rPr lang="en-US" altLang="zh-CN" sz="1000">
                <a:latin typeface="ZapfHumnst BT" pitchFamily="34" charset="0"/>
              </a:rPr>
              <a:t>The demands on the class (as reflected in the class description and by the objects in sequence diagrams) should be consistent with any state diagram that models the behavior of the class and its objects. </a:t>
            </a:r>
            <a:endParaRPr lang="en-US" altLang="zh-CN" sz="1000">
              <a:latin typeface="ZapfHumnst BT" pitchFamily="34" charset="0"/>
            </a:endParaRPr>
          </a:p>
          <a:p>
            <a:pPr>
              <a:buFontTx/>
              <a:buChar char="•"/>
            </a:pPr>
            <a:r>
              <a:rPr lang="en-US" altLang="zh-CN" sz="1000">
                <a:latin typeface="ZapfHumnst BT" pitchFamily="34" charset="0"/>
              </a:rPr>
              <a:t> Is the complete life cycle of an instance of the class described? </a:t>
            </a:r>
            <a:endParaRPr lang="en-US" altLang="zh-CN" sz="1000">
              <a:latin typeface="ZapfHumnst BT" pitchFamily="34" charset="0"/>
            </a:endParaRPr>
          </a:p>
          <a:p>
            <a:pPr marL="228600" lvl="1" indent="-114300"/>
            <a:r>
              <a:rPr lang="en-US" altLang="zh-CN" sz="1000">
                <a:latin typeface="ZapfHumnst BT" pitchFamily="34" charset="0"/>
              </a:rPr>
              <a:t>The complete lifecycle of an instance of the class should be described. Each object must be created, used, and removed by one or more Use-Case Realizations.</a:t>
            </a:r>
            <a:endParaRPr lang="en-US" altLang="zh-CN" sz="1000">
              <a:latin typeface="ZapfHumnst BT" pitchFamily="34" charset="0"/>
            </a:endParaRPr>
          </a:p>
          <a:p>
            <a:pPr>
              <a:buFontTx/>
              <a:buChar char="•"/>
            </a:pPr>
            <a:r>
              <a:rPr lang="en-US" altLang="zh-CN" sz="1000">
                <a:latin typeface="ZapfHumnst BT" pitchFamily="34" charset="0"/>
              </a:rPr>
              <a:t> Does the class offer the required behavior?</a:t>
            </a:r>
            <a:endParaRPr lang="en-US" altLang="zh-CN" sz="1000">
              <a:latin typeface="ZapfHumnst BT" pitchFamily="34" charset="0"/>
            </a:endParaRPr>
          </a:p>
          <a:p>
            <a:pPr marL="228600" lvl="1" indent="-114300"/>
            <a:r>
              <a:rPr lang="en-US" altLang="zh-CN" sz="1000">
                <a:latin typeface="ZapfHumnst BT" pitchFamily="34" charset="0"/>
              </a:rPr>
              <a:t>The classes should offer the behavior that the Use-Case Realizations and other classes require.</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51938"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51939"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These are the questions you should ask about the operations of each class:</a:t>
            </a:r>
            <a:endParaRPr lang="en-US" altLang="zh-CN" sz="1000">
              <a:latin typeface="ZapfHumnst BT" pitchFamily="34" charset="0"/>
            </a:endParaRPr>
          </a:p>
          <a:p>
            <a:pPr>
              <a:buFontTx/>
              <a:buChar char="•"/>
            </a:pPr>
            <a:r>
              <a:rPr lang="en-US" altLang="zh-CN" sz="1000">
                <a:latin typeface="ZapfHumnst BT" pitchFamily="34" charset="0"/>
              </a:rPr>
              <a:t> Are the operations understandable? </a:t>
            </a:r>
            <a:endParaRPr lang="en-US" altLang="zh-CN" sz="1000">
              <a:latin typeface="ZapfHumnst BT" pitchFamily="34" charset="0"/>
            </a:endParaRPr>
          </a:p>
          <a:p>
            <a:pPr marL="228600" lvl="1" indent="-114300"/>
            <a:r>
              <a:rPr lang="en-US" altLang="zh-CN" sz="1000">
                <a:latin typeface="ZapfHumnst BT" pitchFamily="34" charset="0"/>
              </a:rPr>
              <a:t>The names of the operations should be descriptive and the operations should be understandable to those who want to use them.</a:t>
            </a:r>
            <a:endParaRPr lang="en-US" altLang="zh-CN" sz="1000">
              <a:latin typeface="ZapfHumnst BT" pitchFamily="34" charset="0"/>
            </a:endParaRPr>
          </a:p>
          <a:p>
            <a:pPr>
              <a:buFontTx/>
              <a:buChar char="•"/>
            </a:pPr>
            <a:r>
              <a:rPr lang="en-US" altLang="zh-CN" sz="1000">
                <a:latin typeface="ZapfHumnst BT" pitchFamily="34" charset="0"/>
              </a:rPr>
              <a:t> Is the state description of the class and its objects' behavior correct? </a:t>
            </a:r>
            <a:endParaRPr lang="en-US" altLang="zh-CN" sz="1000">
              <a:latin typeface="ZapfHumnst BT" pitchFamily="34" charset="0"/>
            </a:endParaRPr>
          </a:p>
          <a:p>
            <a:pPr>
              <a:buFontTx/>
              <a:buChar char="•"/>
            </a:pPr>
            <a:r>
              <a:rPr lang="en-US" altLang="zh-CN" sz="1000">
                <a:latin typeface="ZapfHumnst BT" pitchFamily="34" charset="0"/>
              </a:rPr>
              <a:t> Does the class offer the behavior required of it?</a:t>
            </a:r>
            <a:endParaRPr lang="en-US" altLang="zh-CN" sz="1000">
              <a:latin typeface="ZapfHumnst BT" pitchFamily="34" charset="0"/>
            </a:endParaRPr>
          </a:p>
          <a:p>
            <a:pPr>
              <a:buFontTx/>
              <a:buChar char="•"/>
            </a:pPr>
            <a:r>
              <a:rPr lang="en-US" altLang="zh-CN" sz="1000">
                <a:latin typeface="ZapfHumnst BT" pitchFamily="34" charset="0"/>
              </a:rPr>
              <a:t> Have you defined the parameters correctly?</a:t>
            </a:r>
            <a:endParaRPr lang="en-US" altLang="zh-CN" sz="1000">
              <a:latin typeface="ZapfHumnst BT" pitchFamily="34" charset="0"/>
            </a:endParaRPr>
          </a:p>
          <a:p>
            <a:pPr marL="228600" lvl="1" indent="-114300"/>
            <a:r>
              <a:rPr lang="en-US" altLang="zh-CN" sz="1000">
                <a:latin typeface="ZapfHumnst BT" pitchFamily="34" charset="0"/>
              </a:rPr>
              <a:t>Make sure that the parameters have been defined for each operation, and that there are not too many parameters for an operation.</a:t>
            </a:r>
            <a:endParaRPr lang="en-US" altLang="zh-CN" sz="1000">
              <a:latin typeface="ZapfHumnst BT" pitchFamily="34" charset="0"/>
            </a:endParaRPr>
          </a:p>
          <a:p>
            <a:pPr>
              <a:buFontTx/>
              <a:buChar char="•"/>
            </a:pPr>
            <a:r>
              <a:rPr lang="en-US" altLang="zh-CN" sz="1000">
                <a:latin typeface="ZapfHumnst BT" pitchFamily="34" charset="0"/>
              </a:rPr>
              <a:t> Have you assigned operations for the messages of each object completely?</a:t>
            </a:r>
            <a:endParaRPr lang="en-US" altLang="zh-CN" sz="1000">
              <a:latin typeface="ZapfHumnst BT" pitchFamily="34" charset="0"/>
            </a:endParaRPr>
          </a:p>
          <a:p>
            <a:pPr>
              <a:buFontTx/>
              <a:buChar char="•"/>
            </a:pPr>
            <a:r>
              <a:rPr lang="en-US" altLang="zh-CN" sz="1000">
                <a:latin typeface="ZapfHumnst BT" pitchFamily="34" charset="0"/>
              </a:rPr>
              <a:t> Are the implementation specifications (if any) for an operation correct? </a:t>
            </a:r>
            <a:endParaRPr lang="en-US" altLang="zh-CN" sz="1000">
              <a:latin typeface="ZapfHumnst BT" pitchFamily="34" charset="0"/>
            </a:endParaRPr>
          </a:p>
          <a:p>
            <a:pPr>
              <a:buFontTx/>
              <a:buChar char="•"/>
            </a:pPr>
            <a:r>
              <a:rPr lang="en-US" altLang="zh-CN" sz="1000">
                <a:latin typeface="ZapfHumnst BT" pitchFamily="34" charset="0"/>
              </a:rPr>
              <a:t> Do the operation signatures conform to the standards of the target programming language?</a:t>
            </a:r>
            <a:endParaRPr lang="en-US" altLang="zh-CN" sz="1000">
              <a:latin typeface="ZapfHumnst BT" pitchFamily="34" charset="0"/>
            </a:endParaRPr>
          </a:p>
          <a:p>
            <a:pPr>
              <a:buFontTx/>
              <a:buChar char="•"/>
            </a:pPr>
            <a:r>
              <a:rPr lang="en-US" altLang="zh-CN" sz="1000">
                <a:latin typeface="ZapfHumnst BT" pitchFamily="34" charset="0"/>
              </a:rPr>
              <a:t> Are all the operations needed by the Use-Case Realizations? </a:t>
            </a:r>
            <a:endParaRPr lang="en-US" altLang="zh-CN" sz="1000">
              <a:latin typeface="ZapfHumnst BT" pitchFamily="34" charset="0"/>
            </a:endParaRPr>
          </a:p>
          <a:p>
            <a:pPr marL="228600" lvl="1" indent="-114300"/>
            <a:r>
              <a:rPr lang="en-US" altLang="zh-CN" sz="1000">
                <a:latin typeface="ZapfHumnst BT" pitchFamily="34" charset="0"/>
              </a:rPr>
              <a:t>Remove any operations that are redundant or not needed by the Use-Case Realizations.</a:t>
            </a:r>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53986"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53987"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r>
              <a:rPr lang="en-US" altLang="zh-CN" sz="1000">
                <a:latin typeface="ZapfHumnst BT" pitchFamily="34" charset="0"/>
              </a:rPr>
              <a:t>When thinking about attributes consider the following questions:</a:t>
            </a:r>
            <a:endParaRPr lang="en-US" altLang="zh-CN" sz="1000">
              <a:latin typeface="ZapfHumnst BT" pitchFamily="34" charset="0"/>
            </a:endParaRPr>
          </a:p>
          <a:p>
            <a:pPr marL="228600" lvl="1" indent="-114300">
              <a:buFontTx/>
              <a:buChar char="•"/>
            </a:pPr>
            <a:r>
              <a:rPr lang="en-US" altLang="zh-CN" sz="1000">
                <a:latin typeface="ZapfHumnst BT" pitchFamily="34" charset="0"/>
              </a:rPr>
              <a:t>Does each attribute represent a single conceptual thing? </a:t>
            </a:r>
            <a:endParaRPr lang="en-US" altLang="zh-CN" sz="1000">
              <a:latin typeface="ZapfHumnst BT" pitchFamily="34" charset="0"/>
            </a:endParaRPr>
          </a:p>
          <a:p>
            <a:pPr marL="228600" lvl="1" indent="-114300">
              <a:buFontTx/>
              <a:buChar char="•"/>
            </a:pPr>
            <a:r>
              <a:rPr lang="en-US" altLang="zh-CN" sz="1000">
                <a:latin typeface="ZapfHumnst BT" pitchFamily="34" charset="0"/>
              </a:rPr>
              <a:t>Are the names of the attributes descriptive? </a:t>
            </a:r>
            <a:endParaRPr lang="en-US" altLang="zh-CN" sz="1000">
              <a:latin typeface="ZapfHumnst BT" pitchFamily="34" charset="0"/>
            </a:endParaRPr>
          </a:p>
          <a:p>
            <a:pPr marL="228600" lvl="1" indent="-114300">
              <a:buFontTx/>
              <a:buChar char="•"/>
            </a:pPr>
            <a:r>
              <a:rPr lang="en-US" altLang="zh-CN" sz="1000">
                <a:latin typeface="ZapfHumnst BT" pitchFamily="34" charset="0"/>
              </a:rPr>
              <a:t>Are all the attributes needed by the Use-Case Realizations? </a:t>
            </a:r>
            <a:endParaRPr lang="en-US" altLang="zh-CN" sz="1000">
              <a:latin typeface="ZapfHumnst BT" pitchFamily="34" charset="0"/>
            </a:endParaRPr>
          </a:p>
          <a:p>
            <a:r>
              <a:rPr lang="en-US" altLang="zh-CN" sz="1000">
                <a:latin typeface="ZapfHumnst BT" pitchFamily="34" charset="0"/>
              </a:rPr>
              <a:t>Remove any attributes that are redundant or not needed by the Use-Case Realizations.</a:t>
            </a:r>
            <a:endParaRPr lang="en-US" altLang="zh-CN" sz="1000">
              <a:latin typeface="ZapfHumnst BT" pitchFamily="34" charset="0"/>
            </a:endParaRPr>
          </a:p>
          <a:p>
            <a:r>
              <a:rPr lang="en-US" altLang="zh-CN" sz="1000">
                <a:latin typeface="ZapfHumnst BT" pitchFamily="34" charset="0"/>
              </a:rPr>
              <a:t>Be sure to identify and define any applicable default attribute values.</a:t>
            </a:r>
            <a:endParaRPr lang="en-US" altLang="zh-CN" sz="1000">
              <a:latin typeface="ZapfHumnst BT" pitchFamily="34" charset="0"/>
            </a:endParaRPr>
          </a:p>
          <a:p>
            <a:endParaRPr lang="en-US" altLang="zh-CN" sz="1000">
              <a:latin typeface="ZapfHumnst BT"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US" altLang="zh-CN"/>
              <a:t>Mastering OOAD w/ UML 2.0 – Instructor Notes</a:t>
            </a:r>
            <a:endParaRPr lang="en-US" altLang="zh-CN"/>
          </a:p>
        </p:txBody>
      </p:sp>
      <p:sp>
        <p:nvSpPr>
          <p:cNvPr id="5" name="Rectangle 15"/>
          <p:cNvSpPr>
            <a:spLocks noGrp="1" noChangeArrowheads="1"/>
          </p:cNvSpPr>
          <p:nvPr>
            <p:ph type="ftr" sz="quarter" idx="4"/>
          </p:nvPr>
        </p:nvSpPr>
        <p:spPr/>
        <p:txBody>
          <a:bodyPr/>
          <a:lstStyle/>
          <a:p>
            <a:r>
              <a:rPr lang="zh-CN" altLang="en-US"/>
              <a:t>Module 13 - Class Design</a:t>
            </a:r>
            <a:endParaRPr lang="en-US" altLang="zh-CN">
              <a:latin typeface="ZapfHumnst BT" pitchFamily="34" charset="0"/>
            </a:endParaRPr>
          </a:p>
        </p:txBody>
      </p:sp>
      <p:sp>
        <p:nvSpPr>
          <p:cNvPr id="556034" name="Rectangle 2"/>
          <p:cNvSpPr>
            <a:spLocks noGrp="1" noRot="1" noChangeAspect="1" noChangeArrowheads="1"/>
          </p:cNvSpPr>
          <p:nvPr>
            <p:ph type="sldImg"/>
          </p:nvPr>
        </p:nvSpPr>
        <p:spPr bwMode="auto">
          <a:xfrm>
            <a:off x="2565400" y="839788"/>
            <a:ext cx="4175125" cy="3130550"/>
          </a:xfrm>
          <a:prstGeom prst="rect">
            <a:avLst/>
          </a:prstGeom>
          <a:solidFill>
            <a:srgbClr val="FFFFFF"/>
          </a:solidFill>
          <a:ln>
            <a:solidFill>
              <a:srgbClr val="000000"/>
            </a:solidFill>
            <a:miter lim="800000"/>
          </a:ln>
        </p:spPr>
      </p:sp>
      <p:sp>
        <p:nvSpPr>
          <p:cNvPr id="556035" name="Rectangle 3"/>
          <p:cNvSpPr>
            <a:spLocks noGrp="1" noChangeArrowheads="1"/>
          </p:cNvSpPr>
          <p:nvPr>
            <p:ph type="body" idx="1"/>
          </p:nvPr>
        </p:nvSpPr>
        <p:spPr bwMode="auto">
          <a:xfrm>
            <a:off x="2546350" y="4111625"/>
            <a:ext cx="4141788" cy="4070350"/>
          </a:xfrm>
          <a:prstGeom prst="rect">
            <a:avLst/>
          </a:prstGeom>
          <a:noFill/>
          <a:ln>
            <a:miter lim="800000"/>
          </a:ln>
        </p:spPr>
        <p:txBody>
          <a:bodyPr lIns="93543" tIns="46772" rIns="93543" bIns="46772"/>
          <a:lstStyle/>
          <a:p>
            <a:pPr marL="228600" lvl="1" indent="-114300">
              <a:buFontTx/>
              <a:buChar char="•"/>
            </a:pPr>
            <a:r>
              <a:rPr lang="en-US" altLang="zh-CN" sz="1000">
                <a:latin typeface="ZapfHumnst BT" pitchFamily="34" charset="0"/>
              </a:rPr>
              <a:t>Are the role names descriptive?</a:t>
            </a:r>
            <a:endParaRPr lang="en-US" altLang="zh-CN" sz="1000">
              <a:latin typeface="ZapfHumnst BT" pitchFamily="34" charset="0"/>
            </a:endParaRPr>
          </a:p>
          <a:p>
            <a:pPr marL="228600" lvl="1" indent="-114300">
              <a:buFontTx/>
              <a:buChar char="•"/>
            </a:pPr>
            <a:r>
              <a:rPr lang="en-US" altLang="zh-CN" sz="1000">
                <a:latin typeface="ZapfHumnst BT" pitchFamily="34" charset="0"/>
              </a:rPr>
              <a:t>Are the multiplicities of the relationships correct?</a:t>
            </a:r>
            <a:endParaRPr lang="en-US" altLang="zh-CN" sz="1000">
              <a:latin typeface="ZapfHumnst BT" pitchFamily="34" charset="0"/>
            </a:endParaRPr>
          </a:p>
          <a:p>
            <a:r>
              <a:rPr lang="en-US" altLang="zh-CN" sz="1000">
                <a:latin typeface="ZapfHumnst BT" pitchFamily="34" charset="0"/>
              </a:rPr>
              <a:t>The role names of the aggregations and associations should describe the relationship between the associated class and the relating class.</a:t>
            </a:r>
            <a:endParaRPr lang="en-US" altLang="zh-CN" sz="1000">
              <a:latin typeface="ZapfHumnst BT" pitchFamily="34" charset="0"/>
            </a:endParaRPr>
          </a:p>
          <a:p>
            <a:endParaRPr lang="en-US" altLang="zh-CN" sz="1000">
              <a:latin typeface="ZapfHumnst BT" pitchFamily="34" charset="0"/>
            </a:endParaRPr>
          </a:p>
          <a:p>
            <a:endParaRPr lang="zh-CN" altLang="en-US" sz="1000">
              <a:latin typeface="ZapfHumnst BT"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lstStyle>
          <a:p>
            <a:pPr eaLnBrk="1" latinLnBrk="0" hangingPunct="1"/>
            <a:fld id="{544213AF-26F6-41FA-8D85-E2C5388D6E58}" type="datetimeFigureOut">
              <a:rPr lang="en-US" smtClean="0"/>
            </a:fld>
            <a:endParaRPr lang="en-US" dirty="0">
              <a:solidFill>
                <a:srgbClr val="FFFFFF"/>
              </a:solidFill>
            </a:endParaRPr>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lstStyle>
          <a:p>
            <a:pPr eaLnBrk="1" latinLnBrk="0" hangingPunct="1"/>
            <a:fld id="{D5BBC35B-A44B-4119-B8DA-DE9E3DFADA20}" type="slidenum">
              <a:rPr kumimoji="0" lang="en-US" smtClean="0"/>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83125" y="1052513"/>
            <a:ext cx="4168775" cy="244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83125" y="3649663"/>
            <a:ext cx="4168775" cy="244633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99538"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61950"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83125" y="1052513"/>
            <a:ext cx="4168775" cy="50434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eaLnBrk="1" latinLnBrk="0" hangingPunct="1"/>
            <a:fld id="{544213AF-26F6-41FA-8D85-E2C5388D6E58}" type="datetimeFigureOut">
              <a:rPr lang="en-US" smtClean="0"/>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pPr eaLnBrk="1" latinLnBrk="0" hangingPunct="1"/>
            <a:fld id="{544213AF-26F6-41FA-8D85-E2C5388D6E58}" type="datetimeFigureOut">
              <a:rPr lang="en-US" smtClean="0"/>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pPr eaLnBrk="1" latinLnBrk="0" hangingPunct="1"/>
            <a:fld id="{D5BBC35B-A44B-4119-B8DA-DE9E3DFADA20}" type="slidenum">
              <a:rPr kumimoji="0" lang="en-US" smtClean="0"/>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lstStyle>
          <a:p>
            <a:pPr eaLnBrk="1" latinLnBrk="0" hangingPunct="1"/>
            <a:fld id="{544213AF-26F6-41FA-8D85-E2C5388D6E58}" type="datetimeFigureOut">
              <a:rPr lang="en-US" smtClean="0"/>
            </a:fld>
            <a:endParaRPr lang="en-US">
              <a:solidFill>
                <a:schemeClr val="tx1"/>
              </a:solidFill>
            </a:endParaRPr>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lstStyle>
          <a:p>
            <a:pPr eaLnBrk="1" latinLnBrk="0" hangingPunct="1"/>
            <a:fld id="{D5BBC35B-A44B-4119-B8DA-DE9E3DFADA20}" type="slidenum">
              <a:rPr kumimoji="0" lang="en-US" smtClean="0"/>
            </a:fld>
            <a:endParaRPr kumimoji="0" lang="en-US">
              <a:solidFill>
                <a:schemeClr val="tx1"/>
              </a:solidFill>
            </a:endParaRPr>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zh-CN" altLang="en-US" smtClean="0"/>
              <a:t>单击此处编辑母版标题样式</a:t>
            </a:r>
            <a:endParaRPr kumimoji="0" lang="en-US"/>
          </a:p>
        </p:txBody>
      </p:sp>
      <p:sp>
        <p:nvSpPr>
          <p:cNvPr id="8" name="任意多边形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eaLnBrk="1" latinLnBrk="0" hangingPunct="1"/>
            <a:fld id="{544213AF-26F6-41FA-8D85-E2C5388D6E58}" type="datetimeFigureOut">
              <a:rPr lang="en-US" smtClean="0"/>
            </a:fld>
            <a:endParaRPr lang="en-US" sz="1000" dirty="0">
              <a:solidFill>
                <a:schemeClr val="tx1"/>
              </a:solidFill>
            </a:endParaRPr>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eaLnBrk="1" latinLnBrk="0" hangingPunct="1"/>
            <a:fld id="{D5BBC35B-A44B-4119-B8DA-DE9E3DFADA20}" type="slidenum">
              <a:rPr kumimoji="0" lang="en-US" smtClean="0"/>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wmf"/></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image" Target="../media/image7.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2536" y="2276872"/>
            <a:ext cx="8915400" cy="720725"/>
          </a:xfrm>
        </p:spPr>
        <p:txBody>
          <a:bodyPr>
            <a:normAutofit fontScale="90000"/>
          </a:bodyPr>
          <a:lstStyle/>
          <a:p>
            <a:r>
              <a:rPr lang="en-US" altLang="zh-CN" sz="5600" b="1" dirty="0">
                <a:latin typeface="Arial" panose="020B0604020202020204" pitchFamily="34" charset="0"/>
                <a:ea typeface="Gungsuh" panose="02030600000101010101" pitchFamily="18" charset="-127"/>
              </a:rPr>
              <a:t>Object-Oriented Analysis and </a:t>
            </a:r>
            <a:r>
              <a:rPr lang="en-US" altLang="zh-CN" sz="5600" b="1" dirty="0" smtClean="0">
                <a:latin typeface="Arial" panose="020B0604020202020204" pitchFamily="34" charset="0"/>
                <a:ea typeface="Gungsuh" panose="02030600000101010101" pitchFamily="18" charset="-127"/>
              </a:rPr>
              <a:t>Design with UML</a:t>
            </a:r>
            <a:br>
              <a:rPr lang="en-US" altLang="zh-CN" sz="5600" b="1" dirty="0">
                <a:latin typeface="Arial" panose="020B0604020202020204" pitchFamily="34" charset="0"/>
                <a:ea typeface="Gungsuh" panose="02030600000101010101" pitchFamily="18" charset="-127"/>
              </a:rPr>
            </a:br>
            <a:endParaRPr lang="en-US" altLang="zh-CN" sz="2600" b="1" dirty="0">
              <a:latin typeface="Arial" panose="020B0604020202020204" pitchFamily="34" charset="0"/>
              <a:ea typeface="Gungsuh" panose="02030600000101010101" pitchFamily="18" charset="-127"/>
            </a:endParaRPr>
          </a:p>
        </p:txBody>
      </p:sp>
      <p:sp>
        <p:nvSpPr>
          <p:cNvPr id="2051" name="Rectangle 3"/>
          <p:cNvSpPr>
            <a:spLocks noGrp="1" noChangeArrowheads="1"/>
          </p:cNvSpPr>
          <p:nvPr>
            <p:ph type="subTitle" idx="1"/>
          </p:nvPr>
        </p:nvSpPr>
        <p:spPr>
          <a:xfrm>
            <a:off x="971600" y="3717032"/>
            <a:ext cx="7572428" cy="936625"/>
          </a:xfrm>
        </p:spPr>
        <p:txBody>
          <a:bodyPr>
            <a:normAutofit/>
          </a:bodyPr>
          <a:lstStyle/>
          <a:p>
            <a:pPr>
              <a:lnSpc>
                <a:spcPct val="80000"/>
              </a:lnSpc>
            </a:pPr>
            <a:r>
              <a:rPr lang="en-US" altLang="zh-CN" sz="3400" dirty="0" smtClean="0"/>
              <a:t>Lecture 15 Class </a:t>
            </a:r>
            <a:r>
              <a:rPr lang="en-US" altLang="zh-CN" sz="3400" dirty="0"/>
              <a:t>Design </a:t>
            </a:r>
            <a:r>
              <a:rPr lang="en-US" altLang="zh-CN" sz="3400" dirty="0" smtClean="0"/>
              <a:t> </a:t>
            </a:r>
            <a:endParaRPr lang="en-US" altLang="zh-CN" sz="3400" dirty="0"/>
          </a:p>
          <a:p>
            <a:pPr>
              <a:lnSpc>
                <a:spcPct val="80000"/>
              </a:lnSpc>
            </a:pPr>
            <a:endParaRPr lang="en-US" altLang="zh-CN" sz="2100" dirty="0"/>
          </a:p>
          <a:p>
            <a:endParaRPr lang="en-US" altLang="zh-CN" sz="21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33" name="Line 1065"/>
          <p:cNvSpPr>
            <a:spLocks noChangeShapeType="1"/>
          </p:cNvSpPr>
          <p:nvPr/>
        </p:nvSpPr>
        <p:spPr bwMode="auto">
          <a:xfrm>
            <a:off x="6964363" y="4847558"/>
            <a:ext cx="0" cy="534987"/>
          </a:xfrm>
          <a:prstGeom prst="line">
            <a:avLst/>
          </a:prstGeom>
          <a:noFill/>
          <a:ln w="12700">
            <a:solidFill>
              <a:schemeClr val="tx1"/>
            </a:solidFill>
            <a:round/>
            <a:headEnd type="none" w="sm" len="sm"/>
            <a:tailEnd type="arrow" w="med" len="med"/>
          </a:ln>
          <a:effectLst/>
        </p:spPr>
        <p:txBody>
          <a:bodyPr wrap="none" anchor="ctr"/>
          <a:lstStyle/>
          <a:p>
            <a:endParaRPr lang="en-US"/>
          </a:p>
        </p:txBody>
      </p:sp>
      <p:sp>
        <p:nvSpPr>
          <p:cNvPr id="597032" name="Line 1064"/>
          <p:cNvSpPr>
            <a:spLocks noChangeShapeType="1"/>
          </p:cNvSpPr>
          <p:nvPr/>
        </p:nvSpPr>
        <p:spPr bwMode="auto">
          <a:xfrm>
            <a:off x="5253038" y="4865020"/>
            <a:ext cx="0" cy="522288"/>
          </a:xfrm>
          <a:prstGeom prst="line">
            <a:avLst/>
          </a:prstGeom>
          <a:noFill/>
          <a:ln w="12700">
            <a:solidFill>
              <a:schemeClr val="tx1"/>
            </a:solidFill>
            <a:round/>
            <a:headEnd type="none" w="sm" len="sm"/>
            <a:tailEnd type="arrow" w="med" len="med"/>
          </a:ln>
          <a:effectLst/>
        </p:spPr>
        <p:txBody>
          <a:bodyPr wrap="none" anchor="ctr"/>
          <a:lstStyle/>
          <a:p>
            <a:endParaRPr lang="en-US"/>
          </a:p>
        </p:txBody>
      </p:sp>
      <p:sp>
        <p:nvSpPr>
          <p:cNvPr id="596995" name="Rectangle 1027"/>
          <p:cNvSpPr>
            <a:spLocks noGrp="1" noChangeArrowheads="1"/>
          </p:cNvSpPr>
          <p:nvPr>
            <p:ph idx="1"/>
          </p:nvPr>
        </p:nvSpPr>
        <p:spPr/>
        <p:txBody>
          <a:bodyPr/>
          <a:lstStyle/>
          <a:p>
            <a:r>
              <a:rPr lang="en-US" altLang="zh-CN" sz="2400" dirty="0">
                <a:ea typeface="宋体" panose="02010600030101010101" pitchFamily="2" charset="-122"/>
              </a:rPr>
              <a:t>Entity objects are often passive and persistent</a:t>
            </a:r>
            <a:endParaRPr lang="en-US" altLang="zh-CN" sz="2400" dirty="0">
              <a:ea typeface="宋体" panose="02010600030101010101" pitchFamily="2" charset="-122"/>
            </a:endParaRPr>
          </a:p>
          <a:p>
            <a:r>
              <a:rPr lang="en-US" altLang="zh-CN" sz="2400" dirty="0">
                <a:ea typeface="宋体" panose="02010600030101010101" pitchFamily="2" charset="-122"/>
              </a:rPr>
              <a:t>Performance requirements may force some re-factoring</a:t>
            </a:r>
            <a:endParaRPr lang="en-US" altLang="zh-CN" sz="2400" dirty="0">
              <a:ea typeface="宋体" panose="02010600030101010101" pitchFamily="2" charset="-122"/>
            </a:endParaRPr>
          </a:p>
          <a:p>
            <a:pPr>
              <a:buFont typeface="Wingdings" panose="05000000000000000000" pitchFamily="2" charset="2"/>
              <a:buNone/>
            </a:pPr>
            <a:endParaRPr lang="zh-CN" altLang="en-US" sz="2400" dirty="0">
              <a:ea typeface="宋体" panose="02010600030101010101" pitchFamily="2" charset="-122"/>
            </a:endParaRPr>
          </a:p>
        </p:txBody>
      </p:sp>
      <p:sp>
        <p:nvSpPr>
          <p:cNvPr id="596994" name="Rectangle 1026"/>
          <p:cNvSpPr>
            <a:spLocks noGrp="1" noChangeArrowheads="1"/>
          </p:cNvSpPr>
          <p:nvPr>
            <p:ph type="title"/>
          </p:nvPr>
        </p:nvSpPr>
        <p:spPr/>
        <p:txBody>
          <a:bodyPr>
            <a:normAutofit fontScale="90000"/>
          </a:bodyPr>
          <a:lstStyle/>
          <a:p>
            <a:r>
              <a:rPr lang="en-US" altLang="zh-CN" dirty="0">
                <a:ea typeface="宋体" panose="02010600030101010101" pitchFamily="2" charset="-122"/>
              </a:rPr>
              <a:t>Strategies for Designing Entity Classes</a:t>
            </a:r>
            <a:endParaRPr lang="en-US" altLang="zh-CN" dirty="0">
              <a:ea typeface="宋体" panose="02010600030101010101" pitchFamily="2" charset="-122"/>
            </a:endParaRPr>
          </a:p>
        </p:txBody>
      </p:sp>
      <p:sp>
        <p:nvSpPr>
          <p:cNvPr id="597000" name="Text Box 1032"/>
          <p:cNvSpPr txBox="1">
            <a:spLocks noChangeArrowheads="1"/>
          </p:cNvSpPr>
          <p:nvPr/>
        </p:nvSpPr>
        <p:spPr bwMode="auto">
          <a:xfrm>
            <a:off x="1181100" y="2685383"/>
            <a:ext cx="1131888"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a:solidFill>
                  <a:srgbClr val="00CCFF"/>
                </a:solidFill>
                <a:ea typeface="宋体" panose="02010600030101010101" pitchFamily="2" charset="-122"/>
              </a:rPr>
              <a:t>Analysis</a:t>
            </a:r>
            <a:endParaRPr lang="en-US" altLang="zh-CN" sz="2000" b="0">
              <a:solidFill>
                <a:srgbClr val="00CCFF"/>
              </a:solidFill>
              <a:ea typeface="宋体" panose="02010600030101010101" pitchFamily="2" charset="-122"/>
            </a:endParaRPr>
          </a:p>
        </p:txBody>
      </p:sp>
      <p:grpSp>
        <p:nvGrpSpPr>
          <p:cNvPr id="597002" name="Group 1034"/>
          <p:cNvGrpSpPr/>
          <p:nvPr/>
        </p:nvGrpSpPr>
        <p:grpSpPr bwMode="auto">
          <a:xfrm>
            <a:off x="690563" y="3140995"/>
            <a:ext cx="2125662" cy="1762125"/>
            <a:chOff x="598" y="1706"/>
            <a:chExt cx="1339" cy="1110"/>
          </a:xfrm>
        </p:grpSpPr>
        <p:sp>
          <p:nvSpPr>
            <p:cNvPr id="597003" name="Rectangle 1035"/>
            <p:cNvSpPr>
              <a:spLocks noChangeArrowheads="1"/>
            </p:cNvSpPr>
            <p:nvPr/>
          </p:nvSpPr>
          <p:spPr bwMode="auto">
            <a:xfrm>
              <a:off x="599" y="1706"/>
              <a:ext cx="1329" cy="111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97004" name="Line 1036"/>
            <p:cNvSpPr>
              <a:spLocks noChangeShapeType="1"/>
            </p:cNvSpPr>
            <p:nvPr/>
          </p:nvSpPr>
          <p:spPr bwMode="auto">
            <a:xfrm>
              <a:off x="598" y="2017"/>
              <a:ext cx="1339"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05" name="Line 1037"/>
            <p:cNvSpPr>
              <a:spLocks noChangeShapeType="1"/>
            </p:cNvSpPr>
            <p:nvPr/>
          </p:nvSpPr>
          <p:spPr bwMode="auto">
            <a:xfrm>
              <a:off x="607" y="2736"/>
              <a:ext cx="1321"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grpSp>
        <p:nvGrpSpPr>
          <p:cNvPr id="597006" name="Group 1038"/>
          <p:cNvGrpSpPr/>
          <p:nvPr/>
        </p:nvGrpSpPr>
        <p:grpSpPr bwMode="auto">
          <a:xfrm>
            <a:off x="4943475" y="3175920"/>
            <a:ext cx="2312988" cy="1560513"/>
            <a:chOff x="3470" y="1842"/>
            <a:chExt cx="1348" cy="983"/>
          </a:xfrm>
        </p:grpSpPr>
        <p:sp>
          <p:nvSpPr>
            <p:cNvPr id="597007" name="Rectangle 1039"/>
            <p:cNvSpPr>
              <a:spLocks noChangeArrowheads="1"/>
            </p:cNvSpPr>
            <p:nvPr/>
          </p:nvSpPr>
          <p:spPr bwMode="auto">
            <a:xfrm>
              <a:off x="3480" y="1842"/>
              <a:ext cx="1329" cy="983"/>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97008" name="Line 1040"/>
            <p:cNvSpPr>
              <a:spLocks noChangeShapeType="1"/>
            </p:cNvSpPr>
            <p:nvPr/>
          </p:nvSpPr>
          <p:spPr bwMode="auto">
            <a:xfrm>
              <a:off x="3470" y="2026"/>
              <a:ext cx="134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09" name="Line 1041"/>
            <p:cNvSpPr>
              <a:spLocks noChangeShapeType="1"/>
            </p:cNvSpPr>
            <p:nvPr/>
          </p:nvSpPr>
          <p:spPr bwMode="auto">
            <a:xfrm>
              <a:off x="3488" y="2214"/>
              <a:ext cx="1321"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597010" name="Rectangle 1042"/>
          <p:cNvSpPr>
            <a:spLocks noChangeArrowheads="1"/>
          </p:cNvSpPr>
          <p:nvPr/>
        </p:nvSpPr>
        <p:spPr bwMode="auto">
          <a:xfrm>
            <a:off x="6383338" y="5398420"/>
            <a:ext cx="2201862" cy="9969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97011" name="Rectangle 1043"/>
          <p:cNvSpPr>
            <a:spLocks noChangeArrowheads="1"/>
          </p:cNvSpPr>
          <p:nvPr/>
        </p:nvSpPr>
        <p:spPr bwMode="auto">
          <a:xfrm>
            <a:off x="6350000" y="5377783"/>
            <a:ext cx="2301875"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FatClassLazyDataHelper</a:t>
            </a:r>
            <a:endParaRPr lang="en-US" altLang="zh-CN" b="0" dirty="0">
              <a:solidFill>
                <a:srgbClr val="FF0000"/>
              </a:solidFill>
              <a:ea typeface="宋体" panose="02010600030101010101" pitchFamily="2" charset="-122"/>
            </a:endParaRPr>
          </a:p>
        </p:txBody>
      </p:sp>
      <p:sp>
        <p:nvSpPr>
          <p:cNvPr id="597012" name="Line 1044"/>
          <p:cNvSpPr>
            <a:spLocks noChangeShapeType="1"/>
          </p:cNvSpPr>
          <p:nvPr/>
        </p:nvSpPr>
        <p:spPr bwMode="auto">
          <a:xfrm>
            <a:off x="6381750" y="5690520"/>
            <a:ext cx="2219325"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13" name="Line 1045"/>
          <p:cNvSpPr>
            <a:spLocks noChangeShapeType="1"/>
          </p:cNvSpPr>
          <p:nvPr/>
        </p:nvSpPr>
        <p:spPr bwMode="auto">
          <a:xfrm>
            <a:off x="6397625" y="6246145"/>
            <a:ext cx="2187575"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14" name="Rectangle 1046"/>
          <p:cNvSpPr>
            <a:spLocks noChangeArrowheads="1"/>
          </p:cNvSpPr>
          <p:nvPr/>
        </p:nvSpPr>
        <p:spPr bwMode="auto">
          <a:xfrm>
            <a:off x="6370638" y="5680995"/>
            <a:ext cx="2281237"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rarelyUsedAttr1</a:t>
            </a:r>
            <a:endParaRPr lang="en-US" altLang="zh-CN" b="0" dirty="0">
              <a:solidFill>
                <a:srgbClr val="FF0000"/>
              </a:solidFill>
              <a:ea typeface="宋体" panose="02010600030101010101" pitchFamily="2" charset="-122"/>
            </a:endParaRPr>
          </a:p>
        </p:txBody>
      </p:sp>
      <p:sp>
        <p:nvSpPr>
          <p:cNvPr id="597015" name="Rectangle 1047"/>
          <p:cNvSpPr>
            <a:spLocks noChangeArrowheads="1"/>
          </p:cNvSpPr>
          <p:nvPr/>
        </p:nvSpPr>
        <p:spPr bwMode="auto">
          <a:xfrm>
            <a:off x="6376988" y="5892133"/>
            <a:ext cx="2279650"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rarelyUsedAttr2</a:t>
            </a:r>
            <a:endParaRPr lang="en-US" altLang="zh-CN" b="0" dirty="0">
              <a:solidFill>
                <a:srgbClr val="FF0000"/>
              </a:solidFill>
              <a:ea typeface="宋体" panose="02010600030101010101" pitchFamily="2" charset="-122"/>
            </a:endParaRPr>
          </a:p>
        </p:txBody>
      </p:sp>
      <p:sp>
        <p:nvSpPr>
          <p:cNvPr id="597016" name="Rectangle 1048"/>
          <p:cNvSpPr>
            <a:spLocks noChangeArrowheads="1"/>
          </p:cNvSpPr>
          <p:nvPr/>
        </p:nvSpPr>
        <p:spPr bwMode="auto">
          <a:xfrm>
            <a:off x="4041775" y="5407945"/>
            <a:ext cx="2109788" cy="996950"/>
          </a:xfrm>
          <a:prstGeom prst="rect">
            <a:avLst/>
          </a:prstGeom>
          <a:solidFill>
            <a:srgbClr val="FFFFCC"/>
          </a:solidFill>
          <a:ln w="12700">
            <a:solidFill>
              <a:srgbClr val="8A0E5E"/>
            </a:solidFill>
            <a:miter lim="800000"/>
          </a:ln>
          <a:effectLst/>
        </p:spPr>
        <p:txBody>
          <a:bodyPr wrap="none" anchor="ctr"/>
          <a:lstStyle/>
          <a:p>
            <a:endParaRPr lang="zh-CN" altLang="en-US" sz="1000" b="0">
              <a:solidFill>
                <a:schemeClr val="bg2"/>
              </a:solidFill>
              <a:ea typeface="宋体" panose="02010600030101010101" pitchFamily="2" charset="-122"/>
            </a:endParaRPr>
          </a:p>
        </p:txBody>
      </p:sp>
      <p:sp>
        <p:nvSpPr>
          <p:cNvPr id="597018" name="Text Box 1050"/>
          <p:cNvSpPr txBox="1">
            <a:spLocks noChangeArrowheads="1"/>
          </p:cNvSpPr>
          <p:nvPr/>
        </p:nvSpPr>
        <p:spPr bwMode="auto">
          <a:xfrm>
            <a:off x="5626100" y="2685383"/>
            <a:ext cx="976313"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a:solidFill>
                  <a:srgbClr val="00CCFF"/>
                </a:solidFill>
                <a:ea typeface="宋体" panose="02010600030101010101" pitchFamily="2" charset="-122"/>
              </a:rPr>
              <a:t>Design</a:t>
            </a:r>
            <a:endParaRPr lang="en-US" altLang="zh-CN" sz="2000" b="0">
              <a:solidFill>
                <a:srgbClr val="00CCFF"/>
              </a:solidFill>
              <a:ea typeface="宋体" panose="02010600030101010101" pitchFamily="2" charset="-122"/>
            </a:endParaRPr>
          </a:p>
        </p:txBody>
      </p:sp>
      <p:sp>
        <p:nvSpPr>
          <p:cNvPr id="597019" name="Rectangle 1051"/>
          <p:cNvSpPr>
            <a:spLocks noChangeArrowheads="1"/>
          </p:cNvSpPr>
          <p:nvPr/>
        </p:nvSpPr>
        <p:spPr bwMode="auto">
          <a:xfrm>
            <a:off x="5091113" y="3155283"/>
            <a:ext cx="2084387"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FatClass</a:t>
            </a:r>
            <a:endParaRPr lang="en-US" altLang="zh-CN" b="0" dirty="0">
              <a:solidFill>
                <a:srgbClr val="FF0000"/>
              </a:solidFill>
              <a:ea typeface="宋体" panose="02010600030101010101" pitchFamily="2" charset="-122"/>
            </a:endParaRPr>
          </a:p>
        </p:txBody>
      </p:sp>
      <p:sp>
        <p:nvSpPr>
          <p:cNvPr id="597020" name="Rectangle 1052"/>
          <p:cNvSpPr>
            <a:spLocks noChangeArrowheads="1"/>
          </p:cNvSpPr>
          <p:nvPr/>
        </p:nvSpPr>
        <p:spPr bwMode="auto">
          <a:xfrm>
            <a:off x="4954588" y="3436270"/>
            <a:ext cx="2125662"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privateAttr</a:t>
            </a:r>
            <a:endParaRPr lang="en-US" altLang="zh-CN" b="0" dirty="0">
              <a:solidFill>
                <a:srgbClr val="FF0000"/>
              </a:solidFill>
              <a:ea typeface="宋体" panose="02010600030101010101" pitchFamily="2" charset="-122"/>
            </a:endParaRPr>
          </a:p>
        </p:txBody>
      </p:sp>
      <p:sp>
        <p:nvSpPr>
          <p:cNvPr id="597021" name="Rectangle 1053"/>
          <p:cNvSpPr>
            <a:spLocks noChangeArrowheads="1"/>
          </p:cNvSpPr>
          <p:nvPr/>
        </p:nvSpPr>
        <p:spPr bwMode="auto">
          <a:xfrm>
            <a:off x="4916488" y="3774408"/>
            <a:ext cx="2417762"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getCommonlyUsedAttr1()</a:t>
            </a:r>
            <a:endParaRPr lang="en-US" altLang="zh-CN" b="0" dirty="0">
              <a:solidFill>
                <a:srgbClr val="FF0000"/>
              </a:solidFill>
              <a:ea typeface="宋体" panose="02010600030101010101" pitchFamily="2" charset="-122"/>
            </a:endParaRPr>
          </a:p>
        </p:txBody>
      </p:sp>
      <p:sp>
        <p:nvSpPr>
          <p:cNvPr id="597022" name="Rectangle 1054"/>
          <p:cNvSpPr>
            <a:spLocks noChangeArrowheads="1"/>
          </p:cNvSpPr>
          <p:nvPr/>
        </p:nvSpPr>
        <p:spPr bwMode="auto">
          <a:xfrm>
            <a:off x="4911725" y="3983958"/>
            <a:ext cx="24177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getCommonlyUsedAttr2()</a:t>
            </a:r>
            <a:endParaRPr lang="en-US" altLang="zh-CN" b="0" dirty="0">
              <a:solidFill>
                <a:srgbClr val="FF0000"/>
              </a:solidFill>
              <a:ea typeface="宋体" panose="02010600030101010101" pitchFamily="2" charset="-122"/>
            </a:endParaRPr>
          </a:p>
        </p:txBody>
      </p:sp>
      <p:sp>
        <p:nvSpPr>
          <p:cNvPr id="597023" name="Rectangle 1055"/>
          <p:cNvSpPr>
            <a:spLocks noChangeArrowheads="1"/>
          </p:cNvSpPr>
          <p:nvPr/>
        </p:nvSpPr>
        <p:spPr bwMode="auto">
          <a:xfrm>
            <a:off x="4911725" y="4199858"/>
            <a:ext cx="24177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getRarelyUsedAtt1()</a:t>
            </a:r>
            <a:endParaRPr lang="en-US" altLang="zh-CN" b="0" dirty="0">
              <a:solidFill>
                <a:srgbClr val="FF0000"/>
              </a:solidFill>
              <a:ea typeface="宋体" panose="02010600030101010101" pitchFamily="2" charset="-122"/>
            </a:endParaRPr>
          </a:p>
        </p:txBody>
      </p:sp>
      <p:sp>
        <p:nvSpPr>
          <p:cNvPr id="597024" name="Rectangle 1056"/>
          <p:cNvSpPr>
            <a:spLocks noChangeArrowheads="1"/>
          </p:cNvSpPr>
          <p:nvPr/>
        </p:nvSpPr>
        <p:spPr bwMode="auto">
          <a:xfrm>
            <a:off x="4921250" y="4407820"/>
            <a:ext cx="24177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getRarelyUsedAtt2()</a:t>
            </a:r>
            <a:endParaRPr lang="en-US" altLang="zh-CN" b="0" dirty="0">
              <a:solidFill>
                <a:srgbClr val="FF0000"/>
              </a:solidFill>
              <a:ea typeface="宋体" panose="02010600030101010101" pitchFamily="2" charset="-122"/>
            </a:endParaRPr>
          </a:p>
        </p:txBody>
      </p:sp>
      <p:sp>
        <p:nvSpPr>
          <p:cNvPr id="597025" name="Rectangle 1057"/>
          <p:cNvSpPr>
            <a:spLocks noChangeArrowheads="1"/>
          </p:cNvSpPr>
          <p:nvPr/>
        </p:nvSpPr>
        <p:spPr bwMode="auto">
          <a:xfrm>
            <a:off x="4032250" y="5387308"/>
            <a:ext cx="2084388"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FatClassDataHelper</a:t>
            </a:r>
            <a:endParaRPr lang="en-US" altLang="zh-CN" b="0" dirty="0">
              <a:solidFill>
                <a:srgbClr val="FF0000"/>
              </a:solidFill>
              <a:ea typeface="宋体" panose="02010600030101010101" pitchFamily="2" charset="-122"/>
            </a:endParaRPr>
          </a:p>
        </p:txBody>
      </p:sp>
      <p:sp>
        <p:nvSpPr>
          <p:cNvPr id="597026" name="Line 1058"/>
          <p:cNvSpPr>
            <a:spLocks noChangeShapeType="1"/>
          </p:cNvSpPr>
          <p:nvPr/>
        </p:nvSpPr>
        <p:spPr bwMode="auto">
          <a:xfrm>
            <a:off x="4040188" y="5700045"/>
            <a:ext cx="212566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27" name="Line 1059"/>
          <p:cNvSpPr>
            <a:spLocks noChangeShapeType="1"/>
          </p:cNvSpPr>
          <p:nvPr/>
        </p:nvSpPr>
        <p:spPr bwMode="auto">
          <a:xfrm>
            <a:off x="4054475" y="6255670"/>
            <a:ext cx="20970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97028" name="Rectangle 1060"/>
          <p:cNvSpPr>
            <a:spLocks noChangeArrowheads="1"/>
          </p:cNvSpPr>
          <p:nvPr/>
        </p:nvSpPr>
        <p:spPr bwMode="auto">
          <a:xfrm>
            <a:off x="4029075" y="5690520"/>
            <a:ext cx="2185988"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commonlyUsedAttr1</a:t>
            </a:r>
            <a:endParaRPr lang="en-US" altLang="zh-CN" b="0" dirty="0">
              <a:solidFill>
                <a:srgbClr val="FF0000"/>
              </a:solidFill>
              <a:ea typeface="宋体" panose="02010600030101010101" pitchFamily="2" charset="-122"/>
            </a:endParaRPr>
          </a:p>
        </p:txBody>
      </p:sp>
      <p:sp>
        <p:nvSpPr>
          <p:cNvPr id="597029" name="Rectangle 1061"/>
          <p:cNvSpPr>
            <a:spLocks noChangeArrowheads="1"/>
          </p:cNvSpPr>
          <p:nvPr/>
        </p:nvSpPr>
        <p:spPr bwMode="auto">
          <a:xfrm>
            <a:off x="4035425" y="5901658"/>
            <a:ext cx="2184400"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commonlyUsedAttr2</a:t>
            </a:r>
            <a:endParaRPr lang="en-US" altLang="zh-CN" b="0" dirty="0">
              <a:solidFill>
                <a:srgbClr val="FF0000"/>
              </a:solidFill>
              <a:ea typeface="宋体" panose="02010600030101010101" pitchFamily="2" charset="-122"/>
            </a:endParaRPr>
          </a:p>
        </p:txBody>
      </p:sp>
      <p:sp>
        <p:nvSpPr>
          <p:cNvPr id="597034" name="Text Box 1066"/>
          <p:cNvSpPr txBox="1">
            <a:spLocks noChangeArrowheads="1"/>
          </p:cNvSpPr>
          <p:nvPr/>
        </p:nvSpPr>
        <p:spPr bwMode="auto">
          <a:xfrm>
            <a:off x="4965700" y="5158708"/>
            <a:ext cx="268288" cy="274637"/>
          </a:xfrm>
          <a:prstGeom prst="rect">
            <a:avLst/>
          </a:prstGeom>
          <a:noFill/>
          <a:ln w="12700">
            <a:noFill/>
            <a:miter lim="800000"/>
            <a:headEnd type="none" w="sm" len="sm"/>
            <a:tailEnd type="none" w="lg" len="lg"/>
          </a:ln>
          <a:effectLst/>
        </p:spPr>
        <p:txBody>
          <a:bodyPr wrap="none">
            <a:spAutoFit/>
          </a:bodyPr>
          <a:lstStyle/>
          <a:p>
            <a:pPr algn="l"/>
            <a:r>
              <a:rPr lang="en-US" altLang="zh-CN" sz="1200" b="0" dirty="0">
                <a:solidFill>
                  <a:schemeClr val="tx2"/>
                </a:solidFill>
                <a:ea typeface="宋体" panose="02010600030101010101" pitchFamily="2" charset="-122"/>
              </a:rPr>
              <a:t>1</a:t>
            </a:r>
            <a:endParaRPr lang="en-US" altLang="zh-CN" sz="1200" b="0" dirty="0">
              <a:solidFill>
                <a:schemeClr val="tx2"/>
              </a:solidFill>
              <a:ea typeface="宋体" panose="02010600030101010101" pitchFamily="2" charset="-122"/>
            </a:endParaRPr>
          </a:p>
        </p:txBody>
      </p:sp>
      <p:sp>
        <p:nvSpPr>
          <p:cNvPr id="597035" name="Text Box 1067"/>
          <p:cNvSpPr txBox="1">
            <a:spLocks noChangeArrowheads="1"/>
          </p:cNvSpPr>
          <p:nvPr/>
        </p:nvSpPr>
        <p:spPr bwMode="auto">
          <a:xfrm>
            <a:off x="6526213" y="5150770"/>
            <a:ext cx="438150" cy="274638"/>
          </a:xfrm>
          <a:prstGeom prst="rect">
            <a:avLst/>
          </a:prstGeom>
          <a:noFill/>
          <a:ln w="12700">
            <a:noFill/>
            <a:miter lim="800000"/>
            <a:headEnd type="none" w="sm" len="sm"/>
            <a:tailEnd type="none" w="lg" len="lg"/>
          </a:ln>
          <a:effectLst/>
        </p:spPr>
        <p:txBody>
          <a:bodyPr wrap="none">
            <a:spAutoFit/>
          </a:bodyPr>
          <a:lstStyle/>
          <a:p>
            <a:pPr algn="l"/>
            <a:r>
              <a:rPr lang="en-US" altLang="zh-CN" sz="1200" b="0" dirty="0">
                <a:solidFill>
                  <a:schemeClr val="tx2"/>
                </a:solidFill>
                <a:ea typeface="宋体" panose="02010600030101010101" pitchFamily="2" charset="-122"/>
              </a:rPr>
              <a:t>0..1</a:t>
            </a:r>
            <a:endParaRPr lang="en-US" altLang="zh-CN" sz="1200" b="0" dirty="0">
              <a:solidFill>
                <a:schemeClr val="tx2"/>
              </a:solidFill>
              <a:ea typeface="宋体" panose="02010600030101010101" pitchFamily="2" charset="-122"/>
            </a:endParaRPr>
          </a:p>
        </p:txBody>
      </p:sp>
      <p:sp>
        <p:nvSpPr>
          <p:cNvPr id="597036" name="Rectangle 1068"/>
          <p:cNvSpPr>
            <a:spLocks noChangeArrowheads="1"/>
          </p:cNvSpPr>
          <p:nvPr/>
        </p:nvSpPr>
        <p:spPr bwMode="auto">
          <a:xfrm>
            <a:off x="708025" y="3321970"/>
            <a:ext cx="2084388"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FatClass</a:t>
            </a:r>
            <a:endParaRPr lang="en-US" altLang="zh-CN" b="0" dirty="0">
              <a:solidFill>
                <a:srgbClr val="FF0000"/>
              </a:solidFill>
              <a:ea typeface="宋体" panose="02010600030101010101" pitchFamily="2" charset="-122"/>
            </a:endParaRPr>
          </a:p>
        </p:txBody>
      </p:sp>
      <p:sp>
        <p:nvSpPr>
          <p:cNvPr id="597037" name="Rectangle 1069"/>
          <p:cNvSpPr>
            <a:spLocks noChangeArrowheads="1"/>
          </p:cNvSpPr>
          <p:nvPr/>
        </p:nvSpPr>
        <p:spPr bwMode="auto">
          <a:xfrm>
            <a:off x="685800" y="3602958"/>
            <a:ext cx="21256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a:t>
            </a:r>
            <a:r>
              <a:rPr lang="en-US" altLang="zh-CN" b="0" i="1"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privateAttr</a:t>
            </a:r>
            <a:endParaRPr lang="en-US" altLang="zh-CN" b="0" dirty="0">
              <a:solidFill>
                <a:srgbClr val="FF0000"/>
              </a:solidFill>
              <a:ea typeface="宋体" panose="02010600030101010101" pitchFamily="2" charset="-122"/>
            </a:endParaRPr>
          </a:p>
        </p:txBody>
      </p:sp>
      <p:sp>
        <p:nvSpPr>
          <p:cNvPr id="597038" name="Rectangle 1070"/>
          <p:cNvSpPr>
            <a:spLocks noChangeArrowheads="1"/>
          </p:cNvSpPr>
          <p:nvPr/>
        </p:nvSpPr>
        <p:spPr bwMode="auto">
          <a:xfrm>
            <a:off x="679450" y="3812508"/>
            <a:ext cx="2185988"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commonlyUsedAttr1</a:t>
            </a:r>
            <a:endParaRPr lang="en-US" altLang="zh-CN" b="0" dirty="0">
              <a:solidFill>
                <a:srgbClr val="FF0000"/>
              </a:solidFill>
              <a:ea typeface="宋体" panose="02010600030101010101" pitchFamily="2" charset="-122"/>
            </a:endParaRPr>
          </a:p>
        </p:txBody>
      </p:sp>
      <p:sp>
        <p:nvSpPr>
          <p:cNvPr id="597039" name="Rectangle 1071"/>
          <p:cNvSpPr>
            <a:spLocks noChangeArrowheads="1"/>
          </p:cNvSpPr>
          <p:nvPr/>
        </p:nvSpPr>
        <p:spPr bwMode="auto">
          <a:xfrm>
            <a:off x="685800" y="4036345"/>
            <a:ext cx="2184400"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commonlyUsedAttr2</a:t>
            </a:r>
            <a:endParaRPr lang="en-US" altLang="zh-CN" b="0" dirty="0">
              <a:solidFill>
                <a:srgbClr val="FF0000"/>
              </a:solidFill>
              <a:ea typeface="宋体" panose="02010600030101010101" pitchFamily="2" charset="-122"/>
            </a:endParaRPr>
          </a:p>
        </p:txBody>
      </p:sp>
      <p:sp>
        <p:nvSpPr>
          <p:cNvPr id="597040" name="Rectangle 1072"/>
          <p:cNvSpPr>
            <a:spLocks noChangeArrowheads="1"/>
          </p:cNvSpPr>
          <p:nvPr/>
        </p:nvSpPr>
        <p:spPr bwMode="auto">
          <a:xfrm>
            <a:off x="695325" y="4233195"/>
            <a:ext cx="2184400"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rarelyUsed1</a:t>
            </a:r>
            <a:endParaRPr lang="en-US" altLang="zh-CN" b="0" dirty="0">
              <a:solidFill>
                <a:srgbClr val="FF0000"/>
              </a:solidFill>
              <a:ea typeface="宋体" panose="02010600030101010101" pitchFamily="2" charset="-122"/>
            </a:endParaRPr>
          </a:p>
        </p:txBody>
      </p:sp>
      <p:sp>
        <p:nvSpPr>
          <p:cNvPr id="597041" name="Rectangle 1073"/>
          <p:cNvSpPr>
            <a:spLocks noChangeArrowheads="1"/>
          </p:cNvSpPr>
          <p:nvPr/>
        </p:nvSpPr>
        <p:spPr bwMode="auto">
          <a:xfrm>
            <a:off x="690563" y="4455445"/>
            <a:ext cx="2184400"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a:solidFill>
                  <a:srgbClr val="FF0000"/>
                </a:solidFill>
                <a:ea typeface="宋体" panose="02010600030101010101" pitchFamily="2" charset="-122"/>
              </a:rPr>
              <a:t>rarelyUsed2</a:t>
            </a:r>
            <a:endParaRPr lang="en-US" altLang="zh-CN" b="0" dirty="0">
              <a:solidFill>
                <a:srgbClr val="FF0000"/>
              </a:solidFill>
              <a:ea typeface="宋体" panose="02010600030101010101" pitchFamily="2" charset="-122"/>
            </a:endParaRPr>
          </a:p>
        </p:txBody>
      </p:sp>
      <p:sp>
        <p:nvSpPr>
          <p:cNvPr id="597042" name="Rectangle 1074"/>
          <p:cNvSpPr>
            <a:spLocks noChangeArrowheads="1"/>
          </p:cNvSpPr>
          <p:nvPr/>
        </p:nvSpPr>
        <p:spPr bwMode="auto">
          <a:xfrm>
            <a:off x="703263" y="3117183"/>
            <a:ext cx="2084387" cy="308419"/>
          </a:xfrm>
          <a:prstGeom prst="rect">
            <a:avLst/>
          </a:prstGeom>
          <a:noFill/>
          <a:ln w="9525">
            <a:noFill/>
            <a:miter lim="800000"/>
          </a:ln>
          <a:effectLst/>
        </p:spPr>
        <p:txBody>
          <a:bodyPr lIns="92075" tIns="46038" rIns="92075" bIns="46038">
            <a:spAutoFit/>
          </a:bodyPr>
          <a:lstStyle/>
          <a:p>
            <a:r>
              <a:rPr lang="en-US" altLang="zh-CN" b="0" dirty="0">
                <a:solidFill>
                  <a:srgbClr val="FF0000"/>
                </a:solidFill>
                <a:ea typeface="宋体" panose="02010600030101010101" pitchFamily="2" charset="-122"/>
              </a:rPr>
              <a:t>&lt;&lt; Entity &gt;&gt;</a:t>
            </a:r>
            <a:endParaRPr lang="en-US" altLang="zh-CN" b="0" dirty="0">
              <a:solidFill>
                <a:srgbClr val="FF0000"/>
              </a:solidFill>
              <a:ea typeface="宋体" panose="02010600030101010101" pitchFamily="2" charset="-122"/>
            </a:endParaRPr>
          </a:p>
        </p:txBody>
      </p:sp>
      <p:sp>
        <p:nvSpPr>
          <p:cNvPr id="597044" name="AutoShape 1076"/>
          <p:cNvSpPr>
            <a:spLocks noChangeArrowheads="1"/>
          </p:cNvSpPr>
          <p:nvPr/>
        </p:nvSpPr>
        <p:spPr bwMode="auto">
          <a:xfrm>
            <a:off x="5207000" y="4760245"/>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597045" name="AutoShape 1077"/>
          <p:cNvSpPr>
            <a:spLocks noChangeArrowheads="1"/>
          </p:cNvSpPr>
          <p:nvPr/>
        </p:nvSpPr>
        <p:spPr bwMode="auto">
          <a:xfrm>
            <a:off x="6911975" y="4760245"/>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597046" name="Line 1078"/>
          <p:cNvSpPr>
            <a:spLocks noChangeShapeType="1"/>
          </p:cNvSpPr>
          <p:nvPr/>
        </p:nvSpPr>
        <p:spPr bwMode="auto">
          <a:xfrm>
            <a:off x="3467100" y="2779045"/>
            <a:ext cx="0" cy="3644900"/>
          </a:xfrm>
          <a:prstGeom prst="line">
            <a:avLst/>
          </a:prstGeom>
          <a:noFill/>
          <a:ln w="28575">
            <a:solidFill>
              <a:schemeClr val="hlink"/>
            </a:solidFill>
            <a:prstDash val="dash"/>
            <a:rou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70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70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70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70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70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70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70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70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70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70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70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70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70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70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70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70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70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70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70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70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70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70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70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70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70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7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33" grpId="0" animBg="1"/>
      <p:bldP spid="597032" grpId="0" animBg="1"/>
      <p:bldP spid="597010" grpId="0" animBg="1"/>
      <p:bldP spid="597011" grpId="0"/>
      <p:bldP spid="597012" grpId="0" animBg="1"/>
      <p:bldP spid="597013" grpId="0" animBg="1"/>
      <p:bldP spid="597014" grpId="0"/>
      <p:bldP spid="597015" grpId="0"/>
      <p:bldP spid="597016" grpId="0" animBg="1"/>
      <p:bldP spid="597018" grpId="0"/>
      <p:bldP spid="597019" grpId="0"/>
      <p:bldP spid="597020" grpId="0"/>
      <p:bldP spid="597021" grpId="0"/>
      <p:bldP spid="597022" grpId="0"/>
      <p:bldP spid="597023" grpId="0"/>
      <p:bldP spid="597024" grpId="0"/>
      <p:bldP spid="597025" grpId="0"/>
      <p:bldP spid="597026" grpId="0" animBg="1"/>
      <p:bldP spid="597027" grpId="0" animBg="1"/>
      <p:bldP spid="597028" grpId="0"/>
      <p:bldP spid="597029" grpId="0"/>
      <p:bldP spid="597034" grpId="0"/>
      <p:bldP spid="597035" grpId="0"/>
      <p:bldP spid="597044" grpId="0" animBg="1"/>
      <p:bldP spid="59704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idx="1"/>
          </p:nvPr>
        </p:nvSpPr>
        <p:spPr/>
        <p:txBody>
          <a:bodyPr/>
          <a:lstStyle/>
          <a:p>
            <a:r>
              <a:rPr lang="en-US" altLang="zh-CN" dirty="0">
                <a:ea typeface="宋体" panose="02010600030101010101" pitchFamily="2" charset="-122"/>
              </a:rPr>
              <a:t>What happens to Control Classes?</a:t>
            </a:r>
            <a:endParaRPr lang="en-US" altLang="zh-CN" dirty="0">
              <a:ea typeface="宋体" panose="02010600030101010101" pitchFamily="2" charset="-122"/>
            </a:endParaRPr>
          </a:p>
          <a:p>
            <a:pPr lvl="1"/>
            <a:r>
              <a:rPr lang="en-US" altLang="zh-CN" dirty="0">
                <a:ea typeface="宋体" panose="02010600030101010101" pitchFamily="2" charset="-122"/>
              </a:rPr>
              <a:t>Are they really needed?</a:t>
            </a:r>
            <a:endParaRPr lang="en-US" altLang="zh-CN" dirty="0">
              <a:ea typeface="宋体" panose="02010600030101010101" pitchFamily="2" charset="-122"/>
            </a:endParaRPr>
          </a:p>
          <a:p>
            <a:pPr lvl="1"/>
            <a:r>
              <a:rPr lang="en-US" altLang="zh-CN" dirty="0">
                <a:ea typeface="宋体" panose="02010600030101010101" pitchFamily="2" charset="-122"/>
              </a:rPr>
              <a:t>Should they be split?</a:t>
            </a:r>
            <a:endParaRPr lang="en-US" altLang="zh-CN" dirty="0">
              <a:ea typeface="宋体" panose="02010600030101010101" pitchFamily="2" charset="-122"/>
            </a:endParaRPr>
          </a:p>
          <a:p>
            <a:r>
              <a:rPr lang="en-US" altLang="zh-CN" dirty="0">
                <a:ea typeface="宋体" panose="02010600030101010101" pitchFamily="2" charset="-122"/>
              </a:rPr>
              <a:t>How do you decide?</a:t>
            </a:r>
            <a:endParaRPr lang="en-US" altLang="zh-CN" dirty="0">
              <a:ea typeface="宋体" panose="02010600030101010101" pitchFamily="2" charset="-122"/>
            </a:endParaRPr>
          </a:p>
          <a:p>
            <a:pPr lvl="1"/>
            <a:r>
              <a:rPr lang="en-US" altLang="zh-CN" dirty="0">
                <a:ea typeface="宋体" panose="02010600030101010101" pitchFamily="2" charset="-122"/>
              </a:rPr>
              <a:t>Complexity</a:t>
            </a:r>
            <a:endParaRPr lang="en-US" altLang="zh-CN" dirty="0">
              <a:ea typeface="宋体" panose="02010600030101010101" pitchFamily="2" charset="-122"/>
            </a:endParaRPr>
          </a:p>
          <a:p>
            <a:pPr lvl="1"/>
            <a:r>
              <a:rPr lang="en-US" altLang="zh-CN" dirty="0">
                <a:ea typeface="宋体" panose="02010600030101010101" pitchFamily="2" charset="-122"/>
              </a:rPr>
              <a:t>Change probability</a:t>
            </a:r>
            <a:endParaRPr lang="en-US" altLang="zh-CN" dirty="0">
              <a:ea typeface="宋体" panose="02010600030101010101" pitchFamily="2" charset="-122"/>
            </a:endParaRPr>
          </a:p>
          <a:p>
            <a:pPr lvl="1"/>
            <a:r>
              <a:rPr lang="en-US" altLang="zh-CN" dirty="0">
                <a:ea typeface="宋体" panose="02010600030101010101" pitchFamily="2" charset="-122"/>
              </a:rPr>
              <a:t>Distribution and performance</a:t>
            </a:r>
            <a:endParaRPr lang="en-US" altLang="zh-CN" dirty="0">
              <a:ea typeface="宋体" panose="02010600030101010101" pitchFamily="2" charset="-122"/>
            </a:endParaRPr>
          </a:p>
          <a:p>
            <a:pPr lvl="1"/>
            <a:r>
              <a:rPr lang="en-US" altLang="zh-CN" dirty="0">
                <a:ea typeface="宋体" panose="02010600030101010101" pitchFamily="2" charset="-122"/>
              </a:rPr>
              <a:t>Transaction management</a:t>
            </a:r>
            <a:endParaRPr lang="en-US" altLang="zh-CN" dirty="0">
              <a:ea typeface="宋体" panose="02010600030101010101" pitchFamily="2" charset="-122"/>
            </a:endParaRPr>
          </a:p>
        </p:txBody>
      </p:sp>
      <p:sp>
        <p:nvSpPr>
          <p:cNvPr id="358402"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Strategies for Designing Control Classes</a:t>
            </a:r>
            <a:endParaRPr lang="en-US" altLang="zh-CN" dirty="0">
              <a:ea typeface="宋体" panose="02010600030101010101" pitchFamily="2" charset="-122"/>
            </a:endParaRPr>
          </a:p>
        </p:txBody>
      </p:sp>
      <p:grpSp>
        <p:nvGrpSpPr>
          <p:cNvPr id="358479" name="Group 79"/>
          <p:cNvGrpSpPr/>
          <p:nvPr/>
        </p:nvGrpSpPr>
        <p:grpSpPr bwMode="auto">
          <a:xfrm>
            <a:off x="5243513" y="1928813"/>
            <a:ext cx="3451225" cy="1533525"/>
            <a:chOff x="2895" y="1204"/>
            <a:chExt cx="2846" cy="1265"/>
          </a:xfrm>
        </p:grpSpPr>
        <p:sp>
          <p:nvSpPr>
            <p:cNvPr id="358407" name="Freeform 7"/>
            <p:cNvSpPr/>
            <p:nvPr/>
          </p:nvSpPr>
          <p:spPr bwMode="auto">
            <a:xfrm>
              <a:off x="3421" y="1505"/>
              <a:ext cx="1786" cy="943"/>
            </a:xfrm>
            <a:custGeom>
              <a:avLst/>
              <a:gdLst/>
              <a:ahLst/>
              <a:cxnLst>
                <a:cxn ang="0">
                  <a:pos x="155" y="388"/>
                </a:cxn>
                <a:cxn ang="0">
                  <a:pos x="97" y="938"/>
                </a:cxn>
                <a:cxn ang="0">
                  <a:pos x="51" y="1343"/>
                </a:cxn>
                <a:cxn ang="0">
                  <a:pos x="238" y="1511"/>
                </a:cxn>
                <a:cxn ang="0">
                  <a:pos x="425" y="1655"/>
                </a:cxn>
                <a:cxn ang="0">
                  <a:pos x="679" y="1810"/>
                </a:cxn>
                <a:cxn ang="0">
                  <a:pos x="968" y="1732"/>
                </a:cxn>
                <a:cxn ang="0">
                  <a:pos x="949" y="1434"/>
                </a:cxn>
                <a:cxn ang="0">
                  <a:pos x="1155" y="1765"/>
                </a:cxn>
                <a:cxn ang="0">
                  <a:pos x="1161" y="1634"/>
                </a:cxn>
                <a:cxn ang="0">
                  <a:pos x="1161" y="1409"/>
                </a:cxn>
                <a:cxn ang="0">
                  <a:pos x="1270" y="1647"/>
                </a:cxn>
                <a:cxn ang="0">
                  <a:pos x="1529" y="1848"/>
                </a:cxn>
                <a:cxn ang="0">
                  <a:pos x="1864" y="1874"/>
                </a:cxn>
                <a:cxn ang="0">
                  <a:pos x="2091" y="1700"/>
                </a:cxn>
                <a:cxn ang="0">
                  <a:pos x="2271" y="1506"/>
                </a:cxn>
                <a:cxn ang="0">
                  <a:pos x="2367" y="1441"/>
                </a:cxn>
                <a:cxn ang="0">
                  <a:pos x="2252" y="1712"/>
                </a:cxn>
                <a:cxn ang="0">
                  <a:pos x="2303" y="1802"/>
                </a:cxn>
                <a:cxn ang="0">
                  <a:pos x="2439" y="1602"/>
                </a:cxn>
                <a:cxn ang="0">
                  <a:pos x="2484" y="1615"/>
                </a:cxn>
                <a:cxn ang="0">
                  <a:pos x="2652" y="1802"/>
                </a:cxn>
                <a:cxn ang="0">
                  <a:pos x="2917" y="1880"/>
                </a:cxn>
                <a:cxn ang="0">
                  <a:pos x="3110" y="1732"/>
                </a:cxn>
                <a:cxn ang="0">
                  <a:pos x="3250" y="1460"/>
                </a:cxn>
                <a:cxn ang="0">
                  <a:pos x="3445" y="1286"/>
                </a:cxn>
                <a:cxn ang="0">
                  <a:pos x="3573" y="1129"/>
                </a:cxn>
                <a:cxn ang="0">
                  <a:pos x="3418" y="919"/>
                </a:cxn>
                <a:cxn ang="0">
                  <a:pos x="3399" y="543"/>
                </a:cxn>
                <a:cxn ang="0">
                  <a:pos x="3477" y="498"/>
                </a:cxn>
                <a:cxn ang="0">
                  <a:pos x="3250" y="142"/>
                </a:cxn>
                <a:cxn ang="0">
                  <a:pos x="2762" y="129"/>
                </a:cxn>
                <a:cxn ang="0">
                  <a:pos x="1891" y="44"/>
                </a:cxn>
                <a:cxn ang="0">
                  <a:pos x="756" y="57"/>
                </a:cxn>
                <a:cxn ang="0">
                  <a:pos x="473" y="15"/>
                </a:cxn>
                <a:cxn ang="0">
                  <a:pos x="425" y="44"/>
                </a:cxn>
                <a:cxn ang="0">
                  <a:pos x="386" y="70"/>
                </a:cxn>
                <a:cxn ang="0">
                  <a:pos x="352" y="93"/>
                </a:cxn>
                <a:cxn ang="0">
                  <a:pos x="323" y="114"/>
                </a:cxn>
                <a:cxn ang="0">
                  <a:pos x="287" y="138"/>
                </a:cxn>
                <a:cxn ang="0">
                  <a:pos x="253" y="163"/>
                </a:cxn>
                <a:cxn ang="0">
                  <a:pos x="219" y="193"/>
                </a:cxn>
              </a:cxnLst>
              <a:rect l="0" t="0" r="r" b="b"/>
              <a:pathLst>
                <a:path w="3573" h="1888">
                  <a:moveTo>
                    <a:pt x="219" y="193"/>
                  </a:moveTo>
                  <a:lnTo>
                    <a:pt x="155" y="388"/>
                  </a:lnTo>
                  <a:lnTo>
                    <a:pt x="102" y="672"/>
                  </a:lnTo>
                  <a:lnTo>
                    <a:pt x="97" y="938"/>
                  </a:lnTo>
                  <a:lnTo>
                    <a:pt x="0" y="1252"/>
                  </a:lnTo>
                  <a:lnTo>
                    <a:pt x="51" y="1343"/>
                  </a:lnTo>
                  <a:lnTo>
                    <a:pt x="187" y="1375"/>
                  </a:lnTo>
                  <a:lnTo>
                    <a:pt x="238" y="1511"/>
                  </a:lnTo>
                  <a:lnTo>
                    <a:pt x="337" y="1583"/>
                  </a:lnTo>
                  <a:lnTo>
                    <a:pt x="425" y="1655"/>
                  </a:lnTo>
                  <a:lnTo>
                    <a:pt x="562" y="1778"/>
                  </a:lnTo>
                  <a:lnTo>
                    <a:pt x="679" y="1810"/>
                  </a:lnTo>
                  <a:lnTo>
                    <a:pt x="845" y="1784"/>
                  </a:lnTo>
                  <a:lnTo>
                    <a:pt x="968" y="1732"/>
                  </a:lnTo>
                  <a:lnTo>
                    <a:pt x="1021" y="1687"/>
                  </a:lnTo>
                  <a:lnTo>
                    <a:pt x="949" y="1434"/>
                  </a:lnTo>
                  <a:lnTo>
                    <a:pt x="1070" y="1647"/>
                  </a:lnTo>
                  <a:lnTo>
                    <a:pt x="1155" y="1765"/>
                  </a:lnTo>
                  <a:lnTo>
                    <a:pt x="1265" y="1837"/>
                  </a:lnTo>
                  <a:lnTo>
                    <a:pt x="1161" y="1634"/>
                  </a:lnTo>
                  <a:lnTo>
                    <a:pt x="1110" y="1434"/>
                  </a:lnTo>
                  <a:lnTo>
                    <a:pt x="1161" y="1409"/>
                  </a:lnTo>
                  <a:lnTo>
                    <a:pt x="1212" y="1543"/>
                  </a:lnTo>
                  <a:lnTo>
                    <a:pt x="1270" y="1647"/>
                  </a:lnTo>
                  <a:lnTo>
                    <a:pt x="1367" y="1746"/>
                  </a:lnTo>
                  <a:lnTo>
                    <a:pt x="1529" y="1848"/>
                  </a:lnTo>
                  <a:lnTo>
                    <a:pt x="1671" y="1888"/>
                  </a:lnTo>
                  <a:lnTo>
                    <a:pt x="1864" y="1874"/>
                  </a:lnTo>
                  <a:lnTo>
                    <a:pt x="1989" y="1797"/>
                  </a:lnTo>
                  <a:lnTo>
                    <a:pt x="2091" y="1700"/>
                  </a:lnTo>
                  <a:lnTo>
                    <a:pt x="2167" y="1628"/>
                  </a:lnTo>
                  <a:lnTo>
                    <a:pt x="2271" y="1506"/>
                  </a:lnTo>
                  <a:lnTo>
                    <a:pt x="2322" y="1396"/>
                  </a:lnTo>
                  <a:lnTo>
                    <a:pt x="2367" y="1441"/>
                  </a:lnTo>
                  <a:lnTo>
                    <a:pt x="2303" y="1634"/>
                  </a:lnTo>
                  <a:lnTo>
                    <a:pt x="2252" y="1712"/>
                  </a:lnTo>
                  <a:lnTo>
                    <a:pt x="2185" y="1802"/>
                  </a:lnTo>
                  <a:lnTo>
                    <a:pt x="2303" y="1802"/>
                  </a:lnTo>
                  <a:lnTo>
                    <a:pt x="2386" y="1706"/>
                  </a:lnTo>
                  <a:lnTo>
                    <a:pt x="2439" y="1602"/>
                  </a:lnTo>
                  <a:lnTo>
                    <a:pt x="2463" y="1473"/>
                  </a:lnTo>
                  <a:lnTo>
                    <a:pt x="2484" y="1615"/>
                  </a:lnTo>
                  <a:lnTo>
                    <a:pt x="2548" y="1712"/>
                  </a:lnTo>
                  <a:lnTo>
                    <a:pt x="2652" y="1802"/>
                  </a:lnTo>
                  <a:lnTo>
                    <a:pt x="2787" y="1880"/>
                  </a:lnTo>
                  <a:lnTo>
                    <a:pt x="2917" y="1880"/>
                  </a:lnTo>
                  <a:lnTo>
                    <a:pt x="3032" y="1810"/>
                  </a:lnTo>
                  <a:lnTo>
                    <a:pt x="3110" y="1732"/>
                  </a:lnTo>
                  <a:lnTo>
                    <a:pt x="3174" y="1655"/>
                  </a:lnTo>
                  <a:lnTo>
                    <a:pt x="3250" y="1460"/>
                  </a:lnTo>
                  <a:lnTo>
                    <a:pt x="3380" y="1420"/>
                  </a:lnTo>
                  <a:lnTo>
                    <a:pt x="3445" y="1286"/>
                  </a:lnTo>
                  <a:lnTo>
                    <a:pt x="3567" y="1214"/>
                  </a:lnTo>
                  <a:lnTo>
                    <a:pt x="3573" y="1129"/>
                  </a:lnTo>
                  <a:lnTo>
                    <a:pt x="3496" y="1048"/>
                  </a:lnTo>
                  <a:lnTo>
                    <a:pt x="3418" y="919"/>
                  </a:lnTo>
                  <a:lnTo>
                    <a:pt x="3405" y="762"/>
                  </a:lnTo>
                  <a:lnTo>
                    <a:pt x="3399" y="543"/>
                  </a:lnTo>
                  <a:lnTo>
                    <a:pt x="3484" y="588"/>
                  </a:lnTo>
                  <a:lnTo>
                    <a:pt x="3477" y="498"/>
                  </a:lnTo>
                  <a:lnTo>
                    <a:pt x="3418" y="310"/>
                  </a:lnTo>
                  <a:lnTo>
                    <a:pt x="3250" y="142"/>
                  </a:lnTo>
                  <a:lnTo>
                    <a:pt x="3040" y="44"/>
                  </a:lnTo>
                  <a:lnTo>
                    <a:pt x="2762" y="129"/>
                  </a:lnTo>
                  <a:lnTo>
                    <a:pt x="2471" y="180"/>
                  </a:lnTo>
                  <a:lnTo>
                    <a:pt x="1891" y="44"/>
                  </a:lnTo>
                  <a:lnTo>
                    <a:pt x="1252" y="174"/>
                  </a:lnTo>
                  <a:lnTo>
                    <a:pt x="756" y="57"/>
                  </a:lnTo>
                  <a:lnTo>
                    <a:pt x="497" y="0"/>
                  </a:lnTo>
                  <a:lnTo>
                    <a:pt x="473" y="15"/>
                  </a:lnTo>
                  <a:lnTo>
                    <a:pt x="448" y="30"/>
                  </a:lnTo>
                  <a:lnTo>
                    <a:pt x="425" y="44"/>
                  </a:lnTo>
                  <a:lnTo>
                    <a:pt x="405" y="57"/>
                  </a:lnTo>
                  <a:lnTo>
                    <a:pt x="386" y="70"/>
                  </a:lnTo>
                  <a:lnTo>
                    <a:pt x="369" y="82"/>
                  </a:lnTo>
                  <a:lnTo>
                    <a:pt x="352" y="93"/>
                  </a:lnTo>
                  <a:lnTo>
                    <a:pt x="337" y="104"/>
                  </a:lnTo>
                  <a:lnTo>
                    <a:pt x="323" y="114"/>
                  </a:lnTo>
                  <a:lnTo>
                    <a:pt x="310" y="121"/>
                  </a:lnTo>
                  <a:lnTo>
                    <a:pt x="287" y="138"/>
                  </a:lnTo>
                  <a:lnTo>
                    <a:pt x="269" y="151"/>
                  </a:lnTo>
                  <a:lnTo>
                    <a:pt x="253" y="163"/>
                  </a:lnTo>
                  <a:lnTo>
                    <a:pt x="219" y="193"/>
                  </a:lnTo>
                  <a:lnTo>
                    <a:pt x="219" y="193"/>
                  </a:lnTo>
                  <a:lnTo>
                    <a:pt x="219" y="193"/>
                  </a:lnTo>
                  <a:close/>
                </a:path>
              </a:pathLst>
            </a:custGeom>
            <a:solidFill>
              <a:srgbClr val="FFCBC3"/>
            </a:solidFill>
            <a:ln w="9525">
              <a:noFill/>
              <a:round/>
            </a:ln>
          </p:spPr>
          <p:txBody>
            <a:bodyPr/>
            <a:lstStyle/>
            <a:p>
              <a:endParaRPr lang="en-US"/>
            </a:p>
          </p:txBody>
        </p:sp>
        <p:sp>
          <p:nvSpPr>
            <p:cNvPr id="358408" name="Freeform 8"/>
            <p:cNvSpPr/>
            <p:nvPr/>
          </p:nvSpPr>
          <p:spPr bwMode="auto">
            <a:xfrm>
              <a:off x="3185" y="1371"/>
              <a:ext cx="2145" cy="866"/>
            </a:xfrm>
            <a:custGeom>
              <a:avLst/>
              <a:gdLst/>
              <a:ahLst/>
              <a:cxnLst>
                <a:cxn ang="0">
                  <a:pos x="1396" y="39"/>
                </a:cxn>
                <a:cxn ang="0">
                  <a:pos x="1027" y="53"/>
                </a:cxn>
                <a:cxn ang="0">
                  <a:pos x="728" y="331"/>
                </a:cxn>
                <a:cxn ang="0">
                  <a:pos x="388" y="531"/>
                </a:cxn>
                <a:cxn ang="0">
                  <a:pos x="594" y="518"/>
                </a:cxn>
                <a:cxn ang="0">
                  <a:pos x="337" y="913"/>
                </a:cxn>
                <a:cxn ang="0">
                  <a:pos x="0" y="1229"/>
                </a:cxn>
                <a:cxn ang="0">
                  <a:pos x="118" y="1236"/>
                </a:cxn>
                <a:cxn ang="0">
                  <a:pos x="369" y="1100"/>
                </a:cxn>
                <a:cxn ang="0">
                  <a:pos x="240" y="1422"/>
                </a:cxn>
                <a:cxn ang="0">
                  <a:pos x="395" y="1571"/>
                </a:cxn>
                <a:cxn ang="0">
                  <a:pos x="600" y="1668"/>
                </a:cxn>
                <a:cxn ang="0">
                  <a:pos x="530" y="1590"/>
                </a:cxn>
                <a:cxn ang="0">
                  <a:pos x="677" y="1274"/>
                </a:cxn>
                <a:cxn ang="0">
                  <a:pos x="639" y="758"/>
                </a:cxn>
                <a:cxn ang="0">
                  <a:pos x="774" y="459"/>
                </a:cxn>
                <a:cxn ang="0">
                  <a:pos x="1626" y="523"/>
                </a:cxn>
                <a:cxn ang="0">
                  <a:pos x="1091" y="641"/>
                </a:cxn>
                <a:cxn ang="0">
                  <a:pos x="1284" y="1060"/>
                </a:cxn>
                <a:cxn ang="0">
                  <a:pos x="1465" y="1441"/>
                </a:cxn>
                <a:cxn ang="0">
                  <a:pos x="1515" y="958"/>
                </a:cxn>
                <a:cxn ang="0">
                  <a:pos x="1530" y="1255"/>
                </a:cxn>
                <a:cxn ang="0">
                  <a:pos x="1600" y="1081"/>
                </a:cxn>
                <a:cxn ang="0">
                  <a:pos x="1677" y="972"/>
                </a:cxn>
                <a:cxn ang="0">
                  <a:pos x="1723" y="1138"/>
                </a:cxn>
                <a:cxn ang="0">
                  <a:pos x="1897" y="777"/>
                </a:cxn>
                <a:cxn ang="0">
                  <a:pos x="2259" y="550"/>
                </a:cxn>
                <a:cxn ang="0">
                  <a:pos x="2433" y="499"/>
                </a:cxn>
                <a:cxn ang="0">
                  <a:pos x="3212" y="660"/>
                </a:cxn>
                <a:cxn ang="0">
                  <a:pos x="3161" y="764"/>
                </a:cxn>
                <a:cxn ang="0">
                  <a:pos x="2774" y="1042"/>
                </a:cxn>
                <a:cxn ang="0">
                  <a:pos x="2755" y="1494"/>
                </a:cxn>
                <a:cxn ang="0">
                  <a:pos x="2961" y="1185"/>
                </a:cxn>
                <a:cxn ang="0">
                  <a:pos x="3065" y="1467"/>
                </a:cxn>
                <a:cxn ang="0">
                  <a:pos x="3148" y="1255"/>
                </a:cxn>
                <a:cxn ang="0">
                  <a:pos x="3233" y="913"/>
                </a:cxn>
                <a:cxn ang="0">
                  <a:pos x="3517" y="582"/>
                </a:cxn>
                <a:cxn ang="0">
                  <a:pos x="3439" y="323"/>
                </a:cxn>
                <a:cxn ang="0">
                  <a:pos x="3793" y="550"/>
                </a:cxn>
                <a:cxn ang="0">
                  <a:pos x="3948" y="796"/>
                </a:cxn>
                <a:cxn ang="0">
                  <a:pos x="3961" y="537"/>
                </a:cxn>
                <a:cxn ang="0">
                  <a:pos x="4207" y="745"/>
                </a:cxn>
                <a:cxn ang="0">
                  <a:pos x="4284" y="603"/>
                </a:cxn>
                <a:cxn ang="0">
                  <a:pos x="3883" y="387"/>
                </a:cxn>
                <a:cxn ang="0">
                  <a:pos x="3581" y="130"/>
                </a:cxn>
                <a:cxn ang="0">
                  <a:pos x="3207" y="109"/>
                </a:cxn>
                <a:cxn ang="0">
                  <a:pos x="2870" y="291"/>
                </a:cxn>
                <a:cxn ang="0">
                  <a:pos x="2656" y="58"/>
                </a:cxn>
                <a:cxn ang="0">
                  <a:pos x="2760" y="213"/>
                </a:cxn>
                <a:cxn ang="0">
                  <a:pos x="2110" y="26"/>
                </a:cxn>
                <a:cxn ang="0">
                  <a:pos x="1760" y="278"/>
                </a:cxn>
                <a:cxn ang="0">
                  <a:pos x="1747" y="109"/>
                </a:cxn>
                <a:cxn ang="0">
                  <a:pos x="1619" y="117"/>
                </a:cxn>
                <a:cxn ang="0">
                  <a:pos x="1560" y="175"/>
                </a:cxn>
              </a:cxnLst>
              <a:rect l="0" t="0" r="r" b="b"/>
              <a:pathLst>
                <a:path w="4290" h="1732">
                  <a:moveTo>
                    <a:pt x="1560" y="175"/>
                  </a:moveTo>
                  <a:lnTo>
                    <a:pt x="1492" y="104"/>
                  </a:lnTo>
                  <a:lnTo>
                    <a:pt x="1396" y="39"/>
                  </a:lnTo>
                  <a:lnTo>
                    <a:pt x="1297" y="13"/>
                  </a:lnTo>
                  <a:lnTo>
                    <a:pt x="1150" y="13"/>
                  </a:lnTo>
                  <a:lnTo>
                    <a:pt x="1027" y="53"/>
                  </a:lnTo>
                  <a:lnTo>
                    <a:pt x="872" y="149"/>
                  </a:lnTo>
                  <a:lnTo>
                    <a:pt x="794" y="245"/>
                  </a:lnTo>
                  <a:lnTo>
                    <a:pt x="728" y="331"/>
                  </a:lnTo>
                  <a:lnTo>
                    <a:pt x="626" y="395"/>
                  </a:lnTo>
                  <a:lnTo>
                    <a:pt x="479" y="453"/>
                  </a:lnTo>
                  <a:lnTo>
                    <a:pt x="388" y="531"/>
                  </a:lnTo>
                  <a:lnTo>
                    <a:pt x="350" y="627"/>
                  </a:lnTo>
                  <a:lnTo>
                    <a:pt x="490" y="544"/>
                  </a:lnTo>
                  <a:lnTo>
                    <a:pt x="594" y="518"/>
                  </a:lnTo>
                  <a:lnTo>
                    <a:pt x="562" y="654"/>
                  </a:lnTo>
                  <a:lnTo>
                    <a:pt x="458" y="803"/>
                  </a:lnTo>
                  <a:lnTo>
                    <a:pt x="337" y="913"/>
                  </a:lnTo>
                  <a:lnTo>
                    <a:pt x="182" y="1015"/>
                  </a:lnTo>
                  <a:lnTo>
                    <a:pt x="78" y="1106"/>
                  </a:lnTo>
                  <a:lnTo>
                    <a:pt x="0" y="1229"/>
                  </a:lnTo>
                  <a:lnTo>
                    <a:pt x="40" y="1325"/>
                  </a:lnTo>
                  <a:lnTo>
                    <a:pt x="85" y="1325"/>
                  </a:lnTo>
                  <a:lnTo>
                    <a:pt x="118" y="1236"/>
                  </a:lnTo>
                  <a:lnTo>
                    <a:pt x="176" y="1159"/>
                  </a:lnTo>
                  <a:lnTo>
                    <a:pt x="305" y="1100"/>
                  </a:lnTo>
                  <a:lnTo>
                    <a:pt x="369" y="1100"/>
                  </a:lnTo>
                  <a:lnTo>
                    <a:pt x="286" y="1204"/>
                  </a:lnTo>
                  <a:lnTo>
                    <a:pt x="240" y="1337"/>
                  </a:lnTo>
                  <a:lnTo>
                    <a:pt x="240" y="1422"/>
                  </a:lnTo>
                  <a:lnTo>
                    <a:pt x="310" y="1416"/>
                  </a:lnTo>
                  <a:lnTo>
                    <a:pt x="337" y="1486"/>
                  </a:lnTo>
                  <a:lnTo>
                    <a:pt x="395" y="1571"/>
                  </a:lnTo>
                  <a:lnTo>
                    <a:pt x="452" y="1622"/>
                  </a:lnTo>
                  <a:lnTo>
                    <a:pt x="503" y="1641"/>
                  </a:lnTo>
                  <a:lnTo>
                    <a:pt x="600" y="1668"/>
                  </a:lnTo>
                  <a:lnTo>
                    <a:pt x="671" y="1732"/>
                  </a:lnTo>
                  <a:lnTo>
                    <a:pt x="645" y="1609"/>
                  </a:lnTo>
                  <a:lnTo>
                    <a:pt x="530" y="1590"/>
                  </a:lnTo>
                  <a:lnTo>
                    <a:pt x="496" y="1545"/>
                  </a:lnTo>
                  <a:lnTo>
                    <a:pt x="522" y="1473"/>
                  </a:lnTo>
                  <a:lnTo>
                    <a:pt x="677" y="1274"/>
                  </a:lnTo>
                  <a:lnTo>
                    <a:pt x="626" y="1081"/>
                  </a:lnTo>
                  <a:lnTo>
                    <a:pt x="605" y="932"/>
                  </a:lnTo>
                  <a:lnTo>
                    <a:pt x="639" y="758"/>
                  </a:lnTo>
                  <a:lnTo>
                    <a:pt x="671" y="609"/>
                  </a:lnTo>
                  <a:lnTo>
                    <a:pt x="728" y="523"/>
                  </a:lnTo>
                  <a:lnTo>
                    <a:pt x="774" y="459"/>
                  </a:lnTo>
                  <a:lnTo>
                    <a:pt x="896" y="400"/>
                  </a:lnTo>
                  <a:lnTo>
                    <a:pt x="1006" y="504"/>
                  </a:lnTo>
                  <a:lnTo>
                    <a:pt x="1626" y="523"/>
                  </a:lnTo>
                  <a:lnTo>
                    <a:pt x="1051" y="563"/>
                  </a:lnTo>
                  <a:lnTo>
                    <a:pt x="1851" y="614"/>
                  </a:lnTo>
                  <a:lnTo>
                    <a:pt x="1091" y="641"/>
                  </a:lnTo>
                  <a:lnTo>
                    <a:pt x="1161" y="731"/>
                  </a:lnTo>
                  <a:lnTo>
                    <a:pt x="1239" y="868"/>
                  </a:lnTo>
                  <a:lnTo>
                    <a:pt x="1284" y="1060"/>
                  </a:lnTo>
                  <a:lnTo>
                    <a:pt x="1324" y="1236"/>
                  </a:lnTo>
                  <a:lnTo>
                    <a:pt x="1388" y="1376"/>
                  </a:lnTo>
                  <a:lnTo>
                    <a:pt x="1465" y="1441"/>
                  </a:lnTo>
                  <a:lnTo>
                    <a:pt x="1452" y="1267"/>
                  </a:lnTo>
                  <a:lnTo>
                    <a:pt x="1469" y="1132"/>
                  </a:lnTo>
                  <a:lnTo>
                    <a:pt x="1515" y="958"/>
                  </a:lnTo>
                  <a:lnTo>
                    <a:pt x="1554" y="860"/>
                  </a:lnTo>
                  <a:lnTo>
                    <a:pt x="1522" y="1095"/>
                  </a:lnTo>
                  <a:lnTo>
                    <a:pt x="1530" y="1255"/>
                  </a:lnTo>
                  <a:lnTo>
                    <a:pt x="1560" y="1416"/>
                  </a:lnTo>
                  <a:lnTo>
                    <a:pt x="1581" y="1229"/>
                  </a:lnTo>
                  <a:lnTo>
                    <a:pt x="1600" y="1081"/>
                  </a:lnTo>
                  <a:lnTo>
                    <a:pt x="1638" y="938"/>
                  </a:lnTo>
                  <a:lnTo>
                    <a:pt x="1696" y="809"/>
                  </a:lnTo>
                  <a:lnTo>
                    <a:pt x="1677" y="972"/>
                  </a:lnTo>
                  <a:lnTo>
                    <a:pt x="1672" y="1151"/>
                  </a:lnTo>
                  <a:lnTo>
                    <a:pt x="1696" y="1337"/>
                  </a:lnTo>
                  <a:lnTo>
                    <a:pt x="1723" y="1138"/>
                  </a:lnTo>
                  <a:lnTo>
                    <a:pt x="1774" y="1028"/>
                  </a:lnTo>
                  <a:lnTo>
                    <a:pt x="1845" y="905"/>
                  </a:lnTo>
                  <a:lnTo>
                    <a:pt x="1897" y="777"/>
                  </a:lnTo>
                  <a:lnTo>
                    <a:pt x="1987" y="699"/>
                  </a:lnTo>
                  <a:lnTo>
                    <a:pt x="2116" y="614"/>
                  </a:lnTo>
                  <a:lnTo>
                    <a:pt x="2259" y="550"/>
                  </a:lnTo>
                  <a:lnTo>
                    <a:pt x="2369" y="453"/>
                  </a:lnTo>
                  <a:lnTo>
                    <a:pt x="2420" y="355"/>
                  </a:lnTo>
                  <a:lnTo>
                    <a:pt x="2433" y="499"/>
                  </a:lnTo>
                  <a:lnTo>
                    <a:pt x="2439" y="603"/>
                  </a:lnTo>
                  <a:lnTo>
                    <a:pt x="3348" y="614"/>
                  </a:lnTo>
                  <a:lnTo>
                    <a:pt x="3212" y="660"/>
                  </a:lnTo>
                  <a:lnTo>
                    <a:pt x="2498" y="654"/>
                  </a:lnTo>
                  <a:lnTo>
                    <a:pt x="2638" y="731"/>
                  </a:lnTo>
                  <a:lnTo>
                    <a:pt x="3161" y="764"/>
                  </a:lnTo>
                  <a:lnTo>
                    <a:pt x="2677" y="796"/>
                  </a:lnTo>
                  <a:lnTo>
                    <a:pt x="2742" y="854"/>
                  </a:lnTo>
                  <a:lnTo>
                    <a:pt x="2774" y="1042"/>
                  </a:lnTo>
                  <a:lnTo>
                    <a:pt x="2787" y="1229"/>
                  </a:lnTo>
                  <a:lnTo>
                    <a:pt x="2779" y="1437"/>
                  </a:lnTo>
                  <a:lnTo>
                    <a:pt x="2755" y="1494"/>
                  </a:lnTo>
                  <a:lnTo>
                    <a:pt x="2910" y="1486"/>
                  </a:lnTo>
                  <a:lnTo>
                    <a:pt x="2942" y="1337"/>
                  </a:lnTo>
                  <a:lnTo>
                    <a:pt x="2961" y="1185"/>
                  </a:lnTo>
                  <a:lnTo>
                    <a:pt x="2993" y="1301"/>
                  </a:lnTo>
                  <a:lnTo>
                    <a:pt x="2955" y="1461"/>
                  </a:lnTo>
                  <a:lnTo>
                    <a:pt x="3065" y="1467"/>
                  </a:lnTo>
                  <a:lnTo>
                    <a:pt x="3091" y="1337"/>
                  </a:lnTo>
                  <a:lnTo>
                    <a:pt x="3091" y="1216"/>
                  </a:lnTo>
                  <a:lnTo>
                    <a:pt x="3148" y="1255"/>
                  </a:lnTo>
                  <a:lnTo>
                    <a:pt x="3110" y="1095"/>
                  </a:lnTo>
                  <a:lnTo>
                    <a:pt x="3148" y="991"/>
                  </a:lnTo>
                  <a:lnTo>
                    <a:pt x="3233" y="913"/>
                  </a:lnTo>
                  <a:lnTo>
                    <a:pt x="3381" y="822"/>
                  </a:lnTo>
                  <a:lnTo>
                    <a:pt x="3477" y="731"/>
                  </a:lnTo>
                  <a:lnTo>
                    <a:pt x="3517" y="582"/>
                  </a:lnTo>
                  <a:lnTo>
                    <a:pt x="3517" y="467"/>
                  </a:lnTo>
                  <a:lnTo>
                    <a:pt x="3466" y="355"/>
                  </a:lnTo>
                  <a:lnTo>
                    <a:pt x="3439" y="323"/>
                  </a:lnTo>
                  <a:lnTo>
                    <a:pt x="3556" y="421"/>
                  </a:lnTo>
                  <a:lnTo>
                    <a:pt x="3632" y="499"/>
                  </a:lnTo>
                  <a:lnTo>
                    <a:pt x="3793" y="550"/>
                  </a:lnTo>
                  <a:lnTo>
                    <a:pt x="3857" y="595"/>
                  </a:lnTo>
                  <a:lnTo>
                    <a:pt x="3921" y="699"/>
                  </a:lnTo>
                  <a:lnTo>
                    <a:pt x="3948" y="796"/>
                  </a:lnTo>
                  <a:lnTo>
                    <a:pt x="3955" y="873"/>
                  </a:lnTo>
                  <a:lnTo>
                    <a:pt x="3993" y="673"/>
                  </a:lnTo>
                  <a:lnTo>
                    <a:pt x="3961" y="537"/>
                  </a:lnTo>
                  <a:lnTo>
                    <a:pt x="4084" y="557"/>
                  </a:lnTo>
                  <a:lnTo>
                    <a:pt x="4175" y="633"/>
                  </a:lnTo>
                  <a:lnTo>
                    <a:pt x="4207" y="745"/>
                  </a:lnTo>
                  <a:lnTo>
                    <a:pt x="4199" y="803"/>
                  </a:lnTo>
                  <a:lnTo>
                    <a:pt x="4290" y="731"/>
                  </a:lnTo>
                  <a:lnTo>
                    <a:pt x="4284" y="603"/>
                  </a:lnTo>
                  <a:lnTo>
                    <a:pt x="4199" y="512"/>
                  </a:lnTo>
                  <a:lnTo>
                    <a:pt x="4033" y="446"/>
                  </a:lnTo>
                  <a:lnTo>
                    <a:pt x="3883" y="387"/>
                  </a:lnTo>
                  <a:lnTo>
                    <a:pt x="3798" y="317"/>
                  </a:lnTo>
                  <a:lnTo>
                    <a:pt x="3734" y="208"/>
                  </a:lnTo>
                  <a:lnTo>
                    <a:pt x="3581" y="130"/>
                  </a:lnTo>
                  <a:lnTo>
                    <a:pt x="3447" y="109"/>
                  </a:lnTo>
                  <a:lnTo>
                    <a:pt x="3324" y="98"/>
                  </a:lnTo>
                  <a:lnTo>
                    <a:pt x="3207" y="109"/>
                  </a:lnTo>
                  <a:lnTo>
                    <a:pt x="3078" y="149"/>
                  </a:lnTo>
                  <a:lnTo>
                    <a:pt x="2942" y="226"/>
                  </a:lnTo>
                  <a:lnTo>
                    <a:pt x="2870" y="291"/>
                  </a:lnTo>
                  <a:lnTo>
                    <a:pt x="2832" y="194"/>
                  </a:lnTo>
                  <a:lnTo>
                    <a:pt x="2755" y="109"/>
                  </a:lnTo>
                  <a:lnTo>
                    <a:pt x="2656" y="58"/>
                  </a:lnTo>
                  <a:lnTo>
                    <a:pt x="2588" y="32"/>
                  </a:lnTo>
                  <a:lnTo>
                    <a:pt x="2664" y="109"/>
                  </a:lnTo>
                  <a:lnTo>
                    <a:pt x="2760" y="213"/>
                  </a:lnTo>
                  <a:lnTo>
                    <a:pt x="2562" y="109"/>
                  </a:lnTo>
                  <a:lnTo>
                    <a:pt x="2356" y="0"/>
                  </a:lnTo>
                  <a:lnTo>
                    <a:pt x="2110" y="26"/>
                  </a:lnTo>
                  <a:lnTo>
                    <a:pt x="1974" y="71"/>
                  </a:lnTo>
                  <a:lnTo>
                    <a:pt x="1851" y="155"/>
                  </a:lnTo>
                  <a:lnTo>
                    <a:pt x="1760" y="278"/>
                  </a:lnTo>
                  <a:lnTo>
                    <a:pt x="1781" y="162"/>
                  </a:lnTo>
                  <a:lnTo>
                    <a:pt x="1832" y="85"/>
                  </a:lnTo>
                  <a:lnTo>
                    <a:pt x="1747" y="109"/>
                  </a:lnTo>
                  <a:lnTo>
                    <a:pt x="1709" y="200"/>
                  </a:lnTo>
                  <a:lnTo>
                    <a:pt x="1696" y="291"/>
                  </a:lnTo>
                  <a:lnTo>
                    <a:pt x="1619" y="117"/>
                  </a:lnTo>
                  <a:lnTo>
                    <a:pt x="1541" y="39"/>
                  </a:lnTo>
                  <a:lnTo>
                    <a:pt x="1613" y="208"/>
                  </a:lnTo>
                  <a:lnTo>
                    <a:pt x="1560" y="175"/>
                  </a:lnTo>
                  <a:lnTo>
                    <a:pt x="1560" y="175"/>
                  </a:lnTo>
                  <a:lnTo>
                    <a:pt x="1560" y="175"/>
                  </a:lnTo>
                  <a:close/>
                </a:path>
              </a:pathLst>
            </a:custGeom>
            <a:solidFill>
              <a:srgbClr val="FFE9B8"/>
            </a:solidFill>
            <a:ln w="9525">
              <a:noFill/>
              <a:round/>
            </a:ln>
          </p:spPr>
          <p:txBody>
            <a:bodyPr/>
            <a:lstStyle/>
            <a:p>
              <a:endParaRPr lang="en-US"/>
            </a:p>
          </p:txBody>
        </p:sp>
        <p:sp>
          <p:nvSpPr>
            <p:cNvPr id="358409" name="Freeform 9"/>
            <p:cNvSpPr/>
            <p:nvPr/>
          </p:nvSpPr>
          <p:spPr bwMode="auto">
            <a:xfrm>
              <a:off x="3510" y="1902"/>
              <a:ext cx="59" cy="77"/>
            </a:xfrm>
            <a:custGeom>
              <a:avLst/>
              <a:gdLst/>
              <a:ahLst/>
              <a:cxnLst>
                <a:cxn ang="0">
                  <a:pos x="58" y="0"/>
                </a:cxn>
                <a:cxn ang="0">
                  <a:pos x="0" y="46"/>
                </a:cxn>
                <a:cxn ang="0">
                  <a:pos x="20" y="144"/>
                </a:cxn>
                <a:cxn ang="0">
                  <a:pos x="85" y="156"/>
                </a:cxn>
                <a:cxn ang="0">
                  <a:pos x="117" y="131"/>
                </a:cxn>
                <a:cxn ang="0">
                  <a:pos x="117" y="67"/>
                </a:cxn>
                <a:cxn ang="0">
                  <a:pos x="58" y="0"/>
                </a:cxn>
                <a:cxn ang="0">
                  <a:pos x="58" y="0"/>
                </a:cxn>
                <a:cxn ang="0">
                  <a:pos x="58" y="0"/>
                </a:cxn>
              </a:cxnLst>
              <a:rect l="0" t="0" r="r" b="b"/>
              <a:pathLst>
                <a:path w="117" h="156">
                  <a:moveTo>
                    <a:pt x="58" y="0"/>
                  </a:moveTo>
                  <a:lnTo>
                    <a:pt x="0" y="46"/>
                  </a:lnTo>
                  <a:lnTo>
                    <a:pt x="20" y="144"/>
                  </a:lnTo>
                  <a:lnTo>
                    <a:pt x="85" y="156"/>
                  </a:lnTo>
                  <a:lnTo>
                    <a:pt x="117" y="131"/>
                  </a:lnTo>
                  <a:lnTo>
                    <a:pt x="117" y="67"/>
                  </a:lnTo>
                  <a:lnTo>
                    <a:pt x="58" y="0"/>
                  </a:lnTo>
                  <a:lnTo>
                    <a:pt x="58" y="0"/>
                  </a:lnTo>
                  <a:lnTo>
                    <a:pt x="58" y="0"/>
                  </a:lnTo>
                  <a:close/>
                </a:path>
              </a:pathLst>
            </a:custGeom>
            <a:solidFill>
              <a:srgbClr val="AE91FF"/>
            </a:solidFill>
            <a:ln w="9525">
              <a:noFill/>
              <a:round/>
            </a:ln>
          </p:spPr>
          <p:txBody>
            <a:bodyPr/>
            <a:lstStyle/>
            <a:p>
              <a:endParaRPr lang="en-US"/>
            </a:p>
          </p:txBody>
        </p:sp>
        <p:sp>
          <p:nvSpPr>
            <p:cNvPr id="358410" name="Freeform 10"/>
            <p:cNvSpPr/>
            <p:nvPr/>
          </p:nvSpPr>
          <p:spPr bwMode="auto">
            <a:xfrm>
              <a:off x="3598" y="1883"/>
              <a:ext cx="62" cy="75"/>
            </a:xfrm>
            <a:custGeom>
              <a:avLst/>
              <a:gdLst/>
              <a:ahLst/>
              <a:cxnLst>
                <a:cxn ang="0">
                  <a:pos x="69" y="0"/>
                </a:cxn>
                <a:cxn ang="0">
                  <a:pos x="0" y="51"/>
                </a:cxn>
                <a:cxn ang="0">
                  <a:pos x="13" y="123"/>
                </a:cxn>
                <a:cxn ang="0">
                  <a:pos x="56" y="149"/>
                </a:cxn>
                <a:cxn ang="0">
                  <a:pos x="109" y="136"/>
                </a:cxn>
                <a:cxn ang="0">
                  <a:pos x="122" y="72"/>
                </a:cxn>
                <a:cxn ang="0">
                  <a:pos x="102" y="32"/>
                </a:cxn>
                <a:cxn ang="0">
                  <a:pos x="69" y="0"/>
                </a:cxn>
                <a:cxn ang="0">
                  <a:pos x="69" y="0"/>
                </a:cxn>
                <a:cxn ang="0">
                  <a:pos x="69" y="0"/>
                </a:cxn>
              </a:cxnLst>
              <a:rect l="0" t="0" r="r" b="b"/>
              <a:pathLst>
                <a:path w="122" h="149">
                  <a:moveTo>
                    <a:pt x="69" y="0"/>
                  </a:moveTo>
                  <a:lnTo>
                    <a:pt x="0" y="51"/>
                  </a:lnTo>
                  <a:lnTo>
                    <a:pt x="13" y="123"/>
                  </a:lnTo>
                  <a:lnTo>
                    <a:pt x="56" y="149"/>
                  </a:lnTo>
                  <a:lnTo>
                    <a:pt x="109" y="136"/>
                  </a:lnTo>
                  <a:lnTo>
                    <a:pt x="122" y="72"/>
                  </a:lnTo>
                  <a:lnTo>
                    <a:pt x="102" y="32"/>
                  </a:lnTo>
                  <a:lnTo>
                    <a:pt x="69" y="0"/>
                  </a:lnTo>
                  <a:lnTo>
                    <a:pt x="69" y="0"/>
                  </a:lnTo>
                  <a:lnTo>
                    <a:pt x="69" y="0"/>
                  </a:lnTo>
                  <a:close/>
                </a:path>
              </a:pathLst>
            </a:custGeom>
            <a:solidFill>
              <a:srgbClr val="AE91FF"/>
            </a:solidFill>
            <a:ln w="9525">
              <a:noFill/>
              <a:round/>
            </a:ln>
          </p:spPr>
          <p:txBody>
            <a:bodyPr/>
            <a:lstStyle/>
            <a:p>
              <a:endParaRPr lang="en-US"/>
            </a:p>
          </p:txBody>
        </p:sp>
        <p:sp>
          <p:nvSpPr>
            <p:cNvPr id="358411" name="Freeform 11"/>
            <p:cNvSpPr/>
            <p:nvPr/>
          </p:nvSpPr>
          <p:spPr bwMode="auto">
            <a:xfrm>
              <a:off x="4243" y="1924"/>
              <a:ext cx="65" cy="81"/>
            </a:xfrm>
            <a:custGeom>
              <a:avLst/>
              <a:gdLst/>
              <a:ahLst/>
              <a:cxnLst>
                <a:cxn ang="0">
                  <a:pos x="77" y="0"/>
                </a:cxn>
                <a:cxn ang="0">
                  <a:pos x="13" y="53"/>
                </a:cxn>
                <a:cxn ang="0">
                  <a:pos x="0" y="117"/>
                </a:cxn>
                <a:cxn ang="0">
                  <a:pos x="58" y="161"/>
                </a:cxn>
                <a:cxn ang="0">
                  <a:pos x="104" y="136"/>
                </a:cxn>
                <a:cxn ang="0">
                  <a:pos x="130" y="79"/>
                </a:cxn>
                <a:cxn ang="0">
                  <a:pos x="130" y="21"/>
                </a:cxn>
                <a:cxn ang="0">
                  <a:pos x="77" y="0"/>
                </a:cxn>
                <a:cxn ang="0">
                  <a:pos x="77" y="0"/>
                </a:cxn>
                <a:cxn ang="0">
                  <a:pos x="77" y="0"/>
                </a:cxn>
              </a:cxnLst>
              <a:rect l="0" t="0" r="r" b="b"/>
              <a:pathLst>
                <a:path w="130" h="161">
                  <a:moveTo>
                    <a:pt x="77" y="0"/>
                  </a:moveTo>
                  <a:lnTo>
                    <a:pt x="13" y="53"/>
                  </a:lnTo>
                  <a:lnTo>
                    <a:pt x="0" y="117"/>
                  </a:lnTo>
                  <a:lnTo>
                    <a:pt x="58" y="161"/>
                  </a:lnTo>
                  <a:lnTo>
                    <a:pt x="104" y="136"/>
                  </a:lnTo>
                  <a:lnTo>
                    <a:pt x="130" y="79"/>
                  </a:lnTo>
                  <a:lnTo>
                    <a:pt x="130" y="21"/>
                  </a:lnTo>
                  <a:lnTo>
                    <a:pt x="77" y="0"/>
                  </a:lnTo>
                  <a:lnTo>
                    <a:pt x="77" y="0"/>
                  </a:lnTo>
                  <a:lnTo>
                    <a:pt x="77" y="0"/>
                  </a:lnTo>
                  <a:close/>
                </a:path>
              </a:pathLst>
            </a:custGeom>
            <a:solidFill>
              <a:srgbClr val="AE91FF"/>
            </a:solidFill>
            <a:ln w="9525">
              <a:noFill/>
              <a:round/>
            </a:ln>
          </p:spPr>
          <p:txBody>
            <a:bodyPr/>
            <a:lstStyle/>
            <a:p>
              <a:endParaRPr lang="en-US"/>
            </a:p>
          </p:txBody>
        </p:sp>
        <p:sp>
          <p:nvSpPr>
            <p:cNvPr id="358412" name="Freeform 12"/>
            <p:cNvSpPr/>
            <p:nvPr/>
          </p:nvSpPr>
          <p:spPr bwMode="auto">
            <a:xfrm>
              <a:off x="4350" y="1938"/>
              <a:ext cx="68" cy="67"/>
            </a:xfrm>
            <a:custGeom>
              <a:avLst/>
              <a:gdLst/>
              <a:ahLst/>
              <a:cxnLst>
                <a:cxn ang="0">
                  <a:pos x="46" y="0"/>
                </a:cxn>
                <a:cxn ang="0">
                  <a:pos x="0" y="53"/>
                </a:cxn>
                <a:cxn ang="0">
                  <a:pos x="0" y="110"/>
                </a:cxn>
                <a:cxn ang="0">
                  <a:pos x="65" y="135"/>
                </a:cxn>
                <a:cxn ang="0">
                  <a:pos x="123" y="110"/>
                </a:cxn>
                <a:cxn ang="0">
                  <a:pos x="137" y="59"/>
                </a:cxn>
                <a:cxn ang="0">
                  <a:pos x="118" y="6"/>
                </a:cxn>
                <a:cxn ang="0">
                  <a:pos x="46" y="0"/>
                </a:cxn>
                <a:cxn ang="0">
                  <a:pos x="46" y="0"/>
                </a:cxn>
                <a:cxn ang="0">
                  <a:pos x="46" y="0"/>
                </a:cxn>
              </a:cxnLst>
              <a:rect l="0" t="0" r="r" b="b"/>
              <a:pathLst>
                <a:path w="137" h="135">
                  <a:moveTo>
                    <a:pt x="46" y="0"/>
                  </a:moveTo>
                  <a:lnTo>
                    <a:pt x="0" y="53"/>
                  </a:lnTo>
                  <a:lnTo>
                    <a:pt x="0" y="110"/>
                  </a:lnTo>
                  <a:lnTo>
                    <a:pt x="65" y="135"/>
                  </a:lnTo>
                  <a:lnTo>
                    <a:pt x="123" y="110"/>
                  </a:lnTo>
                  <a:lnTo>
                    <a:pt x="137" y="59"/>
                  </a:lnTo>
                  <a:lnTo>
                    <a:pt x="118" y="6"/>
                  </a:lnTo>
                  <a:lnTo>
                    <a:pt x="46" y="0"/>
                  </a:lnTo>
                  <a:lnTo>
                    <a:pt x="46" y="0"/>
                  </a:lnTo>
                  <a:lnTo>
                    <a:pt x="46" y="0"/>
                  </a:lnTo>
                  <a:close/>
                </a:path>
              </a:pathLst>
            </a:custGeom>
            <a:solidFill>
              <a:srgbClr val="AE91FF"/>
            </a:solidFill>
            <a:ln w="9525">
              <a:noFill/>
              <a:round/>
            </a:ln>
          </p:spPr>
          <p:txBody>
            <a:bodyPr/>
            <a:lstStyle/>
            <a:p>
              <a:endParaRPr lang="en-US"/>
            </a:p>
          </p:txBody>
        </p:sp>
        <p:sp>
          <p:nvSpPr>
            <p:cNvPr id="358413" name="Freeform 13"/>
            <p:cNvSpPr/>
            <p:nvPr/>
          </p:nvSpPr>
          <p:spPr bwMode="auto">
            <a:xfrm>
              <a:off x="4992" y="1883"/>
              <a:ext cx="69" cy="75"/>
            </a:xfrm>
            <a:custGeom>
              <a:avLst/>
              <a:gdLst/>
              <a:ahLst/>
              <a:cxnLst>
                <a:cxn ang="0">
                  <a:pos x="70" y="0"/>
                </a:cxn>
                <a:cxn ang="0">
                  <a:pos x="0" y="58"/>
                </a:cxn>
                <a:cxn ang="0">
                  <a:pos x="13" y="128"/>
                </a:cxn>
                <a:cxn ang="0">
                  <a:pos x="64" y="149"/>
                </a:cxn>
                <a:cxn ang="0">
                  <a:pos x="115" y="136"/>
                </a:cxn>
                <a:cxn ang="0">
                  <a:pos x="140" y="51"/>
                </a:cxn>
                <a:cxn ang="0">
                  <a:pos x="121" y="0"/>
                </a:cxn>
                <a:cxn ang="0">
                  <a:pos x="70" y="0"/>
                </a:cxn>
                <a:cxn ang="0">
                  <a:pos x="70" y="0"/>
                </a:cxn>
                <a:cxn ang="0">
                  <a:pos x="70" y="0"/>
                </a:cxn>
              </a:cxnLst>
              <a:rect l="0" t="0" r="r" b="b"/>
              <a:pathLst>
                <a:path w="140" h="149">
                  <a:moveTo>
                    <a:pt x="70" y="0"/>
                  </a:moveTo>
                  <a:lnTo>
                    <a:pt x="0" y="58"/>
                  </a:lnTo>
                  <a:lnTo>
                    <a:pt x="13" y="128"/>
                  </a:lnTo>
                  <a:lnTo>
                    <a:pt x="64" y="149"/>
                  </a:lnTo>
                  <a:lnTo>
                    <a:pt x="115" y="136"/>
                  </a:lnTo>
                  <a:lnTo>
                    <a:pt x="140" y="51"/>
                  </a:lnTo>
                  <a:lnTo>
                    <a:pt x="121" y="0"/>
                  </a:lnTo>
                  <a:lnTo>
                    <a:pt x="70" y="0"/>
                  </a:lnTo>
                  <a:lnTo>
                    <a:pt x="70" y="0"/>
                  </a:lnTo>
                  <a:lnTo>
                    <a:pt x="70" y="0"/>
                  </a:lnTo>
                  <a:close/>
                </a:path>
              </a:pathLst>
            </a:custGeom>
            <a:solidFill>
              <a:srgbClr val="AE91FF"/>
            </a:solidFill>
            <a:ln w="9525">
              <a:noFill/>
              <a:round/>
            </a:ln>
          </p:spPr>
          <p:txBody>
            <a:bodyPr/>
            <a:lstStyle/>
            <a:p>
              <a:endParaRPr lang="en-US"/>
            </a:p>
          </p:txBody>
        </p:sp>
        <p:sp>
          <p:nvSpPr>
            <p:cNvPr id="358414" name="Freeform 14"/>
            <p:cNvSpPr/>
            <p:nvPr/>
          </p:nvSpPr>
          <p:spPr bwMode="auto">
            <a:xfrm>
              <a:off x="5101" y="1889"/>
              <a:ext cx="42" cy="75"/>
            </a:xfrm>
            <a:custGeom>
              <a:avLst/>
              <a:gdLst/>
              <a:ahLst/>
              <a:cxnLst>
                <a:cxn ang="0">
                  <a:pos x="32" y="0"/>
                </a:cxn>
                <a:cxn ang="0">
                  <a:pos x="0" y="38"/>
                </a:cxn>
                <a:cxn ang="0">
                  <a:pos x="0" y="83"/>
                </a:cxn>
                <a:cxn ang="0">
                  <a:pos x="44" y="149"/>
                </a:cxn>
                <a:cxn ang="0">
                  <a:pos x="84" y="83"/>
                </a:cxn>
                <a:cxn ang="0">
                  <a:pos x="78" y="24"/>
                </a:cxn>
                <a:cxn ang="0">
                  <a:pos x="32" y="0"/>
                </a:cxn>
                <a:cxn ang="0">
                  <a:pos x="32" y="0"/>
                </a:cxn>
                <a:cxn ang="0">
                  <a:pos x="32" y="0"/>
                </a:cxn>
              </a:cxnLst>
              <a:rect l="0" t="0" r="r" b="b"/>
              <a:pathLst>
                <a:path w="84" h="149">
                  <a:moveTo>
                    <a:pt x="32" y="0"/>
                  </a:moveTo>
                  <a:lnTo>
                    <a:pt x="0" y="38"/>
                  </a:lnTo>
                  <a:lnTo>
                    <a:pt x="0" y="83"/>
                  </a:lnTo>
                  <a:lnTo>
                    <a:pt x="44" y="149"/>
                  </a:lnTo>
                  <a:lnTo>
                    <a:pt x="84" y="83"/>
                  </a:lnTo>
                  <a:lnTo>
                    <a:pt x="78" y="24"/>
                  </a:lnTo>
                  <a:lnTo>
                    <a:pt x="32" y="0"/>
                  </a:lnTo>
                  <a:lnTo>
                    <a:pt x="32" y="0"/>
                  </a:lnTo>
                  <a:lnTo>
                    <a:pt x="32" y="0"/>
                  </a:lnTo>
                  <a:close/>
                </a:path>
              </a:pathLst>
            </a:custGeom>
            <a:solidFill>
              <a:srgbClr val="AE91FF"/>
            </a:solidFill>
            <a:ln w="9525">
              <a:noFill/>
              <a:round/>
            </a:ln>
          </p:spPr>
          <p:txBody>
            <a:bodyPr/>
            <a:lstStyle/>
            <a:p>
              <a:endParaRPr lang="en-US"/>
            </a:p>
          </p:txBody>
        </p:sp>
        <p:sp>
          <p:nvSpPr>
            <p:cNvPr id="358415" name="Freeform 15"/>
            <p:cNvSpPr/>
            <p:nvPr/>
          </p:nvSpPr>
          <p:spPr bwMode="auto">
            <a:xfrm>
              <a:off x="3562" y="2244"/>
              <a:ext cx="194" cy="139"/>
            </a:xfrm>
            <a:custGeom>
              <a:avLst/>
              <a:gdLst/>
              <a:ahLst/>
              <a:cxnLst>
                <a:cxn ang="0">
                  <a:pos x="0" y="53"/>
                </a:cxn>
                <a:cxn ang="0">
                  <a:pos x="26" y="13"/>
                </a:cxn>
                <a:cxn ang="0">
                  <a:pos x="85" y="0"/>
                </a:cxn>
                <a:cxn ang="0">
                  <a:pos x="200" y="19"/>
                </a:cxn>
                <a:cxn ang="0">
                  <a:pos x="291" y="59"/>
                </a:cxn>
                <a:cxn ang="0">
                  <a:pos x="349" y="97"/>
                </a:cxn>
                <a:cxn ang="0">
                  <a:pos x="387" y="131"/>
                </a:cxn>
                <a:cxn ang="0">
                  <a:pos x="382" y="176"/>
                </a:cxn>
                <a:cxn ang="0">
                  <a:pos x="329" y="233"/>
                </a:cxn>
                <a:cxn ang="0">
                  <a:pos x="272" y="267"/>
                </a:cxn>
                <a:cxn ang="0">
                  <a:pos x="174" y="278"/>
                </a:cxn>
                <a:cxn ang="0">
                  <a:pos x="104" y="246"/>
                </a:cxn>
                <a:cxn ang="0">
                  <a:pos x="64" y="201"/>
                </a:cxn>
                <a:cxn ang="0">
                  <a:pos x="58" y="149"/>
                </a:cxn>
                <a:cxn ang="0">
                  <a:pos x="64" y="117"/>
                </a:cxn>
                <a:cxn ang="0">
                  <a:pos x="0" y="53"/>
                </a:cxn>
                <a:cxn ang="0">
                  <a:pos x="0" y="53"/>
                </a:cxn>
                <a:cxn ang="0">
                  <a:pos x="0" y="53"/>
                </a:cxn>
              </a:cxnLst>
              <a:rect l="0" t="0" r="r" b="b"/>
              <a:pathLst>
                <a:path w="387" h="278">
                  <a:moveTo>
                    <a:pt x="0" y="53"/>
                  </a:moveTo>
                  <a:lnTo>
                    <a:pt x="26" y="13"/>
                  </a:lnTo>
                  <a:lnTo>
                    <a:pt x="85" y="0"/>
                  </a:lnTo>
                  <a:lnTo>
                    <a:pt x="200" y="19"/>
                  </a:lnTo>
                  <a:lnTo>
                    <a:pt x="291" y="59"/>
                  </a:lnTo>
                  <a:lnTo>
                    <a:pt x="349" y="97"/>
                  </a:lnTo>
                  <a:lnTo>
                    <a:pt x="387" y="131"/>
                  </a:lnTo>
                  <a:lnTo>
                    <a:pt x="382" y="176"/>
                  </a:lnTo>
                  <a:lnTo>
                    <a:pt x="329" y="233"/>
                  </a:lnTo>
                  <a:lnTo>
                    <a:pt x="272" y="267"/>
                  </a:lnTo>
                  <a:lnTo>
                    <a:pt x="174" y="278"/>
                  </a:lnTo>
                  <a:lnTo>
                    <a:pt x="104" y="246"/>
                  </a:lnTo>
                  <a:lnTo>
                    <a:pt x="64" y="201"/>
                  </a:lnTo>
                  <a:lnTo>
                    <a:pt x="58" y="149"/>
                  </a:lnTo>
                  <a:lnTo>
                    <a:pt x="64" y="117"/>
                  </a:lnTo>
                  <a:lnTo>
                    <a:pt x="0" y="53"/>
                  </a:lnTo>
                  <a:lnTo>
                    <a:pt x="0" y="53"/>
                  </a:lnTo>
                  <a:lnTo>
                    <a:pt x="0" y="53"/>
                  </a:lnTo>
                  <a:close/>
                </a:path>
              </a:pathLst>
            </a:custGeom>
            <a:solidFill>
              <a:srgbClr val="FFB1A5"/>
            </a:solidFill>
            <a:ln w="9525">
              <a:noFill/>
              <a:round/>
            </a:ln>
          </p:spPr>
          <p:txBody>
            <a:bodyPr/>
            <a:lstStyle/>
            <a:p>
              <a:endParaRPr lang="en-US"/>
            </a:p>
          </p:txBody>
        </p:sp>
        <p:sp>
          <p:nvSpPr>
            <p:cNvPr id="358416" name="Freeform 16"/>
            <p:cNvSpPr/>
            <p:nvPr/>
          </p:nvSpPr>
          <p:spPr bwMode="auto">
            <a:xfrm>
              <a:off x="4201" y="2273"/>
              <a:ext cx="194" cy="155"/>
            </a:xfrm>
            <a:custGeom>
              <a:avLst/>
              <a:gdLst/>
              <a:ahLst/>
              <a:cxnLst>
                <a:cxn ang="0">
                  <a:pos x="32" y="123"/>
                </a:cxn>
                <a:cxn ang="0">
                  <a:pos x="77" y="51"/>
                </a:cxn>
                <a:cxn ang="0">
                  <a:pos x="136" y="13"/>
                </a:cxn>
                <a:cxn ang="0">
                  <a:pos x="232" y="0"/>
                </a:cxn>
                <a:cxn ang="0">
                  <a:pos x="323" y="5"/>
                </a:cxn>
                <a:cxn ang="0">
                  <a:pos x="368" y="19"/>
                </a:cxn>
                <a:cxn ang="0">
                  <a:pos x="387" y="72"/>
                </a:cxn>
                <a:cxn ang="0">
                  <a:pos x="374" y="117"/>
                </a:cxn>
                <a:cxn ang="0">
                  <a:pos x="329" y="155"/>
                </a:cxn>
                <a:cxn ang="0">
                  <a:pos x="347" y="213"/>
                </a:cxn>
                <a:cxn ang="0">
                  <a:pos x="315" y="264"/>
                </a:cxn>
                <a:cxn ang="0">
                  <a:pos x="245" y="304"/>
                </a:cxn>
                <a:cxn ang="0">
                  <a:pos x="136" y="310"/>
                </a:cxn>
                <a:cxn ang="0">
                  <a:pos x="51" y="291"/>
                </a:cxn>
                <a:cxn ang="0">
                  <a:pos x="5" y="232"/>
                </a:cxn>
                <a:cxn ang="0">
                  <a:pos x="0" y="168"/>
                </a:cxn>
                <a:cxn ang="0">
                  <a:pos x="32" y="123"/>
                </a:cxn>
                <a:cxn ang="0">
                  <a:pos x="32" y="123"/>
                </a:cxn>
                <a:cxn ang="0">
                  <a:pos x="32" y="123"/>
                </a:cxn>
              </a:cxnLst>
              <a:rect l="0" t="0" r="r" b="b"/>
              <a:pathLst>
                <a:path w="387" h="310">
                  <a:moveTo>
                    <a:pt x="32" y="123"/>
                  </a:moveTo>
                  <a:lnTo>
                    <a:pt x="77" y="51"/>
                  </a:lnTo>
                  <a:lnTo>
                    <a:pt x="136" y="13"/>
                  </a:lnTo>
                  <a:lnTo>
                    <a:pt x="232" y="0"/>
                  </a:lnTo>
                  <a:lnTo>
                    <a:pt x="323" y="5"/>
                  </a:lnTo>
                  <a:lnTo>
                    <a:pt x="368" y="19"/>
                  </a:lnTo>
                  <a:lnTo>
                    <a:pt x="387" y="72"/>
                  </a:lnTo>
                  <a:lnTo>
                    <a:pt x="374" y="117"/>
                  </a:lnTo>
                  <a:lnTo>
                    <a:pt x="329" y="155"/>
                  </a:lnTo>
                  <a:lnTo>
                    <a:pt x="347" y="213"/>
                  </a:lnTo>
                  <a:lnTo>
                    <a:pt x="315" y="264"/>
                  </a:lnTo>
                  <a:lnTo>
                    <a:pt x="245" y="304"/>
                  </a:lnTo>
                  <a:lnTo>
                    <a:pt x="136" y="310"/>
                  </a:lnTo>
                  <a:lnTo>
                    <a:pt x="51" y="291"/>
                  </a:lnTo>
                  <a:lnTo>
                    <a:pt x="5" y="232"/>
                  </a:lnTo>
                  <a:lnTo>
                    <a:pt x="0" y="168"/>
                  </a:lnTo>
                  <a:lnTo>
                    <a:pt x="32" y="123"/>
                  </a:lnTo>
                  <a:lnTo>
                    <a:pt x="32" y="123"/>
                  </a:lnTo>
                  <a:lnTo>
                    <a:pt x="32" y="123"/>
                  </a:lnTo>
                  <a:close/>
                </a:path>
              </a:pathLst>
            </a:custGeom>
            <a:solidFill>
              <a:srgbClr val="FFB1A5"/>
            </a:solidFill>
            <a:ln w="9525">
              <a:noFill/>
              <a:round/>
            </a:ln>
          </p:spPr>
          <p:txBody>
            <a:bodyPr/>
            <a:lstStyle/>
            <a:p>
              <a:endParaRPr lang="en-US"/>
            </a:p>
          </p:txBody>
        </p:sp>
        <p:sp>
          <p:nvSpPr>
            <p:cNvPr id="358417" name="Freeform 17"/>
            <p:cNvSpPr/>
            <p:nvPr/>
          </p:nvSpPr>
          <p:spPr bwMode="auto">
            <a:xfrm>
              <a:off x="4898" y="2205"/>
              <a:ext cx="213" cy="172"/>
            </a:xfrm>
            <a:custGeom>
              <a:avLst/>
              <a:gdLst/>
              <a:ahLst/>
              <a:cxnLst>
                <a:cxn ang="0">
                  <a:pos x="21" y="162"/>
                </a:cxn>
                <a:cxn ang="0">
                  <a:pos x="117" y="71"/>
                </a:cxn>
                <a:cxn ang="0">
                  <a:pos x="206" y="18"/>
                </a:cxn>
                <a:cxn ang="0">
                  <a:pos x="295" y="0"/>
                </a:cxn>
                <a:cxn ang="0">
                  <a:pos x="380" y="0"/>
                </a:cxn>
                <a:cxn ang="0">
                  <a:pos x="418" y="26"/>
                </a:cxn>
                <a:cxn ang="0">
                  <a:pos x="425" y="58"/>
                </a:cxn>
                <a:cxn ang="0">
                  <a:pos x="399" y="90"/>
                </a:cxn>
                <a:cxn ang="0">
                  <a:pos x="340" y="130"/>
                </a:cxn>
                <a:cxn ang="0">
                  <a:pos x="295" y="155"/>
                </a:cxn>
                <a:cxn ang="0">
                  <a:pos x="302" y="194"/>
                </a:cxn>
                <a:cxn ang="0">
                  <a:pos x="302" y="259"/>
                </a:cxn>
                <a:cxn ang="0">
                  <a:pos x="276" y="310"/>
                </a:cxn>
                <a:cxn ang="0">
                  <a:pos x="200" y="344"/>
                </a:cxn>
                <a:cxn ang="0">
                  <a:pos x="110" y="336"/>
                </a:cxn>
                <a:cxn ang="0">
                  <a:pos x="32" y="304"/>
                </a:cxn>
                <a:cxn ang="0">
                  <a:pos x="0" y="253"/>
                </a:cxn>
                <a:cxn ang="0">
                  <a:pos x="21" y="162"/>
                </a:cxn>
                <a:cxn ang="0">
                  <a:pos x="21" y="162"/>
                </a:cxn>
                <a:cxn ang="0">
                  <a:pos x="21" y="162"/>
                </a:cxn>
              </a:cxnLst>
              <a:rect l="0" t="0" r="r" b="b"/>
              <a:pathLst>
                <a:path w="425" h="344">
                  <a:moveTo>
                    <a:pt x="21" y="162"/>
                  </a:moveTo>
                  <a:lnTo>
                    <a:pt x="117" y="71"/>
                  </a:lnTo>
                  <a:lnTo>
                    <a:pt x="206" y="18"/>
                  </a:lnTo>
                  <a:lnTo>
                    <a:pt x="295" y="0"/>
                  </a:lnTo>
                  <a:lnTo>
                    <a:pt x="380" y="0"/>
                  </a:lnTo>
                  <a:lnTo>
                    <a:pt x="418" y="26"/>
                  </a:lnTo>
                  <a:lnTo>
                    <a:pt x="425" y="58"/>
                  </a:lnTo>
                  <a:lnTo>
                    <a:pt x="399" y="90"/>
                  </a:lnTo>
                  <a:lnTo>
                    <a:pt x="340" y="130"/>
                  </a:lnTo>
                  <a:lnTo>
                    <a:pt x="295" y="155"/>
                  </a:lnTo>
                  <a:lnTo>
                    <a:pt x="302" y="194"/>
                  </a:lnTo>
                  <a:lnTo>
                    <a:pt x="302" y="259"/>
                  </a:lnTo>
                  <a:lnTo>
                    <a:pt x="276" y="310"/>
                  </a:lnTo>
                  <a:lnTo>
                    <a:pt x="200" y="344"/>
                  </a:lnTo>
                  <a:lnTo>
                    <a:pt x="110" y="336"/>
                  </a:lnTo>
                  <a:lnTo>
                    <a:pt x="32" y="304"/>
                  </a:lnTo>
                  <a:lnTo>
                    <a:pt x="0" y="253"/>
                  </a:lnTo>
                  <a:lnTo>
                    <a:pt x="21" y="162"/>
                  </a:lnTo>
                  <a:lnTo>
                    <a:pt x="21" y="162"/>
                  </a:lnTo>
                  <a:lnTo>
                    <a:pt x="21" y="162"/>
                  </a:lnTo>
                  <a:close/>
                </a:path>
              </a:pathLst>
            </a:custGeom>
            <a:solidFill>
              <a:srgbClr val="FFB1A5"/>
            </a:solidFill>
            <a:ln w="9525">
              <a:noFill/>
              <a:round/>
            </a:ln>
          </p:spPr>
          <p:txBody>
            <a:bodyPr/>
            <a:lstStyle/>
            <a:p>
              <a:endParaRPr lang="en-US"/>
            </a:p>
          </p:txBody>
        </p:sp>
        <p:sp>
          <p:nvSpPr>
            <p:cNvPr id="358418" name="Freeform 18"/>
            <p:cNvSpPr/>
            <p:nvPr/>
          </p:nvSpPr>
          <p:spPr bwMode="auto">
            <a:xfrm>
              <a:off x="4647" y="1418"/>
              <a:ext cx="697" cy="356"/>
            </a:xfrm>
            <a:custGeom>
              <a:avLst/>
              <a:gdLst/>
              <a:ahLst/>
              <a:cxnLst>
                <a:cxn ang="0">
                  <a:pos x="0" y="286"/>
                </a:cxn>
                <a:cxn ang="0">
                  <a:pos x="102" y="180"/>
                </a:cxn>
                <a:cxn ang="0">
                  <a:pos x="231" y="91"/>
                </a:cxn>
                <a:cxn ang="0">
                  <a:pos x="359" y="32"/>
                </a:cxn>
                <a:cxn ang="0">
                  <a:pos x="488" y="0"/>
                </a:cxn>
                <a:cxn ang="0">
                  <a:pos x="613" y="6"/>
                </a:cxn>
                <a:cxn ang="0">
                  <a:pos x="722" y="36"/>
                </a:cxn>
                <a:cxn ang="0">
                  <a:pos x="815" y="82"/>
                </a:cxn>
                <a:cxn ang="0">
                  <a:pos x="877" y="144"/>
                </a:cxn>
                <a:cxn ang="0">
                  <a:pos x="894" y="206"/>
                </a:cxn>
                <a:cxn ang="0">
                  <a:pos x="911" y="263"/>
                </a:cxn>
                <a:cxn ang="0">
                  <a:pos x="1010" y="322"/>
                </a:cxn>
                <a:cxn ang="0">
                  <a:pos x="1236" y="365"/>
                </a:cxn>
                <a:cxn ang="0">
                  <a:pos x="1355" y="437"/>
                </a:cxn>
                <a:cxn ang="0">
                  <a:pos x="1395" y="522"/>
                </a:cxn>
                <a:cxn ang="0">
                  <a:pos x="1395" y="605"/>
                </a:cxn>
                <a:cxn ang="0">
                  <a:pos x="1365" y="655"/>
                </a:cxn>
                <a:cxn ang="0">
                  <a:pos x="1320" y="700"/>
                </a:cxn>
                <a:cxn ang="0">
                  <a:pos x="1280" y="713"/>
                </a:cxn>
                <a:cxn ang="0">
                  <a:pos x="1338" y="632"/>
                </a:cxn>
                <a:cxn ang="0">
                  <a:pos x="1333" y="549"/>
                </a:cxn>
                <a:cxn ang="0">
                  <a:pos x="1306" y="490"/>
                </a:cxn>
                <a:cxn ang="0">
                  <a:pos x="1259" y="447"/>
                </a:cxn>
                <a:cxn ang="0">
                  <a:pos x="1187" y="420"/>
                </a:cxn>
                <a:cxn ang="0">
                  <a:pos x="947" y="358"/>
                </a:cxn>
                <a:cxn ang="0">
                  <a:pos x="881" y="308"/>
                </a:cxn>
                <a:cxn ang="0">
                  <a:pos x="845" y="273"/>
                </a:cxn>
                <a:cxn ang="0">
                  <a:pos x="822" y="214"/>
                </a:cxn>
                <a:cxn ang="0">
                  <a:pos x="864" y="233"/>
                </a:cxn>
                <a:cxn ang="0">
                  <a:pos x="788" y="148"/>
                </a:cxn>
                <a:cxn ang="0">
                  <a:pos x="700" y="85"/>
                </a:cxn>
                <a:cxn ang="0">
                  <a:pos x="647" y="72"/>
                </a:cxn>
                <a:cxn ang="0">
                  <a:pos x="692" y="134"/>
                </a:cxn>
                <a:cxn ang="0">
                  <a:pos x="613" y="82"/>
                </a:cxn>
                <a:cxn ang="0">
                  <a:pos x="531" y="65"/>
                </a:cxn>
                <a:cxn ang="0">
                  <a:pos x="429" y="68"/>
                </a:cxn>
                <a:cxn ang="0">
                  <a:pos x="340" y="91"/>
                </a:cxn>
                <a:cxn ang="0">
                  <a:pos x="234" y="138"/>
                </a:cxn>
                <a:cxn ang="0">
                  <a:pos x="132" y="233"/>
                </a:cxn>
                <a:cxn ang="0">
                  <a:pos x="61" y="316"/>
                </a:cxn>
                <a:cxn ang="0">
                  <a:pos x="0" y="286"/>
                </a:cxn>
                <a:cxn ang="0">
                  <a:pos x="0" y="286"/>
                </a:cxn>
                <a:cxn ang="0">
                  <a:pos x="0" y="286"/>
                </a:cxn>
              </a:cxnLst>
              <a:rect l="0" t="0" r="r" b="b"/>
              <a:pathLst>
                <a:path w="1395" h="713">
                  <a:moveTo>
                    <a:pt x="0" y="286"/>
                  </a:moveTo>
                  <a:lnTo>
                    <a:pt x="102" y="180"/>
                  </a:lnTo>
                  <a:lnTo>
                    <a:pt x="231" y="91"/>
                  </a:lnTo>
                  <a:lnTo>
                    <a:pt x="359" y="32"/>
                  </a:lnTo>
                  <a:lnTo>
                    <a:pt x="488" y="0"/>
                  </a:lnTo>
                  <a:lnTo>
                    <a:pt x="613" y="6"/>
                  </a:lnTo>
                  <a:lnTo>
                    <a:pt x="722" y="36"/>
                  </a:lnTo>
                  <a:lnTo>
                    <a:pt x="815" y="82"/>
                  </a:lnTo>
                  <a:lnTo>
                    <a:pt x="877" y="144"/>
                  </a:lnTo>
                  <a:lnTo>
                    <a:pt x="894" y="206"/>
                  </a:lnTo>
                  <a:lnTo>
                    <a:pt x="911" y="263"/>
                  </a:lnTo>
                  <a:lnTo>
                    <a:pt x="1010" y="322"/>
                  </a:lnTo>
                  <a:lnTo>
                    <a:pt x="1236" y="365"/>
                  </a:lnTo>
                  <a:lnTo>
                    <a:pt x="1355" y="437"/>
                  </a:lnTo>
                  <a:lnTo>
                    <a:pt x="1395" y="522"/>
                  </a:lnTo>
                  <a:lnTo>
                    <a:pt x="1395" y="605"/>
                  </a:lnTo>
                  <a:lnTo>
                    <a:pt x="1365" y="655"/>
                  </a:lnTo>
                  <a:lnTo>
                    <a:pt x="1320" y="700"/>
                  </a:lnTo>
                  <a:lnTo>
                    <a:pt x="1280" y="713"/>
                  </a:lnTo>
                  <a:lnTo>
                    <a:pt x="1338" y="632"/>
                  </a:lnTo>
                  <a:lnTo>
                    <a:pt x="1333" y="549"/>
                  </a:lnTo>
                  <a:lnTo>
                    <a:pt x="1306" y="490"/>
                  </a:lnTo>
                  <a:lnTo>
                    <a:pt x="1259" y="447"/>
                  </a:lnTo>
                  <a:lnTo>
                    <a:pt x="1187" y="420"/>
                  </a:lnTo>
                  <a:lnTo>
                    <a:pt x="947" y="358"/>
                  </a:lnTo>
                  <a:lnTo>
                    <a:pt x="881" y="308"/>
                  </a:lnTo>
                  <a:lnTo>
                    <a:pt x="845" y="273"/>
                  </a:lnTo>
                  <a:lnTo>
                    <a:pt x="822" y="214"/>
                  </a:lnTo>
                  <a:lnTo>
                    <a:pt x="864" y="233"/>
                  </a:lnTo>
                  <a:lnTo>
                    <a:pt x="788" y="148"/>
                  </a:lnTo>
                  <a:lnTo>
                    <a:pt x="700" y="85"/>
                  </a:lnTo>
                  <a:lnTo>
                    <a:pt x="647" y="72"/>
                  </a:lnTo>
                  <a:lnTo>
                    <a:pt x="692" y="134"/>
                  </a:lnTo>
                  <a:lnTo>
                    <a:pt x="613" y="82"/>
                  </a:lnTo>
                  <a:lnTo>
                    <a:pt x="531" y="65"/>
                  </a:lnTo>
                  <a:lnTo>
                    <a:pt x="429" y="68"/>
                  </a:lnTo>
                  <a:lnTo>
                    <a:pt x="340" y="91"/>
                  </a:lnTo>
                  <a:lnTo>
                    <a:pt x="234" y="138"/>
                  </a:lnTo>
                  <a:lnTo>
                    <a:pt x="132" y="233"/>
                  </a:lnTo>
                  <a:lnTo>
                    <a:pt x="61" y="316"/>
                  </a:lnTo>
                  <a:lnTo>
                    <a:pt x="0" y="286"/>
                  </a:lnTo>
                  <a:lnTo>
                    <a:pt x="0" y="286"/>
                  </a:lnTo>
                  <a:lnTo>
                    <a:pt x="0" y="286"/>
                  </a:lnTo>
                  <a:close/>
                </a:path>
              </a:pathLst>
            </a:custGeom>
            <a:solidFill>
              <a:srgbClr val="000000"/>
            </a:solidFill>
            <a:ln w="9525">
              <a:noFill/>
              <a:round/>
            </a:ln>
          </p:spPr>
          <p:txBody>
            <a:bodyPr/>
            <a:lstStyle/>
            <a:p>
              <a:endParaRPr lang="en-US"/>
            </a:p>
          </p:txBody>
        </p:sp>
        <p:sp>
          <p:nvSpPr>
            <p:cNvPr id="358419" name="Freeform 19"/>
            <p:cNvSpPr/>
            <p:nvPr/>
          </p:nvSpPr>
          <p:spPr bwMode="auto">
            <a:xfrm>
              <a:off x="4961" y="1569"/>
              <a:ext cx="335" cy="250"/>
            </a:xfrm>
            <a:custGeom>
              <a:avLst/>
              <a:gdLst/>
              <a:ahLst/>
              <a:cxnLst>
                <a:cxn ang="0">
                  <a:pos x="0" y="0"/>
                </a:cxn>
                <a:cxn ang="0">
                  <a:pos x="79" y="75"/>
                </a:cxn>
                <a:cxn ang="0">
                  <a:pos x="162" y="102"/>
                </a:cxn>
                <a:cxn ang="0">
                  <a:pos x="291" y="117"/>
                </a:cxn>
                <a:cxn ang="0">
                  <a:pos x="436" y="121"/>
                </a:cxn>
                <a:cxn ang="0">
                  <a:pos x="548" y="144"/>
                </a:cxn>
                <a:cxn ang="0">
                  <a:pos x="620" y="196"/>
                </a:cxn>
                <a:cxn ang="0">
                  <a:pos x="659" y="259"/>
                </a:cxn>
                <a:cxn ang="0">
                  <a:pos x="669" y="321"/>
                </a:cxn>
                <a:cxn ang="0">
                  <a:pos x="646" y="365"/>
                </a:cxn>
                <a:cxn ang="0">
                  <a:pos x="633" y="329"/>
                </a:cxn>
                <a:cxn ang="0">
                  <a:pos x="620" y="259"/>
                </a:cxn>
                <a:cxn ang="0">
                  <a:pos x="584" y="200"/>
                </a:cxn>
                <a:cxn ang="0">
                  <a:pos x="531" y="170"/>
                </a:cxn>
                <a:cxn ang="0">
                  <a:pos x="472" y="151"/>
                </a:cxn>
                <a:cxn ang="0">
                  <a:pos x="423" y="147"/>
                </a:cxn>
                <a:cxn ang="0">
                  <a:pos x="468" y="253"/>
                </a:cxn>
                <a:cxn ang="0">
                  <a:pos x="472" y="329"/>
                </a:cxn>
                <a:cxn ang="0">
                  <a:pos x="459" y="414"/>
                </a:cxn>
                <a:cxn ang="0">
                  <a:pos x="429" y="476"/>
                </a:cxn>
                <a:cxn ang="0">
                  <a:pos x="406" y="499"/>
                </a:cxn>
                <a:cxn ang="0">
                  <a:pos x="370" y="444"/>
                </a:cxn>
                <a:cxn ang="0">
                  <a:pos x="393" y="338"/>
                </a:cxn>
                <a:cxn ang="0">
                  <a:pos x="389" y="253"/>
                </a:cxn>
                <a:cxn ang="0">
                  <a:pos x="366" y="187"/>
                </a:cxn>
                <a:cxn ang="0">
                  <a:pos x="389" y="157"/>
                </a:cxn>
                <a:cxn ang="0">
                  <a:pos x="268" y="144"/>
                </a:cxn>
                <a:cxn ang="0">
                  <a:pos x="153" y="130"/>
                </a:cxn>
                <a:cxn ang="0">
                  <a:pos x="96" y="108"/>
                </a:cxn>
                <a:cxn ang="0">
                  <a:pos x="30" y="75"/>
                </a:cxn>
                <a:cxn ang="0">
                  <a:pos x="3" y="36"/>
                </a:cxn>
                <a:cxn ang="0">
                  <a:pos x="0" y="0"/>
                </a:cxn>
                <a:cxn ang="0">
                  <a:pos x="0" y="0"/>
                </a:cxn>
                <a:cxn ang="0">
                  <a:pos x="0" y="0"/>
                </a:cxn>
              </a:cxnLst>
              <a:rect l="0" t="0" r="r" b="b"/>
              <a:pathLst>
                <a:path w="669" h="499">
                  <a:moveTo>
                    <a:pt x="0" y="0"/>
                  </a:moveTo>
                  <a:lnTo>
                    <a:pt x="79" y="75"/>
                  </a:lnTo>
                  <a:lnTo>
                    <a:pt x="162" y="102"/>
                  </a:lnTo>
                  <a:lnTo>
                    <a:pt x="291" y="117"/>
                  </a:lnTo>
                  <a:lnTo>
                    <a:pt x="436" y="121"/>
                  </a:lnTo>
                  <a:lnTo>
                    <a:pt x="548" y="144"/>
                  </a:lnTo>
                  <a:lnTo>
                    <a:pt x="620" y="196"/>
                  </a:lnTo>
                  <a:lnTo>
                    <a:pt x="659" y="259"/>
                  </a:lnTo>
                  <a:lnTo>
                    <a:pt x="669" y="321"/>
                  </a:lnTo>
                  <a:lnTo>
                    <a:pt x="646" y="365"/>
                  </a:lnTo>
                  <a:lnTo>
                    <a:pt x="633" y="329"/>
                  </a:lnTo>
                  <a:lnTo>
                    <a:pt x="620" y="259"/>
                  </a:lnTo>
                  <a:lnTo>
                    <a:pt x="584" y="200"/>
                  </a:lnTo>
                  <a:lnTo>
                    <a:pt x="531" y="170"/>
                  </a:lnTo>
                  <a:lnTo>
                    <a:pt x="472" y="151"/>
                  </a:lnTo>
                  <a:lnTo>
                    <a:pt x="423" y="147"/>
                  </a:lnTo>
                  <a:lnTo>
                    <a:pt x="468" y="253"/>
                  </a:lnTo>
                  <a:lnTo>
                    <a:pt x="472" y="329"/>
                  </a:lnTo>
                  <a:lnTo>
                    <a:pt x="459" y="414"/>
                  </a:lnTo>
                  <a:lnTo>
                    <a:pt x="429" y="476"/>
                  </a:lnTo>
                  <a:lnTo>
                    <a:pt x="406" y="499"/>
                  </a:lnTo>
                  <a:lnTo>
                    <a:pt x="370" y="444"/>
                  </a:lnTo>
                  <a:lnTo>
                    <a:pt x="393" y="338"/>
                  </a:lnTo>
                  <a:lnTo>
                    <a:pt x="389" y="253"/>
                  </a:lnTo>
                  <a:lnTo>
                    <a:pt x="366" y="187"/>
                  </a:lnTo>
                  <a:lnTo>
                    <a:pt x="389" y="157"/>
                  </a:lnTo>
                  <a:lnTo>
                    <a:pt x="268" y="144"/>
                  </a:lnTo>
                  <a:lnTo>
                    <a:pt x="153" y="130"/>
                  </a:lnTo>
                  <a:lnTo>
                    <a:pt x="96" y="108"/>
                  </a:lnTo>
                  <a:lnTo>
                    <a:pt x="30" y="75"/>
                  </a:lnTo>
                  <a:lnTo>
                    <a:pt x="3" y="36"/>
                  </a:lnTo>
                  <a:lnTo>
                    <a:pt x="0" y="0"/>
                  </a:lnTo>
                  <a:lnTo>
                    <a:pt x="0" y="0"/>
                  </a:lnTo>
                  <a:lnTo>
                    <a:pt x="0" y="0"/>
                  </a:lnTo>
                  <a:close/>
                </a:path>
              </a:pathLst>
            </a:custGeom>
            <a:solidFill>
              <a:srgbClr val="000000"/>
            </a:solidFill>
            <a:ln w="9525">
              <a:noFill/>
              <a:round/>
            </a:ln>
          </p:spPr>
          <p:txBody>
            <a:bodyPr/>
            <a:lstStyle/>
            <a:p>
              <a:endParaRPr lang="en-US"/>
            </a:p>
          </p:txBody>
        </p:sp>
        <p:sp>
          <p:nvSpPr>
            <p:cNvPr id="358420" name="Freeform 20"/>
            <p:cNvSpPr/>
            <p:nvPr/>
          </p:nvSpPr>
          <p:spPr bwMode="auto">
            <a:xfrm>
              <a:off x="4731" y="1596"/>
              <a:ext cx="219" cy="340"/>
            </a:xfrm>
            <a:custGeom>
              <a:avLst/>
              <a:gdLst/>
              <a:ahLst/>
              <a:cxnLst>
                <a:cxn ang="0">
                  <a:pos x="395" y="0"/>
                </a:cxn>
                <a:cxn ang="0">
                  <a:pos x="439" y="79"/>
                </a:cxn>
                <a:cxn ang="0">
                  <a:pos x="422" y="225"/>
                </a:cxn>
                <a:cxn ang="0">
                  <a:pos x="356" y="323"/>
                </a:cxn>
                <a:cxn ang="0">
                  <a:pos x="257" y="418"/>
                </a:cxn>
                <a:cxn ang="0">
                  <a:pos x="133" y="493"/>
                </a:cxn>
                <a:cxn ang="0">
                  <a:pos x="63" y="546"/>
                </a:cxn>
                <a:cxn ang="0">
                  <a:pos x="36" y="599"/>
                </a:cxn>
                <a:cxn ang="0">
                  <a:pos x="31" y="639"/>
                </a:cxn>
                <a:cxn ang="0">
                  <a:pos x="31" y="679"/>
                </a:cxn>
                <a:cxn ang="0">
                  <a:pos x="0" y="631"/>
                </a:cxn>
                <a:cxn ang="0">
                  <a:pos x="17" y="550"/>
                </a:cxn>
                <a:cxn ang="0">
                  <a:pos x="83" y="484"/>
                </a:cxn>
                <a:cxn ang="0">
                  <a:pos x="227" y="385"/>
                </a:cxn>
                <a:cxn ang="0">
                  <a:pos x="316" y="314"/>
                </a:cxn>
                <a:cxn ang="0">
                  <a:pos x="376" y="208"/>
                </a:cxn>
                <a:cxn ang="0">
                  <a:pos x="409" y="96"/>
                </a:cxn>
                <a:cxn ang="0">
                  <a:pos x="399" y="30"/>
                </a:cxn>
                <a:cxn ang="0">
                  <a:pos x="395" y="0"/>
                </a:cxn>
                <a:cxn ang="0">
                  <a:pos x="395" y="0"/>
                </a:cxn>
                <a:cxn ang="0">
                  <a:pos x="395" y="0"/>
                </a:cxn>
              </a:cxnLst>
              <a:rect l="0" t="0" r="r" b="b"/>
              <a:pathLst>
                <a:path w="439" h="679">
                  <a:moveTo>
                    <a:pt x="395" y="0"/>
                  </a:moveTo>
                  <a:lnTo>
                    <a:pt x="439" y="79"/>
                  </a:lnTo>
                  <a:lnTo>
                    <a:pt x="422" y="225"/>
                  </a:lnTo>
                  <a:lnTo>
                    <a:pt x="356" y="323"/>
                  </a:lnTo>
                  <a:lnTo>
                    <a:pt x="257" y="418"/>
                  </a:lnTo>
                  <a:lnTo>
                    <a:pt x="133" y="493"/>
                  </a:lnTo>
                  <a:lnTo>
                    <a:pt x="63" y="546"/>
                  </a:lnTo>
                  <a:lnTo>
                    <a:pt x="36" y="599"/>
                  </a:lnTo>
                  <a:lnTo>
                    <a:pt x="31" y="639"/>
                  </a:lnTo>
                  <a:lnTo>
                    <a:pt x="31" y="679"/>
                  </a:lnTo>
                  <a:lnTo>
                    <a:pt x="0" y="631"/>
                  </a:lnTo>
                  <a:lnTo>
                    <a:pt x="17" y="550"/>
                  </a:lnTo>
                  <a:lnTo>
                    <a:pt x="83" y="484"/>
                  </a:lnTo>
                  <a:lnTo>
                    <a:pt x="227" y="385"/>
                  </a:lnTo>
                  <a:lnTo>
                    <a:pt x="316" y="314"/>
                  </a:lnTo>
                  <a:lnTo>
                    <a:pt x="376" y="208"/>
                  </a:lnTo>
                  <a:lnTo>
                    <a:pt x="409" y="96"/>
                  </a:lnTo>
                  <a:lnTo>
                    <a:pt x="399" y="30"/>
                  </a:lnTo>
                  <a:lnTo>
                    <a:pt x="395" y="0"/>
                  </a:lnTo>
                  <a:lnTo>
                    <a:pt x="395" y="0"/>
                  </a:lnTo>
                  <a:lnTo>
                    <a:pt x="395" y="0"/>
                  </a:lnTo>
                  <a:close/>
                </a:path>
              </a:pathLst>
            </a:custGeom>
            <a:solidFill>
              <a:srgbClr val="000000"/>
            </a:solidFill>
            <a:ln w="9525">
              <a:noFill/>
              <a:round/>
            </a:ln>
          </p:spPr>
          <p:txBody>
            <a:bodyPr/>
            <a:lstStyle/>
            <a:p>
              <a:endParaRPr lang="en-US"/>
            </a:p>
          </p:txBody>
        </p:sp>
        <p:sp>
          <p:nvSpPr>
            <p:cNvPr id="358421" name="Freeform 21"/>
            <p:cNvSpPr/>
            <p:nvPr/>
          </p:nvSpPr>
          <p:spPr bwMode="auto">
            <a:xfrm>
              <a:off x="4940" y="1745"/>
              <a:ext cx="124" cy="140"/>
            </a:xfrm>
            <a:custGeom>
              <a:avLst/>
              <a:gdLst/>
              <a:ahLst/>
              <a:cxnLst>
                <a:cxn ang="0">
                  <a:pos x="219" y="0"/>
                </a:cxn>
                <a:cxn ang="0">
                  <a:pos x="129" y="66"/>
                </a:cxn>
                <a:cxn ang="0">
                  <a:pos x="27" y="209"/>
                </a:cxn>
                <a:cxn ang="0">
                  <a:pos x="0" y="266"/>
                </a:cxn>
                <a:cxn ang="0">
                  <a:pos x="30" y="279"/>
                </a:cxn>
                <a:cxn ang="0">
                  <a:pos x="96" y="177"/>
                </a:cxn>
                <a:cxn ang="0">
                  <a:pos x="157" y="107"/>
                </a:cxn>
                <a:cxn ang="0">
                  <a:pos x="219" y="53"/>
                </a:cxn>
                <a:cxn ang="0">
                  <a:pos x="250" y="32"/>
                </a:cxn>
                <a:cxn ang="0">
                  <a:pos x="219" y="0"/>
                </a:cxn>
                <a:cxn ang="0">
                  <a:pos x="219" y="0"/>
                </a:cxn>
                <a:cxn ang="0">
                  <a:pos x="219" y="0"/>
                </a:cxn>
              </a:cxnLst>
              <a:rect l="0" t="0" r="r" b="b"/>
              <a:pathLst>
                <a:path w="250" h="279">
                  <a:moveTo>
                    <a:pt x="219" y="0"/>
                  </a:moveTo>
                  <a:lnTo>
                    <a:pt x="129" y="66"/>
                  </a:lnTo>
                  <a:lnTo>
                    <a:pt x="27" y="209"/>
                  </a:lnTo>
                  <a:lnTo>
                    <a:pt x="0" y="266"/>
                  </a:lnTo>
                  <a:lnTo>
                    <a:pt x="30" y="279"/>
                  </a:lnTo>
                  <a:lnTo>
                    <a:pt x="96" y="177"/>
                  </a:lnTo>
                  <a:lnTo>
                    <a:pt x="157" y="107"/>
                  </a:lnTo>
                  <a:lnTo>
                    <a:pt x="219" y="53"/>
                  </a:lnTo>
                  <a:lnTo>
                    <a:pt x="250" y="32"/>
                  </a:lnTo>
                  <a:lnTo>
                    <a:pt x="219" y="0"/>
                  </a:lnTo>
                  <a:lnTo>
                    <a:pt x="219" y="0"/>
                  </a:lnTo>
                  <a:lnTo>
                    <a:pt x="219" y="0"/>
                  </a:lnTo>
                  <a:close/>
                </a:path>
              </a:pathLst>
            </a:custGeom>
            <a:solidFill>
              <a:srgbClr val="000000"/>
            </a:solidFill>
            <a:ln w="9525">
              <a:noFill/>
              <a:round/>
            </a:ln>
          </p:spPr>
          <p:txBody>
            <a:bodyPr/>
            <a:lstStyle/>
            <a:p>
              <a:endParaRPr lang="en-US"/>
            </a:p>
          </p:txBody>
        </p:sp>
        <p:sp>
          <p:nvSpPr>
            <p:cNvPr id="358422" name="Freeform 22"/>
            <p:cNvSpPr/>
            <p:nvPr/>
          </p:nvSpPr>
          <p:spPr bwMode="auto">
            <a:xfrm>
              <a:off x="5026" y="1758"/>
              <a:ext cx="198" cy="478"/>
            </a:xfrm>
            <a:custGeom>
              <a:avLst/>
              <a:gdLst/>
              <a:ahLst/>
              <a:cxnLst>
                <a:cxn ang="0">
                  <a:pos x="157" y="0"/>
                </a:cxn>
                <a:cxn ang="0">
                  <a:pos x="164" y="115"/>
                </a:cxn>
                <a:cxn ang="0">
                  <a:pos x="170" y="253"/>
                </a:cxn>
                <a:cxn ang="0">
                  <a:pos x="134" y="293"/>
                </a:cxn>
                <a:cxn ang="0">
                  <a:pos x="144" y="342"/>
                </a:cxn>
                <a:cxn ang="0">
                  <a:pos x="183" y="289"/>
                </a:cxn>
                <a:cxn ang="0">
                  <a:pos x="206" y="289"/>
                </a:cxn>
                <a:cxn ang="0">
                  <a:pos x="233" y="329"/>
                </a:cxn>
                <a:cxn ang="0">
                  <a:pos x="200" y="369"/>
                </a:cxn>
                <a:cxn ang="0">
                  <a:pos x="170" y="365"/>
                </a:cxn>
                <a:cxn ang="0">
                  <a:pos x="180" y="418"/>
                </a:cxn>
                <a:cxn ang="0">
                  <a:pos x="227" y="501"/>
                </a:cxn>
                <a:cxn ang="0">
                  <a:pos x="312" y="596"/>
                </a:cxn>
                <a:cxn ang="0">
                  <a:pos x="335" y="639"/>
                </a:cxn>
                <a:cxn ang="0">
                  <a:pos x="325" y="683"/>
                </a:cxn>
                <a:cxn ang="0">
                  <a:pos x="293" y="715"/>
                </a:cxn>
                <a:cxn ang="0">
                  <a:pos x="246" y="738"/>
                </a:cxn>
                <a:cxn ang="0">
                  <a:pos x="183" y="722"/>
                </a:cxn>
                <a:cxn ang="0">
                  <a:pos x="98" y="696"/>
                </a:cxn>
                <a:cxn ang="0">
                  <a:pos x="55" y="683"/>
                </a:cxn>
                <a:cxn ang="0">
                  <a:pos x="0" y="681"/>
                </a:cxn>
                <a:cxn ang="0">
                  <a:pos x="49" y="719"/>
                </a:cxn>
                <a:cxn ang="0">
                  <a:pos x="85" y="794"/>
                </a:cxn>
                <a:cxn ang="0">
                  <a:pos x="144" y="821"/>
                </a:cxn>
                <a:cxn ang="0">
                  <a:pos x="191" y="826"/>
                </a:cxn>
                <a:cxn ang="0">
                  <a:pos x="164" y="906"/>
                </a:cxn>
                <a:cxn ang="0">
                  <a:pos x="134" y="936"/>
                </a:cxn>
                <a:cxn ang="0">
                  <a:pos x="174" y="955"/>
                </a:cxn>
                <a:cxn ang="0">
                  <a:pos x="227" y="896"/>
                </a:cxn>
                <a:cxn ang="0">
                  <a:pos x="259" y="817"/>
                </a:cxn>
                <a:cxn ang="0">
                  <a:pos x="263" y="777"/>
                </a:cxn>
                <a:cxn ang="0">
                  <a:pos x="312" y="768"/>
                </a:cxn>
                <a:cxn ang="0">
                  <a:pos x="355" y="738"/>
                </a:cxn>
                <a:cxn ang="0">
                  <a:pos x="391" y="683"/>
                </a:cxn>
                <a:cxn ang="0">
                  <a:pos x="395" y="613"/>
                </a:cxn>
                <a:cxn ang="0">
                  <a:pos x="369" y="569"/>
                </a:cxn>
                <a:cxn ang="0">
                  <a:pos x="306" y="526"/>
                </a:cxn>
                <a:cxn ang="0">
                  <a:pos x="259" y="467"/>
                </a:cxn>
                <a:cxn ang="0">
                  <a:pos x="240" y="410"/>
                </a:cxn>
                <a:cxn ang="0">
                  <a:pos x="263" y="369"/>
                </a:cxn>
                <a:cxn ang="0">
                  <a:pos x="268" y="308"/>
                </a:cxn>
                <a:cxn ang="0">
                  <a:pos x="253" y="272"/>
                </a:cxn>
                <a:cxn ang="0">
                  <a:pos x="217" y="263"/>
                </a:cxn>
                <a:cxn ang="0">
                  <a:pos x="217" y="170"/>
                </a:cxn>
                <a:cxn ang="0">
                  <a:pos x="210" y="85"/>
                </a:cxn>
                <a:cxn ang="0">
                  <a:pos x="206" y="32"/>
                </a:cxn>
                <a:cxn ang="0">
                  <a:pos x="157" y="0"/>
                </a:cxn>
                <a:cxn ang="0">
                  <a:pos x="157" y="0"/>
                </a:cxn>
                <a:cxn ang="0">
                  <a:pos x="157" y="0"/>
                </a:cxn>
              </a:cxnLst>
              <a:rect l="0" t="0" r="r" b="b"/>
              <a:pathLst>
                <a:path w="395" h="955">
                  <a:moveTo>
                    <a:pt x="157" y="0"/>
                  </a:moveTo>
                  <a:lnTo>
                    <a:pt x="164" y="115"/>
                  </a:lnTo>
                  <a:lnTo>
                    <a:pt x="170" y="253"/>
                  </a:lnTo>
                  <a:lnTo>
                    <a:pt x="134" y="293"/>
                  </a:lnTo>
                  <a:lnTo>
                    <a:pt x="144" y="342"/>
                  </a:lnTo>
                  <a:lnTo>
                    <a:pt x="183" y="289"/>
                  </a:lnTo>
                  <a:lnTo>
                    <a:pt x="206" y="289"/>
                  </a:lnTo>
                  <a:lnTo>
                    <a:pt x="233" y="329"/>
                  </a:lnTo>
                  <a:lnTo>
                    <a:pt x="200" y="369"/>
                  </a:lnTo>
                  <a:lnTo>
                    <a:pt x="170" y="365"/>
                  </a:lnTo>
                  <a:lnTo>
                    <a:pt x="180" y="418"/>
                  </a:lnTo>
                  <a:lnTo>
                    <a:pt x="227" y="501"/>
                  </a:lnTo>
                  <a:lnTo>
                    <a:pt x="312" y="596"/>
                  </a:lnTo>
                  <a:lnTo>
                    <a:pt x="335" y="639"/>
                  </a:lnTo>
                  <a:lnTo>
                    <a:pt x="325" y="683"/>
                  </a:lnTo>
                  <a:lnTo>
                    <a:pt x="293" y="715"/>
                  </a:lnTo>
                  <a:lnTo>
                    <a:pt x="246" y="738"/>
                  </a:lnTo>
                  <a:lnTo>
                    <a:pt x="183" y="722"/>
                  </a:lnTo>
                  <a:lnTo>
                    <a:pt x="98" y="696"/>
                  </a:lnTo>
                  <a:lnTo>
                    <a:pt x="55" y="683"/>
                  </a:lnTo>
                  <a:lnTo>
                    <a:pt x="0" y="681"/>
                  </a:lnTo>
                  <a:lnTo>
                    <a:pt x="49" y="719"/>
                  </a:lnTo>
                  <a:lnTo>
                    <a:pt x="85" y="794"/>
                  </a:lnTo>
                  <a:lnTo>
                    <a:pt x="144" y="821"/>
                  </a:lnTo>
                  <a:lnTo>
                    <a:pt x="191" y="826"/>
                  </a:lnTo>
                  <a:lnTo>
                    <a:pt x="164" y="906"/>
                  </a:lnTo>
                  <a:lnTo>
                    <a:pt x="134" y="936"/>
                  </a:lnTo>
                  <a:lnTo>
                    <a:pt x="174" y="955"/>
                  </a:lnTo>
                  <a:lnTo>
                    <a:pt x="227" y="896"/>
                  </a:lnTo>
                  <a:lnTo>
                    <a:pt x="259" y="817"/>
                  </a:lnTo>
                  <a:lnTo>
                    <a:pt x="263" y="777"/>
                  </a:lnTo>
                  <a:lnTo>
                    <a:pt x="312" y="768"/>
                  </a:lnTo>
                  <a:lnTo>
                    <a:pt x="355" y="738"/>
                  </a:lnTo>
                  <a:lnTo>
                    <a:pt x="391" y="683"/>
                  </a:lnTo>
                  <a:lnTo>
                    <a:pt x="395" y="613"/>
                  </a:lnTo>
                  <a:lnTo>
                    <a:pt x="369" y="569"/>
                  </a:lnTo>
                  <a:lnTo>
                    <a:pt x="306" y="526"/>
                  </a:lnTo>
                  <a:lnTo>
                    <a:pt x="259" y="467"/>
                  </a:lnTo>
                  <a:lnTo>
                    <a:pt x="240" y="410"/>
                  </a:lnTo>
                  <a:lnTo>
                    <a:pt x="263" y="369"/>
                  </a:lnTo>
                  <a:lnTo>
                    <a:pt x="268" y="308"/>
                  </a:lnTo>
                  <a:lnTo>
                    <a:pt x="253" y="272"/>
                  </a:lnTo>
                  <a:lnTo>
                    <a:pt x="217" y="263"/>
                  </a:lnTo>
                  <a:lnTo>
                    <a:pt x="217" y="170"/>
                  </a:lnTo>
                  <a:lnTo>
                    <a:pt x="210" y="85"/>
                  </a:lnTo>
                  <a:lnTo>
                    <a:pt x="206" y="32"/>
                  </a:lnTo>
                  <a:lnTo>
                    <a:pt x="157" y="0"/>
                  </a:lnTo>
                  <a:lnTo>
                    <a:pt x="157" y="0"/>
                  </a:lnTo>
                  <a:lnTo>
                    <a:pt x="157" y="0"/>
                  </a:lnTo>
                  <a:close/>
                </a:path>
              </a:pathLst>
            </a:custGeom>
            <a:solidFill>
              <a:srgbClr val="000000"/>
            </a:solidFill>
            <a:ln w="9525">
              <a:noFill/>
              <a:round/>
            </a:ln>
          </p:spPr>
          <p:txBody>
            <a:bodyPr/>
            <a:lstStyle/>
            <a:p>
              <a:endParaRPr lang="en-US"/>
            </a:p>
          </p:txBody>
        </p:sp>
        <p:sp>
          <p:nvSpPr>
            <p:cNvPr id="358423" name="Freeform 23"/>
            <p:cNvSpPr/>
            <p:nvPr/>
          </p:nvSpPr>
          <p:spPr bwMode="auto">
            <a:xfrm>
              <a:off x="4979" y="1876"/>
              <a:ext cx="90" cy="103"/>
            </a:xfrm>
            <a:custGeom>
              <a:avLst/>
              <a:gdLst/>
              <a:ahLst/>
              <a:cxnLst>
                <a:cxn ang="0">
                  <a:pos x="87" y="0"/>
                </a:cxn>
                <a:cxn ang="0">
                  <a:pos x="23" y="50"/>
                </a:cxn>
                <a:cxn ang="0">
                  <a:pos x="0" y="120"/>
                </a:cxn>
                <a:cxn ang="0">
                  <a:pos x="27" y="201"/>
                </a:cxn>
                <a:cxn ang="0">
                  <a:pos x="87" y="207"/>
                </a:cxn>
                <a:cxn ang="0">
                  <a:pos x="95" y="178"/>
                </a:cxn>
                <a:cxn ang="0">
                  <a:pos x="157" y="174"/>
                </a:cxn>
                <a:cxn ang="0">
                  <a:pos x="176" y="129"/>
                </a:cxn>
                <a:cxn ang="0">
                  <a:pos x="180" y="63"/>
                </a:cxn>
                <a:cxn ang="0">
                  <a:pos x="144" y="40"/>
                </a:cxn>
                <a:cxn ang="0">
                  <a:pos x="137" y="116"/>
                </a:cxn>
                <a:cxn ang="0">
                  <a:pos x="118" y="142"/>
                </a:cxn>
                <a:cxn ang="0">
                  <a:pos x="78" y="129"/>
                </a:cxn>
                <a:cxn ang="0">
                  <a:pos x="76" y="80"/>
                </a:cxn>
                <a:cxn ang="0">
                  <a:pos x="95" y="31"/>
                </a:cxn>
                <a:cxn ang="0">
                  <a:pos x="114" y="17"/>
                </a:cxn>
                <a:cxn ang="0">
                  <a:pos x="87" y="0"/>
                </a:cxn>
                <a:cxn ang="0">
                  <a:pos x="87" y="0"/>
                </a:cxn>
                <a:cxn ang="0">
                  <a:pos x="87" y="0"/>
                </a:cxn>
              </a:cxnLst>
              <a:rect l="0" t="0" r="r" b="b"/>
              <a:pathLst>
                <a:path w="180" h="207">
                  <a:moveTo>
                    <a:pt x="87" y="0"/>
                  </a:moveTo>
                  <a:lnTo>
                    <a:pt x="23" y="50"/>
                  </a:lnTo>
                  <a:lnTo>
                    <a:pt x="0" y="120"/>
                  </a:lnTo>
                  <a:lnTo>
                    <a:pt x="27" y="201"/>
                  </a:lnTo>
                  <a:lnTo>
                    <a:pt x="87" y="207"/>
                  </a:lnTo>
                  <a:lnTo>
                    <a:pt x="95" y="178"/>
                  </a:lnTo>
                  <a:lnTo>
                    <a:pt x="157" y="174"/>
                  </a:lnTo>
                  <a:lnTo>
                    <a:pt x="176" y="129"/>
                  </a:lnTo>
                  <a:lnTo>
                    <a:pt x="180" y="63"/>
                  </a:lnTo>
                  <a:lnTo>
                    <a:pt x="144" y="40"/>
                  </a:lnTo>
                  <a:lnTo>
                    <a:pt x="137" y="116"/>
                  </a:lnTo>
                  <a:lnTo>
                    <a:pt x="118" y="142"/>
                  </a:lnTo>
                  <a:lnTo>
                    <a:pt x="78" y="129"/>
                  </a:lnTo>
                  <a:lnTo>
                    <a:pt x="76" y="80"/>
                  </a:lnTo>
                  <a:lnTo>
                    <a:pt x="95" y="31"/>
                  </a:lnTo>
                  <a:lnTo>
                    <a:pt x="114" y="17"/>
                  </a:lnTo>
                  <a:lnTo>
                    <a:pt x="87" y="0"/>
                  </a:lnTo>
                  <a:lnTo>
                    <a:pt x="87" y="0"/>
                  </a:lnTo>
                  <a:lnTo>
                    <a:pt x="87" y="0"/>
                  </a:lnTo>
                  <a:close/>
                </a:path>
              </a:pathLst>
            </a:custGeom>
            <a:solidFill>
              <a:srgbClr val="000000"/>
            </a:solidFill>
            <a:ln w="9525">
              <a:noFill/>
              <a:round/>
            </a:ln>
          </p:spPr>
          <p:txBody>
            <a:bodyPr/>
            <a:lstStyle/>
            <a:p>
              <a:endParaRPr lang="en-US"/>
            </a:p>
          </p:txBody>
        </p:sp>
        <p:sp>
          <p:nvSpPr>
            <p:cNvPr id="358424" name="Freeform 24"/>
            <p:cNvSpPr/>
            <p:nvPr/>
          </p:nvSpPr>
          <p:spPr bwMode="auto">
            <a:xfrm>
              <a:off x="4940" y="2239"/>
              <a:ext cx="134" cy="85"/>
            </a:xfrm>
            <a:custGeom>
              <a:avLst/>
              <a:gdLst/>
              <a:ahLst/>
              <a:cxnLst>
                <a:cxn ang="0">
                  <a:pos x="269" y="0"/>
                </a:cxn>
                <a:cxn ang="0">
                  <a:pos x="191" y="0"/>
                </a:cxn>
                <a:cxn ang="0">
                  <a:pos x="114" y="28"/>
                </a:cxn>
                <a:cxn ang="0">
                  <a:pos x="44" y="68"/>
                </a:cxn>
                <a:cxn ang="0">
                  <a:pos x="0" y="98"/>
                </a:cxn>
                <a:cxn ang="0">
                  <a:pos x="34" y="138"/>
                </a:cxn>
                <a:cxn ang="0">
                  <a:pos x="83" y="170"/>
                </a:cxn>
                <a:cxn ang="0">
                  <a:pos x="136" y="157"/>
                </a:cxn>
                <a:cxn ang="0">
                  <a:pos x="155" y="107"/>
                </a:cxn>
                <a:cxn ang="0">
                  <a:pos x="161" y="75"/>
                </a:cxn>
                <a:cxn ang="0">
                  <a:pos x="223" y="36"/>
                </a:cxn>
                <a:cxn ang="0">
                  <a:pos x="269" y="0"/>
                </a:cxn>
                <a:cxn ang="0">
                  <a:pos x="269" y="0"/>
                </a:cxn>
                <a:cxn ang="0">
                  <a:pos x="269" y="0"/>
                </a:cxn>
              </a:cxnLst>
              <a:rect l="0" t="0" r="r" b="b"/>
              <a:pathLst>
                <a:path w="269" h="170">
                  <a:moveTo>
                    <a:pt x="269" y="0"/>
                  </a:moveTo>
                  <a:lnTo>
                    <a:pt x="191" y="0"/>
                  </a:lnTo>
                  <a:lnTo>
                    <a:pt x="114" y="28"/>
                  </a:lnTo>
                  <a:lnTo>
                    <a:pt x="44" y="68"/>
                  </a:lnTo>
                  <a:lnTo>
                    <a:pt x="0" y="98"/>
                  </a:lnTo>
                  <a:lnTo>
                    <a:pt x="34" y="138"/>
                  </a:lnTo>
                  <a:lnTo>
                    <a:pt x="83" y="170"/>
                  </a:lnTo>
                  <a:lnTo>
                    <a:pt x="136" y="157"/>
                  </a:lnTo>
                  <a:lnTo>
                    <a:pt x="155" y="107"/>
                  </a:lnTo>
                  <a:lnTo>
                    <a:pt x="161" y="75"/>
                  </a:lnTo>
                  <a:lnTo>
                    <a:pt x="223" y="36"/>
                  </a:lnTo>
                  <a:lnTo>
                    <a:pt x="269" y="0"/>
                  </a:lnTo>
                  <a:lnTo>
                    <a:pt x="269" y="0"/>
                  </a:lnTo>
                  <a:lnTo>
                    <a:pt x="269" y="0"/>
                  </a:lnTo>
                  <a:close/>
                </a:path>
              </a:pathLst>
            </a:custGeom>
            <a:solidFill>
              <a:srgbClr val="000000"/>
            </a:solidFill>
            <a:ln w="9525">
              <a:noFill/>
              <a:round/>
            </a:ln>
          </p:spPr>
          <p:txBody>
            <a:bodyPr/>
            <a:lstStyle/>
            <a:p>
              <a:endParaRPr lang="en-US"/>
            </a:p>
          </p:txBody>
        </p:sp>
        <p:sp>
          <p:nvSpPr>
            <p:cNvPr id="358425" name="Freeform 25"/>
            <p:cNvSpPr/>
            <p:nvPr/>
          </p:nvSpPr>
          <p:spPr bwMode="auto">
            <a:xfrm>
              <a:off x="4675" y="2293"/>
              <a:ext cx="389" cy="176"/>
            </a:xfrm>
            <a:custGeom>
              <a:avLst/>
              <a:gdLst/>
              <a:ahLst/>
              <a:cxnLst>
                <a:cxn ang="0">
                  <a:pos x="731" y="0"/>
                </a:cxn>
                <a:cxn ang="0">
                  <a:pos x="726" y="70"/>
                </a:cxn>
                <a:cxn ang="0">
                  <a:pos x="686" y="142"/>
                </a:cxn>
                <a:cxn ang="0">
                  <a:pos x="639" y="155"/>
                </a:cxn>
                <a:cxn ang="0">
                  <a:pos x="582" y="155"/>
                </a:cxn>
                <a:cxn ang="0">
                  <a:pos x="520" y="129"/>
                </a:cxn>
                <a:cxn ang="0">
                  <a:pos x="484" y="84"/>
                </a:cxn>
                <a:cxn ang="0">
                  <a:pos x="435" y="67"/>
                </a:cxn>
                <a:cxn ang="0">
                  <a:pos x="461" y="142"/>
                </a:cxn>
                <a:cxn ang="0">
                  <a:pos x="510" y="173"/>
                </a:cxn>
                <a:cxn ang="0">
                  <a:pos x="563" y="191"/>
                </a:cxn>
                <a:cxn ang="0">
                  <a:pos x="448" y="244"/>
                </a:cxn>
                <a:cxn ang="0">
                  <a:pos x="368" y="267"/>
                </a:cxn>
                <a:cxn ang="0">
                  <a:pos x="289" y="258"/>
                </a:cxn>
                <a:cxn ang="0">
                  <a:pos x="204" y="224"/>
                </a:cxn>
                <a:cxn ang="0">
                  <a:pos x="119" y="152"/>
                </a:cxn>
                <a:cxn ang="0">
                  <a:pos x="30" y="70"/>
                </a:cxn>
                <a:cxn ang="0">
                  <a:pos x="0" y="44"/>
                </a:cxn>
                <a:cxn ang="0">
                  <a:pos x="36" y="152"/>
                </a:cxn>
                <a:cxn ang="0">
                  <a:pos x="125" y="235"/>
                </a:cxn>
                <a:cxn ang="0">
                  <a:pos x="244" y="307"/>
                </a:cxn>
                <a:cxn ang="0">
                  <a:pos x="329" y="347"/>
                </a:cxn>
                <a:cxn ang="0">
                  <a:pos x="372" y="352"/>
                </a:cxn>
                <a:cxn ang="0">
                  <a:pos x="427" y="329"/>
                </a:cxn>
                <a:cxn ang="0">
                  <a:pos x="546" y="258"/>
                </a:cxn>
                <a:cxn ang="0">
                  <a:pos x="586" y="231"/>
                </a:cxn>
                <a:cxn ang="0">
                  <a:pos x="608" y="188"/>
                </a:cxn>
                <a:cxn ang="0">
                  <a:pos x="675" y="201"/>
                </a:cxn>
                <a:cxn ang="0">
                  <a:pos x="745" y="165"/>
                </a:cxn>
                <a:cxn ang="0">
                  <a:pos x="779" y="112"/>
                </a:cxn>
                <a:cxn ang="0">
                  <a:pos x="779" y="57"/>
                </a:cxn>
                <a:cxn ang="0">
                  <a:pos x="765" y="10"/>
                </a:cxn>
                <a:cxn ang="0">
                  <a:pos x="731" y="0"/>
                </a:cxn>
                <a:cxn ang="0">
                  <a:pos x="731" y="0"/>
                </a:cxn>
                <a:cxn ang="0">
                  <a:pos x="731" y="0"/>
                </a:cxn>
              </a:cxnLst>
              <a:rect l="0" t="0" r="r" b="b"/>
              <a:pathLst>
                <a:path w="779" h="352">
                  <a:moveTo>
                    <a:pt x="731" y="0"/>
                  </a:moveTo>
                  <a:lnTo>
                    <a:pt x="726" y="70"/>
                  </a:lnTo>
                  <a:lnTo>
                    <a:pt x="686" y="142"/>
                  </a:lnTo>
                  <a:lnTo>
                    <a:pt x="639" y="155"/>
                  </a:lnTo>
                  <a:lnTo>
                    <a:pt x="582" y="155"/>
                  </a:lnTo>
                  <a:lnTo>
                    <a:pt x="520" y="129"/>
                  </a:lnTo>
                  <a:lnTo>
                    <a:pt x="484" y="84"/>
                  </a:lnTo>
                  <a:lnTo>
                    <a:pt x="435" y="67"/>
                  </a:lnTo>
                  <a:lnTo>
                    <a:pt x="461" y="142"/>
                  </a:lnTo>
                  <a:lnTo>
                    <a:pt x="510" y="173"/>
                  </a:lnTo>
                  <a:lnTo>
                    <a:pt x="563" y="191"/>
                  </a:lnTo>
                  <a:lnTo>
                    <a:pt x="448" y="244"/>
                  </a:lnTo>
                  <a:lnTo>
                    <a:pt x="368" y="267"/>
                  </a:lnTo>
                  <a:lnTo>
                    <a:pt x="289" y="258"/>
                  </a:lnTo>
                  <a:lnTo>
                    <a:pt x="204" y="224"/>
                  </a:lnTo>
                  <a:lnTo>
                    <a:pt x="119" y="152"/>
                  </a:lnTo>
                  <a:lnTo>
                    <a:pt x="30" y="70"/>
                  </a:lnTo>
                  <a:lnTo>
                    <a:pt x="0" y="44"/>
                  </a:lnTo>
                  <a:lnTo>
                    <a:pt x="36" y="152"/>
                  </a:lnTo>
                  <a:lnTo>
                    <a:pt x="125" y="235"/>
                  </a:lnTo>
                  <a:lnTo>
                    <a:pt x="244" y="307"/>
                  </a:lnTo>
                  <a:lnTo>
                    <a:pt x="329" y="347"/>
                  </a:lnTo>
                  <a:lnTo>
                    <a:pt x="372" y="352"/>
                  </a:lnTo>
                  <a:lnTo>
                    <a:pt x="427" y="329"/>
                  </a:lnTo>
                  <a:lnTo>
                    <a:pt x="546" y="258"/>
                  </a:lnTo>
                  <a:lnTo>
                    <a:pt x="586" y="231"/>
                  </a:lnTo>
                  <a:lnTo>
                    <a:pt x="608" y="188"/>
                  </a:lnTo>
                  <a:lnTo>
                    <a:pt x="675" y="201"/>
                  </a:lnTo>
                  <a:lnTo>
                    <a:pt x="745" y="165"/>
                  </a:lnTo>
                  <a:lnTo>
                    <a:pt x="779" y="112"/>
                  </a:lnTo>
                  <a:lnTo>
                    <a:pt x="779" y="57"/>
                  </a:lnTo>
                  <a:lnTo>
                    <a:pt x="765" y="10"/>
                  </a:lnTo>
                  <a:lnTo>
                    <a:pt x="731" y="0"/>
                  </a:lnTo>
                  <a:lnTo>
                    <a:pt x="731" y="0"/>
                  </a:lnTo>
                  <a:lnTo>
                    <a:pt x="731" y="0"/>
                  </a:lnTo>
                  <a:close/>
                </a:path>
              </a:pathLst>
            </a:custGeom>
            <a:solidFill>
              <a:srgbClr val="000000"/>
            </a:solidFill>
            <a:ln w="9525">
              <a:noFill/>
              <a:round/>
            </a:ln>
          </p:spPr>
          <p:txBody>
            <a:bodyPr/>
            <a:lstStyle/>
            <a:p>
              <a:endParaRPr lang="en-US"/>
            </a:p>
          </p:txBody>
        </p:sp>
        <p:sp>
          <p:nvSpPr>
            <p:cNvPr id="358426" name="Freeform 26"/>
            <p:cNvSpPr/>
            <p:nvPr/>
          </p:nvSpPr>
          <p:spPr bwMode="auto">
            <a:xfrm>
              <a:off x="5313" y="1781"/>
              <a:ext cx="107" cy="86"/>
            </a:xfrm>
            <a:custGeom>
              <a:avLst/>
              <a:gdLst/>
              <a:ahLst/>
              <a:cxnLst>
                <a:cxn ang="0">
                  <a:pos x="196" y="17"/>
                </a:cxn>
                <a:cxn ang="0">
                  <a:pos x="134" y="0"/>
                </a:cxn>
                <a:cxn ang="0">
                  <a:pos x="62" y="21"/>
                </a:cxn>
                <a:cxn ang="0">
                  <a:pos x="22" y="53"/>
                </a:cxn>
                <a:cxn ang="0">
                  <a:pos x="0" y="93"/>
                </a:cxn>
                <a:cxn ang="0">
                  <a:pos x="9" y="133"/>
                </a:cxn>
                <a:cxn ang="0">
                  <a:pos x="45" y="159"/>
                </a:cxn>
                <a:cxn ang="0">
                  <a:pos x="104" y="173"/>
                </a:cxn>
                <a:cxn ang="0">
                  <a:pos x="151" y="159"/>
                </a:cxn>
                <a:cxn ang="0">
                  <a:pos x="196" y="129"/>
                </a:cxn>
                <a:cxn ang="0">
                  <a:pos x="213" y="93"/>
                </a:cxn>
                <a:cxn ang="0">
                  <a:pos x="174" y="53"/>
                </a:cxn>
                <a:cxn ang="0">
                  <a:pos x="128" y="50"/>
                </a:cxn>
                <a:cxn ang="0">
                  <a:pos x="68" y="70"/>
                </a:cxn>
                <a:cxn ang="0">
                  <a:pos x="41" y="99"/>
                </a:cxn>
                <a:cxn ang="0">
                  <a:pos x="36" y="70"/>
                </a:cxn>
                <a:cxn ang="0">
                  <a:pos x="98" y="31"/>
                </a:cxn>
                <a:cxn ang="0">
                  <a:pos x="134" y="27"/>
                </a:cxn>
                <a:cxn ang="0">
                  <a:pos x="174" y="31"/>
                </a:cxn>
                <a:cxn ang="0">
                  <a:pos x="196" y="17"/>
                </a:cxn>
                <a:cxn ang="0">
                  <a:pos x="196" y="17"/>
                </a:cxn>
                <a:cxn ang="0">
                  <a:pos x="196" y="17"/>
                </a:cxn>
              </a:cxnLst>
              <a:rect l="0" t="0" r="r" b="b"/>
              <a:pathLst>
                <a:path w="213" h="173">
                  <a:moveTo>
                    <a:pt x="196" y="17"/>
                  </a:moveTo>
                  <a:lnTo>
                    <a:pt x="134" y="0"/>
                  </a:lnTo>
                  <a:lnTo>
                    <a:pt x="62" y="21"/>
                  </a:lnTo>
                  <a:lnTo>
                    <a:pt x="22" y="53"/>
                  </a:lnTo>
                  <a:lnTo>
                    <a:pt x="0" y="93"/>
                  </a:lnTo>
                  <a:lnTo>
                    <a:pt x="9" y="133"/>
                  </a:lnTo>
                  <a:lnTo>
                    <a:pt x="45" y="159"/>
                  </a:lnTo>
                  <a:lnTo>
                    <a:pt x="104" y="173"/>
                  </a:lnTo>
                  <a:lnTo>
                    <a:pt x="151" y="159"/>
                  </a:lnTo>
                  <a:lnTo>
                    <a:pt x="196" y="129"/>
                  </a:lnTo>
                  <a:lnTo>
                    <a:pt x="213" y="93"/>
                  </a:lnTo>
                  <a:lnTo>
                    <a:pt x="174" y="53"/>
                  </a:lnTo>
                  <a:lnTo>
                    <a:pt x="128" y="50"/>
                  </a:lnTo>
                  <a:lnTo>
                    <a:pt x="68" y="70"/>
                  </a:lnTo>
                  <a:lnTo>
                    <a:pt x="41" y="99"/>
                  </a:lnTo>
                  <a:lnTo>
                    <a:pt x="36" y="70"/>
                  </a:lnTo>
                  <a:lnTo>
                    <a:pt x="98" y="31"/>
                  </a:lnTo>
                  <a:lnTo>
                    <a:pt x="134" y="27"/>
                  </a:lnTo>
                  <a:lnTo>
                    <a:pt x="174" y="31"/>
                  </a:lnTo>
                  <a:lnTo>
                    <a:pt x="196" y="17"/>
                  </a:lnTo>
                  <a:lnTo>
                    <a:pt x="196" y="17"/>
                  </a:lnTo>
                  <a:lnTo>
                    <a:pt x="196" y="17"/>
                  </a:lnTo>
                  <a:close/>
                </a:path>
              </a:pathLst>
            </a:custGeom>
            <a:solidFill>
              <a:srgbClr val="969696"/>
            </a:solidFill>
            <a:ln w="9525">
              <a:noFill/>
              <a:round/>
            </a:ln>
          </p:spPr>
          <p:txBody>
            <a:bodyPr/>
            <a:lstStyle/>
            <a:p>
              <a:endParaRPr lang="en-US"/>
            </a:p>
          </p:txBody>
        </p:sp>
        <p:sp>
          <p:nvSpPr>
            <p:cNvPr id="358427" name="Freeform 27"/>
            <p:cNvSpPr/>
            <p:nvPr/>
          </p:nvSpPr>
          <p:spPr bwMode="auto">
            <a:xfrm>
              <a:off x="5444" y="1567"/>
              <a:ext cx="297" cy="171"/>
            </a:xfrm>
            <a:custGeom>
              <a:avLst/>
              <a:gdLst/>
              <a:ahLst/>
              <a:cxnLst>
                <a:cxn ang="0">
                  <a:pos x="415" y="0"/>
                </a:cxn>
                <a:cxn ang="0">
                  <a:pos x="92" y="270"/>
                </a:cxn>
                <a:cxn ang="0">
                  <a:pos x="155" y="289"/>
                </a:cxn>
                <a:cxn ang="0">
                  <a:pos x="53" y="299"/>
                </a:cxn>
                <a:cxn ang="0">
                  <a:pos x="0" y="339"/>
                </a:cxn>
                <a:cxn ang="0">
                  <a:pos x="160" y="342"/>
                </a:cxn>
                <a:cxn ang="0">
                  <a:pos x="242" y="293"/>
                </a:cxn>
                <a:cxn ang="0">
                  <a:pos x="189" y="257"/>
                </a:cxn>
                <a:cxn ang="0">
                  <a:pos x="294" y="263"/>
                </a:cxn>
                <a:cxn ang="0">
                  <a:pos x="544" y="134"/>
                </a:cxn>
                <a:cxn ang="0">
                  <a:pos x="518" y="102"/>
                </a:cxn>
                <a:cxn ang="0">
                  <a:pos x="593" y="112"/>
                </a:cxn>
                <a:cxn ang="0">
                  <a:pos x="593" y="93"/>
                </a:cxn>
                <a:cxn ang="0">
                  <a:pos x="450" y="4"/>
                </a:cxn>
                <a:cxn ang="0">
                  <a:pos x="415" y="0"/>
                </a:cxn>
                <a:cxn ang="0">
                  <a:pos x="415" y="0"/>
                </a:cxn>
                <a:cxn ang="0">
                  <a:pos x="415" y="0"/>
                </a:cxn>
              </a:cxnLst>
              <a:rect l="0" t="0" r="r" b="b"/>
              <a:pathLst>
                <a:path w="593" h="342">
                  <a:moveTo>
                    <a:pt x="415" y="0"/>
                  </a:moveTo>
                  <a:lnTo>
                    <a:pt x="92" y="270"/>
                  </a:lnTo>
                  <a:lnTo>
                    <a:pt x="155" y="289"/>
                  </a:lnTo>
                  <a:lnTo>
                    <a:pt x="53" y="299"/>
                  </a:lnTo>
                  <a:lnTo>
                    <a:pt x="0" y="339"/>
                  </a:lnTo>
                  <a:lnTo>
                    <a:pt x="160" y="342"/>
                  </a:lnTo>
                  <a:lnTo>
                    <a:pt x="242" y="293"/>
                  </a:lnTo>
                  <a:lnTo>
                    <a:pt x="189" y="257"/>
                  </a:lnTo>
                  <a:lnTo>
                    <a:pt x="294" y="263"/>
                  </a:lnTo>
                  <a:lnTo>
                    <a:pt x="544" y="134"/>
                  </a:lnTo>
                  <a:lnTo>
                    <a:pt x="518" y="102"/>
                  </a:lnTo>
                  <a:lnTo>
                    <a:pt x="593" y="112"/>
                  </a:lnTo>
                  <a:lnTo>
                    <a:pt x="593" y="93"/>
                  </a:lnTo>
                  <a:lnTo>
                    <a:pt x="450" y="4"/>
                  </a:lnTo>
                  <a:lnTo>
                    <a:pt x="415" y="0"/>
                  </a:lnTo>
                  <a:lnTo>
                    <a:pt x="415" y="0"/>
                  </a:lnTo>
                  <a:lnTo>
                    <a:pt x="415" y="0"/>
                  </a:lnTo>
                  <a:close/>
                </a:path>
              </a:pathLst>
            </a:custGeom>
            <a:solidFill>
              <a:srgbClr val="969696"/>
            </a:solidFill>
            <a:ln w="9525">
              <a:noFill/>
              <a:round/>
            </a:ln>
          </p:spPr>
          <p:txBody>
            <a:bodyPr/>
            <a:lstStyle/>
            <a:p>
              <a:endParaRPr lang="en-US"/>
            </a:p>
          </p:txBody>
        </p:sp>
        <p:sp>
          <p:nvSpPr>
            <p:cNvPr id="358428" name="Freeform 28"/>
            <p:cNvSpPr/>
            <p:nvPr/>
          </p:nvSpPr>
          <p:spPr bwMode="auto">
            <a:xfrm>
              <a:off x="5382" y="1240"/>
              <a:ext cx="267" cy="236"/>
            </a:xfrm>
            <a:custGeom>
              <a:avLst/>
              <a:gdLst/>
              <a:ahLst/>
              <a:cxnLst>
                <a:cxn ang="0">
                  <a:pos x="19" y="36"/>
                </a:cxn>
                <a:cxn ang="0">
                  <a:pos x="0" y="210"/>
                </a:cxn>
                <a:cxn ang="0">
                  <a:pos x="36" y="210"/>
                </a:cxn>
                <a:cxn ang="0">
                  <a:pos x="98" y="160"/>
                </a:cxn>
                <a:cxn ang="0">
                  <a:pos x="204" y="138"/>
                </a:cxn>
                <a:cxn ang="0">
                  <a:pos x="302" y="138"/>
                </a:cxn>
                <a:cxn ang="0">
                  <a:pos x="344" y="160"/>
                </a:cxn>
                <a:cxn ang="0">
                  <a:pos x="329" y="200"/>
                </a:cxn>
                <a:cxn ang="0">
                  <a:pos x="272" y="227"/>
                </a:cxn>
                <a:cxn ang="0">
                  <a:pos x="196" y="272"/>
                </a:cxn>
                <a:cxn ang="0">
                  <a:pos x="115" y="298"/>
                </a:cxn>
                <a:cxn ang="0">
                  <a:pos x="134" y="325"/>
                </a:cxn>
                <a:cxn ang="0">
                  <a:pos x="53" y="325"/>
                </a:cxn>
                <a:cxn ang="0">
                  <a:pos x="9" y="427"/>
                </a:cxn>
                <a:cxn ang="0">
                  <a:pos x="151" y="433"/>
                </a:cxn>
                <a:cxn ang="0">
                  <a:pos x="108" y="472"/>
                </a:cxn>
                <a:cxn ang="0">
                  <a:pos x="253" y="420"/>
                </a:cxn>
                <a:cxn ang="0">
                  <a:pos x="227" y="382"/>
                </a:cxn>
                <a:cxn ang="0">
                  <a:pos x="393" y="344"/>
                </a:cxn>
                <a:cxn ang="0">
                  <a:pos x="501" y="293"/>
                </a:cxn>
                <a:cxn ang="0">
                  <a:pos x="531" y="236"/>
                </a:cxn>
                <a:cxn ang="0">
                  <a:pos x="535" y="174"/>
                </a:cxn>
                <a:cxn ang="0">
                  <a:pos x="508" y="102"/>
                </a:cxn>
                <a:cxn ang="0">
                  <a:pos x="459" y="55"/>
                </a:cxn>
                <a:cxn ang="0">
                  <a:pos x="402" y="26"/>
                </a:cxn>
                <a:cxn ang="0">
                  <a:pos x="474" y="98"/>
                </a:cxn>
                <a:cxn ang="0">
                  <a:pos x="376" y="45"/>
                </a:cxn>
                <a:cxn ang="0">
                  <a:pos x="359" y="13"/>
                </a:cxn>
                <a:cxn ang="0">
                  <a:pos x="249" y="0"/>
                </a:cxn>
                <a:cxn ang="0">
                  <a:pos x="151" y="9"/>
                </a:cxn>
                <a:cxn ang="0">
                  <a:pos x="75" y="22"/>
                </a:cxn>
                <a:cxn ang="0">
                  <a:pos x="19" y="36"/>
                </a:cxn>
                <a:cxn ang="0">
                  <a:pos x="19" y="36"/>
                </a:cxn>
                <a:cxn ang="0">
                  <a:pos x="19" y="36"/>
                </a:cxn>
              </a:cxnLst>
              <a:rect l="0" t="0" r="r" b="b"/>
              <a:pathLst>
                <a:path w="535" h="472">
                  <a:moveTo>
                    <a:pt x="19" y="36"/>
                  </a:moveTo>
                  <a:lnTo>
                    <a:pt x="0" y="210"/>
                  </a:lnTo>
                  <a:lnTo>
                    <a:pt x="36" y="210"/>
                  </a:lnTo>
                  <a:lnTo>
                    <a:pt x="98" y="160"/>
                  </a:lnTo>
                  <a:lnTo>
                    <a:pt x="204" y="138"/>
                  </a:lnTo>
                  <a:lnTo>
                    <a:pt x="302" y="138"/>
                  </a:lnTo>
                  <a:lnTo>
                    <a:pt x="344" y="160"/>
                  </a:lnTo>
                  <a:lnTo>
                    <a:pt x="329" y="200"/>
                  </a:lnTo>
                  <a:lnTo>
                    <a:pt x="272" y="227"/>
                  </a:lnTo>
                  <a:lnTo>
                    <a:pt x="196" y="272"/>
                  </a:lnTo>
                  <a:lnTo>
                    <a:pt x="115" y="298"/>
                  </a:lnTo>
                  <a:lnTo>
                    <a:pt x="134" y="325"/>
                  </a:lnTo>
                  <a:lnTo>
                    <a:pt x="53" y="325"/>
                  </a:lnTo>
                  <a:lnTo>
                    <a:pt x="9" y="427"/>
                  </a:lnTo>
                  <a:lnTo>
                    <a:pt x="151" y="433"/>
                  </a:lnTo>
                  <a:lnTo>
                    <a:pt x="108" y="472"/>
                  </a:lnTo>
                  <a:lnTo>
                    <a:pt x="253" y="420"/>
                  </a:lnTo>
                  <a:lnTo>
                    <a:pt x="227" y="382"/>
                  </a:lnTo>
                  <a:lnTo>
                    <a:pt x="393" y="344"/>
                  </a:lnTo>
                  <a:lnTo>
                    <a:pt x="501" y="293"/>
                  </a:lnTo>
                  <a:lnTo>
                    <a:pt x="531" y="236"/>
                  </a:lnTo>
                  <a:lnTo>
                    <a:pt x="535" y="174"/>
                  </a:lnTo>
                  <a:lnTo>
                    <a:pt x="508" y="102"/>
                  </a:lnTo>
                  <a:lnTo>
                    <a:pt x="459" y="55"/>
                  </a:lnTo>
                  <a:lnTo>
                    <a:pt x="402" y="26"/>
                  </a:lnTo>
                  <a:lnTo>
                    <a:pt x="474" y="98"/>
                  </a:lnTo>
                  <a:lnTo>
                    <a:pt x="376" y="45"/>
                  </a:lnTo>
                  <a:lnTo>
                    <a:pt x="359" y="13"/>
                  </a:lnTo>
                  <a:lnTo>
                    <a:pt x="249" y="0"/>
                  </a:lnTo>
                  <a:lnTo>
                    <a:pt x="151" y="9"/>
                  </a:lnTo>
                  <a:lnTo>
                    <a:pt x="75" y="22"/>
                  </a:lnTo>
                  <a:lnTo>
                    <a:pt x="19" y="36"/>
                  </a:lnTo>
                  <a:lnTo>
                    <a:pt x="19" y="36"/>
                  </a:lnTo>
                  <a:lnTo>
                    <a:pt x="19" y="36"/>
                  </a:lnTo>
                  <a:close/>
                </a:path>
              </a:pathLst>
            </a:custGeom>
            <a:solidFill>
              <a:srgbClr val="969696"/>
            </a:solidFill>
            <a:ln w="9525">
              <a:noFill/>
              <a:round/>
            </a:ln>
          </p:spPr>
          <p:txBody>
            <a:bodyPr/>
            <a:lstStyle/>
            <a:p>
              <a:endParaRPr lang="en-US"/>
            </a:p>
          </p:txBody>
        </p:sp>
        <p:sp>
          <p:nvSpPr>
            <p:cNvPr id="358429" name="Freeform 29"/>
            <p:cNvSpPr/>
            <p:nvPr/>
          </p:nvSpPr>
          <p:spPr bwMode="auto">
            <a:xfrm>
              <a:off x="5309" y="1498"/>
              <a:ext cx="106" cy="69"/>
            </a:xfrm>
            <a:custGeom>
              <a:avLst/>
              <a:gdLst/>
              <a:ahLst/>
              <a:cxnLst>
                <a:cxn ang="0">
                  <a:pos x="182" y="9"/>
                </a:cxn>
                <a:cxn ang="0">
                  <a:pos x="129" y="0"/>
                </a:cxn>
                <a:cxn ang="0">
                  <a:pos x="53" y="13"/>
                </a:cxn>
                <a:cxn ang="0">
                  <a:pos x="8" y="49"/>
                </a:cxn>
                <a:cxn ang="0">
                  <a:pos x="0" y="95"/>
                </a:cxn>
                <a:cxn ang="0">
                  <a:pos x="30" y="129"/>
                </a:cxn>
                <a:cxn ang="0">
                  <a:pos x="76" y="138"/>
                </a:cxn>
                <a:cxn ang="0">
                  <a:pos x="146" y="134"/>
                </a:cxn>
                <a:cxn ang="0">
                  <a:pos x="199" y="108"/>
                </a:cxn>
                <a:cxn ang="0">
                  <a:pos x="212" y="66"/>
                </a:cxn>
                <a:cxn ang="0">
                  <a:pos x="168" y="40"/>
                </a:cxn>
                <a:cxn ang="0">
                  <a:pos x="116" y="40"/>
                </a:cxn>
                <a:cxn ang="0">
                  <a:pos x="53" y="59"/>
                </a:cxn>
                <a:cxn ang="0">
                  <a:pos x="106" y="26"/>
                </a:cxn>
                <a:cxn ang="0">
                  <a:pos x="155" y="19"/>
                </a:cxn>
                <a:cxn ang="0">
                  <a:pos x="204" y="19"/>
                </a:cxn>
                <a:cxn ang="0">
                  <a:pos x="182" y="9"/>
                </a:cxn>
                <a:cxn ang="0">
                  <a:pos x="182" y="9"/>
                </a:cxn>
                <a:cxn ang="0">
                  <a:pos x="182" y="9"/>
                </a:cxn>
              </a:cxnLst>
              <a:rect l="0" t="0" r="r" b="b"/>
              <a:pathLst>
                <a:path w="212" h="138">
                  <a:moveTo>
                    <a:pt x="182" y="9"/>
                  </a:moveTo>
                  <a:lnTo>
                    <a:pt x="129" y="0"/>
                  </a:lnTo>
                  <a:lnTo>
                    <a:pt x="53" y="13"/>
                  </a:lnTo>
                  <a:lnTo>
                    <a:pt x="8" y="49"/>
                  </a:lnTo>
                  <a:lnTo>
                    <a:pt x="0" y="95"/>
                  </a:lnTo>
                  <a:lnTo>
                    <a:pt x="30" y="129"/>
                  </a:lnTo>
                  <a:lnTo>
                    <a:pt x="76" y="138"/>
                  </a:lnTo>
                  <a:lnTo>
                    <a:pt x="146" y="134"/>
                  </a:lnTo>
                  <a:lnTo>
                    <a:pt x="199" y="108"/>
                  </a:lnTo>
                  <a:lnTo>
                    <a:pt x="212" y="66"/>
                  </a:lnTo>
                  <a:lnTo>
                    <a:pt x="168" y="40"/>
                  </a:lnTo>
                  <a:lnTo>
                    <a:pt x="116" y="40"/>
                  </a:lnTo>
                  <a:lnTo>
                    <a:pt x="53" y="59"/>
                  </a:lnTo>
                  <a:lnTo>
                    <a:pt x="106" y="26"/>
                  </a:lnTo>
                  <a:lnTo>
                    <a:pt x="155" y="19"/>
                  </a:lnTo>
                  <a:lnTo>
                    <a:pt x="204" y="19"/>
                  </a:lnTo>
                  <a:lnTo>
                    <a:pt x="182" y="9"/>
                  </a:lnTo>
                  <a:lnTo>
                    <a:pt x="182" y="9"/>
                  </a:lnTo>
                  <a:lnTo>
                    <a:pt x="182" y="9"/>
                  </a:lnTo>
                  <a:close/>
                </a:path>
              </a:pathLst>
            </a:custGeom>
            <a:solidFill>
              <a:srgbClr val="969696"/>
            </a:solidFill>
            <a:ln w="9525">
              <a:noFill/>
              <a:round/>
            </a:ln>
          </p:spPr>
          <p:txBody>
            <a:bodyPr/>
            <a:lstStyle/>
            <a:p>
              <a:endParaRPr lang="en-US"/>
            </a:p>
          </p:txBody>
        </p:sp>
        <p:sp>
          <p:nvSpPr>
            <p:cNvPr id="358430" name="Freeform 30"/>
            <p:cNvSpPr/>
            <p:nvPr/>
          </p:nvSpPr>
          <p:spPr bwMode="auto">
            <a:xfrm>
              <a:off x="4688" y="1781"/>
              <a:ext cx="100" cy="177"/>
            </a:xfrm>
            <a:custGeom>
              <a:avLst/>
              <a:gdLst/>
              <a:ahLst/>
              <a:cxnLst>
                <a:cxn ang="0">
                  <a:pos x="201" y="0"/>
                </a:cxn>
                <a:cxn ang="0">
                  <a:pos x="112" y="99"/>
                </a:cxn>
                <a:cxn ang="0">
                  <a:pos x="49" y="178"/>
                </a:cxn>
                <a:cxn ang="0">
                  <a:pos x="32" y="235"/>
                </a:cxn>
                <a:cxn ang="0">
                  <a:pos x="36" y="303"/>
                </a:cxn>
                <a:cxn ang="0">
                  <a:pos x="76" y="356"/>
                </a:cxn>
                <a:cxn ang="0">
                  <a:pos x="40" y="352"/>
                </a:cxn>
                <a:cxn ang="0">
                  <a:pos x="4" y="297"/>
                </a:cxn>
                <a:cxn ang="0">
                  <a:pos x="0" y="231"/>
                </a:cxn>
                <a:cxn ang="0">
                  <a:pos x="27" y="155"/>
                </a:cxn>
                <a:cxn ang="0">
                  <a:pos x="85" y="84"/>
                </a:cxn>
                <a:cxn ang="0">
                  <a:pos x="201" y="0"/>
                </a:cxn>
                <a:cxn ang="0">
                  <a:pos x="201" y="0"/>
                </a:cxn>
                <a:cxn ang="0">
                  <a:pos x="201" y="0"/>
                </a:cxn>
              </a:cxnLst>
              <a:rect l="0" t="0" r="r" b="b"/>
              <a:pathLst>
                <a:path w="201" h="356">
                  <a:moveTo>
                    <a:pt x="201" y="0"/>
                  </a:moveTo>
                  <a:lnTo>
                    <a:pt x="112" y="99"/>
                  </a:lnTo>
                  <a:lnTo>
                    <a:pt x="49" y="178"/>
                  </a:lnTo>
                  <a:lnTo>
                    <a:pt x="32" y="235"/>
                  </a:lnTo>
                  <a:lnTo>
                    <a:pt x="36" y="303"/>
                  </a:lnTo>
                  <a:lnTo>
                    <a:pt x="76" y="356"/>
                  </a:lnTo>
                  <a:lnTo>
                    <a:pt x="40" y="352"/>
                  </a:lnTo>
                  <a:lnTo>
                    <a:pt x="4" y="297"/>
                  </a:lnTo>
                  <a:lnTo>
                    <a:pt x="0" y="231"/>
                  </a:lnTo>
                  <a:lnTo>
                    <a:pt x="27" y="155"/>
                  </a:lnTo>
                  <a:lnTo>
                    <a:pt x="85" y="84"/>
                  </a:lnTo>
                  <a:lnTo>
                    <a:pt x="201" y="0"/>
                  </a:lnTo>
                  <a:lnTo>
                    <a:pt x="201" y="0"/>
                  </a:lnTo>
                  <a:lnTo>
                    <a:pt x="201" y="0"/>
                  </a:lnTo>
                  <a:close/>
                </a:path>
              </a:pathLst>
            </a:custGeom>
            <a:solidFill>
              <a:srgbClr val="000000"/>
            </a:solidFill>
            <a:ln w="9525">
              <a:noFill/>
              <a:round/>
            </a:ln>
          </p:spPr>
          <p:txBody>
            <a:bodyPr/>
            <a:lstStyle/>
            <a:p>
              <a:endParaRPr lang="en-US"/>
            </a:p>
          </p:txBody>
        </p:sp>
        <p:sp>
          <p:nvSpPr>
            <p:cNvPr id="358431" name="Freeform 31"/>
            <p:cNvSpPr/>
            <p:nvPr/>
          </p:nvSpPr>
          <p:spPr bwMode="auto">
            <a:xfrm>
              <a:off x="4690" y="1756"/>
              <a:ext cx="49" cy="71"/>
            </a:xfrm>
            <a:custGeom>
              <a:avLst/>
              <a:gdLst/>
              <a:ahLst/>
              <a:cxnLst>
                <a:cxn ang="0">
                  <a:pos x="98" y="0"/>
                </a:cxn>
                <a:cxn ang="0">
                  <a:pos x="68" y="66"/>
                </a:cxn>
                <a:cxn ang="0">
                  <a:pos x="15" y="142"/>
                </a:cxn>
                <a:cxn ang="0">
                  <a:pos x="0" y="119"/>
                </a:cxn>
                <a:cxn ang="0">
                  <a:pos x="36" y="63"/>
                </a:cxn>
                <a:cxn ang="0">
                  <a:pos x="72" y="0"/>
                </a:cxn>
                <a:cxn ang="0">
                  <a:pos x="98" y="0"/>
                </a:cxn>
                <a:cxn ang="0">
                  <a:pos x="98" y="0"/>
                </a:cxn>
                <a:cxn ang="0">
                  <a:pos x="98" y="0"/>
                </a:cxn>
              </a:cxnLst>
              <a:rect l="0" t="0" r="r" b="b"/>
              <a:pathLst>
                <a:path w="98" h="142">
                  <a:moveTo>
                    <a:pt x="98" y="0"/>
                  </a:moveTo>
                  <a:lnTo>
                    <a:pt x="68" y="66"/>
                  </a:lnTo>
                  <a:lnTo>
                    <a:pt x="15" y="142"/>
                  </a:lnTo>
                  <a:lnTo>
                    <a:pt x="0" y="119"/>
                  </a:lnTo>
                  <a:lnTo>
                    <a:pt x="36" y="63"/>
                  </a:lnTo>
                  <a:lnTo>
                    <a:pt x="72" y="0"/>
                  </a:lnTo>
                  <a:lnTo>
                    <a:pt x="98" y="0"/>
                  </a:lnTo>
                  <a:lnTo>
                    <a:pt x="98" y="0"/>
                  </a:lnTo>
                  <a:lnTo>
                    <a:pt x="98" y="0"/>
                  </a:lnTo>
                  <a:close/>
                </a:path>
              </a:pathLst>
            </a:custGeom>
            <a:solidFill>
              <a:srgbClr val="000000"/>
            </a:solidFill>
            <a:ln w="9525">
              <a:noFill/>
              <a:round/>
            </a:ln>
          </p:spPr>
          <p:txBody>
            <a:bodyPr/>
            <a:lstStyle/>
            <a:p>
              <a:endParaRPr lang="en-US"/>
            </a:p>
          </p:txBody>
        </p:sp>
        <p:sp>
          <p:nvSpPr>
            <p:cNvPr id="358432" name="Freeform 32"/>
            <p:cNvSpPr/>
            <p:nvPr/>
          </p:nvSpPr>
          <p:spPr bwMode="auto">
            <a:xfrm>
              <a:off x="4447" y="1698"/>
              <a:ext cx="359" cy="25"/>
            </a:xfrm>
            <a:custGeom>
              <a:avLst/>
              <a:gdLst/>
              <a:ahLst/>
              <a:cxnLst>
                <a:cxn ang="0">
                  <a:pos x="119" y="21"/>
                </a:cxn>
                <a:cxn ang="0">
                  <a:pos x="584" y="0"/>
                </a:cxn>
                <a:cxn ang="0">
                  <a:pos x="630" y="13"/>
                </a:cxn>
                <a:cxn ang="0">
                  <a:pos x="719" y="17"/>
                </a:cxn>
                <a:cxn ang="0">
                  <a:pos x="656" y="36"/>
                </a:cxn>
                <a:cxn ang="0">
                  <a:pos x="452" y="49"/>
                </a:cxn>
                <a:cxn ang="0">
                  <a:pos x="229" y="49"/>
                </a:cxn>
                <a:cxn ang="0">
                  <a:pos x="0" y="36"/>
                </a:cxn>
                <a:cxn ang="0">
                  <a:pos x="119" y="21"/>
                </a:cxn>
                <a:cxn ang="0">
                  <a:pos x="119" y="21"/>
                </a:cxn>
                <a:cxn ang="0">
                  <a:pos x="119" y="21"/>
                </a:cxn>
              </a:cxnLst>
              <a:rect l="0" t="0" r="r" b="b"/>
              <a:pathLst>
                <a:path w="719" h="49">
                  <a:moveTo>
                    <a:pt x="119" y="21"/>
                  </a:moveTo>
                  <a:lnTo>
                    <a:pt x="584" y="0"/>
                  </a:lnTo>
                  <a:lnTo>
                    <a:pt x="630" y="13"/>
                  </a:lnTo>
                  <a:lnTo>
                    <a:pt x="719" y="17"/>
                  </a:lnTo>
                  <a:lnTo>
                    <a:pt x="656" y="36"/>
                  </a:lnTo>
                  <a:lnTo>
                    <a:pt x="452" y="49"/>
                  </a:lnTo>
                  <a:lnTo>
                    <a:pt x="229" y="49"/>
                  </a:lnTo>
                  <a:lnTo>
                    <a:pt x="0" y="36"/>
                  </a:lnTo>
                  <a:lnTo>
                    <a:pt x="119" y="21"/>
                  </a:lnTo>
                  <a:lnTo>
                    <a:pt x="119" y="21"/>
                  </a:lnTo>
                  <a:lnTo>
                    <a:pt x="119" y="21"/>
                  </a:lnTo>
                  <a:close/>
                </a:path>
              </a:pathLst>
            </a:custGeom>
            <a:solidFill>
              <a:srgbClr val="000000"/>
            </a:solidFill>
            <a:ln w="9525">
              <a:noFill/>
              <a:round/>
            </a:ln>
          </p:spPr>
          <p:txBody>
            <a:bodyPr/>
            <a:lstStyle/>
            <a:p>
              <a:endParaRPr lang="en-US"/>
            </a:p>
          </p:txBody>
        </p:sp>
        <p:sp>
          <p:nvSpPr>
            <p:cNvPr id="358433" name="Freeform 33"/>
            <p:cNvSpPr/>
            <p:nvPr/>
          </p:nvSpPr>
          <p:spPr bwMode="auto">
            <a:xfrm>
              <a:off x="4510" y="1763"/>
              <a:ext cx="154" cy="20"/>
            </a:xfrm>
            <a:custGeom>
              <a:avLst/>
              <a:gdLst/>
              <a:ahLst/>
              <a:cxnLst>
                <a:cxn ang="0">
                  <a:pos x="5" y="0"/>
                </a:cxn>
                <a:cxn ang="0">
                  <a:pos x="183" y="10"/>
                </a:cxn>
                <a:cxn ang="0">
                  <a:pos x="306" y="10"/>
                </a:cxn>
                <a:cxn ang="0">
                  <a:pos x="280" y="31"/>
                </a:cxn>
                <a:cxn ang="0">
                  <a:pos x="138" y="40"/>
                </a:cxn>
                <a:cxn ang="0">
                  <a:pos x="0" y="27"/>
                </a:cxn>
                <a:cxn ang="0">
                  <a:pos x="5" y="0"/>
                </a:cxn>
                <a:cxn ang="0">
                  <a:pos x="5" y="0"/>
                </a:cxn>
                <a:cxn ang="0">
                  <a:pos x="5" y="0"/>
                </a:cxn>
              </a:cxnLst>
              <a:rect l="0" t="0" r="r" b="b"/>
              <a:pathLst>
                <a:path w="306" h="40">
                  <a:moveTo>
                    <a:pt x="5" y="0"/>
                  </a:moveTo>
                  <a:lnTo>
                    <a:pt x="183" y="10"/>
                  </a:lnTo>
                  <a:lnTo>
                    <a:pt x="306" y="10"/>
                  </a:lnTo>
                  <a:lnTo>
                    <a:pt x="280" y="31"/>
                  </a:lnTo>
                  <a:lnTo>
                    <a:pt x="138" y="40"/>
                  </a:lnTo>
                  <a:lnTo>
                    <a:pt x="0" y="27"/>
                  </a:lnTo>
                  <a:lnTo>
                    <a:pt x="5" y="0"/>
                  </a:lnTo>
                  <a:lnTo>
                    <a:pt x="5" y="0"/>
                  </a:lnTo>
                  <a:lnTo>
                    <a:pt x="5" y="0"/>
                  </a:lnTo>
                  <a:close/>
                </a:path>
              </a:pathLst>
            </a:custGeom>
            <a:solidFill>
              <a:srgbClr val="000000"/>
            </a:solidFill>
            <a:ln w="9525">
              <a:noFill/>
              <a:round/>
            </a:ln>
          </p:spPr>
          <p:txBody>
            <a:bodyPr/>
            <a:lstStyle/>
            <a:p>
              <a:endParaRPr lang="en-US"/>
            </a:p>
          </p:txBody>
        </p:sp>
        <p:sp>
          <p:nvSpPr>
            <p:cNvPr id="358434" name="Freeform 34"/>
            <p:cNvSpPr/>
            <p:nvPr/>
          </p:nvSpPr>
          <p:spPr bwMode="auto">
            <a:xfrm>
              <a:off x="4090" y="1378"/>
              <a:ext cx="491" cy="229"/>
            </a:xfrm>
            <a:custGeom>
              <a:avLst/>
              <a:gdLst/>
              <a:ahLst/>
              <a:cxnLst>
                <a:cxn ang="0">
                  <a:pos x="983" y="401"/>
                </a:cxn>
                <a:cxn ang="0">
                  <a:pos x="962" y="321"/>
                </a:cxn>
                <a:cxn ang="0">
                  <a:pos x="926" y="266"/>
                </a:cxn>
                <a:cxn ang="0">
                  <a:pos x="943" y="253"/>
                </a:cxn>
                <a:cxn ang="0">
                  <a:pos x="833" y="115"/>
                </a:cxn>
                <a:cxn ang="0">
                  <a:pos x="737" y="49"/>
                </a:cxn>
                <a:cxn ang="0">
                  <a:pos x="644" y="13"/>
                </a:cxn>
                <a:cxn ang="0">
                  <a:pos x="555" y="0"/>
                </a:cxn>
                <a:cxn ang="0">
                  <a:pos x="444" y="9"/>
                </a:cxn>
                <a:cxn ang="0">
                  <a:pos x="293" y="49"/>
                </a:cxn>
                <a:cxn ang="0">
                  <a:pos x="141" y="147"/>
                </a:cxn>
                <a:cxn ang="0">
                  <a:pos x="66" y="236"/>
                </a:cxn>
                <a:cxn ang="0">
                  <a:pos x="0" y="342"/>
                </a:cxn>
                <a:cxn ang="0">
                  <a:pos x="13" y="391"/>
                </a:cxn>
                <a:cxn ang="0">
                  <a:pos x="52" y="365"/>
                </a:cxn>
                <a:cxn ang="0">
                  <a:pos x="134" y="227"/>
                </a:cxn>
                <a:cxn ang="0">
                  <a:pos x="293" y="111"/>
                </a:cxn>
                <a:cxn ang="0">
                  <a:pos x="453" y="53"/>
                </a:cxn>
                <a:cxn ang="0">
                  <a:pos x="559" y="36"/>
                </a:cxn>
                <a:cxn ang="0">
                  <a:pos x="648" y="45"/>
                </a:cxn>
                <a:cxn ang="0">
                  <a:pos x="563" y="62"/>
                </a:cxn>
                <a:cxn ang="0">
                  <a:pos x="707" y="106"/>
                </a:cxn>
                <a:cxn ang="0">
                  <a:pos x="814" y="191"/>
                </a:cxn>
                <a:cxn ang="0">
                  <a:pos x="886" y="289"/>
                </a:cxn>
                <a:cxn ang="0">
                  <a:pos x="952" y="401"/>
                </a:cxn>
                <a:cxn ang="0">
                  <a:pos x="975" y="457"/>
                </a:cxn>
                <a:cxn ang="0">
                  <a:pos x="983" y="401"/>
                </a:cxn>
                <a:cxn ang="0">
                  <a:pos x="983" y="401"/>
                </a:cxn>
                <a:cxn ang="0">
                  <a:pos x="983" y="401"/>
                </a:cxn>
              </a:cxnLst>
              <a:rect l="0" t="0" r="r" b="b"/>
              <a:pathLst>
                <a:path w="983" h="457">
                  <a:moveTo>
                    <a:pt x="983" y="401"/>
                  </a:moveTo>
                  <a:lnTo>
                    <a:pt x="962" y="321"/>
                  </a:lnTo>
                  <a:lnTo>
                    <a:pt x="926" y="266"/>
                  </a:lnTo>
                  <a:lnTo>
                    <a:pt x="943" y="253"/>
                  </a:lnTo>
                  <a:lnTo>
                    <a:pt x="833" y="115"/>
                  </a:lnTo>
                  <a:lnTo>
                    <a:pt x="737" y="49"/>
                  </a:lnTo>
                  <a:lnTo>
                    <a:pt x="644" y="13"/>
                  </a:lnTo>
                  <a:lnTo>
                    <a:pt x="555" y="0"/>
                  </a:lnTo>
                  <a:lnTo>
                    <a:pt x="444" y="9"/>
                  </a:lnTo>
                  <a:lnTo>
                    <a:pt x="293" y="49"/>
                  </a:lnTo>
                  <a:lnTo>
                    <a:pt x="141" y="147"/>
                  </a:lnTo>
                  <a:lnTo>
                    <a:pt x="66" y="236"/>
                  </a:lnTo>
                  <a:lnTo>
                    <a:pt x="0" y="342"/>
                  </a:lnTo>
                  <a:lnTo>
                    <a:pt x="13" y="391"/>
                  </a:lnTo>
                  <a:lnTo>
                    <a:pt x="52" y="365"/>
                  </a:lnTo>
                  <a:lnTo>
                    <a:pt x="134" y="227"/>
                  </a:lnTo>
                  <a:lnTo>
                    <a:pt x="293" y="111"/>
                  </a:lnTo>
                  <a:lnTo>
                    <a:pt x="453" y="53"/>
                  </a:lnTo>
                  <a:lnTo>
                    <a:pt x="559" y="36"/>
                  </a:lnTo>
                  <a:lnTo>
                    <a:pt x="648" y="45"/>
                  </a:lnTo>
                  <a:lnTo>
                    <a:pt x="563" y="62"/>
                  </a:lnTo>
                  <a:lnTo>
                    <a:pt x="707" y="106"/>
                  </a:lnTo>
                  <a:lnTo>
                    <a:pt x="814" y="191"/>
                  </a:lnTo>
                  <a:lnTo>
                    <a:pt x="886" y="289"/>
                  </a:lnTo>
                  <a:lnTo>
                    <a:pt x="952" y="401"/>
                  </a:lnTo>
                  <a:lnTo>
                    <a:pt x="975" y="457"/>
                  </a:lnTo>
                  <a:lnTo>
                    <a:pt x="983" y="401"/>
                  </a:lnTo>
                  <a:lnTo>
                    <a:pt x="983" y="401"/>
                  </a:lnTo>
                  <a:lnTo>
                    <a:pt x="983" y="401"/>
                  </a:lnTo>
                  <a:close/>
                </a:path>
              </a:pathLst>
            </a:custGeom>
            <a:solidFill>
              <a:srgbClr val="000000"/>
            </a:solidFill>
            <a:ln w="9525">
              <a:noFill/>
              <a:round/>
            </a:ln>
          </p:spPr>
          <p:txBody>
            <a:bodyPr/>
            <a:lstStyle/>
            <a:p>
              <a:endParaRPr lang="en-US"/>
            </a:p>
          </p:txBody>
        </p:sp>
        <p:sp>
          <p:nvSpPr>
            <p:cNvPr id="358435" name="Freeform 35"/>
            <p:cNvSpPr/>
            <p:nvPr/>
          </p:nvSpPr>
          <p:spPr bwMode="auto">
            <a:xfrm>
              <a:off x="4535" y="1431"/>
              <a:ext cx="60" cy="87"/>
            </a:xfrm>
            <a:custGeom>
              <a:avLst/>
              <a:gdLst/>
              <a:ahLst/>
              <a:cxnLst>
                <a:cxn ang="0">
                  <a:pos x="0" y="0"/>
                </a:cxn>
                <a:cxn ang="0">
                  <a:pos x="72" y="77"/>
                </a:cxn>
                <a:cxn ang="0">
                  <a:pos x="121" y="174"/>
                </a:cxn>
                <a:cxn ang="0">
                  <a:pos x="121" y="111"/>
                </a:cxn>
                <a:cxn ang="0">
                  <a:pos x="62" y="32"/>
                </a:cxn>
                <a:cxn ang="0">
                  <a:pos x="0" y="0"/>
                </a:cxn>
                <a:cxn ang="0">
                  <a:pos x="0" y="0"/>
                </a:cxn>
                <a:cxn ang="0">
                  <a:pos x="0" y="0"/>
                </a:cxn>
              </a:cxnLst>
              <a:rect l="0" t="0" r="r" b="b"/>
              <a:pathLst>
                <a:path w="121" h="174">
                  <a:moveTo>
                    <a:pt x="0" y="0"/>
                  </a:moveTo>
                  <a:lnTo>
                    <a:pt x="72" y="77"/>
                  </a:lnTo>
                  <a:lnTo>
                    <a:pt x="121" y="174"/>
                  </a:lnTo>
                  <a:lnTo>
                    <a:pt x="121" y="111"/>
                  </a:lnTo>
                  <a:lnTo>
                    <a:pt x="62" y="32"/>
                  </a:lnTo>
                  <a:lnTo>
                    <a:pt x="0" y="0"/>
                  </a:lnTo>
                  <a:lnTo>
                    <a:pt x="0" y="0"/>
                  </a:lnTo>
                  <a:lnTo>
                    <a:pt x="0" y="0"/>
                  </a:lnTo>
                  <a:close/>
                </a:path>
              </a:pathLst>
            </a:custGeom>
            <a:solidFill>
              <a:srgbClr val="000000"/>
            </a:solidFill>
            <a:ln w="9525">
              <a:noFill/>
              <a:round/>
            </a:ln>
          </p:spPr>
          <p:txBody>
            <a:bodyPr/>
            <a:lstStyle/>
            <a:p>
              <a:endParaRPr lang="en-US"/>
            </a:p>
          </p:txBody>
        </p:sp>
        <p:sp>
          <p:nvSpPr>
            <p:cNvPr id="358436" name="Freeform 36"/>
            <p:cNvSpPr/>
            <p:nvPr/>
          </p:nvSpPr>
          <p:spPr bwMode="auto">
            <a:xfrm>
              <a:off x="4065" y="1418"/>
              <a:ext cx="105" cy="121"/>
            </a:xfrm>
            <a:custGeom>
              <a:avLst/>
              <a:gdLst/>
              <a:ahLst/>
              <a:cxnLst>
                <a:cxn ang="0">
                  <a:pos x="210" y="0"/>
                </a:cxn>
                <a:cxn ang="0">
                  <a:pos x="125" y="72"/>
                </a:cxn>
                <a:cxn ang="0">
                  <a:pos x="46" y="170"/>
                </a:cxn>
                <a:cxn ang="0">
                  <a:pos x="0" y="242"/>
                </a:cxn>
                <a:cxn ang="0">
                  <a:pos x="6" y="180"/>
                </a:cxn>
                <a:cxn ang="0">
                  <a:pos x="63" y="95"/>
                </a:cxn>
                <a:cxn ang="0">
                  <a:pos x="135" y="27"/>
                </a:cxn>
                <a:cxn ang="0">
                  <a:pos x="210" y="0"/>
                </a:cxn>
                <a:cxn ang="0">
                  <a:pos x="210" y="0"/>
                </a:cxn>
                <a:cxn ang="0">
                  <a:pos x="210" y="0"/>
                </a:cxn>
              </a:cxnLst>
              <a:rect l="0" t="0" r="r" b="b"/>
              <a:pathLst>
                <a:path w="210" h="242">
                  <a:moveTo>
                    <a:pt x="210" y="0"/>
                  </a:moveTo>
                  <a:lnTo>
                    <a:pt x="125" y="72"/>
                  </a:lnTo>
                  <a:lnTo>
                    <a:pt x="46" y="170"/>
                  </a:lnTo>
                  <a:lnTo>
                    <a:pt x="0" y="242"/>
                  </a:lnTo>
                  <a:lnTo>
                    <a:pt x="6" y="180"/>
                  </a:lnTo>
                  <a:lnTo>
                    <a:pt x="63" y="95"/>
                  </a:lnTo>
                  <a:lnTo>
                    <a:pt x="135" y="27"/>
                  </a:lnTo>
                  <a:lnTo>
                    <a:pt x="210" y="0"/>
                  </a:lnTo>
                  <a:lnTo>
                    <a:pt x="210" y="0"/>
                  </a:lnTo>
                  <a:lnTo>
                    <a:pt x="210" y="0"/>
                  </a:lnTo>
                  <a:close/>
                </a:path>
              </a:pathLst>
            </a:custGeom>
            <a:solidFill>
              <a:srgbClr val="000000"/>
            </a:solidFill>
            <a:ln w="9525">
              <a:noFill/>
              <a:round/>
            </a:ln>
          </p:spPr>
          <p:txBody>
            <a:bodyPr/>
            <a:lstStyle/>
            <a:p>
              <a:endParaRPr lang="en-US"/>
            </a:p>
          </p:txBody>
        </p:sp>
        <p:sp>
          <p:nvSpPr>
            <p:cNvPr id="358437" name="Freeform 37"/>
            <p:cNvSpPr/>
            <p:nvPr/>
          </p:nvSpPr>
          <p:spPr bwMode="auto">
            <a:xfrm>
              <a:off x="3988" y="1487"/>
              <a:ext cx="24" cy="37"/>
            </a:xfrm>
            <a:custGeom>
              <a:avLst/>
              <a:gdLst/>
              <a:ahLst/>
              <a:cxnLst>
                <a:cxn ang="0">
                  <a:pos x="50" y="15"/>
                </a:cxn>
                <a:cxn ang="0">
                  <a:pos x="10" y="76"/>
                </a:cxn>
                <a:cxn ang="0">
                  <a:pos x="0" y="55"/>
                </a:cxn>
                <a:cxn ang="0">
                  <a:pos x="19" y="0"/>
                </a:cxn>
                <a:cxn ang="0">
                  <a:pos x="50" y="15"/>
                </a:cxn>
                <a:cxn ang="0">
                  <a:pos x="50" y="15"/>
                </a:cxn>
                <a:cxn ang="0">
                  <a:pos x="50" y="15"/>
                </a:cxn>
              </a:cxnLst>
              <a:rect l="0" t="0" r="r" b="b"/>
              <a:pathLst>
                <a:path w="50" h="76">
                  <a:moveTo>
                    <a:pt x="50" y="15"/>
                  </a:moveTo>
                  <a:lnTo>
                    <a:pt x="10" y="76"/>
                  </a:lnTo>
                  <a:lnTo>
                    <a:pt x="0" y="55"/>
                  </a:lnTo>
                  <a:lnTo>
                    <a:pt x="19" y="0"/>
                  </a:lnTo>
                  <a:lnTo>
                    <a:pt x="50" y="15"/>
                  </a:lnTo>
                  <a:lnTo>
                    <a:pt x="50" y="15"/>
                  </a:lnTo>
                  <a:lnTo>
                    <a:pt x="50" y="15"/>
                  </a:lnTo>
                  <a:close/>
                </a:path>
              </a:pathLst>
            </a:custGeom>
            <a:solidFill>
              <a:srgbClr val="000000"/>
            </a:solidFill>
            <a:ln w="9525">
              <a:noFill/>
              <a:round/>
            </a:ln>
          </p:spPr>
          <p:txBody>
            <a:bodyPr/>
            <a:lstStyle/>
            <a:p>
              <a:endParaRPr lang="en-US"/>
            </a:p>
          </p:txBody>
        </p:sp>
        <p:sp>
          <p:nvSpPr>
            <p:cNvPr id="358438" name="Freeform 38"/>
            <p:cNvSpPr/>
            <p:nvPr/>
          </p:nvSpPr>
          <p:spPr bwMode="auto">
            <a:xfrm>
              <a:off x="4096" y="1539"/>
              <a:ext cx="300" cy="328"/>
            </a:xfrm>
            <a:custGeom>
              <a:avLst/>
              <a:gdLst/>
              <a:ahLst/>
              <a:cxnLst>
                <a:cxn ang="0">
                  <a:pos x="599" y="0"/>
                </a:cxn>
                <a:cxn ang="0">
                  <a:pos x="533" y="119"/>
                </a:cxn>
                <a:cxn ang="0">
                  <a:pos x="418" y="222"/>
                </a:cxn>
                <a:cxn ang="0">
                  <a:pos x="315" y="275"/>
                </a:cxn>
                <a:cxn ang="0">
                  <a:pos x="223" y="314"/>
                </a:cxn>
                <a:cxn ang="0">
                  <a:pos x="142" y="382"/>
                </a:cxn>
                <a:cxn ang="0">
                  <a:pos x="79" y="452"/>
                </a:cxn>
                <a:cxn ang="0">
                  <a:pos x="32" y="551"/>
                </a:cxn>
                <a:cxn ang="0">
                  <a:pos x="13" y="657"/>
                </a:cxn>
                <a:cxn ang="0">
                  <a:pos x="0" y="587"/>
                </a:cxn>
                <a:cxn ang="0">
                  <a:pos x="22" y="484"/>
                </a:cxn>
                <a:cxn ang="0">
                  <a:pos x="79" y="390"/>
                </a:cxn>
                <a:cxn ang="0">
                  <a:pos x="147" y="341"/>
                </a:cxn>
                <a:cxn ang="0">
                  <a:pos x="297" y="248"/>
                </a:cxn>
                <a:cxn ang="0">
                  <a:pos x="399" y="205"/>
                </a:cxn>
                <a:cxn ang="0">
                  <a:pos x="488" y="136"/>
                </a:cxn>
                <a:cxn ang="0">
                  <a:pos x="550" y="53"/>
                </a:cxn>
                <a:cxn ang="0">
                  <a:pos x="599" y="0"/>
                </a:cxn>
                <a:cxn ang="0">
                  <a:pos x="599" y="0"/>
                </a:cxn>
                <a:cxn ang="0">
                  <a:pos x="599" y="0"/>
                </a:cxn>
              </a:cxnLst>
              <a:rect l="0" t="0" r="r" b="b"/>
              <a:pathLst>
                <a:path w="599" h="657">
                  <a:moveTo>
                    <a:pt x="599" y="0"/>
                  </a:moveTo>
                  <a:lnTo>
                    <a:pt x="533" y="119"/>
                  </a:lnTo>
                  <a:lnTo>
                    <a:pt x="418" y="222"/>
                  </a:lnTo>
                  <a:lnTo>
                    <a:pt x="315" y="275"/>
                  </a:lnTo>
                  <a:lnTo>
                    <a:pt x="223" y="314"/>
                  </a:lnTo>
                  <a:lnTo>
                    <a:pt x="142" y="382"/>
                  </a:lnTo>
                  <a:lnTo>
                    <a:pt x="79" y="452"/>
                  </a:lnTo>
                  <a:lnTo>
                    <a:pt x="32" y="551"/>
                  </a:lnTo>
                  <a:lnTo>
                    <a:pt x="13" y="657"/>
                  </a:lnTo>
                  <a:lnTo>
                    <a:pt x="0" y="587"/>
                  </a:lnTo>
                  <a:lnTo>
                    <a:pt x="22" y="484"/>
                  </a:lnTo>
                  <a:lnTo>
                    <a:pt x="79" y="390"/>
                  </a:lnTo>
                  <a:lnTo>
                    <a:pt x="147" y="341"/>
                  </a:lnTo>
                  <a:lnTo>
                    <a:pt x="297" y="248"/>
                  </a:lnTo>
                  <a:lnTo>
                    <a:pt x="399" y="205"/>
                  </a:lnTo>
                  <a:lnTo>
                    <a:pt x="488" y="136"/>
                  </a:lnTo>
                  <a:lnTo>
                    <a:pt x="550" y="53"/>
                  </a:lnTo>
                  <a:lnTo>
                    <a:pt x="599" y="0"/>
                  </a:lnTo>
                  <a:lnTo>
                    <a:pt x="599" y="0"/>
                  </a:lnTo>
                  <a:lnTo>
                    <a:pt x="599" y="0"/>
                  </a:lnTo>
                  <a:close/>
                </a:path>
              </a:pathLst>
            </a:custGeom>
            <a:solidFill>
              <a:srgbClr val="000000"/>
            </a:solidFill>
            <a:ln w="9525">
              <a:noFill/>
              <a:round/>
            </a:ln>
          </p:spPr>
          <p:txBody>
            <a:bodyPr/>
            <a:lstStyle/>
            <a:p>
              <a:endParaRPr lang="en-US"/>
            </a:p>
          </p:txBody>
        </p:sp>
        <p:sp>
          <p:nvSpPr>
            <p:cNvPr id="358439" name="Freeform 39"/>
            <p:cNvSpPr/>
            <p:nvPr/>
          </p:nvSpPr>
          <p:spPr bwMode="auto">
            <a:xfrm>
              <a:off x="4065" y="1569"/>
              <a:ext cx="211" cy="281"/>
            </a:xfrm>
            <a:custGeom>
              <a:avLst/>
              <a:gdLst/>
              <a:ahLst/>
              <a:cxnLst>
                <a:cxn ang="0">
                  <a:pos x="422" y="9"/>
                </a:cxn>
                <a:cxn ang="0">
                  <a:pos x="365" y="111"/>
                </a:cxn>
                <a:cxn ang="0">
                  <a:pos x="280" y="200"/>
                </a:cxn>
                <a:cxn ang="0">
                  <a:pos x="178" y="259"/>
                </a:cxn>
                <a:cxn ang="0">
                  <a:pos x="95" y="338"/>
                </a:cxn>
                <a:cxn ang="0">
                  <a:pos x="50" y="459"/>
                </a:cxn>
                <a:cxn ang="0">
                  <a:pos x="33" y="561"/>
                </a:cxn>
                <a:cxn ang="0">
                  <a:pos x="0" y="493"/>
                </a:cxn>
                <a:cxn ang="0">
                  <a:pos x="33" y="384"/>
                </a:cxn>
                <a:cxn ang="0">
                  <a:pos x="99" y="280"/>
                </a:cxn>
                <a:cxn ang="0">
                  <a:pos x="197" y="196"/>
                </a:cxn>
                <a:cxn ang="0">
                  <a:pos x="280" y="134"/>
                </a:cxn>
                <a:cxn ang="0">
                  <a:pos x="352" y="75"/>
                </a:cxn>
                <a:cxn ang="0">
                  <a:pos x="392" y="0"/>
                </a:cxn>
                <a:cxn ang="0">
                  <a:pos x="422" y="9"/>
                </a:cxn>
                <a:cxn ang="0">
                  <a:pos x="422" y="9"/>
                </a:cxn>
                <a:cxn ang="0">
                  <a:pos x="422" y="9"/>
                </a:cxn>
              </a:cxnLst>
              <a:rect l="0" t="0" r="r" b="b"/>
              <a:pathLst>
                <a:path w="422" h="561">
                  <a:moveTo>
                    <a:pt x="422" y="9"/>
                  </a:moveTo>
                  <a:lnTo>
                    <a:pt x="365" y="111"/>
                  </a:lnTo>
                  <a:lnTo>
                    <a:pt x="280" y="200"/>
                  </a:lnTo>
                  <a:lnTo>
                    <a:pt x="178" y="259"/>
                  </a:lnTo>
                  <a:lnTo>
                    <a:pt x="95" y="338"/>
                  </a:lnTo>
                  <a:lnTo>
                    <a:pt x="50" y="459"/>
                  </a:lnTo>
                  <a:lnTo>
                    <a:pt x="33" y="561"/>
                  </a:lnTo>
                  <a:lnTo>
                    <a:pt x="0" y="493"/>
                  </a:lnTo>
                  <a:lnTo>
                    <a:pt x="33" y="384"/>
                  </a:lnTo>
                  <a:lnTo>
                    <a:pt x="99" y="280"/>
                  </a:lnTo>
                  <a:lnTo>
                    <a:pt x="197" y="196"/>
                  </a:lnTo>
                  <a:lnTo>
                    <a:pt x="280" y="134"/>
                  </a:lnTo>
                  <a:lnTo>
                    <a:pt x="352" y="75"/>
                  </a:lnTo>
                  <a:lnTo>
                    <a:pt x="392" y="0"/>
                  </a:lnTo>
                  <a:lnTo>
                    <a:pt x="422" y="9"/>
                  </a:lnTo>
                  <a:lnTo>
                    <a:pt x="422" y="9"/>
                  </a:lnTo>
                  <a:lnTo>
                    <a:pt x="422" y="9"/>
                  </a:lnTo>
                  <a:close/>
                </a:path>
              </a:pathLst>
            </a:custGeom>
            <a:solidFill>
              <a:srgbClr val="000000"/>
            </a:solidFill>
            <a:ln w="9525">
              <a:noFill/>
              <a:round/>
            </a:ln>
          </p:spPr>
          <p:txBody>
            <a:bodyPr/>
            <a:lstStyle/>
            <a:p>
              <a:endParaRPr lang="en-US"/>
            </a:p>
          </p:txBody>
        </p:sp>
        <p:sp>
          <p:nvSpPr>
            <p:cNvPr id="358440" name="Freeform 40"/>
            <p:cNvSpPr/>
            <p:nvPr/>
          </p:nvSpPr>
          <p:spPr bwMode="auto">
            <a:xfrm>
              <a:off x="4179" y="1751"/>
              <a:ext cx="120" cy="143"/>
            </a:xfrm>
            <a:custGeom>
              <a:avLst/>
              <a:gdLst/>
              <a:ahLst/>
              <a:cxnLst>
                <a:cxn ang="0">
                  <a:pos x="240" y="26"/>
                </a:cxn>
                <a:cxn ang="0">
                  <a:pos x="155" y="79"/>
                </a:cxn>
                <a:cxn ang="0">
                  <a:pos x="125" y="142"/>
                </a:cxn>
                <a:cxn ang="0">
                  <a:pos x="93" y="217"/>
                </a:cxn>
                <a:cxn ang="0">
                  <a:pos x="49" y="227"/>
                </a:cxn>
                <a:cxn ang="0">
                  <a:pos x="36" y="280"/>
                </a:cxn>
                <a:cxn ang="0">
                  <a:pos x="0" y="285"/>
                </a:cxn>
                <a:cxn ang="0">
                  <a:pos x="19" y="227"/>
                </a:cxn>
                <a:cxn ang="0">
                  <a:pos x="49" y="142"/>
                </a:cxn>
                <a:cxn ang="0">
                  <a:pos x="106" y="68"/>
                </a:cxn>
                <a:cxn ang="0">
                  <a:pos x="161" y="26"/>
                </a:cxn>
                <a:cxn ang="0">
                  <a:pos x="201" y="0"/>
                </a:cxn>
                <a:cxn ang="0">
                  <a:pos x="240" y="26"/>
                </a:cxn>
                <a:cxn ang="0">
                  <a:pos x="240" y="26"/>
                </a:cxn>
                <a:cxn ang="0">
                  <a:pos x="240" y="26"/>
                </a:cxn>
              </a:cxnLst>
              <a:rect l="0" t="0" r="r" b="b"/>
              <a:pathLst>
                <a:path w="240" h="285">
                  <a:moveTo>
                    <a:pt x="240" y="26"/>
                  </a:moveTo>
                  <a:lnTo>
                    <a:pt x="155" y="79"/>
                  </a:lnTo>
                  <a:lnTo>
                    <a:pt x="125" y="142"/>
                  </a:lnTo>
                  <a:lnTo>
                    <a:pt x="93" y="217"/>
                  </a:lnTo>
                  <a:lnTo>
                    <a:pt x="49" y="227"/>
                  </a:lnTo>
                  <a:lnTo>
                    <a:pt x="36" y="280"/>
                  </a:lnTo>
                  <a:lnTo>
                    <a:pt x="0" y="285"/>
                  </a:lnTo>
                  <a:lnTo>
                    <a:pt x="19" y="227"/>
                  </a:lnTo>
                  <a:lnTo>
                    <a:pt x="49" y="142"/>
                  </a:lnTo>
                  <a:lnTo>
                    <a:pt x="106" y="68"/>
                  </a:lnTo>
                  <a:lnTo>
                    <a:pt x="161" y="26"/>
                  </a:lnTo>
                  <a:lnTo>
                    <a:pt x="201" y="0"/>
                  </a:lnTo>
                  <a:lnTo>
                    <a:pt x="240" y="26"/>
                  </a:lnTo>
                  <a:lnTo>
                    <a:pt x="240" y="26"/>
                  </a:lnTo>
                  <a:lnTo>
                    <a:pt x="240" y="26"/>
                  </a:lnTo>
                  <a:close/>
                </a:path>
              </a:pathLst>
            </a:custGeom>
            <a:solidFill>
              <a:srgbClr val="000000"/>
            </a:solidFill>
            <a:ln w="9525">
              <a:noFill/>
              <a:round/>
            </a:ln>
          </p:spPr>
          <p:txBody>
            <a:bodyPr/>
            <a:lstStyle/>
            <a:p>
              <a:endParaRPr lang="en-US"/>
            </a:p>
          </p:txBody>
        </p:sp>
        <p:sp>
          <p:nvSpPr>
            <p:cNvPr id="358441" name="Freeform 41"/>
            <p:cNvSpPr/>
            <p:nvPr/>
          </p:nvSpPr>
          <p:spPr bwMode="auto">
            <a:xfrm>
              <a:off x="4378" y="1753"/>
              <a:ext cx="96" cy="130"/>
            </a:xfrm>
            <a:custGeom>
              <a:avLst/>
              <a:gdLst/>
              <a:ahLst/>
              <a:cxnLst>
                <a:cxn ang="0">
                  <a:pos x="0" y="0"/>
                </a:cxn>
                <a:cxn ang="0">
                  <a:pos x="0" y="58"/>
                </a:cxn>
                <a:cxn ang="0">
                  <a:pos x="59" y="85"/>
                </a:cxn>
                <a:cxn ang="0">
                  <a:pos x="112" y="143"/>
                </a:cxn>
                <a:cxn ang="0">
                  <a:pos x="157" y="200"/>
                </a:cxn>
                <a:cxn ang="0">
                  <a:pos x="178" y="259"/>
                </a:cxn>
                <a:cxn ang="0">
                  <a:pos x="191" y="213"/>
                </a:cxn>
                <a:cxn ang="0">
                  <a:pos x="174" y="130"/>
                </a:cxn>
                <a:cxn ang="0">
                  <a:pos x="131" y="68"/>
                </a:cxn>
                <a:cxn ang="0">
                  <a:pos x="72" y="28"/>
                </a:cxn>
                <a:cxn ang="0">
                  <a:pos x="46" y="32"/>
                </a:cxn>
                <a:cxn ang="0">
                  <a:pos x="0" y="0"/>
                </a:cxn>
                <a:cxn ang="0">
                  <a:pos x="0" y="0"/>
                </a:cxn>
                <a:cxn ang="0">
                  <a:pos x="0" y="0"/>
                </a:cxn>
              </a:cxnLst>
              <a:rect l="0" t="0" r="r" b="b"/>
              <a:pathLst>
                <a:path w="191" h="259">
                  <a:moveTo>
                    <a:pt x="0" y="0"/>
                  </a:moveTo>
                  <a:lnTo>
                    <a:pt x="0" y="58"/>
                  </a:lnTo>
                  <a:lnTo>
                    <a:pt x="59" y="85"/>
                  </a:lnTo>
                  <a:lnTo>
                    <a:pt x="112" y="143"/>
                  </a:lnTo>
                  <a:lnTo>
                    <a:pt x="157" y="200"/>
                  </a:lnTo>
                  <a:lnTo>
                    <a:pt x="178" y="259"/>
                  </a:lnTo>
                  <a:lnTo>
                    <a:pt x="191" y="213"/>
                  </a:lnTo>
                  <a:lnTo>
                    <a:pt x="174" y="130"/>
                  </a:lnTo>
                  <a:lnTo>
                    <a:pt x="131" y="68"/>
                  </a:lnTo>
                  <a:lnTo>
                    <a:pt x="72" y="28"/>
                  </a:lnTo>
                  <a:lnTo>
                    <a:pt x="46" y="32"/>
                  </a:lnTo>
                  <a:lnTo>
                    <a:pt x="0" y="0"/>
                  </a:lnTo>
                  <a:lnTo>
                    <a:pt x="0" y="0"/>
                  </a:lnTo>
                  <a:lnTo>
                    <a:pt x="0" y="0"/>
                  </a:lnTo>
                  <a:close/>
                </a:path>
              </a:pathLst>
            </a:custGeom>
            <a:solidFill>
              <a:srgbClr val="000000"/>
            </a:solidFill>
            <a:ln w="9525">
              <a:noFill/>
              <a:round/>
            </a:ln>
          </p:spPr>
          <p:txBody>
            <a:bodyPr/>
            <a:lstStyle/>
            <a:p>
              <a:endParaRPr lang="en-US"/>
            </a:p>
          </p:txBody>
        </p:sp>
        <p:sp>
          <p:nvSpPr>
            <p:cNvPr id="358442" name="Freeform 42"/>
            <p:cNvSpPr/>
            <p:nvPr/>
          </p:nvSpPr>
          <p:spPr bwMode="auto">
            <a:xfrm>
              <a:off x="4232" y="1923"/>
              <a:ext cx="78" cy="94"/>
            </a:xfrm>
            <a:custGeom>
              <a:avLst/>
              <a:gdLst/>
              <a:ahLst/>
              <a:cxnLst>
                <a:cxn ang="0">
                  <a:pos x="121" y="19"/>
                </a:cxn>
                <a:cxn ang="0">
                  <a:pos x="81" y="0"/>
                </a:cxn>
                <a:cxn ang="0">
                  <a:pos x="49" y="10"/>
                </a:cxn>
                <a:cxn ang="0">
                  <a:pos x="19" y="45"/>
                </a:cxn>
                <a:cxn ang="0">
                  <a:pos x="0" y="95"/>
                </a:cxn>
                <a:cxn ang="0">
                  <a:pos x="10" y="138"/>
                </a:cxn>
                <a:cxn ang="0">
                  <a:pos x="32" y="172"/>
                </a:cxn>
                <a:cxn ang="0">
                  <a:pos x="76" y="189"/>
                </a:cxn>
                <a:cxn ang="0">
                  <a:pos x="121" y="178"/>
                </a:cxn>
                <a:cxn ang="0">
                  <a:pos x="148" y="140"/>
                </a:cxn>
                <a:cxn ang="0">
                  <a:pos x="157" y="89"/>
                </a:cxn>
                <a:cxn ang="0">
                  <a:pos x="151" y="49"/>
                </a:cxn>
                <a:cxn ang="0">
                  <a:pos x="129" y="112"/>
                </a:cxn>
                <a:cxn ang="0">
                  <a:pos x="85" y="138"/>
                </a:cxn>
                <a:cxn ang="0">
                  <a:pos x="55" y="121"/>
                </a:cxn>
                <a:cxn ang="0">
                  <a:pos x="49" y="85"/>
                </a:cxn>
                <a:cxn ang="0">
                  <a:pos x="72" y="49"/>
                </a:cxn>
                <a:cxn ang="0">
                  <a:pos x="98" y="32"/>
                </a:cxn>
                <a:cxn ang="0">
                  <a:pos x="121" y="19"/>
                </a:cxn>
                <a:cxn ang="0">
                  <a:pos x="121" y="19"/>
                </a:cxn>
                <a:cxn ang="0">
                  <a:pos x="121" y="19"/>
                </a:cxn>
              </a:cxnLst>
              <a:rect l="0" t="0" r="r" b="b"/>
              <a:pathLst>
                <a:path w="157" h="189">
                  <a:moveTo>
                    <a:pt x="121" y="19"/>
                  </a:moveTo>
                  <a:lnTo>
                    <a:pt x="81" y="0"/>
                  </a:lnTo>
                  <a:lnTo>
                    <a:pt x="49" y="10"/>
                  </a:lnTo>
                  <a:lnTo>
                    <a:pt x="19" y="45"/>
                  </a:lnTo>
                  <a:lnTo>
                    <a:pt x="0" y="95"/>
                  </a:lnTo>
                  <a:lnTo>
                    <a:pt x="10" y="138"/>
                  </a:lnTo>
                  <a:lnTo>
                    <a:pt x="32" y="172"/>
                  </a:lnTo>
                  <a:lnTo>
                    <a:pt x="76" y="189"/>
                  </a:lnTo>
                  <a:lnTo>
                    <a:pt x="121" y="178"/>
                  </a:lnTo>
                  <a:lnTo>
                    <a:pt x="148" y="140"/>
                  </a:lnTo>
                  <a:lnTo>
                    <a:pt x="157" y="89"/>
                  </a:lnTo>
                  <a:lnTo>
                    <a:pt x="151" y="49"/>
                  </a:lnTo>
                  <a:lnTo>
                    <a:pt x="129" y="112"/>
                  </a:lnTo>
                  <a:lnTo>
                    <a:pt x="85" y="138"/>
                  </a:lnTo>
                  <a:lnTo>
                    <a:pt x="55" y="121"/>
                  </a:lnTo>
                  <a:lnTo>
                    <a:pt x="49" y="85"/>
                  </a:lnTo>
                  <a:lnTo>
                    <a:pt x="72" y="49"/>
                  </a:lnTo>
                  <a:lnTo>
                    <a:pt x="98" y="32"/>
                  </a:lnTo>
                  <a:lnTo>
                    <a:pt x="121" y="19"/>
                  </a:lnTo>
                  <a:lnTo>
                    <a:pt x="121" y="19"/>
                  </a:lnTo>
                  <a:lnTo>
                    <a:pt x="121" y="19"/>
                  </a:lnTo>
                  <a:close/>
                </a:path>
              </a:pathLst>
            </a:custGeom>
            <a:solidFill>
              <a:srgbClr val="000000"/>
            </a:solidFill>
            <a:ln w="9525">
              <a:noFill/>
              <a:round/>
            </a:ln>
          </p:spPr>
          <p:txBody>
            <a:bodyPr/>
            <a:lstStyle/>
            <a:p>
              <a:endParaRPr lang="en-US"/>
            </a:p>
          </p:txBody>
        </p:sp>
        <p:sp>
          <p:nvSpPr>
            <p:cNvPr id="358443" name="Freeform 43"/>
            <p:cNvSpPr/>
            <p:nvPr/>
          </p:nvSpPr>
          <p:spPr bwMode="auto">
            <a:xfrm>
              <a:off x="4338" y="1929"/>
              <a:ext cx="84" cy="88"/>
            </a:xfrm>
            <a:custGeom>
              <a:avLst/>
              <a:gdLst/>
              <a:ahLst/>
              <a:cxnLst>
                <a:cxn ang="0">
                  <a:pos x="94" y="6"/>
                </a:cxn>
                <a:cxn ang="0">
                  <a:pos x="58" y="0"/>
                </a:cxn>
                <a:cxn ang="0">
                  <a:pos x="22" y="27"/>
                </a:cxn>
                <a:cxn ang="0">
                  <a:pos x="0" y="84"/>
                </a:cxn>
                <a:cxn ang="0">
                  <a:pos x="9" y="138"/>
                </a:cxn>
                <a:cxn ang="0">
                  <a:pos x="36" y="159"/>
                </a:cxn>
                <a:cxn ang="0">
                  <a:pos x="72" y="176"/>
                </a:cxn>
                <a:cxn ang="0">
                  <a:pos x="128" y="176"/>
                </a:cxn>
                <a:cxn ang="0">
                  <a:pos x="160" y="152"/>
                </a:cxn>
                <a:cxn ang="0">
                  <a:pos x="168" y="99"/>
                </a:cxn>
                <a:cxn ang="0">
                  <a:pos x="151" y="55"/>
                </a:cxn>
                <a:cxn ang="0">
                  <a:pos x="125" y="40"/>
                </a:cxn>
                <a:cxn ang="0">
                  <a:pos x="111" y="99"/>
                </a:cxn>
                <a:cxn ang="0">
                  <a:pos x="85" y="127"/>
                </a:cxn>
                <a:cxn ang="0">
                  <a:pos x="53" y="121"/>
                </a:cxn>
                <a:cxn ang="0">
                  <a:pos x="45" y="82"/>
                </a:cxn>
                <a:cxn ang="0">
                  <a:pos x="58" y="50"/>
                </a:cxn>
                <a:cxn ang="0">
                  <a:pos x="79" y="32"/>
                </a:cxn>
                <a:cxn ang="0">
                  <a:pos x="94" y="6"/>
                </a:cxn>
                <a:cxn ang="0">
                  <a:pos x="94" y="6"/>
                </a:cxn>
                <a:cxn ang="0">
                  <a:pos x="94" y="6"/>
                </a:cxn>
              </a:cxnLst>
              <a:rect l="0" t="0" r="r" b="b"/>
              <a:pathLst>
                <a:path w="168" h="176">
                  <a:moveTo>
                    <a:pt x="94" y="6"/>
                  </a:moveTo>
                  <a:lnTo>
                    <a:pt x="58" y="0"/>
                  </a:lnTo>
                  <a:lnTo>
                    <a:pt x="22" y="27"/>
                  </a:lnTo>
                  <a:lnTo>
                    <a:pt x="0" y="84"/>
                  </a:lnTo>
                  <a:lnTo>
                    <a:pt x="9" y="138"/>
                  </a:lnTo>
                  <a:lnTo>
                    <a:pt x="36" y="159"/>
                  </a:lnTo>
                  <a:lnTo>
                    <a:pt x="72" y="176"/>
                  </a:lnTo>
                  <a:lnTo>
                    <a:pt x="128" y="176"/>
                  </a:lnTo>
                  <a:lnTo>
                    <a:pt x="160" y="152"/>
                  </a:lnTo>
                  <a:lnTo>
                    <a:pt x="168" y="99"/>
                  </a:lnTo>
                  <a:lnTo>
                    <a:pt x="151" y="55"/>
                  </a:lnTo>
                  <a:lnTo>
                    <a:pt x="125" y="40"/>
                  </a:lnTo>
                  <a:lnTo>
                    <a:pt x="111" y="99"/>
                  </a:lnTo>
                  <a:lnTo>
                    <a:pt x="85" y="127"/>
                  </a:lnTo>
                  <a:lnTo>
                    <a:pt x="53" y="121"/>
                  </a:lnTo>
                  <a:lnTo>
                    <a:pt x="45" y="82"/>
                  </a:lnTo>
                  <a:lnTo>
                    <a:pt x="58" y="50"/>
                  </a:lnTo>
                  <a:lnTo>
                    <a:pt x="79" y="32"/>
                  </a:lnTo>
                  <a:lnTo>
                    <a:pt x="94" y="6"/>
                  </a:lnTo>
                  <a:lnTo>
                    <a:pt x="94" y="6"/>
                  </a:lnTo>
                  <a:lnTo>
                    <a:pt x="94" y="6"/>
                  </a:lnTo>
                  <a:close/>
                </a:path>
              </a:pathLst>
            </a:custGeom>
            <a:solidFill>
              <a:srgbClr val="000000"/>
            </a:solidFill>
            <a:ln w="9525">
              <a:noFill/>
              <a:round/>
            </a:ln>
          </p:spPr>
          <p:txBody>
            <a:bodyPr/>
            <a:lstStyle/>
            <a:p>
              <a:endParaRPr lang="en-US"/>
            </a:p>
          </p:txBody>
        </p:sp>
        <p:sp>
          <p:nvSpPr>
            <p:cNvPr id="358444" name="Freeform 44"/>
            <p:cNvSpPr/>
            <p:nvPr/>
          </p:nvSpPr>
          <p:spPr bwMode="auto">
            <a:xfrm>
              <a:off x="4198" y="2142"/>
              <a:ext cx="242" cy="107"/>
            </a:xfrm>
            <a:custGeom>
              <a:avLst/>
              <a:gdLst/>
              <a:ahLst/>
              <a:cxnLst>
                <a:cxn ang="0">
                  <a:pos x="0" y="13"/>
                </a:cxn>
                <a:cxn ang="0">
                  <a:pos x="36" y="0"/>
                </a:cxn>
                <a:cxn ang="0">
                  <a:pos x="89" y="4"/>
                </a:cxn>
                <a:cxn ang="0">
                  <a:pos x="129" y="58"/>
                </a:cxn>
                <a:cxn ang="0">
                  <a:pos x="168" y="98"/>
                </a:cxn>
                <a:cxn ang="0">
                  <a:pos x="214" y="102"/>
                </a:cxn>
                <a:cxn ang="0">
                  <a:pos x="280" y="89"/>
                </a:cxn>
                <a:cxn ang="0">
                  <a:pos x="325" y="58"/>
                </a:cxn>
                <a:cxn ang="0">
                  <a:pos x="395" y="17"/>
                </a:cxn>
                <a:cxn ang="0">
                  <a:pos x="435" y="0"/>
                </a:cxn>
                <a:cxn ang="0">
                  <a:pos x="484" y="13"/>
                </a:cxn>
                <a:cxn ang="0">
                  <a:pos x="454" y="40"/>
                </a:cxn>
                <a:cxn ang="0">
                  <a:pos x="422" y="102"/>
                </a:cxn>
                <a:cxn ang="0">
                  <a:pos x="319" y="195"/>
                </a:cxn>
                <a:cxn ang="0">
                  <a:pos x="270" y="208"/>
                </a:cxn>
                <a:cxn ang="0">
                  <a:pos x="227" y="214"/>
                </a:cxn>
                <a:cxn ang="0">
                  <a:pos x="181" y="195"/>
                </a:cxn>
                <a:cxn ang="0">
                  <a:pos x="151" y="168"/>
                </a:cxn>
                <a:cxn ang="0">
                  <a:pos x="49" y="45"/>
                </a:cxn>
                <a:cxn ang="0">
                  <a:pos x="23" y="30"/>
                </a:cxn>
                <a:cxn ang="0">
                  <a:pos x="0" y="13"/>
                </a:cxn>
                <a:cxn ang="0">
                  <a:pos x="0" y="13"/>
                </a:cxn>
                <a:cxn ang="0">
                  <a:pos x="0" y="13"/>
                </a:cxn>
              </a:cxnLst>
              <a:rect l="0" t="0" r="r" b="b"/>
              <a:pathLst>
                <a:path w="484" h="214">
                  <a:moveTo>
                    <a:pt x="0" y="13"/>
                  </a:moveTo>
                  <a:lnTo>
                    <a:pt x="36" y="0"/>
                  </a:lnTo>
                  <a:lnTo>
                    <a:pt x="89" y="4"/>
                  </a:lnTo>
                  <a:lnTo>
                    <a:pt x="129" y="58"/>
                  </a:lnTo>
                  <a:lnTo>
                    <a:pt x="168" y="98"/>
                  </a:lnTo>
                  <a:lnTo>
                    <a:pt x="214" y="102"/>
                  </a:lnTo>
                  <a:lnTo>
                    <a:pt x="280" y="89"/>
                  </a:lnTo>
                  <a:lnTo>
                    <a:pt x="325" y="58"/>
                  </a:lnTo>
                  <a:lnTo>
                    <a:pt x="395" y="17"/>
                  </a:lnTo>
                  <a:lnTo>
                    <a:pt x="435" y="0"/>
                  </a:lnTo>
                  <a:lnTo>
                    <a:pt x="484" y="13"/>
                  </a:lnTo>
                  <a:lnTo>
                    <a:pt x="454" y="40"/>
                  </a:lnTo>
                  <a:lnTo>
                    <a:pt x="422" y="102"/>
                  </a:lnTo>
                  <a:lnTo>
                    <a:pt x="319" y="195"/>
                  </a:lnTo>
                  <a:lnTo>
                    <a:pt x="270" y="208"/>
                  </a:lnTo>
                  <a:lnTo>
                    <a:pt x="227" y="214"/>
                  </a:lnTo>
                  <a:lnTo>
                    <a:pt x="181" y="195"/>
                  </a:lnTo>
                  <a:lnTo>
                    <a:pt x="151" y="168"/>
                  </a:lnTo>
                  <a:lnTo>
                    <a:pt x="49" y="45"/>
                  </a:lnTo>
                  <a:lnTo>
                    <a:pt x="23" y="30"/>
                  </a:lnTo>
                  <a:lnTo>
                    <a:pt x="0" y="13"/>
                  </a:lnTo>
                  <a:lnTo>
                    <a:pt x="0" y="13"/>
                  </a:lnTo>
                  <a:lnTo>
                    <a:pt x="0" y="13"/>
                  </a:lnTo>
                  <a:close/>
                </a:path>
              </a:pathLst>
            </a:custGeom>
            <a:solidFill>
              <a:srgbClr val="000000"/>
            </a:solidFill>
            <a:ln w="9525">
              <a:noFill/>
              <a:round/>
            </a:ln>
          </p:spPr>
          <p:txBody>
            <a:bodyPr/>
            <a:lstStyle/>
            <a:p>
              <a:endParaRPr lang="en-US"/>
            </a:p>
          </p:txBody>
        </p:sp>
        <p:sp>
          <p:nvSpPr>
            <p:cNvPr id="358445" name="Freeform 45"/>
            <p:cNvSpPr/>
            <p:nvPr/>
          </p:nvSpPr>
          <p:spPr bwMode="auto">
            <a:xfrm>
              <a:off x="4259" y="2311"/>
              <a:ext cx="81" cy="58"/>
            </a:xfrm>
            <a:custGeom>
              <a:avLst/>
              <a:gdLst/>
              <a:ahLst/>
              <a:cxnLst>
                <a:cxn ang="0">
                  <a:pos x="17" y="48"/>
                </a:cxn>
                <a:cxn ang="0">
                  <a:pos x="79" y="17"/>
                </a:cxn>
                <a:cxn ang="0">
                  <a:pos x="132" y="0"/>
                </a:cxn>
                <a:cxn ang="0">
                  <a:pos x="155" y="21"/>
                </a:cxn>
                <a:cxn ang="0">
                  <a:pos x="163" y="57"/>
                </a:cxn>
                <a:cxn ang="0">
                  <a:pos x="132" y="44"/>
                </a:cxn>
                <a:cxn ang="0">
                  <a:pos x="96" y="57"/>
                </a:cxn>
                <a:cxn ang="0">
                  <a:pos x="96" y="80"/>
                </a:cxn>
                <a:cxn ang="0">
                  <a:pos x="115" y="99"/>
                </a:cxn>
                <a:cxn ang="0">
                  <a:pos x="79" y="116"/>
                </a:cxn>
                <a:cxn ang="0">
                  <a:pos x="21" y="110"/>
                </a:cxn>
                <a:cxn ang="0">
                  <a:pos x="0" y="93"/>
                </a:cxn>
                <a:cxn ang="0">
                  <a:pos x="17" y="48"/>
                </a:cxn>
                <a:cxn ang="0">
                  <a:pos x="17" y="48"/>
                </a:cxn>
                <a:cxn ang="0">
                  <a:pos x="17" y="48"/>
                </a:cxn>
              </a:cxnLst>
              <a:rect l="0" t="0" r="r" b="b"/>
              <a:pathLst>
                <a:path w="163" h="116">
                  <a:moveTo>
                    <a:pt x="17" y="48"/>
                  </a:moveTo>
                  <a:lnTo>
                    <a:pt x="79" y="17"/>
                  </a:lnTo>
                  <a:lnTo>
                    <a:pt x="132" y="0"/>
                  </a:lnTo>
                  <a:lnTo>
                    <a:pt x="155" y="21"/>
                  </a:lnTo>
                  <a:lnTo>
                    <a:pt x="163" y="57"/>
                  </a:lnTo>
                  <a:lnTo>
                    <a:pt x="132" y="44"/>
                  </a:lnTo>
                  <a:lnTo>
                    <a:pt x="96" y="57"/>
                  </a:lnTo>
                  <a:lnTo>
                    <a:pt x="96" y="80"/>
                  </a:lnTo>
                  <a:lnTo>
                    <a:pt x="115" y="99"/>
                  </a:lnTo>
                  <a:lnTo>
                    <a:pt x="79" y="116"/>
                  </a:lnTo>
                  <a:lnTo>
                    <a:pt x="21" y="110"/>
                  </a:lnTo>
                  <a:lnTo>
                    <a:pt x="0" y="93"/>
                  </a:lnTo>
                  <a:lnTo>
                    <a:pt x="17" y="48"/>
                  </a:lnTo>
                  <a:lnTo>
                    <a:pt x="17" y="48"/>
                  </a:lnTo>
                  <a:lnTo>
                    <a:pt x="17" y="48"/>
                  </a:lnTo>
                  <a:close/>
                </a:path>
              </a:pathLst>
            </a:custGeom>
            <a:solidFill>
              <a:srgbClr val="000000"/>
            </a:solidFill>
            <a:ln w="9525">
              <a:noFill/>
              <a:round/>
            </a:ln>
          </p:spPr>
          <p:txBody>
            <a:bodyPr/>
            <a:lstStyle/>
            <a:p>
              <a:endParaRPr lang="en-US"/>
            </a:p>
          </p:txBody>
        </p:sp>
        <p:sp>
          <p:nvSpPr>
            <p:cNvPr id="358446" name="Freeform 46"/>
            <p:cNvSpPr/>
            <p:nvPr/>
          </p:nvSpPr>
          <p:spPr bwMode="auto">
            <a:xfrm>
              <a:off x="4571" y="1838"/>
              <a:ext cx="28" cy="201"/>
            </a:xfrm>
            <a:custGeom>
              <a:avLst/>
              <a:gdLst/>
              <a:ahLst/>
              <a:cxnLst>
                <a:cxn ang="0">
                  <a:pos x="0" y="0"/>
                </a:cxn>
                <a:cxn ang="0">
                  <a:pos x="17" y="98"/>
                </a:cxn>
                <a:cxn ang="0">
                  <a:pos x="17" y="208"/>
                </a:cxn>
                <a:cxn ang="0">
                  <a:pos x="13" y="325"/>
                </a:cxn>
                <a:cxn ang="0">
                  <a:pos x="7" y="401"/>
                </a:cxn>
                <a:cxn ang="0">
                  <a:pos x="39" y="340"/>
                </a:cxn>
                <a:cxn ang="0">
                  <a:pos x="53" y="217"/>
                </a:cxn>
                <a:cxn ang="0">
                  <a:pos x="57" y="98"/>
                </a:cxn>
                <a:cxn ang="0">
                  <a:pos x="39" y="4"/>
                </a:cxn>
                <a:cxn ang="0">
                  <a:pos x="0" y="0"/>
                </a:cxn>
                <a:cxn ang="0">
                  <a:pos x="0" y="0"/>
                </a:cxn>
                <a:cxn ang="0">
                  <a:pos x="0" y="0"/>
                </a:cxn>
              </a:cxnLst>
              <a:rect l="0" t="0" r="r" b="b"/>
              <a:pathLst>
                <a:path w="57" h="401">
                  <a:moveTo>
                    <a:pt x="0" y="0"/>
                  </a:moveTo>
                  <a:lnTo>
                    <a:pt x="17" y="98"/>
                  </a:lnTo>
                  <a:lnTo>
                    <a:pt x="17" y="208"/>
                  </a:lnTo>
                  <a:lnTo>
                    <a:pt x="13" y="325"/>
                  </a:lnTo>
                  <a:lnTo>
                    <a:pt x="7" y="401"/>
                  </a:lnTo>
                  <a:lnTo>
                    <a:pt x="39" y="340"/>
                  </a:lnTo>
                  <a:lnTo>
                    <a:pt x="53" y="217"/>
                  </a:lnTo>
                  <a:lnTo>
                    <a:pt x="57" y="98"/>
                  </a:lnTo>
                  <a:lnTo>
                    <a:pt x="39" y="4"/>
                  </a:lnTo>
                  <a:lnTo>
                    <a:pt x="0" y="0"/>
                  </a:lnTo>
                  <a:lnTo>
                    <a:pt x="0" y="0"/>
                  </a:lnTo>
                  <a:lnTo>
                    <a:pt x="0" y="0"/>
                  </a:lnTo>
                  <a:close/>
                </a:path>
              </a:pathLst>
            </a:custGeom>
            <a:solidFill>
              <a:srgbClr val="000000"/>
            </a:solidFill>
            <a:ln w="9525">
              <a:noFill/>
              <a:round/>
            </a:ln>
          </p:spPr>
          <p:txBody>
            <a:bodyPr/>
            <a:lstStyle/>
            <a:p>
              <a:endParaRPr lang="en-US"/>
            </a:p>
          </p:txBody>
        </p:sp>
        <p:sp>
          <p:nvSpPr>
            <p:cNvPr id="358447" name="Freeform 47"/>
            <p:cNvSpPr/>
            <p:nvPr/>
          </p:nvSpPr>
          <p:spPr bwMode="auto">
            <a:xfrm>
              <a:off x="4660" y="1996"/>
              <a:ext cx="21" cy="49"/>
            </a:xfrm>
            <a:custGeom>
              <a:avLst/>
              <a:gdLst/>
              <a:ahLst/>
              <a:cxnLst>
                <a:cxn ang="0">
                  <a:pos x="14" y="0"/>
                </a:cxn>
                <a:cxn ang="0">
                  <a:pos x="0" y="96"/>
                </a:cxn>
                <a:cxn ang="0">
                  <a:pos x="27" y="68"/>
                </a:cxn>
                <a:cxn ang="0">
                  <a:pos x="44" y="17"/>
                </a:cxn>
                <a:cxn ang="0">
                  <a:pos x="14" y="0"/>
                </a:cxn>
                <a:cxn ang="0">
                  <a:pos x="14" y="0"/>
                </a:cxn>
                <a:cxn ang="0">
                  <a:pos x="14" y="0"/>
                </a:cxn>
              </a:cxnLst>
              <a:rect l="0" t="0" r="r" b="b"/>
              <a:pathLst>
                <a:path w="44" h="96">
                  <a:moveTo>
                    <a:pt x="14" y="0"/>
                  </a:moveTo>
                  <a:lnTo>
                    <a:pt x="0" y="96"/>
                  </a:lnTo>
                  <a:lnTo>
                    <a:pt x="27" y="68"/>
                  </a:lnTo>
                  <a:lnTo>
                    <a:pt x="44" y="17"/>
                  </a:lnTo>
                  <a:lnTo>
                    <a:pt x="14" y="0"/>
                  </a:lnTo>
                  <a:lnTo>
                    <a:pt x="14" y="0"/>
                  </a:lnTo>
                  <a:lnTo>
                    <a:pt x="14" y="0"/>
                  </a:lnTo>
                  <a:close/>
                </a:path>
              </a:pathLst>
            </a:custGeom>
            <a:solidFill>
              <a:srgbClr val="000000"/>
            </a:solidFill>
            <a:ln w="9525">
              <a:noFill/>
              <a:round/>
            </a:ln>
          </p:spPr>
          <p:txBody>
            <a:bodyPr/>
            <a:lstStyle/>
            <a:p>
              <a:endParaRPr lang="en-US"/>
            </a:p>
          </p:txBody>
        </p:sp>
        <p:sp>
          <p:nvSpPr>
            <p:cNvPr id="358448" name="Freeform 48"/>
            <p:cNvSpPr/>
            <p:nvPr/>
          </p:nvSpPr>
          <p:spPr bwMode="auto">
            <a:xfrm>
              <a:off x="4495" y="2064"/>
              <a:ext cx="411" cy="63"/>
            </a:xfrm>
            <a:custGeom>
              <a:avLst/>
              <a:gdLst/>
              <a:ahLst/>
              <a:cxnLst>
                <a:cxn ang="0">
                  <a:pos x="0" y="115"/>
                </a:cxn>
                <a:cxn ang="0">
                  <a:pos x="257" y="96"/>
                </a:cxn>
                <a:cxn ang="0">
                  <a:pos x="474" y="70"/>
                </a:cxn>
                <a:cxn ang="0">
                  <a:pos x="648" y="36"/>
                </a:cxn>
                <a:cxn ang="0">
                  <a:pos x="780" y="0"/>
                </a:cxn>
                <a:cxn ang="0">
                  <a:pos x="820" y="21"/>
                </a:cxn>
                <a:cxn ang="0">
                  <a:pos x="786" y="43"/>
                </a:cxn>
                <a:cxn ang="0">
                  <a:pos x="586" y="70"/>
                </a:cxn>
                <a:cxn ang="0">
                  <a:pos x="363" y="106"/>
                </a:cxn>
                <a:cxn ang="0">
                  <a:pos x="187" y="125"/>
                </a:cxn>
                <a:cxn ang="0">
                  <a:pos x="0" y="115"/>
                </a:cxn>
                <a:cxn ang="0">
                  <a:pos x="0" y="115"/>
                </a:cxn>
                <a:cxn ang="0">
                  <a:pos x="0" y="115"/>
                </a:cxn>
              </a:cxnLst>
              <a:rect l="0" t="0" r="r" b="b"/>
              <a:pathLst>
                <a:path w="820" h="125">
                  <a:moveTo>
                    <a:pt x="0" y="115"/>
                  </a:moveTo>
                  <a:lnTo>
                    <a:pt x="257" y="96"/>
                  </a:lnTo>
                  <a:lnTo>
                    <a:pt x="474" y="70"/>
                  </a:lnTo>
                  <a:lnTo>
                    <a:pt x="648" y="36"/>
                  </a:lnTo>
                  <a:lnTo>
                    <a:pt x="780" y="0"/>
                  </a:lnTo>
                  <a:lnTo>
                    <a:pt x="820" y="21"/>
                  </a:lnTo>
                  <a:lnTo>
                    <a:pt x="786" y="43"/>
                  </a:lnTo>
                  <a:lnTo>
                    <a:pt x="586" y="70"/>
                  </a:lnTo>
                  <a:lnTo>
                    <a:pt x="363" y="106"/>
                  </a:lnTo>
                  <a:lnTo>
                    <a:pt x="187" y="125"/>
                  </a:lnTo>
                  <a:lnTo>
                    <a:pt x="0" y="115"/>
                  </a:lnTo>
                  <a:lnTo>
                    <a:pt x="0" y="115"/>
                  </a:lnTo>
                  <a:lnTo>
                    <a:pt x="0" y="115"/>
                  </a:lnTo>
                  <a:close/>
                </a:path>
              </a:pathLst>
            </a:custGeom>
            <a:solidFill>
              <a:srgbClr val="000000"/>
            </a:solidFill>
            <a:ln w="9525">
              <a:noFill/>
              <a:round/>
            </a:ln>
          </p:spPr>
          <p:txBody>
            <a:bodyPr/>
            <a:lstStyle/>
            <a:p>
              <a:endParaRPr lang="en-US"/>
            </a:p>
          </p:txBody>
        </p:sp>
        <p:sp>
          <p:nvSpPr>
            <p:cNvPr id="358449" name="Freeform 49"/>
            <p:cNvSpPr/>
            <p:nvPr/>
          </p:nvSpPr>
          <p:spPr bwMode="auto">
            <a:xfrm>
              <a:off x="4622" y="2140"/>
              <a:ext cx="293" cy="40"/>
            </a:xfrm>
            <a:custGeom>
              <a:avLst/>
              <a:gdLst/>
              <a:ahLst/>
              <a:cxnLst>
                <a:cxn ang="0">
                  <a:pos x="0" y="62"/>
                </a:cxn>
                <a:cxn ang="0">
                  <a:pos x="208" y="53"/>
                </a:cxn>
                <a:cxn ang="0">
                  <a:pos x="382" y="27"/>
                </a:cxn>
                <a:cxn ang="0">
                  <a:pos x="527" y="0"/>
                </a:cxn>
                <a:cxn ang="0">
                  <a:pos x="586" y="0"/>
                </a:cxn>
                <a:cxn ang="0">
                  <a:pos x="567" y="30"/>
                </a:cxn>
                <a:cxn ang="0">
                  <a:pos x="491" y="53"/>
                </a:cxn>
                <a:cxn ang="0">
                  <a:pos x="314" y="66"/>
                </a:cxn>
                <a:cxn ang="0">
                  <a:pos x="115" y="79"/>
                </a:cxn>
                <a:cxn ang="0">
                  <a:pos x="0" y="62"/>
                </a:cxn>
                <a:cxn ang="0">
                  <a:pos x="0" y="62"/>
                </a:cxn>
                <a:cxn ang="0">
                  <a:pos x="0" y="62"/>
                </a:cxn>
              </a:cxnLst>
              <a:rect l="0" t="0" r="r" b="b"/>
              <a:pathLst>
                <a:path w="586" h="79">
                  <a:moveTo>
                    <a:pt x="0" y="62"/>
                  </a:moveTo>
                  <a:lnTo>
                    <a:pt x="208" y="53"/>
                  </a:lnTo>
                  <a:lnTo>
                    <a:pt x="382" y="27"/>
                  </a:lnTo>
                  <a:lnTo>
                    <a:pt x="527" y="0"/>
                  </a:lnTo>
                  <a:lnTo>
                    <a:pt x="586" y="0"/>
                  </a:lnTo>
                  <a:lnTo>
                    <a:pt x="567" y="30"/>
                  </a:lnTo>
                  <a:lnTo>
                    <a:pt x="491" y="53"/>
                  </a:lnTo>
                  <a:lnTo>
                    <a:pt x="314" y="66"/>
                  </a:lnTo>
                  <a:lnTo>
                    <a:pt x="115" y="79"/>
                  </a:lnTo>
                  <a:lnTo>
                    <a:pt x="0" y="62"/>
                  </a:lnTo>
                  <a:lnTo>
                    <a:pt x="0" y="62"/>
                  </a:lnTo>
                  <a:lnTo>
                    <a:pt x="0" y="62"/>
                  </a:lnTo>
                  <a:close/>
                </a:path>
              </a:pathLst>
            </a:custGeom>
            <a:solidFill>
              <a:srgbClr val="000000"/>
            </a:solidFill>
            <a:ln w="9525">
              <a:noFill/>
              <a:round/>
            </a:ln>
          </p:spPr>
          <p:txBody>
            <a:bodyPr/>
            <a:lstStyle/>
            <a:p>
              <a:endParaRPr lang="en-US"/>
            </a:p>
          </p:txBody>
        </p:sp>
        <p:sp>
          <p:nvSpPr>
            <p:cNvPr id="358450" name="Freeform 50"/>
            <p:cNvSpPr/>
            <p:nvPr/>
          </p:nvSpPr>
          <p:spPr bwMode="auto">
            <a:xfrm>
              <a:off x="4544" y="2201"/>
              <a:ext cx="89" cy="145"/>
            </a:xfrm>
            <a:custGeom>
              <a:avLst/>
              <a:gdLst/>
              <a:ahLst/>
              <a:cxnLst>
                <a:cxn ang="0">
                  <a:pos x="155" y="0"/>
                </a:cxn>
                <a:cxn ang="0">
                  <a:pos x="96" y="121"/>
                </a:cxn>
                <a:cxn ang="0">
                  <a:pos x="47" y="219"/>
                </a:cxn>
                <a:cxn ang="0">
                  <a:pos x="0" y="289"/>
                </a:cxn>
                <a:cxn ang="0">
                  <a:pos x="47" y="263"/>
                </a:cxn>
                <a:cxn ang="0">
                  <a:pos x="83" y="227"/>
                </a:cxn>
                <a:cxn ang="0">
                  <a:pos x="145" y="121"/>
                </a:cxn>
                <a:cxn ang="0">
                  <a:pos x="178" y="36"/>
                </a:cxn>
                <a:cxn ang="0">
                  <a:pos x="155" y="0"/>
                </a:cxn>
                <a:cxn ang="0">
                  <a:pos x="155" y="0"/>
                </a:cxn>
                <a:cxn ang="0">
                  <a:pos x="155" y="0"/>
                </a:cxn>
              </a:cxnLst>
              <a:rect l="0" t="0" r="r" b="b"/>
              <a:pathLst>
                <a:path w="178" h="289">
                  <a:moveTo>
                    <a:pt x="155" y="0"/>
                  </a:moveTo>
                  <a:lnTo>
                    <a:pt x="96" y="121"/>
                  </a:lnTo>
                  <a:lnTo>
                    <a:pt x="47" y="219"/>
                  </a:lnTo>
                  <a:lnTo>
                    <a:pt x="0" y="289"/>
                  </a:lnTo>
                  <a:lnTo>
                    <a:pt x="47" y="263"/>
                  </a:lnTo>
                  <a:lnTo>
                    <a:pt x="83" y="227"/>
                  </a:lnTo>
                  <a:lnTo>
                    <a:pt x="145" y="121"/>
                  </a:lnTo>
                  <a:lnTo>
                    <a:pt x="178" y="36"/>
                  </a:lnTo>
                  <a:lnTo>
                    <a:pt x="155" y="0"/>
                  </a:lnTo>
                  <a:lnTo>
                    <a:pt x="155" y="0"/>
                  </a:lnTo>
                  <a:lnTo>
                    <a:pt x="155" y="0"/>
                  </a:lnTo>
                  <a:close/>
                </a:path>
              </a:pathLst>
            </a:custGeom>
            <a:solidFill>
              <a:srgbClr val="000000"/>
            </a:solidFill>
            <a:ln w="9525">
              <a:noFill/>
              <a:round/>
            </a:ln>
          </p:spPr>
          <p:txBody>
            <a:bodyPr/>
            <a:lstStyle/>
            <a:p>
              <a:endParaRPr lang="en-US"/>
            </a:p>
          </p:txBody>
        </p:sp>
        <p:sp>
          <p:nvSpPr>
            <p:cNvPr id="358451" name="Freeform 51"/>
            <p:cNvSpPr/>
            <p:nvPr/>
          </p:nvSpPr>
          <p:spPr bwMode="auto">
            <a:xfrm>
              <a:off x="4474" y="2389"/>
              <a:ext cx="212" cy="20"/>
            </a:xfrm>
            <a:custGeom>
              <a:avLst/>
              <a:gdLst/>
              <a:ahLst/>
              <a:cxnLst>
                <a:cxn ang="0">
                  <a:pos x="0" y="14"/>
                </a:cxn>
                <a:cxn ang="0">
                  <a:pos x="57" y="0"/>
                </a:cxn>
                <a:cxn ang="0">
                  <a:pos x="142" y="4"/>
                </a:cxn>
                <a:cxn ang="0">
                  <a:pos x="327" y="0"/>
                </a:cxn>
                <a:cxn ang="0">
                  <a:pos x="425" y="0"/>
                </a:cxn>
                <a:cxn ang="0">
                  <a:pos x="310" y="27"/>
                </a:cxn>
                <a:cxn ang="0">
                  <a:pos x="168" y="36"/>
                </a:cxn>
                <a:cxn ang="0">
                  <a:pos x="57" y="40"/>
                </a:cxn>
                <a:cxn ang="0">
                  <a:pos x="0" y="14"/>
                </a:cxn>
                <a:cxn ang="0">
                  <a:pos x="0" y="14"/>
                </a:cxn>
                <a:cxn ang="0">
                  <a:pos x="0" y="14"/>
                </a:cxn>
              </a:cxnLst>
              <a:rect l="0" t="0" r="r" b="b"/>
              <a:pathLst>
                <a:path w="425" h="40">
                  <a:moveTo>
                    <a:pt x="0" y="14"/>
                  </a:moveTo>
                  <a:lnTo>
                    <a:pt x="57" y="0"/>
                  </a:lnTo>
                  <a:lnTo>
                    <a:pt x="142" y="4"/>
                  </a:lnTo>
                  <a:lnTo>
                    <a:pt x="327" y="0"/>
                  </a:lnTo>
                  <a:lnTo>
                    <a:pt x="425" y="0"/>
                  </a:lnTo>
                  <a:lnTo>
                    <a:pt x="310" y="27"/>
                  </a:lnTo>
                  <a:lnTo>
                    <a:pt x="168" y="36"/>
                  </a:lnTo>
                  <a:lnTo>
                    <a:pt x="57" y="40"/>
                  </a:lnTo>
                  <a:lnTo>
                    <a:pt x="0" y="14"/>
                  </a:lnTo>
                  <a:lnTo>
                    <a:pt x="0" y="14"/>
                  </a:lnTo>
                  <a:lnTo>
                    <a:pt x="0" y="14"/>
                  </a:lnTo>
                  <a:close/>
                </a:path>
              </a:pathLst>
            </a:custGeom>
            <a:solidFill>
              <a:srgbClr val="000000"/>
            </a:solidFill>
            <a:ln w="9525">
              <a:noFill/>
              <a:round/>
            </a:ln>
          </p:spPr>
          <p:txBody>
            <a:bodyPr/>
            <a:lstStyle/>
            <a:p>
              <a:endParaRPr lang="en-US"/>
            </a:p>
          </p:txBody>
        </p:sp>
        <p:sp>
          <p:nvSpPr>
            <p:cNvPr id="358452" name="Freeform 52"/>
            <p:cNvSpPr/>
            <p:nvPr/>
          </p:nvSpPr>
          <p:spPr bwMode="auto">
            <a:xfrm>
              <a:off x="4681" y="2201"/>
              <a:ext cx="45" cy="92"/>
            </a:xfrm>
            <a:custGeom>
              <a:avLst/>
              <a:gdLst/>
              <a:ahLst/>
              <a:cxnLst>
                <a:cxn ang="0">
                  <a:pos x="36" y="36"/>
                </a:cxn>
                <a:cxn ang="0">
                  <a:pos x="17" y="95"/>
                </a:cxn>
                <a:cxn ang="0">
                  <a:pos x="0" y="161"/>
                </a:cxn>
                <a:cxn ang="0">
                  <a:pos x="17" y="183"/>
                </a:cxn>
                <a:cxn ang="0">
                  <a:pos x="40" y="157"/>
                </a:cxn>
                <a:cxn ang="0">
                  <a:pos x="53" y="98"/>
                </a:cxn>
                <a:cxn ang="0">
                  <a:pos x="89" y="28"/>
                </a:cxn>
                <a:cxn ang="0">
                  <a:pos x="76" y="0"/>
                </a:cxn>
                <a:cxn ang="0">
                  <a:pos x="36" y="36"/>
                </a:cxn>
                <a:cxn ang="0">
                  <a:pos x="36" y="36"/>
                </a:cxn>
                <a:cxn ang="0">
                  <a:pos x="36" y="36"/>
                </a:cxn>
              </a:cxnLst>
              <a:rect l="0" t="0" r="r" b="b"/>
              <a:pathLst>
                <a:path w="89" h="183">
                  <a:moveTo>
                    <a:pt x="36" y="36"/>
                  </a:moveTo>
                  <a:lnTo>
                    <a:pt x="17" y="95"/>
                  </a:lnTo>
                  <a:lnTo>
                    <a:pt x="0" y="161"/>
                  </a:lnTo>
                  <a:lnTo>
                    <a:pt x="17" y="183"/>
                  </a:lnTo>
                  <a:lnTo>
                    <a:pt x="40" y="157"/>
                  </a:lnTo>
                  <a:lnTo>
                    <a:pt x="53" y="98"/>
                  </a:lnTo>
                  <a:lnTo>
                    <a:pt x="89" y="28"/>
                  </a:lnTo>
                  <a:lnTo>
                    <a:pt x="76" y="0"/>
                  </a:lnTo>
                  <a:lnTo>
                    <a:pt x="36" y="36"/>
                  </a:lnTo>
                  <a:lnTo>
                    <a:pt x="36" y="36"/>
                  </a:lnTo>
                  <a:lnTo>
                    <a:pt x="36" y="36"/>
                  </a:lnTo>
                  <a:close/>
                </a:path>
              </a:pathLst>
            </a:custGeom>
            <a:solidFill>
              <a:srgbClr val="000000"/>
            </a:solidFill>
            <a:ln w="9525">
              <a:noFill/>
              <a:round/>
            </a:ln>
          </p:spPr>
          <p:txBody>
            <a:bodyPr/>
            <a:lstStyle/>
            <a:p>
              <a:endParaRPr lang="en-US"/>
            </a:p>
          </p:txBody>
        </p:sp>
        <p:sp>
          <p:nvSpPr>
            <p:cNvPr id="358453" name="Freeform 53"/>
            <p:cNvSpPr/>
            <p:nvPr/>
          </p:nvSpPr>
          <p:spPr bwMode="auto">
            <a:xfrm>
              <a:off x="4422" y="2175"/>
              <a:ext cx="144" cy="202"/>
            </a:xfrm>
            <a:custGeom>
              <a:avLst/>
              <a:gdLst/>
              <a:ahLst/>
              <a:cxnLst>
                <a:cxn ang="0">
                  <a:pos x="221" y="9"/>
                </a:cxn>
                <a:cxn ang="0">
                  <a:pos x="168" y="165"/>
                </a:cxn>
                <a:cxn ang="0">
                  <a:pos x="96" y="272"/>
                </a:cxn>
                <a:cxn ang="0">
                  <a:pos x="45" y="335"/>
                </a:cxn>
                <a:cxn ang="0">
                  <a:pos x="0" y="361"/>
                </a:cxn>
                <a:cxn ang="0">
                  <a:pos x="0" y="405"/>
                </a:cxn>
                <a:cxn ang="0">
                  <a:pos x="76" y="374"/>
                </a:cxn>
                <a:cxn ang="0">
                  <a:pos x="172" y="267"/>
                </a:cxn>
                <a:cxn ang="0">
                  <a:pos x="261" y="138"/>
                </a:cxn>
                <a:cxn ang="0">
                  <a:pos x="287" y="45"/>
                </a:cxn>
                <a:cxn ang="0">
                  <a:pos x="274" y="0"/>
                </a:cxn>
                <a:cxn ang="0">
                  <a:pos x="221" y="9"/>
                </a:cxn>
                <a:cxn ang="0">
                  <a:pos x="221" y="9"/>
                </a:cxn>
                <a:cxn ang="0">
                  <a:pos x="221" y="9"/>
                </a:cxn>
              </a:cxnLst>
              <a:rect l="0" t="0" r="r" b="b"/>
              <a:pathLst>
                <a:path w="287" h="405">
                  <a:moveTo>
                    <a:pt x="221" y="9"/>
                  </a:moveTo>
                  <a:lnTo>
                    <a:pt x="168" y="165"/>
                  </a:lnTo>
                  <a:lnTo>
                    <a:pt x="96" y="272"/>
                  </a:lnTo>
                  <a:lnTo>
                    <a:pt x="45" y="335"/>
                  </a:lnTo>
                  <a:lnTo>
                    <a:pt x="0" y="361"/>
                  </a:lnTo>
                  <a:lnTo>
                    <a:pt x="0" y="405"/>
                  </a:lnTo>
                  <a:lnTo>
                    <a:pt x="76" y="374"/>
                  </a:lnTo>
                  <a:lnTo>
                    <a:pt x="172" y="267"/>
                  </a:lnTo>
                  <a:lnTo>
                    <a:pt x="261" y="138"/>
                  </a:lnTo>
                  <a:lnTo>
                    <a:pt x="287" y="45"/>
                  </a:lnTo>
                  <a:lnTo>
                    <a:pt x="274" y="0"/>
                  </a:lnTo>
                  <a:lnTo>
                    <a:pt x="221" y="9"/>
                  </a:lnTo>
                  <a:lnTo>
                    <a:pt x="221" y="9"/>
                  </a:lnTo>
                  <a:lnTo>
                    <a:pt x="221" y="9"/>
                  </a:lnTo>
                  <a:close/>
                </a:path>
              </a:pathLst>
            </a:custGeom>
            <a:solidFill>
              <a:srgbClr val="000000"/>
            </a:solidFill>
            <a:ln w="9525">
              <a:noFill/>
              <a:round/>
            </a:ln>
          </p:spPr>
          <p:txBody>
            <a:bodyPr/>
            <a:lstStyle/>
            <a:p>
              <a:endParaRPr lang="en-US"/>
            </a:p>
          </p:txBody>
        </p:sp>
        <p:sp>
          <p:nvSpPr>
            <p:cNvPr id="358454" name="Freeform 54"/>
            <p:cNvSpPr/>
            <p:nvPr/>
          </p:nvSpPr>
          <p:spPr bwMode="auto">
            <a:xfrm>
              <a:off x="4050" y="2184"/>
              <a:ext cx="357" cy="276"/>
            </a:xfrm>
            <a:custGeom>
              <a:avLst/>
              <a:gdLst/>
              <a:ahLst/>
              <a:cxnLst>
                <a:cxn ang="0">
                  <a:pos x="671" y="363"/>
                </a:cxn>
                <a:cxn ang="0">
                  <a:pos x="613" y="431"/>
                </a:cxn>
                <a:cxn ang="0">
                  <a:pos x="554" y="467"/>
                </a:cxn>
                <a:cxn ang="0">
                  <a:pos x="484" y="471"/>
                </a:cxn>
                <a:cxn ang="0">
                  <a:pos x="422" y="467"/>
                </a:cxn>
                <a:cxn ang="0">
                  <a:pos x="363" y="441"/>
                </a:cxn>
                <a:cxn ang="0">
                  <a:pos x="323" y="382"/>
                </a:cxn>
                <a:cxn ang="0">
                  <a:pos x="297" y="333"/>
                </a:cxn>
                <a:cxn ang="0">
                  <a:pos x="276" y="342"/>
                </a:cxn>
                <a:cxn ang="0">
                  <a:pos x="289" y="382"/>
                </a:cxn>
                <a:cxn ang="0">
                  <a:pos x="310" y="444"/>
                </a:cxn>
                <a:cxn ang="0">
                  <a:pos x="227" y="369"/>
                </a:cxn>
                <a:cxn ang="0">
                  <a:pos x="172" y="297"/>
                </a:cxn>
                <a:cxn ang="0">
                  <a:pos x="106" y="195"/>
                </a:cxn>
                <a:cxn ang="0">
                  <a:pos x="66" y="83"/>
                </a:cxn>
                <a:cxn ang="0">
                  <a:pos x="30" y="0"/>
                </a:cxn>
                <a:cxn ang="0">
                  <a:pos x="0" y="21"/>
                </a:cxn>
                <a:cxn ang="0">
                  <a:pos x="10" y="89"/>
                </a:cxn>
                <a:cxn ang="0">
                  <a:pos x="40" y="172"/>
                </a:cxn>
                <a:cxn ang="0">
                  <a:pos x="102" y="284"/>
                </a:cxn>
                <a:cxn ang="0">
                  <a:pos x="182" y="382"/>
                </a:cxn>
                <a:cxn ang="0">
                  <a:pos x="248" y="452"/>
                </a:cxn>
                <a:cxn ang="0">
                  <a:pos x="310" y="511"/>
                </a:cxn>
                <a:cxn ang="0">
                  <a:pos x="378" y="550"/>
                </a:cxn>
                <a:cxn ang="0">
                  <a:pos x="475" y="550"/>
                </a:cxn>
                <a:cxn ang="0">
                  <a:pos x="581" y="533"/>
                </a:cxn>
                <a:cxn ang="0">
                  <a:pos x="652" y="497"/>
                </a:cxn>
                <a:cxn ang="0">
                  <a:pos x="688" y="458"/>
                </a:cxn>
                <a:cxn ang="0">
                  <a:pos x="711" y="386"/>
                </a:cxn>
                <a:cxn ang="0">
                  <a:pos x="715" y="352"/>
                </a:cxn>
                <a:cxn ang="0">
                  <a:pos x="671" y="363"/>
                </a:cxn>
                <a:cxn ang="0">
                  <a:pos x="671" y="363"/>
                </a:cxn>
                <a:cxn ang="0">
                  <a:pos x="671" y="363"/>
                </a:cxn>
              </a:cxnLst>
              <a:rect l="0" t="0" r="r" b="b"/>
              <a:pathLst>
                <a:path w="715" h="550">
                  <a:moveTo>
                    <a:pt x="671" y="363"/>
                  </a:moveTo>
                  <a:lnTo>
                    <a:pt x="613" y="431"/>
                  </a:lnTo>
                  <a:lnTo>
                    <a:pt x="554" y="467"/>
                  </a:lnTo>
                  <a:lnTo>
                    <a:pt x="484" y="471"/>
                  </a:lnTo>
                  <a:lnTo>
                    <a:pt x="422" y="467"/>
                  </a:lnTo>
                  <a:lnTo>
                    <a:pt x="363" y="441"/>
                  </a:lnTo>
                  <a:lnTo>
                    <a:pt x="323" y="382"/>
                  </a:lnTo>
                  <a:lnTo>
                    <a:pt x="297" y="333"/>
                  </a:lnTo>
                  <a:lnTo>
                    <a:pt x="276" y="342"/>
                  </a:lnTo>
                  <a:lnTo>
                    <a:pt x="289" y="382"/>
                  </a:lnTo>
                  <a:lnTo>
                    <a:pt x="310" y="444"/>
                  </a:lnTo>
                  <a:lnTo>
                    <a:pt x="227" y="369"/>
                  </a:lnTo>
                  <a:lnTo>
                    <a:pt x="172" y="297"/>
                  </a:lnTo>
                  <a:lnTo>
                    <a:pt x="106" y="195"/>
                  </a:lnTo>
                  <a:lnTo>
                    <a:pt x="66" y="83"/>
                  </a:lnTo>
                  <a:lnTo>
                    <a:pt x="30" y="0"/>
                  </a:lnTo>
                  <a:lnTo>
                    <a:pt x="0" y="21"/>
                  </a:lnTo>
                  <a:lnTo>
                    <a:pt x="10" y="89"/>
                  </a:lnTo>
                  <a:lnTo>
                    <a:pt x="40" y="172"/>
                  </a:lnTo>
                  <a:lnTo>
                    <a:pt x="102" y="284"/>
                  </a:lnTo>
                  <a:lnTo>
                    <a:pt x="182" y="382"/>
                  </a:lnTo>
                  <a:lnTo>
                    <a:pt x="248" y="452"/>
                  </a:lnTo>
                  <a:lnTo>
                    <a:pt x="310" y="511"/>
                  </a:lnTo>
                  <a:lnTo>
                    <a:pt x="378" y="550"/>
                  </a:lnTo>
                  <a:lnTo>
                    <a:pt x="475" y="550"/>
                  </a:lnTo>
                  <a:lnTo>
                    <a:pt x="581" y="533"/>
                  </a:lnTo>
                  <a:lnTo>
                    <a:pt x="652" y="497"/>
                  </a:lnTo>
                  <a:lnTo>
                    <a:pt x="688" y="458"/>
                  </a:lnTo>
                  <a:lnTo>
                    <a:pt x="711" y="386"/>
                  </a:lnTo>
                  <a:lnTo>
                    <a:pt x="715" y="352"/>
                  </a:lnTo>
                  <a:lnTo>
                    <a:pt x="671" y="363"/>
                  </a:lnTo>
                  <a:lnTo>
                    <a:pt x="671" y="363"/>
                  </a:lnTo>
                  <a:lnTo>
                    <a:pt x="671" y="363"/>
                  </a:lnTo>
                  <a:close/>
                </a:path>
              </a:pathLst>
            </a:custGeom>
            <a:solidFill>
              <a:srgbClr val="000000"/>
            </a:solidFill>
            <a:ln w="9525">
              <a:noFill/>
              <a:round/>
            </a:ln>
          </p:spPr>
          <p:txBody>
            <a:bodyPr/>
            <a:lstStyle/>
            <a:p>
              <a:endParaRPr lang="en-US"/>
            </a:p>
          </p:txBody>
        </p:sp>
        <p:sp>
          <p:nvSpPr>
            <p:cNvPr id="358455" name="Freeform 55"/>
            <p:cNvSpPr/>
            <p:nvPr/>
          </p:nvSpPr>
          <p:spPr bwMode="auto">
            <a:xfrm>
              <a:off x="4032" y="1876"/>
              <a:ext cx="29" cy="177"/>
            </a:xfrm>
            <a:custGeom>
              <a:avLst/>
              <a:gdLst/>
              <a:ahLst/>
              <a:cxnLst>
                <a:cxn ang="0">
                  <a:pos x="59" y="23"/>
                </a:cxn>
                <a:cxn ang="0">
                  <a:pos x="46" y="156"/>
                </a:cxn>
                <a:cxn ang="0">
                  <a:pos x="46" y="263"/>
                </a:cxn>
                <a:cxn ang="0">
                  <a:pos x="49" y="354"/>
                </a:cxn>
                <a:cxn ang="0">
                  <a:pos x="23" y="326"/>
                </a:cxn>
                <a:cxn ang="0">
                  <a:pos x="0" y="241"/>
                </a:cxn>
                <a:cxn ang="0">
                  <a:pos x="6" y="120"/>
                </a:cxn>
                <a:cxn ang="0">
                  <a:pos x="17" y="23"/>
                </a:cxn>
                <a:cxn ang="0">
                  <a:pos x="46" y="0"/>
                </a:cxn>
                <a:cxn ang="0">
                  <a:pos x="59" y="23"/>
                </a:cxn>
                <a:cxn ang="0">
                  <a:pos x="59" y="23"/>
                </a:cxn>
                <a:cxn ang="0">
                  <a:pos x="59" y="23"/>
                </a:cxn>
              </a:cxnLst>
              <a:rect l="0" t="0" r="r" b="b"/>
              <a:pathLst>
                <a:path w="59" h="354">
                  <a:moveTo>
                    <a:pt x="59" y="23"/>
                  </a:moveTo>
                  <a:lnTo>
                    <a:pt x="46" y="156"/>
                  </a:lnTo>
                  <a:lnTo>
                    <a:pt x="46" y="263"/>
                  </a:lnTo>
                  <a:lnTo>
                    <a:pt x="49" y="354"/>
                  </a:lnTo>
                  <a:lnTo>
                    <a:pt x="23" y="326"/>
                  </a:lnTo>
                  <a:lnTo>
                    <a:pt x="0" y="241"/>
                  </a:lnTo>
                  <a:lnTo>
                    <a:pt x="6" y="120"/>
                  </a:lnTo>
                  <a:lnTo>
                    <a:pt x="17" y="23"/>
                  </a:lnTo>
                  <a:lnTo>
                    <a:pt x="46" y="0"/>
                  </a:lnTo>
                  <a:lnTo>
                    <a:pt x="59" y="23"/>
                  </a:lnTo>
                  <a:lnTo>
                    <a:pt x="59" y="23"/>
                  </a:lnTo>
                  <a:lnTo>
                    <a:pt x="59" y="23"/>
                  </a:lnTo>
                  <a:close/>
                </a:path>
              </a:pathLst>
            </a:custGeom>
            <a:solidFill>
              <a:srgbClr val="000000"/>
            </a:solidFill>
            <a:ln w="9525">
              <a:noFill/>
              <a:round/>
            </a:ln>
          </p:spPr>
          <p:txBody>
            <a:bodyPr/>
            <a:lstStyle/>
            <a:p>
              <a:endParaRPr lang="en-US"/>
            </a:p>
          </p:txBody>
        </p:sp>
        <p:sp>
          <p:nvSpPr>
            <p:cNvPr id="358456" name="Freeform 56"/>
            <p:cNvSpPr/>
            <p:nvPr/>
          </p:nvSpPr>
          <p:spPr bwMode="auto">
            <a:xfrm>
              <a:off x="3950" y="2001"/>
              <a:ext cx="20" cy="90"/>
            </a:xfrm>
            <a:custGeom>
              <a:avLst/>
              <a:gdLst/>
              <a:ahLst/>
              <a:cxnLst>
                <a:cxn ang="0">
                  <a:pos x="39" y="8"/>
                </a:cxn>
                <a:cxn ang="0">
                  <a:pos x="36" y="87"/>
                </a:cxn>
                <a:cxn ang="0">
                  <a:pos x="39" y="153"/>
                </a:cxn>
                <a:cxn ang="0">
                  <a:pos x="26" y="180"/>
                </a:cxn>
                <a:cxn ang="0">
                  <a:pos x="0" y="140"/>
                </a:cxn>
                <a:cxn ang="0">
                  <a:pos x="0" y="30"/>
                </a:cxn>
                <a:cxn ang="0">
                  <a:pos x="13" y="0"/>
                </a:cxn>
                <a:cxn ang="0">
                  <a:pos x="39" y="8"/>
                </a:cxn>
                <a:cxn ang="0">
                  <a:pos x="39" y="8"/>
                </a:cxn>
                <a:cxn ang="0">
                  <a:pos x="39" y="8"/>
                </a:cxn>
              </a:cxnLst>
              <a:rect l="0" t="0" r="r" b="b"/>
              <a:pathLst>
                <a:path w="39" h="180">
                  <a:moveTo>
                    <a:pt x="39" y="8"/>
                  </a:moveTo>
                  <a:lnTo>
                    <a:pt x="36" y="87"/>
                  </a:lnTo>
                  <a:lnTo>
                    <a:pt x="39" y="153"/>
                  </a:lnTo>
                  <a:lnTo>
                    <a:pt x="26" y="180"/>
                  </a:lnTo>
                  <a:lnTo>
                    <a:pt x="0" y="140"/>
                  </a:lnTo>
                  <a:lnTo>
                    <a:pt x="0" y="30"/>
                  </a:lnTo>
                  <a:lnTo>
                    <a:pt x="13" y="0"/>
                  </a:lnTo>
                  <a:lnTo>
                    <a:pt x="39" y="8"/>
                  </a:lnTo>
                  <a:lnTo>
                    <a:pt x="39" y="8"/>
                  </a:lnTo>
                  <a:lnTo>
                    <a:pt x="39" y="8"/>
                  </a:lnTo>
                  <a:close/>
                </a:path>
              </a:pathLst>
            </a:custGeom>
            <a:solidFill>
              <a:srgbClr val="000000"/>
            </a:solidFill>
            <a:ln w="9525">
              <a:noFill/>
              <a:round/>
            </a:ln>
          </p:spPr>
          <p:txBody>
            <a:bodyPr/>
            <a:lstStyle/>
            <a:p>
              <a:endParaRPr lang="en-US"/>
            </a:p>
          </p:txBody>
        </p:sp>
        <p:sp>
          <p:nvSpPr>
            <p:cNvPr id="358457" name="Freeform 57"/>
            <p:cNvSpPr/>
            <p:nvPr/>
          </p:nvSpPr>
          <p:spPr bwMode="auto">
            <a:xfrm>
              <a:off x="3714" y="2099"/>
              <a:ext cx="422" cy="38"/>
            </a:xfrm>
            <a:custGeom>
              <a:avLst/>
              <a:gdLst/>
              <a:ahLst/>
              <a:cxnLst>
                <a:cxn ang="0">
                  <a:pos x="0" y="0"/>
                </a:cxn>
                <a:cxn ang="0">
                  <a:pos x="221" y="32"/>
                </a:cxn>
                <a:cxn ang="0">
                  <a:pos x="446" y="36"/>
                </a:cxn>
                <a:cxn ang="0">
                  <a:pos x="647" y="26"/>
                </a:cxn>
                <a:cxn ang="0">
                  <a:pos x="792" y="36"/>
                </a:cxn>
                <a:cxn ang="0">
                  <a:pos x="845" y="55"/>
                </a:cxn>
                <a:cxn ang="0">
                  <a:pos x="792" y="62"/>
                </a:cxn>
                <a:cxn ang="0">
                  <a:pos x="643" y="72"/>
                </a:cxn>
                <a:cxn ang="0">
                  <a:pos x="452" y="75"/>
                </a:cxn>
                <a:cxn ang="0">
                  <a:pos x="274" y="62"/>
                </a:cxn>
                <a:cxn ang="0">
                  <a:pos x="119" y="45"/>
                </a:cxn>
                <a:cxn ang="0">
                  <a:pos x="36" y="26"/>
                </a:cxn>
                <a:cxn ang="0">
                  <a:pos x="0" y="0"/>
                </a:cxn>
                <a:cxn ang="0">
                  <a:pos x="0" y="0"/>
                </a:cxn>
                <a:cxn ang="0">
                  <a:pos x="0" y="0"/>
                </a:cxn>
              </a:cxnLst>
              <a:rect l="0" t="0" r="r" b="b"/>
              <a:pathLst>
                <a:path w="845" h="75">
                  <a:moveTo>
                    <a:pt x="0" y="0"/>
                  </a:moveTo>
                  <a:lnTo>
                    <a:pt x="221" y="32"/>
                  </a:lnTo>
                  <a:lnTo>
                    <a:pt x="446" y="36"/>
                  </a:lnTo>
                  <a:lnTo>
                    <a:pt x="647" y="26"/>
                  </a:lnTo>
                  <a:lnTo>
                    <a:pt x="792" y="36"/>
                  </a:lnTo>
                  <a:lnTo>
                    <a:pt x="845" y="55"/>
                  </a:lnTo>
                  <a:lnTo>
                    <a:pt x="792" y="62"/>
                  </a:lnTo>
                  <a:lnTo>
                    <a:pt x="643" y="72"/>
                  </a:lnTo>
                  <a:lnTo>
                    <a:pt x="452" y="75"/>
                  </a:lnTo>
                  <a:lnTo>
                    <a:pt x="274" y="62"/>
                  </a:lnTo>
                  <a:lnTo>
                    <a:pt x="119" y="45"/>
                  </a:lnTo>
                  <a:lnTo>
                    <a:pt x="36" y="26"/>
                  </a:lnTo>
                  <a:lnTo>
                    <a:pt x="0" y="0"/>
                  </a:lnTo>
                  <a:lnTo>
                    <a:pt x="0" y="0"/>
                  </a:lnTo>
                  <a:lnTo>
                    <a:pt x="0" y="0"/>
                  </a:lnTo>
                  <a:close/>
                </a:path>
              </a:pathLst>
            </a:custGeom>
            <a:solidFill>
              <a:srgbClr val="000000"/>
            </a:solidFill>
            <a:ln w="9525">
              <a:noFill/>
              <a:round/>
            </a:ln>
          </p:spPr>
          <p:txBody>
            <a:bodyPr/>
            <a:lstStyle/>
            <a:p>
              <a:endParaRPr lang="en-US"/>
            </a:p>
          </p:txBody>
        </p:sp>
        <p:sp>
          <p:nvSpPr>
            <p:cNvPr id="358458" name="Freeform 58"/>
            <p:cNvSpPr/>
            <p:nvPr/>
          </p:nvSpPr>
          <p:spPr bwMode="auto">
            <a:xfrm>
              <a:off x="3705" y="2175"/>
              <a:ext cx="250" cy="20"/>
            </a:xfrm>
            <a:custGeom>
              <a:avLst/>
              <a:gdLst/>
              <a:ahLst/>
              <a:cxnLst>
                <a:cxn ang="0">
                  <a:pos x="0" y="0"/>
                </a:cxn>
                <a:cxn ang="0">
                  <a:pos x="132" y="9"/>
                </a:cxn>
                <a:cxn ang="0">
                  <a:pos x="363" y="9"/>
                </a:cxn>
                <a:cxn ang="0">
                  <a:pos x="499" y="9"/>
                </a:cxn>
                <a:cxn ang="0">
                  <a:pos x="425" y="32"/>
                </a:cxn>
                <a:cxn ang="0">
                  <a:pos x="261" y="40"/>
                </a:cxn>
                <a:cxn ang="0">
                  <a:pos x="80" y="32"/>
                </a:cxn>
                <a:cxn ang="0">
                  <a:pos x="0" y="0"/>
                </a:cxn>
                <a:cxn ang="0">
                  <a:pos x="0" y="0"/>
                </a:cxn>
                <a:cxn ang="0">
                  <a:pos x="0" y="0"/>
                </a:cxn>
              </a:cxnLst>
              <a:rect l="0" t="0" r="r" b="b"/>
              <a:pathLst>
                <a:path w="499" h="40">
                  <a:moveTo>
                    <a:pt x="0" y="0"/>
                  </a:moveTo>
                  <a:lnTo>
                    <a:pt x="132" y="9"/>
                  </a:lnTo>
                  <a:lnTo>
                    <a:pt x="363" y="9"/>
                  </a:lnTo>
                  <a:lnTo>
                    <a:pt x="499" y="9"/>
                  </a:lnTo>
                  <a:lnTo>
                    <a:pt x="425" y="32"/>
                  </a:lnTo>
                  <a:lnTo>
                    <a:pt x="261" y="40"/>
                  </a:lnTo>
                  <a:lnTo>
                    <a:pt x="80" y="32"/>
                  </a:lnTo>
                  <a:lnTo>
                    <a:pt x="0" y="0"/>
                  </a:lnTo>
                  <a:lnTo>
                    <a:pt x="0" y="0"/>
                  </a:lnTo>
                  <a:lnTo>
                    <a:pt x="0" y="0"/>
                  </a:lnTo>
                  <a:close/>
                </a:path>
              </a:pathLst>
            </a:custGeom>
            <a:solidFill>
              <a:srgbClr val="000000"/>
            </a:solidFill>
            <a:ln w="9525">
              <a:noFill/>
              <a:round/>
            </a:ln>
          </p:spPr>
          <p:txBody>
            <a:bodyPr/>
            <a:lstStyle/>
            <a:p>
              <a:endParaRPr lang="en-US"/>
            </a:p>
          </p:txBody>
        </p:sp>
        <p:sp>
          <p:nvSpPr>
            <p:cNvPr id="358459" name="Freeform 59"/>
            <p:cNvSpPr/>
            <p:nvPr/>
          </p:nvSpPr>
          <p:spPr bwMode="auto">
            <a:xfrm>
              <a:off x="3961" y="2216"/>
              <a:ext cx="76" cy="130"/>
            </a:xfrm>
            <a:custGeom>
              <a:avLst/>
              <a:gdLst/>
              <a:ahLst/>
              <a:cxnLst>
                <a:cxn ang="0">
                  <a:pos x="36" y="0"/>
                </a:cxn>
                <a:cxn ang="0">
                  <a:pos x="89" y="142"/>
                </a:cxn>
                <a:cxn ang="0">
                  <a:pos x="133" y="212"/>
                </a:cxn>
                <a:cxn ang="0">
                  <a:pos x="152" y="261"/>
                </a:cxn>
                <a:cxn ang="0">
                  <a:pos x="112" y="231"/>
                </a:cxn>
                <a:cxn ang="0">
                  <a:pos x="44" y="155"/>
                </a:cxn>
                <a:cxn ang="0">
                  <a:pos x="10" y="70"/>
                </a:cxn>
                <a:cxn ang="0">
                  <a:pos x="0" y="8"/>
                </a:cxn>
                <a:cxn ang="0">
                  <a:pos x="36" y="0"/>
                </a:cxn>
                <a:cxn ang="0">
                  <a:pos x="36" y="0"/>
                </a:cxn>
                <a:cxn ang="0">
                  <a:pos x="36" y="0"/>
                </a:cxn>
              </a:cxnLst>
              <a:rect l="0" t="0" r="r" b="b"/>
              <a:pathLst>
                <a:path w="152" h="261">
                  <a:moveTo>
                    <a:pt x="36" y="0"/>
                  </a:moveTo>
                  <a:lnTo>
                    <a:pt x="89" y="142"/>
                  </a:lnTo>
                  <a:lnTo>
                    <a:pt x="133" y="212"/>
                  </a:lnTo>
                  <a:lnTo>
                    <a:pt x="152" y="261"/>
                  </a:lnTo>
                  <a:lnTo>
                    <a:pt x="112" y="231"/>
                  </a:lnTo>
                  <a:lnTo>
                    <a:pt x="44" y="155"/>
                  </a:lnTo>
                  <a:lnTo>
                    <a:pt x="10" y="70"/>
                  </a:lnTo>
                  <a:lnTo>
                    <a:pt x="0" y="8"/>
                  </a:lnTo>
                  <a:lnTo>
                    <a:pt x="36" y="0"/>
                  </a:lnTo>
                  <a:lnTo>
                    <a:pt x="36" y="0"/>
                  </a:lnTo>
                  <a:lnTo>
                    <a:pt x="36" y="0"/>
                  </a:lnTo>
                  <a:close/>
                </a:path>
              </a:pathLst>
            </a:custGeom>
            <a:solidFill>
              <a:srgbClr val="000000"/>
            </a:solidFill>
            <a:ln w="9525">
              <a:noFill/>
              <a:round/>
            </a:ln>
          </p:spPr>
          <p:txBody>
            <a:bodyPr/>
            <a:lstStyle/>
            <a:p>
              <a:endParaRPr lang="en-US"/>
            </a:p>
          </p:txBody>
        </p:sp>
        <p:sp>
          <p:nvSpPr>
            <p:cNvPr id="358460" name="Freeform 60"/>
            <p:cNvSpPr/>
            <p:nvPr/>
          </p:nvSpPr>
          <p:spPr bwMode="auto">
            <a:xfrm>
              <a:off x="3888" y="2226"/>
              <a:ext cx="51" cy="118"/>
            </a:xfrm>
            <a:custGeom>
              <a:avLst/>
              <a:gdLst/>
              <a:ahLst/>
              <a:cxnLst>
                <a:cxn ang="0">
                  <a:pos x="36" y="0"/>
                </a:cxn>
                <a:cxn ang="0">
                  <a:pos x="45" y="98"/>
                </a:cxn>
                <a:cxn ang="0">
                  <a:pos x="75" y="187"/>
                </a:cxn>
                <a:cxn ang="0">
                  <a:pos x="102" y="233"/>
                </a:cxn>
                <a:cxn ang="0">
                  <a:pos x="62" y="237"/>
                </a:cxn>
                <a:cxn ang="0">
                  <a:pos x="36" y="184"/>
                </a:cxn>
                <a:cxn ang="0">
                  <a:pos x="9" y="85"/>
                </a:cxn>
                <a:cxn ang="0">
                  <a:pos x="0" y="13"/>
                </a:cxn>
                <a:cxn ang="0">
                  <a:pos x="36" y="0"/>
                </a:cxn>
                <a:cxn ang="0">
                  <a:pos x="36" y="0"/>
                </a:cxn>
                <a:cxn ang="0">
                  <a:pos x="36" y="0"/>
                </a:cxn>
              </a:cxnLst>
              <a:rect l="0" t="0" r="r" b="b"/>
              <a:pathLst>
                <a:path w="102" h="237">
                  <a:moveTo>
                    <a:pt x="36" y="0"/>
                  </a:moveTo>
                  <a:lnTo>
                    <a:pt x="45" y="98"/>
                  </a:lnTo>
                  <a:lnTo>
                    <a:pt x="75" y="187"/>
                  </a:lnTo>
                  <a:lnTo>
                    <a:pt x="102" y="233"/>
                  </a:lnTo>
                  <a:lnTo>
                    <a:pt x="62" y="237"/>
                  </a:lnTo>
                  <a:lnTo>
                    <a:pt x="36" y="184"/>
                  </a:lnTo>
                  <a:lnTo>
                    <a:pt x="9" y="85"/>
                  </a:lnTo>
                  <a:lnTo>
                    <a:pt x="0" y="13"/>
                  </a:lnTo>
                  <a:lnTo>
                    <a:pt x="36" y="0"/>
                  </a:lnTo>
                  <a:lnTo>
                    <a:pt x="36" y="0"/>
                  </a:lnTo>
                  <a:lnTo>
                    <a:pt x="36" y="0"/>
                  </a:lnTo>
                  <a:close/>
                </a:path>
              </a:pathLst>
            </a:custGeom>
            <a:solidFill>
              <a:srgbClr val="000000"/>
            </a:solidFill>
            <a:ln w="9525">
              <a:noFill/>
              <a:round/>
            </a:ln>
          </p:spPr>
          <p:txBody>
            <a:bodyPr/>
            <a:lstStyle/>
            <a:p>
              <a:endParaRPr lang="en-US"/>
            </a:p>
          </p:txBody>
        </p:sp>
        <p:sp>
          <p:nvSpPr>
            <p:cNvPr id="358461" name="Freeform 61"/>
            <p:cNvSpPr/>
            <p:nvPr/>
          </p:nvSpPr>
          <p:spPr bwMode="auto">
            <a:xfrm>
              <a:off x="3920" y="2395"/>
              <a:ext cx="158" cy="23"/>
            </a:xfrm>
            <a:custGeom>
              <a:avLst/>
              <a:gdLst/>
              <a:ahLst/>
              <a:cxnLst>
                <a:cxn ang="0">
                  <a:pos x="0" y="0"/>
                </a:cxn>
                <a:cxn ang="0">
                  <a:pos x="136" y="19"/>
                </a:cxn>
                <a:cxn ang="0">
                  <a:pos x="248" y="19"/>
                </a:cxn>
                <a:cxn ang="0">
                  <a:pos x="318" y="26"/>
                </a:cxn>
                <a:cxn ang="0">
                  <a:pos x="278" y="39"/>
                </a:cxn>
                <a:cxn ang="0">
                  <a:pos x="189" y="39"/>
                </a:cxn>
                <a:cxn ang="0">
                  <a:pos x="97" y="45"/>
                </a:cxn>
                <a:cxn ang="0">
                  <a:pos x="27" y="36"/>
                </a:cxn>
                <a:cxn ang="0">
                  <a:pos x="0" y="0"/>
                </a:cxn>
                <a:cxn ang="0">
                  <a:pos x="0" y="0"/>
                </a:cxn>
                <a:cxn ang="0">
                  <a:pos x="0" y="0"/>
                </a:cxn>
              </a:cxnLst>
              <a:rect l="0" t="0" r="r" b="b"/>
              <a:pathLst>
                <a:path w="318" h="45">
                  <a:moveTo>
                    <a:pt x="0" y="0"/>
                  </a:moveTo>
                  <a:lnTo>
                    <a:pt x="136" y="19"/>
                  </a:lnTo>
                  <a:lnTo>
                    <a:pt x="248" y="19"/>
                  </a:lnTo>
                  <a:lnTo>
                    <a:pt x="318" y="26"/>
                  </a:lnTo>
                  <a:lnTo>
                    <a:pt x="278" y="39"/>
                  </a:lnTo>
                  <a:lnTo>
                    <a:pt x="189" y="39"/>
                  </a:lnTo>
                  <a:lnTo>
                    <a:pt x="97" y="45"/>
                  </a:lnTo>
                  <a:lnTo>
                    <a:pt x="27" y="36"/>
                  </a:lnTo>
                  <a:lnTo>
                    <a:pt x="0" y="0"/>
                  </a:lnTo>
                  <a:lnTo>
                    <a:pt x="0" y="0"/>
                  </a:lnTo>
                  <a:lnTo>
                    <a:pt x="0" y="0"/>
                  </a:lnTo>
                  <a:close/>
                </a:path>
              </a:pathLst>
            </a:custGeom>
            <a:solidFill>
              <a:srgbClr val="000000"/>
            </a:solidFill>
            <a:ln w="9525">
              <a:noFill/>
              <a:round/>
            </a:ln>
          </p:spPr>
          <p:txBody>
            <a:bodyPr/>
            <a:lstStyle/>
            <a:p>
              <a:endParaRPr lang="en-US"/>
            </a:p>
          </p:txBody>
        </p:sp>
        <p:sp>
          <p:nvSpPr>
            <p:cNvPr id="358462" name="Freeform 62"/>
            <p:cNvSpPr/>
            <p:nvPr/>
          </p:nvSpPr>
          <p:spPr bwMode="auto">
            <a:xfrm>
              <a:off x="3587" y="2324"/>
              <a:ext cx="335" cy="104"/>
            </a:xfrm>
            <a:custGeom>
              <a:avLst/>
              <a:gdLst/>
              <a:ahLst/>
              <a:cxnLst>
                <a:cxn ang="0">
                  <a:pos x="671" y="98"/>
                </a:cxn>
                <a:cxn ang="0">
                  <a:pos x="590" y="151"/>
                </a:cxn>
                <a:cxn ang="0">
                  <a:pos x="471" y="191"/>
                </a:cxn>
                <a:cxn ang="0">
                  <a:pos x="368" y="208"/>
                </a:cxn>
                <a:cxn ang="0">
                  <a:pos x="289" y="195"/>
                </a:cxn>
                <a:cxn ang="0">
                  <a:pos x="230" y="181"/>
                </a:cxn>
                <a:cxn ang="0">
                  <a:pos x="200" y="155"/>
                </a:cxn>
                <a:cxn ang="0">
                  <a:pos x="115" y="155"/>
                </a:cxn>
                <a:cxn ang="0">
                  <a:pos x="58" y="125"/>
                </a:cxn>
                <a:cxn ang="0">
                  <a:pos x="17" y="79"/>
                </a:cxn>
                <a:cxn ang="0">
                  <a:pos x="0" y="36"/>
                </a:cxn>
                <a:cxn ang="0">
                  <a:pos x="9" y="0"/>
                </a:cxn>
                <a:cxn ang="0">
                  <a:pos x="36" y="4"/>
                </a:cxn>
                <a:cxn ang="0">
                  <a:pos x="58" y="57"/>
                </a:cxn>
                <a:cxn ang="0">
                  <a:pos x="125" y="106"/>
                </a:cxn>
                <a:cxn ang="0">
                  <a:pos x="181" y="106"/>
                </a:cxn>
                <a:cxn ang="0">
                  <a:pos x="230" y="92"/>
                </a:cxn>
                <a:cxn ang="0">
                  <a:pos x="263" y="62"/>
                </a:cxn>
                <a:cxn ang="0">
                  <a:pos x="312" y="7"/>
                </a:cxn>
                <a:cxn ang="0">
                  <a:pos x="346" y="7"/>
                </a:cxn>
                <a:cxn ang="0">
                  <a:pos x="346" y="53"/>
                </a:cxn>
                <a:cxn ang="0">
                  <a:pos x="302" y="102"/>
                </a:cxn>
                <a:cxn ang="0">
                  <a:pos x="266" y="132"/>
                </a:cxn>
                <a:cxn ang="0">
                  <a:pos x="329" y="151"/>
                </a:cxn>
                <a:cxn ang="0">
                  <a:pos x="418" y="142"/>
                </a:cxn>
                <a:cxn ang="0">
                  <a:pos x="501" y="110"/>
                </a:cxn>
                <a:cxn ang="0">
                  <a:pos x="569" y="75"/>
                </a:cxn>
                <a:cxn ang="0">
                  <a:pos x="616" y="40"/>
                </a:cxn>
                <a:cxn ang="0">
                  <a:pos x="658" y="57"/>
                </a:cxn>
                <a:cxn ang="0">
                  <a:pos x="671" y="98"/>
                </a:cxn>
                <a:cxn ang="0">
                  <a:pos x="671" y="98"/>
                </a:cxn>
                <a:cxn ang="0">
                  <a:pos x="671" y="98"/>
                </a:cxn>
              </a:cxnLst>
              <a:rect l="0" t="0" r="r" b="b"/>
              <a:pathLst>
                <a:path w="671" h="208">
                  <a:moveTo>
                    <a:pt x="671" y="98"/>
                  </a:moveTo>
                  <a:lnTo>
                    <a:pt x="590" y="151"/>
                  </a:lnTo>
                  <a:lnTo>
                    <a:pt x="471" y="191"/>
                  </a:lnTo>
                  <a:lnTo>
                    <a:pt x="368" y="208"/>
                  </a:lnTo>
                  <a:lnTo>
                    <a:pt x="289" y="195"/>
                  </a:lnTo>
                  <a:lnTo>
                    <a:pt x="230" y="181"/>
                  </a:lnTo>
                  <a:lnTo>
                    <a:pt x="200" y="155"/>
                  </a:lnTo>
                  <a:lnTo>
                    <a:pt x="115" y="155"/>
                  </a:lnTo>
                  <a:lnTo>
                    <a:pt x="58" y="125"/>
                  </a:lnTo>
                  <a:lnTo>
                    <a:pt x="17" y="79"/>
                  </a:lnTo>
                  <a:lnTo>
                    <a:pt x="0" y="36"/>
                  </a:lnTo>
                  <a:lnTo>
                    <a:pt x="9" y="0"/>
                  </a:lnTo>
                  <a:lnTo>
                    <a:pt x="36" y="4"/>
                  </a:lnTo>
                  <a:lnTo>
                    <a:pt x="58" y="57"/>
                  </a:lnTo>
                  <a:lnTo>
                    <a:pt x="125" y="106"/>
                  </a:lnTo>
                  <a:lnTo>
                    <a:pt x="181" y="106"/>
                  </a:lnTo>
                  <a:lnTo>
                    <a:pt x="230" y="92"/>
                  </a:lnTo>
                  <a:lnTo>
                    <a:pt x="263" y="62"/>
                  </a:lnTo>
                  <a:lnTo>
                    <a:pt x="312" y="7"/>
                  </a:lnTo>
                  <a:lnTo>
                    <a:pt x="346" y="7"/>
                  </a:lnTo>
                  <a:lnTo>
                    <a:pt x="346" y="53"/>
                  </a:lnTo>
                  <a:lnTo>
                    <a:pt x="302" y="102"/>
                  </a:lnTo>
                  <a:lnTo>
                    <a:pt x="266" y="132"/>
                  </a:lnTo>
                  <a:lnTo>
                    <a:pt x="329" y="151"/>
                  </a:lnTo>
                  <a:lnTo>
                    <a:pt x="418" y="142"/>
                  </a:lnTo>
                  <a:lnTo>
                    <a:pt x="501" y="110"/>
                  </a:lnTo>
                  <a:lnTo>
                    <a:pt x="569" y="75"/>
                  </a:lnTo>
                  <a:lnTo>
                    <a:pt x="616" y="40"/>
                  </a:lnTo>
                  <a:lnTo>
                    <a:pt x="658" y="57"/>
                  </a:lnTo>
                  <a:lnTo>
                    <a:pt x="671" y="98"/>
                  </a:lnTo>
                  <a:lnTo>
                    <a:pt x="671" y="98"/>
                  </a:lnTo>
                  <a:lnTo>
                    <a:pt x="671" y="98"/>
                  </a:lnTo>
                  <a:close/>
                </a:path>
              </a:pathLst>
            </a:custGeom>
            <a:solidFill>
              <a:srgbClr val="000000"/>
            </a:solidFill>
            <a:ln w="9525">
              <a:noFill/>
              <a:round/>
            </a:ln>
          </p:spPr>
          <p:txBody>
            <a:bodyPr/>
            <a:lstStyle/>
            <a:p>
              <a:endParaRPr lang="en-US"/>
            </a:p>
          </p:txBody>
        </p:sp>
        <p:sp>
          <p:nvSpPr>
            <p:cNvPr id="358463" name="Freeform 63"/>
            <p:cNvSpPr/>
            <p:nvPr/>
          </p:nvSpPr>
          <p:spPr bwMode="auto">
            <a:xfrm>
              <a:off x="3585" y="2267"/>
              <a:ext cx="127" cy="59"/>
            </a:xfrm>
            <a:custGeom>
              <a:avLst/>
              <a:gdLst/>
              <a:ahLst/>
              <a:cxnLst>
                <a:cxn ang="0">
                  <a:pos x="0" y="4"/>
                </a:cxn>
                <a:cxn ang="0">
                  <a:pos x="83" y="0"/>
                </a:cxn>
                <a:cxn ang="0">
                  <a:pos x="172" y="14"/>
                </a:cxn>
                <a:cxn ang="0">
                  <a:pos x="227" y="40"/>
                </a:cxn>
                <a:cxn ang="0">
                  <a:pos x="253" y="67"/>
                </a:cxn>
                <a:cxn ang="0">
                  <a:pos x="227" y="67"/>
                </a:cxn>
                <a:cxn ang="0">
                  <a:pos x="191" y="103"/>
                </a:cxn>
                <a:cxn ang="0">
                  <a:pos x="142" y="120"/>
                </a:cxn>
                <a:cxn ang="0">
                  <a:pos x="115" y="103"/>
                </a:cxn>
                <a:cxn ang="0">
                  <a:pos x="106" y="70"/>
                </a:cxn>
                <a:cxn ang="0">
                  <a:pos x="44" y="48"/>
                </a:cxn>
                <a:cxn ang="0">
                  <a:pos x="0" y="4"/>
                </a:cxn>
                <a:cxn ang="0">
                  <a:pos x="0" y="4"/>
                </a:cxn>
                <a:cxn ang="0">
                  <a:pos x="0" y="4"/>
                </a:cxn>
              </a:cxnLst>
              <a:rect l="0" t="0" r="r" b="b"/>
              <a:pathLst>
                <a:path w="253" h="120">
                  <a:moveTo>
                    <a:pt x="0" y="4"/>
                  </a:moveTo>
                  <a:lnTo>
                    <a:pt x="83" y="0"/>
                  </a:lnTo>
                  <a:lnTo>
                    <a:pt x="172" y="14"/>
                  </a:lnTo>
                  <a:lnTo>
                    <a:pt x="227" y="40"/>
                  </a:lnTo>
                  <a:lnTo>
                    <a:pt x="253" y="67"/>
                  </a:lnTo>
                  <a:lnTo>
                    <a:pt x="227" y="67"/>
                  </a:lnTo>
                  <a:lnTo>
                    <a:pt x="191" y="103"/>
                  </a:lnTo>
                  <a:lnTo>
                    <a:pt x="142" y="120"/>
                  </a:lnTo>
                  <a:lnTo>
                    <a:pt x="115" y="103"/>
                  </a:lnTo>
                  <a:lnTo>
                    <a:pt x="106" y="70"/>
                  </a:lnTo>
                  <a:lnTo>
                    <a:pt x="44" y="48"/>
                  </a:lnTo>
                  <a:lnTo>
                    <a:pt x="0" y="4"/>
                  </a:lnTo>
                  <a:lnTo>
                    <a:pt x="0" y="4"/>
                  </a:lnTo>
                  <a:lnTo>
                    <a:pt x="0" y="4"/>
                  </a:lnTo>
                  <a:close/>
                </a:path>
              </a:pathLst>
            </a:custGeom>
            <a:solidFill>
              <a:srgbClr val="000000"/>
            </a:solidFill>
            <a:ln w="9525">
              <a:noFill/>
              <a:round/>
            </a:ln>
          </p:spPr>
          <p:txBody>
            <a:bodyPr/>
            <a:lstStyle/>
            <a:p>
              <a:endParaRPr lang="en-US"/>
            </a:p>
          </p:txBody>
        </p:sp>
        <p:sp>
          <p:nvSpPr>
            <p:cNvPr id="358464" name="Freeform 64"/>
            <p:cNvSpPr/>
            <p:nvPr/>
          </p:nvSpPr>
          <p:spPr bwMode="auto">
            <a:xfrm>
              <a:off x="3749" y="1725"/>
              <a:ext cx="171" cy="374"/>
            </a:xfrm>
            <a:custGeom>
              <a:avLst/>
              <a:gdLst/>
              <a:ahLst/>
              <a:cxnLst>
                <a:cxn ang="0">
                  <a:pos x="0" y="13"/>
                </a:cxn>
                <a:cxn ang="0">
                  <a:pos x="70" y="66"/>
                </a:cxn>
                <a:cxn ang="0">
                  <a:pos x="110" y="164"/>
                </a:cxn>
                <a:cxn ang="0">
                  <a:pos x="129" y="325"/>
                </a:cxn>
                <a:cxn ang="0">
                  <a:pos x="149" y="440"/>
                </a:cxn>
                <a:cxn ang="0">
                  <a:pos x="189" y="560"/>
                </a:cxn>
                <a:cxn ang="0">
                  <a:pos x="234" y="647"/>
                </a:cxn>
                <a:cxn ang="0">
                  <a:pos x="301" y="720"/>
                </a:cxn>
                <a:cxn ang="0">
                  <a:pos x="340" y="749"/>
                </a:cxn>
                <a:cxn ang="0">
                  <a:pos x="274" y="645"/>
                </a:cxn>
                <a:cxn ang="0">
                  <a:pos x="221" y="556"/>
                </a:cxn>
                <a:cxn ang="0">
                  <a:pos x="208" y="476"/>
                </a:cxn>
                <a:cxn ang="0">
                  <a:pos x="185" y="338"/>
                </a:cxn>
                <a:cxn ang="0">
                  <a:pos x="159" y="174"/>
                </a:cxn>
                <a:cxn ang="0">
                  <a:pos x="113" y="57"/>
                </a:cxn>
                <a:cxn ang="0">
                  <a:pos x="83" y="13"/>
                </a:cxn>
                <a:cxn ang="0">
                  <a:pos x="40" y="0"/>
                </a:cxn>
                <a:cxn ang="0">
                  <a:pos x="0" y="13"/>
                </a:cxn>
                <a:cxn ang="0">
                  <a:pos x="0" y="13"/>
                </a:cxn>
                <a:cxn ang="0">
                  <a:pos x="0" y="13"/>
                </a:cxn>
              </a:cxnLst>
              <a:rect l="0" t="0" r="r" b="b"/>
              <a:pathLst>
                <a:path w="340" h="749">
                  <a:moveTo>
                    <a:pt x="0" y="13"/>
                  </a:moveTo>
                  <a:lnTo>
                    <a:pt x="70" y="66"/>
                  </a:lnTo>
                  <a:lnTo>
                    <a:pt x="110" y="164"/>
                  </a:lnTo>
                  <a:lnTo>
                    <a:pt x="129" y="325"/>
                  </a:lnTo>
                  <a:lnTo>
                    <a:pt x="149" y="440"/>
                  </a:lnTo>
                  <a:lnTo>
                    <a:pt x="189" y="560"/>
                  </a:lnTo>
                  <a:lnTo>
                    <a:pt x="234" y="647"/>
                  </a:lnTo>
                  <a:lnTo>
                    <a:pt x="301" y="720"/>
                  </a:lnTo>
                  <a:lnTo>
                    <a:pt x="340" y="749"/>
                  </a:lnTo>
                  <a:lnTo>
                    <a:pt x="274" y="645"/>
                  </a:lnTo>
                  <a:lnTo>
                    <a:pt x="221" y="556"/>
                  </a:lnTo>
                  <a:lnTo>
                    <a:pt x="208" y="476"/>
                  </a:lnTo>
                  <a:lnTo>
                    <a:pt x="185" y="338"/>
                  </a:lnTo>
                  <a:lnTo>
                    <a:pt x="159" y="174"/>
                  </a:lnTo>
                  <a:lnTo>
                    <a:pt x="113" y="57"/>
                  </a:lnTo>
                  <a:lnTo>
                    <a:pt x="83" y="13"/>
                  </a:lnTo>
                  <a:lnTo>
                    <a:pt x="40" y="0"/>
                  </a:lnTo>
                  <a:lnTo>
                    <a:pt x="0" y="13"/>
                  </a:lnTo>
                  <a:lnTo>
                    <a:pt x="0" y="13"/>
                  </a:lnTo>
                  <a:lnTo>
                    <a:pt x="0" y="13"/>
                  </a:lnTo>
                  <a:close/>
                </a:path>
              </a:pathLst>
            </a:custGeom>
            <a:solidFill>
              <a:srgbClr val="000000"/>
            </a:solidFill>
            <a:ln w="9525">
              <a:noFill/>
              <a:round/>
            </a:ln>
          </p:spPr>
          <p:txBody>
            <a:bodyPr/>
            <a:lstStyle/>
            <a:p>
              <a:endParaRPr lang="en-US"/>
            </a:p>
          </p:txBody>
        </p:sp>
        <p:sp>
          <p:nvSpPr>
            <p:cNvPr id="358465" name="Freeform 65"/>
            <p:cNvSpPr/>
            <p:nvPr/>
          </p:nvSpPr>
          <p:spPr bwMode="auto">
            <a:xfrm>
              <a:off x="3682" y="1682"/>
              <a:ext cx="348" cy="23"/>
            </a:xfrm>
            <a:custGeom>
              <a:avLst/>
              <a:gdLst/>
              <a:ahLst/>
              <a:cxnLst>
                <a:cxn ang="0">
                  <a:pos x="0" y="0"/>
                </a:cxn>
                <a:cxn ang="0">
                  <a:pos x="151" y="13"/>
                </a:cxn>
                <a:cxn ang="0">
                  <a:pos x="336" y="19"/>
                </a:cxn>
                <a:cxn ang="0">
                  <a:pos x="518" y="26"/>
                </a:cxn>
                <a:cxn ang="0">
                  <a:pos x="695" y="22"/>
                </a:cxn>
                <a:cxn ang="0">
                  <a:pos x="461" y="45"/>
                </a:cxn>
                <a:cxn ang="0">
                  <a:pos x="257" y="45"/>
                </a:cxn>
                <a:cxn ang="0">
                  <a:pos x="102" y="39"/>
                </a:cxn>
                <a:cxn ang="0">
                  <a:pos x="4" y="32"/>
                </a:cxn>
                <a:cxn ang="0">
                  <a:pos x="0" y="0"/>
                </a:cxn>
                <a:cxn ang="0">
                  <a:pos x="0" y="0"/>
                </a:cxn>
                <a:cxn ang="0">
                  <a:pos x="0" y="0"/>
                </a:cxn>
              </a:cxnLst>
              <a:rect l="0" t="0" r="r" b="b"/>
              <a:pathLst>
                <a:path w="695" h="45">
                  <a:moveTo>
                    <a:pt x="0" y="0"/>
                  </a:moveTo>
                  <a:lnTo>
                    <a:pt x="151" y="13"/>
                  </a:lnTo>
                  <a:lnTo>
                    <a:pt x="336" y="19"/>
                  </a:lnTo>
                  <a:lnTo>
                    <a:pt x="518" y="26"/>
                  </a:lnTo>
                  <a:lnTo>
                    <a:pt x="695" y="22"/>
                  </a:lnTo>
                  <a:lnTo>
                    <a:pt x="461" y="45"/>
                  </a:lnTo>
                  <a:lnTo>
                    <a:pt x="257" y="45"/>
                  </a:lnTo>
                  <a:lnTo>
                    <a:pt x="102" y="39"/>
                  </a:lnTo>
                  <a:lnTo>
                    <a:pt x="4" y="32"/>
                  </a:lnTo>
                  <a:lnTo>
                    <a:pt x="0" y="0"/>
                  </a:lnTo>
                  <a:lnTo>
                    <a:pt x="0" y="0"/>
                  </a:lnTo>
                  <a:lnTo>
                    <a:pt x="0" y="0"/>
                  </a:lnTo>
                  <a:close/>
                </a:path>
              </a:pathLst>
            </a:custGeom>
            <a:solidFill>
              <a:srgbClr val="000000"/>
            </a:solidFill>
            <a:ln w="9525">
              <a:noFill/>
              <a:round/>
            </a:ln>
          </p:spPr>
          <p:txBody>
            <a:bodyPr/>
            <a:lstStyle/>
            <a:p>
              <a:endParaRPr lang="en-US"/>
            </a:p>
          </p:txBody>
        </p:sp>
        <p:sp>
          <p:nvSpPr>
            <p:cNvPr id="358466" name="Freeform 66"/>
            <p:cNvSpPr/>
            <p:nvPr/>
          </p:nvSpPr>
          <p:spPr bwMode="auto">
            <a:xfrm>
              <a:off x="3702" y="1618"/>
              <a:ext cx="421" cy="20"/>
            </a:xfrm>
            <a:custGeom>
              <a:avLst/>
              <a:gdLst/>
              <a:ahLst/>
              <a:cxnLst>
                <a:cxn ang="0">
                  <a:pos x="6" y="0"/>
                </a:cxn>
                <a:cxn ang="0">
                  <a:pos x="224" y="10"/>
                </a:cxn>
                <a:cxn ang="0">
                  <a:pos x="414" y="10"/>
                </a:cxn>
                <a:cxn ang="0">
                  <a:pos x="647" y="10"/>
                </a:cxn>
                <a:cxn ang="0">
                  <a:pos x="842" y="4"/>
                </a:cxn>
                <a:cxn ang="0">
                  <a:pos x="670" y="32"/>
                </a:cxn>
                <a:cxn ang="0">
                  <a:pos x="448" y="40"/>
                </a:cxn>
                <a:cxn ang="0">
                  <a:pos x="244" y="40"/>
                </a:cxn>
                <a:cxn ang="0">
                  <a:pos x="76" y="36"/>
                </a:cxn>
                <a:cxn ang="0">
                  <a:pos x="0" y="27"/>
                </a:cxn>
                <a:cxn ang="0">
                  <a:pos x="6" y="0"/>
                </a:cxn>
                <a:cxn ang="0">
                  <a:pos x="6" y="0"/>
                </a:cxn>
                <a:cxn ang="0">
                  <a:pos x="6" y="0"/>
                </a:cxn>
              </a:cxnLst>
              <a:rect l="0" t="0" r="r" b="b"/>
              <a:pathLst>
                <a:path w="842" h="40">
                  <a:moveTo>
                    <a:pt x="6" y="0"/>
                  </a:moveTo>
                  <a:lnTo>
                    <a:pt x="224" y="10"/>
                  </a:lnTo>
                  <a:lnTo>
                    <a:pt x="414" y="10"/>
                  </a:lnTo>
                  <a:lnTo>
                    <a:pt x="647" y="10"/>
                  </a:lnTo>
                  <a:lnTo>
                    <a:pt x="842" y="4"/>
                  </a:lnTo>
                  <a:lnTo>
                    <a:pt x="670" y="32"/>
                  </a:lnTo>
                  <a:lnTo>
                    <a:pt x="448" y="40"/>
                  </a:lnTo>
                  <a:lnTo>
                    <a:pt x="244" y="40"/>
                  </a:lnTo>
                  <a:lnTo>
                    <a:pt x="76" y="36"/>
                  </a:lnTo>
                  <a:lnTo>
                    <a:pt x="0" y="27"/>
                  </a:lnTo>
                  <a:lnTo>
                    <a:pt x="6" y="0"/>
                  </a:lnTo>
                  <a:lnTo>
                    <a:pt x="6" y="0"/>
                  </a:lnTo>
                  <a:lnTo>
                    <a:pt x="6" y="0"/>
                  </a:lnTo>
                  <a:close/>
                </a:path>
              </a:pathLst>
            </a:custGeom>
            <a:solidFill>
              <a:srgbClr val="000000"/>
            </a:solidFill>
            <a:ln w="9525">
              <a:noFill/>
              <a:round/>
            </a:ln>
          </p:spPr>
          <p:txBody>
            <a:bodyPr/>
            <a:lstStyle/>
            <a:p>
              <a:endParaRPr lang="en-US"/>
            </a:p>
          </p:txBody>
        </p:sp>
        <p:sp>
          <p:nvSpPr>
            <p:cNvPr id="358467" name="Freeform 67"/>
            <p:cNvSpPr/>
            <p:nvPr/>
          </p:nvSpPr>
          <p:spPr bwMode="auto">
            <a:xfrm>
              <a:off x="3339" y="1383"/>
              <a:ext cx="583" cy="355"/>
            </a:xfrm>
            <a:custGeom>
              <a:avLst/>
              <a:gdLst/>
              <a:ahLst/>
              <a:cxnLst>
                <a:cxn ang="0">
                  <a:pos x="1166" y="129"/>
                </a:cxn>
                <a:cxn ang="0">
                  <a:pos x="1107" y="70"/>
                </a:cxn>
                <a:cxn ang="0">
                  <a:pos x="1054" y="36"/>
                </a:cxn>
                <a:cxn ang="0">
                  <a:pos x="996" y="17"/>
                </a:cxn>
                <a:cxn ang="0">
                  <a:pos x="913" y="17"/>
                </a:cxn>
                <a:cxn ang="0">
                  <a:pos x="831" y="27"/>
                </a:cxn>
                <a:cxn ang="0">
                  <a:pos x="837" y="0"/>
                </a:cxn>
                <a:cxn ang="0">
                  <a:pos x="788" y="0"/>
                </a:cxn>
                <a:cxn ang="0">
                  <a:pos x="682" y="36"/>
                </a:cxn>
                <a:cxn ang="0">
                  <a:pos x="587" y="93"/>
                </a:cxn>
                <a:cxn ang="0">
                  <a:pos x="485" y="208"/>
                </a:cxn>
                <a:cxn ang="0">
                  <a:pos x="412" y="303"/>
                </a:cxn>
                <a:cxn ang="0">
                  <a:pos x="336" y="346"/>
                </a:cxn>
                <a:cxn ang="0">
                  <a:pos x="251" y="392"/>
                </a:cxn>
                <a:cxn ang="0">
                  <a:pos x="153" y="428"/>
                </a:cxn>
                <a:cxn ang="0">
                  <a:pos x="79" y="475"/>
                </a:cxn>
                <a:cxn ang="0">
                  <a:pos x="39" y="520"/>
                </a:cxn>
                <a:cxn ang="0">
                  <a:pos x="9" y="579"/>
                </a:cxn>
                <a:cxn ang="0">
                  <a:pos x="0" y="626"/>
                </a:cxn>
                <a:cxn ang="0">
                  <a:pos x="9" y="685"/>
                </a:cxn>
                <a:cxn ang="0">
                  <a:pos x="43" y="711"/>
                </a:cxn>
                <a:cxn ang="0">
                  <a:pos x="49" y="681"/>
                </a:cxn>
                <a:cxn ang="0">
                  <a:pos x="88" y="626"/>
                </a:cxn>
                <a:cxn ang="0">
                  <a:pos x="139" y="573"/>
                </a:cxn>
                <a:cxn ang="0">
                  <a:pos x="211" y="530"/>
                </a:cxn>
                <a:cxn ang="0">
                  <a:pos x="287" y="507"/>
                </a:cxn>
                <a:cxn ang="0">
                  <a:pos x="370" y="484"/>
                </a:cxn>
                <a:cxn ang="0">
                  <a:pos x="465" y="462"/>
                </a:cxn>
                <a:cxn ang="0">
                  <a:pos x="553" y="422"/>
                </a:cxn>
                <a:cxn ang="0">
                  <a:pos x="627" y="378"/>
                </a:cxn>
                <a:cxn ang="0">
                  <a:pos x="673" y="320"/>
                </a:cxn>
                <a:cxn ang="0">
                  <a:pos x="637" y="307"/>
                </a:cxn>
                <a:cxn ang="0">
                  <a:pos x="601" y="346"/>
                </a:cxn>
                <a:cxn ang="0">
                  <a:pos x="518" y="405"/>
                </a:cxn>
                <a:cxn ang="0">
                  <a:pos x="432" y="441"/>
                </a:cxn>
                <a:cxn ang="0">
                  <a:pos x="340" y="467"/>
                </a:cxn>
                <a:cxn ang="0">
                  <a:pos x="255" y="494"/>
                </a:cxn>
                <a:cxn ang="0">
                  <a:pos x="179" y="517"/>
                </a:cxn>
                <a:cxn ang="0">
                  <a:pos x="105" y="556"/>
                </a:cxn>
                <a:cxn ang="0">
                  <a:pos x="189" y="471"/>
                </a:cxn>
                <a:cxn ang="0">
                  <a:pos x="291" y="414"/>
                </a:cxn>
                <a:cxn ang="0">
                  <a:pos x="393" y="378"/>
                </a:cxn>
                <a:cxn ang="0">
                  <a:pos x="459" y="339"/>
                </a:cxn>
                <a:cxn ang="0">
                  <a:pos x="500" y="293"/>
                </a:cxn>
                <a:cxn ang="0">
                  <a:pos x="500" y="263"/>
                </a:cxn>
                <a:cxn ang="0">
                  <a:pos x="610" y="148"/>
                </a:cxn>
                <a:cxn ang="0">
                  <a:pos x="699" y="85"/>
                </a:cxn>
                <a:cxn ang="0">
                  <a:pos x="775" y="63"/>
                </a:cxn>
                <a:cxn ang="0">
                  <a:pos x="860" y="44"/>
                </a:cxn>
                <a:cxn ang="0">
                  <a:pos x="926" y="40"/>
                </a:cxn>
                <a:cxn ang="0">
                  <a:pos x="1001" y="49"/>
                </a:cxn>
                <a:cxn ang="0">
                  <a:pos x="1064" y="76"/>
                </a:cxn>
                <a:cxn ang="0">
                  <a:pos x="1111" y="106"/>
                </a:cxn>
                <a:cxn ang="0">
                  <a:pos x="1166" y="129"/>
                </a:cxn>
                <a:cxn ang="0">
                  <a:pos x="1166" y="129"/>
                </a:cxn>
                <a:cxn ang="0">
                  <a:pos x="1166" y="129"/>
                </a:cxn>
              </a:cxnLst>
              <a:rect l="0" t="0" r="r" b="b"/>
              <a:pathLst>
                <a:path w="1166" h="711">
                  <a:moveTo>
                    <a:pt x="1166" y="129"/>
                  </a:moveTo>
                  <a:lnTo>
                    <a:pt x="1107" y="70"/>
                  </a:lnTo>
                  <a:lnTo>
                    <a:pt x="1054" y="36"/>
                  </a:lnTo>
                  <a:lnTo>
                    <a:pt x="996" y="17"/>
                  </a:lnTo>
                  <a:lnTo>
                    <a:pt x="913" y="17"/>
                  </a:lnTo>
                  <a:lnTo>
                    <a:pt x="831" y="27"/>
                  </a:lnTo>
                  <a:lnTo>
                    <a:pt x="837" y="0"/>
                  </a:lnTo>
                  <a:lnTo>
                    <a:pt x="788" y="0"/>
                  </a:lnTo>
                  <a:lnTo>
                    <a:pt x="682" y="36"/>
                  </a:lnTo>
                  <a:lnTo>
                    <a:pt x="587" y="93"/>
                  </a:lnTo>
                  <a:lnTo>
                    <a:pt x="485" y="208"/>
                  </a:lnTo>
                  <a:lnTo>
                    <a:pt x="412" y="303"/>
                  </a:lnTo>
                  <a:lnTo>
                    <a:pt x="336" y="346"/>
                  </a:lnTo>
                  <a:lnTo>
                    <a:pt x="251" y="392"/>
                  </a:lnTo>
                  <a:lnTo>
                    <a:pt x="153" y="428"/>
                  </a:lnTo>
                  <a:lnTo>
                    <a:pt x="79" y="475"/>
                  </a:lnTo>
                  <a:lnTo>
                    <a:pt x="39" y="520"/>
                  </a:lnTo>
                  <a:lnTo>
                    <a:pt x="9" y="579"/>
                  </a:lnTo>
                  <a:lnTo>
                    <a:pt x="0" y="626"/>
                  </a:lnTo>
                  <a:lnTo>
                    <a:pt x="9" y="685"/>
                  </a:lnTo>
                  <a:lnTo>
                    <a:pt x="43" y="711"/>
                  </a:lnTo>
                  <a:lnTo>
                    <a:pt x="49" y="681"/>
                  </a:lnTo>
                  <a:lnTo>
                    <a:pt x="88" y="626"/>
                  </a:lnTo>
                  <a:lnTo>
                    <a:pt x="139" y="573"/>
                  </a:lnTo>
                  <a:lnTo>
                    <a:pt x="211" y="530"/>
                  </a:lnTo>
                  <a:lnTo>
                    <a:pt x="287" y="507"/>
                  </a:lnTo>
                  <a:lnTo>
                    <a:pt x="370" y="484"/>
                  </a:lnTo>
                  <a:lnTo>
                    <a:pt x="465" y="462"/>
                  </a:lnTo>
                  <a:lnTo>
                    <a:pt x="553" y="422"/>
                  </a:lnTo>
                  <a:lnTo>
                    <a:pt x="627" y="378"/>
                  </a:lnTo>
                  <a:lnTo>
                    <a:pt x="673" y="320"/>
                  </a:lnTo>
                  <a:lnTo>
                    <a:pt x="637" y="307"/>
                  </a:lnTo>
                  <a:lnTo>
                    <a:pt x="601" y="346"/>
                  </a:lnTo>
                  <a:lnTo>
                    <a:pt x="518" y="405"/>
                  </a:lnTo>
                  <a:lnTo>
                    <a:pt x="432" y="441"/>
                  </a:lnTo>
                  <a:lnTo>
                    <a:pt x="340" y="467"/>
                  </a:lnTo>
                  <a:lnTo>
                    <a:pt x="255" y="494"/>
                  </a:lnTo>
                  <a:lnTo>
                    <a:pt x="179" y="517"/>
                  </a:lnTo>
                  <a:lnTo>
                    <a:pt x="105" y="556"/>
                  </a:lnTo>
                  <a:lnTo>
                    <a:pt x="189" y="471"/>
                  </a:lnTo>
                  <a:lnTo>
                    <a:pt x="291" y="414"/>
                  </a:lnTo>
                  <a:lnTo>
                    <a:pt x="393" y="378"/>
                  </a:lnTo>
                  <a:lnTo>
                    <a:pt x="459" y="339"/>
                  </a:lnTo>
                  <a:lnTo>
                    <a:pt x="500" y="293"/>
                  </a:lnTo>
                  <a:lnTo>
                    <a:pt x="500" y="263"/>
                  </a:lnTo>
                  <a:lnTo>
                    <a:pt x="610" y="148"/>
                  </a:lnTo>
                  <a:lnTo>
                    <a:pt x="699" y="85"/>
                  </a:lnTo>
                  <a:lnTo>
                    <a:pt x="775" y="63"/>
                  </a:lnTo>
                  <a:lnTo>
                    <a:pt x="860" y="44"/>
                  </a:lnTo>
                  <a:lnTo>
                    <a:pt x="926" y="40"/>
                  </a:lnTo>
                  <a:lnTo>
                    <a:pt x="1001" y="49"/>
                  </a:lnTo>
                  <a:lnTo>
                    <a:pt x="1064" y="76"/>
                  </a:lnTo>
                  <a:lnTo>
                    <a:pt x="1111" y="106"/>
                  </a:lnTo>
                  <a:lnTo>
                    <a:pt x="1166" y="129"/>
                  </a:lnTo>
                  <a:lnTo>
                    <a:pt x="1166" y="129"/>
                  </a:lnTo>
                  <a:lnTo>
                    <a:pt x="1166" y="129"/>
                  </a:lnTo>
                  <a:close/>
                </a:path>
              </a:pathLst>
            </a:custGeom>
            <a:solidFill>
              <a:srgbClr val="000000"/>
            </a:solidFill>
            <a:ln w="9525">
              <a:noFill/>
              <a:round/>
            </a:ln>
          </p:spPr>
          <p:txBody>
            <a:bodyPr/>
            <a:lstStyle/>
            <a:p>
              <a:endParaRPr lang="en-US"/>
            </a:p>
          </p:txBody>
        </p:sp>
        <p:sp>
          <p:nvSpPr>
            <p:cNvPr id="358468" name="Freeform 68"/>
            <p:cNvSpPr/>
            <p:nvPr/>
          </p:nvSpPr>
          <p:spPr bwMode="auto">
            <a:xfrm>
              <a:off x="3420" y="1628"/>
              <a:ext cx="198" cy="659"/>
            </a:xfrm>
            <a:custGeom>
              <a:avLst/>
              <a:gdLst/>
              <a:ahLst/>
              <a:cxnLst>
                <a:cxn ang="0">
                  <a:pos x="223" y="115"/>
                </a:cxn>
                <a:cxn ang="0">
                  <a:pos x="180" y="280"/>
                </a:cxn>
                <a:cxn ang="0">
                  <a:pos x="216" y="316"/>
                </a:cxn>
                <a:cxn ang="0">
                  <a:pos x="163" y="409"/>
                </a:cxn>
                <a:cxn ang="0">
                  <a:pos x="180" y="569"/>
                </a:cxn>
                <a:cxn ang="0">
                  <a:pos x="255" y="533"/>
                </a:cxn>
                <a:cxn ang="0">
                  <a:pos x="223" y="586"/>
                </a:cxn>
                <a:cxn ang="0">
                  <a:pos x="223" y="671"/>
                </a:cxn>
                <a:cxn ang="0">
                  <a:pos x="272" y="679"/>
                </a:cxn>
                <a:cxn ang="0">
                  <a:pos x="272" y="613"/>
                </a:cxn>
                <a:cxn ang="0">
                  <a:pos x="278" y="577"/>
                </a:cxn>
                <a:cxn ang="0">
                  <a:pos x="331" y="649"/>
                </a:cxn>
                <a:cxn ang="0">
                  <a:pos x="295" y="719"/>
                </a:cxn>
                <a:cxn ang="0">
                  <a:pos x="237" y="728"/>
                </a:cxn>
                <a:cxn ang="0">
                  <a:pos x="180" y="840"/>
                </a:cxn>
                <a:cxn ang="0">
                  <a:pos x="68" y="970"/>
                </a:cxn>
                <a:cxn ang="0">
                  <a:pos x="68" y="1052"/>
                </a:cxn>
                <a:cxn ang="0">
                  <a:pos x="153" y="1082"/>
                </a:cxn>
                <a:cxn ang="0">
                  <a:pos x="252" y="1065"/>
                </a:cxn>
                <a:cxn ang="0">
                  <a:pos x="340" y="1016"/>
                </a:cxn>
                <a:cxn ang="0">
                  <a:pos x="397" y="1069"/>
                </a:cxn>
                <a:cxn ang="0">
                  <a:pos x="335" y="1154"/>
                </a:cxn>
                <a:cxn ang="0">
                  <a:pos x="237" y="1135"/>
                </a:cxn>
                <a:cxn ang="0">
                  <a:pos x="259" y="1246"/>
                </a:cxn>
                <a:cxn ang="0">
                  <a:pos x="318" y="1318"/>
                </a:cxn>
                <a:cxn ang="0">
                  <a:pos x="223" y="1278"/>
                </a:cxn>
                <a:cxn ang="0">
                  <a:pos x="144" y="1148"/>
                </a:cxn>
                <a:cxn ang="0">
                  <a:pos x="78" y="1118"/>
                </a:cxn>
                <a:cxn ang="0">
                  <a:pos x="0" y="1029"/>
                </a:cxn>
                <a:cxn ang="0">
                  <a:pos x="51" y="925"/>
                </a:cxn>
                <a:cxn ang="0">
                  <a:pos x="170" y="751"/>
                </a:cxn>
                <a:cxn ang="0">
                  <a:pos x="153" y="662"/>
                </a:cxn>
                <a:cxn ang="0">
                  <a:pos x="131" y="448"/>
                </a:cxn>
                <a:cxn ang="0">
                  <a:pos x="157" y="212"/>
                </a:cxn>
                <a:cxn ang="0">
                  <a:pos x="220" y="40"/>
                </a:cxn>
                <a:cxn ang="0">
                  <a:pos x="272" y="0"/>
                </a:cxn>
                <a:cxn ang="0">
                  <a:pos x="272" y="0"/>
                </a:cxn>
              </a:cxnLst>
              <a:rect l="0" t="0" r="r" b="b"/>
              <a:pathLst>
                <a:path w="397" h="1318">
                  <a:moveTo>
                    <a:pt x="272" y="0"/>
                  </a:moveTo>
                  <a:lnTo>
                    <a:pt x="223" y="115"/>
                  </a:lnTo>
                  <a:lnTo>
                    <a:pt x="197" y="208"/>
                  </a:lnTo>
                  <a:lnTo>
                    <a:pt x="180" y="280"/>
                  </a:lnTo>
                  <a:lnTo>
                    <a:pt x="170" y="327"/>
                  </a:lnTo>
                  <a:lnTo>
                    <a:pt x="216" y="316"/>
                  </a:lnTo>
                  <a:lnTo>
                    <a:pt x="210" y="350"/>
                  </a:lnTo>
                  <a:lnTo>
                    <a:pt x="163" y="409"/>
                  </a:lnTo>
                  <a:lnTo>
                    <a:pt x="167" y="484"/>
                  </a:lnTo>
                  <a:lnTo>
                    <a:pt x="180" y="569"/>
                  </a:lnTo>
                  <a:lnTo>
                    <a:pt x="220" y="537"/>
                  </a:lnTo>
                  <a:lnTo>
                    <a:pt x="255" y="533"/>
                  </a:lnTo>
                  <a:lnTo>
                    <a:pt x="252" y="564"/>
                  </a:lnTo>
                  <a:lnTo>
                    <a:pt x="223" y="586"/>
                  </a:lnTo>
                  <a:lnTo>
                    <a:pt x="216" y="630"/>
                  </a:lnTo>
                  <a:lnTo>
                    <a:pt x="223" y="671"/>
                  </a:lnTo>
                  <a:lnTo>
                    <a:pt x="246" y="698"/>
                  </a:lnTo>
                  <a:lnTo>
                    <a:pt x="272" y="679"/>
                  </a:lnTo>
                  <a:lnTo>
                    <a:pt x="282" y="643"/>
                  </a:lnTo>
                  <a:lnTo>
                    <a:pt x="272" y="613"/>
                  </a:lnTo>
                  <a:lnTo>
                    <a:pt x="259" y="596"/>
                  </a:lnTo>
                  <a:lnTo>
                    <a:pt x="278" y="577"/>
                  </a:lnTo>
                  <a:lnTo>
                    <a:pt x="308" y="609"/>
                  </a:lnTo>
                  <a:lnTo>
                    <a:pt x="331" y="649"/>
                  </a:lnTo>
                  <a:lnTo>
                    <a:pt x="325" y="687"/>
                  </a:lnTo>
                  <a:lnTo>
                    <a:pt x="295" y="719"/>
                  </a:lnTo>
                  <a:lnTo>
                    <a:pt x="263" y="730"/>
                  </a:lnTo>
                  <a:lnTo>
                    <a:pt x="237" y="728"/>
                  </a:lnTo>
                  <a:lnTo>
                    <a:pt x="229" y="772"/>
                  </a:lnTo>
                  <a:lnTo>
                    <a:pt x="180" y="840"/>
                  </a:lnTo>
                  <a:lnTo>
                    <a:pt x="134" y="895"/>
                  </a:lnTo>
                  <a:lnTo>
                    <a:pt x="68" y="970"/>
                  </a:lnTo>
                  <a:lnTo>
                    <a:pt x="55" y="1016"/>
                  </a:lnTo>
                  <a:lnTo>
                    <a:pt x="68" y="1052"/>
                  </a:lnTo>
                  <a:lnTo>
                    <a:pt x="104" y="1074"/>
                  </a:lnTo>
                  <a:lnTo>
                    <a:pt x="153" y="1082"/>
                  </a:lnTo>
                  <a:lnTo>
                    <a:pt x="210" y="1078"/>
                  </a:lnTo>
                  <a:lnTo>
                    <a:pt x="252" y="1065"/>
                  </a:lnTo>
                  <a:lnTo>
                    <a:pt x="289" y="1038"/>
                  </a:lnTo>
                  <a:lnTo>
                    <a:pt x="340" y="1016"/>
                  </a:lnTo>
                  <a:lnTo>
                    <a:pt x="397" y="1019"/>
                  </a:lnTo>
                  <a:lnTo>
                    <a:pt x="397" y="1069"/>
                  </a:lnTo>
                  <a:lnTo>
                    <a:pt x="361" y="1122"/>
                  </a:lnTo>
                  <a:lnTo>
                    <a:pt x="335" y="1154"/>
                  </a:lnTo>
                  <a:lnTo>
                    <a:pt x="289" y="1148"/>
                  </a:lnTo>
                  <a:lnTo>
                    <a:pt x="237" y="1135"/>
                  </a:lnTo>
                  <a:lnTo>
                    <a:pt x="242" y="1171"/>
                  </a:lnTo>
                  <a:lnTo>
                    <a:pt x="259" y="1246"/>
                  </a:lnTo>
                  <a:lnTo>
                    <a:pt x="299" y="1295"/>
                  </a:lnTo>
                  <a:lnTo>
                    <a:pt x="318" y="1318"/>
                  </a:lnTo>
                  <a:lnTo>
                    <a:pt x="289" y="1318"/>
                  </a:lnTo>
                  <a:lnTo>
                    <a:pt x="223" y="1278"/>
                  </a:lnTo>
                  <a:lnTo>
                    <a:pt x="170" y="1220"/>
                  </a:lnTo>
                  <a:lnTo>
                    <a:pt x="144" y="1148"/>
                  </a:lnTo>
                  <a:lnTo>
                    <a:pt x="140" y="1122"/>
                  </a:lnTo>
                  <a:lnTo>
                    <a:pt x="78" y="1118"/>
                  </a:lnTo>
                  <a:lnTo>
                    <a:pt x="29" y="1087"/>
                  </a:lnTo>
                  <a:lnTo>
                    <a:pt x="0" y="1029"/>
                  </a:lnTo>
                  <a:lnTo>
                    <a:pt x="15" y="980"/>
                  </a:lnTo>
                  <a:lnTo>
                    <a:pt x="51" y="925"/>
                  </a:lnTo>
                  <a:lnTo>
                    <a:pt x="153" y="804"/>
                  </a:lnTo>
                  <a:lnTo>
                    <a:pt x="170" y="751"/>
                  </a:lnTo>
                  <a:lnTo>
                    <a:pt x="170" y="704"/>
                  </a:lnTo>
                  <a:lnTo>
                    <a:pt x="153" y="662"/>
                  </a:lnTo>
                  <a:lnTo>
                    <a:pt x="127" y="560"/>
                  </a:lnTo>
                  <a:lnTo>
                    <a:pt x="131" y="448"/>
                  </a:lnTo>
                  <a:lnTo>
                    <a:pt x="134" y="316"/>
                  </a:lnTo>
                  <a:lnTo>
                    <a:pt x="157" y="212"/>
                  </a:lnTo>
                  <a:lnTo>
                    <a:pt x="189" y="106"/>
                  </a:lnTo>
                  <a:lnTo>
                    <a:pt x="220" y="40"/>
                  </a:lnTo>
                  <a:lnTo>
                    <a:pt x="242" y="0"/>
                  </a:lnTo>
                  <a:lnTo>
                    <a:pt x="272" y="0"/>
                  </a:lnTo>
                  <a:lnTo>
                    <a:pt x="272" y="0"/>
                  </a:lnTo>
                  <a:lnTo>
                    <a:pt x="272" y="0"/>
                  </a:lnTo>
                  <a:close/>
                </a:path>
              </a:pathLst>
            </a:custGeom>
            <a:solidFill>
              <a:srgbClr val="000000"/>
            </a:solidFill>
            <a:ln w="9525">
              <a:noFill/>
              <a:round/>
            </a:ln>
          </p:spPr>
          <p:txBody>
            <a:bodyPr/>
            <a:lstStyle/>
            <a:p>
              <a:endParaRPr lang="en-US"/>
            </a:p>
          </p:txBody>
        </p:sp>
        <p:sp>
          <p:nvSpPr>
            <p:cNvPr id="358469" name="Freeform 69"/>
            <p:cNvSpPr/>
            <p:nvPr/>
          </p:nvSpPr>
          <p:spPr bwMode="auto">
            <a:xfrm>
              <a:off x="3594" y="1874"/>
              <a:ext cx="82" cy="96"/>
            </a:xfrm>
            <a:custGeom>
              <a:avLst/>
              <a:gdLst/>
              <a:ahLst/>
              <a:cxnLst>
                <a:cxn ang="0">
                  <a:pos x="112" y="20"/>
                </a:cxn>
                <a:cxn ang="0">
                  <a:pos x="85" y="0"/>
                </a:cxn>
                <a:cxn ang="0">
                  <a:pos x="40" y="3"/>
                </a:cxn>
                <a:cxn ang="0">
                  <a:pos x="10" y="34"/>
                </a:cxn>
                <a:cxn ang="0">
                  <a:pos x="0" y="75"/>
                </a:cxn>
                <a:cxn ang="0">
                  <a:pos x="0" y="123"/>
                </a:cxn>
                <a:cxn ang="0">
                  <a:pos x="17" y="172"/>
                </a:cxn>
                <a:cxn ang="0">
                  <a:pos x="53" y="191"/>
                </a:cxn>
                <a:cxn ang="0">
                  <a:pos x="106" y="191"/>
                </a:cxn>
                <a:cxn ang="0">
                  <a:pos x="148" y="168"/>
                </a:cxn>
                <a:cxn ang="0">
                  <a:pos x="165" y="115"/>
                </a:cxn>
                <a:cxn ang="0">
                  <a:pos x="155" y="66"/>
                </a:cxn>
                <a:cxn ang="0">
                  <a:pos x="125" y="53"/>
                </a:cxn>
                <a:cxn ang="0">
                  <a:pos x="102" y="66"/>
                </a:cxn>
                <a:cxn ang="0">
                  <a:pos x="102" y="109"/>
                </a:cxn>
                <a:cxn ang="0">
                  <a:pos x="85" y="136"/>
                </a:cxn>
                <a:cxn ang="0">
                  <a:pos x="59" y="119"/>
                </a:cxn>
                <a:cxn ang="0">
                  <a:pos x="49" y="79"/>
                </a:cxn>
                <a:cxn ang="0">
                  <a:pos x="53" y="43"/>
                </a:cxn>
                <a:cxn ang="0">
                  <a:pos x="72" y="26"/>
                </a:cxn>
                <a:cxn ang="0">
                  <a:pos x="112" y="20"/>
                </a:cxn>
                <a:cxn ang="0">
                  <a:pos x="112" y="20"/>
                </a:cxn>
                <a:cxn ang="0">
                  <a:pos x="112" y="20"/>
                </a:cxn>
              </a:cxnLst>
              <a:rect l="0" t="0" r="r" b="b"/>
              <a:pathLst>
                <a:path w="165" h="191">
                  <a:moveTo>
                    <a:pt x="112" y="20"/>
                  </a:moveTo>
                  <a:lnTo>
                    <a:pt x="85" y="0"/>
                  </a:lnTo>
                  <a:lnTo>
                    <a:pt x="40" y="3"/>
                  </a:lnTo>
                  <a:lnTo>
                    <a:pt x="10" y="34"/>
                  </a:lnTo>
                  <a:lnTo>
                    <a:pt x="0" y="75"/>
                  </a:lnTo>
                  <a:lnTo>
                    <a:pt x="0" y="123"/>
                  </a:lnTo>
                  <a:lnTo>
                    <a:pt x="17" y="172"/>
                  </a:lnTo>
                  <a:lnTo>
                    <a:pt x="53" y="191"/>
                  </a:lnTo>
                  <a:lnTo>
                    <a:pt x="106" y="191"/>
                  </a:lnTo>
                  <a:lnTo>
                    <a:pt x="148" y="168"/>
                  </a:lnTo>
                  <a:lnTo>
                    <a:pt x="165" y="115"/>
                  </a:lnTo>
                  <a:lnTo>
                    <a:pt x="155" y="66"/>
                  </a:lnTo>
                  <a:lnTo>
                    <a:pt x="125" y="53"/>
                  </a:lnTo>
                  <a:lnTo>
                    <a:pt x="102" y="66"/>
                  </a:lnTo>
                  <a:lnTo>
                    <a:pt x="102" y="109"/>
                  </a:lnTo>
                  <a:lnTo>
                    <a:pt x="85" y="136"/>
                  </a:lnTo>
                  <a:lnTo>
                    <a:pt x="59" y="119"/>
                  </a:lnTo>
                  <a:lnTo>
                    <a:pt x="49" y="79"/>
                  </a:lnTo>
                  <a:lnTo>
                    <a:pt x="53" y="43"/>
                  </a:lnTo>
                  <a:lnTo>
                    <a:pt x="72" y="26"/>
                  </a:lnTo>
                  <a:lnTo>
                    <a:pt x="112" y="20"/>
                  </a:lnTo>
                  <a:lnTo>
                    <a:pt x="112" y="20"/>
                  </a:lnTo>
                  <a:lnTo>
                    <a:pt x="112" y="20"/>
                  </a:lnTo>
                  <a:close/>
                </a:path>
              </a:pathLst>
            </a:custGeom>
            <a:solidFill>
              <a:srgbClr val="000000"/>
            </a:solidFill>
            <a:ln w="9525">
              <a:noFill/>
              <a:round/>
            </a:ln>
          </p:spPr>
          <p:txBody>
            <a:bodyPr/>
            <a:lstStyle/>
            <a:p>
              <a:endParaRPr lang="en-US"/>
            </a:p>
          </p:txBody>
        </p:sp>
        <p:sp>
          <p:nvSpPr>
            <p:cNvPr id="358470" name="Freeform 70"/>
            <p:cNvSpPr/>
            <p:nvPr/>
          </p:nvSpPr>
          <p:spPr bwMode="auto">
            <a:xfrm>
              <a:off x="3572" y="1736"/>
              <a:ext cx="112" cy="127"/>
            </a:xfrm>
            <a:custGeom>
              <a:avLst/>
              <a:gdLst/>
              <a:ahLst/>
              <a:cxnLst>
                <a:cxn ang="0">
                  <a:pos x="17" y="0"/>
                </a:cxn>
                <a:cxn ang="0">
                  <a:pos x="79" y="26"/>
                </a:cxn>
                <a:cxn ang="0">
                  <a:pos x="122" y="43"/>
                </a:cxn>
                <a:cxn ang="0">
                  <a:pos x="168" y="62"/>
                </a:cxn>
                <a:cxn ang="0">
                  <a:pos x="198" y="88"/>
                </a:cxn>
                <a:cxn ang="0">
                  <a:pos x="172" y="102"/>
                </a:cxn>
                <a:cxn ang="0">
                  <a:pos x="208" y="151"/>
                </a:cxn>
                <a:cxn ang="0">
                  <a:pos x="225" y="213"/>
                </a:cxn>
                <a:cxn ang="0">
                  <a:pos x="225" y="253"/>
                </a:cxn>
                <a:cxn ang="0">
                  <a:pos x="191" y="194"/>
                </a:cxn>
                <a:cxn ang="0">
                  <a:pos x="155" y="145"/>
                </a:cxn>
                <a:cxn ang="0">
                  <a:pos x="119" y="119"/>
                </a:cxn>
                <a:cxn ang="0">
                  <a:pos x="43" y="92"/>
                </a:cxn>
                <a:cxn ang="0">
                  <a:pos x="7" y="70"/>
                </a:cxn>
                <a:cxn ang="0">
                  <a:pos x="0" y="34"/>
                </a:cxn>
                <a:cxn ang="0">
                  <a:pos x="30" y="20"/>
                </a:cxn>
                <a:cxn ang="0">
                  <a:pos x="17" y="0"/>
                </a:cxn>
                <a:cxn ang="0">
                  <a:pos x="17" y="0"/>
                </a:cxn>
                <a:cxn ang="0">
                  <a:pos x="17" y="0"/>
                </a:cxn>
              </a:cxnLst>
              <a:rect l="0" t="0" r="r" b="b"/>
              <a:pathLst>
                <a:path w="225" h="253">
                  <a:moveTo>
                    <a:pt x="17" y="0"/>
                  </a:moveTo>
                  <a:lnTo>
                    <a:pt x="79" y="26"/>
                  </a:lnTo>
                  <a:lnTo>
                    <a:pt x="122" y="43"/>
                  </a:lnTo>
                  <a:lnTo>
                    <a:pt x="168" y="62"/>
                  </a:lnTo>
                  <a:lnTo>
                    <a:pt x="198" y="88"/>
                  </a:lnTo>
                  <a:lnTo>
                    <a:pt x="172" y="102"/>
                  </a:lnTo>
                  <a:lnTo>
                    <a:pt x="208" y="151"/>
                  </a:lnTo>
                  <a:lnTo>
                    <a:pt x="225" y="213"/>
                  </a:lnTo>
                  <a:lnTo>
                    <a:pt x="225" y="253"/>
                  </a:lnTo>
                  <a:lnTo>
                    <a:pt x="191" y="194"/>
                  </a:lnTo>
                  <a:lnTo>
                    <a:pt x="155" y="145"/>
                  </a:lnTo>
                  <a:lnTo>
                    <a:pt x="119" y="119"/>
                  </a:lnTo>
                  <a:lnTo>
                    <a:pt x="43" y="92"/>
                  </a:lnTo>
                  <a:lnTo>
                    <a:pt x="7" y="70"/>
                  </a:lnTo>
                  <a:lnTo>
                    <a:pt x="0" y="34"/>
                  </a:lnTo>
                  <a:lnTo>
                    <a:pt x="30" y="20"/>
                  </a:lnTo>
                  <a:lnTo>
                    <a:pt x="17" y="0"/>
                  </a:lnTo>
                  <a:lnTo>
                    <a:pt x="17" y="0"/>
                  </a:lnTo>
                  <a:lnTo>
                    <a:pt x="17" y="0"/>
                  </a:lnTo>
                  <a:close/>
                </a:path>
              </a:pathLst>
            </a:custGeom>
            <a:solidFill>
              <a:srgbClr val="000000"/>
            </a:solidFill>
            <a:ln w="9525">
              <a:noFill/>
              <a:round/>
            </a:ln>
          </p:spPr>
          <p:txBody>
            <a:bodyPr/>
            <a:lstStyle/>
            <a:p>
              <a:endParaRPr lang="en-US"/>
            </a:p>
          </p:txBody>
        </p:sp>
        <p:sp>
          <p:nvSpPr>
            <p:cNvPr id="358471" name="Freeform 71"/>
            <p:cNvSpPr/>
            <p:nvPr/>
          </p:nvSpPr>
          <p:spPr bwMode="auto">
            <a:xfrm>
              <a:off x="3195" y="1645"/>
              <a:ext cx="306" cy="348"/>
            </a:xfrm>
            <a:custGeom>
              <a:avLst/>
              <a:gdLst/>
              <a:ahLst/>
              <a:cxnLst>
                <a:cxn ang="0">
                  <a:pos x="564" y="6"/>
                </a:cxn>
                <a:cxn ang="0">
                  <a:pos x="541" y="89"/>
                </a:cxn>
                <a:cxn ang="0">
                  <a:pos x="501" y="165"/>
                </a:cxn>
                <a:cxn ang="0">
                  <a:pos x="452" y="236"/>
                </a:cxn>
                <a:cxn ang="0">
                  <a:pos x="392" y="293"/>
                </a:cxn>
                <a:cxn ang="0">
                  <a:pos x="325" y="356"/>
                </a:cxn>
                <a:cxn ang="0">
                  <a:pos x="231" y="410"/>
                </a:cxn>
                <a:cxn ang="0">
                  <a:pos x="144" y="463"/>
                </a:cxn>
                <a:cxn ang="0">
                  <a:pos x="72" y="526"/>
                </a:cxn>
                <a:cxn ang="0">
                  <a:pos x="23" y="592"/>
                </a:cxn>
                <a:cxn ang="0">
                  <a:pos x="0" y="653"/>
                </a:cxn>
                <a:cxn ang="0">
                  <a:pos x="0" y="696"/>
                </a:cxn>
                <a:cxn ang="0">
                  <a:pos x="27" y="685"/>
                </a:cxn>
                <a:cxn ang="0">
                  <a:pos x="55" y="619"/>
                </a:cxn>
                <a:cxn ang="0">
                  <a:pos x="108" y="539"/>
                </a:cxn>
                <a:cxn ang="0">
                  <a:pos x="191" y="490"/>
                </a:cxn>
                <a:cxn ang="0">
                  <a:pos x="375" y="371"/>
                </a:cxn>
                <a:cxn ang="0">
                  <a:pos x="479" y="276"/>
                </a:cxn>
                <a:cxn ang="0">
                  <a:pos x="554" y="165"/>
                </a:cxn>
                <a:cxn ang="0">
                  <a:pos x="594" y="76"/>
                </a:cxn>
                <a:cxn ang="0">
                  <a:pos x="613" y="0"/>
                </a:cxn>
                <a:cxn ang="0">
                  <a:pos x="564" y="6"/>
                </a:cxn>
                <a:cxn ang="0">
                  <a:pos x="564" y="6"/>
                </a:cxn>
                <a:cxn ang="0">
                  <a:pos x="564" y="6"/>
                </a:cxn>
              </a:cxnLst>
              <a:rect l="0" t="0" r="r" b="b"/>
              <a:pathLst>
                <a:path w="613" h="696">
                  <a:moveTo>
                    <a:pt x="564" y="6"/>
                  </a:moveTo>
                  <a:lnTo>
                    <a:pt x="541" y="89"/>
                  </a:lnTo>
                  <a:lnTo>
                    <a:pt x="501" y="165"/>
                  </a:lnTo>
                  <a:lnTo>
                    <a:pt x="452" y="236"/>
                  </a:lnTo>
                  <a:lnTo>
                    <a:pt x="392" y="293"/>
                  </a:lnTo>
                  <a:lnTo>
                    <a:pt x="325" y="356"/>
                  </a:lnTo>
                  <a:lnTo>
                    <a:pt x="231" y="410"/>
                  </a:lnTo>
                  <a:lnTo>
                    <a:pt x="144" y="463"/>
                  </a:lnTo>
                  <a:lnTo>
                    <a:pt x="72" y="526"/>
                  </a:lnTo>
                  <a:lnTo>
                    <a:pt x="23" y="592"/>
                  </a:lnTo>
                  <a:lnTo>
                    <a:pt x="0" y="653"/>
                  </a:lnTo>
                  <a:lnTo>
                    <a:pt x="0" y="696"/>
                  </a:lnTo>
                  <a:lnTo>
                    <a:pt x="27" y="685"/>
                  </a:lnTo>
                  <a:lnTo>
                    <a:pt x="55" y="619"/>
                  </a:lnTo>
                  <a:lnTo>
                    <a:pt x="108" y="539"/>
                  </a:lnTo>
                  <a:lnTo>
                    <a:pt x="191" y="490"/>
                  </a:lnTo>
                  <a:lnTo>
                    <a:pt x="375" y="371"/>
                  </a:lnTo>
                  <a:lnTo>
                    <a:pt x="479" y="276"/>
                  </a:lnTo>
                  <a:lnTo>
                    <a:pt x="554" y="165"/>
                  </a:lnTo>
                  <a:lnTo>
                    <a:pt x="594" y="76"/>
                  </a:lnTo>
                  <a:lnTo>
                    <a:pt x="613" y="0"/>
                  </a:lnTo>
                  <a:lnTo>
                    <a:pt x="564" y="6"/>
                  </a:lnTo>
                  <a:lnTo>
                    <a:pt x="564" y="6"/>
                  </a:lnTo>
                  <a:lnTo>
                    <a:pt x="564" y="6"/>
                  </a:lnTo>
                  <a:close/>
                </a:path>
              </a:pathLst>
            </a:custGeom>
            <a:solidFill>
              <a:srgbClr val="000000"/>
            </a:solidFill>
            <a:ln w="9525">
              <a:noFill/>
              <a:round/>
            </a:ln>
          </p:spPr>
          <p:txBody>
            <a:bodyPr/>
            <a:lstStyle/>
            <a:p>
              <a:endParaRPr lang="en-US"/>
            </a:p>
          </p:txBody>
        </p:sp>
        <p:sp>
          <p:nvSpPr>
            <p:cNvPr id="358472" name="Freeform 72"/>
            <p:cNvSpPr/>
            <p:nvPr/>
          </p:nvSpPr>
          <p:spPr bwMode="auto">
            <a:xfrm>
              <a:off x="3222" y="1905"/>
              <a:ext cx="172" cy="180"/>
            </a:xfrm>
            <a:custGeom>
              <a:avLst/>
              <a:gdLst/>
              <a:ahLst/>
              <a:cxnLst>
                <a:cxn ang="0">
                  <a:pos x="0" y="261"/>
                </a:cxn>
                <a:cxn ang="0">
                  <a:pos x="40" y="157"/>
                </a:cxn>
                <a:cxn ang="0">
                  <a:pos x="93" y="85"/>
                </a:cxn>
                <a:cxn ang="0">
                  <a:pos x="168" y="46"/>
                </a:cxn>
                <a:cxn ang="0">
                  <a:pos x="244" y="15"/>
                </a:cxn>
                <a:cxn ang="0">
                  <a:pos x="287" y="0"/>
                </a:cxn>
                <a:cxn ang="0">
                  <a:pos x="344" y="46"/>
                </a:cxn>
                <a:cxn ang="0">
                  <a:pos x="261" y="121"/>
                </a:cxn>
                <a:cxn ang="0">
                  <a:pos x="221" y="197"/>
                </a:cxn>
                <a:cxn ang="0">
                  <a:pos x="208" y="276"/>
                </a:cxn>
                <a:cxn ang="0">
                  <a:pos x="199" y="333"/>
                </a:cxn>
                <a:cxn ang="0">
                  <a:pos x="165" y="361"/>
                </a:cxn>
                <a:cxn ang="0">
                  <a:pos x="155" y="250"/>
                </a:cxn>
                <a:cxn ang="0">
                  <a:pos x="172" y="150"/>
                </a:cxn>
                <a:cxn ang="0">
                  <a:pos x="208" y="89"/>
                </a:cxn>
                <a:cxn ang="0">
                  <a:pos x="252" y="49"/>
                </a:cxn>
                <a:cxn ang="0">
                  <a:pos x="136" y="99"/>
                </a:cxn>
                <a:cxn ang="0">
                  <a:pos x="89" y="144"/>
                </a:cxn>
                <a:cxn ang="0">
                  <a:pos x="44" y="206"/>
                </a:cxn>
                <a:cxn ang="0">
                  <a:pos x="27" y="261"/>
                </a:cxn>
                <a:cxn ang="0">
                  <a:pos x="0" y="261"/>
                </a:cxn>
                <a:cxn ang="0">
                  <a:pos x="0" y="261"/>
                </a:cxn>
                <a:cxn ang="0">
                  <a:pos x="0" y="261"/>
                </a:cxn>
              </a:cxnLst>
              <a:rect l="0" t="0" r="r" b="b"/>
              <a:pathLst>
                <a:path w="344" h="361">
                  <a:moveTo>
                    <a:pt x="0" y="261"/>
                  </a:moveTo>
                  <a:lnTo>
                    <a:pt x="40" y="157"/>
                  </a:lnTo>
                  <a:lnTo>
                    <a:pt x="93" y="85"/>
                  </a:lnTo>
                  <a:lnTo>
                    <a:pt x="168" y="46"/>
                  </a:lnTo>
                  <a:lnTo>
                    <a:pt x="244" y="15"/>
                  </a:lnTo>
                  <a:lnTo>
                    <a:pt x="287" y="0"/>
                  </a:lnTo>
                  <a:lnTo>
                    <a:pt x="344" y="46"/>
                  </a:lnTo>
                  <a:lnTo>
                    <a:pt x="261" y="121"/>
                  </a:lnTo>
                  <a:lnTo>
                    <a:pt x="221" y="197"/>
                  </a:lnTo>
                  <a:lnTo>
                    <a:pt x="208" y="276"/>
                  </a:lnTo>
                  <a:lnTo>
                    <a:pt x="199" y="333"/>
                  </a:lnTo>
                  <a:lnTo>
                    <a:pt x="165" y="361"/>
                  </a:lnTo>
                  <a:lnTo>
                    <a:pt x="155" y="250"/>
                  </a:lnTo>
                  <a:lnTo>
                    <a:pt x="172" y="150"/>
                  </a:lnTo>
                  <a:lnTo>
                    <a:pt x="208" y="89"/>
                  </a:lnTo>
                  <a:lnTo>
                    <a:pt x="252" y="49"/>
                  </a:lnTo>
                  <a:lnTo>
                    <a:pt x="136" y="99"/>
                  </a:lnTo>
                  <a:lnTo>
                    <a:pt x="89" y="144"/>
                  </a:lnTo>
                  <a:lnTo>
                    <a:pt x="44" y="206"/>
                  </a:lnTo>
                  <a:lnTo>
                    <a:pt x="27" y="261"/>
                  </a:lnTo>
                  <a:lnTo>
                    <a:pt x="0" y="261"/>
                  </a:lnTo>
                  <a:lnTo>
                    <a:pt x="0" y="261"/>
                  </a:lnTo>
                  <a:lnTo>
                    <a:pt x="0" y="261"/>
                  </a:lnTo>
                  <a:close/>
                </a:path>
              </a:pathLst>
            </a:custGeom>
            <a:solidFill>
              <a:srgbClr val="000000"/>
            </a:solidFill>
            <a:ln w="9525">
              <a:noFill/>
              <a:round/>
            </a:ln>
          </p:spPr>
          <p:txBody>
            <a:bodyPr/>
            <a:lstStyle/>
            <a:p>
              <a:endParaRPr lang="en-US"/>
            </a:p>
          </p:txBody>
        </p:sp>
        <p:sp>
          <p:nvSpPr>
            <p:cNvPr id="358473" name="Freeform 73"/>
            <p:cNvSpPr/>
            <p:nvPr/>
          </p:nvSpPr>
          <p:spPr bwMode="auto">
            <a:xfrm>
              <a:off x="3328" y="2016"/>
              <a:ext cx="81" cy="144"/>
            </a:xfrm>
            <a:custGeom>
              <a:avLst/>
              <a:gdLst/>
              <a:ahLst/>
              <a:cxnLst>
                <a:cxn ang="0">
                  <a:pos x="0" y="97"/>
                </a:cxn>
                <a:cxn ang="0">
                  <a:pos x="40" y="38"/>
                </a:cxn>
                <a:cxn ang="0">
                  <a:pos x="81" y="0"/>
                </a:cxn>
                <a:cxn ang="0">
                  <a:pos x="108" y="12"/>
                </a:cxn>
                <a:cxn ang="0">
                  <a:pos x="85" y="48"/>
                </a:cxn>
                <a:cxn ang="0">
                  <a:pos x="94" y="110"/>
                </a:cxn>
                <a:cxn ang="0">
                  <a:pos x="115" y="172"/>
                </a:cxn>
                <a:cxn ang="0">
                  <a:pos x="153" y="239"/>
                </a:cxn>
                <a:cxn ang="0">
                  <a:pos x="162" y="288"/>
                </a:cxn>
                <a:cxn ang="0">
                  <a:pos x="125" y="235"/>
                </a:cxn>
                <a:cxn ang="0">
                  <a:pos x="62" y="172"/>
                </a:cxn>
                <a:cxn ang="0">
                  <a:pos x="40" y="123"/>
                </a:cxn>
                <a:cxn ang="0">
                  <a:pos x="45" y="87"/>
                </a:cxn>
                <a:cxn ang="0">
                  <a:pos x="13" y="127"/>
                </a:cxn>
                <a:cxn ang="0">
                  <a:pos x="0" y="97"/>
                </a:cxn>
                <a:cxn ang="0">
                  <a:pos x="0" y="97"/>
                </a:cxn>
                <a:cxn ang="0">
                  <a:pos x="0" y="97"/>
                </a:cxn>
              </a:cxnLst>
              <a:rect l="0" t="0" r="r" b="b"/>
              <a:pathLst>
                <a:path w="162" h="288">
                  <a:moveTo>
                    <a:pt x="0" y="97"/>
                  </a:moveTo>
                  <a:lnTo>
                    <a:pt x="40" y="38"/>
                  </a:lnTo>
                  <a:lnTo>
                    <a:pt x="81" y="0"/>
                  </a:lnTo>
                  <a:lnTo>
                    <a:pt x="108" y="12"/>
                  </a:lnTo>
                  <a:lnTo>
                    <a:pt x="85" y="48"/>
                  </a:lnTo>
                  <a:lnTo>
                    <a:pt x="94" y="110"/>
                  </a:lnTo>
                  <a:lnTo>
                    <a:pt x="115" y="172"/>
                  </a:lnTo>
                  <a:lnTo>
                    <a:pt x="153" y="239"/>
                  </a:lnTo>
                  <a:lnTo>
                    <a:pt x="162" y="288"/>
                  </a:lnTo>
                  <a:lnTo>
                    <a:pt x="125" y="235"/>
                  </a:lnTo>
                  <a:lnTo>
                    <a:pt x="62" y="172"/>
                  </a:lnTo>
                  <a:lnTo>
                    <a:pt x="40" y="123"/>
                  </a:lnTo>
                  <a:lnTo>
                    <a:pt x="45" y="87"/>
                  </a:lnTo>
                  <a:lnTo>
                    <a:pt x="13" y="127"/>
                  </a:lnTo>
                  <a:lnTo>
                    <a:pt x="0" y="97"/>
                  </a:lnTo>
                  <a:lnTo>
                    <a:pt x="0" y="97"/>
                  </a:lnTo>
                  <a:lnTo>
                    <a:pt x="0" y="97"/>
                  </a:lnTo>
                  <a:close/>
                </a:path>
              </a:pathLst>
            </a:custGeom>
            <a:solidFill>
              <a:srgbClr val="000000"/>
            </a:solidFill>
            <a:ln w="9525">
              <a:noFill/>
              <a:round/>
            </a:ln>
          </p:spPr>
          <p:txBody>
            <a:bodyPr/>
            <a:lstStyle/>
            <a:p>
              <a:endParaRPr lang="en-US"/>
            </a:p>
          </p:txBody>
        </p:sp>
        <p:sp>
          <p:nvSpPr>
            <p:cNvPr id="358474" name="Freeform 74"/>
            <p:cNvSpPr/>
            <p:nvPr/>
          </p:nvSpPr>
          <p:spPr bwMode="auto">
            <a:xfrm>
              <a:off x="3027" y="1204"/>
              <a:ext cx="283" cy="353"/>
            </a:xfrm>
            <a:custGeom>
              <a:avLst/>
              <a:gdLst/>
              <a:ahLst/>
              <a:cxnLst>
                <a:cxn ang="0">
                  <a:pos x="0" y="338"/>
                </a:cxn>
                <a:cxn ang="0">
                  <a:pos x="83" y="482"/>
                </a:cxn>
                <a:cxn ang="0">
                  <a:pos x="79" y="512"/>
                </a:cxn>
                <a:cxn ang="0">
                  <a:pos x="111" y="522"/>
                </a:cxn>
                <a:cxn ang="0">
                  <a:pos x="172" y="363"/>
                </a:cxn>
                <a:cxn ang="0">
                  <a:pos x="236" y="251"/>
                </a:cxn>
                <a:cxn ang="0">
                  <a:pos x="285" y="189"/>
                </a:cxn>
                <a:cxn ang="0">
                  <a:pos x="338" y="153"/>
                </a:cxn>
                <a:cxn ang="0">
                  <a:pos x="357" y="166"/>
                </a:cxn>
                <a:cxn ang="0">
                  <a:pos x="355" y="197"/>
                </a:cxn>
                <a:cxn ang="0">
                  <a:pos x="329" y="304"/>
                </a:cxn>
                <a:cxn ang="0">
                  <a:pos x="223" y="577"/>
                </a:cxn>
                <a:cxn ang="0">
                  <a:pos x="244" y="597"/>
                </a:cxn>
                <a:cxn ang="0">
                  <a:pos x="295" y="586"/>
                </a:cxn>
                <a:cxn ang="0">
                  <a:pos x="329" y="613"/>
                </a:cxn>
                <a:cxn ang="0">
                  <a:pos x="325" y="639"/>
                </a:cxn>
                <a:cxn ang="0">
                  <a:pos x="346" y="656"/>
                </a:cxn>
                <a:cxn ang="0">
                  <a:pos x="342" y="705"/>
                </a:cxn>
                <a:cxn ang="0">
                  <a:pos x="383" y="701"/>
                </a:cxn>
                <a:cxn ang="0">
                  <a:pos x="395" y="639"/>
                </a:cxn>
                <a:cxn ang="0">
                  <a:pos x="417" y="573"/>
                </a:cxn>
                <a:cxn ang="0">
                  <a:pos x="453" y="522"/>
                </a:cxn>
                <a:cxn ang="0">
                  <a:pos x="472" y="499"/>
                </a:cxn>
                <a:cxn ang="0">
                  <a:pos x="446" y="478"/>
                </a:cxn>
                <a:cxn ang="0">
                  <a:pos x="480" y="450"/>
                </a:cxn>
                <a:cxn ang="0">
                  <a:pos x="486" y="482"/>
                </a:cxn>
                <a:cxn ang="0">
                  <a:pos x="499" y="567"/>
                </a:cxn>
                <a:cxn ang="0">
                  <a:pos x="503" y="488"/>
                </a:cxn>
                <a:cxn ang="0">
                  <a:pos x="508" y="439"/>
                </a:cxn>
                <a:cxn ang="0">
                  <a:pos x="516" y="397"/>
                </a:cxn>
                <a:cxn ang="0">
                  <a:pos x="476" y="406"/>
                </a:cxn>
                <a:cxn ang="0">
                  <a:pos x="444" y="429"/>
                </a:cxn>
                <a:cxn ang="0">
                  <a:pos x="382" y="495"/>
                </a:cxn>
                <a:cxn ang="0">
                  <a:pos x="338" y="541"/>
                </a:cxn>
                <a:cxn ang="0">
                  <a:pos x="410" y="429"/>
                </a:cxn>
                <a:cxn ang="0">
                  <a:pos x="467" y="357"/>
                </a:cxn>
                <a:cxn ang="0">
                  <a:pos x="504" y="278"/>
                </a:cxn>
                <a:cxn ang="0">
                  <a:pos x="548" y="197"/>
                </a:cxn>
                <a:cxn ang="0">
                  <a:pos x="565" y="108"/>
                </a:cxn>
                <a:cxn ang="0">
                  <a:pos x="554" y="45"/>
                </a:cxn>
                <a:cxn ang="0">
                  <a:pos x="504" y="13"/>
                </a:cxn>
                <a:cxn ang="0">
                  <a:pos x="436" y="0"/>
                </a:cxn>
                <a:cxn ang="0">
                  <a:pos x="355" y="5"/>
                </a:cxn>
                <a:cxn ang="0">
                  <a:pos x="302" y="26"/>
                </a:cxn>
                <a:cxn ang="0">
                  <a:pos x="259" y="117"/>
                </a:cxn>
                <a:cxn ang="0">
                  <a:pos x="257" y="36"/>
                </a:cxn>
                <a:cxn ang="0">
                  <a:pos x="213" y="72"/>
                </a:cxn>
                <a:cxn ang="0">
                  <a:pos x="213" y="108"/>
                </a:cxn>
                <a:cxn ang="0">
                  <a:pos x="181" y="102"/>
                </a:cxn>
                <a:cxn ang="0">
                  <a:pos x="75" y="210"/>
                </a:cxn>
                <a:cxn ang="0">
                  <a:pos x="17" y="299"/>
                </a:cxn>
                <a:cxn ang="0">
                  <a:pos x="0" y="338"/>
                </a:cxn>
                <a:cxn ang="0">
                  <a:pos x="0" y="338"/>
                </a:cxn>
                <a:cxn ang="0">
                  <a:pos x="0" y="338"/>
                </a:cxn>
              </a:cxnLst>
              <a:rect l="0" t="0" r="r" b="b"/>
              <a:pathLst>
                <a:path w="565" h="705">
                  <a:moveTo>
                    <a:pt x="0" y="338"/>
                  </a:moveTo>
                  <a:lnTo>
                    <a:pt x="83" y="482"/>
                  </a:lnTo>
                  <a:lnTo>
                    <a:pt x="79" y="512"/>
                  </a:lnTo>
                  <a:lnTo>
                    <a:pt x="111" y="522"/>
                  </a:lnTo>
                  <a:lnTo>
                    <a:pt x="172" y="363"/>
                  </a:lnTo>
                  <a:lnTo>
                    <a:pt x="236" y="251"/>
                  </a:lnTo>
                  <a:lnTo>
                    <a:pt x="285" y="189"/>
                  </a:lnTo>
                  <a:lnTo>
                    <a:pt x="338" y="153"/>
                  </a:lnTo>
                  <a:lnTo>
                    <a:pt x="357" y="166"/>
                  </a:lnTo>
                  <a:lnTo>
                    <a:pt x="355" y="197"/>
                  </a:lnTo>
                  <a:lnTo>
                    <a:pt x="329" y="304"/>
                  </a:lnTo>
                  <a:lnTo>
                    <a:pt x="223" y="577"/>
                  </a:lnTo>
                  <a:lnTo>
                    <a:pt x="244" y="597"/>
                  </a:lnTo>
                  <a:lnTo>
                    <a:pt x="295" y="586"/>
                  </a:lnTo>
                  <a:lnTo>
                    <a:pt x="329" y="613"/>
                  </a:lnTo>
                  <a:lnTo>
                    <a:pt x="325" y="639"/>
                  </a:lnTo>
                  <a:lnTo>
                    <a:pt x="346" y="656"/>
                  </a:lnTo>
                  <a:lnTo>
                    <a:pt x="342" y="705"/>
                  </a:lnTo>
                  <a:lnTo>
                    <a:pt x="383" y="701"/>
                  </a:lnTo>
                  <a:lnTo>
                    <a:pt x="395" y="639"/>
                  </a:lnTo>
                  <a:lnTo>
                    <a:pt x="417" y="573"/>
                  </a:lnTo>
                  <a:lnTo>
                    <a:pt x="453" y="522"/>
                  </a:lnTo>
                  <a:lnTo>
                    <a:pt x="472" y="499"/>
                  </a:lnTo>
                  <a:lnTo>
                    <a:pt x="446" y="478"/>
                  </a:lnTo>
                  <a:lnTo>
                    <a:pt x="480" y="450"/>
                  </a:lnTo>
                  <a:lnTo>
                    <a:pt x="486" y="482"/>
                  </a:lnTo>
                  <a:lnTo>
                    <a:pt x="499" y="567"/>
                  </a:lnTo>
                  <a:lnTo>
                    <a:pt x="503" y="488"/>
                  </a:lnTo>
                  <a:lnTo>
                    <a:pt x="508" y="439"/>
                  </a:lnTo>
                  <a:lnTo>
                    <a:pt x="516" y="397"/>
                  </a:lnTo>
                  <a:lnTo>
                    <a:pt x="476" y="406"/>
                  </a:lnTo>
                  <a:lnTo>
                    <a:pt x="444" y="429"/>
                  </a:lnTo>
                  <a:lnTo>
                    <a:pt x="382" y="495"/>
                  </a:lnTo>
                  <a:lnTo>
                    <a:pt x="338" y="541"/>
                  </a:lnTo>
                  <a:lnTo>
                    <a:pt x="410" y="429"/>
                  </a:lnTo>
                  <a:lnTo>
                    <a:pt x="467" y="357"/>
                  </a:lnTo>
                  <a:lnTo>
                    <a:pt x="504" y="278"/>
                  </a:lnTo>
                  <a:lnTo>
                    <a:pt x="548" y="197"/>
                  </a:lnTo>
                  <a:lnTo>
                    <a:pt x="565" y="108"/>
                  </a:lnTo>
                  <a:lnTo>
                    <a:pt x="554" y="45"/>
                  </a:lnTo>
                  <a:lnTo>
                    <a:pt x="504" y="13"/>
                  </a:lnTo>
                  <a:lnTo>
                    <a:pt x="436" y="0"/>
                  </a:lnTo>
                  <a:lnTo>
                    <a:pt x="355" y="5"/>
                  </a:lnTo>
                  <a:lnTo>
                    <a:pt x="302" y="26"/>
                  </a:lnTo>
                  <a:lnTo>
                    <a:pt x="259" y="117"/>
                  </a:lnTo>
                  <a:lnTo>
                    <a:pt x="257" y="36"/>
                  </a:lnTo>
                  <a:lnTo>
                    <a:pt x="213" y="72"/>
                  </a:lnTo>
                  <a:lnTo>
                    <a:pt x="213" y="108"/>
                  </a:lnTo>
                  <a:lnTo>
                    <a:pt x="181" y="102"/>
                  </a:lnTo>
                  <a:lnTo>
                    <a:pt x="75" y="210"/>
                  </a:lnTo>
                  <a:lnTo>
                    <a:pt x="17" y="299"/>
                  </a:lnTo>
                  <a:lnTo>
                    <a:pt x="0" y="338"/>
                  </a:lnTo>
                  <a:lnTo>
                    <a:pt x="0" y="338"/>
                  </a:lnTo>
                  <a:lnTo>
                    <a:pt x="0" y="338"/>
                  </a:lnTo>
                  <a:close/>
                </a:path>
              </a:pathLst>
            </a:custGeom>
            <a:solidFill>
              <a:srgbClr val="969696"/>
            </a:solidFill>
            <a:ln w="9525">
              <a:noFill/>
              <a:round/>
            </a:ln>
          </p:spPr>
          <p:txBody>
            <a:bodyPr/>
            <a:lstStyle/>
            <a:p>
              <a:endParaRPr lang="en-US"/>
            </a:p>
          </p:txBody>
        </p:sp>
        <p:sp>
          <p:nvSpPr>
            <p:cNvPr id="358475" name="Freeform 75"/>
            <p:cNvSpPr/>
            <p:nvPr/>
          </p:nvSpPr>
          <p:spPr bwMode="auto">
            <a:xfrm>
              <a:off x="3226" y="1545"/>
              <a:ext cx="87" cy="130"/>
            </a:xfrm>
            <a:custGeom>
              <a:avLst/>
              <a:gdLst/>
              <a:ahLst/>
              <a:cxnLst>
                <a:cxn ang="0">
                  <a:pos x="89" y="0"/>
                </a:cxn>
                <a:cxn ang="0">
                  <a:pos x="36" y="35"/>
                </a:cxn>
                <a:cxn ang="0">
                  <a:pos x="11" y="90"/>
                </a:cxn>
                <a:cxn ang="0">
                  <a:pos x="0" y="187"/>
                </a:cxn>
                <a:cxn ang="0">
                  <a:pos x="22" y="232"/>
                </a:cxn>
                <a:cxn ang="0">
                  <a:pos x="70" y="259"/>
                </a:cxn>
                <a:cxn ang="0">
                  <a:pos x="115" y="255"/>
                </a:cxn>
                <a:cxn ang="0">
                  <a:pos x="138" y="219"/>
                </a:cxn>
                <a:cxn ang="0">
                  <a:pos x="168" y="156"/>
                </a:cxn>
                <a:cxn ang="0">
                  <a:pos x="174" y="102"/>
                </a:cxn>
                <a:cxn ang="0">
                  <a:pos x="168" y="68"/>
                </a:cxn>
                <a:cxn ang="0">
                  <a:pos x="124" y="62"/>
                </a:cxn>
                <a:cxn ang="0">
                  <a:pos x="83" y="81"/>
                </a:cxn>
                <a:cxn ang="0">
                  <a:pos x="49" y="147"/>
                </a:cxn>
                <a:cxn ang="0">
                  <a:pos x="39" y="104"/>
                </a:cxn>
                <a:cxn ang="0">
                  <a:pos x="62" y="62"/>
                </a:cxn>
                <a:cxn ang="0">
                  <a:pos x="98" y="39"/>
                </a:cxn>
                <a:cxn ang="0">
                  <a:pos x="89" y="0"/>
                </a:cxn>
                <a:cxn ang="0">
                  <a:pos x="89" y="0"/>
                </a:cxn>
                <a:cxn ang="0">
                  <a:pos x="89" y="0"/>
                </a:cxn>
              </a:cxnLst>
              <a:rect l="0" t="0" r="r" b="b"/>
              <a:pathLst>
                <a:path w="174" h="259">
                  <a:moveTo>
                    <a:pt x="89" y="0"/>
                  </a:moveTo>
                  <a:lnTo>
                    <a:pt x="36" y="35"/>
                  </a:lnTo>
                  <a:lnTo>
                    <a:pt x="11" y="90"/>
                  </a:lnTo>
                  <a:lnTo>
                    <a:pt x="0" y="187"/>
                  </a:lnTo>
                  <a:lnTo>
                    <a:pt x="22" y="232"/>
                  </a:lnTo>
                  <a:lnTo>
                    <a:pt x="70" y="259"/>
                  </a:lnTo>
                  <a:lnTo>
                    <a:pt x="115" y="255"/>
                  </a:lnTo>
                  <a:lnTo>
                    <a:pt x="138" y="219"/>
                  </a:lnTo>
                  <a:lnTo>
                    <a:pt x="168" y="156"/>
                  </a:lnTo>
                  <a:lnTo>
                    <a:pt x="174" y="102"/>
                  </a:lnTo>
                  <a:lnTo>
                    <a:pt x="168" y="68"/>
                  </a:lnTo>
                  <a:lnTo>
                    <a:pt x="124" y="62"/>
                  </a:lnTo>
                  <a:lnTo>
                    <a:pt x="83" y="81"/>
                  </a:lnTo>
                  <a:lnTo>
                    <a:pt x="49" y="147"/>
                  </a:lnTo>
                  <a:lnTo>
                    <a:pt x="39" y="104"/>
                  </a:lnTo>
                  <a:lnTo>
                    <a:pt x="62" y="62"/>
                  </a:lnTo>
                  <a:lnTo>
                    <a:pt x="98" y="39"/>
                  </a:lnTo>
                  <a:lnTo>
                    <a:pt x="89" y="0"/>
                  </a:lnTo>
                  <a:lnTo>
                    <a:pt x="89" y="0"/>
                  </a:lnTo>
                  <a:lnTo>
                    <a:pt x="89" y="0"/>
                  </a:lnTo>
                  <a:close/>
                </a:path>
              </a:pathLst>
            </a:custGeom>
            <a:solidFill>
              <a:srgbClr val="969696"/>
            </a:solidFill>
            <a:ln w="9525">
              <a:noFill/>
              <a:round/>
            </a:ln>
          </p:spPr>
          <p:txBody>
            <a:bodyPr/>
            <a:lstStyle/>
            <a:p>
              <a:endParaRPr lang="en-US"/>
            </a:p>
          </p:txBody>
        </p:sp>
        <p:sp>
          <p:nvSpPr>
            <p:cNvPr id="358476" name="Freeform 76"/>
            <p:cNvSpPr/>
            <p:nvPr/>
          </p:nvSpPr>
          <p:spPr bwMode="auto">
            <a:xfrm>
              <a:off x="2895" y="1465"/>
              <a:ext cx="170" cy="284"/>
            </a:xfrm>
            <a:custGeom>
              <a:avLst/>
              <a:gdLst/>
              <a:ahLst/>
              <a:cxnLst>
                <a:cxn ang="0">
                  <a:pos x="36" y="0"/>
                </a:cxn>
                <a:cxn ang="0">
                  <a:pos x="32" y="32"/>
                </a:cxn>
                <a:cxn ang="0">
                  <a:pos x="0" y="263"/>
                </a:cxn>
                <a:cxn ang="0">
                  <a:pos x="26" y="278"/>
                </a:cxn>
                <a:cxn ang="0">
                  <a:pos x="45" y="200"/>
                </a:cxn>
                <a:cxn ang="0">
                  <a:pos x="49" y="282"/>
                </a:cxn>
                <a:cxn ang="0">
                  <a:pos x="106" y="361"/>
                </a:cxn>
                <a:cxn ang="0">
                  <a:pos x="164" y="437"/>
                </a:cxn>
                <a:cxn ang="0">
                  <a:pos x="210" y="482"/>
                </a:cxn>
                <a:cxn ang="0">
                  <a:pos x="246" y="491"/>
                </a:cxn>
                <a:cxn ang="0">
                  <a:pos x="242" y="518"/>
                </a:cxn>
                <a:cxn ang="0">
                  <a:pos x="282" y="524"/>
                </a:cxn>
                <a:cxn ang="0">
                  <a:pos x="312" y="567"/>
                </a:cxn>
                <a:cxn ang="0">
                  <a:pos x="340" y="558"/>
                </a:cxn>
                <a:cxn ang="0">
                  <a:pos x="312" y="531"/>
                </a:cxn>
                <a:cxn ang="0">
                  <a:pos x="285" y="499"/>
                </a:cxn>
                <a:cxn ang="0">
                  <a:pos x="299" y="465"/>
                </a:cxn>
                <a:cxn ang="0">
                  <a:pos x="304" y="412"/>
                </a:cxn>
                <a:cxn ang="0">
                  <a:pos x="255" y="335"/>
                </a:cxn>
                <a:cxn ang="0">
                  <a:pos x="219" y="353"/>
                </a:cxn>
                <a:cxn ang="0">
                  <a:pos x="219" y="299"/>
                </a:cxn>
                <a:cxn ang="0">
                  <a:pos x="95" y="41"/>
                </a:cxn>
                <a:cxn ang="0">
                  <a:pos x="76" y="41"/>
                </a:cxn>
                <a:cxn ang="0">
                  <a:pos x="70" y="13"/>
                </a:cxn>
                <a:cxn ang="0">
                  <a:pos x="36" y="0"/>
                </a:cxn>
                <a:cxn ang="0">
                  <a:pos x="36" y="0"/>
                </a:cxn>
                <a:cxn ang="0">
                  <a:pos x="36" y="0"/>
                </a:cxn>
              </a:cxnLst>
              <a:rect l="0" t="0" r="r" b="b"/>
              <a:pathLst>
                <a:path w="340" h="567">
                  <a:moveTo>
                    <a:pt x="36" y="0"/>
                  </a:moveTo>
                  <a:lnTo>
                    <a:pt x="32" y="32"/>
                  </a:lnTo>
                  <a:lnTo>
                    <a:pt x="0" y="263"/>
                  </a:lnTo>
                  <a:lnTo>
                    <a:pt x="26" y="278"/>
                  </a:lnTo>
                  <a:lnTo>
                    <a:pt x="45" y="200"/>
                  </a:lnTo>
                  <a:lnTo>
                    <a:pt x="49" y="282"/>
                  </a:lnTo>
                  <a:lnTo>
                    <a:pt x="106" y="361"/>
                  </a:lnTo>
                  <a:lnTo>
                    <a:pt x="164" y="437"/>
                  </a:lnTo>
                  <a:lnTo>
                    <a:pt x="210" y="482"/>
                  </a:lnTo>
                  <a:lnTo>
                    <a:pt x="246" y="491"/>
                  </a:lnTo>
                  <a:lnTo>
                    <a:pt x="242" y="518"/>
                  </a:lnTo>
                  <a:lnTo>
                    <a:pt x="282" y="524"/>
                  </a:lnTo>
                  <a:lnTo>
                    <a:pt x="312" y="567"/>
                  </a:lnTo>
                  <a:lnTo>
                    <a:pt x="340" y="558"/>
                  </a:lnTo>
                  <a:lnTo>
                    <a:pt x="312" y="531"/>
                  </a:lnTo>
                  <a:lnTo>
                    <a:pt x="285" y="499"/>
                  </a:lnTo>
                  <a:lnTo>
                    <a:pt x="299" y="465"/>
                  </a:lnTo>
                  <a:lnTo>
                    <a:pt x="304" y="412"/>
                  </a:lnTo>
                  <a:lnTo>
                    <a:pt x="255" y="335"/>
                  </a:lnTo>
                  <a:lnTo>
                    <a:pt x="219" y="353"/>
                  </a:lnTo>
                  <a:lnTo>
                    <a:pt x="219" y="299"/>
                  </a:lnTo>
                  <a:lnTo>
                    <a:pt x="95" y="41"/>
                  </a:lnTo>
                  <a:lnTo>
                    <a:pt x="76" y="41"/>
                  </a:lnTo>
                  <a:lnTo>
                    <a:pt x="70" y="13"/>
                  </a:lnTo>
                  <a:lnTo>
                    <a:pt x="36" y="0"/>
                  </a:lnTo>
                  <a:lnTo>
                    <a:pt x="36" y="0"/>
                  </a:lnTo>
                  <a:lnTo>
                    <a:pt x="36" y="0"/>
                  </a:lnTo>
                  <a:close/>
                </a:path>
              </a:pathLst>
            </a:custGeom>
            <a:solidFill>
              <a:srgbClr val="969696"/>
            </a:solidFill>
            <a:ln w="9525">
              <a:noFill/>
              <a:round/>
            </a:ln>
          </p:spPr>
          <p:txBody>
            <a:bodyPr/>
            <a:lstStyle/>
            <a:p>
              <a:endParaRPr lang="en-US"/>
            </a:p>
          </p:txBody>
        </p:sp>
        <p:sp>
          <p:nvSpPr>
            <p:cNvPr id="358477" name="Freeform 77"/>
            <p:cNvSpPr/>
            <p:nvPr/>
          </p:nvSpPr>
          <p:spPr bwMode="auto">
            <a:xfrm>
              <a:off x="3065" y="1771"/>
              <a:ext cx="89" cy="94"/>
            </a:xfrm>
            <a:custGeom>
              <a:avLst/>
              <a:gdLst/>
              <a:ahLst/>
              <a:cxnLst>
                <a:cxn ang="0">
                  <a:pos x="53" y="0"/>
                </a:cxn>
                <a:cxn ang="0">
                  <a:pos x="8" y="26"/>
                </a:cxn>
                <a:cxn ang="0">
                  <a:pos x="0" y="75"/>
                </a:cxn>
                <a:cxn ang="0">
                  <a:pos x="12" y="124"/>
                </a:cxn>
                <a:cxn ang="0">
                  <a:pos x="44" y="164"/>
                </a:cxn>
                <a:cxn ang="0">
                  <a:pos x="97" y="187"/>
                </a:cxn>
                <a:cxn ang="0">
                  <a:pos x="148" y="173"/>
                </a:cxn>
                <a:cxn ang="0">
                  <a:pos x="174" y="141"/>
                </a:cxn>
                <a:cxn ang="0">
                  <a:pos x="178" y="96"/>
                </a:cxn>
                <a:cxn ang="0">
                  <a:pos x="169" y="52"/>
                </a:cxn>
                <a:cxn ang="0">
                  <a:pos x="142" y="20"/>
                </a:cxn>
                <a:cxn ang="0">
                  <a:pos x="99" y="20"/>
                </a:cxn>
                <a:cxn ang="0">
                  <a:pos x="72" y="39"/>
                </a:cxn>
                <a:cxn ang="0">
                  <a:pos x="49" y="69"/>
                </a:cxn>
                <a:cxn ang="0">
                  <a:pos x="27" y="47"/>
                </a:cxn>
                <a:cxn ang="0">
                  <a:pos x="49" y="22"/>
                </a:cxn>
                <a:cxn ang="0">
                  <a:pos x="76" y="7"/>
                </a:cxn>
                <a:cxn ang="0">
                  <a:pos x="53" y="0"/>
                </a:cxn>
                <a:cxn ang="0">
                  <a:pos x="53" y="0"/>
                </a:cxn>
                <a:cxn ang="0">
                  <a:pos x="53" y="0"/>
                </a:cxn>
              </a:cxnLst>
              <a:rect l="0" t="0" r="r" b="b"/>
              <a:pathLst>
                <a:path w="178" h="187">
                  <a:moveTo>
                    <a:pt x="53" y="0"/>
                  </a:moveTo>
                  <a:lnTo>
                    <a:pt x="8" y="26"/>
                  </a:lnTo>
                  <a:lnTo>
                    <a:pt x="0" y="75"/>
                  </a:lnTo>
                  <a:lnTo>
                    <a:pt x="12" y="124"/>
                  </a:lnTo>
                  <a:lnTo>
                    <a:pt x="44" y="164"/>
                  </a:lnTo>
                  <a:lnTo>
                    <a:pt x="97" y="187"/>
                  </a:lnTo>
                  <a:lnTo>
                    <a:pt x="148" y="173"/>
                  </a:lnTo>
                  <a:lnTo>
                    <a:pt x="174" y="141"/>
                  </a:lnTo>
                  <a:lnTo>
                    <a:pt x="178" y="96"/>
                  </a:lnTo>
                  <a:lnTo>
                    <a:pt x="169" y="52"/>
                  </a:lnTo>
                  <a:lnTo>
                    <a:pt x="142" y="20"/>
                  </a:lnTo>
                  <a:lnTo>
                    <a:pt x="99" y="20"/>
                  </a:lnTo>
                  <a:lnTo>
                    <a:pt x="72" y="39"/>
                  </a:lnTo>
                  <a:lnTo>
                    <a:pt x="49" y="69"/>
                  </a:lnTo>
                  <a:lnTo>
                    <a:pt x="27" y="47"/>
                  </a:lnTo>
                  <a:lnTo>
                    <a:pt x="49" y="22"/>
                  </a:lnTo>
                  <a:lnTo>
                    <a:pt x="76" y="7"/>
                  </a:lnTo>
                  <a:lnTo>
                    <a:pt x="53" y="0"/>
                  </a:lnTo>
                  <a:lnTo>
                    <a:pt x="53" y="0"/>
                  </a:lnTo>
                  <a:lnTo>
                    <a:pt x="53" y="0"/>
                  </a:lnTo>
                  <a:close/>
                </a:path>
              </a:pathLst>
            </a:custGeom>
            <a:solidFill>
              <a:srgbClr val="969696"/>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361950" y="337457"/>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7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Class Design Steps</a:t>
            </a:r>
            <a:endParaRPr lang="en-US" altLang="zh-CN" sz="37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60451"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ea typeface="宋体" panose="02010600030101010101" pitchFamily="2" charset="-122"/>
              </a:rPr>
              <a:t>Define Operations</a:t>
            </a:r>
            <a:endParaRPr lang="en-US" altLang="zh-CN" sz="2500" b="0" dirty="0">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360452" name="AutoShape 4"/>
          <p:cNvSpPr>
            <a:spLocks noChangeArrowheads="1"/>
          </p:cNvSpPr>
          <p:nvPr/>
        </p:nvSpPr>
        <p:spPr bwMode="auto">
          <a:xfrm>
            <a:off x="76200" y="1447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360454" name="Group 6"/>
          <p:cNvGrpSpPr/>
          <p:nvPr/>
        </p:nvGrpSpPr>
        <p:grpSpPr bwMode="auto">
          <a:xfrm>
            <a:off x="6046788" y="2106613"/>
            <a:ext cx="2413000" cy="2114550"/>
            <a:chOff x="3731" y="2292"/>
            <a:chExt cx="1752" cy="1535"/>
          </a:xfrm>
        </p:grpSpPr>
        <p:sp>
          <p:nvSpPr>
            <p:cNvPr id="360455" name="Freeform 7"/>
            <p:cNvSpPr/>
            <p:nvPr/>
          </p:nvSpPr>
          <p:spPr bwMode="auto">
            <a:xfrm>
              <a:off x="3928" y="2416"/>
              <a:ext cx="1425" cy="1218"/>
            </a:xfrm>
            <a:custGeom>
              <a:avLst/>
              <a:gdLst/>
              <a:ahLst/>
              <a:cxnLst>
                <a:cxn ang="0">
                  <a:pos x="0" y="0"/>
                </a:cxn>
                <a:cxn ang="0">
                  <a:pos x="0" y="2438"/>
                </a:cxn>
                <a:cxn ang="0">
                  <a:pos x="2848" y="2438"/>
                </a:cxn>
                <a:cxn ang="0">
                  <a:pos x="2848" y="0"/>
                </a:cxn>
                <a:cxn ang="0">
                  <a:pos x="0" y="0"/>
                </a:cxn>
                <a:cxn ang="0">
                  <a:pos x="0" y="0"/>
                </a:cxn>
              </a:cxnLst>
              <a:rect l="0" t="0" r="r" b="b"/>
              <a:pathLst>
                <a:path w="2848" h="2438">
                  <a:moveTo>
                    <a:pt x="0" y="0"/>
                  </a:moveTo>
                  <a:lnTo>
                    <a:pt x="0" y="2438"/>
                  </a:lnTo>
                  <a:lnTo>
                    <a:pt x="2848" y="2438"/>
                  </a:lnTo>
                  <a:lnTo>
                    <a:pt x="2848" y="0"/>
                  </a:lnTo>
                  <a:lnTo>
                    <a:pt x="0" y="0"/>
                  </a:lnTo>
                  <a:lnTo>
                    <a:pt x="0" y="0"/>
                  </a:lnTo>
                  <a:close/>
                </a:path>
              </a:pathLst>
            </a:custGeom>
            <a:solidFill>
              <a:srgbClr val="CCA6FF"/>
            </a:solidFill>
            <a:ln w="9525">
              <a:noFill/>
              <a:round/>
            </a:ln>
          </p:spPr>
          <p:txBody>
            <a:bodyPr/>
            <a:lstStyle/>
            <a:p>
              <a:endParaRPr lang="en-US"/>
            </a:p>
          </p:txBody>
        </p:sp>
        <p:sp>
          <p:nvSpPr>
            <p:cNvPr id="360456" name="Freeform 8"/>
            <p:cNvSpPr/>
            <p:nvPr/>
          </p:nvSpPr>
          <p:spPr bwMode="auto">
            <a:xfrm>
              <a:off x="4493" y="2292"/>
              <a:ext cx="990" cy="847"/>
            </a:xfrm>
            <a:custGeom>
              <a:avLst/>
              <a:gdLst/>
              <a:ahLst/>
              <a:cxnLst>
                <a:cxn ang="0">
                  <a:pos x="15" y="1035"/>
                </a:cxn>
                <a:cxn ang="0">
                  <a:pos x="7" y="812"/>
                </a:cxn>
                <a:cxn ang="0">
                  <a:pos x="82" y="739"/>
                </a:cxn>
                <a:cxn ang="0">
                  <a:pos x="109" y="657"/>
                </a:cxn>
                <a:cxn ang="0">
                  <a:pos x="0" y="594"/>
                </a:cxn>
                <a:cxn ang="0">
                  <a:pos x="73" y="361"/>
                </a:cxn>
                <a:cxn ang="0">
                  <a:pos x="253" y="424"/>
                </a:cxn>
                <a:cxn ang="0">
                  <a:pos x="290" y="333"/>
                </a:cxn>
                <a:cxn ang="0">
                  <a:pos x="259" y="246"/>
                </a:cxn>
                <a:cxn ang="0">
                  <a:pos x="451" y="134"/>
                </a:cxn>
                <a:cxn ang="0">
                  <a:pos x="569" y="207"/>
                </a:cxn>
                <a:cxn ang="0">
                  <a:pos x="668" y="153"/>
                </a:cxn>
                <a:cxn ang="0">
                  <a:pos x="631" y="54"/>
                </a:cxn>
                <a:cxn ang="0">
                  <a:pos x="911" y="0"/>
                </a:cxn>
                <a:cxn ang="0">
                  <a:pos x="955" y="90"/>
                </a:cxn>
                <a:cxn ang="0">
                  <a:pos x="1072" y="90"/>
                </a:cxn>
                <a:cxn ang="0">
                  <a:pos x="1072" y="9"/>
                </a:cxn>
                <a:cxn ang="0">
                  <a:pos x="1324" y="36"/>
                </a:cxn>
                <a:cxn ang="0">
                  <a:pos x="1334" y="125"/>
                </a:cxn>
                <a:cxn ang="0">
                  <a:pos x="1451" y="198"/>
                </a:cxn>
                <a:cxn ang="0">
                  <a:pos x="1513" y="107"/>
                </a:cxn>
                <a:cxn ang="0">
                  <a:pos x="1720" y="246"/>
                </a:cxn>
                <a:cxn ang="0">
                  <a:pos x="1639" y="342"/>
                </a:cxn>
                <a:cxn ang="0">
                  <a:pos x="1720" y="440"/>
                </a:cxn>
                <a:cxn ang="0">
                  <a:pos x="1837" y="386"/>
                </a:cxn>
                <a:cxn ang="0">
                  <a:pos x="1909" y="566"/>
                </a:cxn>
                <a:cxn ang="0">
                  <a:pos x="1820" y="667"/>
                </a:cxn>
                <a:cxn ang="0">
                  <a:pos x="1837" y="748"/>
                </a:cxn>
                <a:cxn ang="0">
                  <a:pos x="1980" y="775"/>
                </a:cxn>
                <a:cxn ang="0">
                  <a:pos x="1963" y="982"/>
                </a:cxn>
                <a:cxn ang="0">
                  <a:pos x="1828" y="982"/>
                </a:cxn>
                <a:cxn ang="0">
                  <a:pos x="1801" y="1091"/>
                </a:cxn>
                <a:cxn ang="0">
                  <a:pos x="1918" y="1145"/>
                </a:cxn>
                <a:cxn ang="0">
                  <a:pos x="1782" y="1343"/>
                </a:cxn>
                <a:cxn ang="0">
                  <a:pos x="1666" y="1297"/>
                </a:cxn>
                <a:cxn ang="0">
                  <a:pos x="1630" y="1343"/>
                </a:cxn>
                <a:cxn ang="0">
                  <a:pos x="1720" y="1470"/>
                </a:cxn>
                <a:cxn ang="0">
                  <a:pos x="1513" y="1595"/>
                </a:cxn>
                <a:cxn ang="0">
                  <a:pos x="1397" y="1505"/>
                </a:cxn>
                <a:cxn ang="0">
                  <a:pos x="1343" y="1532"/>
                </a:cxn>
                <a:cxn ang="0">
                  <a:pos x="1378" y="1640"/>
                </a:cxn>
                <a:cxn ang="0">
                  <a:pos x="1133" y="1671"/>
                </a:cxn>
                <a:cxn ang="0">
                  <a:pos x="1037" y="1595"/>
                </a:cxn>
                <a:cxn ang="0">
                  <a:pos x="874" y="1694"/>
                </a:cxn>
                <a:cxn ang="0">
                  <a:pos x="738" y="1451"/>
                </a:cxn>
                <a:cxn ang="0">
                  <a:pos x="15" y="1035"/>
                </a:cxn>
                <a:cxn ang="0">
                  <a:pos x="15" y="1035"/>
                </a:cxn>
              </a:cxnLst>
              <a:rect l="0" t="0" r="r" b="b"/>
              <a:pathLst>
                <a:path w="1980" h="1694">
                  <a:moveTo>
                    <a:pt x="15" y="1035"/>
                  </a:moveTo>
                  <a:lnTo>
                    <a:pt x="7" y="812"/>
                  </a:lnTo>
                  <a:lnTo>
                    <a:pt x="82" y="739"/>
                  </a:lnTo>
                  <a:lnTo>
                    <a:pt x="109" y="657"/>
                  </a:lnTo>
                  <a:lnTo>
                    <a:pt x="0" y="594"/>
                  </a:lnTo>
                  <a:lnTo>
                    <a:pt x="73" y="361"/>
                  </a:lnTo>
                  <a:lnTo>
                    <a:pt x="253" y="424"/>
                  </a:lnTo>
                  <a:lnTo>
                    <a:pt x="290" y="333"/>
                  </a:lnTo>
                  <a:lnTo>
                    <a:pt x="259" y="246"/>
                  </a:lnTo>
                  <a:lnTo>
                    <a:pt x="451" y="134"/>
                  </a:lnTo>
                  <a:lnTo>
                    <a:pt x="569" y="207"/>
                  </a:lnTo>
                  <a:lnTo>
                    <a:pt x="668" y="153"/>
                  </a:lnTo>
                  <a:lnTo>
                    <a:pt x="631" y="54"/>
                  </a:lnTo>
                  <a:lnTo>
                    <a:pt x="911" y="0"/>
                  </a:lnTo>
                  <a:lnTo>
                    <a:pt x="955" y="90"/>
                  </a:lnTo>
                  <a:lnTo>
                    <a:pt x="1072" y="90"/>
                  </a:lnTo>
                  <a:lnTo>
                    <a:pt x="1072" y="9"/>
                  </a:lnTo>
                  <a:lnTo>
                    <a:pt x="1324" y="36"/>
                  </a:lnTo>
                  <a:lnTo>
                    <a:pt x="1334" y="125"/>
                  </a:lnTo>
                  <a:lnTo>
                    <a:pt x="1451" y="198"/>
                  </a:lnTo>
                  <a:lnTo>
                    <a:pt x="1513" y="107"/>
                  </a:lnTo>
                  <a:lnTo>
                    <a:pt x="1720" y="246"/>
                  </a:lnTo>
                  <a:lnTo>
                    <a:pt x="1639" y="342"/>
                  </a:lnTo>
                  <a:lnTo>
                    <a:pt x="1720" y="440"/>
                  </a:lnTo>
                  <a:lnTo>
                    <a:pt x="1837" y="386"/>
                  </a:lnTo>
                  <a:lnTo>
                    <a:pt x="1909" y="566"/>
                  </a:lnTo>
                  <a:lnTo>
                    <a:pt x="1820" y="667"/>
                  </a:lnTo>
                  <a:lnTo>
                    <a:pt x="1837" y="748"/>
                  </a:lnTo>
                  <a:lnTo>
                    <a:pt x="1980" y="775"/>
                  </a:lnTo>
                  <a:lnTo>
                    <a:pt x="1963" y="982"/>
                  </a:lnTo>
                  <a:lnTo>
                    <a:pt x="1828" y="982"/>
                  </a:lnTo>
                  <a:lnTo>
                    <a:pt x="1801" y="1091"/>
                  </a:lnTo>
                  <a:lnTo>
                    <a:pt x="1918" y="1145"/>
                  </a:lnTo>
                  <a:lnTo>
                    <a:pt x="1782" y="1343"/>
                  </a:lnTo>
                  <a:lnTo>
                    <a:pt x="1666" y="1297"/>
                  </a:lnTo>
                  <a:lnTo>
                    <a:pt x="1630" y="1343"/>
                  </a:lnTo>
                  <a:lnTo>
                    <a:pt x="1720" y="1470"/>
                  </a:lnTo>
                  <a:lnTo>
                    <a:pt x="1513" y="1595"/>
                  </a:lnTo>
                  <a:lnTo>
                    <a:pt x="1397" y="1505"/>
                  </a:lnTo>
                  <a:lnTo>
                    <a:pt x="1343" y="1532"/>
                  </a:lnTo>
                  <a:lnTo>
                    <a:pt x="1378" y="1640"/>
                  </a:lnTo>
                  <a:lnTo>
                    <a:pt x="1133" y="1671"/>
                  </a:lnTo>
                  <a:lnTo>
                    <a:pt x="1037" y="1595"/>
                  </a:lnTo>
                  <a:lnTo>
                    <a:pt x="874" y="1694"/>
                  </a:lnTo>
                  <a:lnTo>
                    <a:pt x="738" y="1451"/>
                  </a:lnTo>
                  <a:lnTo>
                    <a:pt x="15" y="1035"/>
                  </a:lnTo>
                  <a:lnTo>
                    <a:pt x="15" y="1035"/>
                  </a:lnTo>
                  <a:close/>
                </a:path>
              </a:pathLst>
            </a:custGeom>
            <a:solidFill>
              <a:srgbClr val="F0F057"/>
            </a:solidFill>
            <a:ln w="9525">
              <a:noFill/>
              <a:round/>
            </a:ln>
          </p:spPr>
          <p:txBody>
            <a:bodyPr/>
            <a:lstStyle/>
            <a:p>
              <a:endParaRPr lang="en-US"/>
            </a:p>
          </p:txBody>
        </p:sp>
        <p:sp>
          <p:nvSpPr>
            <p:cNvPr id="360457" name="Freeform 9"/>
            <p:cNvSpPr/>
            <p:nvPr/>
          </p:nvSpPr>
          <p:spPr bwMode="auto">
            <a:xfrm>
              <a:off x="4566" y="3349"/>
              <a:ext cx="240" cy="319"/>
            </a:xfrm>
            <a:custGeom>
              <a:avLst/>
              <a:gdLst/>
              <a:ahLst/>
              <a:cxnLst>
                <a:cxn ang="0">
                  <a:pos x="481" y="0"/>
                </a:cxn>
                <a:cxn ang="0">
                  <a:pos x="467" y="125"/>
                </a:cxn>
                <a:cxn ang="0">
                  <a:pos x="388" y="209"/>
                </a:cxn>
                <a:cxn ang="0">
                  <a:pos x="415" y="343"/>
                </a:cxn>
                <a:cxn ang="0">
                  <a:pos x="314" y="489"/>
                </a:cxn>
                <a:cxn ang="0">
                  <a:pos x="240" y="529"/>
                </a:cxn>
                <a:cxn ang="0">
                  <a:pos x="105" y="638"/>
                </a:cxn>
                <a:cxn ang="0">
                  <a:pos x="0" y="474"/>
                </a:cxn>
                <a:cxn ang="0">
                  <a:pos x="253" y="72"/>
                </a:cxn>
                <a:cxn ang="0">
                  <a:pos x="481" y="0"/>
                </a:cxn>
                <a:cxn ang="0">
                  <a:pos x="481" y="0"/>
                </a:cxn>
              </a:cxnLst>
              <a:rect l="0" t="0" r="r" b="b"/>
              <a:pathLst>
                <a:path w="481" h="638">
                  <a:moveTo>
                    <a:pt x="481" y="0"/>
                  </a:moveTo>
                  <a:lnTo>
                    <a:pt x="467" y="125"/>
                  </a:lnTo>
                  <a:lnTo>
                    <a:pt x="388" y="209"/>
                  </a:lnTo>
                  <a:lnTo>
                    <a:pt x="415" y="343"/>
                  </a:lnTo>
                  <a:lnTo>
                    <a:pt x="314" y="489"/>
                  </a:lnTo>
                  <a:lnTo>
                    <a:pt x="240" y="529"/>
                  </a:lnTo>
                  <a:lnTo>
                    <a:pt x="105" y="638"/>
                  </a:lnTo>
                  <a:lnTo>
                    <a:pt x="0" y="474"/>
                  </a:lnTo>
                  <a:lnTo>
                    <a:pt x="253" y="72"/>
                  </a:lnTo>
                  <a:lnTo>
                    <a:pt x="481" y="0"/>
                  </a:lnTo>
                  <a:lnTo>
                    <a:pt x="481" y="0"/>
                  </a:lnTo>
                  <a:close/>
                </a:path>
              </a:pathLst>
            </a:custGeom>
            <a:solidFill>
              <a:srgbClr val="F0F057"/>
            </a:solidFill>
            <a:ln w="9525">
              <a:noFill/>
              <a:round/>
            </a:ln>
          </p:spPr>
          <p:txBody>
            <a:bodyPr/>
            <a:lstStyle/>
            <a:p>
              <a:endParaRPr lang="en-US"/>
            </a:p>
          </p:txBody>
        </p:sp>
        <p:sp>
          <p:nvSpPr>
            <p:cNvPr id="360458" name="Freeform 10"/>
            <p:cNvSpPr/>
            <p:nvPr/>
          </p:nvSpPr>
          <p:spPr bwMode="auto">
            <a:xfrm>
              <a:off x="3731" y="2767"/>
              <a:ext cx="1166" cy="622"/>
            </a:xfrm>
            <a:custGeom>
              <a:avLst/>
              <a:gdLst/>
              <a:ahLst/>
              <a:cxnLst>
                <a:cxn ang="0">
                  <a:pos x="5" y="1211"/>
                </a:cxn>
                <a:cxn ang="0">
                  <a:pos x="0" y="1111"/>
                </a:cxn>
                <a:cxn ang="0">
                  <a:pos x="101" y="1020"/>
                </a:cxn>
                <a:cxn ang="0">
                  <a:pos x="31" y="908"/>
                </a:cxn>
                <a:cxn ang="0">
                  <a:pos x="137" y="686"/>
                </a:cxn>
                <a:cxn ang="0">
                  <a:pos x="314" y="649"/>
                </a:cxn>
                <a:cxn ang="0">
                  <a:pos x="306" y="529"/>
                </a:cxn>
                <a:cxn ang="0">
                  <a:pos x="505" y="357"/>
                </a:cxn>
                <a:cxn ang="0">
                  <a:pos x="634" y="405"/>
                </a:cxn>
                <a:cxn ang="0">
                  <a:pos x="726" y="357"/>
                </a:cxn>
                <a:cxn ang="0">
                  <a:pos x="746" y="273"/>
                </a:cxn>
                <a:cxn ang="0">
                  <a:pos x="998" y="229"/>
                </a:cxn>
                <a:cxn ang="0">
                  <a:pos x="1044" y="304"/>
                </a:cxn>
                <a:cxn ang="0">
                  <a:pos x="1192" y="231"/>
                </a:cxn>
                <a:cxn ang="0">
                  <a:pos x="1429" y="254"/>
                </a:cxn>
                <a:cxn ang="0">
                  <a:pos x="1429" y="330"/>
                </a:cxn>
                <a:cxn ang="0">
                  <a:pos x="1609" y="401"/>
                </a:cxn>
                <a:cxn ang="0">
                  <a:pos x="1550" y="226"/>
                </a:cxn>
                <a:cxn ang="0">
                  <a:pos x="1618" y="164"/>
                </a:cxn>
                <a:cxn ang="0">
                  <a:pos x="1530" y="72"/>
                </a:cxn>
                <a:cxn ang="0">
                  <a:pos x="1530" y="0"/>
                </a:cxn>
                <a:cxn ang="0">
                  <a:pos x="1814" y="32"/>
                </a:cxn>
                <a:cxn ang="0">
                  <a:pos x="2039" y="545"/>
                </a:cxn>
                <a:cxn ang="0">
                  <a:pos x="2127" y="497"/>
                </a:cxn>
                <a:cxn ang="0">
                  <a:pos x="2331" y="609"/>
                </a:cxn>
                <a:cxn ang="0">
                  <a:pos x="2267" y="742"/>
                </a:cxn>
                <a:cxn ang="0">
                  <a:pos x="2198" y="714"/>
                </a:cxn>
                <a:cxn ang="0">
                  <a:pos x="2187" y="630"/>
                </a:cxn>
                <a:cxn ang="0">
                  <a:pos x="2119" y="647"/>
                </a:cxn>
                <a:cxn ang="0">
                  <a:pos x="2162" y="859"/>
                </a:cxn>
                <a:cxn ang="0">
                  <a:pos x="2086" y="950"/>
                </a:cxn>
                <a:cxn ang="0">
                  <a:pos x="2176" y="1082"/>
                </a:cxn>
                <a:cxn ang="0">
                  <a:pos x="2135" y="1227"/>
                </a:cxn>
                <a:cxn ang="0">
                  <a:pos x="1846" y="1167"/>
                </a:cxn>
                <a:cxn ang="0">
                  <a:pos x="1682" y="749"/>
                </a:cxn>
                <a:cxn ang="0">
                  <a:pos x="1319" y="517"/>
                </a:cxn>
                <a:cxn ang="0">
                  <a:pos x="927" y="501"/>
                </a:cxn>
                <a:cxn ang="0">
                  <a:pos x="426" y="789"/>
                </a:cxn>
                <a:cxn ang="0">
                  <a:pos x="233" y="1138"/>
                </a:cxn>
                <a:cxn ang="0">
                  <a:pos x="189" y="1243"/>
                </a:cxn>
                <a:cxn ang="0">
                  <a:pos x="5" y="1211"/>
                </a:cxn>
                <a:cxn ang="0">
                  <a:pos x="5" y="1211"/>
                </a:cxn>
              </a:cxnLst>
              <a:rect l="0" t="0" r="r" b="b"/>
              <a:pathLst>
                <a:path w="2331" h="1243">
                  <a:moveTo>
                    <a:pt x="5" y="1211"/>
                  </a:moveTo>
                  <a:lnTo>
                    <a:pt x="0" y="1111"/>
                  </a:lnTo>
                  <a:lnTo>
                    <a:pt x="101" y="1020"/>
                  </a:lnTo>
                  <a:lnTo>
                    <a:pt x="31" y="908"/>
                  </a:lnTo>
                  <a:lnTo>
                    <a:pt x="137" y="686"/>
                  </a:lnTo>
                  <a:lnTo>
                    <a:pt x="314" y="649"/>
                  </a:lnTo>
                  <a:lnTo>
                    <a:pt x="306" y="529"/>
                  </a:lnTo>
                  <a:lnTo>
                    <a:pt x="505" y="357"/>
                  </a:lnTo>
                  <a:lnTo>
                    <a:pt x="634" y="405"/>
                  </a:lnTo>
                  <a:lnTo>
                    <a:pt x="726" y="357"/>
                  </a:lnTo>
                  <a:lnTo>
                    <a:pt x="746" y="273"/>
                  </a:lnTo>
                  <a:lnTo>
                    <a:pt x="998" y="229"/>
                  </a:lnTo>
                  <a:lnTo>
                    <a:pt x="1044" y="304"/>
                  </a:lnTo>
                  <a:lnTo>
                    <a:pt x="1192" y="231"/>
                  </a:lnTo>
                  <a:lnTo>
                    <a:pt x="1429" y="254"/>
                  </a:lnTo>
                  <a:lnTo>
                    <a:pt x="1429" y="330"/>
                  </a:lnTo>
                  <a:lnTo>
                    <a:pt x="1609" y="401"/>
                  </a:lnTo>
                  <a:lnTo>
                    <a:pt x="1550" y="226"/>
                  </a:lnTo>
                  <a:lnTo>
                    <a:pt x="1618" y="164"/>
                  </a:lnTo>
                  <a:lnTo>
                    <a:pt x="1530" y="72"/>
                  </a:lnTo>
                  <a:lnTo>
                    <a:pt x="1530" y="0"/>
                  </a:lnTo>
                  <a:lnTo>
                    <a:pt x="1814" y="32"/>
                  </a:lnTo>
                  <a:lnTo>
                    <a:pt x="2039" y="545"/>
                  </a:lnTo>
                  <a:lnTo>
                    <a:pt x="2127" y="497"/>
                  </a:lnTo>
                  <a:lnTo>
                    <a:pt x="2331" y="609"/>
                  </a:lnTo>
                  <a:lnTo>
                    <a:pt x="2267" y="742"/>
                  </a:lnTo>
                  <a:lnTo>
                    <a:pt x="2198" y="714"/>
                  </a:lnTo>
                  <a:lnTo>
                    <a:pt x="2187" y="630"/>
                  </a:lnTo>
                  <a:lnTo>
                    <a:pt x="2119" y="647"/>
                  </a:lnTo>
                  <a:lnTo>
                    <a:pt x="2162" y="859"/>
                  </a:lnTo>
                  <a:lnTo>
                    <a:pt x="2086" y="950"/>
                  </a:lnTo>
                  <a:lnTo>
                    <a:pt x="2176" y="1082"/>
                  </a:lnTo>
                  <a:lnTo>
                    <a:pt x="2135" y="1227"/>
                  </a:lnTo>
                  <a:lnTo>
                    <a:pt x="1846" y="1167"/>
                  </a:lnTo>
                  <a:lnTo>
                    <a:pt x="1682" y="749"/>
                  </a:lnTo>
                  <a:lnTo>
                    <a:pt x="1319" y="517"/>
                  </a:lnTo>
                  <a:lnTo>
                    <a:pt x="927" y="501"/>
                  </a:lnTo>
                  <a:lnTo>
                    <a:pt x="426" y="789"/>
                  </a:lnTo>
                  <a:lnTo>
                    <a:pt x="233" y="1138"/>
                  </a:lnTo>
                  <a:lnTo>
                    <a:pt x="189" y="1243"/>
                  </a:lnTo>
                  <a:lnTo>
                    <a:pt x="5" y="1211"/>
                  </a:lnTo>
                  <a:lnTo>
                    <a:pt x="5" y="1211"/>
                  </a:lnTo>
                  <a:close/>
                </a:path>
              </a:pathLst>
            </a:custGeom>
            <a:solidFill>
              <a:srgbClr val="F0F057"/>
            </a:solidFill>
            <a:ln w="9525">
              <a:noFill/>
              <a:round/>
            </a:ln>
          </p:spPr>
          <p:txBody>
            <a:bodyPr/>
            <a:lstStyle/>
            <a:p>
              <a:endParaRPr lang="en-US"/>
            </a:p>
          </p:txBody>
        </p:sp>
        <p:sp>
          <p:nvSpPr>
            <p:cNvPr id="360459" name="Freeform 11"/>
            <p:cNvSpPr/>
            <p:nvPr/>
          </p:nvSpPr>
          <p:spPr bwMode="auto">
            <a:xfrm>
              <a:off x="3731" y="3349"/>
              <a:ext cx="899" cy="475"/>
            </a:xfrm>
            <a:custGeom>
              <a:avLst/>
              <a:gdLst/>
              <a:ahLst/>
              <a:cxnLst>
                <a:cxn ang="0">
                  <a:pos x="426" y="128"/>
                </a:cxn>
                <a:cxn ang="0">
                  <a:pos x="497" y="292"/>
                </a:cxn>
                <a:cxn ang="0">
                  <a:pos x="686" y="466"/>
                </a:cxn>
                <a:cxn ang="0">
                  <a:pos x="818" y="533"/>
                </a:cxn>
                <a:cxn ang="0">
                  <a:pos x="1061" y="571"/>
                </a:cxn>
                <a:cxn ang="0">
                  <a:pos x="1302" y="541"/>
                </a:cxn>
                <a:cxn ang="0">
                  <a:pos x="1477" y="436"/>
                </a:cxn>
                <a:cxn ang="0">
                  <a:pos x="1609" y="308"/>
                </a:cxn>
                <a:cxn ang="0">
                  <a:pos x="1759" y="0"/>
                </a:cxn>
                <a:cxn ang="0">
                  <a:pos x="1798" y="176"/>
                </a:cxn>
                <a:cxn ang="0">
                  <a:pos x="1694" y="397"/>
                </a:cxn>
                <a:cxn ang="0">
                  <a:pos x="1694" y="734"/>
                </a:cxn>
                <a:cxn ang="0">
                  <a:pos x="1591" y="785"/>
                </a:cxn>
                <a:cxn ang="0">
                  <a:pos x="1426" y="866"/>
                </a:cxn>
                <a:cxn ang="0">
                  <a:pos x="1238" y="909"/>
                </a:cxn>
                <a:cxn ang="0">
                  <a:pos x="1122" y="882"/>
                </a:cxn>
                <a:cxn ang="0">
                  <a:pos x="1010" y="950"/>
                </a:cxn>
                <a:cxn ang="0">
                  <a:pos x="766" y="908"/>
                </a:cxn>
                <a:cxn ang="0">
                  <a:pos x="698" y="830"/>
                </a:cxn>
                <a:cxn ang="0">
                  <a:pos x="564" y="834"/>
                </a:cxn>
                <a:cxn ang="0">
                  <a:pos x="395" y="758"/>
                </a:cxn>
                <a:cxn ang="0">
                  <a:pos x="338" y="711"/>
                </a:cxn>
                <a:cxn ang="0">
                  <a:pos x="294" y="593"/>
                </a:cxn>
                <a:cxn ang="0">
                  <a:pos x="186" y="571"/>
                </a:cxn>
                <a:cxn ang="0">
                  <a:pos x="78" y="373"/>
                </a:cxn>
                <a:cxn ang="0">
                  <a:pos x="55" y="337"/>
                </a:cxn>
                <a:cxn ang="0">
                  <a:pos x="81" y="249"/>
                </a:cxn>
                <a:cxn ang="0">
                  <a:pos x="3" y="207"/>
                </a:cxn>
                <a:cxn ang="0">
                  <a:pos x="0" y="141"/>
                </a:cxn>
                <a:cxn ang="0">
                  <a:pos x="426" y="128"/>
                </a:cxn>
                <a:cxn ang="0">
                  <a:pos x="426" y="128"/>
                </a:cxn>
              </a:cxnLst>
              <a:rect l="0" t="0" r="r" b="b"/>
              <a:pathLst>
                <a:path w="1798" h="950">
                  <a:moveTo>
                    <a:pt x="426" y="128"/>
                  </a:moveTo>
                  <a:lnTo>
                    <a:pt x="497" y="292"/>
                  </a:lnTo>
                  <a:lnTo>
                    <a:pt x="686" y="466"/>
                  </a:lnTo>
                  <a:lnTo>
                    <a:pt x="818" y="533"/>
                  </a:lnTo>
                  <a:lnTo>
                    <a:pt x="1061" y="571"/>
                  </a:lnTo>
                  <a:lnTo>
                    <a:pt x="1302" y="541"/>
                  </a:lnTo>
                  <a:lnTo>
                    <a:pt x="1477" y="436"/>
                  </a:lnTo>
                  <a:lnTo>
                    <a:pt x="1609" y="308"/>
                  </a:lnTo>
                  <a:lnTo>
                    <a:pt x="1759" y="0"/>
                  </a:lnTo>
                  <a:lnTo>
                    <a:pt x="1798" y="176"/>
                  </a:lnTo>
                  <a:lnTo>
                    <a:pt x="1694" y="397"/>
                  </a:lnTo>
                  <a:lnTo>
                    <a:pt x="1694" y="734"/>
                  </a:lnTo>
                  <a:lnTo>
                    <a:pt x="1591" y="785"/>
                  </a:lnTo>
                  <a:lnTo>
                    <a:pt x="1426" y="866"/>
                  </a:lnTo>
                  <a:lnTo>
                    <a:pt x="1238" y="909"/>
                  </a:lnTo>
                  <a:lnTo>
                    <a:pt x="1122" y="882"/>
                  </a:lnTo>
                  <a:lnTo>
                    <a:pt x="1010" y="950"/>
                  </a:lnTo>
                  <a:lnTo>
                    <a:pt x="766" y="908"/>
                  </a:lnTo>
                  <a:lnTo>
                    <a:pt x="698" y="830"/>
                  </a:lnTo>
                  <a:lnTo>
                    <a:pt x="564" y="834"/>
                  </a:lnTo>
                  <a:lnTo>
                    <a:pt x="395" y="758"/>
                  </a:lnTo>
                  <a:lnTo>
                    <a:pt x="338" y="711"/>
                  </a:lnTo>
                  <a:lnTo>
                    <a:pt x="294" y="593"/>
                  </a:lnTo>
                  <a:lnTo>
                    <a:pt x="186" y="571"/>
                  </a:lnTo>
                  <a:lnTo>
                    <a:pt x="78" y="373"/>
                  </a:lnTo>
                  <a:lnTo>
                    <a:pt x="55" y="337"/>
                  </a:lnTo>
                  <a:lnTo>
                    <a:pt x="81" y="249"/>
                  </a:lnTo>
                  <a:lnTo>
                    <a:pt x="3" y="207"/>
                  </a:lnTo>
                  <a:lnTo>
                    <a:pt x="0" y="141"/>
                  </a:lnTo>
                  <a:lnTo>
                    <a:pt x="426" y="128"/>
                  </a:lnTo>
                  <a:lnTo>
                    <a:pt x="426" y="128"/>
                  </a:lnTo>
                  <a:close/>
                </a:path>
              </a:pathLst>
            </a:custGeom>
            <a:solidFill>
              <a:srgbClr val="F0F057"/>
            </a:solidFill>
            <a:ln w="9525">
              <a:noFill/>
              <a:round/>
            </a:ln>
          </p:spPr>
          <p:txBody>
            <a:bodyPr/>
            <a:lstStyle/>
            <a:p>
              <a:endParaRPr lang="en-US"/>
            </a:p>
          </p:txBody>
        </p:sp>
        <p:sp>
          <p:nvSpPr>
            <p:cNvPr id="360460" name="Freeform 12"/>
            <p:cNvSpPr/>
            <p:nvPr/>
          </p:nvSpPr>
          <p:spPr bwMode="auto">
            <a:xfrm>
              <a:off x="4157" y="3250"/>
              <a:ext cx="192" cy="115"/>
            </a:xfrm>
            <a:custGeom>
              <a:avLst/>
              <a:gdLst/>
              <a:ahLst/>
              <a:cxnLst>
                <a:cxn ang="0">
                  <a:pos x="0" y="191"/>
                </a:cxn>
                <a:cxn ang="0">
                  <a:pos x="68" y="54"/>
                </a:cxn>
                <a:cxn ang="0">
                  <a:pos x="159" y="0"/>
                </a:cxn>
                <a:cxn ang="0">
                  <a:pos x="291" y="38"/>
                </a:cxn>
                <a:cxn ang="0">
                  <a:pos x="385" y="120"/>
                </a:cxn>
                <a:cxn ang="0">
                  <a:pos x="340" y="229"/>
                </a:cxn>
                <a:cxn ang="0">
                  <a:pos x="123" y="178"/>
                </a:cxn>
                <a:cxn ang="0">
                  <a:pos x="0" y="191"/>
                </a:cxn>
                <a:cxn ang="0">
                  <a:pos x="0" y="191"/>
                </a:cxn>
              </a:cxnLst>
              <a:rect l="0" t="0" r="r" b="b"/>
              <a:pathLst>
                <a:path w="385" h="229">
                  <a:moveTo>
                    <a:pt x="0" y="191"/>
                  </a:moveTo>
                  <a:lnTo>
                    <a:pt x="68" y="54"/>
                  </a:lnTo>
                  <a:lnTo>
                    <a:pt x="159" y="0"/>
                  </a:lnTo>
                  <a:lnTo>
                    <a:pt x="291" y="38"/>
                  </a:lnTo>
                  <a:lnTo>
                    <a:pt x="385" y="120"/>
                  </a:lnTo>
                  <a:lnTo>
                    <a:pt x="340" y="229"/>
                  </a:lnTo>
                  <a:lnTo>
                    <a:pt x="123" y="178"/>
                  </a:lnTo>
                  <a:lnTo>
                    <a:pt x="0" y="191"/>
                  </a:lnTo>
                  <a:lnTo>
                    <a:pt x="0" y="191"/>
                  </a:lnTo>
                  <a:close/>
                </a:path>
              </a:pathLst>
            </a:custGeom>
            <a:solidFill>
              <a:srgbClr val="F0F057"/>
            </a:solidFill>
            <a:ln w="9525">
              <a:noFill/>
              <a:round/>
            </a:ln>
          </p:spPr>
          <p:txBody>
            <a:bodyPr/>
            <a:lstStyle/>
            <a:p>
              <a:endParaRPr lang="en-US"/>
            </a:p>
          </p:txBody>
        </p:sp>
        <p:sp>
          <p:nvSpPr>
            <p:cNvPr id="360461" name="Freeform 13"/>
            <p:cNvSpPr/>
            <p:nvPr/>
          </p:nvSpPr>
          <p:spPr bwMode="auto">
            <a:xfrm>
              <a:off x="4212" y="3320"/>
              <a:ext cx="195" cy="341"/>
            </a:xfrm>
            <a:custGeom>
              <a:avLst/>
              <a:gdLst/>
              <a:ahLst/>
              <a:cxnLst>
                <a:cxn ang="0">
                  <a:pos x="0" y="46"/>
                </a:cxn>
                <a:cxn ang="0">
                  <a:pos x="210" y="683"/>
                </a:cxn>
                <a:cxn ang="0">
                  <a:pos x="390" y="641"/>
                </a:cxn>
                <a:cxn ang="0">
                  <a:pos x="192" y="0"/>
                </a:cxn>
                <a:cxn ang="0">
                  <a:pos x="0" y="46"/>
                </a:cxn>
                <a:cxn ang="0">
                  <a:pos x="0" y="46"/>
                </a:cxn>
              </a:cxnLst>
              <a:rect l="0" t="0" r="r" b="b"/>
              <a:pathLst>
                <a:path w="390" h="683">
                  <a:moveTo>
                    <a:pt x="0" y="46"/>
                  </a:moveTo>
                  <a:lnTo>
                    <a:pt x="210" y="683"/>
                  </a:lnTo>
                  <a:lnTo>
                    <a:pt x="390" y="641"/>
                  </a:lnTo>
                  <a:lnTo>
                    <a:pt x="192" y="0"/>
                  </a:lnTo>
                  <a:lnTo>
                    <a:pt x="0" y="46"/>
                  </a:lnTo>
                  <a:lnTo>
                    <a:pt x="0" y="46"/>
                  </a:lnTo>
                  <a:close/>
                </a:path>
              </a:pathLst>
            </a:custGeom>
            <a:solidFill>
              <a:srgbClr val="000000"/>
            </a:solidFill>
            <a:ln w="9525">
              <a:noFill/>
              <a:round/>
            </a:ln>
          </p:spPr>
          <p:txBody>
            <a:bodyPr/>
            <a:lstStyle/>
            <a:p>
              <a:endParaRPr lang="en-US"/>
            </a:p>
          </p:txBody>
        </p:sp>
        <p:sp>
          <p:nvSpPr>
            <p:cNvPr id="360462" name="Freeform 14"/>
            <p:cNvSpPr/>
            <p:nvPr/>
          </p:nvSpPr>
          <p:spPr bwMode="auto">
            <a:xfrm>
              <a:off x="4116" y="3031"/>
              <a:ext cx="173" cy="246"/>
            </a:xfrm>
            <a:custGeom>
              <a:avLst/>
              <a:gdLst/>
              <a:ahLst/>
              <a:cxnLst>
                <a:cxn ang="0">
                  <a:pos x="346" y="458"/>
                </a:cxn>
                <a:cxn ang="0">
                  <a:pos x="205" y="0"/>
                </a:cxn>
                <a:cxn ang="0">
                  <a:pos x="0" y="40"/>
                </a:cxn>
                <a:cxn ang="0">
                  <a:pos x="150" y="493"/>
                </a:cxn>
                <a:cxn ang="0">
                  <a:pos x="346" y="458"/>
                </a:cxn>
                <a:cxn ang="0">
                  <a:pos x="346" y="458"/>
                </a:cxn>
              </a:cxnLst>
              <a:rect l="0" t="0" r="r" b="b"/>
              <a:pathLst>
                <a:path w="346" h="493">
                  <a:moveTo>
                    <a:pt x="346" y="458"/>
                  </a:moveTo>
                  <a:lnTo>
                    <a:pt x="205" y="0"/>
                  </a:lnTo>
                  <a:lnTo>
                    <a:pt x="0" y="40"/>
                  </a:lnTo>
                  <a:lnTo>
                    <a:pt x="150" y="493"/>
                  </a:lnTo>
                  <a:lnTo>
                    <a:pt x="346" y="458"/>
                  </a:lnTo>
                  <a:lnTo>
                    <a:pt x="346" y="458"/>
                  </a:lnTo>
                  <a:close/>
                </a:path>
              </a:pathLst>
            </a:custGeom>
            <a:solidFill>
              <a:srgbClr val="000000"/>
            </a:solidFill>
            <a:ln w="9525">
              <a:noFill/>
              <a:round/>
            </a:ln>
          </p:spPr>
          <p:txBody>
            <a:bodyPr/>
            <a:lstStyle/>
            <a:p>
              <a:endParaRPr lang="en-US"/>
            </a:p>
          </p:txBody>
        </p:sp>
        <p:sp>
          <p:nvSpPr>
            <p:cNvPr id="360463" name="Freeform 15"/>
            <p:cNvSpPr/>
            <p:nvPr/>
          </p:nvSpPr>
          <p:spPr bwMode="auto">
            <a:xfrm>
              <a:off x="3806" y="3364"/>
              <a:ext cx="158" cy="155"/>
            </a:xfrm>
            <a:custGeom>
              <a:avLst/>
              <a:gdLst/>
              <a:ahLst/>
              <a:cxnLst>
                <a:cxn ang="0">
                  <a:pos x="0" y="97"/>
                </a:cxn>
                <a:cxn ang="0">
                  <a:pos x="11" y="182"/>
                </a:cxn>
                <a:cxn ang="0">
                  <a:pos x="29" y="244"/>
                </a:cxn>
                <a:cxn ang="0">
                  <a:pos x="60" y="308"/>
                </a:cxn>
                <a:cxn ang="0">
                  <a:pos x="317" y="172"/>
                </a:cxn>
                <a:cxn ang="0">
                  <a:pos x="299" y="86"/>
                </a:cxn>
                <a:cxn ang="0">
                  <a:pos x="291" y="0"/>
                </a:cxn>
                <a:cxn ang="0">
                  <a:pos x="0" y="97"/>
                </a:cxn>
                <a:cxn ang="0">
                  <a:pos x="0" y="97"/>
                </a:cxn>
              </a:cxnLst>
              <a:rect l="0" t="0" r="r" b="b"/>
              <a:pathLst>
                <a:path w="317" h="308">
                  <a:moveTo>
                    <a:pt x="0" y="97"/>
                  </a:moveTo>
                  <a:lnTo>
                    <a:pt x="11" y="182"/>
                  </a:lnTo>
                  <a:lnTo>
                    <a:pt x="29" y="244"/>
                  </a:lnTo>
                  <a:lnTo>
                    <a:pt x="60" y="308"/>
                  </a:lnTo>
                  <a:lnTo>
                    <a:pt x="317" y="172"/>
                  </a:lnTo>
                  <a:lnTo>
                    <a:pt x="299" y="86"/>
                  </a:lnTo>
                  <a:lnTo>
                    <a:pt x="291" y="0"/>
                  </a:lnTo>
                  <a:lnTo>
                    <a:pt x="0" y="97"/>
                  </a:lnTo>
                  <a:lnTo>
                    <a:pt x="0" y="97"/>
                  </a:lnTo>
                  <a:close/>
                </a:path>
              </a:pathLst>
            </a:custGeom>
            <a:solidFill>
              <a:srgbClr val="000000"/>
            </a:solidFill>
            <a:ln w="9525">
              <a:noFill/>
              <a:round/>
            </a:ln>
          </p:spPr>
          <p:txBody>
            <a:bodyPr/>
            <a:lstStyle/>
            <a:p>
              <a:endParaRPr lang="en-US"/>
            </a:p>
          </p:txBody>
        </p:sp>
        <p:sp>
          <p:nvSpPr>
            <p:cNvPr id="360464" name="Freeform 16"/>
            <p:cNvSpPr/>
            <p:nvPr/>
          </p:nvSpPr>
          <p:spPr bwMode="auto">
            <a:xfrm>
              <a:off x="4324" y="3179"/>
              <a:ext cx="369" cy="170"/>
            </a:xfrm>
            <a:custGeom>
              <a:avLst/>
              <a:gdLst/>
              <a:ahLst/>
              <a:cxnLst>
                <a:cxn ang="0">
                  <a:pos x="0" y="199"/>
                </a:cxn>
                <a:cxn ang="0">
                  <a:pos x="708" y="0"/>
                </a:cxn>
                <a:cxn ang="0">
                  <a:pos x="738" y="140"/>
                </a:cxn>
                <a:cxn ang="0">
                  <a:pos x="32" y="340"/>
                </a:cxn>
                <a:cxn ang="0">
                  <a:pos x="0" y="199"/>
                </a:cxn>
                <a:cxn ang="0">
                  <a:pos x="0" y="199"/>
                </a:cxn>
              </a:cxnLst>
              <a:rect l="0" t="0" r="r" b="b"/>
              <a:pathLst>
                <a:path w="738" h="340">
                  <a:moveTo>
                    <a:pt x="0" y="199"/>
                  </a:moveTo>
                  <a:lnTo>
                    <a:pt x="708" y="0"/>
                  </a:lnTo>
                  <a:lnTo>
                    <a:pt x="738" y="140"/>
                  </a:lnTo>
                  <a:lnTo>
                    <a:pt x="32" y="340"/>
                  </a:lnTo>
                  <a:lnTo>
                    <a:pt x="0" y="199"/>
                  </a:lnTo>
                  <a:lnTo>
                    <a:pt x="0" y="199"/>
                  </a:lnTo>
                  <a:close/>
                </a:path>
              </a:pathLst>
            </a:custGeom>
            <a:solidFill>
              <a:srgbClr val="000000"/>
            </a:solidFill>
            <a:ln w="9525">
              <a:noFill/>
              <a:round/>
            </a:ln>
          </p:spPr>
          <p:txBody>
            <a:bodyPr/>
            <a:lstStyle/>
            <a:p>
              <a:endParaRPr lang="en-US"/>
            </a:p>
          </p:txBody>
        </p:sp>
        <p:sp>
          <p:nvSpPr>
            <p:cNvPr id="360465" name="Freeform 17"/>
            <p:cNvSpPr/>
            <p:nvPr/>
          </p:nvSpPr>
          <p:spPr bwMode="auto">
            <a:xfrm>
              <a:off x="3902" y="3318"/>
              <a:ext cx="306" cy="153"/>
            </a:xfrm>
            <a:custGeom>
              <a:avLst/>
              <a:gdLst/>
              <a:ahLst/>
              <a:cxnLst>
                <a:cxn ang="0">
                  <a:pos x="612" y="137"/>
                </a:cxn>
                <a:cxn ang="0">
                  <a:pos x="19" y="306"/>
                </a:cxn>
                <a:cxn ang="0">
                  <a:pos x="0" y="159"/>
                </a:cxn>
                <a:cxn ang="0">
                  <a:pos x="554" y="0"/>
                </a:cxn>
                <a:cxn ang="0">
                  <a:pos x="612" y="137"/>
                </a:cxn>
                <a:cxn ang="0">
                  <a:pos x="612" y="137"/>
                </a:cxn>
              </a:cxnLst>
              <a:rect l="0" t="0" r="r" b="b"/>
              <a:pathLst>
                <a:path w="612" h="306">
                  <a:moveTo>
                    <a:pt x="612" y="137"/>
                  </a:moveTo>
                  <a:lnTo>
                    <a:pt x="19" y="306"/>
                  </a:lnTo>
                  <a:lnTo>
                    <a:pt x="0" y="159"/>
                  </a:lnTo>
                  <a:lnTo>
                    <a:pt x="554" y="0"/>
                  </a:lnTo>
                  <a:lnTo>
                    <a:pt x="612" y="137"/>
                  </a:lnTo>
                  <a:lnTo>
                    <a:pt x="612" y="137"/>
                  </a:lnTo>
                  <a:close/>
                </a:path>
              </a:pathLst>
            </a:custGeom>
            <a:solidFill>
              <a:srgbClr val="000000"/>
            </a:solidFill>
            <a:ln w="9525">
              <a:noFill/>
              <a:round/>
            </a:ln>
          </p:spPr>
          <p:txBody>
            <a:bodyPr/>
            <a:lstStyle/>
            <a:p>
              <a:endParaRPr lang="en-US"/>
            </a:p>
          </p:txBody>
        </p:sp>
        <p:sp>
          <p:nvSpPr>
            <p:cNvPr id="360466" name="Freeform 18"/>
            <p:cNvSpPr/>
            <p:nvPr/>
          </p:nvSpPr>
          <p:spPr bwMode="auto">
            <a:xfrm>
              <a:off x="4530" y="2949"/>
              <a:ext cx="134" cy="120"/>
            </a:xfrm>
            <a:custGeom>
              <a:avLst/>
              <a:gdLst/>
              <a:ahLst/>
              <a:cxnLst>
                <a:cxn ang="0">
                  <a:pos x="0" y="119"/>
                </a:cxn>
                <a:cxn ang="0">
                  <a:pos x="127" y="0"/>
                </a:cxn>
                <a:cxn ang="0">
                  <a:pos x="270" y="104"/>
                </a:cxn>
                <a:cxn ang="0">
                  <a:pos x="174" y="240"/>
                </a:cxn>
                <a:cxn ang="0">
                  <a:pos x="0" y="119"/>
                </a:cxn>
                <a:cxn ang="0">
                  <a:pos x="0" y="119"/>
                </a:cxn>
              </a:cxnLst>
              <a:rect l="0" t="0" r="r" b="b"/>
              <a:pathLst>
                <a:path w="270" h="240">
                  <a:moveTo>
                    <a:pt x="0" y="119"/>
                  </a:moveTo>
                  <a:lnTo>
                    <a:pt x="127" y="0"/>
                  </a:lnTo>
                  <a:lnTo>
                    <a:pt x="270" y="104"/>
                  </a:lnTo>
                  <a:lnTo>
                    <a:pt x="174" y="240"/>
                  </a:lnTo>
                  <a:lnTo>
                    <a:pt x="0" y="119"/>
                  </a:lnTo>
                  <a:lnTo>
                    <a:pt x="0" y="119"/>
                  </a:lnTo>
                  <a:close/>
                </a:path>
              </a:pathLst>
            </a:custGeom>
            <a:solidFill>
              <a:srgbClr val="000000"/>
            </a:solidFill>
            <a:ln w="9525">
              <a:noFill/>
              <a:round/>
            </a:ln>
          </p:spPr>
          <p:txBody>
            <a:bodyPr/>
            <a:lstStyle/>
            <a:p>
              <a:endParaRPr lang="en-US"/>
            </a:p>
          </p:txBody>
        </p:sp>
        <p:sp>
          <p:nvSpPr>
            <p:cNvPr id="360467" name="Freeform 19"/>
            <p:cNvSpPr/>
            <p:nvPr/>
          </p:nvSpPr>
          <p:spPr bwMode="auto">
            <a:xfrm>
              <a:off x="3921" y="3649"/>
              <a:ext cx="133" cy="115"/>
            </a:xfrm>
            <a:custGeom>
              <a:avLst/>
              <a:gdLst/>
              <a:ahLst/>
              <a:cxnLst>
                <a:cxn ang="0">
                  <a:pos x="266" y="103"/>
                </a:cxn>
                <a:cxn ang="0">
                  <a:pos x="157" y="231"/>
                </a:cxn>
                <a:cxn ang="0">
                  <a:pos x="0" y="143"/>
                </a:cxn>
                <a:cxn ang="0">
                  <a:pos x="77" y="0"/>
                </a:cxn>
                <a:cxn ang="0">
                  <a:pos x="266" y="103"/>
                </a:cxn>
                <a:cxn ang="0">
                  <a:pos x="266" y="103"/>
                </a:cxn>
              </a:cxnLst>
              <a:rect l="0" t="0" r="r" b="b"/>
              <a:pathLst>
                <a:path w="266" h="231">
                  <a:moveTo>
                    <a:pt x="266" y="103"/>
                  </a:moveTo>
                  <a:lnTo>
                    <a:pt x="157" y="231"/>
                  </a:lnTo>
                  <a:lnTo>
                    <a:pt x="0" y="143"/>
                  </a:lnTo>
                  <a:lnTo>
                    <a:pt x="77" y="0"/>
                  </a:lnTo>
                  <a:lnTo>
                    <a:pt x="266" y="103"/>
                  </a:lnTo>
                  <a:lnTo>
                    <a:pt x="266" y="103"/>
                  </a:lnTo>
                  <a:close/>
                </a:path>
              </a:pathLst>
            </a:custGeom>
            <a:solidFill>
              <a:srgbClr val="000000"/>
            </a:solidFill>
            <a:ln w="9525">
              <a:noFill/>
              <a:round/>
            </a:ln>
          </p:spPr>
          <p:txBody>
            <a:bodyPr/>
            <a:lstStyle/>
            <a:p>
              <a:endParaRPr lang="en-US"/>
            </a:p>
          </p:txBody>
        </p:sp>
        <p:sp>
          <p:nvSpPr>
            <p:cNvPr id="360468" name="Freeform 20"/>
            <p:cNvSpPr/>
            <p:nvPr/>
          </p:nvSpPr>
          <p:spPr bwMode="auto">
            <a:xfrm>
              <a:off x="4678" y="3108"/>
              <a:ext cx="119" cy="118"/>
            </a:xfrm>
            <a:custGeom>
              <a:avLst/>
              <a:gdLst/>
              <a:ahLst/>
              <a:cxnLst>
                <a:cxn ang="0">
                  <a:pos x="0" y="55"/>
                </a:cxn>
                <a:cxn ang="0">
                  <a:pos x="171" y="0"/>
                </a:cxn>
                <a:cxn ang="0">
                  <a:pos x="238" y="152"/>
                </a:cxn>
                <a:cxn ang="0">
                  <a:pos x="83" y="236"/>
                </a:cxn>
                <a:cxn ang="0">
                  <a:pos x="0" y="55"/>
                </a:cxn>
                <a:cxn ang="0">
                  <a:pos x="0" y="55"/>
                </a:cxn>
              </a:cxnLst>
              <a:rect l="0" t="0" r="r" b="b"/>
              <a:pathLst>
                <a:path w="238" h="236">
                  <a:moveTo>
                    <a:pt x="0" y="55"/>
                  </a:moveTo>
                  <a:lnTo>
                    <a:pt x="171" y="0"/>
                  </a:lnTo>
                  <a:lnTo>
                    <a:pt x="238" y="152"/>
                  </a:lnTo>
                  <a:lnTo>
                    <a:pt x="83" y="236"/>
                  </a:lnTo>
                  <a:lnTo>
                    <a:pt x="0" y="55"/>
                  </a:lnTo>
                  <a:lnTo>
                    <a:pt x="0" y="55"/>
                  </a:lnTo>
                  <a:close/>
                </a:path>
              </a:pathLst>
            </a:custGeom>
            <a:solidFill>
              <a:srgbClr val="000000"/>
            </a:solidFill>
            <a:ln w="9525">
              <a:noFill/>
              <a:round/>
            </a:ln>
          </p:spPr>
          <p:txBody>
            <a:bodyPr/>
            <a:lstStyle/>
            <a:p>
              <a:endParaRPr lang="en-US"/>
            </a:p>
          </p:txBody>
        </p:sp>
        <p:sp>
          <p:nvSpPr>
            <p:cNvPr id="360469" name="Freeform 21"/>
            <p:cNvSpPr/>
            <p:nvPr/>
          </p:nvSpPr>
          <p:spPr bwMode="auto">
            <a:xfrm>
              <a:off x="3768" y="3492"/>
              <a:ext cx="126" cy="122"/>
            </a:xfrm>
            <a:custGeom>
              <a:avLst/>
              <a:gdLst/>
              <a:ahLst/>
              <a:cxnLst>
                <a:cxn ang="0">
                  <a:pos x="252" y="171"/>
                </a:cxn>
                <a:cxn ang="0">
                  <a:pos x="89" y="244"/>
                </a:cxn>
                <a:cxn ang="0">
                  <a:pos x="0" y="101"/>
                </a:cxn>
                <a:cxn ang="0">
                  <a:pos x="144" y="0"/>
                </a:cxn>
                <a:cxn ang="0">
                  <a:pos x="252" y="171"/>
                </a:cxn>
                <a:cxn ang="0">
                  <a:pos x="252" y="171"/>
                </a:cxn>
              </a:cxnLst>
              <a:rect l="0" t="0" r="r" b="b"/>
              <a:pathLst>
                <a:path w="252" h="244">
                  <a:moveTo>
                    <a:pt x="252" y="171"/>
                  </a:moveTo>
                  <a:lnTo>
                    <a:pt x="89" y="244"/>
                  </a:lnTo>
                  <a:lnTo>
                    <a:pt x="0" y="101"/>
                  </a:lnTo>
                  <a:lnTo>
                    <a:pt x="144" y="0"/>
                  </a:lnTo>
                  <a:lnTo>
                    <a:pt x="252" y="171"/>
                  </a:lnTo>
                  <a:lnTo>
                    <a:pt x="252" y="171"/>
                  </a:lnTo>
                  <a:close/>
                </a:path>
              </a:pathLst>
            </a:custGeom>
            <a:solidFill>
              <a:srgbClr val="000000"/>
            </a:solidFill>
            <a:ln w="9525">
              <a:noFill/>
              <a:round/>
            </a:ln>
          </p:spPr>
          <p:txBody>
            <a:bodyPr/>
            <a:lstStyle/>
            <a:p>
              <a:endParaRPr lang="en-US"/>
            </a:p>
          </p:txBody>
        </p:sp>
        <p:sp>
          <p:nvSpPr>
            <p:cNvPr id="360470" name="Freeform 22"/>
            <p:cNvSpPr/>
            <p:nvPr/>
          </p:nvSpPr>
          <p:spPr bwMode="auto">
            <a:xfrm>
              <a:off x="4722" y="3302"/>
              <a:ext cx="97" cy="100"/>
            </a:xfrm>
            <a:custGeom>
              <a:avLst/>
              <a:gdLst/>
              <a:ahLst/>
              <a:cxnLst>
                <a:cxn ang="0">
                  <a:pos x="19" y="0"/>
                </a:cxn>
                <a:cxn ang="0">
                  <a:pos x="195" y="12"/>
                </a:cxn>
                <a:cxn ang="0">
                  <a:pos x="178" y="179"/>
                </a:cxn>
                <a:cxn ang="0">
                  <a:pos x="0" y="199"/>
                </a:cxn>
                <a:cxn ang="0">
                  <a:pos x="19" y="0"/>
                </a:cxn>
                <a:cxn ang="0">
                  <a:pos x="19" y="0"/>
                </a:cxn>
              </a:cxnLst>
              <a:rect l="0" t="0" r="r" b="b"/>
              <a:pathLst>
                <a:path w="195" h="199">
                  <a:moveTo>
                    <a:pt x="19" y="0"/>
                  </a:moveTo>
                  <a:lnTo>
                    <a:pt x="195" y="12"/>
                  </a:lnTo>
                  <a:lnTo>
                    <a:pt x="178" y="179"/>
                  </a:lnTo>
                  <a:lnTo>
                    <a:pt x="0" y="199"/>
                  </a:lnTo>
                  <a:lnTo>
                    <a:pt x="19" y="0"/>
                  </a:lnTo>
                  <a:lnTo>
                    <a:pt x="19" y="0"/>
                  </a:lnTo>
                  <a:close/>
                </a:path>
              </a:pathLst>
            </a:custGeom>
            <a:solidFill>
              <a:srgbClr val="000000"/>
            </a:solidFill>
            <a:ln w="9525">
              <a:noFill/>
              <a:round/>
            </a:ln>
          </p:spPr>
          <p:txBody>
            <a:bodyPr/>
            <a:lstStyle/>
            <a:p>
              <a:endParaRPr lang="en-US"/>
            </a:p>
          </p:txBody>
        </p:sp>
        <p:sp>
          <p:nvSpPr>
            <p:cNvPr id="360471" name="Freeform 23"/>
            <p:cNvSpPr/>
            <p:nvPr/>
          </p:nvSpPr>
          <p:spPr bwMode="auto">
            <a:xfrm>
              <a:off x="3731" y="3326"/>
              <a:ext cx="88" cy="102"/>
            </a:xfrm>
            <a:custGeom>
              <a:avLst/>
              <a:gdLst/>
              <a:ahLst/>
              <a:cxnLst>
                <a:cxn ang="0">
                  <a:pos x="176" y="198"/>
                </a:cxn>
                <a:cxn ang="0">
                  <a:pos x="0" y="203"/>
                </a:cxn>
                <a:cxn ang="0">
                  <a:pos x="0" y="38"/>
                </a:cxn>
                <a:cxn ang="0">
                  <a:pos x="167" y="0"/>
                </a:cxn>
                <a:cxn ang="0">
                  <a:pos x="176" y="198"/>
                </a:cxn>
                <a:cxn ang="0">
                  <a:pos x="176" y="198"/>
                </a:cxn>
              </a:cxnLst>
              <a:rect l="0" t="0" r="r" b="b"/>
              <a:pathLst>
                <a:path w="176" h="203">
                  <a:moveTo>
                    <a:pt x="176" y="198"/>
                  </a:moveTo>
                  <a:lnTo>
                    <a:pt x="0" y="203"/>
                  </a:lnTo>
                  <a:lnTo>
                    <a:pt x="0" y="38"/>
                  </a:lnTo>
                  <a:lnTo>
                    <a:pt x="167" y="0"/>
                  </a:lnTo>
                  <a:lnTo>
                    <a:pt x="176" y="198"/>
                  </a:lnTo>
                  <a:lnTo>
                    <a:pt x="176" y="198"/>
                  </a:lnTo>
                  <a:close/>
                </a:path>
              </a:pathLst>
            </a:custGeom>
            <a:solidFill>
              <a:srgbClr val="000000"/>
            </a:solidFill>
            <a:ln w="9525">
              <a:noFill/>
              <a:round/>
            </a:ln>
          </p:spPr>
          <p:txBody>
            <a:bodyPr/>
            <a:lstStyle/>
            <a:p>
              <a:endParaRPr lang="en-US"/>
            </a:p>
          </p:txBody>
        </p:sp>
        <p:sp>
          <p:nvSpPr>
            <p:cNvPr id="360472" name="Freeform 24"/>
            <p:cNvSpPr/>
            <p:nvPr/>
          </p:nvSpPr>
          <p:spPr bwMode="auto">
            <a:xfrm>
              <a:off x="4640" y="3480"/>
              <a:ext cx="133" cy="113"/>
            </a:xfrm>
            <a:custGeom>
              <a:avLst/>
              <a:gdLst/>
              <a:ahLst/>
              <a:cxnLst>
                <a:cxn ang="0">
                  <a:pos x="120" y="0"/>
                </a:cxn>
                <a:cxn ang="0">
                  <a:pos x="267" y="82"/>
                </a:cxn>
                <a:cxn ang="0">
                  <a:pos x="166" y="228"/>
                </a:cxn>
                <a:cxn ang="0">
                  <a:pos x="0" y="175"/>
                </a:cxn>
                <a:cxn ang="0">
                  <a:pos x="120" y="0"/>
                </a:cxn>
                <a:cxn ang="0">
                  <a:pos x="120" y="0"/>
                </a:cxn>
              </a:cxnLst>
              <a:rect l="0" t="0" r="r" b="b"/>
              <a:pathLst>
                <a:path w="267" h="228">
                  <a:moveTo>
                    <a:pt x="120" y="0"/>
                  </a:moveTo>
                  <a:lnTo>
                    <a:pt x="267" y="82"/>
                  </a:lnTo>
                  <a:lnTo>
                    <a:pt x="166" y="228"/>
                  </a:lnTo>
                  <a:lnTo>
                    <a:pt x="0" y="175"/>
                  </a:lnTo>
                  <a:lnTo>
                    <a:pt x="120" y="0"/>
                  </a:lnTo>
                  <a:lnTo>
                    <a:pt x="120" y="0"/>
                  </a:lnTo>
                  <a:close/>
                </a:path>
              </a:pathLst>
            </a:custGeom>
            <a:solidFill>
              <a:srgbClr val="000000"/>
            </a:solidFill>
            <a:ln w="9525">
              <a:noFill/>
              <a:round/>
            </a:ln>
          </p:spPr>
          <p:txBody>
            <a:bodyPr/>
            <a:lstStyle/>
            <a:p>
              <a:endParaRPr lang="en-US"/>
            </a:p>
          </p:txBody>
        </p:sp>
        <p:sp>
          <p:nvSpPr>
            <p:cNvPr id="360473" name="Freeform 25"/>
            <p:cNvSpPr/>
            <p:nvPr/>
          </p:nvSpPr>
          <p:spPr bwMode="auto">
            <a:xfrm>
              <a:off x="3752" y="3129"/>
              <a:ext cx="126" cy="109"/>
            </a:xfrm>
            <a:custGeom>
              <a:avLst/>
              <a:gdLst/>
              <a:ahLst/>
              <a:cxnLst>
                <a:cxn ang="0">
                  <a:pos x="159" y="219"/>
                </a:cxn>
                <a:cxn ang="0">
                  <a:pos x="0" y="154"/>
                </a:cxn>
                <a:cxn ang="0">
                  <a:pos x="81" y="0"/>
                </a:cxn>
                <a:cxn ang="0">
                  <a:pos x="253" y="34"/>
                </a:cxn>
                <a:cxn ang="0">
                  <a:pos x="159" y="219"/>
                </a:cxn>
                <a:cxn ang="0">
                  <a:pos x="159" y="219"/>
                </a:cxn>
              </a:cxnLst>
              <a:rect l="0" t="0" r="r" b="b"/>
              <a:pathLst>
                <a:path w="253" h="219">
                  <a:moveTo>
                    <a:pt x="159" y="219"/>
                  </a:moveTo>
                  <a:lnTo>
                    <a:pt x="0" y="154"/>
                  </a:lnTo>
                  <a:lnTo>
                    <a:pt x="81" y="0"/>
                  </a:lnTo>
                  <a:lnTo>
                    <a:pt x="253" y="34"/>
                  </a:lnTo>
                  <a:lnTo>
                    <a:pt x="159" y="219"/>
                  </a:lnTo>
                  <a:lnTo>
                    <a:pt x="159" y="219"/>
                  </a:lnTo>
                  <a:close/>
                </a:path>
              </a:pathLst>
            </a:custGeom>
            <a:solidFill>
              <a:srgbClr val="000000"/>
            </a:solidFill>
            <a:ln w="9525">
              <a:noFill/>
              <a:round/>
            </a:ln>
          </p:spPr>
          <p:txBody>
            <a:bodyPr/>
            <a:lstStyle/>
            <a:p>
              <a:endParaRPr lang="en-US"/>
            </a:p>
          </p:txBody>
        </p:sp>
        <p:sp>
          <p:nvSpPr>
            <p:cNvPr id="360474" name="Freeform 26"/>
            <p:cNvSpPr/>
            <p:nvPr/>
          </p:nvSpPr>
          <p:spPr bwMode="auto">
            <a:xfrm>
              <a:off x="4511" y="3610"/>
              <a:ext cx="141" cy="114"/>
            </a:xfrm>
            <a:custGeom>
              <a:avLst/>
              <a:gdLst/>
              <a:ahLst/>
              <a:cxnLst>
                <a:cxn ang="0">
                  <a:pos x="191" y="0"/>
                </a:cxn>
                <a:cxn ang="0">
                  <a:pos x="281" y="130"/>
                </a:cxn>
                <a:cxn ang="0">
                  <a:pos x="121" y="228"/>
                </a:cxn>
                <a:cxn ang="0">
                  <a:pos x="0" y="120"/>
                </a:cxn>
                <a:cxn ang="0">
                  <a:pos x="191" y="0"/>
                </a:cxn>
                <a:cxn ang="0">
                  <a:pos x="191" y="0"/>
                </a:cxn>
              </a:cxnLst>
              <a:rect l="0" t="0" r="r" b="b"/>
              <a:pathLst>
                <a:path w="281" h="228">
                  <a:moveTo>
                    <a:pt x="191" y="0"/>
                  </a:moveTo>
                  <a:lnTo>
                    <a:pt x="281" y="130"/>
                  </a:lnTo>
                  <a:lnTo>
                    <a:pt x="121" y="228"/>
                  </a:lnTo>
                  <a:lnTo>
                    <a:pt x="0" y="120"/>
                  </a:lnTo>
                  <a:lnTo>
                    <a:pt x="191" y="0"/>
                  </a:lnTo>
                  <a:lnTo>
                    <a:pt x="191" y="0"/>
                  </a:lnTo>
                  <a:close/>
                </a:path>
              </a:pathLst>
            </a:custGeom>
            <a:solidFill>
              <a:srgbClr val="000000"/>
            </a:solidFill>
            <a:ln w="9525">
              <a:noFill/>
              <a:round/>
            </a:ln>
          </p:spPr>
          <p:txBody>
            <a:bodyPr/>
            <a:lstStyle/>
            <a:p>
              <a:endParaRPr lang="en-US"/>
            </a:p>
          </p:txBody>
        </p:sp>
        <p:sp>
          <p:nvSpPr>
            <p:cNvPr id="360475" name="Freeform 27"/>
            <p:cNvSpPr/>
            <p:nvPr/>
          </p:nvSpPr>
          <p:spPr bwMode="auto">
            <a:xfrm>
              <a:off x="3899" y="2969"/>
              <a:ext cx="141" cy="116"/>
            </a:xfrm>
            <a:custGeom>
              <a:avLst/>
              <a:gdLst/>
              <a:ahLst/>
              <a:cxnLst>
                <a:cxn ang="0">
                  <a:pos x="109" y="233"/>
                </a:cxn>
                <a:cxn ang="0">
                  <a:pos x="0" y="116"/>
                </a:cxn>
                <a:cxn ang="0">
                  <a:pos x="145" y="0"/>
                </a:cxn>
                <a:cxn ang="0">
                  <a:pos x="281" y="94"/>
                </a:cxn>
                <a:cxn ang="0">
                  <a:pos x="109" y="233"/>
                </a:cxn>
                <a:cxn ang="0">
                  <a:pos x="109" y="233"/>
                </a:cxn>
              </a:cxnLst>
              <a:rect l="0" t="0" r="r" b="b"/>
              <a:pathLst>
                <a:path w="281" h="233">
                  <a:moveTo>
                    <a:pt x="109" y="233"/>
                  </a:moveTo>
                  <a:lnTo>
                    <a:pt x="0" y="116"/>
                  </a:lnTo>
                  <a:lnTo>
                    <a:pt x="145" y="0"/>
                  </a:lnTo>
                  <a:lnTo>
                    <a:pt x="281" y="94"/>
                  </a:lnTo>
                  <a:lnTo>
                    <a:pt x="109" y="233"/>
                  </a:lnTo>
                  <a:lnTo>
                    <a:pt x="109" y="233"/>
                  </a:lnTo>
                  <a:close/>
                </a:path>
              </a:pathLst>
            </a:custGeom>
            <a:solidFill>
              <a:srgbClr val="000000"/>
            </a:solidFill>
            <a:ln w="9525">
              <a:noFill/>
              <a:round/>
            </a:ln>
          </p:spPr>
          <p:txBody>
            <a:bodyPr/>
            <a:lstStyle/>
            <a:p>
              <a:endParaRPr lang="en-US"/>
            </a:p>
          </p:txBody>
        </p:sp>
        <p:sp>
          <p:nvSpPr>
            <p:cNvPr id="360476" name="Freeform 28"/>
            <p:cNvSpPr/>
            <p:nvPr/>
          </p:nvSpPr>
          <p:spPr bwMode="auto">
            <a:xfrm>
              <a:off x="4136" y="3732"/>
              <a:ext cx="120" cy="95"/>
            </a:xfrm>
            <a:custGeom>
              <a:avLst/>
              <a:gdLst/>
              <a:ahLst/>
              <a:cxnLst>
                <a:cxn ang="0">
                  <a:pos x="242" y="38"/>
                </a:cxn>
                <a:cxn ang="0">
                  <a:pos x="186" y="189"/>
                </a:cxn>
                <a:cxn ang="0">
                  <a:pos x="0" y="155"/>
                </a:cxn>
                <a:cxn ang="0">
                  <a:pos x="18" y="0"/>
                </a:cxn>
                <a:cxn ang="0">
                  <a:pos x="242" y="38"/>
                </a:cxn>
                <a:cxn ang="0">
                  <a:pos x="242" y="38"/>
                </a:cxn>
              </a:cxnLst>
              <a:rect l="0" t="0" r="r" b="b"/>
              <a:pathLst>
                <a:path w="242" h="189">
                  <a:moveTo>
                    <a:pt x="242" y="38"/>
                  </a:moveTo>
                  <a:lnTo>
                    <a:pt x="186" y="189"/>
                  </a:lnTo>
                  <a:lnTo>
                    <a:pt x="0" y="155"/>
                  </a:lnTo>
                  <a:lnTo>
                    <a:pt x="18" y="0"/>
                  </a:lnTo>
                  <a:lnTo>
                    <a:pt x="242" y="38"/>
                  </a:lnTo>
                  <a:lnTo>
                    <a:pt x="242" y="38"/>
                  </a:lnTo>
                  <a:close/>
                </a:path>
              </a:pathLst>
            </a:custGeom>
            <a:solidFill>
              <a:srgbClr val="000000"/>
            </a:solidFill>
            <a:ln w="9525">
              <a:noFill/>
              <a:round/>
            </a:ln>
          </p:spPr>
          <p:txBody>
            <a:bodyPr/>
            <a:lstStyle/>
            <a:p>
              <a:endParaRPr lang="en-US"/>
            </a:p>
          </p:txBody>
        </p:sp>
        <p:sp>
          <p:nvSpPr>
            <p:cNvPr id="360477" name="Freeform 29"/>
            <p:cNvSpPr/>
            <p:nvPr/>
          </p:nvSpPr>
          <p:spPr bwMode="auto">
            <a:xfrm>
              <a:off x="4334" y="2888"/>
              <a:ext cx="114" cy="84"/>
            </a:xfrm>
            <a:custGeom>
              <a:avLst/>
              <a:gdLst/>
              <a:ahLst/>
              <a:cxnLst>
                <a:cxn ang="0">
                  <a:pos x="0" y="154"/>
                </a:cxn>
                <a:cxn ang="0">
                  <a:pos x="34" y="0"/>
                </a:cxn>
                <a:cxn ang="0">
                  <a:pos x="224" y="13"/>
                </a:cxn>
                <a:cxn ang="0">
                  <a:pos x="229" y="168"/>
                </a:cxn>
                <a:cxn ang="0">
                  <a:pos x="0" y="154"/>
                </a:cxn>
                <a:cxn ang="0">
                  <a:pos x="0" y="154"/>
                </a:cxn>
              </a:cxnLst>
              <a:rect l="0" t="0" r="r" b="b"/>
              <a:pathLst>
                <a:path w="229" h="168">
                  <a:moveTo>
                    <a:pt x="0" y="154"/>
                  </a:moveTo>
                  <a:lnTo>
                    <a:pt x="34" y="0"/>
                  </a:lnTo>
                  <a:lnTo>
                    <a:pt x="224" y="13"/>
                  </a:lnTo>
                  <a:lnTo>
                    <a:pt x="229" y="168"/>
                  </a:lnTo>
                  <a:lnTo>
                    <a:pt x="0" y="154"/>
                  </a:lnTo>
                  <a:lnTo>
                    <a:pt x="0" y="154"/>
                  </a:lnTo>
                  <a:close/>
                </a:path>
              </a:pathLst>
            </a:custGeom>
            <a:solidFill>
              <a:srgbClr val="000000"/>
            </a:solidFill>
            <a:ln w="9525">
              <a:noFill/>
              <a:round/>
            </a:ln>
          </p:spPr>
          <p:txBody>
            <a:bodyPr/>
            <a:lstStyle/>
            <a:p>
              <a:endParaRPr lang="en-US"/>
            </a:p>
          </p:txBody>
        </p:sp>
        <p:sp>
          <p:nvSpPr>
            <p:cNvPr id="360478" name="Freeform 30"/>
            <p:cNvSpPr/>
            <p:nvPr/>
          </p:nvSpPr>
          <p:spPr bwMode="auto">
            <a:xfrm>
              <a:off x="4118" y="2891"/>
              <a:ext cx="129" cy="89"/>
            </a:xfrm>
            <a:custGeom>
              <a:avLst/>
              <a:gdLst/>
              <a:ahLst/>
              <a:cxnLst>
                <a:cxn ang="0">
                  <a:pos x="22" y="180"/>
                </a:cxn>
                <a:cxn ang="0">
                  <a:pos x="0" y="43"/>
                </a:cxn>
                <a:cxn ang="0">
                  <a:pos x="209" y="0"/>
                </a:cxn>
                <a:cxn ang="0">
                  <a:pos x="259" y="147"/>
                </a:cxn>
                <a:cxn ang="0">
                  <a:pos x="22" y="180"/>
                </a:cxn>
                <a:cxn ang="0">
                  <a:pos x="22" y="180"/>
                </a:cxn>
              </a:cxnLst>
              <a:rect l="0" t="0" r="r" b="b"/>
              <a:pathLst>
                <a:path w="259" h="180">
                  <a:moveTo>
                    <a:pt x="22" y="180"/>
                  </a:moveTo>
                  <a:lnTo>
                    <a:pt x="0" y="43"/>
                  </a:lnTo>
                  <a:lnTo>
                    <a:pt x="209" y="0"/>
                  </a:lnTo>
                  <a:lnTo>
                    <a:pt x="259" y="147"/>
                  </a:lnTo>
                  <a:lnTo>
                    <a:pt x="22" y="180"/>
                  </a:lnTo>
                  <a:lnTo>
                    <a:pt x="22" y="180"/>
                  </a:lnTo>
                  <a:close/>
                </a:path>
              </a:pathLst>
            </a:custGeom>
            <a:solidFill>
              <a:srgbClr val="000000"/>
            </a:solidFill>
            <a:ln w="9525">
              <a:noFill/>
              <a:round/>
            </a:ln>
          </p:spPr>
          <p:txBody>
            <a:bodyPr/>
            <a:lstStyle/>
            <a:p>
              <a:endParaRPr lang="en-US"/>
            </a:p>
          </p:txBody>
        </p:sp>
        <p:sp>
          <p:nvSpPr>
            <p:cNvPr id="360479" name="Freeform 31"/>
            <p:cNvSpPr/>
            <p:nvPr/>
          </p:nvSpPr>
          <p:spPr bwMode="auto">
            <a:xfrm>
              <a:off x="4340" y="3706"/>
              <a:ext cx="125" cy="96"/>
            </a:xfrm>
            <a:custGeom>
              <a:avLst/>
              <a:gdLst/>
              <a:ahLst/>
              <a:cxnLst>
                <a:cxn ang="0">
                  <a:pos x="0" y="71"/>
                </a:cxn>
                <a:cxn ang="0">
                  <a:pos x="87" y="191"/>
                </a:cxn>
                <a:cxn ang="0">
                  <a:pos x="249" y="149"/>
                </a:cxn>
                <a:cxn ang="0">
                  <a:pos x="226" y="0"/>
                </a:cxn>
                <a:cxn ang="0">
                  <a:pos x="0" y="71"/>
                </a:cxn>
                <a:cxn ang="0">
                  <a:pos x="0" y="71"/>
                </a:cxn>
              </a:cxnLst>
              <a:rect l="0" t="0" r="r" b="b"/>
              <a:pathLst>
                <a:path w="249" h="191">
                  <a:moveTo>
                    <a:pt x="0" y="71"/>
                  </a:moveTo>
                  <a:lnTo>
                    <a:pt x="87" y="191"/>
                  </a:lnTo>
                  <a:lnTo>
                    <a:pt x="249" y="149"/>
                  </a:lnTo>
                  <a:lnTo>
                    <a:pt x="226" y="0"/>
                  </a:lnTo>
                  <a:lnTo>
                    <a:pt x="0" y="71"/>
                  </a:lnTo>
                  <a:lnTo>
                    <a:pt x="0" y="71"/>
                  </a:lnTo>
                  <a:close/>
                </a:path>
              </a:pathLst>
            </a:custGeom>
            <a:solidFill>
              <a:srgbClr val="000000"/>
            </a:solidFill>
            <a:ln w="9525">
              <a:noFill/>
              <a:round/>
            </a:ln>
          </p:spPr>
          <p:txBody>
            <a:bodyPr/>
            <a:lstStyle/>
            <a:p>
              <a:endParaRPr lang="en-US"/>
            </a:p>
          </p:txBody>
        </p:sp>
        <p:sp>
          <p:nvSpPr>
            <p:cNvPr id="360480" name="Freeform 32"/>
            <p:cNvSpPr/>
            <p:nvPr/>
          </p:nvSpPr>
          <p:spPr bwMode="auto">
            <a:xfrm>
              <a:off x="4567" y="2360"/>
              <a:ext cx="829" cy="719"/>
            </a:xfrm>
            <a:custGeom>
              <a:avLst/>
              <a:gdLst/>
              <a:ahLst/>
              <a:cxnLst>
                <a:cxn ang="0">
                  <a:pos x="2" y="835"/>
                </a:cxn>
                <a:cxn ang="0">
                  <a:pos x="0" y="690"/>
                </a:cxn>
                <a:cxn ang="0">
                  <a:pos x="40" y="524"/>
                </a:cxn>
                <a:cxn ang="0">
                  <a:pos x="124" y="369"/>
                </a:cxn>
                <a:cxn ang="0">
                  <a:pos x="244" y="233"/>
                </a:cxn>
                <a:cxn ang="0">
                  <a:pos x="396" y="124"/>
                </a:cxn>
                <a:cxn ang="0">
                  <a:pos x="572" y="44"/>
                </a:cxn>
                <a:cxn ang="0">
                  <a:pos x="761" y="4"/>
                </a:cxn>
                <a:cxn ang="0">
                  <a:pos x="953" y="0"/>
                </a:cxn>
                <a:cxn ang="0">
                  <a:pos x="1138" y="35"/>
                </a:cxn>
                <a:cxn ang="0">
                  <a:pos x="1307" y="108"/>
                </a:cxn>
                <a:cxn ang="0">
                  <a:pos x="1452" y="211"/>
                </a:cxn>
                <a:cxn ang="0">
                  <a:pos x="1561" y="345"/>
                </a:cxn>
                <a:cxn ang="0">
                  <a:pos x="1631" y="496"/>
                </a:cxn>
                <a:cxn ang="0">
                  <a:pos x="1656" y="661"/>
                </a:cxn>
                <a:cxn ang="0">
                  <a:pos x="1639" y="827"/>
                </a:cxn>
                <a:cxn ang="0">
                  <a:pos x="1577" y="989"/>
                </a:cxn>
                <a:cxn ang="0">
                  <a:pos x="1475" y="1136"/>
                </a:cxn>
                <a:cxn ang="0">
                  <a:pos x="1337" y="1260"/>
                </a:cxn>
                <a:cxn ang="0">
                  <a:pos x="1171" y="1354"/>
                </a:cxn>
                <a:cxn ang="0">
                  <a:pos x="988" y="1413"/>
                </a:cxn>
                <a:cxn ang="0">
                  <a:pos x="796" y="1438"/>
                </a:cxn>
                <a:cxn ang="0">
                  <a:pos x="606" y="1421"/>
                </a:cxn>
                <a:cxn ang="0">
                  <a:pos x="427" y="1366"/>
                </a:cxn>
                <a:cxn ang="0">
                  <a:pos x="270" y="1279"/>
                </a:cxn>
                <a:cxn ang="0">
                  <a:pos x="143" y="1159"/>
                </a:cxn>
                <a:cxn ang="0">
                  <a:pos x="52" y="1016"/>
                </a:cxn>
                <a:cxn ang="0">
                  <a:pos x="283" y="888"/>
                </a:cxn>
                <a:cxn ang="0">
                  <a:pos x="332" y="978"/>
                </a:cxn>
                <a:cxn ang="0">
                  <a:pos x="409" y="1067"/>
                </a:cxn>
                <a:cxn ang="0">
                  <a:pos x="510" y="1137"/>
                </a:cxn>
                <a:cxn ang="0">
                  <a:pos x="626" y="1183"/>
                </a:cxn>
                <a:cxn ang="0">
                  <a:pos x="753" y="1203"/>
                </a:cxn>
                <a:cxn ang="0">
                  <a:pos x="886" y="1199"/>
                </a:cxn>
                <a:cxn ang="0">
                  <a:pos x="1013" y="1167"/>
                </a:cxn>
                <a:cxn ang="0">
                  <a:pos x="1131" y="1112"/>
                </a:cxn>
                <a:cxn ang="0">
                  <a:pos x="1232" y="1033"/>
                </a:cxn>
                <a:cxn ang="0">
                  <a:pos x="1312" y="939"/>
                </a:cxn>
                <a:cxn ang="0">
                  <a:pos x="1365" y="833"/>
                </a:cxn>
                <a:cxn ang="0">
                  <a:pos x="1388" y="719"/>
                </a:cxn>
                <a:cxn ang="0">
                  <a:pos x="1383" y="606"/>
                </a:cxn>
                <a:cxn ang="0">
                  <a:pos x="1347" y="498"/>
                </a:cxn>
                <a:cxn ang="0">
                  <a:pos x="1282" y="403"/>
                </a:cxn>
                <a:cxn ang="0">
                  <a:pos x="1193" y="323"/>
                </a:cxn>
                <a:cxn ang="0">
                  <a:pos x="1083" y="265"/>
                </a:cxn>
                <a:cxn ang="0">
                  <a:pos x="960" y="232"/>
                </a:cxn>
                <a:cxn ang="0">
                  <a:pos x="831" y="225"/>
                </a:cxn>
                <a:cxn ang="0">
                  <a:pos x="700" y="242"/>
                </a:cxn>
                <a:cxn ang="0">
                  <a:pos x="576" y="287"/>
                </a:cxn>
                <a:cxn ang="0">
                  <a:pos x="466" y="353"/>
                </a:cxn>
                <a:cxn ang="0">
                  <a:pos x="376" y="440"/>
                </a:cxn>
                <a:cxn ang="0">
                  <a:pos x="307" y="542"/>
                </a:cxn>
                <a:cxn ang="0">
                  <a:pos x="269" y="652"/>
                </a:cxn>
                <a:cxn ang="0">
                  <a:pos x="260" y="765"/>
                </a:cxn>
                <a:cxn ang="0">
                  <a:pos x="2" y="835"/>
                </a:cxn>
                <a:cxn ang="0">
                  <a:pos x="2" y="835"/>
                </a:cxn>
              </a:cxnLst>
              <a:rect l="0" t="0" r="r" b="b"/>
              <a:pathLst>
                <a:path w="1656" h="1438">
                  <a:moveTo>
                    <a:pt x="2" y="835"/>
                  </a:moveTo>
                  <a:lnTo>
                    <a:pt x="0" y="690"/>
                  </a:lnTo>
                  <a:lnTo>
                    <a:pt x="40" y="524"/>
                  </a:lnTo>
                  <a:lnTo>
                    <a:pt x="124" y="369"/>
                  </a:lnTo>
                  <a:lnTo>
                    <a:pt x="244" y="233"/>
                  </a:lnTo>
                  <a:lnTo>
                    <a:pt x="396" y="124"/>
                  </a:lnTo>
                  <a:lnTo>
                    <a:pt x="572" y="44"/>
                  </a:lnTo>
                  <a:lnTo>
                    <a:pt x="761" y="4"/>
                  </a:lnTo>
                  <a:lnTo>
                    <a:pt x="953" y="0"/>
                  </a:lnTo>
                  <a:lnTo>
                    <a:pt x="1138" y="35"/>
                  </a:lnTo>
                  <a:lnTo>
                    <a:pt x="1307" y="108"/>
                  </a:lnTo>
                  <a:lnTo>
                    <a:pt x="1452" y="211"/>
                  </a:lnTo>
                  <a:lnTo>
                    <a:pt x="1561" y="345"/>
                  </a:lnTo>
                  <a:lnTo>
                    <a:pt x="1631" y="496"/>
                  </a:lnTo>
                  <a:lnTo>
                    <a:pt x="1656" y="661"/>
                  </a:lnTo>
                  <a:lnTo>
                    <a:pt x="1639" y="827"/>
                  </a:lnTo>
                  <a:lnTo>
                    <a:pt x="1577" y="989"/>
                  </a:lnTo>
                  <a:lnTo>
                    <a:pt x="1475" y="1136"/>
                  </a:lnTo>
                  <a:lnTo>
                    <a:pt x="1337" y="1260"/>
                  </a:lnTo>
                  <a:lnTo>
                    <a:pt x="1171" y="1354"/>
                  </a:lnTo>
                  <a:lnTo>
                    <a:pt x="988" y="1413"/>
                  </a:lnTo>
                  <a:lnTo>
                    <a:pt x="796" y="1438"/>
                  </a:lnTo>
                  <a:lnTo>
                    <a:pt x="606" y="1421"/>
                  </a:lnTo>
                  <a:lnTo>
                    <a:pt x="427" y="1366"/>
                  </a:lnTo>
                  <a:lnTo>
                    <a:pt x="270" y="1279"/>
                  </a:lnTo>
                  <a:lnTo>
                    <a:pt x="143" y="1159"/>
                  </a:lnTo>
                  <a:lnTo>
                    <a:pt x="52" y="1016"/>
                  </a:lnTo>
                  <a:lnTo>
                    <a:pt x="283" y="888"/>
                  </a:lnTo>
                  <a:lnTo>
                    <a:pt x="332" y="978"/>
                  </a:lnTo>
                  <a:lnTo>
                    <a:pt x="409" y="1067"/>
                  </a:lnTo>
                  <a:lnTo>
                    <a:pt x="510" y="1137"/>
                  </a:lnTo>
                  <a:lnTo>
                    <a:pt x="626" y="1183"/>
                  </a:lnTo>
                  <a:lnTo>
                    <a:pt x="753" y="1203"/>
                  </a:lnTo>
                  <a:lnTo>
                    <a:pt x="886" y="1199"/>
                  </a:lnTo>
                  <a:lnTo>
                    <a:pt x="1013" y="1167"/>
                  </a:lnTo>
                  <a:lnTo>
                    <a:pt x="1131" y="1112"/>
                  </a:lnTo>
                  <a:lnTo>
                    <a:pt x="1232" y="1033"/>
                  </a:lnTo>
                  <a:lnTo>
                    <a:pt x="1312" y="939"/>
                  </a:lnTo>
                  <a:lnTo>
                    <a:pt x="1365" y="833"/>
                  </a:lnTo>
                  <a:lnTo>
                    <a:pt x="1388" y="719"/>
                  </a:lnTo>
                  <a:lnTo>
                    <a:pt x="1383" y="606"/>
                  </a:lnTo>
                  <a:lnTo>
                    <a:pt x="1347" y="498"/>
                  </a:lnTo>
                  <a:lnTo>
                    <a:pt x="1282" y="403"/>
                  </a:lnTo>
                  <a:lnTo>
                    <a:pt x="1193" y="323"/>
                  </a:lnTo>
                  <a:lnTo>
                    <a:pt x="1083" y="265"/>
                  </a:lnTo>
                  <a:lnTo>
                    <a:pt x="960" y="232"/>
                  </a:lnTo>
                  <a:lnTo>
                    <a:pt x="831" y="225"/>
                  </a:lnTo>
                  <a:lnTo>
                    <a:pt x="700" y="242"/>
                  </a:lnTo>
                  <a:lnTo>
                    <a:pt x="576" y="287"/>
                  </a:lnTo>
                  <a:lnTo>
                    <a:pt x="466" y="353"/>
                  </a:lnTo>
                  <a:lnTo>
                    <a:pt x="376" y="440"/>
                  </a:lnTo>
                  <a:lnTo>
                    <a:pt x="307" y="542"/>
                  </a:lnTo>
                  <a:lnTo>
                    <a:pt x="269" y="652"/>
                  </a:lnTo>
                  <a:lnTo>
                    <a:pt x="260" y="765"/>
                  </a:lnTo>
                  <a:lnTo>
                    <a:pt x="2" y="835"/>
                  </a:lnTo>
                  <a:lnTo>
                    <a:pt x="2" y="835"/>
                  </a:lnTo>
                  <a:close/>
                </a:path>
              </a:pathLst>
            </a:custGeom>
            <a:solidFill>
              <a:srgbClr val="000000"/>
            </a:solidFill>
            <a:ln w="9525">
              <a:noFill/>
              <a:round/>
            </a:ln>
          </p:spPr>
          <p:txBody>
            <a:bodyPr/>
            <a:lstStyle/>
            <a:p>
              <a:endParaRPr lang="en-US"/>
            </a:p>
          </p:txBody>
        </p:sp>
        <p:sp>
          <p:nvSpPr>
            <p:cNvPr id="360481" name="Freeform 33"/>
            <p:cNvSpPr/>
            <p:nvPr/>
          </p:nvSpPr>
          <p:spPr bwMode="auto">
            <a:xfrm>
              <a:off x="4569" y="2734"/>
              <a:ext cx="140" cy="138"/>
            </a:xfrm>
            <a:custGeom>
              <a:avLst/>
              <a:gdLst/>
              <a:ahLst/>
              <a:cxnLst>
                <a:cxn ang="0">
                  <a:pos x="0" y="87"/>
                </a:cxn>
                <a:cxn ang="0">
                  <a:pos x="11" y="163"/>
                </a:cxn>
                <a:cxn ang="0">
                  <a:pos x="27" y="217"/>
                </a:cxn>
                <a:cxn ang="0">
                  <a:pos x="53" y="276"/>
                </a:cxn>
                <a:cxn ang="0">
                  <a:pos x="281" y="140"/>
                </a:cxn>
                <a:cxn ang="0">
                  <a:pos x="266" y="78"/>
                </a:cxn>
                <a:cxn ang="0">
                  <a:pos x="259" y="0"/>
                </a:cxn>
                <a:cxn ang="0">
                  <a:pos x="0" y="87"/>
                </a:cxn>
                <a:cxn ang="0">
                  <a:pos x="0" y="87"/>
                </a:cxn>
              </a:cxnLst>
              <a:rect l="0" t="0" r="r" b="b"/>
              <a:pathLst>
                <a:path w="281" h="276">
                  <a:moveTo>
                    <a:pt x="0" y="87"/>
                  </a:moveTo>
                  <a:lnTo>
                    <a:pt x="11" y="163"/>
                  </a:lnTo>
                  <a:lnTo>
                    <a:pt x="27" y="217"/>
                  </a:lnTo>
                  <a:lnTo>
                    <a:pt x="53" y="276"/>
                  </a:lnTo>
                  <a:lnTo>
                    <a:pt x="281" y="140"/>
                  </a:lnTo>
                  <a:lnTo>
                    <a:pt x="266" y="78"/>
                  </a:lnTo>
                  <a:lnTo>
                    <a:pt x="259" y="0"/>
                  </a:lnTo>
                  <a:lnTo>
                    <a:pt x="0" y="87"/>
                  </a:lnTo>
                  <a:lnTo>
                    <a:pt x="0" y="87"/>
                  </a:lnTo>
                  <a:close/>
                </a:path>
              </a:pathLst>
            </a:custGeom>
            <a:solidFill>
              <a:srgbClr val="000000"/>
            </a:solidFill>
            <a:ln w="9525">
              <a:noFill/>
              <a:round/>
            </a:ln>
          </p:spPr>
          <p:txBody>
            <a:bodyPr/>
            <a:lstStyle/>
            <a:p>
              <a:endParaRPr lang="en-US"/>
            </a:p>
          </p:txBody>
        </p:sp>
        <p:sp>
          <p:nvSpPr>
            <p:cNvPr id="360482" name="Freeform 34"/>
            <p:cNvSpPr/>
            <p:nvPr/>
          </p:nvSpPr>
          <p:spPr bwMode="auto">
            <a:xfrm>
              <a:off x="5210" y="2367"/>
              <a:ext cx="120" cy="106"/>
            </a:xfrm>
            <a:custGeom>
              <a:avLst/>
              <a:gdLst/>
              <a:ahLst/>
              <a:cxnLst>
                <a:cxn ang="0">
                  <a:pos x="0" y="104"/>
                </a:cxn>
                <a:cxn ang="0">
                  <a:pos x="112" y="0"/>
                </a:cxn>
                <a:cxn ang="0">
                  <a:pos x="238" y="92"/>
                </a:cxn>
                <a:cxn ang="0">
                  <a:pos x="153" y="212"/>
                </a:cxn>
                <a:cxn ang="0">
                  <a:pos x="0" y="104"/>
                </a:cxn>
                <a:cxn ang="0">
                  <a:pos x="0" y="104"/>
                </a:cxn>
              </a:cxnLst>
              <a:rect l="0" t="0" r="r" b="b"/>
              <a:pathLst>
                <a:path w="238" h="212">
                  <a:moveTo>
                    <a:pt x="0" y="104"/>
                  </a:moveTo>
                  <a:lnTo>
                    <a:pt x="112" y="0"/>
                  </a:lnTo>
                  <a:lnTo>
                    <a:pt x="238" y="92"/>
                  </a:lnTo>
                  <a:lnTo>
                    <a:pt x="153" y="212"/>
                  </a:lnTo>
                  <a:lnTo>
                    <a:pt x="0" y="104"/>
                  </a:lnTo>
                  <a:lnTo>
                    <a:pt x="0" y="104"/>
                  </a:lnTo>
                  <a:close/>
                </a:path>
              </a:pathLst>
            </a:custGeom>
            <a:solidFill>
              <a:srgbClr val="000000"/>
            </a:solidFill>
            <a:ln w="9525">
              <a:noFill/>
              <a:round/>
            </a:ln>
          </p:spPr>
          <p:txBody>
            <a:bodyPr/>
            <a:lstStyle/>
            <a:p>
              <a:endParaRPr lang="en-US"/>
            </a:p>
          </p:txBody>
        </p:sp>
        <p:sp>
          <p:nvSpPr>
            <p:cNvPr id="360483" name="Freeform 35"/>
            <p:cNvSpPr/>
            <p:nvPr/>
          </p:nvSpPr>
          <p:spPr bwMode="auto">
            <a:xfrm>
              <a:off x="4671" y="2987"/>
              <a:ext cx="119" cy="102"/>
            </a:xfrm>
            <a:custGeom>
              <a:avLst/>
              <a:gdLst/>
              <a:ahLst/>
              <a:cxnLst>
                <a:cxn ang="0">
                  <a:pos x="237" y="89"/>
                </a:cxn>
                <a:cxn ang="0">
                  <a:pos x="140" y="203"/>
                </a:cxn>
                <a:cxn ang="0">
                  <a:pos x="0" y="128"/>
                </a:cxn>
                <a:cxn ang="0">
                  <a:pos x="67" y="0"/>
                </a:cxn>
                <a:cxn ang="0">
                  <a:pos x="237" y="89"/>
                </a:cxn>
                <a:cxn ang="0">
                  <a:pos x="237" y="89"/>
                </a:cxn>
              </a:cxnLst>
              <a:rect l="0" t="0" r="r" b="b"/>
              <a:pathLst>
                <a:path w="237" h="203">
                  <a:moveTo>
                    <a:pt x="237" y="89"/>
                  </a:moveTo>
                  <a:lnTo>
                    <a:pt x="140" y="203"/>
                  </a:lnTo>
                  <a:lnTo>
                    <a:pt x="0" y="128"/>
                  </a:lnTo>
                  <a:lnTo>
                    <a:pt x="67" y="0"/>
                  </a:lnTo>
                  <a:lnTo>
                    <a:pt x="237" y="89"/>
                  </a:lnTo>
                  <a:lnTo>
                    <a:pt x="237" y="89"/>
                  </a:lnTo>
                  <a:close/>
                </a:path>
              </a:pathLst>
            </a:custGeom>
            <a:solidFill>
              <a:srgbClr val="000000"/>
            </a:solidFill>
            <a:ln w="9525">
              <a:noFill/>
              <a:round/>
            </a:ln>
          </p:spPr>
          <p:txBody>
            <a:bodyPr/>
            <a:lstStyle/>
            <a:p>
              <a:endParaRPr lang="en-US"/>
            </a:p>
          </p:txBody>
        </p:sp>
        <p:sp>
          <p:nvSpPr>
            <p:cNvPr id="360484" name="Freeform 36"/>
            <p:cNvSpPr/>
            <p:nvPr/>
          </p:nvSpPr>
          <p:spPr bwMode="auto">
            <a:xfrm>
              <a:off x="5342" y="2508"/>
              <a:ext cx="105" cy="104"/>
            </a:xfrm>
            <a:custGeom>
              <a:avLst/>
              <a:gdLst/>
              <a:ahLst/>
              <a:cxnLst>
                <a:cxn ang="0">
                  <a:pos x="0" y="48"/>
                </a:cxn>
                <a:cxn ang="0">
                  <a:pos x="152" y="0"/>
                </a:cxn>
                <a:cxn ang="0">
                  <a:pos x="210" y="135"/>
                </a:cxn>
                <a:cxn ang="0">
                  <a:pos x="72" y="209"/>
                </a:cxn>
                <a:cxn ang="0">
                  <a:pos x="0" y="48"/>
                </a:cxn>
                <a:cxn ang="0">
                  <a:pos x="0" y="48"/>
                </a:cxn>
              </a:cxnLst>
              <a:rect l="0" t="0" r="r" b="b"/>
              <a:pathLst>
                <a:path w="210" h="209">
                  <a:moveTo>
                    <a:pt x="0" y="48"/>
                  </a:moveTo>
                  <a:lnTo>
                    <a:pt x="152" y="0"/>
                  </a:lnTo>
                  <a:lnTo>
                    <a:pt x="210" y="135"/>
                  </a:lnTo>
                  <a:lnTo>
                    <a:pt x="72" y="209"/>
                  </a:lnTo>
                  <a:lnTo>
                    <a:pt x="0" y="48"/>
                  </a:lnTo>
                  <a:lnTo>
                    <a:pt x="0" y="48"/>
                  </a:lnTo>
                  <a:close/>
                </a:path>
              </a:pathLst>
            </a:custGeom>
            <a:solidFill>
              <a:srgbClr val="000000"/>
            </a:solidFill>
            <a:ln w="9525">
              <a:noFill/>
              <a:round/>
            </a:ln>
          </p:spPr>
          <p:txBody>
            <a:bodyPr/>
            <a:lstStyle/>
            <a:p>
              <a:endParaRPr lang="en-US"/>
            </a:p>
          </p:txBody>
        </p:sp>
        <p:sp>
          <p:nvSpPr>
            <p:cNvPr id="360485" name="Freeform 37"/>
            <p:cNvSpPr/>
            <p:nvPr/>
          </p:nvSpPr>
          <p:spPr bwMode="auto">
            <a:xfrm>
              <a:off x="4536" y="2848"/>
              <a:ext cx="112" cy="108"/>
            </a:xfrm>
            <a:custGeom>
              <a:avLst/>
              <a:gdLst/>
              <a:ahLst/>
              <a:cxnLst>
                <a:cxn ang="0">
                  <a:pos x="224" y="151"/>
                </a:cxn>
                <a:cxn ang="0">
                  <a:pos x="80" y="216"/>
                </a:cxn>
                <a:cxn ang="0">
                  <a:pos x="0" y="89"/>
                </a:cxn>
                <a:cxn ang="0">
                  <a:pos x="127" y="0"/>
                </a:cxn>
                <a:cxn ang="0">
                  <a:pos x="224" y="151"/>
                </a:cxn>
                <a:cxn ang="0">
                  <a:pos x="224" y="151"/>
                </a:cxn>
              </a:cxnLst>
              <a:rect l="0" t="0" r="r" b="b"/>
              <a:pathLst>
                <a:path w="224" h="216">
                  <a:moveTo>
                    <a:pt x="224" y="151"/>
                  </a:moveTo>
                  <a:lnTo>
                    <a:pt x="80" y="216"/>
                  </a:lnTo>
                  <a:lnTo>
                    <a:pt x="0" y="89"/>
                  </a:lnTo>
                  <a:lnTo>
                    <a:pt x="127" y="0"/>
                  </a:lnTo>
                  <a:lnTo>
                    <a:pt x="224" y="151"/>
                  </a:lnTo>
                  <a:lnTo>
                    <a:pt x="224" y="151"/>
                  </a:lnTo>
                  <a:close/>
                </a:path>
              </a:pathLst>
            </a:custGeom>
            <a:solidFill>
              <a:srgbClr val="000000"/>
            </a:solidFill>
            <a:ln w="9525">
              <a:noFill/>
              <a:round/>
            </a:ln>
          </p:spPr>
          <p:txBody>
            <a:bodyPr/>
            <a:lstStyle/>
            <a:p>
              <a:endParaRPr lang="en-US"/>
            </a:p>
          </p:txBody>
        </p:sp>
        <p:sp>
          <p:nvSpPr>
            <p:cNvPr id="360486" name="Freeform 38"/>
            <p:cNvSpPr/>
            <p:nvPr/>
          </p:nvSpPr>
          <p:spPr bwMode="auto">
            <a:xfrm>
              <a:off x="5380" y="2680"/>
              <a:ext cx="87" cy="88"/>
            </a:xfrm>
            <a:custGeom>
              <a:avLst/>
              <a:gdLst/>
              <a:ahLst/>
              <a:cxnLst>
                <a:cxn ang="0">
                  <a:pos x="17" y="0"/>
                </a:cxn>
                <a:cxn ang="0">
                  <a:pos x="174" y="13"/>
                </a:cxn>
                <a:cxn ang="0">
                  <a:pos x="158" y="159"/>
                </a:cxn>
                <a:cxn ang="0">
                  <a:pos x="0" y="176"/>
                </a:cxn>
                <a:cxn ang="0">
                  <a:pos x="17" y="0"/>
                </a:cxn>
                <a:cxn ang="0">
                  <a:pos x="17" y="0"/>
                </a:cxn>
              </a:cxnLst>
              <a:rect l="0" t="0" r="r" b="b"/>
              <a:pathLst>
                <a:path w="174" h="176">
                  <a:moveTo>
                    <a:pt x="17" y="0"/>
                  </a:moveTo>
                  <a:lnTo>
                    <a:pt x="174" y="13"/>
                  </a:lnTo>
                  <a:lnTo>
                    <a:pt x="158" y="159"/>
                  </a:lnTo>
                  <a:lnTo>
                    <a:pt x="0" y="176"/>
                  </a:lnTo>
                  <a:lnTo>
                    <a:pt x="17" y="0"/>
                  </a:lnTo>
                  <a:lnTo>
                    <a:pt x="17" y="0"/>
                  </a:lnTo>
                  <a:close/>
                </a:path>
              </a:pathLst>
            </a:custGeom>
            <a:solidFill>
              <a:srgbClr val="000000"/>
            </a:solidFill>
            <a:ln w="9525">
              <a:noFill/>
              <a:round/>
            </a:ln>
          </p:spPr>
          <p:txBody>
            <a:bodyPr/>
            <a:lstStyle/>
            <a:p>
              <a:endParaRPr lang="en-US"/>
            </a:p>
          </p:txBody>
        </p:sp>
        <p:sp>
          <p:nvSpPr>
            <p:cNvPr id="360487" name="Freeform 39"/>
            <p:cNvSpPr/>
            <p:nvPr/>
          </p:nvSpPr>
          <p:spPr bwMode="auto">
            <a:xfrm>
              <a:off x="4499" y="2701"/>
              <a:ext cx="83" cy="91"/>
            </a:xfrm>
            <a:custGeom>
              <a:avLst/>
              <a:gdLst/>
              <a:ahLst/>
              <a:cxnLst>
                <a:cxn ang="0">
                  <a:pos x="164" y="175"/>
                </a:cxn>
                <a:cxn ang="0">
                  <a:pos x="5" y="180"/>
                </a:cxn>
                <a:cxn ang="0">
                  <a:pos x="0" y="33"/>
                </a:cxn>
                <a:cxn ang="0">
                  <a:pos x="155" y="0"/>
                </a:cxn>
                <a:cxn ang="0">
                  <a:pos x="164" y="175"/>
                </a:cxn>
                <a:cxn ang="0">
                  <a:pos x="164" y="175"/>
                </a:cxn>
              </a:cxnLst>
              <a:rect l="0" t="0" r="r" b="b"/>
              <a:pathLst>
                <a:path w="164" h="180">
                  <a:moveTo>
                    <a:pt x="164" y="175"/>
                  </a:moveTo>
                  <a:lnTo>
                    <a:pt x="5" y="180"/>
                  </a:lnTo>
                  <a:lnTo>
                    <a:pt x="0" y="33"/>
                  </a:lnTo>
                  <a:lnTo>
                    <a:pt x="155" y="0"/>
                  </a:lnTo>
                  <a:lnTo>
                    <a:pt x="164" y="175"/>
                  </a:lnTo>
                  <a:lnTo>
                    <a:pt x="164" y="175"/>
                  </a:lnTo>
                  <a:close/>
                </a:path>
              </a:pathLst>
            </a:custGeom>
            <a:solidFill>
              <a:srgbClr val="000000"/>
            </a:solidFill>
            <a:ln w="9525">
              <a:noFill/>
              <a:round/>
            </a:ln>
          </p:spPr>
          <p:txBody>
            <a:bodyPr/>
            <a:lstStyle/>
            <a:p>
              <a:endParaRPr lang="en-US"/>
            </a:p>
          </p:txBody>
        </p:sp>
        <p:sp>
          <p:nvSpPr>
            <p:cNvPr id="360488" name="Freeform 40"/>
            <p:cNvSpPr/>
            <p:nvPr/>
          </p:nvSpPr>
          <p:spPr bwMode="auto">
            <a:xfrm>
              <a:off x="5309" y="2837"/>
              <a:ext cx="118" cy="101"/>
            </a:xfrm>
            <a:custGeom>
              <a:avLst/>
              <a:gdLst/>
              <a:ahLst/>
              <a:cxnLst>
                <a:cxn ang="0">
                  <a:pos x="105" y="0"/>
                </a:cxn>
                <a:cxn ang="0">
                  <a:pos x="235" y="71"/>
                </a:cxn>
                <a:cxn ang="0">
                  <a:pos x="145" y="201"/>
                </a:cxn>
                <a:cxn ang="0">
                  <a:pos x="0" y="155"/>
                </a:cxn>
                <a:cxn ang="0">
                  <a:pos x="105" y="0"/>
                </a:cxn>
                <a:cxn ang="0">
                  <a:pos x="105" y="0"/>
                </a:cxn>
              </a:cxnLst>
              <a:rect l="0" t="0" r="r" b="b"/>
              <a:pathLst>
                <a:path w="235" h="201">
                  <a:moveTo>
                    <a:pt x="105" y="0"/>
                  </a:moveTo>
                  <a:lnTo>
                    <a:pt x="235" y="71"/>
                  </a:lnTo>
                  <a:lnTo>
                    <a:pt x="145" y="201"/>
                  </a:lnTo>
                  <a:lnTo>
                    <a:pt x="0" y="155"/>
                  </a:lnTo>
                  <a:lnTo>
                    <a:pt x="105" y="0"/>
                  </a:lnTo>
                  <a:lnTo>
                    <a:pt x="105" y="0"/>
                  </a:lnTo>
                  <a:close/>
                </a:path>
              </a:pathLst>
            </a:custGeom>
            <a:solidFill>
              <a:srgbClr val="000000"/>
            </a:solidFill>
            <a:ln w="9525">
              <a:noFill/>
              <a:round/>
            </a:ln>
          </p:spPr>
          <p:txBody>
            <a:bodyPr/>
            <a:lstStyle/>
            <a:p>
              <a:endParaRPr lang="en-US"/>
            </a:p>
          </p:txBody>
        </p:sp>
        <p:sp>
          <p:nvSpPr>
            <p:cNvPr id="360489" name="Freeform 41"/>
            <p:cNvSpPr/>
            <p:nvPr/>
          </p:nvSpPr>
          <p:spPr bwMode="auto">
            <a:xfrm>
              <a:off x="4522" y="2527"/>
              <a:ext cx="111" cy="97"/>
            </a:xfrm>
            <a:custGeom>
              <a:avLst/>
              <a:gdLst/>
              <a:ahLst/>
              <a:cxnLst>
                <a:cxn ang="0">
                  <a:pos x="140" y="194"/>
                </a:cxn>
                <a:cxn ang="0">
                  <a:pos x="0" y="136"/>
                </a:cxn>
                <a:cxn ang="0">
                  <a:pos x="72" y="0"/>
                </a:cxn>
                <a:cxn ang="0">
                  <a:pos x="224" y="28"/>
                </a:cxn>
                <a:cxn ang="0">
                  <a:pos x="140" y="194"/>
                </a:cxn>
                <a:cxn ang="0">
                  <a:pos x="140" y="194"/>
                </a:cxn>
              </a:cxnLst>
              <a:rect l="0" t="0" r="r" b="b"/>
              <a:pathLst>
                <a:path w="224" h="194">
                  <a:moveTo>
                    <a:pt x="140" y="194"/>
                  </a:moveTo>
                  <a:lnTo>
                    <a:pt x="0" y="136"/>
                  </a:lnTo>
                  <a:lnTo>
                    <a:pt x="72" y="0"/>
                  </a:lnTo>
                  <a:lnTo>
                    <a:pt x="224" y="28"/>
                  </a:lnTo>
                  <a:lnTo>
                    <a:pt x="140" y="194"/>
                  </a:lnTo>
                  <a:lnTo>
                    <a:pt x="140" y="194"/>
                  </a:lnTo>
                  <a:close/>
                </a:path>
              </a:pathLst>
            </a:custGeom>
            <a:solidFill>
              <a:srgbClr val="000000"/>
            </a:solidFill>
            <a:ln w="9525">
              <a:noFill/>
              <a:round/>
            </a:ln>
          </p:spPr>
          <p:txBody>
            <a:bodyPr/>
            <a:lstStyle/>
            <a:p>
              <a:endParaRPr lang="en-US"/>
            </a:p>
          </p:txBody>
        </p:sp>
        <p:sp>
          <p:nvSpPr>
            <p:cNvPr id="360490" name="Freeform 42"/>
            <p:cNvSpPr/>
            <p:nvPr/>
          </p:nvSpPr>
          <p:spPr bwMode="auto">
            <a:xfrm>
              <a:off x="5194" y="2953"/>
              <a:ext cx="124" cy="101"/>
            </a:xfrm>
            <a:custGeom>
              <a:avLst/>
              <a:gdLst/>
              <a:ahLst/>
              <a:cxnLst>
                <a:cxn ang="0">
                  <a:pos x="169" y="0"/>
                </a:cxn>
                <a:cxn ang="0">
                  <a:pos x="249" y="116"/>
                </a:cxn>
                <a:cxn ang="0">
                  <a:pos x="107" y="204"/>
                </a:cxn>
                <a:cxn ang="0">
                  <a:pos x="0" y="108"/>
                </a:cxn>
                <a:cxn ang="0">
                  <a:pos x="169" y="0"/>
                </a:cxn>
                <a:cxn ang="0">
                  <a:pos x="169" y="0"/>
                </a:cxn>
              </a:cxnLst>
              <a:rect l="0" t="0" r="r" b="b"/>
              <a:pathLst>
                <a:path w="249" h="204">
                  <a:moveTo>
                    <a:pt x="169" y="0"/>
                  </a:moveTo>
                  <a:lnTo>
                    <a:pt x="249" y="116"/>
                  </a:lnTo>
                  <a:lnTo>
                    <a:pt x="107" y="204"/>
                  </a:lnTo>
                  <a:lnTo>
                    <a:pt x="0" y="108"/>
                  </a:lnTo>
                  <a:lnTo>
                    <a:pt x="169" y="0"/>
                  </a:lnTo>
                  <a:lnTo>
                    <a:pt x="169" y="0"/>
                  </a:lnTo>
                  <a:close/>
                </a:path>
              </a:pathLst>
            </a:custGeom>
            <a:solidFill>
              <a:srgbClr val="000000"/>
            </a:solidFill>
            <a:ln w="9525">
              <a:noFill/>
              <a:round/>
            </a:ln>
          </p:spPr>
          <p:txBody>
            <a:bodyPr/>
            <a:lstStyle/>
            <a:p>
              <a:endParaRPr lang="en-US"/>
            </a:p>
          </p:txBody>
        </p:sp>
        <p:sp>
          <p:nvSpPr>
            <p:cNvPr id="360491" name="Freeform 43"/>
            <p:cNvSpPr/>
            <p:nvPr/>
          </p:nvSpPr>
          <p:spPr bwMode="auto">
            <a:xfrm>
              <a:off x="4652" y="2385"/>
              <a:ext cx="125" cy="103"/>
            </a:xfrm>
            <a:custGeom>
              <a:avLst/>
              <a:gdLst/>
              <a:ahLst/>
              <a:cxnLst>
                <a:cxn ang="0">
                  <a:pos x="98" y="206"/>
                </a:cxn>
                <a:cxn ang="0">
                  <a:pos x="0" y="101"/>
                </a:cxn>
                <a:cxn ang="0">
                  <a:pos x="131" y="0"/>
                </a:cxn>
                <a:cxn ang="0">
                  <a:pos x="251" y="82"/>
                </a:cxn>
                <a:cxn ang="0">
                  <a:pos x="98" y="206"/>
                </a:cxn>
                <a:cxn ang="0">
                  <a:pos x="98" y="206"/>
                </a:cxn>
              </a:cxnLst>
              <a:rect l="0" t="0" r="r" b="b"/>
              <a:pathLst>
                <a:path w="251" h="206">
                  <a:moveTo>
                    <a:pt x="98" y="206"/>
                  </a:moveTo>
                  <a:lnTo>
                    <a:pt x="0" y="101"/>
                  </a:lnTo>
                  <a:lnTo>
                    <a:pt x="131" y="0"/>
                  </a:lnTo>
                  <a:lnTo>
                    <a:pt x="251" y="82"/>
                  </a:lnTo>
                  <a:lnTo>
                    <a:pt x="98" y="206"/>
                  </a:lnTo>
                  <a:lnTo>
                    <a:pt x="98" y="206"/>
                  </a:lnTo>
                  <a:close/>
                </a:path>
              </a:pathLst>
            </a:custGeom>
            <a:solidFill>
              <a:srgbClr val="000000"/>
            </a:solidFill>
            <a:ln w="9525">
              <a:noFill/>
              <a:round/>
            </a:ln>
          </p:spPr>
          <p:txBody>
            <a:bodyPr/>
            <a:lstStyle/>
            <a:p>
              <a:endParaRPr lang="en-US"/>
            </a:p>
          </p:txBody>
        </p:sp>
        <p:sp>
          <p:nvSpPr>
            <p:cNvPr id="360492" name="Freeform 44"/>
            <p:cNvSpPr/>
            <p:nvPr/>
          </p:nvSpPr>
          <p:spPr bwMode="auto">
            <a:xfrm>
              <a:off x="4862" y="3060"/>
              <a:ext cx="105" cy="85"/>
            </a:xfrm>
            <a:custGeom>
              <a:avLst/>
              <a:gdLst/>
              <a:ahLst/>
              <a:cxnLst>
                <a:cxn ang="0">
                  <a:pos x="212" y="35"/>
                </a:cxn>
                <a:cxn ang="0">
                  <a:pos x="165" y="168"/>
                </a:cxn>
                <a:cxn ang="0">
                  <a:pos x="0" y="137"/>
                </a:cxn>
                <a:cxn ang="0">
                  <a:pos x="16" y="0"/>
                </a:cxn>
                <a:cxn ang="0">
                  <a:pos x="212" y="35"/>
                </a:cxn>
                <a:cxn ang="0">
                  <a:pos x="212" y="35"/>
                </a:cxn>
              </a:cxnLst>
              <a:rect l="0" t="0" r="r" b="b"/>
              <a:pathLst>
                <a:path w="212" h="168">
                  <a:moveTo>
                    <a:pt x="212" y="35"/>
                  </a:moveTo>
                  <a:lnTo>
                    <a:pt x="165" y="168"/>
                  </a:lnTo>
                  <a:lnTo>
                    <a:pt x="0" y="137"/>
                  </a:lnTo>
                  <a:lnTo>
                    <a:pt x="16" y="0"/>
                  </a:lnTo>
                  <a:lnTo>
                    <a:pt x="212" y="35"/>
                  </a:lnTo>
                  <a:lnTo>
                    <a:pt x="212" y="35"/>
                  </a:lnTo>
                  <a:close/>
                </a:path>
              </a:pathLst>
            </a:custGeom>
            <a:solidFill>
              <a:srgbClr val="000000"/>
            </a:solidFill>
            <a:ln w="9525">
              <a:noFill/>
              <a:round/>
            </a:ln>
          </p:spPr>
          <p:txBody>
            <a:bodyPr/>
            <a:lstStyle/>
            <a:p>
              <a:endParaRPr lang="en-US"/>
            </a:p>
          </p:txBody>
        </p:sp>
        <p:sp>
          <p:nvSpPr>
            <p:cNvPr id="360493" name="Freeform 45"/>
            <p:cNvSpPr/>
            <p:nvPr/>
          </p:nvSpPr>
          <p:spPr bwMode="auto">
            <a:xfrm>
              <a:off x="5037" y="2313"/>
              <a:ext cx="101" cy="74"/>
            </a:xfrm>
            <a:custGeom>
              <a:avLst/>
              <a:gdLst/>
              <a:ahLst/>
              <a:cxnLst>
                <a:cxn ang="0">
                  <a:pos x="0" y="137"/>
                </a:cxn>
                <a:cxn ang="0">
                  <a:pos x="28" y="0"/>
                </a:cxn>
                <a:cxn ang="0">
                  <a:pos x="196" y="13"/>
                </a:cxn>
                <a:cxn ang="0">
                  <a:pos x="200" y="149"/>
                </a:cxn>
                <a:cxn ang="0">
                  <a:pos x="0" y="137"/>
                </a:cxn>
                <a:cxn ang="0">
                  <a:pos x="0" y="137"/>
                </a:cxn>
              </a:cxnLst>
              <a:rect l="0" t="0" r="r" b="b"/>
              <a:pathLst>
                <a:path w="200" h="149">
                  <a:moveTo>
                    <a:pt x="0" y="137"/>
                  </a:moveTo>
                  <a:lnTo>
                    <a:pt x="28" y="0"/>
                  </a:lnTo>
                  <a:lnTo>
                    <a:pt x="196" y="13"/>
                  </a:lnTo>
                  <a:lnTo>
                    <a:pt x="200" y="149"/>
                  </a:lnTo>
                  <a:lnTo>
                    <a:pt x="0" y="137"/>
                  </a:lnTo>
                  <a:lnTo>
                    <a:pt x="0" y="137"/>
                  </a:lnTo>
                  <a:close/>
                </a:path>
              </a:pathLst>
            </a:custGeom>
            <a:solidFill>
              <a:srgbClr val="000000"/>
            </a:solidFill>
            <a:ln w="9525">
              <a:noFill/>
              <a:round/>
            </a:ln>
          </p:spPr>
          <p:txBody>
            <a:bodyPr/>
            <a:lstStyle/>
            <a:p>
              <a:endParaRPr lang="en-US"/>
            </a:p>
          </p:txBody>
        </p:sp>
        <p:sp>
          <p:nvSpPr>
            <p:cNvPr id="360494" name="Freeform 46"/>
            <p:cNvSpPr/>
            <p:nvPr/>
          </p:nvSpPr>
          <p:spPr bwMode="auto">
            <a:xfrm>
              <a:off x="4845" y="2315"/>
              <a:ext cx="115" cy="80"/>
            </a:xfrm>
            <a:custGeom>
              <a:avLst/>
              <a:gdLst/>
              <a:ahLst/>
              <a:cxnLst>
                <a:cxn ang="0">
                  <a:pos x="17" y="159"/>
                </a:cxn>
                <a:cxn ang="0">
                  <a:pos x="0" y="39"/>
                </a:cxn>
                <a:cxn ang="0">
                  <a:pos x="183" y="0"/>
                </a:cxn>
                <a:cxn ang="0">
                  <a:pos x="229" y="132"/>
                </a:cxn>
                <a:cxn ang="0">
                  <a:pos x="17" y="159"/>
                </a:cxn>
                <a:cxn ang="0">
                  <a:pos x="17" y="159"/>
                </a:cxn>
              </a:cxnLst>
              <a:rect l="0" t="0" r="r" b="b"/>
              <a:pathLst>
                <a:path w="229" h="159">
                  <a:moveTo>
                    <a:pt x="17" y="159"/>
                  </a:moveTo>
                  <a:lnTo>
                    <a:pt x="0" y="39"/>
                  </a:lnTo>
                  <a:lnTo>
                    <a:pt x="183" y="0"/>
                  </a:lnTo>
                  <a:lnTo>
                    <a:pt x="229" y="132"/>
                  </a:lnTo>
                  <a:lnTo>
                    <a:pt x="17" y="159"/>
                  </a:lnTo>
                  <a:lnTo>
                    <a:pt x="17" y="159"/>
                  </a:lnTo>
                  <a:close/>
                </a:path>
              </a:pathLst>
            </a:custGeom>
            <a:solidFill>
              <a:srgbClr val="000000"/>
            </a:solidFill>
            <a:ln w="9525">
              <a:noFill/>
              <a:round/>
            </a:ln>
          </p:spPr>
          <p:txBody>
            <a:bodyPr/>
            <a:lstStyle/>
            <a:p>
              <a:endParaRPr lang="en-US"/>
            </a:p>
          </p:txBody>
        </p:sp>
        <p:sp>
          <p:nvSpPr>
            <p:cNvPr id="360495" name="Freeform 47"/>
            <p:cNvSpPr/>
            <p:nvPr/>
          </p:nvSpPr>
          <p:spPr bwMode="auto">
            <a:xfrm>
              <a:off x="5043" y="3038"/>
              <a:ext cx="110" cy="84"/>
            </a:xfrm>
            <a:custGeom>
              <a:avLst/>
              <a:gdLst/>
              <a:ahLst/>
              <a:cxnLst>
                <a:cxn ang="0">
                  <a:pos x="0" y="63"/>
                </a:cxn>
                <a:cxn ang="0">
                  <a:pos x="76" y="170"/>
                </a:cxn>
                <a:cxn ang="0">
                  <a:pos x="219" y="133"/>
                </a:cxn>
                <a:cxn ang="0">
                  <a:pos x="200" y="0"/>
                </a:cxn>
                <a:cxn ang="0">
                  <a:pos x="0" y="63"/>
                </a:cxn>
                <a:cxn ang="0">
                  <a:pos x="0" y="63"/>
                </a:cxn>
              </a:cxnLst>
              <a:rect l="0" t="0" r="r" b="b"/>
              <a:pathLst>
                <a:path w="219" h="170">
                  <a:moveTo>
                    <a:pt x="0" y="63"/>
                  </a:moveTo>
                  <a:lnTo>
                    <a:pt x="76" y="170"/>
                  </a:lnTo>
                  <a:lnTo>
                    <a:pt x="219" y="133"/>
                  </a:lnTo>
                  <a:lnTo>
                    <a:pt x="200" y="0"/>
                  </a:lnTo>
                  <a:lnTo>
                    <a:pt x="0" y="63"/>
                  </a:lnTo>
                  <a:lnTo>
                    <a:pt x="0" y="63"/>
                  </a:lnTo>
                  <a:close/>
                </a:path>
              </a:pathLst>
            </a:custGeom>
            <a:solidFill>
              <a:srgbClr val="000000"/>
            </a:solidFill>
            <a:ln w="9525">
              <a:noFill/>
              <a:round/>
            </a:ln>
          </p:spPr>
          <p:txBody>
            <a:bodyPr/>
            <a:lstStyle/>
            <a:p>
              <a:endParaRPr lang="en-US"/>
            </a:p>
          </p:txBody>
        </p:sp>
        <p:sp>
          <p:nvSpPr>
            <p:cNvPr id="360496" name="Freeform 48"/>
            <p:cNvSpPr/>
            <p:nvPr/>
          </p:nvSpPr>
          <p:spPr bwMode="auto">
            <a:xfrm>
              <a:off x="4740" y="2518"/>
              <a:ext cx="453" cy="393"/>
            </a:xfrm>
            <a:custGeom>
              <a:avLst/>
              <a:gdLst/>
              <a:ahLst/>
              <a:cxnLst>
                <a:cxn ang="0">
                  <a:pos x="657" y="735"/>
                </a:cxn>
                <a:cxn ang="0">
                  <a:pos x="557" y="771"/>
                </a:cxn>
                <a:cxn ang="0">
                  <a:pos x="454" y="786"/>
                </a:cxn>
                <a:cxn ang="0">
                  <a:pos x="349" y="782"/>
                </a:cxn>
                <a:cxn ang="0">
                  <a:pos x="250" y="755"/>
                </a:cxn>
                <a:cxn ang="0">
                  <a:pos x="161" y="709"/>
                </a:cxn>
                <a:cxn ang="0">
                  <a:pos x="90" y="647"/>
                </a:cxn>
                <a:cxn ang="0">
                  <a:pos x="38" y="569"/>
                </a:cxn>
                <a:cxn ang="0">
                  <a:pos x="7" y="484"/>
                </a:cxn>
                <a:cxn ang="0">
                  <a:pos x="0" y="394"/>
                </a:cxn>
                <a:cxn ang="0">
                  <a:pos x="19" y="302"/>
                </a:cxn>
                <a:cxn ang="0">
                  <a:pos x="60" y="217"/>
                </a:cxn>
                <a:cxn ang="0">
                  <a:pos x="124" y="140"/>
                </a:cxn>
                <a:cxn ang="0">
                  <a:pos x="203" y="77"/>
                </a:cxn>
                <a:cxn ang="0">
                  <a:pos x="298" y="32"/>
                </a:cxn>
                <a:cxn ang="0">
                  <a:pos x="400" y="6"/>
                </a:cxn>
                <a:cxn ang="0">
                  <a:pos x="505" y="0"/>
                </a:cxn>
                <a:cxn ang="0">
                  <a:pos x="607" y="16"/>
                </a:cxn>
                <a:cxn ang="0">
                  <a:pos x="702" y="53"/>
                </a:cxn>
                <a:cxn ang="0">
                  <a:pos x="782" y="108"/>
                </a:cxn>
                <a:cxn ang="0">
                  <a:pos x="846" y="178"/>
                </a:cxn>
                <a:cxn ang="0">
                  <a:pos x="886" y="259"/>
                </a:cxn>
                <a:cxn ang="0">
                  <a:pos x="905" y="348"/>
                </a:cxn>
                <a:cxn ang="0">
                  <a:pos x="900" y="439"/>
                </a:cxn>
                <a:cxn ang="0">
                  <a:pos x="870" y="528"/>
                </a:cxn>
                <a:cxn ang="0">
                  <a:pos x="816" y="609"/>
                </a:cxn>
                <a:cxn ang="0">
                  <a:pos x="745" y="679"/>
                </a:cxn>
                <a:cxn ang="0">
                  <a:pos x="657" y="735"/>
                </a:cxn>
                <a:cxn ang="0">
                  <a:pos x="657" y="735"/>
                </a:cxn>
              </a:cxnLst>
              <a:rect l="0" t="0" r="r" b="b"/>
              <a:pathLst>
                <a:path w="905" h="786">
                  <a:moveTo>
                    <a:pt x="657" y="735"/>
                  </a:moveTo>
                  <a:lnTo>
                    <a:pt x="557" y="771"/>
                  </a:lnTo>
                  <a:lnTo>
                    <a:pt x="454" y="786"/>
                  </a:lnTo>
                  <a:lnTo>
                    <a:pt x="349" y="782"/>
                  </a:lnTo>
                  <a:lnTo>
                    <a:pt x="250" y="755"/>
                  </a:lnTo>
                  <a:lnTo>
                    <a:pt x="161" y="709"/>
                  </a:lnTo>
                  <a:lnTo>
                    <a:pt x="90" y="647"/>
                  </a:lnTo>
                  <a:lnTo>
                    <a:pt x="38" y="569"/>
                  </a:lnTo>
                  <a:lnTo>
                    <a:pt x="7" y="484"/>
                  </a:lnTo>
                  <a:lnTo>
                    <a:pt x="0" y="394"/>
                  </a:lnTo>
                  <a:lnTo>
                    <a:pt x="19" y="302"/>
                  </a:lnTo>
                  <a:lnTo>
                    <a:pt x="60" y="217"/>
                  </a:lnTo>
                  <a:lnTo>
                    <a:pt x="124" y="140"/>
                  </a:lnTo>
                  <a:lnTo>
                    <a:pt x="203" y="77"/>
                  </a:lnTo>
                  <a:lnTo>
                    <a:pt x="298" y="32"/>
                  </a:lnTo>
                  <a:lnTo>
                    <a:pt x="400" y="6"/>
                  </a:lnTo>
                  <a:lnTo>
                    <a:pt x="505" y="0"/>
                  </a:lnTo>
                  <a:lnTo>
                    <a:pt x="607" y="16"/>
                  </a:lnTo>
                  <a:lnTo>
                    <a:pt x="702" y="53"/>
                  </a:lnTo>
                  <a:lnTo>
                    <a:pt x="782" y="108"/>
                  </a:lnTo>
                  <a:lnTo>
                    <a:pt x="846" y="178"/>
                  </a:lnTo>
                  <a:lnTo>
                    <a:pt x="886" y="259"/>
                  </a:lnTo>
                  <a:lnTo>
                    <a:pt x="905" y="348"/>
                  </a:lnTo>
                  <a:lnTo>
                    <a:pt x="900" y="439"/>
                  </a:lnTo>
                  <a:lnTo>
                    <a:pt x="870" y="528"/>
                  </a:lnTo>
                  <a:lnTo>
                    <a:pt x="816" y="609"/>
                  </a:lnTo>
                  <a:lnTo>
                    <a:pt x="745" y="679"/>
                  </a:lnTo>
                  <a:lnTo>
                    <a:pt x="657" y="735"/>
                  </a:lnTo>
                  <a:lnTo>
                    <a:pt x="657" y="735"/>
                  </a:lnTo>
                  <a:close/>
                </a:path>
              </a:pathLst>
            </a:custGeom>
            <a:solidFill>
              <a:srgbClr val="000000"/>
            </a:solidFill>
            <a:ln w="9525">
              <a:noFill/>
              <a:round/>
            </a:ln>
          </p:spPr>
          <p:txBody>
            <a:bodyPr/>
            <a:lstStyle/>
            <a:p>
              <a:endParaRPr lang="en-US"/>
            </a:p>
          </p:txBody>
        </p:sp>
        <p:sp>
          <p:nvSpPr>
            <p:cNvPr id="360497" name="Freeform 49"/>
            <p:cNvSpPr/>
            <p:nvPr/>
          </p:nvSpPr>
          <p:spPr bwMode="auto">
            <a:xfrm>
              <a:off x="4473" y="2881"/>
              <a:ext cx="87" cy="96"/>
            </a:xfrm>
            <a:custGeom>
              <a:avLst/>
              <a:gdLst/>
              <a:ahLst/>
              <a:cxnLst>
                <a:cxn ang="0">
                  <a:pos x="0" y="136"/>
                </a:cxn>
                <a:cxn ang="0">
                  <a:pos x="132" y="193"/>
                </a:cxn>
                <a:cxn ang="0">
                  <a:pos x="174" y="156"/>
                </a:cxn>
                <a:cxn ang="0">
                  <a:pos x="66" y="0"/>
                </a:cxn>
                <a:cxn ang="0">
                  <a:pos x="94" y="120"/>
                </a:cxn>
                <a:cxn ang="0">
                  <a:pos x="0" y="136"/>
                </a:cxn>
                <a:cxn ang="0">
                  <a:pos x="0" y="136"/>
                </a:cxn>
              </a:cxnLst>
              <a:rect l="0" t="0" r="r" b="b"/>
              <a:pathLst>
                <a:path w="174" h="193">
                  <a:moveTo>
                    <a:pt x="0" y="136"/>
                  </a:moveTo>
                  <a:lnTo>
                    <a:pt x="132" y="193"/>
                  </a:lnTo>
                  <a:lnTo>
                    <a:pt x="174" y="156"/>
                  </a:lnTo>
                  <a:lnTo>
                    <a:pt x="66" y="0"/>
                  </a:lnTo>
                  <a:lnTo>
                    <a:pt x="94" y="120"/>
                  </a:lnTo>
                  <a:lnTo>
                    <a:pt x="0" y="136"/>
                  </a:lnTo>
                  <a:lnTo>
                    <a:pt x="0" y="136"/>
                  </a:lnTo>
                  <a:close/>
                </a:path>
              </a:pathLst>
            </a:custGeom>
            <a:solidFill>
              <a:srgbClr val="000000"/>
            </a:solidFill>
            <a:ln w="9525">
              <a:noFill/>
              <a:round/>
            </a:ln>
          </p:spPr>
          <p:txBody>
            <a:bodyPr/>
            <a:lstStyle/>
            <a:p>
              <a:endParaRPr lang="en-US"/>
            </a:p>
          </p:txBody>
        </p:sp>
        <p:sp>
          <p:nvSpPr>
            <p:cNvPr id="360498" name="Freeform 50"/>
            <p:cNvSpPr/>
            <p:nvPr/>
          </p:nvSpPr>
          <p:spPr bwMode="auto">
            <a:xfrm>
              <a:off x="4661" y="3075"/>
              <a:ext cx="71" cy="41"/>
            </a:xfrm>
            <a:custGeom>
              <a:avLst/>
              <a:gdLst/>
              <a:ahLst/>
              <a:cxnLst>
                <a:cxn ang="0">
                  <a:pos x="0" y="0"/>
                </a:cxn>
                <a:cxn ang="0">
                  <a:pos x="143" y="58"/>
                </a:cxn>
                <a:cxn ang="0">
                  <a:pos x="58" y="82"/>
                </a:cxn>
                <a:cxn ang="0">
                  <a:pos x="0" y="0"/>
                </a:cxn>
                <a:cxn ang="0">
                  <a:pos x="0" y="0"/>
                </a:cxn>
              </a:cxnLst>
              <a:rect l="0" t="0" r="r" b="b"/>
              <a:pathLst>
                <a:path w="143" h="82">
                  <a:moveTo>
                    <a:pt x="0" y="0"/>
                  </a:moveTo>
                  <a:lnTo>
                    <a:pt x="143" y="58"/>
                  </a:lnTo>
                  <a:lnTo>
                    <a:pt x="58" y="82"/>
                  </a:lnTo>
                  <a:lnTo>
                    <a:pt x="0" y="0"/>
                  </a:lnTo>
                  <a:lnTo>
                    <a:pt x="0" y="0"/>
                  </a:lnTo>
                  <a:close/>
                </a:path>
              </a:pathLst>
            </a:custGeom>
            <a:solidFill>
              <a:srgbClr val="000000"/>
            </a:solidFill>
            <a:ln w="9525">
              <a:noFill/>
              <a:round/>
            </a:ln>
          </p:spPr>
          <p:txBody>
            <a:bodyPr/>
            <a:lstStyle/>
            <a:p>
              <a:endParaRPr lang="en-US"/>
            </a:p>
          </p:txBody>
        </p:sp>
        <p:sp>
          <p:nvSpPr>
            <p:cNvPr id="360499" name="Freeform 51"/>
            <p:cNvSpPr/>
            <p:nvPr/>
          </p:nvSpPr>
          <p:spPr bwMode="auto">
            <a:xfrm>
              <a:off x="4771" y="3064"/>
              <a:ext cx="79" cy="69"/>
            </a:xfrm>
            <a:custGeom>
              <a:avLst/>
              <a:gdLst/>
              <a:ahLst/>
              <a:cxnLst>
                <a:cxn ang="0">
                  <a:pos x="40" y="0"/>
                </a:cxn>
                <a:cxn ang="0">
                  <a:pos x="0" y="62"/>
                </a:cxn>
                <a:cxn ang="0">
                  <a:pos x="111" y="67"/>
                </a:cxn>
                <a:cxn ang="0">
                  <a:pos x="126" y="137"/>
                </a:cxn>
                <a:cxn ang="0">
                  <a:pos x="158" y="30"/>
                </a:cxn>
                <a:cxn ang="0">
                  <a:pos x="40" y="0"/>
                </a:cxn>
                <a:cxn ang="0">
                  <a:pos x="40" y="0"/>
                </a:cxn>
              </a:cxnLst>
              <a:rect l="0" t="0" r="r" b="b"/>
              <a:pathLst>
                <a:path w="158" h="137">
                  <a:moveTo>
                    <a:pt x="40" y="0"/>
                  </a:moveTo>
                  <a:lnTo>
                    <a:pt x="0" y="62"/>
                  </a:lnTo>
                  <a:lnTo>
                    <a:pt x="111" y="67"/>
                  </a:lnTo>
                  <a:lnTo>
                    <a:pt x="126" y="137"/>
                  </a:lnTo>
                  <a:lnTo>
                    <a:pt x="158" y="30"/>
                  </a:lnTo>
                  <a:lnTo>
                    <a:pt x="40" y="0"/>
                  </a:lnTo>
                  <a:lnTo>
                    <a:pt x="40" y="0"/>
                  </a:lnTo>
                  <a:close/>
                </a:path>
              </a:pathLst>
            </a:custGeom>
            <a:solidFill>
              <a:srgbClr val="000000"/>
            </a:solidFill>
            <a:ln w="9525">
              <a:noFill/>
              <a:round/>
            </a:ln>
          </p:spPr>
          <p:txBody>
            <a:bodyPr/>
            <a:lstStyle/>
            <a:p>
              <a:endParaRPr lang="en-US"/>
            </a:p>
          </p:txBody>
        </p:sp>
        <p:sp>
          <p:nvSpPr>
            <p:cNvPr id="360500" name="Freeform 52"/>
            <p:cNvSpPr/>
            <p:nvPr/>
          </p:nvSpPr>
          <p:spPr bwMode="auto">
            <a:xfrm>
              <a:off x="4752" y="3197"/>
              <a:ext cx="60" cy="95"/>
            </a:xfrm>
            <a:custGeom>
              <a:avLst/>
              <a:gdLst/>
              <a:ahLst/>
              <a:cxnLst>
                <a:cxn ang="0">
                  <a:pos x="0" y="64"/>
                </a:cxn>
                <a:cxn ang="0">
                  <a:pos x="120" y="0"/>
                </a:cxn>
                <a:cxn ang="0">
                  <a:pos x="70" y="97"/>
                </a:cxn>
                <a:cxn ang="0">
                  <a:pos x="120" y="189"/>
                </a:cxn>
                <a:cxn ang="0">
                  <a:pos x="13" y="177"/>
                </a:cxn>
                <a:cxn ang="0">
                  <a:pos x="0" y="64"/>
                </a:cxn>
                <a:cxn ang="0">
                  <a:pos x="0" y="64"/>
                </a:cxn>
              </a:cxnLst>
              <a:rect l="0" t="0" r="r" b="b"/>
              <a:pathLst>
                <a:path w="120" h="189">
                  <a:moveTo>
                    <a:pt x="0" y="64"/>
                  </a:moveTo>
                  <a:lnTo>
                    <a:pt x="120" y="0"/>
                  </a:lnTo>
                  <a:lnTo>
                    <a:pt x="70" y="97"/>
                  </a:lnTo>
                  <a:lnTo>
                    <a:pt x="120" y="189"/>
                  </a:lnTo>
                  <a:lnTo>
                    <a:pt x="13" y="177"/>
                  </a:lnTo>
                  <a:lnTo>
                    <a:pt x="0" y="64"/>
                  </a:lnTo>
                  <a:lnTo>
                    <a:pt x="0" y="64"/>
                  </a:lnTo>
                  <a:close/>
                </a:path>
              </a:pathLst>
            </a:custGeom>
            <a:solidFill>
              <a:srgbClr val="000000"/>
            </a:solidFill>
            <a:ln w="9525">
              <a:noFill/>
              <a:round/>
            </a:ln>
          </p:spPr>
          <p:txBody>
            <a:bodyPr/>
            <a:lstStyle/>
            <a:p>
              <a:endParaRPr lang="en-US"/>
            </a:p>
          </p:txBody>
        </p:sp>
        <p:sp>
          <p:nvSpPr>
            <p:cNvPr id="360501" name="Freeform 53"/>
            <p:cNvSpPr/>
            <p:nvPr/>
          </p:nvSpPr>
          <p:spPr bwMode="auto">
            <a:xfrm>
              <a:off x="4726" y="3411"/>
              <a:ext cx="74" cy="87"/>
            </a:xfrm>
            <a:custGeom>
              <a:avLst/>
              <a:gdLst/>
              <a:ahLst/>
              <a:cxnLst>
                <a:cxn ang="0">
                  <a:pos x="35" y="7"/>
                </a:cxn>
                <a:cxn ang="0">
                  <a:pos x="0" y="120"/>
                </a:cxn>
                <a:cxn ang="0">
                  <a:pos x="91" y="174"/>
                </a:cxn>
                <a:cxn ang="0">
                  <a:pos x="82" y="88"/>
                </a:cxn>
                <a:cxn ang="0">
                  <a:pos x="146" y="0"/>
                </a:cxn>
                <a:cxn ang="0">
                  <a:pos x="35" y="7"/>
                </a:cxn>
                <a:cxn ang="0">
                  <a:pos x="35" y="7"/>
                </a:cxn>
              </a:cxnLst>
              <a:rect l="0" t="0" r="r" b="b"/>
              <a:pathLst>
                <a:path w="146" h="174">
                  <a:moveTo>
                    <a:pt x="35" y="7"/>
                  </a:moveTo>
                  <a:lnTo>
                    <a:pt x="0" y="120"/>
                  </a:lnTo>
                  <a:lnTo>
                    <a:pt x="91" y="174"/>
                  </a:lnTo>
                  <a:lnTo>
                    <a:pt x="82" y="88"/>
                  </a:lnTo>
                  <a:lnTo>
                    <a:pt x="146" y="0"/>
                  </a:lnTo>
                  <a:lnTo>
                    <a:pt x="35" y="7"/>
                  </a:lnTo>
                  <a:lnTo>
                    <a:pt x="35" y="7"/>
                  </a:lnTo>
                  <a:close/>
                </a:path>
              </a:pathLst>
            </a:custGeom>
            <a:solidFill>
              <a:srgbClr val="000000"/>
            </a:solidFill>
            <a:ln w="9525">
              <a:noFill/>
              <a:round/>
            </a:ln>
          </p:spPr>
          <p:txBody>
            <a:bodyPr/>
            <a:lstStyle/>
            <a:p>
              <a:endParaRPr lang="en-US"/>
            </a:p>
          </p:txBody>
        </p:sp>
        <p:sp>
          <p:nvSpPr>
            <p:cNvPr id="360502" name="Freeform 54"/>
            <p:cNvSpPr/>
            <p:nvPr/>
          </p:nvSpPr>
          <p:spPr bwMode="auto">
            <a:xfrm>
              <a:off x="4629" y="3593"/>
              <a:ext cx="71" cy="44"/>
            </a:xfrm>
            <a:custGeom>
              <a:avLst/>
              <a:gdLst/>
              <a:ahLst/>
              <a:cxnLst>
                <a:cxn ang="0">
                  <a:pos x="0" y="44"/>
                </a:cxn>
                <a:cxn ang="0">
                  <a:pos x="37" y="0"/>
                </a:cxn>
                <a:cxn ang="0">
                  <a:pos x="141" y="33"/>
                </a:cxn>
                <a:cxn ang="0">
                  <a:pos x="29" y="87"/>
                </a:cxn>
                <a:cxn ang="0">
                  <a:pos x="0" y="44"/>
                </a:cxn>
                <a:cxn ang="0">
                  <a:pos x="0" y="44"/>
                </a:cxn>
              </a:cxnLst>
              <a:rect l="0" t="0" r="r" b="b"/>
              <a:pathLst>
                <a:path w="141" h="87">
                  <a:moveTo>
                    <a:pt x="0" y="44"/>
                  </a:moveTo>
                  <a:lnTo>
                    <a:pt x="37" y="0"/>
                  </a:lnTo>
                  <a:lnTo>
                    <a:pt x="141" y="33"/>
                  </a:lnTo>
                  <a:lnTo>
                    <a:pt x="29" y="87"/>
                  </a:lnTo>
                  <a:lnTo>
                    <a:pt x="0" y="44"/>
                  </a:lnTo>
                  <a:lnTo>
                    <a:pt x="0" y="44"/>
                  </a:lnTo>
                  <a:close/>
                </a:path>
              </a:pathLst>
            </a:custGeom>
            <a:solidFill>
              <a:srgbClr val="000000"/>
            </a:solidFill>
            <a:ln w="9525">
              <a:noFill/>
              <a:round/>
            </a:ln>
          </p:spPr>
          <p:txBody>
            <a:bodyPr/>
            <a:lstStyle/>
            <a:p>
              <a:endParaRPr lang="en-US"/>
            </a:p>
          </p:txBody>
        </p:sp>
        <p:sp>
          <p:nvSpPr>
            <p:cNvPr id="360503" name="Freeform 55"/>
            <p:cNvSpPr/>
            <p:nvPr/>
          </p:nvSpPr>
          <p:spPr bwMode="auto">
            <a:xfrm>
              <a:off x="4253" y="2883"/>
              <a:ext cx="74" cy="40"/>
            </a:xfrm>
            <a:custGeom>
              <a:avLst/>
              <a:gdLst/>
              <a:ahLst/>
              <a:cxnLst>
                <a:cxn ang="0">
                  <a:pos x="0" y="73"/>
                </a:cxn>
                <a:cxn ang="0">
                  <a:pos x="134" y="80"/>
                </a:cxn>
                <a:cxn ang="0">
                  <a:pos x="148" y="0"/>
                </a:cxn>
                <a:cxn ang="0">
                  <a:pos x="0" y="73"/>
                </a:cxn>
                <a:cxn ang="0">
                  <a:pos x="0" y="73"/>
                </a:cxn>
              </a:cxnLst>
              <a:rect l="0" t="0" r="r" b="b"/>
              <a:pathLst>
                <a:path w="148" h="80">
                  <a:moveTo>
                    <a:pt x="0" y="73"/>
                  </a:moveTo>
                  <a:lnTo>
                    <a:pt x="134" y="80"/>
                  </a:lnTo>
                  <a:lnTo>
                    <a:pt x="148" y="0"/>
                  </a:lnTo>
                  <a:lnTo>
                    <a:pt x="0" y="73"/>
                  </a:lnTo>
                  <a:lnTo>
                    <a:pt x="0" y="73"/>
                  </a:lnTo>
                  <a:close/>
                </a:path>
              </a:pathLst>
            </a:custGeom>
            <a:solidFill>
              <a:srgbClr val="000000"/>
            </a:solidFill>
            <a:ln w="9525">
              <a:noFill/>
              <a:round/>
            </a:ln>
          </p:spPr>
          <p:txBody>
            <a:bodyPr/>
            <a:lstStyle/>
            <a:p>
              <a:endParaRPr lang="en-US"/>
            </a:p>
          </p:txBody>
        </p:sp>
        <p:sp>
          <p:nvSpPr>
            <p:cNvPr id="360504" name="Freeform 56"/>
            <p:cNvSpPr/>
            <p:nvPr/>
          </p:nvSpPr>
          <p:spPr bwMode="auto">
            <a:xfrm>
              <a:off x="4500" y="2810"/>
              <a:ext cx="62" cy="55"/>
            </a:xfrm>
            <a:custGeom>
              <a:avLst/>
              <a:gdLst/>
              <a:ahLst/>
              <a:cxnLst>
                <a:cxn ang="0">
                  <a:pos x="0" y="0"/>
                </a:cxn>
                <a:cxn ang="0">
                  <a:pos x="102" y="2"/>
                </a:cxn>
                <a:cxn ang="0">
                  <a:pos x="124" y="71"/>
                </a:cxn>
                <a:cxn ang="0">
                  <a:pos x="57" y="110"/>
                </a:cxn>
                <a:cxn ang="0">
                  <a:pos x="53" y="36"/>
                </a:cxn>
                <a:cxn ang="0">
                  <a:pos x="0" y="0"/>
                </a:cxn>
                <a:cxn ang="0">
                  <a:pos x="0" y="0"/>
                </a:cxn>
              </a:cxnLst>
              <a:rect l="0" t="0" r="r" b="b"/>
              <a:pathLst>
                <a:path w="124" h="110">
                  <a:moveTo>
                    <a:pt x="0" y="0"/>
                  </a:moveTo>
                  <a:lnTo>
                    <a:pt x="102" y="2"/>
                  </a:lnTo>
                  <a:lnTo>
                    <a:pt x="124" y="71"/>
                  </a:lnTo>
                  <a:lnTo>
                    <a:pt x="57" y="110"/>
                  </a:lnTo>
                  <a:lnTo>
                    <a:pt x="53" y="36"/>
                  </a:lnTo>
                  <a:lnTo>
                    <a:pt x="0" y="0"/>
                  </a:lnTo>
                  <a:lnTo>
                    <a:pt x="0" y="0"/>
                  </a:lnTo>
                  <a:close/>
                </a:path>
              </a:pathLst>
            </a:custGeom>
            <a:solidFill>
              <a:srgbClr val="000000"/>
            </a:solidFill>
            <a:ln w="9525">
              <a:noFill/>
              <a:round/>
            </a:ln>
          </p:spPr>
          <p:txBody>
            <a:bodyPr/>
            <a:lstStyle/>
            <a:p>
              <a:endParaRPr lang="en-US"/>
            </a:p>
          </p:txBody>
        </p:sp>
        <p:sp>
          <p:nvSpPr>
            <p:cNvPr id="360505" name="Freeform 57"/>
            <p:cNvSpPr/>
            <p:nvPr/>
          </p:nvSpPr>
          <p:spPr bwMode="auto">
            <a:xfrm>
              <a:off x="4496" y="2635"/>
              <a:ext cx="63" cy="64"/>
            </a:xfrm>
            <a:custGeom>
              <a:avLst/>
              <a:gdLst/>
              <a:ahLst/>
              <a:cxnLst>
                <a:cxn ang="0">
                  <a:pos x="0" y="126"/>
                </a:cxn>
                <a:cxn ang="0">
                  <a:pos x="105" y="89"/>
                </a:cxn>
                <a:cxn ang="0">
                  <a:pos x="127" y="0"/>
                </a:cxn>
                <a:cxn ang="0">
                  <a:pos x="0" y="126"/>
                </a:cxn>
                <a:cxn ang="0">
                  <a:pos x="0" y="126"/>
                </a:cxn>
              </a:cxnLst>
              <a:rect l="0" t="0" r="r" b="b"/>
              <a:pathLst>
                <a:path w="127" h="126">
                  <a:moveTo>
                    <a:pt x="0" y="126"/>
                  </a:moveTo>
                  <a:lnTo>
                    <a:pt x="105" y="89"/>
                  </a:lnTo>
                  <a:lnTo>
                    <a:pt x="127" y="0"/>
                  </a:lnTo>
                  <a:lnTo>
                    <a:pt x="0" y="126"/>
                  </a:lnTo>
                  <a:lnTo>
                    <a:pt x="0" y="126"/>
                  </a:lnTo>
                  <a:close/>
                </a:path>
              </a:pathLst>
            </a:custGeom>
            <a:solidFill>
              <a:srgbClr val="000000"/>
            </a:solidFill>
            <a:ln w="9525">
              <a:noFill/>
              <a:round/>
            </a:ln>
          </p:spPr>
          <p:txBody>
            <a:bodyPr/>
            <a:lstStyle/>
            <a:p>
              <a:endParaRPr lang="en-US"/>
            </a:p>
          </p:txBody>
        </p:sp>
        <p:sp>
          <p:nvSpPr>
            <p:cNvPr id="360506" name="Freeform 58"/>
            <p:cNvSpPr/>
            <p:nvPr/>
          </p:nvSpPr>
          <p:spPr bwMode="auto">
            <a:xfrm>
              <a:off x="4960" y="3082"/>
              <a:ext cx="99" cy="59"/>
            </a:xfrm>
            <a:custGeom>
              <a:avLst/>
              <a:gdLst/>
              <a:ahLst/>
              <a:cxnLst>
                <a:cxn ang="0">
                  <a:pos x="35" y="30"/>
                </a:cxn>
                <a:cxn ang="0">
                  <a:pos x="0" y="117"/>
                </a:cxn>
                <a:cxn ang="0">
                  <a:pos x="94" y="53"/>
                </a:cxn>
                <a:cxn ang="0">
                  <a:pos x="198" y="92"/>
                </a:cxn>
                <a:cxn ang="0">
                  <a:pos x="136" y="0"/>
                </a:cxn>
                <a:cxn ang="0">
                  <a:pos x="35" y="30"/>
                </a:cxn>
                <a:cxn ang="0">
                  <a:pos x="35" y="30"/>
                </a:cxn>
              </a:cxnLst>
              <a:rect l="0" t="0" r="r" b="b"/>
              <a:pathLst>
                <a:path w="198" h="117">
                  <a:moveTo>
                    <a:pt x="35" y="30"/>
                  </a:moveTo>
                  <a:lnTo>
                    <a:pt x="0" y="117"/>
                  </a:lnTo>
                  <a:lnTo>
                    <a:pt x="94" y="53"/>
                  </a:lnTo>
                  <a:lnTo>
                    <a:pt x="198" y="92"/>
                  </a:lnTo>
                  <a:lnTo>
                    <a:pt x="136" y="0"/>
                  </a:lnTo>
                  <a:lnTo>
                    <a:pt x="35" y="30"/>
                  </a:lnTo>
                  <a:lnTo>
                    <a:pt x="35" y="30"/>
                  </a:lnTo>
                  <a:close/>
                </a:path>
              </a:pathLst>
            </a:custGeom>
            <a:solidFill>
              <a:srgbClr val="000000"/>
            </a:solidFill>
            <a:ln w="9525">
              <a:noFill/>
              <a:round/>
            </a:ln>
          </p:spPr>
          <p:txBody>
            <a:bodyPr/>
            <a:lstStyle/>
            <a:p>
              <a:endParaRPr lang="en-US"/>
            </a:p>
          </p:txBody>
        </p:sp>
        <p:sp>
          <p:nvSpPr>
            <p:cNvPr id="360507" name="Freeform 59"/>
            <p:cNvSpPr/>
            <p:nvPr/>
          </p:nvSpPr>
          <p:spPr bwMode="auto">
            <a:xfrm>
              <a:off x="4477" y="3699"/>
              <a:ext cx="72" cy="66"/>
            </a:xfrm>
            <a:custGeom>
              <a:avLst/>
              <a:gdLst/>
              <a:ahLst/>
              <a:cxnLst>
                <a:cxn ang="0">
                  <a:pos x="6" y="35"/>
                </a:cxn>
                <a:cxn ang="0">
                  <a:pos x="0" y="133"/>
                </a:cxn>
                <a:cxn ang="0">
                  <a:pos x="143" y="62"/>
                </a:cxn>
                <a:cxn ang="0">
                  <a:pos x="61" y="0"/>
                </a:cxn>
                <a:cxn ang="0">
                  <a:pos x="6" y="35"/>
                </a:cxn>
                <a:cxn ang="0">
                  <a:pos x="6" y="35"/>
                </a:cxn>
              </a:cxnLst>
              <a:rect l="0" t="0" r="r" b="b"/>
              <a:pathLst>
                <a:path w="143" h="133">
                  <a:moveTo>
                    <a:pt x="6" y="35"/>
                  </a:moveTo>
                  <a:lnTo>
                    <a:pt x="0" y="133"/>
                  </a:lnTo>
                  <a:lnTo>
                    <a:pt x="143" y="62"/>
                  </a:lnTo>
                  <a:lnTo>
                    <a:pt x="61" y="0"/>
                  </a:lnTo>
                  <a:lnTo>
                    <a:pt x="6" y="35"/>
                  </a:lnTo>
                  <a:lnTo>
                    <a:pt x="6" y="35"/>
                  </a:lnTo>
                  <a:close/>
                </a:path>
              </a:pathLst>
            </a:custGeom>
            <a:solidFill>
              <a:srgbClr val="000000"/>
            </a:solidFill>
            <a:ln w="9525">
              <a:noFill/>
              <a:round/>
            </a:ln>
          </p:spPr>
          <p:txBody>
            <a:bodyPr/>
            <a:lstStyle/>
            <a:p>
              <a:endParaRPr lang="en-US"/>
            </a:p>
          </p:txBody>
        </p:sp>
        <p:sp>
          <p:nvSpPr>
            <p:cNvPr id="360508" name="Freeform 60"/>
            <p:cNvSpPr/>
            <p:nvPr/>
          </p:nvSpPr>
          <p:spPr bwMode="auto">
            <a:xfrm>
              <a:off x="4256" y="3760"/>
              <a:ext cx="107" cy="53"/>
            </a:xfrm>
            <a:custGeom>
              <a:avLst/>
              <a:gdLst/>
              <a:ahLst/>
              <a:cxnLst>
                <a:cxn ang="0">
                  <a:pos x="22" y="10"/>
                </a:cxn>
                <a:cxn ang="0">
                  <a:pos x="144" y="0"/>
                </a:cxn>
                <a:cxn ang="0">
                  <a:pos x="214" y="91"/>
                </a:cxn>
                <a:cxn ang="0">
                  <a:pos x="87" y="67"/>
                </a:cxn>
                <a:cxn ang="0">
                  <a:pos x="0" y="106"/>
                </a:cxn>
                <a:cxn ang="0">
                  <a:pos x="22" y="10"/>
                </a:cxn>
                <a:cxn ang="0">
                  <a:pos x="22" y="10"/>
                </a:cxn>
              </a:cxnLst>
              <a:rect l="0" t="0" r="r" b="b"/>
              <a:pathLst>
                <a:path w="214" h="106">
                  <a:moveTo>
                    <a:pt x="22" y="10"/>
                  </a:moveTo>
                  <a:lnTo>
                    <a:pt x="144" y="0"/>
                  </a:lnTo>
                  <a:lnTo>
                    <a:pt x="214" y="91"/>
                  </a:lnTo>
                  <a:lnTo>
                    <a:pt x="87" y="67"/>
                  </a:lnTo>
                  <a:lnTo>
                    <a:pt x="0" y="106"/>
                  </a:lnTo>
                  <a:lnTo>
                    <a:pt x="22" y="10"/>
                  </a:lnTo>
                  <a:lnTo>
                    <a:pt x="22" y="10"/>
                  </a:lnTo>
                  <a:close/>
                </a:path>
              </a:pathLst>
            </a:custGeom>
            <a:solidFill>
              <a:srgbClr val="000000"/>
            </a:solidFill>
            <a:ln w="9525">
              <a:noFill/>
              <a:round/>
            </a:ln>
          </p:spPr>
          <p:txBody>
            <a:bodyPr/>
            <a:lstStyle/>
            <a:p>
              <a:endParaRPr lang="en-US"/>
            </a:p>
          </p:txBody>
        </p:sp>
        <p:sp>
          <p:nvSpPr>
            <p:cNvPr id="360509" name="Freeform 61"/>
            <p:cNvSpPr/>
            <p:nvPr/>
          </p:nvSpPr>
          <p:spPr bwMode="auto">
            <a:xfrm>
              <a:off x="4013" y="3734"/>
              <a:ext cx="107" cy="69"/>
            </a:xfrm>
            <a:custGeom>
              <a:avLst/>
              <a:gdLst/>
              <a:ahLst/>
              <a:cxnLst>
                <a:cxn ang="0">
                  <a:pos x="73" y="0"/>
                </a:cxn>
                <a:cxn ang="0">
                  <a:pos x="214" y="43"/>
                </a:cxn>
                <a:cxn ang="0">
                  <a:pos x="202" y="139"/>
                </a:cxn>
                <a:cxn ang="0">
                  <a:pos x="127" y="81"/>
                </a:cxn>
                <a:cxn ang="0">
                  <a:pos x="0" y="65"/>
                </a:cxn>
                <a:cxn ang="0">
                  <a:pos x="73" y="0"/>
                </a:cxn>
                <a:cxn ang="0">
                  <a:pos x="73" y="0"/>
                </a:cxn>
              </a:cxnLst>
              <a:rect l="0" t="0" r="r" b="b"/>
              <a:pathLst>
                <a:path w="214" h="139">
                  <a:moveTo>
                    <a:pt x="73" y="0"/>
                  </a:moveTo>
                  <a:lnTo>
                    <a:pt x="214" y="43"/>
                  </a:lnTo>
                  <a:lnTo>
                    <a:pt x="202" y="139"/>
                  </a:lnTo>
                  <a:lnTo>
                    <a:pt x="127" y="81"/>
                  </a:lnTo>
                  <a:lnTo>
                    <a:pt x="0" y="65"/>
                  </a:lnTo>
                  <a:lnTo>
                    <a:pt x="73" y="0"/>
                  </a:lnTo>
                  <a:lnTo>
                    <a:pt x="73" y="0"/>
                  </a:lnTo>
                  <a:close/>
                </a:path>
              </a:pathLst>
            </a:custGeom>
            <a:solidFill>
              <a:srgbClr val="000000"/>
            </a:solidFill>
            <a:ln w="9525">
              <a:noFill/>
              <a:round/>
            </a:ln>
          </p:spPr>
          <p:txBody>
            <a:bodyPr/>
            <a:lstStyle/>
            <a:p>
              <a:endParaRPr lang="en-US"/>
            </a:p>
          </p:txBody>
        </p:sp>
        <p:sp>
          <p:nvSpPr>
            <p:cNvPr id="360510" name="Freeform 62"/>
            <p:cNvSpPr/>
            <p:nvPr/>
          </p:nvSpPr>
          <p:spPr bwMode="auto">
            <a:xfrm>
              <a:off x="3836" y="3604"/>
              <a:ext cx="90" cy="101"/>
            </a:xfrm>
            <a:custGeom>
              <a:avLst/>
              <a:gdLst/>
              <a:ahLst/>
              <a:cxnLst>
                <a:cxn ang="0">
                  <a:pos x="74" y="0"/>
                </a:cxn>
                <a:cxn ang="0">
                  <a:pos x="179" y="123"/>
                </a:cxn>
                <a:cxn ang="0">
                  <a:pos x="128" y="201"/>
                </a:cxn>
                <a:cxn ang="0">
                  <a:pos x="82" y="114"/>
                </a:cxn>
                <a:cxn ang="0">
                  <a:pos x="0" y="60"/>
                </a:cxn>
                <a:cxn ang="0">
                  <a:pos x="74" y="0"/>
                </a:cxn>
                <a:cxn ang="0">
                  <a:pos x="74" y="0"/>
                </a:cxn>
              </a:cxnLst>
              <a:rect l="0" t="0" r="r" b="b"/>
              <a:pathLst>
                <a:path w="179" h="201">
                  <a:moveTo>
                    <a:pt x="74" y="0"/>
                  </a:moveTo>
                  <a:lnTo>
                    <a:pt x="179" y="123"/>
                  </a:lnTo>
                  <a:lnTo>
                    <a:pt x="128" y="201"/>
                  </a:lnTo>
                  <a:lnTo>
                    <a:pt x="82" y="114"/>
                  </a:lnTo>
                  <a:lnTo>
                    <a:pt x="0" y="60"/>
                  </a:lnTo>
                  <a:lnTo>
                    <a:pt x="74" y="0"/>
                  </a:lnTo>
                  <a:lnTo>
                    <a:pt x="74" y="0"/>
                  </a:lnTo>
                  <a:close/>
                </a:path>
              </a:pathLst>
            </a:custGeom>
            <a:solidFill>
              <a:srgbClr val="000000"/>
            </a:solidFill>
            <a:ln w="9525">
              <a:noFill/>
              <a:round/>
            </a:ln>
          </p:spPr>
          <p:txBody>
            <a:bodyPr/>
            <a:lstStyle/>
            <a:p>
              <a:endParaRPr lang="en-US"/>
            </a:p>
          </p:txBody>
        </p:sp>
        <p:sp>
          <p:nvSpPr>
            <p:cNvPr id="360511" name="Freeform 63"/>
            <p:cNvSpPr/>
            <p:nvPr/>
          </p:nvSpPr>
          <p:spPr bwMode="auto">
            <a:xfrm>
              <a:off x="3732" y="3448"/>
              <a:ext cx="70" cy="69"/>
            </a:xfrm>
            <a:custGeom>
              <a:avLst/>
              <a:gdLst/>
              <a:ahLst/>
              <a:cxnLst>
                <a:cxn ang="0">
                  <a:pos x="52" y="139"/>
                </a:cxn>
                <a:cxn ang="0">
                  <a:pos x="140" y="89"/>
                </a:cxn>
                <a:cxn ang="0">
                  <a:pos x="107" y="0"/>
                </a:cxn>
                <a:cxn ang="0">
                  <a:pos x="0" y="9"/>
                </a:cxn>
                <a:cxn ang="0">
                  <a:pos x="60" y="64"/>
                </a:cxn>
                <a:cxn ang="0">
                  <a:pos x="52" y="139"/>
                </a:cxn>
                <a:cxn ang="0">
                  <a:pos x="52" y="139"/>
                </a:cxn>
              </a:cxnLst>
              <a:rect l="0" t="0" r="r" b="b"/>
              <a:pathLst>
                <a:path w="140" h="139">
                  <a:moveTo>
                    <a:pt x="52" y="139"/>
                  </a:moveTo>
                  <a:lnTo>
                    <a:pt x="140" y="89"/>
                  </a:lnTo>
                  <a:lnTo>
                    <a:pt x="107" y="0"/>
                  </a:lnTo>
                  <a:lnTo>
                    <a:pt x="0" y="9"/>
                  </a:lnTo>
                  <a:lnTo>
                    <a:pt x="60" y="64"/>
                  </a:lnTo>
                  <a:lnTo>
                    <a:pt x="52" y="139"/>
                  </a:lnTo>
                  <a:lnTo>
                    <a:pt x="52" y="139"/>
                  </a:lnTo>
                  <a:close/>
                </a:path>
              </a:pathLst>
            </a:custGeom>
            <a:solidFill>
              <a:srgbClr val="000000"/>
            </a:solidFill>
            <a:ln w="9525">
              <a:noFill/>
              <a:round/>
            </a:ln>
          </p:spPr>
          <p:txBody>
            <a:bodyPr/>
            <a:lstStyle/>
            <a:p>
              <a:endParaRPr lang="en-US"/>
            </a:p>
          </p:txBody>
        </p:sp>
        <p:sp>
          <p:nvSpPr>
            <p:cNvPr id="360512" name="Freeform 64"/>
            <p:cNvSpPr/>
            <p:nvPr/>
          </p:nvSpPr>
          <p:spPr bwMode="auto">
            <a:xfrm>
              <a:off x="3731" y="3221"/>
              <a:ext cx="69" cy="102"/>
            </a:xfrm>
            <a:custGeom>
              <a:avLst/>
              <a:gdLst/>
              <a:ahLst/>
              <a:cxnLst>
                <a:cxn ang="0">
                  <a:pos x="0" y="203"/>
                </a:cxn>
                <a:cxn ang="0">
                  <a:pos x="116" y="174"/>
                </a:cxn>
                <a:cxn ang="0">
                  <a:pos x="137" y="67"/>
                </a:cxn>
                <a:cxn ang="0">
                  <a:pos x="31" y="0"/>
                </a:cxn>
                <a:cxn ang="0">
                  <a:pos x="57" y="112"/>
                </a:cxn>
                <a:cxn ang="0">
                  <a:pos x="0" y="203"/>
                </a:cxn>
                <a:cxn ang="0">
                  <a:pos x="0" y="203"/>
                </a:cxn>
              </a:cxnLst>
              <a:rect l="0" t="0" r="r" b="b"/>
              <a:pathLst>
                <a:path w="137" h="203">
                  <a:moveTo>
                    <a:pt x="0" y="203"/>
                  </a:moveTo>
                  <a:lnTo>
                    <a:pt x="116" y="174"/>
                  </a:lnTo>
                  <a:lnTo>
                    <a:pt x="137" y="67"/>
                  </a:lnTo>
                  <a:lnTo>
                    <a:pt x="31" y="0"/>
                  </a:lnTo>
                  <a:lnTo>
                    <a:pt x="57" y="112"/>
                  </a:lnTo>
                  <a:lnTo>
                    <a:pt x="0" y="203"/>
                  </a:lnTo>
                  <a:lnTo>
                    <a:pt x="0" y="203"/>
                  </a:lnTo>
                  <a:close/>
                </a:path>
              </a:pathLst>
            </a:custGeom>
            <a:solidFill>
              <a:srgbClr val="000000"/>
            </a:solidFill>
            <a:ln w="9525">
              <a:noFill/>
              <a:round/>
            </a:ln>
          </p:spPr>
          <p:txBody>
            <a:bodyPr/>
            <a:lstStyle/>
            <a:p>
              <a:endParaRPr lang="en-US"/>
            </a:p>
          </p:txBody>
        </p:sp>
        <p:sp>
          <p:nvSpPr>
            <p:cNvPr id="360513" name="Freeform 65"/>
            <p:cNvSpPr/>
            <p:nvPr/>
          </p:nvSpPr>
          <p:spPr bwMode="auto">
            <a:xfrm>
              <a:off x="3810" y="3039"/>
              <a:ext cx="102" cy="83"/>
            </a:xfrm>
            <a:custGeom>
              <a:avLst/>
              <a:gdLst/>
              <a:ahLst/>
              <a:cxnLst>
                <a:cxn ang="0">
                  <a:pos x="0" y="151"/>
                </a:cxn>
                <a:cxn ang="0">
                  <a:pos x="124" y="167"/>
                </a:cxn>
                <a:cxn ang="0">
                  <a:pos x="203" y="73"/>
                </a:cxn>
                <a:cxn ang="0">
                  <a:pos x="149" y="0"/>
                </a:cxn>
                <a:cxn ang="0">
                  <a:pos x="106" y="102"/>
                </a:cxn>
                <a:cxn ang="0">
                  <a:pos x="0" y="151"/>
                </a:cxn>
                <a:cxn ang="0">
                  <a:pos x="0" y="151"/>
                </a:cxn>
              </a:cxnLst>
              <a:rect l="0" t="0" r="r" b="b"/>
              <a:pathLst>
                <a:path w="203" h="167">
                  <a:moveTo>
                    <a:pt x="0" y="151"/>
                  </a:moveTo>
                  <a:lnTo>
                    <a:pt x="124" y="167"/>
                  </a:lnTo>
                  <a:lnTo>
                    <a:pt x="203" y="73"/>
                  </a:lnTo>
                  <a:lnTo>
                    <a:pt x="149" y="0"/>
                  </a:lnTo>
                  <a:lnTo>
                    <a:pt x="106" y="102"/>
                  </a:lnTo>
                  <a:lnTo>
                    <a:pt x="0" y="151"/>
                  </a:lnTo>
                  <a:lnTo>
                    <a:pt x="0" y="151"/>
                  </a:lnTo>
                  <a:close/>
                </a:path>
              </a:pathLst>
            </a:custGeom>
            <a:solidFill>
              <a:srgbClr val="000000"/>
            </a:solidFill>
            <a:ln w="9525">
              <a:noFill/>
              <a:round/>
            </a:ln>
          </p:spPr>
          <p:txBody>
            <a:bodyPr/>
            <a:lstStyle/>
            <a:p>
              <a:endParaRPr lang="en-US"/>
            </a:p>
          </p:txBody>
        </p:sp>
        <p:sp>
          <p:nvSpPr>
            <p:cNvPr id="360514" name="Freeform 66"/>
            <p:cNvSpPr/>
            <p:nvPr/>
          </p:nvSpPr>
          <p:spPr bwMode="auto">
            <a:xfrm>
              <a:off x="4002" y="2930"/>
              <a:ext cx="106" cy="58"/>
            </a:xfrm>
            <a:custGeom>
              <a:avLst/>
              <a:gdLst/>
              <a:ahLst/>
              <a:cxnLst>
                <a:cxn ang="0">
                  <a:pos x="0" y="56"/>
                </a:cxn>
                <a:cxn ang="0">
                  <a:pos x="79" y="116"/>
                </a:cxn>
                <a:cxn ang="0">
                  <a:pos x="211" y="62"/>
                </a:cxn>
                <a:cxn ang="0">
                  <a:pos x="195" y="0"/>
                </a:cxn>
                <a:cxn ang="0">
                  <a:pos x="145" y="58"/>
                </a:cxn>
                <a:cxn ang="0">
                  <a:pos x="0" y="56"/>
                </a:cxn>
                <a:cxn ang="0">
                  <a:pos x="0" y="56"/>
                </a:cxn>
              </a:cxnLst>
              <a:rect l="0" t="0" r="r" b="b"/>
              <a:pathLst>
                <a:path w="211" h="116">
                  <a:moveTo>
                    <a:pt x="0" y="56"/>
                  </a:moveTo>
                  <a:lnTo>
                    <a:pt x="79" y="116"/>
                  </a:lnTo>
                  <a:lnTo>
                    <a:pt x="211" y="62"/>
                  </a:lnTo>
                  <a:lnTo>
                    <a:pt x="195" y="0"/>
                  </a:lnTo>
                  <a:lnTo>
                    <a:pt x="145" y="58"/>
                  </a:lnTo>
                  <a:lnTo>
                    <a:pt x="0" y="56"/>
                  </a:lnTo>
                  <a:lnTo>
                    <a:pt x="0" y="56"/>
                  </a:lnTo>
                  <a:close/>
                </a:path>
              </a:pathLst>
            </a:custGeom>
            <a:solidFill>
              <a:srgbClr val="000000"/>
            </a:solidFill>
            <a:ln w="9525">
              <a:noFill/>
              <a:round/>
            </a:ln>
          </p:spPr>
          <p:txBody>
            <a:bodyPr/>
            <a:lstStyle/>
            <a:p>
              <a:endParaRPr lang="en-US"/>
            </a:p>
          </p:txBody>
        </p:sp>
        <p:sp>
          <p:nvSpPr>
            <p:cNvPr id="360515" name="Freeform 67"/>
            <p:cNvSpPr/>
            <p:nvPr/>
          </p:nvSpPr>
          <p:spPr bwMode="auto">
            <a:xfrm>
              <a:off x="3804" y="2941"/>
              <a:ext cx="935" cy="811"/>
            </a:xfrm>
            <a:custGeom>
              <a:avLst/>
              <a:gdLst/>
              <a:ahLst/>
              <a:cxnLst>
                <a:cxn ang="0">
                  <a:pos x="321" y="1004"/>
                </a:cxn>
                <a:cxn ang="0">
                  <a:pos x="462" y="1205"/>
                </a:cxn>
                <a:cxn ang="0">
                  <a:pos x="708" y="1336"/>
                </a:cxn>
                <a:cxn ang="0">
                  <a:pos x="1000" y="1353"/>
                </a:cxn>
                <a:cxn ang="0">
                  <a:pos x="1200" y="1391"/>
                </a:cxn>
                <a:cxn ang="0">
                  <a:pos x="1443" y="1247"/>
                </a:cxn>
                <a:cxn ang="0">
                  <a:pos x="1607" y="980"/>
                </a:cxn>
                <a:cxn ang="0">
                  <a:pos x="1586" y="967"/>
                </a:cxn>
                <a:cxn ang="0">
                  <a:pos x="1417" y="1210"/>
                </a:cxn>
                <a:cxn ang="0">
                  <a:pos x="1190" y="1352"/>
                </a:cxn>
                <a:cxn ang="0">
                  <a:pos x="1277" y="1255"/>
                </a:cxn>
                <a:cxn ang="0">
                  <a:pos x="1482" y="1061"/>
                </a:cxn>
                <a:cxn ang="0">
                  <a:pos x="1568" y="814"/>
                </a:cxn>
                <a:cxn ang="0">
                  <a:pos x="1520" y="564"/>
                </a:cxn>
                <a:cxn ang="0">
                  <a:pos x="1347" y="367"/>
                </a:cxn>
                <a:cxn ang="0">
                  <a:pos x="1086" y="262"/>
                </a:cxn>
                <a:cxn ang="0">
                  <a:pos x="791" y="275"/>
                </a:cxn>
                <a:cxn ang="0">
                  <a:pos x="526" y="399"/>
                </a:cxn>
                <a:cxn ang="0">
                  <a:pos x="348" y="611"/>
                </a:cxn>
                <a:cxn ang="0">
                  <a:pos x="294" y="864"/>
                </a:cxn>
                <a:cxn ang="0">
                  <a:pos x="0" y="779"/>
                </a:cxn>
                <a:cxn ang="0">
                  <a:pos x="139" y="418"/>
                </a:cxn>
                <a:cxn ang="0">
                  <a:pos x="448" y="141"/>
                </a:cxn>
                <a:cxn ang="0">
                  <a:pos x="860" y="4"/>
                </a:cxn>
                <a:cxn ang="0">
                  <a:pos x="1287" y="39"/>
                </a:cxn>
                <a:cxn ang="0">
                  <a:pos x="1638" y="240"/>
                </a:cxn>
                <a:cxn ang="0">
                  <a:pos x="1842" y="561"/>
                </a:cxn>
                <a:cxn ang="0">
                  <a:pos x="1850" y="934"/>
                </a:cxn>
                <a:cxn ang="0">
                  <a:pos x="1665" y="1282"/>
                </a:cxn>
                <a:cxn ang="0">
                  <a:pos x="1324" y="1528"/>
                </a:cxn>
                <a:cxn ang="0">
                  <a:pos x="900" y="1623"/>
                </a:cxn>
                <a:cxn ang="0">
                  <a:pos x="484" y="1543"/>
                </a:cxn>
                <a:cxn ang="0">
                  <a:pos x="162" y="1309"/>
                </a:cxn>
                <a:cxn ang="0">
                  <a:pos x="196" y="1073"/>
                </a:cxn>
                <a:cxn ang="0">
                  <a:pos x="365" y="1251"/>
                </a:cxn>
                <a:cxn ang="0">
                  <a:pos x="612" y="1356"/>
                </a:cxn>
                <a:cxn ang="0">
                  <a:pos x="423" y="1219"/>
                </a:cxn>
                <a:cxn ang="0">
                  <a:pos x="268" y="1033"/>
                </a:cxn>
              </a:cxnLst>
              <a:rect l="0" t="0" r="r" b="b"/>
              <a:pathLst>
                <a:path w="1871" h="1623">
                  <a:moveTo>
                    <a:pt x="268" y="1033"/>
                  </a:moveTo>
                  <a:lnTo>
                    <a:pt x="321" y="1004"/>
                  </a:lnTo>
                  <a:lnTo>
                    <a:pt x="375" y="1107"/>
                  </a:lnTo>
                  <a:lnTo>
                    <a:pt x="462" y="1205"/>
                  </a:lnTo>
                  <a:lnTo>
                    <a:pt x="576" y="1283"/>
                  </a:lnTo>
                  <a:lnTo>
                    <a:pt x="708" y="1336"/>
                  </a:lnTo>
                  <a:lnTo>
                    <a:pt x="852" y="1360"/>
                  </a:lnTo>
                  <a:lnTo>
                    <a:pt x="1000" y="1353"/>
                  </a:lnTo>
                  <a:lnTo>
                    <a:pt x="1145" y="1312"/>
                  </a:lnTo>
                  <a:lnTo>
                    <a:pt x="1200" y="1391"/>
                  </a:lnTo>
                  <a:lnTo>
                    <a:pt x="1322" y="1334"/>
                  </a:lnTo>
                  <a:lnTo>
                    <a:pt x="1443" y="1247"/>
                  </a:lnTo>
                  <a:lnTo>
                    <a:pt x="1544" y="1119"/>
                  </a:lnTo>
                  <a:lnTo>
                    <a:pt x="1607" y="980"/>
                  </a:lnTo>
                  <a:lnTo>
                    <a:pt x="1609" y="888"/>
                  </a:lnTo>
                  <a:lnTo>
                    <a:pt x="1586" y="967"/>
                  </a:lnTo>
                  <a:lnTo>
                    <a:pt x="1504" y="1105"/>
                  </a:lnTo>
                  <a:lnTo>
                    <a:pt x="1417" y="1210"/>
                  </a:lnTo>
                  <a:lnTo>
                    <a:pt x="1308" y="1297"/>
                  </a:lnTo>
                  <a:lnTo>
                    <a:pt x="1190" y="1352"/>
                  </a:lnTo>
                  <a:lnTo>
                    <a:pt x="1171" y="1302"/>
                  </a:lnTo>
                  <a:lnTo>
                    <a:pt x="1277" y="1255"/>
                  </a:lnTo>
                  <a:lnTo>
                    <a:pt x="1393" y="1169"/>
                  </a:lnTo>
                  <a:lnTo>
                    <a:pt x="1482" y="1061"/>
                  </a:lnTo>
                  <a:lnTo>
                    <a:pt x="1543" y="941"/>
                  </a:lnTo>
                  <a:lnTo>
                    <a:pt x="1568" y="814"/>
                  </a:lnTo>
                  <a:lnTo>
                    <a:pt x="1561" y="686"/>
                  </a:lnTo>
                  <a:lnTo>
                    <a:pt x="1520" y="564"/>
                  </a:lnTo>
                  <a:lnTo>
                    <a:pt x="1448" y="456"/>
                  </a:lnTo>
                  <a:lnTo>
                    <a:pt x="1347" y="367"/>
                  </a:lnTo>
                  <a:lnTo>
                    <a:pt x="1223" y="301"/>
                  </a:lnTo>
                  <a:lnTo>
                    <a:pt x="1086" y="262"/>
                  </a:lnTo>
                  <a:lnTo>
                    <a:pt x="939" y="254"/>
                  </a:lnTo>
                  <a:lnTo>
                    <a:pt x="791" y="275"/>
                  </a:lnTo>
                  <a:lnTo>
                    <a:pt x="651" y="324"/>
                  </a:lnTo>
                  <a:lnTo>
                    <a:pt x="526" y="399"/>
                  </a:lnTo>
                  <a:lnTo>
                    <a:pt x="423" y="498"/>
                  </a:lnTo>
                  <a:lnTo>
                    <a:pt x="348" y="611"/>
                  </a:lnTo>
                  <a:lnTo>
                    <a:pt x="303" y="736"/>
                  </a:lnTo>
                  <a:lnTo>
                    <a:pt x="294" y="864"/>
                  </a:lnTo>
                  <a:lnTo>
                    <a:pt x="4" y="944"/>
                  </a:lnTo>
                  <a:lnTo>
                    <a:pt x="0" y="779"/>
                  </a:lnTo>
                  <a:lnTo>
                    <a:pt x="46" y="593"/>
                  </a:lnTo>
                  <a:lnTo>
                    <a:pt x="139" y="418"/>
                  </a:lnTo>
                  <a:lnTo>
                    <a:pt x="277" y="263"/>
                  </a:lnTo>
                  <a:lnTo>
                    <a:pt x="448" y="141"/>
                  </a:lnTo>
                  <a:lnTo>
                    <a:pt x="646" y="52"/>
                  </a:lnTo>
                  <a:lnTo>
                    <a:pt x="860" y="4"/>
                  </a:lnTo>
                  <a:lnTo>
                    <a:pt x="1077" y="0"/>
                  </a:lnTo>
                  <a:lnTo>
                    <a:pt x="1287" y="39"/>
                  </a:lnTo>
                  <a:lnTo>
                    <a:pt x="1478" y="122"/>
                  </a:lnTo>
                  <a:lnTo>
                    <a:pt x="1638" y="240"/>
                  </a:lnTo>
                  <a:lnTo>
                    <a:pt x="1763" y="388"/>
                  </a:lnTo>
                  <a:lnTo>
                    <a:pt x="1842" y="561"/>
                  </a:lnTo>
                  <a:lnTo>
                    <a:pt x="1871" y="746"/>
                  </a:lnTo>
                  <a:lnTo>
                    <a:pt x="1850" y="934"/>
                  </a:lnTo>
                  <a:lnTo>
                    <a:pt x="1781" y="1116"/>
                  </a:lnTo>
                  <a:lnTo>
                    <a:pt x="1665" y="1282"/>
                  </a:lnTo>
                  <a:lnTo>
                    <a:pt x="1510" y="1423"/>
                  </a:lnTo>
                  <a:lnTo>
                    <a:pt x="1324" y="1528"/>
                  </a:lnTo>
                  <a:lnTo>
                    <a:pt x="1117" y="1599"/>
                  </a:lnTo>
                  <a:lnTo>
                    <a:pt x="900" y="1623"/>
                  </a:lnTo>
                  <a:lnTo>
                    <a:pt x="685" y="1605"/>
                  </a:lnTo>
                  <a:lnTo>
                    <a:pt x="484" y="1543"/>
                  </a:lnTo>
                  <a:lnTo>
                    <a:pt x="305" y="1444"/>
                  </a:lnTo>
                  <a:lnTo>
                    <a:pt x="162" y="1309"/>
                  </a:lnTo>
                  <a:lnTo>
                    <a:pt x="61" y="1147"/>
                  </a:lnTo>
                  <a:lnTo>
                    <a:pt x="196" y="1073"/>
                  </a:lnTo>
                  <a:lnTo>
                    <a:pt x="273" y="1154"/>
                  </a:lnTo>
                  <a:lnTo>
                    <a:pt x="365" y="1251"/>
                  </a:lnTo>
                  <a:lnTo>
                    <a:pt x="484" y="1314"/>
                  </a:lnTo>
                  <a:lnTo>
                    <a:pt x="612" y="1356"/>
                  </a:lnTo>
                  <a:lnTo>
                    <a:pt x="508" y="1286"/>
                  </a:lnTo>
                  <a:lnTo>
                    <a:pt x="423" y="1219"/>
                  </a:lnTo>
                  <a:lnTo>
                    <a:pt x="329" y="1116"/>
                  </a:lnTo>
                  <a:lnTo>
                    <a:pt x="268" y="1033"/>
                  </a:lnTo>
                  <a:lnTo>
                    <a:pt x="268" y="1033"/>
                  </a:lnTo>
                  <a:close/>
                </a:path>
              </a:pathLst>
            </a:custGeom>
            <a:solidFill>
              <a:srgbClr val="000000"/>
            </a:solidFill>
            <a:ln w="9525">
              <a:noFill/>
              <a:round/>
            </a:ln>
          </p:spPr>
          <p:txBody>
            <a:bodyPr/>
            <a:lstStyle/>
            <a:p>
              <a:endParaRPr lang="en-US"/>
            </a:p>
          </p:txBody>
        </p:sp>
        <p:sp>
          <p:nvSpPr>
            <p:cNvPr id="360516" name="Freeform 68"/>
            <p:cNvSpPr/>
            <p:nvPr/>
          </p:nvSpPr>
          <p:spPr bwMode="auto">
            <a:xfrm>
              <a:off x="3928" y="2416"/>
              <a:ext cx="694" cy="531"/>
            </a:xfrm>
            <a:custGeom>
              <a:avLst/>
              <a:gdLst/>
              <a:ahLst/>
              <a:cxnLst>
                <a:cxn ang="0">
                  <a:pos x="0" y="0"/>
                </a:cxn>
                <a:cxn ang="0">
                  <a:pos x="0" y="1062"/>
                </a:cxn>
                <a:cxn ang="0">
                  <a:pos x="165" y="972"/>
                </a:cxn>
                <a:cxn ang="0">
                  <a:pos x="76" y="648"/>
                </a:cxn>
                <a:cxn ang="0">
                  <a:pos x="375" y="911"/>
                </a:cxn>
                <a:cxn ang="0">
                  <a:pos x="113" y="432"/>
                </a:cxn>
                <a:cxn ang="0">
                  <a:pos x="645" y="860"/>
                </a:cxn>
                <a:cxn ang="0">
                  <a:pos x="210" y="198"/>
                </a:cxn>
                <a:cxn ang="0">
                  <a:pos x="847" y="791"/>
                </a:cxn>
                <a:cxn ang="0">
                  <a:pos x="436" y="131"/>
                </a:cxn>
                <a:cxn ang="0">
                  <a:pos x="968" y="663"/>
                </a:cxn>
                <a:cxn ang="0">
                  <a:pos x="705" y="108"/>
                </a:cxn>
                <a:cxn ang="0">
                  <a:pos x="1065" y="560"/>
                </a:cxn>
                <a:cxn ang="0">
                  <a:pos x="938" y="116"/>
                </a:cxn>
                <a:cxn ang="0">
                  <a:pos x="1140" y="303"/>
                </a:cxn>
                <a:cxn ang="0">
                  <a:pos x="1231" y="138"/>
                </a:cxn>
                <a:cxn ang="0">
                  <a:pos x="1349" y="169"/>
                </a:cxn>
                <a:cxn ang="0">
                  <a:pos x="1387" y="0"/>
                </a:cxn>
                <a:cxn ang="0">
                  <a:pos x="0" y="0"/>
                </a:cxn>
                <a:cxn ang="0">
                  <a:pos x="0" y="0"/>
                </a:cxn>
              </a:cxnLst>
              <a:rect l="0" t="0" r="r" b="b"/>
              <a:pathLst>
                <a:path w="1387" h="1062">
                  <a:moveTo>
                    <a:pt x="0" y="0"/>
                  </a:moveTo>
                  <a:lnTo>
                    <a:pt x="0" y="1062"/>
                  </a:lnTo>
                  <a:lnTo>
                    <a:pt x="165" y="972"/>
                  </a:lnTo>
                  <a:lnTo>
                    <a:pt x="76" y="648"/>
                  </a:lnTo>
                  <a:lnTo>
                    <a:pt x="375" y="911"/>
                  </a:lnTo>
                  <a:lnTo>
                    <a:pt x="113" y="432"/>
                  </a:lnTo>
                  <a:lnTo>
                    <a:pt x="645" y="860"/>
                  </a:lnTo>
                  <a:lnTo>
                    <a:pt x="210" y="198"/>
                  </a:lnTo>
                  <a:lnTo>
                    <a:pt x="847" y="791"/>
                  </a:lnTo>
                  <a:lnTo>
                    <a:pt x="436" y="131"/>
                  </a:lnTo>
                  <a:lnTo>
                    <a:pt x="968" y="663"/>
                  </a:lnTo>
                  <a:lnTo>
                    <a:pt x="705" y="108"/>
                  </a:lnTo>
                  <a:lnTo>
                    <a:pt x="1065" y="560"/>
                  </a:lnTo>
                  <a:lnTo>
                    <a:pt x="938" y="116"/>
                  </a:lnTo>
                  <a:lnTo>
                    <a:pt x="1140" y="303"/>
                  </a:lnTo>
                  <a:lnTo>
                    <a:pt x="1231" y="138"/>
                  </a:lnTo>
                  <a:lnTo>
                    <a:pt x="1349" y="169"/>
                  </a:lnTo>
                  <a:lnTo>
                    <a:pt x="1387" y="0"/>
                  </a:lnTo>
                  <a:lnTo>
                    <a:pt x="0" y="0"/>
                  </a:lnTo>
                  <a:lnTo>
                    <a:pt x="0" y="0"/>
                  </a:lnTo>
                  <a:close/>
                </a:path>
              </a:pathLst>
            </a:custGeom>
            <a:solidFill>
              <a:srgbClr val="000000"/>
            </a:solidFill>
            <a:ln w="9525">
              <a:noFill/>
              <a:round/>
            </a:ln>
          </p:spPr>
          <p:txBody>
            <a:bodyPr/>
            <a:lstStyle/>
            <a:p>
              <a:endParaRPr lang="en-US"/>
            </a:p>
          </p:txBody>
        </p:sp>
        <p:sp>
          <p:nvSpPr>
            <p:cNvPr id="360517" name="Freeform 69"/>
            <p:cNvSpPr/>
            <p:nvPr/>
          </p:nvSpPr>
          <p:spPr bwMode="auto">
            <a:xfrm>
              <a:off x="4738" y="3011"/>
              <a:ext cx="615" cy="623"/>
            </a:xfrm>
            <a:custGeom>
              <a:avLst/>
              <a:gdLst/>
              <a:ahLst/>
              <a:cxnLst>
                <a:cxn ang="0">
                  <a:pos x="0" y="1248"/>
                </a:cxn>
                <a:cxn ang="0">
                  <a:pos x="136" y="1043"/>
                </a:cxn>
                <a:cxn ang="0">
                  <a:pos x="330" y="1179"/>
                </a:cxn>
                <a:cxn ang="0">
                  <a:pos x="187" y="900"/>
                </a:cxn>
                <a:cxn ang="0">
                  <a:pos x="660" y="1164"/>
                </a:cxn>
                <a:cxn ang="0">
                  <a:pos x="217" y="616"/>
                </a:cxn>
                <a:cxn ang="0">
                  <a:pos x="944" y="1104"/>
                </a:cxn>
                <a:cxn ang="0">
                  <a:pos x="323" y="383"/>
                </a:cxn>
                <a:cxn ang="0">
                  <a:pos x="1065" y="908"/>
                </a:cxn>
                <a:cxn ang="0">
                  <a:pos x="645" y="322"/>
                </a:cxn>
                <a:cxn ang="0">
                  <a:pos x="1116" y="623"/>
                </a:cxn>
                <a:cxn ang="0">
                  <a:pos x="862" y="248"/>
                </a:cxn>
                <a:cxn ang="0">
                  <a:pos x="1095" y="337"/>
                </a:cxn>
                <a:cxn ang="0">
                  <a:pos x="1034" y="187"/>
                </a:cxn>
                <a:cxn ang="0">
                  <a:pos x="1228" y="0"/>
                </a:cxn>
                <a:cxn ang="0">
                  <a:pos x="1228" y="1248"/>
                </a:cxn>
                <a:cxn ang="0">
                  <a:pos x="0" y="1248"/>
                </a:cxn>
                <a:cxn ang="0">
                  <a:pos x="0" y="1248"/>
                </a:cxn>
              </a:cxnLst>
              <a:rect l="0" t="0" r="r" b="b"/>
              <a:pathLst>
                <a:path w="1228" h="1248">
                  <a:moveTo>
                    <a:pt x="0" y="1248"/>
                  </a:moveTo>
                  <a:lnTo>
                    <a:pt x="136" y="1043"/>
                  </a:lnTo>
                  <a:lnTo>
                    <a:pt x="330" y="1179"/>
                  </a:lnTo>
                  <a:lnTo>
                    <a:pt x="187" y="900"/>
                  </a:lnTo>
                  <a:lnTo>
                    <a:pt x="660" y="1164"/>
                  </a:lnTo>
                  <a:lnTo>
                    <a:pt x="217" y="616"/>
                  </a:lnTo>
                  <a:lnTo>
                    <a:pt x="944" y="1104"/>
                  </a:lnTo>
                  <a:lnTo>
                    <a:pt x="323" y="383"/>
                  </a:lnTo>
                  <a:lnTo>
                    <a:pt x="1065" y="908"/>
                  </a:lnTo>
                  <a:lnTo>
                    <a:pt x="645" y="322"/>
                  </a:lnTo>
                  <a:lnTo>
                    <a:pt x="1116" y="623"/>
                  </a:lnTo>
                  <a:lnTo>
                    <a:pt x="862" y="248"/>
                  </a:lnTo>
                  <a:lnTo>
                    <a:pt x="1095" y="337"/>
                  </a:lnTo>
                  <a:lnTo>
                    <a:pt x="1034" y="187"/>
                  </a:lnTo>
                  <a:lnTo>
                    <a:pt x="1228" y="0"/>
                  </a:lnTo>
                  <a:lnTo>
                    <a:pt x="1228" y="1248"/>
                  </a:lnTo>
                  <a:lnTo>
                    <a:pt x="0" y="1248"/>
                  </a:lnTo>
                  <a:lnTo>
                    <a:pt x="0" y="1248"/>
                  </a:lnTo>
                  <a:close/>
                </a:path>
              </a:pathLst>
            </a:custGeom>
            <a:solidFill>
              <a:srgbClr val="000000"/>
            </a:solidFill>
            <a:ln w="9525">
              <a:noFill/>
              <a:round/>
            </a:ln>
          </p:spPr>
          <p:txBody>
            <a:bodyPr/>
            <a:lstStyle/>
            <a:p>
              <a:endParaRPr lang="en-US"/>
            </a:p>
          </p:txBody>
        </p:sp>
        <p:sp>
          <p:nvSpPr>
            <p:cNvPr id="360518" name="Freeform 70"/>
            <p:cNvSpPr/>
            <p:nvPr/>
          </p:nvSpPr>
          <p:spPr bwMode="auto">
            <a:xfrm>
              <a:off x="4156" y="3247"/>
              <a:ext cx="195" cy="169"/>
            </a:xfrm>
            <a:custGeom>
              <a:avLst/>
              <a:gdLst/>
              <a:ahLst/>
              <a:cxnLst>
                <a:cxn ang="0">
                  <a:pos x="0" y="179"/>
                </a:cxn>
                <a:cxn ang="0">
                  <a:pos x="1" y="198"/>
                </a:cxn>
                <a:cxn ang="0">
                  <a:pos x="8" y="229"/>
                </a:cxn>
                <a:cxn ang="0">
                  <a:pos x="28" y="264"/>
                </a:cxn>
                <a:cxn ang="0">
                  <a:pos x="55" y="294"/>
                </a:cxn>
                <a:cxn ang="0">
                  <a:pos x="91" y="317"/>
                </a:cxn>
                <a:cxn ang="0">
                  <a:pos x="132" y="332"/>
                </a:cxn>
                <a:cxn ang="0">
                  <a:pos x="176" y="337"/>
                </a:cxn>
                <a:cxn ang="0">
                  <a:pos x="221" y="336"/>
                </a:cxn>
                <a:cxn ang="0">
                  <a:pos x="265" y="322"/>
                </a:cxn>
                <a:cxn ang="0">
                  <a:pos x="304" y="303"/>
                </a:cxn>
                <a:cxn ang="0">
                  <a:pos x="339" y="275"/>
                </a:cxn>
                <a:cxn ang="0">
                  <a:pos x="366" y="243"/>
                </a:cxn>
                <a:cxn ang="0">
                  <a:pos x="384" y="205"/>
                </a:cxn>
                <a:cxn ang="0">
                  <a:pos x="390" y="166"/>
                </a:cxn>
                <a:cxn ang="0">
                  <a:pos x="386" y="127"/>
                </a:cxn>
                <a:cxn ang="0">
                  <a:pos x="373" y="90"/>
                </a:cxn>
                <a:cxn ang="0">
                  <a:pos x="349" y="58"/>
                </a:cxn>
                <a:cxn ang="0">
                  <a:pos x="318" y="31"/>
                </a:cxn>
                <a:cxn ang="0">
                  <a:pos x="279" y="12"/>
                </a:cxn>
                <a:cxn ang="0">
                  <a:pos x="236" y="2"/>
                </a:cxn>
                <a:cxn ang="0">
                  <a:pos x="191" y="0"/>
                </a:cxn>
                <a:cxn ang="0">
                  <a:pos x="147" y="7"/>
                </a:cxn>
                <a:cxn ang="0">
                  <a:pos x="104" y="23"/>
                </a:cxn>
                <a:cxn ang="0">
                  <a:pos x="66" y="47"/>
                </a:cxn>
                <a:cxn ang="0">
                  <a:pos x="36" y="78"/>
                </a:cxn>
                <a:cxn ang="0">
                  <a:pos x="15" y="113"/>
                </a:cxn>
                <a:cxn ang="0">
                  <a:pos x="0" y="163"/>
                </a:cxn>
                <a:cxn ang="0">
                  <a:pos x="52" y="156"/>
                </a:cxn>
                <a:cxn ang="0">
                  <a:pos x="63" y="116"/>
                </a:cxn>
                <a:cxn ang="0">
                  <a:pos x="89" y="85"/>
                </a:cxn>
                <a:cxn ang="0">
                  <a:pos x="124" y="63"/>
                </a:cxn>
                <a:cxn ang="0">
                  <a:pos x="179" y="45"/>
                </a:cxn>
                <a:cxn ang="0">
                  <a:pos x="237" y="43"/>
                </a:cxn>
                <a:cxn ang="0">
                  <a:pos x="287" y="61"/>
                </a:cxn>
                <a:cxn ang="0">
                  <a:pos x="312" y="84"/>
                </a:cxn>
                <a:cxn ang="0">
                  <a:pos x="342" y="140"/>
                </a:cxn>
                <a:cxn ang="0">
                  <a:pos x="349" y="170"/>
                </a:cxn>
                <a:cxn ang="0">
                  <a:pos x="306" y="128"/>
                </a:cxn>
                <a:cxn ang="0">
                  <a:pos x="260" y="107"/>
                </a:cxn>
                <a:cxn ang="0">
                  <a:pos x="205" y="100"/>
                </a:cxn>
                <a:cxn ang="0">
                  <a:pos x="156" y="108"/>
                </a:cxn>
                <a:cxn ang="0">
                  <a:pos x="109" y="130"/>
                </a:cxn>
                <a:cxn ang="0">
                  <a:pos x="75" y="147"/>
                </a:cxn>
                <a:cxn ang="0">
                  <a:pos x="51" y="170"/>
                </a:cxn>
                <a:cxn ang="0">
                  <a:pos x="0" y="179"/>
                </a:cxn>
                <a:cxn ang="0">
                  <a:pos x="0" y="179"/>
                </a:cxn>
              </a:cxnLst>
              <a:rect l="0" t="0" r="r" b="b"/>
              <a:pathLst>
                <a:path w="390" h="337">
                  <a:moveTo>
                    <a:pt x="0" y="179"/>
                  </a:moveTo>
                  <a:lnTo>
                    <a:pt x="1" y="198"/>
                  </a:lnTo>
                  <a:lnTo>
                    <a:pt x="8" y="229"/>
                  </a:lnTo>
                  <a:lnTo>
                    <a:pt x="28" y="264"/>
                  </a:lnTo>
                  <a:lnTo>
                    <a:pt x="55" y="294"/>
                  </a:lnTo>
                  <a:lnTo>
                    <a:pt x="91" y="317"/>
                  </a:lnTo>
                  <a:lnTo>
                    <a:pt x="132" y="332"/>
                  </a:lnTo>
                  <a:lnTo>
                    <a:pt x="176" y="337"/>
                  </a:lnTo>
                  <a:lnTo>
                    <a:pt x="221" y="336"/>
                  </a:lnTo>
                  <a:lnTo>
                    <a:pt x="265" y="322"/>
                  </a:lnTo>
                  <a:lnTo>
                    <a:pt x="304" y="303"/>
                  </a:lnTo>
                  <a:lnTo>
                    <a:pt x="339" y="275"/>
                  </a:lnTo>
                  <a:lnTo>
                    <a:pt x="366" y="243"/>
                  </a:lnTo>
                  <a:lnTo>
                    <a:pt x="384" y="205"/>
                  </a:lnTo>
                  <a:lnTo>
                    <a:pt x="390" y="166"/>
                  </a:lnTo>
                  <a:lnTo>
                    <a:pt x="386" y="127"/>
                  </a:lnTo>
                  <a:lnTo>
                    <a:pt x="373" y="90"/>
                  </a:lnTo>
                  <a:lnTo>
                    <a:pt x="349" y="58"/>
                  </a:lnTo>
                  <a:lnTo>
                    <a:pt x="318" y="31"/>
                  </a:lnTo>
                  <a:lnTo>
                    <a:pt x="279" y="12"/>
                  </a:lnTo>
                  <a:lnTo>
                    <a:pt x="236" y="2"/>
                  </a:lnTo>
                  <a:lnTo>
                    <a:pt x="191" y="0"/>
                  </a:lnTo>
                  <a:lnTo>
                    <a:pt x="147" y="7"/>
                  </a:lnTo>
                  <a:lnTo>
                    <a:pt x="104" y="23"/>
                  </a:lnTo>
                  <a:lnTo>
                    <a:pt x="66" y="47"/>
                  </a:lnTo>
                  <a:lnTo>
                    <a:pt x="36" y="78"/>
                  </a:lnTo>
                  <a:lnTo>
                    <a:pt x="15" y="113"/>
                  </a:lnTo>
                  <a:lnTo>
                    <a:pt x="0" y="163"/>
                  </a:lnTo>
                  <a:lnTo>
                    <a:pt x="52" y="156"/>
                  </a:lnTo>
                  <a:lnTo>
                    <a:pt x="63" y="116"/>
                  </a:lnTo>
                  <a:lnTo>
                    <a:pt x="89" y="85"/>
                  </a:lnTo>
                  <a:lnTo>
                    <a:pt x="124" y="63"/>
                  </a:lnTo>
                  <a:lnTo>
                    <a:pt x="179" y="45"/>
                  </a:lnTo>
                  <a:lnTo>
                    <a:pt x="237" y="43"/>
                  </a:lnTo>
                  <a:lnTo>
                    <a:pt x="287" y="61"/>
                  </a:lnTo>
                  <a:lnTo>
                    <a:pt x="312" y="84"/>
                  </a:lnTo>
                  <a:lnTo>
                    <a:pt x="342" y="140"/>
                  </a:lnTo>
                  <a:lnTo>
                    <a:pt x="349" y="170"/>
                  </a:lnTo>
                  <a:lnTo>
                    <a:pt x="306" y="128"/>
                  </a:lnTo>
                  <a:lnTo>
                    <a:pt x="260" y="107"/>
                  </a:lnTo>
                  <a:lnTo>
                    <a:pt x="205" y="100"/>
                  </a:lnTo>
                  <a:lnTo>
                    <a:pt x="156" y="108"/>
                  </a:lnTo>
                  <a:lnTo>
                    <a:pt x="109" y="130"/>
                  </a:lnTo>
                  <a:lnTo>
                    <a:pt x="75" y="147"/>
                  </a:lnTo>
                  <a:lnTo>
                    <a:pt x="51" y="170"/>
                  </a:lnTo>
                  <a:lnTo>
                    <a:pt x="0" y="179"/>
                  </a:lnTo>
                  <a:lnTo>
                    <a:pt x="0" y="179"/>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520" name="Rectangle 24"/>
          <p:cNvSpPr>
            <a:spLocks noGrp="1" noChangeArrowheads="1"/>
          </p:cNvSpPr>
          <p:nvPr>
            <p:ph idx="1"/>
          </p:nvPr>
        </p:nvSpPr>
        <p:spPr>
          <a:xfrm>
            <a:off x="387350" y="1327150"/>
            <a:ext cx="8489950" cy="5043487"/>
          </a:xfrm>
        </p:spPr>
        <p:txBody>
          <a:bodyPr>
            <a:normAutofit lnSpcReduction="10000"/>
          </a:bodyPr>
          <a:lstStyle/>
          <a:p>
            <a:r>
              <a:rPr lang="en-US" altLang="zh-CN" sz="2800" dirty="0">
                <a:ea typeface="宋体" panose="02010600030101010101" pitchFamily="2" charset="-122"/>
              </a:rPr>
              <a:t>Messages displayed in interaction diagrams</a:t>
            </a:r>
            <a:endParaRPr lang="en-US" altLang="zh-CN" sz="2800" dirty="0">
              <a:ea typeface="宋体" panose="02010600030101010101" pitchFamily="2" charset="-122"/>
            </a:endParaRPr>
          </a:p>
          <a:p>
            <a:pPr>
              <a:buFont typeface="Wingdings" panose="05000000000000000000" pitchFamily="2" charset="2"/>
              <a:buNone/>
            </a:pPr>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r>
              <a:rPr lang="en-US" altLang="zh-CN" sz="2800" dirty="0">
                <a:ea typeface="宋体" panose="02010600030101010101" pitchFamily="2" charset="-122"/>
              </a:rPr>
              <a:t>Other implementation dependent functionality </a:t>
            </a:r>
            <a:endParaRPr lang="en-US" altLang="zh-CN" sz="2800" dirty="0">
              <a:ea typeface="宋体" panose="02010600030101010101" pitchFamily="2" charset="-122"/>
            </a:endParaRPr>
          </a:p>
          <a:p>
            <a:pPr lvl="1"/>
            <a:r>
              <a:rPr lang="en-US" altLang="zh-CN" sz="2400" dirty="0">
                <a:ea typeface="宋体" panose="02010600030101010101" pitchFamily="2" charset="-122"/>
              </a:rPr>
              <a:t>Manager functions</a:t>
            </a:r>
            <a:endParaRPr lang="en-US" altLang="zh-CN" sz="2400" dirty="0">
              <a:ea typeface="宋体" panose="02010600030101010101" pitchFamily="2" charset="-122"/>
            </a:endParaRPr>
          </a:p>
          <a:p>
            <a:pPr lvl="1"/>
            <a:r>
              <a:rPr lang="en-US" altLang="zh-CN" sz="2400" dirty="0">
                <a:ea typeface="宋体" panose="02010600030101010101" pitchFamily="2" charset="-122"/>
              </a:rPr>
              <a:t>Need for class copies</a:t>
            </a:r>
            <a:endParaRPr lang="en-US" altLang="zh-CN" sz="2400" dirty="0">
              <a:ea typeface="宋体" panose="02010600030101010101" pitchFamily="2" charset="-122"/>
            </a:endParaRPr>
          </a:p>
          <a:p>
            <a:pPr lvl="1"/>
            <a:r>
              <a:rPr lang="en-US" altLang="zh-CN" sz="2400" dirty="0">
                <a:ea typeface="宋体" panose="02010600030101010101" pitchFamily="2" charset="-122"/>
              </a:rPr>
              <a:t>Need to test for equality</a:t>
            </a:r>
            <a:endParaRPr lang="en-US" altLang="zh-CN" sz="2400" dirty="0">
              <a:ea typeface="宋体" panose="02010600030101010101" pitchFamily="2" charset="-122"/>
            </a:endParaRPr>
          </a:p>
        </p:txBody>
      </p:sp>
      <p:sp>
        <p:nvSpPr>
          <p:cNvPr id="362519" name="Rectangle 23"/>
          <p:cNvSpPr>
            <a:spLocks noGrp="1" noChangeArrowheads="1"/>
          </p:cNvSpPr>
          <p:nvPr>
            <p:ph type="title"/>
          </p:nvPr>
        </p:nvSpPr>
        <p:spPr/>
        <p:txBody>
          <a:bodyPr>
            <a:normAutofit fontScale="90000"/>
          </a:bodyPr>
          <a:lstStyle/>
          <a:p>
            <a:r>
              <a:rPr lang="en-US" altLang="zh-CN" dirty="0">
                <a:ea typeface="宋体" panose="02010600030101010101" pitchFamily="2" charset="-122"/>
              </a:rPr>
              <a:t>Operations:  Where Do You Find Them?</a:t>
            </a:r>
            <a:endParaRPr lang="en-US" altLang="zh-CN" dirty="0">
              <a:ea typeface="宋体" panose="02010600030101010101" pitchFamily="2" charset="-122"/>
            </a:endParaRPr>
          </a:p>
        </p:txBody>
      </p:sp>
      <p:sp>
        <p:nvSpPr>
          <p:cNvPr id="362565" name="Line 69"/>
          <p:cNvSpPr>
            <a:spLocks noChangeShapeType="1"/>
          </p:cNvSpPr>
          <p:nvPr/>
        </p:nvSpPr>
        <p:spPr bwMode="auto">
          <a:xfrm>
            <a:off x="5227641" y="2437041"/>
            <a:ext cx="3175" cy="858838"/>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66" name="Rectangle 70"/>
          <p:cNvSpPr>
            <a:spLocks noChangeArrowheads="1"/>
          </p:cNvSpPr>
          <p:nvPr/>
        </p:nvSpPr>
        <p:spPr bwMode="auto">
          <a:xfrm>
            <a:off x="5184778" y="3305404"/>
            <a:ext cx="88900" cy="520700"/>
          </a:xfrm>
          <a:prstGeom prst="rect">
            <a:avLst/>
          </a:prstGeom>
          <a:noFill/>
          <a:ln w="9525">
            <a:solidFill>
              <a:srgbClr val="00CCFF"/>
            </a:solidFill>
            <a:miter lim="800000"/>
          </a:ln>
          <a:effectLst/>
        </p:spPr>
        <p:txBody>
          <a:bodyPr wrap="none" anchor="ctr"/>
          <a:lstStyle/>
          <a:p>
            <a:endParaRPr lang="en-US"/>
          </a:p>
        </p:txBody>
      </p:sp>
      <p:sp>
        <p:nvSpPr>
          <p:cNvPr id="362567" name="Line 71"/>
          <p:cNvSpPr>
            <a:spLocks noChangeShapeType="1"/>
          </p:cNvSpPr>
          <p:nvPr/>
        </p:nvSpPr>
        <p:spPr bwMode="auto">
          <a:xfrm>
            <a:off x="5230816" y="3827691"/>
            <a:ext cx="0" cy="163513"/>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35" name="Line 39"/>
          <p:cNvSpPr>
            <a:spLocks noChangeShapeType="1"/>
          </p:cNvSpPr>
          <p:nvPr/>
        </p:nvSpPr>
        <p:spPr bwMode="auto">
          <a:xfrm>
            <a:off x="912816" y="2441804"/>
            <a:ext cx="3175" cy="858837"/>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42" name="Line 46"/>
          <p:cNvSpPr>
            <a:spLocks noChangeShapeType="1"/>
          </p:cNvSpPr>
          <p:nvPr/>
        </p:nvSpPr>
        <p:spPr bwMode="auto">
          <a:xfrm flipH="1">
            <a:off x="2946403" y="2441804"/>
            <a:ext cx="3175" cy="908050"/>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33" name="Rectangle 37"/>
          <p:cNvSpPr>
            <a:spLocks noChangeArrowheads="1"/>
          </p:cNvSpPr>
          <p:nvPr/>
        </p:nvSpPr>
        <p:spPr bwMode="auto">
          <a:xfrm>
            <a:off x="400053" y="1970316"/>
            <a:ext cx="1206500" cy="557213"/>
          </a:xfrm>
          <a:prstGeom prst="rect">
            <a:avLst/>
          </a:prstGeom>
          <a:solidFill>
            <a:srgbClr val="FFFFCC"/>
          </a:solidFill>
          <a:ln w="12700">
            <a:solidFill>
              <a:srgbClr val="990033"/>
            </a:solidFill>
            <a:miter lim="800000"/>
          </a:ln>
          <a:effectLst/>
        </p:spPr>
        <p:txBody>
          <a:bodyPr wrap="none" anchor="ctr"/>
          <a:lstStyle/>
          <a:p>
            <a:endParaRPr lang="en-US"/>
          </a:p>
        </p:txBody>
      </p:sp>
      <p:sp>
        <p:nvSpPr>
          <p:cNvPr id="362534" name="Rectangle 38"/>
          <p:cNvSpPr>
            <a:spLocks noChangeArrowheads="1"/>
          </p:cNvSpPr>
          <p:nvPr/>
        </p:nvSpPr>
        <p:spPr bwMode="auto">
          <a:xfrm>
            <a:off x="349253" y="2033816"/>
            <a:ext cx="1098550" cy="366713"/>
          </a:xfrm>
          <a:prstGeom prst="rect">
            <a:avLst/>
          </a:prstGeom>
          <a:noFill/>
          <a:ln w="9525">
            <a:noFill/>
            <a:miter lim="800000"/>
          </a:ln>
          <a:effectLst/>
        </p:spPr>
        <p:txBody>
          <a:bodyPr wrap="none" lIns="92075" tIns="46038" rIns="92075" bIns="46038">
            <a:spAutoFit/>
          </a:bodyPr>
          <a:lstStyle/>
          <a:p>
            <a:r>
              <a:rPr lang="zh-CN" altLang="en-US" sz="1800" b="0" u="sng" dirty="0">
                <a:ea typeface="宋体" panose="02010600030101010101" pitchFamily="2" charset="-122"/>
              </a:rPr>
              <a:t> </a:t>
            </a:r>
            <a:r>
              <a:rPr lang="en-US" altLang="zh-CN" sz="1800" b="0" u="sng" dirty="0">
                <a:ea typeface="宋体" panose="02010600030101010101" pitchFamily="2" charset="-122"/>
              </a:rPr>
              <a:t>: </a:t>
            </a:r>
            <a:r>
              <a:rPr lang="en-US" altLang="zh-CN" sz="1800" b="0" u="sng" dirty="0" err="1">
                <a:ea typeface="宋体" panose="02010600030101010101" pitchFamily="2" charset="-122"/>
              </a:rPr>
              <a:t>ClassA</a:t>
            </a:r>
            <a:endParaRPr lang="en-US" altLang="zh-CN" sz="1800" b="0" u="sng" dirty="0">
              <a:ea typeface="宋体" panose="02010600030101010101" pitchFamily="2" charset="-122"/>
            </a:endParaRPr>
          </a:p>
        </p:txBody>
      </p:sp>
      <p:sp>
        <p:nvSpPr>
          <p:cNvPr id="362536" name="Line 40"/>
          <p:cNvSpPr>
            <a:spLocks noChangeShapeType="1"/>
          </p:cNvSpPr>
          <p:nvPr/>
        </p:nvSpPr>
        <p:spPr bwMode="auto">
          <a:xfrm flipV="1">
            <a:off x="960441" y="3338741"/>
            <a:ext cx="1933575" cy="1588"/>
          </a:xfrm>
          <a:prstGeom prst="line">
            <a:avLst/>
          </a:prstGeom>
          <a:noFill/>
          <a:ln w="12700">
            <a:solidFill>
              <a:srgbClr val="00CCFF"/>
            </a:solidFill>
            <a:round/>
            <a:headEnd type="none" w="sm" len="sm"/>
            <a:tailEnd type="triangle" w="lg" len="lg"/>
          </a:ln>
          <a:effectLst/>
        </p:spPr>
        <p:txBody>
          <a:bodyPr wrap="none" anchor="ctr"/>
          <a:lstStyle/>
          <a:p>
            <a:endParaRPr lang="en-US"/>
          </a:p>
        </p:txBody>
      </p:sp>
      <p:sp>
        <p:nvSpPr>
          <p:cNvPr id="362539" name="Rectangle 43"/>
          <p:cNvSpPr>
            <a:spLocks noChangeArrowheads="1"/>
          </p:cNvSpPr>
          <p:nvPr/>
        </p:nvSpPr>
        <p:spPr bwMode="auto">
          <a:xfrm>
            <a:off x="860428" y="2979966"/>
            <a:ext cx="2613025" cy="336550"/>
          </a:xfrm>
          <a:prstGeom prst="rect">
            <a:avLst/>
          </a:prstGeom>
          <a:noFill/>
          <a:ln w="9525">
            <a:noFill/>
            <a:miter lim="800000"/>
          </a:ln>
          <a:effectLst/>
        </p:spPr>
        <p:txBody>
          <a:bodyPr wrap="none" lIns="92075" tIns="46038" rIns="92075" bIns="46038">
            <a:spAutoFit/>
          </a:bodyPr>
          <a:lstStyle/>
          <a:p>
            <a:pPr algn="l"/>
            <a:r>
              <a:rPr lang="en-US" altLang="zh-CN" sz="1600" b="0" dirty="0">
                <a:solidFill>
                  <a:srgbClr val="00CCFF"/>
                </a:solidFill>
                <a:ea typeface="宋体" panose="02010600030101010101" pitchFamily="2" charset="-122"/>
              </a:rPr>
              <a:t>1 : //Perform Responsibility</a:t>
            </a:r>
            <a:endParaRPr lang="en-US" altLang="zh-CN" sz="1600" b="0" dirty="0">
              <a:solidFill>
                <a:srgbClr val="00CCFF"/>
              </a:solidFill>
              <a:ea typeface="宋体" panose="02010600030101010101" pitchFamily="2" charset="-122"/>
            </a:endParaRPr>
          </a:p>
        </p:txBody>
      </p:sp>
      <p:sp>
        <p:nvSpPr>
          <p:cNvPr id="362540" name="Rectangle 44"/>
          <p:cNvSpPr>
            <a:spLocks noChangeArrowheads="1"/>
          </p:cNvSpPr>
          <p:nvPr/>
        </p:nvSpPr>
        <p:spPr bwMode="auto">
          <a:xfrm>
            <a:off x="2438403" y="1970316"/>
            <a:ext cx="1171575" cy="55562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362541" name="Rectangle 45"/>
          <p:cNvSpPr>
            <a:spLocks noChangeArrowheads="1"/>
          </p:cNvSpPr>
          <p:nvPr/>
        </p:nvSpPr>
        <p:spPr bwMode="auto">
          <a:xfrm>
            <a:off x="2465391" y="2029054"/>
            <a:ext cx="1098550" cy="366712"/>
          </a:xfrm>
          <a:prstGeom prst="rect">
            <a:avLst/>
          </a:prstGeom>
          <a:noFill/>
          <a:ln w="9525">
            <a:noFill/>
            <a:miter lim="800000"/>
          </a:ln>
          <a:effectLst/>
        </p:spPr>
        <p:txBody>
          <a:bodyPr wrap="none" lIns="92075" tIns="46038" rIns="92075" bIns="46038">
            <a:spAutoFit/>
          </a:bodyPr>
          <a:lstStyle/>
          <a:p>
            <a:pPr algn="l"/>
            <a:r>
              <a:rPr lang="zh-CN" altLang="en-US" sz="1800" b="0" u="sng" dirty="0">
                <a:ea typeface="宋体" panose="02010600030101010101" pitchFamily="2" charset="-122"/>
              </a:rPr>
              <a:t> </a:t>
            </a:r>
            <a:r>
              <a:rPr lang="en-US" altLang="zh-CN" sz="1800" b="0" u="sng" dirty="0">
                <a:ea typeface="宋体" panose="02010600030101010101" pitchFamily="2" charset="-122"/>
              </a:rPr>
              <a:t>: </a:t>
            </a:r>
            <a:r>
              <a:rPr lang="en-US" altLang="zh-CN" sz="1800" b="0" u="sng" dirty="0" err="1">
                <a:ea typeface="宋体" panose="02010600030101010101" pitchFamily="2" charset="-122"/>
              </a:rPr>
              <a:t>ClassB</a:t>
            </a:r>
            <a:endParaRPr lang="en-US" altLang="zh-CN" sz="1800" b="0" u="sng" dirty="0">
              <a:ea typeface="宋体" panose="02010600030101010101" pitchFamily="2" charset="-122"/>
            </a:endParaRPr>
          </a:p>
        </p:txBody>
      </p:sp>
      <p:sp>
        <p:nvSpPr>
          <p:cNvPr id="362543" name="Rectangle 47"/>
          <p:cNvSpPr>
            <a:spLocks noChangeArrowheads="1"/>
          </p:cNvSpPr>
          <p:nvPr/>
        </p:nvSpPr>
        <p:spPr bwMode="auto">
          <a:xfrm>
            <a:off x="4706941" y="1989366"/>
            <a:ext cx="1181100" cy="550863"/>
          </a:xfrm>
          <a:prstGeom prst="rect">
            <a:avLst/>
          </a:prstGeom>
          <a:solidFill>
            <a:srgbClr val="FFFFCC"/>
          </a:solidFill>
          <a:ln w="12700">
            <a:solidFill>
              <a:srgbClr val="990033"/>
            </a:solidFill>
            <a:miter lim="800000"/>
          </a:ln>
          <a:effectLst/>
        </p:spPr>
        <p:txBody>
          <a:bodyPr wrap="none" anchor="ctr"/>
          <a:lstStyle/>
          <a:p>
            <a:endParaRPr lang="en-US"/>
          </a:p>
        </p:txBody>
      </p:sp>
      <p:sp>
        <p:nvSpPr>
          <p:cNvPr id="362544" name="Rectangle 48"/>
          <p:cNvSpPr>
            <a:spLocks noChangeArrowheads="1"/>
          </p:cNvSpPr>
          <p:nvPr/>
        </p:nvSpPr>
        <p:spPr bwMode="auto">
          <a:xfrm>
            <a:off x="4606928" y="2044929"/>
            <a:ext cx="1250950" cy="366712"/>
          </a:xfrm>
          <a:prstGeom prst="rect">
            <a:avLst/>
          </a:prstGeom>
          <a:noFill/>
          <a:ln w="9525">
            <a:noFill/>
            <a:miter lim="800000"/>
          </a:ln>
          <a:effectLst/>
        </p:spPr>
        <p:txBody>
          <a:bodyPr lIns="92075" tIns="46038" rIns="92075" bIns="46038">
            <a:spAutoFit/>
          </a:bodyPr>
          <a:lstStyle/>
          <a:p>
            <a:r>
              <a:rPr lang="zh-CN" altLang="en-US" sz="1800" b="0" u="sng" dirty="0">
                <a:ea typeface="宋体" panose="02010600030101010101" pitchFamily="2" charset="-122"/>
              </a:rPr>
              <a:t> </a:t>
            </a:r>
            <a:r>
              <a:rPr lang="en-US" altLang="zh-CN" sz="1800" b="0" u="sng" dirty="0">
                <a:ea typeface="宋体" panose="02010600030101010101" pitchFamily="2" charset="-122"/>
              </a:rPr>
              <a:t>: </a:t>
            </a:r>
            <a:r>
              <a:rPr lang="en-US" altLang="zh-CN" sz="1800" b="0" u="sng" dirty="0" err="1">
                <a:ea typeface="宋体" panose="02010600030101010101" pitchFamily="2" charset="-122"/>
              </a:rPr>
              <a:t>ClassA</a:t>
            </a:r>
            <a:endParaRPr lang="en-US" altLang="zh-CN" sz="1800" b="0" u="sng" dirty="0">
              <a:ea typeface="宋体" panose="02010600030101010101" pitchFamily="2" charset="-122"/>
            </a:endParaRPr>
          </a:p>
        </p:txBody>
      </p:sp>
      <p:sp>
        <p:nvSpPr>
          <p:cNvPr id="362546" name="Line 50"/>
          <p:cNvSpPr>
            <a:spLocks noChangeShapeType="1"/>
          </p:cNvSpPr>
          <p:nvPr/>
        </p:nvSpPr>
        <p:spPr bwMode="auto">
          <a:xfrm flipV="1">
            <a:off x="5273678" y="3338741"/>
            <a:ext cx="3016250" cy="3175"/>
          </a:xfrm>
          <a:prstGeom prst="line">
            <a:avLst/>
          </a:prstGeom>
          <a:noFill/>
          <a:ln w="12700">
            <a:solidFill>
              <a:srgbClr val="00CCFF"/>
            </a:solidFill>
            <a:round/>
            <a:headEnd type="none" w="sm" len="sm"/>
            <a:tailEnd type="triangle" w="lg" len="lg"/>
          </a:ln>
          <a:effectLst/>
        </p:spPr>
        <p:txBody>
          <a:bodyPr wrap="none" anchor="ctr"/>
          <a:lstStyle/>
          <a:p>
            <a:endParaRPr lang="en-US"/>
          </a:p>
        </p:txBody>
      </p:sp>
      <p:sp>
        <p:nvSpPr>
          <p:cNvPr id="362549" name="Rectangle 53"/>
          <p:cNvSpPr>
            <a:spLocks noChangeArrowheads="1"/>
          </p:cNvSpPr>
          <p:nvPr/>
        </p:nvSpPr>
        <p:spPr bwMode="auto">
          <a:xfrm>
            <a:off x="5180016" y="2999016"/>
            <a:ext cx="3224212" cy="336550"/>
          </a:xfrm>
          <a:prstGeom prst="rect">
            <a:avLst/>
          </a:prstGeom>
          <a:noFill/>
          <a:ln w="9525">
            <a:noFill/>
            <a:miter lim="800000"/>
          </a:ln>
          <a:effectLst/>
        </p:spPr>
        <p:txBody>
          <a:bodyPr wrap="none" lIns="92075" tIns="46038" rIns="92075" bIns="46038">
            <a:spAutoFit/>
          </a:bodyPr>
          <a:lstStyle/>
          <a:p>
            <a:pPr algn="l"/>
            <a:r>
              <a:rPr lang="en-US" altLang="zh-CN" sz="1600" b="0" dirty="0">
                <a:solidFill>
                  <a:srgbClr val="00CCFF"/>
                </a:solidFill>
                <a:ea typeface="宋体" panose="02010600030101010101" pitchFamily="2" charset="-122"/>
              </a:rPr>
              <a:t>1 : </a:t>
            </a:r>
            <a:r>
              <a:rPr lang="en-US" altLang="zh-CN" sz="1600" b="0" dirty="0" err="1">
                <a:solidFill>
                  <a:srgbClr val="00CCFF"/>
                </a:solidFill>
                <a:ea typeface="宋体" panose="02010600030101010101" pitchFamily="2" charset="-122"/>
              </a:rPr>
              <a:t>performResponsibility</a:t>
            </a:r>
            <a:r>
              <a:rPr lang="en-US" altLang="zh-CN" sz="1600" b="0" dirty="0">
                <a:solidFill>
                  <a:srgbClr val="00CCFF"/>
                </a:solidFill>
                <a:ea typeface="宋体" panose="02010600030101010101" pitchFamily="2" charset="-122"/>
              </a:rPr>
              <a:t> (): result</a:t>
            </a:r>
            <a:endParaRPr lang="en-US" altLang="zh-CN" sz="1600" b="0" dirty="0">
              <a:solidFill>
                <a:srgbClr val="00CCFF"/>
              </a:solidFill>
              <a:ea typeface="宋体" panose="02010600030101010101" pitchFamily="2" charset="-122"/>
            </a:endParaRPr>
          </a:p>
        </p:txBody>
      </p:sp>
      <p:sp>
        <p:nvSpPr>
          <p:cNvPr id="362554" name="AutoShape 58"/>
          <p:cNvSpPr>
            <a:spLocks noChangeArrowheads="1"/>
          </p:cNvSpPr>
          <p:nvPr/>
        </p:nvSpPr>
        <p:spPr bwMode="auto">
          <a:xfrm>
            <a:off x="3929066" y="2840266"/>
            <a:ext cx="581025" cy="560388"/>
          </a:xfrm>
          <a:prstGeom prst="rightArrow">
            <a:avLst>
              <a:gd name="adj1" fmla="val 49574"/>
              <a:gd name="adj2" fmla="val 51558"/>
            </a:avLst>
          </a:prstGeom>
          <a:solidFill>
            <a:schemeClr val="hlink"/>
          </a:solidFill>
          <a:ln w="12700">
            <a:noFill/>
            <a:miter lim="800000"/>
            <a:headEnd type="none" w="sm" len="sm"/>
            <a:tailEnd type="none" w="lg" len="lg"/>
          </a:ln>
          <a:effectLst/>
        </p:spPr>
        <p:txBody>
          <a:bodyPr wrap="none" anchor="ctr"/>
          <a:lstStyle/>
          <a:p>
            <a:endParaRPr lang="en-US"/>
          </a:p>
        </p:txBody>
      </p:sp>
      <p:sp>
        <p:nvSpPr>
          <p:cNvPr id="362556" name="Rectangle 60"/>
          <p:cNvSpPr>
            <a:spLocks noChangeArrowheads="1"/>
          </p:cNvSpPr>
          <p:nvPr/>
        </p:nvSpPr>
        <p:spPr bwMode="auto">
          <a:xfrm>
            <a:off x="2901953" y="3348266"/>
            <a:ext cx="88900" cy="320675"/>
          </a:xfrm>
          <a:prstGeom prst="rect">
            <a:avLst/>
          </a:prstGeom>
          <a:noFill/>
          <a:ln w="9525">
            <a:solidFill>
              <a:srgbClr val="00CCFF"/>
            </a:solidFill>
            <a:miter lim="800000"/>
          </a:ln>
          <a:effectLst/>
        </p:spPr>
        <p:txBody>
          <a:bodyPr wrap="none" anchor="ctr"/>
          <a:lstStyle/>
          <a:p>
            <a:endParaRPr lang="en-US"/>
          </a:p>
        </p:txBody>
      </p:sp>
      <p:sp>
        <p:nvSpPr>
          <p:cNvPr id="362557" name="Line 61"/>
          <p:cNvSpPr>
            <a:spLocks noChangeShapeType="1"/>
          </p:cNvSpPr>
          <p:nvPr/>
        </p:nvSpPr>
        <p:spPr bwMode="auto">
          <a:xfrm flipH="1">
            <a:off x="2943228" y="3675291"/>
            <a:ext cx="0" cy="315913"/>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58" name="Line 62"/>
          <p:cNvSpPr>
            <a:spLocks noChangeShapeType="1"/>
          </p:cNvSpPr>
          <p:nvPr/>
        </p:nvSpPr>
        <p:spPr bwMode="auto">
          <a:xfrm flipH="1">
            <a:off x="8328028" y="2441804"/>
            <a:ext cx="3175" cy="908050"/>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59" name="Rectangle 63"/>
          <p:cNvSpPr>
            <a:spLocks noChangeArrowheads="1"/>
          </p:cNvSpPr>
          <p:nvPr/>
        </p:nvSpPr>
        <p:spPr bwMode="auto">
          <a:xfrm>
            <a:off x="7820028" y="1970316"/>
            <a:ext cx="1171575" cy="55562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362560" name="Rectangle 64"/>
          <p:cNvSpPr>
            <a:spLocks noChangeArrowheads="1"/>
          </p:cNvSpPr>
          <p:nvPr/>
        </p:nvSpPr>
        <p:spPr bwMode="auto">
          <a:xfrm>
            <a:off x="7847016" y="2029054"/>
            <a:ext cx="1098550" cy="366712"/>
          </a:xfrm>
          <a:prstGeom prst="rect">
            <a:avLst/>
          </a:prstGeom>
          <a:noFill/>
          <a:ln w="9525">
            <a:noFill/>
            <a:miter lim="800000"/>
          </a:ln>
          <a:effectLst/>
        </p:spPr>
        <p:txBody>
          <a:bodyPr wrap="none" lIns="92075" tIns="46038" rIns="92075" bIns="46038">
            <a:spAutoFit/>
          </a:bodyPr>
          <a:lstStyle/>
          <a:p>
            <a:pPr algn="l"/>
            <a:r>
              <a:rPr lang="zh-CN" altLang="en-US" sz="1800" b="0" u="sng" dirty="0">
                <a:ea typeface="宋体" panose="02010600030101010101" pitchFamily="2" charset="-122"/>
              </a:rPr>
              <a:t> </a:t>
            </a:r>
            <a:r>
              <a:rPr lang="en-US" altLang="zh-CN" sz="1800" b="0" u="sng" dirty="0">
                <a:ea typeface="宋体" panose="02010600030101010101" pitchFamily="2" charset="-122"/>
              </a:rPr>
              <a:t>: </a:t>
            </a:r>
            <a:r>
              <a:rPr lang="en-US" altLang="zh-CN" sz="1800" b="0" u="sng" dirty="0" err="1">
                <a:ea typeface="宋体" panose="02010600030101010101" pitchFamily="2" charset="-122"/>
              </a:rPr>
              <a:t>ClassB</a:t>
            </a:r>
            <a:endParaRPr lang="en-US" altLang="zh-CN" sz="1800" b="0" u="sng" dirty="0">
              <a:ea typeface="宋体" panose="02010600030101010101" pitchFamily="2" charset="-122"/>
            </a:endParaRPr>
          </a:p>
        </p:txBody>
      </p:sp>
      <p:sp>
        <p:nvSpPr>
          <p:cNvPr id="362561" name="Rectangle 65"/>
          <p:cNvSpPr>
            <a:spLocks noChangeArrowheads="1"/>
          </p:cNvSpPr>
          <p:nvPr/>
        </p:nvSpPr>
        <p:spPr bwMode="auto">
          <a:xfrm>
            <a:off x="8283578" y="3348266"/>
            <a:ext cx="88900" cy="320675"/>
          </a:xfrm>
          <a:prstGeom prst="rect">
            <a:avLst/>
          </a:prstGeom>
          <a:noFill/>
          <a:ln w="9525">
            <a:solidFill>
              <a:srgbClr val="00CCFF"/>
            </a:solidFill>
            <a:miter lim="800000"/>
          </a:ln>
          <a:effectLst/>
        </p:spPr>
        <p:txBody>
          <a:bodyPr wrap="none" anchor="ctr"/>
          <a:lstStyle/>
          <a:p>
            <a:endParaRPr lang="en-US"/>
          </a:p>
        </p:txBody>
      </p:sp>
      <p:sp>
        <p:nvSpPr>
          <p:cNvPr id="362562" name="Line 66"/>
          <p:cNvSpPr>
            <a:spLocks noChangeShapeType="1"/>
          </p:cNvSpPr>
          <p:nvPr/>
        </p:nvSpPr>
        <p:spPr bwMode="auto">
          <a:xfrm flipH="1">
            <a:off x="8324853" y="3681641"/>
            <a:ext cx="0" cy="319088"/>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
        <p:nvSpPr>
          <p:cNvPr id="362563" name="Rectangle 67"/>
          <p:cNvSpPr>
            <a:spLocks noChangeArrowheads="1"/>
          </p:cNvSpPr>
          <p:nvPr/>
        </p:nvSpPr>
        <p:spPr bwMode="auto">
          <a:xfrm>
            <a:off x="869953" y="3310166"/>
            <a:ext cx="88900" cy="520700"/>
          </a:xfrm>
          <a:prstGeom prst="rect">
            <a:avLst/>
          </a:prstGeom>
          <a:noFill/>
          <a:ln w="9525">
            <a:solidFill>
              <a:srgbClr val="00CCFF"/>
            </a:solidFill>
            <a:miter lim="800000"/>
          </a:ln>
          <a:effectLst/>
        </p:spPr>
        <p:txBody>
          <a:bodyPr wrap="none" anchor="ctr"/>
          <a:lstStyle/>
          <a:p>
            <a:endParaRPr lang="en-US"/>
          </a:p>
        </p:txBody>
      </p:sp>
      <p:sp>
        <p:nvSpPr>
          <p:cNvPr id="362564" name="Line 68"/>
          <p:cNvSpPr>
            <a:spLocks noChangeShapeType="1"/>
          </p:cNvSpPr>
          <p:nvPr/>
        </p:nvSpPr>
        <p:spPr bwMode="auto">
          <a:xfrm>
            <a:off x="915991" y="3832454"/>
            <a:ext cx="0" cy="163512"/>
          </a:xfrm>
          <a:prstGeom prst="line">
            <a:avLst/>
          </a:prstGeom>
          <a:noFill/>
          <a:ln w="12700">
            <a:solidFill>
              <a:srgbClr val="00CCFF"/>
            </a:solidFill>
            <a:prstDash val="dash"/>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idx="1"/>
          </p:nvPr>
        </p:nvSpPr>
        <p:spPr/>
        <p:txBody>
          <a:bodyPr/>
          <a:lstStyle/>
          <a:p>
            <a:r>
              <a:rPr lang="en-US" altLang="zh-CN" dirty="0">
                <a:ea typeface="宋体" panose="02010600030101010101" pitchFamily="2" charset="-122"/>
              </a:rPr>
              <a:t>Create appropriate operation names</a:t>
            </a:r>
            <a:endParaRPr lang="en-US" altLang="zh-CN" dirty="0">
              <a:ea typeface="宋体" panose="02010600030101010101" pitchFamily="2" charset="-122"/>
            </a:endParaRPr>
          </a:p>
          <a:p>
            <a:pPr lvl="1"/>
            <a:r>
              <a:rPr lang="en-US" altLang="zh-CN" dirty="0">
                <a:ea typeface="宋体" panose="02010600030101010101" pitchFamily="2" charset="-122"/>
              </a:rPr>
              <a:t>Indicate the outcome</a:t>
            </a:r>
            <a:endParaRPr lang="en-US" altLang="zh-CN" dirty="0">
              <a:ea typeface="宋体" panose="02010600030101010101" pitchFamily="2" charset="-122"/>
            </a:endParaRPr>
          </a:p>
          <a:p>
            <a:pPr lvl="1"/>
            <a:r>
              <a:rPr lang="en-US" altLang="zh-CN" dirty="0">
                <a:ea typeface="宋体" panose="02010600030101010101" pitchFamily="2" charset="-122"/>
              </a:rPr>
              <a:t>Use client perspective</a:t>
            </a:r>
            <a:endParaRPr lang="en-US" altLang="zh-CN" dirty="0">
              <a:ea typeface="宋体" panose="02010600030101010101" pitchFamily="2" charset="-122"/>
            </a:endParaRPr>
          </a:p>
          <a:p>
            <a:pPr lvl="1"/>
            <a:r>
              <a:rPr lang="en-US" altLang="zh-CN" dirty="0">
                <a:ea typeface="宋体" panose="02010600030101010101" pitchFamily="2" charset="-122"/>
              </a:rPr>
              <a:t>Are consistent across classes</a:t>
            </a:r>
            <a:endParaRPr lang="en-US" altLang="zh-CN" dirty="0">
              <a:ea typeface="宋体" panose="02010600030101010101" pitchFamily="2" charset="-122"/>
            </a:endParaRPr>
          </a:p>
          <a:p>
            <a:r>
              <a:rPr lang="en-US" altLang="zh-CN" dirty="0">
                <a:ea typeface="宋体" panose="02010600030101010101" pitchFamily="2" charset="-122"/>
              </a:rPr>
              <a:t>Define operation signatures</a:t>
            </a:r>
            <a:endParaRPr lang="en-US" altLang="zh-CN" dirty="0">
              <a:ea typeface="宋体" panose="02010600030101010101" pitchFamily="2" charset="-122"/>
            </a:endParaRPr>
          </a:p>
          <a:p>
            <a:pPr lvl="1"/>
            <a:r>
              <a:rPr lang="en-US" altLang="zh-CN" dirty="0" err="1">
                <a:ea typeface="宋体" panose="02010600030101010101" pitchFamily="2" charset="-122"/>
              </a:rPr>
              <a:t>operationName</a:t>
            </a:r>
            <a:r>
              <a:rPr lang="en-US" altLang="zh-CN" dirty="0">
                <a:ea typeface="宋体" panose="02010600030101010101" pitchFamily="2" charset="-122"/>
              </a:rPr>
              <a:t>([direction]parameter : class,..) : </a:t>
            </a:r>
            <a:r>
              <a:rPr lang="en-US" altLang="zh-CN" dirty="0" err="1">
                <a:ea typeface="宋体" panose="02010600030101010101" pitchFamily="2" charset="-122"/>
              </a:rPr>
              <a:t>returnType</a:t>
            </a:r>
            <a:endParaRPr lang="en-US" altLang="zh-CN" dirty="0">
              <a:ea typeface="宋体" panose="02010600030101010101" pitchFamily="2" charset="-122"/>
            </a:endParaRPr>
          </a:p>
          <a:p>
            <a:pPr lvl="2"/>
            <a:r>
              <a:rPr lang="en-US" altLang="zh-CN" dirty="0">
                <a:ea typeface="宋体" panose="02010600030101010101" pitchFamily="2" charset="-122"/>
              </a:rPr>
              <a:t>Direction is </a:t>
            </a:r>
            <a:r>
              <a:rPr lang="en-US" altLang="zh-CN" b="1" dirty="0">
                <a:ea typeface="宋体" panose="02010600030101010101" pitchFamily="2" charset="-122"/>
              </a:rPr>
              <a:t>in </a:t>
            </a:r>
            <a:r>
              <a:rPr lang="en-US" altLang="zh-CN" dirty="0">
                <a:ea typeface="宋体" panose="02010600030101010101" pitchFamily="2" charset="-122"/>
              </a:rPr>
              <a:t>(default), </a:t>
            </a:r>
            <a:r>
              <a:rPr lang="en-US" altLang="zh-CN" b="1" dirty="0">
                <a:ea typeface="宋体" panose="02010600030101010101" pitchFamily="2" charset="-122"/>
              </a:rPr>
              <a:t>out</a:t>
            </a:r>
            <a:r>
              <a:rPr lang="en-US" altLang="zh-CN" dirty="0">
                <a:ea typeface="宋体" panose="02010600030101010101" pitchFamily="2" charset="-122"/>
              </a:rPr>
              <a:t> or </a:t>
            </a:r>
            <a:r>
              <a:rPr lang="en-US" altLang="zh-CN" b="1" dirty="0" err="1">
                <a:ea typeface="宋体" panose="02010600030101010101" pitchFamily="2" charset="-122"/>
              </a:rPr>
              <a:t>inout</a:t>
            </a:r>
            <a:r>
              <a:rPr lang="en-US" altLang="zh-CN" dirty="0">
                <a:ea typeface="宋体" panose="02010600030101010101" pitchFamily="2" charset="-122"/>
              </a:rPr>
              <a:t> </a:t>
            </a:r>
            <a:endParaRPr lang="en-US" altLang="zh-CN" dirty="0">
              <a:ea typeface="宋体" panose="02010600030101010101" pitchFamily="2" charset="-122"/>
            </a:endParaRPr>
          </a:p>
          <a:p>
            <a:pPr lvl="2"/>
            <a:r>
              <a:rPr lang="en-US" altLang="zh-CN" dirty="0">
                <a:ea typeface="宋体" panose="02010600030101010101" pitchFamily="2" charset="-122"/>
              </a:rPr>
              <a:t>Provide short description, including meaning of all parameters</a:t>
            </a:r>
            <a:endParaRPr lang="en-US" altLang="zh-CN" dirty="0">
              <a:ea typeface="宋体" panose="02010600030101010101" pitchFamily="2" charset="-122"/>
            </a:endParaRPr>
          </a:p>
        </p:txBody>
      </p:sp>
      <p:sp>
        <p:nvSpPr>
          <p:cNvPr id="364546"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Name and Describe the Operations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5" name="Rectangle 3"/>
          <p:cNvSpPr>
            <a:spLocks noGrp="1" noChangeArrowheads="1"/>
          </p:cNvSpPr>
          <p:nvPr>
            <p:ph idx="1"/>
          </p:nvPr>
        </p:nvSpPr>
        <p:spPr/>
        <p:txBody>
          <a:bodyPr/>
          <a:lstStyle/>
          <a:p>
            <a:r>
              <a:rPr lang="en-US" altLang="zh-CN" dirty="0">
                <a:ea typeface="宋体" panose="02010600030101010101" pitchFamily="2" charset="-122"/>
              </a:rPr>
              <a:t>When designing operation signatures, consider if parameters are:</a:t>
            </a:r>
            <a:endParaRPr lang="en-US" altLang="zh-CN" dirty="0">
              <a:ea typeface="宋体" panose="02010600030101010101" pitchFamily="2" charset="-122"/>
            </a:endParaRPr>
          </a:p>
          <a:p>
            <a:pPr lvl="1"/>
            <a:r>
              <a:rPr lang="en-US" altLang="zh-CN" dirty="0">
                <a:ea typeface="宋体" panose="02010600030101010101" pitchFamily="2" charset="-122"/>
              </a:rPr>
              <a:t>Passed by value or by reference</a:t>
            </a:r>
            <a:endParaRPr lang="en-US" altLang="zh-CN" dirty="0">
              <a:ea typeface="宋体" panose="02010600030101010101" pitchFamily="2" charset="-122"/>
            </a:endParaRPr>
          </a:p>
          <a:p>
            <a:pPr lvl="1"/>
            <a:r>
              <a:rPr lang="en-US" altLang="zh-CN" dirty="0">
                <a:ea typeface="宋体" panose="02010600030101010101" pitchFamily="2" charset="-122"/>
              </a:rPr>
              <a:t>Changed by the operation</a:t>
            </a:r>
            <a:endParaRPr lang="en-US" altLang="zh-CN" dirty="0">
              <a:ea typeface="宋体" panose="02010600030101010101" pitchFamily="2" charset="-122"/>
            </a:endParaRPr>
          </a:p>
          <a:p>
            <a:pPr lvl="1"/>
            <a:r>
              <a:rPr lang="en-US" altLang="zh-CN" dirty="0">
                <a:ea typeface="宋体" panose="02010600030101010101" pitchFamily="2" charset="-122"/>
              </a:rPr>
              <a:t>Optional</a:t>
            </a:r>
            <a:endParaRPr lang="en-US" altLang="zh-CN" dirty="0">
              <a:ea typeface="宋体" panose="02010600030101010101" pitchFamily="2" charset="-122"/>
            </a:endParaRPr>
          </a:p>
          <a:p>
            <a:pPr lvl="1"/>
            <a:r>
              <a:rPr lang="en-US" altLang="zh-CN" dirty="0">
                <a:ea typeface="宋体" panose="02010600030101010101" pitchFamily="2" charset="-122"/>
              </a:rPr>
              <a:t>Set to default values</a:t>
            </a:r>
            <a:endParaRPr lang="en-US" altLang="zh-CN" dirty="0">
              <a:ea typeface="宋体" panose="02010600030101010101" pitchFamily="2" charset="-122"/>
            </a:endParaRPr>
          </a:p>
          <a:p>
            <a:pPr lvl="1"/>
            <a:r>
              <a:rPr lang="en-US" altLang="zh-CN" dirty="0">
                <a:ea typeface="宋体" panose="02010600030101010101" pitchFamily="2" charset="-122"/>
              </a:rPr>
              <a:t>In valid parameter ranges</a:t>
            </a:r>
            <a:endParaRPr lang="en-US" altLang="zh-CN" dirty="0">
              <a:ea typeface="宋体" panose="02010600030101010101" pitchFamily="2" charset="-122"/>
            </a:endParaRPr>
          </a:p>
          <a:p>
            <a:r>
              <a:rPr lang="en-US" altLang="zh-CN" dirty="0">
                <a:ea typeface="宋体" panose="02010600030101010101" pitchFamily="2" charset="-122"/>
              </a:rPr>
              <a:t>The fewer the parameters, the better</a:t>
            </a:r>
            <a:endParaRPr lang="en-US" altLang="zh-CN" dirty="0">
              <a:ea typeface="宋体" panose="02010600030101010101" pitchFamily="2" charset="-122"/>
            </a:endParaRPr>
          </a:p>
          <a:p>
            <a:r>
              <a:rPr lang="en-US" altLang="zh-CN" dirty="0">
                <a:ea typeface="宋体" panose="02010600030101010101" pitchFamily="2" charset="-122"/>
              </a:rPr>
              <a:t>Pass objects instead of “data bits”</a:t>
            </a:r>
            <a:endParaRPr lang="en-US" altLang="zh-CN" dirty="0">
              <a:ea typeface="宋体" panose="02010600030101010101" pitchFamily="2" charset="-122"/>
            </a:endParaRPr>
          </a:p>
          <a:p>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36659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Guidelines: Designing Operation Signatures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4" name="Oval 4"/>
          <p:cNvSpPr>
            <a:spLocks noChangeArrowheads="1"/>
          </p:cNvSpPr>
          <p:nvPr/>
        </p:nvSpPr>
        <p:spPr bwMode="auto">
          <a:xfrm>
            <a:off x="3149600" y="2545899"/>
            <a:ext cx="2768600" cy="2770188"/>
          </a:xfrm>
          <a:prstGeom prst="ellipse">
            <a:avLst/>
          </a:prstGeom>
          <a:solidFill>
            <a:schemeClr val="bg1"/>
          </a:solidFill>
          <a:ln w="50800">
            <a:solidFill>
              <a:schemeClr val="tx1"/>
            </a:solidFill>
            <a:round/>
          </a:ln>
          <a:effectLst/>
        </p:spPr>
        <p:txBody>
          <a:bodyPr wrap="none" anchor="ctr"/>
          <a:lstStyle/>
          <a:p>
            <a:endParaRPr lang="en-US"/>
          </a:p>
        </p:txBody>
      </p:sp>
      <p:sp>
        <p:nvSpPr>
          <p:cNvPr id="368645" name="Oval 5"/>
          <p:cNvSpPr>
            <a:spLocks noChangeArrowheads="1"/>
          </p:cNvSpPr>
          <p:nvPr/>
        </p:nvSpPr>
        <p:spPr bwMode="auto">
          <a:xfrm>
            <a:off x="3495675" y="2893562"/>
            <a:ext cx="2078038" cy="2074862"/>
          </a:xfrm>
          <a:prstGeom prst="ellipse">
            <a:avLst/>
          </a:prstGeom>
          <a:solidFill>
            <a:srgbClr val="FFCC00"/>
          </a:solidFill>
          <a:ln w="50800">
            <a:solidFill>
              <a:schemeClr val="tx1"/>
            </a:solidFill>
            <a:round/>
          </a:ln>
          <a:effectLst/>
        </p:spPr>
        <p:txBody>
          <a:bodyPr wrap="none" anchor="ctr"/>
          <a:lstStyle/>
          <a:p>
            <a:endParaRPr lang="en-US"/>
          </a:p>
        </p:txBody>
      </p:sp>
      <p:sp>
        <p:nvSpPr>
          <p:cNvPr id="368646" name="Oval 6"/>
          <p:cNvSpPr>
            <a:spLocks noChangeArrowheads="1"/>
          </p:cNvSpPr>
          <p:nvPr/>
        </p:nvSpPr>
        <p:spPr bwMode="auto">
          <a:xfrm>
            <a:off x="3910013" y="3304724"/>
            <a:ext cx="1247775" cy="1252538"/>
          </a:xfrm>
          <a:prstGeom prst="ellipse">
            <a:avLst/>
          </a:prstGeom>
          <a:solidFill>
            <a:srgbClr val="FF9900"/>
          </a:solidFill>
          <a:ln w="50800">
            <a:solidFill>
              <a:schemeClr val="tx1"/>
            </a:solidFill>
            <a:round/>
          </a:ln>
          <a:effectLst/>
        </p:spPr>
        <p:txBody>
          <a:bodyPr wrap="none" anchor="ctr"/>
          <a:lstStyle/>
          <a:p>
            <a:endParaRPr lang="en-US"/>
          </a:p>
        </p:txBody>
      </p:sp>
      <p:sp>
        <p:nvSpPr>
          <p:cNvPr id="368648" name="Rectangle 8"/>
          <p:cNvSpPr>
            <a:spLocks noChangeArrowheads="1"/>
          </p:cNvSpPr>
          <p:nvPr/>
        </p:nvSpPr>
        <p:spPr bwMode="auto">
          <a:xfrm>
            <a:off x="1028700" y="4476299"/>
            <a:ext cx="1352550" cy="641350"/>
          </a:xfrm>
          <a:prstGeom prst="rect">
            <a:avLst/>
          </a:prstGeom>
          <a:noFill/>
          <a:ln w="9525">
            <a:noFill/>
            <a:miter lim="800000"/>
          </a:ln>
          <a:effectLst/>
        </p:spPr>
        <p:txBody>
          <a:bodyPr lIns="92075" tIns="46038" rIns="92075" bIns="46038">
            <a:spAutoFit/>
          </a:bodyPr>
          <a:lstStyle/>
          <a:p>
            <a:pPr algn="l"/>
            <a:r>
              <a:rPr lang="en-US" altLang="zh-CN" sz="1800" dirty="0">
                <a:ea typeface="宋体" panose="02010600030101010101" pitchFamily="2" charset="-122"/>
              </a:rPr>
              <a:t>Public operations</a:t>
            </a:r>
            <a:endParaRPr lang="en-US" altLang="zh-CN" sz="1800" dirty="0">
              <a:ea typeface="宋体" panose="02010600030101010101" pitchFamily="2" charset="-122"/>
            </a:endParaRPr>
          </a:p>
        </p:txBody>
      </p:sp>
      <p:sp>
        <p:nvSpPr>
          <p:cNvPr id="368649" name="Line 9"/>
          <p:cNvSpPr>
            <a:spLocks noChangeShapeType="1"/>
          </p:cNvSpPr>
          <p:nvPr/>
        </p:nvSpPr>
        <p:spPr bwMode="auto">
          <a:xfrm rot="20834182" flipV="1">
            <a:off x="2039938" y="4420737"/>
            <a:ext cx="1323975" cy="476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p:spPr>
        <p:txBody>
          <a:bodyPr wrap="none" anchor="ctr"/>
          <a:lstStyle/>
          <a:p>
            <a:endParaRPr lang="en-US"/>
          </a:p>
        </p:txBody>
      </p:sp>
      <p:sp>
        <p:nvSpPr>
          <p:cNvPr id="368650" name="Rectangle 10"/>
          <p:cNvSpPr>
            <a:spLocks noChangeArrowheads="1"/>
          </p:cNvSpPr>
          <p:nvPr/>
        </p:nvSpPr>
        <p:spPr bwMode="auto">
          <a:xfrm>
            <a:off x="6535738" y="4484237"/>
            <a:ext cx="1441450" cy="641350"/>
          </a:xfrm>
          <a:prstGeom prst="rect">
            <a:avLst/>
          </a:prstGeom>
          <a:noFill/>
          <a:ln w="9525">
            <a:noFill/>
            <a:miter lim="800000"/>
          </a:ln>
          <a:effectLst/>
        </p:spPr>
        <p:txBody>
          <a:bodyPr lIns="92075" tIns="46038" rIns="92075" bIns="46038">
            <a:spAutoFit/>
          </a:bodyPr>
          <a:lstStyle/>
          <a:p>
            <a:pPr algn="l"/>
            <a:r>
              <a:rPr lang="en-US" altLang="zh-CN" sz="1800" dirty="0">
                <a:ea typeface="宋体" panose="02010600030101010101" pitchFamily="2" charset="-122"/>
              </a:rPr>
              <a:t>Protected  </a:t>
            </a:r>
            <a:endParaRPr lang="en-US" altLang="zh-CN" sz="1800" dirty="0">
              <a:ea typeface="宋体" panose="02010600030101010101" pitchFamily="2" charset="-122"/>
            </a:endParaRPr>
          </a:p>
          <a:p>
            <a:pPr algn="l"/>
            <a:r>
              <a:rPr lang="en-US" altLang="zh-CN" sz="1800" dirty="0">
                <a:ea typeface="宋体" panose="02010600030101010101" pitchFamily="2" charset="-122"/>
              </a:rPr>
              <a:t>operations</a:t>
            </a:r>
            <a:endParaRPr lang="en-US" altLang="zh-CN" sz="1800" dirty="0">
              <a:ea typeface="宋体" panose="02010600030101010101" pitchFamily="2" charset="-122"/>
            </a:endParaRPr>
          </a:p>
        </p:txBody>
      </p:sp>
      <p:sp>
        <p:nvSpPr>
          <p:cNvPr id="368651" name="Line 11"/>
          <p:cNvSpPr>
            <a:spLocks noChangeShapeType="1"/>
          </p:cNvSpPr>
          <p:nvPr/>
        </p:nvSpPr>
        <p:spPr bwMode="auto">
          <a:xfrm flipH="1" flipV="1">
            <a:off x="5283200" y="4195312"/>
            <a:ext cx="1154113" cy="37782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p:spPr>
        <p:txBody>
          <a:bodyPr wrap="none" anchor="ctr"/>
          <a:lstStyle/>
          <a:p>
            <a:endParaRPr lang="en-US"/>
          </a:p>
        </p:txBody>
      </p:sp>
      <p:sp>
        <p:nvSpPr>
          <p:cNvPr id="368652" name="Line 12"/>
          <p:cNvSpPr>
            <a:spLocks noChangeShapeType="1"/>
          </p:cNvSpPr>
          <p:nvPr/>
        </p:nvSpPr>
        <p:spPr bwMode="auto">
          <a:xfrm rot="-2668350" flipH="1" flipV="1">
            <a:off x="4795838" y="3128512"/>
            <a:ext cx="1619250" cy="727075"/>
          </a:xfrm>
          <a:prstGeom prst="line">
            <a:avLst/>
          </a:prstGeom>
          <a:noFill/>
          <a:ln w="50800">
            <a:solidFill>
              <a:schemeClr val="hlink"/>
            </a:solidFill>
            <a:round/>
            <a:headEnd type="none" w="sm" len="sm"/>
            <a:tailEnd type="stealth" w="med" len="lg"/>
          </a:ln>
          <a:effectLst>
            <a:outerShdw dist="35921" dir="2700000" algn="ctr" rotWithShape="0">
              <a:srgbClr val="777777"/>
            </a:outerShdw>
          </a:effectLst>
        </p:spPr>
        <p:txBody>
          <a:bodyPr wrap="none" anchor="ctr"/>
          <a:lstStyle/>
          <a:p>
            <a:endParaRPr lang="en-US"/>
          </a:p>
        </p:txBody>
      </p:sp>
      <p:sp>
        <p:nvSpPr>
          <p:cNvPr id="368653" name="Text Box 13"/>
          <p:cNvSpPr txBox="1">
            <a:spLocks noChangeArrowheads="1"/>
          </p:cNvSpPr>
          <p:nvPr/>
        </p:nvSpPr>
        <p:spPr bwMode="auto">
          <a:xfrm>
            <a:off x="6534150" y="2730049"/>
            <a:ext cx="1352550" cy="641350"/>
          </a:xfrm>
          <a:prstGeom prst="rect">
            <a:avLst/>
          </a:prstGeom>
          <a:noFill/>
          <a:ln w="12700">
            <a:noFill/>
            <a:miter lim="800000"/>
            <a:headEnd type="none" w="sm" len="sm"/>
            <a:tailEnd type="none" w="lg" len="lg"/>
          </a:ln>
          <a:effectLst/>
        </p:spPr>
        <p:txBody>
          <a:bodyPr wrap="none">
            <a:spAutoFit/>
          </a:bodyPr>
          <a:lstStyle/>
          <a:p>
            <a:pPr algn="l"/>
            <a:r>
              <a:rPr lang="en-US" altLang="zh-CN" sz="1800" dirty="0">
                <a:ea typeface="宋体" panose="02010600030101010101" pitchFamily="2" charset="-122"/>
              </a:rPr>
              <a:t>Private</a:t>
            </a:r>
            <a:endParaRPr lang="en-US" altLang="zh-CN" sz="1800" dirty="0">
              <a:ea typeface="宋体" panose="02010600030101010101" pitchFamily="2" charset="-122"/>
            </a:endParaRPr>
          </a:p>
          <a:p>
            <a:pPr algn="l"/>
            <a:r>
              <a:rPr lang="en-US" altLang="zh-CN" sz="1800" dirty="0">
                <a:ea typeface="宋体" panose="02010600030101010101" pitchFamily="2" charset="-122"/>
              </a:rPr>
              <a:t>operations</a:t>
            </a:r>
            <a:endParaRPr lang="en-US" altLang="zh-CN" sz="1800" dirty="0">
              <a:ea typeface="宋体" panose="02010600030101010101" pitchFamily="2" charset="-122"/>
            </a:endParaRPr>
          </a:p>
        </p:txBody>
      </p:sp>
      <p:sp>
        <p:nvSpPr>
          <p:cNvPr id="368655" name="Rectangle 15"/>
          <p:cNvSpPr>
            <a:spLocks noGrp="1" noChangeArrowheads="1"/>
          </p:cNvSpPr>
          <p:nvPr>
            <p:ph idx="1"/>
          </p:nvPr>
        </p:nvSpPr>
        <p:spPr/>
        <p:txBody>
          <a:bodyPr/>
          <a:lstStyle/>
          <a:p>
            <a:r>
              <a:rPr lang="en-US" altLang="zh-CN" dirty="0">
                <a:ea typeface="宋体" panose="02010600030101010101" pitchFamily="2" charset="-122"/>
              </a:rPr>
              <a:t>Visibility is used to enforce encapsulation</a:t>
            </a:r>
            <a:endParaRPr lang="en-US" altLang="zh-CN" dirty="0">
              <a:ea typeface="宋体" panose="02010600030101010101" pitchFamily="2" charset="-122"/>
            </a:endParaRPr>
          </a:p>
          <a:p>
            <a:r>
              <a:rPr lang="en-US" altLang="zh-CN" dirty="0">
                <a:ea typeface="宋体" panose="02010600030101010101" pitchFamily="2" charset="-122"/>
              </a:rPr>
              <a:t>May be public, protected, or private</a:t>
            </a:r>
            <a:endParaRPr lang="en-US" altLang="zh-CN" dirty="0">
              <a:ea typeface="宋体" panose="02010600030101010101" pitchFamily="2" charset="-122"/>
            </a:endParaRPr>
          </a:p>
        </p:txBody>
      </p:sp>
      <p:sp>
        <p:nvSpPr>
          <p:cNvPr id="368654" name="Rectangle 14"/>
          <p:cNvSpPr>
            <a:spLocks noGrp="1" noChangeArrowheads="1"/>
          </p:cNvSpPr>
          <p:nvPr>
            <p:ph type="title"/>
          </p:nvPr>
        </p:nvSpPr>
        <p:spPr/>
        <p:txBody>
          <a:bodyPr/>
          <a:lstStyle/>
          <a:p>
            <a:r>
              <a:rPr lang="en-US" altLang="zh-CN" dirty="0">
                <a:ea typeface="宋体" panose="02010600030101010101" pitchFamily="2" charset="-122"/>
              </a:rPr>
              <a:t>Operation Visibility</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701" name="Rectangle 13"/>
          <p:cNvSpPr>
            <a:spLocks noGrp="1" noChangeArrowheads="1"/>
          </p:cNvSpPr>
          <p:nvPr>
            <p:ph type="title"/>
          </p:nvPr>
        </p:nvSpPr>
        <p:spPr>
          <a:xfrm>
            <a:off x="361950" y="342900"/>
            <a:ext cx="8999538" cy="533400"/>
          </a:xfrm>
        </p:spPr>
        <p:txBody>
          <a:bodyPr>
            <a:normAutofit fontScale="90000"/>
          </a:bodyPr>
          <a:lstStyle/>
          <a:p>
            <a:r>
              <a:rPr lang="en-US" altLang="zh-CN">
                <a:ea typeface="宋体" panose="02010600030101010101" pitchFamily="2" charset="-122"/>
              </a:rPr>
              <a:t>How Is Visibility Noted?</a:t>
            </a:r>
            <a:endParaRPr lang="en-US" altLang="zh-CN">
              <a:ea typeface="宋体" panose="02010600030101010101" pitchFamily="2" charset="-122"/>
            </a:endParaRPr>
          </a:p>
        </p:txBody>
      </p:sp>
      <p:sp>
        <p:nvSpPr>
          <p:cNvPr id="370702" name="Rectangle 14"/>
          <p:cNvSpPr>
            <a:spLocks noGrp="1" noChangeArrowheads="1"/>
          </p:cNvSpPr>
          <p:nvPr>
            <p:ph type="body" sz="half" idx="1"/>
          </p:nvPr>
        </p:nvSpPr>
        <p:spPr>
          <a:xfrm>
            <a:off x="361950" y="1052513"/>
            <a:ext cx="8207375" cy="3252787"/>
          </a:xfrm>
        </p:spPr>
        <p:txBody>
          <a:bodyPr/>
          <a:lstStyle/>
          <a:p>
            <a:r>
              <a:rPr lang="en-US" altLang="zh-CN" sz="2800" dirty="0">
                <a:ea typeface="宋体" panose="02010600030101010101" pitchFamily="2" charset="-122"/>
              </a:rPr>
              <a:t>The following symbols are used to specify export control:</a:t>
            </a:r>
            <a:endParaRPr lang="en-US" altLang="zh-CN" sz="2800" dirty="0">
              <a:ea typeface="宋体" panose="02010600030101010101" pitchFamily="2" charset="-122"/>
            </a:endParaRPr>
          </a:p>
          <a:p>
            <a:pPr lvl="1"/>
            <a:r>
              <a:rPr lang="en-US" altLang="zh-CN" sz="2400" dirty="0">
                <a:ea typeface="宋体" panose="02010600030101010101" pitchFamily="2" charset="-122"/>
              </a:rPr>
              <a:t>       +	Public access </a:t>
            </a:r>
            <a:endParaRPr lang="en-US" altLang="zh-CN" sz="2400" dirty="0">
              <a:ea typeface="宋体" panose="02010600030101010101" pitchFamily="2" charset="-122"/>
            </a:endParaRPr>
          </a:p>
          <a:p>
            <a:pPr lvl="1"/>
            <a:r>
              <a:rPr lang="en-US" altLang="zh-CN" sz="2400" dirty="0">
                <a:ea typeface="宋体" panose="02010600030101010101" pitchFamily="2" charset="-122"/>
              </a:rPr>
              <a:t>       #	Protected access</a:t>
            </a:r>
            <a:endParaRPr lang="en-US" altLang="zh-CN" sz="2400" dirty="0">
              <a:ea typeface="宋体" panose="02010600030101010101" pitchFamily="2" charset="-122"/>
            </a:endParaRPr>
          </a:p>
          <a:p>
            <a:pPr lvl="1"/>
            <a:r>
              <a:rPr lang="en-US" altLang="zh-CN" sz="2400" dirty="0">
                <a:ea typeface="宋体" panose="02010600030101010101" pitchFamily="2" charset="-122"/>
              </a:rPr>
              <a:t>       -	Private access</a:t>
            </a:r>
            <a:endParaRPr lang="en-US" altLang="zh-CN" sz="2400" dirty="0">
              <a:ea typeface="宋体" panose="02010600030101010101" pitchFamily="2" charset="-122"/>
            </a:endParaRPr>
          </a:p>
        </p:txBody>
      </p:sp>
      <p:sp>
        <p:nvSpPr>
          <p:cNvPr id="370709" name="Rectangle 21"/>
          <p:cNvSpPr>
            <a:spLocks noChangeArrowheads="1"/>
          </p:cNvSpPr>
          <p:nvPr/>
        </p:nvSpPr>
        <p:spPr bwMode="auto">
          <a:xfrm>
            <a:off x="3449638" y="3457575"/>
            <a:ext cx="2279650" cy="1814513"/>
          </a:xfrm>
          <a:prstGeom prst="rect">
            <a:avLst/>
          </a:prstGeom>
          <a:solidFill>
            <a:srgbClr val="FFFFCC"/>
          </a:solidFill>
          <a:ln w="19050">
            <a:solidFill>
              <a:srgbClr val="8A0E5E"/>
            </a:solidFill>
            <a:miter lim="800000"/>
          </a:ln>
          <a:effectLst/>
        </p:spPr>
        <p:txBody>
          <a:bodyPr wrap="none" anchor="ctr"/>
          <a:lstStyle/>
          <a:p>
            <a:endParaRPr lang="en-US"/>
          </a:p>
        </p:txBody>
      </p:sp>
      <p:sp>
        <p:nvSpPr>
          <p:cNvPr id="370710" name="Line 22"/>
          <p:cNvSpPr>
            <a:spLocks noChangeShapeType="1"/>
          </p:cNvSpPr>
          <p:nvPr/>
        </p:nvSpPr>
        <p:spPr bwMode="auto">
          <a:xfrm>
            <a:off x="3435350" y="3787775"/>
            <a:ext cx="2297113" cy="0"/>
          </a:xfrm>
          <a:prstGeom prst="line">
            <a:avLst/>
          </a:prstGeom>
          <a:noFill/>
          <a:ln w="19050">
            <a:solidFill>
              <a:srgbClr val="8A0E5E"/>
            </a:solidFill>
            <a:round/>
            <a:headEnd type="none" w="sm" len="sm"/>
            <a:tailEnd type="none" w="sm" len="sm"/>
          </a:ln>
          <a:effectLst/>
        </p:spPr>
        <p:txBody>
          <a:bodyPr wrap="none" anchor="ctr"/>
          <a:lstStyle/>
          <a:p>
            <a:endParaRPr lang="en-US"/>
          </a:p>
        </p:txBody>
      </p:sp>
      <p:sp>
        <p:nvSpPr>
          <p:cNvPr id="370711" name="Line 23"/>
          <p:cNvSpPr>
            <a:spLocks noChangeShapeType="1"/>
          </p:cNvSpPr>
          <p:nvPr/>
        </p:nvSpPr>
        <p:spPr bwMode="auto">
          <a:xfrm>
            <a:off x="3462338" y="4518025"/>
            <a:ext cx="2266950" cy="0"/>
          </a:xfrm>
          <a:prstGeom prst="line">
            <a:avLst/>
          </a:prstGeom>
          <a:noFill/>
          <a:ln w="19050">
            <a:solidFill>
              <a:srgbClr val="8A0E5E"/>
            </a:solidFill>
            <a:round/>
            <a:headEnd type="none" w="sm" len="sm"/>
            <a:tailEnd type="none" w="sm" len="sm"/>
          </a:ln>
          <a:effectLst/>
        </p:spPr>
        <p:txBody>
          <a:bodyPr wrap="none" anchor="ctr"/>
          <a:lstStyle/>
          <a:p>
            <a:endParaRPr lang="en-US"/>
          </a:p>
        </p:txBody>
      </p:sp>
      <p:sp>
        <p:nvSpPr>
          <p:cNvPr id="370712" name="Rectangle 24"/>
          <p:cNvSpPr>
            <a:spLocks noChangeArrowheads="1"/>
          </p:cNvSpPr>
          <p:nvPr/>
        </p:nvSpPr>
        <p:spPr bwMode="auto">
          <a:xfrm>
            <a:off x="4164013" y="3475038"/>
            <a:ext cx="865187" cy="336550"/>
          </a:xfrm>
          <a:prstGeom prst="rect">
            <a:avLst/>
          </a:prstGeom>
          <a:noFill/>
          <a:ln w="9525">
            <a:noFill/>
            <a:miter lim="800000"/>
          </a:ln>
          <a:effectLst/>
        </p:spPr>
        <p:txBody>
          <a:bodyPr lIns="92075" tIns="46038" rIns="92075" bIns="46038">
            <a:spAutoFit/>
          </a:bodyPr>
          <a:lstStyle/>
          <a:p>
            <a:r>
              <a:rPr lang="en-US" altLang="zh-CN" sz="1600" b="0" dirty="0">
                <a:solidFill>
                  <a:srgbClr val="FF0000"/>
                </a:solidFill>
                <a:ea typeface="宋体" panose="02010600030101010101" pitchFamily="2" charset="-122"/>
              </a:rPr>
              <a:t>Class1</a:t>
            </a:r>
            <a:endParaRPr lang="en-US" altLang="zh-CN" sz="1600" b="0" dirty="0">
              <a:solidFill>
                <a:srgbClr val="FF0000"/>
              </a:solidFill>
              <a:ea typeface="宋体" panose="02010600030101010101" pitchFamily="2" charset="-122"/>
            </a:endParaRPr>
          </a:p>
        </p:txBody>
      </p:sp>
      <p:sp>
        <p:nvSpPr>
          <p:cNvPr id="370713" name="Rectangle 25"/>
          <p:cNvSpPr>
            <a:spLocks noChangeArrowheads="1"/>
          </p:cNvSpPr>
          <p:nvPr/>
        </p:nvSpPr>
        <p:spPr bwMode="auto">
          <a:xfrm>
            <a:off x="3451225" y="3768725"/>
            <a:ext cx="1554163" cy="308419"/>
          </a:xfrm>
          <a:prstGeom prst="rect">
            <a:avLst/>
          </a:prstGeom>
          <a:noFill/>
          <a:ln w="9525">
            <a:noFill/>
            <a:miter lim="800000"/>
          </a:ln>
          <a:effectLst/>
        </p:spPr>
        <p:txBody>
          <a:bodyPr lIns="92075" tIns="46038" rIns="92075" bIns="46038">
            <a:spAutoFit/>
          </a:bodyPr>
          <a:lstStyle/>
          <a:p>
            <a:pPr algn="l"/>
            <a:r>
              <a:rPr lang="en-US" altLang="zh-CN" b="0" i="1"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privateAttribute</a:t>
            </a:r>
            <a:endParaRPr lang="en-US" altLang="zh-CN" b="0" dirty="0">
              <a:solidFill>
                <a:srgbClr val="FF0000"/>
              </a:solidFill>
              <a:ea typeface="宋体" panose="02010600030101010101" pitchFamily="2" charset="-122"/>
            </a:endParaRPr>
          </a:p>
        </p:txBody>
      </p:sp>
      <p:sp>
        <p:nvSpPr>
          <p:cNvPr id="370714" name="Rectangle 26"/>
          <p:cNvSpPr>
            <a:spLocks noChangeArrowheads="1"/>
          </p:cNvSpPr>
          <p:nvPr/>
        </p:nvSpPr>
        <p:spPr bwMode="auto">
          <a:xfrm>
            <a:off x="3435350" y="3986213"/>
            <a:ext cx="15668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publicAttribute</a:t>
            </a:r>
            <a:endParaRPr lang="en-US" altLang="zh-CN" b="0" dirty="0">
              <a:solidFill>
                <a:srgbClr val="FF0000"/>
              </a:solidFill>
              <a:ea typeface="宋体" panose="02010600030101010101" pitchFamily="2" charset="-122"/>
            </a:endParaRPr>
          </a:p>
        </p:txBody>
      </p:sp>
      <p:sp>
        <p:nvSpPr>
          <p:cNvPr id="370715" name="Rectangle 27"/>
          <p:cNvSpPr>
            <a:spLocks noChangeArrowheads="1"/>
          </p:cNvSpPr>
          <p:nvPr/>
        </p:nvSpPr>
        <p:spPr bwMode="auto">
          <a:xfrm>
            <a:off x="3435350" y="4202113"/>
            <a:ext cx="18462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protectedAttribute</a:t>
            </a:r>
            <a:endParaRPr lang="en-US" altLang="zh-CN" b="0" dirty="0">
              <a:solidFill>
                <a:srgbClr val="FF0000"/>
              </a:solidFill>
              <a:ea typeface="宋体" panose="02010600030101010101" pitchFamily="2" charset="-122"/>
            </a:endParaRPr>
          </a:p>
        </p:txBody>
      </p:sp>
      <p:sp>
        <p:nvSpPr>
          <p:cNvPr id="370716" name="Rectangle 28"/>
          <p:cNvSpPr>
            <a:spLocks noChangeArrowheads="1"/>
          </p:cNvSpPr>
          <p:nvPr/>
        </p:nvSpPr>
        <p:spPr bwMode="auto">
          <a:xfrm>
            <a:off x="3451225" y="4519613"/>
            <a:ext cx="17954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privateOperation</a:t>
            </a:r>
            <a:r>
              <a:rPr lang="en-US" altLang="zh-CN" b="0" dirty="0">
                <a:solidFill>
                  <a:srgbClr val="FF0000"/>
                </a:solidFill>
                <a:ea typeface="宋体" panose="02010600030101010101" pitchFamily="2" charset="-122"/>
              </a:rPr>
              <a:t> ()</a:t>
            </a:r>
            <a:endParaRPr lang="en-US" altLang="zh-CN" b="0" dirty="0">
              <a:solidFill>
                <a:srgbClr val="FF0000"/>
              </a:solidFill>
              <a:ea typeface="宋体" panose="02010600030101010101" pitchFamily="2" charset="-122"/>
            </a:endParaRPr>
          </a:p>
        </p:txBody>
      </p:sp>
      <p:sp>
        <p:nvSpPr>
          <p:cNvPr id="370717" name="Rectangle 29"/>
          <p:cNvSpPr>
            <a:spLocks noChangeArrowheads="1"/>
          </p:cNvSpPr>
          <p:nvPr/>
        </p:nvSpPr>
        <p:spPr bwMode="auto">
          <a:xfrm>
            <a:off x="3435350" y="4727575"/>
            <a:ext cx="18716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publicOPeration</a:t>
            </a:r>
            <a:r>
              <a:rPr lang="en-US" altLang="zh-CN" b="0" dirty="0">
                <a:solidFill>
                  <a:srgbClr val="FF0000"/>
                </a:solidFill>
                <a:ea typeface="宋体" panose="02010600030101010101" pitchFamily="2" charset="-122"/>
              </a:rPr>
              <a:t> ()</a:t>
            </a:r>
            <a:endParaRPr lang="en-US" altLang="zh-CN" b="0" dirty="0">
              <a:solidFill>
                <a:srgbClr val="FF0000"/>
              </a:solidFill>
              <a:ea typeface="宋体" panose="02010600030101010101" pitchFamily="2" charset="-122"/>
            </a:endParaRPr>
          </a:p>
        </p:txBody>
      </p:sp>
      <p:sp>
        <p:nvSpPr>
          <p:cNvPr id="370732" name="Rectangle 44"/>
          <p:cNvSpPr>
            <a:spLocks noChangeArrowheads="1"/>
          </p:cNvSpPr>
          <p:nvPr/>
        </p:nvSpPr>
        <p:spPr bwMode="auto">
          <a:xfrm>
            <a:off x="3435350" y="4918075"/>
            <a:ext cx="1960563"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protecteOperation</a:t>
            </a:r>
            <a:r>
              <a:rPr lang="en-US" altLang="zh-CN" b="0" dirty="0">
                <a:solidFill>
                  <a:srgbClr val="FF0000"/>
                </a:solidFill>
                <a:ea typeface="宋体" panose="02010600030101010101" pitchFamily="2" charset="-122"/>
              </a:rPr>
              <a:t> ()</a:t>
            </a:r>
            <a:endParaRPr lang="en-US" altLang="zh-CN"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8" name="Rectangle 12"/>
          <p:cNvSpPr>
            <a:spLocks noGrp="1" noChangeArrowheads="1"/>
          </p:cNvSpPr>
          <p:nvPr>
            <p:ph idx="1"/>
          </p:nvPr>
        </p:nvSpPr>
        <p:spPr>
          <a:xfrm>
            <a:off x="481806" y="1220071"/>
            <a:ext cx="8229600" cy="4525963"/>
          </a:xfrm>
        </p:spPr>
        <p:txBody>
          <a:bodyPr/>
          <a:lstStyle/>
          <a:p>
            <a:r>
              <a:rPr lang="en-US" altLang="zh-CN" sz="2800" dirty="0">
                <a:ea typeface="宋体" panose="02010600030101010101" pitchFamily="2" charset="-122"/>
              </a:rPr>
              <a:t>Determines number of instances of the attribute/operation</a:t>
            </a:r>
            <a:endParaRPr lang="en-US" altLang="zh-CN" sz="2800" dirty="0">
              <a:ea typeface="宋体" panose="02010600030101010101" pitchFamily="2" charset="-122"/>
            </a:endParaRPr>
          </a:p>
          <a:p>
            <a:pPr lvl="1"/>
            <a:r>
              <a:rPr lang="en-US" altLang="zh-CN" sz="2400" dirty="0">
                <a:ea typeface="宋体" panose="02010600030101010101" pitchFamily="2" charset="-122"/>
              </a:rPr>
              <a:t>Instance: one instance for each class instance</a:t>
            </a:r>
            <a:endParaRPr lang="en-US" altLang="zh-CN" sz="2400" dirty="0">
              <a:ea typeface="宋体" panose="02010600030101010101" pitchFamily="2" charset="-122"/>
            </a:endParaRPr>
          </a:p>
          <a:p>
            <a:pPr lvl="1"/>
            <a:r>
              <a:rPr lang="en-US" altLang="zh-CN" sz="2400" dirty="0">
                <a:ea typeface="宋体" panose="02010600030101010101" pitchFamily="2" charset="-122"/>
              </a:rPr>
              <a:t>Classifier: one instance for all class instances</a:t>
            </a:r>
            <a:endParaRPr lang="en-US" altLang="zh-CN" sz="2400" dirty="0">
              <a:ea typeface="宋体" panose="02010600030101010101" pitchFamily="2" charset="-122"/>
            </a:endParaRPr>
          </a:p>
          <a:p>
            <a:r>
              <a:rPr lang="en-US" altLang="zh-CN" sz="2800" dirty="0">
                <a:ea typeface="宋体" panose="02010600030101010101" pitchFamily="2" charset="-122"/>
              </a:rPr>
              <a:t>Classifier scope is denoted by underlining the attribute/operation name</a:t>
            </a:r>
            <a:endParaRPr lang="en-US" altLang="zh-CN" sz="2800" dirty="0">
              <a:ea typeface="宋体" panose="02010600030101010101" pitchFamily="2" charset="-122"/>
            </a:endParaRPr>
          </a:p>
        </p:txBody>
      </p:sp>
      <p:sp>
        <p:nvSpPr>
          <p:cNvPr id="372747" name="Rectangle 11"/>
          <p:cNvSpPr>
            <a:spLocks noGrp="1" noChangeArrowheads="1"/>
          </p:cNvSpPr>
          <p:nvPr>
            <p:ph type="title"/>
          </p:nvPr>
        </p:nvSpPr>
        <p:spPr/>
        <p:txBody>
          <a:bodyPr/>
          <a:lstStyle/>
          <a:p>
            <a:r>
              <a:rPr lang="en-US" altLang="zh-CN">
                <a:ea typeface="宋体" panose="02010600030101010101" pitchFamily="2" charset="-122"/>
              </a:rPr>
              <a:t>Scope</a:t>
            </a:r>
            <a:endParaRPr lang="en-US" altLang="zh-CN">
              <a:ea typeface="宋体" panose="02010600030101010101" pitchFamily="2" charset="-122"/>
            </a:endParaRPr>
          </a:p>
        </p:txBody>
      </p:sp>
      <p:sp>
        <p:nvSpPr>
          <p:cNvPr id="372752" name="Rectangle 16"/>
          <p:cNvSpPr>
            <a:spLocks noChangeArrowheads="1"/>
          </p:cNvSpPr>
          <p:nvPr/>
        </p:nvSpPr>
        <p:spPr bwMode="auto">
          <a:xfrm>
            <a:off x="3596595" y="4315618"/>
            <a:ext cx="2279650" cy="1357313"/>
          </a:xfrm>
          <a:prstGeom prst="rect">
            <a:avLst/>
          </a:prstGeom>
          <a:solidFill>
            <a:srgbClr val="FFFFCC"/>
          </a:solidFill>
          <a:ln w="19050">
            <a:solidFill>
              <a:srgbClr val="8A0E5E"/>
            </a:solidFill>
            <a:miter lim="800000"/>
          </a:ln>
          <a:effectLst/>
        </p:spPr>
        <p:txBody>
          <a:bodyPr wrap="none" anchor="ctr"/>
          <a:lstStyle/>
          <a:p>
            <a:endParaRPr lang="en-US"/>
          </a:p>
        </p:txBody>
      </p:sp>
      <p:sp>
        <p:nvSpPr>
          <p:cNvPr id="372753" name="Line 17"/>
          <p:cNvSpPr>
            <a:spLocks noChangeShapeType="1"/>
          </p:cNvSpPr>
          <p:nvPr/>
        </p:nvSpPr>
        <p:spPr bwMode="auto">
          <a:xfrm>
            <a:off x="3602945" y="4645818"/>
            <a:ext cx="2273300" cy="0"/>
          </a:xfrm>
          <a:prstGeom prst="line">
            <a:avLst/>
          </a:prstGeom>
          <a:noFill/>
          <a:ln w="19050">
            <a:solidFill>
              <a:srgbClr val="8A0E5E"/>
            </a:solidFill>
            <a:round/>
            <a:headEnd type="none" w="sm" len="sm"/>
            <a:tailEnd type="none" w="sm" len="sm"/>
          </a:ln>
          <a:effectLst/>
        </p:spPr>
        <p:txBody>
          <a:bodyPr wrap="none" anchor="ctr"/>
          <a:lstStyle/>
          <a:p>
            <a:endParaRPr lang="en-US"/>
          </a:p>
        </p:txBody>
      </p:sp>
      <p:sp>
        <p:nvSpPr>
          <p:cNvPr id="372754" name="Line 18"/>
          <p:cNvSpPr>
            <a:spLocks noChangeShapeType="1"/>
          </p:cNvSpPr>
          <p:nvPr/>
        </p:nvSpPr>
        <p:spPr bwMode="auto">
          <a:xfrm>
            <a:off x="3596595" y="5160168"/>
            <a:ext cx="2279650" cy="0"/>
          </a:xfrm>
          <a:prstGeom prst="line">
            <a:avLst/>
          </a:prstGeom>
          <a:noFill/>
          <a:ln w="19050">
            <a:solidFill>
              <a:srgbClr val="8A0E5E"/>
            </a:solidFill>
            <a:round/>
            <a:headEnd type="none" w="sm" len="sm"/>
            <a:tailEnd type="none" w="sm" len="sm"/>
          </a:ln>
          <a:effectLst/>
        </p:spPr>
        <p:txBody>
          <a:bodyPr wrap="none" anchor="ctr"/>
          <a:lstStyle/>
          <a:p>
            <a:endParaRPr lang="en-US"/>
          </a:p>
        </p:txBody>
      </p:sp>
      <p:sp>
        <p:nvSpPr>
          <p:cNvPr id="372755" name="Rectangle 19"/>
          <p:cNvSpPr>
            <a:spLocks noChangeArrowheads="1"/>
          </p:cNvSpPr>
          <p:nvPr/>
        </p:nvSpPr>
        <p:spPr bwMode="auto">
          <a:xfrm>
            <a:off x="4310970" y="4333081"/>
            <a:ext cx="865187" cy="336550"/>
          </a:xfrm>
          <a:prstGeom prst="rect">
            <a:avLst/>
          </a:prstGeom>
          <a:noFill/>
          <a:ln w="19050">
            <a:noFill/>
            <a:miter lim="800000"/>
          </a:ln>
          <a:effectLst/>
        </p:spPr>
        <p:txBody>
          <a:bodyPr lIns="92075" tIns="46038" rIns="92075" bIns="46038">
            <a:spAutoFit/>
          </a:bodyPr>
          <a:lstStyle/>
          <a:p>
            <a:r>
              <a:rPr lang="en-US" altLang="zh-CN" sz="1600" b="0" dirty="0">
                <a:ea typeface="宋体" panose="02010600030101010101" pitchFamily="2" charset="-122"/>
              </a:rPr>
              <a:t>Class1</a:t>
            </a:r>
            <a:endParaRPr lang="en-US" altLang="zh-CN" sz="1600" b="0" dirty="0">
              <a:ea typeface="宋体" panose="02010600030101010101" pitchFamily="2" charset="-122"/>
            </a:endParaRPr>
          </a:p>
        </p:txBody>
      </p:sp>
      <p:sp>
        <p:nvSpPr>
          <p:cNvPr id="372756" name="Rectangle 20"/>
          <p:cNvSpPr>
            <a:spLocks noChangeArrowheads="1"/>
          </p:cNvSpPr>
          <p:nvPr/>
        </p:nvSpPr>
        <p:spPr bwMode="auto">
          <a:xfrm>
            <a:off x="3610882" y="4633118"/>
            <a:ext cx="1827213" cy="308419"/>
          </a:xfrm>
          <a:prstGeom prst="rect">
            <a:avLst/>
          </a:prstGeom>
          <a:noFill/>
          <a:ln w="19050">
            <a:noFill/>
            <a:miter lim="800000"/>
          </a:ln>
          <a:effectLst/>
        </p:spPr>
        <p:txBody>
          <a:bodyPr lIns="92075" tIns="46038" rIns="92075" bIns="46038">
            <a:spAutoFit/>
          </a:bodyPr>
          <a:lstStyle/>
          <a:p>
            <a:pPr algn="l"/>
            <a:r>
              <a:rPr lang="en-US" altLang="zh-CN" b="0" u="sng" dirty="0">
                <a:ea typeface="宋体" panose="02010600030101010101" pitchFamily="2" charset="-122"/>
              </a:rPr>
              <a:t>- </a:t>
            </a:r>
            <a:r>
              <a:rPr lang="en-US" altLang="zh-CN" b="0" u="sng" dirty="0" err="1">
                <a:ea typeface="宋体" panose="02010600030101010101" pitchFamily="2" charset="-122"/>
              </a:rPr>
              <a:t>classifierScopeAttr</a:t>
            </a:r>
            <a:endParaRPr lang="en-US" altLang="zh-CN" b="0" u="sng" dirty="0">
              <a:ea typeface="宋体" panose="02010600030101010101" pitchFamily="2" charset="-122"/>
            </a:endParaRPr>
          </a:p>
        </p:txBody>
      </p:sp>
      <p:sp>
        <p:nvSpPr>
          <p:cNvPr id="372757" name="Rectangle 21"/>
          <p:cNvSpPr>
            <a:spLocks noChangeArrowheads="1"/>
          </p:cNvSpPr>
          <p:nvPr/>
        </p:nvSpPr>
        <p:spPr bwMode="auto">
          <a:xfrm>
            <a:off x="3582307" y="4844256"/>
            <a:ext cx="1820863" cy="308419"/>
          </a:xfrm>
          <a:prstGeom prst="rect">
            <a:avLst/>
          </a:prstGeom>
          <a:noFill/>
          <a:ln w="19050">
            <a:noFill/>
            <a:miter lim="800000"/>
          </a:ln>
          <a:effectLst/>
        </p:spPr>
        <p:txBody>
          <a:bodyPr lIns="92075" tIns="46038" rIns="92075" bIns="46038">
            <a:spAutoFit/>
          </a:bodyPr>
          <a:lstStyle/>
          <a:p>
            <a:pPr algn="l"/>
            <a:r>
              <a:rPr lang="en-US" altLang="zh-CN" b="0" dirty="0">
                <a:ea typeface="宋体" panose="02010600030101010101" pitchFamily="2" charset="-122"/>
              </a:rPr>
              <a:t>- </a:t>
            </a:r>
            <a:r>
              <a:rPr lang="en-US" altLang="zh-CN" b="0" dirty="0" err="1">
                <a:ea typeface="宋体" panose="02010600030101010101" pitchFamily="2" charset="-122"/>
              </a:rPr>
              <a:t>instanceScopeAttr</a:t>
            </a:r>
            <a:endParaRPr lang="en-US" altLang="zh-CN" b="0" dirty="0">
              <a:ea typeface="宋体" panose="02010600030101010101" pitchFamily="2" charset="-122"/>
            </a:endParaRPr>
          </a:p>
        </p:txBody>
      </p:sp>
      <p:sp>
        <p:nvSpPr>
          <p:cNvPr id="372759" name="Rectangle 23"/>
          <p:cNvSpPr>
            <a:spLocks noChangeArrowheads="1"/>
          </p:cNvSpPr>
          <p:nvPr/>
        </p:nvSpPr>
        <p:spPr bwMode="auto">
          <a:xfrm>
            <a:off x="3582307" y="5136356"/>
            <a:ext cx="2074863" cy="308419"/>
          </a:xfrm>
          <a:prstGeom prst="rect">
            <a:avLst/>
          </a:prstGeom>
          <a:noFill/>
          <a:ln w="19050">
            <a:noFill/>
            <a:miter lim="800000"/>
          </a:ln>
          <a:effectLst/>
        </p:spPr>
        <p:txBody>
          <a:bodyPr lIns="92075" tIns="46038" rIns="92075" bIns="46038">
            <a:spAutoFit/>
          </a:bodyPr>
          <a:lstStyle/>
          <a:p>
            <a:pPr algn="l"/>
            <a:r>
              <a:rPr lang="en-US" altLang="zh-CN" b="0" u="sng" dirty="0">
                <a:ea typeface="宋体" panose="02010600030101010101" pitchFamily="2" charset="-122"/>
              </a:rPr>
              <a:t>+ </a:t>
            </a:r>
            <a:r>
              <a:rPr lang="en-US" altLang="zh-CN" b="0" u="sng" dirty="0" err="1">
                <a:ea typeface="宋体" panose="02010600030101010101" pitchFamily="2" charset="-122"/>
              </a:rPr>
              <a:t>classifierScopeOp</a:t>
            </a:r>
            <a:r>
              <a:rPr lang="en-US" altLang="zh-CN" b="0" u="sng" dirty="0">
                <a:ea typeface="宋体" panose="02010600030101010101" pitchFamily="2" charset="-122"/>
              </a:rPr>
              <a:t> ()</a:t>
            </a:r>
            <a:endParaRPr lang="en-US" altLang="zh-CN" b="0" u="sng" dirty="0">
              <a:ea typeface="宋体" panose="02010600030101010101" pitchFamily="2" charset="-122"/>
            </a:endParaRPr>
          </a:p>
        </p:txBody>
      </p:sp>
      <p:sp>
        <p:nvSpPr>
          <p:cNvPr id="372760" name="Rectangle 24"/>
          <p:cNvSpPr>
            <a:spLocks noChangeArrowheads="1"/>
          </p:cNvSpPr>
          <p:nvPr/>
        </p:nvSpPr>
        <p:spPr bwMode="auto">
          <a:xfrm>
            <a:off x="3582307" y="5344318"/>
            <a:ext cx="2017713" cy="308419"/>
          </a:xfrm>
          <a:prstGeom prst="rect">
            <a:avLst/>
          </a:prstGeom>
          <a:noFill/>
          <a:ln w="19050">
            <a:noFill/>
            <a:miter lim="800000"/>
          </a:ln>
          <a:effectLst/>
        </p:spPr>
        <p:txBody>
          <a:bodyPr lIns="92075" tIns="46038" rIns="92075" bIns="46038">
            <a:spAutoFit/>
          </a:bodyPr>
          <a:lstStyle/>
          <a:p>
            <a:pPr algn="l"/>
            <a:r>
              <a:rPr lang="en-US" altLang="zh-CN" b="0" dirty="0">
                <a:ea typeface="宋体" panose="02010600030101010101" pitchFamily="2" charset="-122"/>
              </a:rPr>
              <a:t>+ </a:t>
            </a:r>
            <a:r>
              <a:rPr lang="en-US" altLang="zh-CN" b="0" dirty="0" err="1">
                <a:ea typeface="宋体" panose="02010600030101010101" pitchFamily="2" charset="-122"/>
              </a:rPr>
              <a:t>instanceScopeOp</a:t>
            </a:r>
            <a:r>
              <a:rPr lang="en-US" altLang="zh-CN" b="0" dirty="0">
                <a:ea typeface="宋体" panose="02010600030101010101" pitchFamily="2" charset="-122"/>
              </a:rPr>
              <a:t> ()</a:t>
            </a:r>
            <a:endParaRPr lang="en-US" altLang="zh-CN" b="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altLang="zh-CN">
                <a:ea typeface="宋体" panose="02010600030101010101" pitchFamily="2" charset="-122"/>
              </a:rPr>
              <a:t>Example: Scope</a:t>
            </a:r>
            <a:endParaRPr lang="en-US" altLang="zh-CN">
              <a:ea typeface="宋体" panose="02010600030101010101" pitchFamily="2" charset="-122"/>
            </a:endParaRPr>
          </a:p>
        </p:txBody>
      </p:sp>
      <p:sp>
        <p:nvSpPr>
          <p:cNvPr id="374805" name="Rectangle 21"/>
          <p:cNvSpPr>
            <a:spLocks noChangeArrowheads="1"/>
          </p:cNvSpPr>
          <p:nvPr/>
        </p:nvSpPr>
        <p:spPr bwMode="auto">
          <a:xfrm>
            <a:off x="977900" y="1704975"/>
            <a:ext cx="7239000" cy="3551238"/>
          </a:xfrm>
          <a:prstGeom prst="rect">
            <a:avLst/>
          </a:prstGeom>
          <a:solidFill>
            <a:srgbClr val="FFFFCC"/>
          </a:solidFill>
          <a:ln w="19050">
            <a:solidFill>
              <a:srgbClr val="990033"/>
            </a:solidFill>
            <a:miter lim="800000"/>
          </a:ln>
        </p:spPr>
        <p:txBody>
          <a:bodyPr/>
          <a:lstStyle/>
          <a:p>
            <a:endParaRPr lang="en-US"/>
          </a:p>
        </p:txBody>
      </p:sp>
      <p:sp>
        <p:nvSpPr>
          <p:cNvPr id="374806" name="Rectangle 22"/>
          <p:cNvSpPr>
            <a:spLocks noChangeArrowheads="1"/>
          </p:cNvSpPr>
          <p:nvPr/>
        </p:nvSpPr>
        <p:spPr bwMode="auto">
          <a:xfrm>
            <a:off x="4165600" y="2012950"/>
            <a:ext cx="787400" cy="274638"/>
          </a:xfrm>
          <a:prstGeom prst="rect">
            <a:avLst/>
          </a:prstGeom>
          <a:noFill/>
          <a:ln w="9525">
            <a:noFill/>
            <a:miter lim="800000"/>
          </a:ln>
        </p:spPr>
        <p:txBody>
          <a:bodyPr wrap="none" lIns="0" tIns="0" rIns="0" bIns="0">
            <a:spAutoFit/>
          </a:bodyPr>
          <a:lstStyle/>
          <a:p>
            <a:pPr algn="l"/>
            <a:r>
              <a:rPr lang="en-US" altLang="zh-CN" sz="1800" b="0" dirty="0">
                <a:ea typeface="宋体" panose="02010600030101010101" pitchFamily="2" charset="-122"/>
              </a:rPr>
              <a:t>Student</a:t>
            </a:r>
            <a:endParaRPr lang="en-US" altLang="zh-CN" sz="1800" b="0" dirty="0">
              <a:latin typeface="ZapfHumnst BT" pitchFamily="34" charset="0"/>
              <a:ea typeface="宋体" panose="02010600030101010101" pitchFamily="2" charset="-122"/>
            </a:endParaRPr>
          </a:p>
        </p:txBody>
      </p:sp>
      <p:sp>
        <p:nvSpPr>
          <p:cNvPr id="374807" name="Rectangle 23"/>
          <p:cNvSpPr>
            <a:spLocks noChangeArrowheads="1"/>
          </p:cNvSpPr>
          <p:nvPr/>
        </p:nvSpPr>
        <p:spPr bwMode="auto">
          <a:xfrm>
            <a:off x="977900" y="2284413"/>
            <a:ext cx="7235825" cy="2971800"/>
          </a:xfrm>
          <a:prstGeom prst="rect">
            <a:avLst/>
          </a:prstGeom>
          <a:solidFill>
            <a:srgbClr val="FFFFCC"/>
          </a:solidFill>
          <a:ln w="19050">
            <a:solidFill>
              <a:srgbClr val="990033"/>
            </a:solidFill>
            <a:miter lim="800000"/>
          </a:ln>
        </p:spPr>
        <p:txBody>
          <a:bodyPr/>
          <a:lstStyle/>
          <a:p>
            <a:endParaRPr lang="en-US"/>
          </a:p>
        </p:txBody>
      </p:sp>
      <p:sp>
        <p:nvSpPr>
          <p:cNvPr id="374808" name="Rectangle 24"/>
          <p:cNvSpPr>
            <a:spLocks noChangeArrowheads="1"/>
          </p:cNvSpPr>
          <p:nvPr/>
        </p:nvSpPr>
        <p:spPr bwMode="auto">
          <a:xfrm>
            <a:off x="977900" y="3567113"/>
            <a:ext cx="7239000" cy="1689100"/>
          </a:xfrm>
          <a:prstGeom prst="rect">
            <a:avLst/>
          </a:prstGeom>
          <a:solidFill>
            <a:srgbClr val="FFFFCC"/>
          </a:solidFill>
          <a:ln w="19050">
            <a:solidFill>
              <a:srgbClr val="990033"/>
            </a:solidFill>
            <a:miter lim="800000"/>
          </a:ln>
        </p:spPr>
        <p:txBody>
          <a:bodyPr/>
          <a:lstStyle/>
          <a:p>
            <a:endParaRPr lang="en-US"/>
          </a:p>
        </p:txBody>
      </p:sp>
      <p:sp>
        <p:nvSpPr>
          <p:cNvPr id="374809" name="Rectangle 25"/>
          <p:cNvSpPr>
            <a:spLocks noChangeArrowheads="1"/>
          </p:cNvSpPr>
          <p:nvPr/>
        </p:nvSpPr>
        <p:spPr bwMode="auto">
          <a:xfrm>
            <a:off x="1076325" y="2360613"/>
            <a:ext cx="679673"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name</a:t>
            </a:r>
            <a:endParaRPr lang="en-US" altLang="zh-CN" sz="1000" b="0" dirty="0">
              <a:latin typeface="ZapfHumnst BT" pitchFamily="34" charset="0"/>
              <a:ea typeface="宋体" panose="02010600030101010101" pitchFamily="2" charset="-122"/>
            </a:endParaRPr>
          </a:p>
        </p:txBody>
      </p:sp>
      <p:sp>
        <p:nvSpPr>
          <p:cNvPr id="374810" name="Rectangle 26"/>
          <p:cNvSpPr>
            <a:spLocks noChangeArrowheads="1"/>
          </p:cNvSpPr>
          <p:nvPr/>
        </p:nvSpPr>
        <p:spPr bwMode="auto">
          <a:xfrm>
            <a:off x="1076325" y="2641600"/>
            <a:ext cx="910506"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address</a:t>
            </a:r>
            <a:endParaRPr lang="en-US" altLang="zh-CN" sz="1000" b="0" dirty="0">
              <a:latin typeface="ZapfHumnst BT" pitchFamily="34" charset="0"/>
              <a:ea typeface="宋体" panose="02010600030101010101" pitchFamily="2" charset="-122"/>
            </a:endParaRPr>
          </a:p>
        </p:txBody>
      </p:sp>
      <p:sp>
        <p:nvSpPr>
          <p:cNvPr id="374811" name="Rectangle 27"/>
          <p:cNvSpPr>
            <a:spLocks noChangeArrowheads="1"/>
          </p:cNvSpPr>
          <p:nvPr/>
        </p:nvSpPr>
        <p:spPr bwMode="auto">
          <a:xfrm>
            <a:off x="1076325" y="3181350"/>
            <a:ext cx="1647182"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u="sng" dirty="0" err="1">
                <a:ea typeface="宋体" panose="02010600030101010101" pitchFamily="2" charset="-122"/>
              </a:rPr>
              <a:t>nextAvailID</a:t>
            </a:r>
            <a:r>
              <a:rPr lang="en-US" altLang="zh-CN" sz="1700" b="0" u="sng" dirty="0">
                <a:ea typeface="宋体" panose="02010600030101010101" pitchFamily="2" charset="-122"/>
              </a:rPr>
              <a:t> : </a:t>
            </a:r>
            <a:r>
              <a:rPr lang="en-US" altLang="zh-CN" sz="1700" b="0" u="sng" dirty="0" err="1">
                <a:ea typeface="宋体" panose="02010600030101010101" pitchFamily="2" charset="-122"/>
              </a:rPr>
              <a:t>int</a:t>
            </a:r>
            <a:endParaRPr lang="en-US" altLang="zh-CN" sz="1000" b="0" dirty="0">
              <a:latin typeface="ZapfHumnst BT" pitchFamily="34" charset="0"/>
              <a:ea typeface="宋体" panose="02010600030101010101" pitchFamily="2" charset="-122"/>
            </a:endParaRPr>
          </a:p>
        </p:txBody>
      </p:sp>
      <p:sp>
        <p:nvSpPr>
          <p:cNvPr id="374812" name="Rectangle 28"/>
          <p:cNvSpPr>
            <a:spLocks noChangeArrowheads="1"/>
          </p:cNvSpPr>
          <p:nvPr/>
        </p:nvSpPr>
        <p:spPr bwMode="auto">
          <a:xfrm>
            <a:off x="1076325" y="3744913"/>
            <a:ext cx="7115731"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dirty="0" err="1">
                <a:ea typeface="宋体" panose="02010600030101010101" pitchFamily="2" charset="-122"/>
              </a:rPr>
              <a:t>addSchedule</a:t>
            </a:r>
            <a:r>
              <a:rPr lang="en-US" altLang="zh-CN" sz="1700" b="0" dirty="0">
                <a:ea typeface="宋体" panose="02010600030101010101" pitchFamily="2" charset="-122"/>
              </a:rPr>
              <a:t> ([in] </a:t>
            </a:r>
            <a:r>
              <a:rPr lang="en-US" altLang="zh-CN" sz="1700" b="0" dirty="0" err="1">
                <a:ea typeface="宋体" panose="02010600030101010101" pitchFamily="2" charset="-122"/>
              </a:rPr>
              <a:t>theSchedule</a:t>
            </a:r>
            <a:r>
              <a:rPr lang="en-US" altLang="zh-CN" sz="1700" b="0" dirty="0">
                <a:ea typeface="宋体" panose="02010600030101010101" pitchFamily="2" charset="-122"/>
              </a:rPr>
              <a:t> : Schedule, [in] </a:t>
            </a:r>
            <a:r>
              <a:rPr lang="en-US" altLang="zh-CN" sz="1700" b="0" dirty="0" err="1">
                <a:ea typeface="宋体" panose="02010600030101010101" pitchFamily="2" charset="-122"/>
              </a:rPr>
              <a:t>forSemester</a:t>
            </a:r>
            <a:r>
              <a:rPr lang="en-US" altLang="zh-CN" sz="1700" b="0" dirty="0">
                <a:ea typeface="宋体" panose="02010600030101010101" pitchFamily="2" charset="-122"/>
              </a:rPr>
              <a:t> : Semester</a:t>
            </a:r>
            <a:r>
              <a:rPr lang="en-US" altLang="zh-CN" sz="1700" b="0" dirty="0">
                <a:solidFill>
                  <a:schemeClr val="bg2"/>
                </a:solidFill>
                <a:ea typeface="宋体" panose="02010600030101010101" pitchFamily="2" charset="-122"/>
              </a:rPr>
              <a:t>)</a:t>
            </a:r>
            <a:endParaRPr lang="en-US" altLang="zh-CN" sz="1000" b="0" dirty="0">
              <a:solidFill>
                <a:schemeClr val="bg2"/>
              </a:solidFill>
              <a:latin typeface="ZapfHumnst BT" pitchFamily="34" charset="0"/>
              <a:ea typeface="宋体" panose="02010600030101010101" pitchFamily="2" charset="-122"/>
            </a:endParaRPr>
          </a:p>
        </p:txBody>
      </p:sp>
      <p:sp>
        <p:nvSpPr>
          <p:cNvPr id="374813" name="Rectangle 29"/>
          <p:cNvSpPr>
            <a:spLocks noChangeArrowheads="1"/>
          </p:cNvSpPr>
          <p:nvPr/>
        </p:nvSpPr>
        <p:spPr bwMode="auto">
          <a:xfrm>
            <a:off x="1076325" y="4025900"/>
            <a:ext cx="5363648"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dirty="0" err="1">
                <a:ea typeface="宋体" panose="02010600030101010101" pitchFamily="2" charset="-122"/>
              </a:rPr>
              <a:t>getSchedule</a:t>
            </a:r>
            <a:r>
              <a:rPr lang="en-US" altLang="zh-CN" sz="1700" b="0" dirty="0">
                <a:ea typeface="宋体" panose="02010600030101010101" pitchFamily="2" charset="-122"/>
              </a:rPr>
              <a:t> ([in] </a:t>
            </a:r>
            <a:r>
              <a:rPr lang="en-US" altLang="zh-CN" sz="1700" b="0" dirty="0" err="1">
                <a:ea typeface="宋体" panose="02010600030101010101" pitchFamily="2" charset="-122"/>
              </a:rPr>
              <a:t>forSemester</a:t>
            </a:r>
            <a:r>
              <a:rPr lang="en-US" altLang="zh-CN" sz="1700" b="0" dirty="0">
                <a:ea typeface="宋体" panose="02010600030101010101" pitchFamily="2" charset="-122"/>
              </a:rPr>
              <a:t> : Semester) : Schedule</a:t>
            </a:r>
            <a:endParaRPr lang="en-US" altLang="zh-CN" sz="1000" b="0" dirty="0">
              <a:latin typeface="ZapfHumnst BT" pitchFamily="34" charset="0"/>
              <a:ea typeface="宋体" panose="02010600030101010101" pitchFamily="2" charset="-122"/>
            </a:endParaRPr>
          </a:p>
        </p:txBody>
      </p:sp>
      <p:sp>
        <p:nvSpPr>
          <p:cNvPr id="374814" name="Rectangle 30"/>
          <p:cNvSpPr>
            <a:spLocks noChangeArrowheads="1"/>
          </p:cNvSpPr>
          <p:nvPr/>
        </p:nvSpPr>
        <p:spPr bwMode="auto">
          <a:xfrm>
            <a:off x="1076325" y="4306888"/>
            <a:ext cx="6726393"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dirty="0" err="1">
                <a:ea typeface="宋体" panose="02010600030101010101" pitchFamily="2" charset="-122"/>
              </a:rPr>
              <a:t>hasPrerequisites</a:t>
            </a:r>
            <a:r>
              <a:rPr lang="en-US" altLang="zh-CN" sz="1700" b="0" dirty="0">
                <a:ea typeface="宋体" panose="02010600030101010101" pitchFamily="2" charset="-122"/>
              </a:rPr>
              <a:t> ([in] </a:t>
            </a:r>
            <a:r>
              <a:rPr lang="en-US" altLang="zh-CN" sz="1700" b="0" dirty="0" err="1">
                <a:ea typeface="宋体" panose="02010600030101010101" pitchFamily="2" charset="-122"/>
              </a:rPr>
              <a:t>forCourseOffering</a:t>
            </a:r>
            <a:r>
              <a:rPr lang="en-US" altLang="zh-CN" sz="1700" b="0" dirty="0">
                <a:ea typeface="宋体" panose="02010600030101010101" pitchFamily="2" charset="-122"/>
              </a:rPr>
              <a:t> : </a:t>
            </a:r>
            <a:r>
              <a:rPr lang="en-US" altLang="zh-CN" sz="1700" b="0" dirty="0" err="1">
                <a:ea typeface="宋体" panose="02010600030101010101" pitchFamily="2" charset="-122"/>
              </a:rPr>
              <a:t>CourseOffering</a:t>
            </a:r>
            <a:r>
              <a:rPr lang="en-US" altLang="zh-CN" sz="1700" b="0" dirty="0">
                <a:ea typeface="宋体" panose="02010600030101010101" pitchFamily="2" charset="-122"/>
              </a:rPr>
              <a:t>) : </a:t>
            </a:r>
            <a:r>
              <a:rPr lang="en-US" altLang="zh-CN" sz="1700" b="0" dirty="0" err="1">
                <a:ea typeface="宋体" panose="02010600030101010101" pitchFamily="2" charset="-122"/>
              </a:rPr>
              <a:t>boolean</a:t>
            </a:r>
            <a:endParaRPr lang="en-US" altLang="zh-CN" sz="1000" b="0" dirty="0">
              <a:latin typeface="ZapfHumnst BT" pitchFamily="34" charset="0"/>
              <a:ea typeface="宋体" panose="02010600030101010101" pitchFamily="2" charset="-122"/>
            </a:endParaRPr>
          </a:p>
        </p:txBody>
      </p:sp>
      <p:sp>
        <p:nvSpPr>
          <p:cNvPr id="374815" name="Rectangle 31"/>
          <p:cNvSpPr>
            <a:spLocks noChangeArrowheads="1"/>
          </p:cNvSpPr>
          <p:nvPr/>
        </p:nvSpPr>
        <p:spPr bwMode="auto">
          <a:xfrm>
            <a:off x="1076325" y="4587875"/>
            <a:ext cx="5849550"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passed ([in] </a:t>
            </a:r>
            <a:r>
              <a:rPr lang="en-US" altLang="zh-CN" sz="1700" b="0" dirty="0" err="1">
                <a:ea typeface="宋体" panose="02010600030101010101" pitchFamily="2" charset="-122"/>
              </a:rPr>
              <a:t>theCourseOffering</a:t>
            </a:r>
            <a:r>
              <a:rPr lang="en-US" altLang="zh-CN" sz="1700" b="0" dirty="0">
                <a:ea typeface="宋体" panose="02010600030101010101" pitchFamily="2" charset="-122"/>
              </a:rPr>
              <a:t> : </a:t>
            </a:r>
            <a:r>
              <a:rPr lang="en-US" altLang="zh-CN" sz="1700" b="0" dirty="0" err="1">
                <a:ea typeface="宋体" panose="02010600030101010101" pitchFamily="2" charset="-122"/>
              </a:rPr>
              <a:t>CourseOffering</a:t>
            </a:r>
            <a:r>
              <a:rPr lang="en-US" altLang="zh-CN" sz="1700" b="0" dirty="0">
                <a:ea typeface="宋体" panose="02010600030101010101" pitchFamily="2" charset="-122"/>
              </a:rPr>
              <a:t>) : </a:t>
            </a:r>
            <a:r>
              <a:rPr lang="en-US" altLang="zh-CN" sz="1700" b="0" dirty="0" err="1">
                <a:ea typeface="宋体" panose="02010600030101010101" pitchFamily="2" charset="-122"/>
              </a:rPr>
              <a:t>boolean</a:t>
            </a:r>
            <a:endParaRPr lang="en-US" altLang="zh-CN" sz="1000" b="0" dirty="0">
              <a:latin typeface="ZapfHumnst BT" pitchFamily="34" charset="0"/>
              <a:ea typeface="宋体" panose="02010600030101010101" pitchFamily="2" charset="-122"/>
            </a:endParaRPr>
          </a:p>
        </p:txBody>
      </p:sp>
      <p:sp>
        <p:nvSpPr>
          <p:cNvPr id="374816" name="Rectangle 32"/>
          <p:cNvSpPr>
            <a:spLocks noChangeArrowheads="1"/>
          </p:cNvSpPr>
          <p:nvPr/>
        </p:nvSpPr>
        <p:spPr bwMode="auto">
          <a:xfrm>
            <a:off x="1076325" y="4870450"/>
            <a:ext cx="2246705"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u="sng" dirty="0" err="1">
                <a:ea typeface="宋体" panose="02010600030101010101" pitchFamily="2" charset="-122"/>
              </a:rPr>
              <a:t>getNextAvailID</a:t>
            </a:r>
            <a:r>
              <a:rPr lang="en-US" altLang="zh-CN" sz="1700" b="0" u="sng" dirty="0">
                <a:ea typeface="宋体" panose="02010600030101010101" pitchFamily="2" charset="-122"/>
              </a:rPr>
              <a:t> () : </a:t>
            </a:r>
            <a:r>
              <a:rPr lang="en-US" altLang="zh-CN" sz="1700" b="0" u="sng" dirty="0" err="1">
                <a:ea typeface="宋体" panose="02010600030101010101" pitchFamily="2" charset="-122"/>
              </a:rPr>
              <a:t>int</a:t>
            </a:r>
            <a:endParaRPr lang="en-US" altLang="zh-CN" sz="1000" b="0" dirty="0">
              <a:latin typeface="ZapfHumnst BT" pitchFamily="34" charset="0"/>
              <a:ea typeface="宋体" panose="02010600030101010101" pitchFamily="2" charset="-122"/>
            </a:endParaRPr>
          </a:p>
        </p:txBody>
      </p:sp>
      <p:sp>
        <p:nvSpPr>
          <p:cNvPr id="374818" name="Rectangle 34"/>
          <p:cNvSpPr>
            <a:spLocks noChangeArrowheads="1"/>
          </p:cNvSpPr>
          <p:nvPr/>
        </p:nvSpPr>
        <p:spPr bwMode="auto">
          <a:xfrm>
            <a:off x="1076325" y="2922588"/>
            <a:ext cx="1069203" cy="261610"/>
          </a:xfrm>
          <a:prstGeom prst="rect">
            <a:avLst/>
          </a:prstGeom>
          <a:noFill/>
          <a:ln w="9525">
            <a:noFill/>
            <a:miter lim="800000"/>
          </a:ln>
        </p:spPr>
        <p:txBody>
          <a:bodyPr wrap="none" lIns="0" tIns="0" rIns="0" bIns="0">
            <a:spAutoFit/>
          </a:bodyPr>
          <a:lstStyle/>
          <a:p>
            <a:pPr algn="l"/>
            <a:r>
              <a:rPr lang="en-US" altLang="zh-CN" sz="1700" b="0" dirty="0">
                <a:ea typeface="宋体" panose="02010600030101010101" pitchFamily="2" charset="-122"/>
              </a:rPr>
              <a:t>- </a:t>
            </a:r>
            <a:r>
              <a:rPr lang="en-US" altLang="zh-CN" sz="1700" b="0" dirty="0" err="1">
                <a:ea typeface="宋体" panose="02010600030101010101" pitchFamily="2" charset="-122"/>
              </a:rPr>
              <a:t>studentID</a:t>
            </a:r>
            <a:endParaRPr lang="en-US" altLang="zh-CN" sz="1000" b="0" dirty="0">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idx="1"/>
          </p:nvPr>
        </p:nvSpPr>
        <p:spPr>
          <a:xfrm>
            <a:off x="355600" y="1387666"/>
            <a:ext cx="8229600" cy="4525963"/>
          </a:xfrm>
        </p:spPr>
        <p:txBody>
          <a:bodyPr/>
          <a:lstStyle/>
          <a:p>
            <a:r>
              <a:rPr lang="en-US" altLang="zh-CN" dirty="0">
                <a:ea typeface="宋体" panose="02010600030101010101" pitchFamily="2" charset="-122"/>
              </a:rPr>
              <a:t>Define the purpose of Class Design and where in the lifecycle it is performed</a:t>
            </a:r>
            <a:endParaRPr lang="en-US" altLang="zh-CN" dirty="0">
              <a:ea typeface="宋体" panose="02010600030101010101" pitchFamily="2" charset="-122"/>
            </a:endParaRPr>
          </a:p>
          <a:p>
            <a:r>
              <a:rPr lang="en-US" altLang="zh-CN" dirty="0">
                <a:ea typeface="宋体" panose="02010600030101010101" pitchFamily="2" charset="-122"/>
              </a:rPr>
              <a:t>Identify additional classes and relationships needed to support implementation of the chosen architectural mechanisms</a:t>
            </a:r>
            <a:endParaRPr lang="en-US" altLang="zh-CN" dirty="0">
              <a:ea typeface="宋体" panose="02010600030101010101" pitchFamily="2" charset="-122"/>
            </a:endParaRPr>
          </a:p>
          <a:p>
            <a:r>
              <a:rPr lang="en-US" altLang="zh-CN" dirty="0">
                <a:ea typeface="宋体" panose="02010600030101010101" pitchFamily="2" charset="-122"/>
              </a:rPr>
              <a:t>Identify and analyze state transitions in objects of state-controlled classes</a:t>
            </a:r>
            <a:endParaRPr lang="en-US" altLang="zh-CN" dirty="0">
              <a:ea typeface="宋体" panose="02010600030101010101" pitchFamily="2" charset="-122"/>
            </a:endParaRPr>
          </a:p>
          <a:p>
            <a:r>
              <a:rPr lang="en-US" altLang="zh-CN" dirty="0">
                <a:ea typeface="宋体" panose="02010600030101010101" pitchFamily="2" charset="-122"/>
              </a:rPr>
              <a:t>Refine relationships, operations, and attributes</a:t>
            </a:r>
            <a:endParaRPr lang="en-US" altLang="zh-CN" dirty="0">
              <a:ea typeface="宋体" panose="02010600030101010101" pitchFamily="2" charset="-122"/>
            </a:endParaRPr>
          </a:p>
        </p:txBody>
      </p:sp>
      <p:sp>
        <p:nvSpPr>
          <p:cNvPr id="339970" name="Rectangle 2"/>
          <p:cNvSpPr>
            <a:spLocks noGrp="1" noChangeArrowheads="1"/>
          </p:cNvSpPr>
          <p:nvPr>
            <p:ph type="title"/>
          </p:nvPr>
        </p:nvSpPr>
        <p:spPr/>
        <p:txBody>
          <a:bodyPr/>
          <a:lstStyle/>
          <a:p>
            <a:r>
              <a:rPr lang="en-US" altLang="zh-CN">
                <a:ea typeface="宋体" panose="02010600030101010101" pitchFamily="2" charset="-122"/>
              </a:rPr>
              <a:t>Objectives: Class Design</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949" name="Line 117"/>
          <p:cNvSpPr>
            <a:spLocks noChangeShapeType="1"/>
          </p:cNvSpPr>
          <p:nvPr/>
        </p:nvSpPr>
        <p:spPr bwMode="auto">
          <a:xfrm flipH="1">
            <a:off x="1431925" y="2899827"/>
            <a:ext cx="1588" cy="1163638"/>
          </a:xfrm>
          <a:prstGeom prst="line">
            <a:avLst/>
          </a:prstGeom>
          <a:noFill/>
          <a:ln w="12700">
            <a:solidFill>
              <a:schemeClr val="tx1"/>
            </a:solidFill>
            <a:round/>
            <a:tailEnd type="arrow" w="med" len="med"/>
          </a:ln>
        </p:spPr>
        <p:txBody>
          <a:bodyPr/>
          <a:lstStyle/>
          <a:p>
            <a:endParaRPr lang="en-US"/>
          </a:p>
        </p:txBody>
      </p:sp>
      <p:sp>
        <p:nvSpPr>
          <p:cNvPr id="376980" name="Line 148"/>
          <p:cNvSpPr>
            <a:spLocks noChangeShapeType="1"/>
          </p:cNvSpPr>
          <p:nvPr/>
        </p:nvSpPr>
        <p:spPr bwMode="auto">
          <a:xfrm>
            <a:off x="6118225" y="1682215"/>
            <a:ext cx="735013" cy="1587"/>
          </a:xfrm>
          <a:prstGeom prst="line">
            <a:avLst/>
          </a:prstGeom>
          <a:noFill/>
          <a:ln w="12700">
            <a:solidFill>
              <a:schemeClr val="tx1"/>
            </a:solidFill>
            <a:round/>
            <a:tailEnd type="arrow" w="med" len="med"/>
          </a:ln>
        </p:spPr>
        <p:txBody>
          <a:bodyPr/>
          <a:lstStyle/>
          <a:p>
            <a:endParaRPr lang="en-US"/>
          </a:p>
        </p:txBody>
      </p:sp>
      <p:sp>
        <p:nvSpPr>
          <p:cNvPr id="376834" name="Rectangle 2"/>
          <p:cNvSpPr>
            <a:spLocks noGrp="1" noChangeArrowheads="1"/>
          </p:cNvSpPr>
          <p:nvPr>
            <p:ph type="title"/>
          </p:nvPr>
        </p:nvSpPr>
        <p:spPr/>
        <p:txBody>
          <a:bodyPr/>
          <a:lstStyle/>
          <a:p>
            <a:r>
              <a:rPr lang="en-US" altLang="zh-CN" dirty="0">
                <a:ea typeface="宋体" panose="02010600030101010101" pitchFamily="2" charset="-122"/>
              </a:rPr>
              <a:t>Example: Define Operations</a:t>
            </a:r>
            <a:endParaRPr lang="en-US" altLang="zh-CN" dirty="0">
              <a:ea typeface="宋体" panose="02010600030101010101" pitchFamily="2" charset="-122"/>
            </a:endParaRPr>
          </a:p>
        </p:txBody>
      </p:sp>
      <p:sp>
        <p:nvSpPr>
          <p:cNvPr id="376916" name="Rectangle 84"/>
          <p:cNvSpPr>
            <a:spLocks noChangeArrowheads="1"/>
          </p:cNvSpPr>
          <p:nvPr/>
        </p:nvSpPr>
        <p:spPr bwMode="auto">
          <a:xfrm>
            <a:off x="574675" y="4088865"/>
            <a:ext cx="4437063" cy="2346325"/>
          </a:xfrm>
          <a:prstGeom prst="rect">
            <a:avLst/>
          </a:prstGeom>
          <a:solidFill>
            <a:srgbClr val="FFFFCC"/>
          </a:solidFill>
          <a:ln w="12700">
            <a:solidFill>
              <a:srgbClr val="990033"/>
            </a:solidFill>
            <a:miter lim="800000"/>
          </a:ln>
        </p:spPr>
        <p:txBody>
          <a:bodyPr/>
          <a:lstStyle/>
          <a:p>
            <a:endParaRPr lang="en-US"/>
          </a:p>
        </p:txBody>
      </p:sp>
      <p:sp>
        <p:nvSpPr>
          <p:cNvPr id="376917" name="Rectangle 85"/>
          <p:cNvSpPr>
            <a:spLocks noChangeArrowheads="1"/>
          </p:cNvSpPr>
          <p:nvPr/>
        </p:nvSpPr>
        <p:spPr bwMode="auto">
          <a:xfrm>
            <a:off x="2514600" y="4301590"/>
            <a:ext cx="528991" cy="184666"/>
          </a:xfrm>
          <a:prstGeom prst="rect">
            <a:avLst/>
          </a:prstGeom>
          <a:noFill/>
          <a:ln w="9525">
            <a:noFill/>
            <a:miter lim="800000"/>
          </a:ln>
        </p:spPr>
        <p:txBody>
          <a:bodyPr wrap="none" lIns="0" tIns="0" rIns="0" bIns="0">
            <a:spAutoFit/>
          </a:bodyPr>
          <a:lstStyle/>
          <a:p>
            <a:pPr algn="l"/>
            <a:r>
              <a:rPr lang="en-US" altLang="zh-CN" sz="1200" b="0" dirty="0">
                <a:ea typeface="宋体" panose="02010600030101010101" pitchFamily="2" charset="-122"/>
              </a:rPr>
              <a:t>Student</a:t>
            </a:r>
            <a:endParaRPr lang="en-US" altLang="zh-CN" sz="1200" b="0" u="sng" dirty="0">
              <a:ea typeface="宋体" panose="02010600030101010101" pitchFamily="2" charset="-122"/>
            </a:endParaRPr>
          </a:p>
        </p:txBody>
      </p:sp>
      <p:sp>
        <p:nvSpPr>
          <p:cNvPr id="376919" name="Rectangle 87"/>
          <p:cNvSpPr>
            <a:spLocks noChangeArrowheads="1"/>
          </p:cNvSpPr>
          <p:nvPr/>
        </p:nvSpPr>
        <p:spPr bwMode="auto">
          <a:xfrm>
            <a:off x="615950" y="4663540"/>
            <a:ext cx="1360488"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getTuition</a:t>
            </a:r>
            <a:r>
              <a:rPr lang="en-US" altLang="zh-CN" sz="1100" b="0" dirty="0">
                <a:ea typeface="宋体" panose="02010600030101010101" pitchFamily="2" charset="-122"/>
              </a:rPr>
              <a:t>() : double</a:t>
            </a:r>
            <a:endParaRPr lang="en-US" altLang="zh-CN" sz="1000" b="0" u="sng" dirty="0">
              <a:latin typeface="ZapfHumnst BT" pitchFamily="34" charset="0"/>
              <a:ea typeface="宋体" panose="02010600030101010101" pitchFamily="2" charset="-122"/>
            </a:endParaRPr>
          </a:p>
        </p:txBody>
      </p:sp>
      <p:sp>
        <p:nvSpPr>
          <p:cNvPr id="376920" name="Rectangle 88"/>
          <p:cNvSpPr>
            <a:spLocks noChangeArrowheads="1"/>
          </p:cNvSpPr>
          <p:nvPr/>
        </p:nvSpPr>
        <p:spPr bwMode="auto">
          <a:xfrm>
            <a:off x="615950" y="4834990"/>
            <a:ext cx="2689225"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addSchedule</a:t>
            </a:r>
            <a:r>
              <a:rPr lang="en-US" altLang="zh-CN" sz="1100" b="0" dirty="0">
                <a:ea typeface="宋体" panose="02010600030101010101" pitchFamily="2" charset="-122"/>
              </a:rPr>
              <a:t> ( [in] </a:t>
            </a:r>
            <a:r>
              <a:rPr lang="en-US" altLang="zh-CN" sz="1100" b="0" dirty="0" err="1">
                <a:ea typeface="宋体" panose="02010600030101010101" pitchFamily="2" charset="-122"/>
              </a:rPr>
              <a:t>aSchedule</a:t>
            </a:r>
            <a:r>
              <a:rPr lang="en-US" altLang="zh-CN" sz="1100" b="0" dirty="0">
                <a:ea typeface="宋体" panose="02010600030101010101" pitchFamily="2" charset="-122"/>
              </a:rPr>
              <a:t> : Schedule)</a:t>
            </a:r>
            <a:endParaRPr lang="en-US" altLang="zh-CN" sz="1000" b="0" u="sng" dirty="0">
              <a:latin typeface="ZapfHumnst BT" pitchFamily="34" charset="0"/>
              <a:ea typeface="宋体" panose="02010600030101010101" pitchFamily="2" charset="-122"/>
            </a:endParaRPr>
          </a:p>
        </p:txBody>
      </p:sp>
      <p:sp>
        <p:nvSpPr>
          <p:cNvPr id="376921" name="Rectangle 89"/>
          <p:cNvSpPr>
            <a:spLocks noChangeArrowheads="1"/>
          </p:cNvSpPr>
          <p:nvPr/>
        </p:nvSpPr>
        <p:spPr bwMode="auto">
          <a:xfrm>
            <a:off x="615950" y="5006440"/>
            <a:ext cx="3457575"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getSchedule</a:t>
            </a:r>
            <a:r>
              <a:rPr lang="en-US" altLang="zh-CN" sz="1100" b="0" dirty="0">
                <a:ea typeface="宋体" panose="02010600030101010101" pitchFamily="2" charset="-122"/>
              </a:rPr>
              <a:t> ( [in] </a:t>
            </a:r>
            <a:r>
              <a:rPr lang="en-US" altLang="zh-CN" sz="1100" b="0" dirty="0" err="1">
                <a:ea typeface="宋体" panose="02010600030101010101" pitchFamily="2" charset="-122"/>
              </a:rPr>
              <a:t>forSemester</a:t>
            </a:r>
            <a:r>
              <a:rPr lang="en-US" altLang="zh-CN" sz="1100" b="0" dirty="0">
                <a:ea typeface="宋体" panose="02010600030101010101" pitchFamily="2" charset="-122"/>
              </a:rPr>
              <a:t> : Semester) : Schedule</a:t>
            </a:r>
            <a:endParaRPr lang="en-US" altLang="zh-CN" sz="1000" b="0" u="sng" dirty="0">
              <a:latin typeface="ZapfHumnst BT" pitchFamily="34" charset="0"/>
              <a:ea typeface="宋体" panose="02010600030101010101" pitchFamily="2" charset="-122"/>
            </a:endParaRPr>
          </a:p>
        </p:txBody>
      </p:sp>
      <p:sp>
        <p:nvSpPr>
          <p:cNvPr id="376922" name="Rectangle 90"/>
          <p:cNvSpPr>
            <a:spLocks noChangeArrowheads="1"/>
          </p:cNvSpPr>
          <p:nvPr/>
        </p:nvSpPr>
        <p:spPr bwMode="auto">
          <a:xfrm>
            <a:off x="615950" y="5176302"/>
            <a:ext cx="294640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deleteSchedule</a:t>
            </a:r>
            <a:r>
              <a:rPr lang="en-US" altLang="zh-CN" sz="1100" b="0" dirty="0">
                <a:ea typeface="宋体" panose="02010600030101010101" pitchFamily="2" charset="-122"/>
              </a:rPr>
              <a:t> ( [in] </a:t>
            </a:r>
            <a:r>
              <a:rPr lang="en-US" altLang="zh-CN" sz="1100" b="0" dirty="0" err="1">
                <a:ea typeface="宋体" panose="02010600030101010101" pitchFamily="2" charset="-122"/>
              </a:rPr>
              <a:t>forSemester</a:t>
            </a:r>
            <a:r>
              <a:rPr lang="en-US" altLang="zh-CN" sz="1100" b="0" dirty="0">
                <a:ea typeface="宋体" panose="02010600030101010101" pitchFamily="2" charset="-122"/>
              </a:rPr>
              <a:t> : Semester)</a:t>
            </a:r>
            <a:endParaRPr lang="en-US" altLang="zh-CN" sz="1000" b="0" u="sng" dirty="0">
              <a:latin typeface="ZapfHumnst BT" pitchFamily="34" charset="0"/>
              <a:ea typeface="宋体" panose="02010600030101010101" pitchFamily="2" charset="-122"/>
            </a:endParaRPr>
          </a:p>
        </p:txBody>
      </p:sp>
      <p:sp>
        <p:nvSpPr>
          <p:cNvPr id="376923" name="Rectangle 91"/>
          <p:cNvSpPr>
            <a:spLocks noChangeArrowheads="1"/>
          </p:cNvSpPr>
          <p:nvPr/>
        </p:nvSpPr>
        <p:spPr bwMode="auto">
          <a:xfrm>
            <a:off x="615950" y="5347752"/>
            <a:ext cx="4333875"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hasPrerequisites</a:t>
            </a:r>
            <a:r>
              <a:rPr lang="en-US" altLang="zh-CN" sz="1100" b="0" dirty="0">
                <a:ea typeface="宋体" panose="02010600030101010101" pitchFamily="2" charset="-122"/>
              </a:rPr>
              <a:t> ( [in] </a:t>
            </a:r>
            <a:r>
              <a:rPr lang="en-US" altLang="zh-CN" sz="1100" b="0" dirty="0" err="1">
                <a:ea typeface="宋体" panose="02010600030101010101" pitchFamily="2" charset="-122"/>
              </a:rPr>
              <a:t>forCourseOffering</a:t>
            </a:r>
            <a:r>
              <a:rPr lang="en-US" altLang="zh-CN" sz="1100" b="0" dirty="0">
                <a:ea typeface="宋体" panose="02010600030101010101" pitchFamily="2" charset="-122"/>
              </a:rPr>
              <a:t> : </a:t>
            </a:r>
            <a:r>
              <a:rPr lang="en-US" altLang="zh-CN" sz="1100" b="0" dirty="0" err="1">
                <a:ea typeface="宋体" panose="02010600030101010101" pitchFamily="2" charset="-122"/>
              </a:rPr>
              <a:t>CourseOffering</a:t>
            </a:r>
            <a:r>
              <a:rPr lang="en-US" altLang="zh-CN" sz="1100" b="0" dirty="0">
                <a:ea typeface="宋体" panose="02010600030101010101" pitchFamily="2" charset="-122"/>
              </a:rPr>
              <a:t>) : </a:t>
            </a:r>
            <a:r>
              <a:rPr lang="en-US" altLang="zh-CN" sz="1100" b="0" dirty="0" err="1">
                <a:ea typeface="宋体" panose="02010600030101010101" pitchFamily="2" charset="-122"/>
              </a:rPr>
              <a:t>boolean</a:t>
            </a:r>
            <a:endParaRPr lang="en-US" altLang="zh-CN" sz="1000" b="0" u="sng" dirty="0">
              <a:latin typeface="ZapfHumnst BT" pitchFamily="34" charset="0"/>
              <a:ea typeface="宋体" panose="02010600030101010101" pitchFamily="2" charset="-122"/>
            </a:endParaRPr>
          </a:p>
        </p:txBody>
      </p:sp>
      <p:sp>
        <p:nvSpPr>
          <p:cNvPr id="376924" name="Rectangle 92"/>
          <p:cNvSpPr>
            <a:spLocks noChangeArrowheads="1"/>
          </p:cNvSpPr>
          <p:nvPr/>
        </p:nvSpPr>
        <p:spPr bwMode="auto">
          <a:xfrm>
            <a:off x="615950" y="5517615"/>
            <a:ext cx="3897313"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hasPassed</a:t>
            </a:r>
            <a:r>
              <a:rPr lang="en-US" altLang="zh-CN" sz="1100" b="0" dirty="0">
                <a:ea typeface="宋体" panose="02010600030101010101" pitchFamily="2" charset="-122"/>
              </a:rPr>
              <a:t> ( [in] </a:t>
            </a:r>
            <a:r>
              <a:rPr lang="en-US" altLang="zh-CN" sz="1100" b="0" dirty="0" err="1">
                <a:ea typeface="宋体" panose="02010600030101010101" pitchFamily="2" charset="-122"/>
              </a:rPr>
              <a:t>aCourseOffering</a:t>
            </a:r>
            <a:r>
              <a:rPr lang="en-US" altLang="zh-CN" sz="1100" b="0" dirty="0">
                <a:ea typeface="宋体" panose="02010600030101010101" pitchFamily="2" charset="-122"/>
              </a:rPr>
              <a:t> : </a:t>
            </a:r>
            <a:r>
              <a:rPr lang="en-US" altLang="zh-CN" sz="1100" b="0" dirty="0" err="1">
                <a:ea typeface="宋体" panose="02010600030101010101" pitchFamily="2" charset="-122"/>
              </a:rPr>
              <a:t>CourseOffering</a:t>
            </a:r>
            <a:r>
              <a:rPr lang="en-US" altLang="zh-CN" sz="1100" b="0" dirty="0">
                <a:ea typeface="宋体" panose="02010600030101010101" pitchFamily="2" charset="-122"/>
              </a:rPr>
              <a:t>) : </a:t>
            </a:r>
            <a:r>
              <a:rPr lang="en-US" altLang="zh-CN" sz="1100" b="0" dirty="0" err="1">
                <a:ea typeface="宋体" panose="02010600030101010101" pitchFamily="2" charset="-122"/>
              </a:rPr>
              <a:t>boolean</a:t>
            </a:r>
            <a:endParaRPr lang="en-US" altLang="zh-CN" sz="1000" b="0" u="sng" dirty="0">
              <a:latin typeface="ZapfHumnst BT" pitchFamily="34" charset="0"/>
              <a:ea typeface="宋体" panose="02010600030101010101" pitchFamily="2" charset="-122"/>
            </a:endParaRPr>
          </a:p>
        </p:txBody>
      </p:sp>
      <p:sp>
        <p:nvSpPr>
          <p:cNvPr id="376925" name="Rectangle 93"/>
          <p:cNvSpPr>
            <a:spLocks noChangeArrowheads="1"/>
          </p:cNvSpPr>
          <p:nvPr/>
        </p:nvSpPr>
        <p:spPr bwMode="auto">
          <a:xfrm>
            <a:off x="615950" y="5689065"/>
            <a:ext cx="1398588" cy="168275"/>
          </a:xfrm>
          <a:prstGeom prst="rect">
            <a:avLst/>
          </a:prstGeom>
          <a:noFill/>
          <a:ln w="9525">
            <a:noFill/>
            <a:miter lim="800000"/>
          </a:ln>
        </p:spPr>
        <p:txBody>
          <a:bodyPr wrap="none" lIns="0" tIns="0" rIns="0" bIns="0">
            <a:spAutoFit/>
          </a:bodyPr>
          <a:lstStyle/>
          <a:p>
            <a:pPr algn="l"/>
            <a:r>
              <a:rPr lang="en-US" altLang="zh-CN" sz="1100" b="0" u="sng" dirty="0">
                <a:ea typeface="宋体" panose="02010600030101010101" pitchFamily="2" charset="-122"/>
              </a:rPr>
              <a:t>+ </a:t>
            </a:r>
            <a:r>
              <a:rPr lang="en-US" altLang="zh-CN" sz="1100" b="0" u="sng" dirty="0" err="1">
                <a:ea typeface="宋体" panose="02010600030101010101" pitchFamily="2" charset="-122"/>
              </a:rPr>
              <a:t>getNextAvailID</a:t>
            </a:r>
            <a:r>
              <a:rPr lang="en-US" altLang="zh-CN" sz="1100" b="0" u="sng" dirty="0">
                <a:ea typeface="宋体" panose="02010600030101010101" pitchFamily="2" charset="-122"/>
              </a:rPr>
              <a:t>() : </a:t>
            </a:r>
            <a:r>
              <a:rPr lang="en-US" altLang="zh-CN" sz="1100" b="0" u="sng" dirty="0" err="1">
                <a:ea typeface="宋体" panose="02010600030101010101" pitchFamily="2" charset="-122"/>
              </a:rPr>
              <a:t>int</a:t>
            </a:r>
            <a:endParaRPr lang="en-US" altLang="zh-CN" sz="1000" b="0" u="sng" dirty="0">
              <a:latin typeface="ZapfHumnst BT" pitchFamily="34" charset="0"/>
              <a:ea typeface="宋体" panose="02010600030101010101" pitchFamily="2" charset="-122"/>
            </a:endParaRPr>
          </a:p>
        </p:txBody>
      </p:sp>
      <p:sp>
        <p:nvSpPr>
          <p:cNvPr id="376926" name="Rectangle 94"/>
          <p:cNvSpPr>
            <a:spLocks noChangeArrowheads="1"/>
          </p:cNvSpPr>
          <p:nvPr/>
        </p:nvSpPr>
        <p:spPr bwMode="auto">
          <a:xfrm>
            <a:off x="615950" y="5858927"/>
            <a:ext cx="1287463"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getStudentID</a:t>
            </a:r>
            <a:r>
              <a:rPr lang="en-US" altLang="zh-CN" sz="1100" b="0" dirty="0">
                <a:ea typeface="宋体" panose="02010600030101010101" pitchFamily="2" charset="-122"/>
              </a:rPr>
              <a:t>() : </a:t>
            </a:r>
            <a:r>
              <a:rPr lang="en-US" altLang="zh-CN" sz="1100" b="0" dirty="0" err="1">
                <a:ea typeface="宋体" panose="02010600030101010101" pitchFamily="2" charset="-122"/>
              </a:rPr>
              <a:t>int</a:t>
            </a:r>
            <a:endParaRPr lang="en-US" altLang="zh-CN" sz="1000" b="0" u="sng" dirty="0">
              <a:latin typeface="ZapfHumnst BT" pitchFamily="34" charset="0"/>
              <a:ea typeface="宋体" panose="02010600030101010101" pitchFamily="2" charset="-122"/>
            </a:endParaRPr>
          </a:p>
        </p:txBody>
      </p:sp>
      <p:sp>
        <p:nvSpPr>
          <p:cNvPr id="376927" name="Rectangle 95"/>
          <p:cNvSpPr>
            <a:spLocks noChangeArrowheads="1"/>
          </p:cNvSpPr>
          <p:nvPr/>
        </p:nvSpPr>
        <p:spPr bwMode="auto">
          <a:xfrm>
            <a:off x="615950" y="6030377"/>
            <a:ext cx="125730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getName</a:t>
            </a:r>
            <a:r>
              <a:rPr lang="en-US" altLang="zh-CN" sz="1100" b="0" dirty="0">
                <a:ea typeface="宋体" panose="02010600030101010101" pitchFamily="2" charset="-122"/>
              </a:rPr>
              <a:t>() : String</a:t>
            </a:r>
            <a:endParaRPr lang="en-US" altLang="zh-CN" sz="1000" b="0" u="sng" dirty="0">
              <a:latin typeface="ZapfHumnst BT" pitchFamily="34" charset="0"/>
              <a:ea typeface="宋体" panose="02010600030101010101" pitchFamily="2" charset="-122"/>
            </a:endParaRPr>
          </a:p>
        </p:txBody>
      </p:sp>
      <p:sp>
        <p:nvSpPr>
          <p:cNvPr id="376928" name="Rectangle 96"/>
          <p:cNvSpPr>
            <a:spLocks noChangeArrowheads="1"/>
          </p:cNvSpPr>
          <p:nvPr/>
        </p:nvSpPr>
        <p:spPr bwMode="auto">
          <a:xfrm>
            <a:off x="615950" y="6200240"/>
            <a:ext cx="139700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getAddress</a:t>
            </a:r>
            <a:r>
              <a:rPr lang="en-US" altLang="zh-CN" sz="1100" b="0" dirty="0">
                <a:ea typeface="宋体" panose="02010600030101010101" pitchFamily="2" charset="-122"/>
              </a:rPr>
              <a:t>() : String</a:t>
            </a:r>
            <a:endParaRPr lang="en-US" altLang="zh-CN" sz="1000" b="0" u="sng" dirty="0">
              <a:latin typeface="ZapfHumnst BT" pitchFamily="34" charset="0"/>
              <a:ea typeface="宋体" panose="02010600030101010101" pitchFamily="2" charset="-122"/>
            </a:endParaRPr>
          </a:p>
        </p:txBody>
      </p:sp>
      <p:sp>
        <p:nvSpPr>
          <p:cNvPr id="376948" name="Rectangle 116"/>
          <p:cNvSpPr>
            <a:spLocks noChangeArrowheads="1"/>
          </p:cNvSpPr>
          <p:nvPr/>
        </p:nvSpPr>
        <p:spPr bwMode="auto">
          <a:xfrm>
            <a:off x="1500188" y="3145890"/>
            <a:ext cx="25648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0..1</a:t>
            </a:r>
            <a:endParaRPr lang="en-US" altLang="zh-CN" sz="1200" b="0" u="sng" dirty="0">
              <a:solidFill>
                <a:srgbClr val="FF0000"/>
              </a:solidFill>
              <a:latin typeface="ZapfHumnst BT" pitchFamily="34" charset="0"/>
              <a:ea typeface="宋体" panose="02010600030101010101" pitchFamily="2" charset="-122"/>
            </a:endParaRPr>
          </a:p>
        </p:txBody>
      </p:sp>
      <p:sp>
        <p:nvSpPr>
          <p:cNvPr id="376950" name="Rectangle 118"/>
          <p:cNvSpPr>
            <a:spLocks noChangeArrowheads="1"/>
          </p:cNvSpPr>
          <p:nvPr/>
        </p:nvSpPr>
        <p:spPr bwMode="auto">
          <a:xfrm>
            <a:off x="1500188" y="3766602"/>
            <a:ext cx="25648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0..1</a:t>
            </a:r>
            <a:endParaRPr lang="en-US" altLang="zh-CN" sz="1200" b="0" u="sng" dirty="0">
              <a:solidFill>
                <a:srgbClr val="FF0000"/>
              </a:solidFill>
              <a:latin typeface="ZapfHumnst BT" pitchFamily="34" charset="0"/>
              <a:ea typeface="宋体" panose="02010600030101010101" pitchFamily="2" charset="-122"/>
            </a:endParaRPr>
          </a:p>
        </p:txBody>
      </p:sp>
      <p:sp>
        <p:nvSpPr>
          <p:cNvPr id="376951" name="Rectangle 119"/>
          <p:cNvSpPr>
            <a:spLocks noChangeArrowheads="1"/>
          </p:cNvSpPr>
          <p:nvPr/>
        </p:nvSpPr>
        <p:spPr bwMode="auto">
          <a:xfrm>
            <a:off x="598488" y="3722152"/>
            <a:ext cx="772647"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registrant</a:t>
            </a:r>
            <a:endParaRPr lang="en-US" altLang="zh-CN" sz="1200" b="0" u="sng" dirty="0">
              <a:solidFill>
                <a:srgbClr val="FF0000"/>
              </a:solidFill>
              <a:latin typeface="ZapfHumnst BT" pitchFamily="34" charset="0"/>
              <a:ea typeface="宋体" panose="02010600030101010101" pitchFamily="2" charset="-122"/>
            </a:endParaRPr>
          </a:p>
        </p:txBody>
      </p:sp>
      <p:sp>
        <p:nvSpPr>
          <p:cNvPr id="376981" name="Rectangle 149"/>
          <p:cNvSpPr>
            <a:spLocks noChangeArrowheads="1"/>
          </p:cNvSpPr>
          <p:nvPr/>
        </p:nvSpPr>
        <p:spPr bwMode="auto">
          <a:xfrm>
            <a:off x="6669088" y="1720315"/>
            <a:ext cx="78548" cy="169277"/>
          </a:xfrm>
          <a:prstGeom prst="rect">
            <a:avLst/>
          </a:prstGeom>
          <a:noFill/>
          <a:ln w="9525">
            <a:noFill/>
            <a:miter lim="800000"/>
          </a:ln>
        </p:spPr>
        <p:txBody>
          <a:bodyPr wrap="none" lIns="0" tIns="0" rIns="0" bIns="0">
            <a:spAutoFit/>
          </a:bodyPr>
          <a:lstStyle/>
          <a:p>
            <a:pPr algn="l"/>
            <a:r>
              <a:rPr lang="en-US" altLang="zh-CN" sz="1100" b="0" dirty="0">
                <a:solidFill>
                  <a:srgbClr val="FF0000"/>
                </a:solidFill>
                <a:ea typeface="宋体" panose="02010600030101010101" pitchFamily="2" charset="-122"/>
              </a:rPr>
              <a:t>1</a:t>
            </a:r>
            <a:endParaRPr lang="en-US" altLang="zh-CN" sz="1000" b="0" u="sng" dirty="0">
              <a:solidFill>
                <a:srgbClr val="FF0000"/>
              </a:solidFill>
              <a:latin typeface="ZapfHumnst BT" pitchFamily="34" charset="0"/>
              <a:ea typeface="宋体" panose="02010600030101010101" pitchFamily="2" charset="-122"/>
            </a:endParaRPr>
          </a:p>
        </p:txBody>
      </p:sp>
      <p:sp>
        <p:nvSpPr>
          <p:cNvPr id="376982" name="Rectangle 150"/>
          <p:cNvSpPr>
            <a:spLocks noChangeArrowheads="1"/>
          </p:cNvSpPr>
          <p:nvPr/>
        </p:nvSpPr>
        <p:spPr bwMode="auto">
          <a:xfrm>
            <a:off x="6205538" y="1477427"/>
            <a:ext cx="209994" cy="169277"/>
          </a:xfrm>
          <a:prstGeom prst="rect">
            <a:avLst/>
          </a:prstGeom>
          <a:noFill/>
          <a:ln w="9525">
            <a:noFill/>
            <a:miter lim="800000"/>
          </a:ln>
        </p:spPr>
        <p:txBody>
          <a:bodyPr wrap="none" lIns="0" tIns="0" rIns="0" bIns="0">
            <a:spAutoFit/>
          </a:bodyPr>
          <a:lstStyle/>
          <a:p>
            <a:pPr algn="l"/>
            <a:r>
              <a:rPr lang="en-US" altLang="zh-CN" sz="1100" b="0" dirty="0">
                <a:solidFill>
                  <a:srgbClr val="FF0000"/>
                </a:solidFill>
                <a:ea typeface="宋体" panose="02010600030101010101" pitchFamily="2" charset="-122"/>
              </a:rPr>
              <a:t>0..*</a:t>
            </a:r>
            <a:endParaRPr lang="en-US" altLang="zh-CN" sz="1000" b="0" u="sng" dirty="0">
              <a:solidFill>
                <a:srgbClr val="FF0000"/>
              </a:solidFill>
              <a:latin typeface="ZapfHumnst BT" pitchFamily="34" charset="0"/>
              <a:ea typeface="宋体" panose="02010600030101010101" pitchFamily="2" charset="-122"/>
            </a:endParaRPr>
          </a:p>
        </p:txBody>
      </p:sp>
      <p:sp>
        <p:nvSpPr>
          <p:cNvPr id="376931" name="Rectangle 99"/>
          <p:cNvSpPr>
            <a:spLocks noChangeArrowheads="1"/>
          </p:cNvSpPr>
          <p:nvPr/>
        </p:nvSpPr>
        <p:spPr bwMode="auto">
          <a:xfrm>
            <a:off x="577850" y="1232952"/>
            <a:ext cx="5565775" cy="1835150"/>
          </a:xfrm>
          <a:prstGeom prst="rect">
            <a:avLst/>
          </a:prstGeom>
          <a:solidFill>
            <a:srgbClr val="FFFFCC"/>
          </a:solidFill>
          <a:ln w="12700">
            <a:solidFill>
              <a:srgbClr val="990033"/>
            </a:solidFill>
            <a:miter lim="800000"/>
          </a:ln>
        </p:spPr>
        <p:txBody>
          <a:bodyPr/>
          <a:lstStyle/>
          <a:p>
            <a:endParaRPr lang="en-US"/>
          </a:p>
        </p:txBody>
      </p:sp>
      <p:sp>
        <p:nvSpPr>
          <p:cNvPr id="376932" name="Rectangle 100"/>
          <p:cNvSpPr>
            <a:spLocks noChangeArrowheads="1"/>
          </p:cNvSpPr>
          <p:nvPr/>
        </p:nvSpPr>
        <p:spPr bwMode="auto">
          <a:xfrm>
            <a:off x="2616200" y="1445677"/>
            <a:ext cx="1481175" cy="184666"/>
          </a:xfrm>
          <a:prstGeom prst="rect">
            <a:avLst/>
          </a:prstGeom>
          <a:noFill/>
          <a:ln w="9525">
            <a:noFill/>
            <a:miter lim="800000"/>
          </a:ln>
        </p:spPr>
        <p:txBody>
          <a:bodyPr wrap="none" lIns="0" tIns="0" rIns="0" bIns="0">
            <a:spAutoFit/>
          </a:bodyPr>
          <a:lstStyle/>
          <a:p>
            <a:pPr algn="l"/>
            <a:r>
              <a:rPr lang="en-US" altLang="zh-CN" sz="1200" b="0" dirty="0" err="1">
                <a:ea typeface="宋体" panose="02010600030101010101" pitchFamily="2" charset="-122"/>
              </a:rPr>
              <a:t>RegistrationController</a:t>
            </a:r>
            <a:endParaRPr lang="en-US" altLang="zh-CN" sz="1200" b="0" u="sng" dirty="0">
              <a:latin typeface="ZapfHumnst BT" pitchFamily="34" charset="0"/>
              <a:ea typeface="宋体" panose="02010600030101010101" pitchFamily="2" charset="-122"/>
            </a:endParaRPr>
          </a:p>
        </p:txBody>
      </p:sp>
      <p:sp>
        <p:nvSpPr>
          <p:cNvPr id="376933" name="Rectangle 101"/>
          <p:cNvSpPr>
            <a:spLocks noChangeArrowheads="1"/>
          </p:cNvSpPr>
          <p:nvPr/>
        </p:nvSpPr>
        <p:spPr bwMode="auto">
          <a:xfrm>
            <a:off x="577850" y="1786990"/>
            <a:ext cx="5565775" cy="1281112"/>
          </a:xfrm>
          <a:prstGeom prst="rect">
            <a:avLst/>
          </a:prstGeom>
          <a:solidFill>
            <a:srgbClr val="FFFFCC"/>
          </a:solidFill>
          <a:ln w="12700">
            <a:solidFill>
              <a:srgbClr val="990033"/>
            </a:solidFill>
            <a:miter lim="800000"/>
          </a:ln>
        </p:spPr>
        <p:txBody>
          <a:bodyPr/>
          <a:lstStyle/>
          <a:p>
            <a:endParaRPr lang="en-US"/>
          </a:p>
        </p:txBody>
      </p:sp>
      <p:sp>
        <p:nvSpPr>
          <p:cNvPr id="376934" name="Rectangle 102"/>
          <p:cNvSpPr>
            <a:spLocks noChangeArrowheads="1"/>
          </p:cNvSpPr>
          <p:nvPr/>
        </p:nvSpPr>
        <p:spPr bwMode="auto">
          <a:xfrm>
            <a:off x="620713" y="1809215"/>
            <a:ext cx="120650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submitSchedule</a:t>
            </a:r>
            <a:r>
              <a:rPr lang="en-US" altLang="zh-CN" sz="1100" b="0" dirty="0">
                <a:ea typeface="宋体" panose="02010600030101010101" pitchFamily="2" charset="-122"/>
              </a:rPr>
              <a:t>()</a:t>
            </a:r>
            <a:endParaRPr lang="en-US" altLang="zh-CN" sz="1000" b="0" u="sng" dirty="0">
              <a:latin typeface="ZapfHumnst BT" pitchFamily="34" charset="0"/>
              <a:ea typeface="宋体" panose="02010600030101010101" pitchFamily="2" charset="-122"/>
            </a:endParaRPr>
          </a:p>
        </p:txBody>
      </p:sp>
      <p:sp>
        <p:nvSpPr>
          <p:cNvPr id="376935" name="Rectangle 103"/>
          <p:cNvSpPr>
            <a:spLocks noChangeArrowheads="1"/>
          </p:cNvSpPr>
          <p:nvPr/>
        </p:nvSpPr>
        <p:spPr bwMode="auto">
          <a:xfrm>
            <a:off x="620713" y="1979077"/>
            <a:ext cx="1101264" cy="169277"/>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saveSchedule</a:t>
            </a:r>
            <a:r>
              <a:rPr lang="en-US" altLang="zh-CN" sz="1100" b="0" dirty="0">
                <a:ea typeface="宋体" panose="02010600030101010101" pitchFamily="2" charset="-122"/>
              </a:rPr>
              <a:t>()</a:t>
            </a:r>
            <a:endParaRPr lang="en-US" altLang="zh-CN" sz="1000" b="0" u="sng" dirty="0">
              <a:latin typeface="ZapfHumnst BT" pitchFamily="34" charset="0"/>
              <a:ea typeface="宋体" panose="02010600030101010101" pitchFamily="2" charset="-122"/>
            </a:endParaRPr>
          </a:p>
        </p:txBody>
      </p:sp>
      <p:sp>
        <p:nvSpPr>
          <p:cNvPr id="376936" name="Rectangle 104"/>
          <p:cNvSpPr>
            <a:spLocks noChangeArrowheads="1"/>
          </p:cNvSpPr>
          <p:nvPr/>
        </p:nvSpPr>
        <p:spPr bwMode="auto">
          <a:xfrm>
            <a:off x="620713" y="2150527"/>
            <a:ext cx="269875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getCourseOfferings</a:t>
            </a:r>
            <a:r>
              <a:rPr lang="en-US" altLang="zh-CN" sz="1100" b="0" dirty="0">
                <a:ea typeface="宋体" panose="02010600030101010101" pitchFamily="2" charset="-122"/>
              </a:rPr>
              <a:t>() : </a:t>
            </a:r>
            <a:r>
              <a:rPr lang="en-US" altLang="zh-CN" sz="1100" b="0" dirty="0" err="1">
                <a:ea typeface="宋体" panose="02010600030101010101" pitchFamily="2" charset="-122"/>
              </a:rPr>
              <a:t>CourseOfferingList</a:t>
            </a:r>
            <a:endParaRPr lang="en-US" altLang="zh-CN" sz="1000" b="0" u="sng" dirty="0">
              <a:latin typeface="ZapfHumnst BT" pitchFamily="34" charset="0"/>
              <a:ea typeface="宋体" panose="02010600030101010101" pitchFamily="2" charset="-122"/>
            </a:endParaRPr>
          </a:p>
        </p:txBody>
      </p:sp>
      <p:sp>
        <p:nvSpPr>
          <p:cNvPr id="376937" name="Rectangle 105"/>
          <p:cNvSpPr>
            <a:spLocks noChangeArrowheads="1"/>
          </p:cNvSpPr>
          <p:nvPr/>
        </p:nvSpPr>
        <p:spPr bwMode="auto">
          <a:xfrm>
            <a:off x="620713" y="2321977"/>
            <a:ext cx="5461000"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getCurrentSchedule</a:t>
            </a:r>
            <a:r>
              <a:rPr lang="en-US" altLang="zh-CN" sz="1100" b="0" dirty="0">
                <a:ea typeface="宋体" panose="02010600030101010101" pitchFamily="2" charset="-122"/>
              </a:rPr>
              <a:t> ( [in] </a:t>
            </a:r>
            <a:r>
              <a:rPr lang="en-US" altLang="zh-CN" sz="1100" b="0" dirty="0" err="1">
                <a:ea typeface="宋体" panose="02010600030101010101" pitchFamily="2" charset="-122"/>
              </a:rPr>
              <a:t>forStudent</a:t>
            </a:r>
            <a:r>
              <a:rPr lang="en-US" altLang="zh-CN" sz="1100" b="0" dirty="0">
                <a:ea typeface="宋体" panose="02010600030101010101" pitchFamily="2" charset="-122"/>
              </a:rPr>
              <a:t> : Student, [in] </a:t>
            </a:r>
            <a:r>
              <a:rPr lang="en-US" altLang="zh-CN" sz="1100" b="0" dirty="0" err="1">
                <a:ea typeface="宋体" panose="02010600030101010101" pitchFamily="2" charset="-122"/>
              </a:rPr>
              <a:t>forSemester</a:t>
            </a:r>
            <a:r>
              <a:rPr lang="en-US" altLang="zh-CN" sz="1100" b="0" dirty="0">
                <a:ea typeface="宋体" panose="02010600030101010101" pitchFamily="2" charset="-122"/>
              </a:rPr>
              <a:t> : Semester) : Schedule</a:t>
            </a:r>
            <a:endParaRPr lang="en-US" altLang="zh-CN" sz="1000" b="0" u="sng" dirty="0">
              <a:latin typeface="ZapfHumnst BT" pitchFamily="34" charset="0"/>
              <a:ea typeface="宋体" panose="02010600030101010101" pitchFamily="2" charset="-122"/>
            </a:endParaRPr>
          </a:p>
        </p:txBody>
      </p:sp>
      <p:sp>
        <p:nvSpPr>
          <p:cNvPr id="376938" name="Rectangle 106"/>
          <p:cNvSpPr>
            <a:spLocks noChangeArrowheads="1"/>
          </p:cNvSpPr>
          <p:nvPr/>
        </p:nvSpPr>
        <p:spPr bwMode="auto">
          <a:xfrm>
            <a:off x="620713" y="2491840"/>
            <a:ext cx="1641475" cy="168275"/>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deleteCurrentSchedule</a:t>
            </a:r>
            <a:r>
              <a:rPr lang="en-US" altLang="zh-CN" sz="1100" b="0" dirty="0">
                <a:ea typeface="宋体" panose="02010600030101010101" pitchFamily="2" charset="-122"/>
              </a:rPr>
              <a:t>()</a:t>
            </a:r>
            <a:endParaRPr lang="en-US" altLang="zh-CN" sz="1000" b="0" u="sng" dirty="0">
              <a:latin typeface="ZapfHumnst BT" pitchFamily="34" charset="0"/>
              <a:ea typeface="宋体" panose="02010600030101010101" pitchFamily="2" charset="-122"/>
            </a:endParaRPr>
          </a:p>
        </p:txBody>
      </p:sp>
      <p:sp>
        <p:nvSpPr>
          <p:cNvPr id="376939" name="Rectangle 107"/>
          <p:cNvSpPr>
            <a:spLocks noChangeArrowheads="1"/>
          </p:cNvSpPr>
          <p:nvPr/>
        </p:nvSpPr>
        <p:spPr bwMode="auto">
          <a:xfrm>
            <a:off x="620713" y="2663290"/>
            <a:ext cx="2050241" cy="169277"/>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new ( [in] </a:t>
            </a:r>
            <a:r>
              <a:rPr lang="en-US" altLang="zh-CN" sz="1100" b="0" dirty="0" err="1">
                <a:ea typeface="宋体" panose="02010600030101010101" pitchFamily="2" charset="-122"/>
              </a:rPr>
              <a:t>forStudentID</a:t>
            </a:r>
            <a:r>
              <a:rPr lang="en-US" altLang="zh-CN" sz="1100" b="0" dirty="0">
                <a:ea typeface="宋体" panose="02010600030101010101" pitchFamily="2" charset="-122"/>
              </a:rPr>
              <a:t> : String)</a:t>
            </a:r>
            <a:endParaRPr lang="en-US" altLang="zh-CN" sz="1000" b="0" u="sng" dirty="0">
              <a:latin typeface="ZapfHumnst BT" pitchFamily="34" charset="0"/>
              <a:ea typeface="宋体" panose="02010600030101010101" pitchFamily="2" charset="-122"/>
            </a:endParaRPr>
          </a:p>
        </p:txBody>
      </p:sp>
      <p:sp>
        <p:nvSpPr>
          <p:cNvPr id="376940" name="Rectangle 108"/>
          <p:cNvSpPr>
            <a:spLocks noChangeArrowheads="1"/>
          </p:cNvSpPr>
          <p:nvPr/>
        </p:nvSpPr>
        <p:spPr bwMode="auto">
          <a:xfrm>
            <a:off x="620713" y="2833152"/>
            <a:ext cx="2361224" cy="169277"/>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getStudent</a:t>
            </a:r>
            <a:r>
              <a:rPr lang="en-US" altLang="zh-CN" sz="1100" b="0" dirty="0">
                <a:ea typeface="宋体" panose="02010600030101010101" pitchFamily="2" charset="-122"/>
              </a:rPr>
              <a:t> ( [in] </a:t>
            </a:r>
            <a:r>
              <a:rPr lang="en-US" altLang="zh-CN" sz="1100" b="0" dirty="0" err="1">
                <a:ea typeface="宋体" panose="02010600030101010101" pitchFamily="2" charset="-122"/>
              </a:rPr>
              <a:t>anID</a:t>
            </a:r>
            <a:r>
              <a:rPr lang="en-US" altLang="zh-CN" sz="1100" b="0" dirty="0">
                <a:ea typeface="宋体" panose="02010600030101010101" pitchFamily="2" charset="-122"/>
              </a:rPr>
              <a:t> : </a:t>
            </a:r>
            <a:r>
              <a:rPr lang="en-US" altLang="zh-CN" sz="1100" b="0" dirty="0" err="1">
                <a:ea typeface="宋体" panose="02010600030101010101" pitchFamily="2" charset="-122"/>
              </a:rPr>
              <a:t>int</a:t>
            </a:r>
            <a:r>
              <a:rPr lang="en-US" altLang="zh-CN" sz="1100" b="0" dirty="0">
                <a:ea typeface="宋体" panose="02010600030101010101" pitchFamily="2" charset="-122"/>
              </a:rPr>
              <a:t>) : Student</a:t>
            </a:r>
            <a:endParaRPr lang="en-US" altLang="zh-CN" sz="1000" b="0" u="sng" dirty="0">
              <a:latin typeface="ZapfHumnst BT" pitchFamily="34" charset="0"/>
              <a:ea typeface="宋体" panose="02010600030101010101" pitchFamily="2" charset="-122"/>
            </a:endParaRPr>
          </a:p>
        </p:txBody>
      </p:sp>
      <p:sp>
        <p:nvSpPr>
          <p:cNvPr id="376983" name="Line 151"/>
          <p:cNvSpPr>
            <a:spLocks noChangeShapeType="1"/>
          </p:cNvSpPr>
          <p:nvPr/>
        </p:nvSpPr>
        <p:spPr bwMode="auto">
          <a:xfrm>
            <a:off x="581025" y="1677452"/>
            <a:ext cx="5556250" cy="0"/>
          </a:xfrm>
          <a:prstGeom prst="line">
            <a:avLst/>
          </a:prstGeom>
          <a:noFill/>
          <a:ln w="12700">
            <a:solidFill>
              <a:srgbClr val="990033"/>
            </a:solidFill>
            <a:round/>
          </a:ln>
          <a:effectLst/>
        </p:spPr>
        <p:txBody>
          <a:bodyPr wrap="none" anchor="ctr"/>
          <a:lstStyle/>
          <a:p>
            <a:endParaRPr lang="en-US"/>
          </a:p>
        </p:txBody>
      </p:sp>
      <p:grpSp>
        <p:nvGrpSpPr>
          <p:cNvPr id="376992" name="Group 160"/>
          <p:cNvGrpSpPr/>
          <p:nvPr/>
        </p:nvGrpSpPr>
        <p:grpSpPr bwMode="auto">
          <a:xfrm>
            <a:off x="6865938" y="1232952"/>
            <a:ext cx="1716087" cy="993775"/>
            <a:chOff x="4223" y="634"/>
            <a:chExt cx="1081" cy="626"/>
          </a:xfrm>
        </p:grpSpPr>
        <p:sp>
          <p:nvSpPr>
            <p:cNvPr id="376973" name="Rectangle 141"/>
            <p:cNvSpPr>
              <a:spLocks noChangeArrowheads="1"/>
            </p:cNvSpPr>
            <p:nvPr/>
          </p:nvSpPr>
          <p:spPr bwMode="auto">
            <a:xfrm>
              <a:off x="4223" y="634"/>
              <a:ext cx="1076" cy="618"/>
            </a:xfrm>
            <a:prstGeom prst="rect">
              <a:avLst/>
            </a:prstGeom>
            <a:solidFill>
              <a:srgbClr val="FFFFCC"/>
            </a:solidFill>
            <a:ln w="12700">
              <a:solidFill>
                <a:srgbClr val="990033"/>
              </a:solidFill>
              <a:miter lim="800000"/>
            </a:ln>
          </p:spPr>
          <p:txBody>
            <a:bodyPr/>
            <a:lstStyle/>
            <a:p>
              <a:endParaRPr lang="en-US"/>
            </a:p>
          </p:txBody>
        </p:sp>
        <p:sp>
          <p:nvSpPr>
            <p:cNvPr id="376974" name="Rectangle 142"/>
            <p:cNvSpPr>
              <a:spLocks noChangeArrowheads="1"/>
            </p:cNvSpPr>
            <p:nvPr/>
          </p:nvSpPr>
          <p:spPr bwMode="auto">
            <a:xfrm>
              <a:off x="4281" y="768"/>
              <a:ext cx="994" cy="116"/>
            </a:xfrm>
            <a:prstGeom prst="rect">
              <a:avLst/>
            </a:prstGeom>
            <a:noFill/>
            <a:ln w="9525">
              <a:noFill/>
              <a:miter lim="800000"/>
            </a:ln>
          </p:spPr>
          <p:txBody>
            <a:bodyPr wrap="none" lIns="0" tIns="0" rIns="0" bIns="0">
              <a:spAutoFit/>
            </a:bodyPr>
            <a:lstStyle/>
            <a:p>
              <a:pPr algn="l"/>
              <a:r>
                <a:rPr lang="en-US" altLang="zh-CN" sz="1200" b="0" dirty="0" err="1">
                  <a:ea typeface="宋体" panose="02010600030101010101" pitchFamily="2" charset="-122"/>
                </a:rPr>
                <a:t>ICourseCatalogSystem</a:t>
              </a:r>
              <a:endParaRPr lang="en-US" altLang="zh-CN" sz="1200" b="0" u="sng" dirty="0">
                <a:ea typeface="宋体" panose="02010600030101010101" pitchFamily="2" charset="-122"/>
              </a:endParaRPr>
            </a:p>
          </p:txBody>
        </p:sp>
        <p:sp>
          <p:nvSpPr>
            <p:cNvPr id="376975" name="Rectangle 143"/>
            <p:cNvSpPr>
              <a:spLocks noChangeArrowheads="1"/>
            </p:cNvSpPr>
            <p:nvPr/>
          </p:nvSpPr>
          <p:spPr bwMode="auto">
            <a:xfrm>
              <a:off x="4223" y="985"/>
              <a:ext cx="1076" cy="275"/>
            </a:xfrm>
            <a:prstGeom prst="rect">
              <a:avLst/>
            </a:prstGeom>
            <a:solidFill>
              <a:srgbClr val="FFFFCC"/>
            </a:solidFill>
            <a:ln w="12700">
              <a:solidFill>
                <a:srgbClr val="990033"/>
              </a:solidFill>
              <a:miter lim="800000"/>
            </a:ln>
          </p:spPr>
          <p:txBody>
            <a:bodyPr/>
            <a:lstStyle/>
            <a:p>
              <a:endParaRPr lang="en-US"/>
            </a:p>
          </p:txBody>
        </p:sp>
        <p:sp>
          <p:nvSpPr>
            <p:cNvPr id="376976" name="Rectangle 144"/>
            <p:cNvSpPr>
              <a:spLocks noChangeArrowheads="1"/>
            </p:cNvSpPr>
            <p:nvPr/>
          </p:nvSpPr>
          <p:spPr bwMode="auto">
            <a:xfrm>
              <a:off x="4243" y="997"/>
              <a:ext cx="904" cy="107"/>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a:t>
              </a:r>
              <a:r>
                <a:rPr lang="en-US" altLang="zh-CN" sz="1100" b="0" dirty="0" err="1">
                  <a:ea typeface="宋体" panose="02010600030101010101" pitchFamily="2" charset="-122"/>
                </a:rPr>
                <a:t>getCourseOfferings</a:t>
              </a:r>
              <a:r>
                <a:rPr lang="en-US" altLang="zh-CN" sz="1100" b="0" dirty="0">
                  <a:ea typeface="宋体" panose="02010600030101010101" pitchFamily="2" charset="-122"/>
                </a:rPr>
                <a:t>()</a:t>
              </a:r>
              <a:endParaRPr lang="en-US" altLang="zh-CN" sz="1000" b="0" u="sng" dirty="0">
                <a:latin typeface="ZapfHumnst BT" pitchFamily="34" charset="0"/>
                <a:ea typeface="宋体" panose="02010600030101010101" pitchFamily="2" charset="-122"/>
              </a:endParaRPr>
            </a:p>
          </p:txBody>
        </p:sp>
        <p:sp>
          <p:nvSpPr>
            <p:cNvPr id="376977" name="Rectangle 145"/>
            <p:cNvSpPr>
              <a:spLocks noChangeArrowheads="1"/>
            </p:cNvSpPr>
            <p:nvPr/>
          </p:nvSpPr>
          <p:spPr bwMode="auto">
            <a:xfrm>
              <a:off x="4243" y="1105"/>
              <a:ext cx="448" cy="106"/>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 initialize()</a:t>
              </a:r>
              <a:endParaRPr lang="en-US" altLang="zh-CN" sz="1000" b="0" u="sng" dirty="0">
                <a:latin typeface="ZapfHumnst BT" pitchFamily="34" charset="0"/>
                <a:ea typeface="宋体" panose="02010600030101010101" pitchFamily="2" charset="-122"/>
              </a:endParaRPr>
            </a:p>
          </p:txBody>
        </p:sp>
        <p:sp>
          <p:nvSpPr>
            <p:cNvPr id="376979" name="Rectangle 147"/>
            <p:cNvSpPr>
              <a:spLocks noChangeArrowheads="1"/>
            </p:cNvSpPr>
            <p:nvPr/>
          </p:nvSpPr>
          <p:spPr bwMode="auto">
            <a:xfrm>
              <a:off x="4492" y="661"/>
              <a:ext cx="550" cy="107"/>
            </a:xfrm>
            <a:prstGeom prst="rect">
              <a:avLst/>
            </a:prstGeom>
            <a:noFill/>
            <a:ln w="9525">
              <a:noFill/>
              <a:miter lim="800000"/>
            </a:ln>
          </p:spPr>
          <p:txBody>
            <a:bodyPr wrap="none" lIns="0" tIns="0" rIns="0" bIns="0">
              <a:spAutoFit/>
            </a:bodyPr>
            <a:lstStyle/>
            <a:p>
              <a:pPr algn="l"/>
              <a:r>
                <a:rPr lang="en-US" altLang="zh-CN" sz="1100" b="0" dirty="0">
                  <a:ea typeface="宋体" panose="02010600030101010101" pitchFamily="2" charset="-122"/>
                </a:rPr>
                <a:t>&lt;&lt;Interface&gt;&gt;</a:t>
              </a:r>
              <a:endParaRPr lang="en-US" altLang="zh-CN" sz="1000" b="0" u="sng" dirty="0">
                <a:latin typeface="ZapfHumnst BT" pitchFamily="34" charset="0"/>
                <a:ea typeface="宋体" panose="02010600030101010101" pitchFamily="2" charset="-122"/>
              </a:endParaRPr>
            </a:p>
          </p:txBody>
        </p:sp>
        <p:sp>
          <p:nvSpPr>
            <p:cNvPr id="376984" name="Line 152"/>
            <p:cNvSpPr>
              <a:spLocks noChangeShapeType="1"/>
            </p:cNvSpPr>
            <p:nvPr/>
          </p:nvSpPr>
          <p:spPr bwMode="auto">
            <a:xfrm>
              <a:off x="4224" y="916"/>
              <a:ext cx="1080" cy="0"/>
            </a:xfrm>
            <a:prstGeom prst="line">
              <a:avLst/>
            </a:prstGeom>
            <a:noFill/>
            <a:ln w="12700">
              <a:solidFill>
                <a:srgbClr val="990033"/>
              </a:solidFill>
              <a:round/>
            </a:ln>
            <a:effectLst/>
          </p:spPr>
          <p:txBody>
            <a:bodyPr wrap="none" anchor="ctr"/>
            <a:lstStyle/>
            <a:p>
              <a:endParaRPr lang="en-US"/>
            </a:p>
          </p:txBody>
        </p:sp>
      </p:grpSp>
      <p:sp>
        <p:nvSpPr>
          <p:cNvPr id="376985" name="Line 153"/>
          <p:cNvSpPr>
            <a:spLocks noChangeShapeType="1"/>
          </p:cNvSpPr>
          <p:nvPr/>
        </p:nvSpPr>
        <p:spPr bwMode="auto">
          <a:xfrm>
            <a:off x="574675" y="4512727"/>
            <a:ext cx="4438650" cy="0"/>
          </a:xfrm>
          <a:prstGeom prst="line">
            <a:avLst/>
          </a:prstGeom>
          <a:noFill/>
          <a:ln w="12700">
            <a:solidFill>
              <a:srgbClr val="990033"/>
            </a:solidFill>
            <a:round/>
          </a:ln>
          <a:effectLst/>
        </p:spPr>
        <p:txBody>
          <a:bodyPr wrap="none" anchor="ctr"/>
          <a:lstStyle/>
          <a:p>
            <a:endParaRPr lang="en-US"/>
          </a:p>
        </p:txBody>
      </p:sp>
      <p:sp>
        <p:nvSpPr>
          <p:cNvPr id="376986" name="Line 154"/>
          <p:cNvSpPr>
            <a:spLocks noChangeShapeType="1"/>
          </p:cNvSpPr>
          <p:nvPr/>
        </p:nvSpPr>
        <p:spPr bwMode="auto">
          <a:xfrm>
            <a:off x="573088" y="4633377"/>
            <a:ext cx="4441825" cy="0"/>
          </a:xfrm>
          <a:prstGeom prst="line">
            <a:avLst/>
          </a:prstGeom>
          <a:noFill/>
          <a:ln w="12700">
            <a:solidFill>
              <a:srgbClr val="990033"/>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428625" y="326571"/>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41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Class Design Steps</a:t>
            </a:r>
            <a:endParaRPr lang="en-US" altLang="zh-CN" sz="41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80931"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ea typeface="宋体" panose="02010600030101010101" pitchFamily="2" charset="-122"/>
              </a:rPr>
              <a:t>Define Methods</a:t>
            </a:r>
            <a:endParaRPr lang="en-US" altLang="zh-CN" sz="2500" b="0" dirty="0">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380932" name="AutoShape 4"/>
          <p:cNvSpPr>
            <a:spLocks noChangeArrowheads="1"/>
          </p:cNvSpPr>
          <p:nvPr/>
        </p:nvSpPr>
        <p:spPr bwMode="auto">
          <a:xfrm>
            <a:off x="76200" y="18288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381016" name="Group 88"/>
          <p:cNvGrpSpPr/>
          <p:nvPr/>
        </p:nvGrpSpPr>
        <p:grpSpPr bwMode="auto">
          <a:xfrm>
            <a:off x="4870450" y="1514475"/>
            <a:ext cx="3333750" cy="2474913"/>
            <a:chOff x="3068" y="954"/>
            <a:chExt cx="2100" cy="1559"/>
          </a:xfrm>
        </p:grpSpPr>
        <p:sp>
          <p:nvSpPr>
            <p:cNvPr id="380950" name="Freeform 22"/>
            <p:cNvSpPr/>
            <p:nvPr/>
          </p:nvSpPr>
          <p:spPr bwMode="auto">
            <a:xfrm>
              <a:off x="3068" y="993"/>
              <a:ext cx="2100" cy="1409"/>
            </a:xfrm>
            <a:custGeom>
              <a:avLst/>
              <a:gdLst/>
              <a:ahLst/>
              <a:cxnLst>
                <a:cxn ang="0">
                  <a:pos x="1566" y="136"/>
                </a:cxn>
                <a:cxn ang="0">
                  <a:pos x="908" y="142"/>
                </a:cxn>
                <a:cxn ang="0">
                  <a:pos x="681" y="164"/>
                </a:cxn>
                <a:cxn ang="0">
                  <a:pos x="471" y="232"/>
                </a:cxn>
                <a:cxn ang="0">
                  <a:pos x="317" y="323"/>
                </a:cxn>
                <a:cxn ang="0">
                  <a:pos x="157" y="499"/>
                </a:cxn>
                <a:cxn ang="0">
                  <a:pos x="67" y="704"/>
                </a:cxn>
                <a:cxn ang="0">
                  <a:pos x="11" y="954"/>
                </a:cxn>
                <a:cxn ang="0">
                  <a:pos x="0" y="1295"/>
                </a:cxn>
                <a:cxn ang="0">
                  <a:pos x="61" y="1607"/>
                </a:cxn>
                <a:cxn ang="0">
                  <a:pos x="198" y="1948"/>
                </a:cxn>
                <a:cxn ang="0">
                  <a:pos x="408" y="2294"/>
                </a:cxn>
                <a:cxn ang="0">
                  <a:pos x="624" y="2510"/>
                </a:cxn>
                <a:cxn ang="0">
                  <a:pos x="856" y="2619"/>
                </a:cxn>
                <a:cxn ang="0">
                  <a:pos x="1151" y="2681"/>
                </a:cxn>
                <a:cxn ang="0">
                  <a:pos x="2928" y="2818"/>
                </a:cxn>
                <a:cxn ang="0">
                  <a:pos x="3354" y="2737"/>
                </a:cxn>
                <a:cxn ang="0">
                  <a:pos x="3553" y="2635"/>
                </a:cxn>
                <a:cxn ang="0">
                  <a:pos x="3757" y="2477"/>
                </a:cxn>
                <a:cxn ang="0">
                  <a:pos x="3938" y="2248"/>
                </a:cxn>
                <a:cxn ang="0">
                  <a:pos x="4075" y="1988"/>
                </a:cxn>
                <a:cxn ang="0">
                  <a:pos x="4171" y="1658"/>
                </a:cxn>
                <a:cxn ang="0">
                  <a:pos x="4200" y="1375"/>
                </a:cxn>
                <a:cxn ang="0">
                  <a:pos x="4176" y="1028"/>
                </a:cxn>
                <a:cxn ang="0">
                  <a:pos x="4126" y="761"/>
                </a:cxn>
                <a:cxn ang="0">
                  <a:pos x="4018" y="516"/>
                </a:cxn>
                <a:cxn ang="0">
                  <a:pos x="3887" y="335"/>
                </a:cxn>
                <a:cxn ang="0">
                  <a:pos x="3769" y="215"/>
                </a:cxn>
                <a:cxn ang="0">
                  <a:pos x="3592" y="107"/>
                </a:cxn>
                <a:cxn ang="0">
                  <a:pos x="3400" y="33"/>
                </a:cxn>
                <a:cxn ang="0">
                  <a:pos x="3167" y="0"/>
                </a:cxn>
                <a:cxn ang="0">
                  <a:pos x="2900" y="0"/>
                </a:cxn>
                <a:cxn ang="0">
                  <a:pos x="2605" y="39"/>
                </a:cxn>
                <a:cxn ang="0">
                  <a:pos x="2269" y="96"/>
                </a:cxn>
                <a:cxn ang="0">
                  <a:pos x="1821" y="125"/>
                </a:cxn>
                <a:cxn ang="0">
                  <a:pos x="1566" y="136"/>
                </a:cxn>
                <a:cxn ang="0">
                  <a:pos x="1566" y="136"/>
                </a:cxn>
              </a:cxnLst>
              <a:rect l="0" t="0" r="r" b="b"/>
              <a:pathLst>
                <a:path w="4200" h="2818">
                  <a:moveTo>
                    <a:pt x="1566" y="136"/>
                  </a:moveTo>
                  <a:lnTo>
                    <a:pt x="908" y="142"/>
                  </a:lnTo>
                  <a:lnTo>
                    <a:pt x="681" y="164"/>
                  </a:lnTo>
                  <a:lnTo>
                    <a:pt x="471" y="232"/>
                  </a:lnTo>
                  <a:lnTo>
                    <a:pt x="317" y="323"/>
                  </a:lnTo>
                  <a:lnTo>
                    <a:pt x="157" y="499"/>
                  </a:lnTo>
                  <a:lnTo>
                    <a:pt x="67" y="704"/>
                  </a:lnTo>
                  <a:lnTo>
                    <a:pt x="11" y="954"/>
                  </a:lnTo>
                  <a:lnTo>
                    <a:pt x="0" y="1295"/>
                  </a:lnTo>
                  <a:lnTo>
                    <a:pt x="61" y="1607"/>
                  </a:lnTo>
                  <a:lnTo>
                    <a:pt x="198" y="1948"/>
                  </a:lnTo>
                  <a:lnTo>
                    <a:pt x="408" y="2294"/>
                  </a:lnTo>
                  <a:lnTo>
                    <a:pt x="624" y="2510"/>
                  </a:lnTo>
                  <a:lnTo>
                    <a:pt x="856" y="2619"/>
                  </a:lnTo>
                  <a:lnTo>
                    <a:pt x="1151" y="2681"/>
                  </a:lnTo>
                  <a:lnTo>
                    <a:pt x="2928" y="2818"/>
                  </a:lnTo>
                  <a:lnTo>
                    <a:pt x="3354" y="2737"/>
                  </a:lnTo>
                  <a:lnTo>
                    <a:pt x="3553" y="2635"/>
                  </a:lnTo>
                  <a:lnTo>
                    <a:pt x="3757" y="2477"/>
                  </a:lnTo>
                  <a:lnTo>
                    <a:pt x="3938" y="2248"/>
                  </a:lnTo>
                  <a:lnTo>
                    <a:pt x="4075" y="1988"/>
                  </a:lnTo>
                  <a:lnTo>
                    <a:pt x="4171" y="1658"/>
                  </a:lnTo>
                  <a:lnTo>
                    <a:pt x="4200" y="1375"/>
                  </a:lnTo>
                  <a:lnTo>
                    <a:pt x="4176" y="1028"/>
                  </a:lnTo>
                  <a:lnTo>
                    <a:pt x="4126" y="761"/>
                  </a:lnTo>
                  <a:lnTo>
                    <a:pt x="4018" y="516"/>
                  </a:lnTo>
                  <a:lnTo>
                    <a:pt x="3887" y="335"/>
                  </a:lnTo>
                  <a:lnTo>
                    <a:pt x="3769" y="215"/>
                  </a:lnTo>
                  <a:lnTo>
                    <a:pt x="3592" y="107"/>
                  </a:lnTo>
                  <a:lnTo>
                    <a:pt x="3400" y="33"/>
                  </a:lnTo>
                  <a:lnTo>
                    <a:pt x="3167" y="0"/>
                  </a:lnTo>
                  <a:lnTo>
                    <a:pt x="2900" y="0"/>
                  </a:lnTo>
                  <a:lnTo>
                    <a:pt x="2605" y="39"/>
                  </a:lnTo>
                  <a:lnTo>
                    <a:pt x="2269" y="96"/>
                  </a:lnTo>
                  <a:lnTo>
                    <a:pt x="1821" y="125"/>
                  </a:lnTo>
                  <a:lnTo>
                    <a:pt x="1566" y="136"/>
                  </a:lnTo>
                  <a:lnTo>
                    <a:pt x="1566" y="136"/>
                  </a:lnTo>
                  <a:close/>
                </a:path>
              </a:pathLst>
            </a:custGeom>
            <a:solidFill>
              <a:srgbClr val="00CC99"/>
            </a:solidFill>
            <a:ln w="28575" cmpd="sng">
              <a:solidFill>
                <a:schemeClr val="bg2"/>
              </a:solidFill>
              <a:round/>
            </a:ln>
          </p:spPr>
          <p:txBody>
            <a:bodyPr/>
            <a:lstStyle/>
            <a:p>
              <a:endParaRPr lang="en-US"/>
            </a:p>
          </p:txBody>
        </p:sp>
        <p:sp>
          <p:nvSpPr>
            <p:cNvPr id="380951" name="Freeform 23"/>
            <p:cNvSpPr/>
            <p:nvPr/>
          </p:nvSpPr>
          <p:spPr bwMode="auto">
            <a:xfrm>
              <a:off x="3405" y="961"/>
              <a:ext cx="1475" cy="1535"/>
            </a:xfrm>
            <a:custGeom>
              <a:avLst/>
              <a:gdLst/>
              <a:ahLst/>
              <a:cxnLst>
                <a:cxn ang="0">
                  <a:pos x="688" y="39"/>
                </a:cxn>
                <a:cxn ang="0">
                  <a:pos x="827" y="9"/>
                </a:cxn>
                <a:cxn ang="0">
                  <a:pos x="935" y="0"/>
                </a:cxn>
                <a:cxn ang="0">
                  <a:pos x="1098" y="29"/>
                </a:cxn>
                <a:cxn ang="0">
                  <a:pos x="1276" y="153"/>
                </a:cxn>
                <a:cxn ang="0">
                  <a:pos x="1464" y="410"/>
                </a:cxn>
                <a:cxn ang="0">
                  <a:pos x="1588" y="677"/>
                </a:cxn>
                <a:cxn ang="0">
                  <a:pos x="1553" y="856"/>
                </a:cxn>
                <a:cxn ang="0">
                  <a:pos x="1787" y="871"/>
                </a:cxn>
                <a:cxn ang="0">
                  <a:pos x="1999" y="890"/>
                </a:cxn>
                <a:cxn ang="0">
                  <a:pos x="2341" y="856"/>
                </a:cxn>
                <a:cxn ang="0">
                  <a:pos x="2559" y="871"/>
                </a:cxn>
                <a:cxn ang="0">
                  <a:pos x="2826" y="1049"/>
                </a:cxn>
                <a:cxn ang="0">
                  <a:pos x="2946" y="1213"/>
                </a:cxn>
                <a:cxn ang="0">
                  <a:pos x="2946" y="1356"/>
                </a:cxn>
                <a:cxn ang="0">
                  <a:pos x="2861" y="1476"/>
                </a:cxn>
                <a:cxn ang="0">
                  <a:pos x="2946" y="1619"/>
                </a:cxn>
                <a:cxn ang="0">
                  <a:pos x="2950" y="1871"/>
                </a:cxn>
                <a:cxn ang="0">
                  <a:pos x="2890" y="2120"/>
                </a:cxn>
                <a:cxn ang="0">
                  <a:pos x="2886" y="2233"/>
                </a:cxn>
                <a:cxn ang="0">
                  <a:pos x="2946" y="2457"/>
                </a:cxn>
                <a:cxn ang="0">
                  <a:pos x="2836" y="2491"/>
                </a:cxn>
                <a:cxn ang="0">
                  <a:pos x="2702" y="2541"/>
                </a:cxn>
                <a:cxn ang="0">
                  <a:pos x="2559" y="2843"/>
                </a:cxn>
                <a:cxn ang="0">
                  <a:pos x="2400" y="2833"/>
                </a:cxn>
                <a:cxn ang="0">
                  <a:pos x="2326" y="2932"/>
                </a:cxn>
                <a:cxn ang="0">
                  <a:pos x="2236" y="2922"/>
                </a:cxn>
                <a:cxn ang="0">
                  <a:pos x="2084" y="3055"/>
                </a:cxn>
                <a:cxn ang="0">
                  <a:pos x="1952" y="3071"/>
                </a:cxn>
                <a:cxn ang="0">
                  <a:pos x="1679" y="3004"/>
                </a:cxn>
                <a:cxn ang="0">
                  <a:pos x="1558" y="3014"/>
                </a:cxn>
                <a:cxn ang="0">
                  <a:pos x="1544" y="3046"/>
                </a:cxn>
                <a:cxn ang="0">
                  <a:pos x="1307" y="3026"/>
                </a:cxn>
                <a:cxn ang="0">
                  <a:pos x="1272" y="3071"/>
                </a:cxn>
                <a:cxn ang="0">
                  <a:pos x="1108" y="3051"/>
                </a:cxn>
                <a:cxn ang="0">
                  <a:pos x="683" y="2908"/>
                </a:cxn>
                <a:cxn ang="0">
                  <a:pos x="331" y="2635"/>
                </a:cxn>
                <a:cxn ang="0">
                  <a:pos x="74" y="2258"/>
                </a:cxn>
                <a:cxn ang="0">
                  <a:pos x="0" y="1931"/>
                </a:cxn>
                <a:cxn ang="0">
                  <a:pos x="44" y="1644"/>
                </a:cxn>
                <a:cxn ang="0">
                  <a:pos x="159" y="1436"/>
                </a:cxn>
                <a:cxn ang="0">
                  <a:pos x="395" y="1194"/>
                </a:cxn>
                <a:cxn ang="0">
                  <a:pos x="346" y="975"/>
                </a:cxn>
                <a:cxn ang="0">
                  <a:pos x="351" y="792"/>
                </a:cxn>
                <a:cxn ang="0">
                  <a:pos x="420" y="549"/>
                </a:cxn>
                <a:cxn ang="0">
                  <a:pos x="426" y="311"/>
                </a:cxn>
                <a:cxn ang="0">
                  <a:pos x="534" y="143"/>
                </a:cxn>
                <a:cxn ang="0">
                  <a:pos x="688" y="39"/>
                </a:cxn>
                <a:cxn ang="0">
                  <a:pos x="688" y="39"/>
                </a:cxn>
              </a:cxnLst>
              <a:rect l="0" t="0" r="r" b="b"/>
              <a:pathLst>
                <a:path w="2950" h="3071">
                  <a:moveTo>
                    <a:pt x="688" y="39"/>
                  </a:moveTo>
                  <a:lnTo>
                    <a:pt x="827" y="9"/>
                  </a:lnTo>
                  <a:lnTo>
                    <a:pt x="935" y="0"/>
                  </a:lnTo>
                  <a:lnTo>
                    <a:pt x="1098" y="29"/>
                  </a:lnTo>
                  <a:lnTo>
                    <a:pt x="1276" y="153"/>
                  </a:lnTo>
                  <a:lnTo>
                    <a:pt x="1464" y="410"/>
                  </a:lnTo>
                  <a:lnTo>
                    <a:pt x="1588" y="677"/>
                  </a:lnTo>
                  <a:lnTo>
                    <a:pt x="1553" y="856"/>
                  </a:lnTo>
                  <a:lnTo>
                    <a:pt x="1787" y="871"/>
                  </a:lnTo>
                  <a:lnTo>
                    <a:pt x="1999" y="890"/>
                  </a:lnTo>
                  <a:lnTo>
                    <a:pt x="2341" y="856"/>
                  </a:lnTo>
                  <a:lnTo>
                    <a:pt x="2559" y="871"/>
                  </a:lnTo>
                  <a:lnTo>
                    <a:pt x="2826" y="1049"/>
                  </a:lnTo>
                  <a:lnTo>
                    <a:pt x="2946" y="1213"/>
                  </a:lnTo>
                  <a:lnTo>
                    <a:pt x="2946" y="1356"/>
                  </a:lnTo>
                  <a:lnTo>
                    <a:pt x="2861" y="1476"/>
                  </a:lnTo>
                  <a:lnTo>
                    <a:pt x="2946" y="1619"/>
                  </a:lnTo>
                  <a:lnTo>
                    <a:pt x="2950" y="1871"/>
                  </a:lnTo>
                  <a:lnTo>
                    <a:pt x="2890" y="2120"/>
                  </a:lnTo>
                  <a:lnTo>
                    <a:pt x="2886" y="2233"/>
                  </a:lnTo>
                  <a:lnTo>
                    <a:pt x="2946" y="2457"/>
                  </a:lnTo>
                  <a:lnTo>
                    <a:pt x="2836" y="2491"/>
                  </a:lnTo>
                  <a:lnTo>
                    <a:pt x="2702" y="2541"/>
                  </a:lnTo>
                  <a:lnTo>
                    <a:pt x="2559" y="2843"/>
                  </a:lnTo>
                  <a:lnTo>
                    <a:pt x="2400" y="2833"/>
                  </a:lnTo>
                  <a:lnTo>
                    <a:pt x="2326" y="2932"/>
                  </a:lnTo>
                  <a:lnTo>
                    <a:pt x="2236" y="2922"/>
                  </a:lnTo>
                  <a:lnTo>
                    <a:pt x="2084" y="3055"/>
                  </a:lnTo>
                  <a:lnTo>
                    <a:pt x="1952" y="3071"/>
                  </a:lnTo>
                  <a:lnTo>
                    <a:pt x="1679" y="3004"/>
                  </a:lnTo>
                  <a:lnTo>
                    <a:pt x="1558" y="3014"/>
                  </a:lnTo>
                  <a:lnTo>
                    <a:pt x="1544" y="3046"/>
                  </a:lnTo>
                  <a:lnTo>
                    <a:pt x="1307" y="3026"/>
                  </a:lnTo>
                  <a:lnTo>
                    <a:pt x="1272" y="3071"/>
                  </a:lnTo>
                  <a:lnTo>
                    <a:pt x="1108" y="3051"/>
                  </a:lnTo>
                  <a:lnTo>
                    <a:pt x="683" y="2908"/>
                  </a:lnTo>
                  <a:lnTo>
                    <a:pt x="331" y="2635"/>
                  </a:lnTo>
                  <a:lnTo>
                    <a:pt x="74" y="2258"/>
                  </a:lnTo>
                  <a:lnTo>
                    <a:pt x="0" y="1931"/>
                  </a:lnTo>
                  <a:lnTo>
                    <a:pt x="44" y="1644"/>
                  </a:lnTo>
                  <a:lnTo>
                    <a:pt x="159" y="1436"/>
                  </a:lnTo>
                  <a:lnTo>
                    <a:pt x="395" y="1194"/>
                  </a:lnTo>
                  <a:lnTo>
                    <a:pt x="346" y="975"/>
                  </a:lnTo>
                  <a:lnTo>
                    <a:pt x="351" y="792"/>
                  </a:lnTo>
                  <a:lnTo>
                    <a:pt x="420" y="549"/>
                  </a:lnTo>
                  <a:lnTo>
                    <a:pt x="426" y="311"/>
                  </a:lnTo>
                  <a:lnTo>
                    <a:pt x="534" y="143"/>
                  </a:lnTo>
                  <a:lnTo>
                    <a:pt x="688" y="39"/>
                  </a:lnTo>
                  <a:lnTo>
                    <a:pt x="688" y="39"/>
                  </a:lnTo>
                  <a:close/>
                </a:path>
              </a:pathLst>
            </a:custGeom>
            <a:solidFill>
              <a:srgbClr val="FFFFFF"/>
            </a:solidFill>
            <a:ln w="9525">
              <a:noFill/>
              <a:round/>
            </a:ln>
          </p:spPr>
          <p:txBody>
            <a:bodyPr/>
            <a:lstStyle/>
            <a:p>
              <a:endParaRPr lang="en-US"/>
            </a:p>
          </p:txBody>
        </p:sp>
        <p:sp>
          <p:nvSpPr>
            <p:cNvPr id="380952" name="Freeform 24"/>
            <p:cNvSpPr/>
            <p:nvPr/>
          </p:nvSpPr>
          <p:spPr bwMode="auto">
            <a:xfrm>
              <a:off x="3459" y="1419"/>
              <a:ext cx="1419" cy="1073"/>
            </a:xfrm>
            <a:custGeom>
              <a:avLst/>
              <a:gdLst/>
              <a:ahLst/>
              <a:cxnLst>
                <a:cxn ang="0">
                  <a:pos x="243" y="749"/>
                </a:cxn>
                <a:cxn ang="0">
                  <a:pos x="60" y="743"/>
                </a:cxn>
                <a:cxn ang="0">
                  <a:pos x="6" y="1054"/>
                </a:cxn>
                <a:cxn ang="0">
                  <a:pos x="74" y="1282"/>
                </a:cxn>
                <a:cxn ang="0">
                  <a:pos x="286" y="1614"/>
                </a:cxn>
                <a:cxn ang="0">
                  <a:pos x="670" y="1961"/>
                </a:cxn>
                <a:cxn ang="0">
                  <a:pos x="1025" y="2076"/>
                </a:cxn>
                <a:cxn ang="0">
                  <a:pos x="1238" y="2131"/>
                </a:cxn>
                <a:cxn ang="0">
                  <a:pos x="1391" y="2046"/>
                </a:cxn>
                <a:cxn ang="0">
                  <a:pos x="1193" y="1903"/>
                </a:cxn>
                <a:cxn ang="0">
                  <a:pos x="1019" y="1690"/>
                </a:cxn>
                <a:cxn ang="0">
                  <a:pos x="520" y="1076"/>
                </a:cxn>
                <a:cxn ang="0">
                  <a:pos x="1154" y="1666"/>
                </a:cxn>
                <a:cxn ang="0">
                  <a:pos x="1550" y="664"/>
                </a:cxn>
                <a:cxn ang="0">
                  <a:pos x="1496" y="418"/>
                </a:cxn>
                <a:cxn ang="0">
                  <a:pos x="1743" y="432"/>
                </a:cxn>
                <a:cxn ang="0">
                  <a:pos x="2387" y="139"/>
                </a:cxn>
                <a:cxn ang="0">
                  <a:pos x="2253" y="352"/>
                </a:cxn>
                <a:cxn ang="0">
                  <a:pos x="2164" y="437"/>
                </a:cxn>
                <a:cxn ang="0">
                  <a:pos x="2114" y="492"/>
                </a:cxn>
                <a:cxn ang="0">
                  <a:pos x="2100" y="848"/>
                </a:cxn>
                <a:cxn ang="0">
                  <a:pos x="2456" y="1076"/>
                </a:cxn>
                <a:cxn ang="0">
                  <a:pos x="2733" y="606"/>
                </a:cxn>
                <a:cxn ang="0">
                  <a:pos x="2782" y="209"/>
                </a:cxn>
                <a:cxn ang="0">
                  <a:pos x="2263" y="21"/>
                </a:cxn>
                <a:cxn ang="0">
                  <a:pos x="1585" y="21"/>
                </a:cxn>
                <a:cxn ang="0">
                  <a:pos x="1521" y="21"/>
                </a:cxn>
                <a:cxn ang="0">
                  <a:pos x="1334" y="75"/>
                </a:cxn>
                <a:cxn ang="0">
                  <a:pos x="946" y="749"/>
                </a:cxn>
                <a:cxn ang="0">
                  <a:pos x="655" y="238"/>
                </a:cxn>
                <a:cxn ang="0">
                  <a:pos x="490" y="387"/>
                </a:cxn>
                <a:cxn ang="0">
                  <a:pos x="130" y="640"/>
                </a:cxn>
              </a:cxnLst>
              <a:rect l="0" t="0" r="r" b="b"/>
              <a:pathLst>
                <a:path w="2838" h="2146">
                  <a:moveTo>
                    <a:pt x="130" y="640"/>
                  </a:moveTo>
                  <a:lnTo>
                    <a:pt x="243" y="749"/>
                  </a:lnTo>
                  <a:lnTo>
                    <a:pt x="160" y="731"/>
                  </a:lnTo>
                  <a:lnTo>
                    <a:pt x="60" y="743"/>
                  </a:lnTo>
                  <a:lnTo>
                    <a:pt x="0" y="944"/>
                  </a:lnTo>
                  <a:lnTo>
                    <a:pt x="6" y="1054"/>
                  </a:lnTo>
                  <a:lnTo>
                    <a:pt x="31" y="1166"/>
                  </a:lnTo>
                  <a:lnTo>
                    <a:pt x="74" y="1282"/>
                  </a:lnTo>
                  <a:lnTo>
                    <a:pt x="204" y="1507"/>
                  </a:lnTo>
                  <a:lnTo>
                    <a:pt x="286" y="1614"/>
                  </a:lnTo>
                  <a:lnTo>
                    <a:pt x="472" y="1808"/>
                  </a:lnTo>
                  <a:lnTo>
                    <a:pt x="670" y="1961"/>
                  </a:lnTo>
                  <a:lnTo>
                    <a:pt x="861" y="2056"/>
                  </a:lnTo>
                  <a:lnTo>
                    <a:pt x="1025" y="2076"/>
                  </a:lnTo>
                  <a:lnTo>
                    <a:pt x="1159" y="2061"/>
                  </a:lnTo>
                  <a:lnTo>
                    <a:pt x="1238" y="2131"/>
                  </a:lnTo>
                  <a:lnTo>
                    <a:pt x="1406" y="2146"/>
                  </a:lnTo>
                  <a:lnTo>
                    <a:pt x="1391" y="2046"/>
                  </a:lnTo>
                  <a:lnTo>
                    <a:pt x="1406" y="1939"/>
                  </a:lnTo>
                  <a:lnTo>
                    <a:pt x="1193" y="1903"/>
                  </a:lnTo>
                  <a:lnTo>
                    <a:pt x="1159" y="1819"/>
                  </a:lnTo>
                  <a:lnTo>
                    <a:pt x="1019" y="1690"/>
                  </a:lnTo>
                  <a:lnTo>
                    <a:pt x="663" y="1477"/>
                  </a:lnTo>
                  <a:lnTo>
                    <a:pt x="520" y="1076"/>
                  </a:lnTo>
                  <a:lnTo>
                    <a:pt x="733" y="1438"/>
                  </a:lnTo>
                  <a:lnTo>
                    <a:pt x="1154" y="1666"/>
                  </a:lnTo>
                  <a:lnTo>
                    <a:pt x="1391" y="1225"/>
                  </a:lnTo>
                  <a:lnTo>
                    <a:pt x="1550" y="664"/>
                  </a:lnTo>
                  <a:lnTo>
                    <a:pt x="1451" y="536"/>
                  </a:lnTo>
                  <a:lnTo>
                    <a:pt x="1496" y="418"/>
                  </a:lnTo>
                  <a:lnTo>
                    <a:pt x="1555" y="368"/>
                  </a:lnTo>
                  <a:lnTo>
                    <a:pt x="1743" y="432"/>
                  </a:lnTo>
                  <a:lnTo>
                    <a:pt x="2001" y="422"/>
                  </a:lnTo>
                  <a:lnTo>
                    <a:pt x="2387" y="139"/>
                  </a:lnTo>
                  <a:lnTo>
                    <a:pt x="2357" y="288"/>
                  </a:lnTo>
                  <a:lnTo>
                    <a:pt x="2253" y="352"/>
                  </a:lnTo>
                  <a:lnTo>
                    <a:pt x="2367" y="526"/>
                  </a:lnTo>
                  <a:lnTo>
                    <a:pt x="2164" y="437"/>
                  </a:lnTo>
                  <a:lnTo>
                    <a:pt x="2243" y="551"/>
                  </a:lnTo>
                  <a:lnTo>
                    <a:pt x="2114" y="492"/>
                  </a:lnTo>
                  <a:lnTo>
                    <a:pt x="2030" y="546"/>
                  </a:lnTo>
                  <a:lnTo>
                    <a:pt x="2100" y="848"/>
                  </a:lnTo>
                  <a:lnTo>
                    <a:pt x="2129" y="1041"/>
                  </a:lnTo>
                  <a:lnTo>
                    <a:pt x="2456" y="1076"/>
                  </a:lnTo>
                  <a:lnTo>
                    <a:pt x="2609" y="991"/>
                  </a:lnTo>
                  <a:lnTo>
                    <a:pt x="2733" y="606"/>
                  </a:lnTo>
                  <a:lnTo>
                    <a:pt x="2838" y="412"/>
                  </a:lnTo>
                  <a:lnTo>
                    <a:pt x="2782" y="209"/>
                  </a:lnTo>
                  <a:lnTo>
                    <a:pt x="2505" y="45"/>
                  </a:lnTo>
                  <a:lnTo>
                    <a:pt x="2263" y="21"/>
                  </a:lnTo>
                  <a:lnTo>
                    <a:pt x="1887" y="80"/>
                  </a:lnTo>
                  <a:lnTo>
                    <a:pt x="1585" y="21"/>
                  </a:lnTo>
                  <a:lnTo>
                    <a:pt x="1639" y="149"/>
                  </a:lnTo>
                  <a:lnTo>
                    <a:pt x="1521" y="21"/>
                  </a:lnTo>
                  <a:lnTo>
                    <a:pt x="1432" y="0"/>
                  </a:lnTo>
                  <a:lnTo>
                    <a:pt x="1334" y="75"/>
                  </a:lnTo>
                  <a:lnTo>
                    <a:pt x="1134" y="110"/>
                  </a:lnTo>
                  <a:lnTo>
                    <a:pt x="946" y="749"/>
                  </a:lnTo>
                  <a:lnTo>
                    <a:pt x="674" y="387"/>
                  </a:lnTo>
                  <a:lnTo>
                    <a:pt x="655" y="238"/>
                  </a:lnTo>
                  <a:lnTo>
                    <a:pt x="545" y="283"/>
                  </a:lnTo>
                  <a:lnTo>
                    <a:pt x="490" y="387"/>
                  </a:lnTo>
                  <a:lnTo>
                    <a:pt x="332" y="313"/>
                  </a:lnTo>
                  <a:lnTo>
                    <a:pt x="130" y="640"/>
                  </a:lnTo>
                  <a:lnTo>
                    <a:pt x="130" y="640"/>
                  </a:lnTo>
                  <a:close/>
                </a:path>
              </a:pathLst>
            </a:custGeom>
            <a:solidFill>
              <a:srgbClr val="D6C7FF"/>
            </a:solidFill>
            <a:ln w="9525">
              <a:noFill/>
              <a:round/>
            </a:ln>
          </p:spPr>
          <p:txBody>
            <a:bodyPr/>
            <a:lstStyle/>
            <a:p>
              <a:endParaRPr lang="en-US"/>
            </a:p>
          </p:txBody>
        </p:sp>
        <p:sp>
          <p:nvSpPr>
            <p:cNvPr id="380953" name="Freeform 25"/>
            <p:cNvSpPr/>
            <p:nvPr/>
          </p:nvSpPr>
          <p:spPr bwMode="auto">
            <a:xfrm>
              <a:off x="3625" y="982"/>
              <a:ext cx="564" cy="631"/>
            </a:xfrm>
            <a:custGeom>
              <a:avLst/>
              <a:gdLst/>
              <a:ahLst/>
              <a:cxnLst>
                <a:cxn ang="0">
                  <a:pos x="72" y="433"/>
                </a:cxn>
                <a:cxn ang="0">
                  <a:pos x="57" y="673"/>
                </a:cxn>
                <a:cxn ang="0">
                  <a:pos x="0" y="885"/>
                </a:cxn>
                <a:cxn ang="0">
                  <a:pos x="19" y="1067"/>
                </a:cxn>
                <a:cxn ang="0">
                  <a:pos x="110" y="1255"/>
                </a:cxn>
                <a:cxn ang="0">
                  <a:pos x="189" y="1262"/>
                </a:cxn>
                <a:cxn ang="0">
                  <a:pos x="288" y="1180"/>
                </a:cxn>
                <a:cxn ang="0">
                  <a:pos x="323" y="1110"/>
                </a:cxn>
                <a:cxn ang="0">
                  <a:pos x="369" y="991"/>
                </a:cxn>
                <a:cxn ang="0">
                  <a:pos x="302" y="895"/>
                </a:cxn>
                <a:cxn ang="0">
                  <a:pos x="158" y="673"/>
                </a:cxn>
                <a:cxn ang="0">
                  <a:pos x="153" y="413"/>
                </a:cxn>
                <a:cxn ang="0">
                  <a:pos x="167" y="323"/>
                </a:cxn>
                <a:cxn ang="0">
                  <a:pos x="401" y="278"/>
                </a:cxn>
                <a:cxn ang="0">
                  <a:pos x="569" y="293"/>
                </a:cxn>
                <a:cxn ang="0">
                  <a:pos x="703" y="342"/>
                </a:cxn>
                <a:cxn ang="0">
                  <a:pos x="807" y="511"/>
                </a:cxn>
                <a:cxn ang="0">
                  <a:pos x="778" y="725"/>
                </a:cxn>
                <a:cxn ang="0">
                  <a:pos x="789" y="1014"/>
                </a:cxn>
                <a:cxn ang="0">
                  <a:pos x="934" y="1014"/>
                </a:cxn>
                <a:cxn ang="0">
                  <a:pos x="1056" y="921"/>
                </a:cxn>
                <a:cxn ang="0">
                  <a:pos x="1129" y="634"/>
                </a:cxn>
                <a:cxn ang="0">
                  <a:pos x="931" y="313"/>
                </a:cxn>
                <a:cxn ang="0">
                  <a:pos x="763" y="140"/>
                </a:cxn>
                <a:cxn ang="0">
                  <a:pos x="609" y="35"/>
                </a:cxn>
                <a:cxn ang="0">
                  <a:pos x="643" y="164"/>
                </a:cxn>
                <a:cxn ang="0">
                  <a:pos x="504" y="15"/>
                </a:cxn>
                <a:cxn ang="0">
                  <a:pos x="413" y="0"/>
                </a:cxn>
                <a:cxn ang="0">
                  <a:pos x="288" y="103"/>
                </a:cxn>
                <a:cxn ang="0">
                  <a:pos x="225" y="175"/>
                </a:cxn>
                <a:cxn ang="0">
                  <a:pos x="163" y="241"/>
                </a:cxn>
                <a:cxn ang="0">
                  <a:pos x="221" y="96"/>
                </a:cxn>
                <a:cxn ang="0">
                  <a:pos x="175" y="142"/>
                </a:cxn>
                <a:cxn ang="0">
                  <a:pos x="129" y="186"/>
                </a:cxn>
                <a:cxn ang="0">
                  <a:pos x="47" y="284"/>
                </a:cxn>
                <a:cxn ang="0">
                  <a:pos x="43" y="385"/>
                </a:cxn>
                <a:cxn ang="0">
                  <a:pos x="72" y="433"/>
                </a:cxn>
                <a:cxn ang="0">
                  <a:pos x="72" y="433"/>
                </a:cxn>
              </a:cxnLst>
              <a:rect l="0" t="0" r="r" b="b"/>
              <a:pathLst>
                <a:path w="1129" h="1262">
                  <a:moveTo>
                    <a:pt x="72" y="433"/>
                  </a:moveTo>
                  <a:lnTo>
                    <a:pt x="57" y="673"/>
                  </a:lnTo>
                  <a:lnTo>
                    <a:pt x="0" y="885"/>
                  </a:lnTo>
                  <a:lnTo>
                    <a:pt x="19" y="1067"/>
                  </a:lnTo>
                  <a:lnTo>
                    <a:pt x="110" y="1255"/>
                  </a:lnTo>
                  <a:lnTo>
                    <a:pt x="189" y="1262"/>
                  </a:lnTo>
                  <a:lnTo>
                    <a:pt x="288" y="1180"/>
                  </a:lnTo>
                  <a:lnTo>
                    <a:pt x="323" y="1110"/>
                  </a:lnTo>
                  <a:lnTo>
                    <a:pt x="369" y="991"/>
                  </a:lnTo>
                  <a:lnTo>
                    <a:pt x="302" y="895"/>
                  </a:lnTo>
                  <a:lnTo>
                    <a:pt x="158" y="673"/>
                  </a:lnTo>
                  <a:lnTo>
                    <a:pt x="153" y="413"/>
                  </a:lnTo>
                  <a:lnTo>
                    <a:pt x="167" y="323"/>
                  </a:lnTo>
                  <a:lnTo>
                    <a:pt x="401" y="278"/>
                  </a:lnTo>
                  <a:lnTo>
                    <a:pt x="569" y="293"/>
                  </a:lnTo>
                  <a:lnTo>
                    <a:pt x="703" y="342"/>
                  </a:lnTo>
                  <a:lnTo>
                    <a:pt x="807" y="511"/>
                  </a:lnTo>
                  <a:lnTo>
                    <a:pt x="778" y="725"/>
                  </a:lnTo>
                  <a:lnTo>
                    <a:pt x="789" y="1014"/>
                  </a:lnTo>
                  <a:lnTo>
                    <a:pt x="934" y="1014"/>
                  </a:lnTo>
                  <a:lnTo>
                    <a:pt x="1056" y="921"/>
                  </a:lnTo>
                  <a:lnTo>
                    <a:pt x="1129" y="634"/>
                  </a:lnTo>
                  <a:lnTo>
                    <a:pt x="931" y="313"/>
                  </a:lnTo>
                  <a:lnTo>
                    <a:pt x="763" y="140"/>
                  </a:lnTo>
                  <a:lnTo>
                    <a:pt x="609" y="35"/>
                  </a:lnTo>
                  <a:lnTo>
                    <a:pt x="643" y="164"/>
                  </a:lnTo>
                  <a:lnTo>
                    <a:pt x="504" y="15"/>
                  </a:lnTo>
                  <a:lnTo>
                    <a:pt x="413" y="0"/>
                  </a:lnTo>
                  <a:lnTo>
                    <a:pt x="288" y="103"/>
                  </a:lnTo>
                  <a:lnTo>
                    <a:pt x="225" y="175"/>
                  </a:lnTo>
                  <a:lnTo>
                    <a:pt x="163" y="241"/>
                  </a:lnTo>
                  <a:lnTo>
                    <a:pt x="221" y="96"/>
                  </a:lnTo>
                  <a:lnTo>
                    <a:pt x="175" y="142"/>
                  </a:lnTo>
                  <a:lnTo>
                    <a:pt x="129" y="186"/>
                  </a:lnTo>
                  <a:lnTo>
                    <a:pt x="47" y="284"/>
                  </a:lnTo>
                  <a:lnTo>
                    <a:pt x="43" y="385"/>
                  </a:lnTo>
                  <a:lnTo>
                    <a:pt x="72" y="433"/>
                  </a:lnTo>
                  <a:lnTo>
                    <a:pt x="72" y="433"/>
                  </a:lnTo>
                  <a:close/>
                </a:path>
              </a:pathLst>
            </a:custGeom>
            <a:solidFill>
              <a:srgbClr val="FFAB66"/>
            </a:solidFill>
            <a:ln w="9525">
              <a:noFill/>
              <a:round/>
            </a:ln>
          </p:spPr>
          <p:txBody>
            <a:bodyPr/>
            <a:lstStyle/>
            <a:p>
              <a:endParaRPr lang="en-US"/>
            </a:p>
          </p:txBody>
        </p:sp>
        <p:sp>
          <p:nvSpPr>
            <p:cNvPr id="380954" name="Freeform 26"/>
            <p:cNvSpPr/>
            <p:nvPr/>
          </p:nvSpPr>
          <p:spPr bwMode="auto">
            <a:xfrm>
              <a:off x="3726" y="1023"/>
              <a:ext cx="303" cy="716"/>
            </a:xfrm>
            <a:custGeom>
              <a:avLst/>
              <a:gdLst/>
              <a:ahLst/>
              <a:cxnLst>
                <a:cxn ang="0">
                  <a:pos x="4" y="380"/>
                </a:cxn>
                <a:cxn ang="0">
                  <a:pos x="95" y="345"/>
                </a:cxn>
                <a:cxn ang="0">
                  <a:pos x="173" y="384"/>
                </a:cxn>
                <a:cxn ang="0">
                  <a:pos x="104" y="444"/>
                </a:cxn>
                <a:cxn ang="0">
                  <a:pos x="0" y="444"/>
                </a:cxn>
                <a:cxn ang="0">
                  <a:pos x="6" y="536"/>
                </a:cxn>
                <a:cxn ang="0">
                  <a:pos x="46" y="605"/>
                </a:cxn>
                <a:cxn ang="0">
                  <a:pos x="145" y="725"/>
                </a:cxn>
                <a:cxn ang="0">
                  <a:pos x="180" y="842"/>
                </a:cxn>
                <a:cxn ang="0">
                  <a:pos x="228" y="872"/>
                </a:cxn>
                <a:cxn ang="0">
                  <a:pos x="327" y="900"/>
                </a:cxn>
                <a:cxn ang="0">
                  <a:pos x="166" y="909"/>
                </a:cxn>
                <a:cxn ang="0">
                  <a:pos x="191" y="1014"/>
                </a:cxn>
                <a:cxn ang="0">
                  <a:pos x="277" y="1096"/>
                </a:cxn>
                <a:cxn ang="0">
                  <a:pos x="436" y="1430"/>
                </a:cxn>
                <a:cxn ang="0">
                  <a:pos x="579" y="994"/>
                </a:cxn>
                <a:cxn ang="0">
                  <a:pos x="590" y="625"/>
                </a:cxn>
                <a:cxn ang="0">
                  <a:pos x="604" y="429"/>
                </a:cxn>
                <a:cxn ang="0">
                  <a:pos x="500" y="260"/>
                </a:cxn>
                <a:cxn ang="0">
                  <a:pos x="366" y="211"/>
                </a:cxn>
                <a:cxn ang="0">
                  <a:pos x="248" y="0"/>
                </a:cxn>
                <a:cxn ang="0">
                  <a:pos x="198" y="196"/>
                </a:cxn>
                <a:cxn ang="0">
                  <a:pos x="95" y="206"/>
                </a:cxn>
                <a:cxn ang="0">
                  <a:pos x="25" y="274"/>
                </a:cxn>
                <a:cxn ang="0">
                  <a:pos x="4" y="380"/>
                </a:cxn>
                <a:cxn ang="0">
                  <a:pos x="4" y="380"/>
                </a:cxn>
              </a:cxnLst>
              <a:rect l="0" t="0" r="r" b="b"/>
              <a:pathLst>
                <a:path w="604" h="1430">
                  <a:moveTo>
                    <a:pt x="4" y="380"/>
                  </a:moveTo>
                  <a:lnTo>
                    <a:pt x="95" y="345"/>
                  </a:lnTo>
                  <a:lnTo>
                    <a:pt x="173" y="384"/>
                  </a:lnTo>
                  <a:lnTo>
                    <a:pt x="104" y="444"/>
                  </a:lnTo>
                  <a:lnTo>
                    <a:pt x="0" y="444"/>
                  </a:lnTo>
                  <a:lnTo>
                    <a:pt x="6" y="536"/>
                  </a:lnTo>
                  <a:lnTo>
                    <a:pt x="46" y="605"/>
                  </a:lnTo>
                  <a:lnTo>
                    <a:pt x="145" y="725"/>
                  </a:lnTo>
                  <a:lnTo>
                    <a:pt x="180" y="842"/>
                  </a:lnTo>
                  <a:lnTo>
                    <a:pt x="228" y="872"/>
                  </a:lnTo>
                  <a:lnTo>
                    <a:pt x="327" y="900"/>
                  </a:lnTo>
                  <a:lnTo>
                    <a:pt x="166" y="909"/>
                  </a:lnTo>
                  <a:lnTo>
                    <a:pt x="191" y="1014"/>
                  </a:lnTo>
                  <a:lnTo>
                    <a:pt x="277" y="1096"/>
                  </a:lnTo>
                  <a:lnTo>
                    <a:pt x="436" y="1430"/>
                  </a:lnTo>
                  <a:lnTo>
                    <a:pt x="579" y="994"/>
                  </a:lnTo>
                  <a:lnTo>
                    <a:pt x="590" y="625"/>
                  </a:lnTo>
                  <a:lnTo>
                    <a:pt x="604" y="429"/>
                  </a:lnTo>
                  <a:lnTo>
                    <a:pt x="500" y="260"/>
                  </a:lnTo>
                  <a:lnTo>
                    <a:pt x="366" y="211"/>
                  </a:lnTo>
                  <a:lnTo>
                    <a:pt x="248" y="0"/>
                  </a:lnTo>
                  <a:lnTo>
                    <a:pt x="198" y="196"/>
                  </a:lnTo>
                  <a:lnTo>
                    <a:pt x="95" y="206"/>
                  </a:lnTo>
                  <a:lnTo>
                    <a:pt x="25" y="274"/>
                  </a:lnTo>
                  <a:lnTo>
                    <a:pt x="4" y="380"/>
                  </a:lnTo>
                  <a:lnTo>
                    <a:pt x="4" y="380"/>
                  </a:lnTo>
                  <a:close/>
                </a:path>
              </a:pathLst>
            </a:custGeom>
            <a:solidFill>
              <a:srgbClr val="ECB488"/>
            </a:solidFill>
            <a:ln w="9525">
              <a:noFill/>
              <a:round/>
            </a:ln>
          </p:spPr>
          <p:txBody>
            <a:bodyPr/>
            <a:lstStyle/>
            <a:p>
              <a:endParaRPr lang="en-US"/>
            </a:p>
          </p:txBody>
        </p:sp>
        <p:sp>
          <p:nvSpPr>
            <p:cNvPr id="380955" name="Freeform 27"/>
            <p:cNvSpPr/>
            <p:nvPr/>
          </p:nvSpPr>
          <p:spPr bwMode="auto">
            <a:xfrm>
              <a:off x="3903" y="1202"/>
              <a:ext cx="29" cy="29"/>
            </a:xfrm>
            <a:custGeom>
              <a:avLst/>
              <a:gdLst/>
              <a:ahLst/>
              <a:cxnLst>
                <a:cxn ang="0">
                  <a:pos x="1" y="0"/>
                </a:cxn>
                <a:cxn ang="0">
                  <a:pos x="57" y="36"/>
                </a:cxn>
                <a:cxn ang="0">
                  <a:pos x="0" y="57"/>
                </a:cxn>
                <a:cxn ang="0">
                  <a:pos x="1" y="0"/>
                </a:cxn>
                <a:cxn ang="0">
                  <a:pos x="1" y="0"/>
                </a:cxn>
              </a:cxnLst>
              <a:rect l="0" t="0" r="r" b="b"/>
              <a:pathLst>
                <a:path w="57" h="57">
                  <a:moveTo>
                    <a:pt x="1" y="0"/>
                  </a:moveTo>
                  <a:lnTo>
                    <a:pt x="57" y="36"/>
                  </a:lnTo>
                  <a:lnTo>
                    <a:pt x="0" y="57"/>
                  </a:lnTo>
                  <a:lnTo>
                    <a:pt x="1" y="0"/>
                  </a:lnTo>
                  <a:lnTo>
                    <a:pt x="1" y="0"/>
                  </a:lnTo>
                  <a:close/>
                </a:path>
              </a:pathLst>
            </a:custGeom>
            <a:solidFill>
              <a:srgbClr val="FFFFFF"/>
            </a:solidFill>
            <a:ln w="9525">
              <a:noFill/>
              <a:round/>
            </a:ln>
          </p:spPr>
          <p:txBody>
            <a:bodyPr/>
            <a:lstStyle/>
            <a:p>
              <a:endParaRPr lang="en-US"/>
            </a:p>
          </p:txBody>
        </p:sp>
        <p:sp>
          <p:nvSpPr>
            <p:cNvPr id="380956" name="Freeform 28"/>
            <p:cNvSpPr/>
            <p:nvPr/>
          </p:nvSpPr>
          <p:spPr bwMode="auto">
            <a:xfrm>
              <a:off x="3809" y="1350"/>
              <a:ext cx="122" cy="53"/>
            </a:xfrm>
            <a:custGeom>
              <a:avLst/>
              <a:gdLst/>
              <a:ahLst/>
              <a:cxnLst>
                <a:cxn ang="0">
                  <a:pos x="0" y="33"/>
                </a:cxn>
                <a:cxn ang="0">
                  <a:pos x="57" y="0"/>
                </a:cxn>
                <a:cxn ang="0">
                  <a:pos x="110" y="15"/>
                </a:cxn>
                <a:cxn ang="0">
                  <a:pos x="163" y="0"/>
                </a:cxn>
                <a:cxn ang="0">
                  <a:pos x="245" y="39"/>
                </a:cxn>
                <a:cxn ang="0">
                  <a:pos x="177" y="92"/>
                </a:cxn>
                <a:cxn ang="0">
                  <a:pos x="48" y="106"/>
                </a:cxn>
                <a:cxn ang="0">
                  <a:pos x="0" y="33"/>
                </a:cxn>
                <a:cxn ang="0">
                  <a:pos x="0" y="33"/>
                </a:cxn>
              </a:cxnLst>
              <a:rect l="0" t="0" r="r" b="b"/>
              <a:pathLst>
                <a:path w="245" h="106">
                  <a:moveTo>
                    <a:pt x="0" y="33"/>
                  </a:moveTo>
                  <a:lnTo>
                    <a:pt x="57" y="0"/>
                  </a:lnTo>
                  <a:lnTo>
                    <a:pt x="110" y="15"/>
                  </a:lnTo>
                  <a:lnTo>
                    <a:pt x="163" y="0"/>
                  </a:lnTo>
                  <a:lnTo>
                    <a:pt x="245" y="39"/>
                  </a:lnTo>
                  <a:lnTo>
                    <a:pt x="177" y="92"/>
                  </a:lnTo>
                  <a:lnTo>
                    <a:pt x="48" y="106"/>
                  </a:lnTo>
                  <a:lnTo>
                    <a:pt x="0" y="33"/>
                  </a:lnTo>
                  <a:lnTo>
                    <a:pt x="0" y="33"/>
                  </a:lnTo>
                  <a:close/>
                </a:path>
              </a:pathLst>
            </a:custGeom>
            <a:solidFill>
              <a:srgbClr val="FF9D9D"/>
            </a:solidFill>
            <a:ln w="9525">
              <a:noFill/>
              <a:round/>
            </a:ln>
          </p:spPr>
          <p:txBody>
            <a:bodyPr/>
            <a:lstStyle/>
            <a:p>
              <a:endParaRPr lang="en-US"/>
            </a:p>
          </p:txBody>
        </p:sp>
        <p:sp>
          <p:nvSpPr>
            <p:cNvPr id="380957" name="Freeform 29"/>
            <p:cNvSpPr/>
            <p:nvPr/>
          </p:nvSpPr>
          <p:spPr bwMode="auto">
            <a:xfrm>
              <a:off x="4073" y="1664"/>
              <a:ext cx="819" cy="758"/>
            </a:xfrm>
            <a:custGeom>
              <a:avLst/>
              <a:gdLst/>
              <a:ahLst/>
              <a:cxnLst>
                <a:cxn ang="0">
                  <a:pos x="728" y="19"/>
                </a:cxn>
                <a:cxn ang="0">
                  <a:pos x="490" y="25"/>
                </a:cxn>
                <a:cxn ang="0">
                  <a:pos x="391" y="0"/>
                </a:cxn>
                <a:cxn ang="0">
                  <a:pos x="291" y="16"/>
                </a:cxn>
                <a:cxn ang="0">
                  <a:pos x="248" y="75"/>
                </a:cxn>
                <a:cxn ang="0">
                  <a:pos x="266" y="118"/>
                </a:cxn>
                <a:cxn ang="0">
                  <a:pos x="322" y="172"/>
                </a:cxn>
                <a:cxn ang="0">
                  <a:pos x="229" y="494"/>
                </a:cxn>
                <a:cxn ang="0">
                  <a:pos x="194" y="800"/>
                </a:cxn>
                <a:cxn ang="0">
                  <a:pos x="176" y="940"/>
                </a:cxn>
                <a:cxn ang="0">
                  <a:pos x="144" y="1071"/>
                </a:cxn>
                <a:cxn ang="0">
                  <a:pos x="88" y="1189"/>
                </a:cxn>
                <a:cxn ang="0">
                  <a:pos x="49" y="1244"/>
                </a:cxn>
                <a:cxn ang="0">
                  <a:pos x="0" y="1292"/>
                </a:cxn>
                <a:cxn ang="0">
                  <a:pos x="382" y="1387"/>
                </a:cxn>
                <a:cxn ang="0">
                  <a:pos x="599" y="1312"/>
                </a:cxn>
                <a:cxn ang="0">
                  <a:pos x="847" y="1317"/>
                </a:cxn>
                <a:cxn ang="0">
                  <a:pos x="891" y="1356"/>
                </a:cxn>
                <a:cxn ang="0">
                  <a:pos x="827" y="1461"/>
                </a:cxn>
                <a:cxn ang="0">
                  <a:pos x="946" y="1515"/>
                </a:cxn>
                <a:cxn ang="0">
                  <a:pos x="1050" y="1333"/>
                </a:cxn>
                <a:cxn ang="0">
                  <a:pos x="1218" y="1381"/>
                </a:cxn>
                <a:cxn ang="0">
                  <a:pos x="1401" y="1118"/>
                </a:cxn>
                <a:cxn ang="0">
                  <a:pos x="1610" y="1050"/>
                </a:cxn>
                <a:cxn ang="0">
                  <a:pos x="1554" y="713"/>
                </a:cxn>
                <a:cxn ang="0">
                  <a:pos x="1639" y="282"/>
                </a:cxn>
                <a:cxn ang="0">
                  <a:pos x="1525" y="69"/>
                </a:cxn>
                <a:cxn ang="0">
                  <a:pos x="1352" y="539"/>
                </a:cxn>
                <a:cxn ang="0">
                  <a:pos x="1228" y="584"/>
                </a:cxn>
                <a:cxn ang="0">
                  <a:pos x="932" y="514"/>
                </a:cxn>
                <a:cxn ang="0">
                  <a:pos x="872" y="356"/>
                </a:cxn>
                <a:cxn ang="0">
                  <a:pos x="797" y="609"/>
                </a:cxn>
                <a:cxn ang="0">
                  <a:pos x="669" y="688"/>
                </a:cxn>
                <a:cxn ang="0">
                  <a:pos x="599" y="851"/>
                </a:cxn>
                <a:cxn ang="0">
                  <a:pos x="560" y="866"/>
                </a:cxn>
                <a:cxn ang="0">
                  <a:pos x="535" y="464"/>
                </a:cxn>
                <a:cxn ang="0">
                  <a:pos x="465" y="336"/>
                </a:cxn>
                <a:cxn ang="0">
                  <a:pos x="510" y="267"/>
                </a:cxn>
                <a:cxn ang="0">
                  <a:pos x="673" y="128"/>
                </a:cxn>
                <a:cxn ang="0">
                  <a:pos x="738" y="73"/>
                </a:cxn>
                <a:cxn ang="0">
                  <a:pos x="728" y="19"/>
                </a:cxn>
                <a:cxn ang="0">
                  <a:pos x="728" y="19"/>
                </a:cxn>
              </a:cxnLst>
              <a:rect l="0" t="0" r="r" b="b"/>
              <a:pathLst>
                <a:path w="1639" h="1515">
                  <a:moveTo>
                    <a:pt x="728" y="19"/>
                  </a:moveTo>
                  <a:lnTo>
                    <a:pt x="490" y="25"/>
                  </a:lnTo>
                  <a:lnTo>
                    <a:pt x="391" y="0"/>
                  </a:lnTo>
                  <a:lnTo>
                    <a:pt x="291" y="16"/>
                  </a:lnTo>
                  <a:lnTo>
                    <a:pt x="248" y="75"/>
                  </a:lnTo>
                  <a:lnTo>
                    <a:pt x="266" y="118"/>
                  </a:lnTo>
                  <a:lnTo>
                    <a:pt x="322" y="172"/>
                  </a:lnTo>
                  <a:lnTo>
                    <a:pt x="229" y="494"/>
                  </a:lnTo>
                  <a:lnTo>
                    <a:pt x="194" y="800"/>
                  </a:lnTo>
                  <a:lnTo>
                    <a:pt x="176" y="940"/>
                  </a:lnTo>
                  <a:lnTo>
                    <a:pt x="144" y="1071"/>
                  </a:lnTo>
                  <a:lnTo>
                    <a:pt x="88" y="1189"/>
                  </a:lnTo>
                  <a:lnTo>
                    <a:pt x="49" y="1244"/>
                  </a:lnTo>
                  <a:lnTo>
                    <a:pt x="0" y="1292"/>
                  </a:lnTo>
                  <a:lnTo>
                    <a:pt x="382" y="1387"/>
                  </a:lnTo>
                  <a:lnTo>
                    <a:pt x="599" y="1312"/>
                  </a:lnTo>
                  <a:lnTo>
                    <a:pt x="847" y="1317"/>
                  </a:lnTo>
                  <a:lnTo>
                    <a:pt x="891" y="1356"/>
                  </a:lnTo>
                  <a:lnTo>
                    <a:pt x="827" y="1461"/>
                  </a:lnTo>
                  <a:lnTo>
                    <a:pt x="946" y="1515"/>
                  </a:lnTo>
                  <a:lnTo>
                    <a:pt x="1050" y="1333"/>
                  </a:lnTo>
                  <a:lnTo>
                    <a:pt x="1218" y="1381"/>
                  </a:lnTo>
                  <a:lnTo>
                    <a:pt x="1401" y="1118"/>
                  </a:lnTo>
                  <a:lnTo>
                    <a:pt x="1610" y="1050"/>
                  </a:lnTo>
                  <a:lnTo>
                    <a:pt x="1554" y="713"/>
                  </a:lnTo>
                  <a:lnTo>
                    <a:pt x="1639" y="282"/>
                  </a:lnTo>
                  <a:lnTo>
                    <a:pt x="1525" y="69"/>
                  </a:lnTo>
                  <a:lnTo>
                    <a:pt x="1352" y="539"/>
                  </a:lnTo>
                  <a:lnTo>
                    <a:pt x="1228" y="584"/>
                  </a:lnTo>
                  <a:lnTo>
                    <a:pt x="932" y="514"/>
                  </a:lnTo>
                  <a:lnTo>
                    <a:pt x="872" y="356"/>
                  </a:lnTo>
                  <a:lnTo>
                    <a:pt x="797" y="609"/>
                  </a:lnTo>
                  <a:lnTo>
                    <a:pt x="669" y="688"/>
                  </a:lnTo>
                  <a:lnTo>
                    <a:pt x="599" y="851"/>
                  </a:lnTo>
                  <a:lnTo>
                    <a:pt x="560" y="866"/>
                  </a:lnTo>
                  <a:lnTo>
                    <a:pt x="535" y="464"/>
                  </a:lnTo>
                  <a:lnTo>
                    <a:pt x="465" y="336"/>
                  </a:lnTo>
                  <a:lnTo>
                    <a:pt x="510" y="267"/>
                  </a:lnTo>
                  <a:lnTo>
                    <a:pt x="673" y="128"/>
                  </a:lnTo>
                  <a:lnTo>
                    <a:pt x="738" y="73"/>
                  </a:lnTo>
                  <a:lnTo>
                    <a:pt x="728" y="19"/>
                  </a:lnTo>
                  <a:lnTo>
                    <a:pt x="728" y="19"/>
                  </a:lnTo>
                  <a:close/>
                </a:path>
              </a:pathLst>
            </a:custGeom>
            <a:solidFill>
              <a:srgbClr val="E0FDFF"/>
            </a:solidFill>
            <a:ln w="9525">
              <a:noFill/>
              <a:round/>
            </a:ln>
          </p:spPr>
          <p:txBody>
            <a:bodyPr/>
            <a:lstStyle/>
            <a:p>
              <a:endParaRPr lang="en-US"/>
            </a:p>
          </p:txBody>
        </p:sp>
        <p:sp>
          <p:nvSpPr>
            <p:cNvPr id="380958" name="Freeform 30"/>
            <p:cNvSpPr/>
            <p:nvPr/>
          </p:nvSpPr>
          <p:spPr bwMode="auto">
            <a:xfrm>
              <a:off x="4442" y="1699"/>
              <a:ext cx="441" cy="694"/>
            </a:xfrm>
            <a:custGeom>
              <a:avLst/>
              <a:gdLst/>
              <a:ahLst/>
              <a:cxnLst>
                <a:cxn ang="0">
                  <a:pos x="0" y="573"/>
                </a:cxn>
                <a:cxn ang="0">
                  <a:pos x="14" y="772"/>
                </a:cxn>
                <a:cxn ang="0">
                  <a:pos x="4" y="836"/>
                </a:cxn>
                <a:cxn ang="0">
                  <a:pos x="74" y="861"/>
                </a:cxn>
                <a:cxn ang="0">
                  <a:pos x="144" y="689"/>
                </a:cxn>
                <a:cxn ang="0">
                  <a:pos x="316" y="693"/>
                </a:cxn>
                <a:cxn ang="0">
                  <a:pos x="558" y="624"/>
                </a:cxn>
                <a:cxn ang="0">
                  <a:pos x="326" y="1357"/>
                </a:cxn>
                <a:cxn ang="0">
                  <a:pos x="519" y="1387"/>
                </a:cxn>
                <a:cxn ang="0">
                  <a:pos x="663" y="1049"/>
                </a:cxn>
                <a:cxn ang="0">
                  <a:pos x="822" y="1015"/>
                </a:cxn>
                <a:cxn ang="0">
                  <a:pos x="792" y="822"/>
                </a:cxn>
                <a:cxn ang="0">
                  <a:pos x="806" y="594"/>
                </a:cxn>
                <a:cxn ang="0">
                  <a:pos x="881" y="242"/>
                </a:cxn>
                <a:cxn ang="0">
                  <a:pos x="872" y="143"/>
                </a:cxn>
                <a:cxn ang="0">
                  <a:pos x="787" y="0"/>
                </a:cxn>
                <a:cxn ang="0">
                  <a:pos x="614" y="470"/>
                </a:cxn>
                <a:cxn ang="0">
                  <a:pos x="450" y="534"/>
                </a:cxn>
                <a:cxn ang="0">
                  <a:pos x="242" y="475"/>
                </a:cxn>
                <a:cxn ang="0">
                  <a:pos x="188" y="395"/>
                </a:cxn>
                <a:cxn ang="0">
                  <a:pos x="148" y="248"/>
                </a:cxn>
                <a:cxn ang="0">
                  <a:pos x="103" y="366"/>
                </a:cxn>
                <a:cxn ang="0">
                  <a:pos x="84" y="505"/>
                </a:cxn>
                <a:cxn ang="0">
                  <a:pos x="0" y="573"/>
                </a:cxn>
                <a:cxn ang="0">
                  <a:pos x="0" y="573"/>
                </a:cxn>
              </a:cxnLst>
              <a:rect l="0" t="0" r="r" b="b"/>
              <a:pathLst>
                <a:path w="881" h="1387">
                  <a:moveTo>
                    <a:pt x="0" y="573"/>
                  </a:moveTo>
                  <a:lnTo>
                    <a:pt x="14" y="772"/>
                  </a:lnTo>
                  <a:lnTo>
                    <a:pt x="4" y="836"/>
                  </a:lnTo>
                  <a:lnTo>
                    <a:pt x="74" y="861"/>
                  </a:lnTo>
                  <a:lnTo>
                    <a:pt x="144" y="689"/>
                  </a:lnTo>
                  <a:lnTo>
                    <a:pt x="316" y="693"/>
                  </a:lnTo>
                  <a:lnTo>
                    <a:pt x="558" y="624"/>
                  </a:lnTo>
                  <a:lnTo>
                    <a:pt x="326" y="1357"/>
                  </a:lnTo>
                  <a:lnTo>
                    <a:pt x="519" y="1387"/>
                  </a:lnTo>
                  <a:lnTo>
                    <a:pt x="663" y="1049"/>
                  </a:lnTo>
                  <a:lnTo>
                    <a:pt x="822" y="1015"/>
                  </a:lnTo>
                  <a:lnTo>
                    <a:pt x="792" y="822"/>
                  </a:lnTo>
                  <a:lnTo>
                    <a:pt x="806" y="594"/>
                  </a:lnTo>
                  <a:lnTo>
                    <a:pt x="881" y="242"/>
                  </a:lnTo>
                  <a:lnTo>
                    <a:pt x="872" y="143"/>
                  </a:lnTo>
                  <a:lnTo>
                    <a:pt x="787" y="0"/>
                  </a:lnTo>
                  <a:lnTo>
                    <a:pt x="614" y="470"/>
                  </a:lnTo>
                  <a:lnTo>
                    <a:pt x="450" y="534"/>
                  </a:lnTo>
                  <a:lnTo>
                    <a:pt x="242" y="475"/>
                  </a:lnTo>
                  <a:lnTo>
                    <a:pt x="188" y="395"/>
                  </a:lnTo>
                  <a:lnTo>
                    <a:pt x="148" y="248"/>
                  </a:lnTo>
                  <a:lnTo>
                    <a:pt x="103" y="366"/>
                  </a:lnTo>
                  <a:lnTo>
                    <a:pt x="84" y="505"/>
                  </a:lnTo>
                  <a:lnTo>
                    <a:pt x="0" y="573"/>
                  </a:lnTo>
                  <a:lnTo>
                    <a:pt x="0" y="573"/>
                  </a:lnTo>
                  <a:close/>
                </a:path>
              </a:pathLst>
            </a:custGeom>
            <a:solidFill>
              <a:srgbClr val="99BDDB"/>
            </a:solidFill>
            <a:ln w="9525">
              <a:noFill/>
              <a:round/>
            </a:ln>
          </p:spPr>
          <p:txBody>
            <a:bodyPr/>
            <a:lstStyle/>
            <a:p>
              <a:endParaRPr lang="en-US"/>
            </a:p>
          </p:txBody>
        </p:sp>
        <p:sp>
          <p:nvSpPr>
            <p:cNvPr id="380959" name="Freeform 31"/>
            <p:cNvSpPr/>
            <p:nvPr/>
          </p:nvSpPr>
          <p:spPr bwMode="auto">
            <a:xfrm>
              <a:off x="4345" y="1706"/>
              <a:ext cx="168" cy="399"/>
            </a:xfrm>
            <a:custGeom>
              <a:avLst/>
              <a:gdLst/>
              <a:ahLst/>
              <a:cxnLst>
                <a:cxn ang="0">
                  <a:pos x="239" y="0"/>
                </a:cxn>
                <a:cxn ang="0">
                  <a:pos x="335" y="96"/>
                </a:cxn>
                <a:cxn ang="0">
                  <a:pos x="277" y="491"/>
                </a:cxn>
                <a:cxn ang="0">
                  <a:pos x="124" y="605"/>
                </a:cxn>
                <a:cxn ang="0">
                  <a:pos x="44" y="799"/>
                </a:cxn>
                <a:cxn ang="0">
                  <a:pos x="15" y="783"/>
                </a:cxn>
                <a:cxn ang="0">
                  <a:pos x="0" y="552"/>
                </a:cxn>
                <a:cxn ang="0">
                  <a:pos x="128" y="277"/>
                </a:cxn>
                <a:cxn ang="0">
                  <a:pos x="139" y="145"/>
                </a:cxn>
                <a:cxn ang="0">
                  <a:pos x="239" y="0"/>
                </a:cxn>
                <a:cxn ang="0">
                  <a:pos x="239" y="0"/>
                </a:cxn>
              </a:cxnLst>
              <a:rect l="0" t="0" r="r" b="b"/>
              <a:pathLst>
                <a:path w="335" h="799">
                  <a:moveTo>
                    <a:pt x="239" y="0"/>
                  </a:moveTo>
                  <a:lnTo>
                    <a:pt x="335" y="96"/>
                  </a:lnTo>
                  <a:lnTo>
                    <a:pt x="277" y="491"/>
                  </a:lnTo>
                  <a:lnTo>
                    <a:pt x="124" y="605"/>
                  </a:lnTo>
                  <a:lnTo>
                    <a:pt x="44" y="799"/>
                  </a:lnTo>
                  <a:lnTo>
                    <a:pt x="15" y="783"/>
                  </a:lnTo>
                  <a:lnTo>
                    <a:pt x="0" y="552"/>
                  </a:lnTo>
                  <a:lnTo>
                    <a:pt x="128" y="277"/>
                  </a:lnTo>
                  <a:lnTo>
                    <a:pt x="139" y="145"/>
                  </a:lnTo>
                  <a:lnTo>
                    <a:pt x="239" y="0"/>
                  </a:lnTo>
                  <a:lnTo>
                    <a:pt x="239" y="0"/>
                  </a:lnTo>
                  <a:close/>
                </a:path>
              </a:pathLst>
            </a:custGeom>
            <a:solidFill>
              <a:srgbClr val="ECB488"/>
            </a:solidFill>
            <a:ln w="9525">
              <a:noFill/>
              <a:round/>
            </a:ln>
          </p:spPr>
          <p:txBody>
            <a:bodyPr/>
            <a:lstStyle/>
            <a:p>
              <a:endParaRPr lang="en-US"/>
            </a:p>
          </p:txBody>
        </p:sp>
        <p:sp>
          <p:nvSpPr>
            <p:cNvPr id="380960" name="Freeform 32"/>
            <p:cNvSpPr/>
            <p:nvPr/>
          </p:nvSpPr>
          <p:spPr bwMode="auto">
            <a:xfrm>
              <a:off x="4184" y="2343"/>
              <a:ext cx="339" cy="153"/>
            </a:xfrm>
            <a:custGeom>
              <a:avLst/>
              <a:gdLst/>
              <a:ahLst/>
              <a:cxnLst>
                <a:cxn ang="0">
                  <a:pos x="53" y="96"/>
                </a:cxn>
                <a:cxn ang="0">
                  <a:pos x="249" y="89"/>
                </a:cxn>
                <a:cxn ang="0">
                  <a:pos x="317" y="121"/>
                </a:cxn>
                <a:cxn ang="0">
                  <a:pos x="392" y="63"/>
                </a:cxn>
                <a:cxn ang="0">
                  <a:pos x="452" y="48"/>
                </a:cxn>
                <a:cxn ang="0">
                  <a:pos x="558" y="43"/>
                </a:cxn>
                <a:cxn ang="0">
                  <a:pos x="669" y="0"/>
                </a:cxn>
                <a:cxn ang="0">
                  <a:pos x="572" y="121"/>
                </a:cxn>
                <a:cxn ang="0">
                  <a:pos x="678" y="159"/>
                </a:cxn>
                <a:cxn ang="0">
                  <a:pos x="495" y="304"/>
                </a:cxn>
                <a:cxn ang="0">
                  <a:pos x="394" y="308"/>
                </a:cxn>
                <a:cxn ang="0">
                  <a:pos x="121" y="241"/>
                </a:cxn>
                <a:cxn ang="0">
                  <a:pos x="0" y="251"/>
                </a:cxn>
                <a:cxn ang="0">
                  <a:pos x="19" y="159"/>
                </a:cxn>
                <a:cxn ang="0">
                  <a:pos x="53" y="96"/>
                </a:cxn>
                <a:cxn ang="0">
                  <a:pos x="53" y="96"/>
                </a:cxn>
              </a:cxnLst>
              <a:rect l="0" t="0" r="r" b="b"/>
              <a:pathLst>
                <a:path w="678" h="308">
                  <a:moveTo>
                    <a:pt x="53" y="96"/>
                  </a:moveTo>
                  <a:lnTo>
                    <a:pt x="249" y="89"/>
                  </a:lnTo>
                  <a:lnTo>
                    <a:pt x="317" y="121"/>
                  </a:lnTo>
                  <a:lnTo>
                    <a:pt x="392" y="63"/>
                  </a:lnTo>
                  <a:lnTo>
                    <a:pt x="452" y="48"/>
                  </a:lnTo>
                  <a:lnTo>
                    <a:pt x="558" y="43"/>
                  </a:lnTo>
                  <a:lnTo>
                    <a:pt x="669" y="0"/>
                  </a:lnTo>
                  <a:lnTo>
                    <a:pt x="572" y="121"/>
                  </a:lnTo>
                  <a:lnTo>
                    <a:pt x="678" y="159"/>
                  </a:lnTo>
                  <a:lnTo>
                    <a:pt x="495" y="304"/>
                  </a:lnTo>
                  <a:lnTo>
                    <a:pt x="394" y="308"/>
                  </a:lnTo>
                  <a:lnTo>
                    <a:pt x="121" y="241"/>
                  </a:lnTo>
                  <a:lnTo>
                    <a:pt x="0" y="251"/>
                  </a:lnTo>
                  <a:lnTo>
                    <a:pt x="19" y="159"/>
                  </a:lnTo>
                  <a:lnTo>
                    <a:pt x="53" y="96"/>
                  </a:lnTo>
                  <a:lnTo>
                    <a:pt x="53" y="96"/>
                  </a:lnTo>
                  <a:close/>
                </a:path>
              </a:pathLst>
            </a:custGeom>
            <a:solidFill>
              <a:srgbClr val="ECB488"/>
            </a:solidFill>
            <a:ln w="9525">
              <a:noFill/>
              <a:round/>
            </a:ln>
          </p:spPr>
          <p:txBody>
            <a:bodyPr/>
            <a:lstStyle/>
            <a:p>
              <a:endParaRPr lang="en-US"/>
            </a:p>
          </p:txBody>
        </p:sp>
        <p:sp>
          <p:nvSpPr>
            <p:cNvPr id="380961" name="Freeform 33"/>
            <p:cNvSpPr/>
            <p:nvPr/>
          </p:nvSpPr>
          <p:spPr bwMode="auto">
            <a:xfrm>
              <a:off x="3665" y="1355"/>
              <a:ext cx="56" cy="120"/>
            </a:xfrm>
            <a:custGeom>
              <a:avLst/>
              <a:gdLst/>
              <a:ahLst/>
              <a:cxnLst>
                <a:cxn ang="0">
                  <a:pos x="83" y="0"/>
                </a:cxn>
                <a:cxn ang="0">
                  <a:pos x="16" y="55"/>
                </a:cxn>
                <a:cxn ang="0">
                  <a:pos x="0" y="116"/>
                </a:cxn>
                <a:cxn ang="0">
                  <a:pos x="39" y="208"/>
                </a:cxn>
                <a:cxn ang="0">
                  <a:pos x="92" y="241"/>
                </a:cxn>
                <a:cxn ang="0">
                  <a:pos x="83" y="135"/>
                </a:cxn>
                <a:cxn ang="0">
                  <a:pos x="112" y="49"/>
                </a:cxn>
                <a:cxn ang="0">
                  <a:pos x="83" y="0"/>
                </a:cxn>
                <a:cxn ang="0">
                  <a:pos x="83" y="0"/>
                </a:cxn>
              </a:cxnLst>
              <a:rect l="0" t="0" r="r" b="b"/>
              <a:pathLst>
                <a:path w="112" h="241">
                  <a:moveTo>
                    <a:pt x="83" y="0"/>
                  </a:moveTo>
                  <a:lnTo>
                    <a:pt x="16" y="55"/>
                  </a:lnTo>
                  <a:lnTo>
                    <a:pt x="0" y="116"/>
                  </a:lnTo>
                  <a:lnTo>
                    <a:pt x="39" y="208"/>
                  </a:lnTo>
                  <a:lnTo>
                    <a:pt x="92" y="241"/>
                  </a:lnTo>
                  <a:lnTo>
                    <a:pt x="83" y="135"/>
                  </a:lnTo>
                  <a:lnTo>
                    <a:pt x="112" y="49"/>
                  </a:lnTo>
                  <a:lnTo>
                    <a:pt x="83" y="0"/>
                  </a:lnTo>
                  <a:lnTo>
                    <a:pt x="83" y="0"/>
                  </a:lnTo>
                  <a:close/>
                </a:path>
              </a:pathLst>
            </a:custGeom>
            <a:solidFill>
              <a:srgbClr val="FFF280"/>
            </a:solidFill>
            <a:ln w="9525">
              <a:noFill/>
              <a:round/>
            </a:ln>
          </p:spPr>
          <p:txBody>
            <a:bodyPr/>
            <a:lstStyle/>
            <a:p>
              <a:endParaRPr lang="en-US"/>
            </a:p>
          </p:txBody>
        </p:sp>
        <p:sp>
          <p:nvSpPr>
            <p:cNvPr id="380962" name="Freeform 34"/>
            <p:cNvSpPr/>
            <p:nvPr/>
          </p:nvSpPr>
          <p:spPr bwMode="auto">
            <a:xfrm>
              <a:off x="4021" y="1292"/>
              <a:ext cx="79" cy="100"/>
            </a:xfrm>
            <a:custGeom>
              <a:avLst/>
              <a:gdLst/>
              <a:ahLst/>
              <a:cxnLst>
                <a:cxn ang="0">
                  <a:pos x="136" y="14"/>
                </a:cxn>
                <a:cxn ang="0">
                  <a:pos x="156" y="59"/>
                </a:cxn>
                <a:cxn ang="0">
                  <a:pos x="157" y="121"/>
                </a:cxn>
                <a:cxn ang="0">
                  <a:pos x="101" y="200"/>
                </a:cxn>
                <a:cxn ang="0">
                  <a:pos x="0" y="192"/>
                </a:cxn>
                <a:cxn ang="0">
                  <a:pos x="18" y="85"/>
                </a:cxn>
                <a:cxn ang="0">
                  <a:pos x="81" y="110"/>
                </a:cxn>
                <a:cxn ang="0">
                  <a:pos x="115" y="77"/>
                </a:cxn>
                <a:cxn ang="0">
                  <a:pos x="82" y="0"/>
                </a:cxn>
                <a:cxn ang="0">
                  <a:pos x="136" y="14"/>
                </a:cxn>
                <a:cxn ang="0">
                  <a:pos x="136" y="14"/>
                </a:cxn>
              </a:cxnLst>
              <a:rect l="0" t="0" r="r" b="b"/>
              <a:pathLst>
                <a:path w="157" h="200">
                  <a:moveTo>
                    <a:pt x="136" y="14"/>
                  </a:moveTo>
                  <a:lnTo>
                    <a:pt x="156" y="59"/>
                  </a:lnTo>
                  <a:lnTo>
                    <a:pt x="157" y="121"/>
                  </a:lnTo>
                  <a:lnTo>
                    <a:pt x="101" y="200"/>
                  </a:lnTo>
                  <a:lnTo>
                    <a:pt x="0" y="192"/>
                  </a:lnTo>
                  <a:lnTo>
                    <a:pt x="18" y="85"/>
                  </a:lnTo>
                  <a:lnTo>
                    <a:pt x="81" y="110"/>
                  </a:lnTo>
                  <a:lnTo>
                    <a:pt x="115" y="77"/>
                  </a:lnTo>
                  <a:lnTo>
                    <a:pt x="82" y="0"/>
                  </a:lnTo>
                  <a:lnTo>
                    <a:pt x="136" y="14"/>
                  </a:lnTo>
                  <a:lnTo>
                    <a:pt x="136" y="14"/>
                  </a:lnTo>
                  <a:close/>
                </a:path>
              </a:pathLst>
            </a:custGeom>
            <a:solidFill>
              <a:srgbClr val="ADA133"/>
            </a:solidFill>
            <a:ln w="9525">
              <a:noFill/>
              <a:round/>
            </a:ln>
          </p:spPr>
          <p:txBody>
            <a:bodyPr/>
            <a:lstStyle/>
            <a:p>
              <a:endParaRPr lang="en-US"/>
            </a:p>
          </p:txBody>
        </p:sp>
        <p:sp>
          <p:nvSpPr>
            <p:cNvPr id="380963" name="Freeform 35"/>
            <p:cNvSpPr/>
            <p:nvPr/>
          </p:nvSpPr>
          <p:spPr bwMode="auto">
            <a:xfrm>
              <a:off x="3754" y="1201"/>
              <a:ext cx="33" cy="46"/>
            </a:xfrm>
            <a:custGeom>
              <a:avLst/>
              <a:gdLst/>
              <a:ahLst/>
              <a:cxnLst>
                <a:cxn ang="0">
                  <a:pos x="4" y="0"/>
                </a:cxn>
                <a:cxn ang="0">
                  <a:pos x="34" y="5"/>
                </a:cxn>
                <a:cxn ang="0">
                  <a:pos x="65" y="74"/>
                </a:cxn>
                <a:cxn ang="0">
                  <a:pos x="8" y="92"/>
                </a:cxn>
                <a:cxn ang="0">
                  <a:pos x="26" y="44"/>
                </a:cxn>
                <a:cxn ang="0">
                  <a:pos x="0" y="32"/>
                </a:cxn>
                <a:cxn ang="0">
                  <a:pos x="4" y="0"/>
                </a:cxn>
                <a:cxn ang="0">
                  <a:pos x="4" y="0"/>
                </a:cxn>
              </a:cxnLst>
              <a:rect l="0" t="0" r="r" b="b"/>
              <a:pathLst>
                <a:path w="65" h="92">
                  <a:moveTo>
                    <a:pt x="4" y="0"/>
                  </a:moveTo>
                  <a:lnTo>
                    <a:pt x="34" y="5"/>
                  </a:lnTo>
                  <a:lnTo>
                    <a:pt x="65" y="74"/>
                  </a:lnTo>
                  <a:lnTo>
                    <a:pt x="8" y="92"/>
                  </a:lnTo>
                  <a:lnTo>
                    <a:pt x="26" y="44"/>
                  </a:lnTo>
                  <a:lnTo>
                    <a:pt x="0" y="32"/>
                  </a:lnTo>
                  <a:lnTo>
                    <a:pt x="4" y="0"/>
                  </a:lnTo>
                  <a:lnTo>
                    <a:pt x="4" y="0"/>
                  </a:lnTo>
                  <a:close/>
                </a:path>
              </a:pathLst>
            </a:custGeom>
            <a:solidFill>
              <a:srgbClr val="A34714"/>
            </a:solidFill>
            <a:ln w="9525">
              <a:noFill/>
              <a:round/>
            </a:ln>
          </p:spPr>
          <p:txBody>
            <a:bodyPr/>
            <a:lstStyle/>
            <a:p>
              <a:endParaRPr lang="en-US"/>
            </a:p>
          </p:txBody>
        </p:sp>
        <p:sp>
          <p:nvSpPr>
            <p:cNvPr id="380964" name="Freeform 36"/>
            <p:cNvSpPr/>
            <p:nvPr/>
          </p:nvSpPr>
          <p:spPr bwMode="auto">
            <a:xfrm>
              <a:off x="3903" y="1196"/>
              <a:ext cx="30" cy="36"/>
            </a:xfrm>
            <a:custGeom>
              <a:avLst/>
              <a:gdLst/>
              <a:ahLst/>
              <a:cxnLst>
                <a:cxn ang="0">
                  <a:pos x="8" y="0"/>
                </a:cxn>
                <a:cxn ang="0">
                  <a:pos x="39" y="3"/>
                </a:cxn>
                <a:cxn ang="0">
                  <a:pos x="58" y="72"/>
                </a:cxn>
                <a:cxn ang="0">
                  <a:pos x="0" y="70"/>
                </a:cxn>
                <a:cxn ang="0">
                  <a:pos x="30" y="42"/>
                </a:cxn>
                <a:cxn ang="0">
                  <a:pos x="0" y="22"/>
                </a:cxn>
                <a:cxn ang="0">
                  <a:pos x="8" y="0"/>
                </a:cxn>
                <a:cxn ang="0">
                  <a:pos x="8" y="0"/>
                </a:cxn>
              </a:cxnLst>
              <a:rect l="0" t="0" r="r" b="b"/>
              <a:pathLst>
                <a:path w="58" h="72">
                  <a:moveTo>
                    <a:pt x="8" y="0"/>
                  </a:moveTo>
                  <a:lnTo>
                    <a:pt x="39" y="3"/>
                  </a:lnTo>
                  <a:lnTo>
                    <a:pt x="58" y="72"/>
                  </a:lnTo>
                  <a:lnTo>
                    <a:pt x="0" y="70"/>
                  </a:lnTo>
                  <a:lnTo>
                    <a:pt x="30" y="42"/>
                  </a:lnTo>
                  <a:lnTo>
                    <a:pt x="0" y="22"/>
                  </a:lnTo>
                  <a:lnTo>
                    <a:pt x="8" y="0"/>
                  </a:lnTo>
                  <a:lnTo>
                    <a:pt x="8" y="0"/>
                  </a:lnTo>
                  <a:close/>
                </a:path>
              </a:pathLst>
            </a:custGeom>
            <a:solidFill>
              <a:srgbClr val="A34714"/>
            </a:solidFill>
            <a:ln w="9525">
              <a:noFill/>
              <a:round/>
            </a:ln>
          </p:spPr>
          <p:txBody>
            <a:bodyPr/>
            <a:lstStyle/>
            <a:p>
              <a:endParaRPr lang="en-US"/>
            </a:p>
          </p:txBody>
        </p:sp>
        <p:sp>
          <p:nvSpPr>
            <p:cNvPr id="380965" name="Freeform 37"/>
            <p:cNvSpPr/>
            <p:nvPr/>
          </p:nvSpPr>
          <p:spPr bwMode="auto">
            <a:xfrm>
              <a:off x="3685" y="1184"/>
              <a:ext cx="360" cy="310"/>
            </a:xfrm>
            <a:custGeom>
              <a:avLst/>
              <a:gdLst/>
              <a:ahLst/>
              <a:cxnLst>
                <a:cxn ang="0">
                  <a:pos x="42" y="32"/>
                </a:cxn>
                <a:cxn ang="0">
                  <a:pos x="58" y="273"/>
                </a:cxn>
                <a:cxn ang="0">
                  <a:pos x="106" y="340"/>
                </a:cxn>
                <a:cxn ang="0">
                  <a:pos x="154" y="405"/>
                </a:cxn>
                <a:cxn ang="0">
                  <a:pos x="218" y="497"/>
                </a:cxn>
                <a:cxn ang="0">
                  <a:pos x="253" y="536"/>
                </a:cxn>
                <a:cxn ang="0">
                  <a:pos x="292" y="568"/>
                </a:cxn>
                <a:cxn ang="0">
                  <a:pos x="380" y="583"/>
                </a:cxn>
                <a:cxn ang="0">
                  <a:pos x="479" y="507"/>
                </a:cxn>
                <a:cxn ang="0">
                  <a:pos x="537" y="434"/>
                </a:cxn>
                <a:cxn ang="0">
                  <a:pos x="593" y="359"/>
                </a:cxn>
                <a:cxn ang="0">
                  <a:pos x="660" y="185"/>
                </a:cxn>
                <a:cxn ang="0">
                  <a:pos x="663" y="100"/>
                </a:cxn>
                <a:cxn ang="0">
                  <a:pos x="630" y="22"/>
                </a:cxn>
                <a:cxn ang="0">
                  <a:pos x="632" y="0"/>
                </a:cxn>
                <a:cxn ang="0">
                  <a:pos x="653" y="3"/>
                </a:cxn>
                <a:cxn ang="0">
                  <a:pos x="711" y="86"/>
                </a:cxn>
                <a:cxn ang="0">
                  <a:pos x="718" y="196"/>
                </a:cxn>
                <a:cxn ang="0">
                  <a:pos x="685" y="319"/>
                </a:cxn>
                <a:cxn ang="0">
                  <a:pos x="656" y="379"/>
                </a:cxn>
                <a:cxn ang="0">
                  <a:pos x="619" y="437"/>
                </a:cxn>
                <a:cxn ang="0">
                  <a:pos x="578" y="490"/>
                </a:cxn>
                <a:cxn ang="0">
                  <a:pos x="532" y="537"/>
                </a:cxn>
                <a:cxn ang="0">
                  <a:pos x="483" y="575"/>
                </a:cxn>
                <a:cxn ang="0">
                  <a:pos x="430" y="603"/>
                </a:cxn>
                <a:cxn ang="0">
                  <a:pos x="326" y="621"/>
                </a:cxn>
                <a:cxn ang="0">
                  <a:pos x="227" y="576"/>
                </a:cxn>
                <a:cxn ang="0">
                  <a:pos x="189" y="527"/>
                </a:cxn>
                <a:cxn ang="0">
                  <a:pos x="128" y="438"/>
                </a:cxn>
                <a:cxn ang="0">
                  <a:pos x="68" y="345"/>
                </a:cxn>
                <a:cxn ang="0">
                  <a:pos x="32" y="287"/>
                </a:cxn>
                <a:cxn ang="0">
                  <a:pos x="0" y="161"/>
                </a:cxn>
                <a:cxn ang="0">
                  <a:pos x="11" y="29"/>
                </a:cxn>
                <a:cxn ang="0">
                  <a:pos x="42" y="32"/>
                </a:cxn>
                <a:cxn ang="0">
                  <a:pos x="42" y="32"/>
                </a:cxn>
              </a:cxnLst>
              <a:rect l="0" t="0" r="r" b="b"/>
              <a:pathLst>
                <a:path w="718" h="621">
                  <a:moveTo>
                    <a:pt x="42" y="32"/>
                  </a:moveTo>
                  <a:lnTo>
                    <a:pt x="58" y="273"/>
                  </a:lnTo>
                  <a:lnTo>
                    <a:pt x="106" y="340"/>
                  </a:lnTo>
                  <a:lnTo>
                    <a:pt x="154" y="405"/>
                  </a:lnTo>
                  <a:lnTo>
                    <a:pt x="218" y="497"/>
                  </a:lnTo>
                  <a:lnTo>
                    <a:pt x="253" y="536"/>
                  </a:lnTo>
                  <a:lnTo>
                    <a:pt x="292" y="568"/>
                  </a:lnTo>
                  <a:lnTo>
                    <a:pt x="380" y="583"/>
                  </a:lnTo>
                  <a:lnTo>
                    <a:pt x="479" y="507"/>
                  </a:lnTo>
                  <a:lnTo>
                    <a:pt x="537" y="434"/>
                  </a:lnTo>
                  <a:lnTo>
                    <a:pt x="593" y="359"/>
                  </a:lnTo>
                  <a:lnTo>
                    <a:pt x="660" y="185"/>
                  </a:lnTo>
                  <a:lnTo>
                    <a:pt x="663" y="100"/>
                  </a:lnTo>
                  <a:lnTo>
                    <a:pt x="630" y="22"/>
                  </a:lnTo>
                  <a:lnTo>
                    <a:pt x="632" y="0"/>
                  </a:lnTo>
                  <a:lnTo>
                    <a:pt x="653" y="3"/>
                  </a:lnTo>
                  <a:lnTo>
                    <a:pt x="711" y="86"/>
                  </a:lnTo>
                  <a:lnTo>
                    <a:pt x="718" y="196"/>
                  </a:lnTo>
                  <a:lnTo>
                    <a:pt x="685" y="319"/>
                  </a:lnTo>
                  <a:lnTo>
                    <a:pt x="656" y="379"/>
                  </a:lnTo>
                  <a:lnTo>
                    <a:pt x="619" y="437"/>
                  </a:lnTo>
                  <a:lnTo>
                    <a:pt x="578" y="490"/>
                  </a:lnTo>
                  <a:lnTo>
                    <a:pt x="532" y="537"/>
                  </a:lnTo>
                  <a:lnTo>
                    <a:pt x="483" y="575"/>
                  </a:lnTo>
                  <a:lnTo>
                    <a:pt x="430" y="603"/>
                  </a:lnTo>
                  <a:lnTo>
                    <a:pt x="326" y="621"/>
                  </a:lnTo>
                  <a:lnTo>
                    <a:pt x="227" y="576"/>
                  </a:lnTo>
                  <a:lnTo>
                    <a:pt x="189" y="527"/>
                  </a:lnTo>
                  <a:lnTo>
                    <a:pt x="128" y="438"/>
                  </a:lnTo>
                  <a:lnTo>
                    <a:pt x="68" y="345"/>
                  </a:lnTo>
                  <a:lnTo>
                    <a:pt x="32" y="287"/>
                  </a:lnTo>
                  <a:lnTo>
                    <a:pt x="0" y="161"/>
                  </a:lnTo>
                  <a:lnTo>
                    <a:pt x="11" y="29"/>
                  </a:lnTo>
                  <a:lnTo>
                    <a:pt x="42" y="32"/>
                  </a:lnTo>
                  <a:lnTo>
                    <a:pt x="42" y="32"/>
                  </a:lnTo>
                  <a:close/>
                </a:path>
              </a:pathLst>
            </a:custGeom>
            <a:solidFill>
              <a:srgbClr val="000000"/>
            </a:solidFill>
            <a:ln w="9525">
              <a:noFill/>
              <a:round/>
            </a:ln>
          </p:spPr>
          <p:txBody>
            <a:bodyPr/>
            <a:lstStyle/>
            <a:p>
              <a:endParaRPr lang="en-US"/>
            </a:p>
          </p:txBody>
        </p:sp>
        <p:sp>
          <p:nvSpPr>
            <p:cNvPr id="380966" name="Freeform 38"/>
            <p:cNvSpPr/>
            <p:nvPr/>
          </p:nvSpPr>
          <p:spPr bwMode="auto">
            <a:xfrm>
              <a:off x="3645" y="1652"/>
              <a:ext cx="282" cy="224"/>
            </a:xfrm>
            <a:custGeom>
              <a:avLst/>
              <a:gdLst/>
              <a:ahLst/>
              <a:cxnLst>
                <a:cxn ang="0">
                  <a:pos x="99" y="22"/>
                </a:cxn>
                <a:cxn ang="0">
                  <a:pos x="46" y="142"/>
                </a:cxn>
                <a:cxn ang="0">
                  <a:pos x="84" y="178"/>
                </a:cxn>
                <a:cxn ang="0">
                  <a:pos x="134" y="185"/>
                </a:cxn>
                <a:cxn ang="0">
                  <a:pos x="238" y="175"/>
                </a:cxn>
                <a:cxn ang="0">
                  <a:pos x="361" y="227"/>
                </a:cxn>
                <a:cxn ang="0">
                  <a:pos x="476" y="298"/>
                </a:cxn>
                <a:cxn ang="0">
                  <a:pos x="511" y="341"/>
                </a:cxn>
                <a:cxn ang="0">
                  <a:pos x="547" y="403"/>
                </a:cxn>
                <a:cxn ang="0">
                  <a:pos x="564" y="448"/>
                </a:cxn>
                <a:cxn ang="0">
                  <a:pos x="539" y="438"/>
                </a:cxn>
                <a:cxn ang="0">
                  <a:pos x="478" y="388"/>
                </a:cxn>
                <a:cxn ang="0">
                  <a:pos x="393" y="327"/>
                </a:cxn>
                <a:cxn ang="0">
                  <a:pos x="230" y="248"/>
                </a:cxn>
                <a:cxn ang="0">
                  <a:pos x="105" y="238"/>
                </a:cxn>
                <a:cxn ang="0">
                  <a:pos x="8" y="160"/>
                </a:cxn>
                <a:cxn ang="0">
                  <a:pos x="0" y="120"/>
                </a:cxn>
                <a:cxn ang="0">
                  <a:pos x="8" y="83"/>
                </a:cxn>
                <a:cxn ang="0">
                  <a:pos x="52" y="25"/>
                </a:cxn>
                <a:cxn ang="0">
                  <a:pos x="98" y="0"/>
                </a:cxn>
                <a:cxn ang="0">
                  <a:pos x="99" y="22"/>
                </a:cxn>
                <a:cxn ang="0">
                  <a:pos x="99" y="22"/>
                </a:cxn>
              </a:cxnLst>
              <a:rect l="0" t="0" r="r" b="b"/>
              <a:pathLst>
                <a:path w="564" h="448">
                  <a:moveTo>
                    <a:pt x="99" y="22"/>
                  </a:moveTo>
                  <a:lnTo>
                    <a:pt x="46" y="142"/>
                  </a:lnTo>
                  <a:lnTo>
                    <a:pt x="84" y="178"/>
                  </a:lnTo>
                  <a:lnTo>
                    <a:pt x="134" y="185"/>
                  </a:lnTo>
                  <a:lnTo>
                    <a:pt x="238" y="175"/>
                  </a:lnTo>
                  <a:lnTo>
                    <a:pt x="361" y="227"/>
                  </a:lnTo>
                  <a:lnTo>
                    <a:pt x="476" y="298"/>
                  </a:lnTo>
                  <a:lnTo>
                    <a:pt x="511" y="341"/>
                  </a:lnTo>
                  <a:lnTo>
                    <a:pt x="547" y="403"/>
                  </a:lnTo>
                  <a:lnTo>
                    <a:pt x="564" y="448"/>
                  </a:lnTo>
                  <a:lnTo>
                    <a:pt x="539" y="438"/>
                  </a:lnTo>
                  <a:lnTo>
                    <a:pt x="478" y="388"/>
                  </a:lnTo>
                  <a:lnTo>
                    <a:pt x="393" y="327"/>
                  </a:lnTo>
                  <a:lnTo>
                    <a:pt x="230" y="248"/>
                  </a:lnTo>
                  <a:lnTo>
                    <a:pt x="105" y="238"/>
                  </a:lnTo>
                  <a:lnTo>
                    <a:pt x="8" y="160"/>
                  </a:lnTo>
                  <a:lnTo>
                    <a:pt x="0" y="120"/>
                  </a:lnTo>
                  <a:lnTo>
                    <a:pt x="8" y="83"/>
                  </a:lnTo>
                  <a:lnTo>
                    <a:pt x="52" y="25"/>
                  </a:lnTo>
                  <a:lnTo>
                    <a:pt x="98" y="0"/>
                  </a:lnTo>
                  <a:lnTo>
                    <a:pt x="99" y="22"/>
                  </a:lnTo>
                  <a:lnTo>
                    <a:pt x="99" y="22"/>
                  </a:lnTo>
                  <a:close/>
                </a:path>
              </a:pathLst>
            </a:custGeom>
            <a:solidFill>
              <a:srgbClr val="000000"/>
            </a:solidFill>
            <a:ln w="9525">
              <a:noFill/>
              <a:round/>
            </a:ln>
          </p:spPr>
          <p:txBody>
            <a:bodyPr/>
            <a:lstStyle/>
            <a:p>
              <a:endParaRPr lang="en-US"/>
            </a:p>
          </p:txBody>
        </p:sp>
        <p:sp>
          <p:nvSpPr>
            <p:cNvPr id="380967" name="Freeform 39"/>
            <p:cNvSpPr/>
            <p:nvPr/>
          </p:nvSpPr>
          <p:spPr bwMode="auto">
            <a:xfrm>
              <a:off x="4023" y="1289"/>
              <a:ext cx="59" cy="73"/>
            </a:xfrm>
            <a:custGeom>
              <a:avLst/>
              <a:gdLst/>
              <a:ahLst/>
              <a:cxnLst>
                <a:cxn ang="0">
                  <a:pos x="33" y="96"/>
                </a:cxn>
                <a:cxn ang="0">
                  <a:pos x="68" y="91"/>
                </a:cxn>
                <a:cxn ang="0">
                  <a:pos x="67" y="29"/>
                </a:cxn>
                <a:cxn ang="0">
                  <a:pos x="57" y="10"/>
                </a:cxn>
                <a:cxn ang="0">
                  <a:pos x="77" y="0"/>
                </a:cxn>
                <a:cxn ang="0">
                  <a:pos x="118" y="52"/>
                </a:cxn>
                <a:cxn ang="0">
                  <a:pos x="104" y="118"/>
                </a:cxn>
                <a:cxn ang="0">
                  <a:pos x="45" y="146"/>
                </a:cxn>
                <a:cxn ang="0">
                  <a:pos x="0" y="128"/>
                </a:cxn>
                <a:cxn ang="0">
                  <a:pos x="3" y="85"/>
                </a:cxn>
                <a:cxn ang="0">
                  <a:pos x="33" y="96"/>
                </a:cxn>
                <a:cxn ang="0">
                  <a:pos x="33" y="96"/>
                </a:cxn>
              </a:cxnLst>
              <a:rect l="0" t="0" r="r" b="b"/>
              <a:pathLst>
                <a:path w="118" h="146">
                  <a:moveTo>
                    <a:pt x="33" y="96"/>
                  </a:moveTo>
                  <a:lnTo>
                    <a:pt x="68" y="91"/>
                  </a:lnTo>
                  <a:lnTo>
                    <a:pt x="67" y="29"/>
                  </a:lnTo>
                  <a:lnTo>
                    <a:pt x="57" y="10"/>
                  </a:lnTo>
                  <a:lnTo>
                    <a:pt x="77" y="0"/>
                  </a:lnTo>
                  <a:lnTo>
                    <a:pt x="118" y="52"/>
                  </a:lnTo>
                  <a:lnTo>
                    <a:pt x="104" y="118"/>
                  </a:lnTo>
                  <a:lnTo>
                    <a:pt x="45" y="146"/>
                  </a:lnTo>
                  <a:lnTo>
                    <a:pt x="0" y="128"/>
                  </a:lnTo>
                  <a:lnTo>
                    <a:pt x="3" y="85"/>
                  </a:lnTo>
                  <a:lnTo>
                    <a:pt x="33" y="96"/>
                  </a:lnTo>
                  <a:lnTo>
                    <a:pt x="33" y="96"/>
                  </a:lnTo>
                  <a:close/>
                </a:path>
              </a:pathLst>
            </a:custGeom>
            <a:solidFill>
              <a:srgbClr val="000000"/>
            </a:solidFill>
            <a:ln w="9525">
              <a:noFill/>
              <a:round/>
            </a:ln>
          </p:spPr>
          <p:txBody>
            <a:bodyPr/>
            <a:lstStyle/>
            <a:p>
              <a:endParaRPr lang="en-US"/>
            </a:p>
          </p:txBody>
        </p:sp>
        <p:sp>
          <p:nvSpPr>
            <p:cNvPr id="380968" name="Freeform 40"/>
            <p:cNvSpPr/>
            <p:nvPr/>
          </p:nvSpPr>
          <p:spPr bwMode="auto">
            <a:xfrm>
              <a:off x="3921" y="1346"/>
              <a:ext cx="109" cy="471"/>
            </a:xfrm>
            <a:custGeom>
              <a:avLst/>
              <a:gdLst/>
              <a:ahLst/>
              <a:cxnLst>
                <a:cxn ang="0">
                  <a:pos x="219" y="0"/>
                </a:cxn>
                <a:cxn ang="0">
                  <a:pos x="204" y="378"/>
                </a:cxn>
                <a:cxn ang="0">
                  <a:pos x="169" y="509"/>
                </a:cxn>
                <a:cxn ang="0">
                  <a:pos x="103" y="733"/>
                </a:cxn>
                <a:cxn ang="0">
                  <a:pos x="73" y="836"/>
                </a:cxn>
                <a:cxn ang="0">
                  <a:pos x="30" y="932"/>
                </a:cxn>
                <a:cxn ang="0">
                  <a:pos x="10" y="942"/>
                </a:cxn>
                <a:cxn ang="0">
                  <a:pos x="0" y="922"/>
                </a:cxn>
                <a:cxn ang="0">
                  <a:pos x="39" y="712"/>
                </a:cxn>
                <a:cxn ang="0">
                  <a:pos x="71" y="609"/>
                </a:cxn>
                <a:cxn ang="0">
                  <a:pos x="103" y="508"/>
                </a:cxn>
                <a:cxn ang="0">
                  <a:pos x="167" y="257"/>
                </a:cxn>
                <a:cxn ang="0">
                  <a:pos x="188" y="0"/>
                </a:cxn>
                <a:cxn ang="0">
                  <a:pos x="219" y="0"/>
                </a:cxn>
                <a:cxn ang="0">
                  <a:pos x="219" y="0"/>
                </a:cxn>
              </a:cxnLst>
              <a:rect l="0" t="0" r="r" b="b"/>
              <a:pathLst>
                <a:path w="219" h="942">
                  <a:moveTo>
                    <a:pt x="219" y="0"/>
                  </a:moveTo>
                  <a:lnTo>
                    <a:pt x="204" y="378"/>
                  </a:lnTo>
                  <a:lnTo>
                    <a:pt x="169" y="509"/>
                  </a:lnTo>
                  <a:lnTo>
                    <a:pt x="103" y="733"/>
                  </a:lnTo>
                  <a:lnTo>
                    <a:pt x="73" y="836"/>
                  </a:lnTo>
                  <a:lnTo>
                    <a:pt x="30" y="932"/>
                  </a:lnTo>
                  <a:lnTo>
                    <a:pt x="10" y="942"/>
                  </a:lnTo>
                  <a:lnTo>
                    <a:pt x="0" y="922"/>
                  </a:lnTo>
                  <a:lnTo>
                    <a:pt x="39" y="712"/>
                  </a:lnTo>
                  <a:lnTo>
                    <a:pt x="71" y="609"/>
                  </a:lnTo>
                  <a:lnTo>
                    <a:pt x="103" y="508"/>
                  </a:lnTo>
                  <a:lnTo>
                    <a:pt x="167" y="257"/>
                  </a:lnTo>
                  <a:lnTo>
                    <a:pt x="188" y="0"/>
                  </a:lnTo>
                  <a:lnTo>
                    <a:pt x="219" y="0"/>
                  </a:lnTo>
                  <a:lnTo>
                    <a:pt x="219" y="0"/>
                  </a:lnTo>
                  <a:close/>
                </a:path>
              </a:pathLst>
            </a:custGeom>
            <a:solidFill>
              <a:srgbClr val="000000"/>
            </a:solidFill>
            <a:ln w="9525">
              <a:noFill/>
              <a:round/>
            </a:ln>
          </p:spPr>
          <p:txBody>
            <a:bodyPr/>
            <a:lstStyle/>
            <a:p>
              <a:endParaRPr lang="en-US"/>
            </a:p>
          </p:txBody>
        </p:sp>
        <p:sp>
          <p:nvSpPr>
            <p:cNvPr id="380969" name="Freeform 41"/>
            <p:cNvSpPr/>
            <p:nvPr/>
          </p:nvSpPr>
          <p:spPr bwMode="auto">
            <a:xfrm>
              <a:off x="3777" y="1517"/>
              <a:ext cx="233" cy="582"/>
            </a:xfrm>
            <a:custGeom>
              <a:avLst/>
              <a:gdLst/>
              <a:ahLst/>
              <a:cxnLst>
                <a:cxn ang="0">
                  <a:pos x="44" y="19"/>
                </a:cxn>
                <a:cxn ang="0">
                  <a:pos x="54" y="134"/>
                </a:cxn>
                <a:cxn ang="0">
                  <a:pos x="85" y="204"/>
                </a:cxn>
                <a:cxn ang="0">
                  <a:pos x="135" y="266"/>
                </a:cxn>
                <a:cxn ang="0">
                  <a:pos x="204" y="355"/>
                </a:cxn>
                <a:cxn ang="0">
                  <a:pos x="271" y="452"/>
                </a:cxn>
                <a:cxn ang="0">
                  <a:pos x="337" y="555"/>
                </a:cxn>
                <a:cxn ang="0">
                  <a:pos x="437" y="774"/>
                </a:cxn>
                <a:cxn ang="0">
                  <a:pos x="465" y="967"/>
                </a:cxn>
                <a:cxn ang="0">
                  <a:pos x="465" y="1163"/>
                </a:cxn>
                <a:cxn ang="0">
                  <a:pos x="435" y="1163"/>
                </a:cxn>
                <a:cxn ang="0">
                  <a:pos x="412" y="957"/>
                </a:cxn>
                <a:cxn ang="0">
                  <a:pos x="387" y="856"/>
                </a:cxn>
                <a:cxn ang="0">
                  <a:pos x="350" y="757"/>
                </a:cxn>
                <a:cxn ang="0">
                  <a:pos x="309" y="661"/>
                </a:cxn>
                <a:cxn ang="0">
                  <a:pos x="259" y="568"/>
                </a:cxn>
                <a:cxn ang="0">
                  <a:pos x="204" y="479"/>
                </a:cxn>
                <a:cxn ang="0">
                  <a:pos x="146" y="394"/>
                </a:cxn>
                <a:cxn ang="0">
                  <a:pos x="91" y="314"/>
                </a:cxn>
                <a:cxn ang="0">
                  <a:pos x="33" y="213"/>
                </a:cxn>
                <a:cxn ang="0">
                  <a:pos x="0" y="106"/>
                </a:cxn>
                <a:cxn ang="0">
                  <a:pos x="15" y="11"/>
                </a:cxn>
                <a:cxn ang="0">
                  <a:pos x="33" y="0"/>
                </a:cxn>
                <a:cxn ang="0">
                  <a:pos x="44" y="19"/>
                </a:cxn>
                <a:cxn ang="0">
                  <a:pos x="44" y="19"/>
                </a:cxn>
              </a:cxnLst>
              <a:rect l="0" t="0" r="r" b="b"/>
              <a:pathLst>
                <a:path w="465" h="1163">
                  <a:moveTo>
                    <a:pt x="44" y="19"/>
                  </a:moveTo>
                  <a:lnTo>
                    <a:pt x="54" y="134"/>
                  </a:lnTo>
                  <a:lnTo>
                    <a:pt x="85" y="204"/>
                  </a:lnTo>
                  <a:lnTo>
                    <a:pt x="135" y="266"/>
                  </a:lnTo>
                  <a:lnTo>
                    <a:pt x="204" y="355"/>
                  </a:lnTo>
                  <a:lnTo>
                    <a:pt x="271" y="452"/>
                  </a:lnTo>
                  <a:lnTo>
                    <a:pt x="337" y="555"/>
                  </a:lnTo>
                  <a:lnTo>
                    <a:pt x="437" y="774"/>
                  </a:lnTo>
                  <a:lnTo>
                    <a:pt x="465" y="967"/>
                  </a:lnTo>
                  <a:lnTo>
                    <a:pt x="465" y="1163"/>
                  </a:lnTo>
                  <a:lnTo>
                    <a:pt x="435" y="1163"/>
                  </a:lnTo>
                  <a:lnTo>
                    <a:pt x="412" y="957"/>
                  </a:lnTo>
                  <a:lnTo>
                    <a:pt x="387" y="856"/>
                  </a:lnTo>
                  <a:lnTo>
                    <a:pt x="350" y="757"/>
                  </a:lnTo>
                  <a:lnTo>
                    <a:pt x="309" y="661"/>
                  </a:lnTo>
                  <a:lnTo>
                    <a:pt x="259" y="568"/>
                  </a:lnTo>
                  <a:lnTo>
                    <a:pt x="204" y="479"/>
                  </a:lnTo>
                  <a:lnTo>
                    <a:pt x="146" y="394"/>
                  </a:lnTo>
                  <a:lnTo>
                    <a:pt x="91" y="314"/>
                  </a:lnTo>
                  <a:lnTo>
                    <a:pt x="33" y="213"/>
                  </a:lnTo>
                  <a:lnTo>
                    <a:pt x="0" y="106"/>
                  </a:lnTo>
                  <a:lnTo>
                    <a:pt x="15" y="11"/>
                  </a:lnTo>
                  <a:lnTo>
                    <a:pt x="33" y="0"/>
                  </a:lnTo>
                  <a:lnTo>
                    <a:pt x="44" y="19"/>
                  </a:lnTo>
                  <a:lnTo>
                    <a:pt x="44" y="19"/>
                  </a:lnTo>
                  <a:close/>
                </a:path>
              </a:pathLst>
            </a:custGeom>
            <a:solidFill>
              <a:srgbClr val="000000"/>
            </a:solidFill>
            <a:ln w="9525">
              <a:noFill/>
              <a:round/>
            </a:ln>
          </p:spPr>
          <p:txBody>
            <a:bodyPr/>
            <a:lstStyle/>
            <a:p>
              <a:endParaRPr lang="en-US"/>
            </a:p>
          </p:txBody>
        </p:sp>
        <p:sp>
          <p:nvSpPr>
            <p:cNvPr id="380970" name="Freeform 42"/>
            <p:cNvSpPr/>
            <p:nvPr/>
          </p:nvSpPr>
          <p:spPr bwMode="auto">
            <a:xfrm>
              <a:off x="4007" y="1459"/>
              <a:ext cx="195" cy="402"/>
            </a:xfrm>
            <a:custGeom>
              <a:avLst/>
              <a:gdLst/>
              <a:ahLst/>
              <a:cxnLst>
                <a:cxn ang="0">
                  <a:pos x="178" y="0"/>
                </a:cxn>
                <a:cxn ang="0">
                  <a:pos x="277" y="13"/>
                </a:cxn>
                <a:cxn ang="0">
                  <a:pos x="361" y="63"/>
                </a:cxn>
                <a:cxn ang="0">
                  <a:pos x="390" y="118"/>
                </a:cxn>
                <a:cxn ang="0">
                  <a:pos x="381" y="166"/>
                </a:cxn>
                <a:cxn ang="0">
                  <a:pos x="347" y="207"/>
                </a:cxn>
                <a:cxn ang="0">
                  <a:pos x="297" y="244"/>
                </a:cxn>
                <a:cxn ang="0">
                  <a:pos x="199" y="308"/>
                </a:cxn>
                <a:cxn ang="0">
                  <a:pos x="192" y="369"/>
                </a:cxn>
                <a:cxn ang="0">
                  <a:pos x="249" y="497"/>
                </a:cxn>
                <a:cxn ang="0">
                  <a:pos x="237" y="557"/>
                </a:cxn>
                <a:cxn ang="0">
                  <a:pos x="182" y="621"/>
                </a:cxn>
                <a:cxn ang="0">
                  <a:pos x="28" y="797"/>
                </a:cxn>
                <a:cxn ang="0">
                  <a:pos x="7" y="804"/>
                </a:cxn>
                <a:cxn ang="0">
                  <a:pos x="0" y="783"/>
                </a:cxn>
                <a:cxn ang="0">
                  <a:pos x="56" y="667"/>
                </a:cxn>
                <a:cxn ang="0">
                  <a:pos x="95" y="614"/>
                </a:cxn>
                <a:cxn ang="0">
                  <a:pos x="136" y="568"/>
                </a:cxn>
                <a:cxn ang="0">
                  <a:pos x="181" y="507"/>
                </a:cxn>
                <a:cxn ang="0">
                  <a:pos x="180" y="445"/>
                </a:cxn>
                <a:cxn ang="0">
                  <a:pos x="163" y="392"/>
                </a:cxn>
                <a:cxn ang="0">
                  <a:pos x="150" y="303"/>
                </a:cxn>
                <a:cxn ang="0">
                  <a:pos x="189" y="223"/>
                </a:cxn>
                <a:cxn ang="0">
                  <a:pos x="231" y="200"/>
                </a:cxn>
                <a:cxn ang="0">
                  <a:pos x="290" y="167"/>
                </a:cxn>
                <a:cxn ang="0">
                  <a:pos x="336" y="85"/>
                </a:cxn>
                <a:cxn ang="0">
                  <a:pos x="262" y="42"/>
                </a:cxn>
                <a:cxn ang="0">
                  <a:pos x="177" y="31"/>
                </a:cxn>
                <a:cxn ang="0">
                  <a:pos x="163" y="14"/>
                </a:cxn>
                <a:cxn ang="0">
                  <a:pos x="178" y="0"/>
                </a:cxn>
                <a:cxn ang="0">
                  <a:pos x="178" y="0"/>
                </a:cxn>
              </a:cxnLst>
              <a:rect l="0" t="0" r="r" b="b"/>
              <a:pathLst>
                <a:path w="390" h="804">
                  <a:moveTo>
                    <a:pt x="178" y="0"/>
                  </a:moveTo>
                  <a:lnTo>
                    <a:pt x="277" y="13"/>
                  </a:lnTo>
                  <a:lnTo>
                    <a:pt x="361" y="63"/>
                  </a:lnTo>
                  <a:lnTo>
                    <a:pt x="390" y="118"/>
                  </a:lnTo>
                  <a:lnTo>
                    <a:pt x="381" y="166"/>
                  </a:lnTo>
                  <a:lnTo>
                    <a:pt x="347" y="207"/>
                  </a:lnTo>
                  <a:lnTo>
                    <a:pt x="297" y="244"/>
                  </a:lnTo>
                  <a:lnTo>
                    <a:pt x="199" y="308"/>
                  </a:lnTo>
                  <a:lnTo>
                    <a:pt x="192" y="369"/>
                  </a:lnTo>
                  <a:lnTo>
                    <a:pt x="249" y="497"/>
                  </a:lnTo>
                  <a:lnTo>
                    <a:pt x="237" y="557"/>
                  </a:lnTo>
                  <a:lnTo>
                    <a:pt x="182" y="621"/>
                  </a:lnTo>
                  <a:lnTo>
                    <a:pt x="28" y="797"/>
                  </a:lnTo>
                  <a:lnTo>
                    <a:pt x="7" y="804"/>
                  </a:lnTo>
                  <a:lnTo>
                    <a:pt x="0" y="783"/>
                  </a:lnTo>
                  <a:lnTo>
                    <a:pt x="56" y="667"/>
                  </a:lnTo>
                  <a:lnTo>
                    <a:pt x="95" y="614"/>
                  </a:lnTo>
                  <a:lnTo>
                    <a:pt x="136" y="568"/>
                  </a:lnTo>
                  <a:lnTo>
                    <a:pt x="181" y="507"/>
                  </a:lnTo>
                  <a:lnTo>
                    <a:pt x="180" y="445"/>
                  </a:lnTo>
                  <a:lnTo>
                    <a:pt x="163" y="392"/>
                  </a:lnTo>
                  <a:lnTo>
                    <a:pt x="150" y="303"/>
                  </a:lnTo>
                  <a:lnTo>
                    <a:pt x="189" y="223"/>
                  </a:lnTo>
                  <a:lnTo>
                    <a:pt x="231" y="200"/>
                  </a:lnTo>
                  <a:lnTo>
                    <a:pt x="290" y="167"/>
                  </a:lnTo>
                  <a:lnTo>
                    <a:pt x="336" y="85"/>
                  </a:lnTo>
                  <a:lnTo>
                    <a:pt x="262" y="42"/>
                  </a:lnTo>
                  <a:lnTo>
                    <a:pt x="177" y="31"/>
                  </a:lnTo>
                  <a:lnTo>
                    <a:pt x="163" y="14"/>
                  </a:lnTo>
                  <a:lnTo>
                    <a:pt x="178" y="0"/>
                  </a:lnTo>
                  <a:lnTo>
                    <a:pt x="178" y="0"/>
                  </a:lnTo>
                  <a:close/>
                </a:path>
              </a:pathLst>
            </a:custGeom>
            <a:solidFill>
              <a:srgbClr val="000000"/>
            </a:solidFill>
            <a:ln w="9525">
              <a:noFill/>
              <a:round/>
            </a:ln>
          </p:spPr>
          <p:txBody>
            <a:bodyPr/>
            <a:lstStyle/>
            <a:p>
              <a:endParaRPr lang="en-US"/>
            </a:p>
          </p:txBody>
        </p:sp>
        <p:sp>
          <p:nvSpPr>
            <p:cNvPr id="380971" name="Freeform 43"/>
            <p:cNvSpPr/>
            <p:nvPr/>
          </p:nvSpPr>
          <p:spPr bwMode="auto">
            <a:xfrm>
              <a:off x="4207" y="1372"/>
              <a:ext cx="688" cy="600"/>
            </a:xfrm>
            <a:custGeom>
              <a:avLst/>
              <a:gdLst/>
              <a:ahLst/>
              <a:cxnLst>
                <a:cxn ang="0">
                  <a:pos x="0" y="29"/>
                </a:cxn>
                <a:cxn ang="0">
                  <a:pos x="196" y="36"/>
                </a:cxn>
                <a:cxn ang="0">
                  <a:pos x="393" y="54"/>
                </a:cxn>
                <a:cxn ang="0">
                  <a:pos x="671" y="15"/>
                </a:cxn>
                <a:cxn ang="0">
                  <a:pos x="807" y="0"/>
                </a:cxn>
                <a:cxn ang="0">
                  <a:pos x="949" y="20"/>
                </a:cxn>
                <a:cxn ang="0">
                  <a:pos x="1107" y="91"/>
                </a:cxn>
                <a:cxn ang="0">
                  <a:pos x="1247" y="203"/>
                </a:cxn>
                <a:cxn ang="0">
                  <a:pos x="1346" y="348"/>
                </a:cxn>
                <a:cxn ang="0">
                  <a:pos x="1374" y="518"/>
                </a:cxn>
                <a:cxn ang="0">
                  <a:pos x="1357" y="576"/>
                </a:cxn>
                <a:cxn ang="0">
                  <a:pos x="1325" y="628"/>
                </a:cxn>
                <a:cxn ang="0">
                  <a:pos x="1261" y="732"/>
                </a:cxn>
                <a:cxn ang="0">
                  <a:pos x="1186" y="967"/>
                </a:cxn>
                <a:cxn ang="0">
                  <a:pos x="1150" y="1063"/>
                </a:cxn>
                <a:cxn ang="0">
                  <a:pos x="1104" y="1137"/>
                </a:cxn>
                <a:cxn ang="0">
                  <a:pos x="1043" y="1184"/>
                </a:cxn>
                <a:cxn ang="0">
                  <a:pos x="958" y="1201"/>
                </a:cxn>
                <a:cxn ang="0">
                  <a:pos x="685" y="1120"/>
                </a:cxn>
                <a:cxn ang="0">
                  <a:pos x="699" y="1092"/>
                </a:cxn>
                <a:cxn ang="0">
                  <a:pos x="824" y="1138"/>
                </a:cxn>
                <a:cxn ang="0">
                  <a:pos x="922" y="1144"/>
                </a:cxn>
                <a:cxn ang="0">
                  <a:pos x="1054" y="1066"/>
                </a:cxn>
                <a:cxn ang="0">
                  <a:pos x="1130" y="905"/>
                </a:cxn>
                <a:cxn ang="0">
                  <a:pos x="1194" y="711"/>
                </a:cxn>
                <a:cxn ang="0">
                  <a:pos x="1222" y="660"/>
                </a:cxn>
                <a:cxn ang="0">
                  <a:pos x="1257" y="615"/>
                </a:cxn>
                <a:cxn ang="0">
                  <a:pos x="1304" y="512"/>
                </a:cxn>
                <a:cxn ang="0">
                  <a:pos x="1279" y="365"/>
                </a:cxn>
                <a:cxn ang="0">
                  <a:pos x="1243" y="298"/>
                </a:cxn>
                <a:cxn ang="0">
                  <a:pos x="1193" y="238"/>
                </a:cxn>
                <a:cxn ang="0">
                  <a:pos x="1135" y="185"/>
                </a:cxn>
                <a:cxn ang="0">
                  <a:pos x="1069" y="141"/>
                </a:cxn>
                <a:cxn ang="0">
                  <a:pos x="1001" y="104"/>
                </a:cxn>
                <a:cxn ang="0">
                  <a:pos x="933" y="78"/>
                </a:cxn>
                <a:cxn ang="0">
                  <a:pos x="796" y="56"/>
                </a:cxn>
                <a:cxn ang="0">
                  <a:pos x="663" y="64"/>
                </a:cxn>
                <a:cxn ang="0">
                  <a:pos x="393" y="92"/>
                </a:cxn>
                <a:cxn ang="0">
                  <a:pos x="199" y="70"/>
                </a:cxn>
                <a:cxn ang="0">
                  <a:pos x="4" y="60"/>
                </a:cxn>
                <a:cxn ang="0">
                  <a:pos x="0" y="29"/>
                </a:cxn>
                <a:cxn ang="0">
                  <a:pos x="0" y="29"/>
                </a:cxn>
              </a:cxnLst>
              <a:rect l="0" t="0" r="r" b="b"/>
              <a:pathLst>
                <a:path w="1374" h="1201">
                  <a:moveTo>
                    <a:pt x="0" y="29"/>
                  </a:moveTo>
                  <a:lnTo>
                    <a:pt x="196" y="36"/>
                  </a:lnTo>
                  <a:lnTo>
                    <a:pt x="393" y="54"/>
                  </a:lnTo>
                  <a:lnTo>
                    <a:pt x="671" y="15"/>
                  </a:lnTo>
                  <a:lnTo>
                    <a:pt x="807" y="0"/>
                  </a:lnTo>
                  <a:lnTo>
                    <a:pt x="949" y="20"/>
                  </a:lnTo>
                  <a:lnTo>
                    <a:pt x="1107" y="91"/>
                  </a:lnTo>
                  <a:lnTo>
                    <a:pt x="1247" y="203"/>
                  </a:lnTo>
                  <a:lnTo>
                    <a:pt x="1346" y="348"/>
                  </a:lnTo>
                  <a:lnTo>
                    <a:pt x="1374" y="518"/>
                  </a:lnTo>
                  <a:lnTo>
                    <a:pt x="1357" y="576"/>
                  </a:lnTo>
                  <a:lnTo>
                    <a:pt x="1325" y="628"/>
                  </a:lnTo>
                  <a:lnTo>
                    <a:pt x="1261" y="732"/>
                  </a:lnTo>
                  <a:lnTo>
                    <a:pt x="1186" y="967"/>
                  </a:lnTo>
                  <a:lnTo>
                    <a:pt x="1150" y="1063"/>
                  </a:lnTo>
                  <a:lnTo>
                    <a:pt x="1104" y="1137"/>
                  </a:lnTo>
                  <a:lnTo>
                    <a:pt x="1043" y="1184"/>
                  </a:lnTo>
                  <a:lnTo>
                    <a:pt x="958" y="1201"/>
                  </a:lnTo>
                  <a:lnTo>
                    <a:pt x="685" y="1120"/>
                  </a:lnTo>
                  <a:lnTo>
                    <a:pt x="699" y="1092"/>
                  </a:lnTo>
                  <a:lnTo>
                    <a:pt x="824" y="1138"/>
                  </a:lnTo>
                  <a:lnTo>
                    <a:pt x="922" y="1144"/>
                  </a:lnTo>
                  <a:lnTo>
                    <a:pt x="1054" y="1066"/>
                  </a:lnTo>
                  <a:lnTo>
                    <a:pt x="1130" y="905"/>
                  </a:lnTo>
                  <a:lnTo>
                    <a:pt x="1194" y="711"/>
                  </a:lnTo>
                  <a:lnTo>
                    <a:pt x="1222" y="660"/>
                  </a:lnTo>
                  <a:lnTo>
                    <a:pt x="1257" y="615"/>
                  </a:lnTo>
                  <a:lnTo>
                    <a:pt x="1304" y="512"/>
                  </a:lnTo>
                  <a:lnTo>
                    <a:pt x="1279" y="365"/>
                  </a:lnTo>
                  <a:lnTo>
                    <a:pt x="1243" y="298"/>
                  </a:lnTo>
                  <a:lnTo>
                    <a:pt x="1193" y="238"/>
                  </a:lnTo>
                  <a:lnTo>
                    <a:pt x="1135" y="185"/>
                  </a:lnTo>
                  <a:lnTo>
                    <a:pt x="1069" y="141"/>
                  </a:lnTo>
                  <a:lnTo>
                    <a:pt x="1001" y="104"/>
                  </a:lnTo>
                  <a:lnTo>
                    <a:pt x="933" y="78"/>
                  </a:lnTo>
                  <a:lnTo>
                    <a:pt x="796" y="56"/>
                  </a:lnTo>
                  <a:lnTo>
                    <a:pt x="663" y="64"/>
                  </a:lnTo>
                  <a:lnTo>
                    <a:pt x="393" y="92"/>
                  </a:lnTo>
                  <a:lnTo>
                    <a:pt x="199" y="70"/>
                  </a:lnTo>
                  <a:lnTo>
                    <a:pt x="4" y="60"/>
                  </a:lnTo>
                  <a:lnTo>
                    <a:pt x="0" y="29"/>
                  </a:lnTo>
                  <a:lnTo>
                    <a:pt x="0" y="29"/>
                  </a:lnTo>
                  <a:close/>
                </a:path>
              </a:pathLst>
            </a:custGeom>
            <a:solidFill>
              <a:srgbClr val="000000"/>
            </a:solidFill>
            <a:ln w="9525">
              <a:noFill/>
              <a:round/>
            </a:ln>
          </p:spPr>
          <p:txBody>
            <a:bodyPr/>
            <a:lstStyle/>
            <a:p>
              <a:endParaRPr lang="en-US"/>
            </a:p>
          </p:txBody>
        </p:sp>
        <p:sp>
          <p:nvSpPr>
            <p:cNvPr id="380972" name="Freeform 44"/>
            <p:cNvSpPr/>
            <p:nvPr/>
          </p:nvSpPr>
          <p:spPr bwMode="auto">
            <a:xfrm>
              <a:off x="4538" y="1632"/>
              <a:ext cx="109" cy="203"/>
            </a:xfrm>
            <a:custGeom>
              <a:avLst/>
              <a:gdLst/>
              <a:ahLst/>
              <a:cxnLst>
                <a:cxn ang="0">
                  <a:pos x="151" y="404"/>
                </a:cxn>
                <a:cxn ang="0">
                  <a:pos x="25" y="406"/>
                </a:cxn>
                <a:cxn ang="0">
                  <a:pos x="25" y="377"/>
                </a:cxn>
                <a:cxn ang="0">
                  <a:pos x="106" y="342"/>
                </a:cxn>
                <a:cxn ang="0">
                  <a:pos x="159" y="199"/>
                </a:cxn>
                <a:cxn ang="0">
                  <a:pos x="139" y="139"/>
                </a:cxn>
                <a:cxn ang="0">
                  <a:pos x="107" y="85"/>
                </a:cxn>
                <a:cxn ang="0">
                  <a:pos x="62" y="45"/>
                </a:cxn>
                <a:cxn ang="0">
                  <a:pos x="0" y="29"/>
                </a:cxn>
                <a:cxn ang="0">
                  <a:pos x="0" y="0"/>
                </a:cxn>
                <a:cxn ang="0">
                  <a:pos x="142" y="52"/>
                </a:cxn>
                <a:cxn ang="0">
                  <a:pos x="219" y="184"/>
                </a:cxn>
                <a:cxn ang="0">
                  <a:pos x="212" y="302"/>
                </a:cxn>
                <a:cxn ang="0">
                  <a:pos x="185" y="355"/>
                </a:cxn>
                <a:cxn ang="0">
                  <a:pos x="151" y="404"/>
                </a:cxn>
                <a:cxn ang="0">
                  <a:pos x="151" y="404"/>
                </a:cxn>
              </a:cxnLst>
              <a:rect l="0" t="0" r="r" b="b"/>
              <a:pathLst>
                <a:path w="219" h="406">
                  <a:moveTo>
                    <a:pt x="151" y="404"/>
                  </a:moveTo>
                  <a:lnTo>
                    <a:pt x="25" y="406"/>
                  </a:lnTo>
                  <a:lnTo>
                    <a:pt x="25" y="377"/>
                  </a:lnTo>
                  <a:lnTo>
                    <a:pt x="106" y="342"/>
                  </a:lnTo>
                  <a:lnTo>
                    <a:pt x="159" y="199"/>
                  </a:lnTo>
                  <a:lnTo>
                    <a:pt x="139" y="139"/>
                  </a:lnTo>
                  <a:lnTo>
                    <a:pt x="107" y="85"/>
                  </a:lnTo>
                  <a:lnTo>
                    <a:pt x="62" y="45"/>
                  </a:lnTo>
                  <a:lnTo>
                    <a:pt x="0" y="29"/>
                  </a:lnTo>
                  <a:lnTo>
                    <a:pt x="0" y="0"/>
                  </a:lnTo>
                  <a:lnTo>
                    <a:pt x="142" y="52"/>
                  </a:lnTo>
                  <a:lnTo>
                    <a:pt x="219" y="184"/>
                  </a:lnTo>
                  <a:lnTo>
                    <a:pt x="212" y="302"/>
                  </a:lnTo>
                  <a:lnTo>
                    <a:pt x="185" y="355"/>
                  </a:lnTo>
                  <a:lnTo>
                    <a:pt x="151" y="404"/>
                  </a:lnTo>
                  <a:lnTo>
                    <a:pt x="151" y="404"/>
                  </a:lnTo>
                  <a:close/>
                </a:path>
              </a:pathLst>
            </a:custGeom>
            <a:solidFill>
              <a:srgbClr val="000000"/>
            </a:solidFill>
            <a:ln w="9525">
              <a:noFill/>
              <a:round/>
            </a:ln>
          </p:spPr>
          <p:txBody>
            <a:bodyPr/>
            <a:lstStyle/>
            <a:p>
              <a:endParaRPr lang="en-US"/>
            </a:p>
          </p:txBody>
        </p:sp>
        <p:sp>
          <p:nvSpPr>
            <p:cNvPr id="380973" name="Freeform 45"/>
            <p:cNvSpPr/>
            <p:nvPr/>
          </p:nvSpPr>
          <p:spPr bwMode="auto">
            <a:xfrm>
              <a:off x="4430" y="1449"/>
              <a:ext cx="235" cy="245"/>
            </a:xfrm>
            <a:custGeom>
              <a:avLst/>
              <a:gdLst/>
              <a:ahLst/>
              <a:cxnLst>
                <a:cxn ang="0">
                  <a:pos x="470" y="0"/>
                </a:cxn>
                <a:cxn ang="0">
                  <a:pos x="443" y="96"/>
                </a:cxn>
                <a:cxn ang="0">
                  <a:pos x="413" y="136"/>
                </a:cxn>
                <a:cxn ang="0">
                  <a:pos x="375" y="172"/>
                </a:cxn>
                <a:cxn ang="0">
                  <a:pos x="287" y="232"/>
                </a:cxn>
                <a:cxn ang="0">
                  <a:pos x="198" y="278"/>
                </a:cxn>
                <a:cxn ang="0">
                  <a:pos x="85" y="363"/>
                </a:cxn>
                <a:cxn ang="0">
                  <a:pos x="31" y="489"/>
                </a:cxn>
                <a:cxn ang="0">
                  <a:pos x="0" y="487"/>
                </a:cxn>
                <a:cxn ang="0">
                  <a:pos x="9" y="409"/>
                </a:cxn>
                <a:cxn ang="0">
                  <a:pos x="46" y="327"/>
                </a:cxn>
                <a:cxn ang="0">
                  <a:pos x="102" y="256"/>
                </a:cxn>
                <a:cxn ang="0">
                  <a:pos x="165" y="208"/>
                </a:cxn>
                <a:cxn ang="0">
                  <a:pos x="234" y="172"/>
                </a:cxn>
                <a:cxn ang="0">
                  <a:pos x="304" y="133"/>
                </a:cxn>
                <a:cxn ang="0">
                  <a:pos x="439" y="0"/>
                </a:cxn>
                <a:cxn ang="0">
                  <a:pos x="470" y="0"/>
                </a:cxn>
                <a:cxn ang="0">
                  <a:pos x="470" y="0"/>
                </a:cxn>
              </a:cxnLst>
              <a:rect l="0" t="0" r="r" b="b"/>
              <a:pathLst>
                <a:path w="470" h="489">
                  <a:moveTo>
                    <a:pt x="470" y="0"/>
                  </a:moveTo>
                  <a:lnTo>
                    <a:pt x="443" y="96"/>
                  </a:lnTo>
                  <a:lnTo>
                    <a:pt x="413" y="136"/>
                  </a:lnTo>
                  <a:lnTo>
                    <a:pt x="375" y="172"/>
                  </a:lnTo>
                  <a:lnTo>
                    <a:pt x="287" y="232"/>
                  </a:lnTo>
                  <a:lnTo>
                    <a:pt x="198" y="278"/>
                  </a:lnTo>
                  <a:lnTo>
                    <a:pt x="85" y="363"/>
                  </a:lnTo>
                  <a:lnTo>
                    <a:pt x="31" y="489"/>
                  </a:lnTo>
                  <a:lnTo>
                    <a:pt x="0" y="487"/>
                  </a:lnTo>
                  <a:lnTo>
                    <a:pt x="9" y="409"/>
                  </a:lnTo>
                  <a:lnTo>
                    <a:pt x="46" y="327"/>
                  </a:lnTo>
                  <a:lnTo>
                    <a:pt x="102" y="256"/>
                  </a:lnTo>
                  <a:lnTo>
                    <a:pt x="165" y="208"/>
                  </a:lnTo>
                  <a:lnTo>
                    <a:pt x="234" y="172"/>
                  </a:lnTo>
                  <a:lnTo>
                    <a:pt x="304" y="133"/>
                  </a:lnTo>
                  <a:lnTo>
                    <a:pt x="439" y="0"/>
                  </a:lnTo>
                  <a:lnTo>
                    <a:pt x="470" y="0"/>
                  </a:lnTo>
                  <a:lnTo>
                    <a:pt x="470" y="0"/>
                  </a:lnTo>
                  <a:close/>
                </a:path>
              </a:pathLst>
            </a:custGeom>
            <a:solidFill>
              <a:srgbClr val="000000"/>
            </a:solidFill>
            <a:ln w="9525">
              <a:noFill/>
              <a:round/>
            </a:ln>
          </p:spPr>
          <p:txBody>
            <a:bodyPr/>
            <a:lstStyle/>
            <a:p>
              <a:endParaRPr lang="en-US"/>
            </a:p>
          </p:txBody>
        </p:sp>
        <p:sp>
          <p:nvSpPr>
            <p:cNvPr id="380974" name="Freeform 46"/>
            <p:cNvSpPr/>
            <p:nvPr/>
          </p:nvSpPr>
          <p:spPr bwMode="auto">
            <a:xfrm>
              <a:off x="4429" y="1687"/>
              <a:ext cx="110" cy="199"/>
            </a:xfrm>
            <a:custGeom>
              <a:avLst/>
              <a:gdLst/>
              <a:ahLst/>
              <a:cxnLst>
                <a:cxn ang="0">
                  <a:pos x="0" y="28"/>
                </a:cxn>
                <a:cxn ang="0">
                  <a:pos x="36" y="2"/>
                </a:cxn>
                <a:cxn ang="0">
                  <a:pos x="85" y="0"/>
                </a:cxn>
                <a:cxn ang="0">
                  <a:pos x="170" y="44"/>
                </a:cxn>
                <a:cxn ang="0">
                  <a:pos x="220" y="219"/>
                </a:cxn>
                <a:cxn ang="0">
                  <a:pos x="183" y="305"/>
                </a:cxn>
                <a:cxn ang="0">
                  <a:pos x="135" y="390"/>
                </a:cxn>
                <a:cxn ang="0">
                  <a:pos x="115" y="398"/>
                </a:cxn>
                <a:cxn ang="0">
                  <a:pos x="107" y="379"/>
                </a:cxn>
                <a:cxn ang="0">
                  <a:pos x="143" y="209"/>
                </a:cxn>
                <a:cxn ang="0">
                  <a:pos x="136" y="147"/>
                </a:cxn>
                <a:cxn ang="0">
                  <a:pos x="108" y="91"/>
                </a:cxn>
                <a:cxn ang="0">
                  <a:pos x="71" y="51"/>
                </a:cxn>
                <a:cxn ang="0">
                  <a:pos x="22" y="48"/>
                </a:cxn>
                <a:cxn ang="0">
                  <a:pos x="0" y="28"/>
                </a:cxn>
                <a:cxn ang="0">
                  <a:pos x="0" y="28"/>
                </a:cxn>
              </a:cxnLst>
              <a:rect l="0" t="0" r="r" b="b"/>
              <a:pathLst>
                <a:path w="220" h="398">
                  <a:moveTo>
                    <a:pt x="0" y="28"/>
                  </a:moveTo>
                  <a:lnTo>
                    <a:pt x="36" y="2"/>
                  </a:lnTo>
                  <a:lnTo>
                    <a:pt x="85" y="0"/>
                  </a:lnTo>
                  <a:lnTo>
                    <a:pt x="170" y="44"/>
                  </a:lnTo>
                  <a:lnTo>
                    <a:pt x="220" y="219"/>
                  </a:lnTo>
                  <a:lnTo>
                    <a:pt x="183" y="305"/>
                  </a:lnTo>
                  <a:lnTo>
                    <a:pt x="135" y="390"/>
                  </a:lnTo>
                  <a:lnTo>
                    <a:pt x="115" y="398"/>
                  </a:lnTo>
                  <a:lnTo>
                    <a:pt x="107" y="379"/>
                  </a:lnTo>
                  <a:lnTo>
                    <a:pt x="143" y="209"/>
                  </a:lnTo>
                  <a:lnTo>
                    <a:pt x="136" y="147"/>
                  </a:lnTo>
                  <a:lnTo>
                    <a:pt x="108" y="91"/>
                  </a:lnTo>
                  <a:lnTo>
                    <a:pt x="71" y="51"/>
                  </a:lnTo>
                  <a:lnTo>
                    <a:pt x="22" y="48"/>
                  </a:lnTo>
                  <a:lnTo>
                    <a:pt x="0" y="28"/>
                  </a:lnTo>
                  <a:lnTo>
                    <a:pt x="0" y="28"/>
                  </a:lnTo>
                  <a:close/>
                </a:path>
              </a:pathLst>
            </a:custGeom>
            <a:solidFill>
              <a:srgbClr val="000000"/>
            </a:solidFill>
            <a:ln w="9525">
              <a:noFill/>
              <a:round/>
            </a:ln>
          </p:spPr>
          <p:txBody>
            <a:bodyPr/>
            <a:lstStyle/>
            <a:p>
              <a:endParaRPr lang="en-US"/>
            </a:p>
          </p:txBody>
        </p:sp>
        <p:sp>
          <p:nvSpPr>
            <p:cNvPr id="380975" name="Freeform 47"/>
            <p:cNvSpPr/>
            <p:nvPr/>
          </p:nvSpPr>
          <p:spPr bwMode="auto">
            <a:xfrm>
              <a:off x="4169" y="1592"/>
              <a:ext cx="286" cy="165"/>
            </a:xfrm>
            <a:custGeom>
              <a:avLst/>
              <a:gdLst/>
              <a:ahLst/>
              <a:cxnLst>
                <a:cxn ang="0">
                  <a:pos x="102" y="330"/>
                </a:cxn>
                <a:cxn ang="0">
                  <a:pos x="17" y="229"/>
                </a:cxn>
                <a:cxn ang="0">
                  <a:pos x="0" y="103"/>
                </a:cxn>
                <a:cxn ang="0">
                  <a:pos x="20" y="76"/>
                </a:cxn>
                <a:cxn ang="0">
                  <a:pos x="53" y="44"/>
                </a:cxn>
                <a:cxn ang="0">
                  <a:pos x="117" y="0"/>
                </a:cxn>
                <a:cxn ang="0">
                  <a:pos x="209" y="18"/>
                </a:cxn>
                <a:cxn ang="0">
                  <a:pos x="304" y="55"/>
                </a:cxn>
                <a:cxn ang="0">
                  <a:pos x="572" y="76"/>
                </a:cxn>
                <a:cxn ang="0">
                  <a:pos x="572" y="107"/>
                </a:cxn>
                <a:cxn ang="0">
                  <a:pos x="430" y="119"/>
                </a:cxn>
                <a:cxn ang="0">
                  <a:pos x="290" y="115"/>
                </a:cxn>
                <a:cxn ang="0">
                  <a:pos x="213" y="79"/>
                </a:cxn>
                <a:cxn ang="0">
                  <a:pos x="136" y="61"/>
                </a:cxn>
                <a:cxn ang="0">
                  <a:pos x="58" y="132"/>
                </a:cxn>
                <a:cxn ang="0">
                  <a:pos x="49" y="184"/>
                </a:cxn>
                <a:cxn ang="0">
                  <a:pos x="65" y="228"/>
                </a:cxn>
                <a:cxn ang="0">
                  <a:pos x="125" y="306"/>
                </a:cxn>
                <a:cxn ang="0">
                  <a:pos x="127" y="330"/>
                </a:cxn>
                <a:cxn ang="0">
                  <a:pos x="102" y="330"/>
                </a:cxn>
                <a:cxn ang="0">
                  <a:pos x="102" y="330"/>
                </a:cxn>
              </a:cxnLst>
              <a:rect l="0" t="0" r="r" b="b"/>
              <a:pathLst>
                <a:path w="572" h="330">
                  <a:moveTo>
                    <a:pt x="102" y="330"/>
                  </a:moveTo>
                  <a:lnTo>
                    <a:pt x="17" y="229"/>
                  </a:lnTo>
                  <a:lnTo>
                    <a:pt x="0" y="103"/>
                  </a:lnTo>
                  <a:lnTo>
                    <a:pt x="20" y="76"/>
                  </a:lnTo>
                  <a:lnTo>
                    <a:pt x="53" y="44"/>
                  </a:lnTo>
                  <a:lnTo>
                    <a:pt x="117" y="0"/>
                  </a:lnTo>
                  <a:lnTo>
                    <a:pt x="209" y="18"/>
                  </a:lnTo>
                  <a:lnTo>
                    <a:pt x="304" y="55"/>
                  </a:lnTo>
                  <a:lnTo>
                    <a:pt x="572" y="76"/>
                  </a:lnTo>
                  <a:lnTo>
                    <a:pt x="572" y="107"/>
                  </a:lnTo>
                  <a:lnTo>
                    <a:pt x="430" y="119"/>
                  </a:lnTo>
                  <a:lnTo>
                    <a:pt x="290" y="115"/>
                  </a:lnTo>
                  <a:lnTo>
                    <a:pt x="213" y="79"/>
                  </a:lnTo>
                  <a:lnTo>
                    <a:pt x="136" y="61"/>
                  </a:lnTo>
                  <a:lnTo>
                    <a:pt x="58" y="132"/>
                  </a:lnTo>
                  <a:lnTo>
                    <a:pt x="49" y="184"/>
                  </a:lnTo>
                  <a:lnTo>
                    <a:pt x="65" y="228"/>
                  </a:lnTo>
                  <a:lnTo>
                    <a:pt x="125" y="306"/>
                  </a:lnTo>
                  <a:lnTo>
                    <a:pt x="127" y="330"/>
                  </a:lnTo>
                  <a:lnTo>
                    <a:pt x="102" y="330"/>
                  </a:lnTo>
                  <a:lnTo>
                    <a:pt x="102" y="330"/>
                  </a:lnTo>
                  <a:close/>
                </a:path>
              </a:pathLst>
            </a:custGeom>
            <a:solidFill>
              <a:srgbClr val="000000"/>
            </a:solidFill>
            <a:ln w="9525">
              <a:noFill/>
              <a:round/>
            </a:ln>
          </p:spPr>
          <p:txBody>
            <a:bodyPr/>
            <a:lstStyle/>
            <a:p>
              <a:endParaRPr lang="en-US"/>
            </a:p>
          </p:txBody>
        </p:sp>
        <p:sp>
          <p:nvSpPr>
            <p:cNvPr id="380976" name="Freeform 48"/>
            <p:cNvSpPr/>
            <p:nvPr/>
          </p:nvSpPr>
          <p:spPr bwMode="auto">
            <a:xfrm>
              <a:off x="4222" y="1709"/>
              <a:ext cx="187" cy="54"/>
            </a:xfrm>
            <a:custGeom>
              <a:avLst/>
              <a:gdLst/>
              <a:ahLst/>
              <a:cxnLst>
                <a:cxn ang="0">
                  <a:pos x="6" y="64"/>
                </a:cxn>
                <a:cxn ang="0">
                  <a:pos x="38" y="35"/>
                </a:cxn>
                <a:cxn ang="0">
                  <a:pos x="70" y="11"/>
                </a:cxn>
                <a:cxn ang="0">
                  <a:pos x="215" y="0"/>
                </a:cxn>
                <a:cxn ang="0">
                  <a:pos x="361" y="22"/>
                </a:cxn>
                <a:cxn ang="0">
                  <a:pos x="373" y="39"/>
                </a:cxn>
                <a:cxn ang="0">
                  <a:pos x="355" y="51"/>
                </a:cxn>
                <a:cxn ang="0">
                  <a:pos x="297" y="46"/>
                </a:cxn>
                <a:cxn ang="0">
                  <a:pos x="96" y="75"/>
                </a:cxn>
                <a:cxn ang="0">
                  <a:pos x="38" y="107"/>
                </a:cxn>
                <a:cxn ang="0">
                  <a:pos x="0" y="102"/>
                </a:cxn>
                <a:cxn ang="0">
                  <a:pos x="6" y="64"/>
                </a:cxn>
                <a:cxn ang="0">
                  <a:pos x="6" y="64"/>
                </a:cxn>
              </a:cxnLst>
              <a:rect l="0" t="0" r="r" b="b"/>
              <a:pathLst>
                <a:path w="373" h="107">
                  <a:moveTo>
                    <a:pt x="6" y="64"/>
                  </a:moveTo>
                  <a:lnTo>
                    <a:pt x="38" y="35"/>
                  </a:lnTo>
                  <a:lnTo>
                    <a:pt x="70" y="11"/>
                  </a:lnTo>
                  <a:lnTo>
                    <a:pt x="215" y="0"/>
                  </a:lnTo>
                  <a:lnTo>
                    <a:pt x="361" y="22"/>
                  </a:lnTo>
                  <a:lnTo>
                    <a:pt x="373" y="39"/>
                  </a:lnTo>
                  <a:lnTo>
                    <a:pt x="355" y="51"/>
                  </a:lnTo>
                  <a:lnTo>
                    <a:pt x="297" y="46"/>
                  </a:lnTo>
                  <a:lnTo>
                    <a:pt x="96" y="75"/>
                  </a:lnTo>
                  <a:lnTo>
                    <a:pt x="38" y="107"/>
                  </a:lnTo>
                  <a:lnTo>
                    <a:pt x="0" y="102"/>
                  </a:lnTo>
                  <a:lnTo>
                    <a:pt x="6" y="64"/>
                  </a:lnTo>
                  <a:lnTo>
                    <a:pt x="6" y="64"/>
                  </a:lnTo>
                  <a:close/>
                </a:path>
              </a:pathLst>
            </a:custGeom>
            <a:solidFill>
              <a:srgbClr val="000000"/>
            </a:solidFill>
            <a:ln w="9525">
              <a:noFill/>
              <a:round/>
            </a:ln>
          </p:spPr>
          <p:txBody>
            <a:bodyPr/>
            <a:lstStyle/>
            <a:p>
              <a:endParaRPr lang="en-US"/>
            </a:p>
          </p:txBody>
        </p:sp>
        <p:sp>
          <p:nvSpPr>
            <p:cNvPr id="380977" name="Freeform 49"/>
            <p:cNvSpPr/>
            <p:nvPr/>
          </p:nvSpPr>
          <p:spPr bwMode="auto">
            <a:xfrm>
              <a:off x="4038" y="1751"/>
              <a:ext cx="196" cy="484"/>
            </a:xfrm>
            <a:custGeom>
              <a:avLst/>
              <a:gdLst/>
              <a:ahLst/>
              <a:cxnLst>
                <a:cxn ang="0">
                  <a:pos x="391" y="21"/>
                </a:cxn>
                <a:cxn ang="0">
                  <a:pos x="346" y="157"/>
                </a:cxn>
                <a:cxn ang="0">
                  <a:pos x="289" y="502"/>
                </a:cxn>
                <a:cxn ang="0">
                  <a:pos x="257" y="578"/>
                </a:cxn>
                <a:cxn ang="0">
                  <a:pos x="183" y="725"/>
                </a:cxn>
                <a:cxn ang="0">
                  <a:pos x="75" y="906"/>
                </a:cxn>
                <a:cxn ang="0">
                  <a:pos x="25" y="969"/>
                </a:cxn>
                <a:cxn ang="0">
                  <a:pos x="0" y="952"/>
                </a:cxn>
                <a:cxn ang="0">
                  <a:pos x="33" y="889"/>
                </a:cxn>
                <a:cxn ang="0">
                  <a:pos x="115" y="724"/>
                </a:cxn>
                <a:cxn ang="0">
                  <a:pos x="224" y="479"/>
                </a:cxn>
                <a:cxn ang="0">
                  <a:pos x="288" y="228"/>
                </a:cxn>
                <a:cxn ang="0">
                  <a:pos x="324" y="96"/>
                </a:cxn>
                <a:cxn ang="0">
                  <a:pos x="364" y="7"/>
                </a:cxn>
                <a:cxn ang="0">
                  <a:pos x="385" y="0"/>
                </a:cxn>
                <a:cxn ang="0">
                  <a:pos x="391" y="21"/>
                </a:cxn>
                <a:cxn ang="0">
                  <a:pos x="391" y="21"/>
                </a:cxn>
              </a:cxnLst>
              <a:rect l="0" t="0" r="r" b="b"/>
              <a:pathLst>
                <a:path w="391" h="969">
                  <a:moveTo>
                    <a:pt x="391" y="21"/>
                  </a:moveTo>
                  <a:lnTo>
                    <a:pt x="346" y="157"/>
                  </a:lnTo>
                  <a:lnTo>
                    <a:pt x="289" y="502"/>
                  </a:lnTo>
                  <a:lnTo>
                    <a:pt x="257" y="578"/>
                  </a:lnTo>
                  <a:lnTo>
                    <a:pt x="183" y="725"/>
                  </a:lnTo>
                  <a:lnTo>
                    <a:pt x="75" y="906"/>
                  </a:lnTo>
                  <a:lnTo>
                    <a:pt x="25" y="969"/>
                  </a:lnTo>
                  <a:lnTo>
                    <a:pt x="0" y="952"/>
                  </a:lnTo>
                  <a:lnTo>
                    <a:pt x="33" y="889"/>
                  </a:lnTo>
                  <a:lnTo>
                    <a:pt x="115" y="724"/>
                  </a:lnTo>
                  <a:lnTo>
                    <a:pt x="224" y="479"/>
                  </a:lnTo>
                  <a:lnTo>
                    <a:pt x="288" y="228"/>
                  </a:lnTo>
                  <a:lnTo>
                    <a:pt x="324" y="96"/>
                  </a:lnTo>
                  <a:lnTo>
                    <a:pt x="364" y="7"/>
                  </a:lnTo>
                  <a:lnTo>
                    <a:pt x="385" y="0"/>
                  </a:lnTo>
                  <a:lnTo>
                    <a:pt x="391" y="21"/>
                  </a:lnTo>
                  <a:lnTo>
                    <a:pt x="391" y="21"/>
                  </a:lnTo>
                  <a:close/>
                </a:path>
              </a:pathLst>
            </a:custGeom>
            <a:solidFill>
              <a:srgbClr val="000000"/>
            </a:solidFill>
            <a:ln w="9525">
              <a:noFill/>
              <a:round/>
            </a:ln>
          </p:spPr>
          <p:txBody>
            <a:bodyPr/>
            <a:lstStyle/>
            <a:p>
              <a:endParaRPr lang="en-US"/>
            </a:p>
          </p:txBody>
        </p:sp>
        <p:sp>
          <p:nvSpPr>
            <p:cNvPr id="380978" name="Freeform 50"/>
            <p:cNvSpPr/>
            <p:nvPr/>
          </p:nvSpPr>
          <p:spPr bwMode="auto">
            <a:xfrm>
              <a:off x="4828" y="1698"/>
              <a:ext cx="72" cy="487"/>
            </a:xfrm>
            <a:custGeom>
              <a:avLst/>
              <a:gdLst/>
              <a:ahLst/>
              <a:cxnLst>
                <a:cxn ang="0">
                  <a:pos x="42" y="5"/>
                </a:cxn>
                <a:cxn ang="0">
                  <a:pos x="109" y="91"/>
                </a:cxn>
                <a:cxn ang="0">
                  <a:pos x="142" y="199"/>
                </a:cxn>
                <a:cxn ang="0">
                  <a:pos x="145" y="313"/>
                </a:cxn>
                <a:cxn ang="0">
                  <a:pos x="126" y="419"/>
                </a:cxn>
                <a:cxn ang="0">
                  <a:pos x="73" y="738"/>
                </a:cxn>
                <a:cxn ang="0">
                  <a:pos x="71" y="852"/>
                </a:cxn>
                <a:cxn ang="0">
                  <a:pos x="119" y="954"/>
                </a:cxn>
                <a:cxn ang="0">
                  <a:pos x="120" y="974"/>
                </a:cxn>
                <a:cxn ang="0">
                  <a:pos x="99" y="976"/>
                </a:cxn>
                <a:cxn ang="0">
                  <a:pos x="18" y="869"/>
                </a:cxn>
                <a:cxn ang="0">
                  <a:pos x="0" y="706"/>
                </a:cxn>
                <a:cxn ang="0">
                  <a:pos x="21" y="532"/>
                </a:cxn>
                <a:cxn ang="0">
                  <a:pos x="56" y="397"/>
                </a:cxn>
                <a:cxn ang="0">
                  <a:pos x="91" y="197"/>
                </a:cxn>
                <a:cxn ang="0">
                  <a:pos x="66" y="127"/>
                </a:cxn>
                <a:cxn ang="0">
                  <a:pos x="17" y="23"/>
                </a:cxn>
                <a:cxn ang="0">
                  <a:pos x="20" y="0"/>
                </a:cxn>
                <a:cxn ang="0">
                  <a:pos x="42" y="5"/>
                </a:cxn>
                <a:cxn ang="0">
                  <a:pos x="42" y="5"/>
                </a:cxn>
              </a:cxnLst>
              <a:rect l="0" t="0" r="r" b="b"/>
              <a:pathLst>
                <a:path w="145" h="976">
                  <a:moveTo>
                    <a:pt x="42" y="5"/>
                  </a:moveTo>
                  <a:lnTo>
                    <a:pt x="109" y="91"/>
                  </a:lnTo>
                  <a:lnTo>
                    <a:pt x="142" y="199"/>
                  </a:lnTo>
                  <a:lnTo>
                    <a:pt x="145" y="313"/>
                  </a:lnTo>
                  <a:lnTo>
                    <a:pt x="126" y="419"/>
                  </a:lnTo>
                  <a:lnTo>
                    <a:pt x="73" y="738"/>
                  </a:lnTo>
                  <a:lnTo>
                    <a:pt x="71" y="852"/>
                  </a:lnTo>
                  <a:lnTo>
                    <a:pt x="119" y="954"/>
                  </a:lnTo>
                  <a:lnTo>
                    <a:pt x="120" y="974"/>
                  </a:lnTo>
                  <a:lnTo>
                    <a:pt x="99" y="976"/>
                  </a:lnTo>
                  <a:lnTo>
                    <a:pt x="18" y="869"/>
                  </a:lnTo>
                  <a:lnTo>
                    <a:pt x="0" y="706"/>
                  </a:lnTo>
                  <a:lnTo>
                    <a:pt x="21" y="532"/>
                  </a:lnTo>
                  <a:lnTo>
                    <a:pt x="56" y="397"/>
                  </a:lnTo>
                  <a:lnTo>
                    <a:pt x="91" y="197"/>
                  </a:lnTo>
                  <a:lnTo>
                    <a:pt x="66" y="127"/>
                  </a:lnTo>
                  <a:lnTo>
                    <a:pt x="17" y="23"/>
                  </a:lnTo>
                  <a:lnTo>
                    <a:pt x="20" y="0"/>
                  </a:lnTo>
                  <a:lnTo>
                    <a:pt x="42" y="5"/>
                  </a:lnTo>
                  <a:lnTo>
                    <a:pt x="42" y="5"/>
                  </a:lnTo>
                  <a:close/>
                </a:path>
              </a:pathLst>
            </a:custGeom>
            <a:solidFill>
              <a:srgbClr val="000000"/>
            </a:solidFill>
            <a:ln w="9525">
              <a:noFill/>
              <a:round/>
            </a:ln>
          </p:spPr>
          <p:txBody>
            <a:bodyPr/>
            <a:lstStyle/>
            <a:p>
              <a:endParaRPr lang="en-US"/>
            </a:p>
          </p:txBody>
        </p:sp>
        <p:sp>
          <p:nvSpPr>
            <p:cNvPr id="380979" name="Freeform 51"/>
            <p:cNvSpPr/>
            <p:nvPr/>
          </p:nvSpPr>
          <p:spPr bwMode="auto">
            <a:xfrm>
              <a:off x="4574" y="1858"/>
              <a:ext cx="210" cy="570"/>
            </a:xfrm>
            <a:custGeom>
              <a:avLst/>
              <a:gdLst/>
              <a:ahLst/>
              <a:cxnLst>
                <a:cxn ang="0">
                  <a:pos x="419" y="1"/>
                </a:cxn>
                <a:cxn ang="0">
                  <a:pos x="410" y="217"/>
                </a:cxn>
                <a:cxn ang="0">
                  <a:pos x="387" y="337"/>
                </a:cxn>
                <a:cxn ang="0">
                  <a:pos x="313" y="584"/>
                </a:cxn>
                <a:cxn ang="0">
                  <a:pos x="267" y="700"/>
                </a:cxn>
                <a:cxn ang="0">
                  <a:pos x="175" y="897"/>
                </a:cxn>
                <a:cxn ang="0">
                  <a:pos x="105" y="1017"/>
                </a:cxn>
                <a:cxn ang="0">
                  <a:pos x="66" y="1080"/>
                </a:cxn>
                <a:cxn ang="0">
                  <a:pos x="27" y="1131"/>
                </a:cxn>
                <a:cxn ang="0">
                  <a:pos x="7" y="1138"/>
                </a:cxn>
                <a:cxn ang="0">
                  <a:pos x="0" y="1117"/>
                </a:cxn>
                <a:cxn ang="0">
                  <a:pos x="51" y="974"/>
                </a:cxn>
                <a:cxn ang="0">
                  <a:pos x="119" y="832"/>
                </a:cxn>
                <a:cxn ang="0">
                  <a:pos x="192" y="691"/>
                </a:cxn>
                <a:cxn ang="0">
                  <a:pos x="254" y="549"/>
                </a:cxn>
                <a:cxn ang="0">
                  <a:pos x="318" y="362"/>
                </a:cxn>
                <a:cxn ang="0">
                  <a:pos x="366" y="168"/>
                </a:cxn>
                <a:cxn ang="0">
                  <a:pos x="388" y="0"/>
                </a:cxn>
                <a:cxn ang="0">
                  <a:pos x="419" y="1"/>
                </a:cxn>
                <a:cxn ang="0">
                  <a:pos x="419" y="1"/>
                </a:cxn>
              </a:cxnLst>
              <a:rect l="0" t="0" r="r" b="b"/>
              <a:pathLst>
                <a:path w="419" h="1138">
                  <a:moveTo>
                    <a:pt x="419" y="1"/>
                  </a:moveTo>
                  <a:lnTo>
                    <a:pt x="410" y="217"/>
                  </a:lnTo>
                  <a:lnTo>
                    <a:pt x="387" y="337"/>
                  </a:lnTo>
                  <a:lnTo>
                    <a:pt x="313" y="584"/>
                  </a:lnTo>
                  <a:lnTo>
                    <a:pt x="267" y="700"/>
                  </a:lnTo>
                  <a:lnTo>
                    <a:pt x="175" y="897"/>
                  </a:lnTo>
                  <a:lnTo>
                    <a:pt x="105" y="1017"/>
                  </a:lnTo>
                  <a:lnTo>
                    <a:pt x="66" y="1080"/>
                  </a:lnTo>
                  <a:lnTo>
                    <a:pt x="27" y="1131"/>
                  </a:lnTo>
                  <a:lnTo>
                    <a:pt x="7" y="1138"/>
                  </a:lnTo>
                  <a:lnTo>
                    <a:pt x="0" y="1117"/>
                  </a:lnTo>
                  <a:lnTo>
                    <a:pt x="51" y="974"/>
                  </a:lnTo>
                  <a:lnTo>
                    <a:pt x="119" y="832"/>
                  </a:lnTo>
                  <a:lnTo>
                    <a:pt x="192" y="691"/>
                  </a:lnTo>
                  <a:lnTo>
                    <a:pt x="254" y="549"/>
                  </a:lnTo>
                  <a:lnTo>
                    <a:pt x="318" y="362"/>
                  </a:lnTo>
                  <a:lnTo>
                    <a:pt x="366" y="168"/>
                  </a:lnTo>
                  <a:lnTo>
                    <a:pt x="388" y="0"/>
                  </a:lnTo>
                  <a:lnTo>
                    <a:pt x="419" y="1"/>
                  </a:lnTo>
                  <a:lnTo>
                    <a:pt x="419" y="1"/>
                  </a:lnTo>
                  <a:close/>
                </a:path>
              </a:pathLst>
            </a:custGeom>
            <a:solidFill>
              <a:srgbClr val="000000"/>
            </a:solidFill>
            <a:ln w="9525">
              <a:noFill/>
              <a:round/>
            </a:ln>
          </p:spPr>
          <p:txBody>
            <a:bodyPr/>
            <a:lstStyle/>
            <a:p>
              <a:endParaRPr lang="en-US"/>
            </a:p>
          </p:txBody>
        </p:sp>
        <p:sp>
          <p:nvSpPr>
            <p:cNvPr id="380980" name="Freeform 52"/>
            <p:cNvSpPr/>
            <p:nvPr/>
          </p:nvSpPr>
          <p:spPr bwMode="auto">
            <a:xfrm>
              <a:off x="4063" y="2306"/>
              <a:ext cx="160" cy="53"/>
            </a:xfrm>
            <a:custGeom>
              <a:avLst/>
              <a:gdLst/>
              <a:ahLst/>
              <a:cxnLst>
                <a:cxn ang="0">
                  <a:pos x="21" y="0"/>
                </a:cxn>
                <a:cxn ang="0">
                  <a:pos x="226" y="44"/>
                </a:cxn>
                <a:cxn ang="0">
                  <a:pos x="322" y="66"/>
                </a:cxn>
                <a:cxn ang="0">
                  <a:pos x="322" y="97"/>
                </a:cxn>
                <a:cxn ang="0">
                  <a:pos x="211" y="107"/>
                </a:cxn>
                <a:cxn ang="0">
                  <a:pos x="88" y="54"/>
                </a:cxn>
                <a:cxn ang="0">
                  <a:pos x="14" y="33"/>
                </a:cxn>
                <a:cxn ang="0">
                  <a:pos x="0" y="13"/>
                </a:cxn>
                <a:cxn ang="0">
                  <a:pos x="21" y="0"/>
                </a:cxn>
                <a:cxn ang="0">
                  <a:pos x="21" y="0"/>
                </a:cxn>
              </a:cxnLst>
              <a:rect l="0" t="0" r="r" b="b"/>
              <a:pathLst>
                <a:path w="322" h="107">
                  <a:moveTo>
                    <a:pt x="21" y="0"/>
                  </a:moveTo>
                  <a:lnTo>
                    <a:pt x="226" y="44"/>
                  </a:lnTo>
                  <a:lnTo>
                    <a:pt x="322" y="66"/>
                  </a:lnTo>
                  <a:lnTo>
                    <a:pt x="322" y="97"/>
                  </a:lnTo>
                  <a:lnTo>
                    <a:pt x="211" y="107"/>
                  </a:lnTo>
                  <a:lnTo>
                    <a:pt x="88" y="54"/>
                  </a:lnTo>
                  <a:lnTo>
                    <a:pt x="14" y="33"/>
                  </a:lnTo>
                  <a:lnTo>
                    <a:pt x="0" y="13"/>
                  </a:lnTo>
                  <a:lnTo>
                    <a:pt x="21" y="0"/>
                  </a:lnTo>
                  <a:lnTo>
                    <a:pt x="21" y="0"/>
                  </a:lnTo>
                  <a:close/>
                </a:path>
              </a:pathLst>
            </a:custGeom>
            <a:solidFill>
              <a:srgbClr val="000000"/>
            </a:solidFill>
            <a:ln w="9525">
              <a:noFill/>
              <a:round/>
            </a:ln>
          </p:spPr>
          <p:txBody>
            <a:bodyPr/>
            <a:lstStyle/>
            <a:p>
              <a:endParaRPr lang="en-US"/>
            </a:p>
          </p:txBody>
        </p:sp>
        <p:sp>
          <p:nvSpPr>
            <p:cNvPr id="380981" name="Freeform 53"/>
            <p:cNvSpPr/>
            <p:nvPr/>
          </p:nvSpPr>
          <p:spPr bwMode="auto">
            <a:xfrm>
              <a:off x="3676" y="1805"/>
              <a:ext cx="396" cy="516"/>
            </a:xfrm>
            <a:custGeom>
              <a:avLst/>
              <a:gdLst/>
              <a:ahLst/>
              <a:cxnLst>
                <a:cxn ang="0">
                  <a:pos x="31" y="15"/>
                </a:cxn>
                <a:cxn ang="0">
                  <a:pos x="49" y="119"/>
                </a:cxn>
                <a:cxn ang="0">
                  <a:pos x="92" y="224"/>
                </a:cxn>
                <a:cxn ang="0">
                  <a:pos x="140" y="327"/>
                </a:cxn>
                <a:cxn ang="0">
                  <a:pos x="212" y="488"/>
                </a:cxn>
                <a:cxn ang="0">
                  <a:pos x="287" y="606"/>
                </a:cxn>
                <a:cxn ang="0">
                  <a:pos x="334" y="654"/>
                </a:cxn>
                <a:cxn ang="0">
                  <a:pos x="393" y="697"/>
                </a:cxn>
                <a:cxn ang="0">
                  <a:pos x="553" y="777"/>
                </a:cxn>
                <a:cxn ang="0">
                  <a:pos x="630" y="814"/>
                </a:cxn>
                <a:cxn ang="0">
                  <a:pos x="706" y="865"/>
                </a:cxn>
                <a:cxn ang="0">
                  <a:pos x="794" y="1013"/>
                </a:cxn>
                <a:cxn ang="0">
                  <a:pos x="783" y="1032"/>
                </a:cxn>
                <a:cxn ang="0">
                  <a:pos x="763" y="1020"/>
                </a:cxn>
                <a:cxn ang="0">
                  <a:pos x="724" y="958"/>
                </a:cxn>
                <a:cxn ang="0">
                  <a:pos x="674" y="912"/>
                </a:cxn>
                <a:cxn ang="0">
                  <a:pos x="616" y="876"/>
                </a:cxn>
                <a:cxn ang="0">
                  <a:pos x="552" y="846"/>
                </a:cxn>
                <a:cxn ang="0">
                  <a:pos x="419" y="790"/>
                </a:cxn>
                <a:cxn ang="0">
                  <a:pos x="297" y="712"/>
                </a:cxn>
                <a:cxn ang="0">
                  <a:pos x="169" y="544"/>
                </a:cxn>
                <a:cxn ang="0">
                  <a:pos x="87" y="349"/>
                </a:cxn>
                <a:cxn ang="0">
                  <a:pos x="27" y="183"/>
                </a:cxn>
                <a:cxn ang="0">
                  <a:pos x="0" y="16"/>
                </a:cxn>
                <a:cxn ang="0">
                  <a:pos x="16" y="0"/>
                </a:cxn>
                <a:cxn ang="0">
                  <a:pos x="31" y="15"/>
                </a:cxn>
                <a:cxn ang="0">
                  <a:pos x="31" y="15"/>
                </a:cxn>
              </a:cxnLst>
              <a:rect l="0" t="0" r="r" b="b"/>
              <a:pathLst>
                <a:path w="794" h="1032">
                  <a:moveTo>
                    <a:pt x="31" y="15"/>
                  </a:moveTo>
                  <a:lnTo>
                    <a:pt x="49" y="119"/>
                  </a:lnTo>
                  <a:lnTo>
                    <a:pt x="92" y="224"/>
                  </a:lnTo>
                  <a:lnTo>
                    <a:pt x="140" y="327"/>
                  </a:lnTo>
                  <a:lnTo>
                    <a:pt x="212" y="488"/>
                  </a:lnTo>
                  <a:lnTo>
                    <a:pt x="287" y="606"/>
                  </a:lnTo>
                  <a:lnTo>
                    <a:pt x="334" y="654"/>
                  </a:lnTo>
                  <a:lnTo>
                    <a:pt x="393" y="697"/>
                  </a:lnTo>
                  <a:lnTo>
                    <a:pt x="553" y="777"/>
                  </a:lnTo>
                  <a:lnTo>
                    <a:pt x="630" y="814"/>
                  </a:lnTo>
                  <a:lnTo>
                    <a:pt x="706" y="865"/>
                  </a:lnTo>
                  <a:lnTo>
                    <a:pt x="794" y="1013"/>
                  </a:lnTo>
                  <a:lnTo>
                    <a:pt x="783" y="1032"/>
                  </a:lnTo>
                  <a:lnTo>
                    <a:pt x="763" y="1020"/>
                  </a:lnTo>
                  <a:lnTo>
                    <a:pt x="724" y="958"/>
                  </a:lnTo>
                  <a:lnTo>
                    <a:pt x="674" y="912"/>
                  </a:lnTo>
                  <a:lnTo>
                    <a:pt x="616" y="876"/>
                  </a:lnTo>
                  <a:lnTo>
                    <a:pt x="552" y="846"/>
                  </a:lnTo>
                  <a:lnTo>
                    <a:pt x="419" y="790"/>
                  </a:lnTo>
                  <a:lnTo>
                    <a:pt x="297" y="712"/>
                  </a:lnTo>
                  <a:lnTo>
                    <a:pt x="169" y="544"/>
                  </a:lnTo>
                  <a:lnTo>
                    <a:pt x="87" y="349"/>
                  </a:lnTo>
                  <a:lnTo>
                    <a:pt x="27" y="183"/>
                  </a:lnTo>
                  <a:lnTo>
                    <a:pt x="0" y="16"/>
                  </a:lnTo>
                  <a:lnTo>
                    <a:pt x="16" y="0"/>
                  </a:lnTo>
                  <a:lnTo>
                    <a:pt x="31" y="15"/>
                  </a:lnTo>
                  <a:lnTo>
                    <a:pt x="31" y="15"/>
                  </a:lnTo>
                  <a:close/>
                </a:path>
              </a:pathLst>
            </a:custGeom>
            <a:solidFill>
              <a:srgbClr val="000000"/>
            </a:solidFill>
            <a:ln w="9525">
              <a:noFill/>
              <a:round/>
            </a:ln>
          </p:spPr>
          <p:txBody>
            <a:bodyPr/>
            <a:lstStyle/>
            <a:p>
              <a:endParaRPr lang="en-US"/>
            </a:p>
          </p:txBody>
        </p:sp>
        <p:sp>
          <p:nvSpPr>
            <p:cNvPr id="380982" name="Freeform 54"/>
            <p:cNvSpPr/>
            <p:nvPr/>
          </p:nvSpPr>
          <p:spPr bwMode="auto">
            <a:xfrm>
              <a:off x="3398" y="1569"/>
              <a:ext cx="698" cy="932"/>
            </a:xfrm>
            <a:custGeom>
              <a:avLst/>
              <a:gdLst/>
              <a:ahLst/>
              <a:cxnLst>
                <a:cxn ang="0">
                  <a:pos x="397" y="24"/>
                </a:cxn>
                <a:cxn ang="0">
                  <a:pos x="256" y="157"/>
                </a:cxn>
                <a:cxn ang="0">
                  <a:pos x="156" y="299"/>
                </a:cxn>
                <a:cxn ang="0">
                  <a:pos x="92" y="448"/>
                </a:cxn>
                <a:cxn ang="0">
                  <a:pos x="63" y="601"/>
                </a:cxn>
                <a:cxn ang="0">
                  <a:pos x="60" y="679"/>
                </a:cxn>
                <a:cxn ang="0">
                  <a:pos x="64" y="757"/>
                </a:cxn>
                <a:cxn ang="0">
                  <a:pos x="96" y="911"/>
                </a:cxn>
                <a:cxn ang="0">
                  <a:pos x="153" y="1063"/>
                </a:cxn>
                <a:cxn ang="0">
                  <a:pos x="234" y="1208"/>
                </a:cxn>
                <a:cxn ang="0">
                  <a:pos x="335" y="1344"/>
                </a:cxn>
                <a:cxn ang="0">
                  <a:pos x="454" y="1468"/>
                </a:cxn>
                <a:cxn ang="0">
                  <a:pos x="589" y="1579"/>
                </a:cxn>
                <a:cxn ang="0">
                  <a:pos x="735" y="1674"/>
                </a:cxn>
                <a:cxn ang="0">
                  <a:pos x="892" y="1749"/>
                </a:cxn>
                <a:cxn ang="0">
                  <a:pos x="1057" y="1803"/>
                </a:cxn>
                <a:cxn ang="0">
                  <a:pos x="1224" y="1833"/>
                </a:cxn>
                <a:cxn ang="0">
                  <a:pos x="1393" y="1834"/>
                </a:cxn>
                <a:cxn ang="0">
                  <a:pos x="1396" y="1865"/>
                </a:cxn>
                <a:cxn ang="0">
                  <a:pos x="1019" y="1835"/>
                </a:cxn>
                <a:cxn ang="0">
                  <a:pos x="841" y="1782"/>
                </a:cxn>
                <a:cxn ang="0">
                  <a:pos x="672" y="1707"/>
                </a:cxn>
                <a:cxn ang="0">
                  <a:pos x="516" y="1613"/>
                </a:cxn>
                <a:cxn ang="0">
                  <a:pos x="376" y="1500"/>
                </a:cxn>
                <a:cxn ang="0">
                  <a:pos x="255" y="1373"/>
                </a:cxn>
                <a:cxn ang="0">
                  <a:pos x="152" y="1234"/>
                </a:cxn>
                <a:cxn ang="0">
                  <a:pos x="74" y="1087"/>
                </a:cxn>
                <a:cxn ang="0">
                  <a:pos x="19" y="931"/>
                </a:cxn>
                <a:cxn ang="0">
                  <a:pos x="0" y="611"/>
                </a:cxn>
                <a:cxn ang="0">
                  <a:pos x="39" y="451"/>
                </a:cxn>
                <a:cxn ang="0">
                  <a:pos x="71" y="371"/>
                </a:cxn>
                <a:cxn ang="0">
                  <a:pos x="113" y="294"/>
                </a:cxn>
                <a:cxn ang="0">
                  <a:pos x="164" y="217"/>
                </a:cxn>
                <a:cxn ang="0">
                  <a:pos x="225" y="142"/>
                </a:cxn>
                <a:cxn ang="0">
                  <a:pos x="379" y="0"/>
                </a:cxn>
                <a:cxn ang="0">
                  <a:pos x="397" y="24"/>
                </a:cxn>
                <a:cxn ang="0">
                  <a:pos x="397" y="24"/>
                </a:cxn>
              </a:cxnLst>
              <a:rect l="0" t="0" r="r" b="b"/>
              <a:pathLst>
                <a:path w="1396" h="1865">
                  <a:moveTo>
                    <a:pt x="397" y="24"/>
                  </a:moveTo>
                  <a:lnTo>
                    <a:pt x="256" y="157"/>
                  </a:lnTo>
                  <a:lnTo>
                    <a:pt x="156" y="299"/>
                  </a:lnTo>
                  <a:lnTo>
                    <a:pt x="92" y="448"/>
                  </a:lnTo>
                  <a:lnTo>
                    <a:pt x="63" y="601"/>
                  </a:lnTo>
                  <a:lnTo>
                    <a:pt x="60" y="679"/>
                  </a:lnTo>
                  <a:lnTo>
                    <a:pt x="64" y="757"/>
                  </a:lnTo>
                  <a:lnTo>
                    <a:pt x="96" y="911"/>
                  </a:lnTo>
                  <a:lnTo>
                    <a:pt x="153" y="1063"/>
                  </a:lnTo>
                  <a:lnTo>
                    <a:pt x="234" y="1208"/>
                  </a:lnTo>
                  <a:lnTo>
                    <a:pt x="335" y="1344"/>
                  </a:lnTo>
                  <a:lnTo>
                    <a:pt x="454" y="1468"/>
                  </a:lnTo>
                  <a:lnTo>
                    <a:pt x="589" y="1579"/>
                  </a:lnTo>
                  <a:lnTo>
                    <a:pt x="735" y="1674"/>
                  </a:lnTo>
                  <a:lnTo>
                    <a:pt x="892" y="1749"/>
                  </a:lnTo>
                  <a:lnTo>
                    <a:pt x="1057" y="1803"/>
                  </a:lnTo>
                  <a:lnTo>
                    <a:pt x="1224" y="1833"/>
                  </a:lnTo>
                  <a:lnTo>
                    <a:pt x="1393" y="1834"/>
                  </a:lnTo>
                  <a:lnTo>
                    <a:pt x="1396" y="1865"/>
                  </a:lnTo>
                  <a:lnTo>
                    <a:pt x="1019" y="1835"/>
                  </a:lnTo>
                  <a:lnTo>
                    <a:pt x="841" y="1782"/>
                  </a:lnTo>
                  <a:lnTo>
                    <a:pt x="672" y="1707"/>
                  </a:lnTo>
                  <a:lnTo>
                    <a:pt x="516" y="1613"/>
                  </a:lnTo>
                  <a:lnTo>
                    <a:pt x="376" y="1500"/>
                  </a:lnTo>
                  <a:lnTo>
                    <a:pt x="255" y="1373"/>
                  </a:lnTo>
                  <a:lnTo>
                    <a:pt x="152" y="1234"/>
                  </a:lnTo>
                  <a:lnTo>
                    <a:pt x="74" y="1087"/>
                  </a:lnTo>
                  <a:lnTo>
                    <a:pt x="19" y="931"/>
                  </a:lnTo>
                  <a:lnTo>
                    <a:pt x="0" y="611"/>
                  </a:lnTo>
                  <a:lnTo>
                    <a:pt x="39" y="451"/>
                  </a:lnTo>
                  <a:lnTo>
                    <a:pt x="71" y="371"/>
                  </a:lnTo>
                  <a:lnTo>
                    <a:pt x="113" y="294"/>
                  </a:lnTo>
                  <a:lnTo>
                    <a:pt x="164" y="217"/>
                  </a:lnTo>
                  <a:lnTo>
                    <a:pt x="225" y="142"/>
                  </a:lnTo>
                  <a:lnTo>
                    <a:pt x="379" y="0"/>
                  </a:lnTo>
                  <a:lnTo>
                    <a:pt x="397" y="24"/>
                  </a:lnTo>
                  <a:lnTo>
                    <a:pt x="397" y="24"/>
                  </a:lnTo>
                  <a:close/>
                </a:path>
              </a:pathLst>
            </a:custGeom>
            <a:solidFill>
              <a:srgbClr val="000000"/>
            </a:solidFill>
            <a:ln w="9525">
              <a:noFill/>
              <a:round/>
            </a:ln>
          </p:spPr>
          <p:txBody>
            <a:bodyPr/>
            <a:lstStyle/>
            <a:p>
              <a:endParaRPr lang="en-US"/>
            </a:p>
          </p:txBody>
        </p:sp>
        <p:sp>
          <p:nvSpPr>
            <p:cNvPr id="380983" name="Freeform 55"/>
            <p:cNvSpPr/>
            <p:nvPr/>
          </p:nvSpPr>
          <p:spPr bwMode="auto">
            <a:xfrm>
              <a:off x="4020" y="2370"/>
              <a:ext cx="78" cy="133"/>
            </a:xfrm>
            <a:custGeom>
              <a:avLst/>
              <a:gdLst/>
              <a:ahLst/>
              <a:cxnLst>
                <a:cxn ang="0">
                  <a:pos x="69" y="16"/>
                </a:cxn>
                <a:cxn ang="0">
                  <a:pos x="49" y="96"/>
                </a:cxn>
                <a:cxn ang="0">
                  <a:pos x="74" y="176"/>
                </a:cxn>
                <a:cxn ang="0">
                  <a:pos x="105" y="212"/>
                </a:cxn>
                <a:cxn ang="0">
                  <a:pos x="144" y="236"/>
                </a:cxn>
                <a:cxn ang="0">
                  <a:pos x="156" y="254"/>
                </a:cxn>
                <a:cxn ang="0">
                  <a:pos x="137" y="265"/>
                </a:cxn>
                <a:cxn ang="0">
                  <a:pos x="14" y="215"/>
                </a:cxn>
                <a:cxn ang="0">
                  <a:pos x="0" y="105"/>
                </a:cxn>
                <a:cxn ang="0">
                  <a:pos x="17" y="45"/>
                </a:cxn>
                <a:cxn ang="0">
                  <a:pos x="42" y="0"/>
                </a:cxn>
                <a:cxn ang="0">
                  <a:pos x="69" y="16"/>
                </a:cxn>
                <a:cxn ang="0">
                  <a:pos x="69" y="16"/>
                </a:cxn>
              </a:cxnLst>
              <a:rect l="0" t="0" r="r" b="b"/>
              <a:pathLst>
                <a:path w="156" h="265">
                  <a:moveTo>
                    <a:pt x="69" y="16"/>
                  </a:moveTo>
                  <a:lnTo>
                    <a:pt x="49" y="96"/>
                  </a:lnTo>
                  <a:lnTo>
                    <a:pt x="74" y="176"/>
                  </a:lnTo>
                  <a:lnTo>
                    <a:pt x="105" y="212"/>
                  </a:lnTo>
                  <a:lnTo>
                    <a:pt x="144" y="236"/>
                  </a:lnTo>
                  <a:lnTo>
                    <a:pt x="156" y="254"/>
                  </a:lnTo>
                  <a:lnTo>
                    <a:pt x="137" y="265"/>
                  </a:lnTo>
                  <a:lnTo>
                    <a:pt x="14" y="215"/>
                  </a:lnTo>
                  <a:lnTo>
                    <a:pt x="0" y="105"/>
                  </a:lnTo>
                  <a:lnTo>
                    <a:pt x="17" y="45"/>
                  </a:lnTo>
                  <a:lnTo>
                    <a:pt x="42" y="0"/>
                  </a:lnTo>
                  <a:lnTo>
                    <a:pt x="69" y="16"/>
                  </a:lnTo>
                  <a:lnTo>
                    <a:pt x="69" y="16"/>
                  </a:lnTo>
                  <a:close/>
                </a:path>
              </a:pathLst>
            </a:custGeom>
            <a:solidFill>
              <a:srgbClr val="000000"/>
            </a:solidFill>
            <a:ln w="9525">
              <a:noFill/>
              <a:round/>
            </a:ln>
          </p:spPr>
          <p:txBody>
            <a:bodyPr/>
            <a:lstStyle/>
            <a:p>
              <a:endParaRPr lang="en-US"/>
            </a:p>
          </p:txBody>
        </p:sp>
        <p:sp>
          <p:nvSpPr>
            <p:cNvPr id="380984" name="Freeform 56"/>
            <p:cNvSpPr/>
            <p:nvPr/>
          </p:nvSpPr>
          <p:spPr bwMode="auto">
            <a:xfrm>
              <a:off x="4093" y="2466"/>
              <a:ext cx="100" cy="34"/>
            </a:xfrm>
            <a:custGeom>
              <a:avLst/>
              <a:gdLst/>
              <a:ahLst/>
              <a:cxnLst>
                <a:cxn ang="0">
                  <a:pos x="0" y="2"/>
                </a:cxn>
                <a:cxn ang="0">
                  <a:pos x="99" y="0"/>
                </a:cxn>
                <a:cxn ang="0">
                  <a:pos x="190" y="39"/>
                </a:cxn>
                <a:cxn ang="0">
                  <a:pos x="201" y="57"/>
                </a:cxn>
                <a:cxn ang="0">
                  <a:pos x="181" y="68"/>
                </a:cxn>
                <a:cxn ang="0">
                  <a:pos x="74" y="41"/>
                </a:cxn>
                <a:cxn ang="0">
                  <a:pos x="6" y="33"/>
                </a:cxn>
                <a:cxn ang="0">
                  <a:pos x="0" y="2"/>
                </a:cxn>
                <a:cxn ang="0">
                  <a:pos x="0" y="2"/>
                </a:cxn>
              </a:cxnLst>
              <a:rect l="0" t="0" r="r" b="b"/>
              <a:pathLst>
                <a:path w="201" h="68">
                  <a:moveTo>
                    <a:pt x="0" y="2"/>
                  </a:moveTo>
                  <a:lnTo>
                    <a:pt x="99" y="0"/>
                  </a:lnTo>
                  <a:lnTo>
                    <a:pt x="190" y="39"/>
                  </a:lnTo>
                  <a:lnTo>
                    <a:pt x="201" y="57"/>
                  </a:lnTo>
                  <a:lnTo>
                    <a:pt x="181" y="68"/>
                  </a:lnTo>
                  <a:lnTo>
                    <a:pt x="74" y="41"/>
                  </a:lnTo>
                  <a:lnTo>
                    <a:pt x="6" y="33"/>
                  </a:lnTo>
                  <a:lnTo>
                    <a:pt x="0" y="2"/>
                  </a:lnTo>
                  <a:lnTo>
                    <a:pt x="0" y="2"/>
                  </a:lnTo>
                  <a:close/>
                </a:path>
              </a:pathLst>
            </a:custGeom>
            <a:solidFill>
              <a:srgbClr val="000000"/>
            </a:solidFill>
            <a:ln w="9525">
              <a:noFill/>
              <a:round/>
            </a:ln>
          </p:spPr>
          <p:txBody>
            <a:bodyPr/>
            <a:lstStyle/>
            <a:p>
              <a:endParaRPr lang="en-US"/>
            </a:p>
          </p:txBody>
        </p:sp>
        <p:sp>
          <p:nvSpPr>
            <p:cNvPr id="380985" name="Freeform 57"/>
            <p:cNvSpPr/>
            <p:nvPr/>
          </p:nvSpPr>
          <p:spPr bwMode="auto">
            <a:xfrm>
              <a:off x="4166" y="2375"/>
              <a:ext cx="60" cy="122"/>
            </a:xfrm>
            <a:custGeom>
              <a:avLst/>
              <a:gdLst/>
              <a:ahLst/>
              <a:cxnLst>
                <a:cxn ang="0">
                  <a:pos x="120" y="23"/>
                </a:cxn>
                <a:cxn ang="0">
                  <a:pos x="92" y="53"/>
                </a:cxn>
                <a:cxn ang="0">
                  <a:pos x="62" y="129"/>
                </a:cxn>
                <a:cxn ang="0">
                  <a:pos x="60" y="211"/>
                </a:cxn>
                <a:cxn ang="0">
                  <a:pos x="51" y="233"/>
                </a:cxn>
                <a:cxn ang="0">
                  <a:pos x="32" y="243"/>
                </a:cxn>
                <a:cxn ang="0">
                  <a:pos x="0" y="214"/>
                </a:cxn>
                <a:cxn ang="0">
                  <a:pos x="24" y="96"/>
                </a:cxn>
                <a:cxn ang="0">
                  <a:pos x="57" y="41"/>
                </a:cxn>
                <a:cxn ang="0">
                  <a:pos x="99" y="0"/>
                </a:cxn>
                <a:cxn ang="0">
                  <a:pos x="120" y="1"/>
                </a:cxn>
                <a:cxn ang="0">
                  <a:pos x="120" y="23"/>
                </a:cxn>
                <a:cxn ang="0">
                  <a:pos x="120" y="23"/>
                </a:cxn>
              </a:cxnLst>
              <a:rect l="0" t="0" r="r" b="b"/>
              <a:pathLst>
                <a:path w="120" h="243">
                  <a:moveTo>
                    <a:pt x="120" y="23"/>
                  </a:moveTo>
                  <a:lnTo>
                    <a:pt x="92" y="53"/>
                  </a:lnTo>
                  <a:lnTo>
                    <a:pt x="62" y="129"/>
                  </a:lnTo>
                  <a:lnTo>
                    <a:pt x="60" y="211"/>
                  </a:lnTo>
                  <a:lnTo>
                    <a:pt x="51" y="233"/>
                  </a:lnTo>
                  <a:lnTo>
                    <a:pt x="32" y="243"/>
                  </a:lnTo>
                  <a:lnTo>
                    <a:pt x="0" y="214"/>
                  </a:lnTo>
                  <a:lnTo>
                    <a:pt x="24" y="96"/>
                  </a:lnTo>
                  <a:lnTo>
                    <a:pt x="57" y="41"/>
                  </a:lnTo>
                  <a:lnTo>
                    <a:pt x="99" y="0"/>
                  </a:lnTo>
                  <a:lnTo>
                    <a:pt x="120" y="1"/>
                  </a:lnTo>
                  <a:lnTo>
                    <a:pt x="120" y="23"/>
                  </a:lnTo>
                  <a:lnTo>
                    <a:pt x="120" y="23"/>
                  </a:lnTo>
                  <a:close/>
                </a:path>
              </a:pathLst>
            </a:custGeom>
            <a:solidFill>
              <a:srgbClr val="000000"/>
            </a:solidFill>
            <a:ln w="9525">
              <a:noFill/>
              <a:round/>
            </a:ln>
          </p:spPr>
          <p:txBody>
            <a:bodyPr/>
            <a:lstStyle/>
            <a:p>
              <a:endParaRPr lang="en-US"/>
            </a:p>
          </p:txBody>
        </p:sp>
        <p:sp>
          <p:nvSpPr>
            <p:cNvPr id="380986" name="Freeform 58"/>
            <p:cNvSpPr/>
            <p:nvPr/>
          </p:nvSpPr>
          <p:spPr bwMode="auto">
            <a:xfrm>
              <a:off x="4248" y="2315"/>
              <a:ext cx="246" cy="58"/>
            </a:xfrm>
            <a:custGeom>
              <a:avLst/>
              <a:gdLst/>
              <a:ahLst/>
              <a:cxnLst>
                <a:cxn ang="0">
                  <a:pos x="0" y="86"/>
                </a:cxn>
                <a:cxn ang="0">
                  <a:pos x="125" y="50"/>
                </a:cxn>
                <a:cxn ang="0">
                  <a:pos x="186" y="25"/>
                </a:cxn>
                <a:cxn ang="0">
                  <a:pos x="250" y="12"/>
                </a:cxn>
                <a:cxn ang="0">
                  <a:pos x="406" y="15"/>
                </a:cxn>
                <a:cxn ang="0">
                  <a:pos x="491" y="0"/>
                </a:cxn>
                <a:cxn ang="0">
                  <a:pos x="493" y="47"/>
                </a:cxn>
                <a:cxn ang="0">
                  <a:pos x="377" y="54"/>
                </a:cxn>
                <a:cxn ang="0">
                  <a:pos x="252" y="43"/>
                </a:cxn>
                <a:cxn ang="0">
                  <a:pos x="126" y="79"/>
                </a:cxn>
                <a:cxn ang="0">
                  <a:pos x="65" y="104"/>
                </a:cxn>
                <a:cxn ang="0">
                  <a:pos x="1" y="116"/>
                </a:cxn>
                <a:cxn ang="0">
                  <a:pos x="0" y="86"/>
                </a:cxn>
                <a:cxn ang="0">
                  <a:pos x="0" y="86"/>
                </a:cxn>
              </a:cxnLst>
              <a:rect l="0" t="0" r="r" b="b"/>
              <a:pathLst>
                <a:path w="493" h="116">
                  <a:moveTo>
                    <a:pt x="0" y="86"/>
                  </a:moveTo>
                  <a:lnTo>
                    <a:pt x="125" y="50"/>
                  </a:lnTo>
                  <a:lnTo>
                    <a:pt x="186" y="25"/>
                  </a:lnTo>
                  <a:lnTo>
                    <a:pt x="250" y="12"/>
                  </a:lnTo>
                  <a:lnTo>
                    <a:pt x="406" y="15"/>
                  </a:lnTo>
                  <a:lnTo>
                    <a:pt x="491" y="0"/>
                  </a:lnTo>
                  <a:lnTo>
                    <a:pt x="493" y="47"/>
                  </a:lnTo>
                  <a:lnTo>
                    <a:pt x="377" y="54"/>
                  </a:lnTo>
                  <a:lnTo>
                    <a:pt x="252" y="43"/>
                  </a:lnTo>
                  <a:lnTo>
                    <a:pt x="126" y="79"/>
                  </a:lnTo>
                  <a:lnTo>
                    <a:pt x="65" y="104"/>
                  </a:lnTo>
                  <a:lnTo>
                    <a:pt x="1" y="116"/>
                  </a:lnTo>
                  <a:lnTo>
                    <a:pt x="0" y="86"/>
                  </a:lnTo>
                  <a:lnTo>
                    <a:pt x="0" y="86"/>
                  </a:lnTo>
                  <a:close/>
                </a:path>
              </a:pathLst>
            </a:custGeom>
            <a:solidFill>
              <a:srgbClr val="000000"/>
            </a:solidFill>
            <a:ln w="9525">
              <a:noFill/>
              <a:round/>
            </a:ln>
          </p:spPr>
          <p:txBody>
            <a:bodyPr/>
            <a:lstStyle/>
            <a:p>
              <a:endParaRPr lang="en-US"/>
            </a:p>
          </p:txBody>
        </p:sp>
        <p:sp>
          <p:nvSpPr>
            <p:cNvPr id="380987" name="Freeform 59"/>
            <p:cNvSpPr/>
            <p:nvPr/>
          </p:nvSpPr>
          <p:spPr bwMode="auto">
            <a:xfrm>
              <a:off x="4383" y="2345"/>
              <a:ext cx="141" cy="96"/>
            </a:xfrm>
            <a:custGeom>
              <a:avLst/>
              <a:gdLst/>
              <a:ahLst/>
              <a:cxnLst>
                <a:cxn ang="0">
                  <a:pos x="282" y="17"/>
                </a:cxn>
                <a:cxn ang="0">
                  <a:pos x="223" y="91"/>
                </a:cxn>
                <a:cxn ang="0">
                  <a:pos x="140" y="140"/>
                </a:cxn>
                <a:cxn ang="0">
                  <a:pos x="17" y="192"/>
                </a:cxn>
                <a:cxn ang="0">
                  <a:pos x="0" y="166"/>
                </a:cxn>
                <a:cxn ang="0">
                  <a:pos x="57" y="120"/>
                </a:cxn>
                <a:cxn ang="0">
                  <a:pos x="120" y="83"/>
                </a:cxn>
                <a:cxn ang="0">
                  <a:pos x="257" y="0"/>
                </a:cxn>
                <a:cxn ang="0">
                  <a:pos x="282" y="17"/>
                </a:cxn>
                <a:cxn ang="0">
                  <a:pos x="282" y="17"/>
                </a:cxn>
              </a:cxnLst>
              <a:rect l="0" t="0" r="r" b="b"/>
              <a:pathLst>
                <a:path w="282" h="192">
                  <a:moveTo>
                    <a:pt x="282" y="17"/>
                  </a:moveTo>
                  <a:lnTo>
                    <a:pt x="223" y="91"/>
                  </a:lnTo>
                  <a:lnTo>
                    <a:pt x="140" y="140"/>
                  </a:lnTo>
                  <a:lnTo>
                    <a:pt x="17" y="192"/>
                  </a:lnTo>
                  <a:lnTo>
                    <a:pt x="0" y="166"/>
                  </a:lnTo>
                  <a:lnTo>
                    <a:pt x="57" y="120"/>
                  </a:lnTo>
                  <a:lnTo>
                    <a:pt x="120" y="83"/>
                  </a:lnTo>
                  <a:lnTo>
                    <a:pt x="257" y="0"/>
                  </a:lnTo>
                  <a:lnTo>
                    <a:pt x="282" y="17"/>
                  </a:lnTo>
                  <a:lnTo>
                    <a:pt x="282" y="17"/>
                  </a:lnTo>
                  <a:close/>
                </a:path>
              </a:pathLst>
            </a:custGeom>
            <a:solidFill>
              <a:srgbClr val="000000"/>
            </a:solidFill>
            <a:ln w="9525">
              <a:noFill/>
              <a:round/>
            </a:ln>
          </p:spPr>
          <p:txBody>
            <a:bodyPr/>
            <a:lstStyle/>
            <a:p>
              <a:endParaRPr lang="en-US"/>
            </a:p>
          </p:txBody>
        </p:sp>
        <p:sp>
          <p:nvSpPr>
            <p:cNvPr id="380988" name="Freeform 60"/>
            <p:cNvSpPr/>
            <p:nvPr/>
          </p:nvSpPr>
          <p:spPr bwMode="auto">
            <a:xfrm>
              <a:off x="4179" y="2416"/>
              <a:ext cx="358" cy="97"/>
            </a:xfrm>
            <a:custGeom>
              <a:avLst/>
              <a:gdLst/>
              <a:ahLst/>
              <a:cxnLst>
                <a:cxn ang="0">
                  <a:pos x="0" y="88"/>
                </a:cxn>
                <a:cxn ang="0">
                  <a:pos x="199" y="94"/>
                </a:cxn>
                <a:cxn ang="0">
                  <a:pos x="402" y="135"/>
                </a:cxn>
                <a:cxn ang="0">
                  <a:pos x="486" y="128"/>
                </a:cxn>
                <a:cxn ang="0">
                  <a:pos x="557" y="92"/>
                </a:cxn>
                <a:cxn ang="0">
                  <a:pos x="625" y="43"/>
                </a:cxn>
                <a:cxn ang="0">
                  <a:pos x="695" y="0"/>
                </a:cxn>
                <a:cxn ang="0">
                  <a:pos x="715" y="0"/>
                </a:cxn>
                <a:cxn ang="0">
                  <a:pos x="714" y="23"/>
                </a:cxn>
                <a:cxn ang="0">
                  <a:pos x="689" y="53"/>
                </a:cxn>
                <a:cxn ang="0">
                  <a:pos x="647" y="98"/>
                </a:cxn>
                <a:cxn ang="0">
                  <a:pos x="603" y="141"/>
                </a:cxn>
                <a:cxn ang="0">
                  <a:pos x="572" y="167"/>
                </a:cxn>
                <a:cxn ang="0">
                  <a:pos x="486" y="195"/>
                </a:cxn>
                <a:cxn ang="0">
                  <a:pos x="395" y="188"/>
                </a:cxn>
                <a:cxn ang="0">
                  <a:pos x="271" y="156"/>
                </a:cxn>
                <a:cxn ang="0">
                  <a:pos x="147" y="121"/>
                </a:cxn>
                <a:cxn ang="0">
                  <a:pos x="4" y="117"/>
                </a:cxn>
                <a:cxn ang="0">
                  <a:pos x="0" y="88"/>
                </a:cxn>
                <a:cxn ang="0">
                  <a:pos x="0" y="88"/>
                </a:cxn>
              </a:cxnLst>
              <a:rect l="0" t="0" r="r" b="b"/>
              <a:pathLst>
                <a:path w="715" h="195">
                  <a:moveTo>
                    <a:pt x="0" y="88"/>
                  </a:moveTo>
                  <a:lnTo>
                    <a:pt x="199" y="94"/>
                  </a:lnTo>
                  <a:lnTo>
                    <a:pt x="402" y="135"/>
                  </a:lnTo>
                  <a:lnTo>
                    <a:pt x="486" y="128"/>
                  </a:lnTo>
                  <a:lnTo>
                    <a:pt x="557" y="92"/>
                  </a:lnTo>
                  <a:lnTo>
                    <a:pt x="625" y="43"/>
                  </a:lnTo>
                  <a:lnTo>
                    <a:pt x="695" y="0"/>
                  </a:lnTo>
                  <a:lnTo>
                    <a:pt x="715" y="0"/>
                  </a:lnTo>
                  <a:lnTo>
                    <a:pt x="714" y="23"/>
                  </a:lnTo>
                  <a:lnTo>
                    <a:pt x="689" y="53"/>
                  </a:lnTo>
                  <a:lnTo>
                    <a:pt x="647" y="98"/>
                  </a:lnTo>
                  <a:lnTo>
                    <a:pt x="603" y="141"/>
                  </a:lnTo>
                  <a:lnTo>
                    <a:pt x="572" y="167"/>
                  </a:lnTo>
                  <a:lnTo>
                    <a:pt x="486" y="195"/>
                  </a:lnTo>
                  <a:lnTo>
                    <a:pt x="395" y="188"/>
                  </a:lnTo>
                  <a:lnTo>
                    <a:pt x="271" y="156"/>
                  </a:lnTo>
                  <a:lnTo>
                    <a:pt x="147" y="121"/>
                  </a:lnTo>
                  <a:lnTo>
                    <a:pt x="4" y="117"/>
                  </a:lnTo>
                  <a:lnTo>
                    <a:pt x="0" y="88"/>
                  </a:lnTo>
                  <a:lnTo>
                    <a:pt x="0" y="88"/>
                  </a:lnTo>
                  <a:close/>
                </a:path>
              </a:pathLst>
            </a:custGeom>
            <a:solidFill>
              <a:srgbClr val="000000"/>
            </a:solidFill>
            <a:ln w="9525">
              <a:noFill/>
              <a:round/>
            </a:ln>
          </p:spPr>
          <p:txBody>
            <a:bodyPr/>
            <a:lstStyle/>
            <a:p>
              <a:endParaRPr lang="en-US"/>
            </a:p>
          </p:txBody>
        </p:sp>
        <p:sp>
          <p:nvSpPr>
            <p:cNvPr id="380989" name="Freeform 61"/>
            <p:cNvSpPr/>
            <p:nvPr/>
          </p:nvSpPr>
          <p:spPr bwMode="auto">
            <a:xfrm>
              <a:off x="4443" y="2384"/>
              <a:ext cx="124" cy="49"/>
            </a:xfrm>
            <a:custGeom>
              <a:avLst/>
              <a:gdLst/>
              <a:ahLst/>
              <a:cxnLst>
                <a:cxn ang="0">
                  <a:pos x="37" y="0"/>
                </a:cxn>
                <a:cxn ang="0">
                  <a:pos x="189" y="52"/>
                </a:cxn>
                <a:cxn ang="0">
                  <a:pos x="236" y="67"/>
                </a:cxn>
                <a:cxn ang="0">
                  <a:pos x="249" y="87"/>
                </a:cxn>
                <a:cxn ang="0">
                  <a:pos x="228" y="99"/>
                </a:cxn>
                <a:cxn ang="0">
                  <a:pos x="161" y="85"/>
                </a:cxn>
                <a:cxn ang="0">
                  <a:pos x="25" y="64"/>
                </a:cxn>
                <a:cxn ang="0">
                  <a:pos x="0" y="27"/>
                </a:cxn>
                <a:cxn ang="0">
                  <a:pos x="37" y="0"/>
                </a:cxn>
                <a:cxn ang="0">
                  <a:pos x="37" y="0"/>
                </a:cxn>
              </a:cxnLst>
              <a:rect l="0" t="0" r="r" b="b"/>
              <a:pathLst>
                <a:path w="249" h="99">
                  <a:moveTo>
                    <a:pt x="37" y="0"/>
                  </a:moveTo>
                  <a:lnTo>
                    <a:pt x="189" y="52"/>
                  </a:lnTo>
                  <a:lnTo>
                    <a:pt x="236" y="67"/>
                  </a:lnTo>
                  <a:lnTo>
                    <a:pt x="249" y="87"/>
                  </a:lnTo>
                  <a:lnTo>
                    <a:pt x="228" y="99"/>
                  </a:lnTo>
                  <a:lnTo>
                    <a:pt x="161" y="85"/>
                  </a:lnTo>
                  <a:lnTo>
                    <a:pt x="25" y="64"/>
                  </a:lnTo>
                  <a:lnTo>
                    <a:pt x="0" y="27"/>
                  </a:lnTo>
                  <a:lnTo>
                    <a:pt x="37" y="0"/>
                  </a:lnTo>
                  <a:lnTo>
                    <a:pt x="37" y="0"/>
                  </a:lnTo>
                  <a:close/>
                </a:path>
              </a:pathLst>
            </a:custGeom>
            <a:solidFill>
              <a:srgbClr val="000000"/>
            </a:solidFill>
            <a:ln w="9525">
              <a:noFill/>
              <a:round/>
            </a:ln>
          </p:spPr>
          <p:txBody>
            <a:bodyPr/>
            <a:lstStyle/>
            <a:p>
              <a:endParaRPr lang="en-US"/>
            </a:p>
          </p:txBody>
        </p:sp>
        <p:sp>
          <p:nvSpPr>
            <p:cNvPr id="380990" name="Freeform 62"/>
            <p:cNvSpPr/>
            <p:nvPr/>
          </p:nvSpPr>
          <p:spPr bwMode="auto">
            <a:xfrm>
              <a:off x="4688" y="1886"/>
              <a:ext cx="125" cy="513"/>
            </a:xfrm>
            <a:custGeom>
              <a:avLst/>
              <a:gdLst/>
              <a:ahLst/>
              <a:cxnLst>
                <a:cxn ang="0">
                  <a:pos x="249" y="17"/>
                </a:cxn>
                <a:cxn ang="0">
                  <a:pos x="225" y="423"/>
                </a:cxn>
                <a:cxn ang="0">
                  <a:pos x="193" y="642"/>
                </a:cxn>
                <a:cxn ang="0">
                  <a:pos x="145" y="816"/>
                </a:cxn>
                <a:cxn ang="0">
                  <a:pos x="95" y="922"/>
                </a:cxn>
                <a:cxn ang="0">
                  <a:pos x="61" y="974"/>
                </a:cxn>
                <a:cxn ang="0">
                  <a:pos x="28" y="1018"/>
                </a:cxn>
                <a:cxn ang="0">
                  <a:pos x="7" y="1026"/>
                </a:cxn>
                <a:cxn ang="0">
                  <a:pos x="0" y="1005"/>
                </a:cxn>
                <a:cxn ang="0">
                  <a:pos x="39" y="897"/>
                </a:cxn>
                <a:cxn ang="0">
                  <a:pos x="89" y="794"/>
                </a:cxn>
                <a:cxn ang="0">
                  <a:pos x="153" y="525"/>
                </a:cxn>
                <a:cxn ang="0">
                  <a:pos x="216" y="17"/>
                </a:cxn>
                <a:cxn ang="0">
                  <a:pos x="232" y="0"/>
                </a:cxn>
                <a:cxn ang="0">
                  <a:pos x="249" y="17"/>
                </a:cxn>
                <a:cxn ang="0">
                  <a:pos x="249" y="17"/>
                </a:cxn>
              </a:cxnLst>
              <a:rect l="0" t="0" r="r" b="b"/>
              <a:pathLst>
                <a:path w="249" h="1026">
                  <a:moveTo>
                    <a:pt x="249" y="17"/>
                  </a:moveTo>
                  <a:lnTo>
                    <a:pt x="225" y="423"/>
                  </a:lnTo>
                  <a:lnTo>
                    <a:pt x="193" y="642"/>
                  </a:lnTo>
                  <a:lnTo>
                    <a:pt x="145" y="816"/>
                  </a:lnTo>
                  <a:lnTo>
                    <a:pt x="95" y="922"/>
                  </a:lnTo>
                  <a:lnTo>
                    <a:pt x="61" y="974"/>
                  </a:lnTo>
                  <a:lnTo>
                    <a:pt x="28" y="1018"/>
                  </a:lnTo>
                  <a:lnTo>
                    <a:pt x="7" y="1026"/>
                  </a:lnTo>
                  <a:lnTo>
                    <a:pt x="0" y="1005"/>
                  </a:lnTo>
                  <a:lnTo>
                    <a:pt x="39" y="897"/>
                  </a:lnTo>
                  <a:lnTo>
                    <a:pt x="89" y="794"/>
                  </a:lnTo>
                  <a:lnTo>
                    <a:pt x="153" y="525"/>
                  </a:lnTo>
                  <a:lnTo>
                    <a:pt x="216" y="17"/>
                  </a:lnTo>
                  <a:lnTo>
                    <a:pt x="232" y="0"/>
                  </a:lnTo>
                  <a:lnTo>
                    <a:pt x="249" y="17"/>
                  </a:lnTo>
                  <a:lnTo>
                    <a:pt x="249" y="17"/>
                  </a:lnTo>
                  <a:close/>
                </a:path>
              </a:pathLst>
            </a:custGeom>
            <a:solidFill>
              <a:srgbClr val="000000"/>
            </a:solidFill>
            <a:ln w="9525">
              <a:noFill/>
              <a:round/>
            </a:ln>
          </p:spPr>
          <p:txBody>
            <a:bodyPr/>
            <a:lstStyle/>
            <a:p>
              <a:endParaRPr lang="en-US"/>
            </a:p>
          </p:txBody>
        </p:sp>
        <p:sp>
          <p:nvSpPr>
            <p:cNvPr id="380991" name="Freeform 63"/>
            <p:cNvSpPr/>
            <p:nvPr/>
          </p:nvSpPr>
          <p:spPr bwMode="auto">
            <a:xfrm>
              <a:off x="4596" y="2368"/>
              <a:ext cx="74" cy="29"/>
            </a:xfrm>
            <a:custGeom>
              <a:avLst/>
              <a:gdLst/>
              <a:ahLst/>
              <a:cxnLst>
                <a:cxn ang="0">
                  <a:pos x="11" y="19"/>
                </a:cxn>
                <a:cxn ang="0">
                  <a:pos x="54" y="0"/>
                </a:cxn>
                <a:cxn ang="0">
                  <a:pos x="138" y="28"/>
                </a:cxn>
                <a:cxn ang="0">
                  <a:pos x="149" y="46"/>
                </a:cxn>
                <a:cxn ang="0">
                  <a:pos x="131" y="57"/>
                </a:cxn>
                <a:cxn ang="0">
                  <a:pos x="28" y="57"/>
                </a:cxn>
                <a:cxn ang="0">
                  <a:pos x="0" y="46"/>
                </a:cxn>
                <a:cxn ang="0">
                  <a:pos x="11" y="19"/>
                </a:cxn>
                <a:cxn ang="0">
                  <a:pos x="11" y="19"/>
                </a:cxn>
              </a:cxnLst>
              <a:rect l="0" t="0" r="r" b="b"/>
              <a:pathLst>
                <a:path w="149" h="57">
                  <a:moveTo>
                    <a:pt x="11" y="19"/>
                  </a:moveTo>
                  <a:lnTo>
                    <a:pt x="54" y="0"/>
                  </a:lnTo>
                  <a:lnTo>
                    <a:pt x="138" y="28"/>
                  </a:lnTo>
                  <a:lnTo>
                    <a:pt x="149" y="46"/>
                  </a:lnTo>
                  <a:lnTo>
                    <a:pt x="131" y="57"/>
                  </a:lnTo>
                  <a:lnTo>
                    <a:pt x="28" y="57"/>
                  </a:lnTo>
                  <a:lnTo>
                    <a:pt x="0" y="46"/>
                  </a:lnTo>
                  <a:lnTo>
                    <a:pt x="11" y="19"/>
                  </a:lnTo>
                  <a:lnTo>
                    <a:pt x="11" y="19"/>
                  </a:lnTo>
                  <a:close/>
                </a:path>
              </a:pathLst>
            </a:custGeom>
            <a:solidFill>
              <a:srgbClr val="000000"/>
            </a:solidFill>
            <a:ln w="9525">
              <a:noFill/>
              <a:round/>
            </a:ln>
          </p:spPr>
          <p:txBody>
            <a:bodyPr/>
            <a:lstStyle/>
            <a:p>
              <a:endParaRPr lang="en-US"/>
            </a:p>
          </p:txBody>
        </p:sp>
        <p:sp>
          <p:nvSpPr>
            <p:cNvPr id="380992" name="Freeform 64"/>
            <p:cNvSpPr/>
            <p:nvPr/>
          </p:nvSpPr>
          <p:spPr bwMode="auto">
            <a:xfrm>
              <a:off x="4767" y="2192"/>
              <a:ext cx="99" cy="48"/>
            </a:xfrm>
            <a:custGeom>
              <a:avLst/>
              <a:gdLst/>
              <a:ahLst/>
              <a:cxnLst>
                <a:cxn ang="0">
                  <a:pos x="23" y="42"/>
                </a:cxn>
                <a:cxn ang="0">
                  <a:pos x="117" y="23"/>
                </a:cxn>
                <a:cxn ang="0">
                  <a:pos x="188" y="0"/>
                </a:cxn>
                <a:cxn ang="0">
                  <a:pos x="198" y="30"/>
                </a:cxn>
                <a:cxn ang="0">
                  <a:pos x="116" y="68"/>
                </a:cxn>
                <a:cxn ang="0">
                  <a:pos x="35" y="98"/>
                </a:cxn>
                <a:cxn ang="0">
                  <a:pos x="0" y="75"/>
                </a:cxn>
                <a:cxn ang="0">
                  <a:pos x="23" y="42"/>
                </a:cxn>
                <a:cxn ang="0">
                  <a:pos x="23" y="42"/>
                </a:cxn>
              </a:cxnLst>
              <a:rect l="0" t="0" r="r" b="b"/>
              <a:pathLst>
                <a:path w="198" h="98">
                  <a:moveTo>
                    <a:pt x="23" y="42"/>
                  </a:moveTo>
                  <a:lnTo>
                    <a:pt x="117" y="23"/>
                  </a:lnTo>
                  <a:lnTo>
                    <a:pt x="188" y="0"/>
                  </a:lnTo>
                  <a:lnTo>
                    <a:pt x="198" y="30"/>
                  </a:lnTo>
                  <a:lnTo>
                    <a:pt x="116" y="68"/>
                  </a:lnTo>
                  <a:lnTo>
                    <a:pt x="35" y="98"/>
                  </a:lnTo>
                  <a:lnTo>
                    <a:pt x="0" y="75"/>
                  </a:lnTo>
                  <a:lnTo>
                    <a:pt x="23" y="42"/>
                  </a:lnTo>
                  <a:lnTo>
                    <a:pt x="23" y="42"/>
                  </a:lnTo>
                  <a:close/>
                </a:path>
              </a:pathLst>
            </a:custGeom>
            <a:solidFill>
              <a:srgbClr val="000000"/>
            </a:solidFill>
            <a:ln w="9525">
              <a:noFill/>
              <a:round/>
            </a:ln>
          </p:spPr>
          <p:txBody>
            <a:bodyPr/>
            <a:lstStyle/>
            <a:p>
              <a:endParaRPr lang="en-US"/>
            </a:p>
          </p:txBody>
        </p:sp>
        <p:sp>
          <p:nvSpPr>
            <p:cNvPr id="380993" name="Freeform 65"/>
            <p:cNvSpPr/>
            <p:nvPr/>
          </p:nvSpPr>
          <p:spPr bwMode="auto">
            <a:xfrm>
              <a:off x="4294" y="1712"/>
              <a:ext cx="129" cy="200"/>
            </a:xfrm>
            <a:custGeom>
              <a:avLst/>
              <a:gdLst/>
              <a:ahLst/>
              <a:cxnLst>
                <a:cxn ang="0">
                  <a:pos x="258" y="21"/>
                </a:cxn>
                <a:cxn ang="0">
                  <a:pos x="213" y="81"/>
                </a:cxn>
                <a:cxn ang="0">
                  <a:pos x="145" y="135"/>
                </a:cxn>
                <a:cxn ang="0">
                  <a:pos x="61" y="262"/>
                </a:cxn>
                <a:cxn ang="0">
                  <a:pos x="93" y="354"/>
                </a:cxn>
                <a:cxn ang="0">
                  <a:pos x="102" y="400"/>
                </a:cxn>
                <a:cxn ang="0">
                  <a:pos x="81" y="401"/>
                </a:cxn>
                <a:cxn ang="0">
                  <a:pos x="35" y="369"/>
                </a:cxn>
                <a:cxn ang="0">
                  <a:pos x="15" y="317"/>
                </a:cxn>
                <a:cxn ang="0">
                  <a:pos x="0" y="265"/>
                </a:cxn>
                <a:cxn ang="0">
                  <a:pos x="19" y="203"/>
                </a:cxn>
                <a:cxn ang="0">
                  <a:pos x="67" y="153"/>
                </a:cxn>
                <a:cxn ang="0">
                  <a:pos x="177" y="74"/>
                </a:cxn>
                <a:cxn ang="0">
                  <a:pos x="230" y="7"/>
                </a:cxn>
                <a:cxn ang="0">
                  <a:pos x="251" y="0"/>
                </a:cxn>
                <a:cxn ang="0">
                  <a:pos x="258" y="21"/>
                </a:cxn>
                <a:cxn ang="0">
                  <a:pos x="258" y="21"/>
                </a:cxn>
              </a:cxnLst>
              <a:rect l="0" t="0" r="r" b="b"/>
              <a:pathLst>
                <a:path w="258" h="401">
                  <a:moveTo>
                    <a:pt x="258" y="21"/>
                  </a:moveTo>
                  <a:lnTo>
                    <a:pt x="213" y="81"/>
                  </a:lnTo>
                  <a:lnTo>
                    <a:pt x="145" y="135"/>
                  </a:lnTo>
                  <a:lnTo>
                    <a:pt x="61" y="262"/>
                  </a:lnTo>
                  <a:lnTo>
                    <a:pt x="93" y="354"/>
                  </a:lnTo>
                  <a:lnTo>
                    <a:pt x="102" y="400"/>
                  </a:lnTo>
                  <a:lnTo>
                    <a:pt x="81" y="401"/>
                  </a:lnTo>
                  <a:lnTo>
                    <a:pt x="35" y="369"/>
                  </a:lnTo>
                  <a:lnTo>
                    <a:pt x="15" y="317"/>
                  </a:lnTo>
                  <a:lnTo>
                    <a:pt x="0" y="265"/>
                  </a:lnTo>
                  <a:lnTo>
                    <a:pt x="19" y="203"/>
                  </a:lnTo>
                  <a:lnTo>
                    <a:pt x="67" y="153"/>
                  </a:lnTo>
                  <a:lnTo>
                    <a:pt x="177" y="74"/>
                  </a:lnTo>
                  <a:lnTo>
                    <a:pt x="230" y="7"/>
                  </a:lnTo>
                  <a:lnTo>
                    <a:pt x="251" y="0"/>
                  </a:lnTo>
                  <a:lnTo>
                    <a:pt x="258" y="21"/>
                  </a:lnTo>
                  <a:lnTo>
                    <a:pt x="258" y="21"/>
                  </a:lnTo>
                  <a:close/>
                </a:path>
              </a:pathLst>
            </a:custGeom>
            <a:solidFill>
              <a:srgbClr val="000000"/>
            </a:solidFill>
            <a:ln w="9525">
              <a:noFill/>
              <a:round/>
            </a:ln>
          </p:spPr>
          <p:txBody>
            <a:bodyPr/>
            <a:lstStyle/>
            <a:p>
              <a:endParaRPr lang="en-US"/>
            </a:p>
          </p:txBody>
        </p:sp>
        <p:sp>
          <p:nvSpPr>
            <p:cNvPr id="380994" name="Freeform 66"/>
            <p:cNvSpPr/>
            <p:nvPr/>
          </p:nvSpPr>
          <p:spPr bwMode="auto">
            <a:xfrm>
              <a:off x="4326" y="1825"/>
              <a:ext cx="48" cy="282"/>
            </a:xfrm>
            <a:custGeom>
              <a:avLst/>
              <a:gdLst/>
              <a:ahLst/>
              <a:cxnLst>
                <a:cxn ang="0">
                  <a:pos x="96" y="29"/>
                </a:cxn>
                <a:cxn ang="0">
                  <a:pos x="90" y="77"/>
                </a:cxn>
                <a:cxn ang="0">
                  <a:pos x="66" y="274"/>
                </a:cxn>
                <a:cxn ang="0">
                  <a:pos x="54" y="455"/>
                </a:cxn>
                <a:cxn ang="0">
                  <a:pos x="61" y="547"/>
                </a:cxn>
                <a:cxn ang="0">
                  <a:pos x="48" y="565"/>
                </a:cxn>
                <a:cxn ang="0">
                  <a:pos x="32" y="552"/>
                </a:cxn>
                <a:cxn ang="0">
                  <a:pos x="0" y="302"/>
                </a:cxn>
                <a:cxn ang="0">
                  <a:pos x="5" y="161"/>
                </a:cxn>
                <a:cxn ang="0">
                  <a:pos x="29" y="56"/>
                </a:cxn>
                <a:cxn ang="0">
                  <a:pos x="46" y="21"/>
                </a:cxn>
                <a:cxn ang="0">
                  <a:pos x="76" y="0"/>
                </a:cxn>
                <a:cxn ang="0">
                  <a:pos x="96" y="29"/>
                </a:cxn>
                <a:cxn ang="0">
                  <a:pos x="96" y="29"/>
                </a:cxn>
              </a:cxnLst>
              <a:rect l="0" t="0" r="r" b="b"/>
              <a:pathLst>
                <a:path w="96" h="565">
                  <a:moveTo>
                    <a:pt x="96" y="29"/>
                  </a:moveTo>
                  <a:lnTo>
                    <a:pt x="90" y="77"/>
                  </a:lnTo>
                  <a:lnTo>
                    <a:pt x="66" y="274"/>
                  </a:lnTo>
                  <a:lnTo>
                    <a:pt x="54" y="455"/>
                  </a:lnTo>
                  <a:lnTo>
                    <a:pt x="61" y="547"/>
                  </a:lnTo>
                  <a:lnTo>
                    <a:pt x="48" y="565"/>
                  </a:lnTo>
                  <a:lnTo>
                    <a:pt x="32" y="552"/>
                  </a:lnTo>
                  <a:lnTo>
                    <a:pt x="0" y="302"/>
                  </a:lnTo>
                  <a:lnTo>
                    <a:pt x="5" y="161"/>
                  </a:lnTo>
                  <a:lnTo>
                    <a:pt x="29" y="56"/>
                  </a:lnTo>
                  <a:lnTo>
                    <a:pt x="46" y="21"/>
                  </a:lnTo>
                  <a:lnTo>
                    <a:pt x="76" y="0"/>
                  </a:lnTo>
                  <a:lnTo>
                    <a:pt x="96" y="29"/>
                  </a:lnTo>
                  <a:lnTo>
                    <a:pt x="96" y="29"/>
                  </a:lnTo>
                  <a:close/>
                </a:path>
              </a:pathLst>
            </a:custGeom>
            <a:solidFill>
              <a:srgbClr val="000000"/>
            </a:solidFill>
            <a:ln w="9525">
              <a:noFill/>
              <a:round/>
            </a:ln>
          </p:spPr>
          <p:txBody>
            <a:bodyPr/>
            <a:lstStyle/>
            <a:p>
              <a:endParaRPr lang="en-US"/>
            </a:p>
          </p:txBody>
        </p:sp>
        <p:sp>
          <p:nvSpPr>
            <p:cNvPr id="380995" name="Freeform 67"/>
            <p:cNvSpPr/>
            <p:nvPr/>
          </p:nvSpPr>
          <p:spPr bwMode="auto">
            <a:xfrm>
              <a:off x="4361" y="1860"/>
              <a:ext cx="84" cy="250"/>
            </a:xfrm>
            <a:custGeom>
              <a:avLst/>
              <a:gdLst/>
              <a:ahLst/>
              <a:cxnLst>
                <a:cxn ang="0">
                  <a:pos x="169" y="18"/>
                </a:cxn>
                <a:cxn ang="0">
                  <a:pos x="137" y="156"/>
                </a:cxn>
                <a:cxn ang="0">
                  <a:pos x="100" y="301"/>
                </a:cxn>
                <a:cxn ang="0">
                  <a:pos x="68" y="397"/>
                </a:cxn>
                <a:cxn ang="0">
                  <a:pos x="29" y="490"/>
                </a:cxn>
                <a:cxn ang="0">
                  <a:pos x="10" y="499"/>
                </a:cxn>
                <a:cxn ang="0">
                  <a:pos x="0" y="480"/>
                </a:cxn>
                <a:cxn ang="0">
                  <a:pos x="27" y="384"/>
                </a:cxn>
                <a:cxn ang="0">
                  <a:pos x="62" y="289"/>
                </a:cxn>
                <a:cxn ang="0">
                  <a:pos x="99" y="147"/>
                </a:cxn>
                <a:cxn ang="0">
                  <a:pos x="139" y="11"/>
                </a:cxn>
                <a:cxn ang="0">
                  <a:pos x="158" y="0"/>
                </a:cxn>
                <a:cxn ang="0">
                  <a:pos x="169" y="18"/>
                </a:cxn>
                <a:cxn ang="0">
                  <a:pos x="169" y="18"/>
                </a:cxn>
              </a:cxnLst>
              <a:rect l="0" t="0" r="r" b="b"/>
              <a:pathLst>
                <a:path w="169" h="499">
                  <a:moveTo>
                    <a:pt x="169" y="18"/>
                  </a:moveTo>
                  <a:lnTo>
                    <a:pt x="137" y="156"/>
                  </a:lnTo>
                  <a:lnTo>
                    <a:pt x="100" y="301"/>
                  </a:lnTo>
                  <a:lnTo>
                    <a:pt x="68" y="397"/>
                  </a:lnTo>
                  <a:lnTo>
                    <a:pt x="29" y="490"/>
                  </a:lnTo>
                  <a:lnTo>
                    <a:pt x="10" y="499"/>
                  </a:lnTo>
                  <a:lnTo>
                    <a:pt x="0" y="480"/>
                  </a:lnTo>
                  <a:lnTo>
                    <a:pt x="27" y="384"/>
                  </a:lnTo>
                  <a:lnTo>
                    <a:pt x="62" y="289"/>
                  </a:lnTo>
                  <a:lnTo>
                    <a:pt x="99" y="147"/>
                  </a:lnTo>
                  <a:lnTo>
                    <a:pt x="139" y="11"/>
                  </a:lnTo>
                  <a:lnTo>
                    <a:pt x="158" y="0"/>
                  </a:lnTo>
                  <a:lnTo>
                    <a:pt x="169" y="18"/>
                  </a:lnTo>
                  <a:lnTo>
                    <a:pt x="169" y="18"/>
                  </a:lnTo>
                  <a:close/>
                </a:path>
              </a:pathLst>
            </a:custGeom>
            <a:solidFill>
              <a:srgbClr val="000000"/>
            </a:solidFill>
            <a:ln w="9525">
              <a:noFill/>
              <a:round/>
            </a:ln>
          </p:spPr>
          <p:txBody>
            <a:bodyPr/>
            <a:lstStyle/>
            <a:p>
              <a:endParaRPr lang="en-US"/>
            </a:p>
          </p:txBody>
        </p:sp>
        <p:sp>
          <p:nvSpPr>
            <p:cNvPr id="380996" name="Freeform 68"/>
            <p:cNvSpPr/>
            <p:nvPr/>
          </p:nvSpPr>
          <p:spPr bwMode="auto">
            <a:xfrm>
              <a:off x="4402" y="1897"/>
              <a:ext cx="97" cy="123"/>
            </a:xfrm>
            <a:custGeom>
              <a:avLst/>
              <a:gdLst/>
              <a:ahLst/>
              <a:cxnLst>
                <a:cxn ang="0">
                  <a:pos x="0" y="226"/>
                </a:cxn>
                <a:cxn ang="0">
                  <a:pos x="55" y="170"/>
                </a:cxn>
                <a:cxn ang="0">
                  <a:pos x="112" y="113"/>
                </a:cxn>
                <a:cxn ang="0">
                  <a:pos x="166" y="11"/>
                </a:cxn>
                <a:cxn ang="0">
                  <a:pos x="186" y="0"/>
                </a:cxn>
                <a:cxn ang="0">
                  <a:pos x="195" y="20"/>
                </a:cxn>
                <a:cxn ang="0">
                  <a:pos x="165" y="152"/>
                </a:cxn>
                <a:cxn ang="0">
                  <a:pos x="115" y="190"/>
                </a:cxn>
                <a:cxn ang="0">
                  <a:pos x="57" y="217"/>
                </a:cxn>
                <a:cxn ang="0">
                  <a:pos x="23" y="247"/>
                </a:cxn>
                <a:cxn ang="0">
                  <a:pos x="0" y="226"/>
                </a:cxn>
                <a:cxn ang="0">
                  <a:pos x="0" y="226"/>
                </a:cxn>
              </a:cxnLst>
              <a:rect l="0" t="0" r="r" b="b"/>
              <a:pathLst>
                <a:path w="195" h="247">
                  <a:moveTo>
                    <a:pt x="0" y="226"/>
                  </a:moveTo>
                  <a:lnTo>
                    <a:pt x="55" y="170"/>
                  </a:lnTo>
                  <a:lnTo>
                    <a:pt x="112" y="113"/>
                  </a:lnTo>
                  <a:lnTo>
                    <a:pt x="166" y="11"/>
                  </a:lnTo>
                  <a:lnTo>
                    <a:pt x="186" y="0"/>
                  </a:lnTo>
                  <a:lnTo>
                    <a:pt x="195" y="20"/>
                  </a:lnTo>
                  <a:lnTo>
                    <a:pt x="165" y="152"/>
                  </a:lnTo>
                  <a:lnTo>
                    <a:pt x="115" y="190"/>
                  </a:lnTo>
                  <a:lnTo>
                    <a:pt x="57" y="217"/>
                  </a:lnTo>
                  <a:lnTo>
                    <a:pt x="23" y="247"/>
                  </a:lnTo>
                  <a:lnTo>
                    <a:pt x="0" y="226"/>
                  </a:lnTo>
                  <a:lnTo>
                    <a:pt x="0" y="226"/>
                  </a:lnTo>
                  <a:close/>
                </a:path>
              </a:pathLst>
            </a:custGeom>
            <a:solidFill>
              <a:srgbClr val="000000"/>
            </a:solidFill>
            <a:ln w="9525">
              <a:noFill/>
              <a:round/>
            </a:ln>
          </p:spPr>
          <p:txBody>
            <a:bodyPr/>
            <a:lstStyle/>
            <a:p>
              <a:endParaRPr lang="en-US"/>
            </a:p>
          </p:txBody>
        </p:sp>
        <p:sp>
          <p:nvSpPr>
            <p:cNvPr id="380997" name="Freeform 69"/>
            <p:cNvSpPr/>
            <p:nvPr/>
          </p:nvSpPr>
          <p:spPr bwMode="auto">
            <a:xfrm>
              <a:off x="3791" y="1349"/>
              <a:ext cx="142" cy="27"/>
            </a:xfrm>
            <a:custGeom>
              <a:avLst/>
              <a:gdLst/>
              <a:ahLst/>
              <a:cxnLst>
                <a:cxn ang="0">
                  <a:pos x="20" y="13"/>
                </a:cxn>
                <a:cxn ang="0">
                  <a:pos x="52" y="22"/>
                </a:cxn>
                <a:cxn ang="0">
                  <a:pos x="100" y="0"/>
                </a:cxn>
                <a:cxn ang="0">
                  <a:pos x="141" y="21"/>
                </a:cxn>
                <a:cxn ang="0">
                  <a:pos x="173" y="2"/>
                </a:cxn>
                <a:cxn ang="0">
                  <a:pos x="224" y="14"/>
                </a:cxn>
                <a:cxn ang="0">
                  <a:pos x="272" y="10"/>
                </a:cxn>
                <a:cxn ang="0">
                  <a:pos x="284" y="27"/>
                </a:cxn>
                <a:cxn ang="0">
                  <a:pos x="266" y="41"/>
                </a:cxn>
                <a:cxn ang="0">
                  <a:pos x="217" y="42"/>
                </a:cxn>
                <a:cxn ang="0">
                  <a:pos x="178" y="32"/>
                </a:cxn>
                <a:cxn ang="0">
                  <a:pos x="143" y="52"/>
                </a:cxn>
                <a:cxn ang="0">
                  <a:pos x="100" y="31"/>
                </a:cxn>
                <a:cxn ang="0">
                  <a:pos x="56" y="53"/>
                </a:cxn>
                <a:cxn ang="0">
                  <a:pos x="10" y="42"/>
                </a:cxn>
                <a:cxn ang="0">
                  <a:pos x="0" y="22"/>
                </a:cxn>
                <a:cxn ang="0">
                  <a:pos x="20" y="13"/>
                </a:cxn>
                <a:cxn ang="0">
                  <a:pos x="20" y="13"/>
                </a:cxn>
              </a:cxnLst>
              <a:rect l="0" t="0" r="r" b="b"/>
              <a:pathLst>
                <a:path w="284" h="53">
                  <a:moveTo>
                    <a:pt x="20" y="13"/>
                  </a:moveTo>
                  <a:lnTo>
                    <a:pt x="52" y="22"/>
                  </a:lnTo>
                  <a:lnTo>
                    <a:pt x="100" y="0"/>
                  </a:lnTo>
                  <a:lnTo>
                    <a:pt x="141" y="21"/>
                  </a:lnTo>
                  <a:lnTo>
                    <a:pt x="173" y="2"/>
                  </a:lnTo>
                  <a:lnTo>
                    <a:pt x="224" y="14"/>
                  </a:lnTo>
                  <a:lnTo>
                    <a:pt x="272" y="10"/>
                  </a:lnTo>
                  <a:lnTo>
                    <a:pt x="284" y="27"/>
                  </a:lnTo>
                  <a:lnTo>
                    <a:pt x="266" y="41"/>
                  </a:lnTo>
                  <a:lnTo>
                    <a:pt x="217" y="42"/>
                  </a:lnTo>
                  <a:lnTo>
                    <a:pt x="178" y="32"/>
                  </a:lnTo>
                  <a:lnTo>
                    <a:pt x="143" y="52"/>
                  </a:lnTo>
                  <a:lnTo>
                    <a:pt x="100" y="31"/>
                  </a:lnTo>
                  <a:lnTo>
                    <a:pt x="56" y="53"/>
                  </a:lnTo>
                  <a:lnTo>
                    <a:pt x="10" y="42"/>
                  </a:lnTo>
                  <a:lnTo>
                    <a:pt x="0" y="22"/>
                  </a:lnTo>
                  <a:lnTo>
                    <a:pt x="20" y="13"/>
                  </a:lnTo>
                  <a:lnTo>
                    <a:pt x="20" y="13"/>
                  </a:lnTo>
                  <a:close/>
                </a:path>
              </a:pathLst>
            </a:custGeom>
            <a:solidFill>
              <a:srgbClr val="000000"/>
            </a:solidFill>
            <a:ln w="9525">
              <a:noFill/>
              <a:round/>
            </a:ln>
          </p:spPr>
          <p:txBody>
            <a:bodyPr/>
            <a:lstStyle/>
            <a:p>
              <a:endParaRPr lang="en-US"/>
            </a:p>
          </p:txBody>
        </p:sp>
        <p:sp>
          <p:nvSpPr>
            <p:cNvPr id="380998" name="Freeform 70"/>
            <p:cNvSpPr/>
            <p:nvPr/>
          </p:nvSpPr>
          <p:spPr bwMode="auto">
            <a:xfrm>
              <a:off x="3821" y="1383"/>
              <a:ext cx="94" cy="29"/>
            </a:xfrm>
            <a:custGeom>
              <a:avLst/>
              <a:gdLst/>
              <a:ahLst/>
              <a:cxnLst>
                <a:cxn ang="0">
                  <a:pos x="21" y="5"/>
                </a:cxn>
                <a:cxn ang="0">
                  <a:pos x="98" y="27"/>
                </a:cxn>
                <a:cxn ang="0">
                  <a:pos x="176" y="0"/>
                </a:cxn>
                <a:cxn ang="0">
                  <a:pos x="188" y="28"/>
                </a:cxn>
                <a:cxn ang="0">
                  <a:pos x="94" y="57"/>
                </a:cxn>
                <a:cxn ang="0">
                  <a:pos x="2" y="27"/>
                </a:cxn>
                <a:cxn ang="0">
                  <a:pos x="0" y="6"/>
                </a:cxn>
                <a:cxn ang="0">
                  <a:pos x="21" y="5"/>
                </a:cxn>
                <a:cxn ang="0">
                  <a:pos x="21" y="5"/>
                </a:cxn>
              </a:cxnLst>
              <a:rect l="0" t="0" r="r" b="b"/>
              <a:pathLst>
                <a:path w="188" h="57">
                  <a:moveTo>
                    <a:pt x="21" y="5"/>
                  </a:moveTo>
                  <a:lnTo>
                    <a:pt x="98" y="27"/>
                  </a:lnTo>
                  <a:lnTo>
                    <a:pt x="176" y="0"/>
                  </a:lnTo>
                  <a:lnTo>
                    <a:pt x="188" y="28"/>
                  </a:lnTo>
                  <a:lnTo>
                    <a:pt x="94" y="57"/>
                  </a:lnTo>
                  <a:lnTo>
                    <a:pt x="2" y="27"/>
                  </a:lnTo>
                  <a:lnTo>
                    <a:pt x="0" y="6"/>
                  </a:lnTo>
                  <a:lnTo>
                    <a:pt x="21" y="5"/>
                  </a:lnTo>
                  <a:lnTo>
                    <a:pt x="21" y="5"/>
                  </a:lnTo>
                  <a:close/>
                </a:path>
              </a:pathLst>
            </a:custGeom>
            <a:solidFill>
              <a:srgbClr val="000000"/>
            </a:solidFill>
            <a:ln w="9525">
              <a:noFill/>
              <a:round/>
            </a:ln>
          </p:spPr>
          <p:txBody>
            <a:bodyPr/>
            <a:lstStyle/>
            <a:p>
              <a:endParaRPr lang="en-US"/>
            </a:p>
          </p:txBody>
        </p:sp>
        <p:sp>
          <p:nvSpPr>
            <p:cNvPr id="380999" name="Freeform 71"/>
            <p:cNvSpPr/>
            <p:nvPr/>
          </p:nvSpPr>
          <p:spPr bwMode="auto">
            <a:xfrm>
              <a:off x="3818" y="1165"/>
              <a:ext cx="67" cy="156"/>
            </a:xfrm>
            <a:custGeom>
              <a:avLst/>
              <a:gdLst/>
              <a:ahLst/>
              <a:cxnLst>
                <a:cxn ang="0">
                  <a:pos x="39" y="14"/>
                </a:cxn>
                <a:cxn ang="0">
                  <a:pos x="29" y="215"/>
                </a:cxn>
                <a:cxn ang="0">
                  <a:pos x="25" y="273"/>
                </a:cxn>
                <a:cxn ang="0">
                  <a:pos x="133" y="283"/>
                </a:cxn>
                <a:cxn ang="0">
                  <a:pos x="133" y="314"/>
                </a:cxn>
                <a:cxn ang="0">
                  <a:pos x="1" y="294"/>
                </a:cxn>
                <a:cxn ang="0">
                  <a:pos x="0" y="209"/>
                </a:cxn>
                <a:cxn ang="0">
                  <a:pos x="8" y="17"/>
                </a:cxn>
                <a:cxn ang="0">
                  <a:pos x="22" y="0"/>
                </a:cxn>
                <a:cxn ang="0">
                  <a:pos x="39" y="14"/>
                </a:cxn>
                <a:cxn ang="0">
                  <a:pos x="39" y="14"/>
                </a:cxn>
              </a:cxnLst>
              <a:rect l="0" t="0" r="r" b="b"/>
              <a:pathLst>
                <a:path w="133" h="314">
                  <a:moveTo>
                    <a:pt x="39" y="14"/>
                  </a:moveTo>
                  <a:lnTo>
                    <a:pt x="29" y="215"/>
                  </a:lnTo>
                  <a:lnTo>
                    <a:pt x="25" y="273"/>
                  </a:lnTo>
                  <a:lnTo>
                    <a:pt x="133" y="283"/>
                  </a:lnTo>
                  <a:lnTo>
                    <a:pt x="133" y="314"/>
                  </a:lnTo>
                  <a:lnTo>
                    <a:pt x="1" y="294"/>
                  </a:lnTo>
                  <a:lnTo>
                    <a:pt x="0" y="209"/>
                  </a:lnTo>
                  <a:lnTo>
                    <a:pt x="8" y="17"/>
                  </a:lnTo>
                  <a:lnTo>
                    <a:pt x="22" y="0"/>
                  </a:lnTo>
                  <a:lnTo>
                    <a:pt x="39" y="14"/>
                  </a:lnTo>
                  <a:lnTo>
                    <a:pt x="39" y="14"/>
                  </a:lnTo>
                  <a:close/>
                </a:path>
              </a:pathLst>
            </a:custGeom>
            <a:solidFill>
              <a:srgbClr val="000000"/>
            </a:solidFill>
            <a:ln w="9525">
              <a:noFill/>
              <a:round/>
            </a:ln>
          </p:spPr>
          <p:txBody>
            <a:bodyPr/>
            <a:lstStyle/>
            <a:p>
              <a:endParaRPr lang="en-US"/>
            </a:p>
          </p:txBody>
        </p:sp>
        <p:sp>
          <p:nvSpPr>
            <p:cNvPr id="381000" name="Freeform 72"/>
            <p:cNvSpPr/>
            <p:nvPr/>
          </p:nvSpPr>
          <p:spPr bwMode="auto">
            <a:xfrm>
              <a:off x="4021" y="1262"/>
              <a:ext cx="100" cy="136"/>
            </a:xfrm>
            <a:custGeom>
              <a:avLst/>
              <a:gdLst/>
              <a:ahLst/>
              <a:cxnLst>
                <a:cxn ang="0">
                  <a:pos x="135" y="0"/>
                </a:cxn>
                <a:cxn ang="0">
                  <a:pos x="192" y="53"/>
                </a:cxn>
                <a:cxn ang="0">
                  <a:pos x="200" y="137"/>
                </a:cxn>
                <a:cxn ang="0">
                  <a:pos x="170" y="219"/>
                </a:cxn>
                <a:cxn ang="0">
                  <a:pos x="113" y="272"/>
                </a:cxn>
                <a:cxn ang="0">
                  <a:pos x="12" y="262"/>
                </a:cxn>
                <a:cxn ang="0">
                  <a:pos x="0" y="244"/>
                </a:cxn>
                <a:cxn ang="0">
                  <a:pos x="18" y="231"/>
                </a:cxn>
                <a:cxn ang="0">
                  <a:pos x="93" y="227"/>
                </a:cxn>
                <a:cxn ang="0">
                  <a:pos x="149" y="174"/>
                </a:cxn>
                <a:cxn ang="0">
                  <a:pos x="172" y="100"/>
                </a:cxn>
                <a:cxn ang="0">
                  <a:pos x="159" y="56"/>
                </a:cxn>
                <a:cxn ang="0">
                  <a:pos x="122" y="28"/>
                </a:cxn>
                <a:cxn ang="0">
                  <a:pos x="114" y="7"/>
                </a:cxn>
                <a:cxn ang="0">
                  <a:pos x="135" y="0"/>
                </a:cxn>
                <a:cxn ang="0">
                  <a:pos x="135" y="0"/>
                </a:cxn>
              </a:cxnLst>
              <a:rect l="0" t="0" r="r" b="b"/>
              <a:pathLst>
                <a:path w="200" h="272">
                  <a:moveTo>
                    <a:pt x="135" y="0"/>
                  </a:moveTo>
                  <a:lnTo>
                    <a:pt x="192" y="53"/>
                  </a:lnTo>
                  <a:lnTo>
                    <a:pt x="200" y="137"/>
                  </a:lnTo>
                  <a:lnTo>
                    <a:pt x="170" y="219"/>
                  </a:lnTo>
                  <a:lnTo>
                    <a:pt x="113" y="272"/>
                  </a:lnTo>
                  <a:lnTo>
                    <a:pt x="12" y="262"/>
                  </a:lnTo>
                  <a:lnTo>
                    <a:pt x="0" y="244"/>
                  </a:lnTo>
                  <a:lnTo>
                    <a:pt x="18" y="231"/>
                  </a:lnTo>
                  <a:lnTo>
                    <a:pt x="93" y="227"/>
                  </a:lnTo>
                  <a:lnTo>
                    <a:pt x="149" y="174"/>
                  </a:lnTo>
                  <a:lnTo>
                    <a:pt x="172" y="100"/>
                  </a:lnTo>
                  <a:lnTo>
                    <a:pt x="159" y="56"/>
                  </a:lnTo>
                  <a:lnTo>
                    <a:pt x="122" y="28"/>
                  </a:lnTo>
                  <a:lnTo>
                    <a:pt x="114" y="7"/>
                  </a:lnTo>
                  <a:lnTo>
                    <a:pt x="135" y="0"/>
                  </a:lnTo>
                  <a:lnTo>
                    <a:pt x="135" y="0"/>
                  </a:lnTo>
                  <a:close/>
                </a:path>
              </a:pathLst>
            </a:custGeom>
            <a:solidFill>
              <a:srgbClr val="000000"/>
            </a:solidFill>
            <a:ln w="9525">
              <a:noFill/>
              <a:round/>
            </a:ln>
          </p:spPr>
          <p:txBody>
            <a:bodyPr/>
            <a:lstStyle/>
            <a:p>
              <a:endParaRPr lang="en-US"/>
            </a:p>
          </p:txBody>
        </p:sp>
        <p:sp>
          <p:nvSpPr>
            <p:cNvPr id="381001" name="Freeform 73"/>
            <p:cNvSpPr/>
            <p:nvPr/>
          </p:nvSpPr>
          <p:spPr bwMode="auto">
            <a:xfrm>
              <a:off x="3699" y="1380"/>
              <a:ext cx="52" cy="66"/>
            </a:xfrm>
            <a:custGeom>
              <a:avLst/>
              <a:gdLst/>
              <a:ahLst/>
              <a:cxnLst>
                <a:cxn ang="0">
                  <a:pos x="46" y="25"/>
                </a:cxn>
                <a:cxn ang="0">
                  <a:pos x="39" y="101"/>
                </a:cxn>
                <a:cxn ang="0">
                  <a:pos x="85" y="76"/>
                </a:cxn>
                <a:cxn ang="0">
                  <a:pos x="105" y="100"/>
                </a:cxn>
                <a:cxn ang="0">
                  <a:pos x="71" y="125"/>
                </a:cxn>
                <a:cxn ang="0">
                  <a:pos x="31" y="131"/>
                </a:cxn>
                <a:cxn ang="0">
                  <a:pos x="0" y="69"/>
                </a:cxn>
                <a:cxn ang="0">
                  <a:pos x="27" y="0"/>
                </a:cxn>
                <a:cxn ang="0">
                  <a:pos x="46" y="25"/>
                </a:cxn>
                <a:cxn ang="0">
                  <a:pos x="46" y="25"/>
                </a:cxn>
              </a:cxnLst>
              <a:rect l="0" t="0" r="r" b="b"/>
              <a:pathLst>
                <a:path w="105" h="131">
                  <a:moveTo>
                    <a:pt x="46" y="25"/>
                  </a:moveTo>
                  <a:lnTo>
                    <a:pt x="39" y="101"/>
                  </a:lnTo>
                  <a:lnTo>
                    <a:pt x="85" y="76"/>
                  </a:lnTo>
                  <a:lnTo>
                    <a:pt x="105" y="100"/>
                  </a:lnTo>
                  <a:lnTo>
                    <a:pt x="71" y="125"/>
                  </a:lnTo>
                  <a:lnTo>
                    <a:pt x="31" y="131"/>
                  </a:lnTo>
                  <a:lnTo>
                    <a:pt x="0" y="69"/>
                  </a:lnTo>
                  <a:lnTo>
                    <a:pt x="27" y="0"/>
                  </a:lnTo>
                  <a:lnTo>
                    <a:pt x="46" y="25"/>
                  </a:lnTo>
                  <a:lnTo>
                    <a:pt x="46" y="25"/>
                  </a:lnTo>
                  <a:close/>
                </a:path>
              </a:pathLst>
            </a:custGeom>
            <a:solidFill>
              <a:srgbClr val="000000"/>
            </a:solidFill>
            <a:ln w="9525">
              <a:noFill/>
              <a:round/>
            </a:ln>
          </p:spPr>
          <p:txBody>
            <a:bodyPr/>
            <a:lstStyle/>
            <a:p>
              <a:endParaRPr lang="en-US"/>
            </a:p>
          </p:txBody>
        </p:sp>
        <p:sp>
          <p:nvSpPr>
            <p:cNvPr id="381002" name="Freeform 74"/>
            <p:cNvSpPr/>
            <p:nvPr/>
          </p:nvSpPr>
          <p:spPr bwMode="auto">
            <a:xfrm>
              <a:off x="3658" y="1351"/>
              <a:ext cx="115" cy="136"/>
            </a:xfrm>
            <a:custGeom>
              <a:avLst/>
              <a:gdLst/>
              <a:ahLst/>
              <a:cxnLst>
                <a:cxn ang="0">
                  <a:pos x="86" y="30"/>
                </a:cxn>
                <a:cxn ang="0">
                  <a:pos x="41" y="64"/>
                </a:cxn>
                <a:cxn ang="0">
                  <a:pos x="29" y="110"/>
                </a:cxn>
                <a:cxn ang="0">
                  <a:pos x="41" y="162"/>
                </a:cxn>
                <a:cxn ang="0">
                  <a:pos x="69" y="209"/>
                </a:cxn>
                <a:cxn ang="0">
                  <a:pos x="105" y="231"/>
                </a:cxn>
                <a:cxn ang="0">
                  <a:pos x="144" y="226"/>
                </a:cxn>
                <a:cxn ang="0">
                  <a:pos x="200" y="165"/>
                </a:cxn>
                <a:cxn ang="0">
                  <a:pos x="218" y="151"/>
                </a:cxn>
                <a:cxn ang="0">
                  <a:pos x="229" y="169"/>
                </a:cxn>
                <a:cxn ang="0">
                  <a:pos x="218" y="212"/>
                </a:cxn>
                <a:cxn ang="0">
                  <a:pos x="196" y="249"/>
                </a:cxn>
                <a:cxn ang="0">
                  <a:pos x="111" y="272"/>
                </a:cxn>
                <a:cxn ang="0">
                  <a:pos x="32" y="236"/>
                </a:cxn>
                <a:cxn ang="0">
                  <a:pos x="0" y="96"/>
                </a:cxn>
                <a:cxn ang="0">
                  <a:pos x="23" y="37"/>
                </a:cxn>
                <a:cxn ang="0">
                  <a:pos x="76" y="0"/>
                </a:cxn>
                <a:cxn ang="0">
                  <a:pos x="86" y="30"/>
                </a:cxn>
                <a:cxn ang="0">
                  <a:pos x="86" y="30"/>
                </a:cxn>
              </a:cxnLst>
              <a:rect l="0" t="0" r="r" b="b"/>
              <a:pathLst>
                <a:path w="229" h="272">
                  <a:moveTo>
                    <a:pt x="86" y="30"/>
                  </a:moveTo>
                  <a:lnTo>
                    <a:pt x="41" y="64"/>
                  </a:lnTo>
                  <a:lnTo>
                    <a:pt x="29" y="110"/>
                  </a:lnTo>
                  <a:lnTo>
                    <a:pt x="41" y="162"/>
                  </a:lnTo>
                  <a:lnTo>
                    <a:pt x="69" y="209"/>
                  </a:lnTo>
                  <a:lnTo>
                    <a:pt x="105" y="231"/>
                  </a:lnTo>
                  <a:lnTo>
                    <a:pt x="144" y="226"/>
                  </a:lnTo>
                  <a:lnTo>
                    <a:pt x="200" y="165"/>
                  </a:lnTo>
                  <a:lnTo>
                    <a:pt x="218" y="151"/>
                  </a:lnTo>
                  <a:lnTo>
                    <a:pt x="229" y="169"/>
                  </a:lnTo>
                  <a:lnTo>
                    <a:pt x="218" y="212"/>
                  </a:lnTo>
                  <a:lnTo>
                    <a:pt x="196" y="249"/>
                  </a:lnTo>
                  <a:lnTo>
                    <a:pt x="111" y="272"/>
                  </a:lnTo>
                  <a:lnTo>
                    <a:pt x="32" y="236"/>
                  </a:lnTo>
                  <a:lnTo>
                    <a:pt x="0" y="96"/>
                  </a:lnTo>
                  <a:lnTo>
                    <a:pt x="23" y="37"/>
                  </a:lnTo>
                  <a:lnTo>
                    <a:pt x="76" y="0"/>
                  </a:lnTo>
                  <a:lnTo>
                    <a:pt x="86" y="30"/>
                  </a:lnTo>
                  <a:lnTo>
                    <a:pt x="86" y="30"/>
                  </a:lnTo>
                  <a:close/>
                </a:path>
              </a:pathLst>
            </a:custGeom>
            <a:solidFill>
              <a:srgbClr val="000000"/>
            </a:solidFill>
            <a:ln w="9525">
              <a:noFill/>
              <a:round/>
            </a:ln>
          </p:spPr>
          <p:txBody>
            <a:bodyPr/>
            <a:lstStyle/>
            <a:p>
              <a:endParaRPr lang="en-US"/>
            </a:p>
          </p:txBody>
        </p:sp>
        <p:sp>
          <p:nvSpPr>
            <p:cNvPr id="381003" name="Freeform 75"/>
            <p:cNvSpPr/>
            <p:nvPr/>
          </p:nvSpPr>
          <p:spPr bwMode="auto">
            <a:xfrm>
              <a:off x="3553" y="969"/>
              <a:ext cx="226" cy="647"/>
            </a:xfrm>
            <a:custGeom>
              <a:avLst/>
              <a:gdLst/>
              <a:ahLst/>
              <a:cxnLst>
                <a:cxn ang="0">
                  <a:pos x="453" y="31"/>
                </a:cxn>
                <a:cxn ang="0">
                  <a:pos x="284" y="134"/>
                </a:cxn>
                <a:cxn ang="0">
                  <a:pos x="170" y="302"/>
                </a:cxn>
                <a:cxn ang="0">
                  <a:pos x="158" y="502"/>
                </a:cxn>
                <a:cxn ang="0">
                  <a:pos x="147" y="608"/>
                </a:cxn>
                <a:cxn ang="0">
                  <a:pos x="123" y="711"/>
                </a:cxn>
                <a:cxn ang="0">
                  <a:pos x="89" y="920"/>
                </a:cxn>
                <a:cxn ang="0">
                  <a:pos x="109" y="1045"/>
                </a:cxn>
                <a:cxn ang="0">
                  <a:pos x="131" y="1110"/>
                </a:cxn>
                <a:cxn ang="0">
                  <a:pos x="162" y="1161"/>
                </a:cxn>
                <a:cxn ang="0">
                  <a:pos x="199" y="1191"/>
                </a:cxn>
                <a:cxn ang="0">
                  <a:pos x="258" y="1236"/>
                </a:cxn>
                <a:cxn ang="0">
                  <a:pos x="298" y="1296"/>
                </a:cxn>
                <a:cxn ang="0">
                  <a:pos x="167" y="1265"/>
                </a:cxn>
                <a:cxn ang="0">
                  <a:pos x="76" y="1176"/>
                </a:cxn>
                <a:cxn ang="0">
                  <a:pos x="20" y="1052"/>
                </a:cxn>
                <a:cxn ang="0">
                  <a:pos x="0" y="921"/>
                </a:cxn>
                <a:cxn ang="0">
                  <a:pos x="16" y="814"/>
                </a:cxn>
                <a:cxn ang="0">
                  <a:pos x="50" y="712"/>
                </a:cxn>
                <a:cxn ang="0">
                  <a:pos x="102" y="502"/>
                </a:cxn>
                <a:cxn ang="0">
                  <a:pos x="114" y="280"/>
                </a:cxn>
                <a:cxn ang="0">
                  <a:pos x="166" y="191"/>
                </a:cxn>
                <a:cxn ang="0">
                  <a:pos x="250" y="100"/>
                </a:cxn>
                <a:cxn ang="0">
                  <a:pos x="347" y="29"/>
                </a:cxn>
                <a:cxn ang="0">
                  <a:pos x="444" y="0"/>
                </a:cxn>
                <a:cxn ang="0">
                  <a:pos x="453" y="31"/>
                </a:cxn>
                <a:cxn ang="0">
                  <a:pos x="453" y="31"/>
                </a:cxn>
              </a:cxnLst>
              <a:rect l="0" t="0" r="r" b="b"/>
              <a:pathLst>
                <a:path w="453" h="1296">
                  <a:moveTo>
                    <a:pt x="453" y="31"/>
                  </a:moveTo>
                  <a:lnTo>
                    <a:pt x="284" y="134"/>
                  </a:lnTo>
                  <a:lnTo>
                    <a:pt x="170" y="302"/>
                  </a:lnTo>
                  <a:lnTo>
                    <a:pt x="158" y="502"/>
                  </a:lnTo>
                  <a:lnTo>
                    <a:pt x="147" y="608"/>
                  </a:lnTo>
                  <a:lnTo>
                    <a:pt x="123" y="711"/>
                  </a:lnTo>
                  <a:lnTo>
                    <a:pt x="89" y="920"/>
                  </a:lnTo>
                  <a:lnTo>
                    <a:pt x="109" y="1045"/>
                  </a:lnTo>
                  <a:lnTo>
                    <a:pt x="131" y="1110"/>
                  </a:lnTo>
                  <a:lnTo>
                    <a:pt x="162" y="1161"/>
                  </a:lnTo>
                  <a:lnTo>
                    <a:pt x="199" y="1191"/>
                  </a:lnTo>
                  <a:lnTo>
                    <a:pt x="258" y="1236"/>
                  </a:lnTo>
                  <a:lnTo>
                    <a:pt x="298" y="1296"/>
                  </a:lnTo>
                  <a:lnTo>
                    <a:pt x="167" y="1265"/>
                  </a:lnTo>
                  <a:lnTo>
                    <a:pt x="76" y="1176"/>
                  </a:lnTo>
                  <a:lnTo>
                    <a:pt x="20" y="1052"/>
                  </a:lnTo>
                  <a:lnTo>
                    <a:pt x="0" y="921"/>
                  </a:lnTo>
                  <a:lnTo>
                    <a:pt x="16" y="814"/>
                  </a:lnTo>
                  <a:lnTo>
                    <a:pt x="50" y="712"/>
                  </a:lnTo>
                  <a:lnTo>
                    <a:pt x="102" y="502"/>
                  </a:lnTo>
                  <a:lnTo>
                    <a:pt x="114" y="280"/>
                  </a:lnTo>
                  <a:lnTo>
                    <a:pt x="166" y="191"/>
                  </a:lnTo>
                  <a:lnTo>
                    <a:pt x="250" y="100"/>
                  </a:lnTo>
                  <a:lnTo>
                    <a:pt x="347" y="29"/>
                  </a:lnTo>
                  <a:lnTo>
                    <a:pt x="444" y="0"/>
                  </a:lnTo>
                  <a:lnTo>
                    <a:pt x="453" y="31"/>
                  </a:lnTo>
                  <a:lnTo>
                    <a:pt x="453" y="31"/>
                  </a:lnTo>
                  <a:close/>
                </a:path>
              </a:pathLst>
            </a:custGeom>
            <a:solidFill>
              <a:srgbClr val="000000"/>
            </a:solidFill>
            <a:ln w="9525">
              <a:noFill/>
              <a:round/>
            </a:ln>
          </p:spPr>
          <p:txBody>
            <a:bodyPr/>
            <a:lstStyle/>
            <a:p>
              <a:endParaRPr lang="en-US"/>
            </a:p>
          </p:txBody>
        </p:sp>
        <p:sp>
          <p:nvSpPr>
            <p:cNvPr id="381004" name="Freeform 76"/>
            <p:cNvSpPr/>
            <p:nvPr/>
          </p:nvSpPr>
          <p:spPr bwMode="auto">
            <a:xfrm>
              <a:off x="3875" y="954"/>
              <a:ext cx="332" cy="501"/>
            </a:xfrm>
            <a:custGeom>
              <a:avLst/>
              <a:gdLst/>
              <a:ahLst/>
              <a:cxnLst>
                <a:cxn ang="0">
                  <a:pos x="0" y="0"/>
                </a:cxn>
                <a:cxn ang="0">
                  <a:pos x="167" y="33"/>
                </a:cxn>
                <a:cxn ang="0">
                  <a:pos x="324" y="126"/>
                </a:cxn>
                <a:cxn ang="0">
                  <a:pos x="462" y="260"/>
                </a:cxn>
                <a:cxn ang="0">
                  <a:pos x="571" y="420"/>
                </a:cxn>
                <a:cxn ang="0">
                  <a:pos x="640" y="591"/>
                </a:cxn>
                <a:cxn ang="0">
                  <a:pos x="664" y="754"/>
                </a:cxn>
                <a:cxn ang="0">
                  <a:pos x="631" y="897"/>
                </a:cxn>
                <a:cxn ang="0">
                  <a:pos x="589" y="956"/>
                </a:cxn>
                <a:cxn ang="0">
                  <a:pos x="530" y="1002"/>
                </a:cxn>
                <a:cxn ang="0">
                  <a:pos x="516" y="992"/>
                </a:cxn>
                <a:cxn ang="0">
                  <a:pos x="535" y="936"/>
                </a:cxn>
                <a:cxn ang="0">
                  <a:pos x="579" y="819"/>
                </a:cxn>
                <a:cxn ang="0">
                  <a:pos x="573" y="666"/>
                </a:cxn>
                <a:cxn ang="0">
                  <a:pos x="529" y="515"/>
                </a:cxn>
                <a:cxn ang="0">
                  <a:pos x="496" y="441"/>
                </a:cxn>
                <a:cxn ang="0">
                  <a:pos x="413" y="307"/>
                </a:cxn>
                <a:cxn ang="0">
                  <a:pos x="330" y="204"/>
                </a:cxn>
                <a:cxn ang="0">
                  <a:pos x="291" y="163"/>
                </a:cxn>
                <a:cxn ang="0">
                  <a:pos x="207" y="94"/>
                </a:cxn>
                <a:cxn ang="0">
                  <a:pos x="113" y="49"/>
                </a:cxn>
                <a:cxn ang="0">
                  <a:pos x="0" y="32"/>
                </a:cxn>
                <a:cxn ang="0">
                  <a:pos x="0" y="0"/>
                </a:cxn>
                <a:cxn ang="0">
                  <a:pos x="0" y="0"/>
                </a:cxn>
              </a:cxnLst>
              <a:rect l="0" t="0" r="r" b="b"/>
              <a:pathLst>
                <a:path w="664" h="1002">
                  <a:moveTo>
                    <a:pt x="0" y="0"/>
                  </a:moveTo>
                  <a:lnTo>
                    <a:pt x="167" y="33"/>
                  </a:lnTo>
                  <a:lnTo>
                    <a:pt x="324" y="126"/>
                  </a:lnTo>
                  <a:lnTo>
                    <a:pt x="462" y="260"/>
                  </a:lnTo>
                  <a:lnTo>
                    <a:pt x="571" y="420"/>
                  </a:lnTo>
                  <a:lnTo>
                    <a:pt x="640" y="591"/>
                  </a:lnTo>
                  <a:lnTo>
                    <a:pt x="664" y="754"/>
                  </a:lnTo>
                  <a:lnTo>
                    <a:pt x="631" y="897"/>
                  </a:lnTo>
                  <a:lnTo>
                    <a:pt x="589" y="956"/>
                  </a:lnTo>
                  <a:lnTo>
                    <a:pt x="530" y="1002"/>
                  </a:lnTo>
                  <a:lnTo>
                    <a:pt x="516" y="992"/>
                  </a:lnTo>
                  <a:lnTo>
                    <a:pt x="535" y="936"/>
                  </a:lnTo>
                  <a:lnTo>
                    <a:pt x="579" y="819"/>
                  </a:lnTo>
                  <a:lnTo>
                    <a:pt x="573" y="666"/>
                  </a:lnTo>
                  <a:lnTo>
                    <a:pt x="529" y="515"/>
                  </a:lnTo>
                  <a:lnTo>
                    <a:pt x="496" y="441"/>
                  </a:lnTo>
                  <a:lnTo>
                    <a:pt x="413" y="307"/>
                  </a:lnTo>
                  <a:lnTo>
                    <a:pt x="330" y="204"/>
                  </a:lnTo>
                  <a:lnTo>
                    <a:pt x="291" y="163"/>
                  </a:lnTo>
                  <a:lnTo>
                    <a:pt x="207" y="94"/>
                  </a:lnTo>
                  <a:lnTo>
                    <a:pt x="113" y="49"/>
                  </a:lnTo>
                  <a:lnTo>
                    <a:pt x="0" y="32"/>
                  </a:lnTo>
                  <a:lnTo>
                    <a:pt x="0" y="0"/>
                  </a:lnTo>
                  <a:lnTo>
                    <a:pt x="0" y="0"/>
                  </a:lnTo>
                  <a:close/>
                </a:path>
              </a:pathLst>
            </a:custGeom>
            <a:solidFill>
              <a:srgbClr val="000000"/>
            </a:solidFill>
            <a:ln w="9525">
              <a:noFill/>
              <a:round/>
            </a:ln>
          </p:spPr>
          <p:txBody>
            <a:bodyPr/>
            <a:lstStyle/>
            <a:p>
              <a:endParaRPr lang="en-US"/>
            </a:p>
          </p:txBody>
        </p:sp>
        <p:sp>
          <p:nvSpPr>
            <p:cNvPr id="381005" name="Freeform 77"/>
            <p:cNvSpPr/>
            <p:nvPr/>
          </p:nvSpPr>
          <p:spPr bwMode="auto">
            <a:xfrm>
              <a:off x="3653" y="1022"/>
              <a:ext cx="197" cy="153"/>
            </a:xfrm>
            <a:custGeom>
              <a:avLst/>
              <a:gdLst/>
              <a:ahLst/>
              <a:cxnLst>
                <a:cxn ang="0">
                  <a:pos x="339" y="178"/>
                </a:cxn>
                <a:cxn ang="0">
                  <a:pos x="360" y="17"/>
                </a:cxn>
                <a:cxn ang="0">
                  <a:pos x="378" y="0"/>
                </a:cxn>
                <a:cxn ang="0">
                  <a:pos x="394" y="20"/>
                </a:cxn>
                <a:cxn ang="0">
                  <a:pos x="373" y="188"/>
                </a:cxn>
                <a:cxn ang="0">
                  <a:pos x="360" y="205"/>
                </a:cxn>
                <a:cxn ang="0">
                  <a:pos x="174" y="248"/>
                </a:cxn>
                <a:cxn ang="0">
                  <a:pos x="99" y="278"/>
                </a:cxn>
                <a:cxn ang="0">
                  <a:pos x="23" y="306"/>
                </a:cxn>
                <a:cxn ang="0">
                  <a:pos x="0" y="298"/>
                </a:cxn>
                <a:cxn ang="0">
                  <a:pos x="8" y="276"/>
                </a:cxn>
                <a:cxn ang="0">
                  <a:pos x="81" y="233"/>
                </a:cxn>
                <a:cxn ang="0">
                  <a:pos x="159" y="201"/>
                </a:cxn>
                <a:cxn ang="0">
                  <a:pos x="339" y="178"/>
                </a:cxn>
                <a:cxn ang="0">
                  <a:pos x="339" y="178"/>
                </a:cxn>
              </a:cxnLst>
              <a:rect l="0" t="0" r="r" b="b"/>
              <a:pathLst>
                <a:path w="394" h="306">
                  <a:moveTo>
                    <a:pt x="339" y="178"/>
                  </a:moveTo>
                  <a:lnTo>
                    <a:pt x="360" y="17"/>
                  </a:lnTo>
                  <a:lnTo>
                    <a:pt x="378" y="0"/>
                  </a:lnTo>
                  <a:lnTo>
                    <a:pt x="394" y="20"/>
                  </a:lnTo>
                  <a:lnTo>
                    <a:pt x="373" y="188"/>
                  </a:lnTo>
                  <a:lnTo>
                    <a:pt x="360" y="205"/>
                  </a:lnTo>
                  <a:lnTo>
                    <a:pt x="174" y="248"/>
                  </a:lnTo>
                  <a:lnTo>
                    <a:pt x="99" y="278"/>
                  </a:lnTo>
                  <a:lnTo>
                    <a:pt x="23" y="306"/>
                  </a:lnTo>
                  <a:lnTo>
                    <a:pt x="0" y="298"/>
                  </a:lnTo>
                  <a:lnTo>
                    <a:pt x="8" y="276"/>
                  </a:lnTo>
                  <a:lnTo>
                    <a:pt x="81" y="233"/>
                  </a:lnTo>
                  <a:lnTo>
                    <a:pt x="159" y="201"/>
                  </a:lnTo>
                  <a:lnTo>
                    <a:pt x="339" y="178"/>
                  </a:lnTo>
                  <a:lnTo>
                    <a:pt x="339" y="178"/>
                  </a:lnTo>
                  <a:close/>
                </a:path>
              </a:pathLst>
            </a:custGeom>
            <a:solidFill>
              <a:srgbClr val="000000"/>
            </a:solidFill>
            <a:ln w="9525">
              <a:noFill/>
              <a:round/>
            </a:ln>
          </p:spPr>
          <p:txBody>
            <a:bodyPr/>
            <a:lstStyle/>
            <a:p>
              <a:endParaRPr lang="en-US"/>
            </a:p>
          </p:txBody>
        </p:sp>
        <p:sp>
          <p:nvSpPr>
            <p:cNvPr id="381006" name="Freeform 78"/>
            <p:cNvSpPr/>
            <p:nvPr/>
          </p:nvSpPr>
          <p:spPr bwMode="auto">
            <a:xfrm>
              <a:off x="3868" y="1010"/>
              <a:ext cx="156" cy="156"/>
            </a:xfrm>
            <a:custGeom>
              <a:avLst/>
              <a:gdLst/>
              <a:ahLst/>
              <a:cxnLst>
                <a:cxn ang="0">
                  <a:pos x="87" y="214"/>
                </a:cxn>
                <a:cxn ang="0">
                  <a:pos x="193" y="236"/>
                </a:cxn>
                <a:cxn ang="0">
                  <a:pos x="246" y="254"/>
                </a:cxn>
                <a:cxn ang="0">
                  <a:pos x="296" y="268"/>
                </a:cxn>
                <a:cxn ang="0">
                  <a:pos x="313" y="285"/>
                </a:cxn>
                <a:cxn ang="0">
                  <a:pos x="296" y="301"/>
                </a:cxn>
                <a:cxn ang="0">
                  <a:pos x="236" y="311"/>
                </a:cxn>
                <a:cxn ang="0">
                  <a:pos x="121" y="272"/>
                </a:cxn>
                <a:cxn ang="0">
                  <a:pos x="54" y="211"/>
                </a:cxn>
                <a:cxn ang="0">
                  <a:pos x="26" y="115"/>
                </a:cxn>
                <a:cxn ang="0">
                  <a:pos x="0" y="20"/>
                </a:cxn>
                <a:cxn ang="0">
                  <a:pos x="14" y="0"/>
                </a:cxn>
                <a:cxn ang="0">
                  <a:pos x="33" y="15"/>
                </a:cxn>
                <a:cxn ang="0">
                  <a:pos x="65" y="87"/>
                </a:cxn>
                <a:cxn ang="0">
                  <a:pos x="90" y="154"/>
                </a:cxn>
                <a:cxn ang="0">
                  <a:pos x="87" y="214"/>
                </a:cxn>
                <a:cxn ang="0">
                  <a:pos x="87" y="214"/>
                </a:cxn>
              </a:cxnLst>
              <a:rect l="0" t="0" r="r" b="b"/>
              <a:pathLst>
                <a:path w="313" h="311">
                  <a:moveTo>
                    <a:pt x="87" y="214"/>
                  </a:moveTo>
                  <a:lnTo>
                    <a:pt x="193" y="236"/>
                  </a:lnTo>
                  <a:lnTo>
                    <a:pt x="246" y="254"/>
                  </a:lnTo>
                  <a:lnTo>
                    <a:pt x="296" y="268"/>
                  </a:lnTo>
                  <a:lnTo>
                    <a:pt x="313" y="285"/>
                  </a:lnTo>
                  <a:lnTo>
                    <a:pt x="296" y="301"/>
                  </a:lnTo>
                  <a:lnTo>
                    <a:pt x="236" y="311"/>
                  </a:lnTo>
                  <a:lnTo>
                    <a:pt x="121" y="272"/>
                  </a:lnTo>
                  <a:lnTo>
                    <a:pt x="54" y="211"/>
                  </a:lnTo>
                  <a:lnTo>
                    <a:pt x="26" y="115"/>
                  </a:lnTo>
                  <a:lnTo>
                    <a:pt x="0" y="20"/>
                  </a:lnTo>
                  <a:lnTo>
                    <a:pt x="14" y="0"/>
                  </a:lnTo>
                  <a:lnTo>
                    <a:pt x="33" y="15"/>
                  </a:lnTo>
                  <a:lnTo>
                    <a:pt x="65" y="87"/>
                  </a:lnTo>
                  <a:lnTo>
                    <a:pt x="90" y="154"/>
                  </a:lnTo>
                  <a:lnTo>
                    <a:pt x="87" y="214"/>
                  </a:lnTo>
                  <a:lnTo>
                    <a:pt x="87" y="214"/>
                  </a:lnTo>
                  <a:close/>
                </a:path>
              </a:pathLst>
            </a:custGeom>
            <a:solidFill>
              <a:srgbClr val="000000"/>
            </a:solidFill>
            <a:ln w="9525">
              <a:noFill/>
              <a:round/>
            </a:ln>
          </p:spPr>
          <p:txBody>
            <a:bodyPr/>
            <a:lstStyle/>
            <a:p>
              <a:endParaRPr lang="en-US"/>
            </a:p>
          </p:txBody>
        </p:sp>
        <p:sp>
          <p:nvSpPr>
            <p:cNvPr id="381007" name="Freeform 79"/>
            <p:cNvSpPr/>
            <p:nvPr/>
          </p:nvSpPr>
          <p:spPr bwMode="auto">
            <a:xfrm>
              <a:off x="3724" y="1193"/>
              <a:ext cx="85" cy="27"/>
            </a:xfrm>
            <a:custGeom>
              <a:avLst/>
              <a:gdLst/>
              <a:ahLst/>
              <a:cxnLst>
                <a:cxn ang="0">
                  <a:pos x="0" y="38"/>
                </a:cxn>
                <a:cxn ang="0">
                  <a:pos x="31" y="10"/>
                </a:cxn>
                <a:cxn ang="0">
                  <a:pos x="74" y="0"/>
                </a:cxn>
                <a:cxn ang="0">
                  <a:pos x="161" y="15"/>
                </a:cxn>
                <a:cxn ang="0">
                  <a:pos x="170" y="35"/>
                </a:cxn>
                <a:cxn ang="0">
                  <a:pos x="151" y="43"/>
                </a:cxn>
                <a:cxn ang="0">
                  <a:pos x="84" y="28"/>
                </a:cxn>
                <a:cxn ang="0">
                  <a:pos x="24" y="54"/>
                </a:cxn>
                <a:cxn ang="0">
                  <a:pos x="0" y="38"/>
                </a:cxn>
                <a:cxn ang="0">
                  <a:pos x="0" y="38"/>
                </a:cxn>
              </a:cxnLst>
              <a:rect l="0" t="0" r="r" b="b"/>
              <a:pathLst>
                <a:path w="170" h="54">
                  <a:moveTo>
                    <a:pt x="0" y="38"/>
                  </a:moveTo>
                  <a:lnTo>
                    <a:pt x="31" y="10"/>
                  </a:lnTo>
                  <a:lnTo>
                    <a:pt x="74" y="0"/>
                  </a:lnTo>
                  <a:lnTo>
                    <a:pt x="161" y="15"/>
                  </a:lnTo>
                  <a:lnTo>
                    <a:pt x="170" y="35"/>
                  </a:lnTo>
                  <a:lnTo>
                    <a:pt x="151" y="43"/>
                  </a:lnTo>
                  <a:lnTo>
                    <a:pt x="84" y="28"/>
                  </a:lnTo>
                  <a:lnTo>
                    <a:pt x="24" y="54"/>
                  </a:lnTo>
                  <a:lnTo>
                    <a:pt x="0" y="38"/>
                  </a:lnTo>
                  <a:lnTo>
                    <a:pt x="0" y="38"/>
                  </a:lnTo>
                  <a:close/>
                </a:path>
              </a:pathLst>
            </a:custGeom>
            <a:solidFill>
              <a:srgbClr val="000000"/>
            </a:solidFill>
            <a:ln w="9525">
              <a:noFill/>
              <a:round/>
            </a:ln>
          </p:spPr>
          <p:txBody>
            <a:bodyPr/>
            <a:lstStyle/>
            <a:p>
              <a:endParaRPr lang="en-US"/>
            </a:p>
          </p:txBody>
        </p:sp>
        <p:sp>
          <p:nvSpPr>
            <p:cNvPr id="381008" name="Freeform 80"/>
            <p:cNvSpPr/>
            <p:nvPr/>
          </p:nvSpPr>
          <p:spPr bwMode="auto">
            <a:xfrm>
              <a:off x="3731" y="1225"/>
              <a:ext cx="66" cy="26"/>
            </a:xfrm>
            <a:custGeom>
              <a:avLst/>
              <a:gdLst/>
              <a:ahLst/>
              <a:cxnLst>
                <a:cxn ang="0">
                  <a:pos x="18" y="21"/>
                </a:cxn>
                <a:cxn ang="0">
                  <a:pos x="71" y="22"/>
                </a:cxn>
                <a:cxn ang="0">
                  <a:pos x="118" y="0"/>
                </a:cxn>
                <a:cxn ang="0">
                  <a:pos x="131" y="27"/>
                </a:cxn>
                <a:cxn ang="0">
                  <a:pos x="71" y="53"/>
                </a:cxn>
                <a:cxn ang="0">
                  <a:pos x="7" y="47"/>
                </a:cxn>
                <a:cxn ang="0">
                  <a:pos x="0" y="29"/>
                </a:cxn>
                <a:cxn ang="0">
                  <a:pos x="18" y="21"/>
                </a:cxn>
                <a:cxn ang="0">
                  <a:pos x="18" y="21"/>
                </a:cxn>
              </a:cxnLst>
              <a:rect l="0" t="0" r="r" b="b"/>
              <a:pathLst>
                <a:path w="131" h="53">
                  <a:moveTo>
                    <a:pt x="18" y="21"/>
                  </a:moveTo>
                  <a:lnTo>
                    <a:pt x="71" y="22"/>
                  </a:lnTo>
                  <a:lnTo>
                    <a:pt x="118" y="0"/>
                  </a:lnTo>
                  <a:lnTo>
                    <a:pt x="131" y="27"/>
                  </a:lnTo>
                  <a:lnTo>
                    <a:pt x="71" y="53"/>
                  </a:lnTo>
                  <a:lnTo>
                    <a:pt x="7" y="47"/>
                  </a:lnTo>
                  <a:lnTo>
                    <a:pt x="0" y="29"/>
                  </a:lnTo>
                  <a:lnTo>
                    <a:pt x="18" y="21"/>
                  </a:lnTo>
                  <a:lnTo>
                    <a:pt x="18" y="21"/>
                  </a:lnTo>
                  <a:close/>
                </a:path>
              </a:pathLst>
            </a:custGeom>
            <a:solidFill>
              <a:srgbClr val="000000"/>
            </a:solidFill>
            <a:ln w="9525">
              <a:noFill/>
              <a:round/>
            </a:ln>
          </p:spPr>
          <p:txBody>
            <a:bodyPr/>
            <a:lstStyle/>
            <a:p>
              <a:endParaRPr lang="en-US"/>
            </a:p>
          </p:txBody>
        </p:sp>
        <p:sp>
          <p:nvSpPr>
            <p:cNvPr id="381009" name="Freeform 81"/>
            <p:cNvSpPr/>
            <p:nvPr/>
          </p:nvSpPr>
          <p:spPr bwMode="auto">
            <a:xfrm>
              <a:off x="3741" y="1203"/>
              <a:ext cx="18" cy="44"/>
            </a:xfrm>
            <a:custGeom>
              <a:avLst/>
              <a:gdLst/>
              <a:ahLst/>
              <a:cxnLst>
                <a:cxn ang="0">
                  <a:pos x="29" y="8"/>
                </a:cxn>
                <a:cxn ang="0">
                  <a:pos x="36" y="67"/>
                </a:cxn>
                <a:cxn ang="0">
                  <a:pos x="34" y="88"/>
                </a:cxn>
                <a:cxn ang="0">
                  <a:pos x="14" y="85"/>
                </a:cxn>
                <a:cxn ang="0">
                  <a:pos x="0" y="0"/>
                </a:cxn>
                <a:cxn ang="0">
                  <a:pos x="29" y="8"/>
                </a:cxn>
                <a:cxn ang="0">
                  <a:pos x="29" y="8"/>
                </a:cxn>
              </a:cxnLst>
              <a:rect l="0" t="0" r="r" b="b"/>
              <a:pathLst>
                <a:path w="36" h="88">
                  <a:moveTo>
                    <a:pt x="29" y="8"/>
                  </a:moveTo>
                  <a:lnTo>
                    <a:pt x="36" y="67"/>
                  </a:lnTo>
                  <a:lnTo>
                    <a:pt x="34" y="88"/>
                  </a:lnTo>
                  <a:lnTo>
                    <a:pt x="14" y="85"/>
                  </a:lnTo>
                  <a:lnTo>
                    <a:pt x="0" y="0"/>
                  </a:lnTo>
                  <a:lnTo>
                    <a:pt x="29" y="8"/>
                  </a:lnTo>
                  <a:lnTo>
                    <a:pt x="29" y="8"/>
                  </a:lnTo>
                  <a:close/>
                </a:path>
              </a:pathLst>
            </a:custGeom>
            <a:solidFill>
              <a:srgbClr val="000000"/>
            </a:solidFill>
            <a:ln w="9525">
              <a:noFill/>
              <a:round/>
            </a:ln>
          </p:spPr>
          <p:txBody>
            <a:bodyPr/>
            <a:lstStyle/>
            <a:p>
              <a:endParaRPr lang="en-US"/>
            </a:p>
          </p:txBody>
        </p:sp>
        <p:sp>
          <p:nvSpPr>
            <p:cNvPr id="381010" name="Freeform 82"/>
            <p:cNvSpPr/>
            <p:nvPr/>
          </p:nvSpPr>
          <p:spPr bwMode="auto">
            <a:xfrm>
              <a:off x="3767" y="1195"/>
              <a:ext cx="20" cy="43"/>
            </a:xfrm>
            <a:custGeom>
              <a:avLst/>
              <a:gdLst/>
              <a:ahLst/>
              <a:cxnLst>
                <a:cxn ang="0">
                  <a:pos x="28" y="9"/>
                </a:cxn>
                <a:cxn ang="0">
                  <a:pos x="40" y="85"/>
                </a:cxn>
                <a:cxn ang="0">
                  <a:pos x="11" y="78"/>
                </a:cxn>
                <a:cxn ang="0">
                  <a:pos x="0" y="19"/>
                </a:cxn>
                <a:cxn ang="0">
                  <a:pos x="9" y="0"/>
                </a:cxn>
                <a:cxn ang="0">
                  <a:pos x="28" y="9"/>
                </a:cxn>
                <a:cxn ang="0">
                  <a:pos x="28" y="9"/>
                </a:cxn>
              </a:cxnLst>
              <a:rect l="0" t="0" r="r" b="b"/>
              <a:pathLst>
                <a:path w="40" h="85">
                  <a:moveTo>
                    <a:pt x="28" y="9"/>
                  </a:moveTo>
                  <a:lnTo>
                    <a:pt x="40" y="85"/>
                  </a:lnTo>
                  <a:lnTo>
                    <a:pt x="11" y="78"/>
                  </a:lnTo>
                  <a:lnTo>
                    <a:pt x="0" y="19"/>
                  </a:lnTo>
                  <a:lnTo>
                    <a:pt x="9" y="0"/>
                  </a:lnTo>
                  <a:lnTo>
                    <a:pt x="28" y="9"/>
                  </a:lnTo>
                  <a:lnTo>
                    <a:pt x="28" y="9"/>
                  </a:lnTo>
                  <a:close/>
                </a:path>
              </a:pathLst>
            </a:custGeom>
            <a:solidFill>
              <a:srgbClr val="000000"/>
            </a:solidFill>
            <a:ln w="9525">
              <a:noFill/>
              <a:round/>
            </a:ln>
          </p:spPr>
          <p:txBody>
            <a:bodyPr/>
            <a:lstStyle/>
            <a:p>
              <a:endParaRPr lang="en-US"/>
            </a:p>
          </p:txBody>
        </p:sp>
        <p:sp>
          <p:nvSpPr>
            <p:cNvPr id="381011" name="Freeform 83"/>
            <p:cNvSpPr/>
            <p:nvPr/>
          </p:nvSpPr>
          <p:spPr bwMode="auto">
            <a:xfrm>
              <a:off x="3868" y="1182"/>
              <a:ext cx="102" cy="41"/>
            </a:xfrm>
            <a:custGeom>
              <a:avLst/>
              <a:gdLst/>
              <a:ahLst/>
              <a:cxnLst>
                <a:cxn ang="0">
                  <a:pos x="1" y="25"/>
                </a:cxn>
                <a:cxn ang="0">
                  <a:pos x="58" y="0"/>
                </a:cxn>
                <a:cxn ang="0">
                  <a:pos x="121" y="3"/>
                </a:cxn>
                <a:cxn ang="0">
                  <a:pos x="198" y="57"/>
                </a:cxn>
                <a:cxn ang="0">
                  <a:pos x="203" y="78"/>
                </a:cxn>
                <a:cxn ang="0">
                  <a:pos x="182" y="82"/>
                </a:cxn>
                <a:cxn ang="0">
                  <a:pos x="117" y="32"/>
                </a:cxn>
                <a:cxn ang="0">
                  <a:pos x="22" y="48"/>
                </a:cxn>
                <a:cxn ang="0">
                  <a:pos x="0" y="46"/>
                </a:cxn>
                <a:cxn ang="0">
                  <a:pos x="1" y="25"/>
                </a:cxn>
                <a:cxn ang="0">
                  <a:pos x="1" y="25"/>
                </a:cxn>
              </a:cxnLst>
              <a:rect l="0" t="0" r="r" b="b"/>
              <a:pathLst>
                <a:path w="203" h="82">
                  <a:moveTo>
                    <a:pt x="1" y="25"/>
                  </a:moveTo>
                  <a:lnTo>
                    <a:pt x="58" y="0"/>
                  </a:lnTo>
                  <a:lnTo>
                    <a:pt x="121" y="3"/>
                  </a:lnTo>
                  <a:lnTo>
                    <a:pt x="198" y="57"/>
                  </a:lnTo>
                  <a:lnTo>
                    <a:pt x="203" y="78"/>
                  </a:lnTo>
                  <a:lnTo>
                    <a:pt x="182" y="82"/>
                  </a:lnTo>
                  <a:lnTo>
                    <a:pt x="117" y="32"/>
                  </a:lnTo>
                  <a:lnTo>
                    <a:pt x="22" y="48"/>
                  </a:lnTo>
                  <a:lnTo>
                    <a:pt x="0" y="46"/>
                  </a:lnTo>
                  <a:lnTo>
                    <a:pt x="1" y="25"/>
                  </a:lnTo>
                  <a:lnTo>
                    <a:pt x="1" y="25"/>
                  </a:lnTo>
                  <a:close/>
                </a:path>
              </a:pathLst>
            </a:custGeom>
            <a:solidFill>
              <a:srgbClr val="000000"/>
            </a:solidFill>
            <a:ln w="9525">
              <a:noFill/>
              <a:round/>
            </a:ln>
          </p:spPr>
          <p:txBody>
            <a:bodyPr/>
            <a:lstStyle/>
            <a:p>
              <a:endParaRPr lang="en-US"/>
            </a:p>
          </p:txBody>
        </p:sp>
        <p:sp>
          <p:nvSpPr>
            <p:cNvPr id="381012" name="Freeform 84"/>
            <p:cNvSpPr/>
            <p:nvPr/>
          </p:nvSpPr>
          <p:spPr bwMode="auto">
            <a:xfrm>
              <a:off x="3878" y="1220"/>
              <a:ext cx="73" cy="14"/>
            </a:xfrm>
            <a:custGeom>
              <a:avLst/>
              <a:gdLst/>
              <a:ahLst/>
              <a:cxnLst>
                <a:cxn ang="0">
                  <a:pos x="20" y="2"/>
                </a:cxn>
                <a:cxn ang="0">
                  <a:pos x="137" y="0"/>
                </a:cxn>
                <a:cxn ang="0">
                  <a:pos x="147" y="28"/>
                </a:cxn>
                <a:cxn ang="0">
                  <a:pos x="9" y="30"/>
                </a:cxn>
                <a:cxn ang="0">
                  <a:pos x="0" y="10"/>
                </a:cxn>
                <a:cxn ang="0">
                  <a:pos x="20" y="2"/>
                </a:cxn>
                <a:cxn ang="0">
                  <a:pos x="20" y="2"/>
                </a:cxn>
              </a:cxnLst>
              <a:rect l="0" t="0" r="r" b="b"/>
              <a:pathLst>
                <a:path w="147" h="30">
                  <a:moveTo>
                    <a:pt x="20" y="2"/>
                  </a:moveTo>
                  <a:lnTo>
                    <a:pt x="137" y="0"/>
                  </a:lnTo>
                  <a:lnTo>
                    <a:pt x="147" y="28"/>
                  </a:lnTo>
                  <a:lnTo>
                    <a:pt x="9" y="30"/>
                  </a:lnTo>
                  <a:lnTo>
                    <a:pt x="0" y="10"/>
                  </a:lnTo>
                  <a:lnTo>
                    <a:pt x="20" y="2"/>
                  </a:lnTo>
                  <a:lnTo>
                    <a:pt x="20" y="2"/>
                  </a:lnTo>
                  <a:close/>
                </a:path>
              </a:pathLst>
            </a:custGeom>
            <a:solidFill>
              <a:srgbClr val="000000"/>
            </a:solidFill>
            <a:ln w="9525">
              <a:noFill/>
              <a:round/>
            </a:ln>
          </p:spPr>
          <p:txBody>
            <a:bodyPr/>
            <a:lstStyle/>
            <a:p>
              <a:endParaRPr lang="en-US"/>
            </a:p>
          </p:txBody>
        </p:sp>
        <p:sp>
          <p:nvSpPr>
            <p:cNvPr id="381013" name="Freeform 85"/>
            <p:cNvSpPr/>
            <p:nvPr/>
          </p:nvSpPr>
          <p:spPr bwMode="auto">
            <a:xfrm>
              <a:off x="3907" y="1186"/>
              <a:ext cx="30" cy="46"/>
            </a:xfrm>
            <a:custGeom>
              <a:avLst/>
              <a:gdLst/>
              <a:ahLst/>
              <a:cxnLst>
                <a:cxn ang="0">
                  <a:pos x="18" y="0"/>
                </a:cxn>
                <a:cxn ang="0">
                  <a:pos x="53" y="38"/>
                </a:cxn>
                <a:cxn ang="0">
                  <a:pos x="58" y="92"/>
                </a:cxn>
                <a:cxn ang="0">
                  <a:pos x="29" y="89"/>
                </a:cxn>
                <a:cxn ang="0">
                  <a:pos x="10" y="28"/>
                </a:cxn>
                <a:cxn ang="0">
                  <a:pos x="0" y="10"/>
                </a:cxn>
                <a:cxn ang="0">
                  <a:pos x="18" y="0"/>
                </a:cxn>
                <a:cxn ang="0">
                  <a:pos x="18" y="0"/>
                </a:cxn>
              </a:cxnLst>
              <a:rect l="0" t="0" r="r" b="b"/>
              <a:pathLst>
                <a:path w="58" h="92">
                  <a:moveTo>
                    <a:pt x="18" y="0"/>
                  </a:moveTo>
                  <a:lnTo>
                    <a:pt x="53" y="38"/>
                  </a:lnTo>
                  <a:lnTo>
                    <a:pt x="58" y="92"/>
                  </a:lnTo>
                  <a:lnTo>
                    <a:pt x="29" y="89"/>
                  </a:lnTo>
                  <a:lnTo>
                    <a:pt x="10" y="28"/>
                  </a:lnTo>
                  <a:lnTo>
                    <a:pt x="0" y="10"/>
                  </a:lnTo>
                  <a:lnTo>
                    <a:pt x="18" y="0"/>
                  </a:lnTo>
                  <a:lnTo>
                    <a:pt x="18" y="0"/>
                  </a:lnTo>
                  <a:close/>
                </a:path>
              </a:pathLst>
            </a:custGeom>
            <a:solidFill>
              <a:srgbClr val="000000"/>
            </a:solidFill>
            <a:ln w="9525">
              <a:noFill/>
              <a:round/>
            </a:ln>
          </p:spPr>
          <p:txBody>
            <a:bodyPr/>
            <a:lstStyle/>
            <a:p>
              <a:endParaRPr lang="en-US"/>
            </a:p>
          </p:txBody>
        </p:sp>
        <p:sp>
          <p:nvSpPr>
            <p:cNvPr id="381014" name="Freeform 86"/>
            <p:cNvSpPr/>
            <p:nvPr/>
          </p:nvSpPr>
          <p:spPr bwMode="auto">
            <a:xfrm>
              <a:off x="3888" y="1190"/>
              <a:ext cx="19" cy="42"/>
            </a:xfrm>
            <a:custGeom>
              <a:avLst/>
              <a:gdLst/>
              <a:ahLst/>
              <a:cxnLst>
                <a:cxn ang="0">
                  <a:pos x="39" y="8"/>
                </a:cxn>
                <a:cxn ang="0">
                  <a:pos x="29" y="65"/>
                </a:cxn>
                <a:cxn ang="0">
                  <a:pos x="17" y="82"/>
                </a:cxn>
                <a:cxn ang="0">
                  <a:pos x="0" y="68"/>
                </a:cxn>
                <a:cxn ang="0">
                  <a:pos x="11" y="0"/>
                </a:cxn>
                <a:cxn ang="0">
                  <a:pos x="39" y="8"/>
                </a:cxn>
                <a:cxn ang="0">
                  <a:pos x="39" y="8"/>
                </a:cxn>
              </a:cxnLst>
              <a:rect l="0" t="0" r="r" b="b"/>
              <a:pathLst>
                <a:path w="39" h="82">
                  <a:moveTo>
                    <a:pt x="39" y="8"/>
                  </a:moveTo>
                  <a:lnTo>
                    <a:pt x="29" y="65"/>
                  </a:lnTo>
                  <a:lnTo>
                    <a:pt x="17" y="82"/>
                  </a:lnTo>
                  <a:lnTo>
                    <a:pt x="0" y="68"/>
                  </a:lnTo>
                  <a:lnTo>
                    <a:pt x="11" y="0"/>
                  </a:lnTo>
                  <a:lnTo>
                    <a:pt x="39" y="8"/>
                  </a:lnTo>
                  <a:lnTo>
                    <a:pt x="39" y="8"/>
                  </a:lnTo>
                  <a:close/>
                </a:path>
              </a:pathLst>
            </a:custGeom>
            <a:solidFill>
              <a:srgbClr val="000000"/>
            </a:solidFill>
            <a:ln w="9525">
              <a:noFill/>
              <a:round/>
            </a:ln>
          </p:spPr>
          <p:txBody>
            <a:bodyPr/>
            <a:lstStyle/>
            <a:p>
              <a:endParaRPr lang="en-US"/>
            </a:p>
          </p:txBody>
        </p:sp>
        <p:grpSp>
          <p:nvGrpSpPr>
            <p:cNvPr id="380949" name="Group 21"/>
            <p:cNvGrpSpPr/>
            <p:nvPr/>
          </p:nvGrpSpPr>
          <p:grpSpPr bwMode="auto">
            <a:xfrm>
              <a:off x="4114" y="2111"/>
              <a:ext cx="459" cy="180"/>
              <a:chOff x="4114" y="2111"/>
              <a:chExt cx="459" cy="180"/>
            </a:xfrm>
          </p:grpSpPr>
          <p:sp>
            <p:nvSpPr>
              <p:cNvPr id="380939" name="Line 11"/>
              <p:cNvSpPr>
                <a:spLocks noChangeShapeType="1"/>
              </p:cNvSpPr>
              <p:nvPr/>
            </p:nvSpPr>
            <p:spPr bwMode="auto">
              <a:xfrm>
                <a:off x="4187" y="2111"/>
                <a:ext cx="126" cy="31"/>
              </a:xfrm>
              <a:prstGeom prst="line">
                <a:avLst/>
              </a:prstGeom>
              <a:noFill/>
              <a:ln w="28575">
                <a:solidFill>
                  <a:schemeClr val="bg2"/>
                </a:solidFill>
                <a:prstDash val="dashDot"/>
                <a:round/>
              </a:ln>
              <a:effectLst/>
            </p:spPr>
            <p:txBody>
              <a:bodyPr/>
              <a:lstStyle/>
              <a:p>
                <a:endParaRPr lang="en-US"/>
              </a:p>
            </p:txBody>
          </p:sp>
          <p:sp>
            <p:nvSpPr>
              <p:cNvPr id="380940" name="Line 12"/>
              <p:cNvSpPr>
                <a:spLocks noChangeShapeType="1"/>
              </p:cNvSpPr>
              <p:nvPr/>
            </p:nvSpPr>
            <p:spPr bwMode="auto">
              <a:xfrm>
                <a:off x="4337" y="2150"/>
                <a:ext cx="126" cy="31"/>
              </a:xfrm>
              <a:prstGeom prst="line">
                <a:avLst/>
              </a:prstGeom>
              <a:noFill/>
              <a:ln w="28575">
                <a:solidFill>
                  <a:schemeClr val="bg2"/>
                </a:solidFill>
                <a:prstDash val="dashDot"/>
                <a:round/>
              </a:ln>
              <a:effectLst/>
            </p:spPr>
            <p:txBody>
              <a:bodyPr/>
              <a:lstStyle/>
              <a:p>
                <a:endParaRPr lang="en-US"/>
              </a:p>
            </p:txBody>
          </p:sp>
          <p:sp>
            <p:nvSpPr>
              <p:cNvPr id="380941" name="Line 13"/>
              <p:cNvSpPr>
                <a:spLocks noChangeShapeType="1"/>
              </p:cNvSpPr>
              <p:nvPr/>
            </p:nvSpPr>
            <p:spPr bwMode="auto">
              <a:xfrm>
                <a:off x="4492" y="2189"/>
                <a:ext cx="81" cy="21"/>
              </a:xfrm>
              <a:prstGeom prst="line">
                <a:avLst/>
              </a:prstGeom>
              <a:noFill/>
              <a:ln w="28575">
                <a:solidFill>
                  <a:schemeClr val="bg2"/>
                </a:solidFill>
                <a:round/>
              </a:ln>
              <a:effectLst/>
            </p:spPr>
            <p:txBody>
              <a:bodyPr/>
              <a:lstStyle/>
              <a:p>
                <a:endParaRPr lang="en-US"/>
              </a:p>
            </p:txBody>
          </p:sp>
          <p:sp>
            <p:nvSpPr>
              <p:cNvPr id="380942" name="Line 14"/>
              <p:cNvSpPr>
                <a:spLocks noChangeShapeType="1"/>
              </p:cNvSpPr>
              <p:nvPr/>
            </p:nvSpPr>
            <p:spPr bwMode="auto">
              <a:xfrm>
                <a:off x="4170" y="2150"/>
                <a:ext cx="234" cy="58"/>
              </a:xfrm>
              <a:prstGeom prst="line">
                <a:avLst/>
              </a:prstGeom>
              <a:noFill/>
              <a:ln w="28575">
                <a:solidFill>
                  <a:schemeClr val="bg2"/>
                </a:solidFill>
                <a:prstDash val="dash"/>
                <a:round/>
              </a:ln>
              <a:effectLst/>
            </p:spPr>
            <p:txBody>
              <a:bodyPr/>
              <a:lstStyle/>
              <a:p>
                <a:endParaRPr lang="en-US"/>
              </a:p>
            </p:txBody>
          </p:sp>
          <p:sp>
            <p:nvSpPr>
              <p:cNvPr id="380943" name="Line 15"/>
              <p:cNvSpPr>
                <a:spLocks noChangeShapeType="1"/>
              </p:cNvSpPr>
              <p:nvPr/>
            </p:nvSpPr>
            <p:spPr bwMode="auto">
              <a:xfrm>
                <a:off x="4440" y="2221"/>
                <a:ext cx="126" cy="31"/>
              </a:xfrm>
              <a:prstGeom prst="line">
                <a:avLst/>
              </a:prstGeom>
              <a:noFill/>
              <a:ln w="28575">
                <a:solidFill>
                  <a:schemeClr val="bg2"/>
                </a:solidFill>
                <a:prstDash val="dashDot"/>
                <a:round/>
              </a:ln>
              <a:effectLst/>
            </p:spPr>
            <p:txBody>
              <a:bodyPr/>
              <a:lstStyle/>
              <a:p>
                <a:endParaRPr lang="en-US"/>
              </a:p>
            </p:txBody>
          </p:sp>
          <p:sp>
            <p:nvSpPr>
              <p:cNvPr id="380944" name="Line 16"/>
              <p:cNvSpPr>
                <a:spLocks noChangeShapeType="1"/>
              </p:cNvSpPr>
              <p:nvPr/>
            </p:nvSpPr>
            <p:spPr bwMode="auto">
              <a:xfrm>
                <a:off x="4298" y="2226"/>
                <a:ext cx="234" cy="58"/>
              </a:xfrm>
              <a:prstGeom prst="line">
                <a:avLst/>
              </a:prstGeom>
              <a:noFill/>
              <a:ln w="28575">
                <a:solidFill>
                  <a:schemeClr val="bg2"/>
                </a:solidFill>
                <a:prstDash val="dash"/>
                <a:round/>
              </a:ln>
              <a:effectLst/>
            </p:spPr>
            <p:txBody>
              <a:bodyPr/>
              <a:lstStyle/>
              <a:p>
                <a:endParaRPr lang="en-US"/>
              </a:p>
            </p:txBody>
          </p:sp>
          <p:sp>
            <p:nvSpPr>
              <p:cNvPr id="380945" name="Line 17"/>
              <p:cNvSpPr>
                <a:spLocks noChangeShapeType="1"/>
              </p:cNvSpPr>
              <p:nvPr/>
            </p:nvSpPr>
            <p:spPr bwMode="auto">
              <a:xfrm>
                <a:off x="4215" y="2204"/>
                <a:ext cx="56" cy="15"/>
              </a:xfrm>
              <a:prstGeom prst="line">
                <a:avLst/>
              </a:prstGeom>
              <a:noFill/>
              <a:ln w="28575">
                <a:solidFill>
                  <a:schemeClr val="bg2"/>
                </a:solidFill>
                <a:prstDash val="dash"/>
                <a:round/>
              </a:ln>
              <a:effectLst/>
            </p:spPr>
            <p:txBody>
              <a:bodyPr/>
              <a:lstStyle/>
              <a:p>
                <a:endParaRPr lang="en-US"/>
              </a:p>
            </p:txBody>
          </p:sp>
          <p:sp>
            <p:nvSpPr>
              <p:cNvPr id="380946" name="Line 18"/>
              <p:cNvSpPr>
                <a:spLocks noChangeShapeType="1"/>
              </p:cNvSpPr>
              <p:nvPr/>
            </p:nvSpPr>
            <p:spPr bwMode="auto">
              <a:xfrm>
                <a:off x="4149" y="2188"/>
                <a:ext cx="53" cy="14"/>
              </a:xfrm>
              <a:prstGeom prst="line">
                <a:avLst/>
              </a:prstGeom>
              <a:noFill/>
              <a:ln w="28575">
                <a:solidFill>
                  <a:schemeClr val="bg2"/>
                </a:solidFill>
                <a:prstDash val="dashDot"/>
                <a:round/>
              </a:ln>
              <a:effectLst/>
            </p:spPr>
            <p:txBody>
              <a:bodyPr/>
              <a:lstStyle/>
              <a:p>
                <a:endParaRPr lang="en-US"/>
              </a:p>
            </p:txBody>
          </p:sp>
          <p:sp>
            <p:nvSpPr>
              <p:cNvPr id="380947" name="Line 19"/>
              <p:cNvSpPr>
                <a:spLocks noChangeShapeType="1"/>
              </p:cNvSpPr>
              <p:nvPr/>
            </p:nvSpPr>
            <p:spPr bwMode="auto">
              <a:xfrm>
                <a:off x="4114" y="2221"/>
                <a:ext cx="126" cy="31"/>
              </a:xfrm>
              <a:prstGeom prst="line">
                <a:avLst/>
              </a:prstGeom>
              <a:noFill/>
              <a:ln w="28575">
                <a:solidFill>
                  <a:schemeClr val="bg2"/>
                </a:solidFill>
                <a:round/>
              </a:ln>
              <a:effectLst/>
            </p:spPr>
            <p:txBody>
              <a:bodyPr/>
              <a:lstStyle/>
              <a:p>
                <a:endParaRPr lang="en-US"/>
              </a:p>
            </p:txBody>
          </p:sp>
          <p:sp>
            <p:nvSpPr>
              <p:cNvPr id="380948" name="Line 20"/>
              <p:cNvSpPr>
                <a:spLocks noChangeShapeType="1"/>
              </p:cNvSpPr>
              <p:nvPr/>
            </p:nvSpPr>
            <p:spPr bwMode="auto">
              <a:xfrm>
                <a:off x="4264" y="2260"/>
                <a:ext cx="126" cy="31"/>
              </a:xfrm>
              <a:prstGeom prst="line">
                <a:avLst/>
              </a:prstGeom>
              <a:noFill/>
              <a:ln w="28575">
                <a:solidFill>
                  <a:schemeClr val="bg2"/>
                </a:solidFill>
                <a:prstDash val="dash"/>
                <a:round/>
              </a:ln>
              <a:effectLst/>
            </p:spPr>
            <p:txBody>
              <a:bodyPr/>
              <a:lstStyle/>
              <a:p>
                <a:endParaRPr lang="en-US"/>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3" name="Rectangle 3"/>
          <p:cNvSpPr>
            <a:spLocks noGrp="1" noChangeArrowheads="1"/>
          </p:cNvSpPr>
          <p:nvPr>
            <p:ph idx="1"/>
          </p:nvPr>
        </p:nvSpPr>
        <p:spPr/>
        <p:txBody>
          <a:bodyPr/>
          <a:lstStyle/>
          <a:p>
            <a:r>
              <a:rPr lang="en-US" altLang="zh-CN" sz="2800" dirty="0">
                <a:ea typeface="宋体" panose="02010600030101010101" pitchFamily="2" charset="-122"/>
              </a:rPr>
              <a:t>What is a method?</a:t>
            </a:r>
            <a:endParaRPr lang="en-US" altLang="zh-CN" sz="2800" dirty="0">
              <a:ea typeface="宋体" panose="02010600030101010101" pitchFamily="2" charset="-122"/>
            </a:endParaRPr>
          </a:p>
          <a:p>
            <a:pPr lvl="1"/>
            <a:r>
              <a:rPr lang="en-US" altLang="zh-CN" dirty="0">
                <a:ea typeface="宋体" panose="02010600030101010101" pitchFamily="2" charset="-122"/>
              </a:rPr>
              <a:t>Describes operation implementation</a:t>
            </a:r>
            <a:endParaRPr lang="en-US" altLang="zh-CN" dirty="0">
              <a:ea typeface="宋体" panose="02010600030101010101" pitchFamily="2" charset="-122"/>
            </a:endParaRPr>
          </a:p>
          <a:p>
            <a:r>
              <a:rPr lang="en-US" altLang="zh-CN" sz="2800" dirty="0">
                <a:ea typeface="宋体" panose="02010600030101010101" pitchFamily="2" charset="-122"/>
              </a:rPr>
              <a:t>Purpose</a:t>
            </a:r>
            <a:endParaRPr lang="en-US" altLang="zh-CN" sz="2800" dirty="0">
              <a:ea typeface="宋体" panose="02010600030101010101" pitchFamily="2" charset="-122"/>
            </a:endParaRPr>
          </a:p>
          <a:p>
            <a:pPr lvl="1"/>
            <a:r>
              <a:rPr lang="en-US" altLang="zh-CN" dirty="0">
                <a:ea typeface="宋体" panose="02010600030101010101" pitchFamily="2" charset="-122"/>
              </a:rPr>
              <a:t>Define special aspects of operation implementation </a:t>
            </a:r>
            <a:endParaRPr lang="en-US" altLang="zh-CN" dirty="0">
              <a:ea typeface="宋体" panose="02010600030101010101" pitchFamily="2" charset="-122"/>
            </a:endParaRPr>
          </a:p>
          <a:p>
            <a:r>
              <a:rPr lang="en-US" altLang="zh-CN" sz="2800" dirty="0">
                <a:ea typeface="宋体" panose="02010600030101010101" pitchFamily="2" charset="-122"/>
              </a:rPr>
              <a:t>Things to consider:</a:t>
            </a:r>
            <a:endParaRPr lang="en-US" altLang="zh-CN" sz="2800" dirty="0">
              <a:ea typeface="宋体" panose="02010600030101010101" pitchFamily="2" charset="-122"/>
            </a:endParaRPr>
          </a:p>
          <a:p>
            <a:pPr lvl="1"/>
            <a:r>
              <a:rPr lang="en-US" altLang="zh-CN" dirty="0">
                <a:ea typeface="宋体" panose="02010600030101010101" pitchFamily="2" charset="-122"/>
              </a:rPr>
              <a:t>Special algorithms</a:t>
            </a:r>
            <a:endParaRPr lang="en-US" altLang="zh-CN" dirty="0">
              <a:ea typeface="宋体" panose="02010600030101010101" pitchFamily="2" charset="-122"/>
            </a:endParaRPr>
          </a:p>
          <a:p>
            <a:pPr lvl="1"/>
            <a:r>
              <a:rPr lang="en-US" altLang="zh-CN" dirty="0">
                <a:ea typeface="宋体" panose="02010600030101010101" pitchFamily="2" charset="-122"/>
              </a:rPr>
              <a:t>Other objects and operations to be used</a:t>
            </a:r>
            <a:endParaRPr lang="en-US" altLang="zh-CN" dirty="0">
              <a:ea typeface="宋体" panose="02010600030101010101" pitchFamily="2" charset="-122"/>
            </a:endParaRPr>
          </a:p>
          <a:p>
            <a:pPr lvl="1"/>
            <a:r>
              <a:rPr lang="en-US" altLang="zh-CN" dirty="0">
                <a:ea typeface="宋体" panose="02010600030101010101" pitchFamily="2" charset="-122"/>
              </a:rPr>
              <a:t>How attributes and parameters are to be implemented and used</a:t>
            </a:r>
            <a:endParaRPr lang="en-US" altLang="zh-CN" dirty="0">
              <a:ea typeface="宋体" panose="02010600030101010101" pitchFamily="2" charset="-122"/>
            </a:endParaRPr>
          </a:p>
          <a:p>
            <a:pPr lvl="1"/>
            <a:r>
              <a:rPr lang="en-US" altLang="zh-CN" dirty="0">
                <a:ea typeface="宋体" panose="02010600030101010101" pitchFamily="2" charset="-122"/>
              </a:rPr>
              <a:t>How relationships are to be implemented and used</a:t>
            </a:r>
            <a:endParaRPr lang="en-US" altLang="zh-CN" dirty="0">
              <a:ea typeface="宋体" panose="02010600030101010101" pitchFamily="2" charset="-122"/>
            </a:endParaRPr>
          </a:p>
        </p:txBody>
      </p:sp>
      <p:sp>
        <p:nvSpPr>
          <p:cNvPr id="378882" name="Rectangle 2"/>
          <p:cNvSpPr>
            <a:spLocks noGrp="1" noChangeArrowheads="1"/>
          </p:cNvSpPr>
          <p:nvPr>
            <p:ph type="title"/>
          </p:nvPr>
        </p:nvSpPr>
        <p:spPr/>
        <p:txBody>
          <a:bodyPr/>
          <a:lstStyle/>
          <a:p>
            <a:r>
              <a:rPr lang="en-US" altLang="zh-CN" dirty="0">
                <a:ea typeface="宋体" panose="02010600030101010101" pitchFamily="2" charset="-122"/>
              </a:rPr>
              <a:t>Define Methods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ea typeface="宋体" panose="02010600030101010101" pitchFamily="2" charset="-122"/>
              </a:rPr>
              <a:t>Define States</a:t>
            </a:r>
            <a:endParaRPr lang="en-US" altLang="zh-CN" sz="2500" b="0" dirty="0">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383055" name="Rectangle 79"/>
          <p:cNvSpPr>
            <a:spLocks noChangeArrowheads="1"/>
          </p:cNvSpPr>
          <p:nvPr/>
        </p:nvSpPr>
        <p:spPr bwMode="auto">
          <a:xfrm>
            <a:off x="6696075" y="2562225"/>
            <a:ext cx="1162050" cy="1524000"/>
          </a:xfrm>
          <a:prstGeom prst="rect">
            <a:avLst/>
          </a:prstGeom>
          <a:solidFill>
            <a:srgbClr val="FFFF99"/>
          </a:solidFill>
          <a:ln w="9525">
            <a:noFill/>
            <a:miter lim="800000"/>
          </a:ln>
          <a:effectLst>
            <a:outerShdw dist="81320" dir="3080412" algn="ctr" rotWithShape="0">
              <a:srgbClr val="808080"/>
            </a:outerShdw>
          </a:effectLst>
        </p:spPr>
        <p:txBody>
          <a:bodyPr wrap="none" anchor="ctr"/>
          <a:lstStyle/>
          <a:p>
            <a:endParaRPr lang="en-US"/>
          </a:p>
        </p:txBody>
      </p:sp>
      <p:sp>
        <p:nvSpPr>
          <p:cNvPr id="383054" name="Rectangle 78"/>
          <p:cNvSpPr>
            <a:spLocks noChangeArrowheads="1"/>
          </p:cNvSpPr>
          <p:nvPr/>
        </p:nvSpPr>
        <p:spPr bwMode="auto">
          <a:xfrm>
            <a:off x="4829175" y="1905000"/>
            <a:ext cx="1162050" cy="1524000"/>
          </a:xfrm>
          <a:prstGeom prst="rect">
            <a:avLst/>
          </a:prstGeom>
          <a:solidFill>
            <a:srgbClr val="FFFF99"/>
          </a:solidFill>
          <a:ln w="9525">
            <a:noFill/>
            <a:miter lim="800000"/>
          </a:ln>
          <a:effectLst>
            <a:outerShdw dist="71842" dir="2700000" algn="ctr" rotWithShape="0">
              <a:srgbClr val="808080"/>
            </a:outerShdw>
          </a:effectLst>
        </p:spPr>
        <p:txBody>
          <a:bodyPr wrap="none" anchor="ctr"/>
          <a:lstStyle/>
          <a:p>
            <a:endParaRPr lang="en-US"/>
          </a:p>
        </p:txBody>
      </p:sp>
      <p:sp>
        <p:nvSpPr>
          <p:cNvPr id="382978" name="Rectangle 2"/>
          <p:cNvSpPr>
            <a:spLocks noChangeArrowheads="1"/>
          </p:cNvSpPr>
          <p:nvPr/>
        </p:nvSpPr>
        <p:spPr bwMode="auto">
          <a:xfrm>
            <a:off x="252412" y="342900"/>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41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rPr>
              <a:t>Class Design Steps</a:t>
            </a:r>
            <a:endParaRPr lang="en-US" altLang="zh-CN" sz="4100" dirty="0">
              <a:solidFill>
                <a:schemeClr val="tx2"/>
              </a:solidFill>
              <a:effectLst>
                <a:outerShdw blurRad="31750" dist="25400" dir="5400000" algn="tl" rotWithShape="0">
                  <a:srgbClr val="000000">
                    <a:alpha val="25000"/>
                  </a:srgbClr>
                </a:outerShdw>
              </a:effectLst>
              <a:latin typeface="+mj-lt"/>
              <a:ea typeface="宋体" panose="02010600030101010101" pitchFamily="2" charset="-122"/>
              <a:cs typeface="+mj-cs"/>
            </a:endParaRPr>
          </a:p>
        </p:txBody>
      </p:sp>
      <p:sp>
        <p:nvSpPr>
          <p:cNvPr id="382980" name="AutoShape 4"/>
          <p:cNvSpPr>
            <a:spLocks noChangeArrowheads="1"/>
          </p:cNvSpPr>
          <p:nvPr/>
        </p:nvSpPr>
        <p:spPr bwMode="auto">
          <a:xfrm>
            <a:off x="76200" y="22860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383056" name="Group 80"/>
          <p:cNvGrpSpPr/>
          <p:nvPr/>
        </p:nvGrpSpPr>
        <p:grpSpPr bwMode="auto">
          <a:xfrm>
            <a:off x="4889500" y="1989138"/>
            <a:ext cx="1084263" cy="1092200"/>
            <a:chOff x="3080" y="1253"/>
            <a:chExt cx="683" cy="688"/>
          </a:xfrm>
        </p:grpSpPr>
        <p:sp>
          <p:nvSpPr>
            <p:cNvPr id="382987" name="Freeform 11"/>
            <p:cNvSpPr/>
            <p:nvPr/>
          </p:nvSpPr>
          <p:spPr bwMode="auto">
            <a:xfrm>
              <a:off x="3410" y="1611"/>
              <a:ext cx="17" cy="18"/>
            </a:xfrm>
            <a:custGeom>
              <a:avLst/>
              <a:gdLst/>
              <a:ahLst/>
              <a:cxnLst>
                <a:cxn ang="0">
                  <a:pos x="20" y="41"/>
                </a:cxn>
                <a:cxn ang="0">
                  <a:pos x="17" y="31"/>
                </a:cxn>
                <a:cxn ang="0">
                  <a:pos x="11" y="40"/>
                </a:cxn>
                <a:cxn ang="0">
                  <a:pos x="12" y="28"/>
                </a:cxn>
                <a:cxn ang="0">
                  <a:pos x="2" y="34"/>
                </a:cxn>
                <a:cxn ang="0">
                  <a:pos x="10" y="24"/>
                </a:cxn>
                <a:cxn ang="0">
                  <a:pos x="0" y="24"/>
                </a:cxn>
                <a:cxn ang="0">
                  <a:pos x="10" y="20"/>
                </a:cxn>
                <a:cxn ang="0">
                  <a:pos x="0" y="14"/>
                </a:cxn>
                <a:cxn ang="0">
                  <a:pos x="11" y="16"/>
                </a:cxn>
                <a:cxn ang="0">
                  <a:pos x="5" y="6"/>
                </a:cxn>
                <a:cxn ang="0">
                  <a:pos x="14" y="13"/>
                </a:cxn>
                <a:cxn ang="0">
                  <a:pos x="14" y="0"/>
                </a:cxn>
                <a:cxn ang="0">
                  <a:pos x="20" y="11"/>
                </a:cxn>
                <a:cxn ang="0">
                  <a:pos x="24" y="1"/>
                </a:cxn>
                <a:cxn ang="0">
                  <a:pos x="24" y="13"/>
                </a:cxn>
                <a:cxn ang="0">
                  <a:pos x="32" y="6"/>
                </a:cxn>
                <a:cxn ang="0">
                  <a:pos x="28" y="16"/>
                </a:cxn>
                <a:cxn ang="0">
                  <a:pos x="38" y="13"/>
                </a:cxn>
                <a:cxn ang="0">
                  <a:pos x="30" y="20"/>
                </a:cxn>
                <a:cxn ang="0">
                  <a:pos x="39" y="23"/>
                </a:cxn>
                <a:cxn ang="0">
                  <a:pos x="28" y="24"/>
                </a:cxn>
                <a:cxn ang="0">
                  <a:pos x="37" y="31"/>
                </a:cxn>
                <a:cxn ang="0">
                  <a:pos x="25" y="28"/>
                </a:cxn>
                <a:cxn ang="0">
                  <a:pos x="30" y="38"/>
                </a:cxn>
                <a:cxn ang="0">
                  <a:pos x="22" y="30"/>
                </a:cxn>
                <a:cxn ang="0">
                  <a:pos x="20" y="41"/>
                </a:cxn>
              </a:cxnLst>
              <a:rect l="0" t="0" r="r" b="b"/>
              <a:pathLst>
                <a:path w="39" h="41">
                  <a:moveTo>
                    <a:pt x="20" y="41"/>
                  </a:moveTo>
                  <a:lnTo>
                    <a:pt x="17" y="31"/>
                  </a:lnTo>
                  <a:lnTo>
                    <a:pt x="11" y="40"/>
                  </a:lnTo>
                  <a:lnTo>
                    <a:pt x="12" y="28"/>
                  </a:lnTo>
                  <a:lnTo>
                    <a:pt x="2" y="34"/>
                  </a:lnTo>
                  <a:lnTo>
                    <a:pt x="10" y="24"/>
                  </a:lnTo>
                  <a:lnTo>
                    <a:pt x="0" y="24"/>
                  </a:lnTo>
                  <a:lnTo>
                    <a:pt x="10" y="20"/>
                  </a:lnTo>
                  <a:lnTo>
                    <a:pt x="0" y="14"/>
                  </a:lnTo>
                  <a:lnTo>
                    <a:pt x="11" y="16"/>
                  </a:lnTo>
                  <a:lnTo>
                    <a:pt x="5" y="6"/>
                  </a:lnTo>
                  <a:lnTo>
                    <a:pt x="14" y="13"/>
                  </a:lnTo>
                  <a:lnTo>
                    <a:pt x="14" y="0"/>
                  </a:lnTo>
                  <a:lnTo>
                    <a:pt x="20" y="11"/>
                  </a:lnTo>
                  <a:lnTo>
                    <a:pt x="24" y="1"/>
                  </a:lnTo>
                  <a:lnTo>
                    <a:pt x="24" y="13"/>
                  </a:lnTo>
                  <a:lnTo>
                    <a:pt x="32" y="6"/>
                  </a:lnTo>
                  <a:lnTo>
                    <a:pt x="28" y="16"/>
                  </a:lnTo>
                  <a:lnTo>
                    <a:pt x="38" y="13"/>
                  </a:lnTo>
                  <a:lnTo>
                    <a:pt x="30" y="20"/>
                  </a:lnTo>
                  <a:lnTo>
                    <a:pt x="39" y="23"/>
                  </a:lnTo>
                  <a:lnTo>
                    <a:pt x="28" y="24"/>
                  </a:lnTo>
                  <a:lnTo>
                    <a:pt x="37" y="31"/>
                  </a:lnTo>
                  <a:lnTo>
                    <a:pt x="25" y="28"/>
                  </a:lnTo>
                  <a:lnTo>
                    <a:pt x="30" y="38"/>
                  </a:lnTo>
                  <a:lnTo>
                    <a:pt x="22" y="30"/>
                  </a:lnTo>
                  <a:lnTo>
                    <a:pt x="20" y="41"/>
                  </a:lnTo>
                  <a:close/>
                </a:path>
              </a:pathLst>
            </a:custGeom>
            <a:solidFill>
              <a:srgbClr val="D18C42"/>
            </a:solidFill>
            <a:ln w="9525">
              <a:noFill/>
              <a:round/>
            </a:ln>
          </p:spPr>
          <p:txBody>
            <a:bodyPr/>
            <a:lstStyle/>
            <a:p>
              <a:endParaRPr lang="en-US"/>
            </a:p>
          </p:txBody>
        </p:sp>
        <p:sp>
          <p:nvSpPr>
            <p:cNvPr id="382988" name="Freeform 12"/>
            <p:cNvSpPr/>
            <p:nvPr/>
          </p:nvSpPr>
          <p:spPr bwMode="auto">
            <a:xfrm>
              <a:off x="3217" y="1302"/>
              <a:ext cx="377" cy="639"/>
            </a:xfrm>
            <a:custGeom>
              <a:avLst/>
              <a:gdLst/>
              <a:ahLst/>
              <a:cxnLst>
                <a:cxn ang="0">
                  <a:pos x="904" y="1455"/>
                </a:cxn>
                <a:cxn ang="0">
                  <a:pos x="894" y="305"/>
                </a:cxn>
                <a:cxn ang="0">
                  <a:pos x="491" y="171"/>
                </a:cxn>
                <a:cxn ang="0">
                  <a:pos x="484" y="174"/>
                </a:cxn>
                <a:cxn ang="0">
                  <a:pos x="483" y="165"/>
                </a:cxn>
                <a:cxn ang="0">
                  <a:pos x="481" y="154"/>
                </a:cxn>
                <a:cxn ang="0">
                  <a:pos x="480" y="144"/>
                </a:cxn>
                <a:cxn ang="0">
                  <a:pos x="477" y="134"/>
                </a:cxn>
                <a:cxn ang="0">
                  <a:pos x="471" y="120"/>
                </a:cxn>
                <a:cxn ang="0">
                  <a:pos x="465" y="105"/>
                </a:cxn>
                <a:cxn ang="0">
                  <a:pos x="458" y="93"/>
                </a:cxn>
                <a:cxn ang="0">
                  <a:pos x="448" y="78"/>
                </a:cxn>
                <a:cxn ang="0">
                  <a:pos x="443" y="64"/>
                </a:cxn>
                <a:cxn ang="0">
                  <a:pos x="443" y="49"/>
                </a:cxn>
                <a:cxn ang="0">
                  <a:pos x="450" y="36"/>
                </a:cxn>
                <a:cxn ang="0">
                  <a:pos x="464" y="29"/>
                </a:cxn>
                <a:cxn ang="0">
                  <a:pos x="477" y="31"/>
                </a:cxn>
                <a:cxn ang="0">
                  <a:pos x="480" y="40"/>
                </a:cxn>
                <a:cxn ang="0">
                  <a:pos x="480" y="50"/>
                </a:cxn>
                <a:cxn ang="0">
                  <a:pos x="478" y="54"/>
                </a:cxn>
                <a:cxn ang="0">
                  <a:pos x="488" y="81"/>
                </a:cxn>
                <a:cxn ang="0">
                  <a:pos x="491" y="80"/>
                </a:cxn>
                <a:cxn ang="0">
                  <a:pos x="495" y="77"/>
                </a:cxn>
                <a:cxn ang="0">
                  <a:pos x="502" y="73"/>
                </a:cxn>
                <a:cxn ang="0">
                  <a:pos x="511" y="66"/>
                </a:cxn>
                <a:cxn ang="0">
                  <a:pos x="517" y="57"/>
                </a:cxn>
                <a:cxn ang="0">
                  <a:pos x="520" y="46"/>
                </a:cxn>
                <a:cxn ang="0">
                  <a:pos x="520" y="33"/>
                </a:cxn>
                <a:cxn ang="0">
                  <a:pos x="512" y="17"/>
                </a:cxn>
                <a:cxn ang="0">
                  <a:pos x="505" y="10"/>
                </a:cxn>
                <a:cxn ang="0">
                  <a:pos x="497" y="4"/>
                </a:cxn>
                <a:cxn ang="0">
                  <a:pos x="484" y="2"/>
                </a:cxn>
                <a:cxn ang="0">
                  <a:pos x="471" y="0"/>
                </a:cxn>
                <a:cxn ang="0">
                  <a:pos x="457" y="2"/>
                </a:cxn>
                <a:cxn ang="0">
                  <a:pos x="443" y="4"/>
                </a:cxn>
                <a:cxn ang="0">
                  <a:pos x="430" y="10"/>
                </a:cxn>
                <a:cxn ang="0">
                  <a:pos x="419" y="17"/>
                </a:cxn>
                <a:cxn ang="0">
                  <a:pos x="404" y="39"/>
                </a:cxn>
                <a:cxn ang="0">
                  <a:pos x="400" y="67"/>
                </a:cxn>
                <a:cxn ang="0">
                  <a:pos x="407" y="98"/>
                </a:cxn>
                <a:cxn ang="0">
                  <a:pos x="426" y="125"/>
                </a:cxn>
                <a:cxn ang="0">
                  <a:pos x="438" y="142"/>
                </a:cxn>
                <a:cxn ang="0">
                  <a:pos x="446" y="160"/>
                </a:cxn>
                <a:cxn ang="0">
                  <a:pos x="448" y="174"/>
                </a:cxn>
                <a:cxn ang="0">
                  <a:pos x="450" y="184"/>
                </a:cxn>
                <a:cxn ang="0">
                  <a:pos x="414" y="162"/>
                </a:cxn>
                <a:cxn ang="0">
                  <a:pos x="0" y="295"/>
                </a:cxn>
                <a:cxn ang="0">
                  <a:pos x="86" y="1470"/>
                </a:cxn>
                <a:cxn ang="0">
                  <a:pos x="101" y="1465"/>
                </a:cxn>
                <a:cxn ang="0">
                  <a:pos x="491" y="1526"/>
                </a:cxn>
                <a:cxn ang="0">
                  <a:pos x="884" y="1451"/>
                </a:cxn>
                <a:cxn ang="0">
                  <a:pos x="874" y="1448"/>
                </a:cxn>
                <a:cxn ang="0">
                  <a:pos x="904" y="1455"/>
                </a:cxn>
              </a:cxnLst>
              <a:rect l="0" t="0" r="r" b="b"/>
              <a:pathLst>
                <a:path w="904" h="1526">
                  <a:moveTo>
                    <a:pt x="904" y="1455"/>
                  </a:moveTo>
                  <a:lnTo>
                    <a:pt x="894" y="305"/>
                  </a:lnTo>
                  <a:lnTo>
                    <a:pt x="491" y="171"/>
                  </a:lnTo>
                  <a:lnTo>
                    <a:pt x="484" y="174"/>
                  </a:lnTo>
                  <a:lnTo>
                    <a:pt x="483" y="165"/>
                  </a:lnTo>
                  <a:lnTo>
                    <a:pt x="481" y="154"/>
                  </a:lnTo>
                  <a:lnTo>
                    <a:pt x="480" y="144"/>
                  </a:lnTo>
                  <a:lnTo>
                    <a:pt x="477" y="134"/>
                  </a:lnTo>
                  <a:lnTo>
                    <a:pt x="471" y="120"/>
                  </a:lnTo>
                  <a:lnTo>
                    <a:pt x="465" y="105"/>
                  </a:lnTo>
                  <a:lnTo>
                    <a:pt x="458" y="93"/>
                  </a:lnTo>
                  <a:lnTo>
                    <a:pt x="448" y="78"/>
                  </a:lnTo>
                  <a:lnTo>
                    <a:pt x="443" y="64"/>
                  </a:lnTo>
                  <a:lnTo>
                    <a:pt x="443" y="49"/>
                  </a:lnTo>
                  <a:lnTo>
                    <a:pt x="450" y="36"/>
                  </a:lnTo>
                  <a:lnTo>
                    <a:pt x="464" y="29"/>
                  </a:lnTo>
                  <a:lnTo>
                    <a:pt x="477" y="31"/>
                  </a:lnTo>
                  <a:lnTo>
                    <a:pt x="480" y="40"/>
                  </a:lnTo>
                  <a:lnTo>
                    <a:pt x="480" y="50"/>
                  </a:lnTo>
                  <a:lnTo>
                    <a:pt x="478" y="54"/>
                  </a:lnTo>
                  <a:lnTo>
                    <a:pt x="488" y="81"/>
                  </a:lnTo>
                  <a:lnTo>
                    <a:pt x="491" y="80"/>
                  </a:lnTo>
                  <a:lnTo>
                    <a:pt x="495" y="77"/>
                  </a:lnTo>
                  <a:lnTo>
                    <a:pt x="502" y="73"/>
                  </a:lnTo>
                  <a:lnTo>
                    <a:pt x="511" y="66"/>
                  </a:lnTo>
                  <a:lnTo>
                    <a:pt x="517" y="57"/>
                  </a:lnTo>
                  <a:lnTo>
                    <a:pt x="520" y="46"/>
                  </a:lnTo>
                  <a:lnTo>
                    <a:pt x="520" y="33"/>
                  </a:lnTo>
                  <a:lnTo>
                    <a:pt x="512" y="17"/>
                  </a:lnTo>
                  <a:lnTo>
                    <a:pt x="505" y="10"/>
                  </a:lnTo>
                  <a:lnTo>
                    <a:pt x="497" y="4"/>
                  </a:lnTo>
                  <a:lnTo>
                    <a:pt x="484" y="2"/>
                  </a:lnTo>
                  <a:lnTo>
                    <a:pt x="471" y="0"/>
                  </a:lnTo>
                  <a:lnTo>
                    <a:pt x="457" y="2"/>
                  </a:lnTo>
                  <a:lnTo>
                    <a:pt x="443" y="4"/>
                  </a:lnTo>
                  <a:lnTo>
                    <a:pt x="430" y="10"/>
                  </a:lnTo>
                  <a:lnTo>
                    <a:pt x="419" y="17"/>
                  </a:lnTo>
                  <a:lnTo>
                    <a:pt x="404" y="39"/>
                  </a:lnTo>
                  <a:lnTo>
                    <a:pt x="400" y="67"/>
                  </a:lnTo>
                  <a:lnTo>
                    <a:pt x="407" y="98"/>
                  </a:lnTo>
                  <a:lnTo>
                    <a:pt x="426" y="125"/>
                  </a:lnTo>
                  <a:lnTo>
                    <a:pt x="438" y="142"/>
                  </a:lnTo>
                  <a:lnTo>
                    <a:pt x="446" y="160"/>
                  </a:lnTo>
                  <a:lnTo>
                    <a:pt x="448" y="174"/>
                  </a:lnTo>
                  <a:lnTo>
                    <a:pt x="450" y="184"/>
                  </a:lnTo>
                  <a:lnTo>
                    <a:pt x="414" y="162"/>
                  </a:lnTo>
                  <a:lnTo>
                    <a:pt x="0" y="295"/>
                  </a:lnTo>
                  <a:lnTo>
                    <a:pt x="86" y="1470"/>
                  </a:lnTo>
                  <a:lnTo>
                    <a:pt x="101" y="1465"/>
                  </a:lnTo>
                  <a:lnTo>
                    <a:pt x="491" y="1526"/>
                  </a:lnTo>
                  <a:lnTo>
                    <a:pt x="884" y="1451"/>
                  </a:lnTo>
                  <a:lnTo>
                    <a:pt x="874" y="1448"/>
                  </a:lnTo>
                  <a:lnTo>
                    <a:pt x="904" y="1455"/>
                  </a:lnTo>
                  <a:close/>
                </a:path>
              </a:pathLst>
            </a:custGeom>
            <a:solidFill>
              <a:srgbClr val="000000"/>
            </a:solidFill>
            <a:ln w="9525">
              <a:noFill/>
              <a:round/>
            </a:ln>
          </p:spPr>
          <p:txBody>
            <a:bodyPr/>
            <a:lstStyle/>
            <a:p>
              <a:endParaRPr lang="en-US"/>
            </a:p>
          </p:txBody>
        </p:sp>
        <p:sp>
          <p:nvSpPr>
            <p:cNvPr id="382989" name="Freeform 13"/>
            <p:cNvSpPr/>
            <p:nvPr/>
          </p:nvSpPr>
          <p:spPr bwMode="auto">
            <a:xfrm>
              <a:off x="3221" y="1378"/>
              <a:ext cx="181" cy="526"/>
            </a:xfrm>
            <a:custGeom>
              <a:avLst/>
              <a:gdLst/>
              <a:ahLst/>
              <a:cxnLst>
                <a:cxn ang="0">
                  <a:pos x="0" y="123"/>
                </a:cxn>
                <a:cxn ang="0">
                  <a:pos x="398" y="0"/>
                </a:cxn>
                <a:cxn ang="0">
                  <a:pos x="431" y="1158"/>
                </a:cxn>
                <a:cxn ang="0">
                  <a:pos x="91" y="1254"/>
                </a:cxn>
                <a:cxn ang="0">
                  <a:pos x="0" y="123"/>
                </a:cxn>
              </a:cxnLst>
              <a:rect l="0" t="0" r="r" b="b"/>
              <a:pathLst>
                <a:path w="431" h="1254">
                  <a:moveTo>
                    <a:pt x="0" y="123"/>
                  </a:moveTo>
                  <a:lnTo>
                    <a:pt x="398" y="0"/>
                  </a:lnTo>
                  <a:lnTo>
                    <a:pt x="431" y="1158"/>
                  </a:lnTo>
                  <a:lnTo>
                    <a:pt x="91" y="1254"/>
                  </a:lnTo>
                  <a:lnTo>
                    <a:pt x="0" y="123"/>
                  </a:lnTo>
                  <a:close/>
                </a:path>
              </a:pathLst>
            </a:custGeom>
            <a:solidFill>
              <a:srgbClr val="00CC66"/>
            </a:solidFill>
            <a:ln w="9525">
              <a:noFill/>
              <a:round/>
            </a:ln>
          </p:spPr>
          <p:txBody>
            <a:bodyPr/>
            <a:lstStyle/>
            <a:p>
              <a:endParaRPr lang="en-US"/>
            </a:p>
          </p:txBody>
        </p:sp>
        <p:sp>
          <p:nvSpPr>
            <p:cNvPr id="382990" name="Freeform 14"/>
            <p:cNvSpPr/>
            <p:nvPr/>
          </p:nvSpPr>
          <p:spPr bwMode="auto">
            <a:xfrm>
              <a:off x="3163" y="1696"/>
              <a:ext cx="195" cy="179"/>
            </a:xfrm>
            <a:custGeom>
              <a:avLst/>
              <a:gdLst/>
              <a:ahLst/>
              <a:cxnLst>
                <a:cxn ang="0">
                  <a:pos x="447" y="291"/>
                </a:cxn>
                <a:cxn ang="0">
                  <a:pos x="467" y="281"/>
                </a:cxn>
                <a:cxn ang="0">
                  <a:pos x="448" y="244"/>
                </a:cxn>
                <a:cxn ang="0">
                  <a:pos x="451" y="234"/>
                </a:cxn>
                <a:cxn ang="0">
                  <a:pos x="453" y="224"/>
                </a:cxn>
                <a:cxn ang="0">
                  <a:pos x="454" y="214"/>
                </a:cxn>
                <a:cxn ang="0">
                  <a:pos x="454" y="204"/>
                </a:cxn>
                <a:cxn ang="0">
                  <a:pos x="451" y="178"/>
                </a:cxn>
                <a:cxn ang="0">
                  <a:pos x="446" y="154"/>
                </a:cxn>
                <a:cxn ang="0">
                  <a:pos x="434" y="131"/>
                </a:cxn>
                <a:cxn ang="0">
                  <a:pos x="420" y="111"/>
                </a:cxn>
                <a:cxn ang="0">
                  <a:pos x="403" y="94"/>
                </a:cxn>
                <a:cxn ang="0">
                  <a:pos x="383" y="82"/>
                </a:cxn>
                <a:cxn ang="0">
                  <a:pos x="360" y="72"/>
                </a:cxn>
                <a:cxn ang="0">
                  <a:pos x="337" y="67"/>
                </a:cxn>
                <a:cxn ang="0">
                  <a:pos x="121" y="0"/>
                </a:cxn>
                <a:cxn ang="0">
                  <a:pos x="98" y="2"/>
                </a:cxn>
                <a:cxn ang="0">
                  <a:pos x="76" y="13"/>
                </a:cxn>
                <a:cxn ang="0">
                  <a:pos x="56" y="30"/>
                </a:cxn>
                <a:cxn ang="0">
                  <a:pos x="37" y="53"/>
                </a:cxn>
                <a:cxn ang="0">
                  <a:pos x="23" y="83"/>
                </a:cxn>
                <a:cxn ang="0">
                  <a:pos x="12" y="117"/>
                </a:cxn>
                <a:cxn ang="0">
                  <a:pos x="3" y="155"/>
                </a:cxn>
                <a:cxn ang="0">
                  <a:pos x="0" y="197"/>
                </a:cxn>
                <a:cxn ang="0">
                  <a:pos x="2" y="238"/>
                </a:cxn>
                <a:cxn ang="0">
                  <a:pos x="9" y="275"/>
                </a:cxn>
                <a:cxn ang="0">
                  <a:pos x="19" y="308"/>
                </a:cxn>
                <a:cxn ang="0">
                  <a:pos x="33" y="335"/>
                </a:cxn>
                <a:cxn ang="0">
                  <a:pos x="50" y="355"/>
                </a:cxn>
                <a:cxn ang="0">
                  <a:pos x="70" y="369"/>
                </a:cxn>
                <a:cxn ang="0">
                  <a:pos x="91" y="375"/>
                </a:cxn>
                <a:cxn ang="0">
                  <a:pos x="115" y="373"/>
                </a:cxn>
                <a:cxn ang="0">
                  <a:pos x="292" y="366"/>
                </a:cxn>
                <a:cxn ang="0">
                  <a:pos x="323" y="416"/>
                </a:cxn>
                <a:cxn ang="0">
                  <a:pos x="329" y="390"/>
                </a:cxn>
                <a:cxn ang="0">
                  <a:pos x="372" y="429"/>
                </a:cxn>
                <a:cxn ang="0">
                  <a:pos x="369" y="387"/>
                </a:cxn>
                <a:cxn ang="0">
                  <a:pos x="410" y="416"/>
                </a:cxn>
                <a:cxn ang="0">
                  <a:pos x="406" y="359"/>
                </a:cxn>
                <a:cxn ang="0">
                  <a:pos x="446" y="377"/>
                </a:cxn>
                <a:cxn ang="0">
                  <a:pos x="426" y="320"/>
                </a:cxn>
                <a:cxn ang="0">
                  <a:pos x="465" y="326"/>
                </a:cxn>
                <a:cxn ang="0">
                  <a:pos x="447" y="291"/>
                </a:cxn>
              </a:cxnLst>
              <a:rect l="0" t="0" r="r" b="b"/>
              <a:pathLst>
                <a:path w="467" h="429">
                  <a:moveTo>
                    <a:pt x="447" y="291"/>
                  </a:moveTo>
                  <a:lnTo>
                    <a:pt x="467" y="281"/>
                  </a:lnTo>
                  <a:lnTo>
                    <a:pt x="448" y="244"/>
                  </a:lnTo>
                  <a:lnTo>
                    <a:pt x="451" y="234"/>
                  </a:lnTo>
                  <a:lnTo>
                    <a:pt x="453" y="224"/>
                  </a:lnTo>
                  <a:lnTo>
                    <a:pt x="454" y="214"/>
                  </a:lnTo>
                  <a:lnTo>
                    <a:pt x="454" y="204"/>
                  </a:lnTo>
                  <a:lnTo>
                    <a:pt x="451" y="178"/>
                  </a:lnTo>
                  <a:lnTo>
                    <a:pt x="446" y="154"/>
                  </a:lnTo>
                  <a:lnTo>
                    <a:pt x="434" y="131"/>
                  </a:lnTo>
                  <a:lnTo>
                    <a:pt x="420" y="111"/>
                  </a:lnTo>
                  <a:lnTo>
                    <a:pt x="403" y="94"/>
                  </a:lnTo>
                  <a:lnTo>
                    <a:pt x="383" y="82"/>
                  </a:lnTo>
                  <a:lnTo>
                    <a:pt x="360" y="72"/>
                  </a:lnTo>
                  <a:lnTo>
                    <a:pt x="337" y="67"/>
                  </a:lnTo>
                  <a:lnTo>
                    <a:pt x="121" y="0"/>
                  </a:lnTo>
                  <a:lnTo>
                    <a:pt x="98" y="2"/>
                  </a:lnTo>
                  <a:lnTo>
                    <a:pt x="76" y="13"/>
                  </a:lnTo>
                  <a:lnTo>
                    <a:pt x="56" y="30"/>
                  </a:lnTo>
                  <a:lnTo>
                    <a:pt x="37" y="53"/>
                  </a:lnTo>
                  <a:lnTo>
                    <a:pt x="23" y="83"/>
                  </a:lnTo>
                  <a:lnTo>
                    <a:pt x="12" y="117"/>
                  </a:lnTo>
                  <a:lnTo>
                    <a:pt x="3" y="155"/>
                  </a:lnTo>
                  <a:lnTo>
                    <a:pt x="0" y="197"/>
                  </a:lnTo>
                  <a:lnTo>
                    <a:pt x="2" y="238"/>
                  </a:lnTo>
                  <a:lnTo>
                    <a:pt x="9" y="275"/>
                  </a:lnTo>
                  <a:lnTo>
                    <a:pt x="19" y="308"/>
                  </a:lnTo>
                  <a:lnTo>
                    <a:pt x="33" y="335"/>
                  </a:lnTo>
                  <a:lnTo>
                    <a:pt x="50" y="355"/>
                  </a:lnTo>
                  <a:lnTo>
                    <a:pt x="70" y="369"/>
                  </a:lnTo>
                  <a:lnTo>
                    <a:pt x="91" y="375"/>
                  </a:lnTo>
                  <a:lnTo>
                    <a:pt x="115" y="373"/>
                  </a:lnTo>
                  <a:lnTo>
                    <a:pt x="292" y="366"/>
                  </a:lnTo>
                  <a:lnTo>
                    <a:pt x="323" y="416"/>
                  </a:lnTo>
                  <a:lnTo>
                    <a:pt x="329" y="390"/>
                  </a:lnTo>
                  <a:lnTo>
                    <a:pt x="372" y="429"/>
                  </a:lnTo>
                  <a:lnTo>
                    <a:pt x="369" y="387"/>
                  </a:lnTo>
                  <a:lnTo>
                    <a:pt x="410" y="416"/>
                  </a:lnTo>
                  <a:lnTo>
                    <a:pt x="406" y="359"/>
                  </a:lnTo>
                  <a:lnTo>
                    <a:pt x="446" y="377"/>
                  </a:lnTo>
                  <a:lnTo>
                    <a:pt x="426" y="320"/>
                  </a:lnTo>
                  <a:lnTo>
                    <a:pt x="465" y="326"/>
                  </a:lnTo>
                  <a:lnTo>
                    <a:pt x="447" y="291"/>
                  </a:lnTo>
                  <a:close/>
                </a:path>
              </a:pathLst>
            </a:custGeom>
            <a:solidFill>
              <a:srgbClr val="000000"/>
            </a:solidFill>
            <a:ln w="9525">
              <a:noFill/>
              <a:round/>
            </a:ln>
          </p:spPr>
          <p:txBody>
            <a:bodyPr/>
            <a:lstStyle/>
            <a:p>
              <a:endParaRPr lang="en-US"/>
            </a:p>
          </p:txBody>
        </p:sp>
        <p:sp>
          <p:nvSpPr>
            <p:cNvPr id="382991" name="Freeform 15"/>
            <p:cNvSpPr/>
            <p:nvPr/>
          </p:nvSpPr>
          <p:spPr bwMode="auto">
            <a:xfrm>
              <a:off x="3179" y="1537"/>
              <a:ext cx="179" cy="174"/>
            </a:xfrm>
            <a:custGeom>
              <a:avLst/>
              <a:gdLst/>
              <a:ahLst/>
              <a:cxnLst>
                <a:cxn ang="0">
                  <a:pos x="408" y="281"/>
                </a:cxn>
                <a:cxn ang="0">
                  <a:pos x="427" y="274"/>
                </a:cxn>
                <a:cxn ang="0">
                  <a:pos x="411" y="230"/>
                </a:cxn>
                <a:cxn ang="0">
                  <a:pos x="413" y="220"/>
                </a:cxn>
                <a:cxn ang="0">
                  <a:pos x="414" y="210"/>
                </a:cxn>
                <a:cxn ang="0">
                  <a:pos x="415" y="202"/>
                </a:cxn>
                <a:cxn ang="0">
                  <a:pos x="415" y="192"/>
                </a:cxn>
                <a:cxn ang="0">
                  <a:pos x="413" y="162"/>
                </a:cxn>
                <a:cxn ang="0">
                  <a:pos x="407" y="133"/>
                </a:cxn>
                <a:cxn ang="0">
                  <a:pos x="397" y="108"/>
                </a:cxn>
                <a:cxn ang="0">
                  <a:pos x="384" y="86"/>
                </a:cxn>
                <a:cxn ang="0">
                  <a:pos x="369" y="68"/>
                </a:cxn>
                <a:cxn ang="0">
                  <a:pos x="350" y="54"/>
                </a:cxn>
                <a:cxn ang="0">
                  <a:pos x="329" y="45"/>
                </a:cxn>
                <a:cxn ang="0">
                  <a:pos x="307" y="42"/>
                </a:cxn>
                <a:cxn ang="0">
                  <a:pos x="107" y="0"/>
                </a:cxn>
                <a:cxn ang="0">
                  <a:pos x="85" y="2"/>
                </a:cxn>
                <a:cxn ang="0">
                  <a:pos x="65" y="11"/>
                </a:cxn>
                <a:cxn ang="0">
                  <a:pos x="47" y="25"/>
                </a:cxn>
                <a:cxn ang="0">
                  <a:pos x="31" y="44"/>
                </a:cxn>
                <a:cxn ang="0">
                  <a:pos x="18" y="65"/>
                </a:cxn>
                <a:cxn ang="0">
                  <a:pos x="9" y="91"/>
                </a:cxn>
                <a:cxn ang="0">
                  <a:pos x="3" y="118"/>
                </a:cxn>
                <a:cxn ang="0">
                  <a:pos x="0" y="148"/>
                </a:cxn>
                <a:cxn ang="0">
                  <a:pos x="3" y="177"/>
                </a:cxn>
                <a:cxn ang="0">
                  <a:pos x="9" y="206"/>
                </a:cxn>
                <a:cxn ang="0">
                  <a:pos x="18" y="230"/>
                </a:cxn>
                <a:cxn ang="0">
                  <a:pos x="31" y="253"/>
                </a:cxn>
                <a:cxn ang="0">
                  <a:pos x="47" y="270"/>
                </a:cxn>
                <a:cxn ang="0">
                  <a:pos x="65" y="284"/>
                </a:cxn>
                <a:cxn ang="0">
                  <a:pos x="85" y="293"/>
                </a:cxn>
                <a:cxn ang="0">
                  <a:pos x="107" y="296"/>
                </a:cxn>
                <a:cxn ang="0">
                  <a:pos x="270" y="330"/>
                </a:cxn>
                <a:cxn ang="0">
                  <a:pos x="270" y="331"/>
                </a:cxn>
                <a:cxn ang="0">
                  <a:pos x="299" y="388"/>
                </a:cxn>
                <a:cxn ang="0">
                  <a:pos x="304" y="364"/>
                </a:cxn>
                <a:cxn ang="0">
                  <a:pos x="341" y="416"/>
                </a:cxn>
                <a:cxn ang="0">
                  <a:pos x="339" y="372"/>
                </a:cxn>
                <a:cxn ang="0">
                  <a:pos x="377" y="414"/>
                </a:cxn>
                <a:cxn ang="0">
                  <a:pos x="373" y="350"/>
                </a:cxn>
                <a:cxn ang="0">
                  <a:pos x="408" y="381"/>
                </a:cxn>
                <a:cxn ang="0">
                  <a:pos x="390" y="311"/>
                </a:cxn>
                <a:cxn ang="0">
                  <a:pos x="427" y="327"/>
                </a:cxn>
                <a:cxn ang="0">
                  <a:pos x="408" y="281"/>
                </a:cxn>
              </a:cxnLst>
              <a:rect l="0" t="0" r="r" b="b"/>
              <a:pathLst>
                <a:path w="427" h="416">
                  <a:moveTo>
                    <a:pt x="408" y="281"/>
                  </a:moveTo>
                  <a:lnTo>
                    <a:pt x="427" y="274"/>
                  </a:lnTo>
                  <a:lnTo>
                    <a:pt x="411" y="230"/>
                  </a:lnTo>
                  <a:lnTo>
                    <a:pt x="413" y="220"/>
                  </a:lnTo>
                  <a:lnTo>
                    <a:pt x="414" y="210"/>
                  </a:lnTo>
                  <a:lnTo>
                    <a:pt x="415" y="202"/>
                  </a:lnTo>
                  <a:lnTo>
                    <a:pt x="415" y="192"/>
                  </a:lnTo>
                  <a:lnTo>
                    <a:pt x="413" y="162"/>
                  </a:lnTo>
                  <a:lnTo>
                    <a:pt x="407" y="133"/>
                  </a:lnTo>
                  <a:lnTo>
                    <a:pt x="397" y="108"/>
                  </a:lnTo>
                  <a:lnTo>
                    <a:pt x="384" y="86"/>
                  </a:lnTo>
                  <a:lnTo>
                    <a:pt x="369" y="68"/>
                  </a:lnTo>
                  <a:lnTo>
                    <a:pt x="350" y="54"/>
                  </a:lnTo>
                  <a:lnTo>
                    <a:pt x="329" y="45"/>
                  </a:lnTo>
                  <a:lnTo>
                    <a:pt x="307" y="42"/>
                  </a:lnTo>
                  <a:lnTo>
                    <a:pt x="107" y="0"/>
                  </a:lnTo>
                  <a:lnTo>
                    <a:pt x="85" y="2"/>
                  </a:lnTo>
                  <a:lnTo>
                    <a:pt x="65" y="11"/>
                  </a:lnTo>
                  <a:lnTo>
                    <a:pt x="47" y="25"/>
                  </a:lnTo>
                  <a:lnTo>
                    <a:pt x="31" y="44"/>
                  </a:lnTo>
                  <a:lnTo>
                    <a:pt x="18" y="65"/>
                  </a:lnTo>
                  <a:lnTo>
                    <a:pt x="9" y="91"/>
                  </a:lnTo>
                  <a:lnTo>
                    <a:pt x="3" y="118"/>
                  </a:lnTo>
                  <a:lnTo>
                    <a:pt x="0" y="148"/>
                  </a:lnTo>
                  <a:lnTo>
                    <a:pt x="3" y="177"/>
                  </a:lnTo>
                  <a:lnTo>
                    <a:pt x="9" y="206"/>
                  </a:lnTo>
                  <a:lnTo>
                    <a:pt x="18" y="230"/>
                  </a:lnTo>
                  <a:lnTo>
                    <a:pt x="31" y="253"/>
                  </a:lnTo>
                  <a:lnTo>
                    <a:pt x="47" y="270"/>
                  </a:lnTo>
                  <a:lnTo>
                    <a:pt x="65" y="284"/>
                  </a:lnTo>
                  <a:lnTo>
                    <a:pt x="85" y="293"/>
                  </a:lnTo>
                  <a:lnTo>
                    <a:pt x="107" y="296"/>
                  </a:lnTo>
                  <a:lnTo>
                    <a:pt x="270" y="330"/>
                  </a:lnTo>
                  <a:lnTo>
                    <a:pt x="270" y="331"/>
                  </a:lnTo>
                  <a:lnTo>
                    <a:pt x="299" y="388"/>
                  </a:lnTo>
                  <a:lnTo>
                    <a:pt x="304" y="364"/>
                  </a:lnTo>
                  <a:lnTo>
                    <a:pt x="341" y="416"/>
                  </a:lnTo>
                  <a:lnTo>
                    <a:pt x="339" y="372"/>
                  </a:lnTo>
                  <a:lnTo>
                    <a:pt x="377" y="414"/>
                  </a:lnTo>
                  <a:lnTo>
                    <a:pt x="373" y="350"/>
                  </a:lnTo>
                  <a:lnTo>
                    <a:pt x="408" y="381"/>
                  </a:lnTo>
                  <a:lnTo>
                    <a:pt x="390" y="311"/>
                  </a:lnTo>
                  <a:lnTo>
                    <a:pt x="427" y="327"/>
                  </a:lnTo>
                  <a:lnTo>
                    <a:pt x="408" y="281"/>
                  </a:lnTo>
                  <a:close/>
                </a:path>
              </a:pathLst>
            </a:custGeom>
            <a:solidFill>
              <a:srgbClr val="000000"/>
            </a:solidFill>
            <a:ln w="9525">
              <a:noFill/>
              <a:round/>
            </a:ln>
          </p:spPr>
          <p:txBody>
            <a:bodyPr/>
            <a:lstStyle/>
            <a:p>
              <a:endParaRPr lang="en-US"/>
            </a:p>
          </p:txBody>
        </p:sp>
        <p:sp>
          <p:nvSpPr>
            <p:cNvPr id="382992" name="Freeform 16"/>
            <p:cNvSpPr/>
            <p:nvPr/>
          </p:nvSpPr>
          <p:spPr bwMode="auto">
            <a:xfrm>
              <a:off x="3173" y="1381"/>
              <a:ext cx="185" cy="172"/>
            </a:xfrm>
            <a:custGeom>
              <a:avLst/>
              <a:gdLst/>
              <a:ahLst/>
              <a:cxnLst>
                <a:cxn ang="0">
                  <a:pos x="421" y="279"/>
                </a:cxn>
                <a:cxn ang="0">
                  <a:pos x="439" y="271"/>
                </a:cxn>
                <a:cxn ang="0">
                  <a:pos x="415" y="208"/>
                </a:cxn>
                <a:cxn ang="0">
                  <a:pos x="414" y="209"/>
                </a:cxn>
                <a:cxn ang="0">
                  <a:pos x="414" y="205"/>
                </a:cxn>
                <a:cxn ang="0">
                  <a:pos x="415" y="201"/>
                </a:cxn>
                <a:cxn ang="0">
                  <a:pos x="415" y="197"/>
                </a:cxn>
                <a:cxn ang="0">
                  <a:pos x="415" y="192"/>
                </a:cxn>
                <a:cxn ang="0">
                  <a:pos x="412" y="163"/>
                </a:cxn>
                <a:cxn ang="0">
                  <a:pos x="407" y="134"/>
                </a:cxn>
                <a:cxn ang="0">
                  <a:pos x="397" y="108"/>
                </a:cxn>
                <a:cxn ang="0">
                  <a:pos x="384" y="87"/>
                </a:cxn>
                <a:cxn ang="0">
                  <a:pos x="368" y="69"/>
                </a:cxn>
                <a:cxn ang="0">
                  <a:pos x="350" y="54"/>
                </a:cxn>
                <a:cxn ang="0">
                  <a:pos x="328" y="46"/>
                </a:cxn>
                <a:cxn ang="0">
                  <a:pos x="307" y="43"/>
                </a:cxn>
                <a:cxn ang="0">
                  <a:pos x="106" y="0"/>
                </a:cxn>
                <a:cxn ang="0">
                  <a:pos x="85" y="3"/>
                </a:cxn>
                <a:cxn ang="0">
                  <a:pos x="65" y="12"/>
                </a:cxn>
                <a:cxn ang="0">
                  <a:pos x="47" y="26"/>
                </a:cxn>
                <a:cxn ang="0">
                  <a:pos x="31" y="44"/>
                </a:cxn>
                <a:cxn ang="0">
                  <a:pos x="18" y="66"/>
                </a:cxn>
                <a:cxn ang="0">
                  <a:pos x="8" y="91"/>
                </a:cxn>
                <a:cxn ang="0">
                  <a:pos x="3" y="118"/>
                </a:cxn>
                <a:cxn ang="0">
                  <a:pos x="0" y="148"/>
                </a:cxn>
                <a:cxn ang="0">
                  <a:pos x="3" y="178"/>
                </a:cxn>
                <a:cxn ang="0">
                  <a:pos x="8" y="207"/>
                </a:cxn>
                <a:cxn ang="0">
                  <a:pos x="18" y="232"/>
                </a:cxn>
                <a:cxn ang="0">
                  <a:pos x="31" y="254"/>
                </a:cxn>
                <a:cxn ang="0">
                  <a:pos x="47" y="272"/>
                </a:cxn>
                <a:cxn ang="0">
                  <a:pos x="65" y="286"/>
                </a:cxn>
                <a:cxn ang="0">
                  <a:pos x="85" y="295"/>
                </a:cxn>
                <a:cxn ang="0">
                  <a:pos x="106" y="298"/>
                </a:cxn>
                <a:cxn ang="0">
                  <a:pos x="286" y="335"/>
                </a:cxn>
                <a:cxn ang="0">
                  <a:pos x="311" y="384"/>
                </a:cxn>
                <a:cxn ang="0">
                  <a:pos x="316" y="362"/>
                </a:cxn>
                <a:cxn ang="0">
                  <a:pos x="354" y="413"/>
                </a:cxn>
                <a:cxn ang="0">
                  <a:pos x="351" y="369"/>
                </a:cxn>
                <a:cxn ang="0">
                  <a:pos x="388" y="411"/>
                </a:cxn>
                <a:cxn ang="0">
                  <a:pos x="384" y="347"/>
                </a:cxn>
                <a:cxn ang="0">
                  <a:pos x="420" y="379"/>
                </a:cxn>
                <a:cxn ang="0">
                  <a:pos x="402" y="309"/>
                </a:cxn>
                <a:cxn ang="0">
                  <a:pos x="438" y="323"/>
                </a:cxn>
                <a:cxn ang="0">
                  <a:pos x="421" y="279"/>
                </a:cxn>
              </a:cxnLst>
              <a:rect l="0" t="0" r="r" b="b"/>
              <a:pathLst>
                <a:path w="439" h="413">
                  <a:moveTo>
                    <a:pt x="421" y="279"/>
                  </a:moveTo>
                  <a:lnTo>
                    <a:pt x="439" y="271"/>
                  </a:lnTo>
                  <a:lnTo>
                    <a:pt x="415" y="208"/>
                  </a:lnTo>
                  <a:lnTo>
                    <a:pt x="414" y="209"/>
                  </a:lnTo>
                  <a:lnTo>
                    <a:pt x="414" y="205"/>
                  </a:lnTo>
                  <a:lnTo>
                    <a:pt x="415" y="201"/>
                  </a:lnTo>
                  <a:lnTo>
                    <a:pt x="415" y="197"/>
                  </a:lnTo>
                  <a:lnTo>
                    <a:pt x="415" y="192"/>
                  </a:lnTo>
                  <a:lnTo>
                    <a:pt x="412" y="163"/>
                  </a:lnTo>
                  <a:lnTo>
                    <a:pt x="407" y="134"/>
                  </a:lnTo>
                  <a:lnTo>
                    <a:pt x="397" y="108"/>
                  </a:lnTo>
                  <a:lnTo>
                    <a:pt x="384" y="87"/>
                  </a:lnTo>
                  <a:lnTo>
                    <a:pt x="368" y="69"/>
                  </a:lnTo>
                  <a:lnTo>
                    <a:pt x="350" y="54"/>
                  </a:lnTo>
                  <a:lnTo>
                    <a:pt x="328" y="46"/>
                  </a:lnTo>
                  <a:lnTo>
                    <a:pt x="307" y="43"/>
                  </a:lnTo>
                  <a:lnTo>
                    <a:pt x="106" y="0"/>
                  </a:lnTo>
                  <a:lnTo>
                    <a:pt x="85" y="3"/>
                  </a:lnTo>
                  <a:lnTo>
                    <a:pt x="65" y="12"/>
                  </a:lnTo>
                  <a:lnTo>
                    <a:pt x="47" y="26"/>
                  </a:lnTo>
                  <a:lnTo>
                    <a:pt x="31" y="44"/>
                  </a:lnTo>
                  <a:lnTo>
                    <a:pt x="18" y="66"/>
                  </a:lnTo>
                  <a:lnTo>
                    <a:pt x="8" y="91"/>
                  </a:lnTo>
                  <a:lnTo>
                    <a:pt x="3" y="118"/>
                  </a:lnTo>
                  <a:lnTo>
                    <a:pt x="0" y="148"/>
                  </a:lnTo>
                  <a:lnTo>
                    <a:pt x="3" y="178"/>
                  </a:lnTo>
                  <a:lnTo>
                    <a:pt x="8" y="207"/>
                  </a:lnTo>
                  <a:lnTo>
                    <a:pt x="18" y="232"/>
                  </a:lnTo>
                  <a:lnTo>
                    <a:pt x="31" y="254"/>
                  </a:lnTo>
                  <a:lnTo>
                    <a:pt x="47" y="272"/>
                  </a:lnTo>
                  <a:lnTo>
                    <a:pt x="65" y="286"/>
                  </a:lnTo>
                  <a:lnTo>
                    <a:pt x="85" y="295"/>
                  </a:lnTo>
                  <a:lnTo>
                    <a:pt x="106" y="298"/>
                  </a:lnTo>
                  <a:lnTo>
                    <a:pt x="286" y="335"/>
                  </a:lnTo>
                  <a:lnTo>
                    <a:pt x="311" y="384"/>
                  </a:lnTo>
                  <a:lnTo>
                    <a:pt x="316" y="362"/>
                  </a:lnTo>
                  <a:lnTo>
                    <a:pt x="354" y="413"/>
                  </a:lnTo>
                  <a:lnTo>
                    <a:pt x="351" y="369"/>
                  </a:lnTo>
                  <a:lnTo>
                    <a:pt x="388" y="411"/>
                  </a:lnTo>
                  <a:lnTo>
                    <a:pt x="384" y="347"/>
                  </a:lnTo>
                  <a:lnTo>
                    <a:pt x="420" y="379"/>
                  </a:lnTo>
                  <a:lnTo>
                    <a:pt x="402" y="309"/>
                  </a:lnTo>
                  <a:lnTo>
                    <a:pt x="438" y="323"/>
                  </a:lnTo>
                  <a:lnTo>
                    <a:pt x="421" y="279"/>
                  </a:lnTo>
                  <a:close/>
                </a:path>
              </a:pathLst>
            </a:custGeom>
            <a:solidFill>
              <a:srgbClr val="000000"/>
            </a:solidFill>
            <a:ln w="9525">
              <a:noFill/>
              <a:round/>
            </a:ln>
          </p:spPr>
          <p:txBody>
            <a:bodyPr/>
            <a:lstStyle/>
            <a:p>
              <a:endParaRPr lang="en-US"/>
            </a:p>
          </p:txBody>
        </p:sp>
        <p:sp>
          <p:nvSpPr>
            <p:cNvPr id="382993" name="Freeform 17"/>
            <p:cNvSpPr/>
            <p:nvPr/>
          </p:nvSpPr>
          <p:spPr bwMode="auto">
            <a:xfrm>
              <a:off x="3423" y="1379"/>
              <a:ext cx="163" cy="522"/>
            </a:xfrm>
            <a:custGeom>
              <a:avLst/>
              <a:gdLst/>
              <a:ahLst/>
              <a:cxnLst>
                <a:cxn ang="0">
                  <a:pos x="28" y="1142"/>
                </a:cxn>
                <a:cxn ang="0">
                  <a:pos x="389" y="1246"/>
                </a:cxn>
                <a:cxn ang="0">
                  <a:pos x="377" y="134"/>
                </a:cxn>
                <a:cxn ang="0">
                  <a:pos x="0" y="0"/>
                </a:cxn>
                <a:cxn ang="0">
                  <a:pos x="28" y="1142"/>
                </a:cxn>
              </a:cxnLst>
              <a:rect l="0" t="0" r="r" b="b"/>
              <a:pathLst>
                <a:path w="389" h="1246">
                  <a:moveTo>
                    <a:pt x="28" y="1142"/>
                  </a:moveTo>
                  <a:lnTo>
                    <a:pt x="389" y="1246"/>
                  </a:lnTo>
                  <a:lnTo>
                    <a:pt x="377" y="134"/>
                  </a:lnTo>
                  <a:lnTo>
                    <a:pt x="0" y="0"/>
                  </a:lnTo>
                  <a:lnTo>
                    <a:pt x="28" y="1142"/>
                  </a:lnTo>
                  <a:close/>
                </a:path>
              </a:pathLst>
            </a:custGeom>
            <a:solidFill>
              <a:srgbClr val="009900"/>
            </a:solidFill>
            <a:ln w="9525">
              <a:noFill/>
              <a:round/>
            </a:ln>
          </p:spPr>
          <p:txBody>
            <a:bodyPr/>
            <a:lstStyle/>
            <a:p>
              <a:endParaRPr lang="en-US"/>
            </a:p>
          </p:txBody>
        </p:sp>
        <p:sp>
          <p:nvSpPr>
            <p:cNvPr id="382994" name="Freeform 18"/>
            <p:cNvSpPr/>
            <p:nvPr/>
          </p:nvSpPr>
          <p:spPr bwMode="auto">
            <a:xfrm>
              <a:off x="3195" y="1389"/>
              <a:ext cx="59" cy="105"/>
            </a:xfrm>
            <a:custGeom>
              <a:avLst/>
              <a:gdLst/>
              <a:ahLst/>
              <a:cxnLst>
                <a:cxn ang="0">
                  <a:pos x="70" y="0"/>
                </a:cxn>
                <a:cxn ang="0">
                  <a:pos x="55" y="3"/>
                </a:cxn>
                <a:cxn ang="0">
                  <a:pos x="43" y="10"/>
                </a:cxn>
                <a:cxn ang="0">
                  <a:pos x="31" y="22"/>
                </a:cxn>
                <a:cxn ang="0">
                  <a:pos x="20" y="36"/>
                </a:cxn>
                <a:cxn ang="0">
                  <a:pos x="11" y="54"/>
                </a:cxn>
                <a:cxn ang="0">
                  <a:pos x="6" y="76"/>
                </a:cxn>
                <a:cxn ang="0">
                  <a:pos x="1" y="98"/>
                </a:cxn>
                <a:cxn ang="0">
                  <a:pos x="0" y="124"/>
                </a:cxn>
                <a:cxn ang="0">
                  <a:pos x="1" y="150"/>
                </a:cxn>
                <a:cxn ang="0">
                  <a:pos x="6" y="172"/>
                </a:cxn>
                <a:cxn ang="0">
                  <a:pos x="11" y="194"/>
                </a:cxn>
                <a:cxn ang="0">
                  <a:pos x="20" y="212"/>
                </a:cxn>
                <a:cxn ang="0">
                  <a:pos x="31" y="228"/>
                </a:cxn>
                <a:cxn ang="0">
                  <a:pos x="43" y="239"/>
                </a:cxn>
                <a:cxn ang="0">
                  <a:pos x="55" y="246"/>
                </a:cxn>
                <a:cxn ang="0">
                  <a:pos x="70" y="249"/>
                </a:cxn>
                <a:cxn ang="0">
                  <a:pos x="84" y="246"/>
                </a:cxn>
                <a:cxn ang="0">
                  <a:pos x="98" y="239"/>
                </a:cxn>
                <a:cxn ang="0">
                  <a:pos x="110" y="228"/>
                </a:cxn>
                <a:cxn ang="0">
                  <a:pos x="121" y="212"/>
                </a:cxn>
                <a:cxn ang="0">
                  <a:pos x="129" y="194"/>
                </a:cxn>
                <a:cxn ang="0">
                  <a:pos x="135" y="172"/>
                </a:cxn>
                <a:cxn ang="0">
                  <a:pos x="139" y="150"/>
                </a:cxn>
                <a:cxn ang="0">
                  <a:pos x="141" y="124"/>
                </a:cxn>
                <a:cxn ang="0">
                  <a:pos x="139" y="98"/>
                </a:cxn>
                <a:cxn ang="0">
                  <a:pos x="135" y="76"/>
                </a:cxn>
                <a:cxn ang="0">
                  <a:pos x="129" y="54"/>
                </a:cxn>
                <a:cxn ang="0">
                  <a:pos x="121" y="36"/>
                </a:cxn>
                <a:cxn ang="0">
                  <a:pos x="110" y="22"/>
                </a:cxn>
                <a:cxn ang="0">
                  <a:pos x="98" y="10"/>
                </a:cxn>
                <a:cxn ang="0">
                  <a:pos x="84" y="3"/>
                </a:cxn>
                <a:cxn ang="0">
                  <a:pos x="70" y="0"/>
                </a:cxn>
              </a:cxnLst>
              <a:rect l="0" t="0" r="r" b="b"/>
              <a:pathLst>
                <a:path w="141" h="249">
                  <a:moveTo>
                    <a:pt x="70" y="0"/>
                  </a:moveTo>
                  <a:lnTo>
                    <a:pt x="55" y="3"/>
                  </a:lnTo>
                  <a:lnTo>
                    <a:pt x="43" y="10"/>
                  </a:lnTo>
                  <a:lnTo>
                    <a:pt x="31" y="22"/>
                  </a:lnTo>
                  <a:lnTo>
                    <a:pt x="20" y="36"/>
                  </a:lnTo>
                  <a:lnTo>
                    <a:pt x="11" y="54"/>
                  </a:lnTo>
                  <a:lnTo>
                    <a:pt x="6" y="76"/>
                  </a:lnTo>
                  <a:lnTo>
                    <a:pt x="1" y="98"/>
                  </a:lnTo>
                  <a:lnTo>
                    <a:pt x="0" y="124"/>
                  </a:lnTo>
                  <a:lnTo>
                    <a:pt x="1" y="150"/>
                  </a:lnTo>
                  <a:lnTo>
                    <a:pt x="6" y="172"/>
                  </a:lnTo>
                  <a:lnTo>
                    <a:pt x="11" y="194"/>
                  </a:lnTo>
                  <a:lnTo>
                    <a:pt x="20" y="212"/>
                  </a:lnTo>
                  <a:lnTo>
                    <a:pt x="31" y="228"/>
                  </a:lnTo>
                  <a:lnTo>
                    <a:pt x="43" y="239"/>
                  </a:lnTo>
                  <a:lnTo>
                    <a:pt x="55" y="246"/>
                  </a:lnTo>
                  <a:lnTo>
                    <a:pt x="70" y="249"/>
                  </a:lnTo>
                  <a:lnTo>
                    <a:pt x="84" y="246"/>
                  </a:lnTo>
                  <a:lnTo>
                    <a:pt x="98" y="239"/>
                  </a:lnTo>
                  <a:lnTo>
                    <a:pt x="110" y="228"/>
                  </a:lnTo>
                  <a:lnTo>
                    <a:pt x="121" y="212"/>
                  </a:lnTo>
                  <a:lnTo>
                    <a:pt x="129" y="194"/>
                  </a:lnTo>
                  <a:lnTo>
                    <a:pt x="135" y="172"/>
                  </a:lnTo>
                  <a:lnTo>
                    <a:pt x="139" y="150"/>
                  </a:lnTo>
                  <a:lnTo>
                    <a:pt x="141" y="124"/>
                  </a:lnTo>
                  <a:lnTo>
                    <a:pt x="139" y="98"/>
                  </a:lnTo>
                  <a:lnTo>
                    <a:pt x="135" y="76"/>
                  </a:lnTo>
                  <a:lnTo>
                    <a:pt x="129" y="54"/>
                  </a:lnTo>
                  <a:lnTo>
                    <a:pt x="121" y="36"/>
                  </a:lnTo>
                  <a:lnTo>
                    <a:pt x="110" y="22"/>
                  </a:lnTo>
                  <a:lnTo>
                    <a:pt x="98" y="10"/>
                  </a:lnTo>
                  <a:lnTo>
                    <a:pt x="84" y="3"/>
                  </a:lnTo>
                  <a:lnTo>
                    <a:pt x="70" y="0"/>
                  </a:lnTo>
                  <a:close/>
                </a:path>
              </a:pathLst>
            </a:custGeom>
            <a:solidFill>
              <a:srgbClr val="990033"/>
            </a:solidFill>
            <a:ln w="9525">
              <a:noFill/>
              <a:round/>
            </a:ln>
          </p:spPr>
          <p:txBody>
            <a:bodyPr/>
            <a:lstStyle/>
            <a:p>
              <a:endParaRPr lang="en-US"/>
            </a:p>
          </p:txBody>
        </p:sp>
        <p:sp>
          <p:nvSpPr>
            <p:cNvPr id="382995" name="Freeform 19"/>
            <p:cNvSpPr/>
            <p:nvPr/>
          </p:nvSpPr>
          <p:spPr bwMode="auto">
            <a:xfrm>
              <a:off x="3201" y="1548"/>
              <a:ext cx="59" cy="105"/>
            </a:xfrm>
            <a:custGeom>
              <a:avLst/>
              <a:gdLst/>
              <a:ahLst/>
              <a:cxnLst>
                <a:cxn ang="0">
                  <a:pos x="70" y="0"/>
                </a:cxn>
                <a:cxn ang="0">
                  <a:pos x="56" y="3"/>
                </a:cxn>
                <a:cxn ang="0">
                  <a:pos x="43" y="10"/>
                </a:cxn>
                <a:cxn ang="0">
                  <a:pos x="32" y="21"/>
                </a:cxn>
                <a:cxn ang="0">
                  <a:pos x="20" y="37"/>
                </a:cxn>
                <a:cxn ang="0">
                  <a:pos x="12" y="56"/>
                </a:cxn>
                <a:cxn ang="0">
                  <a:pos x="6" y="77"/>
                </a:cxn>
                <a:cxn ang="0">
                  <a:pos x="2" y="100"/>
                </a:cxn>
                <a:cxn ang="0">
                  <a:pos x="0" y="125"/>
                </a:cxn>
                <a:cxn ang="0">
                  <a:pos x="2" y="151"/>
                </a:cxn>
                <a:cxn ang="0">
                  <a:pos x="6" y="174"/>
                </a:cxn>
                <a:cxn ang="0">
                  <a:pos x="12" y="195"/>
                </a:cxn>
                <a:cxn ang="0">
                  <a:pos x="20" y="212"/>
                </a:cxn>
                <a:cxn ang="0">
                  <a:pos x="32" y="228"/>
                </a:cxn>
                <a:cxn ang="0">
                  <a:pos x="43" y="239"/>
                </a:cxn>
                <a:cxn ang="0">
                  <a:pos x="56" y="246"/>
                </a:cxn>
                <a:cxn ang="0">
                  <a:pos x="70" y="249"/>
                </a:cxn>
                <a:cxn ang="0">
                  <a:pos x="84" y="246"/>
                </a:cxn>
                <a:cxn ang="0">
                  <a:pos x="98" y="239"/>
                </a:cxn>
                <a:cxn ang="0">
                  <a:pos x="110" y="228"/>
                </a:cxn>
                <a:cxn ang="0">
                  <a:pos x="121" y="212"/>
                </a:cxn>
                <a:cxn ang="0">
                  <a:pos x="130" y="195"/>
                </a:cxn>
                <a:cxn ang="0">
                  <a:pos x="135" y="174"/>
                </a:cxn>
                <a:cxn ang="0">
                  <a:pos x="140" y="151"/>
                </a:cxn>
                <a:cxn ang="0">
                  <a:pos x="141" y="125"/>
                </a:cxn>
                <a:cxn ang="0">
                  <a:pos x="140" y="100"/>
                </a:cxn>
                <a:cxn ang="0">
                  <a:pos x="135" y="77"/>
                </a:cxn>
                <a:cxn ang="0">
                  <a:pos x="130" y="56"/>
                </a:cxn>
                <a:cxn ang="0">
                  <a:pos x="121" y="37"/>
                </a:cxn>
                <a:cxn ang="0">
                  <a:pos x="110" y="21"/>
                </a:cxn>
                <a:cxn ang="0">
                  <a:pos x="98" y="10"/>
                </a:cxn>
                <a:cxn ang="0">
                  <a:pos x="84" y="3"/>
                </a:cxn>
                <a:cxn ang="0">
                  <a:pos x="70" y="0"/>
                </a:cxn>
              </a:cxnLst>
              <a:rect l="0" t="0" r="r" b="b"/>
              <a:pathLst>
                <a:path w="141" h="249">
                  <a:moveTo>
                    <a:pt x="70" y="0"/>
                  </a:moveTo>
                  <a:lnTo>
                    <a:pt x="56" y="3"/>
                  </a:lnTo>
                  <a:lnTo>
                    <a:pt x="43" y="10"/>
                  </a:lnTo>
                  <a:lnTo>
                    <a:pt x="32" y="21"/>
                  </a:lnTo>
                  <a:lnTo>
                    <a:pt x="20" y="37"/>
                  </a:lnTo>
                  <a:lnTo>
                    <a:pt x="12" y="56"/>
                  </a:lnTo>
                  <a:lnTo>
                    <a:pt x="6" y="77"/>
                  </a:lnTo>
                  <a:lnTo>
                    <a:pt x="2" y="100"/>
                  </a:lnTo>
                  <a:lnTo>
                    <a:pt x="0" y="125"/>
                  </a:lnTo>
                  <a:lnTo>
                    <a:pt x="2" y="151"/>
                  </a:lnTo>
                  <a:lnTo>
                    <a:pt x="6" y="174"/>
                  </a:lnTo>
                  <a:lnTo>
                    <a:pt x="12" y="195"/>
                  </a:lnTo>
                  <a:lnTo>
                    <a:pt x="20" y="212"/>
                  </a:lnTo>
                  <a:lnTo>
                    <a:pt x="32" y="228"/>
                  </a:lnTo>
                  <a:lnTo>
                    <a:pt x="43" y="239"/>
                  </a:lnTo>
                  <a:lnTo>
                    <a:pt x="56" y="246"/>
                  </a:lnTo>
                  <a:lnTo>
                    <a:pt x="70" y="249"/>
                  </a:lnTo>
                  <a:lnTo>
                    <a:pt x="84" y="246"/>
                  </a:lnTo>
                  <a:lnTo>
                    <a:pt x="98" y="239"/>
                  </a:lnTo>
                  <a:lnTo>
                    <a:pt x="110" y="228"/>
                  </a:lnTo>
                  <a:lnTo>
                    <a:pt x="121" y="212"/>
                  </a:lnTo>
                  <a:lnTo>
                    <a:pt x="130" y="195"/>
                  </a:lnTo>
                  <a:lnTo>
                    <a:pt x="135" y="174"/>
                  </a:lnTo>
                  <a:lnTo>
                    <a:pt x="140" y="151"/>
                  </a:lnTo>
                  <a:lnTo>
                    <a:pt x="141" y="125"/>
                  </a:lnTo>
                  <a:lnTo>
                    <a:pt x="140" y="100"/>
                  </a:lnTo>
                  <a:lnTo>
                    <a:pt x="135" y="77"/>
                  </a:lnTo>
                  <a:lnTo>
                    <a:pt x="130" y="56"/>
                  </a:lnTo>
                  <a:lnTo>
                    <a:pt x="121" y="37"/>
                  </a:lnTo>
                  <a:lnTo>
                    <a:pt x="110" y="21"/>
                  </a:lnTo>
                  <a:lnTo>
                    <a:pt x="98" y="10"/>
                  </a:lnTo>
                  <a:lnTo>
                    <a:pt x="84" y="3"/>
                  </a:lnTo>
                  <a:lnTo>
                    <a:pt x="70" y="0"/>
                  </a:lnTo>
                  <a:close/>
                </a:path>
              </a:pathLst>
            </a:custGeom>
            <a:solidFill>
              <a:srgbClr val="3F3F3F"/>
            </a:solidFill>
            <a:ln w="9525">
              <a:noFill/>
              <a:round/>
            </a:ln>
          </p:spPr>
          <p:txBody>
            <a:bodyPr/>
            <a:lstStyle/>
            <a:p>
              <a:endParaRPr lang="en-US"/>
            </a:p>
          </p:txBody>
        </p:sp>
        <p:sp>
          <p:nvSpPr>
            <p:cNvPr id="382996" name="Freeform 20"/>
            <p:cNvSpPr/>
            <p:nvPr/>
          </p:nvSpPr>
          <p:spPr bwMode="auto">
            <a:xfrm>
              <a:off x="3188" y="1713"/>
              <a:ext cx="66" cy="127"/>
            </a:xfrm>
            <a:custGeom>
              <a:avLst/>
              <a:gdLst/>
              <a:ahLst/>
              <a:cxnLst>
                <a:cxn ang="0">
                  <a:pos x="81" y="0"/>
                </a:cxn>
                <a:cxn ang="0">
                  <a:pos x="65" y="2"/>
                </a:cxn>
                <a:cxn ang="0">
                  <a:pos x="51" y="9"/>
                </a:cxn>
                <a:cxn ang="0">
                  <a:pos x="37" y="23"/>
                </a:cxn>
                <a:cxn ang="0">
                  <a:pos x="26" y="40"/>
                </a:cxn>
                <a:cxn ang="0">
                  <a:pos x="16" y="64"/>
                </a:cxn>
                <a:cxn ang="0">
                  <a:pos x="7" y="91"/>
                </a:cxn>
                <a:cxn ang="0">
                  <a:pos x="3" y="121"/>
                </a:cxn>
                <a:cxn ang="0">
                  <a:pos x="0" y="154"/>
                </a:cxn>
                <a:cxn ang="0">
                  <a:pos x="1" y="187"/>
                </a:cxn>
                <a:cxn ang="0">
                  <a:pos x="6" y="216"/>
                </a:cxn>
                <a:cxn ang="0">
                  <a:pos x="11" y="243"/>
                </a:cxn>
                <a:cxn ang="0">
                  <a:pos x="21" y="265"/>
                </a:cxn>
                <a:cxn ang="0">
                  <a:pos x="31" y="283"/>
                </a:cxn>
                <a:cxn ang="0">
                  <a:pos x="45" y="296"/>
                </a:cxn>
                <a:cxn ang="0">
                  <a:pos x="60" y="303"/>
                </a:cxn>
                <a:cxn ang="0">
                  <a:pos x="75" y="305"/>
                </a:cxn>
                <a:cxn ang="0">
                  <a:pos x="91" y="299"/>
                </a:cxn>
                <a:cxn ang="0">
                  <a:pos x="105" y="289"/>
                </a:cxn>
                <a:cxn ang="0">
                  <a:pos x="119" y="273"/>
                </a:cxn>
                <a:cxn ang="0">
                  <a:pos x="131" y="255"/>
                </a:cxn>
                <a:cxn ang="0">
                  <a:pos x="141" y="232"/>
                </a:cxn>
                <a:cxn ang="0">
                  <a:pos x="149" y="207"/>
                </a:cxn>
                <a:cxn ang="0">
                  <a:pos x="154" y="179"/>
                </a:cxn>
                <a:cxn ang="0">
                  <a:pos x="156" y="151"/>
                </a:cxn>
                <a:cxn ang="0">
                  <a:pos x="155" y="123"/>
                </a:cxn>
                <a:cxn ang="0">
                  <a:pos x="151" y="96"/>
                </a:cxn>
                <a:cxn ang="0">
                  <a:pos x="144" y="71"/>
                </a:cxn>
                <a:cxn ang="0">
                  <a:pos x="135" y="49"/>
                </a:cxn>
                <a:cxn ang="0">
                  <a:pos x="124" y="30"/>
                </a:cxn>
                <a:cxn ang="0">
                  <a:pos x="111" y="16"/>
                </a:cxn>
                <a:cxn ang="0">
                  <a:pos x="97" y="5"/>
                </a:cxn>
                <a:cxn ang="0">
                  <a:pos x="81" y="0"/>
                </a:cxn>
              </a:cxnLst>
              <a:rect l="0" t="0" r="r" b="b"/>
              <a:pathLst>
                <a:path w="156" h="305">
                  <a:moveTo>
                    <a:pt x="81" y="0"/>
                  </a:moveTo>
                  <a:lnTo>
                    <a:pt x="65" y="2"/>
                  </a:lnTo>
                  <a:lnTo>
                    <a:pt x="51" y="9"/>
                  </a:lnTo>
                  <a:lnTo>
                    <a:pt x="37" y="23"/>
                  </a:lnTo>
                  <a:lnTo>
                    <a:pt x="26" y="40"/>
                  </a:lnTo>
                  <a:lnTo>
                    <a:pt x="16" y="64"/>
                  </a:lnTo>
                  <a:lnTo>
                    <a:pt x="7" y="91"/>
                  </a:lnTo>
                  <a:lnTo>
                    <a:pt x="3" y="121"/>
                  </a:lnTo>
                  <a:lnTo>
                    <a:pt x="0" y="154"/>
                  </a:lnTo>
                  <a:lnTo>
                    <a:pt x="1" y="187"/>
                  </a:lnTo>
                  <a:lnTo>
                    <a:pt x="6" y="216"/>
                  </a:lnTo>
                  <a:lnTo>
                    <a:pt x="11" y="243"/>
                  </a:lnTo>
                  <a:lnTo>
                    <a:pt x="21" y="265"/>
                  </a:lnTo>
                  <a:lnTo>
                    <a:pt x="31" y="283"/>
                  </a:lnTo>
                  <a:lnTo>
                    <a:pt x="45" y="296"/>
                  </a:lnTo>
                  <a:lnTo>
                    <a:pt x="60" y="303"/>
                  </a:lnTo>
                  <a:lnTo>
                    <a:pt x="75" y="305"/>
                  </a:lnTo>
                  <a:lnTo>
                    <a:pt x="91" y="299"/>
                  </a:lnTo>
                  <a:lnTo>
                    <a:pt x="105" y="289"/>
                  </a:lnTo>
                  <a:lnTo>
                    <a:pt x="119" y="273"/>
                  </a:lnTo>
                  <a:lnTo>
                    <a:pt x="131" y="255"/>
                  </a:lnTo>
                  <a:lnTo>
                    <a:pt x="141" y="232"/>
                  </a:lnTo>
                  <a:lnTo>
                    <a:pt x="149" y="207"/>
                  </a:lnTo>
                  <a:lnTo>
                    <a:pt x="154" y="179"/>
                  </a:lnTo>
                  <a:lnTo>
                    <a:pt x="156" y="151"/>
                  </a:lnTo>
                  <a:lnTo>
                    <a:pt x="155" y="123"/>
                  </a:lnTo>
                  <a:lnTo>
                    <a:pt x="151" y="96"/>
                  </a:lnTo>
                  <a:lnTo>
                    <a:pt x="144" y="71"/>
                  </a:lnTo>
                  <a:lnTo>
                    <a:pt x="135" y="49"/>
                  </a:lnTo>
                  <a:lnTo>
                    <a:pt x="124" y="30"/>
                  </a:lnTo>
                  <a:lnTo>
                    <a:pt x="111" y="16"/>
                  </a:lnTo>
                  <a:lnTo>
                    <a:pt x="97" y="5"/>
                  </a:lnTo>
                  <a:lnTo>
                    <a:pt x="81" y="0"/>
                  </a:lnTo>
                  <a:close/>
                </a:path>
              </a:pathLst>
            </a:custGeom>
            <a:solidFill>
              <a:srgbClr val="00FF00"/>
            </a:solidFill>
            <a:ln w="9525">
              <a:noFill/>
              <a:round/>
            </a:ln>
          </p:spPr>
          <p:txBody>
            <a:bodyPr/>
            <a:lstStyle/>
            <a:p>
              <a:endParaRPr lang="en-US"/>
            </a:p>
          </p:txBody>
        </p:sp>
        <p:sp>
          <p:nvSpPr>
            <p:cNvPr id="382997" name="Freeform 21"/>
            <p:cNvSpPr/>
            <p:nvPr/>
          </p:nvSpPr>
          <p:spPr bwMode="auto">
            <a:xfrm>
              <a:off x="3477" y="1409"/>
              <a:ext cx="173" cy="171"/>
            </a:xfrm>
            <a:custGeom>
              <a:avLst/>
              <a:gdLst/>
              <a:ahLst/>
              <a:cxnLst>
                <a:cxn ang="0">
                  <a:pos x="307" y="0"/>
                </a:cxn>
                <a:cxn ang="0">
                  <a:pos x="108" y="43"/>
                </a:cxn>
                <a:cxn ang="0">
                  <a:pos x="87" y="46"/>
                </a:cxn>
                <a:cxn ang="0">
                  <a:pos x="65" y="54"/>
                </a:cxn>
                <a:cxn ang="0">
                  <a:pos x="47" y="69"/>
                </a:cxn>
                <a:cxn ang="0">
                  <a:pos x="31" y="87"/>
                </a:cxn>
                <a:cxn ang="0">
                  <a:pos x="18" y="108"/>
                </a:cxn>
                <a:cxn ang="0">
                  <a:pos x="9" y="134"/>
                </a:cxn>
                <a:cxn ang="0">
                  <a:pos x="3" y="161"/>
                </a:cxn>
                <a:cxn ang="0">
                  <a:pos x="0" y="191"/>
                </a:cxn>
                <a:cxn ang="0">
                  <a:pos x="1" y="212"/>
                </a:cxn>
                <a:cxn ang="0">
                  <a:pos x="4" y="232"/>
                </a:cxn>
                <a:cxn ang="0">
                  <a:pos x="9" y="251"/>
                </a:cxn>
                <a:cxn ang="0">
                  <a:pos x="16" y="269"/>
                </a:cxn>
                <a:cxn ang="0">
                  <a:pos x="24" y="285"/>
                </a:cxn>
                <a:cxn ang="0">
                  <a:pos x="34" y="299"/>
                </a:cxn>
                <a:cxn ang="0">
                  <a:pos x="44" y="312"/>
                </a:cxn>
                <a:cxn ang="0">
                  <a:pos x="57" y="322"/>
                </a:cxn>
                <a:cxn ang="0">
                  <a:pos x="55" y="323"/>
                </a:cxn>
                <a:cxn ang="0">
                  <a:pos x="85" y="380"/>
                </a:cxn>
                <a:cxn ang="0">
                  <a:pos x="90" y="357"/>
                </a:cxn>
                <a:cxn ang="0">
                  <a:pos x="128" y="408"/>
                </a:cxn>
                <a:cxn ang="0">
                  <a:pos x="125" y="364"/>
                </a:cxn>
                <a:cxn ang="0">
                  <a:pos x="162" y="406"/>
                </a:cxn>
                <a:cxn ang="0">
                  <a:pos x="159" y="342"/>
                </a:cxn>
                <a:cxn ang="0">
                  <a:pos x="194" y="373"/>
                </a:cxn>
                <a:cxn ang="0">
                  <a:pos x="182" y="323"/>
                </a:cxn>
                <a:cxn ang="0">
                  <a:pos x="211" y="317"/>
                </a:cxn>
                <a:cxn ang="0">
                  <a:pos x="212" y="319"/>
                </a:cxn>
                <a:cxn ang="0">
                  <a:pos x="212" y="317"/>
                </a:cxn>
                <a:cxn ang="0">
                  <a:pos x="307" y="296"/>
                </a:cxn>
                <a:cxn ang="0">
                  <a:pos x="329" y="293"/>
                </a:cxn>
                <a:cxn ang="0">
                  <a:pos x="350" y="285"/>
                </a:cxn>
                <a:cxn ang="0">
                  <a:pos x="369" y="271"/>
                </a:cxn>
                <a:cxn ang="0">
                  <a:pos x="384" y="253"/>
                </a:cxn>
                <a:cxn ang="0">
                  <a:pos x="397" y="231"/>
                </a:cxn>
                <a:cxn ang="0">
                  <a:pos x="407" y="206"/>
                </a:cxn>
                <a:cxn ang="0">
                  <a:pos x="413" y="178"/>
                </a:cxn>
                <a:cxn ang="0">
                  <a:pos x="415" y="148"/>
                </a:cxn>
                <a:cxn ang="0">
                  <a:pos x="413" y="118"/>
                </a:cxn>
                <a:cxn ang="0">
                  <a:pos x="407" y="91"/>
                </a:cxn>
                <a:cxn ang="0">
                  <a:pos x="397" y="66"/>
                </a:cxn>
                <a:cxn ang="0">
                  <a:pos x="384" y="44"/>
                </a:cxn>
                <a:cxn ang="0">
                  <a:pos x="369" y="26"/>
                </a:cxn>
                <a:cxn ang="0">
                  <a:pos x="350" y="12"/>
                </a:cxn>
                <a:cxn ang="0">
                  <a:pos x="329" y="3"/>
                </a:cxn>
                <a:cxn ang="0">
                  <a:pos x="307" y="0"/>
                </a:cxn>
              </a:cxnLst>
              <a:rect l="0" t="0" r="r" b="b"/>
              <a:pathLst>
                <a:path w="415" h="408">
                  <a:moveTo>
                    <a:pt x="307" y="0"/>
                  </a:moveTo>
                  <a:lnTo>
                    <a:pt x="108" y="43"/>
                  </a:lnTo>
                  <a:lnTo>
                    <a:pt x="87" y="46"/>
                  </a:lnTo>
                  <a:lnTo>
                    <a:pt x="65" y="54"/>
                  </a:lnTo>
                  <a:lnTo>
                    <a:pt x="47" y="69"/>
                  </a:lnTo>
                  <a:lnTo>
                    <a:pt x="31" y="87"/>
                  </a:lnTo>
                  <a:lnTo>
                    <a:pt x="18" y="108"/>
                  </a:lnTo>
                  <a:lnTo>
                    <a:pt x="9" y="134"/>
                  </a:lnTo>
                  <a:lnTo>
                    <a:pt x="3" y="161"/>
                  </a:lnTo>
                  <a:lnTo>
                    <a:pt x="0" y="191"/>
                  </a:lnTo>
                  <a:lnTo>
                    <a:pt x="1" y="212"/>
                  </a:lnTo>
                  <a:lnTo>
                    <a:pt x="4" y="232"/>
                  </a:lnTo>
                  <a:lnTo>
                    <a:pt x="9" y="251"/>
                  </a:lnTo>
                  <a:lnTo>
                    <a:pt x="16" y="269"/>
                  </a:lnTo>
                  <a:lnTo>
                    <a:pt x="24" y="285"/>
                  </a:lnTo>
                  <a:lnTo>
                    <a:pt x="34" y="299"/>
                  </a:lnTo>
                  <a:lnTo>
                    <a:pt x="44" y="312"/>
                  </a:lnTo>
                  <a:lnTo>
                    <a:pt x="57" y="322"/>
                  </a:lnTo>
                  <a:lnTo>
                    <a:pt x="55" y="323"/>
                  </a:lnTo>
                  <a:lnTo>
                    <a:pt x="85" y="380"/>
                  </a:lnTo>
                  <a:lnTo>
                    <a:pt x="90" y="357"/>
                  </a:lnTo>
                  <a:lnTo>
                    <a:pt x="128" y="408"/>
                  </a:lnTo>
                  <a:lnTo>
                    <a:pt x="125" y="364"/>
                  </a:lnTo>
                  <a:lnTo>
                    <a:pt x="162" y="406"/>
                  </a:lnTo>
                  <a:lnTo>
                    <a:pt x="159" y="342"/>
                  </a:lnTo>
                  <a:lnTo>
                    <a:pt x="194" y="373"/>
                  </a:lnTo>
                  <a:lnTo>
                    <a:pt x="182" y="323"/>
                  </a:lnTo>
                  <a:lnTo>
                    <a:pt x="211" y="317"/>
                  </a:lnTo>
                  <a:lnTo>
                    <a:pt x="212" y="319"/>
                  </a:lnTo>
                  <a:lnTo>
                    <a:pt x="212" y="317"/>
                  </a:lnTo>
                  <a:lnTo>
                    <a:pt x="307" y="296"/>
                  </a:lnTo>
                  <a:lnTo>
                    <a:pt x="329" y="293"/>
                  </a:lnTo>
                  <a:lnTo>
                    <a:pt x="350" y="285"/>
                  </a:lnTo>
                  <a:lnTo>
                    <a:pt x="369" y="271"/>
                  </a:lnTo>
                  <a:lnTo>
                    <a:pt x="384" y="253"/>
                  </a:lnTo>
                  <a:lnTo>
                    <a:pt x="397" y="231"/>
                  </a:lnTo>
                  <a:lnTo>
                    <a:pt x="407" y="206"/>
                  </a:lnTo>
                  <a:lnTo>
                    <a:pt x="413" y="178"/>
                  </a:lnTo>
                  <a:lnTo>
                    <a:pt x="415" y="148"/>
                  </a:lnTo>
                  <a:lnTo>
                    <a:pt x="413" y="118"/>
                  </a:lnTo>
                  <a:lnTo>
                    <a:pt x="407" y="91"/>
                  </a:lnTo>
                  <a:lnTo>
                    <a:pt x="397" y="66"/>
                  </a:lnTo>
                  <a:lnTo>
                    <a:pt x="384" y="44"/>
                  </a:lnTo>
                  <a:lnTo>
                    <a:pt x="369" y="26"/>
                  </a:lnTo>
                  <a:lnTo>
                    <a:pt x="350" y="12"/>
                  </a:lnTo>
                  <a:lnTo>
                    <a:pt x="329" y="3"/>
                  </a:lnTo>
                  <a:lnTo>
                    <a:pt x="307" y="0"/>
                  </a:lnTo>
                  <a:close/>
                </a:path>
              </a:pathLst>
            </a:custGeom>
            <a:solidFill>
              <a:srgbClr val="000000"/>
            </a:solidFill>
            <a:ln w="9525">
              <a:noFill/>
              <a:round/>
            </a:ln>
          </p:spPr>
          <p:txBody>
            <a:bodyPr/>
            <a:lstStyle/>
            <a:p>
              <a:endParaRPr lang="en-US"/>
            </a:p>
          </p:txBody>
        </p:sp>
        <p:sp>
          <p:nvSpPr>
            <p:cNvPr id="382998" name="Freeform 22"/>
            <p:cNvSpPr/>
            <p:nvPr/>
          </p:nvSpPr>
          <p:spPr bwMode="auto">
            <a:xfrm>
              <a:off x="3471" y="1564"/>
              <a:ext cx="174" cy="169"/>
            </a:xfrm>
            <a:custGeom>
              <a:avLst/>
              <a:gdLst/>
              <a:ahLst/>
              <a:cxnLst>
                <a:cxn ang="0">
                  <a:pos x="307" y="0"/>
                </a:cxn>
                <a:cxn ang="0">
                  <a:pos x="108" y="43"/>
                </a:cxn>
                <a:cxn ang="0">
                  <a:pos x="87" y="46"/>
                </a:cxn>
                <a:cxn ang="0">
                  <a:pos x="65" y="55"/>
                </a:cxn>
                <a:cxn ang="0">
                  <a:pos x="47" y="69"/>
                </a:cxn>
                <a:cxn ang="0">
                  <a:pos x="31" y="87"/>
                </a:cxn>
                <a:cxn ang="0">
                  <a:pos x="18" y="109"/>
                </a:cxn>
                <a:cxn ang="0">
                  <a:pos x="8" y="134"/>
                </a:cxn>
                <a:cxn ang="0">
                  <a:pos x="3" y="161"/>
                </a:cxn>
                <a:cxn ang="0">
                  <a:pos x="0" y="191"/>
                </a:cxn>
                <a:cxn ang="0">
                  <a:pos x="1" y="211"/>
                </a:cxn>
                <a:cxn ang="0">
                  <a:pos x="4" y="231"/>
                </a:cxn>
                <a:cxn ang="0">
                  <a:pos x="8" y="248"/>
                </a:cxn>
                <a:cxn ang="0">
                  <a:pos x="14" y="265"/>
                </a:cxn>
                <a:cxn ang="0">
                  <a:pos x="23" y="282"/>
                </a:cxn>
                <a:cxn ang="0">
                  <a:pos x="31" y="296"/>
                </a:cxn>
                <a:cxn ang="0">
                  <a:pos x="42" y="309"/>
                </a:cxn>
                <a:cxn ang="0">
                  <a:pos x="54" y="319"/>
                </a:cxn>
                <a:cxn ang="0">
                  <a:pos x="54" y="319"/>
                </a:cxn>
                <a:cxn ang="0">
                  <a:pos x="82" y="376"/>
                </a:cxn>
                <a:cxn ang="0">
                  <a:pos x="88" y="353"/>
                </a:cxn>
                <a:cxn ang="0">
                  <a:pos x="125" y="404"/>
                </a:cxn>
                <a:cxn ang="0">
                  <a:pos x="122" y="360"/>
                </a:cxn>
                <a:cxn ang="0">
                  <a:pos x="161" y="402"/>
                </a:cxn>
                <a:cxn ang="0">
                  <a:pos x="156" y="338"/>
                </a:cxn>
                <a:cxn ang="0">
                  <a:pos x="192" y="370"/>
                </a:cxn>
                <a:cxn ang="0">
                  <a:pos x="179" y="323"/>
                </a:cxn>
                <a:cxn ang="0">
                  <a:pos x="307" y="295"/>
                </a:cxn>
                <a:cxn ang="0">
                  <a:pos x="328" y="292"/>
                </a:cxn>
                <a:cxn ang="0">
                  <a:pos x="350" y="284"/>
                </a:cxn>
                <a:cxn ang="0">
                  <a:pos x="368" y="269"/>
                </a:cxn>
                <a:cxn ang="0">
                  <a:pos x="384" y="252"/>
                </a:cxn>
                <a:cxn ang="0">
                  <a:pos x="397" y="231"/>
                </a:cxn>
                <a:cxn ang="0">
                  <a:pos x="407" y="205"/>
                </a:cxn>
                <a:cxn ang="0">
                  <a:pos x="412" y="178"/>
                </a:cxn>
                <a:cxn ang="0">
                  <a:pos x="415" y="148"/>
                </a:cxn>
                <a:cxn ang="0">
                  <a:pos x="412" y="119"/>
                </a:cxn>
                <a:cxn ang="0">
                  <a:pos x="407" y="92"/>
                </a:cxn>
                <a:cxn ang="0">
                  <a:pos x="397" y="66"/>
                </a:cxn>
                <a:cxn ang="0">
                  <a:pos x="384" y="45"/>
                </a:cxn>
                <a:cxn ang="0">
                  <a:pos x="368" y="26"/>
                </a:cxn>
                <a:cxn ang="0">
                  <a:pos x="350" y="12"/>
                </a:cxn>
                <a:cxn ang="0">
                  <a:pos x="328" y="3"/>
                </a:cxn>
                <a:cxn ang="0">
                  <a:pos x="307" y="0"/>
                </a:cxn>
              </a:cxnLst>
              <a:rect l="0" t="0" r="r" b="b"/>
              <a:pathLst>
                <a:path w="415" h="404">
                  <a:moveTo>
                    <a:pt x="307" y="0"/>
                  </a:moveTo>
                  <a:lnTo>
                    <a:pt x="108" y="43"/>
                  </a:lnTo>
                  <a:lnTo>
                    <a:pt x="87" y="46"/>
                  </a:lnTo>
                  <a:lnTo>
                    <a:pt x="65" y="55"/>
                  </a:lnTo>
                  <a:lnTo>
                    <a:pt x="47" y="69"/>
                  </a:lnTo>
                  <a:lnTo>
                    <a:pt x="31" y="87"/>
                  </a:lnTo>
                  <a:lnTo>
                    <a:pt x="18" y="109"/>
                  </a:lnTo>
                  <a:lnTo>
                    <a:pt x="8" y="134"/>
                  </a:lnTo>
                  <a:lnTo>
                    <a:pt x="3" y="161"/>
                  </a:lnTo>
                  <a:lnTo>
                    <a:pt x="0" y="191"/>
                  </a:lnTo>
                  <a:lnTo>
                    <a:pt x="1" y="211"/>
                  </a:lnTo>
                  <a:lnTo>
                    <a:pt x="4" y="231"/>
                  </a:lnTo>
                  <a:lnTo>
                    <a:pt x="8" y="248"/>
                  </a:lnTo>
                  <a:lnTo>
                    <a:pt x="14" y="265"/>
                  </a:lnTo>
                  <a:lnTo>
                    <a:pt x="23" y="282"/>
                  </a:lnTo>
                  <a:lnTo>
                    <a:pt x="31" y="296"/>
                  </a:lnTo>
                  <a:lnTo>
                    <a:pt x="42" y="309"/>
                  </a:lnTo>
                  <a:lnTo>
                    <a:pt x="54" y="319"/>
                  </a:lnTo>
                  <a:lnTo>
                    <a:pt x="54" y="319"/>
                  </a:lnTo>
                  <a:lnTo>
                    <a:pt x="82" y="376"/>
                  </a:lnTo>
                  <a:lnTo>
                    <a:pt x="88" y="353"/>
                  </a:lnTo>
                  <a:lnTo>
                    <a:pt x="125" y="404"/>
                  </a:lnTo>
                  <a:lnTo>
                    <a:pt x="122" y="360"/>
                  </a:lnTo>
                  <a:lnTo>
                    <a:pt x="161" y="402"/>
                  </a:lnTo>
                  <a:lnTo>
                    <a:pt x="156" y="338"/>
                  </a:lnTo>
                  <a:lnTo>
                    <a:pt x="192" y="370"/>
                  </a:lnTo>
                  <a:lnTo>
                    <a:pt x="179" y="323"/>
                  </a:lnTo>
                  <a:lnTo>
                    <a:pt x="307" y="295"/>
                  </a:lnTo>
                  <a:lnTo>
                    <a:pt x="328" y="292"/>
                  </a:lnTo>
                  <a:lnTo>
                    <a:pt x="350" y="284"/>
                  </a:lnTo>
                  <a:lnTo>
                    <a:pt x="368" y="269"/>
                  </a:lnTo>
                  <a:lnTo>
                    <a:pt x="384" y="252"/>
                  </a:lnTo>
                  <a:lnTo>
                    <a:pt x="397" y="231"/>
                  </a:lnTo>
                  <a:lnTo>
                    <a:pt x="407" y="205"/>
                  </a:lnTo>
                  <a:lnTo>
                    <a:pt x="412" y="178"/>
                  </a:lnTo>
                  <a:lnTo>
                    <a:pt x="415" y="148"/>
                  </a:lnTo>
                  <a:lnTo>
                    <a:pt x="412" y="119"/>
                  </a:lnTo>
                  <a:lnTo>
                    <a:pt x="407" y="92"/>
                  </a:lnTo>
                  <a:lnTo>
                    <a:pt x="397" y="66"/>
                  </a:lnTo>
                  <a:lnTo>
                    <a:pt x="384" y="45"/>
                  </a:lnTo>
                  <a:lnTo>
                    <a:pt x="368" y="26"/>
                  </a:lnTo>
                  <a:lnTo>
                    <a:pt x="350" y="12"/>
                  </a:lnTo>
                  <a:lnTo>
                    <a:pt x="328" y="3"/>
                  </a:lnTo>
                  <a:lnTo>
                    <a:pt x="307" y="0"/>
                  </a:lnTo>
                  <a:close/>
                </a:path>
              </a:pathLst>
            </a:custGeom>
            <a:solidFill>
              <a:srgbClr val="000000"/>
            </a:solidFill>
            <a:ln w="9525">
              <a:noFill/>
              <a:round/>
            </a:ln>
          </p:spPr>
          <p:txBody>
            <a:bodyPr/>
            <a:lstStyle/>
            <a:p>
              <a:endParaRPr lang="en-US"/>
            </a:p>
          </p:txBody>
        </p:sp>
        <p:sp>
          <p:nvSpPr>
            <p:cNvPr id="382999" name="Freeform 23"/>
            <p:cNvSpPr/>
            <p:nvPr/>
          </p:nvSpPr>
          <p:spPr bwMode="auto">
            <a:xfrm>
              <a:off x="3466" y="1724"/>
              <a:ext cx="172" cy="170"/>
            </a:xfrm>
            <a:custGeom>
              <a:avLst/>
              <a:gdLst/>
              <a:ahLst/>
              <a:cxnLst>
                <a:cxn ang="0">
                  <a:pos x="304" y="0"/>
                </a:cxn>
                <a:cxn ang="0">
                  <a:pos x="107" y="28"/>
                </a:cxn>
                <a:cxn ang="0">
                  <a:pos x="85" y="30"/>
                </a:cxn>
                <a:cxn ang="0">
                  <a:pos x="65" y="38"/>
                </a:cxn>
                <a:cxn ang="0">
                  <a:pos x="47" y="51"/>
                </a:cxn>
                <a:cxn ang="0">
                  <a:pos x="31" y="68"/>
                </a:cxn>
                <a:cxn ang="0">
                  <a:pos x="18" y="89"/>
                </a:cxn>
                <a:cxn ang="0">
                  <a:pos x="9" y="113"/>
                </a:cxn>
                <a:cxn ang="0">
                  <a:pos x="3" y="142"/>
                </a:cxn>
                <a:cxn ang="0">
                  <a:pos x="0" y="172"/>
                </a:cxn>
                <a:cxn ang="0">
                  <a:pos x="1" y="196"/>
                </a:cxn>
                <a:cxn ang="0">
                  <a:pos x="6" y="219"/>
                </a:cxn>
                <a:cxn ang="0">
                  <a:pos x="11" y="240"/>
                </a:cxn>
                <a:cxn ang="0">
                  <a:pos x="20" y="260"/>
                </a:cxn>
                <a:cxn ang="0">
                  <a:pos x="31" y="279"/>
                </a:cxn>
                <a:cxn ang="0">
                  <a:pos x="43" y="294"/>
                </a:cxn>
                <a:cxn ang="0">
                  <a:pos x="57" y="308"/>
                </a:cxn>
                <a:cxn ang="0">
                  <a:pos x="73" y="318"/>
                </a:cxn>
                <a:cxn ang="0">
                  <a:pos x="68" y="321"/>
                </a:cxn>
                <a:cxn ang="0">
                  <a:pos x="98" y="378"/>
                </a:cxn>
                <a:cxn ang="0">
                  <a:pos x="102" y="354"/>
                </a:cxn>
                <a:cxn ang="0">
                  <a:pos x="141" y="407"/>
                </a:cxn>
                <a:cxn ang="0">
                  <a:pos x="138" y="361"/>
                </a:cxn>
                <a:cxn ang="0">
                  <a:pos x="175" y="404"/>
                </a:cxn>
                <a:cxn ang="0">
                  <a:pos x="172" y="340"/>
                </a:cxn>
                <a:cxn ang="0">
                  <a:pos x="206" y="371"/>
                </a:cxn>
                <a:cxn ang="0">
                  <a:pos x="192" y="315"/>
                </a:cxn>
                <a:cxn ang="0">
                  <a:pos x="215" y="313"/>
                </a:cxn>
                <a:cxn ang="0">
                  <a:pos x="225" y="317"/>
                </a:cxn>
                <a:cxn ang="0">
                  <a:pos x="223" y="311"/>
                </a:cxn>
                <a:cxn ang="0">
                  <a:pos x="304" y="298"/>
                </a:cxn>
                <a:cxn ang="0">
                  <a:pos x="326" y="297"/>
                </a:cxn>
                <a:cxn ang="0">
                  <a:pos x="346" y="290"/>
                </a:cxn>
                <a:cxn ang="0">
                  <a:pos x="364" y="277"/>
                </a:cxn>
                <a:cxn ang="0">
                  <a:pos x="380" y="260"/>
                </a:cxn>
                <a:cxn ang="0">
                  <a:pos x="393" y="239"/>
                </a:cxn>
                <a:cxn ang="0">
                  <a:pos x="403" y="214"/>
                </a:cxn>
                <a:cxn ang="0">
                  <a:pos x="408" y="186"/>
                </a:cxn>
                <a:cxn ang="0">
                  <a:pos x="411" y="156"/>
                </a:cxn>
                <a:cxn ang="0">
                  <a:pos x="410" y="126"/>
                </a:cxn>
                <a:cxn ang="0">
                  <a:pos x="403" y="98"/>
                </a:cxn>
                <a:cxn ang="0">
                  <a:pos x="393" y="71"/>
                </a:cxn>
                <a:cxn ang="0">
                  <a:pos x="380" y="48"/>
                </a:cxn>
                <a:cxn ang="0">
                  <a:pos x="364" y="28"/>
                </a:cxn>
                <a:cxn ang="0">
                  <a:pos x="346" y="14"/>
                </a:cxn>
                <a:cxn ang="0">
                  <a:pos x="326" y="4"/>
                </a:cxn>
                <a:cxn ang="0">
                  <a:pos x="304" y="0"/>
                </a:cxn>
              </a:cxnLst>
              <a:rect l="0" t="0" r="r" b="b"/>
              <a:pathLst>
                <a:path w="411" h="407">
                  <a:moveTo>
                    <a:pt x="304" y="0"/>
                  </a:moveTo>
                  <a:lnTo>
                    <a:pt x="107" y="28"/>
                  </a:lnTo>
                  <a:lnTo>
                    <a:pt x="85" y="30"/>
                  </a:lnTo>
                  <a:lnTo>
                    <a:pt x="65" y="38"/>
                  </a:lnTo>
                  <a:lnTo>
                    <a:pt x="47" y="51"/>
                  </a:lnTo>
                  <a:lnTo>
                    <a:pt x="31" y="68"/>
                  </a:lnTo>
                  <a:lnTo>
                    <a:pt x="18" y="89"/>
                  </a:lnTo>
                  <a:lnTo>
                    <a:pt x="9" y="113"/>
                  </a:lnTo>
                  <a:lnTo>
                    <a:pt x="3" y="142"/>
                  </a:lnTo>
                  <a:lnTo>
                    <a:pt x="0" y="172"/>
                  </a:lnTo>
                  <a:lnTo>
                    <a:pt x="1" y="196"/>
                  </a:lnTo>
                  <a:lnTo>
                    <a:pt x="6" y="219"/>
                  </a:lnTo>
                  <a:lnTo>
                    <a:pt x="11" y="240"/>
                  </a:lnTo>
                  <a:lnTo>
                    <a:pt x="20" y="260"/>
                  </a:lnTo>
                  <a:lnTo>
                    <a:pt x="31" y="279"/>
                  </a:lnTo>
                  <a:lnTo>
                    <a:pt x="43" y="294"/>
                  </a:lnTo>
                  <a:lnTo>
                    <a:pt x="57" y="308"/>
                  </a:lnTo>
                  <a:lnTo>
                    <a:pt x="73" y="318"/>
                  </a:lnTo>
                  <a:lnTo>
                    <a:pt x="68" y="321"/>
                  </a:lnTo>
                  <a:lnTo>
                    <a:pt x="98" y="378"/>
                  </a:lnTo>
                  <a:lnTo>
                    <a:pt x="102" y="354"/>
                  </a:lnTo>
                  <a:lnTo>
                    <a:pt x="141" y="407"/>
                  </a:lnTo>
                  <a:lnTo>
                    <a:pt x="138" y="361"/>
                  </a:lnTo>
                  <a:lnTo>
                    <a:pt x="175" y="404"/>
                  </a:lnTo>
                  <a:lnTo>
                    <a:pt x="172" y="340"/>
                  </a:lnTo>
                  <a:lnTo>
                    <a:pt x="206" y="371"/>
                  </a:lnTo>
                  <a:lnTo>
                    <a:pt x="192" y="315"/>
                  </a:lnTo>
                  <a:lnTo>
                    <a:pt x="215" y="313"/>
                  </a:lnTo>
                  <a:lnTo>
                    <a:pt x="225" y="317"/>
                  </a:lnTo>
                  <a:lnTo>
                    <a:pt x="223" y="311"/>
                  </a:lnTo>
                  <a:lnTo>
                    <a:pt x="304" y="298"/>
                  </a:lnTo>
                  <a:lnTo>
                    <a:pt x="326" y="297"/>
                  </a:lnTo>
                  <a:lnTo>
                    <a:pt x="346" y="290"/>
                  </a:lnTo>
                  <a:lnTo>
                    <a:pt x="364" y="277"/>
                  </a:lnTo>
                  <a:lnTo>
                    <a:pt x="380" y="260"/>
                  </a:lnTo>
                  <a:lnTo>
                    <a:pt x="393" y="239"/>
                  </a:lnTo>
                  <a:lnTo>
                    <a:pt x="403" y="214"/>
                  </a:lnTo>
                  <a:lnTo>
                    <a:pt x="408" y="186"/>
                  </a:lnTo>
                  <a:lnTo>
                    <a:pt x="411" y="156"/>
                  </a:lnTo>
                  <a:lnTo>
                    <a:pt x="410" y="126"/>
                  </a:lnTo>
                  <a:lnTo>
                    <a:pt x="403" y="98"/>
                  </a:lnTo>
                  <a:lnTo>
                    <a:pt x="393" y="71"/>
                  </a:lnTo>
                  <a:lnTo>
                    <a:pt x="380" y="48"/>
                  </a:lnTo>
                  <a:lnTo>
                    <a:pt x="364" y="28"/>
                  </a:lnTo>
                  <a:lnTo>
                    <a:pt x="346" y="14"/>
                  </a:lnTo>
                  <a:lnTo>
                    <a:pt x="326" y="4"/>
                  </a:lnTo>
                  <a:lnTo>
                    <a:pt x="304" y="0"/>
                  </a:lnTo>
                  <a:close/>
                </a:path>
              </a:pathLst>
            </a:custGeom>
            <a:solidFill>
              <a:srgbClr val="000000"/>
            </a:solidFill>
            <a:ln w="9525">
              <a:noFill/>
              <a:round/>
            </a:ln>
          </p:spPr>
          <p:txBody>
            <a:bodyPr/>
            <a:lstStyle/>
            <a:p>
              <a:endParaRPr lang="en-US"/>
            </a:p>
          </p:txBody>
        </p:sp>
        <p:sp>
          <p:nvSpPr>
            <p:cNvPr id="383000" name="Freeform 24"/>
            <p:cNvSpPr/>
            <p:nvPr/>
          </p:nvSpPr>
          <p:spPr bwMode="auto">
            <a:xfrm>
              <a:off x="3570" y="1417"/>
              <a:ext cx="60" cy="104"/>
            </a:xfrm>
            <a:custGeom>
              <a:avLst/>
              <a:gdLst/>
              <a:ahLst/>
              <a:cxnLst>
                <a:cxn ang="0">
                  <a:pos x="70" y="0"/>
                </a:cxn>
                <a:cxn ang="0">
                  <a:pos x="84" y="3"/>
                </a:cxn>
                <a:cxn ang="0">
                  <a:pos x="99" y="10"/>
                </a:cxn>
                <a:cxn ang="0">
                  <a:pos x="110" y="21"/>
                </a:cxn>
                <a:cxn ang="0">
                  <a:pos x="121" y="37"/>
                </a:cxn>
                <a:cxn ang="0">
                  <a:pos x="130" y="55"/>
                </a:cxn>
                <a:cxn ang="0">
                  <a:pos x="136" y="77"/>
                </a:cxn>
                <a:cxn ang="0">
                  <a:pos x="140" y="99"/>
                </a:cxn>
                <a:cxn ang="0">
                  <a:pos x="141" y="125"/>
                </a:cxn>
                <a:cxn ang="0">
                  <a:pos x="140" y="151"/>
                </a:cxn>
                <a:cxn ang="0">
                  <a:pos x="136" y="173"/>
                </a:cxn>
                <a:cxn ang="0">
                  <a:pos x="130" y="195"/>
                </a:cxn>
                <a:cxn ang="0">
                  <a:pos x="121" y="212"/>
                </a:cxn>
                <a:cxn ang="0">
                  <a:pos x="110" y="227"/>
                </a:cxn>
                <a:cxn ang="0">
                  <a:pos x="99" y="239"/>
                </a:cxn>
                <a:cxn ang="0">
                  <a:pos x="84" y="246"/>
                </a:cxn>
                <a:cxn ang="0">
                  <a:pos x="70" y="249"/>
                </a:cxn>
                <a:cxn ang="0">
                  <a:pos x="56" y="246"/>
                </a:cxn>
                <a:cxn ang="0">
                  <a:pos x="43" y="239"/>
                </a:cxn>
                <a:cxn ang="0">
                  <a:pos x="32" y="227"/>
                </a:cxn>
                <a:cxn ang="0">
                  <a:pos x="20" y="212"/>
                </a:cxn>
                <a:cxn ang="0">
                  <a:pos x="12" y="195"/>
                </a:cxn>
                <a:cxn ang="0">
                  <a:pos x="6" y="173"/>
                </a:cxn>
                <a:cxn ang="0">
                  <a:pos x="2" y="151"/>
                </a:cxn>
                <a:cxn ang="0">
                  <a:pos x="0" y="125"/>
                </a:cxn>
                <a:cxn ang="0">
                  <a:pos x="2" y="99"/>
                </a:cxn>
                <a:cxn ang="0">
                  <a:pos x="6" y="77"/>
                </a:cxn>
                <a:cxn ang="0">
                  <a:pos x="12" y="55"/>
                </a:cxn>
                <a:cxn ang="0">
                  <a:pos x="20" y="37"/>
                </a:cxn>
                <a:cxn ang="0">
                  <a:pos x="32" y="21"/>
                </a:cxn>
                <a:cxn ang="0">
                  <a:pos x="43" y="10"/>
                </a:cxn>
                <a:cxn ang="0">
                  <a:pos x="56" y="3"/>
                </a:cxn>
                <a:cxn ang="0">
                  <a:pos x="70" y="0"/>
                </a:cxn>
              </a:cxnLst>
              <a:rect l="0" t="0" r="r" b="b"/>
              <a:pathLst>
                <a:path w="141" h="249">
                  <a:moveTo>
                    <a:pt x="70" y="0"/>
                  </a:moveTo>
                  <a:lnTo>
                    <a:pt x="84" y="3"/>
                  </a:lnTo>
                  <a:lnTo>
                    <a:pt x="99" y="10"/>
                  </a:lnTo>
                  <a:lnTo>
                    <a:pt x="110" y="21"/>
                  </a:lnTo>
                  <a:lnTo>
                    <a:pt x="121" y="37"/>
                  </a:lnTo>
                  <a:lnTo>
                    <a:pt x="130" y="55"/>
                  </a:lnTo>
                  <a:lnTo>
                    <a:pt x="136" y="77"/>
                  </a:lnTo>
                  <a:lnTo>
                    <a:pt x="140" y="99"/>
                  </a:lnTo>
                  <a:lnTo>
                    <a:pt x="141" y="125"/>
                  </a:lnTo>
                  <a:lnTo>
                    <a:pt x="140" y="151"/>
                  </a:lnTo>
                  <a:lnTo>
                    <a:pt x="136" y="173"/>
                  </a:lnTo>
                  <a:lnTo>
                    <a:pt x="130" y="195"/>
                  </a:lnTo>
                  <a:lnTo>
                    <a:pt x="121" y="212"/>
                  </a:lnTo>
                  <a:lnTo>
                    <a:pt x="110" y="227"/>
                  </a:lnTo>
                  <a:lnTo>
                    <a:pt x="99" y="239"/>
                  </a:lnTo>
                  <a:lnTo>
                    <a:pt x="84" y="246"/>
                  </a:lnTo>
                  <a:lnTo>
                    <a:pt x="70" y="249"/>
                  </a:lnTo>
                  <a:lnTo>
                    <a:pt x="56" y="246"/>
                  </a:lnTo>
                  <a:lnTo>
                    <a:pt x="43" y="239"/>
                  </a:lnTo>
                  <a:lnTo>
                    <a:pt x="32" y="227"/>
                  </a:lnTo>
                  <a:lnTo>
                    <a:pt x="20" y="212"/>
                  </a:lnTo>
                  <a:lnTo>
                    <a:pt x="12" y="195"/>
                  </a:lnTo>
                  <a:lnTo>
                    <a:pt x="6" y="173"/>
                  </a:lnTo>
                  <a:lnTo>
                    <a:pt x="2" y="151"/>
                  </a:lnTo>
                  <a:lnTo>
                    <a:pt x="0" y="125"/>
                  </a:lnTo>
                  <a:lnTo>
                    <a:pt x="2" y="99"/>
                  </a:lnTo>
                  <a:lnTo>
                    <a:pt x="6" y="77"/>
                  </a:lnTo>
                  <a:lnTo>
                    <a:pt x="12" y="55"/>
                  </a:lnTo>
                  <a:lnTo>
                    <a:pt x="20" y="37"/>
                  </a:lnTo>
                  <a:lnTo>
                    <a:pt x="32" y="21"/>
                  </a:lnTo>
                  <a:lnTo>
                    <a:pt x="43" y="10"/>
                  </a:lnTo>
                  <a:lnTo>
                    <a:pt x="56" y="3"/>
                  </a:lnTo>
                  <a:lnTo>
                    <a:pt x="70" y="0"/>
                  </a:lnTo>
                  <a:close/>
                </a:path>
              </a:pathLst>
            </a:custGeom>
            <a:solidFill>
              <a:srgbClr val="FF3300"/>
            </a:solidFill>
            <a:ln w="9525">
              <a:noFill/>
              <a:round/>
            </a:ln>
          </p:spPr>
          <p:txBody>
            <a:bodyPr/>
            <a:lstStyle/>
            <a:p>
              <a:endParaRPr lang="en-US"/>
            </a:p>
          </p:txBody>
        </p:sp>
        <p:sp>
          <p:nvSpPr>
            <p:cNvPr id="383001" name="Freeform 25"/>
            <p:cNvSpPr/>
            <p:nvPr/>
          </p:nvSpPr>
          <p:spPr bwMode="auto">
            <a:xfrm>
              <a:off x="3563" y="1576"/>
              <a:ext cx="61" cy="104"/>
            </a:xfrm>
            <a:custGeom>
              <a:avLst/>
              <a:gdLst/>
              <a:ahLst/>
              <a:cxnLst>
                <a:cxn ang="0">
                  <a:pos x="71" y="0"/>
                </a:cxn>
                <a:cxn ang="0">
                  <a:pos x="85" y="3"/>
                </a:cxn>
                <a:cxn ang="0">
                  <a:pos x="99" y="10"/>
                </a:cxn>
                <a:cxn ang="0">
                  <a:pos x="111" y="21"/>
                </a:cxn>
                <a:cxn ang="0">
                  <a:pos x="122" y="37"/>
                </a:cxn>
                <a:cxn ang="0">
                  <a:pos x="131" y="55"/>
                </a:cxn>
                <a:cxn ang="0">
                  <a:pos x="136" y="77"/>
                </a:cxn>
                <a:cxn ang="0">
                  <a:pos x="141" y="100"/>
                </a:cxn>
                <a:cxn ang="0">
                  <a:pos x="142" y="125"/>
                </a:cxn>
                <a:cxn ang="0">
                  <a:pos x="141" y="149"/>
                </a:cxn>
                <a:cxn ang="0">
                  <a:pos x="136" y="172"/>
                </a:cxn>
                <a:cxn ang="0">
                  <a:pos x="131" y="193"/>
                </a:cxn>
                <a:cxn ang="0">
                  <a:pos x="122" y="212"/>
                </a:cxn>
                <a:cxn ang="0">
                  <a:pos x="111" y="226"/>
                </a:cxn>
                <a:cxn ang="0">
                  <a:pos x="99" y="237"/>
                </a:cxn>
                <a:cxn ang="0">
                  <a:pos x="85" y="245"/>
                </a:cxn>
                <a:cxn ang="0">
                  <a:pos x="71" y="247"/>
                </a:cxn>
                <a:cxn ang="0">
                  <a:pos x="57" y="245"/>
                </a:cxn>
                <a:cxn ang="0">
                  <a:pos x="44" y="237"/>
                </a:cxn>
                <a:cxn ang="0">
                  <a:pos x="31" y="226"/>
                </a:cxn>
                <a:cxn ang="0">
                  <a:pos x="21" y="212"/>
                </a:cxn>
                <a:cxn ang="0">
                  <a:pos x="13" y="193"/>
                </a:cxn>
                <a:cxn ang="0">
                  <a:pos x="5" y="172"/>
                </a:cxn>
                <a:cxn ang="0">
                  <a:pos x="1" y="149"/>
                </a:cxn>
                <a:cxn ang="0">
                  <a:pos x="0" y="125"/>
                </a:cxn>
                <a:cxn ang="0">
                  <a:pos x="1" y="100"/>
                </a:cxn>
                <a:cxn ang="0">
                  <a:pos x="5" y="77"/>
                </a:cxn>
                <a:cxn ang="0">
                  <a:pos x="13" y="55"/>
                </a:cxn>
                <a:cxn ang="0">
                  <a:pos x="21" y="37"/>
                </a:cxn>
                <a:cxn ang="0">
                  <a:pos x="31" y="21"/>
                </a:cxn>
                <a:cxn ang="0">
                  <a:pos x="44" y="10"/>
                </a:cxn>
                <a:cxn ang="0">
                  <a:pos x="57" y="3"/>
                </a:cxn>
                <a:cxn ang="0">
                  <a:pos x="71" y="0"/>
                </a:cxn>
              </a:cxnLst>
              <a:rect l="0" t="0" r="r" b="b"/>
              <a:pathLst>
                <a:path w="142" h="247">
                  <a:moveTo>
                    <a:pt x="71" y="0"/>
                  </a:moveTo>
                  <a:lnTo>
                    <a:pt x="85" y="3"/>
                  </a:lnTo>
                  <a:lnTo>
                    <a:pt x="99" y="10"/>
                  </a:lnTo>
                  <a:lnTo>
                    <a:pt x="111" y="21"/>
                  </a:lnTo>
                  <a:lnTo>
                    <a:pt x="122" y="37"/>
                  </a:lnTo>
                  <a:lnTo>
                    <a:pt x="131" y="55"/>
                  </a:lnTo>
                  <a:lnTo>
                    <a:pt x="136" y="77"/>
                  </a:lnTo>
                  <a:lnTo>
                    <a:pt x="141" y="100"/>
                  </a:lnTo>
                  <a:lnTo>
                    <a:pt x="142" y="125"/>
                  </a:lnTo>
                  <a:lnTo>
                    <a:pt x="141" y="149"/>
                  </a:lnTo>
                  <a:lnTo>
                    <a:pt x="136" y="172"/>
                  </a:lnTo>
                  <a:lnTo>
                    <a:pt x="131" y="193"/>
                  </a:lnTo>
                  <a:lnTo>
                    <a:pt x="122" y="212"/>
                  </a:lnTo>
                  <a:lnTo>
                    <a:pt x="111" y="226"/>
                  </a:lnTo>
                  <a:lnTo>
                    <a:pt x="99" y="237"/>
                  </a:lnTo>
                  <a:lnTo>
                    <a:pt x="85" y="245"/>
                  </a:lnTo>
                  <a:lnTo>
                    <a:pt x="71" y="247"/>
                  </a:lnTo>
                  <a:lnTo>
                    <a:pt x="57" y="245"/>
                  </a:lnTo>
                  <a:lnTo>
                    <a:pt x="44" y="237"/>
                  </a:lnTo>
                  <a:lnTo>
                    <a:pt x="31" y="226"/>
                  </a:lnTo>
                  <a:lnTo>
                    <a:pt x="21" y="212"/>
                  </a:lnTo>
                  <a:lnTo>
                    <a:pt x="13" y="193"/>
                  </a:lnTo>
                  <a:lnTo>
                    <a:pt x="5" y="172"/>
                  </a:lnTo>
                  <a:lnTo>
                    <a:pt x="1" y="149"/>
                  </a:lnTo>
                  <a:lnTo>
                    <a:pt x="0" y="125"/>
                  </a:lnTo>
                  <a:lnTo>
                    <a:pt x="1" y="100"/>
                  </a:lnTo>
                  <a:lnTo>
                    <a:pt x="5" y="77"/>
                  </a:lnTo>
                  <a:lnTo>
                    <a:pt x="13" y="55"/>
                  </a:lnTo>
                  <a:lnTo>
                    <a:pt x="21" y="37"/>
                  </a:lnTo>
                  <a:lnTo>
                    <a:pt x="31" y="21"/>
                  </a:lnTo>
                  <a:lnTo>
                    <a:pt x="44" y="10"/>
                  </a:lnTo>
                  <a:lnTo>
                    <a:pt x="57" y="3"/>
                  </a:lnTo>
                  <a:lnTo>
                    <a:pt x="71" y="0"/>
                  </a:lnTo>
                  <a:close/>
                </a:path>
              </a:pathLst>
            </a:custGeom>
            <a:solidFill>
              <a:srgbClr val="3F3F3F"/>
            </a:solidFill>
            <a:ln w="9525">
              <a:noFill/>
              <a:round/>
            </a:ln>
          </p:spPr>
          <p:txBody>
            <a:bodyPr/>
            <a:lstStyle/>
            <a:p>
              <a:endParaRPr lang="en-US"/>
            </a:p>
          </p:txBody>
        </p:sp>
        <p:sp>
          <p:nvSpPr>
            <p:cNvPr id="383002" name="Freeform 26"/>
            <p:cNvSpPr/>
            <p:nvPr/>
          </p:nvSpPr>
          <p:spPr bwMode="auto">
            <a:xfrm>
              <a:off x="3556" y="1737"/>
              <a:ext cx="59" cy="104"/>
            </a:xfrm>
            <a:custGeom>
              <a:avLst/>
              <a:gdLst/>
              <a:ahLst/>
              <a:cxnLst>
                <a:cxn ang="0">
                  <a:pos x="71" y="0"/>
                </a:cxn>
                <a:cxn ang="0">
                  <a:pos x="86" y="2"/>
                </a:cxn>
                <a:cxn ang="0">
                  <a:pos x="98" y="10"/>
                </a:cxn>
                <a:cxn ang="0">
                  <a:pos x="110" y="21"/>
                </a:cxn>
                <a:cxn ang="0">
                  <a:pos x="121" y="35"/>
                </a:cxn>
                <a:cxn ang="0">
                  <a:pos x="130" y="54"/>
                </a:cxn>
                <a:cxn ang="0">
                  <a:pos x="135" y="75"/>
                </a:cxn>
                <a:cxn ang="0">
                  <a:pos x="140" y="98"/>
                </a:cxn>
                <a:cxn ang="0">
                  <a:pos x="141" y="123"/>
                </a:cxn>
                <a:cxn ang="0">
                  <a:pos x="140" y="149"/>
                </a:cxn>
                <a:cxn ang="0">
                  <a:pos x="135" y="172"/>
                </a:cxn>
                <a:cxn ang="0">
                  <a:pos x="130" y="193"/>
                </a:cxn>
                <a:cxn ang="0">
                  <a:pos x="121" y="212"/>
                </a:cxn>
                <a:cxn ang="0">
                  <a:pos x="110" y="227"/>
                </a:cxn>
                <a:cxn ang="0">
                  <a:pos x="98" y="239"/>
                </a:cxn>
                <a:cxn ang="0">
                  <a:pos x="86" y="246"/>
                </a:cxn>
                <a:cxn ang="0">
                  <a:pos x="71" y="249"/>
                </a:cxn>
                <a:cxn ang="0">
                  <a:pos x="57" y="246"/>
                </a:cxn>
                <a:cxn ang="0">
                  <a:pos x="43" y="239"/>
                </a:cxn>
                <a:cxn ang="0">
                  <a:pos x="32" y="227"/>
                </a:cxn>
                <a:cxn ang="0">
                  <a:pos x="22" y="212"/>
                </a:cxn>
                <a:cxn ang="0">
                  <a:pos x="12" y="193"/>
                </a:cxn>
                <a:cxn ang="0">
                  <a:pos x="6" y="172"/>
                </a:cxn>
                <a:cxn ang="0">
                  <a:pos x="2" y="149"/>
                </a:cxn>
                <a:cxn ang="0">
                  <a:pos x="0" y="123"/>
                </a:cxn>
                <a:cxn ang="0">
                  <a:pos x="2" y="98"/>
                </a:cxn>
                <a:cxn ang="0">
                  <a:pos x="6" y="75"/>
                </a:cxn>
                <a:cxn ang="0">
                  <a:pos x="12" y="54"/>
                </a:cxn>
                <a:cxn ang="0">
                  <a:pos x="22" y="35"/>
                </a:cxn>
                <a:cxn ang="0">
                  <a:pos x="32" y="21"/>
                </a:cxn>
                <a:cxn ang="0">
                  <a:pos x="43" y="10"/>
                </a:cxn>
                <a:cxn ang="0">
                  <a:pos x="57" y="2"/>
                </a:cxn>
                <a:cxn ang="0">
                  <a:pos x="71" y="0"/>
                </a:cxn>
              </a:cxnLst>
              <a:rect l="0" t="0" r="r" b="b"/>
              <a:pathLst>
                <a:path w="141" h="249">
                  <a:moveTo>
                    <a:pt x="71" y="0"/>
                  </a:moveTo>
                  <a:lnTo>
                    <a:pt x="86" y="2"/>
                  </a:lnTo>
                  <a:lnTo>
                    <a:pt x="98" y="10"/>
                  </a:lnTo>
                  <a:lnTo>
                    <a:pt x="110" y="21"/>
                  </a:lnTo>
                  <a:lnTo>
                    <a:pt x="121" y="35"/>
                  </a:lnTo>
                  <a:lnTo>
                    <a:pt x="130" y="54"/>
                  </a:lnTo>
                  <a:lnTo>
                    <a:pt x="135" y="75"/>
                  </a:lnTo>
                  <a:lnTo>
                    <a:pt x="140" y="98"/>
                  </a:lnTo>
                  <a:lnTo>
                    <a:pt x="141" y="123"/>
                  </a:lnTo>
                  <a:lnTo>
                    <a:pt x="140" y="149"/>
                  </a:lnTo>
                  <a:lnTo>
                    <a:pt x="135" y="172"/>
                  </a:lnTo>
                  <a:lnTo>
                    <a:pt x="130" y="193"/>
                  </a:lnTo>
                  <a:lnTo>
                    <a:pt x="121" y="212"/>
                  </a:lnTo>
                  <a:lnTo>
                    <a:pt x="110" y="227"/>
                  </a:lnTo>
                  <a:lnTo>
                    <a:pt x="98" y="239"/>
                  </a:lnTo>
                  <a:lnTo>
                    <a:pt x="86" y="246"/>
                  </a:lnTo>
                  <a:lnTo>
                    <a:pt x="71" y="249"/>
                  </a:lnTo>
                  <a:lnTo>
                    <a:pt x="57" y="246"/>
                  </a:lnTo>
                  <a:lnTo>
                    <a:pt x="43" y="239"/>
                  </a:lnTo>
                  <a:lnTo>
                    <a:pt x="32" y="227"/>
                  </a:lnTo>
                  <a:lnTo>
                    <a:pt x="22" y="212"/>
                  </a:lnTo>
                  <a:lnTo>
                    <a:pt x="12" y="193"/>
                  </a:lnTo>
                  <a:lnTo>
                    <a:pt x="6" y="172"/>
                  </a:lnTo>
                  <a:lnTo>
                    <a:pt x="2" y="149"/>
                  </a:lnTo>
                  <a:lnTo>
                    <a:pt x="0" y="123"/>
                  </a:lnTo>
                  <a:lnTo>
                    <a:pt x="2" y="98"/>
                  </a:lnTo>
                  <a:lnTo>
                    <a:pt x="6" y="75"/>
                  </a:lnTo>
                  <a:lnTo>
                    <a:pt x="12" y="54"/>
                  </a:lnTo>
                  <a:lnTo>
                    <a:pt x="22" y="35"/>
                  </a:lnTo>
                  <a:lnTo>
                    <a:pt x="32" y="21"/>
                  </a:lnTo>
                  <a:lnTo>
                    <a:pt x="43" y="10"/>
                  </a:lnTo>
                  <a:lnTo>
                    <a:pt x="57" y="2"/>
                  </a:lnTo>
                  <a:lnTo>
                    <a:pt x="71" y="0"/>
                  </a:lnTo>
                  <a:close/>
                </a:path>
              </a:pathLst>
            </a:custGeom>
            <a:solidFill>
              <a:srgbClr val="339933"/>
            </a:solidFill>
            <a:ln w="9525">
              <a:noFill/>
              <a:round/>
            </a:ln>
          </p:spPr>
          <p:txBody>
            <a:bodyPr/>
            <a:lstStyle/>
            <a:p>
              <a:endParaRPr lang="en-US"/>
            </a:p>
          </p:txBody>
        </p:sp>
        <p:sp>
          <p:nvSpPr>
            <p:cNvPr id="383003" name="Freeform 27"/>
            <p:cNvSpPr/>
            <p:nvPr/>
          </p:nvSpPr>
          <p:spPr bwMode="auto">
            <a:xfrm>
              <a:off x="3258" y="1399"/>
              <a:ext cx="79" cy="52"/>
            </a:xfrm>
            <a:custGeom>
              <a:avLst/>
              <a:gdLst/>
              <a:ahLst/>
              <a:cxnLst>
                <a:cxn ang="0">
                  <a:pos x="0" y="0"/>
                </a:cxn>
                <a:cxn ang="0">
                  <a:pos x="138" y="25"/>
                </a:cxn>
                <a:cxn ang="0">
                  <a:pos x="143" y="28"/>
                </a:cxn>
                <a:cxn ang="0">
                  <a:pos x="153" y="36"/>
                </a:cxn>
                <a:cxn ang="0">
                  <a:pos x="165" y="52"/>
                </a:cxn>
                <a:cxn ang="0">
                  <a:pos x="178" y="74"/>
                </a:cxn>
                <a:cxn ang="0">
                  <a:pos x="187" y="96"/>
                </a:cxn>
                <a:cxn ang="0">
                  <a:pos x="188" y="111"/>
                </a:cxn>
                <a:cxn ang="0">
                  <a:pos x="187" y="121"/>
                </a:cxn>
                <a:cxn ang="0">
                  <a:pos x="185" y="124"/>
                </a:cxn>
                <a:cxn ang="0">
                  <a:pos x="138" y="53"/>
                </a:cxn>
                <a:cxn ang="0">
                  <a:pos x="146" y="111"/>
                </a:cxn>
                <a:cxn ang="0">
                  <a:pos x="103" y="43"/>
                </a:cxn>
                <a:cxn ang="0">
                  <a:pos x="97" y="96"/>
                </a:cxn>
                <a:cxn ang="0">
                  <a:pos x="69" y="39"/>
                </a:cxn>
                <a:cxn ang="0">
                  <a:pos x="57" y="89"/>
                </a:cxn>
                <a:cxn ang="0">
                  <a:pos x="36" y="43"/>
                </a:cxn>
                <a:cxn ang="0">
                  <a:pos x="26" y="82"/>
                </a:cxn>
                <a:cxn ang="0">
                  <a:pos x="25" y="76"/>
                </a:cxn>
                <a:cxn ang="0">
                  <a:pos x="20" y="62"/>
                </a:cxn>
                <a:cxn ang="0">
                  <a:pos x="15" y="46"/>
                </a:cxn>
                <a:cxn ang="0">
                  <a:pos x="9" y="32"/>
                </a:cxn>
                <a:cxn ang="0">
                  <a:pos x="5" y="20"/>
                </a:cxn>
                <a:cxn ang="0">
                  <a:pos x="2" y="10"/>
                </a:cxn>
                <a:cxn ang="0">
                  <a:pos x="0" y="3"/>
                </a:cxn>
                <a:cxn ang="0">
                  <a:pos x="0" y="0"/>
                </a:cxn>
              </a:cxnLst>
              <a:rect l="0" t="0" r="r" b="b"/>
              <a:pathLst>
                <a:path w="188" h="124">
                  <a:moveTo>
                    <a:pt x="0" y="0"/>
                  </a:moveTo>
                  <a:lnTo>
                    <a:pt x="138" y="25"/>
                  </a:lnTo>
                  <a:lnTo>
                    <a:pt x="143" y="28"/>
                  </a:lnTo>
                  <a:lnTo>
                    <a:pt x="153" y="36"/>
                  </a:lnTo>
                  <a:lnTo>
                    <a:pt x="165" y="52"/>
                  </a:lnTo>
                  <a:lnTo>
                    <a:pt x="178" y="74"/>
                  </a:lnTo>
                  <a:lnTo>
                    <a:pt x="187" y="96"/>
                  </a:lnTo>
                  <a:lnTo>
                    <a:pt x="188" y="111"/>
                  </a:lnTo>
                  <a:lnTo>
                    <a:pt x="187" y="121"/>
                  </a:lnTo>
                  <a:lnTo>
                    <a:pt x="185" y="124"/>
                  </a:lnTo>
                  <a:lnTo>
                    <a:pt x="138" y="53"/>
                  </a:lnTo>
                  <a:lnTo>
                    <a:pt x="146" y="111"/>
                  </a:lnTo>
                  <a:lnTo>
                    <a:pt x="103" y="43"/>
                  </a:lnTo>
                  <a:lnTo>
                    <a:pt x="97" y="96"/>
                  </a:lnTo>
                  <a:lnTo>
                    <a:pt x="69" y="39"/>
                  </a:lnTo>
                  <a:lnTo>
                    <a:pt x="57" y="89"/>
                  </a:lnTo>
                  <a:lnTo>
                    <a:pt x="36" y="43"/>
                  </a:lnTo>
                  <a:lnTo>
                    <a:pt x="26" y="82"/>
                  </a:lnTo>
                  <a:lnTo>
                    <a:pt x="25" y="76"/>
                  </a:lnTo>
                  <a:lnTo>
                    <a:pt x="20" y="62"/>
                  </a:lnTo>
                  <a:lnTo>
                    <a:pt x="15" y="46"/>
                  </a:lnTo>
                  <a:lnTo>
                    <a:pt x="9" y="32"/>
                  </a:lnTo>
                  <a:lnTo>
                    <a:pt x="5" y="20"/>
                  </a:lnTo>
                  <a:lnTo>
                    <a:pt x="2" y="10"/>
                  </a:lnTo>
                  <a:lnTo>
                    <a:pt x="0" y="3"/>
                  </a:lnTo>
                  <a:lnTo>
                    <a:pt x="0" y="0"/>
                  </a:lnTo>
                  <a:close/>
                </a:path>
              </a:pathLst>
            </a:custGeom>
            <a:solidFill>
              <a:srgbClr val="FFFFFF"/>
            </a:solidFill>
            <a:ln w="9525">
              <a:noFill/>
              <a:round/>
            </a:ln>
          </p:spPr>
          <p:txBody>
            <a:bodyPr/>
            <a:lstStyle/>
            <a:p>
              <a:endParaRPr lang="en-US"/>
            </a:p>
          </p:txBody>
        </p:sp>
        <p:sp>
          <p:nvSpPr>
            <p:cNvPr id="383004" name="Freeform 28"/>
            <p:cNvSpPr/>
            <p:nvPr/>
          </p:nvSpPr>
          <p:spPr bwMode="auto">
            <a:xfrm>
              <a:off x="3258" y="1555"/>
              <a:ext cx="79" cy="52"/>
            </a:xfrm>
            <a:custGeom>
              <a:avLst/>
              <a:gdLst/>
              <a:ahLst/>
              <a:cxnLst>
                <a:cxn ang="0">
                  <a:pos x="0" y="0"/>
                </a:cxn>
                <a:cxn ang="0">
                  <a:pos x="138" y="24"/>
                </a:cxn>
                <a:cxn ang="0">
                  <a:pos x="142" y="27"/>
                </a:cxn>
                <a:cxn ang="0">
                  <a:pos x="152" y="35"/>
                </a:cxn>
                <a:cxn ang="0">
                  <a:pos x="165" y="51"/>
                </a:cxn>
                <a:cxn ang="0">
                  <a:pos x="179" y="74"/>
                </a:cxn>
                <a:cxn ang="0">
                  <a:pos x="186" y="95"/>
                </a:cxn>
                <a:cxn ang="0">
                  <a:pos x="189" y="111"/>
                </a:cxn>
                <a:cxn ang="0">
                  <a:pos x="188" y="121"/>
                </a:cxn>
                <a:cxn ang="0">
                  <a:pos x="186" y="123"/>
                </a:cxn>
                <a:cxn ang="0">
                  <a:pos x="138" y="52"/>
                </a:cxn>
                <a:cxn ang="0">
                  <a:pos x="145" y="111"/>
                </a:cxn>
                <a:cxn ang="0">
                  <a:pos x="102" y="42"/>
                </a:cxn>
                <a:cxn ang="0">
                  <a:pos x="98" y="95"/>
                </a:cxn>
                <a:cxn ang="0">
                  <a:pos x="70" y="38"/>
                </a:cxn>
                <a:cxn ang="0">
                  <a:pos x="57" y="88"/>
                </a:cxn>
                <a:cxn ang="0">
                  <a:pos x="35" y="42"/>
                </a:cxn>
                <a:cxn ang="0">
                  <a:pos x="27" y="81"/>
                </a:cxn>
                <a:cxn ang="0">
                  <a:pos x="25" y="75"/>
                </a:cxn>
                <a:cxn ang="0">
                  <a:pos x="21" y="61"/>
                </a:cxn>
                <a:cxn ang="0">
                  <a:pos x="15" y="45"/>
                </a:cxn>
                <a:cxn ang="0">
                  <a:pos x="10" y="31"/>
                </a:cxn>
                <a:cxn ang="0">
                  <a:pos x="5" y="20"/>
                </a:cxn>
                <a:cxn ang="0">
                  <a:pos x="3" y="10"/>
                </a:cxn>
                <a:cxn ang="0">
                  <a:pos x="0" y="3"/>
                </a:cxn>
                <a:cxn ang="0">
                  <a:pos x="0" y="0"/>
                </a:cxn>
              </a:cxnLst>
              <a:rect l="0" t="0" r="r" b="b"/>
              <a:pathLst>
                <a:path w="189" h="123">
                  <a:moveTo>
                    <a:pt x="0" y="0"/>
                  </a:moveTo>
                  <a:lnTo>
                    <a:pt x="138" y="24"/>
                  </a:lnTo>
                  <a:lnTo>
                    <a:pt x="142" y="27"/>
                  </a:lnTo>
                  <a:lnTo>
                    <a:pt x="152" y="35"/>
                  </a:lnTo>
                  <a:lnTo>
                    <a:pt x="165" y="51"/>
                  </a:lnTo>
                  <a:lnTo>
                    <a:pt x="179" y="74"/>
                  </a:lnTo>
                  <a:lnTo>
                    <a:pt x="186" y="95"/>
                  </a:lnTo>
                  <a:lnTo>
                    <a:pt x="189" y="111"/>
                  </a:lnTo>
                  <a:lnTo>
                    <a:pt x="188" y="121"/>
                  </a:lnTo>
                  <a:lnTo>
                    <a:pt x="186" y="123"/>
                  </a:lnTo>
                  <a:lnTo>
                    <a:pt x="138" y="52"/>
                  </a:lnTo>
                  <a:lnTo>
                    <a:pt x="145" y="111"/>
                  </a:lnTo>
                  <a:lnTo>
                    <a:pt x="102" y="42"/>
                  </a:lnTo>
                  <a:lnTo>
                    <a:pt x="98" y="95"/>
                  </a:lnTo>
                  <a:lnTo>
                    <a:pt x="70" y="38"/>
                  </a:lnTo>
                  <a:lnTo>
                    <a:pt x="57" y="88"/>
                  </a:lnTo>
                  <a:lnTo>
                    <a:pt x="35" y="42"/>
                  </a:lnTo>
                  <a:lnTo>
                    <a:pt x="27" y="81"/>
                  </a:lnTo>
                  <a:lnTo>
                    <a:pt x="25" y="75"/>
                  </a:lnTo>
                  <a:lnTo>
                    <a:pt x="21" y="61"/>
                  </a:lnTo>
                  <a:lnTo>
                    <a:pt x="15" y="45"/>
                  </a:lnTo>
                  <a:lnTo>
                    <a:pt x="10" y="31"/>
                  </a:lnTo>
                  <a:lnTo>
                    <a:pt x="5" y="20"/>
                  </a:lnTo>
                  <a:lnTo>
                    <a:pt x="3" y="10"/>
                  </a:lnTo>
                  <a:lnTo>
                    <a:pt x="0" y="3"/>
                  </a:lnTo>
                  <a:lnTo>
                    <a:pt x="0" y="0"/>
                  </a:lnTo>
                  <a:close/>
                </a:path>
              </a:pathLst>
            </a:custGeom>
            <a:solidFill>
              <a:srgbClr val="FFFFFF"/>
            </a:solidFill>
            <a:ln w="9525">
              <a:noFill/>
              <a:round/>
            </a:ln>
          </p:spPr>
          <p:txBody>
            <a:bodyPr/>
            <a:lstStyle/>
            <a:p>
              <a:endParaRPr lang="en-US"/>
            </a:p>
          </p:txBody>
        </p:sp>
        <p:sp>
          <p:nvSpPr>
            <p:cNvPr id="383005" name="Freeform 29"/>
            <p:cNvSpPr/>
            <p:nvPr/>
          </p:nvSpPr>
          <p:spPr bwMode="auto">
            <a:xfrm>
              <a:off x="3255" y="1721"/>
              <a:ext cx="86" cy="56"/>
            </a:xfrm>
            <a:custGeom>
              <a:avLst/>
              <a:gdLst/>
              <a:ahLst/>
              <a:cxnLst>
                <a:cxn ang="0">
                  <a:pos x="0" y="0"/>
                </a:cxn>
                <a:cxn ang="0">
                  <a:pos x="151" y="41"/>
                </a:cxn>
                <a:cxn ang="0">
                  <a:pos x="153" y="43"/>
                </a:cxn>
                <a:cxn ang="0">
                  <a:pos x="155" y="44"/>
                </a:cxn>
                <a:cxn ang="0">
                  <a:pos x="160" y="49"/>
                </a:cxn>
                <a:cxn ang="0">
                  <a:pos x="167" y="54"/>
                </a:cxn>
                <a:cxn ang="0">
                  <a:pos x="172" y="61"/>
                </a:cxn>
                <a:cxn ang="0">
                  <a:pos x="181" y="70"/>
                </a:cxn>
                <a:cxn ang="0">
                  <a:pos x="188" y="80"/>
                </a:cxn>
                <a:cxn ang="0">
                  <a:pos x="195" y="91"/>
                </a:cxn>
                <a:cxn ang="0">
                  <a:pos x="204" y="111"/>
                </a:cxn>
                <a:cxn ang="0">
                  <a:pos x="205" y="124"/>
                </a:cxn>
                <a:cxn ang="0">
                  <a:pos x="204" y="132"/>
                </a:cxn>
                <a:cxn ang="0">
                  <a:pos x="202" y="135"/>
                </a:cxn>
                <a:cxn ang="0">
                  <a:pos x="150" y="68"/>
                </a:cxn>
                <a:cxn ang="0">
                  <a:pos x="158" y="125"/>
                </a:cxn>
                <a:cxn ang="0">
                  <a:pos x="111" y="57"/>
                </a:cxn>
                <a:cxn ang="0">
                  <a:pos x="106" y="110"/>
                </a:cxn>
                <a:cxn ang="0">
                  <a:pos x="74" y="49"/>
                </a:cxn>
                <a:cxn ang="0">
                  <a:pos x="61" y="101"/>
                </a:cxn>
                <a:cxn ang="0">
                  <a:pos x="39" y="51"/>
                </a:cxn>
                <a:cxn ang="0">
                  <a:pos x="27" y="93"/>
                </a:cxn>
                <a:cxn ang="0">
                  <a:pos x="26" y="86"/>
                </a:cxn>
                <a:cxn ang="0">
                  <a:pos x="22" y="70"/>
                </a:cxn>
                <a:cxn ang="0">
                  <a:pos x="16" y="51"/>
                </a:cxn>
                <a:cxn ang="0">
                  <a:pos x="9" y="36"/>
                </a:cxn>
                <a:cxn ang="0">
                  <a:pos x="5" y="23"/>
                </a:cxn>
                <a:cxn ang="0">
                  <a:pos x="2" y="12"/>
                </a:cxn>
                <a:cxn ang="0">
                  <a:pos x="0" y="3"/>
                </a:cxn>
                <a:cxn ang="0">
                  <a:pos x="0" y="0"/>
                </a:cxn>
              </a:cxnLst>
              <a:rect l="0" t="0" r="r" b="b"/>
              <a:pathLst>
                <a:path w="205" h="135">
                  <a:moveTo>
                    <a:pt x="0" y="0"/>
                  </a:moveTo>
                  <a:lnTo>
                    <a:pt x="151" y="41"/>
                  </a:lnTo>
                  <a:lnTo>
                    <a:pt x="153" y="43"/>
                  </a:lnTo>
                  <a:lnTo>
                    <a:pt x="155" y="44"/>
                  </a:lnTo>
                  <a:lnTo>
                    <a:pt x="160" y="49"/>
                  </a:lnTo>
                  <a:lnTo>
                    <a:pt x="167" y="54"/>
                  </a:lnTo>
                  <a:lnTo>
                    <a:pt x="172" y="61"/>
                  </a:lnTo>
                  <a:lnTo>
                    <a:pt x="181" y="70"/>
                  </a:lnTo>
                  <a:lnTo>
                    <a:pt x="188" y="80"/>
                  </a:lnTo>
                  <a:lnTo>
                    <a:pt x="195" y="91"/>
                  </a:lnTo>
                  <a:lnTo>
                    <a:pt x="204" y="111"/>
                  </a:lnTo>
                  <a:lnTo>
                    <a:pt x="205" y="124"/>
                  </a:lnTo>
                  <a:lnTo>
                    <a:pt x="204" y="132"/>
                  </a:lnTo>
                  <a:lnTo>
                    <a:pt x="202" y="135"/>
                  </a:lnTo>
                  <a:lnTo>
                    <a:pt x="150" y="68"/>
                  </a:lnTo>
                  <a:lnTo>
                    <a:pt x="158" y="125"/>
                  </a:lnTo>
                  <a:lnTo>
                    <a:pt x="111" y="57"/>
                  </a:lnTo>
                  <a:lnTo>
                    <a:pt x="106" y="110"/>
                  </a:lnTo>
                  <a:lnTo>
                    <a:pt x="74" y="49"/>
                  </a:lnTo>
                  <a:lnTo>
                    <a:pt x="61" y="101"/>
                  </a:lnTo>
                  <a:lnTo>
                    <a:pt x="39" y="51"/>
                  </a:lnTo>
                  <a:lnTo>
                    <a:pt x="27" y="93"/>
                  </a:lnTo>
                  <a:lnTo>
                    <a:pt x="26" y="86"/>
                  </a:lnTo>
                  <a:lnTo>
                    <a:pt x="22" y="70"/>
                  </a:lnTo>
                  <a:lnTo>
                    <a:pt x="16" y="51"/>
                  </a:lnTo>
                  <a:lnTo>
                    <a:pt x="9" y="36"/>
                  </a:lnTo>
                  <a:lnTo>
                    <a:pt x="5" y="23"/>
                  </a:lnTo>
                  <a:lnTo>
                    <a:pt x="2" y="12"/>
                  </a:lnTo>
                  <a:lnTo>
                    <a:pt x="0" y="3"/>
                  </a:lnTo>
                  <a:lnTo>
                    <a:pt x="0" y="0"/>
                  </a:lnTo>
                  <a:close/>
                </a:path>
              </a:pathLst>
            </a:custGeom>
            <a:solidFill>
              <a:srgbClr val="FFFFFF"/>
            </a:solidFill>
            <a:ln w="9525">
              <a:noFill/>
              <a:round/>
            </a:ln>
          </p:spPr>
          <p:txBody>
            <a:bodyPr/>
            <a:lstStyle/>
            <a:p>
              <a:endParaRPr lang="en-US"/>
            </a:p>
          </p:txBody>
        </p:sp>
        <p:sp>
          <p:nvSpPr>
            <p:cNvPr id="383006" name="Freeform 30"/>
            <p:cNvSpPr/>
            <p:nvPr/>
          </p:nvSpPr>
          <p:spPr bwMode="auto">
            <a:xfrm>
              <a:off x="3489" y="1425"/>
              <a:ext cx="79" cy="52"/>
            </a:xfrm>
            <a:custGeom>
              <a:avLst/>
              <a:gdLst/>
              <a:ahLst/>
              <a:cxnLst>
                <a:cxn ang="0">
                  <a:pos x="190" y="0"/>
                </a:cxn>
                <a:cxn ang="0">
                  <a:pos x="52" y="24"/>
                </a:cxn>
                <a:cxn ang="0">
                  <a:pos x="47" y="27"/>
                </a:cxn>
                <a:cxn ang="0">
                  <a:pos x="37" y="37"/>
                </a:cxn>
                <a:cxn ang="0">
                  <a:pos x="25" y="52"/>
                </a:cxn>
                <a:cxn ang="0">
                  <a:pos x="10" y="74"/>
                </a:cxn>
                <a:cxn ang="0">
                  <a:pos x="2" y="96"/>
                </a:cxn>
                <a:cxn ang="0">
                  <a:pos x="0" y="111"/>
                </a:cxn>
                <a:cxn ang="0">
                  <a:pos x="2" y="121"/>
                </a:cxn>
                <a:cxn ang="0">
                  <a:pos x="3" y="123"/>
                </a:cxn>
                <a:cxn ang="0">
                  <a:pos x="52" y="52"/>
                </a:cxn>
                <a:cxn ang="0">
                  <a:pos x="45" y="112"/>
                </a:cxn>
                <a:cxn ang="0">
                  <a:pos x="87" y="42"/>
                </a:cxn>
                <a:cxn ang="0">
                  <a:pos x="92" y="95"/>
                </a:cxn>
                <a:cxn ang="0">
                  <a:pos x="120" y="38"/>
                </a:cxn>
                <a:cxn ang="0">
                  <a:pos x="133" y="88"/>
                </a:cxn>
                <a:cxn ang="0">
                  <a:pos x="154" y="42"/>
                </a:cxn>
                <a:cxn ang="0">
                  <a:pos x="163" y="81"/>
                </a:cxn>
                <a:cxn ang="0">
                  <a:pos x="164" y="75"/>
                </a:cxn>
                <a:cxn ang="0">
                  <a:pos x="168" y="61"/>
                </a:cxn>
                <a:cxn ang="0">
                  <a:pos x="174" y="45"/>
                </a:cxn>
                <a:cxn ang="0">
                  <a:pos x="180" y="31"/>
                </a:cxn>
                <a:cxn ang="0">
                  <a:pos x="184" y="20"/>
                </a:cxn>
                <a:cxn ang="0">
                  <a:pos x="187" y="10"/>
                </a:cxn>
                <a:cxn ang="0">
                  <a:pos x="190" y="2"/>
                </a:cxn>
                <a:cxn ang="0">
                  <a:pos x="190" y="0"/>
                </a:cxn>
              </a:cxnLst>
              <a:rect l="0" t="0" r="r" b="b"/>
              <a:pathLst>
                <a:path w="190" h="123">
                  <a:moveTo>
                    <a:pt x="190" y="0"/>
                  </a:moveTo>
                  <a:lnTo>
                    <a:pt x="52" y="24"/>
                  </a:lnTo>
                  <a:lnTo>
                    <a:pt x="47" y="27"/>
                  </a:lnTo>
                  <a:lnTo>
                    <a:pt x="37" y="37"/>
                  </a:lnTo>
                  <a:lnTo>
                    <a:pt x="25" y="52"/>
                  </a:lnTo>
                  <a:lnTo>
                    <a:pt x="10" y="74"/>
                  </a:lnTo>
                  <a:lnTo>
                    <a:pt x="2" y="96"/>
                  </a:lnTo>
                  <a:lnTo>
                    <a:pt x="0" y="111"/>
                  </a:lnTo>
                  <a:lnTo>
                    <a:pt x="2" y="121"/>
                  </a:lnTo>
                  <a:lnTo>
                    <a:pt x="3" y="123"/>
                  </a:lnTo>
                  <a:lnTo>
                    <a:pt x="52" y="52"/>
                  </a:lnTo>
                  <a:lnTo>
                    <a:pt x="45" y="112"/>
                  </a:lnTo>
                  <a:lnTo>
                    <a:pt x="87" y="42"/>
                  </a:lnTo>
                  <a:lnTo>
                    <a:pt x="92" y="95"/>
                  </a:lnTo>
                  <a:lnTo>
                    <a:pt x="120" y="38"/>
                  </a:lnTo>
                  <a:lnTo>
                    <a:pt x="133" y="88"/>
                  </a:lnTo>
                  <a:lnTo>
                    <a:pt x="154" y="42"/>
                  </a:lnTo>
                  <a:lnTo>
                    <a:pt x="163" y="81"/>
                  </a:lnTo>
                  <a:lnTo>
                    <a:pt x="164" y="75"/>
                  </a:lnTo>
                  <a:lnTo>
                    <a:pt x="168" y="61"/>
                  </a:lnTo>
                  <a:lnTo>
                    <a:pt x="174" y="45"/>
                  </a:lnTo>
                  <a:lnTo>
                    <a:pt x="180" y="31"/>
                  </a:lnTo>
                  <a:lnTo>
                    <a:pt x="184" y="20"/>
                  </a:lnTo>
                  <a:lnTo>
                    <a:pt x="187" y="10"/>
                  </a:lnTo>
                  <a:lnTo>
                    <a:pt x="190" y="2"/>
                  </a:lnTo>
                  <a:lnTo>
                    <a:pt x="190" y="0"/>
                  </a:lnTo>
                  <a:close/>
                </a:path>
              </a:pathLst>
            </a:custGeom>
            <a:solidFill>
              <a:srgbClr val="FFFFFF"/>
            </a:solidFill>
            <a:ln w="9525">
              <a:noFill/>
              <a:round/>
            </a:ln>
          </p:spPr>
          <p:txBody>
            <a:bodyPr/>
            <a:lstStyle/>
            <a:p>
              <a:endParaRPr lang="en-US"/>
            </a:p>
          </p:txBody>
        </p:sp>
        <p:sp>
          <p:nvSpPr>
            <p:cNvPr id="383007" name="Freeform 31"/>
            <p:cNvSpPr/>
            <p:nvPr/>
          </p:nvSpPr>
          <p:spPr bwMode="auto">
            <a:xfrm>
              <a:off x="3487" y="1580"/>
              <a:ext cx="80" cy="52"/>
            </a:xfrm>
            <a:custGeom>
              <a:avLst/>
              <a:gdLst/>
              <a:ahLst/>
              <a:cxnLst>
                <a:cxn ang="0">
                  <a:pos x="189" y="0"/>
                </a:cxn>
                <a:cxn ang="0">
                  <a:pos x="51" y="24"/>
                </a:cxn>
                <a:cxn ang="0">
                  <a:pos x="47" y="27"/>
                </a:cxn>
                <a:cxn ang="0">
                  <a:pos x="37" y="37"/>
                </a:cxn>
                <a:cxn ang="0">
                  <a:pos x="24" y="53"/>
                </a:cxn>
                <a:cxn ang="0">
                  <a:pos x="10" y="74"/>
                </a:cxn>
                <a:cxn ang="0">
                  <a:pos x="2" y="97"/>
                </a:cxn>
                <a:cxn ang="0">
                  <a:pos x="0" y="111"/>
                </a:cxn>
                <a:cxn ang="0">
                  <a:pos x="1" y="121"/>
                </a:cxn>
                <a:cxn ang="0">
                  <a:pos x="2" y="124"/>
                </a:cxn>
                <a:cxn ang="0">
                  <a:pos x="51" y="53"/>
                </a:cxn>
                <a:cxn ang="0">
                  <a:pos x="44" y="112"/>
                </a:cxn>
                <a:cxn ang="0">
                  <a:pos x="86" y="43"/>
                </a:cxn>
                <a:cxn ang="0">
                  <a:pos x="91" y="95"/>
                </a:cxn>
                <a:cxn ang="0">
                  <a:pos x="119" y="38"/>
                </a:cxn>
                <a:cxn ang="0">
                  <a:pos x="132" y="88"/>
                </a:cxn>
                <a:cxn ang="0">
                  <a:pos x="153" y="43"/>
                </a:cxn>
                <a:cxn ang="0">
                  <a:pos x="163" y="81"/>
                </a:cxn>
                <a:cxn ang="0">
                  <a:pos x="165" y="75"/>
                </a:cxn>
                <a:cxn ang="0">
                  <a:pos x="169" y="61"/>
                </a:cxn>
                <a:cxn ang="0">
                  <a:pos x="173" y="45"/>
                </a:cxn>
                <a:cxn ang="0">
                  <a:pos x="179" y="31"/>
                </a:cxn>
                <a:cxn ang="0">
                  <a:pos x="183" y="20"/>
                </a:cxn>
                <a:cxn ang="0">
                  <a:pos x="186" y="10"/>
                </a:cxn>
                <a:cxn ang="0">
                  <a:pos x="189" y="3"/>
                </a:cxn>
                <a:cxn ang="0">
                  <a:pos x="189" y="0"/>
                </a:cxn>
              </a:cxnLst>
              <a:rect l="0" t="0" r="r" b="b"/>
              <a:pathLst>
                <a:path w="189" h="124">
                  <a:moveTo>
                    <a:pt x="189" y="0"/>
                  </a:moveTo>
                  <a:lnTo>
                    <a:pt x="51" y="24"/>
                  </a:lnTo>
                  <a:lnTo>
                    <a:pt x="47" y="27"/>
                  </a:lnTo>
                  <a:lnTo>
                    <a:pt x="37" y="37"/>
                  </a:lnTo>
                  <a:lnTo>
                    <a:pt x="24" y="53"/>
                  </a:lnTo>
                  <a:lnTo>
                    <a:pt x="10" y="74"/>
                  </a:lnTo>
                  <a:lnTo>
                    <a:pt x="2" y="97"/>
                  </a:lnTo>
                  <a:lnTo>
                    <a:pt x="0" y="111"/>
                  </a:lnTo>
                  <a:lnTo>
                    <a:pt x="1" y="121"/>
                  </a:lnTo>
                  <a:lnTo>
                    <a:pt x="2" y="124"/>
                  </a:lnTo>
                  <a:lnTo>
                    <a:pt x="51" y="53"/>
                  </a:lnTo>
                  <a:lnTo>
                    <a:pt x="44" y="112"/>
                  </a:lnTo>
                  <a:lnTo>
                    <a:pt x="86" y="43"/>
                  </a:lnTo>
                  <a:lnTo>
                    <a:pt x="91" y="95"/>
                  </a:lnTo>
                  <a:lnTo>
                    <a:pt x="119" y="38"/>
                  </a:lnTo>
                  <a:lnTo>
                    <a:pt x="132" y="88"/>
                  </a:lnTo>
                  <a:lnTo>
                    <a:pt x="153" y="43"/>
                  </a:lnTo>
                  <a:lnTo>
                    <a:pt x="163" y="81"/>
                  </a:lnTo>
                  <a:lnTo>
                    <a:pt x="165" y="75"/>
                  </a:lnTo>
                  <a:lnTo>
                    <a:pt x="169" y="61"/>
                  </a:lnTo>
                  <a:lnTo>
                    <a:pt x="173" y="45"/>
                  </a:lnTo>
                  <a:lnTo>
                    <a:pt x="179" y="31"/>
                  </a:lnTo>
                  <a:lnTo>
                    <a:pt x="183" y="20"/>
                  </a:lnTo>
                  <a:lnTo>
                    <a:pt x="186" y="10"/>
                  </a:lnTo>
                  <a:lnTo>
                    <a:pt x="189" y="3"/>
                  </a:lnTo>
                  <a:lnTo>
                    <a:pt x="189" y="0"/>
                  </a:lnTo>
                  <a:close/>
                </a:path>
              </a:pathLst>
            </a:custGeom>
            <a:solidFill>
              <a:srgbClr val="FFFFFF"/>
            </a:solidFill>
            <a:ln w="9525">
              <a:noFill/>
              <a:round/>
            </a:ln>
          </p:spPr>
          <p:txBody>
            <a:bodyPr/>
            <a:lstStyle/>
            <a:p>
              <a:endParaRPr lang="en-US"/>
            </a:p>
          </p:txBody>
        </p:sp>
        <p:sp>
          <p:nvSpPr>
            <p:cNvPr id="383008" name="Freeform 32"/>
            <p:cNvSpPr/>
            <p:nvPr/>
          </p:nvSpPr>
          <p:spPr bwMode="auto">
            <a:xfrm>
              <a:off x="3478" y="1738"/>
              <a:ext cx="79" cy="52"/>
            </a:xfrm>
            <a:custGeom>
              <a:avLst/>
              <a:gdLst/>
              <a:ahLst/>
              <a:cxnLst>
                <a:cxn ang="0">
                  <a:pos x="188" y="0"/>
                </a:cxn>
                <a:cxn ang="0">
                  <a:pos x="50" y="23"/>
                </a:cxn>
                <a:cxn ang="0">
                  <a:pos x="45" y="26"/>
                </a:cxn>
                <a:cxn ang="0">
                  <a:pos x="35" y="36"/>
                </a:cxn>
                <a:cxn ang="0">
                  <a:pos x="23" y="52"/>
                </a:cxn>
                <a:cxn ang="0">
                  <a:pos x="10" y="74"/>
                </a:cxn>
                <a:cxn ang="0">
                  <a:pos x="1" y="96"/>
                </a:cxn>
                <a:cxn ang="0">
                  <a:pos x="0" y="111"/>
                </a:cxn>
                <a:cxn ang="0">
                  <a:pos x="1" y="121"/>
                </a:cxn>
                <a:cxn ang="0">
                  <a:pos x="3" y="124"/>
                </a:cxn>
                <a:cxn ang="0">
                  <a:pos x="50" y="53"/>
                </a:cxn>
                <a:cxn ang="0">
                  <a:pos x="43" y="111"/>
                </a:cxn>
                <a:cxn ang="0">
                  <a:pos x="85" y="43"/>
                </a:cxn>
                <a:cxn ang="0">
                  <a:pos x="91" y="96"/>
                </a:cxn>
                <a:cxn ang="0">
                  <a:pos x="119" y="39"/>
                </a:cxn>
                <a:cxn ang="0">
                  <a:pos x="131" y="89"/>
                </a:cxn>
                <a:cxn ang="0">
                  <a:pos x="152" y="43"/>
                </a:cxn>
                <a:cxn ang="0">
                  <a:pos x="162" y="81"/>
                </a:cxn>
                <a:cxn ang="0">
                  <a:pos x="163" y="76"/>
                </a:cxn>
                <a:cxn ang="0">
                  <a:pos x="168" y="62"/>
                </a:cxn>
                <a:cxn ang="0">
                  <a:pos x="173" y="46"/>
                </a:cxn>
                <a:cxn ang="0">
                  <a:pos x="179" y="32"/>
                </a:cxn>
                <a:cxn ang="0">
                  <a:pos x="183" y="20"/>
                </a:cxn>
                <a:cxn ang="0">
                  <a:pos x="186" y="10"/>
                </a:cxn>
                <a:cxn ang="0">
                  <a:pos x="188" y="3"/>
                </a:cxn>
                <a:cxn ang="0">
                  <a:pos x="188" y="0"/>
                </a:cxn>
              </a:cxnLst>
              <a:rect l="0" t="0" r="r" b="b"/>
              <a:pathLst>
                <a:path w="188" h="124">
                  <a:moveTo>
                    <a:pt x="188" y="0"/>
                  </a:moveTo>
                  <a:lnTo>
                    <a:pt x="50" y="23"/>
                  </a:lnTo>
                  <a:lnTo>
                    <a:pt x="45" y="26"/>
                  </a:lnTo>
                  <a:lnTo>
                    <a:pt x="35" y="36"/>
                  </a:lnTo>
                  <a:lnTo>
                    <a:pt x="23" y="52"/>
                  </a:lnTo>
                  <a:lnTo>
                    <a:pt x="10" y="74"/>
                  </a:lnTo>
                  <a:lnTo>
                    <a:pt x="1" y="96"/>
                  </a:lnTo>
                  <a:lnTo>
                    <a:pt x="0" y="111"/>
                  </a:lnTo>
                  <a:lnTo>
                    <a:pt x="1" y="121"/>
                  </a:lnTo>
                  <a:lnTo>
                    <a:pt x="3" y="124"/>
                  </a:lnTo>
                  <a:lnTo>
                    <a:pt x="50" y="53"/>
                  </a:lnTo>
                  <a:lnTo>
                    <a:pt x="43" y="111"/>
                  </a:lnTo>
                  <a:lnTo>
                    <a:pt x="85" y="43"/>
                  </a:lnTo>
                  <a:lnTo>
                    <a:pt x="91" y="96"/>
                  </a:lnTo>
                  <a:lnTo>
                    <a:pt x="119" y="39"/>
                  </a:lnTo>
                  <a:lnTo>
                    <a:pt x="131" y="89"/>
                  </a:lnTo>
                  <a:lnTo>
                    <a:pt x="152" y="43"/>
                  </a:lnTo>
                  <a:lnTo>
                    <a:pt x="162" y="81"/>
                  </a:lnTo>
                  <a:lnTo>
                    <a:pt x="163" y="76"/>
                  </a:lnTo>
                  <a:lnTo>
                    <a:pt x="168" y="62"/>
                  </a:lnTo>
                  <a:lnTo>
                    <a:pt x="173" y="46"/>
                  </a:lnTo>
                  <a:lnTo>
                    <a:pt x="179" y="32"/>
                  </a:lnTo>
                  <a:lnTo>
                    <a:pt x="183" y="20"/>
                  </a:lnTo>
                  <a:lnTo>
                    <a:pt x="186" y="10"/>
                  </a:lnTo>
                  <a:lnTo>
                    <a:pt x="188" y="3"/>
                  </a:lnTo>
                  <a:lnTo>
                    <a:pt x="188" y="0"/>
                  </a:lnTo>
                  <a:close/>
                </a:path>
              </a:pathLst>
            </a:custGeom>
            <a:solidFill>
              <a:srgbClr val="FFFFFF"/>
            </a:solidFill>
            <a:ln w="9525">
              <a:noFill/>
              <a:round/>
            </a:ln>
          </p:spPr>
          <p:txBody>
            <a:bodyPr/>
            <a:lstStyle/>
            <a:p>
              <a:endParaRPr lang="en-US"/>
            </a:p>
          </p:txBody>
        </p:sp>
        <p:sp>
          <p:nvSpPr>
            <p:cNvPr id="383009" name="Freeform 33"/>
            <p:cNvSpPr/>
            <p:nvPr/>
          </p:nvSpPr>
          <p:spPr bwMode="auto">
            <a:xfrm>
              <a:off x="3441" y="1402"/>
              <a:ext cx="23" cy="23"/>
            </a:xfrm>
            <a:custGeom>
              <a:avLst/>
              <a:gdLst/>
              <a:ahLst/>
              <a:cxnLst>
                <a:cxn ang="0">
                  <a:pos x="28" y="0"/>
                </a:cxn>
                <a:cxn ang="0">
                  <a:pos x="17" y="2"/>
                </a:cxn>
                <a:cxn ang="0">
                  <a:pos x="8" y="7"/>
                </a:cxn>
                <a:cxn ang="0">
                  <a:pos x="2" y="16"/>
                </a:cxn>
                <a:cxn ang="0">
                  <a:pos x="0" y="26"/>
                </a:cxn>
                <a:cxn ang="0">
                  <a:pos x="1" y="37"/>
                </a:cxn>
                <a:cxn ang="0">
                  <a:pos x="7" y="46"/>
                </a:cxn>
                <a:cxn ang="0">
                  <a:pos x="15" y="51"/>
                </a:cxn>
                <a:cxn ang="0">
                  <a:pos x="27" y="54"/>
                </a:cxn>
                <a:cxn ang="0">
                  <a:pos x="37" y="53"/>
                </a:cxn>
                <a:cxn ang="0">
                  <a:pos x="45" y="47"/>
                </a:cxn>
                <a:cxn ang="0">
                  <a:pos x="51" y="39"/>
                </a:cxn>
                <a:cxn ang="0">
                  <a:pos x="54" y="29"/>
                </a:cxn>
                <a:cxn ang="0">
                  <a:pos x="52" y="17"/>
                </a:cxn>
                <a:cxn ang="0">
                  <a:pos x="47" y="9"/>
                </a:cxn>
                <a:cxn ang="0">
                  <a:pos x="38" y="3"/>
                </a:cxn>
                <a:cxn ang="0">
                  <a:pos x="28" y="0"/>
                </a:cxn>
              </a:cxnLst>
              <a:rect l="0" t="0" r="r" b="b"/>
              <a:pathLst>
                <a:path w="54" h="54">
                  <a:moveTo>
                    <a:pt x="28" y="0"/>
                  </a:moveTo>
                  <a:lnTo>
                    <a:pt x="17" y="2"/>
                  </a:lnTo>
                  <a:lnTo>
                    <a:pt x="8" y="7"/>
                  </a:lnTo>
                  <a:lnTo>
                    <a:pt x="2" y="16"/>
                  </a:lnTo>
                  <a:lnTo>
                    <a:pt x="0" y="26"/>
                  </a:lnTo>
                  <a:lnTo>
                    <a:pt x="1" y="37"/>
                  </a:lnTo>
                  <a:lnTo>
                    <a:pt x="7" y="46"/>
                  </a:lnTo>
                  <a:lnTo>
                    <a:pt x="15" y="51"/>
                  </a:lnTo>
                  <a:lnTo>
                    <a:pt x="27" y="54"/>
                  </a:lnTo>
                  <a:lnTo>
                    <a:pt x="37" y="53"/>
                  </a:lnTo>
                  <a:lnTo>
                    <a:pt x="45" y="47"/>
                  </a:lnTo>
                  <a:lnTo>
                    <a:pt x="51" y="39"/>
                  </a:lnTo>
                  <a:lnTo>
                    <a:pt x="54" y="29"/>
                  </a:lnTo>
                  <a:lnTo>
                    <a:pt x="52" y="17"/>
                  </a:lnTo>
                  <a:lnTo>
                    <a:pt x="47" y="9"/>
                  </a:lnTo>
                  <a:lnTo>
                    <a:pt x="38" y="3"/>
                  </a:lnTo>
                  <a:lnTo>
                    <a:pt x="28" y="0"/>
                  </a:lnTo>
                  <a:close/>
                </a:path>
              </a:pathLst>
            </a:custGeom>
            <a:solidFill>
              <a:srgbClr val="000000"/>
            </a:solidFill>
            <a:ln w="9525">
              <a:noFill/>
              <a:round/>
            </a:ln>
          </p:spPr>
          <p:txBody>
            <a:bodyPr/>
            <a:lstStyle/>
            <a:p>
              <a:endParaRPr lang="en-US"/>
            </a:p>
          </p:txBody>
        </p:sp>
        <p:sp>
          <p:nvSpPr>
            <p:cNvPr id="383010" name="Freeform 34"/>
            <p:cNvSpPr/>
            <p:nvPr/>
          </p:nvSpPr>
          <p:spPr bwMode="auto">
            <a:xfrm>
              <a:off x="3441" y="1603"/>
              <a:ext cx="23" cy="23"/>
            </a:xfrm>
            <a:custGeom>
              <a:avLst/>
              <a:gdLst/>
              <a:ahLst/>
              <a:cxnLst>
                <a:cxn ang="0">
                  <a:pos x="27" y="0"/>
                </a:cxn>
                <a:cxn ang="0">
                  <a:pos x="17" y="1"/>
                </a:cxn>
                <a:cxn ang="0">
                  <a:pos x="8" y="7"/>
                </a:cxn>
                <a:cxn ang="0">
                  <a:pos x="2" y="16"/>
                </a:cxn>
                <a:cxn ang="0">
                  <a:pos x="0" y="27"/>
                </a:cxn>
                <a:cxn ang="0">
                  <a:pos x="1" y="37"/>
                </a:cxn>
                <a:cxn ang="0">
                  <a:pos x="7" y="45"/>
                </a:cxn>
                <a:cxn ang="0">
                  <a:pos x="15" y="51"/>
                </a:cxn>
                <a:cxn ang="0">
                  <a:pos x="25" y="54"/>
                </a:cxn>
                <a:cxn ang="0">
                  <a:pos x="37" y="53"/>
                </a:cxn>
                <a:cxn ang="0">
                  <a:pos x="45" y="47"/>
                </a:cxn>
                <a:cxn ang="0">
                  <a:pos x="51" y="38"/>
                </a:cxn>
                <a:cxn ang="0">
                  <a:pos x="54" y="28"/>
                </a:cxn>
                <a:cxn ang="0">
                  <a:pos x="52" y="17"/>
                </a:cxn>
                <a:cxn ang="0">
                  <a:pos x="47" y="8"/>
                </a:cxn>
                <a:cxn ang="0">
                  <a:pos x="38" y="3"/>
                </a:cxn>
                <a:cxn ang="0">
                  <a:pos x="27" y="0"/>
                </a:cxn>
              </a:cxnLst>
              <a:rect l="0" t="0" r="r" b="b"/>
              <a:pathLst>
                <a:path w="54" h="54">
                  <a:moveTo>
                    <a:pt x="27" y="0"/>
                  </a:moveTo>
                  <a:lnTo>
                    <a:pt x="17" y="1"/>
                  </a:lnTo>
                  <a:lnTo>
                    <a:pt x="8" y="7"/>
                  </a:lnTo>
                  <a:lnTo>
                    <a:pt x="2" y="16"/>
                  </a:lnTo>
                  <a:lnTo>
                    <a:pt x="0" y="27"/>
                  </a:lnTo>
                  <a:lnTo>
                    <a:pt x="1" y="37"/>
                  </a:lnTo>
                  <a:lnTo>
                    <a:pt x="7" y="45"/>
                  </a:lnTo>
                  <a:lnTo>
                    <a:pt x="15" y="51"/>
                  </a:lnTo>
                  <a:lnTo>
                    <a:pt x="25" y="54"/>
                  </a:lnTo>
                  <a:lnTo>
                    <a:pt x="37" y="53"/>
                  </a:lnTo>
                  <a:lnTo>
                    <a:pt x="45" y="47"/>
                  </a:lnTo>
                  <a:lnTo>
                    <a:pt x="51" y="38"/>
                  </a:lnTo>
                  <a:lnTo>
                    <a:pt x="54" y="28"/>
                  </a:lnTo>
                  <a:lnTo>
                    <a:pt x="52" y="17"/>
                  </a:lnTo>
                  <a:lnTo>
                    <a:pt x="47" y="8"/>
                  </a:lnTo>
                  <a:lnTo>
                    <a:pt x="38" y="3"/>
                  </a:lnTo>
                  <a:lnTo>
                    <a:pt x="27" y="0"/>
                  </a:lnTo>
                  <a:close/>
                </a:path>
              </a:pathLst>
            </a:custGeom>
            <a:solidFill>
              <a:srgbClr val="000000"/>
            </a:solidFill>
            <a:ln w="9525">
              <a:noFill/>
              <a:round/>
            </a:ln>
          </p:spPr>
          <p:txBody>
            <a:bodyPr/>
            <a:lstStyle/>
            <a:p>
              <a:endParaRPr lang="en-US"/>
            </a:p>
          </p:txBody>
        </p:sp>
        <p:sp>
          <p:nvSpPr>
            <p:cNvPr id="383011" name="Freeform 35"/>
            <p:cNvSpPr/>
            <p:nvPr/>
          </p:nvSpPr>
          <p:spPr bwMode="auto">
            <a:xfrm>
              <a:off x="3441" y="1804"/>
              <a:ext cx="23" cy="22"/>
            </a:xfrm>
            <a:custGeom>
              <a:avLst/>
              <a:gdLst/>
              <a:ahLst/>
              <a:cxnLst>
                <a:cxn ang="0">
                  <a:pos x="27" y="0"/>
                </a:cxn>
                <a:cxn ang="0">
                  <a:pos x="17" y="2"/>
                </a:cxn>
                <a:cxn ang="0">
                  <a:pos x="8" y="7"/>
                </a:cxn>
                <a:cxn ang="0">
                  <a:pos x="2" y="16"/>
                </a:cxn>
                <a:cxn ang="0">
                  <a:pos x="0" y="27"/>
                </a:cxn>
                <a:cxn ang="0">
                  <a:pos x="1" y="37"/>
                </a:cxn>
                <a:cxn ang="0">
                  <a:pos x="7" y="46"/>
                </a:cxn>
                <a:cxn ang="0">
                  <a:pos x="15" y="52"/>
                </a:cxn>
                <a:cxn ang="0">
                  <a:pos x="25" y="54"/>
                </a:cxn>
                <a:cxn ang="0">
                  <a:pos x="37" y="53"/>
                </a:cxn>
                <a:cxn ang="0">
                  <a:pos x="45" y="47"/>
                </a:cxn>
                <a:cxn ang="0">
                  <a:pos x="51" y="39"/>
                </a:cxn>
                <a:cxn ang="0">
                  <a:pos x="54" y="29"/>
                </a:cxn>
                <a:cxn ang="0">
                  <a:pos x="52" y="17"/>
                </a:cxn>
                <a:cxn ang="0">
                  <a:pos x="47" y="9"/>
                </a:cxn>
                <a:cxn ang="0">
                  <a:pos x="38" y="3"/>
                </a:cxn>
                <a:cxn ang="0">
                  <a:pos x="27" y="0"/>
                </a:cxn>
              </a:cxnLst>
              <a:rect l="0" t="0" r="r" b="b"/>
              <a:pathLst>
                <a:path w="54" h="54">
                  <a:moveTo>
                    <a:pt x="27" y="0"/>
                  </a:moveTo>
                  <a:lnTo>
                    <a:pt x="17" y="2"/>
                  </a:lnTo>
                  <a:lnTo>
                    <a:pt x="8" y="7"/>
                  </a:lnTo>
                  <a:lnTo>
                    <a:pt x="2" y="16"/>
                  </a:lnTo>
                  <a:lnTo>
                    <a:pt x="0" y="27"/>
                  </a:lnTo>
                  <a:lnTo>
                    <a:pt x="1" y="37"/>
                  </a:lnTo>
                  <a:lnTo>
                    <a:pt x="7" y="46"/>
                  </a:lnTo>
                  <a:lnTo>
                    <a:pt x="15" y="52"/>
                  </a:lnTo>
                  <a:lnTo>
                    <a:pt x="25" y="54"/>
                  </a:lnTo>
                  <a:lnTo>
                    <a:pt x="37" y="53"/>
                  </a:lnTo>
                  <a:lnTo>
                    <a:pt x="45" y="47"/>
                  </a:lnTo>
                  <a:lnTo>
                    <a:pt x="51" y="39"/>
                  </a:lnTo>
                  <a:lnTo>
                    <a:pt x="54" y="29"/>
                  </a:lnTo>
                  <a:lnTo>
                    <a:pt x="52" y="17"/>
                  </a:lnTo>
                  <a:lnTo>
                    <a:pt x="47" y="9"/>
                  </a:lnTo>
                  <a:lnTo>
                    <a:pt x="38" y="3"/>
                  </a:lnTo>
                  <a:lnTo>
                    <a:pt x="27" y="0"/>
                  </a:lnTo>
                  <a:close/>
                </a:path>
              </a:pathLst>
            </a:custGeom>
            <a:solidFill>
              <a:srgbClr val="000000"/>
            </a:solidFill>
            <a:ln w="9525">
              <a:noFill/>
              <a:round/>
            </a:ln>
          </p:spPr>
          <p:txBody>
            <a:bodyPr/>
            <a:lstStyle/>
            <a:p>
              <a:endParaRPr lang="en-US"/>
            </a:p>
          </p:txBody>
        </p:sp>
        <p:sp>
          <p:nvSpPr>
            <p:cNvPr id="383012" name="Freeform 36"/>
            <p:cNvSpPr/>
            <p:nvPr/>
          </p:nvSpPr>
          <p:spPr bwMode="auto">
            <a:xfrm>
              <a:off x="3080" y="1253"/>
              <a:ext cx="683" cy="81"/>
            </a:xfrm>
            <a:custGeom>
              <a:avLst/>
              <a:gdLst/>
              <a:ahLst/>
              <a:cxnLst>
                <a:cxn ang="0">
                  <a:pos x="2443" y="2"/>
                </a:cxn>
                <a:cxn ang="0">
                  <a:pos x="2405" y="9"/>
                </a:cxn>
                <a:cxn ang="0">
                  <a:pos x="2334" y="23"/>
                </a:cxn>
                <a:cxn ang="0">
                  <a:pos x="2234" y="40"/>
                </a:cxn>
                <a:cxn ang="0">
                  <a:pos x="2110" y="60"/>
                </a:cxn>
                <a:cxn ang="0">
                  <a:pos x="1965" y="83"/>
                </a:cxn>
                <a:cxn ang="0">
                  <a:pos x="1800" y="106"/>
                </a:cxn>
                <a:cxn ang="0">
                  <a:pos x="1619" y="127"/>
                </a:cxn>
                <a:cxn ang="0">
                  <a:pos x="1426" y="148"/>
                </a:cxn>
                <a:cxn ang="0">
                  <a:pos x="1221" y="167"/>
                </a:cxn>
                <a:cxn ang="0">
                  <a:pos x="1010" y="181"/>
                </a:cxn>
                <a:cxn ang="0">
                  <a:pos x="810" y="190"/>
                </a:cxn>
                <a:cxn ang="0">
                  <a:pos x="638" y="193"/>
                </a:cxn>
                <a:cxn ang="0">
                  <a:pos x="491" y="191"/>
                </a:cxn>
                <a:cxn ang="0">
                  <a:pos x="369" y="187"/>
                </a:cxn>
                <a:cxn ang="0">
                  <a:pos x="269" y="178"/>
                </a:cxn>
                <a:cxn ang="0">
                  <a:pos x="189" y="170"/>
                </a:cxn>
                <a:cxn ang="0">
                  <a:pos x="130" y="160"/>
                </a:cxn>
                <a:cxn ang="0">
                  <a:pos x="87" y="151"/>
                </a:cxn>
                <a:cxn ang="0">
                  <a:pos x="58" y="144"/>
                </a:cxn>
                <a:cxn ang="0">
                  <a:pos x="46" y="140"/>
                </a:cxn>
                <a:cxn ang="0">
                  <a:pos x="0" y="181"/>
                </a:cxn>
                <a:cxn ang="0">
                  <a:pos x="9" y="184"/>
                </a:cxn>
                <a:cxn ang="0">
                  <a:pos x="34" y="190"/>
                </a:cxn>
                <a:cxn ang="0">
                  <a:pos x="80" y="198"/>
                </a:cxn>
                <a:cxn ang="0">
                  <a:pos x="144" y="207"/>
                </a:cxn>
                <a:cxn ang="0">
                  <a:pos x="231" y="215"/>
                </a:cxn>
                <a:cxn ang="0">
                  <a:pos x="340" y="222"/>
                </a:cxn>
                <a:cxn ang="0">
                  <a:pos x="474" y="227"/>
                </a:cxn>
                <a:cxn ang="0">
                  <a:pos x="632" y="225"/>
                </a:cxn>
                <a:cxn ang="0">
                  <a:pos x="817" y="220"/>
                </a:cxn>
                <a:cxn ang="0">
                  <a:pos x="1029" y="205"/>
                </a:cxn>
                <a:cxn ang="0">
                  <a:pos x="1268" y="183"/>
                </a:cxn>
                <a:cxn ang="0">
                  <a:pos x="1494" y="160"/>
                </a:cxn>
                <a:cxn ang="0">
                  <a:pos x="1696" y="138"/>
                </a:cxn>
                <a:cxn ang="0">
                  <a:pos x="1874" y="119"/>
                </a:cxn>
                <a:cxn ang="0">
                  <a:pos x="2029" y="101"/>
                </a:cxn>
                <a:cxn ang="0">
                  <a:pos x="2161" y="84"/>
                </a:cxn>
                <a:cxn ang="0">
                  <a:pos x="2271" y="72"/>
                </a:cxn>
                <a:cxn ang="0">
                  <a:pos x="2356" y="60"/>
                </a:cxn>
                <a:cxn ang="0">
                  <a:pos x="2420" y="52"/>
                </a:cxn>
                <a:cxn ang="0">
                  <a:pos x="2460" y="46"/>
                </a:cxn>
                <a:cxn ang="0">
                  <a:pos x="2479" y="43"/>
                </a:cxn>
              </a:cxnLst>
              <a:rect l="0" t="0" r="r" b="b"/>
              <a:pathLst>
                <a:path w="2480" h="227">
                  <a:moveTo>
                    <a:pt x="2452" y="0"/>
                  </a:moveTo>
                  <a:lnTo>
                    <a:pt x="2450" y="0"/>
                  </a:lnTo>
                  <a:lnTo>
                    <a:pt x="2443" y="2"/>
                  </a:lnTo>
                  <a:lnTo>
                    <a:pt x="2435" y="3"/>
                  </a:lnTo>
                  <a:lnTo>
                    <a:pt x="2420" y="6"/>
                  </a:lnTo>
                  <a:lnTo>
                    <a:pt x="2405" y="9"/>
                  </a:lnTo>
                  <a:lnTo>
                    <a:pt x="2383" y="13"/>
                  </a:lnTo>
                  <a:lnTo>
                    <a:pt x="2361" y="18"/>
                  </a:lnTo>
                  <a:lnTo>
                    <a:pt x="2334" y="23"/>
                  </a:lnTo>
                  <a:lnTo>
                    <a:pt x="2304" y="28"/>
                  </a:lnTo>
                  <a:lnTo>
                    <a:pt x="2271" y="33"/>
                  </a:lnTo>
                  <a:lnTo>
                    <a:pt x="2234" y="40"/>
                  </a:lnTo>
                  <a:lnTo>
                    <a:pt x="2196" y="46"/>
                  </a:lnTo>
                  <a:lnTo>
                    <a:pt x="2154" y="53"/>
                  </a:lnTo>
                  <a:lnTo>
                    <a:pt x="2110" y="60"/>
                  </a:lnTo>
                  <a:lnTo>
                    <a:pt x="2065" y="67"/>
                  </a:lnTo>
                  <a:lnTo>
                    <a:pt x="2016" y="74"/>
                  </a:lnTo>
                  <a:lnTo>
                    <a:pt x="1965" y="83"/>
                  </a:lnTo>
                  <a:lnTo>
                    <a:pt x="1912" y="90"/>
                  </a:lnTo>
                  <a:lnTo>
                    <a:pt x="1857" y="97"/>
                  </a:lnTo>
                  <a:lnTo>
                    <a:pt x="1800" y="106"/>
                  </a:lnTo>
                  <a:lnTo>
                    <a:pt x="1742" y="113"/>
                  </a:lnTo>
                  <a:lnTo>
                    <a:pt x="1682" y="120"/>
                  </a:lnTo>
                  <a:lnTo>
                    <a:pt x="1619" y="127"/>
                  </a:lnTo>
                  <a:lnTo>
                    <a:pt x="1557" y="134"/>
                  </a:lnTo>
                  <a:lnTo>
                    <a:pt x="1491" y="141"/>
                  </a:lnTo>
                  <a:lnTo>
                    <a:pt x="1426" y="148"/>
                  </a:lnTo>
                  <a:lnTo>
                    <a:pt x="1359" y="156"/>
                  </a:lnTo>
                  <a:lnTo>
                    <a:pt x="1291" y="161"/>
                  </a:lnTo>
                  <a:lnTo>
                    <a:pt x="1221" y="167"/>
                  </a:lnTo>
                  <a:lnTo>
                    <a:pt x="1151" y="173"/>
                  </a:lnTo>
                  <a:lnTo>
                    <a:pt x="1081" y="177"/>
                  </a:lnTo>
                  <a:lnTo>
                    <a:pt x="1010" y="181"/>
                  </a:lnTo>
                  <a:lnTo>
                    <a:pt x="941" y="185"/>
                  </a:lnTo>
                  <a:lnTo>
                    <a:pt x="874" y="188"/>
                  </a:lnTo>
                  <a:lnTo>
                    <a:pt x="810" y="190"/>
                  </a:lnTo>
                  <a:lnTo>
                    <a:pt x="750" y="191"/>
                  </a:lnTo>
                  <a:lnTo>
                    <a:pt x="693" y="193"/>
                  </a:lnTo>
                  <a:lnTo>
                    <a:pt x="638" y="193"/>
                  </a:lnTo>
                  <a:lnTo>
                    <a:pt x="586" y="193"/>
                  </a:lnTo>
                  <a:lnTo>
                    <a:pt x="538" y="193"/>
                  </a:lnTo>
                  <a:lnTo>
                    <a:pt x="491" y="191"/>
                  </a:lnTo>
                  <a:lnTo>
                    <a:pt x="448" y="190"/>
                  </a:lnTo>
                  <a:lnTo>
                    <a:pt x="407" y="188"/>
                  </a:lnTo>
                  <a:lnTo>
                    <a:pt x="369" y="187"/>
                  </a:lnTo>
                  <a:lnTo>
                    <a:pt x="333" y="184"/>
                  </a:lnTo>
                  <a:lnTo>
                    <a:pt x="300" y="181"/>
                  </a:lnTo>
                  <a:lnTo>
                    <a:pt x="269" y="178"/>
                  </a:lnTo>
                  <a:lnTo>
                    <a:pt x="241" y="175"/>
                  </a:lnTo>
                  <a:lnTo>
                    <a:pt x="213" y="173"/>
                  </a:lnTo>
                  <a:lnTo>
                    <a:pt x="189" y="170"/>
                  </a:lnTo>
                  <a:lnTo>
                    <a:pt x="168" y="167"/>
                  </a:lnTo>
                  <a:lnTo>
                    <a:pt x="148" y="163"/>
                  </a:lnTo>
                  <a:lnTo>
                    <a:pt x="130" y="160"/>
                  </a:lnTo>
                  <a:lnTo>
                    <a:pt x="114" y="157"/>
                  </a:lnTo>
                  <a:lnTo>
                    <a:pt x="100" y="154"/>
                  </a:lnTo>
                  <a:lnTo>
                    <a:pt x="87" y="151"/>
                  </a:lnTo>
                  <a:lnTo>
                    <a:pt x="75" y="148"/>
                  </a:lnTo>
                  <a:lnTo>
                    <a:pt x="67" y="146"/>
                  </a:lnTo>
                  <a:lnTo>
                    <a:pt x="58" y="144"/>
                  </a:lnTo>
                  <a:lnTo>
                    <a:pt x="53" y="143"/>
                  </a:lnTo>
                  <a:lnTo>
                    <a:pt x="48" y="140"/>
                  </a:lnTo>
                  <a:lnTo>
                    <a:pt x="46" y="140"/>
                  </a:lnTo>
                  <a:lnTo>
                    <a:pt x="43" y="138"/>
                  </a:lnTo>
                  <a:lnTo>
                    <a:pt x="43" y="138"/>
                  </a:lnTo>
                  <a:lnTo>
                    <a:pt x="0" y="181"/>
                  </a:lnTo>
                  <a:lnTo>
                    <a:pt x="1" y="181"/>
                  </a:lnTo>
                  <a:lnTo>
                    <a:pt x="4" y="183"/>
                  </a:lnTo>
                  <a:lnTo>
                    <a:pt x="9" y="184"/>
                  </a:lnTo>
                  <a:lnTo>
                    <a:pt x="16" y="185"/>
                  </a:lnTo>
                  <a:lnTo>
                    <a:pt x="24" y="187"/>
                  </a:lnTo>
                  <a:lnTo>
                    <a:pt x="34" y="190"/>
                  </a:lnTo>
                  <a:lnTo>
                    <a:pt x="47" y="193"/>
                  </a:lnTo>
                  <a:lnTo>
                    <a:pt x="63" y="195"/>
                  </a:lnTo>
                  <a:lnTo>
                    <a:pt x="80" y="198"/>
                  </a:lnTo>
                  <a:lnTo>
                    <a:pt x="98" y="201"/>
                  </a:lnTo>
                  <a:lnTo>
                    <a:pt x="121" y="204"/>
                  </a:lnTo>
                  <a:lnTo>
                    <a:pt x="144" y="207"/>
                  </a:lnTo>
                  <a:lnTo>
                    <a:pt x="171" y="210"/>
                  </a:lnTo>
                  <a:lnTo>
                    <a:pt x="199" y="212"/>
                  </a:lnTo>
                  <a:lnTo>
                    <a:pt x="231" y="215"/>
                  </a:lnTo>
                  <a:lnTo>
                    <a:pt x="265" y="218"/>
                  </a:lnTo>
                  <a:lnTo>
                    <a:pt x="302" y="221"/>
                  </a:lnTo>
                  <a:lnTo>
                    <a:pt x="340" y="222"/>
                  </a:lnTo>
                  <a:lnTo>
                    <a:pt x="381" y="224"/>
                  </a:lnTo>
                  <a:lnTo>
                    <a:pt x="426" y="225"/>
                  </a:lnTo>
                  <a:lnTo>
                    <a:pt x="474" y="227"/>
                  </a:lnTo>
                  <a:lnTo>
                    <a:pt x="524" y="227"/>
                  </a:lnTo>
                  <a:lnTo>
                    <a:pt x="576" y="227"/>
                  </a:lnTo>
                  <a:lnTo>
                    <a:pt x="632" y="225"/>
                  </a:lnTo>
                  <a:lnTo>
                    <a:pt x="690" y="224"/>
                  </a:lnTo>
                  <a:lnTo>
                    <a:pt x="751" y="222"/>
                  </a:lnTo>
                  <a:lnTo>
                    <a:pt x="817" y="220"/>
                  </a:lnTo>
                  <a:lnTo>
                    <a:pt x="884" y="215"/>
                  </a:lnTo>
                  <a:lnTo>
                    <a:pt x="955" y="211"/>
                  </a:lnTo>
                  <a:lnTo>
                    <a:pt x="1029" y="205"/>
                  </a:lnTo>
                  <a:lnTo>
                    <a:pt x="1106" y="198"/>
                  </a:lnTo>
                  <a:lnTo>
                    <a:pt x="1187" y="191"/>
                  </a:lnTo>
                  <a:lnTo>
                    <a:pt x="1268" y="183"/>
                  </a:lnTo>
                  <a:lnTo>
                    <a:pt x="1346" y="175"/>
                  </a:lnTo>
                  <a:lnTo>
                    <a:pt x="1422" y="168"/>
                  </a:lnTo>
                  <a:lnTo>
                    <a:pt x="1494" y="160"/>
                  </a:lnTo>
                  <a:lnTo>
                    <a:pt x="1564" y="153"/>
                  </a:lnTo>
                  <a:lnTo>
                    <a:pt x="1631" y="146"/>
                  </a:lnTo>
                  <a:lnTo>
                    <a:pt x="1696" y="138"/>
                  </a:lnTo>
                  <a:lnTo>
                    <a:pt x="1757" y="131"/>
                  </a:lnTo>
                  <a:lnTo>
                    <a:pt x="1817" y="126"/>
                  </a:lnTo>
                  <a:lnTo>
                    <a:pt x="1874" y="119"/>
                  </a:lnTo>
                  <a:lnTo>
                    <a:pt x="1930" y="113"/>
                  </a:lnTo>
                  <a:lnTo>
                    <a:pt x="1981" y="107"/>
                  </a:lnTo>
                  <a:lnTo>
                    <a:pt x="2029" y="101"/>
                  </a:lnTo>
                  <a:lnTo>
                    <a:pt x="2076" y="96"/>
                  </a:lnTo>
                  <a:lnTo>
                    <a:pt x="2120" y="90"/>
                  </a:lnTo>
                  <a:lnTo>
                    <a:pt x="2161" y="84"/>
                  </a:lnTo>
                  <a:lnTo>
                    <a:pt x="2200" y="80"/>
                  </a:lnTo>
                  <a:lnTo>
                    <a:pt x="2237" y="76"/>
                  </a:lnTo>
                  <a:lnTo>
                    <a:pt x="2271" y="72"/>
                  </a:lnTo>
                  <a:lnTo>
                    <a:pt x="2302" y="67"/>
                  </a:lnTo>
                  <a:lnTo>
                    <a:pt x="2331" y="63"/>
                  </a:lnTo>
                  <a:lnTo>
                    <a:pt x="2356" y="60"/>
                  </a:lnTo>
                  <a:lnTo>
                    <a:pt x="2381" y="57"/>
                  </a:lnTo>
                  <a:lnTo>
                    <a:pt x="2400" y="55"/>
                  </a:lnTo>
                  <a:lnTo>
                    <a:pt x="2420" y="52"/>
                  </a:lnTo>
                  <a:lnTo>
                    <a:pt x="2436" y="49"/>
                  </a:lnTo>
                  <a:lnTo>
                    <a:pt x="2449" y="47"/>
                  </a:lnTo>
                  <a:lnTo>
                    <a:pt x="2460" y="46"/>
                  </a:lnTo>
                  <a:lnTo>
                    <a:pt x="2469" y="45"/>
                  </a:lnTo>
                  <a:lnTo>
                    <a:pt x="2476" y="45"/>
                  </a:lnTo>
                  <a:lnTo>
                    <a:pt x="2479" y="43"/>
                  </a:lnTo>
                  <a:lnTo>
                    <a:pt x="2480" y="43"/>
                  </a:lnTo>
                  <a:lnTo>
                    <a:pt x="2452" y="0"/>
                  </a:lnTo>
                  <a:close/>
                </a:path>
              </a:pathLst>
            </a:custGeom>
            <a:solidFill>
              <a:srgbClr val="000000"/>
            </a:solidFill>
            <a:ln w="9525">
              <a:noFill/>
              <a:round/>
            </a:ln>
          </p:spPr>
          <p:txBody>
            <a:bodyPr/>
            <a:lstStyle/>
            <a:p>
              <a:endParaRPr lang="en-US"/>
            </a:p>
          </p:txBody>
        </p:sp>
        <p:sp>
          <p:nvSpPr>
            <p:cNvPr id="383013" name="Freeform 37"/>
            <p:cNvSpPr/>
            <p:nvPr/>
          </p:nvSpPr>
          <p:spPr bwMode="auto">
            <a:xfrm>
              <a:off x="3083" y="1682"/>
              <a:ext cx="52" cy="41"/>
            </a:xfrm>
            <a:custGeom>
              <a:avLst/>
              <a:gdLst/>
              <a:ahLst/>
              <a:cxnLst>
                <a:cxn ang="0">
                  <a:pos x="124" y="101"/>
                </a:cxn>
                <a:cxn ang="0">
                  <a:pos x="6" y="0"/>
                </a:cxn>
                <a:cxn ang="0">
                  <a:pos x="0" y="94"/>
                </a:cxn>
                <a:cxn ang="0">
                  <a:pos x="124" y="101"/>
                </a:cxn>
              </a:cxnLst>
              <a:rect l="0" t="0" r="r" b="b"/>
              <a:pathLst>
                <a:path w="124" h="101">
                  <a:moveTo>
                    <a:pt x="124" y="101"/>
                  </a:moveTo>
                  <a:lnTo>
                    <a:pt x="6" y="0"/>
                  </a:lnTo>
                  <a:lnTo>
                    <a:pt x="0" y="94"/>
                  </a:lnTo>
                  <a:lnTo>
                    <a:pt x="124" y="101"/>
                  </a:lnTo>
                  <a:close/>
                </a:path>
              </a:pathLst>
            </a:custGeom>
            <a:solidFill>
              <a:srgbClr val="000000"/>
            </a:solidFill>
            <a:ln w="9525">
              <a:noFill/>
              <a:round/>
            </a:ln>
          </p:spPr>
          <p:txBody>
            <a:bodyPr/>
            <a:lstStyle/>
            <a:p>
              <a:endParaRPr lang="en-US"/>
            </a:p>
          </p:txBody>
        </p:sp>
        <p:sp>
          <p:nvSpPr>
            <p:cNvPr id="383014" name="Freeform 38"/>
            <p:cNvSpPr/>
            <p:nvPr/>
          </p:nvSpPr>
          <p:spPr bwMode="auto">
            <a:xfrm>
              <a:off x="3149" y="1649"/>
              <a:ext cx="20" cy="43"/>
            </a:xfrm>
            <a:custGeom>
              <a:avLst/>
              <a:gdLst/>
              <a:ahLst/>
              <a:cxnLst>
                <a:cxn ang="0">
                  <a:pos x="49" y="103"/>
                </a:cxn>
                <a:cxn ang="0">
                  <a:pos x="0" y="8"/>
                </a:cxn>
                <a:cxn ang="0">
                  <a:pos x="36" y="0"/>
                </a:cxn>
                <a:cxn ang="0">
                  <a:pos x="49" y="103"/>
                </a:cxn>
              </a:cxnLst>
              <a:rect l="0" t="0" r="r" b="b"/>
              <a:pathLst>
                <a:path w="49" h="103">
                  <a:moveTo>
                    <a:pt x="49" y="103"/>
                  </a:moveTo>
                  <a:lnTo>
                    <a:pt x="0" y="8"/>
                  </a:lnTo>
                  <a:lnTo>
                    <a:pt x="36" y="0"/>
                  </a:lnTo>
                  <a:lnTo>
                    <a:pt x="49" y="103"/>
                  </a:lnTo>
                  <a:close/>
                </a:path>
              </a:pathLst>
            </a:custGeom>
            <a:solidFill>
              <a:srgbClr val="000000"/>
            </a:solidFill>
            <a:ln w="9525">
              <a:noFill/>
              <a:round/>
            </a:ln>
          </p:spPr>
          <p:txBody>
            <a:bodyPr/>
            <a:lstStyle/>
            <a:p>
              <a:endParaRPr lang="en-US"/>
            </a:p>
          </p:txBody>
        </p:sp>
        <p:sp>
          <p:nvSpPr>
            <p:cNvPr id="383015" name="Freeform 39"/>
            <p:cNvSpPr/>
            <p:nvPr/>
          </p:nvSpPr>
          <p:spPr bwMode="auto">
            <a:xfrm>
              <a:off x="3085" y="1790"/>
              <a:ext cx="58" cy="42"/>
            </a:xfrm>
            <a:custGeom>
              <a:avLst/>
              <a:gdLst/>
              <a:ahLst/>
              <a:cxnLst>
                <a:cxn ang="0">
                  <a:pos x="141" y="0"/>
                </a:cxn>
                <a:cxn ang="0">
                  <a:pos x="0" y="67"/>
                </a:cxn>
                <a:cxn ang="0">
                  <a:pos x="30" y="101"/>
                </a:cxn>
                <a:cxn ang="0">
                  <a:pos x="141" y="0"/>
                </a:cxn>
              </a:cxnLst>
              <a:rect l="0" t="0" r="r" b="b"/>
              <a:pathLst>
                <a:path w="141" h="101">
                  <a:moveTo>
                    <a:pt x="141" y="0"/>
                  </a:moveTo>
                  <a:lnTo>
                    <a:pt x="0" y="67"/>
                  </a:lnTo>
                  <a:lnTo>
                    <a:pt x="30" y="101"/>
                  </a:lnTo>
                  <a:lnTo>
                    <a:pt x="141" y="0"/>
                  </a:lnTo>
                  <a:close/>
                </a:path>
              </a:pathLst>
            </a:custGeom>
            <a:solidFill>
              <a:srgbClr val="000000"/>
            </a:solidFill>
            <a:ln w="9525">
              <a:noFill/>
              <a:round/>
            </a:ln>
          </p:spPr>
          <p:txBody>
            <a:bodyPr/>
            <a:lstStyle/>
            <a:p>
              <a:endParaRPr lang="en-US"/>
            </a:p>
          </p:txBody>
        </p:sp>
        <p:sp>
          <p:nvSpPr>
            <p:cNvPr id="383016" name="Freeform 40"/>
            <p:cNvSpPr/>
            <p:nvPr/>
          </p:nvSpPr>
          <p:spPr bwMode="auto">
            <a:xfrm>
              <a:off x="3126" y="1852"/>
              <a:ext cx="42" cy="53"/>
            </a:xfrm>
            <a:custGeom>
              <a:avLst/>
              <a:gdLst/>
              <a:ahLst/>
              <a:cxnLst>
                <a:cxn ang="0">
                  <a:pos x="100" y="0"/>
                </a:cxn>
                <a:cxn ang="0">
                  <a:pos x="0" y="126"/>
                </a:cxn>
                <a:cxn ang="0">
                  <a:pos x="42" y="119"/>
                </a:cxn>
                <a:cxn ang="0">
                  <a:pos x="100" y="0"/>
                </a:cxn>
              </a:cxnLst>
              <a:rect l="0" t="0" r="r" b="b"/>
              <a:pathLst>
                <a:path w="100" h="126">
                  <a:moveTo>
                    <a:pt x="100" y="0"/>
                  </a:moveTo>
                  <a:lnTo>
                    <a:pt x="0" y="126"/>
                  </a:lnTo>
                  <a:lnTo>
                    <a:pt x="42" y="119"/>
                  </a:lnTo>
                  <a:lnTo>
                    <a:pt x="100" y="0"/>
                  </a:lnTo>
                  <a:close/>
                </a:path>
              </a:pathLst>
            </a:custGeom>
            <a:solidFill>
              <a:srgbClr val="000000"/>
            </a:solidFill>
            <a:ln w="9525">
              <a:noFill/>
              <a:round/>
            </a:ln>
          </p:spPr>
          <p:txBody>
            <a:bodyPr/>
            <a:lstStyle/>
            <a:p>
              <a:endParaRPr lang="en-US"/>
            </a:p>
          </p:txBody>
        </p:sp>
      </p:grpSp>
      <p:grpSp>
        <p:nvGrpSpPr>
          <p:cNvPr id="383057" name="Group 81"/>
          <p:cNvGrpSpPr/>
          <p:nvPr/>
        </p:nvGrpSpPr>
        <p:grpSpPr bwMode="auto">
          <a:xfrm>
            <a:off x="6740525" y="2668588"/>
            <a:ext cx="1084263" cy="1106487"/>
            <a:chOff x="4246" y="1681"/>
            <a:chExt cx="683" cy="697"/>
          </a:xfrm>
        </p:grpSpPr>
        <p:sp>
          <p:nvSpPr>
            <p:cNvPr id="383020" name="Freeform 44"/>
            <p:cNvSpPr/>
            <p:nvPr/>
          </p:nvSpPr>
          <p:spPr bwMode="auto">
            <a:xfrm>
              <a:off x="4581" y="2042"/>
              <a:ext cx="17" cy="18"/>
            </a:xfrm>
            <a:custGeom>
              <a:avLst/>
              <a:gdLst/>
              <a:ahLst/>
              <a:cxnLst>
                <a:cxn ang="0">
                  <a:pos x="23" y="41"/>
                </a:cxn>
                <a:cxn ang="0">
                  <a:pos x="19" y="31"/>
                </a:cxn>
                <a:cxn ang="0">
                  <a:pos x="13" y="40"/>
                </a:cxn>
                <a:cxn ang="0">
                  <a:pos x="14" y="28"/>
                </a:cxn>
                <a:cxn ang="0">
                  <a:pos x="4" y="34"/>
                </a:cxn>
                <a:cxn ang="0">
                  <a:pos x="12" y="24"/>
                </a:cxn>
                <a:cxn ang="0">
                  <a:pos x="0" y="24"/>
                </a:cxn>
                <a:cxn ang="0">
                  <a:pos x="12" y="20"/>
                </a:cxn>
                <a:cxn ang="0">
                  <a:pos x="2" y="14"/>
                </a:cxn>
                <a:cxn ang="0">
                  <a:pos x="13" y="16"/>
                </a:cxn>
                <a:cxn ang="0">
                  <a:pos x="7" y="6"/>
                </a:cxn>
                <a:cxn ang="0">
                  <a:pos x="16" y="11"/>
                </a:cxn>
                <a:cxn ang="0">
                  <a:pos x="14" y="0"/>
                </a:cxn>
                <a:cxn ang="0">
                  <a:pos x="22" y="11"/>
                </a:cxn>
                <a:cxn ang="0">
                  <a:pos x="26" y="0"/>
                </a:cxn>
                <a:cxn ang="0">
                  <a:pos x="26" y="11"/>
                </a:cxn>
                <a:cxn ang="0">
                  <a:pos x="34" y="4"/>
                </a:cxn>
                <a:cxn ang="0">
                  <a:pos x="30" y="16"/>
                </a:cxn>
                <a:cxn ang="0">
                  <a:pos x="40" y="13"/>
                </a:cxn>
                <a:cxn ang="0">
                  <a:pos x="32" y="20"/>
                </a:cxn>
                <a:cxn ang="0">
                  <a:pos x="42" y="23"/>
                </a:cxn>
                <a:cxn ang="0">
                  <a:pos x="30" y="24"/>
                </a:cxn>
                <a:cxn ang="0">
                  <a:pos x="39" y="31"/>
                </a:cxn>
                <a:cxn ang="0">
                  <a:pos x="29" y="28"/>
                </a:cxn>
                <a:cxn ang="0">
                  <a:pos x="32" y="38"/>
                </a:cxn>
                <a:cxn ang="0">
                  <a:pos x="24" y="31"/>
                </a:cxn>
                <a:cxn ang="0">
                  <a:pos x="23" y="41"/>
                </a:cxn>
              </a:cxnLst>
              <a:rect l="0" t="0" r="r" b="b"/>
              <a:pathLst>
                <a:path w="42" h="41">
                  <a:moveTo>
                    <a:pt x="23" y="41"/>
                  </a:moveTo>
                  <a:lnTo>
                    <a:pt x="19" y="31"/>
                  </a:lnTo>
                  <a:lnTo>
                    <a:pt x="13" y="40"/>
                  </a:lnTo>
                  <a:lnTo>
                    <a:pt x="14" y="28"/>
                  </a:lnTo>
                  <a:lnTo>
                    <a:pt x="4" y="34"/>
                  </a:lnTo>
                  <a:lnTo>
                    <a:pt x="12" y="24"/>
                  </a:lnTo>
                  <a:lnTo>
                    <a:pt x="0" y="24"/>
                  </a:lnTo>
                  <a:lnTo>
                    <a:pt x="12" y="20"/>
                  </a:lnTo>
                  <a:lnTo>
                    <a:pt x="2" y="14"/>
                  </a:lnTo>
                  <a:lnTo>
                    <a:pt x="13" y="16"/>
                  </a:lnTo>
                  <a:lnTo>
                    <a:pt x="7" y="6"/>
                  </a:lnTo>
                  <a:lnTo>
                    <a:pt x="16" y="11"/>
                  </a:lnTo>
                  <a:lnTo>
                    <a:pt x="14" y="0"/>
                  </a:lnTo>
                  <a:lnTo>
                    <a:pt x="22" y="11"/>
                  </a:lnTo>
                  <a:lnTo>
                    <a:pt x="26" y="0"/>
                  </a:lnTo>
                  <a:lnTo>
                    <a:pt x="26" y="11"/>
                  </a:lnTo>
                  <a:lnTo>
                    <a:pt x="34" y="4"/>
                  </a:lnTo>
                  <a:lnTo>
                    <a:pt x="30" y="16"/>
                  </a:lnTo>
                  <a:lnTo>
                    <a:pt x="40" y="13"/>
                  </a:lnTo>
                  <a:lnTo>
                    <a:pt x="32" y="20"/>
                  </a:lnTo>
                  <a:lnTo>
                    <a:pt x="42" y="23"/>
                  </a:lnTo>
                  <a:lnTo>
                    <a:pt x="30" y="24"/>
                  </a:lnTo>
                  <a:lnTo>
                    <a:pt x="39" y="31"/>
                  </a:lnTo>
                  <a:lnTo>
                    <a:pt x="29" y="28"/>
                  </a:lnTo>
                  <a:lnTo>
                    <a:pt x="32" y="38"/>
                  </a:lnTo>
                  <a:lnTo>
                    <a:pt x="24" y="31"/>
                  </a:lnTo>
                  <a:lnTo>
                    <a:pt x="23" y="41"/>
                  </a:lnTo>
                  <a:close/>
                </a:path>
              </a:pathLst>
            </a:custGeom>
            <a:solidFill>
              <a:srgbClr val="FFBA35"/>
            </a:solidFill>
            <a:ln w="9525">
              <a:noFill/>
              <a:round/>
            </a:ln>
          </p:spPr>
          <p:txBody>
            <a:bodyPr/>
            <a:lstStyle/>
            <a:p>
              <a:endParaRPr lang="en-US"/>
            </a:p>
          </p:txBody>
        </p:sp>
        <p:sp>
          <p:nvSpPr>
            <p:cNvPr id="383021" name="Freeform 45"/>
            <p:cNvSpPr/>
            <p:nvPr/>
          </p:nvSpPr>
          <p:spPr bwMode="auto">
            <a:xfrm>
              <a:off x="4384" y="1727"/>
              <a:ext cx="385" cy="651"/>
            </a:xfrm>
            <a:custGeom>
              <a:avLst/>
              <a:gdLst/>
              <a:ahLst/>
              <a:cxnLst>
                <a:cxn ang="0">
                  <a:pos x="921" y="1484"/>
                </a:cxn>
                <a:cxn ang="0">
                  <a:pos x="911" y="311"/>
                </a:cxn>
                <a:cxn ang="0">
                  <a:pos x="500" y="174"/>
                </a:cxn>
                <a:cxn ang="0">
                  <a:pos x="494" y="177"/>
                </a:cxn>
                <a:cxn ang="0">
                  <a:pos x="493" y="167"/>
                </a:cxn>
                <a:cxn ang="0">
                  <a:pos x="492" y="157"/>
                </a:cxn>
                <a:cxn ang="0">
                  <a:pos x="489" y="146"/>
                </a:cxn>
                <a:cxn ang="0">
                  <a:pos x="486" y="136"/>
                </a:cxn>
                <a:cxn ang="0">
                  <a:pos x="480" y="122"/>
                </a:cxn>
                <a:cxn ang="0">
                  <a:pos x="474" y="107"/>
                </a:cxn>
                <a:cxn ang="0">
                  <a:pos x="466" y="94"/>
                </a:cxn>
                <a:cxn ang="0">
                  <a:pos x="456" y="80"/>
                </a:cxn>
                <a:cxn ang="0">
                  <a:pos x="450" y="66"/>
                </a:cxn>
                <a:cxn ang="0">
                  <a:pos x="452" y="49"/>
                </a:cxn>
                <a:cxn ang="0">
                  <a:pos x="459" y="36"/>
                </a:cxn>
                <a:cxn ang="0">
                  <a:pos x="473" y="29"/>
                </a:cxn>
                <a:cxn ang="0">
                  <a:pos x="486" y="33"/>
                </a:cxn>
                <a:cxn ang="0">
                  <a:pos x="489" y="42"/>
                </a:cxn>
                <a:cxn ang="0">
                  <a:pos x="489" y="52"/>
                </a:cxn>
                <a:cxn ang="0">
                  <a:pos x="487" y="56"/>
                </a:cxn>
                <a:cxn ang="0">
                  <a:pos x="497" y="83"/>
                </a:cxn>
                <a:cxn ang="0">
                  <a:pos x="500" y="82"/>
                </a:cxn>
                <a:cxn ang="0">
                  <a:pos x="504" y="79"/>
                </a:cxn>
                <a:cxn ang="0">
                  <a:pos x="513" y="75"/>
                </a:cxn>
                <a:cxn ang="0">
                  <a:pos x="520" y="67"/>
                </a:cxn>
                <a:cxn ang="0">
                  <a:pos x="526" y="59"/>
                </a:cxn>
                <a:cxn ang="0">
                  <a:pos x="530" y="47"/>
                </a:cxn>
                <a:cxn ang="0">
                  <a:pos x="529" y="33"/>
                </a:cxn>
                <a:cxn ang="0">
                  <a:pos x="521" y="17"/>
                </a:cxn>
                <a:cxn ang="0">
                  <a:pos x="514" y="10"/>
                </a:cxn>
                <a:cxn ang="0">
                  <a:pos x="504" y="5"/>
                </a:cxn>
                <a:cxn ang="0">
                  <a:pos x="493" y="2"/>
                </a:cxn>
                <a:cxn ang="0">
                  <a:pos x="479" y="0"/>
                </a:cxn>
                <a:cxn ang="0">
                  <a:pos x="464" y="2"/>
                </a:cxn>
                <a:cxn ang="0">
                  <a:pos x="452" y="5"/>
                </a:cxn>
                <a:cxn ang="0">
                  <a:pos x="439" y="10"/>
                </a:cxn>
                <a:cxn ang="0">
                  <a:pos x="427" y="17"/>
                </a:cxn>
                <a:cxn ang="0">
                  <a:pos x="412" y="39"/>
                </a:cxn>
                <a:cxn ang="0">
                  <a:pos x="407" y="69"/>
                </a:cxn>
                <a:cxn ang="0">
                  <a:pos x="415" y="100"/>
                </a:cxn>
                <a:cxn ang="0">
                  <a:pos x="435" y="129"/>
                </a:cxn>
                <a:cxn ang="0">
                  <a:pos x="446" y="146"/>
                </a:cxn>
                <a:cxn ang="0">
                  <a:pos x="453" y="163"/>
                </a:cxn>
                <a:cxn ang="0">
                  <a:pos x="457" y="177"/>
                </a:cxn>
                <a:cxn ang="0">
                  <a:pos x="459" y="187"/>
                </a:cxn>
                <a:cxn ang="0">
                  <a:pos x="422" y="164"/>
                </a:cxn>
                <a:cxn ang="0">
                  <a:pos x="0" y="301"/>
                </a:cxn>
                <a:cxn ang="0">
                  <a:pos x="88" y="1498"/>
                </a:cxn>
                <a:cxn ang="0">
                  <a:pos x="104" y="1494"/>
                </a:cxn>
                <a:cxn ang="0">
                  <a:pos x="500" y="1556"/>
                </a:cxn>
                <a:cxn ang="0">
                  <a:pos x="901" y="1479"/>
                </a:cxn>
                <a:cxn ang="0">
                  <a:pos x="891" y="1477"/>
                </a:cxn>
                <a:cxn ang="0">
                  <a:pos x="921" y="1484"/>
                </a:cxn>
              </a:cxnLst>
              <a:rect l="0" t="0" r="r" b="b"/>
              <a:pathLst>
                <a:path w="921" h="1556">
                  <a:moveTo>
                    <a:pt x="921" y="1484"/>
                  </a:moveTo>
                  <a:lnTo>
                    <a:pt x="911" y="311"/>
                  </a:lnTo>
                  <a:lnTo>
                    <a:pt x="500" y="174"/>
                  </a:lnTo>
                  <a:lnTo>
                    <a:pt x="494" y="177"/>
                  </a:lnTo>
                  <a:lnTo>
                    <a:pt x="493" y="167"/>
                  </a:lnTo>
                  <a:lnTo>
                    <a:pt x="492" y="157"/>
                  </a:lnTo>
                  <a:lnTo>
                    <a:pt x="489" y="146"/>
                  </a:lnTo>
                  <a:lnTo>
                    <a:pt x="486" y="136"/>
                  </a:lnTo>
                  <a:lnTo>
                    <a:pt x="480" y="122"/>
                  </a:lnTo>
                  <a:lnTo>
                    <a:pt x="474" y="107"/>
                  </a:lnTo>
                  <a:lnTo>
                    <a:pt x="466" y="94"/>
                  </a:lnTo>
                  <a:lnTo>
                    <a:pt x="456" y="80"/>
                  </a:lnTo>
                  <a:lnTo>
                    <a:pt x="450" y="66"/>
                  </a:lnTo>
                  <a:lnTo>
                    <a:pt x="452" y="49"/>
                  </a:lnTo>
                  <a:lnTo>
                    <a:pt x="459" y="36"/>
                  </a:lnTo>
                  <a:lnTo>
                    <a:pt x="473" y="29"/>
                  </a:lnTo>
                  <a:lnTo>
                    <a:pt x="486" y="33"/>
                  </a:lnTo>
                  <a:lnTo>
                    <a:pt x="489" y="42"/>
                  </a:lnTo>
                  <a:lnTo>
                    <a:pt x="489" y="52"/>
                  </a:lnTo>
                  <a:lnTo>
                    <a:pt x="487" y="56"/>
                  </a:lnTo>
                  <a:lnTo>
                    <a:pt x="497" y="83"/>
                  </a:lnTo>
                  <a:lnTo>
                    <a:pt x="500" y="82"/>
                  </a:lnTo>
                  <a:lnTo>
                    <a:pt x="504" y="79"/>
                  </a:lnTo>
                  <a:lnTo>
                    <a:pt x="513" y="75"/>
                  </a:lnTo>
                  <a:lnTo>
                    <a:pt x="520" y="67"/>
                  </a:lnTo>
                  <a:lnTo>
                    <a:pt x="526" y="59"/>
                  </a:lnTo>
                  <a:lnTo>
                    <a:pt x="530" y="47"/>
                  </a:lnTo>
                  <a:lnTo>
                    <a:pt x="529" y="33"/>
                  </a:lnTo>
                  <a:lnTo>
                    <a:pt x="521" y="17"/>
                  </a:lnTo>
                  <a:lnTo>
                    <a:pt x="514" y="10"/>
                  </a:lnTo>
                  <a:lnTo>
                    <a:pt x="504" y="5"/>
                  </a:lnTo>
                  <a:lnTo>
                    <a:pt x="493" y="2"/>
                  </a:lnTo>
                  <a:lnTo>
                    <a:pt x="479" y="0"/>
                  </a:lnTo>
                  <a:lnTo>
                    <a:pt x="464" y="2"/>
                  </a:lnTo>
                  <a:lnTo>
                    <a:pt x="452" y="5"/>
                  </a:lnTo>
                  <a:lnTo>
                    <a:pt x="439" y="10"/>
                  </a:lnTo>
                  <a:lnTo>
                    <a:pt x="427" y="17"/>
                  </a:lnTo>
                  <a:lnTo>
                    <a:pt x="412" y="39"/>
                  </a:lnTo>
                  <a:lnTo>
                    <a:pt x="407" y="69"/>
                  </a:lnTo>
                  <a:lnTo>
                    <a:pt x="415" y="100"/>
                  </a:lnTo>
                  <a:lnTo>
                    <a:pt x="435" y="129"/>
                  </a:lnTo>
                  <a:lnTo>
                    <a:pt x="446" y="146"/>
                  </a:lnTo>
                  <a:lnTo>
                    <a:pt x="453" y="163"/>
                  </a:lnTo>
                  <a:lnTo>
                    <a:pt x="457" y="177"/>
                  </a:lnTo>
                  <a:lnTo>
                    <a:pt x="459" y="187"/>
                  </a:lnTo>
                  <a:lnTo>
                    <a:pt x="422" y="164"/>
                  </a:lnTo>
                  <a:lnTo>
                    <a:pt x="0" y="301"/>
                  </a:lnTo>
                  <a:lnTo>
                    <a:pt x="88" y="1498"/>
                  </a:lnTo>
                  <a:lnTo>
                    <a:pt x="104" y="1494"/>
                  </a:lnTo>
                  <a:lnTo>
                    <a:pt x="500" y="1556"/>
                  </a:lnTo>
                  <a:lnTo>
                    <a:pt x="901" y="1479"/>
                  </a:lnTo>
                  <a:lnTo>
                    <a:pt x="891" y="1477"/>
                  </a:lnTo>
                  <a:lnTo>
                    <a:pt x="921" y="1484"/>
                  </a:lnTo>
                  <a:close/>
                </a:path>
              </a:pathLst>
            </a:custGeom>
            <a:solidFill>
              <a:srgbClr val="000000"/>
            </a:solidFill>
            <a:ln w="9525">
              <a:noFill/>
              <a:round/>
            </a:ln>
          </p:spPr>
          <p:txBody>
            <a:bodyPr/>
            <a:lstStyle/>
            <a:p>
              <a:endParaRPr lang="en-US"/>
            </a:p>
          </p:txBody>
        </p:sp>
        <p:sp>
          <p:nvSpPr>
            <p:cNvPr id="383022" name="Freeform 46"/>
            <p:cNvSpPr/>
            <p:nvPr/>
          </p:nvSpPr>
          <p:spPr bwMode="auto">
            <a:xfrm>
              <a:off x="4389" y="1806"/>
              <a:ext cx="184" cy="534"/>
            </a:xfrm>
            <a:custGeom>
              <a:avLst/>
              <a:gdLst/>
              <a:ahLst/>
              <a:cxnLst>
                <a:cxn ang="0">
                  <a:pos x="0" y="126"/>
                </a:cxn>
                <a:cxn ang="0">
                  <a:pos x="404" y="0"/>
                </a:cxn>
                <a:cxn ang="0">
                  <a:pos x="439" y="1180"/>
                </a:cxn>
                <a:cxn ang="0">
                  <a:pos x="91" y="1280"/>
                </a:cxn>
                <a:cxn ang="0">
                  <a:pos x="0" y="126"/>
                </a:cxn>
              </a:cxnLst>
              <a:rect l="0" t="0" r="r" b="b"/>
              <a:pathLst>
                <a:path w="439" h="1280">
                  <a:moveTo>
                    <a:pt x="0" y="126"/>
                  </a:moveTo>
                  <a:lnTo>
                    <a:pt x="404" y="0"/>
                  </a:lnTo>
                  <a:lnTo>
                    <a:pt x="439" y="1180"/>
                  </a:lnTo>
                  <a:lnTo>
                    <a:pt x="91" y="1280"/>
                  </a:lnTo>
                  <a:lnTo>
                    <a:pt x="0" y="126"/>
                  </a:lnTo>
                  <a:close/>
                </a:path>
              </a:pathLst>
            </a:custGeom>
            <a:solidFill>
              <a:srgbClr val="00CC66"/>
            </a:solidFill>
            <a:ln w="9525">
              <a:noFill/>
              <a:round/>
            </a:ln>
          </p:spPr>
          <p:txBody>
            <a:bodyPr/>
            <a:lstStyle/>
            <a:p>
              <a:endParaRPr lang="en-US"/>
            </a:p>
          </p:txBody>
        </p:sp>
        <p:sp>
          <p:nvSpPr>
            <p:cNvPr id="383023" name="Freeform 47"/>
            <p:cNvSpPr/>
            <p:nvPr/>
          </p:nvSpPr>
          <p:spPr bwMode="auto">
            <a:xfrm>
              <a:off x="4353" y="2128"/>
              <a:ext cx="180" cy="174"/>
            </a:xfrm>
            <a:custGeom>
              <a:avLst/>
              <a:gdLst/>
              <a:ahLst/>
              <a:cxnLst>
                <a:cxn ang="0">
                  <a:pos x="412" y="278"/>
                </a:cxn>
                <a:cxn ang="0">
                  <a:pos x="431" y="270"/>
                </a:cxn>
                <a:cxn ang="0">
                  <a:pos x="413" y="223"/>
                </a:cxn>
                <a:cxn ang="0">
                  <a:pos x="415" y="211"/>
                </a:cxn>
                <a:cxn ang="0">
                  <a:pos x="418" y="198"/>
                </a:cxn>
                <a:cxn ang="0">
                  <a:pos x="419" y="187"/>
                </a:cxn>
                <a:cxn ang="0">
                  <a:pos x="419" y="176"/>
                </a:cxn>
                <a:cxn ang="0">
                  <a:pos x="416" y="146"/>
                </a:cxn>
                <a:cxn ang="0">
                  <a:pos x="411" y="117"/>
                </a:cxn>
                <a:cxn ang="0">
                  <a:pos x="401" y="92"/>
                </a:cxn>
                <a:cxn ang="0">
                  <a:pos x="386" y="70"/>
                </a:cxn>
                <a:cxn ang="0">
                  <a:pos x="371" y="52"/>
                </a:cxn>
                <a:cxn ang="0">
                  <a:pos x="352" y="39"/>
                </a:cxn>
                <a:cxn ang="0">
                  <a:pos x="331" y="32"/>
                </a:cxn>
                <a:cxn ang="0">
                  <a:pos x="309" y="30"/>
                </a:cxn>
                <a:cxn ang="0">
                  <a:pos x="109" y="0"/>
                </a:cxn>
                <a:cxn ang="0">
                  <a:pos x="87" y="5"/>
                </a:cxn>
                <a:cxn ang="0">
                  <a:pos x="66" y="15"/>
                </a:cxn>
                <a:cxn ang="0">
                  <a:pos x="47" y="30"/>
                </a:cxn>
                <a:cxn ang="0">
                  <a:pos x="32" y="50"/>
                </a:cxn>
                <a:cxn ang="0">
                  <a:pos x="19" y="73"/>
                </a:cxn>
                <a:cxn ang="0">
                  <a:pos x="9" y="100"/>
                </a:cxn>
                <a:cxn ang="0">
                  <a:pos x="3" y="129"/>
                </a:cxn>
                <a:cxn ang="0">
                  <a:pos x="0" y="160"/>
                </a:cxn>
                <a:cxn ang="0">
                  <a:pos x="3" y="190"/>
                </a:cxn>
                <a:cxn ang="0">
                  <a:pos x="9" y="218"/>
                </a:cxn>
                <a:cxn ang="0">
                  <a:pos x="19" y="244"/>
                </a:cxn>
                <a:cxn ang="0">
                  <a:pos x="32" y="266"/>
                </a:cxn>
                <a:cxn ang="0">
                  <a:pos x="47" y="284"/>
                </a:cxn>
                <a:cxn ang="0">
                  <a:pos x="66" y="297"/>
                </a:cxn>
                <a:cxn ang="0">
                  <a:pos x="87" y="304"/>
                </a:cxn>
                <a:cxn ang="0">
                  <a:pos x="109" y="305"/>
                </a:cxn>
                <a:cxn ang="0">
                  <a:pos x="271" y="330"/>
                </a:cxn>
                <a:cxn ang="0">
                  <a:pos x="301" y="385"/>
                </a:cxn>
                <a:cxn ang="0">
                  <a:pos x="305" y="363"/>
                </a:cxn>
                <a:cxn ang="0">
                  <a:pos x="344" y="415"/>
                </a:cxn>
                <a:cxn ang="0">
                  <a:pos x="341" y="370"/>
                </a:cxn>
                <a:cxn ang="0">
                  <a:pos x="379" y="412"/>
                </a:cxn>
                <a:cxn ang="0">
                  <a:pos x="375" y="347"/>
                </a:cxn>
                <a:cxn ang="0">
                  <a:pos x="411" y="380"/>
                </a:cxn>
                <a:cxn ang="0">
                  <a:pos x="394" y="308"/>
                </a:cxn>
                <a:cxn ang="0">
                  <a:pos x="429" y="324"/>
                </a:cxn>
                <a:cxn ang="0">
                  <a:pos x="412" y="278"/>
                </a:cxn>
              </a:cxnLst>
              <a:rect l="0" t="0" r="r" b="b"/>
              <a:pathLst>
                <a:path w="431" h="415">
                  <a:moveTo>
                    <a:pt x="412" y="278"/>
                  </a:moveTo>
                  <a:lnTo>
                    <a:pt x="431" y="270"/>
                  </a:lnTo>
                  <a:lnTo>
                    <a:pt x="413" y="223"/>
                  </a:lnTo>
                  <a:lnTo>
                    <a:pt x="415" y="211"/>
                  </a:lnTo>
                  <a:lnTo>
                    <a:pt x="418" y="198"/>
                  </a:lnTo>
                  <a:lnTo>
                    <a:pt x="419" y="187"/>
                  </a:lnTo>
                  <a:lnTo>
                    <a:pt x="419" y="176"/>
                  </a:lnTo>
                  <a:lnTo>
                    <a:pt x="416" y="146"/>
                  </a:lnTo>
                  <a:lnTo>
                    <a:pt x="411" y="117"/>
                  </a:lnTo>
                  <a:lnTo>
                    <a:pt x="401" y="92"/>
                  </a:lnTo>
                  <a:lnTo>
                    <a:pt x="386" y="70"/>
                  </a:lnTo>
                  <a:lnTo>
                    <a:pt x="371" y="52"/>
                  </a:lnTo>
                  <a:lnTo>
                    <a:pt x="352" y="39"/>
                  </a:lnTo>
                  <a:lnTo>
                    <a:pt x="331" y="32"/>
                  </a:lnTo>
                  <a:lnTo>
                    <a:pt x="309" y="30"/>
                  </a:lnTo>
                  <a:lnTo>
                    <a:pt x="109" y="0"/>
                  </a:lnTo>
                  <a:lnTo>
                    <a:pt x="87" y="5"/>
                  </a:lnTo>
                  <a:lnTo>
                    <a:pt x="66" y="15"/>
                  </a:lnTo>
                  <a:lnTo>
                    <a:pt x="47" y="30"/>
                  </a:lnTo>
                  <a:lnTo>
                    <a:pt x="32" y="50"/>
                  </a:lnTo>
                  <a:lnTo>
                    <a:pt x="19" y="73"/>
                  </a:lnTo>
                  <a:lnTo>
                    <a:pt x="9" y="100"/>
                  </a:lnTo>
                  <a:lnTo>
                    <a:pt x="3" y="129"/>
                  </a:lnTo>
                  <a:lnTo>
                    <a:pt x="0" y="160"/>
                  </a:lnTo>
                  <a:lnTo>
                    <a:pt x="3" y="190"/>
                  </a:lnTo>
                  <a:lnTo>
                    <a:pt x="9" y="218"/>
                  </a:lnTo>
                  <a:lnTo>
                    <a:pt x="19" y="244"/>
                  </a:lnTo>
                  <a:lnTo>
                    <a:pt x="32" y="266"/>
                  </a:lnTo>
                  <a:lnTo>
                    <a:pt x="47" y="284"/>
                  </a:lnTo>
                  <a:lnTo>
                    <a:pt x="66" y="297"/>
                  </a:lnTo>
                  <a:lnTo>
                    <a:pt x="87" y="304"/>
                  </a:lnTo>
                  <a:lnTo>
                    <a:pt x="109" y="305"/>
                  </a:lnTo>
                  <a:lnTo>
                    <a:pt x="271" y="330"/>
                  </a:lnTo>
                  <a:lnTo>
                    <a:pt x="301" y="385"/>
                  </a:lnTo>
                  <a:lnTo>
                    <a:pt x="305" y="363"/>
                  </a:lnTo>
                  <a:lnTo>
                    <a:pt x="344" y="415"/>
                  </a:lnTo>
                  <a:lnTo>
                    <a:pt x="341" y="370"/>
                  </a:lnTo>
                  <a:lnTo>
                    <a:pt x="379" y="412"/>
                  </a:lnTo>
                  <a:lnTo>
                    <a:pt x="375" y="347"/>
                  </a:lnTo>
                  <a:lnTo>
                    <a:pt x="411" y="380"/>
                  </a:lnTo>
                  <a:lnTo>
                    <a:pt x="394" y="308"/>
                  </a:lnTo>
                  <a:lnTo>
                    <a:pt x="429" y="324"/>
                  </a:lnTo>
                  <a:lnTo>
                    <a:pt x="412" y="278"/>
                  </a:lnTo>
                  <a:close/>
                </a:path>
              </a:pathLst>
            </a:custGeom>
            <a:solidFill>
              <a:srgbClr val="000000"/>
            </a:solidFill>
            <a:ln w="9525">
              <a:noFill/>
              <a:round/>
            </a:ln>
          </p:spPr>
          <p:txBody>
            <a:bodyPr/>
            <a:lstStyle/>
            <a:p>
              <a:endParaRPr lang="en-US"/>
            </a:p>
          </p:txBody>
        </p:sp>
        <p:sp>
          <p:nvSpPr>
            <p:cNvPr id="383024" name="Freeform 48"/>
            <p:cNvSpPr/>
            <p:nvPr/>
          </p:nvSpPr>
          <p:spPr bwMode="auto">
            <a:xfrm>
              <a:off x="4347" y="1966"/>
              <a:ext cx="182" cy="177"/>
            </a:xfrm>
            <a:custGeom>
              <a:avLst/>
              <a:gdLst/>
              <a:ahLst/>
              <a:cxnLst>
                <a:cxn ang="0">
                  <a:pos x="416" y="287"/>
                </a:cxn>
                <a:cxn ang="0">
                  <a:pos x="436" y="278"/>
                </a:cxn>
                <a:cxn ang="0">
                  <a:pos x="419" y="236"/>
                </a:cxn>
                <a:cxn ang="0">
                  <a:pos x="421" y="226"/>
                </a:cxn>
                <a:cxn ang="0">
                  <a:pos x="422" y="216"/>
                </a:cxn>
                <a:cxn ang="0">
                  <a:pos x="423" y="204"/>
                </a:cxn>
                <a:cxn ang="0">
                  <a:pos x="423" y="194"/>
                </a:cxn>
                <a:cxn ang="0">
                  <a:pos x="421" y="164"/>
                </a:cxn>
                <a:cxn ang="0">
                  <a:pos x="415" y="136"/>
                </a:cxn>
                <a:cxn ang="0">
                  <a:pos x="405" y="110"/>
                </a:cxn>
                <a:cxn ang="0">
                  <a:pos x="391" y="89"/>
                </a:cxn>
                <a:cxn ang="0">
                  <a:pos x="375" y="70"/>
                </a:cxn>
                <a:cxn ang="0">
                  <a:pos x="356" y="56"/>
                </a:cxn>
                <a:cxn ang="0">
                  <a:pos x="335" y="47"/>
                </a:cxn>
                <a:cxn ang="0">
                  <a:pos x="314" y="45"/>
                </a:cxn>
                <a:cxn ang="0">
                  <a:pos x="110" y="0"/>
                </a:cxn>
                <a:cxn ang="0">
                  <a:pos x="87" y="3"/>
                </a:cxn>
                <a:cxn ang="0">
                  <a:pos x="67" y="12"/>
                </a:cxn>
                <a:cxn ang="0">
                  <a:pos x="49" y="26"/>
                </a:cxn>
                <a:cxn ang="0">
                  <a:pos x="31" y="45"/>
                </a:cxn>
                <a:cxn ang="0">
                  <a:pos x="19" y="67"/>
                </a:cxn>
                <a:cxn ang="0">
                  <a:pos x="9" y="93"/>
                </a:cxn>
                <a:cxn ang="0">
                  <a:pos x="3" y="122"/>
                </a:cxn>
                <a:cxn ang="0">
                  <a:pos x="0" y="151"/>
                </a:cxn>
                <a:cxn ang="0">
                  <a:pos x="3" y="181"/>
                </a:cxn>
                <a:cxn ang="0">
                  <a:pos x="9" y="210"/>
                </a:cxn>
                <a:cxn ang="0">
                  <a:pos x="19" y="236"/>
                </a:cxn>
                <a:cxn ang="0">
                  <a:pos x="31" y="257"/>
                </a:cxn>
                <a:cxn ang="0">
                  <a:pos x="49" y="276"/>
                </a:cxn>
                <a:cxn ang="0">
                  <a:pos x="67" y="290"/>
                </a:cxn>
                <a:cxn ang="0">
                  <a:pos x="87" y="298"/>
                </a:cxn>
                <a:cxn ang="0">
                  <a:pos x="110" y="301"/>
                </a:cxn>
                <a:cxn ang="0">
                  <a:pos x="277" y="337"/>
                </a:cxn>
                <a:cxn ang="0">
                  <a:pos x="275" y="337"/>
                </a:cxn>
                <a:cxn ang="0">
                  <a:pos x="305" y="395"/>
                </a:cxn>
                <a:cxn ang="0">
                  <a:pos x="311" y="371"/>
                </a:cxn>
                <a:cxn ang="0">
                  <a:pos x="349" y="424"/>
                </a:cxn>
                <a:cxn ang="0">
                  <a:pos x="346" y="380"/>
                </a:cxn>
                <a:cxn ang="0">
                  <a:pos x="383" y="421"/>
                </a:cxn>
                <a:cxn ang="0">
                  <a:pos x="381" y="357"/>
                </a:cxn>
                <a:cxn ang="0">
                  <a:pos x="416" y="388"/>
                </a:cxn>
                <a:cxn ang="0">
                  <a:pos x="398" y="318"/>
                </a:cxn>
                <a:cxn ang="0">
                  <a:pos x="435" y="333"/>
                </a:cxn>
                <a:cxn ang="0">
                  <a:pos x="416" y="287"/>
                </a:cxn>
              </a:cxnLst>
              <a:rect l="0" t="0" r="r" b="b"/>
              <a:pathLst>
                <a:path w="436" h="424">
                  <a:moveTo>
                    <a:pt x="416" y="287"/>
                  </a:moveTo>
                  <a:lnTo>
                    <a:pt x="436" y="278"/>
                  </a:lnTo>
                  <a:lnTo>
                    <a:pt x="419" y="236"/>
                  </a:lnTo>
                  <a:lnTo>
                    <a:pt x="421" y="226"/>
                  </a:lnTo>
                  <a:lnTo>
                    <a:pt x="422" y="216"/>
                  </a:lnTo>
                  <a:lnTo>
                    <a:pt x="423" y="204"/>
                  </a:lnTo>
                  <a:lnTo>
                    <a:pt x="423" y="194"/>
                  </a:lnTo>
                  <a:lnTo>
                    <a:pt x="421" y="164"/>
                  </a:lnTo>
                  <a:lnTo>
                    <a:pt x="415" y="136"/>
                  </a:lnTo>
                  <a:lnTo>
                    <a:pt x="405" y="110"/>
                  </a:lnTo>
                  <a:lnTo>
                    <a:pt x="391" y="89"/>
                  </a:lnTo>
                  <a:lnTo>
                    <a:pt x="375" y="70"/>
                  </a:lnTo>
                  <a:lnTo>
                    <a:pt x="356" y="56"/>
                  </a:lnTo>
                  <a:lnTo>
                    <a:pt x="335" y="47"/>
                  </a:lnTo>
                  <a:lnTo>
                    <a:pt x="314" y="45"/>
                  </a:lnTo>
                  <a:lnTo>
                    <a:pt x="110" y="0"/>
                  </a:lnTo>
                  <a:lnTo>
                    <a:pt x="87" y="3"/>
                  </a:lnTo>
                  <a:lnTo>
                    <a:pt x="67" y="12"/>
                  </a:lnTo>
                  <a:lnTo>
                    <a:pt x="49" y="26"/>
                  </a:lnTo>
                  <a:lnTo>
                    <a:pt x="31" y="45"/>
                  </a:lnTo>
                  <a:lnTo>
                    <a:pt x="19" y="67"/>
                  </a:lnTo>
                  <a:lnTo>
                    <a:pt x="9" y="93"/>
                  </a:lnTo>
                  <a:lnTo>
                    <a:pt x="3" y="122"/>
                  </a:lnTo>
                  <a:lnTo>
                    <a:pt x="0" y="151"/>
                  </a:lnTo>
                  <a:lnTo>
                    <a:pt x="3" y="181"/>
                  </a:lnTo>
                  <a:lnTo>
                    <a:pt x="9" y="210"/>
                  </a:lnTo>
                  <a:lnTo>
                    <a:pt x="19" y="236"/>
                  </a:lnTo>
                  <a:lnTo>
                    <a:pt x="31" y="257"/>
                  </a:lnTo>
                  <a:lnTo>
                    <a:pt x="49" y="276"/>
                  </a:lnTo>
                  <a:lnTo>
                    <a:pt x="67" y="290"/>
                  </a:lnTo>
                  <a:lnTo>
                    <a:pt x="87" y="298"/>
                  </a:lnTo>
                  <a:lnTo>
                    <a:pt x="110" y="301"/>
                  </a:lnTo>
                  <a:lnTo>
                    <a:pt x="277" y="337"/>
                  </a:lnTo>
                  <a:lnTo>
                    <a:pt x="275" y="337"/>
                  </a:lnTo>
                  <a:lnTo>
                    <a:pt x="305" y="395"/>
                  </a:lnTo>
                  <a:lnTo>
                    <a:pt x="311" y="371"/>
                  </a:lnTo>
                  <a:lnTo>
                    <a:pt x="349" y="424"/>
                  </a:lnTo>
                  <a:lnTo>
                    <a:pt x="346" y="380"/>
                  </a:lnTo>
                  <a:lnTo>
                    <a:pt x="383" y="421"/>
                  </a:lnTo>
                  <a:lnTo>
                    <a:pt x="381" y="357"/>
                  </a:lnTo>
                  <a:lnTo>
                    <a:pt x="416" y="388"/>
                  </a:lnTo>
                  <a:lnTo>
                    <a:pt x="398" y="318"/>
                  </a:lnTo>
                  <a:lnTo>
                    <a:pt x="435" y="333"/>
                  </a:lnTo>
                  <a:lnTo>
                    <a:pt x="416" y="287"/>
                  </a:lnTo>
                  <a:close/>
                </a:path>
              </a:pathLst>
            </a:custGeom>
            <a:solidFill>
              <a:srgbClr val="000000"/>
            </a:solidFill>
            <a:ln w="9525">
              <a:noFill/>
              <a:round/>
            </a:ln>
          </p:spPr>
          <p:txBody>
            <a:bodyPr/>
            <a:lstStyle/>
            <a:p>
              <a:endParaRPr lang="en-US"/>
            </a:p>
          </p:txBody>
        </p:sp>
        <p:sp>
          <p:nvSpPr>
            <p:cNvPr id="383025" name="Freeform 49"/>
            <p:cNvSpPr/>
            <p:nvPr/>
          </p:nvSpPr>
          <p:spPr bwMode="auto">
            <a:xfrm>
              <a:off x="4336" y="1812"/>
              <a:ext cx="180" cy="163"/>
            </a:xfrm>
            <a:custGeom>
              <a:avLst/>
              <a:gdLst/>
              <a:ahLst/>
              <a:cxnLst>
                <a:cxn ang="0">
                  <a:pos x="414" y="266"/>
                </a:cxn>
                <a:cxn ang="0">
                  <a:pos x="432" y="257"/>
                </a:cxn>
                <a:cxn ang="0">
                  <a:pos x="409" y="211"/>
                </a:cxn>
                <a:cxn ang="0">
                  <a:pos x="408" y="213"/>
                </a:cxn>
                <a:cxn ang="0">
                  <a:pos x="408" y="210"/>
                </a:cxn>
                <a:cxn ang="0">
                  <a:pos x="409" y="206"/>
                </a:cxn>
                <a:cxn ang="0">
                  <a:pos x="409" y="203"/>
                </a:cxn>
                <a:cxn ang="0">
                  <a:pos x="409" y="200"/>
                </a:cxn>
                <a:cxn ang="0">
                  <a:pos x="408" y="176"/>
                </a:cxn>
                <a:cxn ang="0">
                  <a:pos x="401" y="154"/>
                </a:cxn>
                <a:cxn ang="0">
                  <a:pos x="391" y="133"/>
                </a:cxn>
                <a:cxn ang="0">
                  <a:pos x="378" y="114"/>
                </a:cxn>
                <a:cxn ang="0">
                  <a:pos x="362" y="99"/>
                </a:cxn>
                <a:cxn ang="0">
                  <a:pos x="345" y="86"/>
                </a:cxn>
                <a:cxn ang="0">
                  <a:pos x="325" y="77"/>
                </a:cxn>
                <a:cxn ang="0">
                  <a:pos x="304" y="73"/>
                </a:cxn>
                <a:cxn ang="0">
                  <a:pos x="110" y="0"/>
                </a:cxn>
                <a:cxn ang="0">
                  <a:pos x="89" y="0"/>
                </a:cxn>
                <a:cxn ang="0">
                  <a:pos x="69" y="7"/>
                </a:cxn>
                <a:cxn ang="0">
                  <a:pos x="50" y="22"/>
                </a:cxn>
                <a:cxn ang="0">
                  <a:pos x="35" y="42"/>
                </a:cxn>
                <a:cxn ang="0">
                  <a:pos x="20" y="67"/>
                </a:cxn>
                <a:cxn ang="0">
                  <a:pos x="10" y="97"/>
                </a:cxn>
                <a:cxn ang="0">
                  <a:pos x="3" y="132"/>
                </a:cxn>
                <a:cxn ang="0">
                  <a:pos x="0" y="169"/>
                </a:cxn>
                <a:cxn ang="0">
                  <a:pos x="2" y="206"/>
                </a:cxn>
                <a:cxn ang="0">
                  <a:pos x="8" y="240"/>
                </a:cxn>
                <a:cxn ang="0">
                  <a:pos x="16" y="270"/>
                </a:cxn>
                <a:cxn ang="0">
                  <a:pos x="29" y="294"/>
                </a:cxn>
                <a:cxn ang="0">
                  <a:pos x="45" y="314"/>
                </a:cxn>
                <a:cxn ang="0">
                  <a:pos x="62" y="328"/>
                </a:cxn>
                <a:cxn ang="0">
                  <a:pos x="82" y="335"/>
                </a:cxn>
                <a:cxn ang="0">
                  <a:pos x="103" y="335"/>
                </a:cxn>
                <a:cxn ang="0">
                  <a:pos x="280" y="340"/>
                </a:cxn>
                <a:cxn ang="0">
                  <a:pos x="305" y="378"/>
                </a:cxn>
                <a:cxn ang="0">
                  <a:pos x="310" y="355"/>
                </a:cxn>
                <a:cxn ang="0">
                  <a:pos x="347" y="390"/>
                </a:cxn>
                <a:cxn ang="0">
                  <a:pos x="345" y="354"/>
                </a:cxn>
                <a:cxn ang="0">
                  <a:pos x="382" y="377"/>
                </a:cxn>
                <a:cxn ang="0">
                  <a:pos x="378" y="327"/>
                </a:cxn>
                <a:cxn ang="0">
                  <a:pos x="414" y="343"/>
                </a:cxn>
                <a:cxn ang="0">
                  <a:pos x="397" y="293"/>
                </a:cxn>
                <a:cxn ang="0">
                  <a:pos x="432" y="297"/>
                </a:cxn>
                <a:cxn ang="0">
                  <a:pos x="414" y="266"/>
                </a:cxn>
              </a:cxnLst>
              <a:rect l="0" t="0" r="r" b="b"/>
              <a:pathLst>
                <a:path w="432" h="390">
                  <a:moveTo>
                    <a:pt x="414" y="266"/>
                  </a:moveTo>
                  <a:lnTo>
                    <a:pt x="432" y="257"/>
                  </a:lnTo>
                  <a:lnTo>
                    <a:pt x="409" y="211"/>
                  </a:lnTo>
                  <a:lnTo>
                    <a:pt x="408" y="213"/>
                  </a:lnTo>
                  <a:lnTo>
                    <a:pt x="408" y="210"/>
                  </a:lnTo>
                  <a:lnTo>
                    <a:pt x="409" y="206"/>
                  </a:lnTo>
                  <a:lnTo>
                    <a:pt x="409" y="203"/>
                  </a:lnTo>
                  <a:lnTo>
                    <a:pt x="409" y="200"/>
                  </a:lnTo>
                  <a:lnTo>
                    <a:pt x="408" y="176"/>
                  </a:lnTo>
                  <a:lnTo>
                    <a:pt x="401" y="154"/>
                  </a:lnTo>
                  <a:lnTo>
                    <a:pt x="391" y="133"/>
                  </a:lnTo>
                  <a:lnTo>
                    <a:pt x="378" y="114"/>
                  </a:lnTo>
                  <a:lnTo>
                    <a:pt x="362" y="99"/>
                  </a:lnTo>
                  <a:lnTo>
                    <a:pt x="345" y="86"/>
                  </a:lnTo>
                  <a:lnTo>
                    <a:pt x="325" y="77"/>
                  </a:lnTo>
                  <a:lnTo>
                    <a:pt x="304" y="73"/>
                  </a:lnTo>
                  <a:lnTo>
                    <a:pt x="110" y="0"/>
                  </a:lnTo>
                  <a:lnTo>
                    <a:pt x="89" y="0"/>
                  </a:lnTo>
                  <a:lnTo>
                    <a:pt x="69" y="7"/>
                  </a:lnTo>
                  <a:lnTo>
                    <a:pt x="50" y="22"/>
                  </a:lnTo>
                  <a:lnTo>
                    <a:pt x="35" y="42"/>
                  </a:lnTo>
                  <a:lnTo>
                    <a:pt x="20" y="67"/>
                  </a:lnTo>
                  <a:lnTo>
                    <a:pt x="10" y="97"/>
                  </a:lnTo>
                  <a:lnTo>
                    <a:pt x="3" y="132"/>
                  </a:lnTo>
                  <a:lnTo>
                    <a:pt x="0" y="169"/>
                  </a:lnTo>
                  <a:lnTo>
                    <a:pt x="2" y="206"/>
                  </a:lnTo>
                  <a:lnTo>
                    <a:pt x="8" y="240"/>
                  </a:lnTo>
                  <a:lnTo>
                    <a:pt x="16" y="270"/>
                  </a:lnTo>
                  <a:lnTo>
                    <a:pt x="29" y="294"/>
                  </a:lnTo>
                  <a:lnTo>
                    <a:pt x="45" y="314"/>
                  </a:lnTo>
                  <a:lnTo>
                    <a:pt x="62" y="328"/>
                  </a:lnTo>
                  <a:lnTo>
                    <a:pt x="82" y="335"/>
                  </a:lnTo>
                  <a:lnTo>
                    <a:pt x="103" y="335"/>
                  </a:lnTo>
                  <a:lnTo>
                    <a:pt x="280" y="340"/>
                  </a:lnTo>
                  <a:lnTo>
                    <a:pt x="305" y="378"/>
                  </a:lnTo>
                  <a:lnTo>
                    <a:pt x="310" y="355"/>
                  </a:lnTo>
                  <a:lnTo>
                    <a:pt x="347" y="390"/>
                  </a:lnTo>
                  <a:lnTo>
                    <a:pt x="345" y="354"/>
                  </a:lnTo>
                  <a:lnTo>
                    <a:pt x="382" y="377"/>
                  </a:lnTo>
                  <a:lnTo>
                    <a:pt x="378" y="327"/>
                  </a:lnTo>
                  <a:lnTo>
                    <a:pt x="414" y="343"/>
                  </a:lnTo>
                  <a:lnTo>
                    <a:pt x="397" y="293"/>
                  </a:lnTo>
                  <a:lnTo>
                    <a:pt x="432" y="297"/>
                  </a:lnTo>
                  <a:lnTo>
                    <a:pt x="414" y="266"/>
                  </a:lnTo>
                  <a:close/>
                </a:path>
              </a:pathLst>
            </a:custGeom>
            <a:solidFill>
              <a:srgbClr val="000000"/>
            </a:solidFill>
            <a:ln w="9525">
              <a:noFill/>
              <a:round/>
            </a:ln>
          </p:spPr>
          <p:txBody>
            <a:bodyPr/>
            <a:lstStyle/>
            <a:p>
              <a:endParaRPr lang="en-US"/>
            </a:p>
          </p:txBody>
        </p:sp>
        <p:sp>
          <p:nvSpPr>
            <p:cNvPr id="383026" name="Freeform 50"/>
            <p:cNvSpPr/>
            <p:nvPr/>
          </p:nvSpPr>
          <p:spPr bwMode="auto">
            <a:xfrm>
              <a:off x="4594" y="1806"/>
              <a:ext cx="166" cy="531"/>
            </a:xfrm>
            <a:custGeom>
              <a:avLst/>
              <a:gdLst/>
              <a:ahLst/>
              <a:cxnLst>
                <a:cxn ang="0">
                  <a:pos x="28" y="1162"/>
                </a:cxn>
                <a:cxn ang="0">
                  <a:pos x="396" y="1269"/>
                </a:cxn>
                <a:cxn ang="0">
                  <a:pos x="383" y="136"/>
                </a:cxn>
                <a:cxn ang="0">
                  <a:pos x="0" y="0"/>
                </a:cxn>
                <a:cxn ang="0">
                  <a:pos x="28" y="1162"/>
                </a:cxn>
              </a:cxnLst>
              <a:rect l="0" t="0" r="r" b="b"/>
              <a:pathLst>
                <a:path w="396" h="1269">
                  <a:moveTo>
                    <a:pt x="28" y="1162"/>
                  </a:moveTo>
                  <a:lnTo>
                    <a:pt x="396" y="1269"/>
                  </a:lnTo>
                  <a:lnTo>
                    <a:pt x="383" y="136"/>
                  </a:lnTo>
                  <a:lnTo>
                    <a:pt x="0" y="0"/>
                  </a:lnTo>
                  <a:lnTo>
                    <a:pt x="28" y="1162"/>
                  </a:lnTo>
                  <a:close/>
                </a:path>
              </a:pathLst>
            </a:custGeom>
            <a:solidFill>
              <a:srgbClr val="339933"/>
            </a:solidFill>
            <a:ln w="9525">
              <a:noFill/>
              <a:round/>
            </a:ln>
          </p:spPr>
          <p:txBody>
            <a:bodyPr/>
            <a:lstStyle/>
            <a:p>
              <a:endParaRPr lang="en-US"/>
            </a:p>
          </p:txBody>
        </p:sp>
        <p:sp>
          <p:nvSpPr>
            <p:cNvPr id="383027" name="Freeform 51"/>
            <p:cNvSpPr/>
            <p:nvPr/>
          </p:nvSpPr>
          <p:spPr bwMode="auto">
            <a:xfrm>
              <a:off x="4357" y="1822"/>
              <a:ext cx="57" cy="117"/>
            </a:xfrm>
            <a:custGeom>
              <a:avLst/>
              <a:gdLst/>
              <a:ahLst/>
              <a:cxnLst>
                <a:cxn ang="0">
                  <a:pos x="71" y="0"/>
                </a:cxn>
                <a:cxn ang="0">
                  <a:pos x="57" y="2"/>
                </a:cxn>
                <a:cxn ang="0">
                  <a:pos x="44" y="7"/>
                </a:cxn>
                <a:cxn ang="0">
                  <a:pos x="33" y="20"/>
                </a:cxn>
                <a:cxn ang="0">
                  <a:pos x="21" y="37"/>
                </a:cxn>
                <a:cxn ang="0">
                  <a:pos x="13" y="57"/>
                </a:cxn>
                <a:cxn ang="0">
                  <a:pos x="5" y="83"/>
                </a:cxn>
                <a:cxn ang="0">
                  <a:pos x="1" y="110"/>
                </a:cxn>
                <a:cxn ang="0">
                  <a:pos x="0" y="140"/>
                </a:cxn>
                <a:cxn ang="0">
                  <a:pos x="0" y="170"/>
                </a:cxn>
                <a:cxn ang="0">
                  <a:pos x="4" y="197"/>
                </a:cxn>
                <a:cxn ang="0">
                  <a:pos x="10" y="221"/>
                </a:cxn>
                <a:cxn ang="0">
                  <a:pos x="17" y="241"/>
                </a:cxn>
                <a:cxn ang="0">
                  <a:pos x="27" y="258"/>
                </a:cxn>
                <a:cxn ang="0">
                  <a:pos x="40" y="271"/>
                </a:cxn>
                <a:cxn ang="0">
                  <a:pos x="52" y="277"/>
                </a:cxn>
                <a:cxn ang="0">
                  <a:pos x="67" y="278"/>
                </a:cxn>
                <a:cxn ang="0">
                  <a:pos x="81" y="274"/>
                </a:cxn>
                <a:cxn ang="0">
                  <a:pos x="94" y="264"/>
                </a:cxn>
                <a:cxn ang="0">
                  <a:pos x="105" y="250"/>
                </a:cxn>
                <a:cxn ang="0">
                  <a:pos x="117" y="233"/>
                </a:cxn>
                <a:cxn ang="0">
                  <a:pos x="125" y="213"/>
                </a:cxn>
                <a:cxn ang="0">
                  <a:pos x="132" y="190"/>
                </a:cxn>
                <a:cxn ang="0">
                  <a:pos x="137" y="166"/>
                </a:cxn>
                <a:cxn ang="0">
                  <a:pos x="138" y="140"/>
                </a:cxn>
                <a:cxn ang="0">
                  <a:pos x="137" y="114"/>
                </a:cxn>
                <a:cxn ang="0">
                  <a:pos x="134" y="89"/>
                </a:cxn>
                <a:cxn ang="0">
                  <a:pos x="128" y="66"/>
                </a:cxn>
                <a:cxn ang="0">
                  <a:pos x="119" y="46"/>
                </a:cxn>
                <a:cxn ang="0">
                  <a:pos x="109" y="29"/>
                </a:cxn>
                <a:cxn ang="0">
                  <a:pos x="98" y="14"/>
                </a:cxn>
                <a:cxn ang="0">
                  <a:pos x="85" y="4"/>
                </a:cxn>
                <a:cxn ang="0">
                  <a:pos x="71" y="0"/>
                </a:cxn>
              </a:cxnLst>
              <a:rect l="0" t="0" r="r" b="b"/>
              <a:pathLst>
                <a:path w="138" h="278">
                  <a:moveTo>
                    <a:pt x="71" y="0"/>
                  </a:moveTo>
                  <a:lnTo>
                    <a:pt x="57" y="2"/>
                  </a:lnTo>
                  <a:lnTo>
                    <a:pt x="44" y="7"/>
                  </a:lnTo>
                  <a:lnTo>
                    <a:pt x="33" y="20"/>
                  </a:lnTo>
                  <a:lnTo>
                    <a:pt x="21" y="37"/>
                  </a:lnTo>
                  <a:lnTo>
                    <a:pt x="13" y="57"/>
                  </a:lnTo>
                  <a:lnTo>
                    <a:pt x="5" y="83"/>
                  </a:lnTo>
                  <a:lnTo>
                    <a:pt x="1" y="110"/>
                  </a:lnTo>
                  <a:lnTo>
                    <a:pt x="0" y="140"/>
                  </a:lnTo>
                  <a:lnTo>
                    <a:pt x="0" y="170"/>
                  </a:lnTo>
                  <a:lnTo>
                    <a:pt x="4" y="197"/>
                  </a:lnTo>
                  <a:lnTo>
                    <a:pt x="10" y="221"/>
                  </a:lnTo>
                  <a:lnTo>
                    <a:pt x="17" y="241"/>
                  </a:lnTo>
                  <a:lnTo>
                    <a:pt x="27" y="258"/>
                  </a:lnTo>
                  <a:lnTo>
                    <a:pt x="40" y="271"/>
                  </a:lnTo>
                  <a:lnTo>
                    <a:pt x="52" y="277"/>
                  </a:lnTo>
                  <a:lnTo>
                    <a:pt x="67" y="278"/>
                  </a:lnTo>
                  <a:lnTo>
                    <a:pt x="81" y="274"/>
                  </a:lnTo>
                  <a:lnTo>
                    <a:pt x="94" y="264"/>
                  </a:lnTo>
                  <a:lnTo>
                    <a:pt x="105" y="250"/>
                  </a:lnTo>
                  <a:lnTo>
                    <a:pt x="117" y="233"/>
                  </a:lnTo>
                  <a:lnTo>
                    <a:pt x="125" y="213"/>
                  </a:lnTo>
                  <a:lnTo>
                    <a:pt x="132" y="190"/>
                  </a:lnTo>
                  <a:lnTo>
                    <a:pt x="137" y="166"/>
                  </a:lnTo>
                  <a:lnTo>
                    <a:pt x="138" y="140"/>
                  </a:lnTo>
                  <a:lnTo>
                    <a:pt x="137" y="114"/>
                  </a:lnTo>
                  <a:lnTo>
                    <a:pt x="134" y="89"/>
                  </a:lnTo>
                  <a:lnTo>
                    <a:pt x="128" y="66"/>
                  </a:lnTo>
                  <a:lnTo>
                    <a:pt x="119" y="46"/>
                  </a:lnTo>
                  <a:lnTo>
                    <a:pt x="109" y="29"/>
                  </a:lnTo>
                  <a:lnTo>
                    <a:pt x="98" y="14"/>
                  </a:lnTo>
                  <a:lnTo>
                    <a:pt x="85" y="4"/>
                  </a:lnTo>
                  <a:lnTo>
                    <a:pt x="71" y="0"/>
                  </a:lnTo>
                  <a:close/>
                </a:path>
              </a:pathLst>
            </a:custGeom>
            <a:solidFill>
              <a:srgbClr val="FF3300"/>
            </a:solidFill>
            <a:ln w="9525">
              <a:noFill/>
              <a:round/>
            </a:ln>
          </p:spPr>
          <p:txBody>
            <a:bodyPr/>
            <a:lstStyle/>
            <a:p>
              <a:endParaRPr lang="en-US"/>
            </a:p>
          </p:txBody>
        </p:sp>
        <p:sp>
          <p:nvSpPr>
            <p:cNvPr id="383028" name="Freeform 52"/>
            <p:cNvSpPr/>
            <p:nvPr/>
          </p:nvSpPr>
          <p:spPr bwMode="auto">
            <a:xfrm>
              <a:off x="4368" y="1978"/>
              <a:ext cx="61" cy="106"/>
            </a:xfrm>
            <a:custGeom>
              <a:avLst/>
              <a:gdLst/>
              <a:ahLst/>
              <a:cxnLst>
                <a:cxn ang="0">
                  <a:pos x="71" y="0"/>
                </a:cxn>
                <a:cxn ang="0">
                  <a:pos x="57" y="3"/>
                </a:cxn>
                <a:cxn ang="0">
                  <a:pos x="43" y="10"/>
                </a:cxn>
                <a:cxn ang="0">
                  <a:pos x="31" y="21"/>
                </a:cxn>
                <a:cxn ang="0">
                  <a:pos x="21" y="37"/>
                </a:cxn>
                <a:cxn ang="0">
                  <a:pos x="11" y="55"/>
                </a:cxn>
                <a:cxn ang="0">
                  <a:pos x="6" y="77"/>
                </a:cxn>
                <a:cxn ang="0">
                  <a:pos x="1" y="101"/>
                </a:cxn>
                <a:cxn ang="0">
                  <a:pos x="0" y="127"/>
                </a:cxn>
                <a:cxn ang="0">
                  <a:pos x="1" y="152"/>
                </a:cxn>
                <a:cxn ang="0">
                  <a:pos x="6" y="175"/>
                </a:cxn>
                <a:cxn ang="0">
                  <a:pos x="11" y="197"/>
                </a:cxn>
                <a:cxn ang="0">
                  <a:pos x="21" y="215"/>
                </a:cxn>
                <a:cxn ang="0">
                  <a:pos x="31" y="231"/>
                </a:cxn>
                <a:cxn ang="0">
                  <a:pos x="43" y="242"/>
                </a:cxn>
                <a:cxn ang="0">
                  <a:pos x="57" y="249"/>
                </a:cxn>
                <a:cxn ang="0">
                  <a:pos x="71" y="252"/>
                </a:cxn>
                <a:cxn ang="0">
                  <a:pos x="85" y="249"/>
                </a:cxn>
                <a:cxn ang="0">
                  <a:pos x="100" y="242"/>
                </a:cxn>
                <a:cxn ang="0">
                  <a:pos x="111" y="231"/>
                </a:cxn>
                <a:cxn ang="0">
                  <a:pos x="122" y="215"/>
                </a:cxn>
                <a:cxn ang="0">
                  <a:pos x="131" y="197"/>
                </a:cxn>
                <a:cxn ang="0">
                  <a:pos x="138" y="175"/>
                </a:cxn>
                <a:cxn ang="0">
                  <a:pos x="142" y="152"/>
                </a:cxn>
                <a:cxn ang="0">
                  <a:pos x="144" y="127"/>
                </a:cxn>
                <a:cxn ang="0">
                  <a:pos x="142" y="101"/>
                </a:cxn>
                <a:cxn ang="0">
                  <a:pos x="138" y="77"/>
                </a:cxn>
                <a:cxn ang="0">
                  <a:pos x="131" y="55"/>
                </a:cxn>
                <a:cxn ang="0">
                  <a:pos x="122" y="37"/>
                </a:cxn>
                <a:cxn ang="0">
                  <a:pos x="111" y="21"/>
                </a:cxn>
                <a:cxn ang="0">
                  <a:pos x="100" y="10"/>
                </a:cxn>
                <a:cxn ang="0">
                  <a:pos x="85" y="3"/>
                </a:cxn>
                <a:cxn ang="0">
                  <a:pos x="71" y="0"/>
                </a:cxn>
              </a:cxnLst>
              <a:rect l="0" t="0" r="r" b="b"/>
              <a:pathLst>
                <a:path w="144" h="252">
                  <a:moveTo>
                    <a:pt x="71" y="0"/>
                  </a:moveTo>
                  <a:lnTo>
                    <a:pt x="57" y="3"/>
                  </a:lnTo>
                  <a:lnTo>
                    <a:pt x="43" y="10"/>
                  </a:lnTo>
                  <a:lnTo>
                    <a:pt x="31" y="21"/>
                  </a:lnTo>
                  <a:lnTo>
                    <a:pt x="21" y="37"/>
                  </a:lnTo>
                  <a:lnTo>
                    <a:pt x="11" y="55"/>
                  </a:lnTo>
                  <a:lnTo>
                    <a:pt x="6" y="77"/>
                  </a:lnTo>
                  <a:lnTo>
                    <a:pt x="1" y="101"/>
                  </a:lnTo>
                  <a:lnTo>
                    <a:pt x="0" y="127"/>
                  </a:lnTo>
                  <a:lnTo>
                    <a:pt x="1" y="152"/>
                  </a:lnTo>
                  <a:lnTo>
                    <a:pt x="6" y="175"/>
                  </a:lnTo>
                  <a:lnTo>
                    <a:pt x="11" y="197"/>
                  </a:lnTo>
                  <a:lnTo>
                    <a:pt x="21" y="215"/>
                  </a:lnTo>
                  <a:lnTo>
                    <a:pt x="31" y="231"/>
                  </a:lnTo>
                  <a:lnTo>
                    <a:pt x="43" y="242"/>
                  </a:lnTo>
                  <a:lnTo>
                    <a:pt x="57" y="249"/>
                  </a:lnTo>
                  <a:lnTo>
                    <a:pt x="71" y="252"/>
                  </a:lnTo>
                  <a:lnTo>
                    <a:pt x="85" y="249"/>
                  </a:lnTo>
                  <a:lnTo>
                    <a:pt x="100" y="242"/>
                  </a:lnTo>
                  <a:lnTo>
                    <a:pt x="111" y="231"/>
                  </a:lnTo>
                  <a:lnTo>
                    <a:pt x="122" y="215"/>
                  </a:lnTo>
                  <a:lnTo>
                    <a:pt x="131" y="197"/>
                  </a:lnTo>
                  <a:lnTo>
                    <a:pt x="138" y="175"/>
                  </a:lnTo>
                  <a:lnTo>
                    <a:pt x="142" y="152"/>
                  </a:lnTo>
                  <a:lnTo>
                    <a:pt x="144" y="127"/>
                  </a:lnTo>
                  <a:lnTo>
                    <a:pt x="142" y="101"/>
                  </a:lnTo>
                  <a:lnTo>
                    <a:pt x="138" y="77"/>
                  </a:lnTo>
                  <a:lnTo>
                    <a:pt x="131" y="55"/>
                  </a:lnTo>
                  <a:lnTo>
                    <a:pt x="122" y="37"/>
                  </a:lnTo>
                  <a:lnTo>
                    <a:pt x="111" y="21"/>
                  </a:lnTo>
                  <a:lnTo>
                    <a:pt x="100" y="10"/>
                  </a:lnTo>
                  <a:lnTo>
                    <a:pt x="85" y="3"/>
                  </a:lnTo>
                  <a:lnTo>
                    <a:pt x="71" y="0"/>
                  </a:lnTo>
                  <a:close/>
                </a:path>
              </a:pathLst>
            </a:custGeom>
            <a:solidFill>
              <a:srgbClr val="3F3F3F"/>
            </a:solidFill>
            <a:ln w="9525">
              <a:noFill/>
              <a:round/>
            </a:ln>
          </p:spPr>
          <p:txBody>
            <a:bodyPr/>
            <a:lstStyle/>
            <a:p>
              <a:endParaRPr lang="en-US"/>
            </a:p>
          </p:txBody>
        </p:sp>
        <p:sp>
          <p:nvSpPr>
            <p:cNvPr id="383029" name="Freeform 53"/>
            <p:cNvSpPr/>
            <p:nvPr/>
          </p:nvSpPr>
          <p:spPr bwMode="auto">
            <a:xfrm>
              <a:off x="4376" y="2141"/>
              <a:ext cx="60" cy="106"/>
            </a:xfrm>
            <a:custGeom>
              <a:avLst/>
              <a:gdLst/>
              <a:ahLst/>
              <a:cxnLst>
                <a:cxn ang="0">
                  <a:pos x="73" y="0"/>
                </a:cxn>
                <a:cxn ang="0">
                  <a:pos x="59" y="3"/>
                </a:cxn>
                <a:cxn ang="0">
                  <a:pos x="45" y="10"/>
                </a:cxn>
                <a:cxn ang="0">
                  <a:pos x="33" y="22"/>
                </a:cxn>
                <a:cxn ang="0">
                  <a:pos x="22" y="37"/>
                </a:cxn>
                <a:cxn ang="0">
                  <a:pos x="13" y="56"/>
                </a:cxn>
                <a:cxn ang="0">
                  <a:pos x="6" y="77"/>
                </a:cxn>
                <a:cxn ang="0">
                  <a:pos x="2" y="101"/>
                </a:cxn>
                <a:cxn ang="0">
                  <a:pos x="0" y="127"/>
                </a:cxn>
                <a:cxn ang="0">
                  <a:pos x="2" y="153"/>
                </a:cxn>
                <a:cxn ang="0">
                  <a:pos x="6" y="177"/>
                </a:cxn>
                <a:cxn ang="0">
                  <a:pos x="13" y="198"/>
                </a:cxn>
                <a:cxn ang="0">
                  <a:pos x="22" y="217"/>
                </a:cxn>
                <a:cxn ang="0">
                  <a:pos x="33" y="233"/>
                </a:cxn>
                <a:cxn ang="0">
                  <a:pos x="45" y="244"/>
                </a:cxn>
                <a:cxn ang="0">
                  <a:pos x="59" y="251"/>
                </a:cxn>
                <a:cxn ang="0">
                  <a:pos x="73" y="254"/>
                </a:cxn>
                <a:cxn ang="0">
                  <a:pos x="87" y="251"/>
                </a:cxn>
                <a:cxn ang="0">
                  <a:pos x="102" y="244"/>
                </a:cxn>
                <a:cxn ang="0">
                  <a:pos x="113" y="233"/>
                </a:cxn>
                <a:cxn ang="0">
                  <a:pos x="124" y="217"/>
                </a:cxn>
                <a:cxn ang="0">
                  <a:pos x="133" y="198"/>
                </a:cxn>
                <a:cxn ang="0">
                  <a:pos x="139" y="177"/>
                </a:cxn>
                <a:cxn ang="0">
                  <a:pos x="143" y="153"/>
                </a:cxn>
                <a:cxn ang="0">
                  <a:pos x="144" y="127"/>
                </a:cxn>
                <a:cxn ang="0">
                  <a:pos x="143" y="101"/>
                </a:cxn>
                <a:cxn ang="0">
                  <a:pos x="139" y="77"/>
                </a:cxn>
                <a:cxn ang="0">
                  <a:pos x="133" y="56"/>
                </a:cxn>
                <a:cxn ang="0">
                  <a:pos x="124" y="37"/>
                </a:cxn>
                <a:cxn ang="0">
                  <a:pos x="113" y="22"/>
                </a:cxn>
                <a:cxn ang="0">
                  <a:pos x="102" y="10"/>
                </a:cxn>
                <a:cxn ang="0">
                  <a:pos x="87" y="3"/>
                </a:cxn>
                <a:cxn ang="0">
                  <a:pos x="73" y="0"/>
                </a:cxn>
              </a:cxnLst>
              <a:rect l="0" t="0" r="r" b="b"/>
              <a:pathLst>
                <a:path w="144" h="254">
                  <a:moveTo>
                    <a:pt x="73" y="0"/>
                  </a:moveTo>
                  <a:lnTo>
                    <a:pt x="59" y="3"/>
                  </a:lnTo>
                  <a:lnTo>
                    <a:pt x="45" y="10"/>
                  </a:lnTo>
                  <a:lnTo>
                    <a:pt x="33" y="22"/>
                  </a:lnTo>
                  <a:lnTo>
                    <a:pt x="22" y="37"/>
                  </a:lnTo>
                  <a:lnTo>
                    <a:pt x="13" y="56"/>
                  </a:lnTo>
                  <a:lnTo>
                    <a:pt x="6" y="77"/>
                  </a:lnTo>
                  <a:lnTo>
                    <a:pt x="2" y="101"/>
                  </a:lnTo>
                  <a:lnTo>
                    <a:pt x="0" y="127"/>
                  </a:lnTo>
                  <a:lnTo>
                    <a:pt x="2" y="153"/>
                  </a:lnTo>
                  <a:lnTo>
                    <a:pt x="6" y="177"/>
                  </a:lnTo>
                  <a:lnTo>
                    <a:pt x="13" y="198"/>
                  </a:lnTo>
                  <a:lnTo>
                    <a:pt x="22" y="217"/>
                  </a:lnTo>
                  <a:lnTo>
                    <a:pt x="33" y="233"/>
                  </a:lnTo>
                  <a:lnTo>
                    <a:pt x="45" y="244"/>
                  </a:lnTo>
                  <a:lnTo>
                    <a:pt x="59" y="251"/>
                  </a:lnTo>
                  <a:lnTo>
                    <a:pt x="73" y="254"/>
                  </a:lnTo>
                  <a:lnTo>
                    <a:pt x="87" y="251"/>
                  </a:lnTo>
                  <a:lnTo>
                    <a:pt x="102" y="244"/>
                  </a:lnTo>
                  <a:lnTo>
                    <a:pt x="113" y="233"/>
                  </a:lnTo>
                  <a:lnTo>
                    <a:pt x="124" y="217"/>
                  </a:lnTo>
                  <a:lnTo>
                    <a:pt x="133" y="198"/>
                  </a:lnTo>
                  <a:lnTo>
                    <a:pt x="139" y="177"/>
                  </a:lnTo>
                  <a:lnTo>
                    <a:pt x="143" y="153"/>
                  </a:lnTo>
                  <a:lnTo>
                    <a:pt x="144" y="127"/>
                  </a:lnTo>
                  <a:lnTo>
                    <a:pt x="143" y="101"/>
                  </a:lnTo>
                  <a:lnTo>
                    <a:pt x="139" y="77"/>
                  </a:lnTo>
                  <a:lnTo>
                    <a:pt x="133" y="56"/>
                  </a:lnTo>
                  <a:lnTo>
                    <a:pt x="124" y="37"/>
                  </a:lnTo>
                  <a:lnTo>
                    <a:pt x="113" y="22"/>
                  </a:lnTo>
                  <a:lnTo>
                    <a:pt x="102" y="10"/>
                  </a:lnTo>
                  <a:lnTo>
                    <a:pt x="87" y="3"/>
                  </a:lnTo>
                  <a:lnTo>
                    <a:pt x="73" y="0"/>
                  </a:lnTo>
                  <a:close/>
                </a:path>
              </a:pathLst>
            </a:custGeom>
            <a:solidFill>
              <a:srgbClr val="339933"/>
            </a:solidFill>
            <a:ln w="9525">
              <a:noFill/>
              <a:round/>
            </a:ln>
          </p:spPr>
          <p:txBody>
            <a:bodyPr/>
            <a:lstStyle/>
            <a:p>
              <a:endParaRPr lang="en-US"/>
            </a:p>
          </p:txBody>
        </p:sp>
        <p:sp>
          <p:nvSpPr>
            <p:cNvPr id="383030" name="Freeform 54"/>
            <p:cNvSpPr/>
            <p:nvPr/>
          </p:nvSpPr>
          <p:spPr bwMode="auto">
            <a:xfrm>
              <a:off x="4649" y="1837"/>
              <a:ext cx="177" cy="173"/>
            </a:xfrm>
            <a:custGeom>
              <a:avLst/>
              <a:gdLst/>
              <a:ahLst/>
              <a:cxnLst>
                <a:cxn ang="0">
                  <a:pos x="314" y="0"/>
                </a:cxn>
                <a:cxn ang="0">
                  <a:pos x="110" y="45"/>
                </a:cxn>
                <a:cxn ang="0">
                  <a:pos x="87" y="47"/>
                </a:cxn>
                <a:cxn ang="0">
                  <a:pos x="67" y="56"/>
                </a:cxn>
                <a:cxn ang="0">
                  <a:pos x="49" y="70"/>
                </a:cxn>
                <a:cxn ang="0">
                  <a:pos x="31" y="89"/>
                </a:cxn>
                <a:cxn ang="0">
                  <a:pos x="19" y="112"/>
                </a:cxn>
                <a:cxn ang="0">
                  <a:pos x="9" y="137"/>
                </a:cxn>
                <a:cxn ang="0">
                  <a:pos x="3" y="166"/>
                </a:cxn>
                <a:cxn ang="0">
                  <a:pos x="0" y="196"/>
                </a:cxn>
                <a:cxn ang="0">
                  <a:pos x="2" y="217"/>
                </a:cxn>
                <a:cxn ang="0">
                  <a:pos x="4" y="237"/>
                </a:cxn>
                <a:cxn ang="0">
                  <a:pos x="9" y="256"/>
                </a:cxn>
                <a:cxn ang="0">
                  <a:pos x="16" y="274"/>
                </a:cxn>
                <a:cxn ang="0">
                  <a:pos x="24" y="290"/>
                </a:cxn>
                <a:cxn ang="0">
                  <a:pos x="34" y="304"/>
                </a:cxn>
                <a:cxn ang="0">
                  <a:pos x="44" y="317"/>
                </a:cxn>
                <a:cxn ang="0">
                  <a:pos x="57" y="328"/>
                </a:cxn>
                <a:cxn ang="0">
                  <a:pos x="57" y="330"/>
                </a:cxn>
                <a:cxn ang="0">
                  <a:pos x="87" y="387"/>
                </a:cxn>
                <a:cxn ang="0">
                  <a:pos x="91" y="364"/>
                </a:cxn>
                <a:cxn ang="0">
                  <a:pos x="130" y="417"/>
                </a:cxn>
                <a:cxn ang="0">
                  <a:pos x="127" y="371"/>
                </a:cxn>
                <a:cxn ang="0">
                  <a:pos x="165" y="414"/>
                </a:cxn>
                <a:cxn ang="0">
                  <a:pos x="161" y="348"/>
                </a:cxn>
                <a:cxn ang="0">
                  <a:pos x="197" y="381"/>
                </a:cxn>
                <a:cxn ang="0">
                  <a:pos x="184" y="330"/>
                </a:cxn>
                <a:cxn ang="0">
                  <a:pos x="214" y="324"/>
                </a:cxn>
                <a:cxn ang="0">
                  <a:pos x="215" y="326"/>
                </a:cxn>
                <a:cxn ang="0">
                  <a:pos x="215" y="324"/>
                </a:cxn>
                <a:cxn ang="0">
                  <a:pos x="314" y="303"/>
                </a:cxn>
                <a:cxn ang="0">
                  <a:pos x="335" y="300"/>
                </a:cxn>
                <a:cxn ang="0">
                  <a:pos x="356" y="291"/>
                </a:cxn>
                <a:cxn ang="0">
                  <a:pos x="375" y="277"/>
                </a:cxn>
                <a:cxn ang="0">
                  <a:pos x="391" y="259"/>
                </a:cxn>
                <a:cxn ang="0">
                  <a:pos x="405" y="236"/>
                </a:cxn>
                <a:cxn ang="0">
                  <a:pos x="415" y="210"/>
                </a:cxn>
                <a:cxn ang="0">
                  <a:pos x="420" y="182"/>
                </a:cxn>
                <a:cxn ang="0">
                  <a:pos x="423" y="152"/>
                </a:cxn>
                <a:cxn ang="0">
                  <a:pos x="420" y="122"/>
                </a:cxn>
                <a:cxn ang="0">
                  <a:pos x="415" y="93"/>
                </a:cxn>
                <a:cxn ang="0">
                  <a:pos x="405" y="67"/>
                </a:cxn>
                <a:cxn ang="0">
                  <a:pos x="391" y="45"/>
                </a:cxn>
                <a:cxn ang="0">
                  <a:pos x="375" y="26"/>
                </a:cxn>
                <a:cxn ang="0">
                  <a:pos x="356" y="12"/>
                </a:cxn>
                <a:cxn ang="0">
                  <a:pos x="335" y="3"/>
                </a:cxn>
                <a:cxn ang="0">
                  <a:pos x="314" y="0"/>
                </a:cxn>
              </a:cxnLst>
              <a:rect l="0" t="0" r="r" b="b"/>
              <a:pathLst>
                <a:path w="423" h="417">
                  <a:moveTo>
                    <a:pt x="314" y="0"/>
                  </a:moveTo>
                  <a:lnTo>
                    <a:pt x="110" y="45"/>
                  </a:lnTo>
                  <a:lnTo>
                    <a:pt x="87" y="47"/>
                  </a:lnTo>
                  <a:lnTo>
                    <a:pt x="67" y="56"/>
                  </a:lnTo>
                  <a:lnTo>
                    <a:pt x="49" y="70"/>
                  </a:lnTo>
                  <a:lnTo>
                    <a:pt x="31" y="89"/>
                  </a:lnTo>
                  <a:lnTo>
                    <a:pt x="19" y="112"/>
                  </a:lnTo>
                  <a:lnTo>
                    <a:pt x="9" y="137"/>
                  </a:lnTo>
                  <a:lnTo>
                    <a:pt x="3" y="166"/>
                  </a:lnTo>
                  <a:lnTo>
                    <a:pt x="0" y="196"/>
                  </a:lnTo>
                  <a:lnTo>
                    <a:pt x="2" y="217"/>
                  </a:lnTo>
                  <a:lnTo>
                    <a:pt x="4" y="237"/>
                  </a:lnTo>
                  <a:lnTo>
                    <a:pt x="9" y="256"/>
                  </a:lnTo>
                  <a:lnTo>
                    <a:pt x="16" y="274"/>
                  </a:lnTo>
                  <a:lnTo>
                    <a:pt x="24" y="290"/>
                  </a:lnTo>
                  <a:lnTo>
                    <a:pt x="34" y="304"/>
                  </a:lnTo>
                  <a:lnTo>
                    <a:pt x="44" y="317"/>
                  </a:lnTo>
                  <a:lnTo>
                    <a:pt x="57" y="328"/>
                  </a:lnTo>
                  <a:lnTo>
                    <a:pt x="57" y="330"/>
                  </a:lnTo>
                  <a:lnTo>
                    <a:pt x="87" y="387"/>
                  </a:lnTo>
                  <a:lnTo>
                    <a:pt x="91" y="364"/>
                  </a:lnTo>
                  <a:lnTo>
                    <a:pt x="130" y="417"/>
                  </a:lnTo>
                  <a:lnTo>
                    <a:pt x="127" y="371"/>
                  </a:lnTo>
                  <a:lnTo>
                    <a:pt x="165" y="414"/>
                  </a:lnTo>
                  <a:lnTo>
                    <a:pt x="161" y="348"/>
                  </a:lnTo>
                  <a:lnTo>
                    <a:pt x="197" y="381"/>
                  </a:lnTo>
                  <a:lnTo>
                    <a:pt x="184" y="330"/>
                  </a:lnTo>
                  <a:lnTo>
                    <a:pt x="214" y="324"/>
                  </a:lnTo>
                  <a:lnTo>
                    <a:pt x="215" y="326"/>
                  </a:lnTo>
                  <a:lnTo>
                    <a:pt x="215" y="324"/>
                  </a:lnTo>
                  <a:lnTo>
                    <a:pt x="314" y="303"/>
                  </a:lnTo>
                  <a:lnTo>
                    <a:pt x="335" y="300"/>
                  </a:lnTo>
                  <a:lnTo>
                    <a:pt x="356" y="291"/>
                  </a:lnTo>
                  <a:lnTo>
                    <a:pt x="375" y="277"/>
                  </a:lnTo>
                  <a:lnTo>
                    <a:pt x="391" y="259"/>
                  </a:lnTo>
                  <a:lnTo>
                    <a:pt x="405" y="236"/>
                  </a:lnTo>
                  <a:lnTo>
                    <a:pt x="415" y="210"/>
                  </a:lnTo>
                  <a:lnTo>
                    <a:pt x="420" y="182"/>
                  </a:lnTo>
                  <a:lnTo>
                    <a:pt x="423" y="152"/>
                  </a:lnTo>
                  <a:lnTo>
                    <a:pt x="420" y="122"/>
                  </a:lnTo>
                  <a:lnTo>
                    <a:pt x="415" y="93"/>
                  </a:lnTo>
                  <a:lnTo>
                    <a:pt x="405" y="67"/>
                  </a:lnTo>
                  <a:lnTo>
                    <a:pt x="391" y="45"/>
                  </a:lnTo>
                  <a:lnTo>
                    <a:pt x="375" y="26"/>
                  </a:lnTo>
                  <a:lnTo>
                    <a:pt x="356" y="12"/>
                  </a:lnTo>
                  <a:lnTo>
                    <a:pt x="335" y="3"/>
                  </a:lnTo>
                  <a:lnTo>
                    <a:pt x="314" y="0"/>
                  </a:lnTo>
                  <a:close/>
                </a:path>
              </a:pathLst>
            </a:custGeom>
            <a:solidFill>
              <a:srgbClr val="000000"/>
            </a:solidFill>
            <a:ln w="9525">
              <a:noFill/>
              <a:round/>
            </a:ln>
          </p:spPr>
          <p:txBody>
            <a:bodyPr/>
            <a:lstStyle/>
            <a:p>
              <a:endParaRPr lang="en-US"/>
            </a:p>
          </p:txBody>
        </p:sp>
        <p:sp>
          <p:nvSpPr>
            <p:cNvPr id="383031" name="Freeform 55"/>
            <p:cNvSpPr/>
            <p:nvPr/>
          </p:nvSpPr>
          <p:spPr bwMode="auto">
            <a:xfrm>
              <a:off x="4643" y="1995"/>
              <a:ext cx="176" cy="172"/>
            </a:xfrm>
            <a:custGeom>
              <a:avLst/>
              <a:gdLst/>
              <a:ahLst/>
              <a:cxnLst>
                <a:cxn ang="0">
                  <a:pos x="314" y="0"/>
                </a:cxn>
                <a:cxn ang="0">
                  <a:pos x="110" y="43"/>
                </a:cxn>
                <a:cxn ang="0">
                  <a:pos x="89" y="45"/>
                </a:cxn>
                <a:cxn ang="0">
                  <a:pos x="67" y="54"/>
                </a:cxn>
                <a:cxn ang="0">
                  <a:pos x="49" y="68"/>
                </a:cxn>
                <a:cxn ang="0">
                  <a:pos x="33" y="87"/>
                </a:cxn>
                <a:cxn ang="0">
                  <a:pos x="19" y="110"/>
                </a:cxn>
                <a:cxn ang="0">
                  <a:pos x="9" y="135"/>
                </a:cxn>
                <a:cxn ang="0">
                  <a:pos x="3" y="164"/>
                </a:cxn>
                <a:cxn ang="0">
                  <a:pos x="0" y="194"/>
                </a:cxn>
                <a:cxn ang="0">
                  <a:pos x="2" y="214"/>
                </a:cxn>
                <a:cxn ang="0">
                  <a:pos x="5" y="234"/>
                </a:cxn>
                <a:cxn ang="0">
                  <a:pos x="9" y="252"/>
                </a:cxn>
                <a:cxn ang="0">
                  <a:pos x="16" y="269"/>
                </a:cxn>
                <a:cxn ang="0">
                  <a:pos x="25" y="285"/>
                </a:cxn>
                <a:cxn ang="0">
                  <a:pos x="33" y="301"/>
                </a:cxn>
                <a:cxn ang="0">
                  <a:pos x="45" y="312"/>
                </a:cxn>
                <a:cxn ang="0">
                  <a:pos x="56" y="324"/>
                </a:cxn>
                <a:cxn ang="0">
                  <a:pos x="56" y="324"/>
                </a:cxn>
                <a:cxn ang="0">
                  <a:pos x="86" y="382"/>
                </a:cxn>
                <a:cxn ang="0">
                  <a:pos x="90" y="358"/>
                </a:cxn>
                <a:cxn ang="0">
                  <a:pos x="129" y="411"/>
                </a:cxn>
                <a:cxn ang="0">
                  <a:pos x="126" y="366"/>
                </a:cxn>
                <a:cxn ang="0">
                  <a:pos x="164" y="409"/>
                </a:cxn>
                <a:cxn ang="0">
                  <a:pos x="160" y="343"/>
                </a:cxn>
                <a:cxn ang="0">
                  <a:pos x="196" y="375"/>
                </a:cxn>
                <a:cxn ang="0">
                  <a:pos x="184" y="328"/>
                </a:cxn>
                <a:cxn ang="0">
                  <a:pos x="314" y="299"/>
                </a:cxn>
                <a:cxn ang="0">
                  <a:pos x="337" y="296"/>
                </a:cxn>
                <a:cxn ang="0">
                  <a:pos x="357" y="288"/>
                </a:cxn>
                <a:cxn ang="0">
                  <a:pos x="375" y="274"/>
                </a:cxn>
                <a:cxn ang="0">
                  <a:pos x="392" y="255"/>
                </a:cxn>
                <a:cxn ang="0">
                  <a:pos x="405" y="234"/>
                </a:cxn>
                <a:cxn ang="0">
                  <a:pos x="415" y="208"/>
                </a:cxn>
                <a:cxn ang="0">
                  <a:pos x="421" y="179"/>
                </a:cxn>
                <a:cxn ang="0">
                  <a:pos x="424" y="150"/>
                </a:cxn>
                <a:cxn ang="0">
                  <a:pos x="421" y="120"/>
                </a:cxn>
                <a:cxn ang="0">
                  <a:pos x="415" y="91"/>
                </a:cxn>
                <a:cxn ang="0">
                  <a:pos x="405" y="65"/>
                </a:cxn>
                <a:cxn ang="0">
                  <a:pos x="392" y="44"/>
                </a:cxn>
                <a:cxn ang="0">
                  <a:pos x="375" y="25"/>
                </a:cxn>
                <a:cxn ang="0">
                  <a:pos x="357" y="11"/>
                </a:cxn>
                <a:cxn ang="0">
                  <a:pos x="337" y="3"/>
                </a:cxn>
                <a:cxn ang="0">
                  <a:pos x="314" y="0"/>
                </a:cxn>
              </a:cxnLst>
              <a:rect l="0" t="0" r="r" b="b"/>
              <a:pathLst>
                <a:path w="424" h="411">
                  <a:moveTo>
                    <a:pt x="314" y="0"/>
                  </a:moveTo>
                  <a:lnTo>
                    <a:pt x="110" y="43"/>
                  </a:lnTo>
                  <a:lnTo>
                    <a:pt x="89" y="45"/>
                  </a:lnTo>
                  <a:lnTo>
                    <a:pt x="67" y="54"/>
                  </a:lnTo>
                  <a:lnTo>
                    <a:pt x="49" y="68"/>
                  </a:lnTo>
                  <a:lnTo>
                    <a:pt x="33" y="87"/>
                  </a:lnTo>
                  <a:lnTo>
                    <a:pt x="19" y="110"/>
                  </a:lnTo>
                  <a:lnTo>
                    <a:pt x="9" y="135"/>
                  </a:lnTo>
                  <a:lnTo>
                    <a:pt x="3" y="164"/>
                  </a:lnTo>
                  <a:lnTo>
                    <a:pt x="0" y="194"/>
                  </a:lnTo>
                  <a:lnTo>
                    <a:pt x="2" y="214"/>
                  </a:lnTo>
                  <a:lnTo>
                    <a:pt x="5" y="234"/>
                  </a:lnTo>
                  <a:lnTo>
                    <a:pt x="9" y="252"/>
                  </a:lnTo>
                  <a:lnTo>
                    <a:pt x="16" y="269"/>
                  </a:lnTo>
                  <a:lnTo>
                    <a:pt x="25" y="285"/>
                  </a:lnTo>
                  <a:lnTo>
                    <a:pt x="33" y="301"/>
                  </a:lnTo>
                  <a:lnTo>
                    <a:pt x="45" y="312"/>
                  </a:lnTo>
                  <a:lnTo>
                    <a:pt x="56" y="324"/>
                  </a:lnTo>
                  <a:lnTo>
                    <a:pt x="56" y="324"/>
                  </a:lnTo>
                  <a:lnTo>
                    <a:pt x="86" y="382"/>
                  </a:lnTo>
                  <a:lnTo>
                    <a:pt x="90" y="358"/>
                  </a:lnTo>
                  <a:lnTo>
                    <a:pt x="129" y="411"/>
                  </a:lnTo>
                  <a:lnTo>
                    <a:pt x="126" y="366"/>
                  </a:lnTo>
                  <a:lnTo>
                    <a:pt x="164" y="409"/>
                  </a:lnTo>
                  <a:lnTo>
                    <a:pt x="160" y="343"/>
                  </a:lnTo>
                  <a:lnTo>
                    <a:pt x="196" y="375"/>
                  </a:lnTo>
                  <a:lnTo>
                    <a:pt x="184" y="328"/>
                  </a:lnTo>
                  <a:lnTo>
                    <a:pt x="314" y="299"/>
                  </a:lnTo>
                  <a:lnTo>
                    <a:pt x="337" y="296"/>
                  </a:lnTo>
                  <a:lnTo>
                    <a:pt x="357" y="288"/>
                  </a:lnTo>
                  <a:lnTo>
                    <a:pt x="375" y="274"/>
                  </a:lnTo>
                  <a:lnTo>
                    <a:pt x="392" y="255"/>
                  </a:lnTo>
                  <a:lnTo>
                    <a:pt x="405" y="234"/>
                  </a:lnTo>
                  <a:lnTo>
                    <a:pt x="415" y="208"/>
                  </a:lnTo>
                  <a:lnTo>
                    <a:pt x="421" y="179"/>
                  </a:lnTo>
                  <a:lnTo>
                    <a:pt x="424" y="150"/>
                  </a:lnTo>
                  <a:lnTo>
                    <a:pt x="421" y="120"/>
                  </a:lnTo>
                  <a:lnTo>
                    <a:pt x="415" y="91"/>
                  </a:lnTo>
                  <a:lnTo>
                    <a:pt x="405" y="65"/>
                  </a:lnTo>
                  <a:lnTo>
                    <a:pt x="392" y="44"/>
                  </a:lnTo>
                  <a:lnTo>
                    <a:pt x="375" y="25"/>
                  </a:lnTo>
                  <a:lnTo>
                    <a:pt x="357" y="11"/>
                  </a:lnTo>
                  <a:lnTo>
                    <a:pt x="337" y="3"/>
                  </a:lnTo>
                  <a:lnTo>
                    <a:pt x="314" y="0"/>
                  </a:lnTo>
                  <a:close/>
                </a:path>
              </a:pathLst>
            </a:custGeom>
            <a:solidFill>
              <a:srgbClr val="000000"/>
            </a:solidFill>
            <a:ln w="9525">
              <a:noFill/>
              <a:round/>
            </a:ln>
          </p:spPr>
          <p:txBody>
            <a:bodyPr/>
            <a:lstStyle/>
            <a:p>
              <a:endParaRPr lang="en-US"/>
            </a:p>
          </p:txBody>
        </p:sp>
        <p:sp>
          <p:nvSpPr>
            <p:cNvPr id="383032" name="Freeform 56"/>
            <p:cNvSpPr/>
            <p:nvPr/>
          </p:nvSpPr>
          <p:spPr bwMode="auto">
            <a:xfrm>
              <a:off x="4638" y="2157"/>
              <a:ext cx="175" cy="173"/>
            </a:xfrm>
            <a:custGeom>
              <a:avLst/>
              <a:gdLst/>
              <a:ahLst/>
              <a:cxnLst>
                <a:cxn ang="0">
                  <a:pos x="309" y="0"/>
                </a:cxn>
                <a:cxn ang="0">
                  <a:pos x="108" y="32"/>
                </a:cxn>
                <a:cxn ang="0">
                  <a:pos x="87" y="33"/>
                </a:cxn>
                <a:cxn ang="0">
                  <a:pos x="66" y="40"/>
                </a:cxn>
                <a:cxn ang="0">
                  <a:pos x="47" y="53"/>
                </a:cxn>
                <a:cxn ang="0">
                  <a:pos x="31" y="70"/>
                </a:cxn>
                <a:cxn ang="0">
                  <a:pos x="19" y="92"/>
                </a:cxn>
                <a:cxn ang="0">
                  <a:pos x="9" y="117"/>
                </a:cxn>
                <a:cxn ang="0">
                  <a:pos x="3" y="146"/>
                </a:cxn>
                <a:cxn ang="0">
                  <a:pos x="0" y="176"/>
                </a:cxn>
                <a:cxn ang="0">
                  <a:pos x="1" y="200"/>
                </a:cxn>
                <a:cxn ang="0">
                  <a:pos x="4" y="224"/>
                </a:cxn>
                <a:cxn ang="0">
                  <a:pos x="11" y="247"/>
                </a:cxn>
                <a:cxn ang="0">
                  <a:pos x="20" y="267"/>
                </a:cxn>
                <a:cxn ang="0">
                  <a:pos x="30" y="286"/>
                </a:cxn>
                <a:cxn ang="0">
                  <a:pos x="43" y="301"/>
                </a:cxn>
                <a:cxn ang="0">
                  <a:pos x="57" y="315"/>
                </a:cxn>
                <a:cxn ang="0">
                  <a:pos x="73" y="325"/>
                </a:cxn>
                <a:cxn ang="0">
                  <a:pos x="68" y="328"/>
                </a:cxn>
                <a:cxn ang="0">
                  <a:pos x="100" y="387"/>
                </a:cxn>
                <a:cxn ang="0">
                  <a:pos x="104" y="363"/>
                </a:cxn>
                <a:cxn ang="0">
                  <a:pos x="143" y="415"/>
                </a:cxn>
                <a:cxn ang="0">
                  <a:pos x="140" y="371"/>
                </a:cxn>
                <a:cxn ang="0">
                  <a:pos x="178" y="412"/>
                </a:cxn>
                <a:cxn ang="0">
                  <a:pos x="174" y="348"/>
                </a:cxn>
                <a:cxn ang="0">
                  <a:pos x="209" y="380"/>
                </a:cxn>
                <a:cxn ang="0">
                  <a:pos x="195" y="323"/>
                </a:cxn>
                <a:cxn ang="0">
                  <a:pos x="217" y="320"/>
                </a:cxn>
                <a:cxn ang="0">
                  <a:pos x="228" y="324"/>
                </a:cxn>
                <a:cxn ang="0">
                  <a:pos x="227" y="318"/>
                </a:cxn>
                <a:cxn ang="0">
                  <a:pos x="309" y="306"/>
                </a:cxn>
                <a:cxn ang="0">
                  <a:pos x="331" y="304"/>
                </a:cxn>
                <a:cxn ang="0">
                  <a:pos x="352" y="297"/>
                </a:cxn>
                <a:cxn ang="0">
                  <a:pos x="371" y="284"/>
                </a:cxn>
                <a:cxn ang="0">
                  <a:pos x="386" y="267"/>
                </a:cxn>
                <a:cxn ang="0">
                  <a:pos x="399" y="246"/>
                </a:cxn>
                <a:cxn ang="0">
                  <a:pos x="409" y="220"/>
                </a:cxn>
                <a:cxn ang="0">
                  <a:pos x="415" y="191"/>
                </a:cxn>
                <a:cxn ang="0">
                  <a:pos x="418" y="161"/>
                </a:cxn>
                <a:cxn ang="0">
                  <a:pos x="416" y="130"/>
                </a:cxn>
                <a:cxn ang="0">
                  <a:pos x="409" y="100"/>
                </a:cxn>
                <a:cxn ang="0">
                  <a:pos x="399" y="74"/>
                </a:cxn>
                <a:cxn ang="0">
                  <a:pos x="386" y="50"/>
                </a:cxn>
                <a:cxn ang="0">
                  <a:pos x="371" y="30"/>
                </a:cxn>
                <a:cxn ang="0">
                  <a:pos x="352" y="15"/>
                </a:cxn>
                <a:cxn ang="0">
                  <a:pos x="331" y="5"/>
                </a:cxn>
                <a:cxn ang="0">
                  <a:pos x="309" y="0"/>
                </a:cxn>
              </a:cxnLst>
              <a:rect l="0" t="0" r="r" b="b"/>
              <a:pathLst>
                <a:path w="418" h="415">
                  <a:moveTo>
                    <a:pt x="309" y="0"/>
                  </a:moveTo>
                  <a:lnTo>
                    <a:pt x="108" y="32"/>
                  </a:lnTo>
                  <a:lnTo>
                    <a:pt x="87" y="33"/>
                  </a:lnTo>
                  <a:lnTo>
                    <a:pt x="66" y="40"/>
                  </a:lnTo>
                  <a:lnTo>
                    <a:pt x="47" y="53"/>
                  </a:lnTo>
                  <a:lnTo>
                    <a:pt x="31" y="70"/>
                  </a:lnTo>
                  <a:lnTo>
                    <a:pt x="19" y="92"/>
                  </a:lnTo>
                  <a:lnTo>
                    <a:pt x="9" y="117"/>
                  </a:lnTo>
                  <a:lnTo>
                    <a:pt x="3" y="146"/>
                  </a:lnTo>
                  <a:lnTo>
                    <a:pt x="0" y="176"/>
                  </a:lnTo>
                  <a:lnTo>
                    <a:pt x="1" y="200"/>
                  </a:lnTo>
                  <a:lnTo>
                    <a:pt x="4" y="224"/>
                  </a:lnTo>
                  <a:lnTo>
                    <a:pt x="11" y="247"/>
                  </a:lnTo>
                  <a:lnTo>
                    <a:pt x="20" y="267"/>
                  </a:lnTo>
                  <a:lnTo>
                    <a:pt x="30" y="286"/>
                  </a:lnTo>
                  <a:lnTo>
                    <a:pt x="43" y="301"/>
                  </a:lnTo>
                  <a:lnTo>
                    <a:pt x="57" y="315"/>
                  </a:lnTo>
                  <a:lnTo>
                    <a:pt x="73" y="325"/>
                  </a:lnTo>
                  <a:lnTo>
                    <a:pt x="68" y="328"/>
                  </a:lnTo>
                  <a:lnTo>
                    <a:pt x="100" y="387"/>
                  </a:lnTo>
                  <a:lnTo>
                    <a:pt x="104" y="363"/>
                  </a:lnTo>
                  <a:lnTo>
                    <a:pt x="143" y="415"/>
                  </a:lnTo>
                  <a:lnTo>
                    <a:pt x="140" y="371"/>
                  </a:lnTo>
                  <a:lnTo>
                    <a:pt x="178" y="412"/>
                  </a:lnTo>
                  <a:lnTo>
                    <a:pt x="174" y="348"/>
                  </a:lnTo>
                  <a:lnTo>
                    <a:pt x="209" y="380"/>
                  </a:lnTo>
                  <a:lnTo>
                    <a:pt x="195" y="323"/>
                  </a:lnTo>
                  <a:lnTo>
                    <a:pt x="217" y="320"/>
                  </a:lnTo>
                  <a:lnTo>
                    <a:pt x="228" y="324"/>
                  </a:lnTo>
                  <a:lnTo>
                    <a:pt x="227" y="318"/>
                  </a:lnTo>
                  <a:lnTo>
                    <a:pt x="309" y="306"/>
                  </a:lnTo>
                  <a:lnTo>
                    <a:pt x="331" y="304"/>
                  </a:lnTo>
                  <a:lnTo>
                    <a:pt x="352" y="297"/>
                  </a:lnTo>
                  <a:lnTo>
                    <a:pt x="371" y="284"/>
                  </a:lnTo>
                  <a:lnTo>
                    <a:pt x="386" y="267"/>
                  </a:lnTo>
                  <a:lnTo>
                    <a:pt x="399" y="246"/>
                  </a:lnTo>
                  <a:lnTo>
                    <a:pt x="409" y="220"/>
                  </a:lnTo>
                  <a:lnTo>
                    <a:pt x="415" y="191"/>
                  </a:lnTo>
                  <a:lnTo>
                    <a:pt x="418" y="161"/>
                  </a:lnTo>
                  <a:lnTo>
                    <a:pt x="416" y="130"/>
                  </a:lnTo>
                  <a:lnTo>
                    <a:pt x="409" y="100"/>
                  </a:lnTo>
                  <a:lnTo>
                    <a:pt x="399" y="74"/>
                  </a:lnTo>
                  <a:lnTo>
                    <a:pt x="386" y="50"/>
                  </a:lnTo>
                  <a:lnTo>
                    <a:pt x="371" y="30"/>
                  </a:lnTo>
                  <a:lnTo>
                    <a:pt x="352" y="15"/>
                  </a:lnTo>
                  <a:lnTo>
                    <a:pt x="331" y="5"/>
                  </a:lnTo>
                  <a:lnTo>
                    <a:pt x="309" y="0"/>
                  </a:lnTo>
                  <a:close/>
                </a:path>
              </a:pathLst>
            </a:custGeom>
            <a:solidFill>
              <a:srgbClr val="000000"/>
            </a:solidFill>
            <a:ln w="9525">
              <a:noFill/>
              <a:round/>
            </a:ln>
          </p:spPr>
          <p:txBody>
            <a:bodyPr/>
            <a:lstStyle/>
            <a:p>
              <a:endParaRPr lang="en-US"/>
            </a:p>
          </p:txBody>
        </p:sp>
        <p:sp>
          <p:nvSpPr>
            <p:cNvPr id="383033" name="Freeform 57"/>
            <p:cNvSpPr/>
            <p:nvPr/>
          </p:nvSpPr>
          <p:spPr bwMode="auto">
            <a:xfrm>
              <a:off x="4744" y="1845"/>
              <a:ext cx="60" cy="106"/>
            </a:xfrm>
            <a:custGeom>
              <a:avLst/>
              <a:gdLst/>
              <a:ahLst/>
              <a:cxnLst>
                <a:cxn ang="0">
                  <a:pos x="71" y="0"/>
                </a:cxn>
                <a:cxn ang="0">
                  <a:pos x="85" y="3"/>
                </a:cxn>
                <a:cxn ang="0">
                  <a:pos x="99" y="10"/>
                </a:cxn>
                <a:cxn ang="0">
                  <a:pos x="111" y="22"/>
                </a:cxn>
                <a:cxn ang="0">
                  <a:pos x="122" y="37"/>
                </a:cxn>
                <a:cxn ang="0">
                  <a:pos x="131" y="56"/>
                </a:cxn>
                <a:cxn ang="0">
                  <a:pos x="138" y="77"/>
                </a:cxn>
                <a:cxn ang="0">
                  <a:pos x="142" y="102"/>
                </a:cxn>
                <a:cxn ang="0">
                  <a:pos x="144" y="127"/>
                </a:cxn>
                <a:cxn ang="0">
                  <a:pos x="142" y="153"/>
                </a:cxn>
                <a:cxn ang="0">
                  <a:pos x="138" y="177"/>
                </a:cxn>
                <a:cxn ang="0">
                  <a:pos x="131" y="199"/>
                </a:cxn>
                <a:cxn ang="0">
                  <a:pos x="122" y="217"/>
                </a:cxn>
                <a:cxn ang="0">
                  <a:pos x="111" y="233"/>
                </a:cxn>
                <a:cxn ang="0">
                  <a:pos x="99" y="244"/>
                </a:cxn>
                <a:cxn ang="0">
                  <a:pos x="85" y="251"/>
                </a:cxn>
                <a:cxn ang="0">
                  <a:pos x="71" y="254"/>
                </a:cxn>
                <a:cxn ang="0">
                  <a:pos x="57" y="251"/>
                </a:cxn>
                <a:cxn ang="0">
                  <a:pos x="42" y="244"/>
                </a:cxn>
                <a:cxn ang="0">
                  <a:pos x="31" y="233"/>
                </a:cxn>
                <a:cxn ang="0">
                  <a:pos x="21" y="217"/>
                </a:cxn>
                <a:cxn ang="0">
                  <a:pos x="11" y="199"/>
                </a:cxn>
                <a:cxn ang="0">
                  <a:pos x="5" y="177"/>
                </a:cxn>
                <a:cxn ang="0">
                  <a:pos x="1" y="153"/>
                </a:cxn>
                <a:cxn ang="0">
                  <a:pos x="0" y="127"/>
                </a:cxn>
                <a:cxn ang="0">
                  <a:pos x="1" y="102"/>
                </a:cxn>
                <a:cxn ang="0">
                  <a:pos x="5" y="77"/>
                </a:cxn>
                <a:cxn ang="0">
                  <a:pos x="11" y="56"/>
                </a:cxn>
                <a:cxn ang="0">
                  <a:pos x="21" y="37"/>
                </a:cxn>
                <a:cxn ang="0">
                  <a:pos x="31" y="22"/>
                </a:cxn>
                <a:cxn ang="0">
                  <a:pos x="42" y="10"/>
                </a:cxn>
                <a:cxn ang="0">
                  <a:pos x="57" y="3"/>
                </a:cxn>
                <a:cxn ang="0">
                  <a:pos x="71" y="0"/>
                </a:cxn>
              </a:cxnLst>
              <a:rect l="0" t="0" r="r" b="b"/>
              <a:pathLst>
                <a:path w="144" h="254">
                  <a:moveTo>
                    <a:pt x="71" y="0"/>
                  </a:moveTo>
                  <a:lnTo>
                    <a:pt x="85" y="3"/>
                  </a:lnTo>
                  <a:lnTo>
                    <a:pt x="99" y="10"/>
                  </a:lnTo>
                  <a:lnTo>
                    <a:pt x="111" y="22"/>
                  </a:lnTo>
                  <a:lnTo>
                    <a:pt x="122" y="37"/>
                  </a:lnTo>
                  <a:lnTo>
                    <a:pt x="131" y="56"/>
                  </a:lnTo>
                  <a:lnTo>
                    <a:pt x="138" y="77"/>
                  </a:lnTo>
                  <a:lnTo>
                    <a:pt x="142" y="102"/>
                  </a:lnTo>
                  <a:lnTo>
                    <a:pt x="144" y="127"/>
                  </a:lnTo>
                  <a:lnTo>
                    <a:pt x="142" y="153"/>
                  </a:lnTo>
                  <a:lnTo>
                    <a:pt x="138" y="177"/>
                  </a:lnTo>
                  <a:lnTo>
                    <a:pt x="131" y="199"/>
                  </a:lnTo>
                  <a:lnTo>
                    <a:pt x="122" y="217"/>
                  </a:lnTo>
                  <a:lnTo>
                    <a:pt x="111" y="233"/>
                  </a:lnTo>
                  <a:lnTo>
                    <a:pt x="99" y="244"/>
                  </a:lnTo>
                  <a:lnTo>
                    <a:pt x="85" y="251"/>
                  </a:lnTo>
                  <a:lnTo>
                    <a:pt x="71" y="254"/>
                  </a:lnTo>
                  <a:lnTo>
                    <a:pt x="57" y="251"/>
                  </a:lnTo>
                  <a:lnTo>
                    <a:pt x="42" y="244"/>
                  </a:lnTo>
                  <a:lnTo>
                    <a:pt x="31" y="233"/>
                  </a:lnTo>
                  <a:lnTo>
                    <a:pt x="21" y="217"/>
                  </a:lnTo>
                  <a:lnTo>
                    <a:pt x="11" y="199"/>
                  </a:lnTo>
                  <a:lnTo>
                    <a:pt x="5" y="177"/>
                  </a:lnTo>
                  <a:lnTo>
                    <a:pt x="1" y="153"/>
                  </a:lnTo>
                  <a:lnTo>
                    <a:pt x="0" y="127"/>
                  </a:lnTo>
                  <a:lnTo>
                    <a:pt x="1" y="102"/>
                  </a:lnTo>
                  <a:lnTo>
                    <a:pt x="5" y="77"/>
                  </a:lnTo>
                  <a:lnTo>
                    <a:pt x="11" y="56"/>
                  </a:lnTo>
                  <a:lnTo>
                    <a:pt x="21" y="37"/>
                  </a:lnTo>
                  <a:lnTo>
                    <a:pt x="31" y="22"/>
                  </a:lnTo>
                  <a:lnTo>
                    <a:pt x="42" y="10"/>
                  </a:lnTo>
                  <a:lnTo>
                    <a:pt x="57" y="3"/>
                  </a:lnTo>
                  <a:lnTo>
                    <a:pt x="71" y="0"/>
                  </a:lnTo>
                  <a:close/>
                </a:path>
              </a:pathLst>
            </a:custGeom>
            <a:solidFill>
              <a:srgbClr val="990033"/>
            </a:solidFill>
            <a:ln w="9525">
              <a:noFill/>
              <a:round/>
            </a:ln>
          </p:spPr>
          <p:txBody>
            <a:bodyPr/>
            <a:lstStyle/>
            <a:p>
              <a:endParaRPr lang="en-US"/>
            </a:p>
          </p:txBody>
        </p:sp>
        <p:sp>
          <p:nvSpPr>
            <p:cNvPr id="383034" name="Freeform 58"/>
            <p:cNvSpPr/>
            <p:nvPr/>
          </p:nvSpPr>
          <p:spPr bwMode="auto">
            <a:xfrm>
              <a:off x="4738" y="2007"/>
              <a:ext cx="60" cy="105"/>
            </a:xfrm>
            <a:custGeom>
              <a:avLst/>
              <a:gdLst/>
              <a:ahLst/>
              <a:cxnLst>
                <a:cxn ang="0">
                  <a:pos x="72" y="0"/>
                </a:cxn>
                <a:cxn ang="0">
                  <a:pos x="86" y="3"/>
                </a:cxn>
                <a:cxn ang="0">
                  <a:pos x="100" y="10"/>
                </a:cxn>
                <a:cxn ang="0">
                  <a:pos x="112" y="22"/>
                </a:cxn>
                <a:cxn ang="0">
                  <a:pos x="123" y="37"/>
                </a:cxn>
                <a:cxn ang="0">
                  <a:pos x="132" y="56"/>
                </a:cxn>
                <a:cxn ang="0">
                  <a:pos x="139" y="77"/>
                </a:cxn>
                <a:cxn ang="0">
                  <a:pos x="143" y="102"/>
                </a:cxn>
                <a:cxn ang="0">
                  <a:pos x="144" y="127"/>
                </a:cxn>
                <a:cxn ang="0">
                  <a:pos x="143" y="153"/>
                </a:cxn>
                <a:cxn ang="0">
                  <a:pos x="139" y="176"/>
                </a:cxn>
                <a:cxn ang="0">
                  <a:pos x="132" y="197"/>
                </a:cxn>
                <a:cxn ang="0">
                  <a:pos x="123" y="216"/>
                </a:cxn>
                <a:cxn ang="0">
                  <a:pos x="112" y="231"/>
                </a:cxn>
                <a:cxn ang="0">
                  <a:pos x="100" y="243"/>
                </a:cxn>
                <a:cxn ang="0">
                  <a:pos x="86" y="250"/>
                </a:cxn>
                <a:cxn ang="0">
                  <a:pos x="72" y="253"/>
                </a:cxn>
                <a:cxn ang="0">
                  <a:pos x="57" y="250"/>
                </a:cxn>
                <a:cxn ang="0">
                  <a:pos x="43" y="243"/>
                </a:cxn>
                <a:cxn ang="0">
                  <a:pos x="32" y="231"/>
                </a:cxn>
                <a:cxn ang="0">
                  <a:pos x="22" y="216"/>
                </a:cxn>
                <a:cxn ang="0">
                  <a:pos x="12" y="197"/>
                </a:cxn>
                <a:cxn ang="0">
                  <a:pos x="6" y="176"/>
                </a:cxn>
                <a:cxn ang="0">
                  <a:pos x="2" y="153"/>
                </a:cxn>
                <a:cxn ang="0">
                  <a:pos x="0" y="127"/>
                </a:cxn>
                <a:cxn ang="0">
                  <a:pos x="2" y="102"/>
                </a:cxn>
                <a:cxn ang="0">
                  <a:pos x="6" y="77"/>
                </a:cxn>
                <a:cxn ang="0">
                  <a:pos x="12" y="56"/>
                </a:cxn>
                <a:cxn ang="0">
                  <a:pos x="22" y="37"/>
                </a:cxn>
                <a:cxn ang="0">
                  <a:pos x="32" y="22"/>
                </a:cxn>
                <a:cxn ang="0">
                  <a:pos x="43" y="10"/>
                </a:cxn>
                <a:cxn ang="0">
                  <a:pos x="57" y="3"/>
                </a:cxn>
                <a:cxn ang="0">
                  <a:pos x="72" y="0"/>
                </a:cxn>
              </a:cxnLst>
              <a:rect l="0" t="0" r="r" b="b"/>
              <a:pathLst>
                <a:path w="144" h="253">
                  <a:moveTo>
                    <a:pt x="72" y="0"/>
                  </a:moveTo>
                  <a:lnTo>
                    <a:pt x="86" y="3"/>
                  </a:lnTo>
                  <a:lnTo>
                    <a:pt x="100" y="10"/>
                  </a:lnTo>
                  <a:lnTo>
                    <a:pt x="112" y="22"/>
                  </a:lnTo>
                  <a:lnTo>
                    <a:pt x="123" y="37"/>
                  </a:lnTo>
                  <a:lnTo>
                    <a:pt x="132" y="56"/>
                  </a:lnTo>
                  <a:lnTo>
                    <a:pt x="139" y="77"/>
                  </a:lnTo>
                  <a:lnTo>
                    <a:pt x="143" y="102"/>
                  </a:lnTo>
                  <a:lnTo>
                    <a:pt x="144" y="127"/>
                  </a:lnTo>
                  <a:lnTo>
                    <a:pt x="143" y="153"/>
                  </a:lnTo>
                  <a:lnTo>
                    <a:pt x="139" y="176"/>
                  </a:lnTo>
                  <a:lnTo>
                    <a:pt x="132" y="197"/>
                  </a:lnTo>
                  <a:lnTo>
                    <a:pt x="123" y="216"/>
                  </a:lnTo>
                  <a:lnTo>
                    <a:pt x="112" y="231"/>
                  </a:lnTo>
                  <a:lnTo>
                    <a:pt x="100" y="243"/>
                  </a:lnTo>
                  <a:lnTo>
                    <a:pt x="86" y="250"/>
                  </a:lnTo>
                  <a:lnTo>
                    <a:pt x="72" y="253"/>
                  </a:lnTo>
                  <a:lnTo>
                    <a:pt x="57" y="250"/>
                  </a:lnTo>
                  <a:lnTo>
                    <a:pt x="43" y="243"/>
                  </a:lnTo>
                  <a:lnTo>
                    <a:pt x="32" y="231"/>
                  </a:lnTo>
                  <a:lnTo>
                    <a:pt x="22" y="216"/>
                  </a:lnTo>
                  <a:lnTo>
                    <a:pt x="12" y="197"/>
                  </a:lnTo>
                  <a:lnTo>
                    <a:pt x="6" y="176"/>
                  </a:lnTo>
                  <a:lnTo>
                    <a:pt x="2" y="153"/>
                  </a:lnTo>
                  <a:lnTo>
                    <a:pt x="0" y="127"/>
                  </a:lnTo>
                  <a:lnTo>
                    <a:pt x="2" y="102"/>
                  </a:lnTo>
                  <a:lnTo>
                    <a:pt x="6" y="77"/>
                  </a:lnTo>
                  <a:lnTo>
                    <a:pt x="12" y="56"/>
                  </a:lnTo>
                  <a:lnTo>
                    <a:pt x="22" y="37"/>
                  </a:lnTo>
                  <a:lnTo>
                    <a:pt x="32" y="22"/>
                  </a:lnTo>
                  <a:lnTo>
                    <a:pt x="43" y="10"/>
                  </a:lnTo>
                  <a:lnTo>
                    <a:pt x="57" y="3"/>
                  </a:lnTo>
                  <a:lnTo>
                    <a:pt x="72" y="0"/>
                  </a:lnTo>
                  <a:close/>
                </a:path>
              </a:pathLst>
            </a:custGeom>
            <a:solidFill>
              <a:srgbClr val="3F3F3F"/>
            </a:solidFill>
            <a:ln w="9525">
              <a:noFill/>
              <a:round/>
            </a:ln>
          </p:spPr>
          <p:txBody>
            <a:bodyPr/>
            <a:lstStyle/>
            <a:p>
              <a:endParaRPr lang="en-US"/>
            </a:p>
          </p:txBody>
        </p:sp>
        <p:sp>
          <p:nvSpPr>
            <p:cNvPr id="383035" name="Freeform 59"/>
            <p:cNvSpPr/>
            <p:nvPr/>
          </p:nvSpPr>
          <p:spPr bwMode="auto">
            <a:xfrm>
              <a:off x="4730" y="2169"/>
              <a:ext cx="60" cy="107"/>
            </a:xfrm>
            <a:custGeom>
              <a:avLst/>
              <a:gdLst/>
              <a:ahLst/>
              <a:cxnLst>
                <a:cxn ang="0">
                  <a:pos x="73" y="0"/>
                </a:cxn>
                <a:cxn ang="0">
                  <a:pos x="87" y="3"/>
                </a:cxn>
                <a:cxn ang="0">
                  <a:pos x="100" y="10"/>
                </a:cxn>
                <a:cxn ang="0">
                  <a:pos x="113" y="21"/>
                </a:cxn>
                <a:cxn ang="0">
                  <a:pos x="123" y="37"/>
                </a:cxn>
                <a:cxn ang="0">
                  <a:pos x="132" y="55"/>
                </a:cxn>
                <a:cxn ang="0">
                  <a:pos x="139" y="77"/>
                </a:cxn>
                <a:cxn ang="0">
                  <a:pos x="143" y="101"/>
                </a:cxn>
                <a:cxn ang="0">
                  <a:pos x="144" y="127"/>
                </a:cxn>
                <a:cxn ang="0">
                  <a:pos x="143" y="152"/>
                </a:cxn>
                <a:cxn ang="0">
                  <a:pos x="139" y="177"/>
                </a:cxn>
                <a:cxn ang="0">
                  <a:pos x="132" y="198"/>
                </a:cxn>
                <a:cxn ang="0">
                  <a:pos x="123" y="216"/>
                </a:cxn>
                <a:cxn ang="0">
                  <a:pos x="113" y="232"/>
                </a:cxn>
                <a:cxn ang="0">
                  <a:pos x="100" y="244"/>
                </a:cxn>
                <a:cxn ang="0">
                  <a:pos x="87" y="251"/>
                </a:cxn>
                <a:cxn ang="0">
                  <a:pos x="73" y="254"/>
                </a:cxn>
                <a:cxn ang="0">
                  <a:pos x="59" y="251"/>
                </a:cxn>
                <a:cxn ang="0">
                  <a:pos x="45" y="244"/>
                </a:cxn>
                <a:cxn ang="0">
                  <a:pos x="33" y="232"/>
                </a:cxn>
                <a:cxn ang="0">
                  <a:pos x="22" y="216"/>
                </a:cxn>
                <a:cxn ang="0">
                  <a:pos x="13" y="198"/>
                </a:cxn>
                <a:cxn ang="0">
                  <a:pos x="6" y="177"/>
                </a:cxn>
                <a:cxn ang="0">
                  <a:pos x="2" y="152"/>
                </a:cxn>
                <a:cxn ang="0">
                  <a:pos x="0" y="127"/>
                </a:cxn>
                <a:cxn ang="0">
                  <a:pos x="2" y="101"/>
                </a:cxn>
                <a:cxn ang="0">
                  <a:pos x="6" y="77"/>
                </a:cxn>
                <a:cxn ang="0">
                  <a:pos x="13" y="55"/>
                </a:cxn>
                <a:cxn ang="0">
                  <a:pos x="22" y="37"/>
                </a:cxn>
                <a:cxn ang="0">
                  <a:pos x="33" y="21"/>
                </a:cxn>
                <a:cxn ang="0">
                  <a:pos x="45" y="10"/>
                </a:cxn>
                <a:cxn ang="0">
                  <a:pos x="59" y="3"/>
                </a:cxn>
                <a:cxn ang="0">
                  <a:pos x="73" y="0"/>
                </a:cxn>
              </a:cxnLst>
              <a:rect l="0" t="0" r="r" b="b"/>
              <a:pathLst>
                <a:path w="144" h="254">
                  <a:moveTo>
                    <a:pt x="73" y="0"/>
                  </a:moveTo>
                  <a:lnTo>
                    <a:pt x="87" y="3"/>
                  </a:lnTo>
                  <a:lnTo>
                    <a:pt x="100" y="10"/>
                  </a:lnTo>
                  <a:lnTo>
                    <a:pt x="113" y="21"/>
                  </a:lnTo>
                  <a:lnTo>
                    <a:pt x="123" y="37"/>
                  </a:lnTo>
                  <a:lnTo>
                    <a:pt x="132" y="55"/>
                  </a:lnTo>
                  <a:lnTo>
                    <a:pt x="139" y="77"/>
                  </a:lnTo>
                  <a:lnTo>
                    <a:pt x="143" y="101"/>
                  </a:lnTo>
                  <a:lnTo>
                    <a:pt x="144" y="127"/>
                  </a:lnTo>
                  <a:lnTo>
                    <a:pt x="143" y="152"/>
                  </a:lnTo>
                  <a:lnTo>
                    <a:pt x="139" y="177"/>
                  </a:lnTo>
                  <a:lnTo>
                    <a:pt x="132" y="198"/>
                  </a:lnTo>
                  <a:lnTo>
                    <a:pt x="123" y="216"/>
                  </a:lnTo>
                  <a:lnTo>
                    <a:pt x="113" y="232"/>
                  </a:lnTo>
                  <a:lnTo>
                    <a:pt x="100" y="244"/>
                  </a:lnTo>
                  <a:lnTo>
                    <a:pt x="87" y="251"/>
                  </a:lnTo>
                  <a:lnTo>
                    <a:pt x="73" y="254"/>
                  </a:lnTo>
                  <a:lnTo>
                    <a:pt x="59" y="251"/>
                  </a:lnTo>
                  <a:lnTo>
                    <a:pt x="45" y="244"/>
                  </a:lnTo>
                  <a:lnTo>
                    <a:pt x="33" y="232"/>
                  </a:lnTo>
                  <a:lnTo>
                    <a:pt x="22" y="216"/>
                  </a:lnTo>
                  <a:lnTo>
                    <a:pt x="13" y="198"/>
                  </a:lnTo>
                  <a:lnTo>
                    <a:pt x="6" y="177"/>
                  </a:lnTo>
                  <a:lnTo>
                    <a:pt x="2" y="152"/>
                  </a:lnTo>
                  <a:lnTo>
                    <a:pt x="0" y="127"/>
                  </a:lnTo>
                  <a:lnTo>
                    <a:pt x="2" y="101"/>
                  </a:lnTo>
                  <a:lnTo>
                    <a:pt x="6" y="77"/>
                  </a:lnTo>
                  <a:lnTo>
                    <a:pt x="13" y="55"/>
                  </a:lnTo>
                  <a:lnTo>
                    <a:pt x="22" y="37"/>
                  </a:lnTo>
                  <a:lnTo>
                    <a:pt x="33" y="21"/>
                  </a:lnTo>
                  <a:lnTo>
                    <a:pt x="45" y="10"/>
                  </a:lnTo>
                  <a:lnTo>
                    <a:pt x="59" y="3"/>
                  </a:lnTo>
                  <a:lnTo>
                    <a:pt x="73" y="0"/>
                  </a:lnTo>
                  <a:close/>
                </a:path>
              </a:pathLst>
            </a:custGeom>
            <a:solidFill>
              <a:srgbClr val="00FF00"/>
            </a:solidFill>
            <a:ln w="9525">
              <a:noFill/>
              <a:round/>
            </a:ln>
          </p:spPr>
          <p:txBody>
            <a:bodyPr/>
            <a:lstStyle/>
            <a:p>
              <a:endParaRPr lang="en-US"/>
            </a:p>
          </p:txBody>
        </p:sp>
        <p:sp>
          <p:nvSpPr>
            <p:cNvPr id="383036" name="Freeform 60"/>
            <p:cNvSpPr/>
            <p:nvPr/>
          </p:nvSpPr>
          <p:spPr bwMode="auto">
            <a:xfrm>
              <a:off x="4419" y="1837"/>
              <a:ext cx="77" cy="51"/>
            </a:xfrm>
            <a:custGeom>
              <a:avLst/>
              <a:gdLst/>
              <a:ahLst/>
              <a:cxnLst>
                <a:cxn ang="0">
                  <a:pos x="0" y="0"/>
                </a:cxn>
                <a:cxn ang="0">
                  <a:pos x="134" y="37"/>
                </a:cxn>
                <a:cxn ang="0">
                  <a:pos x="138" y="40"/>
                </a:cxn>
                <a:cxn ang="0">
                  <a:pos x="148" y="49"/>
                </a:cxn>
                <a:cxn ang="0">
                  <a:pos x="161" y="63"/>
                </a:cxn>
                <a:cxn ang="0">
                  <a:pos x="174" y="82"/>
                </a:cxn>
                <a:cxn ang="0">
                  <a:pos x="181" y="99"/>
                </a:cxn>
                <a:cxn ang="0">
                  <a:pos x="182" y="111"/>
                </a:cxn>
                <a:cxn ang="0">
                  <a:pos x="181" y="119"/>
                </a:cxn>
                <a:cxn ang="0">
                  <a:pos x="180" y="121"/>
                </a:cxn>
                <a:cxn ang="0">
                  <a:pos x="134" y="62"/>
                </a:cxn>
                <a:cxn ang="0">
                  <a:pos x="141" y="113"/>
                </a:cxn>
                <a:cxn ang="0">
                  <a:pos x="98" y="52"/>
                </a:cxn>
                <a:cxn ang="0">
                  <a:pos x="94" y="99"/>
                </a:cxn>
                <a:cxn ang="0">
                  <a:pos x="67" y="44"/>
                </a:cxn>
                <a:cxn ang="0">
                  <a:pos x="54" y="92"/>
                </a:cxn>
                <a:cxn ang="0">
                  <a:pos x="34" y="46"/>
                </a:cxn>
                <a:cxn ang="0">
                  <a:pos x="24" y="84"/>
                </a:cxn>
                <a:cxn ang="0">
                  <a:pos x="23" y="79"/>
                </a:cxn>
                <a:cxn ang="0">
                  <a:pos x="19" y="64"/>
                </a:cxn>
                <a:cxn ang="0">
                  <a:pos x="14" y="47"/>
                </a:cxn>
                <a:cxn ang="0">
                  <a:pos x="9" y="33"/>
                </a:cxn>
                <a:cxn ang="0">
                  <a:pos x="4" y="22"/>
                </a:cxn>
                <a:cxn ang="0">
                  <a:pos x="1" y="10"/>
                </a:cxn>
                <a:cxn ang="0">
                  <a:pos x="0" y="3"/>
                </a:cxn>
                <a:cxn ang="0">
                  <a:pos x="0" y="0"/>
                </a:cxn>
              </a:cxnLst>
              <a:rect l="0" t="0" r="r" b="b"/>
              <a:pathLst>
                <a:path w="182" h="121">
                  <a:moveTo>
                    <a:pt x="0" y="0"/>
                  </a:moveTo>
                  <a:lnTo>
                    <a:pt x="134" y="37"/>
                  </a:lnTo>
                  <a:lnTo>
                    <a:pt x="138" y="40"/>
                  </a:lnTo>
                  <a:lnTo>
                    <a:pt x="148" y="49"/>
                  </a:lnTo>
                  <a:lnTo>
                    <a:pt x="161" y="63"/>
                  </a:lnTo>
                  <a:lnTo>
                    <a:pt x="174" y="82"/>
                  </a:lnTo>
                  <a:lnTo>
                    <a:pt x="181" y="99"/>
                  </a:lnTo>
                  <a:lnTo>
                    <a:pt x="182" y="111"/>
                  </a:lnTo>
                  <a:lnTo>
                    <a:pt x="181" y="119"/>
                  </a:lnTo>
                  <a:lnTo>
                    <a:pt x="180" y="121"/>
                  </a:lnTo>
                  <a:lnTo>
                    <a:pt x="134" y="62"/>
                  </a:lnTo>
                  <a:lnTo>
                    <a:pt x="141" y="113"/>
                  </a:lnTo>
                  <a:lnTo>
                    <a:pt x="98" y="52"/>
                  </a:lnTo>
                  <a:lnTo>
                    <a:pt x="94" y="99"/>
                  </a:lnTo>
                  <a:lnTo>
                    <a:pt x="67" y="44"/>
                  </a:lnTo>
                  <a:lnTo>
                    <a:pt x="54" y="92"/>
                  </a:lnTo>
                  <a:lnTo>
                    <a:pt x="34" y="46"/>
                  </a:lnTo>
                  <a:lnTo>
                    <a:pt x="24" y="84"/>
                  </a:lnTo>
                  <a:lnTo>
                    <a:pt x="23" y="79"/>
                  </a:lnTo>
                  <a:lnTo>
                    <a:pt x="19" y="64"/>
                  </a:lnTo>
                  <a:lnTo>
                    <a:pt x="14" y="47"/>
                  </a:lnTo>
                  <a:lnTo>
                    <a:pt x="9" y="33"/>
                  </a:lnTo>
                  <a:lnTo>
                    <a:pt x="4" y="22"/>
                  </a:lnTo>
                  <a:lnTo>
                    <a:pt x="1" y="10"/>
                  </a:lnTo>
                  <a:lnTo>
                    <a:pt x="0" y="3"/>
                  </a:lnTo>
                  <a:lnTo>
                    <a:pt x="0" y="0"/>
                  </a:lnTo>
                  <a:close/>
                </a:path>
              </a:pathLst>
            </a:custGeom>
            <a:solidFill>
              <a:srgbClr val="FFFFFF"/>
            </a:solidFill>
            <a:ln w="9525">
              <a:noFill/>
              <a:round/>
            </a:ln>
          </p:spPr>
          <p:txBody>
            <a:bodyPr/>
            <a:lstStyle/>
            <a:p>
              <a:endParaRPr lang="en-US"/>
            </a:p>
          </p:txBody>
        </p:sp>
        <p:sp>
          <p:nvSpPr>
            <p:cNvPr id="383037" name="Freeform 61"/>
            <p:cNvSpPr/>
            <p:nvPr/>
          </p:nvSpPr>
          <p:spPr bwMode="auto">
            <a:xfrm>
              <a:off x="4427" y="1985"/>
              <a:ext cx="79" cy="52"/>
            </a:xfrm>
            <a:custGeom>
              <a:avLst/>
              <a:gdLst/>
              <a:ahLst/>
              <a:cxnLst>
                <a:cxn ang="0">
                  <a:pos x="0" y="0"/>
                </a:cxn>
                <a:cxn ang="0">
                  <a:pos x="139" y="24"/>
                </a:cxn>
                <a:cxn ang="0">
                  <a:pos x="143" y="27"/>
                </a:cxn>
                <a:cxn ang="0">
                  <a:pos x="153" y="37"/>
                </a:cxn>
                <a:cxn ang="0">
                  <a:pos x="166" y="52"/>
                </a:cxn>
                <a:cxn ang="0">
                  <a:pos x="180" y="75"/>
                </a:cxn>
                <a:cxn ang="0">
                  <a:pos x="189" y="98"/>
                </a:cxn>
                <a:cxn ang="0">
                  <a:pos x="190" y="112"/>
                </a:cxn>
                <a:cxn ang="0">
                  <a:pos x="189" y="122"/>
                </a:cxn>
                <a:cxn ang="0">
                  <a:pos x="188" y="125"/>
                </a:cxn>
                <a:cxn ang="0">
                  <a:pos x="139" y="52"/>
                </a:cxn>
                <a:cxn ang="0">
                  <a:pos x="148" y="114"/>
                </a:cxn>
                <a:cxn ang="0">
                  <a:pos x="104" y="44"/>
                </a:cxn>
                <a:cxn ang="0">
                  <a:pos x="99" y="96"/>
                </a:cxn>
                <a:cxn ang="0">
                  <a:pos x="69" y="38"/>
                </a:cxn>
                <a:cxn ang="0">
                  <a:pos x="58" y="89"/>
                </a:cxn>
                <a:cxn ang="0">
                  <a:pos x="35" y="44"/>
                </a:cxn>
                <a:cxn ang="0">
                  <a:pos x="27" y="82"/>
                </a:cxn>
                <a:cxn ang="0">
                  <a:pos x="25" y="77"/>
                </a:cxn>
                <a:cxn ang="0">
                  <a:pos x="21" y="62"/>
                </a:cxn>
                <a:cxn ang="0">
                  <a:pos x="15" y="45"/>
                </a:cxn>
                <a:cxn ang="0">
                  <a:pos x="9" y="31"/>
                </a:cxn>
                <a:cxn ang="0">
                  <a:pos x="4" y="19"/>
                </a:cxn>
                <a:cxn ang="0">
                  <a:pos x="1" y="9"/>
                </a:cxn>
                <a:cxn ang="0">
                  <a:pos x="0" y="2"/>
                </a:cxn>
                <a:cxn ang="0">
                  <a:pos x="0" y="0"/>
                </a:cxn>
              </a:cxnLst>
              <a:rect l="0" t="0" r="r" b="b"/>
              <a:pathLst>
                <a:path w="190" h="125">
                  <a:moveTo>
                    <a:pt x="0" y="0"/>
                  </a:moveTo>
                  <a:lnTo>
                    <a:pt x="139" y="24"/>
                  </a:lnTo>
                  <a:lnTo>
                    <a:pt x="143" y="27"/>
                  </a:lnTo>
                  <a:lnTo>
                    <a:pt x="153" y="37"/>
                  </a:lnTo>
                  <a:lnTo>
                    <a:pt x="166" y="52"/>
                  </a:lnTo>
                  <a:lnTo>
                    <a:pt x="180" y="75"/>
                  </a:lnTo>
                  <a:lnTo>
                    <a:pt x="189" y="98"/>
                  </a:lnTo>
                  <a:lnTo>
                    <a:pt x="190" y="112"/>
                  </a:lnTo>
                  <a:lnTo>
                    <a:pt x="189" y="122"/>
                  </a:lnTo>
                  <a:lnTo>
                    <a:pt x="188" y="125"/>
                  </a:lnTo>
                  <a:lnTo>
                    <a:pt x="139" y="52"/>
                  </a:lnTo>
                  <a:lnTo>
                    <a:pt x="148" y="114"/>
                  </a:lnTo>
                  <a:lnTo>
                    <a:pt x="104" y="44"/>
                  </a:lnTo>
                  <a:lnTo>
                    <a:pt x="99" y="96"/>
                  </a:lnTo>
                  <a:lnTo>
                    <a:pt x="69" y="38"/>
                  </a:lnTo>
                  <a:lnTo>
                    <a:pt x="58" y="89"/>
                  </a:lnTo>
                  <a:lnTo>
                    <a:pt x="35" y="44"/>
                  </a:lnTo>
                  <a:lnTo>
                    <a:pt x="27" y="82"/>
                  </a:lnTo>
                  <a:lnTo>
                    <a:pt x="25" y="77"/>
                  </a:lnTo>
                  <a:lnTo>
                    <a:pt x="21" y="62"/>
                  </a:lnTo>
                  <a:lnTo>
                    <a:pt x="15" y="45"/>
                  </a:lnTo>
                  <a:lnTo>
                    <a:pt x="9" y="31"/>
                  </a:lnTo>
                  <a:lnTo>
                    <a:pt x="4" y="19"/>
                  </a:lnTo>
                  <a:lnTo>
                    <a:pt x="1" y="9"/>
                  </a:lnTo>
                  <a:lnTo>
                    <a:pt x="0" y="2"/>
                  </a:lnTo>
                  <a:lnTo>
                    <a:pt x="0" y="0"/>
                  </a:lnTo>
                  <a:close/>
                </a:path>
              </a:pathLst>
            </a:custGeom>
            <a:solidFill>
              <a:srgbClr val="FFFFFF"/>
            </a:solidFill>
            <a:ln w="9525">
              <a:noFill/>
              <a:round/>
            </a:ln>
          </p:spPr>
          <p:txBody>
            <a:bodyPr/>
            <a:lstStyle/>
            <a:p>
              <a:endParaRPr lang="en-US"/>
            </a:p>
          </p:txBody>
        </p:sp>
        <p:sp>
          <p:nvSpPr>
            <p:cNvPr id="383038" name="Freeform 62"/>
            <p:cNvSpPr/>
            <p:nvPr/>
          </p:nvSpPr>
          <p:spPr bwMode="auto">
            <a:xfrm>
              <a:off x="4437" y="2144"/>
              <a:ext cx="80" cy="53"/>
            </a:xfrm>
            <a:custGeom>
              <a:avLst/>
              <a:gdLst/>
              <a:ahLst/>
              <a:cxnLst>
                <a:cxn ang="0">
                  <a:pos x="0" y="0"/>
                </a:cxn>
                <a:cxn ang="0">
                  <a:pos x="139" y="24"/>
                </a:cxn>
                <a:cxn ang="0">
                  <a:pos x="144" y="27"/>
                </a:cxn>
                <a:cxn ang="0">
                  <a:pos x="154" y="37"/>
                </a:cxn>
                <a:cxn ang="0">
                  <a:pos x="166" y="53"/>
                </a:cxn>
                <a:cxn ang="0">
                  <a:pos x="181" y="75"/>
                </a:cxn>
                <a:cxn ang="0">
                  <a:pos x="189" y="97"/>
                </a:cxn>
                <a:cxn ang="0">
                  <a:pos x="192" y="112"/>
                </a:cxn>
                <a:cxn ang="0">
                  <a:pos x="191" y="122"/>
                </a:cxn>
                <a:cxn ang="0">
                  <a:pos x="189" y="125"/>
                </a:cxn>
                <a:cxn ang="0">
                  <a:pos x="139" y="53"/>
                </a:cxn>
                <a:cxn ang="0">
                  <a:pos x="148" y="114"/>
                </a:cxn>
                <a:cxn ang="0">
                  <a:pos x="104" y="43"/>
                </a:cxn>
                <a:cxn ang="0">
                  <a:pos x="99" y="97"/>
                </a:cxn>
                <a:cxn ang="0">
                  <a:pos x="70" y="38"/>
                </a:cxn>
                <a:cxn ang="0">
                  <a:pos x="58" y="90"/>
                </a:cxn>
                <a:cxn ang="0">
                  <a:pos x="35" y="43"/>
                </a:cxn>
                <a:cxn ang="0">
                  <a:pos x="27" y="82"/>
                </a:cxn>
                <a:cxn ang="0">
                  <a:pos x="25" y="77"/>
                </a:cxn>
                <a:cxn ang="0">
                  <a:pos x="21" y="63"/>
                </a:cxn>
                <a:cxn ang="0">
                  <a:pos x="15" y="45"/>
                </a:cxn>
                <a:cxn ang="0">
                  <a:pos x="10" y="31"/>
                </a:cxn>
                <a:cxn ang="0">
                  <a:pos x="5" y="20"/>
                </a:cxn>
                <a:cxn ang="0">
                  <a:pos x="3" y="10"/>
                </a:cxn>
                <a:cxn ang="0">
                  <a:pos x="0" y="3"/>
                </a:cxn>
                <a:cxn ang="0">
                  <a:pos x="0" y="0"/>
                </a:cxn>
              </a:cxnLst>
              <a:rect l="0" t="0" r="r" b="b"/>
              <a:pathLst>
                <a:path w="192" h="125">
                  <a:moveTo>
                    <a:pt x="0" y="0"/>
                  </a:moveTo>
                  <a:lnTo>
                    <a:pt x="139" y="24"/>
                  </a:lnTo>
                  <a:lnTo>
                    <a:pt x="144" y="27"/>
                  </a:lnTo>
                  <a:lnTo>
                    <a:pt x="154" y="37"/>
                  </a:lnTo>
                  <a:lnTo>
                    <a:pt x="166" y="53"/>
                  </a:lnTo>
                  <a:lnTo>
                    <a:pt x="181" y="75"/>
                  </a:lnTo>
                  <a:lnTo>
                    <a:pt x="189" y="97"/>
                  </a:lnTo>
                  <a:lnTo>
                    <a:pt x="192" y="112"/>
                  </a:lnTo>
                  <a:lnTo>
                    <a:pt x="191" y="122"/>
                  </a:lnTo>
                  <a:lnTo>
                    <a:pt x="189" y="125"/>
                  </a:lnTo>
                  <a:lnTo>
                    <a:pt x="139" y="53"/>
                  </a:lnTo>
                  <a:lnTo>
                    <a:pt x="148" y="114"/>
                  </a:lnTo>
                  <a:lnTo>
                    <a:pt x="104" y="43"/>
                  </a:lnTo>
                  <a:lnTo>
                    <a:pt x="99" y="97"/>
                  </a:lnTo>
                  <a:lnTo>
                    <a:pt x="70" y="38"/>
                  </a:lnTo>
                  <a:lnTo>
                    <a:pt x="58" y="90"/>
                  </a:lnTo>
                  <a:lnTo>
                    <a:pt x="35" y="43"/>
                  </a:lnTo>
                  <a:lnTo>
                    <a:pt x="27" y="82"/>
                  </a:lnTo>
                  <a:lnTo>
                    <a:pt x="25" y="77"/>
                  </a:lnTo>
                  <a:lnTo>
                    <a:pt x="21" y="63"/>
                  </a:lnTo>
                  <a:lnTo>
                    <a:pt x="15" y="45"/>
                  </a:lnTo>
                  <a:lnTo>
                    <a:pt x="10" y="31"/>
                  </a:lnTo>
                  <a:lnTo>
                    <a:pt x="5" y="20"/>
                  </a:lnTo>
                  <a:lnTo>
                    <a:pt x="3" y="10"/>
                  </a:lnTo>
                  <a:lnTo>
                    <a:pt x="0" y="3"/>
                  </a:lnTo>
                  <a:lnTo>
                    <a:pt x="0" y="0"/>
                  </a:lnTo>
                  <a:close/>
                </a:path>
              </a:pathLst>
            </a:custGeom>
            <a:solidFill>
              <a:srgbClr val="FFFFFF"/>
            </a:solidFill>
            <a:ln w="9525">
              <a:noFill/>
              <a:round/>
            </a:ln>
          </p:spPr>
          <p:txBody>
            <a:bodyPr/>
            <a:lstStyle/>
            <a:p>
              <a:endParaRPr lang="en-US"/>
            </a:p>
          </p:txBody>
        </p:sp>
        <p:sp>
          <p:nvSpPr>
            <p:cNvPr id="383039" name="Freeform 63"/>
            <p:cNvSpPr/>
            <p:nvPr/>
          </p:nvSpPr>
          <p:spPr bwMode="auto">
            <a:xfrm>
              <a:off x="4661" y="1853"/>
              <a:ext cx="80" cy="52"/>
            </a:xfrm>
            <a:custGeom>
              <a:avLst/>
              <a:gdLst/>
              <a:ahLst/>
              <a:cxnLst>
                <a:cxn ang="0">
                  <a:pos x="192" y="0"/>
                </a:cxn>
                <a:cxn ang="0">
                  <a:pos x="51" y="25"/>
                </a:cxn>
                <a:cxn ang="0">
                  <a:pos x="47" y="27"/>
                </a:cxn>
                <a:cxn ang="0">
                  <a:pos x="37" y="37"/>
                </a:cxn>
                <a:cxn ang="0">
                  <a:pos x="24" y="53"/>
                </a:cxn>
                <a:cxn ang="0">
                  <a:pos x="10" y="76"/>
                </a:cxn>
                <a:cxn ang="0">
                  <a:pos x="1" y="97"/>
                </a:cxn>
                <a:cxn ang="0">
                  <a:pos x="0" y="113"/>
                </a:cxn>
                <a:cxn ang="0">
                  <a:pos x="1" y="123"/>
                </a:cxn>
                <a:cxn ang="0">
                  <a:pos x="2" y="126"/>
                </a:cxn>
                <a:cxn ang="0">
                  <a:pos x="51" y="53"/>
                </a:cxn>
                <a:cxn ang="0">
                  <a:pos x="44" y="114"/>
                </a:cxn>
                <a:cxn ang="0">
                  <a:pos x="88" y="43"/>
                </a:cxn>
                <a:cxn ang="0">
                  <a:pos x="92" y="97"/>
                </a:cxn>
                <a:cxn ang="0">
                  <a:pos x="122" y="39"/>
                </a:cxn>
                <a:cxn ang="0">
                  <a:pos x="134" y="90"/>
                </a:cxn>
                <a:cxn ang="0">
                  <a:pos x="155" y="43"/>
                </a:cxn>
                <a:cxn ang="0">
                  <a:pos x="165" y="83"/>
                </a:cxn>
                <a:cxn ang="0">
                  <a:pos x="166" y="77"/>
                </a:cxn>
                <a:cxn ang="0">
                  <a:pos x="171" y="63"/>
                </a:cxn>
                <a:cxn ang="0">
                  <a:pos x="176" y="46"/>
                </a:cxn>
                <a:cxn ang="0">
                  <a:pos x="182" y="32"/>
                </a:cxn>
                <a:cxn ang="0">
                  <a:pos x="186" y="20"/>
                </a:cxn>
                <a:cxn ang="0">
                  <a:pos x="189" y="10"/>
                </a:cxn>
                <a:cxn ang="0">
                  <a:pos x="192" y="3"/>
                </a:cxn>
                <a:cxn ang="0">
                  <a:pos x="192" y="0"/>
                </a:cxn>
              </a:cxnLst>
              <a:rect l="0" t="0" r="r" b="b"/>
              <a:pathLst>
                <a:path w="192" h="126">
                  <a:moveTo>
                    <a:pt x="192" y="0"/>
                  </a:moveTo>
                  <a:lnTo>
                    <a:pt x="51" y="25"/>
                  </a:lnTo>
                  <a:lnTo>
                    <a:pt x="47" y="27"/>
                  </a:lnTo>
                  <a:lnTo>
                    <a:pt x="37" y="37"/>
                  </a:lnTo>
                  <a:lnTo>
                    <a:pt x="24" y="53"/>
                  </a:lnTo>
                  <a:lnTo>
                    <a:pt x="10" y="76"/>
                  </a:lnTo>
                  <a:lnTo>
                    <a:pt x="1" y="97"/>
                  </a:lnTo>
                  <a:lnTo>
                    <a:pt x="0" y="113"/>
                  </a:lnTo>
                  <a:lnTo>
                    <a:pt x="1" y="123"/>
                  </a:lnTo>
                  <a:lnTo>
                    <a:pt x="2" y="126"/>
                  </a:lnTo>
                  <a:lnTo>
                    <a:pt x="51" y="53"/>
                  </a:lnTo>
                  <a:lnTo>
                    <a:pt x="44" y="114"/>
                  </a:lnTo>
                  <a:lnTo>
                    <a:pt x="88" y="43"/>
                  </a:lnTo>
                  <a:lnTo>
                    <a:pt x="92" y="97"/>
                  </a:lnTo>
                  <a:lnTo>
                    <a:pt x="122" y="39"/>
                  </a:lnTo>
                  <a:lnTo>
                    <a:pt x="134" y="90"/>
                  </a:lnTo>
                  <a:lnTo>
                    <a:pt x="155" y="43"/>
                  </a:lnTo>
                  <a:lnTo>
                    <a:pt x="165" y="83"/>
                  </a:lnTo>
                  <a:lnTo>
                    <a:pt x="166" y="77"/>
                  </a:lnTo>
                  <a:lnTo>
                    <a:pt x="171" y="63"/>
                  </a:lnTo>
                  <a:lnTo>
                    <a:pt x="176" y="46"/>
                  </a:lnTo>
                  <a:lnTo>
                    <a:pt x="182" y="32"/>
                  </a:lnTo>
                  <a:lnTo>
                    <a:pt x="186" y="20"/>
                  </a:lnTo>
                  <a:lnTo>
                    <a:pt x="189" y="10"/>
                  </a:lnTo>
                  <a:lnTo>
                    <a:pt x="192" y="3"/>
                  </a:lnTo>
                  <a:lnTo>
                    <a:pt x="192" y="0"/>
                  </a:lnTo>
                  <a:close/>
                </a:path>
              </a:pathLst>
            </a:custGeom>
            <a:solidFill>
              <a:srgbClr val="FFFFFF"/>
            </a:solidFill>
            <a:ln w="9525">
              <a:noFill/>
              <a:round/>
            </a:ln>
          </p:spPr>
          <p:txBody>
            <a:bodyPr/>
            <a:lstStyle/>
            <a:p>
              <a:endParaRPr lang="en-US"/>
            </a:p>
          </p:txBody>
        </p:sp>
        <p:sp>
          <p:nvSpPr>
            <p:cNvPr id="383040" name="Freeform 64"/>
            <p:cNvSpPr/>
            <p:nvPr/>
          </p:nvSpPr>
          <p:spPr bwMode="auto">
            <a:xfrm>
              <a:off x="4660" y="2011"/>
              <a:ext cx="81" cy="53"/>
            </a:xfrm>
            <a:custGeom>
              <a:avLst/>
              <a:gdLst/>
              <a:ahLst/>
              <a:cxnLst>
                <a:cxn ang="0">
                  <a:pos x="191" y="0"/>
                </a:cxn>
                <a:cxn ang="0">
                  <a:pos x="51" y="25"/>
                </a:cxn>
                <a:cxn ang="0">
                  <a:pos x="47" y="27"/>
                </a:cxn>
                <a:cxn ang="0">
                  <a:pos x="37" y="37"/>
                </a:cxn>
                <a:cxn ang="0">
                  <a:pos x="24" y="53"/>
                </a:cxn>
                <a:cxn ang="0">
                  <a:pos x="10" y="76"/>
                </a:cxn>
                <a:cxn ang="0">
                  <a:pos x="2" y="99"/>
                </a:cxn>
                <a:cxn ang="0">
                  <a:pos x="0" y="114"/>
                </a:cxn>
                <a:cxn ang="0">
                  <a:pos x="2" y="124"/>
                </a:cxn>
                <a:cxn ang="0">
                  <a:pos x="3" y="127"/>
                </a:cxn>
                <a:cxn ang="0">
                  <a:pos x="51" y="54"/>
                </a:cxn>
                <a:cxn ang="0">
                  <a:pos x="43" y="114"/>
                </a:cxn>
                <a:cxn ang="0">
                  <a:pos x="87" y="44"/>
                </a:cxn>
                <a:cxn ang="0">
                  <a:pos x="91" y="97"/>
                </a:cxn>
                <a:cxn ang="0">
                  <a:pos x="121" y="39"/>
                </a:cxn>
                <a:cxn ang="0">
                  <a:pos x="133" y="90"/>
                </a:cxn>
                <a:cxn ang="0">
                  <a:pos x="155" y="44"/>
                </a:cxn>
                <a:cxn ang="0">
                  <a:pos x="165" y="83"/>
                </a:cxn>
                <a:cxn ang="0">
                  <a:pos x="167" y="77"/>
                </a:cxn>
                <a:cxn ang="0">
                  <a:pos x="171" y="63"/>
                </a:cxn>
                <a:cxn ang="0">
                  <a:pos x="175" y="46"/>
                </a:cxn>
                <a:cxn ang="0">
                  <a:pos x="181" y="32"/>
                </a:cxn>
                <a:cxn ang="0">
                  <a:pos x="187" y="20"/>
                </a:cxn>
                <a:cxn ang="0">
                  <a:pos x="190" y="10"/>
                </a:cxn>
                <a:cxn ang="0">
                  <a:pos x="191" y="3"/>
                </a:cxn>
                <a:cxn ang="0">
                  <a:pos x="191" y="0"/>
                </a:cxn>
              </a:cxnLst>
              <a:rect l="0" t="0" r="r" b="b"/>
              <a:pathLst>
                <a:path w="191" h="127">
                  <a:moveTo>
                    <a:pt x="191" y="0"/>
                  </a:moveTo>
                  <a:lnTo>
                    <a:pt x="51" y="25"/>
                  </a:lnTo>
                  <a:lnTo>
                    <a:pt x="47" y="27"/>
                  </a:lnTo>
                  <a:lnTo>
                    <a:pt x="37" y="37"/>
                  </a:lnTo>
                  <a:lnTo>
                    <a:pt x="24" y="53"/>
                  </a:lnTo>
                  <a:lnTo>
                    <a:pt x="10" y="76"/>
                  </a:lnTo>
                  <a:lnTo>
                    <a:pt x="2" y="99"/>
                  </a:lnTo>
                  <a:lnTo>
                    <a:pt x="0" y="114"/>
                  </a:lnTo>
                  <a:lnTo>
                    <a:pt x="2" y="124"/>
                  </a:lnTo>
                  <a:lnTo>
                    <a:pt x="3" y="127"/>
                  </a:lnTo>
                  <a:lnTo>
                    <a:pt x="51" y="54"/>
                  </a:lnTo>
                  <a:lnTo>
                    <a:pt x="43" y="114"/>
                  </a:lnTo>
                  <a:lnTo>
                    <a:pt x="87" y="44"/>
                  </a:lnTo>
                  <a:lnTo>
                    <a:pt x="91" y="97"/>
                  </a:lnTo>
                  <a:lnTo>
                    <a:pt x="121" y="39"/>
                  </a:lnTo>
                  <a:lnTo>
                    <a:pt x="133" y="90"/>
                  </a:lnTo>
                  <a:lnTo>
                    <a:pt x="155" y="44"/>
                  </a:lnTo>
                  <a:lnTo>
                    <a:pt x="165" y="83"/>
                  </a:lnTo>
                  <a:lnTo>
                    <a:pt x="167" y="77"/>
                  </a:lnTo>
                  <a:lnTo>
                    <a:pt x="171" y="63"/>
                  </a:lnTo>
                  <a:lnTo>
                    <a:pt x="175" y="46"/>
                  </a:lnTo>
                  <a:lnTo>
                    <a:pt x="181" y="32"/>
                  </a:lnTo>
                  <a:lnTo>
                    <a:pt x="187" y="20"/>
                  </a:lnTo>
                  <a:lnTo>
                    <a:pt x="190" y="10"/>
                  </a:lnTo>
                  <a:lnTo>
                    <a:pt x="191" y="3"/>
                  </a:lnTo>
                  <a:lnTo>
                    <a:pt x="191" y="0"/>
                  </a:lnTo>
                  <a:close/>
                </a:path>
              </a:pathLst>
            </a:custGeom>
            <a:solidFill>
              <a:srgbClr val="FFFFFF"/>
            </a:solidFill>
            <a:ln w="9525">
              <a:noFill/>
              <a:round/>
            </a:ln>
          </p:spPr>
          <p:txBody>
            <a:bodyPr/>
            <a:lstStyle/>
            <a:p>
              <a:endParaRPr lang="en-US"/>
            </a:p>
          </p:txBody>
        </p:sp>
        <p:sp>
          <p:nvSpPr>
            <p:cNvPr id="383041" name="Freeform 65"/>
            <p:cNvSpPr/>
            <p:nvPr/>
          </p:nvSpPr>
          <p:spPr bwMode="auto">
            <a:xfrm>
              <a:off x="4650" y="2171"/>
              <a:ext cx="80" cy="53"/>
            </a:xfrm>
            <a:custGeom>
              <a:avLst/>
              <a:gdLst/>
              <a:ahLst/>
              <a:cxnLst>
                <a:cxn ang="0">
                  <a:pos x="191" y="0"/>
                </a:cxn>
                <a:cxn ang="0">
                  <a:pos x="51" y="24"/>
                </a:cxn>
                <a:cxn ang="0">
                  <a:pos x="47" y="27"/>
                </a:cxn>
                <a:cxn ang="0">
                  <a:pos x="37" y="37"/>
                </a:cxn>
                <a:cxn ang="0">
                  <a:pos x="24" y="52"/>
                </a:cxn>
                <a:cxn ang="0">
                  <a:pos x="10" y="75"/>
                </a:cxn>
                <a:cxn ang="0">
                  <a:pos x="1" y="98"/>
                </a:cxn>
                <a:cxn ang="0">
                  <a:pos x="0" y="112"/>
                </a:cxn>
                <a:cxn ang="0">
                  <a:pos x="0" y="122"/>
                </a:cxn>
                <a:cxn ang="0">
                  <a:pos x="1" y="125"/>
                </a:cxn>
                <a:cxn ang="0">
                  <a:pos x="51" y="52"/>
                </a:cxn>
                <a:cxn ang="0">
                  <a:pos x="43" y="114"/>
                </a:cxn>
                <a:cxn ang="0">
                  <a:pos x="87" y="44"/>
                </a:cxn>
                <a:cxn ang="0">
                  <a:pos x="91" y="96"/>
                </a:cxn>
                <a:cxn ang="0">
                  <a:pos x="121" y="38"/>
                </a:cxn>
                <a:cxn ang="0">
                  <a:pos x="132" y="89"/>
                </a:cxn>
                <a:cxn ang="0">
                  <a:pos x="155" y="44"/>
                </a:cxn>
                <a:cxn ang="0">
                  <a:pos x="164" y="82"/>
                </a:cxn>
                <a:cxn ang="0">
                  <a:pos x="165" y="77"/>
                </a:cxn>
                <a:cxn ang="0">
                  <a:pos x="170" y="62"/>
                </a:cxn>
                <a:cxn ang="0">
                  <a:pos x="175" y="45"/>
                </a:cxn>
                <a:cxn ang="0">
                  <a:pos x="181" y="31"/>
                </a:cxn>
                <a:cxn ang="0">
                  <a:pos x="187" y="19"/>
                </a:cxn>
                <a:cxn ang="0">
                  <a:pos x="189" y="9"/>
                </a:cxn>
                <a:cxn ang="0">
                  <a:pos x="191" y="2"/>
                </a:cxn>
                <a:cxn ang="0">
                  <a:pos x="191" y="0"/>
                </a:cxn>
              </a:cxnLst>
              <a:rect l="0" t="0" r="r" b="b"/>
              <a:pathLst>
                <a:path w="191" h="125">
                  <a:moveTo>
                    <a:pt x="191" y="0"/>
                  </a:moveTo>
                  <a:lnTo>
                    <a:pt x="51" y="24"/>
                  </a:lnTo>
                  <a:lnTo>
                    <a:pt x="47" y="27"/>
                  </a:lnTo>
                  <a:lnTo>
                    <a:pt x="37" y="37"/>
                  </a:lnTo>
                  <a:lnTo>
                    <a:pt x="24" y="52"/>
                  </a:lnTo>
                  <a:lnTo>
                    <a:pt x="10" y="75"/>
                  </a:lnTo>
                  <a:lnTo>
                    <a:pt x="1" y="98"/>
                  </a:lnTo>
                  <a:lnTo>
                    <a:pt x="0" y="112"/>
                  </a:lnTo>
                  <a:lnTo>
                    <a:pt x="0" y="122"/>
                  </a:lnTo>
                  <a:lnTo>
                    <a:pt x="1" y="125"/>
                  </a:lnTo>
                  <a:lnTo>
                    <a:pt x="51" y="52"/>
                  </a:lnTo>
                  <a:lnTo>
                    <a:pt x="43" y="114"/>
                  </a:lnTo>
                  <a:lnTo>
                    <a:pt x="87" y="44"/>
                  </a:lnTo>
                  <a:lnTo>
                    <a:pt x="91" y="96"/>
                  </a:lnTo>
                  <a:lnTo>
                    <a:pt x="121" y="38"/>
                  </a:lnTo>
                  <a:lnTo>
                    <a:pt x="132" y="89"/>
                  </a:lnTo>
                  <a:lnTo>
                    <a:pt x="155" y="44"/>
                  </a:lnTo>
                  <a:lnTo>
                    <a:pt x="164" y="82"/>
                  </a:lnTo>
                  <a:lnTo>
                    <a:pt x="165" y="77"/>
                  </a:lnTo>
                  <a:lnTo>
                    <a:pt x="170" y="62"/>
                  </a:lnTo>
                  <a:lnTo>
                    <a:pt x="175" y="45"/>
                  </a:lnTo>
                  <a:lnTo>
                    <a:pt x="181" y="31"/>
                  </a:lnTo>
                  <a:lnTo>
                    <a:pt x="187" y="19"/>
                  </a:lnTo>
                  <a:lnTo>
                    <a:pt x="189" y="9"/>
                  </a:lnTo>
                  <a:lnTo>
                    <a:pt x="191" y="2"/>
                  </a:lnTo>
                  <a:lnTo>
                    <a:pt x="191" y="0"/>
                  </a:lnTo>
                  <a:close/>
                </a:path>
              </a:pathLst>
            </a:custGeom>
            <a:solidFill>
              <a:srgbClr val="FFFFFF"/>
            </a:solidFill>
            <a:ln w="9525">
              <a:noFill/>
              <a:round/>
            </a:ln>
          </p:spPr>
          <p:txBody>
            <a:bodyPr/>
            <a:lstStyle/>
            <a:p>
              <a:endParaRPr lang="en-US"/>
            </a:p>
          </p:txBody>
        </p:sp>
        <p:sp>
          <p:nvSpPr>
            <p:cNvPr id="383042" name="Freeform 66"/>
            <p:cNvSpPr/>
            <p:nvPr/>
          </p:nvSpPr>
          <p:spPr bwMode="auto">
            <a:xfrm>
              <a:off x="4613" y="1829"/>
              <a:ext cx="22" cy="23"/>
            </a:xfrm>
            <a:custGeom>
              <a:avLst/>
              <a:gdLst/>
              <a:ahLst/>
              <a:cxnLst>
                <a:cxn ang="0">
                  <a:pos x="29" y="0"/>
                </a:cxn>
                <a:cxn ang="0">
                  <a:pos x="17" y="2"/>
                </a:cxn>
                <a:cxn ang="0">
                  <a:pos x="9" y="7"/>
                </a:cxn>
                <a:cxn ang="0">
                  <a:pos x="3" y="16"/>
                </a:cxn>
                <a:cxn ang="0">
                  <a:pos x="0" y="27"/>
                </a:cxn>
                <a:cxn ang="0">
                  <a:pos x="2" y="37"/>
                </a:cxn>
                <a:cxn ang="0">
                  <a:pos x="7" y="46"/>
                </a:cxn>
                <a:cxn ang="0">
                  <a:pos x="16" y="52"/>
                </a:cxn>
                <a:cxn ang="0">
                  <a:pos x="27" y="54"/>
                </a:cxn>
                <a:cxn ang="0">
                  <a:pos x="37" y="53"/>
                </a:cxn>
                <a:cxn ang="0">
                  <a:pos x="46" y="47"/>
                </a:cxn>
                <a:cxn ang="0">
                  <a:pos x="51" y="39"/>
                </a:cxn>
                <a:cxn ang="0">
                  <a:pos x="54" y="29"/>
                </a:cxn>
                <a:cxn ang="0">
                  <a:pos x="53" y="17"/>
                </a:cxn>
                <a:cxn ang="0">
                  <a:pos x="47" y="9"/>
                </a:cxn>
                <a:cxn ang="0">
                  <a:pos x="39" y="3"/>
                </a:cxn>
                <a:cxn ang="0">
                  <a:pos x="29" y="0"/>
                </a:cxn>
              </a:cxnLst>
              <a:rect l="0" t="0" r="r" b="b"/>
              <a:pathLst>
                <a:path w="54" h="54">
                  <a:moveTo>
                    <a:pt x="29" y="0"/>
                  </a:moveTo>
                  <a:lnTo>
                    <a:pt x="17" y="2"/>
                  </a:lnTo>
                  <a:lnTo>
                    <a:pt x="9" y="7"/>
                  </a:lnTo>
                  <a:lnTo>
                    <a:pt x="3" y="16"/>
                  </a:lnTo>
                  <a:lnTo>
                    <a:pt x="0" y="27"/>
                  </a:lnTo>
                  <a:lnTo>
                    <a:pt x="2" y="37"/>
                  </a:lnTo>
                  <a:lnTo>
                    <a:pt x="7" y="46"/>
                  </a:lnTo>
                  <a:lnTo>
                    <a:pt x="16" y="52"/>
                  </a:lnTo>
                  <a:lnTo>
                    <a:pt x="27" y="54"/>
                  </a:lnTo>
                  <a:lnTo>
                    <a:pt x="37" y="53"/>
                  </a:lnTo>
                  <a:lnTo>
                    <a:pt x="46" y="47"/>
                  </a:lnTo>
                  <a:lnTo>
                    <a:pt x="51" y="39"/>
                  </a:lnTo>
                  <a:lnTo>
                    <a:pt x="54" y="29"/>
                  </a:lnTo>
                  <a:lnTo>
                    <a:pt x="53" y="17"/>
                  </a:lnTo>
                  <a:lnTo>
                    <a:pt x="47" y="9"/>
                  </a:lnTo>
                  <a:lnTo>
                    <a:pt x="39" y="3"/>
                  </a:lnTo>
                  <a:lnTo>
                    <a:pt x="29" y="0"/>
                  </a:lnTo>
                  <a:close/>
                </a:path>
              </a:pathLst>
            </a:custGeom>
            <a:solidFill>
              <a:srgbClr val="000000"/>
            </a:solidFill>
            <a:ln w="9525">
              <a:noFill/>
              <a:round/>
            </a:ln>
          </p:spPr>
          <p:txBody>
            <a:bodyPr/>
            <a:lstStyle/>
            <a:p>
              <a:endParaRPr lang="en-US"/>
            </a:p>
          </p:txBody>
        </p:sp>
        <p:sp>
          <p:nvSpPr>
            <p:cNvPr id="383043" name="Freeform 67"/>
            <p:cNvSpPr/>
            <p:nvPr/>
          </p:nvSpPr>
          <p:spPr bwMode="auto">
            <a:xfrm>
              <a:off x="4613" y="2034"/>
              <a:ext cx="22" cy="23"/>
            </a:xfrm>
            <a:custGeom>
              <a:avLst/>
              <a:gdLst/>
              <a:ahLst/>
              <a:cxnLst>
                <a:cxn ang="0">
                  <a:pos x="27" y="0"/>
                </a:cxn>
                <a:cxn ang="0">
                  <a:pos x="17" y="1"/>
                </a:cxn>
                <a:cxn ang="0">
                  <a:pos x="9" y="7"/>
                </a:cxn>
                <a:cxn ang="0">
                  <a:pos x="3" y="16"/>
                </a:cxn>
                <a:cxn ang="0">
                  <a:pos x="0" y="26"/>
                </a:cxn>
                <a:cxn ang="0">
                  <a:pos x="2" y="37"/>
                </a:cxn>
                <a:cxn ang="0">
                  <a:pos x="7" y="46"/>
                </a:cxn>
                <a:cxn ang="0">
                  <a:pos x="16" y="51"/>
                </a:cxn>
                <a:cxn ang="0">
                  <a:pos x="26" y="54"/>
                </a:cxn>
                <a:cxn ang="0">
                  <a:pos x="37" y="53"/>
                </a:cxn>
                <a:cxn ang="0">
                  <a:pos x="46" y="47"/>
                </a:cxn>
                <a:cxn ang="0">
                  <a:pos x="51" y="38"/>
                </a:cxn>
                <a:cxn ang="0">
                  <a:pos x="54" y="28"/>
                </a:cxn>
                <a:cxn ang="0">
                  <a:pos x="53" y="17"/>
                </a:cxn>
                <a:cxn ang="0">
                  <a:pos x="47" y="8"/>
                </a:cxn>
                <a:cxn ang="0">
                  <a:pos x="39" y="3"/>
                </a:cxn>
                <a:cxn ang="0">
                  <a:pos x="27" y="0"/>
                </a:cxn>
              </a:cxnLst>
              <a:rect l="0" t="0" r="r" b="b"/>
              <a:pathLst>
                <a:path w="54" h="54">
                  <a:moveTo>
                    <a:pt x="27" y="0"/>
                  </a:moveTo>
                  <a:lnTo>
                    <a:pt x="17" y="1"/>
                  </a:lnTo>
                  <a:lnTo>
                    <a:pt x="9" y="7"/>
                  </a:lnTo>
                  <a:lnTo>
                    <a:pt x="3" y="16"/>
                  </a:lnTo>
                  <a:lnTo>
                    <a:pt x="0" y="26"/>
                  </a:lnTo>
                  <a:lnTo>
                    <a:pt x="2" y="37"/>
                  </a:lnTo>
                  <a:lnTo>
                    <a:pt x="7" y="46"/>
                  </a:lnTo>
                  <a:lnTo>
                    <a:pt x="16" y="51"/>
                  </a:lnTo>
                  <a:lnTo>
                    <a:pt x="26" y="54"/>
                  </a:lnTo>
                  <a:lnTo>
                    <a:pt x="37" y="53"/>
                  </a:lnTo>
                  <a:lnTo>
                    <a:pt x="46" y="47"/>
                  </a:lnTo>
                  <a:lnTo>
                    <a:pt x="51" y="38"/>
                  </a:lnTo>
                  <a:lnTo>
                    <a:pt x="54" y="28"/>
                  </a:lnTo>
                  <a:lnTo>
                    <a:pt x="53" y="17"/>
                  </a:lnTo>
                  <a:lnTo>
                    <a:pt x="47" y="8"/>
                  </a:lnTo>
                  <a:lnTo>
                    <a:pt x="39" y="3"/>
                  </a:lnTo>
                  <a:lnTo>
                    <a:pt x="27" y="0"/>
                  </a:lnTo>
                  <a:close/>
                </a:path>
              </a:pathLst>
            </a:custGeom>
            <a:solidFill>
              <a:srgbClr val="000000"/>
            </a:solidFill>
            <a:ln w="9525">
              <a:noFill/>
              <a:round/>
            </a:ln>
          </p:spPr>
          <p:txBody>
            <a:bodyPr/>
            <a:lstStyle/>
            <a:p>
              <a:endParaRPr lang="en-US"/>
            </a:p>
          </p:txBody>
        </p:sp>
        <p:sp>
          <p:nvSpPr>
            <p:cNvPr id="383044" name="Freeform 68"/>
            <p:cNvSpPr/>
            <p:nvPr/>
          </p:nvSpPr>
          <p:spPr bwMode="auto">
            <a:xfrm>
              <a:off x="4612" y="2239"/>
              <a:ext cx="23" cy="22"/>
            </a:xfrm>
            <a:custGeom>
              <a:avLst/>
              <a:gdLst/>
              <a:ahLst/>
              <a:cxnLst>
                <a:cxn ang="0">
                  <a:pos x="28" y="0"/>
                </a:cxn>
                <a:cxn ang="0">
                  <a:pos x="18" y="2"/>
                </a:cxn>
                <a:cxn ang="0">
                  <a:pos x="10" y="7"/>
                </a:cxn>
                <a:cxn ang="0">
                  <a:pos x="3" y="16"/>
                </a:cxn>
                <a:cxn ang="0">
                  <a:pos x="0" y="26"/>
                </a:cxn>
                <a:cxn ang="0">
                  <a:pos x="1" y="37"/>
                </a:cxn>
                <a:cxn ang="0">
                  <a:pos x="7" y="46"/>
                </a:cxn>
                <a:cxn ang="0">
                  <a:pos x="15" y="51"/>
                </a:cxn>
                <a:cxn ang="0">
                  <a:pos x="27" y="54"/>
                </a:cxn>
                <a:cxn ang="0">
                  <a:pos x="38" y="53"/>
                </a:cxn>
                <a:cxn ang="0">
                  <a:pos x="47" y="47"/>
                </a:cxn>
                <a:cxn ang="0">
                  <a:pos x="52" y="39"/>
                </a:cxn>
                <a:cxn ang="0">
                  <a:pos x="55" y="27"/>
                </a:cxn>
                <a:cxn ang="0">
                  <a:pos x="54" y="17"/>
                </a:cxn>
                <a:cxn ang="0">
                  <a:pos x="48" y="9"/>
                </a:cxn>
                <a:cxn ang="0">
                  <a:pos x="40" y="3"/>
                </a:cxn>
                <a:cxn ang="0">
                  <a:pos x="28" y="0"/>
                </a:cxn>
              </a:cxnLst>
              <a:rect l="0" t="0" r="r" b="b"/>
              <a:pathLst>
                <a:path w="55" h="54">
                  <a:moveTo>
                    <a:pt x="28" y="0"/>
                  </a:moveTo>
                  <a:lnTo>
                    <a:pt x="18" y="2"/>
                  </a:lnTo>
                  <a:lnTo>
                    <a:pt x="10" y="7"/>
                  </a:lnTo>
                  <a:lnTo>
                    <a:pt x="3" y="16"/>
                  </a:lnTo>
                  <a:lnTo>
                    <a:pt x="0" y="26"/>
                  </a:lnTo>
                  <a:lnTo>
                    <a:pt x="1" y="37"/>
                  </a:lnTo>
                  <a:lnTo>
                    <a:pt x="7" y="46"/>
                  </a:lnTo>
                  <a:lnTo>
                    <a:pt x="15" y="51"/>
                  </a:lnTo>
                  <a:lnTo>
                    <a:pt x="27" y="54"/>
                  </a:lnTo>
                  <a:lnTo>
                    <a:pt x="38" y="53"/>
                  </a:lnTo>
                  <a:lnTo>
                    <a:pt x="47" y="47"/>
                  </a:lnTo>
                  <a:lnTo>
                    <a:pt x="52" y="39"/>
                  </a:lnTo>
                  <a:lnTo>
                    <a:pt x="55" y="27"/>
                  </a:lnTo>
                  <a:lnTo>
                    <a:pt x="54" y="17"/>
                  </a:lnTo>
                  <a:lnTo>
                    <a:pt x="48" y="9"/>
                  </a:lnTo>
                  <a:lnTo>
                    <a:pt x="40" y="3"/>
                  </a:lnTo>
                  <a:lnTo>
                    <a:pt x="28" y="0"/>
                  </a:lnTo>
                  <a:close/>
                </a:path>
              </a:pathLst>
            </a:custGeom>
            <a:solidFill>
              <a:srgbClr val="000000"/>
            </a:solidFill>
            <a:ln w="9525">
              <a:noFill/>
              <a:round/>
            </a:ln>
          </p:spPr>
          <p:txBody>
            <a:bodyPr/>
            <a:lstStyle/>
            <a:p>
              <a:endParaRPr lang="en-US"/>
            </a:p>
          </p:txBody>
        </p:sp>
        <p:sp>
          <p:nvSpPr>
            <p:cNvPr id="383046" name="Freeform 70"/>
            <p:cNvSpPr/>
            <p:nvPr/>
          </p:nvSpPr>
          <p:spPr bwMode="auto">
            <a:xfrm>
              <a:off x="4278" y="1779"/>
              <a:ext cx="45" cy="49"/>
            </a:xfrm>
            <a:custGeom>
              <a:avLst/>
              <a:gdLst/>
              <a:ahLst/>
              <a:cxnLst>
                <a:cxn ang="0">
                  <a:pos x="108" y="119"/>
                </a:cxn>
                <a:cxn ang="0">
                  <a:pos x="15" y="0"/>
                </a:cxn>
                <a:cxn ang="0">
                  <a:pos x="0" y="79"/>
                </a:cxn>
                <a:cxn ang="0">
                  <a:pos x="108" y="119"/>
                </a:cxn>
              </a:cxnLst>
              <a:rect l="0" t="0" r="r" b="b"/>
              <a:pathLst>
                <a:path w="108" h="119">
                  <a:moveTo>
                    <a:pt x="108" y="119"/>
                  </a:moveTo>
                  <a:lnTo>
                    <a:pt x="15" y="0"/>
                  </a:lnTo>
                  <a:lnTo>
                    <a:pt x="0" y="79"/>
                  </a:lnTo>
                  <a:lnTo>
                    <a:pt x="108" y="119"/>
                  </a:lnTo>
                  <a:close/>
                </a:path>
              </a:pathLst>
            </a:custGeom>
            <a:solidFill>
              <a:srgbClr val="000000"/>
            </a:solidFill>
            <a:ln w="9525">
              <a:noFill/>
              <a:round/>
            </a:ln>
          </p:spPr>
          <p:txBody>
            <a:bodyPr/>
            <a:lstStyle/>
            <a:p>
              <a:endParaRPr lang="en-US"/>
            </a:p>
          </p:txBody>
        </p:sp>
        <p:sp>
          <p:nvSpPr>
            <p:cNvPr id="383047" name="Freeform 71"/>
            <p:cNvSpPr/>
            <p:nvPr/>
          </p:nvSpPr>
          <p:spPr bwMode="auto">
            <a:xfrm>
              <a:off x="4345" y="1772"/>
              <a:ext cx="14" cy="38"/>
            </a:xfrm>
            <a:custGeom>
              <a:avLst/>
              <a:gdLst/>
              <a:ahLst/>
              <a:cxnLst>
                <a:cxn ang="0">
                  <a:pos x="32" y="92"/>
                </a:cxn>
                <a:cxn ang="0">
                  <a:pos x="0" y="0"/>
                </a:cxn>
                <a:cxn ang="0">
                  <a:pos x="33" y="3"/>
                </a:cxn>
                <a:cxn ang="0">
                  <a:pos x="32" y="92"/>
                </a:cxn>
              </a:cxnLst>
              <a:rect l="0" t="0" r="r" b="b"/>
              <a:pathLst>
                <a:path w="33" h="92">
                  <a:moveTo>
                    <a:pt x="32" y="92"/>
                  </a:moveTo>
                  <a:lnTo>
                    <a:pt x="0" y="0"/>
                  </a:lnTo>
                  <a:lnTo>
                    <a:pt x="33" y="3"/>
                  </a:lnTo>
                  <a:lnTo>
                    <a:pt x="32" y="92"/>
                  </a:lnTo>
                  <a:close/>
                </a:path>
              </a:pathLst>
            </a:custGeom>
            <a:solidFill>
              <a:srgbClr val="000000"/>
            </a:solidFill>
            <a:ln w="9525">
              <a:noFill/>
              <a:round/>
            </a:ln>
          </p:spPr>
          <p:txBody>
            <a:bodyPr/>
            <a:lstStyle/>
            <a:p>
              <a:endParaRPr lang="en-US"/>
            </a:p>
          </p:txBody>
        </p:sp>
        <p:sp>
          <p:nvSpPr>
            <p:cNvPr id="383048" name="Freeform 72"/>
            <p:cNvSpPr/>
            <p:nvPr/>
          </p:nvSpPr>
          <p:spPr bwMode="auto">
            <a:xfrm>
              <a:off x="4268" y="1888"/>
              <a:ext cx="54" cy="25"/>
            </a:xfrm>
            <a:custGeom>
              <a:avLst/>
              <a:gdLst/>
              <a:ahLst/>
              <a:cxnLst>
                <a:cxn ang="0">
                  <a:pos x="129" y="0"/>
                </a:cxn>
                <a:cxn ang="0">
                  <a:pos x="0" y="23"/>
                </a:cxn>
                <a:cxn ang="0">
                  <a:pos x="22" y="63"/>
                </a:cxn>
                <a:cxn ang="0">
                  <a:pos x="129" y="0"/>
                </a:cxn>
              </a:cxnLst>
              <a:rect l="0" t="0" r="r" b="b"/>
              <a:pathLst>
                <a:path w="129" h="63">
                  <a:moveTo>
                    <a:pt x="129" y="0"/>
                  </a:moveTo>
                  <a:lnTo>
                    <a:pt x="0" y="23"/>
                  </a:lnTo>
                  <a:lnTo>
                    <a:pt x="22" y="63"/>
                  </a:lnTo>
                  <a:lnTo>
                    <a:pt x="129" y="0"/>
                  </a:lnTo>
                  <a:close/>
                </a:path>
              </a:pathLst>
            </a:custGeom>
            <a:solidFill>
              <a:srgbClr val="000000"/>
            </a:solidFill>
            <a:ln w="9525">
              <a:noFill/>
              <a:round/>
            </a:ln>
          </p:spPr>
          <p:txBody>
            <a:bodyPr/>
            <a:lstStyle/>
            <a:p>
              <a:endParaRPr lang="en-US"/>
            </a:p>
          </p:txBody>
        </p:sp>
        <p:sp>
          <p:nvSpPr>
            <p:cNvPr id="383049" name="Freeform 73"/>
            <p:cNvSpPr/>
            <p:nvPr/>
          </p:nvSpPr>
          <p:spPr bwMode="auto">
            <a:xfrm>
              <a:off x="4292" y="1950"/>
              <a:ext cx="42" cy="41"/>
            </a:xfrm>
            <a:custGeom>
              <a:avLst/>
              <a:gdLst/>
              <a:ahLst/>
              <a:cxnLst>
                <a:cxn ang="0">
                  <a:pos x="102" y="0"/>
                </a:cxn>
                <a:cxn ang="0">
                  <a:pos x="0" y="92"/>
                </a:cxn>
                <a:cxn ang="0">
                  <a:pos x="36" y="98"/>
                </a:cxn>
                <a:cxn ang="0">
                  <a:pos x="102" y="0"/>
                </a:cxn>
              </a:cxnLst>
              <a:rect l="0" t="0" r="r" b="b"/>
              <a:pathLst>
                <a:path w="102" h="98">
                  <a:moveTo>
                    <a:pt x="102" y="0"/>
                  </a:moveTo>
                  <a:lnTo>
                    <a:pt x="0" y="92"/>
                  </a:lnTo>
                  <a:lnTo>
                    <a:pt x="36" y="98"/>
                  </a:lnTo>
                  <a:lnTo>
                    <a:pt x="102" y="0"/>
                  </a:lnTo>
                  <a:close/>
                </a:path>
              </a:pathLst>
            </a:custGeom>
            <a:solidFill>
              <a:srgbClr val="000000"/>
            </a:solidFill>
            <a:ln w="9525">
              <a:noFill/>
              <a:round/>
            </a:ln>
          </p:spPr>
          <p:txBody>
            <a:bodyPr/>
            <a:lstStyle/>
            <a:p>
              <a:endParaRPr lang="en-US"/>
            </a:p>
          </p:txBody>
        </p:sp>
        <p:sp>
          <p:nvSpPr>
            <p:cNvPr id="383017" name="Freeform 41"/>
            <p:cNvSpPr/>
            <p:nvPr/>
          </p:nvSpPr>
          <p:spPr bwMode="auto">
            <a:xfrm>
              <a:off x="4246" y="1681"/>
              <a:ext cx="683" cy="81"/>
            </a:xfrm>
            <a:custGeom>
              <a:avLst/>
              <a:gdLst/>
              <a:ahLst/>
              <a:cxnLst>
                <a:cxn ang="0">
                  <a:pos x="2443" y="2"/>
                </a:cxn>
                <a:cxn ang="0">
                  <a:pos x="2405" y="9"/>
                </a:cxn>
                <a:cxn ang="0">
                  <a:pos x="2334" y="23"/>
                </a:cxn>
                <a:cxn ang="0">
                  <a:pos x="2234" y="40"/>
                </a:cxn>
                <a:cxn ang="0">
                  <a:pos x="2110" y="60"/>
                </a:cxn>
                <a:cxn ang="0">
                  <a:pos x="1965" y="83"/>
                </a:cxn>
                <a:cxn ang="0">
                  <a:pos x="1800" y="106"/>
                </a:cxn>
                <a:cxn ang="0">
                  <a:pos x="1619" y="127"/>
                </a:cxn>
                <a:cxn ang="0">
                  <a:pos x="1426" y="148"/>
                </a:cxn>
                <a:cxn ang="0">
                  <a:pos x="1221" y="167"/>
                </a:cxn>
                <a:cxn ang="0">
                  <a:pos x="1010" y="181"/>
                </a:cxn>
                <a:cxn ang="0">
                  <a:pos x="810" y="190"/>
                </a:cxn>
                <a:cxn ang="0">
                  <a:pos x="638" y="193"/>
                </a:cxn>
                <a:cxn ang="0">
                  <a:pos x="491" y="191"/>
                </a:cxn>
                <a:cxn ang="0">
                  <a:pos x="369" y="187"/>
                </a:cxn>
                <a:cxn ang="0">
                  <a:pos x="269" y="178"/>
                </a:cxn>
                <a:cxn ang="0">
                  <a:pos x="189" y="170"/>
                </a:cxn>
                <a:cxn ang="0">
                  <a:pos x="130" y="160"/>
                </a:cxn>
                <a:cxn ang="0">
                  <a:pos x="87" y="151"/>
                </a:cxn>
                <a:cxn ang="0">
                  <a:pos x="58" y="144"/>
                </a:cxn>
                <a:cxn ang="0">
                  <a:pos x="46" y="140"/>
                </a:cxn>
                <a:cxn ang="0">
                  <a:pos x="0" y="181"/>
                </a:cxn>
                <a:cxn ang="0">
                  <a:pos x="9" y="184"/>
                </a:cxn>
                <a:cxn ang="0">
                  <a:pos x="34" y="190"/>
                </a:cxn>
                <a:cxn ang="0">
                  <a:pos x="80" y="198"/>
                </a:cxn>
                <a:cxn ang="0">
                  <a:pos x="144" y="207"/>
                </a:cxn>
                <a:cxn ang="0">
                  <a:pos x="231" y="215"/>
                </a:cxn>
                <a:cxn ang="0">
                  <a:pos x="340" y="222"/>
                </a:cxn>
                <a:cxn ang="0">
                  <a:pos x="474" y="227"/>
                </a:cxn>
                <a:cxn ang="0">
                  <a:pos x="632" y="225"/>
                </a:cxn>
                <a:cxn ang="0">
                  <a:pos x="817" y="220"/>
                </a:cxn>
                <a:cxn ang="0">
                  <a:pos x="1029" y="205"/>
                </a:cxn>
                <a:cxn ang="0">
                  <a:pos x="1268" y="183"/>
                </a:cxn>
                <a:cxn ang="0">
                  <a:pos x="1494" y="160"/>
                </a:cxn>
                <a:cxn ang="0">
                  <a:pos x="1696" y="138"/>
                </a:cxn>
                <a:cxn ang="0">
                  <a:pos x="1874" y="119"/>
                </a:cxn>
                <a:cxn ang="0">
                  <a:pos x="2029" y="101"/>
                </a:cxn>
                <a:cxn ang="0">
                  <a:pos x="2161" y="84"/>
                </a:cxn>
                <a:cxn ang="0">
                  <a:pos x="2271" y="72"/>
                </a:cxn>
                <a:cxn ang="0">
                  <a:pos x="2356" y="60"/>
                </a:cxn>
                <a:cxn ang="0">
                  <a:pos x="2420" y="52"/>
                </a:cxn>
                <a:cxn ang="0">
                  <a:pos x="2460" y="46"/>
                </a:cxn>
                <a:cxn ang="0">
                  <a:pos x="2479" y="43"/>
                </a:cxn>
              </a:cxnLst>
              <a:rect l="0" t="0" r="r" b="b"/>
              <a:pathLst>
                <a:path w="2480" h="227">
                  <a:moveTo>
                    <a:pt x="2452" y="0"/>
                  </a:moveTo>
                  <a:lnTo>
                    <a:pt x="2450" y="0"/>
                  </a:lnTo>
                  <a:lnTo>
                    <a:pt x="2443" y="2"/>
                  </a:lnTo>
                  <a:lnTo>
                    <a:pt x="2435" y="3"/>
                  </a:lnTo>
                  <a:lnTo>
                    <a:pt x="2420" y="6"/>
                  </a:lnTo>
                  <a:lnTo>
                    <a:pt x="2405" y="9"/>
                  </a:lnTo>
                  <a:lnTo>
                    <a:pt x="2383" y="13"/>
                  </a:lnTo>
                  <a:lnTo>
                    <a:pt x="2361" y="18"/>
                  </a:lnTo>
                  <a:lnTo>
                    <a:pt x="2334" y="23"/>
                  </a:lnTo>
                  <a:lnTo>
                    <a:pt x="2304" y="28"/>
                  </a:lnTo>
                  <a:lnTo>
                    <a:pt x="2271" y="33"/>
                  </a:lnTo>
                  <a:lnTo>
                    <a:pt x="2234" y="40"/>
                  </a:lnTo>
                  <a:lnTo>
                    <a:pt x="2196" y="46"/>
                  </a:lnTo>
                  <a:lnTo>
                    <a:pt x="2154" y="53"/>
                  </a:lnTo>
                  <a:lnTo>
                    <a:pt x="2110" y="60"/>
                  </a:lnTo>
                  <a:lnTo>
                    <a:pt x="2065" y="67"/>
                  </a:lnTo>
                  <a:lnTo>
                    <a:pt x="2016" y="74"/>
                  </a:lnTo>
                  <a:lnTo>
                    <a:pt x="1965" y="83"/>
                  </a:lnTo>
                  <a:lnTo>
                    <a:pt x="1912" y="90"/>
                  </a:lnTo>
                  <a:lnTo>
                    <a:pt x="1857" y="97"/>
                  </a:lnTo>
                  <a:lnTo>
                    <a:pt x="1800" y="106"/>
                  </a:lnTo>
                  <a:lnTo>
                    <a:pt x="1742" y="113"/>
                  </a:lnTo>
                  <a:lnTo>
                    <a:pt x="1682" y="120"/>
                  </a:lnTo>
                  <a:lnTo>
                    <a:pt x="1619" y="127"/>
                  </a:lnTo>
                  <a:lnTo>
                    <a:pt x="1557" y="134"/>
                  </a:lnTo>
                  <a:lnTo>
                    <a:pt x="1491" y="141"/>
                  </a:lnTo>
                  <a:lnTo>
                    <a:pt x="1426" y="148"/>
                  </a:lnTo>
                  <a:lnTo>
                    <a:pt x="1359" y="156"/>
                  </a:lnTo>
                  <a:lnTo>
                    <a:pt x="1291" y="161"/>
                  </a:lnTo>
                  <a:lnTo>
                    <a:pt x="1221" y="167"/>
                  </a:lnTo>
                  <a:lnTo>
                    <a:pt x="1151" y="173"/>
                  </a:lnTo>
                  <a:lnTo>
                    <a:pt x="1081" y="177"/>
                  </a:lnTo>
                  <a:lnTo>
                    <a:pt x="1010" y="181"/>
                  </a:lnTo>
                  <a:lnTo>
                    <a:pt x="941" y="185"/>
                  </a:lnTo>
                  <a:lnTo>
                    <a:pt x="874" y="188"/>
                  </a:lnTo>
                  <a:lnTo>
                    <a:pt x="810" y="190"/>
                  </a:lnTo>
                  <a:lnTo>
                    <a:pt x="750" y="191"/>
                  </a:lnTo>
                  <a:lnTo>
                    <a:pt x="693" y="193"/>
                  </a:lnTo>
                  <a:lnTo>
                    <a:pt x="638" y="193"/>
                  </a:lnTo>
                  <a:lnTo>
                    <a:pt x="586" y="193"/>
                  </a:lnTo>
                  <a:lnTo>
                    <a:pt x="538" y="193"/>
                  </a:lnTo>
                  <a:lnTo>
                    <a:pt x="491" y="191"/>
                  </a:lnTo>
                  <a:lnTo>
                    <a:pt x="448" y="190"/>
                  </a:lnTo>
                  <a:lnTo>
                    <a:pt x="407" y="188"/>
                  </a:lnTo>
                  <a:lnTo>
                    <a:pt x="369" y="187"/>
                  </a:lnTo>
                  <a:lnTo>
                    <a:pt x="333" y="184"/>
                  </a:lnTo>
                  <a:lnTo>
                    <a:pt x="300" y="181"/>
                  </a:lnTo>
                  <a:lnTo>
                    <a:pt x="269" y="178"/>
                  </a:lnTo>
                  <a:lnTo>
                    <a:pt x="241" y="175"/>
                  </a:lnTo>
                  <a:lnTo>
                    <a:pt x="213" y="173"/>
                  </a:lnTo>
                  <a:lnTo>
                    <a:pt x="189" y="170"/>
                  </a:lnTo>
                  <a:lnTo>
                    <a:pt x="168" y="167"/>
                  </a:lnTo>
                  <a:lnTo>
                    <a:pt x="148" y="163"/>
                  </a:lnTo>
                  <a:lnTo>
                    <a:pt x="130" y="160"/>
                  </a:lnTo>
                  <a:lnTo>
                    <a:pt x="114" y="157"/>
                  </a:lnTo>
                  <a:lnTo>
                    <a:pt x="100" y="154"/>
                  </a:lnTo>
                  <a:lnTo>
                    <a:pt x="87" y="151"/>
                  </a:lnTo>
                  <a:lnTo>
                    <a:pt x="75" y="148"/>
                  </a:lnTo>
                  <a:lnTo>
                    <a:pt x="67" y="146"/>
                  </a:lnTo>
                  <a:lnTo>
                    <a:pt x="58" y="144"/>
                  </a:lnTo>
                  <a:lnTo>
                    <a:pt x="53" y="143"/>
                  </a:lnTo>
                  <a:lnTo>
                    <a:pt x="48" y="140"/>
                  </a:lnTo>
                  <a:lnTo>
                    <a:pt x="46" y="140"/>
                  </a:lnTo>
                  <a:lnTo>
                    <a:pt x="43" y="138"/>
                  </a:lnTo>
                  <a:lnTo>
                    <a:pt x="43" y="138"/>
                  </a:lnTo>
                  <a:lnTo>
                    <a:pt x="0" y="181"/>
                  </a:lnTo>
                  <a:lnTo>
                    <a:pt x="1" y="181"/>
                  </a:lnTo>
                  <a:lnTo>
                    <a:pt x="4" y="183"/>
                  </a:lnTo>
                  <a:lnTo>
                    <a:pt x="9" y="184"/>
                  </a:lnTo>
                  <a:lnTo>
                    <a:pt x="16" y="185"/>
                  </a:lnTo>
                  <a:lnTo>
                    <a:pt x="24" y="187"/>
                  </a:lnTo>
                  <a:lnTo>
                    <a:pt x="34" y="190"/>
                  </a:lnTo>
                  <a:lnTo>
                    <a:pt x="47" y="193"/>
                  </a:lnTo>
                  <a:lnTo>
                    <a:pt x="63" y="195"/>
                  </a:lnTo>
                  <a:lnTo>
                    <a:pt x="80" y="198"/>
                  </a:lnTo>
                  <a:lnTo>
                    <a:pt x="98" y="201"/>
                  </a:lnTo>
                  <a:lnTo>
                    <a:pt x="121" y="204"/>
                  </a:lnTo>
                  <a:lnTo>
                    <a:pt x="144" y="207"/>
                  </a:lnTo>
                  <a:lnTo>
                    <a:pt x="171" y="210"/>
                  </a:lnTo>
                  <a:lnTo>
                    <a:pt x="199" y="212"/>
                  </a:lnTo>
                  <a:lnTo>
                    <a:pt x="231" y="215"/>
                  </a:lnTo>
                  <a:lnTo>
                    <a:pt x="265" y="218"/>
                  </a:lnTo>
                  <a:lnTo>
                    <a:pt x="302" y="221"/>
                  </a:lnTo>
                  <a:lnTo>
                    <a:pt x="340" y="222"/>
                  </a:lnTo>
                  <a:lnTo>
                    <a:pt x="381" y="224"/>
                  </a:lnTo>
                  <a:lnTo>
                    <a:pt x="426" y="225"/>
                  </a:lnTo>
                  <a:lnTo>
                    <a:pt x="474" y="227"/>
                  </a:lnTo>
                  <a:lnTo>
                    <a:pt x="524" y="227"/>
                  </a:lnTo>
                  <a:lnTo>
                    <a:pt x="576" y="227"/>
                  </a:lnTo>
                  <a:lnTo>
                    <a:pt x="632" y="225"/>
                  </a:lnTo>
                  <a:lnTo>
                    <a:pt x="690" y="224"/>
                  </a:lnTo>
                  <a:lnTo>
                    <a:pt x="751" y="222"/>
                  </a:lnTo>
                  <a:lnTo>
                    <a:pt x="817" y="220"/>
                  </a:lnTo>
                  <a:lnTo>
                    <a:pt x="884" y="215"/>
                  </a:lnTo>
                  <a:lnTo>
                    <a:pt x="955" y="211"/>
                  </a:lnTo>
                  <a:lnTo>
                    <a:pt x="1029" y="205"/>
                  </a:lnTo>
                  <a:lnTo>
                    <a:pt x="1106" y="198"/>
                  </a:lnTo>
                  <a:lnTo>
                    <a:pt x="1187" y="191"/>
                  </a:lnTo>
                  <a:lnTo>
                    <a:pt x="1268" y="183"/>
                  </a:lnTo>
                  <a:lnTo>
                    <a:pt x="1346" y="175"/>
                  </a:lnTo>
                  <a:lnTo>
                    <a:pt x="1422" y="168"/>
                  </a:lnTo>
                  <a:lnTo>
                    <a:pt x="1494" y="160"/>
                  </a:lnTo>
                  <a:lnTo>
                    <a:pt x="1564" y="153"/>
                  </a:lnTo>
                  <a:lnTo>
                    <a:pt x="1631" y="146"/>
                  </a:lnTo>
                  <a:lnTo>
                    <a:pt x="1696" y="138"/>
                  </a:lnTo>
                  <a:lnTo>
                    <a:pt x="1757" y="131"/>
                  </a:lnTo>
                  <a:lnTo>
                    <a:pt x="1817" y="126"/>
                  </a:lnTo>
                  <a:lnTo>
                    <a:pt x="1874" y="119"/>
                  </a:lnTo>
                  <a:lnTo>
                    <a:pt x="1930" y="113"/>
                  </a:lnTo>
                  <a:lnTo>
                    <a:pt x="1981" y="107"/>
                  </a:lnTo>
                  <a:lnTo>
                    <a:pt x="2029" y="101"/>
                  </a:lnTo>
                  <a:lnTo>
                    <a:pt x="2076" y="96"/>
                  </a:lnTo>
                  <a:lnTo>
                    <a:pt x="2120" y="90"/>
                  </a:lnTo>
                  <a:lnTo>
                    <a:pt x="2161" y="84"/>
                  </a:lnTo>
                  <a:lnTo>
                    <a:pt x="2200" y="80"/>
                  </a:lnTo>
                  <a:lnTo>
                    <a:pt x="2237" y="76"/>
                  </a:lnTo>
                  <a:lnTo>
                    <a:pt x="2271" y="72"/>
                  </a:lnTo>
                  <a:lnTo>
                    <a:pt x="2302" y="67"/>
                  </a:lnTo>
                  <a:lnTo>
                    <a:pt x="2331" y="63"/>
                  </a:lnTo>
                  <a:lnTo>
                    <a:pt x="2356" y="60"/>
                  </a:lnTo>
                  <a:lnTo>
                    <a:pt x="2381" y="57"/>
                  </a:lnTo>
                  <a:lnTo>
                    <a:pt x="2400" y="55"/>
                  </a:lnTo>
                  <a:lnTo>
                    <a:pt x="2420" y="52"/>
                  </a:lnTo>
                  <a:lnTo>
                    <a:pt x="2436" y="49"/>
                  </a:lnTo>
                  <a:lnTo>
                    <a:pt x="2449" y="47"/>
                  </a:lnTo>
                  <a:lnTo>
                    <a:pt x="2460" y="46"/>
                  </a:lnTo>
                  <a:lnTo>
                    <a:pt x="2469" y="45"/>
                  </a:lnTo>
                  <a:lnTo>
                    <a:pt x="2476" y="45"/>
                  </a:lnTo>
                  <a:lnTo>
                    <a:pt x="2479" y="43"/>
                  </a:lnTo>
                  <a:lnTo>
                    <a:pt x="2480" y="43"/>
                  </a:lnTo>
                  <a:lnTo>
                    <a:pt x="2452" y="0"/>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idx="1"/>
          </p:nvPr>
        </p:nvSpPr>
        <p:spPr/>
        <p:txBody>
          <a:bodyPr/>
          <a:lstStyle/>
          <a:p>
            <a:r>
              <a:rPr lang="en-US" altLang="zh-CN" dirty="0">
                <a:ea typeface="宋体" panose="02010600030101010101" pitchFamily="2" charset="-122"/>
              </a:rPr>
              <a:t>Purpose</a:t>
            </a:r>
            <a:endParaRPr lang="en-US" altLang="zh-CN" dirty="0">
              <a:ea typeface="宋体" panose="02010600030101010101" pitchFamily="2" charset="-122"/>
            </a:endParaRPr>
          </a:p>
          <a:p>
            <a:pPr lvl="1"/>
            <a:r>
              <a:rPr lang="en-US" altLang="zh-CN" dirty="0">
                <a:ea typeface="宋体" panose="02010600030101010101" pitchFamily="2" charset="-122"/>
              </a:rPr>
              <a:t>Design how an object’s state affects its behavior</a:t>
            </a:r>
            <a:endParaRPr lang="en-US" altLang="zh-CN" dirty="0">
              <a:ea typeface="宋体" panose="02010600030101010101" pitchFamily="2" charset="-122"/>
            </a:endParaRPr>
          </a:p>
          <a:p>
            <a:pPr lvl="1"/>
            <a:r>
              <a:rPr lang="en-US" altLang="zh-CN" dirty="0">
                <a:ea typeface="宋体" panose="02010600030101010101" pitchFamily="2" charset="-122"/>
              </a:rPr>
              <a:t>Develop state machines to model this behavior</a:t>
            </a:r>
            <a:endParaRPr lang="en-US" altLang="zh-CN" dirty="0">
              <a:ea typeface="宋体" panose="02010600030101010101" pitchFamily="2" charset="-122"/>
            </a:endParaRPr>
          </a:p>
          <a:p>
            <a:r>
              <a:rPr lang="en-US" altLang="zh-CN" dirty="0">
                <a:ea typeface="宋体" panose="02010600030101010101" pitchFamily="2" charset="-122"/>
              </a:rPr>
              <a:t>Things to consider:</a:t>
            </a:r>
            <a:endParaRPr lang="en-US" altLang="zh-CN" dirty="0">
              <a:ea typeface="宋体" panose="02010600030101010101" pitchFamily="2" charset="-122"/>
            </a:endParaRPr>
          </a:p>
          <a:p>
            <a:pPr lvl="1"/>
            <a:r>
              <a:rPr lang="en-US" altLang="zh-CN" dirty="0">
                <a:ea typeface="宋体" panose="02010600030101010101" pitchFamily="2" charset="-122"/>
              </a:rPr>
              <a:t>Which objects have significant state?</a:t>
            </a:r>
            <a:endParaRPr lang="en-US" altLang="zh-CN" dirty="0">
              <a:ea typeface="宋体" panose="02010600030101010101" pitchFamily="2" charset="-122"/>
            </a:endParaRPr>
          </a:p>
          <a:p>
            <a:pPr lvl="1"/>
            <a:r>
              <a:rPr lang="en-US" altLang="zh-CN" dirty="0">
                <a:ea typeface="宋体" panose="02010600030101010101" pitchFamily="2" charset="-122"/>
              </a:rPr>
              <a:t>How to determine an object’s possible states? </a:t>
            </a:r>
            <a:endParaRPr lang="en-US" altLang="zh-CN" dirty="0">
              <a:ea typeface="宋体" panose="02010600030101010101" pitchFamily="2" charset="-122"/>
            </a:endParaRPr>
          </a:p>
          <a:p>
            <a:pPr lvl="1"/>
            <a:r>
              <a:rPr lang="en-US" altLang="zh-CN" dirty="0">
                <a:ea typeface="宋体" panose="02010600030101010101" pitchFamily="2" charset="-122"/>
              </a:rPr>
              <a:t>How do state machines map to the rest of the model?</a:t>
            </a:r>
            <a:endParaRPr lang="en-US" altLang="zh-CN" dirty="0">
              <a:ea typeface="宋体" panose="02010600030101010101" pitchFamily="2" charset="-122"/>
            </a:endParaRPr>
          </a:p>
        </p:txBody>
      </p:sp>
      <p:sp>
        <p:nvSpPr>
          <p:cNvPr id="385026" name="Rectangle 2"/>
          <p:cNvSpPr>
            <a:spLocks noGrp="1" noChangeArrowheads="1"/>
          </p:cNvSpPr>
          <p:nvPr>
            <p:ph type="title"/>
          </p:nvPr>
        </p:nvSpPr>
        <p:spPr/>
        <p:txBody>
          <a:bodyPr/>
          <a:lstStyle/>
          <a:p>
            <a:r>
              <a:rPr lang="en-US" altLang="zh-CN">
                <a:ea typeface="宋体" panose="02010600030101010101" pitchFamily="2" charset="-122"/>
              </a:rPr>
              <a:t>Define States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126" name="Rectangle 54"/>
          <p:cNvSpPr>
            <a:spLocks noGrp="1" noChangeArrowheads="1"/>
          </p:cNvSpPr>
          <p:nvPr>
            <p:ph idx="1"/>
          </p:nvPr>
        </p:nvSpPr>
        <p:spPr>
          <a:xfrm>
            <a:off x="361950" y="1052513"/>
            <a:ext cx="8359775" cy="1639887"/>
          </a:xfrm>
          <a:noFill/>
        </p:spPr>
        <p:txBody>
          <a:bodyPr/>
          <a:lstStyle/>
          <a:p>
            <a:r>
              <a:rPr lang="en-US" altLang="zh-CN" sz="2800" dirty="0">
                <a:ea typeface="宋体" panose="02010600030101010101" pitchFamily="2" charset="-122"/>
              </a:rPr>
              <a:t>A directed graph of states (nodes) connected by transitions (directed arcs)</a:t>
            </a:r>
            <a:endParaRPr lang="en-US" altLang="zh-CN" sz="2800" dirty="0">
              <a:ea typeface="宋体" panose="02010600030101010101" pitchFamily="2" charset="-122"/>
            </a:endParaRPr>
          </a:p>
          <a:p>
            <a:r>
              <a:rPr lang="en-US" altLang="zh-CN" sz="2800" dirty="0">
                <a:ea typeface="宋体" panose="02010600030101010101" pitchFamily="2" charset="-122"/>
              </a:rPr>
              <a:t>Describes the life history of a reactive object</a:t>
            </a:r>
            <a:endParaRPr lang="en-US" altLang="zh-CN" sz="2800" dirty="0">
              <a:ea typeface="宋体" panose="02010600030101010101" pitchFamily="2" charset="-122"/>
            </a:endParaRPr>
          </a:p>
        </p:txBody>
      </p:sp>
      <p:sp>
        <p:nvSpPr>
          <p:cNvPr id="387125" name="Rectangle 53"/>
          <p:cNvSpPr>
            <a:spLocks noGrp="1" noChangeArrowheads="1"/>
          </p:cNvSpPr>
          <p:nvPr>
            <p:ph type="title"/>
          </p:nvPr>
        </p:nvSpPr>
        <p:spPr>
          <a:xfrm>
            <a:off x="457200" y="43091"/>
            <a:ext cx="8229600" cy="1143000"/>
          </a:xfrm>
          <a:noFill/>
        </p:spPr>
        <p:txBody>
          <a:bodyPr/>
          <a:lstStyle/>
          <a:p>
            <a:r>
              <a:rPr lang="en-US" altLang="zh-CN" dirty="0">
                <a:ea typeface="宋体" panose="02010600030101010101" pitchFamily="2" charset="-122"/>
              </a:rPr>
              <a:t>What is a State Machine?</a:t>
            </a:r>
            <a:endParaRPr lang="en-US" altLang="zh-CN" dirty="0">
              <a:ea typeface="宋体" panose="02010600030101010101" pitchFamily="2" charset="-122"/>
            </a:endParaRPr>
          </a:p>
        </p:txBody>
      </p:sp>
      <p:sp>
        <p:nvSpPr>
          <p:cNvPr id="387127" name="Text Box 55"/>
          <p:cNvSpPr txBox="1">
            <a:spLocks noChangeArrowheads="1"/>
          </p:cNvSpPr>
          <p:nvPr/>
        </p:nvSpPr>
        <p:spPr bwMode="auto">
          <a:xfrm>
            <a:off x="1139825" y="5102225"/>
            <a:ext cx="776288"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State</a:t>
            </a:r>
            <a:endParaRPr lang="en-US" altLang="zh-CN" sz="2000" b="0" i="1">
              <a:solidFill>
                <a:srgbClr val="00CCFF"/>
              </a:solidFill>
              <a:ea typeface="宋体" panose="02010600030101010101" pitchFamily="2" charset="-122"/>
            </a:endParaRPr>
          </a:p>
        </p:txBody>
      </p:sp>
      <p:sp>
        <p:nvSpPr>
          <p:cNvPr id="387129" name="Text Box 57"/>
          <p:cNvSpPr txBox="1">
            <a:spLocks noChangeArrowheads="1"/>
          </p:cNvSpPr>
          <p:nvPr/>
        </p:nvSpPr>
        <p:spPr bwMode="auto">
          <a:xfrm>
            <a:off x="7265988" y="5102225"/>
            <a:ext cx="776287"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State</a:t>
            </a:r>
            <a:endParaRPr lang="en-US" altLang="zh-CN" sz="2000" b="0" i="1">
              <a:solidFill>
                <a:srgbClr val="00CCFF"/>
              </a:solidFill>
              <a:ea typeface="宋体" panose="02010600030101010101" pitchFamily="2" charset="-122"/>
            </a:endParaRPr>
          </a:p>
        </p:txBody>
      </p:sp>
      <p:sp>
        <p:nvSpPr>
          <p:cNvPr id="387130" name="Line 58"/>
          <p:cNvSpPr>
            <a:spLocks noChangeShapeType="1"/>
          </p:cNvSpPr>
          <p:nvPr/>
        </p:nvSpPr>
        <p:spPr bwMode="auto">
          <a:xfrm flipH="1" flipV="1">
            <a:off x="7137400" y="4735513"/>
            <a:ext cx="300038" cy="388937"/>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7131" name="Text Box 59"/>
          <p:cNvSpPr txBox="1">
            <a:spLocks noChangeArrowheads="1"/>
          </p:cNvSpPr>
          <p:nvPr/>
        </p:nvSpPr>
        <p:spPr bwMode="auto">
          <a:xfrm>
            <a:off x="3937000" y="4724400"/>
            <a:ext cx="1300163"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Transition</a:t>
            </a:r>
            <a:endParaRPr lang="en-US" altLang="zh-CN" sz="2000" b="0" i="1">
              <a:solidFill>
                <a:srgbClr val="00CCFF"/>
              </a:solidFill>
              <a:ea typeface="宋体" panose="02010600030101010101" pitchFamily="2" charset="-122"/>
            </a:endParaRPr>
          </a:p>
        </p:txBody>
      </p:sp>
      <p:sp>
        <p:nvSpPr>
          <p:cNvPr id="387132" name="Line 60"/>
          <p:cNvSpPr>
            <a:spLocks noChangeShapeType="1"/>
          </p:cNvSpPr>
          <p:nvPr/>
        </p:nvSpPr>
        <p:spPr bwMode="auto">
          <a:xfrm flipH="1" flipV="1">
            <a:off x="4641850" y="4208463"/>
            <a:ext cx="0" cy="588962"/>
          </a:xfrm>
          <a:prstGeom prst="line">
            <a:avLst/>
          </a:prstGeom>
          <a:noFill/>
          <a:ln w="28575">
            <a:solidFill>
              <a:schemeClr val="hlink"/>
            </a:solidFill>
            <a:round/>
            <a:tailEnd type="triangle" w="med" len="med"/>
          </a:ln>
          <a:effectLst/>
        </p:spPr>
        <p:txBody>
          <a:bodyPr wrap="none" anchor="ctr"/>
          <a:lstStyle/>
          <a:p>
            <a:endParaRPr lang="en-US"/>
          </a:p>
        </p:txBody>
      </p:sp>
      <p:sp>
        <p:nvSpPr>
          <p:cNvPr id="387133" name="Text Box 61"/>
          <p:cNvSpPr txBox="1">
            <a:spLocks noChangeArrowheads="1"/>
          </p:cNvSpPr>
          <p:nvPr/>
        </p:nvSpPr>
        <p:spPr bwMode="auto">
          <a:xfrm>
            <a:off x="3670300" y="2576513"/>
            <a:ext cx="2033588"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Guard Condition</a:t>
            </a:r>
            <a:endParaRPr lang="en-US" altLang="zh-CN" sz="2000" b="0" i="1">
              <a:solidFill>
                <a:srgbClr val="00CCFF"/>
              </a:solidFill>
              <a:ea typeface="宋体" panose="02010600030101010101" pitchFamily="2" charset="-122"/>
            </a:endParaRPr>
          </a:p>
        </p:txBody>
      </p:sp>
      <p:sp>
        <p:nvSpPr>
          <p:cNvPr id="387134" name="Line 62"/>
          <p:cNvSpPr>
            <a:spLocks noChangeShapeType="1"/>
          </p:cNvSpPr>
          <p:nvPr/>
        </p:nvSpPr>
        <p:spPr bwMode="auto">
          <a:xfrm>
            <a:off x="3495675" y="3411538"/>
            <a:ext cx="3175" cy="4191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7136" name="Text Box 64"/>
          <p:cNvSpPr txBox="1">
            <a:spLocks noChangeArrowheads="1"/>
          </p:cNvSpPr>
          <p:nvPr/>
        </p:nvSpPr>
        <p:spPr bwMode="auto">
          <a:xfrm>
            <a:off x="5241925" y="3048000"/>
            <a:ext cx="989013"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Activity</a:t>
            </a:r>
            <a:endParaRPr lang="en-US" altLang="zh-CN" sz="2000" b="0" i="1">
              <a:solidFill>
                <a:srgbClr val="00CCFF"/>
              </a:solidFill>
              <a:ea typeface="宋体" panose="02010600030101010101" pitchFamily="2" charset="-122"/>
            </a:endParaRPr>
          </a:p>
        </p:txBody>
      </p:sp>
      <p:sp>
        <p:nvSpPr>
          <p:cNvPr id="387138" name="Text Box 66"/>
          <p:cNvSpPr txBox="1">
            <a:spLocks noChangeArrowheads="1"/>
          </p:cNvSpPr>
          <p:nvPr/>
        </p:nvSpPr>
        <p:spPr bwMode="auto">
          <a:xfrm>
            <a:off x="3082925" y="3048000"/>
            <a:ext cx="833438"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Event</a:t>
            </a:r>
            <a:endParaRPr lang="en-US" altLang="zh-CN" sz="2000" b="0" i="1">
              <a:solidFill>
                <a:srgbClr val="00CCFF"/>
              </a:solidFill>
              <a:ea typeface="宋体" panose="02010600030101010101" pitchFamily="2" charset="-122"/>
            </a:endParaRPr>
          </a:p>
        </p:txBody>
      </p:sp>
      <p:sp>
        <p:nvSpPr>
          <p:cNvPr id="387140" name="Line 68"/>
          <p:cNvSpPr>
            <a:spLocks noChangeShapeType="1"/>
          </p:cNvSpPr>
          <p:nvPr/>
        </p:nvSpPr>
        <p:spPr bwMode="auto">
          <a:xfrm>
            <a:off x="4768850" y="2965450"/>
            <a:ext cx="0" cy="877888"/>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7141" name="Line 69"/>
          <p:cNvSpPr>
            <a:spLocks noChangeShapeType="1"/>
          </p:cNvSpPr>
          <p:nvPr/>
        </p:nvSpPr>
        <p:spPr bwMode="auto">
          <a:xfrm>
            <a:off x="5727700" y="3409950"/>
            <a:ext cx="3175" cy="4191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7142" name="Line 70"/>
          <p:cNvSpPr>
            <a:spLocks noChangeShapeType="1"/>
          </p:cNvSpPr>
          <p:nvPr/>
        </p:nvSpPr>
        <p:spPr bwMode="auto">
          <a:xfrm flipV="1">
            <a:off x="1778000" y="4716463"/>
            <a:ext cx="300038" cy="388937"/>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7143" name="AutoShape 71"/>
          <p:cNvSpPr>
            <a:spLocks noChangeArrowheads="1"/>
          </p:cNvSpPr>
          <p:nvPr/>
        </p:nvSpPr>
        <p:spPr bwMode="auto">
          <a:xfrm>
            <a:off x="1511300" y="3516313"/>
            <a:ext cx="1327150" cy="1163637"/>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87144" name="Text Box 72"/>
          <p:cNvSpPr txBox="1">
            <a:spLocks noChangeArrowheads="1"/>
          </p:cNvSpPr>
          <p:nvPr/>
        </p:nvSpPr>
        <p:spPr bwMode="auto">
          <a:xfrm>
            <a:off x="1660525" y="3549650"/>
            <a:ext cx="10160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State1</a:t>
            </a:r>
            <a:endParaRPr lang="en-US" altLang="zh-CN" sz="1800" b="0" dirty="0">
              <a:solidFill>
                <a:srgbClr val="FF0000"/>
              </a:solidFill>
              <a:ea typeface="宋体" panose="02010600030101010101" pitchFamily="2" charset="-122"/>
            </a:endParaRPr>
          </a:p>
        </p:txBody>
      </p:sp>
      <p:sp>
        <p:nvSpPr>
          <p:cNvPr id="387147" name="Line 75"/>
          <p:cNvSpPr>
            <a:spLocks noChangeShapeType="1"/>
          </p:cNvSpPr>
          <p:nvPr/>
        </p:nvSpPr>
        <p:spPr bwMode="auto">
          <a:xfrm>
            <a:off x="2857500" y="4102100"/>
            <a:ext cx="3556000" cy="0"/>
          </a:xfrm>
          <a:prstGeom prst="line">
            <a:avLst/>
          </a:prstGeom>
          <a:noFill/>
          <a:ln w="12700">
            <a:solidFill>
              <a:schemeClr val="tx1"/>
            </a:solidFill>
            <a:round/>
            <a:tailEnd type="arrow" w="med" len="med"/>
          </a:ln>
          <a:effectLst/>
        </p:spPr>
        <p:txBody>
          <a:bodyPr wrap="none" anchor="ctr"/>
          <a:lstStyle/>
          <a:p>
            <a:endParaRPr lang="en-US"/>
          </a:p>
        </p:txBody>
      </p:sp>
      <p:sp>
        <p:nvSpPr>
          <p:cNvPr id="387148" name="Text Box 76"/>
          <p:cNvSpPr txBox="1">
            <a:spLocks noChangeArrowheads="1"/>
          </p:cNvSpPr>
          <p:nvPr/>
        </p:nvSpPr>
        <p:spPr bwMode="auto">
          <a:xfrm>
            <a:off x="3022600" y="3797300"/>
            <a:ext cx="3187700" cy="304800"/>
          </a:xfrm>
          <a:prstGeom prst="rect">
            <a:avLst/>
          </a:prstGeom>
          <a:noFill/>
          <a:ln w="9525">
            <a:noFill/>
            <a:miter lim="800000"/>
          </a:ln>
          <a:effectLst/>
        </p:spPr>
        <p:txBody>
          <a:bodyPr>
            <a:spAutoFit/>
          </a:bodyPr>
          <a:lstStyle/>
          <a:p>
            <a:pPr>
              <a:spcBef>
                <a:spcPct val="50000"/>
              </a:spcBef>
            </a:pPr>
            <a:r>
              <a:rPr lang="en-US" altLang="zh-CN" b="0">
                <a:solidFill>
                  <a:schemeClr val="tx2"/>
                </a:solidFill>
                <a:ea typeface="宋体" panose="02010600030101010101" pitchFamily="2" charset="-122"/>
              </a:rPr>
              <a:t>Event(args)[guard condition]/activity</a:t>
            </a:r>
            <a:endParaRPr lang="en-US" altLang="zh-CN" b="0">
              <a:solidFill>
                <a:schemeClr val="tx2"/>
              </a:solidFill>
              <a:ea typeface="宋体" panose="02010600030101010101" pitchFamily="2" charset="-122"/>
            </a:endParaRPr>
          </a:p>
        </p:txBody>
      </p:sp>
      <p:sp>
        <p:nvSpPr>
          <p:cNvPr id="387150" name="AutoShape 78"/>
          <p:cNvSpPr>
            <a:spLocks noChangeArrowheads="1"/>
          </p:cNvSpPr>
          <p:nvPr/>
        </p:nvSpPr>
        <p:spPr bwMode="auto">
          <a:xfrm>
            <a:off x="6426200" y="3516313"/>
            <a:ext cx="1327150" cy="1163637"/>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87151" name="Text Box 79"/>
          <p:cNvSpPr txBox="1">
            <a:spLocks noChangeArrowheads="1"/>
          </p:cNvSpPr>
          <p:nvPr/>
        </p:nvSpPr>
        <p:spPr bwMode="auto">
          <a:xfrm>
            <a:off x="6575425" y="3549650"/>
            <a:ext cx="10160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State2</a:t>
            </a:r>
            <a:endParaRPr lang="en-US" altLang="zh-CN" sz="1800"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9" name="Line 79"/>
          <p:cNvSpPr>
            <a:spLocks noChangeShapeType="1"/>
          </p:cNvSpPr>
          <p:nvPr/>
        </p:nvSpPr>
        <p:spPr bwMode="auto">
          <a:xfrm>
            <a:off x="5168900" y="1943100"/>
            <a:ext cx="1752600" cy="0"/>
          </a:xfrm>
          <a:prstGeom prst="line">
            <a:avLst/>
          </a:prstGeom>
          <a:noFill/>
          <a:ln w="12700">
            <a:solidFill>
              <a:schemeClr val="tx1"/>
            </a:solidFill>
            <a:round/>
            <a:tailEnd type="arrow" w="med" len="med"/>
          </a:ln>
          <a:effectLst/>
        </p:spPr>
        <p:txBody>
          <a:bodyPr wrap="none" anchor="ctr"/>
          <a:lstStyle/>
          <a:p>
            <a:endParaRPr lang="en-US"/>
          </a:p>
        </p:txBody>
      </p:sp>
      <p:sp>
        <p:nvSpPr>
          <p:cNvPr id="389202" name="Line 82"/>
          <p:cNvSpPr>
            <a:spLocks noChangeShapeType="1"/>
          </p:cNvSpPr>
          <p:nvPr/>
        </p:nvSpPr>
        <p:spPr bwMode="auto">
          <a:xfrm>
            <a:off x="6045200" y="5080000"/>
            <a:ext cx="1663700" cy="0"/>
          </a:xfrm>
          <a:prstGeom prst="line">
            <a:avLst/>
          </a:prstGeom>
          <a:noFill/>
          <a:ln w="12700">
            <a:solidFill>
              <a:schemeClr val="tx1"/>
            </a:solidFill>
            <a:round/>
            <a:tailEnd type="arrow" w="med" len="med"/>
          </a:ln>
          <a:effectLst/>
        </p:spPr>
        <p:txBody>
          <a:bodyPr wrap="none" anchor="ctr"/>
          <a:lstStyle/>
          <a:p>
            <a:endParaRPr lang="en-US"/>
          </a:p>
        </p:txBody>
      </p:sp>
      <p:sp>
        <p:nvSpPr>
          <p:cNvPr id="389174" name="Rectangle 54"/>
          <p:cNvSpPr>
            <a:spLocks noGrp="1" noChangeArrowheads="1"/>
          </p:cNvSpPr>
          <p:nvPr>
            <p:ph idx="1"/>
          </p:nvPr>
        </p:nvSpPr>
        <p:spPr>
          <a:xfrm>
            <a:off x="361950" y="1052513"/>
            <a:ext cx="4168775" cy="5043487"/>
          </a:xfrm>
          <a:noFill/>
        </p:spPr>
        <p:txBody>
          <a:bodyPr>
            <a:normAutofit lnSpcReduction="10000"/>
          </a:bodyPr>
          <a:lstStyle/>
          <a:p>
            <a:r>
              <a:rPr lang="en-US" altLang="zh-CN" sz="2400" dirty="0">
                <a:ea typeface="宋体" panose="02010600030101010101" pitchFamily="2" charset="-122"/>
              </a:rPr>
              <a:t>Initial state </a:t>
            </a:r>
            <a:endParaRPr lang="en-US" altLang="zh-CN" sz="2400" dirty="0">
              <a:ea typeface="宋体" panose="02010600030101010101" pitchFamily="2" charset="-122"/>
            </a:endParaRPr>
          </a:p>
          <a:p>
            <a:pPr lvl="1"/>
            <a:r>
              <a:rPr lang="en-US" altLang="zh-CN" sz="2000" dirty="0">
                <a:ea typeface="宋体" panose="02010600030101010101" pitchFamily="2" charset="-122"/>
              </a:rPr>
              <a:t>The state entered when an    object is created</a:t>
            </a:r>
            <a:endParaRPr lang="en-US" altLang="zh-CN" sz="2000" dirty="0">
              <a:ea typeface="宋体" panose="02010600030101010101" pitchFamily="2" charset="-122"/>
            </a:endParaRPr>
          </a:p>
          <a:p>
            <a:pPr lvl="1"/>
            <a:r>
              <a:rPr lang="en-US" altLang="zh-CN" sz="2000" dirty="0">
                <a:ea typeface="宋体" panose="02010600030101010101" pitchFamily="2" charset="-122"/>
              </a:rPr>
              <a:t>Mandatory, can only have one initial state </a:t>
            </a:r>
            <a:endParaRPr lang="en-US" altLang="zh-CN" sz="2000" dirty="0">
              <a:ea typeface="宋体" panose="02010600030101010101" pitchFamily="2" charset="-122"/>
            </a:endParaRPr>
          </a:p>
          <a:p>
            <a:r>
              <a:rPr lang="en-US" altLang="zh-CN" sz="2400" dirty="0">
                <a:ea typeface="宋体" panose="02010600030101010101" pitchFamily="2" charset="-122"/>
              </a:rPr>
              <a:t>Choice</a:t>
            </a:r>
            <a:endParaRPr lang="en-US" altLang="zh-CN" sz="2400" dirty="0">
              <a:ea typeface="宋体" panose="02010600030101010101" pitchFamily="2" charset="-122"/>
            </a:endParaRPr>
          </a:p>
          <a:p>
            <a:pPr lvl="1"/>
            <a:r>
              <a:rPr lang="en-US" altLang="zh-CN" sz="2000" dirty="0">
                <a:ea typeface="宋体" panose="02010600030101010101" pitchFamily="2" charset="-122"/>
              </a:rPr>
              <a:t>Dynamic evaluation of subsequent guard conditions</a:t>
            </a:r>
            <a:endParaRPr lang="en-US" altLang="zh-CN" sz="2000" dirty="0">
              <a:ea typeface="宋体" panose="02010600030101010101" pitchFamily="2" charset="-122"/>
            </a:endParaRPr>
          </a:p>
          <a:p>
            <a:pPr lvl="1"/>
            <a:r>
              <a:rPr lang="en-US" altLang="zh-CN" sz="2000" dirty="0">
                <a:ea typeface="宋体" panose="02010600030101010101" pitchFamily="2" charset="-122"/>
              </a:rPr>
              <a:t>Only first segment has a trigger</a:t>
            </a:r>
            <a:endParaRPr lang="en-US" altLang="zh-CN" sz="2000" dirty="0">
              <a:ea typeface="宋体" panose="02010600030101010101" pitchFamily="2" charset="-122"/>
            </a:endParaRPr>
          </a:p>
          <a:p>
            <a:r>
              <a:rPr lang="en-US" altLang="zh-CN" sz="2400" dirty="0">
                <a:ea typeface="宋体" panose="02010600030101010101" pitchFamily="2" charset="-122"/>
              </a:rPr>
              <a:t>Final state </a:t>
            </a:r>
            <a:endParaRPr lang="en-US" altLang="zh-CN" sz="2400" dirty="0">
              <a:ea typeface="宋体" panose="02010600030101010101" pitchFamily="2" charset="-122"/>
            </a:endParaRPr>
          </a:p>
          <a:p>
            <a:pPr lvl="1"/>
            <a:r>
              <a:rPr lang="en-US" altLang="zh-CN" sz="2000" dirty="0">
                <a:ea typeface="宋体" panose="02010600030101010101" pitchFamily="2" charset="-122"/>
              </a:rPr>
              <a:t>Indicates the object’s end </a:t>
            </a:r>
            <a:endParaRPr lang="en-US" altLang="zh-CN" sz="2000" dirty="0">
              <a:ea typeface="宋体" panose="02010600030101010101" pitchFamily="2" charset="-122"/>
            </a:endParaRPr>
          </a:p>
          <a:p>
            <a:pPr lvl="1">
              <a:buFont typeface="Wingdings" panose="05000000000000000000" pitchFamily="2" charset="2"/>
              <a:buNone/>
            </a:pPr>
            <a:r>
              <a:rPr lang="en-US" altLang="zh-CN" sz="2000" dirty="0">
                <a:ea typeface="宋体" panose="02010600030101010101" pitchFamily="2" charset="-122"/>
              </a:rPr>
              <a:t>   of life </a:t>
            </a:r>
            <a:endParaRPr lang="en-US" altLang="zh-CN" sz="2000" dirty="0">
              <a:ea typeface="宋体" panose="02010600030101010101" pitchFamily="2" charset="-122"/>
            </a:endParaRPr>
          </a:p>
          <a:p>
            <a:pPr lvl="1"/>
            <a:r>
              <a:rPr lang="en-US" altLang="zh-CN" sz="2000" dirty="0">
                <a:ea typeface="宋体" panose="02010600030101010101" pitchFamily="2" charset="-122"/>
              </a:rPr>
              <a:t>Optional, may have more than one</a:t>
            </a:r>
            <a:endParaRPr lang="en-US" altLang="zh-CN" sz="2000" dirty="0">
              <a:ea typeface="宋体" panose="02010600030101010101" pitchFamily="2" charset="-122"/>
            </a:endParaRPr>
          </a:p>
        </p:txBody>
      </p:sp>
      <p:sp>
        <p:nvSpPr>
          <p:cNvPr id="389173" name="Rectangle 53"/>
          <p:cNvSpPr>
            <a:spLocks noGrp="1" noChangeArrowheads="1"/>
          </p:cNvSpPr>
          <p:nvPr>
            <p:ph type="title"/>
          </p:nvPr>
        </p:nvSpPr>
        <p:spPr>
          <a:xfrm>
            <a:off x="457200" y="19505"/>
            <a:ext cx="8229600" cy="1143000"/>
          </a:xfrm>
          <a:noFill/>
        </p:spPr>
        <p:txBody>
          <a:bodyPr/>
          <a:lstStyle/>
          <a:p>
            <a:r>
              <a:rPr lang="en-US" altLang="zh-CN" dirty="0">
                <a:ea typeface="宋体" panose="02010600030101010101" pitchFamily="2" charset="-122"/>
              </a:rPr>
              <a:t>Pseudo States</a:t>
            </a:r>
            <a:endParaRPr lang="en-US" altLang="zh-CN" dirty="0">
              <a:ea typeface="宋体" panose="02010600030101010101" pitchFamily="2" charset="-122"/>
            </a:endParaRPr>
          </a:p>
        </p:txBody>
      </p:sp>
      <p:sp>
        <p:nvSpPr>
          <p:cNvPr id="389195" name="AutoShape 75"/>
          <p:cNvSpPr>
            <a:spLocks noChangeArrowheads="1"/>
          </p:cNvSpPr>
          <p:nvPr/>
        </p:nvSpPr>
        <p:spPr bwMode="auto">
          <a:xfrm>
            <a:off x="6934200" y="1587500"/>
            <a:ext cx="1308100" cy="723900"/>
          </a:xfrm>
          <a:prstGeom prst="roundRect">
            <a:avLst>
              <a:gd name="adj" fmla="val 16667"/>
            </a:avLst>
          </a:prstGeom>
          <a:solidFill>
            <a:srgbClr val="FFFFCC"/>
          </a:solidFill>
          <a:ln w="9525">
            <a:solidFill>
              <a:srgbClr val="990033"/>
            </a:solidFill>
            <a:round/>
          </a:ln>
          <a:effectLst/>
        </p:spPr>
        <p:txBody>
          <a:bodyPr wrap="none" anchor="ctr"/>
          <a:lstStyle/>
          <a:p>
            <a:endParaRPr lang="en-US"/>
          </a:p>
        </p:txBody>
      </p:sp>
      <p:sp>
        <p:nvSpPr>
          <p:cNvPr id="389196" name="AutoShape 76"/>
          <p:cNvSpPr>
            <a:spLocks noChangeArrowheads="1"/>
          </p:cNvSpPr>
          <p:nvPr/>
        </p:nvSpPr>
        <p:spPr bwMode="auto">
          <a:xfrm>
            <a:off x="4864100" y="4711700"/>
            <a:ext cx="1308100" cy="723900"/>
          </a:xfrm>
          <a:prstGeom prst="roundRect">
            <a:avLst>
              <a:gd name="adj" fmla="val 16667"/>
            </a:avLst>
          </a:prstGeom>
          <a:solidFill>
            <a:srgbClr val="FFFFCC"/>
          </a:solidFill>
          <a:ln w="9525">
            <a:solidFill>
              <a:srgbClr val="990033"/>
            </a:solidFill>
            <a:round/>
          </a:ln>
          <a:effectLst/>
        </p:spPr>
        <p:txBody>
          <a:bodyPr wrap="none" anchor="ctr"/>
          <a:lstStyle/>
          <a:p>
            <a:endParaRPr lang="en-US"/>
          </a:p>
        </p:txBody>
      </p:sp>
      <p:sp>
        <p:nvSpPr>
          <p:cNvPr id="389197" name="Text Box 77"/>
          <p:cNvSpPr txBox="1">
            <a:spLocks noChangeArrowheads="1"/>
          </p:cNvSpPr>
          <p:nvPr/>
        </p:nvSpPr>
        <p:spPr bwMode="auto">
          <a:xfrm>
            <a:off x="7061200" y="1638300"/>
            <a:ext cx="10668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State1</a:t>
            </a:r>
            <a:endParaRPr lang="en-US" altLang="zh-CN" sz="1800" b="0" dirty="0">
              <a:solidFill>
                <a:srgbClr val="FF0000"/>
              </a:solidFill>
              <a:ea typeface="宋体" panose="02010600030101010101" pitchFamily="2" charset="-122"/>
            </a:endParaRPr>
          </a:p>
        </p:txBody>
      </p:sp>
      <p:sp>
        <p:nvSpPr>
          <p:cNvPr id="389198" name="Oval 78"/>
          <p:cNvSpPr>
            <a:spLocks noChangeArrowheads="1"/>
          </p:cNvSpPr>
          <p:nvPr/>
        </p:nvSpPr>
        <p:spPr bwMode="auto">
          <a:xfrm>
            <a:off x="4889500" y="1778000"/>
            <a:ext cx="342900" cy="342900"/>
          </a:xfrm>
          <a:prstGeom prst="ellipse">
            <a:avLst/>
          </a:prstGeom>
          <a:solidFill>
            <a:srgbClr val="C0C0C0"/>
          </a:solidFill>
          <a:ln w="9525">
            <a:solidFill>
              <a:schemeClr val="tx1"/>
            </a:solidFill>
            <a:round/>
          </a:ln>
          <a:effectLst/>
        </p:spPr>
        <p:txBody>
          <a:bodyPr wrap="none" anchor="ctr"/>
          <a:lstStyle/>
          <a:p>
            <a:endParaRPr lang="en-US"/>
          </a:p>
        </p:txBody>
      </p:sp>
      <p:sp>
        <p:nvSpPr>
          <p:cNvPr id="389200" name="Text Box 80"/>
          <p:cNvSpPr txBox="1">
            <a:spLocks noChangeArrowheads="1"/>
          </p:cNvSpPr>
          <p:nvPr/>
        </p:nvSpPr>
        <p:spPr bwMode="auto">
          <a:xfrm>
            <a:off x="4991100" y="4775200"/>
            <a:ext cx="10668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State2</a:t>
            </a:r>
            <a:endParaRPr lang="en-US" altLang="zh-CN" sz="1800" b="0" dirty="0">
              <a:solidFill>
                <a:srgbClr val="FF0000"/>
              </a:solidFill>
              <a:ea typeface="宋体" panose="02010600030101010101" pitchFamily="2" charset="-122"/>
            </a:endParaRPr>
          </a:p>
        </p:txBody>
      </p:sp>
      <p:sp>
        <p:nvSpPr>
          <p:cNvPr id="389201" name="Oval 81"/>
          <p:cNvSpPr>
            <a:spLocks noChangeArrowheads="1"/>
          </p:cNvSpPr>
          <p:nvPr/>
        </p:nvSpPr>
        <p:spPr bwMode="auto">
          <a:xfrm>
            <a:off x="7804150" y="4908550"/>
            <a:ext cx="342900" cy="342900"/>
          </a:xfrm>
          <a:prstGeom prst="ellipse">
            <a:avLst/>
          </a:prstGeom>
          <a:solidFill>
            <a:srgbClr val="C0C0C0"/>
          </a:solidFill>
          <a:ln w="9525">
            <a:solidFill>
              <a:schemeClr val="tx1"/>
            </a:solidFill>
            <a:round/>
          </a:ln>
          <a:effectLst/>
        </p:spPr>
        <p:txBody>
          <a:bodyPr wrap="none" anchor="ctr"/>
          <a:lstStyle/>
          <a:p>
            <a:endParaRPr lang="en-US"/>
          </a:p>
        </p:txBody>
      </p:sp>
      <p:sp>
        <p:nvSpPr>
          <p:cNvPr id="389203" name="Oval 83"/>
          <p:cNvSpPr>
            <a:spLocks noChangeArrowheads="1"/>
          </p:cNvSpPr>
          <p:nvPr/>
        </p:nvSpPr>
        <p:spPr bwMode="auto">
          <a:xfrm>
            <a:off x="7734300" y="4838700"/>
            <a:ext cx="482600" cy="482600"/>
          </a:xfrm>
          <a:prstGeom prst="ellipse">
            <a:avLst/>
          </a:prstGeom>
          <a:noFill/>
          <a:ln w="12700">
            <a:solidFill>
              <a:schemeClr val="tx1"/>
            </a:solidFill>
            <a:round/>
          </a:ln>
          <a:effectLst/>
        </p:spPr>
        <p:txBody>
          <a:bodyPr wrap="none" anchor="ctr"/>
          <a:lstStyle/>
          <a:p>
            <a:endParaRPr lang="en-US"/>
          </a:p>
        </p:txBody>
      </p:sp>
      <p:sp>
        <p:nvSpPr>
          <p:cNvPr id="389204" name="AutoShape 84"/>
          <p:cNvSpPr>
            <a:spLocks noChangeArrowheads="1"/>
          </p:cNvSpPr>
          <p:nvPr/>
        </p:nvSpPr>
        <p:spPr bwMode="auto">
          <a:xfrm>
            <a:off x="6318250" y="3286125"/>
            <a:ext cx="466725" cy="466725"/>
          </a:xfrm>
          <a:prstGeom prst="diamond">
            <a:avLst/>
          </a:prstGeom>
          <a:noFill/>
          <a:ln w="19050">
            <a:solidFill>
              <a:schemeClr val="tx1"/>
            </a:solidFill>
            <a:miter lim="800000"/>
          </a:ln>
          <a:effectLst/>
        </p:spPr>
        <p:txBody>
          <a:bodyPr wrap="none" anchor="ctr"/>
          <a:lstStyle/>
          <a:p>
            <a:endParaRPr lang="en-US"/>
          </a:p>
        </p:txBody>
      </p:sp>
      <p:sp>
        <p:nvSpPr>
          <p:cNvPr id="389205" name="Line 85"/>
          <p:cNvSpPr>
            <a:spLocks noChangeShapeType="1"/>
          </p:cNvSpPr>
          <p:nvPr/>
        </p:nvSpPr>
        <p:spPr bwMode="auto">
          <a:xfrm>
            <a:off x="6554788" y="2803525"/>
            <a:ext cx="0" cy="479425"/>
          </a:xfrm>
          <a:prstGeom prst="line">
            <a:avLst/>
          </a:prstGeom>
          <a:noFill/>
          <a:ln w="12700">
            <a:solidFill>
              <a:schemeClr val="tx1"/>
            </a:solidFill>
            <a:round/>
            <a:tailEnd type="arrow" w="lg" len="med"/>
          </a:ln>
          <a:effectLst/>
        </p:spPr>
        <p:txBody>
          <a:bodyPr wrap="none" anchor="ctr"/>
          <a:lstStyle/>
          <a:p>
            <a:endParaRPr lang="en-US"/>
          </a:p>
        </p:txBody>
      </p:sp>
      <p:sp>
        <p:nvSpPr>
          <p:cNvPr id="389206" name="Line 86"/>
          <p:cNvSpPr>
            <a:spLocks noChangeShapeType="1"/>
          </p:cNvSpPr>
          <p:nvPr/>
        </p:nvSpPr>
        <p:spPr bwMode="auto">
          <a:xfrm flipH="1">
            <a:off x="6556375" y="2809875"/>
            <a:ext cx="1087438" cy="0"/>
          </a:xfrm>
          <a:prstGeom prst="line">
            <a:avLst/>
          </a:prstGeom>
          <a:noFill/>
          <a:ln w="12700">
            <a:solidFill>
              <a:schemeClr val="tx1"/>
            </a:solidFill>
            <a:round/>
          </a:ln>
          <a:effectLst/>
        </p:spPr>
        <p:txBody>
          <a:bodyPr wrap="none" anchor="ctr"/>
          <a:lstStyle/>
          <a:p>
            <a:endParaRPr lang="en-US"/>
          </a:p>
        </p:txBody>
      </p:sp>
      <p:sp>
        <p:nvSpPr>
          <p:cNvPr id="389208" name="Line 88"/>
          <p:cNvSpPr>
            <a:spLocks noChangeShapeType="1"/>
          </p:cNvSpPr>
          <p:nvPr/>
        </p:nvSpPr>
        <p:spPr bwMode="auto">
          <a:xfrm>
            <a:off x="5526088" y="3527425"/>
            <a:ext cx="0" cy="1177925"/>
          </a:xfrm>
          <a:prstGeom prst="line">
            <a:avLst/>
          </a:prstGeom>
          <a:noFill/>
          <a:ln w="12700">
            <a:solidFill>
              <a:schemeClr val="tx1"/>
            </a:solidFill>
            <a:round/>
            <a:tailEnd type="arrow" w="lg" len="med"/>
          </a:ln>
          <a:effectLst/>
        </p:spPr>
        <p:txBody>
          <a:bodyPr wrap="none" anchor="ctr"/>
          <a:lstStyle/>
          <a:p>
            <a:endParaRPr lang="en-US"/>
          </a:p>
        </p:txBody>
      </p:sp>
      <p:sp>
        <p:nvSpPr>
          <p:cNvPr id="389209" name="Line 89"/>
          <p:cNvSpPr>
            <a:spLocks noChangeShapeType="1"/>
          </p:cNvSpPr>
          <p:nvPr/>
        </p:nvSpPr>
        <p:spPr bwMode="auto">
          <a:xfrm flipH="1">
            <a:off x="5529263" y="3521075"/>
            <a:ext cx="781050" cy="0"/>
          </a:xfrm>
          <a:prstGeom prst="line">
            <a:avLst/>
          </a:prstGeom>
          <a:noFill/>
          <a:ln w="12700">
            <a:solidFill>
              <a:schemeClr val="tx1"/>
            </a:solidFill>
            <a:round/>
          </a:ln>
          <a:effectLst/>
        </p:spPr>
        <p:txBody>
          <a:bodyPr wrap="none" anchor="ctr"/>
          <a:lstStyle/>
          <a:p>
            <a:endParaRPr lang="en-US"/>
          </a:p>
        </p:txBody>
      </p:sp>
      <p:sp>
        <p:nvSpPr>
          <p:cNvPr id="389210" name="Line 90"/>
          <p:cNvSpPr>
            <a:spLocks noChangeShapeType="1"/>
          </p:cNvSpPr>
          <p:nvPr/>
        </p:nvSpPr>
        <p:spPr bwMode="auto">
          <a:xfrm flipH="1" flipV="1">
            <a:off x="7623175" y="2301875"/>
            <a:ext cx="7938" cy="495300"/>
          </a:xfrm>
          <a:prstGeom prst="line">
            <a:avLst/>
          </a:prstGeom>
          <a:noFill/>
          <a:ln w="12700">
            <a:solidFill>
              <a:schemeClr val="tx1"/>
            </a:solidFill>
            <a:round/>
          </a:ln>
          <a:effectLst/>
        </p:spPr>
        <p:txBody>
          <a:bodyPr wrap="none" anchor="ctr"/>
          <a:lstStyle/>
          <a:p>
            <a:endParaRPr lang="en-US"/>
          </a:p>
        </p:txBody>
      </p:sp>
      <p:sp>
        <p:nvSpPr>
          <p:cNvPr id="389211" name="Line 91"/>
          <p:cNvSpPr>
            <a:spLocks noChangeShapeType="1"/>
          </p:cNvSpPr>
          <p:nvPr/>
        </p:nvSpPr>
        <p:spPr bwMode="auto">
          <a:xfrm>
            <a:off x="6769100" y="3517900"/>
            <a:ext cx="914400" cy="0"/>
          </a:xfrm>
          <a:prstGeom prst="line">
            <a:avLst/>
          </a:prstGeom>
          <a:noFill/>
          <a:ln w="12700">
            <a:solidFill>
              <a:schemeClr val="tx1"/>
            </a:solidFill>
            <a:round/>
            <a:tailEnd type="arrow" w="med" len="med"/>
          </a:ln>
          <a:effectLst/>
        </p:spPr>
        <p:txBody>
          <a:bodyPr wrap="none" anchor="ctr"/>
          <a:lstStyle/>
          <a:p>
            <a:endParaRPr lang="en-US"/>
          </a:p>
        </p:txBody>
      </p:sp>
      <p:sp>
        <p:nvSpPr>
          <p:cNvPr id="389212" name="Oval 92"/>
          <p:cNvSpPr>
            <a:spLocks noChangeArrowheads="1"/>
          </p:cNvSpPr>
          <p:nvPr/>
        </p:nvSpPr>
        <p:spPr bwMode="auto">
          <a:xfrm>
            <a:off x="7766050" y="3333750"/>
            <a:ext cx="342900" cy="342900"/>
          </a:xfrm>
          <a:prstGeom prst="ellipse">
            <a:avLst/>
          </a:prstGeom>
          <a:solidFill>
            <a:srgbClr val="C0C0C0"/>
          </a:solidFill>
          <a:ln w="9525">
            <a:solidFill>
              <a:schemeClr val="tx1"/>
            </a:solidFill>
            <a:round/>
          </a:ln>
          <a:effectLst/>
        </p:spPr>
        <p:txBody>
          <a:bodyPr wrap="none" anchor="ctr"/>
          <a:lstStyle/>
          <a:p>
            <a:endParaRPr lang="en-US"/>
          </a:p>
        </p:txBody>
      </p:sp>
      <p:sp>
        <p:nvSpPr>
          <p:cNvPr id="389213" name="Oval 93"/>
          <p:cNvSpPr>
            <a:spLocks noChangeArrowheads="1"/>
          </p:cNvSpPr>
          <p:nvPr/>
        </p:nvSpPr>
        <p:spPr bwMode="auto">
          <a:xfrm>
            <a:off x="7696200" y="3263900"/>
            <a:ext cx="482600" cy="482600"/>
          </a:xfrm>
          <a:prstGeom prst="ellipse">
            <a:avLst/>
          </a:prstGeom>
          <a:noFill/>
          <a:ln w="12700">
            <a:solidFill>
              <a:schemeClr val="tx1"/>
            </a:solidFill>
            <a:round/>
          </a:ln>
          <a:effectLst/>
        </p:spPr>
        <p:txBody>
          <a:bodyPr wrap="none" anchor="ctr"/>
          <a:lstStyle/>
          <a:p>
            <a:endParaRPr lang="en-US"/>
          </a:p>
        </p:txBody>
      </p:sp>
      <p:sp>
        <p:nvSpPr>
          <p:cNvPr id="389214" name="Text Box 94"/>
          <p:cNvSpPr txBox="1">
            <a:spLocks noChangeArrowheads="1"/>
          </p:cNvSpPr>
          <p:nvPr/>
        </p:nvSpPr>
        <p:spPr bwMode="auto">
          <a:xfrm>
            <a:off x="4832350" y="935038"/>
            <a:ext cx="1439863"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Initial State</a:t>
            </a:r>
            <a:endParaRPr lang="en-US" altLang="zh-CN" sz="2000" b="0" i="1">
              <a:solidFill>
                <a:srgbClr val="00CCFF"/>
              </a:solidFill>
              <a:ea typeface="宋体" panose="02010600030101010101" pitchFamily="2" charset="-122"/>
            </a:endParaRPr>
          </a:p>
        </p:txBody>
      </p:sp>
      <p:sp>
        <p:nvSpPr>
          <p:cNvPr id="389215" name="Text Box 95"/>
          <p:cNvSpPr txBox="1">
            <a:spLocks noChangeArrowheads="1"/>
          </p:cNvSpPr>
          <p:nvPr/>
        </p:nvSpPr>
        <p:spPr bwMode="auto">
          <a:xfrm>
            <a:off x="5207000" y="2763838"/>
            <a:ext cx="976313"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Choice</a:t>
            </a:r>
            <a:endParaRPr lang="en-US" altLang="zh-CN" sz="2000" b="0" i="1">
              <a:solidFill>
                <a:srgbClr val="00CCFF"/>
              </a:solidFill>
              <a:ea typeface="宋体" panose="02010600030101010101" pitchFamily="2" charset="-122"/>
            </a:endParaRPr>
          </a:p>
        </p:txBody>
      </p:sp>
      <p:sp>
        <p:nvSpPr>
          <p:cNvPr id="389216" name="Text Box 96"/>
          <p:cNvSpPr txBox="1">
            <a:spLocks noChangeArrowheads="1"/>
          </p:cNvSpPr>
          <p:nvPr/>
        </p:nvSpPr>
        <p:spPr bwMode="auto">
          <a:xfrm>
            <a:off x="6396038" y="4075113"/>
            <a:ext cx="1398587" cy="3968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Final State</a:t>
            </a:r>
            <a:endParaRPr lang="en-US" altLang="zh-CN" sz="2000" b="0" i="1">
              <a:solidFill>
                <a:srgbClr val="00CCFF"/>
              </a:solidFill>
              <a:ea typeface="宋体" panose="02010600030101010101" pitchFamily="2" charset="-122"/>
            </a:endParaRPr>
          </a:p>
        </p:txBody>
      </p:sp>
      <p:sp>
        <p:nvSpPr>
          <p:cNvPr id="389217" name="Line 97"/>
          <p:cNvSpPr>
            <a:spLocks noChangeShapeType="1"/>
          </p:cNvSpPr>
          <p:nvPr/>
        </p:nvSpPr>
        <p:spPr bwMode="auto">
          <a:xfrm>
            <a:off x="5040313" y="1328738"/>
            <a:ext cx="3175" cy="4191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9218" name="Line 98"/>
          <p:cNvSpPr>
            <a:spLocks noChangeShapeType="1"/>
          </p:cNvSpPr>
          <p:nvPr/>
        </p:nvSpPr>
        <p:spPr bwMode="auto">
          <a:xfrm>
            <a:off x="6169025" y="3035300"/>
            <a:ext cx="206375" cy="3175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9219" name="Line 99"/>
          <p:cNvSpPr>
            <a:spLocks noChangeShapeType="1"/>
          </p:cNvSpPr>
          <p:nvPr/>
        </p:nvSpPr>
        <p:spPr bwMode="auto">
          <a:xfrm>
            <a:off x="7772400" y="4330700"/>
            <a:ext cx="196850" cy="490538"/>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89220" name="Line 100"/>
          <p:cNvSpPr>
            <a:spLocks noChangeShapeType="1"/>
          </p:cNvSpPr>
          <p:nvPr/>
        </p:nvSpPr>
        <p:spPr bwMode="auto">
          <a:xfrm flipH="1">
            <a:off x="7762875" y="3771900"/>
            <a:ext cx="160338" cy="460375"/>
          </a:xfrm>
          <a:prstGeom prst="line">
            <a:avLst/>
          </a:prstGeom>
          <a:noFill/>
          <a:ln w="28575">
            <a:solidFill>
              <a:schemeClr val="hlink"/>
            </a:solidFill>
            <a:round/>
            <a:head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248" name="Line 80"/>
          <p:cNvSpPr>
            <a:spLocks noChangeShapeType="1"/>
          </p:cNvSpPr>
          <p:nvPr/>
        </p:nvSpPr>
        <p:spPr bwMode="auto">
          <a:xfrm>
            <a:off x="1689100" y="4699000"/>
            <a:ext cx="0" cy="901700"/>
          </a:xfrm>
          <a:prstGeom prst="line">
            <a:avLst/>
          </a:prstGeom>
          <a:noFill/>
          <a:ln w="12700">
            <a:solidFill>
              <a:schemeClr val="tx1"/>
            </a:solidFill>
            <a:round/>
          </a:ln>
          <a:effectLst/>
        </p:spPr>
        <p:txBody>
          <a:bodyPr wrap="none" anchor="ctr"/>
          <a:lstStyle/>
          <a:p>
            <a:endParaRPr lang="en-US"/>
          </a:p>
        </p:txBody>
      </p:sp>
      <p:sp>
        <p:nvSpPr>
          <p:cNvPr id="391215" name="Rectangle 47"/>
          <p:cNvSpPr>
            <a:spLocks noGrp="1" noChangeArrowheads="1"/>
          </p:cNvSpPr>
          <p:nvPr>
            <p:ph idx="1"/>
          </p:nvPr>
        </p:nvSpPr>
        <p:spPr>
          <a:xfrm>
            <a:off x="361950" y="1052513"/>
            <a:ext cx="8613775" cy="3036887"/>
          </a:xfrm>
          <a:noFill/>
        </p:spPr>
        <p:txBody>
          <a:bodyPr/>
          <a:lstStyle/>
          <a:p>
            <a:r>
              <a:rPr lang="en-US" altLang="zh-CN" sz="2800">
                <a:ea typeface="宋体" panose="02010600030101010101" pitchFamily="2" charset="-122"/>
              </a:rPr>
              <a:t>Significant, dynamic attributes</a:t>
            </a:r>
            <a:endParaRPr lang="en-US" altLang="zh-CN" sz="2800">
              <a:ea typeface="宋体" panose="02010600030101010101" pitchFamily="2" charset="-122"/>
            </a:endParaRPr>
          </a:p>
          <a:p>
            <a:endParaRPr lang="en-US" altLang="zh-CN" sz="2800">
              <a:ea typeface="宋体" panose="02010600030101010101" pitchFamily="2" charset="-122"/>
            </a:endParaRPr>
          </a:p>
          <a:p>
            <a:endParaRPr lang="en-US" altLang="zh-CN" sz="2800">
              <a:ea typeface="宋体" panose="02010600030101010101" pitchFamily="2" charset="-122"/>
            </a:endParaRPr>
          </a:p>
          <a:p>
            <a:pPr lvl="1"/>
            <a:endParaRPr lang="en-US" altLang="zh-CN" sz="2400">
              <a:ea typeface="宋体" panose="02010600030101010101" pitchFamily="2" charset="-122"/>
            </a:endParaRPr>
          </a:p>
          <a:p>
            <a:pPr lvl="2"/>
            <a:endParaRPr lang="en-US" altLang="zh-CN" sz="2400">
              <a:ea typeface="宋体" panose="02010600030101010101" pitchFamily="2" charset="-122"/>
            </a:endParaRPr>
          </a:p>
          <a:p>
            <a:r>
              <a:rPr lang="en-US" altLang="zh-CN" sz="2800">
                <a:ea typeface="宋体" panose="02010600030101010101" pitchFamily="2" charset="-122"/>
              </a:rPr>
              <a:t>Existence and non-existence of certain links</a:t>
            </a:r>
            <a:endParaRPr lang="en-US" altLang="zh-CN" sz="2800">
              <a:ea typeface="宋体" panose="02010600030101010101" pitchFamily="2" charset="-122"/>
            </a:endParaRPr>
          </a:p>
        </p:txBody>
      </p:sp>
      <p:sp>
        <p:nvSpPr>
          <p:cNvPr id="391214" name="Rectangle 46"/>
          <p:cNvSpPr>
            <a:spLocks noGrp="1" noChangeArrowheads="1"/>
          </p:cNvSpPr>
          <p:nvPr>
            <p:ph type="title"/>
          </p:nvPr>
        </p:nvSpPr>
        <p:spPr>
          <a:xfrm>
            <a:off x="453118" y="127681"/>
            <a:ext cx="8229600" cy="1143000"/>
          </a:xfrm>
          <a:noFill/>
        </p:spPr>
        <p:txBody>
          <a:bodyPr/>
          <a:lstStyle/>
          <a:p>
            <a:r>
              <a:rPr lang="en-US" noProof="1"/>
              <a:t>Identify and Define the States</a:t>
            </a:r>
            <a:endParaRPr lang="en-US" altLang="zh-CN" dirty="0">
              <a:ea typeface="宋体" panose="02010600030101010101" pitchFamily="2" charset="-122"/>
            </a:endParaRPr>
          </a:p>
        </p:txBody>
      </p:sp>
      <p:sp>
        <p:nvSpPr>
          <p:cNvPr id="391216" name="Rectangle 48"/>
          <p:cNvSpPr>
            <a:spLocks noChangeArrowheads="1"/>
          </p:cNvSpPr>
          <p:nvPr/>
        </p:nvSpPr>
        <p:spPr bwMode="auto">
          <a:xfrm>
            <a:off x="1497013" y="1500188"/>
            <a:ext cx="6165850" cy="366712"/>
          </a:xfrm>
          <a:prstGeom prst="rect">
            <a:avLst/>
          </a:prstGeom>
          <a:noFill/>
          <a:ln w="9525">
            <a:noFill/>
            <a:miter lim="800000"/>
          </a:ln>
          <a:effectLst/>
        </p:spPr>
        <p:txBody>
          <a:bodyPr wrap="none" lIns="92075" tIns="46038" rIns="92075" bIns="46038">
            <a:spAutoFit/>
          </a:bodyPr>
          <a:lstStyle/>
          <a:p>
            <a:pPr algn="l"/>
            <a:r>
              <a:rPr lang="en-US" altLang="zh-CN" sz="1800" b="0">
                <a:solidFill>
                  <a:srgbClr val="00CCFF"/>
                </a:solidFill>
                <a:ea typeface="宋体" panose="02010600030101010101" pitchFamily="2" charset="-122"/>
              </a:rPr>
              <a:t>The maximum number of students per course offering is 10</a:t>
            </a:r>
            <a:endParaRPr lang="en-US" altLang="zh-CN" sz="1800" b="0">
              <a:solidFill>
                <a:srgbClr val="00CCFF"/>
              </a:solidFill>
              <a:ea typeface="宋体" panose="02010600030101010101" pitchFamily="2" charset="-122"/>
            </a:endParaRPr>
          </a:p>
        </p:txBody>
      </p:sp>
      <p:sp>
        <p:nvSpPr>
          <p:cNvPr id="391219" name="Rectangle 51"/>
          <p:cNvSpPr>
            <a:spLocks noChangeArrowheads="1"/>
          </p:cNvSpPr>
          <p:nvPr/>
        </p:nvSpPr>
        <p:spPr bwMode="auto">
          <a:xfrm>
            <a:off x="1978025" y="1946275"/>
            <a:ext cx="2203450" cy="336550"/>
          </a:xfrm>
          <a:prstGeom prst="rect">
            <a:avLst/>
          </a:prstGeom>
          <a:noFill/>
          <a:ln w="9525">
            <a:noFill/>
            <a:miter lim="800000"/>
          </a:ln>
          <a:effectLst/>
        </p:spPr>
        <p:txBody>
          <a:bodyPr lIns="92075" tIns="46038" rIns="92075" bIns="46038">
            <a:spAutoFit/>
          </a:bodyPr>
          <a:lstStyle/>
          <a:p>
            <a:pPr algn="r">
              <a:spcBef>
                <a:spcPct val="50000"/>
              </a:spcBef>
            </a:pPr>
            <a:r>
              <a:rPr lang="en-US" altLang="zh-CN" sz="1600" b="0">
                <a:ea typeface="宋体" panose="02010600030101010101" pitchFamily="2" charset="-122"/>
              </a:rPr>
              <a:t>numStudents  &lt;  10 </a:t>
            </a:r>
            <a:endParaRPr lang="en-US" altLang="zh-CN" sz="1600" b="0">
              <a:ea typeface="宋体" panose="02010600030101010101" pitchFamily="2" charset="-122"/>
            </a:endParaRPr>
          </a:p>
        </p:txBody>
      </p:sp>
      <p:sp>
        <p:nvSpPr>
          <p:cNvPr id="391220" name="Rectangle 52"/>
          <p:cNvSpPr>
            <a:spLocks noChangeArrowheads="1"/>
          </p:cNvSpPr>
          <p:nvPr/>
        </p:nvSpPr>
        <p:spPr bwMode="auto">
          <a:xfrm>
            <a:off x="4727575" y="1946275"/>
            <a:ext cx="2330450" cy="336550"/>
          </a:xfrm>
          <a:prstGeom prst="rect">
            <a:avLst/>
          </a:prstGeom>
          <a:noFill/>
          <a:ln w="9525">
            <a:noFill/>
            <a:miter lim="800000"/>
          </a:ln>
          <a:effectLst/>
        </p:spPr>
        <p:txBody>
          <a:bodyPr lIns="92075" tIns="46038" rIns="92075" bIns="46038">
            <a:spAutoFit/>
          </a:bodyPr>
          <a:lstStyle/>
          <a:p>
            <a:pPr algn="r">
              <a:spcBef>
                <a:spcPct val="50000"/>
              </a:spcBef>
            </a:pPr>
            <a:r>
              <a:rPr lang="en-US" altLang="zh-CN" sz="1600" b="0">
                <a:ea typeface="宋体" panose="02010600030101010101" pitchFamily="2" charset="-122"/>
              </a:rPr>
              <a:t>numStudents  &gt; =  10</a:t>
            </a:r>
            <a:endParaRPr lang="en-US" altLang="zh-CN" sz="1600" b="0">
              <a:ea typeface="宋体" panose="02010600030101010101" pitchFamily="2" charset="-122"/>
            </a:endParaRPr>
          </a:p>
        </p:txBody>
      </p:sp>
      <p:sp>
        <p:nvSpPr>
          <p:cNvPr id="391223" name="Text Box 55"/>
          <p:cNvSpPr txBox="1">
            <a:spLocks noChangeArrowheads="1"/>
          </p:cNvSpPr>
          <p:nvPr/>
        </p:nvSpPr>
        <p:spPr bwMode="auto">
          <a:xfrm>
            <a:off x="4025900" y="4038600"/>
            <a:ext cx="1892300" cy="581025"/>
          </a:xfrm>
          <a:prstGeom prst="rect">
            <a:avLst/>
          </a:prstGeom>
          <a:noFill/>
          <a:ln w="12700">
            <a:noFill/>
            <a:miter lim="800000"/>
            <a:headEnd type="none" w="sm" len="sm"/>
            <a:tailEnd type="none" w="lg" len="lg"/>
          </a:ln>
          <a:effectLst/>
        </p:spPr>
        <p:txBody>
          <a:bodyPr>
            <a:spAutoFit/>
          </a:bodyPr>
          <a:lstStyle/>
          <a:p>
            <a:r>
              <a:rPr lang="en-US" altLang="zh-CN" sz="1600" b="0">
                <a:solidFill>
                  <a:srgbClr val="00CCFF"/>
                </a:solidFill>
                <a:ea typeface="宋体" panose="02010600030101010101" pitchFamily="2" charset="-122"/>
              </a:rPr>
              <a:t>Link to Professor</a:t>
            </a:r>
            <a:endParaRPr lang="en-US" altLang="zh-CN" sz="1600" b="0">
              <a:solidFill>
                <a:srgbClr val="00CCFF"/>
              </a:solidFill>
              <a:ea typeface="宋体" panose="02010600030101010101" pitchFamily="2" charset="-122"/>
            </a:endParaRPr>
          </a:p>
          <a:p>
            <a:r>
              <a:rPr lang="en-US" altLang="zh-CN" sz="1600" b="0">
                <a:solidFill>
                  <a:srgbClr val="00CCFF"/>
                </a:solidFill>
                <a:ea typeface="宋体" panose="02010600030101010101" pitchFamily="2" charset="-122"/>
              </a:rPr>
              <a:t>exists</a:t>
            </a:r>
            <a:endParaRPr lang="en-US" altLang="zh-CN" sz="1600" b="0">
              <a:solidFill>
                <a:srgbClr val="00CCFF"/>
              </a:solidFill>
              <a:ea typeface="宋体" panose="02010600030101010101" pitchFamily="2" charset="-122"/>
            </a:endParaRPr>
          </a:p>
        </p:txBody>
      </p:sp>
      <p:sp>
        <p:nvSpPr>
          <p:cNvPr id="391224" name="Text Box 56"/>
          <p:cNvSpPr txBox="1">
            <a:spLocks noChangeArrowheads="1"/>
          </p:cNvSpPr>
          <p:nvPr/>
        </p:nvSpPr>
        <p:spPr bwMode="auto">
          <a:xfrm>
            <a:off x="6496050" y="4038600"/>
            <a:ext cx="1709738" cy="581025"/>
          </a:xfrm>
          <a:prstGeom prst="rect">
            <a:avLst/>
          </a:prstGeom>
          <a:noFill/>
          <a:ln w="12700">
            <a:noFill/>
            <a:miter lim="800000"/>
            <a:headEnd type="none" w="sm" len="sm"/>
            <a:tailEnd type="none" w="lg" len="lg"/>
          </a:ln>
          <a:effectLst/>
        </p:spPr>
        <p:txBody>
          <a:bodyPr wrap="none">
            <a:spAutoFit/>
          </a:bodyPr>
          <a:lstStyle/>
          <a:p>
            <a:r>
              <a:rPr lang="en-US" altLang="zh-CN" sz="1600" b="0">
                <a:solidFill>
                  <a:srgbClr val="00CCFF"/>
                </a:solidFill>
                <a:ea typeface="宋体" panose="02010600030101010101" pitchFamily="2" charset="-122"/>
              </a:rPr>
              <a:t>Link to Professor</a:t>
            </a:r>
            <a:endParaRPr lang="en-US" altLang="zh-CN" sz="1600" b="0">
              <a:solidFill>
                <a:srgbClr val="00CCFF"/>
              </a:solidFill>
              <a:ea typeface="宋体" panose="02010600030101010101" pitchFamily="2" charset="-122"/>
            </a:endParaRPr>
          </a:p>
          <a:p>
            <a:r>
              <a:rPr lang="en-US" altLang="zh-CN" sz="1600" b="0">
                <a:solidFill>
                  <a:srgbClr val="00CCFF"/>
                </a:solidFill>
                <a:ea typeface="宋体" panose="02010600030101010101" pitchFamily="2" charset="-122"/>
              </a:rPr>
              <a:t>doesn’t exist</a:t>
            </a:r>
            <a:endParaRPr lang="en-US" altLang="zh-CN" sz="1600" b="0">
              <a:solidFill>
                <a:srgbClr val="00CCFF"/>
              </a:solidFill>
              <a:ea typeface="宋体" panose="02010600030101010101" pitchFamily="2" charset="-122"/>
            </a:endParaRPr>
          </a:p>
        </p:txBody>
      </p:sp>
      <p:sp>
        <p:nvSpPr>
          <p:cNvPr id="391226" name="AutoShape 58"/>
          <p:cNvSpPr>
            <a:spLocks noChangeArrowheads="1"/>
          </p:cNvSpPr>
          <p:nvPr/>
        </p:nvSpPr>
        <p:spPr bwMode="auto">
          <a:xfrm>
            <a:off x="3005138" y="4768850"/>
            <a:ext cx="723900" cy="560388"/>
          </a:xfrm>
          <a:prstGeom prst="rightArrow">
            <a:avLst>
              <a:gd name="adj1" fmla="val 42778"/>
              <a:gd name="adj2" fmla="val 48161"/>
            </a:avLst>
          </a:prstGeom>
          <a:solidFill>
            <a:schemeClr val="hlink"/>
          </a:solidFill>
          <a:ln w="12700">
            <a:noFill/>
            <a:miter lim="800000"/>
            <a:headEnd type="none" w="sm" len="sm"/>
            <a:tailEnd type="none" w="lg" len="lg"/>
          </a:ln>
          <a:effectLst/>
        </p:spPr>
        <p:txBody>
          <a:bodyPr wrap="none" anchor="ctr"/>
          <a:lstStyle/>
          <a:p>
            <a:endParaRPr lang="en-US"/>
          </a:p>
        </p:txBody>
      </p:sp>
      <p:sp>
        <p:nvSpPr>
          <p:cNvPr id="391230" name="AutoShape 62"/>
          <p:cNvSpPr>
            <a:spLocks noChangeArrowheads="1"/>
          </p:cNvSpPr>
          <p:nvPr/>
        </p:nvSpPr>
        <p:spPr bwMode="auto">
          <a:xfrm>
            <a:off x="2247900" y="2374900"/>
            <a:ext cx="1689100" cy="6731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1231" name="AutoShape 63"/>
          <p:cNvSpPr>
            <a:spLocks noChangeArrowheads="1"/>
          </p:cNvSpPr>
          <p:nvPr/>
        </p:nvSpPr>
        <p:spPr bwMode="auto">
          <a:xfrm>
            <a:off x="5130800" y="2374900"/>
            <a:ext cx="1689100" cy="6731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1232" name="AutoShape 64"/>
          <p:cNvSpPr>
            <a:spLocks noChangeArrowheads="1"/>
          </p:cNvSpPr>
          <p:nvPr/>
        </p:nvSpPr>
        <p:spPr bwMode="auto">
          <a:xfrm>
            <a:off x="6515100" y="4724400"/>
            <a:ext cx="1689100" cy="6731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1233" name="AutoShape 65"/>
          <p:cNvSpPr>
            <a:spLocks noChangeArrowheads="1"/>
          </p:cNvSpPr>
          <p:nvPr/>
        </p:nvSpPr>
        <p:spPr bwMode="auto">
          <a:xfrm>
            <a:off x="4089400" y="4724400"/>
            <a:ext cx="1689100" cy="6731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1235" name="Rectangle 67"/>
          <p:cNvSpPr>
            <a:spLocks noChangeArrowheads="1"/>
          </p:cNvSpPr>
          <p:nvPr/>
        </p:nvSpPr>
        <p:spPr bwMode="auto">
          <a:xfrm>
            <a:off x="628650" y="3956050"/>
            <a:ext cx="2109788" cy="8223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1237" name="Line 69"/>
          <p:cNvSpPr>
            <a:spLocks noChangeShapeType="1"/>
          </p:cNvSpPr>
          <p:nvPr/>
        </p:nvSpPr>
        <p:spPr bwMode="auto">
          <a:xfrm>
            <a:off x="641350" y="4575175"/>
            <a:ext cx="20970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1238" name="Rectangle 70"/>
          <p:cNvSpPr>
            <a:spLocks noChangeArrowheads="1"/>
          </p:cNvSpPr>
          <p:nvPr/>
        </p:nvSpPr>
        <p:spPr bwMode="auto">
          <a:xfrm>
            <a:off x="644525" y="4137025"/>
            <a:ext cx="2084388" cy="336550"/>
          </a:xfrm>
          <a:prstGeom prst="rect">
            <a:avLst/>
          </a:prstGeom>
          <a:noFill/>
          <a:ln w="9525">
            <a:noFill/>
            <a:miter lim="800000"/>
          </a:ln>
          <a:effectLst/>
        </p:spPr>
        <p:txBody>
          <a:bodyPr lIns="92075" tIns="46038" rIns="92075" bIns="46038">
            <a:spAutoFit/>
          </a:bodyPr>
          <a:lstStyle/>
          <a:p>
            <a:r>
              <a:rPr lang="en-US" altLang="zh-CN" sz="1600" b="0" dirty="0">
                <a:ea typeface="宋体" panose="02010600030101010101" pitchFamily="2" charset="-122"/>
              </a:rPr>
              <a:t>Professor</a:t>
            </a:r>
            <a:endParaRPr lang="en-US" altLang="zh-CN" sz="1600" b="0" dirty="0">
              <a:ea typeface="宋体" panose="02010600030101010101" pitchFamily="2" charset="-122"/>
            </a:endParaRPr>
          </a:p>
        </p:txBody>
      </p:sp>
      <p:sp>
        <p:nvSpPr>
          <p:cNvPr id="391240" name="Line 72"/>
          <p:cNvSpPr>
            <a:spLocks noChangeShapeType="1"/>
          </p:cNvSpPr>
          <p:nvPr/>
        </p:nvSpPr>
        <p:spPr bwMode="auto">
          <a:xfrm>
            <a:off x="641350" y="4448175"/>
            <a:ext cx="20970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1241" name="Rectangle 73"/>
          <p:cNvSpPr>
            <a:spLocks noChangeArrowheads="1"/>
          </p:cNvSpPr>
          <p:nvPr/>
        </p:nvSpPr>
        <p:spPr bwMode="auto">
          <a:xfrm>
            <a:off x="628650" y="5340350"/>
            <a:ext cx="2109788" cy="8223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1242" name="Line 74"/>
          <p:cNvSpPr>
            <a:spLocks noChangeShapeType="1"/>
          </p:cNvSpPr>
          <p:nvPr/>
        </p:nvSpPr>
        <p:spPr bwMode="auto">
          <a:xfrm>
            <a:off x="641350" y="5959475"/>
            <a:ext cx="20970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1243" name="Rectangle 75"/>
          <p:cNvSpPr>
            <a:spLocks noChangeArrowheads="1"/>
          </p:cNvSpPr>
          <p:nvPr/>
        </p:nvSpPr>
        <p:spPr bwMode="auto">
          <a:xfrm>
            <a:off x="644525" y="5511800"/>
            <a:ext cx="2084388" cy="336550"/>
          </a:xfrm>
          <a:prstGeom prst="rect">
            <a:avLst/>
          </a:prstGeom>
          <a:noFill/>
          <a:ln w="9525">
            <a:noFill/>
            <a:miter lim="800000"/>
          </a:ln>
          <a:effectLst/>
        </p:spPr>
        <p:txBody>
          <a:bodyPr lIns="92075" tIns="46038" rIns="92075" bIns="46038">
            <a:spAutoFit/>
          </a:bodyPr>
          <a:lstStyle/>
          <a:p>
            <a:r>
              <a:rPr lang="en-US" altLang="zh-CN" sz="1600" b="0" dirty="0" err="1">
                <a:ea typeface="宋体" panose="02010600030101010101" pitchFamily="2" charset="-122"/>
              </a:rPr>
              <a:t>CourseOffering</a:t>
            </a:r>
            <a:endParaRPr lang="en-US" altLang="zh-CN" sz="1600" b="0" dirty="0">
              <a:ea typeface="宋体" panose="02010600030101010101" pitchFamily="2" charset="-122"/>
            </a:endParaRPr>
          </a:p>
        </p:txBody>
      </p:sp>
      <p:sp>
        <p:nvSpPr>
          <p:cNvPr id="391245" name="Line 77"/>
          <p:cNvSpPr>
            <a:spLocks noChangeShapeType="1"/>
          </p:cNvSpPr>
          <p:nvPr/>
        </p:nvSpPr>
        <p:spPr bwMode="auto">
          <a:xfrm>
            <a:off x="641350" y="5832475"/>
            <a:ext cx="20970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1246" name="Text Box 78"/>
          <p:cNvSpPr txBox="1">
            <a:spLocks noChangeArrowheads="1"/>
          </p:cNvSpPr>
          <p:nvPr/>
        </p:nvSpPr>
        <p:spPr bwMode="auto">
          <a:xfrm>
            <a:off x="2590800" y="2425700"/>
            <a:ext cx="10160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Open</a:t>
            </a:r>
            <a:endParaRPr lang="en-US" altLang="zh-CN" sz="1800" b="0" dirty="0">
              <a:solidFill>
                <a:srgbClr val="FF0000"/>
              </a:solidFill>
              <a:ea typeface="宋体" panose="02010600030101010101" pitchFamily="2" charset="-122"/>
            </a:endParaRPr>
          </a:p>
        </p:txBody>
      </p:sp>
      <p:sp>
        <p:nvSpPr>
          <p:cNvPr id="391247" name="Text Box 79"/>
          <p:cNvSpPr txBox="1">
            <a:spLocks noChangeArrowheads="1"/>
          </p:cNvSpPr>
          <p:nvPr/>
        </p:nvSpPr>
        <p:spPr bwMode="auto">
          <a:xfrm>
            <a:off x="5499100" y="2425700"/>
            <a:ext cx="1016000" cy="366713"/>
          </a:xfrm>
          <a:prstGeom prst="rect">
            <a:avLst/>
          </a:prstGeom>
          <a:noFill/>
          <a:ln w="9525">
            <a:noFill/>
            <a:miter lim="800000"/>
          </a:ln>
          <a:effectLst/>
        </p:spPr>
        <p:txBody>
          <a:bodyPr>
            <a:spAutoFit/>
          </a:bodyPr>
          <a:lstStyle/>
          <a:p>
            <a:pPr>
              <a:spcBef>
                <a:spcPct val="50000"/>
              </a:spcBef>
            </a:pPr>
            <a:r>
              <a:rPr lang="en-US" altLang="zh-CN" sz="1800" b="0" dirty="0">
                <a:solidFill>
                  <a:srgbClr val="FF0000"/>
                </a:solidFill>
                <a:ea typeface="宋体" panose="02010600030101010101" pitchFamily="2" charset="-122"/>
              </a:rPr>
              <a:t>Closed</a:t>
            </a:r>
            <a:endParaRPr lang="en-US" altLang="zh-CN" sz="1800" b="0" dirty="0">
              <a:solidFill>
                <a:srgbClr val="FF0000"/>
              </a:solidFill>
              <a:ea typeface="宋体" panose="02010600030101010101" pitchFamily="2" charset="-122"/>
            </a:endParaRPr>
          </a:p>
        </p:txBody>
      </p:sp>
      <p:sp>
        <p:nvSpPr>
          <p:cNvPr id="391249" name="Rectangle 81"/>
          <p:cNvSpPr>
            <a:spLocks noChangeArrowheads="1"/>
          </p:cNvSpPr>
          <p:nvPr/>
        </p:nvSpPr>
        <p:spPr bwMode="auto">
          <a:xfrm>
            <a:off x="1219200" y="5078413"/>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chemeClr val="tx2"/>
                </a:solidFill>
                <a:ea typeface="宋体" panose="02010600030101010101" pitchFamily="2" charset="-122"/>
              </a:rPr>
              <a:t>0..*</a:t>
            </a:r>
            <a:endParaRPr lang="en-US" altLang="zh-CN" b="0">
              <a:solidFill>
                <a:schemeClr val="tx2"/>
              </a:solidFill>
              <a:ea typeface="宋体" panose="02010600030101010101" pitchFamily="2" charset="-122"/>
            </a:endParaRPr>
          </a:p>
        </p:txBody>
      </p:sp>
      <p:sp>
        <p:nvSpPr>
          <p:cNvPr id="391250" name="Rectangle 82"/>
          <p:cNvSpPr>
            <a:spLocks noChangeArrowheads="1"/>
          </p:cNvSpPr>
          <p:nvPr/>
        </p:nvSpPr>
        <p:spPr bwMode="auto">
          <a:xfrm>
            <a:off x="1701800" y="4760913"/>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chemeClr val="tx2"/>
                </a:solidFill>
                <a:ea typeface="宋体" panose="02010600030101010101" pitchFamily="2" charset="-122"/>
              </a:rPr>
              <a:t>0..1</a:t>
            </a:r>
            <a:endParaRPr lang="en-US" altLang="zh-CN" b="0">
              <a:solidFill>
                <a:schemeClr val="tx2"/>
              </a:solidFill>
              <a:ea typeface="宋体" panose="02010600030101010101" pitchFamily="2" charset="-122"/>
            </a:endParaRPr>
          </a:p>
        </p:txBody>
      </p:sp>
      <p:sp>
        <p:nvSpPr>
          <p:cNvPr id="391251" name="Text Box 83"/>
          <p:cNvSpPr txBox="1">
            <a:spLocks noChangeArrowheads="1"/>
          </p:cNvSpPr>
          <p:nvPr/>
        </p:nvSpPr>
        <p:spPr bwMode="auto">
          <a:xfrm>
            <a:off x="4314825" y="4800600"/>
            <a:ext cx="1244600" cy="366713"/>
          </a:xfrm>
          <a:prstGeom prst="rect">
            <a:avLst/>
          </a:prstGeom>
          <a:noFill/>
          <a:ln w="9525">
            <a:noFill/>
            <a:miter lim="800000"/>
          </a:ln>
          <a:effectLst/>
        </p:spPr>
        <p:txBody>
          <a:bodyPr>
            <a:spAutoFit/>
          </a:bodyPr>
          <a:lstStyle/>
          <a:p>
            <a:pPr>
              <a:spcBef>
                <a:spcPct val="50000"/>
              </a:spcBef>
            </a:pPr>
            <a:r>
              <a:rPr lang="en-US" altLang="zh-CN" sz="1800" b="0" dirty="0">
                <a:ea typeface="宋体" panose="02010600030101010101" pitchFamily="2" charset="-122"/>
              </a:rPr>
              <a:t>Assigned</a:t>
            </a:r>
            <a:endParaRPr lang="en-US" altLang="zh-CN" sz="1800" b="0" dirty="0">
              <a:ea typeface="宋体" panose="02010600030101010101" pitchFamily="2" charset="-122"/>
            </a:endParaRPr>
          </a:p>
        </p:txBody>
      </p:sp>
      <p:sp>
        <p:nvSpPr>
          <p:cNvPr id="391252" name="Text Box 84"/>
          <p:cNvSpPr txBox="1">
            <a:spLocks noChangeArrowheads="1"/>
          </p:cNvSpPr>
          <p:nvPr/>
        </p:nvSpPr>
        <p:spPr bwMode="auto">
          <a:xfrm>
            <a:off x="6597650" y="4800600"/>
            <a:ext cx="1549400" cy="366713"/>
          </a:xfrm>
          <a:prstGeom prst="rect">
            <a:avLst/>
          </a:prstGeom>
          <a:noFill/>
          <a:ln w="9525">
            <a:noFill/>
            <a:miter lim="800000"/>
          </a:ln>
          <a:effectLst/>
        </p:spPr>
        <p:txBody>
          <a:bodyPr>
            <a:spAutoFit/>
          </a:bodyPr>
          <a:lstStyle/>
          <a:p>
            <a:pPr>
              <a:spcBef>
                <a:spcPct val="50000"/>
              </a:spcBef>
            </a:pPr>
            <a:r>
              <a:rPr lang="en-US" altLang="zh-CN" sz="1800" b="0" dirty="0">
                <a:ea typeface="宋体" panose="02010600030101010101" pitchFamily="2" charset="-122"/>
              </a:rPr>
              <a:t>Unassigned</a:t>
            </a:r>
            <a:endParaRPr lang="en-US" altLang="zh-CN" sz="1800" b="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40" name="Rectangle 24"/>
          <p:cNvSpPr>
            <a:spLocks noGrp="1" noChangeArrowheads="1"/>
          </p:cNvSpPr>
          <p:nvPr>
            <p:ph idx="1"/>
          </p:nvPr>
        </p:nvSpPr>
        <p:spPr>
          <a:xfrm>
            <a:off x="361950" y="1052513"/>
            <a:ext cx="8486775" cy="5043487"/>
          </a:xfrm>
          <a:noFill/>
        </p:spPr>
        <p:txBody>
          <a:bodyPr/>
          <a:lstStyle/>
          <a:p>
            <a:r>
              <a:rPr lang="en-US" altLang="zh-CN" sz="2800" dirty="0">
                <a:ea typeface="宋体" panose="02010600030101010101" pitchFamily="2" charset="-122"/>
              </a:rPr>
              <a:t>Look at the class interface operations</a:t>
            </a:r>
            <a:endParaRPr lang="en-US" altLang="zh-CN" sz="2800" dirty="0">
              <a:ea typeface="宋体" panose="02010600030101010101" pitchFamily="2" charset="-122"/>
            </a:endParaRPr>
          </a:p>
        </p:txBody>
      </p:sp>
      <p:sp>
        <p:nvSpPr>
          <p:cNvPr id="393243" name="Rectangle 27"/>
          <p:cNvSpPr>
            <a:spLocks noGrp="1" noChangeArrowheads="1"/>
          </p:cNvSpPr>
          <p:nvPr>
            <p:ph type="title"/>
          </p:nvPr>
        </p:nvSpPr>
        <p:spPr>
          <a:xfrm>
            <a:off x="455613" y="200480"/>
            <a:ext cx="8229600" cy="1143000"/>
          </a:xfrm>
          <a:noFill/>
        </p:spPr>
        <p:txBody>
          <a:bodyPr/>
          <a:lstStyle/>
          <a:p>
            <a:r>
              <a:rPr lang="en-US" noProof="1"/>
              <a:t>Identify the Events</a:t>
            </a:r>
            <a:endParaRPr lang="en-US" altLang="zh-CN" dirty="0">
              <a:ea typeface="宋体" panose="02010600030101010101" pitchFamily="2" charset="-122"/>
            </a:endParaRPr>
          </a:p>
        </p:txBody>
      </p:sp>
      <p:sp>
        <p:nvSpPr>
          <p:cNvPr id="393242" name="Text Box 26"/>
          <p:cNvSpPr txBox="1">
            <a:spLocks noChangeArrowheads="1"/>
          </p:cNvSpPr>
          <p:nvPr/>
        </p:nvSpPr>
        <p:spPr bwMode="auto">
          <a:xfrm>
            <a:off x="849313" y="4452938"/>
            <a:ext cx="3721100" cy="838200"/>
          </a:xfrm>
          <a:prstGeom prst="rect">
            <a:avLst/>
          </a:prstGeom>
          <a:noFill/>
          <a:ln w="9525">
            <a:noFill/>
            <a:miter lim="800000"/>
          </a:ln>
          <a:effectLst/>
        </p:spPr>
        <p:txBody>
          <a:bodyPr lIns="107950" tIns="53975" rIns="107950" bIns="53975">
            <a:spAutoFit/>
          </a:bodyPr>
          <a:lstStyle/>
          <a:p>
            <a:pPr algn="l">
              <a:spcBef>
                <a:spcPct val="50000"/>
              </a:spcBef>
            </a:pPr>
            <a:r>
              <a:rPr lang="en-US" altLang="zh-CN" sz="2400" b="0" dirty="0">
                <a:solidFill>
                  <a:srgbClr val="00CCFF"/>
                </a:solidFill>
                <a:latin typeface="Arial Narrow" panose="020B0606020202030204" pitchFamily="34" charset="0"/>
                <a:ea typeface="宋体" panose="02010600030101010101" pitchFamily="2" charset="-122"/>
              </a:rPr>
              <a:t>Events: </a:t>
            </a:r>
            <a:r>
              <a:rPr lang="en-US" altLang="zh-CN" sz="2400" b="0" dirty="0" err="1">
                <a:solidFill>
                  <a:srgbClr val="00CCFF"/>
                </a:solidFill>
                <a:latin typeface="Arial Narrow" panose="020B0606020202030204" pitchFamily="34" charset="0"/>
                <a:ea typeface="宋体" panose="02010600030101010101" pitchFamily="2" charset="-122"/>
              </a:rPr>
              <a:t>addProfessor</a:t>
            </a:r>
            <a:r>
              <a:rPr lang="en-US" altLang="zh-CN" sz="2400" b="0" dirty="0">
                <a:solidFill>
                  <a:srgbClr val="00CCFF"/>
                </a:solidFill>
                <a:latin typeface="Arial Narrow" panose="020B0606020202030204" pitchFamily="34" charset="0"/>
                <a:ea typeface="宋体" panose="02010600030101010101" pitchFamily="2" charset="-122"/>
              </a:rPr>
              <a:t>,</a:t>
            </a:r>
            <a:br>
              <a:rPr lang="en-US" altLang="zh-CN" sz="2400" b="0" dirty="0">
                <a:solidFill>
                  <a:srgbClr val="00CCFF"/>
                </a:solidFill>
                <a:latin typeface="Arial Narrow" panose="020B0606020202030204" pitchFamily="34" charset="0"/>
                <a:ea typeface="宋体" panose="02010600030101010101" pitchFamily="2" charset="-122"/>
              </a:rPr>
            </a:br>
            <a:r>
              <a:rPr lang="en-US" altLang="zh-CN" sz="2400" b="0" dirty="0">
                <a:solidFill>
                  <a:srgbClr val="00CCFF"/>
                </a:solidFill>
                <a:latin typeface="Arial Narrow" panose="020B0606020202030204" pitchFamily="34" charset="0"/>
                <a:ea typeface="宋体" panose="02010600030101010101" pitchFamily="2" charset="-122"/>
              </a:rPr>
              <a:t>	  </a:t>
            </a:r>
            <a:r>
              <a:rPr lang="en-US" altLang="zh-CN" sz="2400" b="0" dirty="0" err="1">
                <a:solidFill>
                  <a:srgbClr val="00CCFF"/>
                </a:solidFill>
                <a:latin typeface="Arial Narrow" panose="020B0606020202030204" pitchFamily="34" charset="0"/>
                <a:ea typeface="宋体" panose="02010600030101010101" pitchFamily="2" charset="-122"/>
              </a:rPr>
              <a:t>removeProfessor</a:t>
            </a:r>
            <a:endParaRPr lang="en-US" altLang="zh-CN" sz="2400" b="0" dirty="0">
              <a:solidFill>
                <a:srgbClr val="00CCFF"/>
              </a:solidFill>
              <a:latin typeface="Arial Narrow" panose="020B0606020202030204" pitchFamily="34" charset="0"/>
              <a:ea typeface="宋体" panose="02010600030101010101" pitchFamily="2" charset="-122"/>
            </a:endParaRPr>
          </a:p>
        </p:txBody>
      </p:sp>
      <p:sp>
        <p:nvSpPr>
          <p:cNvPr id="393246" name="AutoShape 30"/>
          <p:cNvSpPr>
            <a:spLocks noChangeArrowheads="1"/>
          </p:cNvSpPr>
          <p:nvPr/>
        </p:nvSpPr>
        <p:spPr bwMode="auto">
          <a:xfrm rot="5400000">
            <a:off x="2159794" y="3648869"/>
            <a:ext cx="723900" cy="560388"/>
          </a:xfrm>
          <a:prstGeom prst="rightArrow">
            <a:avLst>
              <a:gd name="adj1" fmla="val 47880"/>
              <a:gd name="adj2" fmla="val 50427"/>
            </a:avLst>
          </a:prstGeom>
          <a:solidFill>
            <a:schemeClr val="hlink"/>
          </a:solidFill>
          <a:ln w="12700">
            <a:noFill/>
            <a:miter lim="800000"/>
            <a:headEnd type="none" w="sm" len="sm"/>
            <a:tailEnd type="none" w="lg" len="lg"/>
          </a:ln>
          <a:effectLst/>
        </p:spPr>
        <p:txBody>
          <a:bodyPr wrap="none" anchor="ctr"/>
          <a:lstStyle/>
          <a:p>
            <a:endParaRPr lang="en-US"/>
          </a:p>
        </p:txBody>
      </p:sp>
      <p:sp>
        <p:nvSpPr>
          <p:cNvPr id="393266" name="Line 50"/>
          <p:cNvSpPr>
            <a:spLocks noChangeShapeType="1"/>
          </p:cNvSpPr>
          <p:nvPr/>
        </p:nvSpPr>
        <p:spPr bwMode="auto">
          <a:xfrm>
            <a:off x="3530600" y="2676525"/>
            <a:ext cx="2181225" cy="0"/>
          </a:xfrm>
          <a:prstGeom prst="line">
            <a:avLst/>
          </a:prstGeom>
          <a:noFill/>
          <a:ln w="12700">
            <a:solidFill>
              <a:schemeClr val="tx1"/>
            </a:solidFill>
            <a:round/>
          </a:ln>
          <a:effectLst/>
        </p:spPr>
        <p:txBody>
          <a:bodyPr wrap="none" anchor="ctr"/>
          <a:lstStyle/>
          <a:p>
            <a:endParaRPr lang="en-US"/>
          </a:p>
        </p:txBody>
      </p:sp>
      <p:sp>
        <p:nvSpPr>
          <p:cNvPr id="393247" name="Rectangle 31"/>
          <p:cNvSpPr>
            <a:spLocks noChangeArrowheads="1"/>
          </p:cNvSpPr>
          <p:nvPr/>
        </p:nvSpPr>
        <p:spPr bwMode="auto">
          <a:xfrm>
            <a:off x="1454150" y="2127250"/>
            <a:ext cx="2109788" cy="11779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3248" name="Line 32"/>
          <p:cNvSpPr>
            <a:spLocks noChangeShapeType="1"/>
          </p:cNvSpPr>
          <p:nvPr/>
        </p:nvSpPr>
        <p:spPr bwMode="auto">
          <a:xfrm>
            <a:off x="1466850" y="2746375"/>
            <a:ext cx="210185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3249" name="Rectangle 33"/>
          <p:cNvSpPr>
            <a:spLocks noChangeArrowheads="1"/>
          </p:cNvSpPr>
          <p:nvPr/>
        </p:nvSpPr>
        <p:spPr bwMode="auto">
          <a:xfrm>
            <a:off x="1470025" y="2308225"/>
            <a:ext cx="2084388" cy="336550"/>
          </a:xfrm>
          <a:prstGeom prst="rect">
            <a:avLst/>
          </a:prstGeom>
          <a:noFill/>
          <a:ln w="9525">
            <a:noFill/>
            <a:miter lim="800000"/>
          </a:ln>
          <a:effectLst/>
        </p:spPr>
        <p:txBody>
          <a:bodyPr lIns="92075" tIns="46038" rIns="92075" bIns="46038">
            <a:spAutoFit/>
          </a:bodyPr>
          <a:lstStyle/>
          <a:p>
            <a:r>
              <a:rPr lang="en-US" altLang="zh-CN" sz="1600" b="0" dirty="0" err="1">
                <a:ea typeface="宋体" panose="02010600030101010101" pitchFamily="2" charset="-122"/>
              </a:rPr>
              <a:t>CourseOffering</a:t>
            </a:r>
            <a:endParaRPr lang="en-US" altLang="zh-CN" sz="1600" b="0" dirty="0">
              <a:ea typeface="宋体" panose="02010600030101010101" pitchFamily="2" charset="-122"/>
            </a:endParaRPr>
          </a:p>
        </p:txBody>
      </p:sp>
      <p:sp>
        <p:nvSpPr>
          <p:cNvPr id="393251" name="Line 35"/>
          <p:cNvSpPr>
            <a:spLocks noChangeShapeType="1"/>
          </p:cNvSpPr>
          <p:nvPr/>
        </p:nvSpPr>
        <p:spPr bwMode="auto">
          <a:xfrm>
            <a:off x="1466850" y="2619375"/>
            <a:ext cx="210185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3252" name="Rectangle 36"/>
          <p:cNvSpPr>
            <a:spLocks noChangeArrowheads="1"/>
          </p:cNvSpPr>
          <p:nvPr/>
        </p:nvSpPr>
        <p:spPr bwMode="auto">
          <a:xfrm>
            <a:off x="1416050" y="2728913"/>
            <a:ext cx="1684338"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a:t>
            </a:r>
            <a:r>
              <a:rPr lang="en-US" altLang="zh-CN" b="0" dirty="0" err="1">
                <a:ea typeface="宋体" panose="02010600030101010101" pitchFamily="2" charset="-122"/>
              </a:rPr>
              <a:t>addProfessor</a:t>
            </a:r>
            <a:r>
              <a:rPr lang="en-US" altLang="zh-CN" b="0" dirty="0">
                <a:ea typeface="宋体" panose="02010600030101010101" pitchFamily="2" charset="-122"/>
              </a:rPr>
              <a:t>()</a:t>
            </a:r>
            <a:endParaRPr lang="en-US" altLang="zh-CN" b="0" dirty="0">
              <a:ea typeface="宋体" panose="02010600030101010101" pitchFamily="2" charset="-122"/>
            </a:endParaRPr>
          </a:p>
        </p:txBody>
      </p:sp>
      <p:sp>
        <p:nvSpPr>
          <p:cNvPr id="393253" name="Rectangle 37"/>
          <p:cNvSpPr>
            <a:spLocks noChangeArrowheads="1"/>
          </p:cNvSpPr>
          <p:nvPr/>
        </p:nvSpPr>
        <p:spPr bwMode="auto">
          <a:xfrm>
            <a:off x="1416050" y="2936875"/>
            <a:ext cx="2017713"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a:t>
            </a:r>
            <a:r>
              <a:rPr lang="en-US" altLang="zh-CN" b="0" dirty="0" err="1">
                <a:ea typeface="宋体" panose="02010600030101010101" pitchFamily="2" charset="-122"/>
              </a:rPr>
              <a:t>removeProfessor</a:t>
            </a:r>
            <a:r>
              <a:rPr lang="en-US" altLang="zh-CN" b="0" dirty="0">
                <a:ea typeface="宋体" panose="02010600030101010101" pitchFamily="2" charset="-122"/>
              </a:rPr>
              <a:t>()</a:t>
            </a:r>
            <a:endParaRPr lang="en-US" altLang="zh-CN" b="0" dirty="0">
              <a:ea typeface="宋体" panose="02010600030101010101" pitchFamily="2" charset="-122"/>
            </a:endParaRPr>
          </a:p>
        </p:txBody>
      </p:sp>
      <p:sp>
        <p:nvSpPr>
          <p:cNvPr id="393254" name="Rectangle 38"/>
          <p:cNvSpPr>
            <a:spLocks noChangeArrowheads="1"/>
          </p:cNvSpPr>
          <p:nvPr/>
        </p:nvSpPr>
        <p:spPr bwMode="auto">
          <a:xfrm>
            <a:off x="3584575" y="2392363"/>
            <a:ext cx="455253" cy="308419"/>
          </a:xfrm>
          <a:prstGeom prst="rect">
            <a:avLst/>
          </a:prstGeom>
          <a:noFill/>
          <a:ln w="9525">
            <a:noFill/>
            <a:miter lim="800000"/>
          </a:ln>
          <a:effectLst/>
        </p:spPr>
        <p:txBody>
          <a:bodyPr wrap="none" lIns="92075" tIns="46038" rIns="92075" bIns="46038">
            <a:spAutoFit/>
          </a:bodyPr>
          <a:lstStyle/>
          <a:p>
            <a:pPr algn="l"/>
            <a:r>
              <a:rPr lang="en-US" altLang="zh-CN" b="0" dirty="0">
                <a:ea typeface="宋体" panose="02010600030101010101" pitchFamily="2" charset="-122"/>
              </a:rPr>
              <a:t>0..*</a:t>
            </a:r>
            <a:endParaRPr lang="en-US" altLang="zh-CN" b="0" dirty="0">
              <a:ea typeface="宋体" panose="02010600030101010101" pitchFamily="2" charset="-122"/>
            </a:endParaRPr>
          </a:p>
        </p:txBody>
      </p:sp>
      <p:sp>
        <p:nvSpPr>
          <p:cNvPr id="393255" name="Rectangle 39"/>
          <p:cNvSpPr>
            <a:spLocks noChangeArrowheads="1"/>
          </p:cNvSpPr>
          <p:nvPr/>
        </p:nvSpPr>
        <p:spPr bwMode="auto">
          <a:xfrm>
            <a:off x="5235575" y="2697163"/>
            <a:ext cx="484107" cy="308419"/>
          </a:xfrm>
          <a:prstGeom prst="rect">
            <a:avLst/>
          </a:prstGeom>
          <a:noFill/>
          <a:ln w="9525">
            <a:noFill/>
            <a:miter lim="800000"/>
          </a:ln>
          <a:effectLst/>
        </p:spPr>
        <p:txBody>
          <a:bodyPr wrap="none" lIns="92075" tIns="46038" rIns="92075" bIns="46038">
            <a:spAutoFit/>
          </a:bodyPr>
          <a:lstStyle/>
          <a:p>
            <a:pPr algn="l"/>
            <a:r>
              <a:rPr lang="en-US" altLang="zh-CN" b="0" dirty="0">
                <a:ea typeface="宋体" panose="02010600030101010101" pitchFamily="2" charset="-122"/>
              </a:rPr>
              <a:t>0..1</a:t>
            </a:r>
            <a:endParaRPr lang="en-US" altLang="zh-CN" b="0" dirty="0">
              <a:ea typeface="宋体" panose="02010600030101010101" pitchFamily="2" charset="-122"/>
            </a:endParaRPr>
          </a:p>
        </p:txBody>
      </p:sp>
      <p:grpSp>
        <p:nvGrpSpPr>
          <p:cNvPr id="393262" name="Group 46"/>
          <p:cNvGrpSpPr/>
          <p:nvPr/>
        </p:nvGrpSpPr>
        <p:grpSpPr bwMode="auto">
          <a:xfrm>
            <a:off x="5683250" y="2336800"/>
            <a:ext cx="1504950" cy="825500"/>
            <a:chOff x="3162" y="1988"/>
            <a:chExt cx="948" cy="520"/>
          </a:xfrm>
        </p:grpSpPr>
        <p:sp>
          <p:nvSpPr>
            <p:cNvPr id="393256" name="Rectangle 40"/>
            <p:cNvSpPr>
              <a:spLocks noChangeArrowheads="1"/>
            </p:cNvSpPr>
            <p:nvPr/>
          </p:nvSpPr>
          <p:spPr bwMode="auto">
            <a:xfrm>
              <a:off x="3162" y="1988"/>
              <a:ext cx="946" cy="52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3257" name="Line 41"/>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3260" name="Line 44"/>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393258" name="Rectangle 42"/>
          <p:cNvSpPr>
            <a:spLocks noChangeArrowheads="1"/>
          </p:cNvSpPr>
          <p:nvPr/>
        </p:nvSpPr>
        <p:spPr bwMode="auto">
          <a:xfrm>
            <a:off x="5861050" y="2517775"/>
            <a:ext cx="1189038" cy="336550"/>
          </a:xfrm>
          <a:prstGeom prst="rect">
            <a:avLst/>
          </a:prstGeom>
          <a:noFill/>
          <a:ln w="9525">
            <a:noFill/>
            <a:miter lim="800000"/>
          </a:ln>
          <a:effectLst/>
        </p:spPr>
        <p:txBody>
          <a:bodyPr lIns="92075" tIns="46038" rIns="92075" bIns="46038">
            <a:spAutoFit/>
          </a:bodyPr>
          <a:lstStyle/>
          <a:p>
            <a:r>
              <a:rPr lang="en-US" altLang="zh-CN" sz="1600" b="0" dirty="0">
                <a:ea typeface="宋体" panose="02010600030101010101" pitchFamily="2" charset="-122"/>
              </a:rPr>
              <a:t>Professor</a:t>
            </a:r>
            <a:endParaRPr lang="en-US" altLang="zh-CN" sz="1600" b="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323" name="Rectangle 59"/>
          <p:cNvSpPr>
            <a:spLocks noGrp="1" noChangeArrowheads="1"/>
          </p:cNvSpPr>
          <p:nvPr>
            <p:ph sz="half" idx="1"/>
          </p:nvPr>
        </p:nvSpPr>
        <p:spPr>
          <a:xfrm>
            <a:off x="361950" y="1052513"/>
            <a:ext cx="8029575" cy="5043487"/>
          </a:xfrm>
          <a:noFill/>
        </p:spPr>
        <p:txBody>
          <a:bodyPr/>
          <a:lstStyle/>
          <a:p>
            <a:r>
              <a:rPr lang="en-US" noProof="1"/>
              <a:t>For each state, determine what events cause transitions to what states, including guard conditions, when needed</a:t>
            </a:r>
            <a:endParaRPr lang="en-US" altLang="zh-CN" dirty="0">
              <a:ea typeface="宋体" panose="02010600030101010101" pitchFamily="2" charset="-122"/>
            </a:endParaRPr>
          </a:p>
          <a:p>
            <a:r>
              <a:rPr lang="en-US" altLang="zh-CN" dirty="0">
                <a:ea typeface="宋体" panose="02010600030101010101" pitchFamily="2" charset="-122"/>
              </a:rPr>
              <a:t>Transitions describe what happens in response to the receipt of an event</a:t>
            </a:r>
            <a:endParaRPr lang="en-US" altLang="zh-CN" dirty="0">
              <a:ea typeface="宋体" panose="02010600030101010101" pitchFamily="2" charset="-122"/>
            </a:endParaRPr>
          </a:p>
        </p:txBody>
      </p:sp>
      <p:sp>
        <p:nvSpPr>
          <p:cNvPr id="395322" name="Rectangle 58"/>
          <p:cNvSpPr>
            <a:spLocks noGrp="1" noChangeArrowheads="1"/>
          </p:cNvSpPr>
          <p:nvPr>
            <p:ph type="title"/>
          </p:nvPr>
        </p:nvSpPr>
        <p:spPr>
          <a:xfrm>
            <a:off x="457200" y="127677"/>
            <a:ext cx="8229600" cy="1143000"/>
          </a:xfrm>
          <a:noFill/>
        </p:spPr>
        <p:txBody>
          <a:bodyPr/>
          <a:lstStyle/>
          <a:p>
            <a:r>
              <a:rPr lang="en-US" noProof="1"/>
              <a:t>Identify the Transitions</a:t>
            </a:r>
            <a:endParaRPr lang="en-US" altLang="zh-CN" dirty="0">
              <a:ea typeface="宋体" panose="02010600030101010101" pitchFamily="2" charset="-122"/>
            </a:endParaRPr>
          </a:p>
        </p:txBody>
      </p:sp>
      <p:sp>
        <p:nvSpPr>
          <p:cNvPr id="395359" name="Line 95"/>
          <p:cNvSpPr>
            <a:spLocks noChangeShapeType="1"/>
          </p:cNvSpPr>
          <p:nvPr/>
        </p:nvSpPr>
        <p:spPr bwMode="auto">
          <a:xfrm rot="5400000">
            <a:off x="3504082" y="5883964"/>
            <a:ext cx="565150" cy="0"/>
          </a:xfrm>
          <a:prstGeom prst="line">
            <a:avLst/>
          </a:prstGeom>
          <a:noFill/>
          <a:ln w="12700">
            <a:solidFill>
              <a:schemeClr val="tx1"/>
            </a:solidFill>
            <a:round/>
            <a:tailEnd type="arrow" w="med" len="med"/>
          </a:ln>
          <a:effectLst/>
        </p:spPr>
        <p:txBody>
          <a:bodyPr wrap="none" anchor="ctr"/>
          <a:lstStyle/>
          <a:p>
            <a:endParaRPr lang="en-US"/>
          </a:p>
        </p:txBody>
      </p:sp>
      <p:sp>
        <p:nvSpPr>
          <p:cNvPr id="395360" name="Line 96"/>
          <p:cNvSpPr>
            <a:spLocks noChangeShapeType="1"/>
          </p:cNvSpPr>
          <p:nvPr/>
        </p:nvSpPr>
        <p:spPr bwMode="auto">
          <a:xfrm rot="16200000" flipV="1">
            <a:off x="3078632" y="5922064"/>
            <a:ext cx="590550" cy="0"/>
          </a:xfrm>
          <a:prstGeom prst="line">
            <a:avLst/>
          </a:prstGeom>
          <a:noFill/>
          <a:ln w="12700">
            <a:solidFill>
              <a:schemeClr val="tx1"/>
            </a:solidFill>
            <a:round/>
            <a:tailEnd type="arrow" w="med" len="med"/>
          </a:ln>
          <a:effectLst/>
        </p:spPr>
        <p:txBody>
          <a:bodyPr wrap="none" anchor="ctr"/>
          <a:lstStyle/>
          <a:p>
            <a:endParaRPr lang="en-US"/>
          </a:p>
        </p:txBody>
      </p:sp>
      <p:sp>
        <p:nvSpPr>
          <p:cNvPr id="395333" name="Line 69"/>
          <p:cNvSpPr>
            <a:spLocks noChangeShapeType="1"/>
          </p:cNvSpPr>
          <p:nvPr/>
        </p:nvSpPr>
        <p:spPr bwMode="auto">
          <a:xfrm>
            <a:off x="4048594" y="4015476"/>
            <a:ext cx="2574925" cy="0"/>
          </a:xfrm>
          <a:prstGeom prst="line">
            <a:avLst/>
          </a:prstGeom>
          <a:noFill/>
          <a:ln w="12700">
            <a:solidFill>
              <a:schemeClr val="tx1"/>
            </a:solidFill>
            <a:round/>
          </a:ln>
          <a:effectLst/>
        </p:spPr>
        <p:txBody>
          <a:bodyPr wrap="none" anchor="ctr"/>
          <a:lstStyle/>
          <a:p>
            <a:endParaRPr lang="en-US"/>
          </a:p>
        </p:txBody>
      </p:sp>
      <p:grpSp>
        <p:nvGrpSpPr>
          <p:cNvPr id="395365" name="Group 101"/>
          <p:cNvGrpSpPr/>
          <p:nvPr/>
        </p:nvGrpSpPr>
        <p:grpSpPr bwMode="auto">
          <a:xfrm>
            <a:off x="2810344" y="3466201"/>
            <a:ext cx="1835150" cy="1177925"/>
            <a:chOff x="1112" y="1932"/>
            <a:chExt cx="1332" cy="742"/>
          </a:xfrm>
        </p:grpSpPr>
        <p:sp>
          <p:nvSpPr>
            <p:cNvPr id="395335" name="Rectangle 71"/>
            <p:cNvSpPr>
              <a:spLocks noChangeArrowheads="1"/>
            </p:cNvSpPr>
            <p:nvPr/>
          </p:nvSpPr>
          <p:spPr bwMode="auto">
            <a:xfrm>
              <a:off x="1112" y="1932"/>
              <a:ext cx="1329" cy="742"/>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5336" name="Line 72"/>
            <p:cNvSpPr>
              <a:spLocks noChangeShapeType="1"/>
            </p:cNvSpPr>
            <p:nvPr/>
          </p:nvSpPr>
          <p:spPr bwMode="auto">
            <a:xfrm>
              <a:off x="1120" y="2322"/>
              <a:ext cx="1324"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5339" name="Line 75"/>
            <p:cNvSpPr>
              <a:spLocks noChangeShapeType="1"/>
            </p:cNvSpPr>
            <p:nvPr/>
          </p:nvSpPr>
          <p:spPr bwMode="auto">
            <a:xfrm>
              <a:off x="1120" y="2242"/>
              <a:ext cx="1324"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395337" name="Rectangle 73"/>
          <p:cNvSpPr>
            <a:spLocks noChangeArrowheads="1"/>
          </p:cNvSpPr>
          <p:nvPr/>
        </p:nvSpPr>
        <p:spPr bwMode="auto">
          <a:xfrm>
            <a:off x="2699219" y="3647176"/>
            <a:ext cx="208438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CourseOffering</a:t>
            </a:r>
            <a:endParaRPr lang="en-US" altLang="zh-CN" sz="1600" b="0">
              <a:solidFill>
                <a:schemeClr val="bg2"/>
              </a:solidFill>
              <a:ea typeface="宋体" panose="02010600030101010101" pitchFamily="2" charset="-122"/>
            </a:endParaRPr>
          </a:p>
        </p:txBody>
      </p:sp>
      <p:sp>
        <p:nvSpPr>
          <p:cNvPr id="395340" name="Rectangle 76"/>
          <p:cNvSpPr>
            <a:spLocks noChangeArrowheads="1"/>
          </p:cNvSpPr>
          <p:nvPr/>
        </p:nvSpPr>
        <p:spPr bwMode="auto">
          <a:xfrm>
            <a:off x="2772244" y="4067864"/>
            <a:ext cx="1684338" cy="304800"/>
          </a:xfrm>
          <a:prstGeom prst="rect">
            <a:avLst/>
          </a:prstGeom>
          <a:noFill/>
          <a:ln w="9525">
            <a:noFill/>
            <a:miter lim="800000"/>
          </a:ln>
          <a:effectLst/>
        </p:spPr>
        <p:txBody>
          <a:bodyPr lIns="92075" tIns="46038" rIns="92075" bIns="46038">
            <a:spAutoFit/>
          </a:bodyPr>
          <a:lstStyle/>
          <a:p>
            <a:pPr algn="l"/>
            <a:r>
              <a:rPr lang="en-US" altLang="zh-CN" b="0">
                <a:solidFill>
                  <a:schemeClr val="bg2"/>
                </a:solidFill>
                <a:ea typeface="宋体" panose="02010600030101010101" pitchFamily="2" charset="-122"/>
              </a:rPr>
              <a:t>+ addProfessor()</a:t>
            </a:r>
            <a:endParaRPr lang="en-US" altLang="zh-CN" b="0">
              <a:solidFill>
                <a:schemeClr val="bg2"/>
              </a:solidFill>
              <a:ea typeface="宋体" panose="02010600030101010101" pitchFamily="2" charset="-122"/>
            </a:endParaRPr>
          </a:p>
        </p:txBody>
      </p:sp>
      <p:sp>
        <p:nvSpPr>
          <p:cNvPr id="395341" name="Rectangle 77"/>
          <p:cNvSpPr>
            <a:spLocks noChangeArrowheads="1"/>
          </p:cNvSpPr>
          <p:nvPr/>
        </p:nvSpPr>
        <p:spPr bwMode="auto">
          <a:xfrm>
            <a:off x="2772244" y="4275826"/>
            <a:ext cx="2017713" cy="304800"/>
          </a:xfrm>
          <a:prstGeom prst="rect">
            <a:avLst/>
          </a:prstGeom>
          <a:noFill/>
          <a:ln w="9525">
            <a:noFill/>
            <a:miter lim="800000"/>
          </a:ln>
          <a:effectLst/>
        </p:spPr>
        <p:txBody>
          <a:bodyPr lIns="92075" tIns="46038" rIns="92075" bIns="46038">
            <a:spAutoFit/>
          </a:bodyPr>
          <a:lstStyle/>
          <a:p>
            <a:pPr algn="l"/>
            <a:r>
              <a:rPr lang="en-US" altLang="zh-CN" b="0">
                <a:solidFill>
                  <a:schemeClr val="bg2"/>
                </a:solidFill>
                <a:ea typeface="宋体" panose="02010600030101010101" pitchFamily="2" charset="-122"/>
              </a:rPr>
              <a:t>+ removeProfessor()</a:t>
            </a:r>
            <a:endParaRPr lang="en-US" altLang="zh-CN" b="0">
              <a:solidFill>
                <a:schemeClr val="bg2"/>
              </a:solidFill>
              <a:ea typeface="宋体" panose="02010600030101010101" pitchFamily="2" charset="-122"/>
            </a:endParaRPr>
          </a:p>
        </p:txBody>
      </p:sp>
      <p:sp>
        <p:nvSpPr>
          <p:cNvPr id="395342" name="Rectangle 78"/>
          <p:cNvSpPr>
            <a:spLocks noChangeArrowheads="1"/>
          </p:cNvSpPr>
          <p:nvPr/>
        </p:nvSpPr>
        <p:spPr bwMode="auto">
          <a:xfrm>
            <a:off x="4635969" y="3731314"/>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395343" name="Rectangle 79"/>
          <p:cNvSpPr>
            <a:spLocks noChangeArrowheads="1"/>
          </p:cNvSpPr>
          <p:nvPr/>
        </p:nvSpPr>
        <p:spPr bwMode="auto">
          <a:xfrm>
            <a:off x="5791669" y="4036114"/>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0..1</a:t>
            </a:r>
            <a:endParaRPr lang="en-US" altLang="zh-CN" b="0">
              <a:solidFill>
                <a:srgbClr val="FFFF00"/>
              </a:solidFill>
              <a:ea typeface="宋体" panose="02010600030101010101" pitchFamily="2" charset="-122"/>
            </a:endParaRPr>
          </a:p>
        </p:txBody>
      </p:sp>
      <p:grpSp>
        <p:nvGrpSpPr>
          <p:cNvPr id="395345" name="Group 81"/>
          <p:cNvGrpSpPr/>
          <p:nvPr/>
        </p:nvGrpSpPr>
        <p:grpSpPr bwMode="auto">
          <a:xfrm>
            <a:off x="6239344" y="3675751"/>
            <a:ext cx="1276350" cy="825500"/>
            <a:chOff x="3162" y="1988"/>
            <a:chExt cx="948" cy="520"/>
          </a:xfrm>
        </p:grpSpPr>
        <p:sp>
          <p:nvSpPr>
            <p:cNvPr id="395346" name="Rectangle 82"/>
            <p:cNvSpPr>
              <a:spLocks noChangeArrowheads="1"/>
            </p:cNvSpPr>
            <p:nvPr/>
          </p:nvSpPr>
          <p:spPr bwMode="auto">
            <a:xfrm>
              <a:off x="3162" y="1988"/>
              <a:ext cx="946" cy="52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395347" name="Line 83"/>
            <p:cNvSpPr>
              <a:spLocks noChangeShapeType="1"/>
            </p:cNvSpPr>
            <p:nvPr/>
          </p:nvSpPr>
          <p:spPr bwMode="auto">
            <a:xfrm>
              <a:off x="3168" y="2378"/>
              <a:ext cx="94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395348" name="Line 84"/>
            <p:cNvSpPr>
              <a:spLocks noChangeShapeType="1"/>
            </p:cNvSpPr>
            <p:nvPr/>
          </p:nvSpPr>
          <p:spPr bwMode="auto">
            <a:xfrm>
              <a:off x="3168" y="2298"/>
              <a:ext cx="942"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395349" name="Rectangle 85"/>
          <p:cNvSpPr>
            <a:spLocks noChangeArrowheads="1"/>
          </p:cNvSpPr>
          <p:nvPr/>
        </p:nvSpPr>
        <p:spPr bwMode="auto">
          <a:xfrm>
            <a:off x="6302844" y="3856726"/>
            <a:ext cx="118903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Professor</a:t>
            </a:r>
            <a:endParaRPr lang="en-US" altLang="zh-CN" sz="1600" b="0">
              <a:solidFill>
                <a:schemeClr val="bg2"/>
              </a:solidFill>
              <a:ea typeface="宋体" panose="02010600030101010101" pitchFamily="2" charset="-122"/>
            </a:endParaRPr>
          </a:p>
        </p:txBody>
      </p:sp>
      <p:sp>
        <p:nvSpPr>
          <p:cNvPr id="395352" name="AutoShape 88"/>
          <p:cNvSpPr>
            <a:spLocks noChangeArrowheads="1"/>
          </p:cNvSpPr>
          <p:nvPr/>
        </p:nvSpPr>
        <p:spPr bwMode="auto">
          <a:xfrm>
            <a:off x="3115144" y="6177651"/>
            <a:ext cx="1317625" cy="5588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5353" name="Text Box 89"/>
          <p:cNvSpPr txBox="1">
            <a:spLocks noChangeArrowheads="1"/>
          </p:cNvSpPr>
          <p:nvPr/>
        </p:nvSpPr>
        <p:spPr bwMode="auto">
          <a:xfrm>
            <a:off x="3150069" y="6253851"/>
            <a:ext cx="1244600" cy="304800"/>
          </a:xfrm>
          <a:prstGeom prst="rect">
            <a:avLst/>
          </a:prstGeom>
          <a:noFill/>
          <a:ln w="9525">
            <a:noFill/>
            <a:miter lim="800000"/>
          </a:ln>
          <a:effectLst/>
        </p:spPr>
        <p:txBody>
          <a:bodyPr>
            <a:spAutoFit/>
          </a:bodyPr>
          <a:lstStyle/>
          <a:p>
            <a:pPr>
              <a:spcBef>
                <a:spcPct val="50000"/>
              </a:spcBef>
            </a:pPr>
            <a:r>
              <a:rPr lang="en-US" altLang="zh-CN" b="0">
                <a:solidFill>
                  <a:schemeClr val="bg2"/>
                </a:solidFill>
                <a:ea typeface="宋体" panose="02010600030101010101" pitchFamily="2" charset="-122"/>
              </a:rPr>
              <a:t>Assigned</a:t>
            </a:r>
            <a:endParaRPr lang="en-US" altLang="zh-CN" b="0">
              <a:solidFill>
                <a:schemeClr val="bg2"/>
              </a:solidFill>
              <a:ea typeface="宋体" panose="02010600030101010101" pitchFamily="2" charset="-122"/>
            </a:endParaRPr>
          </a:p>
        </p:txBody>
      </p:sp>
      <p:sp>
        <p:nvSpPr>
          <p:cNvPr id="395351" name="AutoShape 87"/>
          <p:cNvSpPr>
            <a:spLocks noChangeArrowheads="1"/>
          </p:cNvSpPr>
          <p:nvPr/>
        </p:nvSpPr>
        <p:spPr bwMode="auto">
          <a:xfrm>
            <a:off x="3115144" y="5060051"/>
            <a:ext cx="1317625" cy="5588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5354" name="Text Box 90"/>
          <p:cNvSpPr txBox="1">
            <a:spLocks noChangeArrowheads="1"/>
          </p:cNvSpPr>
          <p:nvPr/>
        </p:nvSpPr>
        <p:spPr bwMode="auto">
          <a:xfrm>
            <a:off x="3007194" y="5136251"/>
            <a:ext cx="1549400" cy="304800"/>
          </a:xfrm>
          <a:prstGeom prst="rect">
            <a:avLst/>
          </a:prstGeom>
          <a:noFill/>
          <a:ln w="9525">
            <a:noFill/>
            <a:miter lim="800000"/>
          </a:ln>
          <a:effectLst/>
        </p:spPr>
        <p:txBody>
          <a:bodyPr>
            <a:spAutoFit/>
          </a:bodyPr>
          <a:lstStyle/>
          <a:p>
            <a:pPr>
              <a:spcBef>
                <a:spcPct val="50000"/>
              </a:spcBef>
            </a:pPr>
            <a:r>
              <a:rPr lang="en-US" altLang="zh-CN" b="0">
                <a:solidFill>
                  <a:schemeClr val="bg2"/>
                </a:solidFill>
                <a:ea typeface="宋体" panose="02010600030101010101" pitchFamily="2" charset="-122"/>
              </a:rPr>
              <a:t>Unassigned</a:t>
            </a:r>
            <a:endParaRPr lang="en-US" altLang="zh-CN" b="0">
              <a:solidFill>
                <a:schemeClr val="bg2"/>
              </a:solidFill>
              <a:ea typeface="宋体" panose="02010600030101010101" pitchFamily="2" charset="-122"/>
            </a:endParaRPr>
          </a:p>
        </p:txBody>
      </p:sp>
      <p:sp>
        <p:nvSpPr>
          <p:cNvPr id="395355" name="Line 91"/>
          <p:cNvSpPr>
            <a:spLocks noChangeShapeType="1"/>
          </p:cNvSpPr>
          <p:nvPr/>
        </p:nvSpPr>
        <p:spPr bwMode="auto">
          <a:xfrm>
            <a:off x="1353019" y="5355326"/>
            <a:ext cx="1752600" cy="0"/>
          </a:xfrm>
          <a:prstGeom prst="line">
            <a:avLst/>
          </a:prstGeom>
          <a:noFill/>
          <a:ln w="12700">
            <a:solidFill>
              <a:schemeClr val="tx1"/>
            </a:solidFill>
            <a:round/>
            <a:tailEnd type="arrow" w="med" len="med"/>
          </a:ln>
          <a:effectLst/>
        </p:spPr>
        <p:txBody>
          <a:bodyPr wrap="none" anchor="ctr"/>
          <a:lstStyle/>
          <a:p>
            <a:endParaRPr lang="en-US"/>
          </a:p>
        </p:txBody>
      </p:sp>
      <p:sp>
        <p:nvSpPr>
          <p:cNvPr id="395356" name="Oval 92"/>
          <p:cNvSpPr>
            <a:spLocks noChangeArrowheads="1"/>
          </p:cNvSpPr>
          <p:nvPr/>
        </p:nvSpPr>
        <p:spPr bwMode="auto">
          <a:xfrm>
            <a:off x="1073619" y="5190226"/>
            <a:ext cx="342900" cy="342900"/>
          </a:xfrm>
          <a:prstGeom prst="ellipse">
            <a:avLst/>
          </a:prstGeom>
          <a:solidFill>
            <a:srgbClr val="C0C0C0"/>
          </a:solidFill>
          <a:ln w="9525">
            <a:solidFill>
              <a:schemeClr val="tx1"/>
            </a:solidFill>
            <a:round/>
          </a:ln>
          <a:effectLst/>
        </p:spPr>
        <p:txBody>
          <a:bodyPr wrap="none" anchor="ctr"/>
          <a:lstStyle/>
          <a:p>
            <a:endParaRPr lang="en-US"/>
          </a:p>
        </p:txBody>
      </p:sp>
      <p:sp>
        <p:nvSpPr>
          <p:cNvPr id="395361" name="Text Box 97"/>
          <p:cNvSpPr txBox="1">
            <a:spLocks noChangeArrowheads="1"/>
          </p:cNvSpPr>
          <p:nvPr/>
        </p:nvSpPr>
        <p:spPr bwMode="auto">
          <a:xfrm>
            <a:off x="1997544" y="5815701"/>
            <a:ext cx="1403350" cy="274638"/>
          </a:xfrm>
          <a:prstGeom prst="rect">
            <a:avLst/>
          </a:prstGeom>
          <a:noFill/>
          <a:ln w="9525">
            <a:noFill/>
            <a:miter lim="800000"/>
          </a:ln>
          <a:effectLst/>
        </p:spPr>
        <p:txBody>
          <a:bodyPr>
            <a:spAutoFit/>
          </a:bodyPr>
          <a:lstStyle/>
          <a:p>
            <a:pPr>
              <a:spcBef>
                <a:spcPct val="50000"/>
              </a:spcBef>
            </a:pPr>
            <a:r>
              <a:rPr lang="en-US" altLang="zh-CN" sz="1200" b="0">
                <a:solidFill>
                  <a:srgbClr val="FFFF00"/>
                </a:solidFill>
                <a:ea typeface="宋体" panose="02010600030101010101" pitchFamily="2" charset="-122"/>
              </a:rPr>
              <a:t>removeProfessor</a:t>
            </a:r>
            <a:endParaRPr lang="en-US" altLang="zh-CN" sz="1200" b="0">
              <a:solidFill>
                <a:srgbClr val="FFFF00"/>
              </a:solidFill>
              <a:ea typeface="宋体" panose="02010600030101010101" pitchFamily="2" charset="-122"/>
            </a:endParaRPr>
          </a:p>
        </p:txBody>
      </p:sp>
      <p:sp>
        <p:nvSpPr>
          <p:cNvPr id="395364" name="Text Box 100"/>
          <p:cNvSpPr txBox="1">
            <a:spLocks noChangeArrowheads="1"/>
          </p:cNvSpPr>
          <p:nvPr/>
        </p:nvSpPr>
        <p:spPr bwMode="auto">
          <a:xfrm>
            <a:off x="3759669" y="5815701"/>
            <a:ext cx="1123950" cy="274638"/>
          </a:xfrm>
          <a:prstGeom prst="rect">
            <a:avLst/>
          </a:prstGeom>
          <a:noFill/>
          <a:ln w="9525">
            <a:noFill/>
            <a:miter lim="800000"/>
          </a:ln>
          <a:effectLst/>
        </p:spPr>
        <p:txBody>
          <a:bodyPr>
            <a:spAutoFit/>
          </a:bodyPr>
          <a:lstStyle/>
          <a:p>
            <a:pPr>
              <a:spcBef>
                <a:spcPct val="50000"/>
              </a:spcBef>
            </a:pPr>
            <a:r>
              <a:rPr lang="en-US" altLang="zh-CN" sz="1200" b="0">
                <a:solidFill>
                  <a:srgbClr val="FFFF00"/>
                </a:solidFill>
                <a:ea typeface="宋体" panose="02010600030101010101" pitchFamily="2" charset="-122"/>
              </a:rPr>
              <a:t>addProfessor</a:t>
            </a:r>
            <a:endParaRPr lang="en-US" altLang="zh-CN" sz="1200" b="0">
              <a:solidFill>
                <a:srgbClr val="FFFF00"/>
              </a:solidFill>
              <a:ea typeface="宋体" panose="02010600030101010101" pitchFamily="2" charset="-122"/>
            </a:endParaRPr>
          </a:p>
        </p:txBody>
      </p:sp>
      <p:sp>
        <p:nvSpPr>
          <p:cNvPr id="395331" name="Line 67"/>
          <p:cNvSpPr>
            <a:spLocks noChangeShapeType="1"/>
          </p:cNvSpPr>
          <p:nvPr/>
        </p:nvSpPr>
        <p:spPr bwMode="auto">
          <a:xfrm flipH="1" flipV="1">
            <a:off x="4232744" y="4299639"/>
            <a:ext cx="444500" cy="1501775"/>
          </a:xfrm>
          <a:prstGeom prst="line">
            <a:avLst/>
          </a:prstGeom>
          <a:noFill/>
          <a:ln w="28575">
            <a:solidFill>
              <a:srgbClr val="FF0000"/>
            </a:solidFill>
            <a:round/>
            <a:tailEnd type="triangle" w="med" len="med"/>
          </a:ln>
          <a:effectLst/>
        </p:spPr>
        <p:txBody>
          <a:bodyPr lIns="107950" tIns="53975" rIns="107950" bIns="53975"/>
          <a:lstStyle/>
          <a:p>
            <a:endParaRPr lang="en-US"/>
          </a:p>
        </p:txBody>
      </p:sp>
      <p:sp>
        <p:nvSpPr>
          <p:cNvPr id="395328" name="Line 64"/>
          <p:cNvSpPr>
            <a:spLocks noChangeShapeType="1"/>
          </p:cNvSpPr>
          <p:nvPr/>
        </p:nvSpPr>
        <p:spPr bwMode="auto">
          <a:xfrm flipV="1">
            <a:off x="2375369" y="4566339"/>
            <a:ext cx="744538" cy="1196975"/>
          </a:xfrm>
          <a:prstGeom prst="line">
            <a:avLst/>
          </a:prstGeom>
          <a:noFill/>
          <a:ln w="28575">
            <a:solidFill>
              <a:srgbClr val="FF0000"/>
            </a:solidFill>
            <a:round/>
            <a:tailEnd type="triangle" w="med" len="med"/>
          </a:ln>
          <a:effectLst/>
        </p:spPr>
        <p:txBody>
          <a:bodyPr lIns="107950" tIns="53975" rIns="107950" bIns="53975"/>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ltLang="zh-CN">
                <a:ea typeface="宋体" panose="02010600030101010101" pitchFamily="2" charset="-122"/>
              </a:rPr>
              <a:t>Class Design in Context</a:t>
            </a:r>
            <a:endParaRPr lang="en-US" altLang="zh-CN">
              <a:ea typeface="宋体" panose="02010600030101010101" pitchFamily="2" charset="-122"/>
            </a:endParaRPr>
          </a:p>
        </p:txBody>
      </p:sp>
      <p:grpSp>
        <p:nvGrpSpPr>
          <p:cNvPr id="342134" name="Group 118"/>
          <p:cNvGrpSpPr/>
          <p:nvPr/>
        </p:nvGrpSpPr>
        <p:grpSpPr bwMode="auto">
          <a:xfrm>
            <a:off x="2565400" y="1126680"/>
            <a:ext cx="4013200" cy="5575300"/>
            <a:chOff x="1616" y="504"/>
            <a:chExt cx="2528" cy="3512"/>
          </a:xfrm>
        </p:grpSpPr>
        <p:sp>
          <p:nvSpPr>
            <p:cNvPr id="342135" name="Rectangle 119"/>
            <p:cNvSpPr>
              <a:spLocks noChangeArrowheads="1"/>
            </p:cNvSpPr>
            <p:nvPr/>
          </p:nvSpPr>
          <p:spPr bwMode="auto">
            <a:xfrm>
              <a:off x="1616" y="504"/>
              <a:ext cx="2528" cy="3512"/>
            </a:xfrm>
            <a:prstGeom prst="rect">
              <a:avLst/>
            </a:prstGeom>
            <a:solidFill>
              <a:schemeClr val="tx1"/>
            </a:solidFill>
            <a:ln w="9525">
              <a:solidFill>
                <a:schemeClr val="tx1"/>
              </a:solidFill>
              <a:miter lim="800000"/>
            </a:ln>
            <a:effectLst/>
          </p:spPr>
          <p:txBody>
            <a:bodyPr wrap="none" lIns="107950" tIns="53975" rIns="107950" bIns="53975" anchor="ctr"/>
            <a:lstStyle/>
            <a:p>
              <a:endParaRPr lang="en-US"/>
            </a:p>
          </p:txBody>
        </p:sp>
        <p:sp>
          <p:nvSpPr>
            <p:cNvPr id="342136" name="Oval 120"/>
            <p:cNvSpPr>
              <a:spLocks noChangeArrowheads="1"/>
            </p:cNvSpPr>
            <p:nvPr/>
          </p:nvSpPr>
          <p:spPr bwMode="auto">
            <a:xfrm>
              <a:off x="2728" y="569"/>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grpSp>
          <p:nvGrpSpPr>
            <p:cNvPr id="342137" name="Group 121"/>
            <p:cNvGrpSpPr/>
            <p:nvPr/>
          </p:nvGrpSpPr>
          <p:grpSpPr bwMode="auto">
            <a:xfrm>
              <a:off x="3321" y="1631"/>
              <a:ext cx="153" cy="153"/>
              <a:chOff x="3317" y="1579"/>
              <a:chExt cx="153" cy="153"/>
            </a:xfrm>
          </p:grpSpPr>
          <p:sp>
            <p:nvSpPr>
              <p:cNvPr id="342138" name="Oval 122"/>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139" name="Oval 123"/>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140" name="Group 124"/>
            <p:cNvGrpSpPr/>
            <p:nvPr/>
          </p:nvGrpSpPr>
          <p:grpSpPr bwMode="auto">
            <a:xfrm>
              <a:off x="2789" y="3781"/>
              <a:ext cx="153" cy="153"/>
              <a:chOff x="3317" y="1579"/>
              <a:chExt cx="153" cy="153"/>
            </a:xfrm>
          </p:grpSpPr>
          <p:sp>
            <p:nvSpPr>
              <p:cNvPr id="342141" name="Oval 125"/>
              <p:cNvSpPr>
                <a:spLocks noChangeArrowheads="1"/>
              </p:cNvSpPr>
              <p:nvPr/>
            </p:nvSpPr>
            <p:spPr bwMode="auto">
              <a:xfrm>
                <a:off x="3338" y="1600"/>
                <a:ext cx="111" cy="111"/>
              </a:xfrm>
              <a:prstGeom prst="ellipse">
                <a:avLst/>
              </a:prstGeom>
              <a:solidFill>
                <a:schemeClr val="bg2"/>
              </a:solidFill>
              <a:ln w="12700">
                <a:solidFill>
                  <a:srgbClr val="FF9999"/>
                </a:solidFill>
                <a:round/>
              </a:ln>
              <a:effectLst/>
            </p:spPr>
            <p:txBody>
              <a:bodyPr wrap="none" lIns="107950" tIns="53975" rIns="107950" bIns="53975" anchor="ctr"/>
              <a:lstStyle/>
              <a:p>
                <a:endParaRPr lang="en-US"/>
              </a:p>
            </p:txBody>
          </p:sp>
          <p:sp>
            <p:nvSpPr>
              <p:cNvPr id="342142" name="Oval 126"/>
              <p:cNvSpPr>
                <a:spLocks noChangeArrowheads="1"/>
              </p:cNvSpPr>
              <p:nvPr/>
            </p:nvSpPr>
            <p:spPr bwMode="auto">
              <a:xfrm>
                <a:off x="3317" y="1579"/>
                <a:ext cx="153" cy="153"/>
              </a:xfrm>
              <a:prstGeom prst="ellipse">
                <a:avLst/>
              </a:prstGeom>
              <a:noFill/>
              <a:ln w="12700">
                <a:solidFill>
                  <a:srgbClr val="FF9999"/>
                </a:solidFill>
                <a:round/>
              </a:ln>
              <a:effectLst/>
            </p:spPr>
            <p:txBody>
              <a:bodyPr wrap="none" lIns="107950" tIns="53975" rIns="107950" bIns="53975" anchor="ctr"/>
              <a:lstStyle/>
              <a:p>
                <a:endParaRPr lang="en-US"/>
              </a:p>
            </p:txBody>
          </p:sp>
        </p:grpSp>
        <p:grpSp>
          <p:nvGrpSpPr>
            <p:cNvPr id="342143" name="Group 127"/>
            <p:cNvGrpSpPr/>
            <p:nvPr/>
          </p:nvGrpSpPr>
          <p:grpSpPr bwMode="auto">
            <a:xfrm>
              <a:off x="2221" y="1000"/>
              <a:ext cx="302" cy="198"/>
              <a:chOff x="2263" y="970"/>
              <a:chExt cx="288" cy="189"/>
            </a:xfrm>
          </p:grpSpPr>
          <p:sp>
            <p:nvSpPr>
              <p:cNvPr id="342144" name="AutoShape 12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45" name="Group 129"/>
              <p:cNvGrpSpPr/>
              <p:nvPr/>
            </p:nvGrpSpPr>
            <p:grpSpPr bwMode="auto">
              <a:xfrm>
                <a:off x="2300" y="996"/>
                <a:ext cx="86" cy="128"/>
                <a:chOff x="2853" y="1773"/>
                <a:chExt cx="161" cy="237"/>
              </a:xfrm>
            </p:grpSpPr>
            <p:sp>
              <p:nvSpPr>
                <p:cNvPr id="342146" name="AutoShape 13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47" name="Oval 13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48" name="Group 132"/>
              <p:cNvGrpSpPr/>
              <p:nvPr/>
            </p:nvGrpSpPr>
            <p:grpSpPr bwMode="auto">
              <a:xfrm>
                <a:off x="2373" y="985"/>
                <a:ext cx="65" cy="93"/>
                <a:chOff x="3387" y="1863"/>
                <a:chExt cx="122" cy="174"/>
              </a:xfrm>
            </p:grpSpPr>
            <p:sp>
              <p:nvSpPr>
                <p:cNvPr id="342149" name="Freeform 13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150" name="Line 13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151" name="Line 13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152" name="AutoShape 13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153" name="Group 137"/>
            <p:cNvGrpSpPr/>
            <p:nvPr/>
          </p:nvGrpSpPr>
          <p:grpSpPr bwMode="auto">
            <a:xfrm>
              <a:off x="3238" y="1000"/>
              <a:ext cx="302" cy="198"/>
              <a:chOff x="2263" y="970"/>
              <a:chExt cx="288" cy="189"/>
            </a:xfrm>
          </p:grpSpPr>
          <p:sp>
            <p:nvSpPr>
              <p:cNvPr id="342154" name="AutoShape 13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55" name="Group 139"/>
              <p:cNvGrpSpPr/>
              <p:nvPr/>
            </p:nvGrpSpPr>
            <p:grpSpPr bwMode="auto">
              <a:xfrm>
                <a:off x="2300" y="996"/>
                <a:ext cx="86" cy="128"/>
                <a:chOff x="2853" y="1773"/>
                <a:chExt cx="161" cy="237"/>
              </a:xfrm>
            </p:grpSpPr>
            <p:sp>
              <p:nvSpPr>
                <p:cNvPr id="342156" name="AutoShape 14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57" name="Oval 14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58" name="Group 142"/>
              <p:cNvGrpSpPr/>
              <p:nvPr/>
            </p:nvGrpSpPr>
            <p:grpSpPr bwMode="auto">
              <a:xfrm>
                <a:off x="2373" y="985"/>
                <a:ext cx="65" cy="93"/>
                <a:chOff x="3387" y="1863"/>
                <a:chExt cx="122" cy="174"/>
              </a:xfrm>
            </p:grpSpPr>
            <p:sp>
              <p:nvSpPr>
                <p:cNvPr id="342159" name="Freeform 14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160" name="Line 14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161" name="Line 14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162" name="AutoShape 14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163" name="Group 147"/>
            <p:cNvGrpSpPr/>
            <p:nvPr/>
          </p:nvGrpSpPr>
          <p:grpSpPr bwMode="auto">
            <a:xfrm>
              <a:off x="2971" y="1882"/>
              <a:ext cx="302" cy="198"/>
              <a:chOff x="2263" y="970"/>
              <a:chExt cx="288" cy="189"/>
            </a:xfrm>
          </p:grpSpPr>
          <p:sp>
            <p:nvSpPr>
              <p:cNvPr id="342164" name="AutoShape 14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65" name="Group 149"/>
              <p:cNvGrpSpPr/>
              <p:nvPr/>
            </p:nvGrpSpPr>
            <p:grpSpPr bwMode="auto">
              <a:xfrm>
                <a:off x="2300" y="996"/>
                <a:ext cx="86" cy="128"/>
                <a:chOff x="2853" y="1773"/>
                <a:chExt cx="161" cy="237"/>
              </a:xfrm>
            </p:grpSpPr>
            <p:sp>
              <p:nvSpPr>
                <p:cNvPr id="342166" name="AutoShape 15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67" name="Oval 15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68" name="Group 152"/>
              <p:cNvGrpSpPr/>
              <p:nvPr/>
            </p:nvGrpSpPr>
            <p:grpSpPr bwMode="auto">
              <a:xfrm>
                <a:off x="2373" y="985"/>
                <a:ext cx="65" cy="93"/>
                <a:chOff x="3387" y="1863"/>
                <a:chExt cx="122" cy="174"/>
              </a:xfrm>
            </p:grpSpPr>
            <p:sp>
              <p:nvSpPr>
                <p:cNvPr id="342169" name="Freeform 15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170" name="Line 15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171" name="Line 15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172" name="AutoShape 15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173" name="Group 157"/>
            <p:cNvGrpSpPr/>
            <p:nvPr/>
          </p:nvGrpSpPr>
          <p:grpSpPr bwMode="auto">
            <a:xfrm>
              <a:off x="2011" y="2209"/>
              <a:ext cx="302" cy="198"/>
              <a:chOff x="2263" y="970"/>
              <a:chExt cx="288" cy="189"/>
            </a:xfrm>
          </p:grpSpPr>
          <p:sp>
            <p:nvSpPr>
              <p:cNvPr id="342174" name="AutoShape 15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75" name="Group 159"/>
              <p:cNvGrpSpPr/>
              <p:nvPr/>
            </p:nvGrpSpPr>
            <p:grpSpPr bwMode="auto">
              <a:xfrm>
                <a:off x="2300" y="996"/>
                <a:ext cx="86" cy="128"/>
                <a:chOff x="2853" y="1773"/>
                <a:chExt cx="161" cy="237"/>
              </a:xfrm>
            </p:grpSpPr>
            <p:sp>
              <p:nvSpPr>
                <p:cNvPr id="342176" name="AutoShape 16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77" name="Oval 16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78" name="Group 162"/>
              <p:cNvGrpSpPr/>
              <p:nvPr/>
            </p:nvGrpSpPr>
            <p:grpSpPr bwMode="auto">
              <a:xfrm>
                <a:off x="2373" y="985"/>
                <a:ext cx="65" cy="93"/>
                <a:chOff x="3387" y="1863"/>
                <a:chExt cx="122" cy="174"/>
              </a:xfrm>
            </p:grpSpPr>
            <p:sp>
              <p:nvSpPr>
                <p:cNvPr id="342179" name="Freeform 16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180" name="Line 16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181" name="Line 16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182" name="AutoShape 16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183" name="Group 167"/>
            <p:cNvGrpSpPr/>
            <p:nvPr/>
          </p:nvGrpSpPr>
          <p:grpSpPr bwMode="auto">
            <a:xfrm>
              <a:off x="2572" y="2725"/>
              <a:ext cx="302" cy="198"/>
              <a:chOff x="2263" y="970"/>
              <a:chExt cx="288" cy="189"/>
            </a:xfrm>
          </p:grpSpPr>
          <p:sp>
            <p:nvSpPr>
              <p:cNvPr id="342184" name="AutoShape 16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85" name="Group 169"/>
              <p:cNvGrpSpPr/>
              <p:nvPr/>
            </p:nvGrpSpPr>
            <p:grpSpPr bwMode="auto">
              <a:xfrm>
                <a:off x="2300" y="996"/>
                <a:ext cx="86" cy="128"/>
                <a:chOff x="2853" y="1773"/>
                <a:chExt cx="161" cy="237"/>
              </a:xfrm>
            </p:grpSpPr>
            <p:sp>
              <p:nvSpPr>
                <p:cNvPr id="342186" name="AutoShape 17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87" name="Oval 17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88" name="Group 172"/>
              <p:cNvGrpSpPr/>
              <p:nvPr/>
            </p:nvGrpSpPr>
            <p:grpSpPr bwMode="auto">
              <a:xfrm>
                <a:off x="2373" y="985"/>
                <a:ext cx="65" cy="93"/>
                <a:chOff x="3387" y="1863"/>
                <a:chExt cx="122" cy="174"/>
              </a:xfrm>
            </p:grpSpPr>
            <p:sp>
              <p:nvSpPr>
                <p:cNvPr id="342189" name="Freeform 17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190" name="Line 17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191" name="Line 17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192" name="AutoShape 17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grpSp>
          <p:nvGrpSpPr>
            <p:cNvPr id="342193" name="Group 177"/>
            <p:cNvGrpSpPr/>
            <p:nvPr/>
          </p:nvGrpSpPr>
          <p:grpSpPr bwMode="auto">
            <a:xfrm>
              <a:off x="3382" y="2725"/>
              <a:ext cx="302" cy="198"/>
              <a:chOff x="2263" y="970"/>
              <a:chExt cx="288" cy="189"/>
            </a:xfrm>
          </p:grpSpPr>
          <p:sp>
            <p:nvSpPr>
              <p:cNvPr id="342194" name="AutoShape 178"/>
              <p:cNvSpPr>
                <a:spLocks noChangeArrowheads="1"/>
              </p:cNvSpPr>
              <p:nvPr/>
            </p:nvSpPr>
            <p:spPr bwMode="auto">
              <a:xfrm>
                <a:off x="2263" y="970"/>
                <a:ext cx="288" cy="189"/>
              </a:xfrm>
              <a:prstGeom prst="roundRect">
                <a:avLst>
                  <a:gd name="adj" fmla="val 16667"/>
                </a:avLst>
              </a:prstGeom>
              <a:solidFill>
                <a:srgbClr val="8ECC8E"/>
              </a:solidFill>
              <a:ln w="9525">
                <a:solidFill>
                  <a:schemeClr val="bg2"/>
                </a:solidFill>
                <a:round/>
              </a:ln>
              <a:effectLst>
                <a:outerShdw dist="45791" dir="3378596" algn="ctr" rotWithShape="0">
                  <a:srgbClr val="C0C0C0"/>
                </a:outerShdw>
              </a:effectLst>
            </p:spPr>
            <p:txBody>
              <a:bodyPr wrap="none" lIns="107950" tIns="53975" rIns="107950" bIns="53975" anchor="ctr"/>
              <a:lstStyle/>
              <a:p>
                <a:endParaRPr lang="en-US"/>
              </a:p>
            </p:txBody>
          </p:sp>
          <p:grpSp>
            <p:nvGrpSpPr>
              <p:cNvPr id="342195" name="Group 179"/>
              <p:cNvGrpSpPr/>
              <p:nvPr/>
            </p:nvGrpSpPr>
            <p:grpSpPr bwMode="auto">
              <a:xfrm>
                <a:off x="2300" y="996"/>
                <a:ext cx="86" cy="128"/>
                <a:chOff x="2853" y="1773"/>
                <a:chExt cx="161" cy="237"/>
              </a:xfrm>
            </p:grpSpPr>
            <p:sp>
              <p:nvSpPr>
                <p:cNvPr id="342196" name="AutoShape 180"/>
                <p:cNvSpPr>
                  <a:spLocks noChangeArrowheads="1"/>
                </p:cNvSpPr>
                <p:nvPr/>
              </p:nvSpPr>
              <p:spPr bwMode="auto">
                <a:xfrm>
                  <a:off x="2853" y="1880"/>
                  <a:ext cx="161" cy="130"/>
                </a:xfrm>
                <a:prstGeom prst="parallelogram">
                  <a:avLst>
                    <a:gd name="adj" fmla="val 30962"/>
                  </a:avLst>
                </a:prstGeom>
                <a:solidFill>
                  <a:srgbClr val="FFCC99"/>
                </a:solidFill>
                <a:ln w="9525">
                  <a:solidFill>
                    <a:schemeClr val="bg2"/>
                  </a:solidFill>
                  <a:miter lim="800000"/>
                </a:ln>
                <a:effectLst/>
              </p:spPr>
              <p:txBody>
                <a:bodyPr wrap="none" lIns="107950" tIns="53975" rIns="107950" bIns="53975" anchor="ctr"/>
                <a:lstStyle/>
                <a:p>
                  <a:endParaRPr lang="en-US"/>
                </a:p>
              </p:txBody>
            </p:sp>
            <p:sp>
              <p:nvSpPr>
                <p:cNvPr id="342197" name="Oval 181"/>
                <p:cNvSpPr>
                  <a:spLocks noChangeArrowheads="1"/>
                </p:cNvSpPr>
                <p:nvPr/>
              </p:nvSpPr>
              <p:spPr bwMode="auto">
                <a:xfrm>
                  <a:off x="2915" y="1773"/>
                  <a:ext cx="87" cy="87"/>
                </a:xfrm>
                <a:prstGeom prst="ellipse">
                  <a:avLst/>
                </a:prstGeom>
                <a:solidFill>
                  <a:srgbClr val="FFCC99"/>
                </a:solidFill>
                <a:ln w="9525">
                  <a:solidFill>
                    <a:schemeClr val="bg2"/>
                  </a:solidFill>
                  <a:round/>
                </a:ln>
                <a:effectLst/>
              </p:spPr>
              <p:txBody>
                <a:bodyPr wrap="none" lIns="107950" tIns="53975" rIns="107950" bIns="53975" anchor="ctr"/>
                <a:lstStyle/>
                <a:p>
                  <a:endParaRPr lang="en-US"/>
                </a:p>
              </p:txBody>
            </p:sp>
          </p:grpSp>
          <p:grpSp>
            <p:nvGrpSpPr>
              <p:cNvPr id="342198" name="Group 182"/>
              <p:cNvGrpSpPr/>
              <p:nvPr/>
            </p:nvGrpSpPr>
            <p:grpSpPr bwMode="auto">
              <a:xfrm>
                <a:off x="2373" y="985"/>
                <a:ext cx="65" cy="93"/>
                <a:chOff x="3387" y="1863"/>
                <a:chExt cx="122" cy="174"/>
              </a:xfrm>
            </p:grpSpPr>
            <p:sp>
              <p:nvSpPr>
                <p:cNvPr id="342199" name="Freeform 183"/>
                <p:cNvSpPr/>
                <p:nvPr/>
              </p:nvSpPr>
              <p:spPr bwMode="auto">
                <a:xfrm>
                  <a:off x="3387" y="1863"/>
                  <a:ext cx="122" cy="174"/>
                </a:xfrm>
                <a:custGeom>
                  <a:avLst/>
                  <a:gdLst/>
                  <a:ahLst/>
                  <a:cxnLst>
                    <a:cxn ang="0">
                      <a:pos x="0" y="0"/>
                    </a:cxn>
                    <a:cxn ang="0">
                      <a:pos x="0" y="174"/>
                    </a:cxn>
                    <a:cxn ang="0">
                      <a:pos x="122" y="174"/>
                    </a:cxn>
                    <a:cxn ang="0">
                      <a:pos x="122" y="38"/>
                    </a:cxn>
                    <a:cxn ang="0">
                      <a:pos x="84" y="0"/>
                    </a:cxn>
                    <a:cxn ang="0">
                      <a:pos x="0" y="0"/>
                    </a:cxn>
                  </a:cxnLst>
                  <a:rect l="0" t="0" r="r" b="b"/>
                  <a:pathLst>
                    <a:path w="122" h="174">
                      <a:moveTo>
                        <a:pt x="0" y="0"/>
                      </a:moveTo>
                      <a:lnTo>
                        <a:pt x="0" y="174"/>
                      </a:lnTo>
                      <a:lnTo>
                        <a:pt x="122" y="174"/>
                      </a:lnTo>
                      <a:lnTo>
                        <a:pt x="122" y="38"/>
                      </a:lnTo>
                      <a:lnTo>
                        <a:pt x="84" y="0"/>
                      </a:lnTo>
                      <a:lnTo>
                        <a:pt x="0" y="0"/>
                      </a:lnTo>
                      <a:close/>
                    </a:path>
                  </a:pathLst>
                </a:custGeom>
                <a:solidFill>
                  <a:srgbClr val="FF9966"/>
                </a:solidFill>
                <a:ln w="9525" cap="flat" cmpd="sng">
                  <a:solidFill>
                    <a:schemeClr val="bg2"/>
                  </a:solidFill>
                  <a:prstDash val="solid"/>
                  <a:round/>
                </a:ln>
                <a:effectLst/>
              </p:spPr>
              <p:txBody>
                <a:bodyPr lIns="107950" tIns="53975" rIns="107950" bIns="53975"/>
                <a:lstStyle/>
                <a:p>
                  <a:endParaRPr lang="en-US"/>
                </a:p>
              </p:txBody>
            </p:sp>
            <p:sp>
              <p:nvSpPr>
                <p:cNvPr id="342200" name="Line 184"/>
                <p:cNvSpPr>
                  <a:spLocks noChangeShapeType="1"/>
                </p:cNvSpPr>
                <p:nvPr/>
              </p:nvSpPr>
              <p:spPr bwMode="auto">
                <a:xfrm>
                  <a:off x="3468" y="1863"/>
                  <a:ext cx="0" cy="41"/>
                </a:xfrm>
                <a:prstGeom prst="line">
                  <a:avLst/>
                </a:prstGeom>
                <a:noFill/>
                <a:ln w="9525">
                  <a:solidFill>
                    <a:schemeClr val="bg2"/>
                  </a:solidFill>
                  <a:round/>
                </a:ln>
                <a:effectLst/>
              </p:spPr>
              <p:txBody>
                <a:bodyPr lIns="107950" tIns="53975" rIns="107950" bIns="53975"/>
                <a:lstStyle/>
                <a:p>
                  <a:endParaRPr lang="en-US"/>
                </a:p>
              </p:txBody>
            </p:sp>
            <p:sp>
              <p:nvSpPr>
                <p:cNvPr id="342201" name="Line 185"/>
                <p:cNvSpPr>
                  <a:spLocks noChangeShapeType="1"/>
                </p:cNvSpPr>
                <p:nvPr/>
              </p:nvSpPr>
              <p:spPr bwMode="auto">
                <a:xfrm flipH="1">
                  <a:off x="3466" y="1904"/>
                  <a:ext cx="41" cy="0"/>
                </a:xfrm>
                <a:prstGeom prst="line">
                  <a:avLst/>
                </a:prstGeom>
                <a:noFill/>
                <a:ln w="9525">
                  <a:solidFill>
                    <a:schemeClr val="bg2"/>
                  </a:solidFill>
                  <a:round/>
                </a:ln>
                <a:effectLst/>
              </p:spPr>
              <p:txBody>
                <a:bodyPr lIns="107950" tIns="53975" rIns="107950" bIns="53975"/>
                <a:lstStyle/>
                <a:p>
                  <a:endParaRPr lang="en-US"/>
                </a:p>
              </p:txBody>
            </p:sp>
          </p:grpSp>
          <p:sp>
            <p:nvSpPr>
              <p:cNvPr id="342202" name="AutoShape 186"/>
              <p:cNvSpPr>
                <a:spLocks noChangeArrowheads="1"/>
              </p:cNvSpPr>
              <p:nvPr/>
            </p:nvSpPr>
            <p:spPr bwMode="auto">
              <a:xfrm>
                <a:off x="2400" y="1055"/>
                <a:ext cx="129" cy="74"/>
              </a:xfrm>
              <a:prstGeom prst="homePlate">
                <a:avLst>
                  <a:gd name="adj" fmla="val 51571"/>
                </a:avLst>
              </a:prstGeom>
              <a:solidFill>
                <a:srgbClr val="FFFFCC"/>
              </a:solidFill>
              <a:ln w="9525">
                <a:solidFill>
                  <a:schemeClr val="bg2"/>
                </a:solidFill>
                <a:miter lim="800000"/>
              </a:ln>
              <a:effectLst/>
            </p:spPr>
            <p:txBody>
              <a:bodyPr wrap="none" lIns="107950" tIns="53975" rIns="107950" bIns="53975" anchor="ctr"/>
              <a:lstStyle/>
              <a:p>
                <a:endParaRPr lang="en-US"/>
              </a:p>
            </p:txBody>
          </p:sp>
        </p:grpSp>
        <p:sp>
          <p:nvSpPr>
            <p:cNvPr id="342203" name="Text Box 187"/>
            <p:cNvSpPr txBox="1">
              <a:spLocks noChangeArrowheads="1"/>
            </p:cNvSpPr>
            <p:nvPr/>
          </p:nvSpPr>
          <p:spPr bwMode="auto">
            <a:xfrm>
              <a:off x="1963" y="612"/>
              <a:ext cx="704" cy="266"/>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[Early</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Elaboration</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  Iteration]</a:t>
              </a:r>
              <a:endParaRPr lang="en-US" altLang="zh-CN" sz="1000" b="0">
                <a:solidFill>
                  <a:schemeClr val="bg2"/>
                </a:solidFill>
                <a:ea typeface="宋体" panose="02010600030101010101" pitchFamily="2" charset="-122"/>
              </a:endParaRPr>
            </a:p>
          </p:txBody>
        </p:sp>
        <p:sp>
          <p:nvSpPr>
            <p:cNvPr id="342204" name="Text Box 188"/>
            <p:cNvSpPr txBox="1">
              <a:spLocks noChangeArrowheads="1"/>
            </p:cNvSpPr>
            <p:nvPr/>
          </p:nvSpPr>
          <p:spPr bwMode="auto">
            <a:xfrm>
              <a:off x="2885" y="705"/>
              <a:ext cx="903" cy="184"/>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[Inception</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  Iteration (Optional)]</a:t>
              </a:r>
              <a:endParaRPr lang="en-US" altLang="zh-CN" sz="1000" b="0">
                <a:solidFill>
                  <a:schemeClr val="bg2"/>
                </a:solidFill>
                <a:ea typeface="宋体" panose="02010600030101010101" pitchFamily="2" charset="-122"/>
              </a:endParaRPr>
            </a:p>
          </p:txBody>
        </p:sp>
        <p:sp>
          <p:nvSpPr>
            <p:cNvPr id="342205" name="Text Box 189"/>
            <p:cNvSpPr txBox="1">
              <a:spLocks noChangeArrowheads="1"/>
            </p:cNvSpPr>
            <p:nvPr/>
          </p:nvSpPr>
          <p:spPr bwMode="auto">
            <a:xfrm>
              <a:off x="1925" y="1237"/>
              <a:ext cx="903" cy="184"/>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Define a Candidate</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Architecture</a:t>
              </a:r>
              <a:endParaRPr lang="en-US" altLang="zh-CN" sz="1000" b="0">
                <a:solidFill>
                  <a:schemeClr val="bg2"/>
                </a:solidFill>
                <a:ea typeface="宋体" panose="02010600030101010101" pitchFamily="2" charset="-122"/>
              </a:endParaRPr>
            </a:p>
          </p:txBody>
        </p:sp>
        <p:sp>
          <p:nvSpPr>
            <p:cNvPr id="342206" name="Text Box 190"/>
            <p:cNvSpPr txBox="1">
              <a:spLocks noChangeArrowheads="1"/>
            </p:cNvSpPr>
            <p:nvPr/>
          </p:nvSpPr>
          <p:spPr bwMode="auto">
            <a:xfrm>
              <a:off x="3035" y="1236"/>
              <a:ext cx="704" cy="266"/>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Perform</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Architectural</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Synthesis</a:t>
              </a:r>
              <a:endParaRPr lang="en-US" altLang="zh-CN" sz="1000" b="0">
                <a:solidFill>
                  <a:schemeClr val="bg2"/>
                </a:solidFill>
                <a:ea typeface="宋体" panose="02010600030101010101" pitchFamily="2" charset="-122"/>
              </a:endParaRPr>
            </a:p>
          </p:txBody>
        </p:sp>
        <p:sp>
          <p:nvSpPr>
            <p:cNvPr id="342207" name="Text Box 191"/>
            <p:cNvSpPr txBox="1">
              <a:spLocks noChangeArrowheads="1"/>
            </p:cNvSpPr>
            <p:nvPr/>
          </p:nvSpPr>
          <p:spPr bwMode="auto">
            <a:xfrm>
              <a:off x="2745" y="2118"/>
              <a:ext cx="762" cy="102"/>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Analyze Behavior</a:t>
              </a:r>
              <a:endParaRPr lang="en-US" altLang="zh-CN" sz="1000" b="0">
                <a:solidFill>
                  <a:schemeClr val="bg2"/>
                </a:solidFill>
                <a:ea typeface="宋体" panose="02010600030101010101" pitchFamily="2" charset="-122"/>
              </a:endParaRPr>
            </a:p>
          </p:txBody>
        </p:sp>
        <p:sp>
          <p:nvSpPr>
            <p:cNvPr id="342208" name="Text Box 192"/>
            <p:cNvSpPr txBox="1">
              <a:spLocks noChangeArrowheads="1"/>
            </p:cNvSpPr>
            <p:nvPr/>
          </p:nvSpPr>
          <p:spPr bwMode="auto">
            <a:xfrm>
              <a:off x="1880" y="2445"/>
              <a:ext cx="570" cy="184"/>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Refine the</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Architecture</a:t>
              </a:r>
              <a:endParaRPr lang="en-US" altLang="zh-CN" sz="1000" b="0">
                <a:solidFill>
                  <a:schemeClr val="bg2"/>
                </a:solidFill>
                <a:ea typeface="宋体" panose="02010600030101010101" pitchFamily="2" charset="-122"/>
              </a:endParaRPr>
            </a:p>
          </p:txBody>
        </p:sp>
        <p:sp>
          <p:nvSpPr>
            <p:cNvPr id="342209" name="Text Box 193"/>
            <p:cNvSpPr txBox="1">
              <a:spLocks noChangeArrowheads="1"/>
            </p:cNvSpPr>
            <p:nvPr/>
          </p:nvSpPr>
          <p:spPr bwMode="auto">
            <a:xfrm>
              <a:off x="2424" y="2962"/>
              <a:ext cx="598" cy="184"/>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dirty="0">
                  <a:solidFill>
                    <a:schemeClr val="bg2"/>
                  </a:solidFill>
                  <a:ea typeface="宋体" panose="02010600030101010101" pitchFamily="2" charset="-122"/>
                </a:rPr>
                <a:t>Design</a:t>
              </a:r>
              <a:endParaRPr lang="en-US" altLang="zh-CN" sz="1000" b="0" dirty="0">
                <a:solidFill>
                  <a:schemeClr val="bg2"/>
                </a:solidFill>
                <a:ea typeface="宋体" panose="02010600030101010101" pitchFamily="2" charset="-122"/>
              </a:endParaRPr>
            </a:p>
            <a:p>
              <a:pPr>
                <a:lnSpc>
                  <a:spcPct val="35000"/>
                </a:lnSpc>
                <a:spcBef>
                  <a:spcPct val="50000"/>
                </a:spcBef>
              </a:pPr>
              <a:r>
                <a:rPr lang="en-US" altLang="zh-CN" sz="1000" b="0" dirty="0">
                  <a:solidFill>
                    <a:schemeClr val="bg2"/>
                  </a:solidFill>
                  <a:ea typeface="宋体" panose="02010600030101010101" pitchFamily="2" charset="-122"/>
                </a:rPr>
                <a:t>Components</a:t>
              </a:r>
              <a:endParaRPr lang="en-US" altLang="zh-CN" sz="1000" b="0" dirty="0">
                <a:solidFill>
                  <a:schemeClr val="bg2"/>
                </a:solidFill>
                <a:ea typeface="宋体" panose="02010600030101010101" pitchFamily="2" charset="-122"/>
              </a:endParaRPr>
            </a:p>
          </p:txBody>
        </p:sp>
        <p:sp>
          <p:nvSpPr>
            <p:cNvPr id="342210" name="Text Box 194"/>
            <p:cNvSpPr txBox="1">
              <a:spLocks noChangeArrowheads="1"/>
            </p:cNvSpPr>
            <p:nvPr/>
          </p:nvSpPr>
          <p:spPr bwMode="auto">
            <a:xfrm>
              <a:off x="3240" y="2962"/>
              <a:ext cx="598" cy="184"/>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Design the</a:t>
              </a:r>
              <a:endParaRPr lang="en-US" altLang="zh-CN" sz="1000" b="0">
                <a:solidFill>
                  <a:schemeClr val="bg2"/>
                </a:solidFill>
                <a:ea typeface="宋体" panose="02010600030101010101" pitchFamily="2" charset="-122"/>
              </a:endParaRPr>
            </a:p>
            <a:p>
              <a:pPr>
                <a:lnSpc>
                  <a:spcPct val="35000"/>
                </a:lnSpc>
                <a:spcBef>
                  <a:spcPct val="50000"/>
                </a:spcBef>
              </a:pPr>
              <a:r>
                <a:rPr lang="en-US" altLang="zh-CN" sz="1000" b="0">
                  <a:solidFill>
                    <a:schemeClr val="bg2"/>
                  </a:solidFill>
                  <a:ea typeface="宋体" panose="02010600030101010101" pitchFamily="2" charset="-122"/>
                </a:rPr>
                <a:t>Database</a:t>
              </a:r>
              <a:endParaRPr lang="en-US" altLang="zh-CN" sz="1000" b="0">
                <a:solidFill>
                  <a:schemeClr val="bg2"/>
                </a:solidFill>
                <a:ea typeface="宋体" panose="02010600030101010101" pitchFamily="2" charset="-122"/>
              </a:endParaRPr>
            </a:p>
          </p:txBody>
        </p:sp>
        <p:sp>
          <p:nvSpPr>
            <p:cNvPr id="342211" name="Text Box 195"/>
            <p:cNvSpPr txBox="1">
              <a:spLocks noChangeArrowheads="1"/>
            </p:cNvSpPr>
            <p:nvPr/>
          </p:nvSpPr>
          <p:spPr bwMode="auto">
            <a:xfrm>
              <a:off x="3494" y="2387"/>
              <a:ext cx="488" cy="102"/>
            </a:xfrm>
            <a:prstGeom prst="rect">
              <a:avLst/>
            </a:prstGeom>
            <a:noFill/>
            <a:ln w="9525">
              <a:noFill/>
              <a:miter lim="800000"/>
            </a:ln>
            <a:effectLst/>
          </p:spPr>
          <p:txBody>
            <a:bodyPr lIns="107950" tIns="53975" rIns="107950" bIns="53975">
              <a:spAutoFit/>
            </a:bodyPr>
            <a:lstStyle/>
            <a:p>
              <a:pPr>
                <a:lnSpc>
                  <a:spcPct val="35000"/>
                </a:lnSpc>
                <a:spcBef>
                  <a:spcPct val="50000"/>
                </a:spcBef>
              </a:pPr>
              <a:r>
                <a:rPr lang="en-US" altLang="zh-CN" sz="1000" b="0">
                  <a:solidFill>
                    <a:schemeClr val="bg2"/>
                  </a:solidFill>
                  <a:ea typeface="宋体" panose="02010600030101010101" pitchFamily="2" charset="-122"/>
                </a:rPr>
                <a:t>(Optional)</a:t>
              </a:r>
              <a:endParaRPr lang="en-US" altLang="zh-CN" sz="1000" b="0">
                <a:solidFill>
                  <a:schemeClr val="bg2"/>
                </a:solidFill>
                <a:ea typeface="宋体" panose="02010600030101010101" pitchFamily="2" charset="-122"/>
              </a:endParaRPr>
            </a:p>
          </p:txBody>
        </p:sp>
        <p:sp>
          <p:nvSpPr>
            <p:cNvPr id="342212" name="Freeform 196"/>
            <p:cNvSpPr/>
            <p:nvPr/>
          </p:nvSpPr>
          <p:spPr bwMode="auto">
            <a:xfrm>
              <a:off x="2366" y="889"/>
              <a:ext cx="282" cy="104"/>
            </a:xfrm>
            <a:custGeom>
              <a:avLst/>
              <a:gdLst/>
              <a:ahLst/>
              <a:cxnLst>
                <a:cxn ang="0">
                  <a:pos x="282" y="0"/>
                </a:cxn>
                <a:cxn ang="0">
                  <a:pos x="0" y="0"/>
                </a:cxn>
                <a:cxn ang="0">
                  <a:pos x="0" y="109"/>
                </a:cxn>
              </a:cxnLst>
              <a:rect l="0" t="0" r="r" b="b"/>
              <a:pathLst>
                <a:path w="282" h="109">
                  <a:moveTo>
                    <a:pt x="282" y="0"/>
                  </a:moveTo>
                  <a:lnTo>
                    <a:pt x="0" y="0"/>
                  </a:lnTo>
                  <a:lnTo>
                    <a:pt x="0" y="10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213" name="Line 197"/>
            <p:cNvSpPr>
              <a:spLocks noChangeShapeType="1"/>
            </p:cNvSpPr>
            <p:nvPr/>
          </p:nvSpPr>
          <p:spPr bwMode="auto">
            <a:xfrm>
              <a:off x="2785" y="685"/>
              <a:ext cx="0"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14" name="Freeform 198"/>
            <p:cNvSpPr/>
            <p:nvPr/>
          </p:nvSpPr>
          <p:spPr bwMode="auto">
            <a:xfrm>
              <a:off x="2896" y="890"/>
              <a:ext cx="493" cy="105"/>
            </a:xfrm>
            <a:custGeom>
              <a:avLst/>
              <a:gdLst/>
              <a:ahLst/>
              <a:cxnLst>
                <a:cxn ang="0">
                  <a:pos x="0" y="0"/>
                </a:cxn>
                <a:cxn ang="0">
                  <a:pos x="492" y="1"/>
                </a:cxn>
                <a:cxn ang="0">
                  <a:pos x="493" y="112"/>
                </a:cxn>
              </a:cxnLst>
              <a:rect l="0" t="0" r="r" b="b"/>
              <a:pathLst>
                <a:path w="493" h="112">
                  <a:moveTo>
                    <a:pt x="0" y="0"/>
                  </a:moveTo>
                  <a:lnTo>
                    <a:pt x="492" y="1"/>
                  </a:lnTo>
                  <a:lnTo>
                    <a:pt x="493" y="112"/>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215" name="Freeform 199"/>
            <p:cNvSpPr/>
            <p:nvPr/>
          </p:nvSpPr>
          <p:spPr bwMode="auto">
            <a:xfrm>
              <a:off x="2648" y="81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216" name="Freeform 200"/>
            <p:cNvSpPr/>
            <p:nvPr/>
          </p:nvSpPr>
          <p:spPr bwMode="auto">
            <a:xfrm>
              <a:off x="2362" y="1408"/>
              <a:ext cx="280" cy="72"/>
            </a:xfrm>
            <a:custGeom>
              <a:avLst/>
              <a:gdLst/>
              <a:ahLst/>
              <a:cxnLst>
                <a:cxn ang="0">
                  <a:pos x="1" y="0"/>
                </a:cxn>
                <a:cxn ang="0">
                  <a:pos x="0" y="99"/>
                </a:cxn>
                <a:cxn ang="0">
                  <a:pos x="274" y="99"/>
                </a:cxn>
              </a:cxnLst>
              <a:rect l="0" t="0" r="r" b="b"/>
              <a:pathLst>
                <a:path w="274" h="99">
                  <a:moveTo>
                    <a:pt x="1" y="0"/>
                  </a:moveTo>
                  <a:lnTo>
                    <a:pt x="0" y="99"/>
                  </a:lnTo>
                  <a:lnTo>
                    <a:pt x="274" y="99"/>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217" name="Line 201"/>
            <p:cNvSpPr>
              <a:spLocks noChangeShapeType="1"/>
            </p:cNvSpPr>
            <p:nvPr/>
          </p:nvSpPr>
          <p:spPr bwMode="auto">
            <a:xfrm>
              <a:off x="3397" y="1477"/>
              <a:ext cx="0" cy="14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18" name="Line 202"/>
            <p:cNvSpPr>
              <a:spLocks noChangeShapeType="1"/>
            </p:cNvSpPr>
            <p:nvPr/>
          </p:nvSpPr>
          <p:spPr bwMode="auto">
            <a:xfrm>
              <a:off x="2785" y="946"/>
              <a:ext cx="0" cy="4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19" name="Line 203"/>
            <p:cNvSpPr>
              <a:spLocks noChangeShapeType="1"/>
            </p:cNvSpPr>
            <p:nvPr/>
          </p:nvSpPr>
          <p:spPr bwMode="auto">
            <a:xfrm>
              <a:off x="2785" y="1537"/>
              <a:ext cx="0" cy="12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20" name="Freeform 204"/>
            <p:cNvSpPr/>
            <p:nvPr/>
          </p:nvSpPr>
          <p:spPr bwMode="auto">
            <a:xfrm>
              <a:off x="2648" y="1409"/>
              <a:ext cx="272" cy="124"/>
            </a:xfrm>
            <a:custGeom>
              <a:avLst/>
              <a:gdLst/>
              <a:ahLst/>
              <a:cxnLst>
                <a:cxn ang="0">
                  <a:pos x="0" y="136"/>
                </a:cxn>
                <a:cxn ang="0">
                  <a:pos x="264" y="0"/>
                </a:cxn>
                <a:cxn ang="0">
                  <a:pos x="528" y="136"/>
                </a:cxn>
                <a:cxn ang="0">
                  <a:pos x="264" y="240"/>
                </a:cxn>
                <a:cxn ang="0">
                  <a:pos x="0" y="136"/>
                </a:cxn>
              </a:cxnLst>
              <a:rect l="0" t="0" r="r" b="b"/>
              <a:pathLst>
                <a:path w="528" h="240">
                  <a:moveTo>
                    <a:pt x="0" y="136"/>
                  </a:moveTo>
                  <a:lnTo>
                    <a:pt x="264" y="0"/>
                  </a:lnTo>
                  <a:lnTo>
                    <a:pt x="528" y="136"/>
                  </a:lnTo>
                  <a:lnTo>
                    <a:pt x="264" y="240"/>
                  </a:lnTo>
                  <a:lnTo>
                    <a:pt x="0" y="136"/>
                  </a:lnTo>
                  <a:close/>
                </a:path>
              </a:pathLst>
            </a:custGeom>
            <a:solidFill>
              <a:srgbClr val="FFCC99"/>
            </a:solidFill>
            <a:ln w="9525" cap="flat" cmpd="sng">
              <a:solidFill>
                <a:schemeClr val="bg2"/>
              </a:solidFill>
              <a:prstDash val="solid"/>
              <a:round/>
            </a:ln>
            <a:effectLst/>
          </p:spPr>
          <p:txBody>
            <a:bodyPr lIns="107950" tIns="53975" rIns="107950" bIns="53975"/>
            <a:lstStyle/>
            <a:p>
              <a:endParaRPr lang="en-US"/>
            </a:p>
          </p:txBody>
        </p:sp>
        <p:sp>
          <p:nvSpPr>
            <p:cNvPr id="342221" name="Line 205"/>
            <p:cNvSpPr>
              <a:spLocks noChangeShapeType="1"/>
            </p:cNvSpPr>
            <p:nvPr/>
          </p:nvSpPr>
          <p:spPr bwMode="auto">
            <a:xfrm>
              <a:off x="3121" y="1696"/>
              <a:ext cx="0" cy="177"/>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22" name="Line 206"/>
            <p:cNvSpPr>
              <a:spLocks noChangeShapeType="1"/>
            </p:cNvSpPr>
            <p:nvPr/>
          </p:nvSpPr>
          <p:spPr bwMode="auto">
            <a:xfrm>
              <a:off x="3121" y="2203"/>
              <a:ext cx="0" cy="114"/>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23" name="Line 207"/>
            <p:cNvSpPr>
              <a:spLocks noChangeShapeType="1"/>
            </p:cNvSpPr>
            <p:nvPr/>
          </p:nvSpPr>
          <p:spPr bwMode="auto">
            <a:xfrm>
              <a:off x="3529" y="2350"/>
              <a:ext cx="0"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24" name="Line 208"/>
            <p:cNvSpPr>
              <a:spLocks noChangeShapeType="1"/>
            </p:cNvSpPr>
            <p:nvPr/>
          </p:nvSpPr>
          <p:spPr bwMode="auto">
            <a:xfrm>
              <a:off x="2713" y="2350"/>
              <a:ext cx="0" cy="366"/>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25" name="Rectangle 209"/>
            <p:cNvSpPr>
              <a:spLocks noChangeArrowheads="1"/>
            </p:cNvSpPr>
            <p:nvPr/>
          </p:nvSpPr>
          <p:spPr bwMode="auto">
            <a:xfrm>
              <a:off x="2570" y="2329"/>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226" name="Freeform 210"/>
            <p:cNvSpPr/>
            <p:nvPr/>
          </p:nvSpPr>
          <p:spPr bwMode="auto">
            <a:xfrm>
              <a:off x="2158" y="1696"/>
              <a:ext cx="312" cy="507"/>
            </a:xfrm>
            <a:custGeom>
              <a:avLst/>
              <a:gdLst/>
              <a:ahLst/>
              <a:cxnLst>
                <a:cxn ang="0">
                  <a:pos x="312" y="0"/>
                </a:cxn>
                <a:cxn ang="0">
                  <a:pos x="312" y="240"/>
                </a:cxn>
                <a:cxn ang="0">
                  <a:pos x="0" y="240"/>
                </a:cxn>
                <a:cxn ang="0">
                  <a:pos x="0" y="507"/>
                </a:cxn>
              </a:cxnLst>
              <a:rect l="0" t="0" r="r" b="b"/>
              <a:pathLst>
                <a:path w="312" h="507">
                  <a:moveTo>
                    <a:pt x="312" y="0"/>
                  </a:moveTo>
                  <a:lnTo>
                    <a:pt x="312" y="240"/>
                  </a:lnTo>
                  <a:lnTo>
                    <a:pt x="0" y="240"/>
                  </a:lnTo>
                  <a:lnTo>
                    <a:pt x="0" y="507"/>
                  </a:lnTo>
                </a:path>
              </a:pathLst>
            </a:custGeom>
            <a:noFill/>
            <a:ln w="9525" cap="flat" cmpd="sng">
              <a:solidFill>
                <a:schemeClr val="bg2"/>
              </a:solidFill>
              <a:prstDash val="solid"/>
              <a:round/>
              <a:headEnd type="none" w="med" len="med"/>
              <a:tailEnd type="arrow" w="med" len="med"/>
            </a:ln>
            <a:effectLst/>
          </p:spPr>
          <p:txBody>
            <a:bodyPr lIns="107950" tIns="53975" rIns="107950" bIns="53975"/>
            <a:lstStyle/>
            <a:p>
              <a:endParaRPr lang="en-US"/>
            </a:p>
          </p:txBody>
        </p:sp>
        <p:sp>
          <p:nvSpPr>
            <p:cNvPr id="342227" name="Rectangle 211"/>
            <p:cNvSpPr>
              <a:spLocks noChangeArrowheads="1"/>
            </p:cNvSpPr>
            <p:nvPr/>
          </p:nvSpPr>
          <p:spPr bwMode="auto">
            <a:xfrm>
              <a:off x="2357" y="1672"/>
              <a:ext cx="866" cy="30"/>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nvGrpSpPr>
            <p:cNvPr id="342228" name="Group 212"/>
            <p:cNvGrpSpPr/>
            <p:nvPr/>
          </p:nvGrpSpPr>
          <p:grpSpPr bwMode="auto">
            <a:xfrm>
              <a:off x="2713" y="3130"/>
              <a:ext cx="816" cy="266"/>
              <a:chOff x="2745" y="3066"/>
              <a:chExt cx="816" cy="342"/>
            </a:xfrm>
          </p:grpSpPr>
          <p:sp>
            <p:nvSpPr>
              <p:cNvPr id="342229" name="Line 213"/>
              <p:cNvSpPr>
                <a:spLocks noChangeShapeType="1"/>
              </p:cNvSpPr>
              <p:nvPr/>
            </p:nvSpPr>
            <p:spPr bwMode="auto">
              <a:xfrm>
                <a:off x="3561"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30" name="Line 214"/>
              <p:cNvSpPr>
                <a:spLocks noChangeShapeType="1"/>
              </p:cNvSpPr>
              <p:nvPr/>
            </p:nvSpPr>
            <p:spPr bwMode="auto">
              <a:xfrm>
                <a:off x="2745" y="3066"/>
                <a:ext cx="0" cy="342"/>
              </a:xfrm>
              <a:prstGeom prst="line">
                <a:avLst/>
              </a:prstGeom>
              <a:noFill/>
              <a:ln w="9525">
                <a:solidFill>
                  <a:schemeClr val="bg2"/>
                </a:solidFill>
                <a:round/>
                <a:tailEnd type="arrow" w="med" len="med"/>
              </a:ln>
              <a:effectLst/>
            </p:spPr>
            <p:txBody>
              <a:bodyPr lIns="107950" tIns="53975" rIns="107950" bIns="53975"/>
              <a:lstStyle/>
              <a:p>
                <a:endParaRPr lang="en-US"/>
              </a:p>
            </p:txBody>
          </p:sp>
        </p:grpSp>
        <p:sp>
          <p:nvSpPr>
            <p:cNvPr id="342231" name="Line 215"/>
            <p:cNvSpPr>
              <a:spLocks noChangeShapeType="1"/>
            </p:cNvSpPr>
            <p:nvPr/>
          </p:nvSpPr>
          <p:spPr bwMode="auto">
            <a:xfrm>
              <a:off x="3139" y="3428"/>
              <a:ext cx="0"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32" name="Line 216"/>
            <p:cNvSpPr>
              <a:spLocks noChangeShapeType="1"/>
            </p:cNvSpPr>
            <p:nvPr/>
          </p:nvSpPr>
          <p:spPr bwMode="auto">
            <a:xfrm>
              <a:off x="2158" y="2617"/>
              <a:ext cx="0" cy="972"/>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33" name="Line 217"/>
            <p:cNvSpPr>
              <a:spLocks noChangeShapeType="1"/>
            </p:cNvSpPr>
            <p:nvPr/>
          </p:nvSpPr>
          <p:spPr bwMode="auto">
            <a:xfrm>
              <a:off x="2866" y="3617"/>
              <a:ext cx="0" cy="159"/>
            </a:xfrm>
            <a:prstGeom prst="line">
              <a:avLst/>
            </a:prstGeom>
            <a:noFill/>
            <a:ln w="9525">
              <a:solidFill>
                <a:schemeClr val="bg2"/>
              </a:solidFill>
              <a:round/>
              <a:tailEnd type="arrow" w="med" len="med"/>
            </a:ln>
            <a:effectLst/>
          </p:spPr>
          <p:txBody>
            <a:bodyPr lIns="107950" tIns="53975" rIns="107950" bIns="53975"/>
            <a:lstStyle/>
            <a:p>
              <a:endParaRPr lang="en-US"/>
            </a:p>
          </p:txBody>
        </p:sp>
        <p:sp>
          <p:nvSpPr>
            <p:cNvPr id="342234" name="Rectangle 218"/>
            <p:cNvSpPr>
              <a:spLocks noChangeArrowheads="1"/>
            </p:cNvSpPr>
            <p:nvPr/>
          </p:nvSpPr>
          <p:spPr bwMode="auto">
            <a:xfrm>
              <a:off x="2576" y="3401"/>
              <a:ext cx="1091" cy="31"/>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sp>
          <p:nvSpPr>
            <p:cNvPr id="342235" name="Rectangle 219"/>
            <p:cNvSpPr>
              <a:spLocks noChangeArrowheads="1"/>
            </p:cNvSpPr>
            <p:nvPr/>
          </p:nvSpPr>
          <p:spPr bwMode="auto">
            <a:xfrm>
              <a:off x="2040" y="3593"/>
              <a:ext cx="1232" cy="32"/>
            </a:xfrm>
            <a:prstGeom prst="rect">
              <a:avLst/>
            </a:prstGeom>
            <a:solidFill>
              <a:srgbClr val="1F6B60"/>
            </a:solidFill>
            <a:ln w="9525">
              <a:solidFill>
                <a:srgbClr val="1F6B60"/>
              </a:solidFill>
              <a:miter lim="800000"/>
            </a:ln>
            <a:effectLst/>
          </p:spPr>
          <p:txBody>
            <a:bodyPr wrap="none" lIns="107950" tIns="53975" rIns="107950" bIns="53975" anchor="ctr"/>
            <a:lstStyle/>
            <a:p>
              <a:endParaRPr lang="en-US"/>
            </a:p>
          </p:txBody>
        </p:sp>
      </p:grpSp>
      <p:grpSp>
        <p:nvGrpSpPr>
          <p:cNvPr id="342133" name="Group 117"/>
          <p:cNvGrpSpPr/>
          <p:nvPr/>
        </p:nvGrpSpPr>
        <p:grpSpPr bwMode="auto">
          <a:xfrm>
            <a:off x="1173163" y="3792093"/>
            <a:ext cx="2408237" cy="2097087"/>
            <a:chOff x="739" y="2183"/>
            <a:chExt cx="1517" cy="1321"/>
          </a:xfrm>
        </p:grpSpPr>
        <p:sp>
          <p:nvSpPr>
            <p:cNvPr id="342020" name="PubTriangle"/>
            <p:cNvSpPr>
              <a:spLocks noEditPoints="1" noChangeArrowheads="1"/>
            </p:cNvSpPr>
            <p:nvPr/>
          </p:nvSpPr>
          <p:spPr bwMode="auto">
            <a:xfrm rot="2353587" flipH="1" flipV="1">
              <a:off x="739" y="2183"/>
              <a:ext cx="1517" cy="1321"/>
            </a:xfrm>
            <a:custGeom>
              <a:avLst/>
              <a:gdLst>
                <a:gd name="G0" fmla="+- 0 0 0"/>
                <a:gd name="G1" fmla="*/ 10800 1 2"/>
                <a:gd name="G2" fmla="*/ G1 10800 21600"/>
                <a:gd name="G3" fmla="+- 10800 0 G2"/>
                <a:gd name="G4" fmla="+- 10800 0 0"/>
                <a:gd name="G5" fmla="+- G1 10800 0"/>
                <a:gd name="G6" fmla="*/ 10800 1 2"/>
                <a:gd name="G7" fmla="+- 10800 0 0"/>
                <a:gd name="G8" fmla="+- G2 G6 G1"/>
                <a:gd name="G9" fmla="+- G8 10800 0"/>
                <a:gd name="G10" fmla="+- G6 10800 0"/>
                <a:gd name="T0" fmla="*/ 10800 w 21600"/>
                <a:gd name="T1" fmla="*/ 0 h 21600"/>
                <a:gd name="T2" fmla="*/ 5400 w 21600"/>
                <a:gd name="T3" fmla="*/ 10800 h 21600"/>
                <a:gd name="T4" fmla="*/ 0 w 21600"/>
                <a:gd name="T5" fmla="*/ 21600 h 21600"/>
                <a:gd name="T6" fmla="*/ 10800 w 21600"/>
                <a:gd name="T7" fmla="*/ 16200 h 21600"/>
                <a:gd name="T8" fmla="*/ 21600 w 21600"/>
                <a:gd name="T9" fmla="*/ 10800 h 21600"/>
                <a:gd name="T10" fmla="*/ 16200 w 21600"/>
                <a:gd name="T11" fmla="*/ 5400 h 21600"/>
                <a:gd name="T12" fmla="*/ G3 w 21600"/>
                <a:gd name="T13" fmla="*/ G6 h 21600"/>
                <a:gd name="T14" fmla="*/ G5 w 21600"/>
                <a:gd name="T15" fmla="*/ G9 h 21600"/>
              </a:gdLst>
              <a:ahLst/>
              <a:cxnLst>
                <a:cxn ang="0">
                  <a:pos x="T0" y="T1"/>
                </a:cxn>
                <a:cxn ang="0">
                  <a:pos x="T2" y="T3"/>
                </a:cxn>
                <a:cxn ang="0">
                  <a:pos x="T4" y="T5"/>
                </a:cxn>
                <a:cxn ang="0">
                  <a:pos x="T6" y="T7"/>
                </a:cxn>
                <a:cxn ang="0">
                  <a:pos x="T8" y="T9"/>
                </a:cxn>
                <a:cxn ang="0">
                  <a:pos x="T10" y="T11"/>
                </a:cxn>
              </a:cxnLst>
              <a:rect l="T12" t="T13" r="T14" b="T15"/>
              <a:pathLst>
                <a:path w="21600" h="21600">
                  <a:moveTo>
                    <a:pt x="10800" y="0"/>
                  </a:moveTo>
                  <a:lnTo>
                    <a:pt x="0" y="21600"/>
                  </a:lnTo>
                  <a:lnTo>
                    <a:pt x="21600" y="10800"/>
                  </a:lnTo>
                  <a:close/>
                </a:path>
              </a:pathLst>
            </a:custGeom>
            <a:solidFill>
              <a:srgbClr val="D8EBB3"/>
            </a:solidFill>
            <a:ln w="9525">
              <a:solidFill>
                <a:srgbClr val="000000"/>
              </a:solidFill>
              <a:miter lim="800000"/>
            </a:ln>
            <a:effectLst>
              <a:outerShdw dist="107763" dir="2700000" algn="ctr" rotWithShape="0">
                <a:srgbClr val="808080"/>
              </a:outerShdw>
            </a:effectLst>
          </p:spPr>
          <p:txBody>
            <a:bodyPr/>
            <a:lstStyle/>
            <a:p>
              <a:endParaRPr lang="en-US"/>
            </a:p>
          </p:txBody>
        </p:sp>
        <p:sp>
          <p:nvSpPr>
            <p:cNvPr id="342021" name="Rectangle 5"/>
            <p:cNvSpPr>
              <a:spLocks noChangeArrowheads="1"/>
            </p:cNvSpPr>
            <p:nvPr/>
          </p:nvSpPr>
          <p:spPr bwMode="auto">
            <a:xfrm>
              <a:off x="1096" y="2860"/>
              <a:ext cx="200" cy="96"/>
            </a:xfrm>
            <a:prstGeom prst="rect">
              <a:avLst/>
            </a:prstGeom>
            <a:noFill/>
            <a:ln w="9525">
              <a:noFill/>
              <a:miter lim="800000"/>
            </a:ln>
          </p:spPr>
          <p:txBody>
            <a:bodyPr wrap="none" lIns="0" tIns="0" rIns="0" bIns="0">
              <a:spAutoFit/>
            </a:bodyPr>
            <a:lstStyle/>
            <a:p>
              <a:pPr algn="l"/>
              <a:r>
                <a:rPr lang="en-US" altLang="zh-CN" sz="1000" b="0">
                  <a:solidFill>
                    <a:srgbClr val="25221E"/>
                  </a:solidFill>
                  <a:ea typeface="宋体" panose="02010600030101010101" pitchFamily="2" charset="-122"/>
                </a:rPr>
                <a:t>Class</a:t>
              </a:r>
              <a:endParaRPr lang="en-US" altLang="zh-CN" sz="1000" b="0">
                <a:latin typeface="ZapfHumnst BT" pitchFamily="34" charset="0"/>
                <a:ea typeface="宋体" panose="02010600030101010101" pitchFamily="2" charset="-122"/>
              </a:endParaRPr>
            </a:p>
          </p:txBody>
        </p:sp>
        <p:sp>
          <p:nvSpPr>
            <p:cNvPr id="342022" name="Rectangle 6"/>
            <p:cNvSpPr>
              <a:spLocks noChangeArrowheads="1"/>
            </p:cNvSpPr>
            <p:nvPr/>
          </p:nvSpPr>
          <p:spPr bwMode="auto">
            <a:xfrm>
              <a:off x="1061" y="2946"/>
              <a:ext cx="248" cy="96"/>
            </a:xfrm>
            <a:prstGeom prst="rect">
              <a:avLst/>
            </a:prstGeom>
            <a:noFill/>
            <a:ln w="9525">
              <a:noFill/>
              <a:miter lim="800000"/>
            </a:ln>
          </p:spPr>
          <p:txBody>
            <a:bodyPr wrap="none" lIns="0" tIns="0" rIns="0" bIns="0">
              <a:spAutoFit/>
            </a:bodyPr>
            <a:lstStyle/>
            <a:p>
              <a:pPr algn="l"/>
              <a:r>
                <a:rPr lang="en-US" altLang="zh-CN" sz="1000" b="0">
                  <a:solidFill>
                    <a:srgbClr val="25221E"/>
                  </a:solidFill>
                  <a:ea typeface="宋体" panose="02010600030101010101" pitchFamily="2" charset="-122"/>
                </a:rPr>
                <a:t>Design</a:t>
              </a:r>
              <a:endParaRPr lang="en-US" altLang="zh-CN" sz="1000" b="0">
                <a:latin typeface="ZapfHumnst BT" pitchFamily="34" charset="0"/>
                <a:ea typeface="宋体" panose="02010600030101010101" pitchFamily="2" charset="-122"/>
              </a:endParaRPr>
            </a:p>
          </p:txBody>
        </p:sp>
        <p:sp>
          <p:nvSpPr>
            <p:cNvPr id="342023" name="Freeform 7"/>
            <p:cNvSpPr/>
            <p:nvPr/>
          </p:nvSpPr>
          <p:spPr bwMode="auto">
            <a:xfrm>
              <a:off x="1054" y="2648"/>
              <a:ext cx="271" cy="168"/>
            </a:xfrm>
            <a:custGeom>
              <a:avLst/>
              <a:gdLst/>
              <a:ahLst/>
              <a:cxnLst>
                <a:cxn ang="0">
                  <a:pos x="0" y="0"/>
                </a:cxn>
                <a:cxn ang="0">
                  <a:pos x="26" y="0"/>
                </a:cxn>
                <a:cxn ang="0">
                  <a:pos x="38" y="11"/>
                </a:cxn>
                <a:cxn ang="0">
                  <a:pos x="26" y="23"/>
                </a:cxn>
                <a:cxn ang="0">
                  <a:pos x="0" y="23"/>
                </a:cxn>
                <a:cxn ang="0">
                  <a:pos x="0" y="0"/>
                </a:cxn>
              </a:cxnLst>
              <a:rect l="0" t="0" r="r" b="b"/>
              <a:pathLst>
                <a:path w="38" h="23">
                  <a:moveTo>
                    <a:pt x="0" y="0"/>
                  </a:moveTo>
                  <a:lnTo>
                    <a:pt x="26" y="0"/>
                  </a:lnTo>
                  <a:lnTo>
                    <a:pt x="38" y="11"/>
                  </a:lnTo>
                  <a:lnTo>
                    <a:pt x="26" y="23"/>
                  </a:lnTo>
                  <a:lnTo>
                    <a:pt x="0" y="23"/>
                  </a:lnTo>
                  <a:lnTo>
                    <a:pt x="0" y="0"/>
                  </a:lnTo>
                </a:path>
              </a:pathLst>
            </a:custGeom>
            <a:solidFill>
              <a:srgbClr val="C2C1C1"/>
            </a:solidFill>
            <a:ln w="0">
              <a:solidFill>
                <a:srgbClr val="C2C1C1"/>
              </a:solidFill>
              <a:prstDash val="solid"/>
              <a:round/>
            </a:ln>
          </p:spPr>
          <p:txBody>
            <a:bodyPr/>
            <a:lstStyle/>
            <a:p>
              <a:endParaRPr lang="en-US"/>
            </a:p>
          </p:txBody>
        </p:sp>
        <p:sp>
          <p:nvSpPr>
            <p:cNvPr id="342024" name="Freeform 8"/>
            <p:cNvSpPr/>
            <p:nvPr/>
          </p:nvSpPr>
          <p:spPr bwMode="auto">
            <a:xfrm>
              <a:off x="1095" y="2645"/>
              <a:ext cx="271" cy="175"/>
            </a:xfrm>
            <a:custGeom>
              <a:avLst/>
              <a:gdLst/>
              <a:ahLst/>
              <a:cxnLst>
                <a:cxn ang="0">
                  <a:pos x="0" y="0"/>
                </a:cxn>
                <a:cxn ang="0">
                  <a:pos x="26" y="0"/>
                </a:cxn>
                <a:cxn ang="0">
                  <a:pos x="38" y="12"/>
                </a:cxn>
                <a:cxn ang="0">
                  <a:pos x="26" y="24"/>
                </a:cxn>
                <a:cxn ang="0">
                  <a:pos x="0" y="24"/>
                </a:cxn>
                <a:cxn ang="0">
                  <a:pos x="0" y="0"/>
                </a:cxn>
              </a:cxnLst>
              <a:rect l="0" t="0" r="r" b="b"/>
              <a:pathLst>
                <a:path w="38" h="24">
                  <a:moveTo>
                    <a:pt x="0" y="0"/>
                  </a:moveTo>
                  <a:lnTo>
                    <a:pt x="26" y="0"/>
                  </a:lnTo>
                  <a:lnTo>
                    <a:pt x="38" y="12"/>
                  </a:lnTo>
                  <a:lnTo>
                    <a:pt x="26" y="24"/>
                  </a:lnTo>
                  <a:lnTo>
                    <a:pt x="0" y="24"/>
                  </a:lnTo>
                  <a:lnTo>
                    <a:pt x="0" y="0"/>
                  </a:lnTo>
                </a:path>
              </a:pathLst>
            </a:custGeom>
            <a:solidFill>
              <a:srgbClr val="FDFFC7"/>
            </a:solidFill>
            <a:ln w="0">
              <a:solidFill>
                <a:srgbClr val="25221E"/>
              </a:solidFill>
              <a:prstDash val="solid"/>
              <a:round/>
            </a:ln>
          </p:spPr>
          <p:txBody>
            <a:bodyPr/>
            <a:lstStyle/>
            <a:p>
              <a:endParaRPr lang="en-US"/>
            </a:p>
          </p:txBody>
        </p:sp>
        <p:sp>
          <p:nvSpPr>
            <p:cNvPr id="342025" name="Oval 9"/>
            <p:cNvSpPr>
              <a:spLocks noChangeArrowheads="1"/>
            </p:cNvSpPr>
            <p:nvPr/>
          </p:nvSpPr>
          <p:spPr bwMode="auto">
            <a:xfrm>
              <a:off x="1677" y="2543"/>
              <a:ext cx="135" cy="132"/>
            </a:xfrm>
            <a:prstGeom prst="ellipse">
              <a:avLst/>
            </a:prstGeom>
            <a:solidFill>
              <a:srgbClr val="A9A8A7"/>
            </a:solidFill>
            <a:ln w="0">
              <a:solidFill>
                <a:srgbClr val="C2C1C1"/>
              </a:solidFill>
              <a:round/>
            </a:ln>
          </p:spPr>
          <p:txBody>
            <a:bodyPr/>
            <a:lstStyle/>
            <a:p>
              <a:endParaRPr lang="en-US"/>
            </a:p>
          </p:txBody>
        </p:sp>
        <p:sp>
          <p:nvSpPr>
            <p:cNvPr id="342026" name="Freeform 10"/>
            <p:cNvSpPr/>
            <p:nvPr/>
          </p:nvSpPr>
          <p:spPr bwMode="auto">
            <a:xfrm>
              <a:off x="1591" y="2711"/>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A9A8A7"/>
            </a:solidFill>
            <a:ln w="0">
              <a:solidFill>
                <a:srgbClr val="C2C1C1"/>
              </a:solidFill>
              <a:prstDash val="solid"/>
              <a:round/>
            </a:ln>
          </p:spPr>
          <p:txBody>
            <a:bodyPr/>
            <a:lstStyle/>
            <a:p>
              <a:endParaRPr lang="en-US"/>
            </a:p>
          </p:txBody>
        </p:sp>
        <p:sp>
          <p:nvSpPr>
            <p:cNvPr id="342027" name="Oval 11"/>
            <p:cNvSpPr>
              <a:spLocks noChangeArrowheads="1"/>
            </p:cNvSpPr>
            <p:nvPr/>
          </p:nvSpPr>
          <p:spPr bwMode="auto">
            <a:xfrm>
              <a:off x="1676" y="2528"/>
              <a:ext cx="136" cy="132"/>
            </a:xfrm>
            <a:prstGeom prst="ellipse">
              <a:avLst/>
            </a:prstGeom>
            <a:solidFill>
              <a:srgbClr val="FBC88D"/>
            </a:solidFill>
            <a:ln w="0">
              <a:solidFill>
                <a:srgbClr val="25221E"/>
              </a:solidFill>
              <a:round/>
            </a:ln>
          </p:spPr>
          <p:txBody>
            <a:bodyPr/>
            <a:lstStyle/>
            <a:p>
              <a:endParaRPr lang="en-US"/>
            </a:p>
          </p:txBody>
        </p:sp>
        <p:sp>
          <p:nvSpPr>
            <p:cNvPr id="342028" name="Freeform 12"/>
            <p:cNvSpPr/>
            <p:nvPr/>
          </p:nvSpPr>
          <p:spPr bwMode="auto">
            <a:xfrm>
              <a:off x="1591" y="2689"/>
              <a:ext cx="257" cy="206"/>
            </a:xfrm>
            <a:custGeom>
              <a:avLst/>
              <a:gdLst/>
              <a:ahLst/>
              <a:cxnLst>
                <a:cxn ang="0">
                  <a:pos x="9" y="0"/>
                </a:cxn>
                <a:cxn ang="0">
                  <a:pos x="36" y="0"/>
                </a:cxn>
                <a:cxn ang="0">
                  <a:pos x="27" y="28"/>
                </a:cxn>
                <a:cxn ang="0">
                  <a:pos x="0" y="28"/>
                </a:cxn>
                <a:cxn ang="0">
                  <a:pos x="9" y="0"/>
                </a:cxn>
              </a:cxnLst>
              <a:rect l="0" t="0" r="r" b="b"/>
              <a:pathLst>
                <a:path w="36" h="28">
                  <a:moveTo>
                    <a:pt x="9" y="0"/>
                  </a:moveTo>
                  <a:lnTo>
                    <a:pt x="36" y="0"/>
                  </a:lnTo>
                  <a:lnTo>
                    <a:pt x="27" y="28"/>
                  </a:lnTo>
                  <a:lnTo>
                    <a:pt x="0" y="28"/>
                  </a:lnTo>
                  <a:lnTo>
                    <a:pt x="9" y="0"/>
                  </a:lnTo>
                </a:path>
              </a:pathLst>
            </a:custGeom>
            <a:solidFill>
              <a:srgbClr val="FBC88D"/>
            </a:solidFill>
            <a:ln w="0">
              <a:solidFill>
                <a:srgbClr val="25221E"/>
              </a:solidFill>
              <a:prstDash val="solid"/>
              <a:round/>
            </a:ln>
          </p:spPr>
          <p:txBody>
            <a:bodyPr/>
            <a:lstStyle/>
            <a:p>
              <a:endParaRPr lang="en-US"/>
            </a:p>
          </p:txBody>
        </p:sp>
        <p:sp>
          <p:nvSpPr>
            <p:cNvPr id="342029" name="AutoShape 13"/>
            <p:cNvSpPr>
              <a:spLocks noChangeArrowheads="1"/>
            </p:cNvSpPr>
            <p:nvPr/>
          </p:nvSpPr>
          <p:spPr bwMode="auto">
            <a:xfrm>
              <a:off x="1128" y="2610"/>
              <a:ext cx="171" cy="203"/>
            </a:xfrm>
            <a:prstGeom prst="star5">
              <a:avLst/>
            </a:prstGeom>
            <a:solidFill>
              <a:srgbClr val="FF00FF"/>
            </a:solidFill>
            <a:ln w="12700">
              <a:noFill/>
              <a:miter lim="800000"/>
              <a:headEnd type="none" w="sm" len="sm"/>
              <a:tailEnd type="none" w="lg" len="lg"/>
            </a:ln>
            <a:effectLst/>
          </p:spPr>
          <p:txBody>
            <a:bodyPr wrap="none" anchor="ctr"/>
            <a:lstStyle/>
            <a:p>
              <a:endParaRPr lang="en-US"/>
            </a:p>
          </p:txBody>
        </p:sp>
        <p:sp>
          <p:nvSpPr>
            <p:cNvPr id="342030" name="Rectangle 14"/>
            <p:cNvSpPr>
              <a:spLocks noChangeArrowheads="1"/>
            </p:cNvSpPr>
            <p:nvPr/>
          </p:nvSpPr>
          <p:spPr bwMode="auto">
            <a:xfrm>
              <a:off x="1586" y="2960"/>
              <a:ext cx="319" cy="96"/>
            </a:xfrm>
            <a:prstGeom prst="rect">
              <a:avLst/>
            </a:prstGeom>
            <a:noFill/>
            <a:ln w="9525">
              <a:noFill/>
              <a:miter lim="800000"/>
            </a:ln>
          </p:spPr>
          <p:txBody>
            <a:bodyPr wrap="none" lIns="0" tIns="0" rIns="0" bIns="0">
              <a:spAutoFit/>
            </a:bodyPr>
            <a:lstStyle/>
            <a:p>
              <a:pPr algn="l"/>
              <a:r>
                <a:rPr lang="en-US" altLang="zh-CN" sz="1000" b="0">
                  <a:solidFill>
                    <a:srgbClr val="25221E"/>
                  </a:solidFill>
                  <a:ea typeface="宋体" panose="02010600030101010101" pitchFamily="2" charset="-122"/>
                </a:rPr>
                <a:t>Designer</a:t>
              </a:r>
              <a:endParaRPr lang="en-US" altLang="zh-CN" sz="1000" b="0">
                <a:latin typeface="ZapfHumnst BT" pitchFamily="34" charset="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68" name="Line 56"/>
          <p:cNvSpPr>
            <a:spLocks noChangeShapeType="1"/>
          </p:cNvSpPr>
          <p:nvPr/>
        </p:nvSpPr>
        <p:spPr bwMode="auto">
          <a:xfrm>
            <a:off x="5505450" y="2200275"/>
            <a:ext cx="0" cy="1666875"/>
          </a:xfrm>
          <a:prstGeom prst="line">
            <a:avLst/>
          </a:prstGeom>
          <a:noFill/>
          <a:ln w="12700">
            <a:solidFill>
              <a:schemeClr val="tx1"/>
            </a:solidFill>
            <a:round/>
            <a:tailEnd type="arrow" w="med" len="med"/>
          </a:ln>
          <a:effectLst/>
        </p:spPr>
        <p:txBody>
          <a:bodyPr wrap="none" anchor="ctr"/>
          <a:lstStyle/>
          <a:p>
            <a:endParaRPr lang="en-US"/>
          </a:p>
        </p:txBody>
      </p:sp>
      <p:sp>
        <p:nvSpPr>
          <p:cNvPr id="397363" name="AutoShape 51"/>
          <p:cNvSpPr>
            <a:spLocks noChangeArrowheads="1"/>
          </p:cNvSpPr>
          <p:nvPr/>
        </p:nvSpPr>
        <p:spPr bwMode="auto">
          <a:xfrm>
            <a:off x="6972300" y="3873500"/>
            <a:ext cx="1660525" cy="10922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7364" name="Text Box 52"/>
          <p:cNvSpPr txBox="1">
            <a:spLocks noChangeArrowheads="1"/>
          </p:cNvSpPr>
          <p:nvPr/>
        </p:nvSpPr>
        <p:spPr bwMode="auto">
          <a:xfrm>
            <a:off x="7185025" y="3911600"/>
            <a:ext cx="1244600" cy="336550"/>
          </a:xfrm>
          <a:prstGeom prst="rect">
            <a:avLst/>
          </a:prstGeom>
          <a:noFill/>
          <a:ln w="9525">
            <a:noFill/>
            <a:miter lim="800000"/>
          </a:ln>
          <a:effectLst/>
        </p:spPr>
        <p:txBody>
          <a:bodyPr>
            <a:spAutoFit/>
          </a:bodyPr>
          <a:lstStyle/>
          <a:p>
            <a:pPr>
              <a:spcBef>
                <a:spcPct val="50000"/>
              </a:spcBef>
            </a:pPr>
            <a:r>
              <a:rPr lang="en-US" altLang="zh-CN" sz="1600" b="0" dirty="0" err="1">
                <a:ea typeface="宋体" panose="02010600030101010101" pitchFamily="2" charset="-122"/>
              </a:rPr>
              <a:t>StateC</a:t>
            </a:r>
            <a:endParaRPr lang="en-US" altLang="zh-CN" sz="1600" b="0" dirty="0">
              <a:ea typeface="宋体" panose="02010600030101010101" pitchFamily="2" charset="-122"/>
            </a:endParaRPr>
          </a:p>
        </p:txBody>
      </p:sp>
      <p:sp>
        <p:nvSpPr>
          <p:cNvPr id="397365" name="Text Box 53"/>
          <p:cNvSpPr txBox="1">
            <a:spLocks noChangeArrowheads="1"/>
          </p:cNvSpPr>
          <p:nvPr/>
        </p:nvSpPr>
        <p:spPr bwMode="auto">
          <a:xfrm>
            <a:off x="6959600" y="4254500"/>
            <a:ext cx="16510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Exit/</a:t>
            </a:r>
            <a:r>
              <a:rPr lang="en-US" altLang="zh-CN" b="0" dirty="0" err="1">
                <a:ea typeface="宋体" panose="02010600030101010101" pitchFamily="2" charset="-122"/>
              </a:rPr>
              <a:t>someAction</a:t>
            </a:r>
            <a:endParaRPr lang="en-US" altLang="zh-CN" b="0" dirty="0">
              <a:ea typeface="宋体" panose="02010600030101010101" pitchFamily="2" charset="-122"/>
            </a:endParaRPr>
          </a:p>
        </p:txBody>
      </p:sp>
      <p:sp>
        <p:nvSpPr>
          <p:cNvPr id="397366" name="Line 54"/>
          <p:cNvSpPr>
            <a:spLocks noChangeShapeType="1"/>
          </p:cNvSpPr>
          <p:nvPr/>
        </p:nvSpPr>
        <p:spPr bwMode="auto">
          <a:xfrm>
            <a:off x="6972300" y="4229100"/>
            <a:ext cx="1663700" cy="0"/>
          </a:xfrm>
          <a:prstGeom prst="line">
            <a:avLst/>
          </a:prstGeom>
          <a:noFill/>
          <a:ln w="12700">
            <a:solidFill>
              <a:srgbClr val="990033"/>
            </a:solidFill>
            <a:round/>
          </a:ln>
          <a:effectLst/>
        </p:spPr>
        <p:txBody>
          <a:bodyPr wrap="none" anchor="ctr"/>
          <a:lstStyle/>
          <a:p>
            <a:endParaRPr lang="en-US"/>
          </a:p>
        </p:txBody>
      </p:sp>
      <p:sp>
        <p:nvSpPr>
          <p:cNvPr id="397359" name="AutoShape 47"/>
          <p:cNvSpPr>
            <a:spLocks noChangeArrowheads="1"/>
          </p:cNvSpPr>
          <p:nvPr/>
        </p:nvSpPr>
        <p:spPr bwMode="auto">
          <a:xfrm>
            <a:off x="4686300" y="3873500"/>
            <a:ext cx="1660525" cy="10922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7360" name="Text Box 48"/>
          <p:cNvSpPr txBox="1">
            <a:spLocks noChangeArrowheads="1"/>
          </p:cNvSpPr>
          <p:nvPr/>
        </p:nvSpPr>
        <p:spPr bwMode="auto">
          <a:xfrm>
            <a:off x="4899025" y="3911600"/>
            <a:ext cx="1244600" cy="336550"/>
          </a:xfrm>
          <a:prstGeom prst="rect">
            <a:avLst/>
          </a:prstGeom>
          <a:noFill/>
          <a:ln w="9525">
            <a:noFill/>
            <a:miter lim="800000"/>
          </a:ln>
          <a:effectLst/>
        </p:spPr>
        <p:txBody>
          <a:bodyPr>
            <a:spAutoFit/>
          </a:bodyPr>
          <a:lstStyle/>
          <a:p>
            <a:pPr>
              <a:spcBef>
                <a:spcPct val="50000"/>
              </a:spcBef>
            </a:pPr>
            <a:r>
              <a:rPr lang="en-US" altLang="zh-CN" sz="1600" b="0" dirty="0" err="1">
                <a:ea typeface="宋体" panose="02010600030101010101" pitchFamily="2" charset="-122"/>
              </a:rPr>
              <a:t>StateB</a:t>
            </a:r>
            <a:endParaRPr lang="en-US" altLang="zh-CN" sz="1600" b="0" dirty="0">
              <a:ea typeface="宋体" panose="02010600030101010101" pitchFamily="2" charset="-122"/>
            </a:endParaRPr>
          </a:p>
        </p:txBody>
      </p:sp>
      <p:sp>
        <p:nvSpPr>
          <p:cNvPr id="397361" name="Text Box 49"/>
          <p:cNvSpPr txBox="1">
            <a:spLocks noChangeArrowheads="1"/>
          </p:cNvSpPr>
          <p:nvPr/>
        </p:nvSpPr>
        <p:spPr bwMode="auto">
          <a:xfrm>
            <a:off x="4673600" y="4254500"/>
            <a:ext cx="16510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Do/</a:t>
            </a:r>
            <a:r>
              <a:rPr lang="en-US" altLang="zh-CN" b="0" dirty="0" err="1">
                <a:ea typeface="宋体" panose="02010600030101010101" pitchFamily="2" charset="-122"/>
              </a:rPr>
              <a:t>anActivity</a:t>
            </a:r>
            <a:endParaRPr lang="en-US" altLang="zh-CN" b="0" dirty="0">
              <a:ea typeface="宋体" panose="02010600030101010101" pitchFamily="2" charset="-122"/>
            </a:endParaRPr>
          </a:p>
        </p:txBody>
      </p:sp>
      <p:sp>
        <p:nvSpPr>
          <p:cNvPr id="397362" name="Line 50"/>
          <p:cNvSpPr>
            <a:spLocks noChangeShapeType="1"/>
          </p:cNvSpPr>
          <p:nvPr/>
        </p:nvSpPr>
        <p:spPr bwMode="auto">
          <a:xfrm>
            <a:off x="4686300" y="4229100"/>
            <a:ext cx="1663700" cy="0"/>
          </a:xfrm>
          <a:prstGeom prst="line">
            <a:avLst/>
          </a:prstGeom>
          <a:noFill/>
          <a:ln w="12700">
            <a:solidFill>
              <a:srgbClr val="990033"/>
            </a:solidFill>
            <a:round/>
          </a:ln>
          <a:effectLst/>
        </p:spPr>
        <p:txBody>
          <a:bodyPr wrap="none" anchor="ctr"/>
          <a:lstStyle/>
          <a:p>
            <a:endParaRPr lang="en-US"/>
          </a:p>
        </p:txBody>
      </p:sp>
      <p:sp>
        <p:nvSpPr>
          <p:cNvPr id="397354" name="AutoShape 42"/>
          <p:cNvSpPr>
            <a:spLocks noChangeArrowheads="1"/>
          </p:cNvSpPr>
          <p:nvPr/>
        </p:nvSpPr>
        <p:spPr bwMode="auto">
          <a:xfrm>
            <a:off x="4686300" y="1168400"/>
            <a:ext cx="1660525" cy="1092200"/>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397355" name="Text Box 43"/>
          <p:cNvSpPr txBox="1">
            <a:spLocks noChangeArrowheads="1"/>
          </p:cNvSpPr>
          <p:nvPr/>
        </p:nvSpPr>
        <p:spPr bwMode="auto">
          <a:xfrm>
            <a:off x="4899025" y="1206500"/>
            <a:ext cx="1244600" cy="336550"/>
          </a:xfrm>
          <a:prstGeom prst="rect">
            <a:avLst/>
          </a:prstGeom>
          <a:noFill/>
          <a:ln w="9525">
            <a:noFill/>
            <a:miter lim="800000"/>
          </a:ln>
          <a:effectLst/>
        </p:spPr>
        <p:txBody>
          <a:bodyPr>
            <a:spAutoFit/>
          </a:bodyPr>
          <a:lstStyle/>
          <a:p>
            <a:pPr>
              <a:spcBef>
                <a:spcPct val="50000"/>
              </a:spcBef>
            </a:pPr>
            <a:r>
              <a:rPr lang="en-US" altLang="zh-CN" sz="1600" b="0" dirty="0" err="1">
                <a:ea typeface="宋体" panose="02010600030101010101" pitchFamily="2" charset="-122"/>
              </a:rPr>
              <a:t>StateA</a:t>
            </a:r>
            <a:endParaRPr lang="en-US" altLang="zh-CN" sz="1600" b="0" dirty="0">
              <a:ea typeface="宋体" panose="02010600030101010101" pitchFamily="2" charset="-122"/>
            </a:endParaRPr>
          </a:p>
        </p:txBody>
      </p:sp>
      <p:sp>
        <p:nvSpPr>
          <p:cNvPr id="397343" name="Rectangle 31"/>
          <p:cNvSpPr>
            <a:spLocks noGrp="1" noChangeArrowheads="1"/>
          </p:cNvSpPr>
          <p:nvPr>
            <p:ph idx="1"/>
          </p:nvPr>
        </p:nvSpPr>
        <p:spPr>
          <a:xfrm>
            <a:off x="361950" y="1052513"/>
            <a:ext cx="4181475" cy="5043487"/>
          </a:xfrm>
          <a:noFill/>
        </p:spPr>
        <p:txBody>
          <a:bodyPr/>
          <a:lstStyle/>
          <a:p>
            <a:r>
              <a:rPr lang="en-US" altLang="zh-CN" sz="2800">
                <a:ea typeface="宋体" panose="02010600030101010101" pitchFamily="2" charset="-122"/>
              </a:rPr>
              <a:t>Entry</a:t>
            </a:r>
            <a:endParaRPr lang="en-US" altLang="zh-CN" sz="2800">
              <a:ea typeface="宋体" panose="02010600030101010101" pitchFamily="2" charset="-122"/>
            </a:endParaRPr>
          </a:p>
          <a:p>
            <a:pPr lvl="1"/>
            <a:r>
              <a:rPr lang="en-US" altLang="zh-CN" sz="2400">
                <a:ea typeface="宋体" panose="02010600030101010101" pitchFamily="2" charset="-122"/>
              </a:rPr>
              <a:t>Executed when the state is entered</a:t>
            </a:r>
            <a:endParaRPr lang="en-US" altLang="zh-CN" sz="24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Do</a:t>
            </a:r>
            <a:endParaRPr lang="en-US" altLang="zh-CN" sz="2800">
              <a:ea typeface="宋体" panose="02010600030101010101" pitchFamily="2" charset="-122"/>
            </a:endParaRPr>
          </a:p>
          <a:p>
            <a:pPr lvl="1"/>
            <a:r>
              <a:rPr lang="en-US" altLang="zh-CN" sz="2400">
                <a:ea typeface="宋体" panose="02010600030101010101" pitchFamily="2" charset="-122"/>
              </a:rPr>
              <a:t>Ongoing execution</a:t>
            </a:r>
            <a:endParaRPr lang="en-US" altLang="zh-CN" sz="2400">
              <a:ea typeface="宋体" panose="02010600030101010101" pitchFamily="2" charset="-122"/>
            </a:endParaRPr>
          </a:p>
          <a:p>
            <a:endParaRPr lang="en-US" altLang="zh-CN" sz="2800">
              <a:ea typeface="宋体" panose="02010600030101010101" pitchFamily="2" charset="-122"/>
            </a:endParaRPr>
          </a:p>
          <a:p>
            <a:r>
              <a:rPr lang="en-US" altLang="zh-CN" sz="2800">
                <a:ea typeface="宋体" panose="02010600030101010101" pitchFamily="2" charset="-122"/>
              </a:rPr>
              <a:t>Exit</a:t>
            </a:r>
            <a:endParaRPr lang="en-US" altLang="zh-CN" sz="2800">
              <a:ea typeface="宋体" panose="02010600030101010101" pitchFamily="2" charset="-122"/>
            </a:endParaRPr>
          </a:p>
          <a:p>
            <a:pPr lvl="1"/>
            <a:r>
              <a:rPr lang="en-US" altLang="zh-CN" sz="2400">
                <a:ea typeface="宋体" panose="02010600030101010101" pitchFamily="2" charset="-122"/>
              </a:rPr>
              <a:t>Executed when the state is exited</a:t>
            </a:r>
            <a:endParaRPr lang="en-US" altLang="zh-CN" sz="2400">
              <a:ea typeface="宋体" panose="02010600030101010101" pitchFamily="2" charset="-122"/>
            </a:endParaRPr>
          </a:p>
        </p:txBody>
      </p:sp>
      <p:sp>
        <p:nvSpPr>
          <p:cNvPr id="397342" name="Rectangle 30"/>
          <p:cNvSpPr>
            <a:spLocks noGrp="1" noChangeArrowheads="1"/>
          </p:cNvSpPr>
          <p:nvPr>
            <p:ph type="title"/>
          </p:nvPr>
        </p:nvSpPr>
        <p:spPr>
          <a:xfrm>
            <a:off x="457200" y="144006"/>
            <a:ext cx="8229600" cy="1143000"/>
          </a:xfrm>
          <a:noFill/>
        </p:spPr>
        <p:txBody>
          <a:bodyPr/>
          <a:lstStyle/>
          <a:p>
            <a:r>
              <a:rPr lang="en-US" noProof="1"/>
              <a:t>Add Activities</a:t>
            </a:r>
            <a:endParaRPr lang="en-US" altLang="zh-CN" dirty="0">
              <a:ea typeface="宋体" panose="02010600030101010101" pitchFamily="2" charset="-122"/>
            </a:endParaRPr>
          </a:p>
        </p:txBody>
      </p:sp>
      <p:sp>
        <p:nvSpPr>
          <p:cNvPr id="397356" name="Text Box 44"/>
          <p:cNvSpPr txBox="1">
            <a:spLocks noChangeArrowheads="1"/>
          </p:cNvSpPr>
          <p:nvPr/>
        </p:nvSpPr>
        <p:spPr bwMode="auto">
          <a:xfrm>
            <a:off x="4673600" y="1549400"/>
            <a:ext cx="16510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Entry/</a:t>
            </a:r>
            <a:r>
              <a:rPr lang="en-US" altLang="zh-CN" b="0" dirty="0" err="1">
                <a:ea typeface="宋体" panose="02010600030101010101" pitchFamily="2" charset="-122"/>
              </a:rPr>
              <a:t>anAction</a:t>
            </a:r>
            <a:endParaRPr lang="en-US" altLang="zh-CN" b="0" dirty="0">
              <a:ea typeface="宋体" panose="02010600030101010101" pitchFamily="2" charset="-122"/>
            </a:endParaRPr>
          </a:p>
        </p:txBody>
      </p:sp>
      <p:sp>
        <p:nvSpPr>
          <p:cNvPr id="397357" name="Line 45"/>
          <p:cNvSpPr>
            <a:spLocks noChangeShapeType="1"/>
          </p:cNvSpPr>
          <p:nvPr/>
        </p:nvSpPr>
        <p:spPr bwMode="auto">
          <a:xfrm>
            <a:off x="4686300" y="1524000"/>
            <a:ext cx="1663700" cy="0"/>
          </a:xfrm>
          <a:prstGeom prst="line">
            <a:avLst/>
          </a:prstGeom>
          <a:noFill/>
          <a:ln w="12700">
            <a:solidFill>
              <a:srgbClr val="990033"/>
            </a:solidFill>
            <a:round/>
          </a:ln>
          <a:effectLst/>
        </p:spPr>
        <p:txBody>
          <a:bodyPr wrap="none" anchor="ctr"/>
          <a:lstStyle/>
          <a:p>
            <a:endParaRPr lang="en-US"/>
          </a:p>
        </p:txBody>
      </p:sp>
      <p:sp>
        <p:nvSpPr>
          <p:cNvPr id="397370" name="Line 58"/>
          <p:cNvSpPr>
            <a:spLocks noChangeShapeType="1"/>
          </p:cNvSpPr>
          <p:nvPr/>
        </p:nvSpPr>
        <p:spPr bwMode="auto">
          <a:xfrm flipV="1">
            <a:off x="6351588" y="4530725"/>
            <a:ext cx="608012" cy="3175"/>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41" name="Freeform 33"/>
          <p:cNvSpPr/>
          <p:nvPr/>
        </p:nvSpPr>
        <p:spPr bwMode="auto">
          <a:xfrm>
            <a:off x="8448675" y="5418138"/>
            <a:ext cx="279400" cy="42862"/>
          </a:xfrm>
          <a:custGeom>
            <a:avLst/>
            <a:gdLst/>
            <a:ahLst/>
            <a:cxnLst>
              <a:cxn ang="0">
                <a:pos x="0" y="0"/>
              </a:cxn>
              <a:cxn ang="0">
                <a:pos x="185" y="0"/>
              </a:cxn>
            </a:cxnLst>
            <a:rect l="0" t="0" r="r" b="b"/>
            <a:pathLst>
              <a:path w="185" h="1">
                <a:moveTo>
                  <a:pt x="0" y="0"/>
                </a:moveTo>
                <a:lnTo>
                  <a:pt x="185" y="0"/>
                </a:lnTo>
              </a:path>
            </a:pathLst>
          </a:custGeom>
          <a:noFill/>
          <a:ln w="0">
            <a:solidFill>
              <a:schemeClr val="tx1"/>
            </a:solidFill>
            <a:prstDash val="solid"/>
            <a:round/>
            <a:tailEnd type="arrow" w="lg" len="lg"/>
          </a:ln>
        </p:spPr>
        <p:txBody>
          <a:bodyPr/>
          <a:lstStyle/>
          <a:p>
            <a:endParaRPr lang="en-US"/>
          </a:p>
        </p:txBody>
      </p:sp>
      <p:sp>
        <p:nvSpPr>
          <p:cNvPr id="401410" name="Rectangle 2"/>
          <p:cNvSpPr>
            <a:spLocks noGrp="1" noChangeArrowheads="1"/>
          </p:cNvSpPr>
          <p:nvPr>
            <p:ph type="title"/>
          </p:nvPr>
        </p:nvSpPr>
        <p:spPr>
          <a:xfrm>
            <a:off x="428625" y="62367"/>
            <a:ext cx="8229600" cy="1143000"/>
          </a:xfrm>
        </p:spPr>
        <p:txBody>
          <a:bodyPr/>
          <a:lstStyle/>
          <a:p>
            <a:r>
              <a:rPr lang="en-US" altLang="zh-CN" dirty="0">
                <a:ea typeface="宋体" panose="02010600030101010101" pitchFamily="2" charset="-122"/>
              </a:rPr>
              <a:t>Example: State Machine</a:t>
            </a:r>
            <a:endParaRPr lang="en-US" altLang="zh-CN" dirty="0">
              <a:ea typeface="宋体" panose="02010600030101010101" pitchFamily="2" charset="-122"/>
            </a:endParaRPr>
          </a:p>
        </p:txBody>
      </p:sp>
      <p:sp>
        <p:nvSpPr>
          <p:cNvPr id="401411" name="Rectangle 3"/>
          <p:cNvSpPr>
            <a:spLocks noChangeArrowheads="1"/>
          </p:cNvSpPr>
          <p:nvPr/>
        </p:nvSpPr>
        <p:spPr bwMode="auto">
          <a:xfrm>
            <a:off x="1246188" y="938213"/>
            <a:ext cx="3128962"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addStudent / numStudents = numStudents + 1</a:t>
            </a:r>
            <a:endParaRPr lang="en-US" altLang="zh-CN" sz="1200" b="0">
              <a:solidFill>
                <a:schemeClr val="tx2"/>
              </a:solidFill>
              <a:latin typeface="ZapfHumnst BT" pitchFamily="34" charset="0"/>
              <a:ea typeface="宋体" panose="02010600030101010101" pitchFamily="2" charset="-122"/>
            </a:endParaRPr>
          </a:p>
        </p:txBody>
      </p:sp>
      <p:sp>
        <p:nvSpPr>
          <p:cNvPr id="401412" name="Oval 4"/>
          <p:cNvSpPr>
            <a:spLocks noChangeArrowheads="1"/>
          </p:cNvSpPr>
          <p:nvPr/>
        </p:nvSpPr>
        <p:spPr bwMode="auto">
          <a:xfrm>
            <a:off x="238125" y="1692275"/>
            <a:ext cx="225425" cy="214313"/>
          </a:xfrm>
          <a:prstGeom prst="ellipse">
            <a:avLst/>
          </a:prstGeom>
          <a:solidFill>
            <a:srgbClr val="969696"/>
          </a:solidFill>
          <a:ln w="0">
            <a:solidFill>
              <a:schemeClr val="tx1"/>
            </a:solidFill>
            <a:round/>
          </a:ln>
        </p:spPr>
        <p:txBody>
          <a:bodyPr/>
          <a:lstStyle/>
          <a:p>
            <a:endParaRPr lang="en-US"/>
          </a:p>
        </p:txBody>
      </p:sp>
      <p:sp>
        <p:nvSpPr>
          <p:cNvPr id="401413" name="Oval 5"/>
          <p:cNvSpPr>
            <a:spLocks noChangeArrowheads="1"/>
          </p:cNvSpPr>
          <p:nvPr/>
        </p:nvSpPr>
        <p:spPr bwMode="auto">
          <a:xfrm>
            <a:off x="7766050" y="2562225"/>
            <a:ext cx="303213" cy="304800"/>
          </a:xfrm>
          <a:prstGeom prst="ellipse">
            <a:avLst/>
          </a:prstGeom>
          <a:noFill/>
          <a:ln w="0">
            <a:solidFill>
              <a:schemeClr val="tx1"/>
            </a:solidFill>
            <a:round/>
          </a:ln>
        </p:spPr>
        <p:txBody>
          <a:bodyPr/>
          <a:lstStyle/>
          <a:p>
            <a:endParaRPr lang="en-US"/>
          </a:p>
        </p:txBody>
      </p:sp>
      <p:sp>
        <p:nvSpPr>
          <p:cNvPr id="401414" name="Oval 6"/>
          <p:cNvSpPr>
            <a:spLocks noChangeArrowheads="1"/>
          </p:cNvSpPr>
          <p:nvPr/>
        </p:nvSpPr>
        <p:spPr bwMode="auto">
          <a:xfrm>
            <a:off x="7810500" y="2608263"/>
            <a:ext cx="214313" cy="212725"/>
          </a:xfrm>
          <a:prstGeom prst="ellipse">
            <a:avLst/>
          </a:prstGeom>
          <a:solidFill>
            <a:srgbClr val="969696"/>
          </a:solidFill>
          <a:ln w="0">
            <a:solidFill>
              <a:schemeClr val="tx1"/>
            </a:solidFill>
            <a:round/>
          </a:ln>
        </p:spPr>
        <p:txBody>
          <a:bodyPr/>
          <a:lstStyle/>
          <a:p>
            <a:endParaRPr lang="en-US"/>
          </a:p>
        </p:txBody>
      </p:sp>
      <p:sp>
        <p:nvSpPr>
          <p:cNvPr id="401415" name="Oval 7"/>
          <p:cNvSpPr>
            <a:spLocks noChangeArrowheads="1"/>
          </p:cNvSpPr>
          <p:nvPr/>
        </p:nvSpPr>
        <p:spPr bwMode="auto">
          <a:xfrm>
            <a:off x="8731250" y="5260975"/>
            <a:ext cx="303213" cy="304800"/>
          </a:xfrm>
          <a:prstGeom prst="ellipse">
            <a:avLst/>
          </a:prstGeom>
          <a:noFill/>
          <a:ln w="0">
            <a:solidFill>
              <a:schemeClr val="tx1"/>
            </a:solidFill>
            <a:round/>
          </a:ln>
        </p:spPr>
        <p:txBody>
          <a:bodyPr/>
          <a:lstStyle/>
          <a:p>
            <a:endParaRPr lang="en-US"/>
          </a:p>
        </p:txBody>
      </p:sp>
      <p:sp>
        <p:nvSpPr>
          <p:cNvPr id="401416" name="Oval 8"/>
          <p:cNvSpPr>
            <a:spLocks noChangeArrowheads="1"/>
          </p:cNvSpPr>
          <p:nvPr/>
        </p:nvSpPr>
        <p:spPr bwMode="auto">
          <a:xfrm>
            <a:off x="8775700" y="5305425"/>
            <a:ext cx="212725" cy="214313"/>
          </a:xfrm>
          <a:prstGeom prst="ellipse">
            <a:avLst/>
          </a:prstGeom>
          <a:solidFill>
            <a:srgbClr val="969696"/>
          </a:solidFill>
          <a:ln w="0">
            <a:solidFill>
              <a:schemeClr val="tx1"/>
            </a:solidFill>
            <a:round/>
          </a:ln>
        </p:spPr>
        <p:txBody>
          <a:bodyPr/>
          <a:lstStyle/>
          <a:p>
            <a:endParaRPr lang="en-US"/>
          </a:p>
        </p:txBody>
      </p:sp>
      <p:sp>
        <p:nvSpPr>
          <p:cNvPr id="401417" name="AutoShape 9"/>
          <p:cNvSpPr>
            <a:spLocks noChangeArrowheads="1"/>
          </p:cNvSpPr>
          <p:nvPr/>
        </p:nvSpPr>
        <p:spPr bwMode="auto">
          <a:xfrm>
            <a:off x="1516063" y="1603375"/>
            <a:ext cx="1833562" cy="484188"/>
          </a:xfrm>
          <a:prstGeom prst="roundRect">
            <a:avLst>
              <a:gd name="adj" fmla="val 16278"/>
            </a:avLst>
          </a:prstGeom>
          <a:solidFill>
            <a:srgbClr val="FFFFCC"/>
          </a:solidFill>
          <a:ln w="12700">
            <a:solidFill>
              <a:srgbClr val="8A0E5E"/>
            </a:solidFill>
            <a:round/>
          </a:ln>
        </p:spPr>
        <p:txBody>
          <a:bodyPr/>
          <a:lstStyle/>
          <a:p>
            <a:endParaRPr lang="en-US"/>
          </a:p>
        </p:txBody>
      </p:sp>
      <p:sp>
        <p:nvSpPr>
          <p:cNvPr id="401418" name="Rectangle 10"/>
          <p:cNvSpPr>
            <a:spLocks noChangeArrowheads="1"/>
          </p:cNvSpPr>
          <p:nvPr/>
        </p:nvSpPr>
        <p:spPr bwMode="auto">
          <a:xfrm>
            <a:off x="2055813" y="1681163"/>
            <a:ext cx="800100" cy="182562"/>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Unassigned</a:t>
            </a:r>
            <a:endParaRPr lang="en-US" altLang="zh-CN" sz="1200" b="0">
              <a:solidFill>
                <a:schemeClr val="bg2"/>
              </a:solidFill>
              <a:latin typeface="ZapfHumnst BT" pitchFamily="34" charset="0"/>
              <a:ea typeface="宋体" panose="02010600030101010101" pitchFamily="2" charset="-122"/>
            </a:endParaRPr>
          </a:p>
        </p:txBody>
      </p:sp>
      <p:sp>
        <p:nvSpPr>
          <p:cNvPr id="401419" name="Line 11"/>
          <p:cNvSpPr>
            <a:spLocks noChangeShapeType="1"/>
          </p:cNvSpPr>
          <p:nvPr/>
        </p:nvSpPr>
        <p:spPr bwMode="auto">
          <a:xfrm>
            <a:off x="1573213" y="1895475"/>
            <a:ext cx="1731962" cy="1588"/>
          </a:xfrm>
          <a:prstGeom prst="line">
            <a:avLst/>
          </a:prstGeom>
          <a:noFill/>
          <a:ln w="12700">
            <a:solidFill>
              <a:srgbClr val="8A0E5E"/>
            </a:solidFill>
            <a:round/>
          </a:ln>
        </p:spPr>
        <p:txBody>
          <a:bodyPr/>
          <a:lstStyle/>
          <a:p>
            <a:endParaRPr lang="en-US"/>
          </a:p>
        </p:txBody>
      </p:sp>
      <p:sp>
        <p:nvSpPr>
          <p:cNvPr id="401420" name="AutoShape 12"/>
          <p:cNvSpPr>
            <a:spLocks noChangeArrowheads="1"/>
          </p:cNvSpPr>
          <p:nvPr/>
        </p:nvSpPr>
        <p:spPr bwMode="auto">
          <a:xfrm>
            <a:off x="1325563" y="5114925"/>
            <a:ext cx="2214562" cy="484188"/>
          </a:xfrm>
          <a:prstGeom prst="roundRect">
            <a:avLst>
              <a:gd name="adj" fmla="val 16278"/>
            </a:avLst>
          </a:prstGeom>
          <a:solidFill>
            <a:srgbClr val="FFFFCC"/>
          </a:solidFill>
          <a:ln w="12700">
            <a:solidFill>
              <a:srgbClr val="8A0E5E"/>
            </a:solidFill>
            <a:round/>
          </a:ln>
        </p:spPr>
        <p:txBody>
          <a:bodyPr/>
          <a:lstStyle/>
          <a:p>
            <a:endParaRPr lang="en-US"/>
          </a:p>
        </p:txBody>
      </p:sp>
      <p:sp>
        <p:nvSpPr>
          <p:cNvPr id="401421" name="Rectangle 13"/>
          <p:cNvSpPr>
            <a:spLocks noChangeArrowheads="1"/>
          </p:cNvSpPr>
          <p:nvPr/>
        </p:nvSpPr>
        <p:spPr bwMode="auto">
          <a:xfrm>
            <a:off x="2135188" y="5194300"/>
            <a:ext cx="623887" cy="182563"/>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Assigned</a:t>
            </a:r>
            <a:endParaRPr lang="en-US" altLang="zh-CN" sz="1200" b="0">
              <a:solidFill>
                <a:schemeClr val="bg2"/>
              </a:solidFill>
              <a:latin typeface="ZapfHumnst BT" pitchFamily="34" charset="0"/>
              <a:ea typeface="宋体" panose="02010600030101010101" pitchFamily="2" charset="-122"/>
            </a:endParaRPr>
          </a:p>
        </p:txBody>
      </p:sp>
      <p:sp>
        <p:nvSpPr>
          <p:cNvPr id="401422" name="Line 14"/>
          <p:cNvSpPr>
            <a:spLocks noChangeShapeType="1"/>
          </p:cNvSpPr>
          <p:nvPr/>
        </p:nvSpPr>
        <p:spPr bwMode="auto">
          <a:xfrm>
            <a:off x="1370013" y="5407025"/>
            <a:ext cx="2136775" cy="1588"/>
          </a:xfrm>
          <a:prstGeom prst="line">
            <a:avLst/>
          </a:prstGeom>
          <a:noFill/>
          <a:ln w="12700">
            <a:solidFill>
              <a:srgbClr val="8A0E5E"/>
            </a:solidFill>
            <a:round/>
          </a:ln>
        </p:spPr>
        <p:txBody>
          <a:bodyPr/>
          <a:lstStyle/>
          <a:p>
            <a:endParaRPr lang="en-US"/>
          </a:p>
        </p:txBody>
      </p:sp>
      <p:sp>
        <p:nvSpPr>
          <p:cNvPr id="401423" name="AutoShape 15"/>
          <p:cNvSpPr>
            <a:spLocks noChangeArrowheads="1"/>
          </p:cNvSpPr>
          <p:nvPr/>
        </p:nvSpPr>
        <p:spPr bwMode="auto">
          <a:xfrm>
            <a:off x="7015163" y="3560763"/>
            <a:ext cx="1079500" cy="484187"/>
          </a:xfrm>
          <a:prstGeom prst="roundRect">
            <a:avLst>
              <a:gd name="adj" fmla="val 16278"/>
            </a:avLst>
          </a:prstGeom>
          <a:solidFill>
            <a:srgbClr val="FFFFCC"/>
          </a:solidFill>
          <a:ln w="12700">
            <a:solidFill>
              <a:srgbClr val="8A0E5E"/>
            </a:solidFill>
            <a:round/>
          </a:ln>
        </p:spPr>
        <p:txBody>
          <a:bodyPr/>
          <a:lstStyle/>
          <a:p>
            <a:endParaRPr lang="en-US"/>
          </a:p>
        </p:txBody>
      </p:sp>
      <p:sp>
        <p:nvSpPr>
          <p:cNvPr id="401424" name="Rectangle 16"/>
          <p:cNvSpPr>
            <a:spLocks noChangeArrowheads="1"/>
          </p:cNvSpPr>
          <p:nvPr/>
        </p:nvSpPr>
        <p:spPr bwMode="auto">
          <a:xfrm>
            <a:off x="7442200" y="3640138"/>
            <a:ext cx="244475" cy="182562"/>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Full</a:t>
            </a:r>
            <a:endParaRPr lang="en-US" altLang="zh-CN" sz="1200" b="0">
              <a:solidFill>
                <a:schemeClr val="bg2"/>
              </a:solidFill>
              <a:latin typeface="ZapfHumnst BT" pitchFamily="34" charset="0"/>
              <a:ea typeface="宋体" panose="02010600030101010101" pitchFamily="2" charset="-122"/>
            </a:endParaRPr>
          </a:p>
        </p:txBody>
      </p:sp>
      <p:sp>
        <p:nvSpPr>
          <p:cNvPr id="401425" name="AutoShape 17"/>
          <p:cNvSpPr>
            <a:spLocks noChangeArrowheads="1"/>
          </p:cNvSpPr>
          <p:nvPr/>
        </p:nvSpPr>
        <p:spPr bwMode="auto">
          <a:xfrm>
            <a:off x="5384800" y="2470150"/>
            <a:ext cx="2147888" cy="484188"/>
          </a:xfrm>
          <a:prstGeom prst="roundRect">
            <a:avLst>
              <a:gd name="adj" fmla="val 16278"/>
            </a:avLst>
          </a:prstGeom>
          <a:solidFill>
            <a:srgbClr val="FFFFCC"/>
          </a:solidFill>
          <a:ln w="12700">
            <a:solidFill>
              <a:srgbClr val="8A0E5E"/>
            </a:solidFill>
            <a:round/>
          </a:ln>
        </p:spPr>
        <p:txBody>
          <a:bodyPr/>
          <a:lstStyle/>
          <a:p>
            <a:endParaRPr lang="en-US"/>
          </a:p>
        </p:txBody>
      </p:sp>
      <p:sp>
        <p:nvSpPr>
          <p:cNvPr id="401426" name="Rectangle 18"/>
          <p:cNvSpPr>
            <a:spLocks noChangeArrowheads="1"/>
          </p:cNvSpPr>
          <p:nvPr/>
        </p:nvSpPr>
        <p:spPr bwMode="auto">
          <a:xfrm>
            <a:off x="6149975" y="2547938"/>
            <a:ext cx="639763" cy="182562"/>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Canceled</a:t>
            </a:r>
            <a:endParaRPr lang="en-US" altLang="zh-CN" sz="1200" b="0">
              <a:solidFill>
                <a:schemeClr val="bg2"/>
              </a:solidFill>
              <a:latin typeface="ZapfHumnst BT" pitchFamily="34" charset="0"/>
              <a:ea typeface="宋体" panose="02010600030101010101" pitchFamily="2" charset="-122"/>
            </a:endParaRPr>
          </a:p>
        </p:txBody>
      </p:sp>
      <p:sp>
        <p:nvSpPr>
          <p:cNvPr id="401427" name="Line 19"/>
          <p:cNvSpPr>
            <a:spLocks noChangeShapeType="1"/>
          </p:cNvSpPr>
          <p:nvPr/>
        </p:nvSpPr>
        <p:spPr bwMode="auto">
          <a:xfrm>
            <a:off x="5441950" y="2751138"/>
            <a:ext cx="2057400" cy="1587"/>
          </a:xfrm>
          <a:prstGeom prst="line">
            <a:avLst/>
          </a:prstGeom>
          <a:noFill/>
          <a:ln w="12700">
            <a:solidFill>
              <a:srgbClr val="8A0E5E"/>
            </a:solidFill>
            <a:round/>
          </a:ln>
        </p:spPr>
        <p:txBody>
          <a:bodyPr/>
          <a:lstStyle/>
          <a:p>
            <a:endParaRPr lang="en-US"/>
          </a:p>
        </p:txBody>
      </p:sp>
      <p:sp>
        <p:nvSpPr>
          <p:cNvPr id="401428" name="Rectangle 20"/>
          <p:cNvSpPr>
            <a:spLocks noChangeArrowheads="1"/>
          </p:cNvSpPr>
          <p:nvPr/>
        </p:nvSpPr>
        <p:spPr bwMode="auto">
          <a:xfrm>
            <a:off x="5441950" y="2773363"/>
            <a:ext cx="1974850" cy="182562"/>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do/ Send cancellation notices</a:t>
            </a:r>
            <a:endParaRPr lang="en-US" altLang="zh-CN" sz="1200" b="0">
              <a:solidFill>
                <a:schemeClr val="bg2"/>
              </a:solidFill>
              <a:latin typeface="ZapfHumnst BT" pitchFamily="34" charset="0"/>
              <a:ea typeface="宋体" panose="02010600030101010101" pitchFamily="2" charset="-122"/>
            </a:endParaRPr>
          </a:p>
        </p:txBody>
      </p:sp>
      <p:sp>
        <p:nvSpPr>
          <p:cNvPr id="401429" name="AutoShape 21"/>
          <p:cNvSpPr>
            <a:spLocks noChangeArrowheads="1"/>
          </p:cNvSpPr>
          <p:nvPr/>
        </p:nvSpPr>
        <p:spPr bwMode="auto">
          <a:xfrm>
            <a:off x="6610350" y="5170488"/>
            <a:ext cx="1889125" cy="484187"/>
          </a:xfrm>
          <a:prstGeom prst="roundRect">
            <a:avLst>
              <a:gd name="adj" fmla="val 16278"/>
            </a:avLst>
          </a:prstGeom>
          <a:solidFill>
            <a:srgbClr val="FFFFCC"/>
          </a:solidFill>
          <a:ln w="12700">
            <a:solidFill>
              <a:srgbClr val="8A0E5E"/>
            </a:solidFill>
            <a:round/>
          </a:ln>
        </p:spPr>
        <p:txBody>
          <a:bodyPr/>
          <a:lstStyle/>
          <a:p>
            <a:endParaRPr lang="en-US"/>
          </a:p>
        </p:txBody>
      </p:sp>
      <p:sp>
        <p:nvSpPr>
          <p:cNvPr id="401430" name="Rectangle 22"/>
          <p:cNvSpPr>
            <a:spLocks noChangeArrowheads="1"/>
          </p:cNvSpPr>
          <p:nvPr/>
        </p:nvSpPr>
        <p:spPr bwMode="auto">
          <a:xfrm>
            <a:off x="7207250" y="5249863"/>
            <a:ext cx="735013" cy="182562"/>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Committed</a:t>
            </a:r>
            <a:endParaRPr lang="en-US" altLang="zh-CN" sz="1200" b="0">
              <a:solidFill>
                <a:schemeClr val="bg2"/>
              </a:solidFill>
              <a:latin typeface="ZapfHumnst BT" pitchFamily="34" charset="0"/>
              <a:ea typeface="宋体" panose="02010600030101010101" pitchFamily="2" charset="-122"/>
            </a:endParaRPr>
          </a:p>
        </p:txBody>
      </p:sp>
      <p:sp>
        <p:nvSpPr>
          <p:cNvPr id="401431" name="Line 23"/>
          <p:cNvSpPr>
            <a:spLocks noChangeShapeType="1"/>
          </p:cNvSpPr>
          <p:nvPr/>
        </p:nvSpPr>
        <p:spPr bwMode="auto">
          <a:xfrm>
            <a:off x="6656388" y="5464175"/>
            <a:ext cx="1798637" cy="1588"/>
          </a:xfrm>
          <a:prstGeom prst="line">
            <a:avLst/>
          </a:prstGeom>
          <a:noFill/>
          <a:ln w="12700">
            <a:solidFill>
              <a:srgbClr val="8A0E5E"/>
            </a:solidFill>
            <a:round/>
          </a:ln>
        </p:spPr>
        <p:txBody>
          <a:bodyPr/>
          <a:lstStyle/>
          <a:p>
            <a:endParaRPr lang="en-US"/>
          </a:p>
        </p:txBody>
      </p:sp>
      <p:sp>
        <p:nvSpPr>
          <p:cNvPr id="401432" name="Rectangle 24"/>
          <p:cNvSpPr>
            <a:spLocks noChangeArrowheads="1"/>
          </p:cNvSpPr>
          <p:nvPr/>
        </p:nvSpPr>
        <p:spPr bwMode="auto">
          <a:xfrm>
            <a:off x="6656388" y="5486400"/>
            <a:ext cx="1708150" cy="182563"/>
          </a:xfrm>
          <a:prstGeom prst="rect">
            <a:avLst/>
          </a:prstGeom>
          <a:noFill/>
          <a:ln w="9525">
            <a:noFill/>
            <a:miter lim="800000"/>
          </a:ln>
        </p:spPr>
        <p:txBody>
          <a:bodyPr wrap="none" lIns="0" tIns="0" rIns="0" bIns="0">
            <a:spAutoFit/>
          </a:bodyPr>
          <a:lstStyle/>
          <a:p>
            <a:pPr algn="l"/>
            <a:r>
              <a:rPr lang="en-US" altLang="zh-CN" sz="1200" b="0">
                <a:solidFill>
                  <a:schemeClr val="bg2"/>
                </a:solidFill>
                <a:ea typeface="宋体" panose="02010600030101010101" pitchFamily="2" charset="-122"/>
              </a:rPr>
              <a:t>do/ Generate class roster</a:t>
            </a:r>
            <a:endParaRPr lang="en-US" altLang="zh-CN" sz="1200" b="0">
              <a:solidFill>
                <a:schemeClr val="bg2"/>
              </a:solidFill>
              <a:latin typeface="ZapfHumnst BT" pitchFamily="34" charset="0"/>
              <a:ea typeface="宋体" panose="02010600030101010101" pitchFamily="2" charset="-122"/>
            </a:endParaRPr>
          </a:p>
        </p:txBody>
      </p:sp>
      <p:sp>
        <p:nvSpPr>
          <p:cNvPr id="401433" name="Freeform 25"/>
          <p:cNvSpPr/>
          <p:nvPr/>
        </p:nvSpPr>
        <p:spPr bwMode="auto">
          <a:xfrm>
            <a:off x="7532688" y="2717800"/>
            <a:ext cx="225425" cy="1588"/>
          </a:xfrm>
          <a:custGeom>
            <a:avLst/>
            <a:gdLst/>
            <a:ahLst/>
            <a:cxnLst>
              <a:cxn ang="0">
                <a:pos x="0" y="0"/>
              </a:cxn>
              <a:cxn ang="0">
                <a:pos x="142" y="0"/>
              </a:cxn>
            </a:cxnLst>
            <a:rect l="0" t="0" r="r" b="b"/>
            <a:pathLst>
              <a:path w="142" h="1">
                <a:moveTo>
                  <a:pt x="0" y="0"/>
                </a:moveTo>
                <a:lnTo>
                  <a:pt x="142" y="0"/>
                </a:lnTo>
              </a:path>
            </a:pathLst>
          </a:custGeom>
          <a:noFill/>
          <a:ln w="0">
            <a:solidFill>
              <a:schemeClr val="tx1"/>
            </a:solidFill>
            <a:prstDash val="solid"/>
            <a:round/>
            <a:tailEnd type="arrow" w="lg" len="lg"/>
          </a:ln>
        </p:spPr>
        <p:txBody>
          <a:bodyPr/>
          <a:lstStyle/>
          <a:p>
            <a:endParaRPr lang="en-US"/>
          </a:p>
        </p:txBody>
      </p:sp>
      <p:sp>
        <p:nvSpPr>
          <p:cNvPr id="401435" name="Freeform 27"/>
          <p:cNvSpPr/>
          <p:nvPr/>
        </p:nvSpPr>
        <p:spPr bwMode="auto">
          <a:xfrm>
            <a:off x="7554913" y="4044950"/>
            <a:ext cx="44450" cy="1117600"/>
          </a:xfrm>
          <a:custGeom>
            <a:avLst/>
            <a:gdLst/>
            <a:ahLst/>
            <a:cxnLst>
              <a:cxn ang="0">
                <a:pos x="0" y="0"/>
              </a:cxn>
              <a:cxn ang="0">
                <a:pos x="0" y="716"/>
              </a:cxn>
            </a:cxnLst>
            <a:rect l="0" t="0" r="r" b="b"/>
            <a:pathLst>
              <a:path w="1" h="716">
                <a:moveTo>
                  <a:pt x="0" y="0"/>
                </a:moveTo>
                <a:lnTo>
                  <a:pt x="0" y="716"/>
                </a:lnTo>
              </a:path>
            </a:pathLst>
          </a:custGeom>
          <a:noFill/>
          <a:ln w="0">
            <a:solidFill>
              <a:schemeClr val="tx1"/>
            </a:solidFill>
            <a:prstDash val="solid"/>
            <a:round/>
            <a:tailEnd type="arrow" w="lg" len="lg"/>
          </a:ln>
        </p:spPr>
        <p:txBody>
          <a:bodyPr/>
          <a:lstStyle/>
          <a:p>
            <a:endParaRPr lang="en-US"/>
          </a:p>
        </p:txBody>
      </p:sp>
      <p:sp>
        <p:nvSpPr>
          <p:cNvPr id="401437" name="Rectangle 29"/>
          <p:cNvSpPr>
            <a:spLocks noChangeArrowheads="1"/>
          </p:cNvSpPr>
          <p:nvPr/>
        </p:nvSpPr>
        <p:spPr bwMode="auto">
          <a:xfrm>
            <a:off x="5692775" y="4681538"/>
            <a:ext cx="2965450"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closeRegistration [ has Professor assigned ]</a:t>
            </a:r>
            <a:endParaRPr lang="en-US" altLang="zh-CN" sz="1200" b="0">
              <a:solidFill>
                <a:schemeClr val="tx2"/>
              </a:solidFill>
              <a:latin typeface="ZapfHumnst BT" pitchFamily="34" charset="0"/>
              <a:ea typeface="宋体" panose="02010600030101010101" pitchFamily="2" charset="-122"/>
            </a:endParaRPr>
          </a:p>
        </p:txBody>
      </p:sp>
      <p:sp>
        <p:nvSpPr>
          <p:cNvPr id="401438" name="Freeform 30"/>
          <p:cNvSpPr/>
          <p:nvPr/>
        </p:nvSpPr>
        <p:spPr bwMode="auto">
          <a:xfrm>
            <a:off x="7747000" y="4044950"/>
            <a:ext cx="617538" cy="1093788"/>
          </a:xfrm>
          <a:custGeom>
            <a:avLst/>
            <a:gdLst/>
            <a:ahLst/>
            <a:cxnLst>
              <a:cxn ang="0">
                <a:pos x="78" y="0"/>
              </a:cxn>
              <a:cxn ang="0">
                <a:pos x="389" y="234"/>
              </a:cxn>
              <a:cxn ang="0">
                <a:pos x="0" y="716"/>
              </a:cxn>
            </a:cxnLst>
            <a:rect l="0" t="0" r="r" b="b"/>
            <a:pathLst>
              <a:path w="389" h="716">
                <a:moveTo>
                  <a:pt x="78" y="0"/>
                </a:moveTo>
                <a:lnTo>
                  <a:pt x="389" y="234"/>
                </a:lnTo>
                <a:lnTo>
                  <a:pt x="0" y="716"/>
                </a:lnTo>
              </a:path>
            </a:pathLst>
          </a:custGeom>
          <a:noFill/>
          <a:ln w="0">
            <a:solidFill>
              <a:schemeClr val="tx1"/>
            </a:solidFill>
            <a:prstDash val="solid"/>
            <a:round/>
            <a:tailEnd type="arrow" w="lg" len="lg"/>
          </a:ln>
        </p:spPr>
        <p:txBody>
          <a:bodyPr/>
          <a:lstStyle/>
          <a:p>
            <a:endParaRPr lang="en-US"/>
          </a:p>
        </p:txBody>
      </p:sp>
      <p:sp>
        <p:nvSpPr>
          <p:cNvPr id="401440" name="Rectangle 32"/>
          <p:cNvSpPr>
            <a:spLocks noChangeArrowheads="1"/>
          </p:cNvSpPr>
          <p:nvPr/>
        </p:nvSpPr>
        <p:spPr bwMode="auto">
          <a:xfrm>
            <a:off x="8005763" y="4124325"/>
            <a:ext cx="354012"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a:t>
            </a:r>
            <a:endParaRPr lang="en-US" altLang="zh-CN" sz="1200" b="0">
              <a:solidFill>
                <a:schemeClr val="tx2"/>
              </a:solidFill>
              <a:latin typeface="ZapfHumnst BT" pitchFamily="34" charset="0"/>
              <a:ea typeface="宋体" panose="02010600030101010101" pitchFamily="2" charset="-122"/>
            </a:endParaRPr>
          </a:p>
        </p:txBody>
      </p:sp>
      <p:sp>
        <p:nvSpPr>
          <p:cNvPr id="401445" name="Rectangle 37"/>
          <p:cNvSpPr>
            <a:spLocks noChangeArrowheads="1"/>
          </p:cNvSpPr>
          <p:nvPr/>
        </p:nvSpPr>
        <p:spPr bwMode="auto">
          <a:xfrm>
            <a:off x="346075" y="1276350"/>
            <a:ext cx="1282700" cy="182563"/>
          </a:xfrm>
          <a:prstGeom prst="rect">
            <a:avLst/>
          </a:prstGeom>
          <a:noFill/>
          <a:ln w="9525">
            <a:noFill/>
            <a:miter lim="800000"/>
          </a:ln>
        </p:spPr>
        <p:txBody>
          <a:bodyPr wrap="none" lIns="0" tIns="0" rIns="0" bIns="0">
            <a:spAutoFit/>
          </a:bodyPr>
          <a:lstStyle/>
          <a:p>
            <a:pPr algn="l"/>
            <a:r>
              <a:rPr lang="zh-CN" altLang="en-US" sz="1200" b="0">
                <a:solidFill>
                  <a:schemeClr val="tx2"/>
                </a:solidFill>
                <a:ea typeface="宋体" panose="02010600030101010101" pitchFamily="2" charset="-122"/>
              </a:rPr>
              <a:t> </a:t>
            </a:r>
            <a:r>
              <a:rPr lang="en-US" altLang="zh-CN" sz="1200" b="0">
                <a:solidFill>
                  <a:schemeClr val="tx2"/>
                </a:solidFill>
                <a:ea typeface="宋体" panose="02010600030101010101" pitchFamily="2" charset="-122"/>
              </a:rPr>
              <a:t>/ numStudents = 0</a:t>
            </a:r>
            <a:endParaRPr lang="en-US" altLang="zh-CN" sz="1200" b="0">
              <a:solidFill>
                <a:schemeClr val="tx2"/>
              </a:solidFill>
              <a:latin typeface="ZapfHumnst BT" pitchFamily="34" charset="0"/>
              <a:ea typeface="宋体" panose="02010600030101010101" pitchFamily="2" charset="-122"/>
            </a:endParaRPr>
          </a:p>
        </p:txBody>
      </p:sp>
      <p:sp>
        <p:nvSpPr>
          <p:cNvPr id="401446" name="Arc 38"/>
          <p:cNvSpPr/>
          <p:nvPr/>
        </p:nvSpPr>
        <p:spPr bwMode="auto">
          <a:xfrm>
            <a:off x="2224088" y="1128713"/>
            <a:ext cx="417512" cy="473075"/>
          </a:xfrm>
          <a:custGeom>
            <a:avLst/>
            <a:gdLst>
              <a:gd name="G0" fmla="+- 21600 0 0"/>
              <a:gd name="G1" fmla="+- 21600 0 0"/>
              <a:gd name="G2" fmla="+- 21600 0 0"/>
              <a:gd name="T0" fmla="*/ 716 w 43200"/>
              <a:gd name="T1" fmla="*/ 27116 h 27116"/>
              <a:gd name="T2" fmla="*/ 42555 w 43200"/>
              <a:gd name="T3" fmla="*/ 26839 h 27116"/>
              <a:gd name="T4" fmla="*/ 21600 w 43200"/>
              <a:gd name="T5" fmla="*/ 21600 h 27116"/>
            </a:gdLst>
            <a:ahLst/>
            <a:cxnLst>
              <a:cxn ang="0">
                <a:pos x="T0" y="T1"/>
              </a:cxn>
              <a:cxn ang="0">
                <a:pos x="T2" y="T3"/>
              </a:cxn>
              <a:cxn ang="0">
                <a:pos x="T4" y="T5"/>
              </a:cxn>
            </a:cxnLst>
            <a:rect l="0" t="0" r="r" b="b"/>
            <a:pathLst>
              <a:path w="43200" h="27116" fill="none"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path>
              <a:path w="43200" h="27116" stroke="0"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lnTo>
                  <a:pt x="21600" y="21600"/>
                </a:lnTo>
                <a:close/>
              </a:path>
            </a:pathLst>
          </a:custGeom>
          <a:noFill/>
          <a:ln w="0">
            <a:solidFill>
              <a:schemeClr val="tx1"/>
            </a:solidFill>
            <a:round/>
            <a:tailEnd type="arrow" w="lg" len="lg"/>
          </a:ln>
        </p:spPr>
        <p:txBody>
          <a:bodyPr/>
          <a:lstStyle/>
          <a:p>
            <a:endParaRPr lang="en-US"/>
          </a:p>
        </p:txBody>
      </p:sp>
      <p:sp>
        <p:nvSpPr>
          <p:cNvPr id="401449" name="Freeform 41"/>
          <p:cNvSpPr/>
          <p:nvPr/>
        </p:nvSpPr>
        <p:spPr bwMode="auto">
          <a:xfrm>
            <a:off x="2551113" y="2087563"/>
            <a:ext cx="42862" cy="3024187"/>
          </a:xfrm>
          <a:custGeom>
            <a:avLst/>
            <a:gdLst/>
            <a:ahLst/>
            <a:cxnLst>
              <a:cxn ang="0">
                <a:pos x="0" y="0"/>
              </a:cxn>
              <a:cxn ang="0">
                <a:pos x="0" y="1906"/>
              </a:cxn>
            </a:cxnLst>
            <a:rect l="0" t="0" r="r" b="b"/>
            <a:pathLst>
              <a:path w="1" h="1906">
                <a:moveTo>
                  <a:pt x="0" y="0"/>
                </a:moveTo>
                <a:lnTo>
                  <a:pt x="0" y="1906"/>
                </a:lnTo>
              </a:path>
            </a:pathLst>
          </a:custGeom>
          <a:noFill/>
          <a:ln w="0">
            <a:solidFill>
              <a:schemeClr val="tx1"/>
            </a:solidFill>
            <a:prstDash val="solid"/>
            <a:round/>
            <a:tailEnd type="arrow" w="lg" len="lg"/>
          </a:ln>
        </p:spPr>
        <p:txBody>
          <a:bodyPr/>
          <a:lstStyle/>
          <a:p>
            <a:endParaRPr lang="en-US"/>
          </a:p>
        </p:txBody>
      </p:sp>
      <p:sp>
        <p:nvSpPr>
          <p:cNvPr id="401451" name="Rectangle 43"/>
          <p:cNvSpPr>
            <a:spLocks noChangeArrowheads="1"/>
          </p:cNvSpPr>
          <p:nvPr/>
        </p:nvSpPr>
        <p:spPr bwMode="auto">
          <a:xfrm>
            <a:off x="2493963" y="2616200"/>
            <a:ext cx="903287"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addProfessor</a:t>
            </a:r>
            <a:endParaRPr lang="en-US" altLang="zh-CN" sz="1200" b="0">
              <a:solidFill>
                <a:schemeClr val="tx2"/>
              </a:solidFill>
              <a:latin typeface="ZapfHumnst BT" pitchFamily="34" charset="0"/>
              <a:ea typeface="宋体" panose="02010600030101010101" pitchFamily="2" charset="-122"/>
            </a:endParaRPr>
          </a:p>
        </p:txBody>
      </p:sp>
      <p:sp>
        <p:nvSpPr>
          <p:cNvPr id="401452" name="Freeform 44"/>
          <p:cNvSpPr/>
          <p:nvPr/>
        </p:nvSpPr>
        <p:spPr bwMode="auto">
          <a:xfrm>
            <a:off x="3349625" y="2041525"/>
            <a:ext cx="2022475" cy="498475"/>
          </a:xfrm>
          <a:custGeom>
            <a:avLst/>
            <a:gdLst/>
            <a:ahLst/>
            <a:cxnLst>
              <a:cxn ang="0">
                <a:pos x="0" y="0"/>
              </a:cxn>
              <a:cxn ang="0">
                <a:pos x="1274" y="314"/>
              </a:cxn>
            </a:cxnLst>
            <a:rect l="0" t="0" r="r" b="b"/>
            <a:pathLst>
              <a:path w="1274" h="314">
                <a:moveTo>
                  <a:pt x="0" y="0"/>
                </a:moveTo>
                <a:lnTo>
                  <a:pt x="1274" y="314"/>
                </a:lnTo>
              </a:path>
            </a:pathLst>
          </a:custGeom>
          <a:noFill/>
          <a:ln w="0">
            <a:solidFill>
              <a:schemeClr val="tx1"/>
            </a:solidFill>
            <a:prstDash val="solid"/>
            <a:round/>
            <a:tailEnd type="arrow" w="lg" len="lg"/>
          </a:ln>
        </p:spPr>
        <p:txBody>
          <a:bodyPr/>
          <a:lstStyle/>
          <a:p>
            <a:endParaRPr lang="en-US"/>
          </a:p>
        </p:txBody>
      </p:sp>
      <p:sp>
        <p:nvSpPr>
          <p:cNvPr id="401454" name="Rectangle 46"/>
          <p:cNvSpPr>
            <a:spLocks noChangeArrowheads="1"/>
          </p:cNvSpPr>
          <p:nvPr/>
        </p:nvSpPr>
        <p:spPr bwMode="auto">
          <a:xfrm>
            <a:off x="3844925" y="2019300"/>
            <a:ext cx="1163638"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closeRegistration</a:t>
            </a:r>
            <a:endParaRPr lang="en-US" altLang="zh-CN" sz="1200" b="0">
              <a:solidFill>
                <a:schemeClr val="tx2"/>
              </a:solidFill>
              <a:latin typeface="ZapfHumnst BT" pitchFamily="34" charset="0"/>
              <a:ea typeface="宋体" panose="02010600030101010101" pitchFamily="2" charset="-122"/>
            </a:endParaRPr>
          </a:p>
        </p:txBody>
      </p:sp>
      <p:sp>
        <p:nvSpPr>
          <p:cNvPr id="401455" name="Freeform 47"/>
          <p:cNvSpPr/>
          <p:nvPr/>
        </p:nvSpPr>
        <p:spPr bwMode="auto">
          <a:xfrm>
            <a:off x="2898775" y="1208088"/>
            <a:ext cx="855663" cy="666750"/>
          </a:xfrm>
          <a:custGeom>
            <a:avLst/>
            <a:gdLst/>
            <a:ahLst/>
            <a:cxnLst>
              <a:cxn ang="0">
                <a:pos x="0" y="249"/>
              </a:cxn>
              <a:cxn ang="0">
                <a:pos x="489" y="0"/>
              </a:cxn>
              <a:cxn ang="0">
                <a:pos x="539" y="419"/>
              </a:cxn>
              <a:cxn ang="0">
                <a:pos x="288" y="420"/>
              </a:cxn>
            </a:cxnLst>
            <a:rect l="0" t="0" r="r" b="b"/>
            <a:pathLst>
              <a:path w="539" h="420">
                <a:moveTo>
                  <a:pt x="0" y="249"/>
                </a:moveTo>
                <a:lnTo>
                  <a:pt x="489" y="0"/>
                </a:lnTo>
                <a:lnTo>
                  <a:pt x="539" y="419"/>
                </a:lnTo>
                <a:lnTo>
                  <a:pt x="288" y="420"/>
                </a:lnTo>
              </a:path>
            </a:pathLst>
          </a:custGeom>
          <a:noFill/>
          <a:ln w="0">
            <a:solidFill>
              <a:schemeClr val="tx1"/>
            </a:solidFill>
            <a:prstDash val="solid"/>
            <a:round/>
            <a:tailEnd type="arrow" w="lg" len="lg"/>
          </a:ln>
        </p:spPr>
        <p:txBody>
          <a:bodyPr/>
          <a:lstStyle/>
          <a:p>
            <a:endParaRPr lang="en-US"/>
          </a:p>
        </p:txBody>
      </p:sp>
      <p:sp>
        <p:nvSpPr>
          <p:cNvPr id="401457" name="Rectangle 49"/>
          <p:cNvSpPr>
            <a:spLocks noChangeArrowheads="1"/>
          </p:cNvSpPr>
          <p:nvPr/>
        </p:nvSpPr>
        <p:spPr bwMode="auto">
          <a:xfrm>
            <a:off x="2967038" y="1320800"/>
            <a:ext cx="4541837"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removeStudent [numStudents &gt;0]/ numStudents = numStudents - 1</a:t>
            </a:r>
            <a:endParaRPr lang="en-US" altLang="zh-CN" sz="1200" b="0">
              <a:solidFill>
                <a:schemeClr val="tx2"/>
              </a:solidFill>
              <a:latin typeface="ZapfHumnst BT" pitchFamily="34" charset="0"/>
              <a:ea typeface="宋体" panose="02010600030101010101" pitchFamily="2" charset="-122"/>
            </a:endParaRPr>
          </a:p>
        </p:txBody>
      </p:sp>
      <p:sp>
        <p:nvSpPr>
          <p:cNvPr id="401458" name="Freeform 50"/>
          <p:cNvSpPr/>
          <p:nvPr/>
        </p:nvSpPr>
        <p:spPr bwMode="auto">
          <a:xfrm>
            <a:off x="2898775" y="2087563"/>
            <a:ext cx="2473325" cy="731837"/>
          </a:xfrm>
          <a:custGeom>
            <a:avLst/>
            <a:gdLst/>
            <a:ahLst/>
            <a:cxnLst>
              <a:cxn ang="0">
                <a:pos x="0" y="0"/>
              </a:cxn>
              <a:cxn ang="0">
                <a:pos x="872" y="461"/>
              </a:cxn>
              <a:cxn ang="0">
                <a:pos x="1558" y="405"/>
              </a:cxn>
            </a:cxnLst>
            <a:rect l="0" t="0" r="r" b="b"/>
            <a:pathLst>
              <a:path w="1558" h="461">
                <a:moveTo>
                  <a:pt x="0" y="0"/>
                </a:moveTo>
                <a:lnTo>
                  <a:pt x="872" y="461"/>
                </a:lnTo>
                <a:lnTo>
                  <a:pt x="1558" y="405"/>
                </a:lnTo>
              </a:path>
            </a:pathLst>
          </a:custGeom>
          <a:noFill/>
          <a:ln w="0">
            <a:solidFill>
              <a:schemeClr val="tx1"/>
            </a:solidFill>
            <a:prstDash val="solid"/>
            <a:round/>
            <a:tailEnd type="arrow" w="lg" len="lg"/>
          </a:ln>
        </p:spPr>
        <p:txBody>
          <a:bodyPr/>
          <a:lstStyle/>
          <a:p>
            <a:endParaRPr lang="en-US"/>
          </a:p>
        </p:txBody>
      </p:sp>
      <p:sp>
        <p:nvSpPr>
          <p:cNvPr id="401460" name="Rectangle 52"/>
          <p:cNvSpPr>
            <a:spLocks noChangeArrowheads="1"/>
          </p:cNvSpPr>
          <p:nvPr/>
        </p:nvSpPr>
        <p:spPr bwMode="auto">
          <a:xfrm>
            <a:off x="3944938" y="2481263"/>
            <a:ext cx="438150"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cancel</a:t>
            </a:r>
            <a:endParaRPr lang="en-US" altLang="zh-CN" sz="1200" b="0">
              <a:solidFill>
                <a:schemeClr val="tx2"/>
              </a:solidFill>
              <a:latin typeface="ZapfHumnst BT" pitchFamily="34" charset="0"/>
              <a:ea typeface="宋体" panose="02010600030101010101" pitchFamily="2" charset="-122"/>
            </a:endParaRPr>
          </a:p>
        </p:txBody>
      </p:sp>
      <p:sp>
        <p:nvSpPr>
          <p:cNvPr id="401461" name="Freeform 53"/>
          <p:cNvSpPr/>
          <p:nvPr/>
        </p:nvSpPr>
        <p:spPr bwMode="auto">
          <a:xfrm>
            <a:off x="2336800" y="2087563"/>
            <a:ext cx="1588" cy="3024187"/>
          </a:xfrm>
          <a:custGeom>
            <a:avLst/>
            <a:gdLst/>
            <a:ahLst/>
            <a:cxnLst>
              <a:cxn ang="0">
                <a:pos x="0" y="1905"/>
              </a:cxn>
              <a:cxn ang="0">
                <a:pos x="0" y="0"/>
              </a:cxn>
            </a:cxnLst>
            <a:rect l="0" t="0" r="r" b="b"/>
            <a:pathLst>
              <a:path w="1" h="1905">
                <a:moveTo>
                  <a:pt x="0" y="1905"/>
                </a:moveTo>
                <a:lnTo>
                  <a:pt x="0" y="0"/>
                </a:lnTo>
              </a:path>
            </a:pathLst>
          </a:custGeom>
          <a:noFill/>
          <a:ln w="0">
            <a:solidFill>
              <a:schemeClr val="tx1"/>
            </a:solidFill>
            <a:prstDash val="solid"/>
            <a:round/>
            <a:tailEnd type="arrow" w="lg" len="lg"/>
          </a:ln>
        </p:spPr>
        <p:txBody>
          <a:bodyPr/>
          <a:lstStyle/>
          <a:p>
            <a:endParaRPr lang="en-US"/>
          </a:p>
        </p:txBody>
      </p:sp>
      <p:sp>
        <p:nvSpPr>
          <p:cNvPr id="401463" name="Rectangle 55"/>
          <p:cNvSpPr>
            <a:spLocks noChangeArrowheads="1"/>
          </p:cNvSpPr>
          <p:nvPr/>
        </p:nvSpPr>
        <p:spPr bwMode="auto">
          <a:xfrm>
            <a:off x="1358900" y="3313113"/>
            <a:ext cx="1157288"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removeProfessor</a:t>
            </a:r>
            <a:endParaRPr lang="en-US" altLang="zh-CN" sz="1200" b="0">
              <a:solidFill>
                <a:schemeClr val="tx2"/>
              </a:solidFill>
              <a:latin typeface="ZapfHumnst BT" pitchFamily="34" charset="0"/>
              <a:ea typeface="宋体" panose="02010600030101010101" pitchFamily="2" charset="-122"/>
            </a:endParaRPr>
          </a:p>
        </p:txBody>
      </p:sp>
      <p:sp>
        <p:nvSpPr>
          <p:cNvPr id="401464" name="Freeform 56"/>
          <p:cNvSpPr/>
          <p:nvPr/>
        </p:nvSpPr>
        <p:spPr bwMode="auto">
          <a:xfrm>
            <a:off x="3225800" y="3967163"/>
            <a:ext cx="3789363" cy="1147762"/>
          </a:xfrm>
          <a:custGeom>
            <a:avLst/>
            <a:gdLst/>
            <a:ahLst/>
            <a:cxnLst>
              <a:cxn ang="0">
                <a:pos x="0" y="723"/>
              </a:cxn>
              <a:cxn ang="0">
                <a:pos x="2387" y="0"/>
              </a:cxn>
            </a:cxnLst>
            <a:rect l="0" t="0" r="r" b="b"/>
            <a:pathLst>
              <a:path w="2387" h="723">
                <a:moveTo>
                  <a:pt x="0" y="723"/>
                </a:moveTo>
                <a:lnTo>
                  <a:pt x="2387" y="0"/>
                </a:lnTo>
              </a:path>
            </a:pathLst>
          </a:custGeom>
          <a:noFill/>
          <a:ln w="0">
            <a:solidFill>
              <a:schemeClr val="tx1"/>
            </a:solidFill>
            <a:prstDash val="solid"/>
            <a:round/>
            <a:tailEnd type="arrow" w="lg" len="lg"/>
          </a:ln>
        </p:spPr>
        <p:txBody>
          <a:bodyPr/>
          <a:lstStyle/>
          <a:p>
            <a:endParaRPr lang="en-US"/>
          </a:p>
        </p:txBody>
      </p:sp>
      <p:sp>
        <p:nvSpPr>
          <p:cNvPr id="401466" name="Rectangle 58"/>
          <p:cNvSpPr>
            <a:spLocks noChangeArrowheads="1"/>
          </p:cNvSpPr>
          <p:nvPr/>
        </p:nvSpPr>
        <p:spPr bwMode="auto">
          <a:xfrm>
            <a:off x="3990975" y="4787900"/>
            <a:ext cx="1409700"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 numStudents = 10 ]</a:t>
            </a:r>
            <a:endParaRPr lang="en-US" altLang="zh-CN" sz="1200" b="0">
              <a:solidFill>
                <a:schemeClr val="tx2"/>
              </a:solidFill>
              <a:latin typeface="ZapfHumnst BT" pitchFamily="34" charset="0"/>
              <a:ea typeface="宋体" panose="02010600030101010101" pitchFamily="2" charset="-122"/>
            </a:endParaRPr>
          </a:p>
        </p:txBody>
      </p:sp>
      <p:sp>
        <p:nvSpPr>
          <p:cNvPr id="401467" name="Freeform 59"/>
          <p:cNvSpPr/>
          <p:nvPr/>
        </p:nvSpPr>
        <p:spPr bwMode="auto">
          <a:xfrm>
            <a:off x="2798763" y="2992438"/>
            <a:ext cx="3281362" cy="2122487"/>
          </a:xfrm>
          <a:custGeom>
            <a:avLst/>
            <a:gdLst/>
            <a:ahLst/>
            <a:cxnLst>
              <a:cxn ang="0">
                <a:pos x="0" y="1337"/>
              </a:cxn>
              <a:cxn ang="0">
                <a:pos x="2067" y="0"/>
              </a:cxn>
            </a:cxnLst>
            <a:rect l="0" t="0" r="r" b="b"/>
            <a:pathLst>
              <a:path w="2067" h="1337">
                <a:moveTo>
                  <a:pt x="0" y="1337"/>
                </a:moveTo>
                <a:lnTo>
                  <a:pt x="2067" y="0"/>
                </a:lnTo>
              </a:path>
            </a:pathLst>
          </a:custGeom>
          <a:noFill/>
          <a:ln w="0">
            <a:solidFill>
              <a:schemeClr val="tx1"/>
            </a:solidFill>
            <a:prstDash val="solid"/>
            <a:round/>
            <a:tailEnd type="arrow" w="lg" len="lg"/>
          </a:ln>
        </p:spPr>
        <p:txBody>
          <a:bodyPr/>
          <a:lstStyle/>
          <a:p>
            <a:endParaRPr lang="en-US"/>
          </a:p>
        </p:txBody>
      </p:sp>
      <p:sp>
        <p:nvSpPr>
          <p:cNvPr id="401469" name="Rectangle 61"/>
          <p:cNvSpPr>
            <a:spLocks noChangeArrowheads="1"/>
          </p:cNvSpPr>
          <p:nvPr/>
        </p:nvSpPr>
        <p:spPr bwMode="auto">
          <a:xfrm>
            <a:off x="3732213" y="4124325"/>
            <a:ext cx="1679575"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 numStudents &lt; 3 ]</a:t>
            </a:r>
            <a:endParaRPr lang="en-US" altLang="zh-CN" sz="1200" b="0">
              <a:solidFill>
                <a:schemeClr val="tx2"/>
              </a:solidFill>
              <a:latin typeface="ZapfHumnst BT" pitchFamily="34" charset="0"/>
              <a:ea typeface="宋体" panose="02010600030101010101" pitchFamily="2" charset="-122"/>
            </a:endParaRPr>
          </a:p>
        </p:txBody>
      </p:sp>
      <p:sp>
        <p:nvSpPr>
          <p:cNvPr id="401470" name="Freeform 62"/>
          <p:cNvSpPr/>
          <p:nvPr/>
        </p:nvSpPr>
        <p:spPr bwMode="auto">
          <a:xfrm>
            <a:off x="3551238" y="5373688"/>
            <a:ext cx="3054350" cy="1587"/>
          </a:xfrm>
          <a:custGeom>
            <a:avLst/>
            <a:gdLst/>
            <a:ahLst/>
            <a:cxnLst>
              <a:cxn ang="0">
                <a:pos x="0" y="0"/>
              </a:cxn>
              <a:cxn ang="0">
                <a:pos x="1924" y="1"/>
              </a:cxn>
            </a:cxnLst>
            <a:rect l="0" t="0" r="r" b="b"/>
            <a:pathLst>
              <a:path w="1924" h="1">
                <a:moveTo>
                  <a:pt x="0" y="0"/>
                </a:moveTo>
                <a:lnTo>
                  <a:pt x="1924" y="1"/>
                </a:lnTo>
              </a:path>
            </a:pathLst>
          </a:custGeom>
          <a:noFill/>
          <a:ln w="0">
            <a:solidFill>
              <a:schemeClr val="tx1"/>
            </a:solidFill>
            <a:prstDash val="solid"/>
            <a:round/>
            <a:tailEnd type="arrow" w="lg" len="lg"/>
          </a:ln>
        </p:spPr>
        <p:txBody>
          <a:bodyPr/>
          <a:lstStyle/>
          <a:p>
            <a:endParaRPr lang="en-US"/>
          </a:p>
        </p:txBody>
      </p:sp>
      <p:sp>
        <p:nvSpPr>
          <p:cNvPr id="401472" name="Rectangle 64"/>
          <p:cNvSpPr>
            <a:spLocks noChangeArrowheads="1"/>
          </p:cNvSpPr>
          <p:nvPr/>
        </p:nvSpPr>
        <p:spPr bwMode="auto">
          <a:xfrm>
            <a:off x="3754438" y="5181600"/>
            <a:ext cx="2578100"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closeRegistration[ numStudents &gt;= 3 ]</a:t>
            </a:r>
            <a:endParaRPr lang="en-US" altLang="zh-CN" sz="1200" b="0">
              <a:solidFill>
                <a:schemeClr val="tx2"/>
              </a:solidFill>
              <a:latin typeface="ZapfHumnst BT" pitchFamily="34" charset="0"/>
              <a:ea typeface="宋体" panose="02010600030101010101" pitchFamily="2" charset="-122"/>
            </a:endParaRPr>
          </a:p>
        </p:txBody>
      </p:sp>
      <p:sp>
        <p:nvSpPr>
          <p:cNvPr id="401473" name="Freeform 65"/>
          <p:cNvSpPr/>
          <p:nvPr/>
        </p:nvSpPr>
        <p:spPr bwMode="auto">
          <a:xfrm>
            <a:off x="2922588" y="5599113"/>
            <a:ext cx="3695700" cy="452437"/>
          </a:xfrm>
          <a:custGeom>
            <a:avLst/>
            <a:gdLst/>
            <a:ahLst/>
            <a:cxnLst>
              <a:cxn ang="0">
                <a:pos x="0" y="0"/>
              </a:cxn>
              <a:cxn ang="0">
                <a:pos x="928" y="285"/>
              </a:cxn>
              <a:cxn ang="0">
                <a:pos x="2328" y="19"/>
              </a:cxn>
            </a:cxnLst>
            <a:rect l="0" t="0" r="r" b="b"/>
            <a:pathLst>
              <a:path w="2328" h="285">
                <a:moveTo>
                  <a:pt x="0" y="0"/>
                </a:moveTo>
                <a:lnTo>
                  <a:pt x="928" y="285"/>
                </a:lnTo>
                <a:lnTo>
                  <a:pt x="2328" y="19"/>
                </a:lnTo>
              </a:path>
            </a:pathLst>
          </a:custGeom>
          <a:noFill/>
          <a:ln w="0">
            <a:solidFill>
              <a:schemeClr val="tx1"/>
            </a:solidFill>
            <a:prstDash val="solid"/>
            <a:round/>
            <a:tailEnd type="arrow" w="lg" len="lg"/>
          </a:ln>
        </p:spPr>
        <p:txBody>
          <a:bodyPr/>
          <a:lstStyle/>
          <a:p>
            <a:endParaRPr lang="en-US"/>
          </a:p>
        </p:txBody>
      </p:sp>
      <p:sp>
        <p:nvSpPr>
          <p:cNvPr id="401475" name="Rectangle 67"/>
          <p:cNvSpPr>
            <a:spLocks noChangeArrowheads="1"/>
          </p:cNvSpPr>
          <p:nvPr/>
        </p:nvSpPr>
        <p:spPr bwMode="auto">
          <a:xfrm>
            <a:off x="3910013" y="5657850"/>
            <a:ext cx="1768475"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 numStudents &gt;= 3 ]</a:t>
            </a:r>
            <a:endParaRPr lang="en-US" altLang="zh-CN" sz="1200" b="0">
              <a:solidFill>
                <a:schemeClr val="tx2"/>
              </a:solidFill>
              <a:latin typeface="ZapfHumnst BT" pitchFamily="34" charset="0"/>
              <a:ea typeface="宋体" panose="02010600030101010101" pitchFamily="2" charset="-122"/>
            </a:endParaRPr>
          </a:p>
        </p:txBody>
      </p:sp>
      <p:sp>
        <p:nvSpPr>
          <p:cNvPr id="401476" name="Freeform 68"/>
          <p:cNvSpPr/>
          <p:nvPr/>
        </p:nvSpPr>
        <p:spPr bwMode="auto">
          <a:xfrm>
            <a:off x="992188" y="4908550"/>
            <a:ext cx="492125" cy="742950"/>
          </a:xfrm>
          <a:custGeom>
            <a:avLst/>
            <a:gdLst/>
            <a:ahLst/>
            <a:cxnLst>
              <a:cxn ang="0">
                <a:pos x="310" y="130"/>
              </a:cxn>
              <a:cxn ang="0">
                <a:pos x="0" y="0"/>
              </a:cxn>
              <a:cxn ang="0">
                <a:pos x="0" y="468"/>
              </a:cxn>
              <a:cxn ang="0">
                <a:pos x="212" y="409"/>
              </a:cxn>
            </a:cxnLst>
            <a:rect l="0" t="0" r="r" b="b"/>
            <a:pathLst>
              <a:path w="310" h="468">
                <a:moveTo>
                  <a:pt x="310" y="130"/>
                </a:moveTo>
                <a:lnTo>
                  <a:pt x="0" y="0"/>
                </a:lnTo>
                <a:lnTo>
                  <a:pt x="0" y="468"/>
                </a:lnTo>
                <a:lnTo>
                  <a:pt x="212" y="409"/>
                </a:lnTo>
              </a:path>
            </a:pathLst>
          </a:custGeom>
          <a:noFill/>
          <a:ln w="0">
            <a:solidFill>
              <a:schemeClr val="tx1"/>
            </a:solidFill>
            <a:prstDash val="solid"/>
            <a:round/>
            <a:tailEnd type="arrow" w="lg" len="lg"/>
          </a:ln>
        </p:spPr>
        <p:txBody>
          <a:bodyPr/>
          <a:lstStyle/>
          <a:p>
            <a:endParaRPr lang="en-US"/>
          </a:p>
        </p:txBody>
      </p:sp>
      <p:sp>
        <p:nvSpPr>
          <p:cNvPr id="401478" name="Rectangle 70"/>
          <p:cNvSpPr>
            <a:spLocks noChangeArrowheads="1"/>
          </p:cNvSpPr>
          <p:nvPr/>
        </p:nvSpPr>
        <p:spPr bwMode="auto">
          <a:xfrm>
            <a:off x="87313" y="4681538"/>
            <a:ext cx="2224087" cy="365125"/>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addStudent /</a:t>
            </a:r>
            <a:endParaRPr lang="en-US" altLang="zh-CN" sz="1200" b="0">
              <a:solidFill>
                <a:schemeClr val="tx2"/>
              </a:solidFill>
              <a:ea typeface="宋体" panose="02010600030101010101" pitchFamily="2" charset="-122"/>
            </a:endParaRPr>
          </a:p>
          <a:p>
            <a:pPr algn="l"/>
            <a:r>
              <a:rPr lang="en-US" altLang="zh-CN" sz="1200" b="0">
                <a:solidFill>
                  <a:schemeClr val="tx2"/>
                </a:solidFill>
                <a:ea typeface="宋体" panose="02010600030101010101" pitchFamily="2" charset="-122"/>
              </a:rPr>
              <a:t>numStudents = numStudents + 1</a:t>
            </a:r>
            <a:endParaRPr lang="en-US" altLang="zh-CN" sz="1200" b="0">
              <a:solidFill>
                <a:schemeClr val="tx2"/>
              </a:solidFill>
              <a:latin typeface="ZapfHumnst BT" pitchFamily="34" charset="0"/>
              <a:ea typeface="宋体" panose="02010600030101010101" pitchFamily="2" charset="-122"/>
            </a:endParaRPr>
          </a:p>
        </p:txBody>
      </p:sp>
      <p:sp>
        <p:nvSpPr>
          <p:cNvPr id="401479" name="Freeform 71"/>
          <p:cNvSpPr/>
          <p:nvPr/>
        </p:nvSpPr>
        <p:spPr bwMode="auto">
          <a:xfrm>
            <a:off x="2667000" y="2992438"/>
            <a:ext cx="3103563" cy="2125662"/>
          </a:xfrm>
          <a:custGeom>
            <a:avLst/>
            <a:gdLst/>
            <a:ahLst/>
            <a:cxnLst>
              <a:cxn ang="0">
                <a:pos x="0" y="1363"/>
              </a:cxn>
              <a:cxn ang="0">
                <a:pos x="543" y="574"/>
              </a:cxn>
              <a:cxn ang="0">
                <a:pos x="2003" y="0"/>
              </a:cxn>
            </a:cxnLst>
            <a:rect l="0" t="0" r="r" b="b"/>
            <a:pathLst>
              <a:path w="2003" h="1363">
                <a:moveTo>
                  <a:pt x="0" y="1363"/>
                </a:moveTo>
                <a:lnTo>
                  <a:pt x="543" y="574"/>
                </a:lnTo>
                <a:lnTo>
                  <a:pt x="2003" y="0"/>
                </a:lnTo>
              </a:path>
            </a:pathLst>
          </a:custGeom>
          <a:noFill/>
          <a:ln w="0">
            <a:solidFill>
              <a:schemeClr val="tx1"/>
            </a:solidFill>
            <a:prstDash val="solid"/>
            <a:round/>
            <a:tailEnd type="arrow" w="lg" len="lg"/>
          </a:ln>
        </p:spPr>
        <p:txBody>
          <a:bodyPr/>
          <a:lstStyle/>
          <a:p>
            <a:endParaRPr lang="en-US"/>
          </a:p>
        </p:txBody>
      </p:sp>
      <p:sp>
        <p:nvSpPr>
          <p:cNvPr id="401480" name="Line 72"/>
          <p:cNvSpPr>
            <a:spLocks noChangeShapeType="1"/>
          </p:cNvSpPr>
          <p:nvPr/>
        </p:nvSpPr>
        <p:spPr bwMode="auto">
          <a:xfrm flipH="1">
            <a:off x="5711825" y="2954338"/>
            <a:ext cx="134938" cy="1587"/>
          </a:xfrm>
          <a:prstGeom prst="line">
            <a:avLst/>
          </a:prstGeom>
          <a:noFill/>
          <a:ln w="0">
            <a:solidFill>
              <a:schemeClr val="tx1"/>
            </a:solidFill>
            <a:round/>
          </a:ln>
        </p:spPr>
        <p:txBody>
          <a:bodyPr/>
          <a:lstStyle/>
          <a:p>
            <a:endParaRPr lang="en-US"/>
          </a:p>
        </p:txBody>
      </p:sp>
      <p:sp>
        <p:nvSpPr>
          <p:cNvPr id="401481" name="Rectangle 73"/>
          <p:cNvSpPr>
            <a:spLocks noChangeArrowheads="1"/>
          </p:cNvSpPr>
          <p:nvPr/>
        </p:nvSpPr>
        <p:spPr bwMode="auto">
          <a:xfrm>
            <a:off x="3697288" y="3449638"/>
            <a:ext cx="438150"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cancel</a:t>
            </a:r>
            <a:endParaRPr lang="en-US" altLang="zh-CN" sz="1200" b="0">
              <a:solidFill>
                <a:schemeClr val="tx2"/>
              </a:solidFill>
              <a:latin typeface="ZapfHumnst BT" pitchFamily="34" charset="0"/>
              <a:ea typeface="宋体" panose="02010600030101010101" pitchFamily="2" charset="-122"/>
            </a:endParaRPr>
          </a:p>
        </p:txBody>
      </p:sp>
      <p:sp>
        <p:nvSpPr>
          <p:cNvPr id="401482" name="Freeform 74"/>
          <p:cNvSpPr/>
          <p:nvPr/>
        </p:nvSpPr>
        <p:spPr bwMode="auto">
          <a:xfrm>
            <a:off x="1673225" y="5599113"/>
            <a:ext cx="765175" cy="733425"/>
          </a:xfrm>
          <a:custGeom>
            <a:avLst/>
            <a:gdLst/>
            <a:ahLst/>
            <a:cxnLst>
              <a:cxn ang="0">
                <a:pos x="482" y="0"/>
              </a:cxn>
              <a:cxn ang="0">
                <a:pos x="482" y="462"/>
              </a:cxn>
              <a:cxn ang="0">
                <a:pos x="0" y="461"/>
              </a:cxn>
              <a:cxn ang="0">
                <a:pos x="362" y="0"/>
              </a:cxn>
            </a:cxnLst>
            <a:rect l="0" t="0" r="r" b="b"/>
            <a:pathLst>
              <a:path w="482" h="462">
                <a:moveTo>
                  <a:pt x="482" y="0"/>
                </a:moveTo>
                <a:lnTo>
                  <a:pt x="482" y="462"/>
                </a:lnTo>
                <a:lnTo>
                  <a:pt x="0" y="461"/>
                </a:lnTo>
                <a:lnTo>
                  <a:pt x="362" y="0"/>
                </a:lnTo>
              </a:path>
            </a:pathLst>
          </a:custGeom>
          <a:noFill/>
          <a:ln w="0">
            <a:solidFill>
              <a:schemeClr val="tx1"/>
            </a:solidFill>
            <a:prstDash val="solid"/>
            <a:round/>
            <a:tailEnd type="arrow" w="lg" len="lg"/>
          </a:ln>
        </p:spPr>
        <p:txBody>
          <a:bodyPr/>
          <a:lstStyle/>
          <a:p>
            <a:endParaRPr lang="en-US"/>
          </a:p>
        </p:txBody>
      </p:sp>
      <p:sp>
        <p:nvSpPr>
          <p:cNvPr id="401484" name="Rectangle 76"/>
          <p:cNvSpPr>
            <a:spLocks noChangeArrowheads="1"/>
          </p:cNvSpPr>
          <p:nvPr/>
        </p:nvSpPr>
        <p:spPr bwMode="auto">
          <a:xfrm>
            <a:off x="301625" y="6148388"/>
            <a:ext cx="4627563" cy="182562"/>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removeStudent[ numStudents &gt; 0] / numStudents = numStudents - 1</a:t>
            </a:r>
            <a:endParaRPr lang="en-US" altLang="zh-CN" sz="1200" b="0">
              <a:solidFill>
                <a:schemeClr val="tx2"/>
              </a:solidFill>
              <a:latin typeface="ZapfHumnst BT" pitchFamily="34" charset="0"/>
              <a:ea typeface="宋体" panose="02010600030101010101" pitchFamily="2" charset="-122"/>
            </a:endParaRPr>
          </a:p>
        </p:txBody>
      </p:sp>
      <p:sp>
        <p:nvSpPr>
          <p:cNvPr id="401485" name="Freeform 77"/>
          <p:cNvSpPr/>
          <p:nvPr/>
        </p:nvSpPr>
        <p:spPr bwMode="auto">
          <a:xfrm>
            <a:off x="2697163" y="2087563"/>
            <a:ext cx="2698750" cy="1114425"/>
          </a:xfrm>
          <a:custGeom>
            <a:avLst/>
            <a:gdLst/>
            <a:ahLst/>
            <a:cxnLst>
              <a:cxn ang="0">
                <a:pos x="0" y="0"/>
              </a:cxn>
              <a:cxn ang="0">
                <a:pos x="744" y="702"/>
              </a:cxn>
              <a:cxn ang="0">
                <a:pos x="1700" y="518"/>
              </a:cxn>
            </a:cxnLst>
            <a:rect l="0" t="0" r="r" b="b"/>
            <a:pathLst>
              <a:path w="1700" h="702">
                <a:moveTo>
                  <a:pt x="0" y="0"/>
                </a:moveTo>
                <a:lnTo>
                  <a:pt x="744" y="702"/>
                </a:lnTo>
                <a:lnTo>
                  <a:pt x="1700" y="518"/>
                </a:lnTo>
              </a:path>
            </a:pathLst>
          </a:custGeom>
          <a:noFill/>
          <a:ln w="0">
            <a:solidFill>
              <a:schemeClr val="tx1"/>
            </a:solidFill>
            <a:prstDash val="solid"/>
            <a:round/>
            <a:tailEnd type="arrow" w="lg" len="lg"/>
          </a:ln>
        </p:spPr>
        <p:txBody>
          <a:bodyPr/>
          <a:lstStyle/>
          <a:p>
            <a:endParaRPr lang="en-US"/>
          </a:p>
        </p:txBody>
      </p:sp>
      <p:sp>
        <p:nvSpPr>
          <p:cNvPr id="401487" name="Rectangle 79"/>
          <p:cNvSpPr>
            <a:spLocks noChangeArrowheads="1"/>
          </p:cNvSpPr>
          <p:nvPr/>
        </p:nvSpPr>
        <p:spPr bwMode="auto">
          <a:xfrm>
            <a:off x="3787775" y="2965450"/>
            <a:ext cx="354013"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close</a:t>
            </a:r>
            <a:endParaRPr lang="en-US" altLang="zh-CN" sz="1200" b="0">
              <a:solidFill>
                <a:schemeClr val="tx2"/>
              </a:solidFill>
              <a:latin typeface="ZapfHumnst BT" pitchFamily="34" charset="0"/>
              <a:ea typeface="宋体" panose="02010600030101010101" pitchFamily="2" charset="-122"/>
            </a:endParaRPr>
          </a:p>
        </p:txBody>
      </p:sp>
      <p:sp>
        <p:nvSpPr>
          <p:cNvPr id="401488" name="Line 80"/>
          <p:cNvSpPr>
            <a:spLocks noChangeShapeType="1"/>
          </p:cNvSpPr>
          <p:nvPr/>
        </p:nvSpPr>
        <p:spPr bwMode="auto">
          <a:xfrm>
            <a:off x="3162300" y="2095500"/>
            <a:ext cx="3848100" cy="1638300"/>
          </a:xfrm>
          <a:prstGeom prst="line">
            <a:avLst/>
          </a:prstGeom>
          <a:noFill/>
          <a:ln w="9525">
            <a:solidFill>
              <a:schemeClr val="tx1"/>
            </a:solidFill>
            <a:round/>
            <a:tailEnd type="arrow" w="lg" len="lg"/>
          </a:ln>
          <a:effectLst/>
        </p:spPr>
        <p:txBody>
          <a:bodyPr wrap="none" lIns="107950" tIns="53975" rIns="107950" bIns="53975" anchor="ctr"/>
          <a:lstStyle/>
          <a:p>
            <a:endParaRPr lang="en-US"/>
          </a:p>
        </p:txBody>
      </p:sp>
      <p:sp>
        <p:nvSpPr>
          <p:cNvPr id="401489" name="Rectangle 81"/>
          <p:cNvSpPr>
            <a:spLocks noChangeArrowheads="1"/>
          </p:cNvSpPr>
          <p:nvPr/>
        </p:nvSpPr>
        <p:spPr bwMode="auto">
          <a:xfrm>
            <a:off x="5638800" y="3352800"/>
            <a:ext cx="1409700"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 numStudents = 10 ]</a:t>
            </a:r>
            <a:endParaRPr lang="en-US" altLang="zh-CN" sz="1200" b="0">
              <a:solidFill>
                <a:schemeClr val="tx2"/>
              </a:solidFill>
              <a:latin typeface="ZapfHumnst BT" pitchFamily="34" charset="0"/>
              <a:ea typeface="宋体" panose="02010600030101010101" pitchFamily="2" charset="-122"/>
            </a:endParaRPr>
          </a:p>
        </p:txBody>
      </p:sp>
      <p:sp>
        <p:nvSpPr>
          <p:cNvPr id="401490" name="Line 82"/>
          <p:cNvSpPr>
            <a:spLocks noChangeShapeType="1"/>
          </p:cNvSpPr>
          <p:nvPr/>
        </p:nvSpPr>
        <p:spPr bwMode="auto">
          <a:xfrm flipV="1">
            <a:off x="7156450" y="2976563"/>
            <a:ext cx="0" cy="584200"/>
          </a:xfrm>
          <a:prstGeom prst="line">
            <a:avLst/>
          </a:prstGeom>
          <a:noFill/>
          <a:ln w="9525">
            <a:solidFill>
              <a:schemeClr val="tx1"/>
            </a:solidFill>
            <a:round/>
            <a:tailEnd type="arrow" w="lg" len="lg"/>
          </a:ln>
          <a:effectLst/>
        </p:spPr>
        <p:txBody>
          <a:bodyPr wrap="none" lIns="107950" tIns="53975" rIns="107950" bIns="53975" anchor="ctr"/>
          <a:lstStyle/>
          <a:p>
            <a:endParaRPr lang="en-US"/>
          </a:p>
        </p:txBody>
      </p:sp>
      <p:sp>
        <p:nvSpPr>
          <p:cNvPr id="401491" name="Rectangle 83"/>
          <p:cNvSpPr>
            <a:spLocks noChangeArrowheads="1"/>
          </p:cNvSpPr>
          <p:nvPr/>
        </p:nvSpPr>
        <p:spPr bwMode="auto">
          <a:xfrm>
            <a:off x="7248525" y="3267075"/>
            <a:ext cx="438150" cy="182563"/>
          </a:xfrm>
          <a:prstGeom prst="rect">
            <a:avLst/>
          </a:prstGeom>
          <a:noFill/>
          <a:ln w="9525">
            <a:noFill/>
            <a:miter lim="800000"/>
          </a:ln>
        </p:spPr>
        <p:txBody>
          <a:bodyPr wrap="none" lIns="0" tIns="0" rIns="0" bIns="0">
            <a:spAutoFit/>
          </a:bodyPr>
          <a:lstStyle/>
          <a:p>
            <a:pPr algn="l"/>
            <a:r>
              <a:rPr lang="en-US" altLang="zh-CN" sz="1200" b="0">
                <a:solidFill>
                  <a:schemeClr val="tx2"/>
                </a:solidFill>
                <a:ea typeface="宋体" panose="02010600030101010101" pitchFamily="2" charset="-122"/>
              </a:rPr>
              <a:t>cancel</a:t>
            </a:r>
            <a:endParaRPr lang="en-US" altLang="zh-CN" sz="1200" b="0">
              <a:solidFill>
                <a:schemeClr val="tx2"/>
              </a:solidFill>
              <a:latin typeface="ZapfHumnst BT" pitchFamily="34" charset="0"/>
              <a:ea typeface="宋体" panose="02010600030101010101" pitchFamily="2" charset="-122"/>
            </a:endParaRPr>
          </a:p>
        </p:txBody>
      </p:sp>
      <p:sp>
        <p:nvSpPr>
          <p:cNvPr id="401493" name="Line 85"/>
          <p:cNvSpPr>
            <a:spLocks noChangeShapeType="1"/>
          </p:cNvSpPr>
          <p:nvPr/>
        </p:nvSpPr>
        <p:spPr bwMode="auto">
          <a:xfrm>
            <a:off x="463550" y="1806575"/>
            <a:ext cx="1052513" cy="0"/>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idx="1"/>
          </p:nvPr>
        </p:nvSpPr>
        <p:spPr/>
        <p:txBody>
          <a:bodyPr/>
          <a:lstStyle/>
          <a:p>
            <a:r>
              <a:rPr lang="en-US" altLang="zh-CN" dirty="0">
                <a:ea typeface="宋体" panose="02010600030101010101" pitchFamily="2" charset="-122"/>
              </a:rPr>
              <a:t>Objects whose role is clarified by state transitions</a:t>
            </a:r>
            <a:endParaRPr lang="en-US" altLang="zh-CN" dirty="0">
              <a:ea typeface="宋体" panose="02010600030101010101" pitchFamily="2" charset="-122"/>
            </a:endParaRPr>
          </a:p>
          <a:p>
            <a:r>
              <a:rPr lang="en-US" altLang="zh-CN" dirty="0">
                <a:ea typeface="宋体" panose="02010600030101010101" pitchFamily="2" charset="-122"/>
              </a:rPr>
              <a:t>Complex use cases that are state-controlled</a:t>
            </a:r>
            <a:endParaRPr lang="en-US" altLang="zh-CN" dirty="0">
              <a:ea typeface="宋体" panose="02010600030101010101" pitchFamily="2" charset="-122"/>
            </a:endParaRPr>
          </a:p>
          <a:p>
            <a:r>
              <a:rPr lang="en-US" altLang="zh-CN" dirty="0">
                <a:ea typeface="宋体" panose="02010600030101010101" pitchFamily="2" charset="-122"/>
              </a:rPr>
              <a:t>It is not necessary to model objects such as:</a:t>
            </a:r>
            <a:endParaRPr lang="en-US" altLang="zh-CN" dirty="0">
              <a:ea typeface="宋体" panose="02010600030101010101" pitchFamily="2" charset="-122"/>
            </a:endParaRPr>
          </a:p>
          <a:p>
            <a:pPr lvl="1"/>
            <a:r>
              <a:rPr lang="en-US" altLang="zh-CN" dirty="0">
                <a:ea typeface="宋体" panose="02010600030101010101" pitchFamily="2" charset="-122"/>
              </a:rPr>
              <a:t>Objects with straightforward mapping to implementation</a:t>
            </a:r>
            <a:endParaRPr lang="en-US" altLang="zh-CN" dirty="0">
              <a:ea typeface="宋体" panose="02010600030101010101" pitchFamily="2" charset="-122"/>
            </a:endParaRPr>
          </a:p>
          <a:p>
            <a:pPr lvl="1"/>
            <a:r>
              <a:rPr lang="en-US" altLang="zh-CN" dirty="0">
                <a:ea typeface="宋体" panose="02010600030101010101" pitchFamily="2" charset="-122"/>
              </a:rPr>
              <a:t>Objects that are not state-controlled</a:t>
            </a:r>
            <a:endParaRPr lang="en-US" altLang="zh-CN" dirty="0">
              <a:ea typeface="宋体" panose="02010600030101010101" pitchFamily="2" charset="-122"/>
            </a:endParaRPr>
          </a:p>
          <a:p>
            <a:pPr lvl="1"/>
            <a:r>
              <a:rPr lang="en-US" altLang="zh-CN" dirty="0">
                <a:ea typeface="宋体" panose="02010600030101010101" pitchFamily="2" charset="-122"/>
              </a:rPr>
              <a:t>Objects with only one computational state</a:t>
            </a:r>
            <a:endParaRPr lang="en-US" altLang="zh-CN" dirty="0">
              <a:ea typeface="宋体" panose="02010600030101010101" pitchFamily="2" charset="-122"/>
            </a:endParaRPr>
          </a:p>
        </p:txBody>
      </p:sp>
      <p:sp>
        <p:nvSpPr>
          <p:cNvPr id="405506"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Which Objects Have Significant State?</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87" name="Rectangle 35"/>
          <p:cNvSpPr>
            <a:spLocks noGrp="1" noChangeArrowheads="1"/>
          </p:cNvSpPr>
          <p:nvPr>
            <p:ph idx="1"/>
          </p:nvPr>
        </p:nvSpPr>
        <p:spPr>
          <a:xfrm>
            <a:off x="457200" y="1472974"/>
            <a:ext cx="8410575" cy="2756601"/>
          </a:xfrm>
          <a:noFill/>
        </p:spPr>
        <p:txBody>
          <a:bodyPr>
            <a:normAutofit/>
          </a:bodyPr>
          <a:lstStyle/>
          <a:p>
            <a:r>
              <a:rPr lang="en-US" altLang="zh-CN" sz="2800" dirty="0">
                <a:ea typeface="宋体" panose="02010600030101010101" pitchFamily="2" charset="-122"/>
              </a:rPr>
              <a:t>Events may map to operations</a:t>
            </a:r>
            <a:endParaRPr lang="en-US" altLang="zh-CN" sz="2800" dirty="0">
              <a:ea typeface="宋体" panose="02010600030101010101" pitchFamily="2" charset="-122"/>
            </a:endParaRPr>
          </a:p>
          <a:p>
            <a:r>
              <a:rPr lang="en-US" altLang="zh-CN" sz="2800" dirty="0">
                <a:ea typeface="宋体" panose="02010600030101010101" pitchFamily="2" charset="-122"/>
              </a:rPr>
              <a:t>Methods should be updated with state-specific information</a:t>
            </a:r>
            <a:endParaRPr lang="en-US" altLang="zh-CN" sz="2800" dirty="0">
              <a:ea typeface="宋体" panose="02010600030101010101" pitchFamily="2" charset="-122"/>
            </a:endParaRPr>
          </a:p>
          <a:p>
            <a:r>
              <a:rPr lang="en-US" altLang="zh-CN" sz="2800" dirty="0">
                <a:ea typeface="宋体" panose="02010600030101010101" pitchFamily="2" charset="-122"/>
              </a:rPr>
              <a:t>States are often represented using attributes</a:t>
            </a:r>
            <a:endParaRPr lang="en-US" altLang="zh-CN" sz="2800" dirty="0">
              <a:ea typeface="宋体" panose="02010600030101010101" pitchFamily="2" charset="-122"/>
            </a:endParaRPr>
          </a:p>
          <a:p>
            <a:pPr lvl="1"/>
            <a:r>
              <a:rPr lang="en-US" altLang="zh-CN" sz="2400" dirty="0">
                <a:ea typeface="宋体" panose="02010600030101010101" pitchFamily="2" charset="-122"/>
              </a:rPr>
              <a:t>This serves as input into the “</a:t>
            </a:r>
            <a:r>
              <a:rPr lang="en-US" altLang="zh-CN" sz="2400" i="1" dirty="0">
                <a:ea typeface="宋体" panose="02010600030101010101" pitchFamily="2" charset="-122"/>
              </a:rPr>
              <a:t>Define Attributes”</a:t>
            </a:r>
            <a:r>
              <a:rPr lang="en-US" altLang="zh-CN" sz="2400" dirty="0">
                <a:ea typeface="宋体" panose="02010600030101010101" pitchFamily="2" charset="-122"/>
              </a:rPr>
              <a:t> step</a:t>
            </a:r>
            <a:endParaRPr lang="en-US" altLang="zh-CN" sz="2400" dirty="0">
              <a:ea typeface="宋体" panose="02010600030101010101" pitchFamily="2" charset="-122"/>
            </a:endParaRPr>
          </a:p>
        </p:txBody>
      </p:sp>
      <p:sp>
        <p:nvSpPr>
          <p:cNvPr id="407592" name="Rectangle 40"/>
          <p:cNvSpPr>
            <a:spLocks noGrp="1" noChangeArrowheads="1"/>
          </p:cNvSpPr>
          <p:nvPr>
            <p:ph type="title"/>
          </p:nvPr>
        </p:nvSpPr>
        <p:spPr>
          <a:noFill/>
        </p:spPr>
        <p:txBody>
          <a:bodyPr>
            <a:normAutofit fontScale="90000"/>
          </a:bodyPr>
          <a:lstStyle/>
          <a:p>
            <a:r>
              <a:rPr lang="en-US" altLang="zh-CN" sz="3200">
                <a:ea typeface="宋体" panose="02010600030101010101" pitchFamily="2" charset="-122"/>
              </a:rPr>
              <a:t>How Do State Machines Map to the Rest of the Model?</a:t>
            </a:r>
            <a:r>
              <a:rPr lang="en-US" altLang="zh-CN">
                <a:ea typeface="宋体" panose="02010600030101010101" pitchFamily="2" charset="-122"/>
              </a:rPr>
              <a:t> </a:t>
            </a:r>
            <a:endParaRPr lang="en-US" altLang="zh-CN">
              <a:ea typeface="宋体" panose="02010600030101010101" pitchFamily="2" charset="-122"/>
            </a:endParaRPr>
          </a:p>
        </p:txBody>
      </p:sp>
      <p:grpSp>
        <p:nvGrpSpPr>
          <p:cNvPr id="407618" name="Group 66"/>
          <p:cNvGrpSpPr/>
          <p:nvPr/>
        </p:nvGrpSpPr>
        <p:grpSpPr bwMode="auto">
          <a:xfrm>
            <a:off x="1638300" y="5550375"/>
            <a:ext cx="949325" cy="558800"/>
            <a:chOff x="1032" y="2216"/>
            <a:chExt cx="598" cy="352"/>
          </a:xfrm>
        </p:grpSpPr>
        <p:sp>
          <p:nvSpPr>
            <p:cNvPr id="407599" name="AutoShape 47"/>
            <p:cNvSpPr>
              <a:spLocks noChangeArrowheads="1"/>
            </p:cNvSpPr>
            <p:nvPr/>
          </p:nvSpPr>
          <p:spPr bwMode="auto">
            <a:xfrm>
              <a:off x="1032" y="2216"/>
              <a:ext cx="598" cy="352"/>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407600" name="Text Box 48"/>
            <p:cNvSpPr txBox="1">
              <a:spLocks noChangeArrowheads="1"/>
            </p:cNvSpPr>
            <p:nvPr/>
          </p:nvSpPr>
          <p:spPr bwMode="auto">
            <a:xfrm>
              <a:off x="1102" y="2232"/>
              <a:ext cx="456" cy="192"/>
            </a:xfrm>
            <a:prstGeom prst="rect">
              <a:avLst/>
            </a:prstGeom>
            <a:noFill/>
            <a:ln w="9525">
              <a:noFill/>
              <a:miter lim="800000"/>
            </a:ln>
            <a:effectLst/>
          </p:spPr>
          <p:txBody>
            <a:bodyPr>
              <a:spAutoFit/>
            </a:bodyPr>
            <a:lstStyle/>
            <a:p>
              <a:pPr>
                <a:spcBef>
                  <a:spcPct val="50000"/>
                </a:spcBef>
              </a:pPr>
              <a:r>
                <a:rPr lang="en-US" altLang="zh-CN" b="0" dirty="0">
                  <a:solidFill>
                    <a:srgbClr val="FF0000"/>
                  </a:solidFill>
                  <a:ea typeface="宋体" panose="02010600030101010101" pitchFamily="2" charset="-122"/>
                </a:rPr>
                <a:t>Open</a:t>
              </a:r>
              <a:endParaRPr lang="en-US" altLang="zh-CN" b="0" dirty="0">
                <a:solidFill>
                  <a:srgbClr val="FF0000"/>
                </a:solidFill>
                <a:ea typeface="宋体" panose="02010600030101010101" pitchFamily="2" charset="-122"/>
              </a:endParaRPr>
            </a:p>
          </p:txBody>
        </p:sp>
      </p:grpSp>
      <p:grpSp>
        <p:nvGrpSpPr>
          <p:cNvPr id="407609" name="Group 57"/>
          <p:cNvGrpSpPr/>
          <p:nvPr/>
        </p:nvGrpSpPr>
        <p:grpSpPr bwMode="auto">
          <a:xfrm>
            <a:off x="3405188" y="4048600"/>
            <a:ext cx="1898650" cy="1114425"/>
            <a:chOff x="3376" y="2852"/>
            <a:chExt cx="1332" cy="702"/>
          </a:xfrm>
        </p:grpSpPr>
        <p:sp>
          <p:nvSpPr>
            <p:cNvPr id="407602" name="Rectangle 50"/>
            <p:cNvSpPr>
              <a:spLocks noChangeArrowheads="1"/>
            </p:cNvSpPr>
            <p:nvPr/>
          </p:nvSpPr>
          <p:spPr bwMode="auto">
            <a:xfrm>
              <a:off x="3376" y="2852"/>
              <a:ext cx="1329" cy="702"/>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07603" name="Line 51"/>
            <p:cNvSpPr>
              <a:spLocks noChangeShapeType="1"/>
            </p:cNvSpPr>
            <p:nvPr/>
          </p:nvSpPr>
          <p:spPr bwMode="auto">
            <a:xfrm>
              <a:off x="3384" y="3362"/>
              <a:ext cx="1324"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07606" name="Line 54"/>
            <p:cNvSpPr>
              <a:spLocks noChangeShapeType="1"/>
            </p:cNvSpPr>
            <p:nvPr/>
          </p:nvSpPr>
          <p:spPr bwMode="auto">
            <a:xfrm>
              <a:off x="3384" y="3178"/>
              <a:ext cx="1324"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407604" name="Rectangle 52"/>
          <p:cNvSpPr>
            <a:spLocks noChangeArrowheads="1"/>
          </p:cNvSpPr>
          <p:nvPr/>
        </p:nvSpPr>
        <p:spPr bwMode="auto">
          <a:xfrm>
            <a:off x="3319463" y="4229575"/>
            <a:ext cx="2084387" cy="336550"/>
          </a:xfrm>
          <a:prstGeom prst="rect">
            <a:avLst/>
          </a:prstGeom>
          <a:noFill/>
          <a:ln w="9525">
            <a:noFill/>
            <a:miter lim="800000"/>
          </a:ln>
          <a:effectLst/>
        </p:spPr>
        <p:txBody>
          <a:bodyPr lIns="92075" tIns="46038" rIns="92075" bIns="46038">
            <a:spAutoFit/>
          </a:bodyPr>
          <a:lstStyle/>
          <a:p>
            <a:r>
              <a:rPr lang="en-US" altLang="zh-CN" sz="1600" b="0" dirty="0" err="1">
                <a:solidFill>
                  <a:srgbClr val="FF0000"/>
                </a:solidFill>
                <a:ea typeface="宋体" panose="02010600030101010101" pitchFamily="2" charset="-122"/>
              </a:rPr>
              <a:t>CourseOffering</a:t>
            </a:r>
            <a:endParaRPr lang="en-US" altLang="zh-CN" sz="1600" b="0" dirty="0">
              <a:solidFill>
                <a:srgbClr val="FF0000"/>
              </a:solidFill>
              <a:ea typeface="宋体" panose="02010600030101010101" pitchFamily="2" charset="-122"/>
            </a:endParaRPr>
          </a:p>
        </p:txBody>
      </p:sp>
      <p:sp>
        <p:nvSpPr>
          <p:cNvPr id="407607" name="Rectangle 55"/>
          <p:cNvSpPr>
            <a:spLocks noChangeArrowheads="1"/>
          </p:cNvSpPr>
          <p:nvPr/>
        </p:nvSpPr>
        <p:spPr bwMode="auto">
          <a:xfrm>
            <a:off x="3392488" y="4548663"/>
            <a:ext cx="1354137"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numStudents</a:t>
            </a:r>
            <a:endParaRPr lang="en-US" altLang="zh-CN" b="0" dirty="0">
              <a:solidFill>
                <a:srgbClr val="FF0000"/>
              </a:solidFill>
              <a:ea typeface="宋体" panose="02010600030101010101" pitchFamily="2" charset="-122"/>
            </a:endParaRPr>
          </a:p>
        </p:txBody>
      </p:sp>
      <p:sp>
        <p:nvSpPr>
          <p:cNvPr id="407608" name="Rectangle 56"/>
          <p:cNvSpPr>
            <a:spLocks noChangeArrowheads="1"/>
          </p:cNvSpPr>
          <p:nvPr/>
        </p:nvSpPr>
        <p:spPr bwMode="auto">
          <a:xfrm>
            <a:off x="3367088" y="4832825"/>
            <a:ext cx="1395412" cy="308419"/>
          </a:xfrm>
          <a:prstGeom prst="rect">
            <a:avLst/>
          </a:prstGeom>
          <a:noFill/>
          <a:ln w="9525">
            <a:noFill/>
            <a:miter lim="800000"/>
          </a:ln>
          <a:effectLst/>
        </p:spPr>
        <p:txBody>
          <a:bodyPr lIns="92075" tIns="46038" rIns="92075" bIns="46038">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addStudent</a:t>
            </a:r>
            <a:r>
              <a:rPr lang="en-US" altLang="zh-CN" b="0" dirty="0">
                <a:solidFill>
                  <a:srgbClr val="FF0000"/>
                </a:solidFill>
                <a:ea typeface="宋体" panose="02010600030101010101" pitchFamily="2" charset="-122"/>
              </a:rPr>
              <a:t>()</a:t>
            </a:r>
            <a:endParaRPr lang="en-US" altLang="zh-CN" b="0" dirty="0">
              <a:solidFill>
                <a:srgbClr val="FF0000"/>
              </a:solidFill>
              <a:ea typeface="宋体" panose="02010600030101010101" pitchFamily="2" charset="-122"/>
            </a:endParaRPr>
          </a:p>
        </p:txBody>
      </p:sp>
      <p:grpSp>
        <p:nvGrpSpPr>
          <p:cNvPr id="407619" name="Group 67"/>
          <p:cNvGrpSpPr/>
          <p:nvPr/>
        </p:nvGrpSpPr>
        <p:grpSpPr bwMode="auto">
          <a:xfrm>
            <a:off x="6080125" y="5550375"/>
            <a:ext cx="987425" cy="558800"/>
            <a:chOff x="4054" y="2216"/>
            <a:chExt cx="598" cy="352"/>
          </a:xfrm>
        </p:grpSpPr>
        <p:sp>
          <p:nvSpPr>
            <p:cNvPr id="407610" name="AutoShape 58"/>
            <p:cNvSpPr>
              <a:spLocks noChangeArrowheads="1"/>
            </p:cNvSpPr>
            <p:nvPr/>
          </p:nvSpPr>
          <p:spPr bwMode="auto">
            <a:xfrm>
              <a:off x="4054" y="2216"/>
              <a:ext cx="598" cy="352"/>
            </a:xfrm>
            <a:prstGeom prst="roundRect">
              <a:avLst>
                <a:gd name="adj" fmla="val 16667"/>
              </a:avLst>
            </a:prstGeom>
            <a:solidFill>
              <a:srgbClr val="FFFFCC"/>
            </a:solidFill>
            <a:ln w="12700">
              <a:solidFill>
                <a:srgbClr val="990033"/>
              </a:solidFill>
              <a:round/>
            </a:ln>
            <a:effectLst/>
          </p:spPr>
          <p:txBody>
            <a:bodyPr wrap="none" anchor="ctr"/>
            <a:lstStyle/>
            <a:p>
              <a:endParaRPr lang="en-US"/>
            </a:p>
          </p:txBody>
        </p:sp>
        <p:sp>
          <p:nvSpPr>
            <p:cNvPr id="407611" name="Text Box 59"/>
            <p:cNvSpPr txBox="1">
              <a:spLocks noChangeArrowheads="1"/>
            </p:cNvSpPr>
            <p:nvPr/>
          </p:nvSpPr>
          <p:spPr bwMode="auto">
            <a:xfrm>
              <a:off x="4132" y="2232"/>
              <a:ext cx="456" cy="192"/>
            </a:xfrm>
            <a:prstGeom prst="rect">
              <a:avLst/>
            </a:prstGeom>
            <a:noFill/>
            <a:ln w="9525">
              <a:noFill/>
              <a:miter lim="800000"/>
            </a:ln>
            <a:effectLst/>
          </p:spPr>
          <p:txBody>
            <a:bodyPr>
              <a:spAutoFit/>
            </a:bodyPr>
            <a:lstStyle/>
            <a:p>
              <a:pPr>
                <a:spcBef>
                  <a:spcPct val="50000"/>
                </a:spcBef>
              </a:pPr>
              <a:r>
                <a:rPr lang="en-US" altLang="zh-CN" b="0" dirty="0">
                  <a:solidFill>
                    <a:srgbClr val="FF0000"/>
                  </a:solidFill>
                  <a:ea typeface="宋体" panose="02010600030101010101" pitchFamily="2" charset="-122"/>
                </a:rPr>
                <a:t>Closed</a:t>
              </a:r>
              <a:endParaRPr lang="en-US" altLang="zh-CN" b="0" dirty="0">
                <a:solidFill>
                  <a:srgbClr val="FF0000"/>
                </a:solidFill>
                <a:ea typeface="宋体" panose="02010600030101010101" pitchFamily="2" charset="-122"/>
              </a:endParaRPr>
            </a:p>
          </p:txBody>
        </p:sp>
      </p:grpSp>
      <p:sp>
        <p:nvSpPr>
          <p:cNvPr id="407612" name="Text Box 60"/>
          <p:cNvSpPr txBox="1">
            <a:spLocks noChangeArrowheads="1"/>
          </p:cNvSpPr>
          <p:nvPr/>
        </p:nvSpPr>
        <p:spPr bwMode="auto">
          <a:xfrm>
            <a:off x="4746625" y="6282213"/>
            <a:ext cx="1663700" cy="274637"/>
          </a:xfrm>
          <a:prstGeom prst="rect">
            <a:avLst/>
          </a:prstGeom>
          <a:noFill/>
          <a:ln w="9525">
            <a:noFill/>
            <a:miter lim="800000"/>
          </a:ln>
          <a:effectLst/>
        </p:spPr>
        <p:txBody>
          <a:bodyPr>
            <a:spAutoFit/>
          </a:bodyPr>
          <a:lstStyle/>
          <a:p>
            <a:pPr algn="l">
              <a:spcBef>
                <a:spcPct val="50000"/>
              </a:spcBef>
            </a:pPr>
            <a:r>
              <a:rPr lang="en-US" altLang="zh-CN" sz="1200" b="0" dirty="0">
                <a:solidFill>
                  <a:srgbClr val="FF0000"/>
                </a:solidFill>
                <a:ea typeface="宋体" panose="02010600030101010101" pitchFamily="2" charset="-122"/>
              </a:rPr>
              <a:t>[</a:t>
            </a:r>
            <a:r>
              <a:rPr lang="en-US" altLang="zh-CN" sz="1200" b="0" dirty="0" err="1">
                <a:solidFill>
                  <a:srgbClr val="FF0000"/>
                </a:solidFill>
                <a:ea typeface="宋体" panose="02010600030101010101" pitchFamily="2" charset="-122"/>
              </a:rPr>
              <a:t>numStudents</a:t>
            </a:r>
            <a:r>
              <a:rPr lang="en-US" altLang="zh-CN" sz="1200" b="0" dirty="0">
                <a:solidFill>
                  <a:srgbClr val="FF0000"/>
                </a:solidFill>
                <a:ea typeface="宋体" panose="02010600030101010101" pitchFamily="2" charset="-122"/>
              </a:rPr>
              <a:t>&gt;=10]</a:t>
            </a:r>
            <a:endParaRPr lang="en-US" altLang="zh-CN" sz="1200" b="0" dirty="0">
              <a:solidFill>
                <a:srgbClr val="FF0000"/>
              </a:solidFill>
              <a:ea typeface="宋体" panose="02010600030101010101" pitchFamily="2" charset="-122"/>
            </a:endParaRPr>
          </a:p>
        </p:txBody>
      </p:sp>
      <p:sp>
        <p:nvSpPr>
          <p:cNvPr id="407613" name="Text Box 61"/>
          <p:cNvSpPr txBox="1">
            <a:spLocks noChangeArrowheads="1"/>
          </p:cNvSpPr>
          <p:nvPr/>
        </p:nvSpPr>
        <p:spPr bwMode="auto">
          <a:xfrm>
            <a:off x="2563813" y="5520213"/>
            <a:ext cx="3330575" cy="274637"/>
          </a:xfrm>
          <a:prstGeom prst="rect">
            <a:avLst/>
          </a:prstGeom>
          <a:noFill/>
          <a:ln w="9525">
            <a:noFill/>
            <a:miter lim="800000"/>
          </a:ln>
          <a:effectLst/>
        </p:spPr>
        <p:txBody>
          <a:bodyPr>
            <a:spAutoFit/>
          </a:bodyPr>
          <a:lstStyle/>
          <a:p>
            <a:pPr algn="l">
              <a:spcBef>
                <a:spcPct val="50000"/>
              </a:spcBef>
            </a:pPr>
            <a:r>
              <a:rPr lang="en-US" altLang="zh-CN" sz="1200" b="0" dirty="0" err="1">
                <a:solidFill>
                  <a:srgbClr val="FF0000"/>
                </a:solidFill>
                <a:ea typeface="宋体" panose="02010600030101010101" pitchFamily="2" charset="-122"/>
              </a:rPr>
              <a:t>addStudent</a:t>
            </a:r>
            <a:r>
              <a:rPr lang="en-US" altLang="zh-CN" sz="1200" b="0" dirty="0">
                <a:solidFill>
                  <a:srgbClr val="FF0000"/>
                </a:solidFill>
                <a:ea typeface="宋体" panose="02010600030101010101" pitchFamily="2" charset="-122"/>
              </a:rPr>
              <a:t> / </a:t>
            </a:r>
            <a:r>
              <a:rPr lang="en-US" altLang="zh-CN" sz="1200" b="0" dirty="0" err="1">
                <a:solidFill>
                  <a:srgbClr val="FF0000"/>
                </a:solidFill>
                <a:ea typeface="宋体" panose="02010600030101010101" pitchFamily="2" charset="-122"/>
              </a:rPr>
              <a:t>numStudents</a:t>
            </a:r>
            <a:r>
              <a:rPr lang="en-US" altLang="zh-CN" sz="1200" b="0" dirty="0">
                <a:solidFill>
                  <a:srgbClr val="FF0000"/>
                </a:solidFill>
                <a:ea typeface="宋体" panose="02010600030101010101" pitchFamily="2" charset="-122"/>
              </a:rPr>
              <a:t> = </a:t>
            </a:r>
            <a:r>
              <a:rPr lang="en-US" altLang="zh-CN" sz="1200" b="0" dirty="0" err="1">
                <a:solidFill>
                  <a:srgbClr val="FF0000"/>
                </a:solidFill>
                <a:ea typeface="宋体" panose="02010600030101010101" pitchFamily="2" charset="-122"/>
              </a:rPr>
              <a:t>numStudents</a:t>
            </a:r>
            <a:r>
              <a:rPr lang="en-US" altLang="zh-CN" sz="1200" b="0" dirty="0">
                <a:solidFill>
                  <a:srgbClr val="FF0000"/>
                </a:solidFill>
                <a:ea typeface="宋体" panose="02010600030101010101" pitchFamily="2" charset="-122"/>
              </a:rPr>
              <a:t> + 1</a:t>
            </a:r>
            <a:endParaRPr lang="en-US" altLang="zh-CN" sz="1200" b="0" dirty="0">
              <a:solidFill>
                <a:srgbClr val="FF0000"/>
              </a:solidFill>
              <a:ea typeface="宋体" panose="02010600030101010101" pitchFamily="2" charset="-122"/>
            </a:endParaRPr>
          </a:p>
        </p:txBody>
      </p:sp>
      <p:sp>
        <p:nvSpPr>
          <p:cNvPr id="407617" name="AutoShape 65"/>
          <p:cNvSpPr>
            <a:spLocks noChangeArrowheads="1"/>
          </p:cNvSpPr>
          <p:nvPr/>
        </p:nvSpPr>
        <p:spPr bwMode="auto">
          <a:xfrm>
            <a:off x="4121150" y="6337775"/>
            <a:ext cx="466725" cy="466725"/>
          </a:xfrm>
          <a:prstGeom prst="diamond">
            <a:avLst/>
          </a:prstGeom>
          <a:noFill/>
          <a:ln w="19050">
            <a:solidFill>
              <a:schemeClr val="tx1"/>
            </a:solidFill>
            <a:miter lim="800000"/>
          </a:ln>
          <a:effectLst/>
        </p:spPr>
        <p:txBody>
          <a:bodyPr wrap="none" anchor="ctr"/>
          <a:lstStyle/>
          <a:p>
            <a:endParaRPr lang="en-US"/>
          </a:p>
        </p:txBody>
      </p:sp>
      <p:sp>
        <p:nvSpPr>
          <p:cNvPr id="407621" name="Line 69"/>
          <p:cNvSpPr>
            <a:spLocks noChangeShapeType="1"/>
          </p:cNvSpPr>
          <p:nvPr/>
        </p:nvSpPr>
        <p:spPr bwMode="auto">
          <a:xfrm flipH="1">
            <a:off x="2124075" y="6566375"/>
            <a:ext cx="2000250" cy="0"/>
          </a:xfrm>
          <a:prstGeom prst="line">
            <a:avLst/>
          </a:prstGeom>
          <a:noFill/>
          <a:ln w="12700">
            <a:solidFill>
              <a:schemeClr val="tx1"/>
            </a:solidFill>
            <a:round/>
          </a:ln>
          <a:effectLst/>
        </p:spPr>
        <p:txBody>
          <a:bodyPr wrap="none" anchor="ctr"/>
          <a:lstStyle/>
          <a:p>
            <a:endParaRPr lang="en-US"/>
          </a:p>
        </p:txBody>
      </p:sp>
      <p:sp>
        <p:nvSpPr>
          <p:cNvPr id="407622" name="Line 70"/>
          <p:cNvSpPr>
            <a:spLocks noChangeShapeType="1"/>
          </p:cNvSpPr>
          <p:nvPr/>
        </p:nvSpPr>
        <p:spPr bwMode="auto">
          <a:xfrm flipH="1">
            <a:off x="4578350" y="6566375"/>
            <a:ext cx="2000250" cy="0"/>
          </a:xfrm>
          <a:prstGeom prst="line">
            <a:avLst/>
          </a:prstGeom>
          <a:noFill/>
          <a:ln w="12700">
            <a:solidFill>
              <a:schemeClr val="tx1"/>
            </a:solidFill>
            <a:round/>
          </a:ln>
          <a:effectLst/>
        </p:spPr>
        <p:txBody>
          <a:bodyPr wrap="none" anchor="ctr"/>
          <a:lstStyle/>
          <a:p>
            <a:endParaRPr lang="en-US"/>
          </a:p>
        </p:txBody>
      </p:sp>
      <p:sp>
        <p:nvSpPr>
          <p:cNvPr id="407623" name="Line 71"/>
          <p:cNvSpPr>
            <a:spLocks noChangeShapeType="1"/>
          </p:cNvSpPr>
          <p:nvPr/>
        </p:nvSpPr>
        <p:spPr bwMode="auto">
          <a:xfrm flipV="1">
            <a:off x="2124075" y="6109175"/>
            <a:ext cx="0" cy="463550"/>
          </a:xfrm>
          <a:prstGeom prst="line">
            <a:avLst/>
          </a:prstGeom>
          <a:noFill/>
          <a:ln w="12700">
            <a:solidFill>
              <a:schemeClr val="tx1"/>
            </a:solidFill>
            <a:round/>
            <a:tailEnd type="arrow" w="lg" len="med"/>
          </a:ln>
          <a:effectLst/>
        </p:spPr>
        <p:txBody>
          <a:bodyPr wrap="none" anchor="ctr"/>
          <a:lstStyle/>
          <a:p>
            <a:endParaRPr lang="en-US"/>
          </a:p>
        </p:txBody>
      </p:sp>
      <p:sp>
        <p:nvSpPr>
          <p:cNvPr id="407624" name="Line 72"/>
          <p:cNvSpPr>
            <a:spLocks noChangeShapeType="1"/>
          </p:cNvSpPr>
          <p:nvPr/>
        </p:nvSpPr>
        <p:spPr bwMode="auto">
          <a:xfrm flipV="1">
            <a:off x="6572250" y="6109175"/>
            <a:ext cx="0" cy="463550"/>
          </a:xfrm>
          <a:prstGeom prst="line">
            <a:avLst/>
          </a:prstGeom>
          <a:noFill/>
          <a:ln w="12700">
            <a:solidFill>
              <a:schemeClr val="tx1"/>
            </a:solidFill>
            <a:round/>
            <a:tailEnd type="arrow" w="lg" len="med"/>
          </a:ln>
          <a:effectLst/>
        </p:spPr>
        <p:txBody>
          <a:bodyPr wrap="none" anchor="ctr"/>
          <a:lstStyle/>
          <a:p>
            <a:endParaRPr lang="en-US"/>
          </a:p>
        </p:txBody>
      </p:sp>
      <p:sp>
        <p:nvSpPr>
          <p:cNvPr id="407626" name="Line 74"/>
          <p:cNvSpPr>
            <a:spLocks noChangeShapeType="1"/>
          </p:cNvSpPr>
          <p:nvPr/>
        </p:nvSpPr>
        <p:spPr bwMode="auto">
          <a:xfrm>
            <a:off x="4357688" y="5804375"/>
            <a:ext cx="0" cy="530225"/>
          </a:xfrm>
          <a:prstGeom prst="line">
            <a:avLst/>
          </a:prstGeom>
          <a:noFill/>
          <a:ln w="12700">
            <a:solidFill>
              <a:schemeClr val="tx1"/>
            </a:solidFill>
            <a:round/>
            <a:tailEnd type="arrow" w="lg" len="med"/>
          </a:ln>
          <a:effectLst/>
        </p:spPr>
        <p:txBody>
          <a:bodyPr wrap="none" anchor="ctr"/>
          <a:lstStyle/>
          <a:p>
            <a:endParaRPr lang="en-US"/>
          </a:p>
        </p:txBody>
      </p:sp>
      <p:sp>
        <p:nvSpPr>
          <p:cNvPr id="407627" name="Line 75"/>
          <p:cNvSpPr>
            <a:spLocks noChangeShapeType="1"/>
          </p:cNvSpPr>
          <p:nvPr/>
        </p:nvSpPr>
        <p:spPr bwMode="auto">
          <a:xfrm flipH="1">
            <a:off x="2581275" y="5810725"/>
            <a:ext cx="1773238" cy="0"/>
          </a:xfrm>
          <a:prstGeom prst="line">
            <a:avLst/>
          </a:prstGeom>
          <a:noFill/>
          <a:ln w="12700">
            <a:solidFill>
              <a:schemeClr val="tx1"/>
            </a:solidFill>
            <a:round/>
          </a:ln>
          <a:effectLst/>
        </p:spPr>
        <p:txBody>
          <a:bodyPr wrap="none" anchor="ctr"/>
          <a:lstStyle/>
          <a:p>
            <a:endParaRPr lang="en-US"/>
          </a:p>
        </p:txBody>
      </p:sp>
      <p:sp>
        <p:nvSpPr>
          <p:cNvPr id="407634" name="Text Box 82"/>
          <p:cNvSpPr txBox="1">
            <a:spLocks noChangeArrowheads="1"/>
          </p:cNvSpPr>
          <p:nvPr/>
        </p:nvSpPr>
        <p:spPr bwMode="auto">
          <a:xfrm>
            <a:off x="2405063" y="6288563"/>
            <a:ext cx="1663700" cy="274637"/>
          </a:xfrm>
          <a:prstGeom prst="rect">
            <a:avLst/>
          </a:prstGeom>
          <a:noFill/>
          <a:ln w="9525">
            <a:noFill/>
            <a:miter lim="800000"/>
          </a:ln>
          <a:effectLst/>
        </p:spPr>
        <p:txBody>
          <a:bodyPr>
            <a:spAutoFit/>
          </a:bodyPr>
          <a:lstStyle/>
          <a:p>
            <a:pPr algn="l">
              <a:spcBef>
                <a:spcPct val="50000"/>
              </a:spcBef>
            </a:pPr>
            <a:r>
              <a:rPr lang="en-US" altLang="zh-CN" sz="1200" b="0" dirty="0">
                <a:solidFill>
                  <a:srgbClr val="FF0000"/>
                </a:solidFill>
                <a:ea typeface="宋体" panose="02010600030101010101" pitchFamily="2" charset="-122"/>
              </a:rPr>
              <a:t>[</a:t>
            </a:r>
            <a:r>
              <a:rPr lang="en-US" altLang="zh-CN" sz="1200" b="0" dirty="0" err="1">
                <a:solidFill>
                  <a:srgbClr val="FF0000"/>
                </a:solidFill>
                <a:ea typeface="宋体" panose="02010600030101010101" pitchFamily="2" charset="-122"/>
              </a:rPr>
              <a:t>numStudents</a:t>
            </a:r>
            <a:r>
              <a:rPr lang="en-US" altLang="zh-CN" sz="1200" b="0" dirty="0">
                <a:solidFill>
                  <a:srgbClr val="FF0000"/>
                </a:solidFill>
                <a:ea typeface="宋体" panose="02010600030101010101" pitchFamily="2" charset="-122"/>
              </a:rPr>
              <a:t>&lt;10]</a:t>
            </a:r>
            <a:endParaRPr lang="en-US" altLang="zh-CN" sz="1200" b="0" dirty="0">
              <a:solidFill>
                <a:srgbClr val="FF0000"/>
              </a:solidFill>
              <a:ea typeface="宋体" panose="02010600030101010101" pitchFamily="2" charset="-122"/>
            </a:endParaRPr>
          </a:p>
        </p:txBody>
      </p:sp>
      <p:sp>
        <p:nvSpPr>
          <p:cNvPr id="407590" name="Line 38"/>
          <p:cNvSpPr>
            <a:spLocks noChangeShapeType="1"/>
          </p:cNvSpPr>
          <p:nvPr/>
        </p:nvSpPr>
        <p:spPr bwMode="auto">
          <a:xfrm flipH="1" flipV="1">
            <a:off x="4672013" y="4786788"/>
            <a:ext cx="349250" cy="728662"/>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407589" name="Line 37"/>
          <p:cNvSpPr>
            <a:spLocks noChangeShapeType="1"/>
          </p:cNvSpPr>
          <p:nvPr/>
        </p:nvSpPr>
        <p:spPr bwMode="auto">
          <a:xfrm flipV="1">
            <a:off x="2955925" y="5085238"/>
            <a:ext cx="630238" cy="431800"/>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ChangeArrowheads="1"/>
          </p:cNvSpPr>
          <p:nvPr/>
        </p:nvSpPr>
        <p:spPr bwMode="auto">
          <a:xfrm>
            <a:off x="144462" y="206829"/>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40960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Define Attributes</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409604" name="AutoShape 4"/>
          <p:cNvSpPr>
            <a:spLocks noChangeArrowheads="1"/>
          </p:cNvSpPr>
          <p:nvPr/>
        </p:nvSpPr>
        <p:spPr bwMode="auto">
          <a:xfrm>
            <a:off x="76200" y="26670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pic>
        <p:nvPicPr>
          <p:cNvPr id="409605" name="Picture 5" descr="bs02091_"/>
          <p:cNvPicPr>
            <a:picLocks noChangeAspect="1" noChangeArrowheads="1"/>
          </p:cNvPicPr>
          <p:nvPr/>
        </p:nvPicPr>
        <p:blipFill>
          <a:blip r:embed="rId1" cstate="print"/>
          <a:srcRect/>
          <a:stretch>
            <a:fillRect/>
          </a:stretch>
        </p:blipFill>
        <p:spPr bwMode="auto">
          <a:xfrm>
            <a:off x="5229225" y="1625600"/>
            <a:ext cx="2498725" cy="216058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1651" name="Rectangle 3"/>
          <p:cNvSpPr>
            <a:spLocks noGrp="1" noChangeArrowheads="1"/>
          </p:cNvSpPr>
          <p:nvPr>
            <p:ph idx="1"/>
          </p:nvPr>
        </p:nvSpPr>
        <p:spPr/>
        <p:txBody>
          <a:bodyPr/>
          <a:lstStyle/>
          <a:p>
            <a:r>
              <a:rPr lang="en-US" altLang="zh-CN">
                <a:ea typeface="宋体" panose="02010600030101010101" pitchFamily="2" charset="-122"/>
              </a:rPr>
              <a:t>Examine method descriptions</a:t>
            </a:r>
            <a:endParaRPr lang="en-US" altLang="zh-CN">
              <a:ea typeface="宋体" panose="02010600030101010101" pitchFamily="2" charset="-122"/>
            </a:endParaRPr>
          </a:p>
          <a:p>
            <a:r>
              <a:rPr lang="en-US" altLang="zh-CN">
                <a:ea typeface="宋体" panose="02010600030101010101" pitchFamily="2" charset="-122"/>
              </a:rPr>
              <a:t>Examine states</a:t>
            </a:r>
            <a:endParaRPr lang="en-US" altLang="zh-CN">
              <a:ea typeface="宋体" panose="02010600030101010101" pitchFamily="2" charset="-122"/>
            </a:endParaRPr>
          </a:p>
          <a:p>
            <a:r>
              <a:rPr lang="en-US" altLang="zh-CN">
                <a:ea typeface="宋体" panose="02010600030101010101" pitchFamily="2" charset="-122"/>
              </a:rPr>
              <a:t>Examine any information the class itself needs to maintain</a:t>
            </a:r>
            <a:endParaRPr lang="en-US" altLang="zh-CN">
              <a:ea typeface="宋体" panose="02010600030101010101" pitchFamily="2" charset="-122"/>
            </a:endParaRPr>
          </a:p>
        </p:txBody>
      </p:sp>
      <p:sp>
        <p:nvSpPr>
          <p:cNvPr id="411650"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Attributes:  How Do You Find Them?</a:t>
            </a:r>
            <a:endParaRPr lang="en-US" altLang="zh-CN">
              <a:ea typeface="宋体" panose="02010600030101010101" pitchFamily="2" charset="-122"/>
            </a:endParaRPr>
          </a:p>
        </p:txBody>
      </p:sp>
      <p:grpSp>
        <p:nvGrpSpPr>
          <p:cNvPr id="411725" name="Group 77"/>
          <p:cNvGrpSpPr/>
          <p:nvPr/>
        </p:nvGrpSpPr>
        <p:grpSpPr bwMode="auto">
          <a:xfrm>
            <a:off x="5530850" y="3438525"/>
            <a:ext cx="3157538" cy="2227263"/>
            <a:chOff x="2676" y="2117"/>
            <a:chExt cx="2413" cy="1652"/>
          </a:xfrm>
        </p:grpSpPr>
        <p:sp>
          <p:nvSpPr>
            <p:cNvPr id="411680" name="Freeform 32"/>
            <p:cNvSpPr/>
            <p:nvPr/>
          </p:nvSpPr>
          <p:spPr bwMode="auto">
            <a:xfrm>
              <a:off x="3145" y="2187"/>
              <a:ext cx="1544" cy="1210"/>
            </a:xfrm>
            <a:custGeom>
              <a:avLst/>
              <a:gdLst/>
              <a:ahLst/>
              <a:cxnLst>
                <a:cxn ang="0">
                  <a:pos x="0" y="899"/>
                </a:cxn>
                <a:cxn ang="0">
                  <a:pos x="737" y="3158"/>
                </a:cxn>
                <a:cxn ang="0">
                  <a:pos x="3325" y="2722"/>
                </a:cxn>
                <a:cxn ang="0">
                  <a:pos x="2669" y="0"/>
                </a:cxn>
                <a:cxn ang="0">
                  <a:pos x="0" y="899"/>
                </a:cxn>
                <a:cxn ang="0">
                  <a:pos x="0" y="899"/>
                </a:cxn>
              </a:cxnLst>
              <a:rect l="0" t="0" r="r" b="b"/>
              <a:pathLst>
                <a:path w="3325" h="3158">
                  <a:moveTo>
                    <a:pt x="0" y="899"/>
                  </a:moveTo>
                  <a:lnTo>
                    <a:pt x="737" y="3158"/>
                  </a:lnTo>
                  <a:lnTo>
                    <a:pt x="3325" y="2722"/>
                  </a:lnTo>
                  <a:lnTo>
                    <a:pt x="2669" y="0"/>
                  </a:lnTo>
                  <a:lnTo>
                    <a:pt x="0" y="899"/>
                  </a:lnTo>
                  <a:lnTo>
                    <a:pt x="0" y="899"/>
                  </a:lnTo>
                  <a:close/>
                </a:path>
              </a:pathLst>
            </a:custGeom>
            <a:solidFill>
              <a:srgbClr val="FFFAE5"/>
            </a:solidFill>
            <a:ln w="9525">
              <a:noFill/>
              <a:round/>
            </a:ln>
          </p:spPr>
          <p:txBody>
            <a:bodyPr/>
            <a:lstStyle/>
            <a:p>
              <a:endParaRPr lang="en-US"/>
            </a:p>
          </p:txBody>
        </p:sp>
        <p:sp>
          <p:nvSpPr>
            <p:cNvPr id="411681" name="Freeform 33"/>
            <p:cNvSpPr/>
            <p:nvPr/>
          </p:nvSpPr>
          <p:spPr bwMode="auto">
            <a:xfrm>
              <a:off x="2676" y="3427"/>
              <a:ext cx="2413" cy="342"/>
            </a:xfrm>
            <a:custGeom>
              <a:avLst/>
              <a:gdLst/>
              <a:ahLst/>
              <a:cxnLst>
                <a:cxn ang="0">
                  <a:pos x="656" y="204"/>
                </a:cxn>
                <a:cxn ang="0">
                  <a:pos x="1738" y="42"/>
                </a:cxn>
                <a:cxn ang="0">
                  <a:pos x="2394" y="0"/>
                </a:cxn>
                <a:cxn ang="0">
                  <a:pos x="3133" y="31"/>
                </a:cxn>
                <a:cxn ang="0">
                  <a:pos x="3728" y="92"/>
                </a:cxn>
                <a:cxn ang="0">
                  <a:pos x="4316" y="204"/>
                </a:cxn>
                <a:cxn ang="0">
                  <a:pos x="4831" y="284"/>
                </a:cxn>
                <a:cxn ang="0">
                  <a:pos x="5194" y="305"/>
                </a:cxn>
                <a:cxn ang="0">
                  <a:pos x="5023" y="457"/>
                </a:cxn>
                <a:cxn ang="0">
                  <a:pos x="4658" y="649"/>
                </a:cxn>
                <a:cxn ang="0">
                  <a:pos x="4264" y="810"/>
                </a:cxn>
                <a:cxn ang="0">
                  <a:pos x="3768" y="881"/>
                </a:cxn>
                <a:cxn ang="0">
                  <a:pos x="3335" y="892"/>
                </a:cxn>
                <a:cxn ang="0">
                  <a:pos x="2719" y="820"/>
                </a:cxn>
                <a:cxn ang="0">
                  <a:pos x="2213" y="719"/>
                </a:cxn>
                <a:cxn ang="0">
                  <a:pos x="1464" y="548"/>
                </a:cxn>
                <a:cxn ang="0">
                  <a:pos x="979" y="457"/>
                </a:cxn>
                <a:cxn ang="0">
                  <a:pos x="473" y="415"/>
                </a:cxn>
                <a:cxn ang="0">
                  <a:pos x="0" y="476"/>
                </a:cxn>
                <a:cxn ang="0">
                  <a:pos x="656" y="204"/>
                </a:cxn>
                <a:cxn ang="0">
                  <a:pos x="656" y="204"/>
                </a:cxn>
              </a:cxnLst>
              <a:rect l="0" t="0" r="r" b="b"/>
              <a:pathLst>
                <a:path w="5194" h="892">
                  <a:moveTo>
                    <a:pt x="656" y="204"/>
                  </a:moveTo>
                  <a:lnTo>
                    <a:pt x="1738" y="42"/>
                  </a:lnTo>
                  <a:lnTo>
                    <a:pt x="2394" y="0"/>
                  </a:lnTo>
                  <a:lnTo>
                    <a:pt x="3133" y="31"/>
                  </a:lnTo>
                  <a:lnTo>
                    <a:pt x="3728" y="92"/>
                  </a:lnTo>
                  <a:lnTo>
                    <a:pt x="4316" y="204"/>
                  </a:lnTo>
                  <a:lnTo>
                    <a:pt x="4831" y="284"/>
                  </a:lnTo>
                  <a:lnTo>
                    <a:pt x="5194" y="305"/>
                  </a:lnTo>
                  <a:lnTo>
                    <a:pt x="5023" y="457"/>
                  </a:lnTo>
                  <a:lnTo>
                    <a:pt x="4658" y="649"/>
                  </a:lnTo>
                  <a:lnTo>
                    <a:pt x="4264" y="810"/>
                  </a:lnTo>
                  <a:lnTo>
                    <a:pt x="3768" y="881"/>
                  </a:lnTo>
                  <a:lnTo>
                    <a:pt x="3335" y="892"/>
                  </a:lnTo>
                  <a:lnTo>
                    <a:pt x="2719" y="820"/>
                  </a:lnTo>
                  <a:lnTo>
                    <a:pt x="2213" y="719"/>
                  </a:lnTo>
                  <a:lnTo>
                    <a:pt x="1464" y="548"/>
                  </a:lnTo>
                  <a:lnTo>
                    <a:pt x="979" y="457"/>
                  </a:lnTo>
                  <a:lnTo>
                    <a:pt x="473" y="415"/>
                  </a:lnTo>
                  <a:lnTo>
                    <a:pt x="0" y="476"/>
                  </a:lnTo>
                  <a:lnTo>
                    <a:pt x="656" y="204"/>
                  </a:lnTo>
                  <a:lnTo>
                    <a:pt x="656" y="204"/>
                  </a:lnTo>
                  <a:close/>
                </a:path>
              </a:pathLst>
            </a:custGeom>
            <a:solidFill>
              <a:srgbClr val="BAD9BA"/>
            </a:solidFill>
            <a:ln w="9525">
              <a:noFill/>
              <a:round/>
            </a:ln>
          </p:spPr>
          <p:txBody>
            <a:bodyPr/>
            <a:lstStyle/>
            <a:p>
              <a:endParaRPr lang="en-US"/>
            </a:p>
          </p:txBody>
        </p:sp>
        <p:sp>
          <p:nvSpPr>
            <p:cNvPr id="411682" name="Freeform 34"/>
            <p:cNvSpPr/>
            <p:nvPr/>
          </p:nvSpPr>
          <p:spPr bwMode="auto">
            <a:xfrm>
              <a:off x="3634" y="2437"/>
              <a:ext cx="820" cy="694"/>
            </a:xfrm>
            <a:custGeom>
              <a:avLst/>
              <a:gdLst/>
              <a:ahLst/>
              <a:cxnLst>
                <a:cxn ang="0">
                  <a:pos x="211" y="337"/>
                </a:cxn>
                <a:cxn ang="0">
                  <a:pos x="437" y="135"/>
                </a:cxn>
                <a:cxn ang="0">
                  <a:pos x="639" y="23"/>
                </a:cxn>
                <a:cxn ang="0">
                  <a:pos x="874" y="0"/>
                </a:cxn>
                <a:cxn ang="0">
                  <a:pos x="1205" y="35"/>
                </a:cxn>
                <a:cxn ang="0">
                  <a:pos x="1418" y="149"/>
                </a:cxn>
                <a:cxn ang="0">
                  <a:pos x="1610" y="327"/>
                </a:cxn>
                <a:cxn ang="0">
                  <a:pos x="1730" y="554"/>
                </a:cxn>
                <a:cxn ang="0">
                  <a:pos x="1764" y="842"/>
                </a:cxn>
                <a:cxn ang="0">
                  <a:pos x="1696" y="1204"/>
                </a:cxn>
                <a:cxn ang="0">
                  <a:pos x="1412" y="1637"/>
                </a:cxn>
                <a:cxn ang="0">
                  <a:pos x="1215" y="1753"/>
                </a:cxn>
                <a:cxn ang="0">
                  <a:pos x="960" y="1814"/>
                </a:cxn>
                <a:cxn ang="0">
                  <a:pos x="610" y="1766"/>
                </a:cxn>
                <a:cxn ang="0">
                  <a:pos x="327" y="1618"/>
                </a:cxn>
                <a:cxn ang="0">
                  <a:pos x="158" y="1405"/>
                </a:cxn>
                <a:cxn ang="0">
                  <a:pos x="13" y="1112"/>
                </a:cxn>
                <a:cxn ang="0">
                  <a:pos x="0" y="924"/>
                </a:cxn>
                <a:cxn ang="0">
                  <a:pos x="38" y="654"/>
                </a:cxn>
                <a:cxn ang="0">
                  <a:pos x="211" y="337"/>
                </a:cxn>
                <a:cxn ang="0">
                  <a:pos x="211" y="337"/>
                </a:cxn>
              </a:cxnLst>
              <a:rect l="0" t="0" r="r" b="b"/>
              <a:pathLst>
                <a:path w="1764" h="1814">
                  <a:moveTo>
                    <a:pt x="211" y="337"/>
                  </a:moveTo>
                  <a:lnTo>
                    <a:pt x="437" y="135"/>
                  </a:lnTo>
                  <a:lnTo>
                    <a:pt x="639" y="23"/>
                  </a:lnTo>
                  <a:lnTo>
                    <a:pt x="874" y="0"/>
                  </a:lnTo>
                  <a:lnTo>
                    <a:pt x="1205" y="35"/>
                  </a:lnTo>
                  <a:lnTo>
                    <a:pt x="1418" y="149"/>
                  </a:lnTo>
                  <a:lnTo>
                    <a:pt x="1610" y="327"/>
                  </a:lnTo>
                  <a:lnTo>
                    <a:pt x="1730" y="554"/>
                  </a:lnTo>
                  <a:lnTo>
                    <a:pt x="1764" y="842"/>
                  </a:lnTo>
                  <a:lnTo>
                    <a:pt x="1696" y="1204"/>
                  </a:lnTo>
                  <a:lnTo>
                    <a:pt x="1412" y="1637"/>
                  </a:lnTo>
                  <a:lnTo>
                    <a:pt x="1215" y="1753"/>
                  </a:lnTo>
                  <a:lnTo>
                    <a:pt x="960" y="1814"/>
                  </a:lnTo>
                  <a:lnTo>
                    <a:pt x="610" y="1766"/>
                  </a:lnTo>
                  <a:lnTo>
                    <a:pt x="327" y="1618"/>
                  </a:lnTo>
                  <a:lnTo>
                    <a:pt x="158" y="1405"/>
                  </a:lnTo>
                  <a:lnTo>
                    <a:pt x="13" y="1112"/>
                  </a:lnTo>
                  <a:lnTo>
                    <a:pt x="0" y="924"/>
                  </a:lnTo>
                  <a:lnTo>
                    <a:pt x="38" y="654"/>
                  </a:lnTo>
                  <a:lnTo>
                    <a:pt x="211" y="337"/>
                  </a:lnTo>
                  <a:lnTo>
                    <a:pt x="211" y="337"/>
                  </a:lnTo>
                  <a:close/>
                </a:path>
              </a:pathLst>
            </a:custGeom>
            <a:solidFill>
              <a:srgbClr val="FF994D"/>
            </a:solidFill>
            <a:ln w="9525">
              <a:noFill/>
              <a:round/>
            </a:ln>
          </p:spPr>
          <p:txBody>
            <a:bodyPr/>
            <a:lstStyle/>
            <a:p>
              <a:endParaRPr lang="en-US"/>
            </a:p>
          </p:txBody>
        </p:sp>
        <p:sp>
          <p:nvSpPr>
            <p:cNvPr id="411683" name="Freeform 35"/>
            <p:cNvSpPr/>
            <p:nvPr/>
          </p:nvSpPr>
          <p:spPr bwMode="auto">
            <a:xfrm>
              <a:off x="3690" y="2485"/>
              <a:ext cx="697" cy="597"/>
            </a:xfrm>
            <a:custGeom>
              <a:avLst/>
              <a:gdLst/>
              <a:ahLst/>
              <a:cxnLst>
                <a:cxn ang="0">
                  <a:pos x="34" y="534"/>
                </a:cxn>
                <a:cxn ang="0">
                  <a:pos x="192" y="277"/>
                </a:cxn>
                <a:cxn ang="0">
                  <a:pos x="368" y="104"/>
                </a:cxn>
                <a:cxn ang="0">
                  <a:pos x="534" y="4"/>
                </a:cxn>
                <a:cxn ang="0">
                  <a:pos x="711" y="0"/>
                </a:cxn>
                <a:cxn ang="0">
                  <a:pos x="861" y="4"/>
                </a:cxn>
                <a:cxn ang="0">
                  <a:pos x="1034" y="38"/>
                </a:cxn>
                <a:cxn ang="0">
                  <a:pos x="1258" y="173"/>
                </a:cxn>
                <a:cxn ang="0">
                  <a:pos x="1370" y="312"/>
                </a:cxn>
                <a:cxn ang="0">
                  <a:pos x="1481" y="462"/>
                </a:cxn>
                <a:cxn ang="0">
                  <a:pos x="1500" y="688"/>
                </a:cxn>
                <a:cxn ang="0">
                  <a:pos x="1481" y="924"/>
                </a:cxn>
                <a:cxn ang="0">
                  <a:pos x="1446" y="1053"/>
                </a:cxn>
                <a:cxn ang="0">
                  <a:pos x="1355" y="1207"/>
                </a:cxn>
                <a:cxn ang="0">
                  <a:pos x="1277" y="1329"/>
                </a:cxn>
                <a:cxn ang="0">
                  <a:pos x="1022" y="1515"/>
                </a:cxn>
                <a:cxn ang="0">
                  <a:pos x="692" y="1559"/>
                </a:cxn>
                <a:cxn ang="0">
                  <a:pos x="368" y="1448"/>
                </a:cxn>
                <a:cxn ang="0">
                  <a:pos x="167" y="1270"/>
                </a:cxn>
                <a:cxn ang="0">
                  <a:pos x="91" y="1116"/>
                </a:cxn>
                <a:cxn ang="0">
                  <a:pos x="24" y="933"/>
                </a:cxn>
                <a:cxn ang="0">
                  <a:pos x="0" y="783"/>
                </a:cxn>
                <a:cxn ang="0">
                  <a:pos x="28" y="587"/>
                </a:cxn>
                <a:cxn ang="0">
                  <a:pos x="34" y="534"/>
                </a:cxn>
                <a:cxn ang="0">
                  <a:pos x="34" y="534"/>
                </a:cxn>
              </a:cxnLst>
              <a:rect l="0" t="0" r="r" b="b"/>
              <a:pathLst>
                <a:path w="1500" h="1559">
                  <a:moveTo>
                    <a:pt x="34" y="534"/>
                  </a:moveTo>
                  <a:lnTo>
                    <a:pt x="192" y="277"/>
                  </a:lnTo>
                  <a:lnTo>
                    <a:pt x="368" y="104"/>
                  </a:lnTo>
                  <a:lnTo>
                    <a:pt x="534" y="4"/>
                  </a:lnTo>
                  <a:lnTo>
                    <a:pt x="711" y="0"/>
                  </a:lnTo>
                  <a:lnTo>
                    <a:pt x="861" y="4"/>
                  </a:lnTo>
                  <a:lnTo>
                    <a:pt x="1034" y="38"/>
                  </a:lnTo>
                  <a:lnTo>
                    <a:pt x="1258" y="173"/>
                  </a:lnTo>
                  <a:lnTo>
                    <a:pt x="1370" y="312"/>
                  </a:lnTo>
                  <a:lnTo>
                    <a:pt x="1481" y="462"/>
                  </a:lnTo>
                  <a:lnTo>
                    <a:pt x="1500" y="688"/>
                  </a:lnTo>
                  <a:lnTo>
                    <a:pt x="1481" y="924"/>
                  </a:lnTo>
                  <a:lnTo>
                    <a:pt x="1446" y="1053"/>
                  </a:lnTo>
                  <a:lnTo>
                    <a:pt x="1355" y="1207"/>
                  </a:lnTo>
                  <a:lnTo>
                    <a:pt x="1277" y="1329"/>
                  </a:lnTo>
                  <a:lnTo>
                    <a:pt x="1022" y="1515"/>
                  </a:lnTo>
                  <a:lnTo>
                    <a:pt x="692" y="1559"/>
                  </a:lnTo>
                  <a:lnTo>
                    <a:pt x="368" y="1448"/>
                  </a:lnTo>
                  <a:lnTo>
                    <a:pt x="167" y="1270"/>
                  </a:lnTo>
                  <a:lnTo>
                    <a:pt x="91" y="1116"/>
                  </a:lnTo>
                  <a:lnTo>
                    <a:pt x="24" y="933"/>
                  </a:lnTo>
                  <a:lnTo>
                    <a:pt x="0" y="783"/>
                  </a:lnTo>
                  <a:lnTo>
                    <a:pt x="28" y="587"/>
                  </a:lnTo>
                  <a:lnTo>
                    <a:pt x="34" y="534"/>
                  </a:lnTo>
                  <a:lnTo>
                    <a:pt x="34" y="534"/>
                  </a:lnTo>
                  <a:close/>
                </a:path>
              </a:pathLst>
            </a:custGeom>
            <a:solidFill>
              <a:srgbClr val="FFE5D9"/>
            </a:solidFill>
            <a:ln w="9525">
              <a:noFill/>
              <a:round/>
            </a:ln>
          </p:spPr>
          <p:txBody>
            <a:bodyPr/>
            <a:lstStyle/>
            <a:p>
              <a:endParaRPr lang="en-US"/>
            </a:p>
          </p:txBody>
        </p:sp>
        <p:sp>
          <p:nvSpPr>
            <p:cNvPr id="411684" name="Freeform 36"/>
            <p:cNvSpPr/>
            <p:nvPr/>
          </p:nvSpPr>
          <p:spPr bwMode="auto">
            <a:xfrm>
              <a:off x="4087" y="3104"/>
              <a:ext cx="161" cy="374"/>
            </a:xfrm>
            <a:custGeom>
              <a:avLst/>
              <a:gdLst/>
              <a:ahLst/>
              <a:cxnLst>
                <a:cxn ang="0">
                  <a:pos x="0" y="62"/>
                </a:cxn>
                <a:cxn ang="0">
                  <a:pos x="17" y="192"/>
                </a:cxn>
                <a:cxn ang="0">
                  <a:pos x="80" y="169"/>
                </a:cxn>
                <a:cxn ang="0">
                  <a:pos x="124" y="410"/>
                </a:cxn>
                <a:cxn ang="0">
                  <a:pos x="209" y="975"/>
                </a:cxn>
                <a:cxn ang="0">
                  <a:pos x="346" y="954"/>
                </a:cxn>
                <a:cxn ang="0">
                  <a:pos x="253" y="642"/>
                </a:cxn>
                <a:cxn ang="0">
                  <a:pos x="200" y="285"/>
                </a:cxn>
                <a:cxn ang="0">
                  <a:pos x="186" y="169"/>
                </a:cxn>
                <a:cxn ang="0">
                  <a:pos x="266" y="110"/>
                </a:cxn>
                <a:cxn ang="0">
                  <a:pos x="230" y="43"/>
                </a:cxn>
                <a:cxn ang="0">
                  <a:pos x="240" y="0"/>
                </a:cxn>
                <a:cxn ang="0">
                  <a:pos x="129" y="36"/>
                </a:cxn>
                <a:cxn ang="0">
                  <a:pos x="0" y="62"/>
                </a:cxn>
                <a:cxn ang="0">
                  <a:pos x="0" y="62"/>
                </a:cxn>
              </a:cxnLst>
              <a:rect l="0" t="0" r="r" b="b"/>
              <a:pathLst>
                <a:path w="346" h="975">
                  <a:moveTo>
                    <a:pt x="0" y="62"/>
                  </a:moveTo>
                  <a:lnTo>
                    <a:pt x="17" y="192"/>
                  </a:lnTo>
                  <a:lnTo>
                    <a:pt x="80" y="169"/>
                  </a:lnTo>
                  <a:lnTo>
                    <a:pt x="124" y="410"/>
                  </a:lnTo>
                  <a:lnTo>
                    <a:pt x="209" y="975"/>
                  </a:lnTo>
                  <a:lnTo>
                    <a:pt x="346" y="954"/>
                  </a:lnTo>
                  <a:lnTo>
                    <a:pt x="253" y="642"/>
                  </a:lnTo>
                  <a:lnTo>
                    <a:pt x="200" y="285"/>
                  </a:lnTo>
                  <a:lnTo>
                    <a:pt x="186" y="169"/>
                  </a:lnTo>
                  <a:lnTo>
                    <a:pt x="266" y="110"/>
                  </a:lnTo>
                  <a:lnTo>
                    <a:pt x="230" y="43"/>
                  </a:lnTo>
                  <a:lnTo>
                    <a:pt x="240" y="0"/>
                  </a:lnTo>
                  <a:lnTo>
                    <a:pt x="129" y="36"/>
                  </a:lnTo>
                  <a:lnTo>
                    <a:pt x="0" y="62"/>
                  </a:lnTo>
                  <a:lnTo>
                    <a:pt x="0" y="62"/>
                  </a:lnTo>
                  <a:close/>
                </a:path>
              </a:pathLst>
            </a:custGeom>
            <a:solidFill>
              <a:srgbClr val="FFD97F"/>
            </a:solidFill>
            <a:ln w="9525">
              <a:noFill/>
              <a:round/>
            </a:ln>
          </p:spPr>
          <p:txBody>
            <a:bodyPr/>
            <a:lstStyle/>
            <a:p>
              <a:endParaRPr lang="en-US"/>
            </a:p>
          </p:txBody>
        </p:sp>
        <p:sp>
          <p:nvSpPr>
            <p:cNvPr id="411685" name="Freeform 37"/>
            <p:cNvSpPr/>
            <p:nvPr/>
          </p:nvSpPr>
          <p:spPr bwMode="auto">
            <a:xfrm>
              <a:off x="3522" y="2492"/>
              <a:ext cx="755" cy="830"/>
            </a:xfrm>
            <a:custGeom>
              <a:avLst/>
              <a:gdLst/>
              <a:ahLst/>
              <a:cxnLst>
                <a:cxn ang="0">
                  <a:pos x="192" y="85"/>
                </a:cxn>
                <a:cxn ang="0">
                  <a:pos x="116" y="346"/>
                </a:cxn>
                <a:cxn ang="0">
                  <a:pos x="126" y="644"/>
                </a:cxn>
                <a:cxn ang="0">
                  <a:pos x="135" y="1011"/>
                </a:cxn>
                <a:cxn ang="0">
                  <a:pos x="0" y="1405"/>
                </a:cxn>
                <a:cxn ang="0">
                  <a:pos x="154" y="1395"/>
                </a:cxn>
                <a:cxn ang="0">
                  <a:pos x="230" y="1838"/>
                </a:cxn>
                <a:cxn ang="0">
                  <a:pos x="375" y="2001"/>
                </a:cxn>
                <a:cxn ang="0">
                  <a:pos x="597" y="1973"/>
                </a:cxn>
                <a:cxn ang="0">
                  <a:pos x="1126" y="2165"/>
                </a:cxn>
                <a:cxn ang="0">
                  <a:pos x="1491" y="2127"/>
                </a:cxn>
                <a:cxn ang="0">
                  <a:pos x="1626" y="2060"/>
                </a:cxn>
                <a:cxn ang="0">
                  <a:pos x="1573" y="1998"/>
                </a:cxn>
                <a:cxn ang="0">
                  <a:pos x="1211" y="2045"/>
                </a:cxn>
                <a:cxn ang="0">
                  <a:pos x="751" y="1559"/>
                </a:cxn>
                <a:cxn ang="0">
                  <a:pos x="510" y="1424"/>
                </a:cxn>
                <a:cxn ang="0">
                  <a:pos x="299" y="1106"/>
                </a:cxn>
                <a:cxn ang="0">
                  <a:pos x="261" y="846"/>
                </a:cxn>
                <a:cxn ang="0">
                  <a:pos x="270" y="606"/>
                </a:cxn>
                <a:cxn ang="0">
                  <a:pos x="318" y="433"/>
                </a:cxn>
                <a:cxn ang="0">
                  <a:pos x="519" y="116"/>
                </a:cxn>
                <a:cxn ang="0">
                  <a:pos x="472" y="0"/>
                </a:cxn>
                <a:cxn ang="0">
                  <a:pos x="192" y="85"/>
                </a:cxn>
                <a:cxn ang="0">
                  <a:pos x="192" y="85"/>
                </a:cxn>
              </a:cxnLst>
              <a:rect l="0" t="0" r="r" b="b"/>
              <a:pathLst>
                <a:path w="1626" h="2165">
                  <a:moveTo>
                    <a:pt x="192" y="85"/>
                  </a:moveTo>
                  <a:lnTo>
                    <a:pt x="116" y="346"/>
                  </a:lnTo>
                  <a:lnTo>
                    <a:pt x="126" y="644"/>
                  </a:lnTo>
                  <a:lnTo>
                    <a:pt x="135" y="1011"/>
                  </a:lnTo>
                  <a:lnTo>
                    <a:pt x="0" y="1405"/>
                  </a:lnTo>
                  <a:lnTo>
                    <a:pt x="154" y="1395"/>
                  </a:lnTo>
                  <a:lnTo>
                    <a:pt x="230" y="1838"/>
                  </a:lnTo>
                  <a:lnTo>
                    <a:pt x="375" y="2001"/>
                  </a:lnTo>
                  <a:lnTo>
                    <a:pt x="597" y="1973"/>
                  </a:lnTo>
                  <a:lnTo>
                    <a:pt x="1126" y="2165"/>
                  </a:lnTo>
                  <a:lnTo>
                    <a:pt x="1491" y="2127"/>
                  </a:lnTo>
                  <a:lnTo>
                    <a:pt x="1626" y="2060"/>
                  </a:lnTo>
                  <a:lnTo>
                    <a:pt x="1573" y="1998"/>
                  </a:lnTo>
                  <a:lnTo>
                    <a:pt x="1211" y="2045"/>
                  </a:lnTo>
                  <a:lnTo>
                    <a:pt x="751" y="1559"/>
                  </a:lnTo>
                  <a:lnTo>
                    <a:pt x="510" y="1424"/>
                  </a:lnTo>
                  <a:lnTo>
                    <a:pt x="299" y="1106"/>
                  </a:lnTo>
                  <a:lnTo>
                    <a:pt x="261" y="846"/>
                  </a:lnTo>
                  <a:lnTo>
                    <a:pt x="270" y="606"/>
                  </a:lnTo>
                  <a:lnTo>
                    <a:pt x="318" y="433"/>
                  </a:lnTo>
                  <a:lnTo>
                    <a:pt x="519" y="116"/>
                  </a:lnTo>
                  <a:lnTo>
                    <a:pt x="472" y="0"/>
                  </a:lnTo>
                  <a:lnTo>
                    <a:pt x="192" y="85"/>
                  </a:lnTo>
                  <a:lnTo>
                    <a:pt x="192" y="85"/>
                  </a:lnTo>
                  <a:close/>
                </a:path>
              </a:pathLst>
            </a:custGeom>
            <a:solidFill>
              <a:srgbClr val="F2D8CC"/>
            </a:solidFill>
            <a:ln w="9525">
              <a:noFill/>
              <a:round/>
            </a:ln>
          </p:spPr>
          <p:txBody>
            <a:bodyPr/>
            <a:lstStyle/>
            <a:p>
              <a:endParaRPr lang="en-US"/>
            </a:p>
          </p:txBody>
        </p:sp>
        <p:sp>
          <p:nvSpPr>
            <p:cNvPr id="411686" name="Freeform 38"/>
            <p:cNvSpPr/>
            <p:nvPr/>
          </p:nvSpPr>
          <p:spPr bwMode="auto">
            <a:xfrm>
              <a:off x="3341" y="3125"/>
              <a:ext cx="1052" cy="472"/>
            </a:xfrm>
            <a:custGeom>
              <a:avLst/>
              <a:gdLst/>
              <a:ahLst/>
              <a:cxnLst>
                <a:cxn ang="0">
                  <a:pos x="587" y="112"/>
                </a:cxn>
                <a:cxn ang="0">
                  <a:pos x="346" y="279"/>
                </a:cxn>
                <a:cxn ang="0">
                  <a:pos x="169" y="477"/>
                </a:cxn>
                <a:cxn ang="0">
                  <a:pos x="0" y="728"/>
                </a:cxn>
                <a:cxn ang="0">
                  <a:pos x="140" y="1121"/>
                </a:cxn>
                <a:cxn ang="0">
                  <a:pos x="519" y="1193"/>
                </a:cxn>
                <a:cxn ang="0">
                  <a:pos x="1169" y="1233"/>
                </a:cxn>
                <a:cxn ang="0">
                  <a:pos x="1741" y="1155"/>
                </a:cxn>
                <a:cxn ang="0">
                  <a:pos x="1726" y="973"/>
                </a:cxn>
                <a:cxn ang="0">
                  <a:pos x="1669" y="770"/>
                </a:cxn>
                <a:cxn ang="0">
                  <a:pos x="1785" y="703"/>
                </a:cxn>
                <a:cxn ang="0">
                  <a:pos x="1773" y="481"/>
                </a:cxn>
                <a:cxn ang="0">
                  <a:pos x="1631" y="481"/>
                </a:cxn>
                <a:cxn ang="0">
                  <a:pos x="1697" y="401"/>
                </a:cxn>
                <a:cxn ang="0">
                  <a:pos x="1895" y="351"/>
                </a:cxn>
                <a:cxn ang="0">
                  <a:pos x="1924" y="405"/>
                </a:cxn>
                <a:cxn ang="0">
                  <a:pos x="1823" y="486"/>
                </a:cxn>
                <a:cxn ang="0">
                  <a:pos x="1889" y="665"/>
                </a:cxn>
                <a:cxn ang="0">
                  <a:pos x="1914" y="703"/>
                </a:cxn>
                <a:cxn ang="0">
                  <a:pos x="2005" y="694"/>
                </a:cxn>
                <a:cxn ang="0">
                  <a:pos x="2178" y="593"/>
                </a:cxn>
                <a:cxn ang="0">
                  <a:pos x="2264" y="405"/>
                </a:cxn>
                <a:cxn ang="0">
                  <a:pos x="2241" y="194"/>
                </a:cxn>
                <a:cxn ang="0">
                  <a:pos x="2121" y="72"/>
                </a:cxn>
                <a:cxn ang="0">
                  <a:pos x="1986" y="49"/>
                </a:cxn>
                <a:cxn ang="0">
                  <a:pos x="1861" y="28"/>
                </a:cxn>
                <a:cxn ang="0">
                  <a:pos x="1851" y="97"/>
                </a:cxn>
                <a:cxn ang="0">
                  <a:pos x="1804" y="116"/>
                </a:cxn>
                <a:cxn ang="0">
                  <a:pos x="1808" y="294"/>
                </a:cxn>
                <a:cxn ang="0">
                  <a:pos x="1804" y="327"/>
                </a:cxn>
                <a:cxn ang="0">
                  <a:pos x="1735" y="351"/>
                </a:cxn>
                <a:cxn ang="0">
                  <a:pos x="1722" y="266"/>
                </a:cxn>
                <a:cxn ang="0">
                  <a:pos x="1682" y="144"/>
                </a:cxn>
                <a:cxn ang="0">
                  <a:pos x="1578" y="131"/>
                </a:cxn>
                <a:cxn ang="0">
                  <a:pos x="1600" y="0"/>
                </a:cxn>
                <a:cxn ang="0">
                  <a:pos x="1313" y="5"/>
                </a:cxn>
                <a:cxn ang="0">
                  <a:pos x="1131" y="34"/>
                </a:cxn>
                <a:cxn ang="0">
                  <a:pos x="1028" y="279"/>
                </a:cxn>
                <a:cxn ang="0">
                  <a:pos x="876" y="348"/>
                </a:cxn>
                <a:cxn ang="0">
                  <a:pos x="692" y="285"/>
                </a:cxn>
                <a:cxn ang="0">
                  <a:pos x="587" y="112"/>
                </a:cxn>
                <a:cxn ang="0">
                  <a:pos x="587" y="112"/>
                </a:cxn>
              </a:cxnLst>
              <a:rect l="0" t="0" r="r" b="b"/>
              <a:pathLst>
                <a:path w="2264" h="1233">
                  <a:moveTo>
                    <a:pt x="587" y="112"/>
                  </a:moveTo>
                  <a:lnTo>
                    <a:pt x="346" y="279"/>
                  </a:lnTo>
                  <a:lnTo>
                    <a:pt x="169" y="477"/>
                  </a:lnTo>
                  <a:lnTo>
                    <a:pt x="0" y="728"/>
                  </a:lnTo>
                  <a:lnTo>
                    <a:pt x="140" y="1121"/>
                  </a:lnTo>
                  <a:lnTo>
                    <a:pt x="519" y="1193"/>
                  </a:lnTo>
                  <a:lnTo>
                    <a:pt x="1169" y="1233"/>
                  </a:lnTo>
                  <a:lnTo>
                    <a:pt x="1741" y="1155"/>
                  </a:lnTo>
                  <a:lnTo>
                    <a:pt x="1726" y="973"/>
                  </a:lnTo>
                  <a:lnTo>
                    <a:pt x="1669" y="770"/>
                  </a:lnTo>
                  <a:lnTo>
                    <a:pt x="1785" y="703"/>
                  </a:lnTo>
                  <a:lnTo>
                    <a:pt x="1773" y="481"/>
                  </a:lnTo>
                  <a:lnTo>
                    <a:pt x="1631" y="481"/>
                  </a:lnTo>
                  <a:lnTo>
                    <a:pt x="1697" y="401"/>
                  </a:lnTo>
                  <a:lnTo>
                    <a:pt x="1895" y="351"/>
                  </a:lnTo>
                  <a:lnTo>
                    <a:pt x="1924" y="405"/>
                  </a:lnTo>
                  <a:lnTo>
                    <a:pt x="1823" y="486"/>
                  </a:lnTo>
                  <a:lnTo>
                    <a:pt x="1889" y="665"/>
                  </a:lnTo>
                  <a:lnTo>
                    <a:pt x="1914" y="703"/>
                  </a:lnTo>
                  <a:lnTo>
                    <a:pt x="2005" y="694"/>
                  </a:lnTo>
                  <a:lnTo>
                    <a:pt x="2178" y="593"/>
                  </a:lnTo>
                  <a:lnTo>
                    <a:pt x="2264" y="405"/>
                  </a:lnTo>
                  <a:lnTo>
                    <a:pt x="2241" y="194"/>
                  </a:lnTo>
                  <a:lnTo>
                    <a:pt x="2121" y="72"/>
                  </a:lnTo>
                  <a:lnTo>
                    <a:pt x="1986" y="49"/>
                  </a:lnTo>
                  <a:lnTo>
                    <a:pt x="1861" y="28"/>
                  </a:lnTo>
                  <a:lnTo>
                    <a:pt x="1851" y="97"/>
                  </a:lnTo>
                  <a:lnTo>
                    <a:pt x="1804" y="116"/>
                  </a:lnTo>
                  <a:lnTo>
                    <a:pt x="1808" y="294"/>
                  </a:lnTo>
                  <a:lnTo>
                    <a:pt x="1804" y="327"/>
                  </a:lnTo>
                  <a:lnTo>
                    <a:pt x="1735" y="351"/>
                  </a:lnTo>
                  <a:lnTo>
                    <a:pt x="1722" y="266"/>
                  </a:lnTo>
                  <a:lnTo>
                    <a:pt x="1682" y="144"/>
                  </a:lnTo>
                  <a:lnTo>
                    <a:pt x="1578" y="131"/>
                  </a:lnTo>
                  <a:lnTo>
                    <a:pt x="1600" y="0"/>
                  </a:lnTo>
                  <a:lnTo>
                    <a:pt x="1313" y="5"/>
                  </a:lnTo>
                  <a:lnTo>
                    <a:pt x="1131" y="34"/>
                  </a:lnTo>
                  <a:lnTo>
                    <a:pt x="1028" y="279"/>
                  </a:lnTo>
                  <a:lnTo>
                    <a:pt x="876" y="348"/>
                  </a:lnTo>
                  <a:lnTo>
                    <a:pt x="692" y="285"/>
                  </a:lnTo>
                  <a:lnTo>
                    <a:pt x="587" y="112"/>
                  </a:lnTo>
                  <a:lnTo>
                    <a:pt x="587" y="112"/>
                  </a:lnTo>
                  <a:close/>
                </a:path>
              </a:pathLst>
            </a:custGeom>
            <a:solidFill>
              <a:srgbClr val="8CBFBF"/>
            </a:solidFill>
            <a:ln w="9525">
              <a:noFill/>
              <a:round/>
            </a:ln>
          </p:spPr>
          <p:txBody>
            <a:bodyPr/>
            <a:lstStyle/>
            <a:p>
              <a:endParaRPr lang="en-US"/>
            </a:p>
          </p:txBody>
        </p:sp>
        <p:sp>
          <p:nvSpPr>
            <p:cNvPr id="411687" name="Freeform 39"/>
            <p:cNvSpPr/>
            <p:nvPr/>
          </p:nvSpPr>
          <p:spPr bwMode="auto">
            <a:xfrm>
              <a:off x="3494" y="3162"/>
              <a:ext cx="533" cy="431"/>
            </a:xfrm>
            <a:custGeom>
              <a:avLst/>
              <a:gdLst/>
              <a:ahLst/>
              <a:cxnLst>
                <a:cxn ang="0">
                  <a:pos x="257" y="70"/>
                </a:cxn>
                <a:cxn ang="0">
                  <a:pos x="90" y="328"/>
                </a:cxn>
                <a:cxn ang="0">
                  <a:pos x="44" y="676"/>
                </a:cxn>
                <a:cxn ang="0">
                  <a:pos x="0" y="1068"/>
                </a:cxn>
                <a:cxn ang="0">
                  <a:pos x="303" y="1123"/>
                </a:cxn>
                <a:cxn ang="0">
                  <a:pos x="1149" y="1113"/>
                </a:cxn>
                <a:cxn ang="0">
                  <a:pos x="980" y="551"/>
                </a:cxn>
                <a:cxn ang="0">
                  <a:pos x="801" y="0"/>
                </a:cxn>
                <a:cxn ang="0">
                  <a:pos x="685" y="195"/>
                </a:cxn>
                <a:cxn ang="0">
                  <a:pos x="400" y="212"/>
                </a:cxn>
                <a:cxn ang="0">
                  <a:pos x="257" y="70"/>
                </a:cxn>
                <a:cxn ang="0">
                  <a:pos x="257" y="70"/>
                </a:cxn>
              </a:cxnLst>
              <a:rect l="0" t="0" r="r" b="b"/>
              <a:pathLst>
                <a:path w="1149" h="1123">
                  <a:moveTo>
                    <a:pt x="257" y="70"/>
                  </a:moveTo>
                  <a:lnTo>
                    <a:pt x="90" y="328"/>
                  </a:lnTo>
                  <a:lnTo>
                    <a:pt x="44" y="676"/>
                  </a:lnTo>
                  <a:lnTo>
                    <a:pt x="0" y="1068"/>
                  </a:lnTo>
                  <a:lnTo>
                    <a:pt x="303" y="1123"/>
                  </a:lnTo>
                  <a:lnTo>
                    <a:pt x="1149" y="1113"/>
                  </a:lnTo>
                  <a:lnTo>
                    <a:pt x="980" y="551"/>
                  </a:lnTo>
                  <a:lnTo>
                    <a:pt x="801" y="0"/>
                  </a:lnTo>
                  <a:lnTo>
                    <a:pt x="685" y="195"/>
                  </a:lnTo>
                  <a:lnTo>
                    <a:pt x="400" y="212"/>
                  </a:lnTo>
                  <a:lnTo>
                    <a:pt x="257" y="70"/>
                  </a:lnTo>
                  <a:lnTo>
                    <a:pt x="257" y="70"/>
                  </a:lnTo>
                  <a:close/>
                </a:path>
              </a:pathLst>
            </a:custGeom>
            <a:solidFill>
              <a:srgbClr val="D3EDED"/>
            </a:solidFill>
            <a:ln w="9525">
              <a:noFill/>
              <a:round/>
            </a:ln>
          </p:spPr>
          <p:txBody>
            <a:bodyPr/>
            <a:lstStyle/>
            <a:p>
              <a:endParaRPr lang="en-US"/>
            </a:p>
          </p:txBody>
        </p:sp>
        <p:sp>
          <p:nvSpPr>
            <p:cNvPr id="411688" name="Freeform 40"/>
            <p:cNvSpPr/>
            <p:nvPr/>
          </p:nvSpPr>
          <p:spPr bwMode="auto">
            <a:xfrm>
              <a:off x="3708" y="3247"/>
              <a:ext cx="125" cy="356"/>
            </a:xfrm>
            <a:custGeom>
              <a:avLst/>
              <a:gdLst/>
              <a:ahLst/>
              <a:cxnLst>
                <a:cxn ang="0">
                  <a:pos x="116" y="0"/>
                </a:cxn>
                <a:cxn ang="0">
                  <a:pos x="27" y="464"/>
                </a:cxn>
                <a:cxn ang="0">
                  <a:pos x="0" y="722"/>
                </a:cxn>
                <a:cxn ang="0">
                  <a:pos x="37" y="928"/>
                </a:cxn>
                <a:cxn ang="0">
                  <a:pos x="269" y="901"/>
                </a:cxn>
                <a:cxn ang="0">
                  <a:pos x="215" y="749"/>
                </a:cxn>
                <a:cxn ang="0">
                  <a:pos x="170" y="490"/>
                </a:cxn>
                <a:cxn ang="0">
                  <a:pos x="170" y="9"/>
                </a:cxn>
                <a:cxn ang="0">
                  <a:pos x="116" y="0"/>
                </a:cxn>
                <a:cxn ang="0">
                  <a:pos x="116" y="0"/>
                </a:cxn>
              </a:cxnLst>
              <a:rect l="0" t="0" r="r" b="b"/>
              <a:pathLst>
                <a:path w="269" h="928">
                  <a:moveTo>
                    <a:pt x="116" y="0"/>
                  </a:moveTo>
                  <a:lnTo>
                    <a:pt x="27" y="464"/>
                  </a:lnTo>
                  <a:lnTo>
                    <a:pt x="0" y="722"/>
                  </a:lnTo>
                  <a:lnTo>
                    <a:pt x="37" y="928"/>
                  </a:lnTo>
                  <a:lnTo>
                    <a:pt x="269" y="901"/>
                  </a:lnTo>
                  <a:lnTo>
                    <a:pt x="215" y="749"/>
                  </a:lnTo>
                  <a:lnTo>
                    <a:pt x="170" y="490"/>
                  </a:lnTo>
                  <a:lnTo>
                    <a:pt x="170" y="9"/>
                  </a:lnTo>
                  <a:lnTo>
                    <a:pt x="116" y="0"/>
                  </a:lnTo>
                  <a:lnTo>
                    <a:pt x="116" y="0"/>
                  </a:lnTo>
                  <a:close/>
                </a:path>
              </a:pathLst>
            </a:custGeom>
            <a:solidFill>
              <a:srgbClr val="E53333"/>
            </a:solidFill>
            <a:ln w="9525">
              <a:noFill/>
              <a:round/>
            </a:ln>
          </p:spPr>
          <p:txBody>
            <a:bodyPr/>
            <a:lstStyle/>
            <a:p>
              <a:endParaRPr lang="en-US"/>
            </a:p>
          </p:txBody>
        </p:sp>
        <p:sp>
          <p:nvSpPr>
            <p:cNvPr id="411689" name="Freeform 41"/>
            <p:cNvSpPr/>
            <p:nvPr/>
          </p:nvSpPr>
          <p:spPr bwMode="auto">
            <a:xfrm>
              <a:off x="3142" y="3351"/>
              <a:ext cx="124" cy="228"/>
            </a:xfrm>
            <a:custGeom>
              <a:avLst/>
              <a:gdLst/>
              <a:ahLst/>
              <a:cxnLst>
                <a:cxn ang="0">
                  <a:pos x="70" y="0"/>
                </a:cxn>
                <a:cxn ang="0">
                  <a:pos x="61" y="302"/>
                </a:cxn>
                <a:cxn ang="0">
                  <a:pos x="0" y="498"/>
                </a:cxn>
                <a:cxn ang="0">
                  <a:pos x="123" y="597"/>
                </a:cxn>
                <a:cxn ang="0">
                  <a:pos x="266" y="44"/>
                </a:cxn>
                <a:cxn ang="0">
                  <a:pos x="70" y="0"/>
                </a:cxn>
                <a:cxn ang="0">
                  <a:pos x="70" y="0"/>
                </a:cxn>
              </a:cxnLst>
              <a:rect l="0" t="0" r="r" b="b"/>
              <a:pathLst>
                <a:path w="266" h="597">
                  <a:moveTo>
                    <a:pt x="70" y="0"/>
                  </a:moveTo>
                  <a:lnTo>
                    <a:pt x="61" y="302"/>
                  </a:lnTo>
                  <a:lnTo>
                    <a:pt x="0" y="498"/>
                  </a:lnTo>
                  <a:lnTo>
                    <a:pt x="123" y="597"/>
                  </a:lnTo>
                  <a:lnTo>
                    <a:pt x="266" y="44"/>
                  </a:lnTo>
                  <a:lnTo>
                    <a:pt x="70" y="0"/>
                  </a:lnTo>
                  <a:lnTo>
                    <a:pt x="70" y="0"/>
                  </a:lnTo>
                  <a:close/>
                </a:path>
              </a:pathLst>
            </a:custGeom>
            <a:solidFill>
              <a:srgbClr val="E5CBE5"/>
            </a:solidFill>
            <a:ln w="9525">
              <a:noFill/>
              <a:round/>
            </a:ln>
          </p:spPr>
          <p:txBody>
            <a:bodyPr/>
            <a:lstStyle/>
            <a:p>
              <a:endParaRPr lang="en-US"/>
            </a:p>
          </p:txBody>
        </p:sp>
        <p:sp>
          <p:nvSpPr>
            <p:cNvPr id="411690" name="Freeform 42"/>
            <p:cNvSpPr/>
            <p:nvPr/>
          </p:nvSpPr>
          <p:spPr bwMode="auto">
            <a:xfrm>
              <a:off x="3200" y="3347"/>
              <a:ext cx="211" cy="218"/>
            </a:xfrm>
            <a:custGeom>
              <a:avLst/>
              <a:gdLst/>
              <a:ahLst/>
              <a:cxnLst>
                <a:cxn ang="0">
                  <a:pos x="63" y="0"/>
                </a:cxn>
                <a:cxn ang="0">
                  <a:pos x="0" y="570"/>
                </a:cxn>
                <a:cxn ang="0">
                  <a:pos x="232" y="526"/>
                </a:cxn>
                <a:cxn ang="0">
                  <a:pos x="455" y="560"/>
                </a:cxn>
                <a:cxn ang="0">
                  <a:pos x="455" y="239"/>
                </a:cxn>
                <a:cxn ang="0">
                  <a:pos x="232" y="142"/>
                </a:cxn>
                <a:cxn ang="0">
                  <a:pos x="63" y="0"/>
                </a:cxn>
                <a:cxn ang="0">
                  <a:pos x="63" y="0"/>
                </a:cxn>
              </a:cxnLst>
              <a:rect l="0" t="0" r="r" b="b"/>
              <a:pathLst>
                <a:path w="455" h="570">
                  <a:moveTo>
                    <a:pt x="63" y="0"/>
                  </a:moveTo>
                  <a:lnTo>
                    <a:pt x="0" y="570"/>
                  </a:lnTo>
                  <a:lnTo>
                    <a:pt x="232" y="526"/>
                  </a:lnTo>
                  <a:lnTo>
                    <a:pt x="455" y="560"/>
                  </a:lnTo>
                  <a:lnTo>
                    <a:pt x="455" y="239"/>
                  </a:lnTo>
                  <a:lnTo>
                    <a:pt x="232" y="142"/>
                  </a:lnTo>
                  <a:lnTo>
                    <a:pt x="63" y="0"/>
                  </a:lnTo>
                  <a:lnTo>
                    <a:pt x="63" y="0"/>
                  </a:lnTo>
                  <a:close/>
                </a:path>
              </a:pathLst>
            </a:custGeom>
            <a:solidFill>
              <a:srgbClr val="FFE5D9"/>
            </a:solidFill>
            <a:ln w="9525">
              <a:noFill/>
              <a:round/>
            </a:ln>
          </p:spPr>
          <p:txBody>
            <a:bodyPr/>
            <a:lstStyle/>
            <a:p>
              <a:endParaRPr lang="en-US"/>
            </a:p>
          </p:txBody>
        </p:sp>
        <p:sp>
          <p:nvSpPr>
            <p:cNvPr id="411691" name="Freeform 43"/>
            <p:cNvSpPr/>
            <p:nvPr/>
          </p:nvSpPr>
          <p:spPr bwMode="auto">
            <a:xfrm>
              <a:off x="3576" y="2391"/>
              <a:ext cx="179" cy="173"/>
            </a:xfrm>
            <a:custGeom>
              <a:avLst/>
              <a:gdLst/>
              <a:ahLst/>
              <a:cxnLst>
                <a:cxn ang="0">
                  <a:pos x="19" y="454"/>
                </a:cxn>
                <a:cxn ang="0">
                  <a:pos x="0" y="205"/>
                </a:cxn>
                <a:cxn ang="0">
                  <a:pos x="54" y="159"/>
                </a:cxn>
                <a:cxn ang="0">
                  <a:pos x="99" y="0"/>
                </a:cxn>
                <a:cxn ang="0">
                  <a:pos x="189" y="70"/>
                </a:cxn>
                <a:cxn ang="0">
                  <a:pos x="285" y="9"/>
                </a:cxn>
                <a:cxn ang="0">
                  <a:pos x="322" y="116"/>
                </a:cxn>
                <a:cxn ang="0">
                  <a:pos x="384" y="133"/>
                </a:cxn>
                <a:cxn ang="0">
                  <a:pos x="348" y="275"/>
                </a:cxn>
                <a:cxn ang="0">
                  <a:pos x="384" y="357"/>
                </a:cxn>
                <a:cxn ang="0">
                  <a:pos x="278" y="365"/>
                </a:cxn>
                <a:cxn ang="0">
                  <a:pos x="135" y="391"/>
                </a:cxn>
                <a:cxn ang="0">
                  <a:pos x="19" y="454"/>
                </a:cxn>
                <a:cxn ang="0">
                  <a:pos x="19" y="454"/>
                </a:cxn>
              </a:cxnLst>
              <a:rect l="0" t="0" r="r" b="b"/>
              <a:pathLst>
                <a:path w="384" h="454">
                  <a:moveTo>
                    <a:pt x="19" y="454"/>
                  </a:moveTo>
                  <a:lnTo>
                    <a:pt x="0" y="205"/>
                  </a:lnTo>
                  <a:lnTo>
                    <a:pt x="54" y="159"/>
                  </a:lnTo>
                  <a:lnTo>
                    <a:pt x="99" y="0"/>
                  </a:lnTo>
                  <a:lnTo>
                    <a:pt x="189" y="70"/>
                  </a:lnTo>
                  <a:lnTo>
                    <a:pt x="285" y="9"/>
                  </a:lnTo>
                  <a:lnTo>
                    <a:pt x="322" y="116"/>
                  </a:lnTo>
                  <a:lnTo>
                    <a:pt x="384" y="133"/>
                  </a:lnTo>
                  <a:lnTo>
                    <a:pt x="348" y="275"/>
                  </a:lnTo>
                  <a:lnTo>
                    <a:pt x="384" y="357"/>
                  </a:lnTo>
                  <a:lnTo>
                    <a:pt x="278" y="365"/>
                  </a:lnTo>
                  <a:lnTo>
                    <a:pt x="135" y="391"/>
                  </a:lnTo>
                  <a:lnTo>
                    <a:pt x="19" y="454"/>
                  </a:lnTo>
                  <a:lnTo>
                    <a:pt x="19" y="454"/>
                  </a:lnTo>
                  <a:close/>
                </a:path>
              </a:pathLst>
            </a:custGeom>
            <a:solidFill>
              <a:srgbClr val="B28C7F"/>
            </a:solidFill>
            <a:ln w="9525">
              <a:noFill/>
              <a:round/>
            </a:ln>
          </p:spPr>
          <p:txBody>
            <a:bodyPr/>
            <a:lstStyle/>
            <a:p>
              <a:endParaRPr lang="en-US"/>
            </a:p>
          </p:txBody>
        </p:sp>
        <p:sp>
          <p:nvSpPr>
            <p:cNvPr id="411692" name="Freeform 44"/>
            <p:cNvSpPr/>
            <p:nvPr/>
          </p:nvSpPr>
          <p:spPr bwMode="auto">
            <a:xfrm>
              <a:off x="3758" y="2689"/>
              <a:ext cx="325" cy="246"/>
            </a:xfrm>
            <a:custGeom>
              <a:avLst/>
              <a:gdLst/>
              <a:ahLst/>
              <a:cxnLst>
                <a:cxn ang="0">
                  <a:pos x="57" y="105"/>
                </a:cxn>
                <a:cxn ang="0">
                  <a:pos x="139" y="42"/>
                </a:cxn>
                <a:cxn ang="0">
                  <a:pos x="340" y="0"/>
                </a:cxn>
                <a:cxn ang="0">
                  <a:pos x="532" y="28"/>
                </a:cxn>
                <a:cxn ang="0">
                  <a:pos x="614" y="101"/>
                </a:cxn>
                <a:cxn ang="0">
                  <a:pos x="677" y="177"/>
                </a:cxn>
                <a:cxn ang="0">
                  <a:pos x="702" y="279"/>
                </a:cxn>
                <a:cxn ang="0">
                  <a:pos x="673" y="374"/>
                </a:cxn>
                <a:cxn ang="0">
                  <a:pos x="639" y="490"/>
                </a:cxn>
                <a:cxn ang="0">
                  <a:pos x="557" y="587"/>
                </a:cxn>
                <a:cxn ang="0">
                  <a:pos x="460" y="610"/>
                </a:cxn>
                <a:cxn ang="0">
                  <a:pos x="287" y="639"/>
                </a:cxn>
                <a:cxn ang="0">
                  <a:pos x="139" y="610"/>
                </a:cxn>
                <a:cxn ang="0">
                  <a:pos x="67" y="553"/>
                </a:cxn>
                <a:cxn ang="0">
                  <a:pos x="23" y="428"/>
                </a:cxn>
                <a:cxn ang="0">
                  <a:pos x="0" y="317"/>
                </a:cxn>
                <a:cxn ang="0">
                  <a:pos x="29" y="192"/>
                </a:cxn>
                <a:cxn ang="0">
                  <a:pos x="57" y="105"/>
                </a:cxn>
                <a:cxn ang="0">
                  <a:pos x="57" y="105"/>
                </a:cxn>
              </a:cxnLst>
              <a:rect l="0" t="0" r="r" b="b"/>
              <a:pathLst>
                <a:path w="702" h="639">
                  <a:moveTo>
                    <a:pt x="57" y="105"/>
                  </a:moveTo>
                  <a:lnTo>
                    <a:pt x="139" y="42"/>
                  </a:lnTo>
                  <a:lnTo>
                    <a:pt x="340" y="0"/>
                  </a:lnTo>
                  <a:lnTo>
                    <a:pt x="532" y="28"/>
                  </a:lnTo>
                  <a:lnTo>
                    <a:pt x="614" y="101"/>
                  </a:lnTo>
                  <a:lnTo>
                    <a:pt x="677" y="177"/>
                  </a:lnTo>
                  <a:lnTo>
                    <a:pt x="702" y="279"/>
                  </a:lnTo>
                  <a:lnTo>
                    <a:pt x="673" y="374"/>
                  </a:lnTo>
                  <a:lnTo>
                    <a:pt x="639" y="490"/>
                  </a:lnTo>
                  <a:lnTo>
                    <a:pt x="557" y="587"/>
                  </a:lnTo>
                  <a:lnTo>
                    <a:pt x="460" y="610"/>
                  </a:lnTo>
                  <a:lnTo>
                    <a:pt x="287" y="639"/>
                  </a:lnTo>
                  <a:lnTo>
                    <a:pt x="139" y="610"/>
                  </a:lnTo>
                  <a:lnTo>
                    <a:pt x="67" y="553"/>
                  </a:lnTo>
                  <a:lnTo>
                    <a:pt x="23" y="428"/>
                  </a:lnTo>
                  <a:lnTo>
                    <a:pt x="0" y="317"/>
                  </a:lnTo>
                  <a:lnTo>
                    <a:pt x="29" y="192"/>
                  </a:lnTo>
                  <a:lnTo>
                    <a:pt x="57" y="105"/>
                  </a:lnTo>
                  <a:lnTo>
                    <a:pt x="57" y="105"/>
                  </a:lnTo>
                  <a:close/>
                </a:path>
              </a:pathLst>
            </a:custGeom>
            <a:solidFill>
              <a:srgbClr val="FFFFFF"/>
            </a:solidFill>
            <a:ln w="9525">
              <a:noFill/>
              <a:round/>
            </a:ln>
          </p:spPr>
          <p:txBody>
            <a:bodyPr/>
            <a:lstStyle/>
            <a:p>
              <a:endParaRPr lang="en-US"/>
            </a:p>
          </p:txBody>
        </p:sp>
        <p:sp>
          <p:nvSpPr>
            <p:cNvPr id="411693" name="Freeform 45"/>
            <p:cNvSpPr/>
            <p:nvPr/>
          </p:nvSpPr>
          <p:spPr bwMode="auto">
            <a:xfrm>
              <a:off x="3822" y="2763"/>
              <a:ext cx="87" cy="57"/>
            </a:xfrm>
            <a:custGeom>
              <a:avLst/>
              <a:gdLst/>
              <a:ahLst/>
              <a:cxnLst>
                <a:cxn ang="0">
                  <a:pos x="0" y="91"/>
                </a:cxn>
                <a:cxn ang="0">
                  <a:pos x="47" y="4"/>
                </a:cxn>
                <a:cxn ang="0">
                  <a:pos x="154" y="0"/>
                </a:cxn>
                <a:cxn ang="0">
                  <a:pos x="188" y="68"/>
                </a:cxn>
                <a:cxn ang="0">
                  <a:pos x="129" y="148"/>
                </a:cxn>
                <a:cxn ang="0">
                  <a:pos x="0" y="91"/>
                </a:cxn>
                <a:cxn ang="0">
                  <a:pos x="0" y="91"/>
                </a:cxn>
              </a:cxnLst>
              <a:rect l="0" t="0" r="r" b="b"/>
              <a:pathLst>
                <a:path w="188" h="148">
                  <a:moveTo>
                    <a:pt x="0" y="91"/>
                  </a:moveTo>
                  <a:lnTo>
                    <a:pt x="47" y="4"/>
                  </a:lnTo>
                  <a:lnTo>
                    <a:pt x="154" y="0"/>
                  </a:lnTo>
                  <a:lnTo>
                    <a:pt x="188" y="68"/>
                  </a:lnTo>
                  <a:lnTo>
                    <a:pt x="129" y="148"/>
                  </a:lnTo>
                  <a:lnTo>
                    <a:pt x="0" y="91"/>
                  </a:lnTo>
                  <a:lnTo>
                    <a:pt x="0" y="91"/>
                  </a:lnTo>
                  <a:close/>
                </a:path>
              </a:pathLst>
            </a:custGeom>
            <a:solidFill>
              <a:srgbClr val="8CBF8C"/>
            </a:solidFill>
            <a:ln w="9525">
              <a:noFill/>
              <a:round/>
            </a:ln>
          </p:spPr>
          <p:txBody>
            <a:bodyPr/>
            <a:lstStyle/>
            <a:p>
              <a:endParaRPr lang="en-US"/>
            </a:p>
          </p:txBody>
        </p:sp>
        <p:sp>
          <p:nvSpPr>
            <p:cNvPr id="411694" name="Freeform 46"/>
            <p:cNvSpPr/>
            <p:nvPr/>
          </p:nvSpPr>
          <p:spPr bwMode="auto">
            <a:xfrm>
              <a:off x="3810" y="2121"/>
              <a:ext cx="66" cy="113"/>
            </a:xfrm>
            <a:custGeom>
              <a:avLst/>
              <a:gdLst/>
              <a:ahLst/>
              <a:cxnLst>
                <a:cxn ang="0">
                  <a:pos x="88" y="0"/>
                </a:cxn>
                <a:cxn ang="0">
                  <a:pos x="23" y="94"/>
                </a:cxn>
                <a:cxn ang="0">
                  <a:pos x="0" y="246"/>
                </a:cxn>
                <a:cxn ang="0">
                  <a:pos x="6" y="295"/>
                </a:cxn>
                <a:cxn ang="0">
                  <a:pos x="55" y="295"/>
                </a:cxn>
                <a:cxn ang="0">
                  <a:pos x="131" y="143"/>
                </a:cxn>
                <a:cxn ang="0">
                  <a:pos x="143" y="33"/>
                </a:cxn>
                <a:cxn ang="0">
                  <a:pos x="88" y="0"/>
                </a:cxn>
                <a:cxn ang="0">
                  <a:pos x="88" y="0"/>
                </a:cxn>
              </a:cxnLst>
              <a:rect l="0" t="0" r="r" b="b"/>
              <a:pathLst>
                <a:path w="143" h="295">
                  <a:moveTo>
                    <a:pt x="88" y="0"/>
                  </a:moveTo>
                  <a:lnTo>
                    <a:pt x="23" y="94"/>
                  </a:lnTo>
                  <a:lnTo>
                    <a:pt x="0" y="246"/>
                  </a:lnTo>
                  <a:lnTo>
                    <a:pt x="6" y="295"/>
                  </a:lnTo>
                  <a:lnTo>
                    <a:pt x="55" y="295"/>
                  </a:lnTo>
                  <a:lnTo>
                    <a:pt x="131" y="143"/>
                  </a:lnTo>
                  <a:lnTo>
                    <a:pt x="143" y="33"/>
                  </a:lnTo>
                  <a:lnTo>
                    <a:pt x="88" y="0"/>
                  </a:lnTo>
                  <a:lnTo>
                    <a:pt x="88" y="0"/>
                  </a:lnTo>
                  <a:close/>
                </a:path>
              </a:pathLst>
            </a:custGeom>
            <a:solidFill>
              <a:schemeClr val="accent1"/>
            </a:solidFill>
            <a:ln w="9525">
              <a:noFill/>
              <a:round/>
            </a:ln>
          </p:spPr>
          <p:txBody>
            <a:bodyPr/>
            <a:lstStyle/>
            <a:p>
              <a:endParaRPr lang="en-US"/>
            </a:p>
          </p:txBody>
        </p:sp>
        <p:sp>
          <p:nvSpPr>
            <p:cNvPr id="411695" name="Freeform 47"/>
            <p:cNvSpPr/>
            <p:nvPr/>
          </p:nvSpPr>
          <p:spPr bwMode="auto">
            <a:xfrm>
              <a:off x="3782" y="2278"/>
              <a:ext cx="51" cy="34"/>
            </a:xfrm>
            <a:custGeom>
              <a:avLst/>
              <a:gdLst/>
              <a:ahLst/>
              <a:cxnLst>
                <a:cxn ang="0">
                  <a:pos x="40" y="0"/>
                </a:cxn>
                <a:cxn ang="0">
                  <a:pos x="93" y="15"/>
                </a:cxn>
                <a:cxn ang="0">
                  <a:pos x="111" y="59"/>
                </a:cxn>
                <a:cxn ang="0">
                  <a:pos x="50" y="87"/>
                </a:cxn>
                <a:cxn ang="0">
                  <a:pos x="0" y="49"/>
                </a:cxn>
                <a:cxn ang="0">
                  <a:pos x="6" y="9"/>
                </a:cxn>
                <a:cxn ang="0">
                  <a:pos x="40" y="0"/>
                </a:cxn>
                <a:cxn ang="0">
                  <a:pos x="40" y="0"/>
                </a:cxn>
              </a:cxnLst>
              <a:rect l="0" t="0" r="r" b="b"/>
              <a:pathLst>
                <a:path w="111" h="87">
                  <a:moveTo>
                    <a:pt x="40" y="0"/>
                  </a:moveTo>
                  <a:lnTo>
                    <a:pt x="93" y="15"/>
                  </a:lnTo>
                  <a:lnTo>
                    <a:pt x="111" y="59"/>
                  </a:lnTo>
                  <a:lnTo>
                    <a:pt x="50" y="87"/>
                  </a:lnTo>
                  <a:lnTo>
                    <a:pt x="0" y="49"/>
                  </a:lnTo>
                  <a:lnTo>
                    <a:pt x="6" y="9"/>
                  </a:lnTo>
                  <a:lnTo>
                    <a:pt x="40" y="0"/>
                  </a:lnTo>
                  <a:lnTo>
                    <a:pt x="40" y="0"/>
                  </a:lnTo>
                  <a:close/>
                </a:path>
              </a:pathLst>
            </a:custGeom>
            <a:solidFill>
              <a:schemeClr val="accent1"/>
            </a:solidFill>
            <a:ln w="9525">
              <a:noFill/>
              <a:round/>
            </a:ln>
          </p:spPr>
          <p:txBody>
            <a:bodyPr/>
            <a:lstStyle/>
            <a:p>
              <a:endParaRPr lang="en-US"/>
            </a:p>
          </p:txBody>
        </p:sp>
        <p:sp>
          <p:nvSpPr>
            <p:cNvPr id="411696" name="Freeform 48"/>
            <p:cNvSpPr/>
            <p:nvPr/>
          </p:nvSpPr>
          <p:spPr bwMode="auto">
            <a:xfrm>
              <a:off x="3843" y="2350"/>
              <a:ext cx="54" cy="41"/>
            </a:xfrm>
            <a:custGeom>
              <a:avLst/>
              <a:gdLst/>
              <a:ahLst/>
              <a:cxnLst>
                <a:cxn ang="0">
                  <a:pos x="23" y="10"/>
                </a:cxn>
                <a:cxn ang="0">
                  <a:pos x="82" y="0"/>
                </a:cxn>
                <a:cxn ang="0">
                  <a:pos x="116" y="33"/>
                </a:cxn>
                <a:cxn ang="0">
                  <a:pos x="105" y="88"/>
                </a:cxn>
                <a:cxn ang="0">
                  <a:pos x="50" y="109"/>
                </a:cxn>
                <a:cxn ang="0">
                  <a:pos x="0" y="59"/>
                </a:cxn>
                <a:cxn ang="0">
                  <a:pos x="23" y="10"/>
                </a:cxn>
                <a:cxn ang="0">
                  <a:pos x="23" y="10"/>
                </a:cxn>
              </a:cxnLst>
              <a:rect l="0" t="0" r="r" b="b"/>
              <a:pathLst>
                <a:path w="116" h="109">
                  <a:moveTo>
                    <a:pt x="23" y="10"/>
                  </a:moveTo>
                  <a:lnTo>
                    <a:pt x="82" y="0"/>
                  </a:lnTo>
                  <a:lnTo>
                    <a:pt x="116" y="33"/>
                  </a:lnTo>
                  <a:lnTo>
                    <a:pt x="105" y="88"/>
                  </a:lnTo>
                  <a:lnTo>
                    <a:pt x="50" y="109"/>
                  </a:lnTo>
                  <a:lnTo>
                    <a:pt x="0" y="59"/>
                  </a:lnTo>
                  <a:lnTo>
                    <a:pt x="23" y="10"/>
                  </a:lnTo>
                  <a:lnTo>
                    <a:pt x="23" y="10"/>
                  </a:lnTo>
                  <a:close/>
                </a:path>
              </a:pathLst>
            </a:custGeom>
            <a:solidFill>
              <a:schemeClr val="accent1"/>
            </a:solidFill>
            <a:ln w="9525">
              <a:noFill/>
              <a:round/>
            </a:ln>
          </p:spPr>
          <p:txBody>
            <a:bodyPr/>
            <a:lstStyle/>
            <a:p>
              <a:endParaRPr lang="en-US"/>
            </a:p>
          </p:txBody>
        </p:sp>
        <p:sp>
          <p:nvSpPr>
            <p:cNvPr id="411697" name="Freeform 49"/>
            <p:cNvSpPr/>
            <p:nvPr/>
          </p:nvSpPr>
          <p:spPr bwMode="auto">
            <a:xfrm>
              <a:off x="4006" y="2328"/>
              <a:ext cx="55" cy="42"/>
            </a:xfrm>
            <a:custGeom>
              <a:avLst/>
              <a:gdLst/>
              <a:ahLst/>
              <a:cxnLst>
                <a:cxn ang="0">
                  <a:pos x="61" y="0"/>
                </a:cxn>
                <a:cxn ang="0">
                  <a:pos x="6" y="50"/>
                </a:cxn>
                <a:cxn ang="0">
                  <a:pos x="0" y="93"/>
                </a:cxn>
                <a:cxn ang="0">
                  <a:pos x="61" y="108"/>
                </a:cxn>
                <a:cxn ang="0">
                  <a:pos x="114" y="65"/>
                </a:cxn>
                <a:cxn ang="0">
                  <a:pos x="120" y="15"/>
                </a:cxn>
                <a:cxn ang="0">
                  <a:pos x="61" y="0"/>
                </a:cxn>
                <a:cxn ang="0">
                  <a:pos x="61" y="0"/>
                </a:cxn>
              </a:cxnLst>
              <a:rect l="0" t="0" r="r" b="b"/>
              <a:pathLst>
                <a:path w="120" h="108">
                  <a:moveTo>
                    <a:pt x="61" y="0"/>
                  </a:moveTo>
                  <a:lnTo>
                    <a:pt x="6" y="50"/>
                  </a:lnTo>
                  <a:lnTo>
                    <a:pt x="0" y="93"/>
                  </a:lnTo>
                  <a:lnTo>
                    <a:pt x="61" y="108"/>
                  </a:lnTo>
                  <a:lnTo>
                    <a:pt x="114" y="65"/>
                  </a:lnTo>
                  <a:lnTo>
                    <a:pt x="120" y="15"/>
                  </a:lnTo>
                  <a:lnTo>
                    <a:pt x="61" y="0"/>
                  </a:lnTo>
                  <a:lnTo>
                    <a:pt x="61" y="0"/>
                  </a:lnTo>
                  <a:close/>
                </a:path>
              </a:pathLst>
            </a:custGeom>
            <a:solidFill>
              <a:schemeClr val="accent1"/>
            </a:solidFill>
            <a:ln w="9525">
              <a:noFill/>
              <a:round/>
            </a:ln>
          </p:spPr>
          <p:txBody>
            <a:bodyPr/>
            <a:lstStyle/>
            <a:p>
              <a:endParaRPr lang="en-US"/>
            </a:p>
          </p:txBody>
        </p:sp>
        <p:sp>
          <p:nvSpPr>
            <p:cNvPr id="411698" name="Freeform 50"/>
            <p:cNvSpPr/>
            <p:nvPr/>
          </p:nvSpPr>
          <p:spPr bwMode="auto">
            <a:xfrm>
              <a:off x="4063" y="2198"/>
              <a:ext cx="158" cy="116"/>
            </a:xfrm>
            <a:custGeom>
              <a:avLst/>
              <a:gdLst/>
              <a:ahLst/>
              <a:cxnLst>
                <a:cxn ang="0">
                  <a:pos x="0" y="296"/>
                </a:cxn>
                <a:cxn ang="0">
                  <a:pos x="213" y="78"/>
                </a:cxn>
                <a:cxn ang="0">
                  <a:pos x="230" y="28"/>
                </a:cxn>
                <a:cxn ang="0">
                  <a:pos x="285" y="0"/>
                </a:cxn>
                <a:cxn ang="0">
                  <a:pos x="338" y="49"/>
                </a:cxn>
                <a:cxn ang="0">
                  <a:pos x="306" y="127"/>
                </a:cxn>
                <a:cxn ang="0">
                  <a:pos x="169" y="236"/>
                </a:cxn>
                <a:cxn ang="0">
                  <a:pos x="87" y="302"/>
                </a:cxn>
                <a:cxn ang="0">
                  <a:pos x="0" y="296"/>
                </a:cxn>
                <a:cxn ang="0">
                  <a:pos x="0" y="296"/>
                </a:cxn>
              </a:cxnLst>
              <a:rect l="0" t="0" r="r" b="b"/>
              <a:pathLst>
                <a:path w="338" h="302">
                  <a:moveTo>
                    <a:pt x="0" y="296"/>
                  </a:moveTo>
                  <a:lnTo>
                    <a:pt x="213" y="78"/>
                  </a:lnTo>
                  <a:lnTo>
                    <a:pt x="230" y="28"/>
                  </a:lnTo>
                  <a:lnTo>
                    <a:pt x="285" y="0"/>
                  </a:lnTo>
                  <a:lnTo>
                    <a:pt x="338" y="49"/>
                  </a:lnTo>
                  <a:lnTo>
                    <a:pt x="306" y="127"/>
                  </a:lnTo>
                  <a:lnTo>
                    <a:pt x="169" y="236"/>
                  </a:lnTo>
                  <a:lnTo>
                    <a:pt x="87" y="302"/>
                  </a:lnTo>
                  <a:lnTo>
                    <a:pt x="0" y="296"/>
                  </a:lnTo>
                  <a:lnTo>
                    <a:pt x="0" y="296"/>
                  </a:lnTo>
                  <a:close/>
                </a:path>
              </a:pathLst>
            </a:custGeom>
            <a:solidFill>
              <a:schemeClr val="accent1"/>
            </a:solidFill>
            <a:ln w="9525">
              <a:noFill/>
              <a:round/>
            </a:ln>
          </p:spPr>
          <p:txBody>
            <a:bodyPr/>
            <a:lstStyle/>
            <a:p>
              <a:endParaRPr lang="en-US"/>
            </a:p>
          </p:txBody>
        </p:sp>
        <p:sp>
          <p:nvSpPr>
            <p:cNvPr id="411699" name="Freeform 51"/>
            <p:cNvSpPr/>
            <p:nvPr/>
          </p:nvSpPr>
          <p:spPr bwMode="auto">
            <a:xfrm>
              <a:off x="3903" y="2117"/>
              <a:ext cx="183" cy="201"/>
            </a:xfrm>
            <a:custGeom>
              <a:avLst/>
              <a:gdLst/>
              <a:ahLst/>
              <a:cxnLst>
                <a:cxn ang="0">
                  <a:pos x="49" y="525"/>
                </a:cxn>
                <a:cxn ang="0">
                  <a:pos x="251" y="393"/>
                </a:cxn>
                <a:cxn ang="0">
                  <a:pos x="241" y="340"/>
                </a:cxn>
                <a:cxn ang="0">
                  <a:pos x="203" y="285"/>
                </a:cxn>
                <a:cxn ang="0">
                  <a:pos x="323" y="186"/>
                </a:cxn>
                <a:cxn ang="0">
                  <a:pos x="393" y="131"/>
                </a:cxn>
                <a:cxn ang="0">
                  <a:pos x="355" y="61"/>
                </a:cxn>
                <a:cxn ang="0">
                  <a:pos x="247" y="11"/>
                </a:cxn>
                <a:cxn ang="0">
                  <a:pos x="154" y="0"/>
                </a:cxn>
                <a:cxn ang="0">
                  <a:pos x="93" y="0"/>
                </a:cxn>
                <a:cxn ang="0">
                  <a:pos x="110" y="55"/>
                </a:cxn>
                <a:cxn ang="0">
                  <a:pos x="165" y="93"/>
                </a:cxn>
                <a:cxn ang="0">
                  <a:pos x="241" y="110"/>
                </a:cxn>
                <a:cxn ang="0">
                  <a:pos x="165" y="169"/>
                </a:cxn>
                <a:cxn ang="0">
                  <a:pos x="60" y="230"/>
                </a:cxn>
                <a:cxn ang="0">
                  <a:pos x="38" y="279"/>
                </a:cxn>
                <a:cxn ang="0">
                  <a:pos x="72" y="355"/>
                </a:cxn>
                <a:cxn ang="0">
                  <a:pos x="11" y="416"/>
                </a:cxn>
                <a:cxn ang="0">
                  <a:pos x="0" y="498"/>
                </a:cxn>
                <a:cxn ang="0">
                  <a:pos x="49" y="525"/>
                </a:cxn>
                <a:cxn ang="0">
                  <a:pos x="49" y="525"/>
                </a:cxn>
              </a:cxnLst>
              <a:rect l="0" t="0" r="r" b="b"/>
              <a:pathLst>
                <a:path w="393" h="525">
                  <a:moveTo>
                    <a:pt x="49" y="525"/>
                  </a:moveTo>
                  <a:lnTo>
                    <a:pt x="251" y="393"/>
                  </a:lnTo>
                  <a:lnTo>
                    <a:pt x="241" y="340"/>
                  </a:lnTo>
                  <a:lnTo>
                    <a:pt x="203" y="285"/>
                  </a:lnTo>
                  <a:lnTo>
                    <a:pt x="323" y="186"/>
                  </a:lnTo>
                  <a:lnTo>
                    <a:pt x="393" y="131"/>
                  </a:lnTo>
                  <a:lnTo>
                    <a:pt x="355" y="61"/>
                  </a:lnTo>
                  <a:lnTo>
                    <a:pt x="247" y="11"/>
                  </a:lnTo>
                  <a:lnTo>
                    <a:pt x="154" y="0"/>
                  </a:lnTo>
                  <a:lnTo>
                    <a:pt x="93" y="0"/>
                  </a:lnTo>
                  <a:lnTo>
                    <a:pt x="110" y="55"/>
                  </a:lnTo>
                  <a:lnTo>
                    <a:pt x="165" y="93"/>
                  </a:lnTo>
                  <a:lnTo>
                    <a:pt x="241" y="110"/>
                  </a:lnTo>
                  <a:lnTo>
                    <a:pt x="165" y="169"/>
                  </a:lnTo>
                  <a:lnTo>
                    <a:pt x="60" y="230"/>
                  </a:lnTo>
                  <a:lnTo>
                    <a:pt x="38" y="279"/>
                  </a:lnTo>
                  <a:lnTo>
                    <a:pt x="72" y="355"/>
                  </a:lnTo>
                  <a:lnTo>
                    <a:pt x="11" y="416"/>
                  </a:lnTo>
                  <a:lnTo>
                    <a:pt x="0" y="498"/>
                  </a:lnTo>
                  <a:lnTo>
                    <a:pt x="49" y="525"/>
                  </a:lnTo>
                  <a:lnTo>
                    <a:pt x="49" y="525"/>
                  </a:lnTo>
                  <a:close/>
                </a:path>
              </a:pathLst>
            </a:custGeom>
            <a:solidFill>
              <a:schemeClr val="accent1"/>
            </a:solidFill>
            <a:ln w="9525">
              <a:noFill/>
              <a:round/>
            </a:ln>
          </p:spPr>
          <p:txBody>
            <a:bodyPr/>
            <a:lstStyle/>
            <a:p>
              <a:endParaRPr lang="en-US"/>
            </a:p>
          </p:txBody>
        </p:sp>
        <p:sp>
          <p:nvSpPr>
            <p:cNvPr id="411700" name="Freeform 52"/>
            <p:cNvSpPr/>
            <p:nvPr/>
          </p:nvSpPr>
          <p:spPr bwMode="auto">
            <a:xfrm>
              <a:off x="3554" y="2372"/>
              <a:ext cx="210" cy="164"/>
            </a:xfrm>
            <a:custGeom>
              <a:avLst/>
              <a:gdLst/>
              <a:ahLst/>
              <a:cxnLst>
                <a:cxn ang="0">
                  <a:pos x="405" y="339"/>
                </a:cxn>
                <a:cxn ang="0">
                  <a:pos x="443" y="242"/>
                </a:cxn>
                <a:cxn ang="0">
                  <a:pos x="452" y="164"/>
                </a:cxn>
                <a:cxn ang="0">
                  <a:pos x="388" y="154"/>
                </a:cxn>
                <a:cxn ang="0">
                  <a:pos x="382" y="110"/>
                </a:cxn>
                <a:cxn ang="0">
                  <a:pos x="365" y="50"/>
                </a:cxn>
                <a:cxn ang="0">
                  <a:pos x="332" y="23"/>
                </a:cxn>
                <a:cxn ang="0">
                  <a:pos x="268" y="38"/>
                </a:cxn>
                <a:cxn ang="0">
                  <a:pos x="245" y="50"/>
                </a:cxn>
                <a:cxn ang="0">
                  <a:pos x="218" y="6"/>
                </a:cxn>
                <a:cxn ang="0">
                  <a:pos x="163" y="0"/>
                </a:cxn>
                <a:cxn ang="0">
                  <a:pos x="114" y="33"/>
                </a:cxn>
                <a:cxn ang="0">
                  <a:pos x="108" y="105"/>
                </a:cxn>
                <a:cxn ang="0">
                  <a:pos x="82" y="160"/>
                </a:cxn>
                <a:cxn ang="0">
                  <a:pos x="49" y="148"/>
                </a:cxn>
                <a:cxn ang="0">
                  <a:pos x="5" y="181"/>
                </a:cxn>
                <a:cxn ang="0">
                  <a:pos x="0" y="295"/>
                </a:cxn>
                <a:cxn ang="0">
                  <a:pos x="55" y="428"/>
                </a:cxn>
                <a:cxn ang="0">
                  <a:pos x="104" y="428"/>
                </a:cxn>
                <a:cxn ang="0">
                  <a:pos x="87" y="356"/>
                </a:cxn>
                <a:cxn ang="0">
                  <a:pos x="61" y="263"/>
                </a:cxn>
                <a:cxn ang="0">
                  <a:pos x="76" y="230"/>
                </a:cxn>
                <a:cxn ang="0">
                  <a:pos x="108" y="257"/>
                </a:cxn>
                <a:cxn ang="0">
                  <a:pos x="146" y="247"/>
                </a:cxn>
                <a:cxn ang="0">
                  <a:pos x="169" y="169"/>
                </a:cxn>
                <a:cxn ang="0">
                  <a:pos x="163" y="88"/>
                </a:cxn>
                <a:cxn ang="0">
                  <a:pos x="213" y="164"/>
                </a:cxn>
                <a:cxn ang="0">
                  <a:pos x="256" y="154"/>
                </a:cxn>
                <a:cxn ang="0">
                  <a:pos x="300" y="99"/>
                </a:cxn>
                <a:cxn ang="0">
                  <a:pos x="317" y="198"/>
                </a:cxn>
                <a:cxn ang="0">
                  <a:pos x="365" y="192"/>
                </a:cxn>
                <a:cxn ang="0">
                  <a:pos x="409" y="198"/>
                </a:cxn>
                <a:cxn ang="0">
                  <a:pos x="365" y="280"/>
                </a:cxn>
                <a:cxn ang="0">
                  <a:pos x="355" y="367"/>
                </a:cxn>
                <a:cxn ang="0">
                  <a:pos x="405" y="339"/>
                </a:cxn>
                <a:cxn ang="0">
                  <a:pos x="405" y="339"/>
                </a:cxn>
              </a:cxnLst>
              <a:rect l="0" t="0" r="r" b="b"/>
              <a:pathLst>
                <a:path w="452" h="428">
                  <a:moveTo>
                    <a:pt x="405" y="339"/>
                  </a:moveTo>
                  <a:lnTo>
                    <a:pt x="443" y="242"/>
                  </a:lnTo>
                  <a:lnTo>
                    <a:pt x="452" y="164"/>
                  </a:lnTo>
                  <a:lnTo>
                    <a:pt x="388" y="154"/>
                  </a:lnTo>
                  <a:lnTo>
                    <a:pt x="382" y="110"/>
                  </a:lnTo>
                  <a:lnTo>
                    <a:pt x="365" y="50"/>
                  </a:lnTo>
                  <a:lnTo>
                    <a:pt x="332" y="23"/>
                  </a:lnTo>
                  <a:lnTo>
                    <a:pt x="268" y="38"/>
                  </a:lnTo>
                  <a:lnTo>
                    <a:pt x="245" y="50"/>
                  </a:lnTo>
                  <a:lnTo>
                    <a:pt x="218" y="6"/>
                  </a:lnTo>
                  <a:lnTo>
                    <a:pt x="163" y="0"/>
                  </a:lnTo>
                  <a:lnTo>
                    <a:pt x="114" y="33"/>
                  </a:lnTo>
                  <a:lnTo>
                    <a:pt x="108" y="105"/>
                  </a:lnTo>
                  <a:lnTo>
                    <a:pt x="82" y="160"/>
                  </a:lnTo>
                  <a:lnTo>
                    <a:pt x="49" y="148"/>
                  </a:lnTo>
                  <a:lnTo>
                    <a:pt x="5" y="181"/>
                  </a:lnTo>
                  <a:lnTo>
                    <a:pt x="0" y="295"/>
                  </a:lnTo>
                  <a:lnTo>
                    <a:pt x="55" y="428"/>
                  </a:lnTo>
                  <a:lnTo>
                    <a:pt x="104" y="428"/>
                  </a:lnTo>
                  <a:lnTo>
                    <a:pt x="87" y="356"/>
                  </a:lnTo>
                  <a:lnTo>
                    <a:pt x="61" y="263"/>
                  </a:lnTo>
                  <a:lnTo>
                    <a:pt x="76" y="230"/>
                  </a:lnTo>
                  <a:lnTo>
                    <a:pt x="108" y="257"/>
                  </a:lnTo>
                  <a:lnTo>
                    <a:pt x="146" y="247"/>
                  </a:lnTo>
                  <a:lnTo>
                    <a:pt x="169" y="169"/>
                  </a:lnTo>
                  <a:lnTo>
                    <a:pt x="163" y="88"/>
                  </a:lnTo>
                  <a:lnTo>
                    <a:pt x="213" y="164"/>
                  </a:lnTo>
                  <a:lnTo>
                    <a:pt x="256" y="154"/>
                  </a:lnTo>
                  <a:lnTo>
                    <a:pt x="300" y="99"/>
                  </a:lnTo>
                  <a:lnTo>
                    <a:pt x="317" y="198"/>
                  </a:lnTo>
                  <a:lnTo>
                    <a:pt x="365" y="192"/>
                  </a:lnTo>
                  <a:lnTo>
                    <a:pt x="409" y="198"/>
                  </a:lnTo>
                  <a:lnTo>
                    <a:pt x="365" y="280"/>
                  </a:lnTo>
                  <a:lnTo>
                    <a:pt x="355" y="367"/>
                  </a:lnTo>
                  <a:lnTo>
                    <a:pt x="405" y="339"/>
                  </a:lnTo>
                  <a:lnTo>
                    <a:pt x="405" y="339"/>
                  </a:lnTo>
                  <a:close/>
                </a:path>
              </a:pathLst>
            </a:custGeom>
            <a:solidFill>
              <a:srgbClr val="000000"/>
            </a:solidFill>
            <a:ln w="9525">
              <a:noFill/>
              <a:round/>
            </a:ln>
          </p:spPr>
          <p:txBody>
            <a:bodyPr/>
            <a:lstStyle/>
            <a:p>
              <a:endParaRPr lang="en-US"/>
            </a:p>
          </p:txBody>
        </p:sp>
        <p:sp>
          <p:nvSpPr>
            <p:cNvPr id="411701" name="Freeform 53"/>
            <p:cNvSpPr/>
            <p:nvPr/>
          </p:nvSpPr>
          <p:spPr bwMode="auto">
            <a:xfrm>
              <a:off x="3784" y="2614"/>
              <a:ext cx="290" cy="129"/>
            </a:xfrm>
            <a:custGeom>
              <a:avLst/>
              <a:gdLst/>
              <a:ahLst/>
              <a:cxnLst>
                <a:cxn ang="0">
                  <a:pos x="0" y="274"/>
                </a:cxn>
                <a:cxn ang="0">
                  <a:pos x="34" y="208"/>
                </a:cxn>
                <a:cxn ang="0">
                  <a:pos x="55" y="137"/>
                </a:cxn>
                <a:cxn ang="0">
                  <a:pos x="82" y="103"/>
                </a:cxn>
                <a:cxn ang="0">
                  <a:pos x="120" y="114"/>
                </a:cxn>
                <a:cxn ang="0">
                  <a:pos x="131" y="71"/>
                </a:cxn>
                <a:cxn ang="0">
                  <a:pos x="181" y="65"/>
                </a:cxn>
                <a:cxn ang="0">
                  <a:pos x="207" y="99"/>
                </a:cxn>
                <a:cxn ang="0">
                  <a:pos x="257" y="55"/>
                </a:cxn>
                <a:cxn ang="0">
                  <a:pos x="257" y="0"/>
                </a:cxn>
                <a:cxn ang="0">
                  <a:pos x="306" y="0"/>
                </a:cxn>
                <a:cxn ang="0">
                  <a:pos x="317" y="71"/>
                </a:cxn>
                <a:cxn ang="0">
                  <a:pos x="361" y="27"/>
                </a:cxn>
                <a:cxn ang="0">
                  <a:pos x="416" y="27"/>
                </a:cxn>
                <a:cxn ang="0">
                  <a:pos x="394" y="88"/>
                </a:cxn>
                <a:cxn ang="0">
                  <a:pos x="432" y="82"/>
                </a:cxn>
                <a:cxn ang="0">
                  <a:pos x="470" y="71"/>
                </a:cxn>
                <a:cxn ang="0">
                  <a:pos x="513" y="76"/>
                </a:cxn>
                <a:cxn ang="0">
                  <a:pos x="492" y="132"/>
                </a:cxn>
                <a:cxn ang="0">
                  <a:pos x="536" y="126"/>
                </a:cxn>
                <a:cxn ang="0">
                  <a:pos x="586" y="132"/>
                </a:cxn>
                <a:cxn ang="0">
                  <a:pos x="563" y="181"/>
                </a:cxn>
                <a:cxn ang="0">
                  <a:pos x="601" y="187"/>
                </a:cxn>
                <a:cxn ang="0">
                  <a:pos x="624" y="234"/>
                </a:cxn>
                <a:cxn ang="0">
                  <a:pos x="574" y="301"/>
                </a:cxn>
                <a:cxn ang="0">
                  <a:pos x="563" y="339"/>
                </a:cxn>
                <a:cxn ang="0">
                  <a:pos x="513" y="289"/>
                </a:cxn>
                <a:cxn ang="0">
                  <a:pos x="449" y="251"/>
                </a:cxn>
                <a:cxn ang="0">
                  <a:pos x="367" y="234"/>
                </a:cxn>
                <a:cxn ang="0">
                  <a:pos x="213" y="234"/>
                </a:cxn>
                <a:cxn ang="0">
                  <a:pos x="116" y="257"/>
                </a:cxn>
                <a:cxn ang="0">
                  <a:pos x="49" y="289"/>
                </a:cxn>
                <a:cxn ang="0">
                  <a:pos x="0" y="274"/>
                </a:cxn>
                <a:cxn ang="0">
                  <a:pos x="0" y="274"/>
                </a:cxn>
              </a:cxnLst>
              <a:rect l="0" t="0" r="r" b="b"/>
              <a:pathLst>
                <a:path w="624" h="339">
                  <a:moveTo>
                    <a:pt x="0" y="274"/>
                  </a:moveTo>
                  <a:lnTo>
                    <a:pt x="34" y="208"/>
                  </a:lnTo>
                  <a:lnTo>
                    <a:pt x="55" y="137"/>
                  </a:lnTo>
                  <a:lnTo>
                    <a:pt x="82" y="103"/>
                  </a:lnTo>
                  <a:lnTo>
                    <a:pt x="120" y="114"/>
                  </a:lnTo>
                  <a:lnTo>
                    <a:pt x="131" y="71"/>
                  </a:lnTo>
                  <a:lnTo>
                    <a:pt x="181" y="65"/>
                  </a:lnTo>
                  <a:lnTo>
                    <a:pt x="207" y="99"/>
                  </a:lnTo>
                  <a:lnTo>
                    <a:pt x="257" y="55"/>
                  </a:lnTo>
                  <a:lnTo>
                    <a:pt x="257" y="0"/>
                  </a:lnTo>
                  <a:lnTo>
                    <a:pt x="306" y="0"/>
                  </a:lnTo>
                  <a:lnTo>
                    <a:pt x="317" y="71"/>
                  </a:lnTo>
                  <a:lnTo>
                    <a:pt x="361" y="27"/>
                  </a:lnTo>
                  <a:lnTo>
                    <a:pt x="416" y="27"/>
                  </a:lnTo>
                  <a:lnTo>
                    <a:pt x="394" y="88"/>
                  </a:lnTo>
                  <a:lnTo>
                    <a:pt x="432" y="82"/>
                  </a:lnTo>
                  <a:lnTo>
                    <a:pt x="470" y="71"/>
                  </a:lnTo>
                  <a:lnTo>
                    <a:pt x="513" y="76"/>
                  </a:lnTo>
                  <a:lnTo>
                    <a:pt x="492" y="132"/>
                  </a:lnTo>
                  <a:lnTo>
                    <a:pt x="536" y="126"/>
                  </a:lnTo>
                  <a:lnTo>
                    <a:pt x="586" y="132"/>
                  </a:lnTo>
                  <a:lnTo>
                    <a:pt x="563" y="181"/>
                  </a:lnTo>
                  <a:lnTo>
                    <a:pt x="601" y="187"/>
                  </a:lnTo>
                  <a:lnTo>
                    <a:pt x="624" y="234"/>
                  </a:lnTo>
                  <a:lnTo>
                    <a:pt x="574" y="301"/>
                  </a:lnTo>
                  <a:lnTo>
                    <a:pt x="563" y="339"/>
                  </a:lnTo>
                  <a:lnTo>
                    <a:pt x="513" y="289"/>
                  </a:lnTo>
                  <a:lnTo>
                    <a:pt x="449" y="251"/>
                  </a:lnTo>
                  <a:lnTo>
                    <a:pt x="367" y="234"/>
                  </a:lnTo>
                  <a:lnTo>
                    <a:pt x="213" y="234"/>
                  </a:lnTo>
                  <a:lnTo>
                    <a:pt x="116" y="257"/>
                  </a:lnTo>
                  <a:lnTo>
                    <a:pt x="49" y="289"/>
                  </a:lnTo>
                  <a:lnTo>
                    <a:pt x="0" y="274"/>
                  </a:lnTo>
                  <a:lnTo>
                    <a:pt x="0" y="274"/>
                  </a:lnTo>
                  <a:close/>
                </a:path>
              </a:pathLst>
            </a:custGeom>
            <a:solidFill>
              <a:srgbClr val="000000"/>
            </a:solidFill>
            <a:ln w="9525">
              <a:noFill/>
              <a:round/>
            </a:ln>
          </p:spPr>
          <p:txBody>
            <a:bodyPr/>
            <a:lstStyle/>
            <a:p>
              <a:endParaRPr lang="en-US"/>
            </a:p>
          </p:txBody>
        </p:sp>
        <p:sp>
          <p:nvSpPr>
            <p:cNvPr id="411702" name="Freeform 54"/>
            <p:cNvSpPr/>
            <p:nvPr/>
          </p:nvSpPr>
          <p:spPr bwMode="auto">
            <a:xfrm>
              <a:off x="3777" y="2886"/>
              <a:ext cx="35" cy="21"/>
            </a:xfrm>
            <a:custGeom>
              <a:avLst/>
              <a:gdLst/>
              <a:ahLst/>
              <a:cxnLst>
                <a:cxn ang="0">
                  <a:pos x="5" y="10"/>
                </a:cxn>
                <a:cxn ang="0">
                  <a:pos x="64" y="0"/>
                </a:cxn>
                <a:cxn ang="0">
                  <a:pos x="76" y="50"/>
                </a:cxn>
                <a:cxn ang="0">
                  <a:pos x="26" y="55"/>
                </a:cxn>
                <a:cxn ang="0">
                  <a:pos x="0" y="38"/>
                </a:cxn>
                <a:cxn ang="0">
                  <a:pos x="5" y="10"/>
                </a:cxn>
                <a:cxn ang="0">
                  <a:pos x="5" y="10"/>
                </a:cxn>
              </a:cxnLst>
              <a:rect l="0" t="0" r="r" b="b"/>
              <a:pathLst>
                <a:path w="76" h="55">
                  <a:moveTo>
                    <a:pt x="5" y="10"/>
                  </a:moveTo>
                  <a:lnTo>
                    <a:pt x="64" y="0"/>
                  </a:lnTo>
                  <a:lnTo>
                    <a:pt x="76" y="50"/>
                  </a:lnTo>
                  <a:lnTo>
                    <a:pt x="26" y="55"/>
                  </a:lnTo>
                  <a:lnTo>
                    <a:pt x="0" y="38"/>
                  </a:lnTo>
                  <a:lnTo>
                    <a:pt x="5" y="10"/>
                  </a:lnTo>
                  <a:lnTo>
                    <a:pt x="5" y="10"/>
                  </a:lnTo>
                  <a:close/>
                </a:path>
              </a:pathLst>
            </a:custGeom>
            <a:solidFill>
              <a:srgbClr val="000000"/>
            </a:solidFill>
            <a:ln w="9525">
              <a:noFill/>
              <a:round/>
            </a:ln>
          </p:spPr>
          <p:txBody>
            <a:bodyPr/>
            <a:lstStyle/>
            <a:p>
              <a:endParaRPr lang="en-US"/>
            </a:p>
          </p:txBody>
        </p:sp>
        <p:sp>
          <p:nvSpPr>
            <p:cNvPr id="411703" name="Freeform 55"/>
            <p:cNvSpPr/>
            <p:nvPr/>
          </p:nvSpPr>
          <p:spPr bwMode="auto">
            <a:xfrm>
              <a:off x="3812" y="2909"/>
              <a:ext cx="125" cy="56"/>
            </a:xfrm>
            <a:custGeom>
              <a:avLst/>
              <a:gdLst/>
              <a:ahLst/>
              <a:cxnLst>
                <a:cxn ang="0">
                  <a:pos x="21" y="0"/>
                </a:cxn>
                <a:cxn ang="0">
                  <a:pos x="87" y="17"/>
                </a:cxn>
                <a:cxn ang="0">
                  <a:pos x="146" y="44"/>
                </a:cxn>
                <a:cxn ang="0">
                  <a:pos x="230" y="17"/>
                </a:cxn>
                <a:cxn ang="0">
                  <a:pos x="268" y="67"/>
                </a:cxn>
                <a:cxn ang="0">
                  <a:pos x="268" y="137"/>
                </a:cxn>
                <a:cxn ang="0">
                  <a:pos x="218" y="122"/>
                </a:cxn>
                <a:cxn ang="0">
                  <a:pos x="196" y="148"/>
                </a:cxn>
                <a:cxn ang="0">
                  <a:pos x="146" y="131"/>
                </a:cxn>
                <a:cxn ang="0">
                  <a:pos x="120" y="116"/>
                </a:cxn>
                <a:cxn ang="0">
                  <a:pos x="93" y="143"/>
                </a:cxn>
                <a:cxn ang="0">
                  <a:pos x="70" y="110"/>
                </a:cxn>
                <a:cxn ang="0">
                  <a:pos x="59" y="78"/>
                </a:cxn>
                <a:cxn ang="0">
                  <a:pos x="38" y="93"/>
                </a:cxn>
                <a:cxn ang="0">
                  <a:pos x="11" y="78"/>
                </a:cxn>
                <a:cxn ang="0">
                  <a:pos x="0" y="44"/>
                </a:cxn>
                <a:cxn ang="0">
                  <a:pos x="21" y="0"/>
                </a:cxn>
                <a:cxn ang="0">
                  <a:pos x="21" y="0"/>
                </a:cxn>
              </a:cxnLst>
              <a:rect l="0" t="0" r="r" b="b"/>
              <a:pathLst>
                <a:path w="268" h="148">
                  <a:moveTo>
                    <a:pt x="21" y="0"/>
                  </a:moveTo>
                  <a:lnTo>
                    <a:pt x="87" y="17"/>
                  </a:lnTo>
                  <a:lnTo>
                    <a:pt x="146" y="44"/>
                  </a:lnTo>
                  <a:lnTo>
                    <a:pt x="230" y="17"/>
                  </a:lnTo>
                  <a:lnTo>
                    <a:pt x="268" y="67"/>
                  </a:lnTo>
                  <a:lnTo>
                    <a:pt x="268" y="137"/>
                  </a:lnTo>
                  <a:lnTo>
                    <a:pt x="218" y="122"/>
                  </a:lnTo>
                  <a:lnTo>
                    <a:pt x="196" y="148"/>
                  </a:lnTo>
                  <a:lnTo>
                    <a:pt x="146" y="131"/>
                  </a:lnTo>
                  <a:lnTo>
                    <a:pt x="120" y="116"/>
                  </a:lnTo>
                  <a:lnTo>
                    <a:pt x="93" y="143"/>
                  </a:lnTo>
                  <a:lnTo>
                    <a:pt x="70" y="110"/>
                  </a:lnTo>
                  <a:lnTo>
                    <a:pt x="59" y="78"/>
                  </a:lnTo>
                  <a:lnTo>
                    <a:pt x="38" y="93"/>
                  </a:lnTo>
                  <a:lnTo>
                    <a:pt x="11" y="78"/>
                  </a:lnTo>
                  <a:lnTo>
                    <a:pt x="0" y="44"/>
                  </a:lnTo>
                  <a:lnTo>
                    <a:pt x="21" y="0"/>
                  </a:lnTo>
                  <a:lnTo>
                    <a:pt x="21" y="0"/>
                  </a:lnTo>
                  <a:close/>
                </a:path>
              </a:pathLst>
            </a:custGeom>
            <a:solidFill>
              <a:srgbClr val="000000"/>
            </a:solidFill>
            <a:ln w="9525">
              <a:noFill/>
              <a:round/>
            </a:ln>
          </p:spPr>
          <p:txBody>
            <a:bodyPr/>
            <a:lstStyle/>
            <a:p>
              <a:endParaRPr lang="en-US"/>
            </a:p>
          </p:txBody>
        </p:sp>
        <p:sp>
          <p:nvSpPr>
            <p:cNvPr id="411704" name="Freeform 56"/>
            <p:cNvSpPr/>
            <p:nvPr/>
          </p:nvSpPr>
          <p:spPr bwMode="auto">
            <a:xfrm>
              <a:off x="3944" y="2854"/>
              <a:ext cx="137" cy="94"/>
            </a:xfrm>
            <a:custGeom>
              <a:avLst/>
              <a:gdLst/>
              <a:ahLst/>
              <a:cxnLst>
                <a:cxn ang="0">
                  <a:pos x="6" y="146"/>
                </a:cxn>
                <a:cxn ang="0">
                  <a:pos x="82" y="140"/>
                </a:cxn>
                <a:cxn ang="0">
                  <a:pos x="154" y="108"/>
                </a:cxn>
                <a:cxn ang="0">
                  <a:pos x="203" y="58"/>
                </a:cxn>
                <a:cxn ang="0">
                  <a:pos x="230" y="3"/>
                </a:cxn>
                <a:cxn ang="0">
                  <a:pos x="274" y="0"/>
                </a:cxn>
                <a:cxn ang="0">
                  <a:pos x="295" y="47"/>
                </a:cxn>
                <a:cxn ang="0">
                  <a:pos x="257" y="76"/>
                </a:cxn>
                <a:cxn ang="0">
                  <a:pos x="291" y="136"/>
                </a:cxn>
                <a:cxn ang="0">
                  <a:pos x="251" y="152"/>
                </a:cxn>
                <a:cxn ang="0">
                  <a:pos x="230" y="152"/>
                </a:cxn>
                <a:cxn ang="0">
                  <a:pos x="224" y="190"/>
                </a:cxn>
                <a:cxn ang="0">
                  <a:pos x="192" y="184"/>
                </a:cxn>
                <a:cxn ang="0">
                  <a:pos x="137" y="228"/>
                </a:cxn>
                <a:cxn ang="0">
                  <a:pos x="88" y="212"/>
                </a:cxn>
                <a:cxn ang="0">
                  <a:pos x="67" y="245"/>
                </a:cxn>
                <a:cxn ang="0">
                  <a:pos x="23" y="218"/>
                </a:cxn>
                <a:cxn ang="0">
                  <a:pos x="0" y="190"/>
                </a:cxn>
                <a:cxn ang="0">
                  <a:pos x="6" y="146"/>
                </a:cxn>
                <a:cxn ang="0">
                  <a:pos x="6" y="146"/>
                </a:cxn>
              </a:cxnLst>
              <a:rect l="0" t="0" r="r" b="b"/>
              <a:pathLst>
                <a:path w="295" h="245">
                  <a:moveTo>
                    <a:pt x="6" y="146"/>
                  </a:moveTo>
                  <a:lnTo>
                    <a:pt x="82" y="140"/>
                  </a:lnTo>
                  <a:lnTo>
                    <a:pt x="154" y="108"/>
                  </a:lnTo>
                  <a:lnTo>
                    <a:pt x="203" y="58"/>
                  </a:lnTo>
                  <a:lnTo>
                    <a:pt x="230" y="3"/>
                  </a:lnTo>
                  <a:lnTo>
                    <a:pt x="274" y="0"/>
                  </a:lnTo>
                  <a:lnTo>
                    <a:pt x="295" y="47"/>
                  </a:lnTo>
                  <a:lnTo>
                    <a:pt x="257" y="76"/>
                  </a:lnTo>
                  <a:lnTo>
                    <a:pt x="291" y="136"/>
                  </a:lnTo>
                  <a:lnTo>
                    <a:pt x="251" y="152"/>
                  </a:lnTo>
                  <a:lnTo>
                    <a:pt x="230" y="152"/>
                  </a:lnTo>
                  <a:lnTo>
                    <a:pt x="224" y="190"/>
                  </a:lnTo>
                  <a:lnTo>
                    <a:pt x="192" y="184"/>
                  </a:lnTo>
                  <a:lnTo>
                    <a:pt x="137" y="228"/>
                  </a:lnTo>
                  <a:lnTo>
                    <a:pt x="88" y="212"/>
                  </a:lnTo>
                  <a:lnTo>
                    <a:pt x="67" y="245"/>
                  </a:lnTo>
                  <a:lnTo>
                    <a:pt x="23" y="218"/>
                  </a:lnTo>
                  <a:lnTo>
                    <a:pt x="0" y="190"/>
                  </a:lnTo>
                  <a:lnTo>
                    <a:pt x="6" y="146"/>
                  </a:lnTo>
                  <a:lnTo>
                    <a:pt x="6" y="146"/>
                  </a:lnTo>
                  <a:close/>
                </a:path>
              </a:pathLst>
            </a:custGeom>
            <a:solidFill>
              <a:srgbClr val="000000"/>
            </a:solidFill>
            <a:ln w="9525">
              <a:noFill/>
              <a:round/>
            </a:ln>
          </p:spPr>
          <p:txBody>
            <a:bodyPr/>
            <a:lstStyle/>
            <a:p>
              <a:endParaRPr lang="en-US"/>
            </a:p>
          </p:txBody>
        </p:sp>
        <p:sp>
          <p:nvSpPr>
            <p:cNvPr id="411705" name="Freeform 57"/>
            <p:cNvSpPr/>
            <p:nvPr/>
          </p:nvSpPr>
          <p:spPr bwMode="auto">
            <a:xfrm>
              <a:off x="4063" y="2797"/>
              <a:ext cx="36" cy="25"/>
            </a:xfrm>
            <a:custGeom>
              <a:avLst/>
              <a:gdLst/>
              <a:ahLst/>
              <a:cxnLst>
                <a:cxn ang="0">
                  <a:pos x="0" y="27"/>
                </a:cxn>
                <a:cxn ang="0">
                  <a:pos x="23" y="65"/>
                </a:cxn>
                <a:cxn ang="0">
                  <a:pos x="78" y="65"/>
                </a:cxn>
                <a:cxn ang="0">
                  <a:pos x="66" y="21"/>
                </a:cxn>
                <a:cxn ang="0">
                  <a:pos x="34" y="0"/>
                </a:cxn>
                <a:cxn ang="0">
                  <a:pos x="0" y="27"/>
                </a:cxn>
                <a:cxn ang="0">
                  <a:pos x="0" y="27"/>
                </a:cxn>
              </a:cxnLst>
              <a:rect l="0" t="0" r="r" b="b"/>
              <a:pathLst>
                <a:path w="78" h="65">
                  <a:moveTo>
                    <a:pt x="0" y="27"/>
                  </a:moveTo>
                  <a:lnTo>
                    <a:pt x="23" y="65"/>
                  </a:lnTo>
                  <a:lnTo>
                    <a:pt x="78" y="65"/>
                  </a:lnTo>
                  <a:lnTo>
                    <a:pt x="66" y="21"/>
                  </a:lnTo>
                  <a:lnTo>
                    <a:pt x="34" y="0"/>
                  </a:lnTo>
                  <a:lnTo>
                    <a:pt x="0" y="27"/>
                  </a:lnTo>
                  <a:lnTo>
                    <a:pt x="0" y="27"/>
                  </a:lnTo>
                  <a:close/>
                </a:path>
              </a:pathLst>
            </a:custGeom>
            <a:solidFill>
              <a:srgbClr val="000000"/>
            </a:solidFill>
            <a:ln w="9525">
              <a:noFill/>
              <a:round/>
            </a:ln>
          </p:spPr>
          <p:txBody>
            <a:bodyPr/>
            <a:lstStyle/>
            <a:p>
              <a:endParaRPr lang="en-US"/>
            </a:p>
          </p:txBody>
        </p:sp>
        <p:sp>
          <p:nvSpPr>
            <p:cNvPr id="411706" name="Freeform 58"/>
            <p:cNvSpPr/>
            <p:nvPr/>
          </p:nvSpPr>
          <p:spPr bwMode="auto">
            <a:xfrm>
              <a:off x="3815" y="2754"/>
              <a:ext cx="112" cy="87"/>
            </a:xfrm>
            <a:custGeom>
              <a:avLst/>
              <a:gdLst/>
              <a:ahLst/>
              <a:cxnLst>
                <a:cxn ang="0">
                  <a:pos x="157" y="10"/>
                </a:cxn>
                <a:cxn ang="0">
                  <a:pos x="93" y="0"/>
                </a:cxn>
                <a:cxn ang="0">
                  <a:pos x="43" y="27"/>
                </a:cxn>
                <a:cxn ang="0">
                  <a:pos x="11" y="71"/>
                </a:cxn>
                <a:cxn ang="0">
                  <a:pos x="0" y="135"/>
                </a:cxn>
                <a:cxn ang="0">
                  <a:pos x="26" y="190"/>
                </a:cxn>
                <a:cxn ang="0">
                  <a:pos x="81" y="228"/>
                </a:cxn>
                <a:cxn ang="0">
                  <a:pos x="146" y="225"/>
                </a:cxn>
                <a:cxn ang="0">
                  <a:pos x="201" y="207"/>
                </a:cxn>
                <a:cxn ang="0">
                  <a:pos x="239" y="164"/>
                </a:cxn>
                <a:cxn ang="0">
                  <a:pos x="233" y="88"/>
                </a:cxn>
                <a:cxn ang="0">
                  <a:pos x="190" y="59"/>
                </a:cxn>
                <a:cxn ang="0">
                  <a:pos x="146" y="82"/>
                </a:cxn>
                <a:cxn ang="0">
                  <a:pos x="108" y="120"/>
                </a:cxn>
                <a:cxn ang="0">
                  <a:pos x="76" y="97"/>
                </a:cxn>
                <a:cxn ang="0">
                  <a:pos x="98" y="53"/>
                </a:cxn>
                <a:cxn ang="0">
                  <a:pos x="169" y="38"/>
                </a:cxn>
                <a:cxn ang="0">
                  <a:pos x="157" y="10"/>
                </a:cxn>
                <a:cxn ang="0">
                  <a:pos x="157" y="10"/>
                </a:cxn>
              </a:cxnLst>
              <a:rect l="0" t="0" r="r" b="b"/>
              <a:pathLst>
                <a:path w="239" h="228">
                  <a:moveTo>
                    <a:pt x="157" y="10"/>
                  </a:moveTo>
                  <a:lnTo>
                    <a:pt x="93" y="0"/>
                  </a:lnTo>
                  <a:lnTo>
                    <a:pt x="43" y="27"/>
                  </a:lnTo>
                  <a:lnTo>
                    <a:pt x="11" y="71"/>
                  </a:lnTo>
                  <a:lnTo>
                    <a:pt x="0" y="135"/>
                  </a:lnTo>
                  <a:lnTo>
                    <a:pt x="26" y="190"/>
                  </a:lnTo>
                  <a:lnTo>
                    <a:pt x="81" y="228"/>
                  </a:lnTo>
                  <a:lnTo>
                    <a:pt x="146" y="225"/>
                  </a:lnTo>
                  <a:lnTo>
                    <a:pt x="201" y="207"/>
                  </a:lnTo>
                  <a:lnTo>
                    <a:pt x="239" y="164"/>
                  </a:lnTo>
                  <a:lnTo>
                    <a:pt x="233" y="88"/>
                  </a:lnTo>
                  <a:lnTo>
                    <a:pt x="190" y="59"/>
                  </a:lnTo>
                  <a:lnTo>
                    <a:pt x="146" y="82"/>
                  </a:lnTo>
                  <a:lnTo>
                    <a:pt x="108" y="120"/>
                  </a:lnTo>
                  <a:lnTo>
                    <a:pt x="76" y="97"/>
                  </a:lnTo>
                  <a:lnTo>
                    <a:pt x="98" y="53"/>
                  </a:lnTo>
                  <a:lnTo>
                    <a:pt x="169" y="38"/>
                  </a:lnTo>
                  <a:lnTo>
                    <a:pt x="157" y="10"/>
                  </a:lnTo>
                  <a:lnTo>
                    <a:pt x="157" y="10"/>
                  </a:lnTo>
                  <a:close/>
                </a:path>
              </a:pathLst>
            </a:custGeom>
            <a:solidFill>
              <a:srgbClr val="000000"/>
            </a:solidFill>
            <a:ln w="9525">
              <a:noFill/>
              <a:round/>
            </a:ln>
          </p:spPr>
          <p:txBody>
            <a:bodyPr/>
            <a:lstStyle/>
            <a:p>
              <a:endParaRPr lang="en-US"/>
            </a:p>
          </p:txBody>
        </p:sp>
        <p:sp>
          <p:nvSpPr>
            <p:cNvPr id="411707" name="Freeform 59"/>
            <p:cNvSpPr/>
            <p:nvPr/>
          </p:nvSpPr>
          <p:spPr bwMode="auto">
            <a:xfrm>
              <a:off x="3693" y="2475"/>
              <a:ext cx="267" cy="310"/>
            </a:xfrm>
            <a:custGeom>
              <a:avLst/>
              <a:gdLst/>
              <a:ahLst/>
              <a:cxnLst>
                <a:cxn ang="0">
                  <a:pos x="574" y="50"/>
                </a:cxn>
                <a:cxn ang="0">
                  <a:pos x="449" y="99"/>
                </a:cxn>
                <a:cxn ang="0">
                  <a:pos x="361" y="164"/>
                </a:cxn>
                <a:cxn ang="0">
                  <a:pos x="278" y="236"/>
                </a:cxn>
                <a:cxn ang="0">
                  <a:pos x="190" y="339"/>
                </a:cxn>
                <a:cxn ang="0">
                  <a:pos x="120" y="455"/>
                </a:cxn>
                <a:cxn ang="0">
                  <a:pos x="67" y="553"/>
                </a:cxn>
                <a:cxn ang="0">
                  <a:pos x="38" y="656"/>
                </a:cxn>
                <a:cxn ang="0">
                  <a:pos x="17" y="810"/>
                </a:cxn>
                <a:cxn ang="0">
                  <a:pos x="0" y="656"/>
                </a:cxn>
                <a:cxn ang="0">
                  <a:pos x="27" y="510"/>
                </a:cxn>
                <a:cxn ang="0">
                  <a:pos x="65" y="426"/>
                </a:cxn>
                <a:cxn ang="0">
                  <a:pos x="131" y="329"/>
                </a:cxn>
                <a:cxn ang="0">
                  <a:pos x="196" y="242"/>
                </a:cxn>
                <a:cxn ang="0">
                  <a:pos x="268" y="175"/>
                </a:cxn>
                <a:cxn ang="0">
                  <a:pos x="361" y="93"/>
                </a:cxn>
                <a:cxn ang="0">
                  <a:pos x="458" y="38"/>
                </a:cxn>
                <a:cxn ang="0">
                  <a:pos x="569" y="0"/>
                </a:cxn>
                <a:cxn ang="0">
                  <a:pos x="574" y="50"/>
                </a:cxn>
                <a:cxn ang="0">
                  <a:pos x="574" y="50"/>
                </a:cxn>
              </a:cxnLst>
              <a:rect l="0" t="0" r="r" b="b"/>
              <a:pathLst>
                <a:path w="574" h="810">
                  <a:moveTo>
                    <a:pt x="574" y="50"/>
                  </a:moveTo>
                  <a:lnTo>
                    <a:pt x="449" y="99"/>
                  </a:lnTo>
                  <a:lnTo>
                    <a:pt x="361" y="164"/>
                  </a:lnTo>
                  <a:lnTo>
                    <a:pt x="278" y="236"/>
                  </a:lnTo>
                  <a:lnTo>
                    <a:pt x="190" y="339"/>
                  </a:lnTo>
                  <a:lnTo>
                    <a:pt x="120" y="455"/>
                  </a:lnTo>
                  <a:lnTo>
                    <a:pt x="67" y="553"/>
                  </a:lnTo>
                  <a:lnTo>
                    <a:pt x="38" y="656"/>
                  </a:lnTo>
                  <a:lnTo>
                    <a:pt x="17" y="810"/>
                  </a:lnTo>
                  <a:lnTo>
                    <a:pt x="0" y="656"/>
                  </a:lnTo>
                  <a:lnTo>
                    <a:pt x="27" y="510"/>
                  </a:lnTo>
                  <a:lnTo>
                    <a:pt x="65" y="426"/>
                  </a:lnTo>
                  <a:lnTo>
                    <a:pt x="131" y="329"/>
                  </a:lnTo>
                  <a:lnTo>
                    <a:pt x="196" y="242"/>
                  </a:lnTo>
                  <a:lnTo>
                    <a:pt x="268" y="175"/>
                  </a:lnTo>
                  <a:lnTo>
                    <a:pt x="361" y="93"/>
                  </a:lnTo>
                  <a:lnTo>
                    <a:pt x="458" y="38"/>
                  </a:lnTo>
                  <a:lnTo>
                    <a:pt x="569" y="0"/>
                  </a:lnTo>
                  <a:lnTo>
                    <a:pt x="574" y="50"/>
                  </a:lnTo>
                  <a:lnTo>
                    <a:pt x="574" y="50"/>
                  </a:lnTo>
                  <a:close/>
                </a:path>
              </a:pathLst>
            </a:custGeom>
            <a:solidFill>
              <a:srgbClr val="000000"/>
            </a:solidFill>
            <a:ln w="9525">
              <a:noFill/>
              <a:round/>
            </a:ln>
          </p:spPr>
          <p:txBody>
            <a:bodyPr/>
            <a:lstStyle/>
            <a:p>
              <a:endParaRPr lang="en-US"/>
            </a:p>
          </p:txBody>
        </p:sp>
        <p:sp>
          <p:nvSpPr>
            <p:cNvPr id="411708" name="Freeform 60"/>
            <p:cNvSpPr/>
            <p:nvPr/>
          </p:nvSpPr>
          <p:spPr bwMode="auto">
            <a:xfrm>
              <a:off x="4130" y="2479"/>
              <a:ext cx="284" cy="519"/>
            </a:xfrm>
            <a:custGeom>
              <a:avLst/>
              <a:gdLst/>
              <a:ahLst/>
              <a:cxnLst>
                <a:cxn ang="0">
                  <a:pos x="12" y="0"/>
                </a:cxn>
                <a:cxn ang="0">
                  <a:pos x="126" y="15"/>
                </a:cxn>
                <a:cxn ang="0">
                  <a:pos x="251" y="81"/>
                </a:cxn>
                <a:cxn ang="0">
                  <a:pos x="358" y="152"/>
                </a:cxn>
                <a:cxn ang="0">
                  <a:pos x="449" y="256"/>
                </a:cxn>
                <a:cxn ang="0">
                  <a:pos x="531" y="366"/>
                </a:cxn>
                <a:cxn ang="0">
                  <a:pos x="578" y="481"/>
                </a:cxn>
                <a:cxn ang="0">
                  <a:pos x="607" y="595"/>
                </a:cxn>
                <a:cxn ang="0">
                  <a:pos x="612" y="737"/>
                </a:cxn>
                <a:cxn ang="0">
                  <a:pos x="586" y="884"/>
                </a:cxn>
                <a:cxn ang="0">
                  <a:pos x="546" y="1043"/>
                </a:cxn>
                <a:cxn ang="0">
                  <a:pos x="453" y="1207"/>
                </a:cxn>
                <a:cxn ang="0">
                  <a:pos x="333" y="1355"/>
                </a:cxn>
                <a:cxn ang="0">
                  <a:pos x="394" y="1250"/>
                </a:cxn>
                <a:cxn ang="0">
                  <a:pos x="464" y="1110"/>
                </a:cxn>
                <a:cxn ang="0">
                  <a:pos x="508" y="973"/>
                </a:cxn>
                <a:cxn ang="0">
                  <a:pos x="540" y="754"/>
                </a:cxn>
                <a:cxn ang="0">
                  <a:pos x="535" y="612"/>
                </a:cxn>
                <a:cxn ang="0">
                  <a:pos x="508" y="475"/>
                </a:cxn>
                <a:cxn ang="0">
                  <a:pos x="438" y="366"/>
                </a:cxn>
                <a:cxn ang="0">
                  <a:pos x="339" y="256"/>
                </a:cxn>
                <a:cxn ang="0">
                  <a:pos x="240" y="157"/>
                </a:cxn>
                <a:cxn ang="0">
                  <a:pos x="149" y="108"/>
                </a:cxn>
                <a:cxn ang="0">
                  <a:pos x="0" y="64"/>
                </a:cxn>
                <a:cxn ang="0">
                  <a:pos x="12" y="0"/>
                </a:cxn>
                <a:cxn ang="0">
                  <a:pos x="12" y="0"/>
                </a:cxn>
              </a:cxnLst>
              <a:rect l="0" t="0" r="r" b="b"/>
              <a:pathLst>
                <a:path w="612" h="1355">
                  <a:moveTo>
                    <a:pt x="12" y="0"/>
                  </a:moveTo>
                  <a:lnTo>
                    <a:pt x="126" y="15"/>
                  </a:lnTo>
                  <a:lnTo>
                    <a:pt x="251" y="81"/>
                  </a:lnTo>
                  <a:lnTo>
                    <a:pt x="358" y="152"/>
                  </a:lnTo>
                  <a:lnTo>
                    <a:pt x="449" y="256"/>
                  </a:lnTo>
                  <a:lnTo>
                    <a:pt x="531" y="366"/>
                  </a:lnTo>
                  <a:lnTo>
                    <a:pt x="578" y="481"/>
                  </a:lnTo>
                  <a:lnTo>
                    <a:pt x="607" y="595"/>
                  </a:lnTo>
                  <a:lnTo>
                    <a:pt x="612" y="737"/>
                  </a:lnTo>
                  <a:lnTo>
                    <a:pt x="586" y="884"/>
                  </a:lnTo>
                  <a:lnTo>
                    <a:pt x="546" y="1043"/>
                  </a:lnTo>
                  <a:lnTo>
                    <a:pt x="453" y="1207"/>
                  </a:lnTo>
                  <a:lnTo>
                    <a:pt x="333" y="1355"/>
                  </a:lnTo>
                  <a:lnTo>
                    <a:pt x="394" y="1250"/>
                  </a:lnTo>
                  <a:lnTo>
                    <a:pt x="464" y="1110"/>
                  </a:lnTo>
                  <a:lnTo>
                    <a:pt x="508" y="973"/>
                  </a:lnTo>
                  <a:lnTo>
                    <a:pt x="540" y="754"/>
                  </a:lnTo>
                  <a:lnTo>
                    <a:pt x="535" y="612"/>
                  </a:lnTo>
                  <a:lnTo>
                    <a:pt x="508" y="475"/>
                  </a:lnTo>
                  <a:lnTo>
                    <a:pt x="438" y="366"/>
                  </a:lnTo>
                  <a:lnTo>
                    <a:pt x="339" y="256"/>
                  </a:lnTo>
                  <a:lnTo>
                    <a:pt x="240" y="157"/>
                  </a:lnTo>
                  <a:lnTo>
                    <a:pt x="149" y="108"/>
                  </a:lnTo>
                  <a:lnTo>
                    <a:pt x="0" y="64"/>
                  </a:lnTo>
                  <a:lnTo>
                    <a:pt x="12" y="0"/>
                  </a:lnTo>
                  <a:lnTo>
                    <a:pt x="12" y="0"/>
                  </a:lnTo>
                  <a:close/>
                </a:path>
              </a:pathLst>
            </a:custGeom>
            <a:solidFill>
              <a:srgbClr val="000000"/>
            </a:solidFill>
            <a:ln w="9525">
              <a:noFill/>
              <a:round/>
            </a:ln>
          </p:spPr>
          <p:txBody>
            <a:bodyPr/>
            <a:lstStyle/>
            <a:p>
              <a:endParaRPr lang="en-US"/>
            </a:p>
          </p:txBody>
        </p:sp>
        <p:sp>
          <p:nvSpPr>
            <p:cNvPr id="411709" name="Freeform 61"/>
            <p:cNvSpPr/>
            <p:nvPr/>
          </p:nvSpPr>
          <p:spPr bwMode="auto">
            <a:xfrm>
              <a:off x="3721" y="2905"/>
              <a:ext cx="487" cy="192"/>
            </a:xfrm>
            <a:custGeom>
              <a:avLst/>
              <a:gdLst/>
              <a:ahLst/>
              <a:cxnLst>
                <a:cxn ang="0">
                  <a:pos x="32" y="5"/>
                </a:cxn>
                <a:cxn ang="0">
                  <a:pos x="97" y="125"/>
                </a:cxn>
                <a:cxn ang="0">
                  <a:pos x="207" y="239"/>
                </a:cxn>
                <a:cxn ang="0">
                  <a:pos x="321" y="321"/>
                </a:cxn>
                <a:cxn ang="0">
                  <a:pos x="435" y="370"/>
                </a:cxn>
                <a:cxn ang="0">
                  <a:pos x="578" y="408"/>
                </a:cxn>
                <a:cxn ang="0">
                  <a:pos x="700" y="431"/>
                </a:cxn>
                <a:cxn ang="0">
                  <a:pos x="814" y="420"/>
                </a:cxn>
                <a:cxn ang="0">
                  <a:pos x="922" y="393"/>
                </a:cxn>
                <a:cxn ang="0">
                  <a:pos x="1048" y="370"/>
                </a:cxn>
                <a:cxn ang="0">
                  <a:pos x="943" y="443"/>
                </a:cxn>
                <a:cxn ang="0">
                  <a:pos x="871" y="471"/>
                </a:cxn>
                <a:cxn ang="0">
                  <a:pos x="795" y="492"/>
                </a:cxn>
                <a:cxn ang="0">
                  <a:pos x="715" y="502"/>
                </a:cxn>
                <a:cxn ang="0">
                  <a:pos x="606" y="490"/>
                </a:cxn>
                <a:cxn ang="0">
                  <a:pos x="477" y="456"/>
                </a:cxn>
                <a:cxn ang="0">
                  <a:pos x="308" y="386"/>
                </a:cxn>
                <a:cxn ang="0">
                  <a:pos x="190" y="300"/>
                </a:cxn>
                <a:cxn ang="0">
                  <a:pos x="87" y="184"/>
                </a:cxn>
                <a:cxn ang="0">
                  <a:pos x="21" y="76"/>
                </a:cxn>
                <a:cxn ang="0">
                  <a:pos x="0" y="0"/>
                </a:cxn>
                <a:cxn ang="0">
                  <a:pos x="32" y="5"/>
                </a:cxn>
                <a:cxn ang="0">
                  <a:pos x="32" y="5"/>
                </a:cxn>
              </a:cxnLst>
              <a:rect l="0" t="0" r="r" b="b"/>
              <a:pathLst>
                <a:path w="1048" h="502">
                  <a:moveTo>
                    <a:pt x="32" y="5"/>
                  </a:moveTo>
                  <a:lnTo>
                    <a:pt x="97" y="125"/>
                  </a:lnTo>
                  <a:lnTo>
                    <a:pt x="207" y="239"/>
                  </a:lnTo>
                  <a:lnTo>
                    <a:pt x="321" y="321"/>
                  </a:lnTo>
                  <a:lnTo>
                    <a:pt x="435" y="370"/>
                  </a:lnTo>
                  <a:lnTo>
                    <a:pt x="578" y="408"/>
                  </a:lnTo>
                  <a:lnTo>
                    <a:pt x="700" y="431"/>
                  </a:lnTo>
                  <a:lnTo>
                    <a:pt x="814" y="420"/>
                  </a:lnTo>
                  <a:lnTo>
                    <a:pt x="922" y="393"/>
                  </a:lnTo>
                  <a:lnTo>
                    <a:pt x="1048" y="370"/>
                  </a:lnTo>
                  <a:lnTo>
                    <a:pt x="943" y="443"/>
                  </a:lnTo>
                  <a:lnTo>
                    <a:pt x="871" y="471"/>
                  </a:lnTo>
                  <a:lnTo>
                    <a:pt x="795" y="492"/>
                  </a:lnTo>
                  <a:lnTo>
                    <a:pt x="715" y="502"/>
                  </a:lnTo>
                  <a:lnTo>
                    <a:pt x="606" y="490"/>
                  </a:lnTo>
                  <a:lnTo>
                    <a:pt x="477" y="456"/>
                  </a:lnTo>
                  <a:lnTo>
                    <a:pt x="308" y="386"/>
                  </a:lnTo>
                  <a:lnTo>
                    <a:pt x="190" y="300"/>
                  </a:lnTo>
                  <a:lnTo>
                    <a:pt x="87" y="184"/>
                  </a:lnTo>
                  <a:lnTo>
                    <a:pt x="21" y="76"/>
                  </a:lnTo>
                  <a:lnTo>
                    <a:pt x="0" y="0"/>
                  </a:lnTo>
                  <a:lnTo>
                    <a:pt x="32" y="5"/>
                  </a:lnTo>
                  <a:lnTo>
                    <a:pt x="32" y="5"/>
                  </a:lnTo>
                  <a:close/>
                </a:path>
              </a:pathLst>
            </a:custGeom>
            <a:solidFill>
              <a:srgbClr val="000000"/>
            </a:solidFill>
            <a:ln w="9525">
              <a:noFill/>
              <a:round/>
            </a:ln>
          </p:spPr>
          <p:txBody>
            <a:bodyPr/>
            <a:lstStyle/>
            <a:p>
              <a:endParaRPr lang="en-US"/>
            </a:p>
          </p:txBody>
        </p:sp>
        <p:sp>
          <p:nvSpPr>
            <p:cNvPr id="411710" name="Freeform 62"/>
            <p:cNvSpPr/>
            <p:nvPr/>
          </p:nvSpPr>
          <p:spPr bwMode="auto">
            <a:xfrm>
              <a:off x="3998" y="2427"/>
              <a:ext cx="480" cy="682"/>
            </a:xfrm>
            <a:custGeom>
              <a:avLst/>
              <a:gdLst/>
              <a:ahLst/>
              <a:cxnLst>
                <a:cxn ang="0">
                  <a:pos x="0" y="32"/>
                </a:cxn>
                <a:cxn ang="0">
                  <a:pos x="120" y="0"/>
                </a:cxn>
                <a:cxn ang="0">
                  <a:pos x="266" y="5"/>
                </a:cxn>
                <a:cxn ang="0">
                  <a:pos x="397" y="26"/>
                </a:cxn>
                <a:cxn ang="0">
                  <a:pos x="517" y="61"/>
                </a:cxn>
                <a:cxn ang="0">
                  <a:pos x="633" y="120"/>
                </a:cxn>
                <a:cxn ang="0">
                  <a:pos x="726" y="186"/>
                </a:cxn>
                <a:cxn ang="0">
                  <a:pos x="840" y="294"/>
                </a:cxn>
                <a:cxn ang="0">
                  <a:pos x="922" y="399"/>
                </a:cxn>
                <a:cxn ang="0">
                  <a:pos x="972" y="503"/>
                </a:cxn>
                <a:cxn ang="0">
                  <a:pos x="1004" y="644"/>
                </a:cxn>
                <a:cxn ang="0">
                  <a:pos x="1032" y="830"/>
                </a:cxn>
                <a:cxn ang="0">
                  <a:pos x="1015" y="1038"/>
                </a:cxn>
                <a:cxn ang="0">
                  <a:pos x="966" y="1235"/>
                </a:cxn>
                <a:cxn ang="0">
                  <a:pos x="873" y="1410"/>
                </a:cxn>
                <a:cxn ang="0">
                  <a:pos x="770" y="1558"/>
                </a:cxn>
                <a:cxn ang="0">
                  <a:pos x="683" y="1655"/>
                </a:cxn>
                <a:cxn ang="0">
                  <a:pos x="563" y="1749"/>
                </a:cxn>
                <a:cxn ang="0">
                  <a:pos x="458" y="1781"/>
                </a:cxn>
                <a:cxn ang="0">
                  <a:pos x="365" y="1766"/>
                </a:cxn>
                <a:cxn ang="0">
                  <a:pos x="473" y="1716"/>
                </a:cxn>
                <a:cxn ang="0">
                  <a:pos x="595" y="1612"/>
                </a:cxn>
                <a:cxn ang="0">
                  <a:pos x="709" y="1481"/>
                </a:cxn>
                <a:cxn ang="0">
                  <a:pos x="808" y="1328"/>
                </a:cxn>
                <a:cxn ang="0">
                  <a:pos x="882" y="1173"/>
                </a:cxn>
                <a:cxn ang="0">
                  <a:pos x="928" y="986"/>
                </a:cxn>
                <a:cxn ang="0">
                  <a:pos x="949" y="813"/>
                </a:cxn>
                <a:cxn ang="0">
                  <a:pos x="922" y="627"/>
                </a:cxn>
                <a:cxn ang="0">
                  <a:pos x="876" y="486"/>
                </a:cxn>
                <a:cxn ang="0">
                  <a:pos x="793" y="367"/>
                </a:cxn>
                <a:cxn ang="0">
                  <a:pos x="700" y="254"/>
                </a:cxn>
                <a:cxn ang="0">
                  <a:pos x="567" y="163"/>
                </a:cxn>
                <a:cxn ang="0">
                  <a:pos x="388" y="99"/>
                </a:cxn>
                <a:cxn ang="0">
                  <a:pos x="179" y="61"/>
                </a:cxn>
                <a:cxn ang="0">
                  <a:pos x="0" y="61"/>
                </a:cxn>
                <a:cxn ang="0">
                  <a:pos x="0" y="32"/>
                </a:cxn>
                <a:cxn ang="0">
                  <a:pos x="0" y="32"/>
                </a:cxn>
              </a:cxnLst>
              <a:rect l="0" t="0" r="r" b="b"/>
              <a:pathLst>
                <a:path w="1032" h="1781">
                  <a:moveTo>
                    <a:pt x="0" y="32"/>
                  </a:moveTo>
                  <a:lnTo>
                    <a:pt x="120" y="0"/>
                  </a:lnTo>
                  <a:lnTo>
                    <a:pt x="266" y="5"/>
                  </a:lnTo>
                  <a:lnTo>
                    <a:pt x="397" y="26"/>
                  </a:lnTo>
                  <a:lnTo>
                    <a:pt x="517" y="61"/>
                  </a:lnTo>
                  <a:lnTo>
                    <a:pt x="633" y="120"/>
                  </a:lnTo>
                  <a:lnTo>
                    <a:pt x="726" y="186"/>
                  </a:lnTo>
                  <a:lnTo>
                    <a:pt x="840" y="294"/>
                  </a:lnTo>
                  <a:lnTo>
                    <a:pt x="922" y="399"/>
                  </a:lnTo>
                  <a:lnTo>
                    <a:pt x="972" y="503"/>
                  </a:lnTo>
                  <a:lnTo>
                    <a:pt x="1004" y="644"/>
                  </a:lnTo>
                  <a:lnTo>
                    <a:pt x="1032" y="830"/>
                  </a:lnTo>
                  <a:lnTo>
                    <a:pt x="1015" y="1038"/>
                  </a:lnTo>
                  <a:lnTo>
                    <a:pt x="966" y="1235"/>
                  </a:lnTo>
                  <a:lnTo>
                    <a:pt x="873" y="1410"/>
                  </a:lnTo>
                  <a:lnTo>
                    <a:pt x="770" y="1558"/>
                  </a:lnTo>
                  <a:lnTo>
                    <a:pt x="683" y="1655"/>
                  </a:lnTo>
                  <a:lnTo>
                    <a:pt x="563" y="1749"/>
                  </a:lnTo>
                  <a:lnTo>
                    <a:pt x="458" y="1781"/>
                  </a:lnTo>
                  <a:lnTo>
                    <a:pt x="365" y="1766"/>
                  </a:lnTo>
                  <a:lnTo>
                    <a:pt x="473" y="1716"/>
                  </a:lnTo>
                  <a:lnTo>
                    <a:pt x="595" y="1612"/>
                  </a:lnTo>
                  <a:lnTo>
                    <a:pt x="709" y="1481"/>
                  </a:lnTo>
                  <a:lnTo>
                    <a:pt x="808" y="1328"/>
                  </a:lnTo>
                  <a:lnTo>
                    <a:pt x="882" y="1173"/>
                  </a:lnTo>
                  <a:lnTo>
                    <a:pt x="928" y="986"/>
                  </a:lnTo>
                  <a:lnTo>
                    <a:pt x="949" y="813"/>
                  </a:lnTo>
                  <a:lnTo>
                    <a:pt x="922" y="627"/>
                  </a:lnTo>
                  <a:lnTo>
                    <a:pt x="876" y="486"/>
                  </a:lnTo>
                  <a:lnTo>
                    <a:pt x="793" y="367"/>
                  </a:lnTo>
                  <a:lnTo>
                    <a:pt x="700" y="254"/>
                  </a:lnTo>
                  <a:lnTo>
                    <a:pt x="567" y="163"/>
                  </a:lnTo>
                  <a:lnTo>
                    <a:pt x="388" y="99"/>
                  </a:lnTo>
                  <a:lnTo>
                    <a:pt x="179" y="61"/>
                  </a:lnTo>
                  <a:lnTo>
                    <a:pt x="0" y="61"/>
                  </a:lnTo>
                  <a:lnTo>
                    <a:pt x="0" y="32"/>
                  </a:lnTo>
                  <a:lnTo>
                    <a:pt x="0" y="32"/>
                  </a:lnTo>
                  <a:close/>
                </a:path>
              </a:pathLst>
            </a:custGeom>
            <a:solidFill>
              <a:srgbClr val="000000"/>
            </a:solidFill>
            <a:ln w="9525">
              <a:noFill/>
              <a:round/>
            </a:ln>
          </p:spPr>
          <p:txBody>
            <a:bodyPr/>
            <a:lstStyle/>
            <a:p>
              <a:endParaRPr lang="en-US"/>
            </a:p>
          </p:txBody>
        </p:sp>
        <p:sp>
          <p:nvSpPr>
            <p:cNvPr id="411711" name="Freeform 63"/>
            <p:cNvSpPr/>
            <p:nvPr/>
          </p:nvSpPr>
          <p:spPr bwMode="auto">
            <a:xfrm>
              <a:off x="3624" y="2435"/>
              <a:ext cx="511" cy="765"/>
            </a:xfrm>
            <a:custGeom>
              <a:avLst/>
              <a:gdLst/>
              <a:ahLst/>
              <a:cxnLst>
                <a:cxn ang="0">
                  <a:pos x="703" y="0"/>
                </a:cxn>
                <a:cxn ang="0">
                  <a:pos x="540" y="51"/>
                </a:cxn>
                <a:cxn ang="0">
                  <a:pos x="407" y="131"/>
                </a:cxn>
                <a:cxn ang="0">
                  <a:pos x="287" y="241"/>
                </a:cxn>
                <a:cxn ang="0">
                  <a:pos x="194" y="367"/>
                </a:cxn>
                <a:cxn ang="0">
                  <a:pos x="106" y="503"/>
                </a:cxn>
                <a:cxn ang="0">
                  <a:pos x="44" y="640"/>
                </a:cxn>
                <a:cxn ang="0">
                  <a:pos x="2" y="870"/>
                </a:cxn>
                <a:cxn ang="0">
                  <a:pos x="0" y="1011"/>
                </a:cxn>
                <a:cxn ang="0">
                  <a:pos x="30" y="1186"/>
                </a:cxn>
                <a:cxn ang="0">
                  <a:pos x="89" y="1340"/>
                </a:cxn>
                <a:cxn ang="0">
                  <a:pos x="211" y="1520"/>
                </a:cxn>
                <a:cxn ang="0">
                  <a:pos x="336" y="1640"/>
                </a:cxn>
                <a:cxn ang="0">
                  <a:pos x="462" y="1739"/>
                </a:cxn>
                <a:cxn ang="0">
                  <a:pos x="466" y="1984"/>
                </a:cxn>
                <a:cxn ang="0">
                  <a:pos x="511" y="1996"/>
                </a:cxn>
                <a:cxn ang="0">
                  <a:pos x="625" y="1902"/>
                </a:cxn>
                <a:cxn ang="0">
                  <a:pos x="724" y="1847"/>
                </a:cxn>
                <a:cxn ang="0">
                  <a:pos x="865" y="1843"/>
                </a:cxn>
                <a:cxn ang="0">
                  <a:pos x="1002" y="1832"/>
                </a:cxn>
                <a:cxn ang="0">
                  <a:pos x="1101" y="1826"/>
                </a:cxn>
                <a:cxn ang="0">
                  <a:pos x="1095" y="1771"/>
                </a:cxn>
                <a:cxn ang="0">
                  <a:pos x="897" y="1777"/>
                </a:cxn>
                <a:cxn ang="0">
                  <a:pos x="743" y="1764"/>
                </a:cxn>
                <a:cxn ang="0">
                  <a:pos x="603" y="1722"/>
                </a:cxn>
                <a:cxn ang="0">
                  <a:pos x="466" y="1651"/>
                </a:cxn>
                <a:cxn ang="0">
                  <a:pos x="340" y="1541"/>
                </a:cxn>
                <a:cxn ang="0">
                  <a:pos x="232" y="1410"/>
                </a:cxn>
                <a:cxn ang="0">
                  <a:pos x="152" y="1287"/>
                </a:cxn>
                <a:cxn ang="0">
                  <a:pos x="95" y="1142"/>
                </a:cxn>
                <a:cxn ang="0">
                  <a:pos x="68" y="996"/>
                </a:cxn>
                <a:cxn ang="0">
                  <a:pos x="68" y="842"/>
                </a:cxn>
                <a:cxn ang="0">
                  <a:pos x="89" y="712"/>
                </a:cxn>
                <a:cxn ang="0">
                  <a:pos x="150" y="574"/>
                </a:cxn>
                <a:cxn ang="0">
                  <a:pos x="215" y="443"/>
                </a:cxn>
                <a:cxn ang="0">
                  <a:pos x="302" y="329"/>
                </a:cxn>
                <a:cxn ang="0">
                  <a:pos x="390" y="230"/>
                </a:cxn>
                <a:cxn ang="0">
                  <a:pos x="511" y="148"/>
                </a:cxn>
                <a:cxn ang="0">
                  <a:pos x="631" y="83"/>
                </a:cxn>
                <a:cxn ang="0">
                  <a:pos x="745" y="40"/>
                </a:cxn>
                <a:cxn ang="0">
                  <a:pos x="703" y="0"/>
                </a:cxn>
                <a:cxn ang="0">
                  <a:pos x="703" y="0"/>
                </a:cxn>
              </a:cxnLst>
              <a:rect l="0" t="0" r="r" b="b"/>
              <a:pathLst>
                <a:path w="1101" h="1996">
                  <a:moveTo>
                    <a:pt x="703" y="0"/>
                  </a:moveTo>
                  <a:lnTo>
                    <a:pt x="540" y="51"/>
                  </a:lnTo>
                  <a:lnTo>
                    <a:pt x="407" y="131"/>
                  </a:lnTo>
                  <a:lnTo>
                    <a:pt x="287" y="241"/>
                  </a:lnTo>
                  <a:lnTo>
                    <a:pt x="194" y="367"/>
                  </a:lnTo>
                  <a:lnTo>
                    <a:pt x="106" y="503"/>
                  </a:lnTo>
                  <a:lnTo>
                    <a:pt x="44" y="640"/>
                  </a:lnTo>
                  <a:lnTo>
                    <a:pt x="2" y="870"/>
                  </a:lnTo>
                  <a:lnTo>
                    <a:pt x="0" y="1011"/>
                  </a:lnTo>
                  <a:lnTo>
                    <a:pt x="30" y="1186"/>
                  </a:lnTo>
                  <a:lnTo>
                    <a:pt x="89" y="1340"/>
                  </a:lnTo>
                  <a:lnTo>
                    <a:pt x="211" y="1520"/>
                  </a:lnTo>
                  <a:lnTo>
                    <a:pt x="336" y="1640"/>
                  </a:lnTo>
                  <a:lnTo>
                    <a:pt x="462" y="1739"/>
                  </a:lnTo>
                  <a:lnTo>
                    <a:pt x="466" y="1984"/>
                  </a:lnTo>
                  <a:lnTo>
                    <a:pt x="511" y="1996"/>
                  </a:lnTo>
                  <a:lnTo>
                    <a:pt x="625" y="1902"/>
                  </a:lnTo>
                  <a:lnTo>
                    <a:pt x="724" y="1847"/>
                  </a:lnTo>
                  <a:lnTo>
                    <a:pt x="865" y="1843"/>
                  </a:lnTo>
                  <a:lnTo>
                    <a:pt x="1002" y="1832"/>
                  </a:lnTo>
                  <a:lnTo>
                    <a:pt x="1101" y="1826"/>
                  </a:lnTo>
                  <a:lnTo>
                    <a:pt x="1095" y="1771"/>
                  </a:lnTo>
                  <a:lnTo>
                    <a:pt x="897" y="1777"/>
                  </a:lnTo>
                  <a:lnTo>
                    <a:pt x="743" y="1764"/>
                  </a:lnTo>
                  <a:lnTo>
                    <a:pt x="603" y="1722"/>
                  </a:lnTo>
                  <a:lnTo>
                    <a:pt x="466" y="1651"/>
                  </a:lnTo>
                  <a:lnTo>
                    <a:pt x="340" y="1541"/>
                  </a:lnTo>
                  <a:lnTo>
                    <a:pt x="232" y="1410"/>
                  </a:lnTo>
                  <a:lnTo>
                    <a:pt x="152" y="1287"/>
                  </a:lnTo>
                  <a:lnTo>
                    <a:pt x="95" y="1142"/>
                  </a:lnTo>
                  <a:lnTo>
                    <a:pt x="68" y="996"/>
                  </a:lnTo>
                  <a:lnTo>
                    <a:pt x="68" y="842"/>
                  </a:lnTo>
                  <a:lnTo>
                    <a:pt x="89" y="712"/>
                  </a:lnTo>
                  <a:lnTo>
                    <a:pt x="150" y="574"/>
                  </a:lnTo>
                  <a:lnTo>
                    <a:pt x="215" y="443"/>
                  </a:lnTo>
                  <a:lnTo>
                    <a:pt x="302" y="329"/>
                  </a:lnTo>
                  <a:lnTo>
                    <a:pt x="390" y="230"/>
                  </a:lnTo>
                  <a:lnTo>
                    <a:pt x="511" y="148"/>
                  </a:lnTo>
                  <a:lnTo>
                    <a:pt x="631" y="83"/>
                  </a:lnTo>
                  <a:lnTo>
                    <a:pt x="745" y="40"/>
                  </a:lnTo>
                  <a:lnTo>
                    <a:pt x="703" y="0"/>
                  </a:lnTo>
                  <a:lnTo>
                    <a:pt x="703" y="0"/>
                  </a:lnTo>
                  <a:close/>
                </a:path>
              </a:pathLst>
            </a:custGeom>
            <a:solidFill>
              <a:srgbClr val="000000"/>
            </a:solidFill>
            <a:ln w="9525">
              <a:noFill/>
              <a:round/>
            </a:ln>
          </p:spPr>
          <p:txBody>
            <a:bodyPr/>
            <a:lstStyle/>
            <a:p>
              <a:endParaRPr lang="en-US"/>
            </a:p>
          </p:txBody>
        </p:sp>
        <p:sp>
          <p:nvSpPr>
            <p:cNvPr id="411712" name="Freeform 64"/>
            <p:cNvSpPr/>
            <p:nvPr/>
          </p:nvSpPr>
          <p:spPr bwMode="auto">
            <a:xfrm>
              <a:off x="3510" y="2513"/>
              <a:ext cx="425" cy="758"/>
            </a:xfrm>
            <a:custGeom>
              <a:avLst/>
              <a:gdLst/>
              <a:ahLst/>
              <a:cxnLst>
                <a:cxn ang="0">
                  <a:pos x="218" y="11"/>
                </a:cxn>
                <a:cxn ang="0">
                  <a:pos x="180" y="70"/>
                </a:cxn>
                <a:cxn ang="0">
                  <a:pos x="142" y="202"/>
                </a:cxn>
                <a:cxn ang="0">
                  <a:pos x="131" y="492"/>
                </a:cxn>
                <a:cxn ang="0">
                  <a:pos x="142" y="874"/>
                </a:cxn>
                <a:cxn ang="0">
                  <a:pos x="87" y="1066"/>
                </a:cxn>
                <a:cxn ang="0">
                  <a:pos x="43" y="1186"/>
                </a:cxn>
                <a:cxn ang="0">
                  <a:pos x="0" y="1268"/>
                </a:cxn>
                <a:cxn ang="0">
                  <a:pos x="0" y="1361"/>
                </a:cxn>
                <a:cxn ang="0">
                  <a:pos x="49" y="1410"/>
                </a:cxn>
                <a:cxn ang="0">
                  <a:pos x="125" y="1393"/>
                </a:cxn>
                <a:cxn ang="0">
                  <a:pos x="180" y="1393"/>
                </a:cxn>
                <a:cxn ang="0">
                  <a:pos x="197" y="1530"/>
                </a:cxn>
                <a:cxn ang="0">
                  <a:pos x="218" y="1722"/>
                </a:cxn>
                <a:cxn ang="0">
                  <a:pos x="262" y="1865"/>
                </a:cxn>
                <a:cxn ang="0">
                  <a:pos x="302" y="1908"/>
                </a:cxn>
                <a:cxn ang="0">
                  <a:pos x="363" y="1947"/>
                </a:cxn>
                <a:cxn ang="0">
                  <a:pos x="439" y="1969"/>
                </a:cxn>
                <a:cxn ang="0">
                  <a:pos x="507" y="1979"/>
                </a:cxn>
                <a:cxn ang="0">
                  <a:pos x="606" y="1973"/>
                </a:cxn>
                <a:cxn ang="0">
                  <a:pos x="686" y="1908"/>
                </a:cxn>
                <a:cxn ang="0">
                  <a:pos x="754" y="1821"/>
                </a:cxn>
                <a:cxn ang="0">
                  <a:pos x="851" y="1728"/>
                </a:cxn>
                <a:cxn ang="0">
                  <a:pos x="912" y="1656"/>
                </a:cxn>
                <a:cxn ang="0">
                  <a:pos x="714" y="1640"/>
                </a:cxn>
                <a:cxn ang="0">
                  <a:pos x="688" y="1781"/>
                </a:cxn>
                <a:cxn ang="0">
                  <a:pos x="644" y="1859"/>
                </a:cxn>
                <a:cxn ang="0">
                  <a:pos x="583" y="1891"/>
                </a:cxn>
                <a:cxn ang="0">
                  <a:pos x="481" y="1880"/>
                </a:cxn>
                <a:cxn ang="0">
                  <a:pos x="387" y="1848"/>
                </a:cxn>
                <a:cxn ang="0">
                  <a:pos x="311" y="1787"/>
                </a:cxn>
                <a:cxn ang="0">
                  <a:pos x="279" y="1722"/>
                </a:cxn>
                <a:cxn ang="0">
                  <a:pos x="283" y="1694"/>
                </a:cxn>
                <a:cxn ang="0">
                  <a:pos x="416" y="1711"/>
                </a:cxn>
                <a:cxn ang="0">
                  <a:pos x="519" y="1705"/>
                </a:cxn>
                <a:cxn ang="0">
                  <a:pos x="562" y="1688"/>
                </a:cxn>
                <a:cxn ang="0">
                  <a:pos x="448" y="1667"/>
                </a:cxn>
                <a:cxn ang="0">
                  <a:pos x="349" y="1650"/>
                </a:cxn>
                <a:cxn ang="0">
                  <a:pos x="294" y="1623"/>
                </a:cxn>
                <a:cxn ang="0">
                  <a:pos x="268" y="1487"/>
                </a:cxn>
                <a:cxn ang="0">
                  <a:pos x="262" y="1378"/>
                </a:cxn>
                <a:cxn ang="0">
                  <a:pos x="235" y="1334"/>
                </a:cxn>
                <a:cxn ang="0">
                  <a:pos x="268" y="1295"/>
                </a:cxn>
                <a:cxn ang="0">
                  <a:pos x="245" y="1257"/>
                </a:cxn>
                <a:cxn ang="0">
                  <a:pos x="192" y="1274"/>
                </a:cxn>
                <a:cxn ang="0">
                  <a:pos x="114" y="1312"/>
                </a:cxn>
                <a:cxn ang="0">
                  <a:pos x="66" y="1317"/>
                </a:cxn>
                <a:cxn ang="0">
                  <a:pos x="93" y="1257"/>
                </a:cxn>
                <a:cxn ang="0">
                  <a:pos x="131" y="1180"/>
                </a:cxn>
                <a:cxn ang="0">
                  <a:pos x="175" y="1061"/>
                </a:cxn>
                <a:cxn ang="0">
                  <a:pos x="192" y="924"/>
                </a:cxn>
                <a:cxn ang="0">
                  <a:pos x="192" y="633"/>
                </a:cxn>
                <a:cxn ang="0">
                  <a:pos x="192" y="414"/>
                </a:cxn>
                <a:cxn ang="0">
                  <a:pos x="213" y="251"/>
                </a:cxn>
                <a:cxn ang="0">
                  <a:pos x="235" y="143"/>
                </a:cxn>
                <a:cxn ang="0">
                  <a:pos x="262" y="44"/>
                </a:cxn>
                <a:cxn ang="0">
                  <a:pos x="245" y="0"/>
                </a:cxn>
                <a:cxn ang="0">
                  <a:pos x="218" y="11"/>
                </a:cxn>
                <a:cxn ang="0">
                  <a:pos x="218" y="11"/>
                </a:cxn>
              </a:cxnLst>
              <a:rect l="0" t="0" r="r" b="b"/>
              <a:pathLst>
                <a:path w="912" h="1979">
                  <a:moveTo>
                    <a:pt x="218" y="11"/>
                  </a:moveTo>
                  <a:lnTo>
                    <a:pt x="180" y="70"/>
                  </a:lnTo>
                  <a:lnTo>
                    <a:pt x="142" y="202"/>
                  </a:lnTo>
                  <a:lnTo>
                    <a:pt x="131" y="492"/>
                  </a:lnTo>
                  <a:lnTo>
                    <a:pt x="142" y="874"/>
                  </a:lnTo>
                  <a:lnTo>
                    <a:pt x="87" y="1066"/>
                  </a:lnTo>
                  <a:lnTo>
                    <a:pt x="43" y="1186"/>
                  </a:lnTo>
                  <a:lnTo>
                    <a:pt x="0" y="1268"/>
                  </a:lnTo>
                  <a:lnTo>
                    <a:pt x="0" y="1361"/>
                  </a:lnTo>
                  <a:lnTo>
                    <a:pt x="49" y="1410"/>
                  </a:lnTo>
                  <a:lnTo>
                    <a:pt x="125" y="1393"/>
                  </a:lnTo>
                  <a:lnTo>
                    <a:pt x="180" y="1393"/>
                  </a:lnTo>
                  <a:lnTo>
                    <a:pt x="197" y="1530"/>
                  </a:lnTo>
                  <a:lnTo>
                    <a:pt x="218" y="1722"/>
                  </a:lnTo>
                  <a:lnTo>
                    <a:pt x="262" y="1865"/>
                  </a:lnTo>
                  <a:lnTo>
                    <a:pt x="302" y="1908"/>
                  </a:lnTo>
                  <a:lnTo>
                    <a:pt x="363" y="1947"/>
                  </a:lnTo>
                  <a:lnTo>
                    <a:pt x="439" y="1969"/>
                  </a:lnTo>
                  <a:lnTo>
                    <a:pt x="507" y="1979"/>
                  </a:lnTo>
                  <a:lnTo>
                    <a:pt x="606" y="1973"/>
                  </a:lnTo>
                  <a:lnTo>
                    <a:pt x="686" y="1908"/>
                  </a:lnTo>
                  <a:lnTo>
                    <a:pt x="754" y="1821"/>
                  </a:lnTo>
                  <a:lnTo>
                    <a:pt x="851" y="1728"/>
                  </a:lnTo>
                  <a:lnTo>
                    <a:pt x="912" y="1656"/>
                  </a:lnTo>
                  <a:lnTo>
                    <a:pt x="714" y="1640"/>
                  </a:lnTo>
                  <a:lnTo>
                    <a:pt x="688" y="1781"/>
                  </a:lnTo>
                  <a:lnTo>
                    <a:pt x="644" y="1859"/>
                  </a:lnTo>
                  <a:lnTo>
                    <a:pt x="583" y="1891"/>
                  </a:lnTo>
                  <a:lnTo>
                    <a:pt x="481" y="1880"/>
                  </a:lnTo>
                  <a:lnTo>
                    <a:pt x="387" y="1848"/>
                  </a:lnTo>
                  <a:lnTo>
                    <a:pt x="311" y="1787"/>
                  </a:lnTo>
                  <a:lnTo>
                    <a:pt x="279" y="1722"/>
                  </a:lnTo>
                  <a:lnTo>
                    <a:pt x="283" y="1694"/>
                  </a:lnTo>
                  <a:lnTo>
                    <a:pt x="416" y="1711"/>
                  </a:lnTo>
                  <a:lnTo>
                    <a:pt x="519" y="1705"/>
                  </a:lnTo>
                  <a:lnTo>
                    <a:pt x="562" y="1688"/>
                  </a:lnTo>
                  <a:lnTo>
                    <a:pt x="448" y="1667"/>
                  </a:lnTo>
                  <a:lnTo>
                    <a:pt x="349" y="1650"/>
                  </a:lnTo>
                  <a:lnTo>
                    <a:pt x="294" y="1623"/>
                  </a:lnTo>
                  <a:lnTo>
                    <a:pt x="268" y="1487"/>
                  </a:lnTo>
                  <a:lnTo>
                    <a:pt x="262" y="1378"/>
                  </a:lnTo>
                  <a:lnTo>
                    <a:pt x="235" y="1334"/>
                  </a:lnTo>
                  <a:lnTo>
                    <a:pt x="268" y="1295"/>
                  </a:lnTo>
                  <a:lnTo>
                    <a:pt x="245" y="1257"/>
                  </a:lnTo>
                  <a:lnTo>
                    <a:pt x="192" y="1274"/>
                  </a:lnTo>
                  <a:lnTo>
                    <a:pt x="114" y="1312"/>
                  </a:lnTo>
                  <a:lnTo>
                    <a:pt x="66" y="1317"/>
                  </a:lnTo>
                  <a:lnTo>
                    <a:pt x="93" y="1257"/>
                  </a:lnTo>
                  <a:lnTo>
                    <a:pt x="131" y="1180"/>
                  </a:lnTo>
                  <a:lnTo>
                    <a:pt x="175" y="1061"/>
                  </a:lnTo>
                  <a:lnTo>
                    <a:pt x="192" y="924"/>
                  </a:lnTo>
                  <a:lnTo>
                    <a:pt x="192" y="633"/>
                  </a:lnTo>
                  <a:lnTo>
                    <a:pt x="192" y="414"/>
                  </a:lnTo>
                  <a:lnTo>
                    <a:pt x="213" y="251"/>
                  </a:lnTo>
                  <a:lnTo>
                    <a:pt x="235" y="143"/>
                  </a:lnTo>
                  <a:lnTo>
                    <a:pt x="262" y="44"/>
                  </a:lnTo>
                  <a:lnTo>
                    <a:pt x="245" y="0"/>
                  </a:lnTo>
                  <a:lnTo>
                    <a:pt x="218" y="11"/>
                  </a:lnTo>
                  <a:lnTo>
                    <a:pt x="218" y="11"/>
                  </a:lnTo>
                  <a:close/>
                </a:path>
              </a:pathLst>
            </a:custGeom>
            <a:solidFill>
              <a:srgbClr val="000000"/>
            </a:solidFill>
            <a:ln w="9525">
              <a:noFill/>
              <a:round/>
            </a:ln>
          </p:spPr>
          <p:txBody>
            <a:bodyPr/>
            <a:lstStyle/>
            <a:p>
              <a:endParaRPr lang="en-US"/>
            </a:p>
          </p:txBody>
        </p:sp>
        <p:sp>
          <p:nvSpPr>
            <p:cNvPr id="411713" name="Freeform 65"/>
            <p:cNvSpPr/>
            <p:nvPr/>
          </p:nvSpPr>
          <p:spPr bwMode="auto">
            <a:xfrm>
              <a:off x="4059" y="3118"/>
              <a:ext cx="170" cy="138"/>
            </a:xfrm>
            <a:custGeom>
              <a:avLst/>
              <a:gdLst/>
              <a:ahLst/>
              <a:cxnLst>
                <a:cxn ang="0">
                  <a:pos x="23" y="49"/>
                </a:cxn>
                <a:cxn ang="0">
                  <a:pos x="0" y="131"/>
                </a:cxn>
                <a:cxn ang="0">
                  <a:pos x="29" y="175"/>
                </a:cxn>
                <a:cxn ang="0">
                  <a:pos x="78" y="192"/>
                </a:cxn>
                <a:cxn ang="0">
                  <a:pos x="128" y="180"/>
                </a:cxn>
                <a:cxn ang="0">
                  <a:pos x="160" y="289"/>
                </a:cxn>
                <a:cxn ang="0">
                  <a:pos x="187" y="338"/>
                </a:cxn>
                <a:cxn ang="0">
                  <a:pos x="204" y="311"/>
                </a:cxn>
                <a:cxn ang="0">
                  <a:pos x="198" y="175"/>
                </a:cxn>
                <a:cxn ang="0">
                  <a:pos x="225" y="180"/>
                </a:cxn>
                <a:cxn ang="0">
                  <a:pos x="253" y="361"/>
                </a:cxn>
                <a:cxn ang="0">
                  <a:pos x="285" y="344"/>
                </a:cxn>
                <a:cxn ang="0">
                  <a:pos x="274" y="169"/>
                </a:cxn>
                <a:cxn ang="0">
                  <a:pos x="329" y="148"/>
                </a:cxn>
                <a:cxn ang="0">
                  <a:pos x="367" y="119"/>
                </a:cxn>
                <a:cxn ang="0">
                  <a:pos x="367" y="76"/>
                </a:cxn>
                <a:cxn ang="0">
                  <a:pos x="291" y="0"/>
                </a:cxn>
                <a:cxn ang="0">
                  <a:pos x="263" y="11"/>
                </a:cxn>
                <a:cxn ang="0">
                  <a:pos x="280" y="87"/>
                </a:cxn>
                <a:cxn ang="0">
                  <a:pos x="192" y="104"/>
                </a:cxn>
                <a:cxn ang="0">
                  <a:pos x="105" y="119"/>
                </a:cxn>
                <a:cxn ang="0">
                  <a:pos x="90" y="32"/>
                </a:cxn>
                <a:cxn ang="0">
                  <a:pos x="23" y="49"/>
                </a:cxn>
                <a:cxn ang="0">
                  <a:pos x="23" y="49"/>
                </a:cxn>
              </a:cxnLst>
              <a:rect l="0" t="0" r="r" b="b"/>
              <a:pathLst>
                <a:path w="367" h="361">
                  <a:moveTo>
                    <a:pt x="23" y="49"/>
                  </a:moveTo>
                  <a:lnTo>
                    <a:pt x="0" y="131"/>
                  </a:lnTo>
                  <a:lnTo>
                    <a:pt x="29" y="175"/>
                  </a:lnTo>
                  <a:lnTo>
                    <a:pt x="78" y="192"/>
                  </a:lnTo>
                  <a:lnTo>
                    <a:pt x="128" y="180"/>
                  </a:lnTo>
                  <a:lnTo>
                    <a:pt x="160" y="289"/>
                  </a:lnTo>
                  <a:lnTo>
                    <a:pt x="187" y="338"/>
                  </a:lnTo>
                  <a:lnTo>
                    <a:pt x="204" y="311"/>
                  </a:lnTo>
                  <a:lnTo>
                    <a:pt x="198" y="175"/>
                  </a:lnTo>
                  <a:lnTo>
                    <a:pt x="225" y="180"/>
                  </a:lnTo>
                  <a:lnTo>
                    <a:pt x="253" y="361"/>
                  </a:lnTo>
                  <a:lnTo>
                    <a:pt x="285" y="344"/>
                  </a:lnTo>
                  <a:lnTo>
                    <a:pt x="274" y="169"/>
                  </a:lnTo>
                  <a:lnTo>
                    <a:pt x="329" y="148"/>
                  </a:lnTo>
                  <a:lnTo>
                    <a:pt x="367" y="119"/>
                  </a:lnTo>
                  <a:lnTo>
                    <a:pt x="367" y="76"/>
                  </a:lnTo>
                  <a:lnTo>
                    <a:pt x="291" y="0"/>
                  </a:lnTo>
                  <a:lnTo>
                    <a:pt x="263" y="11"/>
                  </a:lnTo>
                  <a:lnTo>
                    <a:pt x="280" y="87"/>
                  </a:lnTo>
                  <a:lnTo>
                    <a:pt x="192" y="104"/>
                  </a:lnTo>
                  <a:lnTo>
                    <a:pt x="105" y="119"/>
                  </a:lnTo>
                  <a:lnTo>
                    <a:pt x="90" y="32"/>
                  </a:lnTo>
                  <a:lnTo>
                    <a:pt x="23" y="49"/>
                  </a:lnTo>
                  <a:lnTo>
                    <a:pt x="23" y="49"/>
                  </a:lnTo>
                  <a:close/>
                </a:path>
              </a:pathLst>
            </a:custGeom>
            <a:solidFill>
              <a:srgbClr val="000000"/>
            </a:solidFill>
            <a:ln w="9525">
              <a:noFill/>
              <a:round/>
            </a:ln>
          </p:spPr>
          <p:txBody>
            <a:bodyPr/>
            <a:lstStyle/>
            <a:p>
              <a:endParaRPr lang="en-US"/>
            </a:p>
          </p:txBody>
        </p:sp>
        <p:sp>
          <p:nvSpPr>
            <p:cNvPr id="411714" name="Freeform 66"/>
            <p:cNvSpPr/>
            <p:nvPr/>
          </p:nvSpPr>
          <p:spPr bwMode="auto">
            <a:xfrm>
              <a:off x="4231" y="3128"/>
              <a:ext cx="186" cy="275"/>
            </a:xfrm>
            <a:custGeom>
              <a:avLst/>
              <a:gdLst/>
              <a:ahLst/>
              <a:cxnLst>
                <a:cxn ang="0">
                  <a:pos x="0" y="12"/>
                </a:cxn>
                <a:cxn ang="0">
                  <a:pos x="114" y="0"/>
                </a:cxn>
                <a:cxn ang="0">
                  <a:pos x="196" y="23"/>
                </a:cxn>
                <a:cxn ang="0">
                  <a:pos x="262" y="50"/>
                </a:cxn>
                <a:cxn ang="0">
                  <a:pos x="331" y="105"/>
                </a:cxn>
                <a:cxn ang="0">
                  <a:pos x="382" y="202"/>
                </a:cxn>
                <a:cxn ang="0">
                  <a:pos x="399" y="274"/>
                </a:cxn>
                <a:cxn ang="0">
                  <a:pos x="397" y="382"/>
                </a:cxn>
                <a:cxn ang="0">
                  <a:pos x="376" y="475"/>
                </a:cxn>
                <a:cxn ang="0">
                  <a:pos x="335" y="553"/>
                </a:cxn>
                <a:cxn ang="0">
                  <a:pos x="270" y="629"/>
                </a:cxn>
                <a:cxn ang="0">
                  <a:pos x="181" y="690"/>
                </a:cxn>
                <a:cxn ang="0">
                  <a:pos x="87" y="717"/>
                </a:cxn>
                <a:cxn ang="0">
                  <a:pos x="27" y="705"/>
                </a:cxn>
                <a:cxn ang="0">
                  <a:pos x="38" y="662"/>
                </a:cxn>
                <a:cxn ang="0">
                  <a:pos x="131" y="629"/>
                </a:cxn>
                <a:cxn ang="0">
                  <a:pos x="196" y="586"/>
                </a:cxn>
                <a:cxn ang="0">
                  <a:pos x="260" y="523"/>
                </a:cxn>
                <a:cxn ang="0">
                  <a:pos x="300" y="422"/>
                </a:cxn>
                <a:cxn ang="0">
                  <a:pos x="312" y="312"/>
                </a:cxn>
                <a:cxn ang="0">
                  <a:pos x="295" y="204"/>
                </a:cxn>
                <a:cxn ang="0">
                  <a:pos x="255" y="135"/>
                </a:cxn>
                <a:cxn ang="0">
                  <a:pos x="196" y="99"/>
                </a:cxn>
                <a:cxn ang="0">
                  <a:pos x="120" y="78"/>
                </a:cxn>
                <a:cxn ang="0">
                  <a:pos x="32" y="72"/>
                </a:cxn>
                <a:cxn ang="0">
                  <a:pos x="0" y="12"/>
                </a:cxn>
                <a:cxn ang="0">
                  <a:pos x="0" y="12"/>
                </a:cxn>
              </a:cxnLst>
              <a:rect l="0" t="0" r="r" b="b"/>
              <a:pathLst>
                <a:path w="399" h="717">
                  <a:moveTo>
                    <a:pt x="0" y="12"/>
                  </a:moveTo>
                  <a:lnTo>
                    <a:pt x="114" y="0"/>
                  </a:lnTo>
                  <a:lnTo>
                    <a:pt x="196" y="23"/>
                  </a:lnTo>
                  <a:lnTo>
                    <a:pt x="262" y="50"/>
                  </a:lnTo>
                  <a:lnTo>
                    <a:pt x="331" y="105"/>
                  </a:lnTo>
                  <a:lnTo>
                    <a:pt x="382" y="202"/>
                  </a:lnTo>
                  <a:lnTo>
                    <a:pt x="399" y="274"/>
                  </a:lnTo>
                  <a:lnTo>
                    <a:pt x="397" y="382"/>
                  </a:lnTo>
                  <a:lnTo>
                    <a:pt x="376" y="475"/>
                  </a:lnTo>
                  <a:lnTo>
                    <a:pt x="335" y="553"/>
                  </a:lnTo>
                  <a:lnTo>
                    <a:pt x="270" y="629"/>
                  </a:lnTo>
                  <a:lnTo>
                    <a:pt x="181" y="690"/>
                  </a:lnTo>
                  <a:lnTo>
                    <a:pt x="87" y="717"/>
                  </a:lnTo>
                  <a:lnTo>
                    <a:pt x="27" y="705"/>
                  </a:lnTo>
                  <a:lnTo>
                    <a:pt x="38" y="662"/>
                  </a:lnTo>
                  <a:lnTo>
                    <a:pt x="131" y="629"/>
                  </a:lnTo>
                  <a:lnTo>
                    <a:pt x="196" y="586"/>
                  </a:lnTo>
                  <a:lnTo>
                    <a:pt x="260" y="523"/>
                  </a:lnTo>
                  <a:lnTo>
                    <a:pt x="300" y="422"/>
                  </a:lnTo>
                  <a:lnTo>
                    <a:pt x="312" y="312"/>
                  </a:lnTo>
                  <a:lnTo>
                    <a:pt x="295" y="204"/>
                  </a:lnTo>
                  <a:lnTo>
                    <a:pt x="255" y="135"/>
                  </a:lnTo>
                  <a:lnTo>
                    <a:pt x="196" y="99"/>
                  </a:lnTo>
                  <a:lnTo>
                    <a:pt x="120" y="78"/>
                  </a:lnTo>
                  <a:lnTo>
                    <a:pt x="32" y="72"/>
                  </a:lnTo>
                  <a:lnTo>
                    <a:pt x="0" y="12"/>
                  </a:lnTo>
                  <a:lnTo>
                    <a:pt x="0" y="12"/>
                  </a:lnTo>
                  <a:close/>
                </a:path>
              </a:pathLst>
            </a:custGeom>
            <a:solidFill>
              <a:srgbClr val="000000"/>
            </a:solidFill>
            <a:ln w="9525">
              <a:noFill/>
              <a:round/>
            </a:ln>
          </p:spPr>
          <p:txBody>
            <a:bodyPr/>
            <a:lstStyle/>
            <a:p>
              <a:endParaRPr lang="en-US"/>
            </a:p>
          </p:txBody>
        </p:sp>
        <p:sp>
          <p:nvSpPr>
            <p:cNvPr id="411715" name="Freeform 67"/>
            <p:cNvSpPr/>
            <p:nvPr/>
          </p:nvSpPr>
          <p:spPr bwMode="auto">
            <a:xfrm>
              <a:off x="4086" y="3243"/>
              <a:ext cx="137" cy="80"/>
            </a:xfrm>
            <a:custGeom>
              <a:avLst/>
              <a:gdLst/>
              <a:ahLst/>
              <a:cxnLst>
                <a:cxn ang="0">
                  <a:pos x="251" y="0"/>
                </a:cxn>
                <a:cxn ang="0">
                  <a:pos x="131" y="28"/>
                </a:cxn>
                <a:cxn ang="0">
                  <a:pos x="44" y="60"/>
                </a:cxn>
                <a:cxn ang="0">
                  <a:pos x="0" y="136"/>
                </a:cxn>
                <a:cxn ang="0">
                  <a:pos x="17" y="203"/>
                </a:cxn>
                <a:cxn ang="0">
                  <a:pos x="88" y="209"/>
                </a:cxn>
                <a:cxn ang="0">
                  <a:pos x="202" y="203"/>
                </a:cxn>
                <a:cxn ang="0">
                  <a:pos x="295" y="180"/>
                </a:cxn>
                <a:cxn ang="0">
                  <a:pos x="280" y="133"/>
                </a:cxn>
                <a:cxn ang="0">
                  <a:pos x="186" y="136"/>
                </a:cxn>
                <a:cxn ang="0">
                  <a:pos x="99" y="142"/>
                </a:cxn>
                <a:cxn ang="0">
                  <a:pos x="114" y="93"/>
                </a:cxn>
                <a:cxn ang="0">
                  <a:pos x="202" y="66"/>
                </a:cxn>
                <a:cxn ang="0">
                  <a:pos x="280" y="55"/>
                </a:cxn>
                <a:cxn ang="0">
                  <a:pos x="251" y="0"/>
                </a:cxn>
                <a:cxn ang="0">
                  <a:pos x="251" y="0"/>
                </a:cxn>
              </a:cxnLst>
              <a:rect l="0" t="0" r="r" b="b"/>
              <a:pathLst>
                <a:path w="295" h="209">
                  <a:moveTo>
                    <a:pt x="251" y="0"/>
                  </a:moveTo>
                  <a:lnTo>
                    <a:pt x="131" y="28"/>
                  </a:lnTo>
                  <a:lnTo>
                    <a:pt x="44" y="60"/>
                  </a:lnTo>
                  <a:lnTo>
                    <a:pt x="0" y="136"/>
                  </a:lnTo>
                  <a:lnTo>
                    <a:pt x="17" y="203"/>
                  </a:lnTo>
                  <a:lnTo>
                    <a:pt x="88" y="209"/>
                  </a:lnTo>
                  <a:lnTo>
                    <a:pt x="202" y="203"/>
                  </a:lnTo>
                  <a:lnTo>
                    <a:pt x="295" y="180"/>
                  </a:lnTo>
                  <a:lnTo>
                    <a:pt x="280" y="133"/>
                  </a:lnTo>
                  <a:lnTo>
                    <a:pt x="186" y="136"/>
                  </a:lnTo>
                  <a:lnTo>
                    <a:pt x="99" y="142"/>
                  </a:lnTo>
                  <a:lnTo>
                    <a:pt x="114" y="93"/>
                  </a:lnTo>
                  <a:lnTo>
                    <a:pt x="202" y="66"/>
                  </a:lnTo>
                  <a:lnTo>
                    <a:pt x="280" y="55"/>
                  </a:lnTo>
                  <a:lnTo>
                    <a:pt x="251" y="0"/>
                  </a:lnTo>
                  <a:lnTo>
                    <a:pt x="251" y="0"/>
                  </a:lnTo>
                  <a:close/>
                </a:path>
              </a:pathLst>
            </a:custGeom>
            <a:solidFill>
              <a:srgbClr val="000000"/>
            </a:solidFill>
            <a:ln w="9525">
              <a:noFill/>
              <a:round/>
            </a:ln>
          </p:spPr>
          <p:txBody>
            <a:bodyPr/>
            <a:lstStyle/>
            <a:p>
              <a:endParaRPr lang="en-US"/>
            </a:p>
          </p:txBody>
        </p:sp>
        <p:sp>
          <p:nvSpPr>
            <p:cNvPr id="411716" name="Freeform 68"/>
            <p:cNvSpPr/>
            <p:nvPr/>
          </p:nvSpPr>
          <p:spPr bwMode="auto">
            <a:xfrm>
              <a:off x="4226" y="3269"/>
              <a:ext cx="29" cy="25"/>
            </a:xfrm>
            <a:custGeom>
              <a:avLst/>
              <a:gdLst/>
              <a:ahLst/>
              <a:cxnLst>
                <a:cxn ang="0">
                  <a:pos x="43" y="0"/>
                </a:cxn>
                <a:cxn ang="0">
                  <a:pos x="0" y="17"/>
                </a:cxn>
                <a:cxn ang="0">
                  <a:pos x="5" y="61"/>
                </a:cxn>
                <a:cxn ang="0">
                  <a:pos x="49" y="67"/>
                </a:cxn>
                <a:cxn ang="0">
                  <a:pos x="60" y="27"/>
                </a:cxn>
                <a:cxn ang="0">
                  <a:pos x="43" y="0"/>
                </a:cxn>
                <a:cxn ang="0">
                  <a:pos x="43" y="0"/>
                </a:cxn>
              </a:cxnLst>
              <a:rect l="0" t="0" r="r" b="b"/>
              <a:pathLst>
                <a:path w="60" h="67">
                  <a:moveTo>
                    <a:pt x="43" y="0"/>
                  </a:moveTo>
                  <a:lnTo>
                    <a:pt x="0" y="17"/>
                  </a:lnTo>
                  <a:lnTo>
                    <a:pt x="5" y="61"/>
                  </a:lnTo>
                  <a:lnTo>
                    <a:pt x="49" y="67"/>
                  </a:lnTo>
                  <a:lnTo>
                    <a:pt x="60" y="27"/>
                  </a:lnTo>
                  <a:lnTo>
                    <a:pt x="43" y="0"/>
                  </a:lnTo>
                  <a:lnTo>
                    <a:pt x="43" y="0"/>
                  </a:lnTo>
                  <a:close/>
                </a:path>
              </a:pathLst>
            </a:custGeom>
            <a:solidFill>
              <a:srgbClr val="000000"/>
            </a:solidFill>
            <a:ln w="9525">
              <a:noFill/>
              <a:round/>
            </a:ln>
          </p:spPr>
          <p:txBody>
            <a:bodyPr/>
            <a:lstStyle/>
            <a:p>
              <a:endParaRPr lang="en-US"/>
            </a:p>
          </p:txBody>
        </p:sp>
        <p:sp>
          <p:nvSpPr>
            <p:cNvPr id="411717" name="Freeform 69"/>
            <p:cNvSpPr/>
            <p:nvPr/>
          </p:nvSpPr>
          <p:spPr bwMode="auto">
            <a:xfrm>
              <a:off x="4155" y="3306"/>
              <a:ext cx="100" cy="189"/>
            </a:xfrm>
            <a:custGeom>
              <a:avLst/>
              <a:gdLst/>
              <a:ahLst/>
              <a:cxnLst>
                <a:cxn ang="0">
                  <a:pos x="0" y="32"/>
                </a:cxn>
                <a:cxn ang="0">
                  <a:pos x="33" y="230"/>
                </a:cxn>
                <a:cxn ang="0">
                  <a:pos x="27" y="449"/>
                </a:cxn>
                <a:cxn ang="0">
                  <a:pos x="82" y="492"/>
                </a:cxn>
                <a:cxn ang="0">
                  <a:pos x="185" y="475"/>
                </a:cxn>
                <a:cxn ang="0">
                  <a:pos x="213" y="420"/>
                </a:cxn>
                <a:cxn ang="0">
                  <a:pos x="158" y="399"/>
                </a:cxn>
                <a:cxn ang="0">
                  <a:pos x="94" y="399"/>
                </a:cxn>
                <a:cxn ang="0">
                  <a:pos x="76" y="158"/>
                </a:cxn>
                <a:cxn ang="0">
                  <a:pos x="38" y="0"/>
                </a:cxn>
                <a:cxn ang="0">
                  <a:pos x="0" y="32"/>
                </a:cxn>
                <a:cxn ang="0">
                  <a:pos x="0" y="32"/>
                </a:cxn>
              </a:cxnLst>
              <a:rect l="0" t="0" r="r" b="b"/>
              <a:pathLst>
                <a:path w="213" h="492">
                  <a:moveTo>
                    <a:pt x="0" y="32"/>
                  </a:moveTo>
                  <a:lnTo>
                    <a:pt x="33" y="230"/>
                  </a:lnTo>
                  <a:lnTo>
                    <a:pt x="27" y="449"/>
                  </a:lnTo>
                  <a:lnTo>
                    <a:pt x="82" y="492"/>
                  </a:lnTo>
                  <a:lnTo>
                    <a:pt x="185" y="475"/>
                  </a:lnTo>
                  <a:lnTo>
                    <a:pt x="213" y="420"/>
                  </a:lnTo>
                  <a:lnTo>
                    <a:pt x="158" y="399"/>
                  </a:lnTo>
                  <a:lnTo>
                    <a:pt x="94" y="399"/>
                  </a:lnTo>
                  <a:lnTo>
                    <a:pt x="76" y="158"/>
                  </a:lnTo>
                  <a:lnTo>
                    <a:pt x="38" y="0"/>
                  </a:lnTo>
                  <a:lnTo>
                    <a:pt x="0" y="32"/>
                  </a:lnTo>
                  <a:lnTo>
                    <a:pt x="0" y="32"/>
                  </a:lnTo>
                  <a:close/>
                </a:path>
              </a:pathLst>
            </a:custGeom>
            <a:solidFill>
              <a:srgbClr val="000000"/>
            </a:solidFill>
            <a:ln w="9525">
              <a:noFill/>
              <a:round/>
            </a:ln>
          </p:spPr>
          <p:txBody>
            <a:bodyPr/>
            <a:lstStyle/>
            <a:p>
              <a:endParaRPr lang="en-US"/>
            </a:p>
          </p:txBody>
        </p:sp>
        <p:sp>
          <p:nvSpPr>
            <p:cNvPr id="411718" name="Freeform 70"/>
            <p:cNvSpPr/>
            <p:nvPr/>
          </p:nvSpPr>
          <p:spPr bwMode="auto">
            <a:xfrm>
              <a:off x="4168" y="3308"/>
              <a:ext cx="91" cy="183"/>
            </a:xfrm>
            <a:custGeom>
              <a:avLst/>
              <a:gdLst/>
              <a:ahLst/>
              <a:cxnLst>
                <a:cxn ang="0">
                  <a:pos x="55" y="3"/>
                </a:cxn>
                <a:cxn ang="0">
                  <a:pos x="131" y="169"/>
                </a:cxn>
                <a:cxn ang="0">
                  <a:pos x="181" y="321"/>
                </a:cxn>
                <a:cxn ang="0">
                  <a:pos x="198" y="393"/>
                </a:cxn>
                <a:cxn ang="0">
                  <a:pos x="186" y="475"/>
                </a:cxn>
                <a:cxn ang="0">
                  <a:pos x="99" y="475"/>
                </a:cxn>
                <a:cxn ang="0">
                  <a:pos x="105" y="425"/>
                </a:cxn>
                <a:cxn ang="0">
                  <a:pos x="131" y="355"/>
                </a:cxn>
                <a:cxn ang="0">
                  <a:pos x="88" y="218"/>
                </a:cxn>
                <a:cxn ang="0">
                  <a:pos x="6" y="102"/>
                </a:cxn>
                <a:cxn ang="0">
                  <a:pos x="0" y="0"/>
                </a:cxn>
                <a:cxn ang="0">
                  <a:pos x="55" y="3"/>
                </a:cxn>
                <a:cxn ang="0">
                  <a:pos x="55" y="3"/>
                </a:cxn>
              </a:cxnLst>
              <a:rect l="0" t="0" r="r" b="b"/>
              <a:pathLst>
                <a:path w="198" h="475">
                  <a:moveTo>
                    <a:pt x="55" y="3"/>
                  </a:moveTo>
                  <a:lnTo>
                    <a:pt x="131" y="169"/>
                  </a:lnTo>
                  <a:lnTo>
                    <a:pt x="181" y="321"/>
                  </a:lnTo>
                  <a:lnTo>
                    <a:pt x="198" y="393"/>
                  </a:lnTo>
                  <a:lnTo>
                    <a:pt x="186" y="475"/>
                  </a:lnTo>
                  <a:lnTo>
                    <a:pt x="99" y="475"/>
                  </a:lnTo>
                  <a:lnTo>
                    <a:pt x="105" y="425"/>
                  </a:lnTo>
                  <a:lnTo>
                    <a:pt x="131" y="355"/>
                  </a:lnTo>
                  <a:lnTo>
                    <a:pt x="88" y="218"/>
                  </a:lnTo>
                  <a:lnTo>
                    <a:pt x="6" y="102"/>
                  </a:lnTo>
                  <a:lnTo>
                    <a:pt x="0" y="0"/>
                  </a:lnTo>
                  <a:lnTo>
                    <a:pt x="55" y="3"/>
                  </a:lnTo>
                  <a:lnTo>
                    <a:pt x="55" y="3"/>
                  </a:lnTo>
                  <a:close/>
                </a:path>
              </a:pathLst>
            </a:custGeom>
            <a:solidFill>
              <a:srgbClr val="000000"/>
            </a:solidFill>
            <a:ln w="9525">
              <a:noFill/>
              <a:round/>
            </a:ln>
          </p:spPr>
          <p:txBody>
            <a:bodyPr/>
            <a:lstStyle/>
            <a:p>
              <a:endParaRPr lang="en-US"/>
            </a:p>
          </p:txBody>
        </p:sp>
        <p:sp>
          <p:nvSpPr>
            <p:cNvPr id="411719" name="Freeform 71"/>
            <p:cNvSpPr/>
            <p:nvPr/>
          </p:nvSpPr>
          <p:spPr bwMode="auto">
            <a:xfrm>
              <a:off x="3188" y="3161"/>
              <a:ext cx="1606" cy="457"/>
            </a:xfrm>
            <a:custGeom>
              <a:avLst/>
              <a:gdLst/>
              <a:ahLst/>
              <a:cxnLst>
                <a:cxn ang="0">
                  <a:pos x="2009" y="629"/>
                </a:cxn>
                <a:cxn ang="0">
                  <a:pos x="1977" y="728"/>
                </a:cxn>
                <a:cxn ang="0">
                  <a:pos x="2038" y="876"/>
                </a:cxn>
                <a:cxn ang="0">
                  <a:pos x="2005" y="1005"/>
                </a:cxn>
                <a:cxn ang="0">
                  <a:pos x="1796" y="929"/>
                </a:cxn>
                <a:cxn ang="0">
                  <a:pos x="1709" y="617"/>
                </a:cxn>
                <a:cxn ang="0">
                  <a:pos x="1562" y="209"/>
                </a:cxn>
                <a:cxn ang="0">
                  <a:pos x="1448" y="61"/>
                </a:cxn>
                <a:cxn ang="0">
                  <a:pos x="1600" y="515"/>
                </a:cxn>
                <a:cxn ang="0">
                  <a:pos x="1699" y="851"/>
                </a:cxn>
                <a:cxn ang="0">
                  <a:pos x="1426" y="1087"/>
                </a:cxn>
                <a:cxn ang="0">
                  <a:pos x="1321" y="733"/>
                </a:cxn>
                <a:cxn ang="0">
                  <a:pos x="1327" y="241"/>
                </a:cxn>
                <a:cxn ang="0">
                  <a:pos x="1268" y="530"/>
                </a:cxn>
                <a:cxn ang="0">
                  <a:pos x="1296" y="922"/>
                </a:cxn>
                <a:cxn ang="0">
                  <a:pos x="1355" y="1093"/>
                </a:cxn>
                <a:cxn ang="0">
                  <a:pos x="1152" y="1028"/>
                </a:cxn>
                <a:cxn ang="0">
                  <a:pos x="1175" y="745"/>
                </a:cxn>
                <a:cxn ang="0">
                  <a:pos x="1235" y="405"/>
                </a:cxn>
                <a:cxn ang="0">
                  <a:pos x="1213" y="256"/>
                </a:cxn>
                <a:cxn ang="0">
                  <a:pos x="1110" y="754"/>
                </a:cxn>
                <a:cxn ang="0">
                  <a:pos x="1099" y="1083"/>
                </a:cxn>
                <a:cxn ang="0">
                  <a:pos x="711" y="1051"/>
                </a:cxn>
                <a:cxn ang="0">
                  <a:pos x="667" y="935"/>
                </a:cxn>
                <a:cxn ang="0">
                  <a:pos x="635" y="1039"/>
                </a:cxn>
                <a:cxn ang="0">
                  <a:pos x="393" y="1001"/>
                </a:cxn>
                <a:cxn ang="0">
                  <a:pos x="99" y="1034"/>
                </a:cxn>
                <a:cxn ang="0">
                  <a:pos x="22" y="1098"/>
                </a:cxn>
                <a:cxn ang="0">
                  <a:pos x="300" y="1051"/>
                </a:cxn>
                <a:cxn ang="0">
                  <a:pos x="618" y="1095"/>
                </a:cxn>
                <a:cxn ang="0">
                  <a:pos x="1081" y="1165"/>
                </a:cxn>
                <a:cxn ang="0">
                  <a:pos x="2420" y="1176"/>
                </a:cxn>
                <a:cxn ang="0">
                  <a:pos x="2726" y="1186"/>
                </a:cxn>
                <a:cxn ang="0">
                  <a:pos x="3370" y="1133"/>
                </a:cxn>
                <a:cxn ang="0">
                  <a:pos x="3456" y="1055"/>
                </a:cxn>
                <a:cxn ang="0">
                  <a:pos x="3201" y="990"/>
                </a:cxn>
                <a:cxn ang="0">
                  <a:pos x="2851" y="973"/>
                </a:cxn>
                <a:cxn ang="0">
                  <a:pos x="2747" y="929"/>
                </a:cxn>
                <a:cxn ang="0">
                  <a:pos x="2207" y="920"/>
                </a:cxn>
                <a:cxn ang="0">
                  <a:pos x="2097" y="847"/>
                </a:cxn>
                <a:cxn ang="0">
                  <a:pos x="2081" y="667"/>
                </a:cxn>
                <a:cxn ang="0">
                  <a:pos x="2081" y="597"/>
                </a:cxn>
              </a:cxnLst>
              <a:rect l="0" t="0" r="r" b="b"/>
              <a:pathLst>
                <a:path w="3456" h="1192">
                  <a:moveTo>
                    <a:pt x="2081" y="597"/>
                  </a:moveTo>
                  <a:lnTo>
                    <a:pt x="2009" y="629"/>
                  </a:lnTo>
                  <a:lnTo>
                    <a:pt x="1977" y="678"/>
                  </a:lnTo>
                  <a:lnTo>
                    <a:pt x="1977" y="728"/>
                  </a:lnTo>
                  <a:lnTo>
                    <a:pt x="2009" y="798"/>
                  </a:lnTo>
                  <a:lnTo>
                    <a:pt x="2038" y="876"/>
                  </a:lnTo>
                  <a:lnTo>
                    <a:pt x="2047" y="963"/>
                  </a:lnTo>
                  <a:lnTo>
                    <a:pt x="2005" y="1005"/>
                  </a:lnTo>
                  <a:lnTo>
                    <a:pt x="1830" y="1051"/>
                  </a:lnTo>
                  <a:lnTo>
                    <a:pt x="1796" y="929"/>
                  </a:lnTo>
                  <a:lnTo>
                    <a:pt x="1751" y="754"/>
                  </a:lnTo>
                  <a:lnTo>
                    <a:pt x="1709" y="617"/>
                  </a:lnTo>
                  <a:lnTo>
                    <a:pt x="1633" y="422"/>
                  </a:lnTo>
                  <a:lnTo>
                    <a:pt x="1562" y="209"/>
                  </a:lnTo>
                  <a:lnTo>
                    <a:pt x="1490" y="0"/>
                  </a:lnTo>
                  <a:lnTo>
                    <a:pt x="1448" y="61"/>
                  </a:lnTo>
                  <a:lnTo>
                    <a:pt x="1536" y="317"/>
                  </a:lnTo>
                  <a:lnTo>
                    <a:pt x="1600" y="515"/>
                  </a:lnTo>
                  <a:lnTo>
                    <a:pt x="1663" y="697"/>
                  </a:lnTo>
                  <a:lnTo>
                    <a:pt x="1699" y="851"/>
                  </a:lnTo>
                  <a:lnTo>
                    <a:pt x="1754" y="1062"/>
                  </a:lnTo>
                  <a:lnTo>
                    <a:pt x="1426" y="1087"/>
                  </a:lnTo>
                  <a:lnTo>
                    <a:pt x="1370" y="946"/>
                  </a:lnTo>
                  <a:lnTo>
                    <a:pt x="1321" y="733"/>
                  </a:lnTo>
                  <a:lnTo>
                    <a:pt x="1311" y="492"/>
                  </a:lnTo>
                  <a:lnTo>
                    <a:pt x="1327" y="241"/>
                  </a:lnTo>
                  <a:lnTo>
                    <a:pt x="1273" y="241"/>
                  </a:lnTo>
                  <a:lnTo>
                    <a:pt x="1268" y="530"/>
                  </a:lnTo>
                  <a:lnTo>
                    <a:pt x="1273" y="760"/>
                  </a:lnTo>
                  <a:lnTo>
                    <a:pt x="1296" y="922"/>
                  </a:lnTo>
                  <a:lnTo>
                    <a:pt x="1327" y="1032"/>
                  </a:lnTo>
                  <a:lnTo>
                    <a:pt x="1355" y="1093"/>
                  </a:lnTo>
                  <a:lnTo>
                    <a:pt x="1169" y="1098"/>
                  </a:lnTo>
                  <a:lnTo>
                    <a:pt x="1152" y="1028"/>
                  </a:lnTo>
                  <a:lnTo>
                    <a:pt x="1148" y="897"/>
                  </a:lnTo>
                  <a:lnTo>
                    <a:pt x="1175" y="745"/>
                  </a:lnTo>
                  <a:lnTo>
                    <a:pt x="1196" y="579"/>
                  </a:lnTo>
                  <a:lnTo>
                    <a:pt x="1235" y="405"/>
                  </a:lnTo>
                  <a:lnTo>
                    <a:pt x="1256" y="262"/>
                  </a:lnTo>
                  <a:lnTo>
                    <a:pt x="1213" y="256"/>
                  </a:lnTo>
                  <a:lnTo>
                    <a:pt x="1163" y="509"/>
                  </a:lnTo>
                  <a:lnTo>
                    <a:pt x="1110" y="754"/>
                  </a:lnTo>
                  <a:lnTo>
                    <a:pt x="1093" y="952"/>
                  </a:lnTo>
                  <a:lnTo>
                    <a:pt x="1099" y="1083"/>
                  </a:lnTo>
                  <a:lnTo>
                    <a:pt x="857" y="1072"/>
                  </a:lnTo>
                  <a:lnTo>
                    <a:pt x="711" y="1051"/>
                  </a:lnTo>
                  <a:lnTo>
                    <a:pt x="699" y="967"/>
                  </a:lnTo>
                  <a:lnTo>
                    <a:pt x="667" y="935"/>
                  </a:lnTo>
                  <a:lnTo>
                    <a:pt x="635" y="958"/>
                  </a:lnTo>
                  <a:lnTo>
                    <a:pt x="635" y="1039"/>
                  </a:lnTo>
                  <a:lnTo>
                    <a:pt x="519" y="1005"/>
                  </a:lnTo>
                  <a:lnTo>
                    <a:pt x="393" y="1001"/>
                  </a:lnTo>
                  <a:lnTo>
                    <a:pt x="230" y="1001"/>
                  </a:lnTo>
                  <a:lnTo>
                    <a:pt x="99" y="1034"/>
                  </a:lnTo>
                  <a:lnTo>
                    <a:pt x="0" y="1060"/>
                  </a:lnTo>
                  <a:lnTo>
                    <a:pt x="22" y="1098"/>
                  </a:lnTo>
                  <a:lnTo>
                    <a:pt x="125" y="1077"/>
                  </a:lnTo>
                  <a:lnTo>
                    <a:pt x="300" y="1051"/>
                  </a:lnTo>
                  <a:lnTo>
                    <a:pt x="464" y="1051"/>
                  </a:lnTo>
                  <a:lnTo>
                    <a:pt x="618" y="1095"/>
                  </a:lnTo>
                  <a:lnTo>
                    <a:pt x="857" y="1138"/>
                  </a:lnTo>
                  <a:lnTo>
                    <a:pt x="1081" y="1165"/>
                  </a:lnTo>
                  <a:lnTo>
                    <a:pt x="1443" y="1171"/>
                  </a:lnTo>
                  <a:lnTo>
                    <a:pt x="2420" y="1176"/>
                  </a:lnTo>
                  <a:lnTo>
                    <a:pt x="2621" y="1192"/>
                  </a:lnTo>
                  <a:lnTo>
                    <a:pt x="2726" y="1186"/>
                  </a:lnTo>
                  <a:lnTo>
                    <a:pt x="2770" y="1148"/>
                  </a:lnTo>
                  <a:lnTo>
                    <a:pt x="3370" y="1133"/>
                  </a:lnTo>
                  <a:lnTo>
                    <a:pt x="3452" y="1115"/>
                  </a:lnTo>
                  <a:lnTo>
                    <a:pt x="3456" y="1055"/>
                  </a:lnTo>
                  <a:lnTo>
                    <a:pt x="3424" y="1017"/>
                  </a:lnTo>
                  <a:lnTo>
                    <a:pt x="3201" y="990"/>
                  </a:lnTo>
                  <a:lnTo>
                    <a:pt x="2960" y="984"/>
                  </a:lnTo>
                  <a:lnTo>
                    <a:pt x="2851" y="973"/>
                  </a:lnTo>
                  <a:lnTo>
                    <a:pt x="2796" y="958"/>
                  </a:lnTo>
                  <a:lnTo>
                    <a:pt x="2747" y="929"/>
                  </a:lnTo>
                  <a:lnTo>
                    <a:pt x="2578" y="923"/>
                  </a:lnTo>
                  <a:lnTo>
                    <a:pt x="2207" y="920"/>
                  </a:lnTo>
                  <a:lnTo>
                    <a:pt x="2135" y="903"/>
                  </a:lnTo>
                  <a:lnTo>
                    <a:pt x="2097" y="847"/>
                  </a:lnTo>
                  <a:lnTo>
                    <a:pt x="2081" y="749"/>
                  </a:lnTo>
                  <a:lnTo>
                    <a:pt x="2081" y="667"/>
                  </a:lnTo>
                  <a:lnTo>
                    <a:pt x="2102" y="629"/>
                  </a:lnTo>
                  <a:lnTo>
                    <a:pt x="2081" y="597"/>
                  </a:lnTo>
                  <a:lnTo>
                    <a:pt x="2081" y="597"/>
                  </a:lnTo>
                  <a:close/>
                </a:path>
              </a:pathLst>
            </a:custGeom>
            <a:solidFill>
              <a:srgbClr val="000000"/>
            </a:solidFill>
            <a:ln w="9525">
              <a:noFill/>
              <a:round/>
            </a:ln>
          </p:spPr>
          <p:txBody>
            <a:bodyPr/>
            <a:lstStyle/>
            <a:p>
              <a:endParaRPr lang="en-US"/>
            </a:p>
          </p:txBody>
        </p:sp>
        <p:sp>
          <p:nvSpPr>
            <p:cNvPr id="411720" name="Freeform 72"/>
            <p:cNvSpPr/>
            <p:nvPr/>
          </p:nvSpPr>
          <p:spPr bwMode="auto">
            <a:xfrm>
              <a:off x="3325" y="3158"/>
              <a:ext cx="307" cy="345"/>
            </a:xfrm>
            <a:custGeom>
              <a:avLst/>
              <a:gdLst/>
              <a:ahLst/>
              <a:cxnLst>
                <a:cxn ang="0">
                  <a:pos x="618" y="0"/>
                </a:cxn>
                <a:cxn ang="0">
                  <a:pos x="498" y="71"/>
                </a:cxn>
                <a:cxn ang="0">
                  <a:pos x="382" y="152"/>
                </a:cxn>
                <a:cxn ang="0">
                  <a:pos x="291" y="240"/>
                </a:cxn>
                <a:cxn ang="0">
                  <a:pos x="204" y="333"/>
                </a:cxn>
                <a:cxn ang="0">
                  <a:pos x="128" y="426"/>
                </a:cxn>
                <a:cxn ang="0">
                  <a:pos x="67" y="525"/>
                </a:cxn>
                <a:cxn ang="0">
                  <a:pos x="0" y="639"/>
                </a:cxn>
                <a:cxn ang="0">
                  <a:pos x="50" y="677"/>
                </a:cxn>
                <a:cxn ang="0">
                  <a:pos x="94" y="601"/>
                </a:cxn>
                <a:cxn ang="0">
                  <a:pos x="170" y="470"/>
                </a:cxn>
                <a:cxn ang="0">
                  <a:pos x="253" y="377"/>
                </a:cxn>
                <a:cxn ang="0">
                  <a:pos x="329" y="283"/>
                </a:cxn>
                <a:cxn ang="0">
                  <a:pos x="432" y="196"/>
                </a:cxn>
                <a:cxn ang="0">
                  <a:pos x="592" y="71"/>
                </a:cxn>
                <a:cxn ang="0">
                  <a:pos x="514" y="181"/>
                </a:cxn>
                <a:cxn ang="0">
                  <a:pos x="459" y="314"/>
                </a:cxn>
                <a:cxn ang="0">
                  <a:pos x="407" y="481"/>
                </a:cxn>
                <a:cxn ang="0">
                  <a:pos x="388" y="656"/>
                </a:cxn>
                <a:cxn ang="0">
                  <a:pos x="382" y="901"/>
                </a:cxn>
                <a:cxn ang="0">
                  <a:pos x="422" y="787"/>
                </a:cxn>
                <a:cxn ang="0">
                  <a:pos x="449" y="633"/>
                </a:cxn>
                <a:cxn ang="0">
                  <a:pos x="481" y="487"/>
                </a:cxn>
                <a:cxn ang="0">
                  <a:pos x="510" y="377"/>
                </a:cxn>
                <a:cxn ang="0">
                  <a:pos x="550" y="270"/>
                </a:cxn>
                <a:cxn ang="0">
                  <a:pos x="592" y="192"/>
                </a:cxn>
                <a:cxn ang="0">
                  <a:pos x="662" y="103"/>
                </a:cxn>
                <a:cxn ang="0">
                  <a:pos x="618" y="0"/>
                </a:cxn>
                <a:cxn ang="0">
                  <a:pos x="618" y="0"/>
                </a:cxn>
              </a:cxnLst>
              <a:rect l="0" t="0" r="r" b="b"/>
              <a:pathLst>
                <a:path w="662" h="901">
                  <a:moveTo>
                    <a:pt x="618" y="0"/>
                  </a:moveTo>
                  <a:lnTo>
                    <a:pt x="498" y="71"/>
                  </a:lnTo>
                  <a:lnTo>
                    <a:pt x="382" y="152"/>
                  </a:lnTo>
                  <a:lnTo>
                    <a:pt x="291" y="240"/>
                  </a:lnTo>
                  <a:lnTo>
                    <a:pt x="204" y="333"/>
                  </a:lnTo>
                  <a:lnTo>
                    <a:pt x="128" y="426"/>
                  </a:lnTo>
                  <a:lnTo>
                    <a:pt x="67" y="525"/>
                  </a:lnTo>
                  <a:lnTo>
                    <a:pt x="0" y="639"/>
                  </a:lnTo>
                  <a:lnTo>
                    <a:pt x="50" y="677"/>
                  </a:lnTo>
                  <a:lnTo>
                    <a:pt x="94" y="601"/>
                  </a:lnTo>
                  <a:lnTo>
                    <a:pt x="170" y="470"/>
                  </a:lnTo>
                  <a:lnTo>
                    <a:pt x="253" y="377"/>
                  </a:lnTo>
                  <a:lnTo>
                    <a:pt x="329" y="283"/>
                  </a:lnTo>
                  <a:lnTo>
                    <a:pt x="432" y="196"/>
                  </a:lnTo>
                  <a:lnTo>
                    <a:pt x="592" y="71"/>
                  </a:lnTo>
                  <a:lnTo>
                    <a:pt x="514" y="181"/>
                  </a:lnTo>
                  <a:lnTo>
                    <a:pt x="459" y="314"/>
                  </a:lnTo>
                  <a:lnTo>
                    <a:pt x="407" y="481"/>
                  </a:lnTo>
                  <a:lnTo>
                    <a:pt x="388" y="656"/>
                  </a:lnTo>
                  <a:lnTo>
                    <a:pt x="382" y="901"/>
                  </a:lnTo>
                  <a:lnTo>
                    <a:pt x="422" y="787"/>
                  </a:lnTo>
                  <a:lnTo>
                    <a:pt x="449" y="633"/>
                  </a:lnTo>
                  <a:lnTo>
                    <a:pt x="481" y="487"/>
                  </a:lnTo>
                  <a:lnTo>
                    <a:pt x="510" y="377"/>
                  </a:lnTo>
                  <a:lnTo>
                    <a:pt x="550" y="270"/>
                  </a:lnTo>
                  <a:lnTo>
                    <a:pt x="592" y="192"/>
                  </a:lnTo>
                  <a:lnTo>
                    <a:pt x="662" y="103"/>
                  </a:lnTo>
                  <a:lnTo>
                    <a:pt x="618" y="0"/>
                  </a:lnTo>
                  <a:lnTo>
                    <a:pt x="618" y="0"/>
                  </a:lnTo>
                  <a:close/>
                </a:path>
              </a:pathLst>
            </a:custGeom>
            <a:solidFill>
              <a:srgbClr val="000000"/>
            </a:solidFill>
            <a:ln w="9525">
              <a:noFill/>
              <a:round/>
            </a:ln>
          </p:spPr>
          <p:txBody>
            <a:bodyPr/>
            <a:lstStyle/>
            <a:p>
              <a:endParaRPr lang="en-US"/>
            </a:p>
          </p:txBody>
        </p:sp>
        <p:sp>
          <p:nvSpPr>
            <p:cNvPr id="411721" name="Freeform 73"/>
            <p:cNvSpPr/>
            <p:nvPr/>
          </p:nvSpPr>
          <p:spPr bwMode="auto">
            <a:xfrm>
              <a:off x="3143" y="3345"/>
              <a:ext cx="59" cy="204"/>
            </a:xfrm>
            <a:custGeom>
              <a:avLst/>
              <a:gdLst/>
              <a:ahLst/>
              <a:cxnLst>
                <a:cxn ang="0">
                  <a:pos x="49" y="0"/>
                </a:cxn>
                <a:cxn ang="0">
                  <a:pos x="53" y="228"/>
                </a:cxn>
                <a:cxn ang="0">
                  <a:pos x="38" y="388"/>
                </a:cxn>
                <a:cxn ang="0">
                  <a:pos x="0" y="534"/>
                </a:cxn>
                <a:cxn ang="0">
                  <a:pos x="49" y="507"/>
                </a:cxn>
                <a:cxn ang="0">
                  <a:pos x="102" y="414"/>
                </a:cxn>
                <a:cxn ang="0">
                  <a:pos x="125" y="228"/>
                </a:cxn>
                <a:cxn ang="0">
                  <a:pos x="119" y="9"/>
                </a:cxn>
                <a:cxn ang="0">
                  <a:pos x="49" y="0"/>
                </a:cxn>
                <a:cxn ang="0">
                  <a:pos x="49" y="0"/>
                </a:cxn>
              </a:cxnLst>
              <a:rect l="0" t="0" r="r" b="b"/>
              <a:pathLst>
                <a:path w="125" h="534">
                  <a:moveTo>
                    <a:pt x="49" y="0"/>
                  </a:moveTo>
                  <a:lnTo>
                    <a:pt x="53" y="228"/>
                  </a:lnTo>
                  <a:lnTo>
                    <a:pt x="38" y="388"/>
                  </a:lnTo>
                  <a:lnTo>
                    <a:pt x="0" y="534"/>
                  </a:lnTo>
                  <a:lnTo>
                    <a:pt x="49" y="507"/>
                  </a:lnTo>
                  <a:lnTo>
                    <a:pt x="102" y="414"/>
                  </a:lnTo>
                  <a:lnTo>
                    <a:pt x="125" y="228"/>
                  </a:lnTo>
                  <a:lnTo>
                    <a:pt x="119" y="9"/>
                  </a:lnTo>
                  <a:lnTo>
                    <a:pt x="49" y="0"/>
                  </a:lnTo>
                  <a:lnTo>
                    <a:pt x="49" y="0"/>
                  </a:lnTo>
                  <a:close/>
                </a:path>
              </a:pathLst>
            </a:custGeom>
            <a:solidFill>
              <a:srgbClr val="000000"/>
            </a:solidFill>
            <a:ln w="9525">
              <a:noFill/>
              <a:round/>
            </a:ln>
          </p:spPr>
          <p:txBody>
            <a:bodyPr/>
            <a:lstStyle/>
            <a:p>
              <a:endParaRPr lang="en-US"/>
            </a:p>
          </p:txBody>
        </p:sp>
        <p:sp>
          <p:nvSpPr>
            <p:cNvPr id="411722" name="Freeform 74"/>
            <p:cNvSpPr/>
            <p:nvPr/>
          </p:nvSpPr>
          <p:spPr bwMode="auto">
            <a:xfrm>
              <a:off x="3199" y="3338"/>
              <a:ext cx="236" cy="220"/>
            </a:xfrm>
            <a:custGeom>
              <a:avLst/>
              <a:gdLst/>
              <a:ahLst/>
              <a:cxnLst>
                <a:cxn ang="0">
                  <a:pos x="476" y="574"/>
                </a:cxn>
                <a:cxn ang="0">
                  <a:pos x="481" y="486"/>
                </a:cxn>
                <a:cxn ang="0">
                  <a:pos x="508" y="405"/>
                </a:cxn>
                <a:cxn ang="0">
                  <a:pos x="508" y="279"/>
                </a:cxn>
                <a:cxn ang="0">
                  <a:pos x="453" y="230"/>
                </a:cxn>
                <a:cxn ang="0">
                  <a:pos x="301" y="157"/>
                </a:cxn>
                <a:cxn ang="0">
                  <a:pos x="219" y="99"/>
                </a:cxn>
                <a:cxn ang="0">
                  <a:pos x="132" y="5"/>
                </a:cxn>
                <a:cxn ang="0">
                  <a:pos x="77" y="0"/>
                </a:cxn>
                <a:cxn ang="0">
                  <a:pos x="50" y="32"/>
                </a:cxn>
                <a:cxn ang="0">
                  <a:pos x="33" y="289"/>
                </a:cxn>
                <a:cxn ang="0">
                  <a:pos x="0" y="536"/>
                </a:cxn>
                <a:cxn ang="0">
                  <a:pos x="44" y="448"/>
                </a:cxn>
                <a:cxn ang="0">
                  <a:pos x="77" y="323"/>
                </a:cxn>
                <a:cxn ang="0">
                  <a:pos x="94" y="201"/>
                </a:cxn>
                <a:cxn ang="0">
                  <a:pos x="126" y="93"/>
                </a:cxn>
                <a:cxn ang="0">
                  <a:pos x="246" y="192"/>
                </a:cxn>
                <a:cxn ang="0">
                  <a:pos x="339" y="245"/>
                </a:cxn>
                <a:cxn ang="0">
                  <a:pos x="459" y="279"/>
                </a:cxn>
                <a:cxn ang="0">
                  <a:pos x="442" y="405"/>
                </a:cxn>
                <a:cxn ang="0">
                  <a:pos x="442" y="498"/>
                </a:cxn>
                <a:cxn ang="0">
                  <a:pos x="438" y="574"/>
                </a:cxn>
                <a:cxn ang="0">
                  <a:pos x="476" y="574"/>
                </a:cxn>
                <a:cxn ang="0">
                  <a:pos x="476" y="574"/>
                </a:cxn>
              </a:cxnLst>
              <a:rect l="0" t="0" r="r" b="b"/>
              <a:pathLst>
                <a:path w="508" h="574">
                  <a:moveTo>
                    <a:pt x="476" y="574"/>
                  </a:moveTo>
                  <a:lnTo>
                    <a:pt x="481" y="486"/>
                  </a:lnTo>
                  <a:lnTo>
                    <a:pt x="508" y="405"/>
                  </a:lnTo>
                  <a:lnTo>
                    <a:pt x="508" y="279"/>
                  </a:lnTo>
                  <a:lnTo>
                    <a:pt x="453" y="230"/>
                  </a:lnTo>
                  <a:lnTo>
                    <a:pt x="301" y="157"/>
                  </a:lnTo>
                  <a:lnTo>
                    <a:pt x="219" y="99"/>
                  </a:lnTo>
                  <a:lnTo>
                    <a:pt x="132" y="5"/>
                  </a:lnTo>
                  <a:lnTo>
                    <a:pt x="77" y="0"/>
                  </a:lnTo>
                  <a:lnTo>
                    <a:pt x="50" y="32"/>
                  </a:lnTo>
                  <a:lnTo>
                    <a:pt x="33" y="289"/>
                  </a:lnTo>
                  <a:lnTo>
                    <a:pt x="0" y="536"/>
                  </a:lnTo>
                  <a:lnTo>
                    <a:pt x="44" y="448"/>
                  </a:lnTo>
                  <a:lnTo>
                    <a:pt x="77" y="323"/>
                  </a:lnTo>
                  <a:lnTo>
                    <a:pt x="94" y="201"/>
                  </a:lnTo>
                  <a:lnTo>
                    <a:pt x="126" y="93"/>
                  </a:lnTo>
                  <a:lnTo>
                    <a:pt x="246" y="192"/>
                  </a:lnTo>
                  <a:lnTo>
                    <a:pt x="339" y="245"/>
                  </a:lnTo>
                  <a:lnTo>
                    <a:pt x="459" y="279"/>
                  </a:lnTo>
                  <a:lnTo>
                    <a:pt x="442" y="405"/>
                  </a:lnTo>
                  <a:lnTo>
                    <a:pt x="442" y="498"/>
                  </a:lnTo>
                  <a:lnTo>
                    <a:pt x="438" y="574"/>
                  </a:lnTo>
                  <a:lnTo>
                    <a:pt x="476" y="574"/>
                  </a:lnTo>
                  <a:lnTo>
                    <a:pt x="476" y="574"/>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9" name="Rectangle 3"/>
          <p:cNvSpPr>
            <a:spLocks noGrp="1" noChangeArrowheads="1"/>
          </p:cNvSpPr>
          <p:nvPr>
            <p:ph idx="1"/>
          </p:nvPr>
        </p:nvSpPr>
        <p:spPr>
          <a:xfrm>
            <a:off x="457200" y="1414690"/>
            <a:ext cx="8229600" cy="4525963"/>
          </a:xfrm>
        </p:spPr>
        <p:txBody>
          <a:bodyPr>
            <a:normAutofit fontScale="92500" lnSpcReduction="10000"/>
          </a:bodyPr>
          <a:lstStyle/>
          <a:p>
            <a:r>
              <a:rPr lang="en-US" altLang="zh-CN" sz="2800" dirty="0">
                <a:ea typeface="宋体" panose="02010600030101010101" pitchFamily="2" charset="-122"/>
              </a:rPr>
              <a:t>Specify name, type, and optional default value</a:t>
            </a:r>
            <a:endParaRPr lang="en-US" altLang="zh-CN" sz="2800" dirty="0">
              <a:ea typeface="宋体" panose="02010600030101010101" pitchFamily="2" charset="-122"/>
            </a:endParaRPr>
          </a:p>
          <a:p>
            <a:pPr marL="798830" lvl="1" indent="-342900"/>
            <a:r>
              <a:rPr lang="en-US" altLang="zh-CN" dirty="0" err="1">
                <a:ea typeface="宋体" panose="02010600030101010101" pitchFamily="2" charset="-122"/>
              </a:rPr>
              <a:t>attributeName</a:t>
            </a:r>
            <a:r>
              <a:rPr lang="en-US" altLang="zh-CN" dirty="0">
                <a:ea typeface="宋体" panose="02010600030101010101" pitchFamily="2" charset="-122"/>
              </a:rPr>
              <a:t> : Type = Default</a:t>
            </a:r>
            <a:endParaRPr lang="en-US" altLang="zh-CN" dirty="0">
              <a:ea typeface="宋体" panose="02010600030101010101" pitchFamily="2" charset="-122"/>
            </a:endParaRPr>
          </a:p>
          <a:p>
            <a:r>
              <a:rPr lang="en-US" altLang="zh-CN" sz="2800" dirty="0">
                <a:ea typeface="宋体" panose="02010600030101010101" pitchFamily="2" charset="-122"/>
              </a:rPr>
              <a:t>Follow naming conventions of implementation language and project	</a:t>
            </a:r>
            <a:endParaRPr lang="en-US" altLang="zh-CN" sz="2800" dirty="0">
              <a:ea typeface="宋体" panose="02010600030101010101" pitchFamily="2" charset="-122"/>
            </a:endParaRPr>
          </a:p>
          <a:p>
            <a:r>
              <a:rPr lang="en-US" altLang="zh-CN" sz="2800" dirty="0">
                <a:ea typeface="宋体" panose="02010600030101010101" pitchFamily="2" charset="-122"/>
              </a:rPr>
              <a:t>Type should be an elementary data type in implementation language</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Built-in data type, user-defined data type, or user-defined class</a:t>
            </a:r>
            <a:endParaRPr lang="en-US" altLang="zh-CN" dirty="0">
              <a:ea typeface="宋体" panose="02010600030101010101" pitchFamily="2" charset="-122"/>
            </a:endParaRPr>
          </a:p>
          <a:p>
            <a:r>
              <a:rPr lang="en-US" altLang="zh-CN" sz="2800" dirty="0">
                <a:ea typeface="宋体" panose="02010600030101010101" pitchFamily="2" charset="-122"/>
              </a:rPr>
              <a:t>Specify visibility</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Public: +</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Private: -</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Protected: # </a:t>
            </a:r>
            <a:endParaRPr lang="en-US" altLang="zh-CN" dirty="0">
              <a:ea typeface="宋体" panose="02010600030101010101" pitchFamily="2" charset="-122"/>
            </a:endParaRPr>
          </a:p>
        </p:txBody>
      </p:sp>
      <p:sp>
        <p:nvSpPr>
          <p:cNvPr id="413698" name="Rectangle 2"/>
          <p:cNvSpPr>
            <a:spLocks noGrp="1" noChangeArrowheads="1"/>
          </p:cNvSpPr>
          <p:nvPr>
            <p:ph type="title"/>
          </p:nvPr>
        </p:nvSpPr>
        <p:spPr/>
        <p:txBody>
          <a:bodyPr/>
          <a:lstStyle/>
          <a:p>
            <a:r>
              <a:rPr lang="en-US" altLang="zh-CN">
                <a:ea typeface="宋体" panose="02010600030101010101" pitchFamily="2" charset="-122"/>
              </a:rPr>
              <a:t>Attribute Representations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7" name="Rectangle 3"/>
          <p:cNvSpPr>
            <a:spLocks noGrp="1" noChangeArrowheads="1"/>
          </p:cNvSpPr>
          <p:nvPr>
            <p:ph idx="1"/>
          </p:nvPr>
        </p:nvSpPr>
        <p:spPr>
          <a:xfrm>
            <a:off x="496489" y="1170760"/>
            <a:ext cx="8229600" cy="4525963"/>
          </a:xfrm>
        </p:spPr>
        <p:txBody>
          <a:bodyPr/>
          <a:lstStyle/>
          <a:p>
            <a:r>
              <a:rPr lang="en-US" altLang="zh-CN" dirty="0">
                <a:ea typeface="宋体" panose="02010600030101010101" pitchFamily="2" charset="-122"/>
              </a:rPr>
              <a:t>What is a derived attribute?</a:t>
            </a:r>
            <a:endParaRPr lang="en-US" altLang="zh-CN" dirty="0">
              <a:ea typeface="宋体" panose="02010600030101010101" pitchFamily="2" charset="-122"/>
            </a:endParaRPr>
          </a:p>
          <a:p>
            <a:pPr lvl="1"/>
            <a:r>
              <a:rPr lang="en-US" altLang="zh-CN" dirty="0">
                <a:ea typeface="宋体" panose="02010600030101010101" pitchFamily="2" charset="-122"/>
              </a:rPr>
              <a:t>An attribute whose value may be calculated based on the value of other attribute(s)</a:t>
            </a:r>
            <a:endParaRPr lang="en-US" altLang="zh-CN" dirty="0">
              <a:ea typeface="宋体" panose="02010600030101010101" pitchFamily="2" charset="-122"/>
            </a:endParaRPr>
          </a:p>
          <a:p>
            <a:r>
              <a:rPr lang="en-US" altLang="zh-CN" dirty="0">
                <a:ea typeface="宋体" panose="02010600030101010101" pitchFamily="2" charset="-122"/>
              </a:rPr>
              <a:t>When do you use it?</a:t>
            </a:r>
            <a:endParaRPr lang="en-US" altLang="zh-CN" dirty="0">
              <a:ea typeface="宋体" panose="02010600030101010101" pitchFamily="2" charset="-122"/>
            </a:endParaRPr>
          </a:p>
          <a:p>
            <a:pPr lvl="1"/>
            <a:r>
              <a:rPr lang="en-US" altLang="zh-CN" dirty="0">
                <a:ea typeface="宋体" panose="02010600030101010101" pitchFamily="2" charset="-122"/>
              </a:rPr>
              <a:t>When there is not enough time to re-calculate the value every time it is needed</a:t>
            </a:r>
            <a:endParaRPr lang="en-US" altLang="zh-CN" dirty="0">
              <a:ea typeface="宋体" panose="02010600030101010101" pitchFamily="2" charset="-122"/>
            </a:endParaRPr>
          </a:p>
          <a:p>
            <a:pPr lvl="1"/>
            <a:r>
              <a:rPr lang="en-US" altLang="zh-CN" dirty="0">
                <a:ea typeface="宋体" panose="02010600030101010101" pitchFamily="2" charset="-122"/>
              </a:rPr>
              <a:t>When you must trade-off runtime performance versus memory required</a:t>
            </a:r>
            <a:endParaRPr lang="en-US" altLang="zh-CN" dirty="0">
              <a:ea typeface="宋体" panose="02010600030101010101" pitchFamily="2" charset="-122"/>
            </a:endParaRPr>
          </a:p>
        </p:txBody>
      </p:sp>
      <p:sp>
        <p:nvSpPr>
          <p:cNvPr id="415746" name="Rectangle 2"/>
          <p:cNvSpPr>
            <a:spLocks noGrp="1" noChangeArrowheads="1"/>
          </p:cNvSpPr>
          <p:nvPr>
            <p:ph type="title"/>
          </p:nvPr>
        </p:nvSpPr>
        <p:spPr/>
        <p:txBody>
          <a:bodyPr/>
          <a:lstStyle/>
          <a:p>
            <a:r>
              <a:rPr lang="en-US" altLang="zh-CN">
                <a:ea typeface="宋体" panose="02010600030101010101" pitchFamily="2" charset="-122"/>
              </a:rPr>
              <a:t>Derived Attributes</a:t>
            </a:r>
            <a:endParaRPr lang="en-US" altLang="zh-CN">
              <a:ea typeface="宋体" panose="02010600030101010101" pitchFamily="2" charset="-122"/>
            </a:endParaRPr>
          </a:p>
        </p:txBody>
      </p:sp>
      <p:sp>
        <p:nvSpPr>
          <p:cNvPr id="415848" name="Freeform 104"/>
          <p:cNvSpPr/>
          <p:nvPr/>
        </p:nvSpPr>
        <p:spPr bwMode="auto">
          <a:xfrm>
            <a:off x="3848100" y="5664200"/>
            <a:ext cx="4763" cy="6350"/>
          </a:xfrm>
          <a:custGeom>
            <a:avLst/>
            <a:gdLst/>
            <a:ahLst/>
            <a:cxnLst>
              <a:cxn ang="0">
                <a:pos x="5" y="7"/>
              </a:cxn>
              <a:cxn ang="0">
                <a:pos x="0" y="8"/>
              </a:cxn>
              <a:cxn ang="0">
                <a:pos x="3" y="0"/>
              </a:cxn>
              <a:cxn ang="0">
                <a:pos x="5" y="7"/>
              </a:cxn>
            </a:cxnLst>
            <a:rect l="0" t="0" r="r" b="b"/>
            <a:pathLst>
              <a:path w="5" h="8">
                <a:moveTo>
                  <a:pt x="5" y="7"/>
                </a:moveTo>
                <a:lnTo>
                  <a:pt x="0" y="8"/>
                </a:lnTo>
                <a:lnTo>
                  <a:pt x="3" y="0"/>
                </a:lnTo>
                <a:lnTo>
                  <a:pt x="5" y="7"/>
                </a:lnTo>
                <a:close/>
              </a:path>
            </a:pathLst>
          </a:custGeom>
          <a:solidFill>
            <a:srgbClr val="FFFFFF"/>
          </a:solidFill>
          <a:ln w="9525">
            <a:noFill/>
            <a:round/>
          </a:ln>
        </p:spPr>
        <p:txBody>
          <a:bodyPr/>
          <a:lstStyle/>
          <a:p>
            <a:endParaRPr lang="en-US"/>
          </a:p>
        </p:txBody>
      </p:sp>
      <p:grpSp>
        <p:nvGrpSpPr>
          <p:cNvPr id="415959" name="Group 215"/>
          <p:cNvGrpSpPr/>
          <p:nvPr/>
        </p:nvGrpSpPr>
        <p:grpSpPr bwMode="auto">
          <a:xfrm>
            <a:off x="3419475" y="4687888"/>
            <a:ext cx="2298700" cy="1639887"/>
            <a:chOff x="2114" y="2787"/>
            <a:chExt cx="1624" cy="1159"/>
          </a:xfrm>
        </p:grpSpPr>
        <p:sp>
          <p:nvSpPr>
            <p:cNvPr id="415753" name="Freeform 9"/>
            <p:cNvSpPr/>
            <p:nvPr/>
          </p:nvSpPr>
          <p:spPr bwMode="auto">
            <a:xfrm>
              <a:off x="3267" y="3390"/>
              <a:ext cx="347" cy="226"/>
            </a:xfrm>
            <a:custGeom>
              <a:avLst/>
              <a:gdLst/>
              <a:ahLst/>
              <a:cxnLst>
                <a:cxn ang="0">
                  <a:pos x="79" y="445"/>
                </a:cxn>
                <a:cxn ang="0">
                  <a:pos x="3" y="186"/>
                </a:cxn>
                <a:cxn ang="0">
                  <a:pos x="0" y="178"/>
                </a:cxn>
                <a:cxn ang="0">
                  <a:pos x="9" y="175"/>
                </a:cxn>
                <a:cxn ang="0">
                  <a:pos x="605" y="2"/>
                </a:cxn>
                <a:cxn ang="0">
                  <a:pos x="613" y="0"/>
                </a:cxn>
                <a:cxn ang="0">
                  <a:pos x="616" y="8"/>
                </a:cxn>
                <a:cxn ang="0">
                  <a:pos x="692" y="265"/>
                </a:cxn>
                <a:cxn ang="0">
                  <a:pos x="693" y="274"/>
                </a:cxn>
                <a:cxn ang="0">
                  <a:pos x="685" y="276"/>
                </a:cxn>
                <a:cxn ang="0">
                  <a:pos x="90" y="451"/>
                </a:cxn>
                <a:cxn ang="0">
                  <a:pos x="82" y="453"/>
                </a:cxn>
                <a:cxn ang="0">
                  <a:pos x="79" y="445"/>
                </a:cxn>
              </a:cxnLst>
              <a:rect l="0" t="0" r="r" b="b"/>
              <a:pathLst>
                <a:path w="693" h="453">
                  <a:moveTo>
                    <a:pt x="79" y="445"/>
                  </a:moveTo>
                  <a:lnTo>
                    <a:pt x="3" y="186"/>
                  </a:lnTo>
                  <a:lnTo>
                    <a:pt x="0" y="178"/>
                  </a:lnTo>
                  <a:lnTo>
                    <a:pt x="9" y="175"/>
                  </a:lnTo>
                  <a:lnTo>
                    <a:pt x="605" y="2"/>
                  </a:lnTo>
                  <a:lnTo>
                    <a:pt x="613" y="0"/>
                  </a:lnTo>
                  <a:lnTo>
                    <a:pt x="616" y="8"/>
                  </a:lnTo>
                  <a:lnTo>
                    <a:pt x="692" y="265"/>
                  </a:lnTo>
                  <a:lnTo>
                    <a:pt x="693" y="274"/>
                  </a:lnTo>
                  <a:lnTo>
                    <a:pt x="685" y="276"/>
                  </a:lnTo>
                  <a:lnTo>
                    <a:pt x="90" y="451"/>
                  </a:lnTo>
                  <a:lnTo>
                    <a:pt x="82" y="453"/>
                  </a:lnTo>
                  <a:lnTo>
                    <a:pt x="79" y="445"/>
                  </a:lnTo>
                  <a:close/>
                </a:path>
              </a:pathLst>
            </a:custGeom>
            <a:solidFill>
              <a:srgbClr val="000000"/>
            </a:solidFill>
            <a:ln w="9525">
              <a:noFill/>
              <a:round/>
            </a:ln>
          </p:spPr>
          <p:txBody>
            <a:bodyPr/>
            <a:lstStyle/>
            <a:p>
              <a:endParaRPr lang="en-US"/>
            </a:p>
          </p:txBody>
        </p:sp>
        <p:sp>
          <p:nvSpPr>
            <p:cNvPr id="415754" name="Freeform 10"/>
            <p:cNvSpPr/>
            <p:nvPr/>
          </p:nvSpPr>
          <p:spPr bwMode="auto">
            <a:xfrm>
              <a:off x="3273" y="3396"/>
              <a:ext cx="335" cy="215"/>
            </a:xfrm>
            <a:custGeom>
              <a:avLst/>
              <a:gdLst/>
              <a:ahLst/>
              <a:cxnLst>
                <a:cxn ang="0">
                  <a:pos x="670" y="257"/>
                </a:cxn>
                <a:cxn ang="0">
                  <a:pos x="595" y="0"/>
                </a:cxn>
                <a:cxn ang="0">
                  <a:pos x="0" y="174"/>
                </a:cxn>
                <a:cxn ang="0">
                  <a:pos x="76" y="431"/>
                </a:cxn>
                <a:cxn ang="0">
                  <a:pos x="670" y="257"/>
                </a:cxn>
              </a:cxnLst>
              <a:rect l="0" t="0" r="r" b="b"/>
              <a:pathLst>
                <a:path w="670" h="431">
                  <a:moveTo>
                    <a:pt x="670" y="257"/>
                  </a:moveTo>
                  <a:lnTo>
                    <a:pt x="595" y="0"/>
                  </a:lnTo>
                  <a:lnTo>
                    <a:pt x="0" y="174"/>
                  </a:lnTo>
                  <a:lnTo>
                    <a:pt x="76" y="431"/>
                  </a:lnTo>
                  <a:lnTo>
                    <a:pt x="670" y="257"/>
                  </a:lnTo>
                  <a:close/>
                </a:path>
              </a:pathLst>
            </a:custGeom>
            <a:solidFill>
              <a:srgbClr val="7FBF7F"/>
            </a:solidFill>
            <a:ln w="9525">
              <a:noFill/>
              <a:round/>
            </a:ln>
          </p:spPr>
          <p:txBody>
            <a:bodyPr/>
            <a:lstStyle/>
            <a:p>
              <a:endParaRPr lang="en-US"/>
            </a:p>
          </p:txBody>
        </p:sp>
        <p:sp>
          <p:nvSpPr>
            <p:cNvPr id="415755" name="Freeform 11"/>
            <p:cNvSpPr/>
            <p:nvPr/>
          </p:nvSpPr>
          <p:spPr bwMode="auto">
            <a:xfrm>
              <a:off x="3506" y="3418"/>
              <a:ext cx="73" cy="108"/>
            </a:xfrm>
            <a:custGeom>
              <a:avLst/>
              <a:gdLst/>
              <a:ahLst/>
              <a:cxnLst>
                <a:cxn ang="0">
                  <a:pos x="106" y="84"/>
                </a:cxn>
                <a:cxn ang="0">
                  <a:pos x="90" y="82"/>
                </a:cxn>
                <a:cxn ang="0">
                  <a:pos x="71" y="51"/>
                </a:cxn>
                <a:cxn ang="0">
                  <a:pos x="74" y="52"/>
                </a:cxn>
                <a:cxn ang="0">
                  <a:pos x="76" y="54"/>
                </a:cxn>
                <a:cxn ang="0">
                  <a:pos x="79" y="57"/>
                </a:cxn>
                <a:cxn ang="0">
                  <a:pos x="82" y="62"/>
                </a:cxn>
                <a:cxn ang="0">
                  <a:pos x="93" y="67"/>
                </a:cxn>
                <a:cxn ang="0">
                  <a:pos x="121" y="60"/>
                </a:cxn>
                <a:cxn ang="0">
                  <a:pos x="113" y="41"/>
                </a:cxn>
                <a:cxn ang="0">
                  <a:pos x="101" y="26"/>
                </a:cxn>
                <a:cxn ang="0">
                  <a:pos x="85" y="18"/>
                </a:cxn>
                <a:cxn ang="0">
                  <a:pos x="69" y="16"/>
                </a:cxn>
                <a:cxn ang="0">
                  <a:pos x="58" y="10"/>
                </a:cxn>
                <a:cxn ang="0">
                  <a:pos x="47" y="4"/>
                </a:cxn>
                <a:cxn ang="0">
                  <a:pos x="28" y="8"/>
                </a:cxn>
                <a:cxn ang="0">
                  <a:pos x="31" y="24"/>
                </a:cxn>
                <a:cxn ang="0">
                  <a:pos x="17" y="34"/>
                </a:cxn>
                <a:cxn ang="0">
                  <a:pos x="6" y="48"/>
                </a:cxn>
                <a:cxn ang="0">
                  <a:pos x="0" y="67"/>
                </a:cxn>
                <a:cxn ang="0">
                  <a:pos x="2" y="86"/>
                </a:cxn>
                <a:cxn ang="0">
                  <a:pos x="11" y="103"/>
                </a:cxn>
                <a:cxn ang="0">
                  <a:pos x="25" y="115"/>
                </a:cxn>
                <a:cxn ang="0">
                  <a:pos x="41" y="120"/>
                </a:cxn>
                <a:cxn ang="0">
                  <a:pos x="61" y="122"/>
                </a:cxn>
                <a:cxn ang="0">
                  <a:pos x="69" y="160"/>
                </a:cxn>
                <a:cxn ang="0">
                  <a:pos x="65" y="156"/>
                </a:cxn>
                <a:cxn ang="0">
                  <a:pos x="61" y="153"/>
                </a:cxn>
                <a:cxn ang="0">
                  <a:pos x="57" y="147"/>
                </a:cxn>
                <a:cxn ang="0">
                  <a:pos x="52" y="131"/>
                </a:cxn>
                <a:cxn ang="0">
                  <a:pos x="25" y="139"/>
                </a:cxn>
                <a:cxn ang="0">
                  <a:pos x="19" y="150"/>
                </a:cxn>
                <a:cxn ang="0">
                  <a:pos x="25" y="167"/>
                </a:cxn>
                <a:cxn ang="0">
                  <a:pos x="35" y="182"/>
                </a:cxn>
                <a:cxn ang="0">
                  <a:pos x="44" y="188"/>
                </a:cxn>
                <a:cxn ang="0">
                  <a:pos x="57" y="193"/>
                </a:cxn>
                <a:cxn ang="0">
                  <a:pos x="68" y="196"/>
                </a:cxn>
                <a:cxn ang="0">
                  <a:pos x="82" y="194"/>
                </a:cxn>
                <a:cxn ang="0">
                  <a:pos x="88" y="216"/>
                </a:cxn>
                <a:cxn ang="0">
                  <a:pos x="107" y="210"/>
                </a:cxn>
                <a:cxn ang="0">
                  <a:pos x="113" y="199"/>
                </a:cxn>
                <a:cxn ang="0">
                  <a:pos x="117" y="183"/>
                </a:cxn>
                <a:cxn ang="0">
                  <a:pos x="128" y="175"/>
                </a:cxn>
                <a:cxn ang="0">
                  <a:pos x="140" y="160"/>
                </a:cxn>
                <a:cxn ang="0">
                  <a:pos x="145" y="133"/>
                </a:cxn>
                <a:cxn ang="0">
                  <a:pos x="137" y="106"/>
                </a:cxn>
                <a:cxn ang="0">
                  <a:pos x="121" y="90"/>
                </a:cxn>
              </a:cxnLst>
              <a:rect l="0" t="0" r="r" b="b"/>
              <a:pathLst>
                <a:path w="145" h="216">
                  <a:moveTo>
                    <a:pt x="112" y="86"/>
                  </a:moveTo>
                  <a:lnTo>
                    <a:pt x="106" y="84"/>
                  </a:lnTo>
                  <a:lnTo>
                    <a:pt x="99" y="84"/>
                  </a:lnTo>
                  <a:lnTo>
                    <a:pt x="90" y="82"/>
                  </a:lnTo>
                  <a:lnTo>
                    <a:pt x="80" y="82"/>
                  </a:lnTo>
                  <a:lnTo>
                    <a:pt x="71" y="51"/>
                  </a:lnTo>
                  <a:lnTo>
                    <a:pt x="72" y="51"/>
                  </a:lnTo>
                  <a:lnTo>
                    <a:pt x="74" y="52"/>
                  </a:lnTo>
                  <a:lnTo>
                    <a:pt x="74" y="52"/>
                  </a:lnTo>
                  <a:lnTo>
                    <a:pt x="76" y="54"/>
                  </a:lnTo>
                  <a:lnTo>
                    <a:pt x="77" y="56"/>
                  </a:lnTo>
                  <a:lnTo>
                    <a:pt x="79" y="57"/>
                  </a:lnTo>
                  <a:lnTo>
                    <a:pt x="80" y="60"/>
                  </a:lnTo>
                  <a:lnTo>
                    <a:pt x="82" y="62"/>
                  </a:lnTo>
                  <a:lnTo>
                    <a:pt x="85" y="70"/>
                  </a:lnTo>
                  <a:lnTo>
                    <a:pt x="93" y="67"/>
                  </a:lnTo>
                  <a:lnTo>
                    <a:pt x="112" y="62"/>
                  </a:lnTo>
                  <a:lnTo>
                    <a:pt x="121" y="60"/>
                  </a:lnTo>
                  <a:lnTo>
                    <a:pt x="118" y="51"/>
                  </a:lnTo>
                  <a:lnTo>
                    <a:pt x="113" y="41"/>
                  </a:lnTo>
                  <a:lnTo>
                    <a:pt x="109" y="34"/>
                  </a:lnTo>
                  <a:lnTo>
                    <a:pt x="101" y="26"/>
                  </a:lnTo>
                  <a:lnTo>
                    <a:pt x="93" y="21"/>
                  </a:lnTo>
                  <a:lnTo>
                    <a:pt x="85" y="18"/>
                  </a:lnTo>
                  <a:lnTo>
                    <a:pt x="77" y="16"/>
                  </a:lnTo>
                  <a:lnTo>
                    <a:pt x="69" y="16"/>
                  </a:lnTo>
                  <a:lnTo>
                    <a:pt x="60" y="16"/>
                  </a:lnTo>
                  <a:lnTo>
                    <a:pt x="58" y="10"/>
                  </a:lnTo>
                  <a:lnTo>
                    <a:pt x="55" y="0"/>
                  </a:lnTo>
                  <a:lnTo>
                    <a:pt x="47" y="4"/>
                  </a:lnTo>
                  <a:lnTo>
                    <a:pt x="36" y="7"/>
                  </a:lnTo>
                  <a:lnTo>
                    <a:pt x="28" y="8"/>
                  </a:lnTo>
                  <a:lnTo>
                    <a:pt x="30" y="18"/>
                  </a:lnTo>
                  <a:lnTo>
                    <a:pt x="31" y="24"/>
                  </a:lnTo>
                  <a:lnTo>
                    <a:pt x="24" y="29"/>
                  </a:lnTo>
                  <a:lnTo>
                    <a:pt x="17" y="34"/>
                  </a:lnTo>
                  <a:lnTo>
                    <a:pt x="11" y="40"/>
                  </a:lnTo>
                  <a:lnTo>
                    <a:pt x="6" y="48"/>
                  </a:lnTo>
                  <a:lnTo>
                    <a:pt x="3" y="57"/>
                  </a:lnTo>
                  <a:lnTo>
                    <a:pt x="0" y="67"/>
                  </a:lnTo>
                  <a:lnTo>
                    <a:pt x="0" y="76"/>
                  </a:lnTo>
                  <a:lnTo>
                    <a:pt x="2" y="86"/>
                  </a:lnTo>
                  <a:lnTo>
                    <a:pt x="6" y="95"/>
                  </a:lnTo>
                  <a:lnTo>
                    <a:pt x="11" y="103"/>
                  </a:lnTo>
                  <a:lnTo>
                    <a:pt x="17" y="111"/>
                  </a:lnTo>
                  <a:lnTo>
                    <a:pt x="25" y="115"/>
                  </a:lnTo>
                  <a:lnTo>
                    <a:pt x="33" y="119"/>
                  </a:lnTo>
                  <a:lnTo>
                    <a:pt x="41" y="120"/>
                  </a:lnTo>
                  <a:lnTo>
                    <a:pt x="50" y="122"/>
                  </a:lnTo>
                  <a:lnTo>
                    <a:pt x="61" y="122"/>
                  </a:lnTo>
                  <a:lnTo>
                    <a:pt x="72" y="160"/>
                  </a:lnTo>
                  <a:lnTo>
                    <a:pt x="69" y="160"/>
                  </a:lnTo>
                  <a:lnTo>
                    <a:pt x="66" y="158"/>
                  </a:lnTo>
                  <a:lnTo>
                    <a:pt x="65" y="156"/>
                  </a:lnTo>
                  <a:lnTo>
                    <a:pt x="63" y="155"/>
                  </a:lnTo>
                  <a:lnTo>
                    <a:pt x="61" y="153"/>
                  </a:lnTo>
                  <a:lnTo>
                    <a:pt x="60" y="152"/>
                  </a:lnTo>
                  <a:lnTo>
                    <a:pt x="57" y="147"/>
                  </a:lnTo>
                  <a:lnTo>
                    <a:pt x="55" y="139"/>
                  </a:lnTo>
                  <a:lnTo>
                    <a:pt x="52" y="131"/>
                  </a:lnTo>
                  <a:lnTo>
                    <a:pt x="43" y="134"/>
                  </a:lnTo>
                  <a:lnTo>
                    <a:pt x="25" y="139"/>
                  </a:lnTo>
                  <a:lnTo>
                    <a:pt x="16" y="142"/>
                  </a:lnTo>
                  <a:lnTo>
                    <a:pt x="19" y="150"/>
                  </a:lnTo>
                  <a:lnTo>
                    <a:pt x="22" y="160"/>
                  </a:lnTo>
                  <a:lnTo>
                    <a:pt x="25" y="167"/>
                  </a:lnTo>
                  <a:lnTo>
                    <a:pt x="30" y="175"/>
                  </a:lnTo>
                  <a:lnTo>
                    <a:pt x="35" y="182"/>
                  </a:lnTo>
                  <a:lnTo>
                    <a:pt x="39" y="185"/>
                  </a:lnTo>
                  <a:lnTo>
                    <a:pt x="44" y="188"/>
                  </a:lnTo>
                  <a:lnTo>
                    <a:pt x="50" y="191"/>
                  </a:lnTo>
                  <a:lnTo>
                    <a:pt x="57" y="193"/>
                  </a:lnTo>
                  <a:lnTo>
                    <a:pt x="61" y="194"/>
                  </a:lnTo>
                  <a:lnTo>
                    <a:pt x="68" y="196"/>
                  </a:lnTo>
                  <a:lnTo>
                    <a:pt x="76" y="196"/>
                  </a:lnTo>
                  <a:lnTo>
                    <a:pt x="82" y="194"/>
                  </a:lnTo>
                  <a:lnTo>
                    <a:pt x="87" y="207"/>
                  </a:lnTo>
                  <a:lnTo>
                    <a:pt x="88" y="216"/>
                  </a:lnTo>
                  <a:lnTo>
                    <a:pt x="98" y="213"/>
                  </a:lnTo>
                  <a:lnTo>
                    <a:pt x="107" y="210"/>
                  </a:lnTo>
                  <a:lnTo>
                    <a:pt x="117" y="208"/>
                  </a:lnTo>
                  <a:lnTo>
                    <a:pt x="113" y="199"/>
                  </a:lnTo>
                  <a:lnTo>
                    <a:pt x="110" y="186"/>
                  </a:lnTo>
                  <a:lnTo>
                    <a:pt x="117" y="183"/>
                  </a:lnTo>
                  <a:lnTo>
                    <a:pt x="123" y="179"/>
                  </a:lnTo>
                  <a:lnTo>
                    <a:pt x="128" y="175"/>
                  </a:lnTo>
                  <a:lnTo>
                    <a:pt x="132" y="171"/>
                  </a:lnTo>
                  <a:lnTo>
                    <a:pt x="140" y="160"/>
                  </a:lnTo>
                  <a:lnTo>
                    <a:pt x="145" y="147"/>
                  </a:lnTo>
                  <a:lnTo>
                    <a:pt x="145" y="133"/>
                  </a:lnTo>
                  <a:lnTo>
                    <a:pt x="142" y="117"/>
                  </a:lnTo>
                  <a:lnTo>
                    <a:pt x="137" y="106"/>
                  </a:lnTo>
                  <a:lnTo>
                    <a:pt x="131" y="97"/>
                  </a:lnTo>
                  <a:lnTo>
                    <a:pt x="121" y="90"/>
                  </a:lnTo>
                  <a:lnTo>
                    <a:pt x="112" y="86"/>
                  </a:lnTo>
                  <a:close/>
                </a:path>
              </a:pathLst>
            </a:custGeom>
            <a:solidFill>
              <a:srgbClr val="000000"/>
            </a:solidFill>
            <a:ln w="9525">
              <a:noFill/>
              <a:round/>
            </a:ln>
          </p:spPr>
          <p:txBody>
            <a:bodyPr/>
            <a:lstStyle/>
            <a:p>
              <a:endParaRPr lang="en-US"/>
            </a:p>
          </p:txBody>
        </p:sp>
        <p:sp>
          <p:nvSpPr>
            <p:cNvPr id="415756" name="Freeform 12"/>
            <p:cNvSpPr/>
            <p:nvPr/>
          </p:nvSpPr>
          <p:spPr bwMode="auto">
            <a:xfrm>
              <a:off x="3511" y="3424"/>
              <a:ext cx="62" cy="96"/>
            </a:xfrm>
            <a:custGeom>
              <a:avLst/>
              <a:gdLst/>
              <a:ahLst/>
              <a:cxnLst>
                <a:cxn ang="0">
                  <a:pos x="29" y="96"/>
                </a:cxn>
                <a:cxn ang="0">
                  <a:pos x="48" y="98"/>
                </a:cxn>
                <a:cxn ang="0">
                  <a:pos x="76" y="156"/>
                </a:cxn>
                <a:cxn ang="0">
                  <a:pos x="60" y="156"/>
                </a:cxn>
                <a:cxn ang="0">
                  <a:pos x="48" y="150"/>
                </a:cxn>
                <a:cxn ang="0">
                  <a:pos x="41" y="142"/>
                </a:cxn>
                <a:cxn ang="0">
                  <a:pos x="37" y="129"/>
                </a:cxn>
                <a:cxn ang="0">
                  <a:pos x="21" y="143"/>
                </a:cxn>
                <a:cxn ang="0">
                  <a:pos x="29" y="158"/>
                </a:cxn>
                <a:cxn ang="0">
                  <a:pos x="37" y="166"/>
                </a:cxn>
                <a:cxn ang="0">
                  <a:pos x="46" y="172"/>
                </a:cxn>
                <a:cxn ang="0">
                  <a:pos x="59" y="173"/>
                </a:cxn>
                <a:cxn ang="0">
                  <a:pos x="73" y="173"/>
                </a:cxn>
                <a:cxn ang="0">
                  <a:pos x="86" y="192"/>
                </a:cxn>
                <a:cxn ang="0">
                  <a:pos x="90" y="169"/>
                </a:cxn>
                <a:cxn ang="0">
                  <a:pos x="106" y="161"/>
                </a:cxn>
                <a:cxn ang="0">
                  <a:pos x="117" y="151"/>
                </a:cxn>
                <a:cxn ang="0">
                  <a:pos x="125" y="131"/>
                </a:cxn>
                <a:cxn ang="0">
                  <a:pos x="123" y="107"/>
                </a:cxn>
                <a:cxn ang="0">
                  <a:pos x="115" y="90"/>
                </a:cxn>
                <a:cxn ang="0">
                  <a:pos x="101" y="82"/>
                </a:cxn>
                <a:cxn ang="0">
                  <a:pos x="86" y="79"/>
                </a:cxn>
                <a:cxn ang="0">
                  <a:pos x="63" y="79"/>
                </a:cxn>
                <a:cxn ang="0">
                  <a:pos x="56" y="28"/>
                </a:cxn>
                <a:cxn ang="0">
                  <a:pos x="68" y="32"/>
                </a:cxn>
                <a:cxn ang="0">
                  <a:pos x="74" y="38"/>
                </a:cxn>
                <a:cxn ang="0">
                  <a:pos x="79" y="43"/>
                </a:cxn>
                <a:cxn ang="0">
                  <a:pos x="100" y="41"/>
                </a:cxn>
                <a:cxn ang="0">
                  <a:pos x="92" y="25"/>
                </a:cxn>
                <a:cxn ang="0">
                  <a:pos x="79" y="16"/>
                </a:cxn>
                <a:cxn ang="0">
                  <a:pos x="63" y="11"/>
                </a:cxn>
                <a:cxn ang="0">
                  <a:pos x="45" y="13"/>
                </a:cxn>
                <a:cxn ang="0">
                  <a:pos x="30" y="2"/>
                </a:cxn>
                <a:cxn ang="0">
                  <a:pos x="26" y="21"/>
                </a:cxn>
                <a:cxn ang="0">
                  <a:pos x="10" y="32"/>
                </a:cxn>
                <a:cxn ang="0">
                  <a:pos x="2" y="47"/>
                </a:cxn>
                <a:cxn ang="0">
                  <a:pos x="0" y="61"/>
                </a:cxn>
                <a:cxn ang="0">
                  <a:pos x="5" y="77"/>
                </a:cxn>
                <a:cxn ang="0">
                  <a:pos x="15" y="90"/>
                </a:cxn>
              </a:cxnLst>
              <a:rect l="0" t="0" r="r" b="b"/>
              <a:pathLst>
                <a:path w="125" h="192">
                  <a:moveTo>
                    <a:pt x="21" y="95"/>
                  </a:moveTo>
                  <a:lnTo>
                    <a:pt x="29" y="96"/>
                  </a:lnTo>
                  <a:lnTo>
                    <a:pt x="38" y="98"/>
                  </a:lnTo>
                  <a:lnTo>
                    <a:pt x="48" y="98"/>
                  </a:lnTo>
                  <a:lnTo>
                    <a:pt x="59" y="98"/>
                  </a:lnTo>
                  <a:lnTo>
                    <a:pt x="76" y="156"/>
                  </a:lnTo>
                  <a:lnTo>
                    <a:pt x="67" y="156"/>
                  </a:lnTo>
                  <a:lnTo>
                    <a:pt x="60" y="156"/>
                  </a:lnTo>
                  <a:lnTo>
                    <a:pt x="52" y="153"/>
                  </a:lnTo>
                  <a:lnTo>
                    <a:pt x="48" y="150"/>
                  </a:lnTo>
                  <a:lnTo>
                    <a:pt x="45" y="147"/>
                  </a:lnTo>
                  <a:lnTo>
                    <a:pt x="41" y="142"/>
                  </a:lnTo>
                  <a:lnTo>
                    <a:pt x="40" y="136"/>
                  </a:lnTo>
                  <a:lnTo>
                    <a:pt x="37" y="129"/>
                  </a:lnTo>
                  <a:lnTo>
                    <a:pt x="18" y="136"/>
                  </a:lnTo>
                  <a:lnTo>
                    <a:pt x="21" y="143"/>
                  </a:lnTo>
                  <a:lnTo>
                    <a:pt x="26" y="151"/>
                  </a:lnTo>
                  <a:lnTo>
                    <a:pt x="29" y="158"/>
                  </a:lnTo>
                  <a:lnTo>
                    <a:pt x="32" y="162"/>
                  </a:lnTo>
                  <a:lnTo>
                    <a:pt x="37" y="166"/>
                  </a:lnTo>
                  <a:lnTo>
                    <a:pt x="41" y="169"/>
                  </a:lnTo>
                  <a:lnTo>
                    <a:pt x="46" y="172"/>
                  </a:lnTo>
                  <a:lnTo>
                    <a:pt x="52" y="173"/>
                  </a:lnTo>
                  <a:lnTo>
                    <a:pt x="59" y="173"/>
                  </a:lnTo>
                  <a:lnTo>
                    <a:pt x="67" y="173"/>
                  </a:lnTo>
                  <a:lnTo>
                    <a:pt x="73" y="173"/>
                  </a:lnTo>
                  <a:lnTo>
                    <a:pt x="81" y="172"/>
                  </a:lnTo>
                  <a:lnTo>
                    <a:pt x="86" y="192"/>
                  </a:lnTo>
                  <a:lnTo>
                    <a:pt x="97" y="189"/>
                  </a:lnTo>
                  <a:lnTo>
                    <a:pt x="90" y="169"/>
                  </a:lnTo>
                  <a:lnTo>
                    <a:pt x="98" y="166"/>
                  </a:lnTo>
                  <a:lnTo>
                    <a:pt x="106" y="161"/>
                  </a:lnTo>
                  <a:lnTo>
                    <a:pt x="112" y="156"/>
                  </a:lnTo>
                  <a:lnTo>
                    <a:pt x="117" y="151"/>
                  </a:lnTo>
                  <a:lnTo>
                    <a:pt x="123" y="142"/>
                  </a:lnTo>
                  <a:lnTo>
                    <a:pt x="125" y="131"/>
                  </a:lnTo>
                  <a:lnTo>
                    <a:pt x="125" y="120"/>
                  </a:lnTo>
                  <a:lnTo>
                    <a:pt x="123" y="107"/>
                  </a:lnTo>
                  <a:lnTo>
                    <a:pt x="120" y="98"/>
                  </a:lnTo>
                  <a:lnTo>
                    <a:pt x="115" y="90"/>
                  </a:lnTo>
                  <a:lnTo>
                    <a:pt x="109" y="85"/>
                  </a:lnTo>
                  <a:lnTo>
                    <a:pt x="101" y="82"/>
                  </a:lnTo>
                  <a:lnTo>
                    <a:pt x="95" y="80"/>
                  </a:lnTo>
                  <a:lnTo>
                    <a:pt x="86" y="79"/>
                  </a:lnTo>
                  <a:lnTo>
                    <a:pt x="76" y="79"/>
                  </a:lnTo>
                  <a:lnTo>
                    <a:pt x="63" y="79"/>
                  </a:lnTo>
                  <a:lnTo>
                    <a:pt x="49" y="28"/>
                  </a:lnTo>
                  <a:lnTo>
                    <a:pt x="56" y="28"/>
                  </a:lnTo>
                  <a:lnTo>
                    <a:pt x="62" y="28"/>
                  </a:lnTo>
                  <a:lnTo>
                    <a:pt x="68" y="32"/>
                  </a:lnTo>
                  <a:lnTo>
                    <a:pt x="73" y="35"/>
                  </a:lnTo>
                  <a:lnTo>
                    <a:pt x="74" y="38"/>
                  </a:lnTo>
                  <a:lnTo>
                    <a:pt x="78" y="39"/>
                  </a:lnTo>
                  <a:lnTo>
                    <a:pt x="79" y="43"/>
                  </a:lnTo>
                  <a:lnTo>
                    <a:pt x="81" y="47"/>
                  </a:lnTo>
                  <a:lnTo>
                    <a:pt x="100" y="41"/>
                  </a:lnTo>
                  <a:lnTo>
                    <a:pt x="97" y="33"/>
                  </a:lnTo>
                  <a:lnTo>
                    <a:pt x="92" y="25"/>
                  </a:lnTo>
                  <a:lnTo>
                    <a:pt x="86" y="21"/>
                  </a:lnTo>
                  <a:lnTo>
                    <a:pt x="79" y="16"/>
                  </a:lnTo>
                  <a:lnTo>
                    <a:pt x="71" y="13"/>
                  </a:lnTo>
                  <a:lnTo>
                    <a:pt x="63" y="11"/>
                  </a:lnTo>
                  <a:lnTo>
                    <a:pt x="54" y="11"/>
                  </a:lnTo>
                  <a:lnTo>
                    <a:pt x="45" y="13"/>
                  </a:lnTo>
                  <a:lnTo>
                    <a:pt x="40" y="0"/>
                  </a:lnTo>
                  <a:lnTo>
                    <a:pt x="30" y="2"/>
                  </a:lnTo>
                  <a:lnTo>
                    <a:pt x="35" y="16"/>
                  </a:lnTo>
                  <a:lnTo>
                    <a:pt x="26" y="21"/>
                  </a:lnTo>
                  <a:lnTo>
                    <a:pt x="18" y="25"/>
                  </a:lnTo>
                  <a:lnTo>
                    <a:pt x="10" y="32"/>
                  </a:lnTo>
                  <a:lnTo>
                    <a:pt x="5" y="39"/>
                  </a:lnTo>
                  <a:lnTo>
                    <a:pt x="2" y="47"/>
                  </a:lnTo>
                  <a:lnTo>
                    <a:pt x="0" y="54"/>
                  </a:lnTo>
                  <a:lnTo>
                    <a:pt x="0" y="61"/>
                  </a:lnTo>
                  <a:lnTo>
                    <a:pt x="2" y="69"/>
                  </a:lnTo>
                  <a:lnTo>
                    <a:pt x="5" y="77"/>
                  </a:lnTo>
                  <a:lnTo>
                    <a:pt x="10" y="84"/>
                  </a:lnTo>
                  <a:lnTo>
                    <a:pt x="15" y="90"/>
                  </a:lnTo>
                  <a:lnTo>
                    <a:pt x="21" y="95"/>
                  </a:lnTo>
                  <a:close/>
                </a:path>
              </a:pathLst>
            </a:custGeom>
            <a:solidFill>
              <a:srgbClr val="3F9E3F"/>
            </a:solidFill>
            <a:ln w="9525">
              <a:noFill/>
              <a:round/>
            </a:ln>
          </p:spPr>
          <p:txBody>
            <a:bodyPr/>
            <a:lstStyle/>
            <a:p>
              <a:endParaRPr lang="en-US"/>
            </a:p>
          </p:txBody>
        </p:sp>
        <p:sp>
          <p:nvSpPr>
            <p:cNvPr id="415757" name="Freeform 13"/>
            <p:cNvSpPr/>
            <p:nvPr/>
          </p:nvSpPr>
          <p:spPr bwMode="auto">
            <a:xfrm>
              <a:off x="3304" y="3477"/>
              <a:ext cx="72" cy="108"/>
            </a:xfrm>
            <a:custGeom>
              <a:avLst/>
              <a:gdLst/>
              <a:ahLst/>
              <a:cxnLst>
                <a:cxn ang="0">
                  <a:pos x="105" y="83"/>
                </a:cxn>
                <a:cxn ang="0">
                  <a:pos x="90" y="82"/>
                </a:cxn>
                <a:cxn ang="0">
                  <a:pos x="69" y="48"/>
                </a:cxn>
                <a:cxn ang="0">
                  <a:pos x="72" y="50"/>
                </a:cxn>
                <a:cxn ang="0">
                  <a:pos x="76" y="52"/>
                </a:cxn>
                <a:cxn ang="0">
                  <a:pos x="79" y="56"/>
                </a:cxn>
                <a:cxn ang="0">
                  <a:pos x="82" y="61"/>
                </a:cxn>
                <a:cxn ang="0">
                  <a:pos x="93" y="66"/>
                </a:cxn>
                <a:cxn ang="0">
                  <a:pos x="120" y="58"/>
                </a:cxn>
                <a:cxn ang="0">
                  <a:pos x="113" y="41"/>
                </a:cxn>
                <a:cxn ang="0">
                  <a:pos x="101" y="25"/>
                </a:cxn>
                <a:cxn ang="0">
                  <a:pos x="85" y="15"/>
                </a:cxn>
                <a:cxn ang="0">
                  <a:pos x="69" y="14"/>
                </a:cxn>
                <a:cxn ang="0">
                  <a:pos x="58" y="8"/>
                </a:cxn>
                <a:cxn ang="0">
                  <a:pos x="46" y="1"/>
                </a:cxn>
                <a:cxn ang="0">
                  <a:pos x="27" y="8"/>
                </a:cxn>
                <a:cxn ang="0">
                  <a:pos x="31" y="22"/>
                </a:cxn>
                <a:cxn ang="0">
                  <a:pos x="17" y="31"/>
                </a:cxn>
                <a:cxn ang="0">
                  <a:pos x="6" y="45"/>
                </a:cxn>
                <a:cxn ang="0">
                  <a:pos x="0" y="64"/>
                </a:cxn>
                <a:cxn ang="0">
                  <a:pos x="1" y="85"/>
                </a:cxn>
                <a:cxn ang="0">
                  <a:pos x="11" y="102"/>
                </a:cxn>
                <a:cxn ang="0">
                  <a:pos x="25" y="115"/>
                </a:cxn>
                <a:cxn ang="0">
                  <a:pos x="41" y="119"/>
                </a:cxn>
                <a:cxn ang="0">
                  <a:pos x="60" y="121"/>
                </a:cxn>
                <a:cxn ang="0">
                  <a:pos x="68" y="159"/>
                </a:cxn>
                <a:cxn ang="0">
                  <a:pos x="63" y="156"/>
                </a:cxn>
                <a:cxn ang="0">
                  <a:pos x="61" y="154"/>
                </a:cxn>
                <a:cxn ang="0">
                  <a:pos x="57" y="146"/>
                </a:cxn>
                <a:cxn ang="0">
                  <a:pos x="52" y="130"/>
                </a:cxn>
                <a:cxn ang="0">
                  <a:pos x="24" y="138"/>
                </a:cxn>
                <a:cxn ang="0">
                  <a:pos x="17" y="151"/>
                </a:cxn>
                <a:cxn ang="0">
                  <a:pos x="25" y="168"/>
                </a:cxn>
                <a:cxn ang="0">
                  <a:pos x="35" y="181"/>
                </a:cxn>
                <a:cxn ang="0">
                  <a:pos x="44" y="187"/>
                </a:cxn>
                <a:cxn ang="0">
                  <a:pos x="55" y="192"/>
                </a:cxn>
                <a:cxn ang="0">
                  <a:pos x="68" y="195"/>
                </a:cxn>
                <a:cxn ang="0">
                  <a:pos x="82" y="193"/>
                </a:cxn>
                <a:cxn ang="0">
                  <a:pos x="88" y="216"/>
                </a:cxn>
                <a:cxn ang="0">
                  <a:pos x="107" y="211"/>
                </a:cxn>
                <a:cxn ang="0">
                  <a:pos x="113" y="198"/>
                </a:cxn>
                <a:cxn ang="0">
                  <a:pos x="117" y="182"/>
                </a:cxn>
                <a:cxn ang="0">
                  <a:pos x="128" y="175"/>
                </a:cxn>
                <a:cxn ang="0">
                  <a:pos x="140" y="159"/>
                </a:cxn>
                <a:cxn ang="0">
                  <a:pos x="143" y="132"/>
                </a:cxn>
                <a:cxn ang="0">
                  <a:pos x="135" y="105"/>
                </a:cxn>
                <a:cxn ang="0">
                  <a:pos x="121" y="89"/>
                </a:cxn>
              </a:cxnLst>
              <a:rect l="0" t="0" r="r" b="b"/>
              <a:pathLst>
                <a:path w="143" h="216">
                  <a:moveTo>
                    <a:pt x="112" y="85"/>
                  </a:moveTo>
                  <a:lnTo>
                    <a:pt x="105" y="83"/>
                  </a:lnTo>
                  <a:lnTo>
                    <a:pt x="99" y="83"/>
                  </a:lnTo>
                  <a:lnTo>
                    <a:pt x="90" y="82"/>
                  </a:lnTo>
                  <a:lnTo>
                    <a:pt x="79" y="82"/>
                  </a:lnTo>
                  <a:lnTo>
                    <a:pt x="69" y="48"/>
                  </a:lnTo>
                  <a:lnTo>
                    <a:pt x="71" y="50"/>
                  </a:lnTo>
                  <a:lnTo>
                    <a:pt x="72" y="50"/>
                  </a:lnTo>
                  <a:lnTo>
                    <a:pt x="74" y="52"/>
                  </a:lnTo>
                  <a:lnTo>
                    <a:pt x="76" y="52"/>
                  </a:lnTo>
                  <a:lnTo>
                    <a:pt x="77" y="53"/>
                  </a:lnTo>
                  <a:lnTo>
                    <a:pt x="79" y="56"/>
                  </a:lnTo>
                  <a:lnTo>
                    <a:pt x="80" y="58"/>
                  </a:lnTo>
                  <a:lnTo>
                    <a:pt x="82" y="61"/>
                  </a:lnTo>
                  <a:lnTo>
                    <a:pt x="85" y="69"/>
                  </a:lnTo>
                  <a:lnTo>
                    <a:pt x="93" y="66"/>
                  </a:lnTo>
                  <a:lnTo>
                    <a:pt x="112" y="61"/>
                  </a:lnTo>
                  <a:lnTo>
                    <a:pt x="120" y="58"/>
                  </a:lnTo>
                  <a:lnTo>
                    <a:pt x="117" y="50"/>
                  </a:lnTo>
                  <a:lnTo>
                    <a:pt x="113" y="41"/>
                  </a:lnTo>
                  <a:lnTo>
                    <a:pt x="107" y="31"/>
                  </a:lnTo>
                  <a:lnTo>
                    <a:pt x="101" y="25"/>
                  </a:lnTo>
                  <a:lnTo>
                    <a:pt x="93" y="19"/>
                  </a:lnTo>
                  <a:lnTo>
                    <a:pt x="85" y="15"/>
                  </a:lnTo>
                  <a:lnTo>
                    <a:pt x="77" y="14"/>
                  </a:lnTo>
                  <a:lnTo>
                    <a:pt x="69" y="14"/>
                  </a:lnTo>
                  <a:lnTo>
                    <a:pt x="60" y="14"/>
                  </a:lnTo>
                  <a:lnTo>
                    <a:pt x="58" y="8"/>
                  </a:lnTo>
                  <a:lnTo>
                    <a:pt x="55" y="0"/>
                  </a:lnTo>
                  <a:lnTo>
                    <a:pt x="46" y="1"/>
                  </a:lnTo>
                  <a:lnTo>
                    <a:pt x="36" y="4"/>
                  </a:lnTo>
                  <a:lnTo>
                    <a:pt x="27" y="8"/>
                  </a:lnTo>
                  <a:lnTo>
                    <a:pt x="30" y="15"/>
                  </a:lnTo>
                  <a:lnTo>
                    <a:pt x="31" y="22"/>
                  </a:lnTo>
                  <a:lnTo>
                    <a:pt x="24" y="26"/>
                  </a:lnTo>
                  <a:lnTo>
                    <a:pt x="17" y="31"/>
                  </a:lnTo>
                  <a:lnTo>
                    <a:pt x="11" y="37"/>
                  </a:lnTo>
                  <a:lnTo>
                    <a:pt x="6" y="45"/>
                  </a:lnTo>
                  <a:lnTo>
                    <a:pt x="3" y="55"/>
                  </a:lnTo>
                  <a:lnTo>
                    <a:pt x="0" y="64"/>
                  </a:lnTo>
                  <a:lnTo>
                    <a:pt x="0" y="75"/>
                  </a:lnTo>
                  <a:lnTo>
                    <a:pt x="1" y="85"/>
                  </a:lnTo>
                  <a:lnTo>
                    <a:pt x="6" y="94"/>
                  </a:lnTo>
                  <a:lnTo>
                    <a:pt x="11" y="102"/>
                  </a:lnTo>
                  <a:lnTo>
                    <a:pt x="17" y="110"/>
                  </a:lnTo>
                  <a:lnTo>
                    <a:pt x="25" y="115"/>
                  </a:lnTo>
                  <a:lnTo>
                    <a:pt x="33" y="118"/>
                  </a:lnTo>
                  <a:lnTo>
                    <a:pt x="41" y="119"/>
                  </a:lnTo>
                  <a:lnTo>
                    <a:pt x="50" y="121"/>
                  </a:lnTo>
                  <a:lnTo>
                    <a:pt x="60" y="121"/>
                  </a:lnTo>
                  <a:lnTo>
                    <a:pt x="72" y="159"/>
                  </a:lnTo>
                  <a:lnTo>
                    <a:pt x="68" y="159"/>
                  </a:lnTo>
                  <a:lnTo>
                    <a:pt x="66" y="157"/>
                  </a:lnTo>
                  <a:lnTo>
                    <a:pt x="63" y="156"/>
                  </a:lnTo>
                  <a:lnTo>
                    <a:pt x="63" y="156"/>
                  </a:lnTo>
                  <a:lnTo>
                    <a:pt x="61" y="154"/>
                  </a:lnTo>
                  <a:lnTo>
                    <a:pt x="60" y="151"/>
                  </a:lnTo>
                  <a:lnTo>
                    <a:pt x="57" y="146"/>
                  </a:lnTo>
                  <a:lnTo>
                    <a:pt x="53" y="140"/>
                  </a:lnTo>
                  <a:lnTo>
                    <a:pt x="52" y="130"/>
                  </a:lnTo>
                  <a:lnTo>
                    <a:pt x="42" y="134"/>
                  </a:lnTo>
                  <a:lnTo>
                    <a:pt x="24" y="138"/>
                  </a:lnTo>
                  <a:lnTo>
                    <a:pt x="16" y="141"/>
                  </a:lnTo>
                  <a:lnTo>
                    <a:pt x="17" y="151"/>
                  </a:lnTo>
                  <a:lnTo>
                    <a:pt x="20" y="160"/>
                  </a:lnTo>
                  <a:lnTo>
                    <a:pt x="25" y="168"/>
                  </a:lnTo>
                  <a:lnTo>
                    <a:pt x="30" y="175"/>
                  </a:lnTo>
                  <a:lnTo>
                    <a:pt x="35" y="181"/>
                  </a:lnTo>
                  <a:lnTo>
                    <a:pt x="39" y="184"/>
                  </a:lnTo>
                  <a:lnTo>
                    <a:pt x="44" y="187"/>
                  </a:lnTo>
                  <a:lnTo>
                    <a:pt x="49" y="190"/>
                  </a:lnTo>
                  <a:lnTo>
                    <a:pt x="55" y="192"/>
                  </a:lnTo>
                  <a:lnTo>
                    <a:pt x="61" y="193"/>
                  </a:lnTo>
                  <a:lnTo>
                    <a:pt x="68" y="195"/>
                  </a:lnTo>
                  <a:lnTo>
                    <a:pt x="76" y="195"/>
                  </a:lnTo>
                  <a:lnTo>
                    <a:pt x="82" y="193"/>
                  </a:lnTo>
                  <a:lnTo>
                    <a:pt x="87" y="208"/>
                  </a:lnTo>
                  <a:lnTo>
                    <a:pt x="88" y="216"/>
                  </a:lnTo>
                  <a:lnTo>
                    <a:pt x="98" y="214"/>
                  </a:lnTo>
                  <a:lnTo>
                    <a:pt x="107" y="211"/>
                  </a:lnTo>
                  <a:lnTo>
                    <a:pt x="117" y="208"/>
                  </a:lnTo>
                  <a:lnTo>
                    <a:pt x="113" y="198"/>
                  </a:lnTo>
                  <a:lnTo>
                    <a:pt x="110" y="186"/>
                  </a:lnTo>
                  <a:lnTo>
                    <a:pt x="117" y="182"/>
                  </a:lnTo>
                  <a:lnTo>
                    <a:pt x="123" y="178"/>
                  </a:lnTo>
                  <a:lnTo>
                    <a:pt x="128" y="175"/>
                  </a:lnTo>
                  <a:lnTo>
                    <a:pt x="132" y="170"/>
                  </a:lnTo>
                  <a:lnTo>
                    <a:pt x="140" y="159"/>
                  </a:lnTo>
                  <a:lnTo>
                    <a:pt x="143" y="146"/>
                  </a:lnTo>
                  <a:lnTo>
                    <a:pt x="143" y="132"/>
                  </a:lnTo>
                  <a:lnTo>
                    <a:pt x="140" y="116"/>
                  </a:lnTo>
                  <a:lnTo>
                    <a:pt x="135" y="105"/>
                  </a:lnTo>
                  <a:lnTo>
                    <a:pt x="129" y="96"/>
                  </a:lnTo>
                  <a:lnTo>
                    <a:pt x="121" y="89"/>
                  </a:lnTo>
                  <a:lnTo>
                    <a:pt x="112" y="85"/>
                  </a:lnTo>
                  <a:close/>
                </a:path>
              </a:pathLst>
            </a:custGeom>
            <a:solidFill>
              <a:srgbClr val="000000"/>
            </a:solidFill>
            <a:ln w="9525">
              <a:noFill/>
              <a:round/>
            </a:ln>
          </p:spPr>
          <p:txBody>
            <a:bodyPr/>
            <a:lstStyle/>
            <a:p>
              <a:endParaRPr lang="en-US"/>
            </a:p>
          </p:txBody>
        </p:sp>
        <p:sp>
          <p:nvSpPr>
            <p:cNvPr id="415758" name="Freeform 14"/>
            <p:cNvSpPr/>
            <p:nvPr/>
          </p:nvSpPr>
          <p:spPr bwMode="auto">
            <a:xfrm>
              <a:off x="3309" y="3482"/>
              <a:ext cx="62" cy="97"/>
            </a:xfrm>
            <a:custGeom>
              <a:avLst/>
              <a:gdLst/>
              <a:ahLst/>
              <a:cxnLst>
                <a:cxn ang="0">
                  <a:pos x="29" y="99"/>
                </a:cxn>
                <a:cxn ang="0">
                  <a:pos x="48" y="101"/>
                </a:cxn>
                <a:cxn ang="0">
                  <a:pos x="74" y="157"/>
                </a:cxn>
                <a:cxn ang="0">
                  <a:pos x="59" y="157"/>
                </a:cxn>
                <a:cxn ang="0">
                  <a:pos x="48" y="151"/>
                </a:cxn>
                <a:cxn ang="0">
                  <a:pos x="41" y="143"/>
                </a:cxn>
                <a:cxn ang="0">
                  <a:pos x="37" y="132"/>
                </a:cxn>
                <a:cxn ang="0">
                  <a:pos x="21" y="145"/>
                </a:cxn>
                <a:cxn ang="0">
                  <a:pos x="27" y="159"/>
                </a:cxn>
                <a:cxn ang="0">
                  <a:pos x="37" y="167"/>
                </a:cxn>
                <a:cxn ang="0">
                  <a:pos x="46" y="173"/>
                </a:cxn>
                <a:cxn ang="0">
                  <a:pos x="59" y="175"/>
                </a:cxn>
                <a:cxn ang="0">
                  <a:pos x="71" y="175"/>
                </a:cxn>
                <a:cxn ang="0">
                  <a:pos x="85" y="193"/>
                </a:cxn>
                <a:cxn ang="0">
                  <a:pos x="90" y="170"/>
                </a:cxn>
                <a:cxn ang="0">
                  <a:pos x="106" y="162"/>
                </a:cxn>
                <a:cxn ang="0">
                  <a:pos x="117" y="153"/>
                </a:cxn>
                <a:cxn ang="0">
                  <a:pos x="125" y="134"/>
                </a:cxn>
                <a:cxn ang="0">
                  <a:pos x="123" y="108"/>
                </a:cxn>
                <a:cxn ang="0">
                  <a:pos x="114" y="93"/>
                </a:cxn>
                <a:cxn ang="0">
                  <a:pos x="100" y="83"/>
                </a:cxn>
                <a:cxn ang="0">
                  <a:pos x="85" y="82"/>
                </a:cxn>
                <a:cxn ang="0">
                  <a:pos x="63" y="80"/>
                </a:cxn>
                <a:cxn ang="0">
                  <a:pos x="56" y="28"/>
                </a:cxn>
                <a:cxn ang="0">
                  <a:pos x="68" y="31"/>
                </a:cxn>
                <a:cxn ang="0">
                  <a:pos x="74" y="37"/>
                </a:cxn>
                <a:cxn ang="0">
                  <a:pos x="79" y="44"/>
                </a:cxn>
                <a:cxn ang="0">
                  <a:pos x="100" y="41"/>
                </a:cxn>
                <a:cxn ang="0">
                  <a:pos x="92" y="26"/>
                </a:cxn>
                <a:cxn ang="0">
                  <a:pos x="79" y="15"/>
                </a:cxn>
                <a:cxn ang="0">
                  <a:pos x="63" y="12"/>
                </a:cxn>
                <a:cxn ang="0">
                  <a:pos x="44" y="14"/>
                </a:cxn>
                <a:cxn ang="0">
                  <a:pos x="30" y="3"/>
                </a:cxn>
                <a:cxn ang="0">
                  <a:pos x="24" y="20"/>
                </a:cxn>
                <a:cxn ang="0">
                  <a:pos x="10" y="31"/>
                </a:cxn>
                <a:cxn ang="0">
                  <a:pos x="2" y="47"/>
                </a:cxn>
                <a:cxn ang="0">
                  <a:pos x="0" y="63"/>
                </a:cxn>
                <a:cxn ang="0">
                  <a:pos x="5" y="78"/>
                </a:cxn>
                <a:cxn ang="0">
                  <a:pos x="15" y="91"/>
                </a:cxn>
              </a:cxnLst>
              <a:rect l="0" t="0" r="r" b="b"/>
              <a:pathLst>
                <a:path w="125" h="193">
                  <a:moveTo>
                    <a:pt x="21" y="96"/>
                  </a:moveTo>
                  <a:lnTo>
                    <a:pt x="29" y="99"/>
                  </a:lnTo>
                  <a:lnTo>
                    <a:pt x="38" y="101"/>
                  </a:lnTo>
                  <a:lnTo>
                    <a:pt x="48" y="101"/>
                  </a:lnTo>
                  <a:lnTo>
                    <a:pt x="59" y="101"/>
                  </a:lnTo>
                  <a:lnTo>
                    <a:pt x="74" y="157"/>
                  </a:lnTo>
                  <a:lnTo>
                    <a:pt x="67" y="157"/>
                  </a:lnTo>
                  <a:lnTo>
                    <a:pt x="59" y="157"/>
                  </a:lnTo>
                  <a:lnTo>
                    <a:pt x="52" y="154"/>
                  </a:lnTo>
                  <a:lnTo>
                    <a:pt x="48" y="151"/>
                  </a:lnTo>
                  <a:lnTo>
                    <a:pt x="44" y="148"/>
                  </a:lnTo>
                  <a:lnTo>
                    <a:pt x="41" y="143"/>
                  </a:lnTo>
                  <a:lnTo>
                    <a:pt x="40" y="138"/>
                  </a:lnTo>
                  <a:lnTo>
                    <a:pt x="37" y="132"/>
                  </a:lnTo>
                  <a:lnTo>
                    <a:pt x="18" y="137"/>
                  </a:lnTo>
                  <a:lnTo>
                    <a:pt x="21" y="145"/>
                  </a:lnTo>
                  <a:lnTo>
                    <a:pt x="24" y="153"/>
                  </a:lnTo>
                  <a:lnTo>
                    <a:pt x="27" y="159"/>
                  </a:lnTo>
                  <a:lnTo>
                    <a:pt x="32" y="164"/>
                  </a:lnTo>
                  <a:lnTo>
                    <a:pt x="37" y="167"/>
                  </a:lnTo>
                  <a:lnTo>
                    <a:pt x="41" y="170"/>
                  </a:lnTo>
                  <a:lnTo>
                    <a:pt x="46" y="173"/>
                  </a:lnTo>
                  <a:lnTo>
                    <a:pt x="52" y="175"/>
                  </a:lnTo>
                  <a:lnTo>
                    <a:pt x="59" y="175"/>
                  </a:lnTo>
                  <a:lnTo>
                    <a:pt x="65" y="175"/>
                  </a:lnTo>
                  <a:lnTo>
                    <a:pt x="71" y="175"/>
                  </a:lnTo>
                  <a:lnTo>
                    <a:pt x="79" y="173"/>
                  </a:lnTo>
                  <a:lnTo>
                    <a:pt x="85" y="193"/>
                  </a:lnTo>
                  <a:lnTo>
                    <a:pt x="95" y="190"/>
                  </a:lnTo>
                  <a:lnTo>
                    <a:pt x="90" y="170"/>
                  </a:lnTo>
                  <a:lnTo>
                    <a:pt x="98" y="167"/>
                  </a:lnTo>
                  <a:lnTo>
                    <a:pt x="106" y="162"/>
                  </a:lnTo>
                  <a:lnTo>
                    <a:pt x="112" y="157"/>
                  </a:lnTo>
                  <a:lnTo>
                    <a:pt x="117" y="153"/>
                  </a:lnTo>
                  <a:lnTo>
                    <a:pt x="123" y="143"/>
                  </a:lnTo>
                  <a:lnTo>
                    <a:pt x="125" y="134"/>
                  </a:lnTo>
                  <a:lnTo>
                    <a:pt x="125" y="121"/>
                  </a:lnTo>
                  <a:lnTo>
                    <a:pt x="123" y="108"/>
                  </a:lnTo>
                  <a:lnTo>
                    <a:pt x="119" y="99"/>
                  </a:lnTo>
                  <a:lnTo>
                    <a:pt x="114" y="93"/>
                  </a:lnTo>
                  <a:lnTo>
                    <a:pt x="108" y="86"/>
                  </a:lnTo>
                  <a:lnTo>
                    <a:pt x="100" y="83"/>
                  </a:lnTo>
                  <a:lnTo>
                    <a:pt x="93" y="82"/>
                  </a:lnTo>
                  <a:lnTo>
                    <a:pt x="85" y="82"/>
                  </a:lnTo>
                  <a:lnTo>
                    <a:pt x="76" y="80"/>
                  </a:lnTo>
                  <a:lnTo>
                    <a:pt x="63" y="80"/>
                  </a:lnTo>
                  <a:lnTo>
                    <a:pt x="49" y="30"/>
                  </a:lnTo>
                  <a:lnTo>
                    <a:pt x="56" y="28"/>
                  </a:lnTo>
                  <a:lnTo>
                    <a:pt x="62" y="28"/>
                  </a:lnTo>
                  <a:lnTo>
                    <a:pt x="68" y="31"/>
                  </a:lnTo>
                  <a:lnTo>
                    <a:pt x="73" y="34"/>
                  </a:lnTo>
                  <a:lnTo>
                    <a:pt x="74" y="37"/>
                  </a:lnTo>
                  <a:lnTo>
                    <a:pt x="78" y="41"/>
                  </a:lnTo>
                  <a:lnTo>
                    <a:pt x="79" y="44"/>
                  </a:lnTo>
                  <a:lnTo>
                    <a:pt x="81" y="47"/>
                  </a:lnTo>
                  <a:lnTo>
                    <a:pt x="100" y="41"/>
                  </a:lnTo>
                  <a:lnTo>
                    <a:pt x="96" y="33"/>
                  </a:lnTo>
                  <a:lnTo>
                    <a:pt x="92" y="26"/>
                  </a:lnTo>
                  <a:lnTo>
                    <a:pt x="85" y="20"/>
                  </a:lnTo>
                  <a:lnTo>
                    <a:pt x="79" y="15"/>
                  </a:lnTo>
                  <a:lnTo>
                    <a:pt x="71" y="12"/>
                  </a:lnTo>
                  <a:lnTo>
                    <a:pt x="63" y="12"/>
                  </a:lnTo>
                  <a:lnTo>
                    <a:pt x="54" y="12"/>
                  </a:lnTo>
                  <a:lnTo>
                    <a:pt x="44" y="14"/>
                  </a:lnTo>
                  <a:lnTo>
                    <a:pt x="40" y="0"/>
                  </a:lnTo>
                  <a:lnTo>
                    <a:pt x="30" y="3"/>
                  </a:lnTo>
                  <a:lnTo>
                    <a:pt x="33" y="17"/>
                  </a:lnTo>
                  <a:lnTo>
                    <a:pt x="24" y="20"/>
                  </a:lnTo>
                  <a:lnTo>
                    <a:pt x="16" y="25"/>
                  </a:lnTo>
                  <a:lnTo>
                    <a:pt x="10" y="31"/>
                  </a:lnTo>
                  <a:lnTo>
                    <a:pt x="5" y="39"/>
                  </a:lnTo>
                  <a:lnTo>
                    <a:pt x="2" y="47"/>
                  </a:lnTo>
                  <a:lnTo>
                    <a:pt x="0" y="55"/>
                  </a:lnTo>
                  <a:lnTo>
                    <a:pt x="0" y="63"/>
                  </a:lnTo>
                  <a:lnTo>
                    <a:pt x="2" y="71"/>
                  </a:lnTo>
                  <a:lnTo>
                    <a:pt x="5" y="78"/>
                  </a:lnTo>
                  <a:lnTo>
                    <a:pt x="10" y="86"/>
                  </a:lnTo>
                  <a:lnTo>
                    <a:pt x="15" y="91"/>
                  </a:lnTo>
                  <a:lnTo>
                    <a:pt x="21" y="96"/>
                  </a:lnTo>
                  <a:close/>
                </a:path>
              </a:pathLst>
            </a:custGeom>
            <a:solidFill>
              <a:srgbClr val="3F9E3F"/>
            </a:solidFill>
            <a:ln w="9525">
              <a:noFill/>
              <a:round/>
            </a:ln>
          </p:spPr>
          <p:txBody>
            <a:bodyPr/>
            <a:lstStyle/>
            <a:p>
              <a:endParaRPr lang="en-US"/>
            </a:p>
          </p:txBody>
        </p:sp>
        <p:sp>
          <p:nvSpPr>
            <p:cNvPr id="415759" name="Freeform 15"/>
            <p:cNvSpPr/>
            <p:nvPr/>
          </p:nvSpPr>
          <p:spPr bwMode="auto">
            <a:xfrm>
              <a:off x="3343" y="3532"/>
              <a:ext cx="19" cy="28"/>
            </a:xfrm>
            <a:custGeom>
              <a:avLst/>
              <a:gdLst/>
              <a:ahLst/>
              <a:cxnLst>
                <a:cxn ang="0">
                  <a:pos x="20" y="3"/>
                </a:cxn>
                <a:cxn ang="0">
                  <a:pos x="17" y="2"/>
                </a:cxn>
                <a:cxn ang="0">
                  <a:pos x="12" y="2"/>
                </a:cxn>
                <a:cxn ang="0">
                  <a:pos x="6" y="0"/>
                </a:cxn>
                <a:cxn ang="0">
                  <a:pos x="0" y="0"/>
                </a:cxn>
                <a:cxn ang="0">
                  <a:pos x="15" y="55"/>
                </a:cxn>
                <a:cxn ang="0">
                  <a:pos x="23" y="52"/>
                </a:cxn>
                <a:cxn ang="0">
                  <a:pos x="30" y="47"/>
                </a:cxn>
                <a:cxn ang="0">
                  <a:pos x="34" y="41"/>
                </a:cxn>
                <a:cxn ang="0">
                  <a:pos x="36" y="35"/>
                </a:cxn>
                <a:cxn ang="0">
                  <a:pos x="38" y="31"/>
                </a:cxn>
                <a:cxn ang="0">
                  <a:pos x="38" y="27"/>
                </a:cxn>
                <a:cxn ang="0">
                  <a:pos x="38" y="24"/>
                </a:cxn>
                <a:cxn ang="0">
                  <a:pos x="36" y="20"/>
                </a:cxn>
                <a:cxn ang="0">
                  <a:pos x="33" y="14"/>
                </a:cxn>
                <a:cxn ang="0">
                  <a:pos x="30" y="9"/>
                </a:cxn>
                <a:cxn ang="0">
                  <a:pos x="25" y="5"/>
                </a:cxn>
                <a:cxn ang="0">
                  <a:pos x="20" y="3"/>
                </a:cxn>
              </a:cxnLst>
              <a:rect l="0" t="0" r="r" b="b"/>
              <a:pathLst>
                <a:path w="38" h="55">
                  <a:moveTo>
                    <a:pt x="20" y="3"/>
                  </a:moveTo>
                  <a:lnTo>
                    <a:pt x="17" y="2"/>
                  </a:lnTo>
                  <a:lnTo>
                    <a:pt x="12" y="2"/>
                  </a:lnTo>
                  <a:lnTo>
                    <a:pt x="6" y="0"/>
                  </a:lnTo>
                  <a:lnTo>
                    <a:pt x="0" y="0"/>
                  </a:lnTo>
                  <a:lnTo>
                    <a:pt x="15" y="55"/>
                  </a:lnTo>
                  <a:lnTo>
                    <a:pt x="23" y="52"/>
                  </a:lnTo>
                  <a:lnTo>
                    <a:pt x="30" y="47"/>
                  </a:lnTo>
                  <a:lnTo>
                    <a:pt x="34" y="41"/>
                  </a:lnTo>
                  <a:lnTo>
                    <a:pt x="36" y="35"/>
                  </a:lnTo>
                  <a:lnTo>
                    <a:pt x="38" y="31"/>
                  </a:lnTo>
                  <a:lnTo>
                    <a:pt x="38" y="27"/>
                  </a:lnTo>
                  <a:lnTo>
                    <a:pt x="38" y="24"/>
                  </a:lnTo>
                  <a:lnTo>
                    <a:pt x="36" y="20"/>
                  </a:lnTo>
                  <a:lnTo>
                    <a:pt x="33" y="14"/>
                  </a:lnTo>
                  <a:lnTo>
                    <a:pt x="30" y="9"/>
                  </a:lnTo>
                  <a:lnTo>
                    <a:pt x="25" y="5"/>
                  </a:lnTo>
                  <a:lnTo>
                    <a:pt x="20" y="3"/>
                  </a:lnTo>
                  <a:close/>
                </a:path>
              </a:pathLst>
            </a:custGeom>
            <a:solidFill>
              <a:srgbClr val="000000"/>
            </a:solidFill>
            <a:ln w="9525">
              <a:noFill/>
              <a:round/>
            </a:ln>
          </p:spPr>
          <p:txBody>
            <a:bodyPr/>
            <a:lstStyle/>
            <a:p>
              <a:endParaRPr lang="en-US"/>
            </a:p>
          </p:txBody>
        </p:sp>
        <p:sp>
          <p:nvSpPr>
            <p:cNvPr id="415760" name="Freeform 16"/>
            <p:cNvSpPr/>
            <p:nvPr/>
          </p:nvSpPr>
          <p:spPr bwMode="auto">
            <a:xfrm>
              <a:off x="3350" y="3537"/>
              <a:ext cx="8" cy="16"/>
            </a:xfrm>
            <a:custGeom>
              <a:avLst/>
              <a:gdLst/>
              <a:ahLst/>
              <a:cxnLst>
                <a:cxn ang="0">
                  <a:pos x="5" y="0"/>
                </a:cxn>
                <a:cxn ang="0">
                  <a:pos x="3" y="0"/>
                </a:cxn>
                <a:cxn ang="0">
                  <a:pos x="3" y="0"/>
                </a:cxn>
                <a:cxn ang="0">
                  <a:pos x="2" y="0"/>
                </a:cxn>
                <a:cxn ang="0">
                  <a:pos x="0" y="0"/>
                </a:cxn>
                <a:cxn ang="0">
                  <a:pos x="10" y="31"/>
                </a:cxn>
                <a:cxn ang="0">
                  <a:pos x="11" y="28"/>
                </a:cxn>
                <a:cxn ang="0">
                  <a:pos x="13" y="27"/>
                </a:cxn>
                <a:cxn ang="0">
                  <a:pos x="14" y="24"/>
                </a:cxn>
                <a:cxn ang="0">
                  <a:pos x="14" y="22"/>
                </a:cxn>
                <a:cxn ang="0">
                  <a:pos x="16" y="19"/>
                </a:cxn>
                <a:cxn ang="0">
                  <a:pos x="16" y="17"/>
                </a:cxn>
                <a:cxn ang="0">
                  <a:pos x="16" y="14"/>
                </a:cxn>
                <a:cxn ang="0">
                  <a:pos x="14" y="11"/>
                </a:cxn>
                <a:cxn ang="0">
                  <a:pos x="13" y="8"/>
                </a:cxn>
                <a:cxn ang="0">
                  <a:pos x="11" y="5"/>
                </a:cxn>
                <a:cxn ang="0">
                  <a:pos x="8" y="2"/>
                </a:cxn>
                <a:cxn ang="0">
                  <a:pos x="5" y="0"/>
                </a:cxn>
              </a:cxnLst>
              <a:rect l="0" t="0" r="r" b="b"/>
              <a:pathLst>
                <a:path w="16" h="31">
                  <a:moveTo>
                    <a:pt x="5" y="0"/>
                  </a:moveTo>
                  <a:lnTo>
                    <a:pt x="3" y="0"/>
                  </a:lnTo>
                  <a:lnTo>
                    <a:pt x="3" y="0"/>
                  </a:lnTo>
                  <a:lnTo>
                    <a:pt x="2" y="0"/>
                  </a:lnTo>
                  <a:lnTo>
                    <a:pt x="0" y="0"/>
                  </a:lnTo>
                  <a:lnTo>
                    <a:pt x="10" y="31"/>
                  </a:lnTo>
                  <a:lnTo>
                    <a:pt x="11" y="28"/>
                  </a:lnTo>
                  <a:lnTo>
                    <a:pt x="13" y="27"/>
                  </a:lnTo>
                  <a:lnTo>
                    <a:pt x="14" y="24"/>
                  </a:lnTo>
                  <a:lnTo>
                    <a:pt x="14" y="22"/>
                  </a:lnTo>
                  <a:lnTo>
                    <a:pt x="16" y="19"/>
                  </a:lnTo>
                  <a:lnTo>
                    <a:pt x="16" y="17"/>
                  </a:lnTo>
                  <a:lnTo>
                    <a:pt x="16" y="14"/>
                  </a:lnTo>
                  <a:lnTo>
                    <a:pt x="14" y="11"/>
                  </a:lnTo>
                  <a:lnTo>
                    <a:pt x="13" y="8"/>
                  </a:lnTo>
                  <a:lnTo>
                    <a:pt x="11" y="5"/>
                  </a:lnTo>
                  <a:lnTo>
                    <a:pt x="8" y="2"/>
                  </a:lnTo>
                  <a:lnTo>
                    <a:pt x="5" y="0"/>
                  </a:lnTo>
                  <a:close/>
                </a:path>
              </a:pathLst>
            </a:custGeom>
            <a:solidFill>
              <a:srgbClr val="7FBF7F"/>
            </a:solidFill>
            <a:ln w="9525">
              <a:noFill/>
              <a:round/>
            </a:ln>
          </p:spPr>
          <p:txBody>
            <a:bodyPr/>
            <a:lstStyle/>
            <a:p>
              <a:endParaRPr lang="en-US"/>
            </a:p>
          </p:txBody>
        </p:sp>
        <p:sp>
          <p:nvSpPr>
            <p:cNvPr id="415761" name="Freeform 17"/>
            <p:cNvSpPr/>
            <p:nvPr/>
          </p:nvSpPr>
          <p:spPr bwMode="auto">
            <a:xfrm>
              <a:off x="3318" y="3498"/>
              <a:ext cx="17" cy="25"/>
            </a:xfrm>
            <a:custGeom>
              <a:avLst/>
              <a:gdLst/>
              <a:ahLst/>
              <a:cxnLst>
                <a:cxn ang="0">
                  <a:pos x="2" y="14"/>
                </a:cxn>
                <a:cxn ang="0">
                  <a:pos x="5" y="10"/>
                </a:cxn>
                <a:cxn ang="0">
                  <a:pos x="8" y="6"/>
                </a:cxn>
                <a:cxn ang="0">
                  <a:pos x="13" y="3"/>
                </a:cxn>
                <a:cxn ang="0">
                  <a:pos x="19" y="0"/>
                </a:cxn>
                <a:cxn ang="0">
                  <a:pos x="33" y="51"/>
                </a:cxn>
                <a:cxn ang="0">
                  <a:pos x="27" y="51"/>
                </a:cxn>
                <a:cxn ang="0">
                  <a:pos x="22" y="51"/>
                </a:cxn>
                <a:cxn ang="0">
                  <a:pos x="18" y="49"/>
                </a:cxn>
                <a:cxn ang="0">
                  <a:pos x="13" y="47"/>
                </a:cxn>
                <a:cxn ang="0">
                  <a:pos x="8" y="44"/>
                </a:cxn>
                <a:cxn ang="0">
                  <a:pos x="5" y="41"/>
                </a:cxn>
                <a:cxn ang="0">
                  <a:pos x="3" y="38"/>
                </a:cxn>
                <a:cxn ang="0">
                  <a:pos x="2" y="33"/>
                </a:cxn>
                <a:cxn ang="0">
                  <a:pos x="0" y="29"/>
                </a:cxn>
                <a:cxn ang="0">
                  <a:pos x="0" y="24"/>
                </a:cxn>
                <a:cxn ang="0">
                  <a:pos x="0" y="19"/>
                </a:cxn>
                <a:cxn ang="0">
                  <a:pos x="2" y="14"/>
                </a:cxn>
              </a:cxnLst>
              <a:rect l="0" t="0" r="r" b="b"/>
              <a:pathLst>
                <a:path w="33" h="51">
                  <a:moveTo>
                    <a:pt x="2" y="14"/>
                  </a:moveTo>
                  <a:lnTo>
                    <a:pt x="5" y="10"/>
                  </a:lnTo>
                  <a:lnTo>
                    <a:pt x="8" y="6"/>
                  </a:lnTo>
                  <a:lnTo>
                    <a:pt x="13" y="3"/>
                  </a:lnTo>
                  <a:lnTo>
                    <a:pt x="19" y="0"/>
                  </a:lnTo>
                  <a:lnTo>
                    <a:pt x="33" y="51"/>
                  </a:lnTo>
                  <a:lnTo>
                    <a:pt x="27" y="51"/>
                  </a:lnTo>
                  <a:lnTo>
                    <a:pt x="22" y="51"/>
                  </a:lnTo>
                  <a:lnTo>
                    <a:pt x="18" y="49"/>
                  </a:lnTo>
                  <a:lnTo>
                    <a:pt x="13" y="47"/>
                  </a:lnTo>
                  <a:lnTo>
                    <a:pt x="8" y="44"/>
                  </a:lnTo>
                  <a:lnTo>
                    <a:pt x="5" y="41"/>
                  </a:lnTo>
                  <a:lnTo>
                    <a:pt x="3" y="38"/>
                  </a:lnTo>
                  <a:lnTo>
                    <a:pt x="2" y="33"/>
                  </a:lnTo>
                  <a:lnTo>
                    <a:pt x="0" y="29"/>
                  </a:lnTo>
                  <a:lnTo>
                    <a:pt x="0" y="24"/>
                  </a:lnTo>
                  <a:lnTo>
                    <a:pt x="0" y="19"/>
                  </a:lnTo>
                  <a:lnTo>
                    <a:pt x="2" y="14"/>
                  </a:lnTo>
                  <a:close/>
                </a:path>
              </a:pathLst>
            </a:custGeom>
            <a:solidFill>
              <a:srgbClr val="000000"/>
            </a:solidFill>
            <a:ln w="9525">
              <a:noFill/>
              <a:round/>
            </a:ln>
          </p:spPr>
          <p:txBody>
            <a:bodyPr/>
            <a:lstStyle/>
            <a:p>
              <a:endParaRPr lang="en-US"/>
            </a:p>
          </p:txBody>
        </p:sp>
        <p:sp>
          <p:nvSpPr>
            <p:cNvPr id="415762" name="Freeform 18"/>
            <p:cNvSpPr/>
            <p:nvPr/>
          </p:nvSpPr>
          <p:spPr bwMode="auto">
            <a:xfrm>
              <a:off x="3323" y="3505"/>
              <a:ext cx="5" cy="13"/>
            </a:xfrm>
            <a:custGeom>
              <a:avLst/>
              <a:gdLst/>
              <a:ahLst/>
              <a:cxnLst>
                <a:cxn ang="0">
                  <a:pos x="1" y="4"/>
                </a:cxn>
                <a:cxn ang="0">
                  <a:pos x="0" y="7"/>
                </a:cxn>
                <a:cxn ang="0">
                  <a:pos x="0" y="10"/>
                </a:cxn>
                <a:cxn ang="0">
                  <a:pos x="0" y="13"/>
                </a:cxn>
                <a:cxn ang="0">
                  <a:pos x="0" y="16"/>
                </a:cxn>
                <a:cxn ang="0">
                  <a:pos x="1" y="19"/>
                </a:cxn>
                <a:cxn ang="0">
                  <a:pos x="3" y="22"/>
                </a:cxn>
                <a:cxn ang="0">
                  <a:pos x="4" y="24"/>
                </a:cxn>
                <a:cxn ang="0">
                  <a:pos x="6" y="26"/>
                </a:cxn>
                <a:cxn ang="0">
                  <a:pos x="8" y="26"/>
                </a:cxn>
                <a:cxn ang="0">
                  <a:pos x="9" y="26"/>
                </a:cxn>
                <a:cxn ang="0">
                  <a:pos x="9" y="26"/>
                </a:cxn>
                <a:cxn ang="0">
                  <a:pos x="11" y="26"/>
                </a:cxn>
                <a:cxn ang="0">
                  <a:pos x="4" y="0"/>
                </a:cxn>
                <a:cxn ang="0">
                  <a:pos x="3" y="2"/>
                </a:cxn>
                <a:cxn ang="0">
                  <a:pos x="3" y="2"/>
                </a:cxn>
                <a:cxn ang="0">
                  <a:pos x="1" y="4"/>
                </a:cxn>
                <a:cxn ang="0">
                  <a:pos x="1" y="4"/>
                </a:cxn>
              </a:cxnLst>
              <a:rect l="0" t="0" r="r" b="b"/>
              <a:pathLst>
                <a:path w="11" h="26">
                  <a:moveTo>
                    <a:pt x="1" y="4"/>
                  </a:moveTo>
                  <a:lnTo>
                    <a:pt x="0" y="7"/>
                  </a:lnTo>
                  <a:lnTo>
                    <a:pt x="0" y="10"/>
                  </a:lnTo>
                  <a:lnTo>
                    <a:pt x="0" y="13"/>
                  </a:lnTo>
                  <a:lnTo>
                    <a:pt x="0" y="16"/>
                  </a:lnTo>
                  <a:lnTo>
                    <a:pt x="1" y="19"/>
                  </a:lnTo>
                  <a:lnTo>
                    <a:pt x="3" y="22"/>
                  </a:lnTo>
                  <a:lnTo>
                    <a:pt x="4" y="24"/>
                  </a:lnTo>
                  <a:lnTo>
                    <a:pt x="6" y="26"/>
                  </a:lnTo>
                  <a:lnTo>
                    <a:pt x="8" y="26"/>
                  </a:lnTo>
                  <a:lnTo>
                    <a:pt x="9" y="26"/>
                  </a:lnTo>
                  <a:lnTo>
                    <a:pt x="9" y="26"/>
                  </a:lnTo>
                  <a:lnTo>
                    <a:pt x="11" y="26"/>
                  </a:lnTo>
                  <a:lnTo>
                    <a:pt x="4" y="0"/>
                  </a:lnTo>
                  <a:lnTo>
                    <a:pt x="3" y="2"/>
                  </a:lnTo>
                  <a:lnTo>
                    <a:pt x="3" y="2"/>
                  </a:lnTo>
                  <a:lnTo>
                    <a:pt x="1" y="4"/>
                  </a:lnTo>
                  <a:lnTo>
                    <a:pt x="1" y="4"/>
                  </a:lnTo>
                  <a:close/>
                </a:path>
              </a:pathLst>
            </a:custGeom>
            <a:solidFill>
              <a:srgbClr val="7FBF7F"/>
            </a:solidFill>
            <a:ln w="9525">
              <a:noFill/>
              <a:round/>
            </a:ln>
          </p:spPr>
          <p:txBody>
            <a:bodyPr/>
            <a:lstStyle/>
            <a:p>
              <a:endParaRPr lang="en-US"/>
            </a:p>
          </p:txBody>
        </p:sp>
        <p:sp>
          <p:nvSpPr>
            <p:cNvPr id="415763" name="Freeform 19"/>
            <p:cNvSpPr/>
            <p:nvPr/>
          </p:nvSpPr>
          <p:spPr bwMode="auto">
            <a:xfrm>
              <a:off x="3546" y="3473"/>
              <a:ext cx="19" cy="27"/>
            </a:xfrm>
            <a:custGeom>
              <a:avLst/>
              <a:gdLst/>
              <a:ahLst/>
              <a:cxnLst>
                <a:cxn ang="0">
                  <a:pos x="0" y="0"/>
                </a:cxn>
                <a:cxn ang="0">
                  <a:pos x="6" y="0"/>
                </a:cxn>
                <a:cxn ang="0">
                  <a:pos x="12" y="0"/>
                </a:cxn>
                <a:cxn ang="0">
                  <a:pos x="17" y="0"/>
                </a:cxn>
                <a:cxn ang="0">
                  <a:pos x="20" y="1"/>
                </a:cxn>
                <a:cxn ang="0">
                  <a:pos x="25" y="4"/>
                </a:cxn>
                <a:cxn ang="0">
                  <a:pos x="30" y="8"/>
                </a:cxn>
                <a:cxn ang="0">
                  <a:pos x="33" y="12"/>
                </a:cxn>
                <a:cxn ang="0">
                  <a:pos x="36" y="19"/>
                </a:cxn>
                <a:cxn ang="0">
                  <a:pos x="38" y="23"/>
                </a:cxn>
                <a:cxn ang="0">
                  <a:pos x="38" y="27"/>
                </a:cxn>
                <a:cxn ang="0">
                  <a:pos x="38" y="31"/>
                </a:cxn>
                <a:cxn ang="0">
                  <a:pos x="36" y="34"/>
                </a:cxn>
                <a:cxn ang="0">
                  <a:pos x="34" y="41"/>
                </a:cxn>
                <a:cxn ang="0">
                  <a:pos x="30" y="47"/>
                </a:cxn>
                <a:cxn ang="0">
                  <a:pos x="23" y="52"/>
                </a:cxn>
                <a:cxn ang="0">
                  <a:pos x="16" y="55"/>
                </a:cxn>
                <a:cxn ang="0">
                  <a:pos x="0" y="0"/>
                </a:cxn>
              </a:cxnLst>
              <a:rect l="0" t="0" r="r" b="b"/>
              <a:pathLst>
                <a:path w="38" h="55">
                  <a:moveTo>
                    <a:pt x="0" y="0"/>
                  </a:moveTo>
                  <a:lnTo>
                    <a:pt x="6" y="0"/>
                  </a:lnTo>
                  <a:lnTo>
                    <a:pt x="12" y="0"/>
                  </a:lnTo>
                  <a:lnTo>
                    <a:pt x="17" y="0"/>
                  </a:lnTo>
                  <a:lnTo>
                    <a:pt x="20" y="1"/>
                  </a:lnTo>
                  <a:lnTo>
                    <a:pt x="25" y="4"/>
                  </a:lnTo>
                  <a:lnTo>
                    <a:pt x="30" y="8"/>
                  </a:lnTo>
                  <a:lnTo>
                    <a:pt x="33" y="12"/>
                  </a:lnTo>
                  <a:lnTo>
                    <a:pt x="36" y="19"/>
                  </a:lnTo>
                  <a:lnTo>
                    <a:pt x="38" y="23"/>
                  </a:lnTo>
                  <a:lnTo>
                    <a:pt x="38" y="27"/>
                  </a:lnTo>
                  <a:lnTo>
                    <a:pt x="38" y="31"/>
                  </a:lnTo>
                  <a:lnTo>
                    <a:pt x="36" y="34"/>
                  </a:lnTo>
                  <a:lnTo>
                    <a:pt x="34" y="41"/>
                  </a:lnTo>
                  <a:lnTo>
                    <a:pt x="30" y="47"/>
                  </a:lnTo>
                  <a:lnTo>
                    <a:pt x="23" y="52"/>
                  </a:lnTo>
                  <a:lnTo>
                    <a:pt x="16" y="55"/>
                  </a:lnTo>
                  <a:lnTo>
                    <a:pt x="0" y="0"/>
                  </a:lnTo>
                  <a:close/>
                </a:path>
              </a:pathLst>
            </a:custGeom>
            <a:solidFill>
              <a:srgbClr val="000000"/>
            </a:solidFill>
            <a:ln w="9525">
              <a:noFill/>
              <a:round/>
            </a:ln>
          </p:spPr>
          <p:txBody>
            <a:bodyPr/>
            <a:lstStyle/>
            <a:p>
              <a:endParaRPr lang="en-US"/>
            </a:p>
          </p:txBody>
        </p:sp>
        <p:sp>
          <p:nvSpPr>
            <p:cNvPr id="415764" name="Freeform 20"/>
            <p:cNvSpPr/>
            <p:nvPr/>
          </p:nvSpPr>
          <p:spPr bwMode="auto">
            <a:xfrm>
              <a:off x="3552" y="3478"/>
              <a:ext cx="8" cy="16"/>
            </a:xfrm>
            <a:custGeom>
              <a:avLst/>
              <a:gdLst/>
              <a:ahLst/>
              <a:cxnLst>
                <a:cxn ang="0">
                  <a:pos x="5" y="2"/>
                </a:cxn>
                <a:cxn ang="0">
                  <a:pos x="5" y="2"/>
                </a:cxn>
                <a:cxn ang="0">
                  <a:pos x="4" y="2"/>
                </a:cxn>
                <a:cxn ang="0">
                  <a:pos x="2" y="2"/>
                </a:cxn>
                <a:cxn ang="0">
                  <a:pos x="0" y="0"/>
                </a:cxn>
                <a:cxn ang="0">
                  <a:pos x="10" y="33"/>
                </a:cxn>
                <a:cxn ang="0">
                  <a:pos x="11" y="30"/>
                </a:cxn>
                <a:cxn ang="0">
                  <a:pos x="13" y="29"/>
                </a:cxn>
                <a:cxn ang="0">
                  <a:pos x="15" y="25"/>
                </a:cxn>
                <a:cxn ang="0">
                  <a:pos x="16" y="24"/>
                </a:cxn>
                <a:cxn ang="0">
                  <a:pos x="16" y="21"/>
                </a:cxn>
                <a:cxn ang="0">
                  <a:pos x="16" y="18"/>
                </a:cxn>
                <a:cxn ang="0">
                  <a:pos x="16" y="16"/>
                </a:cxn>
                <a:cxn ang="0">
                  <a:pos x="15" y="13"/>
                </a:cxn>
                <a:cxn ang="0">
                  <a:pos x="13" y="8"/>
                </a:cxn>
                <a:cxn ang="0">
                  <a:pos x="11" y="5"/>
                </a:cxn>
                <a:cxn ang="0">
                  <a:pos x="8" y="3"/>
                </a:cxn>
                <a:cxn ang="0">
                  <a:pos x="5" y="2"/>
                </a:cxn>
              </a:cxnLst>
              <a:rect l="0" t="0" r="r" b="b"/>
              <a:pathLst>
                <a:path w="16" h="33">
                  <a:moveTo>
                    <a:pt x="5" y="2"/>
                  </a:moveTo>
                  <a:lnTo>
                    <a:pt x="5" y="2"/>
                  </a:lnTo>
                  <a:lnTo>
                    <a:pt x="4" y="2"/>
                  </a:lnTo>
                  <a:lnTo>
                    <a:pt x="2" y="2"/>
                  </a:lnTo>
                  <a:lnTo>
                    <a:pt x="0" y="0"/>
                  </a:lnTo>
                  <a:lnTo>
                    <a:pt x="10" y="33"/>
                  </a:lnTo>
                  <a:lnTo>
                    <a:pt x="11" y="30"/>
                  </a:lnTo>
                  <a:lnTo>
                    <a:pt x="13" y="29"/>
                  </a:lnTo>
                  <a:lnTo>
                    <a:pt x="15" y="25"/>
                  </a:lnTo>
                  <a:lnTo>
                    <a:pt x="16" y="24"/>
                  </a:lnTo>
                  <a:lnTo>
                    <a:pt x="16" y="21"/>
                  </a:lnTo>
                  <a:lnTo>
                    <a:pt x="16" y="18"/>
                  </a:lnTo>
                  <a:lnTo>
                    <a:pt x="16" y="16"/>
                  </a:lnTo>
                  <a:lnTo>
                    <a:pt x="15" y="13"/>
                  </a:lnTo>
                  <a:lnTo>
                    <a:pt x="13" y="8"/>
                  </a:lnTo>
                  <a:lnTo>
                    <a:pt x="11" y="5"/>
                  </a:lnTo>
                  <a:lnTo>
                    <a:pt x="8" y="3"/>
                  </a:lnTo>
                  <a:lnTo>
                    <a:pt x="5" y="2"/>
                  </a:lnTo>
                  <a:close/>
                </a:path>
              </a:pathLst>
            </a:custGeom>
            <a:solidFill>
              <a:srgbClr val="7FBF7F"/>
            </a:solidFill>
            <a:ln w="9525">
              <a:noFill/>
              <a:round/>
            </a:ln>
          </p:spPr>
          <p:txBody>
            <a:bodyPr/>
            <a:lstStyle/>
            <a:p>
              <a:endParaRPr lang="en-US"/>
            </a:p>
          </p:txBody>
        </p:sp>
        <p:sp>
          <p:nvSpPr>
            <p:cNvPr id="415765" name="Freeform 21"/>
            <p:cNvSpPr/>
            <p:nvPr/>
          </p:nvSpPr>
          <p:spPr bwMode="auto">
            <a:xfrm>
              <a:off x="3521" y="3440"/>
              <a:ext cx="16" cy="23"/>
            </a:xfrm>
            <a:custGeom>
              <a:avLst/>
              <a:gdLst/>
              <a:ahLst/>
              <a:cxnLst>
                <a:cxn ang="0">
                  <a:pos x="2" y="14"/>
                </a:cxn>
                <a:cxn ang="0">
                  <a:pos x="5" y="9"/>
                </a:cxn>
                <a:cxn ang="0">
                  <a:pos x="8" y="6"/>
                </a:cxn>
                <a:cxn ang="0">
                  <a:pos x="13" y="3"/>
                </a:cxn>
                <a:cxn ang="0">
                  <a:pos x="19" y="0"/>
                </a:cxn>
                <a:cxn ang="0">
                  <a:pos x="33" y="47"/>
                </a:cxn>
                <a:cxn ang="0">
                  <a:pos x="27" y="47"/>
                </a:cxn>
                <a:cxn ang="0">
                  <a:pos x="22" y="47"/>
                </a:cxn>
                <a:cxn ang="0">
                  <a:pos x="18" y="47"/>
                </a:cxn>
                <a:cxn ang="0">
                  <a:pos x="13" y="45"/>
                </a:cxn>
                <a:cxn ang="0">
                  <a:pos x="10" y="42"/>
                </a:cxn>
                <a:cxn ang="0">
                  <a:pos x="7" y="39"/>
                </a:cxn>
                <a:cxn ang="0">
                  <a:pos x="3" y="36"/>
                </a:cxn>
                <a:cxn ang="0">
                  <a:pos x="2" y="31"/>
                </a:cxn>
                <a:cxn ang="0">
                  <a:pos x="0" y="26"/>
                </a:cxn>
                <a:cxn ang="0">
                  <a:pos x="0" y="22"/>
                </a:cxn>
                <a:cxn ang="0">
                  <a:pos x="0" y="17"/>
                </a:cxn>
                <a:cxn ang="0">
                  <a:pos x="2" y="14"/>
                </a:cxn>
              </a:cxnLst>
              <a:rect l="0" t="0" r="r" b="b"/>
              <a:pathLst>
                <a:path w="33" h="47">
                  <a:moveTo>
                    <a:pt x="2" y="14"/>
                  </a:moveTo>
                  <a:lnTo>
                    <a:pt x="5" y="9"/>
                  </a:lnTo>
                  <a:lnTo>
                    <a:pt x="8" y="6"/>
                  </a:lnTo>
                  <a:lnTo>
                    <a:pt x="13" y="3"/>
                  </a:lnTo>
                  <a:lnTo>
                    <a:pt x="19" y="0"/>
                  </a:lnTo>
                  <a:lnTo>
                    <a:pt x="33" y="47"/>
                  </a:lnTo>
                  <a:lnTo>
                    <a:pt x="27" y="47"/>
                  </a:lnTo>
                  <a:lnTo>
                    <a:pt x="22" y="47"/>
                  </a:lnTo>
                  <a:lnTo>
                    <a:pt x="18" y="47"/>
                  </a:lnTo>
                  <a:lnTo>
                    <a:pt x="13" y="45"/>
                  </a:lnTo>
                  <a:lnTo>
                    <a:pt x="10" y="42"/>
                  </a:lnTo>
                  <a:lnTo>
                    <a:pt x="7" y="39"/>
                  </a:lnTo>
                  <a:lnTo>
                    <a:pt x="3" y="36"/>
                  </a:lnTo>
                  <a:lnTo>
                    <a:pt x="2" y="31"/>
                  </a:lnTo>
                  <a:lnTo>
                    <a:pt x="0" y="26"/>
                  </a:lnTo>
                  <a:lnTo>
                    <a:pt x="0" y="22"/>
                  </a:lnTo>
                  <a:lnTo>
                    <a:pt x="0" y="17"/>
                  </a:lnTo>
                  <a:lnTo>
                    <a:pt x="2" y="14"/>
                  </a:lnTo>
                  <a:close/>
                </a:path>
              </a:pathLst>
            </a:custGeom>
            <a:solidFill>
              <a:srgbClr val="000000"/>
            </a:solidFill>
            <a:ln w="9525">
              <a:noFill/>
              <a:round/>
            </a:ln>
          </p:spPr>
          <p:txBody>
            <a:bodyPr/>
            <a:lstStyle/>
            <a:p>
              <a:endParaRPr lang="en-US"/>
            </a:p>
          </p:txBody>
        </p:sp>
        <p:sp>
          <p:nvSpPr>
            <p:cNvPr id="415766" name="Freeform 22"/>
            <p:cNvSpPr/>
            <p:nvPr/>
          </p:nvSpPr>
          <p:spPr bwMode="auto">
            <a:xfrm>
              <a:off x="3525" y="3447"/>
              <a:ext cx="6" cy="12"/>
            </a:xfrm>
            <a:custGeom>
              <a:avLst/>
              <a:gdLst/>
              <a:ahLst/>
              <a:cxnLst>
                <a:cxn ang="0">
                  <a:pos x="1" y="3"/>
                </a:cxn>
                <a:cxn ang="0">
                  <a:pos x="0" y="6"/>
                </a:cxn>
                <a:cxn ang="0">
                  <a:pos x="0" y="8"/>
                </a:cxn>
                <a:cxn ang="0">
                  <a:pos x="0" y="11"/>
                </a:cxn>
                <a:cxn ang="0">
                  <a:pos x="0" y="14"/>
                </a:cxn>
                <a:cxn ang="0">
                  <a:pos x="1" y="17"/>
                </a:cxn>
                <a:cxn ang="0">
                  <a:pos x="5" y="20"/>
                </a:cxn>
                <a:cxn ang="0">
                  <a:pos x="6" y="22"/>
                </a:cxn>
                <a:cxn ang="0">
                  <a:pos x="8" y="22"/>
                </a:cxn>
                <a:cxn ang="0">
                  <a:pos x="8" y="23"/>
                </a:cxn>
                <a:cxn ang="0">
                  <a:pos x="9" y="23"/>
                </a:cxn>
                <a:cxn ang="0">
                  <a:pos x="9" y="23"/>
                </a:cxn>
                <a:cxn ang="0">
                  <a:pos x="11" y="23"/>
                </a:cxn>
                <a:cxn ang="0">
                  <a:pos x="5" y="0"/>
                </a:cxn>
                <a:cxn ang="0">
                  <a:pos x="3" y="1"/>
                </a:cxn>
                <a:cxn ang="0">
                  <a:pos x="3" y="1"/>
                </a:cxn>
                <a:cxn ang="0">
                  <a:pos x="1" y="1"/>
                </a:cxn>
                <a:cxn ang="0">
                  <a:pos x="1" y="3"/>
                </a:cxn>
              </a:cxnLst>
              <a:rect l="0" t="0" r="r" b="b"/>
              <a:pathLst>
                <a:path w="11" h="23">
                  <a:moveTo>
                    <a:pt x="1" y="3"/>
                  </a:moveTo>
                  <a:lnTo>
                    <a:pt x="0" y="6"/>
                  </a:lnTo>
                  <a:lnTo>
                    <a:pt x="0" y="8"/>
                  </a:lnTo>
                  <a:lnTo>
                    <a:pt x="0" y="11"/>
                  </a:lnTo>
                  <a:lnTo>
                    <a:pt x="0" y="14"/>
                  </a:lnTo>
                  <a:lnTo>
                    <a:pt x="1" y="17"/>
                  </a:lnTo>
                  <a:lnTo>
                    <a:pt x="5" y="20"/>
                  </a:lnTo>
                  <a:lnTo>
                    <a:pt x="6" y="22"/>
                  </a:lnTo>
                  <a:lnTo>
                    <a:pt x="8" y="22"/>
                  </a:lnTo>
                  <a:lnTo>
                    <a:pt x="8" y="23"/>
                  </a:lnTo>
                  <a:lnTo>
                    <a:pt x="9" y="23"/>
                  </a:lnTo>
                  <a:lnTo>
                    <a:pt x="9" y="23"/>
                  </a:lnTo>
                  <a:lnTo>
                    <a:pt x="11" y="23"/>
                  </a:lnTo>
                  <a:lnTo>
                    <a:pt x="5" y="0"/>
                  </a:lnTo>
                  <a:lnTo>
                    <a:pt x="3" y="1"/>
                  </a:lnTo>
                  <a:lnTo>
                    <a:pt x="3" y="1"/>
                  </a:lnTo>
                  <a:lnTo>
                    <a:pt x="1" y="1"/>
                  </a:lnTo>
                  <a:lnTo>
                    <a:pt x="1" y="3"/>
                  </a:lnTo>
                  <a:close/>
                </a:path>
              </a:pathLst>
            </a:custGeom>
            <a:solidFill>
              <a:srgbClr val="7FBF7F"/>
            </a:solidFill>
            <a:ln w="9525">
              <a:noFill/>
              <a:round/>
            </a:ln>
          </p:spPr>
          <p:txBody>
            <a:bodyPr/>
            <a:lstStyle/>
            <a:p>
              <a:endParaRPr lang="en-US"/>
            </a:p>
          </p:txBody>
        </p:sp>
        <p:sp>
          <p:nvSpPr>
            <p:cNvPr id="415767" name="Freeform 23"/>
            <p:cNvSpPr/>
            <p:nvPr/>
          </p:nvSpPr>
          <p:spPr bwMode="auto">
            <a:xfrm>
              <a:off x="3402" y="3444"/>
              <a:ext cx="77" cy="119"/>
            </a:xfrm>
            <a:custGeom>
              <a:avLst/>
              <a:gdLst/>
              <a:ahLst/>
              <a:cxnLst>
                <a:cxn ang="0">
                  <a:pos x="8" y="141"/>
                </a:cxn>
                <a:cxn ang="0">
                  <a:pos x="2" y="109"/>
                </a:cxn>
                <a:cxn ang="0">
                  <a:pos x="0" y="78"/>
                </a:cxn>
                <a:cxn ang="0">
                  <a:pos x="3" y="51"/>
                </a:cxn>
                <a:cxn ang="0">
                  <a:pos x="11" y="27"/>
                </a:cxn>
                <a:cxn ang="0">
                  <a:pos x="18" y="18"/>
                </a:cxn>
                <a:cxn ang="0">
                  <a:pos x="26" y="10"/>
                </a:cxn>
                <a:cxn ang="0">
                  <a:pos x="33" y="5"/>
                </a:cxn>
                <a:cxn ang="0">
                  <a:pos x="43" y="2"/>
                </a:cxn>
                <a:cxn ang="0">
                  <a:pos x="52" y="0"/>
                </a:cxn>
                <a:cxn ang="0">
                  <a:pos x="63" y="0"/>
                </a:cxn>
                <a:cxn ang="0">
                  <a:pos x="73" y="4"/>
                </a:cxn>
                <a:cxn ang="0">
                  <a:pos x="82" y="8"/>
                </a:cxn>
                <a:cxn ang="0">
                  <a:pos x="92" y="15"/>
                </a:cxn>
                <a:cxn ang="0">
                  <a:pos x="101" y="22"/>
                </a:cxn>
                <a:cxn ang="0">
                  <a:pos x="111" y="32"/>
                </a:cxn>
                <a:cxn ang="0">
                  <a:pos x="120" y="43"/>
                </a:cxn>
                <a:cxn ang="0">
                  <a:pos x="128" y="56"/>
                </a:cxn>
                <a:cxn ang="0">
                  <a:pos x="136" y="70"/>
                </a:cxn>
                <a:cxn ang="0">
                  <a:pos x="142" y="84"/>
                </a:cxn>
                <a:cxn ang="0">
                  <a:pos x="147" y="100"/>
                </a:cxn>
                <a:cxn ang="0">
                  <a:pos x="153" y="125"/>
                </a:cxn>
                <a:cxn ang="0">
                  <a:pos x="155" y="147"/>
                </a:cxn>
                <a:cxn ang="0">
                  <a:pos x="155" y="169"/>
                </a:cxn>
                <a:cxn ang="0">
                  <a:pos x="152" y="190"/>
                </a:cxn>
                <a:cxn ang="0">
                  <a:pos x="145" y="207"/>
                </a:cxn>
                <a:cxn ang="0">
                  <a:pos x="137" y="221"/>
                </a:cxn>
                <a:cxn ang="0">
                  <a:pos x="126" y="232"/>
                </a:cxn>
                <a:cxn ang="0">
                  <a:pos x="112" y="238"/>
                </a:cxn>
                <a:cxn ang="0">
                  <a:pos x="103" y="240"/>
                </a:cxn>
                <a:cxn ang="0">
                  <a:pos x="92" y="240"/>
                </a:cxn>
                <a:cxn ang="0">
                  <a:pos x="82" y="238"/>
                </a:cxn>
                <a:cxn ang="0">
                  <a:pos x="71" y="234"/>
                </a:cxn>
                <a:cxn ang="0">
                  <a:pos x="62" y="227"/>
                </a:cxn>
                <a:cxn ang="0">
                  <a:pos x="52" y="218"/>
                </a:cxn>
                <a:cxn ang="0">
                  <a:pos x="43" y="208"/>
                </a:cxn>
                <a:cxn ang="0">
                  <a:pos x="35" y="197"/>
                </a:cxn>
                <a:cxn ang="0">
                  <a:pos x="27" y="185"/>
                </a:cxn>
                <a:cxn ang="0">
                  <a:pos x="19" y="171"/>
                </a:cxn>
                <a:cxn ang="0">
                  <a:pos x="13" y="156"/>
                </a:cxn>
                <a:cxn ang="0">
                  <a:pos x="8" y="141"/>
                </a:cxn>
              </a:cxnLst>
              <a:rect l="0" t="0" r="r" b="b"/>
              <a:pathLst>
                <a:path w="155" h="240">
                  <a:moveTo>
                    <a:pt x="8" y="141"/>
                  </a:moveTo>
                  <a:lnTo>
                    <a:pt x="2" y="109"/>
                  </a:lnTo>
                  <a:lnTo>
                    <a:pt x="0" y="78"/>
                  </a:lnTo>
                  <a:lnTo>
                    <a:pt x="3" y="51"/>
                  </a:lnTo>
                  <a:lnTo>
                    <a:pt x="11" y="27"/>
                  </a:lnTo>
                  <a:lnTo>
                    <a:pt x="18" y="18"/>
                  </a:lnTo>
                  <a:lnTo>
                    <a:pt x="26" y="10"/>
                  </a:lnTo>
                  <a:lnTo>
                    <a:pt x="33" y="5"/>
                  </a:lnTo>
                  <a:lnTo>
                    <a:pt x="43" y="2"/>
                  </a:lnTo>
                  <a:lnTo>
                    <a:pt x="52" y="0"/>
                  </a:lnTo>
                  <a:lnTo>
                    <a:pt x="63" y="0"/>
                  </a:lnTo>
                  <a:lnTo>
                    <a:pt x="73" y="4"/>
                  </a:lnTo>
                  <a:lnTo>
                    <a:pt x="82" y="8"/>
                  </a:lnTo>
                  <a:lnTo>
                    <a:pt x="92" y="15"/>
                  </a:lnTo>
                  <a:lnTo>
                    <a:pt x="101" y="22"/>
                  </a:lnTo>
                  <a:lnTo>
                    <a:pt x="111" y="32"/>
                  </a:lnTo>
                  <a:lnTo>
                    <a:pt x="120" y="43"/>
                  </a:lnTo>
                  <a:lnTo>
                    <a:pt x="128" y="56"/>
                  </a:lnTo>
                  <a:lnTo>
                    <a:pt x="136" y="70"/>
                  </a:lnTo>
                  <a:lnTo>
                    <a:pt x="142" y="84"/>
                  </a:lnTo>
                  <a:lnTo>
                    <a:pt x="147" y="100"/>
                  </a:lnTo>
                  <a:lnTo>
                    <a:pt x="153" y="125"/>
                  </a:lnTo>
                  <a:lnTo>
                    <a:pt x="155" y="147"/>
                  </a:lnTo>
                  <a:lnTo>
                    <a:pt x="155" y="169"/>
                  </a:lnTo>
                  <a:lnTo>
                    <a:pt x="152" y="190"/>
                  </a:lnTo>
                  <a:lnTo>
                    <a:pt x="145" y="207"/>
                  </a:lnTo>
                  <a:lnTo>
                    <a:pt x="137" y="221"/>
                  </a:lnTo>
                  <a:lnTo>
                    <a:pt x="126" y="232"/>
                  </a:lnTo>
                  <a:lnTo>
                    <a:pt x="112" y="238"/>
                  </a:lnTo>
                  <a:lnTo>
                    <a:pt x="103" y="240"/>
                  </a:lnTo>
                  <a:lnTo>
                    <a:pt x="92" y="240"/>
                  </a:lnTo>
                  <a:lnTo>
                    <a:pt x="82" y="238"/>
                  </a:lnTo>
                  <a:lnTo>
                    <a:pt x="71" y="234"/>
                  </a:lnTo>
                  <a:lnTo>
                    <a:pt x="62" y="227"/>
                  </a:lnTo>
                  <a:lnTo>
                    <a:pt x="52" y="218"/>
                  </a:lnTo>
                  <a:lnTo>
                    <a:pt x="43" y="208"/>
                  </a:lnTo>
                  <a:lnTo>
                    <a:pt x="35" y="197"/>
                  </a:lnTo>
                  <a:lnTo>
                    <a:pt x="27" y="185"/>
                  </a:lnTo>
                  <a:lnTo>
                    <a:pt x="19" y="171"/>
                  </a:lnTo>
                  <a:lnTo>
                    <a:pt x="13" y="156"/>
                  </a:lnTo>
                  <a:lnTo>
                    <a:pt x="8" y="141"/>
                  </a:lnTo>
                  <a:close/>
                </a:path>
              </a:pathLst>
            </a:custGeom>
            <a:solidFill>
              <a:srgbClr val="000000"/>
            </a:solidFill>
            <a:ln w="9525">
              <a:noFill/>
              <a:round/>
            </a:ln>
          </p:spPr>
          <p:txBody>
            <a:bodyPr/>
            <a:lstStyle/>
            <a:p>
              <a:endParaRPr lang="en-US"/>
            </a:p>
          </p:txBody>
        </p:sp>
        <p:sp>
          <p:nvSpPr>
            <p:cNvPr id="415768" name="Freeform 24"/>
            <p:cNvSpPr/>
            <p:nvPr/>
          </p:nvSpPr>
          <p:spPr bwMode="auto">
            <a:xfrm>
              <a:off x="3406" y="3448"/>
              <a:ext cx="68" cy="112"/>
            </a:xfrm>
            <a:custGeom>
              <a:avLst/>
              <a:gdLst/>
              <a:ahLst/>
              <a:cxnLst>
                <a:cxn ang="0">
                  <a:pos x="101" y="223"/>
                </a:cxn>
                <a:cxn ang="0">
                  <a:pos x="114" y="216"/>
                </a:cxn>
                <a:cxn ang="0">
                  <a:pos x="123" y="207"/>
                </a:cxn>
                <a:cxn ang="0">
                  <a:pos x="131" y="194"/>
                </a:cxn>
                <a:cxn ang="0">
                  <a:pos x="136" y="177"/>
                </a:cxn>
                <a:cxn ang="0">
                  <a:pos x="137" y="159"/>
                </a:cxn>
                <a:cxn ang="0">
                  <a:pos x="137" y="137"/>
                </a:cxn>
                <a:cxn ang="0">
                  <a:pos x="136" y="115"/>
                </a:cxn>
                <a:cxn ang="0">
                  <a:pos x="129" y="93"/>
                </a:cxn>
                <a:cxn ang="0">
                  <a:pos x="122" y="71"/>
                </a:cxn>
                <a:cxn ang="0">
                  <a:pos x="112" y="52"/>
                </a:cxn>
                <a:cxn ang="0">
                  <a:pos x="101" y="35"/>
                </a:cxn>
                <a:cxn ang="0">
                  <a:pos x="90" y="21"/>
                </a:cxn>
                <a:cxn ang="0">
                  <a:pos x="76" y="11"/>
                </a:cxn>
                <a:cxn ang="0">
                  <a:pos x="63" y="3"/>
                </a:cxn>
                <a:cxn ang="0">
                  <a:pos x="49" y="0"/>
                </a:cxn>
                <a:cxn ang="0">
                  <a:pos x="36" y="2"/>
                </a:cxn>
                <a:cxn ang="0">
                  <a:pos x="16" y="18"/>
                </a:cxn>
                <a:cxn ang="0">
                  <a:pos x="3" y="46"/>
                </a:cxn>
                <a:cxn ang="0">
                  <a:pos x="0" y="85"/>
                </a:cxn>
                <a:cxn ang="0">
                  <a:pos x="8" y="130"/>
                </a:cxn>
                <a:cxn ang="0">
                  <a:pos x="16" y="152"/>
                </a:cxn>
                <a:cxn ang="0">
                  <a:pos x="25" y="172"/>
                </a:cxn>
                <a:cxn ang="0">
                  <a:pos x="36" y="188"/>
                </a:cxn>
                <a:cxn ang="0">
                  <a:pos x="49" y="202"/>
                </a:cxn>
                <a:cxn ang="0">
                  <a:pos x="62" y="213"/>
                </a:cxn>
                <a:cxn ang="0">
                  <a:pos x="76" y="221"/>
                </a:cxn>
                <a:cxn ang="0">
                  <a:pos x="88" y="224"/>
                </a:cxn>
                <a:cxn ang="0">
                  <a:pos x="101" y="223"/>
                </a:cxn>
              </a:cxnLst>
              <a:rect l="0" t="0" r="r" b="b"/>
              <a:pathLst>
                <a:path w="137" h="224">
                  <a:moveTo>
                    <a:pt x="101" y="223"/>
                  </a:moveTo>
                  <a:lnTo>
                    <a:pt x="114" y="216"/>
                  </a:lnTo>
                  <a:lnTo>
                    <a:pt x="123" y="207"/>
                  </a:lnTo>
                  <a:lnTo>
                    <a:pt x="131" y="194"/>
                  </a:lnTo>
                  <a:lnTo>
                    <a:pt x="136" y="177"/>
                  </a:lnTo>
                  <a:lnTo>
                    <a:pt x="137" y="159"/>
                  </a:lnTo>
                  <a:lnTo>
                    <a:pt x="137" y="137"/>
                  </a:lnTo>
                  <a:lnTo>
                    <a:pt x="136" y="115"/>
                  </a:lnTo>
                  <a:lnTo>
                    <a:pt x="129" y="93"/>
                  </a:lnTo>
                  <a:lnTo>
                    <a:pt x="122" y="71"/>
                  </a:lnTo>
                  <a:lnTo>
                    <a:pt x="112" y="52"/>
                  </a:lnTo>
                  <a:lnTo>
                    <a:pt x="101" y="35"/>
                  </a:lnTo>
                  <a:lnTo>
                    <a:pt x="90" y="21"/>
                  </a:lnTo>
                  <a:lnTo>
                    <a:pt x="76" y="11"/>
                  </a:lnTo>
                  <a:lnTo>
                    <a:pt x="63" y="3"/>
                  </a:lnTo>
                  <a:lnTo>
                    <a:pt x="49" y="0"/>
                  </a:lnTo>
                  <a:lnTo>
                    <a:pt x="36" y="2"/>
                  </a:lnTo>
                  <a:lnTo>
                    <a:pt x="16" y="18"/>
                  </a:lnTo>
                  <a:lnTo>
                    <a:pt x="3" y="46"/>
                  </a:lnTo>
                  <a:lnTo>
                    <a:pt x="0" y="85"/>
                  </a:lnTo>
                  <a:lnTo>
                    <a:pt x="8" y="130"/>
                  </a:lnTo>
                  <a:lnTo>
                    <a:pt x="16" y="152"/>
                  </a:lnTo>
                  <a:lnTo>
                    <a:pt x="25" y="172"/>
                  </a:lnTo>
                  <a:lnTo>
                    <a:pt x="36" y="188"/>
                  </a:lnTo>
                  <a:lnTo>
                    <a:pt x="49" y="202"/>
                  </a:lnTo>
                  <a:lnTo>
                    <a:pt x="62" y="213"/>
                  </a:lnTo>
                  <a:lnTo>
                    <a:pt x="76" y="221"/>
                  </a:lnTo>
                  <a:lnTo>
                    <a:pt x="88" y="224"/>
                  </a:lnTo>
                  <a:lnTo>
                    <a:pt x="101" y="223"/>
                  </a:lnTo>
                  <a:close/>
                </a:path>
              </a:pathLst>
            </a:custGeom>
            <a:solidFill>
              <a:srgbClr val="3F9E3F"/>
            </a:solidFill>
            <a:ln w="9525">
              <a:noFill/>
              <a:round/>
            </a:ln>
          </p:spPr>
          <p:txBody>
            <a:bodyPr/>
            <a:lstStyle/>
            <a:p>
              <a:endParaRPr lang="en-US"/>
            </a:p>
          </p:txBody>
        </p:sp>
        <p:sp>
          <p:nvSpPr>
            <p:cNvPr id="415769" name="Freeform 25"/>
            <p:cNvSpPr/>
            <p:nvPr/>
          </p:nvSpPr>
          <p:spPr bwMode="auto">
            <a:xfrm>
              <a:off x="3547" y="3440"/>
              <a:ext cx="90" cy="88"/>
            </a:xfrm>
            <a:custGeom>
              <a:avLst/>
              <a:gdLst/>
              <a:ahLst/>
              <a:cxnLst>
                <a:cxn ang="0">
                  <a:pos x="0" y="88"/>
                </a:cxn>
                <a:cxn ang="0">
                  <a:pos x="1" y="70"/>
                </a:cxn>
                <a:cxn ang="0">
                  <a:pos x="6" y="53"/>
                </a:cxn>
                <a:cxn ang="0">
                  <a:pos x="16" y="37"/>
                </a:cxn>
                <a:cxn ang="0">
                  <a:pos x="27" y="25"/>
                </a:cxn>
                <a:cxn ang="0">
                  <a:pos x="33" y="18"/>
                </a:cxn>
                <a:cxn ang="0">
                  <a:pos x="39" y="14"/>
                </a:cxn>
                <a:cxn ang="0">
                  <a:pos x="47" y="11"/>
                </a:cxn>
                <a:cxn ang="0">
                  <a:pos x="55" y="6"/>
                </a:cxn>
                <a:cxn ang="0">
                  <a:pos x="63" y="3"/>
                </a:cxn>
                <a:cxn ang="0">
                  <a:pos x="71" y="1"/>
                </a:cxn>
                <a:cxn ang="0">
                  <a:pos x="79" y="0"/>
                </a:cxn>
                <a:cxn ang="0">
                  <a:pos x="88" y="0"/>
                </a:cxn>
                <a:cxn ang="0">
                  <a:pos x="98" y="0"/>
                </a:cxn>
                <a:cxn ang="0">
                  <a:pos x="106" y="1"/>
                </a:cxn>
                <a:cxn ang="0">
                  <a:pos x="115" y="3"/>
                </a:cxn>
                <a:cxn ang="0">
                  <a:pos x="123" y="6"/>
                </a:cxn>
                <a:cxn ang="0">
                  <a:pos x="131" y="11"/>
                </a:cxn>
                <a:cxn ang="0">
                  <a:pos x="139" y="14"/>
                </a:cxn>
                <a:cxn ang="0">
                  <a:pos x="145" y="18"/>
                </a:cxn>
                <a:cxn ang="0">
                  <a:pos x="151" y="25"/>
                </a:cxn>
                <a:cxn ang="0">
                  <a:pos x="162" y="37"/>
                </a:cxn>
                <a:cxn ang="0">
                  <a:pos x="172" y="53"/>
                </a:cxn>
                <a:cxn ang="0">
                  <a:pos x="176" y="70"/>
                </a:cxn>
                <a:cxn ang="0">
                  <a:pos x="178" y="88"/>
                </a:cxn>
                <a:cxn ang="0">
                  <a:pos x="176" y="105"/>
                </a:cxn>
                <a:cxn ang="0">
                  <a:pos x="170" y="122"/>
                </a:cxn>
                <a:cxn ang="0">
                  <a:pos x="162" y="137"/>
                </a:cxn>
                <a:cxn ang="0">
                  <a:pos x="151" y="151"/>
                </a:cxn>
                <a:cxn ang="0">
                  <a:pos x="139" y="160"/>
                </a:cxn>
                <a:cxn ang="0">
                  <a:pos x="123" y="170"/>
                </a:cxn>
                <a:cxn ang="0">
                  <a:pos x="106" y="174"/>
                </a:cxn>
                <a:cxn ang="0">
                  <a:pos x="88" y="176"/>
                </a:cxn>
                <a:cxn ang="0">
                  <a:pos x="79" y="176"/>
                </a:cxn>
                <a:cxn ang="0">
                  <a:pos x="71" y="174"/>
                </a:cxn>
                <a:cxn ang="0">
                  <a:pos x="63" y="173"/>
                </a:cxn>
                <a:cxn ang="0">
                  <a:pos x="55" y="170"/>
                </a:cxn>
                <a:cxn ang="0">
                  <a:pos x="47" y="165"/>
                </a:cxn>
                <a:cxn ang="0">
                  <a:pos x="39" y="160"/>
                </a:cxn>
                <a:cxn ang="0">
                  <a:pos x="33" y="156"/>
                </a:cxn>
                <a:cxn ang="0">
                  <a:pos x="27" y="149"/>
                </a:cxn>
                <a:cxn ang="0">
                  <a:pos x="16" y="137"/>
                </a:cxn>
                <a:cxn ang="0">
                  <a:pos x="6" y="121"/>
                </a:cxn>
                <a:cxn ang="0">
                  <a:pos x="1" y="105"/>
                </a:cxn>
                <a:cxn ang="0">
                  <a:pos x="0" y="88"/>
                </a:cxn>
              </a:cxnLst>
              <a:rect l="0" t="0" r="r" b="b"/>
              <a:pathLst>
                <a:path w="178" h="176">
                  <a:moveTo>
                    <a:pt x="0" y="88"/>
                  </a:moveTo>
                  <a:lnTo>
                    <a:pt x="1" y="70"/>
                  </a:lnTo>
                  <a:lnTo>
                    <a:pt x="6" y="53"/>
                  </a:lnTo>
                  <a:lnTo>
                    <a:pt x="16" y="37"/>
                  </a:lnTo>
                  <a:lnTo>
                    <a:pt x="27" y="25"/>
                  </a:lnTo>
                  <a:lnTo>
                    <a:pt x="33" y="18"/>
                  </a:lnTo>
                  <a:lnTo>
                    <a:pt x="39" y="14"/>
                  </a:lnTo>
                  <a:lnTo>
                    <a:pt x="47" y="11"/>
                  </a:lnTo>
                  <a:lnTo>
                    <a:pt x="55" y="6"/>
                  </a:lnTo>
                  <a:lnTo>
                    <a:pt x="63" y="3"/>
                  </a:lnTo>
                  <a:lnTo>
                    <a:pt x="71" y="1"/>
                  </a:lnTo>
                  <a:lnTo>
                    <a:pt x="79" y="0"/>
                  </a:lnTo>
                  <a:lnTo>
                    <a:pt x="88" y="0"/>
                  </a:lnTo>
                  <a:lnTo>
                    <a:pt x="98" y="0"/>
                  </a:lnTo>
                  <a:lnTo>
                    <a:pt x="106" y="1"/>
                  </a:lnTo>
                  <a:lnTo>
                    <a:pt x="115" y="3"/>
                  </a:lnTo>
                  <a:lnTo>
                    <a:pt x="123" y="6"/>
                  </a:lnTo>
                  <a:lnTo>
                    <a:pt x="131" y="11"/>
                  </a:lnTo>
                  <a:lnTo>
                    <a:pt x="139" y="14"/>
                  </a:lnTo>
                  <a:lnTo>
                    <a:pt x="145" y="18"/>
                  </a:lnTo>
                  <a:lnTo>
                    <a:pt x="151" y="25"/>
                  </a:lnTo>
                  <a:lnTo>
                    <a:pt x="162" y="37"/>
                  </a:lnTo>
                  <a:lnTo>
                    <a:pt x="172" y="53"/>
                  </a:lnTo>
                  <a:lnTo>
                    <a:pt x="176" y="70"/>
                  </a:lnTo>
                  <a:lnTo>
                    <a:pt x="178" y="88"/>
                  </a:lnTo>
                  <a:lnTo>
                    <a:pt x="176" y="105"/>
                  </a:lnTo>
                  <a:lnTo>
                    <a:pt x="170" y="122"/>
                  </a:lnTo>
                  <a:lnTo>
                    <a:pt x="162" y="137"/>
                  </a:lnTo>
                  <a:lnTo>
                    <a:pt x="151" y="151"/>
                  </a:lnTo>
                  <a:lnTo>
                    <a:pt x="139" y="160"/>
                  </a:lnTo>
                  <a:lnTo>
                    <a:pt x="123" y="170"/>
                  </a:lnTo>
                  <a:lnTo>
                    <a:pt x="106" y="174"/>
                  </a:lnTo>
                  <a:lnTo>
                    <a:pt x="88" y="176"/>
                  </a:lnTo>
                  <a:lnTo>
                    <a:pt x="79" y="176"/>
                  </a:lnTo>
                  <a:lnTo>
                    <a:pt x="71" y="174"/>
                  </a:lnTo>
                  <a:lnTo>
                    <a:pt x="63" y="173"/>
                  </a:lnTo>
                  <a:lnTo>
                    <a:pt x="55" y="170"/>
                  </a:lnTo>
                  <a:lnTo>
                    <a:pt x="47" y="165"/>
                  </a:lnTo>
                  <a:lnTo>
                    <a:pt x="39" y="160"/>
                  </a:lnTo>
                  <a:lnTo>
                    <a:pt x="33" y="156"/>
                  </a:lnTo>
                  <a:lnTo>
                    <a:pt x="27" y="149"/>
                  </a:lnTo>
                  <a:lnTo>
                    <a:pt x="16" y="137"/>
                  </a:lnTo>
                  <a:lnTo>
                    <a:pt x="6" y="121"/>
                  </a:lnTo>
                  <a:lnTo>
                    <a:pt x="1" y="105"/>
                  </a:lnTo>
                  <a:lnTo>
                    <a:pt x="0" y="88"/>
                  </a:lnTo>
                  <a:close/>
                </a:path>
              </a:pathLst>
            </a:custGeom>
            <a:solidFill>
              <a:srgbClr val="000000"/>
            </a:solidFill>
            <a:ln w="9525">
              <a:noFill/>
              <a:round/>
            </a:ln>
          </p:spPr>
          <p:txBody>
            <a:bodyPr/>
            <a:lstStyle/>
            <a:p>
              <a:endParaRPr lang="en-US"/>
            </a:p>
          </p:txBody>
        </p:sp>
        <p:sp>
          <p:nvSpPr>
            <p:cNvPr id="415770" name="Freeform 26"/>
            <p:cNvSpPr/>
            <p:nvPr/>
          </p:nvSpPr>
          <p:spPr bwMode="auto">
            <a:xfrm>
              <a:off x="3551" y="3444"/>
              <a:ext cx="82" cy="80"/>
            </a:xfrm>
            <a:custGeom>
              <a:avLst/>
              <a:gdLst/>
              <a:ahLst/>
              <a:cxnLst>
                <a:cxn ang="0">
                  <a:pos x="80" y="161"/>
                </a:cxn>
                <a:cxn ang="0">
                  <a:pos x="98" y="160"/>
                </a:cxn>
                <a:cxn ang="0">
                  <a:pos x="112" y="155"/>
                </a:cxn>
                <a:cxn ang="0">
                  <a:pos x="126" y="147"/>
                </a:cxn>
                <a:cxn ang="0">
                  <a:pos x="138" y="138"/>
                </a:cxn>
                <a:cxn ang="0">
                  <a:pos x="148" y="125"/>
                </a:cxn>
                <a:cxn ang="0">
                  <a:pos x="156" y="112"/>
                </a:cxn>
                <a:cxn ang="0">
                  <a:pos x="161" y="97"/>
                </a:cxn>
                <a:cxn ang="0">
                  <a:pos x="162" y="81"/>
                </a:cxn>
                <a:cxn ang="0">
                  <a:pos x="161" y="63"/>
                </a:cxn>
                <a:cxn ang="0">
                  <a:pos x="156" y="49"/>
                </a:cxn>
                <a:cxn ang="0">
                  <a:pos x="148" y="35"/>
                </a:cxn>
                <a:cxn ang="0">
                  <a:pos x="138" y="24"/>
                </a:cxn>
                <a:cxn ang="0">
                  <a:pos x="126" y="13"/>
                </a:cxn>
                <a:cxn ang="0">
                  <a:pos x="112" y="7"/>
                </a:cxn>
                <a:cxn ang="0">
                  <a:pos x="98" y="2"/>
                </a:cxn>
                <a:cxn ang="0">
                  <a:pos x="80" y="0"/>
                </a:cxn>
                <a:cxn ang="0">
                  <a:pos x="64" y="2"/>
                </a:cxn>
                <a:cxn ang="0">
                  <a:pos x="49" y="7"/>
                </a:cxn>
                <a:cxn ang="0">
                  <a:pos x="36" y="13"/>
                </a:cxn>
                <a:cxn ang="0">
                  <a:pos x="23" y="24"/>
                </a:cxn>
                <a:cxn ang="0">
                  <a:pos x="14" y="35"/>
                </a:cxn>
                <a:cxn ang="0">
                  <a:pos x="6" y="49"/>
                </a:cxn>
                <a:cxn ang="0">
                  <a:pos x="1" y="63"/>
                </a:cxn>
                <a:cxn ang="0">
                  <a:pos x="0" y="81"/>
                </a:cxn>
                <a:cxn ang="0">
                  <a:pos x="1" y="97"/>
                </a:cxn>
                <a:cxn ang="0">
                  <a:pos x="6" y="112"/>
                </a:cxn>
                <a:cxn ang="0">
                  <a:pos x="14" y="125"/>
                </a:cxn>
                <a:cxn ang="0">
                  <a:pos x="23" y="138"/>
                </a:cxn>
                <a:cxn ang="0">
                  <a:pos x="36" y="147"/>
                </a:cxn>
                <a:cxn ang="0">
                  <a:pos x="49" y="155"/>
                </a:cxn>
                <a:cxn ang="0">
                  <a:pos x="64" y="160"/>
                </a:cxn>
                <a:cxn ang="0">
                  <a:pos x="80" y="161"/>
                </a:cxn>
              </a:cxnLst>
              <a:rect l="0" t="0" r="r" b="b"/>
              <a:pathLst>
                <a:path w="162" h="161">
                  <a:moveTo>
                    <a:pt x="80" y="161"/>
                  </a:moveTo>
                  <a:lnTo>
                    <a:pt x="98" y="160"/>
                  </a:lnTo>
                  <a:lnTo>
                    <a:pt x="112" y="155"/>
                  </a:lnTo>
                  <a:lnTo>
                    <a:pt x="126" y="147"/>
                  </a:lnTo>
                  <a:lnTo>
                    <a:pt x="138" y="138"/>
                  </a:lnTo>
                  <a:lnTo>
                    <a:pt x="148" y="125"/>
                  </a:lnTo>
                  <a:lnTo>
                    <a:pt x="156" y="112"/>
                  </a:lnTo>
                  <a:lnTo>
                    <a:pt x="161" y="97"/>
                  </a:lnTo>
                  <a:lnTo>
                    <a:pt x="162" y="81"/>
                  </a:lnTo>
                  <a:lnTo>
                    <a:pt x="161" y="63"/>
                  </a:lnTo>
                  <a:lnTo>
                    <a:pt x="156" y="49"/>
                  </a:lnTo>
                  <a:lnTo>
                    <a:pt x="148" y="35"/>
                  </a:lnTo>
                  <a:lnTo>
                    <a:pt x="138" y="24"/>
                  </a:lnTo>
                  <a:lnTo>
                    <a:pt x="126" y="13"/>
                  </a:lnTo>
                  <a:lnTo>
                    <a:pt x="112" y="7"/>
                  </a:lnTo>
                  <a:lnTo>
                    <a:pt x="98" y="2"/>
                  </a:lnTo>
                  <a:lnTo>
                    <a:pt x="80" y="0"/>
                  </a:lnTo>
                  <a:lnTo>
                    <a:pt x="64" y="2"/>
                  </a:lnTo>
                  <a:lnTo>
                    <a:pt x="49" y="7"/>
                  </a:lnTo>
                  <a:lnTo>
                    <a:pt x="36" y="13"/>
                  </a:lnTo>
                  <a:lnTo>
                    <a:pt x="23" y="24"/>
                  </a:lnTo>
                  <a:lnTo>
                    <a:pt x="14" y="35"/>
                  </a:lnTo>
                  <a:lnTo>
                    <a:pt x="6" y="49"/>
                  </a:lnTo>
                  <a:lnTo>
                    <a:pt x="1" y="63"/>
                  </a:lnTo>
                  <a:lnTo>
                    <a:pt x="0" y="81"/>
                  </a:lnTo>
                  <a:lnTo>
                    <a:pt x="1" y="97"/>
                  </a:lnTo>
                  <a:lnTo>
                    <a:pt x="6" y="112"/>
                  </a:lnTo>
                  <a:lnTo>
                    <a:pt x="14" y="125"/>
                  </a:lnTo>
                  <a:lnTo>
                    <a:pt x="23" y="138"/>
                  </a:lnTo>
                  <a:lnTo>
                    <a:pt x="36" y="147"/>
                  </a:lnTo>
                  <a:lnTo>
                    <a:pt x="49" y="155"/>
                  </a:lnTo>
                  <a:lnTo>
                    <a:pt x="64" y="160"/>
                  </a:lnTo>
                  <a:lnTo>
                    <a:pt x="80" y="161"/>
                  </a:lnTo>
                  <a:close/>
                </a:path>
              </a:pathLst>
            </a:custGeom>
            <a:solidFill>
              <a:srgbClr val="FF9E3F"/>
            </a:solidFill>
            <a:ln w="9525">
              <a:noFill/>
              <a:round/>
            </a:ln>
          </p:spPr>
          <p:txBody>
            <a:bodyPr/>
            <a:lstStyle/>
            <a:p>
              <a:endParaRPr lang="en-US"/>
            </a:p>
          </p:txBody>
        </p:sp>
        <p:sp>
          <p:nvSpPr>
            <p:cNvPr id="415771" name="Freeform 27"/>
            <p:cNvSpPr/>
            <p:nvPr/>
          </p:nvSpPr>
          <p:spPr bwMode="auto">
            <a:xfrm>
              <a:off x="3544" y="3434"/>
              <a:ext cx="89" cy="89"/>
            </a:xfrm>
            <a:custGeom>
              <a:avLst/>
              <a:gdLst/>
              <a:ahLst/>
              <a:cxnLst>
                <a:cxn ang="0">
                  <a:pos x="0" y="88"/>
                </a:cxn>
                <a:cxn ang="0">
                  <a:pos x="2" y="70"/>
                </a:cxn>
                <a:cxn ang="0">
                  <a:pos x="6" y="55"/>
                </a:cxn>
                <a:cxn ang="0">
                  <a:pos x="16" y="39"/>
                </a:cxn>
                <a:cxn ang="0">
                  <a:pos x="27" y="26"/>
                </a:cxn>
                <a:cxn ang="0">
                  <a:pos x="33" y="20"/>
                </a:cxn>
                <a:cxn ang="0">
                  <a:pos x="39" y="15"/>
                </a:cxn>
                <a:cxn ang="0">
                  <a:pos x="47" y="11"/>
                </a:cxn>
                <a:cxn ang="0">
                  <a:pos x="55" y="6"/>
                </a:cxn>
                <a:cxn ang="0">
                  <a:pos x="63" y="3"/>
                </a:cxn>
                <a:cxn ang="0">
                  <a:pos x="73" y="1"/>
                </a:cxn>
                <a:cxn ang="0">
                  <a:pos x="80" y="0"/>
                </a:cxn>
                <a:cxn ang="0">
                  <a:pos x="90" y="0"/>
                </a:cxn>
                <a:cxn ang="0">
                  <a:pos x="99" y="0"/>
                </a:cxn>
                <a:cxn ang="0">
                  <a:pos x="107" y="1"/>
                </a:cxn>
                <a:cxn ang="0">
                  <a:pos x="115" y="3"/>
                </a:cxn>
                <a:cxn ang="0">
                  <a:pos x="125" y="6"/>
                </a:cxn>
                <a:cxn ang="0">
                  <a:pos x="131" y="11"/>
                </a:cxn>
                <a:cxn ang="0">
                  <a:pos x="139" y="15"/>
                </a:cxn>
                <a:cxn ang="0">
                  <a:pos x="147" y="20"/>
                </a:cxn>
                <a:cxn ang="0">
                  <a:pos x="153" y="26"/>
                </a:cxn>
                <a:cxn ang="0">
                  <a:pos x="164" y="39"/>
                </a:cxn>
                <a:cxn ang="0">
                  <a:pos x="172" y="55"/>
                </a:cxn>
                <a:cxn ang="0">
                  <a:pos x="177" y="70"/>
                </a:cxn>
                <a:cxn ang="0">
                  <a:pos x="178" y="88"/>
                </a:cxn>
                <a:cxn ang="0">
                  <a:pos x="177" y="105"/>
                </a:cxn>
                <a:cxn ang="0">
                  <a:pos x="172" y="122"/>
                </a:cxn>
                <a:cxn ang="0">
                  <a:pos x="162" y="137"/>
                </a:cxn>
                <a:cxn ang="0">
                  <a:pos x="153" y="151"/>
                </a:cxn>
                <a:cxn ang="0">
                  <a:pos x="139" y="160"/>
                </a:cxn>
                <a:cxn ang="0">
                  <a:pos x="125" y="170"/>
                </a:cxn>
                <a:cxn ang="0">
                  <a:pos x="107" y="174"/>
                </a:cxn>
                <a:cxn ang="0">
                  <a:pos x="90" y="176"/>
                </a:cxn>
                <a:cxn ang="0">
                  <a:pos x="80" y="176"/>
                </a:cxn>
                <a:cxn ang="0">
                  <a:pos x="73" y="174"/>
                </a:cxn>
                <a:cxn ang="0">
                  <a:pos x="63" y="173"/>
                </a:cxn>
                <a:cxn ang="0">
                  <a:pos x="55" y="170"/>
                </a:cxn>
                <a:cxn ang="0">
                  <a:pos x="47" y="165"/>
                </a:cxn>
                <a:cxn ang="0">
                  <a:pos x="39" y="162"/>
                </a:cxn>
                <a:cxn ang="0">
                  <a:pos x="33" y="157"/>
                </a:cxn>
                <a:cxn ang="0">
                  <a:pos x="27" y="151"/>
                </a:cxn>
                <a:cxn ang="0">
                  <a:pos x="16" y="137"/>
                </a:cxn>
                <a:cxn ang="0">
                  <a:pos x="6" y="121"/>
                </a:cxn>
                <a:cxn ang="0">
                  <a:pos x="2" y="105"/>
                </a:cxn>
                <a:cxn ang="0">
                  <a:pos x="0" y="88"/>
                </a:cxn>
              </a:cxnLst>
              <a:rect l="0" t="0" r="r" b="b"/>
              <a:pathLst>
                <a:path w="178" h="176">
                  <a:moveTo>
                    <a:pt x="0" y="88"/>
                  </a:moveTo>
                  <a:lnTo>
                    <a:pt x="2" y="70"/>
                  </a:lnTo>
                  <a:lnTo>
                    <a:pt x="6" y="55"/>
                  </a:lnTo>
                  <a:lnTo>
                    <a:pt x="16" y="39"/>
                  </a:lnTo>
                  <a:lnTo>
                    <a:pt x="27" y="26"/>
                  </a:lnTo>
                  <a:lnTo>
                    <a:pt x="33" y="20"/>
                  </a:lnTo>
                  <a:lnTo>
                    <a:pt x="39" y="15"/>
                  </a:lnTo>
                  <a:lnTo>
                    <a:pt x="47" y="11"/>
                  </a:lnTo>
                  <a:lnTo>
                    <a:pt x="55" y="6"/>
                  </a:lnTo>
                  <a:lnTo>
                    <a:pt x="63" y="3"/>
                  </a:lnTo>
                  <a:lnTo>
                    <a:pt x="73" y="1"/>
                  </a:lnTo>
                  <a:lnTo>
                    <a:pt x="80" y="0"/>
                  </a:lnTo>
                  <a:lnTo>
                    <a:pt x="90" y="0"/>
                  </a:lnTo>
                  <a:lnTo>
                    <a:pt x="99" y="0"/>
                  </a:lnTo>
                  <a:lnTo>
                    <a:pt x="107" y="1"/>
                  </a:lnTo>
                  <a:lnTo>
                    <a:pt x="115" y="3"/>
                  </a:lnTo>
                  <a:lnTo>
                    <a:pt x="125" y="6"/>
                  </a:lnTo>
                  <a:lnTo>
                    <a:pt x="131" y="11"/>
                  </a:lnTo>
                  <a:lnTo>
                    <a:pt x="139" y="15"/>
                  </a:lnTo>
                  <a:lnTo>
                    <a:pt x="147" y="20"/>
                  </a:lnTo>
                  <a:lnTo>
                    <a:pt x="153" y="26"/>
                  </a:lnTo>
                  <a:lnTo>
                    <a:pt x="164" y="39"/>
                  </a:lnTo>
                  <a:lnTo>
                    <a:pt x="172" y="55"/>
                  </a:lnTo>
                  <a:lnTo>
                    <a:pt x="177" y="70"/>
                  </a:lnTo>
                  <a:lnTo>
                    <a:pt x="178" y="88"/>
                  </a:lnTo>
                  <a:lnTo>
                    <a:pt x="177" y="105"/>
                  </a:lnTo>
                  <a:lnTo>
                    <a:pt x="172" y="122"/>
                  </a:lnTo>
                  <a:lnTo>
                    <a:pt x="162" y="137"/>
                  </a:lnTo>
                  <a:lnTo>
                    <a:pt x="153" y="151"/>
                  </a:lnTo>
                  <a:lnTo>
                    <a:pt x="139" y="160"/>
                  </a:lnTo>
                  <a:lnTo>
                    <a:pt x="125" y="170"/>
                  </a:lnTo>
                  <a:lnTo>
                    <a:pt x="107" y="174"/>
                  </a:lnTo>
                  <a:lnTo>
                    <a:pt x="90" y="176"/>
                  </a:lnTo>
                  <a:lnTo>
                    <a:pt x="80" y="176"/>
                  </a:lnTo>
                  <a:lnTo>
                    <a:pt x="73" y="174"/>
                  </a:lnTo>
                  <a:lnTo>
                    <a:pt x="63" y="173"/>
                  </a:lnTo>
                  <a:lnTo>
                    <a:pt x="55" y="170"/>
                  </a:lnTo>
                  <a:lnTo>
                    <a:pt x="47" y="165"/>
                  </a:lnTo>
                  <a:lnTo>
                    <a:pt x="39" y="162"/>
                  </a:lnTo>
                  <a:lnTo>
                    <a:pt x="33" y="157"/>
                  </a:lnTo>
                  <a:lnTo>
                    <a:pt x="27" y="151"/>
                  </a:lnTo>
                  <a:lnTo>
                    <a:pt x="16" y="137"/>
                  </a:lnTo>
                  <a:lnTo>
                    <a:pt x="6" y="121"/>
                  </a:lnTo>
                  <a:lnTo>
                    <a:pt x="2" y="105"/>
                  </a:lnTo>
                  <a:lnTo>
                    <a:pt x="0" y="88"/>
                  </a:lnTo>
                  <a:close/>
                </a:path>
              </a:pathLst>
            </a:custGeom>
            <a:solidFill>
              <a:srgbClr val="000000"/>
            </a:solidFill>
            <a:ln w="9525">
              <a:noFill/>
              <a:round/>
            </a:ln>
          </p:spPr>
          <p:txBody>
            <a:bodyPr/>
            <a:lstStyle/>
            <a:p>
              <a:endParaRPr lang="en-US"/>
            </a:p>
          </p:txBody>
        </p:sp>
        <p:sp>
          <p:nvSpPr>
            <p:cNvPr id="415772" name="Freeform 28"/>
            <p:cNvSpPr/>
            <p:nvPr/>
          </p:nvSpPr>
          <p:spPr bwMode="auto">
            <a:xfrm>
              <a:off x="3547" y="3438"/>
              <a:ext cx="82" cy="81"/>
            </a:xfrm>
            <a:custGeom>
              <a:avLst/>
              <a:gdLst/>
              <a:ahLst/>
              <a:cxnLst>
                <a:cxn ang="0">
                  <a:pos x="82" y="161"/>
                </a:cxn>
                <a:cxn ang="0">
                  <a:pos x="98" y="160"/>
                </a:cxn>
                <a:cxn ang="0">
                  <a:pos x="113" y="155"/>
                </a:cxn>
                <a:cxn ang="0">
                  <a:pos x="126" y="147"/>
                </a:cxn>
                <a:cxn ang="0">
                  <a:pos x="139" y="138"/>
                </a:cxn>
                <a:cxn ang="0">
                  <a:pos x="148" y="125"/>
                </a:cxn>
                <a:cxn ang="0">
                  <a:pos x="156" y="112"/>
                </a:cxn>
                <a:cxn ang="0">
                  <a:pos x="161" y="97"/>
                </a:cxn>
                <a:cxn ang="0">
                  <a:pos x="162" y="81"/>
                </a:cxn>
                <a:cxn ang="0">
                  <a:pos x="161" y="63"/>
                </a:cxn>
                <a:cxn ang="0">
                  <a:pos x="156" y="49"/>
                </a:cxn>
                <a:cxn ang="0">
                  <a:pos x="148" y="35"/>
                </a:cxn>
                <a:cxn ang="0">
                  <a:pos x="139" y="24"/>
                </a:cxn>
                <a:cxn ang="0">
                  <a:pos x="126" y="13"/>
                </a:cxn>
                <a:cxn ang="0">
                  <a:pos x="113" y="7"/>
                </a:cxn>
                <a:cxn ang="0">
                  <a:pos x="98" y="2"/>
                </a:cxn>
                <a:cxn ang="0">
                  <a:pos x="82" y="0"/>
                </a:cxn>
                <a:cxn ang="0">
                  <a:pos x="65" y="2"/>
                </a:cxn>
                <a:cxn ang="0">
                  <a:pos x="50" y="7"/>
                </a:cxn>
                <a:cxn ang="0">
                  <a:pos x="36" y="13"/>
                </a:cxn>
                <a:cxn ang="0">
                  <a:pos x="24" y="24"/>
                </a:cxn>
                <a:cxn ang="0">
                  <a:pos x="14" y="35"/>
                </a:cxn>
                <a:cxn ang="0">
                  <a:pos x="6" y="49"/>
                </a:cxn>
                <a:cxn ang="0">
                  <a:pos x="1" y="63"/>
                </a:cxn>
                <a:cxn ang="0">
                  <a:pos x="0" y="81"/>
                </a:cxn>
                <a:cxn ang="0">
                  <a:pos x="1" y="97"/>
                </a:cxn>
                <a:cxn ang="0">
                  <a:pos x="6" y="112"/>
                </a:cxn>
                <a:cxn ang="0">
                  <a:pos x="14" y="125"/>
                </a:cxn>
                <a:cxn ang="0">
                  <a:pos x="24" y="138"/>
                </a:cxn>
                <a:cxn ang="0">
                  <a:pos x="36" y="147"/>
                </a:cxn>
                <a:cxn ang="0">
                  <a:pos x="50" y="155"/>
                </a:cxn>
                <a:cxn ang="0">
                  <a:pos x="65" y="160"/>
                </a:cxn>
                <a:cxn ang="0">
                  <a:pos x="82" y="161"/>
                </a:cxn>
              </a:cxnLst>
              <a:rect l="0" t="0" r="r" b="b"/>
              <a:pathLst>
                <a:path w="162" h="161">
                  <a:moveTo>
                    <a:pt x="82" y="161"/>
                  </a:moveTo>
                  <a:lnTo>
                    <a:pt x="98" y="160"/>
                  </a:lnTo>
                  <a:lnTo>
                    <a:pt x="113" y="155"/>
                  </a:lnTo>
                  <a:lnTo>
                    <a:pt x="126" y="147"/>
                  </a:lnTo>
                  <a:lnTo>
                    <a:pt x="139" y="138"/>
                  </a:lnTo>
                  <a:lnTo>
                    <a:pt x="148" y="125"/>
                  </a:lnTo>
                  <a:lnTo>
                    <a:pt x="156" y="112"/>
                  </a:lnTo>
                  <a:lnTo>
                    <a:pt x="161" y="97"/>
                  </a:lnTo>
                  <a:lnTo>
                    <a:pt x="162" y="81"/>
                  </a:lnTo>
                  <a:lnTo>
                    <a:pt x="161" y="63"/>
                  </a:lnTo>
                  <a:lnTo>
                    <a:pt x="156" y="49"/>
                  </a:lnTo>
                  <a:lnTo>
                    <a:pt x="148" y="35"/>
                  </a:lnTo>
                  <a:lnTo>
                    <a:pt x="139" y="24"/>
                  </a:lnTo>
                  <a:lnTo>
                    <a:pt x="126" y="13"/>
                  </a:lnTo>
                  <a:lnTo>
                    <a:pt x="113" y="7"/>
                  </a:lnTo>
                  <a:lnTo>
                    <a:pt x="98" y="2"/>
                  </a:lnTo>
                  <a:lnTo>
                    <a:pt x="82" y="0"/>
                  </a:lnTo>
                  <a:lnTo>
                    <a:pt x="65" y="2"/>
                  </a:lnTo>
                  <a:lnTo>
                    <a:pt x="50" y="7"/>
                  </a:lnTo>
                  <a:lnTo>
                    <a:pt x="36" y="13"/>
                  </a:lnTo>
                  <a:lnTo>
                    <a:pt x="24" y="24"/>
                  </a:lnTo>
                  <a:lnTo>
                    <a:pt x="14" y="35"/>
                  </a:lnTo>
                  <a:lnTo>
                    <a:pt x="6" y="49"/>
                  </a:lnTo>
                  <a:lnTo>
                    <a:pt x="1" y="63"/>
                  </a:lnTo>
                  <a:lnTo>
                    <a:pt x="0" y="81"/>
                  </a:lnTo>
                  <a:lnTo>
                    <a:pt x="1" y="97"/>
                  </a:lnTo>
                  <a:lnTo>
                    <a:pt x="6" y="112"/>
                  </a:lnTo>
                  <a:lnTo>
                    <a:pt x="14" y="125"/>
                  </a:lnTo>
                  <a:lnTo>
                    <a:pt x="24" y="138"/>
                  </a:lnTo>
                  <a:lnTo>
                    <a:pt x="36" y="147"/>
                  </a:lnTo>
                  <a:lnTo>
                    <a:pt x="50" y="155"/>
                  </a:lnTo>
                  <a:lnTo>
                    <a:pt x="65" y="160"/>
                  </a:lnTo>
                  <a:lnTo>
                    <a:pt x="82" y="161"/>
                  </a:lnTo>
                  <a:close/>
                </a:path>
              </a:pathLst>
            </a:custGeom>
            <a:solidFill>
              <a:srgbClr val="FFDDBF"/>
            </a:solidFill>
            <a:ln w="9525">
              <a:noFill/>
              <a:round/>
            </a:ln>
          </p:spPr>
          <p:txBody>
            <a:bodyPr/>
            <a:lstStyle/>
            <a:p>
              <a:endParaRPr lang="en-US"/>
            </a:p>
          </p:txBody>
        </p:sp>
        <p:sp>
          <p:nvSpPr>
            <p:cNvPr id="415773" name="Rectangle 29"/>
            <p:cNvSpPr>
              <a:spLocks noChangeArrowheads="1"/>
            </p:cNvSpPr>
            <p:nvPr/>
          </p:nvSpPr>
          <p:spPr bwMode="auto">
            <a:xfrm>
              <a:off x="3587" y="3443"/>
              <a:ext cx="5" cy="13"/>
            </a:xfrm>
            <a:prstGeom prst="rect">
              <a:avLst/>
            </a:prstGeom>
            <a:solidFill>
              <a:srgbClr val="FF9E3F"/>
            </a:solidFill>
            <a:ln w="9525">
              <a:noFill/>
              <a:miter lim="800000"/>
            </a:ln>
          </p:spPr>
          <p:txBody>
            <a:bodyPr/>
            <a:lstStyle/>
            <a:p>
              <a:endParaRPr lang="en-US"/>
            </a:p>
          </p:txBody>
        </p:sp>
        <p:sp>
          <p:nvSpPr>
            <p:cNvPr id="415774" name="Freeform 30"/>
            <p:cNvSpPr/>
            <p:nvPr/>
          </p:nvSpPr>
          <p:spPr bwMode="auto">
            <a:xfrm>
              <a:off x="3566" y="3449"/>
              <a:ext cx="13" cy="14"/>
            </a:xfrm>
            <a:custGeom>
              <a:avLst/>
              <a:gdLst/>
              <a:ahLst/>
              <a:cxnLst>
                <a:cxn ang="0">
                  <a:pos x="27" y="23"/>
                </a:cxn>
                <a:cxn ang="0">
                  <a:pos x="10" y="0"/>
                </a:cxn>
                <a:cxn ang="0">
                  <a:pos x="0" y="8"/>
                </a:cxn>
                <a:cxn ang="0">
                  <a:pos x="17" y="29"/>
                </a:cxn>
                <a:cxn ang="0">
                  <a:pos x="27" y="23"/>
                </a:cxn>
              </a:cxnLst>
              <a:rect l="0" t="0" r="r" b="b"/>
              <a:pathLst>
                <a:path w="27" h="29">
                  <a:moveTo>
                    <a:pt x="27" y="23"/>
                  </a:moveTo>
                  <a:lnTo>
                    <a:pt x="10" y="0"/>
                  </a:lnTo>
                  <a:lnTo>
                    <a:pt x="0" y="8"/>
                  </a:lnTo>
                  <a:lnTo>
                    <a:pt x="17" y="29"/>
                  </a:lnTo>
                  <a:lnTo>
                    <a:pt x="27" y="23"/>
                  </a:lnTo>
                  <a:close/>
                </a:path>
              </a:pathLst>
            </a:custGeom>
            <a:solidFill>
              <a:srgbClr val="FF9E3F"/>
            </a:solidFill>
            <a:ln w="9525">
              <a:noFill/>
              <a:round/>
            </a:ln>
          </p:spPr>
          <p:txBody>
            <a:bodyPr/>
            <a:lstStyle/>
            <a:p>
              <a:endParaRPr lang="en-US"/>
            </a:p>
          </p:txBody>
        </p:sp>
        <p:sp>
          <p:nvSpPr>
            <p:cNvPr id="415775" name="Freeform 31"/>
            <p:cNvSpPr/>
            <p:nvPr/>
          </p:nvSpPr>
          <p:spPr bwMode="auto">
            <a:xfrm>
              <a:off x="3554" y="3467"/>
              <a:ext cx="15" cy="9"/>
            </a:xfrm>
            <a:custGeom>
              <a:avLst/>
              <a:gdLst/>
              <a:ahLst/>
              <a:cxnLst>
                <a:cxn ang="0">
                  <a:pos x="29" y="8"/>
                </a:cxn>
                <a:cxn ang="0">
                  <a:pos x="4" y="0"/>
                </a:cxn>
                <a:cxn ang="0">
                  <a:pos x="0" y="11"/>
                </a:cxn>
                <a:cxn ang="0">
                  <a:pos x="25" y="19"/>
                </a:cxn>
                <a:cxn ang="0">
                  <a:pos x="29" y="8"/>
                </a:cxn>
              </a:cxnLst>
              <a:rect l="0" t="0" r="r" b="b"/>
              <a:pathLst>
                <a:path w="29" h="19">
                  <a:moveTo>
                    <a:pt x="29" y="8"/>
                  </a:moveTo>
                  <a:lnTo>
                    <a:pt x="4" y="0"/>
                  </a:lnTo>
                  <a:lnTo>
                    <a:pt x="0" y="11"/>
                  </a:lnTo>
                  <a:lnTo>
                    <a:pt x="25" y="19"/>
                  </a:lnTo>
                  <a:lnTo>
                    <a:pt x="29" y="8"/>
                  </a:lnTo>
                  <a:close/>
                </a:path>
              </a:pathLst>
            </a:custGeom>
            <a:solidFill>
              <a:srgbClr val="FF9E3F"/>
            </a:solidFill>
            <a:ln w="9525">
              <a:noFill/>
              <a:round/>
            </a:ln>
          </p:spPr>
          <p:txBody>
            <a:bodyPr/>
            <a:lstStyle/>
            <a:p>
              <a:endParaRPr lang="en-US"/>
            </a:p>
          </p:txBody>
        </p:sp>
        <p:sp>
          <p:nvSpPr>
            <p:cNvPr id="415776" name="Freeform 32"/>
            <p:cNvSpPr/>
            <p:nvPr/>
          </p:nvSpPr>
          <p:spPr bwMode="auto">
            <a:xfrm>
              <a:off x="3599" y="3449"/>
              <a:ext cx="13" cy="15"/>
            </a:xfrm>
            <a:custGeom>
              <a:avLst/>
              <a:gdLst/>
              <a:ahLst/>
              <a:cxnLst>
                <a:cxn ang="0">
                  <a:pos x="9" y="30"/>
                </a:cxn>
                <a:cxn ang="0">
                  <a:pos x="25" y="7"/>
                </a:cxn>
                <a:cxn ang="0">
                  <a:pos x="14" y="0"/>
                </a:cxn>
                <a:cxn ang="0">
                  <a:pos x="0" y="24"/>
                </a:cxn>
                <a:cxn ang="0">
                  <a:pos x="9" y="30"/>
                </a:cxn>
              </a:cxnLst>
              <a:rect l="0" t="0" r="r" b="b"/>
              <a:pathLst>
                <a:path w="25" h="30">
                  <a:moveTo>
                    <a:pt x="9" y="30"/>
                  </a:moveTo>
                  <a:lnTo>
                    <a:pt x="25" y="7"/>
                  </a:lnTo>
                  <a:lnTo>
                    <a:pt x="14" y="0"/>
                  </a:lnTo>
                  <a:lnTo>
                    <a:pt x="0" y="24"/>
                  </a:lnTo>
                  <a:lnTo>
                    <a:pt x="9" y="30"/>
                  </a:lnTo>
                  <a:close/>
                </a:path>
              </a:pathLst>
            </a:custGeom>
            <a:solidFill>
              <a:srgbClr val="FF9E3F"/>
            </a:solidFill>
            <a:ln w="9525">
              <a:noFill/>
              <a:round/>
            </a:ln>
          </p:spPr>
          <p:txBody>
            <a:bodyPr/>
            <a:lstStyle/>
            <a:p>
              <a:endParaRPr lang="en-US"/>
            </a:p>
          </p:txBody>
        </p:sp>
        <p:sp>
          <p:nvSpPr>
            <p:cNvPr id="415777" name="Freeform 33"/>
            <p:cNvSpPr/>
            <p:nvPr/>
          </p:nvSpPr>
          <p:spPr bwMode="auto">
            <a:xfrm>
              <a:off x="3608" y="3464"/>
              <a:ext cx="15" cy="12"/>
            </a:xfrm>
            <a:custGeom>
              <a:avLst/>
              <a:gdLst/>
              <a:ahLst/>
              <a:cxnLst>
                <a:cxn ang="0">
                  <a:pos x="7" y="24"/>
                </a:cxn>
                <a:cxn ang="0">
                  <a:pos x="30" y="10"/>
                </a:cxn>
                <a:cxn ang="0">
                  <a:pos x="24" y="0"/>
                </a:cxn>
                <a:cxn ang="0">
                  <a:pos x="0" y="15"/>
                </a:cxn>
                <a:cxn ang="0">
                  <a:pos x="7" y="24"/>
                </a:cxn>
              </a:cxnLst>
              <a:rect l="0" t="0" r="r" b="b"/>
              <a:pathLst>
                <a:path w="30" h="24">
                  <a:moveTo>
                    <a:pt x="7" y="24"/>
                  </a:moveTo>
                  <a:lnTo>
                    <a:pt x="30" y="10"/>
                  </a:lnTo>
                  <a:lnTo>
                    <a:pt x="24" y="0"/>
                  </a:lnTo>
                  <a:lnTo>
                    <a:pt x="0" y="15"/>
                  </a:lnTo>
                  <a:lnTo>
                    <a:pt x="7" y="24"/>
                  </a:lnTo>
                  <a:close/>
                </a:path>
              </a:pathLst>
            </a:custGeom>
            <a:solidFill>
              <a:srgbClr val="FF9E3F"/>
            </a:solidFill>
            <a:ln w="9525">
              <a:noFill/>
              <a:round/>
            </a:ln>
          </p:spPr>
          <p:txBody>
            <a:bodyPr/>
            <a:lstStyle/>
            <a:p>
              <a:endParaRPr lang="en-US"/>
            </a:p>
          </p:txBody>
        </p:sp>
        <p:sp>
          <p:nvSpPr>
            <p:cNvPr id="415778" name="Freeform 34"/>
            <p:cNvSpPr/>
            <p:nvPr/>
          </p:nvSpPr>
          <p:spPr bwMode="auto">
            <a:xfrm>
              <a:off x="3578" y="3462"/>
              <a:ext cx="31" cy="49"/>
            </a:xfrm>
            <a:custGeom>
              <a:avLst/>
              <a:gdLst/>
              <a:ahLst/>
              <a:cxnLst>
                <a:cxn ang="0">
                  <a:pos x="51" y="42"/>
                </a:cxn>
                <a:cxn ang="0">
                  <a:pos x="49" y="41"/>
                </a:cxn>
                <a:cxn ang="0">
                  <a:pos x="52" y="41"/>
                </a:cxn>
                <a:cxn ang="0">
                  <a:pos x="60" y="31"/>
                </a:cxn>
                <a:cxn ang="0">
                  <a:pos x="59" y="22"/>
                </a:cxn>
                <a:cxn ang="0">
                  <a:pos x="52" y="14"/>
                </a:cxn>
                <a:cxn ang="0">
                  <a:pos x="48" y="11"/>
                </a:cxn>
                <a:cxn ang="0">
                  <a:pos x="41" y="8"/>
                </a:cxn>
                <a:cxn ang="0">
                  <a:pos x="33" y="0"/>
                </a:cxn>
                <a:cxn ang="0">
                  <a:pos x="21" y="0"/>
                </a:cxn>
                <a:cxn ang="0">
                  <a:pos x="18" y="9"/>
                </a:cxn>
                <a:cxn ang="0">
                  <a:pos x="11" y="12"/>
                </a:cxn>
                <a:cxn ang="0">
                  <a:pos x="5" y="19"/>
                </a:cxn>
                <a:cxn ang="0">
                  <a:pos x="2" y="28"/>
                </a:cxn>
                <a:cxn ang="0">
                  <a:pos x="2" y="39"/>
                </a:cxn>
                <a:cxn ang="0">
                  <a:pos x="7" y="47"/>
                </a:cxn>
                <a:cxn ang="0">
                  <a:pos x="10" y="52"/>
                </a:cxn>
                <a:cxn ang="0">
                  <a:pos x="11" y="52"/>
                </a:cxn>
                <a:cxn ang="0">
                  <a:pos x="8" y="53"/>
                </a:cxn>
                <a:cxn ang="0">
                  <a:pos x="0" y="61"/>
                </a:cxn>
                <a:cxn ang="0">
                  <a:pos x="2" y="69"/>
                </a:cxn>
                <a:cxn ang="0">
                  <a:pos x="4" y="77"/>
                </a:cxn>
                <a:cxn ang="0">
                  <a:pos x="10" y="83"/>
                </a:cxn>
                <a:cxn ang="0">
                  <a:pos x="21" y="90"/>
                </a:cxn>
                <a:cxn ang="0">
                  <a:pos x="21" y="99"/>
                </a:cxn>
                <a:cxn ang="0">
                  <a:pos x="33" y="99"/>
                </a:cxn>
                <a:cxn ang="0">
                  <a:pos x="41" y="91"/>
                </a:cxn>
                <a:cxn ang="0">
                  <a:pos x="45" y="88"/>
                </a:cxn>
                <a:cxn ang="0">
                  <a:pos x="49" y="86"/>
                </a:cxn>
                <a:cxn ang="0">
                  <a:pos x="54" y="82"/>
                </a:cxn>
                <a:cxn ang="0">
                  <a:pos x="60" y="71"/>
                </a:cxn>
                <a:cxn ang="0">
                  <a:pos x="62" y="55"/>
                </a:cxn>
                <a:cxn ang="0">
                  <a:pos x="57" y="45"/>
                </a:cxn>
              </a:cxnLst>
              <a:rect l="0" t="0" r="r" b="b"/>
              <a:pathLst>
                <a:path w="62" h="99">
                  <a:moveTo>
                    <a:pt x="52" y="42"/>
                  </a:moveTo>
                  <a:lnTo>
                    <a:pt x="51" y="42"/>
                  </a:lnTo>
                  <a:lnTo>
                    <a:pt x="51" y="41"/>
                  </a:lnTo>
                  <a:lnTo>
                    <a:pt x="49" y="41"/>
                  </a:lnTo>
                  <a:lnTo>
                    <a:pt x="48" y="41"/>
                  </a:lnTo>
                  <a:lnTo>
                    <a:pt x="52" y="41"/>
                  </a:lnTo>
                  <a:lnTo>
                    <a:pt x="60" y="41"/>
                  </a:lnTo>
                  <a:lnTo>
                    <a:pt x="60" y="31"/>
                  </a:lnTo>
                  <a:lnTo>
                    <a:pt x="60" y="26"/>
                  </a:lnTo>
                  <a:lnTo>
                    <a:pt x="59" y="22"/>
                  </a:lnTo>
                  <a:lnTo>
                    <a:pt x="56" y="17"/>
                  </a:lnTo>
                  <a:lnTo>
                    <a:pt x="52" y="14"/>
                  </a:lnTo>
                  <a:lnTo>
                    <a:pt x="49" y="12"/>
                  </a:lnTo>
                  <a:lnTo>
                    <a:pt x="48" y="11"/>
                  </a:lnTo>
                  <a:lnTo>
                    <a:pt x="45" y="9"/>
                  </a:lnTo>
                  <a:lnTo>
                    <a:pt x="41" y="8"/>
                  </a:lnTo>
                  <a:lnTo>
                    <a:pt x="41" y="0"/>
                  </a:lnTo>
                  <a:lnTo>
                    <a:pt x="33" y="0"/>
                  </a:lnTo>
                  <a:lnTo>
                    <a:pt x="29" y="0"/>
                  </a:lnTo>
                  <a:lnTo>
                    <a:pt x="21" y="0"/>
                  </a:lnTo>
                  <a:lnTo>
                    <a:pt x="21" y="8"/>
                  </a:lnTo>
                  <a:lnTo>
                    <a:pt x="18" y="9"/>
                  </a:lnTo>
                  <a:lnTo>
                    <a:pt x="15" y="11"/>
                  </a:lnTo>
                  <a:lnTo>
                    <a:pt x="11" y="12"/>
                  </a:lnTo>
                  <a:lnTo>
                    <a:pt x="8" y="14"/>
                  </a:lnTo>
                  <a:lnTo>
                    <a:pt x="5" y="19"/>
                  </a:lnTo>
                  <a:lnTo>
                    <a:pt x="4" y="23"/>
                  </a:lnTo>
                  <a:lnTo>
                    <a:pt x="2" y="28"/>
                  </a:lnTo>
                  <a:lnTo>
                    <a:pt x="2" y="33"/>
                  </a:lnTo>
                  <a:lnTo>
                    <a:pt x="2" y="39"/>
                  </a:lnTo>
                  <a:lnTo>
                    <a:pt x="4" y="44"/>
                  </a:lnTo>
                  <a:lnTo>
                    <a:pt x="7" y="47"/>
                  </a:lnTo>
                  <a:lnTo>
                    <a:pt x="10" y="50"/>
                  </a:lnTo>
                  <a:lnTo>
                    <a:pt x="10" y="52"/>
                  </a:lnTo>
                  <a:lnTo>
                    <a:pt x="11" y="52"/>
                  </a:lnTo>
                  <a:lnTo>
                    <a:pt x="11" y="52"/>
                  </a:lnTo>
                  <a:lnTo>
                    <a:pt x="13" y="53"/>
                  </a:lnTo>
                  <a:lnTo>
                    <a:pt x="8" y="53"/>
                  </a:lnTo>
                  <a:lnTo>
                    <a:pt x="0" y="53"/>
                  </a:lnTo>
                  <a:lnTo>
                    <a:pt x="0" y="61"/>
                  </a:lnTo>
                  <a:lnTo>
                    <a:pt x="0" y="66"/>
                  </a:lnTo>
                  <a:lnTo>
                    <a:pt x="2" y="69"/>
                  </a:lnTo>
                  <a:lnTo>
                    <a:pt x="2" y="74"/>
                  </a:lnTo>
                  <a:lnTo>
                    <a:pt x="4" y="77"/>
                  </a:lnTo>
                  <a:lnTo>
                    <a:pt x="7" y="80"/>
                  </a:lnTo>
                  <a:lnTo>
                    <a:pt x="10" y="83"/>
                  </a:lnTo>
                  <a:lnTo>
                    <a:pt x="15" y="86"/>
                  </a:lnTo>
                  <a:lnTo>
                    <a:pt x="21" y="90"/>
                  </a:lnTo>
                  <a:lnTo>
                    <a:pt x="21" y="91"/>
                  </a:lnTo>
                  <a:lnTo>
                    <a:pt x="21" y="99"/>
                  </a:lnTo>
                  <a:lnTo>
                    <a:pt x="29" y="99"/>
                  </a:lnTo>
                  <a:lnTo>
                    <a:pt x="33" y="99"/>
                  </a:lnTo>
                  <a:lnTo>
                    <a:pt x="41" y="99"/>
                  </a:lnTo>
                  <a:lnTo>
                    <a:pt x="41" y="91"/>
                  </a:lnTo>
                  <a:lnTo>
                    <a:pt x="41" y="90"/>
                  </a:lnTo>
                  <a:lnTo>
                    <a:pt x="45" y="88"/>
                  </a:lnTo>
                  <a:lnTo>
                    <a:pt x="46" y="86"/>
                  </a:lnTo>
                  <a:lnTo>
                    <a:pt x="49" y="86"/>
                  </a:lnTo>
                  <a:lnTo>
                    <a:pt x="51" y="85"/>
                  </a:lnTo>
                  <a:lnTo>
                    <a:pt x="54" y="82"/>
                  </a:lnTo>
                  <a:lnTo>
                    <a:pt x="59" y="77"/>
                  </a:lnTo>
                  <a:lnTo>
                    <a:pt x="60" y="71"/>
                  </a:lnTo>
                  <a:lnTo>
                    <a:pt x="62" y="61"/>
                  </a:lnTo>
                  <a:lnTo>
                    <a:pt x="62" y="55"/>
                  </a:lnTo>
                  <a:lnTo>
                    <a:pt x="60" y="50"/>
                  </a:lnTo>
                  <a:lnTo>
                    <a:pt x="57" y="45"/>
                  </a:lnTo>
                  <a:lnTo>
                    <a:pt x="52" y="42"/>
                  </a:lnTo>
                  <a:close/>
                </a:path>
              </a:pathLst>
            </a:custGeom>
            <a:solidFill>
              <a:srgbClr val="000000"/>
            </a:solidFill>
            <a:ln w="9525">
              <a:noFill/>
              <a:round/>
            </a:ln>
          </p:spPr>
          <p:txBody>
            <a:bodyPr/>
            <a:lstStyle/>
            <a:p>
              <a:endParaRPr lang="en-US"/>
            </a:p>
          </p:txBody>
        </p:sp>
        <p:sp>
          <p:nvSpPr>
            <p:cNvPr id="415779" name="Freeform 35"/>
            <p:cNvSpPr/>
            <p:nvPr/>
          </p:nvSpPr>
          <p:spPr bwMode="auto">
            <a:xfrm>
              <a:off x="3595" y="3488"/>
              <a:ext cx="6" cy="12"/>
            </a:xfrm>
            <a:custGeom>
              <a:avLst/>
              <a:gdLst/>
              <a:ahLst/>
              <a:cxnLst>
                <a:cxn ang="0">
                  <a:pos x="0" y="0"/>
                </a:cxn>
                <a:cxn ang="0">
                  <a:pos x="2" y="1"/>
                </a:cxn>
                <a:cxn ang="0">
                  <a:pos x="5" y="1"/>
                </a:cxn>
                <a:cxn ang="0">
                  <a:pos x="7" y="1"/>
                </a:cxn>
                <a:cxn ang="0">
                  <a:pos x="8" y="3"/>
                </a:cxn>
                <a:cxn ang="0">
                  <a:pos x="10" y="4"/>
                </a:cxn>
                <a:cxn ang="0">
                  <a:pos x="12" y="6"/>
                </a:cxn>
                <a:cxn ang="0">
                  <a:pos x="13" y="9"/>
                </a:cxn>
                <a:cxn ang="0">
                  <a:pos x="13" y="12"/>
                </a:cxn>
                <a:cxn ang="0">
                  <a:pos x="13" y="14"/>
                </a:cxn>
                <a:cxn ang="0">
                  <a:pos x="13" y="15"/>
                </a:cxn>
                <a:cxn ang="0">
                  <a:pos x="13" y="17"/>
                </a:cxn>
                <a:cxn ang="0">
                  <a:pos x="12" y="19"/>
                </a:cxn>
                <a:cxn ang="0">
                  <a:pos x="10" y="20"/>
                </a:cxn>
                <a:cxn ang="0">
                  <a:pos x="7" y="22"/>
                </a:cxn>
                <a:cxn ang="0">
                  <a:pos x="4" y="23"/>
                </a:cxn>
                <a:cxn ang="0">
                  <a:pos x="0" y="23"/>
                </a:cxn>
                <a:cxn ang="0">
                  <a:pos x="0" y="0"/>
                </a:cxn>
              </a:cxnLst>
              <a:rect l="0" t="0" r="r" b="b"/>
              <a:pathLst>
                <a:path w="13" h="23">
                  <a:moveTo>
                    <a:pt x="0" y="0"/>
                  </a:moveTo>
                  <a:lnTo>
                    <a:pt x="2" y="1"/>
                  </a:lnTo>
                  <a:lnTo>
                    <a:pt x="5" y="1"/>
                  </a:lnTo>
                  <a:lnTo>
                    <a:pt x="7" y="1"/>
                  </a:lnTo>
                  <a:lnTo>
                    <a:pt x="8" y="3"/>
                  </a:lnTo>
                  <a:lnTo>
                    <a:pt x="10" y="4"/>
                  </a:lnTo>
                  <a:lnTo>
                    <a:pt x="12" y="6"/>
                  </a:lnTo>
                  <a:lnTo>
                    <a:pt x="13" y="9"/>
                  </a:lnTo>
                  <a:lnTo>
                    <a:pt x="13" y="12"/>
                  </a:lnTo>
                  <a:lnTo>
                    <a:pt x="13" y="14"/>
                  </a:lnTo>
                  <a:lnTo>
                    <a:pt x="13" y="15"/>
                  </a:lnTo>
                  <a:lnTo>
                    <a:pt x="13" y="17"/>
                  </a:lnTo>
                  <a:lnTo>
                    <a:pt x="12" y="19"/>
                  </a:lnTo>
                  <a:lnTo>
                    <a:pt x="10" y="20"/>
                  </a:lnTo>
                  <a:lnTo>
                    <a:pt x="7" y="22"/>
                  </a:lnTo>
                  <a:lnTo>
                    <a:pt x="4" y="23"/>
                  </a:lnTo>
                  <a:lnTo>
                    <a:pt x="0" y="23"/>
                  </a:lnTo>
                  <a:lnTo>
                    <a:pt x="0" y="0"/>
                  </a:lnTo>
                  <a:close/>
                </a:path>
              </a:pathLst>
            </a:custGeom>
            <a:solidFill>
              <a:srgbClr val="FF9E3F"/>
            </a:solidFill>
            <a:ln w="9525">
              <a:noFill/>
              <a:round/>
            </a:ln>
          </p:spPr>
          <p:txBody>
            <a:bodyPr/>
            <a:lstStyle/>
            <a:p>
              <a:endParaRPr lang="en-US"/>
            </a:p>
          </p:txBody>
        </p:sp>
        <p:sp>
          <p:nvSpPr>
            <p:cNvPr id="415780" name="Freeform 36"/>
            <p:cNvSpPr/>
            <p:nvPr/>
          </p:nvSpPr>
          <p:spPr bwMode="auto">
            <a:xfrm>
              <a:off x="3587" y="3473"/>
              <a:ext cx="5" cy="10"/>
            </a:xfrm>
            <a:custGeom>
              <a:avLst/>
              <a:gdLst/>
              <a:ahLst/>
              <a:cxnLst>
                <a:cxn ang="0">
                  <a:pos x="3" y="3"/>
                </a:cxn>
                <a:cxn ang="0">
                  <a:pos x="4" y="1"/>
                </a:cxn>
                <a:cxn ang="0">
                  <a:pos x="6" y="0"/>
                </a:cxn>
                <a:cxn ang="0">
                  <a:pos x="9" y="0"/>
                </a:cxn>
                <a:cxn ang="0">
                  <a:pos x="11" y="0"/>
                </a:cxn>
                <a:cxn ang="0">
                  <a:pos x="11" y="20"/>
                </a:cxn>
                <a:cxn ang="0">
                  <a:pos x="9" y="20"/>
                </a:cxn>
                <a:cxn ang="0">
                  <a:pos x="6" y="19"/>
                </a:cxn>
                <a:cxn ang="0">
                  <a:pos x="4" y="19"/>
                </a:cxn>
                <a:cxn ang="0">
                  <a:pos x="3" y="17"/>
                </a:cxn>
                <a:cxn ang="0">
                  <a:pos x="1" y="16"/>
                </a:cxn>
                <a:cxn ang="0">
                  <a:pos x="1" y="14"/>
                </a:cxn>
                <a:cxn ang="0">
                  <a:pos x="0" y="11"/>
                </a:cxn>
                <a:cxn ang="0">
                  <a:pos x="0" y="9"/>
                </a:cxn>
                <a:cxn ang="0">
                  <a:pos x="0" y="8"/>
                </a:cxn>
                <a:cxn ang="0">
                  <a:pos x="1" y="6"/>
                </a:cxn>
                <a:cxn ang="0">
                  <a:pos x="1" y="4"/>
                </a:cxn>
                <a:cxn ang="0">
                  <a:pos x="3" y="3"/>
                </a:cxn>
              </a:cxnLst>
              <a:rect l="0" t="0" r="r" b="b"/>
              <a:pathLst>
                <a:path w="11" h="20">
                  <a:moveTo>
                    <a:pt x="3" y="3"/>
                  </a:moveTo>
                  <a:lnTo>
                    <a:pt x="4" y="1"/>
                  </a:lnTo>
                  <a:lnTo>
                    <a:pt x="6" y="0"/>
                  </a:lnTo>
                  <a:lnTo>
                    <a:pt x="9" y="0"/>
                  </a:lnTo>
                  <a:lnTo>
                    <a:pt x="11" y="0"/>
                  </a:lnTo>
                  <a:lnTo>
                    <a:pt x="11" y="20"/>
                  </a:lnTo>
                  <a:lnTo>
                    <a:pt x="9" y="20"/>
                  </a:lnTo>
                  <a:lnTo>
                    <a:pt x="6" y="19"/>
                  </a:lnTo>
                  <a:lnTo>
                    <a:pt x="4" y="19"/>
                  </a:lnTo>
                  <a:lnTo>
                    <a:pt x="3" y="17"/>
                  </a:lnTo>
                  <a:lnTo>
                    <a:pt x="1" y="16"/>
                  </a:lnTo>
                  <a:lnTo>
                    <a:pt x="1" y="14"/>
                  </a:lnTo>
                  <a:lnTo>
                    <a:pt x="0" y="11"/>
                  </a:lnTo>
                  <a:lnTo>
                    <a:pt x="0" y="9"/>
                  </a:lnTo>
                  <a:lnTo>
                    <a:pt x="0" y="8"/>
                  </a:lnTo>
                  <a:lnTo>
                    <a:pt x="1" y="6"/>
                  </a:lnTo>
                  <a:lnTo>
                    <a:pt x="1" y="4"/>
                  </a:lnTo>
                  <a:lnTo>
                    <a:pt x="3" y="3"/>
                  </a:lnTo>
                  <a:close/>
                </a:path>
              </a:pathLst>
            </a:custGeom>
            <a:solidFill>
              <a:srgbClr val="FF9E3F"/>
            </a:solidFill>
            <a:ln w="9525">
              <a:noFill/>
              <a:round/>
            </a:ln>
          </p:spPr>
          <p:txBody>
            <a:bodyPr/>
            <a:lstStyle/>
            <a:p>
              <a:endParaRPr lang="en-US"/>
            </a:p>
          </p:txBody>
        </p:sp>
        <p:sp>
          <p:nvSpPr>
            <p:cNvPr id="415781" name="Freeform 37"/>
            <p:cNvSpPr/>
            <p:nvPr/>
          </p:nvSpPr>
          <p:spPr bwMode="auto">
            <a:xfrm>
              <a:off x="3582" y="3466"/>
              <a:ext cx="23" cy="42"/>
            </a:xfrm>
            <a:custGeom>
              <a:avLst/>
              <a:gdLst/>
              <a:ahLst/>
              <a:cxnLst>
                <a:cxn ang="0">
                  <a:pos x="10" y="37"/>
                </a:cxn>
                <a:cxn ang="0">
                  <a:pos x="16" y="42"/>
                </a:cxn>
                <a:cxn ang="0">
                  <a:pos x="21" y="67"/>
                </a:cxn>
                <a:cxn ang="0">
                  <a:pos x="14" y="66"/>
                </a:cxn>
                <a:cxn ang="0">
                  <a:pos x="11" y="63"/>
                </a:cxn>
                <a:cxn ang="0">
                  <a:pos x="10" y="58"/>
                </a:cxn>
                <a:cxn ang="0">
                  <a:pos x="8" y="53"/>
                </a:cxn>
                <a:cxn ang="0">
                  <a:pos x="0" y="56"/>
                </a:cxn>
                <a:cxn ang="0">
                  <a:pos x="2" y="63"/>
                </a:cxn>
                <a:cxn ang="0">
                  <a:pos x="7" y="69"/>
                </a:cxn>
                <a:cxn ang="0">
                  <a:pos x="14" y="74"/>
                </a:cxn>
                <a:cxn ang="0">
                  <a:pos x="21" y="83"/>
                </a:cxn>
                <a:cxn ang="0">
                  <a:pos x="25" y="75"/>
                </a:cxn>
                <a:cxn ang="0">
                  <a:pos x="33" y="72"/>
                </a:cxn>
                <a:cxn ang="0">
                  <a:pos x="38" y="70"/>
                </a:cxn>
                <a:cxn ang="0">
                  <a:pos x="44" y="64"/>
                </a:cxn>
                <a:cxn ang="0">
                  <a:pos x="46" y="53"/>
                </a:cxn>
                <a:cxn ang="0">
                  <a:pos x="44" y="47"/>
                </a:cxn>
                <a:cxn ang="0">
                  <a:pos x="40" y="41"/>
                </a:cxn>
                <a:cxn ang="0">
                  <a:pos x="35" y="37"/>
                </a:cxn>
                <a:cxn ang="0">
                  <a:pos x="25" y="36"/>
                </a:cxn>
                <a:cxn ang="0">
                  <a:pos x="29" y="14"/>
                </a:cxn>
                <a:cxn ang="0">
                  <a:pos x="33" y="17"/>
                </a:cxn>
                <a:cxn ang="0">
                  <a:pos x="37" y="20"/>
                </a:cxn>
                <a:cxn ang="0">
                  <a:pos x="37" y="22"/>
                </a:cxn>
                <a:cxn ang="0">
                  <a:pos x="44" y="23"/>
                </a:cxn>
                <a:cxn ang="0">
                  <a:pos x="43" y="17"/>
                </a:cxn>
                <a:cxn ang="0">
                  <a:pos x="40" y="12"/>
                </a:cxn>
                <a:cxn ang="0">
                  <a:pos x="33" y="7"/>
                </a:cxn>
                <a:cxn ang="0">
                  <a:pos x="25" y="6"/>
                </a:cxn>
                <a:cxn ang="0">
                  <a:pos x="21" y="0"/>
                </a:cxn>
                <a:cxn ang="0">
                  <a:pos x="16" y="6"/>
                </a:cxn>
                <a:cxn ang="0">
                  <a:pos x="10" y="9"/>
                </a:cxn>
                <a:cxn ang="0">
                  <a:pos x="5" y="15"/>
                </a:cxn>
                <a:cxn ang="0">
                  <a:pos x="2" y="22"/>
                </a:cxn>
                <a:cxn ang="0">
                  <a:pos x="2" y="28"/>
                </a:cxn>
                <a:cxn ang="0">
                  <a:pos x="5" y="34"/>
                </a:cxn>
              </a:cxnLst>
              <a:rect l="0" t="0" r="r" b="b"/>
              <a:pathLst>
                <a:path w="46" h="83">
                  <a:moveTo>
                    <a:pt x="7" y="36"/>
                  </a:moveTo>
                  <a:lnTo>
                    <a:pt x="10" y="37"/>
                  </a:lnTo>
                  <a:lnTo>
                    <a:pt x="13" y="41"/>
                  </a:lnTo>
                  <a:lnTo>
                    <a:pt x="16" y="42"/>
                  </a:lnTo>
                  <a:lnTo>
                    <a:pt x="21" y="42"/>
                  </a:lnTo>
                  <a:lnTo>
                    <a:pt x="21" y="67"/>
                  </a:lnTo>
                  <a:lnTo>
                    <a:pt x="18" y="67"/>
                  </a:lnTo>
                  <a:lnTo>
                    <a:pt x="14" y="66"/>
                  </a:lnTo>
                  <a:lnTo>
                    <a:pt x="13" y="64"/>
                  </a:lnTo>
                  <a:lnTo>
                    <a:pt x="11" y="63"/>
                  </a:lnTo>
                  <a:lnTo>
                    <a:pt x="10" y="59"/>
                  </a:lnTo>
                  <a:lnTo>
                    <a:pt x="10" y="58"/>
                  </a:lnTo>
                  <a:lnTo>
                    <a:pt x="8" y="55"/>
                  </a:lnTo>
                  <a:lnTo>
                    <a:pt x="8" y="53"/>
                  </a:lnTo>
                  <a:lnTo>
                    <a:pt x="0" y="53"/>
                  </a:lnTo>
                  <a:lnTo>
                    <a:pt x="0" y="56"/>
                  </a:lnTo>
                  <a:lnTo>
                    <a:pt x="2" y="59"/>
                  </a:lnTo>
                  <a:lnTo>
                    <a:pt x="2" y="63"/>
                  </a:lnTo>
                  <a:lnTo>
                    <a:pt x="3" y="66"/>
                  </a:lnTo>
                  <a:lnTo>
                    <a:pt x="7" y="69"/>
                  </a:lnTo>
                  <a:lnTo>
                    <a:pt x="10" y="72"/>
                  </a:lnTo>
                  <a:lnTo>
                    <a:pt x="14" y="74"/>
                  </a:lnTo>
                  <a:lnTo>
                    <a:pt x="21" y="75"/>
                  </a:lnTo>
                  <a:lnTo>
                    <a:pt x="21" y="83"/>
                  </a:lnTo>
                  <a:lnTo>
                    <a:pt x="25" y="83"/>
                  </a:lnTo>
                  <a:lnTo>
                    <a:pt x="25" y="75"/>
                  </a:lnTo>
                  <a:lnTo>
                    <a:pt x="30" y="74"/>
                  </a:lnTo>
                  <a:lnTo>
                    <a:pt x="33" y="72"/>
                  </a:lnTo>
                  <a:lnTo>
                    <a:pt x="35" y="72"/>
                  </a:lnTo>
                  <a:lnTo>
                    <a:pt x="38" y="70"/>
                  </a:lnTo>
                  <a:lnTo>
                    <a:pt x="41" y="67"/>
                  </a:lnTo>
                  <a:lnTo>
                    <a:pt x="44" y="64"/>
                  </a:lnTo>
                  <a:lnTo>
                    <a:pt x="46" y="59"/>
                  </a:lnTo>
                  <a:lnTo>
                    <a:pt x="46" y="53"/>
                  </a:lnTo>
                  <a:lnTo>
                    <a:pt x="46" y="50"/>
                  </a:lnTo>
                  <a:lnTo>
                    <a:pt x="44" y="47"/>
                  </a:lnTo>
                  <a:lnTo>
                    <a:pt x="43" y="44"/>
                  </a:lnTo>
                  <a:lnTo>
                    <a:pt x="40" y="41"/>
                  </a:lnTo>
                  <a:lnTo>
                    <a:pt x="38" y="39"/>
                  </a:lnTo>
                  <a:lnTo>
                    <a:pt x="35" y="37"/>
                  </a:lnTo>
                  <a:lnTo>
                    <a:pt x="30" y="37"/>
                  </a:lnTo>
                  <a:lnTo>
                    <a:pt x="25" y="36"/>
                  </a:lnTo>
                  <a:lnTo>
                    <a:pt x="25" y="14"/>
                  </a:lnTo>
                  <a:lnTo>
                    <a:pt x="29" y="14"/>
                  </a:lnTo>
                  <a:lnTo>
                    <a:pt x="32" y="15"/>
                  </a:lnTo>
                  <a:lnTo>
                    <a:pt x="33" y="17"/>
                  </a:lnTo>
                  <a:lnTo>
                    <a:pt x="35" y="18"/>
                  </a:lnTo>
                  <a:lnTo>
                    <a:pt x="37" y="20"/>
                  </a:lnTo>
                  <a:lnTo>
                    <a:pt x="37" y="20"/>
                  </a:lnTo>
                  <a:lnTo>
                    <a:pt x="37" y="22"/>
                  </a:lnTo>
                  <a:lnTo>
                    <a:pt x="37" y="23"/>
                  </a:lnTo>
                  <a:lnTo>
                    <a:pt x="44" y="23"/>
                  </a:lnTo>
                  <a:lnTo>
                    <a:pt x="44" y="20"/>
                  </a:lnTo>
                  <a:lnTo>
                    <a:pt x="43" y="17"/>
                  </a:lnTo>
                  <a:lnTo>
                    <a:pt x="41" y="15"/>
                  </a:lnTo>
                  <a:lnTo>
                    <a:pt x="40" y="12"/>
                  </a:lnTo>
                  <a:lnTo>
                    <a:pt x="37" y="11"/>
                  </a:lnTo>
                  <a:lnTo>
                    <a:pt x="33" y="7"/>
                  </a:lnTo>
                  <a:lnTo>
                    <a:pt x="30" y="6"/>
                  </a:lnTo>
                  <a:lnTo>
                    <a:pt x="25" y="6"/>
                  </a:lnTo>
                  <a:lnTo>
                    <a:pt x="25" y="0"/>
                  </a:lnTo>
                  <a:lnTo>
                    <a:pt x="21" y="0"/>
                  </a:lnTo>
                  <a:lnTo>
                    <a:pt x="21" y="6"/>
                  </a:lnTo>
                  <a:lnTo>
                    <a:pt x="16" y="6"/>
                  </a:lnTo>
                  <a:lnTo>
                    <a:pt x="13" y="7"/>
                  </a:lnTo>
                  <a:lnTo>
                    <a:pt x="10" y="9"/>
                  </a:lnTo>
                  <a:lnTo>
                    <a:pt x="7" y="12"/>
                  </a:lnTo>
                  <a:lnTo>
                    <a:pt x="5" y="15"/>
                  </a:lnTo>
                  <a:lnTo>
                    <a:pt x="3" y="18"/>
                  </a:lnTo>
                  <a:lnTo>
                    <a:pt x="2" y="22"/>
                  </a:lnTo>
                  <a:lnTo>
                    <a:pt x="2" y="25"/>
                  </a:lnTo>
                  <a:lnTo>
                    <a:pt x="2" y="28"/>
                  </a:lnTo>
                  <a:lnTo>
                    <a:pt x="3" y="31"/>
                  </a:lnTo>
                  <a:lnTo>
                    <a:pt x="5" y="34"/>
                  </a:lnTo>
                  <a:lnTo>
                    <a:pt x="7" y="36"/>
                  </a:lnTo>
                  <a:close/>
                </a:path>
              </a:pathLst>
            </a:custGeom>
            <a:solidFill>
              <a:srgbClr val="FF9E3F"/>
            </a:solidFill>
            <a:ln w="9525">
              <a:noFill/>
              <a:round/>
            </a:ln>
          </p:spPr>
          <p:txBody>
            <a:bodyPr/>
            <a:lstStyle/>
            <a:p>
              <a:endParaRPr lang="en-US"/>
            </a:p>
          </p:txBody>
        </p:sp>
        <p:sp>
          <p:nvSpPr>
            <p:cNvPr id="415782" name="Freeform 38"/>
            <p:cNvSpPr/>
            <p:nvPr/>
          </p:nvSpPr>
          <p:spPr bwMode="auto">
            <a:xfrm>
              <a:off x="3576" y="3460"/>
              <a:ext cx="31" cy="50"/>
            </a:xfrm>
            <a:custGeom>
              <a:avLst/>
              <a:gdLst/>
              <a:ahLst/>
              <a:cxnLst>
                <a:cxn ang="0">
                  <a:pos x="50" y="41"/>
                </a:cxn>
                <a:cxn ang="0">
                  <a:pos x="49" y="41"/>
                </a:cxn>
                <a:cxn ang="0">
                  <a:pos x="52" y="39"/>
                </a:cxn>
                <a:cxn ang="0">
                  <a:pos x="60" y="31"/>
                </a:cxn>
                <a:cxn ang="0">
                  <a:pos x="58" y="22"/>
                </a:cxn>
                <a:cxn ang="0">
                  <a:pos x="52" y="14"/>
                </a:cxn>
                <a:cxn ang="0">
                  <a:pos x="47" y="11"/>
                </a:cxn>
                <a:cxn ang="0">
                  <a:pos x="41" y="7"/>
                </a:cxn>
                <a:cxn ang="0">
                  <a:pos x="33" y="0"/>
                </a:cxn>
                <a:cxn ang="0">
                  <a:pos x="20" y="0"/>
                </a:cxn>
                <a:cxn ang="0">
                  <a:pos x="17" y="7"/>
                </a:cxn>
                <a:cxn ang="0">
                  <a:pos x="11" y="12"/>
                </a:cxn>
                <a:cxn ang="0">
                  <a:pos x="4" y="18"/>
                </a:cxn>
                <a:cxn ang="0">
                  <a:pos x="1" y="28"/>
                </a:cxn>
                <a:cxn ang="0">
                  <a:pos x="1" y="39"/>
                </a:cxn>
                <a:cxn ang="0">
                  <a:pos x="6" y="47"/>
                </a:cxn>
                <a:cxn ang="0">
                  <a:pos x="9" y="52"/>
                </a:cxn>
                <a:cxn ang="0">
                  <a:pos x="11" y="52"/>
                </a:cxn>
                <a:cxn ang="0">
                  <a:pos x="8" y="52"/>
                </a:cxn>
                <a:cxn ang="0">
                  <a:pos x="0" y="61"/>
                </a:cxn>
                <a:cxn ang="0">
                  <a:pos x="0" y="69"/>
                </a:cxn>
                <a:cxn ang="0">
                  <a:pos x="3" y="77"/>
                </a:cxn>
                <a:cxn ang="0">
                  <a:pos x="9" y="83"/>
                </a:cxn>
                <a:cxn ang="0">
                  <a:pos x="20" y="89"/>
                </a:cxn>
                <a:cxn ang="0">
                  <a:pos x="20" y="99"/>
                </a:cxn>
                <a:cxn ang="0">
                  <a:pos x="33" y="99"/>
                </a:cxn>
                <a:cxn ang="0">
                  <a:pos x="41" y="91"/>
                </a:cxn>
                <a:cxn ang="0">
                  <a:pos x="42" y="88"/>
                </a:cxn>
                <a:cxn ang="0">
                  <a:pos x="47" y="86"/>
                </a:cxn>
                <a:cxn ang="0">
                  <a:pos x="53" y="81"/>
                </a:cxn>
                <a:cxn ang="0">
                  <a:pos x="60" y="70"/>
                </a:cxn>
                <a:cxn ang="0">
                  <a:pos x="61" y="55"/>
                </a:cxn>
                <a:cxn ang="0">
                  <a:pos x="56" y="45"/>
                </a:cxn>
              </a:cxnLst>
              <a:rect l="0" t="0" r="r" b="b"/>
              <a:pathLst>
                <a:path w="61" h="99">
                  <a:moveTo>
                    <a:pt x="52" y="42"/>
                  </a:moveTo>
                  <a:lnTo>
                    <a:pt x="50" y="41"/>
                  </a:lnTo>
                  <a:lnTo>
                    <a:pt x="50" y="41"/>
                  </a:lnTo>
                  <a:lnTo>
                    <a:pt x="49" y="41"/>
                  </a:lnTo>
                  <a:lnTo>
                    <a:pt x="47" y="39"/>
                  </a:lnTo>
                  <a:lnTo>
                    <a:pt x="52" y="39"/>
                  </a:lnTo>
                  <a:lnTo>
                    <a:pt x="60" y="39"/>
                  </a:lnTo>
                  <a:lnTo>
                    <a:pt x="60" y="31"/>
                  </a:lnTo>
                  <a:lnTo>
                    <a:pt x="60" y="26"/>
                  </a:lnTo>
                  <a:lnTo>
                    <a:pt x="58" y="22"/>
                  </a:lnTo>
                  <a:lnTo>
                    <a:pt x="55" y="17"/>
                  </a:lnTo>
                  <a:lnTo>
                    <a:pt x="52" y="14"/>
                  </a:lnTo>
                  <a:lnTo>
                    <a:pt x="49" y="12"/>
                  </a:lnTo>
                  <a:lnTo>
                    <a:pt x="47" y="11"/>
                  </a:lnTo>
                  <a:lnTo>
                    <a:pt x="44" y="9"/>
                  </a:lnTo>
                  <a:lnTo>
                    <a:pt x="41" y="7"/>
                  </a:lnTo>
                  <a:lnTo>
                    <a:pt x="41" y="0"/>
                  </a:lnTo>
                  <a:lnTo>
                    <a:pt x="33" y="0"/>
                  </a:lnTo>
                  <a:lnTo>
                    <a:pt x="28" y="0"/>
                  </a:lnTo>
                  <a:lnTo>
                    <a:pt x="20" y="0"/>
                  </a:lnTo>
                  <a:lnTo>
                    <a:pt x="20" y="7"/>
                  </a:lnTo>
                  <a:lnTo>
                    <a:pt x="17" y="7"/>
                  </a:lnTo>
                  <a:lnTo>
                    <a:pt x="14" y="9"/>
                  </a:lnTo>
                  <a:lnTo>
                    <a:pt x="11" y="12"/>
                  </a:lnTo>
                  <a:lnTo>
                    <a:pt x="8" y="14"/>
                  </a:lnTo>
                  <a:lnTo>
                    <a:pt x="4" y="18"/>
                  </a:lnTo>
                  <a:lnTo>
                    <a:pt x="3" y="23"/>
                  </a:lnTo>
                  <a:lnTo>
                    <a:pt x="1" y="28"/>
                  </a:lnTo>
                  <a:lnTo>
                    <a:pt x="1" y="33"/>
                  </a:lnTo>
                  <a:lnTo>
                    <a:pt x="1" y="39"/>
                  </a:lnTo>
                  <a:lnTo>
                    <a:pt x="3" y="44"/>
                  </a:lnTo>
                  <a:lnTo>
                    <a:pt x="6" y="47"/>
                  </a:lnTo>
                  <a:lnTo>
                    <a:pt x="8" y="50"/>
                  </a:lnTo>
                  <a:lnTo>
                    <a:pt x="9" y="52"/>
                  </a:lnTo>
                  <a:lnTo>
                    <a:pt x="9" y="52"/>
                  </a:lnTo>
                  <a:lnTo>
                    <a:pt x="11" y="52"/>
                  </a:lnTo>
                  <a:lnTo>
                    <a:pt x="11" y="52"/>
                  </a:lnTo>
                  <a:lnTo>
                    <a:pt x="8" y="52"/>
                  </a:lnTo>
                  <a:lnTo>
                    <a:pt x="0" y="52"/>
                  </a:lnTo>
                  <a:lnTo>
                    <a:pt x="0" y="61"/>
                  </a:lnTo>
                  <a:lnTo>
                    <a:pt x="0" y="66"/>
                  </a:lnTo>
                  <a:lnTo>
                    <a:pt x="0" y="69"/>
                  </a:lnTo>
                  <a:lnTo>
                    <a:pt x="1" y="74"/>
                  </a:lnTo>
                  <a:lnTo>
                    <a:pt x="3" y="77"/>
                  </a:lnTo>
                  <a:lnTo>
                    <a:pt x="6" y="80"/>
                  </a:lnTo>
                  <a:lnTo>
                    <a:pt x="9" y="83"/>
                  </a:lnTo>
                  <a:lnTo>
                    <a:pt x="14" y="86"/>
                  </a:lnTo>
                  <a:lnTo>
                    <a:pt x="20" y="89"/>
                  </a:lnTo>
                  <a:lnTo>
                    <a:pt x="20" y="91"/>
                  </a:lnTo>
                  <a:lnTo>
                    <a:pt x="20" y="99"/>
                  </a:lnTo>
                  <a:lnTo>
                    <a:pt x="28" y="99"/>
                  </a:lnTo>
                  <a:lnTo>
                    <a:pt x="33" y="99"/>
                  </a:lnTo>
                  <a:lnTo>
                    <a:pt x="41" y="99"/>
                  </a:lnTo>
                  <a:lnTo>
                    <a:pt x="41" y="91"/>
                  </a:lnTo>
                  <a:lnTo>
                    <a:pt x="41" y="89"/>
                  </a:lnTo>
                  <a:lnTo>
                    <a:pt x="42" y="88"/>
                  </a:lnTo>
                  <a:lnTo>
                    <a:pt x="45" y="86"/>
                  </a:lnTo>
                  <a:lnTo>
                    <a:pt x="47" y="86"/>
                  </a:lnTo>
                  <a:lnTo>
                    <a:pt x="49" y="85"/>
                  </a:lnTo>
                  <a:lnTo>
                    <a:pt x="53" y="81"/>
                  </a:lnTo>
                  <a:lnTo>
                    <a:pt x="58" y="77"/>
                  </a:lnTo>
                  <a:lnTo>
                    <a:pt x="60" y="70"/>
                  </a:lnTo>
                  <a:lnTo>
                    <a:pt x="61" y="61"/>
                  </a:lnTo>
                  <a:lnTo>
                    <a:pt x="61" y="55"/>
                  </a:lnTo>
                  <a:lnTo>
                    <a:pt x="60" y="50"/>
                  </a:lnTo>
                  <a:lnTo>
                    <a:pt x="56" y="45"/>
                  </a:lnTo>
                  <a:lnTo>
                    <a:pt x="52" y="42"/>
                  </a:lnTo>
                  <a:close/>
                </a:path>
              </a:pathLst>
            </a:custGeom>
            <a:solidFill>
              <a:srgbClr val="000000"/>
            </a:solidFill>
            <a:ln w="9525">
              <a:noFill/>
              <a:round/>
            </a:ln>
          </p:spPr>
          <p:txBody>
            <a:bodyPr/>
            <a:lstStyle/>
            <a:p>
              <a:endParaRPr lang="en-US"/>
            </a:p>
          </p:txBody>
        </p:sp>
        <p:sp>
          <p:nvSpPr>
            <p:cNvPr id="415783" name="Freeform 39"/>
            <p:cNvSpPr/>
            <p:nvPr/>
          </p:nvSpPr>
          <p:spPr bwMode="auto">
            <a:xfrm>
              <a:off x="3580" y="3464"/>
              <a:ext cx="23" cy="42"/>
            </a:xfrm>
            <a:custGeom>
              <a:avLst/>
              <a:gdLst/>
              <a:ahLst/>
              <a:cxnLst>
                <a:cxn ang="0">
                  <a:pos x="9" y="38"/>
                </a:cxn>
                <a:cxn ang="0">
                  <a:pos x="15" y="41"/>
                </a:cxn>
                <a:cxn ang="0">
                  <a:pos x="20" y="68"/>
                </a:cxn>
                <a:cxn ang="0">
                  <a:pos x="14" y="67"/>
                </a:cxn>
                <a:cxn ang="0">
                  <a:pos x="9" y="62"/>
                </a:cxn>
                <a:cxn ang="0">
                  <a:pos x="7" y="59"/>
                </a:cxn>
                <a:cxn ang="0">
                  <a:pos x="7" y="54"/>
                </a:cxn>
                <a:cxn ang="0">
                  <a:pos x="0" y="57"/>
                </a:cxn>
                <a:cxn ang="0">
                  <a:pos x="0" y="63"/>
                </a:cxn>
                <a:cxn ang="0">
                  <a:pos x="4" y="70"/>
                </a:cxn>
                <a:cxn ang="0">
                  <a:pos x="14" y="74"/>
                </a:cxn>
                <a:cxn ang="0">
                  <a:pos x="20" y="84"/>
                </a:cxn>
                <a:cxn ang="0">
                  <a:pos x="25" y="74"/>
                </a:cxn>
                <a:cxn ang="0">
                  <a:pos x="31" y="73"/>
                </a:cxn>
                <a:cxn ang="0">
                  <a:pos x="37" y="71"/>
                </a:cxn>
                <a:cxn ang="0">
                  <a:pos x="44" y="65"/>
                </a:cxn>
                <a:cxn ang="0">
                  <a:pos x="45" y="54"/>
                </a:cxn>
                <a:cxn ang="0">
                  <a:pos x="44" y="48"/>
                </a:cxn>
                <a:cxn ang="0">
                  <a:pos x="39" y="41"/>
                </a:cxn>
                <a:cxn ang="0">
                  <a:pos x="33" y="38"/>
                </a:cxn>
                <a:cxn ang="0">
                  <a:pos x="25" y="37"/>
                </a:cxn>
                <a:cxn ang="0">
                  <a:pos x="26" y="15"/>
                </a:cxn>
                <a:cxn ang="0">
                  <a:pos x="31" y="18"/>
                </a:cxn>
                <a:cxn ang="0">
                  <a:pos x="34" y="21"/>
                </a:cxn>
                <a:cxn ang="0">
                  <a:pos x="34" y="22"/>
                </a:cxn>
                <a:cxn ang="0">
                  <a:pos x="44" y="24"/>
                </a:cxn>
                <a:cxn ang="0">
                  <a:pos x="42" y="18"/>
                </a:cxn>
                <a:cxn ang="0">
                  <a:pos x="37" y="11"/>
                </a:cxn>
                <a:cxn ang="0">
                  <a:pos x="31" y="8"/>
                </a:cxn>
                <a:cxn ang="0">
                  <a:pos x="25" y="7"/>
                </a:cxn>
                <a:cxn ang="0">
                  <a:pos x="20" y="0"/>
                </a:cxn>
                <a:cxn ang="0">
                  <a:pos x="15" y="7"/>
                </a:cxn>
                <a:cxn ang="0">
                  <a:pos x="9" y="10"/>
                </a:cxn>
                <a:cxn ang="0">
                  <a:pos x="4" y="16"/>
                </a:cxn>
                <a:cxn ang="0">
                  <a:pos x="1" y="22"/>
                </a:cxn>
                <a:cxn ang="0">
                  <a:pos x="1" y="29"/>
                </a:cxn>
                <a:cxn ang="0">
                  <a:pos x="4" y="34"/>
                </a:cxn>
              </a:cxnLst>
              <a:rect l="0" t="0" r="r" b="b"/>
              <a:pathLst>
                <a:path w="45" h="84">
                  <a:moveTo>
                    <a:pt x="6" y="37"/>
                  </a:moveTo>
                  <a:lnTo>
                    <a:pt x="9" y="38"/>
                  </a:lnTo>
                  <a:lnTo>
                    <a:pt x="12" y="40"/>
                  </a:lnTo>
                  <a:lnTo>
                    <a:pt x="15" y="41"/>
                  </a:lnTo>
                  <a:lnTo>
                    <a:pt x="20" y="43"/>
                  </a:lnTo>
                  <a:lnTo>
                    <a:pt x="20" y="68"/>
                  </a:lnTo>
                  <a:lnTo>
                    <a:pt x="17" y="68"/>
                  </a:lnTo>
                  <a:lnTo>
                    <a:pt x="14" y="67"/>
                  </a:lnTo>
                  <a:lnTo>
                    <a:pt x="11" y="65"/>
                  </a:lnTo>
                  <a:lnTo>
                    <a:pt x="9" y="62"/>
                  </a:lnTo>
                  <a:lnTo>
                    <a:pt x="7" y="60"/>
                  </a:lnTo>
                  <a:lnTo>
                    <a:pt x="7" y="59"/>
                  </a:lnTo>
                  <a:lnTo>
                    <a:pt x="7" y="56"/>
                  </a:lnTo>
                  <a:lnTo>
                    <a:pt x="7" y="54"/>
                  </a:lnTo>
                  <a:lnTo>
                    <a:pt x="0" y="54"/>
                  </a:lnTo>
                  <a:lnTo>
                    <a:pt x="0" y="57"/>
                  </a:lnTo>
                  <a:lnTo>
                    <a:pt x="0" y="60"/>
                  </a:lnTo>
                  <a:lnTo>
                    <a:pt x="0" y="63"/>
                  </a:lnTo>
                  <a:lnTo>
                    <a:pt x="1" y="65"/>
                  </a:lnTo>
                  <a:lnTo>
                    <a:pt x="4" y="70"/>
                  </a:lnTo>
                  <a:lnTo>
                    <a:pt x="9" y="71"/>
                  </a:lnTo>
                  <a:lnTo>
                    <a:pt x="14" y="74"/>
                  </a:lnTo>
                  <a:lnTo>
                    <a:pt x="20" y="74"/>
                  </a:lnTo>
                  <a:lnTo>
                    <a:pt x="20" y="84"/>
                  </a:lnTo>
                  <a:lnTo>
                    <a:pt x="25" y="84"/>
                  </a:lnTo>
                  <a:lnTo>
                    <a:pt x="25" y="74"/>
                  </a:lnTo>
                  <a:lnTo>
                    <a:pt x="28" y="74"/>
                  </a:lnTo>
                  <a:lnTo>
                    <a:pt x="31" y="73"/>
                  </a:lnTo>
                  <a:lnTo>
                    <a:pt x="34" y="73"/>
                  </a:lnTo>
                  <a:lnTo>
                    <a:pt x="37" y="71"/>
                  </a:lnTo>
                  <a:lnTo>
                    <a:pt x="41" y="68"/>
                  </a:lnTo>
                  <a:lnTo>
                    <a:pt x="44" y="65"/>
                  </a:lnTo>
                  <a:lnTo>
                    <a:pt x="45" y="60"/>
                  </a:lnTo>
                  <a:lnTo>
                    <a:pt x="45" y="54"/>
                  </a:lnTo>
                  <a:lnTo>
                    <a:pt x="45" y="51"/>
                  </a:lnTo>
                  <a:lnTo>
                    <a:pt x="44" y="48"/>
                  </a:lnTo>
                  <a:lnTo>
                    <a:pt x="41" y="45"/>
                  </a:lnTo>
                  <a:lnTo>
                    <a:pt x="39" y="41"/>
                  </a:lnTo>
                  <a:lnTo>
                    <a:pt x="36" y="40"/>
                  </a:lnTo>
                  <a:lnTo>
                    <a:pt x="33" y="38"/>
                  </a:lnTo>
                  <a:lnTo>
                    <a:pt x="29" y="38"/>
                  </a:lnTo>
                  <a:lnTo>
                    <a:pt x="25" y="37"/>
                  </a:lnTo>
                  <a:lnTo>
                    <a:pt x="25" y="13"/>
                  </a:lnTo>
                  <a:lnTo>
                    <a:pt x="26" y="15"/>
                  </a:lnTo>
                  <a:lnTo>
                    <a:pt x="29" y="16"/>
                  </a:lnTo>
                  <a:lnTo>
                    <a:pt x="31" y="18"/>
                  </a:lnTo>
                  <a:lnTo>
                    <a:pt x="33" y="19"/>
                  </a:lnTo>
                  <a:lnTo>
                    <a:pt x="34" y="21"/>
                  </a:lnTo>
                  <a:lnTo>
                    <a:pt x="34" y="21"/>
                  </a:lnTo>
                  <a:lnTo>
                    <a:pt x="34" y="22"/>
                  </a:lnTo>
                  <a:lnTo>
                    <a:pt x="36" y="24"/>
                  </a:lnTo>
                  <a:lnTo>
                    <a:pt x="44" y="24"/>
                  </a:lnTo>
                  <a:lnTo>
                    <a:pt x="44" y="21"/>
                  </a:lnTo>
                  <a:lnTo>
                    <a:pt x="42" y="18"/>
                  </a:lnTo>
                  <a:lnTo>
                    <a:pt x="41" y="15"/>
                  </a:lnTo>
                  <a:lnTo>
                    <a:pt x="37" y="11"/>
                  </a:lnTo>
                  <a:lnTo>
                    <a:pt x="34" y="10"/>
                  </a:lnTo>
                  <a:lnTo>
                    <a:pt x="31" y="8"/>
                  </a:lnTo>
                  <a:lnTo>
                    <a:pt x="28" y="7"/>
                  </a:lnTo>
                  <a:lnTo>
                    <a:pt x="25" y="7"/>
                  </a:lnTo>
                  <a:lnTo>
                    <a:pt x="25" y="0"/>
                  </a:lnTo>
                  <a:lnTo>
                    <a:pt x="20" y="0"/>
                  </a:lnTo>
                  <a:lnTo>
                    <a:pt x="20" y="7"/>
                  </a:lnTo>
                  <a:lnTo>
                    <a:pt x="15" y="7"/>
                  </a:lnTo>
                  <a:lnTo>
                    <a:pt x="12" y="8"/>
                  </a:lnTo>
                  <a:lnTo>
                    <a:pt x="9" y="10"/>
                  </a:lnTo>
                  <a:lnTo>
                    <a:pt x="6" y="13"/>
                  </a:lnTo>
                  <a:lnTo>
                    <a:pt x="4" y="16"/>
                  </a:lnTo>
                  <a:lnTo>
                    <a:pt x="3" y="19"/>
                  </a:lnTo>
                  <a:lnTo>
                    <a:pt x="1" y="22"/>
                  </a:lnTo>
                  <a:lnTo>
                    <a:pt x="1" y="26"/>
                  </a:lnTo>
                  <a:lnTo>
                    <a:pt x="1" y="29"/>
                  </a:lnTo>
                  <a:lnTo>
                    <a:pt x="3" y="32"/>
                  </a:lnTo>
                  <a:lnTo>
                    <a:pt x="4" y="34"/>
                  </a:lnTo>
                  <a:lnTo>
                    <a:pt x="6" y="37"/>
                  </a:lnTo>
                  <a:close/>
                </a:path>
              </a:pathLst>
            </a:custGeom>
            <a:solidFill>
              <a:srgbClr val="FFBF7F"/>
            </a:solidFill>
            <a:ln w="9525">
              <a:noFill/>
              <a:round/>
            </a:ln>
          </p:spPr>
          <p:txBody>
            <a:bodyPr/>
            <a:lstStyle/>
            <a:p>
              <a:endParaRPr lang="en-US"/>
            </a:p>
          </p:txBody>
        </p:sp>
        <p:sp>
          <p:nvSpPr>
            <p:cNvPr id="415784" name="Freeform 40"/>
            <p:cNvSpPr/>
            <p:nvPr/>
          </p:nvSpPr>
          <p:spPr bwMode="auto">
            <a:xfrm>
              <a:off x="3554" y="3464"/>
              <a:ext cx="15" cy="10"/>
            </a:xfrm>
            <a:custGeom>
              <a:avLst/>
              <a:gdLst/>
              <a:ahLst/>
              <a:cxnLst>
                <a:cxn ang="0">
                  <a:pos x="29" y="10"/>
                </a:cxn>
                <a:cxn ang="0">
                  <a:pos x="4" y="0"/>
                </a:cxn>
                <a:cxn ang="0">
                  <a:pos x="0" y="11"/>
                </a:cxn>
                <a:cxn ang="0">
                  <a:pos x="25" y="21"/>
                </a:cxn>
                <a:cxn ang="0">
                  <a:pos x="29" y="10"/>
                </a:cxn>
              </a:cxnLst>
              <a:rect l="0" t="0" r="r" b="b"/>
              <a:pathLst>
                <a:path w="29" h="21">
                  <a:moveTo>
                    <a:pt x="29" y="10"/>
                  </a:moveTo>
                  <a:lnTo>
                    <a:pt x="4" y="0"/>
                  </a:lnTo>
                  <a:lnTo>
                    <a:pt x="0" y="11"/>
                  </a:lnTo>
                  <a:lnTo>
                    <a:pt x="25" y="21"/>
                  </a:lnTo>
                  <a:lnTo>
                    <a:pt x="29" y="10"/>
                  </a:lnTo>
                  <a:close/>
                </a:path>
              </a:pathLst>
            </a:custGeom>
            <a:solidFill>
              <a:srgbClr val="FFBF7F"/>
            </a:solidFill>
            <a:ln w="9525">
              <a:noFill/>
              <a:round/>
            </a:ln>
          </p:spPr>
          <p:txBody>
            <a:bodyPr/>
            <a:lstStyle/>
            <a:p>
              <a:endParaRPr lang="en-US"/>
            </a:p>
          </p:txBody>
        </p:sp>
        <p:sp>
          <p:nvSpPr>
            <p:cNvPr id="415785" name="Freeform 41"/>
            <p:cNvSpPr/>
            <p:nvPr/>
          </p:nvSpPr>
          <p:spPr bwMode="auto">
            <a:xfrm>
              <a:off x="3566" y="3447"/>
              <a:ext cx="13" cy="14"/>
            </a:xfrm>
            <a:custGeom>
              <a:avLst/>
              <a:gdLst/>
              <a:ahLst/>
              <a:cxnLst>
                <a:cxn ang="0">
                  <a:pos x="27" y="20"/>
                </a:cxn>
                <a:cxn ang="0">
                  <a:pos x="10" y="0"/>
                </a:cxn>
                <a:cxn ang="0">
                  <a:pos x="0" y="6"/>
                </a:cxn>
                <a:cxn ang="0">
                  <a:pos x="17" y="28"/>
                </a:cxn>
                <a:cxn ang="0">
                  <a:pos x="27" y="20"/>
                </a:cxn>
              </a:cxnLst>
              <a:rect l="0" t="0" r="r" b="b"/>
              <a:pathLst>
                <a:path w="27" h="28">
                  <a:moveTo>
                    <a:pt x="27" y="20"/>
                  </a:moveTo>
                  <a:lnTo>
                    <a:pt x="10" y="0"/>
                  </a:lnTo>
                  <a:lnTo>
                    <a:pt x="0" y="6"/>
                  </a:lnTo>
                  <a:lnTo>
                    <a:pt x="17" y="28"/>
                  </a:lnTo>
                  <a:lnTo>
                    <a:pt x="27" y="20"/>
                  </a:lnTo>
                  <a:close/>
                </a:path>
              </a:pathLst>
            </a:custGeom>
            <a:solidFill>
              <a:srgbClr val="FFBF7F"/>
            </a:solidFill>
            <a:ln w="9525">
              <a:noFill/>
              <a:round/>
            </a:ln>
          </p:spPr>
          <p:txBody>
            <a:bodyPr/>
            <a:lstStyle/>
            <a:p>
              <a:endParaRPr lang="en-US"/>
            </a:p>
          </p:txBody>
        </p:sp>
        <p:sp>
          <p:nvSpPr>
            <p:cNvPr id="415786" name="Rectangle 42"/>
            <p:cNvSpPr>
              <a:spLocks noChangeArrowheads="1"/>
            </p:cNvSpPr>
            <p:nvPr/>
          </p:nvSpPr>
          <p:spPr bwMode="auto">
            <a:xfrm>
              <a:off x="3585" y="3440"/>
              <a:ext cx="6" cy="13"/>
            </a:xfrm>
            <a:prstGeom prst="rect">
              <a:avLst/>
            </a:prstGeom>
            <a:solidFill>
              <a:srgbClr val="FFBF7F"/>
            </a:solidFill>
            <a:ln w="9525">
              <a:noFill/>
              <a:miter lim="800000"/>
            </a:ln>
          </p:spPr>
          <p:txBody>
            <a:bodyPr/>
            <a:lstStyle/>
            <a:p>
              <a:endParaRPr lang="en-US"/>
            </a:p>
          </p:txBody>
        </p:sp>
        <p:sp>
          <p:nvSpPr>
            <p:cNvPr id="415787" name="Freeform 43"/>
            <p:cNvSpPr/>
            <p:nvPr/>
          </p:nvSpPr>
          <p:spPr bwMode="auto">
            <a:xfrm>
              <a:off x="3599" y="3448"/>
              <a:ext cx="11" cy="14"/>
            </a:xfrm>
            <a:custGeom>
              <a:avLst/>
              <a:gdLst/>
              <a:ahLst/>
              <a:cxnLst>
                <a:cxn ang="0">
                  <a:pos x="10" y="27"/>
                </a:cxn>
                <a:cxn ang="0">
                  <a:pos x="24" y="5"/>
                </a:cxn>
                <a:cxn ang="0">
                  <a:pos x="15" y="0"/>
                </a:cxn>
                <a:cxn ang="0">
                  <a:pos x="0" y="20"/>
                </a:cxn>
                <a:cxn ang="0">
                  <a:pos x="10" y="27"/>
                </a:cxn>
              </a:cxnLst>
              <a:rect l="0" t="0" r="r" b="b"/>
              <a:pathLst>
                <a:path w="24" h="27">
                  <a:moveTo>
                    <a:pt x="10" y="27"/>
                  </a:moveTo>
                  <a:lnTo>
                    <a:pt x="24" y="5"/>
                  </a:lnTo>
                  <a:lnTo>
                    <a:pt x="15" y="0"/>
                  </a:lnTo>
                  <a:lnTo>
                    <a:pt x="0" y="20"/>
                  </a:lnTo>
                  <a:lnTo>
                    <a:pt x="10" y="27"/>
                  </a:lnTo>
                  <a:close/>
                </a:path>
              </a:pathLst>
            </a:custGeom>
            <a:solidFill>
              <a:srgbClr val="FFBF7F"/>
            </a:solidFill>
            <a:ln w="9525">
              <a:noFill/>
              <a:round/>
            </a:ln>
          </p:spPr>
          <p:txBody>
            <a:bodyPr/>
            <a:lstStyle/>
            <a:p>
              <a:endParaRPr lang="en-US"/>
            </a:p>
          </p:txBody>
        </p:sp>
        <p:sp>
          <p:nvSpPr>
            <p:cNvPr id="415788" name="Freeform 44"/>
            <p:cNvSpPr/>
            <p:nvPr/>
          </p:nvSpPr>
          <p:spPr bwMode="auto">
            <a:xfrm>
              <a:off x="3608" y="3461"/>
              <a:ext cx="15" cy="13"/>
            </a:xfrm>
            <a:custGeom>
              <a:avLst/>
              <a:gdLst/>
              <a:ahLst/>
              <a:cxnLst>
                <a:cxn ang="0">
                  <a:pos x="7" y="25"/>
                </a:cxn>
                <a:cxn ang="0">
                  <a:pos x="30" y="10"/>
                </a:cxn>
                <a:cxn ang="0">
                  <a:pos x="24" y="0"/>
                </a:cxn>
                <a:cxn ang="0">
                  <a:pos x="0" y="14"/>
                </a:cxn>
                <a:cxn ang="0">
                  <a:pos x="7" y="25"/>
                </a:cxn>
              </a:cxnLst>
              <a:rect l="0" t="0" r="r" b="b"/>
              <a:pathLst>
                <a:path w="30" h="25">
                  <a:moveTo>
                    <a:pt x="7" y="25"/>
                  </a:moveTo>
                  <a:lnTo>
                    <a:pt x="30" y="10"/>
                  </a:lnTo>
                  <a:lnTo>
                    <a:pt x="24" y="0"/>
                  </a:lnTo>
                  <a:lnTo>
                    <a:pt x="0" y="14"/>
                  </a:lnTo>
                  <a:lnTo>
                    <a:pt x="7" y="25"/>
                  </a:lnTo>
                  <a:close/>
                </a:path>
              </a:pathLst>
            </a:custGeom>
            <a:solidFill>
              <a:srgbClr val="FFBF7F"/>
            </a:solidFill>
            <a:ln w="9525">
              <a:noFill/>
              <a:round/>
            </a:ln>
          </p:spPr>
          <p:txBody>
            <a:bodyPr/>
            <a:lstStyle/>
            <a:p>
              <a:endParaRPr lang="en-US"/>
            </a:p>
          </p:txBody>
        </p:sp>
        <p:sp>
          <p:nvSpPr>
            <p:cNvPr id="415789" name="Freeform 45"/>
            <p:cNvSpPr/>
            <p:nvPr/>
          </p:nvSpPr>
          <p:spPr bwMode="auto">
            <a:xfrm>
              <a:off x="3592" y="3486"/>
              <a:ext cx="6" cy="12"/>
            </a:xfrm>
            <a:custGeom>
              <a:avLst/>
              <a:gdLst/>
              <a:ahLst/>
              <a:cxnLst>
                <a:cxn ang="0">
                  <a:pos x="0" y="0"/>
                </a:cxn>
                <a:cxn ang="0">
                  <a:pos x="1" y="1"/>
                </a:cxn>
                <a:cxn ang="0">
                  <a:pos x="4" y="1"/>
                </a:cxn>
                <a:cxn ang="0">
                  <a:pos x="6" y="1"/>
                </a:cxn>
                <a:cxn ang="0">
                  <a:pos x="8" y="3"/>
                </a:cxn>
                <a:cxn ang="0">
                  <a:pos x="9" y="4"/>
                </a:cxn>
                <a:cxn ang="0">
                  <a:pos x="11" y="6"/>
                </a:cxn>
                <a:cxn ang="0">
                  <a:pos x="11" y="9"/>
                </a:cxn>
                <a:cxn ang="0">
                  <a:pos x="11" y="12"/>
                </a:cxn>
                <a:cxn ang="0">
                  <a:pos x="11" y="14"/>
                </a:cxn>
                <a:cxn ang="0">
                  <a:pos x="11" y="15"/>
                </a:cxn>
                <a:cxn ang="0">
                  <a:pos x="11" y="17"/>
                </a:cxn>
                <a:cxn ang="0">
                  <a:pos x="9" y="18"/>
                </a:cxn>
                <a:cxn ang="0">
                  <a:pos x="8" y="20"/>
                </a:cxn>
                <a:cxn ang="0">
                  <a:pos x="6" y="22"/>
                </a:cxn>
                <a:cxn ang="0">
                  <a:pos x="3" y="23"/>
                </a:cxn>
                <a:cxn ang="0">
                  <a:pos x="0" y="23"/>
                </a:cxn>
                <a:cxn ang="0">
                  <a:pos x="0" y="0"/>
                </a:cxn>
              </a:cxnLst>
              <a:rect l="0" t="0" r="r" b="b"/>
              <a:pathLst>
                <a:path w="11" h="23">
                  <a:moveTo>
                    <a:pt x="0" y="0"/>
                  </a:moveTo>
                  <a:lnTo>
                    <a:pt x="1" y="1"/>
                  </a:lnTo>
                  <a:lnTo>
                    <a:pt x="4" y="1"/>
                  </a:lnTo>
                  <a:lnTo>
                    <a:pt x="6" y="1"/>
                  </a:lnTo>
                  <a:lnTo>
                    <a:pt x="8" y="3"/>
                  </a:lnTo>
                  <a:lnTo>
                    <a:pt x="9" y="4"/>
                  </a:lnTo>
                  <a:lnTo>
                    <a:pt x="11" y="6"/>
                  </a:lnTo>
                  <a:lnTo>
                    <a:pt x="11" y="9"/>
                  </a:lnTo>
                  <a:lnTo>
                    <a:pt x="11" y="12"/>
                  </a:lnTo>
                  <a:lnTo>
                    <a:pt x="11" y="14"/>
                  </a:lnTo>
                  <a:lnTo>
                    <a:pt x="11" y="15"/>
                  </a:lnTo>
                  <a:lnTo>
                    <a:pt x="11" y="17"/>
                  </a:lnTo>
                  <a:lnTo>
                    <a:pt x="9" y="18"/>
                  </a:lnTo>
                  <a:lnTo>
                    <a:pt x="8" y="20"/>
                  </a:lnTo>
                  <a:lnTo>
                    <a:pt x="6" y="22"/>
                  </a:lnTo>
                  <a:lnTo>
                    <a:pt x="3" y="23"/>
                  </a:lnTo>
                  <a:lnTo>
                    <a:pt x="0" y="23"/>
                  </a:lnTo>
                  <a:lnTo>
                    <a:pt x="0" y="0"/>
                  </a:lnTo>
                  <a:close/>
                </a:path>
              </a:pathLst>
            </a:custGeom>
            <a:solidFill>
              <a:srgbClr val="000000"/>
            </a:solidFill>
            <a:ln w="9525">
              <a:noFill/>
              <a:round/>
            </a:ln>
          </p:spPr>
          <p:txBody>
            <a:bodyPr/>
            <a:lstStyle/>
            <a:p>
              <a:endParaRPr lang="en-US"/>
            </a:p>
          </p:txBody>
        </p:sp>
        <p:sp>
          <p:nvSpPr>
            <p:cNvPr id="415790" name="Freeform 46"/>
            <p:cNvSpPr/>
            <p:nvPr/>
          </p:nvSpPr>
          <p:spPr bwMode="auto">
            <a:xfrm>
              <a:off x="3584" y="3471"/>
              <a:ext cx="6" cy="11"/>
            </a:xfrm>
            <a:custGeom>
              <a:avLst/>
              <a:gdLst/>
              <a:ahLst/>
              <a:cxnLst>
                <a:cxn ang="0">
                  <a:pos x="2" y="5"/>
                </a:cxn>
                <a:cxn ang="0">
                  <a:pos x="3" y="3"/>
                </a:cxn>
                <a:cxn ang="0">
                  <a:pos x="5" y="2"/>
                </a:cxn>
                <a:cxn ang="0">
                  <a:pos x="8" y="0"/>
                </a:cxn>
                <a:cxn ang="0">
                  <a:pos x="11" y="0"/>
                </a:cxn>
                <a:cxn ang="0">
                  <a:pos x="11" y="22"/>
                </a:cxn>
                <a:cxn ang="0">
                  <a:pos x="9" y="22"/>
                </a:cxn>
                <a:cxn ang="0">
                  <a:pos x="6" y="21"/>
                </a:cxn>
                <a:cxn ang="0">
                  <a:pos x="5" y="21"/>
                </a:cxn>
                <a:cxn ang="0">
                  <a:pos x="3" y="19"/>
                </a:cxn>
                <a:cxn ang="0">
                  <a:pos x="2" y="17"/>
                </a:cxn>
                <a:cxn ang="0">
                  <a:pos x="0" y="16"/>
                </a:cxn>
                <a:cxn ang="0">
                  <a:pos x="0" y="13"/>
                </a:cxn>
                <a:cxn ang="0">
                  <a:pos x="0" y="11"/>
                </a:cxn>
                <a:cxn ang="0">
                  <a:pos x="0" y="9"/>
                </a:cxn>
                <a:cxn ang="0">
                  <a:pos x="0" y="8"/>
                </a:cxn>
                <a:cxn ang="0">
                  <a:pos x="0" y="6"/>
                </a:cxn>
                <a:cxn ang="0">
                  <a:pos x="2" y="5"/>
                </a:cxn>
              </a:cxnLst>
              <a:rect l="0" t="0" r="r" b="b"/>
              <a:pathLst>
                <a:path w="11" h="22">
                  <a:moveTo>
                    <a:pt x="2" y="5"/>
                  </a:moveTo>
                  <a:lnTo>
                    <a:pt x="3" y="3"/>
                  </a:lnTo>
                  <a:lnTo>
                    <a:pt x="5" y="2"/>
                  </a:lnTo>
                  <a:lnTo>
                    <a:pt x="8" y="0"/>
                  </a:lnTo>
                  <a:lnTo>
                    <a:pt x="11" y="0"/>
                  </a:lnTo>
                  <a:lnTo>
                    <a:pt x="11" y="22"/>
                  </a:lnTo>
                  <a:lnTo>
                    <a:pt x="9" y="22"/>
                  </a:lnTo>
                  <a:lnTo>
                    <a:pt x="6" y="21"/>
                  </a:lnTo>
                  <a:lnTo>
                    <a:pt x="5" y="21"/>
                  </a:lnTo>
                  <a:lnTo>
                    <a:pt x="3" y="19"/>
                  </a:lnTo>
                  <a:lnTo>
                    <a:pt x="2" y="17"/>
                  </a:lnTo>
                  <a:lnTo>
                    <a:pt x="0" y="16"/>
                  </a:lnTo>
                  <a:lnTo>
                    <a:pt x="0" y="13"/>
                  </a:lnTo>
                  <a:lnTo>
                    <a:pt x="0" y="11"/>
                  </a:lnTo>
                  <a:lnTo>
                    <a:pt x="0" y="9"/>
                  </a:lnTo>
                  <a:lnTo>
                    <a:pt x="0" y="8"/>
                  </a:lnTo>
                  <a:lnTo>
                    <a:pt x="0" y="6"/>
                  </a:lnTo>
                  <a:lnTo>
                    <a:pt x="2" y="5"/>
                  </a:lnTo>
                  <a:close/>
                </a:path>
              </a:pathLst>
            </a:custGeom>
            <a:solidFill>
              <a:srgbClr val="000000"/>
            </a:solidFill>
            <a:ln w="9525">
              <a:noFill/>
              <a:round/>
            </a:ln>
          </p:spPr>
          <p:txBody>
            <a:bodyPr/>
            <a:lstStyle/>
            <a:p>
              <a:endParaRPr lang="en-US"/>
            </a:p>
          </p:txBody>
        </p:sp>
        <p:sp>
          <p:nvSpPr>
            <p:cNvPr id="415791" name="Freeform 47"/>
            <p:cNvSpPr/>
            <p:nvPr/>
          </p:nvSpPr>
          <p:spPr bwMode="auto">
            <a:xfrm>
              <a:off x="2164" y="3313"/>
              <a:ext cx="309" cy="308"/>
            </a:xfrm>
            <a:custGeom>
              <a:avLst/>
              <a:gdLst/>
              <a:ahLst/>
              <a:cxnLst>
                <a:cxn ang="0">
                  <a:pos x="16" y="408"/>
                </a:cxn>
                <a:cxn ang="0">
                  <a:pos x="1" y="349"/>
                </a:cxn>
                <a:cxn ang="0">
                  <a:pos x="0" y="290"/>
                </a:cxn>
                <a:cxn ang="0">
                  <a:pos x="9" y="231"/>
                </a:cxn>
                <a:cxn ang="0">
                  <a:pos x="30" y="175"/>
                </a:cxn>
                <a:cxn ang="0">
                  <a:pos x="44" y="148"/>
                </a:cxn>
                <a:cxn ang="0">
                  <a:pos x="61" y="123"/>
                </a:cxn>
                <a:cxn ang="0">
                  <a:pos x="82" y="99"/>
                </a:cxn>
                <a:cxn ang="0">
                  <a:pos x="102" y="78"/>
                </a:cxn>
                <a:cxn ang="0">
                  <a:pos x="126" y="59"/>
                </a:cxn>
                <a:cxn ang="0">
                  <a:pos x="151" y="42"/>
                </a:cxn>
                <a:cxn ang="0">
                  <a:pos x="178" y="28"/>
                </a:cxn>
                <a:cxn ang="0">
                  <a:pos x="206" y="17"/>
                </a:cxn>
                <a:cxn ang="0">
                  <a:pos x="236" y="9"/>
                </a:cxn>
                <a:cxn ang="0">
                  <a:pos x="266" y="3"/>
                </a:cxn>
                <a:cxn ang="0">
                  <a:pos x="296" y="0"/>
                </a:cxn>
                <a:cxn ang="0">
                  <a:pos x="326" y="0"/>
                </a:cxn>
                <a:cxn ang="0">
                  <a:pos x="356" y="4"/>
                </a:cxn>
                <a:cxn ang="0">
                  <a:pos x="386" y="9"/>
                </a:cxn>
                <a:cxn ang="0">
                  <a:pos x="414" y="19"/>
                </a:cxn>
                <a:cxn ang="0">
                  <a:pos x="443" y="31"/>
                </a:cxn>
                <a:cxn ang="0">
                  <a:pos x="470" y="45"/>
                </a:cxn>
                <a:cxn ang="0">
                  <a:pos x="495" y="63"/>
                </a:cxn>
                <a:cxn ang="0">
                  <a:pos x="518" y="82"/>
                </a:cxn>
                <a:cxn ang="0">
                  <a:pos x="539" y="102"/>
                </a:cxn>
                <a:cxn ang="0">
                  <a:pos x="558" y="126"/>
                </a:cxn>
                <a:cxn ang="0">
                  <a:pos x="574" y="151"/>
                </a:cxn>
                <a:cxn ang="0">
                  <a:pos x="588" y="179"/>
                </a:cxn>
                <a:cxn ang="0">
                  <a:pos x="600" y="208"/>
                </a:cxn>
                <a:cxn ang="0">
                  <a:pos x="615" y="267"/>
                </a:cxn>
                <a:cxn ang="0">
                  <a:pos x="616" y="327"/>
                </a:cxn>
                <a:cxn ang="0">
                  <a:pos x="607" y="387"/>
                </a:cxn>
                <a:cxn ang="0">
                  <a:pos x="586" y="442"/>
                </a:cxn>
                <a:cxn ang="0">
                  <a:pos x="555" y="493"/>
                </a:cxn>
                <a:cxn ang="0">
                  <a:pos x="515" y="537"/>
                </a:cxn>
                <a:cxn ang="0">
                  <a:pos x="466" y="572"/>
                </a:cxn>
                <a:cxn ang="0">
                  <a:pos x="410" y="598"/>
                </a:cxn>
                <a:cxn ang="0">
                  <a:pos x="380" y="606"/>
                </a:cxn>
                <a:cxn ang="0">
                  <a:pos x="350" y="613"/>
                </a:cxn>
                <a:cxn ang="0">
                  <a:pos x="320" y="616"/>
                </a:cxn>
                <a:cxn ang="0">
                  <a:pos x="290" y="614"/>
                </a:cxn>
                <a:cxn ang="0">
                  <a:pos x="260" y="611"/>
                </a:cxn>
                <a:cxn ang="0">
                  <a:pos x="230" y="605"/>
                </a:cxn>
                <a:cxn ang="0">
                  <a:pos x="202" y="597"/>
                </a:cxn>
                <a:cxn ang="0">
                  <a:pos x="173" y="584"/>
                </a:cxn>
                <a:cxn ang="0">
                  <a:pos x="146" y="570"/>
                </a:cxn>
                <a:cxn ang="0">
                  <a:pos x="121" y="553"/>
                </a:cxn>
                <a:cxn ang="0">
                  <a:pos x="98" y="534"/>
                </a:cxn>
                <a:cxn ang="0">
                  <a:pos x="77" y="512"/>
                </a:cxn>
                <a:cxn ang="0">
                  <a:pos x="58" y="490"/>
                </a:cxn>
                <a:cxn ang="0">
                  <a:pos x="42" y="463"/>
                </a:cxn>
                <a:cxn ang="0">
                  <a:pos x="28" y="436"/>
                </a:cxn>
                <a:cxn ang="0">
                  <a:pos x="16" y="408"/>
                </a:cxn>
              </a:cxnLst>
              <a:rect l="0" t="0" r="r" b="b"/>
              <a:pathLst>
                <a:path w="616" h="616">
                  <a:moveTo>
                    <a:pt x="16" y="408"/>
                  </a:moveTo>
                  <a:lnTo>
                    <a:pt x="1" y="349"/>
                  </a:lnTo>
                  <a:lnTo>
                    <a:pt x="0" y="290"/>
                  </a:lnTo>
                  <a:lnTo>
                    <a:pt x="9" y="231"/>
                  </a:lnTo>
                  <a:lnTo>
                    <a:pt x="30" y="175"/>
                  </a:lnTo>
                  <a:lnTo>
                    <a:pt x="44" y="148"/>
                  </a:lnTo>
                  <a:lnTo>
                    <a:pt x="61" y="123"/>
                  </a:lnTo>
                  <a:lnTo>
                    <a:pt x="82" y="99"/>
                  </a:lnTo>
                  <a:lnTo>
                    <a:pt x="102" y="78"/>
                  </a:lnTo>
                  <a:lnTo>
                    <a:pt x="126" y="59"/>
                  </a:lnTo>
                  <a:lnTo>
                    <a:pt x="151" y="42"/>
                  </a:lnTo>
                  <a:lnTo>
                    <a:pt x="178" y="28"/>
                  </a:lnTo>
                  <a:lnTo>
                    <a:pt x="206" y="17"/>
                  </a:lnTo>
                  <a:lnTo>
                    <a:pt x="236" y="9"/>
                  </a:lnTo>
                  <a:lnTo>
                    <a:pt x="266" y="3"/>
                  </a:lnTo>
                  <a:lnTo>
                    <a:pt x="296" y="0"/>
                  </a:lnTo>
                  <a:lnTo>
                    <a:pt x="326" y="0"/>
                  </a:lnTo>
                  <a:lnTo>
                    <a:pt x="356" y="4"/>
                  </a:lnTo>
                  <a:lnTo>
                    <a:pt x="386" y="9"/>
                  </a:lnTo>
                  <a:lnTo>
                    <a:pt x="414" y="19"/>
                  </a:lnTo>
                  <a:lnTo>
                    <a:pt x="443" y="31"/>
                  </a:lnTo>
                  <a:lnTo>
                    <a:pt x="470" y="45"/>
                  </a:lnTo>
                  <a:lnTo>
                    <a:pt x="495" y="63"/>
                  </a:lnTo>
                  <a:lnTo>
                    <a:pt x="518" y="82"/>
                  </a:lnTo>
                  <a:lnTo>
                    <a:pt x="539" y="102"/>
                  </a:lnTo>
                  <a:lnTo>
                    <a:pt x="558" y="126"/>
                  </a:lnTo>
                  <a:lnTo>
                    <a:pt x="574" y="151"/>
                  </a:lnTo>
                  <a:lnTo>
                    <a:pt x="588" y="179"/>
                  </a:lnTo>
                  <a:lnTo>
                    <a:pt x="600" y="208"/>
                  </a:lnTo>
                  <a:lnTo>
                    <a:pt x="615" y="267"/>
                  </a:lnTo>
                  <a:lnTo>
                    <a:pt x="616" y="327"/>
                  </a:lnTo>
                  <a:lnTo>
                    <a:pt x="607" y="387"/>
                  </a:lnTo>
                  <a:lnTo>
                    <a:pt x="586" y="442"/>
                  </a:lnTo>
                  <a:lnTo>
                    <a:pt x="555" y="493"/>
                  </a:lnTo>
                  <a:lnTo>
                    <a:pt x="515" y="537"/>
                  </a:lnTo>
                  <a:lnTo>
                    <a:pt x="466" y="572"/>
                  </a:lnTo>
                  <a:lnTo>
                    <a:pt x="410" y="598"/>
                  </a:lnTo>
                  <a:lnTo>
                    <a:pt x="380" y="606"/>
                  </a:lnTo>
                  <a:lnTo>
                    <a:pt x="350" y="613"/>
                  </a:lnTo>
                  <a:lnTo>
                    <a:pt x="320" y="616"/>
                  </a:lnTo>
                  <a:lnTo>
                    <a:pt x="290" y="614"/>
                  </a:lnTo>
                  <a:lnTo>
                    <a:pt x="260" y="611"/>
                  </a:lnTo>
                  <a:lnTo>
                    <a:pt x="230" y="605"/>
                  </a:lnTo>
                  <a:lnTo>
                    <a:pt x="202" y="597"/>
                  </a:lnTo>
                  <a:lnTo>
                    <a:pt x="173" y="584"/>
                  </a:lnTo>
                  <a:lnTo>
                    <a:pt x="146" y="570"/>
                  </a:lnTo>
                  <a:lnTo>
                    <a:pt x="121" y="553"/>
                  </a:lnTo>
                  <a:lnTo>
                    <a:pt x="98" y="534"/>
                  </a:lnTo>
                  <a:lnTo>
                    <a:pt x="77" y="512"/>
                  </a:lnTo>
                  <a:lnTo>
                    <a:pt x="58" y="490"/>
                  </a:lnTo>
                  <a:lnTo>
                    <a:pt x="42" y="463"/>
                  </a:lnTo>
                  <a:lnTo>
                    <a:pt x="28" y="436"/>
                  </a:lnTo>
                  <a:lnTo>
                    <a:pt x="16" y="408"/>
                  </a:lnTo>
                  <a:close/>
                </a:path>
              </a:pathLst>
            </a:custGeom>
            <a:solidFill>
              <a:srgbClr val="000000"/>
            </a:solidFill>
            <a:ln w="9525">
              <a:noFill/>
              <a:round/>
            </a:ln>
          </p:spPr>
          <p:txBody>
            <a:bodyPr/>
            <a:lstStyle/>
            <a:p>
              <a:endParaRPr lang="en-US"/>
            </a:p>
          </p:txBody>
        </p:sp>
        <p:sp>
          <p:nvSpPr>
            <p:cNvPr id="415792" name="Freeform 48"/>
            <p:cNvSpPr/>
            <p:nvPr/>
          </p:nvSpPr>
          <p:spPr bwMode="auto">
            <a:xfrm>
              <a:off x="2168" y="3316"/>
              <a:ext cx="301" cy="302"/>
            </a:xfrm>
            <a:custGeom>
              <a:avLst/>
              <a:gdLst/>
              <a:ahLst/>
              <a:cxnLst>
                <a:cxn ang="0">
                  <a:pos x="402" y="586"/>
                </a:cxn>
                <a:cxn ang="0">
                  <a:pos x="457" y="561"/>
                </a:cxn>
                <a:cxn ang="0">
                  <a:pos x="506" y="525"/>
                </a:cxn>
                <a:cxn ang="0">
                  <a:pos x="546" y="482"/>
                </a:cxn>
                <a:cxn ang="0">
                  <a:pos x="575" y="432"/>
                </a:cxn>
                <a:cxn ang="0">
                  <a:pos x="594" y="378"/>
                </a:cxn>
                <a:cxn ang="0">
                  <a:pos x="604" y="321"/>
                </a:cxn>
                <a:cxn ang="0">
                  <a:pos x="602" y="261"/>
                </a:cxn>
                <a:cxn ang="0">
                  <a:pos x="588" y="203"/>
                </a:cxn>
                <a:cxn ang="0">
                  <a:pos x="577" y="175"/>
                </a:cxn>
                <a:cxn ang="0">
                  <a:pos x="563" y="148"/>
                </a:cxn>
                <a:cxn ang="0">
                  <a:pos x="546" y="123"/>
                </a:cxn>
                <a:cxn ang="0">
                  <a:pos x="527" y="99"/>
                </a:cxn>
                <a:cxn ang="0">
                  <a:pos x="506" y="79"/>
                </a:cxn>
                <a:cxn ang="0">
                  <a:pos x="484" y="60"/>
                </a:cxn>
                <a:cxn ang="0">
                  <a:pos x="459" y="44"/>
                </a:cxn>
                <a:cxn ang="0">
                  <a:pos x="434" y="30"/>
                </a:cxn>
                <a:cxn ang="0">
                  <a:pos x="407" y="19"/>
                </a:cxn>
                <a:cxn ang="0">
                  <a:pos x="380" y="11"/>
                </a:cxn>
                <a:cxn ang="0">
                  <a:pos x="352" y="5"/>
                </a:cxn>
                <a:cxn ang="0">
                  <a:pos x="322" y="1"/>
                </a:cxn>
                <a:cxn ang="0">
                  <a:pos x="292" y="0"/>
                </a:cxn>
                <a:cxn ang="0">
                  <a:pos x="262" y="3"/>
                </a:cxn>
                <a:cxn ang="0">
                  <a:pos x="232" y="8"/>
                </a:cxn>
                <a:cxn ang="0">
                  <a:pos x="202" y="17"/>
                </a:cxn>
                <a:cxn ang="0">
                  <a:pos x="147" y="42"/>
                </a:cxn>
                <a:cxn ang="0">
                  <a:pos x="98" y="79"/>
                </a:cxn>
                <a:cxn ang="0">
                  <a:pos x="58" y="121"/>
                </a:cxn>
                <a:cxn ang="0">
                  <a:pos x="29" y="170"/>
                </a:cxn>
                <a:cxn ang="0">
                  <a:pos x="10" y="225"/>
                </a:cxn>
                <a:cxn ang="0">
                  <a:pos x="0" y="282"/>
                </a:cxn>
                <a:cxn ang="0">
                  <a:pos x="2" y="342"/>
                </a:cxn>
                <a:cxn ang="0">
                  <a:pos x="16" y="400"/>
                </a:cxn>
                <a:cxn ang="0">
                  <a:pos x="27" y="429"/>
                </a:cxn>
                <a:cxn ang="0">
                  <a:pos x="41" y="455"/>
                </a:cxn>
                <a:cxn ang="0">
                  <a:pos x="58" y="481"/>
                </a:cxn>
                <a:cxn ang="0">
                  <a:pos x="77" y="504"/>
                </a:cxn>
                <a:cxn ang="0">
                  <a:pos x="98" y="525"/>
                </a:cxn>
                <a:cxn ang="0">
                  <a:pos x="120" y="544"/>
                </a:cxn>
                <a:cxn ang="0">
                  <a:pos x="145" y="559"/>
                </a:cxn>
                <a:cxn ang="0">
                  <a:pos x="170" y="574"/>
                </a:cxn>
                <a:cxn ang="0">
                  <a:pos x="197" y="585"/>
                </a:cxn>
                <a:cxn ang="0">
                  <a:pos x="224" y="592"/>
                </a:cxn>
                <a:cxn ang="0">
                  <a:pos x="252" y="599"/>
                </a:cxn>
                <a:cxn ang="0">
                  <a:pos x="282" y="602"/>
                </a:cxn>
                <a:cxn ang="0">
                  <a:pos x="312" y="603"/>
                </a:cxn>
                <a:cxn ang="0">
                  <a:pos x="342" y="600"/>
                </a:cxn>
                <a:cxn ang="0">
                  <a:pos x="372" y="596"/>
                </a:cxn>
                <a:cxn ang="0">
                  <a:pos x="402" y="586"/>
                </a:cxn>
              </a:cxnLst>
              <a:rect l="0" t="0" r="r" b="b"/>
              <a:pathLst>
                <a:path w="604" h="603">
                  <a:moveTo>
                    <a:pt x="402" y="586"/>
                  </a:moveTo>
                  <a:lnTo>
                    <a:pt x="457" y="561"/>
                  </a:lnTo>
                  <a:lnTo>
                    <a:pt x="506" y="525"/>
                  </a:lnTo>
                  <a:lnTo>
                    <a:pt x="546" y="482"/>
                  </a:lnTo>
                  <a:lnTo>
                    <a:pt x="575" y="432"/>
                  </a:lnTo>
                  <a:lnTo>
                    <a:pt x="594" y="378"/>
                  </a:lnTo>
                  <a:lnTo>
                    <a:pt x="604" y="321"/>
                  </a:lnTo>
                  <a:lnTo>
                    <a:pt x="602" y="261"/>
                  </a:lnTo>
                  <a:lnTo>
                    <a:pt x="588" y="203"/>
                  </a:lnTo>
                  <a:lnTo>
                    <a:pt x="577" y="175"/>
                  </a:lnTo>
                  <a:lnTo>
                    <a:pt x="563" y="148"/>
                  </a:lnTo>
                  <a:lnTo>
                    <a:pt x="546" y="123"/>
                  </a:lnTo>
                  <a:lnTo>
                    <a:pt x="527" y="99"/>
                  </a:lnTo>
                  <a:lnTo>
                    <a:pt x="506" y="79"/>
                  </a:lnTo>
                  <a:lnTo>
                    <a:pt x="484" y="60"/>
                  </a:lnTo>
                  <a:lnTo>
                    <a:pt x="459" y="44"/>
                  </a:lnTo>
                  <a:lnTo>
                    <a:pt x="434" y="30"/>
                  </a:lnTo>
                  <a:lnTo>
                    <a:pt x="407" y="19"/>
                  </a:lnTo>
                  <a:lnTo>
                    <a:pt x="380" y="11"/>
                  </a:lnTo>
                  <a:lnTo>
                    <a:pt x="352" y="5"/>
                  </a:lnTo>
                  <a:lnTo>
                    <a:pt x="322" y="1"/>
                  </a:lnTo>
                  <a:lnTo>
                    <a:pt x="292" y="0"/>
                  </a:lnTo>
                  <a:lnTo>
                    <a:pt x="262" y="3"/>
                  </a:lnTo>
                  <a:lnTo>
                    <a:pt x="232" y="8"/>
                  </a:lnTo>
                  <a:lnTo>
                    <a:pt x="202" y="17"/>
                  </a:lnTo>
                  <a:lnTo>
                    <a:pt x="147" y="42"/>
                  </a:lnTo>
                  <a:lnTo>
                    <a:pt x="98" y="79"/>
                  </a:lnTo>
                  <a:lnTo>
                    <a:pt x="58" y="121"/>
                  </a:lnTo>
                  <a:lnTo>
                    <a:pt x="29" y="170"/>
                  </a:lnTo>
                  <a:lnTo>
                    <a:pt x="10" y="225"/>
                  </a:lnTo>
                  <a:lnTo>
                    <a:pt x="0" y="282"/>
                  </a:lnTo>
                  <a:lnTo>
                    <a:pt x="2" y="342"/>
                  </a:lnTo>
                  <a:lnTo>
                    <a:pt x="16" y="400"/>
                  </a:lnTo>
                  <a:lnTo>
                    <a:pt x="27" y="429"/>
                  </a:lnTo>
                  <a:lnTo>
                    <a:pt x="41" y="455"/>
                  </a:lnTo>
                  <a:lnTo>
                    <a:pt x="58" y="481"/>
                  </a:lnTo>
                  <a:lnTo>
                    <a:pt x="77" y="504"/>
                  </a:lnTo>
                  <a:lnTo>
                    <a:pt x="98" y="525"/>
                  </a:lnTo>
                  <a:lnTo>
                    <a:pt x="120" y="544"/>
                  </a:lnTo>
                  <a:lnTo>
                    <a:pt x="145" y="559"/>
                  </a:lnTo>
                  <a:lnTo>
                    <a:pt x="170" y="574"/>
                  </a:lnTo>
                  <a:lnTo>
                    <a:pt x="197" y="585"/>
                  </a:lnTo>
                  <a:lnTo>
                    <a:pt x="224" y="592"/>
                  </a:lnTo>
                  <a:lnTo>
                    <a:pt x="252" y="599"/>
                  </a:lnTo>
                  <a:lnTo>
                    <a:pt x="282" y="602"/>
                  </a:lnTo>
                  <a:lnTo>
                    <a:pt x="312" y="603"/>
                  </a:lnTo>
                  <a:lnTo>
                    <a:pt x="342" y="600"/>
                  </a:lnTo>
                  <a:lnTo>
                    <a:pt x="372" y="596"/>
                  </a:lnTo>
                  <a:lnTo>
                    <a:pt x="402" y="586"/>
                  </a:lnTo>
                  <a:close/>
                </a:path>
              </a:pathLst>
            </a:custGeom>
            <a:solidFill>
              <a:srgbClr val="BFBF7F"/>
            </a:solidFill>
            <a:ln w="9525">
              <a:noFill/>
              <a:round/>
            </a:ln>
          </p:spPr>
          <p:txBody>
            <a:bodyPr/>
            <a:lstStyle/>
            <a:p>
              <a:endParaRPr lang="en-US"/>
            </a:p>
          </p:txBody>
        </p:sp>
        <p:sp>
          <p:nvSpPr>
            <p:cNvPr id="415793" name="Freeform 49"/>
            <p:cNvSpPr/>
            <p:nvPr/>
          </p:nvSpPr>
          <p:spPr bwMode="auto">
            <a:xfrm>
              <a:off x="2187" y="3335"/>
              <a:ext cx="263" cy="264"/>
            </a:xfrm>
            <a:custGeom>
              <a:avLst/>
              <a:gdLst/>
              <a:ahLst/>
              <a:cxnLst>
                <a:cxn ang="0">
                  <a:pos x="14" y="350"/>
                </a:cxn>
                <a:cxn ang="0">
                  <a:pos x="2" y="299"/>
                </a:cxn>
                <a:cxn ang="0">
                  <a:pos x="0" y="249"/>
                </a:cxn>
                <a:cxn ang="0">
                  <a:pos x="8" y="198"/>
                </a:cxn>
                <a:cxn ang="0">
                  <a:pos x="25" y="149"/>
                </a:cxn>
                <a:cxn ang="0">
                  <a:pos x="38" y="126"/>
                </a:cxn>
                <a:cxn ang="0">
                  <a:pos x="54" y="104"/>
                </a:cxn>
                <a:cxn ang="0">
                  <a:pos x="69" y="85"/>
                </a:cxn>
                <a:cxn ang="0">
                  <a:pos x="88" y="66"/>
                </a:cxn>
                <a:cxn ang="0">
                  <a:pos x="107" y="50"/>
                </a:cxn>
                <a:cxn ang="0">
                  <a:pos x="129" y="36"/>
                </a:cxn>
                <a:cxn ang="0">
                  <a:pos x="153" y="23"/>
                </a:cxn>
                <a:cxn ang="0">
                  <a:pos x="177" y="14"/>
                </a:cxn>
                <a:cxn ang="0">
                  <a:pos x="202" y="8"/>
                </a:cxn>
                <a:cxn ang="0">
                  <a:pos x="229" y="3"/>
                </a:cxn>
                <a:cxn ang="0">
                  <a:pos x="254" y="0"/>
                </a:cxn>
                <a:cxn ang="0">
                  <a:pos x="279" y="0"/>
                </a:cxn>
                <a:cxn ang="0">
                  <a:pos x="306" y="3"/>
                </a:cxn>
                <a:cxn ang="0">
                  <a:pos x="331" y="8"/>
                </a:cxn>
                <a:cxn ang="0">
                  <a:pos x="355" y="15"/>
                </a:cxn>
                <a:cxn ang="0">
                  <a:pos x="380" y="27"/>
                </a:cxn>
                <a:cxn ang="0">
                  <a:pos x="403" y="39"/>
                </a:cxn>
                <a:cxn ang="0">
                  <a:pos x="424" y="53"/>
                </a:cxn>
                <a:cxn ang="0">
                  <a:pos x="444" y="69"/>
                </a:cxn>
                <a:cxn ang="0">
                  <a:pos x="462" y="88"/>
                </a:cxn>
                <a:cxn ang="0">
                  <a:pos x="478" y="108"/>
                </a:cxn>
                <a:cxn ang="0">
                  <a:pos x="492" y="131"/>
                </a:cxn>
                <a:cxn ang="0">
                  <a:pos x="504" y="153"/>
                </a:cxn>
                <a:cxn ang="0">
                  <a:pos x="514" y="178"/>
                </a:cxn>
                <a:cxn ang="0">
                  <a:pos x="526" y="230"/>
                </a:cxn>
                <a:cxn ang="0">
                  <a:pos x="528" y="280"/>
                </a:cxn>
                <a:cxn ang="0">
                  <a:pos x="520" y="331"/>
                </a:cxn>
                <a:cxn ang="0">
                  <a:pos x="503" y="378"/>
                </a:cxn>
                <a:cxn ang="0">
                  <a:pos x="476" y="422"/>
                </a:cxn>
                <a:cxn ang="0">
                  <a:pos x="441" y="460"/>
                </a:cxn>
                <a:cxn ang="0">
                  <a:pos x="400" y="490"/>
                </a:cxn>
                <a:cxn ang="0">
                  <a:pos x="351" y="513"/>
                </a:cxn>
                <a:cxn ang="0">
                  <a:pos x="326" y="520"/>
                </a:cxn>
                <a:cxn ang="0">
                  <a:pos x="299" y="524"/>
                </a:cxn>
                <a:cxn ang="0">
                  <a:pos x="274" y="528"/>
                </a:cxn>
                <a:cxn ang="0">
                  <a:pos x="249" y="528"/>
                </a:cxn>
                <a:cxn ang="0">
                  <a:pos x="222" y="524"/>
                </a:cxn>
                <a:cxn ang="0">
                  <a:pos x="197" y="520"/>
                </a:cxn>
                <a:cxn ang="0">
                  <a:pos x="173" y="512"/>
                </a:cxn>
                <a:cxn ang="0">
                  <a:pos x="148" y="501"/>
                </a:cxn>
                <a:cxn ang="0">
                  <a:pos x="125" y="488"/>
                </a:cxn>
                <a:cxn ang="0">
                  <a:pos x="104" y="474"/>
                </a:cxn>
                <a:cxn ang="0">
                  <a:pos x="84" y="458"/>
                </a:cxn>
                <a:cxn ang="0">
                  <a:pos x="66" y="439"/>
                </a:cxn>
                <a:cxn ang="0">
                  <a:pos x="50" y="419"/>
                </a:cxn>
                <a:cxn ang="0">
                  <a:pos x="36" y="397"/>
                </a:cxn>
                <a:cxn ang="0">
                  <a:pos x="24" y="375"/>
                </a:cxn>
                <a:cxn ang="0">
                  <a:pos x="14" y="350"/>
                </a:cxn>
              </a:cxnLst>
              <a:rect l="0" t="0" r="r" b="b"/>
              <a:pathLst>
                <a:path w="528" h="528">
                  <a:moveTo>
                    <a:pt x="14" y="350"/>
                  </a:moveTo>
                  <a:lnTo>
                    <a:pt x="2" y="299"/>
                  </a:lnTo>
                  <a:lnTo>
                    <a:pt x="0" y="249"/>
                  </a:lnTo>
                  <a:lnTo>
                    <a:pt x="8" y="198"/>
                  </a:lnTo>
                  <a:lnTo>
                    <a:pt x="25" y="149"/>
                  </a:lnTo>
                  <a:lnTo>
                    <a:pt x="38" y="126"/>
                  </a:lnTo>
                  <a:lnTo>
                    <a:pt x="54" y="104"/>
                  </a:lnTo>
                  <a:lnTo>
                    <a:pt x="69" y="85"/>
                  </a:lnTo>
                  <a:lnTo>
                    <a:pt x="88" y="66"/>
                  </a:lnTo>
                  <a:lnTo>
                    <a:pt x="107" y="50"/>
                  </a:lnTo>
                  <a:lnTo>
                    <a:pt x="129" y="36"/>
                  </a:lnTo>
                  <a:lnTo>
                    <a:pt x="153" y="23"/>
                  </a:lnTo>
                  <a:lnTo>
                    <a:pt x="177" y="14"/>
                  </a:lnTo>
                  <a:lnTo>
                    <a:pt x="202" y="8"/>
                  </a:lnTo>
                  <a:lnTo>
                    <a:pt x="229" y="3"/>
                  </a:lnTo>
                  <a:lnTo>
                    <a:pt x="254" y="0"/>
                  </a:lnTo>
                  <a:lnTo>
                    <a:pt x="279" y="0"/>
                  </a:lnTo>
                  <a:lnTo>
                    <a:pt x="306" y="3"/>
                  </a:lnTo>
                  <a:lnTo>
                    <a:pt x="331" y="8"/>
                  </a:lnTo>
                  <a:lnTo>
                    <a:pt x="355" y="15"/>
                  </a:lnTo>
                  <a:lnTo>
                    <a:pt x="380" y="27"/>
                  </a:lnTo>
                  <a:lnTo>
                    <a:pt x="403" y="39"/>
                  </a:lnTo>
                  <a:lnTo>
                    <a:pt x="424" y="53"/>
                  </a:lnTo>
                  <a:lnTo>
                    <a:pt x="444" y="69"/>
                  </a:lnTo>
                  <a:lnTo>
                    <a:pt x="462" y="88"/>
                  </a:lnTo>
                  <a:lnTo>
                    <a:pt x="478" y="108"/>
                  </a:lnTo>
                  <a:lnTo>
                    <a:pt x="492" y="131"/>
                  </a:lnTo>
                  <a:lnTo>
                    <a:pt x="504" y="153"/>
                  </a:lnTo>
                  <a:lnTo>
                    <a:pt x="514" y="178"/>
                  </a:lnTo>
                  <a:lnTo>
                    <a:pt x="526" y="230"/>
                  </a:lnTo>
                  <a:lnTo>
                    <a:pt x="528" y="280"/>
                  </a:lnTo>
                  <a:lnTo>
                    <a:pt x="520" y="331"/>
                  </a:lnTo>
                  <a:lnTo>
                    <a:pt x="503" y="378"/>
                  </a:lnTo>
                  <a:lnTo>
                    <a:pt x="476" y="422"/>
                  </a:lnTo>
                  <a:lnTo>
                    <a:pt x="441" y="460"/>
                  </a:lnTo>
                  <a:lnTo>
                    <a:pt x="400" y="490"/>
                  </a:lnTo>
                  <a:lnTo>
                    <a:pt x="351" y="513"/>
                  </a:lnTo>
                  <a:lnTo>
                    <a:pt x="326" y="520"/>
                  </a:lnTo>
                  <a:lnTo>
                    <a:pt x="299" y="524"/>
                  </a:lnTo>
                  <a:lnTo>
                    <a:pt x="274" y="528"/>
                  </a:lnTo>
                  <a:lnTo>
                    <a:pt x="249" y="528"/>
                  </a:lnTo>
                  <a:lnTo>
                    <a:pt x="222" y="524"/>
                  </a:lnTo>
                  <a:lnTo>
                    <a:pt x="197" y="520"/>
                  </a:lnTo>
                  <a:lnTo>
                    <a:pt x="173" y="512"/>
                  </a:lnTo>
                  <a:lnTo>
                    <a:pt x="148" y="501"/>
                  </a:lnTo>
                  <a:lnTo>
                    <a:pt x="125" y="488"/>
                  </a:lnTo>
                  <a:lnTo>
                    <a:pt x="104" y="474"/>
                  </a:lnTo>
                  <a:lnTo>
                    <a:pt x="84" y="458"/>
                  </a:lnTo>
                  <a:lnTo>
                    <a:pt x="66" y="439"/>
                  </a:lnTo>
                  <a:lnTo>
                    <a:pt x="50" y="419"/>
                  </a:lnTo>
                  <a:lnTo>
                    <a:pt x="36" y="397"/>
                  </a:lnTo>
                  <a:lnTo>
                    <a:pt x="24" y="375"/>
                  </a:lnTo>
                  <a:lnTo>
                    <a:pt x="14" y="350"/>
                  </a:lnTo>
                  <a:close/>
                </a:path>
              </a:pathLst>
            </a:custGeom>
            <a:solidFill>
              <a:srgbClr val="000000"/>
            </a:solidFill>
            <a:ln w="9525">
              <a:noFill/>
              <a:round/>
            </a:ln>
          </p:spPr>
          <p:txBody>
            <a:bodyPr/>
            <a:lstStyle/>
            <a:p>
              <a:endParaRPr lang="en-US"/>
            </a:p>
          </p:txBody>
        </p:sp>
        <p:sp>
          <p:nvSpPr>
            <p:cNvPr id="415794" name="Freeform 50"/>
            <p:cNvSpPr/>
            <p:nvPr/>
          </p:nvSpPr>
          <p:spPr bwMode="auto">
            <a:xfrm>
              <a:off x="2190" y="3338"/>
              <a:ext cx="257" cy="258"/>
            </a:xfrm>
            <a:custGeom>
              <a:avLst/>
              <a:gdLst/>
              <a:ahLst/>
              <a:cxnLst>
                <a:cxn ang="0">
                  <a:pos x="14" y="342"/>
                </a:cxn>
                <a:cxn ang="0">
                  <a:pos x="2" y="293"/>
                </a:cxn>
                <a:cxn ang="0">
                  <a:pos x="0" y="243"/>
                </a:cxn>
                <a:cxn ang="0">
                  <a:pos x="8" y="194"/>
                </a:cxn>
                <a:cxn ang="0">
                  <a:pos x="26" y="147"/>
                </a:cxn>
                <a:cxn ang="0">
                  <a:pos x="38" y="123"/>
                </a:cxn>
                <a:cxn ang="0">
                  <a:pos x="52" y="102"/>
                </a:cxn>
                <a:cxn ang="0">
                  <a:pos x="68" y="84"/>
                </a:cxn>
                <a:cxn ang="0">
                  <a:pos x="85" y="65"/>
                </a:cxn>
                <a:cxn ang="0">
                  <a:pos x="106" y="49"/>
                </a:cxn>
                <a:cxn ang="0">
                  <a:pos x="126" y="35"/>
                </a:cxn>
                <a:cxn ang="0">
                  <a:pos x="150" y="24"/>
                </a:cxn>
                <a:cxn ang="0">
                  <a:pos x="174" y="14"/>
                </a:cxn>
                <a:cxn ang="0">
                  <a:pos x="199" y="8"/>
                </a:cxn>
                <a:cxn ang="0">
                  <a:pos x="223" y="3"/>
                </a:cxn>
                <a:cxn ang="0">
                  <a:pos x="248" y="0"/>
                </a:cxn>
                <a:cxn ang="0">
                  <a:pos x="273" y="0"/>
                </a:cxn>
                <a:cxn ang="0">
                  <a:pos x="298" y="3"/>
                </a:cxn>
                <a:cxn ang="0">
                  <a:pos x="322" y="8"/>
                </a:cxn>
                <a:cxn ang="0">
                  <a:pos x="347" y="16"/>
                </a:cxn>
                <a:cxn ang="0">
                  <a:pos x="371" y="25"/>
                </a:cxn>
                <a:cxn ang="0">
                  <a:pos x="393" y="38"/>
                </a:cxn>
                <a:cxn ang="0">
                  <a:pos x="413" y="52"/>
                </a:cxn>
                <a:cxn ang="0">
                  <a:pos x="434" y="68"/>
                </a:cxn>
                <a:cxn ang="0">
                  <a:pos x="451" y="87"/>
                </a:cxn>
                <a:cxn ang="0">
                  <a:pos x="467" y="106"/>
                </a:cxn>
                <a:cxn ang="0">
                  <a:pos x="481" y="128"/>
                </a:cxn>
                <a:cxn ang="0">
                  <a:pos x="492" y="150"/>
                </a:cxn>
                <a:cxn ang="0">
                  <a:pos x="502" y="173"/>
                </a:cxn>
                <a:cxn ang="0">
                  <a:pos x="514" y="224"/>
                </a:cxn>
                <a:cxn ang="0">
                  <a:pos x="516" y="274"/>
                </a:cxn>
                <a:cxn ang="0">
                  <a:pos x="508" y="323"/>
                </a:cxn>
                <a:cxn ang="0">
                  <a:pos x="490" y="370"/>
                </a:cxn>
                <a:cxn ang="0">
                  <a:pos x="465" y="411"/>
                </a:cxn>
                <a:cxn ang="0">
                  <a:pos x="431" y="449"/>
                </a:cxn>
                <a:cxn ang="0">
                  <a:pos x="390" y="479"/>
                </a:cxn>
                <a:cxn ang="0">
                  <a:pos x="342" y="501"/>
                </a:cxn>
                <a:cxn ang="0">
                  <a:pos x="317" y="507"/>
                </a:cxn>
                <a:cxn ang="0">
                  <a:pos x="293" y="512"/>
                </a:cxn>
                <a:cxn ang="0">
                  <a:pos x="268" y="515"/>
                </a:cxn>
                <a:cxn ang="0">
                  <a:pos x="243" y="515"/>
                </a:cxn>
                <a:cxn ang="0">
                  <a:pos x="218" y="512"/>
                </a:cxn>
                <a:cxn ang="0">
                  <a:pos x="194" y="507"/>
                </a:cxn>
                <a:cxn ang="0">
                  <a:pos x="169" y="500"/>
                </a:cxn>
                <a:cxn ang="0">
                  <a:pos x="145" y="490"/>
                </a:cxn>
                <a:cxn ang="0">
                  <a:pos x="123" y="478"/>
                </a:cxn>
                <a:cxn ang="0">
                  <a:pos x="103" y="463"/>
                </a:cxn>
                <a:cxn ang="0">
                  <a:pos x="82" y="448"/>
                </a:cxn>
                <a:cxn ang="0">
                  <a:pos x="65" y="429"/>
                </a:cxn>
                <a:cxn ang="0">
                  <a:pos x="49" y="410"/>
                </a:cxn>
                <a:cxn ang="0">
                  <a:pos x="35" y="388"/>
                </a:cxn>
                <a:cxn ang="0">
                  <a:pos x="24" y="366"/>
                </a:cxn>
                <a:cxn ang="0">
                  <a:pos x="14" y="342"/>
                </a:cxn>
              </a:cxnLst>
              <a:rect l="0" t="0" r="r" b="b"/>
              <a:pathLst>
                <a:path w="516" h="515">
                  <a:moveTo>
                    <a:pt x="14" y="342"/>
                  </a:moveTo>
                  <a:lnTo>
                    <a:pt x="2" y="293"/>
                  </a:lnTo>
                  <a:lnTo>
                    <a:pt x="0" y="243"/>
                  </a:lnTo>
                  <a:lnTo>
                    <a:pt x="8" y="194"/>
                  </a:lnTo>
                  <a:lnTo>
                    <a:pt x="26" y="147"/>
                  </a:lnTo>
                  <a:lnTo>
                    <a:pt x="38" y="123"/>
                  </a:lnTo>
                  <a:lnTo>
                    <a:pt x="52" y="102"/>
                  </a:lnTo>
                  <a:lnTo>
                    <a:pt x="68" y="84"/>
                  </a:lnTo>
                  <a:lnTo>
                    <a:pt x="85" y="65"/>
                  </a:lnTo>
                  <a:lnTo>
                    <a:pt x="106" y="49"/>
                  </a:lnTo>
                  <a:lnTo>
                    <a:pt x="126" y="35"/>
                  </a:lnTo>
                  <a:lnTo>
                    <a:pt x="150" y="24"/>
                  </a:lnTo>
                  <a:lnTo>
                    <a:pt x="174" y="14"/>
                  </a:lnTo>
                  <a:lnTo>
                    <a:pt x="199" y="8"/>
                  </a:lnTo>
                  <a:lnTo>
                    <a:pt x="223" y="3"/>
                  </a:lnTo>
                  <a:lnTo>
                    <a:pt x="248" y="0"/>
                  </a:lnTo>
                  <a:lnTo>
                    <a:pt x="273" y="0"/>
                  </a:lnTo>
                  <a:lnTo>
                    <a:pt x="298" y="3"/>
                  </a:lnTo>
                  <a:lnTo>
                    <a:pt x="322" y="8"/>
                  </a:lnTo>
                  <a:lnTo>
                    <a:pt x="347" y="16"/>
                  </a:lnTo>
                  <a:lnTo>
                    <a:pt x="371" y="25"/>
                  </a:lnTo>
                  <a:lnTo>
                    <a:pt x="393" y="38"/>
                  </a:lnTo>
                  <a:lnTo>
                    <a:pt x="413" y="52"/>
                  </a:lnTo>
                  <a:lnTo>
                    <a:pt x="434" y="68"/>
                  </a:lnTo>
                  <a:lnTo>
                    <a:pt x="451" y="87"/>
                  </a:lnTo>
                  <a:lnTo>
                    <a:pt x="467" y="106"/>
                  </a:lnTo>
                  <a:lnTo>
                    <a:pt x="481" y="128"/>
                  </a:lnTo>
                  <a:lnTo>
                    <a:pt x="492" y="150"/>
                  </a:lnTo>
                  <a:lnTo>
                    <a:pt x="502" y="173"/>
                  </a:lnTo>
                  <a:lnTo>
                    <a:pt x="514" y="224"/>
                  </a:lnTo>
                  <a:lnTo>
                    <a:pt x="516" y="274"/>
                  </a:lnTo>
                  <a:lnTo>
                    <a:pt x="508" y="323"/>
                  </a:lnTo>
                  <a:lnTo>
                    <a:pt x="490" y="370"/>
                  </a:lnTo>
                  <a:lnTo>
                    <a:pt x="465" y="411"/>
                  </a:lnTo>
                  <a:lnTo>
                    <a:pt x="431" y="449"/>
                  </a:lnTo>
                  <a:lnTo>
                    <a:pt x="390" y="479"/>
                  </a:lnTo>
                  <a:lnTo>
                    <a:pt x="342" y="501"/>
                  </a:lnTo>
                  <a:lnTo>
                    <a:pt x="317" y="507"/>
                  </a:lnTo>
                  <a:lnTo>
                    <a:pt x="293" y="512"/>
                  </a:lnTo>
                  <a:lnTo>
                    <a:pt x="268" y="515"/>
                  </a:lnTo>
                  <a:lnTo>
                    <a:pt x="243" y="515"/>
                  </a:lnTo>
                  <a:lnTo>
                    <a:pt x="218" y="512"/>
                  </a:lnTo>
                  <a:lnTo>
                    <a:pt x="194" y="507"/>
                  </a:lnTo>
                  <a:lnTo>
                    <a:pt x="169" y="500"/>
                  </a:lnTo>
                  <a:lnTo>
                    <a:pt x="145" y="490"/>
                  </a:lnTo>
                  <a:lnTo>
                    <a:pt x="123" y="478"/>
                  </a:lnTo>
                  <a:lnTo>
                    <a:pt x="103" y="463"/>
                  </a:lnTo>
                  <a:lnTo>
                    <a:pt x="82" y="448"/>
                  </a:lnTo>
                  <a:lnTo>
                    <a:pt x="65" y="429"/>
                  </a:lnTo>
                  <a:lnTo>
                    <a:pt x="49" y="410"/>
                  </a:lnTo>
                  <a:lnTo>
                    <a:pt x="35" y="388"/>
                  </a:lnTo>
                  <a:lnTo>
                    <a:pt x="24" y="366"/>
                  </a:lnTo>
                  <a:lnTo>
                    <a:pt x="14" y="342"/>
                  </a:lnTo>
                  <a:close/>
                </a:path>
              </a:pathLst>
            </a:custGeom>
            <a:solidFill>
              <a:srgbClr val="FFFFFF"/>
            </a:solidFill>
            <a:ln w="9525">
              <a:noFill/>
              <a:round/>
            </a:ln>
          </p:spPr>
          <p:txBody>
            <a:bodyPr/>
            <a:lstStyle/>
            <a:p>
              <a:endParaRPr lang="en-US"/>
            </a:p>
          </p:txBody>
        </p:sp>
        <p:sp>
          <p:nvSpPr>
            <p:cNvPr id="415795" name="Freeform 51"/>
            <p:cNvSpPr/>
            <p:nvPr/>
          </p:nvSpPr>
          <p:spPr bwMode="auto">
            <a:xfrm>
              <a:off x="2281" y="3381"/>
              <a:ext cx="34" cy="33"/>
            </a:xfrm>
            <a:custGeom>
              <a:avLst/>
              <a:gdLst/>
              <a:ahLst/>
              <a:cxnLst>
                <a:cxn ang="0">
                  <a:pos x="57" y="47"/>
                </a:cxn>
                <a:cxn ang="0">
                  <a:pos x="11" y="63"/>
                </a:cxn>
                <a:cxn ang="0">
                  <a:pos x="0" y="66"/>
                </a:cxn>
                <a:cxn ang="0">
                  <a:pos x="3" y="55"/>
                </a:cxn>
                <a:cxn ang="0">
                  <a:pos x="13" y="10"/>
                </a:cxn>
                <a:cxn ang="0">
                  <a:pos x="14" y="0"/>
                </a:cxn>
                <a:cxn ang="0">
                  <a:pos x="22" y="6"/>
                </a:cxn>
                <a:cxn ang="0">
                  <a:pos x="58" y="36"/>
                </a:cxn>
                <a:cxn ang="0">
                  <a:pos x="68" y="43"/>
                </a:cxn>
                <a:cxn ang="0">
                  <a:pos x="57" y="47"/>
                </a:cxn>
              </a:cxnLst>
              <a:rect l="0" t="0" r="r" b="b"/>
              <a:pathLst>
                <a:path w="68" h="66">
                  <a:moveTo>
                    <a:pt x="57" y="47"/>
                  </a:moveTo>
                  <a:lnTo>
                    <a:pt x="11" y="63"/>
                  </a:lnTo>
                  <a:lnTo>
                    <a:pt x="0" y="66"/>
                  </a:lnTo>
                  <a:lnTo>
                    <a:pt x="3" y="55"/>
                  </a:lnTo>
                  <a:lnTo>
                    <a:pt x="13" y="10"/>
                  </a:lnTo>
                  <a:lnTo>
                    <a:pt x="14" y="0"/>
                  </a:lnTo>
                  <a:lnTo>
                    <a:pt x="22" y="6"/>
                  </a:lnTo>
                  <a:lnTo>
                    <a:pt x="58" y="36"/>
                  </a:lnTo>
                  <a:lnTo>
                    <a:pt x="68" y="43"/>
                  </a:lnTo>
                  <a:lnTo>
                    <a:pt x="57" y="47"/>
                  </a:lnTo>
                  <a:close/>
                </a:path>
              </a:pathLst>
            </a:custGeom>
            <a:solidFill>
              <a:srgbClr val="000000"/>
            </a:solidFill>
            <a:ln w="9525">
              <a:noFill/>
              <a:round/>
            </a:ln>
          </p:spPr>
          <p:txBody>
            <a:bodyPr/>
            <a:lstStyle/>
            <a:p>
              <a:endParaRPr lang="en-US"/>
            </a:p>
          </p:txBody>
        </p:sp>
        <p:sp>
          <p:nvSpPr>
            <p:cNvPr id="415796" name="Freeform 52"/>
            <p:cNvSpPr/>
            <p:nvPr/>
          </p:nvSpPr>
          <p:spPr bwMode="auto">
            <a:xfrm>
              <a:off x="2287" y="3392"/>
              <a:ext cx="38" cy="77"/>
            </a:xfrm>
            <a:custGeom>
              <a:avLst/>
              <a:gdLst/>
              <a:ahLst/>
              <a:cxnLst>
                <a:cxn ang="0">
                  <a:pos x="49" y="148"/>
                </a:cxn>
                <a:cxn ang="0">
                  <a:pos x="2" y="16"/>
                </a:cxn>
                <a:cxn ang="0">
                  <a:pos x="0" y="9"/>
                </a:cxn>
                <a:cxn ang="0">
                  <a:pos x="6" y="8"/>
                </a:cxn>
                <a:cxn ang="0">
                  <a:pos x="22" y="1"/>
                </a:cxn>
                <a:cxn ang="0">
                  <a:pos x="27" y="0"/>
                </a:cxn>
                <a:cxn ang="0">
                  <a:pos x="30" y="6"/>
                </a:cxn>
                <a:cxn ang="0">
                  <a:pos x="76" y="138"/>
                </a:cxn>
                <a:cxn ang="0">
                  <a:pos x="77" y="145"/>
                </a:cxn>
                <a:cxn ang="0">
                  <a:pos x="73" y="146"/>
                </a:cxn>
                <a:cxn ang="0">
                  <a:pos x="57" y="149"/>
                </a:cxn>
                <a:cxn ang="0">
                  <a:pos x="51" y="153"/>
                </a:cxn>
                <a:cxn ang="0">
                  <a:pos x="49" y="148"/>
                </a:cxn>
              </a:cxnLst>
              <a:rect l="0" t="0" r="r" b="b"/>
              <a:pathLst>
                <a:path w="77" h="153">
                  <a:moveTo>
                    <a:pt x="49" y="148"/>
                  </a:moveTo>
                  <a:lnTo>
                    <a:pt x="2" y="16"/>
                  </a:lnTo>
                  <a:lnTo>
                    <a:pt x="0" y="9"/>
                  </a:lnTo>
                  <a:lnTo>
                    <a:pt x="6" y="8"/>
                  </a:lnTo>
                  <a:lnTo>
                    <a:pt x="22" y="1"/>
                  </a:lnTo>
                  <a:lnTo>
                    <a:pt x="27" y="0"/>
                  </a:lnTo>
                  <a:lnTo>
                    <a:pt x="30" y="6"/>
                  </a:lnTo>
                  <a:lnTo>
                    <a:pt x="76" y="138"/>
                  </a:lnTo>
                  <a:lnTo>
                    <a:pt x="77" y="145"/>
                  </a:lnTo>
                  <a:lnTo>
                    <a:pt x="73" y="146"/>
                  </a:lnTo>
                  <a:lnTo>
                    <a:pt x="57" y="149"/>
                  </a:lnTo>
                  <a:lnTo>
                    <a:pt x="51" y="153"/>
                  </a:lnTo>
                  <a:lnTo>
                    <a:pt x="49" y="148"/>
                  </a:lnTo>
                  <a:close/>
                </a:path>
              </a:pathLst>
            </a:custGeom>
            <a:solidFill>
              <a:srgbClr val="000000"/>
            </a:solidFill>
            <a:ln w="9525">
              <a:noFill/>
              <a:round/>
            </a:ln>
          </p:spPr>
          <p:txBody>
            <a:bodyPr/>
            <a:lstStyle/>
            <a:p>
              <a:endParaRPr lang="en-US"/>
            </a:p>
          </p:txBody>
        </p:sp>
        <p:sp>
          <p:nvSpPr>
            <p:cNvPr id="415797" name="Freeform 53"/>
            <p:cNvSpPr/>
            <p:nvPr/>
          </p:nvSpPr>
          <p:spPr bwMode="auto">
            <a:xfrm>
              <a:off x="2291" y="3396"/>
              <a:ext cx="30" cy="70"/>
            </a:xfrm>
            <a:custGeom>
              <a:avLst/>
              <a:gdLst/>
              <a:ahLst/>
              <a:cxnLst>
                <a:cxn ang="0">
                  <a:pos x="62" y="132"/>
                </a:cxn>
                <a:cxn ang="0">
                  <a:pos x="16" y="0"/>
                </a:cxn>
                <a:cxn ang="0">
                  <a:pos x="0" y="4"/>
                </a:cxn>
                <a:cxn ang="0">
                  <a:pos x="47" y="138"/>
                </a:cxn>
                <a:cxn ang="0">
                  <a:pos x="62" y="132"/>
                </a:cxn>
              </a:cxnLst>
              <a:rect l="0" t="0" r="r" b="b"/>
              <a:pathLst>
                <a:path w="62" h="138">
                  <a:moveTo>
                    <a:pt x="62" y="132"/>
                  </a:moveTo>
                  <a:lnTo>
                    <a:pt x="16" y="0"/>
                  </a:lnTo>
                  <a:lnTo>
                    <a:pt x="0" y="4"/>
                  </a:lnTo>
                  <a:lnTo>
                    <a:pt x="47" y="138"/>
                  </a:lnTo>
                  <a:lnTo>
                    <a:pt x="62" y="132"/>
                  </a:lnTo>
                  <a:close/>
                </a:path>
              </a:pathLst>
            </a:custGeom>
            <a:solidFill>
              <a:srgbClr val="DDDDBF"/>
            </a:solidFill>
            <a:ln w="9525">
              <a:noFill/>
              <a:round/>
            </a:ln>
          </p:spPr>
          <p:txBody>
            <a:bodyPr/>
            <a:lstStyle/>
            <a:p>
              <a:endParaRPr lang="en-US"/>
            </a:p>
          </p:txBody>
        </p:sp>
        <p:sp>
          <p:nvSpPr>
            <p:cNvPr id="415798" name="Freeform 54"/>
            <p:cNvSpPr/>
            <p:nvPr/>
          </p:nvSpPr>
          <p:spPr bwMode="auto">
            <a:xfrm>
              <a:off x="2348" y="3489"/>
              <a:ext cx="34" cy="32"/>
            </a:xfrm>
            <a:custGeom>
              <a:avLst/>
              <a:gdLst/>
              <a:ahLst/>
              <a:cxnLst>
                <a:cxn ang="0">
                  <a:pos x="8" y="46"/>
                </a:cxn>
                <a:cxn ang="0">
                  <a:pos x="41" y="9"/>
                </a:cxn>
                <a:cxn ang="0">
                  <a:pos x="47" y="0"/>
                </a:cxn>
                <a:cxn ang="0">
                  <a:pos x="51" y="11"/>
                </a:cxn>
                <a:cxn ang="0">
                  <a:pos x="65" y="55"/>
                </a:cxn>
                <a:cxn ang="0">
                  <a:pos x="68" y="65"/>
                </a:cxn>
                <a:cxn ang="0">
                  <a:pos x="57" y="63"/>
                </a:cxn>
                <a:cxn ang="0">
                  <a:pos x="11" y="55"/>
                </a:cxn>
                <a:cxn ang="0">
                  <a:pos x="0" y="54"/>
                </a:cxn>
                <a:cxn ang="0">
                  <a:pos x="8" y="46"/>
                </a:cxn>
              </a:cxnLst>
              <a:rect l="0" t="0" r="r" b="b"/>
              <a:pathLst>
                <a:path w="68" h="65">
                  <a:moveTo>
                    <a:pt x="8" y="46"/>
                  </a:moveTo>
                  <a:lnTo>
                    <a:pt x="41" y="9"/>
                  </a:lnTo>
                  <a:lnTo>
                    <a:pt x="47" y="0"/>
                  </a:lnTo>
                  <a:lnTo>
                    <a:pt x="51" y="11"/>
                  </a:lnTo>
                  <a:lnTo>
                    <a:pt x="65" y="55"/>
                  </a:lnTo>
                  <a:lnTo>
                    <a:pt x="68" y="65"/>
                  </a:lnTo>
                  <a:lnTo>
                    <a:pt x="57" y="63"/>
                  </a:lnTo>
                  <a:lnTo>
                    <a:pt x="11" y="55"/>
                  </a:lnTo>
                  <a:lnTo>
                    <a:pt x="0" y="54"/>
                  </a:lnTo>
                  <a:lnTo>
                    <a:pt x="8" y="46"/>
                  </a:lnTo>
                  <a:close/>
                </a:path>
              </a:pathLst>
            </a:custGeom>
            <a:solidFill>
              <a:srgbClr val="000000"/>
            </a:solidFill>
            <a:ln w="9525">
              <a:noFill/>
              <a:round/>
            </a:ln>
          </p:spPr>
          <p:txBody>
            <a:bodyPr/>
            <a:lstStyle/>
            <a:p>
              <a:endParaRPr lang="en-US"/>
            </a:p>
          </p:txBody>
        </p:sp>
        <p:sp>
          <p:nvSpPr>
            <p:cNvPr id="415799" name="Freeform 55"/>
            <p:cNvSpPr/>
            <p:nvPr/>
          </p:nvSpPr>
          <p:spPr bwMode="auto">
            <a:xfrm>
              <a:off x="2309" y="3456"/>
              <a:ext cx="66" cy="61"/>
            </a:xfrm>
            <a:custGeom>
              <a:avLst/>
              <a:gdLst/>
              <a:ahLst/>
              <a:cxnLst>
                <a:cxn ang="0">
                  <a:pos x="24" y="4"/>
                </a:cxn>
                <a:cxn ang="0">
                  <a:pos x="128" y="97"/>
                </a:cxn>
                <a:cxn ang="0">
                  <a:pos x="133" y="100"/>
                </a:cxn>
                <a:cxn ang="0">
                  <a:pos x="130" y="104"/>
                </a:cxn>
                <a:cxn ang="0">
                  <a:pos x="119" y="117"/>
                </a:cxn>
                <a:cxn ang="0">
                  <a:pos x="114" y="122"/>
                </a:cxn>
                <a:cxn ang="0">
                  <a:pos x="109" y="117"/>
                </a:cxn>
                <a:cxn ang="0">
                  <a:pos x="5" y="24"/>
                </a:cxn>
                <a:cxn ang="0">
                  <a:pos x="0" y="21"/>
                </a:cxn>
                <a:cxn ang="0">
                  <a:pos x="3" y="16"/>
                </a:cxn>
                <a:cxn ang="0">
                  <a:pos x="14" y="5"/>
                </a:cxn>
                <a:cxn ang="0">
                  <a:pos x="19" y="0"/>
                </a:cxn>
                <a:cxn ang="0">
                  <a:pos x="24" y="4"/>
                </a:cxn>
              </a:cxnLst>
              <a:rect l="0" t="0" r="r" b="b"/>
              <a:pathLst>
                <a:path w="133" h="122">
                  <a:moveTo>
                    <a:pt x="24" y="4"/>
                  </a:moveTo>
                  <a:lnTo>
                    <a:pt x="128" y="97"/>
                  </a:lnTo>
                  <a:lnTo>
                    <a:pt x="133" y="100"/>
                  </a:lnTo>
                  <a:lnTo>
                    <a:pt x="130" y="104"/>
                  </a:lnTo>
                  <a:lnTo>
                    <a:pt x="119" y="117"/>
                  </a:lnTo>
                  <a:lnTo>
                    <a:pt x="114" y="122"/>
                  </a:lnTo>
                  <a:lnTo>
                    <a:pt x="109" y="117"/>
                  </a:lnTo>
                  <a:lnTo>
                    <a:pt x="5" y="24"/>
                  </a:lnTo>
                  <a:lnTo>
                    <a:pt x="0" y="21"/>
                  </a:lnTo>
                  <a:lnTo>
                    <a:pt x="3" y="16"/>
                  </a:lnTo>
                  <a:lnTo>
                    <a:pt x="14" y="5"/>
                  </a:lnTo>
                  <a:lnTo>
                    <a:pt x="19" y="0"/>
                  </a:lnTo>
                  <a:lnTo>
                    <a:pt x="24" y="4"/>
                  </a:lnTo>
                  <a:close/>
                </a:path>
              </a:pathLst>
            </a:custGeom>
            <a:solidFill>
              <a:srgbClr val="000000"/>
            </a:solidFill>
            <a:ln w="9525">
              <a:noFill/>
              <a:round/>
            </a:ln>
          </p:spPr>
          <p:txBody>
            <a:bodyPr/>
            <a:lstStyle/>
            <a:p>
              <a:endParaRPr lang="en-US"/>
            </a:p>
          </p:txBody>
        </p:sp>
        <p:sp>
          <p:nvSpPr>
            <p:cNvPr id="415800" name="Freeform 56"/>
            <p:cNvSpPr/>
            <p:nvPr/>
          </p:nvSpPr>
          <p:spPr bwMode="auto">
            <a:xfrm>
              <a:off x="2313" y="3460"/>
              <a:ext cx="58" cy="52"/>
            </a:xfrm>
            <a:custGeom>
              <a:avLst/>
              <a:gdLst/>
              <a:ahLst/>
              <a:cxnLst>
                <a:cxn ang="0">
                  <a:pos x="0" y="13"/>
                </a:cxn>
                <a:cxn ang="0">
                  <a:pos x="106" y="104"/>
                </a:cxn>
                <a:cxn ang="0">
                  <a:pos x="117" y="92"/>
                </a:cxn>
                <a:cxn ang="0">
                  <a:pos x="11" y="0"/>
                </a:cxn>
                <a:cxn ang="0">
                  <a:pos x="0" y="13"/>
                </a:cxn>
              </a:cxnLst>
              <a:rect l="0" t="0" r="r" b="b"/>
              <a:pathLst>
                <a:path w="117" h="104">
                  <a:moveTo>
                    <a:pt x="0" y="13"/>
                  </a:moveTo>
                  <a:lnTo>
                    <a:pt x="106" y="104"/>
                  </a:lnTo>
                  <a:lnTo>
                    <a:pt x="117" y="92"/>
                  </a:lnTo>
                  <a:lnTo>
                    <a:pt x="11" y="0"/>
                  </a:lnTo>
                  <a:lnTo>
                    <a:pt x="0" y="13"/>
                  </a:lnTo>
                  <a:close/>
                </a:path>
              </a:pathLst>
            </a:custGeom>
            <a:solidFill>
              <a:srgbClr val="DDDDBF"/>
            </a:solidFill>
            <a:ln w="9525">
              <a:noFill/>
              <a:round/>
            </a:ln>
          </p:spPr>
          <p:txBody>
            <a:bodyPr/>
            <a:lstStyle/>
            <a:p>
              <a:endParaRPr lang="en-US"/>
            </a:p>
          </p:txBody>
        </p:sp>
        <p:sp>
          <p:nvSpPr>
            <p:cNvPr id="415801" name="Freeform 57"/>
            <p:cNvSpPr/>
            <p:nvPr/>
          </p:nvSpPr>
          <p:spPr bwMode="auto">
            <a:xfrm>
              <a:off x="2265" y="3350"/>
              <a:ext cx="17" cy="26"/>
            </a:xfrm>
            <a:custGeom>
              <a:avLst/>
              <a:gdLst/>
              <a:ahLst/>
              <a:cxnLst>
                <a:cxn ang="0">
                  <a:pos x="17" y="22"/>
                </a:cxn>
                <a:cxn ang="0">
                  <a:pos x="6" y="25"/>
                </a:cxn>
                <a:cxn ang="0">
                  <a:pos x="3" y="25"/>
                </a:cxn>
                <a:cxn ang="0">
                  <a:pos x="3" y="23"/>
                </a:cxn>
                <a:cxn ang="0">
                  <a:pos x="2" y="19"/>
                </a:cxn>
                <a:cxn ang="0">
                  <a:pos x="0" y="15"/>
                </a:cxn>
                <a:cxn ang="0">
                  <a:pos x="3" y="15"/>
                </a:cxn>
                <a:cxn ang="0">
                  <a:pos x="6" y="14"/>
                </a:cxn>
                <a:cxn ang="0">
                  <a:pos x="8" y="12"/>
                </a:cxn>
                <a:cxn ang="0">
                  <a:pos x="9" y="12"/>
                </a:cxn>
                <a:cxn ang="0">
                  <a:pos x="9" y="11"/>
                </a:cxn>
                <a:cxn ang="0">
                  <a:pos x="9" y="11"/>
                </a:cxn>
                <a:cxn ang="0">
                  <a:pos x="9" y="9"/>
                </a:cxn>
                <a:cxn ang="0">
                  <a:pos x="9" y="8"/>
                </a:cxn>
                <a:cxn ang="0">
                  <a:pos x="9" y="6"/>
                </a:cxn>
                <a:cxn ang="0">
                  <a:pos x="9" y="3"/>
                </a:cxn>
                <a:cxn ang="0">
                  <a:pos x="13" y="3"/>
                </a:cxn>
                <a:cxn ang="0">
                  <a:pos x="16" y="1"/>
                </a:cxn>
                <a:cxn ang="0">
                  <a:pos x="19" y="0"/>
                </a:cxn>
                <a:cxn ang="0">
                  <a:pos x="21" y="3"/>
                </a:cxn>
                <a:cxn ang="0">
                  <a:pos x="35" y="45"/>
                </a:cxn>
                <a:cxn ang="0">
                  <a:pos x="35" y="47"/>
                </a:cxn>
                <a:cxn ang="0">
                  <a:pos x="33" y="49"/>
                </a:cxn>
                <a:cxn ang="0">
                  <a:pos x="27" y="50"/>
                </a:cxn>
                <a:cxn ang="0">
                  <a:pos x="24" y="52"/>
                </a:cxn>
                <a:cxn ang="0">
                  <a:pos x="24" y="49"/>
                </a:cxn>
                <a:cxn ang="0">
                  <a:pos x="13" y="19"/>
                </a:cxn>
                <a:cxn ang="0">
                  <a:pos x="17" y="22"/>
                </a:cxn>
              </a:cxnLst>
              <a:rect l="0" t="0" r="r" b="b"/>
              <a:pathLst>
                <a:path w="35" h="52">
                  <a:moveTo>
                    <a:pt x="17" y="22"/>
                  </a:moveTo>
                  <a:lnTo>
                    <a:pt x="6" y="25"/>
                  </a:lnTo>
                  <a:lnTo>
                    <a:pt x="3" y="25"/>
                  </a:lnTo>
                  <a:lnTo>
                    <a:pt x="3" y="23"/>
                  </a:lnTo>
                  <a:lnTo>
                    <a:pt x="2" y="19"/>
                  </a:lnTo>
                  <a:lnTo>
                    <a:pt x="0" y="15"/>
                  </a:lnTo>
                  <a:lnTo>
                    <a:pt x="3" y="15"/>
                  </a:lnTo>
                  <a:lnTo>
                    <a:pt x="6" y="14"/>
                  </a:lnTo>
                  <a:lnTo>
                    <a:pt x="8" y="12"/>
                  </a:lnTo>
                  <a:lnTo>
                    <a:pt x="9" y="12"/>
                  </a:lnTo>
                  <a:lnTo>
                    <a:pt x="9" y="11"/>
                  </a:lnTo>
                  <a:lnTo>
                    <a:pt x="9" y="11"/>
                  </a:lnTo>
                  <a:lnTo>
                    <a:pt x="9" y="9"/>
                  </a:lnTo>
                  <a:lnTo>
                    <a:pt x="9" y="8"/>
                  </a:lnTo>
                  <a:lnTo>
                    <a:pt x="9" y="6"/>
                  </a:lnTo>
                  <a:lnTo>
                    <a:pt x="9" y="3"/>
                  </a:lnTo>
                  <a:lnTo>
                    <a:pt x="13" y="3"/>
                  </a:lnTo>
                  <a:lnTo>
                    <a:pt x="16" y="1"/>
                  </a:lnTo>
                  <a:lnTo>
                    <a:pt x="19" y="0"/>
                  </a:lnTo>
                  <a:lnTo>
                    <a:pt x="21" y="3"/>
                  </a:lnTo>
                  <a:lnTo>
                    <a:pt x="35" y="45"/>
                  </a:lnTo>
                  <a:lnTo>
                    <a:pt x="35" y="47"/>
                  </a:lnTo>
                  <a:lnTo>
                    <a:pt x="33" y="49"/>
                  </a:lnTo>
                  <a:lnTo>
                    <a:pt x="27" y="50"/>
                  </a:lnTo>
                  <a:lnTo>
                    <a:pt x="24" y="52"/>
                  </a:lnTo>
                  <a:lnTo>
                    <a:pt x="24" y="49"/>
                  </a:lnTo>
                  <a:lnTo>
                    <a:pt x="13" y="19"/>
                  </a:lnTo>
                  <a:lnTo>
                    <a:pt x="17" y="22"/>
                  </a:lnTo>
                  <a:close/>
                </a:path>
              </a:pathLst>
            </a:custGeom>
            <a:solidFill>
              <a:srgbClr val="000000"/>
            </a:solidFill>
            <a:ln w="9525">
              <a:noFill/>
              <a:round/>
            </a:ln>
          </p:spPr>
          <p:txBody>
            <a:bodyPr/>
            <a:lstStyle/>
            <a:p>
              <a:endParaRPr lang="en-US"/>
            </a:p>
          </p:txBody>
        </p:sp>
        <p:sp>
          <p:nvSpPr>
            <p:cNvPr id="415802" name="Freeform 58"/>
            <p:cNvSpPr/>
            <p:nvPr/>
          </p:nvSpPr>
          <p:spPr bwMode="auto">
            <a:xfrm>
              <a:off x="2267" y="3352"/>
              <a:ext cx="13" cy="21"/>
            </a:xfrm>
            <a:custGeom>
              <a:avLst/>
              <a:gdLst/>
              <a:ahLst/>
              <a:cxnLst>
                <a:cxn ang="0">
                  <a:pos x="11" y="15"/>
                </a:cxn>
                <a:cxn ang="0">
                  <a:pos x="1" y="18"/>
                </a:cxn>
                <a:cxn ang="0">
                  <a:pos x="0" y="13"/>
                </a:cxn>
                <a:cxn ang="0">
                  <a:pos x="1" y="11"/>
                </a:cxn>
                <a:cxn ang="0">
                  <a:pos x="4" y="10"/>
                </a:cxn>
                <a:cxn ang="0">
                  <a:pos x="6" y="10"/>
                </a:cxn>
                <a:cxn ang="0">
                  <a:pos x="6" y="8"/>
                </a:cxn>
                <a:cxn ang="0">
                  <a:pos x="8" y="8"/>
                </a:cxn>
                <a:cxn ang="0">
                  <a:pos x="8" y="7"/>
                </a:cxn>
                <a:cxn ang="0">
                  <a:pos x="8" y="4"/>
                </a:cxn>
                <a:cxn ang="0">
                  <a:pos x="8" y="2"/>
                </a:cxn>
                <a:cxn ang="0">
                  <a:pos x="12" y="0"/>
                </a:cxn>
                <a:cxn ang="0">
                  <a:pos x="27" y="41"/>
                </a:cxn>
                <a:cxn ang="0">
                  <a:pos x="20" y="43"/>
                </a:cxn>
                <a:cxn ang="0">
                  <a:pos x="11" y="15"/>
                </a:cxn>
              </a:cxnLst>
              <a:rect l="0" t="0" r="r" b="b"/>
              <a:pathLst>
                <a:path w="27" h="43">
                  <a:moveTo>
                    <a:pt x="11" y="15"/>
                  </a:moveTo>
                  <a:lnTo>
                    <a:pt x="1" y="18"/>
                  </a:lnTo>
                  <a:lnTo>
                    <a:pt x="0" y="13"/>
                  </a:lnTo>
                  <a:lnTo>
                    <a:pt x="1" y="11"/>
                  </a:lnTo>
                  <a:lnTo>
                    <a:pt x="4" y="10"/>
                  </a:lnTo>
                  <a:lnTo>
                    <a:pt x="6"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w="9525">
              <a:noFill/>
              <a:round/>
            </a:ln>
          </p:spPr>
          <p:txBody>
            <a:bodyPr/>
            <a:lstStyle/>
            <a:p>
              <a:endParaRPr lang="en-US"/>
            </a:p>
          </p:txBody>
        </p:sp>
        <p:sp>
          <p:nvSpPr>
            <p:cNvPr id="415803" name="Freeform 59"/>
            <p:cNvSpPr/>
            <p:nvPr/>
          </p:nvSpPr>
          <p:spPr bwMode="auto">
            <a:xfrm>
              <a:off x="2278" y="3346"/>
              <a:ext cx="23" cy="27"/>
            </a:xfrm>
            <a:custGeom>
              <a:avLst/>
              <a:gdLst/>
              <a:ahLst/>
              <a:cxnLst>
                <a:cxn ang="0">
                  <a:pos x="8" y="49"/>
                </a:cxn>
                <a:cxn ang="0">
                  <a:pos x="8" y="44"/>
                </a:cxn>
                <a:cxn ang="0">
                  <a:pos x="9" y="38"/>
                </a:cxn>
                <a:cxn ang="0">
                  <a:pos x="12" y="31"/>
                </a:cxn>
                <a:cxn ang="0">
                  <a:pos x="14" y="28"/>
                </a:cxn>
                <a:cxn ang="0">
                  <a:pos x="19" y="23"/>
                </a:cxn>
                <a:cxn ang="0">
                  <a:pos x="20" y="22"/>
                </a:cxn>
                <a:cxn ang="0">
                  <a:pos x="22" y="20"/>
                </a:cxn>
                <a:cxn ang="0">
                  <a:pos x="22" y="17"/>
                </a:cxn>
                <a:cxn ang="0">
                  <a:pos x="22" y="16"/>
                </a:cxn>
                <a:cxn ang="0">
                  <a:pos x="22" y="14"/>
                </a:cxn>
                <a:cxn ang="0">
                  <a:pos x="20" y="12"/>
                </a:cxn>
                <a:cxn ang="0">
                  <a:pos x="19" y="11"/>
                </a:cxn>
                <a:cxn ang="0">
                  <a:pos x="17" y="11"/>
                </a:cxn>
                <a:cxn ang="0">
                  <a:pos x="14" y="12"/>
                </a:cxn>
                <a:cxn ang="0">
                  <a:pos x="12" y="14"/>
                </a:cxn>
                <a:cxn ang="0">
                  <a:pos x="11" y="17"/>
                </a:cxn>
                <a:cxn ang="0">
                  <a:pos x="11" y="19"/>
                </a:cxn>
                <a:cxn ang="0">
                  <a:pos x="14" y="23"/>
                </a:cxn>
                <a:cxn ang="0">
                  <a:pos x="5" y="27"/>
                </a:cxn>
                <a:cxn ang="0">
                  <a:pos x="1" y="25"/>
                </a:cxn>
                <a:cxn ang="0">
                  <a:pos x="0" y="19"/>
                </a:cxn>
                <a:cxn ang="0">
                  <a:pos x="0" y="14"/>
                </a:cxn>
                <a:cxn ang="0">
                  <a:pos x="5" y="6"/>
                </a:cxn>
                <a:cxn ang="0">
                  <a:pos x="12" y="1"/>
                </a:cxn>
                <a:cxn ang="0">
                  <a:pos x="20" y="0"/>
                </a:cxn>
                <a:cxn ang="0">
                  <a:pos x="27" y="1"/>
                </a:cxn>
                <a:cxn ang="0">
                  <a:pos x="31" y="5"/>
                </a:cxn>
                <a:cxn ang="0">
                  <a:pos x="35" y="11"/>
                </a:cxn>
                <a:cxn ang="0">
                  <a:pos x="35" y="17"/>
                </a:cxn>
                <a:cxn ang="0">
                  <a:pos x="33" y="23"/>
                </a:cxn>
                <a:cxn ang="0">
                  <a:pos x="31" y="27"/>
                </a:cxn>
                <a:cxn ang="0">
                  <a:pos x="27" y="31"/>
                </a:cxn>
                <a:cxn ang="0">
                  <a:pos x="25" y="33"/>
                </a:cxn>
                <a:cxn ang="0">
                  <a:pos x="23" y="34"/>
                </a:cxn>
                <a:cxn ang="0">
                  <a:pos x="22" y="36"/>
                </a:cxn>
                <a:cxn ang="0">
                  <a:pos x="20" y="39"/>
                </a:cxn>
                <a:cxn ang="0">
                  <a:pos x="20" y="41"/>
                </a:cxn>
                <a:cxn ang="0">
                  <a:pos x="20" y="44"/>
                </a:cxn>
                <a:cxn ang="0">
                  <a:pos x="38" y="33"/>
                </a:cxn>
                <a:cxn ang="0">
                  <a:pos x="42" y="34"/>
                </a:cxn>
                <a:cxn ang="0">
                  <a:pos x="46" y="42"/>
                </a:cxn>
                <a:cxn ang="0">
                  <a:pos x="14" y="53"/>
                </a:cxn>
                <a:cxn ang="0">
                  <a:pos x="9" y="52"/>
                </a:cxn>
              </a:cxnLst>
              <a:rect l="0" t="0" r="r" b="b"/>
              <a:pathLst>
                <a:path w="46" h="55">
                  <a:moveTo>
                    <a:pt x="9" y="52"/>
                  </a:moveTo>
                  <a:lnTo>
                    <a:pt x="8" y="49"/>
                  </a:lnTo>
                  <a:lnTo>
                    <a:pt x="8" y="45"/>
                  </a:lnTo>
                  <a:lnTo>
                    <a:pt x="8" y="44"/>
                  </a:lnTo>
                  <a:lnTo>
                    <a:pt x="8" y="41"/>
                  </a:lnTo>
                  <a:lnTo>
                    <a:pt x="9" y="38"/>
                  </a:lnTo>
                  <a:lnTo>
                    <a:pt x="11" y="34"/>
                  </a:lnTo>
                  <a:lnTo>
                    <a:pt x="12" y="31"/>
                  </a:lnTo>
                  <a:lnTo>
                    <a:pt x="14" y="28"/>
                  </a:lnTo>
                  <a:lnTo>
                    <a:pt x="14" y="28"/>
                  </a:lnTo>
                  <a:lnTo>
                    <a:pt x="17" y="25"/>
                  </a:lnTo>
                  <a:lnTo>
                    <a:pt x="19" y="23"/>
                  </a:lnTo>
                  <a:lnTo>
                    <a:pt x="19" y="23"/>
                  </a:lnTo>
                  <a:lnTo>
                    <a:pt x="20" y="22"/>
                  </a:lnTo>
                  <a:lnTo>
                    <a:pt x="20" y="20"/>
                  </a:lnTo>
                  <a:lnTo>
                    <a:pt x="22" y="20"/>
                  </a:lnTo>
                  <a:lnTo>
                    <a:pt x="22" y="19"/>
                  </a:lnTo>
                  <a:lnTo>
                    <a:pt x="22" y="17"/>
                  </a:lnTo>
                  <a:lnTo>
                    <a:pt x="22" y="17"/>
                  </a:lnTo>
                  <a:lnTo>
                    <a:pt x="22" y="16"/>
                  </a:lnTo>
                  <a:lnTo>
                    <a:pt x="22" y="16"/>
                  </a:lnTo>
                  <a:lnTo>
                    <a:pt x="22" y="14"/>
                  </a:lnTo>
                  <a:lnTo>
                    <a:pt x="22" y="14"/>
                  </a:lnTo>
                  <a:lnTo>
                    <a:pt x="20" y="12"/>
                  </a:lnTo>
                  <a:lnTo>
                    <a:pt x="20" y="12"/>
                  </a:lnTo>
                  <a:lnTo>
                    <a:pt x="19" y="11"/>
                  </a:lnTo>
                  <a:lnTo>
                    <a:pt x="19" y="11"/>
                  </a:lnTo>
                  <a:lnTo>
                    <a:pt x="17" y="11"/>
                  </a:lnTo>
                  <a:lnTo>
                    <a:pt x="16" y="12"/>
                  </a:lnTo>
                  <a:lnTo>
                    <a:pt x="14" y="12"/>
                  </a:lnTo>
                  <a:lnTo>
                    <a:pt x="12" y="14"/>
                  </a:lnTo>
                  <a:lnTo>
                    <a:pt x="12" y="14"/>
                  </a:lnTo>
                  <a:lnTo>
                    <a:pt x="11" y="16"/>
                  </a:lnTo>
                  <a:lnTo>
                    <a:pt x="11" y="17"/>
                  </a:lnTo>
                  <a:lnTo>
                    <a:pt x="11" y="17"/>
                  </a:lnTo>
                  <a:lnTo>
                    <a:pt x="11" y="19"/>
                  </a:lnTo>
                  <a:lnTo>
                    <a:pt x="12" y="20"/>
                  </a:lnTo>
                  <a:lnTo>
                    <a:pt x="14" y="23"/>
                  </a:lnTo>
                  <a:lnTo>
                    <a:pt x="11" y="25"/>
                  </a:lnTo>
                  <a:lnTo>
                    <a:pt x="5" y="27"/>
                  </a:lnTo>
                  <a:lnTo>
                    <a:pt x="1" y="28"/>
                  </a:lnTo>
                  <a:lnTo>
                    <a:pt x="1" y="25"/>
                  </a:lnTo>
                  <a:lnTo>
                    <a:pt x="0" y="22"/>
                  </a:lnTo>
                  <a:lnTo>
                    <a:pt x="0" y="19"/>
                  </a:lnTo>
                  <a:lnTo>
                    <a:pt x="0" y="17"/>
                  </a:lnTo>
                  <a:lnTo>
                    <a:pt x="0" y="14"/>
                  </a:lnTo>
                  <a:lnTo>
                    <a:pt x="1" y="9"/>
                  </a:lnTo>
                  <a:lnTo>
                    <a:pt x="5" y="6"/>
                  </a:lnTo>
                  <a:lnTo>
                    <a:pt x="8" y="3"/>
                  </a:lnTo>
                  <a:lnTo>
                    <a:pt x="12" y="1"/>
                  </a:lnTo>
                  <a:lnTo>
                    <a:pt x="16" y="0"/>
                  </a:lnTo>
                  <a:lnTo>
                    <a:pt x="20" y="0"/>
                  </a:lnTo>
                  <a:lnTo>
                    <a:pt x="23" y="0"/>
                  </a:lnTo>
                  <a:lnTo>
                    <a:pt x="27" y="1"/>
                  </a:lnTo>
                  <a:lnTo>
                    <a:pt x="28" y="3"/>
                  </a:lnTo>
                  <a:lnTo>
                    <a:pt x="31" y="5"/>
                  </a:lnTo>
                  <a:lnTo>
                    <a:pt x="33" y="8"/>
                  </a:lnTo>
                  <a:lnTo>
                    <a:pt x="35" y="11"/>
                  </a:lnTo>
                  <a:lnTo>
                    <a:pt x="35" y="14"/>
                  </a:lnTo>
                  <a:lnTo>
                    <a:pt x="35" y="17"/>
                  </a:lnTo>
                  <a:lnTo>
                    <a:pt x="35" y="20"/>
                  </a:lnTo>
                  <a:lnTo>
                    <a:pt x="33" y="23"/>
                  </a:lnTo>
                  <a:lnTo>
                    <a:pt x="33" y="25"/>
                  </a:lnTo>
                  <a:lnTo>
                    <a:pt x="31" y="27"/>
                  </a:lnTo>
                  <a:lnTo>
                    <a:pt x="28" y="30"/>
                  </a:lnTo>
                  <a:lnTo>
                    <a:pt x="27" y="31"/>
                  </a:lnTo>
                  <a:lnTo>
                    <a:pt x="27" y="31"/>
                  </a:lnTo>
                  <a:lnTo>
                    <a:pt x="25" y="33"/>
                  </a:lnTo>
                  <a:lnTo>
                    <a:pt x="23" y="34"/>
                  </a:lnTo>
                  <a:lnTo>
                    <a:pt x="23" y="34"/>
                  </a:lnTo>
                  <a:lnTo>
                    <a:pt x="22" y="36"/>
                  </a:lnTo>
                  <a:lnTo>
                    <a:pt x="22" y="36"/>
                  </a:lnTo>
                  <a:lnTo>
                    <a:pt x="22" y="38"/>
                  </a:lnTo>
                  <a:lnTo>
                    <a:pt x="20" y="39"/>
                  </a:lnTo>
                  <a:lnTo>
                    <a:pt x="20" y="41"/>
                  </a:lnTo>
                  <a:lnTo>
                    <a:pt x="20" y="41"/>
                  </a:lnTo>
                  <a:lnTo>
                    <a:pt x="20" y="42"/>
                  </a:lnTo>
                  <a:lnTo>
                    <a:pt x="20" y="44"/>
                  </a:lnTo>
                  <a:lnTo>
                    <a:pt x="16" y="41"/>
                  </a:lnTo>
                  <a:lnTo>
                    <a:pt x="38" y="33"/>
                  </a:lnTo>
                  <a:lnTo>
                    <a:pt x="41" y="31"/>
                  </a:lnTo>
                  <a:lnTo>
                    <a:pt x="42" y="34"/>
                  </a:lnTo>
                  <a:lnTo>
                    <a:pt x="44" y="39"/>
                  </a:lnTo>
                  <a:lnTo>
                    <a:pt x="46" y="42"/>
                  </a:lnTo>
                  <a:lnTo>
                    <a:pt x="42" y="44"/>
                  </a:lnTo>
                  <a:lnTo>
                    <a:pt x="14" y="53"/>
                  </a:lnTo>
                  <a:lnTo>
                    <a:pt x="11" y="55"/>
                  </a:lnTo>
                  <a:lnTo>
                    <a:pt x="9" y="52"/>
                  </a:lnTo>
                  <a:close/>
                </a:path>
              </a:pathLst>
            </a:custGeom>
            <a:solidFill>
              <a:srgbClr val="000000"/>
            </a:solidFill>
            <a:ln w="9525">
              <a:noFill/>
              <a:round/>
            </a:ln>
          </p:spPr>
          <p:txBody>
            <a:bodyPr/>
            <a:lstStyle/>
            <a:p>
              <a:endParaRPr lang="en-US"/>
            </a:p>
          </p:txBody>
        </p:sp>
        <p:sp>
          <p:nvSpPr>
            <p:cNvPr id="415804" name="Freeform 60"/>
            <p:cNvSpPr/>
            <p:nvPr/>
          </p:nvSpPr>
          <p:spPr bwMode="auto">
            <a:xfrm>
              <a:off x="2279" y="3347"/>
              <a:ext cx="19" cy="24"/>
            </a:xfrm>
            <a:custGeom>
              <a:avLst/>
              <a:gdLst/>
              <a:ahLst/>
              <a:cxnLst>
                <a:cxn ang="0">
                  <a:pos x="8" y="44"/>
                </a:cxn>
                <a:cxn ang="0">
                  <a:pos x="8" y="39"/>
                </a:cxn>
                <a:cxn ang="0">
                  <a:pos x="9" y="35"/>
                </a:cxn>
                <a:cxn ang="0">
                  <a:pos x="11" y="30"/>
                </a:cxn>
                <a:cxn ang="0">
                  <a:pos x="17" y="24"/>
                </a:cxn>
                <a:cxn ang="0">
                  <a:pos x="20" y="20"/>
                </a:cxn>
                <a:cxn ang="0">
                  <a:pos x="22" y="17"/>
                </a:cxn>
                <a:cxn ang="0">
                  <a:pos x="22" y="14"/>
                </a:cxn>
                <a:cxn ang="0">
                  <a:pos x="22" y="11"/>
                </a:cxn>
                <a:cxn ang="0">
                  <a:pos x="20" y="8"/>
                </a:cxn>
                <a:cxn ang="0">
                  <a:pos x="17" y="6"/>
                </a:cxn>
                <a:cxn ang="0">
                  <a:pos x="14" y="5"/>
                </a:cxn>
                <a:cxn ang="0">
                  <a:pos x="11" y="6"/>
                </a:cxn>
                <a:cxn ang="0">
                  <a:pos x="8" y="9"/>
                </a:cxn>
                <a:cxn ang="0">
                  <a:pos x="5" y="13"/>
                </a:cxn>
                <a:cxn ang="0">
                  <a:pos x="6" y="16"/>
                </a:cxn>
                <a:cxn ang="0">
                  <a:pos x="6" y="19"/>
                </a:cxn>
                <a:cxn ang="0">
                  <a:pos x="0" y="17"/>
                </a:cxn>
                <a:cxn ang="0">
                  <a:pos x="0" y="13"/>
                </a:cxn>
                <a:cxn ang="0">
                  <a:pos x="2" y="8"/>
                </a:cxn>
                <a:cxn ang="0">
                  <a:pos x="6" y="3"/>
                </a:cxn>
                <a:cxn ang="0">
                  <a:pos x="13" y="0"/>
                </a:cxn>
                <a:cxn ang="0">
                  <a:pos x="19" y="0"/>
                </a:cxn>
                <a:cxn ang="0">
                  <a:pos x="24" y="3"/>
                </a:cxn>
                <a:cxn ang="0">
                  <a:pos x="27" y="8"/>
                </a:cxn>
                <a:cxn ang="0">
                  <a:pos x="28" y="11"/>
                </a:cxn>
                <a:cxn ang="0">
                  <a:pos x="28" y="16"/>
                </a:cxn>
                <a:cxn ang="0">
                  <a:pos x="27" y="20"/>
                </a:cxn>
                <a:cxn ang="0">
                  <a:pos x="24" y="24"/>
                </a:cxn>
                <a:cxn ang="0">
                  <a:pos x="19" y="30"/>
                </a:cxn>
                <a:cxn ang="0">
                  <a:pos x="17" y="31"/>
                </a:cxn>
                <a:cxn ang="0">
                  <a:pos x="16" y="35"/>
                </a:cxn>
                <a:cxn ang="0">
                  <a:pos x="14" y="38"/>
                </a:cxn>
                <a:cxn ang="0">
                  <a:pos x="14" y="41"/>
                </a:cxn>
                <a:cxn ang="0">
                  <a:pos x="38" y="38"/>
                </a:cxn>
              </a:cxnLst>
              <a:rect l="0" t="0" r="r" b="b"/>
              <a:pathLst>
                <a:path w="38" h="47">
                  <a:moveTo>
                    <a:pt x="9" y="47"/>
                  </a:moveTo>
                  <a:lnTo>
                    <a:pt x="8" y="44"/>
                  </a:lnTo>
                  <a:lnTo>
                    <a:pt x="8" y="42"/>
                  </a:lnTo>
                  <a:lnTo>
                    <a:pt x="8" y="39"/>
                  </a:lnTo>
                  <a:lnTo>
                    <a:pt x="8" y="38"/>
                  </a:lnTo>
                  <a:lnTo>
                    <a:pt x="9" y="35"/>
                  </a:lnTo>
                  <a:lnTo>
                    <a:pt x="11" y="33"/>
                  </a:lnTo>
                  <a:lnTo>
                    <a:pt x="11" y="30"/>
                  </a:lnTo>
                  <a:lnTo>
                    <a:pt x="13" y="28"/>
                  </a:lnTo>
                  <a:lnTo>
                    <a:pt x="17" y="24"/>
                  </a:lnTo>
                  <a:lnTo>
                    <a:pt x="19" y="22"/>
                  </a:lnTo>
                  <a:lnTo>
                    <a:pt x="20" y="20"/>
                  </a:lnTo>
                  <a:lnTo>
                    <a:pt x="20" y="19"/>
                  </a:lnTo>
                  <a:lnTo>
                    <a:pt x="22" y="17"/>
                  </a:lnTo>
                  <a:lnTo>
                    <a:pt x="22" y="16"/>
                  </a:lnTo>
                  <a:lnTo>
                    <a:pt x="22" y="14"/>
                  </a:lnTo>
                  <a:lnTo>
                    <a:pt x="22" y="13"/>
                  </a:lnTo>
                  <a:lnTo>
                    <a:pt x="22" y="11"/>
                  </a:lnTo>
                  <a:lnTo>
                    <a:pt x="22" y="9"/>
                  </a:lnTo>
                  <a:lnTo>
                    <a:pt x="20" y="8"/>
                  </a:lnTo>
                  <a:lnTo>
                    <a:pt x="19" y="6"/>
                  </a:lnTo>
                  <a:lnTo>
                    <a:pt x="17" y="6"/>
                  </a:lnTo>
                  <a:lnTo>
                    <a:pt x="16" y="5"/>
                  </a:lnTo>
                  <a:lnTo>
                    <a:pt x="14" y="5"/>
                  </a:lnTo>
                  <a:lnTo>
                    <a:pt x="13" y="5"/>
                  </a:lnTo>
                  <a:lnTo>
                    <a:pt x="11" y="6"/>
                  </a:lnTo>
                  <a:lnTo>
                    <a:pt x="9" y="8"/>
                  </a:lnTo>
                  <a:lnTo>
                    <a:pt x="8" y="9"/>
                  </a:lnTo>
                  <a:lnTo>
                    <a:pt x="6" y="11"/>
                  </a:lnTo>
                  <a:lnTo>
                    <a:pt x="5" y="13"/>
                  </a:lnTo>
                  <a:lnTo>
                    <a:pt x="5" y="14"/>
                  </a:lnTo>
                  <a:lnTo>
                    <a:pt x="6" y="16"/>
                  </a:lnTo>
                  <a:lnTo>
                    <a:pt x="6" y="17"/>
                  </a:lnTo>
                  <a:lnTo>
                    <a:pt x="6" y="19"/>
                  </a:lnTo>
                  <a:lnTo>
                    <a:pt x="2" y="20"/>
                  </a:lnTo>
                  <a:lnTo>
                    <a:pt x="0" y="17"/>
                  </a:lnTo>
                  <a:lnTo>
                    <a:pt x="0" y="16"/>
                  </a:lnTo>
                  <a:lnTo>
                    <a:pt x="0" y="13"/>
                  </a:lnTo>
                  <a:lnTo>
                    <a:pt x="0" y="11"/>
                  </a:lnTo>
                  <a:lnTo>
                    <a:pt x="2" y="8"/>
                  </a:lnTo>
                  <a:lnTo>
                    <a:pt x="3" y="5"/>
                  </a:lnTo>
                  <a:lnTo>
                    <a:pt x="6" y="3"/>
                  </a:lnTo>
                  <a:lnTo>
                    <a:pt x="9" y="2"/>
                  </a:lnTo>
                  <a:lnTo>
                    <a:pt x="13" y="0"/>
                  </a:lnTo>
                  <a:lnTo>
                    <a:pt x="16" y="0"/>
                  </a:lnTo>
                  <a:lnTo>
                    <a:pt x="19" y="0"/>
                  </a:lnTo>
                  <a:lnTo>
                    <a:pt x="22" y="2"/>
                  </a:lnTo>
                  <a:lnTo>
                    <a:pt x="24" y="3"/>
                  </a:lnTo>
                  <a:lnTo>
                    <a:pt x="25" y="5"/>
                  </a:lnTo>
                  <a:lnTo>
                    <a:pt x="27" y="8"/>
                  </a:lnTo>
                  <a:lnTo>
                    <a:pt x="28" y="9"/>
                  </a:lnTo>
                  <a:lnTo>
                    <a:pt x="28" y="11"/>
                  </a:lnTo>
                  <a:lnTo>
                    <a:pt x="28" y="14"/>
                  </a:lnTo>
                  <a:lnTo>
                    <a:pt x="28" y="16"/>
                  </a:lnTo>
                  <a:lnTo>
                    <a:pt x="27" y="19"/>
                  </a:lnTo>
                  <a:lnTo>
                    <a:pt x="27" y="20"/>
                  </a:lnTo>
                  <a:lnTo>
                    <a:pt x="25" y="22"/>
                  </a:lnTo>
                  <a:lnTo>
                    <a:pt x="24" y="24"/>
                  </a:lnTo>
                  <a:lnTo>
                    <a:pt x="22" y="27"/>
                  </a:lnTo>
                  <a:lnTo>
                    <a:pt x="19" y="30"/>
                  </a:lnTo>
                  <a:lnTo>
                    <a:pt x="17" y="31"/>
                  </a:lnTo>
                  <a:lnTo>
                    <a:pt x="17" y="31"/>
                  </a:lnTo>
                  <a:lnTo>
                    <a:pt x="16" y="33"/>
                  </a:lnTo>
                  <a:lnTo>
                    <a:pt x="16" y="35"/>
                  </a:lnTo>
                  <a:lnTo>
                    <a:pt x="14" y="36"/>
                  </a:lnTo>
                  <a:lnTo>
                    <a:pt x="14" y="38"/>
                  </a:lnTo>
                  <a:lnTo>
                    <a:pt x="14" y="39"/>
                  </a:lnTo>
                  <a:lnTo>
                    <a:pt x="14" y="41"/>
                  </a:lnTo>
                  <a:lnTo>
                    <a:pt x="36" y="33"/>
                  </a:lnTo>
                  <a:lnTo>
                    <a:pt x="38" y="38"/>
                  </a:lnTo>
                  <a:lnTo>
                    <a:pt x="9" y="47"/>
                  </a:lnTo>
                  <a:close/>
                </a:path>
              </a:pathLst>
            </a:custGeom>
            <a:solidFill>
              <a:srgbClr val="7FBFBF"/>
            </a:solidFill>
            <a:ln w="9525">
              <a:noFill/>
              <a:round/>
            </a:ln>
          </p:spPr>
          <p:txBody>
            <a:bodyPr/>
            <a:lstStyle/>
            <a:p>
              <a:endParaRPr lang="en-US"/>
            </a:p>
          </p:txBody>
        </p:sp>
        <p:sp>
          <p:nvSpPr>
            <p:cNvPr id="415805" name="Freeform 61"/>
            <p:cNvSpPr/>
            <p:nvPr/>
          </p:nvSpPr>
          <p:spPr bwMode="auto">
            <a:xfrm>
              <a:off x="2346" y="3559"/>
              <a:ext cx="20" cy="26"/>
            </a:xfrm>
            <a:custGeom>
              <a:avLst/>
              <a:gdLst/>
              <a:ahLst/>
              <a:cxnLst>
                <a:cxn ang="0">
                  <a:pos x="28" y="17"/>
                </a:cxn>
                <a:cxn ang="0">
                  <a:pos x="28" y="16"/>
                </a:cxn>
                <a:cxn ang="0">
                  <a:pos x="27" y="16"/>
                </a:cxn>
                <a:cxn ang="0">
                  <a:pos x="27" y="16"/>
                </a:cxn>
                <a:cxn ang="0">
                  <a:pos x="25" y="16"/>
                </a:cxn>
                <a:cxn ang="0">
                  <a:pos x="30" y="14"/>
                </a:cxn>
                <a:cxn ang="0">
                  <a:pos x="33" y="12"/>
                </a:cxn>
                <a:cxn ang="0">
                  <a:pos x="31" y="9"/>
                </a:cxn>
                <a:cxn ang="0">
                  <a:pos x="30" y="8"/>
                </a:cxn>
                <a:cxn ang="0">
                  <a:pos x="28" y="5"/>
                </a:cxn>
                <a:cxn ang="0">
                  <a:pos x="27" y="3"/>
                </a:cxn>
                <a:cxn ang="0">
                  <a:pos x="25" y="1"/>
                </a:cxn>
                <a:cxn ang="0">
                  <a:pos x="22" y="0"/>
                </a:cxn>
                <a:cxn ang="0">
                  <a:pos x="19" y="0"/>
                </a:cxn>
                <a:cxn ang="0">
                  <a:pos x="16" y="0"/>
                </a:cxn>
                <a:cxn ang="0">
                  <a:pos x="11" y="1"/>
                </a:cxn>
                <a:cxn ang="0">
                  <a:pos x="8" y="3"/>
                </a:cxn>
                <a:cxn ang="0">
                  <a:pos x="3" y="6"/>
                </a:cxn>
                <a:cxn ang="0">
                  <a:pos x="2" y="11"/>
                </a:cxn>
                <a:cxn ang="0">
                  <a:pos x="0" y="19"/>
                </a:cxn>
                <a:cxn ang="0">
                  <a:pos x="0" y="22"/>
                </a:cxn>
                <a:cxn ang="0">
                  <a:pos x="0" y="27"/>
                </a:cxn>
                <a:cxn ang="0">
                  <a:pos x="0" y="30"/>
                </a:cxn>
                <a:cxn ang="0">
                  <a:pos x="2" y="35"/>
                </a:cxn>
                <a:cxn ang="0">
                  <a:pos x="5" y="39"/>
                </a:cxn>
                <a:cxn ang="0">
                  <a:pos x="6" y="44"/>
                </a:cxn>
                <a:cxn ang="0">
                  <a:pos x="9" y="47"/>
                </a:cxn>
                <a:cxn ang="0">
                  <a:pos x="13" y="49"/>
                </a:cxn>
                <a:cxn ang="0">
                  <a:pos x="16" y="50"/>
                </a:cxn>
                <a:cxn ang="0">
                  <a:pos x="20" y="52"/>
                </a:cxn>
                <a:cxn ang="0">
                  <a:pos x="24" y="52"/>
                </a:cxn>
                <a:cxn ang="0">
                  <a:pos x="27" y="50"/>
                </a:cxn>
                <a:cxn ang="0">
                  <a:pos x="31" y="49"/>
                </a:cxn>
                <a:cxn ang="0">
                  <a:pos x="35" y="47"/>
                </a:cxn>
                <a:cxn ang="0">
                  <a:pos x="36" y="44"/>
                </a:cxn>
                <a:cxn ang="0">
                  <a:pos x="38" y="41"/>
                </a:cxn>
                <a:cxn ang="0">
                  <a:pos x="39" y="38"/>
                </a:cxn>
                <a:cxn ang="0">
                  <a:pos x="39" y="33"/>
                </a:cxn>
                <a:cxn ang="0">
                  <a:pos x="39" y="30"/>
                </a:cxn>
                <a:cxn ang="0">
                  <a:pos x="38" y="27"/>
                </a:cxn>
                <a:cxn ang="0">
                  <a:pos x="36" y="23"/>
                </a:cxn>
                <a:cxn ang="0">
                  <a:pos x="35" y="20"/>
                </a:cxn>
                <a:cxn ang="0">
                  <a:pos x="31" y="19"/>
                </a:cxn>
                <a:cxn ang="0">
                  <a:pos x="28" y="17"/>
                </a:cxn>
              </a:cxnLst>
              <a:rect l="0" t="0" r="r" b="b"/>
              <a:pathLst>
                <a:path w="39" h="52">
                  <a:moveTo>
                    <a:pt x="28" y="17"/>
                  </a:moveTo>
                  <a:lnTo>
                    <a:pt x="28" y="16"/>
                  </a:lnTo>
                  <a:lnTo>
                    <a:pt x="27" y="16"/>
                  </a:lnTo>
                  <a:lnTo>
                    <a:pt x="27" y="16"/>
                  </a:lnTo>
                  <a:lnTo>
                    <a:pt x="25" y="16"/>
                  </a:lnTo>
                  <a:lnTo>
                    <a:pt x="30" y="14"/>
                  </a:lnTo>
                  <a:lnTo>
                    <a:pt x="33" y="12"/>
                  </a:lnTo>
                  <a:lnTo>
                    <a:pt x="31" y="9"/>
                  </a:lnTo>
                  <a:lnTo>
                    <a:pt x="30" y="8"/>
                  </a:lnTo>
                  <a:lnTo>
                    <a:pt x="28" y="5"/>
                  </a:lnTo>
                  <a:lnTo>
                    <a:pt x="27" y="3"/>
                  </a:lnTo>
                  <a:lnTo>
                    <a:pt x="25" y="1"/>
                  </a:lnTo>
                  <a:lnTo>
                    <a:pt x="22" y="0"/>
                  </a:lnTo>
                  <a:lnTo>
                    <a:pt x="19" y="0"/>
                  </a:lnTo>
                  <a:lnTo>
                    <a:pt x="16" y="0"/>
                  </a:lnTo>
                  <a:lnTo>
                    <a:pt x="11" y="1"/>
                  </a:lnTo>
                  <a:lnTo>
                    <a:pt x="8" y="3"/>
                  </a:lnTo>
                  <a:lnTo>
                    <a:pt x="3" y="6"/>
                  </a:lnTo>
                  <a:lnTo>
                    <a:pt x="2" y="11"/>
                  </a:lnTo>
                  <a:lnTo>
                    <a:pt x="0" y="19"/>
                  </a:lnTo>
                  <a:lnTo>
                    <a:pt x="0" y="22"/>
                  </a:lnTo>
                  <a:lnTo>
                    <a:pt x="0" y="27"/>
                  </a:lnTo>
                  <a:lnTo>
                    <a:pt x="0" y="30"/>
                  </a:lnTo>
                  <a:lnTo>
                    <a:pt x="2" y="35"/>
                  </a:lnTo>
                  <a:lnTo>
                    <a:pt x="5" y="39"/>
                  </a:lnTo>
                  <a:lnTo>
                    <a:pt x="6" y="44"/>
                  </a:lnTo>
                  <a:lnTo>
                    <a:pt x="9" y="47"/>
                  </a:lnTo>
                  <a:lnTo>
                    <a:pt x="13" y="49"/>
                  </a:lnTo>
                  <a:lnTo>
                    <a:pt x="16" y="50"/>
                  </a:lnTo>
                  <a:lnTo>
                    <a:pt x="20" y="52"/>
                  </a:lnTo>
                  <a:lnTo>
                    <a:pt x="24" y="52"/>
                  </a:lnTo>
                  <a:lnTo>
                    <a:pt x="27" y="50"/>
                  </a:lnTo>
                  <a:lnTo>
                    <a:pt x="31" y="49"/>
                  </a:lnTo>
                  <a:lnTo>
                    <a:pt x="35" y="47"/>
                  </a:lnTo>
                  <a:lnTo>
                    <a:pt x="36" y="44"/>
                  </a:lnTo>
                  <a:lnTo>
                    <a:pt x="38" y="41"/>
                  </a:lnTo>
                  <a:lnTo>
                    <a:pt x="39" y="38"/>
                  </a:lnTo>
                  <a:lnTo>
                    <a:pt x="39" y="33"/>
                  </a:lnTo>
                  <a:lnTo>
                    <a:pt x="39" y="30"/>
                  </a:lnTo>
                  <a:lnTo>
                    <a:pt x="38" y="27"/>
                  </a:lnTo>
                  <a:lnTo>
                    <a:pt x="36" y="23"/>
                  </a:lnTo>
                  <a:lnTo>
                    <a:pt x="35" y="20"/>
                  </a:lnTo>
                  <a:lnTo>
                    <a:pt x="31" y="19"/>
                  </a:lnTo>
                  <a:lnTo>
                    <a:pt x="28" y="17"/>
                  </a:lnTo>
                  <a:close/>
                </a:path>
              </a:pathLst>
            </a:custGeom>
            <a:solidFill>
              <a:srgbClr val="000000"/>
            </a:solidFill>
            <a:ln w="9525">
              <a:noFill/>
              <a:round/>
            </a:ln>
          </p:spPr>
          <p:txBody>
            <a:bodyPr/>
            <a:lstStyle/>
            <a:p>
              <a:endParaRPr lang="en-US"/>
            </a:p>
          </p:txBody>
        </p:sp>
        <p:sp>
          <p:nvSpPr>
            <p:cNvPr id="415806" name="Freeform 62"/>
            <p:cNvSpPr/>
            <p:nvPr/>
          </p:nvSpPr>
          <p:spPr bwMode="auto">
            <a:xfrm>
              <a:off x="2352" y="3565"/>
              <a:ext cx="5" cy="5"/>
            </a:xfrm>
            <a:custGeom>
              <a:avLst/>
              <a:gdLst/>
              <a:ahLst/>
              <a:cxnLst>
                <a:cxn ang="0">
                  <a:pos x="3" y="1"/>
                </a:cxn>
                <a:cxn ang="0">
                  <a:pos x="5" y="0"/>
                </a:cxn>
                <a:cxn ang="0">
                  <a:pos x="6" y="0"/>
                </a:cxn>
                <a:cxn ang="0">
                  <a:pos x="6" y="0"/>
                </a:cxn>
                <a:cxn ang="0">
                  <a:pos x="8" y="1"/>
                </a:cxn>
                <a:cxn ang="0">
                  <a:pos x="8" y="1"/>
                </a:cxn>
                <a:cxn ang="0">
                  <a:pos x="8" y="1"/>
                </a:cxn>
                <a:cxn ang="0">
                  <a:pos x="8" y="1"/>
                </a:cxn>
                <a:cxn ang="0">
                  <a:pos x="9" y="3"/>
                </a:cxn>
                <a:cxn ang="0">
                  <a:pos x="9" y="5"/>
                </a:cxn>
                <a:cxn ang="0">
                  <a:pos x="8" y="5"/>
                </a:cxn>
                <a:cxn ang="0">
                  <a:pos x="8" y="5"/>
                </a:cxn>
                <a:cxn ang="0">
                  <a:pos x="6" y="5"/>
                </a:cxn>
                <a:cxn ang="0">
                  <a:pos x="6" y="5"/>
                </a:cxn>
                <a:cxn ang="0">
                  <a:pos x="5" y="6"/>
                </a:cxn>
                <a:cxn ang="0">
                  <a:pos x="3" y="6"/>
                </a:cxn>
                <a:cxn ang="0">
                  <a:pos x="2" y="8"/>
                </a:cxn>
                <a:cxn ang="0">
                  <a:pos x="0" y="9"/>
                </a:cxn>
                <a:cxn ang="0">
                  <a:pos x="0" y="8"/>
                </a:cxn>
                <a:cxn ang="0">
                  <a:pos x="0" y="6"/>
                </a:cxn>
                <a:cxn ang="0">
                  <a:pos x="0" y="6"/>
                </a:cxn>
                <a:cxn ang="0">
                  <a:pos x="0" y="5"/>
                </a:cxn>
                <a:cxn ang="0">
                  <a:pos x="0" y="3"/>
                </a:cxn>
                <a:cxn ang="0">
                  <a:pos x="2" y="3"/>
                </a:cxn>
                <a:cxn ang="0">
                  <a:pos x="2" y="1"/>
                </a:cxn>
                <a:cxn ang="0">
                  <a:pos x="3" y="1"/>
                </a:cxn>
              </a:cxnLst>
              <a:rect l="0" t="0" r="r" b="b"/>
              <a:pathLst>
                <a:path w="9" h="9">
                  <a:moveTo>
                    <a:pt x="3" y="1"/>
                  </a:moveTo>
                  <a:lnTo>
                    <a:pt x="5" y="0"/>
                  </a:lnTo>
                  <a:lnTo>
                    <a:pt x="6" y="0"/>
                  </a:lnTo>
                  <a:lnTo>
                    <a:pt x="6" y="0"/>
                  </a:lnTo>
                  <a:lnTo>
                    <a:pt x="8" y="1"/>
                  </a:lnTo>
                  <a:lnTo>
                    <a:pt x="8" y="1"/>
                  </a:lnTo>
                  <a:lnTo>
                    <a:pt x="8" y="1"/>
                  </a:lnTo>
                  <a:lnTo>
                    <a:pt x="8" y="1"/>
                  </a:lnTo>
                  <a:lnTo>
                    <a:pt x="9" y="3"/>
                  </a:lnTo>
                  <a:lnTo>
                    <a:pt x="9" y="5"/>
                  </a:lnTo>
                  <a:lnTo>
                    <a:pt x="8" y="5"/>
                  </a:lnTo>
                  <a:lnTo>
                    <a:pt x="8" y="5"/>
                  </a:lnTo>
                  <a:lnTo>
                    <a:pt x="6" y="5"/>
                  </a:lnTo>
                  <a:lnTo>
                    <a:pt x="6" y="5"/>
                  </a:lnTo>
                  <a:lnTo>
                    <a:pt x="5" y="6"/>
                  </a:lnTo>
                  <a:lnTo>
                    <a:pt x="3" y="6"/>
                  </a:lnTo>
                  <a:lnTo>
                    <a:pt x="2" y="8"/>
                  </a:lnTo>
                  <a:lnTo>
                    <a:pt x="0" y="9"/>
                  </a:lnTo>
                  <a:lnTo>
                    <a:pt x="0" y="8"/>
                  </a:lnTo>
                  <a:lnTo>
                    <a:pt x="0" y="6"/>
                  </a:lnTo>
                  <a:lnTo>
                    <a:pt x="0" y="6"/>
                  </a:lnTo>
                  <a:lnTo>
                    <a:pt x="0" y="5"/>
                  </a:lnTo>
                  <a:lnTo>
                    <a:pt x="0" y="3"/>
                  </a:lnTo>
                  <a:lnTo>
                    <a:pt x="2" y="3"/>
                  </a:lnTo>
                  <a:lnTo>
                    <a:pt x="2" y="1"/>
                  </a:lnTo>
                  <a:lnTo>
                    <a:pt x="3" y="1"/>
                  </a:lnTo>
                  <a:close/>
                </a:path>
              </a:pathLst>
            </a:custGeom>
            <a:solidFill>
              <a:srgbClr val="FFFFFF"/>
            </a:solidFill>
            <a:ln w="9525">
              <a:noFill/>
              <a:round/>
            </a:ln>
          </p:spPr>
          <p:txBody>
            <a:bodyPr/>
            <a:lstStyle/>
            <a:p>
              <a:endParaRPr lang="en-US"/>
            </a:p>
          </p:txBody>
        </p:sp>
        <p:sp>
          <p:nvSpPr>
            <p:cNvPr id="415807" name="Freeform 63"/>
            <p:cNvSpPr/>
            <p:nvPr/>
          </p:nvSpPr>
          <p:spPr bwMode="auto">
            <a:xfrm>
              <a:off x="2348" y="3561"/>
              <a:ext cx="17" cy="23"/>
            </a:xfrm>
            <a:custGeom>
              <a:avLst/>
              <a:gdLst/>
              <a:ahLst/>
              <a:cxnLst>
                <a:cxn ang="0">
                  <a:pos x="0" y="19"/>
                </a:cxn>
                <a:cxn ang="0">
                  <a:pos x="0" y="27"/>
                </a:cxn>
                <a:cxn ang="0">
                  <a:pos x="5" y="35"/>
                </a:cxn>
                <a:cxn ang="0">
                  <a:pos x="10" y="41"/>
                </a:cxn>
                <a:cxn ang="0">
                  <a:pos x="14" y="46"/>
                </a:cxn>
                <a:cxn ang="0">
                  <a:pos x="21" y="46"/>
                </a:cxn>
                <a:cxn ang="0">
                  <a:pos x="25" y="43"/>
                </a:cxn>
                <a:cxn ang="0">
                  <a:pos x="30" y="38"/>
                </a:cxn>
                <a:cxn ang="0">
                  <a:pos x="33" y="33"/>
                </a:cxn>
                <a:cxn ang="0">
                  <a:pos x="33" y="28"/>
                </a:cxn>
                <a:cxn ang="0">
                  <a:pos x="30" y="22"/>
                </a:cxn>
                <a:cxn ang="0">
                  <a:pos x="27" y="17"/>
                </a:cxn>
                <a:cxn ang="0">
                  <a:pos x="22" y="16"/>
                </a:cxn>
                <a:cxn ang="0">
                  <a:pos x="17" y="16"/>
                </a:cxn>
                <a:cxn ang="0">
                  <a:pos x="13" y="17"/>
                </a:cxn>
                <a:cxn ang="0">
                  <a:pos x="11" y="17"/>
                </a:cxn>
                <a:cxn ang="0">
                  <a:pos x="8" y="20"/>
                </a:cxn>
                <a:cxn ang="0">
                  <a:pos x="6" y="24"/>
                </a:cxn>
                <a:cxn ang="0">
                  <a:pos x="5" y="22"/>
                </a:cxn>
                <a:cxn ang="0">
                  <a:pos x="5" y="16"/>
                </a:cxn>
                <a:cxn ang="0">
                  <a:pos x="6" y="11"/>
                </a:cxn>
                <a:cxn ang="0">
                  <a:pos x="10" y="6"/>
                </a:cxn>
                <a:cxn ang="0">
                  <a:pos x="13" y="5"/>
                </a:cxn>
                <a:cxn ang="0">
                  <a:pos x="16" y="5"/>
                </a:cxn>
                <a:cxn ang="0">
                  <a:pos x="19" y="8"/>
                </a:cxn>
                <a:cxn ang="0">
                  <a:pos x="19" y="8"/>
                </a:cxn>
                <a:cxn ang="0">
                  <a:pos x="25" y="8"/>
                </a:cxn>
                <a:cxn ang="0">
                  <a:pos x="24" y="5"/>
                </a:cxn>
                <a:cxn ang="0">
                  <a:pos x="21" y="2"/>
                </a:cxn>
                <a:cxn ang="0">
                  <a:pos x="16" y="0"/>
                </a:cxn>
                <a:cxn ang="0">
                  <a:pos x="10" y="2"/>
                </a:cxn>
                <a:cxn ang="0">
                  <a:pos x="3" y="6"/>
                </a:cxn>
                <a:cxn ang="0">
                  <a:pos x="0" y="16"/>
                </a:cxn>
              </a:cxnLst>
              <a:rect l="0" t="0" r="r" b="b"/>
              <a:pathLst>
                <a:path w="33" h="46">
                  <a:moveTo>
                    <a:pt x="0" y="16"/>
                  </a:moveTo>
                  <a:lnTo>
                    <a:pt x="0" y="19"/>
                  </a:lnTo>
                  <a:lnTo>
                    <a:pt x="0" y="22"/>
                  </a:lnTo>
                  <a:lnTo>
                    <a:pt x="0" y="27"/>
                  </a:lnTo>
                  <a:lnTo>
                    <a:pt x="2" y="30"/>
                  </a:lnTo>
                  <a:lnTo>
                    <a:pt x="5" y="35"/>
                  </a:lnTo>
                  <a:lnTo>
                    <a:pt x="6" y="39"/>
                  </a:lnTo>
                  <a:lnTo>
                    <a:pt x="10" y="41"/>
                  </a:lnTo>
                  <a:lnTo>
                    <a:pt x="11" y="44"/>
                  </a:lnTo>
                  <a:lnTo>
                    <a:pt x="14" y="46"/>
                  </a:lnTo>
                  <a:lnTo>
                    <a:pt x="17" y="46"/>
                  </a:lnTo>
                  <a:lnTo>
                    <a:pt x="21" y="46"/>
                  </a:lnTo>
                  <a:lnTo>
                    <a:pt x="24" y="44"/>
                  </a:lnTo>
                  <a:lnTo>
                    <a:pt x="25" y="43"/>
                  </a:lnTo>
                  <a:lnTo>
                    <a:pt x="28" y="41"/>
                  </a:lnTo>
                  <a:lnTo>
                    <a:pt x="30" y="38"/>
                  </a:lnTo>
                  <a:lnTo>
                    <a:pt x="32" y="36"/>
                  </a:lnTo>
                  <a:lnTo>
                    <a:pt x="33" y="33"/>
                  </a:lnTo>
                  <a:lnTo>
                    <a:pt x="33" y="30"/>
                  </a:lnTo>
                  <a:lnTo>
                    <a:pt x="33" y="28"/>
                  </a:lnTo>
                  <a:lnTo>
                    <a:pt x="32" y="25"/>
                  </a:lnTo>
                  <a:lnTo>
                    <a:pt x="30" y="22"/>
                  </a:lnTo>
                  <a:lnTo>
                    <a:pt x="28" y="19"/>
                  </a:lnTo>
                  <a:lnTo>
                    <a:pt x="27" y="17"/>
                  </a:lnTo>
                  <a:lnTo>
                    <a:pt x="25" y="16"/>
                  </a:lnTo>
                  <a:lnTo>
                    <a:pt x="22" y="16"/>
                  </a:lnTo>
                  <a:lnTo>
                    <a:pt x="21" y="16"/>
                  </a:lnTo>
                  <a:lnTo>
                    <a:pt x="17" y="16"/>
                  </a:lnTo>
                  <a:lnTo>
                    <a:pt x="14" y="16"/>
                  </a:lnTo>
                  <a:lnTo>
                    <a:pt x="13" y="17"/>
                  </a:lnTo>
                  <a:lnTo>
                    <a:pt x="13" y="17"/>
                  </a:lnTo>
                  <a:lnTo>
                    <a:pt x="11" y="17"/>
                  </a:lnTo>
                  <a:lnTo>
                    <a:pt x="10" y="19"/>
                  </a:lnTo>
                  <a:lnTo>
                    <a:pt x="8" y="20"/>
                  </a:lnTo>
                  <a:lnTo>
                    <a:pt x="8" y="22"/>
                  </a:lnTo>
                  <a:lnTo>
                    <a:pt x="6" y="24"/>
                  </a:lnTo>
                  <a:lnTo>
                    <a:pt x="6" y="25"/>
                  </a:lnTo>
                  <a:lnTo>
                    <a:pt x="5" y="22"/>
                  </a:lnTo>
                  <a:lnTo>
                    <a:pt x="5" y="19"/>
                  </a:lnTo>
                  <a:lnTo>
                    <a:pt x="5" y="16"/>
                  </a:lnTo>
                  <a:lnTo>
                    <a:pt x="5" y="13"/>
                  </a:lnTo>
                  <a:lnTo>
                    <a:pt x="6" y="11"/>
                  </a:lnTo>
                  <a:lnTo>
                    <a:pt x="8" y="8"/>
                  </a:lnTo>
                  <a:lnTo>
                    <a:pt x="10" y="6"/>
                  </a:lnTo>
                  <a:lnTo>
                    <a:pt x="11" y="6"/>
                  </a:lnTo>
                  <a:lnTo>
                    <a:pt x="13" y="5"/>
                  </a:lnTo>
                  <a:lnTo>
                    <a:pt x="14" y="5"/>
                  </a:lnTo>
                  <a:lnTo>
                    <a:pt x="16" y="5"/>
                  </a:lnTo>
                  <a:lnTo>
                    <a:pt x="17" y="6"/>
                  </a:lnTo>
                  <a:lnTo>
                    <a:pt x="19" y="8"/>
                  </a:lnTo>
                  <a:lnTo>
                    <a:pt x="19" y="8"/>
                  </a:lnTo>
                  <a:lnTo>
                    <a:pt x="19" y="8"/>
                  </a:lnTo>
                  <a:lnTo>
                    <a:pt x="21" y="9"/>
                  </a:lnTo>
                  <a:lnTo>
                    <a:pt x="25" y="8"/>
                  </a:lnTo>
                  <a:lnTo>
                    <a:pt x="24" y="6"/>
                  </a:lnTo>
                  <a:lnTo>
                    <a:pt x="24" y="5"/>
                  </a:lnTo>
                  <a:lnTo>
                    <a:pt x="22" y="3"/>
                  </a:lnTo>
                  <a:lnTo>
                    <a:pt x="21" y="2"/>
                  </a:lnTo>
                  <a:lnTo>
                    <a:pt x="17" y="0"/>
                  </a:lnTo>
                  <a:lnTo>
                    <a:pt x="16" y="0"/>
                  </a:lnTo>
                  <a:lnTo>
                    <a:pt x="13" y="0"/>
                  </a:lnTo>
                  <a:lnTo>
                    <a:pt x="10" y="2"/>
                  </a:lnTo>
                  <a:lnTo>
                    <a:pt x="5" y="3"/>
                  </a:lnTo>
                  <a:lnTo>
                    <a:pt x="3" y="6"/>
                  </a:lnTo>
                  <a:lnTo>
                    <a:pt x="0" y="11"/>
                  </a:lnTo>
                  <a:lnTo>
                    <a:pt x="0" y="16"/>
                  </a:lnTo>
                  <a:close/>
                </a:path>
              </a:pathLst>
            </a:custGeom>
            <a:solidFill>
              <a:srgbClr val="7FBFBF"/>
            </a:solidFill>
            <a:ln w="9525">
              <a:noFill/>
              <a:round/>
            </a:ln>
          </p:spPr>
          <p:txBody>
            <a:bodyPr/>
            <a:lstStyle/>
            <a:p>
              <a:endParaRPr lang="en-US"/>
            </a:p>
          </p:txBody>
        </p:sp>
        <p:sp>
          <p:nvSpPr>
            <p:cNvPr id="415808" name="Freeform 64"/>
            <p:cNvSpPr/>
            <p:nvPr/>
          </p:nvSpPr>
          <p:spPr bwMode="auto">
            <a:xfrm>
              <a:off x="2353" y="3571"/>
              <a:ext cx="9" cy="10"/>
            </a:xfrm>
            <a:custGeom>
              <a:avLst/>
              <a:gdLst/>
              <a:ahLst/>
              <a:cxnLst>
                <a:cxn ang="0">
                  <a:pos x="4" y="19"/>
                </a:cxn>
                <a:cxn ang="0">
                  <a:pos x="3" y="18"/>
                </a:cxn>
                <a:cxn ang="0">
                  <a:pos x="3" y="16"/>
                </a:cxn>
                <a:cxn ang="0">
                  <a:pos x="1" y="15"/>
                </a:cxn>
                <a:cxn ang="0">
                  <a:pos x="0" y="13"/>
                </a:cxn>
                <a:cxn ang="0">
                  <a:pos x="0" y="12"/>
                </a:cxn>
                <a:cxn ang="0">
                  <a:pos x="0" y="8"/>
                </a:cxn>
                <a:cxn ang="0">
                  <a:pos x="0" y="7"/>
                </a:cxn>
                <a:cxn ang="0">
                  <a:pos x="0" y="5"/>
                </a:cxn>
                <a:cxn ang="0">
                  <a:pos x="1" y="4"/>
                </a:cxn>
                <a:cxn ang="0">
                  <a:pos x="3" y="4"/>
                </a:cxn>
                <a:cxn ang="0">
                  <a:pos x="4" y="2"/>
                </a:cxn>
                <a:cxn ang="0">
                  <a:pos x="6" y="2"/>
                </a:cxn>
                <a:cxn ang="0">
                  <a:pos x="7" y="0"/>
                </a:cxn>
                <a:cxn ang="0">
                  <a:pos x="9" y="0"/>
                </a:cxn>
                <a:cxn ang="0">
                  <a:pos x="11" y="0"/>
                </a:cxn>
                <a:cxn ang="0">
                  <a:pos x="12" y="2"/>
                </a:cxn>
                <a:cxn ang="0">
                  <a:pos x="14" y="4"/>
                </a:cxn>
                <a:cxn ang="0">
                  <a:pos x="15" y="4"/>
                </a:cxn>
                <a:cxn ang="0">
                  <a:pos x="17" y="5"/>
                </a:cxn>
                <a:cxn ang="0">
                  <a:pos x="17" y="7"/>
                </a:cxn>
                <a:cxn ang="0">
                  <a:pos x="18" y="8"/>
                </a:cxn>
                <a:cxn ang="0">
                  <a:pos x="18" y="12"/>
                </a:cxn>
                <a:cxn ang="0">
                  <a:pos x="18" y="13"/>
                </a:cxn>
                <a:cxn ang="0">
                  <a:pos x="17" y="15"/>
                </a:cxn>
                <a:cxn ang="0">
                  <a:pos x="17" y="16"/>
                </a:cxn>
                <a:cxn ang="0">
                  <a:pos x="15" y="18"/>
                </a:cxn>
                <a:cxn ang="0">
                  <a:pos x="14" y="19"/>
                </a:cxn>
                <a:cxn ang="0">
                  <a:pos x="12" y="19"/>
                </a:cxn>
                <a:cxn ang="0">
                  <a:pos x="11" y="21"/>
                </a:cxn>
                <a:cxn ang="0">
                  <a:pos x="9" y="21"/>
                </a:cxn>
                <a:cxn ang="0">
                  <a:pos x="6" y="21"/>
                </a:cxn>
                <a:cxn ang="0">
                  <a:pos x="4" y="19"/>
                </a:cxn>
              </a:cxnLst>
              <a:rect l="0" t="0" r="r" b="b"/>
              <a:pathLst>
                <a:path w="18" h="21">
                  <a:moveTo>
                    <a:pt x="4" y="19"/>
                  </a:moveTo>
                  <a:lnTo>
                    <a:pt x="3" y="18"/>
                  </a:lnTo>
                  <a:lnTo>
                    <a:pt x="3" y="16"/>
                  </a:lnTo>
                  <a:lnTo>
                    <a:pt x="1" y="15"/>
                  </a:lnTo>
                  <a:lnTo>
                    <a:pt x="0" y="13"/>
                  </a:lnTo>
                  <a:lnTo>
                    <a:pt x="0" y="12"/>
                  </a:lnTo>
                  <a:lnTo>
                    <a:pt x="0" y="8"/>
                  </a:lnTo>
                  <a:lnTo>
                    <a:pt x="0" y="7"/>
                  </a:lnTo>
                  <a:lnTo>
                    <a:pt x="0" y="5"/>
                  </a:lnTo>
                  <a:lnTo>
                    <a:pt x="1" y="4"/>
                  </a:lnTo>
                  <a:lnTo>
                    <a:pt x="3" y="4"/>
                  </a:lnTo>
                  <a:lnTo>
                    <a:pt x="4" y="2"/>
                  </a:lnTo>
                  <a:lnTo>
                    <a:pt x="6" y="2"/>
                  </a:lnTo>
                  <a:lnTo>
                    <a:pt x="7" y="0"/>
                  </a:lnTo>
                  <a:lnTo>
                    <a:pt x="9" y="0"/>
                  </a:lnTo>
                  <a:lnTo>
                    <a:pt x="11" y="0"/>
                  </a:lnTo>
                  <a:lnTo>
                    <a:pt x="12" y="2"/>
                  </a:lnTo>
                  <a:lnTo>
                    <a:pt x="14" y="4"/>
                  </a:lnTo>
                  <a:lnTo>
                    <a:pt x="15" y="4"/>
                  </a:lnTo>
                  <a:lnTo>
                    <a:pt x="17" y="5"/>
                  </a:lnTo>
                  <a:lnTo>
                    <a:pt x="17" y="7"/>
                  </a:lnTo>
                  <a:lnTo>
                    <a:pt x="18" y="8"/>
                  </a:lnTo>
                  <a:lnTo>
                    <a:pt x="18" y="12"/>
                  </a:lnTo>
                  <a:lnTo>
                    <a:pt x="18" y="13"/>
                  </a:lnTo>
                  <a:lnTo>
                    <a:pt x="17" y="15"/>
                  </a:lnTo>
                  <a:lnTo>
                    <a:pt x="17" y="16"/>
                  </a:lnTo>
                  <a:lnTo>
                    <a:pt x="15" y="18"/>
                  </a:lnTo>
                  <a:lnTo>
                    <a:pt x="14" y="19"/>
                  </a:lnTo>
                  <a:lnTo>
                    <a:pt x="12" y="19"/>
                  </a:lnTo>
                  <a:lnTo>
                    <a:pt x="11" y="21"/>
                  </a:lnTo>
                  <a:lnTo>
                    <a:pt x="9" y="21"/>
                  </a:lnTo>
                  <a:lnTo>
                    <a:pt x="6" y="21"/>
                  </a:lnTo>
                  <a:lnTo>
                    <a:pt x="4" y="19"/>
                  </a:lnTo>
                  <a:close/>
                </a:path>
              </a:pathLst>
            </a:custGeom>
            <a:solidFill>
              <a:srgbClr val="000000"/>
            </a:solidFill>
            <a:ln w="9525">
              <a:noFill/>
              <a:round/>
            </a:ln>
          </p:spPr>
          <p:txBody>
            <a:bodyPr/>
            <a:lstStyle/>
            <a:p>
              <a:endParaRPr lang="en-US"/>
            </a:p>
          </p:txBody>
        </p:sp>
        <p:sp>
          <p:nvSpPr>
            <p:cNvPr id="415809" name="Freeform 65"/>
            <p:cNvSpPr/>
            <p:nvPr/>
          </p:nvSpPr>
          <p:spPr bwMode="auto">
            <a:xfrm>
              <a:off x="2417" y="3417"/>
              <a:ext cx="20" cy="26"/>
            </a:xfrm>
            <a:custGeom>
              <a:avLst/>
              <a:gdLst/>
              <a:ahLst/>
              <a:cxnLst>
                <a:cxn ang="0">
                  <a:pos x="35" y="20"/>
                </a:cxn>
                <a:cxn ang="0">
                  <a:pos x="33" y="20"/>
                </a:cxn>
                <a:cxn ang="0">
                  <a:pos x="33" y="19"/>
                </a:cxn>
                <a:cxn ang="0">
                  <a:pos x="33" y="19"/>
                </a:cxn>
                <a:cxn ang="0">
                  <a:pos x="33" y="17"/>
                </a:cxn>
                <a:cxn ang="0">
                  <a:pos x="33" y="12"/>
                </a:cxn>
                <a:cxn ang="0">
                  <a:pos x="32" y="7"/>
                </a:cxn>
                <a:cxn ang="0">
                  <a:pos x="27" y="3"/>
                </a:cxn>
                <a:cxn ang="0">
                  <a:pos x="21" y="0"/>
                </a:cxn>
                <a:cxn ang="0">
                  <a:pos x="14" y="0"/>
                </a:cxn>
                <a:cxn ang="0">
                  <a:pos x="7" y="4"/>
                </a:cxn>
                <a:cxn ang="0">
                  <a:pos x="0" y="11"/>
                </a:cxn>
                <a:cxn ang="0">
                  <a:pos x="0" y="15"/>
                </a:cxn>
                <a:cxn ang="0">
                  <a:pos x="0" y="20"/>
                </a:cxn>
                <a:cxn ang="0">
                  <a:pos x="2" y="26"/>
                </a:cxn>
                <a:cxn ang="0">
                  <a:pos x="13" y="20"/>
                </a:cxn>
                <a:cxn ang="0">
                  <a:pos x="11" y="17"/>
                </a:cxn>
                <a:cxn ang="0">
                  <a:pos x="11" y="15"/>
                </a:cxn>
                <a:cxn ang="0">
                  <a:pos x="13" y="14"/>
                </a:cxn>
                <a:cxn ang="0">
                  <a:pos x="16" y="12"/>
                </a:cxn>
                <a:cxn ang="0">
                  <a:pos x="18" y="12"/>
                </a:cxn>
                <a:cxn ang="0">
                  <a:pos x="19" y="12"/>
                </a:cxn>
                <a:cxn ang="0">
                  <a:pos x="21" y="12"/>
                </a:cxn>
                <a:cxn ang="0">
                  <a:pos x="21" y="14"/>
                </a:cxn>
                <a:cxn ang="0">
                  <a:pos x="21" y="17"/>
                </a:cxn>
                <a:cxn ang="0">
                  <a:pos x="21" y="19"/>
                </a:cxn>
                <a:cxn ang="0">
                  <a:pos x="19" y="19"/>
                </a:cxn>
                <a:cxn ang="0">
                  <a:pos x="18" y="20"/>
                </a:cxn>
                <a:cxn ang="0">
                  <a:pos x="18" y="20"/>
                </a:cxn>
                <a:cxn ang="0">
                  <a:pos x="16" y="20"/>
                </a:cxn>
                <a:cxn ang="0">
                  <a:pos x="16" y="20"/>
                </a:cxn>
                <a:cxn ang="0">
                  <a:pos x="14" y="20"/>
                </a:cxn>
                <a:cxn ang="0">
                  <a:pos x="16" y="25"/>
                </a:cxn>
                <a:cxn ang="0">
                  <a:pos x="18" y="31"/>
                </a:cxn>
                <a:cxn ang="0">
                  <a:pos x="21" y="31"/>
                </a:cxn>
                <a:cxn ang="0">
                  <a:pos x="21" y="30"/>
                </a:cxn>
                <a:cxn ang="0">
                  <a:pos x="22" y="30"/>
                </a:cxn>
                <a:cxn ang="0">
                  <a:pos x="25" y="30"/>
                </a:cxn>
                <a:cxn ang="0">
                  <a:pos x="27" y="30"/>
                </a:cxn>
                <a:cxn ang="0">
                  <a:pos x="29" y="31"/>
                </a:cxn>
                <a:cxn ang="0">
                  <a:pos x="30" y="34"/>
                </a:cxn>
                <a:cxn ang="0">
                  <a:pos x="30" y="36"/>
                </a:cxn>
                <a:cxn ang="0">
                  <a:pos x="29" y="37"/>
                </a:cxn>
                <a:cxn ang="0">
                  <a:pos x="27" y="39"/>
                </a:cxn>
                <a:cxn ang="0">
                  <a:pos x="22" y="39"/>
                </a:cxn>
                <a:cxn ang="0">
                  <a:pos x="19" y="39"/>
                </a:cxn>
                <a:cxn ang="0">
                  <a:pos x="19" y="39"/>
                </a:cxn>
                <a:cxn ang="0">
                  <a:pos x="18" y="37"/>
                </a:cxn>
                <a:cxn ang="0">
                  <a:pos x="16" y="33"/>
                </a:cxn>
                <a:cxn ang="0">
                  <a:pos x="5" y="39"/>
                </a:cxn>
                <a:cxn ang="0">
                  <a:pos x="8" y="45"/>
                </a:cxn>
                <a:cxn ang="0">
                  <a:pos x="13" y="50"/>
                </a:cxn>
                <a:cxn ang="0">
                  <a:pos x="21" y="52"/>
                </a:cxn>
                <a:cxn ang="0">
                  <a:pos x="29" y="50"/>
                </a:cxn>
                <a:cxn ang="0">
                  <a:pos x="35" y="47"/>
                </a:cxn>
                <a:cxn ang="0">
                  <a:pos x="40" y="41"/>
                </a:cxn>
                <a:cxn ang="0">
                  <a:pos x="41" y="34"/>
                </a:cxn>
                <a:cxn ang="0">
                  <a:pos x="41" y="28"/>
                </a:cxn>
                <a:cxn ang="0">
                  <a:pos x="38" y="23"/>
                </a:cxn>
                <a:cxn ang="0">
                  <a:pos x="35" y="20"/>
                </a:cxn>
              </a:cxnLst>
              <a:rect l="0" t="0" r="r" b="b"/>
              <a:pathLst>
                <a:path w="41" h="52">
                  <a:moveTo>
                    <a:pt x="35" y="20"/>
                  </a:moveTo>
                  <a:lnTo>
                    <a:pt x="35" y="20"/>
                  </a:lnTo>
                  <a:lnTo>
                    <a:pt x="35" y="20"/>
                  </a:lnTo>
                  <a:lnTo>
                    <a:pt x="33" y="20"/>
                  </a:lnTo>
                  <a:lnTo>
                    <a:pt x="33" y="19"/>
                  </a:lnTo>
                  <a:lnTo>
                    <a:pt x="33" y="19"/>
                  </a:lnTo>
                  <a:lnTo>
                    <a:pt x="33" y="19"/>
                  </a:lnTo>
                  <a:lnTo>
                    <a:pt x="33" y="19"/>
                  </a:lnTo>
                  <a:lnTo>
                    <a:pt x="33" y="19"/>
                  </a:lnTo>
                  <a:lnTo>
                    <a:pt x="33" y="17"/>
                  </a:lnTo>
                  <a:lnTo>
                    <a:pt x="33" y="15"/>
                  </a:lnTo>
                  <a:lnTo>
                    <a:pt x="33" y="12"/>
                  </a:lnTo>
                  <a:lnTo>
                    <a:pt x="33" y="11"/>
                  </a:lnTo>
                  <a:lnTo>
                    <a:pt x="32" y="7"/>
                  </a:lnTo>
                  <a:lnTo>
                    <a:pt x="30" y="4"/>
                  </a:lnTo>
                  <a:lnTo>
                    <a:pt x="27" y="3"/>
                  </a:lnTo>
                  <a:lnTo>
                    <a:pt x="24" y="1"/>
                  </a:lnTo>
                  <a:lnTo>
                    <a:pt x="21" y="0"/>
                  </a:lnTo>
                  <a:lnTo>
                    <a:pt x="18" y="0"/>
                  </a:lnTo>
                  <a:lnTo>
                    <a:pt x="14" y="0"/>
                  </a:lnTo>
                  <a:lnTo>
                    <a:pt x="11" y="1"/>
                  </a:lnTo>
                  <a:lnTo>
                    <a:pt x="7" y="4"/>
                  </a:lnTo>
                  <a:lnTo>
                    <a:pt x="3" y="7"/>
                  </a:lnTo>
                  <a:lnTo>
                    <a:pt x="0" y="11"/>
                  </a:lnTo>
                  <a:lnTo>
                    <a:pt x="0" y="14"/>
                  </a:lnTo>
                  <a:lnTo>
                    <a:pt x="0" y="15"/>
                  </a:lnTo>
                  <a:lnTo>
                    <a:pt x="0" y="19"/>
                  </a:lnTo>
                  <a:lnTo>
                    <a:pt x="0" y="20"/>
                  </a:lnTo>
                  <a:lnTo>
                    <a:pt x="2" y="23"/>
                  </a:lnTo>
                  <a:lnTo>
                    <a:pt x="2" y="26"/>
                  </a:lnTo>
                  <a:lnTo>
                    <a:pt x="13" y="23"/>
                  </a:lnTo>
                  <a:lnTo>
                    <a:pt x="13" y="20"/>
                  </a:lnTo>
                  <a:lnTo>
                    <a:pt x="11" y="19"/>
                  </a:lnTo>
                  <a:lnTo>
                    <a:pt x="11" y="17"/>
                  </a:lnTo>
                  <a:lnTo>
                    <a:pt x="11" y="17"/>
                  </a:lnTo>
                  <a:lnTo>
                    <a:pt x="11" y="15"/>
                  </a:lnTo>
                  <a:lnTo>
                    <a:pt x="11" y="15"/>
                  </a:lnTo>
                  <a:lnTo>
                    <a:pt x="13" y="14"/>
                  </a:lnTo>
                  <a:lnTo>
                    <a:pt x="14" y="14"/>
                  </a:lnTo>
                  <a:lnTo>
                    <a:pt x="16" y="12"/>
                  </a:lnTo>
                  <a:lnTo>
                    <a:pt x="18" y="12"/>
                  </a:lnTo>
                  <a:lnTo>
                    <a:pt x="18" y="12"/>
                  </a:lnTo>
                  <a:lnTo>
                    <a:pt x="18" y="12"/>
                  </a:lnTo>
                  <a:lnTo>
                    <a:pt x="19" y="12"/>
                  </a:lnTo>
                  <a:lnTo>
                    <a:pt x="21" y="12"/>
                  </a:lnTo>
                  <a:lnTo>
                    <a:pt x="21" y="12"/>
                  </a:lnTo>
                  <a:lnTo>
                    <a:pt x="21" y="12"/>
                  </a:lnTo>
                  <a:lnTo>
                    <a:pt x="21" y="14"/>
                  </a:lnTo>
                  <a:lnTo>
                    <a:pt x="21" y="15"/>
                  </a:lnTo>
                  <a:lnTo>
                    <a:pt x="21" y="17"/>
                  </a:lnTo>
                  <a:lnTo>
                    <a:pt x="21" y="17"/>
                  </a:lnTo>
                  <a:lnTo>
                    <a:pt x="21" y="19"/>
                  </a:lnTo>
                  <a:lnTo>
                    <a:pt x="21" y="19"/>
                  </a:lnTo>
                  <a:lnTo>
                    <a:pt x="19" y="19"/>
                  </a:lnTo>
                  <a:lnTo>
                    <a:pt x="19" y="19"/>
                  </a:lnTo>
                  <a:lnTo>
                    <a:pt x="18" y="20"/>
                  </a:lnTo>
                  <a:lnTo>
                    <a:pt x="18" y="20"/>
                  </a:lnTo>
                  <a:lnTo>
                    <a:pt x="18" y="20"/>
                  </a:lnTo>
                  <a:lnTo>
                    <a:pt x="16" y="20"/>
                  </a:lnTo>
                  <a:lnTo>
                    <a:pt x="16" y="20"/>
                  </a:lnTo>
                  <a:lnTo>
                    <a:pt x="16" y="20"/>
                  </a:lnTo>
                  <a:lnTo>
                    <a:pt x="16" y="20"/>
                  </a:lnTo>
                  <a:lnTo>
                    <a:pt x="14" y="20"/>
                  </a:lnTo>
                  <a:lnTo>
                    <a:pt x="14" y="20"/>
                  </a:lnTo>
                  <a:lnTo>
                    <a:pt x="14" y="22"/>
                  </a:lnTo>
                  <a:lnTo>
                    <a:pt x="16" y="25"/>
                  </a:lnTo>
                  <a:lnTo>
                    <a:pt x="18" y="30"/>
                  </a:lnTo>
                  <a:lnTo>
                    <a:pt x="18" y="31"/>
                  </a:lnTo>
                  <a:lnTo>
                    <a:pt x="19" y="31"/>
                  </a:lnTo>
                  <a:lnTo>
                    <a:pt x="21" y="31"/>
                  </a:lnTo>
                  <a:lnTo>
                    <a:pt x="21" y="30"/>
                  </a:lnTo>
                  <a:lnTo>
                    <a:pt x="21" y="30"/>
                  </a:lnTo>
                  <a:lnTo>
                    <a:pt x="21" y="30"/>
                  </a:lnTo>
                  <a:lnTo>
                    <a:pt x="22" y="30"/>
                  </a:lnTo>
                  <a:lnTo>
                    <a:pt x="24" y="30"/>
                  </a:lnTo>
                  <a:lnTo>
                    <a:pt x="25" y="30"/>
                  </a:lnTo>
                  <a:lnTo>
                    <a:pt x="27" y="30"/>
                  </a:lnTo>
                  <a:lnTo>
                    <a:pt x="27" y="30"/>
                  </a:lnTo>
                  <a:lnTo>
                    <a:pt x="29" y="30"/>
                  </a:lnTo>
                  <a:lnTo>
                    <a:pt x="29" y="31"/>
                  </a:lnTo>
                  <a:lnTo>
                    <a:pt x="29" y="33"/>
                  </a:lnTo>
                  <a:lnTo>
                    <a:pt x="30" y="34"/>
                  </a:lnTo>
                  <a:lnTo>
                    <a:pt x="30" y="34"/>
                  </a:lnTo>
                  <a:lnTo>
                    <a:pt x="30" y="36"/>
                  </a:lnTo>
                  <a:lnTo>
                    <a:pt x="29" y="36"/>
                  </a:lnTo>
                  <a:lnTo>
                    <a:pt x="29" y="37"/>
                  </a:lnTo>
                  <a:lnTo>
                    <a:pt x="27" y="37"/>
                  </a:lnTo>
                  <a:lnTo>
                    <a:pt x="27" y="39"/>
                  </a:lnTo>
                  <a:lnTo>
                    <a:pt x="25" y="39"/>
                  </a:lnTo>
                  <a:lnTo>
                    <a:pt x="22" y="39"/>
                  </a:lnTo>
                  <a:lnTo>
                    <a:pt x="21" y="39"/>
                  </a:lnTo>
                  <a:lnTo>
                    <a:pt x="19" y="39"/>
                  </a:lnTo>
                  <a:lnTo>
                    <a:pt x="19" y="39"/>
                  </a:lnTo>
                  <a:lnTo>
                    <a:pt x="19" y="39"/>
                  </a:lnTo>
                  <a:lnTo>
                    <a:pt x="18" y="37"/>
                  </a:lnTo>
                  <a:lnTo>
                    <a:pt x="18" y="37"/>
                  </a:lnTo>
                  <a:lnTo>
                    <a:pt x="16" y="36"/>
                  </a:lnTo>
                  <a:lnTo>
                    <a:pt x="16" y="33"/>
                  </a:lnTo>
                  <a:lnTo>
                    <a:pt x="5" y="36"/>
                  </a:lnTo>
                  <a:lnTo>
                    <a:pt x="5" y="39"/>
                  </a:lnTo>
                  <a:lnTo>
                    <a:pt x="7" y="42"/>
                  </a:lnTo>
                  <a:lnTo>
                    <a:pt x="8" y="45"/>
                  </a:lnTo>
                  <a:lnTo>
                    <a:pt x="11" y="47"/>
                  </a:lnTo>
                  <a:lnTo>
                    <a:pt x="13" y="50"/>
                  </a:lnTo>
                  <a:lnTo>
                    <a:pt x="16" y="52"/>
                  </a:lnTo>
                  <a:lnTo>
                    <a:pt x="21" y="52"/>
                  </a:lnTo>
                  <a:lnTo>
                    <a:pt x="24" y="52"/>
                  </a:lnTo>
                  <a:lnTo>
                    <a:pt x="29" y="50"/>
                  </a:lnTo>
                  <a:lnTo>
                    <a:pt x="32" y="48"/>
                  </a:lnTo>
                  <a:lnTo>
                    <a:pt x="35" y="47"/>
                  </a:lnTo>
                  <a:lnTo>
                    <a:pt x="38" y="44"/>
                  </a:lnTo>
                  <a:lnTo>
                    <a:pt x="40" y="41"/>
                  </a:lnTo>
                  <a:lnTo>
                    <a:pt x="41" y="37"/>
                  </a:lnTo>
                  <a:lnTo>
                    <a:pt x="41" y="34"/>
                  </a:lnTo>
                  <a:lnTo>
                    <a:pt x="41" y="31"/>
                  </a:lnTo>
                  <a:lnTo>
                    <a:pt x="41" y="28"/>
                  </a:lnTo>
                  <a:lnTo>
                    <a:pt x="40" y="26"/>
                  </a:lnTo>
                  <a:lnTo>
                    <a:pt x="38" y="23"/>
                  </a:lnTo>
                  <a:lnTo>
                    <a:pt x="36" y="22"/>
                  </a:lnTo>
                  <a:lnTo>
                    <a:pt x="35" y="20"/>
                  </a:lnTo>
                  <a:close/>
                </a:path>
              </a:pathLst>
            </a:custGeom>
            <a:solidFill>
              <a:srgbClr val="000000"/>
            </a:solidFill>
            <a:ln w="9525">
              <a:noFill/>
              <a:round/>
            </a:ln>
          </p:spPr>
          <p:txBody>
            <a:bodyPr/>
            <a:lstStyle/>
            <a:p>
              <a:endParaRPr lang="en-US"/>
            </a:p>
          </p:txBody>
        </p:sp>
        <p:sp>
          <p:nvSpPr>
            <p:cNvPr id="415810" name="Freeform 66"/>
            <p:cNvSpPr/>
            <p:nvPr/>
          </p:nvSpPr>
          <p:spPr bwMode="auto">
            <a:xfrm>
              <a:off x="2418" y="3418"/>
              <a:ext cx="18" cy="23"/>
            </a:xfrm>
            <a:custGeom>
              <a:avLst/>
              <a:gdLst/>
              <a:ahLst/>
              <a:cxnLst>
                <a:cxn ang="0">
                  <a:pos x="29" y="19"/>
                </a:cxn>
                <a:cxn ang="0">
                  <a:pos x="26" y="19"/>
                </a:cxn>
                <a:cxn ang="0">
                  <a:pos x="26" y="17"/>
                </a:cxn>
                <a:cxn ang="0">
                  <a:pos x="26" y="16"/>
                </a:cxn>
                <a:cxn ang="0">
                  <a:pos x="27" y="14"/>
                </a:cxn>
                <a:cxn ang="0">
                  <a:pos x="27" y="9"/>
                </a:cxn>
                <a:cxn ang="0">
                  <a:pos x="26" y="6"/>
                </a:cxn>
                <a:cxn ang="0">
                  <a:pos x="22" y="1"/>
                </a:cxn>
                <a:cxn ang="0">
                  <a:pos x="18" y="0"/>
                </a:cxn>
                <a:cxn ang="0">
                  <a:pos x="13" y="0"/>
                </a:cxn>
                <a:cxn ang="0">
                  <a:pos x="5" y="3"/>
                </a:cxn>
                <a:cxn ang="0">
                  <a:pos x="0" y="8"/>
                </a:cxn>
                <a:cxn ang="0">
                  <a:pos x="0" y="12"/>
                </a:cxn>
                <a:cxn ang="0">
                  <a:pos x="0" y="17"/>
                </a:cxn>
                <a:cxn ang="0">
                  <a:pos x="7" y="19"/>
                </a:cxn>
                <a:cxn ang="0">
                  <a:pos x="5" y="16"/>
                </a:cxn>
                <a:cxn ang="0">
                  <a:pos x="5" y="12"/>
                </a:cxn>
                <a:cxn ang="0">
                  <a:pos x="8" y="9"/>
                </a:cxn>
                <a:cxn ang="0">
                  <a:pos x="11" y="6"/>
                </a:cxn>
                <a:cxn ang="0">
                  <a:pos x="15" y="6"/>
                </a:cxn>
                <a:cxn ang="0">
                  <a:pos x="18" y="6"/>
                </a:cxn>
                <a:cxn ang="0">
                  <a:pos x="19" y="8"/>
                </a:cxn>
                <a:cxn ang="0">
                  <a:pos x="21" y="11"/>
                </a:cxn>
                <a:cxn ang="0">
                  <a:pos x="22" y="14"/>
                </a:cxn>
                <a:cxn ang="0">
                  <a:pos x="19" y="17"/>
                </a:cxn>
                <a:cxn ang="0">
                  <a:pos x="18" y="19"/>
                </a:cxn>
                <a:cxn ang="0">
                  <a:pos x="16" y="20"/>
                </a:cxn>
                <a:cxn ang="0">
                  <a:pos x="15" y="20"/>
                </a:cxn>
                <a:cxn ang="0">
                  <a:pos x="15" y="20"/>
                </a:cxn>
                <a:cxn ang="0">
                  <a:pos x="15" y="22"/>
                </a:cxn>
                <a:cxn ang="0">
                  <a:pos x="16" y="25"/>
                </a:cxn>
                <a:cxn ang="0">
                  <a:pos x="16" y="25"/>
                </a:cxn>
                <a:cxn ang="0">
                  <a:pos x="16" y="25"/>
                </a:cxn>
                <a:cxn ang="0">
                  <a:pos x="21" y="23"/>
                </a:cxn>
                <a:cxn ang="0">
                  <a:pos x="24" y="23"/>
                </a:cxn>
                <a:cxn ang="0">
                  <a:pos x="27" y="25"/>
                </a:cxn>
                <a:cxn ang="0">
                  <a:pos x="29" y="28"/>
                </a:cxn>
                <a:cxn ang="0">
                  <a:pos x="30" y="31"/>
                </a:cxn>
                <a:cxn ang="0">
                  <a:pos x="29" y="34"/>
                </a:cxn>
                <a:cxn ang="0">
                  <a:pos x="26" y="38"/>
                </a:cxn>
                <a:cxn ang="0">
                  <a:pos x="22" y="39"/>
                </a:cxn>
                <a:cxn ang="0">
                  <a:pos x="18" y="41"/>
                </a:cxn>
                <a:cxn ang="0">
                  <a:pos x="15" y="39"/>
                </a:cxn>
                <a:cxn ang="0">
                  <a:pos x="13" y="36"/>
                </a:cxn>
                <a:cxn ang="0">
                  <a:pos x="11" y="33"/>
                </a:cxn>
                <a:cxn ang="0">
                  <a:pos x="7" y="38"/>
                </a:cxn>
                <a:cxn ang="0">
                  <a:pos x="10" y="42"/>
                </a:cxn>
                <a:cxn ang="0">
                  <a:pos x="15" y="45"/>
                </a:cxn>
                <a:cxn ang="0">
                  <a:pos x="21" y="45"/>
                </a:cxn>
                <a:cxn ang="0">
                  <a:pos x="27" y="42"/>
                </a:cxn>
                <a:cxn ang="0">
                  <a:pos x="32" y="39"/>
                </a:cxn>
                <a:cxn ang="0">
                  <a:pos x="35" y="33"/>
                </a:cxn>
                <a:cxn ang="0">
                  <a:pos x="35" y="28"/>
                </a:cxn>
                <a:cxn ang="0">
                  <a:pos x="33" y="23"/>
                </a:cxn>
                <a:cxn ang="0">
                  <a:pos x="32" y="22"/>
                </a:cxn>
              </a:cxnLst>
              <a:rect l="0" t="0" r="r" b="b"/>
              <a:pathLst>
                <a:path w="35" h="45">
                  <a:moveTo>
                    <a:pt x="30" y="20"/>
                  </a:moveTo>
                  <a:lnTo>
                    <a:pt x="29" y="19"/>
                  </a:lnTo>
                  <a:lnTo>
                    <a:pt x="27" y="19"/>
                  </a:lnTo>
                  <a:lnTo>
                    <a:pt x="26" y="19"/>
                  </a:lnTo>
                  <a:lnTo>
                    <a:pt x="24" y="19"/>
                  </a:lnTo>
                  <a:lnTo>
                    <a:pt x="26" y="17"/>
                  </a:lnTo>
                  <a:lnTo>
                    <a:pt x="26" y="17"/>
                  </a:lnTo>
                  <a:lnTo>
                    <a:pt x="26" y="16"/>
                  </a:lnTo>
                  <a:lnTo>
                    <a:pt x="27" y="16"/>
                  </a:lnTo>
                  <a:lnTo>
                    <a:pt x="27" y="14"/>
                  </a:lnTo>
                  <a:lnTo>
                    <a:pt x="27" y="11"/>
                  </a:lnTo>
                  <a:lnTo>
                    <a:pt x="27" y="9"/>
                  </a:lnTo>
                  <a:lnTo>
                    <a:pt x="27" y="8"/>
                  </a:lnTo>
                  <a:lnTo>
                    <a:pt x="26" y="6"/>
                  </a:lnTo>
                  <a:lnTo>
                    <a:pt x="24" y="3"/>
                  </a:lnTo>
                  <a:lnTo>
                    <a:pt x="22" y="1"/>
                  </a:lnTo>
                  <a:lnTo>
                    <a:pt x="21" y="1"/>
                  </a:lnTo>
                  <a:lnTo>
                    <a:pt x="18" y="0"/>
                  </a:lnTo>
                  <a:lnTo>
                    <a:pt x="16" y="0"/>
                  </a:lnTo>
                  <a:lnTo>
                    <a:pt x="13" y="0"/>
                  </a:lnTo>
                  <a:lnTo>
                    <a:pt x="10" y="1"/>
                  </a:lnTo>
                  <a:lnTo>
                    <a:pt x="5" y="3"/>
                  </a:lnTo>
                  <a:lnTo>
                    <a:pt x="4" y="4"/>
                  </a:lnTo>
                  <a:lnTo>
                    <a:pt x="0" y="8"/>
                  </a:lnTo>
                  <a:lnTo>
                    <a:pt x="0" y="11"/>
                  </a:lnTo>
                  <a:lnTo>
                    <a:pt x="0" y="12"/>
                  </a:lnTo>
                  <a:lnTo>
                    <a:pt x="0" y="16"/>
                  </a:lnTo>
                  <a:lnTo>
                    <a:pt x="0" y="17"/>
                  </a:lnTo>
                  <a:lnTo>
                    <a:pt x="0" y="20"/>
                  </a:lnTo>
                  <a:lnTo>
                    <a:pt x="7" y="19"/>
                  </a:lnTo>
                  <a:lnTo>
                    <a:pt x="5" y="17"/>
                  </a:lnTo>
                  <a:lnTo>
                    <a:pt x="5" y="16"/>
                  </a:lnTo>
                  <a:lnTo>
                    <a:pt x="5" y="14"/>
                  </a:lnTo>
                  <a:lnTo>
                    <a:pt x="5" y="12"/>
                  </a:lnTo>
                  <a:lnTo>
                    <a:pt x="7" y="11"/>
                  </a:lnTo>
                  <a:lnTo>
                    <a:pt x="8" y="9"/>
                  </a:lnTo>
                  <a:lnTo>
                    <a:pt x="10" y="8"/>
                  </a:lnTo>
                  <a:lnTo>
                    <a:pt x="11" y="6"/>
                  </a:lnTo>
                  <a:lnTo>
                    <a:pt x="13" y="6"/>
                  </a:lnTo>
                  <a:lnTo>
                    <a:pt x="15" y="6"/>
                  </a:lnTo>
                  <a:lnTo>
                    <a:pt x="16" y="6"/>
                  </a:lnTo>
                  <a:lnTo>
                    <a:pt x="18" y="6"/>
                  </a:lnTo>
                  <a:lnTo>
                    <a:pt x="19" y="6"/>
                  </a:lnTo>
                  <a:lnTo>
                    <a:pt x="19" y="8"/>
                  </a:lnTo>
                  <a:lnTo>
                    <a:pt x="21" y="9"/>
                  </a:lnTo>
                  <a:lnTo>
                    <a:pt x="21" y="11"/>
                  </a:lnTo>
                  <a:lnTo>
                    <a:pt x="22" y="12"/>
                  </a:lnTo>
                  <a:lnTo>
                    <a:pt x="22" y="14"/>
                  </a:lnTo>
                  <a:lnTo>
                    <a:pt x="21" y="16"/>
                  </a:lnTo>
                  <a:lnTo>
                    <a:pt x="19" y="17"/>
                  </a:lnTo>
                  <a:lnTo>
                    <a:pt x="19" y="19"/>
                  </a:lnTo>
                  <a:lnTo>
                    <a:pt x="18" y="19"/>
                  </a:lnTo>
                  <a:lnTo>
                    <a:pt x="18" y="19"/>
                  </a:lnTo>
                  <a:lnTo>
                    <a:pt x="16" y="20"/>
                  </a:lnTo>
                  <a:lnTo>
                    <a:pt x="15" y="20"/>
                  </a:lnTo>
                  <a:lnTo>
                    <a:pt x="15" y="20"/>
                  </a:lnTo>
                  <a:lnTo>
                    <a:pt x="15" y="20"/>
                  </a:lnTo>
                  <a:lnTo>
                    <a:pt x="15" y="20"/>
                  </a:lnTo>
                  <a:lnTo>
                    <a:pt x="15" y="20"/>
                  </a:lnTo>
                  <a:lnTo>
                    <a:pt x="15" y="22"/>
                  </a:lnTo>
                  <a:lnTo>
                    <a:pt x="15" y="25"/>
                  </a:lnTo>
                  <a:lnTo>
                    <a:pt x="16" y="25"/>
                  </a:lnTo>
                  <a:lnTo>
                    <a:pt x="16" y="25"/>
                  </a:lnTo>
                  <a:lnTo>
                    <a:pt x="16" y="25"/>
                  </a:lnTo>
                  <a:lnTo>
                    <a:pt x="16" y="25"/>
                  </a:lnTo>
                  <a:lnTo>
                    <a:pt x="16" y="25"/>
                  </a:lnTo>
                  <a:lnTo>
                    <a:pt x="18" y="23"/>
                  </a:lnTo>
                  <a:lnTo>
                    <a:pt x="21" y="23"/>
                  </a:lnTo>
                  <a:lnTo>
                    <a:pt x="22" y="23"/>
                  </a:lnTo>
                  <a:lnTo>
                    <a:pt x="24" y="23"/>
                  </a:lnTo>
                  <a:lnTo>
                    <a:pt x="26" y="23"/>
                  </a:lnTo>
                  <a:lnTo>
                    <a:pt x="27" y="25"/>
                  </a:lnTo>
                  <a:lnTo>
                    <a:pt x="29" y="27"/>
                  </a:lnTo>
                  <a:lnTo>
                    <a:pt x="29" y="28"/>
                  </a:lnTo>
                  <a:lnTo>
                    <a:pt x="30" y="30"/>
                  </a:lnTo>
                  <a:lnTo>
                    <a:pt x="30" y="31"/>
                  </a:lnTo>
                  <a:lnTo>
                    <a:pt x="30" y="33"/>
                  </a:lnTo>
                  <a:lnTo>
                    <a:pt x="29" y="34"/>
                  </a:lnTo>
                  <a:lnTo>
                    <a:pt x="27" y="36"/>
                  </a:lnTo>
                  <a:lnTo>
                    <a:pt x="26" y="38"/>
                  </a:lnTo>
                  <a:lnTo>
                    <a:pt x="24" y="39"/>
                  </a:lnTo>
                  <a:lnTo>
                    <a:pt x="22" y="39"/>
                  </a:lnTo>
                  <a:lnTo>
                    <a:pt x="21" y="41"/>
                  </a:lnTo>
                  <a:lnTo>
                    <a:pt x="18" y="41"/>
                  </a:lnTo>
                  <a:lnTo>
                    <a:pt x="16" y="41"/>
                  </a:lnTo>
                  <a:lnTo>
                    <a:pt x="15" y="39"/>
                  </a:lnTo>
                  <a:lnTo>
                    <a:pt x="13" y="38"/>
                  </a:lnTo>
                  <a:lnTo>
                    <a:pt x="13" y="36"/>
                  </a:lnTo>
                  <a:lnTo>
                    <a:pt x="11" y="34"/>
                  </a:lnTo>
                  <a:lnTo>
                    <a:pt x="11" y="33"/>
                  </a:lnTo>
                  <a:lnTo>
                    <a:pt x="5" y="36"/>
                  </a:lnTo>
                  <a:lnTo>
                    <a:pt x="7" y="38"/>
                  </a:lnTo>
                  <a:lnTo>
                    <a:pt x="8" y="41"/>
                  </a:lnTo>
                  <a:lnTo>
                    <a:pt x="10" y="42"/>
                  </a:lnTo>
                  <a:lnTo>
                    <a:pt x="11" y="44"/>
                  </a:lnTo>
                  <a:lnTo>
                    <a:pt x="15" y="45"/>
                  </a:lnTo>
                  <a:lnTo>
                    <a:pt x="18" y="45"/>
                  </a:lnTo>
                  <a:lnTo>
                    <a:pt x="21" y="45"/>
                  </a:lnTo>
                  <a:lnTo>
                    <a:pt x="24" y="44"/>
                  </a:lnTo>
                  <a:lnTo>
                    <a:pt x="27" y="42"/>
                  </a:lnTo>
                  <a:lnTo>
                    <a:pt x="30" y="41"/>
                  </a:lnTo>
                  <a:lnTo>
                    <a:pt x="32" y="39"/>
                  </a:lnTo>
                  <a:lnTo>
                    <a:pt x="33" y="36"/>
                  </a:lnTo>
                  <a:lnTo>
                    <a:pt x="35" y="33"/>
                  </a:lnTo>
                  <a:lnTo>
                    <a:pt x="35" y="31"/>
                  </a:lnTo>
                  <a:lnTo>
                    <a:pt x="35" y="28"/>
                  </a:lnTo>
                  <a:lnTo>
                    <a:pt x="35" y="25"/>
                  </a:lnTo>
                  <a:lnTo>
                    <a:pt x="33" y="23"/>
                  </a:lnTo>
                  <a:lnTo>
                    <a:pt x="33" y="22"/>
                  </a:lnTo>
                  <a:lnTo>
                    <a:pt x="32" y="22"/>
                  </a:lnTo>
                  <a:lnTo>
                    <a:pt x="30" y="20"/>
                  </a:lnTo>
                  <a:close/>
                </a:path>
              </a:pathLst>
            </a:custGeom>
            <a:solidFill>
              <a:srgbClr val="7FBFBF"/>
            </a:solidFill>
            <a:ln w="9525">
              <a:noFill/>
              <a:round/>
            </a:ln>
          </p:spPr>
          <p:txBody>
            <a:bodyPr/>
            <a:lstStyle/>
            <a:p>
              <a:endParaRPr lang="en-US"/>
            </a:p>
          </p:txBody>
        </p:sp>
        <p:sp>
          <p:nvSpPr>
            <p:cNvPr id="415811" name="Freeform 67"/>
            <p:cNvSpPr/>
            <p:nvPr/>
          </p:nvSpPr>
          <p:spPr bwMode="auto">
            <a:xfrm>
              <a:off x="2199" y="3492"/>
              <a:ext cx="21" cy="26"/>
            </a:xfrm>
            <a:custGeom>
              <a:avLst/>
              <a:gdLst/>
              <a:ahLst/>
              <a:cxnLst>
                <a:cxn ang="0">
                  <a:pos x="32" y="7"/>
                </a:cxn>
                <a:cxn ang="0">
                  <a:pos x="29" y="3"/>
                </a:cxn>
                <a:cxn ang="0">
                  <a:pos x="24" y="0"/>
                </a:cxn>
                <a:cxn ang="0">
                  <a:pos x="19" y="0"/>
                </a:cxn>
                <a:cxn ang="0">
                  <a:pos x="13" y="2"/>
                </a:cxn>
                <a:cxn ang="0">
                  <a:pos x="8" y="3"/>
                </a:cxn>
                <a:cxn ang="0">
                  <a:pos x="5" y="5"/>
                </a:cxn>
                <a:cxn ang="0">
                  <a:pos x="3" y="8"/>
                </a:cxn>
                <a:cxn ang="0">
                  <a:pos x="2" y="11"/>
                </a:cxn>
                <a:cxn ang="0">
                  <a:pos x="0" y="15"/>
                </a:cxn>
                <a:cxn ang="0">
                  <a:pos x="0" y="18"/>
                </a:cxn>
                <a:cxn ang="0">
                  <a:pos x="0" y="22"/>
                </a:cxn>
                <a:cxn ang="0">
                  <a:pos x="2" y="26"/>
                </a:cxn>
                <a:cxn ang="0">
                  <a:pos x="3" y="29"/>
                </a:cxn>
                <a:cxn ang="0">
                  <a:pos x="5" y="32"/>
                </a:cxn>
                <a:cxn ang="0">
                  <a:pos x="8" y="33"/>
                </a:cxn>
                <a:cxn ang="0">
                  <a:pos x="10" y="35"/>
                </a:cxn>
                <a:cxn ang="0">
                  <a:pos x="11" y="37"/>
                </a:cxn>
                <a:cxn ang="0">
                  <a:pos x="13" y="37"/>
                </a:cxn>
                <a:cxn ang="0">
                  <a:pos x="13" y="37"/>
                </a:cxn>
                <a:cxn ang="0">
                  <a:pos x="14" y="37"/>
                </a:cxn>
                <a:cxn ang="0">
                  <a:pos x="11" y="38"/>
                </a:cxn>
                <a:cxn ang="0">
                  <a:pos x="8" y="40"/>
                </a:cxn>
                <a:cxn ang="0">
                  <a:pos x="8" y="43"/>
                </a:cxn>
                <a:cxn ang="0">
                  <a:pos x="10" y="44"/>
                </a:cxn>
                <a:cxn ang="0">
                  <a:pos x="11" y="48"/>
                </a:cxn>
                <a:cxn ang="0">
                  <a:pos x="14" y="49"/>
                </a:cxn>
                <a:cxn ang="0">
                  <a:pos x="16" y="51"/>
                </a:cxn>
                <a:cxn ang="0">
                  <a:pos x="19" y="52"/>
                </a:cxn>
                <a:cxn ang="0">
                  <a:pos x="22" y="52"/>
                </a:cxn>
                <a:cxn ang="0">
                  <a:pos x="25" y="52"/>
                </a:cxn>
                <a:cxn ang="0">
                  <a:pos x="29" y="51"/>
                </a:cxn>
                <a:cxn ang="0">
                  <a:pos x="32" y="49"/>
                </a:cxn>
                <a:cxn ang="0">
                  <a:pos x="36" y="46"/>
                </a:cxn>
                <a:cxn ang="0">
                  <a:pos x="40" y="41"/>
                </a:cxn>
                <a:cxn ang="0">
                  <a:pos x="41" y="33"/>
                </a:cxn>
                <a:cxn ang="0">
                  <a:pos x="41" y="30"/>
                </a:cxn>
                <a:cxn ang="0">
                  <a:pos x="40" y="26"/>
                </a:cxn>
                <a:cxn ang="0">
                  <a:pos x="40" y="22"/>
                </a:cxn>
                <a:cxn ang="0">
                  <a:pos x="38" y="18"/>
                </a:cxn>
                <a:cxn ang="0">
                  <a:pos x="36" y="15"/>
                </a:cxn>
                <a:cxn ang="0">
                  <a:pos x="35" y="11"/>
                </a:cxn>
                <a:cxn ang="0">
                  <a:pos x="33" y="10"/>
                </a:cxn>
                <a:cxn ang="0">
                  <a:pos x="32" y="7"/>
                </a:cxn>
              </a:cxnLst>
              <a:rect l="0" t="0" r="r" b="b"/>
              <a:pathLst>
                <a:path w="41" h="52">
                  <a:moveTo>
                    <a:pt x="32" y="7"/>
                  </a:moveTo>
                  <a:lnTo>
                    <a:pt x="29" y="3"/>
                  </a:lnTo>
                  <a:lnTo>
                    <a:pt x="24" y="0"/>
                  </a:lnTo>
                  <a:lnTo>
                    <a:pt x="19" y="0"/>
                  </a:lnTo>
                  <a:lnTo>
                    <a:pt x="13" y="2"/>
                  </a:lnTo>
                  <a:lnTo>
                    <a:pt x="8" y="3"/>
                  </a:lnTo>
                  <a:lnTo>
                    <a:pt x="5" y="5"/>
                  </a:lnTo>
                  <a:lnTo>
                    <a:pt x="3" y="8"/>
                  </a:lnTo>
                  <a:lnTo>
                    <a:pt x="2" y="11"/>
                  </a:lnTo>
                  <a:lnTo>
                    <a:pt x="0" y="15"/>
                  </a:lnTo>
                  <a:lnTo>
                    <a:pt x="0" y="18"/>
                  </a:lnTo>
                  <a:lnTo>
                    <a:pt x="0" y="22"/>
                  </a:lnTo>
                  <a:lnTo>
                    <a:pt x="2" y="26"/>
                  </a:lnTo>
                  <a:lnTo>
                    <a:pt x="3" y="29"/>
                  </a:lnTo>
                  <a:lnTo>
                    <a:pt x="5" y="32"/>
                  </a:lnTo>
                  <a:lnTo>
                    <a:pt x="8" y="33"/>
                  </a:lnTo>
                  <a:lnTo>
                    <a:pt x="10" y="35"/>
                  </a:lnTo>
                  <a:lnTo>
                    <a:pt x="11" y="37"/>
                  </a:lnTo>
                  <a:lnTo>
                    <a:pt x="13" y="37"/>
                  </a:lnTo>
                  <a:lnTo>
                    <a:pt x="13" y="37"/>
                  </a:lnTo>
                  <a:lnTo>
                    <a:pt x="14" y="37"/>
                  </a:lnTo>
                  <a:lnTo>
                    <a:pt x="11" y="38"/>
                  </a:lnTo>
                  <a:lnTo>
                    <a:pt x="8" y="40"/>
                  </a:lnTo>
                  <a:lnTo>
                    <a:pt x="8" y="43"/>
                  </a:lnTo>
                  <a:lnTo>
                    <a:pt x="10" y="44"/>
                  </a:lnTo>
                  <a:lnTo>
                    <a:pt x="11" y="48"/>
                  </a:lnTo>
                  <a:lnTo>
                    <a:pt x="14" y="49"/>
                  </a:lnTo>
                  <a:lnTo>
                    <a:pt x="16" y="51"/>
                  </a:lnTo>
                  <a:lnTo>
                    <a:pt x="19" y="52"/>
                  </a:lnTo>
                  <a:lnTo>
                    <a:pt x="22" y="52"/>
                  </a:lnTo>
                  <a:lnTo>
                    <a:pt x="25" y="52"/>
                  </a:lnTo>
                  <a:lnTo>
                    <a:pt x="29" y="51"/>
                  </a:lnTo>
                  <a:lnTo>
                    <a:pt x="32" y="49"/>
                  </a:lnTo>
                  <a:lnTo>
                    <a:pt x="36" y="46"/>
                  </a:lnTo>
                  <a:lnTo>
                    <a:pt x="40" y="41"/>
                  </a:lnTo>
                  <a:lnTo>
                    <a:pt x="41" y="33"/>
                  </a:lnTo>
                  <a:lnTo>
                    <a:pt x="41" y="30"/>
                  </a:lnTo>
                  <a:lnTo>
                    <a:pt x="40" y="26"/>
                  </a:lnTo>
                  <a:lnTo>
                    <a:pt x="40" y="22"/>
                  </a:lnTo>
                  <a:lnTo>
                    <a:pt x="38" y="18"/>
                  </a:lnTo>
                  <a:lnTo>
                    <a:pt x="36" y="15"/>
                  </a:lnTo>
                  <a:lnTo>
                    <a:pt x="35" y="11"/>
                  </a:lnTo>
                  <a:lnTo>
                    <a:pt x="33" y="10"/>
                  </a:lnTo>
                  <a:lnTo>
                    <a:pt x="32" y="7"/>
                  </a:lnTo>
                  <a:close/>
                </a:path>
              </a:pathLst>
            </a:custGeom>
            <a:solidFill>
              <a:srgbClr val="000000"/>
            </a:solidFill>
            <a:ln w="9525">
              <a:noFill/>
              <a:round/>
            </a:ln>
          </p:spPr>
          <p:txBody>
            <a:bodyPr/>
            <a:lstStyle/>
            <a:p>
              <a:endParaRPr lang="en-US"/>
            </a:p>
          </p:txBody>
        </p:sp>
        <p:sp>
          <p:nvSpPr>
            <p:cNvPr id="415812" name="Freeform 68"/>
            <p:cNvSpPr/>
            <p:nvPr/>
          </p:nvSpPr>
          <p:spPr bwMode="auto">
            <a:xfrm>
              <a:off x="2209" y="3508"/>
              <a:ext cx="4" cy="4"/>
            </a:xfrm>
            <a:custGeom>
              <a:avLst/>
              <a:gdLst/>
              <a:ahLst/>
              <a:cxnLst>
                <a:cxn ang="0">
                  <a:pos x="6" y="8"/>
                </a:cxn>
                <a:cxn ang="0">
                  <a:pos x="5" y="8"/>
                </a:cxn>
                <a:cxn ang="0">
                  <a:pos x="5" y="8"/>
                </a:cxn>
                <a:cxn ang="0">
                  <a:pos x="5" y="8"/>
                </a:cxn>
                <a:cxn ang="0">
                  <a:pos x="3" y="8"/>
                </a:cxn>
                <a:cxn ang="0">
                  <a:pos x="3" y="8"/>
                </a:cxn>
                <a:cxn ang="0">
                  <a:pos x="2" y="7"/>
                </a:cxn>
                <a:cxn ang="0">
                  <a:pos x="2" y="7"/>
                </a:cxn>
                <a:cxn ang="0">
                  <a:pos x="0" y="5"/>
                </a:cxn>
                <a:cxn ang="0">
                  <a:pos x="0" y="4"/>
                </a:cxn>
                <a:cxn ang="0">
                  <a:pos x="2" y="4"/>
                </a:cxn>
                <a:cxn ang="0">
                  <a:pos x="3" y="4"/>
                </a:cxn>
                <a:cxn ang="0">
                  <a:pos x="3" y="4"/>
                </a:cxn>
                <a:cxn ang="0">
                  <a:pos x="5" y="2"/>
                </a:cxn>
                <a:cxn ang="0">
                  <a:pos x="6" y="2"/>
                </a:cxn>
                <a:cxn ang="0">
                  <a:pos x="8" y="0"/>
                </a:cxn>
                <a:cxn ang="0">
                  <a:pos x="8" y="0"/>
                </a:cxn>
                <a:cxn ang="0">
                  <a:pos x="10" y="0"/>
                </a:cxn>
                <a:cxn ang="0">
                  <a:pos x="10" y="2"/>
                </a:cxn>
                <a:cxn ang="0">
                  <a:pos x="10" y="2"/>
                </a:cxn>
                <a:cxn ang="0">
                  <a:pos x="10" y="4"/>
                </a:cxn>
                <a:cxn ang="0">
                  <a:pos x="10" y="4"/>
                </a:cxn>
                <a:cxn ang="0">
                  <a:pos x="10" y="5"/>
                </a:cxn>
                <a:cxn ang="0">
                  <a:pos x="8" y="7"/>
                </a:cxn>
                <a:cxn ang="0">
                  <a:pos x="8" y="7"/>
                </a:cxn>
                <a:cxn ang="0">
                  <a:pos x="6" y="8"/>
                </a:cxn>
              </a:cxnLst>
              <a:rect l="0" t="0" r="r" b="b"/>
              <a:pathLst>
                <a:path w="10" h="8">
                  <a:moveTo>
                    <a:pt x="6" y="8"/>
                  </a:moveTo>
                  <a:lnTo>
                    <a:pt x="5" y="8"/>
                  </a:lnTo>
                  <a:lnTo>
                    <a:pt x="5" y="8"/>
                  </a:lnTo>
                  <a:lnTo>
                    <a:pt x="5" y="8"/>
                  </a:lnTo>
                  <a:lnTo>
                    <a:pt x="3" y="8"/>
                  </a:lnTo>
                  <a:lnTo>
                    <a:pt x="3" y="8"/>
                  </a:lnTo>
                  <a:lnTo>
                    <a:pt x="2" y="7"/>
                  </a:lnTo>
                  <a:lnTo>
                    <a:pt x="2" y="7"/>
                  </a:lnTo>
                  <a:lnTo>
                    <a:pt x="0" y="5"/>
                  </a:lnTo>
                  <a:lnTo>
                    <a:pt x="0" y="4"/>
                  </a:lnTo>
                  <a:lnTo>
                    <a:pt x="2" y="4"/>
                  </a:lnTo>
                  <a:lnTo>
                    <a:pt x="3" y="4"/>
                  </a:lnTo>
                  <a:lnTo>
                    <a:pt x="3" y="4"/>
                  </a:lnTo>
                  <a:lnTo>
                    <a:pt x="5" y="2"/>
                  </a:lnTo>
                  <a:lnTo>
                    <a:pt x="6" y="2"/>
                  </a:lnTo>
                  <a:lnTo>
                    <a:pt x="8" y="0"/>
                  </a:lnTo>
                  <a:lnTo>
                    <a:pt x="8" y="0"/>
                  </a:lnTo>
                  <a:lnTo>
                    <a:pt x="10" y="0"/>
                  </a:lnTo>
                  <a:lnTo>
                    <a:pt x="10" y="2"/>
                  </a:lnTo>
                  <a:lnTo>
                    <a:pt x="10" y="2"/>
                  </a:lnTo>
                  <a:lnTo>
                    <a:pt x="10" y="4"/>
                  </a:lnTo>
                  <a:lnTo>
                    <a:pt x="10" y="4"/>
                  </a:lnTo>
                  <a:lnTo>
                    <a:pt x="10" y="5"/>
                  </a:lnTo>
                  <a:lnTo>
                    <a:pt x="8" y="7"/>
                  </a:lnTo>
                  <a:lnTo>
                    <a:pt x="8" y="7"/>
                  </a:lnTo>
                  <a:lnTo>
                    <a:pt x="6" y="8"/>
                  </a:lnTo>
                  <a:close/>
                </a:path>
              </a:pathLst>
            </a:custGeom>
            <a:solidFill>
              <a:srgbClr val="FFFFFF"/>
            </a:solidFill>
            <a:ln w="9525">
              <a:noFill/>
              <a:round/>
            </a:ln>
          </p:spPr>
          <p:txBody>
            <a:bodyPr/>
            <a:lstStyle/>
            <a:p>
              <a:endParaRPr lang="en-US"/>
            </a:p>
          </p:txBody>
        </p:sp>
        <p:sp>
          <p:nvSpPr>
            <p:cNvPr id="415813" name="Freeform 69"/>
            <p:cNvSpPr/>
            <p:nvPr/>
          </p:nvSpPr>
          <p:spPr bwMode="auto">
            <a:xfrm>
              <a:off x="2201" y="3493"/>
              <a:ext cx="17" cy="23"/>
            </a:xfrm>
            <a:custGeom>
              <a:avLst/>
              <a:gdLst/>
              <a:ahLst/>
              <a:cxnLst>
                <a:cxn ang="0">
                  <a:pos x="18" y="46"/>
                </a:cxn>
                <a:cxn ang="0">
                  <a:pos x="22" y="46"/>
                </a:cxn>
                <a:cxn ang="0">
                  <a:pos x="29" y="43"/>
                </a:cxn>
                <a:cxn ang="0">
                  <a:pos x="33" y="35"/>
                </a:cxn>
                <a:cxn ang="0">
                  <a:pos x="35" y="27"/>
                </a:cxn>
                <a:cxn ang="0">
                  <a:pos x="33" y="19"/>
                </a:cxn>
                <a:cxn ang="0">
                  <a:pos x="30" y="13"/>
                </a:cxn>
                <a:cxn ang="0">
                  <a:pos x="27" y="8"/>
                </a:cxn>
                <a:cxn ang="0">
                  <a:pos x="22" y="2"/>
                </a:cxn>
                <a:cxn ang="0">
                  <a:pos x="15" y="0"/>
                </a:cxn>
                <a:cxn ang="0">
                  <a:pos x="8" y="4"/>
                </a:cxn>
                <a:cxn ang="0">
                  <a:pos x="4" y="8"/>
                </a:cxn>
                <a:cxn ang="0">
                  <a:pos x="0" y="13"/>
                </a:cxn>
                <a:cxn ang="0">
                  <a:pos x="0" y="18"/>
                </a:cxn>
                <a:cxn ang="0">
                  <a:pos x="4" y="23"/>
                </a:cxn>
                <a:cxn ang="0">
                  <a:pos x="7" y="27"/>
                </a:cxn>
                <a:cxn ang="0">
                  <a:pos x="11" y="30"/>
                </a:cxn>
                <a:cxn ang="0">
                  <a:pos x="16" y="30"/>
                </a:cxn>
                <a:cxn ang="0">
                  <a:pos x="21" y="29"/>
                </a:cxn>
                <a:cxn ang="0">
                  <a:pos x="24" y="29"/>
                </a:cxn>
                <a:cxn ang="0">
                  <a:pos x="26" y="26"/>
                </a:cxn>
                <a:cxn ang="0">
                  <a:pos x="27" y="23"/>
                </a:cxn>
                <a:cxn ang="0">
                  <a:pos x="29" y="26"/>
                </a:cxn>
                <a:cxn ang="0">
                  <a:pos x="29" y="32"/>
                </a:cxn>
                <a:cxn ang="0">
                  <a:pos x="27" y="37"/>
                </a:cxn>
                <a:cxn ang="0">
                  <a:pos x="24" y="40"/>
                </a:cxn>
                <a:cxn ang="0">
                  <a:pos x="22" y="41"/>
                </a:cxn>
                <a:cxn ang="0">
                  <a:pos x="21" y="41"/>
                </a:cxn>
                <a:cxn ang="0">
                  <a:pos x="18" y="41"/>
                </a:cxn>
                <a:cxn ang="0">
                  <a:pos x="15" y="38"/>
                </a:cxn>
                <a:cxn ang="0">
                  <a:pos x="8" y="38"/>
                </a:cxn>
                <a:cxn ang="0">
                  <a:pos x="11" y="41"/>
                </a:cxn>
                <a:cxn ang="0">
                  <a:pos x="15" y="45"/>
                </a:cxn>
              </a:cxnLst>
              <a:rect l="0" t="0" r="r" b="b"/>
              <a:pathLst>
                <a:path w="35" h="46">
                  <a:moveTo>
                    <a:pt x="15" y="45"/>
                  </a:moveTo>
                  <a:lnTo>
                    <a:pt x="18" y="46"/>
                  </a:lnTo>
                  <a:lnTo>
                    <a:pt x="19" y="46"/>
                  </a:lnTo>
                  <a:lnTo>
                    <a:pt x="22" y="46"/>
                  </a:lnTo>
                  <a:lnTo>
                    <a:pt x="26" y="45"/>
                  </a:lnTo>
                  <a:lnTo>
                    <a:pt x="29" y="43"/>
                  </a:lnTo>
                  <a:lnTo>
                    <a:pt x="32" y="40"/>
                  </a:lnTo>
                  <a:lnTo>
                    <a:pt x="33" y="35"/>
                  </a:lnTo>
                  <a:lnTo>
                    <a:pt x="35" y="30"/>
                  </a:lnTo>
                  <a:lnTo>
                    <a:pt x="35" y="27"/>
                  </a:lnTo>
                  <a:lnTo>
                    <a:pt x="33" y="23"/>
                  </a:lnTo>
                  <a:lnTo>
                    <a:pt x="33" y="19"/>
                  </a:lnTo>
                  <a:lnTo>
                    <a:pt x="32" y="16"/>
                  </a:lnTo>
                  <a:lnTo>
                    <a:pt x="30" y="13"/>
                  </a:lnTo>
                  <a:lnTo>
                    <a:pt x="29" y="10"/>
                  </a:lnTo>
                  <a:lnTo>
                    <a:pt x="27" y="8"/>
                  </a:lnTo>
                  <a:lnTo>
                    <a:pt x="26" y="5"/>
                  </a:lnTo>
                  <a:lnTo>
                    <a:pt x="22" y="2"/>
                  </a:lnTo>
                  <a:lnTo>
                    <a:pt x="19" y="0"/>
                  </a:lnTo>
                  <a:lnTo>
                    <a:pt x="15" y="0"/>
                  </a:lnTo>
                  <a:lnTo>
                    <a:pt x="11" y="2"/>
                  </a:lnTo>
                  <a:lnTo>
                    <a:pt x="8" y="4"/>
                  </a:lnTo>
                  <a:lnTo>
                    <a:pt x="5" y="5"/>
                  </a:lnTo>
                  <a:lnTo>
                    <a:pt x="4" y="8"/>
                  </a:lnTo>
                  <a:lnTo>
                    <a:pt x="2" y="10"/>
                  </a:lnTo>
                  <a:lnTo>
                    <a:pt x="0" y="13"/>
                  </a:lnTo>
                  <a:lnTo>
                    <a:pt x="0" y="15"/>
                  </a:lnTo>
                  <a:lnTo>
                    <a:pt x="0" y="18"/>
                  </a:lnTo>
                  <a:lnTo>
                    <a:pt x="2" y="21"/>
                  </a:lnTo>
                  <a:lnTo>
                    <a:pt x="4" y="23"/>
                  </a:lnTo>
                  <a:lnTo>
                    <a:pt x="5" y="26"/>
                  </a:lnTo>
                  <a:lnTo>
                    <a:pt x="7" y="27"/>
                  </a:lnTo>
                  <a:lnTo>
                    <a:pt x="8" y="29"/>
                  </a:lnTo>
                  <a:lnTo>
                    <a:pt x="11" y="30"/>
                  </a:lnTo>
                  <a:lnTo>
                    <a:pt x="15" y="30"/>
                  </a:lnTo>
                  <a:lnTo>
                    <a:pt x="16" y="30"/>
                  </a:lnTo>
                  <a:lnTo>
                    <a:pt x="19" y="30"/>
                  </a:lnTo>
                  <a:lnTo>
                    <a:pt x="21" y="29"/>
                  </a:lnTo>
                  <a:lnTo>
                    <a:pt x="22" y="29"/>
                  </a:lnTo>
                  <a:lnTo>
                    <a:pt x="24" y="29"/>
                  </a:lnTo>
                  <a:lnTo>
                    <a:pt x="26" y="27"/>
                  </a:lnTo>
                  <a:lnTo>
                    <a:pt x="26" y="26"/>
                  </a:lnTo>
                  <a:lnTo>
                    <a:pt x="27" y="24"/>
                  </a:lnTo>
                  <a:lnTo>
                    <a:pt x="27" y="23"/>
                  </a:lnTo>
                  <a:lnTo>
                    <a:pt x="27" y="21"/>
                  </a:lnTo>
                  <a:lnTo>
                    <a:pt x="29" y="26"/>
                  </a:lnTo>
                  <a:lnTo>
                    <a:pt x="29" y="29"/>
                  </a:lnTo>
                  <a:lnTo>
                    <a:pt x="29" y="32"/>
                  </a:lnTo>
                  <a:lnTo>
                    <a:pt x="29" y="35"/>
                  </a:lnTo>
                  <a:lnTo>
                    <a:pt x="27" y="37"/>
                  </a:lnTo>
                  <a:lnTo>
                    <a:pt x="26" y="38"/>
                  </a:lnTo>
                  <a:lnTo>
                    <a:pt x="24" y="40"/>
                  </a:lnTo>
                  <a:lnTo>
                    <a:pt x="22" y="41"/>
                  </a:lnTo>
                  <a:lnTo>
                    <a:pt x="22" y="41"/>
                  </a:lnTo>
                  <a:lnTo>
                    <a:pt x="21" y="41"/>
                  </a:lnTo>
                  <a:lnTo>
                    <a:pt x="21" y="41"/>
                  </a:lnTo>
                  <a:lnTo>
                    <a:pt x="19" y="41"/>
                  </a:lnTo>
                  <a:lnTo>
                    <a:pt x="18" y="41"/>
                  </a:lnTo>
                  <a:lnTo>
                    <a:pt x="16" y="40"/>
                  </a:lnTo>
                  <a:lnTo>
                    <a:pt x="15" y="38"/>
                  </a:lnTo>
                  <a:lnTo>
                    <a:pt x="15" y="37"/>
                  </a:lnTo>
                  <a:lnTo>
                    <a:pt x="8" y="38"/>
                  </a:lnTo>
                  <a:lnTo>
                    <a:pt x="10" y="40"/>
                  </a:lnTo>
                  <a:lnTo>
                    <a:pt x="11" y="41"/>
                  </a:lnTo>
                  <a:lnTo>
                    <a:pt x="13" y="43"/>
                  </a:lnTo>
                  <a:lnTo>
                    <a:pt x="15" y="45"/>
                  </a:lnTo>
                  <a:close/>
                </a:path>
              </a:pathLst>
            </a:custGeom>
            <a:solidFill>
              <a:srgbClr val="7FBFBF"/>
            </a:solidFill>
            <a:ln w="9525">
              <a:noFill/>
              <a:round/>
            </a:ln>
          </p:spPr>
          <p:txBody>
            <a:bodyPr/>
            <a:lstStyle/>
            <a:p>
              <a:endParaRPr lang="en-US"/>
            </a:p>
          </p:txBody>
        </p:sp>
        <p:sp>
          <p:nvSpPr>
            <p:cNvPr id="415814" name="Freeform 70"/>
            <p:cNvSpPr/>
            <p:nvPr/>
          </p:nvSpPr>
          <p:spPr bwMode="auto">
            <a:xfrm>
              <a:off x="2204" y="3496"/>
              <a:ext cx="9" cy="10"/>
            </a:xfrm>
            <a:custGeom>
              <a:avLst/>
              <a:gdLst/>
              <a:ahLst/>
              <a:cxnLst>
                <a:cxn ang="0">
                  <a:pos x="4" y="19"/>
                </a:cxn>
                <a:cxn ang="0">
                  <a:pos x="3" y="19"/>
                </a:cxn>
                <a:cxn ang="0">
                  <a:pos x="3" y="18"/>
                </a:cxn>
                <a:cxn ang="0">
                  <a:pos x="1" y="16"/>
                </a:cxn>
                <a:cxn ang="0">
                  <a:pos x="0" y="14"/>
                </a:cxn>
                <a:cxn ang="0">
                  <a:pos x="0" y="13"/>
                </a:cxn>
                <a:cxn ang="0">
                  <a:pos x="0" y="10"/>
                </a:cxn>
                <a:cxn ang="0">
                  <a:pos x="0" y="8"/>
                </a:cxn>
                <a:cxn ang="0">
                  <a:pos x="0" y="7"/>
                </a:cxn>
                <a:cxn ang="0">
                  <a:pos x="1" y="5"/>
                </a:cxn>
                <a:cxn ang="0">
                  <a:pos x="3" y="3"/>
                </a:cxn>
                <a:cxn ang="0">
                  <a:pos x="4" y="2"/>
                </a:cxn>
                <a:cxn ang="0">
                  <a:pos x="6" y="2"/>
                </a:cxn>
                <a:cxn ang="0">
                  <a:pos x="8" y="0"/>
                </a:cxn>
                <a:cxn ang="0">
                  <a:pos x="9" y="0"/>
                </a:cxn>
                <a:cxn ang="0">
                  <a:pos x="11" y="0"/>
                </a:cxn>
                <a:cxn ang="0">
                  <a:pos x="12" y="2"/>
                </a:cxn>
                <a:cxn ang="0">
                  <a:pos x="14" y="3"/>
                </a:cxn>
                <a:cxn ang="0">
                  <a:pos x="15" y="5"/>
                </a:cxn>
                <a:cxn ang="0">
                  <a:pos x="15" y="7"/>
                </a:cxn>
                <a:cxn ang="0">
                  <a:pos x="17" y="8"/>
                </a:cxn>
                <a:cxn ang="0">
                  <a:pos x="19" y="10"/>
                </a:cxn>
                <a:cxn ang="0">
                  <a:pos x="19" y="13"/>
                </a:cxn>
                <a:cxn ang="0">
                  <a:pos x="19" y="14"/>
                </a:cxn>
                <a:cxn ang="0">
                  <a:pos x="17" y="16"/>
                </a:cxn>
                <a:cxn ang="0">
                  <a:pos x="15" y="18"/>
                </a:cxn>
                <a:cxn ang="0">
                  <a:pos x="15" y="18"/>
                </a:cxn>
                <a:cxn ang="0">
                  <a:pos x="14" y="19"/>
                </a:cxn>
                <a:cxn ang="0">
                  <a:pos x="12" y="21"/>
                </a:cxn>
                <a:cxn ang="0">
                  <a:pos x="11" y="21"/>
                </a:cxn>
                <a:cxn ang="0">
                  <a:pos x="8" y="21"/>
                </a:cxn>
                <a:cxn ang="0">
                  <a:pos x="6" y="21"/>
                </a:cxn>
                <a:cxn ang="0">
                  <a:pos x="4" y="19"/>
                </a:cxn>
              </a:cxnLst>
              <a:rect l="0" t="0" r="r" b="b"/>
              <a:pathLst>
                <a:path w="19" h="21">
                  <a:moveTo>
                    <a:pt x="4" y="19"/>
                  </a:moveTo>
                  <a:lnTo>
                    <a:pt x="3" y="19"/>
                  </a:lnTo>
                  <a:lnTo>
                    <a:pt x="3" y="18"/>
                  </a:lnTo>
                  <a:lnTo>
                    <a:pt x="1" y="16"/>
                  </a:lnTo>
                  <a:lnTo>
                    <a:pt x="0" y="14"/>
                  </a:lnTo>
                  <a:lnTo>
                    <a:pt x="0" y="13"/>
                  </a:lnTo>
                  <a:lnTo>
                    <a:pt x="0" y="10"/>
                  </a:lnTo>
                  <a:lnTo>
                    <a:pt x="0" y="8"/>
                  </a:lnTo>
                  <a:lnTo>
                    <a:pt x="0" y="7"/>
                  </a:lnTo>
                  <a:lnTo>
                    <a:pt x="1" y="5"/>
                  </a:lnTo>
                  <a:lnTo>
                    <a:pt x="3" y="3"/>
                  </a:lnTo>
                  <a:lnTo>
                    <a:pt x="4" y="2"/>
                  </a:lnTo>
                  <a:lnTo>
                    <a:pt x="6" y="2"/>
                  </a:lnTo>
                  <a:lnTo>
                    <a:pt x="8" y="0"/>
                  </a:lnTo>
                  <a:lnTo>
                    <a:pt x="9" y="0"/>
                  </a:lnTo>
                  <a:lnTo>
                    <a:pt x="11" y="0"/>
                  </a:lnTo>
                  <a:lnTo>
                    <a:pt x="12" y="2"/>
                  </a:lnTo>
                  <a:lnTo>
                    <a:pt x="14" y="3"/>
                  </a:lnTo>
                  <a:lnTo>
                    <a:pt x="15" y="5"/>
                  </a:lnTo>
                  <a:lnTo>
                    <a:pt x="15" y="7"/>
                  </a:lnTo>
                  <a:lnTo>
                    <a:pt x="17" y="8"/>
                  </a:lnTo>
                  <a:lnTo>
                    <a:pt x="19" y="10"/>
                  </a:lnTo>
                  <a:lnTo>
                    <a:pt x="19" y="13"/>
                  </a:lnTo>
                  <a:lnTo>
                    <a:pt x="19" y="14"/>
                  </a:lnTo>
                  <a:lnTo>
                    <a:pt x="17" y="16"/>
                  </a:lnTo>
                  <a:lnTo>
                    <a:pt x="15" y="18"/>
                  </a:lnTo>
                  <a:lnTo>
                    <a:pt x="15" y="18"/>
                  </a:lnTo>
                  <a:lnTo>
                    <a:pt x="14" y="19"/>
                  </a:lnTo>
                  <a:lnTo>
                    <a:pt x="12" y="21"/>
                  </a:lnTo>
                  <a:lnTo>
                    <a:pt x="11" y="21"/>
                  </a:lnTo>
                  <a:lnTo>
                    <a:pt x="8" y="21"/>
                  </a:lnTo>
                  <a:lnTo>
                    <a:pt x="6" y="21"/>
                  </a:lnTo>
                  <a:lnTo>
                    <a:pt x="4" y="19"/>
                  </a:lnTo>
                  <a:close/>
                </a:path>
              </a:pathLst>
            </a:custGeom>
            <a:solidFill>
              <a:srgbClr val="000000"/>
            </a:solidFill>
            <a:ln w="9525">
              <a:noFill/>
              <a:round/>
            </a:ln>
          </p:spPr>
          <p:txBody>
            <a:bodyPr/>
            <a:lstStyle/>
            <a:p>
              <a:endParaRPr lang="en-US"/>
            </a:p>
          </p:txBody>
        </p:sp>
        <p:sp>
          <p:nvSpPr>
            <p:cNvPr id="415815" name="Freeform 71"/>
            <p:cNvSpPr/>
            <p:nvPr/>
          </p:nvSpPr>
          <p:spPr bwMode="auto">
            <a:xfrm>
              <a:off x="2328" y="3346"/>
              <a:ext cx="18" cy="26"/>
            </a:xfrm>
            <a:custGeom>
              <a:avLst/>
              <a:gdLst/>
              <a:ahLst/>
              <a:cxnLst>
                <a:cxn ang="0">
                  <a:pos x="15" y="20"/>
                </a:cxn>
                <a:cxn ang="0">
                  <a:pos x="6" y="23"/>
                </a:cxn>
                <a:cxn ang="0">
                  <a:pos x="3" y="25"/>
                </a:cxn>
                <a:cxn ang="0">
                  <a:pos x="1" y="22"/>
                </a:cxn>
                <a:cxn ang="0">
                  <a:pos x="0" y="19"/>
                </a:cxn>
                <a:cxn ang="0">
                  <a:pos x="0" y="16"/>
                </a:cxn>
                <a:cxn ang="0">
                  <a:pos x="1" y="14"/>
                </a:cxn>
                <a:cxn ang="0">
                  <a:pos x="4" y="12"/>
                </a:cxn>
                <a:cxn ang="0">
                  <a:pos x="6" y="12"/>
                </a:cxn>
                <a:cxn ang="0">
                  <a:pos x="8" y="11"/>
                </a:cxn>
                <a:cxn ang="0">
                  <a:pos x="8" y="11"/>
                </a:cxn>
                <a:cxn ang="0">
                  <a:pos x="8" y="11"/>
                </a:cxn>
                <a:cxn ang="0">
                  <a:pos x="8" y="9"/>
                </a:cxn>
                <a:cxn ang="0">
                  <a:pos x="8" y="8"/>
                </a:cxn>
                <a:cxn ang="0">
                  <a:pos x="8" y="6"/>
                </a:cxn>
                <a:cxn ang="0">
                  <a:pos x="8" y="3"/>
                </a:cxn>
                <a:cxn ang="0">
                  <a:pos x="11" y="3"/>
                </a:cxn>
                <a:cxn ang="0">
                  <a:pos x="14" y="1"/>
                </a:cxn>
                <a:cxn ang="0">
                  <a:pos x="17" y="0"/>
                </a:cxn>
                <a:cxn ang="0">
                  <a:pos x="19" y="3"/>
                </a:cxn>
                <a:cxn ang="0">
                  <a:pos x="33" y="44"/>
                </a:cxn>
                <a:cxn ang="0">
                  <a:pos x="34" y="47"/>
                </a:cxn>
                <a:cxn ang="0">
                  <a:pos x="31" y="49"/>
                </a:cxn>
                <a:cxn ang="0">
                  <a:pos x="25" y="50"/>
                </a:cxn>
                <a:cxn ang="0">
                  <a:pos x="22" y="52"/>
                </a:cxn>
                <a:cxn ang="0">
                  <a:pos x="22" y="49"/>
                </a:cxn>
                <a:cxn ang="0">
                  <a:pos x="11" y="19"/>
                </a:cxn>
                <a:cxn ang="0">
                  <a:pos x="15" y="20"/>
                </a:cxn>
              </a:cxnLst>
              <a:rect l="0" t="0" r="r" b="b"/>
              <a:pathLst>
                <a:path w="34" h="52">
                  <a:moveTo>
                    <a:pt x="15" y="20"/>
                  </a:moveTo>
                  <a:lnTo>
                    <a:pt x="6" y="23"/>
                  </a:lnTo>
                  <a:lnTo>
                    <a:pt x="3" y="25"/>
                  </a:lnTo>
                  <a:lnTo>
                    <a:pt x="1" y="22"/>
                  </a:lnTo>
                  <a:lnTo>
                    <a:pt x="0" y="19"/>
                  </a:lnTo>
                  <a:lnTo>
                    <a:pt x="0" y="16"/>
                  </a:lnTo>
                  <a:lnTo>
                    <a:pt x="1" y="14"/>
                  </a:lnTo>
                  <a:lnTo>
                    <a:pt x="4" y="12"/>
                  </a:lnTo>
                  <a:lnTo>
                    <a:pt x="6" y="12"/>
                  </a:lnTo>
                  <a:lnTo>
                    <a:pt x="8" y="11"/>
                  </a:lnTo>
                  <a:lnTo>
                    <a:pt x="8" y="11"/>
                  </a:lnTo>
                  <a:lnTo>
                    <a:pt x="8" y="11"/>
                  </a:lnTo>
                  <a:lnTo>
                    <a:pt x="8" y="9"/>
                  </a:lnTo>
                  <a:lnTo>
                    <a:pt x="8" y="8"/>
                  </a:lnTo>
                  <a:lnTo>
                    <a:pt x="8" y="6"/>
                  </a:lnTo>
                  <a:lnTo>
                    <a:pt x="8" y="3"/>
                  </a:lnTo>
                  <a:lnTo>
                    <a:pt x="11" y="3"/>
                  </a:lnTo>
                  <a:lnTo>
                    <a:pt x="14" y="1"/>
                  </a:lnTo>
                  <a:lnTo>
                    <a:pt x="17" y="0"/>
                  </a:lnTo>
                  <a:lnTo>
                    <a:pt x="19" y="3"/>
                  </a:lnTo>
                  <a:lnTo>
                    <a:pt x="33" y="44"/>
                  </a:lnTo>
                  <a:lnTo>
                    <a:pt x="34" y="47"/>
                  </a:lnTo>
                  <a:lnTo>
                    <a:pt x="31" y="49"/>
                  </a:lnTo>
                  <a:lnTo>
                    <a:pt x="25" y="50"/>
                  </a:lnTo>
                  <a:lnTo>
                    <a:pt x="22" y="52"/>
                  </a:lnTo>
                  <a:lnTo>
                    <a:pt x="22" y="49"/>
                  </a:lnTo>
                  <a:lnTo>
                    <a:pt x="11" y="19"/>
                  </a:lnTo>
                  <a:lnTo>
                    <a:pt x="15" y="20"/>
                  </a:lnTo>
                  <a:close/>
                </a:path>
              </a:pathLst>
            </a:custGeom>
            <a:solidFill>
              <a:srgbClr val="000000"/>
            </a:solidFill>
            <a:ln w="9525">
              <a:noFill/>
              <a:round/>
            </a:ln>
          </p:spPr>
          <p:txBody>
            <a:bodyPr/>
            <a:lstStyle/>
            <a:p>
              <a:endParaRPr lang="en-US"/>
            </a:p>
          </p:txBody>
        </p:sp>
        <p:sp>
          <p:nvSpPr>
            <p:cNvPr id="415816" name="Freeform 72"/>
            <p:cNvSpPr/>
            <p:nvPr/>
          </p:nvSpPr>
          <p:spPr bwMode="auto">
            <a:xfrm>
              <a:off x="2330" y="3348"/>
              <a:ext cx="13" cy="22"/>
            </a:xfrm>
            <a:custGeom>
              <a:avLst/>
              <a:gdLst/>
              <a:ahLst/>
              <a:cxnLst>
                <a:cxn ang="0">
                  <a:pos x="11" y="12"/>
                </a:cxn>
                <a:cxn ang="0">
                  <a:pos x="1" y="17"/>
                </a:cxn>
                <a:cxn ang="0">
                  <a:pos x="0" y="12"/>
                </a:cxn>
                <a:cxn ang="0">
                  <a:pos x="1" y="11"/>
                </a:cxn>
                <a:cxn ang="0">
                  <a:pos x="5" y="9"/>
                </a:cxn>
                <a:cxn ang="0">
                  <a:pos x="6" y="9"/>
                </a:cxn>
                <a:cxn ang="0">
                  <a:pos x="8" y="7"/>
                </a:cxn>
                <a:cxn ang="0">
                  <a:pos x="8" y="6"/>
                </a:cxn>
                <a:cxn ang="0">
                  <a:pos x="8" y="4"/>
                </a:cxn>
                <a:cxn ang="0">
                  <a:pos x="8" y="3"/>
                </a:cxn>
                <a:cxn ang="0">
                  <a:pos x="8" y="0"/>
                </a:cxn>
                <a:cxn ang="0">
                  <a:pos x="12" y="0"/>
                </a:cxn>
                <a:cxn ang="0">
                  <a:pos x="27" y="40"/>
                </a:cxn>
                <a:cxn ang="0">
                  <a:pos x="22" y="42"/>
                </a:cxn>
                <a:cxn ang="0">
                  <a:pos x="11" y="12"/>
                </a:cxn>
              </a:cxnLst>
              <a:rect l="0" t="0" r="r" b="b"/>
              <a:pathLst>
                <a:path w="27" h="42">
                  <a:moveTo>
                    <a:pt x="11" y="12"/>
                  </a:moveTo>
                  <a:lnTo>
                    <a:pt x="1" y="17"/>
                  </a:lnTo>
                  <a:lnTo>
                    <a:pt x="0" y="12"/>
                  </a:lnTo>
                  <a:lnTo>
                    <a:pt x="1" y="11"/>
                  </a:lnTo>
                  <a:lnTo>
                    <a:pt x="5" y="9"/>
                  </a:lnTo>
                  <a:lnTo>
                    <a:pt x="6" y="9"/>
                  </a:lnTo>
                  <a:lnTo>
                    <a:pt x="8" y="7"/>
                  </a:lnTo>
                  <a:lnTo>
                    <a:pt x="8" y="6"/>
                  </a:lnTo>
                  <a:lnTo>
                    <a:pt x="8" y="4"/>
                  </a:lnTo>
                  <a:lnTo>
                    <a:pt x="8" y="3"/>
                  </a:lnTo>
                  <a:lnTo>
                    <a:pt x="8" y="0"/>
                  </a:lnTo>
                  <a:lnTo>
                    <a:pt x="12" y="0"/>
                  </a:lnTo>
                  <a:lnTo>
                    <a:pt x="27" y="40"/>
                  </a:lnTo>
                  <a:lnTo>
                    <a:pt x="22" y="42"/>
                  </a:lnTo>
                  <a:lnTo>
                    <a:pt x="11" y="12"/>
                  </a:lnTo>
                  <a:close/>
                </a:path>
              </a:pathLst>
            </a:custGeom>
            <a:solidFill>
              <a:srgbClr val="7FBFBF"/>
            </a:solidFill>
            <a:ln w="9525">
              <a:noFill/>
              <a:round/>
            </a:ln>
          </p:spPr>
          <p:txBody>
            <a:bodyPr/>
            <a:lstStyle/>
            <a:p>
              <a:endParaRPr lang="en-US"/>
            </a:p>
          </p:txBody>
        </p:sp>
        <p:sp>
          <p:nvSpPr>
            <p:cNvPr id="415817" name="Freeform 73"/>
            <p:cNvSpPr/>
            <p:nvPr/>
          </p:nvSpPr>
          <p:spPr bwMode="auto">
            <a:xfrm>
              <a:off x="2222" y="3383"/>
              <a:ext cx="17" cy="25"/>
            </a:xfrm>
            <a:custGeom>
              <a:avLst/>
              <a:gdLst/>
              <a:ahLst/>
              <a:cxnLst>
                <a:cxn ang="0">
                  <a:pos x="16" y="1"/>
                </a:cxn>
                <a:cxn ang="0">
                  <a:pos x="11" y="1"/>
                </a:cxn>
                <a:cxn ang="0">
                  <a:pos x="9" y="3"/>
                </a:cxn>
                <a:cxn ang="0">
                  <a:pos x="9" y="6"/>
                </a:cxn>
                <a:cxn ang="0">
                  <a:pos x="9" y="8"/>
                </a:cxn>
                <a:cxn ang="0">
                  <a:pos x="9" y="9"/>
                </a:cxn>
                <a:cxn ang="0">
                  <a:pos x="9" y="9"/>
                </a:cxn>
                <a:cxn ang="0">
                  <a:pos x="9" y="11"/>
                </a:cxn>
                <a:cxn ang="0">
                  <a:pos x="8" y="11"/>
                </a:cxn>
                <a:cxn ang="0">
                  <a:pos x="6" y="12"/>
                </a:cxn>
                <a:cxn ang="0">
                  <a:pos x="5" y="12"/>
                </a:cxn>
                <a:cxn ang="0">
                  <a:pos x="3" y="14"/>
                </a:cxn>
                <a:cxn ang="0">
                  <a:pos x="0" y="16"/>
                </a:cxn>
                <a:cxn ang="0">
                  <a:pos x="2" y="17"/>
                </a:cxn>
                <a:cxn ang="0">
                  <a:pos x="2" y="22"/>
                </a:cxn>
                <a:cxn ang="0">
                  <a:pos x="3" y="25"/>
                </a:cxn>
                <a:cxn ang="0">
                  <a:pos x="6" y="23"/>
                </a:cxn>
                <a:cxn ang="0">
                  <a:pos x="13" y="22"/>
                </a:cxn>
                <a:cxn ang="0">
                  <a:pos x="22" y="49"/>
                </a:cxn>
                <a:cxn ang="0">
                  <a:pos x="24" y="50"/>
                </a:cxn>
                <a:cxn ang="0">
                  <a:pos x="27" y="50"/>
                </a:cxn>
                <a:cxn ang="0">
                  <a:pos x="31" y="49"/>
                </a:cxn>
                <a:cxn ang="0">
                  <a:pos x="35" y="47"/>
                </a:cxn>
                <a:cxn ang="0">
                  <a:pos x="35" y="44"/>
                </a:cxn>
                <a:cxn ang="0">
                  <a:pos x="19" y="3"/>
                </a:cxn>
                <a:cxn ang="0">
                  <a:pos x="19" y="0"/>
                </a:cxn>
                <a:cxn ang="0">
                  <a:pos x="16" y="1"/>
                </a:cxn>
              </a:cxnLst>
              <a:rect l="0" t="0" r="r" b="b"/>
              <a:pathLst>
                <a:path w="35" h="50">
                  <a:moveTo>
                    <a:pt x="16" y="1"/>
                  </a:moveTo>
                  <a:lnTo>
                    <a:pt x="11" y="1"/>
                  </a:lnTo>
                  <a:lnTo>
                    <a:pt x="9" y="3"/>
                  </a:lnTo>
                  <a:lnTo>
                    <a:pt x="9" y="6"/>
                  </a:lnTo>
                  <a:lnTo>
                    <a:pt x="9" y="8"/>
                  </a:lnTo>
                  <a:lnTo>
                    <a:pt x="9" y="9"/>
                  </a:lnTo>
                  <a:lnTo>
                    <a:pt x="9" y="9"/>
                  </a:lnTo>
                  <a:lnTo>
                    <a:pt x="9" y="11"/>
                  </a:lnTo>
                  <a:lnTo>
                    <a:pt x="8" y="11"/>
                  </a:lnTo>
                  <a:lnTo>
                    <a:pt x="6" y="12"/>
                  </a:lnTo>
                  <a:lnTo>
                    <a:pt x="5" y="12"/>
                  </a:lnTo>
                  <a:lnTo>
                    <a:pt x="3" y="14"/>
                  </a:lnTo>
                  <a:lnTo>
                    <a:pt x="0" y="16"/>
                  </a:lnTo>
                  <a:lnTo>
                    <a:pt x="2" y="17"/>
                  </a:lnTo>
                  <a:lnTo>
                    <a:pt x="2" y="22"/>
                  </a:lnTo>
                  <a:lnTo>
                    <a:pt x="3" y="25"/>
                  </a:lnTo>
                  <a:lnTo>
                    <a:pt x="6" y="23"/>
                  </a:lnTo>
                  <a:lnTo>
                    <a:pt x="13" y="22"/>
                  </a:lnTo>
                  <a:lnTo>
                    <a:pt x="22" y="49"/>
                  </a:lnTo>
                  <a:lnTo>
                    <a:pt x="24" y="50"/>
                  </a:lnTo>
                  <a:lnTo>
                    <a:pt x="27" y="50"/>
                  </a:lnTo>
                  <a:lnTo>
                    <a:pt x="31" y="49"/>
                  </a:lnTo>
                  <a:lnTo>
                    <a:pt x="35" y="47"/>
                  </a:lnTo>
                  <a:lnTo>
                    <a:pt x="35" y="44"/>
                  </a:lnTo>
                  <a:lnTo>
                    <a:pt x="19" y="3"/>
                  </a:lnTo>
                  <a:lnTo>
                    <a:pt x="19" y="0"/>
                  </a:lnTo>
                  <a:lnTo>
                    <a:pt x="16" y="1"/>
                  </a:lnTo>
                  <a:close/>
                </a:path>
              </a:pathLst>
            </a:custGeom>
            <a:solidFill>
              <a:srgbClr val="000000"/>
            </a:solidFill>
            <a:ln w="9525">
              <a:noFill/>
              <a:round/>
            </a:ln>
          </p:spPr>
          <p:txBody>
            <a:bodyPr/>
            <a:lstStyle/>
            <a:p>
              <a:endParaRPr lang="en-US"/>
            </a:p>
          </p:txBody>
        </p:sp>
        <p:sp>
          <p:nvSpPr>
            <p:cNvPr id="415818" name="Freeform 74"/>
            <p:cNvSpPr/>
            <p:nvPr/>
          </p:nvSpPr>
          <p:spPr bwMode="auto">
            <a:xfrm>
              <a:off x="2224" y="3385"/>
              <a:ext cx="14" cy="22"/>
            </a:xfrm>
            <a:custGeom>
              <a:avLst/>
              <a:gdLst/>
              <a:ahLst/>
              <a:cxnLst>
                <a:cxn ang="0">
                  <a:pos x="13" y="14"/>
                </a:cxn>
                <a:cxn ang="0">
                  <a:pos x="2" y="17"/>
                </a:cxn>
                <a:cxn ang="0">
                  <a:pos x="0" y="14"/>
                </a:cxn>
                <a:cxn ang="0">
                  <a:pos x="3" y="13"/>
                </a:cxn>
                <a:cxn ang="0">
                  <a:pos x="5" y="11"/>
                </a:cxn>
                <a:cxn ang="0">
                  <a:pos x="6" y="11"/>
                </a:cxn>
                <a:cxn ang="0">
                  <a:pos x="8" y="9"/>
                </a:cxn>
                <a:cxn ang="0">
                  <a:pos x="10" y="8"/>
                </a:cxn>
                <a:cxn ang="0">
                  <a:pos x="10" y="6"/>
                </a:cxn>
                <a:cxn ang="0">
                  <a:pos x="10" y="3"/>
                </a:cxn>
                <a:cxn ang="0">
                  <a:pos x="10" y="2"/>
                </a:cxn>
                <a:cxn ang="0">
                  <a:pos x="13" y="0"/>
                </a:cxn>
                <a:cxn ang="0">
                  <a:pos x="28" y="43"/>
                </a:cxn>
                <a:cxn ang="0">
                  <a:pos x="22" y="44"/>
                </a:cxn>
                <a:cxn ang="0">
                  <a:pos x="13" y="14"/>
                </a:cxn>
              </a:cxnLst>
              <a:rect l="0" t="0" r="r" b="b"/>
              <a:pathLst>
                <a:path w="28" h="44">
                  <a:moveTo>
                    <a:pt x="13" y="14"/>
                  </a:moveTo>
                  <a:lnTo>
                    <a:pt x="2" y="17"/>
                  </a:lnTo>
                  <a:lnTo>
                    <a:pt x="0" y="14"/>
                  </a:lnTo>
                  <a:lnTo>
                    <a:pt x="3" y="13"/>
                  </a:lnTo>
                  <a:lnTo>
                    <a:pt x="5" y="11"/>
                  </a:lnTo>
                  <a:lnTo>
                    <a:pt x="6" y="11"/>
                  </a:lnTo>
                  <a:lnTo>
                    <a:pt x="8" y="9"/>
                  </a:lnTo>
                  <a:lnTo>
                    <a:pt x="10" y="8"/>
                  </a:lnTo>
                  <a:lnTo>
                    <a:pt x="10" y="6"/>
                  </a:lnTo>
                  <a:lnTo>
                    <a:pt x="10" y="3"/>
                  </a:lnTo>
                  <a:lnTo>
                    <a:pt x="10" y="2"/>
                  </a:lnTo>
                  <a:lnTo>
                    <a:pt x="13" y="0"/>
                  </a:lnTo>
                  <a:lnTo>
                    <a:pt x="28" y="43"/>
                  </a:lnTo>
                  <a:lnTo>
                    <a:pt x="22" y="44"/>
                  </a:lnTo>
                  <a:lnTo>
                    <a:pt x="13" y="14"/>
                  </a:lnTo>
                  <a:close/>
                </a:path>
              </a:pathLst>
            </a:custGeom>
            <a:solidFill>
              <a:srgbClr val="7FBFBF"/>
            </a:solidFill>
            <a:ln w="9525">
              <a:noFill/>
              <a:round/>
            </a:ln>
          </p:spPr>
          <p:txBody>
            <a:bodyPr/>
            <a:lstStyle/>
            <a:p>
              <a:endParaRPr lang="en-US"/>
            </a:p>
          </p:txBody>
        </p:sp>
        <p:sp>
          <p:nvSpPr>
            <p:cNvPr id="415819" name="Freeform 75"/>
            <p:cNvSpPr/>
            <p:nvPr/>
          </p:nvSpPr>
          <p:spPr bwMode="auto">
            <a:xfrm>
              <a:off x="2233" y="3379"/>
              <a:ext cx="18" cy="25"/>
            </a:xfrm>
            <a:custGeom>
              <a:avLst/>
              <a:gdLst/>
              <a:ahLst/>
              <a:cxnLst>
                <a:cxn ang="0">
                  <a:pos x="16" y="0"/>
                </a:cxn>
                <a:cxn ang="0">
                  <a:pos x="13" y="2"/>
                </a:cxn>
                <a:cxn ang="0">
                  <a:pos x="9" y="3"/>
                </a:cxn>
                <a:cxn ang="0">
                  <a:pos x="9" y="6"/>
                </a:cxn>
                <a:cxn ang="0">
                  <a:pos x="9" y="8"/>
                </a:cxn>
                <a:cxn ang="0">
                  <a:pos x="9" y="9"/>
                </a:cxn>
                <a:cxn ang="0">
                  <a:pos x="9" y="9"/>
                </a:cxn>
                <a:cxn ang="0">
                  <a:pos x="9" y="11"/>
                </a:cxn>
                <a:cxn ang="0">
                  <a:pos x="9" y="11"/>
                </a:cxn>
                <a:cxn ang="0">
                  <a:pos x="8" y="13"/>
                </a:cxn>
                <a:cxn ang="0">
                  <a:pos x="6" y="13"/>
                </a:cxn>
                <a:cxn ang="0">
                  <a:pos x="3" y="14"/>
                </a:cxn>
                <a:cxn ang="0">
                  <a:pos x="0" y="16"/>
                </a:cxn>
                <a:cxn ang="0">
                  <a:pos x="2" y="17"/>
                </a:cxn>
                <a:cxn ang="0">
                  <a:pos x="3" y="22"/>
                </a:cxn>
                <a:cxn ang="0">
                  <a:pos x="5" y="25"/>
                </a:cxn>
                <a:cxn ang="0">
                  <a:pos x="6" y="24"/>
                </a:cxn>
                <a:cxn ang="0">
                  <a:pos x="14" y="22"/>
                </a:cxn>
                <a:cxn ang="0">
                  <a:pos x="24" y="49"/>
                </a:cxn>
                <a:cxn ang="0">
                  <a:pos x="24" y="50"/>
                </a:cxn>
                <a:cxn ang="0">
                  <a:pos x="27" y="50"/>
                </a:cxn>
                <a:cxn ang="0">
                  <a:pos x="33" y="49"/>
                </a:cxn>
                <a:cxn ang="0">
                  <a:pos x="36" y="47"/>
                </a:cxn>
                <a:cxn ang="0">
                  <a:pos x="35" y="44"/>
                </a:cxn>
                <a:cxn ang="0">
                  <a:pos x="20" y="3"/>
                </a:cxn>
                <a:cxn ang="0">
                  <a:pos x="19" y="0"/>
                </a:cxn>
                <a:cxn ang="0">
                  <a:pos x="16" y="0"/>
                </a:cxn>
              </a:cxnLst>
              <a:rect l="0" t="0" r="r" b="b"/>
              <a:pathLst>
                <a:path w="36" h="50">
                  <a:moveTo>
                    <a:pt x="16" y="0"/>
                  </a:moveTo>
                  <a:lnTo>
                    <a:pt x="13" y="2"/>
                  </a:lnTo>
                  <a:lnTo>
                    <a:pt x="9" y="3"/>
                  </a:lnTo>
                  <a:lnTo>
                    <a:pt x="9" y="6"/>
                  </a:lnTo>
                  <a:lnTo>
                    <a:pt x="9" y="8"/>
                  </a:lnTo>
                  <a:lnTo>
                    <a:pt x="9" y="9"/>
                  </a:lnTo>
                  <a:lnTo>
                    <a:pt x="9" y="9"/>
                  </a:lnTo>
                  <a:lnTo>
                    <a:pt x="9" y="11"/>
                  </a:lnTo>
                  <a:lnTo>
                    <a:pt x="9" y="11"/>
                  </a:lnTo>
                  <a:lnTo>
                    <a:pt x="8" y="13"/>
                  </a:lnTo>
                  <a:lnTo>
                    <a:pt x="6" y="13"/>
                  </a:lnTo>
                  <a:lnTo>
                    <a:pt x="3" y="14"/>
                  </a:lnTo>
                  <a:lnTo>
                    <a:pt x="0" y="16"/>
                  </a:lnTo>
                  <a:lnTo>
                    <a:pt x="2" y="17"/>
                  </a:lnTo>
                  <a:lnTo>
                    <a:pt x="3" y="22"/>
                  </a:lnTo>
                  <a:lnTo>
                    <a:pt x="5" y="25"/>
                  </a:lnTo>
                  <a:lnTo>
                    <a:pt x="6" y="24"/>
                  </a:lnTo>
                  <a:lnTo>
                    <a:pt x="14" y="22"/>
                  </a:lnTo>
                  <a:lnTo>
                    <a:pt x="24" y="49"/>
                  </a:lnTo>
                  <a:lnTo>
                    <a:pt x="24" y="50"/>
                  </a:lnTo>
                  <a:lnTo>
                    <a:pt x="27" y="50"/>
                  </a:lnTo>
                  <a:lnTo>
                    <a:pt x="33" y="49"/>
                  </a:lnTo>
                  <a:lnTo>
                    <a:pt x="36" y="47"/>
                  </a:lnTo>
                  <a:lnTo>
                    <a:pt x="35" y="44"/>
                  </a:lnTo>
                  <a:lnTo>
                    <a:pt x="20" y="3"/>
                  </a:lnTo>
                  <a:lnTo>
                    <a:pt x="19" y="0"/>
                  </a:lnTo>
                  <a:lnTo>
                    <a:pt x="16" y="0"/>
                  </a:lnTo>
                  <a:close/>
                </a:path>
              </a:pathLst>
            </a:custGeom>
            <a:solidFill>
              <a:srgbClr val="000000"/>
            </a:solidFill>
            <a:ln w="9525">
              <a:noFill/>
              <a:round/>
            </a:ln>
          </p:spPr>
          <p:txBody>
            <a:bodyPr/>
            <a:lstStyle/>
            <a:p>
              <a:endParaRPr lang="en-US"/>
            </a:p>
          </p:txBody>
        </p:sp>
        <p:sp>
          <p:nvSpPr>
            <p:cNvPr id="415820" name="Freeform 76"/>
            <p:cNvSpPr/>
            <p:nvPr/>
          </p:nvSpPr>
          <p:spPr bwMode="auto">
            <a:xfrm>
              <a:off x="2235" y="3381"/>
              <a:ext cx="14" cy="22"/>
            </a:xfrm>
            <a:custGeom>
              <a:avLst/>
              <a:gdLst/>
              <a:ahLst/>
              <a:cxnLst>
                <a:cxn ang="0">
                  <a:pos x="11" y="14"/>
                </a:cxn>
                <a:cxn ang="0">
                  <a:pos x="1" y="17"/>
                </a:cxn>
                <a:cxn ang="0">
                  <a:pos x="0" y="14"/>
                </a:cxn>
                <a:cxn ang="0">
                  <a:pos x="1" y="13"/>
                </a:cxn>
                <a:cxn ang="0">
                  <a:pos x="4" y="11"/>
                </a:cxn>
                <a:cxn ang="0">
                  <a:pos x="6" y="11"/>
                </a:cxn>
                <a:cxn ang="0">
                  <a:pos x="6" y="10"/>
                </a:cxn>
                <a:cxn ang="0">
                  <a:pos x="8" y="8"/>
                </a:cxn>
                <a:cxn ang="0">
                  <a:pos x="8" y="6"/>
                </a:cxn>
                <a:cxn ang="0">
                  <a:pos x="8" y="3"/>
                </a:cxn>
                <a:cxn ang="0">
                  <a:pos x="8" y="2"/>
                </a:cxn>
                <a:cxn ang="0">
                  <a:pos x="12" y="0"/>
                </a:cxn>
                <a:cxn ang="0">
                  <a:pos x="27" y="43"/>
                </a:cxn>
                <a:cxn ang="0">
                  <a:pos x="20" y="44"/>
                </a:cxn>
                <a:cxn ang="0">
                  <a:pos x="11" y="14"/>
                </a:cxn>
              </a:cxnLst>
              <a:rect l="0" t="0" r="r" b="b"/>
              <a:pathLst>
                <a:path w="27" h="44">
                  <a:moveTo>
                    <a:pt x="11" y="14"/>
                  </a:moveTo>
                  <a:lnTo>
                    <a:pt x="1" y="17"/>
                  </a:lnTo>
                  <a:lnTo>
                    <a:pt x="0" y="14"/>
                  </a:lnTo>
                  <a:lnTo>
                    <a:pt x="1" y="13"/>
                  </a:lnTo>
                  <a:lnTo>
                    <a:pt x="4" y="11"/>
                  </a:lnTo>
                  <a:lnTo>
                    <a:pt x="6" y="11"/>
                  </a:lnTo>
                  <a:lnTo>
                    <a:pt x="6" y="10"/>
                  </a:lnTo>
                  <a:lnTo>
                    <a:pt x="8" y="8"/>
                  </a:lnTo>
                  <a:lnTo>
                    <a:pt x="8" y="6"/>
                  </a:lnTo>
                  <a:lnTo>
                    <a:pt x="8" y="3"/>
                  </a:lnTo>
                  <a:lnTo>
                    <a:pt x="8" y="2"/>
                  </a:lnTo>
                  <a:lnTo>
                    <a:pt x="12" y="0"/>
                  </a:lnTo>
                  <a:lnTo>
                    <a:pt x="27" y="43"/>
                  </a:lnTo>
                  <a:lnTo>
                    <a:pt x="20" y="44"/>
                  </a:lnTo>
                  <a:lnTo>
                    <a:pt x="11" y="14"/>
                  </a:lnTo>
                  <a:close/>
                </a:path>
              </a:pathLst>
            </a:custGeom>
            <a:solidFill>
              <a:srgbClr val="7FBFBF"/>
            </a:solidFill>
            <a:ln w="9525">
              <a:noFill/>
              <a:round/>
            </a:ln>
          </p:spPr>
          <p:txBody>
            <a:bodyPr/>
            <a:lstStyle/>
            <a:p>
              <a:endParaRPr lang="en-US"/>
            </a:p>
          </p:txBody>
        </p:sp>
        <p:sp>
          <p:nvSpPr>
            <p:cNvPr id="415821" name="Freeform 77"/>
            <p:cNvSpPr/>
            <p:nvPr/>
          </p:nvSpPr>
          <p:spPr bwMode="auto">
            <a:xfrm>
              <a:off x="2391" y="3525"/>
              <a:ext cx="20" cy="27"/>
            </a:xfrm>
            <a:custGeom>
              <a:avLst/>
              <a:gdLst/>
              <a:ahLst/>
              <a:cxnLst>
                <a:cxn ang="0">
                  <a:pos x="27" y="18"/>
                </a:cxn>
                <a:cxn ang="0">
                  <a:pos x="21" y="18"/>
                </a:cxn>
                <a:cxn ang="0">
                  <a:pos x="16" y="20"/>
                </a:cxn>
                <a:cxn ang="0">
                  <a:pos x="14" y="20"/>
                </a:cxn>
                <a:cxn ang="0">
                  <a:pos x="13" y="17"/>
                </a:cxn>
                <a:cxn ang="0">
                  <a:pos x="30" y="11"/>
                </a:cxn>
                <a:cxn ang="0">
                  <a:pos x="27" y="3"/>
                </a:cxn>
                <a:cxn ang="0">
                  <a:pos x="24" y="1"/>
                </a:cxn>
                <a:cxn ang="0">
                  <a:pos x="0" y="9"/>
                </a:cxn>
                <a:cxn ang="0">
                  <a:pos x="5" y="36"/>
                </a:cxn>
                <a:cxn ang="0">
                  <a:pos x="8" y="39"/>
                </a:cxn>
                <a:cxn ang="0">
                  <a:pos x="14" y="36"/>
                </a:cxn>
                <a:cxn ang="0">
                  <a:pos x="16" y="34"/>
                </a:cxn>
                <a:cxn ang="0">
                  <a:pos x="16" y="33"/>
                </a:cxn>
                <a:cxn ang="0">
                  <a:pos x="18" y="31"/>
                </a:cxn>
                <a:cxn ang="0">
                  <a:pos x="19" y="31"/>
                </a:cxn>
                <a:cxn ang="0">
                  <a:pos x="22" y="29"/>
                </a:cxn>
                <a:cxn ang="0">
                  <a:pos x="24" y="29"/>
                </a:cxn>
                <a:cxn ang="0">
                  <a:pos x="27" y="31"/>
                </a:cxn>
                <a:cxn ang="0">
                  <a:pos x="27" y="33"/>
                </a:cxn>
                <a:cxn ang="0">
                  <a:pos x="29" y="36"/>
                </a:cxn>
                <a:cxn ang="0">
                  <a:pos x="29" y="37"/>
                </a:cxn>
                <a:cxn ang="0">
                  <a:pos x="29" y="40"/>
                </a:cxn>
                <a:cxn ang="0">
                  <a:pos x="25" y="42"/>
                </a:cxn>
                <a:cxn ang="0">
                  <a:pos x="24" y="44"/>
                </a:cxn>
                <a:cxn ang="0">
                  <a:pos x="22" y="44"/>
                </a:cxn>
                <a:cxn ang="0">
                  <a:pos x="21" y="44"/>
                </a:cxn>
                <a:cxn ang="0">
                  <a:pos x="19" y="42"/>
                </a:cxn>
                <a:cxn ang="0">
                  <a:pos x="16" y="37"/>
                </a:cxn>
                <a:cxn ang="0">
                  <a:pos x="8" y="40"/>
                </a:cxn>
                <a:cxn ang="0">
                  <a:pos x="7" y="45"/>
                </a:cxn>
                <a:cxn ang="0">
                  <a:pos x="10" y="52"/>
                </a:cxn>
                <a:cxn ang="0">
                  <a:pos x="16" y="55"/>
                </a:cxn>
                <a:cxn ang="0">
                  <a:pos x="22" y="55"/>
                </a:cxn>
                <a:cxn ang="0">
                  <a:pos x="27" y="53"/>
                </a:cxn>
                <a:cxn ang="0">
                  <a:pos x="35" y="50"/>
                </a:cxn>
                <a:cxn ang="0">
                  <a:pos x="40" y="44"/>
                </a:cxn>
                <a:cxn ang="0">
                  <a:pos x="41" y="36"/>
                </a:cxn>
                <a:cxn ang="0">
                  <a:pos x="40" y="29"/>
                </a:cxn>
                <a:cxn ang="0">
                  <a:pos x="36" y="23"/>
                </a:cxn>
                <a:cxn ang="0">
                  <a:pos x="30" y="20"/>
                </a:cxn>
              </a:cxnLst>
              <a:rect l="0" t="0" r="r" b="b"/>
              <a:pathLst>
                <a:path w="41" h="55">
                  <a:moveTo>
                    <a:pt x="30" y="20"/>
                  </a:moveTo>
                  <a:lnTo>
                    <a:pt x="27" y="18"/>
                  </a:lnTo>
                  <a:lnTo>
                    <a:pt x="24" y="18"/>
                  </a:lnTo>
                  <a:lnTo>
                    <a:pt x="21" y="18"/>
                  </a:lnTo>
                  <a:lnTo>
                    <a:pt x="18" y="18"/>
                  </a:lnTo>
                  <a:lnTo>
                    <a:pt x="16" y="20"/>
                  </a:lnTo>
                  <a:lnTo>
                    <a:pt x="16" y="20"/>
                  </a:lnTo>
                  <a:lnTo>
                    <a:pt x="14" y="20"/>
                  </a:lnTo>
                  <a:lnTo>
                    <a:pt x="13" y="22"/>
                  </a:lnTo>
                  <a:lnTo>
                    <a:pt x="13" y="17"/>
                  </a:lnTo>
                  <a:lnTo>
                    <a:pt x="27" y="12"/>
                  </a:lnTo>
                  <a:lnTo>
                    <a:pt x="30" y="11"/>
                  </a:lnTo>
                  <a:lnTo>
                    <a:pt x="30" y="9"/>
                  </a:lnTo>
                  <a:lnTo>
                    <a:pt x="27" y="3"/>
                  </a:lnTo>
                  <a:lnTo>
                    <a:pt x="27" y="0"/>
                  </a:lnTo>
                  <a:lnTo>
                    <a:pt x="24" y="1"/>
                  </a:lnTo>
                  <a:lnTo>
                    <a:pt x="2" y="9"/>
                  </a:lnTo>
                  <a:lnTo>
                    <a:pt x="0" y="9"/>
                  </a:lnTo>
                  <a:lnTo>
                    <a:pt x="0" y="12"/>
                  </a:lnTo>
                  <a:lnTo>
                    <a:pt x="5" y="36"/>
                  </a:lnTo>
                  <a:lnTo>
                    <a:pt x="5" y="39"/>
                  </a:lnTo>
                  <a:lnTo>
                    <a:pt x="8" y="39"/>
                  </a:lnTo>
                  <a:lnTo>
                    <a:pt x="13" y="37"/>
                  </a:lnTo>
                  <a:lnTo>
                    <a:pt x="14" y="36"/>
                  </a:lnTo>
                  <a:lnTo>
                    <a:pt x="16" y="34"/>
                  </a:lnTo>
                  <a:lnTo>
                    <a:pt x="16" y="34"/>
                  </a:lnTo>
                  <a:lnTo>
                    <a:pt x="16" y="33"/>
                  </a:lnTo>
                  <a:lnTo>
                    <a:pt x="16" y="33"/>
                  </a:lnTo>
                  <a:lnTo>
                    <a:pt x="18" y="33"/>
                  </a:lnTo>
                  <a:lnTo>
                    <a:pt x="18" y="31"/>
                  </a:lnTo>
                  <a:lnTo>
                    <a:pt x="19" y="31"/>
                  </a:lnTo>
                  <a:lnTo>
                    <a:pt x="19" y="31"/>
                  </a:lnTo>
                  <a:lnTo>
                    <a:pt x="21" y="29"/>
                  </a:lnTo>
                  <a:lnTo>
                    <a:pt x="22" y="29"/>
                  </a:lnTo>
                  <a:lnTo>
                    <a:pt x="24" y="29"/>
                  </a:lnTo>
                  <a:lnTo>
                    <a:pt x="24" y="29"/>
                  </a:lnTo>
                  <a:lnTo>
                    <a:pt x="25" y="31"/>
                  </a:lnTo>
                  <a:lnTo>
                    <a:pt x="27" y="31"/>
                  </a:lnTo>
                  <a:lnTo>
                    <a:pt x="27" y="33"/>
                  </a:lnTo>
                  <a:lnTo>
                    <a:pt x="27" y="33"/>
                  </a:lnTo>
                  <a:lnTo>
                    <a:pt x="29" y="34"/>
                  </a:lnTo>
                  <a:lnTo>
                    <a:pt x="29" y="36"/>
                  </a:lnTo>
                  <a:lnTo>
                    <a:pt x="29" y="36"/>
                  </a:lnTo>
                  <a:lnTo>
                    <a:pt x="29" y="37"/>
                  </a:lnTo>
                  <a:lnTo>
                    <a:pt x="29" y="39"/>
                  </a:lnTo>
                  <a:lnTo>
                    <a:pt x="29" y="40"/>
                  </a:lnTo>
                  <a:lnTo>
                    <a:pt x="27" y="40"/>
                  </a:lnTo>
                  <a:lnTo>
                    <a:pt x="25" y="42"/>
                  </a:lnTo>
                  <a:lnTo>
                    <a:pt x="24" y="44"/>
                  </a:lnTo>
                  <a:lnTo>
                    <a:pt x="24" y="44"/>
                  </a:lnTo>
                  <a:lnTo>
                    <a:pt x="22" y="44"/>
                  </a:lnTo>
                  <a:lnTo>
                    <a:pt x="22" y="44"/>
                  </a:lnTo>
                  <a:lnTo>
                    <a:pt x="21" y="44"/>
                  </a:lnTo>
                  <a:lnTo>
                    <a:pt x="21" y="44"/>
                  </a:lnTo>
                  <a:lnTo>
                    <a:pt x="19" y="42"/>
                  </a:lnTo>
                  <a:lnTo>
                    <a:pt x="19" y="42"/>
                  </a:lnTo>
                  <a:lnTo>
                    <a:pt x="18" y="40"/>
                  </a:lnTo>
                  <a:lnTo>
                    <a:pt x="16" y="37"/>
                  </a:lnTo>
                  <a:lnTo>
                    <a:pt x="13" y="39"/>
                  </a:lnTo>
                  <a:lnTo>
                    <a:pt x="8" y="40"/>
                  </a:lnTo>
                  <a:lnTo>
                    <a:pt x="5" y="42"/>
                  </a:lnTo>
                  <a:lnTo>
                    <a:pt x="7" y="45"/>
                  </a:lnTo>
                  <a:lnTo>
                    <a:pt x="8" y="48"/>
                  </a:lnTo>
                  <a:lnTo>
                    <a:pt x="10" y="52"/>
                  </a:lnTo>
                  <a:lnTo>
                    <a:pt x="13" y="53"/>
                  </a:lnTo>
                  <a:lnTo>
                    <a:pt x="16" y="55"/>
                  </a:lnTo>
                  <a:lnTo>
                    <a:pt x="19" y="55"/>
                  </a:lnTo>
                  <a:lnTo>
                    <a:pt x="22" y="55"/>
                  </a:lnTo>
                  <a:lnTo>
                    <a:pt x="24" y="55"/>
                  </a:lnTo>
                  <a:lnTo>
                    <a:pt x="27" y="53"/>
                  </a:lnTo>
                  <a:lnTo>
                    <a:pt x="32" y="52"/>
                  </a:lnTo>
                  <a:lnTo>
                    <a:pt x="35" y="50"/>
                  </a:lnTo>
                  <a:lnTo>
                    <a:pt x="38" y="47"/>
                  </a:lnTo>
                  <a:lnTo>
                    <a:pt x="40" y="44"/>
                  </a:lnTo>
                  <a:lnTo>
                    <a:pt x="41" y="40"/>
                  </a:lnTo>
                  <a:lnTo>
                    <a:pt x="41" y="36"/>
                  </a:lnTo>
                  <a:lnTo>
                    <a:pt x="41" y="33"/>
                  </a:lnTo>
                  <a:lnTo>
                    <a:pt x="40" y="29"/>
                  </a:lnTo>
                  <a:lnTo>
                    <a:pt x="38" y="26"/>
                  </a:lnTo>
                  <a:lnTo>
                    <a:pt x="36" y="23"/>
                  </a:lnTo>
                  <a:lnTo>
                    <a:pt x="33" y="22"/>
                  </a:lnTo>
                  <a:lnTo>
                    <a:pt x="30" y="20"/>
                  </a:lnTo>
                  <a:close/>
                </a:path>
              </a:pathLst>
            </a:custGeom>
            <a:solidFill>
              <a:srgbClr val="000000"/>
            </a:solidFill>
            <a:ln w="9525">
              <a:noFill/>
              <a:round/>
            </a:ln>
          </p:spPr>
          <p:txBody>
            <a:bodyPr/>
            <a:lstStyle/>
            <a:p>
              <a:endParaRPr lang="en-US"/>
            </a:p>
          </p:txBody>
        </p:sp>
        <p:sp>
          <p:nvSpPr>
            <p:cNvPr id="415822" name="Freeform 78"/>
            <p:cNvSpPr/>
            <p:nvPr/>
          </p:nvSpPr>
          <p:spPr bwMode="auto">
            <a:xfrm>
              <a:off x="2392" y="3527"/>
              <a:ext cx="18" cy="24"/>
            </a:xfrm>
            <a:custGeom>
              <a:avLst/>
              <a:gdLst/>
              <a:ahLst/>
              <a:cxnLst>
                <a:cxn ang="0">
                  <a:pos x="11" y="38"/>
                </a:cxn>
                <a:cxn ang="0">
                  <a:pos x="15" y="41"/>
                </a:cxn>
                <a:cxn ang="0">
                  <a:pos x="18" y="43"/>
                </a:cxn>
                <a:cxn ang="0">
                  <a:pos x="21" y="43"/>
                </a:cxn>
                <a:cxn ang="0">
                  <a:pos x="22" y="41"/>
                </a:cxn>
                <a:cxn ang="0">
                  <a:pos x="26" y="40"/>
                </a:cxn>
                <a:cxn ang="0">
                  <a:pos x="29" y="36"/>
                </a:cxn>
                <a:cxn ang="0">
                  <a:pos x="29" y="32"/>
                </a:cxn>
                <a:cxn ang="0">
                  <a:pos x="29" y="29"/>
                </a:cxn>
                <a:cxn ang="0">
                  <a:pos x="26" y="25"/>
                </a:cxn>
                <a:cxn ang="0">
                  <a:pos x="22" y="24"/>
                </a:cxn>
                <a:cxn ang="0">
                  <a:pos x="19" y="22"/>
                </a:cxn>
                <a:cxn ang="0">
                  <a:pos x="16" y="24"/>
                </a:cxn>
                <a:cxn ang="0">
                  <a:pos x="15" y="24"/>
                </a:cxn>
                <a:cxn ang="0">
                  <a:pos x="11" y="25"/>
                </a:cxn>
                <a:cxn ang="0">
                  <a:pos x="11" y="27"/>
                </a:cxn>
                <a:cxn ang="0">
                  <a:pos x="10" y="30"/>
                </a:cxn>
                <a:cxn ang="0">
                  <a:pos x="0" y="8"/>
                </a:cxn>
                <a:cxn ang="0">
                  <a:pos x="24" y="5"/>
                </a:cxn>
                <a:cxn ang="0">
                  <a:pos x="8" y="24"/>
                </a:cxn>
                <a:cxn ang="0">
                  <a:pos x="10" y="22"/>
                </a:cxn>
                <a:cxn ang="0">
                  <a:pos x="10" y="21"/>
                </a:cxn>
                <a:cxn ang="0">
                  <a:pos x="13" y="19"/>
                </a:cxn>
                <a:cxn ang="0">
                  <a:pos x="15" y="18"/>
                </a:cxn>
                <a:cxn ang="0">
                  <a:pos x="21" y="18"/>
                </a:cxn>
                <a:cxn ang="0">
                  <a:pos x="26" y="19"/>
                </a:cxn>
                <a:cxn ang="0">
                  <a:pos x="30" y="22"/>
                </a:cxn>
                <a:cxn ang="0">
                  <a:pos x="33" y="27"/>
                </a:cxn>
                <a:cxn ang="0">
                  <a:pos x="35" y="32"/>
                </a:cxn>
                <a:cxn ang="0">
                  <a:pos x="33" y="38"/>
                </a:cxn>
                <a:cxn ang="0">
                  <a:pos x="30" y="43"/>
                </a:cxn>
                <a:cxn ang="0">
                  <a:pos x="24" y="46"/>
                </a:cxn>
                <a:cxn ang="0">
                  <a:pos x="18" y="48"/>
                </a:cxn>
                <a:cxn ang="0">
                  <a:pos x="13" y="48"/>
                </a:cxn>
                <a:cxn ang="0">
                  <a:pos x="10" y="44"/>
                </a:cxn>
                <a:cxn ang="0">
                  <a:pos x="7" y="40"/>
                </a:cxn>
              </a:cxnLst>
              <a:rect l="0" t="0" r="r" b="b"/>
              <a:pathLst>
                <a:path w="35" h="48">
                  <a:moveTo>
                    <a:pt x="7" y="40"/>
                  </a:moveTo>
                  <a:lnTo>
                    <a:pt x="11" y="38"/>
                  </a:lnTo>
                  <a:lnTo>
                    <a:pt x="13" y="40"/>
                  </a:lnTo>
                  <a:lnTo>
                    <a:pt x="15" y="41"/>
                  </a:lnTo>
                  <a:lnTo>
                    <a:pt x="16" y="43"/>
                  </a:lnTo>
                  <a:lnTo>
                    <a:pt x="18" y="43"/>
                  </a:lnTo>
                  <a:lnTo>
                    <a:pt x="19" y="43"/>
                  </a:lnTo>
                  <a:lnTo>
                    <a:pt x="21" y="43"/>
                  </a:lnTo>
                  <a:lnTo>
                    <a:pt x="21" y="43"/>
                  </a:lnTo>
                  <a:lnTo>
                    <a:pt x="22" y="41"/>
                  </a:lnTo>
                  <a:lnTo>
                    <a:pt x="24" y="41"/>
                  </a:lnTo>
                  <a:lnTo>
                    <a:pt x="26" y="40"/>
                  </a:lnTo>
                  <a:lnTo>
                    <a:pt x="27" y="38"/>
                  </a:lnTo>
                  <a:lnTo>
                    <a:pt x="29" y="36"/>
                  </a:lnTo>
                  <a:lnTo>
                    <a:pt x="29" y="35"/>
                  </a:lnTo>
                  <a:lnTo>
                    <a:pt x="29" y="32"/>
                  </a:lnTo>
                  <a:lnTo>
                    <a:pt x="29" y="30"/>
                  </a:lnTo>
                  <a:lnTo>
                    <a:pt x="29" y="29"/>
                  </a:lnTo>
                  <a:lnTo>
                    <a:pt x="27" y="27"/>
                  </a:lnTo>
                  <a:lnTo>
                    <a:pt x="26" y="25"/>
                  </a:lnTo>
                  <a:lnTo>
                    <a:pt x="24" y="24"/>
                  </a:lnTo>
                  <a:lnTo>
                    <a:pt x="22" y="24"/>
                  </a:lnTo>
                  <a:lnTo>
                    <a:pt x="21" y="22"/>
                  </a:lnTo>
                  <a:lnTo>
                    <a:pt x="19" y="22"/>
                  </a:lnTo>
                  <a:lnTo>
                    <a:pt x="18" y="22"/>
                  </a:lnTo>
                  <a:lnTo>
                    <a:pt x="16" y="24"/>
                  </a:lnTo>
                  <a:lnTo>
                    <a:pt x="15" y="24"/>
                  </a:lnTo>
                  <a:lnTo>
                    <a:pt x="15" y="24"/>
                  </a:lnTo>
                  <a:lnTo>
                    <a:pt x="13" y="25"/>
                  </a:lnTo>
                  <a:lnTo>
                    <a:pt x="11" y="25"/>
                  </a:lnTo>
                  <a:lnTo>
                    <a:pt x="11" y="27"/>
                  </a:lnTo>
                  <a:lnTo>
                    <a:pt x="11" y="27"/>
                  </a:lnTo>
                  <a:lnTo>
                    <a:pt x="10" y="29"/>
                  </a:lnTo>
                  <a:lnTo>
                    <a:pt x="10" y="30"/>
                  </a:lnTo>
                  <a:lnTo>
                    <a:pt x="5" y="32"/>
                  </a:lnTo>
                  <a:lnTo>
                    <a:pt x="0" y="8"/>
                  </a:lnTo>
                  <a:lnTo>
                    <a:pt x="22" y="0"/>
                  </a:lnTo>
                  <a:lnTo>
                    <a:pt x="24" y="5"/>
                  </a:lnTo>
                  <a:lnTo>
                    <a:pt x="5" y="11"/>
                  </a:lnTo>
                  <a:lnTo>
                    <a:pt x="8" y="24"/>
                  </a:lnTo>
                  <a:lnTo>
                    <a:pt x="8" y="22"/>
                  </a:lnTo>
                  <a:lnTo>
                    <a:pt x="10" y="22"/>
                  </a:lnTo>
                  <a:lnTo>
                    <a:pt x="10" y="22"/>
                  </a:lnTo>
                  <a:lnTo>
                    <a:pt x="10" y="21"/>
                  </a:lnTo>
                  <a:lnTo>
                    <a:pt x="11" y="19"/>
                  </a:lnTo>
                  <a:lnTo>
                    <a:pt x="13" y="19"/>
                  </a:lnTo>
                  <a:lnTo>
                    <a:pt x="13" y="19"/>
                  </a:lnTo>
                  <a:lnTo>
                    <a:pt x="15" y="18"/>
                  </a:lnTo>
                  <a:lnTo>
                    <a:pt x="18" y="18"/>
                  </a:lnTo>
                  <a:lnTo>
                    <a:pt x="21" y="18"/>
                  </a:lnTo>
                  <a:lnTo>
                    <a:pt x="22" y="18"/>
                  </a:lnTo>
                  <a:lnTo>
                    <a:pt x="26" y="19"/>
                  </a:lnTo>
                  <a:lnTo>
                    <a:pt x="29" y="21"/>
                  </a:lnTo>
                  <a:lnTo>
                    <a:pt x="30" y="22"/>
                  </a:lnTo>
                  <a:lnTo>
                    <a:pt x="32" y="24"/>
                  </a:lnTo>
                  <a:lnTo>
                    <a:pt x="33" y="27"/>
                  </a:lnTo>
                  <a:lnTo>
                    <a:pt x="35" y="30"/>
                  </a:lnTo>
                  <a:lnTo>
                    <a:pt x="35" y="32"/>
                  </a:lnTo>
                  <a:lnTo>
                    <a:pt x="35" y="35"/>
                  </a:lnTo>
                  <a:lnTo>
                    <a:pt x="33" y="38"/>
                  </a:lnTo>
                  <a:lnTo>
                    <a:pt x="32" y="40"/>
                  </a:lnTo>
                  <a:lnTo>
                    <a:pt x="30" y="43"/>
                  </a:lnTo>
                  <a:lnTo>
                    <a:pt x="27" y="44"/>
                  </a:lnTo>
                  <a:lnTo>
                    <a:pt x="24" y="46"/>
                  </a:lnTo>
                  <a:lnTo>
                    <a:pt x="21" y="48"/>
                  </a:lnTo>
                  <a:lnTo>
                    <a:pt x="18" y="48"/>
                  </a:lnTo>
                  <a:lnTo>
                    <a:pt x="16" y="48"/>
                  </a:lnTo>
                  <a:lnTo>
                    <a:pt x="13" y="48"/>
                  </a:lnTo>
                  <a:lnTo>
                    <a:pt x="11" y="46"/>
                  </a:lnTo>
                  <a:lnTo>
                    <a:pt x="10" y="44"/>
                  </a:lnTo>
                  <a:lnTo>
                    <a:pt x="8" y="41"/>
                  </a:lnTo>
                  <a:lnTo>
                    <a:pt x="7" y="40"/>
                  </a:lnTo>
                  <a:close/>
                </a:path>
              </a:pathLst>
            </a:custGeom>
            <a:solidFill>
              <a:srgbClr val="7FBFBF"/>
            </a:solidFill>
            <a:ln w="9525">
              <a:noFill/>
              <a:round/>
            </a:ln>
          </p:spPr>
          <p:txBody>
            <a:bodyPr/>
            <a:lstStyle/>
            <a:p>
              <a:endParaRPr lang="en-US"/>
            </a:p>
          </p:txBody>
        </p:sp>
        <p:sp>
          <p:nvSpPr>
            <p:cNvPr id="415823" name="Freeform 79"/>
            <p:cNvSpPr/>
            <p:nvPr/>
          </p:nvSpPr>
          <p:spPr bwMode="auto">
            <a:xfrm>
              <a:off x="2284" y="3561"/>
              <a:ext cx="19" cy="28"/>
            </a:xfrm>
            <a:custGeom>
              <a:avLst/>
              <a:gdLst/>
              <a:ahLst/>
              <a:cxnLst>
                <a:cxn ang="0">
                  <a:pos x="32" y="0"/>
                </a:cxn>
                <a:cxn ang="0">
                  <a:pos x="4" y="11"/>
                </a:cxn>
                <a:cxn ang="0">
                  <a:pos x="0" y="11"/>
                </a:cxn>
                <a:cxn ang="0">
                  <a:pos x="0" y="14"/>
                </a:cxn>
                <a:cxn ang="0">
                  <a:pos x="4" y="20"/>
                </a:cxn>
                <a:cxn ang="0">
                  <a:pos x="4" y="22"/>
                </a:cxn>
                <a:cxn ang="0">
                  <a:pos x="7" y="22"/>
                </a:cxn>
                <a:cxn ang="0">
                  <a:pos x="24" y="16"/>
                </a:cxn>
                <a:cxn ang="0">
                  <a:pos x="23" y="17"/>
                </a:cxn>
                <a:cxn ang="0">
                  <a:pos x="23" y="20"/>
                </a:cxn>
                <a:cxn ang="0">
                  <a:pos x="23" y="22"/>
                </a:cxn>
                <a:cxn ang="0">
                  <a:pos x="21" y="25"/>
                </a:cxn>
                <a:cxn ang="0">
                  <a:pos x="19" y="32"/>
                </a:cxn>
                <a:cxn ang="0">
                  <a:pos x="19" y="39"/>
                </a:cxn>
                <a:cxn ang="0">
                  <a:pos x="19" y="46"/>
                </a:cxn>
                <a:cxn ang="0">
                  <a:pos x="21" y="54"/>
                </a:cxn>
                <a:cxn ang="0">
                  <a:pos x="21" y="57"/>
                </a:cxn>
                <a:cxn ang="0">
                  <a:pos x="26" y="55"/>
                </a:cxn>
                <a:cxn ang="0">
                  <a:pos x="30" y="54"/>
                </a:cxn>
                <a:cxn ang="0">
                  <a:pos x="34" y="52"/>
                </a:cxn>
                <a:cxn ang="0">
                  <a:pos x="34" y="50"/>
                </a:cxn>
                <a:cxn ang="0">
                  <a:pos x="32" y="47"/>
                </a:cxn>
                <a:cxn ang="0">
                  <a:pos x="32" y="44"/>
                </a:cxn>
                <a:cxn ang="0">
                  <a:pos x="32" y="43"/>
                </a:cxn>
                <a:cxn ang="0">
                  <a:pos x="32" y="39"/>
                </a:cxn>
                <a:cxn ang="0">
                  <a:pos x="32" y="38"/>
                </a:cxn>
                <a:cxn ang="0">
                  <a:pos x="32" y="35"/>
                </a:cxn>
                <a:cxn ang="0">
                  <a:pos x="32" y="33"/>
                </a:cxn>
                <a:cxn ang="0">
                  <a:pos x="32" y="30"/>
                </a:cxn>
                <a:cxn ang="0">
                  <a:pos x="34" y="27"/>
                </a:cxn>
                <a:cxn ang="0">
                  <a:pos x="34" y="24"/>
                </a:cxn>
                <a:cxn ang="0">
                  <a:pos x="34" y="20"/>
                </a:cxn>
                <a:cxn ang="0">
                  <a:pos x="35" y="17"/>
                </a:cxn>
                <a:cxn ang="0">
                  <a:pos x="35" y="16"/>
                </a:cxn>
                <a:cxn ang="0">
                  <a:pos x="37" y="13"/>
                </a:cxn>
                <a:cxn ang="0">
                  <a:pos x="37" y="11"/>
                </a:cxn>
                <a:cxn ang="0">
                  <a:pos x="37" y="9"/>
                </a:cxn>
                <a:cxn ang="0">
                  <a:pos x="38" y="8"/>
                </a:cxn>
                <a:cxn ang="0">
                  <a:pos x="37" y="6"/>
                </a:cxn>
                <a:cxn ang="0">
                  <a:pos x="35" y="3"/>
                </a:cxn>
                <a:cxn ang="0">
                  <a:pos x="35" y="0"/>
                </a:cxn>
                <a:cxn ang="0">
                  <a:pos x="32" y="0"/>
                </a:cxn>
              </a:cxnLst>
              <a:rect l="0" t="0" r="r" b="b"/>
              <a:pathLst>
                <a:path w="38" h="57">
                  <a:moveTo>
                    <a:pt x="32" y="0"/>
                  </a:moveTo>
                  <a:lnTo>
                    <a:pt x="4" y="11"/>
                  </a:lnTo>
                  <a:lnTo>
                    <a:pt x="0" y="11"/>
                  </a:lnTo>
                  <a:lnTo>
                    <a:pt x="0" y="14"/>
                  </a:lnTo>
                  <a:lnTo>
                    <a:pt x="4" y="20"/>
                  </a:lnTo>
                  <a:lnTo>
                    <a:pt x="4" y="22"/>
                  </a:lnTo>
                  <a:lnTo>
                    <a:pt x="7" y="22"/>
                  </a:lnTo>
                  <a:lnTo>
                    <a:pt x="24" y="16"/>
                  </a:lnTo>
                  <a:lnTo>
                    <a:pt x="23" y="17"/>
                  </a:lnTo>
                  <a:lnTo>
                    <a:pt x="23" y="20"/>
                  </a:lnTo>
                  <a:lnTo>
                    <a:pt x="23" y="22"/>
                  </a:lnTo>
                  <a:lnTo>
                    <a:pt x="21" y="25"/>
                  </a:lnTo>
                  <a:lnTo>
                    <a:pt x="19" y="32"/>
                  </a:lnTo>
                  <a:lnTo>
                    <a:pt x="19" y="39"/>
                  </a:lnTo>
                  <a:lnTo>
                    <a:pt x="19" y="46"/>
                  </a:lnTo>
                  <a:lnTo>
                    <a:pt x="21" y="54"/>
                  </a:lnTo>
                  <a:lnTo>
                    <a:pt x="21" y="57"/>
                  </a:lnTo>
                  <a:lnTo>
                    <a:pt x="26" y="55"/>
                  </a:lnTo>
                  <a:lnTo>
                    <a:pt x="30" y="54"/>
                  </a:lnTo>
                  <a:lnTo>
                    <a:pt x="34" y="52"/>
                  </a:lnTo>
                  <a:lnTo>
                    <a:pt x="34" y="50"/>
                  </a:lnTo>
                  <a:lnTo>
                    <a:pt x="32" y="47"/>
                  </a:lnTo>
                  <a:lnTo>
                    <a:pt x="32" y="44"/>
                  </a:lnTo>
                  <a:lnTo>
                    <a:pt x="32" y="43"/>
                  </a:lnTo>
                  <a:lnTo>
                    <a:pt x="32" y="39"/>
                  </a:lnTo>
                  <a:lnTo>
                    <a:pt x="32" y="38"/>
                  </a:lnTo>
                  <a:lnTo>
                    <a:pt x="32" y="35"/>
                  </a:lnTo>
                  <a:lnTo>
                    <a:pt x="32" y="33"/>
                  </a:lnTo>
                  <a:lnTo>
                    <a:pt x="32" y="30"/>
                  </a:lnTo>
                  <a:lnTo>
                    <a:pt x="34" y="27"/>
                  </a:lnTo>
                  <a:lnTo>
                    <a:pt x="34" y="24"/>
                  </a:lnTo>
                  <a:lnTo>
                    <a:pt x="34" y="20"/>
                  </a:lnTo>
                  <a:lnTo>
                    <a:pt x="35" y="17"/>
                  </a:lnTo>
                  <a:lnTo>
                    <a:pt x="35" y="16"/>
                  </a:lnTo>
                  <a:lnTo>
                    <a:pt x="37" y="13"/>
                  </a:lnTo>
                  <a:lnTo>
                    <a:pt x="37" y="11"/>
                  </a:lnTo>
                  <a:lnTo>
                    <a:pt x="37" y="9"/>
                  </a:lnTo>
                  <a:lnTo>
                    <a:pt x="38" y="8"/>
                  </a:lnTo>
                  <a:lnTo>
                    <a:pt x="37" y="6"/>
                  </a:lnTo>
                  <a:lnTo>
                    <a:pt x="35" y="3"/>
                  </a:lnTo>
                  <a:lnTo>
                    <a:pt x="35" y="0"/>
                  </a:lnTo>
                  <a:lnTo>
                    <a:pt x="32" y="0"/>
                  </a:lnTo>
                  <a:close/>
                </a:path>
              </a:pathLst>
            </a:custGeom>
            <a:solidFill>
              <a:srgbClr val="000000"/>
            </a:solidFill>
            <a:ln w="9525">
              <a:noFill/>
              <a:round/>
            </a:ln>
          </p:spPr>
          <p:txBody>
            <a:bodyPr/>
            <a:lstStyle/>
            <a:p>
              <a:endParaRPr lang="en-US"/>
            </a:p>
          </p:txBody>
        </p:sp>
        <p:sp>
          <p:nvSpPr>
            <p:cNvPr id="415824" name="Freeform 80"/>
            <p:cNvSpPr/>
            <p:nvPr/>
          </p:nvSpPr>
          <p:spPr bwMode="auto">
            <a:xfrm>
              <a:off x="2286" y="3563"/>
              <a:ext cx="16" cy="24"/>
            </a:xfrm>
            <a:custGeom>
              <a:avLst/>
              <a:gdLst/>
              <a:ahLst/>
              <a:cxnLst>
                <a:cxn ang="0">
                  <a:pos x="0" y="11"/>
                </a:cxn>
                <a:cxn ang="0">
                  <a:pos x="30" y="0"/>
                </a:cxn>
                <a:cxn ang="0">
                  <a:pos x="31" y="5"/>
                </a:cxn>
                <a:cxn ang="0">
                  <a:pos x="30" y="6"/>
                </a:cxn>
                <a:cxn ang="0">
                  <a:pos x="30" y="8"/>
                </a:cxn>
                <a:cxn ang="0">
                  <a:pos x="28" y="11"/>
                </a:cxn>
                <a:cxn ang="0">
                  <a:pos x="28" y="14"/>
                </a:cxn>
                <a:cxn ang="0">
                  <a:pos x="26" y="17"/>
                </a:cxn>
                <a:cxn ang="0">
                  <a:pos x="26" y="19"/>
                </a:cxn>
                <a:cxn ang="0">
                  <a:pos x="26" y="22"/>
                </a:cxn>
                <a:cxn ang="0">
                  <a:pos x="25" y="25"/>
                </a:cxn>
                <a:cxn ang="0">
                  <a:pos x="25" y="29"/>
                </a:cxn>
                <a:cxn ang="0">
                  <a:pos x="25" y="32"/>
                </a:cxn>
                <a:cxn ang="0">
                  <a:pos x="25" y="35"/>
                </a:cxn>
                <a:cxn ang="0">
                  <a:pos x="25" y="38"/>
                </a:cxn>
                <a:cxn ang="0">
                  <a:pos x="25" y="40"/>
                </a:cxn>
                <a:cxn ang="0">
                  <a:pos x="25" y="41"/>
                </a:cxn>
                <a:cxn ang="0">
                  <a:pos x="25" y="44"/>
                </a:cxn>
                <a:cxn ang="0">
                  <a:pos x="26" y="47"/>
                </a:cxn>
                <a:cxn ang="0">
                  <a:pos x="20" y="49"/>
                </a:cxn>
                <a:cxn ang="0">
                  <a:pos x="19" y="43"/>
                </a:cxn>
                <a:cxn ang="0">
                  <a:pos x="19" y="36"/>
                </a:cxn>
                <a:cxn ang="0">
                  <a:pos x="19" y="29"/>
                </a:cxn>
                <a:cxn ang="0">
                  <a:pos x="20" y="22"/>
                </a:cxn>
                <a:cxn ang="0">
                  <a:pos x="22" y="19"/>
                </a:cxn>
                <a:cxn ang="0">
                  <a:pos x="23" y="14"/>
                </a:cxn>
                <a:cxn ang="0">
                  <a:pos x="23" y="11"/>
                </a:cxn>
                <a:cxn ang="0">
                  <a:pos x="25" y="8"/>
                </a:cxn>
                <a:cxn ang="0">
                  <a:pos x="1" y="16"/>
                </a:cxn>
                <a:cxn ang="0">
                  <a:pos x="0" y="11"/>
                </a:cxn>
              </a:cxnLst>
              <a:rect l="0" t="0" r="r" b="b"/>
              <a:pathLst>
                <a:path w="31" h="49">
                  <a:moveTo>
                    <a:pt x="0" y="11"/>
                  </a:moveTo>
                  <a:lnTo>
                    <a:pt x="30" y="0"/>
                  </a:lnTo>
                  <a:lnTo>
                    <a:pt x="31" y="5"/>
                  </a:lnTo>
                  <a:lnTo>
                    <a:pt x="30" y="6"/>
                  </a:lnTo>
                  <a:lnTo>
                    <a:pt x="30" y="8"/>
                  </a:lnTo>
                  <a:lnTo>
                    <a:pt x="28" y="11"/>
                  </a:lnTo>
                  <a:lnTo>
                    <a:pt x="28" y="14"/>
                  </a:lnTo>
                  <a:lnTo>
                    <a:pt x="26" y="17"/>
                  </a:lnTo>
                  <a:lnTo>
                    <a:pt x="26" y="19"/>
                  </a:lnTo>
                  <a:lnTo>
                    <a:pt x="26" y="22"/>
                  </a:lnTo>
                  <a:lnTo>
                    <a:pt x="25" y="25"/>
                  </a:lnTo>
                  <a:lnTo>
                    <a:pt x="25" y="29"/>
                  </a:lnTo>
                  <a:lnTo>
                    <a:pt x="25" y="32"/>
                  </a:lnTo>
                  <a:lnTo>
                    <a:pt x="25" y="35"/>
                  </a:lnTo>
                  <a:lnTo>
                    <a:pt x="25" y="38"/>
                  </a:lnTo>
                  <a:lnTo>
                    <a:pt x="25" y="40"/>
                  </a:lnTo>
                  <a:lnTo>
                    <a:pt x="25" y="41"/>
                  </a:lnTo>
                  <a:lnTo>
                    <a:pt x="25" y="44"/>
                  </a:lnTo>
                  <a:lnTo>
                    <a:pt x="26" y="47"/>
                  </a:lnTo>
                  <a:lnTo>
                    <a:pt x="20" y="49"/>
                  </a:lnTo>
                  <a:lnTo>
                    <a:pt x="19" y="43"/>
                  </a:lnTo>
                  <a:lnTo>
                    <a:pt x="19" y="36"/>
                  </a:lnTo>
                  <a:lnTo>
                    <a:pt x="19" y="29"/>
                  </a:lnTo>
                  <a:lnTo>
                    <a:pt x="20" y="22"/>
                  </a:lnTo>
                  <a:lnTo>
                    <a:pt x="22" y="19"/>
                  </a:lnTo>
                  <a:lnTo>
                    <a:pt x="23" y="14"/>
                  </a:lnTo>
                  <a:lnTo>
                    <a:pt x="23" y="11"/>
                  </a:lnTo>
                  <a:lnTo>
                    <a:pt x="25" y="8"/>
                  </a:lnTo>
                  <a:lnTo>
                    <a:pt x="1" y="16"/>
                  </a:lnTo>
                  <a:lnTo>
                    <a:pt x="0" y="11"/>
                  </a:lnTo>
                  <a:close/>
                </a:path>
              </a:pathLst>
            </a:custGeom>
            <a:solidFill>
              <a:srgbClr val="7FBFBF"/>
            </a:solidFill>
            <a:ln w="9525">
              <a:noFill/>
              <a:round/>
            </a:ln>
          </p:spPr>
          <p:txBody>
            <a:bodyPr/>
            <a:lstStyle/>
            <a:p>
              <a:endParaRPr lang="en-US"/>
            </a:p>
          </p:txBody>
        </p:sp>
        <p:sp>
          <p:nvSpPr>
            <p:cNvPr id="415825" name="Freeform 81"/>
            <p:cNvSpPr/>
            <p:nvPr/>
          </p:nvSpPr>
          <p:spPr bwMode="auto">
            <a:xfrm>
              <a:off x="2380" y="3370"/>
              <a:ext cx="22" cy="29"/>
            </a:xfrm>
            <a:custGeom>
              <a:avLst/>
              <a:gdLst/>
              <a:ahLst/>
              <a:cxnLst>
                <a:cxn ang="0">
                  <a:pos x="21" y="39"/>
                </a:cxn>
                <a:cxn ang="0">
                  <a:pos x="21" y="39"/>
                </a:cxn>
                <a:cxn ang="0">
                  <a:pos x="21" y="39"/>
                </a:cxn>
                <a:cxn ang="0">
                  <a:pos x="22" y="37"/>
                </a:cxn>
                <a:cxn ang="0">
                  <a:pos x="24" y="36"/>
                </a:cxn>
                <a:cxn ang="0">
                  <a:pos x="27" y="31"/>
                </a:cxn>
                <a:cxn ang="0">
                  <a:pos x="29" y="30"/>
                </a:cxn>
                <a:cxn ang="0">
                  <a:pos x="32" y="25"/>
                </a:cxn>
                <a:cxn ang="0">
                  <a:pos x="35" y="20"/>
                </a:cxn>
                <a:cxn ang="0">
                  <a:pos x="35" y="14"/>
                </a:cxn>
                <a:cxn ang="0">
                  <a:pos x="32" y="9"/>
                </a:cxn>
                <a:cxn ang="0">
                  <a:pos x="29" y="4"/>
                </a:cxn>
                <a:cxn ang="0">
                  <a:pos x="22" y="1"/>
                </a:cxn>
                <a:cxn ang="0">
                  <a:pos x="16" y="0"/>
                </a:cxn>
                <a:cxn ang="0">
                  <a:pos x="6" y="4"/>
                </a:cxn>
                <a:cxn ang="0">
                  <a:pos x="2" y="11"/>
                </a:cxn>
                <a:cxn ang="0">
                  <a:pos x="0" y="17"/>
                </a:cxn>
                <a:cxn ang="0">
                  <a:pos x="0" y="22"/>
                </a:cxn>
                <a:cxn ang="0">
                  <a:pos x="2" y="28"/>
                </a:cxn>
                <a:cxn ang="0">
                  <a:pos x="10" y="25"/>
                </a:cxn>
                <a:cxn ang="0">
                  <a:pos x="13" y="22"/>
                </a:cxn>
                <a:cxn ang="0">
                  <a:pos x="11" y="19"/>
                </a:cxn>
                <a:cxn ang="0">
                  <a:pos x="11" y="17"/>
                </a:cxn>
                <a:cxn ang="0">
                  <a:pos x="13" y="14"/>
                </a:cxn>
                <a:cxn ang="0">
                  <a:pos x="16" y="12"/>
                </a:cxn>
                <a:cxn ang="0">
                  <a:pos x="17" y="12"/>
                </a:cxn>
                <a:cxn ang="0">
                  <a:pos x="19" y="12"/>
                </a:cxn>
                <a:cxn ang="0">
                  <a:pos x="21" y="14"/>
                </a:cxn>
                <a:cxn ang="0">
                  <a:pos x="22" y="15"/>
                </a:cxn>
                <a:cxn ang="0">
                  <a:pos x="22" y="17"/>
                </a:cxn>
                <a:cxn ang="0">
                  <a:pos x="22" y="20"/>
                </a:cxn>
                <a:cxn ang="0">
                  <a:pos x="21" y="22"/>
                </a:cxn>
                <a:cxn ang="0">
                  <a:pos x="17" y="25"/>
                </a:cxn>
                <a:cxn ang="0">
                  <a:pos x="16" y="26"/>
                </a:cxn>
                <a:cxn ang="0">
                  <a:pos x="14" y="30"/>
                </a:cxn>
                <a:cxn ang="0">
                  <a:pos x="10" y="36"/>
                </a:cxn>
                <a:cxn ang="0">
                  <a:pos x="8" y="41"/>
                </a:cxn>
                <a:cxn ang="0">
                  <a:pos x="8" y="47"/>
                </a:cxn>
                <a:cxn ang="0">
                  <a:pos x="10" y="53"/>
                </a:cxn>
                <a:cxn ang="0">
                  <a:pos x="13" y="55"/>
                </a:cxn>
                <a:cxn ang="0">
                  <a:pos x="44" y="44"/>
                </a:cxn>
                <a:cxn ang="0">
                  <a:pos x="41" y="36"/>
                </a:cxn>
                <a:cxn ang="0">
                  <a:pos x="38" y="34"/>
                </a:cxn>
              </a:cxnLst>
              <a:rect l="0" t="0" r="r" b="b"/>
              <a:pathLst>
                <a:path w="44" h="56">
                  <a:moveTo>
                    <a:pt x="21" y="41"/>
                  </a:moveTo>
                  <a:lnTo>
                    <a:pt x="21" y="39"/>
                  </a:lnTo>
                  <a:lnTo>
                    <a:pt x="21" y="39"/>
                  </a:lnTo>
                  <a:lnTo>
                    <a:pt x="21" y="39"/>
                  </a:lnTo>
                  <a:lnTo>
                    <a:pt x="21" y="39"/>
                  </a:lnTo>
                  <a:lnTo>
                    <a:pt x="21" y="39"/>
                  </a:lnTo>
                  <a:lnTo>
                    <a:pt x="22" y="37"/>
                  </a:lnTo>
                  <a:lnTo>
                    <a:pt x="22" y="37"/>
                  </a:lnTo>
                  <a:lnTo>
                    <a:pt x="24" y="36"/>
                  </a:lnTo>
                  <a:lnTo>
                    <a:pt x="24" y="36"/>
                  </a:lnTo>
                  <a:lnTo>
                    <a:pt x="25" y="33"/>
                  </a:lnTo>
                  <a:lnTo>
                    <a:pt x="27" y="31"/>
                  </a:lnTo>
                  <a:lnTo>
                    <a:pt x="27" y="31"/>
                  </a:lnTo>
                  <a:lnTo>
                    <a:pt x="29" y="30"/>
                  </a:lnTo>
                  <a:lnTo>
                    <a:pt x="30" y="26"/>
                  </a:lnTo>
                  <a:lnTo>
                    <a:pt x="32" y="25"/>
                  </a:lnTo>
                  <a:lnTo>
                    <a:pt x="33" y="23"/>
                  </a:lnTo>
                  <a:lnTo>
                    <a:pt x="35" y="20"/>
                  </a:lnTo>
                  <a:lnTo>
                    <a:pt x="35" y="17"/>
                  </a:lnTo>
                  <a:lnTo>
                    <a:pt x="35" y="14"/>
                  </a:lnTo>
                  <a:lnTo>
                    <a:pt x="33" y="11"/>
                  </a:lnTo>
                  <a:lnTo>
                    <a:pt x="32" y="9"/>
                  </a:lnTo>
                  <a:lnTo>
                    <a:pt x="30" y="6"/>
                  </a:lnTo>
                  <a:lnTo>
                    <a:pt x="29" y="4"/>
                  </a:lnTo>
                  <a:lnTo>
                    <a:pt x="25" y="3"/>
                  </a:lnTo>
                  <a:lnTo>
                    <a:pt x="22" y="1"/>
                  </a:lnTo>
                  <a:lnTo>
                    <a:pt x="19" y="0"/>
                  </a:lnTo>
                  <a:lnTo>
                    <a:pt x="16" y="0"/>
                  </a:lnTo>
                  <a:lnTo>
                    <a:pt x="11" y="1"/>
                  </a:lnTo>
                  <a:lnTo>
                    <a:pt x="6" y="4"/>
                  </a:lnTo>
                  <a:lnTo>
                    <a:pt x="3" y="8"/>
                  </a:lnTo>
                  <a:lnTo>
                    <a:pt x="2" y="11"/>
                  </a:lnTo>
                  <a:lnTo>
                    <a:pt x="0" y="14"/>
                  </a:lnTo>
                  <a:lnTo>
                    <a:pt x="0" y="17"/>
                  </a:lnTo>
                  <a:lnTo>
                    <a:pt x="0" y="19"/>
                  </a:lnTo>
                  <a:lnTo>
                    <a:pt x="0" y="22"/>
                  </a:lnTo>
                  <a:lnTo>
                    <a:pt x="0" y="25"/>
                  </a:lnTo>
                  <a:lnTo>
                    <a:pt x="2" y="28"/>
                  </a:lnTo>
                  <a:lnTo>
                    <a:pt x="5" y="28"/>
                  </a:lnTo>
                  <a:lnTo>
                    <a:pt x="10" y="25"/>
                  </a:lnTo>
                  <a:lnTo>
                    <a:pt x="13" y="25"/>
                  </a:lnTo>
                  <a:lnTo>
                    <a:pt x="13" y="22"/>
                  </a:lnTo>
                  <a:lnTo>
                    <a:pt x="11" y="20"/>
                  </a:lnTo>
                  <a:lnTo>
                    <a:pt x="11" y="19"/>
                  </a:lnTo>
                  <a:lnTo>
                    <a:pt x="11" y="17"/>
                  </a:lnTo>
                  <a:lnTo>
                    <a:pt x="11" y="17"/>
                  </a:lnTo>
                  <a:lnTo>
                    <a:pt x="11" y="15"/>
                  </a:lnTo>
                  <a:lnTo>
                    <a:pt x="13" y="14"/>
                  </a:lnTo>
                  <a:lnTo>
                    <a:pt x="14" y="14"/>
                  </a:lnTo>
                  <a:lnTo>
                    <a:pt x="16" y="12"/>
                  </a:lnTo>
                  <a:lnTo>
                    <a:pt x="17" y="12"/>
                  </a:lnTo>
                  <a:lnTo>
                    <a:pt x="17" y="12"/>
                  </a:lnTo>
                  <a:lnTo>
                    <a:pt x="17" y="12"/>
                  </a:lnTo>
                  <a:lnTo>
                    <a:pt x="19" y="12"/>
                  </a:lnTo>
                  <a:lnTo>
                    <a:pt x="21" y="14"/>
                  </a:lnTo>
                  <a:lnTo>
                    <a:pt x="21" y="14"/>
                  </a:lnTo>
                  <a:lnTo>
                    <a:pt x="22" y="14"/>
                  </a:lnTo>
                  <a:lnTo>
                    <a:pt x="22" y="15"/>
                  </a:lnTo>
                  <a:lnTo>
                    <a:pt x="22" y="17"/>
                  </a:lnTo>
                  <a:lnTo>
                    <a:pt x="22" y="17"/>
                  </a:lnTo>
                  <a:lnTo>
                    <a:pt x="22" y="19"/>
                  </a:lnTo>
                  <a:lnTo>
                    <a:pt x="22" y="20"/>
                  </a:lnTo>
                  <a:lnTo>
                    <a:pt x="21" y="20"/>
                  </a:lnTo>
                  <a:lnTo>
                    <a:pt x="21" y="22"/>
                  </a:lnTo>
                  <a:lnTo>
                    <a:pt x="19" y="23"/>
                  </a:lnTo>
                  <a:lnTo>
                    <a:pt x="17" y="25"/>
                  </a:lnTo>
                  <a:lnTo>
                    <a:pt x="17" y="25"/>
                  </a:lnTo>
                  <a:lnTo>
                    <a:pt x="16" y="26"/>
                  </a:lnTo>
                  <a:lnTo>
                    <a:pt x="14" y="30"/>
                  </a:lnTo>
                  <a:lnTo>
                    <a:pt x="14" y="30"/>
                  </a:lnTo>
                  <a:lnTo>
                    <a:pt x="11" y="33"/>
                  </a:lnTo>
                  <a:lnTo>
                    <a:pt x="10" y="36"/>
                  </a:lnTo>
                  <a:lnTo>
                    <a:pt x="8" y="37"/>
                  </a:lnTo>
                  <a:lnTo>
                    <a:pt x="8" y="41"/>
                  </a:lnTo>
                  <a:lnTo>
                    <a:pt x="8" y="44"/>
                  </a:lnTo>
                  <a:lnTo>
                    <a:pt x="8" y="47"/>
                  </a:lnTo>
                  <a:lnTo>
                    <a:pt x="8" y="50"/>
                  </a:lnTo>
                  <a:lnTo>
                    <a:pt x="10" y="53"/>
                  </a:lnTo>
                  <a:lnTo>
                    <a:pt x="10" y="56"/>
                  </a:lnTo>
                  <a:lnTo>
                    <a:pt x="13" y="55"/>
                  </a:lnTo>
                  <a:lnTo>
                    <a:pt x="41" y="45"/>
                  </a:lnTo>
                  <a:lnTo>
                    <a:pt x="44" y="44"/>
                  </a:lnTo>
                  <a:lnTo>
                    <a:pt x="44" y="41"/>
                  </a:lnTo>
                  <a:lnTo>
                    <a:pt x="41" y="36"/>
                  </a:lnTo>
                  <a:lnTo>
                    <a:pt x="41" y="33"/>
                  </a:lnTo>
                  <a:lnTo>
                    <a:pt x="38" y="34"/>
                  </a:lnTo>
                  <a:lnTo>
                    <a:pt x="21" y="41"/>
                  </a:lnTo>
                  <a:close/>
                </a:path>
              </a:pathLst>
            </a:custGeom>
            <a:solidFill>
              <a:srgbClr val="000000"/>
            </a:solidFill>
            <a:ln w="9525">
              <a:noFill/>
              <a:round/>
            </a:ln>
          </p:spPr>
          <p:txBody>
            <a:bodyPr/>
            <a:lstStyle/>
            <a:p>
              <a:endParaRPr lang="en-US"/>
            </a:p>
          </p:txBody>
        </p:sp>
        <p:sp>
          <p:nvSpPr>
            <p:cNvPr id="415826" name="Freeform 82"/>
            <p:cNvSpPr/>
            <p:nvPr/>
          </p:nvSpPr>
          <p:spPr bwMode="auto">
            <a:xfrm>
              <a:off x="2381" y="3372"/>
              <a:ext cx="19" cy="24"/>
            </a:xfrm>
            <a:custGeom>
              <a:avLst/>
              <a:gdLst/>
              <a:ahLst/>
              <a:cxnLst>
                <a:cxn ang="0">
                  <a:pos x="8" y="45"/>
                </a:cxn>
                <a:cxn ang="0">
                  <a:pos x="8" y="41"/>
                </a:cxn>
                <a:cxn ang="0">
                  <a:pos x="8" y="36"/>
                </a:cxn>
                <a:cxn ang="0">
                  <a:pos x="11" y="31"/>
                </a:cxn>
                <a:cxn ang="0">
                  <a:pos x="18" y="23"/>
                </a:cxn>
                <a:cxn ang="0">
                  <a:pos x="19" y="20"/>
                </a:cxn>
                <a:cxn ang="0">
                  <a:pos x="21" y="19"/>
                </a:cxn>
                <a:cxn ang="0">
                  <a:pos x="22" y="16"/>
                </a:cxn>
                <a:cxn ang="0">
                  <a:pos x="22" y="12"/>
                </a:cxn>
                <a:cxn ang="0">
                  <a:pos x="21" y="9"/>
                </a:cxn>
                <a:cxn ang="0">
                  <a:pos x="18" y="6"/>
                </a:cxn>
                <a:cxn ang="0">
                  <a:pos x="14" y="6"/>
                </a:cxn>
                <a:cxn ang="0">
                  <a:pos x="11" y="6"/>
                </a:cxn>
                <a:cxn ang="0">
                  <a:pos x="7" y="9"/>
                </a:cxn>
                <a:cxn ang="0">
                  <a:pos x="5" y="14"/>
                </a:cxn>
                <a:cxn ang="0">
                  <a:pos x="5" y="17"/>
                </a:cxn>
                <a:cxn ang="0">
                  <a:pos x="7" y="20"/>
                </a:cxn>
                <a:cxn ang="0">
                  <a:pos x="0" y="19"/>
                </a:cxn>
                <a:cxn ang="0">
                  <a:pos x="0" y="14"/>
                </a:cxn>
                <a:cxn ang="0">
                  <a:pos x="0" y="9"/>
                </a:cxn>
                <a:cxn ang="0">
                  <a:pos x="5" y="5"/>
                </a:cxn>
                <a:cxn ang="0">
                  <a:pos x="13" y="0"/>
                </a:cxn>
                <a:cxn ang="0">
                  <a:pos x="18" y="0"/>
                </a:cxn>
                <a:cxn ang="0">
                  <a:pos x="22" y="3"/>
                </a:cxn>
                <a:cxn ang="0">
                  <a:pos x="27" y="8"/>
                </a:cxn>
                <a:cxn ang="0">
                  <a:pos x="29" y="11"/>
                </a:cxn>
                <a:cxn ang="0">
                  <a:pos x="29" y="16"/>
                </a:cxn>
                <a:cxn ang="0">
                  <a:pos x="26" y="20"/>
                </a:cxn>
                <a:cxn ang="0">
                  <a:pos x="22" y="25"/>
                </a:cxn>
                <a:cxn ang="0">
                  <a:pos x="18" y="30"/>
                </a:cxn>
                <a:cxn ang="0">
                  <a:pos x="16" y="31"/>
                </a:cxn>
                <a:cxn ang="0">
                  <a:pos x="14" y="34"/>
                </a:cxn>
                <a:cxn ang="0">
                  <a:pos x="13" y="38"/>
                </a:cxn>
                <a:cxn ang="0">
                  <a:pos x="13" y="42"/>
                </a:cxn>
                <a:cxn ang="0">
                  <a:pos x="38" y="39"/>
                </a:cxn>
              </a:cxnLst>
              <a:rect l="0" t="0" r="r" b="b"/>
              <a:pathLst>
                <a:path w="38" h="49">
                  <a:moveTo>
                    <a:pt x="10" y="49"/>
                  </a:moveTo>
                  <a:lnTo>
                    <a:pt x="8" y="45"/>
                  </a:lnTo>
                  <a:lnTo>
                    <a:pt x="8" y="44"/>
                  </a:lnTo>
                  <a:lnTo>
                    <a:pt x="8" y="41"/>
                  </a:lnTo>
                  <a:lnTo>
                    <a:pt x="8" y="39"/>
                  </a:lnTo>
                  <a:lnTo>
                    <a:pt x="8" y="36"/>
                  </a:lnTo>
                  <a:lnTo>
                    <a:pt x="10" y="34"/>
                  </a:lnTo>
                  <a:lnTo>
                    <a:pt x="11" y="31"/>
                  </a:lnTo>
                  <a:lnTo>
                    <a:pt x="13" y="28"/>
                  </a:lnTo>
                  <a:lnTo>
                    <a:pt x="18" y="23"/>
                  </a:lnTo>
                  <a:lnTo>
                    <a:pt x="19" y="22"/>
                  </a:lnTo>
                  <a:lnTo>
                    <a:pt x="19" y="20"/>
                  </a:lnTo>
                  <a:lnTo>
                    <a:pt x="21" y="19"/>
                  </a:lnTo>
                  <a:lnTo>
                    <a:pt x="21" y="19"/>
                  </a:lnTo>
                  <a:lnTo>
                    <a:pt x="22" y="17"/>
                  </a:lnTo>
                  <a:lnTo>
                    <a:pt x="22" y="16"/>
                  </a:lnTo>
                  <a:lnTo>
                    <a:pt x="22" y="14"/>
                  </a:lnTo>
                  <a:lnTo>
                    <a:pt x="22" y="12"/>
                  </a:lnTo>
                  <a:lnTo>
                    <a:pt x="21" y="11"/>
                  </a:lnTo>
                  <a:lnTo>
                    <a:pt x="21" y="9"/>
                  </a:lnTo>
                  <a:lnTo>
                    <a:pt x="19" y="8"/>
                  </a:lnTo>
                  <a:lnTo>
                    <a:pt x="18" y="6"/>
                  </a:lnTo>
                  <a:lnTo>
                    <a:pt x="16" y="6"/>
                  </a:lnTo>
                  <a:lnTo>
                    <a:pt x="14" y="6"/>
                  </a:lnTo>
                  <a:lnTo>
                    <a:pt x="13" y="6"/>
                  </a:lnTo>
                  <a:lnTo>
                    <a:pt x="11" y="6"/>
                  </a:lnTo>
                  <a:lnTo>
                    <a:pt x="10" y="8"/>
                  </a:lnTo>
                  <a:lnTo>
                    <a:pt x="7" y="9"/>
                  </a:lnTo>
                  <a:lnTo>
                    <a:pt x="5" y="11"/>
                  </a:lnTo>
                  <a:lnTo>
                    <a:pt x="5" y="14"/>
                  </a:lnTo>
                  <a:lnTo>
                    <a:pt x="5" y="16"/>
                  </a:lnTo>
                  <a:lnTo>
                    <a:pt x="5" y="17"/>
                  </a:lnTo>
                  <a:lnTo>
                    <a:pt x="5" y="19"/>
                  </a:lnTo>
                  <a:lnTo>
                    <a:pt x="7" y="20"/>
                  </a:lnTo>
                  <a:lnTo>
                    <a:pt x="0" y="22"/>
                  </a:lnTo>
                  <a:lnTo>
                    <a:pt x="0" y="19"/>
                  </a:lnTo>
                  <a:lnTo>
                    <a:pt x="0" y="16"/>
                  </a:lnTo>
                  <a:lnTo>
                    <a:pt x="0" y="14"/>
                  </a:lnTo>
                  <a:lnTo>
                    <a:pt x="0" y="12"/>
                  </a:lnTo>
                  <a:lnTo>
                    <a:pt x="0" y="9"/>
                  </a:lnTo>
                  <a:lnTo>
                    <a:pt x="3" y="6"/>
                  </a:lnTo>
                  <a:lnTo>
                    <a:pt x="5" y="5"/>
                  </a:lnTo>
                  <a:lnTo>
                    <a:pt x="10" y="1"/>
                  </a:lnTo>
                  <a:lnTo>
                    <a:pt x="13" y="0"/>
                  </a:lnTo>
                  <a:lnTo>
                    <a:pt x="16" y="0"/>
                  </a:lnTo>
                  <a:lnTo>
                    <a:pt x="18" y="0"/>
                  </a:lnTo>
                  <a:lnTo>
                    <a:pt x="21" y="1"/>
                  </a:lnTo>
                  <a:lnTo>
                    <a:pt x="22" y="3"/>
                  </a:lnTo>
                  <a:lnTo>
                    <a:pt x="26" y="5"/>
                  </a:lnTo>
                  <a:lnTo>
                    <a:pt x="27" y="8"/>
                  </a:lnTo>
                  <a:lnTo>
                    <a:pt x="27" y="9"/>
                  </a:lnTo>
                  <a:lnTo>
                    <a:pt x="29" y="11"/>
                  </a:lnTo>
                  <a:lnTo>
                    <a:pt x="29" y="14"/>
                  </a:lnTo>
                  <a:lnTo>
                    <a:pt x="29" y="16"/>
                  </a:lnTo>
                  <a:lnTo>
                    <a:pt x="27" y="19"/>
                  </a:lnTo>
                  <a:lnTo>
                    <a:pt x="26" y="20"/>
                  </a:lnTo>
                  <a:lnTo>
                    <a:pt x="24" y="22"/>
                  </a:lnTo>
                  <a:lnTo>
                    <a:pt x="22" y="25"/>
                  </a:lnTo>
                  <a:lnTo>
                    <a:pt x="21" y="27"/>
                  </a:lnTo>
                  <a:lnTo>
                    <a:pt x="18" y="30"/>
                  </a:lnTo>
                  <a:lnTo>
                    <a:pt x="16" y="31"/>
                  </a:lnTo>
                  <a:lnTo>
                    <a:pt x="16" y="31"/>
                  </a:lnTo>
                  <a:lnTo>
                    <a:pt x="16" y="33"/>
                  </a:lnTo>
                  <a:lnTo>
                    <a:pt x="14" y="34"/>
                  </a:lnTo>
                  <a:lnTo>
                    <a:pt x="13" y="36"/>
                  </a:lnTo>
                  <a:lnTo>
                    <a:pt x="13" y="38"/>
                  </a:lnTo>
                  <a:lnTo>
                    <a:pt x="13" y="41"/>
                  </a:lnTo>
                  <a:lnTo>
                    <a:pt x="13" y="42"/>
                  </a:lnTo>
                  <a:lnTo>
                    <a:pt x="37" y="34"/>
                  </a:lnTo>
                  <a:lnTo>
                    <a:pt x="38" y="39"/>
                  </a:lnTo>
                  <a:lnTo>
                    <a:pt x="10" y="49"/>
                  </a:lnTo>
                  <a:close/>
                </a:path>
              </a:pathLst>
            </a:custGeom>
            <a:solidFill>
              <a:srgbClr val="7FBFBF"/>
            </a:solidFill>
            <a:ln w="9525">
              <a:noFill/>
              <a:round/>
            </a:ln>
          </p:spPr>
          <p:txBody>
            <a:bodyPr/>
            <a:lstStyle/>
            <a:p>
              <a:endParaRPr lang="en-US"/>
            </a:p>
          </p:txBody>
        </p:sp>
        <p:sp>
          <p:nvSpPr>
            <p:cNvPr id="415827" name="Freeform 83"/>
            <p:cNvSpPr/>
            <p:nvPr/>
          </p:nvSpPr>
          <p:spPr bwMode="auto">
            <a:xfrm>
              <a:off x="2198" y="3433"/>
              <a:ext cx="17" cy="26"/>
            </a:xfrm>
            <a:custGeom>
              <a:avLst/>
              <a:gdLst/>
              <a:ahLst/>
              <a:cxnLst>
                <a:cxn ang="0">
                  <a:pos x="16" y="1"/>
                </a:cxn>
                <a:cxn ang="0">
                  <a:pos x="11" y="3"/>
                </a:cxn>
                <a:cxn ang="0">
                  <a:pos x="10" y="3"/>
                </a:cxn>
                <a:cxn ang="0">
                  <a:pos x="10" y="6"/>
                </a:cxn>
                <a:cxn ang="0">
                  <a:pos x="10" y="8"/>
                </a:cxn>
                <a:cxn ang="0">
                  <a:pos x="10" y="9"/>
                </a:cxn>
                <a:cxn ang="0">
                  <a:pos x="10" y="11"/>
                </a:cxn>
                <a:cxn ang="0">
                  <a:pos x="10" y="11"/>
                </a:cxn>
                <a:cxn ang="0">
                  <a:pos x="8" y="12"/>
                </a:cxn>
                <a:cxn ang="0">
                  <a:pos x="6" y="12"/>
                </a:cxn>
                <a:cxn ang="0">
                  <a:pos x="5" y="14"/>
                </a:cxn>
                <a:cxn ang="0">
                  <a:pos x="3" y="15"/>
                </a:cxn>
                <a:cxn ang="0">
                  <a:pos x="0" y="15"/>
                </a:cxn>
                <a:cxn ang="0">
                  <a:pos x="2" y="19"/>
                </a:cxn>
                <a:cxn ang="0">
                  <a:pos x="3" y="23"/>
                </a:cxn>
                <a:cxn ang="0">
                  <a:pos x="3" y="25"/>
                </a:cxn>
                <a:cxn ang="0">
                  <a:pos x="6" y="25"/>
                </a:cxn>
                <a:cxn ang="0">
                  <a:pos x="13" y="22"/>
                </a:cxn>
                <a:cxn ang="0">
                  <a:pos x="22" y="49"/>
                </a:cxn>
                <a:cxn ang="0">
                  <a:pos x="24" y="52"/>
                </a:cxn>
                <a:cxn ang="0">
                  <a:pos x="27" y="50"/>
                </a:cxn>
                <a:cxn ang="0">
                  <a:pos x="32" y="49"/>
                </a:cxn>
                <a:cxn ang="0">
                  <a:pos x="35" y="47"/>
                </a:cxn>
                <a:cxn ang="0">
                  <a:pos x="35" y="45"/>
                </a:cxn>
                <a:cxn ang="0">
                  <a:pos x="19" y="3"/>
                </a:cxn>
                <a:cxn ang="0">
                  <a:pos x="19" y="0"/>
                </a:cxn>
                <a:cxn ang="0">
                  <a:pos x="16" y="1"/>
                </a:cxn>
              </a:cxnLst>
              <a:rect l="0" t="0" r="r" b="b"/>
              <a:pathLst>
                <a:path w="35" h="52">
                  <a:moveTo>
                    <a:pt x="16" y="1"/>
                  </a:moveTo>
                  <a:lnTo>
                    <a:pt x="11" y="3"/>
                  </a:lnTo>
                  <a:lnTo>
                    <a:pt x="10" y="3"/>
                  </a:lnTo>
                  <a:lnTo>
                    <a:pt x="10" y="6"/>
                  </a:lnTo>
                  <a:lnTo>
                    <a:pt x="10" y="8"/>
                  </a:lnTo>
                  <a:lnTo>
                    <a:pt x="10" y="9"/>
                  </a:lnTo>
                  <a:lnTo>
                    <a:pt x="10" y="11"/>
                  </a:lnTo>
                  <a:lnTo>
                    <a:pt x="10" y="11"/>
                  </a:lnTo>
                  <a:lnTo>
                    <a:pt x="8" y="12"/>
                  </a:lnTo>
                  <a:lnTo>
                    <a:pt x="6" y="12"/>
                  </a:lnTo>
                  <a:lnTo>
                    <a:pt x="5" y="14"/>
                  </a:lnTo>
                  <a:lnTo>
                    <a:pt x="3" y="15"/>
                  </a:lnTo>
                  <a:lnTo>
                    <a:pt x="0" y="15"/>
                  </a:lnTo>
                  <a:lnTo>
                    <a:pt x="2" y="19"/>
                  </a:lnTo>
                  <a:lnTo>
                    <a:pt x="3" y="23"/>
                  </a:lnTo>
                  <a:lnTo>
                    <a:pt x="3" y="25"/>
                  </a:lnTo>
                  <a:lnTo>
                    <a:pt x="6" y="25"/>
                  </a:lnTo>
                  <a:lnTo>
                    <a:pt x="13" y="22"/>
                  </a:lnTo>
                  <a:lnTo>
                    <a:pt x="22" y="49"/>
                  </a:lnTo>
                  <a:lnTo>
                    <a:pt x="24" y="52"/>
                  </a:lnTo>
                  <a:lnTo>
                    <a:pt x="27" y="50"/>
                  </a:lnTo>
                  <a:lnTo>
                    <a:pt x="32" y="49"/>
                  </a:lnTo>
                  <a:lnTo>
                    <a:pt x="35" y="47"/>
                  </a:lnTo>
                  <a:lnTo>
                    <a:pt x="35" y="45"/>
                  </a:lnTo>
                  <a:lnTo>
                    <a:pt x="19" y="3"/>
                  </a:lnTo>
                  <a:lnTo>
                    <a:pt x="19" y="0"/>
                  </a:lnTo>
                  <a:lnTo>
                    <a:pt x="16" y="1"/>
                  </a:lnTo>
                  <a:close/>
                </a:path>
              </a:pathLst>
            </a:custGeom>
            <a:solidFill>
              <a:srgbClr val="000000"/>
            </a:solidFill>
            <a:ln w="9525">
              <a:noFill/>
              <a:round/>
            </a:ln>
          </p:spPr>
          <p:txBody>
            <a:bodyPr/>
            <a:lstStyle/>
            <a:p>
              <a:endParaRPr lang="en-US"/>
            </a:p>
          </p:txBody>
        </p:sp>
        <p:sp>
          <p:nvSpPr>
            <p:cNvPr id="415828" name="Freeform 84"/>
            <p:cNvSpPr/>
            <p:nvPr/>
          </p:nvSpPr>
          <p:spPr bwMode="auto">
            <a:xfrm>
              <a:off x="2200" y="3436"/>
              <a:ext cx="13" cy="21"/>
            </a:xfrm>
            <a:custGeom>
              <a:avLst/>
              <a:gdLst/>
              <a:ahLst/>
              <a:cxnLst>
                <a:cxn ang="0">
                  <a:pos x="11" y="15"/>
                </a:cxn>
                <a:cxn ang="0">
                  <a:pos x="0" y="18"/>
                </a:cxn>
                <a:cxn ang="0">
                  <a:pos x="0" y="13"/>
                </a:cxn>
                <a:cxn ang="0">
                  <a:pos x="1" y="11"/>
                </a:cxn>
                <a:cxn ang="0">
                  <a:pos x="3" y="10"/>
                </a:cxn>
                <a:cxn ang="0">
                  <a:pos x="5" y="10"/>
                </a:cxn>
                <a:cxn ang="0">
                  <a:pos x="6" y="8"/>
                </a:cxn>
                <a:cxn ang="0">
                  <a:pos x="8" y="8"/>
                </a:cxn>
                <a:cxn ang="0">
                  <a:pos x="8" y="7"/>
                </a:cxn>
                <a:cxn ang="0">
                  <a:pos x="8" y="4"/>
                </a:cxn>
                <a:cxn ang="0">
                  <a:pos x="8" y="2"/>
                </a:cxn>
                <a:cxn ang="0">
                  <a:pos x="12" y="0"/>
                </a:cxn>
                <a:cxn ang="0">
                  <a:pos x="27" y="41"/>
                </a:cxn>
                <a:cxn ang="0">
                  <a:pos x="20" y="43"/>
                </a:cxn>
                <a:cxn ang="0">
                  <a:pos x="11" y="15"/>
                </a:cxn>
              </a:cxnLst>
              <a:rect l="0" t="0" r="r" b="b"/>
              <a:pathLst>
                <a:path w="27" h="43">
                  <a:moveTo>
                    <a:pt x="11" y="15"/>
                  </a:moveTo>
                  <a:lnTo>
                    <a:pt x="0" y="18"/>
                  </a:lnTo>
                  <a:lnTo>
                    <a:pt x="0" y="13"/>
                  </a:lnTo>
                  <a:lnTo>
                    <a:pt x="1" y="11"/>
                  </a:lnTo>
                  <a:lnTo>
                    <a:pt x="3" y="10"/>
                  </a:lnTo>
                  <a:lnTo>
                    <a:pt x="5" y="10"/>
                  </a:lnTo>
                  <a:lnTo>
                    <a:pt x="6" y="8"/>
                  </a:lnTo>
                  <a:lnTo>
                    <a:pt x="8" y="8"/>
                  </a:lnTo>
                  <a:lnTo>
                    <a:pt x="8" y="7"/>
                  </a:lnTo>
                  <a:lnTo>
                    <a:pt x="8" y="4"/>
                  </a:lnTo>
                  <a:lnTo>
                    <a:pt x="8" y="2"/>
                  </a:lnTo>
                  <a:lnTo>
                    <a:pt x="12" y="0"/>
                  </a:lnTo>
                  <a:lnTo>
                    <a:pt x="27" y="41"/>
                  </a:lnTo>
                  <a:lnTo>
                    <a:pt x="20" y="43"/>
                  </a:lnTo>
                  <a:lnTo>
                    <a:pt x="11" y="15"/>
                  </a:lnTo>
                  <a:close/>
                </a:path>
              </a:pathLst>
            </a:custGeom>
            <a:solidFill>
              <a:srgbClr val="7FBFBF"/>
            </a:solidFill>
            <a:ln w="9525">
              <a:noFill/>
              <a:round/>
            </a:ln>
          </p:spPr>
          <p:txBody>
            <a:bodyPr/>
            <a:lstStyle/>
            <a:p>
              <a:endParaRPr lang="en-US"/>
            </a:p>
          </p:txBody>
        </p:sp>
        <p:sp>
          <p:nvSpPr>
            <p:cNvPr id="415829" name="Freeform 85"/>
            <p:cNvSpPr/>
            <p:nvPr/>
          </p:nvSpPr>
          <p:spPr bwMode="auto">
            <a:xfrm>
              <a:off x="2211" y="3429"/>
              <a:ext cx="20" cy="26"/>
            </a:xfrm>
            <a:custGeom>
              <a:avLst/>
              <a:gdLst/>
              <a:ahLst/>
              <a:cxnLst>
                <a:cxn ang="0">
                  <a:pos x="28" y="5"/>
                </a:cxn>
                <a:cxn ang="0">
                  <a:pos x="25" y="1"/>
                </a:cxn>
                <a:cxn ang="0">
                  <a:pos x="20" y="0"/>
                </a:cxn>
                <a:cxn ang="0">
                  <a:pos x="16" y="0"/>
                </a:cxn>
                <a:cxn ang="0">
                  <a:pos x="11" y="1"/>
                </a:cxn>
                <a:cxn ang="0">
                  <a:pos x="8" y="3"/>
                </a:cxn>
                <a:cxn ang="0">
                  <a:pos x="3" y="6"/>
                </a:cxn>
                <a:cxn ang="0">
                  <a:pos x="1" y="11"/>
                </a:cxn>
                <a:cxn ang="0">
                  <a:pos x="0" y="19"/>
                </a:cxn>
                <a:cxn ang="0">
                  <a:pos x="0" y="22"/>
                </a:cxn>
                <a:cxn ang="0">
                  <a:pos x="0" y="25"/>
                </a:cxn>
                <a:cxn ang="0">
                  <a:pos x="0" y="28"/>
                </a:cxn>
                <a:cxn ang="0">
                  <a:pos x="1" y="31"/>
                </a:cxn>
                <a:cxn ang="0">
                  <a:pos x="5" y="36"/>
                </a:cxn>
                <a:cxn ang="0">
                  <a:pos x="6" y="41"/>
                </a:cxn>
                <a:cxn ang="0">
                  <a:pos x="9" y="44"/>
                </a:cxn>
                <a:cxn ang="0">
                  <a:pos x="11" y="47"/>
                </a:cxn>
                <a:cxn ang="0">
                  <a:pos x="14" y="50"/>
                </a:cxn>
                <a:cxn ang="0">
                  <a:pos x="19" y="50"/>
                </a:cxn>
                <a:cxn ang="0">
                  <a:pos x="24" y="52"/>
                </a:cxn>
                <a:cxn ang="0">
                  <a:pos x="28" y="50"/>
                </a:cxn>
                <a:cxn ang="0">
                  <a:pos x="33" y="47"/>
                </a:cxn>
                <a:cxn ang="0">
                  <a:pos x="36" y="44"/>
                </a:cxn>
                <a:cxn ang="0">
                  <a:pos x="38" y="41"/>
                </a:cxn>
                <a:cxn ang="0">
                  <a:pos x="39" y="36"/>
                </a:cxn>
                <a:cxn ang="0">
                  <a:pos x="39" y="33"/>
                </a:cxn>
                <a:cxn ang="0">
                  <a:pos x="39" y="28"/>
                </a:cxn>
                <a:cxn ang="0">
                  <a:pos x="38" y="23"/>
                </a:cxn>
                <a:cxn ang="0">
                  <a:pos x="36" y="19"/>
                </a:cxn>
                <a:cxn ang="0">
                  <a:pos x="35" y="14"/>
                </a:cxn>
                <a:cxn ang="0">
                  <a:pos x="33" y="11"/>
                </a:cxn>
                <a:cxn ang="0">
                  <a:pos x="30" y="8"/>
                </a:cxn>
                <a:cxn ang="0">
                  <a:pos x="28" y="5"/>
                </a:cxn>
              </a:cxnLst>
              <a:rect l="0" t="0" r="r" b="b"/>
              <a:pathLst>
                <a:path w="39" h="52">
                  <a:moveTo>
                    <a:pt x="28" y="5"/>
                  </a:moveTo>
                  <a:lnTo>
                    <a:pt x="25" y="1"/>
                  </a:lnTo>
                  <a:lnTo>
                    <a:pt x="20" y="0"/>
                  </a:lnTo>
                  <a:lnTo>
                    <a:pt x="16" y="0"/>
                  </a:lnTo>
                  <a:lnTo>
                    <a:pt x="11" y="1"/>
                  </a:lnTo>
                  <a:lnTo>
                    <a:pt x="8" y="3"/>
                  </a:lnTo>
                  <a:lnTo>
                    <a:pt x="3" y="6"/>
                  </a:lnTo>
                  <a:lnTo>
                    <a:pt x="1" y="11"/>
                  </a:lnTo>
                  <a:lnTo>
                    <a:pt x="0" y="19"/>
                  </a:lnTo>
                  <a:lnTo>
                    <a:pt x="0" y="22"/>
                  </a:lnTo>
                  <a:lnTo>
                    <a:pt x="0" y="25"/>
                  </a:lnTo>
                  <a:lnTo>
                    <a:pt x="0" y="28"/>
                  </a:lnTo>
                  <a:lnTo>
                    <a:pt x="1" y="31"/>
                  </a:lnTo>
                  <a:lnTo>
                    <a:pt x="5" y="36"/>
                  </a:lnTo>
                  <a:lnTo>
                    <a:pt x="6" y="41"/>
                  </a:lnTo>
                  <a:lnTo>
                    <a:pt x="9" y="44"/>
                  </a:lnTo>
                  <a:lnTo>
                    <a:pt x="11" y="47"/>
                  </a:lnTo>
                  <a:lnTo>
                    <a:pt x="14" y="50"/>
                  </a:lnTo>
                  <a:lnTo>
                    <a:pt x="19" y="50"/>
                  </a:lnTo>
                  <a:lnTo>
                    <a:pt x="24" y="52"/>
                  </a:lnTo>
                  <a:lnTo>
                    <a:pt x="28" y="50"/>
                  </a:lnTo>
                  <a:lnTo>
                    <a:pt x="33" y="47"/>
                  </a:lnTo>
                  <a:lnTo>
                    <a:pt x="36" y="44"/>
                  </a:lnTo>
                  <a:lnTo>
                    <a:pt x="38" y="41"/>
                  </a:lnTo>
                  <a:lnTo>
                    <a:pt x="39" y="36"/>
                  </a:lnTo>
                  <a:lnTo>
                    <a:pt x="39" y="33"/>
                  </a:lnTo>
                  <a:lnTo>
                    <a:pt x="39" y="28"/>
                  </a:lnTo>
                  <a:lnTo>
                    <a:pt x="38" y="23"/>
                  </a:lnTo>
                  <a:lnTo>
                    <a:pt x="36" y="19"/>
                  </a:lnTo>
                  <a:lnTo>
                    <a:pt x="35" y="14"/>
                  </a:lnTo>
                  <a:lnTo>
                    <a:pt x="33" y="11"/>
                  </a:lnTo>
                  <a:lnTo>
                    <a:pt x="30" y="8"/>
                  </a:lnTo>
                  <a:lnTo>
                    <a:pt x="28" y="5"/>
                  </a:lnTo>
                  <a:close/>
                </a:path>
              </a:pathLst>
            </a:custGeom>
            <a:solidFill>
              <a:srgbClr val="000000"/>
            </a:solidFill>
            <a:ln w="9525">
              <a:noFill/>
              <a:round/>
            </a:ln>
          </p:spPr>
          <p:txBody>
            <a:bodyPr/>
            <a:lstStyle/>
            <a:p>
              <a:endParaRPr lang="en-US"/>
            </a:p>
          </p:txBody>
        </p:sp>
        <p:sp>
          <p:nvSpPr>
            <p:cNvPr id="415830" name="Freeform 86"/>
            <p:cNvSpPr/>
            <p:nvPr/>
          </p:nvSpPr>
          <p:spPr bwMode="auto">
            <a:xfrm>
              <a:off x="2213" y="3431"/>
              <a:ext cx="16" cy="23"/>
            </a:xfrm>
            <a:custGeom>
              <a:avLst/>
              <a:gdLst/>
              <a:ahLst/>
              <a:cxnLst>
                <a:cxn ang="0">
                  <a:pos x="0" y="16"/>
                </a:cxn>
                <a:cxn ang="0">
                  <a:pos x="0" y="19"/>
                </a:cxn>
                <a:cxn ang="0">
                  <a:pos x="0" y="22"/>
                </a:cxn>
                <a:cxn ang="0">
                  <a:pos x="0" y="25"/>
                </a:cxn>
                <a:cxn ang="0">
                  <a:pos x="2" y="28"/>
                </a:cxn>
                <a:cxn ang="0">
                  <a:pos x="3" y="33"/>
                </a:cxn>
                <a:cxn ang="0">
                  <a:pos x="6" y="36"/>
                </a:cxn>
                <a:cxn ang="0">
                  <a:pos x="8" y="39"/>
                </a:cxn>
                <a:cxn ang="0">
                  <a:pos x="11" y="41"/>
                </a:cxn>
                <a:cxn ang="0">
                  <a:pos x="14" y="44"/>
                </a:cxn>
                <a:cxn ang="0">
                  <a:pos x="17" y="44"/>
                </a:cxn>
                <a:cxn ang="0">
                  <a:pos x="21" y="46"/>
                </a:cxn>
                <a:cxn ang="0">
                  <a:pos x="24" y="44"/>
                </a:cxn>
                <a:cxn ang="0">
                  <a:pos x="27" y="43"/>
                </a:cxn>
                <a:cxn ang="0">
                  <a:pos x="30" y="39"/>
                </a:cxn>
                <a:cxn ang="0">
                  <a:pos x="32" y="36"/>
                </a:cxn>
                <a:cxn ang="0">
                  <a:pos x="33" y="31"/>
                </a:cxn>
                <a:cxn ang="0">
                  <a:pos x="33" y="28"/>
                </a:cxn>
                <a:cxn ang="0">
                  <a:pos x="33" y="25"/>
                </a:cxn>
                <a:cxn ang="0">
                  <a:pos x="32" y="20"/>
                </a:cxn>
                <a:cxn ang="0">
                  <a:pos x="30" y="17"/>
                </a:cxn>
                <a:cxn ang="0">
                  <a:pos x="28" y="13"/>
                </a:cxn>
                <a:cxn ang="0">
                  <a:pos x="27" y="9"/>
                </a:cxn>
                <a:cxn ang="0">
                  <a:pos x="24" y="6"/>
                </a:cxn>
                <a:cxn ang="0">
                  <a:pos x="22" y="5"/>
                </a:cxn>
                <a:cxn ang="0">
                  <a:pos x="19" y="2"/>
                </a:cxn>
                <a:cxn ang="0">
                  <a:pos x="16" y="0"/>
                </a:cxn>
                <a:cxn ang="0">
                  <a:pos x="13" y="0"/>
                </a:cxn>
                <a:cxn ang="0">
                  <a:pos x="9" y="2"/>
                </a:cxn>
                <a:cxn ang="0">
                  <a:pos x="5" y="3"/>
                </a:cxn>
                <a:cxn ang="0">
                  <a:pos x="3" y="6"/>
                </a:cxn>
                <a:cxn ang="0">
                  <a:pos x="0" y="11"/>
                </a:cxn>
                <a:cxn ang="0">
                  <a:pos x="0" y="16"/>
                </a:cxn>
              </a:cxnLst>
              <a:rect l="0" t="0" r="r" b="b"/>
              <a:pathLst>
                <a:path w="33" h="46">
                  <a:moveTo>
                    <a:pt x="0" y="16"/>
                  </a:moveTo>
                  <a:lnTo>
                    <a:pt x="0" y="19"/>
                  </a:lnTo>
                  <a:lnTo>
                    <a:pt x="0" y="22"/>
                  </a:lnTo>
                  <a:lnTo>
                    <a:pt x="0" y="25"/>
                  </a:lnTo>
                  <a:lnTo>
                    <a:pt x="2" y="28"/>
                  </a:lnTo>
                  <a:lnTo>
                    <a:pt x="3" y="33"/>
                  </a:lnTo>
                  <a:lnTo>
                    <a:pt x="6" y="36"/>
                  </a:lnTo>
                  <a:lnTo>
                    <a:pt x="8" y="39"/>
                  </a:lnTo>
                  <a:lnTo>
                    <a:pt x="11" y="41"/>
                  </a:lnTo>
                  <a:lnTo>
                    <a:pt x="14" y="44"/>
                  </a:lnTo>
                  <a:lnTo>
                    <a:pt x="17" y="44"/>
                  </a:lnTo>
                  <a:lnTo>
                    <a:pt x="21" y="46"/>
                  </a:lnTo>
                  <a:lnTo>
                    <a:pt x="24" y="44"/>
                  </a:lnTo>
                  <a:lnTo>
                    <a:pt x="27" y="43"/>
                  </a:lnTo>
                  <a:lnTo>
                    <a:pt x="30" y="39"/>
                  </a:lnTo>
                  <a:lnTo>
                    <a:pt x="32" y="36"/>
                  </a:lnTo>
                  <a:lnTo>
                    <a:pt x="33" y="31"/>
                  </a:lnTo>
                  <a:lnTo>
                    <a:pt x="33" y="28"/>
                  </a:lnTo>
                  <a:lnTo>
                    <a:pt x="33" y="25"/>
                  </a:lnTo>
                  <a:lnTo>
                    <a:pt x="32" y="20"/>
                  </a:lnTo>
                  <a:lnTo>
                    <a:pt x="30" y="17"/>
                  </a:lnTo>
                  <a:lnTo>
                    <a:pt x="28" y="13"/>
                  </a:lnTo>
                  <a:lnTo>
                    <a:pt x="27" y="9"/>
                  </a:lnTo>
                  <a:lnTo>
                    <a:pt x="24" y="6"/>
                  </a:lnTo>
                  <a:lnTo>
                    <a:pt x="22" y="5"/>
                  </a:lnTo>
                  <a:lnTo>
                    <a:pt x="19" y="2"/>
                  </a:lnTo>
                  <a:lnTo>
                    <a:pt x="16" y="0"/>
                  </a:lnTo>
                  <a:lnTo>
                    <a:pt x="13" y="0"/>
                  </a:lnTo>
                  <a:lnTo>
                    <a:pt x="9" y="2"/>
                  </a:lnTo>
                  <a:lnTo>
                    <a:pt x="5" y="3"/>
                  </a:lnTo>
                  <a:lnTo>
                    <a:pt x="3" y="6"/>
                  </a:lnTo>
                  <a:lnTo>
                    <a:pt x="0" y="11"/>
                  </a:lnTo>
                  <a:lnTo>
                    <a:pt x="0" y="16"/>
                  </a:lnTo>
                  <a:close/>
                </a:path>
              </a:pathLst>
            </a:custGeom>
            <a:solidFill>
              <a:srgbClr val="7FBFBF"/>
            </a:solidFill>
            <a:ln w="9525">
              <a:noFill/>
              <a:round/>
            </a:ln>
          </p:spPr>
          <p:txBody>
            <a:bodyPr/>
            <a:lstStyle/>
            <a:p>
              <a:endParaRPr lang="en-US"/>
            </a:p>
          </p:txBody>
        </p:sp>
        <p:sp>
          <p:nvSpPr>
            <p:cNvPr id="415831" name="Freeform 87"/>
            <p:cNvSpPr/>
            <p:nvPr/>
          </p:nvSpPr>
          <p:spPr bwMode="auto">
            <a:xfrm>
              <a:off x="2216" y="3434"/>
              <a:ext cx="10" cy="17"/>
            </a:xfrm>
            <a:custGeom>
              <a:avLst/>
              <a:gdLst/>
              <a:ahLst/>
              <a:cxnLst>
                <a:cxn ang="0">
                  <a:pos x="7" y="30"/>
                </a:cxn>
                <a:cxn ang="0">
                  <a:pos x="5" y="27"/>
                </a:cxn>
                <a:cxn ang="0">
                  <a:pos x="5" y="25"/>
                </a:cxn>
                <a:cxn ang="0">
                  <a:pos x="3" y="22"/>
                </a:cxn>
                <a:cxn ang="0">
                  <a:pos x="2" y="21"/>
                </a:cxn>
                <a:cxn ang="0">
                  <a:pos x="0" y="16"/>
                </a:cxn>
                <a:cxn ang="0">
                  <a:pos x="0" y="13"/>
                </a:cxn>
                <a:cxn ang="0">
                  <a:pos x="0" y="10"/>
                </a:cxn>
                <a:cxn ang="0">
                  <a:pos x="0" y="7"/>
                </a:cxn>
                <a:cxn ang="0">
                  <a:pos x="0" y="5"/>
                </a:cxn>
                <a:cxn ang="0">
                  <a:pos x="2" y="3"/>
                </a:cxn>
                <a:cxn ang="0">
                  <a:pos x="3" y="2"/>
                </a:cxn>
                <a:cxn ang="0">
                  <a:pos x="5" y="0"/>
                </a:cxn>
                <a:cxn ang="0">
                  <a:pos x="7" y="0"/>
                </a:cxn>
                <a:cxn ang="0">
                  <a:pos x="10" y="0"/>
                </a:cxn>
                <a:cxn ang="0">
                  <a:pos x="11" y="0"/>
                </a:cxn>
                <a:cxn ang="0">
                  <a:pos x="13" y="2"/>
                </a:cxn>
                <a:cxn ang="0">
                  <a:pos x="15" y="5"/>
                </a:cxn>
                <a:cxn ang="0">
                  <a:pos x="16" y="7"/>
                </a:cxn>
                <a:cxn ang="0">
                  <a:pos x="18" y="10"/>
                </a:cxn>
                <a:cxn ang="0">
                  <a:pos x="19" y="13"/>
                </a:cxn>
                <a:cxn ang="0">
                  <a:pos x="21" y="18"/>
                </a:cxn>
                <a:cxn ang="0">
                  <a:pos x="21" y="21"/>
                </a:cxn>
                <a:cxn ang="0">
                  <a:pos x="21" y="24"/>
                </a:cxn>
                <a:cxn ang="0">
                  <a:pos x="21" y="27"/>
                </a:cxn>
                <a:cxn ang="0">
                  <a:pos x="21" y="29"/>
                </a:cxn>
                <a:cxn ang="0">
                  <a:pos x="19" y="30"/>
                </a:cxn>
                <a:cxn ang="0">
                  <a:pos x="18" y="32"/>
                </a:cxn>
                <a:cxn ang="0">
                  <a:pos x="16" y="33"/>
                </a:cxn>
                <a:cxn ang="0">
                  <a:pos x="15" y="33"/>
                </a:cxn>
                <a:cxn ang="0">
                  <a:pos x="11" y="33"/>
                </a:cxn>
                <a:cxn ang="0">
                  <a:pos x="10" y="32"/>
                </a:cxn>
                <a:cxn ang="0">
                  <a:pos x="7" y="30"/>
                </a:cxn>
              </a:cxnLst>
              <a:rect l="0" t="0" r="r" b="b"/>
              <a:pathLst>
                <a:path w="21" h="33">
                  <a:moveTo>
                    <a:pt x="7" y="30"/>
                  </a:moveTo>
                  <a:lnTo>
                    <a:pt x="5" y="27"/>
                  </a:lnTo>
                  <a:lnTo>
                    <a:pt x="5" y="25"/>
                  </a:lnTo>
                  <a:lnTo>
                    <a:pt x="3" y="22"/>
                  </a:lnTo>
                  <a:lnTo>
                    <a:pt x="2" y="21"/>
                  </a:lnTo>
                  <a:lnTo>
                    <a:pt x="0" y="16"/>
                  </a:lnTo>
                  <a:lnTo>
                    <a:pt x="0" y="13"/>
                  </a:lnTo>
                  <a:lnTo>
                    <a:pt x="0" y="10"/>
                  </a:lnTo>
                  <a:lnTo>
                    <a:pt x="0" y="7"/>
                  </a:lnTo>
                  <a:lnTo>
                    <a:pt x="0" y="5"/>
                  </a:lnTo>
                  <a:lnTo>
                    <a:pt x="2" y="3"/>
                  </a:lnTo>
                  <a:lnTo>
                    <a:pt x="3" y="2"/>
                  </a:lnTo>
                  <a:lnTo>
                    <a:pt x="5" y="0"/>
                  </a:lnTo>
                  <a:lnTo>
                    <a:pt x="7" y="0"/>
                  </a:lnTo>
                  <a:lnTo>
                    <a:pt x="10" y="0"/>
                  </a:lnTo>
                  <a:lnTo>
                    <a:pt x="11" y="0"/>
                  </a:lnTo>
                  <a:lnTo>
                    <a:pt x="13" y="2"/>
                  </a:lnTo>
                  <a:lnTo>
                    <a:pt x="15" y="5"/>
                  </a:lnTo>
                  <a:lnTo>
                    <a:pt x="16" y="7"/>
                  </a:lnTo>
                  <a:lnTo>
                    <a:pt x="18" y="10"/>
                  </a:lnTo>
                  <a:lnTo>
                    <a:pt x="19" y="13"/>
                  </a:lnTo>
                  <a:lnTo>
                    <a:pt x="21" y="18"/>
                  </a:lnTo>
                  <a:lnTo>
                    <a:pt x="21" y="21"/>
                  </a:lnTo>
                  <a:lnTo>
                    <a:pt x="21" y="24"/>
                  </a:lnTo>
                  <a:lnTo>
                    <a:pt x="21" y="27"/>
                  </a:lnTo>
                  <a:lnTo>
                    <a:pt x="21" y="29"/>
                  </a:lnTo>
                  <a:lnTo>
                    <a:pt x="19" y="30"/>
                  </a:lnTo>
                  <a:lnTo>
                    <a:pt x="18" y="32"/>
                  </a:lnTo>
                  <a:lnTo>
                    <a:pt x="16" y="33"/>
                  </a:lnTo>
                  <a:lnTo>
                    <a:pt x="15" y="33"/>
                  </a:lnTo>
                  <a:lnTo>
                    <a:pt x="11" y="33"/>
                  </a:lnTo>
                  <a:lnTo>
                    <a:pt x="10" y="32"/>
                  </a:lnTo>
                  <a:lnTo>
                    <a:pt x="7" y="30"/>
                  </a:lnTo>
                  <a:close/>
                </a:path>
              </a:pathLst>
            </a:custGeom>
            <a:solidFill>
              <a:srgbClr val="000000"/>
            </a:solidFill>
            <a:ln w="9525">
              <a:noFill/>
              <a:round/>
            </a:ln>
          </p:spPr>
          <p:txBody>
            <a:bodyPr/>
            <a:lstStyle/>
            <a:p>
              <a:endParaRPr lang="en-US"/>
            </a:p>
          </p:txBody>
        </p:sp>
        <p:sp>
          <p:nvSpPr>
            <p:cNvPr id="415832" name="Freeform 88"/>
            <p:cNvSpPr/>
            <p:nvPr/>
          </p:nvSpPr>
          <p:spPr bwMode="auto">
            <a:xfrm>
              <a:off x="2237" y="3538"/>
              <a:ext cx="21" cy="26"/>
            </a:xfrm>
            <a:custGeom>
              <a:avLst/>
              <a:gdLst/>
              <a:ahLst/>
              <a:cxnLst>
                <a:cxn ang="0">
                  <a:pos x="33" y="21"/>
                </a:cxn>
                <a:cxn ang="0">
                  <a:pos x="33" y="19"/>
                </a:cxn>
                <a:cxn ang="0">
                  <a:pos x="33" y="19"/>
                </a:cxn>
                <a:cxn ang="0">
                  <a:pos x="33" y="19"/>
                </a:cxn>
                <a:cxn ang="0">
                  <a:pos x="33" y="16"/>
                </a:cxn>
                <a:cxn ang="0">
                  <a:pos x="33" y="11"/>
                </a:cxn>
                <a:cxn ang="0">
                  <a:pos x="31" y="8"/>
                </a:cxn>
                <a:cxn ang="0">
                  <a:pos x="27" y="3"/>
                </a:cxn>
                <a:cxn ang="0">
                  <a:pos x="22" y="0"/>
                </a:cxn>
                <a:cxn ang="0">
                  <a:pos x="16" y="0"/>
                </a:cxn>
                <a:cxn ang="0">
                  <a:pos x="9" y="3"/>
                </a:cxn>
                <a:cxn ang="0">
                  <a:pos x="3" y="8"/>
                </a:cxn>
                <a:cxn ang="0">
                  <a:pos x="0" y="13"/>
                </a:cxn>
                <a:cxn ang="0">
                  <a:pos x="0" y="19"/>
                </a:cxn>
                <a:cxn ang="0">
                  <a:pos x="3" y="24"/>
                </a:cxn>
                <a:cxn ang="0">
                  <a:pos x="6" y="27"/>
                </a:cxn>
                <a:cxn ang="0">
                  <a:pos x="8" y="29"/>
                </a:cxn>
                <a:cxn ang="0">
                  <a:pos x="8" y="29"/>
                </a:cxn>
                <a:cxn ang="0">
                  <a:pos x="6" y="30"/>
                </a:cxn>
                <a:cxn ang="0">
                  <a:pos x="6" y="30"/>
                </a:cxn>
                <a:cxn ang="0">
                  <a:pos x="5" y="33"/>
                </a:cxn>
                <a:cxn ang="0">
                  <a:pos x="5" y="38"/>
                </a:cxn>
                <a:cxn ang="0">
                  <a:pos x="8" y="44"/>
                </a:cxn>
                <a:cxn ang="0">
                  <a:pos x="12" y="49"/>
                </a:cxn>
                <a:cxn ang="0">
                  <a:pos x="19" y="52"/>
                </a:cxn>
                <a:cxn ang="0">
                  <a:pos x="27" y="52"/>
                </a:cxn>
                <a:cxn ang="0">
                  <a:pos x="33" y="49"/>
                </a:cxn>
                <a:cxn ang="0">
                  <a:pos x="38" y="44"/>
                </a:cxn>
                <a:cxn ang="0">
                  <a:pos x="42" y="38"/>
                </a:cxn>
                <a:cxn ang="0">
                  <a:pos x="42" y="32"/>
                </a:cxn>
                <a:cxn ang="0">
                  <a:pos x="39" y="27"/>
                </a:cxn>
                <a:cxn ang="0">
                  <a:pos x="36" y="22"/>
                </a:cxn>
              </a:cxnLst>
              <a:rect l="0" t="0" r="r" b="b"/>
              <a:pathLst>
                <a:path w="42" h="52">
                  <a:moveTo>
                    <a:pt x="33" y="21"/>
                  </a:moveTo>
                  <a:lnTo>
                    <a:pt x="33" y="21"/>
                  </a:lnTo>
                  <a:lnTo>
                    <a:pt x="33" y="19"/>
                  </a:lnTo>
                  <a:lnTo>
                    <a:pt x="33" y="19"/>
                  </a:lnTo>
                  <a:lnTo>
                    <a:pt x="33" y="19"/>
                  </a:lnTo>
                  <a:lnTo>
                    <a:pt x="33" y="19"/>
                  </a:lnTo>
                  <a:lnTo>
                    <a:pt x="33" y="19"/>
                  </a:lnTo>
                  <a:lnTo>
                    <a:pt x="33" y="19"/>
                  </a:lnTo>
                  <a:lnTo>
                    <a:pt x="33" y="19"/>
                  </a:lnTo>
                  <a:lnTo>
                    <a:pt x="33" y="16"/>
                  </a:lnTo>
                  <a:lnTo>
                    <a:pt x="33" y="14"/>
                  </a:lnTo>
                  <a:lnTo>
                    <a:pt x="33" y="11"/>
                  </a:lnTo>
                  <a:lnTo>
                    <a:pt x="33" y="10"/>
                  </a:lnTo>
                  <a:lnTo>
                    <a:pt x="31" y="8"/>
                  </a:lnTo>
                  <a:lnTo>
                    <a:pt x="30" y="5"/>
                  </a:lnTo>
                  <a:lnTo>
                    <a:pt x="27" y="3"/>
                  </a:lnTo>
                  <a:lnTo>
                    <a:pt x="25" y="2"/>
                  </a:lnTo>
                  <a:lnTo>
                    <a:pt x="22" y="0"/>
                  </a:lnTo>
                  <a:lnTo>
                    <a:pt x="19" y="0"/>
                  </a:lnTo>
                  <a:lnTo>
                    <a:pt x="16" y="0"/>
                  </a:lnTo>
                  <a:lnTo>
                    <a:pt x="12" y="2"/>
                  </a:lnTo>
                  <a:lnTo>
                    <a:pt x="9" y="3"/>
                  </a:lnTo>
                  <a:lnTo>
                    <a:pt x="6" y="5"/>
                  </a:lnTo>
                  <a:lnTo>
                    <a:pt x="3" y="8"/>
                  </a:lnTo>
                  <a:lnTo>
                    <a:pt x="1" y="10"/>
                  </a:lnTo>
                  <a:lnTo>
                    <a:pt x="0" y="13"/>
                  </a:lnTo>
                  <a:lnTo>
                    <a:pt x="0" y="16"/>
                  </a:lnTo>
                  <a:lnTo>
                    <a:pt x="0" y="19"/>
                  </a:lnTo>
                  <a:lnTo>
                    <a:pt x="1" y="22"/>
                  </a:lnTo>
                  <a:lnTo>
                    <a:pt x="3" y="24"/>
                  </a:lnTo>
                  <a:lnTo>
                    <a:pt x="5" y="26"/>
                  </a:lnTo>
                  <a:lnTo>
                    <a:pt x="6" y="27"/>
                  </a:lnTo>
                  <a:lnTo>
                    <a:pt x="8" y="29"/>
                  </a:lnTo>
                  <a:lnTo>
                    <a:pt x="8" y="29"/>
                  </a:lnTo>
                  <a:lnTo>
                    <a:pt x="8" y="29"/>
                  </a:lnTo>
                  <a:lnTo>
                    <a:pt x="8" y="29"/>
                  </a:lnTo>
                  <a:lnTo>
                    <a:pt x="8" y="29"/>
                  </a:lnTo>
                  <a:lnTo>
                    <a:pt x="6" y="30"/>
                  </a:lnTo>
                  <a:lnTo>
                    <a:pt x="6" y="30"/>
                  </a:lnTo>
                  <a:lnTo>
                    <a:pt x="6" y="30"/>
                  </a:lnTo>
                  <a:lnTo>
                    <a:pt x="6" y="32"/>
                  </a:lnTo>
                  <a:lnTo>
                    <a:pt x="5" y="33"/>
                  </a:lnTo>
                  <a:lnTo>
                    <a:pt x="5" y="37"/>
                  </a:lnTo>
                  <a:lnTo>
                    <a:pt x="5" y="38"/>
                  </a:lnTo>
                  <a:lnTo>
                    <a:pt x="6" y="41"/>
                  </a:lnTo>
                  <a:lnTo>
                    <a:pt x="8" y="44"/>
                  </a:lnTo>
                  <a:lnTo>
                    <a:pt x="9" y="48"/>
                  </a:lnTo>
                  <a:lnTo>
                    <a:pt x="12" y="49"/>
                  </a:lnTo>
                  <a:lnTo>
                    <a:pt x="16" y="51"/>
                  </a:lnTo>
                  <a:lnTo>
                    <a:pt x="19" y="52"/>
                  </a:lnTo>
                  <a:lnTo>
                    <a:pt x="24" y="52"/>
                  </a:lnTo>
                  <a:lnTo>
                    <a:pt x="27" y="52"/>
                  </a:lnTo>
                  <a:lnTo>
                    <a:pt x="30" y="51"/>
                  </a:lnTo>
                  <a:lnTo>
                    <a:pt x="33" y="49"/>
                  </a:lnTo>
                  <a:lnTo>
                    <a:pt x="36" y="48"/>
                  </a:lnTo>
                  <a:lnTo>
                    <a:pt x="38" y="44"/>
                  </a:lnTo>
                  <a:lnTo>
                    <a:pt x="41" y="41"/>
                  </a:lnTo>
                  <a:lnTo>
                    <a:pt x="42" y="38"/>
                  </a:lnTo>
                  <a:lnTo>
                    <a:pt x="42" y="35"/>
                  </a:lnTo>
                  <a:lnTo>
                    <a:pt x="42" y="32"/>
                  </a:lnTo>
                  <a:lnTo>
                    <a:pt x="41" y="29"/>
                  </a:lnTo>
                  <a:lnTo>
                    <a:pt x="39" y="27"/>
                  </a:lnTo>
                  <a:lnTo>
                    <a:pt x="38" y="24"/>
                  </a:lnTo>
                  <a:lnTo>
                    <a:pt x="36" y="22"/>
                  </a:lnTo>
                  <a:lnTo>
                    <a:pt x="33" y="21"/>
                  </a:lnTo>
                  <a:close/>
                </a:path>
              </a:pathLst>
            </a:custGeom>
            <a:solidFill>
              <a:srgbClr val="000000"/>
            </a:solidFill>
            <a:ln w="9525">
              <a:noFill/>
              <a:round/>
            </a:ln>
          </p:spPr>
          <p:txBody>
            <a:bodyPr/>
            <a:lstStyle/>
            <a:p>
              <a:endParaRPr lang="en-US"/>
            </a:p>
          </p:txBody>
        </p:sp>
        <p:sp>
          <p:nvSpPr>
            <p:cNvPr id="415833" name="Freeform 89"/>
            <p:cNvSpPr/>
            <p:nvPr/>
          </p:nvSpPr>
          <p:spPr bwMode="auto">
            <a:xfrm>
              <a:off x="2239" y="3540"/>
              <a:ext cx="18" cy="23"/>
            </a:xfrm>
            <a:custGeom>
              <a:avLst/>
              <a:gdLst/>
              <a:ahLst/>
              <a:cxnLst>
                <a:cxn ang="0">
                  <a:pos x="5" y="32"/>
                </a:cxn>
                <a:cxn ang="0">
                  <a:pos x="5" y="35"/>
                </a:cxn>
                <a:cxn ang="0">
                  <a:pos x="8" y="40"/>
                </a:cxn>
                <a:cxn ang="0">
                  <a:pos x="11" y="43"/>
                </a:cxn>
                <a:cxn ang="0">
                  <a:pos x="17" y="46"/>
                </a:cxn>
                <a:cxn ang="0">
                  <a:pos x="22" y="46"/>
                </a:cxn>
                <a:cxn ang="0">
                  <a:pos x="28" y="43"/>
                </a:cxn>
                <a:cxn ang="0">
                  <a:pos x="33" y="40"/>
                </a:cxn>
                <a:cxn ang="0">
                  <a:pos x="36" y="34"/>
                </a:cxn>
                <a:cxn ang="0">
                  <a:pos x="36" y="29"/>
                </a:cxn>
                <a:cxn ang="0">
                  <a:pos x="33" y="26"/>
                </a:cxn>
                <a:cxn ang="0">
                  <a:pos x="32" y="21"/>
                </a:cxn>
                <a:cxn ang="0">
                  <a:pos x="28" y="19"/>
                </a:cxn>
                <a:cxn ang="0">
                  <a:pos x="25" y="19"/>
                </a:cxn>
                <a:cxn ang="0">
                  <a:pos x="25" y="18"/>
                </a:cxn>
                <a:cxn ang="0">
                  <a:pos x="27" y="16"/>
                </a:cxn>
                <a:cxn ang="0">
                  <a:pos x="27" y="13"/>
                </a:cxn>
                <a:cxn ang="0">
                  <a:pos x="27" y="10"/>
                </a:cxn>
                <a:cxn ang="0">
                  <a:pos x="25" y="7"/>
                </a:cxn>
                <a:cxn ang="0">
                  <a:pos x="22" y="4"/>
                </a:cxn>
                <a:cxn ang="0">
                  <a:pos x="17" y="0"/>
                </a:cxn>
                <a:cxn ang="0">
                  <a:pos x="13" y="0"/>
                </a:cxn>
                <a:cxn ang="0">
                  <a:pos x="8" y="4"/>
                </a:cxn>
                <a:cxn ang="0">
                  <a:pos x="3" y="7"/>
                </a:cxn>
                <a:cxn ang="0">
                  <a:pos x="0" y="10"/>
                </a:cxn>
                <a:cxn ang="0">
                  <a:pos x="0" y="15"/>
                </a:cxn>
                <a:cxn ang="0">
                  <a:pos x="2" y="19"/>
                </a:cxn>
                <a:cxn ang="0">
                  <a:pos x="5" y="23"/>
                </a:cxn>
                <a:cxn ang="0">
                  <a:pos x="6" y="24"/>
                </a:cxn>
                <a:cxn ang="0">
                  <a:pos x="8" y="24"/>
                </a:cxn>
                <a:cxn ang="0">
                  <a:pos x="8" y="26"/>
                </a:cxn>
                <a:cxn ang="0">
                  <a:pos x="6" y="29"/>
                </a:cxn>
              </a:cxnLst>
              <a:rect l="0" t="0" r="r" b="b"/>
              <a:pathLst>
                <a:path w="36" h="46">
                  <a:moveTo>
                    <a:pt x="6" y="30"/>
                  </a:moveTo>
                  <a:lnTo>
                    <a:pt x="5" y="32"/>
                  </a:lnTo>
                  <a:lnTo>
                    <a:pt x="5" y="34"/>
                  </a:lnTo>
                  <a:lnTo>
                    <a:pt x="5" y="35"/>
                  </a:lnTo>
                  <a:lnTo>
                    <a:pt x="6" y="37"/>
                  </a:lnTo>
                  <a:lnTo>
                    <a:pt x="8" y="40"/>
                  </a:lnTo>
                  <a:lnTo>
                    <a:pt x="9" y="41"/>
                  </a:lnTo>
                  <a:lnTo>
                    <a:pt x="11" y="43"/>
                  </a:lnTo>
                  <a:lnTo>
                    <a:pt x="14" y="45"/>
                  </a:lnTo>
                  <a:lnTo>
                    <a:pt x="17" y="46"/>
                  </a:lnTo>
                  <a:lnTo>
                    <a:pt x="19" y="46"/>
                  </a:lnTo>
                  <a:lnTo>
                    <a:pt x="22" y="46"/>
                  </a:lnTo>
                  <a:lnTo>
                    <a:pt x="25" y="45"/>
                  </a:lnTo>
                  <a:lnTo>
                    <a:pt x="28" y="43"/>
                  </a:lnTo>
                  <a:lnTo>
                    <a:pt x="32" y="41"/>
                  </a:lnTo>
                  <a:lnTo>
                    <a:pt x="33" y="40"/>
                  </a:lnTo>
                  <a:lnTo>
                    <a:pt x="35" y="37"/>
                  </a:lnTo>
                  <a:lnTo>
                    <a:pt x="36" y="34"/>
                  </a:lnTo>
                  <a:lnTo>
                    <a:pt x="36" y="32"/>
                  </a:lnTo>
                  <a:lnTo>
                    <a:pt x="36" y="29"/>
                  </a:lnTo>
                  <a:lnTo>
                    <a:pt x="35" y="27"/>
                  </a:lnTo>
                  <a:lnTo>
                    <a:pt x="33" y="26"/>
                  </a:lnTo>
                  <a:lnTo>
                    <a:pt x="33" y="23"/>
                  </a:lnTo>
                  <a:lnTo>
                    <a:pt x="32" y="21"/>
                  </a:lnTo>
                  <a:lnTo>
                    <a:pt x="30" y="19"/>
                  </a:lnTo>
                  <a:lnTo>
                    <a:pt x="28" y="19"/>
                  </a:lnTo>
                  <a:lnTo>
                    <a:pt x="27" y="19"/>
                  </a:lnTo>
                  <a:lnTo>
                    <a:pt x="25" y="19"/>
                  </a:lnTo>
                  <a:lnTo>
                    <a:pt x="24" y="19"/>
                  </a:lnTo>
                  <a:lnTo>
                    <a:pt x="25" y="18"/>
                  </a:lnTo>
                  <a:lnTo>
                    <a:pt x="25" y="16"/>
                  </a:lnTo>
                  <a:lnTo>
                    <a:pt x="27" y="16"/>
                  </a:lnTo>
                  <a:lnTo>
                    <a:pt x="27" y="15"/>
                  </a:lnTo>
                  <a:lnTo>
                    <a:pt x="27" y="13"/>
                  </a:lnTo>
                  <a:lnTo>
                    <a:pt x="27" y="11"/>
                  </a:lnTo>
                  <a:lnTo>
                    <a:pt x="27" y="10"/>
                  </a:lnTo>
                  <a:lnTo>
                    <a:pt x="27" y="8"/>
                  </a:lnTo>
                  <a:lnTo>
                    <a:pt x="25" y="7"/>
                  </a:lnTo>
                  <a:lnTo>
                    <a:pt x="24" y="5"/>
                  </a:lnTo>
                  <a:lnTo>
                    <a:pt x="22" y="4"/>
                  </a:lnTo>
                  <a:lnTo>
                    <a:pt x="21" y="2"/>
                  </a:lnTo>
                  <a:lnTo>
                    <a:pt x="17" y="0"/>
                  </a:lnTo>
                  <a:lnTo>
                    <a:pt x="16" y="0"/>
                  </a:lnTo>
                  <a:lnTo>
                    <a:pt x="13" y="0"/>
                  </a:lnTo>
                  <a:lnTo>
                    <a:pt x="9" y="2"/>
                  </a:lnTo>
                  <a:lnTo>
                    <a:pt x="8" y="4"/>
                  </a:lnTo>
                  <a:lnTo>
                    <a:pt x="5" y="5"/>
                  </a:lnTo>
                  <a:lnTo>
                    <a:pt x="3" y="7"/>
                  </a:lnTo>
                  <a:lnTo>
                    <a:pt x="2" y="8"/>
                  </a:lnTo>
                  <a:lnTo>
                    <a:pt x="0" y="10"/>
                  </a:lnTo>
                  <a:lnTo>
                    <a:pt x="0" y="13"/>
                  </a:lnTo>
                  <a:lnTo>
                    <a:pt x="0" y="15"/>
                  </a:lnTo>
                  <a:lnTo>
                    <a:pt x="2" y="18"/>
                  </a:lnTo>
                  <a:lnTo>
                    <a:pt x="2" y="19"/>
                  </a:lnTo>
                  <a:lnTo>
                    <a:pt x="3" y="21"/>
                  </a:lnTo>
                  <a:lnTo>
                    <a:pt x="5" y="23"/>
                  </a:lnTo>
                  <a:lnTo>
                    <a:pt x="6" y="23"/>
                  </a:lnTo>
                  <a:lnTo>
                    <a:pt x="6" y="24"/>
                  </a:lnTo>
                  <a:lnTo>
                    <a:pt x="8" y="24"/>
                  </a:lnTo>
                  <a:lnTo>
                    <a:pt x="8" y="24"/>
                  </a:lnTo>
                  <a:lnTo>
                    <a:pt x="9" y="24"/>
                  </a:lnTo>
                  <a:lnTo>
                    <a:pt x="8" y="26"/>
                  </a:lnTo>
                  <a:lnTo>
                    <a:pt x="8" y="27"/>
                  </a:lnTo>
                  <a:lnTo>
                    <a:pt x="6" y="29"/>
                  </a:lnTo>
                  <a:lnTo>
                    <a:pt x="6" y="30"/>
                  </a:lnTo>
                  <a:close/>
                </a:path>
              </a:pathLst>
            </a:custGeom>
            <a:solidFill>
              <a:srgbClr val="7FBFBF"/>
            </a:solidFill>
            <a:ln w="9525">
              <a:noFill/>
              <a:round/>
            </a:ln>
          </p:spPr>
          <p:txBody>
            <a:bodyPr/>
            <a:lstStyle/>
            <a:p>
              <a:endParaRPr lang="en-US"/>
            </a:p>
          </p:txBody>
        </p:sp>
        <p:sp>
          <p:nvSpPr>
            <p:cNvPr id="415834" name="Freeform 90"/>
            <p:cNvSpPr/>
            <p:nvPr/>
          </p:nvSpPr>
          <p:spPr bwMode="auto">
            <a:xfrm>
              <a:off x="2242" y="3542"/>
              <a:ext cx="8" cy="7"/>
            </a:xfrm>
            <a:custGeom>
              <a:avLst/>
              <a:gdLst/>
              <a:ahLst/>
              <a:cxnLst>
                <a:cxn ang="0">
                  <a:pos x="5" y="14"/>
                </a:cxn>
                <a:cxn ang="0">
                  <a:pos x="3" y="14"/>
                </a:cxn>
                <a:cxn ang="0">
                  <a:pos x="2" y="13"/>
                </a:cxn>
                <a:cxn ang="0">
                  <a:pos x="2" y="13"/>
                </a:cxn>
                <a:cxn ang="0">
                  <a:pos x="0" y="11"/>
                </a:cxn>
                <a:cxn ang="0">
                  <a:pos x="0" y="10"/>
                </a:cxn>
                <a:cxn ang="0">
                  <a:pos x="0" y="8"/>
                </a:cxn>
                <a:cxn ang="0">
                  <a:pos x="0" y="6"/>
                </a:cxn>
                <a:cxn ang="0">
                  <a:pos x="0" y="5"/>
                </a:cxn>
                <a:cxn ang="0">
                  <a:pos x="2" y="3"/>
                </a:cxn>
                <a:cxn ang="0">
                  <a:pos x="3" y="3"/>
                </a:cxn>
                <a:cxn ang="0">
                  <a:pos x="3" y="3"/>
                </a:cxn>
                <a:cxn ang="0">
                  <a:pos x="5" y="2"/>
                </a:cxn>
                <a:cxn ang="0">
                  <a:pos x="7" y="0"/>
                </a:cxn>
                <a:cxn ang="0">
                  <a:pos x="8" y="0"/>
                </a:cxn>
                <a:cxn ang="0">
                  <a:pos x="10" y="0"/>
                </a:cxn>
                <a:cxn ang="0">
                  <a:pos x="11" y="2"/>
                </a:cxn>
                <a:cxn ang="0">
                  <a:pos x="13" y="3"/>
                </a:cxn>
                <a:cxn ang="0">
                  <a:pos x="13" y="3"/>
                </a:cxn>
                <a:cxn ang="0">
                  <a:pos x="15" y="3"/>
                </a:cxn>
                <a:cxn ang="0">
                  <a:pos x="15" y="5"/>
                </a:cxn>
                <a:cxn ang="0">
                  <a:pos x="16" y="6"/>
                </a:cxn>
                <a:cxn ang="0">
                  <a:pos x="16" y="8"/>
                </a:cxn>
                <a:cxn ang="0">
                  <a:pos x="16" y="10"/>
                </a:cxn>
                <a:cxn ang="0">
                  <a:pos x="15" y="11"/>
                </a:cxn>
                <a:cxn ang="0">
                  <a:pos x="15" y="13"/>
                </a:cxn>
                <a:cxn ang="0">
                  <a:pos x="13" y="13"/>
                </a:cxn>
                <a:cxn ang="0">
                  <a:pos x="11" y="14"/>
                </a:cxn>
                <a:cxn ang="0">
                  <a:pos x="10" y="14"/>
                </a:cxn>
                <a:cxn ang="0">
                  <a:pos x="8" y="14"/>
                </a:cxn>
                <a:cxn ang="0">
                  <a:pos x="8" y="14"/>
                </a:cxn>
                <a:cxn ang="0">
                  <a:pos x="7" y="14"/>
                </a:cxn>
                <a:cxn ang="0">
                  <a:pos x="5" y="14"/>
                </a:cxn>
              </a:cxnLst>
              <a:rect l="0" t="0" r="r" b="b"/>
              <a:pathLst>
                <a:path w="16" h="14">
                  <a:moveTo>
                    <a:pt x="5" y="14"/>
                  </a:moveTo>
                  <a:lnTo>
                    <a:pt x="3" y="14"/>
                  </a:lnTo>
                  <a:lnTo>
                    <a:pt x="2" y="13"/>
                  </a:lnTo>
                  <a:lnTo>
                    <a:pt x="2" y="13"/>
                  </a:lnTo>
                  <a:lnTo>
                    <a:pt x="0" y="11"/>
                  </a:lnTo>
                  <a:lnTo>
                    <a:pt x="0" y="10"/>
                  </a:lnTo>
                  <a:lnTo>
                    <a:pt x="0" y="8"/>
                  </a:lnTo>
                  <a:lnTo>
                    <a:pt x="0" y="6"/>
                  </a:lnTo>
                  <a:lnTo>
                    <a:pt x="0" y="5"/>
                  </a:lnTo>
                  <a:lnTo>
                    <a:pt x="2" y="3"/>
                  </a:lnTo>
                  <a:lnTo>
                    <a:pt x="3" y="3"/>
                  </a:lnTo>
                  <a:lnTo>
                    <a:pt x="3" y="3"/>
                  </a:lnTo>
                  <a:lnTo>
                    <a:pt x="5" y="2"/>
                  </a:lnTo>
                  <a:lnTo>
                    <a:pt x="7" y="0"/>
                  </a:lnTo>
                  <a:lnTo>
                    <a:pt x="8" y="0"/>
                  </a:lnTo>
                  <a:lnTo>
                    <a:pt x="10" y="0"/>
                  </a:lnTo>
                  <a:lnTo>
                    <a:pt x="11" y="2"/>
                  </a:lnTo>
                  <a:lnTo>
                    <a:pt x="13" y="3"/>
                  </a:lnTo>
                  <a:lnTo>
                    <a:pt x="13" y="3"/>
                  </a:lnTo>
                  <a:lnTo>
                    <a:pt x="15" y="3"/>
                  </a:lnTo>
                  <a:lnTo>
                    <a:pt x="15" y="5"/>
                  </a:lnTo>
                  <a:lnTo>
                    <a:pt x="16" y="6"/>
                  </a:lnTo>
                  <a:lnTo>
                    <a:pt x="16" y="8"/>
                  </a:lnTo>
                  <a:lnTo>
                    <a:pt x="16" y="10"/>
                  </a:lnTo>
                  <a:lnTo>
                    <a:pt x="15" y="11"/>
                  </a:lnTo>
                  <a:lnTo>
                    <a:pt x="15" y="13"/>
                  </a:lnTo>
                  <a:lnTo>
                    <a:pt x="13" y="13"/>
                  </a:lnTo>
                  <a:lnTo>
                    <a:pt x="11" y="14"/>
                  </a:lnTo>
                  <a:lnTo>
                    <a:pt x="10" y="14"/>
                  </a:lnTo>
                  <a:lnTo>
                    <a:pt x="8" y="14"/>
                  </a:lnTo>
                  <a:lnTo>
                    <a:pt x="8" y="14"/>
                  </a:lnTo>
                  <a:lnTo>
                    <a:pt x="7" y="14"/>
                  </a:lnTo>
                  <a:lnTo>
                    <a:pt x="5" y="14"/>
                  </a:lnTo>
                  <a:close/>
                </a:path>
              </a:pathLst>
            </a:custGeom>
            <a:solidFill>
              <a:srgbClr val="000000"/>
            </a:solidFill>
            <a:ln w="9525">
              <a:noFill/>
              <a:round/>
            </a:ln>
          </p:spPr>
          <p:txBody>
            <a:bodyPr/>
            <a:lstStyle/>
            <a:p>
              <a:endParaRPr lang="en-US"/>
            </a:p>
          </p:txBody>
        </p:sp>
        <p:sp>
          <p:nvSpPr>
            <p:cNvPr id="415835" name="Freeform 91"/>
            <p:cNvSpPr/>
            <p:nvPr/>
          </p:nvSpPr>
          <p:spPr bwMode="auto">
            <a:xfrm>
              <a:off x="2244" y="3551"/>
              <a:ext cx="9" cy="9"/>
            </a:xfrm>
            <a:custGeom>
              <a:avLst/>
              <a:gdLst/>
              <a:ahLst/>
              <a:cxnLst>
                <a:cxn ang="0">
                  <a:pos x="5" y="17"/>
                </a:cxn>
                <a:cxn ang="0">
                  <a:pos x="3" y="15"/>
                </a:cxn>
                <a:cxn ang="0">
                  <a:pos x="3" y="14"/>
                </a:cxn>
                <a:cxn ang="0">
                  <a:pos x="2" y="14"/>
                </a:cxn>
                <a:cxn ang="0">
                  <a:pos x="2" y="12"/>
                </a:cxn>
                <a:cxn ang="0">
                  <a:pos x="0" y="11"/>
                </a:cxn>
                <a:cxn ang="0">
                  <a:pos x="0" y="9"/>
                </a:cxn>
                <a:cxn ang="0">
                  <a:pos x="0" y="7"/>
                </a:cxn>
                <a:cxn ang="0">
                  <a:pos x="2" y="6"/>
                </a:cxn>
                <a:cxn ang="0">
                  <a:pos x="2" y="4"/>
                </a:cxn>
                <a:cxn ang="0">
                  <a:pos x="3" y="3"/>
                </a:cxn>
                <a:cxn ang="0">
                  <a:pos x="5" y="3"/>
                </a:cxn>
                <a:cxn ang="0">
                  <a:pos x="6" y="1"/>
                </a:cxn>
                <a:cxn ang="0">
                  <a:pos x="8" y="0"/>
                </a:cxn>
                <a:cxn ang="0">
                  <a:pos x="11" y="0"/>
                </a:cxn>
                <a:cxn ang="0">
                  <a:pos x="13" y="0"/>
                </a:cxn>
                <a:cxn ang="0">
                  <a:pos x="14" y="1"/>
                </a:cxn>
                <a:cxn ang="0">
                  <a:pos x="16" y="1"/>
                </a:cxn>
                <a:cxn ang="0">
                  <a:pos x="17" y="3"/>
                </a:cxn>
                <a:cxn ang="0">
                  <a:pos x="17" y="4"/>
                </a:cxn>
                <a:cxn ang="0">
                  <a:pos x="19" y="6"/>
                </a:cxn>
                <a:cxn ang="0">
                  <a:pos x="19" y="7"/>
                </a:cxn>
                <a:cxn ang="0">
                  <a:pos x="19" y="9"/>
                </a:cxn>
                <a:cxn ang="0">
                  <a:pos x="19" y="11"/>
                </a:cxn>
                <a:cxn ang="0">
                  <a:pos x="17" y="12"/>
                </a:cxn>
                <a:cxn ang="0">
                  <a:pos x="17" y="14"/>
                </a:cxn>
                <a:cxn ang="0">
                  <a:pos x="16" y="15"/>
                </a:cxn>
                <a:cxn ang="0">
                  <a:pos x="14" y="15"/>
                </a:cxn>
                <a:cxn ang="0">
                  <a:pos x="13" y="17"/>
                </a:cxn>
                <a:cxn ang="0">
                  <a:pos x="11" y="18"/>
                </a:cxn>
                <a:cxn ang="0">
                  <a:pos x="8" y="18"/>
                </a:cxn>
                <a:cxn ang="0">
                  <a:pos x="6" y="18"/>
                </a:cxn>
                <a:cxn ang="0">
                  <a:pos x="5" y="17"/>
                </a:cxn>
              </a:cxnLst>
              <a:rect l="0" t="0" r="r" b="b"/>
              <a:pathLst>
                <a:path w="19" h="18">
                  <a:moveTo>
                    <a:pt x="5" y="17"/>
                  </a:moveTo>
                  <a:lnTo>
                    <a:pt x="3" y="15"/>
                  </a:lnTo>
                  <a:lnTo>
                    <a:pt x="3" y="14"/>
                  </a:lnTo>
                  <a:lnTo>
                    <a:pt x="2" y="14"/>
                  </a:lnTo>
                  <a:lnTo>
                    <a:pt x="2" y="12"/>
                  </a:lnTo>
                  <a:lnTo>
                    <a:pt x="0" y="11"/>
                  </a:lnTo>
                  <a:lnTo>
                    <a:pt x="0" y="9"/>
                  </a:lnTo>
                  <a:lnTo>
                    <a:pt x="0" y="7"/>
                  </a:lnTo>
                  <a:lnTo>
                    <a:pt x="2" y="6"/>
                  </a:lnTo>
                  <a:lnTo>
                    <a:pt x="2" y="4"/>
                  </a:lnTo>
                  <a:lnTo>
                    <a:pt x="3" y="3"/>
                  </a:lnTo>
                  <a:lnTo>
                    <a:pt x="5" y="3"/>
                  </a:lnTo>
                  <a:lnTo>
                    <a:pt x="6" y="1"/>
                  </a:lnTo>
                  <a:lnTo>
                    <a:pt x="8" y="0"/>
                  </a:lnTo>
                  <a:lnTo>
                    <a:pt x="11" y="0"/>
                  </a:lnTo>
                  <a:lnTo>
                    <a:pt x="13" y="0"/>
                  </a:lnTo>
                  <a:lnTo>
                    <a:pt x="14" y="1"/>
                  </a:lnTo>
                  <a:lnTo>
                    <a:pt x="16" y="1"/>
                  </a:lnTo>
                  <a:lnTo>
                    <a:pt x="17" y="3"/>
                  </a:lnTo>
                  <a:lnTo>
                    <a:pt x="17" y="4"/>
                  </a:lnTo>
                  <a:lnTo>
                    <a:pt x="19" y="6"/>
                  </a:lnTo>
                  <a:lnTo>
                    <a:pt x="19" y="7"/>
                  </a:lnTo>
                  <a:lnTo>
                    <a:pt x="19" y="9"/>
                  </a:lnTo>
                  <a:lnTo>
                    <a:pt x="19" y="11"/>
                  </a:lnTo>
                  <a:lnTo>
                    <a:pt x="17" y="12"/>
                  </a:lnTo>
                  <a:lnTo>
                    <a:pt x="17" y="14"/>
                  </a:lnTo>
                  <a:lnTo>
                    <a:pt x="16" y="15"/>
                  </a:lnTo>
                  <a:lnTo>
                    <a:pt x="14" y="15"/>
                  </a:lnTo>
                  <a:lnTo>
                    <a:pt x="13" y="17"/>
                  </a:lnTo>
                  <a:lnTo>
                    <a:pt x="11" y="18"/>
                  </a:lnTo>
                  <a:lnTo>
                    <a:pt x="8" y="18"/>
                  </a:lnTo>
                  <a:lnTo>
                    <a:pt x="6" y="18"/>
                  </a:lnTo>
                  <a:lnTo>
                    <a:pt x="5" y="17"/>
                  </a:lnTo>
                  <a:close/>
                </a:path>
              </a:pathLst>
            </a:custGeom>
            <a:solidFill>
              <a:srgbClr val="000000"/>
            </a:solidFill>
            <a:ln w="9525">
              <a:noFill/>
              <a:round/>
            </a:ln>
          </p:spPr>
          <p:txBody>
            <a:bodyPr/>
            <a:lstStyle/>
            <a:p>
              <a:endParaRPr lang="en-US"/>
            </a:p>
          </p:txBody>
        </p:sp>
        <p:sp>
          <p:nvSpPr>
            <p:cNvPr id="415836" name="Freeform 92"/>
            <p:cNvSpPr/>
            <p:nvPr/>
          </p:nvSpPr>
          <p:spPr bwMode="auto">
            <a:xfrm>
              <a:off x="2418" y="3476"/>
              <a:ext cx="20" cy="26"/>
            </a:xfrm>
            <a:custGeom>
              <a:avLst/>
              <a:gdLst/>
              <a:ahLst/>
              <a:cxnLst>
                <a:cxn ang="0">
                  <a:pos x="33" y="25"/>
                </a:cxn>
                <a:cxn ang="0">
                  <a:pos x="30" y="27"/>
                </a:cxn>
                <a:cxn ang="0">
                  <a:pos x="21" y="3"/>
                </a:cxn>
                <a:cxn ang="0">
                  <a:pos x="21" y="0"/>
                </a:cxn>
                <a:cxn ang="0">
                  <a:pos x="18" y="0"/>
                </a:cxn>
                <a:cxn ang="0">
                  <a:pos x="13" y="1"/>
                </a:cxn>
                <a:cxn ang="0">
                  <a:pos x="11" y="3"/>
                </a:cxn>
                <a:cxn ang="0">
                  <a:pos x="11" y="5"/>
                </a:cxn>
                <a:cxn ang="0">
                  <a:pos x="0" y="38"/>
                </a:cxn>
                <a:cxn ang="0">
                  <a:pos x="0" y="38"/>
                </a:cxn>
                <a:cxn ang="0">
                  <a:pos x="0" y="39"/>
                </a:cxn>
                <a:cxn ang="0">
                  <a:pos x="4" y="44"/>
                </a:cxn>
                <a:cxn ang="0">
                  <a:pos x="4" y="47"/>
                </a:cxn>
                <a:cxn ang="0">
                  <a:pos x="7" y="46"/>
                </a:cxn>
                <a:cxn ang="0">
                  <a:pos x="22" y="41"/>
                </a:cxn>
                <a:cxn ang="0">
                  <a:pos x="24" y="49"/>
                </a:cxn>
                <a:cxn ang="0">
                  <a:pos x="26" y="52"/>
                </a:cxn>
                <a:cxn ang="0">
                  <a:pos x="29" y="50"/>
                </a:cxn>
                <a:cxn ang="0">
                  <a:pos x="33" y="49"/>
                </a:cxn>
                <a:cxn ang="0">
                  <a:pos x="37" y="47"/>
                </a:cxn>
                <a:cxn ang="0">
                  <a:pos x="35" y="44"/>
                </a:cxn>
                <a:cxn ang="0">
                  <a:pos x="33" y="38"/>
                </a:cxn>
                <a:cxn ang="0">
                  <a:pos x="37" y="36"/>
                </a:cxn>
                <a:cxn ang="0">
                  <a:pos x="40" y="34"/>
                </a:cxn>
                <a:cxn ang="0">
                  <a:pos x="38" y="31"/>
                </a:cxn>
                <a:cxn ang="0">
                  <a:pos x="37" y="27"/>
                </a:cxn>
                <a:cxn ang="0">
                  <a:pos x="35" y="25"/>
                </a:cxn>
                <a:cxn ang="0">
                  <a:pos x="33" y="25"/>
                </a:cxn>
              </a:cxnLst>
              <a:rect l="0" t="0" r="r" b="b"/>
              <a:pathLst>
                <a:path w="40" h="52">
                  <a:moveTo>
                    <a:pt x="33" y="25"/>
                  </a:moveTo>
                  <a:lnTo>
                    <a:pt x="30" y="27"/>
                  </a:lnTo>
                  <a:lnTo>
                    <a:pt x="21" y="3"/>
                  </a:lnTo>
                  <a:lnTo>
                    <a:pt x="21" y="0"/>
                  </a:lnTo>
                  <a:lnTo>
                    <a:pt x="18" y="0"/>
                  </a:lnTo>
                  <a:lnTo>
                    <a:pt x="13" y="1"/>
                  </a:lnTo>
                  <a:lnTo>
                    <a:pt x="11" y="3"/>
                  </a:lnTo>
                  <a:lnTo>
                    <a:pt x="11" y="5"/>
                  </a:lnTo>
                  <a:lnTo>
                    <a:pt x="0" y="38"/>
                  </a:lnTo>
                  <a:lnTo>
                    <a:pt x="0" y="38"/>
                  </a:lnTo>
                  <a:lnTo>
                    <a:pt x="0" y="39"/>
                  </a:lnTo>
                  <a:lnTo>
                    <a:pt x="4" y="44"/>
                  </a:lnTo>
                  <a:lnTo>
                    <a:pt x="4" y="47"/>
                  </a:lnTo>
                  <a:lnTo>
                    <a:pt x="7" y="46"/>
                  </a:lnTo>
                  <a:lnTo>
                    <a:pt x="22" y="41"/>
                  </a:lnTo>
                  <a:lnTo>
                    <a:pt x="24" y="49"/>
                  </a:lnTo>
                  <a:lnTo>
                    <a:pt x="26" y="52"/>
                  </a:lnTo>
                  <a:lnTo>
                    <a:pt x="29" y="50"/>
                  </a:lnTo>
                  <a:lnTo>
                    <a:pt x="33" y="49"/>
                  </a:lnTo>
                  <a:lnTo>
                    <a:pt x="37" y="47"/>
                  </a:lnTo>
                  <a:lnTo>
                    <a:pt x="35" y="44"/>
                  </a:lnTo>
                  <a:lnTo>
                    <a:pt x="33" y="38"/>
                  </a:lnTo>
                  <a:lnTo>
                    <a:pt x="37" y="36"/>
                  </a:lnTo>
                  <a:lnTo>
                    <a:pt x="40" y="34"/>
                  </a:lnTo>
                  <a:lnTo>
                    <a:pt x="38" y="31"/>
                  </a:lnTo>
                  <a:lnTo>
                    <a:pt x="37" y="27"/>
                  </a:lnTo>
                  <a:lnTo>
                    <a:pt x="35" y="25"/>
                  </a:lnTo>
                  <a:lnTo>
                    <a:pt x="33" y="25"/>
                  </a:lnTo>
                  <a:close/>
                </a:path>
              </a:pathLst>
            </a:custGeom>
            <a:solidFill>
              <a:srgbClr val="000000"/>
            </a:solidFill>
            <a:ln w="9525">
              <a:noFill/>
              <a:round/>
            </a:ln>
          </p:spPr>
          <p:txBody>
            <a:bodyPr/>
            <a:lstStyle/>
            <a:p>
              <a:endParaRPr lang="en-US"/>
            </a:p>
          </p:txBody>
        </p:sp>
        <p:sp>
          <p:nvSpPr>
            <p:cNvPr id="415837" name="Freeform 93"/>
            <p:cNvSpPr/>
            <p:nvPr/>
          </p:nvSpPr>
          <p:spPr bwMode="auto">
            <a:xfrm>
              <a:off x="2420" y="3477"/>
              <a:ext cx="16" cy="23"/>
            </a:xfrm>
            <a:custGeom>
              <a:avLst/>
              <a:gdLst/>
              <a:ahLst/>
              <a:cxnLst>
                <a:cxn ang="0">
                  <a:pos x="23" y="27"/>
                </a:cxn>
                <a:cxn ang="0">
                  <a:pos x="14" y="0"/>
                </a:cxn>
                <a:cxn ang="0">
                  <a:pos x="11" y="2"/>
                </a:cxn>
                <a:cxn ang="0">
                  <a:pos x="0" y="35"/>
                </a:cxn>
                <a:cxn ang="0">
                  <a:pos x="1" y="41"/>
                </a:cxn>
                <a:cxn ang="0">
                  <a:pos x="20" y="35"/>
                </a:cxn>
                <a:cxn ang="0">
                  <a:pos x="23" y="44"/>
                </a:cxn>
                <a:cxn ang="0">
                  <a:pos x="29" y="43"/>
                </a:cxn>
                <a:cxn ang="0">
                  <a:pos x="25" y="31"/>
                </a:cxn>
                <a:cxn ang="0">
                  <a:pos x="31" y="30"/>
                </a:cxn>
                <a:cxn ang="0">
                  <a:pos x="29" y="25"/>
                </a:cxn>
                <a:cxn ang="0">
                  <a:pos x="23" y="27"/>
                </a:cxn>
              </a:cxnLst>
              <a:rect l="0" t="0" r="r" b="b"/>
              <a:pathLst>
                <a:path w="31" h="44">
                  <a:moveTo>
                    <a:pt x="23" y="27"/>
                  </a:moveTo>
                  <a:lnTo>
                    <a:pt x="14" y="0"/>
                  </a:lnTo>
                  <a:lnTo>
                    <a:pt x="11" y="2"/>
                  </a:lnTo>
                  <a:lnTo>
                    <a:pt x="0" y="35"/>
                  </a:lnTo>
                  <a:lnTo>
                    <a:pt x="1" y="41"/>
                  </a:lnTo>
                  <a:lnTo>
                    <a:pt x="20" y="35"/>
                  </a:lnTo>
                  <a:lnTo>
                    <a:pt x="23" y="44"/>
                  </a:lnTo>
                  <a:lnTo>
                    <a:pt x="29" y="43"/>
                  </a:lnTo>
                  <a:lnTo>
                    <a:pt x="25" y="31"/>
                  </a:lnTo>
                  <a:lnTo>
                    <a:pt x="31" y="30"/>
                  </a:lnTo>
                  <a:lnTo>
                    <a:pt x="29" y="25"/>
                  </a:lnTo>
                  <a:lnTo>
                    <a:pt x="23" y="27"/>
                  </a:lnTo>
                  <a:close/>
                </a:path>
              </a:pathLst>
            </a:custGeom>
            <a:solidFill>
              <a:srgbClr val="7FBFBF"/>
            </a:solidFill>
            <a:ln w="9525">
              <a:noFill/>
              <a:round/>
            </a:ln>
          </p:spPr>
          <p:txBody>
            <a:bodyPr/>
            <a:lstStyle/>
            <a:p>
              <a:endParaRPr lang="en-US"/>
            </a:p>
          </p:txBody>
        </p:sp>
        <p:sp>
          <p:nvSpPr>
            <p:cNvPr id="415838" name="Freeform 94"/>
            <p:cNvSpPr/>
            <p:nvPr/>
          </p:nvSpPr>
          <p:spPr bwMode="auto">
            <a:xfrm>
              <a:off x="2422" y="3483"/>
              <a:ext cx="7" cy="12"/>
            </a:xfrm>
            <a:custGeom>
              <a:avLst/>
              <a:gdLst/>
              <a:ahLst/>
              <a:cxnLst>
                <a:cxn ang="0">
                  <a:pos x="14" y="19"/>
                </a:cxn>
                <a:cxn ang="0">
                  <a:pos x="0" y="24"/>
                </a:cxn>
                <a:cxn ang="0">
                  <a:pos x="8" y="0"/>
                </a:cxn>
                <a:cxn ang="0">
                  <a:pos x="14" y="19"/>
                </a:cxn>
              </a:cxnLst>
              <a:rect l="0" t="0" r="r" b="b"/>
              <a:pathLst>
                <a:path w="14" h="24">
                  <a:moveTo>
                    <a:pt x="14" y="19"/>
                  </a:moveTo>
                  <a:lnTo>
                    <a:pt x="0" y="24"/>
                  </a:lnTo>
                  <a:lnTo>
                    <a:pt x="8" y="0"/>
                  </a:lnTo>
                  <a:lnTo>
                    <a:pt x="14" y="19"/>
                  </a:lnTo>
                  <a:close/>
                </a:path>
              </a:pathLst>
            </a:custGeom>
            <a:solidFill>
              <a:srgbClr val="000000"/>
            </a:solidFill>
            <a:ln w="9525">
              <a:noFill/>
              <a:round/>
            </a:ln>
          </p:spPr>
          <p:txBody>
            <a:bodyPr/>
            <a:lstStyle/>
            <a:p>
              <a:endParaRPr lang="en-US"/>
            </a:p>
          </p:txBody>
        </p:sp>
        <p:sp>
          <p:nvSpPr>
            <p:cNvPr id="415839" name="Freeform 95"/>
            <p:cNvSpPr/>
            <p:nvPr/>
          </p:nvSpPr>
          <p:spPr bwMode="auto">
            <a:xfrm>
              <a:off x="2303" y="3451"/>
              <a:ext cx="31" cy="30"/>
            </a:xfrm>
            <a:custGeom>
              <a:avLst/>
              <a:gdLst/>
              <a:ahLst/>
              <a:cxnLst>
                <a:cxn ang="0">
                  <a:pos x="2" y="39"/>
                </a:cxn>
                <a:cxn ang="0">
                  <a:pos x="0" y="33"/>
                </a:cxn>
                <a:cxn ang="0">
                  <a:pos x="0" y="28"/>
                </a:cxn>
                <a:cxn ang="0">
                  <a:pos x="2" y="24"/>
                </a:cxn>
                <a:cxn ang="0">
                  <a:pos x="3" y="17"/>
                </a:cxn>
                <a:cxn ang="0">
                  <a:pos x="7" y="13"/>
                </a:cxn>
                <a:cxn ang="0">
                  <a:pos x="10" y="8"/>
                </a:cxn>
                <a:cxn ang="0">
                  <a:pos x="14" y="5"/>
                </a:cxn>
                <a:cxn ang="0">
                  <a:pos x="21" y="2"/>
                </a:cxn>
                <a:cxn ang="0">
                  <a:pos x="27" y="0"/>
                </a:cxn>
                <a:cxn ang="0">
                  <a:pos x="33" y="0"/>
                </a:cxn>
                <a:cxn ang="0">
                  <a:pos x="40" y="2"/>
                </a:cxn>
                <a:cxn ang="0">
                  <a:pos x="44" y="3"/>
                </a:cxn>
                <a:cxn ang="0">
                  <a:pos x="49" y="6"/>
                </a:cxn>
                <a:cxn ang="0">
                  <a:pos x="54" y="9"/>
                </a:cxn>
                <a:cxn ang="0">
                  <a:pos x="57" y="14"/>
                </a:cxn>
                <a:cxn ang="0">
                  <a:pos x="60" y="20"/>
                </a:cxn>
                <a:cxn ang="0">
                  <a:pos x="62" y="31"/>
                </a:cxn>
                <a:cxn ang="0">
                  <a:pos x="59" y="42"/>
                </a:cxn>
                <a:cxn ang="0">
                  <a:pos x="52" y="52"/>
                </a:cxn>
                <a:cxn ang="0">
                  <a:pos x="41" y="58"/>
                </a:cxn>
                <a:cxn ang="0">
                  <a:pos x="35" y="60"/>
                </a:cxn>
                <a:cxn ang="0">
                  <a:pos x="30" y="60"/>
                </a:cxn>
                <a:cxn ang="0">
                  <a:pos x="24" y="58"/>
                </a:cxn>
                <a:cxn ang="0">
                  <a:pos x="18" y="57"/>
                </a:cxn>
                <a:cxn ang="0">
                  <a:pos x="13" y="54"/>
                </a:cxn>
                <a:cxn ang="0">
                  <a:pos x="8" y="50"/>
                </a:cxn>
                <a:cxn ang="0">
                  <a:pos x="5" y="46"/>
                </a:cxn>
                <a:cxn ang="0">
                  <a:pos x="2" y="39"/>
                </a:cxn>
              </a:cxnLst>
              <a:rect l="0" t="0" r="r" b="b"/>
              <a:pathLst>
                <a:path w="62" h="60">
                  <a:moveTo>
                    <a:pt x="2" y="39"/>
                  </a:moveTo>
                  <a:lnTo>
                    <a:pt x="0" y="33"/>
                  </a:lnTo>
                  <a:lnTo>
                    <a:pt x="0" y="28"/>
                  </a:lnTo>
                  <a:lnTo>
                    <a:pt x="2" y="24"/>
                  </a:lnTo>
                  <a:lnTo>
                    <a:pt x="3" y="17"/>
                  </a:lnTo>
                  <a:lnTo>
                    <a:pt x="7" y="13"/>
                  </a:lnTo>
                  <a:lnTo>
                    <a:pt x="10" y="8"/>
                  </a:lnTo>
                  <a:lnTo>
                    <a:pt x="14" y="5"/>
                  </a:lnTo>
                  <a:lnTo>
                    <a:pt x="21" y="2"/>
                  </a:lnTo>
                  <a:lnTo>
                    <a:pt x="27" y="0"/>
                  </a:lnTo>
                  <a:lnTo>
                    <a:pt x="33" y="0"/>
                  </a:lnTo>
                  <a:lnTo>
                    <a:pt x="40" y="2"/>
                  </a:lnTo>
                  <a:lnTo>
                    <a:pt x="44" y="3"/>
                  </a:lnTo>
                  <a:lnTo>
                    <a:pt x="49" y="6"/>
                  </a:lnTo>
                  <a:lnTo>
                    <a:pt x="54" y="9"/>
                  </a:lnTo>
                  <a:lnTo>
                    <a:pt x="57" y="14"/>
                  </a:lnTo>
                  <a:lnTo>
                    <a:pt x="60" y="20"/>
                  </a:lnTo>
                  <a:lnTo>
                    <a:pt x="62" y="31"/>
                  </a:lnTo>
                  <a:lnTo>
                    <a:pt x="59" y="42"/>
                  </a:lnTo>
                  <a:lnTo>
                    <a:pt x="52" y="52"/>
                  </a:lnTo>
                  <a:lnTo>
                    <a:pt x="41" y="58"/>
                  </a:lnTo>
                  <a:lnTo>
                    <a:pt x="35" y="60"/>
                  </a:lnTo>
                  <a:lnTo>
                    <a:pt x="30" y="60"/>
                  </a:lnTo>
                  <a:lnTo>
                    <a:pt x="24" y="58"/>
                  </a:lnTo>
                  <a:lnTo>
                    <a:pt x="18" y="57"/>
                  </a:lnTo>
                  <a:lnTo>
                    <a:pt x="13" y="54"/>
                  </a:lnTo>
                  <a:lnTo>
                    <a:pt x="8" y="50"/>
                  </a:lnTo>
                  <a:lnTo>
                    <a:pt x="5" y="46"/>
                  </a:lnTo>
                  <a:lnTo>
                    <a:pt x="2" y="39"/>
                  </a:lnTo>
                  <a:close/>
                </a:path>
              </a:pathLst>
            </a:custGeom>
            <a:solidFill>
              <a:srgbClr val="000000"/>
            </a:solidFill>
            <a:ln w="9525">
              <a:noFill/>
              <a:round/>
            </a:ln>
          </p:spPr>
          <p:txBody>
            <a:bodyPr/>
            <a:lstStyle/>
            <a:p>
              <a:endParaRPr lang="en-US"/>
            </a:p>
          </p:txBody>
        </p:sp>
        <p:sp>
          <p:nvSpPr>
            <p:cNvPr id="415840" name="Freeform 96"/>
            <p:cNvSpPr/>
            <p:nvPr/>
          </p:nvSpPr>
          <p:spPr bwMode="auto">
            <a:xfrm>
              <a:off x="2306" y="3455"/>
              <a:ext cx="25" cy="23"/>
            </a:xfrm>
            <a:custGeom>
              <a:avLst/>
              <a:gdLst/>
              <a:ahLst/>
              <a:cxnLst>
                <a:cxn ang="0">
                  <a:pos x="33" y="46"/>
                </a:cxn>
                <a:cxn ang="0">
                  <a:pos x="41" y="41"/>
                </a:cxn>
                <a:cxn ang="0">
                  <a:pos x="47" y="33"/>
                </a:cxn>
                <a:cxn ang="0">
                  <a:pos x="48" y="25"/>
                </a:cxn>
                <a:cxn ang="0">
                  <a:pos x="47" y="16"/>
                </a:cxn>
                <a:cxn ang="0">
                  <a:pos x="42" y="8"/>
                </a:cxn>
                <a:cxn ang="0">
                  <a:pos x="36" y="2"/>
                </a:cxn>
                <a:cxn ang="0">
                  <a:pos x="26" y="0"/>
                </a:cxn>
                <a:cxn ang="0">
                  <a:pos x="17" y="2"/>
                </a:cxn>
                <a:cxn ang="0">
                  <a:pos x="7" y="7"/>
                </a:cxn>
                <a:cxn ang="0">
                  <a:pos x="3" y="14"/>
                </a:cxn>
                <a:cxn ang="0">
                  <a:pos x="0" y="22"/>
                </a:cxn>
                <a:cxn ang="0">
                  <a:pos x="1" y="32"/>
                </a:cxn>
                <a:cxn ang="0">
                  <a:pos x="6" y="40"/>
                </a:cxn>
                <a:cxn ang="0">
                  <a:pos x="14" y="46"/>
                </a:cxn>
                <a:cxn ang="0">
                  <a:pos x="23" y="48"/>
                </a:cxn>
                <a:cxn ang="0">
                  <a:pos x="33" y="46"/>
                </a:cxn>
              </a:cxnLst>
              <a:rect l="0" t="0" r="r" b="b"/>
              <a:pathLst>
                <a:path w="48" h="48">
                  <a:moveTo>
                    <a:pt x="33" y="46"/>
                  </a:moveTo>
                  <a:lnTo>
                    <a:pt x="41" y="41"/>
                  </a:lnTo>
                  <a:lnTo>
                    <a:pt x="47" y="33"/>
                  </a:lnTo>
                  <a:lnTo>
                    <a:pt x="48" y="25"/>
                  </a:lnTo>
                  <a:lnTo>
                    <a:pt x="47" y="16"/>
                  </a:lnTo>
                  <a:lnTo>
                    <a:pt x="42" y="8"/>
                  </a:lnTo>
                  <a:lnTo>
                    <a:pt x="36" y="2"/>
                  </a:lnTo>
                  <a:lnTo>
                    <a:pt x="26" y="0"/>
                  </a:lnTo>
                  <a:lnTo>
                    <a:pt x="17" y="2"/>
                  </a:lnTo>
                  <a:lnTo>
                    <a:pt x="7" y="7"/>
                  </a:lnTo>
                  <a:lnTo>
                    <a:pt x="3" y="14"/>
                  </a:lnTo>
                  <a:lnTo>
                    <a:pt x="0" y="22"/>
                  </a:lnTo>
                  <a:lnTo>
                    <a:pt x="1" y="32"/>
                  </a:lnTo>
                  <a:lnTo>
                    <a:pt x="6" y="40"/>
                  </a:lnTo>
                  <a:lnTo>
                    <a:pt x="14" y="46"/>
                  </a:lnTo>
                  <a:lnTo>
                    <a:pt x="23" y="48"/>
                  </a:lnTo>
                  <a:lnTo>
                    <a:pt x="33" y="46"/>
                  </a:lnTo>
                  <a:close/>
                </a:path>
              </a:pathLst>
            </a:custGeom>
            <a:solidFill>
              <a:srgbClr val="DDDDBF"/>
            </a:solidFill>
            <a:ln w="9525">
              <a:noFill/>
              <a:round/>
            </a:ln>
          </p:spPr>
          <p:txBody>
            <a:bodyPr/>
            <a:lstStyle/>
            <a:p>
              <a:endParaRPr lang="en-US"/>
            </a:p>
          </p:txBody>
        </p:sp>
        <p:sp>
          <p:nvSpPr>
            <p:cNvPr id="415841" name="Freeform 97"/>
            <p:cNvSpPr/>
            <p:nvPr/>
          </p:nvSpPr>
          <p:spPr bwMode="auto">
            <a:xfrm>
              <a:off x="2354" y="3495"/>
              <a:ext cx="23" cy="22"/>
            </a:xfrm>
            <a:custGeom>
              <a:avLst/>
              <a:gdLst/>
              <a:ahLst/>
              <a:cxnLst>
                <a:cxn ang="0">
                  <a:pos x="45" y="44"/>
                </a:cxn>
                <a:cxn ang="0">
                  <a:pos x="31" y="0"/>
                </a:cxn>
                <a:cxn ang="0">
                  <a:pos x="0" y="36"/>
                </a:cxn>
                <a:cxn ang="0">
                  <a:pos x="45" y="44"/>
                </a:cxn>
              </a:cxnLst>
              <a:rect l="0" t="0" r="r" b="b"/>
              <a:pathLst>
                <a:path w="45" h="44">
                  <a:moveTo>
                    <a:pt x="45" y="44"/>
                  </a:moveTo>
                  <a:lnTo>
                    <a:pt x="31" y="0"/>
                  </a:lnTo>
                  <a:lnTo>
                    <a:pt x="0" y="36"/>
                  </a:lnTo>
                  <a:lnTo>
                    <a:pt x="45" y="44"/>
                  </a:lnTo>
                  <a:close/>
                </a:path>
              </a:pathLst>
            </a:custGeom>
            <a:solidFill>
              <a:srgbClr val="DDDDBF"/>
            </a:solidFill>
            <a:ln w="9525">
              <a:noFill/>
              <a:round/>
            </a:ln>
          </p:spPr>
          <p:txBody>
            <a:bodyPr/>
            <a:lstStyle/>
            <a:p>
              <a:endParaRPr lang="en-US"/>
            </a:p>
          </p:txBody>
        </p:sp>
        <p:sp>
          <p:nvSpPr>
            <p:cNvPr id="415842" name="Freeform 98"/>
            <p:cNvSpPr/>
            <p:nvPr/>
          </p:nvSpPr>
          <p:spPr bwMode="auto">
            <a:xfrm>
              <a:off x="2286" y="3386"/>
              <a:ext cx="23" cy="23"/>
            </a:xfrm>
            <a:custGeom>
              <a:avLst/>
              <a:gdLst/>
              <a:ahLst/>
              <a:cxnLst>
                <a:cxn ang="0">
                  <a:pos x="9" y="0"/>
                </a:cxn>
                <a:cxn ang="0">
                  <a:pos x="0" y="46"/>
                </a:cxn>
                <a:cxn ang="0">
                  <a:pos x="45" y="30"/>
                </a:cxn>
                <a:cxn ang="0">
                  <a:pos x="9" y="0"/>
                </a:cxn>
              </a:cxnLst>
              <a:rect l="0" t="0" r="r" b="b"/>
              <a:pathLst>
                <a:path w="45" h="46">
                  <a:moveTo>
                    <a:pt x="9" y="0"/>
                  </a:moveTo>
                  <a:lnTo>
                    <a:pt x="0" y="46"/>
                  </a:lnTo>
                  <a:lnTo>
                    <a:pt x="45" y="30"/>
                  </a:lnTo>
                  <a:lnTo>
                    <a:pt x="9" y="0"/>
                  </a:lnTo>
                  <a:close/>
                </a:path>
              </a:pathLst>
            </a:custGeom>
            <a:solidFill>
              <a:srgbClr val="DDDDBF"/>
            </a:solidFill>
            <a:ln w="9525">
              <a:noFill/>
              <a:round/>
            </a:ln>
          </p:spPr>
          <p:txBody>
            <a:bodyPr/>
            <a:lstStyle/>
            <a:p>
              <a:endParaRPr lang="en-US"/>
            </a:p>
          </p:txBody>
        </p:sp>
        <p:sp>
          <p:nvSpPr>
            <p:cNvPr id="415843" name="Freeform 99"/>
            <p:cNvSpPr/>
            <p:nvPr/>
          </p:nvSpPr>
          <p:spPr bwMode="auto">
            <a:xfrm>
              <a:off x="2217" y="3435"/>
              <a:ext cx="8" cy="14"/>
            </a:xfrm>
            <a:custGeom>
              <a:avLst/>
              <a:gdLst/>
              <a:ahLst/>
              <a:cxnLst>
                <a:cxn ang="0">
                  <a:pos x="15" y="25"/>
                </a:cxn>
                <a:cxn ang="0">
                  <a:pos x="15" y="27"/>
                </a:cxn>
                <a:cxn ang="0">
                  <a:pos x="13" y="27"/>
                </a:cxn>
                <a:cxn ang="0">
                  <a:pos x="13" y="28"/>
                </a:cxn>
                <a:cxn ang="0">
                  <a:pos x="12" y="28"/>
                </a:cxn>
                <a:cxn ang="0">
                  <a:pos x="10" y="28"/>
                </a:cxn>
                <a:cxn ang="0">
                  <a:pos x="10" y="28"/>
                </a:cxn>
                <a:cxn ang="0">
                  <a:pos x="8" y="28"/>
                </a:cxn>
                <a:cxn ang="0">
                  <a:pos x="7" y="27"/>
                </a:cxn>
                <a:cxn ang="0">
                  <a:pos x="5" y="23"/>
                </a:cxn>
                <a:cxn ang="0">
                  <a:pos x="5" y="22"/>
                </a:cxn>
                <a:cxn ang="0">
                  <a:pos x="4" y="19"/>
                </a:cxn>
                <a:cxn ang="0">
                  <a:pos x="2" y="17"/>
                </a:cxn>
                <a:cxn ang="0">
                  <a:pos x="0" y="14"/>
                </a:cxn>
                <a:cxn ang="0">
                  <a:pos x="0" y="11"/>
                </a:cxn>
                <a:cxn ang="0">
                  <a:pos x="0" y="8"/>
                </a:cxn>
                <a:cxn ang="0">
                  <a:pos x="0" y="5"/>
                </a:cxn>
                <a:cxn ang="0">
                  <a:pos x="0" y="3"/>
                </a:cxn>
                <a:cxn ang="0">
                  <a:pos x="0" y="3"/>
                </a:cxn>
                <a:cxn ang="0">
                  <a:pos x="2" y="1"/>
                </a:cxn>
                <a:cxn ang="0">
                  <a:pos x="4" y="1"/>
                </a:cxn>
                <a:cxn ang="0">
                  <a:pos x="5" y="0"/>
                </a:cxn>
                <a:cxn ang="0">
                  <a:pos x="7" y="0"/>
                </a:cxn>
                <a:cxn ang="0">
                  <a:pos x="7" y="1"/>
                </a:cxn>
                <a:cxn ang="0">
                  <a:pos x="8" y="3"/>
                </a:cxn>
                <a:cxn ang="0">
                  <a:pos x="10" y="5"/>
                </a:cxn>
                <a:cxn ang="0">
                  <a:pos x="12" y="6"/>
                </a:cxn>
                <a:cxn ang="0">
                  <a:pos x="12" y="9"/>
                </a:cxn>
                <a:cxn ang="0">
                  <a:pos x="13" y="12"/>
                </a:cxn>
                <a:cxn ang="0">
                  <a:pos x="15" y="17"/>
                </a:cxn>
                <a:cxn ang="0">
                  <a:pos x="16" y="20"/>
                </a:cxn>
                <a:cxn ang="0">
                  <a:pos x="16" y="23"/>
                </a:cxn>
                <a:cxn ang="0">
                  <a:pos x="15" y="25"/>
                </a:cxn>
              </a:cxnLst>
              <a:rect l="0" t="0" r="r" b="b"/>
              <a:pathLst>
                <a:path w="16" h="28">
                  <a:moveTo>
                    <a:pt x="15" y="25"/>
                  </a:moveTo>
                  <a:lnTo>
                    <a:pt x="15" y="27"/>
                  </a:lnTo>
                  <a:lnTo>
                    <a:pt x="13" y="27"/>
                  </a:lnTo>
                  <a:lnTo>
                    <a:pt x="13" y="28"/>
                  </a:lnTo>
                  <a:lnTo>
                    <a:pt x="12" y="28"/>
                  </a:lnTo>
                  <a:lnTo>
                    <a:pt x="10" y="28"/>
                  </a:lnTo>
                  <a:lnTo>
                    <a:pt x="10" y="28"/>
                  </a:lnTo>
                  <a:lnTo>
                    <a:pt x="8" y="28"/>
                  </a:lnTo>
                  <a:lnTo>
                    <a:pt x="7" y="27"/>
                  </a:lnTo>
                  <a:lnTo>
                    <a:pt x="5" y="23"/>
                  </a:lnTo>
                  <a:lnTo>
                    <a:pt x="5" y="22"/>
                  </a:lnTo>
                  <a:lnTo>
                    <a:pt x="4" y="19"/>
                  </a:lnTo>
                  <a:lnTo>
                    <a:pt x="2" y="17"/>
                  </a:lnTo>
                  <a:lnTo>
                    <a:pt x="0" y="14"/>
                  </a:lnTo>
                  <a:lnTo>
                    <a:pt x="0" y="11"/>
                  </a:lnTo>
                  <a:lnTo>
                    <a:pt x="0" y="8"/>
                  </a:lnTo>
                  <a:lnTo>
                    <a:pt x="0" y="5"/>
                  </a:lnTo>
                  <a:lnTo>
                    <a:pt x="0" y="3"/>
                  </a:lnTo>
                  <a:lnTo>
                    <a:pt x="0" y="3"/>
                  </a:lnTo>
                  <a:lnTo>
                    <a:pt x="2" y="1"/>
                  </a:lnTo>
                  <a:lnTo>
                    <a:pt x="4" y="1"/>
                  </a:lnTo>
                  <a:lnTo>
                    <a:pt x="5" y="0"/>
                  </a:lnTo>
                  <a:lnTo>
                    <a:pt x="7" y="0"/>
                  </a:lnTo>
                  <a:lnTo>
                    <a:pt x="7" y="1"/>
                  </a:lnTo>
                  <a:lnTo>
                    <a:pt x="8" y="3"/>
                  </a:lnTo>
                  <a:lnTo>
                    <a:pt x="10" y="5"/>
                  </a:lnTo>
                  <a:lnTo>
                    <a:pt x="12" y="6"/>
                  </a:lnTo>
                  <a:lnTo>
                    <a:pt x="12" y="9"/>
                  </a:lnTo>
                  <a:lnTo>
                    <a:pt x="13" y="12"/>
                  </a:lnTo>
                  <a:lnTo>
                    <a:pt x="15" y="17"/>
                  </a:lnTo>
                  <a:lnTo>
                    <a:pt x="16" y="20"/>
                  </a:lnTo>
                  <a:lnTo>
                    <a:pt x="16" y="23"/>
                  </a:lnTo>
                  <a:lnTo>
                    <a:pt x="15" y="25"/>
                  </a:lnTo>
                  <a:close/>
                </a:path>
              </a:pathLst>
            </a:custGeom>
            <a:solidFill>
              <a:srgbClr val="FFFFFF"/>
            </a:solidFill>
            <a:ln w="9525">
              <a:noFill/>
              <a:round/>
            </a:ln>
          </p:spPr>
          <p:txBody>
            <a:bodyPr/>
            <a:lstStyle/>
            <a:p>
              <a:endParaRPr lang="en-US"/>
            </a:p>
          </p:txBody>
        </p:sp>
        <p:sp>
          <p:nvSpPr>
            <p:cNvPr id="415844" name="Freeform 100"/>
            <p:cNvSpPr/>
            <p:nvPr/>
          </p:nvSpPr>
          <p:spPr bwMode="auto">
            <a:xfrm>
              <a:off x="2205" y="3497"/>
              <a:ext cx="6" cy="7"/>
            </a:xfrm>
            <a:custGeom>
              <a:avLst/>
              <a:gdLst/>
              <a:ahLst/>
              <a:cxnLst>
                <a:cxn ang="0">
                  <a:pos x="0" y="5"/>
                </a:cxn>
                <a:cxn ang="0">
                  <a:pos x="1" y="4"/>
                </a:cxn>
                <a:cxn ang="0">
                  <a:pos x="1" y="4"/>
                </a:cxn>
                <a:cxn ang="0">
                  <a:pos x="1" y="2"/>
                </a:cxn>
                <a:cxn ang="0">
                  <a:pos x="3" y="2"/>
                </a:cxn>
                <a:cxn ang="0">
                  <a:pos x="5" y="0"/>
                </a:cxn>
                <a:cxn ang="0">
                  <a:pos x="6" y="0"/>
                </a:cxn>
                <a:cxn ang="0">
                  <a:pos x="6" y="0"/>
                </a:cxn>
                <a:cxn ang="0">
                  <a:pos x="8" y="2"/>
                </a:cxn>
                <a:cxn ang="0">
                  <a:pos x="9" y="2"/>
                </a:cxn>
                <a:cxn ang="0">
                  <a:pos x="9" y="4"/>
                </a:cxn>
                <a:cxn ang="0">
                  <a:pos x="11" y="5"/>
                </a:cxn>
                <a:cxn ang="0">
                  <a:pos x="11" y="7"/>
                </a:cxn>
                <a:cxn ang="0">
                  <a:pos x="11" y="8"/>
                </a:cxn>
                <a:cxn ang="0">
                  <a:pos x="11" y="8"/>
                </a:cxn>
                <a:cxn ang="0">
                  <a:pos x="11" y="10"/>
                </a:cxn>
                <a:cxn ang="0">
                  <a:pos x="11" y="11"/>
                </a:cxn>
                <a:cxn ang="0">
                  <a:pos x="11" y="13"/>
                </a:cxn>
                <a:cxn ang="0">
                  <a:pos x="9" y="13"/>
                </a:cxn>
                <a:cxn ang="0">
                  <a:pos x="9" y="13"/>
                </a:cxn>
                <a:cxn ang="0">
                  <a:pos x="8" y="15"/>
                </a:cxn>
                <a:cxn ang="0">
                  <a:pos x="6" y="15"/>
                </a:cxn>
                <a:cxn ang="0">
                  <a:pos x="6" y="15"/>
                </a:cxn>
                <a:cxn ang="0">
                  <a:pos x="5" y="15"/>
                </a:cxn>
                <a:cxn ang="0">
                  <a:pos x="3" y="15"/>
                </a:cxn>
                <a:cxn ang="0">
                  <a:pos x="1" y="13"/>
                </a:cxn>
                <a:cxn ang="0">
                  <a:pos x="1" y="11"/>
                </a:cxn>
                <a:cxn ang="0">
                  <a:pos x="1" y="11"/>
                </a:cxn>
                <a:cxn ang="0">
                  <a:pos x="0" y="10"/>
                </a:cxn>
                <a:cxn ang="0">
                  <a:pos x="0" y="8"/>
                </a:cxn>
                <a:cxn ang="0">
                  <a:pos x="0" y="7"/>
                </a:cxn>
                <a:cxn ang="0">
                  <a:pos x="0" y="7"/>
                </a:cxn>
                <a:cxn ang="0">
                  <a:pos x="0" y="5"/>
                </a:cxn>
              </a:cxnLst>
              <a:rect l="0" t="0" r="r" b="b"/>
              <a:pathLst>
                <a:path w="11" h="15">
                  <a:moveTo>
                    <a:pt x="0" y="5"/>
                  </a:moveTo>
                  <a:lnTo>
                    <a:pt x="1" y="4"/>
                  </a:lnTo>
                  <a:lnTo>
                    <a:pt x="1" y="4"/>
                  </a:lnTo>
                  <a:lnTo>
                    <a:pt x="1" y="2"/>
                  </a:lnTo>
                  <a:lnTo>
                    <a:pt x="3" y="2"/>
                  </a:lnTo>
                  <a:lnTo>
                    <a:pt x="5" y="0"/>
                  </a:lnTo>
                  <a:lnTo>
                    <a:pt x="6" y="0"/>
                  </a:lnTo>
                  <a:lnTo>
                    <a:pt x="6" y="0"/>
                  </a:lnTo>
                  <a:lnTo>
                    <a:pt x="8" y="2"/>
                  </a:lnTo>
                  <a:lnTo>
                    <a:pt x="9" y="2"/>
                  </a:lnTo>
                  <a:lnTo>
                    <a:pt x="9" y="4"/>
                  </a:lnTo>
                  <a:lnTo>
                    <a:pt x="11" y="5"/>
                  </a:lnTo>
                  <a:lnTo>
                    <a:pt x="11" y="7"/>
                  </a:lnTo>
                  <a:lnTo>
                    <a:pt x="11" y="8"/>
                  </a:lnTo>
                  <a:lnTo>
                    <a:pt x="11" y="8"/>
                  </a:lnTo>
                  <a:lnTo>
                    <a:pt x="11" y="10"/>
                  </a:lnTo>
                  <a:lnTo>
                    <a:pt x="11" y="11"/>
                  </a:lnTo>
                  <a:lnTo>
                    <a:pt x="11" y="13"/>
                  </a:lnTo>
                  <a:lnTo>
                    <a:pt x="9" y="13"/>
                  </a:lnTo>
                  <a:lnTo>
                    <a:pt x="9" y="13"/>
                  </a:lnTo>
                  <a:lnTo>
                    <a:pt x="8" y="15"/>
                  </a:lnTo>
                  <a:lnTo>
                    <a:pt x="6" y="15"/>
                  </a:lnTo>
                  <a:lnTo>
                    <a:pt x="6" y="15"/>
                  </a:lnTo>
                  <a:lnTo>
                    <a:pt x="5" y="15"/>
                  </a:lnTo>
                  <a:lnTo>
                    <a:pt x="3" y="15"/>
                  </a:lnTo>
                  <a:lnTo>
                    <a:pt x="1" y="13"/>
                  </a:lnTo>
                  <a:lnTo>
                    <a:pt x="1" y="11"/>
                  </a:lnTo>
                  <a:lnTo>
                    <a:pt x="1" y="11"/>
                  </a:lnTo>
                  <a:lnTo>
                    <a:pt x="0" y="10"/>
                  </a:lnTo>
                  <a:lnTo>
                    <a:pt x="0" y="8"/>
                  </a:lnTo>
                  <a:lnTo>
                    <a:pt x="0" y="7"/>
                  </a:lnTo>
                  <a:lnTo>
                    <a:pt x="0" y="7"/>
                  </a:lnTo>
                  <a:lnTo>
                    <a:pt x="0" y="5"/>
                  </a:lnTo>
                  <a:close/>
                </a:path>
              </a:pathLst>
            </a:custGeom>
            <a:solidFill>
              <a:srgbClr val="FFFFFF"/>
            </a:solidFill>
            <a:ln w="9525">
              <a:noFill/>
              <a:round/>
            </a:ln>
          </p:spPr>
          <p:txBody>
            <a:bodyPr/>
            <a:lstStyle/>
            <a:p>
              <a:endParaRPr lang="en-US"/>
            </a:p>
          </p:txBody>
        </p:sp>
        <p:sp>
          <p:nvSpPr>
            <p:cNvPr id="415845" name="Freeform 101"/>
            <p:cNvSpPr/>
            <p:nvPr/>
          </p:nvSpPr>
          <p:spPr bwMode="auto">
            <a:xfrm>
              <a:off x="2243" y="3544"/>
              <a:ext cx="5" cy="4"/>
            </a:xfrm>
            <a:custGeom>
              <a:avLst/>
              <a:gdLst/>
              <a:ahLst/>
              <a:cxnLst>
                <a:cxn ang="0">
                  <a:pos x="0" y="1"/>
                </a:cxn>
                <a:cxn ang="0">
                  <a:pos x="0" y="1"/>
                </a:cxn>
                <a:cxn ang="0">
                  <a:pos x="2" y="0"/>
                </a:cxn>
                <a:cxn ang="0">
                  <a:pos x="2" y="0"/>
                </a:cxn>
                <a:cxn ang="0">
                  <a:pos x="4" y="0"/>
                </a:cxn>
                <a:cxn ang="0">
                  <a:pos x="5" y="0"/>
                </a:cxn>
                <a:cxn ang="0">
                  <a:pos x="5" y="0"/>
                </a:cxn>
                <a:cxn ang="0">
                  <a:pos x="7" y="0"/>
                </a:cxn>
                <a:cxn ang="0">
                  <a:pos x="7" y="0"/>
                </a:cxn>
                <a:cxn ang="0">
                  <a:pos x="8" y="0"/>
                </a:cxn>
                <a:cxn ang="0">
                  <a:pos x="8" y="0"/>
                </a:cxn>
                <a:cxn ang="0">
                  <a:pos x="8" y="1"/>
                </a:cxn>
                <a:cxn ang="0">
                  <a:pos x="10" y="1"/>
                </a:cxn>
                <a:cxn ang="0">
                  <a:pos x="10" y="3"/>
                </a:cxn>
                <a:cxn ang="0">
                  <a:pos x="10" y="3"/>
                </a:cxn>
                <a:cxn ang="0">
                  <a:pos x="10" y="3"/>
                </a:cxn>
                <a:cxn ang="0">
                  <a:pos x="8" y="5"/>
                </a:cxn>
                <a:cxn ang="0">
                  <a:pos x="8" y="5"/>
                </a:cxn>
                <a:cxn ang="0">
                  <a:pos x="8" y="5"/>
                </a:cxn>
                <a:cxn ang="0">
                  <a:pos x="8" y="6"/>
                </a:cxn>
                <a:cxn ang="0">
                  <a:pos x="7" y="6"/>
                </a:cxn>
                <a:cxn ang="0">
                  <a:pos x="5" y="6"/>
                </a:cxn>
                <a:cxn ang="0">
                  <a:pos x="5" y="6"/>
                </a:cxn>
                <a:cxn ang="0">
                  <a:pos x="4" y="6"/>
                </a:cxn>
                <a:cxn ang="0">
                  <a:pos x="2" y="6"/>
                </a:cxn>
                <a:cxn ang="0">
                  <a:pos x="2" y="6"/>
                </a:cxn>
                <a:cxn ang="0">
                  <a:pos x="2" y="6"/>
                </a:cxn>
                <a:cxn ang="0">
                  <a:pos x="0" y="6"/>
                </a:cxn>
                <a:cxn ang="0">
                  <a:pos x="0" y="5"/>
                </a:cxn>
                <a:cxn ang="0">
                  <a:pos x="0" y="3"/>
                </a:cxn>
                <a:cxn ang="0">
                  <a:pos x="0" y="3"/>
                </a:cxn>
                <a:cxn ang="0">
                  <a:pos x="0" y="3"/>
                </a:cxn>
                <a:cxn ang="0">
                  <a:pos x="0" y="1"/>
                </a:cxn>
              </a:cxnLst>
              <a:rect l="0" t="0" r="r" b="b"/>
              <a:pathLst>
                <a:path w="10" h="6">
                  <a:moveTo>
                    <a:pt x="0" y="1"/>
                  </a:moveTo>
                  <a:lnTo>
                    <a:pt x="0" y="1"/>
                  </a:lnTo>
                  <a:lnTo>
                    <a:pt x="2" y="0"/>
                  </a:lnTo>
                  <a:lnTo>
                    <a:pt x="2" y="0"/>
                  </a:lnTo>
                  <a:lnTo>
                    <a:pt x="4" y="0"/>
                  </a:lnTo>
                  <a:lnTo>
                    <a:pt x="5" y="0"/>
                  </a:lnTo>
                  <a:lnTo>
                    <a:pt x="5" y="0"/>
                  </a:lnTo>
                  <a:lnTo>
                    <a:pt x="7" y="0"/>
                  </a:lnTo>
                  <a:lnTo>
                    <a:pt x="7" y="0"/>
                  </a:lnTo>
                  <a:lnTo>
                    <a:pt x="8" y="0"/>
                  </a:lnTo>
                  <a:lnTo>
                    <a:pt x="8" y="0"/>
                  </a:lnTo>
                  <a:lnTo>
                    <a:pt x="8" y="1"/>
                  </a:lnTo>
                  <a:lnTo>
                    <a:pt x="10" y="1"/>
                  </a:lnTo>
                  <a:lnTo>
                    <a:pt x="10" y="3"/>
                  </a:lnTo>
                  <a:lnTo>
                    <a:pt x="10" y="3"/>
                  </a:lnTo>
                  <a:lnTo>
                    <a:pt x="10" y="3"/>
                  </a:lnTo>
                  <a:lnTo>
                    <a:pt x="8" y="5"/>
                  </a:lnTo>
                  <a:lnTo>
                    <a:pt x="8" y="5"/>
                  </a:lnTo>
                  <a:lnTo>
                    <a:pt x="8" y="5"/>
                  </a:lnTo>
                  <a:lnTo>
                    <a:pt x="8" y="6"/>
                  </a:lnTo>
                  <a:lnTo>
                    <a:pt x="7" y="6"/>
                  </a:lnTo>
                  <a:lnTo>
                    <a:pt x="5" y="6"/>
                  </a:lnTo>
                  <a:lnTo>
                    <a:pt x="5" y="6"/>
                  </a:lnTo>
                  <a:lnTo>
                    <a:pt x="4" y="6"/>
                  </a:lnTo>
                  <a:lnTo>
                    <a:pt x="2" y="6"/>
                  </a:lnTo>
                  <a:lnTo>
                    <a:pt x="2" y="6"/>
                  </a:lnTo>
                  <a:lnTo>
                    <a:pt x="2" y="6"/>
                  </a:lnTo>
                  <a:lnTo>
                    <a:pt x="0" y="6"/>
                  </a:lnTo>
                  <a:lnTo>
                    <a:pt x="0" y="5"/>
                  </a:lnTo>
                  <a:lnTo>
                    <a:pt x="0" y="3"/>
                  </a:lnTo>
                  <a:lnTo>
                    <a:pt x="0" y="3"/>
                  </a:lnTo>
                  <a:lnTo>
                    <a:pt x="0" y="3"/>
                  </a:lnTo>
                  <a:lnTo>
                    <a:pt x="0" y="1"/>
                  </a:lnTo>
                  <a:close/>
                </a:path>
              </a:pathLst>
            </a:custGeom>
            <a:solidFill>
              <a:srgbClr val="FFFFFF"/>
            </a:solidFill>
            <a:ln w="9525">
              <a:noFill/>
              <a:round/>
            </a:ln>
          </p:spPr>
          <p:txBody>
            <a:bodyPr/>
            <a:lstStyle/>
            <a:p>
              <a:endParaRPr lang="en-US"/>
            </a:p>
          </p:txBody>
        </p:sp>
        <p:sp>
          <p:nvSpPr>
            <p:cNvPr id="415846" name="Freeform 102"/>
            <p:cNvSpPr/>
            <p:nvPr/>
          </p:nvSpPr>
          <p:spPr bwMode="auto">
            <a:xfrm>
              <a:off x="2246" y="3552"/>
              <a:ext cx="6" cy="7"/>
            </a:xfrm>
            <a:custGeom>
              <a:avLst/>
              <a:gdLst/>
              <a:ahLst/>
              <a:cxnLst>
                <a:cxn ang="0">
                  <a:pos x="13" y="8"/>
                </a:cxn>
                <a:cxn ang="0">
                  <a:pos x="11" y="9"/>
                </a:cxn>
                <a:cxn ang="0">
                  <a:pos x="11" y="9"/>
                </a:cxn>
                <a:cxn ang="0">
                  <a:pos x="10" y="11"/>
                </a:cxn>
                <a:cxn ang="0">
                  <a:pos x="8" y="11"/>
                </a:cxn>
                <a:cxn ang="0">
                  <a:pos x="7" y="12"/>
                </a:cxn>
                <a:cxn ang="0">
                  <a:pos x="7" y="12"/>
                </a:cxn>
                <a:cxn ang="0">
                  <a:pos x="5" y="12"/>
                </a:cxn>
                <a:cxn ang="0">
                  <a:pos x="3" y="11"/>
                </a:cxn>
                <a:cxn ang="0">
                  <a:pos x="2" y="11"/>
                </a:cxn>
                <a:cxn ang="0">
                  <a:pos x="2" y="9"/>
                </a:cxn>
                <a:cxn ang="0">
                  <a:pos x="2" y="9"/>
                </a:cxn>
                <a:cxn ang="0">
                  <a:pos x="0" y="8"/>
                </a:cxn>
                <a:cxn ang="0">
                  <a:pos x="0" y="6"/>
                </a:cxn>
                <a:cxn ang="0">
                  <a:pos x="0" y="6"/>
                </a:cxn>
                <a:cxn ang="0">
                  <a:pos x="0" y="4"/>
                </a:cxn>
                <a:cxn ang="0">
                  <a:pos x="2" y="4"/>
                </a:cxn>
                <a:cxn ang="0">
                  <a:pos x="2" y="3"/>
                </a:cxn>
                <a:cxn ang="0">
                  <a:pos x="3" y="3"/>
                </a:cxn>
                <a:cxn ang="0">
                  <a:pos x="3" y="1"/>
                </a:cxn>
                <a:cxn ang="0">
                  <a:pos x="5" y="1"/>
                </a:cxn>
                <a:cxn ang="0">
                  <a:pos x="7" y="0"/>
                </a:cxn>
                <a:cxn ang="0">
                  <a:pos x="8" y="0"/>
                </a:cxn>
                <a:cxn ang="0">
                  <a:pos x="8" y="0"/>
                </a:cxn>
                <a:cxn ang="0">
                  <a:pos x="10" y="1"/>
                </a:cxn>
                <a:cxn ang="0">
                  <a:pos x="10" y="1"/>
                </a:cxn>
                <a:cxn ang="0">
                  <a:pos x="11" y="1"/>
                </a:cxn>
                <a:cxn ang="0">
                  <a:pos x="11" y="3"/>
                </a:cxn>
                <a:cxn ang="0">
                  <a:pos x="13" y="4"/>
                </a:cxn>
                <a:cxn ang="0">
                  <a:pos x="13" y="6"/>
                </a:cxn>
                <a:cxn ang="0">
                  <a:pos x="13" y="6"/>
                </a:cxn>
                <a:cxn ang="0">
                  <a:pos x="13" y="8"/>
                </a:cxn>
                <a:cxn ang="0">
                  <a:pos x="13" y="8"/>
                </a:cxn>
              </a:cxnLst>
              <a:rect l="0" t="0" r="r" b="b"/>
              <a:pathLst>
                <a:path w="13" h="12">
                  <a:moveTo>
                    <a:pt x="13" y="8"/>
                  </a:moveTo>
                  <a:lnTo>
                    <a:pt x="11" y="9"/>
                  </a:lnTo>
                  <a:lnTo>
                    <a:pt x="11" y="9"/>
                  </a:lnTo>
                  <a:lnTo>
                    <a:pt x="10" y="11"/>
                  </a:lnTo>
                  <a:lnTo>
                    <a:pt x="8" y="11"/>
                  </a:lnTo>
                  <a:lnTo>
                    <a:pt x="7" y="12"/>
                  </a:lnTo>
                  <a:lnTo>
                    <a:pt x="7" y="12"/>
                  </a:lnTo>
                  <a:lnTo>
                    <a:pt x="5" y="12"/>
                  </a:lnTo>
                  <a:lnTo>
                    <a:pt x="3" y="11"/>
                  </a:lnTo>
                  <a:lnTo>
                    <a:pt x="2" y="11"/>
                  </a:lnTo>
                  <a:lnTo>
                    <a:pt x="2" y="9"/>
                  </a:lnTo>
                  <a:lnTo>
                    <a:pt x="2" y="9"/>
                  </a:lnTo>
                  <a:lnTo>
                    <a:pt x="0" y="8"/>
                  </a:lnTo>
                  <a:lnTo>
                    <a:pt x="0" y="6"/>
                  </a:lnTo>
                  <a:lnTo>
                    <a:pt x="0" y="6"/>
                  </a:lnTo>
                  <a:lnTo>
                    <a:pt x="0" y="4"/>
                  </a:lnTo>
                  <a:lnTo>
                    <a:pt x="2" y="4"/>
                  </a:lnTo>
                  <a:lnTo>
                    <a:pt x="2" y="3"/>
                  </a:lnTo>
                  <a:lnTo>
                    <a:pt x="3" y="3"/>
                  </a:lnTo>
                  <a:lnTo>
                    <a:pt x="3" y="1"/>
                  </a:lnTo>
                  <a:lnTo>
                    <a:pt x="5" y="1"/>
                  </a:lnTo>
                  <a:lnTo>
                    <a:pt x="7" y="0"/>
                  </a:lnTo>
                  <a:lnTo>
                    <a:pt x="8" y="0"/>
                  </a:lnTo>
                  <a:lnTo>
                    <a:pt x="8" y="0"/>
                  </a:lnTo>
                  <a:lnTo>
                    <a:pt x="10" y="1"/>
                  </a:lnTo>
                  <a:lnTo>
                    <a:pt x="10" y="1"/>
                  </a:lnTo>
                  <a:lnTo>
                    <a:pt x="11" y="1"/>
                  </a:lnTo>
                  <a:lnTo>
                    <a:pt x="11" y="3"/>
                  </a:lnTo>
                  <a:lnTo>
                    <a:pt x="13" y="4"/>
                  </a:lnTo>
                  <a:lnTo>
                    <a:pt x="13" y="6"/>
                  </a:lnTo>
                  <a:lnTo>
                    <a:pt x="13" y="6"/>
                  </a:lnTo>
                  <a:lnTo>
                    <a:pt x="13" y="8"/>
                  </a:lnTo>
                  <a:lnTo>
                    <a:pt x="13" y="8"/>
                  </a:lnTo>
                  <a:close/>
                </a:path>
              </a:pathLst>
            </a:custGeom>
            <a:solidFill>
              <a:srgbClr val="FFFFFF"/>
            </a:solidFill>
            <a:ln w="9525">
              <a:noFill/>
              <a:round/>
            </a:ln>
          </p:spPr>
          <p:txBody>
            <a:bodyPr/>
            <a:lstStyle/>
            <a:p>
              <a:endParaRPr lang="en-US"/>
            </a:p>
          </p:txBody>
        </p:sp>
        <p:sp>
          <p:nvSpPr>
            <p:cNvPr id="415847" name="Freeform 103"/>
            <p:cNvSpPr/>
            <p:nvPr/>
          </p:nvSpPr>
          <p:spPr bwMode="auto">
            <a:xfrm>
              <a:off x="2354" y="3573"/>
              <a:ext cx="7" cy="6"/>
            </a:xfrm>
            <a:custGeom>
              <a:avLst/>
              <a:gdLst/>
              <a:ahLst/>
              <a:cxnLst>
                <a:cxn ang="0">
                  <a:pos x="11" y="9"/>
                </a:cxn>
                <a:cxn ang="0">
                  <a:pos x="11" y="11"/>
                </a:cxn>
                <a:cxn ang="0">
                  <a:pos x="11" y="11"/>
                </a:cxn>
                <a:cxn ang="0">
                  <a:pos x="9" y="12"/>
                </a:cxn>
                <a:cxn ang="0">
                  <a:pos x="8" y="12"/>
                </a:cxn>
                <a:cxn ang="0">
                  <a:pos x="6" y="12"/>
                </a:cxn>
                <a:cxn ang="0">
                  <a:pos x="6" y="12"/>
                </a:cxn>
                <a:cxn ang="0">
                  <a:pos x="4" y="12"/>
                </a:cxn>
                <a:cxn ang="0">
                  <a:pos x="3" y="12"/>
                </a:cxn>
                <a:cxn ang="0">
                  <a:pos x="1" y="12"/>
                </a:cxn>
                <a:cxn ang="0">
                  <a:pos x="1" y="11"/>
                </a:cxn>
                <a:cxn ang="0">
                  <a:pos x="1" y="11"/>
                </a:cxn>
                <a:cxn ang="0">
                  <a:pos x="0" y="9"/>
                </a:cxn>
                <a:cxn ang="0">
                  <a:pos x="0" y="8"/>
                </a:cxn>
                <a:cxn ang="0">
                  <a:pos x="0" y="6"/>
                </a:cxn>
                <a:cxn ang="0">
                  <a:pos x="0" y="4"/>
                </a:cxn>
                <a:cxn ang="0">
                  <a:pos x="0" y="3"/>
                </a:cxn>
                <a:cxn ang="0">
                  <a:pos x="1" y="1"/>
                </a:cxn>
                <a:cxn ang="0">
                  <a:pos x="1" y="1"/>
                </a:cxn>
                <a:cxn ang="0">
                  <a:pos x="1" y="1"/>
                </a:cxn>
                <a:cxn ang="0">
                  <a:pos x="3" y="0"/>
                </a:cxn>
                <a:cxn ang="0">
                  <a:pos x="4" y="0"/>
                </a:cxn>
                <a:cxn ang="0">
                  <a:pos x="6" y="0"/>
                </a:cxn>
                <a:cxn ang="0">
                  <a:pos x="8" y="0"/>
                </a:cxn>
                <a:cxn ang="0">
                  <a:pos x="8" y="1"/>
                </a:cxn>
                <a:cxn ang="0">
                  <a:pos x="9" y="1"/>
                </a:cxn>
                <a:cxn ang="0">
                  <a:pos x="9" y="3"/>
                </a:cxn>
                <a:cxn ang="0">
                  <a:pos x="11" y="3"/>
                </a:cxn>
                <a:cxn ang="0">
                  <a:pos x="11" y="4"/>
                </a:cxn>
                <a:cxn ang="0">
                  <a:pos x="12" y="6"/>
                </a:cxn>
                <a:cxn ang="0">
                  <a:pos x="12" y="6"/>
                </a:cxn>
                <a:cxn ang="0">
                  <a:pos x="12" y="8"/>
                </a:cxn>
                <a:cxn ang="0">
                  <a:pos x="11" y="9"/>
                </a:cxn>
              </a:cxnLst>
              <a:rect l="0" t="0" r="r" b="b"/>
              <a:pathLst>
                <a:path w="12" h="12">
                  <a:moveTo>
                    <a:pt x="11" y="9"/>
                  </a:moveTo>
                  <a:lnTo>
                    <a:pt x="11" y="11"/>
                  </a:lnTo>
                  <a:lnTo>
                    <a:pt x="11" y="11"/>
                  </a:lnTo>
                  <a:lnTo>
                    <a:pt x="9" y="12"/>
                  </a:lnTo>
                  <a:lnTo>
                    <a:pt x="8" y="12"/>
                  </a:lnTo>
                  <a:lnTo>
                    <a:pt x="6" y="12"/>
                  </a:lnTo>
                  <a:lnTo>
                    <a:pt x="6" y="12"/>
                  </a:lnTo>
                  <a:lnTo>
                    <a:pt x="4" y="12"/>
                  </a:lnTo>
                  <a:lnTo>
                    <a:pt x="3" y="12"/>
                  </a:lnTo>
                  <a:lnTo>
                    <a:pt x="1" y="12"/>
                  </a:lnTo>
                  <a:lnTo>
                    <a:pt x="1" y="11"/>
                  </a:lnTo>
                  <a:lnTo>
                    <a:pt x="1" y="11"/>
                  </a:lnTo>
                  <a:lnTo>
                    <a:pt x="0" y="9"/>
                  </a:lnTo>
                  <a:lnTo>
                    <a:pt x="0" y="8"/>
                  </a:lnTo>
                  <a:lnTo>
                    <a:pt x="0" y="6"/>
                  </a:lnTo>
                  <a:lnTo>
                    <a:pt x="0" y="4"/>
                  </a:lnTo>
                  <a:lnTo>
                    <a:pt x="0" y="3"/>
                  </a:lnTo>
                  <a:lnTo>
                    <a:pt x="1" y="1"/>
                  </a:lnTo>
                  <a:lnTo>
                    <a:pt x="1" y="1"/>
                  </a:lnTo>
                  <a:lnTo>
                    <a:pt x="1" y="1"/>
                  </a:lnTo>
                  <a:lnTo>
                    <a:pt x="3" y="0"/>
                  </a:lnTo>
                  <a:lnTo>
                    <a:pt x="4" y="0"/>
                  </a:lnTo>
                  <a:lnTo>
                    <a:pt x="6" y="0"/>
                  </a:lnTo>
                  <a:lnTo>
                    <a:pt x="8" y="0"/>
                  </a:lnTo>
                  <a:lnTo>
                    <a:pt x="8" y="1"/>
                  </a:lnTo>
                  <a:lnTo>
                    <a:pt x="9" y="1"/>
                  </a:lnTo>
                  <a:lnTo>
                    <a:pt x="9" y="3"/>
                  </a:lnTo>
                  <a:lnTo>
                    <a:pt x="11" y="3"/>
                  </a:lnTo>
                  <a:lnTo>
                    <a:pt x="11" y="4"/>
                  </a:lnTo>
                  <a:lnTo>
                    <a:pt x="12" y="6"/>
                  </a:lnTo>
                  <a:lnTo>
                    <a:pt x="12" y="6"/>
                  </a:lnTo>
                  <a:lnTo>
                    <a:pt x="12" y="8"/>
                  </a:lnTo>
                  <a:lnTo>
                    <a:pt x="11" y="9"/>
                  </a:lnTo>
                  <a:close/>
                </a:path>
              </a:pathLst>
            </a:custGeom>
            <a:solidFill>
              <a:srgbClr val="FFFFFF"/>
            </a:solidFill>
            <a:ln w="9525">
              <a:noFill/>
              <a:round/>
            </a:ln>
          </p:spPr>
          <p:txBody>
            <a:bodyPr/>
            <a:lstStyle/>
            <a:p>
              <a:endParaRPr lang="en-US"/>
            </a:p>
          </p:txBody>
        </p:sp>
        <p:sp>
          <p:nvSpPr>
            <p:cNvPr id="415849" name="Freeform 105"/>
            <p:cNvSpPr/>
            <p:nvPr/>
          </p:nvSpPr>
          <p:spPr bwMode="auto">
            <a:xfrm>
              <a:off x="3320" y="3378"/>
              <a:ext cx="350" cy="267"/>
            </a:xfrm>
            <a:custGeom>
              <a:avLst/>
              <a:gdLst/>
              <a:ahLst/>
              <a:cxnLst>
                <a:cxn ang="0">
                  <a:pos x="4" y="249"/>
                </a:cxn>
                <a:cxn ang="0">
                  <a:pos x="120" y="9"/>
                </a:cxn>
                <a:cxn ang="0">
                  <a:pos x="125" y="0"/>
                </a:cxn>
                <a:cxn ang="0">
                  <a:pos x="133" y="4"/>
                </a:cxn>
                <a:cxn ang="0">
                  <a:pos x="691" y="271"/>
                </a:cxn>
                <a:cxn ang="0">
                  <a:pos x="700" y="275"/>
                </a:cxn>
                <a:cxn ang="0">
                  <a:pos x="695" y="283"/>
                </a:cxn>
                <a:cxn ang="0">
                  <a:pos x="579" y="526"/>
                </a:cxn>
                <a:cxn ang="0">
                  <a:pos x="576" y="534"/>
                </a:cxn>
                <a:cxn ang="0">
                  <a:pos x="566" y="531"/>
                </a:cxn>
                <a:cxn ang="0">
                  <a:pos x="8" y="261"/>
                </a:cxn>
                <a:cxn ang="0">
                  <a:pos x="0" y="258"/>
                </a:cxn>
                <a:cxn ang="0">
                  <a:pos x="4" y="249"/>
                </a:cxn>
              </a:cxnLst>
              <a:rect l="0" t="0" r="r" b="b"/>
              <a:pathLst>
                <a:path w="700" h="534">
                  <a:moveTo>
                    <a:pt x="4" y="249"/>
                  </a:moveTo>
                  <a:lnTo>
                    <a:pt x="120" y="9"/>
                  </a:lnTo>
                  <a:lnTo>
                    <a:pt x="125" y="0"/>
                  </a:lnTo>
                  <a:lnTo>
                    <a:pt x="133" y="4"/>
                  </a:lnTo>
                  <a:lnTo>
                    <a:pt x="691" y="271"/>
                  </a:lnTo>
                  <a:lnTo>
                    <a:pt x="700" y="275"/>
                  </a:lnTo>
                  <a:lnTo>
                    <a:pt x="695" y="283"/>
                  </a:lnTo>
                  <a:lnTo>
                    <a:pt x="579" y="526"/>
                  </a:lnTo>
                  <a:lnTo>
                    <a:pt x="576" y="534"/>
                  </a:lnTo>
                  <a:lnTo>
                    <a:pt x="566" y="531"/>
                  </a:lnTo>
                  <a:lnTo>
                    <a:pt x="8" y="261"/>
                  </a:lnTo>
                  <a:lnTo>
                    <a:pt x="0" y="258"/>
                  </a:lnTo>
                  <a:lnTo>
                    <a:pt x="4" y="249"/>
                  </a:lnTo>
                  <a:close/>
                </a:path>
              </a:pathLst>
            </a:custGeom>
            <a:solidFill>
              <a:srgbClr val="000000"/>
            </a:solidFill>
            <a:ln w="9525">
              <a:noFill/>
              <a:round/>
            </a:ln>
          </p:spPr>
          <p:txBody>
            <a:bodyPr/>
            <a:lstStyle/>
            <a:p>
              <a:endParaRPr lang="en-US"/>
            </a:p>
          </p:txBody>
        </p:sp>
        <p:sp>
          <p:nvSpPr>
            <p:cNvPr id="415850" name="Freeform 106"/>
            <p:cNvSpPr/>
            <p:nvPr/>
          </p:nvSpPr>
          <p:spPr bwMode="auto">
            <a:xfrm>
              <a:off x="3325" y="3385"/>
              <a:ext cx="338" cy="254"/>
            </a:xfrm>
            <a:custGeom>
              <a:avLst/>
              <a:gdLst/>
              <a:ahLst/>
              <a:cxnLst>
                <a:cxn ang="0">
                  <a:pos x="560" y="509"/>
                </a:cxn>
                <a:cxn ang="0">
                  <a:pos x="677" y="268"/>
                </a:cxn>
                <a:cxn ang="0">
                  <a:pos x="117" y="0"/>
                </a:cxn>
                <a:cxn ang="0">
                  <a:pos x="0" y="241"/>
                </a:cxn>
                <a:cxn ang="0">
                  <a:pos x="560" y="509"/>
                </a:cxn>
              </a:cxnLst>
              <a:rect l="0" t="0" r="r" b="b"/>
              <a:pathLst>
                <a:path w="677" h="509">
                  <a:moveTo>
                    <a:pt x="560" y="509"/>
                  </a:moveTo>
                  <a:lnTo>
                    <a:pt x="677" y="268"/>
                  </a:lnTo>
                  <a:lnTo>
                    <a:pt x="117" y="0"/>
                  </a:lnTo>
                  <a:lnTo>
                    <a:pt x="0" y="241"/>
                  </a:lnTo>
                  <a:lnTo>
                    <a:pt x="560" y="509"/>
                  </a:lnTo>
                  <a:close/>
                </a:path>
              </a:pathLst>
            </a:custGeom>
            <a:solidFill>
              <a:srgbClr val="7FBF7F"/>
            </a:solidFill>
            <a:ln w="9525">
              <a:noFill/>
              <a:round/>
            </a:ln>
          </p:spPr>
          <p:txBody>
            <a:bodyPr/>
            <a:lstStyle/>
            <a:p>
              <a:endParaRPr lang="en-US"/>
            </a:p>
          </p:txBody>
        </p:sp>
        <p:sp>
          <p:nvSpPr>
            <p:cNvPr id="415851" name="Freeform 107"/>
            <p:cNvSpPr/>
            <p:nvPr/>
          </p:nvSpPr>
          <p:spPr bwMode="auto">
            <a:xfrm>
              <a:off x="3553" y="3504"/>
              <a:ext cx="77" cy="104"/>
            </a:xfrm>
            <a:custGeom>
              <a:avLst/>
              <a:gdLst/>
              <a:ahLst/>
              <a:cxnLst>
                <a:cxn ang="0">
                  <a:pos x="118" y="110"/>
                </a:cxn>
                <a:cxn ang="0">
                  <a:pos x="107" y="97"/>
                </a:cxn>
                <a:cxn ang="0">
                  <a:pos x="113" y="60"/>
                </a:cxn>
                <a:cxn ang="0">
                  <a:pos x="115" y="63"/>
                </a:cxn>
                <a:cxn ang="0">
                  <a:pos x="117" y="66"/>
                </a:cxn>
                <a:cxn ang="0">
                  <a:pos x="117" y="71"/>
                </a:cxn>
                <a:cxn ang="0">
                  <a:pos x="115" y="75"/>
                </a:cxn>
                <a:cxn ang="0">
                  <a:pos x="120" y="88"/>
                </a:cxn>
                <a:cxn ang="0">
                  <a:pos x="145" y="101"/>
                </a:cxn>
                <a:cxn ang="0">
                  <a:pos x="153" y="82"/>
                </a:cxn>
                <a:cxn ang="0">
                  <a:pos x="154" y="61"/>
                </a:cxn>
                <a:cxn ang="0">
                  <a:pos x="148" y="45"/>
                </a:cxn>
                <a:cxn ang="0">
                  <a:pos x="137" y="31"/>
                </a:cxn>
                <a:cxn ang="0">
                  <a:pos x="132" y="20"/>
                </a:cxn>
                <a:cxn ang="0">
                  <a:pos x="128" y="8"/>
                </a:cxn>
                <a:cxn ang="0">
                  <a:pos x="110" y="0"/>
                </a:cxn>
                <a:cxn ang="0">
                  <a:pos x="104" y="14"/>
                </a:cxn>
                <a:cxn ang="0">
                  <a:pos x="87" y="11"/>
                </a:cxn>
                <a:cxn ang="0">
                  <a:pos x="69" y="14"/>
                </a:cxn>
                <a:cxn ang="0">
                  <a:pos x="52" y="25"/>
                </a:cxn>
                <a:cxn ang="0">
                  <a:pos x="39" y="41"/>
                </a:cxn>
                <a:cxn ang="0">
                  <a:pos x="35" y="60"/>
                </a:cxn>
                <a:cxn ang="0">
                  <a:pos x="38" y="79"/>
                </a:cxn>
                <a:cxn ang="0">
                  <a:pos x="46" y="93"/>
                </a:cxn>
                <a:cxn ang="0">
                  <a:pos x="58" y="107"/>
                </a:cxn>
                <a:cxn ang="0">
                  <a:pos x="39" y="140"/>
                </a:cxn>
                <a:cxn ang="0">
                  <a:pos x="38" y="135"/>
                </a:cxn>
                <a:cxn ang="0">
                  <a:pos x="38" y="131"/>
                </a:cxn>
                <a:cxn ang="0">
                  <a:pos x="39" y="123"/>
                </a:cxn>
                <a:cxn ang="0">
                  <a:pos x="46" y="107"/>
                </a:cxn>
                <a:cxn ang="0">
                  <a:pos x="20" y="96"/>
                </a:cxn>
                <a:cxn ang="0">
                  <a:pos x="8" y="101"/>
                </a:cxn>
                <a:cxn ang="0">
                  <a:pos x="2" y="118"/>
                </a:cxn>
                <a:cxn ang="0">
                  <a:pos x="0" y="134"/>
                </a:cxn>
                <a:cxn ang="0">
                  <a:pos x="6" y="156"/>
                </a:cxn>
                <a:cxn ang="0">
                  <a:pos x="27" y="175"/>
                </a:cxn>
                <a:cxn ang="0">
                  <a:pos x="16" y="195"/>
                </a:cxn>
                <a:cxn ang="0">
                  <a:pos x="35" y="205"/>
                </a:cxn>
                <a:cxn ang="0">
                  <a:pos x="46" y="200"/>
                </a:cxn>
                <a:cxn ang="0">
                  <a:pos x="60" y="189"/>
                </a:cxn>
                <a:cxn ang="0">
                  <a:pos x="72" y="190"/>
                </a:cxn>
                <a:cxn ang="0">
                  <a:pos x="91" y="187"/>
                </a:cxn>
                <a:cxn ang="0">
                  <a:pos x="113" y="172"/>
                </a:cxn>
                <a:cxn ang="0">
                  <a:pos x="126" y="146"/>
                </a:cxn>
                <a:cxn ang="0">
                  <a:pos x="126" y="124"/>
                </a:cxn>
              </a:cxnLst>
              <a:rect l="0" t="0" r="r" b="b"/>
              <a:pathLst>
                <a:path w="154" h="208">
                  <a:moveTo>
                    <a:pt x="121" y="115"/>
                  </a:moveTo>
                  <a:lnTo>
                    <a:pt x="118" y="110"/>
                  </a:lnTo>
                  <a:lnTo>
                    <a:pt x="113" y="104"/>
                  </a:lnTo>
                  <a:lnTo>
                    <a:pt x="107" y="97"/>
                  </a:lnTo>
                  <a:lnTo>
                    <a:pt x="99" y="90"/>
                  </a:lnTo>
                  <a:lnTo>
                    <a:pt x="113" y="60"/>
                  </a:lnTo>
                  <a:lnTo>
                    <a:pt x="115" y="61"/>
                  </a:lnTo>
                  <a:lnTo>
                    <a:pt x="115" y="63"/>
                  </a:lnTo>
                  <a:lnTo>
                    <a:pt x="117" y="64"/>
                  </a:lnTo>
                  <a:lnTo>
                    <a:pt x="117" y="66"/>
                  </a:lnTo>
                  <a:lnTo>
                    <a:pt x="117" y="68"/>
                  </a:lnTo>
                  <a:lnTo>
                    <a:pt x="117" y="71"/>
                  </a:lnTo>
                  <a:lnTo>
                    <a:pt x="117" y="72"/>
                  </a:lnTo>
                  <a:lnTo>
                    <a:pt x="115" y="75"/>
                  </a:lnTo>
                  <a:lnTo>
                    <a:pt x="112" y="83"/>
                  </a:lnTo>
                  <a:lnTo>
                    <a:pt x="120" y="88"/>
                  </a:lnTo>
                  <a:lnTo>
                    <a:pt x="137" y="96"/>
                  </a:lnTo>
                  <a:lnTo>
                    <a:pt x="145" y="101"/>
                  </a:lnTo>
                  <a:lnTo>
                    <a:pt x="150" y="91"/>
                  </a:lnTo>
                  <a:lnTo>
                    <a:pt x="153" y="82"/>
                  </a:lnTo>
                  <a:lnTo>
                    <a:pt x="154" y="71"/>
                  </a:lnTo>
                  <a:lnTo>
                    <a:pt x="154" y="61"/>
                  </a:lnTo>
                  <a:lnTo>
                    <a:pt x="151" y="52"/>
                  </a:lnTo>
                  <a:lnTo>
                    <a:pt x="148" y="45"/>
                  </a:lnTo>
                  <a:lnTo>
                    <a:pt x="143" y="38"/>
                  </a:lnTo>
                  <a:lnTo>
                    <a:pt x="137" y="31"/>
                  </a:lnTo>
                  <a:lnTo>
                    <a:pt x="129" y="27"/>
                  </a:lnTo>
                  <a:lnTo>
                    <a:pt x="132" y="20"/>
                  </a:lnTo>
                  <a:lnTo>
                    <a:pt x="137" y="12"/>
                  </a:lnTo>
                  <a:lnTo>
                    <a:pt x="128" y="8"/>
                  </a:lnTo>
                  <a:lnTo>
                    <a:pt x="118" y="5"/>
                  </a:lnTo>
                  <a:lnTo>
                    <a:pt x="110" y="0"/>
                  </a:lnTo>
                  <a:lnTo>
                    <a:pt x="107" y="8"/>
                  </a:lnTo>
                  <a:lnTo>
                    <a:pt x="104" y="14"/>
                  </a:lnTo>
                  <a:lnTo>
                    <a:pt x="95" y="11"/>
                  </a:lnTo>
                  <a:lnTo>
                    <a:pt x="87" y="11"/>
                  </a:lnTo>
                  <a:lnTo>
                    <a:pt x="77" y="11"/>
                  </a:lnTo>
                  <a:lnTo>
                    <a:pt x="69" y="14"/>
                  </a:lnTo>
                  <a:lnTo>
                    <a:pt x="60" y="19"/>
                  </a:lnTo>
                  <a:lnTo>
                    <a:pt x="52" y="25"/>
                  </a:lnTo>
                  <a:lnTo>
                    <a:pt x="44" y="31"/>
                  </a:lnTo>
                  <a:lnTo>
                    <a:pt x="39" y="41"/>
                  </a:lnTo>
                  <a:lnTo>
                    <a:pt x="36" y="50"/>
                  </a:lnTo>
                  <a:lnTo>
                    <a:pt x="35" y="60"/>
                  </a:lnTo>
                  <a:lnTo>
                    <a:pt x="35" y="69"/>
                  </a:lnTo>
                  <a:lnTo>
                    <a:pt x="38" y="79"/>
                  </a:lnTo>
                  <a:lnTo>
                    <a:pt x="41" y="85"/>
                  </a:lnTo>
                  <a:lnTo>
                    <a:pt x="46" y="93"/>
                  </a:lnTo>
                  <a:lnTo>
                    <a:pt x="52" y="99"/>
                  </a:lnTo>
                  <a:lnTo>
                    <a:pt x="58" y="107"/>
                  </a:lnTo>
                  <a:lnTo>
                    <a:pt x="41" y="143"/>
                  </a:lnTo>
                  <a:lnTo>
                    <a:pt x="39" y="140"/>
                  </a:lnTo>
                  <a:lnTo>
                    <a:pt x="38" y="137"/>
                  </a:lnTo>
                  <a:lnTo>
                    <a:pt x="38" y="135"/>
                  </a:lnTo>
                  <a:lnTo>
                    <a:pt x="38" y="134"/>
                  </a:lnTo>
                  <a:lnTo>
                    <a:pt x="38" y="131"/>
                  </a:lnTo>
                  <a:lnTo>
                    <a:pt x="38" y="127"/>
                  </a:lnTo>
                  <a:lnTo>
                    <a:pt x="39" y="123"/>
                  </a:lnTo>
                  <a:lnTo>
                    <a:pt x="42" y="116"/>
                  </a:lnTo>
                  <a:lnTo>
                    <a:pt x="46" y="107"/>
                  </a:lnTo>
                  <a:lnTo>
                    <a:pt x="38" y="104"/>
                  </a:lnTo>
                  <a:lnTo>
                    <a:pt x="20" y="96"/>
                  </a:lnTo>
                  <a:lnTo>
                    <a:pt x="11" y="91"/>
                  </a:lnTo>
                  <a:lnTo>
                    <a:pt x="8" y="101"/>
                  </a:lnTo>
                  <a:lnTo>
                    <a:pt x="3" y="110"/>
                  </a:lnTo>
                  <a:lnTo>
                    <a:pt x="2" y="118"/>
                  </a:lnTo>
                  <a:lnTo>
                    <a:pt x="0" y="126"/>
                  </a:lnTo>
                  <a:lnTo>
                    <a:pt x="0" y="134"/>
                  </a:lnTo>
                  <a:lnTo>
                    <a:pt x="2" y="146"/>
                  </a:lnTo>
                  <a:lnTo>
                    <a:pt x="6" y="156"/>
                  </a:lnTo>
                  <a:lnTo>
                    <a:pt x="16" y="167"/>
                  </a:lnTo>
                  <a:lnTo>
                    <a:pt x="27" y="175"/>
                  </a:lnTo>
                  <a:lnTo>
                    <a:pt x="20" y="187"/>
                  </a:lnTo>
                  <a:lnTo>
                    <a:pt x="16" y="195"/>
                  </a:lnTo>
                  <a:lnTo>
                    <a:pt x="25" y="200"/>
                  </a:lnTo>
                  <a:lnTo>
                    <a:pt x="35" y="205"/>
                  </a:lnTo>
                  <a:lnTo>
                    <a:pt x="42" y="208"/>
                  </a:lnTo>
                  <a:lnTo>
                    <a:pt x="46" y="200"/>
                  </a:lnTo>
                  <a:lnTo>
                    <a:pt x="52" y="187"/>
                  </a:lnTo>
                  <a:lnTo>
                    <a:pt x="60" y="189"/>
                  </a:lnTo>
                  <a:lnTo>
                    <a:pt x="66" y="190"/>
                  </a:lnTo>
                  <a:lnTo>
                    <a:pt x="72" y="190"/>
                  </a:lnTo>
                  <a:lnTo>
                    <a:pt x="79" y="190"/>
                  </a:lnTo>
                  <a:lnTo>
                    <a:pt x="91" y="187"/>
                  </a:lnTo>
                  <a:lnTo>
                    <a:pt x="104" y="181"/>
                  </a:lnTo>
                  <a:lnTo>
                    <a:pt x="113" y="172"/>
                  </a:lnTo>
                  <a:lnTo>
                    <a:pt x="121" y="157"/>
                  </a:lnTo>
                  <a:lnTo>
                    <a:pt x="126" y="146"/>
                  </a:lnTo>
                  <a:lnTo>
                    <a:pt x="128" y="135"/>
                  </a:lnTo>
                  <a:lnTo>
                    <a:pt x="126" y="124"/>
                  </a:lnTo>
                  <a:lnTo>
                    <a:pt x="121" y="115"/>
                  </a:lnTo>
                  <a:close/>
                </a:path>
              </a:pathLst>
            </a:custGeom>
            <a:solidFill>
              <a:srgbClr val="000000"/>
            </a:solidFill>
            <a:ln w="9525">
              <a:noFill/>
              <a:round/>
            </a:ln>
          </p:spPr>
          <p:txBody>
            <a:bodyPr/>
            <a:lstStyle/>
            <a:p>
              <a:endParaRPr lang="en-US"/>
            </a:p>
          </p:txBody>
        </p:sp>
        <p:sp>
          <p:nvSpPr>
            <p:cNvPr id="415852" name="Freeform 108"/>
            <p:cNvSpPr/>
            <p:nvPr/>
          </p:nvSpPr>
          <p:spPr bwMode="auto">
            <a:xfrm>
              <a:off x="3558" y="3511"/>
              <a:ext cx="67" cy="91"/>
            </a:xfrm>
            <a:custGeom>
              <a:avLst/>
              <a:gdLst/>
              <a:ahLst/>
              <a:cxnLst>
                <a:cxn ang="0">
                  <a:pos x="40" y="70"/>
                </a:cxn>
                <a:cxn ang="0">
                  <a:pos x="52" y="84"/>
                </a:cxn>
                <a:cxn ang="0">
                  <a:pos x="35" y="145"/>
                </a:cxn>
                <a:cxn ang="0">
                  <a:pos x="24" y="134"/>
                </a:cxn>
                <a:cxn ang="0">
                  <a:pos x="19" y="122"/>
                </a:cxn>
                <a:cxn ang="0">
                  <a:pos x="21" y="112"/>
                </a:cxn>
                <a:cxn ang="0">
                  <a:pos x="24" y="100"/>
                </a:cxn>
                <a:cxn ang="0">
                  <a:pos x="4" y="100"/>
                </a:cxn>
                <a:cxn ang="0">
                  <a:pos x="0" y="114"/>
                </a:cxn>
                <a:cxn ang="0">
                  <a:pos x="2" y="133"/>
                </a:cxn>
                <a:cxn ang="0">
                  <a:pos x="16" y="152"/>
                </a:cxn>
                <a:cxn ang="0">
                  <a:pos x="19" y="180"/>
                </a:cxn>
                <a:cxn ang="0">
                  <a:pos x="38" y="164"/>
                </a:cxn>
                <a:cxn ang="0">
                  <a:pos x="56" y="169"/>
                </a:cxn>
                <a:cxn ang="0">
                  <a:pos x="70" y="171"/>
                </a:cxn>
                <a:cxn ang="0">
                  <a:pos x="89" y="161"/>
                </a:cxn>
                <a:cxn ang="0">
                  <a:pos x="104" y="141"/>
                </a:cxn>
                <a:cxn ang="0">
                  <a:pos x="108" y="123"/>
                </a:cxn>
                <a:cxn ang="0">
                  <a:pos x="104" y="108"/>
                </a:cxn>
                <a:cxn ang="0">
                  <a:pos x="95" y="97"/>
                </a:cxn>
                <a:cxn ang="0">
                  <a:pos x="79" y="81"/>
                </a:cxn>
                <a:cxn ang="0">
                  <a:pos x="108" y="37"/>
                </a:cxn>
                <a:cxn ang="0">
                  <a:pos x="115" y="46"/>
                </a:cxn>
                <a:cxn ang="0">
                  <a:pos x="117" y="56"/>
                </a:cxn>
                <a:cxn ang="0">
                  <a:pos x="115" y="63"/>
                </a:cxn>
                <a:cxn ang="0">
                  <a:pos x="131" y="76"/>
                </a:cxn>
                <a:cxn ang="0">
                  <a:pos x="136" y="59"/>
                </a:cxn>
                <a:cxn ang="0">
                  <a:pos x="133" y="43"/>
                </a:cxn>
                <a:cxn ang="0">
                  <a:pos x="125" y="29"/>
                </a:cxn>
                <a:cxn ang="0">
                  <a:pos x="109" y="18"/>
                </a:cxn>
                <a:cxn ang="0">
                  <a:pos x="106" y="0"/>
                </a:cxn>
                <a:cxn ang="0">
                  <a:pos x="90" y="10"/>
                </a:cxn>
                <a:cxn ang="0">
                  <a:pos x="71" y="8"/>
                </a:cxn>
                <a:cxn ang="0">
                  <a:pos x="56" y="15"/>
                </a:cxn>
                <a:cxn ang="0">
                  <a:pos x="45" y="26"/>
                </a:cxn>
                <a:cxn ang="0">
                  <a:pos x="37" y="40"/>
                </a:cxn>
                <a:cxn ang="0">
                  <a:pos x="35" y="56"/>
                </a:cxn>
              </a:cxnLst>
              <a:rect l="0" t="0" r="r" b="b"/>
              <a:pathLst>
                <a:path w="136" h="183">
                  <a:moveTo>
                    <a:pt x="37" y="63"/>
                  </a:moveTo>
                  <a:lnTo>
                    <a:pt x="40" y="70"/>
                  </a:lnTo>
                  <a:lnTo>
                    <a:pt x="46" y="78"/>
                  </a:lnTo>
                  <a:lnTo>
                    <a:pt x="52" y="84"/>
                  </a:lnTo>
                  <a:lnTo>
                    <a:pt x="62" y="92"/>
                  </a:lnTo>
                  <a:lnTo>
                    <a:pt x="35" y="145"/>
                  </a:lnTo>
                  <a:lnTo>
                    <a:pt x="29" y="141"/>
                  </a:lnTo>
                  <a:lnTo>
                    <a:pt x="24" y="134"/>
                  </a:lnTo>
                  <a:lnTo>
                    <a:pt x="21" y="128"/>
                  </a:lnTo>
                  <a:lnTo>
                    <a:pt x="19" y="122"/>
                  </a:lnTo>
                  <a:lnTo>
                    <a:pt x="19" y="117"/>
                  </a:lnTo>
                  <a:lnTo>
                    <a:pt x="21" y="112"/>
                  </a:lnTo>
                  <a:lnTo>
                    <a:pt x="22" y="106"/>
                  </a:lnTo>
                  <a:lnTo>
                    <a:pt x="24" y="100"/>
                  </a:lnTo>
                  <a:lnTo>
                    <a:pt x="7" y="92"/>
                  </a:lnTo>
                  <a:lnTo>
                    <a:pt x="4" y="100"/>
                  </a:lnTo>
                  <a:lnTo>
                    <a:pt x="2" y="108"/>
                  </a:lnTo>
                  <a:lnTo>
                    <a:pt x="0" y="114"/>
                  </a:lnTo>
                  <a:lnTo>
                    <a:pt x="0" y="122"/>
                  </a:lnTo>
                  <a:lnTo>
                    <a:pt x="2" y="133"/>
                  </a:lnTo>
                  <a:lnTo>
                    <a:pt x="8" y="142"/>
                  </a:lnTo>
                  <a:lnTo>
                    <a:pt x="16" y="152"/>
                  </a:lnTo>
                  <a:lnTo>
                    <a:pt x="29" y="160"/>
                  </a:lnTo>
                  <a:lnTo>
                    <a:pt x="19" y="180"/>
                  </a:lnTo>
                  <a:lnTo>
                    <a:pt x="29" y="183"/>
                  </a:lnTo>
                  <a:lnTo>
                    <a:pt x="38" y="164"/>
                  </a:lnTo>
                  <a:lnTo>
                    <a:pt x="48" y="167"/>
                  </a:lnTo>
                  <a:lnTo>
                    <a:pt x="56" y="169"/>
                  </a:lnTo>
                  <a:lnTo>
                    <a:pt x="62" y="171"/>
                  </a:lnTo>
                  <a:lnTo>
                    <a:pt x="70" y="171"/>
                  </a:lnTo>
                  <a:lnTo>
                    <a:pt x="79" y="167"/>
                  </a:lnTo>
                  <a:lnTo>
                    <a:pt x="89" y="161"/>
                  </a:lnTo>
                  <a:lnTo>
                    <a:pt x="97" y="152"/>
                  </a:lnTo>
                  <a:lnTo>
                    <a:pt x="104" y="141"/>
                  </a:lnTo>
                  <a:lnTo>
                    <a:pt x="108" y="133"/>
                  </a:lnTo>
                  <a:lnTo>
                    <a:pt x="108" y="123"/>
                  </a:lnTo>
                  <a:lnTo>
                    <a:pt x="108" y="115"/>
                  </a:lnTo>
                  <a:lnTo>
                    <a:pt x="104" y="108"/>
                  </a:lnTo>
                  <a:lnTo>
                    <a:pt x="100" y="103"/>
                  </a:lnTo>
                  <a:lnTo>
                    <a:pt x="95" y="97"/>
                  </a:lnTo>
                  <a:lnTo>
                    <a:pt x="87" y="89"/>
                  </a:lnTo>
                  <a:lnTo>
                    <a:pt x="79" y="81"/>
                  </a:lnTo>
                  <a:lnTo>
                    <a:pt x="101" y="32"/>
                  </a:lnTo>
                  <a:lnTo>
                    <a:pt x="108" y="37"/>
                  </a:lnTo>
                  <a:lnTo>
                    <a:pt x="112" y="41"/>
                  </a:lnTo>
                  <a:lnTo>
                    <a:pt x="115" y="46"/>
                  </a:lnTo>
                  <a:lnTo>
                    <a:pt x="117" y="52"/>
                  </a:lnTo>
                  <a:lnTo>
                    <a:pt x="117" y="56"/>
                  </a:lnTo>
                  <a:lnTo>
                    <a:pt x="117" y="59"/>
                  </a:lnTo>
                  <a:lnTo>
                    <a:pt x="115" y="63"/>
                  </a:lnTo>
                  <a:lnTo>
                    <a:pt x="114" y="67"/>
                  </a:lnTo>
                  <a:lnTo>
                    <a:pt x="131" y="76"/>
                  </a:lnTo>
                  <a:lnTo>
                    <a:pt x="134" y="68"/>
                  </a:lnTo>
                  <a:lnTo>
                    <a:pt x="136" y="59"/>
                  </a:lnTo>
                  <a:lnTo>
                    <a:pt x="136" y="51"/>
                  </a:lnTo>
                  <a:lnTo>
                    <a:pt x="133" y="43"/>
                  </a:lnTo>
                  <a:lnTo>
                    <a:pt x="130" y="37"/>
                  </a:lnTo>
                  <a:lnTo>
                    <a:pt x="125" y="29"/>
                  </a:lnTo>
                  <a:lnTo>
                    <a:pt x="117" y="22"/>
                  </a:lnTo>
                  <a:lnTo>
                    <a:pt x="109" y="18"/>
                  </a:lnTo>
                  <a:lnTo>
                    <a:pt x="115" y="5"/>
                  </a:lnTo>
                  <a:lnTo>
                    <a:pt x="106" y="0"/>
                  </a:lnTo>
                  <a:lnTo>
                    <a:pt x="100" y="13"/>
                  </a:lnTo>
                  <a:lnTo>
                    <a:pt x="90" y="10"/>
                  </a:lnTo>
                  <a:lnTo>
                    <a:pt x="81" y="8"/>
                  </a:lnTo>
                  <a:lnTo>
                    <a:pt x="71" y="8"/>
                  </a:lnTo>
                  <a:lnTo>
                    <a:pt x="63" y="10"/>
                  </a:lnTo>
                  <a:lnTo>
                    <a:pt x="56" y="15"/>
                  </a:lnTo>
                  <a:lnTo>
                    <a:pt x="49" y="19"/>
                  </a:lnTo>
                  <a:lnTo>
                    <a:pt x="45" y="26"/>
                  </a:lnTo>
                  <a:lnTo>
                    <a:pt x="40" y="32"/>
                  </a:lnTo>
                  <a:lnTo>
                    <a:pt x="37" y="40"/>
                  </a:lnTo>
                  <a:lnTo>
                    <a:pt x="35" y="48"/>
                  </a:lnTo>
                  <a:lnTo>
                    <a:pt x="35" y="56"/>
                  </a:lnTo>
                  <a:lnTo>
                    <a:pt x="37" y="63"/>
                  </a:lnTo>
                  <a:close/>
                </a:path>
              </a:pathLst>
            </a:custGeom>
            <a:solidFill>
              <a:srgbClr val="3F9E3F"/>
            </a:solidFill>
            <a:ln w="9525">
              <a:noFill/>
              <a:round/>
            </a:ln>
          </p:spPr>
          <p:txBody>
            <a:bodyPr/>
            <a:lstStyle/>
            <a:p>
              <a:endParaRPr lang="en-US"/>
            </a:p>
          </p:txBody>
        </p:sp>
        <p:sp>
          <p:nvSpPr>
            <p:cNvPr id="415853" name="Freeform 109"/>
            <p:cNvSpPr/>
            <p:nvPr/>
          </p:nvSpPr>
          <p:spPr bwMode="auto">
            <a:xfrm>
              <a:off x="3362" y="3414"/>
              <a:ext cx="77" cy="103"/>
            </a:xfrm>
            <a:custGeom>
              <a:avLst/>
              <a:gdLst/>
              <a:ahLst/>
              <a:cxnLst>
                <a:cxn ang="0">
                  <a:pos x="118" y="108"/>
                </a:cxn>
                <a:cxn ang="0">
                  <a:pos x="107" y="96"/>
                </a:cxn>
                <a:cxn ang="0">
                  <a:pos x="115" y="59"/>
                </a:cxn>
                <a:cxn ang="0">
                  <a:pos x="116" y="63"/>
                </a:cxn>
                <a:cxn ang="0">
                  <a:pos x="116" y="66"/>
                </a:cxn>
                <a:cxn ang="0">
                  <a:pos x="116" y="69"/>
                </a:cxn>
                <a:cxn ang="0">
                  <a:pos x="115" y="74"/>
                </a:cxn>
                <a:cxn ang="0">
                  <a:pos x="119" y="86"/>
                </a:cxn>
                <a:cxn ang="0">
                  <a:pos x="146" y="99"/>
                </a:cxn>
                <a:cxn ang="0">
                  <a:pos x="152" y="80"/>
                </a:cxn>
                <a:cxn ang="0">
                  <a:pos x="154" y="61"/>
                </a:cxn>
                <a:cxn ang="0">
                  <a:pos x="148" y="45"/>
                </a:cxn>
                <a:cxn ang="0">
                  <a:pos x="138" y="31"/>
                </a:cxn>
                <a:cxn ang="0">
                  <a:pos x="133" y="20"/>
                </a:cxn>
                <a:cxn ang="0">
                  <a:pos x="129" y="7"/>
                </a:cxn>
                <a:cxn ang="0">
                  <a:pos x="111" y="0"/>
                </a:cxn>
                <a:cxn ang="0">
                  <a:pos x="104" y="14"/>
                </a:cxn>
                <a:cxn ang="0">
                  <a:pos x="86" y="11"/>
                </a:cxn>
                <a:cxn ang="0">
                  <a:pos x="69" y="14"/>
                </a:cxn>
                <a:cxn ang="0">
                  <a:pos x="52" y="25"/>
                </a:cxn>
                <a:cxn ang="0">
                  <a:pos x="41" y="41"/>
                </a:cxn>
                <a:cxn ang="0">
                  <a:pos x="34" y="59"/>
                </a:cxn>
                <a:cxn ang="0">
                  <a:pos x="37" y="77"/>
                </a:cxn>
                <a:cxn ang="0">
                  <a:pos x="45" y="91"/>
                </a:cxn>
                <a:cxn ang="0">
                  <a:pos x="59" y="104"/>
                </a:cxn>
                <a:cxn ang="0">
                  <a:pos x="41" y="138"/>
                </a:cxn>
                <a:cxn ang="0">
                  <a:pos x="37" y="134"/>
                </a:cxn>
                <a:cxn ang="0">
                  <a:pos x="37" y="129"/>
                </a:cxn>
                <a:cxn ang="0">
                  <a:pos x="39" y="121"/>
                </a:cxn>
                <a:cxn ang="0">
                  <a:pos x="45" y="105"/>
                </a:cxn>
                <a:cxn ang="0">
                  <a:pos x="20" y="94"/>
                </a:cxn>
                <a:cxn ang="0">
                  <a:pos x="7" y="97"/>
                </a:cxn>
                <a:cxn ang="0">
                  <a:pos x="1" y="116"/>
                </a:cxn>
                <a:cxn ang="0">
                  <a:pos x="0" y="132"/>
                </a:cxn>
                <a:cxn ang="0">
                  <a:pos x="7" y="154"/>
                </a:cxn>
                <a:cxn ang="0">
                  <a:pos x="26" y="173"/>
                </a:cxn>
                <a:cxn ang="0">
                  <a:pos x="17" y="193"/>
                </a:cxn>
                <a:cxn ang="0">
                  <a:pos x="34" y="203"/>
                </a:cxn>
                <a:cxn ang="0">
                  <a:pos x="47" y="198"/>
                </a:cxn>
                <a:cxn ang="0">
                  <a:pos x="59" y="187"/>
                </a:cxn>
                <a:cxn ang="0">
                  <a:pos x="74" y="189"/>
                </a:cxn>
                <a:cxn ang="0">
                  <a:pos x="93" y="186"/>
                </a:cxn>
                <a:cxn ang="0">
                  <a:pos x="113" y="168"/>
                </a:cxn>
                <a:cxn ang="0">
                  <a:pos x="126" y="145"/>
                </a:cxn>
                <a:cxn ang="0">
                  <a:pos x="126" y="122"/>
                </a:cxn>
              </a:cxnLst>
              <a:rect l="0" t="0" r="r" b="b"/>
              <a:pathLst>
                <a:path w="154" h="206">
                  <a:moveTo>
                    <a:pt x="121" y="113"/>
                  </a:moveTo>
                  <a:lnTo>
                    <a:pt x="118" y="108"/>
                  </a:lnTo>
                  <a:lnTo>
                    <a:pt x="113" y="102"/>
                  </a:lnTo>
                  <a:lnTo>
                    <a:pt x="107" y="96"/>
                  </a:lnTo>
                  <a:lnTo>
                    <a:pt x="99" y="88"/>
                  </a:lnTo>
                  <a:lnTo>
                    <a:pt x="115" y="59"/>
                  </a:lnTo>
                  <a:lnTo>
                    <a:pt x="116" y="61"/>
                  </a:lnTo>
                  <a:lnTo>
                    <a:pt x="116" y="63"/>
                  </a:lnTo>
                  <a:lnTo>
                    <a:pt x="116" y="64"/>
                  </a:lnTo>
                  <a:lnTo>
                    <a:pt x="116" y="66"/>
                  </a:lnTo>
                  <a:lnTo>
                    <a:pt x="116" y="67"/>
                  </a:lnTo>
                  <a:lnTo>
                    <a:pt x="116" y="69"/>
                  </a:lnTo>
                  <a:lnTo>
                    <a:pt x="116" y="72"/>
                  </a:lnTo>
                  <a:lnTo>
                    <a:pt x="115" y="74"/>
                  </a:lnTo>
                  <a:lnTo>
                    <a:pt x="111" y="81"/>
                  </a:lnTo>
                  <a:lnTo>
                    <a:pt x="119" y="86"/>
                  </a:lnTo>
                  <a:lnTo>
                    <a:pt x="137" y="94"/>
                  </a:lnTo>
                  <a:lnTo>
                    <a:pt x="146" y="99"/>
                  </a:lnTo>
                  <a:lnTo>
                    <a:pt x="149" y="89"/>
                  </a:lnTo>
                  <a:lnTo>
                    <a:pt x="152" y="80"/>
                  </a:lnTo>
                  <a:lnTo>
                    <a:pt x="154" y="70"/>
                  </a:lnTo>
                  <a:lnTo>
                    <a:pt x="154" y="61"/>
                  </a:lnTo>
                  <a:lnTo>
                    <a:pt x="151" y="52"/>
                  </a:lnTo>
                  <a:lnTo>
                    <a:pt x="148" y="45"/>
                  </a:lnTo>
                  <a:lnTo>
                    <a:pt x="143" y="37"/>
                  </a:lnTo>
                  <a:lnTo>
                    <a:pt x="138" y="31"/>
                  </a:lnTo>
                  <a:lnTo>
                    <a:pt x="130" y="26"/>
                  </a:lnTo>
                  <a:lnTo>
                    <a:pt x="133" y="20"/>
                  </a:lnTo>
                  <a:lnTo>
                    <a:pt x="137" y="12"/>
                  </a:lnTo>
                  <a:lnTo>
                    <a:pt x="129" y="7"/>
                  </a:lnTo>
                  <a:lnTo>
                    <a:pt x="119" y="3"/>
                  </a:lnTo>
                  <a:lnTo>
                    <a:pt x="111" y="0"/>
                  </a:lnTo>
                  <a:lnTo>
                    <a:pt x="107" y="7"/>
                  </a:lnTo>
                  <a:lnTo>
                    <a:pt x="104" y="14"/>
                  </a:lnTo>
                  <a:lnTo>
                    <a:pt x="96" y="11"/>
                  </a:lnTo>
                  <a:lnTo>
                    <a:pt x="86" y="11"/>
                  </a:lnTo>
                  <a:lnTo>
                    <a:pt x="77" y="11"/>
                  </a:lnTo>
                  <a:lnTo>
                    <a:pt x="69" y="14"/>
                  </a:lnTo>
                  <a:lnTo>
                    <a:pt x="59" y="18"/>
                  </a:lnTo>
                  <a:lnTo>
                    <a:pt x="52" y="25"/>
                  </a:lnTo>
                  <a:lnTo>
                    <a:pt x="45" y="31"/>
                  </a:lnTo>
                  <a:lnTo>
                    <a:pt x="41" y="41"/>
                  </a:lnTo>
                  <a:lnTo>
                    <a:pt x="37" y="50"/>
                  </a:lnTo>
                  <a:lnTo>
                    <a:pt x="34" y="59"/>
                  </a:lnTo>
                  <a:lnTo>
                    <a:pt x="34" y="69"/>
                  </a:lnTo>
                  <a:lnTo>
                    <a:pt x="37" y="77"/>
                  </a:lnTo>
                  <a:lnTo>
                    <a:pt x="41" y="83"/>
                  </a:lnTo>
                  <a:lnTo>
                    <a:pt x="45" y="91"/>
                  </a:lnTo>
                  <a:lnTo>
                    <a:pt x="52" y="97"/>
                  </a:lnTo>
                  <a:lnTo>
                    <a:pt x="59" y="104"/>
                  </a:lnTo>
                  <a:lnTo>
                    <a:pt x="42" y="141"/>
                  </a:lnTo>
                  <a:lnTo>
                    <a:pt x="41" y="138"/>
                  </a:lnTo>
                  <a:lnTo>
                    <a:pt x="39" y="135"/>
                  </a:lnTo>
                  <a:lnTo>
                    <a:pt x="37" y="134"/>
                  </a:lnTo>
                  <a:lnTo>
                    <a:pt x="37" y="132"/>
                  </a:lnTo>
                  <a:lnTo>
                    <a:pt x="37" y="129"/>
                  </a:lnTo>
                  <a:lnTo>
                    <a:pt x="37" y="126"/>
                  </a:lnTo>
                  <a:lnTo>
                    <a:pt x="39" y="121"/>
                  </a:lnTo>
                  <a:lnTo>
                    <a:pt x="42" y="113"/>
                  </a:lnTo>
                  <a:lnTo>
                    <a:pt x="45" y="105"/>
                  </a:lnTo>
                  <a:lnTo>
                    <a:pt x="37" y="102"/>
                  </a:lnTo>
                  <a:lnTo>
                    <a:pt x="20" y="94"/>
                  </a:lnTo>
                  <a:lnTo>
                    <a:pt x="12" y="89"/>
                  </a:lnTo>
                  <a:lnTo>
                    <a:pt x="7" y="97"/>
                  </a:lnTo>
                  <a:lnTo>
                    <a:pt x="4" y="107"/>
                  </a:lnTo>
                  <a:lnTo>
                    <a:pt x="1" y="116"/>
                  </a:lnTo>
                  <a:lnTo>
                    <a:pt x="0" y="124"/>
                  </a:lnTo>
                  <a:lnTo>
                    <a:pt x="0" y="132"/>
                  </a:lnTo>
                  <a:lnTo>
                    <a:pt x="3" y="143"/>
                  </a:lnTo>
                  <a:lnTo>
                    <a:pt x="7" y="154"/>
                  </a:lnTo>
                  <a:lnTo>
                    <a:pt x="15" y="163"/>
                  </a:lnTo>
                  <a:lnTo>
                    <a:pt x="26" y="173"/>
                  </a:lnTo>
                  <a:lnTo>
                    <a:pt x="20" y="186"/>
                  </a:lnTo>
                  <a:lnTo>
                    <a:pt x="17" y="193"/>
                  </a:lnTo>
                  <a:lnTo>
                    <a:pt x="25" y="198"/>
                  </a:lnTo>
                  <a:lnTo>
                    <a:pt x="34" y="203"/>
                  </a:lnTo>
                  <a:lnTo>
                    <a:pt x="42" y="206"/>
                  </a:lnTo>
                  <a:lnTo>
                    <a:pt x="47" y="198"/>
                  </a:lnTo>
                  <a:lnTo>
                    <a:pt x="53" y="186"/>
                  </a:lnTo>
                  <a:lnTo>
                    <a:pt x="59" y="187"/>
                  </a:lnTo>
                  <a:lnTo>
                    <a:pt x="67" y="189"/>
                  </a:lnTo>
                  <a:lnTo>
                    <a:pt x="74" y="189"/>
                  </a:lnTo>
                  <a:lnTo>
                    <a:pt x="80" y="189"/>
                  </a:lnTo>
                  <a:lnTo>
                    <a:pt x="93" y="186"/>
                  </a:lnTo>
                  <a:lnTo>
                    <a:pt x="104" y="179"/>
                  </a:lnTo>
                  <a:lnTo>
                    <a:pt x="113" y="168"/>
                  </a:lnTo>
                  <a:lnTo>
                    <a:pt x="122" y="156"/>
                  </a:lnTo>
                  <a:lnTo>
                    <a:pt x="126" y="145"/>
                  </a:lnTo>
                  <a:lnTo>
                    <a:pt x="127" y="134"/>
                  </a:lnTo>
                  <a:lnTo>
                    <a:pt x="126" y="122"/>
                  </a:lnTo>
                  <a:lnTo>
                    <a:pt x="121" y="113"/>
                  </a:lnTo>
                  <a:close/>
                </a:path>
              </a:pathLst>
            </a:custGeom>
            <a:solidFill>
              <a:srgbClr val="000000"/>
            </a:solidFill>
            <a:ln w="9525">
              <a:noFill/>
              <a:round/>
            </a:ln>
          </p:spPr>
          <p:txBody>
            <a:bodyPr/>
            <a:lstStyle/>
            <a:p>
              <a:endParaRPr lang="en-US"/>
            </a:p>
          </p:txBody>
        </p:sp>
        <p:sp>
          <p:nvSpPr>
            <p:cNvPr id="415854" name="Freeform 110"/>
            <p:cNvSpPr/>
            <p:nvPr/>
          </p:nvSpPr>
          <p:spPr bwMode="auto">
            <a:xfrm>
              <a:off x="3367" y="3420"/>
              <a:ext cx="68" cy="91"/>
            </a:xfrm>
            <a:custGeom>
              <a:avLst/>
              <a:gdLst/>
              <a:ahLst/>
              <a:cxnLst>
                <a:cxn ang="0">
                  <a:pos x="41" y="68"/>
                </a:cxn>
                <a:cxn ang="0">
                  <a:pos x="54" y="82"/>
                </a:cxn>
                <a:cxn ang="0">
                  <a:pos x="36" y="144"/>
                </a:cxn>
                <a:cxn ang="0">
                  <a:pos x="24" y="133"/>
                </a:cxn>
                <a:cxn ang="0">
                  <a:pos x="19" y="120"/>
                </a:cxn>
                <a:cxn ang="0">
                  <a:pos x="20" y="110"/>
                </a:cxn>
                <a:cxn ang="0">
                  <a:pos x="25" y="98"/>
                </a:cxn>
                <a:cxn ang="0">
                  <a:pos x="5" y="98"/>
                </a:cxn>
                <a:cxn ang="0">
                  <a:pos x="0" y="112"/>
                </a:cxn>
                <a:cxn ang="0">
                  <a:pos x="3" y="131"/>
                </a:cxn>
                <a:cxn ang="0">
                  <a:pos x="17" y="150"/>
                </a:cxn>
                <a:cxn ang="0">
                  <a:pos x="20" y="177"/>
                </a:cxn>
                <a:cxn ang="0">
                  <a:pos x="38" y="162"/>
                </a:cxn>
                <a:cxn ang="0">
                  <a:pos x="55" y="167"/>
                </a:cxn>
                <a:cxn ang="0">
                  <a:pos x="69" y="167"/>
                </a:cxn>
                <a:cxn ang="0">
                  <a:pos x="90" y="159"/>
                </a:cxn>
                <a:cxn ang="0">
                  <a:pos x="104" y="139"/>
                </a:cxn>
                <a:cxn ang="0">
                  <a:pos x="109" y="122"/>
                </a:cxn>
                <a:cxn ang="0">
                  <a:pos x="104" y="106"/>
                </a:cxn>
                <a:cxn ang="0">
                  <a:pos x="96" y="95"/>
                </a:cxn>
                <a:cxn ang="0">
                  <a:pos x="79" y="79"/>
                </a:cxn>
                <a:cxn ang="0">
                  <a:pos x="109" y="35"/>
                </a:cxn>
                <a:cxn ang="0">
                  <a:pos x="115" y="46"/>
                </a:cxn>
                <a:cxn ang="0">
                  <a:pos x="117" y="55"/>
                </a:cxn>
                <a:cxn ang="0">
                  <a:pos x="117" y="62"/>
                </a:cxn>
                <a:cxn ang="0">
                  <a:pos x="132" y="74"/>
                </a:cxn>
                <a:cxn ang="0">
                  <a:pos x="136" y="58"/>
                </a:cxn>
                <a:cxn ang="0">
                  <a:pos x="134" y="43"/>
                </a:cxn>
                <a:cxn ang="0">
                  <a:pos x="124" y="29"/>
                </a:cxn>
                <a:cxn ang="0">
                  <a:pos x="109" y="17"/>
                </a:cxn>
                <a:cxn ang="0">
                  <a:pos x="106" y="0"/>
                </a:cxn>
                <a:cxn ang="0">
                  <a:pos x="90" y="10"/>
                </a:cxn>
                <a:cxn ang="0">
                  <a:pos x="71" y="6"/>
                </a:cxn>
                <a:cxn ang="0">
                  <a:pos x="55" y="14"/>
                </a:cxn>
                <a:cxn ang="0">
                  <a:pos x="44" y="25"/>
                </a:cxn>
                <a:cxn ang="0">
                  <a:pos x="36" y="40"/>
                </a:cxn>
                <a:cxn ang="0">
                  <a:pos x="35" y="55"/>
                </a:cxn>
              </a:cxnLst>
              <a:rect l="0" t="0" r="r" b="b"/>
              <a:pathLst>
                <a:path w="136" h="181">
                  <a:moveTo>
                    <a:pt x="38" y="62"/>
                  </a:moveTo>
                  <a:lnTo>
                    <a:pt x="41" y="68"/>
                  </a:lnTo>
                  <a:lnTo>
                    <a:pt x="46" y="76"/>
                  </a:lnTo>
                  <a:lnTo>
                    <a:pt x="54" y="82"/>
                  </a:lnTo>
                  <a:lnTo>
                    <a:pt x="61" y="90"/>
                  </a:lnTo>
                  <a:lnTo>
                    <a:pt x="36" y="144"/>
                  </a:lnTo>
                  <a:lnTo>
                    <a:pt x="28" y="139"/>
                  </a:lnTo>
                  <a:lnTo>
                    <a:pt x="24" y="133"/>
                  </a:lnTo>
                  <a:lnTo>
                    <a:pt x="20" y="126"/>
                  </a:lnTo>
                  <a:lnTo>
                    <a:pt x="19" y="120"/>
                  </a:lnTo>
                  <a:lnTo>
                    <a:pt x="19" y="115"/>
                  </a:lnTo>
                  <a:lnTo>
                    <a:pt x="20" y="110"/>
                  </a:lnTo>
                  <a:lnTo>
                    <a:pt x="22" y="104"/>
                  </a:lnTo>
                  <a:lnTo>
                    <a:pt x="25" y="98"/>
                  </a:lnTo>
                  <a:lnTo>
                    <a:pt x="8" y="90"/>
                  </a:lnTo>
                  <a:lnTo>
                    <a:pt x="5" y="98"/>
                  </a:lnTo>
                  <a:lnTo>
                    <a:pt x="2" y="106"/>
                  </a:lnTo>
                  <a:lnTo>
                    <a:pt x="0" y="112"/>
                  </a:lnTo>
                  <a:lnTo>
                    <a:pt x="0" y="120"/>
                  </a:lnTo>
                  <a:lnTo>
                    <a:pt x="3" y="131"/>
                  </a:lnTo>
                  <a:lnTo>
                    <a:pt x="8" y="140"/>
                  </a:lnTo>
                  <a:lnTo>
                    <a:pt x="17" y="150"/>
                  </a:lnTo>
                  <a:lnTo>
                    <a:pt x="30" y="158"/>
                  </a:lnTo>
                  <a:lnTo>
                    <a:pt x="20" y="177"/>
                  </a:lnTo>
                  <a:lnTo>
                    <a:pt x="30" y="181"/>
                  </a:lnTo>
                  <a:lnTo>
                    <a:pt x="38" y="162"/>
                  </a:lnTo>
                  <a:lnTo>
                    <a:pt x="47" y="166"/>
                  </a:lnTo>
                  <a:lnTo>
                    <a:pt x="55" y="167"/>
                  </a:lnTo>
                  <a:lnTo>
                    <a:pt x="63" y="167"/>
                  </a:lnTo>
                  <a:lnTo>
                    <a:pt x="69" y="167"/>
                  </a:lnTo>
                  <a:lnTo>
                    <a:pt x="80" y="164"/>
                  </a:lnTo>
                  <a:lnTo>
                    <a:pt x="90" y="159"/>
                  </a:lnTo>
                  <a:lnTo>
                    <a:pt x="98" y="150"/>
                  </a:lnTo>
                  <a:lnTo>
                    <a:pt x="104" y="139"/>
                  </a:lnTo>
                  <a:lnTo>
                    <a:pt x="107" y="129"/>
                  </a:lnTo>
                  <a:lnTo>
                    <a:pt x="109" y="122"/>
                  </a:lnTo>
                  <a:lnTo>
                    <a:pt x="107" y="114"/>
                  </a:lnTo>
                  <a:lnTo>
                    <a:pt x="104" y="106"/>
                  </a:lnTo>
                  <a:lnTo>
                    <a:pt x="101" y="101"/>
                  </a:lnTo>
                  <a:lnTo>
                    <a:pt x="96" y="95"/>
                  </a:lnTo>
                  <a:lnTo>
                    <a:pt x="88" y="87"/>
                  </a:lnTo>
                  <a:lnTo>
                    <a:pt x="79" y="79"/>
                  </a:lnTo>
                  <a:lnTo>
                    <a:pt x="102" y="32"/>
                  </a:lnTo>
                  <a:lnTo>
                    <a:pt x="109" y="35"/>
                  </a:lnTo>
                  <a:lnTo>
                    <a:pt x="112" y="40"/>
                  </a:lnTo>
                  <a:lnTo>
                    <a:pt x="115" y="46"/>
                  </a:lnTo>
                  <a:lnTo>
                    <a:pt x="117" y="52"/>
                  </a:lnTo>
                  <a:lnTo>
                    <a:pt x="117" y="55"/>
                  </a:lnTo>
                  <a:lnTo>
                    <a:pt x="117" y="58"/>
                  </a:lnTo>
                  <a:lnTo>
                    <a:pt x="117" y="62"/>
                  </a:lnTo>
                  <a:lnTo>
                    <a:pt x="115" y="65"/>
                  </a:lnTo>
                  <a:lnTo>
                    <a:pt x="132" y="74"/>
                  </a:lnTo>
                  <a:lnTo>
                    <a:pt x="136" y="65"/>
                  </a:lnTo>
                  <a:lnTo>
                    <a:pt x="136" y="58"/>
                  </a:lnTo>
                  <a:lnTo>
                    <a:pt x="136" y="51"/>
                  </a:lnTo>
                  <a:lnTo>
                    <a:pt x="134" y="43"/>
                  </a:lnTo>
                  <a:lnTo>
                    <a:pt x="131" y="36"/>
                  </a:lnTo>
                  <a:lnTo>
                    <a:pt x="124" y="29"/>
                  </a:lnTo>
                  <a:lnTo>
                    <a:pt x="118" y="22"/>
                  </a:lnTo>
                  <a:lnTo>
                    <a:pt x="109" y="17"/>
                  </a:lnTo>
                  <a:lnTo>
                    <a:pt x="115" y="5"/>
                  </a:lnTo>
                  <a:lnTo>
                    <a:pt x="106" y="0"/>
                  </a:lnTo>
                  <a:lnTo>
                    <a:pt x="99" y="13"/>
                  </a:lnTo>
                  <a:lnTo>
                    <a:pt x="90" y="10"/>
                  </a:lnTo>
                  <a:lnTo>
                    <a:pt x="80" y="6"/>
                  </a:lnTo>
                  <a:lnTo>
                    <a:pt x="71" y="6"/>
                  </a:lnTo>
                  <a:lnTo>
                    <a:pt x="63" y="10"/>
                  </a:lnTo>
                  <a:lnTo>
                    <a:pt x="55" y="14"/>
                  </a:lnTo>
                  <a:lnTo>
                    <a:pt x="49" y="19"/>
                  </a:lnTo>
                  <a:lnTo>
                    <a:pt x="44" y="25"/>
                  </a:lnTo>
                  <a:lnTo>
                    <a:pt x="39" y="32"/>
                  </a:lnTo>
                  <a:lnTo>
                    <a:pt x="36" y="40"/>
                  </a:lnTo>
                  <a:lnTo>
                    <a:pt x="35" y="47"/>
                  </a:lnTo>
                  <a:lnTo>
                    <a:pt x="35" y="55"/>
                  </a:lnTo>
                  <a:lnTo>
                    <a:pt x="38" y="62"/>
                  </a:lnTo>
                  <a:close/>
                </a:path>
              </a:pathLst>
            </a:custGeom>
            <a:solidFill>
              <a:srgbClr val="3F9E3F"/>
            </a:solidFill>
            <a:ln w="9525">
              <a:noFill/>
              <a:round/>
            </a:ln>
          </p:spPr>
          <p:txBody>
            <a:bodyPr/>
            <a:lstStyle/>
            <a:p>
              <a:endParaRPr lang="en-US"/>
            </a:p>
          </p:txBody>
        </p:sp>
        <p:sp>
          <p:nvSpPr>
            <p:cNvPr id="415855" name="Freeform 111"/>
            <p:cNvSpPr/>
            <p:nvPr/>
          </p:nvSpPr>
          <p:spPr bwMode="auto">
            <a:xfrm>
              <a:off x="3390" y="3468"/>
              <a:ext cx="21" cy="28"/>
            </a:xfrm>
            <a:custGeom>
              <a:avLst/>
              <a:gdLst/>
              <a:ahLst/>
              <a:cxnLst>
                <a:cxn ang="0">
                  <a:pos x="39" y="16"/>
                </a:cxn>
                <a:cxn ang="0">
                  <a:pos x="36" y="13"/>
                </a:cxn>
                <a:cxn ang="0">
                  <a:pos x="33" y="8"/>
                </a:cxn>
                <a:cxn ang="0">
                  <a:pos x="30" y="5"/>
                </a:cxn>
                <a:cxn ang="0">
                  <a:pos x="25" y="0"/>
                </a:cxn>
                <a:cxn ang="0">
                  <a:pos x="0" y="52"/>
                </a:cxn>
                <a:cxn ang="0">
                  <a:pos x="8" y="55"/>
                </a:cxn>
                <a:cxn ang="0">
                  <a:pos x="15" y="55"/>
                </a:cxn>
                <a:cxn ang="0">
                  <a:pos x="22" y="54"/>
                </a:cxn>
                <a:cxn ang="0">
                  <a:pos x="28" y="51"/>
                </a:cxn>
                <a:cxn ang="0">
                  <a:pos x="31" y="49"/>
                </a:cxn>
                <a:cxn ang="0">
                  <a:pos x="34" y="46"/>
                </a:cxn>
                <a:cxn ang="0">
                  <a:pos x="36" y="43"/>
                </a:cxn>
                <a:cxn ang="0">
                  <a:pos x="39" y="40"/>
                </a:cxn>
                <a:cxn ang="0">
                  <a:pos x="41" y="33"/>
                </a:cxn>
                <a:cxn ang="0">
                  <a:pos x="42" y="27"/>
                </a:cxn>
                <a:cxn ang="0">
                  <a:pos x="41" y="22"/>
                </a:cxn>
                <a:cxn ang="0">
                  <a:pos x="39" y="16"/>
                </a:cxn>
              </a:cxnLst>
              <a:rect l="0" t="0" r="r" b="b"/>
              <a:pathLst>
                <a:path w="42" h="55">
                  <a:moveTo>
                    <a:pt x="39" y="16"/>
                  </a:moveTo>
                  <a:lnTo>
                    <a:pt x="36" y="13"/>
                  </a:lnTo>
                  <a:lnTo>
                    <a:pt x="33" y="8"/>
                  </a:lnTo>
                  <a:lnTo>
                    <a:pt x="30" y="5"/>
                  </a:lnTo>
                  <a:lnTo>
                    <a:pt x="25" y="0"/>
                  </a:lnTo>
                  <a:lnTo>
                    <a:pt x="0" y="52"/>
                  </a:lnTo>
                  <a:lnTo>
                    <a:pt x="8" y="55"/>
                  </a:lnTo>
                  <a:lnTo>
                    <a:pt x="15" y="55"/>
                  </a:lnTo>
                  <a:lnTo>
                    <a:pt x="22" y="54"/>
                  </a:lnTo>
                  <a:lnTo>
                    <a:pt x="28" y="51"/>
                  </a:lnTo>
                  <a:lnTo>
                    <a:pt x="31" y="49"/>
                  </a:lnTo>
                  <a:lnTo>
                    <a:pt x="34" y="46"/>
                  </a:lnTo>
                  <a:lnTo>
                    <a:pt x="36" y="43"/>
                  </a:lnTo>
                  <a:lnTo>
                    <a:pt x="39" y="40"/>
                  </a:lnTo>
                  <a:lnTo>
                    <a:pt x="41" y="33"/>
                  </a:lnTo>
                  <a:lnTo>
                    <a:pt x="42" y="27"/>
                  </a:lnTo>
                  <a:lnTo>
                    <a:pt x="41" y="22"/>
                  </a:lnTo>
                  <a:lnTo>
                    <a:pt x="39" y="16"/>
                  </a:lnTo>
                  <a:close/>
                </a:path>
              </a:pathLst>
            </a:custGeom>
            <a:solidFill>
              <a:srgbClr val="000000"/>
            </a:solidFill>
            <a:ln w="9525">
              <a:noFill/>
              <a:round/>
            </a:ln>
          </p:spPr>
          <p:txBody>
            <a:bodyPr/>
            <a:lstStyle/>
            <a:p>
              <a:endParaRPr lang="en-US"/>
            </a:p>
          </p:txBody>
        </p:sp>
        <p:sp>
          <p:nvSpPr>
            <p:cNvPr id="415856" name="Freeform 112"/>
            <p:cNvSpPr/>
            <p:nvPr/>
          </p:nvSpPr>
          <p:spPr bwMode="auto">
            <a:xfrm>
              <a:off x="3396" y="3476"/>
              <a:ext cx="10" cy="15"/>
            </a:xfrm>
            <a:custGeom>
              <a:avLst/>
              <a:gdLst/>
              <a:ahLst/>
              <a:cxnLst>
                <a:cxn ang="0">
                  <a:pos x="18" y="5"/>
                </a:cxn>
                <a:cxn ang="0">
                  <a:pos x="18" y="3"/>
                </a:cxn>
                <a:cxn ang="0">
                  <a:pos x="16" y="2"/>
                </a:cxn>
                <a:cxn ang="0">
                  <a:pos x="16" y="2"/>
                </a:cxn>
                <a:cxn ang="0">
                  <a:pos x="14" y="0"/>
                </a:cxn>
                <a:cxn ang="0">
                  <a:pos x="0" y="30"/>
                </a:cxn>
                <a:cxn ang="0">
                  <a:pos x="3" y="30"/>
                </a:cxn>
                <a:cxn ang="0">
                  <a:pos x="7" y="28"/>
                </a:cxn>
                <a:cxn ang="0">
                  <a:pos x="10" y="28"/>
                </a:cxn>
                <a:cxn ang="0">
                  <a:pos x="11" y="27"/>
                </a:cxn>
                <a:cxn ang="0">
                  <a:pos x="13" y="25"/>
                </a:cxn>
                <a:cxn ang="0">
                  <a:pos x="14" y="24"/>
                </a:cxn>
                <a:cxn ang="0">
                  <a:pos x="16" y="21"/>
                </a:cxn>
                <a:cxn ang="0">
                  <a:pos x="18" y="19"/>
                </a:cxn>
                <a:cxn ang="0">
                  <a:pos x="19" y="16"/>
                </a:cxn>
                <a:cxn ang="0">
                  <a:pos x="21" y="11"/>
                </a:cxn>
                <a:cxn ang="0">
                  <a:pos x="19" y="8"/>
                </a:cxn>
                <a:cxn ang="0">
                  <a:pos x="18" y="5"/>
                </a:cxn>
              </a:cxnLst>
              <a:rect l="0" t="0" r="r" b="b"/>
              <a:pathLst>
                <a:path w="21" h="30">
                  <a:moveTo>
                    <a:pt x="18" y="5"/>
                  </a:moveTo>
                  <a:lnTo>
                    <a:pt x="18" y="3"/>
                  </a:lnTo>
                  <a:lnTo>
                    <a:pt x="16" y="2"/>
                  </a:lnTo>
                  <a:lnTo>
                    <a:pt x="16" y="2"/>
                  </a:lnTo>
                  <a:lnTo>
                    <a:pt x="14" y="0"/>
                  </a:lnTo>
                  <a:lnTo>
                    <a:pt x="0" y="30"/>
                  </a:lnTo>
                  <a:lnTo>
                    <a:pt x="3" y="30"/>
                  </a:lnTo>
                  <a:lnTo>
                    <a:pt x="7" y="28"/>
                  </a:lnTo>
                  <a:lnTo>
                    <a:pt x="10" y="28"/>
                  </a:lnTo>
                  <a:lnTo>
                    <a:pt x="11" y="27"/>
                  </a:lnTo>
                  <a:lnTo>
                    <a:pt x="13" y="25"/>
                  </a:lnTo>
                  <a:lnTo>
                    <a:pt x="14" y="24"/>
                  </a:lnTo>
                  <a:lnTo>
                    <a:pt x="16" y="21"/>
                  </a:lnTo>
                  <a:lnTo>
                    <a:pt x="18" y="19"/>
                  </a:lnTo>
                  <a:lnTo>
                    <a:pt x="19" y="16"/>
                  </a:lnTo>
                  <a:lnTo>
                    <a:pt x="21" y="11"/>
                  </a:lnTo>
                  <a:lnTo>
                    <a:pt x="19" y="8"/>
                  </a:lnTo>
                  <a:lnTo>
                    <a:pt x="18" y="5"/>
                  </a:lnTo>
                  <a:close/>
                </a:path>
              </a:pathLst>
            </a:custGeom>
            <a:solidFill>
              <a:srgbClr val="7FBF7F"/>
            </a:solidFill>
            <a:ln w="9525">
              <a:noFill/>
              <a:round/>
            </a:ln>
          </p:spPr>
          <p:txBody>
            <a:bodyPr/>
            <a:lstStyle/>
            <a:p>
              <a:endParaRPr lang="en-US"/>
            </a:p>
          </p:txBody>
        </p:sp>
        <p:sp>
          <p:nvSpPr>
            <p:cNvPr id="415857" name="Freeform 113"/>
            <p:cNvSpPr/>
            <p:nvPr/>
          </p:nvSpPr>
          <p:spPr bwMode="auto">
            <a:xfrm>
              <a:off x="3395" y="3432"/>
              <a:ext cx="18" cy="24"/>
            </a:xfrm>
            <a:custGeom>
              <a:avLst/>
              <a:gdLst/>
              <a:ahLst/>
              <a:cxnLst>
                <a:cxn ang="0">
                  <a:pos x="16" y="3"/>
                </a:cxn>
                <a:cxn ang="0">
                  <a:pos x="21" y="1"/>
                </a:cxn>
                <a:cxn ang="0">
                  <a:pos x="25" y="0"/>
                </a:cxn>
                <a:cxn ang="0">
                  <a:pos x="32" y="1"/>
                </a:cxn>
                <a:cxn ang="0">
                  <a:pos x="38" y="3"/>
                </a:cxn>
                <a:cxn ang="0">
                  <a:pos x="16" y="47"/>
                </a:cxn>
                <a:cxn ang="0">
                  <a:pos x="11" y="44"/>
                </a:cxn>
                <a:cxn ang="0">
                  <a:pos x="8" y="39"/>
                </a:cxn>
                <a:cxn ang="0">
                  <a:pos x="5" y="36"/>
                </a:cxn>
                <a:cxn ang="0">
                  <a:pos x="2" y="33"/>
                </a:cxn>
                <a:cxn ang="0">
                  <a:pos x="0" y="30"/>
                </a:cxn>
                <a:cxn ang="0">
                  <a:pos x="0" y="25"/>
                </a:cxn>
                <a:cxn ang="0">
                  <a:pos x="2" y="20"/>
                </a:cxn>
                <a:cxn ang="0">
                  <a:pos x="3" y="16"/>
                </a:cxn>
                <a:cxn ang="0">
                  <a:pos x="5" y="11"/>
                </a:cxn>
                <a:cxn ang="0">
                  <a:pos x="8" y="8"/>
                </a:cxn>
                <a:cxn ang="0">
                  <a:pos x="11" y="6"/>
                </a:cxn>
                <a:cxn ang="0">
                  <a:pos x="16" y="3"/>
                </a:cxn>
              </a:cxnLst>
              <a:rect l="0" t="0" r="r" b="b"/>
              <a:pathLst>
                <a:path w="38" h="47">
                  <a:moveTo>
                    <a:pt x="16" y="3"/>
                  </a:moveTo>
                  <a:lnTo>
                    <a:pt x="21" y="1"/>
                  </a:lnTo>
                  <a:lnTo>
                    <a:pt x="25" y="0"/>
                  </a:lnTo>
                  <a:lnTo>
                    <a:pt x="32" y="1"/>
                  </a:lnTo>
                  <a:lnTo>
                    <a:pt x="38" y="3"/>
                  </a:lnTo>
                  <a:lnTo>
                    <a:pt x="16" y="47"/>
                  </a:lnTo>
                  <a:lnTo>
                    <a:pt x="11" y="44"/>
                  </a:lnTo>
                  <a:lnTo>
                    <a:pt x="8" y="39"/>
                  </a:lnTo>
                  <a:lnTo>
                    <a:pt x="5" y="36"/>
                  </a:lnTo>
                  <a:lnTo>
                    <a:pt x="2" y="33"/>
                  </a:lnTo>
                  <a:lnTo>
                    <a:pt x="0" y="30"/>
                  </a:lnTo>
                  <a:lnTo>
                    <a:pt x="0" y="25"/>
                  </a:lnTo>
                  <a:lnTo>
                    <a:pt x="2" y="20"/>
                  </a:lnTo>
                  <a:lnTo>
                    <a:pt x="3" y="16"/>
                  </a:lnTo>
                  <a:lnTo>
                    <a:pt x="5" y="11"/>
                  </a:lnTo>
                  <a:lnTo>
                    <a:pt x="8" y="8"/>
                  </a:lnTo>
                  <a:lnTo>
                    <a:pt x="11" y="6"/>
                  </a:lnTo>
                  <a:lnTo>
                    <a:pt x="16" y="3"/>
                  </a:lnTo>
                  <a:close/>
                </a:path>
              </a:pathLst>
            </a:custGeom>
            <a:solidFill>
              <a:srgbClr val="000000"/>
            </a:solidFill>
            <a:ln w="9525">
              <a:noFill/>
              <a:round/>
            </a:ln>
          </p:spPr>
          <p:txBody>
            <a:bodyPr/>
            <a:lstStyle/>
            <a:p>
              <a:endParaRPr lang="en-US"/>
            </a:p>
          </p:txBody>
        </p:sp>
        <p:sp>
          <p:nvSpPr>
            <p:cNvPr id="415858" name="Freeform 114"/>
            <p:cNvSpPr/>
            <p:nvPr/>
          </p:nvSpPr>
          <p:spPr bwMode="auto">
            <a:xfrm>
              <a:off x="3399" y="3437"/>
              <a:ext cx="7" cy="11"/>
            </a:xfrm>
            <a:custGeom>
              <a:avLst/>
              <a:gdLst/>
              <a:ahLst/>
              <a:cxnLst>
                <a:cxn ang="0">
                  <a:pos x="11" y="2"/>
                </a:cxn>
                <a:cxn ang="0">
                  <a:pos x="7" y="3"/>
                </a:cxn>
                <a:cxn ang="0">
                  <a:pos x="4" y="5"/>
                </a:cxn>
                <a:cxn ang="0">
                  <a:pos x="3" y="8"/>
                </a:cxn>
                <a:cxn ang="0">
                  <a:pos x="1" y="10"/>
                </a:cxn>
                <a:cxn ang="0">
                  <a:pos x="0" y="14"/>
                </a:cxn>
                <a:cxn ang="0">
                  <a:pos x="0" y="18"/>
                </a:cxn>
                <a:cxn ang="0">
                  <a:pos x="0" y="19"/>
                </a:cxn>
                <a:cxn ang="0">
                  <a:pos x="0" y="21"/>
                </a:cxn>
                <a:cxn ang="0">
                  <a:pos x="1" y="22"/>
                </a:cxn>
                <a:cxn ang="0">
                  <a:pos x="1" y="22"/>
                </a:cxn>
                <a:cxn ang="0">
                  <a:pos x="1" y="24"/>
                </a:cxn>
                <a:cxn ang="0">
                  <a:pos x="3" y="24"/>
                </a:cxn>
                <a:cxn ang="0">
                  <a:pos x="14" y="0"/>
                </a:cxn>
                <a:cxn ang="0">
                  <a:pos x="12" y="0"/>
                </a:cxn>
                <a:cxn ang="0">
                  <a:pos x="12" y="0"/>
                </a:cxn>
                <a:cxn ang="0">
                  <a:pos x="11" y="0"/>
                </a:cxn>
                <a:cxn ang="0">
                  <a:pos x="11" y="2"/>
                </a:cxn>
              </a:cxnLst>
              <a:rect l="0" t="0" r="r" b="b"/>
              <a:pathLst>
                <a:path w="14" h="24">
                  <a:moveTo>
                    <a:pt x="11" y="2"/>
                  </a:moveTo>
                  <a:lnTo>
                    <a:pt x="7" y="3"/>
                  </a:lnTo>
                  <a:lnTo>
                    <a:pt x="4" y="5"/>
                  </a:lnTo>
                  <a:lnTo>
                    <a:pt x="3" y="8"/>
                  </a:lnTo>
                  <a:lnTo>
                    <a:pt x="1" y="10"/>
                  </a:lnTo>
                  <a:lnTo>
                    <a:pt x="0" y="14"/>
                  </a:lnTo>
                  <a:lnTo>
                    <a:pt x="0" y="18"/>
                  </a:lnTo>
                  <a:lnTo>
                    <a:pt x="0" y="19"/>
                  </a:lnTo>
                  <a:lnTo>
                    <a:pt x="0" y="21"/>
                  </a:lnTo>
                  <a:lnTo>
                    <a:pt x="1" y="22"/>
                  </a:lnTo>
                  <a:lnTo>
                    <a:pt x="1" y="22"/>
                  </a:lnTo>
                  <a:lnTo>
                    <a:pt x="1" y="24"/>
                  </a:lnTo>
                  <a:lnTo>
                    <a:pt x="3" y="24"/>
                  </a:lnTo>
                  <a:lnTo>
                    <a:pt x="14" y="0"/>
                  </a:lnTo>
                  <a:lnTo>
                    <a:pt x="12" y="0"/>
                  </a:lnTo>
                  <a:lnTo>
                    <a:pt x="12" y="0"/>
                  </a:lnTo>
                  <a:lnTo>
                    <a:pt x="11" y="0"/>
                  </a:lnTo>
                  <a:lnTo>
                    <a:pt x="11" y="2"/>
                  </a:lnTo>
                  <a:close/>
                </a:path>
              </a:pathLst>
            </a:custGeom>
            <a:solidFill>
              <a:srgbClr val="7FBF7F"/>
            </a:solidFill>
            <a:ln w="9525">
              <a:noFill/>
              <a:round/>
            </a:ln>
          </p:spPr>
          <p:txBody>
            <a:bodyPr/>
            <a:lstStyle/>
            <a:p>
              <a:endParaRPr lang="en-US"/>
            </a:p>
          </p:txBody>
        </p:sp>
        <p:sp>
          <p:nvSpPr>
            <p:cNvPr id="415859" name="Freeform 115"/>
            <p:cNvSpPr/>
            <p:nvPr/>
          </p:nvSpPr>
          <p:spPr bwMode="auto">
            <a:xfrm>
              <a:off x="3580" y="3560"/>
              <a:ext cx="21" cy="27"/>
            </a:xfrm>
            <a:custGeom>
              <a:avLst/>
              <a:gdLst/>
              <a:ahLst/>
              <a:cxnLst>
                <a:cxn ang="0">
                  <a:pos x="25" y="0"/>
                </a:cxn>
                <a:cxn ang="0">
                  <a:pos x="29" y="5"/>
                </a:cxn>
                <a:cxn ang="0">
                  <a:pos x="34" y="10"/>
                </a:cxn>
                <a:cxn ang="0">
                  <a:pos x="37" y="13"/>
                </a:cxn>
                <a:cxn ang="0">
                  <a:pos x="39" y="16"/>
                </a:cxn>
                <a:cxn ang="0">
                  <a:pos x="42" y="22"/>
                </a:cxn>
                <a:cxn ang="0">
                  <a:pos x="42" y="27"/>
                </a:cxn>
                <a:cxn ang="0">
                  <a:pos x="42" y="33"/>
                </a:cxn>
                <a:cxn ang="0">
                  <a:pos x="39" y="39"/>
                </a:cxn>
                <a:cxn ang="0">
                  <a:pos x="37" y="43"/>
                </a:cxn>
                <a:cxn ang="0">
                  <a:pos x="34" y="46"/>
                </a:cxn>
                <a:cxn ang="0">
                  <a:pos x="33" y="49"/>
                </a:cxn>
                <a:cxn ang="0">
                  <a:pos x="29" y="51"/>
                </a:cxn>
                <a:cxn ang="0">
                  <a:pos x="23" y="54"/>
                </a:cxn>
                <a:cxn ang="0">
                  <a:pos x="17" y="55"/>
                </a:cxn>
                <a:cxn ang="0">
                  <a:pos x="9" y="55"/>
                </a:cxn>
                <a:cxn ang="0">
                  <a:pos x="0" y="52"/>
                </a:cxn>
                <a:cxn ang="0">
                  <a:pos x="25" y="0"/>
                </a:cxn>
              </a:cxnLst>
              <a:rect l="0" t="0" r="r" b="b"/>
              <a:pathLst>
                <a:path w="42" h="55">
                  <a:moveTo>
                    <a:pt x="25" y="0"/>
                  </a:moveTo>
                  <a:lnTo>
                    <a:pt x="29" y="5"/>
                  </a:lnTo>
                  <a:lnTo>
                    <a:pt x="34" y="10"/>
                  </a:lnTo>
                  <a:lnTo>
                    <a:pt x="37" y="13"/>
                  </a:lnTo>
                  <a:lnTo>
                    <a:pt x="39" y="16"/>
                  </a:lnTo>
                  <a:lnTo>
                    <a:pt x="42" y="22"/>
                  </a:lnTo>
                  <a:lnTo>
                    <a:pt x="42" y="27"/>
                  </a:lnTo>
                  <a:lnTo>
                    <a:pt x="42" y="33"/>
                  </a:lnTo>
                  <a:lnTo>
                    <a:pt x="39" y="39"/>
                  </a:lnTo>
                  <a:lnTo>
                    <a:pt x="37" y="43"/>
                  </a:lnTo>
                  <a:lnTo>
                    <a:pt x="34" y="46"/>
                  </a:lnTo>
                  <a:lnTo>
                    <a:pt x="33" y="49"/>
                  </a:lnTo>
                  <a:lnTo>
                    <a:pt x="29" y="51"/>
                  </a:lnTo>
                  <a:lnTo>
                    <a:pt x="23" y="54"/>
                  </a:lnTo>
                  <a:lnTo>
                    <a:pt x="17" y="55"/>
                  </a:lnTo>
                  <a:lnTo>
                    <a:pt x="9" y="55"/>
                  </a:lnTo>
                  <a:lnTo>
                    <a:pt x="0" y="52"/>
                  </a:lnTo>
                  <a:lnTo>
                    <a:pt x="25" y="0"/>
                  </a:lnTo>
                  <a:close/>
                </a:path>
              </a:pathLst>
            </a:custGeom>
            <a:solidFill>
              <a:srgbClr val="000000"/>
            </a:solidFill>
            <a:ln w="9525">
              <a:noFill/>
              <a:round/>
            </a:ln>
          </p:spPr>
          <p:txBody>
            <a:bodyPr/>
            <a:lstStyle/>
            <a:p>
              <a:endParaRPr lang="en-US"/>
            </a:p>
          </p:txBody>
        </p:sp>
        <p:sp>
          <p:nvSpPr>
            <p:cNvPr id="415860" name="Freeform 116"/>
            <p:cNvSpPr/>
            <p:nvPr/>
          </p:nvSpPr>
          <p:spPr bwMode="auto">
            <a:xfrm>
              <a:off x="3587" y="3567"/>
              <a:ext cx="9" cy="15"/>
            </a:xfrm>
            <a:custGeom>
              <a:avLst/>
              <a:gdLst/>
              <a:ahLst/>
              <a:cxnLst>
                <a:cxn ang="0">
                  <a:pos x="17" y="5"/>
                </a:cxn>
                <a:cxn ang="0">
                  <a:pos x="17" y="5"/>
                </a:cxn>
                <a:cxn ang="0">
                  <a:pos x="15" y="3"/>
                </a:cxn>
                <a:cxn ang="0">
                  <a:pos x="15" y="1"/>
                </a:cxn>
                <a:cxn ang="0">
                  <a:pos x="14" y="0"/>
                </a:cxn>
                <a:cxn ang="0">
                  <a:pos x="0" y="30"/>
                </a:cxn>
                <a:cxn ang="0">
                  <a:pos x="3" y="30"/>
                </a:cxn>
                <a:cxn ang="0">
                  <a:pos x="6" y="30"/>
                </a:cxn>
                <a:cxn ang="0">
                  <a:pos x="8" y="30"/>
                </a:cxn>
                <a:cxn ang="0">
                  <a:pos x="9" y="28"/>
                </a:cxn>
                <a:cxn ang="0">
                  <a:pos x="11" y="27"/>
                </a:cxn>
                <a:cxn ang="0">
                  <a:pos x="14" y="23"/>
                </a:cxn>
                <a:cxn ang="0">
                  <a:pos x="15" y="22"/>
                </a:cxn>
                <a:cxn ang="0">
                  <a:pos x="17" y="19"/>
                </a:cxn>
                <a:cxn ang="0">
                  <a:pos x="19" y="16"/>
                </a:cxn>
                <a:cxn ang="0">
                  <a:pos x="19" y="11"/>
                </a:cxn>
                <a:cxn ang="0">
                  <a:pos x="19" y="8"/>
                </a:cxn>
                <a:cxn ang="0">
                  <a:pos x="17" y="5"/>
                </a:cxn>
              </a:cxnLst>
              <a:rect l="0" t="0" r="r" b="b"/>
              <a:pathLst>
                <a:path w="19" h="30">
                  <a:moveTo>
                    <a:pt x="17" y="5"/>
                  </a:moveTo>
                  <a:lnTo>
                    <a:pt x="17" y="5"/>
                  </a:lnTo>
                  <a:lnTo>
                    <a:pt x="15" y="3"/>
                  </a:lnTo>
                  <a:lnTo>
                    <a:pt x="15" y="1"/>
                  </a:lnTo>
                  <a:lnTo>
                    <a:pt x="14" y="0"/>
                  </a:lnTo>
                  <a:lnTo>
                    <a:pt x="0" y="30"/>
                  </a:lnTo>
                  <a:lnTo>
                    <a:pt x="3" y="30"/>
                  </a:lnTo>
                  <a:lnTo>
                    <a:pt x="6" y="30"/>
                  </a:lnTo>
                  <a:lnTo>
                    <a:pt x="8" y="30"/>
                  </a:lnTo>
                  <a:lnTo>
                    <a:pt x="9" y="28"/>
                  </a:lnTo>
                  <a:lnTo>
                    <a:pt x="11" y="27"/>
                  </a:lnTo>
                  <a:lnTo>
                    <a:pt x="14" y="23"/>
                  </a:lnTo>
                  <a:lnTo>
                    <a:pt x="15" y="22"/>
                  </a:lnTo>
                  <a:lnTo>
                    <a:pt x="17" y="19"/>
                  </a:lnTo>
                  <a:lnTo>
                    <a:pt x="19" y="16"/>
                  </a:lnTo>
                  <a:lnTo>
                    <a:pt x="19" y="11"/>
                  </a:lnTo>
                  <a:lnTo>
                    <a:pt x="19" y="8"/>
                  </a:lnTo>
                  <a:lnTo>
                    <a:pt x="17" y="5"/>
                  </a:lnTo>
                  <a:close/>
                </a:path>
              </a:pathLst>
            </a:custGeom>
            <a:solidFill>
              <a:srgbClr val="7FBF7F"/>
            </a:solidFill>
            <a:ln w="9525">
              <a:noFill/>
              <a:round/>
            </a:ln>
          </p:spPr>
          <p:txBody>
            <a:bodyPr/>
            <a:lstStyle/>
            <a:p>
              <a:endParaRPr lang="en-US"/>
            </a:p>
          </p:txBody>
        </p:sp>
        <p:sp>
          <p:nvSpPr>
            <p:cNvPr id="415861" name="Freeform 117"/>
            <p:cNvSpPr/>
            <p:nvPr/>
          </p:nvSpPr>
          <p:spPr bwMode="auto">
            <a:xfrm>
              <a:off x="3585" y="3523"/>
              <a:ext cx="18" cy="25"/>
            </a:xfrm>
            <a:custGeom>
              <a:avLst/>
              <a:gdLst/>
              <a:ahLst/>
              <a:cxnLst>
                <a:cxn ang="0">
                  <a:pos x="14" y="3"/>
                </a:cxn>
                <a:cxn ang="0">
                  <a:pos x="18" y="2"/>
                </a:cxn>
                <a:cxn ang="0">
                  <a:pos x="25" y="0"/>
                </a:cxn>
                <a:cxn ang="0">
                  <a:pos x="30" y="2"/>
                </a:cxn>
                <a:cxn ang="0">
                  <a:pos x="36" y="3"/>
                </a:cxn>
                <a:cxn ang="0">
                  <a:pos x="14" y="50"/>
                </a:cxn>
                <a:cxn ang="0">
                  <a:pos x="9" y="47"/>
                </a:cxn>
                <a:cxn ang="0">
                  <a:pos x="6" y="43"/>
                </a:cxn>
                <a:cxn ang="0">
                  <a:pos x="3" y="38"/>
                </a:cxn>
                <a:cxn ang="0">
                  <a:pos x="1" y="33"/>
                </a:cxn>
                <a:cxn ang="0">
                  <a:pos x="0" y="30"/>
                </a:cxn>
                <a:cxn ang="0">
                  <a:pos x="0" y="25"/>
                </a:cxn>
                <a:cxn ang="0">
                  <a:pos x="0" y="21"/>
                </a:cxn>
                <a:cxn ang="0">
                  <a:pos x="1" y="16"/>
                </a:cxn>
                <a:cxn ang="0">
                  <a:pos x="4" y="11"/>
                </a:cxn>
                <a:cxn ang="0">
                  <a:pos x="7" y="8"/>
                </a:cxn>
                <a:cxn ang="0">
                  <a:pos x="11" y="6"/>
                </a:cxn>
                <a:cxn ang="0">
                  <a:pos x="14" y="3"/>
                </a:cxn>
              </a:cxnLst>
              <a:rect l="0" t="0" r="r" b="b"/>
              <a:pathLst>
                <a:path w="36" h="50">
                  <a:moveTo>
                    <a:pt x="14" y="3"/>
                  </a:moveTo>
                  <a:lnTo>
                    <a:pt x="18" y="2"/>
                  </a:lnTo>
                  <a:lnTo>
                    <a:pt x="25" y="0"/>
                  </a:lnTo>
                  <a:lnTo>
                    <a:pt x="30" y="2"/>
                  </a:lnTo>
                  <a:lnTo>
                    <a:pt x="36" y="3"/>
                  </a:lnTo>
                  <a:lnTo>
                    <a:pt x="14" y="50"/>
                  </a:lnTo>
                  <a:lnTo>
                    <a:pt x="9" y="47"/>
                  </a:lnTo>
                  <a:lnTo>
                    <a:pt x="6" y="43"/>
                  </a:lnTo>
                  <a:lnTo>
                    <a:pt x="3" y="38"/>
                  </a:lnTo>
                  <a:lnTo>
                    <a:pt x="1" y="33"/>
                  </a:lnTo>
                  <a:lnTo>
                    <a:pt x="0" y="30"/>
                  </a:lnTo>
                  <a:lnTo>
                    <a:pt x="0" y="25"/>
                  </a:lnTo>
                  <a:lnTo>
                    <a:pt x="0" y="21"/>
                  </a:lnTo>
                  <a:lnTo>
                    <a:pt x="1" y="16"/>
                  </a:lnTo>
                  <a:lnTo>
                    <a:pt x="4" y="11"/>
                  </a:lnTo>
                  <a:lnTo>
                    <a:pt x="7" y="8"/>
                  </a:lnTo>
                  <a:lnTo>
                    <a:pt x="11" y="6"/>
                  </a:lnTo>
                  <a:lnTo>
                    <a:pt x="14" y="3"/>
                  </a:lnTo>
                  <a:close/>
                </a:path>
              </a:pathLst>
            </a:custGeom>
            <a:solidFill>
              <a:srgbClr val="000000"/>
            </a:solidFill>
            <a:ln w="9525">
              <a:noFill/>
              <a:round/>
            </a:ln>
          </p:spPr>
          <p:txBody>
            <a:bodyPr/>
            <a:lstStyle/>
            <a:p>
              <a:endParaRPr lang="en-US"/>
            </a:p>
          </p:txBody>
        </p:sp>
        <p:sp>
          <p:nvSpPr>
            <p:cNvPr id="415862" name="Freeform 118"/>
            <p:cNvSpPr/>
            <p:nvPr/>
          </p:nvSpPr>
          <p:spPr bwMode="auto">
            <a:xfrm>
              <a:off x="3589" y="3528"/>
              <a:ext cx="8" cy="12"/>
            </a:xfrm>
            <a:custGeom>
              <a:avLst/>
              <a:gdLst/>
              <a:ahLst/>
              <a:cxnLst>
                <a:cxn ang="0">
                  <a:pos x="11" y="0"/>
                </a:cxn>
                <a:cxn ang="0">
                  <a:pos x="8" y="2"/>
                </a:cxn>
                <a:cxn ang="0">
                  <a:pos x="7" y="3"/>
                </a:cxn>
                <a:cxn ang="0">
                  <a:pos x="4" y="6"/>
                </a:cxn>
                <a:cxn ang="0">
                  <a:pos x="2" y="8"/>
                </a:cxn>
                <a:cxn ang="0">
                  <a:pos x="0" y="13"/>
                </a:cxn>
                <a:cxn ang="0">
                  <a:pos x="0" y="16"/>
                </a:cxn>
                <a:cxn ang="0">
                  <a:pos x="0" y="17"/>
                </a:cxn>
                <a:cxn ang="0">
                  <a:pos x="2" y="19"/>
                </a:cxn>
                <a:cxn ang="0">
                  <a:pos x="2" y="21"/>
                </a:cxn>
                <a:cxn ang="0">
                  <a:pos x="4" y="21"/>
                </a:cxn>
                <a:cxn ang="0">
                  <a:pos x="4" y="22"/>
                </a:cxn>
                <a:cxn ang="0">
                  <a:pos x="5" y="24"/>
                </a:cxn>
                <a:cxn ang="0">
                  <a:pos x="16" y="0"/>
                </a:cxn>
                <a:cxn ang="0">
                  <a:pos x="15" y="0"/>
                </a:cxn>
                <a:cxn ang="0">
                  <a:pos x="15" y="0"/>
                </a:cxn>
                <a:cxn ang="0">
                  <a:pos x="13" y="0"/>
                </a:cxn>
                <a:cxn ang="0">
                  <a:pos x="11" y="0"/>
                </a:cxn>
              </a:cxnLst>
              <a:rect l="0" t="0" r="r" b="b"/>
              <a:pathLst>
                <a:path w="16" h="24">
                  <a:moveTo>
                    <a:pt x="11" y="0"/>
                  </a:moveTo>
                  <a:lnTo>
                    <a:pt x="8" y="2"/>
                  </a:lnTo>
                  <a:lnTo>
                    <a:pt x="7" y="3"/>
                  </a:lnTo>
                  <a:lnTo>
                    <a:pt x="4" y="6"/>
                  </a:lnTo>
                  <a:lnTo>
                    <a:pt x="2" y="8"/>
                  </a:lnTo>
                  <a:lnTo>
                    <a:pt x="0" y="13"/>
                  </a:lnTo>
                  <a:lnTo>
                    <a:pt x="0" y="16"/>
                  </a:lnTo>
                  <a:lnTo>
                    <a:pt x="0" y="17"/>
                  </a:lnTo>
                  <a:lnTo>
                    <a:pt x="2" y="19"/>
                  </a:lnTo>
                  <a:lnTo>
                    <a:pt x="2" y="21"/>
                  </a:lnTo>
                  <a:lnTo>
                    <a:pt x="4" y="21"/>
                  </a:lnTo>
                  <a:lnTo>
                    <a:pt x="4" y="22"/>
                  </a:lnTo>
                  <a:lnTo>
                    <a:pt x="5" y="24"/>
                  </a:lnTo>
                  <a:lnTo>
                    <a:pt x="16" y="0"/>
                  </a:lnTo>
                  <a:lnTo>
                    <a:pt x="15" y="0"/>
                  </a:lnTo>
                  <a:lnTo>
                    <a:pt x="15" y="0"/>
                  </a:lnTo>
                  <a:lnTo>
                    <a:pt x="13" y="0"/>
                  </a:lnTo>
                  <a:lnTo>
                    <a:pt x="11" y="0"/>
                  </a:lnTo>
                  <a:close/>
                </a:path>
              </a:pathLst>
            </a:custGeom>
            <a:solidFill>
              <a:srgbClr val="7FBF7F"/>
            </a:solidFill>
            <a:ln w="9525">
              <a:noFill/>
              <a:round/>
            </a:ln>
          </p:spPr>
          <p:txBody>
            <a:bodyPr/>
            <a:lstStyle/>
            <a:p>
              <a:endParaRPr lang="en-US"/>
            </a:p>
          </p:txBody>
        </p:sp>
        <p:sp>
          <p:nvSpPr>
            <p:cNvPr id="415863" name="Freeform 119"/>
            <p:cNvSpPr/>
            <p:nvPr/>
          </p:nvSpPr>
          <p:spPr bwMode="auto">
            <a:xfrm>
              <a:off x="3451" y="3453"/>
              <a:ext cx="85" cy="117"/>
            </a:xfrm>
            <a:custGeom>
              <a:avLst/>
              <a:gdLst/>
              <a:ahLst/>
              <a:cxnLst>
                <a:cxn ang="0">
                  <a:pos x="19" y="85"/>
                </a:cxn>
                <a:cxn ang="0">
                  <a:pos x="26" y="71"/>
                </a:cxn>
                <a:cxn ang="0">
                  <a:pos x="34" y="57"/>
                </a:cxn>
                <a:cxn ang="0">
                  <a:pos x="44" y="44"/>
                </a:cxn>
                <a:cxn ang="0">
                  <a:pos x="55" y="33"/>
                </a:cxn>
                <a:cxn ang="0">
                  <a:pos x="64" y="24"/>
                </a:cxn>
                <a:cxn ang="0">
                  <a:pos x="75" y="16"/>
                </a:cxn>
                <a:cxn ang="0">
                  <a:pos x="86" y="10"/>
                </a:cxn>
                <a:cxn ang="0">
                  <a:pos x="97" y="5"/>
                </a:cxn>
                <a:cxn ang="0">
                  <a:pos x="108" y="2"/>
                </a:cxn>
                <a:cxn ang="0">
                  <a:pos x="119" y="0"/>
                </a:cxn>
                <a:cxn ang="0">
                  <a:pos x="129" y="2"/>
                </a:cxn>
                <a:cxn ang="0">
                  <a:pos x="138" y="5"/>
                </a:cxn>
                <a:cxn ang="0">
                  <a:pos x="146" y="11"/>
                </a:cxn>
                <a:cxn ang="0">
                  <a:pos x="154" y="18"/>
                </a:cxn>
                <a:cxn ang="0">
                  <a:pos x="160" y="27"/>
                </a:cxn>
                <a:cxn ang="0">
                  <a:pos x="165" y="37"/>
                </a:cxn>
                <a:cxn ang="0">
                  <a:pos x="170" y="62"/>
                </a:cxn>
                <a:cxn ang="0">
                  <a:pos x="168" y="89"/>
                </a:cxn>
                <a:cxn ang="0">
                  <a:pos x="160" y="119"/>
                </a:cxn>
                <a:cxn ang="0">
                  <a:pos x="149" y="148"/>
                </a:cxn>
                <a:cxn ang="0">
                  <a:pos x="137" y="171"/>
                </a:cxn>
                <a:cxn ang="0">
                  <a:pos x="124" y="191"/>
                </a:cxn>
                <a:cxn ang="0">
                  <a:pos x="108" y="207"/>
                </a:cxn>
                <a:cxn ang="0">
                  <a:pos x="93" y="219"/>
                </a:cxn>
                <a:cxn ang="0">
                  <a:pos x="77" y="229"/>
                </a:cxn>
                <a:cxn ang="0">
                  <a:pos x="61" y="234"/>
                </a:cxn>
                <a:cxn ang="0">
                  <a:pos x="45" y="234"/>
                </a:cxn>
                <a:cxn ang="0">
                  <a:pos x="31" y="229"/>
                </a:cxn>
                <a:cxn ang="0">
                  <a:pos x="22" y="224"/>
                </a:cxn>
                <a:cxn ang="0">
                  <a:pos x="15" y="218"/>
                </a:cxn>
                <a:cxn ang="0">
                  <a:pos x="9" y="208"/>
                </a:cxn>
                <a:cxn ang="0">
                  <a:pos x="4" y="199"/>
                </a:cxn>
                <a:cxn ang="0">
                  <a:pos x="0" y="174"/>
                </a:cxn>
                <a:cxn ang="0">
                  <a:pos x="0" y="147"/>
                </a:cxn>
                <a:cxn ang="0">
                  <a:pos x="8" y="117"/>
                </a:cxn>
                <a:cxn ang="0">
                  <a:pos x="19" y="85"/>
                </a:cxn>
              </a:cxnLst>
              <a:rect l="0" t="0" r="r" b="b"/>
              <a:pathLst>
                <a:path w="170" h="234">
                  <a:moveTo>
                    <a:pt x="19" y="85"/>
                  </a:moveTo>
                  <a:lnTo>
                    <a:pt x="26" y="71"/>
                  </a:lnTo>
                  <a:lnTo>
                    <a:pt x="34" y="57"/>
                  </a:lnTo>
                  <a:lnTo>
                    <a:pt x="44" y="44"/>
                  </a:lnTo>
                  <a:lnTo>
                    <a:pt x="55" y="33"/>
                  </a:lnTo>
                  <a:lnTo>
                    <a:pt x="64" y="24"/>
                  </a:lnTo>
                  <a:lnTo>
                    <a:pt x="75" y="16"/>
                  </a:lnTo>
                  <a:lnTo>
                    <a:pt x="86" y="10"/>
                  </a:lnTo>
                  <a:lnTo>
                    <a:pt x="97" y="5"/>
                  </a:lnTo>
                  <a:lnTo>
                    <a:pt x="108" y="2"/>
                  </a:lnTo>
                  <a:lnTo>
                    <a:pt x="119" y="0"/>
                  </a:lnTo>
                  <a:lnTo>
                    <a:pt x="129" y="2"/>
                  </a:lnTo>
                  <a:lnTo>
                    <a:pt x="138" y="5"/>
                  </a:lnTo>
                  <a:lnTo>
                    <a:pt x="146" y="11"/>
                  </a:lnTo>
                  <a:lnTo>
                    <a:pt x="154" y="18"/>
                  </a:lnTo>
                  <a:lnTo>
                    <a:pt x="160" y="27"/>
                  </a:lnTo>
                  <a:lnTo>
                    <a:pt x="165" y="37"/>
                  </a:lnTo>
                  <a:lnTo>
                    <a:pt x="170" y="62"/>
                  </a:lnTo>
                  <a:lnTo>
                    <a:pt x="168" y="89"/>
                  </a:lnTo>
                  <a:lnTo>
                    <a:pt x="160" y="119"/>
                  </a:lnTo>
                  <a:lnTo>
                    <a:pt x="149" y="148"/>
                  </a:lnTo>
                  <a:lnTo>
                    <a:pt x="137" y="171"/>
                  </a:lnTo>
                  <a:lnTo>
                    <a:pt x="124" y="191"/>
                  </a:lnTo>
                  <a:lnTo>
                    <a:pt x="108" y="207"/>
                  </a:lnTo>
                  <a:lnTo>
                    <a:pt x="93" y="219"/>
                  </a:lnTo>
                  <a:lnTo>
                    <a:pt x="77" y="229"/>
                  </a:lnTo>
                  <a:lnTo>
                    <a:pt x="61" y="234"/>
                  </a:lnTo>
                  <a:lnTo>
                    <a:pt x="45" y="234"/>
                  </a:lnTo>
                  <a:lnTo>
                    <a:pt x="31" y="229"/>
                  </a:lnTo>
                  <a:lnTo>
                    <a:pt x="22" y="224"/>
                  </a:lnTo>
                  <a:lnTo>
                    <a:pt x="15" y="218"/>
                  </a:lnTo>
                  <a:lnTo>
                    <a:pt x="9" y="208"/>
                  </a:lnTo>
                  <a:lnTo>
                    <a:pt x="4" y="199"/>
                  </a:lnTo>
                  <a:lnTo>
                    <a:pt x="0" y="174"/>
                  </a:lnTo>
                  <a:lnTo>
                    <a:pt x="0" y="147"/>
                  </a:lnTo>
                  <a:lnTo>
                    <a:pt x="8" y="117"/>
                  </a:lnTo>
                  <a:lnTo>
                    <a:pt x="19" y="85"/>
                  </a:lnTo>
                  <a:close/>
                </a:path>
              </a:pathLst>
            </a:custGeom>
            <a:solidFill>
              <a:srgbClr val="000000"/>
            </a:solidFill>
            <a:ln w="9525">
              <a:noFill/>
              <a:round/>
            </a:ln>
          </p:spPr>
          <p:txBody>
            <a:bodyPr/>
            <a:lstStyle/>
            <a:p>
              <a:endParaRPr lang="en-US"/>
            </a:p>
          </p:txBody>
        </p:sp>
        <p:sp>
          <p:nvSpPr>
            <p:cNvPr id="415864" name="Freeform 120"/>
            <p:cNvSpPr/>
            <p:nvPr/>
          </p:nvSpPr>
          <p:spPr bwMode="auto">
            <a:xfrm>
              <a:off x="3456" y="3458"/>
              <a:ext cx="75" cy="107"/>
            </a:xfrm>
            <a:custGeom>
              <a:avLst/>
              <a:gdLst/>
              <a:ahLst/>
              <a:cxnLst>
                <a:cxn ang="0">
                  <a:pos x="25" y="211"/>
                </a:cxn>
                <a:cxn ang="0">
                  <a:pos x="38" y="214"/>
                </a:cxn>
                <a:cxn ang="0">
                  <a:pos x="52" y="214"/>
                </a:cxn>
                <a:cxn ang="0">
                  <a:pos x="66" y="209"/>
                </a:cxn>
                <a:cxn ang="0">
                  <a:pos x="80" y="200"/>
                </a:cxn>
                <a:cxn ang="0">
                  <a:pos x="95" y="189"/>
                </a:cxn>
                <a:cxn ang="0">
                  <a:pos x="109" y="173"/>
                </a:cxn>
                <a:cxn ang="0">
                  <a:pos x="121" y="156"/>
                </a:cxn>
                <a:cxn ang="0">
                  <a:pos x="132" y="135"/>
                </a:cxn>
                <a:cxn ang="0">
                  <a:pos x="147" y="93"/>
                </a:cxn>
                <a:cxn ang="0">
                  <a:pos x="150" y="53"/>
                </a:cxn>
                <a:cxn ang="0">
                  <a:pos x="144" y="22"/>
                </a:cxn>
                <a:cxn ang="0">
                  <a:pos x="125" y="3"/>
                </a:cxn>
                <a:cxn ang="0">
                  <a:pos x="112" y="0"/>
                </a:cxn>
                <a:cxn ang="0">
                  <a:pos x="98" y="1"/>
                </a:cxn>
                <a:cxn ang="0">
                  <a:pos x="84" y="6"/>
                </a:cxn>
                <a:cxn ang="0">
                  <a:pos x="69" y="16"/>
                </a:cxn>
                <a:cxn ang="0">
                  <a:pos x="55" y="27"/>
                </a:cxn>
                <a:cxn ang="0">
                  <a:pos x="43" y="42"/>
                </a:cxn>
                <a:cxn ang="0">
                  <a:pos x="30" y="60"/>
                </a:cxn>
                <a:cxn ang="0">
                  <a:pos x="19" y="80"/>
                </a:cxn>
                <a:cxn ang="0">
                  <a:pos x="3" y="123"/>
                </a:cxn>
                <a:cxn ang="0">
                  <a:pos x="0" y="162"/>
                </a:cxn>
                <a:cxn ang="0">
                  <a:pos x="6" y="192"/>
                </a:cxn>
                <a:cxn ang="0">
                  <a:pos x="25" y="211"/>
                </a:cxn>
              </a:cxnLst>
              <a:rect l="0" t="0" r="r" b="b"/>
              <a:pathLst>
                <a:path w="150" h="214">
                  <a:moveTo>
                    <a:pt x="25" y="211"/>
                  </a:moveTo>
                  <a:lnTo>
                    <a:pt x="38" y="214"/>
                  </a:lnTo>
                  <a:lnTo>
                    <a:pt x="52" y="214"/>
                  </a:lnTo>
                  <a:lnTo>
                    <a:pt x="66" y="209"/>
                  </a:lnTo>
                  <a:lnTo>
                    <a:pt x="80" y="200"/>
                  </a:lnTo>
                  <a:lnTo>
                    <a:pt x="95" y="189"/>
                  </a:lnTo>
                  <a:lnTo>
                    <a:pt x="109" y="173"/>
                  </a:lnTo>
                  <a:lnTo>
                    <a:pt x="121" y="156"/>
                  </a:lnTo>
                  <a:lnTo>
                    <a:pt x="132" y="135"/>
                  </a:lnTo>
                  <a:lnTo>
                    <a:pt x="147" y="93"/>
                  </a:lnTo>
                  <a:lnTo>
                    <a:pt x="150" y="53"/>
                  </a:lnTo>
                  <a:lnTo>
                    <a:pt x="144" y="22"/>
                  </a:lnTo>
                  <a:lnTo>
                    <a:pt x="125" y="3"/>
                  </a:lnTo>
                  <a:lnTo>
                    <a:pt x="112" y="0"/>
                  </a:lnTo>
                  <a:lnTo>
                    <a:pt x="98" y="1"/>
                  </a:lnTo>
                  <a:lnTo>
                    <a:pt x="84" y="6"/>
                  </a:lnTo>
                  <a:lnTo>
                    <a:pt x="69" y="16"/>
                  </a:lnTo>
                  <a:lnTo>
                    <a:pt x="55" y="27"/>
                  </a:lnTo>
                  <a:lnTo>
                    <a:pt x="43" y="42"/>
                  </a:lnTo>
                  <a:lnTo>
                    <a:pt x="30" y="60"/>
                  </a:lnTo>
                  <a:lnTo>
                    <a:pt x="19" y="80"/>
                  </a:lnTo>
                  <a:lnTo>
                    <a:pt x="3" y="123"/>
                  </a:lnTo>
                  <a:lnTo>
                    <a:pt x="0" y="162"/>
                  </a:lnTo>
                  <a:lnTo>
                    <a:pt x="6" y="192"/>
                  </a:lnTo>
                  <a:lnTo>
                    <a:pt x="25" y="211"/>
                  </a:lnTo>
                  <a:close/>
                </a:path>
              </a:pathLst>
            </a:custGeom>
            <a:solidFill>
              <a:srgbClr val="3F9E3F"/>
            </a:solidFill>
            <a:ln w="9525">
              <a:noFill/>
              <a:round/>
            </a:ln>
          </p:spPr>
          <p:txBody>
            <a:bodyPr/>
            <a:lstStyle/>
            <a:p>
              <a:endParaRPr lang="en-US"/>
            </a:p>
          </p:txBody>
        </p:sp>
        <p:sp>
          <p:nvSpPr>
            <p:cNvPr id="415865" name="Freeform 121"/>
            <p:cNvSpPr/>
            <p:nvPr/>
          </p:nvSpPr>
          <p:spPr bwMode="auto">
            <a:xfrm>
              <a:off x="3339" y="3485"/>
              <a:ext cx="89" cy="89"/>
            </a:xfrm>
            <a:custGeom>
              <a:avLst/>
              <a:gdLst/>
              <a:ahLst/>
              <a:cxnLst>
                <a:cxn ang="0">
                  <a:pos x="0" y="89"/>
                </a:cxn>
                <a:cxn ang="0">
                  <a:pos x="1" y="71"/>
                </a:cxn>
                <a:cxn ang="0">
                  <a:pos x="6" y="56"/>
                </a:cxn>
                <a:cxn ang="0">
                  <a:pos x="16" y="40"/>
                </a:cxn>
                <a:cxn ang="0">
                  <a:pos x="27" y="27"/>
                </a:cxn>
                <a:cxn ang="0">
                  <a:pos x="33" y="21"/>
                </a:cxn>
                <a:cxn ang="0">
                  <a:pos x="39" y="16"/>
                </a:cxn>
                <a:cxn ang="0">
                  <a:pos x="47" y="11"/>
                </a:cxn>
                <a:cxn ang="0">
                  <a:pos x="55" y="7"/>
                </a:cxn>
                <a:cxn ang="0">
                  <a:pos x="63" y="4"/>
                </a:cxn>
                <a:cxn ang="0">
                  <a:pos x="71" y="2"/>
                </a:cxn>
                <a:cxn ang="0">
                  <a:pos x="79" y="0"/>
                </a:cxn>
                <a:cxn ang="0">
                  <a:pos x="88" y="0"/>
                </a:cxn>
                <a:cxn ang="0">
                  <a:pos x="98" y="0"/>
                </a:cxn>
                <a:cxn ang="0">
                  <a:pos x="105" y="2"/>
                </a:cxn>
                <a:cxn ang="0">
                  <a:pos x="115" y="4"/>
                </a:cxn>
                <a:cxn ang="0">
                  <a:pos x="123" y="7"/>
                </a:cxn>
                <a:cxn ang="0">
                  <a:pos x="131" y="11"/>
                </a:cxn>
                <a:cxn ang="0">
                  <a:pos x="139" y="16"/>
                </a:cxn>
                <a:cxn ang="0">
                  <a:pos x="145" y="21"/>
                </a:cxn>
                <a:cxn ang="0">
                  <a:pos x="151" y="27"/>
                </a:cxn>
                <a:cxn ang="0">
                  <a:pos x="162" y="40"/>
                </a:cxn>
                <a:cxn ang="0">
                  <a:pos x="172" y="56"/>
                </a:cxn>
                <a:cxn ang="0">
                  <a:pos x="176" y="71"/>
                </a:cxn>
                <a:cxn ang="0">
                  <a:pos x="178" y="89"/>
                </a:cxn>
                <a:cxn ang="0">
                  <a:pos x="176" y="108"/>
                </a:cxn>
                <a:cxn ang="0">
                  <a:pos x="172" y="123"/>
                </a:cxn>
                <a:cxn ang="0">
                  <a:pos x="162" y="139"/>
                </a:cxn>
                <a:cxn ang="0">
                  <a:pos x="153" y="152"/>
                </a:cxn>
                <a:cxn ang="0">
                  <a:pos x="139" y="163"/>
                </a:cxn>
                <a:cxn ang="0">
                  <a:pos x="123" y="172"/>
                </a:cxn>
                <a:cxn ang="0">
                  <a:pos x="107" y="177"/>
                </a:cxn>
                <a:cxn ang="0">
                  <a:pos x="88" y="178"/>
                </a:cxn>
                <a:cxn ang="0">
                  <a:pos x="79" y="178"/>
                </a:cxn>
                <a:cxn ang="0">
                  <a:pos x="71" y="177"/>
                </a:cxn>
                <a:cxn ang="0">
                  <a:pos x="63" y="175"/>
                </a:cxn>
                <a:cxn ang="0">
                  <a:pos x="55" y="172"/>
                </a:cxn>
                <a:cxn ang="0">
                  <a:pos x="47" y="167"/>
                </a:cxn>
                <a:cxn ang="0">
                  <a:pos x="39" y="163"/>
                </a:cxn>
                <a:cxn ang="0">
                  <a:pos x="33" y="158"/>
                </a:cxn>
                <a:cxn ang="0">
                  <a:pos x="27" y="152"/>
                </a:cxn>
                <a:cxn ang="0">
                  <a:pos x="16" y="139"/>
                </a:cxn>
                <a:cxn ang="0">
                  <a:pos x="6" y="123"/>
                </a:cxn>
                <a:cxn ang="0">
                  <a:pos x="1" y="108"/>
                </a:cxn>
                <a:cxn ang="0">
                  <a:pos x="0" y="89"/>
                </a:cxn>
              </a:cxnLst>
              <a:rect l="0" t="0" r="r" b="b"/>
              <a:pathLst>
                <a:path w="178" h="178">
                  <a:moveTo>
                    <a:pt x="0" y="89"/>
                  </a:moveTo>
                  <a:lnTo>
                    <a:pt x="1" y="71"/>
                  </a:lnTo>
                  <a:lnTo>
                    <a:pt x="6" y="56"/>
                  </a:lnTo>
                  <a:lnTo>
                    <a:pt x="16" y="40"/>
                  </a:lnTo>
                  <a:lnTo>
                    <a:pt x="27" y="27"/>
                  </a:lnTo>
                  <a:lnTo>
                    <a:pt x="33" y="21"/>
                  </a:lnTo>
                  <a:lnTo>
                    <a:pt x="39" y="16"/>
                  </a:lnTo>
                  <a:lnTo>
                    <a:pt x="47" y="11"/>
                  </a:lnTo>
                  <a:lnTo>
                    <a:pt x="55" y="7"/>
                  </a:lnTo>
                  <a:lnTo>
                    <a:pt x="63" y="4"/>
                  </a:lnTo>
                  <a:lnTo>
                    <a:pt x="71" y="2"/>
                  </a:lnTo>
                  <a:lnTo>
                    <a:pt x="79" y="0"/>
                  </a:lnTo>
                  <a:lnTo>
                    <a:pt x="88" y="0"/>
                  </a:lnTo>
                  <a:lnTo>
                    <a:pt x="98" y="0"/>
                  </a:lnTo>
                  <a:lnTo>
                    <a:pt x="105" y="2"/>
                  </a:lnTo>
                  <a:lnTo>
                    <a:pt x="115" y="4"/>
                  </a:lnTo>
                  <a:lnTo>
                    <a:pt x="123" y="7"/>
                  </a:lnTo>
                  <a:lnTo>
                    <a:pt x="131" y="11"/>
                  </a:lnTo>
                  <a:lnTo>
                    <a:pt x="139" y="16"/>
                  </a:lnTo>
                  <a:lnTo>
                    <a:pt x="145" y="21"/>
                  </a:lnTo>
                  <a:lnTo>
                    <a:pt x="151" y="27"/>
                  </a:lnTo>
                  <a:lnTo>
                    <a:pt x="162" y="40"/>
                  </a:lnTo>
                  <a:lnTo>
                    <a:pt x="172" y="56"/>
                  </a:lnTo>
                  <a:lnTo>
                    <a:pt x="176" y="71"/>
                  </a:lnTo>
                  <a:lnTo>
                    <a:pt x="178" y="89"/>
                  </a:lnTo>
                  <a:lnTo>
                    <a:pt x="176" y="108"/>
                  </a:lnTo>
                  <a:lnTo>
                    <a:pt x="172" y="123"/>
                  </a:lnTo>
                  <a:lnTo>
                    <a:pt x="162" y="139"/>
                  </a:lnTo>
                  <a:lnTo>
                    <a:pt x="153" y="152"/>
                  </a:lnTo>
                  <a:lnTo>
                    <a:pt x="139" y="163"/>
                  </a:lnTo>
                  <a:lnTo>
                    <a:pt x="123" y="172"/>
                  </a:lnTo>
                  <a:lnTo>
                    <a:pt x="107" y="177"/>
                  </a:lnTo>
                  <a:lnTo>
                    <a:pt x="88" y="178"/>
                  </a:lnTo>
                  <a:lnTo>
                    <a:pt x="79" y="178"/>
                  </a:lnTo>
                  <a:lnTo>
                    <a:pt x="71" y="177"/>
                  </a:lnTo>
                  <a:lnTo>
                    <a:pt x="63" y="175"/>
                  </a:lnTo>
                  <a:lnTo>
                    <a:pt x="55" y="172"/>
                  </a:lnTo>
                  <a:lnTo>
                    <a:pt x="47" y="167"/>
                  </a:lnTo>
                  <a:lnTo>
                    <a:pt x="39" y="163"/>
                  </a:lnTo>
                  <a:lnTo>
                    <a:pt x="33" y="158"/>
                  </a:lnTo>
                  <a:lnTo>
                    <a:pt x="27" y="152"/>
                  </a:lnTo>
                  <a:lnTo>
                    <a:pt x="16" y="139"/>
                  </a:lnTo>
                  <a:lnTo>
                    <a:pt x="6" y="123"/>
                  </a:lnTo>
                  <a:lnTo>
                    <a:pt x="1" y="108"/>
                  </a:lnTo>
                  <a:lnTo>
                    <a:pt x="0" y="89"/>
                  </a:lnTo>
                  <a:close/>
                </a:path>
              </a:pathLst>
            </a:custGeom>
            <a:solidFill>
              <a:srgbClr val="000000"/>
            </a:solidFill>
            <a:ln w="9525">
              <a:noFill/>
              <a:round/>
            </a:ln>
          </p:spPr>
          <p:txBody>
            <a:bodyPr/>
            <a:lstStyle/>
            <a:p>
              <a:endParaRPr lang="en-US"/>
            </a:p>
          </p:txBody>
        </p:sp>
        <p:sp>
          <p:nvSpPr>
            <p:cNvPr id="415866" name="Freeform 122"/>
            <p:cNvSpPr/>
            <p:nvPr/>
          </p:nvSpPr>
          <p:spPr bwMode="auto">
            <a:xfrm>
              <a:off x="3343" y="3489"/>
              <a:ext cx="82" cy="81"/>
            </a:xfrm>
            <a:custGeom>
              <a:avLst/>
              <a:gdLst/>
              <a:ahLst/>
              <a:cxnLst>
                <a:cxn ang="0">
                  <a:pos x="80" y="163"/>
                </a:cxn>
                <a:cxn ang="0">
                  <a:pos x="97" y="161"/>
                </a:cxn>
                <a:cxn ang="0">
                  <a:pos x="112" y="156"/>
                </a:cxn>
                <a:cxn ang="0">
                  <a:pos x="126" y="148"/>
                </a:cxn>
                <a:cxn ang="0">
                  <a:pos x="138" y="139"/>
                </a:cxn>
                <a:cxn ang="0">
                  <a:pos x="148" y="126"/>
                </a:cxn>
                <a:cxn ang="0">
                  <a:pos x="156" y="112"/>
                </a:cxn>
                <a:cxn ang="0">
                  <a:pos x="160" y="98"/>
                </a:cxn>
                <a:cxn ang="0">
                  <a:pos x="162" y="81"/>
                </a:cxn>
                <a:cxn ang="0">
                  <a:pos x="160" y="65"/>
                </a:cxn>
                <a:cxn ang="0">
                  <a:pos x="156" y="49"/>
                </a:cxn>
                <a:cxn ang="0">
                  <a:pos x="148" y="37"/>
                </a:cxn>
                <a:cxn ang="0">
                  <a:pos x="138" y="24"/>
                </a:cxn>
                <a:cxn ang="0">
                  <a:pos x="126" y="14"/>
                </a:cxn>
                <a:cxn ang="0">
                  <a:pos x="112" y="7"/>
                </a:cxn>
                <a:cxn ang="0">
                  <a:pos x="97" y="2"/>
                </a:cxn>
                <a:cxn ang="0">
                  <a:pos x="80" y="0"/>
                </a:cxn>
                <a:cxn ang="0">
                  <a:pos x="64" y="2"/>
                </a:cxn>
                <a:cxn ang="0">
                  <a:pos x="49" y="7"/>
                </a:cxn>
                <a:cxn ang="0">
                  <a:pos x="36" y="14"/>
                </a:cxn>
                <a:cxn ang="0">
                  <a:pos x="23" y="24"/>
                </a:cxn>
                <a:cxn ang="0">
                  <a:pos x="14" y="37"/>
                </a:cxn>
                <a:cxn ang="0">
                  <a:pos x="6" y="49"/>
                </a:cxn>
                <a:cxn ang="0">
                  <a:pos x="1" y="65"/>
                </a:cxn>
                <a:cxn ang="0">
                  <a:pos x="0" y="81"/>
                </a:cxn>
                <a:cxn ang="0">
                  <a:pos x="1" y="98"/>
                </a:cxn>
                <a:cxn ang="0">
                  <a:pos x="6" y="112"/>
                </a:cxn>
                <a:cxn ang="0">
                  <a:pos x="14" y="126"/>
                </a:cxn>
                <a:cxn ang="0">
                  <a:pos x="23" y="139"/>
                </a:cxn>
                <a:cxn ang="0">
                  <a:pos x="36" y="148"/>
                </a:cxn>
                <a:cxn ang="0">
                  <a:pos x="49" y="156"/>
                </a:cxn>
                <a:cxn ang="0">
                  <a:pos x="64" y="161"/>
                </a:cxn>
                <a:cxn ang="0">
                  <a:pos x="80" y="163"/>
                </a:cxn>
              </a:cxnLst>
              <a:rect l="0" t="0" r="r" b="b"/>
              <a:pathLst>
                <a:path w="162" h="163">
                  <a:moveTo>
                    <a:pt x="80" y="163"/>
                  </a:moveTo>
                  <a:lnTo>
                    <a:pt x="97" y="161"/>
                  </a:lnTo>
                  <a:lnTo>
                    <a:pt x="112" y="156"/>
                  </a:lnTo>
                  <a:lnTo>
                    <a:pt x="126" y="148"/>
                  </a:lnTo>
                  <a:lnTo>
                    <a:pt x="138" y="139"/>
                  </a:lnTo>
                  <a:lnTo>
                    <a:pt x="148" y="126"/>
                  </a:lnTo>
                  <a:lnTo>
                    <a:pt x="156" y="112"/>
                  </a:lnTo>
                  <a:lnTo>
                    <a:pt x="160" y="98"/>
                  </a:lnTo>
                  <a:lnTo>
                    <a:pt x="162" y="81"/>
                  </a:lnTo>
                  <a:lnTo>
                    <a:pt x="160" y="65"/>
                  </a:lnTo>
                  <a:lnTo>
                    <a:pt x="156" y="49"/>
                  </a:lnTo>
                  <a:lnTo>
                    <a:pt x="148" y="37"/>
                  </a:lnTo>
                  <a:lnTo>
                    <a:pt x="138" y="24"/>
                  </a:lnTo>
                  <a:lnTo>
                    <a:pt x="126" y="14"/>
                  </a:lnTo>
                  <a:lnTo>
                    <a:pt x="112" y="7"/>
                  </a:lnTo>
                  <a:lnTo>
                    <a:pt x="97" y="2"/>
                  </a:lnTo>
                  <a:lnTo>
                    <a:pt x="80" y="0"/>
                  </a:lnTo>
                  <a:lnTo>
                    <a:pt x="64" y="2"/>
                  </a:lnTo>
                  <a:lnTo>
                    <a:pt x="49" y="7"/>
                  </a:lnTo>
                  <a:lnTo>
                    <a:pt x="36" y="14"/>
                  </a:lnTo>
                  <a:lnTo>
                    <a:pt x="23" y="24"/>
                  </a:lnTo>
                  <a:lnTo>
                    <a:pt x="14" y="37"/>
                  </a:lnTo>
                  <a:lnTo>
                    <a:pt x="6" y="49"/>
                  </a:lnTo>
                  <a:lnTo>
                    <a:pt x="1" y="65"/>
                  </a:lnTo>
                  <a:lnTo>
                    <a:pt x="0" y="81"/>
                  </a:lnTo>
                  <a:lnTo>
                    <a:pt x="1" y="98"/>
                  </a:lnTo>
                  <a:lnTo>
                    <a:pt x="6" y="112"/>
                  </a:lnTo>
                  <a:lnTo>
                    <a:pt x="14" y="126"/>
                  </a:lnTo>
                  <a:lnTo>
                    <a:pt x="23" y="139"/>
                  </a:lnTo>
                  <a:lnTo>
                    <a:pt x="36" y="148"/>
                  </a:lnTo>
                  <a:lnTo>
                    <a:pt x="49" y="156"/>
                  </a:lnTo>
                  <a:lnTo>
                    <a:pt x="64" y="161"/>
                  </a:lnTo>
                  <a:lnTo>
                    <a:pt x="80" y="163"/>
                  </a:lnTo>
                  <a:close/>
                </a:path>
              </a:pathLst>
            </a:custGeom>
            <a:solidFill>
              <a:srgbClr val="FF9E3F"/>
            </a:solidFill>
            <a:ln w="9525">
              <a:noFill/>
              <a:round/>
            </a:ln>
          </p:spPr>
          <p:txBody>
            <a:bodyPr/>
            <a:lstStyle/>
            <a:p>
              <a:endParaRPr lang="en-US"/>
            </a:p>
          </p:txBody>
        </p:sp>
        <p:sp>
          <p:nvSpPr>
            <p:cNvPr id="415867" name="Freeform 123"/>
            <p:cNvSpPr/>
            <p:nvPr/>
          </p:nvSpPr>
          <p:spPr bwMode="auto">
            <a:xfrm>
              <a:off x="3335" y="3479"/>
              <a:ext cx="90" cy="89"/>
            </a:xfrm>
            <a:custGeom>
              <a:avLst/>
              <a:gdLst/>
              <a:ahLst/>
              <a:cxnLst>
                <a:cxn ang="0">
                  <a:pos x="0" y="90"/>
                </a:cxn>
                <a:cxn ang="0">
                  <a:pos x="2" y="73"/>
                </a:cxn>
                <a:cxn ang="0">
                  <a:pos x="6" y="56"/>
                </a:cxn>
                <a:cxn ang="0">
                  <a:pos x="16" y="40"/>
                </a:cxn>
                <a:cxn ang="0">
                  <a:pos x="27" y="27"/>
                </a:cxn>
                <a:cxn ang="0">
                  <a:pos x="33" y="21"/>
                </a:cxn>
                <a:cxn ang="0">
                  <a:pos x="41" y="16"/>
                </a:cxn>
                <a:cxn ang="0">
                  <a:pos x="49" y="11"/>
                </a:cxn>
                <a:cxn ang="0">
                  <a:pos x="57" y="7"/>
                </a:cxn>
                <a:cxn ang="0">
                  <a:pos x="65" y="4"/>
                </a:cxn>
                <a:cxn ang="0">
                  <a:pos x="72" y="2"/>
                </a:cxn>
                <a:cxn ang="0">
                  <a:pos x="80" y="0"/>
                </a:cxn>
                <a:cxn ang="0">
                  <a:pos x="90" y="0"/>
                </a:cxn>
                <a:cxn ang="0">
                  <a:pos x="99" y="0"/>
                </a:cxn>
                <a:cxn ang="0">
                  <a:pos x="107" y="2"/>
                </a:cxn>
                <a:cxn ang="0">
                  <a:pos x="115" y="4"/>
                </a:cxn>
                <a:cxn ang="0">
                  <a:pos x="124" y="7"/>
                </a:cxn>
                <a:cxn ang="0">
                  <a:pos x="131" y="11"/>
                </a:cxn>
                <a:cxn ang="0">
                  <a:pos x="139" y="16"/>
                </a:cxn>
                <a:cxn ang="0">
                  <a:pos x="147" y="21"/>
                </a:cxn>
                <a:cxn ang="0">
                  <a:pos x="153" y="27"/>
                </a:cxn>
                <a:cxn ang="0">
                  <a:pos x="164" y="40"/>
                </a:cxn>
                <a:cxn ang="0">
                  <a:pos x="172" y="56"/>
                </a:cxn>
                <a:cxn ang="0">
                  <a:pos x="176" y="73"/>
                </a:cxn>
                <a:cxn ang="0">
                  <a:pos x="178" y="90"/>
                </a:cxn>
                <a:cxn ang="0">
                  <a:pos x="176" y="108"/>
                </a:cxn>
                <a:cxn ang="0">
                  <a:pos x="172" y="125"/>
                </a:cxn>
                <a:cxn ang="0">
                  <a:pos x="162" y="139"/>
                </a:cxn>
                <a:cxn ang="0">
                  <a:pos x="153" y="153"/>
                </a:cxn>
                <a:cxn ang="0">
                  <a:pos x="139" y="163"/>
                </a:cxn>
                <a:cxn ang="0">
                  <a:pos x="124" y="172"/>
                </a:cxn>
                <a:cxn ang="0">
                  <a:pos x="107" y="177"/>
                </a:cxn>
                <a:cxn ang="0">
                  <a:pos x="90" y="178"/>
                </a:cxn>
                <a:cxn ang="0">
                  <a:pos x="80" y="178"/>
                </a:cxn>
                <a:cxn ang="0">
                  <a:pos x="72" y="177"/>
                </a:cxn>
                <a:cxn ang="0">
                  <a:pos x="65" y="175"/>
                </a:cxn>
                <a:cxn ang="0">
                  <a:pos x="57" y="172"/>
                </a:cxn>
                <a:cxn ang="0">
                  <a:pos x="49" y="167"/>
                </a:cxn>
                <a:cxn ang="0">
                  <a:pos x="41" y="163"/>
                </a:cxn>
                <a:cxn ang="0">
                  <a:pos x="33" y="158"/>
                </a:cxn>
                <a:cxn ang="0">
                  <a:pos x="27" y="152"/>
                </a:cxn>
                <a:cxn ang="0">
                  <a:pos x="16" y="139"/>
                </a:cxn>
                <a:cxn ang="0">
                  <a:pos x="6" y="123"/>
                </a:cxn>
                <a:cxn ang="0">
                  <a:pos x="2" y="108"/>
                </a:cxn>
                <a:cxn ang="0">
                  <a:pos x="0" y="90"/>
                </a:cxn>
              </a:cxnLst>
              <a:rect l="0" t="0" r="r" b="b"/>
              <a:pathLst>
                <a:path w="178" h="178">
                  <a:moveTo>
                    <a:pt x="0" y="90"/>
                  </a:moveTo>
                  <a:lnTo>
                    <a:pt x="2" y="73"/>
                  </a:lnTo>
                  <a:lnTo>
                    <a:pt x="6" y="56"/>
                  </a:lnTo>
                  <a:lnTo>
                    <a:pt x="16" y="40"/>
                  </a:lnTo>
                  <a:lnTo>
                    <a:pt x="27" y="27"/>
                  </a:lnTo>
                  <a:lnTo>
                    <a:pt x="33" y="21"/>
                  </a:lnTo>
                  <a:lnTo>
                    <a:pt x="41" y="16"/>
                  </a:lnTo>
                  <a:lnTo>
                    <a:pt x="49" y="11"/>
                  </a:lnTo>
                  <a:lnTo>
                    <a:pt x="57" y="7"/>
                  </a:lnTo>
                  <a:lnTo>
                    <a:pt x="65" y="4"/>
                  </a:lnTo>
                  <a:lnTo>
                    <a:pt x="72" y="2"/>
                  </a:lnTo>
                  <a:lnTo>
                    <a:pt x="80" y="0"/>
                  </a:lnTo>
                  <a:lnTo>
                    <a:pt x="90" y="0"/>
                  </a:lnTo>
                  <a:lnTo>
                    <a:pt x="99" y="0"/>
                  </a:lnTo>
                  <a:lnTo>
                    <a:pt x="107" y="2"/>
                  </a:lnTo>
                  <a:lnTo>
                    <a:pt x="115" y="4"/>
                  </a:lnTo>
                  <a:lnTo>
                    <a:pt x="124" y="7"/>
                  </a:lnTo>
                  <a:lnTo>
                    <a:pt x="131" y="11"/>
                  </a:lnTo>
                  <a:lnTo>
                    <a:pt x="139" y="16"/>
                  </a:lnTo>
                  <a:lnTo>
                    <a:pt x="147" y="21"/>
                  </a:lnTo>
                  <a:lnTo>
                    <a:pt x="153" y="27"/>
                  </a:lnTo>
                  <a:lnTo>
                    <a:pt x="164" y="40"/>
                  </a:lnTo>
                  <a:lnTo>
                    <a:pt x="172" y="56"/>
                  </a:lnTo>
                  <a:lnTo>
                    <a:pt x="176" y="73"/>
                  </a:lnTo>
                  <a:lnTo>
                    <a:pt x="178" y="90"/>
                  </a:lnTo>
                  <a:lnTo>
                    <a:pt x="176" y="108"/>
                  </a:lnTo>
                  <a:lnTo>
                    <a:pt x="172" y="125"/>
                  </a:lnTo>
                  <a:lnTo>
                    <a:pt x="162" y="139"/>
                  </a:lnTo>
                  <a:lnTo>
                    <a:pt x="153" y="153"/>
                  </a:lnTo>
                  <a:lnTo>
                    <a:pt x="139" y="163"/>
                  </a:lnTo>
                  <a:lnTo>
                    <a:pt x="124" y="172"/>
                  </a:lnTo>
                  <a:lnTo>
                    <a:pt x="107" y="177"/>
                  </a:lnTo>
                  <a:lnTo>
                    <a:pt x="90" y="178"/>
                  </a:lnTo>
                  <a:lnTo>
                    <a:pt x="80" y="178"/>
                  </a:lnTo>
                  <a:lnTo>
                    <a:pt x="72" y="177"/>
                  </a:lnTo>
                  <a:lnTo>
                    <a:pt x="65" y="175"/>
                  </a:lnTo>
                  <a:lnTo>
                    <a:pt x="57" y="172"/>
                  </a:lnTo>
                  <a:lnTo>
                    <a:pt x="49" y="167"/>
                  </a:lnTo>
                  <a:lnTo>
                    <a:pt x="41" y="163"/>
                  </a:lnTo>
                  <a:lnTo>
                    <a:pt x="33" y="158"/>
                  </a:lnTo>
                  <a:lnTo>
                    <a:pt x="27" y="152"/>
                  </a:lnTo>
                  <a:lnTo>
                    <a:pt x="16" y="139"/>
                  </a:lnTo>
                  <a:lnTo>
                    <a:pt x="6" y="123"/>
                  </a:lnTo>
                  <a:lnTo>
                    <a:pt x="2" y="108"/>
                  </a:lnTo>
                  <a:lnTo>
                    <a:pt x="0" y="90"/>
                  </a:lnTo>
                  <a:close/>
                </a:path>
              </a:pathLst>
            </a:custGeom>
            <a:solidFill>
              <a:srgbClr val="000000"/>
            </a:solidFill>
            <a:ln w="9525">
              <a:noFill/>
              <a:round/>
            </a:ln>
          </p:spPr>
          <p:txBody>
            <a:bodyPr/>
            <a:lstStyle/>
            <a:p>
              <a:endParaRPr lang="en-US"/>
            </a:p>
          </p:txBody>
        </p:sp>
        <p:sp>
          <p:nvSpPr>
            <p:cNvPr id="415868" name="Freeform 124"/>
            <p:cNvSpPr/>
            <p:nvPr/>
          </p:nvSpPr>
          <p:spPr bwMode="auto">
            <a:xfrm>
              <a:off x="3340" y="3483"/>
              <a:ext cx="81" cy="81"/>
            </a:xfrm>
            <a:custGeom>
              <a:avLst/>
              <a:gdLst/>
              <a:ahLst/>
              <a:cxnLst>
                <a:cxn ang="0">
                  <a:pos x="81" y="163"/>
                </a:cxn>
                <a:cxn ang="0">
                  <a:pos x="97" y="161"/>
                </a:cxn>
                <a:cxn ang="0">
                  <a:pos x="112" y="156"/>
                </a:cxn>
                <a:cxn ang="0">
                  <a:pos x="125" y="148"/>
                </a:cxn>
                <a:cxn ang="0">
                  <a:pos x="138" y="139"/>
                </a:cxn>
                <a:cxn ang="0">
                  <a:pos x="147" y="126"/>
                </a:cxn>
                <a:cxn ang="0">
                  <a:pos x="155" y="114"/>
                </a:cxn>
                <a:cxn ang="0">
                  <a:pos x="160" y="98"/>
                </a:cxn>
                <a:cxn ang="0">
                  <a:pos x="161" y="82"/>
                </a:cxn>
                <a:cxn ang="0">
                  <a:pos x="160" y="65"/>
                </a:cxn>
                <a:cxn ang="0">
                  <a:pos x="155" y="51"/>
                </a:cxn>
                <a:cxn ang="0">
                  <a:pos x="147" y="36"/>
                </a:cxn>
                <a:cxn ang="0">
                  <a:pos x="138" y="24"/>
                </a:cxn>
                <a:cxn ang="0">
                  <a:pos x="125" y="14"/>
                </a:cxn>
                <a:cxn ang="0">
                  <a:pos x="112" y="7"/>
                </a:cxn>
                <a:cxn ang="0">
                  <a:pos x="97" y="2"/>
                </a:cxn>
                <a:cxn ang="0">
                  <a:pos x="81" y="0"/>
                </a:cxn>
                <a:cxn ang="0">
                  <a:pos x="63" y="2"/>
                </a:cxn>
                <a:cxn ang="0">
                  <a:pos x="49" y="7"/>
                </a:cxn>
                <a:cxn ang="0">
                  <a:pos x="35" y="14"/>
                </a:cxn>
                <a:cxn ang="0">
                  <a:pos x="24" y="24"/>
                </a:cxn>
                <a:cxn ang="0">
                  <a:pos x="13" y="36"/>
                </a:cxn>
                <a:cxn ang="0">
                  <a:pos x="7" y="51"/>
                </a:cxn>
                <a:cxn ang="0">
                  <a:pos x="2" y="65"/>
                </a:cxn>
                <a:cxn ang="0">
                  <a:pos x="0" y="82"/>
                </a:cxn>
                <a:cxn ang="0">
                  <a:pos x="2" y="98"/>
                </a:cxn>
                <a:cxn ang="0">
                  <a:pos x="7" y="114"/>
                </a:cxn>
                <a:cxn ang="0">
                  <a:pos x="13" y="126"/>
                </a:cxn>
                <a:cxn ang="0">
                  <a:pos x="24" y="139"/>
                </a:cxn>
                <a:cxn ang="0">
                  <a:pos x="35" y="148"/>
                </a:cxn>
                <a:cxn ang="0">
                  <a:pos x="49" y="156"/>
                </a:cxn>
                <a:cxn ang="0">
                  <a:pos x="63" y="161"/>
                </a:cxn>
                <a:cxn ang="0">
                  <a:pos x="81" y="163"/>
                </a:cxn>
              </a:cxnLst>
              <a:rect l="0" t="0" r="r" b="b"/>
              <a:pathLst>
                <a:path w="161" h="163">
                  <a:moveTo>
                    <a:pt x="81" y="163"/>
                  </a:moveTo>
                  <a:lnTo>
                    <a:pt x="97" y="161"/>
                  </a:lnTo>
                  <a:lnTo>
                    <a:pt x="112" y="156"/>
                  </a:lnTo>
                  <a:lnTo>
                    <a:pt x="125" y="148"/>
                  </a:lnTo>
                  <a:lnTo>
                    <a:pt x="138" y="139"/>
                  </a:lnTo>
                  <a:lnTo>
                    <a:pt x="147" y="126"/>
                  </a:lnTo>
                  <a:lnTo>
                    <a:pt x="155" y="114"/>
                  </a:lnTo>
                  <a:lnTo>
                    <a:pt x="160" y="98"/>
                  </a:lnTo>
                  <a:lnTo>
                    <a:pt x="161" y="82"/>
                  </a:lnTo>
                  <a:lnTo>
                    <a:pt x="160" y="65"/>
                  </a:lnTo>
                  <a:lnTo>
                    <a:pt x="155" y="51"/>
                  </a:lnTo>
                  <a:lnTo>
                    <a:pt x="147" y="36"/>
                  </a:lnTo>
                  <a:lnTo>
                    <a:pt x="138" y="24"/>
                  </a:lnTo>
                  <a:lnTo>
                    <a:pt x="125" y="14"/>
                  </a:lnTo>
                  <a:lnTo>
                    <a:pt x="112" y="7"/>
                  </a:lnTo>
                  <a:lnTo>
                    <a:pt x="97" y="2"/>
                  </a:lnTo>
                  <a:lnTo>
                    <a:pt x="81" y="0"/>
                  </a:lnTo>
                  <a:lnTo>
                    <a:pt x="63" y="2"/>
                  </a:lnTo>
                  <a:lnTo>
                    <a:pt x="49" y="7"/>
                  </a:lnTo>
                  <a:lnTo>
                    <a:pt x="35" y="14"/>
                  </a:lnTo>
                  <a:lnTo>
                    <a:pt x="24" y="24"/>
                  </a:lnTo>
                  <a:lnTo>
                    <a:pt x="13" y="36"/>
                  </a:lnTo>
                  <a:lnTo>
                    <a:pt x="7" y="51"/>
                  </a:lnTo>
                  <a:lnTo>
                    <a:pt x="2" y="65"/>
                  </a:lnTo>
                  <a:lnTo>
                    <a:pt x="0" y="82"/>
                  </a:lnTo>
                  <a:lnTo>
                    <a:pt x="2" y="98"/>
                  </a:lnTo>
                  <a:lnTo>
                    <a:pt x="7" y="114"/>
                  </a:lnTo>
                  <a:lnTo>
                    <a:pt x="13" y="126"/>
                  </a:lnTo>
                  <a:lnTo>
                    <a:pt x="24" y="139"/>
                  </a:lnTo>
                  <a:lnTo>
                    <a:pt x="35" y="148"/>
                  </a:lnTo>
                  <a:lnTo>
                    <a:pt x="49" y="156"/>
                  </a:lnTo>
                  <a:lnTo>
                    <a:pt x="63" y="161"/>
                  </a:lnTo>
                  <a:lnTo>
                    <a:pt x="81" y="163"/>
                  </a:lnTo>
                  <a:close/>
                </a:path>
              </a:pathLst>
            </a:custGeom>
            <a:solidFill>
              <a:srgbClr val="FFDDBF"/>
            </a:solidFill>
            <a:ln w="9525">
              <a:noFill/>
              <a:round/>
            </a:ln>
          </p:spPr>
          <p:txBody>
            <a:bodyPr/>
            <a:lstStyle/>
            <a:p>
              <a:endParaRPr lang="en-US"/>
            </a:p>
          </p:txBody>
        </p:sp>
        <p:sp>
          <p:nvSpPr>
            <p:cNvPr id="415869" name="Rectangle 125"/>
            <p:cNvSpPr>
              <a:spLocks noChangeArrowheads="1"/>
            </p:cNvSpPr>
            <p:nvPr/>
          </p:nvSpPr>
          <p:spPr bwMode="auto">
            <a:xfrm>
              <a:off x="3379" y="3488"/>
              <a:ext cx="6" cy="13"/>
            </a:xfrm>
            <a:prstGeom prst="rect">
              <a:avLst/>
            </a:prstGeom>
            <a:solidFill>
              <a:srgbClr val="FF9E3F"/>
            </a:solidFill>
            <a:ln w="9525">
              <a:noFill/>
              <a:miter lim="800000"/>
            </a:ln>
          </p:spPr>
          <p:txBody>
            <a:bodyPr/>
            <a:lstStyle/>
            <a:p>
              <a:endParaRPr lang="en-US"/>
            </a:p>
          </p:txBody>
        </p:sp>
        <p:sp>
          <p:nvSpPr>
            <p:cNvPr id="415870" name="Freeform 126"/>
            <p:cNvSpPr/>
            <p:nvPr/>
          </p:nvSpPr>
          <p:spPr bwMode="auto">
            <a:xfrm>
              <a:off x="3358" y="3495"/>
              <a:ext cx="13" cy="14"/>
            </a:xfrm>
            <a:custGeom>
              <a:avLst/>
              <a:gdLst/>
              <a:ahLst/>
              <a:cxnLst>
                <a:cxn ang="0">
                  <a:pos x="25" y="22"/>
                </a:cxn>
                <a:cxn ang="0">
                  <a:pos x="8" y="0"/>
                </a:cxn>
                <a:cxn ang="0">
                  <a:pos x="0" y="8"/>
                </a:cxn>
                <a:cxn ang="0">
                  <a:pos x="15" y="28"/>
                </a:cxn>
                <a:cxn ang="0">
                  <a:pos x="25" y="22"/>
                </a:cxn>
              </a:cxnLst>
              <a:rect l="0" t="0" r="r" b="b"/>
              <a:pathLst>
                <a:path w="25" h="28">
                  <a:moveTo>
                    <a:pt x="25" y="22"/>
                  </a:moveTo>
                  <a:lnTo>
                    <a:pt x="8" y="0"/>
                  </a:lnTo>
                  <a:lnTo>
                    <a:pt x="0" y="8"/>
                  </a:lnTo>
                  <a:lnTo>
                    <a:pt x="15" y="28"/>
                  </a:lnTo>
                  <a:lnTo>
                    <a:pt x="25" y="22"/>
                  </a:lnTo>
                  <a:close/>
                </a:path>
              </a:pathLst>
            </a:custGeom>
            <a:solidFill>
              <a:srgbClr val="FF9E3F"/>
            </a:solidFill>
            <a:ln w="9525">
              <a:noFill/>
              <a:round/>
            </a:ln>
          </p:spPr>
          <p:txBody>
            <a:bodyPr/>
            <a:lstStyle/>
            <a:p>
              <a:endParaRPr lang="en-US"/>
            </a:p>
          </p:txBody>
        </p:sp>
        <p:sp>
          <p:nvSpPr>
            <p:cNvPr id="415871" name="Freeform 127"/>
            <p:cNvSpPr/>
            <p:nvPr/>
          </p:nvSpPr>
          <p:spPr bwMode="auto">
            <a:xfrm>
              <a:off x="3346" y="3511"/>
              <a:ext cx="15" cy="11"/>
            </a:xfrm>
            <a:custGeom>
              <a:avLst/>
              <a:gdLst/>
              <a:ahLst/>
              <a:cxnLst>
                <a:cxn ang="0">
                  <a:pos x="30" y="9"/>
                </a:cxn>
                <a:cxn ang="0">
                  <a:pos x="5" y="0"/>
                </a:cxn>
                <a:cxn ang="0">
                  <a:pos x="0" y="11"/>
                </a:cxn>
                <a:cxn ang="0">
                  <a:pos x="26" y="20"/>
                </a:cxn>
                <a:cxn ang="0">
                  <a:pos x="30" y="9"/>
                </a:cxn>
              </a:cxnLst>
              <a:rect l="0" t="0" r="r" b="b"/>
              <a:pathLst>
                <a:path w="30" h="20">
                  <a:moveTo>
                    <a:pt x="30" y="9"/>
                  </a:moveTo>
                  <a:lnTo>
                    <a:pt x="5" y="0"/>
                  </a:lnTo>
                  <a:lnTo>
                    <a:pt x="0" y="11"/>
                  </a:lnTo>
                  <a:lnTo>
                    <a:pt x="26" y="20"/>
                  </a:lnTo>
                  <a:lnTo>
                    <a:pt x="30" y="9"/>
                  </a:lnTo>
                  <a:close/>
                </a:path>
              </a:pathLst>
            </a:custGeom>
            <a:solidFill>
              <a:srgbClr val="FF9E3F"/>
            </a:solidFill>
            <a:ln w="9525">
              <a:noFill/>
              <a:round/>
            </a:ln>
          </p:spPr>
          <p:txBody>
            <a:bodyPr/>
            <a:lstStyle/>
            <a:p>
              <a:endParaRPr lang="en-US"/>
            </a:p>
          </p:txBody>
        </p:sp>
        <p:sp>
          <p:nvSpPr>
            <p:cNvPr id="415872" name="Freeform 128"/>
            <p:cNvSpPr/>
            <p:nvPr/>
          </p:nvSpPr>
          <p:spPr bwMode="auto">
            <a:xfrm>
              <a:off x="3391" y="3495"/>
              <a:ext cx="13" cy="15"/>
            </a:xfrm>
            <a:custGeom>
              <a:avLst/>
              <a:gdLst/>
              <a:ahLst/>
              <a:cxnLst>
                <a:cxn ang="0">
                  <a:pos x="11" y="30"/>
                </a:cxn>
                <a:cxn ang="0">
                  <a:pos x="25" y="6"/>
                </a:cxn>
                <a:cxn ang="0">
                  <a:pos x="16" y="0"/>
                </a:cxn>
                <a:cxn ang="0">
                  <a:pos x="0" y="24"/>
                </a:cxn>
                <a:cxn ang="0">
                  <a:pos x="11" y="30"/>
                </a:cxn>
              </a:cxnLst>
              <a:rect l="0" t="0" r="r" b="b"/>
              <a:pathLst>
                <a:path w="25" h="30">
                  <a:moveTo>
                    <a:pt x="11" y="30"/>
                  </a:moveTo>
                  <a:lnTo>
                    <a:pt x="25" y="6"/>
                  </a:lnTo>
                  <a:lnTo>
                    <a:pt x="16" y="0"/>
                  </a:lnTo>
                  <a:lnTo>
                    <a:pt x="0" y="24"/>
                  </a:lnTo>
                  <a:lnTo>
                    <a:pt x="11" y="30"/>
                  </a:lnTo>
                  <a:close/>
                </a:path>
              </a:pathLst>
            </a:custGeom>
            <a:solidFill>
              <a:srgbClr val="FF9E3F"/>
            </a:solidFill>
            <a:ln w="9525">
              <a:noFill/>
              <a:round/>
            </a:ln>
          </p:spPr>
          <p:txBody>
            <a:bodyPr/>
            <a:lstStyle/>
            <a:p>
              <a:endParaRPr lang="en-US"/>
            </a:p>
          </p:txBody>
        </p:sp>
        <p:sp>
          <p:nvSpPr>
            <p:cNvPr id="415873" name="Freeform 129"/>
            <p:cNvSpPr/>
            <p:nvPr/>
          </p:nvSpPr>
          <p:spPr bwMode="auto">
            <a:xfrm>
              <a:off x="3400" y="3509"/>
              <a:ext cx="15" cy="13"/>
            </a:xfrm>
            <a:custGeom>
              <a:avLst/>
              <a:gdLst/>
              <a:ahLst/>
              <a:cxnLst>
                <a:cxn ang="0">
                  <a:pos x="8" y="25"/>
                </a:cxn>
                <a:cxn ang="0">
                  <a:pos x="30" y="11"/>
                </a:cxn>
                <a:cxn ang="0">
                  <a:pos x="24" y="0"/>
                </a:cxn>
                <a:cxn ang="0">
                  <a:pos x="0" y="16"/>
                </a:cxn>
                <a:cxn ang="0">
                  <a:pos x="8" y="25"/>
                </a:cxn>
              </a:cxnLst>
              <a:rect l="0" t="0" r="r" b="b"/>
              <a:pathLst>
                <a:path w="30" h="25">
                  <a:moveTo>
                    <a:pt x="8" y="25"/>
                  </a:moveTo>
                  <a:lnTo>
                    <a:pt x="30" y="11"/>
                  </a:lnTo>
                  <a:lnTo>
                    <a:pt x="24" y="0"/>
                  </a:lnTo>
                  <a:lnTo>
                    <a:pt x="0" y="16"/>
                  </a:lnTo>
                  <a:lnTo>
                    <a:pt x="8" y="25"/>
                  </a:lnTo>
                  <a:close/>
                </a:path>
              </a:pathLst>
            </a:custGeom>
            <a:solidFill>
              <a:srgbClr val="FF9E3F"/>
            </a:solidFill>
            <a:ln w="9525">
              <a:noFill/>
              <a:round/>
            </a:ln>
          </p:spPr>
          <p:txBody>
            <a:bodyPr/>
            <a:lstStyle/>
            <a:p>
              <a:endParaRPr lang="en-US"/>
            </a:p>
          </p:txBody>
        </p:sp>
        <p:sp>
          <p:nvSpPr>
            <p:cNvPr id="415874" name="Freeform 130"/>
            <p:cNvSpPr/>
            <p:nvPr/>
          </p:nvSpPr>
          <p:spPr bwMode="auto">
            <a:xfrm>
              <a:off x="3370" y="3508"/>
              <a:ext cx="31" cy="49"/>
            </a:xfrm>
            <a:custGeom>
              <a:avLst/>
              <a:gdLst/>
              <a:ahLst/>
              <a:cxnLst>
                <a:cxn ang="0">
                  <a:pos x="51" y="41"/>
                </a:cxn>
                <a:cxn ang="0">
                  <a:pos x="49" y="41"/>
                </a:cxn>
                <a:cxn ang="0">
                  <a:pos x="52" y="39"/>
                </a:cxn>
                <a:cxn ang="0">
                  <a:pos x="60" y="32"/>
                </a:cxn>
                <a:cxn ang="0">
                  <a:pos x="59" y="22"/>
                </a:cxn>
                <a:cxn ang="0">
                  <a:pos x="54" y="14"/>
                </a:cxn>
                <a:cxn ang="0">
                  <a:pos x="48" y="11"/>
                </a:cxn>
                <a:cxn ang="0">
                  <a:pos x="41" y="8"/>
                </a:cxn>
                <a:cxn ang="0">
                  <a:pos x="33" y="0"/>
                </a:cxn>
                <a:cxn ang="0">
                  <a:pos x="21" y="0"/>
                </a:cxn>
                <a:cxn ang="0">
                  <a:pos x="18" y="10"/>
                </a:cxn>
                <a:cxn ang="0">
                  <a:pos x="13" y="13"/>
                </a:cxn>
                <a:cxn ang="0">
                  <a:pos x="7" y="19"/>
                </a:cxn>
                <a:cxn ang="0">
                  <a:pos x="2" y="28"/>
                </a:cxn>
                <a:cxn ang="0">
                  <a:pos x="3" y="39"/>
                </a:cxn>
                <a:cxn ang="0">
                  <a:pos x="7" y="47"/>
                </a:cxn>
                <a:cxn ang="0">
                  <a:pos x="10" y="52"/>
                </a:cxn>
                <a:cxn ang="0">
                  <a:pos x="11" y="52"/>
                </a:cxn>
                <a:cxn ang="0">
                  <a:pos x="8" y="54"/>
                </a:cxn>
                <a:cxn ang="0">
                  <a:pos x="0" y="62"/>
                </a:cxn>
                <a:cxn ang="0">
                  <a:pos x="2" y="69"/>
                </a:cxn>
                <a:cxn ang="0">
                  <a:pos x="5" y="77"/>
                </a:cxn>
                <a:cxn ang="0">
                  <a:pos x="10" y="84"/>
                </a:cxn>
                <a:cxn ang="0">
                  <a:pos x="21" y="90"/>
                </a:cxn>
                <a:cxn ang="0">
                  <a:pos x="21" y="99"/>
                </a:cxn>
                <a:cxn ang="0">
                  <a:pos x="33" y="99"/>
                </a:cxn>
                <a:cxn ang="0">
                  <a:pos x="41" y="91"/>
                </a:cxn>
                <a:cxn ang="0">
                  <a:pos x="44" y="88"/>
                </a:cxn>
                <a:cxn ang="0">
                  <a:pos x="49" y="87"/>
                </a:cxn>
                <a:cxn ang="0">
                  <a:pos x="54" y="82"/>
                </a:cxn>
                <a:cxn ang="0">
                  <a:pos x="60" y="71"/>
                </a:cxn>
                <a:cxn ang="0">
                  <a:pos x="62" y="55"/>
                </a:cxn>
                <a:cxn ang="0">
                  <a:pos x="57" y="46"/>
                </a:cxn>
              </a:cxnLst>
              <a:rect l="0" t="0" r="r" b="b"/>
              <a:pathLst>
                <a:path w="62" h="99">
                  <a:moveTo>
                    <a:pt x="52" y="43"/>
                  </a:moveTo>
                  <a:lnTo>
                    <a:pt x="51" y="41"/>
                  </a:lnTo>
                  <a:lnTo>
                    <a:pt x="51" y="41"/>
                  </a:lnTo>
                  <a:lnTo>
                    <a:pt x="49" y="41"/>
                  </a:lnTo>
                  <a:lnTo>
                    <a:pt x="48" y="39"/>
                  </a:lnTo>
                  <a:lnTo>
                    <a:pt x="52" y="39"/>
                  </a:lnTo>
                  <a:lnTo>
                    <a:pt x="60" y="39"/>
                  </a:lnTo>
                  <a:lnTo>
                    <a:pt x="60" y="32"/>
                  </a:lnTo>
                  <a:lnTo>
                    <a:pt x="60" y="27"/>
                  </a:lnTo>
                  <a:lnTo>
                    <a:pt x="59" y="22"/>
                  </a:lnTo>
                  <a:lnTo>
                    <a:pt x="57" y="17"/>
                  </a:lnTo>
                  <a:lnTo>
                    <a:pt x="54" y="14"/>
                  </a:lnTo>
                  <a:lnTo>
                    <a:pt x="51" y="13"/>
                  </a:lnTo>
                  <a:lnTo>
                    <a:pt x="48" y="11"/>
                  </a:lnTo>
                  <a:lnTo>
                    <a:pt x="44" y="10"/>
                  </a:lnTo>
                  <a:lnTo>
                    <a:pt x="41" y="8"/>
                  </a:lnTo>
                  <a:lnTo>
                    <a:pt x="41" y="0"/>
                  </a:lnTo>
                  <a:lnTo>
                    <a:pt x="33" y="0"/>
                  </a:lnTo>
                  <a:lnTo>
                    <a:pt x="29" y="0"/>
                  </a:lnTo>
                  <a:lnTo>
                    <a:pt x="21" y="0"/>
                  </a:lnTo>
                  <a:lnTo>
                    <a:pt x="21" y="8"/>
                  </a:lnTo>
                  <a:lnTo>
                    <a:pt x="18" y="10"/>
                  </a:lnTo>
                  <a:lnTo>
                    <a:pt x="14" y="11"/>
                  </a:lnTo>
                  <a:lnTo>
                    <a:pt x="13" y="13"/>
                  </a:lnTo>
                  <a:lnTo>
                    <a:pt x="10" y="14"/>
                  </a:lnTo>
                  <a:lnTo>
                    <a:pt x="7" y="19"/>
                  </a:lnTo>
                  <a:lnTo>
                    <a:pt x="3" y="24"/>
                  </a:lnTo>
                  <a:lnTo>
                    <a:pt x="2" y="28"/>
                  </a:lnTo>
                  <a:lnTo>
                    <a:pt x="2" y="33"/>
                  </a:lnTo>
                  <a:lnTo>
                    <a:pt x="3" y="39"/>
                  </a:lnTo>
                  <a:lnTo>
                    <a:pt x="5" y="44"/>
                  </a:lnTo>
                  <a:lnTo>
                    <a:pt x="7" y="47"/>
                  </a:lnTo>
                  <a:lnTo>
                    <a:pt x="10" y="51"/>
                  </a:lnTo>
                  <a:lnTo>
                    <a:pt x="10" y="52"/>
                  </a:lnTo>
                  <a:lnTo>
                    <a:pt x="11" y="52"/>
                  </a:lnTo>
                  <a:lnTo>
                    <a:pt x="11" y="52"/>
                  </a:lnTo>
                  <a:lnTo>
                    <a:pt x="13" y="54"/>
                  </a:lnTo>
                  <a:lnTo>
                    <a:pt x="8" y="54"/>
                  </a:lnTo>
                  <a:lnTo>
                    <a:pt x="0" y="54"/>
                  </a:lnTo>
                  <a:lnTo>
                    <a:pt x="0" y="62"/>
                  </a:lnTo>
                  <a:lnTo>
                    <a:pt x="0" y="66"/>
                  </a:lnTo>
                  <a:lnTo>
                    <a:pt x="2" y="69"/>
                  </a:lnTo>
                  <a:lnTo>
                    <a:pt x="3" y="74"/>
                  </a:lnTo>
                  <a:lnTo>
                    <a:pt x="5" y="77"/>
                  </a:lnTo>
                  <a:lnTo>
                    <a:pt x="7" y="80"/>
                  </a:lnTo>
                  <a:lnTo>
                    <a:pt x="10" y="84"/>
                  </a:lnTo>
                  <a:lnTo>
                    <a:pt x="14" y="87"/>
                  </a:lnTo>
                  <a:lnTo>
                    <a:pt x="21" y="90"/>
                  </a:lnTo>
                  <a:lnTo>
                    <a:pt x="21" y="91"/>
                  </a:lnTo>
                  <a:lnTo>
                    <a:pt x="21" y="99"/>
                  </a:lnTo>
                  <a:lnTo>
                    <a:pt x="29" y="99"/>
                  </a:lnTo>
                  <a:lnTo>
                    <a:pt x="33" y="99"/>
                  </a:lnTo>
                  <a:lnTo>
                    <a:pt x="41" y="99"/>
                  </a:lnTo>
                  <a:lnTo>
                    <a:pt x="41" y="91"/>
                  </a:lnTo>
                  <a:lnTo>
                    <a:pt x="41" y="90"/>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w="9525">
              <a:noFill/>
              <a:round/>
            </a:ln>
          </p:spPr>
          <p:txBody>
            <a:bodyPr/>
            <a:lstStyle/>
            <a:p>
              <a:endParaRPr lang="en-US"/>
            </a:p>
          </p:txBody>
        </p:sp>
        <p:sp>
          <p:nvSpPr>
            <p:cNvPr id="415875" name="Freeform 131"/>
            <p:cNvSpPr/>
            <p:nvPr/>
          </p:nvSpPr>
          <p:spPr bwMode="auto">
            <a:xfrm>
              <a:off x="3387" y="3534"/>
              <a:ext cx="6" cy="11"/>
            </a:xfrm>
            <a:custGeom>
              <a:avLst/>
              <a:gdLst/>
              <a:ahLst/>
              <a:cxnLst>
                <a:cxn ang="0">
                  <a:pos x="0" y="0"/>
                </a:cxn>
                <a:cxn ang="0">
                  <a:pos x="4" y="2"/>
                </a:cxn>
                <a:cxn ang="0">
                  <a:pos x="5" y="2"/>
                </a:cxn>
                <a:cxn ang="0">
                  <a:pos x="7" y="2"/>
                </a:cxn>
                <a:cxn ang="0">
                  <a:pos x="8" y="3"/>
                </a:cxn>
                <a:cxn ang="0">
                  <a:pos x="10" y="5"/>
                </a:cxn>
                <a:cxn ang="0">
                  <a:pos x="11" y="6"/>
                </a:cxn>
                <a:cxn ang="0">
                  <a:pos x="13" y="10"/>
                </a:cxn>
                <a:cxn ang="0">
                  <a:pos x="13" y="13"/>
                </a:cxn>
                <a:cxn ang="0">
                  <a:pos x="13" y="14"/>
                </a:cxn>
                <a:cxn ang="0">
                  <a:pos x="13" y="16"/>
                </a:cxn>
                <a:cxn ang="0">
                  <a:pos x="13" y="17"/>
                </a:cxn>
                <a:cxn ang="0">
                  <a:pos x="11" y="19"/>
                </a:cxn>
                <a:cxn ang="0">
                  <a:pos x="10" y="21"/>
                </a:cxn>
                <a:cxn ang="0">
                  <a:pos x="7" y="22"/>
                </a:cxn>
                <a:cxn ang="0">
                  <a:pos x="4" y="24"/>
                </a:cxn>
                <a:cxn ang="0">
                  <a:pos x="0" y="24"/>
                </a:cxn>
                <a:cxn ang="0">
                  <a:pos x="0" y="0"/>
                </a:cxn>
              </a:cxnLst>
              <a:rect l="0" t="0" r="r" b="b"/>
              <a:pathLst>
                <a:path w="13" h="24">
                  <a:moveTo>
                    <a:pt x="0" y="0"/>
                  </a:moveTo>
                  <a:lnTo>
                    <a:pt x="4" y="2"/>
                  </a:lnTo>
                  <a:lnTo>
                    <a:pt x="5" y="2"/>
                  </a:lnTo>
                  <a:lnTo>
                    <a:pt x="7" y="2"/>
                  </a:lnTo>
                  <a:lnTo>
                    <a:pt x="8" y="3"/>
                  </a:lnTo>
                  <a:lnTo>
                    <a:pt x="10" y="5"/>
                  </a:lnTo>
                  <a:lnTo>
                    <a:pt x="11" y="6"/>
                  </a:lnTo>
                  <a:lnTo>
                    <a:pt x="13" y="10"/>
                  </a:lnTo>
                  <a:lnTo>
                    <a:pt x="13" y="13"/>
                  </a:lnTo>
                  <a:lnTo>
                    <a:pt x="13" y="14"/>
                  </a:lnTo>
                  <a:lnTo>
                    <a:pt x="13" y="16"/>
                  </a:lnTo>
                  <a:lnTo>
                    <a:pt x="13" y="17"/>
                  </a:lnTo>
                  <a:lnTo>
                    <a:pt x="11" y="19"/>
                  </a:lnTo>
                  <a:lnTo>
                    <a:pt x="10" y="21"/>
                  </a:lnTo>
                  <a:lnTo>
                    <a:pt x="7" y="22"/>
                  </a:lnTo>
                  <a:lnTo>
                    <a:pt x="4" y="24"/>
                  </a:lnTo>
                  <a:lnTo>
                    <a:pt x="0" y="24"/>
                  </a:lnTo>
                  <a:lnTo>
                    <a:pt x="0" y="0"/>
                  </a:lnTo>
                  <a:close/>
                </a:path>
              </a:pathLst>
            </a:custGeom>
            <a:solidFill>
              <a:srgbClr val="FF9E3F"/>
            </a:solidFill>
            <a:ln w="9525">
              <a:noFill/>
              <a:round/>
            </a:ln>
          </p:spPr>
          <p:txBody>
            <a:bodyPr/>
            <a:lstStyle/>
            <a:p>
              <a:endParaRPr lang="en-US"/>
            </a:p>
          </p:txBody>
        </p:sp>
        <p:sp>
          <p:nvSpPr>
            <p:cNvPr id="415876" name="Freeform 132"/>
            <p:cNvSpPr/>
            <p:nvPr/>
          </p:nvSpPr>
          <p:spPr bwMode="auto">
            <a:xfrm>
              <a:off x="3379" y="3518"/>
              <a:ext cx="5" cy="11"/>
            </a:xfrm>
            <a:custGeom>
              <a:avLst/>
              <a:gdLst/>
              <a:ahLst/>
              <a:cxnLst>
                <a:cxn ang="0">
                  <a:pos x="3" y="4"/>
                </a:cxn>
                <a:cxn ang="0">
                  <a:pos x="4" y="3"/>
                </a:cxn>
                <a:cxn ang="0">
                  <a:pos x="6" y="1"/>
                </a:cxn>
                <a:cxn ang="0">
                  <a:pos x="9" y="1"/>
                </a:cxn>
                <a:cxn ang="0">
                  <a:pos x="11" y="0"/>
                </a:cxn>
                <a:cxn ang="0">
                  <a:pos x="11" y="22"/>
                </a:cxn>
                <a:cxn ang="0">
                  <a:pos x="9" y="22"/>
                </a:cxn>
                <a:cxn ang="0">
                  <a:pos x="6" y="20"/>
                </a:cxn>
                <a:cxn ang="0">
                  <a:pos x="4" y="20"/>
                </a:cxn>
                <a:cxn ang="0">
                  <a:pos x="3" y="18"/>
                </a:cxn>
                <a:cxn ang="0">
                  <a:pos x="1" y="17"/>
                </a:cxn>
                <a:cxn ang="0">
                  <a:pos x="1" y="15"/>
                </a:cxn>
                <a:cxn ang="0">
                  <a:pos x="0" y="12"/>
                </a:cxn>
                <a:cxn ang="0">
                  <a:pos x="0" y="11"/>
                </a:cxn>
                <a:cxn ang="0">
                  <a:pos x="0" y="9"/>
                </a:cxn>
                <a:cxn ang="0">
                  <a:pos x="1" y="7"/>
                </a:cxn>
                <a:cxn ang="0">
                  <a:pos x="1" y="6"/>
                </a:cxn>
                <a:cxn ang="0">
                  <a:pos x="3" y="4"/>
                </a:cxn>
              </a:cxnLst>
              <a:rect l="0" t="0" r="r" b="b"/>
              <a:pathLst>
                <a:path w="11" h="22">
                  <a:moveTo>
                    <a:pt x="3" y="4"/>
                  </a:moveTo>
                  <a:lnTo>
                    <a:pt x="4" y="3"/>
                  </a:lnTo>
                  <a:lnTo>
                    <a:pt x="6" y="1"/>
                  </a:lnTo>
                  <a:lnTo>
                    <a:pt x="9" y="1"/>
                  </a:lnTo>
                  <a:lnTo>
                    <a:pt x="11" y="0"/>
                  </a:lnTo>
                  <a:lnTo>
                    <a:pt x="11" y="22"/>
                  </a:lnTo>
                  <a:lnTo>
                    <a:pt x="9" y="22"/>
                  </a:lnTo>
                  <a:lnTo>
                    <a:pt x="6" y="20"/>
                  </a:lnTo>
                  <a:lnTo>
                    <a:pt x="4" y="20"/>
                  </a:lnTo>
                  <a:lnTo>
                    <a:pt x="3" y="18"/>
                  </a:lnTo>
                  <a:lnTo>
                    <a:pt x="1" y="17"/>
                  </a:lnTo>
                  <a:lnTo>
                    <a:pt x="1" y="15"/>
                  </a:lnTo>
                  <a:lnTo>
                    <a:pt x="0" y="12"/>
                  </a:lnTo>
                  <a:lnTo>
                    <a:pt x="0" y="11"/>
                  </a:lnTo>
                  <a:lnTo>
                    <a:pt x="0" y="9"/>
                  </a:lnTo>
                  <a:lnTo>
                    <a:pt x="1" y="7"/>
                  </a:lnTo>
                  <a:lnTo>
                    <a:pt x="1" y="6"/>
                  </a:lnTo>
                  <a:lnTo>
                    <a:pt x="3" y="4"/>
                  </a:lnTo>
                  <a:close/>
                </a:path>
              </a:pathLst>
            </a:custGeom>
            <a:solidFill>
              <a:srgbClr val="FF9E3F"/>
            </a:solidFill>
            <a:ln w="9525">
              <a:noFill/>
              <a:round/>
            </a:ln>
          </p:spPr>
          <p:txBody>
            <a:bodyPr/>
            <a:lstStyle/>
            <a:p>
              <a:endParaRPr lang="en-US"/>
            </a:p>
          </p:txBody>
        </p:sp>
        <p:sp>
          <p:nvSpPr>
            <p:cNvPr id="415877" name="Freeform 133"/>
            <p:cNvSpPr/>
            <p:nvPr/>
          </p:nvSpPr>
          <p:spPr bwMode="auto">
            <a:xfrm>
              <a:off x="3374" y="3511"/>
              <a:ext cx="23" cy="42"/>
            </a:xfrm>
            <a:custGeom>
              <a:avLst/>
              <a:gdLst/>
              <a:ahLst/>
              <a:cxnLst>
                <a:cxn ang="0">
                  <a:pos x="10" y="38"/>
                </a:cxn>
                <a:cxn ang="0">
                  <a:pos x="16" y="43"/>
                </a:cxn>
                <a:cxn ang="0">
                  <a:pos x="21" y="68"/>
                </a:cxn>
                <a:cxn ang="0">
                  <a:pos x="14" y="66"/>
                </a:cxn>
                <a:cxn ang="0">
                  <a:pos x="11" y="61"/>
                </a:cxn>
                <a:cxn ang="0">
                  <a:pos x="10" y="58"/>
                </a:cxn>
                <a:cxn ang="0">
                  <a:pos x="8" y="54"/>
                </a:cxn>
                <a:cxn ang="0">
                  <a:pos x="0" y="57"/>
                </a:cxn>
                <a:cxn ang="0">
                  <a:pos x="2" y="63"/>
                </a:cxn>
                <a:cxn ang="0">
                  <a:pos x="6" y="69"/>
                </a:cxn>
                <a:cxn ang="0">
                  <a:pos x="14" y="74"/>
                </a:cxn>
                <a:cxn ang="0">
                  <a:pos x="21" y="83"/>
                </a:cxn>
                <a:cxn ang="0">
                  <a:pos x="25" y="74"/>
                </a:cxn>
                <a:cxn ang="0">
                  <a:pos x="33" y="72"/>
                </a:cxn>
                <a:cxn ang="0">
                  <a:pos x="38" y="71"/>
                </a:cxn>
                <a:cxn ang="0">
                  <a:pos x="44" y="65"/>
                </a:cxn>
                <a:cxn ang="0">
                  <a:pos x="46" y="54"/>
                </a:cxn>
                <a:cxn ang="0">
                  <a:pos x="44" y="47"/>
                </a:cxn>
                <a:cxn ang="0">
                  <a:pos x="40" y="41"/>
                </a:cxn>
                <a:cxn ang="0">
                  <a:pos x="35" y="38"/>
                </a:cxn>
                <a:cxn ang="0">
                  <a:pos x="25" y="36"/>
                </a:cxn>
                <a:cxn ang="0">
                  <a:pos x="29" y="14"/>
                </a:cxn>
                <a:cxn ang="0">
                  <a:pos x="33" y="17"/>
                </a:cxn>
                <a:cxn ang="0">
                  <a:pos x="36" y="20"/>
                </a:cxn>
                <a:cxn ang="0">
                  <a:pos x="36" y="22"/>
                </a:cxn>
                <a:cxn ang="0">
                  <a:pos x="44" y="24"/>
                </a:cxn>
                <a:cxn ang="0">
                  <a:pos x="43" y="17"/>
                </a:cxn>
                <a:cxn ang="0">
                  <a:pos x="40" y="11"/>
                </a:cxn>
                <a:cxn ang="0">
                  <a:pos x="33" y="8"/>
                </a:cxn>
                <a:cxn ang="0">
                  <a:pos x="25" y="6"/>
                </a:cxn>
                <a:cxn ang="0">
                  <a:pos x="21" y="0"/>
                </a:cxn>
                <a:cxn ang="0">
                  <a:pos x="18" y="6"/>
                </a:cxn>
                <a:cxn ang="0">
                  <a:pos x="10" y="9"/>
                </a:cxn>
                <a:cxn ang="0">
                  <a:pos x="5" y="16"/>
                </a:cxn>
                <a:cxn ang="0">
                  <a:pos x="2" y="22"/>
                </a:cxn>
                <a:cxn ang="0">
                  <a:pos x="2" y="28"/>
                </a:cxn>
                <a:cxn ang="0">
                  <a:pos x="5" y="33"/>
                </a:cxn>
              </a:cxnLst>
              <a:rect l="0" t="0" r="r" b="b"/>
              <a:pathLst>
                <a:path w="46" h="83">
                  <a:moveTo>
                    <a:pt x="6" y="36"/>
                  </a:moveTo>
                  <a:lnTo>
                    <a:pt x="10" y="38"/>
                  </a:lnTo>
                  <a:lnTo>
                    <a:pt x="13" y="41"/>
                  </a:lnTo>
                  <a:lnTo>
                    <a:pt x="16" y="43"/>
                  </a:lnTo>
                  <a:lnTo>
                    <a:pt x="21" y="43"/>
                  </a:lnTo>
                  <a:lnTo>
                    <a:pt x="21" y="68"/>
                  </a:lnTo>
                  <a:lnTo>
                    <a:pt x="18" y="68"/>
                  </a:lnTo>
                  <a:lnTo>
                    <a:pt x="14" y="66"/>
                  </a:lnTo>
                  <a:lnTo>
                    <a:pt x="13" y="65"/>
                  </a:lnTo>
                  <a:lnTo>
                    <a:pt x="11" y="61"/>
                  </a:lnTo>
                  <a:lnTo>
                    <a:pt x="10" y="60"/>
                  </a:lnTo>
                  <a:lnTo>
                    <a:pt x="10" y="58"/>
                  </a:lnTo>
                  <a:lnTo>
                    <a:pt x="10" y="55"/>
                  </a:lnTo>
                  <a:lnTo>
                    <a:pt x="8" y="54"/>
                  </a:lnTo>
                  <a:lnTo>
                    <a:pt x="0" y="54"/>
                  </a:lnTo>
                  <a:lnTo>
                    <a:pt x="0" y="57"/>
                  </a:lnTo>
                  <a:lnTo>
                    <a:pt x="2" y="60"/>
                  </a:lnTo>
                  <a:lnTo>
                    <a:pt x="2" y="63"/>
                  </a:lnTo>
                  <a:lnTo>
                    <a:pt x="3" y="66"/>
                  </a:lnTo>
                  <a:lnTo>
                    <a:pt x="6" y="69"/>
                  </a:lnTo>
                  <a:lnTo>
                    <a:pt x="10" y="72"/>
                  </a:lnTo>
                  <a:lnTo>
                    <a:pt x="14" y="74"/>
                  </a:lnTo>
                  <a:lnTo>
                    <a:pt x="21" y="74"/>
                  </a:lnTo>
                  <a:lnTo>
                    <a:pt x="21" y="83"/>
                  </a:lnTo>
                  <a:lnTo>
                    <a:pt x="25" y="83"/>
                  </a:lnTo>
                  <a:lnTo>
                    <a:pt x="25" y="74"/>
                  </a:lnTo>
                  <a:lnTo>
                    <a:pt x="30" y="74"/>
                  </a:lnTo>
                  <a:lnTo>
                    <a:pt x="33" y="72"/>
                  </a:lnTo>
                  <a:lnTo>
                    <a:pt x="35" y="72"/>
                  </a:lnTo>
                  <a:lnTo>
                    <a:pt x="38" y="71"/>
                  </a:lnTo>
                  <a:lnTo>
                    <a:pt x="41" y="68"/>
                  </a:lnTo>
                  <a:lnTo>
                    <a:pt x="44" y="65"/>
                  </a:lnTo>
                  <a:lnTo>
                    <a:pt x="46" y="60"/>
                  </a:lnTo>
                  <a:lnTo>
                    <a:pt x="46" y="54"/>
                  </a:lnTo>
                  <a:lnTo>
                    <a:pt x="46" y="50"/>
                  </a:lnTo>
                  <a:lnTo>
                    <a:pt x="44" y="47"/>
                  </a:lnTo>
                  <a:lnTo>
                    <a:pt x="43" y="44"/>
                  </a:lnTo>
                  <a:lnTo>
                    <a:pt x="40" y="41"/>
                  </a:lnTo>
                  <a:lnTo>
                    <a:pt x="38" y="39"/>
                  </a:lnTo>
                  <a:lnTo>
                    <a:pt x="35" y="38"/>
                  </a:lnTo>
                  <a:lnTo>
                    <a:pt x="30" y="38"/>
                  </a:lnTo>
                  <a:lnTo>
                    <a:pt x="25" y="36"/>
                  </a:lnTo>
                  <a:lnTo>
                    <a:pt x="25" y="13"/>
                  </a:lnTo>
                  <a:lnTo>
                    <a:pt x="29" y="14"/>
                  </a:lnTo>
                  <a:lnTo>
                    <a:pt x="32" y="16"/>
                  </a:lnTo>
                  <a:lnTo>
                    <a:pt x="33" y="17"/>
                  </a:lnTo>
                  <a:lnTo>
                    <a:pt x="35" y="19"/>
                  </a:lnTo>
                  <a:lnTo>
                    <a:pt x="36" y="20"/>
                  </a:lnTo>
                  <a:lnTo>
                    <a:pt x="36" y="20"/>
                  </a:lnTo>
                  <a:lnTo>
                    <a:pt x="36" y="22"/>
                  </a:lnTo>
                  <a:lnTo>
                    <a:pt x="36" y="24"/>
                  </a:lnTo>
                  <a:lnTo>
                    <a:pt x="44" y="24"/>
                  </a:lnTo>
                  <a:lnTo>
                    <a:pt x="44" y="20"/>
                  </a:lnTo>
                  <a:lnTo>
                    <a:pt x="43" y="17"/>
                  </a:lnTo>
                  <a:lnTo>
                    <a:pt x="41" y="14"/>
                  </a:lnTo>
                  <a:lnTo>
                    <a:pt x="40" y="11"/>
                  </a:lnTo>
                  <a:lnTo>
                    <a:pt x="36" y="9"/>
                  </a:lnTo>
                  <a:lnTo>
                    <a:pt x="33" y="8"/>
                  </a:lnTo>
                  <a:lnTo>
                    <a:pt x="30" y="6"/>
                  </a:lnTo>
                  <a:lnTo>
                    <a:pt x="25" y="6"/>
                  </a:lnTo>
                  <a:lnTo>
                    <a:pt x="25" y="0"/>
                  </a:lnTo>
                  <a:lnTo>
                    <a:pt x="21" y="0"/>
                  </a:lnTo>
                  <a:lnTo>
                    <a:pt x="21" y="6"/>
                  </a:lnTo>
                  <a:lnTo>
                    <a:pt x="18" y="6"/>
                  </a:lnTo>
                  <a:lnTo>
                    <a:pt x="13" y="8"/>
                  </a:lnTo>
                  <a:lnTo>
                    <a:pt x="10" y="9"/>
                  </a:lnTo>
                  <a:lnTo>
                    <a:pt x="6" y="13"/>
                  </a:lnTo>
                  <a:lnTo>
                    <a:pt x="5" y="16"/>
                  </a:lnTo>
                  <a:lnTo>
                    <a:pt x="3" y="19"/>
                  </a:lnTo>
                  <a:lnTo>
                    <a:pt x="2" y="22"/>
                  </a:lnTo>
                  <a:lnTo>
                    <a:pt x="2" y="25"/>
                  </a:lnTo>
                  <a:lnTo>
                    <a:pt x="2" y="28"/>
                  </a:lnTo>
                  <a:lnTo>
                    <a:pt x="3" y="31"/>
                  </a:lnTo>
                  <a:lnTo>
                    <a:pt x="5" y="33"/>
                  </a:lnTo>
                  <a:lnTo>
                    <a:pt x="6" y="36"/>
                  </a:lnTo>
                  <a:close/>
                </a:path>
              </a:pathLst>
            </a:custGeom>
            <a:solidFill>
              <a:srgbClr val="FF9E3F"/>
            </a:solidFill>
            <a:ln w="9525">
              <a:noFill/>
              <a:round/>
            </a:ln>
          </p:spPr>
          <p:txBody>
            <a:bodyPr/>
            <a:lstStyle/>
            <a:p>
              <a:endParaRPr lang="en-US"/>
            </a:p>
          </p:txBody>
        </p:sp>
        <p:sp>
          <p:nvSpPr>
            <p:cNvPr id="415878" name="Freeform 134"/>
            <p:cNvSpPr/>
            <p:nvPr/>
          </p:nvSpPr>
          <p:spPr bwMode="auto">
            <a:xfrm>
              <a:off x="3368" y="3506"/>
              <a:ext cx="31" cy="50"/>
            </a:xfrm>
            <a:custGeom>
              <a:avLst/>
              <a:gdLst/>
              <a:ahLst/>
              <a:cxnLst>
                <a:cxn ang="0">
                  <a:pos x="50" y="41"/>
                </a:cxn>
                <a:cxn ang="0">
                  <a:pos x="48" y="41"/>
                </a:cxn>
                <a:cxn ang="0">
                  <a:pos x="52" y="39"/>
                </a:cxn>
                <a:cxn ang="0">
                  <a:pos x="59" y="31"/>
                </a:cxn>
                <a:cxn ang="0">
                  <a:pos x="58" y="22"/>
                </a:cxn>
                <a:cxn ang="0">
                  <a:pos x="52" y="14"/>
                </a:cxn>
                <a:cxn ang="0">
                  <a:pos x="47" y="11"/>
                </a:cxn>
                <a:cxn ang="0">
                  <a:pos x="41" y="8"/>
                </a:cxn>
                <a:cxn ang="0">
                  <a:pos x="33" y="0"/>
                </a:cxn>
                <a:cxn ang="0">
                  <a:pos x="20" y="0"/>
                </a:cxn>
                <a:cxn ang="0">
                  <a:pos x="17" y="8"/>
                </a:cxn>
                <a:cxn ang="0">
                  <a:pos x="11" y="13"/>
                </a:cxn>
                <a:cxn ang="0">
                  <a:pos x="4" y="17"/>
                </a:cxn>
                <a:cxn ang="0">
                  <a:pos x="1" y="27"/>
                </a:cxn>
                <a:cxn ang="0">
                  <a:pos x="1" y="38"/>
                </a:cxn>
                <a:cxn ang="0">
                  <a:pos x="6" y="47"/>
                </a:cxn>
                <a:cxn ang="0">
                  <a:pos x="9" y="50"/>
                </a:cxn>
                <a:cxn ang="0">
                  <a:pos x="11" y="52"/>
                </a:cxn>
                <a:cxn ang="0">
                  <a:pos x="7" y="52"/>
                </a:cxn>
                <a:cxn ang="0">
                  <a:pos x="0" y="60"/>
                </a:cxn>
                <a:cxn ang="0">
                  <a:pos x="1" y="69"/>
                </a:cxn>
                <a:cxn ang="0">
                  <a:pos x="3" y="77"/>
                </a:cxn>
                <a:cxn ang="0">
                  <a:pos x="9" y="83"/>
                </a:cxn>
                <a:cxn ang="0">
                  <a:pos x="20" y="90"/>
                </a:cxn>
                <a:cxn ang="0">
                  <a:pos x="20" y="99"/>
                </a:cxn>
                <a:cxn ang="0">
                  <a:pos x="33" y="99"/>
                </a:cxn>
                <a:cxn ang="0">
                  <a:pos x="41" y="91"/>
                </a:cxn>
                <a:cxn ang="0">
                  <a:pos x="42" y="88"/>
                </a:cxn>
                <a:cxn ang="0">
                  <a:pos x="47" y="87"/>
                </a:cxn>
                <a:cxn ang="0">
                  <a:pos x="53" y="82"/>
                </a:cxn>
                <a:cxn ang="0">
                  <a:pos x="59" y="71"/>
                </a:cxn>
                <a:cxn ang="0">
                  <a:pos x="61" y="55"/>
                </a:cxn>
                <a:cxn ang="0">
                  <a:pos x="56" y="46"/>
                </a:cxn>
              </a:cxnLst>
              <a:rect l="0" t="0" r="r" b="b"/>
              <a:pathLst>
                <a:path w="61" h="99">
                  <a:moveTo>
                    <a:pt x="52" y="42"/>
                  </a:moveTo>
                  <a:lnTo>
                    <a:pt x="50" y="41"/>
                  </a:lnTo>
                  <a:lnTo>
                    <a:pt x="50" y="41"/>
                  </a:lnTo>
                  <a:lnTo>
                    <a:pt x="48" y="41"/>
                  </a:lnTo>
                  <a:lnTo>
                    <a:pt x="47" y="39"/>
                  </a:lnTo>
                  <a:lnTo>
                    <a:pt x="52" y="39"/>
                  </a:lnTo>
                  <a:lnTo>
                    <a:pt x="59" y="39"/>
                  </a:lnTo>
                  <a:lnTo>
                    <a:pt x="59" y="31"/>
                  </a:lnTo>
                  <a:lnTo>
                    <a:pt x="59" y="27"/>
                  </a:lnTo>
                  <a:lnTo>
                    <a:pt x="58" y="22"/>
                  </a:lnTo>
                  <a:lnTo>
                    <a:pt x="55" y="17"/>
                  </a:lnTo>
                  <a:lnTo>
                    <a:pt x="52" y="14"/>
                  </a:lnTo>
                  <a:lnTo>
                    <a:pt x="48" y="13"/>
                  </a:lnTo>
                  <a:lnTo>
                    <a:pt x="47" y="11"/>
                  </a:lnTo>
                  <a:lnTo>
                    <a:pt x="44" y="9"/>
                  </a:lnTo>
                  <a:lnTo>
                    <a:pt x="41" y="8"/>
                  </a:lnTo>
                  <a:lnTo>
                    <a:pt x="41" y="0"/>
                  </a:lnTo>
                  <a:lnTo>
                    <a:pt x="33" y="0"/>
                  </a:lnTo>
                  <a:lnTo>
                    <a:pt x="28" y="0"/>
                  </a:lnTo>
                  <a:lnTo>
                    <a:pt x="20" y="0"/>
                  </a:lnTo>
                  <a:lnTo>
                    <a:pt x="20" y="8"/>
                  </a:lnTo>
                  <a:lnTo>
                    <a:pt x="17" y="8"/>
                  </a:lnTo>
                  <a:lnTo>
                    <a:pt x="14" y="9"/>
                  </a:lnTo>
                  <a:lnTo>
                    <a:pt x="11" y="13"/>
                  </a:lnTo>
                  <a:lnTo>
                    <a:pt x="7" y="14"/>
                  </a:lnTo>
                  <a:lnTo>
                    <a:pt x="4" y="17"/>
                  </a:lnTo>
                  <a:lnTo>
                    <a:pt x="3" y="22"/>
                  </a:lnTo>
                  <a:lnTo>
                    <a:pt x="1" y="27"/>
                  </a:lnTo>
                  <a:lnTo>
                    <a:pt x="1" y="31"/>
                  </a:lnTo>
                  <a:lnTo>
                    <a:pt x="1" y="38"/>
                  </a:lnTo>
                  <a:lnTo>
                    <a:pt x="3" y="42"/>
                  </a:lnTo>
                  <a:lnTo>
                    <a:pt x="6" y="47"/>
                  </a:lnTo>
                  <a:lnTo>
                    <a:pt x="7" y="50"/>
                  </a:lnTo>
                  <a:lnTo>
                    <a:pt x="9" y="50"/>
                  </a:lnTo>
                  <a:lnTo>
                    <a:pt x="11" y="50"/>
                  </a:lnTo>
                  <a:lnTo>
                    <a:pt x="11" y="52"/>
                  </a:lnTo>
                  <a:lnTo>
                    <a:pt x="12" y="52"/>
                  </a:lnTo>
                  <a:lnTo>
                    <a:pt x="7" y="52"/>
                  </a:lnTo>
                  <a:lnTo>
                    <a:pt x="0" y="52"/>
                  </a:lnTo>
                  <a:lnTo>
                    <a:pt x="0" y="60"/>
                  </a:lnTo>
                  <a:lnTo>
                    <a:pt x="0" y="65"/>
                  </a:lnTo>
                  <a:lnTo>
                    <a:pt x="1" y="69"/>
                  </a:lnTo>
                  <a:lnTo>
                    <a:pt x="1" y="74"/>
                  </a:lnTo>
                  <a:lnTo>
                    <a:pt x="3" y="77"/>
                  </a:lnTo>
                  <a:lnTo>
                    <a:pt x="6" y="80"/>
                  </a:lnTo>
                  <a:lnTo>
                    <a:pt x="9" y="83"/>
                  </a:lnTo>
                  <a:lnTo>
                    <a:pt x="14" y="87"/>
                  </a:lnTo>
                  <a:lnTo>
                    <a:pt x="20" y="90"/>
                  </a:lnTo>
                  <a:lnTo>
                    <a:pt x="20" y="91"/>
                  </a:lnTo>
                  <a:lnTo>
                    <a:pt x="20" y="99"/>
                  </a:lnTo>
                  <a:lnTo>
                    <a:pt x="28" y="99"/>
                  </a:lnTo>
                  <a:lnTo>
                    <a:pt x="33" y="99"/>
                  </a:lnTo>
                  <a:lnTo>
                    <a:pt x="41" y="99"/>
                  </a:lnTo>
                  <a:lnTo>
                    <a:pt x="41" y="91"/>
                  </a:lnTo>
                  <a:lnTo>
                    <a:pt x="41" y="88"/>
                  </a:lnTo>
                  <a:lnTo>
                    <a:pt x="42" y="88"/>
                  </a:lnTo>
                  <a:lnTo>
                    <a:pt x="45" y="87"/>
                  </a:lnTo>
                  <a:lnTo>
                    <a:pt x="47" y="87"/>
                  </a:lnTo>
                  <a:lnTo>
                    <a:pt x="48" y="85"/>
                  </a:lnTo>
                  <a:lnTo>
                    <a:pt x="53" y="82"/>
                  </a:lnTo>
                  <a:lnTo>
                    <a:pt x="58" y="77"/>
                  </a:lnTo>
                  <a:lnTo>
                    <a:pt x="59" y="71"/>
                  </a:lnTo>
                  <a:lnTo>
                    <a:pt x="61" y="61"/>
                  </a:lnTo>
                  <a:lnTo>
                    <a:pt x="61" y="55"/>
                  </a:lnTo>
                  <a:lnTo>
                    <a:pt x="59" y="50"/>
                  </a:lnTo>
                  <a:lnTo>
                    <a:pt x="56" y="46"/>
                  </a:lnTo>
                  <a:lnTo>
                    <a:pt x="52" y="42"/>
                  </a:lnTo>
                  <a:close/>
                </a:path>
              </a:pathLst>
            </a:custGeom>
            <a:solidFill>
              <a:srgbClr val="000000"/>
            </a:solidFill>
            <a:ln w="9525">
              <a:noFill/>
              <a:round/>
            </a:ln>
          </p:spPr>
          <p:txBody>
            <a:bodyPr/>
            <a:lstStyle/>
            <a:p>
              <a:endParaRPr lang="en-US"/>
            </a:p>
          </p:txBody>
        </p:sp>
        <p:sp>
          <p:nvSpPr>
            <p:cNvPr id="415879" name="Freeform 135"/>
            <p:cNvSpPr/>
            <p:nvPr/>
          </p:nvSpPr>
          <p:spPr bwMode="auto">
            <a:xfrm>
              <a:off x="3372" y="3510"/>
              <a:ext cx="23" cy="42"/>
            </a:xfrm>
            <a:custGeom>
              <a:avLst/>
              <a:gdLst/>
              <a:ahLst/>
              <a:cxnLst>
                <a:cxn ang="0">
                  <a:pos x="10" y="38"/>
                </a:cxn>
                <a:cxn ang="0">
                  <a:pos x="16" y="41"/>
                </a:cxn>
                <a:cxn ang="0">
                  <a:pos x="21" y="68"/>
                </a:cxn>
                <a:cxn ang="0">
                  <a:pos x="15" y="66"/>
                </a:cxn>
                <a:cxn ang="0">
                  <a:pos x="10" y="61"/>
                </a:cxn>
                <a:cxn ang="0">
                  <a:pos x="10" y="58"/>
                </a:cxn>
                <a:cxn ang="0">
                  <a:pos x="8" y="52"/>
                </a:cxn>
                <a:cxn ang="0">
                  <a:pos x="0" y="57"/>
                </a:cxn>
                <a:cxn ang="0">
                  <a:pos x="2" y="61"/>
                </a:cxn>
                <a:cxn ang="0">
                  <a:pos x="7" y="69"/>
                </a:cxn>
                <a:cxn ang="0">
                  <a:pos x="15" y="74"/>
                </a:cxn>
                <a:cxn ang="0">
                  <a:pos x="21" y="83"/>
                </a:cxn>
                <a:cxn ang="0">
                  <a:pos x="26" y="74"/>
                </a:cxn>
                <a:cxn ang="0">
                  <a:pos x="32" y="72"/>
                </a:cxn>
                <a:cxn ang="0">
                  <a:pos x="38" y="71"/>
                </a:cxn>
                <a:cxn ang="0">
                  <a:pos x="45" y="64"/>
                </a:cxn>
                <a:cxn ang="0">
                  <a:pos x="46" y="53"/>
                </a:cxn>
                <a:cxn ang="0">
                  <a:pos x="45" y="46"/>
                </a:cxn>
                <a:cxn ang="0">
                  <a:pos x="40" y="41"/>
                </a:cxn>
                <a:cxn ang="0">
                  <a:pos x="34" y="38"/>
                </a:cxn>
                <a:cxn ang="0">
                  <a:pos x="26" y="34"/>
                </a:cxn>
                <a:cxn ang="0">
                  <a:pos x="29" y="12"/>
                </a:cxn>
                <a:cxn ang="0">
                  <a:pos x="34" y="16"/>
                </a:cxn>
                <a:cxn ang="0">
                  <a:pos x="35" y="19"/>
                </a:cxn>
                <a:cxn ang="0">
                  <a:pos x="37" y="22"/>
                </a:cxn>
                <a:cxn ang="0">
                  <a:pos x="45" y="23"/>
                </a:cxn>
                <a:cxn ang="0">
                  <a:pos x="43" y="17"/>
                </a:cxn>
                <a:cxn ang="0">
                  <a:pos x="40" y="11"/>
                </a:cxn>
                <a:cxn ang="0">
                  <a:pos x="34" y="8"/>
                </a:cxn>
                <a:cxn ang="0">
                  <a:pos x="26" y="6"/>
                </a:cxn>
                <a:cxn ang="0">
                  <a:pos x="21" y="0"/>
                </a:cxn>
                <a:cxn ang="0">
                  <a:pos x="16" y="6"/>
                </a:cxn>
                <a:cxn ang="0">
                  <a:pos x="10" y="9"/>
                </a:cxn>
                <a:cxn ang="0">
                  <a:pos x="5" y="16"/>
                </a:cxn>
                <a:cxn ang="0">
                  <a:pos x="2" y="20"/>
                </a:cxn>
                <a:cxn ang="0">
                  <a:pos x="2" y="28"/>
                </a:cxn>
                <a:cxn ang="0">
                  <a:pos x="5" y="33"/>
                </a:cxn>
              </a:cxnLst>
              <a:rect l="0" t="0" r="r" b="b"/>
              <a:pathLst>
                <a:path w="46" h="83">
                  <a:moveTo>
                    <a:pt x="7" y="36"/>
                  </a:moveTo>
                  <a:lnTo>
                    <a:pt x="10" y="38"/>
                  </a:lnTo>
                  <a:lnTo>
                    <a:pt x="13" y="39"/>
                  </a:lnTo>
                  <a:lnTo>
                    <a:pt x="16" y="41"/>
                  </a:lnTo>
                  <a:lnTo>
                    <a:pt x="21" y="42"/>
                  </a:lnTo>
                  <a:lnTo>
                    <a:pt x="21" y="68"/>
                  </a:lnTo>
                  <a:lnTo>
                    <a:pt x="18" y="68"/>
                  </a:lnTo>
                  <a:lnTo>
                    <a:pt x="15" y="66"/>
                  </a:lnTo>
                  <a:lnTo>
                    <a:pt x="11" y="63"/>
                  </a:lnTo>
                  <a:lnTo>
                    <a:pt x="10" y="61"/>
                  </a:lnTo>
                  <a:lnTo>
                    <a:pt x="10" y="60"/>
                  </a:lnTo>
                  <a:lnTo>
                    <a:pt x="10" y="58"/>
                  </a:lnTo>
                  <a:lnTo>
                    <a:pt x="8" y="55"/>
                  </a:lnTo>
                  <a:lnTo>
                    <a:pt x="8" y="52"/>
                  </a:lnTo>
                  <a:lnTo>
                    <a:pt x="0" y="52"/>
                  </a:lnTo>
                  <a:lnTo>
                    <a:pt x="0" y="57"/>
                  </a:lnTo>
                  <a:lnTo>
                    <a:pt x="0" y="60"/>
                  </a:lnTo>
                  <a:lnTo>
                    <a:pt x="2" y="61"/>
                  </a:lnTo>
                  <a:lnTo>
                    <a:pt x="4" y="64"/>
                  </a:lnTo>
                  <a:lnTo>
                    <a:pt x="7" y="69"/>
                  </a:lnTo>
                  <a:lnTo>
                    <a:pt x="10" y="71"/>
                  </a:lnTo>
                  <a:lnTo>
                    <a:pt x="15" y="74"/>
                  </a:lnTo>
                  <a:lnTo>
                    <a:pt x="21" y="74"/>
                  </a:lnTo>
                  <a:lnTo>
                    <a:pt x="21" y="83"/>
                  </a:lnTo>
                  <a:lnTo>
                    <a:pt x="26" y="83"/>
                  </a:lnTo>
                  <a:lnTo>
                    <a:pt x="26" y="74"/>
                  </a:lnTo>
                  <a:lnTo>
                    <a:pt x="29" y="74"/>
                  </a:lnTo>
                  <a:lnTo>
                    <a:pt x="32" y="72"/>
                  </a:lnTo>
                  <a:lnTo>
                    <a:pt x="35" y="72"/>
                  </a:lnTo>
                  <a:lnTo>
                    <a:pt x="38" y="71"/>
                  </a:lnTo>
                  <a:lnTo>
                    <a:pt x="41" y="68"/>
                  </a:lnTo>
                  <a:lnTo>
                    <a:pt x="45" y="64"/>
                  </a:lnTo>
                  <a:lnTo>
                    <a:pt x="46" y="60"/>
                  </a:lnTo>
                  <a:lnTo>
                    <a:pt x="46" y="53"/>
                  </a:lnTo>
                  <a:lnTo>
                    <a:pt x="46" y="49"/>
                  </a:lnTo>
                  <a:lnTo>
                    <a:pt x="45" y="46"/>
                  </a:lnTo>
                  <a:lnTo>
                    <a:pt x="41" y="44"/>
                  </a:lnTo>
                  <a:lnTo>
                    <a:pt x="40" y="41"/>
                  </a:lnTo>
                  <a:lnTo>
                    <a:pt x="37" y="39"/>
                  </a:lnTo>
                  <a:lnTo>
                    <a:pt x="34" y="38"/>
                  </a:lnTo>
                  <a:lnTo>
                    <a:pt x="30" y="36"/>
                  </a:lnTo>
                  <a:lnTo>
                    <a:pt x="26" y="34"/>
                  </a:lnTo>
                  <a:lnTo>
                    <a:pt x="26" y="12"/>
                  </a:lnTo>
                  <a:lnTo>
                    <a:pt x="29" y="12"/>
                  </a:lnTo>
                  <a:lnTo>
                    <a:pt x="30" y="14"/>
                  </a:lnTo>
                  <a:lnTo>
                    <a:pt x="34" y="16"/>
                  </a:lnTo>
                  <a:lnTo>
                    <a:pt x="35" y="17"/>
                  </a:lnTo>
                  <a:lnTo>
                    <a:pt x="35" y="19"/>
                  </a:lnTo>
                  <a:lnTo>
                    <a:pt x="37" y="20"/>
                  </a:lnTo>
                  <a:lnTo>
                    <a:pt x="37" y="22"/>
                  </a:lnTo>
                  <a:lnTo>
                    <a:pt x="37" y="23"/>
                  </a:lnTo>
                  <a:lnTo>
                    <a:pt x="45" y="23"/>
                  </a:lnTo>
                  <a:lnTo>
                    <a:pt x="45" y="20"/>
                  </a:lnTo>
                  <a:lnTo>
                    <a:pt x="43" y="17"/>
                  </a:lnTo>
                  <a:lnTo>
                    <a:pt x="41" y="14"/>
                  </a:lnTo>
                  <a:lnTo>
                    <a:pt x="40" y="11"/>
                  </a:lnTo>
                  <a:lnTo>
                    <a:pt x="37" y="9"/>
                  </a:lnTo>
                  <a:lnTo>
                    <a:pt x="34" y="8"/>
                  </a:lnTo>
                  <a:lnTo>
                    <a:pt x="30" y="6"/>
                  </a:lnTo>
                  <a:lnTo>
                    <a:pt x="26" y="6"/>
                  </a:lnTo>
                  <a:lnTo>
                    <a:pt x="26" y="0"/>
                  </a:lnTo>
                  <a:lnTo>
                    <a:pt x="21" y="0"/>
                  </a:lnTo>
                  <a:lnTo>
                    <a:pt x="21" y="6"/>
                  </a:lnTo>
                  <a:lnTo>
                    <a:pt x="16" y="6"/>
                  </a:lnTo>
                  <a:lnTo>
                    <a:pt x="13" y="8"/>
                  </a:lnTo>
                  <a:lnTo>
                    <a:pt x="10" y="9"/>
                  </a:lnTo>
                  <a:lnTo>
                    <a:pt x="7" y="12"/>
                  </a:lnTo>
                  <a:lnTo>
                    <a:pt x="5" y="16"/>
                  </a:lnTo>
                  <a:lnTo>
                    <a:pt x="4" y="17"/>
                  </a:lnTo>
                  <a:lnTo>
                    <a:pt x="2" y="20"/>
                  </a:lnTo>
                  <a:lnTo>
                    <a:pt x="2" y="23"/>
                  </a:lnTo>
                  <a:lnTo>
                    <a:pt x="2" y="28"/>
                  </a:lnTo>
                  <a:lnTo>
                    <a:pt x="4" y="31"/>
                  </a:lnTo>
                  <a:lnTo>
                    <a:pt x="5" y="33"/>
                  </a:lnTo>
                  <a:lnTo>
                    <a:pt x="7" y="36"/>
                  </a:lnTo>
                  <a:close/>
                </a:path>
              </a:pathLst>
            </a:custGeom>
            <a:solidFill>
              <a:srgbClr val="FFBF7F"/>
            </a:solidFill>
            <a:ln w="9525">
              <a:noFill/>
              <a:round/>
            </a:ln>
          </p:spPr>
          <p:txBody>
            <a:bodyPr/>
            <a:lstStyle/>
            <a:p>
              <a:endParaRPr lang="en-US"/>
            </a:p>
          </p:txBody>
        </p:sp>
        <p:sp>
          <p:nvSpPr>
            <p:cNvPr id="415880" name="Freeform 136"/>
            <p:cNvSpPr/>
            <p:nvPr/>
          </p:nvSpPr>
          <p:spPr bwMode="auto">
            <a:xfrm>
              <a:off x="3346" y="3510"/>
              <a:ext cx="15" cy="10"/>
            </a:xfrm>
            <a:custGeom>
              <a:avLst/>
              <a:gdLst/>
              <a:ahLst/>
              <a:cxnLst>
                <a:cxn ang="0">
                  <a:pos x="30" y="9"/>
                </a:cxn>
                <a:cxn ang="0">
                  <a:pos x="5" y="0"/>
                </a:cxn>
                <a:cxn ang="0">
                  <a:pos x="0" y="11"/>
                </a:cxn>
                <a:cxn ang="0">
                  <a:pos x="26" y="20"/>
                </a:cxn>
                <a:cxn ang="0">
                  <a:pos x="30" y="9"/>
                </a:cxn>
              </a:cxnLst>
              <a:rect l="0" t="0" r="r" b="b"/>
              <a:pathLst>
                <a:path w="30" h="20">
                  <a:moveTo>
                    <a:pt x="30" y="9"/>
                  </a:moveTo>
                  <a:lnTo>
                    <a:pt x="5" y="0"/>
                  </a:lnTo>
                  <a:lnTo>
                    <a:pt x="0" y="11"/>
                  </a:lnTo>
                  <a:lnTo>
                    <a:pt x="26" y="20"/>
                  </a:lnTo>
                  <a:lnTo>
                    <a:pt x="30" y="9"/>
                  </a:lnTo>
                  <a:close/>
                </a:path>
              </a:pathLst>
            </a:custGeom>
            <a:solidFill>
              <a:srgbClr val="FFBF7F"/>
            </a:solidFill>
            <a:ln w="9525">
              <a:noFill/>
              <a:round/>
            </a:ln>
          </p:spPr>
          <p:txBody>
            <a:bodyPr/>
            <a:lstStyle/>
            <a:p>
              <a:endParaRPr lang="en-US"/>
            </a:p>
          </p:txBody>
        </p:sp>
        <p:sp>
          <p:nvSpPr>
            <p:cNvPr id="415881" name="Freeform 137"/>
            <p:cNvSpPr/>
            <p:nvPr/>
          </p:nvSpPr>
          <p:spPr bwMode="auto">
            <a:xfrm>
              <a:off x="3358" y="3492"/>
              <a:ext cx="13" cy="15"/>
            </a:xfrm>
            <a:custGeom>
              <a:avLst/>
              <a:gdLst/>
              <a:ahLst/>
              <a:cxnLst>
                <a:cxn ang="0">
                  <a:pos x="25" y="22"/>
                </a:cxn>
                <a:cxn ang="0">
                  <a:pos x="8" y="0"/>
                </a:cxn>
                <a:cxn ang="0">
                  <a:pos x="0" y="7"/>
                </a:cxn>
                <a:cxn ang="0">
                  <a:pos x="15" y="30"/>
                </a:cxn>
                <a:cxn ang="0">
                  <a:pos x="25" y="22"/>
                </a:cxn>
              </a:cxnLst>
              <a:rect l="0" t="0" r="r" b="b"/>
              <a:pathLst>
                <a:path w="25" h="30">
                  <a:moveTo>
                    <a:pt x="25" y="22"/>
                  </a:moveTo>
                  <a:lnTo>
                    <a:pt x="8" y="0"/>
                  </a:lnTo>
                  <a:lnTo>
                    <a:pt x="0" y="7"/>
                  </a:lnTo>
                  <a:lnTo>
                    <a:pt x="15" y="30"/>
                  </a:lnTo>
                  <a:lnTo>
                    <a:pt x="25" y="22"/>
                  </a:lnTo>
                  <a:close/>
                </a:path>
              </a:pathLst>
            </a:custGeom>
            <a:solidFill>
              <a:srgbClr val="FFBF7F"/>
            </a:solidFill>
            <a:ln w="9525">
              <a:noFill/>
              <a:round/>
            </a:ln>
          </p:spPr>
          <p:txBody>
            <a:bodyPr/>
            <a:lstStyle/>
            <a:p>
              <a:endParaRPr lang="en-US"/>
            </a:p>
          </p:txBody>
        </p:sp>
        <p:sp>
          <p:nvSpPr>
            <p:cNvPr id="415882" name="Rectangle 138"/>
            <p:cNvSpPr>
              <a:spLocks noChangeArrowheads="1"/>
            </p:cNvSpPr>
            <p:nvPr/>
          </p:nvSpPr>
          <p:spPr bwMode="auto">
            <a:xfrm>
              <a:off x="3377" y="3485"/>
              <a:ext cx="6" cy="13"/>
            </a:xfrm>
            <a:prstGeom prst="rect">
              <a:avLst/>
            </a:prstGeom>
            <a:solidFill>
              <a:srgbClr val="FFBF7F"/>
            </a:solidFill>
            <a:ln w="9525">
              <a:noFill/>
              <a:miter lim="800000"/>
            </a:ln>
          </p:spPr>
          <p:txBody>
            <a:bodyPr/>
            <a:lstStyle/>
            <a:p>
              <a:endParaRPr lang="en-US"/>
            </a:p>
          </p:txBody>
        </p:sp>
        <p:sp>
          <p:nvSpPr>
            <p:cNvPr id="415883" name="Freeform 139"/>
            <p:cNvSpPr/>
            <p:nvPr/>
          </p:nvSpPr>
          <p:spPr bwMode="auto">
            <a:xfrm>
              <a:off x="3391" y="3493"/>
              <a:ext cx="12" cy="15"/>
            </a:xfrm>
            <a:custGeom>
              <a:avLst/>
              <a:gdLst/>
              <a:ahLst/>
              <a:cxnLst>
                <a:cxn ang="0">
                  <a:pos x="10" y="28"/>
                </a:cxn>
                <a:cxn ang="0">
                  <a:pos x="25" y="6"/>
                </a:cxn>
                <a:cxn ang="0">
                  <a:pos x="14" y="0"/>
                </a:cxn>
                <a:cxn ang="0">
                  <a:pos x="0" y="22"/>
                </a:cxn>
                <a:cxn ang="0">
                  <a:pos x="10" y="28"/>
                </a:cxn>
              </a:cxnLst>
              <a:rect l="0" t="0" r="r" b="b"/>
              <a:pathLst>
                <a:path w="25" h="28">
                  <a:moveTo>
                    <a:pt x="10" y="28"/>
                  </a:moveTo>
                  <a:lnTo>
                    <a:pt x="25" y="6"/>
                  </a:lnTo>
                  <a:lnTo>
                    <a:pt x="14" y="0"/>
                  </a:lnTo>
                  <a:lnTo>
                    <a:pt x="0" y="22"/>
                  </a:lnTo>
                  <a:lnTo>
                    <a:pt x="10" y="28"/>
                  </a:lnTo>
                  <a:close/>
                </a:path>
              </a:pathLst>
            </a:custGeom>
            <a:solidFill>
              <a:srgbClr val="FFBF7F"/>
            </a:solidFill>
            <a:ln w="9525">
              <a:noFill/>
              <a:round/>
            </a:ln>
          </p:spPr>
          <p:txBody>
            <a:bodyPr/>
            <a:lstStyle/>
            <a:p>
              <a:endParaRPr lang="en-US"/>
            </a:p>
          </p:txBody>
        </p:sp>
        <p:sp>
          <p:nvSpPr>
            <p:cNvPr id="415884" name="Freeform 140"/>
            <p:cNvSpPr/>
            <p:nvPr/>
          </p:nvSpPr>
          <p:spPr bwMode="auto">
            <a:xfrm>
              <a:off x="3400" y="3507"/>
              <a:ext cx="15" cy="12"/>
            </a:xfrm>
            <a:custGeom>
              <a:avLst/>
              <a:gdLst/>
              <a:ahLst/>
              <a:cxnLst>
                <a:cxn ang="0">
                  <a:pos x="8" y="23"/>
                </a:cxn>
                <a:cxn ang="0">
                  <a:pos x="30" y="9"/>
                </a:cxn>
                <a:cxn ang="0">
                  <a:pos x="24" y="0"/>
                </a:cxn>
                <a:cxn ang="0">
                  <a:pos x="0" y="14"/>
                </a:cxn>
                <a:cxn ang="0">
                  <a:pos x="8" y="23"/>
                </a:cxn>
              </a:cxnLst>
              <a:rect l="0" t="0" r="r" b="b"/>
              <a:pathLst>
                <a:path w="30" h="23">
                  <a:moveTo>
                    <a:pt x="8" y="23"/>
                  </a:moveTo>
                  <a:lnTo>
                    <a:pt x="30" y="9"/>
                  </a:lnTo>
                  <a:lnTo>
                    <a:pt x="24" y="0"/>
                  </a:lnTo>
                  <a:lnTo>
                    <a:pt x="0" y="14"/>
                  </a:lnTo>
                  <a:lnTo>
                    <a:pt x="8" y="23"/>
                  </a:lnTo>
                  <a:close/>
                </a:path>
              </a:pathLst>
            </a:custGeom>
            <a:solidFill>
              <a:srgbClr val="FFBF7F"/>
            </a:solidFill>
            <a:ln w="9525">
              <a:noFill/>
              <a:round/>
            </a:ln>
          </p:spPr>
          <p:txBody>
            <a:bodyPr/>
            <a:lstStyle/>
            <a:p>
              <a:endParaRPr lang="en-US"/>
            </a:p>
          </p:txBody>
        </p:sp>
        <p:sp>
          <p:nvSpPr>
            <p:cNvPr id="415885" name="Freeform 141"/>
            <p:cNvSpPr/>
            <p:nvPr/>
          </p:nvSpPr>
          <p:spPr bwMode="auto">
            <a:xfrm>
              <a:off x="3384" y="3532"/>
              <a:ext cx="7" cy="12"/>
            </a:xfrm>
            <a:custGeom>
              <a:avLst/>
              <a:gdLst/>
              <a:ahLst/>
              <a:cxnLst>
                <a:cxn ang="0">
                  <a:pos x="0" y="0"/>
                </a:cxn>
                <a:cxn ang="0">
                  <a:pos x="1" y="0"/>
                </a:cxn>
                <a:cxn ang="0">
                  <a:pos x="4" y="2"/>
                </a:cxn>
                <a:cxn ang="0">
                  <a:pos x="6" y="2"/>
                </a:cxn>
                <a:cxn ang="0">
                  <a:pos x="8" y="3"/>
                </a:cxn>
                <a:cxn ang="0">
                  <a:pos x="9" y="5"/>
                </a:cxn>
                <a:cxn ang="0">
                  <a:pos x="11" y="6"/>
                </a:cxn>
                <a:cxn ang="0">
                  <a:pos x="12" y="9"/>
                </a:cxn>
                <a:cxn ang="0">
                  <a:pos x="12" y="11"/>
                </a:cxn>
                <a:cxn ang="0">
                  <a:pos x="12" y="13"/>
                </a:cxn>
                <a:cxn ang="0">
                  <a:pos x="12" y="14"/>
                </a:cxn>
                <a:cxn ang="0">
                  <a:pos x="11" y="16"/>
                </a:cxn>
                <a:cxn ang="0">
                  <a:pos x="11" y="17"/>
                </a:cxn>
                <a:cxn ang="0">
                  <a:pos x="8" y="20"/>
                </a:cxn>
                <a:cxn ang="0">
                  <a:pos x="6" y="22"/>
                </a:cxn>
                <a:cxn ang="0">
                  <a:pos x="3" y="24"/>
                </a:cxn>
                <a:cxn ang="0">
                  <a:pos x="0" y="24"/>
                </a:cxn>
                <a:cxn ang="0">
                  <a:pos x="0" y="0"/>
                </a:cxn>
              </a:cxnLst>
              <a:rect l="0" t="0" r="r" b="b"/>
              <a:pathLst>
                <a:path w="12" h="24">
                  <a:moveTo>
                    <a:pt x="0" y="0"/>
                  </a:moveTo>
                  <a:lnTo>
                    <a:pt x="1" y="0"/>
                  </a:lnTo>
                  <a:lnTo>
                    <a:pt x="4" y="2"/>
                  </a:lnTo>
                  <a:lnTo>
                    <a:pt x="6" y="2"/>
                  </a:lnTo>
                  <a:lnTo>
                    <a:pt x="8" y="3"/>
                  </a:lnTo>
                  <a:lnTo>
                    <a:pt x="9" y="5"/>
                  </a:lnTo>
                  <a:lnTo>
                    <a:pt x="11" y="6"/>
                  </a:lnTo>
                  <a:lnTo>
                    <a:pt x="12" y="9"/>
                  </a:lnTo>
                  <a:lnTo>
                    <a:pt x="12" y="11"/>
                  </a:lnTo>
                  <a:lnTo>
                    <a:pt x="12" y="13"/>
                  </a:lnTo>
                  <a:lnTo>
                    <a:pt x="12" y="14"/>
                  </a:lnTo>
                  <a:lnTo>
                    <a:pt x="11" y="16"/>
                  </a:lnTo>
                  <a:lnTo>
                    <a:pt x="11" y="17"/>
                  </a:lnTo>
                  <a:lnTo>
                    <a:pt x="8" y="20"/>
                  </a:lnTo>
                  <a:lnTo>
                    <a:pt x="6" y="22"/>
                  </a:lnTo>
                  <a:lnTo>
                    <a:pt x="3" y="24"/>
                  </a:lnTo>
                  <a:lnTo>
                    <a:pt x="0" y="24"/>
                  </a:lnTo>
                  <a:lnTo>
                    <a:pt x="0" y="0"/>
                  </a:lnTo>
                  <a:close/>
                </a:path>
              </a:pathLst>
            </a:custGeom>
            <a:solidFill>
              <a:srgbClr val="000000"/>
            </a:solidFill>
            <a:ln w="9525">
              <a:noFill/>
              <a:round/>
            </a:ln>
          </p:spPr>
          <p:txBody>
            <a:bodyPr/>
            <a:lstStyle/>
            <a:p>
              <a:endParaRPr lang="en-US"/>
            </a:p>
          </p:txBody>
        </p:sp>
        <p:sp>
          <p:nvSpPr>
            <p:cNvPr id="415886" name="Freeform 142"/>
            <p:cNvSpPr/>
            <p:nvPr/>
          </p:nvSpPr>
          <p:spPr bwMode="auto">
            <a:xfrm>
              <a:off x="3376" y="3516"/>
              <a:ext cx="6" cy="11"/>
            </a:xfrm>
            <a:custGeom>
              <a:avLst/>
              <a:gdLst/>
              <a:ahLst/>
              <a:cxnLst>
                <a:cxn ang="0">
                  <a:pos x="3" y="5"/>
                </a:cxn>
                <a:cxn ang="0">
                  <a:pos x="5" y="4"/>
                </a:cxn>
                <a:cxn ang="0">
                  <a:pos x="6" y="2"/>
                </a:cxn>
                <a:cxn ang="0">
                  <a:pos x="8" y="0"/>
                </a:cxn>
                <a:cxn ang="0">
                  <a:pos x="11" y="0"/>
                </a:cxn>
                <a:cxn ang="0">
                  <a:pos x="11" y="22"/>
                </a:cxn>
                <a:cxn ang="0">
                  <a:pos x="9" y="21"/>
                </a:cxn>
                <a:cxn ang="0">
                  <a:pos x="6" y="21"/>
                </a:cxn>
                <a:cxn ang="0">
                  <a:pos x="5" y="21"/>
                </a:cxn>
                <a:cxn ang="0">
                  <a:pos x="3" y="19"/>
                </a:cxn>
                <a:cxn ang="0">
                  <a:pos x="1" y="18"/>
                </a:cxn>
                <a:cxn ang="0">
                  <a:pos x="1" y="16"/>
                </a:cxn>
                <a:cxn ang="0">
                  <a:pos x="0" y="13"/>
                </a:cxn>
                <a:cxn ang="0">
                  <a:pos x="0" y="11"/>
                </a:cxn>
                <a:cxn ang="0">
                  <a:pos x="0" y="10"/>
                </a:cxn>
                <a:cxn ang="0">
                  <a:pos x="0" y="8"/>
                </a:cxn>
                <a:cxn ang="0">
                  <a:pos x="1" y="7"/>
                </a:cxn>
                <a:cxn ang="0">
                  <a:pos x="3" y="5"/>
                </a:cxn>
              </a:cxnLst>
              <a:rect l="0" t="0" r="r" b="b"/>
              <a:pathLst>
                <a:path w="11" h="22">
                  <a:moveTo>
                    <a:pt x="3" y="5"/>
                  </a:moveTo>
                  <a:lnTo>
                    <a:pt x="5" y="4"/>
                  </a:lnTo>
                  <a:lnTo>
                    <a:pt x="6" y="2"/>
                  </a:lnTo>
                  <a:lnTo>
                    <a:pt x="8" y="0"/>
                  </a:lnTo>
                  <a:lnTo>
                    <a:pt x="11" y="0"/>
                  </a:lnTo>
                  <a:lnTo>
                    <a:pt x="11" y="22"/>
                  </a:lnTo>
                  <a:lnTo>
                    <a:pt x="9" y="21"/>
                  </a:lnTo>
                  <a:lnTo>
                    <a:pt x="6" y="21"/>
                  </a:lnTo>
                  <a:lnTo>
                    <a:pt x="5" y="21"/>
                  </a:lnTo>
                  <a:lnTo>
                    <a:pt x="3" y="19"/>
                  </a:lnTo>
                  <a:lnTo>
                    <a:pt x="1" y="18"/>
                  </a:lnTo>
                  <a:lnTo>
                    <a:pt x="1" y="16"/>
                  </a:lnTo>
                  <a:lnTo>
                    <a:pt x="0" y="13"/>
                  </a:lnTo>
                  <a:lnTo>
                    <a:pt x="0" y="11"/>
                  </a:lnTo>
                  <a:lnTo>
                    <a:pt x="0" y="10"/>
                  </a:lnTo>
                  <a:lnTo>
                    <a:pt x="0" y="8"/>
                  </a:lnTo>
                  <a:lnTo>
                    <a:pt x="1" y="7"/>
                  </a:lnTo>
                  <a:lnTo>
                    <a:pt x="3" y="5"/>
                  </a:lnTo>
                  <a:close/>
                </a:path>
              </a:pathLst>
            </a:custGeom>
            <a:solidFill>
              <a:srgbClr val="000000"/>
            </a:solidFill>
            <a:ln w="9525">
              <a:noFill/>
              <a:round/>
            </a:ln>
          </p:spPr>
          <p:txBody>
            <a:bodyPr/>
            <a:lstStyle/>
            <a:p>
              <a:endParaRPr lang="en-US"/>
            </a:p>
          </p:txBody>
        </p:sp>
        <p:sp>
          <p:nvSpPr>
            <p:cNvPr id="415887" name="Freeform 143"/>
            <p:cNvSpPr/>
            <p:nvPr/>
          </p:nvSpPr>
          <p:spPr bwMode="auto">
            <a:xfrm>
              <a:off x="3288" y="3530"/>
              <a:ext cx="88" cy="89"/>
            </a:xfrm>
            <a:custGeom>
              <a:avLst/>
              <a:gdLst/>
              <a:ahLst/>
              <a:cxnLst>
                <a:cxn ang="0">
                  <a:pos x="5" y="116"/>
                </a:cxn>
                <a:cxn ang="0">
                  <a:pos x="0" y="99"/>
                </a:cxn>
                <a:cxn ang="0">
                  <a:pos x="0" y="82"/>
                </a:cxn>
                <a:cxn ang="0">
                  <a:pos x="4" y="66"/>
                </a:cxn>
                <a:cxn ang="0">
                  <a:pos x="10" y="49"/>
                </a:cxn>
                <a:cxn ang="0">
                  <a:pos x="13" y="41"/>
                </a:cxn>
                <a:cxn ang="0">
                  <a:pos x="18" y="34"/>
                </a:cxn>
                <a:cxn ang="0">
                  <a:pos x="24" y="28"/>
                </a:cxn>
                <a:cxn ang="0">
                  <a:pos x="30" y="22"/>
                </a:cxn>
                <a:cxn ang="0">
                  <a:pos x="37" y="17"/>
                </a:cxn>
                <a:cxn ang="0">
                  <a:pos x="45" y="12"/>
                </a:cxn>
                <a:cxn ang="0">
                  <a:pos x="52" y="8"/>
                </a:cxn>
                <a:cxn ang="0">
                  <a:pos x="60" y="5"/>
                </a:cxn>
                <a:cxn ang="0">
                  <a:pos x="68" y="1"/>
                </a:cxn>
                <a:cxn ang="0">
                  <a:pos x="78" y="0"/>
                </a:cxn>
                <a:cxn ang="0">
                  <a:pos x="85" y="0"/>
                </a:cxn>
                <a:cxn ang="0">
                  <a:pos x="95" y="0"/>
                </a:cxn>
                <a:cxn ang="0">
                  <a:pos x="103" y="0"/>
                </a:cxn>
                <a:cxn ang="0">
                  <a:pos x="111" y="1"/>
                </a:cxn>
                <a:cxn ang="0">
                  <a:pos x="120" y="5"/>
                </a:cxn>
                <a:cxn ang="0">
                  <a:pos x="128" y="8"/>
                </a:cxn>
                <a:cxn ang="0">
                  <a:pos x="142" y="17"/>
                </a:cxn>
                <a:cxn ang="0">
                  <a:pos x="155" y="28"/>
                </a:cxn>
                <a:cxn ang="0">
                  <a:pos x="166" y="42"/>
                </a:cxn>
                <a:cxn ang="0">
                  <a:pos x="172" y="58"/>
                </a:cxn>
                <a:cxn ang="0">
                  <a:pos x="177" y="75"/>
                </a:cxn>
                <a:cxn ang="0">
                  <a:pos x="177" y="93"/>
                </a:cxn>
                <a:cxn ang="0">
                  <a:pos x="175" y="110"/>
                </a:cxn>
                <a:cxn ang="0">
                  <a:pos x="169" y="126"/>
                </a:cxn>
                <a:cxn ang="0">
                  <a:pos x="160" y="140"/>
                </a:cxn>
                <a:cxn ang="0">
                  <a:pos x="149" y="154"/>
                </a:cxn>
                <a:cxn ang="0">
                  <a:pos x="134" y="164"/>
                </a:cxn>
                <a:cxn ang="0">
                  <a:pos x="119" y="172"/>
                </a:cxn>
                <a:cxn ang="0">
                  <a:pos x="111" y="175"/>
                </a:cxn>
                <a:cxn ang="0">
                  <a:pos x="101" y="176"/>
                </a:cxn>
                <a:cxn ang="0">
                  <a:pos x="93" y="176"/>
                </a:cxn>
                <a:cxn ang="0">
                  <a:pos x="85" y="176"/>
                </a:cxn>
                <a:cxn ang="0">
                  <a:pos x="76" y="176"/>
                </a:cxn>
                <a:cxn ang="0">
                  <a:pos x="68" y="175"/>
                </a:cxn>
                <a:cxn ang="0">
                  <a:pos x="59" y="172"/>
                </a:cxn>
                <a:cxn ang="0">
                  <a:pos x="51" y="168"/>
                </a:cxn>
                <a:cxn ang="0">
                  <a:pos x="35" y="159"/>
                </a:cxn>
                <a:cxn ang="0">
                  <a:pos x="22" y="146"/>
                </a:cxn>
                <a:cxn ang="0">
                  <a:pos x="13" y="132"/>
                </a:cxn>
                <a:cxn ang="0">
                  <a:pos x="5" y="116"/>
                </a:cxn>
              </a:cxnLst>
              <a:rect l="0" t="0" r="r" b="b"/>
              <a:pathLst>
                <a:path w="177" h="176">
                  <a:moveTo>
                    <a:pt x="5" y="116"/>
                  </a:moveTo>
                  <a:lnTo>
                    <a:pt x="0" y="99"/>
                  </a:lnTo>
                  <a:lnTo>
                    <a:pt x="0" y="82"/>
                  </a:lnTo>
                  <a:lnTo>
                    <a:pt x="4" y="66"/>
                  </a:lnTo>
                  <a:lnTo>
                    <a:pt x="10" y="49"/>
                  </a:lnTo>
                  <a:lnTo>
                    <a:pt x="13" y="41"/>
                  </a:lnTo>
                  <a:lnTo>
                    <a:pt x="18" y="34"/>
                  </a:lnTo>
                  <a:lnTo>
                    <a:pt x="24" y="28"/>
                  </a:lnTo>
                  <a:lnTo>
                    <a:pt x="30" y="22"/>
                  </a:lnTo>
                  <a:lnTo>
                    <a:pt x="37" y="17"/>
                  </a:lnTo>
                  <a:lnTo>
                    <a:pt x="45" y="12"/>
                  </a:lnTo>
                  <a:lnTo>
                    <a:pt x="52" y="8"/>
                  </a:lnTo>
                  <a:lnTo>
                    <a:pt x="60" y="5"/>
                  </a:lnTo>
                  <a:lnTo>
                    <a:pt x="68" y="1"/>
                  </a:lnTo>
                  <a:lnTo>
                    <a:pt x="78" y="0"/>
                  </a:lnTo>
                  <a:lnTo>
                    <a:pt x="85" y="0"/>
                  </a:lnTo>
                  <a:lnTo>
                    <a:pt x="95" y="0"/>
                  </a:lnTo>
                  <a:lnTo>
                    <a:pt x="103" y="0"/>
                  </a:lnTo>
                  <a:lnTo>
                    <a:pt x="111" y="1"/>
                  </a:lnTo>
                  <a:lnTo>
                    <a:pt x="120" y="5"/>
                  </a:lnTo>
                  <a:lnTo>
                    <a:pt x="128" y="8"/>
                  </a:lnTo>
                  <a:lnTo>
                    <a:pt x="142" y="17"/>
                  </a:lnTo>
                  <a:lnTo>
                    <a:pt x="155" y="28"/>
                  </a:lnTo>
                  <a:lnTo>
                    <a:pt x="166" y="42"/>
                  </a:lnTo>
                  <a:lnTo>
                    <a:pt x="172" y="58"/>
                  </a:lnTo>
                  <a:lnTo>
                    <a:pt x="177" y="75"/>
                  </a:lnTo>
                  <a:lnTo>
                    <a:pt x="177" y="93"/>
                  </a:lnTo>
                  <a:lnTo>
                    <a:pt x="175" y="110"/>
                  </a:lnTo>
                  <a:lnTo>
                    <a:pt x="169" y="126"/>
                  </a:lnTo>
                  <a:lnTo>
                    <a:pt x="160" y="140"/>
                  </a:lnTo>
                  <a:lnTo>
                    <a:pt x="149" y="154"/>
                  </a:lnTo>
                  <a:lnTo>
                    <a:pt x="134" y="164"/>
                  </a:lnTo>
                  <a:lnTo>
                    <a:pt x="119" y="172"/>
                  </a:lnTo>
                  <a:lnTo>
                    <a:pt x="111" y="175"/>
                  </a:lnTo>
                  <a:lnTo>
                    <a:pt x="101" y="176"/>
                  </a:lnTo>
                  <a:lnTo>
                    <a:pt x="93" y="176"/>
                  </a:lnTo>
                  <a:lnTo>
                    <a:pt x="85" y="176"/>
                  </a:lnTo>
                  <a:lnTo>
                    <a:pt x="76" y="176"/>
                  </a:lnTo>
                  <a:lnTo>
                    <a:pt x="68" y="175"/>
                  </a:lnTo>
                  <a:lnTo>
                    <a:pt x="59" y="172"/>
                  </a:lnTo>
                  <a:lnTo>
                    <a:pt x="51" y="168"/>
                  </a:lnTo>
                  <a:lnTo>
                    <a:pt x="35" y="159"/>
                  </a:lnTo>
                  <a:lnTo>
                    <a:pt x="22" y="146"/>
                  </a:lnTo>
                  <a:lnTo>
                    <a:pt x="13" y="132"/>
                  </a:lnTo>
                  <a:lnTo>
                    <a:pt x="5" y="116"/>
                  </a:lnTo>
                  <a:close/>
                </a:path>
              </a:pathLst>
            </a:custGeom>
            <a:solidFill>
              <a:srgbClr val="000000"/>
            </a:solidFill>
            <a:ln w="9525">
              <a:noFill/>
              <a:round/>
            </a:ln>
          </p:spPr>
          <p:txBody>
            <a:bodyPr/>
            <a:lstStyle/>
            <a:p>
              <a:endParaRPr lang="en-US"/>
            </a:p>
          </p:txBody>
        </p:sp>
        <p:sp>
          <p:nvSpPr>
            <p:cNvPr id="415888" name="Freeform 144"/>
            <p:cNvSpPr/>
            <p:nvPr/>
          </p:nvSpPr>
          <p:spPr bwMode="auto">
            <a:xfrm>
              <a:off x="3292" y="3534"/>
              <a:ext cx="81" cy="81"/>
            </a:xfrm>
            <a:custGeom>
              <a:avLst/>
              <a:gdLst/>
              <a:ahLst/>
              <a:cxnLst>
                <a:cxn ang="0">
                  <a:pos x="107" y="158"/>
                </a:cxn>
                <a:cxn ang="0">
                  <a:pos x="122" y="151"/>
                </a:cxn>
                <a:cxn ang="0">
                  <a:pos x="136" y="142"/>
                </a:cxn>
                <a:cxn ang="0">
                  <a:pos x="145" y="131"/>
                </a:cxn>
                <a:cxn ang="0">
                  <a:pos x="155" y="117"/>
                </a:cxn>
                <a:cxn ang="0">
                  <a:pos x="159" y="103"/>
                </a:cxn>
                <a:cxn ang="0">
                  <a:pos x="163" y="87"/>
                </a:cxn>
                <a:cxn ang="0">
                  <a:pos x="161" y="71"/>
                </a:cxn>
                <a:cxn ang="0">
                  <a:pos x="158" y="55"/>
                </a:cxn>
                <a:cxn ang="0">
                  <a:pos x="150" y="41"/>
                </a:cxn>
                <a:cxn ang="0">
                  <a:pos x="141" y="27"/>
                </a:cxn>
                <a:cxn ang="0">
                  <a:pos x="129" y="17"/>
                </a:cxn>
                <a:cxn ang="0">
                  <a:pos x="115" y="8"/>
                </a:cxn>
                <a:cxn ang="0">
                  <a:pos x="101" y="3"/>
                </a:cxn>
                <a:cxn ang="0">
                  <a:pos x="85" y="0"/>
                </a:cxn>
                <a:cxn ang="0">
                  <a:pos x="70" y="2"/>
                </a:cxn>
                <a:cxn ang="0">
                  <a:pos x="54" y="5"/>
                </a:cxn>
                <a:cxn ang="0">
                  <a:pos x="40" y="13"/>
                </a:cxn>
                <a:cxn ang="0">
                  <a:pos x="27" y="22"/>
                </a:cxn>
                <a:cxn ang="0">
                  <a:pos x="16" y="33"/>
                </a:cxn>
                <a:cxn ang="0">
                  <a:pos x="8" y="47"/>
                </a:cxn>
                <a:cxn ang="0">
                  <a:pos x="3" y="62"/>
                </a:cxn>
                <a:cxn ang="0">
                  <a:pos x="0" y="77"/>
                </a:cxn>
                <a:cxn ang="0">
                  <a:pos x="2" y="93"/>
                </a:cxn>
                <a:cxn ang="0">
                  <a:pos x="5" y="109"/>
                </a:cxn>
                <a:cxn ang="0">
                  <a:pos x="11" y="123"/>
                </a:cxn>
                <a:cxn ang="0">
                  <a:pos x="21" y="137"/>
                </a:cxn>
                <a:cxn ang="0">
                  <a:pos x="33" y="147"/>
                </a:cxn>
                <a:cxn ang="0">
                  <a:pos x="46" y="155"/>
                </a:cxn>
                <a:cxn ang="0">
                  <a:pos x="60" y="161"/>
                </a:cxn>
                <a:cxn ang="0">
                  <a:pos x="76" y="162"/>
                </a:cxn>
                <a:cxn ang="0">
                  <a:pos x="92" y="162"/>
                </a:cxn>
                <a:cxn ang="0">
                  <a:pos x="107" y="158"/>
                </a:cxn>
              </a:cxnLst>
              <a:rect l="0" t="0" r="r" b="b"/>
              <a:pathLst>
                <a:path w="163" h="162">
                  <a:moveTo>
                    <a:pt x="107" y="158"/>
                  </a:moveTo>
                  <a:lnTo>
                    <a:pt x="122" y="151"/>
                  </a:lnTo>
                  <a:lnTo>
                    <a:pt x="136" y="142"/>
                  </a:lnTo>
                  <a:lnTo>
                    <a:pt x="145" y="131"/>
                  </a:lnTo>
                  <a:lnTo>
                    <a:pt x="155" y="117"/>
                  </a:lnTo>
                  <a:lnTo>
                    <a:pt x="159" y="103"/>
                  </a:lnTo>
                  <a:lnTo>
                    <a:pt x="163" y="87"/>
                  </a:lnTo>
                  <a:lnTo>
                    <a:pt x="161" y="71"/>
                  </a:lnTo>
                  <a:lnTo>
                    <a:pt x="158" y="55"/>
                  </a:lnTo>
                  <a:lnTo>
                    <a:pt x="150" y="41"/>
                  </a:lnTo>
                  <a:lnTo>
                    <a:pt x="141" y="27"/>
                  </a:lnTo>
                  <a:lnTo>
                    <a:pt x="129" y="17"/>
                  </a:lnTo>
                  <a:lnTo>
                    <a:pt x="115" y="8"/>
                  </a:lnTo>
                  <a:lnTo>
                    <a:pt x="101" y="3"/>
                  </a:lnTo>
                  <a:lnTo>
                    <a:pt x="85" y="0"/>
                  </a:lnTo>
                  <a:lnTo>
                    <a:pt x="70" y="2"/>
                  </a:lnTo>
                  <a:lnTo>
                    <a:pt x="54" y="5"/>
                  </a:lnTo>
                  <a:lnTo>
                    <a:pt x="40" y="13"/>
                  </a:lnTo>
                  <a:lnTo>
                    <a:pt x="27" y="22"/>
                  </a:lnTo>
                  <a:lnTo>
                    <a:pt x="16" y="33"/>
                  </a:lnTo>
                  <a:lnTo>
                    <a:pt x="8" y="47"/>
                  </a:lnTo>
                  <a:lnTo>
                    <a:pt x="3" y="62"/>
                  </a:lnTo>
                  <a:lnTo>
                    <a:pt x="0" y="77"/>
                  </a:lnTo>
                  <a:lnTo>
                    <a:pt x="2" y="93"/>
                  </a:lnTo>
                  <a:lnTo>
                    <a:pt x="5" y="109"/>
                  </a:lnTo>
                  <a:lnTo>
                    <a:pt x="11" y="123"/>
                  </a:lnTo>
                  <a:lnTo>
                    <a:pt x="21" y="137"/>
                  </a:lnTo>
                  <a:lnTo>
                    <a:pt x="33" y="147"/>
                  </a:lnTo>
                  <a:lnTo>
                    <a:pt x="46" y="155"/>
                  </a:lnTo>
                  <a:lnTo>
                    <a:pt x="60" y="161"/>
                  </a:lnTo>
                  <a:lnTo>
                    <a:pt x="76" y="162"/>
                  </a:lnTo>
                  <a:lnTo>
                    <a:pt x="92" y="162"/>
                  </a:lnTo>
                  <a:lnTo>
                    <a:pt x="107" y="158"/>
                  </a:lnTo>
                  <a:close/>
                </a:path>
              </a:pathLst>
            </a:custGeom>
            <a:solidFill>
              <a:srgbClr val="FF9E3F"/>
            </a:solidFill>
            <a:ln w="9525">
              <a:noFill/>
              <a:round/>
            </a:ln>
          </p:spPr>
          <p:txBody>
            <a:bodyPr/>
            <a:lstStyle/>
            <a:p>
              <a:endParaRPr lang="en-US"/>
            </a:p>
          </p:txBody>
        </p:sp>
        <p:sp>
          <p:nvSpPr>
            <p:cNvPr id="415889" name="Freeform 145"/>
            <p:cNvSpPr/>
            <p:nvPr/>
          </p:nvSpPr>
          <p:spPr bwMode="auto">
            <a:xfrm>
              <a:off x="3283" y="3526"/>
              <a:ext cx="89" cy="89"/>
            </a:xfrm>
            <a:custGeom>
              <a:avLst/>
              <a:gdLst/>
              <a:ahLst/>
              <a:cxnLst>
                <a:cxn ang="0">
                  <a:pos x="5" y="118"/>
                </a:cxn>
                <a:cxn ang="0">
                  <a:pos x="0" y="101"/>
                </a:cxn>
                <a:cxn ang="0">
                  <a:pos x="0" y="83"/>
                </a:cxn>
                <a:cxn ang="0">
                  <a:pos x="1" y="66"/>
                </a:cxn>
                <a:cxn ang="0">
                  <a:pos x="8" y="50"/>
                </a:cxn>
                <a:cxn ang="0">
                  <a:pos x="13" y="42"/>
                </a:cxn>
                <a:cxn ang="0">
                  <a:pos x="17" y="35"/>
                </a:cxn>
                <a:cxn ang="0">
                  <a:pos x="22" y="28"/>
                </a:cxn>
                <a:cxn ang="0">
                  <a:pos x="28" y="22"/>
                </a:cxn>
                <a:cxn ang="0">
                  <a:pos x="35" y="17"/>
                </a:cxn>
                <a:cxn ang="0">
                  <a:pos x="42" y="13"/>
                </a:cxn>
                <a:cxn ang="0">
                  <a:pos x="50" y="8"/>
                </a:cxn>
                <a:cxn ang="0">
                  <a:pos x="58" y="5"/>
                </a:cxn>
                <a:cxn ang="0">
                  <a:pos x="66" y="1"/>
                </a:cxn>
                <a:cxn ang="0">
                  <a:pos x="76" y="0"/>
                </a:cxn>
                <a:cxn ang="0">
                  <a:pos x="83" y="0"/>
                </a:cxn>
                <a:cxn ang="0">
                  <a:pos x="93" y="0"/>
                </a:cxn>
                <a:cxn ang="0">
                  <a:pos x="101" y="0"/>
                </a:cxn>
                <a:cxn ang="0">
                  <a:pos x="110" y="1"/>
                </a:cxn>
                <a:cxn ang="0">
                  <a:pos x="118" y="5"/>
                </a:cxn>
                <a:cxn ang="0">
                  <a:pos x="126" y="8"/>
                </a:cxn>
                <a:cxn ang="0">
                  <a:pos x="142" y="17"/>
                </a:cxn>
                <a:cxn ang="0">
                  <a:pos x="154" y="28"/>
                </a:cxn>
                <a:cxn ang="0">
                  <a:pos x="164" y="42"/>
                </a:cxn>
                <a:cxn ang="0">
                  <a:pos x="172" y="58"/>
                </a:cxn>
                <a:cxn ang="0">
                  <a:pos x="176" y="76"/>
                </a:cxn>
                <a:cxn ang="0">
                  <a:pos x="176" y="93"/>
                </a:cxn>
                <a:cxn ang="0">
                  <a:pos x="173" y="110"/>
                </a:cxn>
                <a:cxn ang="0">
                  <a:pos x="169" y="126"/>
                </a:cxn>
                <a:cxn ang="0">
                  <a:pos x="159" y="142"/>
                </a:cxn>
                <a:cxn ang="0">
                  <a:pos x="148" y="154"/>
                </a:cxn>
                <a:cxn ang="0">
                  <a:pos x="134" y="164"/>
                </a:cxn>
                <a:cxn ang="0">
                  <a:pos x="117" y="172"/>
                </a:cxn>
                <a:cxn ang="0">
                  <a:pos x="109" y="175"/>
                </a:cxn>
                <a:cxn ang="0">
                  <a:pos x="99" y="176"/>
                </a:cxn>
                <a:cxn ang="0">
                  <a:pos x="91" y="176"/>
                </a:cxn>
                <a:cxn ang="0">
                  <a:pos x="83" y="176"/>
                </a:cxn>
                <a:cxn ang="0">
                  <a:pos x="74" y="176"/>
                </a:cxn>
                <a:cxn ang="0">
                  <a:pos x="66" y="175"/>
                </a:cxn>
                <a:cxn ang="0">
                  <a:pos x="57" y="172"/>
                </a:cxn>
                <a:cxn ang="0">
                  <a:pos x="49" y="169"/>
                </a:cxn>
                <a:cxn ang="0">
                  <a:pos x="35" y="159"/>
                </a:cxn>
                <a:cxn ang="0">
                  <a:pos x="22" y="148"/>
                </a:cxn>
                <a:cxn ang="0">
                  <a:pos x="13" y="134"/>
                </a:cxn>
                <a:cxn ang="0">
                  <a:pos x="5" y="118"/>
                </a:cxn>
              </a:cxnLst>
              <a:rect l="0" t="0" r="r" b="b"/>
              <a:pathLst>
                <a:path w="176" h="176">
                  <a:moveTo>
                    <a:pt x="5" y="118"/>
                  </a:moveTo>
                  <a:lnTo>
                    <a:pt x="0" y="101"/>
                  </a:lnTo>
                  <a:lnTo>
                    <a:pt x="0" y="83"/>
                  </a:lnTo>
                  <a:lnTo>
                    <a:pt x="1" y="66"/>
                  </a:lnTo>
                  <a:lnTo>
                    <a:pt x="8" y="50"/>
                  </a:lnTo>
                  <a:lnTo>
                    <a:pt x="13" y="42"/>
                  </a:lnTo>
                  <a:lnTo>
                    <a:pt x="17" y="35"/>
                  </a:lnTo>
                  <a:lnTo>
                    <a:pt x="22" y="28"/>
                  </a:lnTo>
                  <a:lnTo>
                    <a:pt x="28" y="22"/>
                  </a:lnTo>
                  <a:lnTo>
                    <a:pt x="35" y="17"/>
                  </a:lnTo>
                  <a:lnTo>
                    <a:pt x="42" y="13"/>
                  </a:lnTo>
                  <a:lnTo>
                    <a:pt x="50" y="8"/>
                  </a:lnTo>
                  <a:lnTo>
                    <a:pt x="58" y="5"/>
                  </a:lnTo>
                  <a:lnTo>
                    <a:pt x="66" y="1"/>
                  </a:lnTo>
                  <a:lnTo>
                    <a:pt x="76" y="0"/>
                  </a:lnTo>
                  <a:lnTo>
                    <a:pt x="83" y="0"/>
                  </a:lnTo>
                  <a:lnTo>
                    <a:pt x="93" y="0"/>
                  </a:lnTo>
                  <a:lnTo>
                    <a:pt x="101" y="0"/>
                  </a:lnTo>
                  <a:lnTo>
                    <a:pt x="110" y="1"/>
                  </a:lnTo>
                  <a:lnTo>
                    <a:pt x="118" y="5"/>
                  </a:lnTo>
                  <a:lnTo>
                    <a:pt x="126" y="8"/>
                  </a:lnTo>
                  <a:lnTo>
                    <a:pt x="142" y="17"/>
                  </a:lnTo>
                  <a:lnTo>
                    <a:pt x="154" y="28"/>
                  </a:lnTo>
                  <a:lnTo>
                    <a:pt x="164" y="42"/>
                  </a:lnTo>
                  <a:lnTo>
                    <a:pt x="172" y="58"/>
                  </a:lnTo>
                  <a:lnTo>
                    <a:pt x="176" y="76"/>
                  </a:lnTo>
                  <a:lnTo>
                    <a:pt x="176" y="93"/>
                  </a:lnTo>
                  <a:lnTo>
                    <a:pt x="173" y="110"/>
                  </a:lnTo>
                  <a:lnTo>
                    <a:pt x="169" y="126"/>
                  </a:lnTo>
                  <a:lnTo>
                    <a:pt x="159" y="142"/>
                  </a:lnTo>
                  <a:lnTo>
                    <a:pt x="148" y="154"/>
                  </a:lnTo>
                  <a:lnTo>
                    <a:pt x="134" y="164"/>
                  </a:lnTo>
                  <a:lnTo>
                    <a:pt x="117" y="172"/>
                  </a:lnTo>
                  <a:lnTo>
                    <a:pt x="109" y="175"/>
                  </a:lnTo>
                  <a:lnTo>
                    <a:pt x="99" y="176"/>
                  </a:lnTo>
                  <a:lnTo>
                    <a:pt x="91" y="176"/>
                  </a:lnTo>
                  <a:lnTo>
                    <a:pt x="83" y="176"/>
                  </a:lnTo>
                  <a:lnTo>
                    <a:pt x="74" y="176"/>
                  </a:lnTo>
                  <a:lnTo>
                    <a:pt x="66" y="175"/>
                  </a:lnTo>
                  <a:lnTo>
                    <a:pt x="57" y="172"/>
                  </a:lnTo>
                  <a:lnTo>
                    <a:pt x="49" y="169"/>
                  </a:lnTo>
                  <a:lnTo>
                    <a:pt x="35" y="159"/>
                  </a:lnTo>
                  <a:lnTo>
                    <a:pt x="22" y="148"/>
                  </a:lnTo>
                  <a:lnTo>
                    <a:pt x="13" y="134"/>
                  </a:lnTo>
                  <a:lnTo>
                    <a:pt x="5" y="118"/>
                  </a:lnTo>
                  <a:close/>
                </a:path>
              </a:pathLst>
            </a:custGeom>
            <a:solidFill>
              <a:srgbClr val="000000"/>
            </a:solidFill>
            <a:ln w="9525">
              <a:noFill/>
              <a:round/>
            </a:ln>
          </p:spPr>
          <p:txBody>
            <a:bodyPr/>
            <a:lstStyle/>
            <a:p>
              <a:endParaRPr lang="en-US"/>
            </a:p>
          </p:txBody>
        </p:sp>
        <p:sp>
          <p:nvSpPr>
            <p:cNvPr id="415890" name="Freeform 146"/>
            <p:cNvSpPr/>
            <p:nvPr/>
          </p:nvSpPr>
          <p:spPr bwMode="auto">
            <a:xfrm>
              <a:off x="3287" y="3530"/>
              <a:ext cx="81" cy="81"/>
            </a:xfrm>
            <a:custGeom>
              <a:avLst/>
              <a:gdLst/>
              <a:ahLst/>
              <a:cxnLst>
                <a:cxn ang="0">
                  <a:pos x="109" y="156"/>
                </a:cxn>
                <a:cxn ang="0">
                  <a:pos x="123" y="149"/>
                </a:cxn>
                <a:cxn ang="0">
                  <a:pos x="136" y="140"/>
                </a:cxn>
                <a:cxn ang="0">
                  <a:pos x="147" y="129"/>
                </a:cxn>
                <a:cxn ang="0">
                  <a:pos x="155" y="115"/>
                </a:cxn>
                <a:cxn ang="0">
                  <a:pos x="159" y="101"/>
                </a:cxn>
                <a:cxn ang="0">
                  <a:pos x="163" y="85"/>
                </a:cxn>
                <a:cxn ang="0">
                  <a:pos x="161" y="69"/>
                </a:cxn>
                <a:cxn ang="0">
                  <a:pos x="158" y="53"/>
                </a:cxn>
                <a:cxn ang="0">
                  <a:pos x="152" y="39"/>
                </a:cxn>
                <a:cxn ang="0">
                  <a:pos x="142" y="25"/>
                </a:cxn>
                <a:cxn ang="0">
                  <a:pos x="129" y="16"/>
                </a:cxn>
                <a:cxn ang="0">
                  <a:pos x="117" y="8"/>
                </a:cxn>
                <a:cxn ang="0">
                  <a:pos x="103" y="1"/>
                </a:cxn>
                <a:cxn ang="0">
                  <a:pos x="87" y="0"/>
                </a:cxn>
                <a:cxn ang="0">
                  <a:pos x="71" y="0"/>
                </a:cxn>
                <a:cxn ang="0">
                  <a:pos x="55" y="5"/>
                </a:cxn>
                <a:cxn ang="0">
                  <a:pos x="41" y="11"/>
                </a:cxn>
                <a:cxn ang="0">
                  <a:pos x="27" y="20"/>
                </a:cxn>
                <a:cxn ang="0">
                  <a:pos x="18" y="31"/>
                </a:cxn>
                <a:cxn ang="0">
                  <a:pos x="10" y="45"/>
                </a:cxn>
                <a:cxn ang="0">
                  <a:pos x="3" y="60"/>
                </a:cxn>
                <a:cxn ang="0">
                  <a:pos x="0" y="75"/>
                </a:cxn>
                <a:cxn ang="0">
                  <a:pos x="2" y="91"/>
                </a:cxn>
                <a:cxn ang="0">
                  <a:pos x="5" y="107"/>
                </a:cxn>
                <a:cxn ang="0">
                  <a:pos x="13" y="121"/>
                </a:cxn>
                <a:cxn ang="0">
                  <a:pos x="22" y="135"/>
                </a:cxn>
                <a:cxn ang="0">
                  <a:pos x="33" y="145"/>
                </a:cxn>
                <a:cxn ang="0">
                  <a:pos x="48" y="153"/>
                </a:cxn>
                <a:cxn ang="0">
                  <a:pos x="62" y="159"/>
                </a:cxn>
                <a:cxn ang="0">
                  <a:pos x="77" y="161"/>
                </a:cxn>
                <a:cxn ang="0">
                  <a:pos x="93" y="161"/>
                </a:cxn>
                <a:cxn ang="0">
                  <a:pos x="109" y="156"/>
                </a:cxn>
              </a:cxnLst>
              <a:rect l="0" t="0" r="r" b="b"/>
              <a:pathLst>
                <a:path w="163" h="161">
                  <a:moveTo>
                    <a:pt x="109" y="156"/>
                  </a:moveTo>
                  <a:lnTo>
                    <a:pt x="123" y="149"/>
                  </a:lnTo>
                  <a:lnTo>
                    <a:pt x="136" y="140"/>
                  </a:lnTo>
                  <a:lnTo>
                    <a:pt x="147" y="129"/>
                  </a:lnTo>
                  <a:lnTo>
                    <a:pt x="155" y="115"/>
                  </a:lnTo>
                  <a:lnTo>
                    <a:pt x="159" y="101"/>
                  </a:lnTo>
                  <a:lnTo>
                    <a:pt x="163" y="85"/>
                  </a:lnTo>
                  <a:lnTo>
                    <a:pt x="161" y="69"/>
                  </a:lnTo>
                  <a:lnTo>
                    <a:pt x="158" y="53"/>
                  </a:lnTo>
                  <a:lnTo>
                    <a:pt x="152" y="39"/>
                  </a:lnTo>
                  <a:lnTo>
                    <a:pt x="142" y="25"/>
                  </a:lnTo>
                  <a:lnTo>
                    <a:pt x="129" y="16"/>
                  </a:lnTo>
                  <a:lnTo>
                    <a:pt x="117" y="8"/>
                  </a:lnTo>
                  <a:lnTo>
                    <a:pt x="103" y="1"/>
                  </a:lnTo>
                  <a:lnTo>
                    <a:pt x="87" y="0"/>
                  </a:lnTo>
                  <a:lnTo>
                    <a:pt x="71" y="0"/>
                  </a:lnTo>
                  <a:lnTo>
                    <a:pt x="55" y="5"/>
                  </a:lnTo>
                  <a:lnTo>
                    <a:pt x="41" y="11"/>
                  </a:lnTo>
                  <a:lnTo>
                    <a:pt x="27" y="20"/>
                  </a:lnTo>
                  <a:lnTo>
                    <a:pt x="18" y="31"/>
                  </a:lnTo>
                  <a:lnTo>
                    <a:pt x="10" y="45"/>
                  </a:lnTo>
                  <a:lnTo>
                    <a:pt x="3" y="60"/>
                  </a:lnTo>
                  <a:lnTo>
                    <a:pt x="0" y="75"/>
                  </a:lnTo>
                  <a:lnTo>
                    <a:pt x="2" y="91"/>
                  </a:lnTo>
                  <a:lnTo>
                    <a:pt x="5" y="107"/>
                  </a:lnTo>
                  <a:lnTo>
                    <a:pt x="13" y="121"/>
                  </a:lnTo>
                  <a:lnTo>
                    <a:pt x="22" y="135"/>
                  </a:lnTo>
                  <a:lnTo>
                    <a:pt x="33" y="145"/>
                  </a:lnTo>
                  <a:lnTo>
                    <a:pt x="48" y="153"/>
                  </a:lnTo>
                  <a:lnTo>
                    <a:pt x="62" y="159"/>
                  </a:lnTo>
                  <a:lnTo>
                    <a:pt x="77" y="161"/>
                  </a:lnTo>
                  <a:lnTo>
                    <a:pt x="93" y="161"/>
                  </a:lnTo>
                  <a:lnTo>
                    <a:pt x="109" y="156"/>
                  </a:lnTo>
                  <a:close/>
                </a:path>
              </a:pathLst>
            </a:custGeom>
            <a:solidFill>
              <a:srgbClr val="FFDDBF"/>
            </a:solidFill>
            <a:ln w="9525">
              <a:noFill/>
              <a:round/>
            </a:ln>
          </p:spPr>
          <p:txBody>
            <a:bodyPr/>
            <a:lstStyle/>
            <a:p>
              <a:endParaRPr lang="en-US"/>
            </a:p>
          </p:txBody>
        </p:sp>
        <p:sp>
          <p:nvSpPr>
            <p:cNvPr id="415891" name="Freeform 147"/>
            <p:cNvSpPr/>
            <p:nvPr/>
          </p:nvSpPr>
          <p:spPr bwMode="auto">
            <a:xfrm>
              <a:off x="3314" y="3535"/>
              <a:ext cx="10" cy="15"/>
            </a:xfrm>
            <a:custGeom>
              <a:avLst/>
              <a:gdLst/>
              <a:ahLst/>
              <a:cxnLst>
                <a:cxn ang="0">
                  <a:pos x="21" y="25"/>
                </a:cxn>
                <a:cxn ang="0">
                  <a:pos x="11" y="0"/>
                </a:cxn>
                <a:cxn ang="0">
                  <a:pos x="0" y="3"/>
                </a:cxn>
                <a:cxn ang="0">
                  <a:pos x="10" y="30"/>
                </a:cxn>
                <a:cxn ang="0">
                  <a:pos x="21" y="25"/>
                </a:cxn>
              </a:cxnLst>
              <a:rect l="0" t="0" r="r" b="b"/>
              <a:pathLst>
                <a:path w="21" h="30">
                  <a:moveTo>
                    <a:pt x="21" y="25"/>
                  </a:moveTo>
                  <a:lnTo>
                    <a:pt x="11" y="0"/>
                  </a:lnTo>
                  <a:lnTo>
                    <a:pt x="0" y="3"/>
                  </a:lnTo>
                  <a:lnTo>
                    <a:pt x="10" y="30"/>
                  </a:lnTo>
                  <a:lnTo>
                    <a:pt x="21" y="25"/>
                  </a:lnTo>
                  <a:close/>
                </a:path>
              </a:pathLst>
            </a:custGeom>
            <a:solidFill>
              <a:srgbClr val="FF9E3F"/>
            </a:solidFill>
            <a:ln w="9525">
              <a:noFill/>
              <a:round/>
            </a:ln>
          </p:spPr>
          <p:txBody>
            <a:bodyPr/>
            <a:lstStyle/>
            <a:p>
              <a:endParaRPr lang="en-US"/>
            </a:p>
          </p:txBody>
        </p:sp>
        <p:sp>
          <p:nvSpPr>
            <p:cNvPr id="415892" name="Freeform 148"/>
            <p:cNvSpPr/>
            <p:nvPr/>
          </p:nvSpPr>
          <p:spPr bwMode="auto">
            <a:xfrm>
              <a:off x="3298" y="3549"/>
              <a:ext cx="15" cy="12"/>
            </a:xfrm>
            <a:custGeom>
              <a:avLst/>
              <a:gdLst/>
              <a:ahLst/>
              <a:cxnLst>
                <a:cxn ang="0">
                  <a:pos x="30" y="14"/>
                </a:cxn>
                <a:cxn ang="0">
                  <a:pos x="7" y="0"/>
                </a:cxn>
                <a:cxn ang="0">
                  <a:pos x="0" y="9"/>
                </a:cxn>
                <a:cxn ang="0">
                  <a:pos x="24" y="23"/>
                </a:cxn>
                <a:cxn ang="0">
                  <a:pos x="30" y="14"/>
                </a:cxn>
              </a:cxnLst>
              <a:rect l="0" t="0" r="r" b="b"/>
              <a:pathLst>
                <a:path w="30" h="23">
                  <a:moveTo>
                    <a:pt x="30" y="14"/>
                  </a:moveTo>
                  <a:lnTo>
                    <a:pt x="7" y="0"/>
                  </a:lnTo>
                  <a:lnTo>
                    <a:pt x="0" y="9"/>
                  </a:lnTo>
                  <a:lnTo>
                    <a:pt x="24" y="23"/>
                  </a:lnTo>
                  <a:lnTo>
                    <a:pt x="30" y="14"/>
                  </a:lnTo>
                  <a:close/>
                </a:path>
              </a:pathLst>
            </a:custGeom>
            <a:solidFill>
              <a:srgbClr val="FF9E3F"/>
            </a:solidFill>
            <a:ln w="9525">
              <a:noFill/>
              <a:round/>
            </a:ln>
          </p:spPr>
          <p:txBody>
            <a:bodyPr/>
            <a:lstStyle/>
            <a:p>
              <a:endParaRPr lang="en-US"/>
            </a:p>
          </p:txBody>
        </p:sp>
        <p:sp>
          <p:nvSpPr>
            <p:cNvPr id="415893" name="Rectangle 149"/>
            <p:cNvSpPr>
              <a:spLocks noChangeArrowheads="1"/>
            </p:cNvSpPr>
            <p:nvPr/>
          </p:nvSpPr>
          <p:spPr bwMode="auto">
            <a:xfrm>
              <a:off x="3293" y="3570"/>
              <a:ext cx="13" cy="6"/>
            </a:xfrm>
            <a:prstGeom prst="rect">
              <a:avLst/>
            </a:prstGeom>
            <a:solidFill>
              <a:srgbClr val="FF9E3F"/>
            </a:solidFill>
            <a:ln w="9525">
              <a:noFill/>
              <a:miter lim="800000"/>
            </a:ln>
          </p:spPr>
          <p:txBody>
            <a:bodyPr/>
            <a:lstStyle/>
            <a:p>
              <a:endParaRPr lang="en-US"/>
            </a:p>
          </p:txBody>
        </p:sp>
        <p:sp>
          <p:nvSpPr>
            <p:cNvPr id="415894" name="Freeform 150"/>
            <p:cNvSpPr/>
            <p:nvPr/>
          </p:nvSpPr>
          <p:spPr bwMode="auto">
            <a:xfrm>
              <a:off x="3332" y="3537"/>
              <a:ext cx="9" cy="15"/>
            </a:xfrm>
            <a:custGeom>
              <a:avLst/>
              <a:gdLst/>
              <a:ahLst/>
              <a:cxnLst>
                <a:cxn ang="0">
                  <a:pos x="11" y="30"/>
                </a:cxn>
                <a:cxn ang="0">
                  <a:pos x="17" y="4"/>
                </a:cxn>
                <a:cxn ang="0">
                  <a:pos x="6" y="0"/>
                </a:cxn>
                <a:cxn ang="0">
                  <a:pos x="0" y="27"/>
                </a:cxn>
                <a:cxn ang="0">
                  <a:pos x="11" y="30"/>
                </a:cxn>
              </a:cxnLst>
              <a:rect l="0" t="0" r="r" b="b"/>
              <a:pathLst>
                <a:path w="17" h="30">
                  <a:moveTo>
                    <a:pt x="11" y="30"/>
                  </a:moveTo>
                  <a:lnTo>
                    <a:pt x="17" y="4"/>
                  </a:lnTo>
                  <a:lnTo>
                    <a:pt x="6" y="0"/>
                  </a:lnTo>
                  <a:lnTo>
                    <a:pt x="0" y="27"/>
                  </a:lnTo>
                  <a:lnTo>
                    <a:pt x="11" y="30"/>
                  </a:lnTo>
                  <a:close/>
                </a:path>
              </a:pathLst>
            </a:custGeom>
            <a:solidFill>
              <a:srgbClr val="FF9E3F"/>
            </a:solidFill>
            <a:ln w="9525">
              <a:noFill/>
              <a:round/>
            </a:ln>
          </p:spPr>
          <p:txBody>
            <a:bodyPr/>
            <a:lstStyle/>
            <a:p>
              <a:endParaRPr lang="en-US"/>
            </a:p>
          </p:txBody>
        </p:sp>
        <p:sp>
          <p:nvSpPr>
            <p:cNvPr id="415895" name="Freeform 151"/>
            <p:cNvSpPr/>
            <p:nvPr/>
          </p:nvSpPr>
          <p:spPr bwMode="auto">
            <a:xfrm>
              <a:off x="3344" y="3546"/>
              <a:ext cx="13" cy="15"/>
            </a:xfrm>
            <a:custGeom>
              <a:avLst/>
              <a:gdLst/>
              <a:ahLst/>
              <a:cxnLst>
                <a:cxn ang="0">
                  <a:pos x="10" y="30"/>
                </a:cxn>
                <a:cxn ang="0">
                  <a:pos x="25" y="8"/>
                </a:cxn>
                <a:cxn ang="0">
                  <a:pos x="18" y="0"/>
                </a:cxn>
                <a:cxn ang="0">
                  <a:pos x="0" y="22"/>
                </a:cxn>
                <a:cxn ang="0">
                  <a:pos x="10" y="30"/>
                </a:cxn>
              </a:cxnLst>
              <a:rect l="0" t="0" r="r" b="b"/>
              <a:pathLst>
                <a:path w="25" h="30">
                  <a:moveTo>
                    <a:pt x="10" y="30"/>
                  </a:moveTo>
                  <a:lnTo>
                    <a:pt x="25" y="8"/>
                  </a:lnTo>
                  <a:lnTo>
                    <a:pt x="18" y="0"/>
                  </a:lnTo>
                  <a:lnTo>
                    <a:pt x="0" y="22"/>
                  </a:lnTo>
                  <a:lnTo>
                    <a:pt x="10" y="30"/>
                  </a:lnTo>
                  <a:close/>
                </a:path>
              </a:pathLst>
            </a:custGeom>
            <a:solidFill>
              <a:srgbClr val="FF9E3F"/>
            </a:solidFill>
            <a:ln w="9525">
              <a:noFill/>
              <a:round/>
            </a:ln>
          </p:spPr>
          <p:txBody>
            <a:bodyPr/>
            <a:lstStyle/>
            <a:p>
              <a:endParaRPr lang="en-US"/>
            </a:p>
          </p:txBody>
        </p:sp>
        <p:sp>
          <p:nvSpPr>
            <p:cNvPr id="415896" name="Freeform 152"/>
            <p:cNvSpPr/>
            <p:nvPr/>
          </p:nvSpPr>
          <p:spPr bwMode="auto">
            <a:xfrm>
              <a:off x="3318" y="3552"/>
              <a:ext cx="35" cy="50"/>
            </a:xfrm>
            <a:custGeom>
              <a:avLst/>
              <a:gdLst/>
              <a:ahLst/>
              <a:cxnLst>
                <a:cxn ang="0">
                  <a:pos x="51" y="37"/>
                </a:cxn>
                <a:cxn ang="0">
                  <a:pos x="49" y="37"/>
                </a:cxn>
                <a:cxn ang="0">
                  <a:pos x="52" y="35"/>
                </a:cxn>
                <a:cxn ang="0">
                  <a:pos x="57" y="24"/>
                </a:cxn>
                <a:cxn ang="0">
                  <a:pos x="51" y="16"/>
                </a:cxn>
                <a:cxn ang="0">
                  <a:pos x="43" y="10"/>
                </a:cxn>
                <a:cxn ang="0">
                  <a:pos x="37" y="8"/>
                </a:cxn>
                <a:cxn ang="0">
                  <a:pos x="30" y="8"/>
                </a:cxn>
                <a:cxn ang="0">
                  <a:pos x="21" y="3"/>
                </a:cxn>
                <a:cxn ang="0">
                  <a:pos x="8" y="7"/>
                </a:cxn>
                <a:cxn ang="0">
                  <a:pos x="8" y="18"/>
                </a:cxn>
                <a:cxn ang="0">
                  <a:pos x="3" y="22"/>
                </a:cxn>
                <a:cxn ang="0">
                  <a:pos x="0" y="30"/>
                </a:cxn>
                <a:cxn ang="0">
                  <a:pos x="0" y="40"/>
                </a:cxn>
                <a:cxn ang="0">
                  <a:pos x="5" y="49"/>
                </a:cxn>
                <a:cxn ang="0">
                  <a:pos x="11" y="57"/>
                </a:cxn>
                <a:cxn ang="0">
                  <a:pos x="16" y="59"/>
                </a:cxn>
                <a:cxn ang="0">
                  <a:pos x="18" y="59"/>
                </a:cxn>
                <a:cxn ang="0">
                  <a:pos x="14" y="62"/>
                </a:cxn>
                <a:cxn ang="0">
                  <a:pos x="10" y="71"/>
                </a:cxn>
                <a:cxn ang="0">
                  <a:pos x="13" y="79"/>
                </a:cxn>
                <a:cxn ang="0">
                  <a:pos x="18" y="85"/>
                </a:cxn>
                <a:cxn ang="0">
                  <a:pos x="25" y="90"/>
                </a:cxn>
                <a:cxn ang="0">
                  <a:pos x="38" y="92"/>
                </a:cxn>
                <a:cxn ang="0">
                  <a:pos x="41" y="101"/>
                </a:cxn>
                <a:cxn ang="0">
                  <a:pos x="54" y="96"/>
                </a:cxn>
                <a:cxn ang="0">
                  <a:pos x="59" y="87"/>
                </a:cxn>
                <a:cxn ang="0">
                  <a:pos x="59" y="82"/>
                </a:cxn>
                <a:cxn ang="0">
                  <a:pos x="63" y="79"/>
                </a:cxn>
                <a:cxn ang="0">
                  <a:pos x="68" y="73"/>
                </a:cxn>
                <a:cxn ang="0">
                  <a:pos x="70" y="60"/>
                </a:cxn>
                <a:cxn ang="0">
                  <a:pos x="65" y="46"/>
                </a:cxn>
                <a:cxn ang="0">
                  <a:pos x="57" y="38"/>
                </a:cxn>
              </a:cxnLst>
              <a:rect l="0" t="0" r="r" b="b"/>
              <a:pathLst>
                <a:path w="70" h="101">
                  <a:moveTo>
                    <a:pt x="52" y="37"/>
                  </a:moveTo>
                  <a:lnTo>
                    <a:pt x="51" y="37"/>
                  </a:lnTo>
                  <a:lnTo>
                    <a:pt x="51" y="37"/>
                  </a:lnTo>
                  <a:lnTo>
                    <a:pt x="49" y="37"/>
                  </a:lnTo>
                  <a:lnTo>
                    <a:pt x="48" y="37"/>
                  </a:lnTo>
                  <a:lnTo>
                    <a:pt x="52" y="35"/>
                  </a:lnTo>
                  <a:lnTo>
                    <a:pt x="59" y="32"/>
                  </a:lnTo>
                  <a:lnTo>
                    <a:pt x="57" y="24"/>
                  </a:lnTo>
                  <a:lnTo>
                    <a:pt x="54" y="19"/>
                  </a:lnTo>
                  <a:lnTo>
                    <a:pt x="51" y="16"/>
                  </a:lnTo>
                  <a:lnTo>
                    <a:pt x="48" y="13"/>
                  </a:lnTo>
                  <a:lnTo>
                    <a:pt x="43" y="10"/>
                  </a:lnTo>
                  <a:lnTo>
                    <a:pt x="40" y="8"/>
                  </a:lnTo>
                  <a:lnTo>
                    <a:pt x="37" y="8"/>
                  </a:lnTo>
                  <a:lnTo>
                    <a:pt x="33" y="8"/>
                  </a:lnTo>
                  <a:lnTo>
                    <a:pt x="30" y="8"/>
                  </a:lnTo>
                  <a:lnTo>
                    <a:pt x="29" y="0"/>
                  </a:lnTo>
                  <a:lnTo>
                    <a:pt x="21" y="3"/>
                  </a:lnTo>
                  <a:lnTo>
                    <a:pt x="16" y="5"/>
                  </a:lnTo>
                  <a:lnTo>
                    <a:pt x="8" y="7"/>
                  </a:lnTo>
                  <a:lnTo>
                    <a:pt x="11" y="15"/>
                  </a:lnTo>
                  <a:lnTo>
                    <a:pt x="8" y="18"/>
                  </a:lnTo>
                  <a:lnTo>
                    <a:pt x="5" y="19"/>
                  </a:lnTo>
                  <a:lnTo>
                    <a:pt x="3" y="22"/>
                  </a:lnTo>
                  <a:lnTo>
                    <a:pt x="2" y="26"/>
                  </a:lnTo>
                  <a:lnTo>
                    <a:pt x="0" y="30"/>
                  </a:lnTo>
                  <a:lnTo>
                    <a:pt x="0" y="35"/>
                  </a:lnTo>
                  <a:lnTo>
                    <a:pt x="0" y="40"/>
                  </a:lnTo>
                  <a:lnTo>
                    <a:pt x="2" y="44"/>
                  </a:lnTo>
                  <a:lnTo>
                    <a:pt x="5" y="49"/>
                  </a:lnTo>
                  <a:lnTo>
                    <a:pt x="8" y="54"/>
                  </a:lnTo>
                  <a:lnTo>
                    <a:pt x="11" y="57"/>
                  </a:lnTo>
                  <a:lnTo>
                    <a:pt x="14" y="59"/>
                  </a:lnTo>
                  <a:lnTo>
                    <a:pt x="16" y="59"/>
                  </a:lnTo>
                  <a:lnTo>
                    <a:pt x="16" y="59"/>
                  </a:lnTo>
                  <a:lnTo>
                    <a:pt x="18" y="59"/>
                  </a:lnTo>
                  <a:lnTo>
                    <a:pt x="18" y="60"/>
                  </a:lnTo>
                  <a:lnTo>
                    <a:pt x="14" y="62"/>
                  </a:lnTo>
                  <a:lnTo>
                    <a:pt x="7" y="63"/>
                  </a:lnTo>
                  <a:lnTo>
                    <a:pt x="10" y="71"/>
                  </a:lnTo>
                  <a:lnTo>
                    <a:pt x="11" y="76"/>
                  </a:lnTo>
                  <a:lnTo>
                    <a:pt x="13" y="79"/>
                  </a:lnTo>
                  <a:lnTo>
                    <a:pt x="16" y="82"/>
                  </a:lnTo>
                  <a:lnTo>
                    <a:pt x="18" y="85"/>
                  </a:lnTo>
                  <a:lnTo>
                    <a:pt x="21" y="87"/>
                  </a:lnTo>
                  <a:lnTo>
                    <a:pt x="25" y="90"/>
                  </a:lnTo>
                  <a:lnTo>
                    <a:pt x="32" y="92"/>
                  </a:lnTo>
                  <a:lnTo>
                    <a:pt x="38" y="92"/>
                  </a:lnTo>
                  <a:lnTo>
                    <a:pt x="40" y="93"/>
                  </a:lnTo>
                  <a:lnTo>
                    <a:pt x="41" y="101"/>
                  </a:lnTo>
                  <a:lnTo>
                    <a:pt x="49" y="98"/>
                  </a:lnTo>
                  <a:lnTo>
                    <a:pt x="54" y="96"/>
                  </a:lnTo>
                  <a:lnTo>
                    <a:pt x="60" y="95"/>
                  </a:lnTo>
                  <a:lnTo>
                    <a:pt x="59" y="87"/>
                  </a:lnTo>
                  <a:lnTo>
                    <a:pt x="57" y="84"/>
                  </a:lnTo>
                  <a:lnTo>
                    <a:pt x="59" y="82"/>
                  </a:lnTo>
                  <a:lnTo>
                    <a:pt x="62" y="81"/>
                  </a:lnTo>
                  <a:lnTo>
                    <a:pt x="63" y="79"/>
                  </a:lnTo>
                  <a:lnTo>
                    <a:pt x="65" y="78"/>
                  </a:lnTo>
                  <a:lnTo>
                    <a:pt x="68" y="73"/>
                  </a:lnTo>
                  <a:lnTo>
                    <a:pt x="70" y="68"/>
                  </a:lnTo>
                  <a:lnTo>
                    <a:pt x="70" y="60"/>
                  </a:lnTo>
                  <a:lnTo>
                    <a:pt x="68" y="52"/>
                  </a:lnTo>
                  <a:lnTo>
                    <a:pt x="65" y="46"/>
                  </a:lnTo>
                  <a:lnTo>
                    <a:pt x="62" y="41"/>
                  </a:lnTo>
                  <a:lnTo>
                    <a:pt x="57" y="38"/>
                  </a:lnTo>
                  <a:lnTo>
                    <a:pt x="52" y="37"/>
                  </a:lnTo>
                  <a:close/>
                </a:path>
              </a:pathLst>
            </a:custGeom>
            <a:solidFill>
              <a:srgbClr val="000000"/>
            </a:solidFill>
            <a:ln w="9525">
              <a:noFill/>
              <a:round/>
            </a:ln>
          </p:spPr>
          <p:txBody>
            <a:bodyPr/>
            <a:lstStyle/>
            <a:p>
              <a:endParaRPr lang="en-US"/>
            </a:p>
          </p:txBody>
        </p:sp>
        <p:sp>
          <p:nvSpPr>
            <p:cNvPr id="415897" name="Freeform 153"/>
            <p:cNvSpPr/>
            <p:nvPr/>
          </p:nvSpPr>
          <p:spPr bwMode="auto">
            <a:xfrm>
              <a:off x="3337" y="3578"/>
              <a:ext cx="8" cy="11"/>
            </a:xfrm>
            <a:custGeom>
              <a:avLst/>
              <a:gdLst/>
              <a:ahLst/>
              <a:cxnLst>
                <a:cxn ang="0">
                  <a:pos x="0" y="0"/>
                </a:cxn>
                <a:cxn ang="0">
                  <a:pos x="2" y="0"/>
                </a:cxn>
                <a:cxn ang="0">
                  <a:pos x="5" y="0"/>
                </a:cxn>
                <a:cxn ang="0">
                  <a:pos x="6" y="0"/>
                </a:cxn>
                <a:cxn ang="0">
                  <a:pos x="8" y="0"/>
                </a:cxn>
                <a:cxn ang="0">
                  <a:pos x="10" y="2"/>
                </a:cxn>
                <a:cxn ang="0">
                  <a:pos x="13" y="3"/>
                </a:cxn>
                <a:cxn ang="0">
                  <a:pos x="14" y="5"/>
                </a:cxn>
                <a:cxn ang="0">
                  <a:pos x="16" y="7"/>
                </a:cxn>
                <a:cxn ang="0">
                  <a:pos x="16" y="8"/>
                </a:cxn>
                <a:cxn ang="0">
                  <a:pos x="16" y="10"/>
                </a:cxn>
                <a:cxn ang="0">
                  <a:pos x="16" y="13"/>
                </a:cxn>
                <a:cxn ang="0">
                  <a:pos x="16" y="15"/>
                </a:cxn>
                <a:cxn ang="0">
                  <a:pos x="16" y="16"/>
                </a:cxn>
                <a:cxn ang="0">
                  <a:pos x="14" y="19"/>
                </a:cxn>
                <a:cxn ang="0">
                  <a:pos x="11" y="21"/>
                </a:cxn>
                <a:cxn ang="0">
                  <a:pos x="8" y="22"/>
                </a:cxn>
                <a:cxn ang="0">
                  <a:pos x="0" y="0"/>
                </a:cxn>
              </a:cxnLst>
              <a:rect l="0" t="0" r="r" b="b"/>
              <a:pathLst>
                <a:path w="16" h="22">
                  <a:moveTo>
                    <a:pt x="0" y="0"/>
                  </a:moveTo>
                  <a:lnTo>
                    <a:pt x="2" y="0"/>
                  </a:lnTo>
                  <a:lnTo>
                    <a:pt x="5" y="0"/>
                  </a:lnTo>
                  <a:lnTo>
                    <a:pt x="6" y="0"/>
                  </a:lnTo>
                  <a:lnTo>
                    <a:pt x="8" y="0"/>
                  </a:lnTo>
                  <a:lnTo>
                    <a:pt x="10" y="2"/>
                  </a:lnTo>
                  <a:lnTo>
                    <a:pt x="13" y="3"/>
                  </a:lnTo>
                  <a:lnTo>
                    <a:pt x="14" y="5"/>
                  </a:lnTo>
                  <a:lnTo>
                    <a:pt x="16" y="7"/>
                  </a:lnTo>
                  <a:lnTo>
                    <a:pt x="16" y="8"/>
                  </a:lnTo>
                  <a:lnTo>
                    <a:pt x="16" y="10"/>
                  </a:lnTo>
                  <a:lnTo>
                    <a:pt x="16" y="13"/>
                  </a:lnTo>
                  <a:lnTo>
                    <a:pt x="16" y="15"/>
                  </a:lnTo>
                  <a:lnTo>
                    <a:pt x="16" y="16"/>
                  </a:lnTo>
                  <a:lnTo>
                    <a:pt x="14" y="19"/>
                  </a:lnTo>
                  <a:lnTo>
                    <a:pt x="11" y="21"/>
                  </a:lnTo>
                  <a:lnTo>
                    <a:pt x="8" y="22"/>
                  </a:lnTo>
                  <a:lnTo>
                    <a:pt x="0" y="0"/>
                  </a:lnTo>
                  <a:close/>
                </a:path>
              </a:pathLst>
            </a:custGeom>
            <a:solidFill>
              <a:srgbClr val="FF9E3F"/>
            </a:solidFill>
            <a:ln w="9525">
              <a:noFill/>
              <a:round/>
            </a:ln>
          </p:spPr>
          <p:txBody>
            <a:bodyPr/>
            <a:lstStyle/>
            <a:p>
              <a:endParaRPr lang="en-US"/>
            </a:p>
          </p:txBody>
        </p:sp>
        <p:sp>
          <p:nvSpPr>
            <p:cNvPr id="415898" name="Freeform 154"/>
            <p:cNvSpPr/>
            <p:nvPr/>
          </p:nvSpPr>
          <p:spPr bwMode="auto">
            <a:xfrm>
              <a:off x="3326" y="3563"/>
              <a:ext cx="7" cy="11"/>
            </a:xfrm>
            <a:custGeom>
              <a:avLst/>
              <a:gdLst/>
              <a:ahLst/>
              <a:cxnLst>
                <a:cxn ang="0">
                  <a:pos x="0" y="6"/>
                </a:cxn>
                <a:cxn ang="0">
                  <a:pos x="2" y="5"/>
                </a:cxn>
                <a:cxn ang="0">
                  <a:pos x="3" y="3"/>
                </a:cxn>
                <a:cxn ang="0">
                  <a:pos x="5" y="2"/>
                </a:cxn>
                <a:cxn ang="0">
                  <a:pos x="8" y="0"/>
                </a:cxn>
                <a:cxn ang="0">
                  <a:pos x="14" y="20"/>
                </a:cxn>
                <a:cxn ang="0">
                  <a:pos x="13" y="20"/>
                </a:cxn>
                <a:cxn ang="0">
                  <a:pos x="9" y="20"/>
                </a:cxn>
                <a:cxn ang="0">
                  <a:pos x="8" y="20"/>
                </a:cxn>
                <a:cxn ang="0">
                  <a:pos x="5" y="20"/>
                </a:cxn>
                <a:cxn ang="0">
                  <a:pos x="3" y="19"/>
                </a:cxn>
                <a:cxn ang="0">
                  <a:pos x="3" y="17"/>
                </a:cxn>
                <a:cxn ang="0">
                  <a:pos x="2" y="16"/>
                </a:cxn>
                <a:cxn ang="0">
                  <a:pos x="0" y="14"/>
                </a:cxn>
                <a:cxn ang="0">
                  <a:pos x="0" y="13"/>
                </a:cxn>
                <a:cxn ang="0">
                  <a:pos x="0" y="11"/>
                </a:cxn>
                <a:cxn ang="0">
                  <a:pos x="0" y="8"/>
                </a:cxn>
                <a:cxn ang="0">
                  <a:pos x="0" y="6"/>
                </a:cxn>
              </a:cxnLst>
              <a:rect l="0" t="0" r="r" b="b"/>
              <a:pathLst>
                <a:path w="14" h="20">
                  <a:moveTo>
                    <a:pt x="0" y="6"/>
                  </a:moveTo>
                  <a:lnTo>
                    <a:pt x="2" y="5"/>
                  </a:lnTo>
                  <a:lnTo>
                    <a:pt x="3" y="3"/>
                  </a:lnTo>
                  <a:lnTo>
                    <a:pt x="5" y="2"/>
                  </a:lnTo>
                  <a:lnTo>
                    <a:pt x="8" y="0"/>
                  </a:lnTo>
                  <a:lnTo>
                    <a:pt x="14" y="20"/>
                  </a:lnTo>
                  <a:lnTo>
                    <a:pt x="13" y="20"/>
                  </a:lnTo>
                  <a:lnTo>
                    <a:pt x="9" y="20"/>
                  </a:lnTo>
                  <a:lnTo>
                    <a:pt x="8" y="20"/>
                  </a:lnTo>
                  <a:lnTo>
                    <a:pt x="5" y="20"/>
                  </a:lnTo>
                  <a:lnTo>
                    <a:pt x="3" y="19"/>
                  </a:lnTo>
                  <a:lnTo>
                    <a:pt x="3" y="17"/>
                  </a:lnTo>
                  <a:lnTo>
                    <a:pt x="2" y="16"/>
                  </a:lnTo>
                  <a:lnTo>
                    <a:pt x="0" y="14"/>
                  </a:lnTo>
                  <a:lnTo>
                    <a:pt x="0" y="13"/>
                  </a:lnTo>
                  <a:lnTo>
                    <a:pt x="0" y="11"/>
                  </a:lnTo>
                  <a:lnTo>
                    <a:pt x="0" y="8"/>
                  </a:lnTo>
                  <a:lnTo>
                    <a:pt x="0" y="6"/>
                  </a:lnTo>
                  <a:close/>
                </a:path>
              </a:pathLst>
            </a:custGeom>
            <a:solidFill>
              <a:srgbClr val="FF9E3F"/>
            </a:solidFill>
            <a:ln w="9525">
              <a:noFill/>
              <a:round/>
            </a:ln>
          </p:spPr>
          <p:txBody>
            <a:bodyPr/>
            <a:lstStyle/>
            <a:p>
              <a:endParaRPr lang="en-US"/>
            </a:p>
          </p:txBody>
        </p:sp>
        <p:sp>
          <p:nvSpPr>
            <p:cNvPr id="415899" name="Freeform 155"/>
            <p:cNvSpPr/>
            <p:nvPr/>
          </p:nvSpPr>
          <p:spPr bwMode="auto">
            <a:xfrm>
              <a:off x="3322" y="3557"/>
              <a:ext cx="27" cy="40"/>
            </a:xfrm>
            <a:custGeom>
              <a:avLst/>
              <a:gdLst/>
              <a:ahLst/>
              <a:cxnLst>
                <a:cxn ang="0">
                  <a:pos x="13" y="41"/>
                </a:cxn>
                <a:cxn ang="0">
                  <a:pos x="21" y="43"/>
                </a:cxn>
                <a:cxn ang="0">
                  <a:pos x="33" y="65"/>
                </a:cxn>
                <a:cxn ang="0">
                  <a:pos x="27" y="65"/>
                </a:cxn>
                <a:cxn ang="0">
                  <a:pos x="22" y="63"/>
                </a:cxn>
                <a:cxn ang="0">
                  <a:pos x="19" y="60"/>
                </a:cxn>
                <a:cxn ang="0">
                  <a:pos x="16" y="56"/>
                </a:cxn>
                <a:cxn ang="0">
                  <a:pos x="11" y="62"/>
                </a:cxn>
                <a:cxn ang="0">
                  <a:pos x="14" y="67"/>
                </a:cxn>
                <a:cxn ang="0">
                  <a:pos x="19" y="71"/>
                </a:cxn>
                <a:cxn ang="0">
                  <a:pos x="30" y="73"/>
                </a:cxn>
                <a:cxn ang="0">
                  <a:pos x="38" y="79"/>
                </a:cxn>
                <a:cxn ang="0">
                  <a:pos x="40" y="70"/>
                </a:cxn>
                <a:cxn ang="0">
                  <a:pos x="46" y="67"/>
                </a:cxn>
                <a:cxn ang="0">
                  <a:pos x="51" y="62"/>
                </a:cxn>
                <a:cxn ang="0">
                  <a:pos x="54" y="54"/>
                </a:cxn>
                <a:cxn ang="0">
                  <a:pos x="52" y="43"/>
                </a:cxn>
                <a:cxn ang="0">
                  <a:pos x="49" y="37"/>
                </a:cxn>
                <a:cxn ang="0">
                  <a:pos x="43" y="33"/>
                </a:cxn>
                <a:cxn ang="0">
                  <a:pos x="36" y="33"/>
                </a:cxn>
                <a:cxn ang="0">
                  <a:pos x="27" y="33"/>
                </a:cxn>
                <a:cxn ang="0">
                  <a:pos x="22" y="11"/>
                </a:cxn>
                <a:cxn ang="0">
                  <a:pos x="27" y="11"/>
                </a:cxn>
                <a:cxn ang="0">
                  <a:pos x="32" y="15"/>
                </a:cxn>
                <a:cxn ang="0">
                  <a:pos x="32" y="18"/>
                </a:cxn>
                <a:cxn ang="0">
                  <a:pos x="41" y="16"/>
                </a:cxn>
                <a:cxn ang="0">
                  <a:pos x="38" y="10"/>
                </a:cxn>
                <a:cxn ang="0">
                  <a:pos x="32" y="5"/>
                </a:cxn>
                <a:cxn ang="0">
                  <a:pos x="25" y="4"/>
                </a:cxn>
                <a:cxn ang="0">
                  <a:pos x="17" y="5"/>
                </a:cxn>
                <a:cxn ang="0">
                  <a:pos x="11" y="2"/>
                </a:cxn>
                <a:cxn ang="0">
                  <a:pos x="8" y="10"/>
                </a:cxn>
                <a:cxn ang="0">
                  <a:pos x="3" y="15"/>
                </a:cxn>
                <a:cxn ang="0">
                  <a:pos x="0" y="21"/>
                </a:cxn>
                <a:cxn ang="0">
                  <a:pos x="0" y="27"/>
                </a:cxn>
                <a:cxn ang="0">
                  <a:pos x="2" y="33"/>
                </a:cxn>
                <a:cxn ang="0">
                  <a:pos x="6" y="38"/>
                </a:cxn>
              </a:cxnLst>
              <a:rect l="0" t="0" r="r" b="b"/>
              <a:pathLst>
                <a:path w="54" h="79">
                  <a:moveTo>
                    <a:pt x="10" y="40"/>
                  </a:moveTo>
                  <a:lnTo>
                    <a:pt x="13" y="41"/>
                  </a:lnTo>
                  <a:lnTo>
                    <a:pt x="16" y="43"/>
                  </a:lnTo>
                  <a:lnTo>
                    <a:pt x="21" y="43"/>
                  </a:lnTo>
                  <a:lnTo>
                    <a:pt x="25" y="41"/>
                  </a:lnTo>
                  <a:lnTo>
                    <a:pt x="33" y="65"/>
                  </a:lnTo>
                  <a:lnTo>
                    <a:pt x="30" y="65"/>
                  </a:lnTo>
                  <a:lnTo>
                    <a:pt x="27" y="65"/>
                  </a:lnTo>
                  <a:lnTo>
                    <a:pt x="24" y="65"/>
                  </a:lnTo>
                  <a:lnTo>
                    <a:pt x="22" y="63"/>
                  </a:lnTo>
                  <a:lnTo>
                    <a:pt x="21" y="62"/>
                  </a:lnTo>
                  <a:lnTo>
                    <a:pt x="19" y="60"/>
                  </a:lnTo>
                  <a:lnTo>
                    <a:pt x="17" y="57"/>
                  </a:lnTo>
                  <a:lnTo>
                    <a:pt x="16" y="56"/>
                  </a:lnTo>
                  <a:lnTo>
                    <a:pt x="10" y="57"/>
                  </a:lnTo>
                  <a:lnTo>
                    <a:pt x="11" y="62"/>
                  </a:lnTo>
                  <a:lnTo>
                    <a:pt x="13" y="65"/>
                  </a:lnTo>
                  <a:lnTo>
                    <a:pt x="14" y="67"/>
                  </a:lnTo>
                  <a:lnTo>
                    <a:pt x="16" y="68"/>
                  </a:lnTo>
                  <a:lnTo>
                    <a:pt x="19" y="71"/>
                  </a:lnTo>
                  <a:lnTo>
                    <a:pt x="24" y="73"/>
                  </a:lnTo>
                  <a:lnTo>
                    <a:pt x="30" y="73"/>
                  </a:lnTo>
                  <a:lnTo>
                    <a:pt x="36" y="71"/>
                  </a:lnTo>
                  <a:lnTo>
                    <a:pt x="38" y="79"/>
                  </a:lnTo>
                  <a:lnTo>
                    <a:pt x="43" y="79"/>
                  </a:lnTo>
                  <a:lnTo>
                    <a:pt x="40" y="70"/>
                  </a:lnTo>
                  <a:lnTo>
                    <a:pt x="43" y="68"/>
                  </a:lnTo>
                  <a:lnTo>
                    <a:pt x="46" y="67"/>
                  </a:lnTo>
                  <a:lnTo>
                    <a:pt x="49" y="63"/>
                  </a:lnTo>
                  <a:lnTo>
                    <a:pt x="51" y="62"/>
                  </a:lnTo>
                  <a:lnTo>
                    <a:pt x="52" y="59"/>
                  </a:lnTo>
                  <a:lnTo>
                    <a:pt x="54" y="54"/>
                  </a:lnTo>
                  <a:lnTo>
                    <a:pt x="54" y="49"/>
                  </a:lnTo>
                  <a:lnTo>
                    <a:pt x="52" y="43"/>
                  </a:lnTo>
                  <a:lnTo>
                    <a:pt x="51" y="40"/>
                  </a:lnTo>
                  <a:lnTo>
                    <a:pt x="49" y="37"/>
                  </a:lnTo>
                  <a:lnTo>
                    <a:pt x="46" y="35"/>
                  </a:lnTo>
                  <a:lnTo>
                    <a:pt x="43" y="33"/>
                  </a:lnTo>
                  <a:lnTo>
                    <a:pt x="40" y="33"/>
                  </a:lnTo>
                  <a:lnTo>
                    <a:pt x="36" y="33"/>
                  </a:lnTo>
                  <a:lnTo>
                    <a:pt x="32" y="33"/>
                  </a:lnTo>
                  <a:lnTo>
                    <a:pt x="27" y="33"/>
                  </a:lnTo>
                  <a:lnTo>
                    <a:pt x="19" y="11"/>
                  </a:lnTo>
                  <a:lnTo>
                    <a:pt x="22" y="11"/>
                  </a:lnTo>
                  <a:lnTo>
                    <a:pt x="25" y="11"/>
                  </a:lnTo>
                  <a:lnTo>
                    <a:pt x="27" y="11"/>
                  </a:lnTo>
                  <a:lnTo>
                    <a:pt x="30" y="13"/>
                  </a:lnTo>
                  <a:lnTo>
                    <a:pt x="32" y="15"/>
                  </a:lnTo>
                  <a:lnTo>
                    <a:pt x="32" y="16"/>
                  </a:lnTo>
                  <a:lnTo>
                    <a:pt x="32" y="18"/>
                  </a:lnTo>
                  <a:lnTo>
                    <a:pt x="33" y="19"/>
                  </a:lnTo>
                  <a:lnTo>
                    <a:pt x="41" y="16"/>
                  </a:lnTo>
                  <a:lnTo>
                    <a:pt x="40" y="13"/>
                  </a:lnTo>
                  <a:lnTo>
                    <a:pt x="38" y="10"/>
                  </a:lnTo>
                  <a:lnTo>
                    <a:pt x="35" y="8"/>
                  </a:lnTo>
                  <a:lnTo>
                    <a:pt x="32" y="5"/>
                  </a:lnTo>
                  <a:lnTo>
                    <a:pt x="29" y="4"/>
                  </a:lnTo>
                  <a:lnTo>
                    <a:pt x="25" y="4"/>
                  </a:lnTo>
                  <a:lnTo>
                    <a:pt x="21" y="4"/>
                  </a:lnTo>
                  <a:lnTo>
                    <a:pt x="17" y="5"/>
                  </a:lnTo>
                  <a:lnTo>
                    <a:pt x="14" y="0"/>
                  </a:lnTo>
                  <a:lnTo>
                    <a:pt x="11" y="2"/>
                  </a:lnTo>
                  <a:lnTo>
                    <a:pt x="13" y="7"/>
                  </a:lnTo>
                  <a:lnTo>
                    <a:pt x="8" y="10"/>
                  </a:lnTo>
                  <a:lnTo>
                    <a:pt x="5" y="11"/>
                  </a:lnTo>
                  <a:lnTo>
                    <a:pt x="3" y="15"/>
                  </a:lnTo>
                  <a:lnTo>
                    <a:pt x="2" y="18"/>
                  </a:lnTo>
                  <a:lnTo>
                    <a:pt x="0" y="21"/>
                  </a:lnTo>
                  <a:lnTo>
                    <a:pt x="0" y="24"/>
                  </a:lnTo>
                  <a:lnTo>
                    <a:pt x="0" y="27"/>
                  </a:lnTo>
                  <a:lnTo>
                    <a:pt x="0" y="30"/>
                  </a:lnTo>
                  <a:lnTo>
                    <a:pt x="2" y="33"/>
                  </a:lnTo>
                  <a:lnTo>
                    <a:pt x="3" y="37"/>
                  </a:lnTo>
                  <a:lnTo>
                    <a:pt x="6" y="38"/>
                  </a:lnTo>
                  <a:lnTo>
                    <a:pt x="10" y="40"/>
                  </a:lnTo>
                  <a:close/>
                </a:path>
              </a:pathLst>
            </a:custGeom>
            <a:solidFill>
              <a:srgbClr val="FF9E3F"/>
            </a:solidFill>
            <a:ln w="9525">
              <a:noFill/>
              <a:round/>
            </a:ln>
          </p:spPr>
          <p:txBody>
            <a:bodyPr/>
            <a:lstStyle/>
            <a:p>
              <a:endParaRPr lang="en-US"/>
            </a:p>
          </p:txBody>
        </p:sp>
        <p:sp>
          <p:nvSpPr>
            <p:cNvPr id="415900" name="Freeform 156"/>
            <p:cNvSpPr/>
            <p:nvPr/>
          </p:nvSpPr>
          <p:spPr bwMode="auto">
            <a:xfrm>
              <a:off x="3315" y="3551"/>
              <a:ext cx="35" cy="50"/>
            </a:xfrm>
            <a:custGeom>
              <a:avLst/>
              <a:gdLst/>
              <a:ahLst/>
              <a:cxnLst>
                <a:cxn ang="0">
                  <a:pos x="50" y="36"/>
                </a:cxn>
                <a:cxn ang="0">
                  <a:pos x="49" y="36"/>
                </a:cxn>
                <a:cxn ang="0">
                  <a:pos x="52" y="34"/>
                </a:cxn>
                <a:cxn ang="0">
                  <a:pos x="57" y="23"/>
                </a:cxn>
                <a:cxn ang="0">
                  <a:pos x="50" y="16"/>
                </a:cxn>
                <a:cxn ang="0">
                  <a:pos x="43" y="9"/>
                </a:cxn>
                <a:cxn ang="0">
                  <a:pos x="36" y="8"/>
                </a:cxn>
                <a:cxn ang="0">
                  <a:pos x="30" y="8"/>
                </a:cxn>
                <a:cxn ang="0">
                  <a:pos x="20" y="3"/>
                </a:cxn>
                <a:cxn ang="0">
                  <a:pos x="8" y="8"/>
                </a:cxn>
                <a:cxn ang="0">
                  <a:pos x="8" y="17"/>
                </a:cxn>
                <a:cxn ang="0">
                  <a:pos x="3" y="22"/>
                </a:cxn>
                <a:cxn ang="0">
                  <a:pos x="0" y="30"/>
                </a:cxn>
                <a:cxn ang="0">
                  <a:pos x="0" y="39"/>
                </a:cxn>
                <a:cxn ang="0">
                  <a:pos x="5" y="49"/>
                </a:cxn>
                <a:cxn ang="0">
                  <a:pos x="11" y="56"/>
                </a:cxn>
                <a:cxn ang="0">
                  <a:pos x="16" y="58"/>
                </a:cxn>
                <a:cxn ang="0">
                  <a:pos x="17" y="60"/>
                </a:cxn>
                <a:cxn ang="0">
                  <a:pos x="14" y="61"/>
                </a:cxn>
                <a:cxn ang="0">
                  <a:pos x="9" y="71"/>
                </a:cxn>
                <a:cxn ang="0">
                  <a:pos x="13" y="79"/>
                </a:cxn>
                <a:cxn ang="0">
                  <a:pos x="17" y="85"/>
                </a:cxn>
                <a:cxn ang="0">
                  <a:pos x="25" y="90"/>
                </a:cxn>
                <a:cxn ang="0">
                  <a:pos x="38" y="91"/>
                </a:cxn>
                <a:cxn ang="0">
                  <a:pos x="41" y="101"/>
                </a:cxn>
                <a:cxn ang="0">
                  <a:pos x="54" y="96"/>
                </a:cxn>
                <a:cxn ang="0">
                  <a:pos x="58" y="86"/>
                </a:cxn>
                <a:cxn ang="0">
                  <a:pos x="58" y="83"/>
                </a:cxn>
                <a:cxn ang="0">
                  <a:pos x="63" y="79"/>
                </a:cxn>
                <a:cxn ang="0">
                  <a:pos x="68" y="72"/>
                </a:cxn>
                <a:cxn ang="0">
                  <a:pos x="69" y="60"/>
                </a:cxn>
                <a:cxn ang="0">
                  <a:pos x="65" y="47"/>
                </a:cxn>
                <a:cxn ang="0">
                  <a:pos x="57" y="39"/>
                </a:cxn>
              </a:cxnLst>
              <a:rect l="0" t="0" r="r" b="b"/>
              <a:pathLst>
                <a:path w="69" h="101">
                  <a:moveTo>
                    <a:pt x="52" y="36"/>
                  </a:moveTo>
                  <a:lnTo>
                    <a:pt x="50" y="36"/>
                  </a:lnTo>
                  <a:lnTo>
                    <a:pt x="50" y="36"/>
                  </a:lnTo>
                  <a:lnTo>
                    <a:pt x="49" y="36"/>
                  </a:lnTo>
                  <a:lnTo>
                    <a:pt x="47" y="36"/>
                  </a:lnTo>
                  <a:lnTo>
                    <a:pt x="52" y="34"/>
                  </a:lnTo>
                  <a:lnTo>
                    <a:pt x="60" y="31"/>
                  </a:lnTo>
                  <a:lnTo>
                    <a:pt x="57" y="23"/>
                  </a:lnTo>
                  <a:lnTo>
                    <a:pt x="54" y="19"/>
                  </a:lnTo>
                  <a:lnTo>
                    <a:pt x="50" y="16"/>
                  </a:lnTo>
                  <a:lnTo>
                    <a:pt x="47" y="12"/>
                  </a:lnTo>
                  <a:lnTo>
                    <a:pt x="43" y="9"/>
                  </a:lnTo>
                  <a:lnTo>
                    <a:pt x="39" y="8"/>
                  </a:lnTo>
                  <a:lnTo>
                    <a:pt x="36" y="8"/>
                  </a:lnTo>
                  <a:lnTo>
                    <a:pt x="33" y="8"/>
                  </a:lnTo>
                  <a:lnTo>
                    <a:pt x="30" y="8"/>
                  </a:lnTo>
                  <a:lnTo>
                    <a:pt x="28" y="0"/>
                  </a:lnTo>
                  <a:lnTo>
                    <a:pt x="20" y="3"/>
                  </a:lnTo>
                  <a:lnTo>
                    <a:pt x="16" y="4"/>
                  </a:lnTo>
                  <a:lnTo>
                    <a:pt x="8" y="8"/>
                  </a:lnTo>
                  <a:lnTo>
                    <a:pt x="11" y="14"/>
                  </a:lnTo>
                  <a:lnTo>
                    <a:pt x="8" y="17"/>
                  </a:lnTo>
                  <a:lnTo>
                    <a:pt x="5" y="19"/>
                  </a:lnTo>
                  <a:lnTo>
                    <a:pt x="3" y="22"/>
                  </a:lnTo>
                  <a:lnTo>
                    <a:pt x="2" y="25"/>
                  </a:lnTo>
                  <a:lnTo>
                    <a:pt x="0" y="30"/>
                  </a:lnTo>
                  <a:lnTo>
                    <a:pt x="0" y="34"/>
                  </a:lnTo>
                  <a:lnTo>
                    <a:pt x="0" y="39"/>
                  </a:lnTo>
                  <a:lnTo>
                    <a:pt x="2" y="44"/>
                  </a:lnTo>
                  <a:lnTo>
                    <a:pt x="5" y="49"/>
                  </a:lnTo>
                  <a:lnTo>
                    <a:pt x="8" y="53"/>
                  </a:lnTo>
                  <a:lnTo>
                    <a:pt x="11" y="56"/>
                  </a:lnTo>
                  <a:lnTo>
                    <a:pt x="14" y="58"/>
                  </a:lnTo>
                  <a:lnTo>
                    <a:pt x="16" y="58"/>
                  </a:lnTo>
                  <a:lnTo>
                    <a:pt x="16" y="58"/>
                  </a:lnTo>
                  <a:lnTo>
                    <a:pt x="17" y="60"/>
                  </a:lnTo>
                  <a:lnTo>
                    <a:pt x="17" y="60"/>
                  </a:lnTo>
                  <a:lnTo>
                    <a:pt x="14" y="61"/>
                  </a:lnTo>
                  <a:lnTo>
                    <a:pt x="6" y="63"/>
                  </a:lnTo>
                  <a:lnTo>
                    <a:pt x="9" y="71"/>
                  </a:lnTo>
                  <a:lnTo>
                    <a:pt x="11" y="75"/>
                  </a:lnTo>
                  <a:lnTo>
                    <a:pt x="13" y="79"/>
                  </a:lnTo>
                  <a:lnTo>
                    <a:pt x="16" y="82"/>
                  </a:lnTo>
                  <a:lnTo>
                    <a:pt x="17" y="85"/>
                  </a:lnTo>
                  <a:lnTo>
                    <a:pt x="20" y="86"/>
                  </a:lnTo>
                  <a:lnTo>
                    <a:pt x="25" y="90"/>
                  </a:lnTo>
                  <a:lnTo>
                    <a:pt x="31" y="91"/>
                  </a:lnTo>
                  <a:lnTo>
                    <a:pt x="38" y="91"/>
                  </a:lnTo>
                  <a:lnTo>
                    <a:pt x="39" y="93"/>
                  </a:lnTo>
                  <a:lnTo>
                    <a:pt x="41" y="101"/>
                  </a:lnTo>
                  <a:lnTo>
                    <a:pt x="49" y="97"/>
                  </a:lnTo>
                  <a:lnTo>
                    <a:pt x="54" y="96"/>
                  </a:lnTo>
                  <a:lnTo>
                    <a:pt x="60" y="94"/>
                  </a:lnTo>
                  <a:lnTo>
                    <a:pt x="58" y="86"/>
                  </a:lnTo>
                  <a:lnTo>
                    <a:pt x="57" y="85"/>
                  </a:lnTo>
                  <a:lnTo>
                    <a:pt x="58" y="83"/>
                  </a:lnTo>
                  <a:lnTo>
                    <a:pt x="61" y="80"/>
                  </a:lnTo>
                  <a:lnTo>
                    <a:pt x="63" y="79"/>
                  </a:lnTo>
                  <a:lnTo>
                    <a:pt x="65" y="77"/>
                  </a:lnTo>
                  <a:lnTo>
                    <a:pt x="68" y="72"/>
                  </a:lnTo>
                  <a:lnTo>
                    <a:pt x="69" y="68"/>
                  </a:lnTo>
                  <a:lnTo>
                    <a:pt x="69" y="60"/>
                  </a:lnTo>
                  <a:lnTo>
                    <a:pt x="68" y="52"/>
                  </a:lnTo>
                  <a:lnTo>
                    <a:pt x="65" y="47"/>
                  </a:lnTo>
                  <a:lnTo>
                    <a:pt x="61" y="42"/>
                  </a:lnTo>
                  <a:lnTo>
                    <a:pt x="57" y="39"/>
                  </a:lnTo>
                  <a:lnTo>
                    <a:pt x="52" y="36"/>
                  </a:lnTo>
                  <a:close/>
                </a:path>
              </a:pathLst>
            </a:custGeom>
            <a:solidFill>
              <a:srgbClr val="000000"/>
            </a:solidFill>
            <a:ln w="9525">
              <a:noFill/>
              <a:round/>
            </a:ln>
          </p:spPr>
          <p:txBody>
            <a:bodyPr/>
            <a:lstStyle/>
            <a:p>
              <a:endParaRPr lang="en-US"/>
            </a:p>
          </p:txBody>
        </p:sp>
        <p:sp>
          <p:nvSpPr>
            <p:cNvPr id="415901" name="Freeform 157"/>
            <p:cNvSpPr/>
            <p:nvPr/>
          </p:nvSpPr>
          <p:spPr bwMode="auto">
            <a:xfrm>
              <a:off x="3319" y="3556"/>
              <a:ext cx="27" cy="41"/>
            </a:xfrm>
            <a:custGeom>
              <a:avLst/>
              <a:gdLst/>
              <a:ahLst/>
              <a:cxnLst>
                <a:cxn ang="0">
                  <a:pos x="12" y="41"/>
                </a:cxn>
                <a:cxn ang="0">
                  <a:pos x="20" y="42"/>
                </a:cxn>
                <a:cxn ang="0">
                  <a:pos x="33" y="64"/>
                </a:cxn>
                <a:cxn ang="0">
                  <a:pos x="27" y="64"/>
                </a:cxn>
                <a:cxn ang="0">
                  <a:pos x="22" y="63"/>
                </a:cxn>
                <a:cxn ang="0">
                  <a:pos x="19" y="60"/>
                </a:cxn>
                <a:cxn ang="0">
                  <a:pos x="16" y="55"/>
                </a:cxn>
                <a:cxn ang="0">
                  <a:pos x="11" y="61"/>
                </a:cxn>
                <a:cxn ang="0">
                  <a:pos x="14" y="66"/>
                </a:cxn>
                <a:cxn ang="0">
                  <a:pos x="19" y="71"/>
                </a:cxn>
                <a:cxn ang="0">
                  <a:pos x="30" y="72"/>
                </a:cxn>
                <a:cxn ang="0">
                  <a:pos x="38" y="80"/>
                </a:cxn>
                <a:cxn ang="0">
                  <a:pos x="39" y="69"/>
                </a:cxn>
                <a:cxn ang="0">
                  <a:pos x="46" y="66"/>
                </a:cxn>
                <a:cxn ang="0">
                  <a:pos x="50" y="61"/>
                </a:cxn>
                <a:cxn ang="0">
                  <a:pos x="53" y="53"/>
                </a:cxn>
                <a:cxn ang="0">
                  <a:pos x="52" y="42"/>
                </a:cxn>
                <a:cxn ang="0">
                  <a:pos x="49" y="36"/>
                </a:cxn>
                <a:cxn ang="0">
                  <a:pos x="42" y="33"/>
                </a:cxn>
                <a:cxn ang="0">
                  <a:pos x="36" y="33"/>
                </a:cxn>
                <a:cxn ang="0">
                  <a:pos x="27" y="33"/>
                </a:cxn>
                <a:cxn ang="0">
                  <a:pos x="22" y="11"/>
                </a:cxn>
                <a:cxn ang="0">
                  <a:pos x="27" y="11"/>
                </a:cxn>
                <a:cxn ang="0">
                  <a:pos x="31" y="14"/>
                </a:cxn>
                <a:cxn ang="0">
                  <a:pos x="33" y="17"/>
                </a:cxn>
                <a:cxn ang="0">
                  <a:pos x="41" y="16"/>
                </a:cxn>
                <a:cxn ang="0">
                  <a:pos x="38" y="9"/>
                </a:cxn>
                <a:cxn ang="0">
                  <a:pos x="31" y="6"/>
                </a:cxn>
                <a:cxn ang="0">
                  <a:pos x="25" y="3"/>
                </a:cxn>
                <a:cxn ang="0">
                  <a:pos x="17" y="5"/>
                </a:cxn>
                <a:cxn ang="0">
                  <a:pos x="11" y="1"/>
                </a:cxn>
                <a:cxn ang="0">
                  <a:pos x="9" y="9"/>
                </a:cxn>
                <a:cxn ang="0">
                  <a:pos x="3" y="14"/>
                </a:cxn>
                <a:cxn ang="0">
                  <a:pos x="0" y="20"/>
                </a:cxn>
                <a:cxn ang="0">
                  <a:pos x="0" y="27"/>
                </a:cxn>
                <a:cxn ang="0">
                  <a:pos x="1" y="33"/>
                </a:cxn>
                <a:cxn ang="0">
                  <a:pos x="6" y="38"/>
                </a:cxn>
              </a:cxnLst>
              <a:rect l="0" t="0" r="r" b="b"/>
              <a:pathLst>
                <a:path w="53" h="80">
                  <a:moveTo>
                    <a:pt x="9" y="39"/>
                  </a:moveTo>
                  <a:lnTo>
                    <a:pt x="12" y="41"/>
                  </a:lnTo>
                  <a:lnTo>
                    <a:pt x="16" y="42"/>
                  </a:lnTo>
                  <a:lnTo>
                    <a:pt x="20" y="42"/>
                  </a:lnTo>
                  <a:lnTo>
                    <a:pt x="25" y="41"/>
                  </a:lnTo>
                  <a:lnTo>
                    <a:pt x="33" y="64"/>
                  </a:lnTo>
                  <a:lnTo>
                    <a:pt x="30" y="64"/>
                  </a:lnTo>
                  <a:lnTo>
                    <a:pt x="27" y="64"/>
                  </a:lnTo>
                  <a:lnTo>
                    <a:pt x="23" y="64"/>
                  </a:lnTo>
                  <a:lnTo>
                    <a:pt x="22" y="63"/>
                  </a:lnTo>
                  <a:lnTo>
                    <a:pt x="20" y="61"/>
                  </a:lnTo>
                  <a:lnTo>
                    <a:pt x="19" y="60"/>
                  </a:lnTo>
                  <a:lnTo>
                    <a:pt x="17" y="57"/>
                  </a:lnTo>
                  <a:lnTo>
                    <a:pt x="16" y="55"/>
                  </a:lnTo>
                  <a:lnTo>
                    <a:pt x="9" y="57"/>
                  </a:lnTo>
                  <a:lnTo>
                    <a:pt x="11" y="61"/>
                  </a:lnTo>
                  <a:lnTo>
                    <a:pt x="12" y="64"/>
                  </a:lnTo>
                  <a:lnTo>
                    <a:pt x="14" y="66"/>
                  </a:lnTo>
                  <a:lnTo>
                    <a:pt x="16" y="68"/>
                  </a:lnTo>
                  <a:lnTo>
                    <a:pt x="19" y="71"/>
                  </a:lnTo>
                  <a:lnTo>
                    <a:pt x="23" y="72"/>
                  </a:lnTo>
                  <a:lnTo>
                    <a:pt x="30" y="72"/>
                  </a:lnTo>
                  <a:lnTo>
                    <a:pt x="36" y="71"/>
                  </a:lnTo>
                  <a:lnTo>
                    <a:pt x="38" y="80"/>
                  </a:lnTo>
                  <a:lnTo>
                    <a:pt x="42" y="79"/>
                  </a:lnTo>
                  <a:lnTo>
                    <a:pt x="39" y="69"/>
                  </a:lnTo>
                  <a:lnTo>
                    <a:pt x="42" y="68"/>
                  </a:lnTo>
                  <a:lnTo>
                    <a:pt x="46" y="66"/>
                  </a:lnTo>
                  <a:lnTo>
                    <a:pt x="49" y="63"/>
                  </a:lnTo>
                  <a:lnTo>
                    <a:pt x="50" y="61"/>
                  </a:lnTo>
                  <a:lnTo>
                    <a:pt x="52" y="58"/>
                  </a:lnTo>
                  <a:lnTo>
                    <a:pt x="53" y="53"/>
                  </a:lnTo>
                  <a:lnTo>
                    <a:pt x="53" y="49"/>
                  </a:lnTo>
                  <a:lnTo>
                    <a:pt x="52" y="42"/>
                  </a:lnTo>
                  <a:lnTo>
                    <a:pt x="50" y="39"/>
                  </a:lnTo>
                  <a:lnTo>
                    <a:pt x="49" y="36"/>
                  </a:lnTo>
                  <a:lnTo>
                    <a:pt x="46" y="34"/>
                  </a:lnTo>
                  <a:lnTo>
                    <a:pt x="42" y="33"/>
                  </a:lnTo>
                  <a:lnTo>
                    <a:pt x="39" y="33"/>
                  </a:lnTo>
                  <a:lnTo>
                    <a:pt x="36" y="33"/>
                  </a:lnTo>
                  <a:lnTo>
                    <a:pt x="31" y="33"/>
                  </a:lnTo>
                  <a:lnTo>
                    <a:pt x="27" y="33"/>
                  </a:lnTo>
                  <a:lnTo>
                    <a:pt x="19" y="11"/>
                  </a:lnTo>
                  <a:lnTo>
                    <a:pt x="22" y="11"/>
                  </a:lnTo>
                  <a:lnTo>
                    <a:pt x="25" y="11"/>
                  </a:lnTo>
                  <a:lnTo>
                    <a:pt x="27" y="11"/>
                  </a:lnTo>
                  <a:lnTo>
                    <a:pt x="30" y="12"/>
                  </a:lnTo>
                  <a:lnTo>
                    <a:pt x="31" y="14"/>
                  </a:lnTo>
                  <a:lnTo>
                    <a:pt x="31" y="16"/>
                  </a:lnTo>
                  <a:lnTo>
                    <a:pt x="33" y="17"/>
                  </a:lnTo>
                  <a:lnTo>
                    <a:pt x="33" y="19"/>
                  </a:lnTo>
                  <a:lnTo>
                    <a:pt x="41" y="16"/>
                  </a:lnTo>
                  <a:lnTo>
                    <a:pt x="39" y="12"/>
                  </a:lnTo>
                  <a:lnTo>
                    <a:pt x="38" y="9"/>
                  </a:lnTo>
                  <a:lnTo>
                    <a:pt x="35" y="8"/>
                  </a:lnTo>
                  <a:lnTo>
                    <a:pt x="31" y="6"/>
                  </a:lnTo>
                  <a:lnTo>
                    <a:pt x="28" y="5"/>
                  </a:lnTo>
                  <a:lnTo>
                    <a:pt x="25" y="3"/>
                  </a:lnTo>
                  <a:lnTo>
                    <a:pt x="20" y="3"/>
                  </a:lnTo>
                  <a:lnTo>
                    <a:pt x="17" y="5"/>
                  </a:lnTo>
                  <a:lnTo>
                    <a:pt x="16" y="0"/>
                  </a:lnTo>
                  <a:lnTo>
                    <a:pt x="11" y="1"/>
                  </a:lnTo>
                  <a:lnTo>
                    <a:pt x="12" y="6"/>
                  </a:lnTo>
                  <a:lnTo>
                    <a:pt x="9" y="9"/>
                  </a:lnTo>
                  <a:lnTo>
                    <a:pt x="6" y="11"/>
                  </a:lnTo>
                  <a:lnTo>
                    <a:pt x="3" y="14"/>
                  </a:lnTo>
                  <a:lnTo>
                    <a:pt x="1" y="17"/>
                  </a:lnTo>
                  <a:lnTo>
                    <a:pt x="0" y="20"/>
                  </a:lnTo>
                  <a:lnTo>
                    <a:pt x="0" y="23"/>
                  </a:lnTo>
                  <a:lnTo>
                    <a:pt x="0" y="27"/>
                  </a:lnTo>
                  <a:lnTo>
                    <a:pt x="0" y="30"/>
                  </a:lnTo>
                  <a:lnTo>
                    <a:pt x="1" y="33"/>
                  </a:lnTo>
                  <a:lnTo>
                    <a:pt x="5" y="36"/>
                  </a:lnTo>
                  <a:lnTo>
                    <a:pt x="6" y="38"/>
                  </a:lnTo>
                  <a:lnTo>
                    <a:pt x="9" y="39"/>
                  </a:lnTo>
                  <a:close/>
                </a:path>
              </a:pathLst>
            </a:custGeom>
            <a:solidFill>
              <a:srgbClr val="FFBF7F"/>
            </a:solidFill>
            <a:ln w="9525">
              <a:noFill/>
              <a:round/>
            </a:ln>
          </p:spPr>
          <p:txBody>
            <a:bodyPr/>
            <a:lstStyle/>
            <a:p>
              <a:endParaRPr lang="en-US"/>
            </a:p>
          </p:txBody>
        </p:sp>
        <p:sp>
          <p:nvSpPr>
            <p:cNvPr id="415902" name="Rectangle 158"/>
            <p:cNvSpPr>
              <a:spLocks noChangeArrowheads="1"/>
            </p:cNvSpPr>
            <p:nvPr/>
          </p:nvSpPr>
          <p:spPr bwMode="auto">
            <a:xfrm>
              <a:off x="3292" y="3568"/>
              <a:ext cx="14" cy="6"/>
            </a:xfrm>
            <a:prstGeom prst="rect">
              <a:avLst/>
            </a:prstGeom>
            <a:solidFill>
              <a:srgbClr val="FFBF7F"/>
            </a:solidFill>
            <a:ln w="9525">
              <a:noFill/>
              <a:miter lim="800000"/>
            </a:ln>
          </p:spPr>
          <p:txBody>
            <a:bodyPr/>
            <a:lstStyle/>
            <a:p>
              <a:endParaRPr lang="en-US"/>
            </a:p>
          </p:txBody>
        </p:sp>
        <p:sp>
          <p:nvSpPr>
            <p:cNvPr id="415903" name="Freeform 159"/>
            <p:cNvSpPr/>
            <p:nvPr/>
          </p:nvSpPr>
          <p:spPr bwMode="auto">
            <a:xfrm>
              <a:off x="3297" y="3546"/>
              <a:ext cx="15" cy="13"/>
            </a:xfrm>
            <a:custGeom>
              <a:avLst/>
              <a:gdLst/>
              <a:ahLst/>
              <a:cxnLst>
                <a:cxn ang="0">
                  <a:pos x="30" y="16"/>
                </a:cxn>
                <a:cxn ang="0">
                  <a:pos x="6" y="0"/>
                </a:cxn>
                <a:cxn ang="0">
                  <a:pos x="0" y="11"/>
                </a:cxn>
                <a:cxn ang="0">
                  <a:pos x="23" y="26"/>
                </a:cxn>
                <a:cxn ang="0">
                  <a:pos x="30" y="16"/>
                </a:cxn>
              </a:cxnLst>
              <a:rect l="0" t="0" r="r" b="b"/>
              <a:pathLst>
                <a:path w="30" h="26">
                  <a:moveTo>
                    <a:pt x="30" y="16"/>
                  </a:moveTo>
                  <a:lnTo>
                    <a:pt x="6" y="0"/>
                  </a:lnTo>
                  <a:lnTo>
                    <a:pt x="0" y="11"/>
                  </a:lnTo>
                  <a:lnTo>
                    <a:pt x="23" y="26"/>
                  </a:lnTo>
                  <a:lnTo>
                    <a:pt x="30" y="16"/>
                  </a:lnTo>
                  <a:close/>
                </a:path>
              </a:pathLst>
            </a:custGeom>
            <a:solidFill>
              <a:srgbClr val="FFBF7F"/>
            </a:solidFill>
            <a:ln w="9525">
              <a:noFill/>
              <a:round/>
            </a:ln>
          </p:spPr>
          <p:txBody>
            <a:bodyPr/>
            <a:lstStyle/>
            <a:p>
              <a:endParaRPr lang="en-US"/>
            </a:p>
          </p:txBody>
        </p:sp>
        <p:sp>
          <p:nvSpPr>
            <p:cNvPr id="415904" name="Freeform 160"/>
            <p:cNvSpPr/>
            <p:nvPr/>
          </p:nvSpPr>
          <p:spPr bwMode="auto">
            <a:xfrm>
              <a:off x="3311" y="3533"/>
              <a:ext cx="10" cy="15"/>
            </a:xfrm>
            <a:custGeom>
              <a:avLst/>
              <a:gdLst/>
              <a:ahLst/>
              <a:cxnLst>
                <a:cxn ang="0">
                  <a:pos x="21" y="26"/>
                </a:cxn>
                <a:cxn ang="0">
                  <a:pos x="11" y="0"/>
                </a:cxn>
                <a:cxn ang="0">
                  <a:pos x="0" y="4"/>
                </a:cxn>
                <a:cxn ang="0">
                  <a:pos x="10" y="29"/>
                </a:cxn>
                <a:cxn ang="0">
                  <a:pos x="21" y="26"/>
                </a:cxn>
              </a:cxnLst>
              <a:rect l="0" t="0" r="r" b="b"/>
              <a:pathLst>
                <a:path w="21" h="29">
                  <a:moveTo>
                    <a:pt x="21" y="26"/>
                  </a:moveTo>
                  <a:lnTo>
                    <a:pt x="11" y="0"/>
                  </a:lnTo>
                  <a:lnTo>
                    <a:pt x="0" y="4"/>
                  </a:lnTo>
                  <a:lnTo>
                    <a:pt x="10" y="29"/>
                  </a:lnTo>
                  <a:lnTo>
                    <a:pt x="21" y="26"/>
                  </a:lnTo>
                  <a:close/>
                </a:path>
              </a:pathLst>
            </a:custGeom>
            <a:solidFill>
              <a:srgbClr val="FFBF7F"/>
            </a:solidFill>
            <a:ln w="9525">
              <a:noFill/>
              <a:round/>
            </a:ln>
          </p:spPr>
          <p:txBody>
            <a:bodyPr/>
            <a:lstStyle/>
            <a:p>
              <a:endParaRPr lang="en-US"/>
            </a:p>
          </p:txBody>
        </p:sp>
        <p:sp>
          <p:nvSpPr>
            <p:cNvPr id="415905" name="Freeform 161"/>
            <p:cNvSpPr/>
            <p:nvPr/>
          </p:nvSpPr>
          <p:spPr bwMode="auto">
            <a:xfrm>
              <a:off x="3331" y="3536"/>
              <a:ext cx="8" cy="14"/>
            </a:xfrm>
            <a:custGeom>
              <a:avLst/>
              <a:gdLst/>
              <a:ahLst/>
              <a:cxnLst>
                <a:cxn ang="0">
                  <a:pos x="12" y="28"/>
                </a:cxn>
                <a:cxn ang="0">
                  <a:pos x="18" y="1"/>
                </a:cxn>
                <a:cxn ang="0">
                  <a:pos x="7" y="0"/>
                </a:cxn>
                <a:cxn ang="0">
                  <a:pos x="0" y="25"/>
                </a:cxn>
                <a:cxn ang="0">
                  <a:pos x="12" y="28"/>
                </a:cxn>
              </a:cxnLst>
              <a:rect l="0" t="0" r="r" b="b"/>
              <a:pathLst>
                <a:path w="18" h="28">
                  <a:moveTo>
                    <a:pt x="12" y="28"/>
                  </a:moveTo>
                  <a:lnTo>
                    <a:pt x="18" y="1"/>
                  </a:lnTo>
                  <a:lnTo>
                    <a:pt x="7" y="0"/>
                  </a:lnTo>
                  <a:lnTo>
                    <a:pt x="0" y="25"/>
                  </a:lnTo>
                  <a:lnTo>
                    <a:pt x="12" y="28"/>
                  </a:lnTo>
                  <a:close/>
                </a:path>
              </a:pathLst>
            </a:custGeom>
            <a:solidFill>
              <a:srgbClr val="FFBF7F"/>
            </a:solidFill>
            <a:ln w="9525">
              <a:noFill/>
              <a:round/>
            </a:ln>
          </p:spPr>
          <p:txBody>
            <a:bodyPr/>
            <a:lstStyle/>
            <a:p>
              <a:endParaRPr lang="en-US"/>
            </a:p>
          </p:txBody>
        </p:sp>
        <p:sp>
          <p:nvSpPr>
            <p:cNvPr id="415906" name="Freeform 162"/>
            <p:cNvSpPr/>
            <p:nvPr/>
          </p:nvSpPr>
          <p:spPr bwMode="auto">
            <a:xfrm>
              <a:off x="3343" y="3544"/>
              <a:ext cx="13" cy="14"/>
            </a:xfrm>
            <a:custGeom>
              <a:avLst/>
              <a:gdLst/>
              <a:ahLst/>
              <a:cxnLst>
                <a:cxn ang="0">
                  <a:pos x="9" y="28"/>
                </a:cxn>
                <a:cxn ang="0">
                  <a:pos x="25" y="6"/>
                </a:cxn>
                <a:cxn ang="0">
                  <a:pos x="15" y="0"/>
                </a:cxn>
                <a:cxn ang="0">
                  <a:pos x="0" y="22"/>
                </a:cxn>
                <a:cxn ang="0">
                  <a:pos x="9" y="28"/>
                </a:cxn>
              </a:cxnLst>
              <a:rect l="0" t="0" r="r" b="b"/>
              <a:pathLst>
                <a:path w="25" h="28">
                  <a:moveTo>
                    <a:pt x="9" y="28"/>
                  </a:moveTo>
                  <a:lnTo>
                    <a:pt x="25" y="6"/>
                  </a:lnTo>
                  <a:lnTo>
                    <a:pt x="15" y="0"/>
                  </a:lnTo>
                  <a:lnTo>
                    <a:pt x="0" y="22"/>
                  </a:lnTo>
                  <a:lnTo>
                    <a:pt x="9" y="28"/>
                  </a:lnTo>
                  <a:close/>
                </a:path>
              </a:pathLst>
            </a:custGeom>
            <a:solidFill>
              <a:srgbClr val="FFBF7F"/>
            </a:solidFill>
            <a:ln w="9525">
              <a:noFill/>
              <a:round/>
            </a:ln>
          </p:spPr>
          <p:txBody>
            <a:bodyPr/>
            <a:lstStyle/>
            <a:p>
              <a:endParaRPr lang="en-US"/>
            </a:p>
          </p:txBody>
        </p:sp>
        <p:sp>
          <p:nvSpPr>
            <p:cNvPr id="415907" name="Freeform 163"/>
            <p:cNvSpPr/>
            <p:nvPr/>
          </p:nvSpPr>
          <p:spPr bwMode="auto">
            <a:xfrm>
              <a:off x="3334" y="3577"/>
              <a:ext cx="8" cy="11"/>
            </a:xfrm>
            <a:custGeom>
              <a:avLst/>
              <a:gdLst/>
              <a:ahLst/>
              <a:cxnLst>
                <a:cxn ang="0">
                  <a:pos x="0" y="0"/>
                </a:cxn>
                <a:cxn ang="0">
                  <a:pos x="1" y="0"/>
                </a:cxn>
                <a:cxn ang="0">
                  <a:pos x="5" y="0"/>
                </a:cxn>
                <a:cxn ang="0">
                  <a:pos x="6" y="0"/>
                </a:cxn>
                <a:cxn ang="0">
                  <a:pos x="8" y="0"/>
                </a:cxn>
                <a:cxn ang="0">
                  <a:pos x="9" y="1"/>
                </a:cxn>
                <a:cxn ang="0">
                  <a:pos x="12" y="3"/>
                </a:cxn>
                <a:cxn ang="0">
                  <a:pos x="14" y="4"/>
                </a:cxn>
                <a:cxn ang="0">
                  <a:pos x="16" y="6"/>
                </a:cxn>
                <a:cxn ang="0">
                  <a:pos x="16" y="8"/>
                </a:cxn>
                <a:cxn ang="0">
                  <a:pos x="16" y="9"/>
                </a:cxn>
                <a:cxn ang="0">
                  <a:pos x="16" y="12"/>
                </a:cxn>
                <a:cxn ang="0">
                  <a:pos x="16" y="14"/>
                </a:cxn>
                <a:cxn ang="0">
                  <a:pos x="16" y="16"/>
                </a:cxn>
                <a:cxn ang="0">
                  <a:pos x="14" y="19"/>
                </a:cxn>
                <a:cxn ang="0">
                  <a:pos x="11" y="20"/>
                </a:cxn>
                <a:cxn ang="0">
                  <a:pos x="8" y="22"/>
                </a:cxn>
                <a:cxn ang="0">
                  <a:pos x="0" y="0"/>
                </a:cxn>
              </a:cxnLst>
              <a:rect l="0" t="0" r="r" b="b"/>
              <a:pathLst>
                <a:path w="16" h="22">
                  <a:moveTo>
                    <a:pt x="0" y="0"/>
                  </a:moveTo>
                  <a:lnTo>
                    <a:pt x="1" y="0"/>
                  </a:lnTo>
                  <a:lnTo>
                    <a:pt x="5" y="0"/>
                  </a:lnTo>
                  <a:lnTo>
                    <a:pt x="6" y="0"/>
                  </a:lnTo>
                  <a:lnTo>
                    <a:pt x="8" y="0"/>
                  </a:lnTo>
                  <a:lnTo>
                    <a:pt x="9" y="1"/>
                  </a:lnTo>
                  <a:lnTo>
                    <a:pt x="12" y="3"/>
                  </a:lnTo>
                  <a:lnTo>
                    <a:pt x="14" y="4"/>
                  </a:lnTo>
                  <a:lnTo>
                    <a:pt x="16" y="6"/>
                  </a:lnTo>
                  <a:lnTo>
                    <a:pt x="16" y="8"/>
                  </a:lnTo>
                  <a:lnTo>
                    <a:pt x="16" y="9"/>
                  </a:lnTo>
                  <a:lnTo>
                    <a:pt x="16" y="12"/>
                  </a:lnTo>
                  <a:lnTo>
                    <a:pt x="16" y="14"/>
                  </a:lnTo>
                  <a:lnTo>
                    <a:pt x="16" y="16"/>
                  </a:lnTo>
                  <a:lnTo>
                    <a:pt x="14" y="19"/>
                  </a:lnTo>
                  <a:lnTo>
                    <a:pt x="11" y="20"/>
                  </a:lnTo>
                  <a:lnTo>
                    <a:pt x="8" y="22"/>
                  </a:lnTo>
                  <a:lnTo>
                    <a:pt x="0" y="0"/>
                  </a:lnTo>
                  <a:close/>
                </a:path>
              </a:pathLst>
            </a:custGeom>
            <a:solidFill>
              <a:srgbClr val="000000"/>
            </a:solidFill>
            <a:ln w="9525">
              <a:noFill/>
              <a:round/>
            </a:ln>
          </p:spPr>
          <p:txBody>
            <a:bodyPr/>
            <a:lstStyle/>
            <a:p>
              <a:endParaRPr lang="en-US"/>
            </a:p>
          </p:txBody>
        </p:sp>
        <p:sp>
          <p:nvSpPr>
            <p:cNvPr id="415908" name="Freeform 164"/>
            <p:cNvSpPr/>
            <p:nvPr/>
          </p:nvSpPr>
          <p:spPr bwMode="auto">
            <a:xfrm>
              <a:off x="3323" y="3563"/>
              <a:ext cx="7" cy="10"/>
            </a:xfrm>
            <a:custGeom>
              <a:avLst/>
              <a:gdLst/>
              <a:ahLst/>
              <a:cxnLst>
                <a:cxn ang="0">
                  <a:pos x="0" y="7"/>
                </a:cxn>
                <a:cxn ang="0">
                  <a:pos x="1" y="5"/>
                </a:cxn>
                <a:cxn ang="0">
                  <a:pos x="3" y="4"/>
                </a:cxn>
                <a:cxn ang="0">
                  <a:pos x="4" y="2"/>
                </a:cxn>
                <a:cxn ang="0">
                  <a:pos x="8" y="0"/>
                </a:cxn>
                <a:cxn ang="0">
                  <a:pos x="14" y="21"/>
                </a:cxn>
                <a:cxn ang="0">
                  <a:pos x="12" y="21"/>
                </a:cxn>
                <a:cxn ang="0">
                  <a:pos x="9" y="21"/>
                </a:cxn>
                <a:cxn ang="0">
                  <a:pos x="8" y="21"/>
                </a:cxn>
                <a:cxn ang="0">
                  <a:pos x="6" y="21"/>
                </a:cxn>
                <a:cxn ang="0">
                  <a:pos x="4" y="19"/>
                </a:cxn>
                <a:cxn ang="0">
                  <a:pos x="3" y="18"/>
                </a:cxn>
                <a:cxn ang="0">
                  <a:pos x="1" y="16"/>
                </a:cxn>
                <a:cxn ang="0">
                  <a:pos x="0" y="15"/>
                </a:cxn>
                <a:cxn ang="0">
                  <a:pos x="0" y="13"/>
                </a:cxn>
                <a:cxn ang="0">
                  <a:pos x="0" y="11"/>
                </a:cxn>
                <a:cxn ang="0">
                  <a:pos x="0" y="8"/>
                </a:cxn>
                <a:cxn ang="0">
                  <a:pos x="0" y="7"/>
                </a:cxn>
              </a:cxnLst>
              <a:rect l="0" t="0" r="r" b="b"/>
              <a:pathLst>
                <a:path w="14" h="21">
                  <a:moveTo>
                    <a:pt x="0" y="7"/>
                  </a:moveTo>
                  <a:lnTo>
                    <a:pt x="1" y="5"/>
                  </a:lnTo>
                  <a:lnTo>
                    <a:pt x="3" y="4"/>
                  </a:lnTo>
                  <a:lnTo>
                    <a:pt x="4" y="2"/>
                  </a:lnTo>
                  <a:lnTo>
                    <a:pt x="8" y="0"/>
                  </a:lnTo>
                  <a:lnTo>
                    <a:pt x="14" y="21"/>
                  </a:lnTo>
                  <a:lnTo>
                    <a:pt x="12" y="21"/>
                  </a:lnTo>
                  <a:lnTo>
                    <a:pt x="9" y="21"/>
                  </a:lnTo>
                  <a:lnTo>
                    <a:pt x="8" y="21"/>
                  </a:lnTo>
                  <a:lnTo>
                    <a:pt x="6" y="21"/>
                  </a:lnTo>
                  <a:lnTo>
                    <a:pt x="4" y="19"/>
                  </a:lnTo>
                  <a:lnTo>
                    <a:pt x="3" y="18"/>
                  </a:lnTo>
                  <a:lnTo>
                    <a:pt x="1" y="16"/>
                  </a:lnTo>
                  <a:lnTo>
                    <a:pt x="0" y="15"/>
                  </a:lnTo>
                  <a:lnTo>
                    <a:pt x="0" y="13"/>
                  </a:lnTo>
                  <a:lnTo>
                    <a:pt x="0" y="11"/>
                  </a:lnTo>
                  <a:lnTo>
                    <a:pt x="0" y="8"/>
                  </a:lnTo>
                  <a:lnTo>
                    <a:pt x="0" y="7"/>
                  </a:lnTo>
                  <a:close/>
                </a:path>
              </a:pathLst>
            </a:custGeom>
            <a:solidFill>
              <a:srgbClr val="000000"/>
            </a:solidFill>
            <a:ln w="9525">
              <a:noFill/>
              <a:round/>
            </a:ln>
          </p:spPr>
          <p:txBody>
            <a:bodyPr/>
            <a:lstStyle/>
            <a:p>
              <a:endParaRPr lang="en-US"/>
            </a:p>
          </p:txBody>
        </p:sp>
        <p:sp>
          <p:nvSpPr>
            <p:cNvPr id="415909" name="Freeform 165"/>
            <p:cNvSpPr/>
            <p:nvPr/>
          </p:nvSpPr>
          <p:spPr bwMode="auto">
            <a:xfrm>
              <a:off x="3395" y="3514"/>
              <a:ext cx="88" cy="89"/>
            </a:xfrm>
            <a:custGeom>
              <a:avLst/>
              <a:gdLst/>
              <a:ahLst/>
              <a:cxnLst>
                <a:cxn ang="0">
                  <a:pos x="0" y="90"/>
                </a:cxn>
                <a:cxn ang="0">
                  <a:pos x="2" y="71"/>
                </a:cxn>
                <a:cxn ang="0">
                  <a:pos x="6" y="55"/>
                </a:cxn>
                <a:cxn ang="0">
                  <a:pos x="14" y="39"/>
                </a:cxn>
                <a:cxn ang="0">
                  <a:pos x="25" y="26"/>
                </a:cxn>
                <a:cxn ang="0">
                  <a:pos x="32" y="20"/>
                </a:cxn>
                <a:cxn ang="0">
                  <a:pos x="40" y="15"/>
                </a:cxn>
                <a:cxn ang="0">
                  <a:pos x="47" y="11"/>
                </a:cxn>
                <a:cxn ang="0">
                  <a:pos x="55" y="6"/>
                </a:cxn>
                <a:cxn ang="0">
                  <a:pos x="63" y="3"/>
                </a:cxn>
                <a:cxn ang="0">
                  <a:pos x="71" y="1"/>
                </a:cxn>
                <a:cxn ang="0">
                  <a:pos x="79" y="0"/>
                </a:cxn>
                <a:cxn ang="0">
                  <a:pos x="88" y="0"/>
                </a:cxn>
                <a:cxn ang="0">
                  <a:pos x="98" y="0"/>
                </a:cxn>
                <a:cxn ang="0">
                  <a:pos x="106" y="1"/>
                </a:cxn>
                <a:cxn ang="0">
                  <a:pos x="114" y="3"/>
                </a:cxn>
                <a:cxn ang="0">
                  <a:pos x="123" y="6"/>
                </a:cxn>
                <a:cxn ang="0">
                  <a:pos x="129" y="11"/>
                </a:cxn>
                <a:cxn ang="0">
                  <a:pos x="137" y="15"/>
                </a:cxn>
                <a:cxn ang="0">
                  <a:pos x="145" y="20"/>
                </a:cxn>
                <a:cxn ang="0">
                  <a:pos x="151" y="26"/>
                </a:cxn>
                <a:cxn ang="0">
                  <a:pos x="162" y="39"/>
                </a:cxn>
                <a:cxn ang="0">
                  <a:pos x="170" y="55"/>
                </a:cxn>
                <a:cxn ang="0">
                  <a:pos x="175" y="71"/>
                </a:cxn>
                <a:cxn ang="0">
                  <a:pos x="177" y="90"/>
                </a:cxn>
                <a:cxn ang="0">
                  <a:pos x="175" y="107"/>
                </a:cxn>
                <a:cxn ang="0">
                  <a:pos x="170" y="124"/>
                </a:cxn>
                <a:cxn ang="0">
                  <a:pos x="161" y="138"/>
                </a:cxn>
                <a:cxn ang="0">
                  <a:pos x="151" y="153"/>
                </a:cxn>
                <a:cxn ang="0">
                  <a:pos x="137" y="162"/>
                </a:cxn>
                <a:cxn ang="0">
                  <a:pos x="123" y="171"/>
                </a:cxn>
                <a:cxn ang="0">
                  <a:pos x="106" y="176"/>
                </a:cxn>
                <a:cxn ang="0">
                  <a:pos x="88" y="178"/>
                </a:cxn>
                <a:cxn ang="0">
                  <a:pos x="79" y="178"/>
                </a:cxn>
                <a:cxn ang="0">
                  <a:pos x="71" y="176"/>
                </a:cxn>
                <a:cxn ang="0">
                  <a:pos x="63" y="175"/>
                </a:cxn>
                <a:cxn ang="0">
                  <a:pos x="55" y="171"/>
                </a:cxn>
                <a:cxn ang="0">
                  <a:pos x="47" y="167"/>
                </a:cxn>
                <a:cxn ang="0">
                  <a:pos x="40" y="162"/>
                </a:cxn>
                <a:cxn ang="0">
                  <a:pos x="32" y="157"/>
                </a:cxn>
                <a:cxn ang="0">
                  <a:pos x="25" y="151"/>
                </a:cxn>
                <a:cxn ang="0">
                  <a:pos x="14" y="138"/>
                </a:cxn>
                <a:cxn ang="0">
                  <a:pos x="6" y="123"/>
                </a:cxn>
                <a:cxn ang="0">
                  <a:pos x="2" y="107"/>
                </a:cxn>
                <a:cxn ang="0">
                  <a:pos x="0" y="90"/>
                </a:cxn>
              </a:cxnLst>
              <a:rect l="0" t="0" r="r" b="b"/>
              <a:pathLst>
                <a:path w="177" h="178">
                  <a:moveTo>
                    <a:pt x="0" y="90"/>
                  </a:moveTo>
                  <a:lnTo>
                    <a:pt x="2" y="71"/>
                  </a:lnTo>
                  <a:lnTo>
                    <a:pt x="6" y="55"/>
                  </a:lnTo>
                  <a:lnTo>
                    <a:pt x="14" y="39"/>
                  </a:lnTo>
                  <a:lnTo>
                    <a:pt x="25" y="26"/>
                  </a:lnTo>
                  <a:lnTo>
                    <a:pt x="32" y="20"/>
                  </a:lnTo>
                  <a:lnTo>
                    <a:pt x="40" y="15"/>
                  </a:lnTo>
                  <a:lnTo>
                    <a:pt x="47" y="11"/>
                  </a:lnTo>
                  <a:lnTo>
                    <a:pt x="55" y="6"/>
                  </a:lnTo>
                  <a:lnTo>
                    <a:pt x="63" y="3"/>
                  </a:lnTo>
                  <a:lnTo>
                    <a:pt x="71" y="1"/>
                  </a:lnTo>
                  <a:lnTo>
                    <a:pt x="79" y="0"/>
                  </a:lnTo>
                  <a:lnTo>
                    <a:pt x="88" y="0"/>
                  </a:lnTo>
                  <a:lnTo>
                    <a:pt x="98" y="0"/>
                  </a:lnTo>
                  <a:lnTo>
                    <a:pt x="106" y="1"/>
                  </a:lnTo>
                  <a:lnTo>
                    <a:pt x="114" y="3"/>
                  </a:lnTo>
                  <a:lnTo>
                    <a:pt x="123" y="6"/>
                  </a:lnTo>
                  <a:lnTo>
                    <a:pt x="129" y="11"/>
                  </a:lnTo>
                  <a:lnTo>
                    <a:pt x="137" y="15"/>
                  </a:lnTo>
                  <a:lnTo>
                    <a:pt x="145" y="20"/>
                  </a:lnTo>
                  <a:lnTo>
                    <a:pt x="151" y="26"/>
                  </a:lnTo>
                  <a:lnTo>
                    <a:pt x="162" y="39"/>
                  </a:lnTo>
                  <a:lnTo>
                    <a:pt x="170" y="55"/>
                  </a:lnTo>
                  <a:lnTo>
                    <a:pt x="175" y="71"/>
                  </a:lnTo>
                  <a:lnTo>
                    <a:pt x="177" y="90"/>
                  </a:lnTo>
                  <a:lnTo>
                    <a:pt x="175" y="107"/>
                  </a:lnTo>
                  <a:lnTo>
                    <a:pt x="170" y="124"/>
                  </a:lnTo>
                  <a:lnTo>
                    <a:pt x="161" y="138"/>
                  </a:lnTo>
                  <a:lnTo>
                    <a:pt x="151" y="153"/>
                  </a:lnTo>
                  <a:lnTo>
                    <a:pt x="137" y="162"/>
                  </a:lnTo>
                  <a:lnTo>
                    <a:pt x="123" y="171"/>
                  </a:lnTo>
                  <a:lnTo>
                    <a:pt x="106" y="176"/>
                  </a:lnTo>
                  <a:lnTo>
                    <a:pt x="88" y="178"/>
                  </a:lnTo>
                  <a:lnTo>
                    <a:pt x="79" y="178"/>
                  </a:lnTo>
                  <a:lnTo>
                    <a:pt x="71" y="176"/>
                  </a:lnTo>
                  <a:lnTo>
                    <a:pt x="63" y="175"/>
                  </a:lnTo>
                  <a:lnTo>
                    <a:pt x="55" y="171"/>
                  </a:lnTo>
                  <a:lnTo>
                    <a:pt x="47" y="167"/>
                  </a:lnTo>
                  <a:lnTo>
                    <a:pt x="40" y="162"/>
                  </a:lnTo>
                  <a:lnTo>
                    <a:pt x="32" y="157"/>
                  </a:lnTo>
                  <a:lnTo>
                    <a:pt x="25" y="151"/>
                  </a:lnTo>
                  <a:lnTo>
                    <a:pt x="14" y="138"/>
                  </a:lnTo>
                  <a:lnTo>
                    <a:pt x="6" y="123"/>
                  </a:lnTo>
                  <a:lnTo>
                    <a:pt x="2" y="107"/>
                  </a:lnTo>
                  <a:lnTo>
                    <a:pt x="0" y="90"/>
                  </a:lnTo>
                  <a:close/>
                </a:path>
              </a:pathLst>
            </a:custGeom>
            <a:solidFill>
              <a:srgbClr val="000000"/>
            </a:solidFill>
            <a:ln w="9525">
              <a:noFill/>
              <a:round/>
            </a:ln>
          </p:spPr>
          <p:txBody>
            <a:bodyPr/>
            <a:lstStyle/>
            <a:p>
              <a:endParaRPr lang="en-US"/>
            </a:p>
          </p:txBody>
        </p:sp>
        <p:sp>
          <p:nvSpPr>
            <p:cNvPr id="415910" name="Freeform 166"/>
            <p:cNvSpPr/>
            <p:nvPr/>
          </p:nvSpPr>
          <p:spPr bwMode="auto">
            <a:xfrm>
              <a:off x="3399" y="3518"/>
              <a:ext cx="80" cy="81"/>
            </a:xfrm>
            <a:custGeom>
              <a:avLst/>
              <a:gdLst/>
              <a:ahLst/>
              <a:cxnLst>
                <a:cxn ang="0">
                  <a:pos x="80" y="162"/>
                </a:cxn>
                <a:cxn ang="0">
                  <a:pos x="96" y="160"/>
                </a:cxn>
                <a:cxn ang="0">
                  <a:pos x="112" y="156"/>
                </a:cxn>
                <a:cxn ang="0">
                  <a:pos x="125" y="148"/>
                </a:cxn>
                <a:cxn ang="0">
                  <a:pos x="137" y="138"/>
                </a:cxn>
                <a:cxn ang="0">
                  <a:pos x="147" y="126"/>
                </a:cxn>
                <a:cxn ang="0">
                  <a:pos x="154" y="113"/>
                </a:cxn>
                <a:cxn ang="0">
                  <a:pos x="159" y="97"/>
                </a:cxn>
                <a:cxn ang="0">
                  <a:pos x="161" y="82"/>
                </a:cxn>
                <a:cxn ang="0">
                  <a:pos x="159" y="64"/>
                </a:cxn>
                <a:cxn ang="0">
                  <a:pos x="154" y="50"/>
                </a:cxn>
                <a:cxn ang="0">
                  <a:pos x="147" y="36"/>
                </a:cxn>
                <a:cxn ang="0">
                  <a:pos x="137" y="23"/>
                </a:cxn>
                <a:cxn ang="0">
                  <a:pos x="125" y="14"/>
                </a:cxn>
                <a:cxn ang="0">
                  <a:pos x="112" y="6"/>
                </a:cxn>
                <a:cxn ang="0">
                  <a:pos x="96" y="1"/>
                </a:cxn>
                <a:cxn ang="0">
                  <a:pos x="80" y="0"/>
                </a:cxn>
                <a:cxn ang="0">
                  <a:pos x="65" y="1"/>
                </a:cxn>
                <a:cxn ang="0">
                  <a:pos x="49" y="6"/>
                </a:cxn>
                <a:cxn ang="0">
                  <a:pos x="36" y="14"/>
                </a:cxn>
                <a:cxn ang="0">
                  <a:pos x="24" y="23"/>
                </a:cxn>
                <a:cxn ang="0">
                  <a:pos x="14" y="36"/>
                </a:cxn>
                <a:cxn ang="0">
                  <a:pos x="6" y="50"/>
                </a:cxn>
                <a:cxn ang="0">
                  <a:pos x="2" y="64"/>
                </a:cxn>
                <a:cxn ang="0">
                  <a:pos x="0" y="82"/>
                </a:cxn>
                <a:cxn ang="0">
                  <a:pos x="2" y="97"/>
                </a:cxn>
                <a:cxn ang="0">
                  <a:pos x="6" y="113"/>
                </a:cxn>
                <a:cxn ang="0">
                  <a:pos x="14" y="126"/>
                </a:cxn>
                <a:cxn ang="0">
                  <a:pos x="24" y="138"/>
                </a:cxn>
                <a:cxn ang="0">
                  <a:pos x="36" y="148"/>
                </a:cxn>
                <a:cxn ang="0">
                  <a:pos x="49" y="156"/>
                </a:cxn>
                <a:cxn ang="0">
                  <a:pos x="65" y="160"/>
                </a:cxn>
                <a:cxn ang="0">
                  <a:pos x="80" y="162"/>
                </a:cxn>
              </a:cxnLst>
              <a:rect l="0" t="0" r="r" b="b"/>
              <a:pathLst>
                <a:path w="161" h="162">
                  <a:moveTo>
                    <a:pt x="80" y="162"/>
                  </a:moveTo>
                  <a:lnTo>
                    <a:pt x="96" y="160"/>
                  </a:lnTo>
                  <a:lnTo>
                    <a:pt x="112" y="156"/>
                  </a:lnTo>
                  <a:lnTo>
                    <a:pt x="125" y="148"/>
                  </a:lnTo>
                  <a:lnTo>
                    <a:pt x="137" y="138"/>
                  </a:lnTo>
                  <a:lnTo>
                    <a:pt x="147" y="126"/>
                  </a:lnTo>
                  <a:lnTo>
                    <a:pt x="154" y="113"/>
                  </a:lnTo>
                  <a:lnTo>
                    <a:pt x="159" y="97"/>
                  </a:lnTo>
                  <a:lnTo>
                    <a:pt x="161" y="82"/>
                  </a:lnTo>
                  <a:lnTo>
                    <a:pt x="159" y="64"/>
                  </a:lnTo>
                  <a:lnTo>
                    <a:pt x="154" y="50"/>
                  </a:lnTo>
                  <a:lnTo>
                    <a:pt x="147" y="36"/>
                  </a:lnTo>
                  <a:lnTo>
                    <a:pt x="137" y="23"/>
                  </a:lnTo>
                  <a:lnTo>
                    <a:pt x="125" y="14"/>
                  </a:lnTo>
                  <a:lnTo>
                    <a:pt x="112" y="6"/>
                  </a:lnTo>
                  <a:lnTo>
                    <a:pt x="96" y="1"/>
                  </a:lnTo>
                  <a:lnTo>
                    <a:pt x="80" y="0"/>
                  </a:lnTo>
                  <a:lnTo>
                    <a:pt x="65" y="1"/>
                  </a:lnTo>
                  <a:lnTo>
                    <a:pt x="49" y="6"/>
                  </a:lnTo>
                  <a:lnTo>
                    <a:pt x="36" y="14"/>
                  </a:lnTo>
                  <a:lnTo>
                    <a:pt x="24" y="23"/>
                  </a:lnTo>
                  <a:lnTo>
                    <a:pt x="14" y="36"/>
                  </a:lnTo>
                  <a:lnTo>
                    <a:pt x="6" y="50"/>
                  </a:lnTo>
                  <a:lnTo>
                    <a:pt x="2" y="64"/>
                  </a:lnTo>
                  <a:lnTo>
                    <a:pt x="0" y="82"/>
                  </a:lnTo>
                  <a:lnTo>
                    <a:pt x="2" y="97"/>
                  </a:lnTo>
                  <a:lnTo>
                    <a:pt x="6" y="113"/>
                  </a:lnTo>
                  <a:lnTo>
                    <a:pt x="14" y="126"/>
                  </a:lnTo>
                  <a:lnTo>
                    <a:pt x="24" y="138"/>
                  </a:lnTo>
                  <a:lnTo>
                    <a:pt x="36" y="148"/>
                  </a:lnTo>
                  <a:lnTo>
                    <a:pt x="49" y="156"/>
                  </a:lnTo>
                  <a:lnTo>
                    <a:pt x="65" y="160"/>
                  </a:lnTo>
                  <a:lnTo>
                    <a:pt x="80" y="162"/>
                  </a:lnTo>
                  <a:close/>
                </a:path>
              </a:pathLst>
            </a:custGeom>
            <a:solidFill>
              <a:srgbClr val="FF9E3F"/>
            </a:solidFill>
            <a:ln w="9525">
              <a:noFill/>
              <a:round/>
            </a:ln>
          </p:spPr>
          <p:txBody>
            <a:bodyPr/>
            <a:lstStyle/>
            <a:p>
              <a:endParaRPr lang="en-US"/>
            </a:p>
          </p:txBody>
        </p:sp>
        <p:sp>
          <p:nvSpPr>
            <p:cNvPr id="415911" name="Freeform 167"/>
            <p:cNvSpPr/>
            <p:nvPr/>
          </p:nvSpPr>
          <p:spPr bwMode="auto">
            <a:xfrm>
              <a:off x="3391" y="3508"/>
              <a:ext cx="89" cy="89"/>
            </a:xfrm>
            <a:custGeom>
              <a:avLst/>
              <a:gdLst/>
              <a:ahLst/>
              <a:cxnLst>
                <a:cxn ang="0">
                  <a:pos x="0" y="89"/>
                </a:cxn>
                <a:cxn ang="0">
                  <a:pos x="2" y="72"/>
                </a:cxn>
                <a:cxn ang="0">
                  <a:pos x="7" y="55"/>
                </a:cxn>
                <a:cxn ang="0">
                  <a:pos x="14" y="39"/>
                </a:cxn>
                <a:cxn ang="0">
                  <a:pos x="25" y="26"/>
                </a:cxn>
                <a:cxn ang="0">
                  <a:pos x="32" y="20"/>
                </a:cxn>
                <a:cxn ang="0">
                  <a:pos x="40" y="15"/>
                </a:cxn>
                <a:cxn ang="0">
                  <a:pos x="48" y="11"/>
                </a:cxn>
                <a:cxn ang="0">
                  <a:pos x="55" y="6"/>
                </a:cxn>
                <a:cxn ang="0">
                  <a:pos x="63" y="3"/>
                </a:cxn>
                <a:cxn ang="0">
                  <a:pos x="71" y="1"/>
                </a:cxn>
                <a:cxn ang="0">
                  <a:pos x="79" y="0"/>
                </a:cxn>
                <a:cxn ang="0">
                  <a:pos x="89" y="0"/>
                </a:cxn>
                <a:cxn ang="0">
                  <a:pos x="98" y="0"/>
                </a:cxn>
                <a:cxn ang="0">
                  <a:pos x="106" y="1"/>
                </a:cxn>
                <a:cxn ang="0">
                  <a:pos x="114" y="3"/>
                </a:cxn>
                <a:cxn ang="0">
                  <a:pos x="123" y="6"/>
                </a:cxn>
                <a:cxn ang="0">
                  <a:pos x="130" y="11"/>
                </a:cxn>
                <a:cxn ang="0">
                  <a:pos x="137" y="15"/>
                </a:cxn>
                <a:cxn ang="0">
                  <a:pos x="145" y="20"/>
                </a:cxn>
                <a:cxn ang="0">
                  <a:pos x="152" y="26"/>
                </a:cxn>
                <a:cxn ang="0">
                  <a:pos x="163" y="39"/>
                </a:cxn>
                <a:cxn ang="0">
                  <a:pos x="172" y="55"/>
                </a:cxn>
                <a:cxn ang="0">
                  <a:pos x="177" y="72"/>
                </a:cxn>
                <a:cxn ang="0">
                  <a:pos x="178" y="89"/>
                </a:cxn>
                <a:cxn ang="0">
                  <a:pos x="177" y="107"/>
                </a:cxn>
                <a:cxn ang="0">
                  <a:pos x="170" y="124"/>
                </a:cxn>
                <a:cxn ang="0">
                  <a:pos x="163" y="138"/>
                </a:cxn>
                <a:cxn ang="0">
                  <a:pos x="152" y="153"/>
                </a:cxn>
                <a:cxn ang="0">
                  <a:pos x="139" y="162"/>
                </a:cxn>
                <a:cxn ang="0">
                  <a:pos x="123" y="171"/>
                </a:cxn>
                <a:cxn ang="0">
                  <a:pos x="106" y="176"/>
                </a:cxn>
                <a:cxn ang="0">
                  <a:pos x="89" y="178"/>
                </a:cxn>
                <a:cxn ang="0">
                  <a:pos x="79" y="178"/>
                </a:cxn>
                <a:cxn ang="0">
                  <a:pos x="71" y="176"/>
                </a:cxn>
                <a:cxn ang="0">
                  <a:pos x="63" y="175"/>
                </a:cxn>
                <a:cxn ang="0">
                  <a:pos x="55" y="171"/>
                </a:cxn>
                <a:cxn ang="0">
                  <a:pos x="48" y="167"/>
                </a:cxn>
                <a:cxn ang="0">
                  <a:pos x="40" y="164"/>
                </a:cxn>
                <a:cxn ang="0">
                  <a:pos x="32" y="159"/>
                </a:cxn>
                <a:cxn ang="0">
                  <a:pos x="25" y="153"/>
                </a:cxn>
                <a:cxn ang="0">
                  <a:pos x="14" y="138"/>
                </a:cxn>
                <a:cxn ang="0">
                  <a:pos x="7" y="123"/>
                </a:cxn>
                <a:cxn ang="0">
                  <a:pos x="2" y="107"/>
                </a:cxn>
                <a:cxn ang="0">
                  <a:pos x="0" y="89"/>
                </a:cxn>
              </a:cxnLst>
              <a:rect l="0" t="0" r="r" b="b"/>
              <a:pathLst>
                <a:path w="178" h="178">
                  <a:moveTo>
                    <a:pt x="0" y="89"/>
                  </a:moveTo>
                  <a:lnTo>
                    <a:pt x="2" y="72"/>
                  </a:lnTo>
                  <a:lnTo>
                    <a:pt x="7" y="55"/>
                  </a:lnTo>
                  <a:lnTo>
                    <a:pt x="14" y="39"/>
                  </a:lnTo>
                  <a:lnTo>
                    <a:pt x="25" y="26"/>
                  </a:lnTo>
                  <a:lnTo>
                    <a:pt x="32" y="20"/>
                  </a:lnTo>
                  <a:lnTo>
                    <a:pt x="40" y="15"/>
                  </a:lnTo>
                  <a:lnTo>
                    <a:pt x="48" y="11"/>
                  </a:lnTo>
                  <a:lnTo>
                    <a:pt x="55" y="6"/>
                  </a:lnTo>
                  <a:lnTo>
                    <a:pt x="63" y="3"/>
                  </a:lnTo>
                  <a:lnTo>
                    <a:pt x="71" y="1"/>
                  </a:lnTo>
                  <a:lnTo>
                    <a:pt x="79" y="0"/>
                  </a:lnTo>
                  <a:lnTo>
                    <a:pt x="89" y="0"/>
                  </a:lnTo>
                  <a:lnTo>
                    <a:pt x="98" y="0"/>
                  </a:lnTo>
                  <a:lnTo>
                    <a:pt x="106" y="1"/>
                  </a:lnTo>
                  <a:lnTo>
                    <a:pt x="114" y="3"/>
                  </a:lnTo>
                  <a:lnTo>
                    <a:pt x="123" y="6"/>
                  </a:lnTo>
                  <a:lnTo>
                    <a:pt x="130" y="11"/>
                  </a:lnTo>
                  <a:lnTo>
                    <a:pt x="137" y="15"/>
                  </a:lnTo>
                  <a:lnTo>
                    <a:pt x="145" y="20"/>
                  </a:lnTo>
                  <a:lnTo>
                    <a:pt x="152" y="26"/>
                  </a:lnTo>
                  <a:lnTo>
                    <a:pt x="163" y="39"/>
                  </a:lnTo>
                  <a:lnTo>
                    <a:pt x="172" y="55"/>
                  </a:lnTo>
                  <a:lnTo>
                    <a:pt x="177" y="72"/>
                  </a:lnTo>
                  <a:lnTo>
                    <a:pt x="178" y="89"/>
                  </a:lnTo>
                  <a:lnTo>
                    <a:pt x="177" y="107"/>
                  </a:lnTo>
                  <a:lnTo>
                    <a:pt x="170" y="124"/>
                  </a:lnTo>
                  <a:lnTo>
                    <a:pt x="163" y="138"/>
                  </a:lnTo>
                  <a:lnTo>
                    <a:pt x="152" y="153"/>
                  </a:lnTo>
                  <a:lnTo>
                    <a:pt x="139" y="162"/>
                  </a:lnTo>
                  <a:lnTo>
                    <a:pt x="123" y="171"/>
                  </a:lnTo>
                  <a:lnTo>
                    <a:pt x="106" y="176"/>
                  </a:lnTo>
                  <a:lnTo>
                    <a:pt x="89" y="178"/>
                  </a:lnTo>
                  <a:lnTo>
                    <a:pt x="79" y="178"/>
                  </a:lnTo>
                  <a:lnTo>
                    <a:pt x="71" y="176"/>
                  </a:lnTo>
                  <a:lnTo>
                    <a:pt x="63" y="175"/>
                  </a:lnTo>
                  <a:lnTo>
                    <a:pt x="55" y="171"/>
                  </a:lnTo>
                  <a:lnTo>
                    <a:pt x="48" y="167"/>
                  </a:lnTo>
                  <a:lnTo>
                    <a:pt x="40" y="164"/>
                  </a:lnTo>
                  <a:lnTo>
                    <a:pt x="32" y="159"/>
                  </a:lnTo>
                  <a:lnTo>
                    <a:pt x="25" y="153"/>
                  </a:lnTo>
                  <a:lnTo>
                    <a:pt x="14" y="138"/>
                  </a:lnTo>
                  <a:lnTo>
                    <a:pt x="7" y="123"/>
                  </a:lnTo>
                  <a:lnTo>
                    <a:pt x="2" y="107"/>
                  </a:lnTo>
                  <a:lnTo>
                    <a:pt x="0" y="89"/>
                  </a:lnTo>
                  <a:close/>
                </a:path>
              </a:pathLst>
            </a:custGeom>
            <a:solidFill>
              <a:srgbClr val="000000"/>
            </a:solidFill>
            <a:ln w="9525">
              <a:noFill/>
              <a:round/>
            </a:ln>
          </p:spPr>
          <p:txBody>
            <a:bodyPr/>
            <a:lstStyle/>
            <a:p>
              <a:endParaRPr lang="en-US"/>
            </a:p>
          </p:txBody>
        </p:sp>
        <p:sp>
          <p:nvSpPr>
            <p:cNvPr id="415912" name="Freeform 168"/>
            <p:cNvSpPr/>
            <p:nvPr/>
          </p:nvSpPr>
          <p:spPr bwMode="auto">
            <a:xfrm>
              <a:off x="3395" y="3512"/>
              <a:ext cx="81" cy="81"/>
            </a:xfrm>
            <a:custGeom>
              <a:avLst/>
              <a:gdLst/>
              <a:ahLst/>
              <a:cxnLst>
                <a:cxn ang="0">
                  <a:pos x="81" y="162"/>
                </a:cxn>
                <a:cxn ang="0">
                  <a:pos x="98" y="160"/>
                </a:cxn>
                <a:cxn ang="0">
                  <a:pos x="112" y="156"/>
                </a:cxn>
                <a:cxn ang="0">
                  <a:pos x="126" y="148"/>
                </a:cxn>
                <a:cxn ang="0">
                  <a:pos x="139" y="138"/>
                </a:cxn>
                <a:cxn ang="0">
                  <a:pos x="148" y="126"/>
                </a:cxn>
                <a:cxn ang="0">
                  <a:pos x="156" y="113"/>
                </a:cxn>
                <a:cxn ang="0">
                  <a:pos x="161" y="97"/>
                </a:cxn>
                <a:cxn ang="0">
                  <a:pos x="162" y="81"/>
                </a:cxn>
                <a:cxn ang="0">
                  <a:pos x="161" y="64"/>
                </a:cxn>
                <a:cxn ang="0">
                  <a:pos x="156" y="50"/>
                </a:cxn>
                <a:cxn ang="0">
                  <a:pos x="148" y="36"/>
                </a:cxn>
                <a:cxn ang="0">
                  <a:pos x="139" y="23"/>
                </a:cxn>
                <a:cxn ang="0">
                  <a:pos x="126" y="14"/>
                </a:cxn>
                <a:cxn ang="0">
                  <a:pos x="112" y="6"/>
                </a:cxn>
                <a:cxn ang="0">
                  <a:pos x="98" y="1"/>
                </a:cxn>
                <a:cxn ang="0">
                  <a:pos x="81" y="0"/>
                </a:cxn>
                <a:cxn ang="0">
                  <a:pos x="65" y="1"/>
                </a:cxn>
                <a:cxn ang="0">
                  <a:pos x="49" y="6"/>
                </a:cxn>
                <a:cxn ang="0">
                  <a:pos x="36" y="14"/>
                </a:cxn>
                <a:cxn ang="0">
                  <a:pos x="24" y="23"/>
                </a:cxn>
                <a:cxn ang="0">
                  <a:pos x="14" y="36"/>
                </a:cxn>
                <a:cxn ang="0">
                  <a:pos x="6" y="50"/>
                </a:cxn>
                <a:cxn ang="0">
                  <a:pos x="2" y="64"/>
                </a:cxn>
                <a:cxn ang="0">
                  <a:pos x="0" y="81"/>
                </a:cxn>
                <a:cxn ang="0">
                  <a:pos x="2" y="97"/>
                </a:cxn>
                <a:cxn ang="0">
                  <a:pos x="6" y="113"/>
                </a:cxn>
                <a:cxn ang="0">
                  <a:pos x="14" y="126"/>
                </a:cxn>
                <a:cxn ang="0">
                  <a:pos x="24" y="138"/>
                </a:cxn>
                <a:cxn ang="0">
                  <a:pos x="36" y="148"/>
                </a:cxn>
                <a:cxn ang="0">
                  <a:pos x="49" y="156"/>
                </a:cxn>
                <a:cxn ang="0">
                  <a:pos x="65" y="160"/>
                </a:cxn>
                <a:cxn ang="0">
                  <a:pos x="81" y="162"/>
                </a:cxn>
              </a:cxnLst>
              <a:rect l="0" t="0" r="r" b="b"/>
              <a:pathLst>
                <a:path w="162" h="162">
                  <a:moveTo>
                    <a:pt x="81" y="162"/>
                  </a:moveTo>
                  <a:lnTo>
                    <a:pt x="98" y="160"/>
                  </a:lnTo>
                  <a:lnTo>
                    <a:pt x="112" y="156"/>
                  </a:lnTo>
                  <a:lnTo>
                    <a:pt x="126" y="148"/>
                  </a:lnTo>
                  <a:lnTo>
                    <a:pt x="139" y="138"/>
                  </a:lnTo>
                  <a:lnTo>
                    <a:pt x="148" y="126"/>
                  </a:lnTo>
                  <a:lnTo>
                    <a:pt x="156" y="113"/>
                  </a:lnTo>
                  <a:lnTo>
                    <a:pt x="161" y="97"/>
                  </a:lnTo>
                  <a:lnTo>
                    <a:pt x="162" y="81"/>
                  </a:lnTo>
                  <a:lnTo>
                    <a:pt x="161" y="64"/>
                  </a:lnTo>
                  <a:lnTo>
                    <a:pt x="156" y="50"/>
                  </a:lnTo>
                  <a:lnTo>
                    <a:pt x="148" y="36"/>
                  </a:lnTo>
                  <a:lnTo>
                    <a:pt x="139" y="23"/>
                  </a:lnTo>
                  <a:lnTo>
                    <a:pt x="126" y="14"/>
                  </a:lnTo>
                  <a:lnTo>
                    <a:pt x="112" y="6"/>
                  </a:lnTo>
                  <a:lnTo>
                    <a:pt x="98" y="1"/>
                  </a:lnTo>
                  <a:lnTo>
                    <a:pt x="81" y="0"/>
                  </a:lnTo>
                  <a:lnTo>
                    <a:pt x="65" y="1"/>
                  </a:lnTo>
                  <a:lnTo>
                    <a:pt x="49" y="6"/>
                  </a:lnTo>
                  <a:lnTo>
                    <a:pt x="36" y="14"/>
                  </a:lnTo>
                  <a:lnTo>
                    <a:pt x="24" y="23"/>
                  </a:lnTo>
                  <a:lnTo>
                    <a:pt x="14" y="36"/>
                  </a:lnTo>
                  <a:lnTo>
                    <a:pt x="6" y="50"/>
                  </a:lnTo>
                  <a:lnTo>
                    <a:pt x="2" y="64"/>
                  </a:lnTo>
                  <a:lnTo>
                    <a:pt x="0" y="81"/>
                  </a:lnTo>
                  <a:lnTo>
                    <a:pt x="2" y="97"/>
                  </a:lnTo>
                  <a:lnTo>
                    <a:pt x="6" y="113"/>
                  </a:lnTo>
                  <a:lnTo>
                    <a:pt x="14" y="126"/>
                  </a:lnTo>
                  <a:lnTo>
                    <a:pt x="24" y="138"/>
                  </a:lnTo>
                  <a:lnTo>
                    <a:pt x="36" y="148"/>
                  </a:lnTo>
                  <a:lnTo>
                    <a:pt x="49" y="156"/>
                  </a:lnTo>
                  <a:lnTo>
                    <a:pt x="65" y="160"/>
                  </a:lnTo>
                  <a:lnTo>
                    <a:pt x="81" y="162"/>
                  </a:lnTo>
                  <a:close/>
                </a:path>
              </a:pathLst>
            </a:custGeom>
            <a:solidFill>
              <a:srgbClr val="FFDDBF"/>
            </a:solidFill>
            <a:ln w="9525">
              <a:noFill/>
              <a:round/>
            </a:ln>
          </p:spPr>
          <p:txBody>
            <a:bodyPr/>
            <a:lstStyle/>
            <a:p>
              <a:endParaRPr lang="en-US"/>
            </a:p>
          </p:txBody>
        </p:sp>
        <p:sp>
          <p:nvSpPr>
            <p:cNvPr id="415913" name="Rectangle 169"/>
            <p:cNvSpPr>
              <a:spLocks noChangeArrowheads="1"/>
            </p:cNvSpPr>
            <p:nvPr/>
          </p:nvSpPr>
          <p:spPr bwMode="auto">
            <a:xfrm>
              <a:off x="3434" y="3517"/>
              <a:ext cx="5" cy="13"/>
            </a:xfrm>
            <a:prstGeom prst="rect">
              <a:avLst/>
            </a:prstGeom>
            <a:solidFill>
              <a:srgbClr val="FF9E3F"/>
            </a:solidFill>
            <a:ln w="9525">
              <a:noFill/>
              <a:miter lim="800000"/>
            </a:ln>
          </p:spPr>
          <p:txBody>
            <a:bodyPr/>
            <a:lstStyle/>
            <a:p>
              <a:endParaRPr lang="en-US"/>
            </a:p>
          </p:txBody>
        </p:sp>
        <p:sp>
          <p:nvSpPr>
            <p:cNvPr id="415914" name="Freeform 170"/>
            <p:cNvSpPr/>
            <p:nvPr/>
          </p:nvSpPr>
          <p:spPr bwMode="auto">
            <a:xfrm>
              <a:off x="3413" y="3524"/>
              <a:ext cx="12" cy="14"/>
            </a:xfrm>
            <a:custGeom>
              <a:avLst/>
              <a:gdLst/>
              <a:ahLst/>
              <a:cxnLst>
                <a:cxn ang="0">
                  <a:pos x="26" y="22"/>
                </a:cxn>
                <a:cxn ang="0">
                  <a:pos x="10" y="0"/>
                </a:cxn>
                <a:cxn ang="0">
                  <a:pos x="0" y="8"/>
                </a:cxn>
                <a:cxn ang="0">
                  <a:pos x="18" y="29"/>
                </a:cxn>
                <a:cxn ang="0">
                  <a:pos x="26" y="22"/>
                </a:cxn>
              </a:cxnLst>
              <a:rect l="0" t="0" r="r" b="b"/>
              <a:pathLst>
                <a:path w="26" h="29">
                  <a:moveTo>
                    <a:pt x="26" y="22"/>
                  </a:moveTo>
                  <a:lnTo>
                    <a:pt x="10" y="0"/>
                  </a:lnTo>
                  <a:lnTo>
                    <a:pt x="0" y="8"/>
                  </a:lnTo>
                  <a:lnTo>
                    <a:pt x="18" y="29"/>
                  </a:lnTo>
                  <a:lnTo>
                    <a:pt x="26" y="22"/>
                  </a:lnTo>
                  <a:close/>
                </a:path>
              </a:pathLst>
            </a:custGeom>
            <a:solidFill>
              <a:srgbClr val="FF9E3F"/>
            </a:solidFill>
            <a:ln w="9525">
              <a:noFill/>
              <a:round/>
            </a:ln>
          </p:spPr>
          <p:txBody>
            <a:bodyPr/>
            <a:lstStyle/>
            <a:p>
              <a:endParaRPr lang="en-US"/>
            </a:p>
          </p:txBody>
        </p:sp>
        <p:sp>
          <p:nvSpPr>
            <p:cNvPr id="415915" name="Freeform 171"/>
            <p:cNvSpPr/>
            <p:nvPr/>
          </p:nvSpPr>
          <p:spPr bwMode="auto">
            <a:xfrm>
              <a:off x="3401" y="3541"/>
              <a:ext cx="14" cy="10"/>
            </a:xfrm>
            <a:custGeom>
              <a:avLst/>
              <a:gdLst/>
              <a:ahLst/>
              <a:cxnLst>
                <a:cxn ang="0">
                  <a:pos x="28" y="8"/>
                </a:cxn>
                <a:cxn ang="0">
                  <a:pos x="3" y="0"/>
                </a:cxn>
                <a:cxn ang="0">
                  <a:pos x="0" y="9"/>
                </a:cxn>
                <a:cxn ang="0">
                  <a:pos x="25" y="19"/>
                </a:cxn>
                <a:cxn ang="0">
                  <a:pos x="28" y="8"/>
                </a:cxn>
              </a:cxnLst>
              <a:rect l="0" t="0" r="r" b="b"/>
              <a:pathLst>
                <a:path w="28" h="19">
                  <a:moveTo>
                    <a:pt x="28" y="8"/>
                  </a:moveTo>
                  <a:lnTo>
                    <a:pt x="3" y="0"/>
                  </a:lnTo>
                  <a:lnTo>
                    <a:pt x="0" y="9"/>
                  </a:lnTo>
                  <a:lnTo>
                    <a:pt x="25" y="19"/>
                  </a:lnTo>
                  <a:lnTo>
                    <a:pt x="28" y="8"/>
                  </a:lnTo>
                  <a:close/>
                </a:path>
              </a:pathLst>
            </a:custGeom>
            <a:solidFill>
              <a:srgbClr val="FF9E3F"/>
            </a:solidFill>
            <a:ln w="9525">
              <a:noFill/>
              <a:round/>
            </a:ln>
          </p:spPr>
          <p:txBody>
            <a:bodyPr/>
            <a:lstStyle/>
            <a:p>
              <a:endParaRPr lang="en-US"/>
            </a:p>
          </p:txBody>
        </p:sp>
        <p:sp>
          <p:nvSpPr>
            <p:cNvPr id="415916" name="Freeform 172"/>
            <p:cNvSpPr/>
            <p:nvPr/>
          </p:nvSpPr>
          <p:spPr bwMode="auto">
            <a:xfrm>
              <a:off x="3447" y="3524"/>
              <a:ext cx="11" cy="15"/>
            </a:xfrm>
            <a:custGeom>
              <a:avLst/>
              <a:gdLst/>
              <a:ahLst/>
              <a:cxnLst>
                <a:cxn ang="0">
                  <a:pos x="10" y="30"/>
                </a:cxn>
                <a:cxn ang="0">
                  <a:pos x="24" y="6"/>
                </a:cxn>
                <a:cxn ang="0">
                  <a:pos x="14" y="0"/>
                </a:cxn>
                <a:cxn ang="0">
                  <a:pos x="0" y="24"/>
                </a:cxn>
                <a:cxn ang="0">
                  <a:pos x="10" y="30"/>
                </a:cxn>
              </a:cxnLst>
              <a:rect l="0" t="0" r="r" b="b"/>
              <a:pathLst>
                <a:path w="24" h="30">
                  <a:moveTo>
                    <a:pt x="10" y="30"/>
                  </a:moveTo>
                  <a:lnTo>
                    <a:pt x="24" y="6"/>
                  </a:lnTo>
                  <a:lnTo>
                    <a:pt x="14" y="0"/>
                  </a:lnTo>
                  <a:lnTo>
                    <a:pt x="0" y="24"/>
                  </a:lnTo>
                  <a:lnTo>
                    <a:pt x="10" y="30"/>
                  </a:lnTo>
                  <a:close/>
                </a:path>
              </a:pathLst>
            </a:custGeom>
            <a:solidFill>
              <a:srgbClr val="FF9E3F"/>
            </a:solidFill>
            <a:ln w="9525">
              <a:noFill/>
              <a:round/>
            </a:ln>
          </p:spPr>
          <p:txBody>
            <a:bodyPr/>
            <a:lstStyle/>
            <a:p>
              <a:endParaRPr lang="en-US"/>
            </a:p>
          </p:txBody>
        </p:sp>
        <p:sp>
          <p:nvSpPr>
            <p:cNvPr id="415917" name="Freeform 173"/>
            <p:cNvSpPr/>
            <p:nvPr/>
          </p:nvSpPr>
          <p:spPr bwMode="auto">
            <a:xfrm>
              <a:off x="3455" y="3538"/>
              <a:ext cx="14" cy="13"/>
            </a:xfrm>
            <a:custGeom>
              <a:avLst/>
              <a:gdLst/>
              <a:ahLst/>
              <a:cxnLst>
                <a:cxn ang="0">
                  <a:pos x="6" y="25"/>
                </a:cxn>
                <a:cxn ang="0">
                  <a:pos x="28" y="11"/>
                </a:cxn>
                <a:cxn ang="0">
                  <a:pos x="22" y="0"/>
                </a:cxn>
                <a:cxn ang="0">
                  <a:pos x="0" y="15"/>
                </a:cxn>
                <a:cxn ang="0">
                  <a:pos x="6" y="25"/>
                </a:cxn>
              </a:cxnLst>
              <a:rect l="0" t="0" r="r" b="b"/>
              <a:pathLst>
                <a:path w="28" h="25">
                  <a:moveTo>
                    <a:pt x="6" y="25"/>
                  </a:moveTo>
                  <a:lnTo>
                    <a:pt x="28" y="11"/>
                  </a:lnTo>
                  <a:lnTo>
                    <a:pt x="22" y="0"/>
                  </a:lnTo>
                  <a:lnTo>
                    <a:pt x="0" y="15"/>
                  </a:lnTo>
                  <a:lnTo>
                    <a:pt x="6" y="25"/>
                  </a:lnTo>
                  <a:close/>
                </a:path>
              </a:pathLst>
            </a:custGeom>
            <a:solidFill>
              <a:srgbClr val="FF9E3F"/>
            </a:solidFill>
            <a:ln w="9525">
              <a:noFill/>
              <a:round/>
            </a:ln>
          </p:spPr>
          <p:txBody>
            <a:bodyPr/>
            <a:lstStyle/>
            <a:p>
              <a:endParaRPr lang="en-US"/>
            </a:p>
          </p:txBody>
        </p:sp>
        <p:sp>
          <p:nvSpPr>
            <p:cNvPr id="415918" name="Freeform 174"/>
            <p:cNvSpPr/>
            <p:nvPr/>
          </p:nvSpPr>
          <p:spPr bwMode="auto">
            <a:xfrm>
              <a:off x="3425" y="3537"/>
              <a:ext cx="31" cy="49"/>
            </a:xfrm>
            <a:custGeom>
              <a:avLst/>
              <a:gdLst/>
              <a:ahLst/>
              <a:cxnLst>
                <a:cxn ang="0">
                  <a:pos x="50" y="41"/>
                </a:cxn>
                <a:cxn ang="0">
                  <a:pos x="48" y="41"/>
                </a:cxn>
                <a:cxn ang="0">
                  <a:pos x="52" y="40"/>
                </a:cxn>
                <a:cxn ang="0">
                  <a:pos x="60" y="32"/>
                </a:cxn>
                <a:cxn ang="0">
                  <a:pos x="58" y="22"/>
                </a:cxn>
                <a:cxn ang="0">
                  <a:pos x="52" y="15"/>
                </a:cxn>
                <a:cxn ang="0">
                  <a:pos x="47" y="11"/>
                </a:cxn>
                <a:cxn ang="0">
                  <a:pos x="41" y="8"/>
                </a:cxn>
                <a:cxn ang="0">
                  <a:pos x="33" y="0"/>
                </a:cxn>
                <a:cxn ang="0">
                  <a:pos x="20" y="0"/>
                </a:cxn>
                <a:cxn ang="0">
                  <a:pos x="17" y="10"/>
                </a:cxn>
                <a:cxn ang="0">
                  <a:pos x="11" y="13"/>
                </a:cxn>
                <a:cxn ang="0">
                  <a:pos x="4" y="19"/>
                </a:cxn>
                <a:cxn ang="0">
                  <a:pos x="0" y="29"/>
                </a:cxn>
                <a:cxn ang="0">
                  <a:pos x="1" y="40"/>
                </a:cxn>
                <a:cxn ang="0">
                  <a:pos x="4" y="48"/>
                </a:cxn>
                <a:cxn ang="0">
                  <a:pos x="9" y="52"/>
                </a:cxn>
                <a:cxn ang="0">
                  <a:pos x="11" y="52"/>
                </a:cxn>
                <a:cxn ang="0">
                  <a:pos x="7" y="54"/>
                </a:cxn>
                <a:cxn ang="0">
                  <a:pos x="0" y="62"/>
                </a:cxn>
                <a:cxn ang="0">
                  <a:pos x="0" y="70"/>
                </a:cxn>
                <a:cxn ang="0">
                  <a:pos x="3" y="78"/>
                </a:cxn>
                <a:cxn ang="0">
                  <a:pos x="9" y="84"/>
                </a:cxn>
                <a:cxn ang="0">
                  <a:pos x="20" y="90"/>
                </a:cxn>
                <a:cxn ang="0">
                  <a:pos x="20" y="100"/>
                </a:cxn>
                <a:cxn ang="0">
                  <a:pos x="33" y="100"/>
                </a:cxn>
                <a:cxn ang="0">
                  <a:pos x="41" y="92"/>
                </a:cxn>
                <a:cxn ang="0">
                  <a:pos x="42" y="89"/>
                </a:cxn>
                <a:cxn ang="0">
                  <a:pos x="47" y="87"/>
                </a:cxn>
                <a:cxn ang="0">
                  <a:pos x="53" y="82"/>
                </a:cxn>
                <a:cxn ang="0">
                  <a:pos x="60" y="71"/>
                </a:cxn>
                <a:cxn ang="0">
                  <a:pos x="61" y="56"/>
                </a:cxn>
                <a:cxn ang="0">
                  <a:pos x="56" y="46"/>
                </a:cxn>
              </a:cxnLst>
              <a:rect l="0" t="0" r="r" b="b"/>
              <a:pathLst>
                <a:path w="61" h="100">
                  <a:moveTo>
                    <a:pt x="52" y="43"/>
                  </a:moveTo>
                  <a:lnTo>
                    <a:pt x="50" y="41"/>
                  </a:lnTo>
                  <a:lnTo>
                    <a:pt x="50" y="41"/>
                  </a:lnTo>
                  <a:lnTo>
                    <a:pt x="48" y="41"/>
                  </a:lnTo>
                  <a:lnTo>
                    <a:pt x="47" y="40"/>
                  </a:lnTo>
                  <a:lnTo>
                    <a:pt x="52" y="40"/>
                  </a:lnTo>
                  <a:lnTo>
                    <a:pt x="60" y="40"/>
                  </a:lnTo>
                  <a:lnTo>
                    <a:pt x="60" y="32"/>
                  </a:lnTo>
                  <a:lnTo>
                    <a:pt x="60" y="27"/>
                  </a:lnTo>
                  <a:lnTo>
                    <a:pt x="58" y="22"/>
                  </a:lnTo>
                  <a:lnTo>
                    <a:pt x="55" y="18"/>
                  </a:lnTo>
                  <a:lnTo>
                    <a:pt x="52" y="15"/>
                  </a:lnTo>
                  <a:lnTo>
                    <a:pt x="48" y="13"/>
                  </a:lnTo>
                  <a:lnTo>
                    <a:pt x="47" y="11"/>
                  </a:lnTo>
                  <a:lnTo>
                    <a:pt x="44" y="10"/>
                  </a:lnTo>
                  <a:lnTo>
                    <a:pt x="41" y="8"/>
                  </a:lnTo>
                  <a:lnTo>
                    <a:pt x="41" y="0"/>
                  </a:lnTo>
                  <a:lnTo>
                    <a:pt x="33" y="0"/>
                  </a:lnTo>
                  <a:lnTo>
                    <a:pt x="28" y="0"/>
                  </a:lnTo>
                  <a:lnTo>
                    <a:pt x="20" y="0"/>
                  </a:lnTo>
                  <a:lnTo>
                    <a:pt x="20" y="8"/>
                  </a:lnTo>
                  <a:lnTo>
                    <a:pt x="17" y="10"/>
                  </a:lnTo>
                  <a:lnTo>
                    <a:pt x="14" y="11"/>
                  </a:lnTo>
                  <a:lnTo>
                    <a:pt x="11" y="13"/>
                  </a:lnTo>
                  <a:lnTo>
                    <a:pt x="7" y="15"/>
                  </a:lnTo>
                  <a:lnTo>
                    <a:pt x="4" y="19"/>
                  </a:lnTo>
                  <a:lnTo>
                    <a:pt x="1" y="24"/>
                  </a:lnTo>
                  <a:lnTo>
                    <a:pt x="0" y="29"/>
                  </a:lnTo>
                  <a:lnTo>
                    <a:pt x="0" y="33"/>
                  </a:lnTo>
                  <a:lnTo>
                    <a:pt x="1" y="40"/>
                  </a:lnTo>
                  <a:lnTo>
                    <a:pt x="3" y="45"/>
                  </a:lnTo>
                  <a:lnTo>
                    <a:pt x="4" y="48"/>
                  </a:lnTo>
                  <a:lnTo>
                    <a:pt x="7" y="51"/>
                  </a:lnTo>
                  <a:lnTo>
                    <a:pt x="9" y="52"/>
                  </a:lnTo>
                  <a:lnTo>
                    <a:pt x="9" y="52"/>
                  </a:lnTo>
                  <a:lnTo>
                    <a:pt x="11" y="52"/>
                  </a:lnTo>
                  <a:lnTo>
                    <a:pt x="11" y="54"/>
                  </a:lnTo>
                  <a:lnTo>
                    <a:pt x="7" y="54"/>
                  </a:lnTo>
                  <a:lnTo>
                    <a:pt x="0" y="54"/>
                  </a:lnTo>
                  <a:lnTo>
                    <a:pt x="0" y="62"/>
                  </a:lnTo>
                  <a:lnTo>
                    <a:pt x="0" y="67"/>
                  </a:lnTo>
                  <a:lnTo>
                    <a:pt x="0" y="70"/>
                  </a:lnTo>
                  <a:lnTo>
                    <a:pt x="1" y="74"/>
                  </a:lnTo>
                  <a:lnTo>
                    <a:pt x="3" y="78"/>
                  </a:lnTo>
                  <a:lnTo>
                    <a:pt x="6" y="81"/>
                  </a:lnTo>
                  <a:lnTo>
                    <a:pt x="9" y="84"/>
                  </a:lnTo>
                  <a:lnTo>
                    <a:pt x="14" y="87"/>
                  </a:lnTo>
                  <a:lnTo>
                    <a:pt x="20" y="90"/>
                  </a:lnTo>
                  <a:lnTo>
                    <a:pt x="20" y="92"/>
                  </a:lnTo>
                  <a:lnTo>
                    <a:pt x="20" y="100"/>
                  </a:lnTo>
                  <a:lnTo>
                    <a:pt x="28" y="100"/>
                  </a:lnTo>
                  <a:lnTo>
                    <a:pt x="33" y="100"/>
                  </a:lnTo>
                  <a:lnTo>
                    <a:pt x="41" y="100"/>
                  </a:lnTo>
                  <a:lnTo>
                    <a:pt x="41" y="92"/>
                  </a:lnTo>
                  <a:lnTo>
                    <a:pt x="41" y="90"/>
                  </a:lnTo>
                  <a:lnTo>
                    <a:pt x="42" y="89"/>
                  </a:lnTo>
                  <a:lnTo>
                    <a:pt x="45" y="87"/>
                  </a:lnTo>
                  <a:lnTo>
                    <a:pt x="47" y="87"/>
                  </a:lnTo>
                  <a:lnTo>
                    <a:pt x="48" y="85"/>
                  </a:lnTo>
                  <a:lnTo>
                    <a:pt x="53" y="82"/>
                  </a:lnTo>
                  <a:lnTo>
                    <a:pt x="58" y="78"/>
                  </a:lnTo>
                  <a:lnTo>
                    <a:pt x="60" y="71"/>
                  </a:lnTo>
                  <a:lnTo>
                    <a:pt x="61" y="62"/>
                  </a:lnTo>
                  <a:lnTo>
                    <a:pt x="61" y="56"/>
                  </a:lnTo>
                  <a:lnTo>
                    <a:pt x="60" y="51"/>
                  </a:lnTo>
                  <a:lnTo>
                    <a:pt x="56" y="46"/>
                  </a:lnTo>
                  <a:lnTo>
                    <a:pt x="52" y="43"/>
                  </a:lnTo>
                  <a:close/>
                </a:path>
              </a:pathLst>
            </a:custGeom>
            <a:solidFill>
              <a:srgbClr val="000000"/>
            </a:solidFill>
            <a:ln w="9525">
              <a:noFill/>
              <a:round/>
            </a:ln>
          </p:spPr>
          <p:txBody>
            <a:bodyPr/>
            <a:lstStyle/>
            <a:p>
              <a:endParaRPr lang="en-US"/>
            </a:p>
          </p:txBody>
        </p:sp>
        <p:sp>
          <p:nvSpPr>
            <p:cNvPr id="415919" name="Freeform 175"/>
            <p:cNvSpPr/>
            <p:nvPr/>
          </p:nvSpPr>
          <p:spPr bwMode="auto">
            <a:xfrm>
              <a:off x="3442" y="3563"/>
              <a:ext cx="5" cy="12"/>
            </a:xfrm>
            <a:custGeom>
              <a:avLst/>
              <a:gdLst/>
              <a:ahLst/>
              <a:cxnLst>
                <a:cxn ang="0">
                  <a:pos x="0" y="0"/>
                </a:cxn>
                <a:cxn ang="0">
                  <a:pos x="1" y="2"/>
                </a:cxn>
                <a:cxn ang="0">
                  <a:pos x="4" y="2"/>
                </a:cxn>
                <a:cxn ang="0">
                  <a:pos x="6" y="2"/>
                </a:cxn>
                <a:cxn ang="0">
                  <a:pos x="8" y="4"/>
                </a:cxn>
                <a:cxn ang="0">
                  <a:pos x="9" y="5"/>
                </a:cxn>
                <a:cxn ang="0">
                  <a:pos x="11" y="7"/>
                </a:cxn>
                <a:cxn ang="0">
                  <a:pos x="11" y="10"/>
                </a:cxn>
                <a:cxn ang="0">
                  <a:pos x="11" y="13"/>
                </a:cxn>
                <a:cxn ang="0">
                  <a:pos x="11" y="15"/>
                </a:cxn>
                <a:cxn ang="0">
                  <a:pos x="11" y="16"/>
                </a:cxn>
                <a:cxn ang="0">
                  <a:pos x="11" y="18"/>
                </a:cxn>
                <a:cxn ang="0">
                  <a:pos x="9" y="19"/>
                </a:cxn>
                <a:cxn ang="0">
                  <a:pos x="8" y="21"/>
                </a:cxn>
                <a:cxn ang="0">
                  <a:pos x="6" y="22"/>
                </a:cxn>
                <a:cxn ang="0">
                  <a:pos x="3" y="24"/>
                </a:cxn>
                <a:cxn ang="0">
                  <a:pos x="0" y="24"/>
                </a:cxn>
                <a:cxn ang="0">
                  <a:pos x="0" y="0"/>
                </a:cxn>
              </a:cxnLst>
              <a:rect l="0" t="0" r="r" b="b"/>
              <a:pathLst>
                <a:path w="11" h="24">
                  <a:moveTo>
                    <a:pt x="0" y="0"/>
                  </a:moveTo>
                  <a:lnTo>
                    <a:pt x="1" y="2"/>
                  </a:lnTo>
                  <a:lnTo>
                    <a:pt x="4" y="2"/>
                  </a:lnTo>
                  <a:lnTo>
                    <a:pt x="6" y="2"/>
                  </a:lnTo>
                  <a:lnTo>
                    <a:pt x="8" y="4"/>
                  </a:lnTo>
                  <a:lnTo>
                    <a:pt x="9" y="5"/>
                  </a:lnTo>
                  <a:lnTo>
                    <a:pt x="11" y="7"/>
                  </a:lnTo>
                  <a:lnTo>
                    <a:pt x="11" y="10"/>
                  </a:lnTo>
                  <a:lnTo>
                    <a:pt x="11" y="13"/>
                  </a:lnTo>
                  <a:lnTo>
                    <a:pt x="11" y="15"/>
                  </a:lnTo>
                  <a:lnTo>
                    <a:pt x="11" y="16"/>
                  </a:lnTo>
                  <a:lnTo>
                    <a:pt x="11" y="18"/>
                  </a:lnTo>
                  <a:lnTo>
                    <a:pt x="9" y="19"/>
                  </a:lnTo>
                  <a:lnTo>
                    <a:pt x="8" y="21"/>
                  </a:lnTo>
                  <a:lnTo>
                    <a:pt x="6" y="22"/>
                  </a:lnTo>
                  <a:lnTo>
                    <a:pt x="3" y="24"/>
                  </a:lnTo>
                  <a:lnTo>
                    <a:pt x="0" y="24"/>
                  </a:lnTo>
                  <a:lnTo>
                    <a:pt x="0" y="0"/>
                  </a:lnTo>
                  <a:close/>
                </a:path>
              </a:pathLst>
            </a:custGeom>
            <a:solidFill>
              <a:srgbClr val="FF9E3F"/>
            </a:solidFill>
            <a:ln w="9525">
              <a:noFill/>
              <a:round/>
            </a:ln>
          </p:spPr>
          <p:txBody>
            <a:bodyPr/>
            <a:lstStyle/>
            <a:p>
              <a:endParaRPr lang="en-US"/>
            </a:p>
          </p:txBody>
        </p:sp>
        <p:sp>
          <p:nvSpPr>
            <p:cNvPr id="415920" name="Freeform 176"/>
            <p:cNvSpPr/>
            <p:nvPr/>
          </p:nvSpPr>
          <p:spPr bwMode="auto">
            <a:xfrm>
              <a:off x="3434" y="3547"/>
              <a:ext cx="5" cy="11"/>
            </a:xfrm>
            <a:custGeom>
              <a:avLst/>
              <a:gdLst/>
              <a:ahLst/>
              <a:cxnLst>
                <a:cxn ang="0">
                  <a:pos x="2" y="5"/>
                </a:cxn>
                <a:cxn ang="0">
                  <a:pos x="3" y="3"/>
                </a:cxn>
                <a:cxn ang="0">
                  <a:pos x="5" y="1"/>
                </a:cxn>
                <a:cxn ang="0">
                  <a:pos x="8" y="1"/>
                </a:cxn>
                <a:cxn ang="0">
                  <a:pos x="11" y="0"/>
                </a:cxn>
                <a:cxn ang="0">
                  <a:pos x="11" y="22"/>
                </a:cxn>
                <a:cxn ang="0">
                  <a:pos x="9" y="22"/>
                </a:cxn>
                <a:cxn ang="0">
                  <a:pos x="6" y="20"/>
                </a:cxn>
                <a:cxn ang="0">
                  <a:pos x="5" y="20"/>
                </a:cxn>
                <a:cxn ang="0">
                  <a:pos x="3" y="19"/>
                </a:cxn>
                <a:cxn ang="0">
                  <a:pos x="2" y="17"/>
                </a:cxn>
                <a:cxn ang="0">
                  <a:pos x="0" y="16"/>
                </a:cxn>
                <a:cxn ang="0">
                  <a:pos x="0" y="12"/>
                </a:cxn>
                <a:cxn ang="0">
                  <a:pos x="0" y="11"/>
                </a:cxn>
                <a:cxn ang="0">
                  <a:pos x="0" y="9"/>
                </a:cxn>
                <a:cxn ang="0">
                  <a:pos x="0" y="8"/>
                </a:cxn>
                <a:cxn ang="0">
                  <a:pos x="0" y="6"/>
                </a:cxn>
                <a:cxn ang="0">
                  <a:pos x="2" y="5"/>
                </a:cxn>
              </a:cxnLst>
              <a:rect l="0" t="0" r="r" b="b"/>
              <a:pathLst>
                <a:path w="11" h="22">
                  <a:moveTo>
                    <a:pt x="2" y="5"/>
                  </a:moveTo>
                  <a:lnTo>
                    <a:pt x="3" y="3"/>
                  </a:lnTo>
                  <a:lnTo>
                    <a:pt x="5" y="1"/>
                  </a:lnTo>
                  <a:lnTo>
                    <a:pt x="8" y="1"/>
                  </a:lnTo>
                  <a:lnTo>
                    <a:pt x="11" y="0"/>
                  </a:lnTo>
                  <a:lnTo>
                    <a:pt x="11" y="22"/>
                  </a:lnTo>
                  <a:lnTo>
                    <a:pt x="9" y="22"/>
                  </a:lnTo>
                  <a:lnTo>
                    <a:pt x="6" y="20"/>
                  </a:lnTo>
                  <a:lnTo>
                    <a:pt x="5" y="20"/>
                  </a:lnTo>
                  <a:lnTo>
                    <a:pt x="3" y="19"/>
                  </a:lnTo>
                  <a:lnTo>
                    <a:pt x="2" y="17"/>
                  </a:lnTo>
                  <a:lnTo>
                    <a:pt x="0" y="16"/>
                  </a:lnTo>
                  <a:lnTo>
                    <a:pt x="0" y="12"/>
                  </a:lnTo>
                  <a:lnTo>
                    <a:pt x="0" y="11"/>
                  </a:lnTo>
                  <a:lnTo>
                    <a:pt x="0" y="9"/>
                  </a:lnTo>
                  <a:lnTo>
                    <a:pt x="0" y="8"/>
                  </a:lnTo>
                  <a:lnTo>
                    <a:pt x="0" y="6"/>
                  </a:lnTo>
                  <a:lnTo>
                    <a:pt x="2" y="5"/>
                  </a:lnTo>
                  <a:close/>
                </a:path>
              </a:pathLst>
            </a:custGeom>
            <a:solidFill>
              <a:srgbClr val="FF9E3F"/>
            </a:solidFill>
            <a:ln w="9525">
              <a:noFill/>
              <a:round/>
            </a:ln>
          </p:spPr>
          <p:txBody>
            <a:bodyPr/>
            <a:lstStyle/>
            <a:p>
              <a:endParaRPr lang="en-US"/>
            </a:p>
          </p:txBody>
        </p:sp>
        <p:sp>
          <p:nvSpPr>
            <p:cNvPr id="415921" name="Freeform 177"/>
            <p:cNvSpPr/>
            <p:nvPr/>
          </p:nvSpPr>
          <p:spPr bwMode="auto">
            <a:xfrm>
              <a:off x="3429" y="3541"/>
              <a:ext cx="23" cy="41"/>
            </a:xfrm>
            <a:custGeom>
              <a:avLst/>
              <a:gdLst/>
              <a:ahLst/>
              <a:cxnLst>
                <a:cxn ang="0">
                  <a:pos x="10" y="38"/>
                </a:cxn>
                <a:cxn ang="0">
                  <a:pos x="16" y="43"/>
                </a:cxn>
                <a:cxn ang="0">
                  <a:pos x="21" y="68"/>
                </a:cxn>
                <a:cxn ang="0">
                  <a:pos x="15" y="66"/>
                </a:cxn>
                <a:cxn ang="0">
                  <a:pos x="10" y="62"/>
                </a:cxn>
                <a:cxn ang="0">
                  <a:pos x="8" y="59"/>
                </a:cxn>
                <a:cxn ang="0">
                  <a:pos x="8" y="54"/>
                </a:cxn>
                <a:cxn ang="0">
                  <a:pos x="0" y="57"/>
                </a:cxn>
                <a:cxn ang="0">
                  <a:pos x="0" y="63"/>
                </a:cxn>
                <a:cxn ang="0">
                  <a:pos x="5" y="70"/>
                </a:cxn>
                <a:cxn ang="0">
                  <a:pos x="15" y="74"/>
                </a:cxn>
                <a:cxn ang="0">
                  <a:pos x="21" y="84"/>
                </a:cxn>
                <a:cxn ang="0">
                  <a:pos x="26" y="76"/>
                </a:cxn>
                <a:cxn ang="0">
                  <a:pos x="32" y="73"/>
                </a:cxn>
                <a:cxn ang="0">
                  <a:pos x="38" y="71"/>
                </a:cxn>
                <a:cxn ang="0">
                  <a:pos x="45" y="65"/>
                </a:cxn>
                <a:cxn ang="0">
                  <a:pos x="46" y="54"/>
                </a:cxn>
                <a:cxn ang="0">
                  <a:pos x="45" y="48"/>
                </a:cxn>
                <a:cxn ang="0">
                  <a:pos x="40" y="41"/>
                </a:cxn>
                <a:cxn ang="0">
                  <a:pos x="34" y="38"/>
                </a:cxn>
                <a:cxn ang="0">
                  <a:pos x="26" y="37"/>
                </a:cxn>
                <a:cxn ang="0">
                  <a:pos x="27" y="14"/>
                </a:cxn>
                <a:cxn ang="0">
                  <a:pos x="32" y="18"/>
                </a:cxn>
                <a:cxn ang="0">
                  <a:pos x="35" y="21"/>
                </a:cxn>
                <a:cxn ang="0">
                  <a:pos x="35" y="22"/>
                </a:cxn>
                <a:cxn ang="0">
                  <a:pos x="45" y="24"/>
                </a:cxn>
                <a:cxn ang="0">
                  <a:pos x="43" y="18"/>
                </a:cxn>
                <a:cxn ang="0">
                  <a:pos x="38" y="11"/>
                </a:cxn>
                <a:cxn ang="0">
                  <a:pos x="32" y="8"/>
                </a:cxn>
                <a:cxn ang="0">
                  <a:pos x="26" y="7"/>
                </a:cxn>
                <a:cxn ang="0">
                  <a:pos x="21" y="0"/>
                </a:cxn>
                <a:cxn ang="0">
                  <a:pos x="16" y="7"/>
                </a:cxn>
                <a:cxn ang="0">
                  <a:pos x="10" y="10"/>
                </a:cxn>
                <a:cxn ang="0">
                  <a:pos x="5" y="16"/>
                </a:cxn>
                <a:cxn ang="0">
                  <a:pos x="2" y="22"/>
                </a:cxn>
                <a:cxn ang="0">
                  <a:pos x="2" y="29"/>
                </a:cxn>
                <a:cxn ang="0">
                  <a:pos x="5" y="35"/>
                </a:cxn>
              </a:cxnLst>
              <a:rect l="0" t="0" r="r" b="b"/>
              <a:pathLst>
                <a:path w="46" h="84">
                  <a:moveTo>
                    <a:pt x="7" y="37"/>
                  </a:moveTo>
                  <a:lnTo>
                    <a:pt x="10" y="38"/>
                  </a:lnTo>
                  <a:lnTo>
                    <a:pt x="13" y="41"/>
                  </a:lnTo>
                  <a:lnTo>
                    <a:pt x="16" y="43"/>
                  </a:lnTo>
                  <a:lnTo>
                    <a:pt x="21" y="43"/>
                  </a:lnTo>
                  <a:lnTo>
                    <a:pt x="21" y="68"/>
                  </a:lnTo>
                  <a:lnTo>
                    <a:pt x="18" y="68"/>
                  </a:lnTo>
                  <a:lnTo>
                    <a:pt x="15" y="66"/>
                  </a:lnTo>
                  <a:lnTo>
                    <a:pt x="12" y="65"/>
                  </a:lnTo>
                  <a:lnTo>
                    <a:pt x="10" y="62"/>
                  </a:lnTo>
                  <a:lnTo>
                    <a:pt x="8" y="60"/>
                  </a:lnTo>
                  <a:lnTo>
                    <a:pt x="8" y="59"/>
                  </a:lnTo>
                  <a:lnTo>
                    <a:pt x="8" y="55"/>
                  </a:lnTo>
                  <a:lnTo>
                    <a:pt x="8" y="54"/>
                  </a:lnTo>
                  <a:lnTo>
                    <a:pt x="0" y="54"/>
                  </a:lnTo>
                  <a:lnTo>
                    <a:pt x="0" y="57"/>
                  </a:lnTo>
                  <a:lnTo>
                    <a:pt x="0" y="60"/>
                  </a:lnTo>
                  <a:lnTo>
                    <a:pt x="0" y="63"/>
                  </a:lnTo>
                  <a:lnTo>
                    <a:pt x="2" y="66"/>
                  </a:lnTo>
                  <a:lnTo>
                    <a:pt x="5" y="70"/>
                  </a:lnTo>
                  <a:lnTo>
                    <a:pt x="10" y="73"/>
                  </a:lnTo>
                  <a:lnTo>
                    <a:pt x="15" y="74"/>
                  </a:lnTo>
                  <a:lnTo>
                    <a:pt x="21" y="76"/>
                  </a:lnTo>
                  <a:lnTo>
                    <a:pt x="21" y="84"/>
                  </a:lnTo>
                  <a:lnTo>
                    <a:pt x="26" y="84"/>
                  </a:lnTo>
                  <a:lnTo>
                    <a:pt x="26" y="76"/>
                  </a:lnTo>
                  <a:lnTo>
                    <a:pt x="29" y="74"/>
                  </a:lnTo>
                  <a:lnTo>
                    <a:pt x="32" y="73"/>
                  </a:lnTo>
                  <a:lnTo>
                    <a:pt x="35" y="73"/>
                  </a:lnTo>
                  <a:lnTo>
                    <a:pt x="38" y="71"/>
                  </a:lnTo>
                  <a:lnTo>
                    <a:pt x="41" y="68"/>
                  </a:lnTo>
                  <a:lnTo>
                    <a:pt x="45" y="65"/>
                  </a:lnTo>
                  <a:lnTo>
                    <a:pt x="46" y="60"/>
                  </a:lnTo>
                  <a:lnTo>
                    <a:pt x="46" y="54"/>
                  </a:lnTo>
                  <a:lnTo>
                    <a:pt x="46" y="51"/>
                  </a:lnTo>
                  <a:lnTo>
                    <a:pt x="45" y="48"/>
                  </a:lnTo>
                  <a:lnTo>
                    <a:pt x="41" y="44"/>
                  </a:lnTo>
                  <a:lnTo>
                    <a:pt x="40" y="41"/>
                  </a:lnTo>
                  <a:lnTo>
                    <a:pt x="37" y="40"/>
                  </a:lnTo>
                  <a:lnTo>
                    <a:pt x="34" y="38"/>
                  </a:lnTo>
                  <a:lnTo>
                    <a:pt x="30" y="38"/>
                  </a:lnTo>
                  <a:lnTo>
                    <a:pt x="26" y="37"/>
                  </a:lnTo>
                  <a:lnTo>
                    <a:pt x="26" y="14"/>
                  </a:lnTo>
                  <a:lnTo>
                    <a:pt x="27" y="14"/>
                  </a:lnTo>
                  <a:lnTo>
                    <a:pt x="30" y="16"/>
                  </a:lnTo>
                  <a:lnTo>
                    <a:pt x="32" y="18"/>
                  </a:lnTo>
                  <a:lnTo>
                    <a:pt x="34" y="19"/>
                  </a:lnTo>
                  <a:lnTo>
                    <a:pt x="35" y="21"/>
                  </a:lnTo>
                  <a:lnTo>
                    <a:pt x="35" y="21"/>
                  </a:lnTo>
                  <a:lnTo>
                    <a:pt x="35" y="22"/>
                  </a:lnTo>
                  <a:lnTo>
                    <a:pt x="37" y="24"/>
                  </a:lnTo>
                  <a:lnTo>
                    <a:pt x="45" y="24"/>
                  </a:lnTo>
                  <a:lnTo>
                    <a:pt x="45" y="21"/>
                  </a:lnTo>
                  <a:lnTo>
                    <a:pt x="43" y="18"/>
                  </a:lnTo>
                  <a:lnTo>
                    <a:pt x="40" y="14"/>
                  </a:lnTo>
                  <a:lnTo>
                    <a:pt x="38" y="11"/>
                  </a:lnTo>
                  <a:lnTo>
                    <a:pt x="35" y="10"/>
                  </a:lnTo>
                  <a:lnTo>
                    <a:pt x="32" y="8"/>
                  </a:lnTo>
                  <a:lnTo>
                    <a:pt x="29" y="7"/>
                  </a:lnTo>
                  <a:lnTo>
                    <a:pt x="26" y="7"/>
                  </a:lnTo>
                  <a:lnTo>
                    <a:pt x="26" y="0"/>
                  </a:lnTo>
                  <a:lnTo>
                    <a:pt x="21" y="0"/>
                  </a:lnTo>
                  <a:lnTo>
                    <a:pt x="21" y="7"/>
                  </a:lnTo>
                  <a:lnTo>
                    <a:pt x="16" y="7"/>
                  </a:lnTo>
                  <a:lnTo>
                    <a:pt x="13" y="8"/>
                  </a:lnTo>
                  <a:lnTo>
                    <a:pt x="10" y="10"/>
                  </a:lnTo>
                  <a:lnTo>
                    <a:pt x="7" y="13"/>
                  </a:lnTo>
                  <a:lnTo>
                    <a:pt x="5" y="16"/>
                  </a:lnTo>
                  <a:lnTo>
                    <a:pt x="4" y="19"/>
                  </a:lnTo>
                  <a:lnTo>
                    <a:pt x="2" y="22"/>
                  </a:lnTo>
                  <a:lnTo>
                    <a:pt x="2" y="25"/>
                  </a:lnTo>
                  <a:lnTo>
                    <a:pt x="2" y="29"/>
                  </a:lnTo>
                  <a:lnTo>
                    <a:pt x="4" y="32"/>
                  </a:lnTo>
                  <a:lnTo>
                    <a:pt x="5" y="35"/>
                  </a:lnTo>
                  <a:lnTo>
                    <a:pt x="7" y="37"/>
                  </a:lnTo>
                  <a:close/>
                </a:path>
              </a:pathLst>
            </a:custGeom>
            <a:solidFill>
              <a:srgbClr val="FF9E3F"/>
            </a:solidFill>
            <a:ln w="9525">
              <a:noFill/>
              <a:round/>
            </a:ln>
          </p:spPr>
          <p:txBody>
            <a:bodyPr/>
            <a:lstStyle/>
            <a:p>
              <a:endParaRPr lang="en-US"/>
            </a:p>
          </p:txBody>
        </p:sp>
        <p:sp>
          <p:nvSpPr>
            <p:cNvPr id="415922" name="Freeform 178"/>
            <p:cNvSpPr/>
            <p:nvPr/>
          </p:nvSpPr>
          <p:spPr bwMode="auto">
            <a:xfrm>
              <a:off x="3422" y="3535"/>
              <a:ext cx="31" cy="50"/>
            </a:xfrm>
            <a:custGeom>
              <a:avLst/>
              <a:gdLst/>
              <a:ahLst/>
              <a:cxnLst>
                <a:cxn ang="0">
                  <a:pos x="51" y="41"/>
                </a:cxn>
                <a:cxn ang="0">
                  <a:pos x="49" y="41"/>
                </a:cxn>
                <a:cxn ang="0">
                  <a:pos x="52" y="40"/>
                </a:cxn>
                <a:cxn ang="0">
                  <a:pos x="60" y="32"/>
                </a:cxn>
                <a:cxn ang="0">
                  <a:pos x="59" y="22"/>
                </a:cxn>
                <a:cxn ang="0">
                  <a:pos x="54" y="14"/>
                </a:cxn>
                <a:cxn ang="0">
                  <a:pos x="48" y="11"/>
                </a:cxn>
                <a:cxn ang="0">
                  <a:pos x="41" y="8"/>
                </a:cxn>
                <a:cxn ang="0">
                  <a:pos x="33" y="0"/>
                </a:cxn>
                <a:cxn ang="0">
                  <a:pos x="21" y="0"/>
                </a:cxn>
                <a:cxn ang="0">
                  <a:pos x="18" y="8"/>
                </a:cxn>
                <a:cxn ang="0">
                  <a:pos x="13" y="13"/>
                </a:cxn>
                <a:cxn ang="0">
                  <a:pos x="7" y="18"/>
                </a:cxn>
                <a:cxn ang="0">
                  <a:pos x="2" y="27"/>
                </a:cxn>
                <a:cxn ang="0">
                  <a:pos x="3" y="38"/>
                </a:cxn>
                <a:cxn ang="0">
                  <a:pos x="7" y="48"/>
                </a:cxn>
                <a:cxn ang="0">
                  <a:pos x="10" y="51"/>
                </a:cxn>
                <a:cxn ang="0">
                  <a:pos x="11" y="52"/>
                </a:cxn>
                <a:cxn ang="0">
                  <a:pos x="8" y="52"/>
                </a:cxn>
                <a:cxn ang="0">
                  <a:pos x="0" y="60"/>
                </a:cxn>
                <a:cxn ang="0">
                  <a:pos x="2" y="70"/>
                </a:cxn>
                <a:cxn ang="0">
                  <a:pos x="5" y="77"/>
                </a:cxn>
                <a:cxn ang="0">
                  <a:pos x="10" y="84"/>
                </a:cxn>
                <a:cxn ang="0">
                  <a:pos x="21" y="90"/>
                </a:cxn>
                <a:cxn ang="0">
                  <a:pos x="21" y="100"/>
                </a:cxn>
                <a:cxn ang="0">
                  <a:pos x="33" y="100"/>
                </a:cxn>
                <a:cxn ang="0">
                  <a:pos x="41" y="92"/>
                </a:cxn>
                <a:cxn ang="0">
                  <a:pos x="44" y="88"/>
                </a:cxn>
                <a:cxn ang="0">
                  <a:pos x="49" y="87"/>
                </a:cxn>
                <a:cxn ang="0">
                  <a:pos x="54" y="82"/>
                </a:cxn>
                <a:cxn ang="0">
                  <a:pos x="60" y="71"/>
                </a:cxn>
                <a:cxn ang="0">
                  <a:pos x="62" y="55"/>
                </a:cxn>
                <a:cxn ang="0">
                  <a:pos x="57" y="46"/>
                </a:cxn>
              </a:cxnLst>
              <a:rect l="0" t="0" r="r" b="b"/>
              <a:pathLst>
                <a:path w="62" h="100">
                  <a:moveTo>
                    <a:pt x="52" y="43"/>
                  </a:moveTo>
                  <a:lnTo>
                    <a:pt x="51" y="41"/>
                  </a:lnTo>
                  <a:lnTo>
                    <a:pt x="51" y="41"/>
                  </a:lnTo>
                  <a:lnTo>
                    <a:pt x="49" y="41"/>
                  </a:lnTo>
                  <a:lnTo>
                    <a:pt x="48" y="40"/>
                  </a:lnTo>
                  <a:lnTo>
                    <a:pt x="52" y="40"/>
                  </a:lnTo>
                  <a:lnTo>
                    <a:pt x="60" y="40"/>
                  </a:lnTo>
                  <a:lnTo>
                    <a:pt x="60" y="32"/>
                  </a:lnTo>
                  <a:lnTo>
                    <a:pt x="60" y="27"/>
                  </a:lnTo>
                  <a:lnTo>
                    <a:pt x="59" y="22"/>
                  </a:lnTo>
                  <a:lnTo>
                    <a:pt x="57" y="18"/>
                  </a:lnTo>
                  <a:lnTo>
                    <a:pt x="54" y="14"/>
                  </a:lnTo>
                  <a:lnTo>
                    <a:pt x="51" y="13"/>
                  </a:lnTo>
                  <a:lnTo>
                    <a:pt x="48" y="11"/>
                  </a:lnTo>
                  <a:lnTo>
                    <a:pt x="44" y="10"/>
                  </a:lnTo>
                  <a:lnTo>
                    <a:pt x="41" y="8"/>
                  </a:lnTo>
                  <a:lnTo>
                    <a:pt x="41" y="0"/>
                  </a:lnTo>
                  <a:lnTo>
                    <a:pt x="33" y="0"/>
                  </a:lnTo>
                  <a:lnTo>
                    <a:pt x="29" y="0"/>
                  </a:lnTo>
                  <a:lnTo>
                    <a:pt x="21" y="0"/>
                  </a:lnTo>
                  <a:lnTo>
                    <a:pt x="21" y="8"/>
                  </a:lnTo>
                  <a:lnTo>
                    <a:pt x="18" y="8"/>
                  </a:lnTo>
                  <a:lnTo>
                    <a:pt x="14" y="10"/>
                  </a:lnTo>
                  <a:lnTo>
                    <a:pt x="13" y="13"/>
                  </a:lnTo>
                  <a:lnTo>
                    <a:pt x="10" y="14"/>
                  </a:lnTo>
                  <a:lnTo>
                    <a:pt x="7" y="18"/>
                  </a:lnTo>
                  <a:lnTo>
                    <a:pt x="3" y="22"/>
                  </a:lnTo>
                  <a:lnTo>
                    <a:pt x="2" y="27"/>
                  </a:lnTo>
                  <a:lnTo>
                    <a:pt x="2" y="32"/>
                  </a:lnTo>
                  <a:lnTo>
                    <a:pt x="3" y="38"/>
                  </a:lnTo>
                  <a:lnTo>
                    <a:pt x="5" y="43"/>
                  </a:lnTo>
                  <a:lnTo>
                    <a:pt x="7" y="48"/>
                  </a:lnTo>
                  <a:lnTo>
                    <a:pt x="10" y="51"/>
                  </a:lnTo>
                  <a:lnTo>
                    <a:pt x="10" y="51"/>
                  </a:lnTo>
                  <a:lnTo>
                    <a:pt x="11" y="51"/>
                  </a:lnTo>
                  <a:lnTo>
                    <a:pt x="11" y="52"/>
                  </a:lnTo>
                  <a:lnTo>
                    <a:pt x="13" y="52"/>
                  </a:lnTo>
                  <a:lnTo>
                    <a:pt x="8" y="52"/>
                  </a:lnTo>
                  <a:lnTo>
                    <a:pt x="0" y="52"/>
                  </a:lnTo>
                  <a:lnTo>
                    <a:pt x="0" y="60"/>
                  </a:lnTo>
                  <a:lnTo>
                    <a:pt x="0" y="65"/>
                  </a:lnTo>
                  <a:lnTo>
                    <a:pt x="2" y="70"/>
                  </a:lnTo>
                  <a:lnTo>
                    <a:pt x="3" y="74"/>
                  </a:lnTo>
                  <a:lnTo>
                    <a:pt x="5" y="77"/>
                  </a:lnTo>
                  <a:lnTo>
                    <a:pt x="7" y="81"/>
                  </a:lnTo>
                  <a:lnTo>
                    <a:pt x="10" y="84"/>
                  </a:lnTo>
                  <a:lnTo>
                    <a:pt x="14" y="87"/>
                  </a:lnTo>
                  <a:lnTo>
                    <a:pt x="21" y="90"/>
                  </a:lnTo>
                  <a:lnTo>
                    <a:pt x="21" y="92"/>
                  </a:lnTo>
                  <a:lnTo>
                    <a:pt x="21" y="100"/>
                  </a:lnTo>
                  <a:lnTo>
                    <a:pt x="29" y="100"/>
                  </a:lnTo>
                  <a:lnTo>
                    <a:pt x="33" y="100"/>
                  </a:lnTo>
                  <a:lnTo>
                    <a:pt x="41" y="100"/>
                  </a:lnTo>
                  <a:lnTo>
                    <a:pt x="41" y="92"/>
                  </a:lnTo>
                  <a:lnTo>
                    <a:pt x="41" y="88"/>
                  </a:lnTo>
                  <a:lnTo>
                    <a:pt x="44" y="88"/>
                  </a:lnTo>
                  <a:lnTo>
                    <a:pt x="46" y="87"/>
                  </a:lnTo>
                  <a:lnTo>
                    <a:pt x="49" y="87"/>
                  </a:lnTo>
                  <a:lnTo>
                    <a:pt x="51" y="85"/>
                  </a:lnTo>
                  <a:lnTo>
                    <a:pt x="54" y="82"/>
                  </a:lnTo>
                  <a:lnTo>
                    <a:pt x="59" y="77"/>
                  </a:lnTo>
                  <a:lnTo>
                    <a:pt x="60" y="71"/>
                  </a:lnTo>
                  <a:lnTo>
                    <a:pt x="62" y="62"/>
                  </a:lnTo>
                  <a:lnTo>
                    <a:pt x="62" y="55"/>
                  </a:lnTo>
                  <a:lnTo>
                    <a:pt x="60" y="51"/>
                  </a:lnTo>
                  <a:lnTo>
                    <a:pt x="57" y="46"/>
                  </a:lnTo>
                  <a:lnTo>
                    <a:pt x="52" y="43"/>
                  </a:lnTo>
                  <a:close/>
                </a:path>
              </a:pathLst>
            </a:custGeom>
            <a:solidFill>
              <a:srgbClr val="000000"/>
            </a:solidFill>
            <a:ln w="9525">
              <a:noFill/>
              <a:round/>
            </a:ln>
          </p:spPr>
          <p:txBody>
            <a:bodyPr/>
            <a:lstStyle/>
            <a:p>
              <a:endParaRPr lang="en-US"/>
            </a:p>
          </p:txBody>
        </p:sp>
        <p:sp>
          <p:nvSpPr>
            <p:cNvPr id="415923" name="Freeform 179"/>
            <p:cNvSpPr/>
            <p:nvPr/>
          </p:nvSpPr>
          <p:spPr bwMode="auto">
            <a:xfrm>
              <a:off x="3426" y="3539"/>
              <a:ext cx="23" cy="42"/>
            </a:xfrm>
            <a:custGeom>
              <a:avLst/>
              <a:gdLst/>
              <a:ahLst/>
              <a:cxnLst>
                <a:cxn ang="0">
                  <a:pos x="10" y="38"/>
                </a:cxn>
                <a:cxn ang="0">
                  <a:pos x="16" y="41"/>
                </a:cxn>
                <a:cxn ang="0">
                  <a:pos x="21" y="68"/>
                </a:cxn>
                <a:cxn ang="0">
                  <a:pos x="14" y="66"/>
                </a:cxn>
                <a:cxn ang="0">
                  <a:pos x="11" y="62"/>
                </a:cxn>
                <a:cxn ang="0">
                  <a:pos x="10" y="58"/>
                </a:cxn>
                <a:cxn ang="0">
                  <a:pos x="8" y="52"/>
                </a:cxn>
                <a:cxn ang="0">
                  <a:pos x="0" y="57"/>
                </a:cxn>
                <a:cxn ang="0">
                  <a:pos x="2" y="62"/>
                </a:cxn>
                <a:cxn ang="0">
                  <a:pos x="6" y="69"/>
                </a:cxn>
                <a:cxn ang="0">
                  <a:pos x="14" y="74"/>
                </a:cxn>
                <a:cxn ang="0">
                  <a:pos x="21" y="84"/>
                </a:cxn>
                <a:cxn ang="0">
                  <a:pos x="25" y="74"/>
                </a:cxn>
                <a:cxn ang="0">
                  <a:pos x="33" y="73"/>
                </a:cxn>
                <a:cxn ang="0">
                  <a:pos x="38" y="71"/>
                </a:cxn>
                <a:cxn ang="0">
                  <a:pos x="44" y="65"/>
                </a:cxn>
                <a:cxn ang="0">
                  <a:pos x="46" y="54"/>
                </a:cxn>
                <a:cxn ang="0">
                  <a:pos x="44" y="46"/>
                </a:cxn>
                <a:cxn ang="0">
                  <a:pos x="40" y="41"/>
                </a:cxn>
                <a:cxn ang="0">
                  <a:pos x="35" y="38"/>
                </a:cxn>
                <a:cxn ang="0">
                  <a:pos x="25" y="35"/>
                </a:cxn>
                <a:cxn ang="0">
                  <a:pos x="29" y="13"/>
                </a:cxn>
                <a:cxn ang="0">
                  <a:pos x="33" y="16"/>
                </a:cxn>
                <a:cxn ang="0">
                  <a:pos x="36" y="19"/>
                </a:cxn>
                <a:cxn ang="0">
                  <a:pos x="36" y="22"/>
                </a:cxn>
                <a:cxn ang="0">
                  <a:pos x="44" y="24"/>
                </a:cxn>
                <a:cxn ang="0">
                  <a:pos x="43" y="17"/>
                </a:cxn>
                <a:cxn ang="0">
                  <a:pos x="40" y="11"/>
                </a:cxn>
                <a:cxn ang="0">
                  <a:pos x="33" y="8"/>
                </a:cxn>
                <a:cxn ang="0">
                  <a:pos x="25" y="6"/>
                </a:cxn>
                <a:cxn ang="0">
                  <a:pos x="21" y="0"/>
                </a:cxn>
                <a:cxn ang="0">
                  <a:pos x="18" y="6"/>
                </a:cxn>
                <a:cxn ang="0">
                  <a:pos x="10" y="10"/>
                </a:cxn>
                <a:cxn ang="0">
                  <a:pos x="5" y="16"/>
                </a:cxn>
                <a:cxn ang="0">
                  <a:pos x="2" y="21"/>
                </a:cxn>
                <a:cxn ang="0">
                  <a:pos x="2" y="28"/>
                </a:cxn>
                <a:cxn ang="0">
                  <a:pos x="5" y="33"/>
                </a:cxn>
              </a:cxnLst>
              <a:rect l="0" t="0" r="r" b="b"/>
              <a:pathLst>
                <a:path w="46" h="84">
                  <a:moveTo>
                    <a:pt x="6" y="36"/>
                  </a:moveTo>
                  <a:lnTo>
                    <a:pt x="10" y="38"/>
                  </a:lnTo>
                  <a:lnTo>
                    <a:pt x="13" y="40"/>
                  </a:lnTo>
                  <a:lnTo>
                    <a:pt x="16" y="41"/>
                  </a:lnTo>
                  <a:lnTo>
                    <a:pt x="21" y="43"/>
                  </a:lnTo>
                  <a:lnTo>
                    <a:pt x="21" y="68"/>
                  </a:lnTo>
                  <a:lnTo>
                    <a:pt x="18" y="68"/>
                  </a:lnTo>
                  <a:lnTo>
                    <a:pt x="14" y="66"/>
                  </a:lnTo>
                  <a:lnTo>
                    <a:pt x="13" y="63"/>
                  </a:lnTo>
                  <a:lnTo>
                    <a:pt x="11" y="62"/>
                  </a:lnTo>
                  <a:lnTo>
                    <a:pt x="10" y="60"/>
                  </a:lnTo>
                  <a:lnTo>
                    <a:pt x="10" y="58"/>
                  </a:lnTo>
                  <a:lnTo>
                    <a:pt x="10" y="55"/>
                  </a:lnTo>
                  <a:lnTo>
                    <a:pt x="8" y="52"/>
                  </a:lnTo>
                  <a:lnTo>
                    <a:pt x="0" y="52"/>
                  </a:lnTo>
                  <a:lnTo>
                    <a:pt x="0" y="57"/>
                  </a:lnTo>
                  <a:lnTo>
                    <a:pt x="2" y="60"/>
                  </a:lnTo>
                  <a:lnTo>
                    <a:pt x="2" y="62"/>
                  </a:lnTo>
                  <a:lnTo>
                    <a:pt x="3" y="65"/>
                  </a:lnTo>
                  <a:lnTo>
                    <a:pt x="6" y="69"/>
                  </a:lnTo>
                  <a:lnTo>
                    <a:pt x="10" y="71"/>
                  </a:lnTo>
                  <a:lnTo>
                    <a:pt x="14" y="74"/>
                  </a:lnTo>
                  <a:lnTo>
                    <a:pt x="21" y="74"/>
                  </a:lnTo>
                  <a:lnTo>
                    <a:pt x="21" y="84"/>
                  </a:lnTo>
                  <a:lnTo>
                    <a:pt x="25" y="84"/>
                  </a:lnTo>
                  <a:lnTo>
                    <a:pt x="25" y="74"/>
                  </a:lnTo>
                  <a:lnTo>
                    <a:pt x="30" y="74"/>
                  </a:lnTo>
                  <a:lnTo>
                    <a:pt x="33" y="73"/>
                  </a:lnTo>
                  <a:lnTo>
                    <a:pt x="35" y="73"/>
                  </a:lnTo>
                  <a:lnTo>
                    <a:pt x="38" y="71"/>
                  </a:lnTo>
                  <a:lnTo>
                    <a:pt x="41" y="68"/>
                  </a:lnTo>
                  <a:lnTo>
                    <a:pt x="44" y="65"/>
                  </a:lnTo>
                  <a:lnTo>
                    <a:pt x="46" y="60"/>
                  </a:lnTo>
                  <a:lnTo>
                    <a:pt x="46" y="54"/>
                  </a:lnTo>
                  <a:lnTo>
                    <a:pt x="46" y="49"/>
                  </a:lnTo>
                  <a:lnTo>
                    <a:pt x="44" y="46"/>
                  </a:lnTo>
                  <a:lnTo>
                    <a:pt x="43" y="44"/>
                  </a:lnTo>
                  <a:lnTo>
                    <a:pt x="40" y="41"/>
                  </a:lnTo>
                  <a:lnTo>
                    <a:pt x="38" y="40"/>
                  </a:lnTo>
                  <a:lnTo>
                    <a:pt x="35" y="38"/>
                  </a:lnTo>
                  <a:lnTo>
                    <a:pt x="30" y="36"/>
                  </a:lnTo>
                  <a:lnTo>
                    <a:pt x="25" y="35"/>
                  </a:lnTo>
                  <a:lnTo>
                    <a:pt x="25" y="13"/>
                  </a:lnTo>
                  <a:lnTo>
                    <a:pt x="29" y="13"/>
                  </a:lnTo>
                  <a:lnTo>
                    <a:pt x="32" y="14"/>
                  </a:lnTo>
                  <a:lnTo>
                    <a:pt x="33" y="16"/>
                  </a:lnTo>
                  <a:lnTo>
                    <a:pt x="35" y="17"/>
                  </a:lnTo>
                  <a:lnTo>
                    <a:pt x="36" y="19"/>
                  </a:lnTo>
                  <a:lnTo>
                    <a:pt x="36" y="21"/>
                  </a:lnTo>
                  <a:lnTo>
                    <a:pt x="36" y="22"/>
                  </a:lnTo>
                  <a:lnTo>
                    <a:pt x="36" y="24"/>
                  </a:lnTo>
                  <a:lnTo>
                    <a:pt x="44" y="24"/>
                  </a:lnTo>
                  <a:lnTo>
                    <a:pt x="44" y="21"/>
                  </a:lnTo>
                  <a:lnTo>
                    <a:pt x="43" y="17"/>
                  </a:lnTo>
                  <a:lnTo>
                    <a:pt x="41" y="14"/>
                  </a:lnTo>
                  <a:lnTo>
                    <a:pt x="40" y="11"/>
                  </a:lnTo>
                  <a:lnTo>
                    <a:pt x="36" y="10"/>
                  </a:lnTo>
                  <a:lnTo>
                    <a:pt x="33" y="8"/>
                  </a:lnTo>
                  <a:lnTo>
                    <a:pt x="30" y="6"/>
                  </a:lnTo>
                  <a:lnTo>
                    <a:pt x="25" y="6"/>
                  </a:lnTo>
                  <a:lnTo>
                    <a:pt x="25" y="0"/>
                  </a:lnTo>
                  <a:lnTo>
                    <a:pt x="21" y="0"/>
                  </a:lnTo>
                  <a:lnTo>
                    <a:pt x="21" y="6"/>
                  </a:lnTo>
                  <a:lnTo>
                    <a:pt x="18" y="6"/>
                  </a:lnTo>
                  <a:lnTo>
                    <a:pt x="14" y="8"/>
                  </a:lnTo>
                  <a:lnTo>
                    <a:pt x="10" y="10"/>
                  </a:lnTo>
                  <a:lnTo>
                    <a:pt x="6" y="13"/>
                  </a:lnTo>
                  <a:lnTo>
                    <a:pt x="5" y="16"/>
                  </a:lnTo>
                  <a:lnTo>
                    <a:pt x="3" y="17"/>
                  </a:lnTo>
                  <a:lnTo>
                    <a:pt x="2" y="21"/>
                  </a:lnTo>
                  <a:lnTo>
                    <a:pt x="2" y="24"/>
                  </a:lnTo>
                  <a:lnTo>
                    <a:pt x="2" y="28"/>
                  </a:lnTo>
                  <a:lnTo>
                    <a:pt x="3" y="32"/>
                  </a:lnTo>
                  <a:lnTo>
                    <a:pt x="5" y="33"/>
                  </a:lnTo>
                  <a:lnTo>
                    <a:pt x="6" y="36"/>
                  </a:lnTo>
                  <a:close/>
                </a:path>
              </a:pathLst>
            </a:custGeom>
            <a:solidFill>
              <a:srgbClr val="FFBF7F"/>
            </a:solidFill>
            <a:ln w="9525">
              <a:noFill/>
              <a:round/>
            </a:ln>
          </p:spPr>
          <p:txBody>
            <a:bodyPr/>
            <a:lstStyle/>
            <a:p>
              <a:endParaRPr lang="en-US"/>
            </a:p>
          </p:txBody>
        </p:sp>
        <p:sp>
          <p:nvSpPr>
            <p:cNvPr id="415924" name="Freeform 180"/>
            <p:cNvSpPr/>
            <p:nvPr/>
          </p:nvSpPr>
          <p:spPr bwMode="auto">
            <a:xfrm>
              <a:off x="3401" y="3539"/>
              <a:ext cx="14" cy="10"/>
            </a:xfrm>
            <a:custGeom>
              <a:avLst/>
              <a:gdLst/>
              <a:ahLst/>
              <a:cxnLst>
                <a:cxn ang="0">
                  <a:pos x="28" y="10"/>
                </a:cxn>
                <a:cxn ang="0">
                  <a:pos x="3" y="0"/>
                </a:cxn>
                <a:cxn ang="0">
                  <a:pos x="0" y="11"/>
                </a:cxn>
                <a:cxn ang="0">
                  <a:pos x="25" y="21"/>
                </a:cxn>
                <a:cxn ang="0">
                  <a:pos x="28" y="10"/>
                </a:cxn>
              </a:cxnLst>
              <a:rect l="0" t="0" r="r" b="b"/>
              <a:pathLst>
                <a:path w="28" h="21">
                  <a:moveTo>
                    <a:pt x="28" y="10"/>
                  </a:moveTo>
                  <a:lnTo>
                    <a:pt x="3" y="0"/>
                  </a:lnTo>
                  <a:lnTo>
                    <a:pt x="0" y="11"/>
                  </a:lnTo>
                  <a:lnTo>
                    <a:pt x="25" y="21"/>
                  </a:lnTo>
                  <a:lnTo>
                    <a:pt x="28" y="10"/>
                  </a:lnTo>
                  <a:close/>
                </a:path>
              </a:pathLst>
            </a:custGeom>
            <a:solidFill>
              <a:srgbClr val="FFBF7F"/>
            </a:solidFill>
            <a:ln w="9525">
              <a:noFill/>
              <a:round/>
            </a:ln>
          </p:spPr>
          <p:txBody>
            <a:bodyPr/>
            <a:lstStyle/>
            <a:p>
              <a:endParaRPr lang="en-US"/>
            </a:p>
          </p:txBody>
        </p:sp>
        <p:sp>
          <p:nvSpPr>
            <p:cNvPr id="415925" name="Freeform 181"/>
            <p:cNvSpPr/>
            <p:nvPr/>
          </p:nvSpPr>
          <p:spPr bwMode="auto">
            <a:xfrm>
              <a:off x="3413" y="3521"/>
              <a:ext cx="12" cy="15"/>
            </a:xfrm>
            <a:custGeom>
              <a:avLst/>
              <a:gdLst/>
              <a:ahLst/>
              <a:cxnLst>
                <a:cxn ang="0">
                  <a:pos x="26" y="22"/>
                </a:cxn>
                <a:cxn ang="0">
                  <a:pos x="10" y="0"/>
                </a:cxn>
                <a:cxn ang="0">
                  <a:pos x="0" y="8"/>
                </a:cxn>
                <a:cxn ang="0">
                  <a:pos x="18" y="30"/>
                </a:cxn>
                <a:cxn ang="0">
                  <a:pos x="26" y="22"/>
                </a:cxn>
              </a:cxnLst>
              <a:rect l="0" t="0" r="r" b="b"/>
              <a:pathLst>
                <a:path w="26" h="30">
                  <a:moveTo>
                    <a:pt x="26" y="22"/>
                  </a:moveTo>
                  <a:lnTo>
                    <a:pt x="10" y="0"/>
                  </a:lnTo>
                  <a:lnTo>
                    <a:pt x="0" y="8"/>
                  </a:lnTo>
                  <a:lnTo>
                    <a:pt x="18" y="30"/>
                  </a:lnTo>
                  <a:lnTo>
                    <a:pt x="26" y="22"/>
                  </a:lnTo>
                  <a:close/>
                </a:path>
              </a:pathLst>
            </a:custGeom>
            <a:solidFill>
              <a:srgbClr val="FFBF7F"/>
            </a:solidFill>
            <a:ln w="9525">
              <a:noFill/>
              <a:round/>
            </a:ln>
          </p:spPr>
          <p:txBody>
            <a:bodyPr/>
            <a:lstStyle/>
            <a:p>
              <a:endParaRPr lang="en-US"/>
            </a:p>
          </p:txBody>
        </p:sp>
        <p:sp>
          <p:nvSpPr>
            <p:cNvPr id="415926" name="Rectangle 182"/>
            <p:cNvSpPr>
              <a:spLocks noChangeArrowheads="1"/>
            </p:cNvSpPr>
            <p:nvPr/>
          </p:nvSpPr>
          <p:spPr bwMode="auto">
            <a:xfrm>
              <a:off x="3432" y="3514"/>
              <a:ext cx="6" cy="14"/>
            </a:xfrm>
            <a:prstGeom prst="rect">
              <a:avLst/>
            </a:prstGeom>
            <a:solidFill>
              <a:srgbClr val="FFBF7F"/>
            </a:solidFill>
            <a:ln w="9525">
              <a:noFill/>
              <a:miter lim="800000"/>
            </a:ln>
          </p:spPr>
          <p:txBody>
            <a:bodyPr/>
            <a:lstStyle/>
            <a:p>
              <a:endParaRPr lang="en-US"/>
            </a:p>
          </p:txBody>
        </p:sp>
        <p:sp>
          <p:nvSpPr>
            <p:cNvPr id="415927" name="Freeform 183"/>
            <p:cNvSpPr/>
            <p:nvPr/>
          </p:nvSpPr>
          <p:spPr bwMode="auto">
            <a:xfrm>
              <a:off x="3445" y="3523"/>
              <a:ext cx="13" cy="14"/>
            </a:xfrm>
            <a:custGeom>
              <a:avLst/>
              <a:gdLst/>
              <a:ahLst/>
              <a:cxnLst>
                <a:cxn ang="0">
                  <a:pos x="11" y="28"/>
                </a:cxn>
                <a:cxn ang="0">
                  <a:pos x="25" y="6"/>
                </a:cxn>
                <a:cxn ang="0">
                  <a:pos x="16" y="0"/>
                </a:cxn>
                <a:cxn ang="0">
                  <a:pos x="0" y="22"/>
                </a:cxn>
                <a:cxn ang="0">
                  <a:pos x="11" y="28"/>
                </a:cxn>
              </a:cxnLst>
              <a:rect l="0" t="0" r="r" b="b"/>
              <a:pathLst>
                <a:path w="25" h="28">
                  <a:moveTo>
                    <a:pt x="11" y="28"/>
                  </a:moveTo>
                  <a:lnTo>
                    <a:pt x="25" y="6"/>
                  </a:lnTo>
                  <a:lnTo>
                    <a:pt x="16" y="0"/>
                  </a:lnTo>
                  <a:lnTo>
                    <a:pt x="0" y="22"/>
                  </a:lnTo>
                  <a:lnTo>
                    <a:pt x="11" y="28"/>
                  </a:lnTo>
                  <a:close/>
                </a:path>
              </a:pathLst>
            </a:custGeom>
            <a:solidFill>
              <a:srgbClr val="FFBF7F"/>
            </a:solidFill>
            <a:ln w="9525">
              <a:noFill/>
              <a:round/>
            </a:ln>
          </p:spPr>
          <p:txBody>
            <a:bodyPr/>
            <a:lstStyle/>
            <a:p>
              <a:endParaRPr lang="en-US"/>
            </a:p>
          </p:txBody>
        </p:sp>
        <p:sp>
          <p:nvSpPr>
            <p:cNvPr id="415928" name="Freeform 184"/>
            <p:cNvSpPr/>
            <p:nvPr/>
          </p:nvSpPr>
          <p:spPr bwMode="auto">
            <a:xfrm>
              <a:off x="3455" y="3536"/>
              <a:ext cx="14" cy="12"/>
            </a:xfrm>
            <a:custGeom>
              <a:avLst/>
              <a:gdLst/>
              <a:ahLst/>
              <a:cxnLst>
                <a:cxn ang="0">
                  <a:pos x="6" y="23"/>
                </a:cxn>
                <a:cxn ang="0">
                  <a:pos x="28" y="9"/>
                </a:cxn>
                <a:cxn ang="0">
                  <a:pos x="22" y="0"/>
                </a:cxn>
                <a:cxn ang="0">
                  <a:pos x="0" y="14"/>
                </a:cxn>
                <a:cxn ang="0">
                  <a:pos x="6" y="23"/>
                </a:cxn>
              </a:cxnLst>
              <a:rect l="0" t="0" r="r" b="b"/>
              <a:pathLst>
                <a:path w="28" h="23">
                  <a:moveTo>
                    <a:pt x="6" y="23"/>
                  </a:moveTo>
                  <a:lnTo>
                    <a:pt x="28" y="9"/>
                  </a:lnTo>
                  <a:lnTo>
                    <a:pt x="22" y="0"/>
                  </a:lnTo>
                  <a:lnTo>
                    <a:pt x="0" y="14"/>
                  </a:lnTo>
                  <a:lnTo>
                    <a:pt x="6" y="23"/>
                  </a:lnTo>
                  <a:close/>
                </a:path>
              </a:pathLst>
            </a:custGeom>
            <a:solidFill>
              <a:srgbClr val="FFBF7F"/>
            </a:solidFill>
            <a:ln w="9525">
              <a:noFill/>
              <a:round/>
            </a:ln>
          </p:spPr>
          <p:txBody>
            <a:bodyPr/>
            <a:lstStyle/>
            <a:p>
              <a:endParaRPr lang="en-US"/>
            </a:p>
          </p:txBody>
        </p:sp>
        <p:sp>
          <p:nvSpPr>
            <p:cNvPr id="415929" name="Freeform 185"/>
            <p:cNvSpPr/>
            <p:nvPr/>
          </p:nvSpPr>
          <p:spPr bwMode="auto">
            <a:xfrm>
              <a:off x="3439" y="3561"/>
              <a:ext cx="6" cy="12"/>
            </a:xfrm>
            <a:custGeom>
              <a:avLst/>
              <a:gdLst/>
              <a:ahLst/>
              <a:cxnLst>
                <a:cxn ang="0">
                  <a:pos x="0" y="0"/>
                </a:cxn>
                <a:cxn ang="0">
                  <a:pos x="4" y="2"/>
                </a:cxn>
                <a:cxn ang="0">
                  <a:pos x="5" y="2"/>
                </a:cxn>
                <a:cxn ang="0">
                  <a:pos x="7" y="2"/>
                </a:cxn>
                <a:cxn ang="0">
                  <a:pos x="8" y="3"/>
                </a:cxn>
                <a:cxn ang="0">
                  <a:pos x="10" y="5"/>
                </a:cxn>
                <a:cxn ang="0">
                  <a:pos x="11" y="7"/>
                </a:cxn>
                <a:cxn ang="0">
                  <a:pos x="13" y="10"/>
                </a:cxn>
                <a:cxn ang="0">
                  <a:pos x="13" y="11"/>
                </a:cxn>
                <a:cxn ang="0">
                  <a:pos x="13" y="13"/>
                </a:cxn>
                <a:cxn ang="0">
                  <a:pos x="13" y="14"/>
                </a:cxn>
                <a:cxn ang="0">
                  <a:pos x="13" y="16"/>
                </a:cxn>
                <a:cxn ang="0">
                  <a:pos x="11" y="18"/>
                </a:cxn>
                <a:cxn ang="0">
                  <a:pos x="10" y="21"/>
                </a:cxn>
                <a:cxn ang="0">
                  <a:pos x="7" y="22"/>
                </a:cxn>
                <a:cxn ang="0">
                  <a:pos x="4" y="24"/>
                </a:cxn>
                <a:cxn ang="0">
                  <a:pos x="0" y="24"/>
                </a:cxn>
                <a:cxn ang="0">
                  <a:pos x="0" y="0"/>
                </a:cxn>
              </a:cxnLst>
              <a:rect l="0" t="0" r="r" b="b"/>
              <a:pathLst>
                <a:path w="13" h="24">
                  <a:moveTo>
                    <a:pt x="0" y="0"/>
                  </a:moveTo>
                  <a:lnTo>
                    <a:pt x="4" y="2"/>
                  </a:lnTo>
                  <a:lnTo>
                    <a:pt x="5" y="2"/>
                  </a:lnTo>
                  <a:lnTo>
                    <a:pt x="7" y="2"/>
                  </a:lnTo>
                  <a:lnTo>
                    <a:pt x="8" y="3"/>
                  </a:lnTo>
                  <a:lnTo>
                    <a:pt x="10" y="5"/>
                  </a:lnTo>
                  <a:lnTo>
                    <a:pt x="11" y="7"/>
                  </a:lnTo>
                  <a:lnTo>
                    <a:pt x="13" y="10"/>
                  </a:lnTo>
                  <a:lnTo>
                    <a:pt x="13" y="11"/>
                  </a:lnTo>
                  <a:lnTo>
                    <a:pt x="13" y="13"/>
                  </a:lnTo>
                  <a:lnTo>
                    <a:pt x="13" y="14"/>
                  </a:lnTo>
                  <a:lnTo>
                    <a:pt x="13" y="16"/>
                  </a:lnTo>
                  <a:lnTo>
                    <a:pt x="11" y="18"/>
                  </a:lnTo>
                  <a:lnTo>
                    <a:pt x="10" y="21"/>
                  </a:lnTo>
                  <a:lnTo>
                    <a:pt x="7" y="22"/>
                  </a:lnTo>
                  <a:lnTo>
                    <a:pt x="4" y="24"/>
                  </a:lnTo>
                  <a:lnTo>
                    <a:pt x="0" y="24"/>
                  </a:lnTo>
                  <a:lnTo>
                    <a:pt x="0" y="0"/>
                  </a:lnTo>
                  <a:close/>
                </a:path>
              </a:pathLst>
            </a:custGeom>
            <a:solidFill>
              <a:srgbClr val="000000"/>
            </a:solidFill>
            <a:ln w="9525">
              <a:noFill/>
              <a:round/>
            </a:ln>
          </p:spPr>
          <p:txBody>
            <a:bodyPr/>
            <a:lstStyle/>
            <a:p>
              <a:endParaRPr lang="en-US"/>
            </a:p>
          </p:txBody>
        </p:sp>
        <p:sp>
          <p:nvSpPr>
            <p:cNvPr id="415930" name="Freeform 186"/>
            <p:cNvSpPr/>
            <p:nvPr/>
          </p:nvSpPr>
          <p:spPr bwMode="auto">
            <a:xfrm>
              <a:off x="3431" y="3545"/>
              <a:ext cx="5" cy="11"/>
            </a:xfrm>
            <a:custGeom>
              <a:avLst/>
              <a:gdLst/>
              <a:ahLst/>
              <a:cxnLst>
                <a:cxn ang="0">
                  <a:pos x="3" y="4"/>
                </a:cxn>
                <a:cxn ang="0">
                  <a:pos x="4" y="3"/>
                </a:cxn>
                <a:cxn ang="0">
                  <a:pos x="6" y="1"/>
                </a:cxn>
                <a:cxn ang="0">
                  <a:pos x="9" y="0"/>
                </a:cxn>
                <a:cxn ang="0">
                  <a:pos x="11" y="0"/>
                </a:cxn>
                <a:cxn ang="0">
                  <a:pos x="11" y="22"/>
                </a:cxn>
                <a:cxn ang="0">
                  <a:pos x="9" y="20"/>
                </a:cxn>
                <a:cxn ang="0">
                  <a:pos x="8" y="20"/>
                </a:cxn>
                <a:cxn ang="0">
                  <a:pos x="4" y="20"/>
                </a:cxn>
                <a:cxn ang="0">
                  <a:pos x="3" y="19"/>
                </a:cxn>
                <a:cxn ang="0">
                  <a:pos x="1" y="17"/>
                </a:cxn>
                <a:cxn ang="0">
                  <a:pos x="1" y="15"/>
                </a:cxn>
                <a:cxn ang="0">
                  <a:pos x="0" y="12"/>
                </a:cxn>
                <a:cxn ang="0">
                  <a:pos x="0" y="11"/>
                </a:cxn>
                <a:cxn ang="0">
                  <a:pos x="0" y="9"/>
                </a:cxn>
                <a:cxn ang="0">
                  <a:pos x="1" y="8"/>
                </a:cxn>
                <a:cxn ang="0">
                  <a:pos x="1" y="6"/>
                </a:cxn>
                <a:cxn ang="0">
                  <a:pos x="3" y="4"/>
                </a:cxn>
              </a:cxnLst>
              <a:rect l="0" t="0" r="r" b="b"/>
              <a:pathLst>
                <a:path w="11" h="22">
                  <a:moveTo>
                    <a:pt x="3" y="4"/>
                  </a:moveTo>
                  <a:lnTo>
                    <a:pt x="4" y="3"/>
                  </a:lnTo>
                  <a:lnTo>
                    <a:pt x="6" y="1"/>
                  </a:lnTo>
                  <a:lnTo>
                    <a:pt x="9" y="0"/>
                  </a:lnTo>
                  <a:lnTo>
                    <a:pt x="11" y="0"/>
                  </a:lnTo>
                  <a:lnTo>
                    <a:pt x="11" y="22"/>
                  </a:lnTo>
                  <a:lnTo>
                    <a:pt x="9" y="20"/>
                  </a:lnTo>
                  <a:lnTo>
                    <a:pt x="8" y="20"/>
                  </a:lnTo>
                  <a:lnTo>
                    <a:pt x="4" y="20"/>
                  </a:lnTo>
                  <a:lnTo>
                    <a:pt x="3" y="19"/>
                  </a:lnTo>
                  <a:lnTo>
                    <a:pt x="1" y="17"/>
                  </a:lnTo>
                  <a:lnTo>
                    <a:pt x="1" y="15"/>
                  </a:lnTo>
                  <a:lnTo>
                    <a:pt x="0" y="12"/>
                  </a:lnTo>
                  <a:lnTo>
                    <a:pt x="0" y="11"/>
                  </a:lnTo>
                  <a:lnTo>
                    <a:pt x="0" y="9"/>
                  </a:lnTo>
                  <a:lnTo>
                    <a:pt x="1" y="8"/>
                  </a:lnTo>
                  <a:lnTo>
                    <a:pt x="1" y="6"/>
                  </a:lnTo>
                  <a:lnTo>
                    <a:pt x="3" y="4"/>
                  </a:lnTo>
                  <a:close/>
                </a:path>
              </a:pathLst>
            </a:custGeom>
            <a:solidFill>
              <a:srgbClr val="000000"/>
            </a:solidFill>
            <a:ln w="9525">
              <a:noFill/>
              <a:round/>
            </a:ln>
          </p:spPr>
          <p:txBody>
            <a:bodyPr/>
            <a:lstStyle/>
            <a:p>
              <a:endParaRPr lang="en-US"/>
            </a:p>
          </p:txBody>
        </p:sp>
        <p:sp>
          <p:nvSpPr>
            <p:cNvPr id="415931" name="Freeform 187"/>
            <p:cNvSpPr/>
            <p:nvPr/>
          </p:nvSpPr>
          <p:spPr bwMode="auto">
            <a:xfrm>
              <a:off x="2748" y="3702"/>
              <a:ext cx="283" cy="87"/>
            </a:xfrm>
            <a:custGeom>
              <a:avLst/>
              <a:gdLst/>
              <a:ahLst/>
              <a:cxnLst>
                <a:cxn ang="0">
                  <a:pos x="63" y="175"/>
                </a:cxn>
                <a:cxn ang="0">
                  <a:pos x="51" y="174"/>
                </a:cxn>
                <a:cxn ang="0">
                  <a:pos x="40" y="171"/>
                </a:cxn>
                <a:cxn ang="0">
                  <a:pos x="30" y="166"/>
                </a:cxn>
                <a:cxn ang="0">
                  <a:pos x="21" y="160"/>
                </a:cxn>
                <a:cxn ang="0">
                  <a:pos x="10" y="144"/>
                </a:cxn>
                <a:cxn ang="0">
                  <a:pos x="3" y="127"/>
                </a:cxn>
                <a:cxn ang="0">
                  <a:pos x="0" y="108"/>
                </a:cxn>
                <a:cxn ang="0">
                  <a:pos x="0" y="89"/>
                </a:cxn>
                <a:cxn ang="0">
                  <a:pos x="0" y="70"/>
                </a:cxn>
                <a:cxn ang="0">
                  <a:pos x="3" y="49"/>
                </a:cxn>
                <a:cxn ang="0">
                  <a:pos x="10" y="32"/>
                </a:cxn>
                <a:cxn ang="0">
                  <a:pos x="21" y="16"/>
                </a:cxn>
                <a:cxn ang="0">
                  <a:pos x="30" y="10"/>
                </a:cxn>
                <a:cxn ang="0">
                  <a:pos x="40" y="5"/>
                </a:cxn>
                <a:cxn ang="0">
                  <a:pos x="51" y="2"/>
                </a:cxn>
                <a:cxn ang="0">
                  <a:pos x="63" y="0"/>
                </a:cxn>
                <a:cxn ang="0">
                  <a:pos x="506" y="0"/>
                </a:cxn>
                <a:cxn ang="0">
                  <a:pos x="519" y="2"/>
                </a:cxn>
                <a:cxn ang="0">
                  <a:pos x="530" y="5"/>
                </a:cxn>
                <a:cxn ang="0">
                  <a:pos x="539" y="10"/>
                </a:cxn>
                <a:cxn ang="0">
                  <a:pos x="547" y="16"/>
                </a:cxn>
                <a:cxn ang="0">
                  <a:pos x="558" y="32"/>
                </a:cxn>
                <a:cxn ang="0">
                  <a:pos x="564" y="49"/>
                </a:cxn>
                <a:cxn ang="0">
                  <a:pos x="568" y="70"/>
                </a:cxn>
                <a:cxn ang="0">
                  <a:pos x="568" y="89"/>
                </a:cxn>
                <a:cxn ang="0">
                  <a:pos x="568" y="100"/>
                </a:cxn>
                <a:cxn ang="0">
                  <a:pos x="566" y="112"/>
                </a:cxn>
                <a:cxn ang="0">
                  <a:pos x="564" y="127"/>
                </a:cxn>
                <a:cxn ang="0">
                  <a:pos x="560" y="141"/>
                </a:cxn>
                <a:cxn ang="0">
                  <a:pos x="552" y="155"/>
                </a:cxn>
                <a:cxn ang="0">
                  <a:pos x="542" y="166"/>
                </a:cxn>
                <a:cxn ang="0">
                  <a:pos x="527" y="172"/>
                </a:cxn>
                <a:cxn ang="0">
                  <a:pos x="506" y="175"/>
                </a:cxn>
                <a:cxn ang="0">
                  <a:pos x="63" y="175"/>
                </a:cxn>
              </a:cxnLst>
              <a:rect l="0" t="0" r="r" b="b"/>
              <a:pathLst>
                <a:path w="568" h="175">
                  <a:moveTo>
                    <a:pt x="63" y="175"/>
                  </a:moveTo>
                  <a:lnTo>
                    <a:pt x="51" y="174"/>
                  </a:lnTo>
                  <a:lnTo>
                    <a:pt x="40" y="171"/>
                  </a:lnTo>
                  <a:lnTo>
                    <a:pt x="30" y="166"/>
                  </a:lnTo>
                  <a:lnTo>
                    <a:pt x="21" y="160"/>
                  </a:lnTo>
                  <a:lnTo>
                    <a:pt x="10" y="144"/>
                  </a:lnTo>
                  <a:lnTo>
                    <a:pt x="3" y="127"/>
                  </a:lnTo>
                  <a:lnTo>
                    <a:pt x="0" y="108"/>
                  </a:lnTo>
                  <a:lnTo>
                    <a:pt x="0" y="89"/>
                  </a:lnTo>
                  <a:lnTo>
                    <a:pt x="0" y="70"/>
                  </a:lnTo>
                  <a:lnTo>
                    <a:pt x="3" y="49"/>
                  </a:lnTo>
                  <a:lnTo>
                    <a:pt x="10" y="32"/>
                  </a:lnTo>
                  <a:lnTo>
                    <a:pt x="21" y="16"/>
                  </a:lnTo>
                  <a:lnTo>
                    <a:pt x="30" y="10"/>
                  </a:lnTo>
                  <a:lnTo>
                    <a:pt x="40" y="5"/>
                  </a:lnTo>
                  <a:lnTo>
                    <a:pt x="51" y="2"/>
                  </a:lnTo>
                  <a:lnTo>
                    <a:pt x="63" y="0"/>
                  </a:lnTo>
                  <a:lnTo>
                    <a:pt x="506" y="0"/>
                  </a:lnTo>
                  <a:lnTo>
                    <a:pt x="519" y="2"/>
                  </a:lnTo>
                  <a:lnTo>
                    <a:pt x="530" y="5"/>
                  </a:lnTo>
                  <a:lnTo>
                    <a:pt x="539" y="10"/>
                  </a:lnTo>
                  <a:lnTo>
                    <a:pt x="547" y="16"/>
                  </a:lnTo>
                  <a:lnTo>
                    <a:pt x="558" y="32"/>
                  </a:lnTo>
                  <a:lnTo>
                    <a:pt x="564" y="49"/>
                  </a:lnTo>
                  <a:lnTo>
                    <a:pt x="568" y="70"/>
                  </a:lnTo>
                  <a:lnTo>
                    <a:pt x="568" y="89"/>
                  </a:lnTo>
                  <a:lnTo>
                    <a:pt x="568" y="100"/>
                  </a:lnTo>
                  <a:lnTo>
                    <a:pt x="566" y="112"/>
                  </a:lnTo>
                  <a:lnTo>
                    <a:pt x="564" y="127"/>
                  </a:lnTo>
                  <a:lnTo>
                    <a:pt x="560" y="141"/>
                  </a:lnTo>
                  <a:lnTo>
                    <a:pt x="552" y="155"/>
                  </a:lnTo>
                  <a:lnTo>
                    <a:pt x="542" y="166"/>
                  </a:lnTo>
                  <a:lnTo>
                    <a:pt x="527" y="172"/>
                  </a:lnTo>
                  <a:lnTo>
                    <a:pt x="506" y="175"/>
                  </a:lnTo>
                  <a:lnTo>
                    <a:pt x="63" y="175"/>
                  </a:lnTo>
                  <a:close/>
                </a:path>
              </a:pathLst>
            </a:custGeom>
            <a:solidFill>
              <a:srgbClr val="000000"/>
            </a:solidFill>
            <a:ln w="9525">
              <a:noFill/>
              <a:round/>
            </a:ln>
          </p:spPr>
          <p:txBody>
            <a:bodyPr/>
            <a:lstStyle/>
            <a:p>
              <a:endParaRPr lang="en-US"/>
            </a:p>
          </p:txBody>
        </p:sp>
        <p:sp>
          <p:nvSpPr>
            <p:cNvPr id="415932" name="Freeform 188"/>
            <p:cNvSpPr/>
            <p:nvPr/>
          </p:nvSpPr>
          <p:spPr bwMode="auto">
            <a:xfrm>
              <a:off x="2834" y="2829"/>
              <a:ext cx="107" cy="1034"/>
            </a:xfrm>
            <a:custGeom>
              <a:avLst/>
              <a:gdLst/>
              <a:ahLst/>
              <a:cxnLst>
                <a:cxn ang="0">
                  <a:pos x="1" y="2045"/>
                </a:cxn>
                <a:cxn ang="0">
                  <a:pos x="41" y="22"/>
                </a:cxn>
                <a:cxn ang="0">
                  <a:pos x="41" y="0"/>
                </a:cxn>
                <a:cxn ang="0">
                  <a:pos x="63" y="0"/>
                </a:cxn>
                <a:cxn ang="0">
                  <a:pos x="151" y="0"/>
                </a:cxn>
                <a:cxn ang="0">
                  <a:pos x="173" y="0"/>
                </a:cxn>
                <a:cxn ang="0">
                  <a:pos x="173" y="22"/>
                </a:cxn>
                <a:cxn ang="0">
                  <a:pos x="212" y="2045"/>
                </a:cxn>
                <a:cxn ang="0">
                  <a:pos x="212" y="2067"/>
                </a:cxn>
                <a:cxn ang="0">
                  <a:pos x="192" y="2067"/>
                </a:cxn>
                <a:cxn ang="0">
                  <a:pos x="23" y="2067"/>
                </a:cxn>
                <a:cxn ang="0">
                  <a:pos x="0" y="2067"/>
                </a:cxn>
                <a:cxn ang="0">
                  <a:pos x="1" y="2045"/>
                </a:cxn>
              </a:cxnLst>
              <a:rect l="0" t="0" r="r" b="b"/>
              <a:pathLst>
                <a:path w="212" h="2067">
                  <a:moveTo>
                    <a:pt x="1" y="2045"/>
                  </a:moveTo>
                  <a:lnTo>
                    <a:pt x="41" y="22"/>
                  </a:lnTo>
                  <a:lnTo>
                    <a:pt x="41" y="0"/>
                  </a:lnTo>
                  <a:lnTo>
                    <a:pt x="63" y="0"/>
                  </a:lnTo>
                  <a:lnTo>
                    <a:pt x="151" y="0"/>
                  </a:lnTo>
                  <a:lnTo>
                    <a:pt x="173" y="0"/>
                  </a:lnTo>
                  <a:lnTo>
                    <a:pt x="173" y="22"/>
                  </a:lnTo>
                  <a:lnTo>
                    <a:pt x="212" y="2045"/>
                  </a:lnTo>
                  <a:lnTo>
                    <a:pt x="212" y="2067"/>
                  </a:lnTo>
                  <a:lnTo>
                    <a:pt x="192" y="2067"/>
                  </a:lnTo>
                  <a:lnTo>
                    <a:pt x="23" y="2067"/>
                  </a:lnTo>
                  <a:lnTo>
                    <a:pt x="0" y="2067"/>
                  </a:lnTo>
                  <a:lnTo>
                    <a:pt x="1" y="2045"/>
                  </a:lnTo>
                  <a:close/>
                </a:path>
              </a:pathLst>
            </a:custGeom>
            <a:solidFill>
              <a:srgbClr val="000000"/>
            </a:solidFill>
            <a:ln w="9525">
              <a:noFill/>
              <a:round/>
            </a:ln>
          </p:spPr>
          <p:txBody>
            <a:bodyPr/>
            <a:lstStyle/>
            <a:p>
              <a:endParaRPr lang="en-US"/>
            </a:p>
          </p:txBody>
        </p:sp>
        <p:sp>
          <p:nvSpPr>
            <p:cNvPr id="415933" name="Freeform 189"/>
            <p:cNvSpPr/>
            <p:nvPr/>
          </p:nvSpPr>
          <p:spPr bwMode="auto">
            <a:xfrm>
              <a:off x="2846" y="2840"/>
              <a:ext cx="84" cy="876"/>
            </a:xfrm>
            <a:custGeom>
              <a:avLst/>
              <a:gdLst/>
              <a:ahLst/>
              <a:cxnLst>
                <a:cxn ang="0">
                  <a:pos x="169" y="2025"/>
                </a:cxn>
                <a:cxn ang="0">
                  <a:pos x="128" y="0"/>
                </a:cxn>
                <a:cxn ang="0">
                  <a:pos x="40" y="0"/>
                </a:cxn>
                <a:cxn ang="0">
                  <a:pos x="0" y="2025"/>
                </a:cxn>
                <a:cxn ang="0">
                  <a:pos x="169" y="2025"/>
                </a:cxn>
              </a:cxnLst>
              <a:rect l="0" t="0" r="r" b="b"/>
              <a:pathLst>
                <a:path w="169" h="2025">
                  <a:moveTo>
                    <a:pt x="169" y="2025"/>
                  </a:moveTo>
                  <a:lnTo>
                    <a:pt x="128" y="0"/>
                  </a:lnTo>
                  <a:lnTo>
                    <a:pt x="40" y="0"/>
                  </a:lnTo>
                  <a:lnTo>
                    <a:pt x="0" y="2025"/>
                  </a:lnTo>
                  <a:lnTo>
                    <a:pt x="169" y="2025"/>
                  </a:lnTo>
                  <a:close/>
                </a:path>
              </a:pathLst>
            </a:custGeom>
            <a:solidFill>
              <a:srgbClr val="7FBFBF"/>
            </a:solidFill>
            <a:ln w="9525">
              <a:noFill/>
              <a:round/>
            </a:ln>
          </p:spPr>
          <p:txBody>
            <a:bodyPr/>
            <a:lstStyle/>
            <a:p>
              <a:endParaRPr lang="en-US"/>
            </a:p>
          </p:txBody>
        </p:sp>
        <p:sp>
          <p:nvSpPr>
            <p:cNvPr id="415934" name="Freeform 190"/>
            <p:cNvSpPr/>
            <p:nvPr/>
          </p:nvSpPr>
          <p:spPr bwMode="auto">
            <a:xfrm>
              <a:off x="2821" y="3680"/>
              <a:ext cx="135" cy="44"/>
            </a:xfrm>
            <a:custGeom>
              <a:avLst/>
              <a:gdLst/>
              <a:ahLst/>
              <a:cxnLst>
                <a:cxn ang="0">
                  <a:pos x="45" y="89"/>
                </a:cxn>
                <a:cxn ang="0">
                  <a:pos x="36" y="87"/>
                </a:cxn>
                <a:cxn ang="0">
                  <a:pos x="28" y="85"/>
                </a:cxn>
                <a:cxn ang="0">
                  <a:pos x="20" y="81"/>
                </a:cxn>
                <a:cxn ang="0">
                  <a:pos x="14" y="76"/>
                </a:cxn>
                <a:cxn ang="0">
                  <a:pos x="8" y="70"/>
                </a:cxn>
                <a:cxn ang="0">
                  <a:pos x="3" y="62"/>
                </a:cxn>
                <a:cxn ang="0">
                  <a:pos x="1" y="54"/>
                </a:cxn>
                <a:cxn ang="0">
                  <a:pos x="0" y="44"/>
                </a:cxn>
                <a:cxn ang="0">
                  <a:pos x="1" y="37"/>
                </a:cxn>
                <a:cxn ang="0">
                  <a:pos x="3" y="27"/>
                </a:cxn>
                <a:cxn ang="0">
                  <a:pos x="8" y="19"/>
                </a:cxn>
                <a:cxn ang="0">
                  <a:pos x="14" y="13"/>
                </a:cxn>
                <a:cxn ang="0">
                  <a:pos x="20" y="8"/>
                </a:cxn>
                <a:cxn ang="0">
                  <a:pos x="28" y="4"/>
                </a:cxn>
                <a:cxn ang="0">
                  <a:pos x="36" y="2"/>
                </a:cxn>
                <a:cxn ang="0">
                  <a:pos x="45" y="0"/>
                </a:cxn>
                <a:cxn ang="0">
                  <a:pos x="227" y="0"/>
                </a:cxn>
                <a:cxn ang="0">
                  <a:pos x="235" y="2"/>
                </a:cxn>
                <a:cxn ang="0">
                  <a:pos x="242" y="4"/>
                </a:cxn>
                <a:cxn ang="0">
                  <a:pos x="250" y="8"/>
                </a:cxn>
                <a:cxn ang="0">
                  <a:pos x="258" y="13"/>
                </a:cxn>
                <a:cxn ang="0">
                  <a:pos x="263" y="19"/>
                </a:cxn>
                <a:cxn ang="0">
                  <a:pos x="268" y="27"/>
                </a:cxn>
                <a:cxn ang="0">
                  <a:pos x="269" y="37"/>
                </a:cxn>
                <a:cxn ang="0">
                  <a:pos x="271" y="44"/>
                </a:cxn>
                <a:cxn ang="0">
                  <a:pos x="268" y="62"/>
                </a:cxn>
                <a:cxn ang="0">
                  <a:pos x="258" y="76"/>
                </a:cxn>
                <a:cxn ang="0">
                  <a:pos x="244" y="85"/>
                </a:cxn>
                <a:cxn ang="0">
                  <a:pos x="227" y="89"/>
                </a:cxn>
                <a:cxn ang="0">
                  <a:pos x="45" y="89"/>
                </a:cxn>
              </a:cxnLst>
              <a:rect l="0" t="0" r="r" b="b"/>
              <a:pathLst>
                <a:path w="271" h="89">
                  <a:moveTo>
                    <a:pt x="45" y="89"/>
                  </a:moveTo>
                  <a:lnTo>
                    <a:pt x="36" y="87"/>
                  </a:lnTo>
                  <a:lnTo>
                    <a:pt x="28" y="85"/>
                  </a:lnTo>
                  <a:lnTo>
                    <a:pt x="20" y="81"/>
                  </a:lnTo>
                  <a:lnTo>
                    <a:pt x="14" y="76"/>
                  </a:lnTo>
                  <a:lnTo>
                    <a:pt x="8" y="70"/>
                  </a:lnTo>
                  <a:lnTo>
                    <a:pt x="3" y="62"/>
                  </a:lnTo>
                  <a:lnTo>
                    <a:pt x="1" y="54"/>
                  </a:lnTo>
                  <a:lnTo>
                    <a:pt x="0" y="44"/>
                  </a:lnTo>
                  <a:lnTo>
                    <a:pt x="1" y="37"/>
                  </a:lnTo>
                  <a:lnTo>
                    <a:pt x="3" y="27"/>
                  </a:lnTo>
                  <a:lnTo>
                    <a:pt x="8" y="19"/>
                  </a:lnTo>
                  <a:lnTo>
                    <a:pt x="14" y="13"/>
                  </a:lnTo>
                  <a:lnTo>
                    <a:pt x="20" y="8"/>
                  </a:lnTo>
                  <a:lnTo>
                    <a:pt x="28" y="4"/>
                  </a:lnTo>
                  <a:lnTo>
                    <a:pt x="36" y="2"/>
                  </a:lnTo>
                  <a:lnTo>
                    <a:pt x="45" y="0"/>
                  </a:lnTo>
                  <a:lnTo>
                    <a:pt x="227" y="0"/>
                  </a:lnTo>
                  <a:lnTo>
                    <a:pt x="235" y="2"/>
                  </a:lnTo>
                  <a:lnTo>
                    <a:pt x="242" y="4"/>
                  </a:lnTo>
                  <a:lnTo>
                    <a:pt x="250" y="8"/>
                  </a:lnTo>
                  <a:lnTo>
                    <a:pt x="258" y="13"/>
                  </a:lnTo>
                  <a:lnTo>
                    <a:pt x="263" y="19"/>
                  </a:lnTo>
                  <a:lnTo>
                    <a:pt x="268" y="27"/>
                  </a:lnTo>
                  <a:lnTo>
                    <a:pt x="269" y="37"/>
                  </a:lnTo>
                  <a:lnTo>
                    <a:pt x="271" y="44"/>
                  </a:lnTo>
                  <a:lnTo>
                    <a:pt x="268" y="62"/>
                  </a:lnTo>
                  <a:lnTo>
                    <a:pt x="258" y="76"/>
                  </a:lnTo>
                  <a:lnTo>
                    <a:pt x="244" y="85"/>
                  </a:lnTo>
                  <a:lnTo>
                    <a:pt x="227" y="89"/>
                  </a:lnTo>
                  <a:lnTo>
                    <a:pt x="45" y="89"/>
                  </a:lnTo>
                  <a:close/>
                </a:path>
              </a:pathLst>
            </a:custGeom>
            <a:solidFill>
              <a:srgbClr val="000000"/>
            </a:solidFill>
            <a:ln w="9525">
              <a:noFill/>
              <a:round/>
            </a:ln>
          </p:spPr>
          <p:txBody>
            <a:bodyPr/>
            <a:lstStyle/>
            <a:p>
              <a:endParaRPr lang="en-US"/>
            </a:p>
          </p:txBody>
        </p:sp>
        <p:sp>
          <p:nvSpPr>
            <p:cNvPr id="415935" name="Freeform 191"/>
            <p:cNvSpPr/>
            <p:nvPr/>
          </p:nvSpPr>
          <p:spPr bwMode="auto">
            <a:xfrm>
              <a:off x="2828" y="3687"/>
              <a:ext cx="121" cy="30"/>
            </a:xfrm>
            <a:custGeom>
              <a:avLst/>
              <a:gdLst/>
              <a:ahLst/>
              <a:cxnLst>
                <a:cxn ang="0">
                  <a:pos x="213" y="59"/>
                </a:cxn>
                <a:cxn ang="0">
                  <a:pos x="224" y="58"/>
                </a:cxn>
                <a:cxn ang="0">
                  <a:pos x="233" y="52"/>
                </a:cxn>
                <a:cxn ang="0">
                  <a:pos x="240" y="42"/>
                </a:cxn>
                <a:cxn ang="0">
                  <a:pos x="243" y="29"/>
                </a:cxn>
                <a:cxn ang="0">
                  <a:pos x="243" y="29"/>
                </a:cxn>
                <a:cxn ang="0">
                  <a:pos x="240" y="17"/>
                </a:cxn>
                <a:cxn ang="0">
                  <a:pos x="233" y="7"/>
                </a:cxn>
                <a:cxn ang="0">
                  <a:pos x="224" y="1"/>
                </a:cxn>
                <a:cxn ang="0">
                  <a:pos x="213" y="0"/>
                </a:cxn>
                <a:cxn ang="0">
                  <a:pos x="31" y="0"/>
                </a:cxn>
                <a:cxn ang="0">
                  <a:pos x="19" y="1"/>
                </a:cxn>
                <a:cxn ang="0">
                  <a:pos x="9" y="7"/>
                </a:cxn>
                <a:cxn ang="0">
                  <a:pos x="3" y="17"/>
                </a:cxn>
                <a:cxn ang="0">
                  <a:pos x="0" y="29"/>
                </a:cxn>
                <a:cxn ang="0">
                  <a:pos x="0" y="29"/>
                </a:cxn>
                <a:cxn ang="0">
                  <a:pos x="3" y="42"/>
                </a:cxn>
                <a:cxn ang="0">
                  <a:pos x="9" y="52"/>
                </a:cxn>
                <a:cxn ang="0">
                  <a:pos x="19" y="58"/>
                </a:cxn>
                <a:cxn ang="0">
                  <a:pos x="31" y="59"/>
                </a:cxn>
                <a:cxn ang="0">
                  <a:pos x="213" y="59"/>
                </a:cxn>
              </a:cxnLst>
              <a:rect l="0" t="0" r="r" b="b"/>
              <a:pathLst>
                <a:path w="243" h="59">
                  <a:moveTo>
                    <a:pt x="213" y="59"/>
                  </a:moveTo>
                  <a:lnTo>
                    <a:pt x="224" y="58"/>
                  </a:lnTo>
                  <a:lnTo>
                    <a:pt x="233" y="52"/>
                  </a:lnTo>
                  <a:lnTo>
                    <a:pt x="240" y="42"/>
                  </a:lnTo>
                  <a:lnTo>
                    <a:pt x="243" y="29"/>
                  </a:lnTo>
                  <a:lnTo>
                    <a:pt x="243" y="29"/>
                  </a:lnTo>
                  <a:lnTo>
                    <a:pt x="240" y="17"/>
                  </a:lnTo>
                  <a:lnTo>
                    <a:pt x="233" y="7"/>
                  </a:lnTo>
                  <a:lnTo>
                    <a:pt x="224" y="1"/>
                  </a:lnTo>
                  <a:lnTo>
                    <a:pt x="213" y="0"/>
                  </a:lnTo>
                  <a:lnTo>
                    <a:pt x="31" y="0"/>
                  </a:lnTo>
                  <a:lnTo>
                    <a:pt x="19" y="1"/>
                  </a:lnTo>
                  <a:lnTo>
                    <a:pt x="9" y="7"/>
                  </a:lnTo>
                  <a:lnTo>
                    <a:pt x="3" y="17"/>
                  </a:lnTo>
                  <a:lnTo>
                    <a:pt x="0" y="29"/>
                  </a:lnTo>
                  <a:lnTo>
                    <a:pt x="0" y="29"/>
                  </a:lnTo>
                  <a:lnTo>
                    <a:pt x="3" y="42"/>
                  </a:lnTo>
                  <a:lnTo>
                    <a:pt x="9" y="52"/>
                  </a:lnTo>
                  <a:lnTo>
                    <a:pt x="19" y="58"/>
                  </a:lnTo>
                  <a:lnTo>
                    <a:pt x="31" y="59"/>
                  </a:lnTo>
                  <a:lnTo>
                    <a:pt x="213" y="59"/>
                  </a:lnTo>
                  <a:close/>
                </a:path>
              </a:pathLst>
            </a:custGeom>
            <a:solidFill>
              <a:srgbClr val="3F9E9E"/>
            </a:solidFill>
            <a:ln w="9525">
              <a:noFill/>
              <a:round/>
            </a:ln>
          </p:spPr>
          <p:txBody>
            <a:bodyPr/>
            <a:lstStyle/>
            <a:p>
              <a:endParaRPr lang="en-US"/>
            </a:p>
          </p:txBody>
        </p:sp>
        <p:sp>
          <p:nvSpPr>
            <p:cNvPr id="415936" name="Freeform 192"/>
            <p:cNvSpPr/>
            <p:nvPr/>
          </p:nvSpPr>
          <p:spPr bwMode="auto">
            <a:xfrm>
              <a:off x="2755" y="3709"/>
              <a:ext cx="269" cy="73"/>
            </a:xfrm>
            <a:custGeom>
              <a:avLst/>
              <a:gdLst/>
              <a:ahLst/>
              <a:cxnLst>
                <a:cxn ang="0">
                  <a:pos x="492" y="146"/>
                </a:cxn>
                <a:cxn ang="0">
                  <a:pos x="505" y="145"/>
                </a:cxn>
                <a:cxn ang="0">
                  <a:pos x="516" y="140"/>
                </a:cxn>
                <a:cxn ang="0">
                  <a:pos x="524" y="134"/>
                </a:cxn>
                <a:cxn ang="0">
                  <a:pos x="530" y="124"/>
                </a:cxn>
                <a:cxn ang="0">
                  <a:pos x="535" y="115"/>
                </a:cxn>
                <a:cxn ang="0">
                  <a:pos x="538" y="102"/>
                </a:cxn>
                <a:cxn ang="0">
                  <a:pos x="539" y="88"/>
                </a:cxn>
                <a:cxn ang="0">
                  <a:pos x="539" y="74"/>
                </a:cxn>
                <a:cxn ang="0">
                  <a:pos x="539" y="74"/>
                </a:cxn>
                <a:cxn ang="0">
                  <a:pos x="539" y="60"/>
                </a:cxn>
                <a:cxn ang="0">
                  <a:pos x="538" y="45"/>
                </a:cxn>
                <a:cxn ang="0">
                  <a:pos x="535" y="33"/>
                </a:cxn>
                <a:cxn ang="0">
                  <a:pos x="530" y="22"/>
                </a:cxn>
                <a:cxn ang="0">
                  <a:pos x="524" y="12"/>
                </a:cxn>
                <a:cxn ang="0">
                  <a:pos x="516" y="6"/>
                </a:cxn>
                <a:cxn ang="0">
                  <a:pos x="505" y="1"/>
                </a:cxn>
                <a:cxn ang="0">
                  <a:pos x="492" y="0"/>
                </a:cxn>
                <a:cxn ang="0">
                  <a:pos x="49" y="0"/>
                </a:cxn>
                <a:cxn ang="0">
                  <a:pos x="35" y="1"/>
                </a:cxn>
                <a:cxn ang="0">
                  <a:pos x="24" y="6"/>
                </a:cxn>
                <a:cxn ang="0">
                  <a:pos x="16" y="12"/>
                </a:cxn>
                <a:cxn ang="0">
                  <a:pos x="10" y="22"/>
                </a:cxn>
                <a:cxn ang="0">
                  <a:pos x="5" y="33"/>
                </a:cxn>
                <a:cxn ang="0">
                  <a:pos x="2" y="45"/>
                </a:cxn>
                <a:cxn ang="0">
                  <a:pos x="0" y="60"/>
                </a:cxn>
                <a:cxn ang="0">
                  <a:pos x="0" y="74"/>
                </a:cxn>
                <a:cxn ang="0">
                  <a:pos x="0" y="74"/>
                </a:cxn>
                <a:cxn ang="0">
                  <a:pos x="0" y="88"/>
                </a:cxn>
                <a:cxn ang="0">
                  <a:pos x="2" y="102"/>
                </a:cxn>
                <a:cxn ang="0">
                  <a:pos x="5" y="115"/>
                </a:cxn>
                <a:cxn ang="0">
                  <a:pos x="10" y="124"/>
                </a:cxn>
                <a:cxn ang="0">
                  <a:pos x="16" y="134"/>
                </a:cxn>
                <a:cxn ang="0">
                  <a:pos x="24" y="140"/>
                </a:cxn>
                <a:cxn ang="0">
                  <a:pos x="35" y="145"/>
                </a:cxn>
                <a:cxn ang="0">
                  <a:pos x="49" y="146"/>
                </a:cxn>
                <a:cxn ang="0">
                  <a:pos x="492" y="146"/>
                </a:cxn>
              </a:cxnLst>
              <a:rect l="0" t="0" r="r" b="b"/>
              <a:pathLst>
                <a:path w="539" h="146">
                  <a:moveTo>
                    <a:pt x="492" y="146"/>
                  </a:moveTo>
                  <a:lnTo>
                    <a:pt x="505" y="145"/>
                  </a:lnTo>
                  <a:lnTo>
                    <a:pt x="516" y="140"/>
                  </a:lnTo>
                  <a:lnTo>
                    <a:pt x="524" y="134"/>
                  </a:lnTo>
                  <a:lnTo>
                    <a:pt x="530" y="124"/>
                  </a:lnTo>
                  <a:lnTo>
                    <a:pt x="535" y="115"/>
                  </a:lnTo>
                  <a:lnTo>
                    <a:pt x="538" y="102"/>
                  </a:lnTo>
                  <a:lnTo>
                    <a:pt x="539" y="88"/>
                  </a:lnTo>
                  <a:lnTo>
                    <a:pt x="539" y="74"/>
                  </a:lnTo>
                  <a:lnTo>
                    <a:pt x="539" y="74"/>
                  </a:lnTo>
                  <a:lnTo>
                    <a:pt x="539" y="60"/>
                  </a:lnTo>
                  <a:lnTo>
                    <a:pt x="538" y="45"/>
                  </a:lnTo>
                  <a:lnTo>
                    <a:pt x="535" y="33"/>
                  </a:lnTo>
                  <a:lnTo>
                    <a:pt x="530" y="22"/>
                  </a:lnTo>
                  <a:lnTo>
                    <a:pt x="524" y="12"/>
                  </a:lnTo>
                  <a:lnTo>
                    <a:pt x="516" y="6"/>
                  </a:lnTo>
                  <a:lnTo>
                    <a:pt x="505" y="1"/>
                  </a:lnTo>
                  <a:lnTo>
                    <a:pt x="492" y="0"/>
                  </a:lnTo>
                  <a:lnTo>
                    <a:pt x="49" y="0"/>
                  </a:lnTo>
                  <a:lnTo>
                    <a:pt x="35" y="1"/>
                  </a:lnTo>
                  <a:lnTo>
                    <a:pt x="24" y="6"/>
                  </a:lnTo>
                  <a:lnTo>
                    <a:pt x="16" y="12"/>
                  </a:lnTo>
                  <a:lnTo>
                    <a:pt x="10" y="22"/>
                  </a:lnTo>
                  <a:lnTo>
                    <a:pt x="5" y="33"/>
                  </a:lnTo>
                  <a:lnTo>
                    <a:pt x="2" y="45"/>
                  </a:lnTo>
                  <a:lnTo>
                    <a:pt x="0" y="60"/>
                  </a:lnTo>
                  <a:lnTo>
                    <a:pt x="0" y="74"/>
                  </a:lnTo>
                  <a:lnTo>
                    <a:pt x="0" y="74"/>
                  </a:lnTo>
                  <a:lnTo>
                    <a:pt x="0" y="88"/>
                  </a:lnTo>
                  <a:lnTo>
                    <a:pt x="2" y="102"/>
                  </a:lnTo>
                  <a:lnTo>
                    <a:pt x="5" y="115"/>
                  </a:lnTo>
                  <a:lnTo>
                    <a:pt x="10" y="124"/>
                  </a:lnTo>
                  <a:lnTo>
                    <a:pt x="16" y="134"/>
                  </a:lnTo>
                  <a:lnTo>
                    <a:pt x="24" y="140"/>
                  </a:lnTo>
                  <a:lnTo>
                    <a:pt x="35" y="145"/>
                  </a:lnTo>
                  <a:lnTo>
                    <a:pt x="49" y="146"/>
                  </a:lnTo>
                  <a:lnTo>
                    <a:pt x="492" y="146"/>
                  </a:lnTo>
                  <a:close/>
                </a:path>
              </a:pathLst>
            </a:custGeom>
            <a:solidFill>
              <a:srgbClr val="3F9E9E"/>
            </a:solidFill>
            <a:ln w="9525">
              <a:noFill/>
              <a:round/>
            </a:ln>
          </p:spPr>
          <p:txBody>
            <a:bodyPr/>
            <a:lstStyle/>
            <a:p>
              <a:endParaRPr lang="en-US"/>
            </a:p>
          </p:txBody>
        </p:sp>
        <p:sp>
          <p:nvSpPr>
            <p:cNvPr id="415937" name="Freeform 193"/>
            <p:cNvSpPr/>
            <p:nvPr/>
          </p:nvSpPr>
          <p:spPr bwMode="auto">
            <a:xfrm>
              <a:off x="2845" y="2787"/>
              <a:ext cx="86" cy="86"/>
            </a:xfrm>
            <a:custGeom>
              <a:avLst/>
              <a:gdLst/>
              <a:ahLst/>
              <a:cxnLst>
                <a:cxn ang="0">
                  <a:pos x="0" y="85"/>
                </a:cxn>
                <a:cxn ang="0">
                  <a:pos x="1" y="69"/>
                </a:cxn>
                <a:cxn ang="0">
                  <a:pos x="6" y="52"/>
                </a:cxn>
                <a:cxn ang="0">
                  <a:pos x="14" y="38"/>
                </a:cxn>
                <a:cxn ang="0">
                  <a:pos x="25" y="25"/>
                </a:cxn>
                <a:cxn ang="0">
                  <a:pos x="31" y="19"/>
                </a:cxn>
                <a:cxn ang="0">
                  <a:pos x="39" y="14"/>
                </a:cxn>
                <a:cxn ang="0">
                  <a:pos x="45" y="9"/>
                </a:cxn>
                <a:cxn ang="0">
                  <a:pos x="53" y="6"/>
                </a:cxn>
                <a:cxn ang="0">
                  <a:pos x="61" y="3"/>
                </a:cxn>
                <a:cxn ang="0">
                  <a:pos x="69" y="2"/>
                </a:cxn>
                <a:cxn ang="0">
                  <a:pos x="77" y="0"/>
                </a:cxn>
                <a:cxn ang="0">
                  <a:pos x="86" y="0"/>
                </a:cxn>
                <a:cxn ang="0">
                  <a:pos x="96" y="0"/>
                </a:cxn>
                <a:cxn ang="0">
                  <a:pos x="104" y="2"/>
                </a:cxn>
                <a:cxn ang="0">
                  <a:pos x="112" y="3"/>
                </a:cxn>
                <a:cxn ang="0">
                  <a:pos x="119" y="6"/>
                </a:cxn>
                <a:cxn ang="0">
                  <a:pos x="127" y="9"/>
                </a:cxn>
                <a:cxn ang="0">
                  <a:pos x="134" y="14"/>
                </a:cxn>
                <a:cxn ang="0">
                  <a:pos x="141" y="19"/>
                </a:cxn>
                <a:cxn ang="0">
                  <a:pos x="148" y="25"/>
                </a:cxn>
                <a:cxn ang="0">
                  <a:pos x="159" y="38"/>
                </a:cxn>
                <a:cxn ang="0">
                  <a:pos x="165" y="52"/>
                </a:cxn>
                <a:cxn ang="0">
                  <a:pos x="170" y="69"/>
                </a:cxn>
                <a:cxn ang="0">
                  <a:pos x="171" y="85"/>
                </a:cxn>
                <a:cxn ang="0">
                  <a:pos x="170" y="102"/>
                </a:cxn>
                <a:cxn ang="0">
                  <a:pos x="165" y="118"/>
                </a:cxn>
                <a:cxn ang="0">
                  <a:pos x="157" y="134"/>
                </a:cxn>
                <a:cxn ang="0">
                  <a:pos x="146" y="147"/>
                </a:cxn>
                <a:cxn ang="0">
                  <a:pos x="134" y="158"/>
                </a:cxn>
                <a:cxn ang="0">
                  <a:pos x="119" y="165"/>
                </a:cxn>
                <a:cxn ang="0">
                  <a:pos x="104" y="170"/>
                </a:cxn>
                <a:cxn ang="0">
                  <a:pos x="86" y="172"/>
                </a:cxn>
                <a:cxn ang="0">
                  <a:pos x="77" y="172"/>
                </a:cxn>
                <a:cxn ang="0">
                  <a:pos x="69" y="170"/>
                </a:cxn>
                <a:cxn ang="0">
                  <a:pos x="61" y="169"/>
                </a:cxn>
                <a:cxn ang="0">
                  <a:pos x="53" y="165"/>
                </a:cxn>
                <a:cxn ang="0">
                  <a:pos x="45" y="161"/>
                </a:cxn>
                <a:cxn ang="0">
                  <a:pos x="39" y="158"/>
                </a:cxn>
                <a:cxn ang="0">
                  <a:pos x="31" y="153"/>
                </a:cxn>
                <a:cxn ang="0">
                  <a:pos x="25" y="147"/>
                </a:cxn>
                <a:cxn ang="0">
                  <a:pos x="14" y="132"/>
                </a:cxn>
                <a:cxn ang="0">
                  <a:pos x="6" y="118"/>
                </a:cxn>
                <a:cxn ang="0">
                  <a:pos x="1" y="102"/>
                </a:cxn>
                <a:cxn ang="0">
                  <a:pos x="0" y="85"/>
                </a:cxn>
              </a:cxnLst>
              <a:rect l="0" t="0" r="r" b="b"/>
              <a:pathLst>
                <a:path w="171" h="172">
                  <a:moveTo>
                    <a:pt x="0" y="85"/>
                  </a:moveTo>
                  <a:lnTo>
                    <a:pt x="1" y="69"/>
                  </a:lnTo>
                  <a:lnTo>
                    <a:pt x="6" y="52"/>
                  </a:lnTo>
                  <a:lnTo>
                    <a:pt x="14" y="38"/>
                  </a:lnTo>
                  <a:lnTo>
                    <a:pt x="25" y="25"/>
                  </a:lnTo>
                  <a:lnTo>
                    <a:pt x="31" y="19"/>
                  </a:lnTo>
                  <a:lnTo>
                    <a:pt x="39" y="14"/>
                  </a:lnTo>
                  <a:lnTo>
                    <a:pt x="45" y="9"/>
                  </a:lnTo>
                  <a:lnTo>
                    <a:pt x="53" y="6"/>
                  </a:lnTo>
                  <a:lnTo>
                    <a:pt x="61" y="3"/>
                  </a:lnTo>
                  <a:lnTo>
                    <a:pt x="69" y="2"/>
                  </a:lnTo>
                  <a:lnTo>
                    <a:pt x="77" y="0"/>
                  </a:lnTo>
                  <a:lnTo>
                    <a:pt x="86" y="0"/>
                  </a:lnTo>
                  <a:lnTo>
                    <a:pt x="96" y="0"/>
                  </a:lnTo>
                  <a:lnTo>
                    <a:pt x="104" y="2"/>
                  </a:lnTo>
                  <a:lnTo>
                    <a:pt x="112" y="3"/>
                  </a:lnTo>
                  <a:lnTo>
                    <a:pt x="119" y="6"/>
                  </a:lnTo>
                  <a:lnTo>
                    <a:pt x="127" y="9"/>
                  </a:lnTo>
                  <a:lnTo>
                    <a:pt x="134" y="14"/>
                  </a:lnTo>
                  <a:lnTo>
                    <a:pt x="141" y="19"/>
                  </a:lnTo>
                  <a:lnTo>
                    <a:pt x="148" y="25"/>
                  </a:lnTo>
                  <a:lnTo>
                    <a:pt x="159" y="38"/>
                  </a:lnTo>
                  <a:lnTo>
                    <a:pt x="165" y="52"/>
                  </a:lnTo>
                  <a:lnTo>
                    <a:pt x="170" y="69"/>
                  </a:lnTo>
                  <a:lnTo>
                    <a:pt x="171" y="85"/>
                  </a:lnTo>
                  <a:lnTo>
                    <a:pt x="170" y="102"/>
                  </a:lnTo>
                  <a:lnTo>
                    <a:pt x="165" y="118"/>
                  </a:lnTo>
                  <a:lnTo>
                    <a:pt x="157" y="134"/>
                  </a:lnTo>
                  <a:lnTo>
                    <a:pt x="146" y="147"/>
                  </a:lnTo>
                  <a:lnTo>
                    <a:pt x="134" y="158"/>
                  </a:lnTo>
                  <a:lnTo>
                    <a:pt x="119" y="165"/>
                  </a:lnTo>
                  <a:lnTo>
                    <a:pt x="104" y="170"/>
                  </a:lnTo>
                  <a:lnTo>
                    <a:pt x="86" y="172"/>
                  </a:lnTo>
                  <a:lnTo>
                    <a:pt x="77" y="172"/>
                  </a:lnTo>
                  <a:lnTo>
                    <a:pt x="69" y="170"/>
                  </a:lnTo>
                  <a:lnTo>
                    <a:pt x="61" y="169"/>
                  </a:lnTo>
                  <a:lnTo>
                    <a:pt x="53" y="165"/>
                  </a:lnTo>
                  <a:lnTo>
                    <a:pt x="45" y="161"/>
                  </a:lnTo>
                  <a:lnTo>
                    <a:pt x="39" y="158"/>
                  </a:lnTo>
                  <a:lnTo>
                    <a:pt x="31" y="153"/>
                  </a:lnTo>
                  <a:lnTo>
                    <a:pt x="25" y="147"/>
                  </a:lnTo>
                  <a:lnTo>
                    <a:pt x="14" y="132"/>
                  </a:lnTo>
                  <a:lnTo>
                    <a:pt x="6" y="118"/>
                  </a:lnTo>
                  <a:lnTo>
                    <a:pt x="1" y="102"/>
                  </a:lnTo>
                  <a:lnTo>
                    <a:pt x="0" y="85"/>
                  </a:lnTo>
                  <a:close/>
                </a:path>
              </a:pathLst>
            </a:custGeom>
            <a:solidFill>
              <a:srgbClr val="000000"/>
            </a:solidFill>
            <a:ln w="9525">
              <a:noFill/>
              <a:round/>
            </a:ln>
          </p:spPr>
          <p:txBody>
            <a:bodyPr/>
            <a:lstStyle/>
            <a:p>
              <a:endParaRPr lang="en-US"/>
            </a:p>
          </p:txBody>
        </p:sp>
        <p:sp>
          <p:nvSpPr>
            <p:cNvPr id="415938" name="Freeform 194"/>
            <p:cNvSpPr/>
            <p:nvPr/>
          </p:nvSpPr>
          <p:spPr bwMode="auto">
            <a:xfrm>
              <a:off x="2856" y="2797"/>
              <a:ext cx="65" cy="65"/>
            </a:xfrm>
            <a:custGeom>
              <a:avLst/>
              <a:gdLst/>
              <a:ahLst/>
              <a:cxnLst>
                <a:cxn ang="0">
                  <a:pos x="64" y="130"/>
                </a:cxn>
                <a:cxn ang="0">
                  <a:pos x="77" y="128"/>
                </a:cxn>
                <a:cxn ang="0">
                  <a:pos x="90" y="125"/>
                </a:cxn>
                <a:cxn ang="0">
                  <a:pos x="101" y="119"/>
                </a:cxn>
                <a:cxn ang="0">
                  <a:pos x="110" y="111"/>
                </a:cxn>
                <a:cxn ang="0">
                  <a:pos x="118" y="101"/>
                </a:cxn>
                <a:cxn ang="0">
                  <a:pos x="124" y="90"/>
                </a:cxn>
                <a:cxn ang="0">
                  <a:pos x="127" y="78"/>
                </a:cxn>
                <a:cxn ang="0">
                  <a:pos x="129" y="65"/>
                </a:cxn>
                <a:cxn ang="0">
                  <a:pos x="127" y="52"/>
                </a:cxn>
                <a:cxn ang="0">
                  <a:pos x="124" y="40"/>
                </a:cxn>
                <a:cxn ang="0">
                  <a:pos x="118" y="29"/>
                </a:cxn>
                <a:cxn ang="0">
                  <a:pos x="110" y="19"/>
                </a:cxn>
                <a:cxn ang="0">
                  <a:pos x="101" y="12"/>
                </a:cxn>
                <a:cxn ang="0">
                  <a:pos x="90" y="5"/>
                </a:cxn>
                <a:cxn ang="0">
                  <a:pos x="77" y="2"/>
                </a:cxn>
                <a:cxn ang="0">
                  <a:pos x="64" y="0"/>
                </a:cxn>
                <a:cxn ang="0">
                  <a:pos x="52" y="2"/>
                </a:cxn>
                <a:cxn ang="0">
                  <a:pos x="39" y="5"/>
                </a:cxn>
                <a:cxn ang="0">
                  <a:pos x="28" y="12"/>
                </a:cxn>
                <a:cxn ang="0">
                  <a:pos x="19" y="19"/>
                </a:cxn>
                <a:cxn ang="0">
                  <a:pos x="11" y="29"/>
                </a:cxn>
                <a:cxn ang="0">
                  <a:pos x="4" y="40"/>
                </a:cxn>
                <a:cxn ang="0">
                  <a:pos x="1" y="52"/>
                </a:cxn>
                <a:cxn ang="0">
                  <a:pos x="0" y="65"/>
                </a:cxn>
                <a:cxn ang="0">
                  <a:pos x="1" y="78"/>
                </a:cxn>
                <a:cxn ang="0">
                  <a:pos x="4" y="90"/>
                </a:cxn>
                <a:cxn ang="0">
                  <a:pos x="11" y="101"/>
                </a:cxn>
                <a:cxn ang="0">
                  <a:pos x="19" y="111"/>
                </a:cxn>
                <a:cxn ang="0">
                  <a:pos x="28" y="119"/>
                </a:cxn>
                <a:cxn ang="0">
                  <a:pos x="39" y="125"/>
                </a:cxn>
                <a:cxn ang="0">
                  <a:pos x="52" y="128"/>
                </a:cxn>
                <a:cxn ang="0">
                  <a:pos x="64" y="130"/>
                </a:cxn>
              </a:cxnLst>
              <a:rect l="0" t="0" r="r" b="b"/>
              <a:pathLst>
                <a:path w="129" h="130">
                  <a:moveTo>
                    <a:pt x="64" y="130"/>
                  </a:moveTo>
                  <a:lnTo>
                    <a:pt x="77" y="128"/>
                  </a:lnTo>
                  <a:lnTo>
                    <a:pt x="90" y="125"/>
                  </a:lnTo>
                  <a:lnTo>
                    <a:pt x="101" y="119"/>
                  </a:lnTo>
                  <a:lnTo>
                    <a:pt x="110" y="111"/>
                  </a:lnTo>
                  <a:lnTo>
                    <a:pt x="118" y="101"/>
                  </a:lnTo>
                  <a:lnTo>
                    <a:pt x="124" y="90"/>
                  </a:lnTo>
                  <a:lnTo>
                    <a:pt x="127" y="78"/>
                  </a:lnTo>
                  <a:lnTo>
                    <a:pt x="129" y="65"/>
                  </a:lnTo>
                  <a:lnTo>
                    <a:pt x="127" y="52"/>
                  </a:lnTo>
                  <a:lnTo>
                    <a:pt x="124" y="40"/>
                  </a:lnTo>
                  <a:lnTo>
                    <a:pt x="118" y="29"/>
                  </a:lnTo>
                  <a:lnTo>
                    <a:pt x="110" y="19"/>
                  </a:lnTo>
                  <a:lnTo>
                    <a:pt x="101" y="12"/>
                  </a:lnTo>
                  <a:lnTo>
                    <a:pt x="90" y="5"/>
                  </a:lnTo>
                  <a:lnTo>
                    <a:pt x="77" y="2"/>
                  </a:lnTo>
                  <a:lnTo>
                    <a:pt x="64" y="0"/>
                  </a:lnTo>
                  <a:lnTo>
                    <a:pt x="52" y="2"/>
                  </a:lnTo>
                  <a:lnTo>
                    <a:pt x="39" y="5"/>
                  </a:lnTo>
                  <a:lnTo>
                    <a:pt x="28" y="12"/>
                  </a:lnTo>
                  <a:lnTo>
                    <a:pt x="19" y="19"/>
                  </a:lnTo>
                  <a:lnTo>
                    <a:pt x="11" y="29"/>
                  </a:lnTo>
                  <a:lnTo>
                    <a:pt x="4" y="40"/>
                  </a:lnTo>
                  <a:lnTo>
                    <a:pt x="1" y="52"/>
                  </a:lnTo>
                  <a:lnTo>
                    <a:pt x="0" y="65"/>
                  </a:lnTo>
                  <a:lnTo>
                    <a:pt x="1" y="78"/>
                  </a:lnTo>
                  <a:lnTo>
                    <a:pt x="4" y="90"/>
                  </a:lnTo>
                  <a:lnTo>
                    <a:pt x="11" y="101"/>
                  </a:lnTo>
                  <a:lnTo>
                    <a:pt x="19" y="111"/>
                  </a:lnTo>
                  <a:lnTo>
                    <a:pt x="28" y="119"/>
                  </a:lnTo>
                  <a:lnTo>
                    <a:pt x="39" y="125"/>
                  </a:lnTo>
                  <a:lnTo>
                    <a:pt x="52" y="128"/>
                  </a:lnTo>
                  <a:lnTo>
                    <a:pt x="64" y="130"/>
                  </a:lnTo>
                  <a:close/>
                </a:path>
              </a:pathLst>
            </a:custGeom>
            <a:solidFill>
              <a:srgbClr val="3F9E9E"/>
            </a:solidFill>
            <a:ln w="9525">
              <a:noFill/>
              <a:round/>
            </a:ln>
          </p:spPr>
          <p:txBody>
            <a:bodyPr/>
            <a:lstStyle/>
            <a:p>
              <a:endParaRPr lang="en-US"/>
            </a:p>
          </p:txBody>
        </p:sp>
        <p:sp>
          <p:nvSpPr>
            <p:cNvPr id="415939" name="Freeform 195"/>
            <p:cNvSpPr/>
            <p:nvPr/>
          </p:nvSpPr>
          <p:spPr bwMode="auto">
            <a:xfrm>
              <a:off x="2279" y="2922"/>
              <a:ext cx="79" cy="76"/>
            </a:xfrm>
            <a:custGeom>
              <a:avLst/>
              <a:gdLst/>
              <a:ahLst/>
              <a:cxnLst>
                <a:cxn ang="0">
                  <a:pos x="63" y="48"/>
                </a:cxn>
                <a:cxn ang="0">
                  <a:pos x="50" y="57"/>
                </a:cxn>
                <a:cxn ang="0">
                  <a:pos x="44" y="70"/>
                </a:cxn>
                <a:cxn ang="0">
                  <a:pos x="43" y="82"/>
                </a:cxn>
                <a:cxn ang="0">
                  <a:pos x="46" y="95"/>
                </a:cxn>
                <a:cxn ang="0">
                  <a:pos x="54" y="104"/>
                </a:cxn>
                <a:cxn ang="0">
                  <a:pos x="68" y="111"/>
                </a:cxn>
                <a:cxn ang="0">
                  <a:pos x="82" y="111"/>
                </a:cxn>
                <a:cxn ang="0">
                  <a:pos x="104" y="103"/>
                </a:cxn>
                <a:cxn ang="0">
                  <a:pos x="117" y="79"/>
                </a:cxn>
                <a:cxn ang="0">
                  <a:pos x="113" y="60"/>
                </a:cxn>
                <a:cxn ang="0">
                  <a:pos x="106" y="49"/>
                </a:cxn>
                <a:cxn ang="0">
                  <a:pos x="91" y="43"/>
                </a:cxn>
                <a:cxn ang="0">
                  <a:pos x="77" y="43"/>
                </a:cxn>
                <a:cxn ang="0">
                  <a:pos x="69" y="45"/>
                </a:cxn>
                <a:cxn ang="0">
                  <a:pos x="57" y="4"/>
                </a:cxn>
                <a:cxn ang="0">
                  <a:pos x="72" y="0"/>
                </a:cxn>
                <a:cxn ang="0">
                  <a:pos x="88" y="0"/>
                </a:cxn>
                <a:cxn ang="0">
                  <a:pos x="104" y="4"/>
                </a:cxn>
                <a:cxn ang="0">
                  <a:pos x="118" y="10"/>
                </a:cxn>
                <a:cxn ang="0">
                  <a:pos x="142" y="29"/>
                </a:cxn>
                <a:cxn ang="0">
                  <a:pos x="156" y="54"/>
                </a:cxn>
                <a:cxn ang="0">
                  <a:pos x="158" y="82"/>
                </a:cxn>
                <a:cxn ang="0">
                  <a:pos x="150" y="111"/>
                </a:cxn>
                <a:cxn ang="0">
                  <a:pos x="142" y="123"/>
                </a:cxn>
                <a:cxn ang="0">
                  <a:pos x="131" y="134"/>
                </a:cxn>
                <a:cxn ang="0">
                  <a:pos x="117" y="144"/>
                </a:cxn>
                <a:cxn ang="0">
                  <a:pos x="102" y="150"/>
                </a:cxn>
                <a:cxn ang="0">
                  <a:pos x="71" y="153"/>
                </a:cxn>
                <a:cxn ang="0">
                  <a:pos x="41" y="145"/>
                </a:cxn>
                <a:cxn ang="0">
                  <a:pos x="17" y="127"/>
                </a:cxn>
                <a:cxn ang="0">
                  <a:pos x="3" y="100"/>
                </a:cxn>
                <a:cxn ang="0">
                  <a:pos x="2" y="70"/>
                </a:cxn>
                <a:cxn ang="0">
                  <a:pos x="11" y="41"/>
                </a:cxn>
                <a:cxn ang="0">
                  <a:pos x="30" y="19"/>
                </a:cxn>
                <a:cxn ang="0">
                  <a:pos x="57" y="4"/>
                </a:cxn>
              </a:cxnLst>
              <a:rect l="0" t="0" r="r" b="b"/>
              <a:pathLst>
                <a:path w="158" h="153">
                  <a:moveTo>
                    <a:pt x="69" y="45"/>
                  </a:moveTo>
                  <a:lnTo>
                    <a:pt x="63" y="48"/>
                  </a:lnTo>
                  <a:lnTo>
                    <a:pt x="55" y="51"/>
                  </a:lnTo>
                  <a:lnTo>
                    <a:pt x="50" y="57"/>
                  </a:lnTo>
                  <a:lnTo>
                    <a:pt x="46" y="64"/>
                  </a:lnTo>
                  <a:lnTo>
                    <a:pt x="44" y="70"/>
                  </a:lnTo>
                  <a:lnTo>
                    <a:pt x="43" y="76"/>
                  </a:lnTo>
                  <a:lnTo>
                    <a:pt x="43" y="82"/>
                  </a:lnTo>
                  <a:lnTo>
                    <a:pt x="44" y="89"/>
                  </a:lnTo>
                  <a:lnTo>
                    <a:pt x="46" y="95"/>
                  </a:lnTo>
                  <a:lnTo>
                    <a:pt x="50" y="100"/>
                  </a:lnTo>
                  <a:lnTo>
                    <a:pt x="54" y="104"/>
                  </a:lnTo>
                  <a:lnTo>
                    <a:pt x="60" y="108"/>
                  </a:lnTo>
                  <a:lnTo>
                    <a:pt x="68" y="111"/>
                  </a:lnTo>
                  <a:lnTo>
                    <a:pt x="76" y="111"/>
                  </a:lnTo>
                  <a:lnTo>
                    <a:pt x="82" y="111"/>
                  </a:lnTo>
                  <a:lnTo>
                    <a:pt x="90" y="109"/>
                  </a:lnTo>
                  <a:lnTo>
                    <a:pt x="104" y="103"/>
                  </a:lnTo>
                  <a:lnTo>
                    <a:pt x="112" y="92"/>
                  </a:lnTo>
                  <a:lnTo>
                    <a:pt x="117" y="79"/>
                  </a:lnTo>
                  <a:lnTo>
                    <a:pt x="115" y="67"/>
                  </a:lnTo>
                  <a:lnTo>
                    <a:pt x="113" y="60"/>
                  </a:lnTo>
                  <a:lnTo>
                    <a:pt x="110" y="54"/>
                  </a:lnTo>
                  <a:lnTo>
                    <a:pt x="106" y="49"/>
                  </a:lnTo>
                  <a:lnTo>
                    <a:pt x="99" y="46"/>
                  </a:lnTo>
                  <a:lnTo>
                    <a:pt x="91" y="43"/>
                  </a:lnTo>
                  <a:lnTo>
                    <a:pt x="85" y="43"/>
                  </a:lnTo>
                  <a:lnTo>
                    <a:pt x="77" y="43"/>
                  </a:lnTo>
                  <a:lnTo>
                    <a:pt x="69" y="45"/>
                  </a:lnTo>
                  <a:lnTo>
                    <a:pt x="69" y="45"/>
                  </a:lnTo>
                  <a:lnTo>
                    <a:pt x="58" y="4"/>
                  </a:lnTo>
                  <a:lnTo>
                    <a:pt x="57" y="4"/>
                  </a:lnTo>
                  <a:lnTo>
                    <a:pt x="65" y="2"/>
                  </a:lnTo>
                  <a:lnTo>
                    <a:pt x="72" y="0"/>
                  </a:lnTo>
                  <a:lnTo>
                    <a:pt x="80" y="0"/>
                  </a:lnTo>
                  <a:lnTo>
                    <a:pt x="88" y="0"/>
                  </a:lnTo>
                  <a:lnTo>
                    <a:pt x="96" y="2"/>
                  </a:lnTo>
                  <a:lnTo>
                    <a:pt x="104" y="4"/>
                  </a:lnTo>
                  <a:lnTo>
                    <a:pt x="110" y="7"/>
                  </a:lnTo>
                  <a:lnTo>
                    <a:pt x="118" y="10"/>
                  </a:lnTo>
                  <a:lnTo>
                    <a:pt x="131" y="18"/>
                  </a:lnTo>
                  <a:lnTo>
                    <a:pt x="142" y="29"/>
                  </a:lnTo>
                  <a:lnTo>
                    <a:pt x="150" y="40"/>
                  </a:lnTo>
                  <a:lnTo>
                    <a:pt x="156" y="54"/>
                  </a:lnTo>
                  <a:lnTo>
                    <a:pt x="158" y="68"/>
                  </a:lnTo>
                  <a:lnTo>
                    <a:pt x="158" y="82"/>
                  </a:lnTo>
                  <a:lnTo>
                    <a:pt x="156" y="97"/>
                  </a:lnTo>
                  <a:lnTo>
                    <a:pt x="150" y="111"/>
                  </a:lnTo>
                  <a:lnTo>
                    <a:pt x="147" y="117"/>
                  </a:lnTo>
                  <a:lnTo>
                    <a:pt x="142" y="123"/>
                  </a:lnTo>
                  <a:lnTo>
                    <a:pt x="136" y="130"/>
                  </a:lnTo>
                  <a:lnTo>
                    <a:pt x="131" y="134"/>
                  </a:lnTo>
                  <a:lnTo>
                    <a:pt x="124" y="139"/>
                  </a:lnTo>
                  <a:lnTo>
                    <a:pt x="117" y="144"/>
                  </a:lnTo>
                  <a:lnTo>
                    <a:pt x="110" y="147"/>
                  </a:lnTo>
                  <a:lnTo>
                    <a:pt x="102" y="150"/>
                  </a:lnTo>
                  <a:lnTo>
                    <a:pt x="87" y="153"/>
                  </a:lnTo>
                  <a:lnTo>
                    <a:pt x="71" y="153"/>
                  </a:lnTo>
                  <a:lnTo>
                    <a:pt x="55" y="150"/>
                  </a:lnTo>
                  <a:lnTo>
                    <a:pt x="41" y="145"/>
                  </a:lnTo>
                  <a:lnTo>
                    <a:pt x="28" y="138"/>
                  </a:lnTo>
                  <a:lnTo>
                    <a:pt x="17" y="127"/>
                  </a:lnTo>
                  <a:lnTo>
                    <a:pt x="9" y="114"/>
                  </a:lnTo>
                  <a:lnTo>
                    <a:pt x="3" y="100"/>
                  </a:lnTo>
                  <a:lnTo>
                    <a:pt x="0" y="86"/>
                  </a:lnTo>
                  <a:lnTo>
                    <a:pt x="2" y="70"/>
                  </a:lnTo>
                  <a:lnTo>
                    <a:pt x="5" y="56"/>
                  </a:lnTo>
                  <a:lnTo>
                    <a:pt x="11" y="41"/>
                  </a:lnTo>
                  <a:lnTo>
                    <a:pt x="19" y="30"/>
                  </a:lnTo>
                  <a:lnTo>
                    <a:pt x="30" y="19"/>
                  </a:lnTo>
                  <a:lnTo>
                    <a:pt x="43" y="10"/>
                  </a:lnTo>
                  <a:lnTo>
                    <a:pt x="57" y="4"/>
                  </a:lnTo>
                  <a:lnTo>
                    <a:pt x="69" y="45"/>
                  </a:lnTo>
                  <a:close/>
                </a:path>
              </a:pathLst>
            </a:custGeom>
            <a:solidFill>
              <a:srgbClr val="000000"/>
            </a:solidFill>
            <a:ln w="9525">
              <a:noFill/>
              <a:round/>
            </a:ln>
          </p:spPr>
          <p:txBody>
            <a:bodyPr/>
            <a:lstStyle/>
            <a:p>
              <a:endParaRPr lang="en-US"/>
            </a:p>
          </p:txBody>
        </p:sp>
        <p:sp>
          <p:nvSpPr>
            <p:cNvPr id="415940" name="Freeform 196"/>
            <p:cNvSpPr/>
            <p:nvPr/>
          </p:nvSpPr>
          <p:spPr bwMode="auto">
            <a:xfrm>
              <a:off x="3432" y="2921"/>
              <a:ext cx="78" cy="76"/>
            </a:xfrm>
            <a:custGeom>
              <a:avLst/>
              <a:gdLst/>
              <a:ahLst/>
              <a:cxnLst>
                <a:cxn ang="0">
                  <a:pos x="62" y="47"/>
                </a:cxn>
                <a:cxn ang="0">
                  <a:pos x="51" y="57"/>
                </a:cxn>
                <a:cxn ang="0">
                  <a:pos x="43" y="69"/>
                </a:cxn>
                <a:cxn ang="0">
                  <a:pos x="41" y="82"/>
                </a:cxn>
                <a:cxn ang="0">
                  <a:pos x="46" y="94"/>
                </a:cxn>
                <a:cxn ang="0">
                  <a:pos x="54" y="104"/>
                </a:cxn>
                <a:cxn ang="0">
                  <a:pos x="66" y="110"/>
                </a:cxn>
                <a:cxn ang="0">
                  <a:pos x="81" y="110"/>
                </a:cxn>
                <a:cxn ang="0">
                  <a:pos x="96" y="105"/>
                </a:cxn>
                <a:cxn ang="0">
                  <a:pos x="107" y="98"/>
                </a:cxn>
                <a:cxn ang="0">
                  <a:pos x="115" y="85"/>
                </a:cxn>
                <a:cxn ang="0">
                  <a:pos x="117" y="72"/>
                </a:cxn>
                <a:cxn ang="0">
                  <a:pos x="112" y="60"/>
                </a:cxn>
                <a:cxn ang="0">
                  <a:pos x="104" y="50"/>
                </a:cxn>
                <a:cxn ang="0">
                  <a:pos x="92" y="44"/>
                </a:cxn>
                <a:cxn ang="0">
                  <a:pos x="77" y="42"/>
                </a:cxn>
                <a:cxn ang="0">
                  <a:pos x="70" y="44"/>
                </a:cxn>
                <a:cxn ang="0">
                  <a:pos x="57" y="5"/>
                </a:cxn>
                <a:cxn ang="0">
                  <a:pos x="88" y="0"/>
                </a:cxn>
                <a:cxn ang="0">
                  <a:pos x="117" y="8"/>
                </a:cxn>
                <a:cxn ang="0">
                  <a:pos x="140" y="27"/>
                </a:cxn>
                <a:cxn ang="0">
                  <a:pos x="155" y="53"/>
                </a:cxn>
                <a:cxn ang="0">
                  <a:pos x="158" y="82"/>
                </a:cxn>
                <a:cxn ang="0">
                  <a:pos x="150" y="110"/>
                </a:cxn>
                <a:cxn ang="0">
                  <a:pos x="140" y="123"/>
                </a:cxn>
                <a:cxn ang="0">
                  <a:pos x="129" y="134"/>
                </a:cxn>
                <a:cxn ang="0">
                  <a:pos x="115" y="143"/>
                </a:cxn>
                <a:cxn ang="0">
                  <a:pos x="101" y="150"/>
                </a:cxn>
                <a:cxn ang="0">
                  <a:pos x="70" y="153"/>
                </a:cxn>
                <a:cxn ang="0">
                  <a:pos x="41" y="145"/>
                </a:cxn>
                <a:cxn ang="0">
                  <a:pos x="18" y="128"/>
                </a:cxn>
                <a:cxn ang="0">
                  <a:pos x="3" y="101"/>
                </a:cxn>
                <a:cxn ang="0">
                  <a:pos x="0" y="71"/>
                </a:cxn>
                <a:cxn ang="0">
                  <a:pos x="10" y="42"/>
                </a:cxn>
                <a:cxn ang="0">
                  <a:pos x="29" y="19"/>
                </a:cxn>
                <a:cxn ang="0">
                  <a:pos x="57" y="5"/>
                </a:cxn>
              </a:cxnLst>
              <a:rect l="0" t="0" r="r" b="b"/>
              <a:pathLst>
                <a:path w="158" h="153">
                  <a:moveTo>
                    <a:pt x="70" y="44"/>
                  </a:moveTo>
                  <a:lnTo>
                    <a:pt x="62" y="47"/>
                  </a:lnTo>
                  <a:lnTo>
                    <a:pt x="55" y="50"/>
                  </a:lnTo>
                  <a:lnTo>
                    <a:pt x="51" y="57"/>
                  </a:lnTo>
                  <a:lnTo>
                    <a:pt x="46" y="63"/>
                  </a:lnTo>
                  <a:lnTo>
                    <a:pt x="43" y="69"/>
                  </a:lnTo>
                  <a:lnTo>
                    <a:pt x="43" y="76"/>
                  </a:lnTo>
                  <a:lnTo>
                    <a:pt x="41" y="82"/>
                  </a:lnTo>
                  <a:lnTo>
                    <a:pt x="43" y="88"/>
                  </a:lnTo>
                  <a:lnTo>
                    <a:pt x="46" y="94"/>
                  </a:lnTo>
                  <a:lnTo>
                    <a:pt x="49" y="99"/>
                  </a:lnTo>
                  <a:lnTo>
                    <a:pt x="54" y="104"/>
                  </a:lnTo>
                  <a:lnTo>
                    <a:pt x="59" y="107"/>
                  </a:lnTo>
                  <a:lnTo>
                    <a:pt x="66" y="110"/>
                  </a:lnTo>
                  <a:lnTo>
                    <a:pt x="74" y="110"/>
                  </a:lnTo>
                  <a:lnTo>
                    <a:pt x="81" y="110"/>
                  </a:lnTo>
                  <a:lnTo>
                    <a:pt x="88" y="109"/>
                  </a:lnTo>
                  <a:lnTo>
                    <a:pt x="96" y="105"/>
                  </a:lnTo>
                  <a:lnTo>
                    <a:pt x="103" y="102"/>
                  </a:lnTo>
                  <a:lnTo>
                    <a:pt x="107" y="98"/>
                  </a:lnTo>
                  <a:lnTo>
                    <a:pt x="112" y="91"/>
                  </a:lnTo>
                  <a:lnTo>
                    <a:pt x="115" y="85"/>
                  </a:lnTo>
                  <a:lnTo>
                    <a:pt x="117" y="79"/>
                  </a:lnTo>
                  <a:lnTo>
                    <a:pt x="117" y="72"/>
                  </a:lnTo>
                  <a:lnTo>
                    <a:pt x="115" y="66"/>
                  </a:lnTo>
                  <a:lnTo>
                    <a:pt x="112" y="60"/>
                  </a:lnTo>
                  <a:lnTo>
                    <a:pt x="109" y="55"/>
                  </a:lnTo>
                  <a:lnTo>
                    <a:pt x="104" y="50"/>
                  </a:lnTo>
                  <a:lnTo>
                    <a:pt x="98" y="47"/>
                  </a:lnTo>
                  <a:lnTo>
                    <a:pt x="92" y="44"/>
                  </a:lnTo>
                  <a:lnTo>
                    <a:pt x="84" y="42"/>
                  </a:lnTo>
                  <a:lnTo>
                    <a:pt x="77" y="42"/>
                  </a:lnTo>
                  <a:lnTo>
                    <a:pt x="70" y="44"/>
                  </a:lnTo>
                  <a:lnTo>
                    <a:pt x="70" y="44"/>
                  </a:lnTo>
                  <a:lnTo>
                    <a:pt x="57" y="5"/>
                  </a:lnTo>
                  <a:lnTo>
                    <a:pt x="57" y="5"/>
                  </a:lnTo>
                  <a:lnTo>
                    <a:pt x="73" y="1"/>
                  </a:lnTo>
                  <a:lnTo>
                    <a:pt x="88" y="0"/>
                  </a:lnTo>
                  <a:lnTo>
                    <a:pt x="103" y="3"/>
                  </a:lnTo>
                  <a:lnTo>
                    <a:pt x="117" y="8"/>
                  </a:lnTo>
                  <a:lnTo>
                    <a:pt x="129" y="16"/>
                  </a:lnTo>
                  <a:lnTo>
                    <a:pt x="140" y="27"/>
                  </a:lnTo>
                  <a:lnTo>
                    <a:pt x="148" y="39"/>
                  </a:lnTo>
                  <a:lnTo>
                    <a:pt x="155" y="53"/>
                  </a:lnTo>
                  <a:lnTo>
                    <a:pt x="158" y="68"/>
                  </a:lnTo>
                  <a:lnTo>
                    <a:pt x="158" y="82"/>
                  </a:lnTo>
                  <a:lnTo>
                    <a:pt x="155" y="96"/>
                  </a:lnTo>
                  <a:lnTo>
                    <a:pt x="150" y="110"/>
                  </a:lnTo>
                  <a:lnTo>
                    <a:pt x="145" y="117"/>
                  </a:lnTo>
                  <a:lnTo>
                    <a:pt x="140" y="123"/>
                  </a:lnTo>
                  <a:lnTo>
                    <a:pt x="136" y="129"/>
                  </a:lnTo>
                  <a:lnTo>
                    <a:pt x="129" y="134"/>
                  </a:lnTo>
                  <a:lnTo>
                    <a:pt x="123" y="139"/>
                  </a:lnTo>
                  <a:lnTo>
                    <a:pt x="115" y="143"/>
                  </a:lnTo>
                  <a:lnTo>
                    <a:pt x="109" y="146"/>
                  </a:lnTo>
                  <a:lnTo>
                    <a:pt x="101" y="150"/>
                  </a:lnTo>
                  <a:lnTo>
                    <a:pt x="85" y="153"/>
                  </a:lnTo>
                  <a:lnTo>
                    <a:pt x="70" y="153"/>
                  </a:lnTo>
                  <a:lnTo>
                    <a:pt x="55" y="150"/>
                  </a:lnTo>
                  <a:lnTo>
                    <a:pt x="41" y="145"/>
                  </a:lnTo>
                  <a:lnTo>
                    <a:pt x="29" y="137"/>
                  </a:lnTo>
                  <a:lnTo>
                    <a:pt x="18" y="128"/>
                  </a:lnTo>
                  <a:lnTo>
                    <a:pt x="10" y="115"/>
                  </a:lnTo>
                  <a:lnTo>
                    <a:pt x="3" y="101"/>
                  </a:lnTo>
                  <a:lnTo>
                    <a:pt x="0" y="85"/>
                  </a:lnTo>
                  <a:lnTo>
                    <a:pt x="0" y="71"/>
                  </a:lnTo>
                  <a:lnTo>
                    <a:pt x="3" y="55"/>
                  </a:lnTo>
                  <a:lnTo>
                    <a:pt x="10" y="42"/>
                  </a:lnTo>
                  <a:lnTo>
                    <a:pt x="18" y="30"/>
                  </a:lnTo>
                  <a:lnTo>
                    <a:pt x="29" y="19"/>
                  </a:lnTo>
                  <a:lnTo>
                    <a:pt x="41" y="11"/>
                  </a:lnTo>
                  <a:lnTo>
                    <a:pt x="57" y="5"/>
                  </a:lnTo>
                  <a:lnTo>
                    <a:pt x="70" y="44"/>
                  </a:lnTo>
                  <a:close/>
                </a:path>
              </a:pathLst>
            </a:custGeom>
            <a:solidFill>
              <a:srgbClr val="000000"/>
            </a:solidFill>
            <a:ln w="9525">
              <a:noFill/>
              <a:round/>
            </a:ln>
          </p:spPr>
          <p:txBody>
            <a:bodyPr/>
            <a:lstStyle/>
            <a:p>
              <a:endParaRPr lang="en-US"/>
            </a:p>
          </p:txBody>
        </p:sp>
        <p:sp>
          <p:nvSpPr>
            <p:cNvPr id="415941" name="Freeform 197"/>
            <p:cNvSpPr/>
            <p:nvPr/>
          </p:nvSpPr>
          <p:spPr bwMode="auto">
            <a:xfrm>
              <a:off x="2127" y="2937"/>
              <a:ext cx="394" cy="632"/>
            </a:xfrm>
            <a:custGeom>
              <a:avLst/>
              <a:gdLst/>
              <a:ahLst/>
              <a:cxnLst>
                <a:cxn ang="0">
                  <a:pos x="786" y="1492"/>
                </a:cxn>
                <a:cxn ang="0">
                  <a:pos x="402" y="52"/>
                </a:cxn>
                <a:cxn ang="0">
                  <a:pos x="395" y="25"/>
                </a:cxn>
                <a:cxn ang="0">
                  <a:pos x="389" y="0"/>
                </a:cxn>
                <a:cxn ang="0">
                  <a:pos x="381" y="25"/>
                </a:cxn>
                <a:cxn ang="0">
                  <a:pos x="375" y="52"/>
                </a:cxn>
                <a:cxn ang="0">
                  <a:pos x="1" y="1492"/>
                </a:cxn>
                <a:cxn ang="0">
                  <a:pos x="0" y="1500"/>
                </a:cxn>
                <a:cxn ang="0">
                  <a:pos x="8" y="1502"/>
                </a:cxn>
                <a:cxn ang="0">
                  <a:pos x="20" y="1505"/>
                </a:cxn>
                <a:cxn ang="0">
                  <a:pos x="27" y="1507"/>
                </a:cxn>
                <a:cxn ang="0">
                  <a:pos x="28" y="1500"/>
                </a:cxn>
                <a:cxn ang="0">
                  <a:pos x="389" y="110"/>
                </a:cxn>
                <a:cxn ang="0">
                  <a:pos x="759" y="1500"/>
                </a:cxn>
                <a:cxn ang="0">
                  <a:pos x="761" y="1507"/>
                </a:cxn>
                <a:cxn ang="0">
                  <a:pos x="767" y="1505"/>
                </a:cxn>
                <a:cxn ang="0">
                  <a:pos x="782" y="1502"/>
                </a:cxn>
                <a:cxn ang="0">
                  <a:pos x="788" y="1500"/>
                </a:cxn>
                <a:cxn ang="0">
                  <a:pos x="786" y="1492"/>
                </a:cxn>
              </a:cxnLst>
              <a:rect l="0" t="0" r="r" b="b"/>
              <a:pathLst>
                <a:path w="788" h="1507">
                  <a:moveTo>
                    <a:pt x="786" y="1492"/>
                  </a:moveTo>
                  <a:lnTo>
                    <a:pt x="402" y="52"/>
                  </a:lnTo>
                  <a:lnTo>
                    <a:pt x="395" y="25"/>
                  </a:lnTo>
                  <a:lnTo>
                    <a:pt x="389" y="0"/>
                  </a:lnTo>
                  <a:lnTo>
                    <a:pt x="381" y="25"/>
                  </a:lnTo>
                  <a:lnTo>
                    <a:pt x="375" y="52"/>
                  </a:lnTo>
                  <a:lnTo>
                    <a:pt x="1" y="1492"/>
                  </a:lnTo>
                  <a:lnTo>
                    <a:pt x="0" y="1500"/>
                  </a:lnTo>
                  <a:lnTo>
                    <a:pt x="8" y="1502"/>
                  </a:lnTo>
                  <a:lnTo>
                    <a:pt x="20" y="1505"/>
                  </a:lnTo>
                  <a:lnTo>
                    <a:pt x="27" y="1507"/>
                  </a:lnTo>
                  <a:lnTo>
                    <a:pt x="28" y="1500"/>
                  </a:lnTo>
                  <a:lnTo>
                    <a:pt x="389" y="110"/>
                  </a:lnTo>
                  <a:lnTo>
                    <a:pt x="759" y="1500"/>
                  </a:lnTo>
                  <a:lnTo>
                    <a:pt x="761" y="1507"/>
                  </a:lnTo>
                  <a:lnTo>
                    <a:pt x="767" y="1505"/>
                  </a:lnTo>
                  <a:lnTo>
                    <a:pt x="782" y="1502"/>
                  </a:lnTo>
                  <a:lnTo>
                    <a:pt x="788" y="1500"/>
                  </a:lnTo>
                  <a:lnTo>
                    <a:pt x="786" y="1492"/>
                  </a:lnTo>
                  <a:close/>
                </a:path>
              </a:pathLst>
            </a:custGeom>
            <a:solidFill>
              <a:srgbClr val="000000"/>
            </a:solidFill>
            <a:ln w="9525">
              <a:noFill/>
              <a:round/>
            </a:ln>
          </p:spPr>
          <p:txBody>
            <a:bodyPr/>
            <a:lstStyle/>
            <a:p>
              <a:endParaRPr lang="en-US"/>
            </a:p>
          </p:txBody>
        </p:sp>
        <p:sp>
          <p:nvSpPr>
            <p:cNvPr id="415942" name="Freeform 198"/>
            <p:cNvSpPr/>
            <p:nvPr/>
          </p:nvSpPr>
          <p:spPr bwMode="auto">
            <a:xfrm>
              <a:off x="2132" y="2952"/>
              <a:ext cx="385" cy="619"/>
            </a:xfrm>
            <a:custGeom>
              <a:avLst/>
              <a:gdLst/>
              <a:ahLst/>
              <a:cxnLst>
                <a:cxn ang="0">
                  <a:pos x="771" y="1467"/>
                </a:cxn>
                <a:cxn ang="0">
                  <a:pos x="386" y="26"/>
                </a:cxn>
                <a:cxn ang="0">
                  <a:pos x="380" y="0"/>
                </a:cxn>
                <a:cxn ang="0">
                  <a:pos x="372" y="26"/>
                </a:cxn>
                <a:cxn ang="0">
                  <a:pos x="0" y="1467"/>
                </a:cxn>
                <a:cxn ang="0">
                  <a:pos x="13" y="1471"/>
                </a:cxn>
                <a:cxn ang="0">
                  <a:pos x="380" y="54"/>
                </a:cxn>
                <a:cxn ang="0">
                  <a:pos x="757" y="1471"/>
                </a:cxn>
                <a:cxn ang="0">
                  <a:pos x="771" y="1467"/>
                </a:cxn>
              </a:cxnLst>
              <a:rect l="0" t="0" r="r" b="b"/>
              <a:pathLst>
                <a:path w="771" h="1471">
                  <a:moveTo>
                    <a:pt x="771" y="1467"/>
                  </a:moveTo>
                  <a:lnTo>
                    <a:pt x="386" y="26"/>
                  </a:lnTo>
                  <a:lnTo>
                    <a:pt x="380" y="0"/>
                  </a:lnTo>
                  <a:lnTo>
                    <a:pt x="372" y="26"/>
                  </a:lnTo>
                  <a:lnTo>
                    <a:pt x="0" y="1467"/>
                  </a:lnTo>
                  <a:lnTo>
                    <a:pt x="13" y="1471"/>
                  </a:lnTo>
                  <a:lnTo>
                    <a:pt x="380" y="54"/>
                  </a:lnTo>
                  <a:lnTo>
                    <a:pt x="757" y="1471"/>
                  </a:lnTo>
                  <a:lnTo>
                    <a:pt x="771" y="1467"/>
                  </a:lnTo>
                  <a:close/>
                </a:path>
              </a:pathLst>
            </a:custGeom>
            <a:solidFill>
              <a:srgbClr val="BFDDDD"/>
            </a:solidFill>
            <a:ln w="9525">
              <a:noFill/>
              <a:round/>
            </a:ln>
          </p:spPr>
          <p:txBody>
            <a:bodyPr/>
            <a:lstStyle/>
            <a:p>
              <a:endParaRPr lang="en-US"/>
            </a:p>
          </p:txBody>
        </p:sp>
        <p:sp>
          <p:nvSpPr>
            <p:cNvPr id="415943" name="Freeform 199"/>
            <p:cNvSpPr/>
            <p:nvPr/>
          </p:nvSpPr>
          <p:spPr bwMode="auto">
            <a:xfrm>
              <a:off x="2114" y="3564"/>
              <a:ext cx="421" cy="181"/>
            </a:xfrm>
            <a:custGeom>
              <a:avLst/>
              <a:gdLst/>
              <a:ahLst/>
              <a:cxnLst>
                <a:cxn ang="0">
                  <a:pos x="842" y="14"/>
                </a:cxn>
                <a:cxn ang="0">
                  <a:pos x="840" y="50"/>
                </a:cxn>
                <a:cxn ang="0">
                  <a:pos x="834" y="85"/>
                </a:cxn>
                <a:cxn ang="0">
                  <a:pos x="823" y="118"/>
                </a:cxn>
                <a:cxn ang="0">
                  <a:pos x="809" y="149"/>
                </a:cxn>
                <a:cxn ang="0">
                  <a:pos x="791" y="179"/>
                </a:cxn>
                <a:cxn ang="0">
                  <a:pos x="769" y="209"/>
                </a:cxn>
                <a:cxn ang="0">
                  <a:pos x="745" y="236"/>
                </a:cxn>
                <a:cxn ang="0">
                  <a:pos x="719" y="260"/>
                </a:cxn>
                <a:cxn ang="0">
                  <a:pos x="689" y="283"/>
                </a:cxn>
                <a:cxn ang="0">
                  <a:pos x="656" y="302"/>
                </a:cxn>
                <a:cxn ang="0">
                  <a:pos x="621" y="319"/>
                </a:cxn>
                <a:cxn ang="0">
                  <a:pos x="585" y="335"/>
                </a:cxn>
                <a:cxn ang="0">
                  <a:pos x="545" y="346"/>
                </a:cxn>
                <a:cxn ang="0">
                  <a:pos x="506" y="356"/>
                </a:cxn>
                <a:cxn ang="0">
                  <a:pos x="463" y="360"/>
                </a:cxn>
                <a:cxn ang="0">
                  <a:pos x="421" y="362"/>
                </a:cxn>
                <a:cxn ang="0">
                  <a:pos x="397" y="362"/>
                </a:cxn>
                <a:cxn ang="0">
                  <a:pos x="374" y="360"/>
                </a:cxn>
                <a:cxn ang="0">
                  <a:pos x="351" y="357"/>
                </a:cxn>
                <a:cxn ang="0">
                  <a:pos x="328" y="354"/>
                </a:cxn>
                <a:cxn ang="0">
                  <a:pos x="306" y="349"/>
                </a:cxn>
                <a:cxn ang="0">
                  <a:pos x="284" y="343"/>
                </a:cxn>
                <a:cxn ang="0">
                  <a:pos x="262" y="337"/>
                </a:cxn>
                <a:cxn ang="0">
                  <a:pos x="241" y="329"/>
                </a:cxn>
                <a:cxn ang="0">
                  <a:pos x="221" y="321"/>
                </a:cxn>
                <a:cxn ang="0">
                  <a:pos x="200" y="312"/>
                </a:cxn>
                <a:cxn ang="0">
                  <a:pos x="181" y="301"/>
                </a:cxn>
                <a:cxn ang="0">
                  <a:pos x="162" y="290"/>
                </a:cxn>
                <a:cxn ang="0">
                  <a:pos x="145" y="277"/>
                </a:cxn>
                <a:cxn ang="0">
                  <a:pos x="128" y="264"/>
                </a:cxn>
                <a:cxn ang="0">
                  <a:pos x="112" y="250"/>
                </a:cxn>
                <a:cxn ang="0">
                  <a:pos x="96" y="236"/>
                </a:cxn>
                <a:cxn ang="0">
                  <a:pos x="74" y="212"/>
                </a:cxn>
                <a:cxn ang="0">
                  <a:pos x="55" y="187"/>
                </a:cxn>
                <a:cxn ang="0">
                  <a:pos x="39" y="160"/>
                </a:cxn>
                <a:cxn ang="0">
                  <a:pos x="25" y="132"/>
                </a:cxn>
                <a:cxn ang="0">
                  <a:pos x="14" y="104"/>
                </a:cxn>
                <a:cxn ang="0">
                  <a:pos x="6" y="74"/>
                </a:cxn>
                <a:cxn ang="0">
                  <a:pos x="2" y="44"/>
                </a:cxn>
                <a:cxn ang="0">
                  <a:pos x="0" y="14"/>
                </a:cxn>
                <a:cxn ang="0">
                  <a:pos x="0" y="0"/>
                </a:cxn>
                <a:cxn ang="0">
                  <a:pos x="14" y="0"/>
                </a:cxn>
                <a:cxn ang="0">
                  <a:pos x="827" y="0"/>
                </a:cxn>
                <a:cxn ang="0">
                  <a:pos x="842" y="0"/>
                </a:cxn>
                <a:cxn ang="0">
                  <a:pos x="842" y="14"/>
                </a:cxn>
              </a:cxnLst>
              <a:rect l="0" t="0" r="r" b="b"/>
              <a:pathLst>
                <a:path w="842" h="362">
                  <a:moveTo>
                    <a:pt x="842" y="14"/>
                  </a:moveTo>
                  <a:lnTo>
                    <a:pt x="840" y="50"/>
                  </a:lnTo>
                  <a:lnTo>
                    <a:pt x="834" y="85"/>
                  </a:lnTo>
                  <a:lnTo>
                    <a:pt x="823" y="118"/>
                  </a:lnTo>
                  <a:lnTo>
                    <a:pt x="809" y="149"/>
                  </a:lnTo>
                  <a:lnTo>
                    <a:pt x="791" y="179"/>
                  </a:lnTo>
                  <a:lnTo>
                    <a:pt x="769" y="209"/>
                  </a:lnTo>
                  <a:lnTo>
                    <a:pt x="745" y="236"/>
                  </a:lnTo>
                  <a:lnTo>
                    <a:pt x="719" y="260"/>
                  </a:lnTo>
                  <a:lnTo>
                    <a:pt x="689" y="283"/>
                  </a:lnTo>
                  <a:lnTo>
                    <a:pt x="656" y="302"/>
                  </a:lnTo>
                  <a:lnTo>
                    <a:pt x="621" y="319"/>
                  </a:lnTo>
                  <a:lnTo>
                    <a:pt x="585" y="335"/>
                  </a:lnTo>
                  <a:lnTo>
                    <a:pt x="545" y="346"/>
                  </a:lnTo>
                  <a:lnTo>
                    <a:pt x="506" y="356"/>
                  </a:lnTo>
                  <a:lnTo>
                    <a:pt x="463" y="360"/>
                  </a:lnTo>
                  <a:lnTo>
                    <a:pt x="421" y="362"/>
                  </a:lnTo>
                  <a:lnTo>
                    <a:pt x="397" y="362"/>
                  </a:lnTo>
                  <a:lnTo>
                    <a:pt x="374" y="360"/>
                  </a:lnTo>
                  <a:lnTo>
                    <a:pt x="351" y="357"/>
                  </a:lnTo>
                  <a:lnTo>
                    <a:pt x="328" y="354"/>
                  </a:lnTo>
                  <a:lnTo>
                    <a:pt x="306" y="349"/>
                  </a:lnTo>
                  <a:lnTo>
                    <a:pt x="284" y="343"/>
                  </a:lnTo>
                  <a:lnTo>
                    <a:pt x="262" y="337"/>
                  </a:lnTo>
                  <a:lnTo>
                    <a:pt x="241" y="329"/>
                  </a:lnTo>
                  <a:lnTo>
                    <a:pt x="221" y="321"/>
                  </a:lnTo>
                  <a:lnTo>
                    <a:pt x="200" y="312"/>
                  </a:lnTo>
                  <a:lnTo>
                    <a:pt x="181" y="301"/>
                  </a:lnTo>
                  <a:lnTo>
                    <a:pt x="162" y="290"/>
                  </a:lnTo>
                  <a:lnTo>
                    <a:pt x="145" y="277"/>
                  </a:lnTo>
                  <a:lnTo>
                    <a:pt x="128" y="264"/>
                  </a:lnTo>
                  <a:lnTo>
                    <a:pt x="112" y="250"/>
                  </a:lnTo>
                  <a:lnTo>
                    <a:pt x="96" y="236"/>
                  </a:lnTo>
                  <a:lnTo>
                    <a:pt x="74" y="212"/>
                  </a:lnTo>
                  <a:lnTo>
                    <a:pt x="55" y="187"/>
                  </a:lnTo>
                  <a:lnTo>
                    <a:pt x="39" y="160"/>
                  </a:lnTo>
                  <a:lnTo>
                    <a:pt x="25" y="132"/>
                  </a:lnTo>
                  <a:lnTo>
                    <a:pt x="14" y="104"/>
                  </a:lnTo>
                  <a:lnTo>
                    <a:pt x="6" y="74"/>
                  </a:lnTo>
                  <a:lnTo>
                    <a:pt x="2" y="44"/>
                  </a:lnTo>
                  <a:lnTo>
                    <a:pt x="0" y="14"/>
                  </a:lnTo>
                  <a:lnTo>
                    <a:pt x="0" y="0"/>
                  </a:lnTo>
                  <a:lnTo>
                    <a:pt x="14" y="0"/>
                  </a:lnTo>
                  <a:lnTo>
                    <a:pt x="827" y="0"/>
                  </a:lnTo>
                  <a:lnTo>
                    <a:pt x="842" y="0"/>
                  </a:lnTo>
                  <a:lnTo>
                    <a:pt x="842" y="14"/>
                  </a:lnTo>
                  <a:close/>
                </a:path>
              </a:pathLst>
            </a:custGeom>
            <a:solidFill>
              <a:srgbClr val="000000"/>
            </a:solidFill>
            <a:ln w="9525">
              <a:noFill/>
              <a:round/>
            </a:ln>
          </p:spPr>
          <p:txBody>
            <a:bodyPr/>
            <a:lstStyle/>
            <a:p>
              <a:endParaRPr lang="en-US"/>
            </a:p>
          </p:txBody>
        </p:sp>
        <p:sp>
          <p:nvSpPr>
            <p:cNvPr id="415944" name="Freeform 200"/>
            <p:cNvSpPr/>
            <p:nvPr/>
          </p:nvSpPr>
          <p:spPr bwMode="auto">
            <a:xfrm>
              <a:off x="2121" y="3571"/>
              <a:ext cx="407" cy="167"/>
            </a:xfrm>
            <a:custGeom>
              <a:avLst/>
              <a:gdLst/>
              <a:ahLst/>
              <a:cxnLst>
                <a:cxn ang="0">
                  <a:pos x="0" y="0"/>
                </a:cxn>
                <a:cxn ang="0">
                  <a:pos x="2" y="34"/>
                </a:cxn>
                <a:cxn ang="0">
                  <a:pos x="8" y="67"/>
                </a:cxn>
                <a:cxn ang="0">
                  <a:pos x="19" y="99"/>
                </a:cxn>
                <a:cxn ang="0">
                  <a:pos x="32" y="129"/>
                </a:cxn>
                <a:cxn ang="0">
                  <a:pos x="49" y="159"/>
                </a:cxn>
                <a:cxn ang="0">
                  <a:pos x="70" y="186"/>
                </a:cxn>
                <a:cxn ang="0">
                  <a:pos x="93" y="212"/>
                </a:cxn>
                <a:cxn ang="0">
                  <a:pos x="118" y="236"/>
                </a:cxn>
                <a:cxn ang="0">
                  <a:pos x="148" y="258"/>
                </a:cxn>
                <a:cxn ang="0">
                  <a:pos x="180" y="277"/>
                </a:cxn>
                <a:cxn ang="0">
                  <a:pos x="213" y="293"/>
                </a:cxn>
                <a:cxn ang="0">
                  <a:pos x="248" y="307"/>
                </a:cxn>
                <a:cxn ang="0">
                  <a:pos x="285" y="318"/>
                </a:cxn>
                <a:cxn ang="0">
                  <a:pos x="325" y="328"/>
                </a:cxn>
                <a:cxn ang="0">
                  <a:pos x="366" y="332"/>
                </a:cxn>
                <a:cxn ang="0">
                  <a:pos x="407" y="334"/>
                </a:cxn>
                <a:cxn ang="0">
                  <a:pos x="448" y="332"/>
                </a:cxn>
                <a:cxn ang="0">
                  <a:pos x="489" y="328"/>
                </a:cxn>
                <a:cxn ang="0">
                  <a:pos x="528" y="318"/>
                </a:cxn>
                <a:cxn ang="0">
                  <a:pos x="566" y="307"/>
                </a:cxn>
                <a:cxn ang="0">
                  <a:pos x="601" y="293"/>
                </a:cxn>
                <a:cxn ang="0">
                  <a:pos x="634" y="277"/>
                </a:cxn>
                <a:cxn ang="0">
                  <a:pos x="665" y="258"/>
                </a:cxn>
                <a:cxn ang="0">
                  <a:pos x="695" y="236"/>
                </a:cxn>
                <a:cxn ang="0">
                  <a:pos x="720" y="212"/>
                </a:cxn>
                <a:cxn ang="0">
                  <a:pos x="744" y="186"/>
                </a:cxn>
                <a:cxn ang="0">
                  <a:pos x="765" y="159"/>
                </a:cxn>
                <a:cxn ang="0">
                  <a:pos x="782" y="129"/>
                </a:cxn>
                <a:cxn ang="0">
                  <a:pos x="795" y="99"/>
                </a:cxn>
                <a:cxn ang="0">
                  <a:pos x="806" y="67"/>
                </a:cxn>
                <a:cxn ang="0">
                  <a:pos x="812" y="34"/>
                </a:cxn>
                <a:cxn ang="0">
                  <a:pos x="813" y="0"/>
                </a:cxn>
                <a:cxn ang="0">
                  <a:pos x="0" y="0"/>
                </a:cxn>
              </a:cxnLst>
              <a:rect l="0" t="0" r="r" b="b"/>
              <a:pathLst>
                <a:path w="813" h="334">
                  <a:moveTo>
                    <a:pt x="0" y="0"/>
                  </a:moveTo>
                  <a:lnTo>
                    <a:pt x="2" y="34"/>
                  </a:lnTo>
                  <a:lnTo>
                    <a:pt x="8" y="67"/>
                  </a:lnTo>
                  <a:lnTo>
                    <a:pt x="19" y="99"/>
                  </a:lnTo>
                  <a:lnTo>
                    <a:pt x="32" y="129"/>
                  </a:lnTo>
                  <a:lnTo>
                    <a:pt x="49" y="159"/>
                  </a:lnTo>
                  <a:lnTo>
                    <a:pt x="70" y="186"/>
                  </a:lnTo>
                  <a:lnTo>
                    <a:pt x="93" y="212"/>
                  </a:lnTo>
                  <a:lnTo>
                    <a:pt x="118" y="236"/>
                  </a:lnTo>
                  <a:lnTo>
                    <a:pt x="148" y="258"/>
                  </a:lnTo>
                  <a:lnTo>
                    <a:pt x="180" y="277"/>
                  </a:lnTo>
                  <a:lnTo>
                    <a:pt x="213" y="293"/>
                  </a:lnTo>
                  <a:lnTo>
                    <a:pt x="248" y="307"/>
                  </a:lnTo>
                  <a:lnTo>
                    <a:pt x="285" y="318"/>
                  </a:lnTo>
                  <a:lnTo>
                    <a:pt x="325" y="328"/>
                  </a:lnTo>
                  <a:lnTo>
                    <a:pt x="366" y="332"/>
                  </a:lnTo>
                  <a:lnTo>
                    <a:pt x="407" y="334"/>
                  </a:lnTo>
                  <a:lnTo>
                    <a:pt x="448" y="332"/>
                  </a:lnTo>
                  <a:lnTo>
                    <a:pt x="489" y="328"/>
                  </a:lnTo>
                  <a:lnTo>
                    <a:pt x="528" y="318"/>
                  </a:lnTo>
                  <a:lnTo>
                    <a:pt x="566" y="307"/>
                  </a:lnTo>
                  <a:lnTo>
                    <a:pt x="601" y="293"/>
                  </a:lnTo>
                  <a:lnTo>
                    <a:pt x="634" y="277"/>
                  </a:lnTo>
                  <a:lnTo>
                    <a:pt x="665" y="258"/>
                  </a:lnTo>
                  <a:lnTo>
                    <a:pt x="695" y="236"/>
                  </a:lnTo>
                  <a:lnTo>
                    <a:pt x="720" y="212"/>
                  </a:lnTo>
                  <a:lnTo>
                    <a:pt x="744" y="186"/>
                  </a:lnTo>
                  <a:lnTo>
                    <a:pt x="765" y="159"/>
                  </a:lnTo>
                  <a:lnTo>
                    <a:pt x="782" y="129"/>
                  </a:lnTo>
                  <a:lnTo>
                    <a:pt x="795" y="99"/>
                  </a:lnTo>
                  <a:lnTo>
                    <a:pt x="806" y="67"/>
                  </a:lnTo>
                  <a:lnTo>
                    <a:pt x="812" y="34"/>
                  </a:lnTo>
                  <a:lnTo>
                    <a:pt x="813" y="0"/>
                  </a:lnTo>
                  <a:lnTo>
                    <a:pt x="0" y="0"/>
                  </a:lnTo>
                  <a:close/>
                </a:path>
              </a:pathLst>
            </a:custGeom>
            <a:solidFill>
              <a:srgbClr val="3F9E9E"/>
            </a:solidFill>
            <a:ln w="9525">
              <a:noFill/>
              <a:round/>
            </a:ln>
          </p:spPr>
          <p:txBody>
            <a:bodyPr/>
            <a:lstStyle/>
            <a:p>
              <a:endParaRPr lang="en-US"/>
            </a:p>
          </p:txBody>
        </p:sp>
        <p:sp>
          <p:nvSpPr>
            <p:cNvPr id="415945" name="Freeform 201"/>
            <p:cNvSpPr/>
            <p:nvPr/>
          </p:nvSpPr>
          <p:spPr bwMode="auto">
            <a:xfrm>
              <a:off x="3276" y="2937"/>
              <a:ext cx="394" cy="634"/>
            </a:xfrm>
            <a:custGeom>
              <a:avLst/>
              <a:gdLst/>
              <a:ahLst/>
              <a:cxnLst>
                <a:cxn ang="0">
                  <a:pos x="787" y="1492"/>
                </a:cxn>
                <a:cxn ang="0">
                  <a:pos x="402" y="50"/>
                </a:cxn>
                <a:cxn ang="0">
                  <a:pos x="396" y="25"/>
                </a:cxn>
                <a:cxn ang="0">
                  <a:pos x="388" y="0"/>
                </a:cxn>
                <a:cxn ang="0">
                  <a:pos x="382" y="25"/>
                </a:cxn>
                <a:cxn ang="0">
                  <a:pos x="375" y="50"/>
                </a:cxn>
                <a:cxn ang="0">
                  <a:pos x="2" y="1492"/>
                </a:cxn>
                <a:cxn ang="0">
                  <a:pos x="0" y="1499"/>
                </a:cxn>
                <a:cxn ang="0">
                  <a:pos x="6" y="1500"/>
                </a:cxn>
                <a:cxn ang="0">
                  <a:pos x="21" y="1505"/>
                </a:cxn>
                <a:cxn ang="0">
                  <a:pos x="27" y="1507"/>
                </a:cxn>
                <a:cxn ang="0">
                  <a:pos x="29" y="1499"/>
                </a:cxn>
                <a:cxn ang="0">
                  <a:pos x="389" y="109"/>
                </a:cxn>
                <a:cxn ang="0">
                  <a:pos x="758" y="1499"/>
                </a:cxn>
                <a:cxn ang="0">
                  <a:pos x="761" y="1507"/>
                </a:cxn>
                <a:cxn ang="0">
                  <a:pos x="768" y="1505"/>
                </a:cxn>
                <a:cxn ang="0">
                  <a:pos x="780" y="1500"/>
                </a:cxn>
                <a:cxn ang="0">
                  <a:pos x="788" y="1499"/>
                </a:cxn>
                <a:cxn ang="0">
                  <a:pos x="787" y="1492"/>
                </a:cxn>
              </a:cxnLst>
              <a:rect l="0" t="0" r="r" b="b"/>
              <a:pathLst>
                <a:path w="788" h="1507">
                  <a:moveTo>
                    <a:pt x="787" y="1492"/>
                  </a:moveTo>
                  <a:lnTo>
                    <a:pt x="402" y="50"/>
                  </a:lnTo>
                  <a:lnTo>
                    <a:pt x="396" y="25"/>
                  </a:lnTo>
                  <a:lnTo>
                    <a:pt x="388" y="0"/>
                  </a:lnTo>
                  <a:lnTo>
                    <a:pt x="382" y="25"/>
                  </a:lnTo>
                  <a:lnTo>
                    <a:pt x="375" y="50"/>
                  </a:lnTo>
                  <a:lnTo>
                    <a:pt x="2" y="1492"/>
                  </a:lnTo>
                  <a:lnTo>
                    <a:pt x="0" y="1499"/>
                  </a:lnTo>
                  <a:lnTo>
                    <a:pt x="6" y="1500"/>
                  </a:lnTo>
                  <a:lnTo>
                    <a:pt x="21" y="1505"/>
                  </a:lnTo>
                  <a:lnTo>
                    <a:pt x="27" y="1507"/>
                  </a:lnTo>
                  <a:lnTo>
                    <a:pt x="29" y="1499"/>
                  </a:lnTo>
                  <a:lnTo>
                    <a:pt x="389" y="109"/>
                  </a:lnTo>
                  <a:lnTo>
                    <a:pt x="758" y="1499"/>
                  </a:lnTo>
                  <a:lnTo>
                    <a:pt x="761" y="1507"/>
                  </a:lnTo>
                  <a:lnTo>
                    <a:pt x="768" y="1505"/>
                  </a:lnTo>
                  <a:lnTo>
                    <a:pt x="780" y="1500"/>
                  </a:lnTo>
                  <a:lnTo>
                    <a:pt x="788" y="1499"/>
                  </a:lnTo>
                  <a:lnTo>
                    <a:pt x="787" y="1492"/>
                  </a:lnTo>
                  <a:close/>
                </a:path>
              </a:pathLst>
            </a:custGeom>
            <a:solidFill>
              <a:srgbClr val="000000"/>
            </a:solidFill>
            <a:ln w="9525">
              <a:noFill/>
              <a:round/>
            </a:ln>
          </p:spPr>
          <p:txBody>
            <a:bodyPr/>
            <a:lstStyle/>
            <a:p>
              <a:endParaRPr lang="en-US"/>
            </a:p>
          </p:txBody>
        </p:sp>
        <p:sp>
          <p:nvSpPr>
            <p:cNvPr id="415946" name="Freeform 202"/>
            <p:cNvSpPr/>
            <p:nvPr/>
          </p:nvSpPr>
          <p:spPr bwMode="auto">
            <a:xfrm>
              <a:off x="3280" y="2951"/>
              <a:ext cx="385" cy="623"/>
            </a:xfrm>
            <a:custGeom>
              <a:avLst/>
              <a:gdLst/>
              <a:ahLst/>
              <a:cxnLst>
                <a:cxn ang="0">
                  <a:pos x="771" y="1467"/>
                </a:cxn>
                <a:cxn ang="0">
                  <a:pos x="388" y="25"/>
                </a:cxn>
                <a:cxn ang="0">
                  <a:pos x="380" y="0"/>
                </a:cxn>
                <a:cxn ang="0">
                  <a:pos x="374" y="25"/>
                </a:cxn>
                <a:cxn ang="0">
                  <a:pos x="0" y="1467"/>
                </a:cxn>
                <a:cxn ang="0">
                  <a:pos x="14" y="1470"/>
                </a:cxn>
                <a:cxn ang="0">
                  <a:pos x="381" y="55"/>
                </a:cxn>
                <a:cxn ang="0">
                  <a:pos x="758" y="1470"/>
                </a:cxn>
                <a:cxn ang="0">
                  <a:pos x="771" y="1467"/>
                </a:cxn>
              </a:cxnLst>
              <a:rect l="0" t="0" r="r" b="b"/>
              <a:pathLst>
                <a:path w="771" h="1470">
                  <a:moveTo>
                    <a:pt x="771" y="1467"/>
                  </a:moveTo>
                  <a:lnTo>
                    <a:pt x="388" y="25"/>
                  </a:lnTo>
                  <a:lnTo>
                    <a:pt x="380" y="0"/>
                  </a:lnTo>
                  <a:lnTo>
                    <a:pt x="374" y="25"/>
                  </a:lnTo>
                  <a:lnTo>
                    <a:pt x="0" y="1467"/>
                  </a:lnTo>
                  <a:lnTo>
                    <a:pt x="14" y="1470"/>
                  </a:lnTo>
                  <a:lnTo>
                    <a:pt x="381" y="55"/>
                  </a:lnTo>
                  <a:lnTo>
                    <a:pt x="758" y="1470"/>
                  </a:lnTo>
                  <a:lnTo>
                    <a:pt x="771" y="1467"/>
                  </a:lnTo>
                  <a:close/>
                </a:path>
              </a:pathLst>
            </a:custGeom>
            <a:solidFill>
              <a:srgbClr val="BFDDDD"/>
            </a:solidFill>
            <a:ln w="9525">
              <a:noFill/>
              <a:round/>
            </a:ln>
          </p:spPr>
          <p:txBody>
            <a:bodyPr/>
            <a:lstStyle/>
            <a:p>
              <a:endParaRPr lang="en-US"/>
            </a:p>
          </p:txBody>
        </p:sp>
        <p:sp>
          <p:nvSpPr>
            <p:cNvPr id="415947" name="Freeform 203"/>
            <p:cNvSpPr/>
            <p:nvPr/>
          </p:nvSpPr>
          <p:spPr bwMode="auto">
            <a:xfrm>
              <a:off x="3262" y="3564"/>
              <a:ext cx="421" cy="181"/>
            </a:xfrm>
            <a:custGeom>
              <a:avLst/>
              <a:gdLst/>
              <a:ahLst/>
              <a:cxnLst>
                <a:cxn ang="0">
                  <a:pos x="842" y="12"/>
                </a:cxn>
                <a:cxn ang="0">
                  <a:pos x="840" y="48"/>
                </a:cxn>
                <a:cxn ang="0">
                  <a:pos x="834" y="83"/>
                </a:cxn>
                <a:cxn ang="0">
                  <a:pos x="823" y="116"/>
                </a:cxn>
                <a:cxn ang="0">
                  <a:pos x="809" y="148"/>
                </a:cxn>
                <a:cxn ang="0">
                  <a:pos x="792" y="179"/>
                </a:cxn>
                <a:cxn ang="0">
                  <a:pos x="769" y="208"/>
                </a:cxn>
                <a:cxn ang="0">
                  <a:pos x="746" y="234"/>
                </a:cxn>
                <a:cxn ang="0">
                  <a:pos x="719" y="260"/>
                </a:cxn>
                <a:cxn ang="0">
                  <a:pos x="689" y="282"/>
                </a:cxn>
                <a:cxn ang="0">
                  <a:pos x="656" y="302"/>
                </a:cxn>
                <a:cxn ang="0">
                  <a:pos x="621" y="319"/>
                </a:cxn>
                <a:cxn ang="0">
                  <a:pos x="585" y="334"/>
                </a:cxn>
                <a:cxn ang="0">
                  <a:pos x="546" y="346"/>
                </a:cxn>
                <a:cxn ang="0">
                  <a:pos x="506" y="354"/>
                </a:cxn>
                <a:cxn ang="0">
                  <a:pos x="464" y="360"/>
                </a:cxn>
                <a:cxn ang="0">
                  <a:pos x="421" y="362"/>
                </a:cxn>
                <a:cxn ang="0">
                  <a:pos x="398" y="362"/>
                </a:cxn>
                <a:cxn ang="0">
                  <a:pos x="374" y="360"/>
                </a:cxn>
                <a:cxn ang="0">
                  <a:pos x="352" y="357"/>
                </a:cxn>
                <a:cxn ang="0">
                  <a:pos x="328" y="354"/>
                </a:cxn>
                <a:cxn ang="0">
                  <a:pos x="306" y="349"/>
                </a:cxn>
                <a:cxn ang="0">
                  <a:pos x="284" y="343"/>
                </a:cxn>
                <a:cxn ang="0">
                  <a:pos x="262" y="337"/>
                </a:cxn>
                <a:cxn ang="0">
                  <a:pos x="242" y="329"/>
                </a:cxn>
                <a:cxn ang="0">
                  <a:pos x="221" y="321"/>
                </a:cxn>
                <a:cxn ang="0">
                  <a:pos x="201" y="312"/>
                </a:cxn>
                <a:cxn ang="0">
                  <a:pos x="182" y="301"/>
                </a:cxn>
                <a:cxn ang="0">
                  <a:pos x="163" y="290"/>
                </a:cxn>
                <a:cxn ang="0">
                  <a:pos x="145" y="277"/>
                </a:cxn>
                <a:cxn ang="0">
                  <a:pos x="128" y="264"/>
                </a:cxn>
                <a:cxn ang="0">
                  <a:pos x="112" y="250"/>
                </a:cxn>
                <a:cxn ang="0">
                  <a:pos x="97" y="236"/>
                </a:cxn>
                <a:cxn ang="0">
                  <a:pos x="74" y="212"/>
                </a:cxn>
                <a:cxn ang="0">
                  <a:pos x="56" y="185"/>
                </a:cxn>
                <a:cxn ang="0">
                  <a:pos x="38" y="159"/>
                </a:cxn>
                <a:cxn ang="0">
                  <a:pos x="26" y="130"/>
                </a:cxn>
                <a:cxn ang="0">
                  <a:pos x="15" y="102"/>
                </a:cxn>
                <a:cxn ang="0">
                  <a:pos x="7" y="72"/>
                </a:cxn>
                <a:cxn ang="0">
                  <a:pos x="2" y="42"/>
                </a:cxn>
                <a:cxn ang="0">
                  <a:pos x="0" y="12"/>
                </a:cxn>
                <a:cxn ang="0">
                  <a:pos x="0" y="0"/>
                </a:cxn>
                <a:cxn ang="0">
                  <a:pos x="13" y="0"/>
                </a:cxn>
                <a:cxn ang="0">
                  <a:pos x="828" y="0"/>
                </a:cxn>
                <a:cxn ang="0">
                  <a:pos x="842" y="0"/>
                </a:cxn>
                <a:cxn ang="0">
                  <a:pos x="842" y="12"/>
                </a:cxn>
              </a:cxnLst>
              <a:rect l="0" t="0" r="r" b="b"/>
              <a:pathLst>
                <a:path w="842" h="362">
                  <a:moveTo>
                    <a:pt x="842" y="12"/>
                  </a:moveTo>
                  <a:lnTo>
                    <a:pt x="840" y="48"/>
                  </a:lnTo>
                  <a:lnTo>
                    <a:pt x="834" y="83"/>
                  </a:lnTo>
                  <a:lnTo>
                    <a:pt x="823" y="116"/>
                  </a:lnTo>
                  <a:lnTo>
                    <a:pt x="809" y="148"/>
                  </a:lnTo>
                  <a:lnTo>
                    <a:pt x="792" y="179"/>
                  </a:lnTo>
                  <a:lnTo>
                    <a:pt x="769" y="208"/>
                  </a:lnTo>
                  <a:lnTo>
                    <a:pt x="746" y="234"/>
                  </a:lnTo>
                  <a:lnTo>
                    <a:pt x="719" y="260"/>
                  </a:lnTo>
                  <a:lnTo>
                    <a:pt x="689" y="282"/>
                  </a:lnTo>
                  <a:lnTo>
                    <a:pt x="656" y="302"/>
                  </a:lnTo>
                  <a:lnTo>
                    <a:pt x="621" y="319"/>
                  </a:lnTo>
                  <a:lnTo>
                    <a:pt x="585" y="334"/>
                  </a:lnTo>
                  <a:lnTo>
                    <a:pt x="546" y="346"/>
                  </a:lnTo>
                  <a:lnTo>
                    <a:pt x="506" y="354"/>
                  </a:lnTo>
                  <a:lnTo>
                    <a:pt x="464" y="360"/>
                  </a:lnTo>
                  <a:lnTo>
                    <a:pt x="421" y="362"/>
                  </a:lnTo>
                  <a:lnTo>
                    <a:pt x="398" y="362"/>
                  </a:lnTo>
                  <a:lnTo>
                    <a:pt x="374" y="360"/>
                  </a:lnTo>
                  <a:lnTo>
                    <a:pt x="352" y="357"/>
                  </a:lnTo>
                  <a:lnTo>
                    <a:pt x="328" y="354"/>
                  </a:lnTo>
                  <a:lnTo>
                    <a:pt x="306" y="349"/>
                  </a:lnTo>
                  <a:lnTo>
                    <a:pt x="284" y="343"/>
                  </a:lnTo>
                  <a:lnTo>
                    <a:pt x="262" y="337"/>
                  </a:lnTo>
                  <a:lnTo>
                    <a:pt x="242" y="329"/>
                  </a:lnTo>
                  <a:lnTo>
                    <a:pt x="221" y="321"/>
                  </a:lnTo>
                  <a:lnTo>
                    <a:pt x="201" y="312"/>
                  </a:lnTo>
                  <a:lnTo>
                    <a:pt x="182" y="301"/>
                  </a:lnTo>
                  <a:lnTo>
                    <a:pt x="163" y="290"/>
                  </a:lnTo>
                  <a:lnTo>
                    <a:pt x="145" y="277"/>
                  </a:lnTo>
                  <a:lnTo>
                    <a:pt x="128" y="264"/>
                  </a:lnTo>
                  <a:lnTo>
                    <a:pt x="112" y="250"/>
                  </a:lnTo>
                  <a:lnTo>
                    <a:pt x="97" y="236"/>
                  </a:lnTo>
                  <a:lnTo>
                    <a:pt x="74" y="212"/>
                  </a:lnTo>
                  <a:lnTo>
                    <a:pt x="56" y="185"/>
                  </a:lnTo>
                  <a:lnTo>
                    <a:pt x="38" y="159"/>
                  </a:lnTo>
                  <a:lnTo>
                    <a:pt x="26" y="130"/>
                  </a:lnTo>
                  <a:lnTo>
                    <a:pt x="15" y="102"/>
                  </a:lnTo>
                  <a:lnTo>
                    <a:pt x="7" y="72"/>
                  </a:lnTo>
                  <a:lnTo>
                    <a:pt x="2" y="42"/>
                  </a:lnTo>
                  <a:lnTo>
                    <a:pt x="0" y="12"/>
                  </a:lnTo>
                  <a:lnTo>
                    <a:pt x="0" y="0"/>
                  </a:lnTo>
                  <a:lnTo>
                    <a:pt x="13" y="0"/>
                  </a:lnTo>
                  <a:lnTo>
                    <a:pt x="828" y="0"/>
                  </a:lnTo>
                  <a:lnTo>
                    <a:pt x="842" y="0"/>
                  </a:lnTo>
                  <a:lnTo>
                    <a:pt x="842" y="12"/>
                  </a:lnTo>
                  <a:close/>
                </a:path>
              </a:pathLst>
            </a:custGeom>
            <a:solidFill>
              <a:srgbClr val="000000"/>
            </a:solidFill>
            <a:ln w="9525">
              <a:noFill/>
              <a:round/>
            </a:ln>
          </p:spPr>
          <p:txBody>
            <a:bodyPr/>
            <a:lstStyle/>
            <a:p>
              <a:endParaRPr lang="en-US"/>
            </a:p>
          </p:txBody>
        </p:sp>
        <p:sp>
          <p:nvSpPr>
            <p:cNvPr id="415948" name="Freeform 204"/>
            <p:cNvSpPr/>
            <p:nvPr/>
          </p:nvSpPr>
          <p:spPr bwMode="auto">
            <a:xfrm>
              <a:off x="3268" y="3571"/>
              <a:ext cx="408" cy="167"/>
            </a:xfrm>
            <a:custGeom>
              <a:avLst/>
              <a:gdLst/>
              <a:ahLst/>
              <a:cxnLst>
                <a:cxn ang="0">
                  <a:pos x="0" y="0"/>
                </a:cxn>
                <a:cxn ang="0">
                  <a:pos x="2" y="35"/>
                </a:cxn>
                <a:cxn ang="0">
                  <a:pos x="8" y="68"/>
                </a:cxn>
                <a:cxn ang="0">
                  <a:pos x="19" y="99"/>
                </a:cxn>
                <a:cxn ang="0">
                  <a:pos x="31" y="131"/>
                </a:cxn>
                <a:cxn ang="0">
                  <a:pos x="49" y="161"/>
                </a:cxn>
                <a:cxn ang="0">
                  <a:pos x="69" y="188"/>
                </a:cxn>
                <a:cxn ang="0">
                  <a:pos x="93" y="214"/>
                </a:cxn>
                <a:cxn ang="0">
                  <a:pos x="120" y="238"/>
                </a:cxn>
                <a:cxn ang="0">
                  <a:pos x="148" y="259"/>
                </a:cxn>
                <a:cxn ang="0">
                  <a:pos x="180" y="279"/>
                </a:cxn>
                <a:cxn ang="0">
                  <a:pos x="214" y="295"/>
                </a:cxn>
                <a:cxn ang="0">
                  <a:pos x="249" y="309"/>
                </a:cxn>
                <a:cxn ang="0">
                  <a:pos x="287" y="320"/>
                </a:cxn>
                <a:cxn ang="0">
                  <a:pos x="326" y="330"/>
                </a:cxn>
                <a:cxn ang="0">
                  <a:pos x="367" y="334"/>
                </a:cxn>
                <a:cxn ang="0">
                  <a:pos x="408" y="336"/>
                </a:cxn>
                <a:cxn ang="0">
                  <a:pos x="449" y="334"/>
                </a:cxn>
                <a:cxn ang="0">
                  <a:pos x="490" y="330"/>
                </a:cxn>
                <a:cxn ang="0">
                  <a:pos x="530" y="320"/>
                </a:cxn>
                <a:cxn ang="0">
                  <a:pos x="566" y="309"/>
                </a:cxn>
                <a:cxn ang="0">
                  <a:pos x="602" y="295"/>
                </a:cxn>
                <a:cxn ang="0">
                  <a:pos x="635" y="279"/>
                </a:cxn>
                <a:cxn ang="0">
                  <a:pos x="667" y="259"/>
                </a:cxn>
                <a:cxn ang="0">
                  <a:pos x="695" y="238"/>
                </a:cxn>
                <a:cxn ang="0">
                  <a:pos x="722" y="214"/>
                </a:cxn>
                <a:cxn ang="0">
                  <a:pos x="745" y="188"/>
                </a:cxn>
                <a:cxn ang="0">
                  <a:pos x="766" y="161"/>
                </a:cxn>
                <a:cxn ang="0">
                  <a:pos x="783" y="131"/>
                </a:cxn>
                <a:cxn ang="0">
                  <a:pos x="796" y="99"/>
                </a:cxn>
                <a:cxn ang="0">
                  <a:pos x="807" y="68"/>
                </a:cxn>
                <a:cxn ang="0">
                  <a:pos x="813" y="35"/>
                </a:cxn>
                <a:cxn ang="0">
                  <a:pos x="815" y="0"/>
                </a:cxn>
                <a:cxn ang="0">
                  <a:pos x="0" y="0"/>
                </a:cxn>
              </a:cxnLst>
              <a:rect l="0" t="0" r="r" b="b"/>
              <a:pathLst>
                <a:path w="815" h="336">
                  <a:moveTo>
                    <a:pt x="0" y="0"/>
                  </a:moveTo>
                  <a:lnTo>
                    <a:pt x="2" y="35"/>
                  </a:lnTo>
                  <a:lnTo>
                    <a:pt x="8" y="68"/>
                  </a:lnTo>
                  <a:lnTo>
                    <a:pt x="19" y="99"/>
                  </a:lnTo>
                  <a:lnTo>
                    <a:pt x="31" y="131"/>
                  </a:lnTo>
                  <a:lnTo>
                    <a:pt x="49" y="161"/>
                  </a:lnTo>
                  <a:lnTo>
                    <a:pt x="69" y="188"/>
                  </a:lnTo>
                  <a:lnTo>
                    <a:pt x="93" y="214"/>
                  </a:lnTo>
                  <a:lnTo>
                    <a:pt x="120" y="238"/>
                  </a:lnTo>
                  <a:lnTo>
                    <a:pt x="148" y="259"/>
                  </a:lnTo>
                  <a:lnTo>
                    <a:pt x="180" y="279"/>
                  </a:lnTo>
                  <a:lnTo>
                    <a:pt x="214" y="295"/>
                  </a:lnTo>
                  <a:lnTo>
                    <a:pt x="249" y="309"/>
                  </a:lnTo>
                  <a:lnTo>
                    <a:pt x="287" y="320"/>
                  </a:lnTo>
                  <a:lnTo>
                    <a:pt x="326" y="330"/>
                  </a:lnTo>
                  <a:lnTo>
                    <a:pt x="367" y="334"/>
                  </a:lnTo>
                  <a:lnTo>
                    <a:pt x="408" y="336"/>
                  </a:lnTo>
                  <a:lnTo>
                    <a:pt x="449" y="334"/>
                  </a:lnTo>
                  <a:lnTo>
                    <a:pt x="490" y="330"/>
                  </a:lnTo>
                  <a:lnTo>
                    <a:pt x="530" y="320"/>
                  </a:lnTo>
                  <a:lnTo>
                    <a:pt x="566" y="309"/>
                  </a:lnTo>
                  <a:lnTo>
                    <a:pt x="602" y="295"/>
                  </a:lnTo>
                  <a:lnTo>
                    <a:pt x="635" y="279"/>
                  </a:lnTo>
                  <a:lnTo>
                    <a:pt x="667" y="259"/>
                  </a:lnTo>
                  <a:lnTo>
                    <a:pt x="695" y="238"/>
                  </a:lnTo>
                  <a:lnTo>
                    <a:pt x="722" y="214"/>
                  </a:lnTo>
                  <a:lnTo>
                    <a:pt x="745" y="188"/>
                  </a:lnTo>
                  <a:lnTo>
                    <a:pt x="766" y="161"/>
                  </a:lnTo>
                  <a:lnTo>
                    <a:pt x="783" y="131"/>
                  </a:lnTo>
                  <a:lnTo>
                    <a:pt x="796" y="99"/>
                  </a:lnTo>
                  <a:lnTo>
                    <a:pt x="807" y="68"/>
                  </a:lnTo>
                  <a:lnTo>
                    <a:pt x="813" y="35"/>
                  </a:lnTo>
                  <a:lnTo>
                    <a:pt x="815" y="0"/>
                  </a:lnTo>
                  <a:lnTo>
                    <a:pt x="0" y="0"/>
                  </a:lnTo>
                  <a:close/>
                </a:path>
              </a:pathLst>
            </a:custGeom>
            <a:solidFill>
              <a:srgbClr val="3F9E9E"/>
            </a:solidFill>
            <a:ln w="9525">
              <a:noFill/>
              <a:round/>
            </a:ln>
          </p:spPr>
          <p:txBody>
            <a:bodyPr/>
            <a:lstStyle/>
            <a:p>
              <a:endParaRPr lang="en-US"/>
            </a:p>
          </p:txBody>
        </p:sp>
        <p:sp>
          <p:nvSpPr>
            <p:cNvPr id="415949" name="Freeform 205"/>
            <p:cNvSpPr/>
            <p:nvPr/>
          </p:nvSpPr>
          <p:spPr bwMode="auto">
            <a:xfrm>
              <a:off x="2649" y="3772"/>
              <a:ext cx="481" cy="174"/>
            </a:xfrm>
            <a:custGeom>
              <a:avLst/>
              <a:gdLst/>
              <a:ahLst/>
              <a:cxnLst>
                <a:cxn ang="0">
                  <a:pos x="150" y="348"/>
                </a:cxn>
                <a:cxn ang="0">
                  <a:pos x="128" y="348"/>
                </a:cxn>
                <a:cxn ang="0">
                  <a:pos x="109" y="346"/>
                </a:cxn>
                <a:cxn ang="0">
                  <a:pos x="92" y="343"/>
                </a:cxn>
                <a:cxn ang="0">
                  <a:pos x="76" y="340"/>
                </a:cxn>
                <a:cxn ang="0">
                  <a:pos x="62" y="335"/>
                </a:cxn>
                <a:cxn ang="0">
                  <a:pos x="51" y="331"/>
                </a:cxn>
                <a:cxn ang="0">
                  <a:pos x="40" y="323"/>
                </a:cxn>
                <a:cxn ang="0">
                  <a:pos x="30" y="315"/>
                </a:cxn>
                <a:cxn ang="0">
                  <a:pos x="18" y="298"/>
                </a:cxn>
                <a:cxn ang="0">
                  <a:pos x="8" y="277"/>
                </a:cxn>
                <a:cxn ang="0">
                  <a:pos x="2" y="252"/>
                </a:cxn>
                <a:cxn ang="0">
                  <a:pos x="0" y="224"/>
                </a:cxn>
                <a:cxn ang="0">
                  <a:pos x="2" y="200"/>
                </a:cxn>
                <a:cxn ang="0">
                  <a:pos x="5" y="175"/>
                </a:cxn>
                <a:cxn ang="0">
                  <a:pos x="10" y="149"/>
                </a:cxn>
                <a:cxn ang="0">
                  <a:pos x="16" y="124"/>
                </a:cxn>
                <a:cxn ang="0">
                  <a:pos x="25" y="99"/>
                </a:cxn>
                <a:cxn ang="0">
                  <a:pos x="38" y="75"/>
                </a:cxn>
                <a:cxn ang="0">
                  <a:pos x="52" y="53"/>
                </a:cxn>
                <a:cxn ang="0">
                  <a:pos x="68" y="34"/>
                </a:cxn>
                <a:cxn ang="0">
                  <a:pos x="77" y="27"/>
                </a:cxn>
                <a:cxn ang="0">
                  <a:pos x="87" y="19"/>
                </a:cxn>
                <a:cxn ang="0">
                  <a:pos x="96" y="12"/>
                </a:cxn>
                <a:cxn ang="0">
                  <a:pos x="106" y="8"/>
                </a:cxn>
                <a:cxn ang="0">
                  <a:pos x="117" y="4"/>
                </a:cxn>
                <a:cxn ang="0">
                  <a:pos x="128" y="1"/>
                </a:cxn>
                <a:cxn ang="0">
                  <a:pos x="139" y="0"/>
                </a:cxn>
                <a:cxn ang="0">
                  <a:pos x="150" y="0"/>
                </a:cxn>
                <a:cxn ang="0">
                  <a:pos x="812" y="0"/>
                </a:cxn>
                <a:cxn ang="0">
                  <a:pos x="823" y="0"/>
                </a:cxn>
                <a:cxn ang="0">
                  <a:pos x="834" y="1"/>
                </a:cxn>
                <a:cxn ang="0">
                  <a:pos x="845" y="4"/>
                </a:cxn>
                <a:cxn ang="0">
                  <a:pos x="856" y="8"/>
                </a:cxn>
                <a:cxn ang="0">
                  <a:pos x="865" y="12"/>
                </a:cxn>
                <a:cxn ang="0">
                  <a:pos x="875" y="19"/>
                </a:cxn>
                <a:cxn ang="0">
                  <a:pos x="884" y="27"/>
                </a:cxn>
                <a:cxn ang="0">
                  <a:pos x="894" y="34"/>
                </a:cxn>
                <a:cxn ang="0">
                  <a:pos x="910" y="53"/>
                </a:cxn>
                <a:cxn ang="0">
                  <a:pos x="924" y="75"/>
                </a:cxn>
                <a:cxn ang="0">
                  <a:pos x="935" y="99"/>
                </a:cxn>
                <a:cxn ang="0">
                  <a:pos x="944" y="124"/>
                </a:cxn>
                <a:cxn ang="0">
                  <a:pos x="952" y="149"/>
                </a:cxn>
                <a:cxn ang="0">
                  <a:pos x="957" y="175"/>
                </a:cxn>
                <a:cxn ang="0">
                  <a:pos x="960" y="200"/>
                </a:cxn>
                <a:cxn ang="0">
                  <a:pos x="962" y="224"/>
                </a:cxn>
                <a:cxn ang="0">
                  <a:pos x="958" y="260"/>
                </a:cxn>
                <a:cxn ang="0">
                  <a:pos x="949" y="290"/>
                </a:cxn>
                <a:cxn ang="0">
                  <a:pos x="935" y="312"/>
                </a:cxn>
                <a:cxn ang="0">
                  <a:pos x="916" y="328"/>
                </a:cxn>
                <a:cxn ang="0">
                  <a:pos x="894" y="337"/>
                </a:cxn>
                <a:cxn ang="0">
                  <a:pos x="869" y="343"/>
                </a:cxn>
                <a:cxn ang="0">
                  <a:pos x="840" y="346"/>
                </a:cxn>
                <a:cxn ang="0">
                  <a:pos x="812" y="348"/>
                </a:cxn>
                <a:cxn ang="0">
                  <a:pos x="150" y="348"/>
                </a:cxn>
              </a:cxnLst>
              <a:rect l="0" t="0" r="r" b="b"/>
              <a:pathLst>
                <a:path w="962" h="348">
                  <a:moveTo>
                    <a:pt x="150" y="348"/>
                  </a:moveTo>
                  <a:lnTo>
                    <a:pt x="128" y="348"/>
                  </a:lnTo>
                  <a:lnTo>
                    <a:pt x="109" y="346"/>
                  </a:lnTo>
                  <a:lnTo>
                    <a:pt x="92" y="343"/>
                  </a:lnTo>
                  <a:lnTo>
                    <a:pt x="76" y="340"/>
                  </a:lnTo>
                  <a:lnTo>
                    <a:pt x="62" y="335"/>
                  </a:lnTo>
                  <a:lnTo>
                    <a:pt x="51" y="331"/>
                  </a:lnTo>
                  <a:lnTo>
                    <a:pt x="40" y="323"/>
                  </a:lnTo>
                  <a:lnTo>
                    <a:pt x="30" y="315"/>
                  </a:lnTo>
                  <a:lnTo>
                    <a:pt x="18" y="298"/>
                  </a:lnTo>
                  <a:lnTo>
                    <a:pt x="8" y="277"/>
                  </a:lnTo>
                  <a:lnTo>
                    <a:pt x="2" y="252"/>
                  </a:lnTo>
                  <a:lnTo>
                    <a:pt x="0" y="224"/>
                  </a:lnTo>
                  <a:lnTo>
                    <a:pt x="2" y="200"/>
                  </a:lnTo>
                  <a:lnTo>
                    <a:pt x="5" y="175"/>
                  </a:lnTo>
                  <a:lnTo>
                    <a:pt x="10" y="149"/>
                  </a:lnTo>
                  <a:lnTo>
                    <a:pt x="16" y="124"/>
                  </a:lnTo>
                  <a:lnTo>
                    <a:pt x="25" y="99"/>
                  </a:lnTo>
                  <a:lnTo>
                    <a:pt x="38" y="75"/>
                  </a:lnTo>
                  <a:lnTo>
                    <a:pt x="52" y="53"/>
                  </a:lnTo>
                  <a:lnTo>
                    <a:pt x="68" y="34"/>
                  </a:lnTo>
                  <a:lnTo>
                    <a:pt x="77" y="27"/>
                  </a:lnTo>
                  <a:lnTo>
                    <a:pt x="87" y="19"/>
                  </a:lnTo>
                  <a:lnTo>
                    <a:pt x="96" y="12"/>
                  </a:lnTo>
                  <a:lnTo>
                    <a:pt x="106" y="8"/>
                  </a:lnTo>
                  <a:lnTo>
                    <a:pt x="117" y="4"/>
                  </a:lnTo>
                  <a:lnTo>
                    <a:pt x="128" y="1"/>
                  </a:lnTo>
                  <a:lnTo>
                    <a:pt x="139" y="0"/>
                  </a:lnTo>
                  <a:lnTo>
                    <a:pt x="150" y="0"/>
                  </a:lnTo>
                  <a:lnTo>
                    <a:pt x="812" y="0"/>
                  </a:lnTo>
                  <a:lnTo>
                    <a:pt x="823" y="0"/>
                  </a:lnTo>
                  <a:lnTo>
                    <a:pt x="834" y="1"/>
                  </a:lnTo>
                  <a:lnTo>
                    <a:pt x="845" y="4"/>
                  </a:lnTo>
                  <a:lnTo>
                    <a:pt x="856" y="8"/>
                  </a:lnTo>
                  <a:lnTo>
                    <a:pt x="865" y="12"/>
                  </a:lnTo>
                  <a:lnTo>
                    <a:pt x="875" y="19"/>
                  </a:lnTo>
                  <a:lnTo>
                    <a:pt x="884" y="27"/>
                  </a:lnTo>
                  <a:lnTo>
                    <a:pt x="894" y="34"/>
                  </a:lnTo>
                  <a:lnTo>
                    <a:pt x="910" y="53"/>
                  </a:lnTo>
                  <a:lnTo>
                    <a:pt x="924" y="75"/>
                  </a:lnTo>
                  <a:lnTo>
                    <a:pt x="935" y="99"/>
                  </a:lnTo>
                  <a:lnTo>
                    <a:pt x="944" y="124"/>
                  </a:lnTo>
                  <a:lnTo>
                    <a:pt x="952" y="149"/>
                  </a:lnTo>
                  <a:lnTo>
                    <a:pt x="957" y="175"/>
                  </a:lnTo>
                  <a:lnTo>
                    <a:pt x="960" y="200"/>
                  </a:lnTo>
                  <a:lnTo>
                    <a:pt x="962" y="224"/>
                  </a:lnTo>
                  <a:lnTo>
                    <a:pt x="958" y="260"/>
                  </a:lnTo>
                  <a:lnTo>
                    <a:pt x="949" y="290"/>
                  </a:lnTo>
                  <a:lnTo>
                    <a:pt x="935" y="312"/>
                  </a:lnTo>
                  <a:lnTo>
                    <a:pt x="916" y="328"/>
                  </a:lnTo>
                  <a:lnTo>
                    <a:pt x="894" y="337"/>
                  </a:lnTo>
                  <a:lnTo>
                    <a:pt x="869" y="343"/>
                  </a:lnTo>
                  <a:lnTo>
                    <a:pt x="840" y="346"/>
                  </a:lnTo>
                  <a:lnTo>
                    <a:pt x="812" y="348"/>
                  </a:lnTo>
                  <a:lnTo>
                    <a:pt x="150" y="348"/>
                  </a:lnTo>
                  <a:close/>
                </a:path>
              </a:pathLst>
            </a:custGeom>
            <a:solidFill>
              <a:srgbClr val="000000"/>
            </a:solidFill>
            <a:ln w="9525">
              <a:noFill/>
              <a:round/>
            </a:ln>
          </p:spPr>
          <p:txBody>
            <a:bodyPr/>
            <a:lstStyle/>
            <a:p>
              <a:endParaRPr lang="en-US"/>
            </a:p>
          </p:txBody>
        </p:sp>
        <p:sp>
          <p:nvSpPr>
            <p:cNvPr id="415950" name="Freeform 206"/>
            <p:cNvSpPr/>
            <p:nvPr/>
          </p:nvSpPr>
          <p:spPr bwMode="auto">
            <a:xfrm>
              <a:off x="2656" y="3779"/>
              <a:ext cx="467" cy="160"/>
            </a:xfrm>
            <a:custGeom>
              <a:avLst/>
              <a:gdLst/>
              <a:ahLst/>
              <a:cxnLst>
                <a:cxn ang="0">
                  <a:pos x="798" y="320"/>
                </a:cxn>
                <a:cxn ang="0">
                  <a:pos x="829" y="318"/>
                </a:cxn>
                <a:cxn ang="0">
                  <a:pos x="856" y="315"/>
                </a:cxn>
                <a:cxn ang="0">
                  <a:pos x="880" y="309"/>
                </a:cxn>
                <a:cxn ang="0">
                  <a:pos x="899" y="298"/>
                </a:cxn>
                <a:cxn ang="0">
                  <a:pos x="914" y="284"/>
                </a:cxn>
                <a:cxn ang="0">
                  <a:pos x="924" y="265"/>
                </a:cxn>
                <a:cxn ang="0">
                  <a:pos x="932" y="239"/>
                </a:cxn>
                <a:cxn ang="0">
                  <a:pos x="933" y="210"/>
                </a:cxn>
                <a:cxn ang="0">
                  <a:pos x="933" y="210"/>
                </a:cxn>
                <a:cxn ang="0">
                  <a:pos x="932" y="175"/>
                </a:cxn>
                <a:cxn ang="0">
                  <a:pos x="924" y="140"/>
                </a:cxn>
                <a:cxn ang="0">
                  <a:pos x="914" y="104"/>
                </a:cxn>
                <a:cxn ang="0">
                  <a:pos x="899" y="71"/>
                </a:cxn>
                <a:cxn ang="0">
                  <a:pos x="880" y="42"/>
                </a:cxn>
                <a:cxn ang="0">
                  <a:pos x="856" y="20"/>
                </a:cxn>
                <a:cxn ang="0">
                  <a:pos x="829" y="5"/>
                </a:cxn>
                <a:cxn ang="0">
                  <a:pos x="798" y="0"/>
                </a:cxn>
                <a:cxn ang="0">
                  <a:pos x="136" y="0"/>
                </a:cxn>
                <a:cxn ang="0">
                  <a:pos x="104" y="5"/>
                </a:cxn>
                <a:cxn ang="0">
                  <a:pos x="78" y="20"/>
                </a:cxn>
                <a:cxn ang="0">
                  <a:pos x="54" y="42"/>
                </a:cxn>
                <a:cxn ang="0">
                  <a:pos x="35" y="71"/>
                </a:cxn>
                <a:cxn ang="0">
                  <a:pos x="19" y="104"/>
                </a:cxn>
                <a:cxn ang="0">
                  <a:pos x="8" y="140"/>
                </a:cxn>
                <a:cxn ang="0">
                  <a:pos x="2" y="175"/>
                </a:cxn>
                <a:cxn ang="0">
                  <a:pos x="0" y="210"/>
                </a:cxn>
                <a:cxn ang="0">
                  <a:pos x="0" y="210"/>
                </a:cxn>
                <a:cxn ang="0">
                  <a:pos x="2" y="239"/>
                </a:cxn>
                <a:cxn ang="0">
                  <a:pos x="8" y="265"/>
                </a:cxn>
                <a:cxn ang="0">
                  <a:pos x="19" y="284"/>
                </a:cxn>
                <a:cxn ang="0">
                  <a:pos x="35" y="298"/>
                </a:cxn>
                <a:cxn ang="0">
                  <a:pos x="54" y="309"/>
                </a:cxn>
                <a:cxn ang="0">
                  <a:pos x="78" y="315"/>
                </a:cxn>
                <a:cxn ang="0">
                  <a:pos x="104" y="318"/>
                </a:cxn>
                <a:cxn ang="0">
                  <a:pos x="136" y="320"/>
                </a:cxn>
                <a:cxn ang="0">
                  <a:pos x="798" y="320"/>
                </a:cxn>
              </a:cxnLst>
              <a:rect l="0" t="0" r="r" b="b"/>
              <a:pathLst>
                <a:path w="933" h="320">
                  <a:moveTo>
                    <a:pt x="798" y="320"/>
                  </a:moveTo>
                  <a:lnTo>
                    <a:pt x="829" y="318"/>
                  </a:lnTo>
                  <a:lnTo>
                    <a:pt x="856" y="315"/>
                  </a:lnTo>
                  <a:lnTo>
                    <a:pt x="880" y="309"/>
                  </a:lnTo>
                  <a:lnTo>
                    <a:pt x="899" y="298"/>
                  </a:lnTo>
                  <a:lnTo>
                    <a:pt x="914" y="284"/>
                  </a:lnTo>
                  <a:lnTo>
                    <a:pt x="924" y="265"/>
                  </a:lnTo>
                  <a:lnTo>
                    <a:pt x="932" y="239"/>
                  </a:lnTo>
                  <a:lnTo>
                    <a:pt x="933" y="210"/>
                  </a:lnTo>
                  <a:lnTo>
                    <a:pt x="933" y="210"/>
                  </a:lnTo>
                  <a:lnTo>
                    <a:pt x="932" y="175"/>
                  </a:lnTo>
                  <a:lnTo>
                    <a:pt x="924" y="140"/>
                  </a:lnTo>
                  <a:lnTo>
                    <a:pt x="914" y="104"/>
                  </a:lnTo>
                  <a:lnTo>
                    <a:pt x="899" y="71"/>
                  </a:lnTo>
                  <a:lnTo>
                    <a:pt x="880" y="42"/>
                  </a:lnTo>
                  <a:lnTo>
                    <a:pt x="856" y="20"/>
                  </a:lnTo>
                  <a:lnTo>
                    <a:pt x="829" y="5"/>
                  </a:lnTo>
                  <a:lnTo>
                    <a:pt x="798" y="0"/>
                  </a:lnTo>
                  <a:lnTo>
                    <a:pt x="136" y="0"/>
                  </a:lnTo>
                  <a:lnTo>
                    <a:pt x="104" y="5"/>
                  </a:lnTo>
                  <a:lnTo>
                    <a:pt x="78" y="20"/>
                  </a:lnTo>
                  <a:lnTo>
                    <a:pt x="54" y="42"/>
                  </a:lnTo>
                  <a:lnTo>
                    <a:pt x="35" y="71"/>
                  </a:lnTo>
                  <a:lnTo>
                    <a:pt x="19" y="104"/>
                  </a:lnTo>
                  <a:lnTo>
                    <a:pt x="8" y="140"/>
                  </a:lnTo>
                  <a:lnTo>
                    <a:pt x="2" y="175"/>
                  </a:lnTo>
                  <a:lnTo>
                    <a:pt x="0" y="210"/>
                  </a:lnTo>
                  <a:lnTo>
                    <a:pt x="0" y="210"/>
                  </a:lnTo>
                  <a:lnTo>
                    <a:pt x="2" y="239"/>
                  </a:lnTo>
                  <a:lnTo>
                    <a:pt x="8" y="265"/>
                  </a:lnTo>
                  <a:lnTo>
                    <a:pt x="19" y="284"/>
                  </a:lnTo>
                  <a:lnTo>
                    <a:pt x="35" y="298"/>
                  </a:lnTo>
                  <a:lnTo>
                    <a:pt x="54" y="309"/>
                  </a:lnTo>
                  <a:lnTo>
                    <a:pt x="78" y="315"/>
                  </a:lnTo>
                  <a:lnTo>
                    <a:pt x="104" y="318"/>
                  </a:lnTo>
                  <a:lnTo>
                    <a:pt x="136" y="320"/>
                  </a:lnTo>
                  <a:lnTo>
                    <a:pt x="798" y="320"/>
                  </a:lnTo>
                  <a:close/>
                </a:path>
              </a:pathLst>
            </a:custGeom>
            <a:solidFill>
              <a:srgbClr val="3F9E9E"/>
            </a:solidFill>
            <a:ln w="9525">
              <a:noFill/>
              <a:round/>
            </a:ln>
          </p:spPr>
          <p:txBody>
            <a:bodyPr/>
            <a:lstStyle/>
            <a:p>
              <a:endParaRPr lang="en-US"/>
            </a:p>
          </p:txBody>
        </p:sp>
        <p:sp>
          <p:nvSpPr>
            <p:cNvPr id="415951" name="Freeform 207"/>
            <p:cNvSpPr/>
            <p:nvPr/>
          </p:nvSpPr>
          <p:spPr bwMode="auto">
            <a:xfrm>
              <a:off x="2306" y="2923"/>
              <a:ext cx="10" cy="21"/>
            </a:xfrm>
            <a:custGeom>
              <a:avLst/>
              <a:gdLst/>
              <a:ahLst/>
              <a:cxnLst>
                <a:cxn ang="0">
                  <a:pos x="0" y="1"/>
                </a:cxn>
                <a:cxn ang="0">
                  <a:pos x="3" y="0"/>
                </a:cxn>
                <a:cxn ang="0">
                  <a:pos x="6" y="0"/>
                </a:cxn>
                <a:cxn ang="0">
                  <a:pos x="18" y="39"/>
                </a:cxn>
                <a:cxn ang="0">
                  <a:pos x="15" y="41"/>
                </a:cxn>
                <a:cxn ang="0">
                  <a:pos x="12" y="41"/>
                </a:cxn>
                <a:cxn ang="0">
                  <a:pos x="0" y="1"/>
                </a:cxn>
              </a:cxnLst>
              <a:rect l="0" t="0" r="r" b="b"/>
              <a:pathLst>
                <a:path w="18" h="41">
                  <a:moveTo>
                    <a:pt x="0" y="1"/>
                  </a:moveTo>
                  <a:lnTo>
                    <a:pt x="3" y="0"/>
                  </a:lnTo>
                  <a:lnTo>
                    <a:pt x="6" y="0"/>
                  </a:lnTo>
                  <a:lnTo>
                    <a:pt x="18" y="39"/>
                  </a:lnTo>
                  <a:lnTo>
                    <a:pt x="15" y="41"/>
                  </a:lnTo>
                  <a:lnTo>
                    <a:pt x="12" y="41"/>
                  </a:lnTo>
                  <a:lnTo>
                    <a:pt x="0" y="1"/>
                  </a:lnTo>
                  <a:close/>
                </a:path>
              </a:pathLst>
            </a:custGeom>
            <a:solidFill>
              <a:srgbClr val="000000"/>
            </a:solidFill>
            <a:ln w="9525">
              <a:noFill/>
              <a:round/>
            </a:ln>
          </p:spPr>
          <p:txBody>
            <a:bodyPr/>
            <a:lstStyle/>
            <a:p>
              <a:endParaRPr lang="en-US"/>
            </a:p>
          </p:txBody>
        </p:sp>
        <p:sp>
          <p:nvSpPr>
            <p:cNvPr id="415952" name="Freeform 208"/>
            <p:cNvSpPr/>
            <p:nvPr/>
          </p:nvSpPr>
          <p:spPr bwMode="auto">
            <a:xfrm>
              <a:off x="2283" y="2926"/>
              <a:ext cx="72" cy="68"/>
            </a:xfrm>
            <a:custGeom>
              <a:avLst/>
              <a:gdLst/>
              <a:ahLst/>
              <a:cxnLst>
                <a:cxn ang="0">
                  <a:pos x="60" y="30"/>
                </a:cxn>
                <a:cxn ang="0">
                  <a:pos x="50" y="33"/>
                </a:cxn>
                <a:cxn ang="0">
                  <a:pos x="44" y="38"/>
                </a:cxn>
                <a:cxn ang="0">
                  <a:pos x="38" y="44"/>
                </a:cxn>
                <a:cxn ang="0">
                  <a:pos x="33" y="52"/>
                </a:cxn>
                <a:cxn ang="0">
                  <a:pos x="30" y="60"/>
                </a:cxn>
                <a:cxn ang="0">
                  <a:pos x="28" y="67"/>
                </a:cxn>
                <a:cxn ang="0">
                  <a:pos x="28" y="74"/>
                </a:cxn>
                <a:cxn ang="0">
                  <a:pos x="30" y="82"/>
                </a:cxn>
                <a:cxn ang="0">
                  <a:pos x="33" y="89"/>
                </a:cxn>
                <a:cxn ang="0">
                  <a:pos x="38" y="95"/>
                </a:cxn>
                <a:cxn ang="0">
                  <a:pos x="42" y="101"/>
                </a:cxn>
                <a:cxn ang="0">
                  <a:pos x="49" y="106"/>
                </a:cxn>
                <a:cxn ang="0">
                  <a:pos x="57" y="109"/>
                </a:cxn>
                <a:cxn ang="0">
                  <a:pos x="66" y="111"/>
                </a:cxn>
                <a:cxn ang="0">
                  <a:pos x="76" y="111"/>
                </a:cxn>
                <a:cxn ang="0">
                  <a:pos x="83" y="109"/>
                </a:cxn>
                <a:cxn ang="0">
                  <a:pos x="99" y="101"/>
                </a:cxn>
                <a:cxn ang="0">
                  <a:pos x="110" y="87"/>
                </a:cxn>
                <a:cxn ang="0">
                  <a:pos x="116" y="73"/>
                </a:cxn>
                <a:cxn ang="0">
                  <a:pos x="115" y="56"/>
                </a:cxn>
                <a:cxn ang="0">
                  <a:pos x="112" y="49"/>
                </a:cxn>
                <a:cxn ang="0">
                  <a:pos x="107" y="43"/>
                </a:cxn>
                <a:cxn ang="0">
                  <a:pos x="101" y="38"/>
                </a:cxn>
                <a:cxn ang="0">
                  <a:pos x="94" y="33"/>
                </a:cxn>
                <a:cxn ang="0">
                  <a:pos x="87" y="30"/>
                </a:cxn>
                <a:cxn ang="0">
                  <a:pos x="77" y="27"/>
                </a:cxn>
                <a:cxn ang="0">
                  <a:pos x="68" y="27"/>
                </a:cxn>
                <a:cxn ang="0">
                  <a:pos x="60" y="30"/>
                </a:cxn>
                <a:cxn ang="0">
                  <a:pos x="52" y="4"/>
                </a:cxn>
                <a:cxn ang="0">
                  <a:pos x="66" y="0"/>
                </a:cxn>
                <a:cxn ang="0">
                  <a:pos x="80" y="0"/>
                </a:cxn>
                <a:cxn ang="0">
                  <a:pos x="93" y="2"/>
                </a:cxn>
                <a:cxn ang="0">
                  <a:pos x="105" y="7"/>
                </a:cxn>
                <a:cxn ang="0">
                  <a:pos x="118" y="15"/>
                </a:cxn>
                <a:cxn ang="0">
                  <a:pos x="128" y="24"/>
                </a:cxn>
                <a:cxn ang="0">
                  <a:pos x="135" y="35"/>
                </a:cxn>
                <a:cxn ang="0">
                  <a:pos x="140" y="48"/>
                </a:cxn>
                <a:cxn ang="0">
                  <a:pos x="143" y="62"/>
                </a:cxn>
                <a:cxn ang="0">
                  <a:pos x="143" y="74"/>
                </a:cxn>
                <a:cxn ang="0">
                  <a:pos x="140" y="89"/>
                </a:cxn>
                <a:cxn ang="0">
                  <a:pos x="135" y="100"/>
                </a:cxn>
                <a:cxn ang="0">
                  <a:pos x="128" y="112"/>
                </a:cxn>
                <a:cxn ang="0">
                  <a:pos x="118" y="122"/>
                </a:cxn>
                <a:cxn ang="0">
                  <a:pos x="107" y="130"/>
                </a:cxn>
                <a:cxn ang="0">
                  <a:pos x="93" y="134"/>
                </a:cxn>
                <a:cxn ang="0">
                  <a:pos x="79" y="137"/>
                </a:cxn>
                <a:cxn ang="0">
                  <a:pos x="64" y="137"/>
                </a:cxn>
                <a:cxn ang="0">
                  <a:pos x="50" y="136"/>
                </a:cxn>
                <a:cxn ang="0">
                  <a:pos x="38" y="131"/>
                </a:cxn>
                <a:cxn ang="0">
                  <a:pos x="27" y="123"/>
                </a:cxn>
                <a:cxn ang="0">
                  <a:pos x="16" y="114"/>
                </a:cxn>
                <a:cxn ang="0">
                  <a:pos x="8" y="103"/>
                </a:cxn>
                <a:cxn ang="0">
                  <a:pos x="3" y="90"/>
                </a:cxn>
                <a:cxn ang="0">
                  <a:pos x="0" y="76"/>
                </a:cxn>
                <a:cxn ang="0">
                  <a:pos x="0" y="63"/>
                </a:cxn>
                <a:cxn ang="0">
                  <a:pos x="3" y="49"/>
                </a:cxn>
                <a:cxn ang="0">
                  <a:pos x="9" y="37"/>
                </a:cxn>
                <a:cxn ang="0">
                  <a:pos x="16" y="26"/>
                </a:cxn>
                <a:cxn ang="0">
                  <a:pos x="27" y="16"/>
                </a:cxn>
                <a:cxn ang="0">
                  <a:pos x="38" y="8"/>
                </a:cxn>
                <a:cxn ang="0">
                  <a:pos x="52" y="4"/>
                </a:cxn>
                <a:cxn ang="0">
                  <a:pos x="60" y="30"/>
                </a:cxn>
              </a:cxnLst>
              <a:rect l="0" t="0" r="r" b="b"/>
              <a:pathLst>
                <a:path w="143" h="137">
                  <a:moveTo>
                    <a:pt x="60" y="30"/>
                  </a:moveTo>
                  <a:lnTo>
                    <a:pt x="50" y="33"/>
                  </a:lnTo>
                  <a:lnTo>
                    <a:pt x="44" y="38"/>
                  </a:lnTo>
                  <a:lnTo>
                    <a:pt x="38" y="44"/>
                  </a:lnTo>
                  <a:lnTo>
                    <a:pt x="33" y="52"/>
                  </a:lnTo>
                  <a:lnTo>
                    <a:pt x="30" y="60"/>
                  </a:lnTo>
                  <a:lnTo>
                    <a:pt x="28" y="67"/>
                  </a:lnTo>
                  <a:lnTo>
                    <a:pt x="28" y="74"/>
                  </a:lnTo>
                  <a:lnTo>
                    <a:pt x="30" y="82"/>
                  </a:lnTo>
                  <a:lnTo>
                    <a:pt x="33" y="89"/>
                  </a:lnTo>
                  <a:lnTo>
                    <a:pt x="38" y="95"/>
                  </a:lnTo>
                  <a:lnTo>
                    <a:pt x="42" y="101"/>
                  </a:lnTo>
                  <a:lnTo>
                    <a:pt x="49" y="106"/>
                  </a:lnTo>
                  <a:lnTo>
                    <a:pt x="57" y="109"/>
                  </a:lnTo>
                  <a:lnTo>
                    <a:pt x="66" y="111"/>
                  </a:lnTo>
                  <a:lnTo>
                    <a:pt x="76" y="111"/>
                  </a:lnTo>
                  <a:lnTo>
                    <a:pt x="83" y="109"/>
                  </a:lnTo>
                  <a:lnTo>
                    <a:pt x="99" y="101"/>
                  </a:lnTo>
                  <a:lnTo>
                    <a:pt x="110" y="87"/>
                  </a:lnTo>
                  <a:lnTo>
                    <a:pt x="116" y="73"/>
                  </a:lnTo>
                  <a:lnTo>
                    <a:pt x="115" y="56"/>
                  </a:lnTo>
                  <a:lnTo>
                    <a:pt x="112" y="49"/>
                  </a:lnTo>
                  <a:lnTo>
                    <a:pt x="107" y="43"/>
                  </a:lnTo>
                  <a:lnTo>
                    <a:pt x="101" y="38"/>
                  </a:lnTo>
                  <a:lnTo>
                    <a:pt x="94" y="33"/>
                  </a:lnTo>
                  <a:lnTo>
                    <a:pt x="87" y="30"/>
                  </a:lnTo>
                  <a:lnTo>
                    <a:pt x="77" y="27"/>
                  </a:lnTo>
                  <a:lnTo>
                    <a:pt x="68" y="27"/>
                  </a:lnTo>
                  <a:lnTo>
                    <a:pt x="60" y="30"/>
                  </a:lnTo>
                  <a:lnTo>
                    <a:pt x="52" y="4"/>
                  </a:lnTo>
                  <a:lnTo>
                    <a:pt x="66" y="0"/>
                  </a:lnTo>
                  <a:lnTo>
                    <a:pt x="80" y="0"/>
                  </a:lnTo>
                  <a:lnTo>
                    <a:pt x="93" y="2"/>
                  </a:lnTo>
                  <a:lnTo>
                    <a:pt x="105" y="7"/>
                  </a:lnTo>
                  <a:lnTo>
                    <a:pt x="118" y="15"/>
                  </a:lnTo>
                  <a:lnTo>
                    <a:pt x="128" y="24"/>
                  </a:lnTo>
                  <a:lnTo>
                    <a:pt x="135" y="35"/>
                  </a:lnTo>
                  <a:lnTo>
                    <a:pt x="140" y="48"/>
                  </a:lnTo>
                  <a:lnTo>
                    <a:pt x="143" y="62"/>
                  </a:lnTo>
                  <a:lnTo>
                    <a:pt x="143" y="74"/>
                  </a:lnTo>
                  <a:lnTo>
                    <a:pt x="140" y="89"/>
                  </a:lnTo>
                  <a:lnTo>
                    <a:pt x="135" y="100"/>
                  </a:lnTo>
                  <a:lnTo>
                    <a:pt x="128" y="112"/>
                  </a:lnTo>
                  <a:lnTo>
                    <a:pt x="118" y="122"/>
                  </a:lnTo>
                  <a:lnTo>
                    <a:pt x="107" y="130"/>
                  </a:lnTo>
                  <a:lnTo>
                    <a:pt x="93" y="134"/>
                  </a:lnTo>
                  <a:lnTo>
                    <a:pt x="79" y="137"/>
                  </a:lnTo>
                  <a:lnTo>
                    <a:pt x="64" y="137"/>
                  </a:lnTo>
                  <a:lnTo>
                    <a:pt x="50" y="136"/>
                  </a:lnTo>
                  <a:lnTo>
                    <a:pt x="38" y="131"/>
                  </a:lnTo>
                  <a:lnTo>
                    <a:pt x="27" y="123"/>
                  </a:lnTo>
                  <a:lnTo>
                    <a:pt x="16" y="114"/>
                  </a:lnTo>
                  <a:lnTo>
                    <a:pt x="8" y="103"/>
                  </a:lnTo>
                  <a:lnTo>
                    <a:pt x="3" y="90"/>
                  </a:lnTo>
                  <a:lnTo>
                    <a:pt x="0" y="76"/>
                  </a:lnTo>
                  <a:lnTo>
                    <a:pt x="0" y="63"/>
                  </a:lnTo>
                  <a:lnTo>
                    <a:pt x="3" y="49"/>
                  </a:lnTo>
                  <a:lnTo>
                    <a:pt x="9" y="37"/>
                  </a:lnTo>
                  <a:lnTo>
                    <a:pt x="16" y="26"/>
                  </a:lnTo>
                  <a:lnTo>
                    <a:pt x="27" y="16"/>
                  </a:lnTo>
                  <a:lnTo>
                    <a:pt x="38" y="8"/>
                  </a:lnTo>
                  <a:lnTo>
                    <a:pt x="52" y="4"/>
                  </a:lnTo>
                  <a:lnTo>
                    <a:pt x="60" y="30"/>
                  </a:lnTo>
                  <a:close/>
                </a:path>
              </a:pathLst>
            </a:custGeom>
            <a:solidFill>
              <a:srgbClr val="7FBFBF"/>
            </a:solidFill>
            <a:ln w="9525">
              <a:noFill/>
              <a:round/>
            </a:ln>
          </p:spPr>
          <p:txBody>
            <a:bodyPr/>
            <a:lstStyle/>
            <a:p>
              <a:endParaRPr lang="en-US"/>
            </a:p>
          </p:txBody>
        </p:sp>
        <p:sp>
          <p:nvSpPr>
            <p:cNvPr id="415954" name="Freeform 210"/>
            <p:cNvSpPr/>
            <p:nvPr/>
          </p:nvSpPr>
          <p:spPr bwMode="auto">
            <a:xfrm>
              <a:off x="2323" y="2978"/>
              <a:ext cx="10" cy="19"/>
            </a:xfrm>
            <a:custGeom>
              <a:avLst/>
              <a:gdLst/>
              <a:ahLst/>
              <a:cxnLst>
                <a:cxn ang="0">
                  <a:pos x="0" y="3"/>
                </a:cxn>
                <a:cxn ang="0">
                  <a:pos x="12" y="0"/>
                </a:cxn>
                <a:cxn ang="0">
                  <a:pos x="20" y="30"/>
                </a:cxn>
                <a:cxn ang="0">
                  <a:pos x="8" y="36"/>
                </a:cxn>
                <a:cxn ang="0">
                  <a:pos x="0" y="3"/>
                </a:cxn>
              </a:cxnLst>
              <a:rect l="0" t="0" r="r" b="b"/>
              <a:pathLst>
                <a:path w="20" h="36">
                  <a:moveTo>
                    <a:pt x="0" y="3"/>
                  </a:moveTo>
                  <a:lnTo>
                    <a:pt x="12" y="0"/>
                  </a:lnTo>
                  <a:lnTo>
                    <a:pt x="20" y="30"/>
                  </a:lnTo>
                  <a:lnTo>
                    <a:pt x="8" y="36"/>
                  </a:lnTo>
                  <a:lnTo>
                    <a:pt x="0" y="3"/>
                  </a:lnTo>
                  <a:close/>
                </a:path>
              </a:pathLst>
            </a:custGeom>
            <a:solidFill>
              <a:srgbClr val="BFDDDD"/>
            </a:solidFill>
            <a:ln w="9525">
              <a:noFill/>
              <a:round/>
            </a:ln>
          </p:spPr>
          <p:txBody>
            <a:bodyPr/>
            <a:lstStyle/>
            <a:p>
              <a:endParaRPr lang="en-US"/>
            </a:p>
          </p:txBody>
        </p:sp>
        <p:sp>
          <p:nvSpPr>
            <p:cNvPr id="415955" name="Freeform 211"/>
            <p:cNvSpPr/>
            <p:nvPr/>
          </p:nvSpPr>
          <p:spPr bwMode="auto">
            <a:xfrm>
              <a:off x="3435" y="2925"/>
              <a:ext cx="72" cy="69"/>
            </a:xfrm>
            <a:custGeom>
              <a:avLst/>
              <a:gdLst/>
              <a:ahLst/>
              <a:cxnLst>
                <a:cxn ang="0">
                  <a:pos x="59" y="30"/>
                </a:cxn>
                <a:cxn ang="0">
                  <a:pos x="52" y="33"/>
                </a:cxn>
                <a:cxn ang="0">
                  <a:pos x="44" y="38"/>
                </a:cxn>
                <a:cxn ang="0">
                  <a:pos x="37" y="44"/>
                </a:cxn>
                <a:cxn ang="0">
                  <a:pos x="33" y="52"/>
                </a:cxn>
                <a:cxn ang="0">
                  <a:pos x="29" y="60"/>
                </a:cxn>
                <a:cxn ang="0">
                  <a:pos x="28" y="66"/>
                </a:cxn>
                <a:cxn ang="0">
                  <a:pos x="28" y="74"/>
                </a:cxn>
                <a:cxn ang="0">
                  <a:pos x="29" y="82"/>
                </a:cxn>
                <a:cxn ang="0">
                  <a:pos x="33" y="88"/>
                </a:cxn>
                <a:cxn ang="0">
                  <a:pos x="37" y="96"/>
                </a:cxn>
                <a:cxn ang="0">
                  <a:pos x="42" y="101"/>
                </a:cxn>
                <a:cxn ang="0">
                  <a:pos x="48" y="105"/>
                </a:cxn>
                <a:cxn ang="0">
                  <a:pos x="56" y="109"/>
                </a:cxn>
                <a:cxn ang="0">
                  <a:pos x="66" y="110"/>
                </a:cxn>
                <a:cxn ang="0">
                  <a:pos x="75" y="110"/>
                </a:cxn>
                <a:cxn ang="0">
                  <a:pos x="85" y="109"/>
                </a:cxn>
                <a:cxn ang="0">
                  <a:pos x="99" y="101"/>
                </a:cxn>
                <a:cxn ang="0">
                  <a:pos x="110" y="86"/>
                </a:cxn>
                <a:cxn ang="0">
                  <a:pos x="116" y="72"/>
                </a:cxn>
                <a:cxn ang="0">
                  <a:pos x="115" y="55"/>
                </a:cxn>
                <a:cxn ang="0">
                  <a:pos x="111" y="49"/>
                </a:cxn>
                <a:cxn ang="0">
                  <a:pos x="107" y="42"/>
                </a:cxn>
                <a:cxn ang="0">
                  <a:pos x="102" y="38"/>
                </a:cxn>
                <a:cxn ang="0">
                  <a:pos x="94" y="33"/>
                </a:cxn>
                <a:cxn ang="0">
                  <a:pos x="86" y="30"/>
                </a:cxn>
                <a:cxn ang="0">
                  <a:pos x="78" y="27"/>
                </a:cxn>
                <a:cxn ang="0">
                  <a:pos x="69" y="27"/>
                </a:cxn>
                <a:cxn ang="0">
                  <a:pos x="59" y="30"/>
                </a:cxn>
                <a:cxn ang="0">
                  <a:pos x="52" y="3"/>
                </a:cxn>
                <a:cxn ang="0">
                  <a:pos x="66" y="0"/>
                </a:cxn>
                <a:cxn ang="0">
                  <a:pos x="80" y="0"/>
                </a:cxn>
                <a:cxn ang="0">
                  <a:pos x="94" y="1"/>
                </a:cxn>
                <a:cxn ang="0">
                  <a:pos x="107" y="6"/>
                </a:cxn>
                <a:cxn ang="0">
                  <a:pos x="118" y="14"/>
                </a:cxn>
                <a:cxn ang="0">
                  <a:pos x="129" y="23"/>
                </a:cxn>
                <a:cxn ang="0">
                  <a:pos x="137" y="34"/>
                </a:cxn>
                <a:cxn ang="0">
                  <a:pos x="141" y="47"/>
                </a:cxn>
                <a:cxn ang="0">
                  <a:pos x="145" y="61"/>
                </a:cxn>
                <a:cxn ang="0">
                  <a:pos x="143" y="74"/>
                </a:cxn>
                <a:cxn ang="0">
                  <a:pos x="141" y="88"/>
                </a:cxn>
                <a:cxn ang="0">
                  <a:pos x="135" y="101"/>
                </a:cxn>
                <a:cxn ang="0">
                  <a:pos x="127" y="112"/>
                </a:cxn>
                <a:cxn ang="0">
                  <a:pos x="118" y="121"/>
                </a:cxn>
                <a:cxn ang="0">
                  <a:pos x="107" y="129"/>
                </a:cxn>
                <a:cxn ang="0">
                  <a:pos x="93" y="135"/>
                </a:cxn>
                <a:cxn ang="0">
                  <a:pos x="78" y="138"/>
                </a:cxn>
                <a:cxn ang="0">
                  <a:pos x="64" y="138"/>
                </a:cxn>
                <a:cxn ang="0">
                  <a:pos x="50" y="135"/>
                </a:cxn>
                <a:cxn ang="0">
                  <a:pos x="37" y="131"/>
                </a:cxn>
                <a:cxn ang="0">
                  <a:pos x="26" y="123"/>
                </a:cxn>
                <a:cxn ang="0">
                  <a:pos x="15" y="113"/>
                </a:cxn>
                <a:cxn ang="0">
                  <a:pos x="7" y="102"/>
                </a:cxn>
                <a:cxn ang="0">
                  <a:pos x="3" y="90"/>
                </a:cxn>
                <a:cxn ang="0">
                  <a:pos x="0" y="75"/>
                </a:cxn>
                <a:cxn ang="0">
                  <a:pos x="1" y="63"/>
                </a:cxn>
                <a:cxn ang="0">
                  <a:pos x="3" y="49"/>
                </a:cxn>
                <a:cxn ang="0">
                  <a:pos x="9" y="36"/>
                </a:cxn>
                <a:cxn ang="0">
                  <a:pos x="17" y="25"/>
                </a:cxn>
                <a:cxn ang="0">
                  <a:pos x="26" y="16"/>
                </a:cxn>
                <a:cxn ang="0">
                  <a:pos x="37" y="8"/>
                </a:cxn>
                <a:cxn ang="0">
                  <a:pos x="52" y="3"/>
                </a:cxn>
                <a:cxn ang="0">
                  <a:pos x="59" y="30"/>
                </a:cxn>
              </a:cxnLst>
              <a:rect l="0" t="0" r="r" b="b"/>
              <a:pathLst>
                <a:path w="145" h="138">
                  <a:moveTo>
                    <a:pt x="59" y="30"/>
                  </a:moveTo>
                  <a:lnTo>
                    <a:pt x="52" y="33"/>
                  </a:lnTo>
                  <a:lnTo>
                    <a:pt x="44" y="38"/>
                  </a:lnTo>
                  <a:lnTo>
                    <a:pt x="37" y="44"/>
                  </a:lnTo>
                  <a:lnTo>
                    <a:pt x="33" y="52"/>
                  </a:lnTo>
                  <a:lnTo>
                    <a:pt x="29" y="60"/>
                  </a:lnTo>
                  <a:lnTo>
                    <a:pt x="28" y="66"/>
                  </a:lnTo>
                  <a:lnTo>
                    <a:pt x="28" y="74"/>
                  </a:lnTo>
                  <a:lnTo>
                    <a:pt x="29" y="82"/>
                  </a:lnTo>
                  <a:lnTo>
                    <a:pt x="33" y="88"/>
                  </a:lnTo>
                  <a:lnTo>
                    <a:pt x="37" y="96"/>
                  </a:lnTo>
                  <a:lnTo>
                    <a:pt x="42" y="101"/>
                  </a:lnTo>
                  <a:lnTo>
                    <a:pt x="48" y="105"/>
                  </a:lnTo>
                  <a:lnTo>
                    <a:pt x="56" y="109"/>
                  </a:lnTo>
                  <a:lnTo>
                    <a:pt x="66" y="110"/>
                  </a:lnTo>
                  <a:lnTo>
                    <a:pt x="75" y="110"/>
                  </a:lnTo>
                  <a:lnTo>
                    <a:pt x="85" y="109"/>
                  </a:lnTo>
                  <a:lnTo>
                    <a:pt x="99" y="101"/>
                  </a:lnTo>
                  <a:lnTo>
                    <a:pt x="110" y="86"/>
                  </a:lnTo>
                  <a:lnTo>
                    <a:pt x="116" y="72"/>
                  </a:lnTo>
                  <a:lnTo>
                    <a:pt x="115" y="55"/>
                  </a:lnTo>
                  <a:lnTo>
                    <a:pt x="111" y="49"/>
                  </a:lnTo>
                  <a:lnTo>
                    <a:pt x="107" y="42"/>
                  </a:lnTo>
                  <a:lnTo>
                    <a:pt x="102" y="38"/>
                  </a:lnTo>
                  <a:lnTo>
                    <a:pt x="94" y="33"/>
                  </a:lnTo>
                  <a:lnTo>
                    <a:pt x="86" y="30"/>
                  </a:lnTo>
                  <a:lnTo>
                    <a:pt x="78" y="27"/>
                  </a:lnTo>
                  <a:lnTo>
                    <a:pt x="69" y="27"/>
                  </a:lnTo>
                  <a:lnTo>
                    <a:pt x="59" y="30"/>
                  </a:lnTo>
                  <a:lnTo>
                    <a:pt x="52" y="3"/>
                  </a:lnTo>
                  <a:lnTo>
                    <a:pt x="66" y="0"/>
                  </a:lnTo>
                  <a:lnTo>
                    <a:pt x="80" y="0"/>
                  </a:lnTo>
                  <a:lnTo>
                    <a:pt x="94" y="1"/>
                  </a:lnTo>
                  <a:lnTo>
                    <a:pt x="107" y="6"/>
                  </a:lnTo>
                  <a:lnTo>
                    <a:pt x="118" y="14"/>
                  </a:lnTo>
                  <a:lnTo>
                    <a:pt x="129" y="23"/>
                  </a:lnTo>
                  <a:lnTo>
                    <a:pt x="137" y="34"/>
                  </a:lnTo>
                  <a:lnTo>
                    <a:pt x="141" y="47"/>
                  </a:lnTo>
                  <a:lnTo>
                    <a:pt x="145" y="61"/>
                  </a:lnTo>
                  <a:lnTo>
                    <a:pt x="143" y="74"/>
                  </a:lnTo>
                  <a:lnTo>
                    <a:pt x="141" y="88"/>
                  </a:lnTo>
                  <a:lnTo>
                    <a:pt x="135" y="101"/>
                  </a:lnTo>
                  <a:lnTo>
                    <a:pt x="127" y="112"/>
                  </a:lnTo>
                  <a:lnTo>
                    <a:pt x="118" y="121"/>
                  </a:lnTo>
                  <a:lnTo>
                    <a:pt x="107" y="129"/>
                  </a:lnTo>
                  <a:lnTo>
                    <a:pt x="93" y="135"/>
                  </a:lnTo>
                  <a:lnTo>
                    <a:pt x="78" y="138"/>
                  </a:lnTo>
                  <a:lnTo>
                    <a:pt x="64" y="138"/>
                  </a:lnTo>
                  <a:lnTo>
                    <a:pt x="50" y="135"/>
                  </a:lnTo>
                  <a:lnTo>
                    <a:pt x="37" y="131"/>
                  </a:lnTo>
                  <a:lnTo>
                    <a:pt x="26" y="123"/>
                  </a:lnTo>
                  <a:lnTo>
                    <a:pt x="15" y="113"/>
                  </a:lnTo>
                  <a:lnTo>
                    <a:pt x="7" y="102"/>
                  </a:lnTo>
                  <a:lnTo>
                    <a:pt x="3" y="90"/>
                  </a:lnTo>
                  <a:lnTo>
                    <a:pt x="0" y="75"/>
                  </a:lnTo>
                  <a:lnTo>
                    <a:pt x="1" y="63"/>
                  </a:lnTo>
                  <a:lnTo>
                    <a:pt x="3" y="49"/>
                  </a:lnTo>
                  <a:lnTo>
                    <a:pt x="9" y="36"/>
                  </a:lnTo>
                  <a:lnTo>
                    <a:pt x="17" y="25"/>
                  </a:lnTo>
                  <a:lnTo>
                    <a:pt x="26" y="16"/>
                  </a:lnTo>
                  <a:lnTo>
                    <a:pt x="37" y="8"/>
                  </a:lnTo>
                  <a:lnTo>
                    <a:pt x="52" y="3"/>
                  </a:lnTo>
                  <a:lnTo>
                    <a:pt x="59" y="30"/>
                  </a:lnTo>
                  <a:close/>
                </a:path>
              </a:pathLst>
            </a:custGeom>
            <a:solidFill>
              <a:srgbClr val="7FBFBF"/>
            </a:solidFill>
            <a:ln w="9525">
              <a:noFill/>
              <a:round/>
            </a:ln>
          </p:spPr>
          <p:txBody>
            <a:bodyPr/>
            <a:lstStyle/>
            <a:p>
              <a:endParaRPr lang="en-US"/>
            </a:p>
          </p:txBody>
        </p:sp>
        <p:sp>
          <p:nvSpPr>
            <p:cNvPr id="415956" name="Freeform 212"/>
            <p:cNvSpPr/>
            <p:nvPr/>
          </p:nvSpPr>
          <p:spPr bwMode="auto">
            <a:xfrm>
              <a:off x="2201" y="2789"/>
              <a:ext cx="1372" cy="137"/>
            </a:xfrm>
            <a:custGeom>
              <a:avLst/>
              <a:gdLst/>
              <a:ahLst/>
              <a:cxnLst>
                <a:cxn ang="0">
                  <a:pos x="22" y="210"/>
                </a:cxn>
                <a:cxn ang="0">
                  <a:pos x="56" y="205"/>
                </a:cxn>
                <a:cxn ang="0">
                  <a:pos x="119" y="196"/>
                </a:cxn>
                <a:cxn ang="0">
                  <a:pos x="199" y="183"/>
                </a:cxn>
                <a:cxn ang="0">
                  <a:pos x="286" y="169"/>
                </a:cxn>
                <a:cxn ang="0">
                  <a:pos x="369" y="155"/>
                </a:cxn>
                <a:cxn ang="0">
                  <a:pos x="426" y="137"/>
                </a:cxn>
                <a:cxn ang="0">
                  <a:pos x="476" y="110"/>
                </a:cxn>
                <a:cxn ang="0">
                  <a:pos x="522" y="84"/>
                </a:cxn>
                <a:cxn ang="0">
                  <a:pos x="560" y="62"/>
                </a:cxn>
                <a:cxn ang="0">
                  <a:pos x="602" y="41"/>
                </a:cxn>
                <a:cxn ang="0">
                  <a:pos x="650" y="24"/>
                </a:cxn>
                <a:cxn ang="0">
                  <a:pos x="703" y="13"/>
                </a:cxn>
                <a:cxn ang="0">
                  <a:pos x="765" y="8"/>
                </a:cxn>
                <a:cxn ang="0">
                  <a:pos x="837" y="13"/>
                </a:cxn>
                <a:cxn ang="0">
                  <a:pos x="897" y="24"/>
                </a:cxn>
                <a:cxn ang="0">
                  <a:pos x="946" y="40"/>
                </a:cxn>
                <a:cxn ang="0">
                  <a:pos x="989" y="60"/>
                </a:cxn>
                <a:cxn ang="0">
                  <a:pos x="1028" y="84"/>
                </a:cxn>
                <a:cxn ang="0">
                  <a:pos x="1069" y="109"/>
                </a:cxn>
                <a:cxn ang="0">
                  <a:pos x="1113" y="133"/>
                </a:cxn>
                <a:cxn ang="0">
                  <a:pos x="1165" y="156"/>
                </a:cxn>
                <a:cxn ang="0">
                  <a:pos x="1252" y="177"/>
                </a:cxn>
                <a:cxn ang="0">
                  <a:pos x="1342" y="185"/>
                </a:cxn>
                <a:cxn ang="0">
                  <a:pos x="1430" y="181"/>
                </a:cxn>
                <a:cxn ang="0">
                  <a:pos x="1512" y="173"/>
                </a:cxn>
                <a:cxn ang="0">
                  <a:pos x="1581" y="161"/>
                </a:cxn>
                <a:cxn ang="0">
                  <a:pos x="1628" y="147"/>
                </a:cxn>
                <a:cxn ang="0">
                  <a:pos x="1673" y="125"/>
                </a:cxn>
                <a:cxn ang="0">
                  <a:pos x="1718" y="96"/>
                </a:cxn>
                <a:cxn ang="0">
                  <a:pos x="1759" y="71"/>
                </a:cxn>
                <a:cxn ang="0">
                  <a:pos x="1805" y="46"/>
                </a:cxn>
                <a:cxn ang="0">
                  <a:pos x="1854" y="24"/>
                </a:cxn>
                <a:cxn ang="0">
                  <a:pos x="1911" y="8"/>
                </a:cxn>
                <a:cxn ang="0">
                  <a:pos x="1974" y="0"/>
                </a:cxn>
                <a:cxn ang="0">
                  <a:pos x="2078" y="8"/>
                </a:cxn>
                <a:cxn ang="0">
                  <a:pos x="2171" y="40"/>
                </a:cxn>
                <a:cxn ang="0">
                  <a:pos x="2243" y="85"/>
                </a:cxn>
                <a:cxn ang="0">
                  <a:pos x="2289" y="117"/>
                </a:cxn>
                <a:cxn ang="0">
                  <a:pos x="2339" y="142"/>
                </a:cxn>
                <a:cxn ang="0">
                  <a:pos x="2405" y="164"/>
                </a:cxn>
                <a:cxn ang="0">
                  <a:pos x="2492" y="183"/>
                </a:cxn>
                <a:cxn ang="0">
                  <a:pos x="2579" y="197"/>
                </a:cxn>
                <a:cxn ang="0">
                  <a:pos x="2653" y="205"/>
                </a:cxn>
                <a:cxn ang="0">
                  <a:pos x="2705" y="211"/>
                </a:cxn>
                <a:cxn ang="0">
                  <a:pos x="2725" y="213"/>
                </a:cxn>
                <a:cxn ang="0">
                  <a:pos x="2746" y="222"/>
                </a:cxn>
                <a:cxn ang="0">
                  <a:pos x="2746" y="249"/>
                </a:cxn>
                <a:cxn ang="0">
                  <a:pos x="22" y="274"/>
                </a:cxn>
                <a:cxn ang="0">
                  <a:pos x="0" y="232"/>
                </a:cxn>
              </a:cxnLst>
              <a:rect l="0" t="0" r="r" b="b"/>
              <a:pathLst>
                <a:path w="2746" h="274">
                  <a:moveTo>
                    <a:pt x="19" y="210"/>
                  </a:moveTo>
                  <a:lnTo>
                    <a:pt x="19" y="210"/>
                  </a:lnTo>
                  <a:lnTo>
                    <a:pt x="22" y="210"/>
                  </a:lnTo>
                  <a:lnTo>
                    <a:pt x="29" y="208"/>
                  </a:lnTo>
                  <a:lnTo>
                    <a:pt x="40" y="207"/>
                  </a:lnTo>
                  <a:lnTo>
                    <a:pt x="56" y="205"/>
                  </a:lnTo>
                  <a:lnTo>
                    <a:pt x="73" y="202"/>
                  </a:lnTo>
                  <a:lnTo>
                    <a:pt x="95" y="199"/>
                  </a:lnTo>
                  <a:lnTo>
                    <a:pt x="119" y="196"/>
                  </a:lnTo>
                  <a:lnTo>
                    <a:pt x="144" y="191"/>
                  </a:lnTo>
                  <a:lnTo>
                    <a:pt x="171" y="188"/>
                  </a:lnTo>
                  <a:lnTo>
                    <a:pt x="199" y="183"/>
                  </a:lnTo>
                  <a:lnTo>
                    <a:pt x="227" y="178"/>
                  </a:lnTo>
                  <a:lnTo>
                    <a:pt x="257" y="173"/>
                  </a:lnTo>
                  <a:lnTo>
                    <a:pt x="286" y="169"/>
                  </a:lnTo>
                  <a:lnTo>
                    <a:pt x="316" y="164"/>
                  </a:lnTo>
                  <a:lnTo>
                    <a:pt x="342" y="159"/>
                  </a:lnTo>
                  <a:lnTo>
                    <a:pt x="369" y="155"/>
                  </a:lnTo>
                  <a:lnTo>
                    <a:pt x="388" y="150"/>
                  </a:lnTo>
                  <a:lnTo>
                    <a:pt x="407" y="144"/>
                  </a:lnTo>
                  <a:lnTo>
                    <a:pt x="426" y="137"/>
                  </a:lnTo>
                  <a:lnTo>
                    <a:pt x="443" y="129"/>
                  </a:lnTo>
                  <a:lnTo>
                    <a:pt x="461" y="120"/>
                  </a:lnTo>
                  <a:lnTo>
                    <a:pt x="476" y="110"/>
                  </a:lnTo>
                  <a:lnTo>
                    <a:pt x="494" y="101"/>
                  </a:lnTo>
                  <a:lnTo>
                    <a:pt x="509" y="92"/>
                  </a:lnTo>
                  <a:lnTo>
                    <a:pt x="522" y="84"/>
                  </a:lnTo>
                  <a:lnTo>
                    <a:pt x="535" y="77"/>
                  </a:lnTo>
                  <a:lnTo>
                    <a:pt x="547" y="69"/>
                  </a:lnTo>
                  <a:lnTo>
                    <a:pt x="560" y="62"/>
                  </a:lnTo>
                  <a:lnTo>
                    <a:pt x="574" y="55"/>
                  </a:lnTo>
                  <a:lnTo>
                    <a:pt x="588" y="47"/>
                  </a:lnTo>
                  <a:lnTo>
                    <a:pt x="602" y="41"/>
                  </a:lnTo>
                  <a:lnTo>
                    <a:pt x="617" y="35"/>
                  </a:lnTo>
                  <a:lnTo>
                    <a:pt x="632" y="29"/>
                  </a:lnTo>
                  <a:lnTo>
                    <a:pt x="650" y="24"/>
                  </a:lnTo>
                  <a:lnTo>
                    <a:pt x="665" y="19"/>
                  </a:lnTo>
                  <a:lnTo>
                    <a:pt x="684" y="16"/>
                  </a:lnTo>
                  <a:lnTo>
                    <a:pt x="703" y="13"/>
                  </a:lnTo>
                  <a:lnTo>
                    <a:pt x="722" y="10"/>
                  </a:lnTo>
                  <a:lnTo>
                    <a:pt x="743" y="8"/>
                  </a:lnTo>
                  <a:lnTo>
                    <a:pt x="765" y="8"/>
                  </a:lnTo>
                  <a:lnTo>
                    <a:pt x="790" y="8"/>
                  </a:lnTo>
                  <a:lnTo>
                    <a:pt x="815" y="10"/>
                  </a:lnTo>
                  <a:lnTo>
                    <a:pt x="837" y="13"/>
                  </a:lnTo>
                  <a:lnTo>
                    <a:pt x="858" y="14"/>
                  </a:lnTo>
                  <a:lnTo>
                    <a:pt x="878" y="19"/>
                  </a:lnTo>
                  <a:lnTo>
                    <a:pt x="897" y="24"/>
                  </a:lnTo>
                  <a:lnTo>
                    <a:pt x="915" y="29"/>
                  </a:lnTo>
                  <a:lnTo>
                    <a:pt x="930" y="33"/>
                  </a:lnTo>
                  <a:lnTo>
                    <a:pt x="946" y="40"/>
                  </a:lnTo>
                  <a:lnTo>
                    <a:pt x="960" y="46"/>
                  </a:lnTo>
                  <a:lnTo>
                    <a:pt x="974" y="54"/>
                  </a:lnTo>
                  <a:lnTo>
                    <a:pt x="989" y="60"/>
                  </a:lnTo>
                  <a:lnTo>
                    <a:pt x="1003" y="68"/>
                  </a:lnTo>
                  <a:lnTo>
                    <a:pt x="1015" y="76"/>
                  </a:lnTo>
                  <a:lnTo>
                    <a:pt x="1028" y="84"/>
                  </a:lnTo>
                  <a:lnTo>
                    <a:pt x="1041" y="92"/>
                  </a:lnTo>
                  <a:lnTo>
                    <a:pt x="1055" y="99"/>
                  </a:lnTo>
                  <a:lnTo>
                    <a:pt x="1069" y="109"/>
                  </a:lnTo>
                  <a:lnTo>
                    <a:pt x="1083" y="117"/>
                  </a:lnTo>
                  <a:lnTo>
                    <a:pt x="1097" y="125"/>
                  </a:lnTo>
                  <a:lnTo>
                    <a:pt x="1113" y="133"/>
                  </a:lnTo>
                  <a:lnTo>
                    <a:pt x="1129" y="140"/>
                  </a:lnTo>
                  <a:lnTo>
                    <a:pt x="1146" y="148"/>
                  </a:lnTo>
                  <a:lnTo>
                    <a:pt x="1165" y="156"/>
                  </a:lnTo>
                  <a:lnTo>
                    <a:pt x="1193" y="166"/>
                  </a:lnTo>
                  <a:lnTo>
                    <a:pt x="1223" y="172"/>
                  </a:lnTo>
                  <a:lnTo>
                    <a:pt x="1252" y="177"/>
                  </a:lnTo>
                  <a:lnTo>
                    <a:pt x="1282" y="181"/>
                  </a:lnTo>
                  <a:lnTo>
                    <a:pt x="1312" y="183"/>
                  </a:lnTo>
                  <a:lnTo>
                    <a:pt x="1342" y="185"/>
                  </a:lnTo>
                  <a:lnTo>
                    <a:pt x="1372" y="185"/>
                  </a:lnTo>
                  <a:lnTo>
                    <a:pt x="1402" y="185"/>
                  </a:lnTo>
                  <a:lnTo>
                    <a:pt x="1430" y="181"/>
                  </a:lnTo>
                  <a:lnTo>
                    <a:pt x="1458" y="180"/>
                  </a:lnTo>
                  <a:lnTo>
                    <a:pt x="1485" y="177"/>
                  </a:lnTo>
                  <a:lnTo>
                    <a:pt x="1512" y="173"/>
                  </a:lnTo>
                  <a:lnTo>
                    <a:pt x="1535" y="169"/>
                  </a:lnTo>
                  <a:lnTo>
                    <a:pt x="1559" y="164"/>
                  </a:lnTo>
                  <a:lnTo>
                    <a:pt x="1581" y="161"/>
                  </a:lnTo>
                  <a:lnTo>
                    <a:pt x="1600" y="156"/>
                  </a:lnTo>
                  <a:lnTo>
                    <a:pt x="1614" y="151"/>
                  </a:lnTo>
                  <a:lnTo>
                    <a:pt x="1628" y="147"/>
                  </a:lnTo>
                  <a:lnTo>
                    <a:pt x="1644" y="140"/>
                  </a:lnTo>
                  <a:lnTo>
                    <a:pt x="1658" y="133"/>
                  </a:lnTo>
                  <a:lnTo>
                    <a:pt x="1673" y="125"/>
                  </a:lnTo>
                  <a:lnTo>
                    <a:pt x="1687" y="115"/>
                  </a:lnTo>
                  <a:lnTo>
                    <a:pt x="1703" y="106"/>
                  </a:lnTo>
                  <a:lnTo>
                    <a:pt x="1718" y="96"/>
                  </a:lnTo>
                  <a:lnTo>
                    <a:pt x="1732" y="88"/>
                  </a:lnTo>
                  <a:lnTo>
                    <a:pt x="1745" y="79"/>
                  </a:lnTo>
                  <a:lnTo>
                    <a:pt x="1759" y="71"/>
                  </a:lnTo>
                  <a:lnTo>
                    <a:pt x="1773" y="62"/>
                  </a:lnTo>
                  <a:lnTo>
                    <a:pt x="1789" y="54"/>
                  </a:lnTo>
                  <a:lnTo>
                    <a:pt x="1805" y="46"/>
                  </a:lnTo>
                  <a:lnTo>
                    <a:pt x="1821" y="38"/>
                  </a:lnTo>
                  <a:lnTo>
                    <a:pt x="1837" y="32"/>
                  </a:lnTo>
                  <a:lnTo>
                    <a:pt x="1854" y="24"/>
                  </a:lnTo>
                  <a:lnTo>
                    <a:pt x="1873" y="19"/>
                  </a:lnTo>
                  <a:lnTo>
                    <a:pt x="1892" y="13"/>
                  </a:lnTo>
                  <a:lnTo>
                    <a:pt x="1911" y="8"/>
                  </a:lnTo>
                  <a:lnTo>
                    <a:pt x="1931" y="5"/>
                  </a:lnTo>
                  <a:lnTo>
                    <a:pt x="1952" y="2"/>
                  </a:lnTo>
                  <a:lnTo>
                    <a:pt x="1974" y="0"/>
                  </a:lnTo>
                  <a:lnTo>
                    <a:pt x="1997" y="0"/>
                  </a:lnTo>
                  <a:lnTo>
                    <a:pt x="2040" y="2"/>
                  </a:lnTo>
                  <a:lnTo>
                    <a:pt x="2078" y="8"/>
                  </a:lnTo>
                  <a:lnTo>
                    <a:pt x="2112" y="16"/>
                  </a:lnTo>
                  <a:lnTo>
                    <a:pt x="2142" y="27"/>
                  </a:lnTo>
                  <a:lnTo>
                    <a:pt x="2171" y="40"/>
                  </a:lnTo>
                  <a:lnTo>
                    <a:pt x="2196" y="54"/>
                  </a:lnTo>
                  <a:lnTo>
                    <a:pt x="2220" y="69"/>
                  </a:lnTo>
                  <a:lnTo>
                    <a:pt x="2243" y="85"/>
                  </a:lnTo>
                  <a:lnTo>
                    <a:pt x="2259" y="96"/>
                  </a:lnTo>
                  <a:lnTo>
                    <a:pt x="2273" y="106"/>
                  </a:lnTo>
                  <a:lnTo>
                    <a:pt x="2289" y="117"/>
                  </a:lnTo>
                  <a:lnTo>
                    <a:pt x="2305" y="125"/>
                  </a:lnTo>
                  <a:lnTo>
                    <a:pt x="2322" y="134"/>
                  </a:lnTo>
                  <a:lnTo>
                    <a:pt x="2339" y="142"/>
                  </a:lnTo>
                  <a:lnTo>
                    <a:pt x="2358" y="150"/>
                  </a:lnTo>
                  <a:lnTo>
                    <a:pt x="2379" y="156"/>
                  </a:lnTo>
                  <a:lnTo>
                    <a:pt x="2405" y="164"/>
                  </a:lnTo>
                  <a:lnTo>
                    <a:pt x="2434" y="170"/>
                  </a:lnTo>
                  <a:lnTo>
                    <a:pt x="2464" y="177"/>
                  </a:lnTo>
                  <a:lnTo>
                    <a:pt x="2492" y="183"/>
                  </a:lnTo>
                  <a:lnTo>
                    <a:pt x="2522" y="188"/>
                  </a:lnTo>
                  <a:lnTo>
                    <a:pt x="2550" y="192"/>
                  </a:lnTo>
                  <a:lnTo>
                    <a:pt x="2579" y="197"/>
                  </a:lnTo>
                  <a:lnTo>
                    <a:pt x="2604" y="200"/>
                  </a:lnTo>
                  <a:lnTo>
                    <a:pt x="2629" y="203"/>
                  </a:lnTo>
                  <a:lnTo>
                    <a:pt x="2653" y="205"/>
                  </a:lnTo>
                  <a:lnTo>
                    <a:pt x="2672" y="208"/>
                  </a:lnTo>
                  <a:lnTo>
                    <a:pt x="2691" y="210"/>
                  </a:lnTo>
                  <a:lnTo>
                    <a:pt x="2705" y="211"/>
                  </a:lnTo>
                  <a:lnTo>
                    <a:pt x="2716" y="211"/>
                  </a:lnTo>
                  <a:lnTo>
                    <a:pt x="2722" y="213"/>
                  </a:lnTo>
                  <a:lnTo>
                    <a:pt x="2725" y="213"/>
                  </a:lnTo>
                  <a:lnTo>
                    <a:pt x="2746" y="213"/>
                  </a:lnTo>
                  <a:lnTo>
                    <a:pt x="2746" y="216"/>
                  </a:lnTo>
                  <a:lnTo>
                    <a:pt x="2746" y="222"/>
                  </a:lnTo>
                  <a:lnTo>
                    <a:pt x="2746" y="230"/>
                  </a:lnTo>
                  <a:lnTo>
                    <a:pt x="2746" y="233"/>
                  </a:lnTo>
                  <a:lnTo>
                    <a:pt x="2746" y="249"/>
                  </a:lnTo>
                  <a:lnTo>
                    <a:pt x="2746" y="271"/>
                  </a:lnTo>
                  <a:lnTo>
                    <a:pt x="2724" y="271"/>
                  </a:lnTo>
                  <a:lnTo>
                    <a:pt x="22" y="274"/>
                  </a:lnTo>
                  <a:lnTo>
                    <a:pt x="0" y="274"/>
                  </a:lnTo>
                  <a:lnTo>
                    <a:pt x="0" y="252"/>
                  </a:lnTo>
                  <a:lnTo>
                    <a:pt x="0" y="232"/>
                  </a:lnTo>
                  <a:lnTo>
                    <a:pt x="0" y="213"/>
                  </a:lnTo>
                  <a:lnTo>
                    <a:pt x="19" y="210"/>
                  </a:lnTo>
                  <a:close/>
                </a:path>
              </a:pathLst>
            </a:custGeom>
            <a:solidFill>
              <a:srgbClr val="000000"/>
            </a:solidFill>
            <a:ln w="9525">
              <a:noFill/>
              <a:round/>
            </a:ln>
          </p:spPr>
          <p:txBody>
            <a:bodyPr/>
            <a:lstStyle/>
            <a:p>
              <a:endParaRPr lang="en-US"/>
            </a:p>
          </p:txBody>
        </p:sp>
        <p:sp>
          <p:nvSpPr>
            <p:cNvPr id="415957" name="Freeform 213"/>
            <p:cNvSpPr/>
            <p:nvPr/>
          </p:nvSpPr>
          <p:spPr bwMode="auto">
            <a:xfrm>
              <a:off x="2212" y="2799"/>
              <a:ext cx="1350" cy="116"/>
            </a:xfrm>
            <a:custGeom>
              <a:avLst/>
              <a:gdLst/>
              <a:ahLst/>
              <a:cxnLst>
                <a:cxn ang="0">
                  <a:pos x="2702" y="228"/>
                </a:cxn>
                <a:cxn ang="0">
                  <a:pos x="2700" y="212"/>
                </a:cxn>
                <a:cxn ang="0">
                  <a:pos x="2681" y="211"/>
                </a:cxn>
                <a:cxn ang="0">
                  <a:pos x="2650" y="208"/>
                </a:cxn>
                <a:cxn ang="0">
                  <a:pos x="2607" y="203"/>
                </a:cxn>
                <a:cxn ang="0">
                  <a:pos x="2555" y="197"/>
                </a:cxn>
                <a:cxn ang="0">
                  <a:pos x="2497" y="189"/>
                </a:cxn>
                <a:cxn ang="0">
                  <a:pos x="2437" y="178"/>
                </a:cxn>
                <a:cxn ang="0">
                  <a:pos x="2379" y="164"/>
                </a:cxn>
                <a:cxn ang="0">
                  <a:pos x="2324" y="146"/>
                </a:cxn>
                <a:cxn ang="0">
                  <a:pos x="2278" y="126"/>
                </a:cxn>
                <a:cxn ang="0">
                  <a:pos x="2237" y="100"/>
                </a:cxn>
                <a:cxn ang="0">
                  <a:pos x="2199" y="75"/>
                </a:cxn>
                <a:cxn ang="0">
                  <a:pos x="2160" y="50"/>
                </a:cxn>
                <a:cxn ang="0">
                  <a:pos x="2117" y="28"/>
                </a:cxn>
                <a:cxn ang="0">
                  <a:pos x="2068" y="11"/>
                </a:cxn>
                <a:cxn ang="0">
                  <a:pos x="2010" y="1"/>
                </a:cxn>
                <a:cxn ang="0">
                  <a:pos x="1941" y="1"/>
                </a:cxn>
                <a:cxn ang="0">
                  <a:pos x="1878" y="12"/>
                </a:cxn>
                <a:cxn ang="0">
                  <a:pos x="1822" y="31"/>
                </a:cxn>
                <a:cxn ang="0">
                  <a:pos x="1772" y="55"/>
                </a:cxn>
                <a:cxn ang="0">
                  <a:pos x="1728" y="82"/>
                </a:cxn>
                <a:cxn ang="0">
                  <a:pos x="1685" y="108"/>
                </a:cxn>
                <a:cxn ang="0">
                  <a:pos x="1644" y="132"/>
                </a:cxn>
                <a:cxn ang="0">
                  <a:pos x="1603" y="149"/>
                </a:cxn>
                <a:cxn ang="0">
                  <a:pos x="1561" y="160"/>
                </a:cxn>
                <a:cxn ang="0">
                  <a:pos x="1512" y="170"/>
                </a:cxn>
                <a:cxn ang="0">
                  <a:pos x="1458" y="178"/>
                </a:cxn>
                <a:cxn ang="0">
                  <a:pos x="1402" y="184"/>
                </a:cxn>
                <a:cxn ang="0">
                  <a:pos x="1342" y="186"/>
                </a:cxn>
                <a:cxn ang="0">
                  <a:pos x="1282" y="184"/>
                </a:cxn>
                <a:cxn ang="0">
                  <a:pos x="1222" y="178"/>
                </a:cxn>
                <a:cxn ang="0">
                  <a:pos x="1164" y="165"/>
                </a:cxn>
                <a:cxn ang="0">
                  <a:pos x="1108" y="146"/>
                </a:cxn>
                <a:cxn ang="0">
                  <a:pos x="1063" y="123"/>
                </a:cxn>
                <a:cxn ang="0">
                  <a:pos x="1022" y="99"/>
                </a:cxn>
                <a:cxn ang="0">
                  <a:pos x="982" y="74"/>
                </a:cxn>
                <a:cxn ang="0">
                  <a:pos x="943" y="52"/>
                </a:cxn>
                <a:cxn ang="0">
                  <a:pos x="897" y="33"/>
                </a:cxn>
                <a:cxn ang="0">
                  <a:pos x="845" y="17"/>
                </a:cxn>
                <a:cxn ang="0">
                  <a:pos x="781" y="9"/>
                </a:cxn>
                <a:cxn ang="0">
                  <a:pos x="708" y="9"/>
                </a:cxn>
                <a:cxn ang="0">
                  <a:pos x="648" y="19"/>
                </a:cxn>
                <a:cxn ang="0">
                  <a:pos x="596" y="36"/>
                </a:cxn>
                <a:cxn ang="0">
                  <a:pos x="549" y="60"/>
                </a:cxn>
                <a:cxn ang="0">
                  <a:pos x="506" y="85"/>
                </a:cxn>
                <a:cxn ang="0">
                  <a:pos x="465" y="108"/>
                </a:cxn>
                <a:cxn ang="0">
                  <a:pos x="423" y="130"/>
                </a:cxn>
                <a:cxn ang="0">
                  <a:pos x="376" y="148"/>
                </a:cxn>
                <a:cxn ang="0">
                  <a:pos x="324" y="159"/>
                </a:cxn>
                <a:cxn ang="0">
                  <a:pos x="267" y="170"/>
                </a:cxn>
                <a:cxn ang="0">
                  <a:pos x="208" y="179"/>
                </a:cxn>
                <a:cxn ang="0">
                  <a:pos x="150" y="189"/>
                </a:cxn>
                <a:cxn ang="0">
                  <a:pos x="98" y="197"/>
                </a:cxn>
                <a:cxn ang="0">
                  <a:pos x="54" y="203"/>
                </a:cxn>
                <a:cxn ang="0">
                  <a:pos x="21" y="208"/>
                </a:cxn>
                <a:cxn ang="0">
                  <a:pos x="4" y="211"/>
                </a:cxn>
                <a:cxn ang="0">
                  <a:pos x="0" y="231"/>
                </a:cxn>
              </a:cxnLst>
              <a:rect l="0" t="0" r="r" b="b"/>
              <a:pathLst>
                <a:path w="2702" h="231">
                  <a:moveTo>
                    <a:pt x="0" y="231"/>
                  </a:moveTo>
                  <a:lnTo>
                    <a:pt x="2702" y="228"/>
                  </a:lnTo>
                  <a:lnTo>
                    <a:pt x="2702" y="212"/>
                  </a:lnTo>
                  <a:lnTo>
                    <a:pt x="2700" y="212"/>
                  </a:lnTo>
                  <a:lnTo>
                    <a:pt x="2692" y="212"/>
                  </a:lnTo>
                  <a:lnTo>
                    <a:pt x="2681" y="211"/>
                  </a:lnTo>
                  <a:lnTo>
                    <a:pt x="2667" y="209"/>
                  </a:lnTo>
                  <a:lnTo>
                    <a:pt x="2650" y="208"/>
                  </a:lnTo>
                  <a:lnTo>
                    <a:pt x="2629" y="206"/>
                  </a:lnTo>
                  <a:lnTo>
                    <a:pt x="2607" y="203"/>
                  </a:lnTo>
                  <a:lnTo>
                    <a:pt x="2582" y="200"/>
                  </a:lnTo>
                  <a:lnTo>
                    <a:pt x="2555" y="197"/>
                  </a:lnTo>
                  <a:lnTo>
                    <a:pt x="2527" y="193"/>
                  </a:lnTo>
                  <a:lnTo>
                    <a:pt x="2497" y="189"/>
                  </a:lnTo>
                  <a:lnTo>
                    <a:pt x="2469" y="182"/>
                  </a:lnTo>
                  <a:lnTo>
                    <a:pt x="2437" y="178"/>
                  </a:lnTo>
                  <a:lnTo>
                    <a:pt x="2409" y="171"/>
                  </a:lnTo>
                  <a:lnTo>
                    <a:pt x="2379" y="164"/>
                  </a:lnTo>
                  <a:lnTo>
                    <a:pt x="2350" y="156"/>
                  </a:lnTo>
                  <a:lnTo>
                    <a:pt x="2324" y="146"/>
                  </a:lnTo>
                  <a:lnTo>
                    <a:pt x="2300" y="137"/>
                  </a:lnTo>
                  <a:lnTo>
                    <a:pt x="2278" y="126"/>
                  </a:lnTo>
                  <a:lnTo>
                    <a:pt x="2256" y="113"/>
                  </a:lnTo>
                  <a:lnTo>
                    <a:pt x="2237" y="100"/>
                  </a:lnTo>
                  <a:lnTo>
                    <a:pt x="2218" y="88"/>
                  </a:lnTo>
                  <a:lnTo>
                    <a:pt x="2199" y="75"/>
                  </a:lnTo>
                  <a:lnTo>
                    <a:pt x="2180" y="63"/>
                  </a:lnTo>
                  <a:lnTo>
                    <a:pt x="2160" y="50"/>
                  </a:lnTo>
                  <a:lnTo>
                    <a:pt x="2139" y="39"/>
                  </a:lnTo>
                  <a:lnTo>
                    <a:pt x="2117" y="28"/>
                  </a:lnTo>
                  <a:lnTo>
                    <a:pt x="2093" y="19"/>
                  </a:lnTo>
                  <a:lnTo>
                    <a:pt x="2068" y="11"/>
                  </a:lnTo>
                  <a:lnTo>
                    <a:pt x="2040" y="4"/>
                  </a:lnTo>
                  <a:lnTo>
                    <a:pt x="2010" y="1"/>
                  </a:lnTo>
                  <a:lnTo>
                    <a:pt x="1975" y="0"/>
                  </a:lnTo>
                  <a:lnTo>
                    <a:pt x="1941" y="1"/>
                  </a:lnTo>
                  <a:lnTo>
                    <a:pt x="1908" y="6"/>
                  </a:lnTo>
                  <a:lnTo>
                    <a:pt x="1878" y="12"/>
                  </a:lnTo>
                  <a:lnTo>
                    <a:pt x="1849" y="20"/>
                  </a:lnTo>
                  <a:lnTo>
                    <a:pt x="1822" y="31"/>
                  </a:lnTo>
                  <a:lnTo>
                    <a:pt x="1797" y="42"/>
                  </a:lnTo>
                  <a:lnTo>
                    <a:pt x="1772" y="55"/>
                  </a:lnTo>
                  <a:lnTo>
                    <a:pt x="1750" y="67"/>
                  </a:lnTo>
                  <a:lnTo>
                    <a:pt x="1728" y="82"/>
                  </a:lnTo>
                  <a:lnTo>
                    <a:pt x="1706" y="94"/>
                  </a:lnTo>
                  <a:lnTo>
                    <a:pt x="1685" y="108"/>
                  </a:lnTo>
                  <a:lnTo>
                    <a:pt x="1665" y="119"/>
                  </a:lnTo>
                  <a:lnTo>
                    <a:pt x="1644" y="132"/>
                  </a:lnTo>
                  <a:lnTo>
                    <a:pt x="1624" y="141"/>
                  </a:lnTo>
                  <a:lnTo>
                    <a:pt x="1603" y="149"/>
                  </a:lnTo>
                  <a:lnTo>
                    <a:pt x="1583" y="156"/>
                  </a:lnTo>
                  <a:lnTo>
                    <a:pt x="1561" y="160"/>
                  </a:lnTo>
                  <a:lnTo>
                    <a:pt x="1537" y="165"/>
                  </a:lnTo>
                  <a:lnTo>
                    <a:pt x="1512" y="170"/>
                  </a:lnTo>
                  <a:lnTo>
                    <a:pt x="1485" y="175"/>
                  </a:lnTo>
                  <a:lnTo>
                    <a:pt x="1458" y="178"/>
                  </a:lnTo>
                  <a:lnTo>
                    <a:pt x="1430" y="181"/>
                  </a:lnTo>
                  <a:lnTo>
                    <a:pt x="1402" y="184"/>
                  </a:lnTo>
                  <a:lnTo>
                    <a:pt x="1372" y="186"/>
                  </a:lnTo>
                  <a:lnTo>
                    <a:pt x="1342" y="186"/>
                  </a:lnTo>
                  <a:lnTo>
                    <a:pt x="1312" y="186"/>
                  </a:lnTo>
                  <a:lnTo>
                    <a:pt x="1282" y="184"/>
                  </a:lnTo>
                  <a:lnTo>
                    <a:pt x="1252" y="181"/>
                  </a:lnTo>
                  <a:lnTo>
                    <a:pt x="1222" y="178"/>
                  </a:lnTo>
                  <a:lnTo>
                    <a:pt x="1192" y="171"/>
                  </a:lnTo>
                  <a:lnTo>
                    <a:pt x="1164" y="165"/>
                  </a:lnTo>
                  <a:lnTo>
                    <a:pt x="1135" y="156"/>
                  </a:lnTo>
                  <a:lnTo>
                    <a:pt x="1108" y="146"/>
                  </a:lnTo>
                  <a:lnTo>
                    <a:pt x="1085" y="135"/>
                  </a:lnTo>
                  <a:lnTo>
                    <a:pt x="1063" y="123"/>
                  </a:lnTo>
                  <a:lnTo>
                    <a:pt x="1041" y="112"/>
                  </a:lnTo>
                  <a:lnTo>
                    <a:pt x="1022" y="99"/>
                  </a:lnTo>
                  <a:lnTo>
                    <a:pt x="1001" y="86"/>
                  </a:lnTo>
                  <a:lnTo>
                    <a:pt x="982" y="74"/>
                  </a:lnTo>
                  <a:lnTo>
                    <a:pt x="963" y="63"/>
                  </a:lnTo>
                  <a:lnTo>
                    <a:pt x="943" y="52"/>
                  </a:lnTo>
                  <a:lnTo>
                    <a:pt x="921" y="41"/>
                  </a:lnTo>
                  <a:lnTo>
                    <a:pt x="897" y="33"/>
                  </a:lnTo>
                  <a:lnTo>
                    <a:pt x="872" y="23"/>
                  </a:lnTo>
                  <a:lnTo>
                    <a:pt x="845" y="17"/>
                  </a:lnTo>
                  <a:lnTo>
                    <a:pt x="814" y="12"/>
                  </a:lnTo>
                  <a:lnTo>
                    <a:pt x="781" y="9"/>
                  </a:lnTo>
                  <a:lnTo>
                    <a:pt x="743" y="8"/>
                  </a:lnTo>
                  <a:lnTo>
                    <a:pt x="708" y="9"/>
                  </a:lnTo>
                  <a:lnTo>
                    <a:pt x="677" y="12"/>
                  </a:lnTo>
                  <a:lnTo>
                    <a:pt x="648" y="19"/>
                  </a:lnTo>
                  <a:lnTo>
                    <a:pt x="621" y="26"/>
                  </a:lnTo>
                  <a:lnTo>
                    <a:pt x="596" y="36"/>
                  </a:lnTo>
                  <a:lnTo>
                    <a:pt x="573" y="47"/>
                  </a:lnTo>
                  <a:lnTo>
                    <a:pt x="549" y="60"/>
                  </a:lnTo>
                  <a:lnTo>
                    <a:pt x="528" y="71"/>
                  </a:lnTo>
                  <a:lnTo>
                    <a:pt x="506" y="85"/>
                  </a:lnTo>
                  <a:lnTo>
                    <a:pt x="486" y="97"/>
                  </a:lnTo>
                  <a:lnTo>
                    <a:pt x="465" y="108"/>
                  </a:lnTo>
                  <a:lnTo>
                    <a:pt x="443" y="121"/>
                  </a:lnTo>
                  <a:lnTo>
                    <a:pt x="423" y="130"/>
                  </a:lnTo>
                  <a:lnTo>
                    <a:pt x="399" y="140"/>
                  </a:lnTo>
                  <a:lnTo>
                    <a:pt x="376" y="148"/>
                  </a:lnTo>
                  <a:lnTo>
                    <a:pt x="350" y="154"/>
                  </a:lnTo>
                  <a:lnTo>
                    <a:pt x="324" y="159"/>
                  </a:lnTo>
                  <a:lnTo>
                    <a:pt x="295" y="164"/>
                  </a:lnTo>
                  <a:lnTo>
                    <a:pt x="267" y="170"/>
                  </a:lnTo>
                  <a:lnTo>
                    <a:pt x="237" y="175"/>
                  </a:lnTo>
                  <a:lnTo>
                    <a:pt x="208" y="179"/>
                  </a:lnTo>
                  <a:lnTo>
                    <a:pt x="179" y="184"/>
                  </a:lnTo>
                  <a:lnTo>
                    <a:pt x="150" y="189"/>
                  </a:lnTo>
                  <a:lnTo>
                    <a:pt x="123" y="192"/>
                  </a:lnTo>
                  <a:lnTo>
                    <a:pt x="98" y="197"/>
                  </a:lnTo>
                  <a:lnTo>
                    <a:pt x="75" y="200"/>
                  </a:lnTo>
                  <a:lnTo>
                    <a:pt x="54" y="203"/>
                  </a:lnTo>
                  <a:lnTo>
                    <a:pt x="35" y="206"/>
                  </a:lnTo>
                  <a:lnTo>
                    <a:pt x="21" y="208"/>
                  </a:lnTo>
                  <a:lnTo>
                    <a:pt x="10" y="209"/>
                  </a:lnTo>
                  <a:lnTo>
                    <a:pt x="4" y="211"/>
                  </a:lnTo>
                  <a:lnTo>
                    <a:pt x="0" y="211"/>
                  </a:lnTo>
                  <a:lnTo>
                    <a:pt x="0" y="231"/>
                  </a:lnTo>
                  <a:close/>
                </a:path>
              </a:pathLst>
            </a:custGeom>
            <a:solidFill>
              <a:srgbClr val="3F9E9E"/>
            </a:solidFill>
            <a:ln w="9525">
              <a:noFill/>
              <a:round/>
            </a:ln>
          </p:spPr>
          <p:txBody>
            <a:bodyPr/>
            <a:lstStyle/>
            <a:p>
              <a:endParaRPr lang="en-US"/>
            </a:p>
          </p:txBody>
        </p:sp>
        <p:sp>
          <p:nvSpPr>
            <p:cNvPr id="415958" name="Freeform 214"/>
            <p:cNvSpPr/>
            <p:nvPr/>
          </p:nvSpPr>
          <p:spPr bwMode="auto">
            <a:xfrm>
              <a:off x="3471" y="2978"/>
              <a:ext cx="10" cy="15"/>
            </a:xfrm>
            <a:custGeom>
              <a:avLst/>
              <a:gdLst/>
              <a:ahLst/>
              <a:cxnLst>
                <a:cxn ang="0">
                  <a:pos x="6" y="30"/>
                </a:cxn>
                <a:cxn ang="0">
                  <a:pos x="21" y="27"/>
                </a:cxn>
                <a:cxn ang="0">
                  <a:pos x="13" y="0"/>
                </a:cxn>
                <a:cxn ang="0">
                  <a:pos x="0" y="3"/>
                </a:cxn>
                <a:cxn ang="0">
                  <a:pos x="6" y="30"/>
                </a:cxn>
              </a:cxnLst>
              <a:rect l="0" t="0" r="r" b="b"/>
              <a:pathLst>
                <a:path w="21" h="30">
                  <a:moveTo>
                    <a:pt x="6" y="30"/>
                  </a:moveTo>
                  <a:lnTo>
                    <a:pt x="21" y="27"/>
                  </a:lnTo>
                  <a:lnTo>
                    <a:pt x="13" y="0"/>
                  </a:lnTo>
                  <a:lnTo>
                    <a:pt x="0" y="3"/>
                  </a:lnTo>
                  <a:lnTo>
                    <a:pt x="6" y="30"/>
                  </a:lnTo>
                  <a:close/>
                </a:path>
              </a:pathLst>
            </a:custGeom>
            <a:solidFill>
              <a:srgbClr val="BFDDDD"/>
            </a:solidFill>
            <a:ln w="9525">
              <a:noFill/>
              <a:round/>
            </a:ln>
          </p:spPr>
          <p:txBody>
            <a:bodyPr/>
            <a:lstStyle/>
            <a:p>
              <a:endParaRPr lang="en-US"/>
            </a:p>
          </p:txBody>
        </p:sp>
        <p:pic>
          <p:nvPicPr>
            <p:cNvPr id="415752" name="Picture 8" descr="hm00378_"/>
            <p:cNvPicPr>
              <a:picLocks noChangeAspect="1" noChangeArrowheads="1"/>
            </p:cNvPicPr>
            <p:nvPr/>
          </p:nvPicPr>
          <p:blipFill>
            <a:blip r:embed="rId1" cstate="print"/>
            <a:srcRect/>
            <a:stretch>
              <a:fillRect/>
            </a:stretch>
          </p:blipFill>
          <p:spPr bwMode="auto">
            <a:xfrm>
              <a:off x="3264" y="3307"/>
              <a:ext cx="474" cy="396"/>
            </a:xfrm>
            <a:prstGeom prst="rect">
              <a:avLst/>
            </a:prstGeom>
            <a:noFill/>
          </p:spPr>
        </p:pic>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71" name="Rectangle 79"/>
          <p:cNvSpPr>
            <a:spLocks noChangeArrowheads="1"/>
          </p:cNvSpPr>
          <p:nvPr/>
        </p:nvSpPr>
        <p:spPr bwMode="auto">
          <a:xfrm>
            <a:off x="1308100" y="3529698"/>
            <a:ext cx="1692275" cy="17748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17876" name="Rectangle 84"/>
          <p:cNvSpPr>
            <a:spLocks noChangeArrowheads="1"/>
          </p:cNvSpPr>
          <p:nvPr/>
        </p:nvSpPr>
        <p:spPr bwMode="auto">
          <a:xfrm>
            <a:off x="1270000" y="3969436"/>
            <a:ext cx="1874838" cy="1155700"/>
          </a:xfrm>
          <a:prstGeom prst="rect">
            <a:avLst/>
          </a:prstGeom>
          <a:noFill/>
          <a:ln w="9525">
            <a:noFill/>
            <a:miter lim="800000"/>
          </a:ln>
          <a:effectLst/>
        </p:spPr>
        <p:txBody>
          <a:bodyPr lIns="92075" tIns="46038" rIns="92075" bIns="46038">
            <a:spAutoFit/>
          </a:bodyPr>
          <a:lstStyle/>
          <a:p>
            <a:pPr algn="l">
              <a:buFontTx/>
              <a:buChar char="-"/>
            </a:pPr>
            <a:r>
              <a:rPr lang="zh-CN" altLang="en-US" b="0" dirty="0">
                <a:solidFill>
                  <a:schemeClr val="bg2"/>
                </a:solidFill>
                <a:ea typeface="宋体" panose="02010600030101010101" pitchFamily="2" charset="-122"/>
              </a:rPr>
              <a:t> </a:t>
            </a:r>
            <a:r>
              <a:rPr lang="en-US" altLang="zh-CN" b="0" dirty="0">
                <a:solidFill>
                  <a:schemeClr val="bg2"/>
                </a:solidFill>
                <a:ea typeface="宋体" panose="02010600030101010101" pitchFamily="2" charset="-122"/>
              </a:rPr>
              <a:t>name</a:t>
            </a:r>
            <a:endParaRPr lang="en-US" altLang="zh-CN" b="0" dirty="0">
              <a:solidFill>
                <a:schemeClr val="bg2"/>
              </a:solidFill>
              <a:ea typeface="宋体" panose="02010600030101010101" pitchFamily="2" charset="-122"/>
            </a:endParaRPr>
          </a:p>
          <a:p>
            <a:pPr algn="l">
              <a:buFontTx/>
              <a:buChar char="-"/>
            </a:pPr>
            <a:r>
              <a:rPr lang="en-US" altLang="zh-CN" b="0" dirty="0">
                <a:solidFill>
                  <a:schemeClr val="bg2"/>
                </a:solidFill>
                <a:ea typeface="宋体" panose="02010600030101010101" pitchFamily="2" charset="-122"/>
              </a:rPr>
              <a:t> address</a:t>
            </a:r>
            <a:endParaRPr lang="en-US" altLang="zh-CN" b="0" dirty="0">
              <a:solidFill>
                <a:schemeClr val="bg2"/>
              </a:solidFill>
              <a:ea typeface="宋体" panose="02010600030101010101" pitchFamily="2" charset="-122"/>
            </a:endParaRPr>
          </a:p>
          <a:p>
            <a:pPr algn="l">
              <a:buFontTx/>
              <a:buChar char="-"/>
            </a:pPr>
            <a:r>
              <a:rPr lang="en-US" altLang="zh-CN" b="0" u="sng" dirty="0">
                <a:solidFill>
                  <a:schemeClr val="bg2"/>
                </a:solidFill>
                <a:ea typeface="宋体" panose="02010600030101010101" pitchFamily="2" charset="-122"/>
              </a:rPr>
              <a:t> </a:t>
            </a:r>
            <a:r>
              <a:rPr lang="en-US" altLang="zh-CN" b="0" u="sng" dirty="0" err="1">
                <a:solidFill>
                  <a:schemeClr val="bg2"/>
                </a:solidFill>
                <a:ea typeface="宋体" panose="02010600030101010101" pitchFamily="2" charset="-122"/>
              </a:rPr>
              <a:t>nextAvailID</a:t>
            </a:r>
            <a:r>
              <a:rPr lang="en-US" altLang="zh-CN" b="0" u="sng" dirty="0">
                <a:solidFill>
                  <a:schemeClr val="bg2"/>
                </a:solidFill>
                <a:ea typeface="宋体" panose="02010600030101010101" pitchFamily="2" charset="-122"/>
              </a:rPr>
              <a:t> : </a:t>
            </a:r>
            <a:r>
              <a:rPr lang="en-US" altLang="zh-CN" b="0" u="sng" dirty="0" err="1">
                <a:solidFill>
                  <a:schemeClr val="bg2"/>
                </a:solidFill>
                <a:ea typeface="宋体" panose="02010600030101010101" pitchFamily="2" charset="-122"/>
              </a:rPr>
              <a:t>int</a:t>
            </a:r>
            <a:endParaRPr lang="en-US" altLang="zh-CN" b="0" u="sng" dirty="0">
              <a:solidFill>
                <a:schemeClr val="bg2"/>
              </a:solidFill>
              <a:ea typeface="宋体" panose="02010600030101010101" pitchFamily="2" charset="-122"/>
            </a:endParaRPr>
          </a:p>
          <a:p>
            <a:pPr algn="l">
              <a:buFontTx/>
              <a:buChar char="-"/>
            </a:pPr>
            <a:r>
              <a:rPr lang="en-US" altLang="zh-CN" b="0" dirty="0">
                <a:solidFill>
                  <a:schemeClr val="bg2"/>
                </a:solidFill>
                <a:ea typeface="宋体" panose="02010600030101010101" pitchFamily="2" charset="-122"/>
              </a:rPr>
              <a:t> </a:t>
            </a:r>
            <a:r>
              <a:rPr lang="en-US" altLang="zh-CN" b="0" dirty="0" err="1">
                <a:solidFill>
                  <a:schemeClr val="bg2"/>
                </a:solidFill>
                <a:ea typeface="宋体" panose="02010600030101010101" pitchFamily="2" charset="-122"/>
              </a:rPr>
              <a:t>studentID</a:t>
            </a:r>
            <a:r>
              <a:rPr lang="en-US" altLang="zh-CN" b="0" dirty="0">
                <a:solidFill>
                  <a:schemeClr val="bg2"/>
                </a:solidFill>
                <a:ea typeface="宋体" panose="02010600030101010101" pitchFamily="2" charset="-122"/>
              </a:rPr>
              <a:t> : </a:t>
            </a:r>
            <a:r>
              <a:rPr lang="en-US" altLang="zh-CN" b="0" dirty="0" err="1">
                <a:solidFill>
                  <a:schemeClr val="bg2"/>
                </a:solidFill>
                <a:ea typeface="宋体" panose="02010600030101010101" pitchFamily="2" charset="-122"/>
              </a:rPr>
              <a:t>int</a:t>
            </a:r>
            <a:endParaRPr lang="en-US" altLang="zh-CN" b="0" dirty="0">
              <a:solidFill>
                <a:schemeClr val="bg2"/>
              </a:solidFill>
              <a:ea typeface="宋体" panose="02010600030101010101" pitchFamily="2" charset="-122"/>
            </a:endParaRPr>
          </a:p>
          <a:p>
            <a:pPr algn="l">
              <a:buFontTx/>
              <a:buChar char="-"/>
            </a:pPr>
            <a:r>
              <a:rPr lang="en-US" altLang="zh-CN" b="0" dirty="0">
                <a:solidFill>
                  <a:schemeClr val="bg2"/>
                </a:solidFill>
                <a:ea typeface="宋体" panose="02010600030101010101" pitchFamily="2" charset="-122"/>
              </a:rPr>
              <a:t> </a:t>
            </a:r>
            <a:r>
              <a:rPr lang="en-US" altLang="zh-CN" b="0" dirty="0" err="1">
                <a:solidFill>
                  <a:schemeClr val="bg2"/>
                </a:solidFill>
                <a:ea typeface="宋体" panose="02010600030101010101" pitchFamily="2" charset="-122"/>
              </a:rPr>
              <a:t>dateOfBirth</a:t>
            </a:r>
            <a:r>
              <a:rPr lang="en-US" altLang="zh-CN" b="0" dirty="0">
                <a:solidFill>
                  <a:schemeClr val="bg2"/>
                </a:solidFill>
                <a:ea typeface="宋体" panose="02010600030101010101" pitchFamily="2" charset="-122"/>
              </a:rPr>
              <a:t> : Date</a:t>
            </a:r>
            <a:endParaRPr lang="en-US" altLang="zh-CN" b="0" dirty="0">
              <a:solidFill>
                <a:schemeClr val="bg2"/>
              </a:solidFill>
              <a:ea typeface="宋体" panose="02010600030101010101" pitchFamily="2" charset="-122"/>
            </a:endParaRPr>
          </a:p>
        </p:txBody>
      </p:sp>
      <p:sp>
        <p:nvSpPr>
          <p:cNvPr id="417872" name="Line 80"/>
          <p:cNvSpPr>
            <a:spLocks noChangeShapeType="1"/>
          </p:cNvSpPr>
          <p:nvPr/>
        </p:nvSpPr>
        <p:spPr bwMode="auto">
          <a:xfrm>
            <a:off x="1317625" y="5139423"/>
            <a:ext cx="1685925"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75" name="Line 83"/>
          <p:cNvSpPr>
            <a:spLocks noChangeShapeType="1"/>
          </p:cNvSpPr>
          <p:nvPr/>
        </p:nvSpPr>
        <p:spPr bwMode="auto">
          <a:xfrm>
            <a:off x="1317625" y="4021823"/>
            <a:ext cx="1685925"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73" name="Rectangle 81"/>
          <p:cNvSpPr>
            <a:spLocks noChangeArrowheads="1"/>
          </p:cNvSpPr>
          <p:nvPr/>
        </p:nvSpPr>
        <p:spPr bwMode="auto">
          <a:xfrm>
            <a:off x="1679575" y="3710673"/>
            <a:ext cx="992188" cy="336550"/>
          </a:xfrm>
          <a:prstGeom prst="rect">
            <a:avLst/>
          </a:prstGeom>
          <a:noFill/>
          <a:ln w="9525">
            <a:noFill/>
            <a:miter lim="800000"/>
          </a:ln>
          <a:effectLst/>
        </p:spPr>
        <p:txBody>
          <a:bodyPr lIns="92075" tIns="46038" rIns="92075" bIns="46038">
            <a:spAutoFit/>
          </a:bodyPr>
          <a:lstStyle/>
          <a:p>
            <a:pPr algn="l"/>
            <a:r>
              <a:rPr lang="en-US" altLang="zh-CN" sz="1600" b="0">
                <a:solidFill>
                  <a:schemeClr val="bg2"/>
                </a:solidFill>
                <a:ea typeface="宋体" panose="02010600030101010101" pitchFamily="2" charset="-122"/>
              </a:rPr>
              <a:t>Student</a:t>
            </a:r>
            <a:endParaRPr lang="en-US" altLang="zh-CN" sz="1600" b="0">
              <a:solidFill>
                <a:schemeClr val="bg2"/>
              </a:solidFill>
              <a:ea typeface="宋体" panose="02010600030101010101" pitchFamily="2" charset="-122"/>
            </a:endParaRPr>
          </a:p>
        </p:txBody>
      </p:sp>
      <p:sp>
        <p:nvSpPr>
          <p:cNvPr id="417915" name="Line 123"/>
          <p:cNvSpPr>
            <a:spLocks noChangeShapeType="1"/>
          </p:cNvSpPr>
          <p:nvPr/>
        </p:nvSpPr>
        <p:spPr bwMode="auto">
          <a:xfrm>
            <a:off x="6883400" y="3523348"/>
            <a:ext cx="0" cy="1041400"/>
          </a:xfrm>
          <a:prstGeom prst="line">
            <a:avLst/>
          </a:prstGeom>
          <a:noFill/>
          <a:ln w="12700">
            <a:solidFill>
              <a:schemeClr val="tx1"/>
            </a:solidFill>
            <a:round/>
          </a:ln>
          <a:effectLst/>
        </p:spPr>
        <p:txBody>
          <a:bodyPr wrap="none" anchor="ctr"/>
          <a:lstStyle/>
          <a:p>
            <a:endParaRPr lang="en-US"/>
          </a:p>
        </p:txBody>
      </p:sp>
      <p:sp>
        <p:nvSpPr>
          <p:cNvPr id="417914" name="Line 122"/>
          <p:cNvSpPr>
            <a:spLocks noChangeShapeType="1"/>
          </p:cNvSpPr>
          <p:nvPr/>
        </p:nvSpPr>
        <p:spPr bwMode="auto">
          <a:xfrm>
            <a:off x="5867400" y="3510648"/>
            <a:ext cx="0" cy="952500"/>
          </a:xfrm>
          <a:prstGeom prst="line">
            <a:avLst/>
          </a:prstGeom>
          <a:noFill/>
          <a:ln w="12700">
            <a:solidFill>
              <a:schemeClr val="tx1"/>
            </a:solidFill>
            <a:round/>
            <a:tailEnd type="arrow" w="med" len="med"/>
          </a:ln>
          <a:effectLst/>
        </p:spPr>
        <p:txBody>
          <a:bodyPr wrap="none" anchor="ctr"/>
          <a:lstStyle/>
          <a:p>
            <a:endParaRPr lang="en-US"/>
          </a:p>
        </p:txBody>
      </p:sp>
      <p:sp>
        <p:nvSpPr>
          <p:cNvPr id="417862" name="Rectangle 70"/>
          <p:cNvSpPr>
            <a:spLocks noChangeArrowheads="1"/>
          </p:cNvSpPr>
          <p:nvPr/>
        </p:nvSpPr>
        <p:spPr bwMode="auto">
          <a:xfrm>
            <a:off x="1054100" y="1345298"/>
            <a:ext cx="2363788" cy="7588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17863" name="Line 71"/>
          <p:cNvSpPr>
            <a:spLocks noChangeShapeType="1"/>
          </p:cNvSpPr>
          <p:nvPr/>
        </p:nvSpPr>
        <p:spPr bwMode="auto">
          <a:xfrm>
            <a:off x="1068388" y="1964423"/>
            <a:ext cx="235426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66" name="Line 74"/>
          <p:cNvSpPr>
            <a:spLocks noChangeShapeType="1"/>
          </p:cNvSpPr>
          <p:nvPr/>
        </p:nvSpPr>
        <p:spPr bwMode="auto">
          <a:xfrm>
            <a:off x="1068388" y="1837423"/>
            <a:ext cx="235426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59" name="Rectangle 67"/>
          <p:cNvSpPr>
            <a:spLocks noGrp="1" noChangeArrowheads="1"/>
          </p:cNvSpPr>
          <p:nvPr>
            <p:ph type="title"/>
          </p:nvPr>
        </p:nvSpPr>
        <p:spPr>
          <a:noFill/>
        </p:spPr>
        <p:txBody>
          <a:bodyPr/>
          <a:lstStyle/>
          <a:p>
            <a:r>
              <a:rPr lang="en-US" altLang="zh-CN">
                <a:ea typeface="宋体" panose="02010600030101010101" pitchFamily="2" charset="-122"/>
              </a:rPr>
              <a:t>Example: Define Attributes</a:t>
            </a:r>
            <a:endParaRPr lang="en-US" altLang="zh-CN">
              <a:ea typeface="宋体" panose="02010600030101010101" pitchFamily="2" charset="-122"/>
            </a:endParaRPr>
          </a:p>
        </p:txBody>
      </p:sp>
      <p:sp>
        <p:nvSpPr>
          <p:cNvPr id="417864" name="Rectangle 72"/>
          <p:cNvSpPr>
            <a:spLocks noChangeArrowheads="1"/>
          </p:cNvSpPr>
          <p:nvPr/>
        </p:nvSpPr>
        <p:spPr bwMode="auto">
          <a:xfrm>
            <a:off x="1165225" y="1526273"/>
            <a:ext cx="2427288" cy="336550"/>
          </a:xfrm>
          <a:prstGeom prst="rect">
            <a:avLst/>
          </a:prstGeom>
          <a:noFill/>
          <a:ln w="9525">
            <a:noFill/>
            <a:miter lim="800000"/>
          </a:ln>
          <a:effectLst/>
        </p:spPr>
        <p:txBody>
          <a:bodyPr lIns="92075" tIns="46038" rIns="92075" bIns="46038">
            <a:spAutoFit/>
          </a:bodyPr>
          <a:lstStyle/>
          <a:p>
            <a:pPr algn="l"/>
            <a:r>
              <a:rPr lang="en-US" altLang="zh-CN" sz="1600" b="0">
                <a:solidFill>
                  <a:schemeClr val="bg2"/>
                </a:solidFill>
                <a:ea typeface="宋体" panose="02010600030101010101" pitchFamily="2" charset="-122"/>
              </a:rPr>
              <a:t>RegistrationController</a:t>
            </a:r>
            <a:endParaRPr lang="en-US" altLang="zh-CN" sz="1600" b="0">
              <a:solidFill>
                <a:schemeClr val="bg2"/>
              </a:solidFill>
              <a:ea typeface="宋体" panose="02010600030101010101" pitchFamily="2" charset="-122"/>
            </a:endParaRPr>
          </a:p>
        </p:txBody>
      </p:sp>
      <p:sp>
        <p:nvSpPr>
          <p:cNvPr id="417869" name="Rectangle 77"/>
          <p:cNvSpPr>
            <a:spLocks noChangeArrowheads="1"/>
          </p:cNvSpPr>
          <p:nvPr/>
        </p:nvSpPr>
        <p:spPr bwMode="auto">
          <a:xfrm>
            <a:off x="3451225" y="19533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0..1</a:t>
            </a:r>
            <a:endParaRPr lang="en-US" altLang="zh-CN" b="0">
              <a:solidFill>
                <a:srgbClr val="FFFF00"/>
              </a:solidFill>
              <a:ea typeface="宋体" panose="02010600030101010101" pitchFamily="2" charset="-122"/>
            </a:endParaRPr>
          </a:p>
        </p:txBody>
      </p:sp>
      <p:grpSp>
        <p:nvGrpSpPr>
          <p:cNvPr id="417899" name="Group 107"/>
          <p:cNvGrpSpPr/>
          <p:nvPr/>
        </p:nvGrpSpPr>
        <p:grpSpPr bwMode="auto">
          <a:xfrm>
            <a:off x="5118100" y="1345298"/>
            <a:ext cx="2457450" cy="758825"/>
            <a:chOff x="3224" y="724"/>
            <a:chExt cx="1492" cy="478"/>
          </a:xfrm>
        </p:grpSpPr>
        <p:sp>
          <p:nvSpPr>
            <p:cNvPr id="417881" name="Rectangle 89"/>
            <p:cNvSpPr>
              <a:spLocks noChangeArrowheads="1"/>
            </p:cNvSpPr>
            <p:nvPr/>
          </p:nvSpPr>
          <p:spPr bwMode="auto">
            <a:xfrm>
              <a:off x="3224" y="724"/>
              <a:ext cx="1489" cy="478"/>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17882" name="Line 90"/>
            <p:cNvSpPr>
              <a:spLocks noChangeShapeType="1"/>
            </p:cNvSpPr>
            <p:nvPr/>
          </p:nvSpPr>
          <p:spPr bwMode="auto">
            <a:xfrm>
              <a:off x="3233" y="1114"/>
              <a:ext cx="148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83" name="Line 91"/>
            <p:cNvSpPr>
              <a:spLocks noChangeShapeType="1"/>
            </p:cNvSpPr>
            <p:nvPr/>
          </p:nvSpPr>
          <p:spPr bwMode="auto">
            <a:xfrm>
              <a:off x="3233" y="1034"/>
              <a:ext cx="1483" cy="0"/>
            </a:xfrm>
            <a:prstGeom prst="line">
              <a:avLst/>
            </a:prstGeom>
            <a:noFill/>
            <a:ln w="12700">
              <a:solidFill>
                <a:srgbClr val="8A0E5E"/>
              </a:solidFill>
              <a:round/>
              <a:headEnd type="none" w="sm" len="sm"/>
              <a:tailEnd type="none" w="sm" len="sm"/>
            </a:ln>
            <a:effectLst/>
          </p:spPr>
          <p:txBody>
            <a:bodyPr wrap="none" anchor="ctr"/>
            <a:lstStyle/>
            <a:p>
              <a:endParaRPr lang="en-US"/>
            </a:p>
          </p:txBody>
        </p:sp>
      </p:grpSp>
      <p:sp>
        <p:nvSpPr>
          <p:cNvPr id="417884" name="Rectangle 92"/>
          <p:cNvSpPr>
            <a:spLocks noChangeArrowheads="1"/>
          </p:cNvSpPr>
          <p:nvPr/>
        </p:nvSpPr>
        <p:spPr bwMode="auto">
          <a:xfrm>
            <a:off x="5191125" y="1526273"/>
            <a:ext cx="2427288" cy="336550"/>
          </a:xfrm>
          <a:prstGeom prst="rect">
            <a:avLst/>
          </a:prstGeom>
          <a:noFill/>
          <a:ln w="9525">
            <a:noFill/>
            <a:miter lim="800000"/>
          </a:ln>
          <a:effectLst/>
        </p:spPr>
        <p:txBody>
          <a:bodyPr lIns="92075" tIns="46038" rIns="92075" bIns="46038">
            <a:spAutoFit/>
          </a:bodyPr>
          <a:lstStyle/>
          <a:p>
            <a:pPr algn="l"/>
            <a:r>
              <a:rPr lang="en-US" altLang="zh-CN" sz="1600" b="0">
                <a:solidFill>
                  <a:schemeClr val="bg2"/>
                </a:solidFill>
                <a:ea typeface="宋体" panose="02010600030101010101" pitchFamily="2" charset="-122"/>
              </a:rPr>
              <a:t>ICourseCatalogSystem</a:t>
            </a:r>
            <a:endParaRPr lang="en-US" altLang="zh-CN" sz="1600" b="0">
              <a:solidFill>
                <a:schemeClr val="bg2"/>
              </a:solidFill>
              <a:ea typeface="宋体" panose="02010600030101010101" pitchFamily="2" charset="-122"/>
            </a:endParaRPr>
          </a:p>
        </p:txBody>
      </p:sp>
      <p:sp>
        <p:nvSpPr>
          <p:cNvPr id="417885" name="Rectangle 93"/>
          <p:cNvSpPr>
            <a:spLocks noChangeArrowheads="1"/>
          </p:cNvSpPr>
          <p:nvPr/>
        </p:nvSpPr>
        <p:spPr bwMode="auto">
          <a:xfrm>
            <a:off x="5662613" y="1321486"/>
            <a:ext cx="1385887" cy="304800"/>
          </a:xfrm>
          <a:prstGeom prst="rect">
            <a:avLst/>
          </a:prstGeom>
          <a:noFill/>
          <a:ln w="9525">
            <a:noFill/>
            <a:miter lim="800000"/>
          </a:ln>
          <a:effectLst/>
        </p:spPr>
        <p:txBody>
          <a:bodyPr lIns="92075" tIns="46038" rIns="92075" bIns="46038">
            <a:spAutoFit/>
          </a:bodyPr>
          <a:lstStyle/>
          <a:p>
            <a:pPr algn="l"/>
            <a:r>
              <a:rPr lang="en-US" altLang="zh-CN" b="0">
                <a:solidFill>
                  <a:schemeClr val="bg2"/>
                </a:solidFill>
                <a:ea typeface="宋体" panose="02010600030101010101" pitchFamily="2" charset="-122"/>
              </a:rPr>
              <a:t>&lt;&lt; interface &gt;&gt;</a:t>
            </a:r>
            <a:endParaRPr lang="en-US" altLang="zh-CN" b="0">
              <a:solidFill>
                <a:schemeClr val="bg2"/>
              </a:solidFill>
              <a:ea typeface="宋体" panose="02010600030101010101" pitchFamily="2" charset="-122"/>
            </a:endParaRPr>
          </a:p>
        </p:txBody>
      </p:sp>
      <p:sp>
        <p:nvSpPr>
          <p:cNvPr id="417886" name="Rectangle 94"/>
          <p:cNvSpPr>
            <a:spLocks noChangeArrowheads="1"/>
          </p:cNvSpPr>
          <p:nvPr/>
        </p:nvSpPr>
        <p:spPr bwMode="auto">
          <a:xfrm>
            <a:off x="5372100" y="2666098"/>
            <a:ext cx="1982788" cy="8477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17887" name="Line 95"/>
          <p:cNvSpPr>
            <a:spLocks noChangeShapeType="1"/>
          </p:cNvSpPr>
          <p:nvPr/>
        </p:nvSpPr>
        <p:spPr bwMode="auto">
          <a:xfrm>
            <a:off x="5386388" y="3399523"/>
            <a:ext cx="1973262" cy="1588"/>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88" name="Line 96"/>
          <p:cNvSpPr>
            <a:spLocks noChangeShapeType="1"/>
          </p:cNvSpPr>
          <p:nvPr/>
        </p:nvSpPr>
        <p:spPr bwMode="auto">
          <a:xfrm>
            <a:off x="5386388" y="3158223"/>
            <a:ext cx="1966912"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89" name="Rectangle 97"/>
          <p:cNvSpPr>
            <a:spLocks noChangeArrowheads="1"/>
          </p:cNvSpPr>
          <p:nvPr/>
        </p:nvSpPr>
        <p:spPr bwMode="auto">
          <a:xfrm>
            <a:off x="5832475" y="2847073"/>
            <a:ext cx="1157288" cy="336550"/>
          </a:xfrm>
          <a:prstGeom prst="rect">
            <a:avLst/>
          </a:prstGeom>
          <a:noFill/>
          <a:ln w="9525">
            <a:noFill/>
            <a:miter lim="800000"/>
          </a:ln>
          <a:effectLst/>
        </p:spPr>
        <p:txBody>
          <a:bodyPr lIns="92075" tIns="46038" rIns="92075" bIns="46038">
            <a:spAutoFit/>
          </a:bodyPr>
          <a:lstStyle/>
          <a:p>
            <a:pPr algn="l"/>
            <a:r>
              <a:rPr lang="en-US" altLang="zh-CN" sz="1600" b="0" dirty="0">
                <a:solidFill>
                  <a:schemeClr val="bg2"/>
                </a:solidFill>
                <a:ea typeface="宋体" panose="02010600030101010101" pitchFamily="2" charset="-122"/>
              </a:rPr>
              <a:t>Schedule</a:t>
            </a:r>
            <a:endParaRPr lang="en-US" altLang="zh-CN" sz="1600" b="0" dirty="0">
              <a:solidFill>
                <a:schemeClr val="bg2"/>
              </a:solidFill>
              <a:ea typeface="宋体" panose="02010600030101010101" pitchFamily="2" charset="-122"/>
            </a:endParaRPr>
          </a:p>
        </p:txBody>
      </p:sp>
      <p:sp>
        <p:nvSpPr>
          <p:cNvPr id="417893" name="Rectangle 101"/>
          <p:cNvSpPr>
            <a:spLocks noChangeArrowheads="1"/>
          </p:cNvSpPr>
          <p:nvPr/>
        </p:nvSpPr>
        <p:spPr bwMode="auto">
          <a:xfrm>
            <a:off x="5346700" y="4469498"/>
            <a:ext cx="2109788" cy="177482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417894" name="Line 102"/>
          <p:cNvSpPr>
            <a:spLocks noChangeShapeType="1"/>
          </p:cNvSpPr>
          <p:nvPr/>
        </p:nvSpPr>
        <p:spPr bwMode="auto">
          <a:xfrm>
            <a:off x="5359400" y="6088748"/>
            <a:ext cx="210185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95" name="Line 103"/>
          <p:cNvSpPr>
            <a:spLocks noChangeShapeType="1"/>
          </p:cNvSpPr>
          <p:nvPr/>
        </p:nvSpPr>
        <p:spPr bwMode="auto">
          <a:xfrm>
            <a:off x="5359400" y="4961623"/>
            <a:ext cx="210185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417896" name="Rectangle 104"/>
          <p:cNvSpPr>
            <a:spLocks noChangeArrowheads="1"/>
          </p:cNvSpPr>
          <p:nvPr/>
        </p:nvSpPr>
        <p:spPr bwMode="auto">
          <a:xfrm>
            <a:off x="5553075" y="4650473"/>
            <a:ext cx="1741488" cy="336550"/>
          </a:xfrm>
          <a:prstGeom prst="rect">
            <a:avLst/>
          </a:prstGeom>
          <a:noFill/>
          <a:ln w="9525">
            <a:noFill/>
            <a:miter lim="800000"/>
          </a:ln>
          <a:effectLst/>
        </p:spPr>
        <p:txBody>
          <a:bodyPr lIns="92075" tIns="46038" rIns="92075" bIns="46038">
            <a:spAutoFit/>
          </a:bodyPr>
          <a:lstStyle/>
          <a:p>
            <a:pPr algn="l"/>
            <a:r>
              <a:rPr lang="en-US" altLang="zh-CN" sz="1600" b="0">
                <a:solidFill>
                  <a:schemeClr val="bg2"/>
                </a:solidFill>
                <a:ea typeface="宋体" panose="02010600030101010101" pitchFamily="2" charset="-122"/>
              </a:rPr>
              <a:t>CourseOffering</a:t>
            </a:r>
            <a:endParaRPr lang="en-US" altLang="zh-CN" sz="1600" b="0">
              <a:solidFill>
                <a:schemeClr val="bg2"/>
              </a:solidFill>
              <a:ea typeface="宋体" panose="02010600030101010101" pitchFamily="2" charset="-122"/>
            </a:endParaRPr>
          </a:p>
        </p:txBody>
      </p:sp>
      <p:sp>
        <p:nvSpPr>
          <p:cNvPr id="417898" name="Rectangle 106"/>
          <p:cNvSpPr>
            <a:spLocks noChangeArrowheads="1"/>
          </p:cNvSpPr>
          <p:nvPr/>
        </p:nvSpPr>
        <p:spPr bwMode="auto">
          <a:xfrm>
            <a:off x="5356225" y="4931461"/>
            <a:ext cx="2166938" cy="1155700"/>
          </a:xfrm>
          <a:prstGeom prst="rect">
            <a:avLst/>
          </a:prstGeom>
          <a:noFill/>
          <a:ln w="9525">
            <a:noFill/>
            <a:miter lim="800000"/>
          </a:ln>
          <a:effectLst/>
        </p:spPr>
        <p:txBody>
          <a:bodyPr lIns="92075" tIns="46038" rIns="92075" bIns="46038">
            <a:spAutoFit/>
          </a:bodyPr>
          <a:lstStyle/>
          <a:p>
            <a:pPr algn="l">
              <a:buFontTx/>
              <a:buChar char="-"/>
            </a:pPr>
            <a:r>
              <a:rPr lang="zh-CN" altLang="en-US" b="0">
                <a:solidFill>
                  <a:schemeClr val="bg2"/>
                </a:solidFill>
                <a:ea typeface="宋体" panose="02010600030101010101" pitchFamily="2" charset="-122"/>
              </a:rPr>
              <a:t> </a:t>
            </a:r>
            <a:r>
              <a:rPr lang="en-US" altLang="zh-CN" b="0">
                <a:solidFill>
                  <a:schemeClr val="bg2"/>
                </a:solidFill>
                <a:ea typeface="宋体" panose="02010600030101010101" pitchFamily="2" charset="-122"/>
              </a:rPr>
              <a:t>number : String = “100”</a:t>
            </a:r>
            <a:endParaRPr lang="en-US" altLang="zh-CN" b="0">
              <a:solidFill>
                <a:schemeClr val="bg2"/>
              </a:solidFill>
              <a:ea typeface="宋体" panose="02010600030101010101" pitchFamily="2" charset="-122"/>
            </a:endParaRPr>
          </a:p>
          <a:p>
            <a:pPr algn="l">
              <a:buFontTx/>
              <a:buChar char="-"/>
            </a:pPr>
            <a:r>
              <a:rPr lang="en-US" altLang="zh-CN" b="0">
                <a:solidFill>
                  <a:schemeClr val="bg2"/>
                </a:solidFill>
                <a:ea typeface="宋体" panose="02010600030101010101" pitchFamily="2" charset="-122"/>
              </a:rPr>
              <a:t> startTime : Time</a:t>
            </a:r>
            <a:endParaRPr lang="en-US" altLang="zh-CN" b="0">
              <a:solidFill>
                <a:schemeClr val="bg2"/>
              </a:solidFill>
              <a:ea typeface="宋体" panose="02010600030101010101" pitchFamily="2" charset="-122"/>
            </a:endParaRPr>
          </a:p>
          <a:p>
            <a:pPr algn="l">
              <a:buFontTx/>
              <a:buChar char="-"/>
            </a:pPr>
            <a:r>
              <a:rPr lang="en-US" altLang="zh-CN" b="0">
                <a:solidFill>
                  <a:schemeClr val="bg2"/>
                </a:solidFill>
                <a:ea typeface="宋体" panose="02010600030101010101" pitchFamily="2" charset="-122"/>
              </a:rPr>
              <a:t> endTime : Time</a:t>
            </a:r>
            <a:endParaRPr lang="en-US" altLang="zh-CN" b="0">
              <a:solidFill>
                <a:schemeClr val="bg2"/>
              </a:solidFill>
              <a:ea typeface="宋体" panose="02010600030101010101" pitchFamily="2" charset="-122"/>
            </a:endParaRPr>
          </a:p>
          <a:p>
            <a:pPr algn="l">
              <a:buFontTx/>
              <a:buChar char="-"/>
            </a:pPr>
            <a:r>
              <a:rPr lang="en-US" altLang="zh-CN" b="0">
                <a:solidFill>
                  <a:schemeClr val="bg2"/>
                </a:solidFill>
                <a:ea typeface="宋体" panose="02010600030101010101" pitchFamily="2" charset="-122"/>
              </a:rPr>
              <a:t> day : String</a:t>
            </a:r>
            <a:endParaRPr lang="en-US" altLang="zh-CN" b="0">
              <a:solidFill>
                <a:schemeClr val="bg2"/>
              </a:solidFill>
              <a:ea typeface="宋体" panose="02010600030101010101" pitchFamily="2" charset="-122"/>
            </a:endParaRPr>
          </a:p>
          <a:p>
            <a:pPr algn="l">
              <a:buFontTx/>
              <a:buChar char="-"/>
            </a:pPr>
            <a:r>
              <a:rPr lang="en-US" altLang="zh-CN" b="0">
                <a:solidFill>
                  <a:schemeClr val="bg2"/>
                </a:solidFill>
                <a:ea typeface="宋体" panose="02010600030101010101" pitchFamily="2" charset="-122"/>
              </a:rPr>
              <a:t> /numStudents : int = ()</a:t>
            </a:r>
            <a:endParaRPr lang="en-US" altLang="zh-CN" b="0">
              <a:solidFill>
                <a:schemeClr val="bg2"/>
              </a:solidFill>
              <a:ea typeface="宋体" panose="02010600030101010101" pitchFamily="2" charset="-122"/>
            </a:endParaRPr>
          </a:p>
        </p:txBody>
      </p:sp>
      <p:sp>
        <p:nvSpPr>
          <p:cNvPr id="417908" name="Rectangle 116"/>
          <p:cNvSpPr>
            <a:spLocks noChangeArrowheads="1"/>
          </p:cNvSpPr>
          <p:nvPr/>
        </p:nvSpPr>
        <p:spPr bwMode="auto">
          <a:xfrm>
            <a:off x="5346700" y="3128061"/>
            <a:ext cx="2014538" cy="304800"/>
          </a:xfrm>
          <a:prstGeom prst="rect">
            <a:avLst/>
          </a:prstGeom>
          <a:noFill/>
          <a:ln w="9525">
            <a:noFill/>
            <a:miter lim="800000"/>
          </a:ln>
          <a:effectLst/>
        </p:spPr>
        <p:txBody>
          <a:bodyPr lIns="92075" tIns="46038" rIns="92075" bIns="46038">
            <a:spAutoFit/>
          </a:bodyPr>
          <a:lstStyle/>
          <a:p>
            <a:pPr algn="l"/>
            <a:r>
              <a:rPr lang="en-US" altLang="zh-CN" b="0">
                <a:solidFill>
                  <a:schemeClr val="bg2"/>
                </a:solidFill>
                <a:ea typeface="宋体" panose="02010600030101010101" pitchFamily="2" charset="-122"/>
              </a:rPr>
              <a:t>- semester : Semester</a:t>
            </a:r>
            <a:endParaRPr lang="en-US" altLang="zh-CN" b="0">
              <a:solidFill>
                <a:schemeClr val="bg2"/>
              </a:solidFill>
              <a:ea typeface="宋体" panose="02010600030101010101" pitchFamily="2" charset="-122"/>
            </a:endParaRPr>
          </a:p>
        </p:txBody>
      </p:sp>
      <p:sp>
        <p:nvSpPr>
          <p:cNvPr id="417909" name="Line 117"/>
          <p:cNvSpPr>
            <a:spLocks noChangeShapeType="1"/>
          </p:cNvSpPr>
          <p:nvPr/>
        </p:nvSpPr>
        <p:spPr bwMode="auto">
          <a:xfrm>
            <a:off x="3416300" y="1605648"/>
            <a:ext cx="1676400" cy="0"/>
          </a:xfrm>
          <a:prstGeom prst="line">
            <a:avLst/>
          </a:prstGeom>
          <a:noFill/>
          <a:ln w="12700">
            <a:solidFill>
              <a:schemeClr val="tx1"/>
            </a:solidFill>
            <a:prstDash val="dash"/>
            <a:round/>
            <a:tailEnd type="arrow" w="med" len="med"/>
          </a:ln>
          <a:effectLst/>
        </p:spPr>
        <p:txBody>
          <a:bodyPr wrap="none" anchor="ctr"/>
          <a:lstStyle/>
          <a:p>
            <a:endParaRPr lang="en-US"/>
          </a:p>
        </p:txBody>
      </p:sp>
      <p:sp>
        <p:nvSpPr>
          <p:cNvPr id="417910" name="Line 118"/>
          <p:cNvSpPr>
            <a:spLocks noChangeShapeType="1"/>
          </p:cNvSpPr>
          <p:nvPr/>
        </p:nvSpPr>
        <p:spPr bwMode="auto">
          <a:xfrm>
            <a:off x="2044700" y="2113648"/>
            <a:ext cx="0" cy="1409700"/>
          </a:xfrm>
          <a:prstGeom prst="line">
            <a:avLst/>
          </a:prstGeom>
          <a:noFill/>
          <a:ln w="12700">
            <a:solidFill>
              <a:schemeClr val="tx1"/>
            </a:solidFill>
            <a:round/>
            <a:tailEnd type="arrow" w="med" len="med"/>
          </a:ln>
          <a:effectLst/>
        </p:spPr>
        <p:txBody>
          <a:bodyPr wrap="none" anchor="ctr"/>
          <a:lstStyle/>
          <a:p>
            <a:endParaRPr lang="en-US"/>
          </a:p>
        </p:txBody>
      </p:sp>
      <p:sp>
        <p:nvSpPr>
          <p:cNvPr id="417911" name="Line 119"/>
          <p:cNvSpPr>
            <a:spLocks noChangeShapeType="1"/>
          </p:cNvSpPr>
          <p:nvPr/>
        </p:nvSpPr>
        <p:spPr bwMode="auto">
          <a:xfrm>
            <a:off x="3035300" y="2113648"/>
            <a:ext cx="2336800" cy="733425"/>
          </a:xfrm>
          <a:prstGeom prst="line">
            <a:avLst/>
          </a:prstGeom>
          <a:noFill/>
          <a:ln w="12700">
            <a:solidFill>
              <a:schemeClr val="tx1"/>
            </a:solidFill>
            <a:round/>
            <a:tailEnd type="arrow" w="med" len="med"/>
          </a:ln>
          <a:effectLst/>
        </p:spPr>
        <p:txBody>
          <a:bodyPr wrap="none" anchor="ctr"/>
          <a:lstStyle/>
          <a:p>
            <a:endParaRPr lang="en-US"/>
          </a:p>
        </p:txBody>
      </p:sp>
      <p:sp>
        <p:nvSpPr>
          <p:cNvPr id="417912" name="Line 120"/>
          <p:cNvSpPr>
            <a:spLocks noChangeShapeType="1"/>
          </p:cNvSpPr>
          <p:nvPr/>
        </p:nvSpPr>
        <p:spPr bwMode="auto">
          <a:xfrm flipV="1">
            <a:off x="3190875" y="3218548"/>
            <a:ext cx="2168525" cy="630238"/>
          </a:xfrm>
          <a:prstGeom prst="line">
            <a:avLst/>
          </a:prstGeom>
          <a:noFill/>
          <a:ln w="12700">
            <a:solidFill>
              <a:schemeClr val="tx1"/>
            </a:solidFill>
            <a:round/>
            <a:tailEnd type="arrow" w="med" len="med"/>
          </a:ln>
          <a:effectLst/>
        </p:spPr>
        <p:txBody>
          <a:bodyPr wrap="none" anchor="ctr"/>
          <a:lstStyle/>
          <a:p>
            <a:endParaRPr lang="en-US"/>
          </a:p>
        </p:txBody>
      </p:sp>
      <p:sp>
        <p:nvSpPr>
          <p:cNvPr id="417913" name="AutoShape 121"/>
          <p:cNvSpPr>
            <a:spLocks noChangeArrowheads="1"/>
          </p:cNvSpPr>
          <p:nvPr/>
        </p:nvSpPr>
        <p:spPr bwMode="auto">
          <a:xfrm rot="-833471">
            <a:off x="3005138" y="3817036"/>
            <a:ext cx="185737" cy="111125"/>
          </a:xfrm>
          <a:prstGeom prst="diamond">
            <a:avLst/>
          </a:prstGeom>
          <a:noFill/>
          <a:ln w="12700">
            <a:solidFill>
              <a:schemeClr val="tx1"/>
            </a:solidFill>
            <a:miter lim="800000"/>
          </a:ln>
          <a:effectLst/>
        </p:spPr>
        <p:txBody>
          <a:bodyPr wrap="none" anchor="ctr"/>
          <a:lstStyle/>
          <a:p>
            <a:endParaRPr lang="en-US"/>
          </a:p>
        </p:txBody>
      </p:sp>
      <p:sp>
        <p:nvSpPr>
          <p:cNvPr id="417916" name="Line 124"/>
          <p:cNvSpPr>
            <a:spLocks noChangeShapeType="1"/>
          </p:cNvSpPr>
          <p:nvPr/>
        </p:nvSpPr>
        <p:spPr bwMode="auto">
          <a:xfrm>
            <a:off x="3035300" y="4825098"/>
            <a:ext cx="2295525" cy="0"/>
          </a:xfrm>
          <a:prstGeom prst="line">
            <a:avLst/>
          </a:prstGeom>
          <a:noFill/>
          <a:ln w="12700">
            <a:solidFill>
              <a:schemeClr val="tx1"/>
            </a:solidFill>
            <a:prstDash val="dash"/>
            <a:round/>
            <a:tailEnd type="arrow" w="med" len="med"/>
          </a:ln>
          <a:effectLst/>
        </p:spPr>
        <p:txBody>
          <a:bodyPr wrap="none" anchor="ctr"/>
          <a:lstStyle/>
          <a:p>
            <a:endParaRPr lang="en-US"/>
          </a:p>
        </p:txBody>
      </p:sp>
      <p:sp>
        <p:nvSpPr>
          <p:cNvPr id="417917" name="Rectangle 125"/>
          <p:cNvSpPr>
            <a:spLocks noChangeArrowheads="1"/>
          </p:cNvSpPr>
          <p:nvPr/>
        </p:nvSpPr>
        <p:spPr bwMode="auto">
          <a:xfrm>
            <a:off x="4835525" y="23724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0..1</a:t>
            </a:r>
            <a:endParaRPr lang="en-US" altLang="zh-CN" b="0">
              <a:solidFill>
                <a:srgbClr val="FFFF00"/>
              </a:solidFill>
              <a:ea typeface="宋体" panose="02010600030101010101" pitchFamily="2" charset="-122"/>
            </a:endParaRPr>
          </a:p>
        </p:txBody>
      </p:sp>
      <p:sp>
        <p:nvSpPr>
          <p:cNvPr id="417918" name="Rectangle 126"/>
          <p:cNvSpPr>
            <a:spLocks noChangeArrowheads="1"/>
          </p:cNvSpPr>
          <p:nvPr/>
        </p:nvSpPr>
        <p:spPr bwMode="auto">
          <a:xfrm>
            <a:off x="1584325" y="31090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0..1</a:t>
            </a:r>
            <a:endParaRPr lang="en-US" altLang="zh-CN" b="0">
              <a:solidFill>
                <a:srgbClr val="FFFF00"/>
              </a:solidFill>
              <a:ea typeface="宋体" panose="02010600030101010101" pitchFamily="2" charset="-122"/>
            </a:endParaRPr>
          </a:p>
        </p:txBody>
      </p:sp>
      <p:sp>
        <p:nvSpPr>
          <p:cNvPr id="417919" name="Rectangle 127"/>
          <p:cNvSpPr>
            <a:spLocks noChangeArrowheads="1"/>
          </p:cNvSpPr>
          <p:nvPr/>
        </p:nvSpPr>
        <p:spPr bwMode="auto">
          <a:xfrm>
            <a:off x="1584325" y="21438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0..1</a:t>
            </a:r>
            <a:endParaRPr lang="en-US" altLang="zh-CN" b="0">
              <a:solidFill>
                <a:srgbClr val="FFFF00"/>
              </a:solidFill>
              <a:ea typeface="宋体" panose="02010600030101010101" pitchFamily="2" charset="-122"/>
            </a:endParaRPr>
          </a:p>
        </p:txBody>
      </p:sp>
      <p:sp>
        <p:nvSpPr>
          <p:cNvPr id="417920" name="Rectangle 128"/>
          <p:cNvSpPr>
            <a:spLocks noChangeArrowheads="1"/>
          </p:cNvSpPr>
          <p:nvPr/>
        </p:nvSpPr>
        <p:spPr bwMode="auto">
          <a:xfrm>
            <a:off x="2052638" y="3234423"/>
            <a:ext cx="1074737"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 registrant</a:t>
            </a:r>
            <a:endParaRPr lang="en-US" altLang="zh-CN" b="0">
              <a:solidFill>
                <a:srgbClr val="FFFF00"/>
              </a:solidFill>
              <a:ea typeface="宋体" panose="02010600030101010101" pitchFamily="2" charset="-122"/>
            </a:endParaRPr>
          </a:p>
        </p:txBody>
      </p:sp>
      <p:sp>
        <p:nvSpPr>
          <p:cNvPr id="417921" name="Rectangle 129"/>
          <p:cNvSpPr>
            <a:spLocks noChangeArrowheads="1"/>
          </p:cNvSpPr>
          <p:nvPr/>
        </p:nvSpPr>
        <p:spPr bwMode="auto">
          <a:xfrm>
            <a:off x="3759200" y="2858186"/>
            <a:ext cx="1627188"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 currentSchedule</a:t>
            </a:r>
            <a:endParaRPr lang="en-US" altLang="zh-CN" b="0">
              <a:solidFill>
                <a:srgbClr val="FFFF00"/>
              </a:solidFill>
              <a:ea typeface="宋体" panose="02010600030101010101" pitchFamily="2" charset="-122"/>
            </a:endParaRPr>
          </a:p>
        </p:txBody>
      </p:sp>
      <p:sp>
        <p:nvSpPr>
          <p:cNvPr id="417922" name="Rectangle 130"/>
          <p:cNvSpPr>
            <a:spLocks noChangeArrowheads="1"/>
          </p:cNvSpPr>
          <p:nvPr/>
        </p:nvSpPr>
        <p:spPr bwMode="auto">
          <a:xfrm>
            <a:off x="6880225" y="3515411"/>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417923" name="Rectangle 131"/>
          <p:cNvSpPr>
            <a:spLocks noChangeArrowheads="1"/>
          </p:cNvSpPr>
          <p:nvPr/>
        </p:nvSpPr>
        <p:spPr bwMode="auto">
          <a:xfrm>
            <a:off x="6892925" y="41631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0..4</a:t>
            </a:r>
            <a:endParaRPr lang="en-US" altLang="zh-CN" b="0">
              <a:solidFill>
                <a:srgbClr val="FFFF00"/>
              </a:solidFill>
              <a:ea typeface="宋体" panose="02010600030101010101" pitchFamily="2" charset="-122"/>
            </a:endParaRPr>
          </a:p>
        </p:txBody>
      </p:sp>
      <p:sp>
        <p:nvSpPr>
          <p:cNvPr id="417924" name="Rectangle 132"/>
          <p:cNvSpPr>
            <a:spLocks noChangeArrowheads="1"/>
          </p:cNvSpPr>
          <p:nvPr/>
        </p:nvSpPr>
        <p:spPr bwMode="auto">
          <a:xfrm>
            <a:off x="5368925" y="4163111"/>
            <a:ext cx="47942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0..2</a:t>
            </a:r>
            <a:endParaRPr lang="en-US" altLang="zh-CN" b="0">
              <a:solidFill>
                <a:srgbClr val="FFFF00"/>
              </a:solidFill>
              <a:ea typeface="宋体" panose="02010600030101010101" pitchFamily="2" charset="-122"/>
            </a:endParaRPr>
          </a:p>
        </p:txBody>
      </p:sp>
      <p:sp>
        <p:nvSpPr>
          <p:cNvPr id="417925" name="Rectangle 133"/>
          <p:cNvSpPr>
            <a:spLocks noChangeArrowheads="1"/>
          </p:cNvSpPr>
          <p:nvPr/>
        </p:nvSpPr>
        <p:spPr bwMode="auto">
          <a:xfrm>
            <a:off x="5407025" y="3515411"/>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417926" name="Rectangle 134"/>
          <p:cNvSpPr>
            <a:spLocks noChangeArrowheads="1"/>
          </p:cNvSpPr>
          <p:nvPr/>
        </p:nvSpPr>
        <p:spPr bwMode="auto">
          <a:xfrm>
            <a:off x="3606800" y="4498073"/>
            <a:ext cx="1749425" cy="304800"/>
          </a:xfrm>
          <a:prstGeom prst="rect">
            <a:avLst/>
          </a:prstGeom>
          <a:noFill/>
          <a:ln w="9525">
            <a:noFill/>
            <a:miter lim="800000"/>
          </a:ln>
          <a:effectLst/>
        </p:spPr>
        <p:txBody>
          <a:bodyPr lIns="92075" tIns="46038" rIns="92075" bIns="46038">
            <a:spAutoFit/>
          </a:bodyPr>
          <a:lstStyle/>
          <a:p>
            <a:pPr algn="l"/>
            <a:r>
              <a:rPr lang="en-US" altLang="zh-CN" b="0">
                <a:solidFill>
                  <a:srgbClr val="FFFF00"/>
                </a:solidFill>
                <a:ea typeface="宋体" panose="02010600030101010101" pitchFamily="2" charset="-122"/>
              </a:rPr>
              <a:t>+ alternateCourses</a:t>
            </a:r>
            <a:endParaRPr lang="en-US" altLang="zh-CN" b="0">
              <a:solidFill>
                <a:srgbClr val="FFFF00"/>
              </a:solidFill>
              <a:ea typeface="宋体" panose="02010600030101010101" pitchFamily="2" charset="-122"/>
            </a:endParaRPr>
          </a:p>
        </p:txBody>
      </p:sp>
      <p:sp>
        <p:nvSpPr>
          <p:cNvPr id="417927" name="Rectangle 135"/>
          <p:cNvSpPr>
            <a:spLocks noChangeArrowheads="1"/>
          </p:cNvSpPr>
          <p:nvPr/>
        </p:nvSpPr>
        <p:spPr bwMode="auto">
          <a:xfrm>
            <a:off x="3121025" y="3515411"/>
            <a:ext cx="28257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17928" name="Rectangle 136"/>
          <p:cNvSpPr>
            <a:spLocks noChangeArrowheads="1"/>
          </p:cNvSpPr>
          <p:nvPr/>
        </p:nvSpPr>
        <p:spPr bwMode="auto">
          <a:xfrm>
            <a:off x="4873625" y="3312211"/>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417930" name="Rectangle 138"/>
          <p:cNvSpPr>
            <a:spLocks noChangeArrowheads="1"/>
          </p:cNvSpPr>
          <p:nvPr/>
        </p:nvSpPr>
        <p:spPr bwMode="auto">
          <a:xfrm>
            <a:off x="7394575" y="4488548"/>
            <a:ext cx="1749425" cy="304800"/>
          </a:xfrm>
          <a:prstGeom prst="rect">
            <a:avLst/>
          </a:prstGeom>
          <a:noFill/>
          <a:ln w="9525">
            <a:noFill/>
            <a:miter lim="800000"/>
          </a:ln>
          <a:effectLst/>
        </p:spPr>
        <p:txBody>
          <a:bodyPr lIns="92075" tIns="46038" rIns="92075" bIns="46038">
            <a:spAutoFit/>
          </a:bodyPr>
          <a:lstStyle/>
          <a:p>
            <a:pPr algn="l"/>
            <a:r>
              <a:rPr lang="en-US" altLang="zh-CN" b="0">
                <a:solidFill>
                  <a:srgbClr val="FFFF00"/>
                </a:solidFill>
                <a:ea typeface="宋体" panose="02010600030101010101" pitchFamily="2" charset="-122"/>
              </a:rPr>
              <a:t>+ primaryCourses</a:t>
            </a:r>
            <a:endParaRPr lang="en-US" altLang="zh-CN" b="0">
              <a:solidFill>
                <a:srgbClr val="FFFF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8034" name="Rectangle 2"/>
          <p:cNvSpPr>
            <a:spLocks noChangeArrowheads="1"/>
          </p:cNvSpPr>
          <p:nvPr/>
        </p:nvSpPr>
        <p:spPr bwMode="auto">
          <a:xfrm>
            <a:off x="361950" y="190500"/>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428035"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Define Dependencies</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428036" name="AutoShape 4"/>
          <p:cNvSpPr>
            <a:spLocks noChangeArrowheads="1"/>
          </p:cNvSpPr>
          <p:nvPr/>
        </p:nvSpPr>
        <p:spPr bwMode="auto">
          <a:xfrm>
            <a:off x="76200" y="31242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428162" name="Group 130"/>
          <p:cNvGrpSpPr/>
          <p:nvPr/>
        </p:nvGrpSpPr>
        <p:grpSpPr bwMode="auto">
          <a:xfrm>
            <a:off x="6119813" y="903288"/>
            <a:ext cx="2232025" cy="3684587"/>
            <a:chOff x="3855" y="569"/>
            <a:chExt cx="1406" cy="2321"/>
          </a:xfrm>
        </p:grpSpPr>
        <p:sp>
          <p:nvSpPr>
            <p:cNvPr id="428062" name="Freeform 30"/>
            <p:cNvSpPr/>
            <p:nvPr/>
          </p:nvSpPr>
          <p:spPr bwMode="auto">
            <a:xfrm>
              <a:off x="3855" y="671"/>
              <a:ext cx="1406" cy="2202"/>
            </a:xfrm>
            <a:custGeom>
              <a:avLst/>
              <a:gdLst/>
              <a:ahLst/>
              <a:cxnLst>
                <a:cxn ang="0">
                  <a:pos x="0" y="1548"/>
                </a:cxn>
                <a:cxn ang="0">
                  <a:pos x="0" y="1395"/>
                </a:cxn>
                <a:cxn ang="0">
                  <a:pos x="127" y="1287"/>
                </a:cxn>
                <a:cxn ang="0">
                  <a:pos x="127" y="635"/>
                </a:cxn>
                <a:cxn ang="0">
                  <a:pos x="250" y="527"/>
                </a:cxn>
                <a:cxn ang="0">
                  <a:pos x="386" y="702"/>
                </a:cxn>
                <a:cxn ang="0">
                  <a:pos x="466" y="702"/>
                </a:cxn>
                <a:cxn ang="0">
                  <a:pos x="466" y="0"/>
                </a:cxn>
                <a:cxn ang="0">
                  <a:pos x="1406" y="0"/>
                </a:cxn>
                <a:cxn ang="0">
                  <a:pos x="1406" y="2202"/>
                </a:cxn>
                <a:cxn ang="0">
                  <a:pos x="935" y="2202"/>
                </a:cxn>
                <a:cxn ang="0">
                  <a:pos x="694" y="2202"/>
                </a:cxn>
                <a:cxn ang="0">
                  <a:pos x="0" y="1548"/>
                </a:cxn>
                <a:cxn ang="0">
                  <a:pos x="0" y="1548"/>
                </a:cxn>
              </a:cxnLst>
              <a:rect l="0" t="0" r="r" b="b"/>
              <a:pathLst>
                <a:path w="1406" h="2202">
                  <a:moveTo>
                    <a:pt x="0" y="1548"/>
                  </a:moveTo>
                  <a:lnTo>
                    <a:pt x="0" y="1395"/>
                  </a:lnTo>
                  <a:lnTo>
                    <a:pt x="127" y="1287"/>
                  </a:lnTo>
                  <a:lnTo>
                    <a:pt x="127" y="635"/>
                  </a:lnTo>
                  <a:lnTo>
                    <a:pt x="250" y="527"/>
                  </a:lnTo>
                  <a:lnTo>
                    <a:pt x="386" y="702"/>
                  </a:lnTo>
                  <a:lnTo>
                    <a:pt x="466" y="702"/>
                  </a:lnTo>
                  <a:lnTo>
                    <a:pt x="466" y="0"/>
                  </a:lnTo>
                  <a:lnTo>
                    <a:pt x="1406" y="0"/>
                  </a:lnTo>
                  <a:lnTo>
                    <a:pt x="1406" y="2202"/>
                  </a:lnTo>
                  <a:lnTo>
                    <a:pt x="935" y="2202"/>
                  </a:lnTo>
                  <a:lnTo>
                    <a:pt x="694" y="2202"/>
                  </a:lnTo>
                  <a:lnTo>
                    <a:pt x="0" y="1548"/>
                  </a:lnTo>
                  <a:lnTo>
                    <a:pt x="0" y="1548"/>
                  </a:lnTo>
                  <a:close/>
                </a:path>
              </a:pathLst>
            </a:custGeom>
            <a:solidFill>
              <a:srgbClr val="CCA6FF"/>
            </a:solidFill>
            <a:ln w="9525">
              <a:noFill/>
              <a:round/>
            </a:ln>
          </p:spPr>
          <p:txBody>
            <a:bodyPr/>
            <a:lstStyle/>
            <a:p>
              <a:endParaRPr lang="en-US"/>
            </a:p>
          </p:txBody>
        </p:sp>
        <p:sp>
          <p:nvSpPr>
            <p:cNvPr id="428063" name="Freeform 31"/>
            <p:cNvSpPr/>
            <p:nvPr/>
          </p:nvSpPr>
          <p:spPr bwMode="auto">
            <a:xfrm>
              <a:off x="3855" y="1754"/>
              <a:ext cx="478" cy="640"/>
            </a:xfrm>
            <a:custGeom>
              <a:avLst/>
              <a:gdLst/>
              <a:ahLst/>
              <a:cxnLst>
                <a:cxn ang="0">
                  <a:pos x="478" y="0"/>
                </a:cxn>
                <a:cxn ang="0">
                  <a:pos x="270" y="0"/>
                </a:cxn>
                <a:cxn ang="0">
                  <a:pos x="127" y="544"/>
                </a:cxn>
                <a:cxn ang="0">
                  <a:pos x="127" y="204"/>
                </a:cxn>
                <a:cxn ang="0">
                  <a:pos x="0" y="312"/>
                </a:cxn>
                <a:cxn ang="0">
                  <a:pos x="0" y="465"/>
                </a:cxn>
                <a:cxn ang="0">
                  <a:pos x="68" y="640"/>
                </a:cxn>
                <a:cxn ang="0">
                  <a:pos x="478" y="339"/>
                </a:cxn>
                <a:cxn ang="0">
                  <a:pos x="478" y="0"/>
                </a:cxn>
                <a:cxn ang="0">
                  <a:pos x="478" y="0"/>
                </a:cxn>
              </a:cxnLst>
              <a:rect l="0" t="0" r="r" b="b"/>
              <a:pathLst>
                <a:path w="478" h="640">
                  <a:moveTo>
                    <a:pt x="478" y="0"/>
                  </a:moveTo>
                  <a:lnTo>
                    <a:pt x="270" y="0"/>
                  </a:lnTo>
                  <a:lnTo>
                    <a:pt x="127" y="544"/>
                  </a:lnTo>
                  <a:lnTo>
                    <a:pt x="127" y="204"/>
                  </a:lnTo>
                  <a:lnTo>
                    <a:pt x="0" y="312"/>
                  </a:lnTo>
                  <a:lnTo>
                    <a:pt x="0" y="465"/>
                  </a:lnTo>
                  <a:lnTo>
                    <a:pt x="68" y="640"/>
                  </a:lnTo>
                  <a:lnTo>
                    <a:pt x="478" y="339"/>
                  </a:lnTo>
                  <a:lnTo>
                    <a:pt x="478" y="0"/>
                  </a:lnTo>
                  <a:lnTo>
                    <a:pt x="478" y="0"/>
                  </a:lnTo>
                  <a:close/>
                </a:path>
              </a:pathLst>
            </a:custGeom>
            <a:solidFill>
              <a:srgbClr val="BA87E3"/>
            </a:solidFill>
            <a:ln w="9525">
              <a:noFill/>
              <a:round/>
            </a:ln>
          </p:spPr>
          <p:txBody>
            <a:bodyPr/>
            <a:lstStyle/>
            <a:p>
              <a:endParaRPr lang="en-US"/>
            </a:p>
          </p:txBody>
        </p:sp>
        <p:sp>
          <p:nvSpPr>
            <p:cNvPr id="428064" name="Freeform 32"/>
            <p:cNvSpPr/>
            <p:nvPr/>
          </p:nvSpPr>
          <p:spPr bwMode="auto">
            <a:xfrm>
              <a:off x="4731" y="1875"/>
              <a:ext cx="65" cy="998"/>
            </a:xfrm>
            <a:custGeom>
              <a:avLst/>
              <a:gdLst/>
              <a:ahLst/>
              <a:cxnLst>
                <a:cxn ang="0">
                  <a:pos x="0" y="0"/>
                </a:cxn>
                <a:cxn ang="0">
                  <a:pos x="63" y="128"/>
                </a:cxn>
                <a:cxn ang="0">
                  <a:pos x="65" y="998"/>
                </a:cxn>
                <a:cxn ang="0">
                  <a:pos x="1" y="998"/>
                </a:cxn>
                <a:cxn ang="0">
                  <a:pos x="0" y="0"/>
                </a:cxn>
                <a:cxn ang="0">
                  <a:pos x="0" y="0"/>
                </a:cxn>
              </a:cxnLst>
              <a:rect l="0" t="0" r="r" b="b"/>
              <a:pathLst>
                <a:path w="65" h="998">
                  <a:moveTo>
                    <a:pt x="0" y="0"/>
                  </a:moveTo>
                  <a:lnTo>
                    <a:pt x="63" y="128"/>
                  </a:lnTo>
                  <a:lnTo>
                    <a:pt x="65" y="998"/>
                  </a:lnTo>
                  <a:lnTo>
                    <a:pt x="1" y="998"/>
                  </a:lnTo>
                  <a:lnTo>
                    <a:pt x="0" y="0"/>
                  </a:lnTo>
                  <a:lnTo>
                    <a:pt x="0" y="0"/>
                  </a:lnTo>
                  <a:close/>
                </a:path>
              </a:pathLst>
            </a:custGeom>
            <a:solidFill>
              <a:srgbClr val="824094"/>
            </a:solidFill>
            <a:ln w="9525">
              <a:noFill/>
              <a:round/>
            </a:ln>
          </p:spPr>
          <p:txBody>
            <a:bodyPr/>
            <a:lstStyle/>
            <a:p>
              <a:endParaRPr lang="en-US"/>
            </a:p>
          </p:txBody>
        </p:sp>
        <p:sp>
          <p:nvSpPr>
            <p:cNvPr id="428065" name="Freeform 33"/>
            <p:cNvSpPr/>
            <p:nvPr/>
          </p:nvSpPr>
          <p:spPr bwMode="auto">
            <a:xfrm>
              <a:off x="4620" y="1654"/>
              <a:ext cx="112" cy="1219"/>
            </a:xfrm>
            <a:custGeom>
              <a:avLst/>
              <a:gdLst/>
              <a:ahLst/>
              <a:cxnLst>
                <a:cxn ang="0">
                  <a:pos x="111" y="221"/>
                </a:cxn>
                <a:cxn ang="0">
                  <a:pos x="1" y="0"/>
                </a:cxn>
                <a:cxn ang="0">
                  <a:pos x="0" y="1219"/>
                </a:cxn>
                <a:cxn ang="0">
                  <a:pos x="112" y="1219"/>
                </a:cxn>
                <a:cxn ang="0">
                  <a:pos x="111" y="221"/>
                </a:cxn>
                <a:cxn ang="0">
                  <a:pos x="111" y="221"/>
                </a:cxn>
              </a:cxnLst>
              <a:rect l="0" t="0" r="r" b="b"/>
              <a:pathLst>
                <a:path w="112" h="1219">
                  <a:moveTo>
                    <a:pt x="111" y="221"/>
                  </a:moveTo>
                  <a:lnTo>
                    <a:pt x="1" y="0"/>
                  </a:lnTo>
                  <a:lnTo>
                    <a:pt x="0" y="1219"/>
                  </a:lnTo>
                  <a:lnTo>
                    <a:pt x="112" y="1219"/>
                  </a:lnTo>
                  <a:lnTo>
                    <a:pt x="111" y="221"/>
                  </a:lnTo>
                  <a:lnTo>
                    <a:pt x="111" y="221"/>
                  </a:lnTo>
                  <a:close/>
                </a:path>
              </a:pathLst>
            </a:custGeom>
            <a:solidFill>
              <a:srgbClr val="591F61"/>
            </a:solidFill>
            <a:ln w="9525">
              <a:noFill/>
              <a:round/>
            </a:ln>
          </p:spPr>
          <p:txBody>
            <a:bodyPr/>
            <a:lstStyle/>
            <a:p>
              <a:endParaRPr lang="en-US"/>
            </a:p>
          </p:txBody>
        </p:sp>
        <p:sp>
          <p:nvSpPr>
            <p:cNvPr id="428066" name="Freeform 34"/>
            <p:cNvSpPr/>
            <p:nvPr/>
          </p:nvSpPr>
          <p:spPr bwMode="auto">
            <a:xfrm>
              <a:off x="4375" y="752"/>
              <a:ext cx="886" cy="2121"/>
            </a:xfrm>
            <a:custGeom>
              <a:avLst/>
              <a:gdLst/>
              <a:ahLst/>
              <a:cxnLst>
                <a:cxn ang="0">
                  <a:pos x="0" y="935"/>
                </a:cxn>
                <a:cxn ang="0">
                  <a:pos x="148" y="935"/>
                </a:cxn>
                <a:cxn ang="0">
                  <a:pos x="148" y="488"/>
                </a:cxn>
                <a:cxn ang="0">
                  <a:pos x="240" y="397"/>
                </a:cxn>
                <a:cxn ang="0">
                  <a:pos x="240" y="605"/>
                </a:cxn>
                <a:cxn ang="0">
                  <a:pos x="372" y="605"/>
                </a:cxn>
                <a:cxn ang="0">
                  <a:pos x="372" y="794"/>
                </a:cxn>
                <a:cxn ang="0">
                  <a:pos x="480" y="794"/>
                </a:cxn>
                <a:cxn ang="0">
                  <a:pos x="480" y="215"/>
                </a:cxn>
                <a:cxn ang="0">
                  <a:pos x="555" y="289"/>
                </a:cxn>
                <a:cxn ang="0">
                  <a:pos x="555" y="74"/>
                </a:cxn>
                <a:cxn ang="0">
                  <a:pos x="629" y="0"/>
                </a:cxn>
                <a:cxn ang="0">
                  <a:pos x="629" y="553"/>
                </a:cxn>
                <a:cxn ang="0">
                  <a:pos x="770" y="553"/>
                </a:cxn>
                <a:cxn ang="0">
                  <a:pos x="770" y="372"/>
                </a:cxn>
                <a:cxn ang="0">
                  <a:pos x="886" y="372"/>
                </a:cxn>
                <a:cxn ang="0">
                  <a:pos x="886" y="1278"/>
                </a:cxn>
                <a:cxn ang="0">
                  <a:pos x="737" y="2121"/>
                </a:cxn>
                <a:cxn ang="0">
                  <a:pos x="74" y="2121"/>
                </a:cxn>
                <a:cxn ang="0">
                  <a:pos x="0" y="935"/>
                </a:cxn>
                <a:cxn ang="0">
                  <a:pos x="0" y="935"/>
                </a:cxn>
              </a:cxnLst>
              <a:rect l="0" t="0" r="r" b="b"/>
              <a:pathLst>
                <a:path w="886" h="2121">
                  <a:moveTo>
                    <a:pt x="0" y="935"/>
                  </a:moveTo>
                  <a:lnTo>
                    <a:pt x="148" y="935"/>
                  </a:lnTo>
                  <a:lnTo>
                    <a:pt x="148" y="488"/>
                  </a:lnTo>
                  <a:lnTo>
                    <a:pt x="240" y="397"/>
                  </a:lnTo>
                  <a:lnTo>
                    <a:pt x="240" y="605"/>
                  </a:lnTo>
                  <a:lnTo>
                    <a:pt x="372" y="605"/>
                  </a:lnTo>
                  <a:lnTo>
                    <a:pt x="372" y="794"/>
                  </a:lnTo>
                  <a:lnTo>
                    <a:pt x="480" y="794"/>
                  </a:lnTo>
                  <a:lnTo>
                    <a:pt x="480" y="215"/>
                  </a:lnTo>
                  <a:lnTo>
                    <a:pt x="555" y="289"/>
                  </a:lnTo>
                  <a:lnTo>
                    <a:pt x="555" y="74"/>
                  </a:lnTo>
                  <a:lnTo>
                    <a:pt x="629" y="0"/>
                  </a:lnTo>
                  <a:lnTo>
                    <a:pt x="629" y="553"/>
                  </a:lnTo>
                  <a:lnTo>
                    <a:pt x="770" y="553"/>
                  </a:lnTo>
                  <a:lnTo>
                    <a:pt x="770" y="372"/>
                  </a:lnTo>
                  <a:lnTo>
                    <a:pt x="886" y="372"/>
                  </a:lnTo>
                  <a:lnTo>
                    <a:pt x="886" y="1278"/>
                  </a:lnTo>
                  <a:lnTo>
                    <a:pt x="737" y="2121"/>
                  </a:lnTo>
                  <a:lnTo>
                    <a:pt x="74" y="2121"/>
                  </a:lnTo>
                  <a:lnTo>
                    <a:pt x="0" y="935"/>
                  </a:lnTo>
                  <a:lnTo>
                    <a:pt x="0" y="935"/>
                  </a:lnTo>
                  <a:close/>
                </a:path>
              </a:pathLst>
            </a:custGeom>
            <a:solidFill>
              <a:srgbClr val="BA87E3"/>
            </a:solidFill>
            <a:ln w="9525">
              <a:noFill/>
              <a:round/>
            </a:ln>
          </p:spPr>
          <p:txBody>
            <a:bodyPr/>
            <a:lstStyle/>
            <a:p>
              <a:endParaRPr lang="en-US"/>
            </a:p>
          </p:txBody>
        </p:sp>
        <p:sp>
          <p:nvSpPr>
            <p:cNvPr id="428067" name="Freeform 35"/>
            <p:cNvSpPr/>
            <p:nvPr/>
          </p:nvSpPr>
          <p:spPr bwMode="auto">
            <a:xfrm>
              <a:off x="4078" y="1322"/>
              <a:ext cx="240" cy="1551"/>
            </a:xfrm>
            <a:custGeom>
              <a:avLst/>
              <a:gdLst/>
              <a:ahLst/>
              <a:cxnLst>
                <a:cxn ang="0">
                  <a:pos x="25" y="0"/>
                </a:cxn>
                <a:cxn ang="0">
                  <a:pos x="156" y="177"/>
                </a:cxn>
                <a:cxn ang="0">
                  <a:pos x="156" y="639"/>
                </a:cxn>
                <a:cxn ang="0">
                  <a:pos x="199" y="691"/>
                </a:cxn>
                <a:cxn ang="0">
                  <a:pos x="240" y="705"/>
                </a:cxn>
                <a:cxn ang="0">
                  <a:pos x="230" y="1551"/>
                </a:cxn>
                <a:cxn ang="0">
                  <a:pos x="154" y="1551"/>
                </a:cxn>
                <a:cxn ang="0">
                  <a:pos x="0" y="746"/>
                </a:cxn>
                <a:cxn ang="0">
                  <a:pos x="25" y="0"/>
                </a:cxn>
                <a:cxn ang="0">
                  <a:pos x="25" y="0"/>
                </a:cxn>
              </a:cxnLst>
              <a:rect l="0" t="0" r="r" b="b"/>
              <a:pathLst>
                <a:path w="240" h="1551">
                  <a:moveTo>
                    <a:pt x="25" y="0"/>
                  </a:moveTo>
                  <a:lnTo>
                    <a:pt x="156" y="177"/>
                  </a:lnTo>
                  <a:lnTo>
                    <a:pt x="156" y="639"/>
                  </a:lnTo>
                  <a:lnTo>
                    <a:pt x="199" y="691"/>
                  </a:lnTo>
                  <a:lnTo>
                    <a:pt x="240" y="705"/>
                  </a:lnTo>
                  <a:lnTo>
                    <a:pt x="230" y="1551"/>
                  </a:lnTo>
                  <a:lnTo>
                    <a:pt x="154" y="1551"/>
                  </a:lnTo>
                  <a:lnTo>
                    <a:pt x="0" y="746"/>
                  </a:lnTo>
                  <a:lnTo>
                    <a:pt x="25" y="0"/>
                  </a:lnTo>
                  <a:lnTo>
                    <a:pt x="25" y="0"/>
                  </a:lnTo>
                  <a:close/>
                </a:path>
              </a:pathLst>
            </a:custGeom>
            <a:solidFill>
              <a:srgbClr val="824094"/>
            </a:solidFill>
            <a:ln w="9525">
              <a:noFill/>
              <a:round/>
            </a:ln>
          </p:spPr>
          <p:txBody>
            <a:bodyPr/>
            <a:lstStyle/>
            <a:p>
              <a:endParaRPr lang="en-US"/>
            </a:p>
          </p:txBody>
        </p:sp>
        <p:sp>
          <p:nvSpPr>
            <p:cNvPr id="428068" name="Freeform 36"/>
            <p:cNvSpPr/>
            <p:nvPr/>
          </p:nvSpPr>
          <p:spPr bwMode="auto">
            <a:xfrm>
              <a:off x="3886" y="2068"/>
              <a:ext cx="246" cy="805"/>
            </a:xfrm>
            <a:custGeom>
              <a:avLst/>
              <a:gdLst/>
              <a:ahLst/>
              <a:cxnLst>
                <a:cxn ang="0">
                  <a:pos x="107" y="0"/>
                </a:cxn>
                <a:cxn ang="0">
                  <a:pos x="246" y="0"/>
                </a:cxn>
                <a:cxn ang="0">
                  <a:pos x="244" y="805"/>
                </a:cxn>
                <a:cxn ang="0">
                  <a:pos x="5" y="805"/>
                </a:cxn>
                <a:cxn ang="0">
                  <a:pos x="0" y="544"/>
                </a:cxn>
                <a:cxn ang="0">
                  <a:pos x="107" y="0"/>
                </a:cxn>
                <a:cxn ang="0">
                  <a:pos x="107" y="0"/>
                </a:cxn>
              </a:cxnLst>
              <a:rect l="0" t="0" r="r" b="b"/>
              <a:pathLst>
                <a:path w="246" h="805">
                  <a:moveTo>
                    <a:pt x="107" y="0"/>
                  </a:moveTo>
                  <a:lnTo>
                    <a:pt x="246" y="0"/>
                  </a:lnTo>
                  <a:lnTo>
                    <a:pt x="244" y="805"/>
                  </a:lnTo>
                  <a:lnTo>
                    <a:pt x="5" y="805"/>
                  </a:lnTo>
                  <a:lnTo>
                    <a:pt x="0" y="544"/>
                  </a:lnTo>
                  <a:lnTo>
                    <a:pt x="107" y="0"/>
                  </a:lnTo>
                  <a:lnTo>
                    <a:pt x="107" y="0"/>
                  </a:lnTo>
                  <a:close/>
                </a:path>
              </a:pathLst>
            </a:custGeom>
            <a:solidFill>
              <a:srgbClr val="824094"/>
            </a:solidFill>
            <a:ln w="9525">
              <a:noFill/>
              <a:round/>
            </a:ln>
          </p:spPr>
          <p:txBody>
            <a:bodyPr/>
            <a:lstStyle/>
            <a:p>
              <a:endParaRPr lang="en-US"/>
            </a:p>
          </p:txBody>
        </p:sp>
        <p:sp>
          <p:nvSpPr>
            <p:cNvPr id="428069" name="Freeform 37"/>
            <p:cNvSpPr/>
            <p:nvPr/>
          </p:nvSpPr>
          <p:spPr bwMode="auto">
            <a:xfrm>
              <a:off x="3855" y="2068"/>
              <a:ext cx="138" cy="805"/>
            </a:xfrm>
            <a:custGeom>
              <a:avLst/>
              <a:gdLst/>
              <a:ahLst/>
              <a:cxnLst>
                <a:cxn ang="0">
                  <a:pos x="53" y="805"/>
                </a:cxn>
                <a:cxn ang="0">
                  <a:pos x="53" y="534"/>
                </a:cxn>
                <a:cxn ang="0">
                  <a:pos x="90" y="534"/>
                </a:cxn>
                <a:cxn ang="0">
                  <a:pos x="90" y="275"/>
                </a:cxn>
                <a:cxn ang="0">
                  <a:pos x="138" y="275"/>
                </a:cxn>
                <a:cxn ang="0">
                  <a:pos x="138" y="0"/>
                </a:cxn>
                <a:cxn ang="0">
                  <a:pos x="0" y="151"/>
                </a:cxn>
                <a:cxn ang="0">
                  <a:pos x="0" y="805"/>
                </a:cxn>
                <a:cxn ang="0">
                  <a:pos x="53" y="805"/>
                </a:cxn>
                <a:cxn ang="0">
                  <a:pos x="53" y="805"/>
                </a:cxn>
              </a:cxnLst>
              <a:rect l="0" t="0" r="r" b="b"/>
              <a:pathLst>
                <a:path w="138" h="805">
                  <a:moveTo>
                    <a:pt x="53" y="805"/>
                  </a:moveTo>
                  <a:lnTo>
                    <a:pt x="53" y="534"/>
                  </a:lnTo>
                  <a:lnTo>
                    <a:pt x="90" y="534"/>
                  </a:lnTo>
                  <a:lnTo>
                    <a:pt x="90" y="275"/>
                  </a:lnTo>
                  <a:lnTo>
                    <a:pt x="138" y="275"/>
                  </a:lnTo>
                  <a:lnTo>
                    <a:pt x="138" y="0"/>
                  </a:lnTo>
                  <a:lnTo>
                    <a:pt x="0" y="151"/>
                  </a:lnTo>
                  <a:lnTo>
                    <a:pt x="0" y="805"/>
                  </a:lnTo>
                  <a:lnTo>
                    <a:pt x="53" y="805"/>
                  </a:lnTo>
                  <a:lnTo>
                    <a:pt x="53" y="805"/>
                  </a:lnTo>
                  <a:close/>
                </a:path>
              </a:pathLst>
            </a:custGeom>
            <a:solidFill>
              <a:srgbClr val="591F61"/>
            </a:solidFill>
            <a:ln w="9525">
              <a:noFill/>
              <a:round/>
            </a:ln>
          </p:spPr>
          <p:txBody>
            <a:bodyPr/>
            <a:lstStyle/>
            <a:p>
              <a:endParaRPr lang="en-US"/>
            </a:p>
          </p:txBody>
        </p:sp>
        <p:sp>
          <p:nvSpPr>
            <p:cNvPr id="428070" name="Freeform 38"/>
            <p:cNvSpPr/>
            <p:nvPr/>
          </p:nvSpPr>
          <p:spPr bwMode="auto">
            <a:xfrm>
              <a:off x="4037" y="1322"/>
              <a:ext cx="66" cy="747"/>
            </a:xfrm>
            <a:custGeom>
              <a:avLst/>
              <a:gdLst/>
              <a:ahLst/>
              <a:cxnLst>
                <a:cxn ang="0">
                  <a:pos x="0" y="747"/>
                </a:cxn>
                <a:cxn ang="0">
                  <a:pos x="0" y="64"/>
                </a:cxn>
                <a:cxn ang="0">
                  <a:pos x="66" y="0"/>
                </a:cxn>
                <a:cxn ang="0">
                  <a:pos x="66" y="747"/>
                </a:cxn>
                <a:cxn ang="0">
                  <a:pos x="0" y="747"/>
                </a:cxn>
                <a:cxn ang="0">
                  <a:pos x="0" y="747"/>
                </a:cxn>
              </a:cxnLst>
              <a:rect l="0" t="0" r="r" b="b"/>
              <a:pathLst>
                <a:path w="66" h="747">
                  <a:moveTo>
                    <a:pt x="0" y="747"/>
                  </a:moveTo>
                  <a:lnTo>
                    <a:pt x="0" y="64"/>
                  </a:lnTo>
                  <a:lnTo>
                    <a:pt x="66" y="0"/>
                  </a:lnTo>
                  <a:lnTo>
                    <a:pt x="66" y="747"/>
                  </a:lnTo>
                  <a:lnTo>
                    <a:pt x="0" y="747"/>
                  </a:lnTo>
                  <a:lnTo>
                    <a:pt x="0" y="747"/>
                  </a:lnTo>
                  <a:close/>
                </a:path>
              </a:pathLst>
            </a:custGeom>
            <a:solidFill>
              <a:srgbClr val="591F61"/>
            </a:solidFill>
            <a:ln w="9525">
              <a:noFill/>
              <a:round/>
            </a:ln>
          </p:spPr>
          <p:txBody>
            <a:bodyPr/>
            <a:lstStyle/>
            <a:p>
              <a:endParaRPr lang="en-US"/>
            </a:p>
          </p:txBody>
        </p:sp>
        <p:sp>
          <p:nvSpPr>
            <p:cNvPr id="428071" name="Freeform 39"/>
            <p:cNvSpPr/>
            <p:nvPr/>
          </p:nvSpPr>
          <p:spPr bwMode="auto">
            <a:xfrm>
              <a:off x="4130" y="1809"/>
              <a:ext cx="104" cy="1064"/>
            </a:xfrm>
            <a:custGeom>
              <a:avLst/>
              <a:gdLst/>
              <a:ahLst/>
              <a:cxnLst>
                <a:cxn ang="0">
                  <a:pos x="0" y="0"/>
                </a:cxn>
                <a:cxn ang="0">
                  <a:pos x="0" y="1064"/>
                </a:cxn>
                <a:cxn ang="0">
                  <a:pos x="102" y="1064"/>
                </a:cxn>
                <a:cxn ang="0">
                  <a:pos x="104" y="152"/>
                </a:cxn>
                <a:cxn ang="0">
                  <a:pos x="0" y="0"/>
                </a:cxn>
                <a:cxn ang="0">
                  <a:pos x="0" y="0"/>
                </a:cxn>
              </a:cxnLst>
              <a:rect l="0" t="0" r="r" b="b"/>
              <a:pathLst>
                <a:path w="104" h="1064">
                  <a:moveTo>
                    <a:pt x="0" y="0"/>
                  </a:moveTo>
                  <a:lnTo>
                    <a:pt x="0" y="1064"/>
                  </a:lnTo>
                  <a:lnTo>
                    <a:pt x="102" y="1064"/>
                  </a:lnTo>
                  <a:lnTo>
                    <a:pt x="104" y="152"/>
                  </a:lnTo>
                  <a:lnTo>
                    <a:pt x="0" y="0"/>
                  </a:lnTo>
                  <a:lnTo>
                    <a:pt x="0" y="0"/>
                  </a:lnTo>
                  <a:close/>
                </a:path>
              </a:pathLst>
            </a:custGeom>
            <a:solidFill>
              <a:srgbClr val="591F61"/>
            </a:solidFill>
            <a:ln w="9525">
              <a:noFill/>
              <a:round/>
            </a:ln>
          </p:spPr>
          <p:txBody>
            <a:bodyPr/>
            <a:lstStyle/>
            <a:p>
              <a:endParaRPr lang="en-US"/>
            </a:p>
          </p:txBody>
        </p:sp>
        <p:sp>
          <p:nvSpPr>
            <p:cNvPr id="428072" name="Freeform 40"/>
            <p:cNvSpPr/>
            <p:nvPr/>
          </p:nvSpPr>
          <p:spPr bwMode="auto">
            <a:xfrm>
              <a:off x="4960" y="805"/>
              <a:ext cx="122" cy="2067"/>
            </a:xfrm>
            <a:custGeom>
              <a:avLst/>
              <a:gdLst/>
              <a:ahLst/>
              <a:cxnLst>
                <a:cxn ang="0">
                  <a:pos x="119" y="0"/>
                </a:cxn>
                <a:cxn ang="0">
                  <a:pos x="0" y="117"/>
                </a:cxn>
                <a:cxn ang="0">
                  <a:pos x="0" y="2067"/>
                </a:cxn>
                <a:cxn ang="0">
                  <a:pos x="122" y="2065"/>
                </a:cxn>
                <a:cxn ang="0">
                  <a:pos x="119" y="0"/>
                </a:cxn>
                <a:cxn ang="0">
                  <a:pos x="119" y="0"/>
                </a:cxn>
              </a:cxnLst>
              <a:rect l="0" t="0" r="r" b="b"/>
              <a:pathLst>
                <a:path w="122" h="2067">
                  <a:moveTo>
                    <a:pt x="119" y="0"/>
                  </a:moveTo>
                  <a:lnTo>
                    <a:pt x="0" y="117"/>
                  </a:lnTo>
                  <a:lnTo>
                    <a:pt x="0" y="2067"/>
                  </a:lnTo>
                  <a:lnTo>
                    <a:pt x="122" y="2065"/>
                  </a:lnTo>
                  <a:lnTo>
                    <a:pt x="119" y="0"/>
                  </a:lnTo>
                  <a:lnTo>
                    <a:pt x="119" y="0"/>
                  </a:lnTo>
                  <a:close/>
                </a:path>
              </a:pathLst>
            </a:custGeom>
            <a:solidFill>
              <a:srgbClr val="591F61"/>
            </a:solidFill>
            <a:ln w="9525">
              <a:noFill/>
              <a:round/>
            </a:ln>
          </p:spPr>
          <p:txBody>
            <a:bodyPr/>
            <a:lstStyle/>
            <a:p>
              <a:endParaRPr lang="en-US"/>
            </a:p>
          </p:txBody>
        </p:sp>
        <p:sp>
          <p:nvSpPr>
            <p:cNvPr id="428073" name="Freeform 41"/>
            <p:cNvSpPr/>
            <p:nvPr/>
          </p:nvSpPr>
          <p:spPr bwMode="auto">
            <a:xfrm>
              <a:off x="5079" y="807"/>
              <a:ext cx="101" cy="2065"/>
            </a:xfrm>
            <a:custGeom>
              <a:avLst/>
              <a:gdLst/>
              <a:ahLst/>
              <a:cxnLst>
                <a:cxn ang="0">
                  <a:pos x="0" y="0"/>
                </a:cxn>
                <a:cxn ang="0">
                  <a:pos x="101" y="187"/>
                </a:cxn>
                <a:cxn ang="0">
                  <a:pos x="100" y="2065"/>
                </a:cxn>
                <a:cxn ang="0">
                  <a:pos x="3" y="2065"/>
                </a:cxn>
                <a:cxn ang="0">
                  <a:pos x="0" y="0"/>
                </a:cxn>
                <a:cxn ang="0">
                  <a:pos x="0" y="0"/>
                </a:cxn>
              </a:cxnLst>
              <a:rect l="0" t="0" r="r" b="b"/>
              <a:pathLst>
                <a:path w="101" h="2065">
                  <a:moveTo>
                    <a:pt x="0" y="0"/>
                  </a:moveTo>
                  <a:lnTo>
                    <a:pt x="101" y="187"/>
                  </a:lnTo>
                  <a:lnTo>
                    <a:pt x="100" y="2065"/>
                  </a:lnTo>
                  <a:lnTo>
                    <a:pt x="3" y="2065"/>
                  </a:lnTo>
                  <a:lnTo>
                    <a:pt x="0" y="0"/>
                  </a:lnTo>
                  <a:lnTo>
                    <a:pt x="0" y="0"/>
                  </a:lnTo>
                  <a:close/>
                </a:path>
              </a:pathLst>
            </a:custGeom>
            <a:solidFill>
              <a:srgbClr val="824094"/>
            </a:solidFill>
            <a:ln w="9525">
              <a:noFill/>
              <a:round/>
            </a:ln>
          </p:spPr>
          <p:txBody>
            <a:bodyPr/>
            <a:lstStyle/>
            <a:p>
              <a:endParaRPr lang="en-US"/>
            </a:p>
          </p:txBody>
        </p:sp>
        <p:sp>
          <p:nvSpPr>
            <p:cNvPr id="428074" name="Freeform 42"/>
            <p:cNvSpPr/>
            <p:nvPr/>
          </p:nvSpPr>
          <p:spPr bwMode="auto">
            <a:xfrm>
              <a:off x="5222" y="1956"/>
              <a:ext cx="39" cy="917"/>
            </a:xfrm>
            <a:custGeom>
              <a:avLst/>
              <a:gdLst/>
              <a:ahLst/>
              <a:cxnLst>
                <a:cxn ang="0">
                  <a:pos x="0" y="0"/>
                </a:cxn>
                <a:cxn ang="0">
                  <a:pos x="39" y="74"/>
                </a:cxn>
                <a:cxn ang="0">
                  <a:pos x="39" y="917"/>
                </a:cxn>
                <a:cxn ang="0">
                  <a:pos x="0" y="917"/>
                </a:cxn>
                <a:cxn ang="0">
                  <a:pos x="0" y="0"/>
                </a:cxn>
                <a:cxn ang="0">
                  <a:pos x="0" y="0"/>
                </a:cxn>
              </a:cxnLst>
              <a:rect l="0" t="0" r="r" b="b"/>
              <a:pathLst>
                <a:path w="39" h="917">
                  <a:moveTo>
                    <a:pt x="0" y="0"/>
                  </a:moveTo>
                  <a:lnTo>
                    <a:pt x="39" y="74"/>
                  </a:lnTo>
                  <a:lnTo>
                    <a:pt x="39" y="917"/>
                  </a:lnTo>
                  <a:lnTo>
                    <a:pt x="0" y="917"/>
                  </a:lnTo>
                  <a:lnTo>
                    <a:pt x="0" y="0"/>
                  </a:lnTo>
                  <a:lnTo>
                    <a:pt x="0" y="0"/>
                  </a:lnTo>
                  <a:close/>
                </a:path>
              </a:pathLst>
            </a:custGeom>
            <a:solidFill>
              <a:srgbClr val="824094"/>
            </a:solidFill>
            <a:ln w="9525">
              <a:noFill/>
              <a:round/>
            </a:ln>
          </p:spPr>
          <p:txBody>
            <a:bodyPr/>
            <a:lstStyle/>
            <a:p>
              <a:endParaRPr lang="en-US"/>
            </a:p>
          </p:txBody>
        </p:sp>
        <p:sp>
          <p:nvSpPr>
            <p:cNvPr id="428075" name="Freeform 43"/>
            <p:cNvSpPr/>
            <p:nvPr/>
          </p:nvSpPr>
          <p:spPr bwMode="auto">
            <a:xfrm>
              <a:off x="5112" y="1736"/>
              <a:ext cx="110" cy="1137"/>
            </a:xfrm>
            <a:custGeom>
              <a:avLst/>
              <a:gdLst/>
              <a:ahLst/>
              <a:cxnLst>
                <a:cxn ang="0">
                  <a:pos x="110" y="220"/>
                </a:cxn>
                <a:cxn ang="0">
                  <a:pos x="0" y="0"/>
                </a:cxn>
                <a:cxn ang="0">
                  <a:pos x="0" y="1137"/>
                </a:cxn>
                <a:cxn ang="0">
                  <a:pos x="110" y="1137"/>
                </a:cxn>
                <a:cxn ang="0">
                  <a:pos x="110" y="220"/>
                </a:cxn>
                <a:cxn ang="0">
                  <a:pos x="110" y="220"/>
                </a:cxn>
              </a:cxnLst>
              <a:rect l="0" t="0" r="r" b="b"/>
              <a:pathLst>
                <a:path w="110" h="1137">
                  <a:moveTo>
                    <a:pt x="110" y="220"/>
                  </a:moveTo>
                  <a:lnTo>
                    <a:pt x="0" y="0"/>
                  </a:lnTo>
                  <a:lnTo>
                    <a:pt x="0" y="1137"/>
                  </a:lnTo>
                  <a:lnTo>
                    <a:pt x="110" y="1137"/>
                  </a:lnTo>
                  <a:lnTo>
                    <a:pt x="110" y="220"/>
                  </a:lnTo>
                  <a:lnTo>
                    <a:pt x="110" y="220"/>
                  </a:lnTo>
                  <a:close/>
                </a:path>
              </a:pathLst>
            </a:custGeom>
            <a:solidFill>
              <a:srgbClr val="591F61"/>
            </a:solidFill>
            <a:ln w="9525">
              <a:noFill/>
              <a:round/>
            </a:ln>
          </p:spPr>
          <p:txBody>
            <a:bodyPr/>
            <a:lstStyle/>
            <a:p>
              <a:endParaRPr lang="en-US"/>
            </a:p>
          </p:txBody>
        </p:sp>
        <p:sp>
          <p:nvSpPr>
            <p:cNvPr id="428076" name="Freeform 44"/>
            <p:cNvSpPr/>
            <p:nvPr/>
          </p:nvSpPr>
          <p:spPr bwMode="auto">
            <a:xfrm>
              <a:off x="4341" y="724"/>
              <a:ext cx="208" cy="2149"/>
            </a:xfrm>
            <a:custGeom>
              <a:avLst/>
              <a:gdLst/>
              <a:ahLst/>
              <a:cxnLst>
                <a:cxn ang="0">
                  <a:pos x="29" y="0"/>
                </a:cxn>
                <a:cxn ang="0">
                  <a:pos x="139" y="212"/>
                </a:cxn>
                <a:cxn ang="0">
                  <a:pos x="141" y="857"/>
                </a:cxn>
                <a:cxn ang="0">
                  <a:pos x="208" y="955"/>
                </a:cxn>
                <a:cxn ang="0">
                  <a:pos x="208" y="2149"/>
                </a:cxn>
                <a:cxn ang="0">
                  <a:pos x="31" y="2149"/>
                </a:cxn>
                <a:cxn ang="0">
                  <a:pos x="0" y="1759"/>
                </a:cxn>
                <a:cxn ang="0">
                  <a:pos x="29" y="0"/>
                </a:cxn>
                <a:cxn ang="0">
                  <a:pos x="29" y="0"/>
                </a:cxn>
              </a:cxnLst>
              <a:rect l="0" t="0" r="r" b="b"/>
              <a:pathLst>
                <a:path w="208" h="2149">
                  <a:moveTo>
                    <a:pt x="29" y="0"/>
                  </a:moveTo>
                  <a:lnTo>
                    <a:pt x="139" y="212"/>
                  </a:lnTo>
                  <a:lnTo>
                    <a:pt x="141" y="857"/>
                  </a:lnTo>
                  <a:lnTo>
                    <a:pt x="208" y="955"/>
                  </a:lnTo>
                  <a:lnTo>
                    <a:pt x="208" y="2149"/>
                  </a:lnTo>
                  <a:lnTo>
                    <a:pt x="31" y="2149"/>
                  </a:lnTo>
                  <a:lnTo>
                    <a:pt x="0" y="1759"/>
                  </a:lnTo>
                  <a:lnTo>
                    <a:pt x="29" y="0"/>
                  </a:lnTo>
                  <a:lnTo>
                    <a:pt x="29" y="0"/>
                  </a:lnTo>
                  <a:close/>
                </a:path>
              </a:pathLst>
            </a:custGeom>
            <a:solidFill>
              <a:srgbClr val="824094"/>
            </a:solidFill>
            <a:ln w="9525">
              <a:noFill/>
              <a:round/>
            </a:ln>
          </p:spPr>
          <p:txBody>
            <a:bodyPr/>
            <a:lstStyle/>
            <a:p>
              <a:endParaRPr lang="en-US"/>
            </a:p>
          </p:txBody>
        </p:sp>
        <p:sp>
          <p:nvSpPr>
            <p:cNvPr id="428077" name="Freeform 45"/>
            <p:cNvSpPr/>
            <p:nvPr/>
          </p:nvSpPr>
          <p:spPr bwMode="auto">
            <a:xfrm>
              <a:off x="4277" y="569"/>
              <a:ext cx="95" cy="2304"/>
            </a:xfrm>
            <a:custGeom>
              <a:avLst/>
              <a:gdLst/>
              <a:ahLst/>
              <a:cxnLst>
                <a:cxn ang="0">
                  <a:pos x="31" y="2304"/>
                </a:cxn>
                <a:cxn ang="0">
                  <a:pos x="31" y="1481"/>
                </a:cxn>
                <a:cxn ang="0">
                  <a:pos x="0" y="1444"/>
                </a:cxn>
                <a:cxn ang="0">
                  <a:pos x="0" y="0"/>
                </a:cxn>
                <a:cxn ang="0">
                  <a:pos x="93" y="155"/>
                </a:cxn>
                <a:cxn ang="0">
                  <a:pos x="95" y="2304"/>
                </a:cxn>
                <a:cxn ang="0">
                  <a:pos x="31" y="2304"/>
                </a:cxn>
                <a:cxn ang="0">
                  <a:pos x="31" y="2304"/>
                </a:cxn>
              </a:cxnLst>
              <a:rect l="0" t="0" r="r" b="b"/>
              <a:pathLst>
                <a:path w="95" h="2304">
                  <a:moveTo>
                    <a:pt x="31" y="2304"/>
                  </a:moveTo>
                  <a:lnTo>
                    <a:pt x="31" y="1481"/>
                  </a:lnTo>
                  <a:lnTo>
                    <a:pt x="0" y="1444"/>
                  </a:lnTo>
                  <a:lnTo>
                    <a:pt x="0" y="0"/>
                  </a:lnTo>
                  <a:lnTo>
                    <a:pt x="93" y="155"/>
                  </a:lnTo>
                  <a:lnTo>
                    <a:pt x="95" y="2304"/>
                  </a:lnTo>
                  <a:lnTo>
                    <a:pt x="31" y="2304"/>
                  </a:lnTo>
                  <a:lnTo>
                    <a:pt x="31" y="2304"/>
                  </a:lnTo>
                  <a:close/>
                </a:path>
              </a:pathLst>
            </a:custGeom>
            <a:solidFill>
              <a:srgbClr val="591F61"/>
            </a:solidFill>
            <a:ln w="9525">
              <a:noFill/>
              <a:round/>
            </a:ln>
          </p:spPr>
          <p:txBody>
            <a:bodyPr/>
            <a:lstStyle/>
            <a:p>
              <a:endParaRPr lang="en-US"/>
            </a:p>
          </p:txBody>
        </p:sp>
        <p:sp>
          <p:nvSpPr>
            <p:cNvPr id="428078" name="Freeform 46"/>
            <p:cNvSpPr/>
            <p:nvPr/>
          </p:nvSpPr>
          <p:spPr bwMode="auto">
            <a:xfrm>
              <a:off x="4206" y="899"/>
              <a:ext cx="42" cy="46"/>
            </a:xfrm>
            <a:custGeom>
              <a:avLst/>
              <a:gdLst/>
              <a:ahLst/>
              <a:cxnLst>
                <a:cxn ang="0">
                  <a:pos x="40" y="39"/>
                </a:cxn>
                <a:cxn ang="0">
                  <a:pos x="42" y="17"/>
                </a:cxn>
                <a:cxn ang="0">
                  <a:pos x="25" y="0"/>
                </a:cxn>
                <a:cxn ang="0">
                  <a:pos x="0" y="14"/>
                </a:cxn>
                <a:cxn ang="0">
                  <a:pos x="18" y="43"/>
                </a:cxn>
                <a:cxn ang="0">
                  <a:pos x="38" y="46"/>
                </a:cxn>
                <a:cxn ang="0">
                  <a:pos x="40" y="39"/>
                </a:cxn>
                <a:cxn ang="0">
                  <a:pos x="40" y="39"/>
                </a:cxn>
              </a:cxnLst>
              <a:rect l="0" t="0" r="r" b="b"/>
              <a:pathLst>
                <a:path w="42" h="46">
                  <a:moveTo>
                    <a:pt x="40" y="39"/>
                  </a:moveTo>
                  <a:lnTo>
                    <a:pt x="42" y="17"/>
                  </a:lnTo>
                  <a:lnTo>
                    <a:pt x="25" y="0"/>
                  </a:lnTo>
                  <a:lnTo>
                    <a:pt x="0" y="14"/>
                  </a:lnTo>
                  <a:lnTo>
                    <a:pt x="18" y="43"/>
                  </a:lnTo>
                  <a:lnTo>
                    <a:pt x="38" y="46"/>
                  </a:lnTo>
                  <a:lnTo>
                    <a:pt x="40" y="39"/>
                  </a:lnTo>
                  <a:lnTo>
                    <a:pt x="40" y="39"/>
                  </a:lnTo>
                  <a:close/>
                </a:path>
              </a:pathLst>
            </a:custGeom>
            <a:solidFill>
              <a:srgbClr val="B34D1A"/>
            </a:solidFill>
            <a:ln w="9525">
              <a:noFill/>
              <a:round/>
            </a:ln>
          </p:spPr>
          <p:txBody>
            <a:bodyPr/>
            <a:lstStyle/>
            <a:p>
              <a:endParaRPr lang="en-US"/>
            </a:p>
          </p:txBody>
        </p:sp>
        <p:sp>
          <p:nvSpPr>
            <p:cNvPr id="428079" name="Freeform 47"/>
            <p:cNvSpPr/>
            <p:nvPr/>
          </p:nvSpPr>
          <p:spPr bwMode="auto">
            <a:xfrm>
              <a:off x="4166" y="865"/>
              <a:ext cx="90" cy="81"/>
            </a:xfrm>
            <a:custGeom>
              <a:avLst/>
              <a:gdLst/>
              <a:ahLst/>
              <a:cxnLst>
                <a:cxn ang="0">
                  <a:pos x="39" y="17"/>
                </a:cxn>
                <a:cxn ang="0">
                  <a:pos x="59" y="0"/>
                </a:cxn>
                <a:cxn ang="0">
                  <a:pos x="61" y="29"/>
                </a:cxn>
                <a:cxn ang="0">
                  <a:pos x="90" y="42"/>
                </a:cxn>
                <a:cxn ang="0">
                  <a:pos x="61" y="52"/>
                </a:cxn>
                <a:cxn ang="0">
                  <a:pos x="59" y="81"/>
                </a:cxn>
                <a:cxn ang="0">
                  <a:pos x="34" y="54"/>
                </a:cxn>
                <a:cxn ang="0">
                  <a:pos x="0" y="57"/>
                </a:cxn>
                <a:cxn ang="0">
                  <a:pos x="24" y="36"/>
                </a:cxn>
                <a:cxn ang="0">
                  <a:pos x="11" y="13"/>
                </a:cxn>
                <a:cxn ang="0">
                  <a:pos x="39" y="17"/>
                </a:cxn>
                <a:cxn ang="0">
                  <a:pos x="39" y="17"/>
                </a:cxn>
              </a:cxnLst>
              <a:rect l="0" t="0" r="r" b="b"/>
              <a:pathLst>
                <a:path w="90" h="81">
                  <a:moveTo>
                    <a:pt x="39" y="17"/>
                  </a:moveTo>
                  <a:lnTo>
                    <a:pt x="59" y="0"/>
                  </a:lnTo>
                  <a:lnTo>
                    <a:pt x="61" y="29"/>
                  </a:lnTo>
                  <a:lnTo>
                    <a:pt x="90" y="42"/>
                  </a:lnTo>
                  <a:lnTo>
                    <a:pt x="61" y="52"/>
                  </a:lnTo>
                  <a:lnTo>
                    <a:pt x="59" y="81"/>
                  </a:lnTo>
                  <a:lnTo>
                    <a:pt x="34" y="54"/>
                  </a:lnTo>
                  <a:lnTo>
                    <a:pt x="0" y="57"/>
                  </a:lnTo>
                  <a:lnTo>
                    <a:pt x="24" y="36"/>
                  </a:lnTo>
                  <a:lnTo>
                    <a:pt x="11" y="13"/>
                  </a:lnTo>
                  <a:lnTo>
                    <a:pt x="39" y="17"/>
                  </a:lnTo>
                  <a:lnTo>
                    <a:pt x="39" y="17"/>
                  </a:lnTo>
                  <a:close/>
                </a:path>
              </a:pathLst>
            </a:custGeom>
            <a:solidFill>
              <a:srgbClr val="FFFF80"/>
            </a:solidFill>
            <a:ln w="6350" cmpd="sng">
              <a:solidFill>
                <a:schemeClr val="bg2"/>
              </a:solidFill>
              <a:round/>
            </a:ln>
          </p:spPr>
          <p:txBody>
            <a:bodyPr/>
            <a:lstStyle/>
            <a:p>
              <a:endParaRPr lang="en-US"/>
            </a:p>
          </p:txBody>
        </p:sp>
        <p:sp>
          <p:nvSpPr>
            <p:cNvPr id="428080" name="Freeform 48"/>
            <p:cNvSpPr/>
            <p:nvPr/>
          </p:nvSpPr>
          <p:spPr bwMode="auto">
            <a:xfrm>
              <a:off x="4670" y="2043"/>
              <a:ext cx="80" cy="162"/>
            </a:xfrm>
            <a:custGeom>
              <a:avLst/>
              <a:gdLst/>
              <a:ahLst/>
              <a:cxnLst>
                <a:cxn ang="0">
                  <a:pos x="0" y="0"/>
                </a:cxn>
                <a:cxn ang="0">
                  <a:pos x="0" y="1"/>
                </a:cxn>
                <a:cxn ang="0">
                  <a:pos x="2" y="4"/>
                </a:cxn>
                <a:cxn ang="0">
                  <a:pos x="5" y="9"/>
                </a:cxn>
                <a:cxn ang="0">
                  <a:pos x="8" y="15"/>
                </a:cxn>
                <a:cxn ang="0">
                  <a:pos x="12" y="23"/>
                </a:cxn>
                <a:cxn ang="0">
                  <a:pos x="16" y="33"/>
                </a:cxn>
                <a:cxn ang="0">
                  <a:pos x="20" y="43"/>
                </a:cxn>
                <a:cxn ang="0">
                  <a:pos x="25" y="54"/>
                </a:cxn>
                <a:cxn ang="0">
                  <a:pos x="29" y="66"/>
                </a:cxn>
                <a:cxn ang="0">
                  <a:pos x="33" y="78"/>
                </a:cxn>
                <a:cxn ang="0">
                  <a:pos x="39" y="90"/>
                </a:cxn>
                <a:cxn ang="0">
                  <a:pos x="44" y="104"/>
                </a:cxn>
                <a:cxn ang="0">
                  <a:pos x="47" y="115"/>
                </a:cxn>
                <a:cxn ang="0">
                  <a:pos x="51" y="127"/>
                </a:cxn>
                <a:cxn ang="0">
                  <a:pos x="53" y="139"/>
                </a:cxn>
                <a:cxn ang="0">
                  <a:pos x="56" y="149"/>
                </a:cxn>
                <a:cxn ang="0">
                  <a:pos x="60" y="162"/>
                </a:cxn>
                <a:cxn ang="0">
                  <a:pos x="80" y="157"/>
                </a:cxn>
                <a:cxn ang="0">
                  <a:pos x="75" y="104"/>
                </a:cxn>
                <a:cxn ang="0">
                  <a:pos x="68" y="0"/>
                </a:cxn>
                <a:cxn ang="0">
                  <a:pos x="0" y="0"/>
                </a:cxn>
                <a:cxn ang="0">
                  <a:pos x="0" y="0"/>
                </a:cxn>
              </a:cxnLst>
              <a:rect l="0" t="0" r="r" b="b"/>
              <a:pathLst>
                <a:path w="80" h="162">
                  <a:moveTo>
                    <a:pt x="0" y="0"/>
                  </a:moveTo>
                  <a:lnTo>
                    <a:pt x="0" y="1"/>
                  </a:lnTo>
                  <a:lnTo>
                    <a:pt x="2" y="4"/>
                  </a:lnTo>
                  <a:lnTo>
                    <a:pt x="5" y="9"/>
                  </a:lnTo>
                  <a:lnTo>
                    <a:pt x="8" y="15"/>
                  </a:lnTo>
                  <a:lnTo>
                    <a:pt x="12" y="23"/>
                  </a:lnTo>
                  <a:lnTo>
                    <a:pt x="16" y="33"/>
                  </a:lnTo>
                  <a:lnTo>
                    <a:pt x="20" y="43"/>
                  </a:lnTo>
                  <a:lnTo>
                    <a:pt x="25" y="54"/>
                  </a:lnTo>
                  <a:lnTo>
                    <a:pt x="29" y="66"/>
                  </a:lnTo>
                  <a:lnTo>
                    <a:pt x="33" y="78"/>
                  </a:lnTo>
                  <a:lnTo>
                    <a:pt x="39" y="90"/>
                  </a:lnTo>
                  <a:lnTo>
                    <a:pt x="44" y="104"/>
                  </a:lnTo>
                  <a:lnTo>
                    <a:pt x="47" y="115"/>
                  </a:lnTo>
                  <a:lnTo>
                    <a:pt x="51" y="127"/>
                  </a:lnTo>
                  <a:lnTo>
                    <a:pt x="53" y="139"/>
                  </a:lnTo>
                  <a:lnTo>
                    <a:pt x="56" y="149"/>
                  </a:lnTo>
                  <a:lnTo>
                    <a:pt x="60" y="162"/>
                  </a:lnTo>
                  <a:lnTo>
                    <a:pt x="80" y="157"/>
                  </a:lnTo>
                  <a:lnTo>
                    <a:pt x="75" y="104"/>
                  </a:lnTo>
                  <a:lnTo>
                    <a:pt x="68" y="0"/>
                  </a:lnTo>
                  <a:lnTo>
                    <a:pt x="0" y="0"/>
                  </a:lnTo>
                  <a:lnTo>
                    <a:pt x="0" y="0"/>
                  </a:lnTo>
                  <a:close/>
                </a:path>
              </a:pathLst>
            </a:custGeom>
            <a:solidFill>
              <a:srgbClr val="FFF2CC"/>
            </a:solidFill>
            <a:ln w="9525">
              <a:noFill/>
              <a:round/>
            </a:ln>
          </p:spPr>
          <p:txBody>
            <a:bodyPr/>
            <a:lstStyle/>
            <a:p>
              <a:endParaRPr lang="en-US"/>
            </a:p>
          </p:txBody>
        </p:sp>
        <p:sp>
          <p:nvSpPr>
            <p:cNvPr id="428081" name="Freeform 49"/>
            <p:cNvSpPr/>
            <p:nvPr/>
          </p:nvSpPr>
          <p:spPr bwMode="auto">
            <a:xfrm>
              <a:off x="4728" y="2043"/>
              <a:ext cx="24" cy="152"/>
            </a:xfrm>
            <a:custGeom>
              <a:avLst/>
              <a:gdLst/>
              <a:ahLst/>
              <a:cxnLst>
                <a:cxn ang="0">
                  <a:pos x="17" y="8"/>
                </a:cxn>
                <a:cxn ang="0">
                  <a:pos x="17" y="9"/>
                </a:cxn>
                <a:cxn ang="0">
                  <a:pos x="18" y="11"/>
                </a:cxn>
                <a:cxn ang="0">
                  <a:pos x="19" y="12"/>
                </a:cxn>
                <a:cxn ang="0">
                  <a:pos x="20" y="14"/>
                </a:cxn>
                <a:cxn ang="0">
                  <a:pos x="20" y="16"/>
                </a:cxn>
                <a:cxn ang="0">
                  <a:pos x="21" y="19"/>
                </a:cxn>
                <a:cxn ang="0">
                  <a:pos x="21" y="22"/>
                </a:cxn>
                <a:cxn ang="0">
                  <a:pos x="22" y="25"/>
                </a:cxn>
                <a:cxn ang="0">
                  <a:pos x="22" y="29"/>
                </a:cxn>
                <a:cxn ang="0">
                  <a:pos x="22" y="33"/>
                </a:cxn>
                <a:cxn ang="0">
                  <a:pos x="21" y="37"/>
                </a:cxn>
                <a:cxn ang="0">
                  <a:pos x="21" y="41"/>
                </a:cxn>
                <a:cxn ang="0">
                  <a:pos x="20" y="45"/>
                </a:cxn>
                <a:cxn ang="0">
                  <a:pos x="19" y="50"/>
                </a:cxn>
                <a:cxn ang="0">
                  <a:pos x="24" y="115"/>
                </a:cxn>
                <a:cxn ang="0">
                  <a:pos x="22" y="147"/>
                </a:cxn>
                <a:cxn ang="0">
                  <a:pos x="17" y="152"/>
                </a:cxn>
                <a:cxn ang="0">
                  <a:pos x="5" y="50"/>
                </a:cxn>
                <a:cxn ang="0">
                  <a:pos x="5" y="49"/>
                </a:cxn>
                <a:cxn ang="0">
                  <a:pos x="6" y="46"/>
                </a:cxn>
                <a:cxn ang="0">
                  <a:pos x="6" y="43"/>
                </a:cxn>
                <a:cxn ang="0">
                  <a:pos x="6" y="41"/>
                </a:cxn>
                <a:cxn ang="0">
                  <a:pos x="6" y="38"/>
                </a:cxn>
                <a:cxn ang="0">
                  <a:pos x="7" y="36"/>
                </a:cxn>
                <a:cxn ang="0">
                  <a:pos x="6" y="32"/>
                </a:cxn>
                <a:cxn ang="0">
                  <a:pos x="6" y="28"/>
                </a:cxn>
                <a:cxn ang="0">
                  <a:pos x="6" y="23"/>
                </a:cxn>
                <a:cxn ang="0">
                  <a:pos x="5" y="20"/>
                </a:cxn>
                <a:cxn ang="0">
                  <a:pos x="4" y="15"/>
                </a:cxn>
                <a:cxn ang="0">
                  <a:pos x="3" y="10"/>
                </a:cxn>
                <a:cxn ang="0">
                  <a:pos x="2" y="5"/>
                </a:cxn>
                <a:cxn ang="0">
                  <a:pos x="0" y="0"/>
                </a:cxn>
                <a:cxn ang="0">
                  <a:pos x="17" y="8"/>
                </a:cxn>
                <a:cxn ang="0">
                  <a:pos x="17" y="8"/>
                </a:cxn>
              </a:cxnLst>
              <a:rect l="0" t="0" r="r" b="b"/>
              <a:pathLst>
                <a:path w="24" h="152">
                  <a:moveTo>
                    <a:pt x="17" y="8"/>
                  </a:moveTo>
                  <a:lnTo>
                    <a:pt x="17" y="9"/>
                  </a:lnTo>
                  <a:lnTo>
                    <a:pt x="18" y="11"/>
                  </a:lnTo>
                  <a:lnTo>
                    <a:pt x="19" y="12"/>
                  </a:lnTo>
                  <a:lnTo>
                    <a:pt x="20" y="14"/>
                  </a:lnTo>
                  <a:lnTo>
                    <a:pt x="20" y="16"/>
                  </a:lnTo>
                  <a:lnTo>
                    <a:pt x="21" y="19"/>
                  </a:lnTo>
                  <a:lnTo>
                    <a:pt x="21" y="22"/>
                  </a:lnTo>
                  <a:lnTo>
                    <a:pt x="22" y="25"/>
                  </a:lnTo>
                  <a:lnTo>
                    <a:pt x="22" y="29"/>
                  </a:lnTo>
                  <a:lnTo>
                    <a:pt x="22" y="33"/>
                  </a:lnTo>
                  <a:lnTo>
                    <a:pt x="21" y="37"/>
                  </a:lnTo>
                  <a:lnTo>
                    <a:pt x="21" y="41"/>
                  </a:lnTo>
                  <a:lnTo>
                    <a:pt x="20" y="45"/>
                  </a:lnTo>
                  <a:lnTo>
                    <a:pt x="19" y="50"/>
                  </a:lnTo>
                  <a:lnTo>
                    <a:pt x="24" y="115"/>
                  </a:lnTo>
                  <a:lnTo>
                    <a:pt x="22" y="147"/>
                  </a:lnTo>
                  <a:lnTo>
                    <a:pt x="17" y="152"/>
                  </a:lnTo>
                  <a:lnTo>
                    <a:pt x="5" y="50"/>
                  </a:lnTo>
                  <a:lnTo>
                    <a:pt x="5" y="49"/>
                  </a:lnTo>
                  <a:lnTo>
                    <a:pt x="6" y="46"/>
                  </a:lnTo>
                  <a:lnTo>
                    <a:pt x="6" y="43"/>
                  </a:lnTo>
                  <a:lnTo>
                    <a:pt x="6" y="41"/>
                  </a:lnTo>
                  <a:lnTo>
                    <a:pt x="6" y="38"/>
                  </a:lnTo>
                  <a:lnTo>
                    <a:pt x="7" y="36"/>
                  </a:lnTo>
                  <a:lnTo>
                    <a:pt x="6" y="32"/>
                  </a:lnTo>
                  <a:lnTo>
                    <a:pt x="6" y="28"/>
                  </a:lnTo>
                  <a:lnTo>
                    <a:pt x="6" y="23"/>
                  </a:lnTo>
                  <a:lnTo>
                    <a:pt x="5" y="20"/>
                  </a:lnTo>
                  <a:lnTo>
                    <a:pt x="4" y="15"/>
                  </a:lnTo>
                  <a:lnTo>
                    <a:pt x="3" y="10"/>
                  </a:lnTo>
                  <a:lnTo>
                    <a:pt x="2" y="5"/>
                  </a:lnTo>
                  <a:lnTo>
                    <a:pt x="0" y="0"/>
                  </a:lnTo>
                  <a:lnTo>
                    <a:pt x="17" y="8"/>
                  </a:lnTo>
                  <a:lnTo>
                    <a:pt x="17" y="8"/>
                  </a:lnTo>
                  <a:close/>
                </a:path>
              </a:pathLst>
            </a:custGeom>
            <a:solidFill>
              <a:srgbClr val="FFCC80"/>
            </a:solidFill>
            <a:ln w="9525">
              <a:noFill/>
              <a:round/>
            </a:ln>
          </p:spPr>
          <p:txBody>
            <a:bodyPr/>
            <a:lstStyle/>
            <a:p>
              <a:endParaRPr lang="en-US"/>
            </a:p>
          </p:txBody>
        </p:sp>
        <p:sp>
          <p:nvSpPr>
            <p:cNvPr id="428082" name="Freeform 50"/>
            <p:cNvSpPr/>
            <p:nvPr/>
          </p:nvSpPr>
          <p:spPr bwMode="auto">
            <a:xfrm>
              <a:off x="4684" y="2045"/>
              <a:ext cx="54" cy="155"/>
            </a:xfrm>
            <a:custGeom>
              <a:avLst/>
              <a:gdLst/>
              <a:ahLst/>
              <a:cxnLst>
                <a:cxn ang="0">
                  <a:pos x="12" y="1"/>
                </a:cxn>
                <a:cxn ang="0">
                  <a:pos x="12" y="2"/>
                </a:cxn>
                <a:cxn ang="0">
                  <a:pos x="13" y="5"/>
                </a:cxn>
                <a:cxn ang="0">
                  <a:pos x="15" y="10"/>
                </a:cxn>
                <a:cxn ang="0">
                  <a:pos x="18" y="17"/>
                </a:cxn>
                <a:cxn ang="0">
                  <a:pos x="21" y="26"/>
                </a:cxn>
                <a:cxn ang="0">
                  <a:pos x="26" y="36"/>
                </a:cxn>
                <a:cxn ang="0">
                  <a:pos x="30" y="47"/>
                </a:cxn>
                <a:cxn ang="0">
                  <a:pos x="34" y="58"/>
                </a:cxn>
                <a:cxn ang="0">
                  <a:pos x="37" y="71"/>
                </a:cxn>
                <a:cxn ang="0">
                  <a:pos x="41" y="83"/>
                </a:cxn>
                <a:cxn ang="0">
                  <a:pos x="45" y="97"/>
                </a:cxn>
                <a:cxn ang="0">
                  <a:pos x="48" y="109"/>
                </a:cxn>
                <a:cxn ang="0">
                  <a:pos x="50" y="121"/>
                </a:cxn>
                <a:cxn ang="0">
                  <a:pos x="52" y="134"/>
                </a:cxn>
                <a:cxn ang="0">
                  <a:pos x="53" y="145"/>
                </a:cxn>
                <a:cxn ang="0">
                  <a:pos x="54" y="155"/>
                </a:cxn>
                <a:cxn ang="0">
                  <a:pos x="48" y="155"/>
                </a:cxn>
                <a:cxn ang="0">
                  <a:pos x="48" y="154"/>
                </a:cxn>
                <a:cxn ang="0">
                  <a:pos x="48" y="153"/>
                </a:cxn>
                <a:cxn ang="0">
                  <a:pos x="48" y="152"/>
                </a:cxn>
                <a:cxn ang="0">
                  <a:pos x="49" y="150"/>
                </a:cxn>
                <a:cxn ang="0">
                  <a:pos x="48" y="147"/>
                </a:cxn>
                <a:cxn ang="0">
                  <a:pos x="48" y="142"/>
                </a:cxn>
                <a:cxn ang="0">
                  <a:pos x="47" y="137"/>
                </a:cxn>
                <a:cxn ang="0">
                  <a:pos x="46" y="129"/>
                </a:cxn>
                <a:cxn ang="0">
                  <a:pos x="44" y="120"/>
                </a:cxn>
                <a:cxn ang="0">
                  <a:pos x="41" y="110"/>
                </a:cxn>
                <a:cxn ang="0">
                  <a:pos x="37" y="97"/>
                </a:cxn>
                <a:cxn ang="0">
                  <a:pos x="32" y="82"/>
                </a:cxn>
                <a:cxn ang="0">
                  <a:pos x="26" y="65"/>
                </a:cxn>
                <a:cxn ang="0">
                  <a:pos x="19" y="46"/>
                </a:cxn>
                <a:cxn ang="0">
                  <a:pos x="10" y="24"/>
                </a:cxn>
                <a:cxn ang="0">
                  <a:pos x="0" y="0"/>
                </a:cxn>
                <a:cxn ang="0">
                  <a:pos x="12" y="1"/>
                </a:cxn>
                <a:cxn ang="0">
                  <a:pos x="12" y="1"/>
                </a:cxn>
              </a:cxnLst>
              <a:rect l="0" t="0" r="r" b="b"/>
              <a:pathLst>
                <a:path w="54" h="155">
                  <a:moveTo>
                    <a:pt x="12" y="1"/>
                  </a:moveTo>
                  <a:lnTo>
                    <a:pt x="12" y="2"/>
                  </a:lnTo>
                  <a:lnTo>
                    <a:pt x="13" y="5"/>
                  </a:lnTo>
                  <a:lnTo>
                    <a:pt x="15" y="10"/>
                  </a:lnTo>
                  <a:lnTo>
                    <a:pt x="18" y="17"/>
                  </a:lnTo>
                  <a:lnTo>
                    <a:pt x="21" y="26"/>
                  </a:lnTo>
                  <a:lnTo>
                    <a:pt x="26" y="36"/>
                  </a:lnTo>
                  <a:lnTo>
                    <a:pt x="30" y="47"/>
                  </a:lnTo>
                  <a:lnTo>
                    <a:pt x="34" y="58"/>
                  </a:lnTo>
                  <a:lnTo>
                    <a:pt x="37" y="71"/>
                  </a:lnTo>
                  <a:lnTo>
                    <a:pt x="41" y="83"/>
                  </a:lnTo>
                  <a:lnTo>
                    <a:pt x="45" y="97"/>
                  </a:lnTo>
                  <a:lnTo>
                    <a:pt x="48" y="109"/>
                  </a:lnTo>
                  <a:lnTo>
                    <a:pt x="50" y="121"/>
                  </a:lnTo>
                  <a:lnTo>
                    <a:pt x="52" y="134"/>
                  </a:lnTo>
                  <a:lnTo>
                    <a:pt x="53" y="145"/>
                  </a:lnTo>
                  <a:lnTo>
                    <a:pt x="54" y="155"/>
                  </a:lnTo>
                  <a:lnTo>
                    <a:pt x="48" y="155"/>
                  </a:lnTo>
                  <a:lnTo>
                    <a:pt x="48" y="154"/>
                  </a:lnTo>
                  <a:lnTo>
                    <a:pt x="48" y="153"/>
                  </a:lnTo>
                  <a:lnTo>
                    <a:pt x="48" y="152"/>
                  </a:lnTo>
                  <a:lnTo>
                    <a:pt x="49" y="150"/>
                  </a:lnTo>
                  <a:lnTo>
                    <a:pt x="48" y="147"/>
                  </a:lnTo>
                  <a:lnTo>
                    <a:pt x="48" y="142"/>
                  </a:lnTo>
                  <a:lnTo>
                    <a:pt x="47" y="137"/>
                  </a:lnTo>
                  <a:lnTo>
                    <a:pt x="46" y="129"/>
                  </a:lnTo>
                  <a:lnTo>
                    <a:pt x="44" y="120"/>
                  </a:lnTo>
                  <a:lnTo>
                    <a:pt x="41" y="110"/>
                  </a:lnTo>
                  <a:lnTo>
                    <a:pt x="37" y="97"/>
                  </a:lnTo>
                  <a:lnTo>
                    <a:pt x="32" y="82"/>
                  </a:lnTo>
                  <a:lnTo>
                    <a:pt x="26" y="65"/>
                  </a:lnTo>
                  <a:lnTo>
                    <a:pt x="19" y="46"/>
                  </a:lnTo>
                  <a:lnTo>
                    <a:pt x="10" y="24"/>
                  </a:lnTo>
                  <a:lnTo>
                    <a:pt x="0" y="0"/>
                  </a:lnTo>
                  <a:lnTo>
                    <a:pt x="12" y="1"/>
                  </a:lnTo>
                  <a:lnTo>
                    <a:pt x="12" y="1"/>
                  </a:lnTo>
                  <a:close/>
                </a:path>
              </a:pathLst>
            </a:custGeom>
            <a:solidFill>
              <a:srgbClr val="FFCC80"/>
            </a:solidFill>
            <a:ln w="9525">
              <a:noFill/>
              <a:round/>
            </a:ln>
          </p:spPr>
          <p:txBody>
            <a:bodyPr/>
            <a:lstStyle/>
            <a:p>
              <a:endParaRPr lang="en-US"/>
            </a:p>
          </p:txBody>
        </p:sp>
        <p:sp>
          <p:nvSpPr>
            <p:cNvPr id="428083" name="Freeform 51"/>
            <p:cNvSpPr/>
            <p:nvPr/>
          </p:nvSpPr>
          <p:spPr bwMode="auto">
            <a:xfrm>
              <a:off x="4612" y="1859"/>
              <a:ext cx="94" cy="173"/>
            </a:xfrm>
            <a:custGeom>
              <a:avLst/>
              <a:gdLst/>
              <a:ahLst/>
              <a:cxnLst>
                <a:cxn ang="0">
                  <a:pos x="36" y="9"/>
                </a:cxn>
                <a:cxn ang="0">
                  <a:pos x="0" y="170"/>
                </a:cxn>
                <a:cxn ang="0">
                  <a:pos x="38" y="173"/>
                </a:cxn>
                <a:cxn ang="0">
                  <a:pos x="94" y="106"/>
                </a:cxn>
                <a:cxn ang="0">
                  <a:pos x="90" y="11"/>
                </a:cxn>
                <a:cxn ang="0">
                  <a:pos x="51" y="0"/>
                </a:cxn>
                <a:cxn ang="0">
                  <a:pos x="36" y="9"/>
                </a:cxn>
                <a:cxn ang="0">
                  <a:pos x="36" y="9"/>
                </a:cxn>
              </a:cxnLst>
              <a:rect l="0" t="0" r="r" b="b"/>
              <a:pathLst>
                <a:path w="94" h="173">
                  <a:moveTo>
                    <a:pt x="36" y="9"/>
                  </a:moveTo>
                  <a:lnTo>
                    <a:pt x="0" y="170"/>
                  </a:lnTo>
                  <a:lnTo>
                    <a:pt x="38" y="173"/>
                  </a:lnTo>
                  <a:lnTo>
                    <a:pt x="94" y="106"/>
                  </a:lnTo>
                  <a:lnTo>
                    <a:pt x="90" y="11"/>
                  </a:lnTo>
                  <a:lnTo>
                    <a:pt x="51" y="0"/>
                  </a:lnTo>
                  <a:lnTo>
                    <a:pt x="36" y="9"/>
                  </a:lnTo>
                  <a:lnTo>
                    <a:pt x="36" y="9"/>
                  </a:lnTo>
                  <a:close/>
                </a:path>
              </a:pathLst>
            </a:custGeom>
            <a:solidFill>
              <a:srgbClr val="B0C77D"/>
            </a:solidFill>
            <a:ln w="9525">
              <a:noFill/>
              <a:round/>
            </a:ln>
          </p:spPr>
          <p:txBody>
            <a:bodyPr/>
            <a:lstStyle/>
            <a:p>
              <a:endParaRPr lang="en-US"/>
            </a:p>
          </p:txBody>
        </p:sp>
        <p:sp>
          <p:nvSpPr>
            <p:cNvPr id="428084" name="Freeform 52"/>
            <p:cNvSpPr/>
            <p:nvPr/>
          </p:nvSpPr>
          <p:spPr bwMode="auto">
            <a:xfrm>
              <a:off x="4701" y="1876"/>
              <a:ext cx="69" cy="164"/>
            </a:xfrm>
            <a:custGeom>
              <a:avLst/>
              <a:gdLst/>
              <a:ahLst/>
              <a:cxnLst>
                <a:cxn ang="0">
                  <a:pos x="52" y="0"/>
                </a:cxn>
                <a:cxn ang="0">
                  <a:pos x="54" y="63"/>
                </a:cxn>
                <a:cxn ang="0">
                  <a:pos x="55" y="102"/>
                </a:cxn>
                <a:cxn ang="0">
                  <a:pos x="61" y="116"/>
                </a:cxn>
                <a:cxn ang="0">
                  <a:pos x="69" y="162"/>
                </a:cxn>
                <a:cxn ang="0">
                  <a:pos x="58" y="164"/>
                </a:cxn>
                <a:cxn ang="0">
                  <a:pos x="0" y="136"/>
                </a:cxn>
                <a:cxn ang="0">
                  <a:pos x="35" y="5"/>
                </a:cxn>
                <a:cxn ang="0">
                  <a:pos x="52" y="0"/>
                </a:cxn>
                <a:cxn ang="0">
                  <a:pos x="52" y="0"/>
                </a:cxn>
              </a:cxnLst>
              <a:rect l="0" t="0" r="r" b="b"/>
              <a:pathLst>
                <a:path w="69" h="164">
                  <a:moveTo>
                    <a:pt x="52" y="0"/>
                  </a:moveTo>
                  <a:lnTo>
                    <a:pt x="54" y="63"/>
                  </a:lnTo>
                  <a:lnTo>
                    <a:pt x="55" y="102"/>
                  </a:lnTo>
                  <a:lnTo>
                    <a:pt x="61" y="116"/>
                  </a:lnTo>
                  <a:lnTo>
                    <a:pt x="69" y="162"/>
                  </a:lnTo>
                  <a:lnTo>
                    <a:pt x="58" y="164"/>
                  </a:lnTo>
                  <a:lnTo>
                    <a:pt x="0" y="136"/>
                  </a:lnTo>
                  <a:lnTo>
                    <a:pt x="35" y="5"/>
                  </a:lnTo>
                  <a:lnTo>
                    <a:pt x="52" y="0"/>
                  </a:lnTo>
                  <a:lnTo>
                    <a:pt x="52" y="0"/>
                  </a:lnTo>
                  <a:close/>
                </a:path>
              </a:pathLst>
            </a:custGeom>
            <a:solidFill>
              <a:srgbClr val="9CB367"/>
            </a:solidFill>
            <a:ln w="9525">
              <a:noFill/>
              <a:round/>
            </a:ln>
          </p:spPr>
          <p:txBody>
            <a:bodyPr/>
            <a:lstStyle/>
            <a:p>
              <a:endParaRPr lang="en-US"/>
            </a:p>
          </p:txBody>
        </p:sp>
        <p:sp>
          <p:nvSpPr>
            <p:cNvPr id="428085" name="Freeform 53"/>
            <p:cNvSpPr/>
            <p:nvPr/>
          </p:nvSpPr>
          <p:spPr bwMode="auto">
            <a:xfrm>
              <a:off x="4686" y="1872"/>
              <a:ext cx="76" cy="169"/>
            </a:xfrm>
            <a:custGeom>
              <a:avLst/>
              <a:gdLst/>
              <a:ahLst/>
              <a:cxnLst>
                <a:cxn ang="0">
                  <a:pos x="67" y="4"/>
                </a:cxn>
                <a:cxn ang="0">
                  <a:pos x="54" y="59"/>
                </a:cxn>
                <a:cxn ang="0">
                  <a:pos x="69" y="67"/>
                </a:cxn>
                <a:cxn ang="0">
                  <a:pos x="76" y="120"/>
                </a:cxn>
                <a:cxn ang="0">
                  <a:pos x="73" y="168"/>
                </a:cxn>
                <a:cxn ang="0">
                  <a:pos x="56" y="169"/>
                </a:cxn>
                <a:cxn ang="0">
                  <a:pos x="0" y="87"/>
                </a:cxn>
                <a:cxn ang="0">
                  <a:pos x="13" y="20"/>
                </a:cxn>
                <a:cxn ang="0">
                  <a:pos x="59" y="0"/>
                </a:cxn>
                <a:cxn ang="0">
                  <a:pos x="67" y="4"/>
                </a:cxn>
                <a:cxn ang="0">
                  <a:pos x="67" y="4"/>
                </a:cxn>
              </a:cxnLst>
              <a:rect l="0" t="0" r="r" b="b"/>
              <a:pathLst>
                <a:path w="76" h="169">
                  <a:moveTo>
                    <a:pt x="67" y="4"/>
                  </a:moveTo>
                  <a:lnTo>
                    <a:pt x="54" y="59"/>
                  </a:lnTo>
                  <a:lnTo>
                    <a:pt x="69" y="67"/>
                  </a:lnTo>
                  <a:lnTo>
                    <a:pt x="76" y="120"/>
                  </a:lnTo>
                  <a:lnTo>
                    <a:pt x="73" y="168"/>
                  </a:lnTo>
                  <a:lnTo>
                    <a:pt x="56" y="169"/>
                  </a:lnTo>
                  <a:lnTo>
                    <a:pt x="0" y="87"/>
                  </a:lnTo>
                  <a:lnTo>
                    <a:pt x="13" y="20"/>
                  </a:lnTo>
                  <a:lnTo>
                    <a:pt x="59" y="0"/>
                  </a:lnTo>
                  <a:lnTo>
                    <a:pt x="67" y="4"/>
                  </a:lnTo>
                  <a:lnTo>
                    <a:pt x="67" y="4"/>
                  </a:lnTo>
                  <a:close/>
                </a:path>
              </a:pathLst>
            </a:custGeom>
            <a:solidFill>
              <a:srgbClr val="89964C"/>
            </a:solidFill>
            <a:ln w="9525">
              <a:noFill/>
              <a:round/>
            </a:ln>
          </p:spPr>
          <p:txBody>
            <a:bodyPr/>
            <a:lstStyle/>
            <a:p>
              <a:endParaRPr lang="en-US"/>
            </a:p>
          </p:txBody>
        </p:sp>
        <p:sp>
          <p:nvSpPr>
            <p:cNvPr id="428086" name="Freeform 54"/>
            <p:cNvSpPr/>
            <p:nvPr/>
          </p:nvSpPr>
          <p:spPr bwMode="auto">
            <a:xfrm>
              <a:off x="4629" y="1925"/>
              <a:ext cx="133" cy="131"/>
            </a:xfrm>
            <a:custGeom>
              <a:avLst/>
              <a:gdLst/>
              <a:ahLst/>
              <a:cxnLst>
                <a:cxn ang="0">
                  <a:pos x="45" y="5"/>
                </a:cxn>
                <a:cxn ang="0">
                  <a:pos x="30" y="5"/>
                </a:cxn>
                <a:cxn ang="0">
                  <a:pos x="26" y="26"/>
                </a:cxn>
                <a:cxn ang="0">
                  <a:pos x="10" y="26"/>
                </a:cxn>
                <a:cxn ang="0">
                  <a:pos x="0" y="117"/>
                </a:cxn>
                <a:cxn ang="0">
                  <a:pos x="119" y="131"/>
                </a:cxn>
                <a:cxn ang="0">
                  <a:pos x="133" y="39"/>
                </a:cxn>
                <a:cxn ang="0">
                  <a:pos x="116" y="36"/>
                </a:cxn>
                <a:cxn ang="0">
                  <a:pos x="116" y="14"/>
                </a:cxn>
                <a:cxn ang="0">
                  <a:pos x="92" y="10"/>
                </a:cxn>
                <a:cxn ang="0">
                  <a:pos x="89" y="19"/>
                </a:cxn>
                <a:cxn ang="0">
                  <a:pos x="101" y="23"/>
                </a:cxn>
                <a:cxn ang="0">
                  <a:pos x="101" y="39"/>
                </a:cxn>
                <a:cxn ang="0">
                  <a:pos x="41" y="28"/>
                </a:cxn>
                <a:cxn ang="0">
                  <a:pos x="41" y="14"/>
                </a:cxn>
                <a:cxn ang="0">
                  <a:pos x="63" y="16"/>
                </a:cxn>
                <a:cxn ang="0">
                  <a:pos x="63" y="0"/>
                </a:cxn>
                <a:cxn ang="0">
                  <a:pos x="45" y="5"/>
                </a:cxn>
                <a:cxn ang="0">
                  <a:pos x="45" y="5"/>
                </a:cxn>
              </a:cxnLst>
              <a:rect l="0" t="0" r="r" b="b"/>
              <a:pathLst>
                <a:path w="133" h="131">
                  <a:moveTo>
                    <a:pt x="45" y="5"/>
                  </a:moveTo>
                  <a:lnTo>
                    <a:pt x="30" y="5"/>
                  </a:lnTo>
                  <a:lnTo>
                    <a:pt x="26" y="26"/>
                  </a:lnTo>
                  <a:lnTo>
                    <a:pt x="10" y="26"/>
                  </a:lnTo>
                  <a:lnTo>
                    <a:pt x="0" y="117"/>
                  </a:lnTo>
                  <a:lnTo>
                    <a:pt x="119" y="131"/>
                  </a:lnTo>
                  <a:lnTo>
                    <a:pt x="133" y="39"/>
                  </a:lnTo>
                  <a:lnTo>
                    <a:pt x="116" y="36"/>
                  </a:lnTo>
                  <a:lnTo>
                    <a:pt x="116" y="14"/>
                  </a:lnTo>
                  <a:lnTo>
                    <a:pt x="92" y="10"/>
                  </a:lnTo>
                  <a:lnTo>
                    <a:pt x="89" y="19"/>
                  </a:lnTo>
                  <a:lnTo>
                    <a:pt x="101" y="23"/>
                  </a:lnTo>
                  <a:lnTo>
                    <a:pt x="101" y="39"/>
                  </a:lnTo>
                  <a:lnTo>
                    <a:pt x="41" y="28"/>
                  </a:lnTo>
                  <a:lnTo>
                    <a:pt x="41" y="14"/>
                  </a:lnTo>
                  <a:lnTo>
                    <a:pt x="63" y="16"/>
                  </a:lnTo>
                  <a:lnTo>
                    <a:pt x="63" y="0"/>
                  </a:lnTo>
                  <a:lnTo>
                    <a:pt x="45" y="5"/>
                  </a:lnTo>
                  <a:lnTo>
                    <a:pt x="45" y="5"/>
                  </a:lnTo>
                  <a:close/>
                </a:path>
              </a:pathLst>
            </a:custGeom>
            <a:solidFill>
              <a:srgbClr val="000000"/>
            </a:solidFill>
            <a:ln w="9525">
              <a:noFill/>
              <a:round/>
            </a:ln>
          </p:spPr>
          <p:txBody>
            <a:bodyPr/>
            <a:lstStyle/>
            <a:p>
              <a:endParaRPr lang="en-US"/>
            </a:p>
          </p:txBody>
        </p:sp>
        <p:sp>
          <p:nvSpPr>
            <p:cNvPr id="428087" name="Freeform 55"/>
            <p:cNvSpPr/>
            <p:nvPr/>
          </p:nvSpPr>
          <p:spPr bwMode="auto">
            <a:xfrm>
              <a:off x="4674" y="1902"/>
              <a:ext cx="29" cy="49"/>
            </a:xfrm>
            <a:custGeom>
              <a:avLst/>
              <a:gdLst/>
              <a:ahLst/>
              <a:cxnLst>
                <a:cxn ang="0">
                  <a:pos x="17" y="0"/>
                </a:cxn>
                <a:cxn ang="0">
                  <a:pos x="2" y="12"/>
                </a:cxn>
                <a:cxn ang="0">
                  <a:pos x="0" y="28"/>
                </a:cxn>
                <a:cxn ang="0">
                  <a:pos x="12" y="29"/>
                </a:cxn>
                <a:cxn ang="0">
                  <a:pos x="7" y="46"/>
                </a:cxn>
                <a:cxn ang="0">
                  <a:pos x="22" y="49"/>
                </a:cxn>
                <a:cxn ang="0">
                  <a:pos x="29" y="31"/>
                </a:cxn>
                <a:cxn ang="0">
                  <a:pos x="29" y="2"/>
                </a:cxn>
                <a:cxn ang="0">
                  <a:pos x="17" y="0"/>
                </a:cxn>
                <a:cxn ang="0">
                  <a:pos x="17" y="0"/>
                </a:cxn>
              </a:cxnLst>
              <a:rect l="0" t="0" r="r" b="b"/>
              <a:pathLst>
                <a:path w="29" h="49">
                  <a:moveTo>
                    <a:pt x="17" y="0"/>
                  </a:moveTo>
                  <a:lnTo>
                    <a:pt x="2" y="12"/>
                  </a:lnTo>
                  <a:lnTo>
                    <a:pt x="0" y="28"/>
                  </a:lnTo>
                  <a:lnTo>
                    <a:pt x="12" y="29"/>
                  </a:lnTo>
                  <a:lnTo>
                    <a:pt x="7" y="46"/>
                  </a:lnTo>
                  <a:lnTo>
                    <a:pt x="22" y="49"/>
                  </a:lnTo>
                  <a:lnTo>
                    <a:pt x="29" y="31"/>
                  </a:lnTo>
                  <a:lnTo>
                    <a:pt x="29" y="2"/>
                  </a:lnTo>
                  <a:lnTo>
                    <a:pt x="17" y="0"/>
                  </a:lnTo>
                  <a:lnTo>
                    <a:pt x="17" y="0"/>
                  </a:lnTo>
                  <a:close/>
                </a:path>
              </a:pathLst>
            </a:custGeom>
            <a:solidFill>
              <a:srgbClr val="FFF2CC"/>
            </a:solidFill>
            <a:ln w="9525">
              <a:noFill/>
              <a:round/>
            </a:ln>
          </p:spPr>
          <p:txBody>
            <a:bodyPr/>
            <a:lstStyle/>
            <a:p>
              <a:endParaRPr lang="en-US"/>
            </a:p>
          </p:txBody>
        </p:sp>
        <p:sp>
          <p:nvSpPr>
            <p:cNvPr id="428088" name="Freeform 56"/>
            <p:cNvSpPr/>
            <p:nvPr/>
          </p:nvSpPr>
          <p:spPr bwMode="auto">
            <a:xfrm>
              <a:off x="4696" y="1901"/>
              <a:ext cx="32" cy="55"/>
            </a:xfrm>
            <a:custGeom>
              <a:avLst/>
              <a:gdLst/>
              <a:ahLst/>
              <a:cxnLst>
                <a:cxn ang="0">
                  <a:pos x="0" y="50"/>
                </a:cxn>
                <a:cxn ang="0">
                  <a:pos x="21" y="55"/>
                </a:cxn>
                <a:cxn ang="0">
                  <a:pos x="32" y="35"/>
                </a:cxn>
                <a:cxn ang="0">
                  <a:pos x="26" y="0"/>
                </a:cxn>
                <a:cxn ang="0">
                  <a:pos x="1" y="8"/>
                </a:cxn>
                <a:cxn ang="0">
                  <a:pos x="0" y="50"/>
                </a:cxn>
                <a:cxn ang="0">
                  <a:pos x="0" y="50"/>
                </a:cxn>
              </a:cxnLst>
              <a:rect l="0" t="0" r="r" b="b"/>
              <a:pathLst>
                <a:path w="32" h="55">
                  <a:moveTo>
                    <a:pt x="0" y="50"/>
                  </a:moveTo>
                  <a:lnTo>
                    <a:pt x="21" y="55"/>
                  </a:lnTo>
                  <a:lnTo>
                    <a:pt x="32" y="35"/>
                  </a:lnTo>
                  <a:lnTo>
                    <a:pt x="26" y="0"/>
                  </a:lnTo>
                  <a:lnTo>
                    <a:pt x="1" y="8"/>
                  </a:lnTo>
                  <a:lnTo>
                    <a:pt x="0" y="50"/>
                  </a:lnTo>
                  <a:lnTo>
                    <a:pt x="0" y="50"/>
                  </a:lnTo>
                  <a:close/>
                </a:path>
              </a:pathLst>
            </a:custGeom>
            <a:solidFill>
              <a:srgbClr val="FFCC80"/>
            </a:solidFill>
            <a:ln w="9525">
              <a:noFill/>
              <a:round/>
            </a:ln>
          </p:spPr>
          <p:txBody>
            <a:bodyPr/>
            <a:lstStyle/>
            <a:p>
              <a:endParaRPr lang="en-US"/>
            </a:p>
          </p:txBody>
        </p:sp>
        <p:sp>
          <p:nvSpPr>
            <p:cNvPr id="428089" name="Freeform 57"/>
            <p:cNvSpPr/>
            <p:nvPr/>
          </p:nvSpPr>
          <p:spPr bwMode="auto">
            <a:xfrm>
              <a:off x="4395" y="1562"/>
              <a:ext cx="101" cy="47"/>
            </a:xfrm>
            <a:custGeom>
              <a:avLst/>
              <a:gdLst/>
              <a:ahLst/>
              <a:cxnLst>
                <a:cxn ang="0">
                  <a:pos x="0" y="9"/>
                </a:cxn>
                <a:cxn ang="0">
                  <a:pos x="4" y="3"/>
                </a:cxn>
                <a:cxn ang="0">
                  <a:pos x="53" y="11"/>
                </a:cxn>
                <a:cxn ang="0">
                  <a:pos x="48" y="3"/>
                </a:cxn>
                <a:cxn ang="0">
                  <a:pos x="56" y="0"/>
                </a:cxn>
                <a:cxn ang="0">
                  <a:pos x="71" y="13"/>
                </a:cxn>
                <a:cxn ang="0">
                  <a:pos x="79" y="14"/>
                </a:cxn>
                <a:cxn ang="0">
                  <a:pos x="101" y="36"/>
                </a:cxn>
                <a:cxn ang="0">
                  <a:pos x="88" y="47"/>
                </a:cxn>
                <a:cxn ang="0">
                  <a:pos x="44" y="24"/>
                </a:cxn>
                <a:cxn ang="0">
                  <a:pos x="0" y="9"/>
                </a:cxn>
                <a:cxn ang="0">
                  <a:pos x="0" y="9"/>
                </a:cxn>
              </a:cxnLst>
              <a:rect l="0" t="0" r="r" b="b"/>
              <a:pathLst>
                <a:path w="101" h="47">
                  <a:moveTo>
                    <a:pt x="0" y="9"/>
                  </a:moveTo>
                  <a:lnTo>
                    <a:pt x="4" y="3"/>
                  </a:lnTo>
                  <a:lnTo>
                    <a:pt x="53" y="11"/>
                  </a:lnTo>
                  <a:lnTo>
                    <a:pt x="48" y="3"/>
                  </a:lnTo>
                  <a:lnTo>
                    <a:pt x="56" y="0"/>
                  </a:lnTo>
                  <a:lnTo>
                    <a:pt x="71" y="13"/>
                  </a:lnTo>
                  <a:lnTo>
                    <a:pt x="79" y="14"/>
                  </a:lnTo>
                  <a:lnTo>
                    <a:pt x="101" y="36"/>
                  </a:lnTo>
                  <a:lnTo>
                    <a:pt x="88" y="47"/>
                  </a:lnTo>
                  <a:lnTo>
                    <a:pt x="44" y="24"/>
                  </a:lnTo>
                  <a:lnTo>
                    <a:pt x="0" y="9"/>
                  </a:lnTo>
                  <a:lnTo>
                    <a:pt x="0" y="9"/>
                  </a:lnTo>
                  <a:close/>
                </a:path>
              </a:pathLst>
            </a:custGeom>
            <a:solidFill>
              <a:srgbClr val="FFCC80"/>
            </a:solidFill>
            <a:ln w="9525">
              <a:noFill/>
              <a:round/>
            </a:ln>
          </p:spPr>
          <p:txBody>
            <a:bodyPr/>
            <a:lstStyle/>
            <a:p>
              <a:endParaRPr lang="en-US"/>
            </a:p>
          </p:txBody>
        </p:sp>
        <p:sp>
          <p:nvSpPr>
            <p:cNvPr id="428090" name="Freeform 58"/>
            <p:cNvSpPr/>
            <p:nvPr/>
          </p:nvSpPr>
          <p:spPr bwMode="auto">
            <a:xfrm>
              <a:off x="4390" y="1571"/>
              <a:ext cx="97" cy="39"/>
            </a:xfrm>
            <a:custGeom>
              <a:avLst/>
              <a:gdLst/>
              <a:ahLst/>
              <a:cxnLst>
                <a:cxn ang="0">
                  <a:pos x="83" y="39"/>
                </a:cxn>
                <a:cxn ang="0">
                  <a:pos x="53" y="22"/>
                </a:cxn>
                <a:cxn ang="0">
                  <a:pos x="0" y="9"/>
                </a:cxn>
                <a:cxn ang="0">
                  <a:pos x="5" y="0"/>
                </a:cxn>
                <a:cxn ang="0">
                  <a:pos x="73" y="14"/>
                </a:cxn>
                <a:cxn ang="0">
                  <a:pos x="97" y="35"/>
                </a:cxn>
                <a:cxn ang="0">
                  <a:pos x="83" y="39"/>
                </a:cxn>
                <a:cxn ang="0">
                  <a:pos x="83" y="39"/>
                </a:cxn>
              </a:cxnLst>
              <a:rect l="0" t="0" r="r" b="b"/>
              <a:pathLst>
                <a:path w="97" h="39">
                  <a:moveTo>
                    <a:pt x="83" y="39"/>
                  </a:moveTo>
                  <a:lnTo>
                    <a:pt x="53" y="22"/>
                  </a:lnTo>
                  <a:lnTo>
                    <a:pt x="0" y="9"/>
                  </a:lnTo>
                  <a:lnTo>
                    <a:pt x="5" y="0"/>
                  </a:lnTo>
                  <a:lnTo>
                    <a:pt x="73" y="14"/>
                  </a:lnTo>
                  <a:lnTo>
                    <a:pt x="97" y="35"/>
                  </a:lnTo>
                  <a:lnTo>
                    <a:pt x="83" y="39"/>
                  </a:lnTo>
                  <a:lnTo>
                    <a:pt x="83" y="39"/>
                  </a:lnTo>
                  <a:close/>
                </a:path>
              </a:pathLst>
            </a:custGeom>
            <a:solidFill>
              <a:srgbClr val="FFF2CC"/>
            </a:solidFill>
            <a:ln w="9525">
              <a:noFill/>
              <a:round/>
            </a:ln>
          </p:spPr>
          <p:txBody>
            <a:bodyPr/>
            <a:lstStyle/>
            <a:p>
              <a:endParaRPr lang="en-US"/>
            </a:p>
          </p:txBody>
        </p:sp>
        <p:sp>
          <p:nvSpPr>
            <p:cNvPr id="428091" name="Freeform 59"/>
            <p:cNvSpPr/>
            <p:nvPr/>
          </p:nvSpPr>
          <p:spPr bwMode="auto">
            <a:xfrm>
              <a:off x="4620" y="1686"/>
              <a:ext cx="47" cy="173"/>
            </a:xfrm>
            <a:custGeom>
              <a:avLst/>
              <a:gdLst/>
              <a:ahLst/>
              <a:cxnLst>
                <a:cxn ang="0">
                  <a:pos x="30" y="173"/>
                </a:cxn>
                <a:cxn ang="0">
                  <a:pos x="30" y="172"/>
                </a:cxn>
                <a:cxn ang="0">
                  <a:pos x="29" y="171"/>
                </a:cxn>
                <a:cxn ang="0">
                  <a:pos x="28" y="166"/>
                </a:cxn>
                <a:cxn ang="0">
                  <a:pos x="26" y="162"/>
                </a:cxn>
                <a:cxn ang="0">
                  <a:pos x="24" y="156"/>
                </a:cxn>
                <a:cxn ang="0">
                  <a:pos x="22" y="149"/>
                </a:cxn>
                <a:cxn ang="0">
                  <a:pos x="20" y="141"/>
                </a:cxn>
                <a:cxn ang="0">
                  <a:pos x="17" y="130"/>
                </a:cxn>
                <a:cxn ang="0">
                  <a:pos x="14" y="119"/>
                </a:cxn>
                <a:cxn ang="0">
                  <a:pos x="11" y="106"/>
                </a:cxn>
                <a:cxn ang="0">
                  <a:pos x="8" y="92"/>
                </a:cxn>
                <a:cxn ang="0">
                  <a:pos x="6" y="76"/>
                </a:cxn>
                <a:cxn ang="0">
                  <a:pos x="4" y="59"/>
                </a:cxn>
                <a:cxn ang="0">
                  <a:pos x="2" y="41"/>
                </a:cxn>
                <a:cxn ang="0">
                  <a:pos x="1" y="20"/>
                </a:cxn>
                <a:cxn ang="0">
                  <a:pos x="0" y="0"/>
                </a:cxn>
                <a:cxn ang="0">
                  <a:pos x="23" y="3"/>
                </a:cxn>
                <a:cxn ang="0">
                  <a:pos x="35" y="99"/>
                </a:cxn>
                <a:cxn ang="0">
                  <a:pos x="47" y="166"/>
                </a:cxn>
                <a:cxn ang="0">
                  <a:pos x="30" y="173"/>
                </a:cxn>
                <a:cxn ang="0">
                  <a:pos x="30" y="173"/>
                </a:cxn>
              </a:cxnLst>
              <a:rect l="0" t="0" r="r" b="b"/>
              <a:pathLst>
                <a:path w="47" h="173">
                  <a:moveTo>
                    <a:pt x="30" y="173"/>
                  </a:moveTo>
                  <a:lnTo>
                    <a:pt x="30" y="172"/>
                  </a:lnTo>
                  <a:lnTo>
                    <a:pt x="29" y="171"/>
                  </a:lnTo>
                  <a:lnTo>
                    <a:pt x="28" y="166"/>
                  </a:lnTo>
                  <a:lnTo>
                    <a:pt x="26" y="162"/>
                  </a:lnTo>
                  <a:lnTo>
                    <a:pt x="24" y="156"/>
                  </a:lnTo>
                  <a:lnTo>
                    <a:pt x="22" y="149"/>
                  </a:lnTo>
                  <a:lnTo>
                    <a:pt x="20" y="141"/>
                  </a:lnTo>
                  <a:lnTo>
                    <a:pt x="17" y="130"/>
                  </a:lnTo>
                  <a:lnTo>
                    <a:pt x="14" y="119"/>
                  </a:lnTo>
                  <a:lnTo>
                    <a:pt x="11" y="106"/>
                  </a:lnTo>
                  <a:lnTo>
                    <a:pt x="8" y="92"/>
                  </a:lnTo>
                  <a:lnTo>
                    <a:pt x="6" y="76"/>
                  </a:lnTo>
                  <a:lnTo>
                    <a:pt x="4" y="59"/>
                  </a:lnTo>
                  <a:lnTo>
                    <a:pt x="2" y="41"/>
                  </a:lnTo>
                  <a:lnTo>
                    <a:pt x="1" y="20"/>
                  </a:lnTo>
                  <a:lnTo>
                    <a:pt x="0" y="0"/>
                  </a:lnTo>
                  <a:lnTo>
                    <a:pt x="23" y="3"/>
                  </a:lnTo>
                  <a:lnTo>
                    <a:pt x="35" y="99"/>
                  </a:lnTo>
                  <a:lnTo>
                    <a:pt x="47" y="166"/>
                  </a:lnTo>
                  <a:lnTo>
                    <a:pt x="30" y="173"/>
                  </a:lnTo>
                  <a:lnTo>
                    <a:pt x="30" y="173"/>
                  </a:lnTo>
                  <a:close/>
                </a:path>
              </a:pathLst>
            </a:custGeom>
            <a:solidFill>
              <a:srgbClr val="9CB367"/>
            </a:solidFill>
            <a:ln w="9525">
              <a:noFill/>
              <a:round/>
            </a:ln>
          </p:spPr>
          <p:txBody>
            <a:bodyPr/>
            <a:lstStyle/>
            <a:p>
              <a:endParaRPr lang="en-US"/>
            </a:p>
          </p:txBody>
        </p:sp>
        <p:sp>
          <p:nvSpPr>
            <p:cNvPr id="428092" name="Freeform 60"/>
            <p:cNvSpPr/>
            <p:nvPr/>
          </p:nvSpPr>
          <p:spPr bwMode="auto">
            <a:xfrm>
              <a:off x="4463" y="1598"/>
              <a:ext cx="187" cy="253"/>
            </a:xfrm>
            <a:custGeom>
              <a:avLst/>
              <a:gdLst/>
              <a:ahLst/>
              <a:cxnLst>
                <a:cxn ang="0">
                  <a:pos x="20" y="0"/>
                </a:cxn>
                <a:cxn ang="0">
                  <a:pos x="7" y="11"/>
                </a:cxn>
                <a:cxn ang="0">
                  <a:pos x="0" y="24"/>
                </a:cxn>
                <a:cxn ang="0">
                  <a:pos x="60" y="79"/>
                </a:cxn>
                <a:cxn ang="0">
                  <a:pos x="162" y="94"/>
                </a:cxn>
                <a:cxn ang="0">
                  <a:pos x="187" y="253"/>
                </a:cxn>
                <a:cxn ang="0">
                  <a:pos x="184" y="170"/>
                </a:cxn>
                <a:cxn ang="0">
                  <a:pos x="184" y="52"/>
                </a:cxn>
                <a:cxn ang="0">
                  <a:pos x="83" y="40"/>
                </a:cxn>
                <a:cxn ang="0">
                  <a:pos x="20" y="0"/>
                </a:cxn>
                <a:cxn ang="0">
                  <a:pos x="20" y="0"/>
                </a:cxn>
              </a:cxnLst>
              <a:rect l="0" t="0" r="r" b="b"/>
              <a:pathLst>
                <a:path w="187" h="253">
                  <a:moveTo>
                    <a:pt x="20" y="0"/>
                  </a:moveTo>
                  <a:lnTo>
                    <a:pt x="7" y="11"/>
                  </a:lnTo>
                  <a:lnTo>
                    <a:pt x="0" y="24"/>
                  </a:lnTo>
                  <a:lnTo>
                    <a:pt x="60" y="79"/>
                  </a:lnTo>
                  <a:lnTo>
                    <a:pt x="162" y="94"/>
                  </a:lnTo>
                  <a:lnTo>
                    <a:pt x="187" y="253"/>
                  </a:lnTo>
                  <a:lnTo>
                    <a:pt x="184" y="170"/>
                  </a:lnTo>
                  <a:lnTo>
                    <a:pt x="184" y="52"/>
                  </a:lnTo>
                  <a:lnTo>
                    <a:pt x="83" y="40"/>
                  </a:lnTo>
                  <a:lnTo>
                    <a:pt x="20" y="0"/>
                  </a:lnTo>
                  <a:lnTo>
                    <a:pt x="20" y="0"/>
                  </a:lnTo>
                  <a:close/>
                </a:path>
              </a:pathLst>
            </a:custGeom>
            <a:solidFill>
              <a:srgbClr val="B0C77D"/>
            </a:solidFill>
            <a:ln w="9525">
              <a:noFill/>
              <a:round/>
            </a:ln>
          </p:spPr>
          <p:txBody>
            <a:bodyPr/>
            <a:lstStyle/>
            <a:p>
              <a:endParaRPr lang="en-US"/>
            </a:p>
          </p:txBody>
        </p:sp>
        <p:sp>
          <p:nvSpPr>
            <p:cNvPr id="428093" name="Freeform 61"/>
            <p:cNvSpPr/>
            <p:nvPr/>
          </p:nvSpPr>
          <p:spPr bwMode="auto">
            <a:xfrm>
              <a:off x="4483" y="1593"/>
              <a:ext cx="161" cy="70"/>
            </a:xfrm>
            <a:custGeom>
              <a:avLst/>
              <a:gdLst/>
              <a:ahLst/>
              <a:cxnLst>
                <a:cxn ang="0">
                  <a:pos x="13" y="0"/>
                </a:cxn>
                <a:cxn ang="0">
                  <a:pos x="73" y="42"/>
                </a:cxn>
                <a:cxn ang="0">
                  <a:pos x="160" y="50"/>
                </a:cxn>
                <a:cxn ang="0">
                  <a:pos x="161" y="70"/>
                </a:cxn>
                <a:cxn ang="0">
                  <a:pos x="60" y="55"/>
                </a:cxn>
                <a:cxn ang="0">
                  <a:pos x="0" y="5"/>
                </a:cxn>
                <a:cxn ang="0">
                  <a:pos x="13" y="0"/>
                </a:cxn>
                <a:cxn ang="0">
                  <a:pos x="13" y="0"/>
                </a:cxn>
              </a:cxnLst>
              <a:rect l="0" t="0" r="r" b="b"/>
              <a:pathLst>
                <a:path w="161" h="70">
                  <a:moveTo>
                    <a:pt x="13" y="0"/>
                  </a:moveTo>
                  <a:lnTo>
                    <a:pt x="73" y="42"/>
                  </a:lnTo>
                  <a:lnTo>
                    <a:pt x="160" y="50"/>
                  </a:lnTo>
                  <a:lnTo>
                    <a:pt x="161" y="70"/>
                  </a:lnTo>
                  <a:lnTo>
                    <a:pt x="60" y="55"/>
                  </a:lnTo>
                  <a:lnTo>
                    <a:pt x="0" y="5"/>
                  </a:lnTo>
                  <a:lnTo>
                    <a:pt x="13" y="0"/>
                  </a:lnTo>
                  <a:lnTo>
                    <a:pt x="13" y="0"/>
                  </a:lnTo>
                  <a:close/>
                </a:path>
              </a:pathLst>
            </a:custGeom>
            <a:solidFill>
              <a:srgbClr val="9CB367"/>
            </a:solidFill>
            <a:ln w="9525">
              <a:noFill/>
              <a:round/>
            </a:ln>
          </p:spPr>
          <p:txBody>
            <a:bodyPr/>
            <a:lstStyle/>
            <a:p>
              <a:endParaRPr lang="en-US"/>
            </a:p>
          </p:txBody>
        </p:sp>
        <p:sp>
          <p:nvSpPr>
            <p:cNvPr id="428094" name="Freeform 62"/>
            <p:cNvSpPr/>
            <p:nvPr/>
          </p:nvSpPr>
          <p:spPr bwMode="auto">
            <a:xfrm>
              <a:off x="4643" y="1629"/>
              <a:ext cx="123" cy="282"/>
            </a:xfrm>
            <a:custGeom>
              <a:avLst/>
              <a:gdLst/>
              <a:ahLst/>
              <a:cxnLst>
                <a:cxn ang="0">
                  <a:pos x="41" y="0"/>
                </a:cxn>
                <a:cxn ang="0">
                  <a:pos x="123" y="37"/>
                </a:cxn>
                <a:cxn ang="0">
                  <a:pos x="82" y="260"/>
                </a:cxn>
                <a:cxn ang="0">
                  <a:pos x="59" y="282"/>
                </a:cxn>
                <a:cxn ang="0">
                  <a:pos x="39" y="273"/>
                </a:cxn>
                <a:cxn ang="0">
                  <a:pos x="43" y="257"/>
                </a:cxn>
                <a:cxn ang="0">
                  <a:pos x="38" y="258"/>
                </a:cxn>
                <a:cxn ang="0">
                  <a:pos x="27" y="253"/>
                </a:cxn>
                <a:cxn ang="0">
                  <a:pos x="17" y="221"/>
                </a:cxn>
                <a:cxn ang="0">
                  <a:pos x="0" y="123"/>
                </a:cxn>
                <a:cxn ang="0">
                  <a:pos x="20" y="14"/>
                </a:cxn>
                <a:cxn ang="0">
                  <a:pos x="41" y="0"/>
                </a:cxn>
                <a:cxn ang="0">
                  <a:pos x="41" y="0"/>
                </a:cxn>
              </a:cxnLst>
              <a:rect l="0" t="0" r="r" b="b"/>
              <a:pathLst>
                <a:path w="123" h="282">
                  <a:moveTo>
                    <a:pt x="41" y="0"/>
                  </a:moveTo>
                  <a:lnTo>
                    <a:pt x="123" y="37"/>
                  </a:lnTo>
                  <a:lnTo>
                    <a:pt x="82" y="260"/>
                  </a:lnTo>
                  <a:lnTo>
                    <a:pt x="59" y="282"/>
                  </a:lnTo>
                  <a:lnTo>
                    <a:pt x="39" y="273"/>
                  </a:lnTo>
                  <a:lnTo>
                    <a:pt x="43" y="257"/>
                  </a:lnTo>
                  <a:lnTo>
                    <a:pt x="38" y="258"/>
                  </a:lnTo>
                  <a:lnTo>
                    <a:pt x="27" y="253"/>
                  </a:lnTo>
                  <a:lnTo>
                    <a:pt x="17" y="221"/>
                  </a:lnTo>
                  <a:lnTo>
                    <a:pt x="0" y="123"/>
                  </a:lnTo>
                  <a:lnTo>
                    <a:pt x="20" y="14"/>
                  </a:lnTo>
                  <a:lnTo>
                    <a:pt x="41" y="0"/>
                  </a:lnTo>
                  <a:lnTo>
                    <a:pt x="41" y="0"/>
                  </a:lnTo>
                  <a:close/>
                </a:path>
              </a:pathLst>
            </a:custGeom>
            <a:solidFill>
              <a:srgbClr val="B0C77D"/>
            </a:solidFill>
            <a:ln w="9525">
              <a:noFill/>
              <a:round/>
            </a:ln>
          </p:spPr>
          <p:txBody>
            <a:bodyPr/>
            <a:lstStyle/>
            <a:p>
              <a:endParaRPr lang="en-US"/>
            </a:p>
          </p:txBody>
        </p:sp>
        <p:sp>
          <p:nvSpPr>
            <p:cNvPr id="428095" name="Freeform 63"/>
            <p:cNvSpPr/>
            <p:nvPr/>
          </p:nvSpPr>
          <p:spPr bwMode="auto">
            <a:xfrm>
              <a:off x="4634" y="1624"/>
              <a:ext cx="49" cy="228"/>
            </a:xfrm>
            <a:custGeom>
              <a:avLst/>
              <a:gdLst/>
              <a:ahLst/>
              <a:cxnLst>
                <a:cxn ang="0">
                  <a:pos x="3" y="22"/>
                </a:cxn>
                <a:cxn ang="0">
                  <a:pos x="0" y="44"/>
                </a:cxn>
                <a:cxn ang="0">
                  <a:pos x="5" y="125"/>
                </a:cxn>
                <a:cxn ang="0">
                  <a:pos x="10" y="180"/>
                </a:cxn>
                <a:cxn ang="0">
                  <a:pos x="18" y="224"/>
                </a:cxn>
                <a:cxn ang="0">
                  <a:pos x="28" y="228"/>
                </a:cxn>
                <a:cxn ang="0">
                  <a:pos x="27" y="226"/>
                </a:cxn>
                <a:cxn ang="0">
                  <a:pos x="26" y="221"/>
                </a:cxn>
                <a:cxn ang="0">
                  <a:pos x="26" y="212"/>
                </a:cxn>
                <a:cxn ang="0">
                  <a:pos x="25" y="202"/>
                </a:cxn>
                <a:cxn ang="0">
                  <a:pos x="23" y="187"/>
                </a:cxn>
                <a:cxn ang="0">
                  <a:pos x="22" y="172"/>
                </a:cxn>
                <a:cxn ang="0">
                  <a:pos x="21" y="155"/>
                </a:cxn>
                <a:cxn ang="0">
                  <a:pos x="21" y="137"/>
                </a:cxn>
                <a:cxn ang="0">
                  <a:pos x="21" y="118"/>
                </a:cxn>
                <a:cxn ang="0">
                  <a:pos x="22" y="100"/>
                </a:cxn>
                <a:cxn ang="0">
                  <a:pos x="24" y="81"/>
                </a:cxn>
                <a:cxn ang="0">
                  <a:pos x="26" y="64"/>
                </a:cxn>
                <a:cxn ang="0">
                  <a:pos x="30" y="46"/>
                </a:cxn>
                <a:cxn ang="0">
                  <a:pos x="34" y="31"/>
                </a:cxn>
                <a:cxn ang="0">
                  <a:pos x="41" y="18"/>
                </a:cxn>
                <a:cxn ang="0">
                  <a:pos x="49" y="6"/>
                </a:cxn>
                <a:cxn ang="0">
                  <a:pos x="44" y="0"/>
                </a:cxn>
                <a:cxn ang="0">
                  <a:pos x="16" y="11"/>
                </a:cxn>
                <a:cxn ang="0">
                  <a:pos x="3" y="22"/>
                </a:cxn>
                <a:cxn ang="0">
                  <a:pos x="3" y="22"/>
                </a:cxn>
              </a:cxnLst>
              <a:rect l="0" t="0" r="r" b="b"/>
              <a:pathLst>
                <a:path w="49" h="228">
                  <a:moveTo>
                    <a:pt x="3" y="22"/>
                  </a:moveTo>
                  <a:lnTo>
                    <a:pt x="0" y="44"/>
                  </a:lnTo>
                  <a:lnTo>
                    <a:pt x="5" y="125"/>
                  </a:lnTo>
                  <a:lnTo>
                    <a:pt x="10" y="180"/>
                  </a:lnTo>
                  <a:lnTo>
                    <a:pt x="18" y="224"/>
                  </a:lnTo>
                  <a:lnTo>
                    <a:pt x="28" y="228"/>
                  </a:lnTo>
                  <a:lnTo>
                    <a:pt x="27" y="226"/>
                  </a:lnTo>
                  <a:lnTo>
                    <a:pt x="26" y="221"/>
                  </a:lnTo>
                  <a:lnTo>
                    <a:pt x="26" y="212"/>
                  </a:lnTo>
                  <a:lnTo>
                    <a:pt x="25" y="202"/>
                  </a:lnTo>
                  <a:lnTo>
                    <a:pt x="23" y="187"/>
                  </a:lnTo>
                  <a:lnTo>
                    <a:pt x="22" y="172"/>
                  </a:lnTo>
                  <a:lnTo>
                    <a:pt x="21" y="155"/>
                  </a:lnTo>
                  <a:lnTo>
                    <a:pt x="21" y="137"/>
                  </a:lnTo>
                  <a:lnTo>
                    <a:pt x="21" y="118"/>
                  </a:lnTo>
                  <a:lnTo>
                    <a:pt x="22" y="100"/>
                  </a:lnTo>
                  <a:lnTo>
                    <a:pt x="24" y="81"/>
                  </a:lnTo>
                  <a:lnTo>
                    <a:pt x="26" y="64"/>
                  </a:lnTo>
                  <a:lnTo>
                    <a:pt x="30" y="46"/>
                  </a:lnTo>
                  <a:lnTo>
                    <a:pt x="34" y="31"/>
                  </a:lnTo>
                  <a:lnTo>
                    <a:pt x="41" y="18"/>
                  </a:lnTo>
                  <a:lnTo>
                    <a:pt x="49" y="6"/>
                  </a:lnTo>
                  <a:lnTo>
                    <a:pt x="44" y="0"/>
                  </a:lnTo>
                  <a:lnTo>
                    <a:pt x="16" y="11"/>
                  </a:lnTo>
                  <a:lnTo>
                    <a:pt x="3" y="22"/>
                  </a:lnTo>
                  <a:lnTo>
                    <a:pt x="3" y="22"/>
                  </a:lnTo>
                  <a:close/>
                </a:path>
              </a:pathLst>
            </a:custGeom>
            <a:solidFill>
              <a:srgbClr val="FFFFFF"/>
            </a:solidFill>
            <a:ln w="9525">
              <a:noFill/>
              <a:round/>
            </a:ln>
          </p:spPr>
          <p:txBody>
            <a:bodyPr/>
            <a:lstStyle/>
            <a:p>
              <a:endParaRPr lang="en-US"/>
            </a:p>
          </p:txBody>
        </p:sp>
        <p:sp>
          <p:nvSpPr>
            <p:cNvPr id="428096" name="Freeform 64"/>
            <p:cNvSpPr/>
            <p:nvPr/>
          </p:nvSpPr>
          <p:spPr bwMode="auto">
            <a:xfrm>
              <a:off x="4699" y="2216"/>
              <a:ext cx="103" cy="52"/>
            </a:xfrm>
            <a:custGeom>
              <a:avLst/>
              <a:gdLst/>
              <a:ahLst/>
              <a:cxnLst>
                <a:cxn ang="0">
                  <a:pos x="3" y="0"/>
                </a:cxn>
                <a:cxn ang="0">
                  <a:pos x="0" y="8"/>
                </a:cxn>
                <a:cxn ang="0">
                  <a:pos x="62" y="27"/>
                </a:cxn>
                <a:cxn ang="0">
                  <a:pos x="92" y="52"/>
                </a:cxn>
                <a:cxn ang="0">
                  <a:pos x="103" y="39"/>
                </a:cxn>
                <a:cxn ang="0">
                  <a:pos x="72" y="13"/>
                </a:cxn>
                <a:cxn ang="0">
                  <a:pos x="18" y="0"/>
                </a:cxn>
                <a:cxn ang="0">
                  <a:pos x="3" y="0"/>
                </a:cxn>
                <a:cxn ang="0">
                  <a:pos x="3" y="0"/>
                </a:cxn>
              </a:cxnLst>
              <a:rect l="0" t="0" r="r" b="b"/>
              <a:pathLst>
                <a:path w="103" h="52">
                  <a:moveTo>
                    <a:pt x="3" y="0"/>
                  </a:moveTo>
                  <a:lnTo>
                    <a:pt x="0" y="8"/>
                  </a:lnTo>
                  <a:lnTo>
                    <a:pt x="62" y="27"/>
                  </a:lnTo>
                  <a:lnTo>
                    <a:pt x="92" y="52"/>
                  </a:lnTo>
                  <a:lnTo>
                    <a:pt x="103" y="39"/>
                  </a:lnTo>
                  <a:lnTo>
                    <a:pt x="72" y="13"/>
                  </a:lnTo>
                  <a:lnTo>
                    <a:pt x="18" y="0"/>
                  </a:lnTo>
                  <a:lnTo>
                    <a:pt x="3" y="0"/>
                  </a:lnTo>
                  <a:lnTo>
                    <a:pt x="3" y="0"/>
                  </a:lnTo>
                  <a:close/>
                </a:path>
              </a:pathLst>
            </a:custGeom>
            <a:solidFill>
              <a:srgbClr val="BF6633"/>
            </a:solidFill>
            <a:ln w="9525">
              <a:noFill/>
              <a:round/>
            </a:ln>
          </p:spPr>
          <p:txBody>
            <a:bodyPr/>
            <a:lstStyle/>
            <a:p>
              <a:endParaRPr lang="en-US"/>
            </a:p>
          </p:txBody>
        </p:sp>
        <p:sp>
          <p:nvSpPr>
            <p:cNvPr id="428097" name="Freeform 65"/>
            <p:cNvSpPr/>
            <p:nvPr/>
          </p:nvSpPr>
          <p:spPr bwMode="auto">
            <a:xfrm>
              <a:off x="4702" y="2205"/>
              <a:ext cx="107" cy="53"/>
            </a:xfrm>
            <a:custGeom>
              <a:avLst/>
              <a:gdLst/>
              <a:ahLst/>
              <a:cxnLst>
                <a:cxn ang="0">
                  <a:pos x="92" y="53"/>
                </a:cxn>
                <a:cxn ang="0">
                  <a:pos x="67" y="29"/>
                </a:cxn>
                <a:cxn ang="0">
                  <a:pos x="0" y="11"/>
                </a:cxn>
                <a:cxn ang="0">
                  <a:pos x="1" y="4"/>
                </a:cxn>
                <a:cxn ang="0">
                  <a:pos x="40" y="14"/>
                </a:cxn>
                <a:cxn ang="0">
                  <a:pos x="51" y="0"/>
                </a:cxn>
                <a:cxn ang="0">
                  <a:pos x="72" y="17"/>
                </a:cxn>
                <a:cxn ang="0">
                  <a:pos x="87" y="25"/>
                </a:cxn>
                <a:cxn ang="0">
                  <a:pos x="107" y="48"/>
                </a:cxn>
                <a:cxn ang="0">
                  <a:pos x="92" y="53"/>
                </a:cxn>
                <a:cxn ang="0">
                  <a:pos x="92" y="53"/>
                </a:cxn>
              </a:cxnLst>
              <a:rect l="0" t="0" r="r" b="b"/>
              <a:pathLst>
                <a:path w="107" h="53">
                  <a:moveTo>
                    <a:pt x="92" y="53"/>
                  </a:moveTo>
                  <a:lnTo>
                    <a:pt x="67" y="29"/>
                  </a:lnTo>
                  <a:lnTo>
                    <a:pt x="0" y="11"/>
                  </a:lnTo>
                  <a:lnTo>
                    <a:pt x="1" y="4"/>
                  </a:lnTo>
                  <a:lnTo>
                    <a:pt x="40" y="14"/>
                  </a:lnTo>
                  <a:lnTo>
                    <a:pt x="51" y="0"/>
                  </a:lnTo>
                  <a:lnTo>
                    <a:pt x="72" y="17"/>
                  </a:lnTo>
                  <a:lnTo>
                    <a:pt x="87" y="25"/>
                  </a:lnTo>
                  <a:lnTo>
                    <a:pt x="107" y="48"/>
                  </a:lnTo>
                  <a:lnTo>
                    <a:pt x="92" y="53"/>
                  </a:lnTo>
                  <a:lnTo>
                    <a:pt x="92" y="53"/>
                  </a:lnTo>
                  <a:close/>
                </a:path>
              </a:pathLst>
            </a:custGeom>
            <a:solidFill>
              <a:srgbClr val="B34D1A"/>
            </a:solidFill>
            <a:ln w="9525">
              <a:noFill/>
              <a:round/>
            </a:ln>
          </p:spPr>
          <p:txBody>
            <a:bodyPr/>
            <a:lstStyle/>
            <a:p>
              <a:endParaRPr lang="en-US"/>
            </a:p>
          </p:txBody>
        </p:sp>
        <p:sp>
          <p:nvSpPr>
            <p:cNvPr id="428098" name="Freeform 66"/>
            <p:cNvSpPr/>
            <p:nvPr/>
          </p:nvSpPr>
          <p:spPr bwMode="auto">
            <a:xfrm>
              <a:off x="4834" y="2712"/>
              <a:ext cx="88" cy="157"/>
            </a:xfrm>
            <a:custGeom>
              <a:avLst/>
              <a:gdLst/>
              <a:ahLst/>
              <a:cxnLst>
                <a:cxn ang="0">
                  <a:pos x="42" y="6"/>
                </a:cxn>
                <a:cxn ang="0">
                  <a:pos x="41" y="7"/>
                </a:cxn>
                <a:cxn ang="0">
                  <a:pos x="41" y="10"/>
                </a:cxn>
                <a:cxn ang="0">
                  <a:pos x="40" y="16"/>
                </a:cxn>
                <a:cxn ang="0">
                  <a:pos x="39" y="23"/>
                </a:cxn>
                <a:cxn ang="0">
                  <a:pos x="38" y="31"/>
                </a:cxn>
                <a:cxn ang="0">
                  <a:pos x="36" y="42"/>
                </a:cxn>
                <a:cxn ang="0">
                  <a:pos x="34" y="53"/>
                </a:cxn>
                <a:cxn ang="0">
                  <a:pos x="32" y="65"/>
                </a:cxn>
                <a:cxn ang="0">
                  <a:pos x="29" y="77"/>
                </a:cxn>
                <a:cxn ang="0">
                  <a:pos x="26" y="89"/>
                </a:cxn>
                <a:cxn ang="0">
                  <a:pos x="23" y="100"/>
                </a:cxn>
                <a:cxn ang="0">
                  <a:pos x="19" y="112"/>
                </a:cxn>
                <a:cxn ang="0">
                  <a:pos x="15" y="121"/>
                </a:cxn>
                <a:cxn ang="0">
                  <a:pos x="10" y="130"/>
                </a:cxn>
                <a:cxn ang="0">
                  <a:pos x="5" y="138"/>
                </a:cxn>
                <a:cxn ang="0">
                  <a:pos x="0" y="144"/>
                </a:cxn>
                <a:cxn ang="0">
                  <a:pos x="0" y="157"/>
                </a:cxn>
                <a:cxn ang="0">
                  <a:pos x="19" y="142"/>
                </a:cxn>
                <a:cxn ang="0">
                  <a:pos x="63" y="49"/>
                </a:cxn>
                <a:cxn ang="0">
                  <a:pos x="85" y="28"/>
                </a:cxn>
                <a:cxn ang="0">
                  <a:pos x="88" y="0"/>
                </a:cxn>
                <a:cxn ang="0">
                  <a:pos x="42" y="6"/>
                </a:cxn>
                <a:cxn ang="0">
                  <a:pos x="42" y="6"/>
                </a:cxn>
              </a:cxnLst>
              <a:rect l="0" t="0" r="r" b="b"/>
              <a:pathLst>
                <a:path w="88" h="157">
                  <a:moveTo>
                    <a:pt x="42" y="6"/>
                  </a:moveTo>
                  <a:lnTo>
                    <a:pt x="41" y="7"/>
                  </a:lnTo>
                  <a:lnTo>
                    <a:pt x="41" y="10"/>
                  </a:lnTo>
                  <a:lnTo>
                    <a:pt x="40" y="16"/>
                  </a:lnTo>
                  <a:lnTo>
                    <a:pt x="39" y="23"/>
                  </a:lnTo>
                  <a:lnTo>
                    <a:pt x="38" y="31"/>
                  </a:lnTo>
                  <a:lnTo>
                    <a:pt x="36" y="42"/>
                  </a:lnTo>
                  <a:lnTo>
                    <a:pt x="34" y="53"/>
                  </a:lnTo>
                  <a:lnTo>
                    <a:pt x="32" y="65"/>
                  </a:lnTo>
                  <a:lnTo>
                    <a:pt x="29" y="77"/>
                  </a:lnTo>
                  <a:lnTo>
                    <a:pt x="26" y="89"/>
                  </a:lnTo>
                  <a:lnTo>
                    <a:pt x="23" y="100"/>
                  </a:lnTo>
                  <a:lnTo>
                    <a:pt x="19" y="112"/>
                  </a:lnTo>
                  <a:lnTo>
                    <a:pt x="15" y="121"/>
                  </a:lnTo>
                  <a:lnTo>
                    <a:pt x="10" y="130"/>
                  </a:lnTo>
                  <a:lnTo>
                    <a:pt x="5" y="138"/>
                  </a:lnTo>
                  <a:lnTo>
                    <a:pt x="0" y="144"/>
                  </a:lnTo>
                  <a:lnTo>
                    <a:pt x="0" y="157"/>
                  </a:lnTo>
                  <a:lnTo>
                    <a:pt x="19" y="142"/>
                  </a:lnTo>
                  <a:lnTo>
                    <a:pt x="63" y="49"/>
                  </a:lnTo>
                  <a:lnTo>
                    <a:pt x="85" y="28"/>
                  </a:lnTo>
                  <a:lnTo>
                    <a:pt x="88" y="0"/>
                  </a:lnTo>
                  <a:lnTo>
                    <a:pt x="42" y="6"/>
                  </a:lnTo>
                  <a:lnTo>
                    <a:pt x="42" y="6"/>
                  </a:lnTo>
                  <a:close/>
                </a:path>
              </a:pathLst>
            </a:custGeom>
            <a:solidFill>
              <a:srgbClr val="BF6633"/>
            </a:solidFill>
            <a:ln w="9525">
              <a:noFill/>
              <a:round/>
            </a:ln>
          </p:spPr>
          <p:txBody>
            <a:bodyPr/>
            <a:lstStyle/>
            <a:p>
              <a:endParaRPr lang="en-US"/>
            </a:p>
          </p:txBody>
        </p:sp>
        <p:sp>
          <p:nvSpPr>
            <p:cNvPr id="428099" name="Freeform 67"/>
            <p:cNvSpPr/>
            <p:nvPr/>
          </p:nvSpPr>
          <p:spPr bwMode="auto">
            <a:xfrm>
              <a:off x="4843" y="2724"/>
              <a:ext cx="88" cy="139"/>
            </a:xfrm>
            <a:custGeom>
              <a:avLst/>
              <a:gdLst/>
              <a:ahLst/>
              <a:cxnLst>
                <a:cxn ang="0">
                  <a:pos x="70" y="0"/>
                </a:cxn>
                <a:cxn ang="0">
                  <a:pos x="70" y="1"/>
                </a:cxn>
                <a:cxn ang="0">
                  <a:pos x="70" y="3"/>
                </a:cxn>
                <a:cxn ang="0">
                  <a:pos x="69" y="5"/>
                </a:cxn>
                <a:cxn ang="0">
                  <a:pos x="69" y="7"/>
                </a:cxn>
                <a:cxn ang="0">
                  <a:pos x="68" y="10"/>
                </a:cxn>
                <a:cxn ang="0">
                  <a:pos x="67" y="12"/>
                </a:cxn>
                <a:cxn ang="0">
                  <a:pos x="65" y="15"/>
                </a:cxn>
                <a:cxn ang="0">
                  <a:pos x="64" y="18"/>
                </a:cxn>
                <a:cxn ang="0">
                  <a:pos x="62" y="21"/>
                </a:cxn>
                <a:cxn ang="0">
                  <a:pos x="59" y="23"/>
                </a:cxn>
                <a:cxn ang="0">
                  <a:pos x="56" y="27"/>
                </a:cxn>
                <a:cxn ang="0">
                  <a:pos x="53" y="29"/>
                </a:cxn>
                <a:cxn ang="0">
                  <a:pos x="49" y="32"/>
                </a:cxn>
                <a:cxn ang="0">
                  <a:pos x="45" y="34"/>
                </a:cxn>
                <a:cxn ang="0">
                  <a:pos x="45" y="35"/>
                </a:cxn>
                <a:cxn ang="0">
                  <a:pos x="44" y="38"/>
                </a:cxn>
                <a:cxn ang="0">
                  <a:pos x="42" y="42"/>
                </a:cxn>
                <a:cxn ang="0">
                  <a:pos x="41" y="47"/>
                </a:cxn>
                <a:cxn ang="0">
                  <a:pos x="37" y="53"/>
                </a:cxn>
                <a:cxn ang="0">
                  <a:pos x="35" y="61"/>
                </a:cxn>
                <a:cxn ang="0">
                  <a:pos x="31" y="69"/>
                </a:cxn>
                <a:cxn ang="0">
                  <a:pos x="29" y="77"/>
                </a:cxn>
                <a:cxn ang="0">
                  <a:pos x="25" y="86"/>
                </a:cxn>
                <a:cxn ang="0">
                  <a:pos x="21" y="94"/>
                </a:cxn>
                <a:cxn ang="0">
                  <a:pos x="18" y="103"/>
                </a:cxn>
                <a:cxn ang="0">
                  <a:pos x="14" y="111"/>
                </a:cxn>
                <a:cxn ang="0">
                  <a:pos x="10" y="117"/>
                </a:cxn>
                <a:cxn ang="0">
                  <a:pos x="7" y="124"/>
                </a:cxn>
                <a:cxn ang="0">
                  <a:pos x="3" y="128"/>
                </a:cxn>
                <a:cxn ang="0">
                  <a:pos x="0" y="134"/>
                </a:cxn>
                <a:cxn ang="0">
                  <a:pos x="6" y="139"/>
                </a:cxn>
                <a:cxn ang="0">
                  <a:pos x="20" y="119"/>
                </a:cxn>
                <a:cxn ang="0">
                  <a:pos x="60" y="39"/>
                </a:cxn>
                <a:cxn ang="0">
                  <a:pos x="61" y="39"/>
                </a:cxn>
                <a:cxn ang="0">
                  <a:pos x="64" y="37"/>
                </a:cxn>
                <a:cxn ang="0">
                  <a:pos x="67" y="34"/>
                </a:cxn>
                <a:cxn ang="0">
                  <a:pos x="72" y="31"/>
                </a:cxn>
                <a:cxn ang="0">
                  <a:pos x="75" y="28"/>
                </a:cxn>
                <a:cxn ang="0">
                  <a:pos x="77" y="24"/>
                </a:cxn>
                <a:cxn ang="0">
                  <a:pos x="80" y="22"/>
                </a:cxn>
                <a:cxn ang="0">
                  <a:pos x="82" y="19"/>
                </a:cxn>
                <a:cxn ang="0">
                  <a:pos x="84" y="15"/>
                </a:cxn>
                <a:cxn ang="0">
                  <a:pos x="86" y="12"/>
                </a:cxn>
                <a:cxn ang="0">
                  <a:pos x="87" y="8"/>
                </a:cxn>
                <a:cxn ang="0">
                  <a:pos x="88" y="4"/>
                </a:cxn>
                <a:cxn ang="0">
                  <a:pos x="70" y="0"/>
                </a:cxn>
                <a:cxn ang="0">
                  <a:pos x="70" y="0"/>
                </a:cxn>
              </a:cxnLst>
              <a:rect l="0" t="0" r="r" b="b"/>
              <a:pathLst>
                <a:path w="88" h="139">
                  <a:moveTo>
                    <a:pt x="70" y="0"/>
                  </a:moveTo>
                  <a:lnTo>
                    <a:pt x="70" y="1"/>
                  </a:lnTo>
                  <a:lnTo>
                    <a:pt x="70" y="3"/>
                  </a:lnTo>
                  <a:lnTo>
                    <a:pt x="69" y="5"/>
                  </a:lnTo>
                  <a:lnTo>
                    <a:pt x="69" y="7"/>
                  </a:lnTo>
                  <a:lnTo>
                    <a:pt x="68" y="10"/>
                  </a:lnTo>
                  <a:lnTo>
                    <a:pt x="67" y="12"/>
                  </a:lnTo>
                  <a:lnTo>
                    <a:pt x="65" y="15"/>
                  </a:lnTo>
                  <a:lnTo>
                    <a:pt x="64" y="18"/>
                  </a:lnTo>
                  <a:lnTo>
                    <a:pt x="62" y="21"/>
                  </a:lnTo>
                  <a:lnTo>
                    <a:pt x="59" y="23"/>
                  </a:lnTo>
                  <a:lnTo>
                    <a:pt x="56" y="27"/>
                  </a:lnTo>
                  <a:lnTo>
                    <a:pt x="53" y="29"/>
                  </a:lnTo>
                  <a:lnTo>
                    <a:pt x="49" y="32"/>
                  </a:lnTo>
                  <a:lnTo>
                    <a:pt x="45" y="34"/>
                  </a:lnTo>
                  <a:lnTo>
                    <a:pt x="45" y="35"/>
                  </a:lnTo>
                  <a:lnTo>
                    <a:pt x="44" y="38"/>
                  </a:lnTo>
                  <a:lnTo>
                    <a:pt x="42" y="42"/>
                  </a:lnTo>
                  <a:lnTo>
                    <a:pt x="41" y="47"/>
                  </a:lnTo>
                  <a:lnTo>
                    <a:pt x="37" y="53"/>
                  </a:lnTo>
                  <a:lnTo>
                    <a:pt x="35" y="61"/>
                  </a:lnTo>
                  <a:lnTo>
                    <a:pt x="31" y="69"/>
                  </a:lnTo>
                  <a:lnTo>
                    <a:pt x="29" y="77"/>
                  </a:lnTo>
                  <a:lnTo>
                    <a:pt x="25" y="86"/>
                  </a:lnTo>
                  <a:lnTo>
                    <a:pt x="21" y="94"/>
                  </a:lnTo>
                  <a:lnTo>
                    <a:pt x="18" y="103"/>
                  </a:lnTo>
                  <a:lnTo>
                    <a:pt x="14" y="111"/>
                  </a:lnTo>
                  <a:lnTo>
                    <a:pt x="10" y="117"/>
                  </a:lnTo>
                  <a:lnTo>
                    <a:pt x="7" y="124"/>
                  </a:lnTo>
                  <a:lnTo>
                    <a:pt x="3" y="128"/>
                  </a:lnTo>
                  <a:lnTo>
                    <a:pt x="0" y="134"/>
                  </a:lnTo>
                  <a:lnTo>
                    <a:pt x="6" y="139"/>
                  </a:lnTo>
                  <a:lnTo>
                    <a:pt x="20" y="119"/>
                  </a:lnTo>
                  <a:lnTo>
                    <a:pt x="60" y="39"/>
                  </a:lnTo>
                  <a:lnTo>
                    <a:pt x="61" y="39"/>
                  </a:lnTo>
                  <a:lnTo>
                    <a:pt x="64" y="37"/>
                  </a:lnTo>
                  <a:lnTo>
                    <a:pt x="67" y="34"/>
                  </a:lnTo>
                  <a:lnTo>
                    <a:pt x="72" y="31"/>
                  </a:lnTo>
                  <a:lnTo>
                    <a:pt x="75" y="28"/>
                  </a:lnTo>
                  <a:lnTo>
                    <a:pt x="77" y="24"/>
                  </a:lnTo>
                  <a:lnTo>
                    <a:pt x="80" y="22"/>
                  </a:lnTo>
                  <a:lnTo>
                    <a:pt x="82" y="19"/>
                  </a:lnTo>
                  <a:lnTo>
                    <a:pt x="84" y="15"/>
                  </a:lnTo>
                  <a:lnTo>
                    <a:pt x="86" y="12"/>
                  </a:lnTo>
                  <a:lnTo>
                    <a:pt x="87" y="8"/>
                  </a:lnTo>
                  <a:lnTo>
                    <a:pt x="88" y="4"/>
                  </a:lnTo>
                  <a:lnTo>
                    <a:pt x="70" y="0"/>
                  </a:lnTo>
                  <a:lnTo>
                    <a:pt x="70" y="0"/>
                  </a:lnTo>
                  <a:close/>
                </a:path>
              </a:pathLst>
            </a:custGeom>
            <a:solidFill>
              <a:srgbClr val="B34D1A"/>
            </a:solidFill>
            <a:ln w="9525">
              <a:noFill/>
              <a:round/>
            </a:ln>
          </p:spPr>
          <p:txBody>
            <a:bodyPr/>
            <a:lstStyle/>
            <a:p>
              <a:endParaRPr lang="en-US"/>
            </a:p>
          </p:txBody>
        </p:sp>
        <p:sp>
          <p:nvSpPr>
            <p:cNvPr id="428100" name="Freeform 68"/>
            <p:cNvSpPr/>
            <p:nvPr/>
          </p:nvSpPr>
          <p:spPr bwMode="auto">
            <a:xfrm>
              <a:off x="4963" y="2733"/>
              <a:ext cx="44" cy="131"/>
            </a:xfrm>
            <a:custGeom>
              <a:avLst/>
              <a:gdLst/>
              <a:ahLst/>
              <a:cxnLst>
                <a:cxn ang="0">
                  <a:pos x="0" y="0"/>
                </a:cxn>
                <a:cxn ang="0">
                  <a:pos x="0" y="1"/>
                </a:cxn>
                <a:cxn ang="0">
                  <a:pos x="0" y="2"/>
                </a:cxn>
                <a:cxn ang="0">
                  <a:pos x="1" y="6"/>
                </a:cxn>
                <a:cxn ang="0">
                  <a:pos x="3" y="10"/>
                </a:cxn>
                <a:cxn ang="0">
                  <a:pos x="5" y="15"/>
                </a:cxn>
                <a:cxn ang="0">
                  <a:pos x="7" y="22"/>
                </a:cxn>
                <a:cxn ang="0">
                  <a:pos x="10" y="29"/>
                </a:cxn>
                <a:cxn ang="0">
                  <a:pos x="13" y="36"/>
                </a:cxn>
                <a:cxn ang="0">
                  <a:pos x="15" y="44"/>
                </a:cxn>
                <a:cxn ang="0">
                  <a:pos x="17" y="52"/>
                </a:cxn>
                <a:cxn ang="0">
                  <a:pos x="20" y="61"/>
                </a:cxn>
                <a:cxn ang="0">
                  <a:pos x="22" y="70"/>
                </a:cxn>
                <a:cxn ang="0">
                  <a:pos x="25" y="78"/>
                </a:cxn>
                <a:cxn ang="0">
                  <a:pos x="27" y="86"/>
                </a:cxn>
                <a:cxn ang="0">
                  <a:pos x="28" y="95"/>
                </a:cxn>
                <a:cxn ang="0">
                  <a:pos x="29" y="103"/>
                </a:cxn>
                <a:cxn ang="0">
                  <a:pos x="35" y="131"/>
                </a:cxn>
                <a:cxn ang="0">
                  <a:pos x="44" y="127"/>
                </a:cxn>
                <a:cxn ang="0">
                  <a:pos x="42" y="81"/>
                </a:cxn>
                <a:cxn ang="0">
                  <a:pos x="31" y="1"/>
                </a:cxn>
                <a:cxn ang="0">
                  <a:pos x="0" y="0"/>
                </a:cxn>
                <a:cxn ang="0">
                  <a:pos x="0" y="0"/>
                </a:cxn>
              </a:cxnLst>
              <a:rect l="0" t="0" r="r" b="b"/>
              <a:pathLst>
                <a:path w="44" h="131">
                  <a:moveTo>
                    <a:pt x="0" y="0"/>
                  </a:moveTo>
                  <a:lnTo>
                    <a:pt x="0" y="1"/>
                  </a:lnTo>
                  <a:lnTo>
                    <a:pt x="0" y="2"/>
                  </a:lnTo>
                  <a:lnTo>
                    <a:pt x="1" y="6"/>
                  </a:lnTo>
                  <a:lnTo>
                    <a:pt x="3" y="10"/>
                  </a:lnTo>
                  <a:lnTo>
                    <a:pt x="5" y="15"/>
                  </a:lnTo>
                  <a:lnTo>
                    <a:pt x="7" y="22"/>
                  </a:lnTo>
                  <a:lnTo>
                    <a:pt x="10" y="29"/>
                  </a:lnTo>
                  <a:lnTo>
                    <a:pt x="13" y="36"/>
                  </a:lnTo>
                  <a:lnTo>
                    <a:pt x="15" y="44"/>
                  </a:lnTo>
                  <a:lnTo>
                    <a:pt x="17" y="52"/>
                  </a:lnTo>
                  <a:lnTo>
                    <a:pt x="20" y="61"/>
                  </a:lnTo>
                  <a:lnTo>
                    <a:pt x="22" y="70"/>
                  </a:lnTo>
                  <a:lnTo>
                    <a:pt x="25" y="78"/>
                  </a:lnTo>
                  <a:lnTo>
                    <a:pt x="27" y="86"/>
                  </a:lnTo>
                  <a:lnTo>
                    <a:pt x="28" y="95"/>
                  </a:lnTo>
                  <a:lnTo>
                    <a:pt x="29" y="103"/>
                  </a:lnTo>
                  <a:lnTo>
                    <a:pt x="35" y="131"/>
                  </a:lnTo>
                  <a:lnTo>
                    <a:pt x="44" y="127"/>
                  </a:lnTo>
                  <a:lnTo>
                    <a:pt x="42" y="81"/>
                  </a:lnTo>
                  <a:lnTo>
                    <a:pt x="31" y="1"/>
                  </a:lnTo>
                  <a:lnTo>
                    <a:pt x="0" y="0"/>
                  </a:lnTo>
                  <a:lnTo>
                    <a:pt x="0" y="0"/>
                  </a:lnTo>
                  <a:close/>
                </a:path>
              </a:pathLst>
            </a:custGeom>
            <a:solidFill>
              <a:srgbClr val="BF6633"/>
            </a:solidFill>
            <a:ln w="9525">
              <a:noFill/>
              <a:round/>
            </a:ln>
          </p:spPr>
          <p:txBody>
            <a:bodyPr/>
            <a:lstStyle/>
            <a:p>
              <a:endParaRPr lang="en-US"/>
            </a:p>
          </p:txBody>
        </p:sp>
        <p:sp>
          <p:nvSpPr>
            <p:cNvPr id="428101" name="Freeform 69"/>
            <p:cNvSpPr/>
            <p:nvPr/>
          </p:nvSpPr>
          <p:spPr bwMode="auto">
            <a:xfrm>
              <a:off x="4985" y="2712"/>
              <a:ext cx="25" cy="144"/>
            </a:xfrm>
            <a:custGeom>
              <a:avLst/>
              <a:gdLst/>
              <a:ahLst/>
              <a:cxnLst>
                <a:cxn ang="0">
                  <a:pos x="24" y="107"/>
                </a:cxn>
                <a:cxn ang="0">
                  <a:pos x="24" y="106"/>
                </a:cxn>
                <a:cxn ang="0">
                  <a:pos x="24" y="103"/>
                </a:cxn>
                <a:cxn ang="0">
                  <a:pos x="24" y="99"/>
                </a:cxn>
                <a:cxn ang="0">
                  <a:pos x="24" y="94"/>
                </a:cxn>
                <a:cxn ang="0">
                  <a:pos x="24" y="88"/>
                </a:cxn>
                <a:cxn ang="0">
                  <a:pos x="24" y="81"/>
                </a:cxn>
                <a:cxn ang="0">
                  <a:pos x="24" y="72"/>
                </a:cxn>
                <a:cxn ang="0">
                  <a:pos x="24" y="64"/>
                </a:cxn>
                <a:cxn ang="0">
                  <a:pos x="23" y="55"/>
                </a:cxn>
                <a:cxn ang="0">
                  <a:pos x="22" y="46"/>
                </a:cxn>
                <a:cxn ang="0">
                  <a:pos x="22" y="36"/>
                </a:cxn>
                <a:cxn ang="0">
                  <a:pos x="21" y="28"/>
                </a:cxn>
                <a:cxn ang="0">
                  <a:pos x="19" y="20"/>
                </a:cxn>
                <a:cxn ang="0">
                  <a:pos x="17" y="12"/>
                </a:cxn>
                <a:cxn ang="0">
                  <a:pos x="15" y="6"/>
                </a:cxn>
                <a:cxn ang="0">
                  <a:pos x="13" y="0"/>
                </a:cxn>
                <a:cxn ang="0">
                  <a:pos x="0" y="26"/>
                </a:cxn>
                <a:cxn ang="0">
                  <a:pos x="0" y="27"/>
                </a:cxn>
                <a:cxn ang="0">
                  <a:pos x="2" y="29"/>
                </a:cxn>
                <a:cxn ang="0">
                  <a:pos x="3" y="32"/>
                </a:cxn>
                <a:cxn ang="0">
                  <a:pos x="4" y="37"/>
                </a:cxn>
                <a:cxn ang="0">
                  <a:pos x="5" y="44"/>
                </a:cxn>
                <a:cxn ang="0">
                  <a:pos x="6" y="51"/>
                </a:cxn>
                <a:cxn ang="0">
                  <a:pos x="8" y="58"/>
                </a:cxn>
                <a:cxn ang="0">
                  <a:pos x="10" y="67"/>
                </a:cxn>
                <a:cxn ang="0">
                  <a:pos x="11" y="76"/>
                </a:cxn>
                <a:cxn ang="0">
                  <a:pos x="13" y="85"/>
                </a:cxn>
                <a:cxn ang="0">
                  <a:pos x="14" y="95"/>
                </a:cxn>
                <a:cxn ang="0">
                  <a:pos x="15" y="105"/>
                </a:cxn>
                <a:cxn ang="0">
                  <a:pos x="16" y="115"/>
                </a:cxn>
                <a:cxn ang="0">
                  <a:pos x="16" y="125"/>
                </a:cxn>
                <a:cxn ang="0">
                  <a:pos x="16" y="134"/>
                </a:cxn>
                <a:cxn ang="0">
                  <a:pos x="16" y="144"/>
                </a:cxn>
                <a:cxn ang="0">
                  <a:pos x="25" y="138"/>
                </a:cxn>
                <a:cxn ang="0">
                  <a:pos x="24" y="107"/>
                </a:cxn>
                <a:cxn ang="0">
                  <a:pos x="24" y="107"/>
                </a:cxn>
              </a:cxnLst>
              <a:rect l="0" t="0" r="r" b="b"/>
              <a:pathLst>
                <a:path w="25" h="144">
                  <a:moveTo>
                    <a:pt x="24" y="107"/>
                  </a:moveTo>
                  <a:lnTo>
                    <a:pt x="24" y="106"/>
                  </a:lnTo>
                  <a:lnTo>
                    <a:pt x="24" y="103"/>
                  </a:lnTo>
                  <a:lnTo>
                    <a:pt x="24" y="99"/>
                  </a:lnTo>
                  <a:lnTo>
                    <a:pt x="24" y="94"/>
                  </a:lnTo>
                  <a:lnTo>
                    <a:pt x="24" y="88"/>
                  </a:lnTo>
                  <a:lnTo>
                    <a:pt x="24" y="81"/>
                  </a:lnTo>
                  <a:lnTo>
                    <a:pt x="24" y="72"/>
                  </a:lnTo>
                  <a:lnTo>
                    <a:pt x="24" y="64"/>
                  </a:lnTo>
                  <a:lnTo>
                    <a:pt x="23" y="55"/>
                  </a:lnTo>
                  <a:lnTo>
                    <a:pt x="22" y="46"/>
                  </a:lnTo>
                  <a:lnTo>
                    <a:pt x="22" y="36"/>
                  </a:lnTo>
                  <a:lnTo>
                    <a:pt x="21" y="28"/>
                  </a:lnTo>
                  <a:lnTo>
                    <a:pt x="19" y="20"/>
                  </a:lnTo>
                  <a:lnTo>
                    <a:pt x="17" y="12"/>
                  </a:lnTo>
                  <a:lnTo>
                    <a:pt x="15" y="6"/>
                  </a:lnTo>
                  <a:lnTo>
                    <a:pt x="13" y="0"/>
                  </a:lnTo>
                  <a:lnTo>
                    <a:pt x="0" y="26"/>
                  </a:lnTo>
                  <a:lnTo>
                    <a:pt x="0" y="27"/>
                  </a:lnTo>
                  <a:lnTo>
                    <a:pt x="2" y="29"/>
                  </a:lnTo>
                  <a:lnTo>
                    <a:pt x="3" y="32"/>
                  </a:lnTo>
                  <a:lnTo>
                    <a:pt x="4" y="37"/>
                  </a:lnTo>
                  <a:lnTo>
                    <a:pt x="5" y="44"/>
                  </a:lnTo>
                  <a:lnTo>
                    <a:pt x="6" y="51"/>
                  </a:lnTo>
                  <a:lnTo>
                    <a:pt x="8" y="58"/>
                  </a:lnTo>
                  <a:lnTo>
                    <a:pt x="10" y="67"/>
                  </a:lnTo>
                  <a:lnTo>
                    <a:pt x="11" y="76"/>
                  </a:lnTo>
                  <a:lnTo>
                    <a:pt x="13" y="85"/>
                  </a:lnTo>
                  <a:lnTo>
                    <a:pt x="14" y="95"/>
                  </a:lnTo>
                  <a:lnTo>
                    <a:pt x="15" y="105"/>
                  </a:lnTo>
                  <a:lnTo>
                    <a:pt x="16" y="115"/>
                  </a:lnTo>
                  <a:lnTo>
                    <a:pt x="16" y="125"/>
                  </a:lnTo>
                  <a:lnTo>
                    <a:pt x="16" y="134"/>
                  </a:lnTo>
                  <a:lnTo>
                    <a:pt x="16" y="144"/>
                  </a:lnTo>
                  <a:lnTo>
                    <a:pt x="25" y="138"/>
                  </a:lnTo>
                  <a:lnTo>
                    <a:pt x="24" y="107"/>
                  </a:lnTo>
                  <a:lnTo>
                    <a:pt x="24" y="107"/>
                  </a:lnTo>
                  <a:close/>
                </a:path>
              </a:pathLst>
            </a:custGeom>
            <a:solidFill>
              <a:srgbClr val="B34D1A"/>
            </a:solidFill>
            <a:ln w="9525">
              <a:noFill/>
              <a:round/>
            </a:ln>
          </p:spPr>
          <p:txBody>
            <a:bodyPr/>
            <a:lstStyle/>
            <a:p>
              <a:endParaRPr lang="en-US"/>
            </a:p>
          </p:txBody>
        </p:sp>
        <p:sp>
          <p:nvSpPr>
            <p:cNvPr id="428102" name="Freeform 70"/>
            <p:cNvSpPr/>
            <p:nvPr/>
          </p:nvSpPr>
          <p:spPr bwMode="auto">
            <a:xfrm>
              <a:off x="4860" y="2533"/>
              <a:ext cx="125" cy="178"/>
            </a:xfrm>
            <a:custGeom>
              <a:avLst/>
              <a:gdLst/>
              <a:ahLst/>
              <a:cxnLst>
                <a:cxn ang="0">
                  <a:pos x="58" y="8"/>
                </a:cxn>
                <a:cxn ang="0">
                  <a:pos x="0" y="161"/>
                </a:cxn>
                <a:cxn ang="0">
                  <a:pos x="90" y="178"/>
                </a:cxn>
                <a:cxn ang="0">
                  <a:pos x="125" y="26"/>
                </a:cxn>
                <a:cxn ang="0">
                  <a:pos x="74" y="0"/>
                </a:cxn>
                <a:cxn ang="0">
                  <a:pos x="58" y="8"/>
                </a:cxn>
                <a:cxn ang="0">
                  <a:pos x="58" y="8"/>
                </a:cxn>
              </a:cxnLst>
              <a:rect l="0" t="0" r="r" b="b"/>
              <a:pathLst>
                <a:path w="125" h="178">
                  <a:moveTo>
                    <a:pt x="58" y="8"/>
                  </a:moveTo>
                  <a:lnTo>
                    <a:pt x="0" y="161"/>
                  </a:lnTo>
                  <a:lnTo>
                    <a:pt x="90" y="178"/>
                  </a:lnTo>
                  <a:lnTo>
                    <a:pt x="125" y="26"/>
                  </a:lnTo>
                  <a:lnTo>
                    <a:pt x="74" y="0"/>
                  </a:lnTo>
                  <a:lnTo>
                    <a:pt x="58" y="8"/>
                  </a:lnTo>
                  <a:lnTo>
                    <a:pt x="58" y="8"/>
                  </a:lnTo>
                  <a:close/>
                </a:path>
              </a:pathLst>
            </a:custGeom>
            <a:solidFill>
              <a:srgbClr val="E3C24D"/>
            </a:solidFill>
            <a:ln w="9525">
              <a:noFill/>
              <a:round/>
            </a:ln>
          </p:spPr>
          <p:txBody>
            <a:bodyPr/>
            <a:lstStyle/>
            <a:p>
              <a:endParaRPr lang="en-US"/>
            </a:p>
          </p:txBody>
        </p:sp>
        <p:sp>
          <p:nvSpPr>
            <p:cNvPr id="428103" name="Freeform 71"/>
            <p:cNvSpPr/>
            <p:nvPr/>
          </p:nvSpPr>
          <p:spPr bwMode="auto">
            <a:xfrm>
              <a:off x="4968" y="2580"/>
              <a:ext cx="50" cy="144"/>
            </a:xfrm>
            <a:custGeom>
              <a:avLst/>
              <a:gdLst/>
              <a:ahLst/>
              <a:cxnLst>
                <a:cxn ang="0">
                  <a:pos x="47" y="0"/>
                </a:cxn>
                <a:cxn ang="0">
                  <a:pos x="49" y="46"/>
                </a:cxn>
                <a:cxn ang="0">
                  <a:pos x="39" y="77"/>
                </a:cxn>
                <a:cxn ang="0">
                  <a:pos x="50" y="103"/>
                </a:cxn>
                <a:cxn ang="0">
                  <a:pos x="50" y="144"/>
                </a:cxn>
                <a:cxn ang="0">
                  <a:pos x="39" y="142"/>
                </a:cxn>
                <a:cxn ang="0">
                  <a:pos x="0" y="77"/>
                </a:cxn>
                <a:cxn ang="0">
                  <a:pos x="35" y="0"/>
                </a:cxn>
                <a:cxn ang="0">
                  <a:pos x="47" y="0"/>
                </a:cxn>
                <a:cxn ang="0">
                  <a:pos x="47" y="0"/>
                </a:cxn>
              </a:cxnLst>
              <a:rect l="0" t="0" r="r" b="b"/>
              <a:pathLst>
                <a:path w="50" h="144">
                  <a:moveTo>
                    <a:pt x="47" y="0"/>
                  </a:moveTo>
                  <a:lnTo>
                    <a:pt x="49" y="46"/>
                  </a:lnTo>
                  <a:lnTo>
                    <a:pt x="39" y="77"/>
                  </a:lnTo>
                  <a:lnTo>
                    <a:pt x="50" y="103"/>
                  </a:lnTo>
                  <a:lnTo>
                    <a:pt x="50" y="144"/>
                  </a:lnTo>
                  <a:lnTo>
                    <a:pt x="39" y="142"/>
                  </a:lnTo>
                  <a:lnTo>
                    <a:pt x="0" y="77"/>
                  </a:lnTo>
                  <a:lnTo>
                    <a:pt x="35" y="0"/>
                  </a:lnTo>
                  <a:lnTo>
                    <a:pt x="47" y="0"/>
                  </a:lnTo>
                  <a:lnTo>
                    <a:pt x="47" y="0"/>
                  </a:lnTo>
                  <a:close/>
                </a:path>
              </a:pathLst>
            </a:custGeom>
            <a:solidFill>
              <a:srgbClr val="DEB01A"/>
            </a:solidFill>
            <a:ln w="9525">
              <a:noFill/>
              <a:round/>
            </a:ln>
          </p:spPr>
          <p:txBody>
            <a:bodyPr/>
            <a:lstStyle/>
            <a:p>
              <a:endParaRPr lang="en-US"/>
            </a:p>
          </p:txBody>
        </p:sp>
        <p:sp>
          <p:nvSpPr>
            <p:cNvPr id="428104" name="Freeform 72"/>
            <p:cNvSpPr/>
            <p:nvPr/>
          </p:nvSpPr>
          <p:spPr bwMode="auto">
            <a:xfrm>
              <a:off x="4942" y="2561"/>
              <a:ext cx="76" cy="161"/>
            </a:xfrm>
            <a:custGeom>
              <a:avLst/>
              <a:gdLst/>
              <a:ahLst/>
              <a:cxnLst>
                <a:cxn ang="0">
                  <a:pos x="72" y="0"/>
                </a:cxn>
                <a:cxn ang="0">
                  <a:pos x="73" y="19"/>
                </a:cxn>
                <a:cxn ang="0">
                  <a:pos x="57" y="57"/>
                </a:cxn>
                <a:cxn ang="0">
                  <a:pos x="75" y="65"/>
                </a:cxn>
                <a:cxn ang="0">
                  <a:pos x="76" y="122"/>
                </a:cxn>
                <a:cxn ang="0">
                  <a:pos x="65" y="161"/>
                </a:cxn>
                <a:cxn ang="0">
                  <a:pos x="37" y="154"/>
                </a:cxn>
                <a:cxn ang="0">
                  <a:pos x="0" y="91"/>
                </a:cxn>
                <a:cxn ang="0">
                  <a:pos x="27" y="18"/>
                </a:cxn>
                <a:cxn ang="0">
                  <a:pos x="72" y="0"/>
                </a:cxn>
                <a:cxn ang="0">
                  <a:pos x="72" y="0"/>
                </a:cxn>
              </a:cxnLst>
              <a:rect l="0" t="0" r="r" b="b"/>
              <a:pathLst>
                <a:path w="76" h="161">
                  <a:moveTo>
                    <a:pt x="72" y="0"/>
                  </a:moveTo>
                  <a:lnTo>
                    <a:pt x="73" y="19"/>
                  </a:lnTo>
                  <a:lnTo>
                    <a:pt x="57" y="57"/>
                  </a:lnTo>
                  <a:lnTo>
                    <a:pt x="75" y="65"/>
                  </a:lnTo>
                  <a:lnTo>
                    <a:pt x="76" y="122"/>
                  </a:lnTo>
                  <a:lnTo>
                    <a:pt x="65" y="161"/>
                  </a:lnTo>
                  <a:lnTo>
                    <a:pt x="37" y="154"/>
                  </a:lnTo>
                  <a:lnTo>
                    <a:pt x="0" y="91"/>
                  </a:lnTo>
                  <a:lnTo>
                    <a:pt x="27" y="18"/>
                  </a:lnTo>
                  <a:lnTo>
                    <a:pt x="72" y="0"/>
                  </a:lnTo>
                  <a:lnTo>
                    <a:pt x="72" y="0"/>
                  </a:lnTo>
                  <a:close/>
                </a:path>
              </a:pathLst>
            </a:custGeom>
            <a:solidFill>
              <a:srgbClr val="D9A600"/>
            </a:solidFill>
            <a:ln w="9525">
              <a:noFill/>
              <a:round/>
            </a:ln>
          </p:spPr>
          <p:txBody>
            <a:bodyPr/>
            <a:lstStyle/>
            <a:p>
              <a:endParaRPr lang="en-US"/>
            </a:p>
          </p:txBody>
        </p:sp>
        <p:sp>
          <p:nvSpPr>
            <p:cNvPr id="428105" name="Freeform 73"/>
            <p:cNvSpPr/>
            <p:nvPr/>
          </p:nvSpPr>
          <p:spPr bwMode="auto">
            <a:xfrm>
              <a:off x="4871" y="2605"/>
              <a:ext cx="146" cy="140"/>
            </a:xfrm>
            <a:custGeom>
              <a:avLst/>
              <a:gdLst/>
              <a:ahLst/>
              <a:cxnLst>
                <a:cxn ang="0">
                  <a:pos x="63" y="1"/>
                </a:cxn>
                <a:cxn ang="0">
                  <a:pos x="52" y="0"/>
                </a:cxn>
                <a:cxn ang="0">
                  <a:pos x="45" y="25"/>
                </a:cxn>
                <a:cxn ang="0">
                  <a:pos x="26" y="22"/>
                </a:cxn>
                <a:cxn ang="0">
                  <a:pos x="0" y="115"/>
                </a:cxn>
                <a:cxn ang="0">
                  <a:pos x="121" y="140"/>
                </a:cxn>
                <a:cxn ang="0">
                  <a:pos x="146" y="50"/>
                </a:cxn>
                <a:cxn ang="0">
                  <a:pos x="129" y="45"/>
                </a:cxn>
                <a:cxn ang="0">
                  <a:pos x="136" y="22"/>
                </a:cxn>
                <a:cxn ang="0">
                  <a:pos x="109" y="13"/>
                </a:cxn>
                <a:cxn ang="0">
                  <a:pos x="105" y="23"/>
                </a:cxn>
                <a:cxn ang="0">
                  <a:pos x="119" y="29"/>
                </a:cxn>
                <a:cxn ang="0">
                  <a:pos x="113" y="46"/>
                </a:cxn>
                <a:cxn ang="0">
                  <a:pos x="56" y="27"/>
                </a:cxn>
                <a:cxn ang="0">
                  <a:pos x="60" y="13"/>
                </a:cxn>
                <a:cxn ang="0">
                  <a:pos x="78" y="17"/>
                </a:cxn>
                <a:cxn ang="0">
                  <a:pos x="82" y="0"/>
                </a:cxn>
                <a:cxn ang="0">
                  <a:pos x="63" y="1"/>
                </a:cxn>
                <a:cxn ang="0">
                  <a:pos x="63" y="1"/>
                </a:cxn>
              </a:cxnLst>
              <a:rect l="0" t="0" r="r" b="b"/>
              <a:pathLst>
                <a:path w="146" h="140">
                  <a:moveTo>
                    <a:pt x="63" y="1"/>
                  </a:moveTo>
                  <a:lnTo>
                    <a:pt x="52" y="0"/>
                  </a:lnTo>
                  <a:lnTo>
                    <a:pt x="45" y="25"/>
                  </a:lnTo>
                  <a:lnTo>
                    <a:pt x="26" y="22"/>
                  </a:lnTo>
                  <a:lnTo>
                    <a:pt x="0" y="115"/>
                  </a:lnTo>
                  <a:lnTo>
                    <a:pt x="121" y="140"/>
                  </a:lnTo>
                  <a:lnTo>
                    <a:pt x="146" y="50"/>
                  </a:lnTo>
                  <a:lnTo>
                    <a:pt x="129" y="45"/>
                  </a:lnTo>
                  <a:lnTo>
                    <a:pt x="136" y="22"/>
                  </a:lnTo>
                  <a:lnTo>
                    <a:pt x="109" y="13"/>
                  </a:lnTo>
                  <a:lnTo>
                    <a:pt x="105" y="23"/>
                  </a:lnTo>
                  <a:lnTo>
                    <a:pt x="119" y="29"/>
                  </a:lnTo>
                  <a:lnTo>
                    <a:pt x="113" y="46"/>
                  </a:lnTo>
                  <a:lnTo>
                    <a:pt x="56" y="27"/>
                  </a:lnTo>
                  <a:lnTo>
                    <a:pt x="60" y="13"/>
                  </a:lnTo>
                  <a:lnTo>
                    <a:pt x="78" y="17"/>
                  </a:lnTo>
                  <a:lnTo>
                    <a:pt x="82" y="0"/>
                  </a:lnTo>
                  <a:lnTo>
                    <a:pt x="63" y="1"/>
                  </a:lnTo>
                  <a:lnTo>
                    <a:pt x="63" y="1"/>
                  </a:lnTo>
                  <a:close/>
                </a:path>
              </a:pathLst>
            </a:custGeom>
            <a:solidFill>
              <a:srgbClr val="000000"/>
            </a:solidFill>
            <a:ln w="9525">
              <a:noFill/>
              <a:round/>
            </a:ln>
          </p:spPr>
          <p:txBody>
            <a:bodyPr/>
            <a:lstStyle/>
            <a:p>
              <a:endParaRPr lang="en-US"/>
            </a:p>
          </p:txBody>
        </p:sp>
        <p:sp>
          <p:nvSpPr>
            <p:cNvPr id="428106" name="Freeform 74"/>
            <p:cNvSpPr/>
            <p:nvPr/>
          </p:nvSpPr>
          <p:spPr bwMode="auto">
            <a:xfrm>
              <a:off x="4934" y="2579"/>
              <a:ext cx="46" cy="56"/>
            </a:xfrm>
            <a:custGeom>
              <a:avLst/>
              <a:gdLst/>
              <a:ahLst/>
              <a:cxnLst>
                <a:cxn ang="0">
                  <a:pos x="22" y="56"/>
                </a:cxn>
                <a:cxn ang="0">
                  <a:pos x="7" y="49"/>
                </a:cxn>
                <a:cxn ang="0">
                  <a:pos x="12" y="30"/>
                </a:cxn>
                <a:cxn ang="0">
                  <a:pos x="0" y="27"/>
                </a:cxn>
                <a:cxn ang="0">
                  <a:pos x="5" y="11"/>
                </a:cxn>
                <a:cxn ang="0">
                  <a:pos x="22" y="0"/>
                </a:cxn>
                <a:cxn ang="0">
                  <a:pos x="46" y="8"/>
                </a:cxn>
                <a:cxn ang="0">
                  <a:pos x="39" y="42"/>
                </a:cxn>
                <a:cxn ang="0">
                  <a:pos x="22" y="56"/>
                </a:cxn>
                <a:cxn ang="0">
                  <a:pos x="22" y="56"/>
                </a:cxn>
              </a:cxnLst>
              <a:rect l="0" t="0" r="r" b="b"/>
              <a:pathLst>
                <a:path w="46" h="56">
                  <a:moveTo>
                    <a:pt x="22" y="56"/>
                  </a:moveTo>
                  <a:lnTo>
                    <a:pt x="7" y="49"/>
                  </a:lnTo>
                  <a:lnTo>
                    <a:pt x="12" y="30"/>
                  </a:lnTo>
                  <a:lnTo>
                    <a:pt x="0" y="27"/>
                  </a:lnTo>
                  <a:lnTo>
                    <a:pt x="5" y="11"/>
                  </a:lnTo>
                  <a:lnTo>
                    <a:pt x="22" y="0"/>
                  </a:lnTo>
                  <a:lnTo>
                    <a:pt x="46" y="8"/>
                  </a:lnTo>
                  <a:lnTo>
                    <a:pt x="39" y="42"/>
                  </a:lnTo>
                  <a:lnTo>
                    <a:pt x="22" y="56"/>
                  </a:lnTo>
                  <a:lnTo>
                    <a:pt x="22" y="56"/>
                  </a:lnTo>
                  <a:close/>
                </a:path>
              </a:pathLst>
            </a:custGeom>
            <a:solidFill>
              <a:srgbClr val="BF6633"/>
            </a:solidFill>
            <a:ln w="9525">
              <a:noFill/>
              <a:round/>
            </a:ln>
          </p:spPr>
          <p:txBody>
            <a:bodyPr/>
            <a:lstStyle/>
            <a:p>
              <a:endParaRPr lang="en-US"/>
            </a:p>
          </p:txBody>
        </p:sp>
        <p:sp>
          <p:nvSpPr>
            <p:cNvPr id="428107" name="Freeform 75"/>
            <p:cNvSpPr/>
            <p:nvPr/>
          </p:nvSpPr>
          <p:spPr bwMode="auto">
            <a:xfrm>
              <a:off x="4918" y="2520"/>
              <a:ext cx="19" cy="23"/>
            </a:xfrm>
            <a:custGeom>
              <a:avLst/>
              <a:gdLst/>
              <a:ahLst/>
              <a:cxnLst>
                <a:cxn ang="0">
                  <a:pos x="18" y="23"/>
                </a:cxn>
                <a:cxn ang="0">
                  <a:pos x="0" y="21"/>
                </a:cxn>
                <a:cxn ang="0">
                  <a:pos x="0" y="2"/>
                </a:cxn>
                <a:cxn ang="0">
                  <a:pos x="19" y="0"/>
                </a:cxn>
                <a:cxn ang="0">
                  <a:pos x="18" y="23"/>
                </a:cxn>
                <a:cxn ang="0">
                  <a:pos x="18" y="23"/>
                </a:cxn>
              </a:cxnLst>
              <a:rect l="0" t="0" r="r" b="b"/>
              <a:pathLst>
                <a:path w="19" h="23">
                  <a:moveTo>
                    <a:pt x="18" y="23"/>
                  </a:moveTo>
                  <a:lnTo>
                    <a:pt x="0" y="21"/>
                  </a:lnTo>
                  <a:lnTo>
                    <a:pt x="0" y="2"/>
                  </a:lnTo>
                  <a:lnTo>
                    <a:pt x="19" y="0"/>
                  </a:lnTo>
                  <a:lnTo>
                    <a:pt x="18" y="23"/>
                  </a:lnTo>
                  <a:lnTo>
                    <a:pt x="18" y="23"/>
                  </a:lnTo>
                  <a:close/>
                </a:path>
              </a:pathLst>
            </a:custGeom>
            <a:solidFill>
              <a:srgbClr val="000000"/>
            </a:solidFill>
            <a:ln w="9525">
              <a:noFill/>
              <a:round/>
            </a:ln>
          </p:spPr>
          <p:txBody>
            <a:bodyPr/>
            <a:lstStyle/>
            <a:p>
              <a:endParaRPr lang="en-US"/>
            </a:p>
          </p:txBody>
        </p:sp>
        <p:sp>
          <p:nvSpPr>
            <p:cNvPr id="428108" name="Freeform 76"/>
            <p:cNvSpPr/>
            <p:nvPr/>
          </p:nvSpPr>
          <p:spPr bwMode="auto">
            <a:xfrm>
              <a:off x="4956" y="2591"/>
              <a:ext cx="35" cy="50"/>
            </a:xfrm>
            <a:custGeom>
              <a:avLst/>
              <a:gdLst/>
              <a:ahLst/>
              <a:cxnLst>
                <a:cxn ang="0">
                  <a:pos x="10" y="1"/>
                </a:cxn>
                <a:cxn ang="0">
                  <a:pos x="10" y="21"/>
                </a:cxn>
                <a:cxn ang="0">
                  <a:pos x="0" y="44"/>
                </a:cxn>
                <a:cxn ang="0">
                  <a:pos x="19" y="50"/>
                </a:cxn>
                <a:cxn ang="0">
                  <a:pos x="35" y="27"/>
                </a:cxn>
                <a:cxn ang="0">
                  <a:pos x="35" y="14"/>
                </a:cxn>
                <a:cxn ang="0">
                  <a:pos x="34" y="0"/>
                </a:cxn>
                <a:cxn ang="0">
                  <a:pos x="10" y="1"/>
                </a:cxn>
                <a:cxn ang="0">
                  <a:pos x="10" y="1"/>
                </a:cxn>
              </a:cxnLst>
              <a:rect l="0" t="0" r="r" b="b"/>
              <a:pathLst>
                <a:path w="35" h="50">
                  <a:moveTo>
                    <a:pt x="10" y="1"/>
                  </a:moveTo>
                  <a:lnTo>
                    <a:pt x="10" y="21"/>
                  </a:lnTo>
                  <a:lnTo>
                    <a:pt x="0" y="44"/>
                  </a:lnTo>
                  <a:lnTo>
                    <a:pt x="19" y="50"/>
                  </a:lnTo>
                  <a:lnTo>
                    <a:pt x="35" y="27"/>
                  </a:lnTo>
                  <a:lnTo>
                    <a:pt x="35" y="14"/>
                  </a:lnTo>
                  <a:lnTo>
                    <a:pt x="34" y="0"/>
                  </a:lnTo>
                  <a:lnTo>
                    <a:pt x="10" y="1"/>
                  </a:lnTo>
                  <a:lnTo>
                    <a:pt x="10" y="1"/>
                  </a:lnTo>
                  <a:close/>
                </a:path>
              </a:pathLst>
            </a:custGeom>
            <a:solidFill>
              <a:srgbClr val="B34D1A"/>
            </a:solidFill>
            <a:ln w="9525">
              <a:noFill/>
              <a:round/>
            </a:ln>
          </p:spPr>
          <p:txBody>
            <a:bodyPr/>
            <a:lstStyle/>
            <a:p>
              <a:endParaRPr lang="en-US"/>
            </a:p>
          </p:txBody>
        </p:sp>
        <p:sp>
          <p:nvSpPr>
            <p:cNvPr id="428109" name="Freeform 77"/>
            <p:cNvSpPr/>
            <p:nvPr/>
          </p:nvSpPr>
          <p:spPr bwMode="auto">
            <a:xfrm>
              <a:off x="4929" y="2307"/>
              <a:ext cx="133" cy="285"/>
            </a:xfrm>
            <a:custGeom>
              <a:avLst/>
              <a:gdLst/>
              <a:ahLst/>
              <a:cxnLst>
                <a:cxn ang="0">
                  <a:pos x="26" y="256"/>
                </a:cxn>
                <a:cxn ang="0">
                  <a:pos x="17" y="271"/>
                </a:cxn>
                <a:cxn ang="0">
                  <a:pos x="27" y="281"/>
                </a:cxn>
                <a:cxn ang="0">
                  <a:pos x="37" y="285"/>
                </a:cxn>
                <a:cxn ang="0">
                  <a:pos x="61" y="266"/>
                </a:cxn>
                <a:cxn ang="0">
                  <a:pos x="99" y="169"/>
                </a:cxn>
                <a:cxn ang="0">
                  <a:pos x="133" y="46"/>
                </a:cxn>
                <a:cxn ang="0">
                  <a:pos x="131" y="44"/>
                </a:cxn>
                <a:cxn ang="0">
                  <a:pos x="128" y="40"/>
                </a:cxn>
                <a:cxn ang="0">
                  <a:pos x="124" y="37"/>
                </a:cxn>
                <a:cxn ang="0">
                  <a:pos x="121" y="34"/>
                </a:cxn>
                <a:cxn ang="0">
                  <a:pos x="117" y="31"/>
                </a:cxn>
                <a:cxn ang="0">
                  <a:pos x="113" y="28"/>
                </a:cxn>
                <a:cxn ang="0">
                  <a:pos x="108" y="24"/>
                </a:cxn>
                <a:cxn ang="0">
                  <a:pos x="103" y="20"/>
                </a:cxn>
                <a:cxn ang="0">
                  <a:pos x="97" y="16"/>
                </a:cxn>
                <a:cxn ang="0">
                  <a:pos x="90" y="12"/>
                </a:cxn>
                <a:cxn ang="0">
                  <a:pos x="83" y="8"/>
                </a:cxn>
                <a:cxn ang="0">
                  <a:pos x="76" y="5"/>
                </a:cxn>
                <a:cxn ang="0">
                  <a:pos x="69" y="2"/>
                </a:cxn>
                <a:cxn ang="0">
                  <a:pos x="61" y="0"/>
                </a:cxn>
                <a:cxn ang="0">
                  <a:pos x="39" y="10"/>
                </a:cxn>
                <a:cxn ang="0">
                  <a:pos x="6" y="94"/>
                </a:cxn>
                <a:cxn ang="0">
                  <a:pos x="0" y="197"/>
                </a:cxn>
                <a:cxn ang="0">
                  <a:pos x="2" y="217"/>
                </a:cxn>
                <a:cxn ang="0">
                  <a:pos x="5" y="251"/>
                </a:cxn>
                <a:cxn ang="0">
                  <a:pos x="17" y="256"/>
                </a:cxn>
                <a:cxn ang="0">
                  <a:pos x="26" y="249"/>
                </a:cxn>
                <a:cxn ang="0">
                  <a:pos x="26" y="256"/>
                </a:cxn>
                <a:cxn ang="0">
                  <a:pos x="26" y="256"/>
                </a:cxn>
              </a:cxnLst>
              <a:rect l="0" t="0" r="r" b="b"/>
              <a:pathLst>
                <a:path w="133" h="285">
                  <a:moveTo>
                    <a:pt x="26" y="256"/>
                  </a:moveTo>
                  <a:lnTo>
                    <a:pt x="17" y="271"/>
                  </a:lnTo>
                  <a:lnTo>
                    <a:pt x="27" y="281"/>
                  </a:lnTo>
                  <a:lnTo>
                    <a:pt x="37" y="285"/>
                  </a:lnTo>
                  <a:lnTo>
                    <a:pt x="61" y="266"/>
                  </a:lnTo>
                  <a:lnTo>
                    <a:pt x="99" y="169"/>
                  </a:lnTo>
                  <a:lnTo>
                    <a:pt x="133" y="46"/>
                  </a:lnTo>
                  <a:lnTo>
                    <a:pt x="131" y="44"/>
                  </a:lnTo>
                  <a:lnTo>
                    <a:pt x="128" y="40"/>
                  </a:lnTo>
                  <a:lnTo>
                    <a:pt x="124" y="37"/>
                  </a:lnTo>
                  <a:lnTo>
                    <a:pt x="121" y="34"/>
                  </a:lnTo>
                  <a:lnTo>
                    <a:pt x="117" y="31"/>
                  </a:lnTo>
                  <a:lnTo>
                    <a:pt x="113" y="28"/>
                  </a:lnTo>
                  <a:lnTo>
                    <a:pt x="108" y="24"/>
                  </a:lnTo>
                  <a:lnTo>
                    <a:pt x="103" y="20"/>
                  </a:lnTo>
                  <a:lnTo>
                    <a:pt x="97" y="16"/>
                  </a:lnTo>
                  <a:lnTo>
                    <a:pt x="90" y="12"/>
                  </a:lnTo>
                  <a:lnTo>
                    <a:pt x="83" y="8"/>
                  </a:lnTo>
                  <a:lnTo>
                    <a:pt x="76" y="5"/>
                  </a:lnTo>
                  <a:lnTo>
                    <a:pt x="69" y="2"/>
                  </a:lnTo>
                  <a:lnTo>
                    <a:pt x="61" y="0"/>
                  </a:lnTo>
                  <a:lnTo>
                    <a:pt x="39" y="10"/>
                  </a:lnTo>
                  <a:lnTo>
                    <a:pt x="6" y="94"/>
                  </a:lnTo>
                  <a:lnTo>
                    <a:pt x="0" y="197"/>
                  </a:lnTo>
                  <a:lnTo>
                    <a:pt x="2" y="217"/>
                  </a:lnTo>
                  <a:lnTo>
                    <a:pt x="5" y="251"/>
                  </a:lnTo>
                  <a:lnTo>
                    <a:pt x="17" y="256"/>
                  </a:lnTo>
                  <a:lnTo>
                    <a:pt x="26" y="249"/>
                  </a:lnTo>
                  <a:lnTo>
                    <a:pt x="26" y="256"/>
                  </a:lnTo>
                  <a:lnTo>
                    <a:pt x="26" y="256"/>
                  </a:lnTo>
                  <a:close/>
                </a:path>
              </a:pathLst>
            </a:custGeom>
            <a:solidFill>
              <a:srgbClr val="E3C24D"/>
            </a:solidFill>
            <a:ln w="9525">
              <a:noFill/>
              <a:round/>
            </a:ln>
          </p:spPr>
          <p:txBody>
            <a:bodyPr/>
            <a:lstStyle/>
            <a:p>
              <a:endParaRPr lang="en-US"/>
            </a:p>
          </p:txBody>
        </p:sp>
        <p:sp>
          <p:nvSpPr>
            <p:cNvPr id="428110" name="Freeform 78"/>
            <p:cNvSpPr/>
            <p:nvPr/>
          </p:nvSpPr>
          <p:spPr bwMode="auto">
            <a:xfrm>
              <a:off x="4775" y="2250"/>
              <a:ext cx="167" cy="274"/>
            </a:xfrm>
            <a:custGeom>
              <a:avLst/>
              <a:gdLst/>
              <a:ahLst/>
              <a:cxnLst>
                <a:cxn ang="0">
                  <a:pos x="144" y="119"/>
                </a:cxn>
                <a:cxn ang="0">
                  <a:pos x="49" y="87"/>
                </a:cxn>
                <a:cxn ang="0">
                  <a:pos x="0" y="18"/>
                </a:cxn>
                <a:cxn ang="0">
                  <a:pos x="11" y="7"/>
                </a:cxn>
                <a:cxn ang="0">
                  <a:pos x="24" y="0"/>
                </a:cxn>
                <a:cxn ang="0">
                  <a:pos x="56" y="23"/>
                </a:cxn>
                <a:cxn ang="0">
                  <a:pos x="83" y="53"/>
                </a:cxn>
                <a:cxn ang="0">
                  <a:pos x="167" y="78"/>
                </a:cxn>
                <a:cxn ang="0">
                  <a:pos x="151" y="274"/>
                </a:cxn>
                <a:cxn ang="0">
                  <a:pos x="141" y="239"/>
                </a:cxn>
                <a:cxn ang="0">
                  <a:pos x="144" y="119"/>
                </a:cxn>
                <a:cxn ang="0">
                  <a:pos x="144" y="119"/>
                </a:cxn>
              </a:cxnLst>
              <a:rect l="0" t="0" r="r" b="b"/>
              <a:pathLst>
                <a:path w="167" h="274">
                  <a:moveTo>
                    <a:pt x="144" y="119"/>
                  </a:moveTo>
                  <a:lnTo>
                    <a:pt x="49" y="87"/>
                  </a:lnTo>
                  <a:lnTo>
                    <a:pt x="0" y="18"/>
                  </a:lnTo>
                  <a:lnTo>
                    <a:pt x="11" y="7"/>
                  </a:lnTo>
                  <a:lnTo>
                    <a:pt x="24" y="0"/>
                  </a:lnTo>
                  <a:lnTo>
                    <a:pt x="56" y="23"/>
                  </a:lnTo>
                  <a:lnTo>
                    <a:pt x="83" y="53"/>
                  </a:lnTo>
                  <a:lnTo>
                    <a:pt x="167" y="78"/>
                  </a:lnTo>
                  <a:lnTo>
                    <a:pt x="151" y="274"/>
                  </a:lnTo>
                  <a:lnTo>
                    <a:pt x="141" y="239"/>
                  </a:lnTo>
                  <a:lnTo>
                    <a:pt x="144" y="119"/>
                  </a:lnTo>
                  <a:lnTo>
                    <a:pt x="144" y="119"/>
                  </a:lnTo>
                  <a:close/>
                </a:path>
              </a:pathLst>
            </a:custGeom>
            <a:solidFill>
              <a:srgbClr val="E3C24D"/>
            </a:solidFill>
            <a:ln w="9525">
              <a:noFill/>
              <a:round/>
            </a:ln>
          </p:spPr>
          <p:txBody>
            <a:bodyPr/>
            <a:lstStyle/>
            <a:p>
              <a:endParaRPr lang="en-US"/>
            </a:p>
          </p:txBody>
        </p:sp>
        <p:sp>
          <p:nvSpPr>
            <p:cNvPr id="428111" name="Freeform 79"/>
            <p:cNvSpPr/>
            <p:nvPr/>
          </p:nvSpPr>
          <p:spPr bwMode="auto">
            <a:xfrm>
              <a:off x="4799" y="2244"/>
              <a:ext cx="143" cy="93"/>
            </a:xfrm>
            <a:custGeom>
              <a:avLst/>
              <a:gdLst/>
              <a:ahLst/>
              <a:cxnLst>
                <a:cxn ang="0">
                  <a:pos x="143" y="72"/>
                </a:cxn>
                <a:cxn ang="0">
                  <a:pos x="56" y="52"/>
                </a:cxn>
                <a:cxn ang="0">
                  <a:pos x="17" y="0"/>
                </a:cxn>
                <a:cxn ang="0">
                  <a:pos x="0" y="6"/>
                </a:cxn>
                <a:cxn ang="0">
                  <a:pos x="44" y="62"/>
                </a:cxn>
                <a:cxn ang="0">
                  <a:pos x="143" y="93"/>
                </a:cxn>
                <a:cxn ang="0">
                  <a:pos x="143" y="72"/>
                </a:cxn>
                <a:cxn ang="0">
                  <a:pos x="143" y="72"/>
                </a:cxn>
              </a:cxnLst>
              <a:rect l="0" t="0" r="r" b="b"/>
              <a:pathLst>
                <a:path w="143" h="93">
                  <a:moveTo>
                    <a:pt x="143" y="72"/>
                  </a:moveTo>
                  <a:lnTo>
                    <a:pt x="56" y="52"/>
                  </a:lnTo>
                  <a:lnTo>
                    <a:pt x="17" y="0"/>
                  </a:lnTo>
                  <a:lnTo>
                    <a:pt x="0" y="6"/>
                  </a:lnTo>
                  <a:lnTo>
                    <a:pt x="44" y="62"/>
                  </a:lnTo>
                  <a:lnTo>
                    <a:pt x="143" y="93"/>
                  </a:lnTo>
                  <a:lnTo>
                    <a:pt x="143" y="72"/>
                  </a:lnTo>
                  <a:lnTo>
                    <a:pt x="143" y="72"/>
                  </a:lnTo>
                  <a:close/>
                </a:path>
              </a:pathLst>
            </a:custGeom>
            <a:solidFill>
              <a:srgbClr val="DEB01A"/>
            </a:solidFill>
            <a:ln w="9525">
              <a:noFill/>
              <a:round/>
            </a:ln>
          </p:spPr>
          <p:txBody>
            <a:bodyPr/>
            <a:lstStyle/>
            <a:p>
              <a:endParaRPr lang="en-US"/>
            </a:p>
          </p:txBody>
        </p:sp>
        <p:sp>
          <p:nvSpPr>
            <p:cNvPr id="428112" name="Freeform 80"/>
            <p:cNvSpPr/>
            <p:nvPr/>
          </p:nvSpPr>
          <p:spPr bwMode="auto">
            <a:xfrm>
              <a:off x="4927" y="2301"/>
              <a:ext cx="63" cy="223"/>
            </a:xfrm>
            <a:custGeom>
              <a:avLst/>
              <a:gdLst/>
              <a:ahLst/>
              <a:cxnLst>
                <a:cxn ang="0">
                  <a:pos x="15" y="15"/>
                </a:cxn>
                <a:cxn ang="0">
                  <a:pos x="9" y="37"/>
                </a:cxn>
                <a:cxn ang="0">
                  <a:pos x="3" y="117"/>
                </a:cxn>
                <a:cxn ang="0">
                  <a:pos x="0" y="174"/>
                </a:cxn>
                <a:cxn ang="0">
                  <a:pos x="2" y="219"/>
                </a:cxn>
                <a:cxn ang="0">
                  <a:pos x="4" y="223"/>
                </a:cxn>
                <a:cxn ang="0">
                  <a:pos x="4" y="221"/>
                </a:cxn>
                <a:cxn ang="0">
                  <a:pos x="4" y="215"/>
                </a:cxn>
                <a:cxn ang="0">
                  <a:pos x="4" y="207"/>
                </a:cxn>
                <a:cxn ang="0">
                  <a:pos x="5" y="195"/>
                </a:cxn>
                <a:cxn ang="0">
                  <a:pos x="6" y="182"/>
                </a:cxn>
                <a:cxn ang="0">
                  <a:pos x="8" y="167"/>
                </a:cxn>
                <a:cxn ang="0">
                  <a:pos x="10" y="149"/>
                </a:cxn>
                <a:cxn ang="0">
                  <a:pos x="13" y="132"/>
                </a:cxn>
                <a:cxn ang="0">
                  <a:pos x="16" y="114"/>
                </a:cxn>
                <a:cxn ang="0">
                  <a:pos x="20" y="96"/>
                </a:cxn>
                <a:cxn ang="0">
                  <a:pos x="26" y="77"/>
                </a:cxn>
                <a:cxn ang="0">
                  <a:pos x="31" y="60"/>
                </a:cxn>
                <a:cxn ang="0">
                  <a:pos x="37" y="43"/>
                </a:cxn>
                <a:cxn ang="0">
                  <a:pos x="45" y="29"/>
                </a:cxn>
                <a:cxn ang="0">
                  <a:pos x="52" y="16"/>
                </a:cxn>
                <a:cxn ang="0">
                  <a:pos x="63" y="6"/>
                </a:cxn>
                <a:cxn ang="0">
                  <a:pos x="57" y="0"/>
                </a:cxn>
                <a:cxn ang="0">
                  <a:pos x="29" y="7"/>
                </a:cxn>
                <a:cxn ang="0">
                  <a:pos x="15" y="15"/>
                </a:cxn>
                <a:cxn ang="0">
                  <a:pos x="15" y="15"/>
                </a:cxn>
              </a:cxnLst>
              <a:rect l="0" t="0" r="r" b="b"/>
              <a:pathLst>
                <a:path w="63" h="223">
                  <a:moveTo>
                    <a:pt x="15" y="15"/>
                  </a:moveTo>
                  <a:lnTo>
                    <a:pt x="9" y="37"/>
                  </a:lnTo>
                  <a:lnTo>
                    <a:pt x="3" y="117"/>
                  </a:lnTo>
                  <a:lnTo>
                    <a:pt x="0" y="174"/>
                  </a:lnTo>
                  <a:lnTo>
                    <a:pt x="2" y="219"/>
                  </a:lnTo>
                  <a:lnTo>
                    <a:pt x="4" y="223"/>
                  </a:lnTo>
                  <a:lnTo>
                    <a:pt x="4" y="221"/>
                  </a:lnTo>
                  <a:lnTo>
                    <a:pt x="4" y="215"/>
                  </a:lnTo>
                  <a:lnTo>
                    <a:pt x="4" y="207"/>
                  </a:lnTo>
                  <a:lnTo>
                    <a:pt x="5" y="195"/>
                  </a:lnTo>
                  <a:lnTo>
                    <a:pt x="6" y="182"/>
                  </a:lnTo>
                  <a:lnTo>
                    <a:pt x="8" y="167"/>
                  </a:lnTo>
                  <a:lnTo>
                    <a:pt x="10" y="149"/>
                  </a:lnTo>
                  <a:lnTo>
                    <a:pt x="13" y="132"/>
                  </a:lnTo>
                  <a:lnTo>
                    <a:pt x="16" y="114"/>
                  </a:lnTo>
                  <a:lnTo>
                    <a:pt x="20" y="96"/>
                  </a:lnTo>
                  <a:lnTo>
                    <a:pt x="26" y="77"/>
                  </a:lnTo>
                  <a:lnTo>
                    <a:pt x="31" y="60"/>
                  </a:lnTo>
                  <a:lnTo>
                    <a:pt x="37" y="43"/>
                  </a:lnTo>
                  <a:lnTo>
                    <a:pt x="45" y="29"/>
                  </a:lnTo>
                  <a:lnTo>
                    <a:pt x="52" y="16"/>
                  </a:lnTo>
                  <a:lnTo>
                    <a:pt x="63" y="6"/>
                  </a:lnTo>
                  <a:lnTo>
                    <a:pt x="57" y="0"/>
                  </a:lnTo>
                  <a:lnTo>
                    <a:pt x="29" y="7"/>
                  </a:lnTo>
                  <a:lnTo>
                    <a:pt x="15" y="15"/>
                  </a:lnTo>
                  <a:lnTo>
                    <a:pt x="15" y="15"/>
                  </a:lnTo>
                  <a:close/>
                </a:path>
              </a:pathLst>
            </a:custGeom>
            <a:solidFill>
              <a:srgbClr val="FFFFFF"/>
            </a:solidFill>
            <a:ln w="9525">
              <a:noFill/>
              <a:round/>
            </a:ln>
          </p:spPr>
          <p:txBody>
            <a:bodyPr/>
            <a:lstStyle/>
            <a:p>
              <a:endParaRPr lang="en-US"/>
            </a:p>
          </p:txBody>
        </p:sp>
        <p:sp>
          <p:nvSpPr>
            <p:cNvPr id="428113" name="Freeform 81"/>
            <p:cNvSpPr/>
            <p:nvPr/>
          </p:nvSpPr>
          <p:spPr bwMode="auto">
            <a:xfrm>
              <a:off x="4648" y="1848"/>
              <a:ext cx="21" cy="20"/>
            </a:xfrm>
            <a:custGeom>
              <a:avLst/>
              <a:gdLst/>
              <a:ahLst/>
              <a:cxnLst>
                <a:cxn ang="0">
                  <a:pos x="2" y="3"/>
                </a:cxn>
                <a:cxn ang="0">
                  <a:pos x="0" y="20"/>
                </a:cxn>
                <a:cxn ang="0">
                  <a:pos x="21" y="18"/>
                </a:cxn>
                <a:cxn ang="0">
                  <a:pos x="16" y="0"/>
                </a:cxn>
                <a:cxn ang="0">
                  <a:pos x="2" y="3"/>
                </a:cxn>
                <a:cxn ang="0">
                  <a:pos x="2" y="3"/>
                </a:cxn>
              </a:cxnLst>
              <a:rect l="0" t="0" r="r" b="b"/>
              <a:pathLst>
                <a:path w="21" h="20">
                  <a:moveTo>
                    <a:pt x="2" y="3"/>
                  </a:moveTo>
                  <a:lnTo>
                    <a:pt x="0" y="20"/>
                  </a:lnTo>
                  <a:lnTo>
                    <a:pt x="21" y="18"/>
                  </a:lnTo>
                  <a:lnTo>
                    <a:pt x="16" y="0"/>
                  </a:lnTo>
                  <a:lnTo>
                    <a:pt x="2" y="3"/>
                  </a:lnTo>
                  <a:lnTo>
                    <a:pt x="2" y="3"/>
                  </a:lnTo>
                  <a:close/>
                </a:path>
              </a:pathLst>
            </a:custGeom>
            <a:solidFill>
              <a:srgbClr val="000000"/>
            </a:solidFill>
            <a:ln w="9525">
              <a:noFill/>
              <a:round/>
            </a:ln>
          </p:spPr>
          <p:txBody>
            <a:bodyPr/>
            <a:lstStyle/>
            <a:p>
              <a:endParaRPr lang="en-US"/>
            </a:p>
          </p:txBody>
        </p:sp>
        <p:sp>
          <p:nvSpPr>
            <p:cNvPr id="428114" name="Freeform 82"/>
            <p:cNvSpPr/>
            <p:nvPr/>
          </p:nvSpPr>
          <p:spPr bwMode="auto">
            <a:xfrm>
              <a:off x="4912" y="2350"/>
              <a:ext cx="14" cy="174"/>
            </a:xfrm>
            <a:custGeom>
              <a:avLst/>
              <a:gdLst/>
              <a:ahLst/>
              <a:cxnLst>
                <a:cxn ang="0">
                  <a:pos x="9" y="0"/>
                </a:cxn>
                <a:cxn ang="0">
                  <a:pos x="14" y="174"/>
                </a:cxn>
                <a:cxn ang="0">
                  <a:pos x="6" y="172"/>
                </a:cxn>
                <a:cxn ang="0">
                  <a:pos x="6" y="171"/>
                </a:cxn>
                <a:cxn ang="0">
                  <a:pos x="4" y="166"/>
                </a:cxn>
                <a:cxn ang="0">
                  <a:pos x="4" y="160"/>
                </a:cxn>
                <a:cxn ang="0">
                  <a:pos x="3" y="152"/>
                </a:cxn>
                <a:cxn ang="0">
                  <a:pos x="2" y="140"/>
                </a:cxn>
                <a:cxn ang="0">
                  <a:pos x="2" y="129"/>
                </a:cxn>
                <a:cxn ang="0">
                  <a:pos x="1" y="117"/>
                </a:cxn>
                <a:cxn ang="0">
                  <a:pos x="1" y="102"/>
                </a:cxn>
                <a:cxn ang="0">
                  <a:pos x="1" y="88"/>
                </a:cxn>
                <a:cxn ang="0">
                  <a:pos x="0" y="73"/>
                </a:cxn>
                <a:cxn ang="0">
                  <a:pos x="0" y="59"/>
                </a:cxn>
                <a:cxn ang="0">
                  <a:pos x="1" y="45"/>
                </a:cxn>
                <a:cxn ang="0">
                  <a:pos x="1" y="32"/>
                </a:cxn>
                <a:cxn ang="0">
                  <a:pos x="3" y="20"/>
                </a:cxn>
                <a:cxn ang="0">
                  <a:pos x="6" y="9"/>
                </a:cxn>
                <a:cxn ang="0">
                  <a:pos x="9" y="0"/>
                </a:cxn>
                <a:cxn ang="0">
                  <a:pos x="9" y="0"/>
                </a:cxn>
              </a:cxnLst>
              <a:rect l="0" t="0" r="r" b="b"/>
              <a:pathLst>
                <a:path w="14" h="174">
                  <a:moveTo>
                    <a:pt x="9" y="0"/>
                  </a:moveTo>
                  <a:lnTo>
                    <a:pt x="14" y="174"/>
                  </a:lnTo>
                  <a:lnTo>
                    <a:pt x="6" y="172"/>
                  </a:lnTo>
                  <a:lnTo>
                    <a:pt x="6" y="171"/>
                  </a:lnTo>
                  <a:lnTo>
                    <a:pt x="4" y="166"/>
                  </a:lnTo>
                  <a:lnTo>
                    <a:pt x="4" y="160"/>
                  </a:lnTo>
                  <a:lnTo>
                    <a:pt x="3" y="152"/>
                  </a:lnTo>
                  <a:lnTo>
                    <a:pt x="2" y="140"/>
                  </a:lnTo>
                  <a:lnTo>
                    <a:pt x="2" y="129"/>
                  </a:lnTo>
                  <a:lnTo>
                    <a:pt x="1" y="117"/>
                  </a:lnTo>
                  <a:lnTo>
                    <a:pt x="1" y="102"/>
                  </a:lnTo>
                  <a:lnTo>
                    <a:pt x="1" y="88"/>
                  </a:lnTo>
                  <a:lnTo>
                    <a:pt x="0" y="73"/>
                  </a:lnTo>
                  <a:lnTo>
                    <a:pt x="0" y="59"/>
                  </a:lnTo>
                  <a:lnTo>
                    <a:pt x="1" y="45"/>
                  </a:lnTo>
                  <a:lnTo>
                    <a:pt x="1" y="32"/>
                  </a:lnTo>
                  <a:lnTo>
                    <a:pt x="3" y="20"/>
                  </a:lnTo>
                  <a:lnTo>
                    <a:pt x="6" y="9"/>
                  </a:lnTo>
                  <a:lnTo>
                    <a:pt x="9" y="0"/>
                  </a:lnTo>
                  <a:lnTo>
                    <a:pt x="9" y="0"/>
                  </a:lnTo>
                  <a:close/>
                </a:path>
              </a:pathLst>
            </a:custGeom>
            <a:solidFill>
              <a:srgbClr val="DEB01A"/>
            </a:solidFill>
            <a:ln w="9525">
              <a:noFill/>
              <a:round/>
            </a:ln>
          </p:spPr>
          <p:txBody>
            <a:bodyPr/>
            <a:lstStyle/>
            <a:p>
              <a:endParaRPr lang="en-US"/>
            </a:p>
          </p:txBody>
        </p:sp>
        <p:sp>
          <p:nvSpPr>
            <p:cNvPr id="428115" name="Freeform 83"/>
            <p:cNvSpPr/>
            <p:nvPr/>
          </p:nvSpPr>
          <p:spPr bwMode="auto">
            <a:xfrm>
              <a:off x="4910" y="2196"/>
              <a:ext cx="61" cy="126"/>
            </a:xfrm>
            <a:custGeom>
              <a:avLst/>
              <a:gdLst/>
              <a:ahLst/>
              <a:cxnLst>
                <a:cxn ang="0">
                  <a:pos x="0" y="14"/>
                </a:cxn>
                <a:cxn ang="0">
                  <a:pos x="5" y="93"/>
                </a:cxn>
                <a:cxn ang="0">
                  <a:pos x="12" y="100"/>
                </a:cxn>
                <a:cxn ang="0">
                  <a:pos x="39" y="98"/>
                </a:cxn>
                <a:cxn ang="0">
                  <a:pos x="32" y="120"/>
                </a:cxn>
                <a:cxn ang="0">
                  <a:pos x="45" y="126"/>
                </a:cxn>
                <a:cxn ang="0">
                  <a:pos x="60" y="115"/>
                </a:cxn>
                <a:cxn ang="0">
                  <a:pos x="61" y="80"/>
                </a:cxn>
                <a:cxn ang="0">
                  <a:pos x="36" y="0"/>
                </a:cxn>
                <a:cxn ang="0">
                  <a:pos x="12" y="2"/>
                </a:cxn>
                <a:cxn ang="0">
                  <a:pos x="0" y="14"/>
                </a:cxn>
                <a:cxn ang="0">
                  <a:pos x="0" y="14"/>
                </a:cxn>
              </a:cxnLst>
              <a:rect l="0" t="0" r="r" b="b"/>
              <a:pathLst>
                <a:path w="61" h="126">
                  <a:moveTo>
                    <a:pt x="0" y="14"/>
                  </a:moveTo>
                  <a:lnTo>
                    <a:pt x="5" y="93"/>
                  </a:lnTo>
                  <a:lnTo>
                    <a:pt x="12" y="100"/>
                  </a:lnTo>
                  <a:lnTo>
                    <a:pt x="39" y="98"/>
                  </a:lnTo>
                  <a:lnTo>
                    <a:pt x="32" y="120"/>
                  </a:lnTo>
                  <a:lnTo>
                    <a:pt x="45" y="126"/>
                  </a:lnTo>
                  <a:lnTo>
                    <a:pt x="60" y="115"/>
                  </a:lnTo>
                  <a:lnTo>
                    <a:pt x="61" y="80"/>
                  </a:lnTo>
                  <a:lnTo>
                    <a:pt x="36" y="0"/>
                  </a:lnTo>
                  <a:lnTo>
                    <a:pt x="12" y="2"/>
                  </a:lnTo>
                  <a:lnTo>
                    <a:pt x="0" y="14"/>
                  </a:lnTo>
                  <a:lnTo>
                    <a:pt x="0" y="14"/>
                  </a:lnTo>
                  <a:close/>
                </a:path>
              </a:pathLst>
            </a:custGeom>
            <a:solidFill>
              <a:srgbClr val="BF6633"/>
            </a:solidFill>
            <a:ln w="9525">
              <a:noFill/>
              <a:round/>
            </a:ln>
          </p:spPr>
          <p:txBody>
            <a:bodyPr/>
            <a:lstStyle/>
            <a:p>
              <a:endParaRPr lang="en-US"/>
            </a:p>
          </p:txBody>
        </p:sp>
        <p:sp>
          <p:nvSpPr>
            <p:cNvPr id="428116" name="Freeform 84"/>
            <p:cNvSpPr/>
            <p:nvPr/>
          </p:nvSpPr>
          <p:spPr bwMode="auto">
            <a:xfrm>
              <a:off x="4583" y="1526"/>
              <a:ext cx="84" cy="118"/>
            </a:xfrm>
            <a:custGeom>
              <a:avLst/>
              <a:gdLst/>
              <a:ahLst/>
              <a:cxnLst>
                <a:cxn ang="0">
                  <a:pos x="28" y="101"/>
                </a:cxn>
                <a:cxn ang="0">
                  <a:pos x="0" y="3"/>
                </a:cxn>
                <a:cxn ang="0">
                  <a:pos x="40" y="0"/>
                </a:cxn>
                <a:cxn ang="0">
                  <a:pos x="80" y="22"/>
                </a:cxn>
                <a:cxn ang="0">
                  <a:pos x="84" y="103"/>
                </a:cxn>
                <a:cxn ang="0">
                  <a:pos x="66" y="118"/>
                </a:cxn>
                <a:cxn ang="0">
                  <a:pos x="60" y="117"/>
                </a:cxn>
                <a:cxn ang="0">
                  <a:pos x="60" y="99"/>
                </a:cxn>
                <a:cxn ang="0">
                  <a:pos x="37" y="106"/>
                </a:cxn>
                <a:cxn ang="0">
                  <a:pos x="28" y="101"/>
                </a:cxn>
                <a:cxn ang="0">
                  <a:pos x="28" y="101"/>
                </a:cxn>
              </a:cxnLst>
              <a:rect l="0" t="0" r="r" b="b"/>
              <a:pathLst>
                <a:path w="84" h="118">
                  <a:moveTo>
                    <a:pt x="28" y="101"/>
                  </a:moveTo>
                  <a:lnTo>
                    <a:pt x="0" y="3"/>
                  </a:lnTo>
                  <a:lnTo>
                    <a:pt x="40" y="0"/>
                  </a:lnTo>
                  <a:lnTo>
                    <a:pt x="80" y="22"/>
                  </a:lnTo>
                  <a:lnTo>
                    <a:pt x="84" y="103"/>
                  </a:lnTo>
                  <a:lnTo>
                    <a:pt x="66" y="118"/>
                  </a:lnTo>
                  <a:lnTo>
                    <a:pt x="60" y="117"/>
                  </a:lnTo>
                  <a:lnTo>
                    <a:pt x="60" y="99"/>
                  </a:lnTo>
                  <a:lnTo>
                    <a:pt x="37" y="106"/>
                  </a:lnTo>
                  <a:lnTo>
                    <a:pt x="28" y="101"/>
                  </a:lnTo>
                  <a:lnTo>
                    <a:pt x="28" y="101"/>
                  </a:lnTo>
                  <a:close/>
                </a:path>
              </a:pathLst>
            </a:custGeom>
            <a:solidFill>
              <a:srgbClr val="FFF2CC"/>
            </a:solidFill>
            <a:ln w="9525">
              <a:noFill/>
              <a:round/>
            </a:ln>
          </p:spPr>
          <p:txBody>
            <a:bodyPr/>
            <a:lstStyle/>
            <a:p>
              <a:endParaRPr lang="en-US"/>
            </a:p>
          </p:txBody>
        </p:sp>
        <p:sp>
          <p:nvSpPr>
            <p:cNvPr id="428117" name="Freeform 85"/>
            <p:cNvSpPr/>
            <p:nvPr/>
          </p:nvSpPr>
          <p:spPr bwMode="auto">
            <a:xfrm>
              <a:off x="4611" y="1537"/>
              <a:ext cx="67" cy="100"/>
            </a:xfrm>
            <a:custGeom>
              <a:avLst/>
              <a:gdLst/>
              <a:ahLst/>
              <a:cxnLst>
                <a:cxn ang="0">
                  <a:pos x="28" y="1"/>
                </a:cxn>
                <a:cxn ang="0">
                  <a:pos x="28" y="2"/>
                </a:cxn>
                <a:cxn ang="0">
                  <a:pos x="28" y="4"/>
                </a:cxn>
                <a:cxn ang="0">
                  <a:pos x="28" y="6"/>
                </a:cxn>
                <a:cxn ang="0">
                  <a:pos x="28" y="9"/>
                </a:cxn>
                <a:cxn ang="0">
                  <a:pos x="29" y="13"/>
                </a:cxn>
                <a:cxn ang="0">
                  <a:pos x="29" y="16"/>
                </a:cxn>
                <a:cxn ang="0">
                  <a:pos x="29" y="21"/>
                </a:cxn>
                <a:cxn ang="0">
                  <a:pos x="28" y="25"/>
                </a:cxn>
                <a:cxn ang="0">
                  <a:pos x="26" y="29"/>
                </a:cxn>
                <a:cxn ang="0">
                  <a:pos x="25" y="35"/>
                </a:cxn>
                <a:cxn ang="0">
                  <a:pos x="24" y="39"/>
                </a:cxn>
                <a:cxn ang="0">
                  <a:pos x="22" y="44"/>
                </a:cxn>
                <a:cxn ang="0">
                  <a:pos x="20" y="48"/>
                </a:cxn>
                <a:cxn ang="0">
                  <a:pos x="17" y="52"/>
                </a:cxn>
                <a:cxn ang="0">
                  <a:pos x="14" y="57"/>
                </a:cxn>
                <a:cxn ang="0">
                  <a:pos x="30" y="53"/>
                </a:cxn>
                <a:cxn ang="0">
                  <a:pos x="29" y="78"/>
                </a:cxn>
                <a:cxn ang="0">
                  <a:pos x="29" y="78"/>
                </a:cxn>
                <a:cxn ang="0">
                  <a:pos x="28" y="79"/>
                </a:cxn>
                <a:cxn ang="0">
                  <a:pos x="26" y="80"/>
                </a:cxn>
                <a:cxn ang="0">
                  <a:pos x="24" y="82"/>
                </a:cxn>
                <a:cxn ang="0">
                  <a:pos x="21" y="83"/>
                </a:cxn>
                <a:cxn ang="0">
                  <a:pos x="20" y="84"/>
                </a:cxn>
                <a:cxn ang="0">
                  <a:pos x="17" y="85"/>
                </a:cxn>
                <a:cxn ang="0">
                  <a:pos x="15" y="86"/>
                </a:cxn>
                <a:cxn ang="0">
                  <a:pos x="12" y="87"/>
                </a:cxn>
                <a:cxn ang="0">
                  <a:pos x="8" y="88"/>
                </a:cxn>
                <a:cxn ang="0">
                  <a:pos x="4" y="89"/>
                </a:cxn>
                <a:cxn ang="0">
                  <a:pos x="0" y="90"/>
                </a:cxn>
                <a:cxn ang="0">
                  <a:pos x="3" y="100"/>
                </a:cxn>
                <a:cxn ang="0">
                  <a:pos x="4" y="99"/>
                </a:cxn>
                <a:cxn ang="0">
                  <a:pos x="7" y="99"/>
                </a:cxn>
                <a:cxn ang="0">
                  <a:pos x="8" y="98"/>
                </a:cxn>
                <a:cxn ang="0">
                  <a:pos x="11" y="98"/>
                </a:cxn>
                <a:cxn ang="0">
                  <a:pos x="14" y="97"/>
                </a:cxn>
                <a:cxn ang="0">
                  <a:pos x="17" y="97"/>
                </a:cxn>
                <a:cxn ang="0">
                  <a:pos x="20" y="96"/>
                </a:cxn>
                <a:cxn ang="0">
                  <a:pos x="22" y="95"/>
                </a:cxn>
                <a:cxn ang="0">
                  <a:pos x="26" y="94"/>
                </a:cxn>
                <a:cxn ang="0">
                  <a:pos x="30" y="92"/>
                </a:cxn>
                <a:cxn ang="0">
                  <a:pos x="32" y="90"/>
                </a:cxn>
                <a:cxn ang="0">
                  <a:pos x="35" y="89"/>
                </a:cxn>
                <a:cxn ang="0">
                  <a:pos x="38" y="86"/>
                </a:cxn>
                <a:cxn ang="0">
                  <a:pos x="41" y="85"/>
                </a:cxn>
                <a:cxn ang="0">
                  <a:pos x="56" y="92"/>
                </a:cxn>
                <a:cxn ang="0">
                  <a:pos x="67" y="87"/>
                </a:cxn>
                <a:cxn ang="0">
                  <a:pos x="57" y="75"/>
                </a:cxn>
                <a:cxn ang="0">
                  <a:pos x="52" y="0"/>
                </a:cxn>
                <a:cxn ang="0">
                  <a:pos x="28" y="1"/>
                </a:cxn>
                <a:cxn ang="0">
                  <a:pos x="28" y="1"/>
                </a:cxn>
              </a:cxnLst>
              <a:rect l="0" t="0" r="r" b="b"/>
              <a:pathLst>
                <a:path w="67" h="100">
                  <a:moveTo>
                    <a:pt x="28" y="1"/>
                  </a:moveTo>
                  <a:lnTo>
                    <a:pt x="28" y="2"/>
                  </a:lnTo>
                  <a:lnTo>
                    <a:pt x="28" y="4"/>
                  </a:lnTo>
                  <a:lnTo>
                    <a:pt x="28" y="6"/>
                  </a:lnTo>
                  <a:lnTo>
                    <a:pt x="28" y="9"/>
                  </a:lnTo>
                  <a:lnTo>
                    <a:pt x="29" y="13"/>
                  </a:lnTo>
                  <a:lnTo>
                    <a:pt x="29" y="16"/>
                  </a:lnTo>
                  <a:lnTo>
                    <a:pt x="29" y="21"/>
                  </a:lnTo>
                  <a:lnTo>
                    <a:pt x="28" y="25"/>
                  </a:lnTo>
                  <a:lnTo>
                    <a:pt x="26" y="29"/>
                  </a:lnTo>
                  <a:lnTo>
                    <a:pt x="25" y="35"/>
                  </a:lnTo>
                  <a:lnTo>
                    <a:pt x="24" y="39"/>
                  </a:lnTo>
                  <a:lnTo>
                    <a:pt x="22" y="44"/>
                  </a:lnTo>
                  <a:lnTo>
                    <a:pt x="20" y="48"/>
                  </a:lnTo>
                  <a:lnTo>
                    <a:pt x="17" y="52"/>
                  </a:lnTo>
                  <a:lnTo>
                    <a:pt x="14" y="57"/>
                  </a:lnTo>
                  <a:lnTo>
                    <a:pt x="30" y="53"/>
                  </a:lnTo>
                  <a:lnTo>
                    <a:pt x="29" y="78"/>
                  </a:lnTo>
                  <a:lnTo>
                    <a:pt x="29" y="78"/>
                  </a:lnTo>
                  <a:lnTo>
                    <a:pt x="28" y="79"/>
                  </a:lnTo>
                  <a:lnTo>
                    <a:pt x="26" y="80"/>
                  </a:lnTo>
                  <a:lnTo>
                    <a:pt x="24" y="82"/>
                  </a:lnTo>
                  <a:lnTo>
                    <a:pt x="21" y="83"/>
                  </a:lnTo>
                  <a:lnTo>
                    <a:pt x="20" y="84"/>
                  </a:lnTo>
                  <a:lnTo>
                    <a:pt x="17" y="85"/>
                  </a:lnTo>
                  <a:lnTo>
                    <a:pt x="15" y="86"/>
                  </a:lnTo>
                  <a:lnTo>
                    <a:pt x="12" y="87"/>
                  </a:lnTo>
                  <a:lnTo>
                    <a:pt x="8" y="88"/>
                  </a:lnTo>
                  <a:lnTo>
                    <a:pt x="4" y="89"/>
                  </a:lnTo>
                  <a:lnTo>
                    <a:pt x="0" y="90"/>
                  </a:lnTo>
                  <a:lnTo>
                    <a:pt x="3" y="100"/>
                  </a:lnTo>
                  <a:lnTo>
                    <a:pt x="4" y="99"/>
                  </a:lnTo>
                  <a:lnTo>
                    <a:pt x="7" y="99"/>
                  </a:lnTo>
                  <a:lnTo>
                    <a:pt x="8" y="98"/>
                  </a:lnTo>
                  <a:lnTo>
                    <a:pt x="11" y="98"/>
                  </a:lnTo>
                  <a:lnTo>
                    <a:pt x="14" y="97"/>
                  </a:lnTo>
                  <a:lnTo>
                    <a:pt x="17" y="97"/>
                  </a:lnTo>
                  <a:lnTo>
                    <a:pt x="20" y="96"/>
                  </a:lnTo>
                  <a:lnTo>
                    <a:pt x="22" y="95"/>
                  </a:lnTo>
                  <a:lnTo>
                    <a:pt x="26" y="94"/>
                  </a:lnTo>
                  <a:lnTo>
                    <a:pt x="30" y="92"/>
                  </a:lnTo>
                  <a:lnTo>
                    <a:pt x="32" y="90"/>
                  </a:lnTo>
                  <a:lnTo>
                    <a:pt x="35" y="89"/>
                  </a:lnTo>
                  <a:lnTo>
                    <a:pt x="38" y="86"/>
                  </a:lnTo>
                  <a:lnTo>
                    <a:pt x="41" y="85"/>
                  </a:lnTo>
                  <a:lnTo>
                    <a:pt x="56" y="92"/>
                  </a:lnTo>
                  <a:lnTo>
                    <a:pt x="67" y="87"/>
                  </a:lnTo>
                  <a:lnTo>
                    <a:pt x="57" y="75"/>
                  </a:lnTo>
                  <a:lnTo>
                    <a:pt x="52" y="0"/>
                  </a:lnTo>
                  <a:lnTo>
                    <a:pt x="28" y="1"/>
                  </a:lnTo>
                  <a:lnTo>
                    <a:pt x="28" y="1"/>
                  </a:lnTo>
                  <a:close/>
                </a:path>
              </a:pathLst>
            </a:custGeom>
            <a:solidFill>
              <a:srgbClr val="FFCC80"/>
            </a:solidFill>
            <a:ln w="9525">
              <a:noFill/>
              <a:round/>
            </a:ln>
          </p:spPr>
          <p:txBody>
            <a:bodyPr/>
            <a:lstStyle/>
            <a:p>
              <a:endParaRPr lang="en-US"/>
            </a:p>
          </p:txBody>
        </p:sp>
        <p:sp>
          <p:nvSpPr>
            <p:cNvPr id="428118" name="Freeform 86"/>
            <p:cNvSpPr/>
            <p:nvPr/>
          </p:nvSpPr>
          <p:spPr bwMode="auto">
            <a:xfrm>
              <a:off x="4567" y="1499"/>
              <a:ext cx="149" cy="119"/>
            </a:xfrm>
            <a:custGeom>
              <a:avLst/>
              <a:gdLst/>
              <a:ahLst/>
              <a:cxnLst>
                <a:cxn ang="0">
                  <a:pos x="37" y="48"/>
                </a:cxn>
                <a:cxn ang="0">
                  <a:pos x="31" y="47"/>
                </a:cxn>
                <a:cxn ang="0">
                  <a:pos x="26" y="45"/>
                </a:cxn>
                <a:cxn ang="0">
                  <a:pos x="20" y="43"/>
                </a:cxn>
                <a:cxn ang="0">
                  <a:pos x="14" y="38"/>
                </a:cxn>
                <a:cxn ang="0">
                  <a:pos x="9" y="31"/>
                </a:cxn>
                <a:cxn ang="0">
                  <a:pos x="4" y="23"/>
                </a:cxn>
                <a:cxn ang="0">
                  <a:pos x="0" y="13"/>
                </a:cxn>
                <a:cxn ang="0">
                  <a:pos x="4" y="11"/>
                </a:cxn>
                <a:cxn ang="0">
                  <a:pos x="15" y="8"/>
                </a:cxn>
                <a:cxn ang="0">
                  <a:pos x="30" y="4"/>
                </a:cxn>
                <a:cxn ang="0">
                  <a:pos x="49" y="1"/>
                </a:cxn>
                <a:cxn ang="0">
                  <a:pos x="70" y="1"/>
                </a:cxn>
                <a:cxn ang="0">
                  <a:pos x="93" y="6"/>
                </a:cxn>
                <a:cxn ang="0">
                  <a:pos x="115" y="15"/>
                </a:cxn>
                <a:cxn ang="0">
                  <a:pos x="135" y="32"/>
                </a:cxn>
                <a:cxn ang="0">
                  <a:pos x="136" y="35"/>
                </a:cxn>
                <a:cxn ang="0">
                  <a:pos x="140" y="42"/>
                </a:cxn>
                <a:cxn ang="0">
                  <a:pos x="144" y="52"/>
                </a:cxn>
                <a:cxn ang="0">
                  <a:pos x="148" y="65"/>
                </a:cxn>
                <a:cxn ang="0">
                  <a:pos x="149" y="79"/>
                </a:cxn>
                <a:cxn ang="0">
                  <a:pos x="147" y="92"/>
                </a:cxn>
                <a:cxn ang="0">
                  <a:pos x="139" y="106"/>
                </a:cxn>
                <a:cxn ang="0">
                  <a:pos x="126" y="116"/>
                </a:cxn>
                <a:cxn ang="0">
                  <a:pos x="124" y="116"/>
                </a:cxn>
                <a:cxn ang="0">
                  <a:pos x="120" y="118"/>
                </a:cxn>
                <a:cxn ang="0">
                  <a:pos x="114" y="118"/>
                </a:cxn>
                <a:cxn ang="0">
                  <a:pos x="105" y="119"/>
                </a:cxn>
                <a:cxn ang="0">
                  <a:pos x="96" y="118"/>
                </a:cxn>
                <a:cxn ang="0">
                  <a:pos x="87" y="117"/>
                </a:cxn>
                <a:cxn ang="0">
                  <a:pos x="78" y="112"/>
                </a:cxn>
                <a:cxn ang="0">
                  <a:pos x="68" y="106"/>
                </a:cxn>
                <a:cxn ang="0">
                  <a:pos x="72" y="102"/>
                </a:cxn>
                <a:cxn ang="0">
                  <a:pos x="75" y="98"/>
                </a:cxn>
                <a:cxn ang="0">
                  <a:pos x="79" y="92"/>
                </a:cxn>
                <a:cxn ang="0">
                  <a:pos x="82" y="84"/>
                </a:cxn>
                <a:cxn ang="0">
                  <a:pos x="85" y="73"/>
                </a:cxn>
                <a:cxn ang="0">
                  <a:pos x="87" y="59"/>
                </a:cxn>
                <a:cxn ang="0">
                  <a:pos x="88" y="43"/>
                </a:cxn>
                <a:cxn ang="0">
                  <a:pos x="83" y="43"/>
                </a:cxn>
                <a:cxn ang="0">
                  <a:pos x="76" y="44"/>
                </a:cxn>
                <a:cxn ang="0">
                  <a:pos x="68" y="44"/>
                </a:cxn>
                <a:cxn ang="0">
                  <a:pos x="59" y="44"/>
                </a:cxn>
                <a:cxn ang="0">
                  <a:pos x="50" y="42"/>
                </a:cxn>
                <a:cxn ang="0">
                  <a:pos x="42" y="39"/>
                </a:cxn>
                <a:cxn ang="0">
                  <a:pos x="33" y="35"/>
                </a:cxn>
              </a:cxnLst>
              <a:rect l="0" t="0" r="r" b="b"/>
              <a:pathLst>
                <a:path w="149" h="119">
                  <a:moveTo>
                    <a:pt x="33" y="35"/>
                  </a:moveTo>
                  <a:lnTo>
                    <a:pt x="37" y="48"/>
                  </a:lnTo>
                  <a:lnTo>
                    <a:pt x="34" y="48"/>
                  </a:lnTo>
                  <a:lnTo>
                    <a:pt x="31" y="47"/>
                  </a:lnTo>
                  <a:lnTo>
                    <a:pt x="28" y="46"/>
                  </a:lnTo>
                  <a:lnTo>
                    <a:pt x="26" y="45"/>
                  </a:lnTo>
                  <a:lnTo>
                    <a:pt x="23" y="44"/>
                  </a:lnTo>
                  <a:lnTo>
                    <a:pt x="20" y="43"/>
                  </a:lnTo>
                  <a:lnTo>
                    <a:pt x="17" y="40"/>
                  </a:lnTo>
                  <a:lnTo>
                    <a:pt x="14" y="38"/>
                  </a:lnTo>
                  <a:lnTo>
                    <a:pt x="11" y="35"/>
                  </a:lnTo>
                  <a:lnTo>
                    <a:pt x="9" y="31"/>
                  </a:lnTo>
                  <a:lnTo>
                    <a:pt x="6" y="27"/>
                  </a:lnTo>
                  <a:lnTo>
                    <a:pt x="4" y="23"/>
                  </a:lnTo>
                  <a:lnTo>
                    <a:pt x="2" y="18"/>
                  </a:lnTo>
                  <a:lnTo>
                    <a:pt x="0" y="13"/>
                  </a:lnTo>
                  <a:lnTo>
                    <a:pt x="2" y="12"/>
                  </a:lnTo>
                  <a:lnTo>
                    <a:pt x="4" y="11"/>
                  </a:lnTo>
                  <a:lnTo>
                    <a:pt x="9" y="9"/>
                  </a:lnTo>
                  <a:lnTo>
                    <a:pt x="15" y="8"/>
                  </a:lnTo>
                  <a:lnTo>
                    <a:pt x="21" y="6"/>
                  </a:lnTo>
                  <a:lnTo>
                    <a:pt x="30" y="4"/>
                  </a:lnTo>
                  <a:lnTo>
                    <a:pt x="39" y="2"/>
                  </a:lnTo>
                  <a:lnTo>
                    <a:pt x="49" y="1"/>
                  </a:lnTo>
                  <a:lnTo>
                    <a:pt x="59" y="0"/>
                  </a:lnTo>
                  <a:lnTo>
                    <a:pt x="70" y="1"/>
                  </a:lnTo>
                  <a:lnTo>
                    <a:pt x="82" y="3"/>
                  </a:lnTo>
                  <a:lnTo>
                    <a:pt x="93" y="6"/>
                  </a:lnTo>
                  <a:lnTo>
                    <a:pt x="103" y="9"/>
                  </a:lnTo>
                  <a:lnTo>
                    <a:pt x="115" y="15"/>
                  </a:lnTo>
                  <a:lnTo>
                    <a:pt x="125" y="22"/>
                  </a:lnTo>
                  <a:lnTo>
                    <a:pt x="135" y="32"/>
                  </a:lnTo>
                  <a:lnTo>
                    <a:pt x="135" y="32"/>
                  </a:lnTo>
                  <a:lnTo>
                    <a:pt x="136" y="35"/>
                  </a:lnTo>
                  <a:lnTo>
                    <a:pt x="137" y="38"/>
                  </a:lnTo>
                  <a:lnTo>
                    <a:pt x="140" y="42"/>
                  </a:lnTo>
                  <a:lnTo>
                    <a:pt x="143" y="46"/>
                  </a:lnTo>
                  <a:lnTo>
                    <a:pt x="144" y="52"/>
                  </a:lnTo>
                  <a:lnTo>
                    <a:pt x="146" y="58"/>
                  </a:lnTo>
                  <a:lnTo>
                    <a:pt x="148" y="65"/>
                  </a:lnTo>
                  <a:lnTo>
                    <a:pt x="148" y="72"/>
                  </a:lnTo>
                  <a:lnTo>
                    <a:pt x="149" y="79"/>
                  </a:lnTo>
                  <a:lnTo>
                    <a:pt x="148" y="85"/>
                  </a:lnTo>
                  <a:lnTo>
                    <a:pt x="147" y="92"/>
                  </a:lnTo>
                  <a:lnTo>
                    <a:pt x="144" y="99"/>
                  </a:lnTo>
                  <a:lnTo>
                    <a:pt x="139" y="106"/>
                  </a:lnTo>
                  <a:lnTo>
                    <a:pt x="133" y="111"/>
                  </a:lnTo>
                  <a:lnTo>
                    <a:pt x="126" y="116"/>
                  </a:lnTo>
                  <a:lnTo>
                    <a:pt x="125" y="116"/>
                  </a:lnTo>
                  <a:lnTo>
                    <a:pt x="124" y="116"/>
                  </a:lnTo>
                  <a:lnTo>
                    <a:pt x="122" y="117"/>
                  </a:lnTo>
                  <a:lnTo>
                    <a:pt x="120" y="118"/>
                  </a:lnTo>
                  <a:lnTo>
                    <a:pt x="117" y="118"/>
                  </a:lnTo>
                  <a:lnTo>
                    <a:pt x="114" y="118"/>
                  </a:lnTo>
                  <a:lnTo>
                    <a:pt x="110" y="118"/>
                  </a:lnTo>
                  <a:lnTo>
                    <a:pt x="105" y="119"/>
                  </a:lnTo>
                  <a:lnTo>
                    <a:pt x="101" y="118"/>
                  </a:lnTo>
                  <a:lnTo>
                    <a:pt x="96" y="118"/>
                  </a:lnTo>
                  <a:lnTo>
                    <a:pt x="92" y="118"/>
                  </a:lnTo>
                  <a:lnTo>
                    <a:pt x="87" y="117"/>
                  </a:lnTo>
                  <a:lnTo>
                    <a:pt x="82" y="114"/>
                  </a:lnTo>
                  <a:lnTo>
                    <a:pt x="78" y="112"/>
                  </a:lnTo>
                  <a:lnTo>
                    <a:pt x="73" y="109"/>
                  </a:lnTo>
                  <a:lnTo>
                    <a:pt x="68" y="106"/>
                  </a:lnTo>
                  <a:lnTo>
                    <a:pt x="69" y="104"/>
                  </a:lnTo>
                  <a:lnTo>
                    <a:pt x="72" y="102"/>
                  </a:lnTo>
                  <a:lnTo>
                    <a:pt x="73" y="100"/>
                  </a:lnTo>
                  <a:lnTo>
                    <a:pt x="75" y="98"/>
                  </a:lnTo>
                  <a:lnTo>
                    <a:pt x="76" y="95"/>
                  </a:lnTo>
                  <a:lnTo>
                    <a:pt x="79" y="92"/>
                  </a:lnTo>
                  <a:lnTo>
                    <a:pt x="80" y="88"/>
                  </a:lnTo>
                  <a:lnTo>
                    <a:pt x="82" y="84"/>
                  </a:lnTo>
                  <a:lnTo>
                    <a:pt x="83" y="78"/>
                  </a:lnTo>
                  <a:lnTo>
                    <a:pt x="85" y="73"/>
                  </a:lnTo>
                  <a:lnTo>
                    <a:pt x="86" y="66"/>
                  </a:lnTo>
                  <a:lnTo>
                    <a:pt x="87" y="59"/>
                  </a:lnTo>
                  <a:lnTo>
                    <a:pt x="88" y="51"/>
                  </a:lnTo>
                  <a:lnTo>
                    <a:pt x="88" y="43"/>
                  </a:lnTo>
                  <a:lnTo>
                    <a:pt x="87" y="43"/>
                  </a:lnTo>
                  <a:lnTo>
                    <a:pt x="83" y="43"/>
                  </a:lnTo>
                  <a:lnTo>
                    <a:pt x="80" y="43"/>
                  </a:lnTo>
                  <a:lnTo>
                    <a:pt x="76" y="44"/>
                  </a:lnTo>
                  <a:lnTo>
                    <a:pt x="73" y="44"/>
                  </a:lnTo>
                  <a:lnTo>
                    <a:pt x="68" y="44"/>
                  </a:lnTo>
                  <a:lnTo>
                    <a:pt x="64" y="44"/>
                  </a:lnTo>
                  <a:lnTo>
                    <a:pt x="59" y="44"/>
                  </a:lnTo>
                  <a:lnTo>
                    <a:pt x="54" y="43"/>
                  </a:lnTo>
                  <a:lnTo>
                    <a:pt x="50" y="42"/>
                  </a:lnTo>
                  <a:lnTo>
                    <a:pt x="46" y="41"/>
                  </a:lnTo>
                  <a:lnTo>
                    <a:pt x="42" y="39"/>
                  </a:lnTo>
                  <a:lnTo>
                    <a:pt x="38" y="37"/>
                  </a:lnTo>
                  <a:lnTo>
                    <a:pt x="33" y="35"/>
                  </a:lnTo>
                  <a:lnTo>
                    <a:pt x="33" y="35"/>
                  </a:lnTo>
                  <a:close/>
                </a:path>
              </a:pathLst>
            </a:custGeom>
            <a:solidFill>
              <a:srgbClr val="FFCC00"/>
            </a:solidFill>
            <a:ln w="9525">
              <a:noFill/>
              <a:round/>
            </a:ln>
          </p:spPr>
          <p:txBody>
            <a:bodyPr/>
            <a:lstStyle/>
            <a:p>
              <a:endParaRPr lang="en-US"/>
            </a:p>
          </p:txBody>
        </p:sp>
        <p:sp>
          <p:nvSpPr>
            <p:cNvPr id="428119" name="Freeform 87"/>
            <p:cNvSpPr/>
            <p:nvPr/>
          </p:nvSpPr>
          <p:spPr bwMode="auto">
            <a:xfrm>
              <a:off x="4915" y="2200"/>
              <a:ext cx="76" cy="111"/>
            </a:xfrm>
            <a:custGeom>
              <a:avLst/>
              <a:gdLst/>
              <a:ahLst/>
              <a:cxnLst>
                <a:cxn ang="0">
                  <a:pos x="25" y="0"/>
                </a:cxn>
                <a:cxn ang="0">
                  <a:pos x="31" y="86"/>
                </a:cxn>
                <a:cxn ang="0">
                  <a:pos x="31" y="86"/>
                </a:cxn>
                <a:cxn ang="0">
                  <a:pos x="30" y="87"/>
                </a:cxn>
                <a:cxn ang="0">
                  <a:pos x="28" y="88"/>
                </a:cxn>
                <a:cxn ang="0">
                  <a:pos x="25" y="89"/>
                </a:cxn>
                <a:cxn ang="0">
                  <a:pos x="23" y="89"/>
                </a:cxn>
                <a:cxn ang="0">
                  <a:pos x="21" y="90"/>
                </a:cxn>
                <a:cxn ang="0">
                  <a:pos x="18" y="90"/>
                </a:cxn>
                <a:cxn ang="0">
                  <a:pos x="16" y="91"/>
                </a:cxn>
                <a:cxn ang="0">
                  <a:pos x="12" y="90"/>
                </a:cxn>
                <a:cxn ang="0">
                  <a:pos x="9" y="90"/>
                </a:cxn>
                <a:cxn ang="0">
                  <a:pos x="5" y="90"/>
                </a:cxn>
                <a:cxn ang="0">
                  <a:pos x="0" y="89"/>
                </a:cxn>
                <a:cxn ang="0">
                  <a:pos x="3" y="98"/>
                </a:cxn>
                <a:cxn ang="0">
                  <a:pos x="4" y="98"/>
                </a:cxn>
                <a:cxn ang="0">
                  <a:pos x="7" y="98"/>
                </a:cxn>
                <a:cxn ang="0">
                  <a:pos x="9" y="98"/>
                </a:cxn>
                <a:cxn ang="0">
                  <a:pos x="12" y="99"/>
                </a:cxn>
                <a:cxn ang="0">
                  <a:pos x="15" y="99"/>
                </a:cxn>
                <a:cxn ang="0">
                  <a:pos x="18" y="99"/>
                </a:cxn>
                <a:cxn ang="0">
                  <a:pos x="21" y="99"/>
                </a:cxn>
                <a:cxn ang="0">
                  <a:pos x="25" y="99"/>
                </a:cxn>
                <a:cxn ang="0">
                  <a:pos x="28" y="98"/>
                </a:cxn>
                <a:cxn ang="0">
                  <a:pos x="32" y="98"/>
                </a:cxn>
                <a:cxn ang="0">
                  <a:pos x="35" y="97"/>
                </a:cxn>
                <a:cxn ang="0">
                  <a:pos x="39" y="96"/>
                </a:cxn>
                <a:cxn ang="0">
                  <a:pos x="43" y="94"/>
                </a:cxn>
                <a:cxn ang="0">
                  <a:pos x="46" y="93"/>
                </a:cxn>
                <a:cxn ang="0">
                  <a:pos x="47" y="93"/>
                </a:cxn>
                <a:cxn ang="0">
                  <a:pos x="50" y="96"/>
                </a:cxn>
                <a:cxn ang="0">
                  <a:pos x="52" y="98"/>
                </a:cxn>
                <a:cxn ang="0">
                  <a:pos x="53" y="101"/>
                </a:cxn>
                <a:cxn ang="0">
                  <a:pos x="54" y="103"/>
                </a:cxn>
                <a:cxn ang="0">
                  <a:pos x="54" y="105"/>
                </a:cxn>
                <a:cxn ang="0">
                  <a:pos x="54" y="108"/>
                </a:cxn>
                <a:cxn ang="0">
                  <a:pos x="55" y="111"/>
                </a:cxn>
                <a:cxn ang="0">
                  <a:pos x="69" y="101"/>
                </a:cxn>
                <a:cxn ang="0">
                  <a:pos x="61" y="73"/>
                </a:cxn>
                <a:cxn ang="0">
                  <a:pos x="76" y="44"/>
                </a:cxn>
                <a:cxn ang="0">
                  <a:pos x="56" y="6"/>
                </a:cxn>
                <a:cxn ang="0">
                  <a:pos x="25" y="0"/>
                </a:cxn>
                <a:cxn ang="0">
                  <a:pos x="25" y="0"/>
                </a:cxn>
              </a:cxnLst>
              <a:rect l="0" t="0" r="r" b="b"/>
              <a:pathLst>
                <a:path w="76" h="111">
                  <a:moveTo>
                    <a:pt x="25" y="0"/>
                  </a:moveTo>
                  <a:lnTo>
                    <a:pt x="31" y="86"/>
                  </a:lnTo>
                  <a:lnTo>
                    <a:pt x="31" y="86"/>
                  </a:lnTo>
                  <a:lnTo>
                    <a:pt x="30" y="87"/>
                  </a:lnTo>
                  <a:lnTo>
                    <a:pt x="28" y="88"/>
                  </a:lnTo>
                  <a:lnTo>
                    <a:pt x="25" y="89"/>
                  </a:lnTo>
                  <a:lnTo>
                    <a:pt x="23" y="89"/>
                  </a:lnTo>
                  <a:lnTo>
                    <a:pt x="21" y="90"/>
                  </a:lnTo>
                  <a:lnTo>
                    <a:pt x="18" y="90"/>
                  </a:lnTo>
                  <a:lnTo>
                    <a:pt x="16" y="91"/>
                  </a:lnTo>
                  <a:lnTo>
                    <a:pt x="12" y="90"/>
                  </a:lnTo>
                  <a:lnTo>
                    <a:pt x="9" y="90"/>
                  </a:lnTo>
                  <a:lnTo>
                    <a:pt x="5" y="90"/>
                  </a:lnTo>
                  <a:lnTo>
                    <a:pt x="0" y="89"/>
                  </a:lnTo>
                  <a:lnTo>
                    <a:pt x="3" y="98"/>
                  </a:lnTo>
                  <a:lnTo>
                    <a:pt x="4" y="98"/>
                  </a:lnTo>
                  <a:lnTo>
                    <a:pt x="7" y="98"/>
                  </a:lnTo>
                  <a:lnTo>
                    <a:pt x="9" y="98"/>
                  </a:lnTo>
                  <a:lnTo>
                    <a:pt x="12" y="99"/>
                  </a:lnTo>
                  <a:lnTo>
                    <a:pt x="15" y="99"/>
                  </a:lnTo>
                  <a:lnTo>
                    <a:pt x="18" y="99"/>
                  </a:lnTo>
                  <a:lnTo>
                    <a:pt x="21" y="99"/>
                  </a:lnTo>
                  <a:lnTo>
                    <a:pt x="25" y="99"/>
                  </a:lnTo>
                  <a:lnTo>
                    <a:pt x="28" y="98"/>
                  </a:lnTo>
                  <a:lnTo>
                    <a:pt x="32" y="98"/>
                  </a:lnTo>
                  <a:lnTo>
                    <a:pt x="35" y="97"/>
                  </a:lnTo>
                  <a:lnTo>
                    <a:pt x="39" y="96"/>
                  </a:lnTo>
                  <a:lnTo>
                    <a:pt x="43" y="94"/>
                  </a:lnTo>
                  <a:lnTo>
                    <a:pt x="46" y="93"/>
                  </a:lnTo>
                  <a:lnTo>
                    <a:pt x="47" y="93"/>
                  </a:lnTo>
                  <a:lnTo>
                    <a:pt x="50" y="96"/>
                  </a:lnTo>
                  <a:lnTo>
                    <a:pt x="52" y="98"/>
                  </a:lnTo>
                  <a:lnTo>
                    <a:pt x="53" y="101"/>
                  </a:lnTo>
                  <a:lnTo>
                    <a:pt x="54" y="103"/>
                  </a:lnTo>
                  <a:lnTo>
                    <a:pt x="54" y="105"/>
                  </a:lnTo>
                  <a:lnTo>
                    <a:pt x="54" y="108"/>
                  </a:lnTo>
                  <a:lnTo>
                    <a:pt x="55" y="111"/>
                  </a:lnTo>
                  <a:lnTo>
                    <a:pt x="69" y="101"/>
                  </a:lnTo>
                  <a:lnTo>
                    <a:pt x="61" y="73"/>
                  </a:lnTo>
                  <a:lnTo>
                    <a:pt x="76" y="44"/>
                  </a:lnTo>
                  <a:lnTo>
                    <a:pt x="56" y="6"/>
                  </a:lnTo>
                  <a:lnTo>
                    <a:pt x="25" y="0"/>
                  </a:lnTo>
                  <a:lnTo>
                    <a:pt x="25" y="0"/>
                  </a:lnTo>
                  <a:close/>
                </a:path>
              </a:pathLst>
            </a:custGeom>
            <a:solidFill>
              <a:srgbClr val="B34D1A"/>
            </a:solidFill>
            <a:ln w="9525">
              <a:noFill/>
              <a:round/>
            </a:ln>
          </p:spPr>
          <p:txBody>
            <a:bodyPr/>
            <a:lstStyle/>
            <a:p>
              <a:endParaRPr lang="en-US"/>
            </a:p>
          </p:txBody>
        </p:sp>
        <p:sp>
          <p:nvSpPr>
            <p:cNvPr id="428120" name="Freeform 88"/>
            <p:cNvSpPr/>
            <p:nvPr/>
          </p:nvSpPr>
          <p:spPr bwMode="auto">
            <a:xfrm>
              <a:off x="4633" y="1653"/>
              <a:ext cx="27" cy="198"/>
            </a:xfrm>
            <a:custGeom>
              <a:avLst/>
              <a:gdLst/>
              <a:ahLst/>
              <a:cxnLst>
                <a:cxn ang="0">
                  <a:pos x="1" y="13"/>
                </a:cxn>
                <a:cxn ang="0">
                  <a:pos x="2" y="11"/>
                </a:cxn>
                <a:cxn ang="0">
                  <a:pos x="4" y="9"/>
                </a:cxn>
                <a:cxn ang="0">
                  <a:pos x="7" y="7"/>
                </a:cxn>
                <a:cxn ang="0">
                  <a:pos x="10" y="5"/>
                </a:cxn>
                <a:cxn ang="0">
                  <a:pos x="13" y="3"/>
                </a:cxn>
                <a:cxn ang="0">
                  <a:pos x="16" y="1"/>
                </a:cxn>
                <a:cxn ang="0">
                  <a:pos x="18" y="0"/>
                </a:cxn>
                <a:cxn ang="0">
                  <a:pos x="19" y="0"/>
                </a:cxn>
                <a:cxn ang="0">
                  <a:pos x="27" y="11"/>
                </a:cxn>
                <a:cxn ang="0">
                  <a:pos x="19" y="8"/>
                </a:cxn>
                <a:cxn ang="0">
                  <a:pos x="6" y="15"/>
                </a:cxn>
                <a:cxn ang="0">
                  <a:pos x="4" y="16"/>
                </a:cxn>
                <a:cxn ang="0">
                  <a:pos x="4" y="18"/>
                </a:cxn>
                <a:cxn ang="0">
                  <a:pos x="4" y="25"/>
                </a:cxn>
                <a:cxn ang="0">
                  <a:pos x="4" y="31"/>
                </a:cxn>
                <a:cxn ang="0">
                  <a:pos x="4" y="40"/>
                </a:cxn>
                <a:cxn ang="0">
                  <a:pos x="4" y="49"/>
                </a:cxn>
                <a:cxn ang="0">
                  <a:pos x="4" y="61"/>
                </a:cxn>
                <a:cxn ang="0">
                  <a:pos x="4" y="74"/>
                </a:cxn>
                <a:cxn ang="0">
                  <a:pos x="4" y="86"/>
                </a:cxn>
                <a:cxn ang="0">
                  <a:pos x="6" y="102"/>
                </a:cxn>
                <a:cxn ang="0">
                  <a:pos x="7" y="116"/>
                </a:cxn>
                <a:cxn ang="0">
                  <a:pos x="9" y="132"/>
                </a:cxn>
                <a:cxn ang="0">
                  <a:pos x="11" y="148"/>
                </a:cxn>
                <a:cxn ang="0">
                  <a:pos x="14" y="164"/>
                </a:cxn>
                <a:cxn ang="0">
                  <a:pos x="17" y="181"/>
                </a:cxn>
                <a:cxn ang="0">
                  <a:pos x="21" y="197"/>
                </a:cxn>
                <a:cxn ang="0">
                  <a:pos x="17" y="198"/>
                </a:cxn>
                <a:cxn ang="0">
                  <a:pos x="17" y="197"/>
                </a:cxn>
                <a:cxn ang="0">
                  <a:pos x="16" y="194"/>
                </a:cxn>
                <a:cxn ang="0">
                  <a:pos x="15" y="190"/>
                </a:cxn>
                <a:cxn ang="0">
                  <a:pos x="14" y="184"/>
                </a:cxn>
                <a:cxn ang="0">
                  <a:pos x="12" y="176"/>
                </a:cxn>
                <a:cxn ang="0">
                  <a:pos x="10" y="168"/>
                </a:cxn>
                <a:cxn ang="0">
                  <a:pos x="9" y="157"/>
                </a:cxn>
                <a:cxn ang="0">
                  <a:pos x="8" y="146"/>
                </a:cxn>
                <a:cxn ang="0">
                  <a:pos x="6" y="133"/>
                </a:cxn>
                <a:cxn ang="0">
                  <a:pos x="3" y="118"/>
                </a:cxn>
                <a:cxn ang="0">
                  <a:pos x="2" y="103"/>
                </a:cxn>
                <a:cxn ang="0">
                  <a:pos x="1" y="86"/>
                </a:cxn>
                <a:cxn ang="0">
                  <a:pos x="0" y="69"/>
                </a:cxn>
                <a:cxn ang="0">
                  <a:pos x="0" y="51"/>
                </a:cxn>
                <a:cxn ang="0">
                  <a:pos x="0" y="32"/>
                </a:cxn>
                <a:cxn ang="0">
                  <a:pos x="1" y="13"/>
                </a:cxn>
                <a:cxn ang="0">
                  <a:pos x="1" y="13"/>
                </a:cxn>
              </a:cxnLst>
              <a:rect l="0" t="0" r="r" b="b"/>
              <a:pathLst>
                <a:path w="27" h="198">
                  <a:moveTo>
                    <a:pt x="1" y="13"/>
                  </a:moveTo>
                  <a:lnTo>
                    <a:pt x="2" y="11"/>
                  </a:lnTo>
                  <a:lnTo>
                    <a:pt x="4" y="9"/>
                  </a:lnTo>
                  <a:lnTo>
                    <a:pt x="7" y="7"/>
                  </a:lnTo>
                  <a:lnTo>
                    <a:pt x="10" y="5"/>
                  </a:lnTo>
                  <a:lnTo>
                    <a:pt x="13" y="3"/>
                  </a:lnTo>
                  <a:lnTo>
                    <a:pt x="16" y="1"/>
                  </a:lnTo>
                  <a:lnTo>
                    <a:pt x="18" y="0"/>
                  </a:lnTo>
                  <a:lnTo>
                    <a:pt x="19" y="0"/>
                  </a:lnTo>
                  <a:lnTo>
                    <a:pt x="27" y="11"/>
                  </a:lnTo>
                  <a:lnTo>
                    <a:pt x="19" y="8"/>
                  </a:lnTo>
                  <a:lnTo>
                    <a:pt x="6" y="15"/>
                  </a:lnTo>
                  <a:lnTo>
                    <a:pt x="4" y="16"/>
                  </a:lnTo>
                  <a:lnTo>
                    <a:pt x="4" y="18"/>
                  </a:lnTo>
                  <a:lnTo>
                    <a:pt x="4" y="25"/>
                  </a:lnTo>
                  <a:lnTo>
                    <a:pt x="4" y="31"/>
                  </a:lnTo>
                  <a:lnTo>
                    <a:pt x="4" y="40"/>
                  </a:lnTo>
                  <a:lnTo>
                    <a:pt x="4" y="49"/>
                  </a:lnTo>
                  <a:lnTo>
                    <a:pt x="4" y="61"/>
                  </a:lnTo>
                  <a:lnTo>
                    <a:pt x="4" y="74"/>
                  </a:lnTo>
                  <a:lnTo>
                    <a:pt x="4" y="86"/>
                  </a:lnTo>
                  <a:lnTo>
                    <a:pt x="6" y="102"/>
                  </a:lnTo>
                  <a:lnTo>
                    <a:pt x="7" y="116"/>
                  </a:lnTo>
                  <a:lnTo>
                    <a:pt x="9" y="132"/>
                  </a:lnTo>
                  <a:lnTo>
                    <a:pt x="11" y="148"/>
                  </a:lnTo>
                  <a:lnTo>
                    <a:pt x="14" y="164"/>
                  </a:lnTo>
                  <a:lnTo>
                    <a:pt x="17" y="181"/>
                  </a:lnTo>
                  <a:lnTo>
                    <a:pt x="21" y="197"/>
                  </a:lnTo>
                  <a:lnTo>
                    <a:pt x="17" y="198"/>
                  </a:lnTo>
                  <a:lnTo>
                    <a:pt x="17" y="197"/>
                  </a:lnTo>
                  <a:lnTo>
                    <a:pt x="16" y="194"/>
                  </a:lnTo>
                  <a:lnTo>
                    <a:pt x="15" y="190"/>
                  </a:lnTo>
                  <a:lnTo>
                    <a:pt x="14" y="184"/>
                  </a:lnTo>
                  <a:lnTo>
                    <a:pt x="12" y="176"/>
                  </a:lnTo>
                  <a:lnTo>
                    <a:pt x="10" y="168"/>
                  </a:lnTo>
                  <a:lnTo>
                    <a:pt x="9" y="157"/>
                  </a:lnTo>
                  <a:lnTo>
                    <a:pt x="8" y="146"/>
                  </a:lnTo>
                  <a:lnTo>
                    <a:pt x="6" y="133"/>
                  </a:lnTo>
                  <a:lnTo>
                    <a:pt x="3" y="118"/>
                  </a:lnTo>
                  <a:lnTo>
                    <a:pt x="2" y="103"/>
                  </a:lnTo>
                  <a:lnTo>
                    <a:pt x="1" y="86"/>
                  </a:lnTo>
                  <a:lnTo>
                    <a:pt x="0" y="69"/>
                  </a:lnTo>
                  <a:lnTo>
                    <a:pt x="0" y="51"/>
                  </a:lnTo>
                  <a:lnTo>
                    <a:pt x="0" y="32"/>
                  </a:lnTo>
                  <a:lnTo>
                    <a:pt x="1" y="13"/>
                  </a:lnTo>
                  <a:lnTo>
                    <a:pt x="1" y="13"/>
                  </a:lnTo>
                  <a:close/>
                </a:path>
              </a:pathLst>
            </a:custGeom>
            <a:solidFill>
              <a:srgbClr val="DEC0EB"/>
            </a:solidFill>
            <a:ln w="9525">
              <a:noFill/>
              <a:round/>
            </a:ln>
          </p:spPr>
          <p:txBody>
            <a:bodyPr/>
            <a:lstStyle/>
            <a:p>
              <a:endParaRPr lang="en-US"/>
            </a:p>
          </p:txBody>
        </p:sp>
        <p:sp>
          <p:nvSpPr>
            <p:cNvPr id="428121" name="Freeform 89"/>
            <p:cNvSpPr/>
            <p:nvPr/>
          </p:nvSpPr>
          <p:spPr bwMode="auto">
            <a:xfrm>
              <a:off x="4702" y="1665"/>
              <a:ext cx="64" cy="247"/>
            </a:xfrm>
            <a:custGeom>
              <a:avLst/>
              <a:gdLst/>
              <a:ahLst/>
              <a:cxnLst>
                <a:cxn ang="0">
                  <a:pos x="64" y="1"/>
                </a:cxn>
                <a:cxn ang="0">
                  <a:pos x="63" y="0"/>
                </a:cxn>
                <a:cxn ang="0">
                  <a:pos x="61" y="0"/>
                </a:cxn>
                <a:cxn ang="0">
                  <a:pos x="57" y="0"/>
                </a:cxn>
                <a:cxn ang="0">
                  <a:pos x="52" y="1"/>
                </a:cxn>
                <a:cxn ang="0">
                  <a:pos x="49" y="1"/>
                </a:cxn>
                <a:cxn ang="0">
                  <a:pos x="46" y="1"/>
                </a:cxn>
                <a:cxn ang="0">
                  <a:pos x="43" y="2"/>
                </a:cxn>
                <a:cxn ang="0">
                  <a:pos x="39" y="3"/>
                </a:cxn>
                <a:cxn ang="0">
                  <a:pos x="36" y="5"/>
                </a:cxn>
                <a:cxn ang="0">
                  <a:pos x="33" y="6"/>
                </a:cxn>
                <a:cxn ang="0">
                  <a:pos x="30" y="8"/>
                </a:cxn>
                <a:cxn ang="0">
                  <a:pos x="28" y="12"/>
                </a:cxn>
                <a:cxn ang="0">
                  <a:pos x="31" y="121"/>
                </a:cxn>
                <a:cxn ang="0">
                  <a:pos x="0" y="246"/>
                </a:cxn>
                <a:cxn ang="0">
                  <a:pos x="15" y="247"/>
                </a:cxn>
                <a:cxn ang="0">
                  <a:pos x="30" y="245"/>
                </a:cxn>
                <a:cxn ang="0">
                  <a:pos x="39" y="214"/>
                </a:cxn>
                <a:cxn ang="0">
                  <a:pos x="51" y="211"/>
                </a:cxn>
                <a:cxn ang="0">
                  <a:pos x="60" y="199"/>
                </a:cxn>
                <a:cxn ang="0">
                  <a:pos x="53" y="167"/>
                </a:cxn>
                <a:cxn ang="0">
                  <a:pos x="64" y="119"/>
                </a:cxn>
                <a:cxn ang="0">
                  <a:pos x="64" y="1"/>
                </a:cxn>
                <a:cxn ang="0">
                  <a:pos x="64" y="1"/>
                </a:cxn>
              </a:cxnLst>
              <a:rect l="0" t="0" r="r" b="b"/>
              <a:pathLst>
                <a:path w="64" h="247">
                  <a:moveTo>
                    <a:pt x="64" y="1"/>
                  </a:moveTo>
                  <a:lnTo>
                    <a:pt x="63" y="0"/>
                  </a:lnTo>
                  <a:lnTo>
                    <a:pt x="61" y="0"/>
                  </a:lnTo>
                  <a:lnTo>
                    <a:pt x="57" y="0"/>
                  </a:lnTo>
                  <a:lnTo>
                    <a:pt x="52" y="1"/>
                  </a:lnTo>
                  <a:lnTo>
                    <a:pt x="49" y="1"/>
                  </a:lnTo>
                  <a:lnTo>
                    <a:pt x="46" y="1"/>
                  </a:lnTo>
                  <a:lnTo>
                    <a:pt x="43" y="2"/>
                  </a:lnTo>
                  <a:lnTo>
                    <a:pt x="39" y="3"/>
                  </a:lnTo>
                  <a:lnTo>
                    <a:pt x="36" y="5"/>
                  </a:lnTo>
                  <a:lnTo>
                    <a:pt x="33" y="6"/>
                  </a:lnTo>
                  <a:lnTo>
                    <a:pt x="30" y="8"/>
                  </a:lnTo>
                  <a:lnTo>
                    <a:pt x="28" y="12"/>
                  </a:lnTo>
                  <a:lnTo>
                    <a:pt x="31" y="121"/>
                  </a:lnTo>
                  <a:lnTo>
                    <a:pt x="0" y="246"/>
                  </a:lnTo>
                  <a:lnTo>
                    <a:pt x="15" y="247"/>
                  </a:lnTo>
                  <a:lnTo>
                    <a:pt x="30" y="245"/>
                  </a:lnTo>
                  <a:lnTo>
                    <a:pt x="39" y="214"/>
                  </a:lnTo>
                  <a:lnTo>
                    <a:pt x="51" y="211"/>
                  </a:lnTo>
                  <a:lnTo>
                    <a:pt x="60" y="199"/>
                  </a:lnTo>
                  <a:lnTo>
                    <a:pt x="53" y="167"/>
                  </a:lnTo>
                  <a:lnTo>
                    <a:pt x="64" y="119"/>
                  </a:lnTo>
                  <a:lnTo>
                    <a:pt x="64" y="1"/>
                  </a:lnTo>
                  <a:lnTo>
                    <a:pt x="64" y="1"/>
                  </a:lnTo>
                  <a:close/>
                </a:path>
              </a:pathLst>
            </a:custGeom>
            <a:solidFill>
              <a:srgbClr val="9CB367"/>
            </a:solidFill>
            <a:ln w="9525">
              <a:noFill/>
              <a:round/>
            </a:ln>
          </p:spPr>
          <p:txBody>
            <a:bodyPr/>
            <a:lstStyle/>
            <a:p>
              <a:endParaRPr lang="en-US"/>
            </a:p>
          </p:txBody>
        </p:sp>
        <p:sp>
          <p:nvSpPr>
            <p:cNvPr id="428122" name="Freeform 90"/>
            <p:cNvSpPr/>
            <p:nvPr/>
          </p:nvSpPr>
          <p:spPr bwMode="auto">
            <a:xfrm>
              <a:off x="4681" y="1698"/>
              <a:ext cx="29" cy="189"/>
            </a:xfrm>
            <a:custGeom>
              <a:avLst/>
              <a:gdLst/>
              <a:ahLst/>
              <a:cxnLst>
                <a:cxn ang="0">
                  <a:pos x="23" y="0"/>
                </a:cxn>
                <a:cxn ang="0">
                  <a:pos x="17" y="72"/>
                </a:cxn>
                <a:cxn ang="0">
                  <a:pos x="0" y="189"/>
                </a:cxn>
                <a:cxn ang="0">
                  <a:pos x="5" y="188"/>
                </a:cxn>
                <a:cxn ang="0">
                  <a:pos x="29" y="82"/>
                </a:cxn>
                <a:cxn ang="0">
                  <a:pos x="23" y="0"/>
                </a:cxn>
                <a:cxn ang="0">
                  <a:pos x="23" y="0"/>
                </a:cxn>
              </a:cxnLst>
              <a:rect l="0" t="0" r="r" b="b"/>
              <a:pathLst>
                <a:path w="29" h="189">
                  <a:moveTo>
                    <a:pt x="23" y="0"/>
                  </a:moveTo>
                  <a:lnTo>
                    <a:pt x="17" y="72"/>
                  </a:lnTo>
                  <a:lnTo>
                    <a:pt x="0" y="189"/>
                  </a:lnTo>
                  <a:lnTo>
                    <a:pt x="5" y="188"/>
                  </a:lnTo>
                  <a:lnTo>
                    <a:pt x="29" y="82"/>
                  </a:lnTo>
                  <a:lnTo>
                    <a:pt x="23" y="0"/>
                  </a:lnTo>
                  <a:lnTo>
                    <a:pt x="23" y="0"/>
                  </a:lnTo>
                  <a:close/>
                </a:path>
              </a:pathLst>
            </a:custGeom>
            <a:solidFill>
              <a:srgbClr val="9CB367"/>
            </a:solidFill>
            <a:ln w="9525">
              <a:noFill/>
              <a:round/>
            </a:ln>
          </p:spPr>
          <p:txBody>
            <a:bodyPr/>
            <a:lstStyle/>
            <a:p>
              <a:endParaRPr lang="en-US"/>
            </a:p>
          </p:txBody>
        </p:sp>
        <p:sp>
          <p:nvSpPr>
            <p:cNvPr id="428123" name="Freeform 91"/>
            <p:cNvSpPr/>
            <p:nvPr/>
          </p:nvSpPr>
          <p:spPr bwMode="auto">
            <a:xfrm>
              <a:off x="4712" y="2154"/>
              <a:ext cx="64" cy="67"/>
            </a:xfrm>
            <a:custGeom>
              <a:avLst/>
              <a:gdLst/>
              <a:ahLst/>
              <a:cxnLst>
                <a:cxn ang="0">
                  <a:pos x="37" y="2"/>
                </a:cxn>
                <a:cxn ang="0">
                  <a:pos x="37" y="5"/>
                </a:cxn>
                <a:cxn ang="0">
                  <a:pos x="37" y="10"/>
                </a:cxn>
                <a:cxn ang="0">
                  <a:pos x="36" y="16"/>
                </a:cxn>
                <a:cxn ang="0">
                  <a:pos x="36" y="24"/>
                </a:cxn>
                <a:cxn ang="0">
                  <a:pos x="34" y="31"/>
                </a:cxn>
                <a:cxn ang="0">
                  <a:pos x="32" y="37"/>
                </a:cxn>
                <a:cxn ang="0">
                  <a:pos x="29" y="41"/>
                </a:cxn>
                <a:cxn ang="0">
                  <a:pos x="26" y="43"/>
                </a:cxn>
                <a:cxn ang="0">
                  <a:pos x="21" y="43"/>
                </a:cxn>
                <a:cxn ang="0">
                  <a:pos x="16" y="41"/>
                </a:cxn>
                <a:cxn ang="0">
                  <a:pos x="13" y="39"/>
                </a:cxn>
                <a:cxn ang="0">
                  <a:pos x="10" y="44"/>
                </a:cxn>
                <a:cxn ang="0">
                  <a:pos x="6" y="52"/>
                </a:cxn>
                <a:cxn ang="0">
                  <a:pos x="1" y="58"/>
                </a:cxn>
                <a:cxn ang="0">
                  <a:pos x="1" y="60"/>
                </a:cxn>
                <a:cxn ang="0">
                  <a:pos x="6" y="61"/>
                </a:cxn>
                <a:cxn ang="0">
                  <a:pos x="11" y="63"/>
                </a:cxn>
                <a:cxn ang="0">
                  <a:pos x="18" y="65"/>
                </a:cxn>
                <a:cxn ang="0">
                  <a:pos x="25" y="66"/>
                </a:cxn>
                <a:cxn ang="0">
                  <a:pos x="33" y="66"/>
                </a:cxn>
                <a:cxn ang="0">
                  <a:pos x="39" y="65"/>
                </a:cxn>
                <a:cxn ang="0">
                  <a:pos x="43" y="64"/>
                </a:cxn>
                <a:cxn ang="0">
                  <a:pos x="45" y="57"/>
                </a:cxn>
                <a:cxn ang="0">
                  <a:pos x="47" y="51"/>
                </a:cxn>
                <a:cxn ang="0">
                  <a:pos x="48" y="45"/>
                </a:cxn>
                <a:cxn ang="0">
                  <a:pos x="49" y="39"/>
                </a:cxn>
                <a:cxn ang="0">
                  <a:pos x="50" y="33"/>
                </a:cxn>
                <a:cxn ang="0">
                  <a:pos x="64" y="29"/>
                </a:cxn>
                <a:cxn ang="0">
                  <a:pos x="57" y="15"/>
                </a:cxn>
                <a:cxn ang="0">
                  <a:pos x="56" y="11"/>
                </a:cxn>
                <a:cxn ang="0">
                  <a:pos x="54" y="5"/>
                </a:cxn>
                <a:cxn ang="0">
                  <a:pos x="48" y="1"/>
                </a:cxn>
                <a:cxn ang="0">
                  <a:pos x="44" y="0"/>
                </a:cxn>
                <a:cxn ang="0">
                  <a:pos x="38" y="2"/>
                </a:cxn>
              </a:cxnLst>
              <a:rect l="0" t="0" r="r" b="b"/>
              <a:pathLst>
                <a:path w="64" h="67">
                  <a:moveTo>
                    <a:pt x="38" y="2"/>
                  </a:moveTo>
                  <a:lnTo>
                    <a:pt x="37" y="2"/>
                  </a:lnTo>
                  <a:lnTo>
                    <a:pt x="37" y="3"/>
                  </a:lnTo>
                  <a:lnTo>
                    <a:pt x="37" y="5"/>
                  </a:lnTo>
                  <a:lnTo>
                    <a:pt x="37" y="7"/>
                  </a:lnTo>
                  <a:lnTo>
                    <a:pt x="37" y="10"/>
                  </a:lnTo>
                  <a:lnTo>
                    <a:pt x="37" y="13"/>
                  </a:lnTo>
                  <a:lnTo>
                    <a:pt x="36" y="16"/>
                  </a:lnTo>
                  <a:lnTo>
                    <a:pt x="36" y="20"/>
                  </a:lnTo>
                  <a:lnTo>
                    <a:pt x="36" y="24"/>
                  </a:lnTo>
                  <a:lnTo>
                    <a:pt x="35" y="28"/>
                  </a:lnTo>
                  <a:lnTo>
                    <a:pt x="34" y="31"/>
                  </a:lnTo>
                  <a:lnTo>
                    <a:pt x="34" y="34"/>
                  </a:lnTo>
                  <a:lnTo>
                    <a:pt x="32" y="37"/>
                  </a:lnTo>
                  <a:lnTo>
                    <a:pt x="30" y="39"/>
                  </a:lnTo>
                  <a:lnTo>
                    <a:pt x="29" y="41"/>
                  </a:lnTo>
                  <a:lnTo>
                    <a:pt x="28" y="42"/>
                  </a:lnTo>
                  <a:lnTo>
                    <a:pt x="26" y="43"/>
                  </a:lnTo>
                  <a:lnTo>
                    <a:pt x="24" y="44"/>
                  </a:lnTo>
                  <a:lnTo>
                    <a:pt x="21" y="43"/>
                  </a:lnTo>
                  <a:lnTo>
                    <a:pt x="19" y="42"/>
                  </a:lnTo>
                  <a:lnTo>
                    <a:pt x="16" y="41"/>
                  </a:lnTo>
                  <a:lnTo>
                    <a:pt x="14" y="38"/>
                  </a:lnTo>
                  <a:lnTo>
                    <a:pt x="13" y="39"/>
                  </a:lnTo>
                  <a:lnTo>
                    <a:pt x="12" y="41"/>
                  </a:lnTo>
                  <a:lnTo>
                    <a:pt x="10" y="44"/>
                  </a:lnTo>
                  <a:lnTo>
                    <a:pt x="9" y="49"/>
                  </a:lnTo>
                  <a:lnTo>
                    <a:pt x="6" y="52"/>
                  </a:lnTo>
                  <a:lnTo>
                    <a:pt x="4" y="55"/>
                  </a:lnTo>
                  <a:lnTo>
                    <a:pt x="1" y="58"/>
                  </a:lnTo>
                  <a:lnTo>
                    <a:pt x="0" y="60"/>
                  </a:lnTo>
                  <a:lnTo>
                    <a:pt x="1" y="60"/>
                  </a:lnTo>
                  <a:lnTo>
                    <a:pt x="4" y="61"/>
                  </a:lnTo>
                  <a:lnTo>
                    <a:pt x="6" y="61"/>
                  </a:lnTo>
                  <a:lnTo>
                    <a:pt x="9" y="62"/>
                  </a:lnTo>
                  <a:lnTo>
                    <a:pt x="11" y="63"/>
                  </a:lnTo>
                  <a:lnTo>
                    <a:pt x="15" y="64"/>
                  </a:lnTo>
                  <a:lnTo>
                    <a:pt x="18" y="65"/>
                  </a:lnTo>
                  <a:lnTo>
                    <a:pt x="21" y="65"/>
                  </a:lnTo>
                  <a:lnTo>
                    <a:pt x="25" y="66"/>
                  </a:lnTo>
                  <a:lnTo>
                    <a:pt x="29" y="67"/>
                  </a:lnTo>
                  <a:lnTo>
                    <a:pt x="33" y="66"/>
                  </a:lnTo>
                  <a:lnTo>
                    <a:pt x="36" y="66"/>
                  </a:lnTo>
                  <a:lnTo>
                    <a:pt x="39" y="65"/>
                  </a:lnTo>
                  <a:lnTo>
                    <a:pt x="43" y="65"/>
                  </a:lnTo>
                  <a:lnTo>
                    <a:pt x="43" y="64"/>
                  </a:lnTo>
                  <a:lnTo>
                    <a:pt x="44" y="61"/>
                  </a:lnTo>
                  <a:lnTo>
                    <a:pt x="45" y="57"/>
                  </a:lnTo>
                  <a:lnTo>
                    <a:pt x="47" y="54"/>
                  </a:lnTo>
                  <a:lnTo>
                    <a:pt x="47" y="51"/>
                  </a:lnTo>
                  <a:lnTo>
                    <a:pt x="47" y="48"/>
                  </a:lnTo>
                  <a:lnTo>
                    <a:pt x="48" y="45"/>
                  </a:lnTo>
                  <a:lnTo>
                    <a:pt x="49" y="43"/>
                  </a:lnTo>
                  <a:lnTo>
                    <a:pt x="49" y="39"/>
                  </a:lnTo>
                  <a:lnTo>
                    <a:pt x="50" y="36"/>
                  </a:lnTo>
                  <a:lnTo>
                    <a:pt x="50" y="33"/>
                  </a:lnTo>
                  <a:lnTo>
                    <a:pt x="50" y="29"/>
                  </a:lnTo>
                  <a:lnTo>
                    <a:pt x="64" y="29"/>
                  </a:lnTo>
                  <a:lnTo>
                    <a:pt x="64" y="18"/>
                  </a:lnTo>
                  <a:lnTo>
                    <a:pt x="57" y="15"/>
                  </a:lnTo>
                  <a:lnTo>
                    <a:pt x="56" y="14"/>
                  </a:lnTo>
                  <a:lnTo>
                    <a:pt x="56" y="11"/>
                  </a:lnTo>
                  <a:lnTo>
                    <a:pt x="55" y="8"/>
                  </a:lnTo>
                  <a:lnTo>
                    <a:pt x="54" y="5"/>
                  </a:lnTo>
                  <a:lnTo>
                    <a:pt x="51" y="3"/>
                  </a:lnTo>
                  <a:lnTo>
                    <a:pt x="48" y="1"/>
                  </a:lnTo>
                  <a:lnTo>
                    <a:pt x="46" y="0"/>
                  </a:lnTo>
                  <a:lnTo>
                    <a:pt x="44" y="0"/>
                  </a:lnTo>
                  <a:lnTo>
                    <a:pt x="41" y="0"/>
                  </a:lnTo>
                  <a:lnTo>
                    <a:pt x="38" y="2"/>
                  </a:lnTo>
                  <a:lnTo>
                    <a:pt x="38" y="2"/>
                  </a:lnTo>
                  <a:close/>
                </a:path>
              </a:pathLst>
            </a:custGeom>
            <a:solidFill>
              <a:srgbClr val="000000"/>
            </a:solidFill>
            <a:ln w="9525">
              <a:noFill/>
              <a:round/>
            </a:ln>
          </p:spPr>
          <p:txBody>
            <a:bodyPr/>
            <a:lstStyle/>
            <a:p>
              <a:endParaRPr lang="en-US"/>
            </a:p>
          </p:txBody>
        </p:sp>
        <p:sp>
          <p:nvSpPr>
            <p:cNvPr id="428124" name="Freeform 92"/>
            <p:cNvSpPr/>
            <p:nvPr/>
          </p:nvSpPr>
          <p:spPr bwMode="auto">
            <a:xfrm>
              <a:off x="4910" y="2182"/>
              <a:ext cx="89" cy="91"/>
            </a:xfrm>
            <a:custGeom>
              <a:avLst/>
              <a:gdLst/>
              <a:ahLst/>
              <a:cxnLst>
                <a:cxn ang="0">
                  <a:pos x="1" y="27"/>
                </a:cxn>
                <a:cxn ang="0">
                  <a:pos x="6" y="24"/>
                </a:cxn>
                <a:cxn ang="0">
                  <a:pos x="14" y="22"/>
                </a:cxn>
                <a:cxn ang="0">
                  <a:pos x="23" y="22"/>
                </a:cxn>
                <a:cxn ang="0">
                  <a:pos x="31" y="24"/>
                </a:cxn>
                <a:cxn ang="0">
                  <a:pos x="39" y="32"/>
                </a:cxn>
                <a:cxn ang="0">
                  <a:pos x="46" y="44"/>
                </a:cxn>
                <a:cxn ang="0">
                  <a:pos x="50" y="62"/>
                </a:cxn>
                <a:cxn ang="0">
                  <a:pos x="56" y="61"/>
                </a:cxn>
                <a:cxn ang="0">
                  <a:pos x="59" y="57"/>
                </a:cxn>
                <a:cxn ang="0">
                  <a:pos x="63" y="54"/>
                </a:cxn>
                <a:cxn ang="0">
                  <a:pos x="67" y="55"/>
                </a:cxn>
                <a:cxn ang="0">
                  <a:pos x="71" y="59"/>
                </a:cxn>
                <a:cxn ang="0">
                  <a:pos x="73" y="63"/>
                </a:cxn>
                <a:cxn ang="0">
                  <a:pos x="72" y="70"/>
                </a:cxn>
                <a:cxn ang="0">
                  <a:pos x="69" y="75"/>
                </a:cxn>
                <a:cxn ang="0">
                  <a:pos x="66" y="91"/>
                </a:cxn>
                <a:cxn ang="0">
                  <a:pos x="68" y="89"/>
                </a:cxn>
                <a:cxn ang="0">
                  <a:pos x="74" y="82"/>
                </a:cxn>
                <a:cxn ang="0">
                  <a:pos x="81" y="72"/>
                </a:cxn>
                <a:cxn ang="0">
                  <a:pos x="87" y="59"/>
                </a:cxn>
                <a:cxn ang="0">
                  <a:pos x="89" y="44"/>
                </a:cxn>
                <a:cxn ang="0">
                  <a:pos x="85" y="29"/>
                </a:cxn>
                <a:cxn ang="0">
                  <a:pos x="73" y="14"/>
                </a:cxn>
                <a:cxn ang="0">
                  <a:pos x="53" y="1"/>
                </a:cxn>
                <a:cxn ang="0">
                  <a:pos x="50" y="0"/>
                </a:cxn>
                <a:cxn ang="0">
                  <a:pos x="46" y="0"/>
                </a:cxn>
                <a:cxn ang="0">
                  <a:pos x="37" y="0"/>
                </a:cxn>
                <a:cxn ang="0">
                  <a:pos x="29" y="1"/>
                </a:cxn>
                <a:cxn ang="0">
                  <a:pos x="20" y="3"/>
                </a:cxn>
                <a:cxn ang="0">
                  <a:pos x="12" y="8"/>
                </a:cxn>
                <a:cxn ang="0">
                  <a:pos x="4" y="16"/>
                </a:cxn>
                <a:cxn ang="0">
                  <a:pos x="0" y="27"/>
                </a:cxn>
              </a:cxnLst>
              <a:rect l="0" t="0" r="r" b="b"/>
              <a:pathLst>
                <a:path w="89" h="91">
                  <a:moveTo>
                    <a:pt x="0" y="27"/>
                  </a:moveTo>
                  <a:lnTo>
                    <a:pt x="1" y="27"/>
                  </a:lnTo>
                  <a:lnTo>
                    <a:pt x="3" y="25"/>
                  </a:lnTo>
                  <a:lnTo>
                    <a:pt x="6" y="24"/>
                  </a:lnTo>
                  <a:lnTo>
                    <a:pt x="10" y="23"/>
                  </a:lnTo>
                  <a:lnTo>
                    <a:pt x="14" y="22"/>
                  </a:lnTo>
                  <a:lnTo>
                    <a:pt x="18" y="21"/>
                  </a:lnTo>
                  <a:lnTo>
                    <a:pt x="23" y="22"/>
                  </a:lnTo>
                  <a:lnTo>
                    <a:pt x="27" y="22"/>
                  </a:lnTo>
                  <a:lnTo>
                    <a:pt x="31" y="24"/>
                  </a:lnTo>
                  <a:lnTo>
                    <a:pt x="35" y="27"/>
                  </a:lnTo>
                  <a:lnTo>
                    <a:pt x="39" y="32"/>
                  </a:lnTo>
                  <a:lnTo>
                    <a:pt x="43" y="37"/>
                  </a:lnTo>
                  <a:lnTo>
                    <a:pt x="46" y="44"/>
                  </a:lnTo>
                  <a:lnTo>
                    <a:pt x="48" y="52"/>
                  </a:lnTo>
                  <a:lnTo>
                    <a:pt x="50" y="62"/>
                  </a:lnTo>
                  <a:lnTo>
                    <a:pt x="56" y="62"/>
                  </a:lnTo>
                  <a:lnTo>
                    <a:pt x="56" y="61"/>
                  </a:lnTo>
                  <a:lnTo>
                    <a:pt x="57" y="60"/>
                  </a:lnTo>
                  <a:lnTo>
                    <a:pt x="59" y="57"/>
                  </a:lnTo>
                  <a:lnTo>
                    <a:pt x="61" y="55"/>
                  </a:lnTo>
                  <a:lnTo>
                    <a:pt x="63" y="54"/>
                  </a:lnTo>
                  <a:lnTo>
                    <a:pt x="66" y="54"/>
                  </a:lnTo>
                  <a:lnTo>
                    <a:pt x="67" y="55"/>
                  </a:lnTo>
                  <a:lnTo>
                    <a:pt x="69" y="57"/>
                  </a:lnTo>
                  <a:lnTo>
                    <a:pt x="71" y="59"/>
                  </a:lnTo>
                  <a:lnTo>
                    <a:pt x="73" y="62"/>
                  </a:lnTo>
                  <a:lnTo>
                    <a:pt x="73" y="63"/>
                  </a:lnTo>
                  <a:lnTo>
                    <a:pt x="73" y="68"/>
                  </a:lnTo>
                  <a:lnTo>
                    <a:pt x="72" y="70"/>
                  </a:lnTo>
                  <a:lnTo>
                    <a:pt x="71" y="72"/>
                  </a:lnTo>
                  <a:lnTo>
                    <a:pt x="69" y="75"/>
                  </a:lnTo>
                  <a:lnTo>
                    <a:pt x="66" y="77"/>
                  </a:lnTo>
                  <a:lnTo>
                    <a:pt x="66" y="91"/>
                  </a:lnTo>
                  <a:lnTo>
                    <a:pt x="66" y="90"/>
                  </a:lnTo>
                  <a:lnTo>
                    <a:pt x="68" y="89"/>
                  </a:lnTo>
                  <a:lnTo>
                    <a:pt x="70" y="86"/>
                  </a:lnTo>
                  <a:lnTo>
                    <a:pt x="74" y="82"/>
                  </a:lnTo>
                  <a:lnTo>
                    <a:pt x="78" y="77"/>
                  </a:lnTo>
                  <a:lnTo>
                    <a:pt x="81" y="72"/>
                  </a:lnTo>
                  <a:lnTo>
                    <a:pt x="84" y="65"/>
                  </a:lnTo>
                  <a:lnTo>
                    <a:pt x="87" y="59"/>
                  </a:lnTo>
                  <a:lnTo>
                    <a:pt x="88" y="51"/>
                  </a:lnTo>
                  <a:lnTo>
                    <a:pt x="89" y="44"/>
                  </a:lnTo>
                  <a:lnTo>
                    <a:pt x="87" y="37"/>
                  </a:lnTo>
                  <a:lnTo>
                    <a:pt x="85" y="29"/>
                  </a:lnTo>
                  <a:lnTo>
                    <a:pt x="81" y="21"/>
                  </a:lnTo>
                  <a:lnTo>
                    <a:pt x="73" y="14"/>
                  </a:lnTo>
                  <a:lnTo>
                    <a:pt x="64" y="7"/>
                  </a:lnTo>
                  <a:lnTo>
                    <a:pt x="53" y="1"/>
                  </a:lnTo>
                  <a:lnTo>
                    <a:pt x="52" y="1"/>
                  </a:lnTo>
                  <a:lnTo>
                    <a:pt x="50" y="0"/>
                  </a:lnTo>
                  <a:lnTo>
                    <a:pt x="48" y="0"/>
                  </a:lnTo>
                  <a:lnTo>
                    <a:pt x="46" y="0"/>
                  </a:lnTo>
                  <a:lnTo>
                    <a:pt x="42" y="0"/>
                  </a:lnTo>
                  <a:lnTo>
                    <a:pt x="37" y="0"/>
                  </a:lnTo>
                  <a:lnTo>
                    <a:pt x="33" y="0"/>
                  </a:lnTo>
                  <a:lnTo>
                    <a:pt x="29" y="1"/>
                  </a:lnTo>
                  <a:lnTo>
                    <a:pt x="25" y="1"/>
                  </a:lnTo>
                  <a:lnTo>
                    <a:pt x="20" y="3"/>
                  </a:lnTo>
                  <a:lnTo>
                    <a:pt x="16" y="5"/>
                  </a:lnTo>
                  <a:lnTo>
                    <a:pt x="12" y="8"/>
                  </a:lnTo>
                  <a:lnTo>
                    <a:pt x="8" y="11"/>
                  </a:lnTo>
                  <a:lnTo>
                    <a:pt x="4" y="16"/>
                  </a:lnTo>
                  <a:lnTo>
                    <a:pt x="1" y="21"/>
                  </a:lnTo>
                  <a:lnTo>
                    <a:pt x="0" y="27"/>
                  </a:lnTo>
                  <a:lnTo>
                    <a:pt x="0" y="27"/>
                  </a:lnTo>
                  <a:close/>
                </a:path>
              </a:pathLst>
            </a:custGeom>
            <a:solidFill>
              <a:srgbClr val="000000"/>
            </a:solidFill>
            <a:ln w="9525">
              <a:noFill/>
              <a:round/>
            </a:ln>
          </p:spPr>
          <p:txBody>
            <a:bodyPr/>
            <a:lstStyle/>
            <a:p>
              <a:endParaRPr lang="en-US"/>
            </a:p>
          </p:txBody>
        </p:sp>
        <p:sp>
          <p:nvSpPr>
            <p:cNvPr id="428125" name="Freeform 93"/>
            <p:cNvSpPr/>
            <p:nvPr/>
          </p:nvSpPr>
          <p:spPr bwMode="auto">
            <a:xfrm>
              <a:off x="4925" y="2328"/>
              <a:ext cx="33" cy="196"/>
            </a:xfrm>
            <a:custGeom>
              <a:avLst/>
              <a:gdLst/>
              <a:ahLst/>
              <a:cxnLst>
                <a:cxn ang="0">
                  <a:pos x="24" y="0"/>
                </a:cxn>
                <a:cxn ang="0">
                  <a:pos x="11" y="10"/>
                </a:cxn>
                <a:cxn ang="0">
                  <a:pos x="10" y="10"/>
                </a:cxn>
                <a:cxn ang="0">
                  <a:pos x="10" y="12"/>
                </a:cxn>
                <a:cxn ang="0">
                  <a:pos x="9" y="15"/>
                </a:cxn>
                <a:cxn ang="0">
                  <a:pos x="9" y="20"/>
                </a:cxn>
                <a:cxn ang="0">
                  <a:pos x="7" y="25"/>
                </a:cxn>
                <a:cxn ang="0">
                  <a:pos x="6" y="33"/>
                </a:cxn>
                <a:cxn ang="0">
                  <a:pos x="5" y="41"/>
                </a:cxn>
                <a:cxn ang="0">
                  <a:pos x="5" y="51"/>
                </a:cxn>
                <a:cxn ang="0">
                  <a:pos x="3" y="62"/>
                </a:cxn>
                <a:cxn ang="0">
                  <a:pos x="2" y="77"/>
                </a:cxn>
                <a:cxn ang="0">
                  <a:pos x="1" y="91"/>
                </a:cxn>
                <a:cxn ang="0">
                  <a:pos x="1" y="109"/>
                </a:cxn>
                <a:cxn ang="0">
                  <a:pos x="0" y="127"/>
                </a:cxn>
                <a:cxn ang="0">
                  <a:pos x="0" y="149"/>
                </a:cxn>
                <a:cxn ang="0">
                  <a:pos x="0" y="172"/>
                </a:cxn>
                <a:cxn ang="0">
                  <a:pos x="1" y="196"/>
                </a:cxn>
                <a:cxn ang="0">
                  <a:pos x="6" y="196"/>
                </a:cxn>
                <a:cxn ang="0">
                  <a:pos x="5" y="194"/>
                </a:cxn>
                <a:cxn ang="0">
                  <a:pos x="5" y="191"/>
                </a:cxn>
                <a:cxn ang="0">
                  <a:pos x="5" y="185"/>
                </a:cxn>
                <a:cxn ang="0">
                  <a:pos x="5" y="178"/>
                </a:cxn>
                <a:cxn ang="0">
                  <a:pos x="5" y="168"/>
                </a:cxn>
                <a:cxn ang="0">
                  <a:pos x="4" y="158"/>
                </a:cxn>
                <a:cxn ang="0">
                  <a:pos x="4" y="146"/>
                </a:cxn>
                <a:cxn ang="0">
                  <a:pos x="5" y="133"/>
                </a:cxn>
                <a:cxn ang="0">
                  <a:pos x="5" y="119"/>
                </a:cxn>
                <a:cxn ang="0">
                  <a:pos x="5" y="105"/>
                </a:cxn>
                <a:cxn ang="0">
                  <a:pos x="6" y="90"/>
                </a:cxn>
                <a:cxn ang="0">
                  <a:pos x="7" y="76"/>
                </a:cxn>
                <a:cxn ang="0">
                  <a:pos x="9" y="60"/>
                </a:cxn>
                <a:cxn ang="0">
                  <a:pos x="10" y="46"/>
                </a:cxn>
                <a:cxn ang="0">
                  <a:pos x="13" y="32"/>
                </a:cxn>
                <a:cxn ang="0">
                  <a:pos x="16" y="18"/>
                </a:cxn>
                <a:cxn ang="0">
                  <a:pos x="24" y="7"/>
                </a:cxn>
                <a:cxn ang="0">
                  <a:pos x="33" y="10"/>
                </a:cxn>
                <a:cxn ang="0">
                  <a:pos x="24" y="0"/>
                </a:cxn>
                <a:cxn ang="0">
                  <a:pos x="24" y="0"/>
                </a:cxn>
              </a:cxnLst>
              <a:rect l="0" t="0" r="r" b="b"/>
              <a:pathLst>
                <a:path w="33" h="196">
                  <a:moveTo>
                    <a:pt x="24" y="0"/>
                  </a:moveTo>
                  <a:lnTo>
                    <a:pt x="11" y="10"/>
                  </a:lnTo>
                  <a:lnTo>
                    <a:pt x="10" y="10"/>
                  </a:lnTo>
                  <a:lnTo>
                    <a:pt x="10" y="12"/>
                  </a:lnTo>
                  <a:lnTo>
                    <a:pt x="9" y="15"/>
                  </a:lnTo>
                  <a:lnTo>
                    <a:pt x="9" y="20"/>
                  </a:lnTo>
                  <a:lnTo>
                    <a:pt x="7" y="25"/>
                  </a:lnTo>
                  <a:lnTo>
                    <a:pt x="6" y="33"/>
                  </a:lnTo>
                  <a:lnTo>
                    <a:pt x="5" y="41"/>
                  </a:lnTo>
                  <a:lnTo>
                    <a:pt x="5" y="51"/>
                  </a:lnTo>
                  <a:lnTo>
                    <a:pt x="3" y="62"/>
                  </a:lnTo>
                  <a:lnTo>
                    <a:pt x="2" y="77"/>
                  </a:lnTo>
                  <a:lnTo>
                    <a:pt x="1" y="91"/>
                  </a:lnTo>
                  <a:lnTo>
                    <a:pt x="1" y="109"/>
                  </a:lnTo>
                  <a:lnTo>
                    <a:pt x="0" y="127"/>
                  </a:lnTo>
                  <a:lnTo>
                    <a:pt x="0" y="149"/>
                  </a:lnTo>
                  <a:lnTo>
                    <a:pt x="0" y="172"/>
                  </a:lnTo>
                  <a:lnTo>
                    <a:pt x="1" y="196"/>
                  </a:lnTo>
                  <a:lnTo>
                    <a:pt x="6" y="196"/>
                  </a:lnTo>
                  <a:lnTo>
                    <a:pt x="5" y="194"/>
                  </a:lnTo>
                  <a:lnTo>
                    <a:pt x="5" y="191"/>
                  </a:lnTo>
                  <a:lnTo>
                    <a:pt x="5" y="185"/>
                  </a:lnTo>
                  <a:lnTo>
                    <a:pt x="5" y="178"/>
                  </a:lnTo>
                  <a:lnTo>
                    <a:pt x="5" y="168"/>
                  </a:lnTo>
                  <a:lnTo>
                    <a:pt x="4" y="158"/>
                  </a:lnTo>
                  <a:lnTo>
                    <a:pt x="4" y="146"/>
                  </a:lnTo>
                  <a:lnTo>
                    <a:pt x="5" y="133"/>
                  </a:lnTo>
                  <a:lnTo>
                    <a:pt x="5" y="119"/>
                  </a:lnTo>
                  <a:lnTo>
                    <a:pt x="5" y="105"/>
                  </a:lnTo>
                  <a:lnTo>
                    <a:pt x="6" y="90"/>
                  </a:lnTo>
                  <a:lnTo>
                    <a:pt x="7" y="76"/>
                  </a:lnTo>
                  <a:lnTo>
                    <a:pt x="9" y="60"/>
                  </a:lnTo>
                  <a:lnTo>
                    <a:pt x="10" y="46"/>
                  </a:lnTo>
                  <a:lnTo>
                    <a:pt x="13" y="32"/>
                  </a:lnTo>
                  <a:lnTo>
                    <a:pt x="16" y="18"/>
                  </a:lnTo>
                  <a:lnTo>
                    <a:pt x="24" y="7"/>
                  </a:lnTo>
                  <a:lnTo>
                    <a:pt x="33" y="10"/>
                  </a:lnTo>
                  <a:lnTo>
                    <a:pt x="24" y="0"/>
                  </a:lnTo>
                  <a:lnTo>
                    <a:pt x="24" y="0"/>
                  </a:lnTo>
                  <a:close/>
                </a:path>
              </a:pathLst>
            </a:custGeom>
            <a:solidFill>
              <a:srgbClr val="DEC0EB"/>
            </a:solidFill>
            <a:ln w="9525">
              <a:noFill/>
              <a:round/>
            </a:ln>
          </p:spPr>
          <p:txBody>
            <a:bodyPr/>
            <a:lstStyle/>
            <a:p>
              <a:endParaRPr lang="en-US"/>
            </a:p>
          </p:txBody>
        </p:sp>
        <p:sp>
          <p:nvSpPr>
            <p:cNvPr id="428126" name="Freeform 94"/>
            <p:cNvSpPr/>
            <p:nvPr/>
          </p:nvSpPr>
          <p:spPr bwMode="auto">
            <a:xfrm>
              <a:off x="4966" y="2353"/>
              <a:ext cx="96" cy="244"/>
            </a:xfrm>
            <a:custGeom>
              <a:avLst/>
              <a:gdLst/>
              <a:ahLst/>
              <a:cxnLst>
                <a:cxn ang="0">
                  <a:pos x="96" y="0"/>
                </a:cxn>
                <a:cxn ang="0">
                  <a:pos x="59" y="12"/>
                </a:cxn>
                <a:cxn ang="0">
                  <a:pos x="46" y="132"/>
                </a:cxn>
                <a:cxn ang="0">
                  <a:pos x="0" y="239"/>
                </a:cxn>
                <a:cxn ang="0">
                  <a:pos x="15" y="244"/>
                </a:cxn>
                <a:cxn ang="0">
                  <a:pos x="32" y="244"/>
                </a:cxn>
                <a:cxn ang="0">
                  <a:pos x="44" y="214"/>
                </a:cxn>
                <a:cxn ang="0">
                  <a:pos x="62" y="214"/>
                </a:cxn>
                <a:cxn ang="0">
                  <a:pos x="56" y="180"/>
                </a:cxn>
                <a:cxn ang="0">
                  <a:pos x="76" y="123"/>
                </a:cxn>
                <a:cxn ang="0">
                  <a:pos x="96" y="0"/>
                </a:cxn>
                <a:cxn ang="0">
                  <a:pos x="96" y="0"/>
                </a:cxn>
              </a:cxnLst>
              <a:rect l="0" t="0" r="r" b="b"/>
              <a:pathLst>
                <a:path w="96" h="244">
                  <a:moveTo>
                    <a:pt x="96" y="0"/>
                  </a:moveTo>
                  <a:lnTo>
                    <a:pt x="59" y="12"/>
                  </a:lnTo>
                  <a:lnTo>
                    <a:pt x="46" y="132"/>
                  </a:lnTo>
                  <a:lnTo>
                    <a:pt x="0" y="239"/>
                  </a:lnTo>
                  <a:lnTo>
                    <a:pt x="15" y="244"/>
                  </a:lnTo>
                  <a:lnTo>
                    <a:pt x="32" y="244"/>
                  </a:lnTo>
                  <a:lnTo>
                    <a:pt x="44" y="214"/>
                  </a:lnTo>
                  <a:lnTo>
                    <a:pt x="62" y="214"/>
                  </a:lnTo>
                  <a:lnTo>
                    <a:pt x="56" y="180"/>
                  </a:lnTo>
                  <a:lnTo>
                    <a:pt x="76" y="123"/>
                  </a:lnTo>
                  <a:lnTo>
                    <a:pt x="96" y="0"/>
                  </a:lnTo>
                  <a:lnTo>
                    <a:pt x="96" y="0"/>
                  </a:lnTo>
                  <a:close/>
                </a:path>
              </a:pathLst>
            </a:custGeom>
            <a:solidFill>
              <a:srgbClr val="DEB01A"/>
            </a:solidFill>
            <a:ln w="9525">
              <a:noFill/>
              <a:round/>
            </a:ln>
          </p:spPr>
          <p:txBody>
            <a:bodyPr/>
            <a:lstStyle/>
            <a:p>
              <a:endParaRPr lang="en-US"/>
            </a:p>
          </p:txBody>
        </p:sp>
        <p:sp>
          <p:nvSpPr>
            <p:cNvPr id="428127" name="Freeform 95"/>
            <p:cNvSpPr/>
            <p:nvPr/>
          </p:nvSpPr>
          <p:spPr bwMode="auto">
            <a:xfrm>
              <a:off x="4946" y="2382"/>
              <a:ext cx="53" cy="181"/>
            </a:xfrm>
            <a:custGeom>
              <a:avLst/>
              <a:gdLst/>
              <a:ahLst/>
              <a:cxnLst>
                <a:cxn ang="0">
                  <a:pos x="53" y="0"/>
                </a:cxn>
                <a:cxn ang="0">
                  <a:pos x="41" y="21"/>
                </a:cxn>
                <a:cxn ang="0">
                  <a:pos x="35" y="76"/>
                </a:cxn>
                <a:cxn ang="0">
                  <a:pos x="0" y="181"/>
                </a:cxn>
                <a:cxn ang="0">
                  <a:pos x="9" y="181"/>
                </a:cxn>
                <a:cxn ang="0">
                  <a:pos x="48" y="74"/>
                </a:cxn>
                <a:cxn ang="0">
                  <a:pos x="53" y="0"/>
                </a:cxn>
                <a:cxn ang="0">
                  <a:pos x="53" y="0"/>
                </a:cxn>
              </a:cxnLst>
              <a:rect l="0" t="0" r="r" b="b"/>
              <a:pathLst>
                <a:path w="53" h="181">
                  <a:moveTo>
                    <a:pt x="53" y="0"/>
                  </a:moveTo>
                  <a:lnTo>
                    <a:pt x="41" y="21"/>
                  </a:lnTo>
                  <a:lnTo>
                    <a:pt x="35" y="76"/>
                  </a:lnTo>
                  <a:lnTo>
                    <a:pt x="0" y="181"/>
                  </a:lnTo>
                  <a:lnTo>
                    <a:pt x="9" y="181"/>
                  </a:lnTo>
                  <a:lnTo>
                    <a:pt x="48" y="74"/>
                  </a:lnTo>
                  <a:lnTo>
                    <a:pt x="53" y="0"/>
                  </a:lnTo>
                  <a:lnTo>
                    <a:pt x="53" y="0"/>
                  </a:lnTo>
                  <a:close/>
                </a:path>
              </a:pathLst>
            </a:custGeom>
            <a:solidFill>
              <a:srgbClr val="DEB01A"/>
            </a:solidFill>
            <a:ln w="9525">
              <a:noFill/>
              <a:round/>
            </a:ln>
          </p:spPr>
          <p:txBody>
            <a:bodyPr/>
            <a:lstStyle/>
            <a:p>
              <a:endParaRPr lang="en-US"/>
            </a:p>
          </p:txBody>
        </p:sp>
        <p:sp>
          <p:nvSpPr>
            <p:cNvPr id="428128" name="Freeform 96"/>
            <p:cNvSpPr/>
            <p:nvPr/>
          </p:nvSpPr>
          <p:spPr bwMode="auto">
            <a:xfrm>
              <a:off x="4800" y="2843"/>
              <a:ext cx="70" cy="36"/>
            </a:xfrm>
            <a:custGeom>
              <a:avLst/>
              <a:gdLst/>
              <a:ahLst/>
              <a:cxnLst>
                <a:cxn ang="0">
                  <a:pos x="34" y="13"/>
                </a:cxn>
                <a:cxn ang="0">
                  <a:pos x="36" y="13"/>
                </a:cxn>
                <a:cxn ang="0">
                  <a:pos x="38" y="15"/>
                </a:cxn>
                <a:cxn ang="0">
                  <a:pos x="41" y="15"/>
                </a:cxn>
                <a:cxn ang="0">
                  <a:pos x="45" y="12"/>
                </a:cxn>
                <a:cxn ang="0">
                  <a:pos x="51" y="10"/>
                </a:cxn>
                <a:cxn ang="0">
                  <a:pos x="53" y="8"/>
                </a:cxn>
                <a:cxn ang="0">
                  <a:pos x="56" y="6"/>
                </a:cxn>
                <a:cxn ang="0">
                  <a:pos x="59" y="3"/>
                </a:cxn>
                <a:cxn ang="0">
                  <a:pos x="63" y="0"/>
                </a:cxn>
                <a:cxn ang="0">
                  <a:pos x="65" y="1"/>
                </a:cxn>
                <a:cxn ang="0">
                  <a:pos x="66" y="3"/>
                </a:cxn>
                <a:cxn ang="0">
                  <a:pos x="69" y="6"/>
                </a:cxn>
                <a:cxn ang="0">
                  <a:pos x="69" y="9"/>
                </a:cxn>
                <a:cxn ang="0">
                  <a:pos x="70" y="12"/>
                </a:cxn>
                <a:cxn ang="0">
                  <a:pos x="69" y="17"/>
                </a:cxn>
                <a:cxn ang="0">
                  <a:pos x="67" y="22"/>
                </a:cxn>
                <a:cxn ang="0">
                  <a:pos x="67" y="36"/>
                </a:cxn>
                <a:cxn ang="0">
                  <a:pos x="60" y="36"/>
                </a:cxn>
                <a:cxn ang="0">
                  <a:pos x="60" y="22"/>
                </a:cxn>
                <a:cxn ang="0">
                  <a:pos x="39" y="35"/>
                </a:cxn>
                <a:cxn ang="0">
                  <a:pos x="0" y="35"/>
                </a:cxn>
                <a:cxn ang="0">
                  <a:pos x="2" y="30"/>
                </a:cxn>
                <a:cxn ang="0">
                  <a:pos x="34" y="13"/>
                </a:cxn>
                <a:cxn ang="0">
                  <a:pos x="34" y="13"/>
                </a:cxn>
              </a:cxnLst>
              <a:rect l="0" t="0" r="r" b="b"/>
              <a:pathLst>
                <a:path w="70" h="36">
                  <a:moveTo>
                    <a:pt x="34" y="13"/>
                  </a:moveTo>
                  <a:lnTo>
                    <a:pt x="36" y="13"/>
                  </a:lnTo>
                  <a:lnTo>
                    <a:pt x="38" y="15"/>
                  </a:lnTo>
                  <a:lnTo>
                    <a:pt x="41" y="15"/>
                  </a:lnTo>
                  <a:lnTo>
                    <a:pt x="45" y="12"/>
                  </a:lnTo>
                  <a:lnTo>
                    <a:pt x="51" y="10"/>
                  </a:lnTo>
                  <a:lnTo>
                    <a:pt x="53" y="8"/>
                  </a:lnTo>
                  <a:lnTo>
                    <a:pt x="56" y="6"/>
                  </a:lnTo>
                  <a:lnTo>
                    <a:pt x="59" y="3"/>
                  </a:lnTo>
                  <a:lnTo>
                    <a:pt x="63" y="0"/>
                  </a:lnTo>
                  <a:lnTo>
                    <a:pt x="65" y="1"/>
                  </a:lnTo>
                  <a:lnTo>
                    <a:pt x="66" y="3"/>
                  </a:lnTo>
                  <a:lnTo>
                    <a:pt x="69" y="6"/>
                  </a:lnTo>
                  <a:lnTo>
                    <a:pt x="69" y="9"/>
                  </a:lnTo>
                  <a:lnTo>
                    <a:pt x="70" y="12"/>
                  </a:lnTo>
                  <a:lnTo>
                    <a:pt x="69" y="17"/>
                  </a:lnTo>
                  <a:lnTo>
                    <a:pt x="67" y="22"/>
                  </a:lnTo>
                  <a:lnTo>
                    <a:pt x="67" y="36"/>
                  </a:lnTo>
                  <a:lnTo>
                    <a:pt x="60" y="36"/>
                  </a:lnTo>
                  <a:lnTo>
                    <a:pt x="60" y="22"/>
                  </a:lnTo>
                  <a:lnTo>
                    <a:pt x="39" y="35"/>
                  </a:lnTo>
                  <a:lnTo>
                    <a:pt x="0" y="35"/>
                  </a:lnTo>
                  <a:lnTo>
                    <a:pt x="2" y="30"/>
                  </a:lnTo>
                  <a:lnTo>
                    <a:pt x="34" y="13"/>
                  </a:lnTo>
                  <a:lnTo>
                    <a:pt x="34" y="13"/>
                  </a:lnTo>
                  <a:close/>
                </a:path>
              </a:pathLst>
            </a:custGeom>
            <a:solidFill>
              <a:srgbClr val="000000"/>
            </a:solidFill>
            <a:ln w="9525">
              <a:noFill/>
              <a:round/>
            </a:ln>
          </p:spPr>
          <p:txBody>
            <a:bodyPr/>
            <a:lstStyle/>
            <a:p>
              <a:endParaRPr lang="en-US"/>
            </a:p>
          </p:txBody>
        </p:sp>
        <p:sp>
          <p:nvSpPr>
            <p:cNvPr id="428129" name="Freeform 97"/>
            <p:cNvSpPr/>
            <p:nvPr/>
          </p:nvSpPr>
          <p:spPr bwMode="auto">
            <a:xfrm>
              <a:off x="4992" y="2819"/>
              <a:ext cx="22" cy="71"/>
            </a:xfrm>
            <a:custGeom>
              <a:avLst/>
              <a:gdLst/>
              <a:ahLst/>
              <a:cxnLst>
                <a:cxn ang="0">
                  <a:pos x="0" y="17"/>
                </a:cxn>
                <a:cxn ang="0">
                  <a:pos x="0" y="19"/>
                </a:cxn>
                <a:cxn ang="0">
                  <a:pos x="2" y="22"/>
                </a:cxn>
                <a:cxn ang="0">
                  <a:pos x="4" y="26"/>
                </a:cxn>
                <a:cxn ang="0">
                  <a:pos x="7" y="29"/>
                </a:cxn>
                <a:cxn ang="0">
                  <a:pos x="9" y="30"/>
                </a:cxn>
                <a:cxn ang="0">
                  <a:pos x="10" y="30"/>
                </a:cxn>
                <a:cxn ang="0">
                  <a:pos x="11" y="28"/>
                </a:cxn>
                <a:cxn ang="0">
                  <a:pos x="13" y="26"/>
                </a:cxn>
                <a:cxn ang="0">
                  <a:pos x="14" y="22"/>
                </a:cxn>
                <a:cxn ang="0">
                  <a:pos x="15" y="17"/>
                </a:cxn>
                <a:cxn ang="0">
                  <a:pos x="16" y="10"/>
                </a:cxn>
                <a:cxn ang="0">
                  <a:pos x="17" y="0"/>
                </a:cxn>
                <a:cxn ang="0">
                  <a:pos x="17" y="1"/>
                </a:cxn>
                <a:cxn ang="0">
                  <a:pos x="19" y="5"/>
                </a:cxn>
                <a:cxn ang="0">
                  <a:pos x="19" y="7"/>
                </a:cxn>
                <a:cxn ang="0">
                  <a:pos x="20" y="11"/>
                </a:cxn>
                <a:cxn ang="0">
                  <a:pos x="21" y="14"/>
                </a:cxn>
                <a:cxn ang="0">
                  <a:pos x="22" y="19"/>
                </a:cxn>
                <a:cxn ang="0">
                  <a:pos x="22" y="23"/>
                </a:cxn>
                <a:cxn ang="0">
                  <a:pos x="22" y="28"/>
                </a:cxn>
                <a:cxn ang="0">
                  <a:pos x="22" y="34"/>
                </a:cxn>
                <a:cxn ang="0">
                  <a:pos x="21" y="41"/>
                </a:cxn>
                <a:cxn ang="0">
                  <a:pos x="20" y="48"/>
                </a:cxn>
                <a:cxn ang="0">
                  <a:pos x="19" y="55"/>
                </a:cxn>
                <a:cxn ang="0">
                  <a:pos x="17" y="62"/>
                </a:cxn>
                <a:cxn ang="0">
                  <a:pos x="15" y="71"/>
                </a:cxn>
                <a:cxn ang="0">
                  <a:pos x="14" y="70"/>
                </a:cxn>
                <a:cxn ang="0">
                  <a:pos x="12" y="69"/>
                </a:cxn>
                <a:cxn ang="0">
                  <a:pos x="11" y="67"/>
                </a:cxn>
                <a:cxn ang="0">
                  <a:pos x="10" y="66"/>
                </a:cxn>
                <a:cxn ang="0">
                  <a:pos x="9" y="64"/>
                </a:cxn>
                <a:cxn ang="0">
                  <a:pos x="8" y="61"/>
                </a:cxn>
                <a:cxn ang="0">
                  <a:pos x="6" y="58"/>
                </a:cxn>
                <a:cxn ang="0">
                  <a:pos x="5" y="55"/>
                </a:cxn>
                <a:cxn ang="0">
                  <a:pos x="4" y="50"/>
                </a:cxn>
                <a:cxn ang="0">
                  <a:pos x="3" y="45"/>
                </a:cxn>
                <a:cxn ang="0">
                  <a:pos x="1" y="39"/>
                </a:cxn>
                <a:cxn ang="0">
                  <a:pos x="1" y="33"/>
                </a:cxn>
                <a:cxn ang="0">
                  <a:pos x="0" y="25"/>
                </a:cxn>
                <a:cxn ang="0">
                  <a:pos x="0" y="17"/>
                </a:cxn>
                <a:cxn ang="0">
                  <a:pos x="0" y="17"/>
                </a:cxn>
              </a:cxnLst>
              <a:rect l="0" t="0" r="r" b="b"/>
              <a:pathLst>
                <a:path w="22" h="71">
                  <a:moveTo>
                    <a:pt x="0" y="17"/>
                  </a:moveTo>
                  <a:lnTo>
                    <a:pt x="0" y="19"/>
                  </a:lnTo>
                  <a:lnTo>
                    <a:pt x="2" y="22"/>
                  </a:lnTo>
                  <a:lnTo>
                    <a:pt x="4" y="26"/>
                  </a:lnTo>
                  <a:lnTo>
                    <a:pt x="7" y="29"/>
                  </a:lnTo>
                  <a:lnTo>
                    <a:pt x="9" y="30"/>
                  </a:lnTo>
                  <a:lnTo>
                    <a:pt x="10" y="30"/>
                  </a:lnTo>
                  <a:lnTo>
                    <a:pt x="11" y="28"/>
                  </a:lnTo>
                  <a:lnTo>
                    <a:pt x="13" y="26"/>
                  </a:lnTo>
                  <a:lnTo>
                    <a:pt x="14" y="22"/>
                  </a:lnTo>
                  <a:lnTo>
                    <a:pt x="15" y="17"/>
                  </a:lnTo>
                  <a:lnTo>
                    <a:pt x="16" y="10"/>
                  </a:lnTo>
                  <a:lnTo>
                    <a:pt x="17" y="0"/>
                  </a:lnTo>
                  <a:lnTo>
                    <a:pt x="17" y="1"/>
                  </a:lnTo>
                  <a:lnTo>
                    <a:pt x="19" y="5"/>
                  </a:lnTo>
                  <a:lnTo>
                    <a:pt x="19" y="7"/>
                  </a:lnTo>
                  <a:lnTo>
                    <a:pt x="20" y="11"/>
                  </a:lnTo>
                  <a:lnTo>
                    <a:pt x="21" y="14"/>
                  </a:lnTo>
                  <a:lnTo>
                    <a:pt x="22" y="19"/>
                  </a:lnTo>
                  <a:lnTo>
                    <a:pt x="22" y="23"/>
                  </a:lnTo>
                  <a:lnTo>
                    <a:pt x="22" y="28"/>
                  </a:lnTo>
                  <a:lnTo>
                    <a:pt x="22" y="34"/>
                  </a:lnTo>
                  <a:lnTo>
                    <a:pt x="21" y="41"/>
                  </a:lnTo>
                  <a:lnTo>
                    <a:pt x="20" y="48"/>
                  </a:lnTo>
                  <a:lnTo>
                    <a:pt x="19" y="55"/>
                  </a:lnTo>
                  <a:lnTo>
                    <a:pt x="17" y="62"/>
                  </a:lnTo>
                  <a:lnTo>
                    <a:pt x="15" y="71"/>
                  </a:lnTo>
                  <a:lnTo>
                    <a:pt x="14" y="70"/>
                  </a:lnTo>
                  <a:lnTo>
                    <a:pt x="12" y="69"/>
                  </a:lnTo>
                  <a:lnTo>
                    <a:pt x="11" y="67"/>
                  </a:lnTo>
                  <a:lnTo>
                    <a:pt x="10" y="66"/>
                  </a:lnTo>
                  <a:lnTo>
                    <a:pt x="9" y="64"/>
                  </a:lnTo>
                  <a:lnTo>
                    <a:pt x="8" y="61"/>
                  </a:lnTo>
                  <a:lnTo>
                    <a:pt x="6" y="58"/>
                  </a:lnTo>
                  <a:lnTo>
                    <a:pt x="5" y="55"/>
                  </a:lnTo>
                  <a:lnTo>
                    <a:pt x="4" y="50"/>
                  </a:lnTo>
                  <a:lnTo>
                    <a:pt x="3" y="45"/>
                  </a:lnTo>
                  <a:lnTo>
                    <a:pt x="1" y="39"/>
                  </a:lnTo>
                  <a:lnTo>
                    <a:pt x="1" y="33"/>
                  </a:lnTo>
                  <a:lnTo>
                    <a:pt x="0" y="25"/>
                  </a:lnTo>
                  <a:lnTo>
                    <a:pt x="0" y="17"/>
                  </a:lnTo>
                  <a:lnTo>
                    <a:pt x="0" y="17"/>
                  </a:lnTo>
                  <a:close/>
                </a:path>
              </a:pathLst>
            </a:custGeom>
            <a:solidFill>
              <a:srgbClr val="000000"/>
            </a:solidFill>
            <a:ln w="9525">
              <a:noFill/>
              <a:round/>
            </a:ln>
          </p:spPr>
          <p:txBody>
            <a:bodyPr/>
            <a:lstStyle/>
            <a:p>
              <a:endParaRPr lang="en-US"/>
            </a:p>
          </p:txBody>
        </p:sp>
        <p:sp>
          <p:nvSpPr>
            <p:cNvPr id="428130" name="Freeform 98"/>
            <p:cNvSpPr/>
            <p:nvPr/>
          </p:nvSpPr>
          <p:spPr bwMode="auto">
            <a:xfrm>
              <a:off x="4681" y="1698"/>
              <a:ext cx="29" cy="189"/>
            </a:xfrm>
            <a:custGeom>
              <a:avLst/>
              <a:gdLst/>
              <a:ahLst/>
              <a:cxnLst>
                <a:cxn ang="0">
                  <a:pos x="23" y="0"/>
                </a:cxn>
                <a:cxn ang="0">
                  <a:pos x="17" y="72"/>
                </a:cxn>
                <a:cxn ang="0">
                  <a:pos x="0" y="189"/>
                </a:cxn>
                <a:cxn ang="0">
                  <a:pos x="5" y="188"/>
                </a:cxn>
                <a:cxn ang="0">
                  <a:pos x="29" y="82"/>
                </a:cxn>
                <a:cxn ang="0">
                  <a:pos x="23" y="0"/>
                </a:cxn>
                <a:cxn ang="0">
                  <a:pos x="23" y="0"/>
                </a:cxn>
              </a:cxnLst>
              <a:rect l="0" t="0" r="r" b="b"/>
              <a:pathLst>
                <a:path w="29" h="189">
                  <a:moveTo>
                    <a:pt x="23" y="0"/>
                  </a:moveTo>
                  <a:lnTo>
                    <a:pt x="17" y="72"/>
                  </a:lnTo>
                  <a:lnTo>
                    <a:pt x="0" y="189"/>
                  </a:lnTo>
                  <a:lnTo>
                    <a:pt x="5" y="188"/>
                  </a:lnTo>
                  <a:lnTo>
                    <a:pt x="29" y="82"/>
                  </a:lnTo>
                  <a:lnTo>
                    <a:pt x="23" y="0"/>
                  </a:lnTo>
                  <a:lnTo>
                    <a:pt x="23" y="0"/>
                  </a:lnTo>
                  <a:close/>
                </a:path>
              </a:pathLst>
            </a:custGeom>
            <a:solidFill>
              <a:srgbClr val="9CB367"/>
            </a:solidFill>
            <a:ln w="9525">
              <a:noFill/>
              <a:round/>
            </a:ln>
          </p:spPr>
          <p:txBody>
            <a:bodyPr/>
            <a:lstStyle/>
            <a:p>
              <a:endParaRPr lang="en-US"/>
            </a:p>
          </p:txBody>
        </p:sp>
        <p:sp>
          <p:nvSpPr>
            <p:cNvPr id="428131" name="Freeform 99"/>
            <p:cNvSpPr/>
            <p:nvPr/>
          </p:nvSpPr>
          <p:spPr bwMode="auto">
            <a:xfrm>
              <a:off x="4366" y="1399"/>
              <a:ext cx="78" cy="162"/>
            </a:xfrm>
            <a:custGeom>
              <a:avLst/>
              <a:gdLst/>
              <a:ahLst/>
              <a:cxnLst>
                <a:cxn ang="0">
                  <a:pos x="0" y="0"/>
                </a:cxn>
                <a:cxn ang="0">
                  <a:pos x="0" y="1"/>
                </a:cxn>
                <a:cxn ang="0">
                  <a:pos x="1" y="4"/>
                </a:cxn>
                <a:cxn ang="0">
                  <a:pos x="3" y="9"/>
                </a:cxn>
                <a:cxn ang="0">
                  <a:pos x="7" y="15"/>
                </a:cxn>
                <a:cxn ang="0">
                  <a:pos x="10" y="23"/>
                </a:cxn>
                <a:cxn ang="0">
                  <a:pos x="14" y="33"/>
                </a:cxn>
                <a:cxn ang="0">
                  <a:pos x="18" y="43"/>
                </a:cxn>
                <a:cxn ang="0">
                  <a:pos x="23" y="54"/>
                </a:cxn>
                <a:cxn ang="0">
                  <a:pos x="27" y="66"/>
                </a:cxn>
                <a:cxn ang="0">
                  <a:pos x="33" y="78"/>
                </a:cxn>
                <a:cxn ang="0">
                  <a:pos x="37" y="90"/>
                </a:cxn>
                <a:cxn ang="0">
                  <a:pos x="42" y="103"/>
                </a:cxn>
                <a:cxn ang="0">
                  <a:pos x="46" y="115"/>
                </a:cxn>
                <a:cxn ang="0">
                  <a:pos x="49" y="127"/>
                </a:cxn>
                <a:cxn ang="0">
                  <a:pos x="51" y="138"/>
                </a:cxn>
                <a:cxn ang="0">
                  <a:pos x="54" y="149"/>
                </a:cxn>
                <a:cxn ang="0">
                  <a:pos x="58" y="162"/>
                </a:cxn>
                <a:cxn ang="0">
                  <a:pos x="78" y="156"/>
                </a:cxn>
                <a:cxn ang="0">
                  <a:pos x="73" y="104"/>
                </a:cxn>
                <a:cxn ang="0">
                  <a:pos x="69" y="0"/>
                </a:cxn>
                <a:cxn ang="0">
                  <a:pos x="0" y="0"/>
                </a:cxn>
                <a:cxn ang="0">
                  <a:pos x="0" y="0"/>
                </a:cxn>
              </a:cxnLst>
              <a:rect l="0" t="0" r="r" b="b"/>
              <a:pathLst>
                <a:path w="78" h="162">
                  <a:moveTo>
                    <a:pt x="0" y="0"/>
                  </a:moveTo>
                  <a:lnTo>
                    <a:pt x="0" y="1"/>
                  </a:lnTo>
                  <a:lnTo>
                    <a:pt x="1" y="4"/>
                  </a:lnTo>
                  <a:lnTo>
                    <a:pt x="3" y="9"/>
                  </a:lnTo>
                  <a:lnTo>
                    <a:pt x="7" y="15"/>
                  </a:lnTo>
                  <a:lnTo>
                    <a:pt x="10" y="23"/>
                  </a:lnTo>
                  <a:lnTo>
                    <a:pt x="14" y="33"/>
                  </a:lnTo>
                  <a:lnTo>
                    <a:pt x="18" y="43"/>
                  </a:lnTo>
                  <a:lnTo>
                    <a:pt x="23" y="54"/>
                  </a:lnTo>
                  <a:lnTo>
                    <a:pt x="27" y="66"/>
                  </a:lnTo>
                  <a:lnTo>
                    <a:pt x="33" y="78"/>
                  </a:lnTo>
                  <a:lnTo>
                    <a:pt x="37" y="90"/>
                  </a:lnTo>
                  <a:lnTo>
                    <a:pt x="42" y="103"/>
                  </a:lnTo>
                  <a:lnTo>
                    <a:pt x="46" y="115"/>
                  </a:lnTo>
                  <a:lnTo>
                    <a:pt x="49" y="127"/>
                  </a:lnTo>
                  <a:lnTo>
                    <a:pt x="51" y="138"/>
                  </a:lnTo>
                  <a:lnTo>
                    <a:pt x="54" y="149"/>
                  </a:lnTo>
                  <a:lnTo>
                    <a:pt x="58" y="162"/>
                  </a:lnTo>
                  <a:lnTo>
                    <a:pt x="78" y="156"/>
                  </a:lnTo>
                  <a:lnTo>
                    <a:pt x="73" y="104"/>
                  </a:lnTo>
                  <a:lnTo>
                    <a:pt x="69" y="0"/>
                  </a:lnTo>
                  <a:lnTo>
                    <a:pt x="0" y="0"/>
                  </a:lnTo>
                  <a:lnTo>
                    <a:pt x="0" y="0"/>
                  </a:lnTo>
                  <a:close/>
                </a:path>
              </a:pathLst>
            </a:custGeom>
            <a:solidFill>
              <a:srgbClr val="BF6633"/>
            </a:solidFill>
            <a:ln w="9525">
              <a:noFill/>
              <a:round/>
            </a:ln>
          </p:spPr>
          <p:txBody>
            <a:bodyPr/>
            <a:lstStyle/>
            <a:p>
              <a:endParaRPr lang="en-US"/>
            </a:p>
          </p:txBody>
        </p:sp>
        <p:sp>
          <p:nvSpPr>
            <p:cNvPr id="428132" name="Freeform 100"/>
            <p:cNvSpPr/>
            <p:nvPr/>
          </p:nvSpPr>
          <p:spPr bwMode="auto">
            <a:xfrm>
              <a:off x="4422" y="1399"/>
              <a:ext cx="24" cy="152"/>
            </a:xfrm>
            <a:custGeom>
              <a:avLst/>
              <a:gdLst/>
              <a:ahLst/>
              <a:cxnLst>
                <a:cxn ang="0">
                  <a:pos x="17" y="8"/>
                </a:cxn>
                <a:cxn ang="0">
                  <a:pos x="17" y="9"/>
                </a:cxn>
                <a:cxn ang="0">
                  <a:pos x="18" y="11"/>
                </a:cxn>
                <a:cxn ang="0">
                  <a:pos x="19" y="12"/>
                </a:cxn>
                <a:cxn ang="0">
                  <a:pos x="20" y="14"/>
                </a:cxn>
                <a:cxn ang="0">
                  <a:pos x="21" y="16"/>
                </a:cxn>
                <a:cxn ang="0">
                  <a:pos x="22" y="19"/>
                </a:cxn>
                <a:cxn ang="0">
                  <a:pos x="22" y="22"/>
                </a:cxn>
                <a:cxn ang="0">
                  <a:pos x="22" y="25"/>
                </a:cxn>
                <a:cxn ang="0">
                  <a:pos x="22" y="28"/>
                </a:cxn>
                <a:cxn ang="0">
                  <a:pos x="22" y="33"/>
                </a:cxn>
                <a:cxn ang="0">
                  <a:pos x="22" y="36"/>
                </a:cxn>
                <a:cxn ang="0">
                  <a:pos x="22" y="40"/>
                </a:cxn>
                <a:cxn ang="0">
                  <a:pos x="20" y="44"/>
                </a:cxn>
                <a:cxn ang="0">
                  <a:pos x="19" y="49"/>
                </a:cxn>
                <a:cxn ang="0">
                  <a:pos x="24" y="114"/>
                </a:cxn>
                <a:cxn ang="0">
                  <a:pos x="23" y="145"/>
                </a:cxn>
                <a:cxn ang="0">
                  <a:pos x="17" y="152"/>
                </a:cxn>
                <a:cxn ang="0">
                  <a:pos x="5" y="50"/>
                </a:cxn>
                <a:cxn ang="0">
                  <a:pos x="5" y="49"/>
                </a:cxn>
                <a:cxn ang="0">
                  <a:pos x="6" y="46"/>
                </a:cxn>
                <a:cxn ang="0">
                  <a:pos x="6" y="44"/>
                </a:cxn>
                <a:cxn ang="0">
                  <a:pos x="6" y="41"/>
                </a:cxn>
                <a:cxn ang="0">
                  <a:pos x="6" y="38"/>
                </a:cxn>
                <a:cxn ang="0">
                  <a:pos x="8" y="35"/>
                </a:cxn>
                <a:cxn ang="0">
                  <a:pos x="6" y="32"/>
                </a:cxn>
                <a:cxn ang="0">
                  <a:pos x="6" y="28"/>
                </a:cxn>
                <a:cxn ang="0">
                  <a:pos x="6" y="23"/>
                </a:cxn>
                <a:cxn ang="0">
                  <a:pos x="5" y="19"/>
                </a:cxn>
                <a:cxn ang="0">
                  <a:pos x="5" y="14"/>
                </a:cxn>
                <a:cxn ang="0">
                  <a:pos x="4" y="10"/>
                </a:cxn>
                <a:cxn ang="0">
                  <a:pos x="2" y="5"/>
                </a:cxn>
                <a:cxn ang="0">
                  <a:pos x="0" y="0"/>
                </a:cxn>
                <a:cxn ang="0">
                  <a:pos x="17" y="8"/>
                </a:cxn>
                <a:cxn ang="0">
                  <a:pos x="17" y="8"/>
                </a:cxn>
              </a:cxnLst>
              <a:rect l="0" t="0" r="r" b="b"/>
              <a:pathLst>
                <a:path w="24" h="152">
                  <a:moveTo>
                    <a:pt x="17" y="8"/>
                  </a:moveTo>
                  <a:lnTo>
                    <a:pt x="17" y="9"/>
                  </a:lnTo>
                  <a:lnTo>
                    <a:pt x="18" y="11"/>
                  </a:lnTo>
                  <a:lnTo>
                    <a:pt x="19" y="12"/>
                  </a:lnTo>
                  <a:lnTo>
                    <a:pt x="20" y="14"/>
                  </a:lnTo>
                  <a:lnTo>
                    <a:pt x="21" y="16"/>
                  </a:lnTo>
                  <a:lnTo>
                    <a:pt x="22" y="19"/>
                  </a:lnTo>
                  <a:lnTo>
                    <a:pt x="22" y="22"/>
                  </a:lnTo>
                  <a:lnTo>
                    <a:pt x="22" y="25"/>
                  </a:lnTo>
                  <a:lnTo>
                    <a:pt x="22" y="28"/>
                  </a:lnTo>
                  <a:lnTo>
                    <a:pt x="22" y="33"/>
                  </a:lnTo>
                  <a:lnTo>
                    <a:pt x="22" y="36"/>
                  </a:lnTo>
                  <a:lnTo>
                    <a:pt x="22" y="40"/>
                  </a:lnTo>
                  <a:lnTo>
                    <a:pt x="20" y="44"/>
                  </a:lnTo>
                  <a:lnTo>
                    <a:pt x="19" y="49"/>
                  </a:lnTo>
                  <a:lnTo>
                    <a:pt x="24" y="114"/>
                  </a:lnTo>
                  <a:lnTo>
                    <a:pt x="23" y="145"/>
                  </a:lnTo>
                  <a:lnTo>
                    <a:pt x="17" y="152"/>
                  </a:lnTo>
                  <a:lnTo>
                    <a:pt x="5" y="50"/>
                  </a:lnTo>
                  <a:lnTo>
                    <a:pt x="5" y="49"/>
                  </a:lnTo>
                  <a:lnTo>
                    <a:pt x="6" y="46"/>
                  </a:lnTo>
                  <a:lnTo>
                    <a:pt x="6" y="44"/>
                  </a:lnTo>
                  <a:lnTo>
                    <a:pt x="6" y="41"/>
                  </a:lnTo>
                  <a:lnTo>
                    <a:pt x="6" y="38"/>
                  </a:lnTo>
                  <a:lnTo>
                    <a:pt x="8" y="35"/>
                  </a:lnTo>
                  <a:lnTo>
                    <a:pt x="6" y="32"/>
                  </a:lnTo>
                  <a:lnTo>
                    <a:pt x="6" y="28"/>
                  </a:lnTo>
                  <a:lnTo>
                    <a:pt x="6" y="23"/>
                  </a:lnTo>
                  <a:lnTo>
                    <a:pt x="5" y="19"/>
                  </a:lnTo>
                  <a:lnTo>
                    <a:pt x="5" y="14"/>
                  </a:lnTo>
                  <a:lnTo>
                    <a:pt x="4" y="10"/>
                  </a:lnTo>
                  <a:lnTo>
                    <a:pt x="2" y="5"/>
                  </a:lnTo>
                  <a:lnTo>
                    <a:pt x="0" y="0"/>
                  </a:lnTo>
                  <a:lnTo>
                    <a:pt x="17" y="8"/>
                  </a:lnTo>
                  <a:lnTo>
                    <a:pt x="17" y="8"/>
                  </a:lnTo>
                  <a:close/>
                </a:path>
              </a:pathLst>
            </a:custGeom>
            <a:solidFill>
              <a:srgbClr val="B34D1A"/>
            </a:solidFill>
            <a:ln w="9525">
              <a:noFill/>
              <a:round/>
            </a:ln>
          </p:spPr>
          <p:txBody>
            <a:bodyPr/>
            <a:lstStyle/>
            <a:p>
              <a:endParaRPr lang="en-US"/>
            </a:p>
          </p:txBody>
        </p:sp>
        <p:sp>
          <p:nvSpPr>
            <p:cNvPr id="428133" name="Freeform 101"/>
            <p:cNvSpPr/>
            <p:nvPr/>
          </p:nvSpPr>
          <p:spPr bwMode="auto">
            <a:xfrm>
              <a:off x="4378" y="1399"/>
              <a:ext cx="56" cy="157"/>
            </a:xfrm>
            <a:custGeom>
              <a:avLst/>
              <a:gdLst/>
              <a:ahLst/>
              <a:cxnLst>
                <a:cxn ang="0">
                  <a:pos x="12" y="2"/>
                </a:cxn>
                <a:cxn ang="0">
                  <a:pos x="12" y="3"/>
                </a:cxn>
                <a:cxn ang="0">
                  <a:pos x="13" y="6"/>
                </a:cxn>
                <a:cxn ang="0">
                  <a:pos x="15" y="11"/>
                </a:cxn>
                <a:cxn ang="0">
                  <a:pos x="19" y="18"/>
                </a:cxn>
                <a:cxn ang="0">
                  <a:pos x="22" y="27"/>
                </a:cxn>
                <a:cxn ang="0">
                  <a:pos x="26" y="37"/>
                </a:cxn>
                <a:cxn ang="0">
                  <a:pos x="30" y="47"/>
                </a:cxn>
                <a:cxn ang="0">
                  <a:pos x="34" y="59"/>
                </a:cxn>
                <a:cxn ang="0">
                  <a:pos x="38" y="72"/>
                </a:cxn>
                <a:cxn ang="0">
                  <a:pos x="41" y="84"/>
                </a:cxn>
                <a:cxn ang="0">
                  <a:pos x="45" y="97"/>
                </a:cxn>
                <a:cxn ang="0">
                  <a:pos x="48" y="111"/>
                </a:cxn>
                <a:cxn ang="0">
                  <a:pos x="50" y="122"/>
                </a:cxn>
                <a:cxn ang="0">
                  <a:pos x="54" y="135"/>
                </a:cxn>
                <a:cxn ang="0">
                  <a:pos x="55" y="146"/>
                </a:cxn>
                <a:cxn ang="0">
                  <a:pos x="56" y="157"/>
                </a:cxn>
                <a:cxn ang="0">
                  <a:pos x="49" y="157"/>
                </a:cxn>
                <a:cxn ang="0">
                  <a:pos x="49" y="156"/>
                </a:cxn>
                <a:cxn ang="0">
                  <a:pos x="49" y="156"/>
                </a:cxn>
                <a:cxn ang="0">
                  <a:pos x="49" y="154"/>
                </a:cxn>
                <a:cxn ang="0">
                  <a:pos x="49" y="152"/>
                </a:cxn>
                <a:cxn ang="0">
                  <a:pos x="49" y="149"/>
                </a:cxn>
                <a:cxn ang="0">
                  <a:pos x="48" y="144"/>
                </a:cxn>
                <a:cxn ang="0">
                  <a:pos x="47" y="139"/>
                </a:cxn>
                <a:cxn ang="0">
                  <a:pos x="46" y="131"/>
                </a:cxn>
                <a:cxn ang="0">
                  <a:pos x="44" y="122"/>
                </a:cxn>
                <a:cxn ang="0">
                  <a:pos x="41" y="111"/>
                </a:cxn>
                <a:cxn ang="0">
                  <a:pos x="37" y="99"/>
                </a:cxn>
                <a:cxn ang="0">
                  <a:pos x="33" y="84"/>
                </a:cxn>
                <a:cxn ang="0">
                  <a:pos x="27" y="67"/>
                </a:cxn>
                <a:cxn ang="0">
                  <a:pos x="20" y="47"/>
                </a:cxn>
                <a:cxn ang="0">
                  <a:pos x="10" y="24"/>
                </a:cxn>
                <a:cxn ang="0">
                  <a:pos x="0" y="0"/>
                </a:cxn>
                <a:cxn ang="0">
                  <a:pos x="12" y="2"/>
                </a:cxn>
                <a:cxn ang="0">
                  <a:pos x="12" y="2"/>
                </a:cxn>
              </a:cxnLst>
              <a:rect l="0" t="0" r="r" b="b"/>
              <a:pathLst>
                <a:path w="56" h="157">
                  <a:moveTo>
                    <a:pt x="12" y="2"/>
                  </a:moveTo>
                  <a:lnTo>
                    <a:pt x="12" y="3"/>
                  </a:lnTo>
                  <a:lnTo>
                    <a:pt x="13" y="6"/>
                  </a:lnTo>
                  <a:lnTo>
                    <a:pt x="15" y="11"/>
                  </a:lnTo>
                  <a:lnTo>
                    <a:pt x="19" y="18"/>
                  </a:lnTo>
                  <a:lnTo>
                    <a:pt x="22" y="27"/>
                  </a:lnTo>
                  <a:lnTo>
                    <a:pt x="26" y="37"/>
                  </a:lnTo>
                  <a:lnTo>
                    <a:pt x="30" y="47"/>
                  </a:lnTo>
                  <a:lnTo>
                    <a:pt x="34" y="59"/>
                  </a:lnTo>
                  <a:lnTo>
                    <a:pt x="38" y="72"/>
                  </a:lnTo>
                  <a:lnTo>
                    <a:pt x="41" y="84"/>
                  </a:lnTo>
                  <a:lnTo>
                    <a:pt x="45" y="97"/>
                  </a:lnTo>
                  <a:lnTo>
                    <a:pt x="48" y="111"/>
                  </a:lnTo>
                  <a:lnTo>
                    <a:pt x="50" y="122"/>
                  </a:lnTo>
                  <a:lnTo>
                    <a:pt x="54" y="135"/>
                  </a:lnTo>
                  <a:lnTo>
                    <a:pt x="55" y="146"/>
                  </a:lnTo>
                  <a:lnTo>
                    <a:pt x="56" y="157"/>
                  </a:lnTo>
                  <a:lnTo>
                    <a:pt x="49" y="157"/>
                  </a:lnTo>
                  <a:lnTo>
                    <a:pt x="49" y="156"/>
                  </a:lnTo>
                  <a:lnTo>
                    <a:pt x="49" y="156"/>
                  </a:lnTo>
                  <a:lnTo>
                    <a:pt x="49" y="154"/>
                  </a:lnTo>
                  <a:lnTo>
                    <a:pt x="49" y="152"/>
                  </a:lnTo>
                  <a:lnTo>
                    <a:pt x="49" y="149"/>
                  </a:lnTo>
                  <a:lnTo>
                    <a:pt x="48" y="144"/>
                  </a:lnTo>
                  <a:lnTo>
                    <a:pt x="47" y="139"/>
                  </a:lnTo>
                  <a:lnTo>
                    <a:pt x="46" y="131"/>
                  </a:lnTo>
                  <a:lnTo>
                    <a:pt x="44" y="122"/>
                  </a:lnTo>
                  <a:lnTo>
                    <a:pt x="41" y="111"/>
                  </a:lnTo>
                  <a:lnTo>
                    <a:pt x="37" y="99"/>
                  </a:lnTo>
                  <a:lnTo>
                    <a:pt x="33" y="84"/>
                  </a:lnTo>
                  <a:lnTo>
                    <a:pt x="27" y="67"/>
                  </a:lnTo>
                  <a:lnTo>
                    <a:pt x="20" y="47"/>
                  </a:lnTo>
                  <a:lnTo>
                    <a:pt x="10" y="24"/>
                  </a:lnTo>
                  <a:lnTo>
                    <a:pt x="0" y="0"/>
                  </a:lnTo>
                  <a:lnTo>
                    <a:pt x="12" y="2"/>
                  </a:lnTo>
                  <a:lnTo>
                    <a:pt x="12" y="2"/>
                  </a:lnTo>
                  <a:close/>
                </a:path>
              </a:pathLst>
            </a:custGeom>
            <a:solidFill>
              <a:srgbClr val="B34D1A"/>
            </a:solidFill>
            <a:ln w="9525">
              <a:noFill/>
              <a:round/>
            </a:ln>
          </p:spPr>
          <p:txBody>
            <a:bodyPr/>
            <a:lstStyle/>
            <a:p>
              <a:endParaRPr lang="en-US"/>
            </a:p>
          </p:txBody>
        </p:sp>
        <p:sp>
          <p:nvSpPr>
            <p:cNvPr id="428134" name="Freeform 102"/>
            <p:cNvSpPr/>
            <p:nvPr/>
          </p:nvSpPr>
          <p:spPr bwMode="auto">
            <a:xfrm>
              <a:off x="4406" y="1509"/>
              <a:ext cx="66" cy="67"/>
            </a:xfrm>
            <a:custGeom>
              <a:avLst/>
              <a:gdLst/>
              <a:ahLst/>
              <a:cxnLst>
                <a:cxn ang="0">
                  <a:pos x="38" y="2"/>
                </a:cxn>
                <a:cxn ang="0">
                  <a:pos x="38" y="9"/>
                </a:cxn>
                <a:cxn ang="0">
                  <a:pos x="38" y="15"/>
                </a:cxn>
                <a:cxn ang="0">
                  <a:pos x="37" y="22"/>
                </a:cxn>
                <a:cxn ang="0">
                  <a:pos x="35" y="29"/>
                </a:cxn>
                <a:cxn ang="0">
                  <a:pos x="33" y="36"/>
                </a:cxn>
                <a:cxn ang="0">
                  <a:pos x="30" y="41"/>
                </a:cxn>
                <a:cxn ang="0">
                  <a:pos x="28" y="44"/>
                </a:cxn>
                <a:cxn ang="0">
                  <a:pos x="21" y="44"/>
                </a:cxn>
                <a:cxn ang="0">
                  <a:pos x="16" y="42"/>
                </a:cxn>
                <a:cxn ang="0">
                  <a:pos x="13" y="40"/>
                </a:cxn>
                <a:cxn ang="0">
                  <a:pos x="11" y="45"/>
                </a:cxn>
                <a:cxn ang="0">
                  <a:pos x="6" y="52"/>
                </a:cxn>
                <a:cxn ang="0">
                  <a:pos x="1" y="57"/>
                </a:cxn>
                <a:cxn ang="0">
                  <a:pos x="1" y="58"/>
                </a:cxn>
                <a:cxn ang="0">
                  <a:pos x="6" y="62"/>
                </a:cxn>
                <a:cxn ang="0">
                  <a:pos x="12" y="63"/>
                </a:cxn>
                <a:cxn ang="0">
                  <a:pos x="18" y="65"/>
                </a:cxn>
                <a:cxn ang="0">
                  <a:pos x="27" y="66"/>
                </a:cxn>
                <a:cxn ang="0">
                  <a:pos x="33" y="67"/>
                </a:cxn>
                <a:cxn ang="0">
                  <a:pos x="40" y="66"/>
                </a:cxn>
                <a:cxn ang="0">
                  <a:pos x="43" y="65"/>
                </a:cxn>
                <a:cxn ang="0">
                  <a:pos x="45" y="58"/>
                </a:cxn>
                <a:cxn ang="0">
                  <a:pos x="47" y="51"/>
                </a:cxn>
                <a:cxn ang="0">
                  <a:pos x="49" y="46"/>
                </a:cxn>
                <a:cxn ang="0">
                  <a:pos x="50" y="39"/>
                </a:cxn>
                <a:cxn ang="0">
                  <a:pos x="51" y="32"/>
                </a:cxn>
                <a:cxn ang="0">
                  <a:pos x="66" y="29"/>
                </a:cxn>
                <a:cxn ang="0">
                  <a:pos x="57" y="14"/>
                </a:cxn>
                <a:cxn ang="0">
                  <a:pos x="56" y="11"/>
                </a:cxn>
                <a:cxn ang="0">
                  <a:pos x="54" y="5"/>
                </a:cxn>
                <a:cxn ang="0">
                  <a:pos x="49" y="1"/>
                </a:cxn>
                <a:cxn ang="0">
                  <a:pos x="44" y="0"/>
                </a:cxn>
                <a:cxn ang="0">
                  <a:pos x="39" y="1"/>
                </a:cxn>
              </a:cxnLst>
              <a:rect l="0" t="0" r="r" b="b"/>
              <a:pathLst>
                <a:path w="66" h="67">
                  <a:moveTo>
                    <a:pt x="39" y="1"/>
                  </a:moveTo>
                  <a:lnTo>
                    <a:pt x="38" y="2"/>
                  </a:lnTo>
                  <a:lnTo>
                    <a:pt x="38" y="6"/>
                  </a:lnTo>
                  <a:lnTo>
                    <a:pt x="38" y="9"/>
                  </a:lnTo>
                  <a:lnTo>
                    <a:pt x="38" y="12"/>
                  </a:lnTo>
                  <a:lnTo>
                    <a:pt x="38" y="15"/>
                  </a:lnTo>
                  <a:lnTo>
                    <a:pt x="38" y="19"/>
                  </a:lnTo>
                  <a:lnTo>
                    <a:pt x="37" y="22"/>
                  </a:lnTo>
                  <a:lnTo>
                    <a:pt x="36" y="26"/>
                  </a:lnTo>
                  <a:lnTo>
                    <a:pt x="35" y="29"/>
                  </a:lnTo>
                  <a:lnTo>
                    <a:pt x="34" y="33"/>
                  </a:lnTo>
                  <a:lnTo>
                    <a:pt x="33" y="36"/>
                  </a:lnTo>
                  <a:lnTo>
                    <a:pt x="32" y="39"/>
                  </a:lnTo>
                  <a:lnTo>
                    <a:pt x="30" y="41"/>
                  </a:lnTo>
                  <a:lnTo>
                    <a:pt x="29" y="43"/>
                  </a:lnTo>
                  <a:lnTo>
                    <a:pt x="28" y="44"/>
                  </a:lnTo>
                  <a:lnTo>
                    <a:pt x="25" y="45"/>
                  </a:lnTo>
                  <a:lnTo>
                    <a:pt x="21" y="44"/>
                  </a:lnTo>
                  <a:lnTo>
                    <a:pt x="19" y="43"/>
                  </a:lnTo>
                  <a:lnTo>
                    <a:pt x="16" y="42"/>
                  </a:lnTo>
                  <a:lnTo>
                    <a:pt x="14" y="39"/>
                  </a:lnTo>
                  <a:lnTo>
                    <a:pt x="13" y="40"/>
                  </a:lnTo>
                  <a:lnTo>
                    <a:pt x="12" y="42"/>
                  </a:lnTo>
                  <a:lnTo>
                    <a:pt x="11" y="45"/>
                  </a:lnTo>
                  <a:lnTo>
                    <a:pt x="9" y="49"/>
                  </a:lnTo>
                  <a:lnTo>
                    <a:pt x="6" y="52"/>
                  </a:lnTo>
                  <a:lnTo>
                    <a:pt x="4" y="55"/>
                  </a:lnTo>
                  <a:lnTo>
                    <a:pt x="1" y="57"/>
                  </a:lnTo>
                  <a:lnTo>
                    <a:pt x="0" y="58"/>
                  </a:lnTo>
                  <a:lnTo>
                    <a:pt x="1" y="58"/>
                  </a:lnTo>
                  <a:lnTo>
                    <a:pt x="4" y="61"/>
                  </a:lnTo>
                  <a:lnTo>
                    <a:pt x="6" y="62"/>
                  </a:lnTo>
                  <a:lnTo>
                    <a:pt x="9" y="63"/>
                  </a:lnTo>
                  <a:lnTo>
                    <a:pt x="12" y="63"/>
                  </a:lnTo>
                  <a:lnTo>
                    <a:pt x="16" y="65"/>
                  </a:lnTo>
                  <a:lnTo>
                    <a:pt x="18" y="65"/>
                  </a:lnTo>
                  <a:lnTo>
                    <a:pt x="22" y="66"/>
                  </a:lnTo>
                  <a:lnTo>
                    <a:pt x="27" y="66"/>
                  </a:lnTo>
                  <a:lnTo>
                    <a:pt x="30" y="67"/>
                  </a:lnTo>
                  <a:lnTo>
                    <a:pt x="33" y="67"/>
                  </a:lnTo>
                  <a:lnTo>
                    <a:pt x="37" y="67"/>
                  </a:lnTo>
                  <a:lnTo>
                    <a:pt x="40" y="66"/>
                  </a:lnTo>
                  <a:lnTo>
                    <a:pt x="43" y="66"/>
                  </a:lnTo>
                  <a:lnTo>
                    <a:pt x="43" y="65"/>
                  </a:lnTo>
                  <a:lnTo>
                    <a:pt x="44" y="63"/>
                  </a:lnTo>
                  <a:lnTo>
                    <a:pt x="45" y="58"/>
                  </a:lnTo>
                  <a:lnTo>
                    <a:pt x="47" y="54"/>
                  </a:lnTo>
                  <a:lnTo>
                    <a:pt x="47" y="51"/>
                  </a:lnTo>
                  <a:lnTo>
                    <a:pt x="48" y="49"/>
                  </a:lnTo>
                  <a:lnTo>
                    <a:pt x="49" y="46"/>
                  </a:lnTo>
                  <a:lnTo>
                    <a:pt x="49" y="43"/>
                  </a:lnTo>
                  <a:lnTo>
                    <a:pt x="50" y="39"/>
                  </a:lnTo>
                  <a:lnTo>
                    <a:pt x="50" y="36"/>
                  </a:lnTo>
                  <a:lnTo>
                    <a:pt x="51" y="32"/>
                  </a:lnTo>
                  <a:lnTo>
                    <a:pt x="52" y="29"/>
                  </a:lnTo>
                  <a:lnTo>
                    <a:pt x="66" y="29"/>
                  </a:lnTo>
                  <a:lnTo>
                    <a:pt x="66" y="18"/>
                  </a:lnTo>
                  <a:lnTo>
                    <a:pt x="57" y="14"/>
                  </a:lnTo>
                  <a:lnTo>
                    <a:pt x="56" y="13"/>
                  </a:lnTo>
                  <a:lnTo>
                    <a:pt x="56" y="11"/>
                  </a:lnTo>
                  <a:lnTo>
                    <a:pt x="55" y="8"/>
                  </a:lnTo>
                  <a:lnTo>
                    <a:pt x="54" y="5"/>
                  </a:lnTo>
                  <a:lnTo>
                    <a:pt x="52" y="2"/>
                  </a:lnTo>
                  <a:lnTo>
                    <a:pt x="49" y="1"/>
                  </a:lnTo>
                  <a:lnTo>
                    <a:pt x="47" y="0"/>
                  </a:lnTo>
                  <a:lnTo>
                    <a:pt x="44" y="0"/>
                  </a:lnTo>
                  <a:lnTo>
                    <a:pt x="42" y="0"/>
                  </a:lnTo>
                  <a:lnTo>
                    <a:pt x="39" y="1"/>
                  </a:lnTo>
                  <a:lnTo>
                    <a:pt x="39" y="1"/>
                  </a:lnTo>
                  <a:close/>
                </a:path>
              </a:pathLst>
            </a:custGeom>
            <a:solidFill>
              <a:srgbClr val="000000"/>
            </a:solidFill>
            <a:ln w="9525">
              <a:noFill/>
              <a:round/>
            </a:ln>
          </p:spPr>
          <p:txBody>
            <a:bodyPr/>
            <a:lstStyle/>
            <a:p>
              <a:endParaRPr lang="en-US"/>
            </a:p>
          </p:txBody>
        </p:sp>
        <p:sp>
          <p:nvSpPr>
            <p:cNvPr id="428135" name="Freeform 103"/>
            <p:cNvSpPr/>
            <p:nvPr/>
          </p:nvSpPr>
          <p:spPr bwMode="auto">
            <a:xfrm>
              <a:off x="4301" y="1223"/>
              <a:ext cx="123" cy="178"/>
            </a:xfrm>
            <a:custGeom>
              <a:avLst/>
              <a:gdLst/>
              <a:ahLst/>
              <a:cxnLst>
                <a:cxn ang="0">
                  <a:pos x="55" y="7"/>
                </a:cxn>
                <a:cxn ang="0">
                  <a:pos x="0" y="159"/>
                </a:cxn>
                <a:cxn ang="0">
                  <a:pos x="89" y="178"/>
                </a:cxn>
                <a:cxn ang="0">
                  <a:pos x="123" y="26"/>
                </a:cxn>
                <a:cxn ang="0">
                  <a:pos x="72" y="0"/>
                </a:cxn>
                <a:cxn ang="0">
                  <a:pos x="55" y="7"/>
                </a:cxn>
                <a:cxn ang="0">
                  <a:pos x="55" y="7"/>
                </a:cxn>
              </a:cxnLst>
              <a:rect l="0" t="0" r="r" b="b"/>
              <a:pathLst>
                <a:path w="123" h="178">
                  <a:moveTo>
                    <a:pt x="55" y="7"/>
                  </a:moveTo>
                  <a:lnTo>
                    <a:pt x="0" y="159"/>
                  </a:lnTo>
                  <a:lnTo>
                    <a:pt x="89" y="178"/>
                  </a:lnTo>
                  <a:lnTo>
                    <a:pt x="123" y="26"/>
                  </a:lnTo>
                  <a:lnTo>
                    <a:pt x="72" y="0"/>
                  </a:lnTo>
                  <a:lnTo>
                    <a:pt x="55" y="7"/>
                  </a:lnTo>
                  <a:lnTo>
                    <a:pt x="55" y="7"/>
                  </a:lnTo>
                  <a:close/>
                </a:path>
              </a:pathLst>
            </a:custGeom>
            <a:solidFill>
              <a:srgbClr val="E3C24D"/>
            </a:solidFill>
            <a:ln w="9525">
              <a:noFill/>
              <a:round/>
            </a:ln>
          </p:spPr>
          <p:txBody>
            <a:bodyPr/>
            <a:lstStyle/>
            <a:p>
              <a:endParaRPr lang="en-US"/>
            </a:p>
          </p:txBody>
        </p:sp>
        <p:sp>
          <p:nvSpPr>
            <p:cNvPr id="428136" name="Freeform 104"/>
            <p:cNvSpPr/>
            <p:nvPr/>
          </p:nvSpPr>
          <p:spPr bwMode="auto">
            <a:xfrm>
              <a:off x="4407" y="1269"/>
              <a:ext cx="51" cy="143"/>
            </a:xfrm>
            <a:custGeom>
              <a:avLst/>
              <a:gdLst/>
              <a:ahLst/>
              <a:cxnLst>
                <a:cxn ang="0">
                  <a:pos x="48" y="0"/>
                </a:cxn>
                <a:cxn ang="0">
                  <a:pos x="49" y="46"/>
                </a:cxn>
                <a:cxn ang="0">
                  <a:pos x="38" y="78"/>
                </a:cxn>
                <a:cxn ang="0">
                  <a:pos x="51" y="101"/>
                </a:cxn>
                <a:cxn ang="0">
                  <a:pos x="51" y="143"/>
                </a:cxn>
                <a:cxn ang="0">
                  <a:pos x="39" y="140"/>
                </a:cxn>
                <a:cxn ang="0">
                  <a:pos x="0" y="78"/>
                </a:cxn>
                <a:cxn ang="0">
                  <a:pos x="36" y="0"/>
                </a:cxn>
                <a:cxn ang="0">
                  <a:pos x="48" y="0"/>
                </a:cxn>
                <a:cxn ang="0">
                  <a:pos x="48" y="0"/>
                </a:cxn>
              </a:cxnLst>
              <a:rect l="0" t="0" r="r" b="b"/>
              <a:pathLst>
                <a:path w="51" h="143">
                  <a:moveTo>
                    <a:pt x="48" y="0"/>
                  </a:moveTo>
                  <a:lnTo>
                    <a:pt x="49" y="46"/>
                  </a:lnTo>
                  <a:lnTo>
                    <a:pt x="38" y="78"/>
                  </a:lnTo>
                  <a:lnTo>
                    <a:pt x="51" y="101"/>
                  </a:lnTo>
                  <a:lnTo>
                    <a:pt x="51" y="143"/>
                  </a:lnTo>
                  <a:lnTo>
                    <a:pt x="39" y="140"/>
                  </a:lnTo>
                  <a:lnTo>
                    <a:pt x="0" y="78"/>
                  </a:lnTo>
                  <a:lnTo>
                    <a:pt x="36" y="0"/>
                  </a:lnTo>
                  <a:lnTo>
                    <a:pt x="48" y="0"/>
                  </a:lnTo>
                  <a:lnTo>
                    <a:pt x="48" y="0"/>
                  </a:lnTo>
                  <a:close/>
                </a:path>
              </a:pathLst>
            </a:custGeom>
            <a:solidFill>
              <a:srgbClr val="DEB01A"/>
            </a:solidFill>
            <a:ln w="9525">
              <a:noFill/>
              <a:round/>
            </a:ln>
          </p:spPr>
          <p:txBody>
            <a:bodyPr/>
            <a:lstStyle/>
            <a:p>
              <a:endParaRPr lang="en-US"/>
            </a:p>
          </p:txBody>
        </p:sp>
        <p:sp>
          <p:nvSpPr>
            <p:cNvPr id="428137" name="Freeform 105"/>
            <p:cNvSpPr/>
            <p:nvPr/>
          </p:nvSpPr>
          <p:spPr bwMode="auto">
            <a:xfrm>
              <a:off x="4382" y="1251"/>
              <a:ext cx="76" cy="158"/>
            </a:xfrm>
            <a:custGeom>
              <a:avLst/>
              <a:gdLst/>
              <a:ahLst/>
              <a:cxnLst>
                <a:cxn ang="0">
                  <a:pos x="72" y="0"/>
                </a:cxn>
                <a:cxn ang="0">
                  <a:pos x="73" y="18"/>
                </a:cxn>
                <a:cxn ang="0">
                  <a:pos x="57" y="55"/>
                </a:cxn>
                <a:cxn ang="0">
                  <a:pos x="74" y="64"/>
                </a:cxn>
                <a:cxn ang="0">
                  <a:pos x="76" y="119"/>
                </a:cxn>
                <a:cxn ang="0">
                  <a:pos x="64" y="158"/>
                </a:cxn>
                <a:cxn ang="0">
                  <a:pos x="37" y="153"/>
                </a:cxn>
                <a:cxn ang="0">
                  <a:pos x="0" y="91"/>
                </a:cxn>
                <a:cxn ang="0">
                  <a:pos x="27" y="18"/>
                </a:cxn>
                <a:cxn ang="0">
                  <a:pos x="72" y="0"/>
                </a:cxn>
                <a:cxn ang="0">
                  <a:pos x="72" y="0"/>
                </a:cxn>
              </a:cxnLst>
              <a:rect l="0" t="0" r="r" b="b"/>
              <a:pathLst>
                <a:path w="76" h="158">
                  <a:moveTo>
                    <a:pt x="72" y="0"/>
                  </a:moveTo>
                  <a:lnTo>
                    <a:pt x="73" y="18"/>
                  </a:lnTo>
                  <a:lnTo>
                    <a:pt x="57" y="55"/>
                  </a:lnTo>
                  <a:lnTo>
                    <a:pt x="74" y="64"/>
                  </a:lnTo>
                  <a:lnTo>
                    <a:pt x="76" y="119"/>
                  </a:lnTo>
                  <a:lnTo>
                    <a:pt x="64" y="158"/>
                  </a:lnTo>
                  <a:lnTo>
                    <a:pt x="37" y="153"/>
                  </a:lnTo>
                  <a:lnTo>
                    <a:pt x="0" y="91"/>
                  </a:lnTo>
                  <a:lnTo>
                    <a:pt x="27" y="18"/>
                  </a:lnTo>
                  <a:lnTo>
                    <a:pt x="72" y="0"/>
                  </a:lnTo>
                  <a:lnTo>
                    <a:pt x="72" y="0"/>
                  </a:lnTo>
                  <a:close/>
                </a:path>
              </a:pathLst>
            </a:custGeom>
            <a:solidFill>
              <a:srgbClr val="D9A600"/>
            </a:solidFill>
            <a:ln w="9525">
              <a:noFill/>
              <a:round/>
            </a:ln>
          </p:spPr>
          <p:txBody>
            <a:bodyPr/>
            <a:lstStyle/>
            <a:p>
              <a:endParaRPr lang="en-US"/>
            </a:p>
          </p:txBody>
        </p:sp>
        <p:sp>
          <p:nvSpPr>
            <p:cNvPr id="428138" name="Freeform 106"/>
            <p:cNvSpPr/>
            <p:nvPr/>
          </p:nvSpPr>
          <p:spPr bwMode="auto">
            <a:xfrm>
              <a:off x="4311" y="1293"/>
              <a:ext cx="145" cy="142"/>
            </a:xfrm>
            <a:custGeom>
              <a:avLst/>
              <a:gdLst/>
              <a:ahLst/>
              <a:cxnLst>
                <a:cxn ang="0">
                  <a:pos x="62" y="3"/>
                </a:cxn>
                <a:cxn ang="0">
                  <a:pos x="52" y="0"/>
                </a:cxn>
                <a:cxn ang="0">
                  <a:pos x="45" y="27"/>
                </a:cxn>
                <a:cxn ang="0">
                  <a:pos x="26" y="22"/>
                </a:cxn>
                <a:cxn ang="0">
                  <a:pos x="0" y="116"/>
                </a:cxn>
                <a:cxn ang="0">
                  <a:pos x="122" y="142"/>
                </a:cxn>
                <a:cxn ang="0">
                  <a:pos x="145" y="51"/>
                </a:cxn>
                <a:cxn ang="0">
                  <a:pos x="129" y="46"/>
                </a:cxn>
                <a:cxn ang="0">
                  <a:pos x="135" y="23"/>
                </a:cxn>
                <a:cxn ang="0">
                  <a:pos x="109" y="15"/>
                </a:cxn>
                <a:cxn ang="0">
                  <a:pos x="105" y="26"/>
                </a:cxn>
                <a:cxn ang="0">
                  <a:pos x="119" y="31"/>
                </a:cxn>
                <a:cxn ang="0">
                  <a:pos x="113" y="47"/>
                </a:cxn>
                <a:cxn ang="0">
                  <a:pos x="56" y="29"/>
                </a:cxn>
                <a:cxn ang="0">
                  <a:pos x="60" y="13"/>
                </a:cxn>
                <a:cxn ang="0">
                  <a:pos x="76" y="18"/>
                </a:cxn>
                <a:cxn ang="0">
                  <a:pos x="80" y="0"/>
                </a:cxn>
                <a:cxn ang="0">
                  <a:pos x="62" y="3"/>
                </a:cxn>
                <a:cxn ang="0">
                  <a:pos x="62" y="3"/>
                </a:cxn>
              </a:cxnLst>
              <a:rect l="0" t="0" r="r" b="b"/>
              <a:pathLst>
                <a:path w="145" h="142">
                  <a:moveTo>
                    <a:pt x="62" y="3"/>
                  </a:moveTo>
                  <a:lnTo>
                    <a:pt x="52" y="0"/>
                  </a:lnTo>
                  <a:lnTo>
                    <a:pt x="45" y="27"/>
                  </a:lnTo>
                  <a:lnTo>
                    <a:pt x="26" y="22"/>
                  </a:lnTo>
                  <a:lnTo>
                    <a:pt x="0" y="116"/>
                  </a:lnTo>
                  <a:lnTo>
                    <a:pt x="122" y="142"/>
                  </a:lnTo>
                  <a:lnTo>
                    <a:pt x="145" y="51"/>
                  </a:lnTo>
                  <a:lnTo>
                    <a:pt x="129" y="46"/>
                  </a:lnTo>
                  <a:lnTo>
                    <a:pt x="135" y="23"/>
                  </a:lnTo>
                  <a:lnTo>
                    <a:pt x="109" y="15"/>
                  </a:lnTo>
                  <a:lnTo>
                    <a:pt x="105" y="26"/>
                  </a:lnTo>
                  <a:lnTo>
                    <a:pt x="119" y="31"/>
                  </a:lnTo>
                  <a:lnTo>
                    <a:pt x="113" y="47"/>
                  </a:lnTo>
                  <a:lnTo>
                    <a:pt x="56" y="29"/>
                  </a:lnTo>
                  <a:lnTo>
                    <a:pt x="60" y="13"/>
                  </a:lnTo>
                  <a:lnTo>
                    <a:pt x="76" y="18"/>
                  </a:lnTo>
                  <a:lnTo>
                    <a:pt x="80" y="0"/>
                  </a:lnTo>
                  <a:lnTo>
                    <a:pt x="62" y="3"/>
                  </a:lnTo>
                  <a:lnTo>
                    <a:pt x="62" y="3"/>
                  </a:lnTo>
                  <a:close/>
                </a:path>
              </a:pathLst>
            </a:custGeom>
            <a:solidFill>
              <a:srgbClr val="000000"/>
            </a:solidFill>
            <a:ln w="9525">
              <a:noFill/>
              <a:round/>
            </a:ln>
          </p:spPr>
          <p:txBody>
            <a:bodyPr/>
            <a:lstStyle/>
            <a:p>
              <a:endParaRPr lang="en-US"/>
            </a:p>
          </p:txBody>
        </p:sp>
        <p:sp>
          <p:nvSpPr>
            <p:cNvPr id="428139" name="Freeform 107"/>
            <p:cNvSpPr/>
            <p:nvPr/>
          </p:nvSpPr>
          <p:spPr bwMode="auto">
            <a:xfrm>
              <a:off x="4373" y="1269"/>
              <a:ext cx="47" cy="56"/>
            </a:xfrm>
            <a:custGeom>
              <a:avLst/>
              <a:gdLst/>
              <a:ahLst/>
              <a:cxnLst>
                <a:cxn ang="0">
                  <a:pos x="23" y="56"/>
                </a:cxn>
                <a:cxn ang="0">
                  <a:pos x="8" y="50"/>
                </a:cxn>
                <a:cxn ang="0">
                  <a:pos x="13" y="30"/>
                </a:cxn>
                <a:cxn ang="0">
                  <a:pos x="0" y="27"/>
                </a:cxn>
                <a:cxn ang="0">
                  <a:pos x="4" y="10"/>
                </a:cxn>
                <a:cxn ang="0">
                  <a:pos x="22" y="0"/>
                </a:cxn>
                <a:cxn ang="0">
                  <a:pos x="47" y="7"/>
                </a:cxn>
                <a:cxn ang="0">
                  <a:pos x="39" y="41"/>
                </a:cxn>
                <a:cxn ang="0">
                  <a:pos x="23" y="56"/>
                </a:cxn>
                <a:cxn ang="0">
                  <a:pos x="23" y="56"/>
                </a:cxn>
              </a:cxnLst>
              <a:rect l="0" t="0" r="r" b="b"/>
              <a:pathLst>
                <a:path w="47" h="56">
                  <a:moveTo>
                    <a:pt x="23" y="56"/>
                  </a:moveTo>
                  <a:lnTo>
                    <a:pt x="8" y="50"/>
                  </a:lnTo>
                  <a:lnTo>
                    <a:pt x="13" y="30"/>
                  </a:lnTo>
                  <a:lnTo>
                    <a:pt x="0" y="27"/>
                  </a:lnTo>
                  <a:lnTo>
                    <a:pt x="4" y="10"/>
                  </a:lnTo>
                  <a:lnTo>
                    <a:pt x="22" y="0"/>
                  </a:lnTo>
                  <a:lnTo>
                    <a:pt x="47" y="7"/>
                  </a:lnTo>
                  <a:lnTo>
                    <a:pt x="39" y="41"/>
                  </a:lnTo>
                  <a:lnTo>
                    <a:pt x="23" y="56"/>
                  </a:lnTo>
                  <a:lnTo>
                    <a:pt x="23" y="56"/>
                  </a:lnTo>
                  <a:close/>
                </a:path>
              </a:pathLst>
            </a:custGeom>
            <a:solidFill>
              <a:srgbClr val="BF6633"/>
            </a:solidFill>
            <a:ln w="9525">
              <a:noFill/>
              <a:round/>
            </a:ln>
          </p:spPr>
          <p:txBody>
            <a:bodyPr/>
            <a:lstStyle/>
            <a:p>
              <a:endParaRPr lang="en-US"/>
            </a:p>
          </p:txBody>
        </p:sp>
        <p:sp>
          <p:nvSpPr>
            <p:cNvPr id="428140" name="Freeform 108"/>
            <p:cNvSpPr/>
            <p:nvPr/>
          </p:nvSpPr>
          <p:spPr bwMode="auto">
            <a:xfrm>
              <a:off x="4196" y="904"/>
              <a:ext cx="50" cy="49"/>
            </a:xfrm>
            <a:custGeom>
              <a:avLst/>
              <a:gdLst/>
              <a:ahLst/>
              <a:cxnLst>
                <a:cxn ang="0">
                  <a:pos x="23" y="15"/>
                </a:cxn>
                <a:cxn ang="0">
                  <a:pos x="2" y="0"/>
                </a:cxn>
                <a:cxn ang="0">
                  <a:pos x="0" y="8"/>
                </a:cxn>
                <a:cxn ang="0">
                  <a:pos x="12" y="28"/>
                </a:cxn>
                <a:cxn ang="0">
                  <a:pos x="18" y="41"/>
                </a:cxn>
                <a:cxn ang="0">
                  <a:pos x="33" y="49"/>
                </a:cxn>
                <a:cxn ang="0">
                  <a:pos x="50" y="34"/>
                </a:cxn>
                <a:cxn ang="0">
                  <a:pos x="23" y="15"/>
                </a:cxn>
                <a:cxn ang="0">
                  <a:pos x="23" y="15"/>
                </a:cxn>
              </a:cxnLst>
              <a:rect l="0" t="0" r="r" b="b"/>
              <a:pathLst>
                <a:path w="50" h="49">
                  <a:moveTo>
                    <a:pt x="23" y="15"/>
                  </a:moveTo>
                  <a:lnTo>
                    <a:pt x="2" y="0"/>
                  </a:lnTo>
                  <a:lnTo>
                    <a:pt x="0" y="8"/>
                  </a:lnTo>
                  <a:lnTo>
                    <a:pt x="12" y="28"/>
                  </a:lnTo>
                  <a:lnTo>
                    <a:pt x="18" y="41"/>
                  </a:lnTo>
                  <a:lnTo>
                    <a:pt x="33" y="49"/>
                  </a:lnTo>
                  <a:lnTo>
                    <a:pt x="50" y="34"/>
                  </a:lnTo>
                  <a:lnTo>
                    <a:pt x="23" y="15"/>
                  </a:lnTo>
                  <a:lnTo>
                    <a:pt x="23" y="15"/>
                  </a:lnTo>
                  <a:close/>
                </a:path>
              </a:pathLst>
            </a:custGeom>
            <a:solidFill>
              <a:srgbClr val="BF6633"/>
            </a:solidFill>
            <a:ln w="9525">
              <a:noFill/>
              <a:round/>
            </a:ln>
          </p:spPr>
          <p:txBody>
            <a:bodyPr/>
            <a:lstStyle/>
            <a:p>
              <a:endParaRPr lang="en-US"/>
            </a:p>
          </p:txBody>
        </p:sp>
        <p:sp>
          <p:nvSpPr>
            <p:cNvPr id="428141" name="Freeform 109"/>
            <p:cNvSpPr/>
            <p:nvPr/>
          </p:nvSpPr>
          <p:spPr bwMode="auto">
            <a:xfrm>
              <a:off x="4356" y="1209"/>
              <a:ext cx="21" cy="23"/>
            </a:xfrm>
            <a:custGeom>
              <a:avLst/>
              <a:gdLst/>
              <a:ahLst/>
              <a:cxnLst>
                <a:cxn ang="0">
                  <a:pos x="20" y="23"/>
                </a:cxn>
                <a:cxn ang="0">
                  <a:pos x="0" y="21"/>
                </a:cxn>
                <a:cxn ang="0">
                  <a:pos x="1" y="3"/>
                </a:cxn>
                <a:cxn ang="0">
                  <a:pos x="21" y="0"/>
                </a:cxn>
                <a:cxn ang="0">
                  <a:pos x="20" y="23"/>
                </a:cxn>
                <a:cxn ang="0">
                  <a:pos x="20" y="23"/>
                </a:cxn>
              </a:cxnLst>
              <a:rect l="0" t="0" r="r" b="b"/>
              <a:pathLst>
                <a:path w="21" h="23">
                  <a:moveTo>
                    <a:pt x="20" y="23"/>
                  </a:moveTo>
                  <a:lnTo>
                    <a:pt x="0" y="21"/>
                  </a:lnTo>
                  <a:lnTo>
                    <a:pt x="1" y="3"/>
                  </a:lnTo>
                  <a:lnTo>
                    <a:pt x="21" y="0"/>
                  </a:lnTo>
                  <a:lnTo>
                    <a:pt x="20" y="23"/>
                  </a:lnTo>
                  <a:lnTo>
                    <a:pt x="20" y="23"/>
                  </a:lnTo>
                  <a:close/>
                </a:path>
              </a:pathLst>
            </a:custGeom>
            <a:solidFill>
              <a:srgbClr val="000000"/>
            </a:solidFill>
            <a:ln w="9525">
              <a:noFill/>
              <a:round/>
            </a:ln>
          </p:spPr>
          <p:txBody>
            <a:bodyPr/>
            <a:lstStyle/>
            <a:p>
              <a:endParaRPr lang="en-US"/>
            </a:p>
          </p:txBody>
        </p:sp>
        <p:sp>
          <p:nvSpPr>
            <p:cNvPr id="428142" name="Freeform 110"/>
            <p:cNvSpPr/>
            <p:nvPr/>
          </p:nvSpPr>
          <p:spPr bwMode="auto">
            <a:xfrm>
              <a:off x="4396" y="1280"/>
              <a:ext cx="35" cy="51"/>
            </a:xfrm>
            <a:custGeom>
              <a:avLst/>
              <a:gdLst/>
              <a:ahLst/>
              <a:cxnLst>
                <a:cxn ang="0">
                  <a:pos x="10" y="1"/>
                </a:cxn>
                <a:cxn ang="0">
                  <a:pos x="10" y="21"/>
                </a:cxn>
                <a:cxn ang="0">
                  <a:pos x="0" y="45"/>
                </a:cxn>
                <a:cxn ang="0">
                  <a:pos x="19" y="51"/>
                </a:cxn>
                <a:cxn ang="0">
                  <a:pos x="35" y="28"/>
                </a:cxn>
                <a:cxn ang="0">
                  <a:pos x="35" y="15"/>
                </a:cxn>
                <a:cxn ang="0">
                  <a:pos x="34" y="0"/>
                </a:cxn>
                <a:cxn ang="0">
                  <a:pos x="10" y="1"/>
                </a:cxn>
                <a:cxn ang="0">
                  <a:pos x="10" y="1"/>
                </a:cxn>
              </a:cxnLst>
              <a:rect l="0" t="0" r="r" b="b"/>
              <a:pathLst>
                <a:path w="35" h="51">
                  <a:moveTo>
                    <a:pt x="10" y="1"/>
                  </a:moveTo>
                  <a:lnTo>
                    <a:pt x="10" y="21"/>
                  </a:lnTo>
                  <a:lnTo>
                    <a:pt x="0" y="45"/>
                  </a:lnTo>
                  <a:lnTo>
                    <a:pt x="19" y="51"/>
                  </a:lnTo>
                  <a:lnTo>
                    <a:pt x="35" y="28"/>
                  </a:lnTo>
                  <a:lnTo>
                    <a:pt x="35" y="15"/>
                  </a:lnTo>
                  <a:lnTo>
                    <a:pt x="34" y="0"/>
                  </a:lnTo>
                  <a:lnTo>
                    <a:pt x="10" y="1"/>
                  </a:lnTo>
                  <a:lnTo>
                    <a:pt x="10" y="1"/>
                  </a:lnTo>
                  <a:close/>
                </a:path>
              </a:pathLst>
            </a:custGeom>
            <a:solidFill>
              <a:srgbClr val="B34D1A"/>
            </a:solidFill>
            <a:ln w="9525">
              <a:noFill/>
              <a:round/>
            </a:ln>
          </p:spPr>
          <p:txBody>
            <a:bodyPr/>
            <a:lstStyle/>
            <a:p>
              <a:endParaRPr lang="en-US"/>
            </a:p>
          </p:txBody>
        </p:sp>
        <p:sp>
          <p:nvSpPr>
            <p:cNvPr id="428143" name="Freeform 111"/>
            <p:cNvSpPr/>
            <p:nvPr/>
          </p:nvSpPr>
          <p:spPr bwMode="auto">
            <a:xfrm>
              <a:off x="4368" y="997"/>
              <a:ext cx="134" cy="284"/>
            </a:xfrm>
            <a:custGeom>
              <a:avLst/>
              <a:gdLst/>
              <a:ahLst/>
              <a:cxnLst>
                <a:cxn ang="0">
                  <a:pos x="27" y="256"/>
                </a:cxn>
                <a:cxn ang="0">
                  <a:pos x="18" y="270"/>
                </a:cxn>
                <a:cxn ang="0">
                  <a:pos x="28" y="280"/>
                </a:cxn>
                <a:cxn ang="0">
                  <a:pos x="38" y="284"/>
                </a:cxn>
                <a:cxn ang="0">
                  <a:pos x="59" y="264"/>
                </a:cxn>
                <a:cxn ang="0">
                  <a:pos x="100" y="168"/>
                </a:cxn>
                <a:cxn ang="0">
                  <a:pos x="134" y="46"/>
                </a:cxn>
                <a:cxn ang="0">
                  <a:pos x="132" y="44"/>
                </a:cxn>
                <a:cxn ang="0">
                  <a:pos x="128" y="40"/>
                </a:cxn>
                <a:cxn ang="0">
                  <a:pos x="125" y="37"/>
                </a:cxn>
                <a:cxn ang="0">
                  <a:pos x="122" y="33"/>
                </a:cxn>
                <a:cxn ang="0">
                  <a:pos x="118" y="30"/>
                </a:cxn>
                <a:cxn ang="0">
                  <a:pos x="114" y="26"/>
                </a:cxn>
                <a:cxn ang="0">
                  <a:pos x="109" y="22"/>
                </a:cxn>
                <a:cxn ang="0">
                  <a:pos x="104" y="19"/>
                </a:cxn>
                <a:cxn ang="0">
                  <a:pos x="98" y="15"/>
                </a:cxn>
                <a:cxn ang="0">
                  <a:pos x="91" y="12"/>
                </a:cxn>
                <a:cxn ang="0">
                  <a:pos x="84" y="8"/>
                </a:cxn>
                <a:cxn ang="0">
                  <a:pos x="77" y="5"/>
                </a:cxn>
                <a:cxn ang="0">
                  <a:pos x="70" y="2"/>
                </a:cxn>
                <a:cxn ang="0">
                  <a:pos x="62" y="0"/>
                </a:cxn>
                <a:cxn ang="0">
                  <a:pos x="39" y="10"/>
                </a:cxn>
                <a:cxn ang="0">
                  <a:pos x="7" y="94"/>
                </a:cxn>
                <a:cxn ang="0">
                  <a:pos x="0" y="196"/>
                </a:cxn>
                <a:cxn ang="0">
                  <a:pos x="3" y="217"/>
                </a:cxn>
                <a:cxn ang="0">
                  <a:pos x="5" y="251"/>
                </a:cxn>
                <a:cxn ang="0">
                  <a:pos x="18" y="256"/>
                </a:cxn>
                <a:cxn ang="0">
                  <a:pos x="27" y="248"/>
                </a:cxn>
                <a:cxn ang="0">
                  <a:pos x="27" y="256"/>
                </a:cxn>
                <a:cxn ang="0">
                  <a:pos x="27" y="256"/>
                </a:cxn>
              </a:cxnLst>
              <a:rect l="0" t="0" r="r" b="b"/>
              <a:pathLst>
                <a:path w="134" h="284">
                  <a:moveTo>
                    <a:pt x="27" y="256"/>
                  </a:moveTo>
                  <a:lnTo>
                    <a:pt x="18" y="270"/>
                  </a:lnTo>
                  <a:lnTo>
                    <a:pt x="28" y="280"/>
                  </a:lnTo>
                  <a:lnTo>
                    <a:pt x="38" y="284"/>
                  </a:lnTo>
                  <a:lnTo>
                    <a:pt x="59" y="264"/>
                  </a:lnTo>
                  <a:lnTo>
                    <a:pt x="100" y="168"/>
                  </a:lnTo>
                  <a:lnTo>
                    <a:pt x="134" y="46"/>
                  </a:lnTo>
                  <a:lnTo>
                    <a:pt x="132" y="44"/>
                  </a:lnTo>
                  <a:lnTo>
                    <a:pt x="128" y="40"/>
                  </a:lnTo>
                  <a:lnTo>
                    <a:pt x="125" y="37"/>
                  </a:lnTo>
                  <a:lnTo>
                    <a:pt x="122" y="33"/>
                  </a:lnTo>
                  <a:lnTo>
                    <a:pt x="118" y="30"/>
                  </a:lnTo>
                  <a:lnTo>
                    <a:pt x="114" y="26"/>
                  </a:lnTo>
                  <a:lnTo>
                    <a:pt x="109" y="22"/>
                  </a:lnTo>
                  <a:lnTo>
                    <a:pt x="104" y="19"/>
                  </a:lnTo>
                  <a:lnTo>
                    <a:pt x="98" y="15"/>
                  </a:lnTo>
                  <a:lnTo>
                    <a:pt x="91" y="12"/>
                  </a:lnTo>
                  <a:lnTo>
                    <a:pt x="84" y="8"/>
                  </a:lnTo>
                  <a:lnTo>
                    <a:pt x="77" y="5"/>
                  </a:lnTo>
                  <a:lnTo>
                    <a:pt x="70" y="2"/>
                  </a:lnTo>
                  <a:lnTo>
                    <a:pt x="62" y="0"/>
                  </a:lnTo>
                  <a:lnTo>
                    <a:pt x="39" y="10"/>
                  </a:lnTo>
                  <a:lnTo>
                    <a:pt x="7" y="94"/>
                  </a:lnTo>
                  <a:lnTo>
                    <a:pt x="0" y="196"/>
                  </a:lnTo>
                  <a:lnTo>
                    <a:pt x="3" y="217"/>
                  </a:lnTo>
                  <a:lnTo>
                    <a:pt x="5" y="251"/>
                  </a:lnTo>
                  <a:lnTo>
                    <a:pt x="18" y="256"/>
                  </a:lnTo>
                  <a:lnTo>
                    <a:pt x="27" y="248"/>
                  </a:lnTo>
                  <a:lnTo>
                    <a:pt x="27" y="256"/>
                  </a:lnTo>
                  <a:lnTo>
                    <a:pt x="27" y="256"/>
                  </a:lnTo>
                  <a:close/>
                </a:path>
              </a:pathLst>
            </a:custGeom>
            <a:solidFill>
              <a:srgbClr val="E3C24D"/>
            </a:solidFill>
            <a:ln w="9525">
              <a:noFill/>
              <a:round/>
            </a:ln>
          </p:spPr>
          <p:txBody>
            <a:bodyPr/>
            <a:lstStyle/>
            <a:p>
              <a:endParaRPr lang="en-US"/>
            </a:p>
          </p:txBody>
        </p:sp>
        <p:sp>
          <p:nvSpPr>
            <p:cNvPr id="428144" name="Freeform 112"/>
            <p:cNvSpPr/>
            <p:nvPr/>
          </p:nvSpPr>
          <p:spPr bwMode="auto">
            <a:xfrm>
              <a:off x="4214" y="939"/>
              <a:ext cx="168" cy="275"/>
            </a:xfrm>
            <a:custGeom>
              <a:avLst/>
              <a:gdLst/>
              <a:ahLst/>
              <a:cxnLst>
                <a:cxn ang="0">
                  <a:pos x="144" y="119"/>
                </a:cxn>
                <a:cxn ang="0">
                  <a:pos x="50" y="88"/>
                </a:cxn>
                <a:cxn ang="0">
                  <a:pos x="0" y="18"/>
                </a:cxn>
                <a:cxn ang="0">
                  <a:pos x="12" y="7"/>
                </a:cxn>
                <a:cxn ang="0">
                  <a:pos x="23" y="0"/>
                </a:cxn>
                <a:cxn ang="0">
                  <a:pos x="56" y="24"/>
                </a:cxn>
                <a:cxn ang="0">
                  <a:pos x="82" y="54"/>
                </a:cxn>
                <a:cxn ang="0">
                  <a:pos x="168" y="79"/>
                </a:cxn>
                <a:cxn ang="0">
                  <a:pos x="152" y="275"/>
                </a:cxn>
                <a:cxn ang="0">
                  <a:pos x="142" y="240"/>
                </a:cxn>
                <a:cxn ang="0">
                  <a:pos x="144" y="119"/>
                </a:cxn>
                <a:cxn ang="0">
                  <a:pos x="144" y="119"/>
                </a:cxn>
              </a:cxnLst>
              <a:rect l="0" t="0" r="r" b="b"/>
              <a:pathLst>
                <a:path w="168" h="275">
                  <a:moveTo>
                    <a:pt x="144" y="119"/>
                  </a:moveTo>
                  <a:lnTo>
                    <a:pt x="50" y="88"/>
                  </a:lnTo>
                  <a:lnTo>
                    <a:pt x="0" y="18"/>
                  </a:lnTo>
                  <a:lnTo>
                    <a:pt x="12" y="7"/>
                  </a:lnTo>
                  <a:lnTo>
                    <a:pt x="23" y="0"/>
                  </a:lnTo>
                  <a:lnTo>
                    <a:pt x="56" y="24"/>
                  </a:lnTo>
                  <a:lnTo>
                    <a:pt x="82" y="54"/>
                  </a:lnTo>
                  <a:lnTo>
                    <a:pt x="168" y="79"/>
                  </a:lnTo>
                  <a:lnTo>
                    <a:pt x="152" y="275"/>
                  </a:lnTo>
                  <a:lnTo>
                    <a:pt x="142" y="240"/>
                  </a:lnTo>
                  <a:lnTo>
                    <a:pt x="144" y="119"/>
                  </a:lnTo>
                  <a:lnTo>
                    <a:pt x="144" y="119"/>
                  </a:lnTo>
                  <a:close/>
                </a:path>
              </a:pathLst>
            </a:custGeom>
            <a:solidFill>
              <a:srgbClr val="E3C24D"/>
            </a:solidFill>
            <a:ln w="9525">
              <a:noFill/>
              <a:round/>
            </a:ln>
          </p:spPr>
          <p:txBody>
            <a:bodyPr/>
            <a:lstStyle/>
            <a:p>
              <a:endParaRPr lang="en-US"/>
            </a:p>
          </p:txBody>
        </p:sp>
        <p:sp>
          <p:nvSpPr>
            <p:cNvPr id="428145" name="Freeform 113"/>
            <p:cNvSpPr/>
            <p:nvPr/>
          </p:nvSpPr>
          <p:spPr bwMode="auto">
            <a:xfrm>
              <a:off x="4237" y="934"/>
              <a:ext cx="145" cy="91"/>
            </a:xfrm>
            <a:custGeom>
              <a:avLst/>
              <a:gdLst/>
              <a:ahLst/>
              <a:cxnLst>
                <a:cxn ang="0">
                  <a:pos x="144" y="72"/>
                </a:cxn>
                <a:cxn ang="0">
                  <a:pos x="58" y="51"/>
                </a:cxn>
                <a:cxn ang="0">
                  <a:pos x="19" y="0"/>
                </a:cxn>
                <a:cxn ang="0">
                  <a:pos x="0" y="5"/>
                </a:cxn>
                <a:cxn ang="0">
                  <a:pos x="46" y="61"/>
                </a:cxn>
                <a:cxn ang="0">
                  <a:pos x="145" y="91"/>
                </a:cxn>
                <a:cxn ang="0">
                  <a:pos x="144" y="72"/>
                </a:cxn>
                <a:cxn ang="0">
                  <a:pos x="144" y="72"/>
                </a:cxn>
              </a:cxnLst>
              <a:rect l="0" t="0" r="r" b="b"/>
              <a:pathLst>
                <a:path w="145" h="91">
                  <a:moveTo>
                    <a:pt x="144" y="72"/>
                  </a:moveTo>
                  <a:lnTo>
                    <a:pt x="58" y="51"/>
                  </a:lnTo>
                  <a:lnTo>
                    <a:pt x="19" y="0"/>
                  </a:lnTo>
                  <a:lnTo>
                    <a:pt x="0" y="5"/>
                  </a:lnTo>
                  <a:lnTo>
                    <a:pt x="46" y="61"/>
                  </a:lnTo>
                  <a:lnTo>
                    <a:pt x="145" y="91"/>
                  </a:lnTo>
                  <a:lnTo>
                    <a:pt x="144" y="72"/>
                  </a:lnTo>
                  <a:lnTo>
                    <a:pt x="144" y="72"/>
                  </a:lnTo>
                  <a:close/>
                </a:path>
              </a:pathLst>
            </a:custGeom>
            <a:solidFill>
              <a:srgbClr val="DEB01A"/>
            </a:solidFill>
            <a:ln w="9525">
              <a:noFill/>
              <a:round/>
            </a:ln>
          </p:spPr>
          <p:txBody>
            <a:bodyPr/>
            <a:lstStyle/>
            <a:p>
              <a:endParaRPr lang="en-US"/>
            </a:p>
          </p:txBody>
        </p:sp>
        <p:sp>
          <p:nvSpPr>
            <p:cNvPr id="428146" name="Freeform 114"/>
            <p:cNvSpPr/>
            <p:nvPr/>
          </p:nvSpPr>
          <p:spPr bwMode="auto">
            <a:xfrm>
              <a:off x="4366" y="990"/>
              <a:ext cx="64" cy="224"/>
            </a:xfrm>
            <a:custGeom>
              <a:avLst/>
              <a:gdLst/>
              <a:ahLst/>
              <a:cxnLst>
                <a:cxn ang="0">
                  <a:pos x="15" y="16"/>
                </a:cxn>
                <a:cxn ang="0">
                  <a:pos x="10" y="38"/>
                </a:cxn>
                <a:cxn ang="0">
                  <a:pos x="2" y="118"/>
                </a:cxn>
                <a:cxn ang="0">
                  <a:pos x="0" y="174"/>
                </a:cxn>
                <a:cxn ang="0">
                  <a:pos x="2" y="218"/>
                </a:cxn>
                <a:cxn ang="0">
                  <a:pos x="5" y="224"/>
                </a:cxn>
                <a:cxn ang="0">
                  <a:pos x="5" y="222"/>
                </a:cxn>
                <a:cxn ang="0">
                  <a:pos x="5" y="216"/>
                </a:cxn>
                <a:cxn ang="0">
                  <a:pos x="5" y="207"/>
                </a:cxn>
                <a:cxn ang="0">
                  <a:pos x="6" y="196"/>
                </a:cxn>
                <a:cxn ang="0">
                  <a:pos x="7" y="182"/>
                </a:cxn>
                <a:cxn ang="0">
                  <a:pos x="9" y="167"/>
                </a:cxn>
                <a:cxn ang="0">
                  <a:pos x="11" y="151"/>
                </a:cxn>
                <a:cxn ang="0">
                  <a:pos x="14" y="133"/>
                </a:cxn>
                <a:cxn ang="0">
                  <a:pos x="17" y="115"/>
                </a:cxn>
                <a:cxn ang="0">
                  <a:pos x="21" y="96"/>
                </a:cxn>
                <a:cxn ang="0">
                  <a:pos x="25" y="78"/>
                </a:cxn>
                <a:cxn ang="0">
                  <a:pos x="32" y="61"/>
                </a:cxn>
                <a:cxn ang="0">
                  <a:pos x="38" y="45"/>
                </a:cxn>
                <a:cxn ang="0">
                  <a:pos x="46" y="29"/>
                </a:cxn>
                <a:cxn ang="0">
                  <a:pos x="53" y="17"/>
                </a:cxn>
                <a:cxn ang="0">
                  <a:pos x="64" y="7"/>
                </a:cxn>
                <a:cxn ang="0">
                  <a:pos x="56" y="0"/>
                </a:cxn>
                <a:cxn ang="0">
                  <a:pos x="29" y="9"/>
                </a:cxn>
                <a:cxn ang="0">
                  <a:pos x="15" y="16"/>
                </a:cxn>
                <a:cxn ang="0">
                  <a:pos x="15" y="16"/>
                </a:cxn>
              </a:cxnLst>
              <a:rect l="0" t="0" r="r" b="b"/>
              <a:pathLst>
                <a:path w="64" h="224">
                  <a:moveTo>
                    <a:pt x="15" y="16"/>
                  </a:moveTo>
                  <a:lnTo>
                    <a:pt x="10" y="38"/>
                  </a:lnTo>
                  <a:lnTo>
                    <a:pt x="2" y="118"/>
                  </a:lnTo>
                  <a:lnTo>
                    <a:pt x="0" y="174"/>
                  </a:lnTo>
                  <a:lnTo>
                    <a:pt x="2" y="218"/>
                  </a:lnTo>
                  <a:lnTo>
                    <a:pt x="5" y="224"/>
                  </a:lnTo>
                  <a:lnTo>
                    <a:pt x="5" y="222"/>
                  </a:lnTo>
                  <a:lnTo>
                    <a:pt x="5" y="216"/>
                  </a:lnTo>
                  <a:lnTo>
                    <a:pt x="5" y="207"/>
                  </a:lnTo>
                  <a:lnTo>
                    <a:pt x="6" y="196"/>
                  </a:lnTo>
                  <a:lnTo>
                    <a:pt x="7" y="182"/>
                  </a:lnTo>
                  <a:lnTo>
                    <a:pt x="9" y="167"/>
                  </a:lnTo>
                  <a:lnTo>
                    <a:pt x="11" y="151"/>
                  </a:lnTo>
                  <a:lnTo>
                    <a:pt x="14" y="133"/>
                  </a:lnTo>
                  <a:lnTo>
                    <a:pt x="17" y="115"/>
                  </a:lnTo>
                  <a:lnTo>
                    <a:pt x="21" y="96"/>
                  </a:lnTo>
                  <a:lnTo>
                    <a:pt x="25" y="78"/>
                  </a:lnTo>
                  <a:lnTo>
                    <a:pt x="32" y="61"/>
                  </a:lnTo>
                  <a:lnTo>
                    <a:pt x="38" y="45"/>
                  </a:lnTo>
                  <a:lnTo>
                    <a:pt x="46" y="29"/>
                  </a:lnTo>
                  <a:lnTo>
                    <a:pt x="53" y="17"/>
                  </a:lnTo>
                  <a:lnTo>
                    <a:pt x="64" y="7"/>
                  </a:lnTo>
                  <a:lnTo>
                    <a:pt x="56" y="0"/>
                  </a:lnTo>
                  <a:lnTo>
                    <a:pt x="29" y="9"/>
                  </a:lnTo>
                  <a:lnTo>
                    <a:pt x="15" y="16"/>
                  </a:lnTo>
                  <a:lnTo>
                    <a:pt x="15" y="16"/>
                  </a:lnTo>
                  <a:close/>
                </a:path>
              </a:pathLst>
            </a:custGeom>
            <a:solidFill>
              <a:srgbClr val="FFFFFF"/>
            </a:solidFill>
            <a:ln w="9525">
              <a:noFill/>
              <a:round/>
            </a:ln>
          </p:spPr>
          <p:txBody>
            <a:bodyPr/>
            <a:lstStyle/>
            <a:p>
              <a:endParaRPr lang="en-US"/>
            </a:p>
          </p:txBody>
        </p:sp>
        <p:sp>
          <p:nvSpPr>
            <p:cNvPr id="428147" name="Freeform 115"/>
            <p:cNvSpPr/>
            <p:nvPr/>
          </p:nvSpPr>
          <p:spPr bwMode="auto">
            <a:xfrm>
              <a:off x="4352" y="1040"/>
              <a:ext cx="14" cy="174"/>
            </a:xfrm>
            <a:custGeom>
              <a:avLst/>
              <a:gdLst/>
              <a:ahLst/>
              <a:cxnLst>
                <a:cxn ang="0">
                  <a:pos x="9" y="0"/>
                </a:cxn>
                <a:cxn ang="0">
                  <a:pos x="14" y="174"/>
                </a:cxn>
                <a:cxn ang="0">
                  <a:pos x="5" y="172"/>
                </a:cxn>
                <a:cxn ang="0">
                  <a:pos x="5" y="169"/>
                </a:cxn>
                <a:cxn ang="0">
                  <a:pos x="4" y="165"/>
                </a:cxn>
                <a:cxn ang="0">
                  <a:pos x="4" y="158"/>
                </a:cxn>
                <a:cxn ang="0">
                  <a:pos x="4" y="151"/>
                </a:cxn>
                <a:cxn ang="0">
                  <a:pos x="3" y="140"/>
                </a:cxn>
                <a:cxn ang="0">
                  <a:pos x="2" y="128"/>
                </a:cxn>
                <a:cxn ang="0">
                  <a:pos x="1" y="115"/>
                </a:cxn>
                <a:cxn ang="0">
                  <a:pos x="1" y="102"/>
                </a:cxn>
                <a:cxn ang="0">
                  <a:pos x="0" y="87"/>
                </a:cxn>
                <a:cxn ang="0">
                  <a:pos x="0" y="73"/>
                </a:cxn>
                <a:cxn ang="0">
                  <a:pos x="0" y="58"/>
                </a:cxn>
                <a:cxn ang="0">
                  <a:pos x="1" y="45"/>
                </a:cxn>
                <a:cxn ang="0">
                  <a:pos x="2" y="32"/>
                </a:cxn>
                <a:cxn ang="0">
                  <a:pos x="3" y="19"/>
                </a:cxn>
                <a:cxn ang="0">
                  <a:pos x="5" y="8"/>
                </a:cxn>
                <a:cxn ang="0">
                  <a:pos x="9" y="0"/>
                </a:cxn>
                <a:cxn ang="0">
                  <a:pos x="9" y="0"/>
                </a:cxn>
              </a:cxnLst>
              <a:rect l="0" t="0" r="r" b="b"/>
              <a:pathLst>
                <a:path w="14" h="174">
                  <a:moveTo>
                    <a:pt x="9" y="0"/>
                  </a:moveTo>
                  <a:lnTo>
                    <a:pt x="14" y="174"/>
                  </a:lnTo>
                  <a:lnTo>
                    <a:pt x="5" y="172"/>
                  </a:lnTo>
                  <a:lnTo>
                    <a:pt x="5" y="169"/>
                  </a:lnTo>
                  <a:lnTo>
                    <a:pt x="4" y="165"/>
                  </a:lnTo>
                  <a:lnTo>
                    <a:pt x="4" y="158"/>
                  </a:lnTo>
                  <a:lnTo>
                    <a:pt x="4" y="151"/>
                  </a:lnTo>
                  <a:lnTo>
                    <a:pt x="3" y="140"/>
                  </a:lnTo>
                  <a:lnTo>
                    <a:pt x="2" y="128"/>
                  </a:lnTo>
                  <a:lnTo>
                    <a:pt x="1" y="115"/>
                  </a:lnTo>
                  <a:lnTo>
                    <a:pt x="1" y="102"/>
                  </a:lnTo>
                  <a:lnTo>
                    <a:pt x="0" y="87"/>
                  </a:lnTo>
                  <a:lnTo>
                    <a:pt x="0" y="73"/>
                  </a:lnTo>
                  <a:lnTo>
                    <a:pt x="0" y="58"/>
                  </a:lnTo>
                  <a:lnTo>
                    <a:pt x="1" y="45"/>
                  </a:lnTo>
                  <a:lnTo>
                    <a:pt x="2" y="32"/>
                  </a:lnTo>
                  <a:lnTo>
                    <a:pt x="3" y="19"/>
                  </a:lnTo>
                  <a:lnTo>
                    <a:pt x="5" y="8"/>
                  </a:lnTo>
                  <a:lnTo>
                    <a:pt x="9" y="0"/>
                  </a:lnTo>
                  <a:lnTo>
                    <a:pt x="9" y="0"/>
                  </a:lnTo>
                  <a:close/>
                </a:path>
              </a:pathLst>
            </a:custGeom>
            <a:solidFill>
              <a:srgbClr val="DEB01A"/>
            </a:solidFill>
            <a:ln w="9525">
              <a:noFill/>
              <a:round/>
            </a:ln>
          </p:spPr>
          <p:txBody>
            <a:bodyPr/>
            <a:lstStyle/>
            <a:p>
              <a:endParaRPr lang="en-US"/>
            </a:p>
          </p:txBody>
        </p:sp>
        <p:sp>
          <p:nvSpPr>
            <p:cNvPr id="428148" name="Freeform 116"/>
            <p:cNvSpPr/>
            <p:nvPr/>
          </p:nvSpPr>
          <p:spPr bwMode="auto">
            <a:xfrm>
              <a:off x="4348" y="884"/>
              <a:ext cx="62" cy="127"/>
            </a:xfrm>
            <a:custGeom>
              <a:avLst/>
              <a:gdLst/>
              <a:ahLst/>
              <a:cxnLst>
                <a:cxn ang="0">
                  <a:pos x="0" y="17"/>
                </a:cxn>
                <a:cxn ang="0">
                  <a:pos x="7" y="94"/>
                </a:cxn>
                <a:cxn ang="0">
                  <a:pos x="13" y="101"/>
                </a:cxn>
                <a:cxn ang="0">
                  <a:pos x="39" y="100"/>
                </a:cxn>
                <a:cxn ang="0">
                  <a:pos x="33" y="122"/>
                </a:cxn>
                <a:cxn ang="0">
                  <a:pos x="44" y="127"/>
                </a:cxn>
                <a:cxn ang="0">
                  <a:pos x="62" y="117"/>
                </a:cxn>
                <a:cxn ang="0">
                  <a:pos x="62" y="82"/>
                </a:cxn>
                <a:cxn ang="0">
                  <a:pos x="38" y="0"/>
                </a:cxn>
                <a:cxn ang="0">
                  <a:pos x="13" y="5"/>
                </a:cxn>
                <a:cxn ang="0">
                  <a:pos x="0" y="17"/>
                </a:cxn>
                <a:cxn ang="0">
                  <a:pos x="0" y="17"/>
                </a:cxn>
              </a:cxnLst>
              <a:rect l="0" t="0" r="r" b="b"/>
              <a:pathLst>
                <a:path w="62" h="127">
                  <a:moveTo>
                    <a:pt x="0" y="17"/>
                  </a:moveTo>
                  <a:lnTo>
                    <a:pt x="7" y="94"/>
                  </a:lnTo>
                  <a:lnTo>
                    <a:pt x="13" y="101"/>
                  </a:lnTo>
                  <a:lnTo>
                    <a:pt x="39" y="100"/>
                  </a:lnTo>
                  <a:lnTo>
                    <a:pt x="33" y="122"/>
                  </a:lnTo>
                  <a:lnTo>
                    <a:pt x="44" y="127"/>
                  </a:lnTo>
                  <a:lnTo>
                    <a:pt x="62" y="117"/>
                  </a:lnTo>
                  <a:lnTo>
                    <a:pt x="62" y="82"/>
                  </a:lnTo>
                  <a:lnTo>
                    <a:pt x="38" y="0"/>
                  </a:lnTo>
                  <a:lnTo>
                    <a:pt x="13" y="5"/>
                  </a:lnTo>
                  <a:lnTo>
                    <a:pt x="0" y="17"/>
                  </a:lnTo>
                  <a:lnTo>
                    <a:pt x="0" y="17"/>
                  </a:lnTo>
                  <a:close/>
                </a:path>
              </a:pathLst>
            </a:custGeom>
            <a:solidFill>
              <a:srgbClr val="BF6633"/>
            </a:solidFill>
            <a:ln w="9525">
              <a:noFill/>
              <a:round/>
            </a:ln>
          </p:spPr>
          <p:txBody>
            <a:bodyPr/>
            <a:lstStyle/>
            <a:p>
              <a:endParaRPr lang="en-US"/>
            </a:p>
          </p:txBody>
        </p:sp>
        <p:sp>
          <p:nvSpPr>
            <p:cNvPr id="428149" name="Freeform 117"/>
            <p:cNvSpPr/>
            <p:nvPr/>
          </p:nvSpPr>
          <p:spPr bwMode="auto">
            <a:xfrm>
              <a:off x="4355" y="890"/>
              <a:ext cx="76" cy="111"/>
            </a:xfrm>
            <a:custGeom>
              <a:avLst/>
              <a:gdLst/>
              <a:ahLst/>
              <a:cxnLst>
                <a:cxn ang="0">
                  <a:pos x="23" y="0"/>
                </a:cxn>
                <a:cxn ang="0">
                  <a:pos x="31" y="85"/>
                </a:cxn>
                <a:cxn ang="0">
                  <a:pos x="31" y="85"/>
                </a:cxn>
                <a:cxn ang="0">
                  <a:pos x="30" y="86"/>
                </a:cxn>
                <a:cxn ang="0">
                  <a:pos x="28" y="87"/>
                </a:cxn>
                <a:cxn ang="0">
                  <a:pos x="25" y="88"/>
                </a:cxn>
                <a:cxn ang="0">
                  <a:pos x="23" y="88"/>
                </a:cxn>
                <a:cxn ang="0">
                  <a:pos x="21" y="89"/>
                </a:cxn>
                <a:cxn ang="0">
                  <a:pos x="18" y="89"/>
                </a:cxn>
                <a:cxn ang="0">
                  <a:pos x="16" y="90"/>
                </a:cxn>
                <a:cxn ang="0">
                  <a:pos x="12" y="89"/>
                </a:cxn>
                <a:cxn ang="0">
                  <a:pos x="9" y="89"/>
                </a:cxn>
                <a:cxn ang="0">
                  <a:pos x="4" y="89"/>
                </a:cxn>
                <a:cxn ang="0">
                  <a:pos x="0" y="88"/>
                </a:cxn>
                <a:cxn ang="0">
                  <a:pos x="1" y="97"/>
                </a:cxn>
                <a:cxn ang="0">
                  <a:pos x="2" y="97"/>
                </a:cxn>
                <a:cxn ang="0">
                  <a:pos x="6" y="98"/>
                </a:cxn>
                <a:cxn ang="0">
                  <a:pos x="8" y="98"/>
                </a:cxn>
                <a:cxn ang="0">
                  <a:pos x="11" y="99"/>
                </a:cxn>
                <a:cxn ang="0">
                  <a:pos x="14" y="99"/>
                </a:cxn>
                <a:cxn ang="0">
                  <a:pos x="18" y="100"/>
                </a:cxn>
                <a:cxn ang="0">
                  <a:pos x="21" y="99"/>
                </a:cxn>
                <a:cxn ang="0">
                  <a:pos x="24" y="99"/>
                </a:cxn>
                <a:cxn ang="0">
                  <a:pos x="28" y="99"/>
                </a:cxn>
                <a:cxn ang="0">
                  <a:pos x="32" y="98"/>
                </a:cxn>
                <a:cxn ang="0">
                  <a:pos x="35" y="97"/>
                </a:cxn>
                <a:cxn ang="0">
                  <a:pos x="38" y="96"/>
                </a:cxn>
                <a:cxn ang="0">
                  <a:pos x="42" y="94"/>
                </a:cxn>
                <a:cxn ang="0">
                  <a:pos x="46" y="92"/>
                </a:cxn>
                <a:cxn ang="0">
                  <a:pos x="47" y="93"/>
                </a:cxn>
                <a:cxn ang="0">
                  <a:pos x="50" y="96"/>
                </a:cxn>
                <a:cxn ang="0">
                  <a:pos x="52" y="98"/>
                </a:cxn>
                <a:cxn ang="0">
                  <a:pos x="53" y="101"/>
                </a:cxn>
                <a:cxn ang="0">
                  <a:pos x="54" y="103"/>
                </a:cxn>
                <a:cxn ang="0">
                  <a:pos x="54" y="105"/>
                </a:cxn>
                <a:cxn ang="0">
                  <a:pos x="55" y="108"/>
                </a:cxn>
                <a:cxn ang="0">
                  <a:pos x="55" y="111"/>
                </a:cxn>
                <a:cxn ang="0">
                  <a:pos x="67" y="100"/>
                </a:cxn>
                <a:cxn ang="0">
                  <a:pos x="60" y="72"/>
                </a:cxn>
                <a:cxn ang="0">
                  <a:pos x="76" y="44"/>
                </a:cxn>
                <a:cxn ang="0">
                  <a:pos x="55" y="6"/>
                </a:cxn>
                <a:cxn ang="0">
                  <a:pos x="23" y="0"/>
                </a:cxn>
                <a:cxn ang="0">
                  <a:pos x="23" y="0"/>
                </a:cxn>
              </a:cxnLst>
              <a:rect l="0" t="0" r="r" b="b"/>
              <a:pathLst>
                <a:path w="76" h="111">
                  <a:moveTo>
                    <a:pt x="23" y="0"/>
                  </a:moveTo>
                  <a:lnTo>
                    <a:pt x="31" y="85"/>
                  </a:lnTo>
                  <a:lnTo>
                    <a:pt x="31" y="85"/>
                  </a:lnTo>
                  <a:lnTo>
                    <a:pt x="30" y="86"/>
                  </a:lnTo>
                  <a:lnTo>
                    <a:pt x="28" y="87"/>
                  </a:lnTo>
                  <a:lnTo>
                    <a:pt x="25" y="88"/>
                  </a:lnTo>
                  <a:lnTo>
                    <a:pt x="23" y="88"/>
                  </a:lnTo>
                  <a:lnTo>
                    <a:pt x="21" y="89"/>
                  </a:lnTo>
                  <a:lnTo>
                    <a:pt x="18" y="89"/>
                  </a:lnTo>
                  <a:lnTo>
                    <a:pt x="16" y="90"/>
                  </a:lnTo>
                  <a:lnTo>
                    <a:pt x="12" y="89"/>
                  </a:lnTo>
                  <a:lnTo>
                    <a:pt x="9" y="89"/>
                  </a:lnTo>
                  <a:lnTo>
                    <a:pt x="4" y="89"/>
                  </a:lnTo>
                  <a:lnTo>
                    <a:pt x="0" y="88"/>
                  </a:lnTo>
                  <a:lnTo>
                    <a:pt x="1" y="97"/>
                  </a:lnTo>
                  <a:lnTo>
                    <a:pt x="2" y="97"/>
                  </a:lnTo>
                  <a:lnTo>
                    <a:pt x="6" y="98"/>
                  </a:lnTo>
                  <a:lnTo>
                    <a:pt x="8" y="98"/>
                  </a:lnTo>
                  <a:lnTo>
                    <a:pt x="11" y="99"/>
                  </a:lnTo>
                  <a:lnTo>
                    <a:pt x="14" y="99"/>
                  </a:lnTo>
                  <a:lnTo>
                    <a:pt x="18" y="100"/>
                  </a:lnTo>
                  <a:lnTo>
                    <a:pt x="21" y="99"/>
                  </a:lnTo>
                  <a:lnTo>
                    <a:pt x="24" y="99"/>
                  </a:lnTo>
                  <a:lnTo>
                    <a:pt x="28" y="99"/>
                  </a:lnTo>
                  <a:lnTo>
                    <a:pt x="32" y="98"/>
                  </a:lnTo>
                  <a:lnTo>
                    <a:pt x="35" y="97"/>
                  </a:lnTo>
                  <a:lnTo>
                    <a:pt x="38" y="96"/>
                  </a:lnTo>
                  <a:lnTo>
                    <a:pt x="42" y="94"/>
                  </a:lnTo>
                  <a:lnTo>
                    <a:pt x="46" y="92"/>
                  </a:lnTo>
                  <a:lnTo>
                    <a:pt x="47" y="93"/>
                  </a:lnTo>
                  <a:lnTo>
                    <a:pt x="50" y="96"/>
                  </a:lnTo>
                  <a:lnTo>
                    <a:pt x="52" y="98"/>
                  </a:lnTo>
                  <a:lnTo>
                    <a:pt x="53" y="101"/>
                  </a:lnTo>
                  <a:lnTo>
                    <a:pt x="54" y="103"/>
                  </a:lnTo>
                  <a:lnTo>
                    <a:pt x="54" y="105"/>
                  </a:lnTo>
                  <a:lnTo>
                    <a:pt x="55" y="108"/>
                  </a:lnTo>
                  <a:lnTo>
                    <a:pt x="55" y="111"/>
                  </a:lnTo>
                  <a:lnTo>
                    <a:pt x="67" y="100"/>
                  </a:lnTo>
                  <a:lnTo>
                    <a:pt x="60" y="72"/>
                  </a:lnTo>
                  <a:lnTo>
                    <a:pt x="76" y="44"/>
                  </a:lnTo>
                  <a:lnTo>
                    <a:pt x="55" y="6"/>
                  </a:lnTo>
                  <a:lnTo>
                    <a:pt x="23" y="0"/>
                  </a:lnTo>
                  <a:lnTo>
                    <a:pt x="23" y="0"/>
                  </a:lnTo>
                  <a:close/>
                </a:path>
              </a:pathLst>
            </a:custGeom>
            <a:solidFill>
              <a:srgbClr val="B34D1A"/>
            </a:solidFill>
            <a:ln w="9525">
              <a:noFill/>
              <a:round/>
            </a:ln>
          </p:spPr>
          <p:txBody>
            <a:bodyPr/>
            <a:lstStyle/>
            <a:p>
              <a:endParaRPr lang="en-US"/>
            </a:p>
          </p:txBody>
        </p:sp>
        <p:sp>
          <p:nvSpPr>
            <p:cNvPr id="428150" name="Freeform 118"/>
            <p:cNvSpPr/>
            <p:nvPr/>
          </p:nvSpPr>
          <p:spPr bwMode="auto">
            <a:xfrm>
              <a:off x="4348" y="872"/>
              <a:ext cx="90" cy="90"/>
            </a:xfrm>
            <a:custGeom>
              <a:avLst/>
              <a:gdLst/>
              <a:ahLst/>
              <a:cxnLst>
                <a:cxn ang="0">
                  <a:pos x="7" y="25"/>
                </a:cxn>
                <a:cxn ang="0">
                  <a:pos x="14" y="23"/>
                </a:cxn>
                <a:cxn ang="0">
                  <a:pos x="23" y="22"/>
                </a:cxn>
                <a:cxn ang="0">
                  <a:pos x="32" y="24"/>
                </a:cxn>
                <a:cxn ang="0">
                  <a:pos x="40" y="31"/>
                </a:cxn>
                <a:cxn ang="0">
                  <a:pos x="47" y="43"/>
                </a:cxn>
                <a:cxn ang="0">
                  <a:pos x="52" y="62"/>
                </a:cxn>
                <a:cxn ang="0">
                  <a:pos x="58" y="62"/>
                </a:cxn>
                <a:cxn ang="0">
                  <a:pos x="60" y="58"/>
                </a:cxn>
                <a:cxn ang="0">
                  <a:pos x="64" y="55"/>
                </a:cxn>
                <a:cxn ang="0">
                  <a:pos x="69" y="56"/>
                </a:cxn>
                <a:cxn ang="0">
                  <a:pos x="72" y="59"/>
                </a:cxn>
                <a:cxn ang="0">
                  <a:pos x="74" y="63"/>
                </a:cxn>
                <a:cxn ang="0">
                  <a:pos x="74" y="69"/>
                </a:cxn>
                <a:cxn ang="0">
                  <a:pos x="70" y="74"/>
                </a:cxn>
                <a:cxn ang="0">
                  <a:pos x="67" y="90"/>
                </a:cxn>
                <a:cxn ang="0">
                  <a:pos x="69" y="86"/>
                </a:cxn>
                <a:cxn ang="0">
                  <a:pos x="75" y="80"/>
                </a:cxn>
                <a:cxn ang="0">
                  <a:pos x="82" y="70"/>
                </a:cxn>
                <a:cxn ang="0">
                  <a:pos x="88" y="58"/>
                </a:cxn>
                <a:cxn ang="0">
                  <a:pos x="90" y="44"/>
                </a:cxn>
                <a:cxn ang="0">
                  <a:pos x="87" y="29"/>
                </a:cxn>
                <a:cxn ang="0">
                  <a:pos x="75" y="14"/>
                </a:cxn>
                <a:cxn ang="0">
                  <a:pos x="54" y="2"/>
                </a:cxn>
                <a:cxn ang="0">
                  <a:pos x="52" y="1"/>
                </a:cxn>
                <a:cxn ang="0">
                  <a:pos x="47" y="0"/>
                </a:cxn>
                <a:cxn ang="0">
                  <a:pos x="39" y="0"/>
                </a:cxn>
                <a:cxn ang="0">
                  <a:pos x="31" y="0"/>
                </a:cxn>
                <a:cxn ang="0">
                  <a:pos x="22" y="2"/>
                </a:cxn>
                <a:cxn ang="0">
                  <a:pos x="13" y="7"/>
                </a:cxn>
                <a:cxn ang="0">
                  <a:pos x="5" y="15"/>
                </a:cxn>
                <a:cxn ang="0">
                  <a:pos x="0" y="28"/>
                </a:cxn>
              </a:cxnLst>
              <a:rect l="0" t="0" r="r" b="b"/>
              <a:pathLst>
                <a:path w="90" h="90">
                  <a:moveTo>
                    <a:pt x="0" y="28"/>
                  </a:moveTo>
                  <a:lnTo>
                    <a:pt x="7" y="25"/>
                  </a:lnTo>
                  <a:lnTo>
                    <a:pt x="9" y="23"/>
                  </a:lnTo>
                  <a:lnTo>
                    <a:pt x="14" y="23"/>
                  </a:lnTo>
                  <a:lnTo>
                    <a:pt x="19" y="22"/>
                  </a:lnTo>
                  <a:lnTo>
                    <a:pt x="23" y="22"/>
                  </a:lnTo>
                  <a:lnTo>
                    <a:pt x="27" y="23"/>
                  </a:lnTo>
                  <a:lnTo>
                    <a:pt x="32" y="24"/>
                  </a:lnTo>
                  <a:lnTo>
                    <a:pt x="36" y="27"/>
                  </a:lnTo>
                  <a:lnTo>
                    <a:pt x="40" y="31"/>
                  </a:lnTo>
                  <a:lnTo>
                    <a:pt x="43" y="36"/>
                  </a:lnTo>
                  <a:lnTo>
                    <a:pt x="47" y="43"/>
                  </a:lnTo>
                  <a:lnTo>
                    <a:pt x="50" y="51"/>
                  </a:lnTo>
                  <a:lnTo>
                    <a:pt x="52" y="62"/>
                  </a:lnTo>
                  <a:lnTo>
                    <a:pt x="58" y="62"/>
                  </a:lnTo>
                  <a:lnTo>
                    <a:pt x="58" y="62"/>
                  </a:lnTo>
                  <a:lnTo>
                    <a:pt x="59" y="60"/>
                  </a:lnTo>
                  <a:lnTo>
                    <a:pt x="60" y="58"/>
                  </a:lnTo>
                  <a:lnTo>
                    <a:pt x="62" y="56"/>
                  </a:lnTo>
                  <a:lnTo>
                    <a:pt x="64" y="55"/>
                  </a:lnTo>
                  <a:lnTo>
                    <a:pt x="68" y="55"/>
                  </a:lnTo>
                  <a:lnTo>
                    <a:pt x="69" y="56"/>
                  </a:lnTo>
                  <a:lnTo>
                    <a:pt x="70" y="57"/>
                  </a:lnTo>
                  <a:lnTo>
                    <a:pt x="72" y="59"/>
                  </a:lnTo>
                  <a:lnTo>
                    <a:pt x="74" y="62"/>
                  </a:lnTo>
                  <a:lnTo>
                    <a:pt x="74" y="63"/>
                  </a:lnTo>
                  <a:lnTo>
                    <a:pt x="75" y="67"/>
                  </a:lnTo>
                  <a:lnTo>
                    <a:pt x="74" y="69"/>
                  </a:lnTo>
                  <a:lnTo>
                    <a:pt x="73" y="72"/>
                  </a:lnTo>
                  <a:lnTo>
                    <a:pt x="70" y="74"/>
                  </a:lnTo>
                  <a:lnTo>
                    <a:pt x="67" y="76"/>
                  </a:lnTo>
                  <a:lnTo>
                    <a:pt x="67" y="90"/>
                  </a:lnTo>
                  <a:lnTo>
                    <a:pt x="67" y="89"/>
                  </a:lnTo>
                  <a:lnTo>
                    <a:pt x="69" y="86"/>
                  </a:lnTo>
                  <a:lnTo>
                    <a:pt x="71" y="84"/>
                  </a:lnTo>
                  <a:lnTo>
                    <a:pt x="75" y="80"/>
                  </a:lnTo>
                  <a:lnTo>
                    <a:pt x="78" y="75"/>
                  </a:lnTo>
                  <a:lnTo>
                    <a:pt x="82" y="70"/>
                  </a:lnTo>
                  <a:lnTo>
                    <a:pt x="85" y="64"/>
                  </a:lnTo>
                  <a:lnTo>
                    <a:pt x="88" y="58"/>
                  </a:lnTo>
                  <a:lnTo>
                    <a:pt x="90" y="51"/>
                  </a:lnTo>
                  <a:lnTo>
                    <a:pt x="90" y="44"/>
                  </a:lnTo>
                  <a:lnTo>
                    <a:pt x="89" y="36"/>
                  </a:lnTo>
                  <a:lnTo>
                    <a:pt x="87" y="29"/>
                  </a:lnTo>
                  <a:lnTo>
                    <a:pt x="82" y="22"/>
                  </a:lnTo>
                  <a:lnTo>
                    <a:pt x="75" y="14"/>
                  </a:lnTo>
                  <a:lnTo>
                    <a:pt x="66" y="7"/>
                  </a:lnTo>
                  <a:lnTo>
                    <a:pt x="54" y="2"/>
                  </a:lnTo>
                  <a:lnTo>
                    <a:pt x="53" y="1"/>
                  </a:lnTo>
                  <a:lnTo>
                    <a:pt x="52" y="1"/>
                  </a:lnTo>
                  <a:lnTo>
                    <a:pt x="50" y="0"/>
                  </a:lnTo>
                  <a:lnTo>
                    <a:pt x="47" y="0"/>
                  </a:lnTo>
                  <a:lnTo>
                    <a:pt x="43" y="0"/>
                  </a:lnTo>
                  <a:lnTo>
                    <a:pt x="39" y="0"/>
                  </a:lnTo>
                  <a:lnTo>
                    <a:pt x="35" y="0"/>
                  </a:lnTo>
                  <a:lnTo>
                    <a:pt x="31" y="0"/>
                  </a:lnTo>
                  <a:lnTo>
                    <a:pt x="26" y="1"/>
                  </a:lnTo>
                  <a:lnTo>
                    <a:pt x="22" y="2"/>
                  </a:lnTo>
                  <a:lnTo>
                    <a:pt x="17" y="4"/>
                  </a:lnTo>
                  <a:lnTo>
                    <a:pt x="13" y="7"/>
                  </a:lnTo>
                  <a:lnTo>
                    <a:pt x="8" y="11"/>
                  </a:lnTo>
                  <a:lnTo>
                    <a:pt x="5" y="15"/>
                  </a:lnTo>
                  <a:lnTo>
                    <a:pt x="2" y="22"/>
                  </a:lnTo>
                  <a:lnTo>
                    <a:pt x="0" y="28"/>
                  </a:lnTo>
                  <a:lnTo>
                    <a:pt x="0" y="28"/>
                  </a:lnTo>
                  <a:close/>
                </a:path>
              </a:pathLst>
            </a:custGeom>
            <a:solidFill>
              <a:srgbClr val="000000"/>
            </a:solidFill>
            <a:ln w="9525">
              <a:noFill/>
              <a:round/>
            </a:ln>
          </p:spPr>
          <p:txBody>
            <a:bodyPr/>
            <a:lstStyle/>
            <a:p>
              <a:endParaRPr lang="en-US"/>
            </a:p>
          </p:txBody>
        </p:sp>
        <p:sp>
          <p:nvSpPr>
            <p:cNvPr id="428151" name="Freeform 119"/>
            <p:cNvSpPr/>
            <p:nvPr/>
          </p:nvSpPr>
          <p:spPr bwMode="auto">
            <a:xfrm>
              <a:off x="4365" y="1018"/>
              <a:ext cx="34" cy="196"/>
            </a:xfrm>
            <a:custGeom>
              <a:avLst/>
              <a:gdLst/>
              <a:ahLst/>
              <a:cxnLst>
                <a:cxn ang="0">
                  <a:pos x="22" y="0"/>
                </a:cxn>
                <a:cxn ang="0">
                  <a:pos x="11" y="10"/>
                </a:cxn>
                <a:cxn ang="0">
                  <a:pos x="10" y="10"/>
                </a:cxn>
                <a:cxn ang="0">
                  <a:pos x="10" y="11"/>
                </a:cxn>
                <a:cxn ang="0">
                  <a:pos x="9" y="15"/>
                </a:cxn>
                <a:cxn ang="0">
                  <a:pos x="8" y="20"/>
                </a:cxn>
                <a:cxn ang="0">
                  <a:pos x="8" y="25"/>
                </a:cxn>
                <a:cxn ang="0">
                  <a:pos x="7" y="32"/>
                </a:cxn>
                <a:cxn ang="0">
                  <a:pos x="6" y="40"/>
                </a:cxn>
                <a:cxn ang="0">
                  <a:pos x="5" y="51"/>
                </a:cxn>
                <a:cxn ang="0">
                  <a:pos x="3" y="62"/>
                </a:cxn>
                <a:cxn ang="0">
                  <a:pos x="2" y="76"/>
                </a:cxn>
                <a:cxn ang="0">
                  <a:pos x="2" y="91"/>
                </a:cxn>
                <a:cxn ang="0">
                  <a:pos x="1" y="108"/>
                </a:cxn>
                <a:cxn ang="0">
                  <a:pos x="0" y="127"/>
                </a:cxn>
                <a:cxn ang="0">
                  <a:pos x="0" y="148"/>
                </a:cxn>
                <a:cxn ang="0">
                  <a:pos x="0" y="171"/>
                </a:cxn>
                <a:cxn ang="0">
                  <a:pos x="1" y="196"/>
                </a:cxn>
                <a:cxn ang="0">
                  <a:pos x="6" y="196"/>
                </a:cxn>
                <a:cxn ang="0">
                  <a:pos x="5" y="195"/>
                </a:cxn>
                <a:cxn ang="0">
                  <a:pos x="5" y="190"/>
                </a:cxn>
                <a:cxn ang="0">
                  <a:pos x="5" y="185"/>
                </a:cxn>
                <a:cxn ang="0">
                  <a:pos x="5" y="178"/>
                </a:cxn>
                <a:cxn ang="0">
                  <a:pos x="4" y="168"/>
                </a:cxn>
                <a:cxn ang="0">
                  <a:pos x="4" y="158"/>
                </a:cxn>
                <a:cxn ang="0">
                  <a:pos x="4" y="145"/>
                </a:cxn>
                <a:cxn ang="0">
                  <a:pos x="4" y="133"/>
                </a:cxn>
                <a:cxn ang="0">
                  <a:pos x="4" y="118"/>
                </a:cxn>
                <a:cxn ang="0">
                  <a:pos x="5" y="105"/>
                </a:cxn>
                <a:cxn ang="0">
                  <a:pos x="6" y="90"/>
                </a:cxn>
                <a:cxn ang="0">
                  <a:pos x="7" y="75"/>
                </a:cxn>
                <a:cxn ang="0">
                  <a:pos x="8" y="60"/>
                </a:cxn>
                <a:cxn ang="0">
                  <a:pos x="10" y="45"/>
                </a:cxn>
                <a:cxn ang="0">
                  <a:pos x="13" y="31"/>
                </a:cxn>
                <a:cxn ang="0">
                  <a:pos x="16" y="18"/>
                </a:cxn>
                <a:cxn ang="0">
                  <a:pos x="22" y="6"/>
                </a:cxn>
                <a:cxn ang="0">
                  <a:pos x="34" y="10"/>
                </a:cxn>
                <a:cxn ang="0">
                  <a:pos x="22" y="0"/>
                </a:cxn>
                <a:cxn ang="0">
                  <a:pos x="22" y="0"/>
                </a:cxn>
              </a:cxnLst>
              <a:rect l="0" t="0" r="r" b="b"/>
              <a:pathLst>
                <a:path w="34" h="196">
                  <a:moveTo>
                    <a:pt x="22" y="0"/>
                  </a:moveTo>
                  <a:lnTo>
                    <a:pt x="11" y="10"/>
                  </a:lnTo>
                  <a:lnTo>
                    <a:pt x="10" y="10"/>
                  </a:lnTo>
                  <a:lnTo>
                    <a:pt x="10" y="11"/>
                  </a:lnTo>
                  <a:lnTo>
                    <a:pt x="9" y="15"/>
                  </a:lnTo>
                  <a:lnTo>
                    <a:pt x="8" y="20"/>
                  </a:lnTo>
                  <a:lnTo>
                    <a:pt x="8" y="25"/>
                  </a:lnTo>
                  <a:lnTo>
                    <a:pt x="7" y="32"/>
                  </a:lnTo>
                  <a:lnTo>
                    <a:pt x="6" y="40"/>
                  </a:lnTo>
                  <a:lnTo>
                    <a:pt x="5" y="51"/>
                  </a:lnTo>
                  <a:lnTo>
                    <a:pt x="3" y="62"/>
                  </a:lnTo>
                  <a:lnTo>
                    <a:pt x="2" y="76"/>
                  </a:lnTo>
                  <a:lnTo>
                    <a:pt x="2" y="91"/>
                  </a:lnTo>
                  <a:lnTo>
                    <a:pt x="1" y="108"/>
                  </a:lnTo>
                  <a:lnTo>
                    <a:pt x="0" y="127"/>
                  </a:lnTo>
                  <a:lnTo>
                    <a:pt x="0" y="148"/>
                  </a:lnTo>
                  <a:lnTo>
                    <a:pt x="0" y="171"/>
                  </a:lnTo>
                  <a:lnTo>
                    <a:pt x="1" y="196"/>
                  </a:lnTo>
                  <a:lnTo>
                    <a:pt x="6" y="196"/>
                  </a:lnTo>
                  <a:lnTo>
                    <a:pt x="5" y="195"/>
                  </a:lnTo>
                  <a:lnTo>
                    <a:pt x="5" y="190"/>
                  </a:lnTo>
                  <a:lnTo>
                    <a:pt x="5" y="185"/>
                  </a:lnTo>
                  <a:lnTo>
                    <a:pt x="5" y="178"/>
                  </a:lnTo>
                  <a:lnTo>
                    <a:pt x="4" y="168"/>
                  </a:lnTo>
                  <a:lnTo>
                    <a:pt x="4" y="158"/>
                  </a:lnTo>
                  <a:lnTo>
                    <a:pt x="4" y="145"/>
                  </a:lnTo>
                  <a:lnTo>
                    <a:pt x="4" y="133"/>
                  </a:lnTo>
                  <a:lnTo>
                    <a:pt x="4" y="118"/>
                  </a:lnTo>
                  <a:lnTo>
                    <a:pt x="5" y="105"/>
                  </a:lnTo>
                  <a:lnTo>
                    <a:pt x="6" y="90"/>
                  </a:lnTo>
                  <a:lnTo>
                    <a:pt x="7" y="75"/>
                  </a:lnTo>
                  <a:lnTo>
                    <a:pt x="8" y="60"/>
                  </a:lnTo>
                  <a:lnTo>
                    <a:pt x="10" y="45"/>
                  </a:lnTo>
                  <a:lnTo>
                    <a:pt x="13" y="31"/>
                  </a:lnTo>
                  <a:lnTo>
                    <a:pt x="16" y="18"/>
                  </a:lnTo>
                  <a:lnTo>
                    <a:pt x="22" y="6"/>
                  </a:lnTo>
                  <a:lnTo>
                    <a:pt x="34" y="10"/>
                  </a:lnTo>
                  <a:lnTo>
                    <a:pt x="22" y="0"/>
                  </a:lnTo>
                  <a:lnTo>
                    <a:pt x="22" y="0"/>
                  </a:lnTo>
                  <a:close/>
                </a:path>
              </a:pathLst>
            </a:custGeom>
            <a:solidFill>
              <a:srgbClr val="DEC0EB"/>
            </a:solidFill>
            <a:ln w="9525">
              <a:noFill/>
              <a:round/>
            </a:ln>
          </p:spPr>
          <p:txBody>
            <a:bodyPr/>
            <a:lstStyle/>
            <a:p>
              <a:endParaRPr lang="en-US"/>
            </a:p>
          </p:txBody>
        </p:sp>
        <p:sp>
          <p:nvSpPr>
            <p:cNvPr id="428152" name="Freeform 120"/>
            <p:cNvSpPr/>
            <p:nvPr/>
          </p:nvSpPr>
          <p:spPr bwMode="auto">
            <a:xfrm>
              <a:off x="4406" y="1043"/>
              <a:ext cx="96" cy="243"/>
            </a:xfrm>
            <a:custGeom>
              <a:avLst/>
              <a:gdLst/>
              <a:ahLst/>
              <a:cxnLst>
                <a:cxn ang="0">
                  <a:pos x="96" y="0"/>
                </a:cxn>
                <a:cxn ang="0">
                  <a:pos x="59" y="13"/>
                </a:cxn>
                <a:cxn ang="0">
                  <a:pos x="45" y="131"/>
                </a:cxn>
                <a:cxn ang="0">
                  <a:pos x="0" y="238"/>
                </a:cxn>
                <a:cxn ang="0">
                  <a:pos x="15" y="243"/>
                </a:cxn>
                <a:cxn ang="0">
                  <a:pos x="32" y="243"/>
                </a:cxn>
                <a:cxn ang="0">
                  <a:pos x="44" y="214"/>
                </a:cxn>
                <a:cxn ang="0">
                  <a:pos x="62" y="214"/>
                </a:cxn>
                <a:cxn ang="0">
                  <a:pos x="54" y="180"/>
                </a:cxn>
                <a:cxn ang="0">
                  <a:pos x="76" y="122"/>
                </a:cxn>
                <a:cxn ang="0">
                  <a:pos x="96" y="0"/>
                </a:cxn>
                <a:cxn ang="0">
                  <a:pos x="96" y="0"/>
                </a:cxn>
              </a:cxnLst>
              <a:rect l="0" t="0" r="r" b="b"/>
              <a:pathLst>
                <a:path w="96" h="243">
                  <a:moveTo>
                    <a:pt x="96" y="0"/>
                  </a:moveTo>
                  <a:lnTo>
                    <a:pt x="59" y="13"/>
                  </a:lnTo>
                  <a:lnTo>
                    <a:pt x="45" y="131"/>
                  </a:lnTo>
                  <a:lnTo>
                    <a:pt x="0" y="238"/>
                  </a:lnTo>
                  <a:lnTo>
                    <a:pt x="15" y="243"/>
                  </a:lnTo>
                  <a:lnTo>
                    <a:pt x="32" y="243"/>
                  </a:lnTo>
                  <a:lnTo>
                    <a:pt x="44" y="214"/>
                  </a:lnTo>
                  <a:lnTo>
                    <a:pt x="62" y="214"/>
                  </a:lnTo>
                  <a:lnTo>
                    <a:pt x="54" y="180"/>
                  </a:lnTo>
                  <a:lnTo>
                    <a:pt x="76" y="122"/>
                  </a:lnTo>
                  <a:lnTo>
                    <a:pt x="96" y="0"/>
                  </a:lnTo>
                  <a:lnTo>
                    <a:pt x="96" y="0"/>
                  </a:lnTo>
                  <a:close/>
                </a:path>
              </a:pathLst>
            </a:custGeom>
            <a:solidFill>
              <a:srgbClr val="DEB01A"/>
            </a:solidFill>
            <a:ln w="9525">
              <a:noFill/>
              <a:round/>
            </a:ln>
          </p:spPr>
          <p:txBody>
            <a:bodyPr/>
            <a:lstStyle/>
            <a:p>
              <a:endParaRPr lang="en-US"/>
            </a:p>
          </p:txBody>
        </p:sp>
        <p:sp>
          <p:nvSpPr>
            <p:cNvPr id="428153" name="Freeform 121"/>
            <p:cNvSpPr/>
            <p:nvPr/>
          </p:nvSpPr>
          <p:spPr bwMode="auto">
            <a:xfrm>
              <a:off x="4386" y="1072"/>
              <a:ext cx="53" cy="181"/>
            </a:xfrm>
            <a:custGeom>
              <a:avLst/>
              <a:gdLst/>
              <a:ahLst/>
              <a:cxnLst>
                <a:cxn ang="0">
                  <a:pos x="53" y="0"/>
                </a:cxn>
                <a:cxn ang="0">
                  <a:pos x="39" y="20"/>
                </a:cxn>
                <a:cxn ang="0">
                  <a:pos x="34" y="78"/>
                </a:cxn>
                <a:cxn ang="0">
                  <a:pos x="0" y="181"/>
                </a:cxn>
                <a:cxn ang="0">
                  <a:pos x="9" y="181"/>
                </a:cxn>
                <a:cxn ang="0">
                  <a:pos x="48" y="74"/>
                </a:cxn>
                <a:cxn ang="0">
                  <a:pos x="53" y="0"/>
                </a:cxn>
                <a:cxn ang="0">
                  <a:pos x="53" y="0"/>
                </a:cxn>
              </a:cxnLst>
              <a:rect l="0" t="0" r="r" b="b"/>
              <a:pathLst>
                <a:path w="53" h="181">
                  <a:moveTo>
                    <a:pt x="53" y="0"/>
                  </a:moveTo>
                  <a:lnTo>
                    <a:pt x="39" y="20"/>
                  </a:lnTo>
                  <a:lnTo>
                    <a:pt x="34" y="78"/>
                  </a:lnTo>
                  <a:lnTo>
                    <a:pt x="0" y="181"/>
                  </a:lnTo>
                  <a:lnTo>
                    <a:pt x="9" y="181"/>
                  </a:lnTo>
                  <a:lnTo>
                    <a:pt x="48" y="74"/>
                  </a:lnTo>
                  <a:lnTo>
                    <a:pt x="53" y="0"/>
                  </a:lnTo>
                  <a:lnTo>
                    <a:pt x="53" y="0"/>
                  </a:lnTo>
                  <a:close/>
                </a:path>
              </a:pathLst>
            </a:custGeom>
            <a:solidFill>
              <a:srgbClr val="DEB01A"/>
            </a:solidFill>
            <a:ln w="9525">
              <a:noFill/>
              <a:round/>
            </a:ln>
          </p:spPr>
          <p:txBody>
            <a:bodyPr/>
            <a:lstStyle/>
            <a:p>
              <a:endParaRPr lang="en-US"/>
            </a:p>
          </p:txBody>
        </p:sp>
        <p:sp>
          <p:nvSpPr>
            <p:cNvPr id="428154" name="Freeform 122"/>
            <p:cNvSpPr/>
            <p:nvPr/>
          </p:nvSpPr>
          <p:spPr bwMode="auto">
            <a:xfrm>
              <a:off x="4682" y="711"/>
              <a:ext cx="89" cy="81"/>
            </a:xfrm>
            <a:custGeom>
              <a:avLst/>
              <a:gdLst/>
              <a:ahLst/>
              <a:cxnLst>
                <a:cxn ang="0">
                  <a:pos x="39" y="17"/>
                </a:cxn>
                <a:cxn ang="0">
                  <a:pos x="58" y="0"/>
                </a:cxn>
                <a:cxn ang="0">
                  <a:pos x="60" y="27"/>
                </a:cxn>
                <a:cxn ang="0">
                  <a:pos x="89" y="41"/>
                </a:cxn>
                <a:cxn ang="0">
                  <a:pos x="60" y="51"/>
                </a:cxn>
                <a:cxn ang="0">
                  <a:pos x="58" y="81"/>
                </a:cxn>
                <a:cxn ang="0">
                  <a:pos x="35" y="53"/>
                </a:cxn>
                <a:cxn ang="0">
                  <a:pos x="0" y="57"/>
                </a:cxn>
                <a:cxn ang="0">
                  <a:pos x="22" y="35"/>
                </a:cxn>
                <a:cxn ang="0">
                  <a:pos x="10" y="13"/>
                </a:cxn>
                <a:cxn ang="0">
                  <a:pos x="39" y="17"/>
                </a:cxn>
                <a:cxn ang="0">
                  <a:pos x="39" y="17"/>
                </a:cxn>
              </a:cxnLst>
              <a:rect l="0" t="0" r="r" b="b"/>
              <a:pathLst>
                <a:path w="89" h="81">
                  <a:moveTo>
                    <a:pt x="39" y="17"/>
                  </a:moveTo>
                  <a:lnTo>
                    <a:pt x="58" y="0"/>
                  </a:lnTo>
                  <a:lnTo>
                    <a:pt x="60" y="27"/>
                  </a:lnTo>
                  <a:lnTo>
                    <a:pt x="89" y="41"/>
                  </a:lnTo>
                  <a:lnTo>
                    <a:pt x="60" y="51"/>
                  </a:lnTo>
                  <a:lnTo>
                    <a:pt x="58" y="81"/>
                  </a:lnTo>
                  <a:lnTo>
                    <a:pt x="35" y="53"/>
                  </a:lnTo>
                  <a:lnTo>
                    <a:pt x="0" y="57"/>
                  </a:lnTo>
                  <a:lnTo>
                    <a:pt x="22" y="35"/>
                  </a:lnTo>
                  <a:lnTo>
                    <a:pt x="10" y="13"/>
                  </a:lnTo>
                  <a:lnTo>
                    <a:pt x="39" y="17"/>
                  </a:lnTo>
                  <a:lnTo>
                    <a:pt x="39" y="17"/>
                  </a:lnTo>
                  <a:close/>
                </a:path>
              </a:pathLst>
            </a:custGeom>
            <a:solidFill>
              <a:srgbClr val="FFFF80"/>
            </a:solidFill>
            <a:ln w="6350" cmpd="sng">
              <a:solidFill>
                <a:schemeClr val="bg2"/>
              </a:solidFill>
              <a:round/>
            </a:ln>
          </p:spPr>
          <p:txBody>
            <a:bodyPr/>
            <a:lstStyle/>
            <a:p>
              <a:endParaRPr lang="en-US"/>
            </a:p>
          </p:txBody>
        </p:sp>
        <p:sp>
          <p:nvSpPr>
            <p:cNvPr id="428155" name="Freeform 123"/>
            <p:cNvSpPr/>
            <p:nvPr/>
          </p:nvSpPr>
          <p:spPr bwMode="auto">
            <a:xfrm>
              <a:off x="4621" y="994"/>
              <a:ext cx="91" cy="81"/>
            </a:xfrm>
            <a:custGeom>
              <a:avLst/>
              <a:gdLst/>
              <a:ahLst/>
              <a:cxnLst>
                <a:cxn ang="0">
                  <a:pos x="39" y="17"/>
                </a:cxn>
                <a:cxn ang="0">
                  <a:pos x="60" y="0"/>
                </a:cxn>
                <a:cxn ang="0">
                  <a:pos x="62" y="28"/>
                </a:cxn>
                <a:cxn ang="0">
                  <a:pos x="91" y="41"/>
                </a:cxn>
                <a:cxn ang="0">
                  <a:pos x="62" y="51"/>
                </a:cxn>
                <a:cxn ang="0">
                  <a:pos x="60" y="81"/>
                </a:cxn>
                <a:cxn ang="0">
                  <a:pos x="36" y="54"/>
                </a:cxn>
                <a:cxn ang="0">
                  <a:pos x="0" y="57"/>
                </a:cxn>
                <a:cxn ang="0">
                  <a:pos x="24" y="36"/>
                </a:cxn>
                <a:cxn ang="0">
                  <a:pos x="12" y="12"/>
                </a:cxn>
                <a:cxn ang="0">
                  <a:pos x="39" y="17"/>
                </a:cxn>
                <a:cxn ang="0">
                  <a:pos x="39" y="17"/>
                </a:cxn>
              </a:cxnLst>
              <a:rect l="0" t="0" r="r" b="b"/>
              <a:pathLst>
                <a:path w="91" h="81">
                  <a:moveTo>
                    <a:pt x="39" y="17"/>
                  </a:moveTo>
                  <a:lnTo>
                    <a:pt x="60" y="0"/>
                  </a:lnTo>
                  <a:lnTo>
                    <a:pt x="62" y="28"/>
                  </a:lnTo>
                  <a:lnTo>
                    <a:pt x="91" y="41"/>
                  </a:lnTo>
                  <a:lnTo>
                    <a:pt x="62" y="51"/>
                  </a:lnTo>
                  <a:lnTo>
                    <a:pt x="60" y="81"/>
                  </a:lnTo>
                  <a:lnTo>
                    <a:pt x="36" y="54"/>
                  </a:lnTo>
                  <a:lnTo>
                    <a:pt x="0" y="57"/>
                  </a:lnTo>
                  <a:lnTo>
                    <a:pt x="24" y="36"/>
                  </a:lnTo>
                  <a:lnTo>
                    <a:pt x="12" y="12"/>
                  </a:lnTo>
                  <a:lnTo>
                    <a:pt x="39" y="17"/>
                  </a:lnTo>
                  <a:lnTo>
                    <a:pt x="39" y="17"/>
                  </a:lnTo>
                  <a:close/>
                </a:path>
              </a:pathLst>
            </a:custGeom>
            <a:solidFill>
              <a:srgbClr val="FFFF80"/>
            </a:solidFill>
            <a:ln w="6350" cmpd="sng">
              <a:solidFill>
                <a:schemeClr val="bg2"/>
              </a:solidFill>
              <a:round/>
            </a:ln>
          </p:spPr>
          <p:txBody>
            <a:bodyPr/>
            <a:lstStyle/>
            <a:p>
              <a:endParaRPr lang="en-US"/>
            </a:p>
          </p:txBody>
        </p:sp>
        <p:sp>
          <p:nvSpPr>
            <p:cNvPr id="428156" name="Freeform 124"/>
            <p:cNvSpPr/>
            <p:nvPr/>
          </p:nvSpPr>
          <p:spPr bwMode="auto">
            <a:xfrm>
              <a:off x="4027" y="848"/>
              <a:ext cx="91" cy="80"/>
            </a:xfrm>
            <a:custGeom>
              <a:avLst/>
              <a:gdLst/>
              <a:ahLst/>
              <a:cxnLst>
                <a:cxn ang="0">
                  <a:pos x="39" y="16"/>
                </a:cxn>
                <a:cxn ang="0">
                  <a:pos x="59" y="0"/>
                </a:cxn>
                <a:cxn ang="0">
                  <a:pos x="62" y="27"/>
                </a:cxn>
                <a:cxn ang="0">
                  <a:pos x="91" y="39"/>
                </a:cxn>
                <a:cxn ang="0">
                  <a:pos x="62" y="51"/>
                </a:cxn>
                <a:cxn ang="0">
                  <a:pos x="59" y="80"/>
                </a:cxn>
                <a:cxn ang="0">
                  <a:pos x="34" y="53"/>
                </a:cxn>
                <a:cxn ang="0">
                  <a:pos x="0" y="56"/>
                </a:cxn>
                <a:cxn ang="0">
                  <a:pos x="24" y="35"/>
                </a:cxn>
                <a:cxn ang="0">
                  <a:pos x="10" y="12"/>
                </a:cxn>
                <a:cxn ang="0">
                  <a:pos x="39" y="16"/>
                </a:cxn>
                <a:cxn ang="0">
                  <a:pos x="39" y="16"/>
                </a:cxn>
              </a:cxnLst>
              <a:rect l="0" t="0" r="r" b="b"/>
              <a:pathLst>
                <a:path w="91" h="80">
                  <a:moveTo>
                    <a:pt x="39" y="16"/>
                  </a:moveTo>
                  <a:lnTo>
                    <a:pt x="59" y="0"/>
                  </a:lnTo>
                  <a:lnTo>
                    <a:pt x="62" y="27"/>
                  </a:lnTo>
                  <a:lnTo>
                    <a:pt x="91" y="39"/>
                  </a:lnTo>
                  <a:lnTo>
                    <a:pt x="62" y="51"/>
                  </a:lnTo>
                  <a:lnTo>
                    <a:pt x="59" y="80"/>
                  </a:lnTo>
                  <a:lnTo>
                    <a:pt x="34" y="53"/>
                  </a:lnTo>
                  <a:lnTo>
                    <a:pt x="0" y="56"/>
                  </a:lnTo>
                  <a:lnTo>
                    <a:pt x="24" y="35"/>
                  </a:lnTo>
                  <a:lnTo>
                    <a:pt x="10" y="12"/>
                  </a:lnTo>
                  <a:lnTo>
                    <a:pt x="39" y="16"/>
                  </a:lnTo>
                  <a:lnTo>
                    <a:pt x="39" y="16"/>
                  </a:lnTo>
                  <a:close/>
                </a:path>
              </a:pathLst>
            </a:custGeom>
            <a:solidFill>
              <a:srgbClr val="FFFF80"/>
            </a:solidFill>
            <a:ln w="6350" cmpd="sng">
              <a:solidFill>
                <a:schemeClr val="bg2"/>
              </a:solidFill>
              <a:round/>
            </a:ln>
          </p:spPr>
          <p:txBody>
            <a:bodyPr/>
            <a:lstStyle/>
            <a:p>
              <a:endParaRPr lang="en-US"/>
            </a:p>
          </p:txBody>
        </p:sp>
        <p:sp>
          <p:nvSpPr>
            <p:cNvPr id="428157" name="Freeform 125"/>
            <p:cNvSpPr/>
            <p:nvPr/>
          </p:nvSpPr>
          <p:spPr bwMode="auto">
            <a:xfrm>
              <a:off x="4488" y="657"/>
              <a:ext cx="90" cy="81"/>
            </a:xfrm>
            <a:custGeom>
              <a:avLst/>
              <a:gdLst/>
              <a:ahLst/>
              <a:cxnLst>
                <a:cxn ang="0">
                  <a:pos x="39" y="18"/>
                </a:cxn>
                <a:cxn ang="0">
                  <a:pos x="59" y="0"/>
                </a:cxn>
                <a:cxn ang="0">
                  <a:pos x="61" y="29"/>
                </a:cxn>
                <a:cxn ang="0">
                  <a:pos x="90" y="41"/>
                </a:cxn>
                <a:cxn ang="0">
                  <a:pos x="61" y="53"/>
                </a:cxn>
                <a:cxn ang="0">
                  <a:pos x="59" y="81"/>
                </a:cxn>
                <a:cxn ang="0">
                  <a:pos x="35" y="55"/>
                </a:cxn>
                <a:cxn ang="0">
                  <a:pos x="0" y="58"/>
                </a:cxn>
                <a:cxn ang="0">
                  <a:pos x="24" y="36"/>
                </a:cxn>
                <a:cxn ang="0">
                  <a:pos x="12" y="13"/>
                </a:cxn>
                <a:cxn ang="0">
                  <a:pos x="39" y="18"/>
                </a:cxn>
                <a:cxn ang="0">
                  <a:pos x="39" y="18"/>
                </a:cxn>
              </a:cxnLst>
              <a:rect l="0" t="0" r="r" b="b"/>
              <a:pathLst>
                <a:path w="90" h="81">
                  <a:moveTo>
                    <a:pt x="39" y="18"/>
                  </a:moveTo>
                  <a:lnTo>
                    <a:pt x="59" y="0"/>
                  </a:lnTo>
                  <a:lnTo>
                    <a:pt x="61" y="29"/>
                  </a:lnTo>
                  <a:lnTo>
                    <a:pt x="90" y="41"/>
                  </a:lnTo>
                  <a:lnTo>
                    <a:pt x="61" y="53"/>
                  </a:lnTo>
                  <a:lnTo>
                    <a:pt x="59" y="81"/>
                  </a:lnTo>
                  <a:lnTo>
                    <a:pt x="35" y="55"/>
                  </a:lnTo>
                  <a:lnTo>
                    <a:pt x="0" y="58"/>
                  </a:lnTo>
                  <a:lnTo>
                    <a:pt x="24" y="36"/>
                  </a:lnTo>
                  <a:lnTo>
                    <a:pt x="12" y="13"/>
                  </a:lnTo>
                  <a:lnTo>
                    <a:pt x="39" y="18"/>
                  </a:lnTo>
                  <a:lnTo>
                    <a:pt x="39" y="18"/>
                  </a:lnTo>
                  <a:close/>
                </a:path>
              </a:pathLst>
            </a:custGeom>
            <a:solidFill>
              <a:srgbClr val="FFFF80"/>
            </a:solidFill>
            <a:ln w="6350" cmpd="sng">
              <a:solidFill>
                <a:schemeClr val="bg2"/>
              </a:solidFill>
              <a:round/>
            </a:ln>
          </p:spPr>
          <p:txBody>
            <a:bodyPr/>
            <a:lstStyle/>
            <a:p>
              <a:endParaRPr lang="en-US"/>
            </a:p>
          </p:txBody>
        </p:sp>
        <p:sp>
          <p:nvSpPr>
            <p:cNvPr id="428158" name="Freeform 126"/>
            <p:cNvSpPr/>
            <p:nvPr/>
          </p:nvSpPr>
          <p:spPr bwMode="auto">
            <a:xfrm>
              <a:off x="4138" y="647"/>
              <a:ext cx="91" cy="80"/>
            </a:xfrm>
            <a:custGeom>
              <a:avLst/>
              <a:gdLst/>
              <a:ahLst/>
              <a:cxnLst>
                <a:cxn ang="0">
                  <a:pos x="39" y="17"/>
                </a:cxn>
                <a:cxn ang="0">
                  <a:pos x="59" y="0"/>
                </a:cxn>
                <a:cxn ang="0">
                  <a:pos x="62" y="28"/>
                </a:cxn>
                <a:cxn ang="0">
                  <a:pos x="91" y="41"/>
                </a:cxn>
                <a:cxn ang="0">
                  <a:pos x="62" y="51"/>
                </a:cxn>
                <a:cxn ang="0">
                  <a:pos x="59" y="80"/>
                </a:cxn>
                <a:cxn ang="0">
                  <a:pos x="34" y="53"/>
                </a:cxn>
                <a:cxn ang="0">
                  <a:pos x="0" y="56"/>
                </a:cxn>
                <a:cxn ang="0">
                  <a:pos x="24" y="36"/>
                </a:cxn>
                <a:cxn ang="0">
                  <a:pos x="12" y="12"/>
                </a:cxn>
                <a:cxn ang="0">
                  <a:pos x="39" y="17"/>
                </a:cxn>
                <a:cxn ang="0">
                  <a:pos x="39" y="17"/>
                </a:cxn>
              </a:cxnLst>
              <a:rect l="0" t="0" r="r" b="b"/>
              <a:pathLst>
                <a:path w="91" h="80">
                  <a:moveTo>
                    <a:pt x="39" y="17"/>
                  </a:moveTo>
                  <a:lnTo>
                    <a:pt x="59" y="0"/>
                  </a:lnTo>
                  <a:lnTo>
                    <a:pt x="62" y="28"/>
                  </a:lnTo>
                  <a:lnTo>
                    <a:pt x="91" y="41"/>
                  </a:lnTo>
                  <a:lnTo>
                    <a:pt x="62" y="51"/>
                  </a:lnTo>
                  <a:lnTo>
                    <a:pt x="59" y="80"/>
                  </a:lnTo>
                  <a:lnTo>
                    <a:pt x="34" y="53"/>
                  </a:lnTo>
                  <a:lnTo>
                    <a:pt x="0" y="56"/>
                  </a:lnTo>
                  <a:lnTo>
                    <a:pt x="24" y="36"/>
                  </a:lnTo>
                  <a:lnTo>
                    <a:pt x="12" y="12"/>
                  </a:lnTo>
                  <a:lnTo>
                    <a:pt x="39" y="17"/>
                  </a:lnTo>
                  <a:lnTo>
                    <a:pt x="39" y="17"/>
                  </a:lnTo>
                  <a:close/>
                </a:path>
              </a:pathLst>
            </a:custGeom>
            <a:solidFill>
              <a:srgbClr val="FFFF80"/>
            </a:solidFill>
            <a:ln w="6350" cmpd="sng">
              <a:solidFill>
                <a:schemeClr val="bg2"/>
              </a:solidFill>
              <a:round/>
            </a:ln>
          </p:spPr>
          <p:txBody>
            <a:bodyPr/>
            <a:lstStyle/>
            <a:p>
              <a:endParaRPr lang="en-US"/>
            </a:p>
          </p:txBody>
        </p:sp>
        <p:sp>
          <p:nvSpPr>
            <p:cNvPr id="428159" name="Freeform 127"/>
            <p:cNvSpPr/>
            <p:nvPr/>
          </p:nvSpPr>
          <p:spPr bwMode="auto">
            <a:xfrm>
              <a:off x="4473" y="810"/>
              <a:ext cx="89" cy="81"/>
            </a:xfrm>
            <a:custGeom>
              <a:avLst/>
              <a:gdLst/>
              <a:ahLst/>
              <a:cxnLst>
                <a:cxn ang="0">
                  <a:pos x="39" y="17"/>
                </a:cxn>
                <a:cxn ang="0">
                  <a:pos x="58" y="0"/>
                </a:cxn>
                <a:cxn ang="0">
                  <a:pos x="60" y="28"/>
                </a:cxn>
                <a:cxn ang="0">
                  <a:pos x="89" y="40"/>
                </a:cxn>
                <a:cxn ang="0">
                  <a:pos x="60" y="52"/>
                </a:cxn>
                <a:cxn ang="0">
                  <a:pos x="58" y="81"/>
                </a:cxn>
                <a:cxn ang="0">
                  <a:pos x="34" y="55"/>
                </a:cxn>
                <a:cxn ang="0">
                  <a:pos x="0" y="57"/>
                </a:cxn>
                <a:cxn ang="0">
                  <a:pos x="23" y="36"/>
                </a:cxn>
                <a:cxn ang="0">
                  <a:pos x="10" y="13"/>
                </a:cxn>
                <a:cxn ang="0">
                  <a:pos x="39" y="17"/>
                </a:cxn>
                <a:cxn ang="0">
                  <a:pos x="39" y="17"/>
                </a:cxn>
              </a:cxnLst>
              <a:rect l="0" t="0" r="r" b="b"/>
              <a:pathLst>
                <a:path w="89" h="81">
                  <a:moveTo>
                    <a:pt x="39" y="17"/>
                  </a:moveTo>
                  <a:lnTo>
                    <a:pt x="58" y="0"/>
                  </a:lnTo>
                  <a:lnTo>
                    <a:pt x="60" y="28"/>
                  </a:lnTo>
                  <a:lnTo>
                    <a:pt x="89" y="40"/>
                  </a:lnTo>
                  <a:lnTo>
                    <a:pt x="60" y="52"/>
                  </a:lnTo>
                  <a:lnTo>
                    <a:pt x="58" y="81"/>
                  </a:lnTo>
                  <a:lnTo>
                    <a:pt x="34" y="55"/>
                  </a:lnTo>
                  <a:lnTo>
                    <a:pt x="0" y="57"/>
                  </a:lnTo>
                  <a:lnTo>
                    <a:pt x="23" y="36"/>
                  </a:lnTo>
                  <a:lnTo>
                    <a:pt x="10" y="13"/>
                  </a:lnTo>
                  <a:lnTo>
                    <a:pt x="39" y="17"/>
                  </a:lnTo>
                  <a:lnTo>
                    <a:pt x="39" y="17"/>
                  </a:lnTo>
                  <a:close/>
                </a:path>
              </a:pathLst>
            </a:custGeom>
            <a:solidFill>
              <a:srgbClr val="FFFF80"/>
            </a:solidFill>
            <a:ln w="6350" cmpd="sng">
              <a:solidFill>
                <a:schemeClr val="bg2"/>
              </a:solidFill>
              <a:round/>
            </a:ln>
          </p:spPr>
          <p:txBody>
            <a:bodyPr/>
            <a:lstStyle/>
            <a:p>
              <a:endParaRPr lang="en-US"/>
            </a:p>
          </p:txBody>
        </p:sp>
        <p:sp>
          <p:nvSpPr>
            <p:cNvPr id="428160" name="Freeform 128"/>
            <p:cNvSpPr/>
            <p:nvPr/>
          </p:nvSpPr>
          <p:spPr bwMode="auto">
            <a:xfrm>
              <a:off x="4050" y="1025"/>
              <a:ext cx="89" cy="81"/>
            </a:xfrm>
            <a:custGeom>
              <a:avLst/>
              <a:gdLst/>
              <a:ahLst/>
              <a:cxnLst>
                <a:cxn ang="0">
                  <a:pos x="39" y="16"/>
                </a:cxn>
                <a:cxn ang="0">
                  <a:pos x="58" y="0"/>
                </a:cxn>
                <a:cxn ang="0">
                  <a:pos x="60" y="28"/>
                </a:cxn>
                <a:cxn ang="0">
                  <a:pos x="89" y="39"/>
                </a:cxn>
                <a:cxn ang="0">
                  <a:pos x="60" y="52"/>
                </a:cxn>
                <a:cxn ang="0">
                  <a:pos x="58" y="81"/>
                </a:cxn>
                <a:cxn ang="0">
                  <a:pos x="35" y="55"/>
                </a:cxn>
                <a:cxn ang="0">
                  <a:pos x="0" y="57"/>
                </a:cxn>
                <a:cxn ang="0">
                  <a:pos x="23" y="36"/>
                </a:cxn>
                <a:cxn ang="0">
                  <a:pos x="11" y="13"/>
                </a:cxn>
                <a:cxn ang="0">
                  <a:pos x="39" y="16"/>
                </a:cxn>
                <a:cxn ang="0">
                  <a:pos x="39" y="16"/>
                </a:cxn>
              </a:cxnLst>
              <a:rect l="0" t="0" r="r" b="b"/>
              <a:pathLst>
                <a:path w="89" h="81">
                  <a:moveTo>
                    <a:pt x="39" y="16"/>
                  </a:moveTo>
                  <a:lnTo>
                    <a:pt x="58" y="0"/>
                  </a:lnTo>
                  <a:lnTo>
                    <a:pt x="60" y="28"/>
                  </a:lnTo>
                  <a:lnTo>
                    <a:pt x="89" y="39"/>
                  </a:lnTo>
                  <a:lnTo>
                    <a:pt x="60" y="52"/>
                  </a:lnTo>
                  <a:lnTo>
                    <a:pt x="58" y="81"/>
                  </a:lnTo>
                  <a:lnTo>
                    <a:pt x="35" y="55"/>
                  </a:lnTo>
                  <a:lnTo>
                    <a:pt x="0" y="57"/>
                  </a:lnTo>
                  <a:lnTo>
                    <a:pt x="23" y="36"/>
                  </a:lnTo>
                  <a:lnTo>
                    <a:pt x="11" y="13"/>
                  </a:lnTo>
                  <a:lnTo>
                    <a:pt x="39" y="16"/>
                  </a:lnTo>
                  <a:lnTo>
                    <a:pt x="39" y="16"/>
                  </a:lnTo>
                  <a:close/>
                </a:path>
              </a:pathLst>
            </a:custGeom>
            <a:solidFill>
              <a:srgbClr val="FFFF80"/>
            </a:solidFill>
            <a:ln w="6350" cmpd="sng">
              <a:solidFill>
                <a:schemeClr val="bg2"/>
              </a:solidFill>
              <a:round/>
            </a:ln>
          </p:spPr>
          <p:txBody>
            <a:bodyPr/>
            <a:lstStyle/>
            <a:p>
              <a:endParaRPr lang="en-US"/>
            </a:p>
          </p:txBody>
        </p:sp>
        <p:sp>
          <p:nvSpPr>
            <p:cNvPr id="428161" name="Freeform 129"/>
            <p:cNvSpPr/>
            <p:nvPr/>
          </p:nvSpPr>
          <p:spPr bwMode="auto">
            <a:xfrm>
              <a:off x="4309" y="662"/>
              <a:ext cx="91" cy="80"/>
            </a:xfrm>
            <a:custGeom>
              <a:avLst/>
              <a:gdLst/>
              <a:ahLst/>
              <a:cxnLst>
                <a:cxn ang="0">
                  <a:pos x="39" y="16"/>
                </a:cxn>
                <a:cxn ang="0">
                  <a:pos x="59" y="0"/>
                </a:cxn>
                <a:cxn ang="0">
                  <a:pos x="62" y="28"/>
                </a:cxn>
                <a:cxn ang="0">
                  <a:pos x="91" y="39"/>
                </a:cxn>
                <a:cxn ang="0">
                  <a:pos x="62" y="52"/>
                </a:cxn>
                <a:cxn ang="0">
                  <a:pos x="59" y="80"/>
                </a:cxn>
                <a:cxn ang="0">
                  <a:pos x="35" y="54"/>
                </a:cxn>
                <a:cxn ang="0">
                  <a:pos x="0" y="57"/>
                </a:cxn>
                <a:cxn ang="0">
                  <a:pos x="24" y="36"/>
                </a:cxn>
                <a:cxn ang="0">
                  <a:pos x="12" y="13"/>
                </a:cxn>
                <a:cxn ang="0">
                  <a:pos x="39" y="16"/>
                </a:cxn>
                <a:cxn ang="0">
                  <a:pos x="39" y="16"/>
                </a:cxn>
              </a:cxnLst>
              <a:rect l="0" t="0" r="r" b="b"/>
              <a:pathLst>
                <a:path w="91" h="80">
                  <a:moveTo>
                    <a:pt x="39" y="16"/>
                  </a:moveTo>
                  <a:lnTo>
                    <a:pt x="59" y="0"/>
                  </a:lnTo>
                  <a:lnTo>
                    <a:pt x="62" y="28"/>
                  </a:lnTo>
                  <a:lnTo>
                    <a:pt x="91" y="39"/>
                  </a:lnTo>
                  <a:lnTo>
                    <a:pt x="62" y="52"/>
                  </a:lnTo>
                  <a:lnTo>
                    <a:pt x="59" y="80"/>
                  </a:lnTo>
                  <a:lnTo>
                    <a:pt x="35" y="54"/>
                  </a:lnTo>
                  <a:lnTo>
                    <a:pt x="0" y="57"/>
                  </a:lnTo>
                  <a:lnTo>
                    <a:pt x="24" y="36"/>
                  </a:lnTo>
                  <a:lnTo>
                    <a:pt x="12" y="13"/>
                  </a:lnTo>
                  <a:lnTo>
                    <a:pt x="39" y="16"/>
                  </a:lnTo>
                  <a:lnTo>
                    <a:pt x="39" y="16"/>
                  </a:lnTo>
                  <a:close/>
                </a:path>
              </a:pathLst>
            </a:custGeom>
            <a:solidFill>
              <a:srgbClr val="FFFF80"/>
            </a:solidFill>
            <a:ln w="6350" cmpd="sng">
              <a:solidFill>
                <a:schemeClr val="bg2"/>
              </a:solidFill>
              <a:round/>
            </a:ln>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457200" y="148772"/>
            <a:ext cx="8229600" cy="1143000"/>
          </a:xfrm>
        </p:spPr>
        <p:txBody>
          <a:bodyPr/>
          <a:lstStyle/>
          <a:p>
            <a:r>
              <a:rPr lang="en-US" altLang="zh-CN" dirty="0">
                <a:ea typeface="宋体" panose="02010600030101010101" pitchFamily="2" charset="-122"/>
              </a:rPr>
              <a:t>Class Design Overview</a:t>
            </a:r>
            <a:endParaRPr lang="en-US" altLang="zh-CN" dirty="0">
              <a:ea typeface="宋体" panose="02010600030101010101" pitchFamily="2" charset="-122"/>
            </a:endParaRPr>
          </a:p>
        </p:txBody>
      </p:sp>
      <p:grpSp>
        <p:nvGrpSpPr>
          <p:cNvPr id="344067" name="Group 3"/>
          <p:cNvGrpSpPr/>
          <p:nvPr/>
        </p:nvGrpSpPr>
        <p:grpSpPr bwMode="auto">
          <a:xfrm>
            <a:off x="1195388" y="4013200"/>
            <a:ext cx="1720850" cy="1860550"/>
            <a:chOff x="2064" y="2736"/>
            <a:chExt cx="1084" cy="1172"/>
          </a:xfrm>
        </p:grpSpPr>
        <p:grpSp>
          <p:nvGrpSpPr>
            <p:cNvPr id="344068" name="Group 4"/>
            <p:cNvGrpSpPr/>
            <p:nvPr/>
          </p:nvGrpSpPr>
          <p:grpSpPr bwMode="auto">
            <a:xfrm>
              <a:off x="2390" y="2736"/>
              <a:ext cx="432" cy="720"/>
              <a:chOff x="1249" y="2496"/>
              <a:chExt cx="432" cy="720"/>
            </a:xfrm>
          </p:grpSpPr>
          <p:sp>
            <p:nvSpPr>
              <p:cNvPr id="344069"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070"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1"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2"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3"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4"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5"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6"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7"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8"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79"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0"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1"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2"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3"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4"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5"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086"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087" name="Text Box 23"/>
            <p:cNvSpPr txBox="1">
              <a:spLocks noChangeArrowheads="1"/>
            </p:cNvSpPr>
            <p:nvPr/>
          </p:nvSpPr>
          <p:spPr bwMode="auto">
            <a:xfrm>
              <a:off x="2064" y="3504"/>
              <a:ext cx="1084" cy="404"/>
            </a:xfrm>
            <a:prstGeom prst="rect">
              <a:avLst/>
            </a:prstGeom>
            <a:noFill/>
            <a:ln w="28575">
              <a:noFill/>
              <a:miter lim="800000"/>
              <a:headEnd type="none" w="sm" len="sm"/>
              <a:tailEnd type="none" w="lg" len="lg"/>
            </a:ln>
            <a:effectLst/>
          </p:spPr>
          <p:txBody>
            <a:bodyPr wrap="none">
              <a:spAutoFit/>
            </a:bodyPr>
            <a:lstStyle/>
            <a:p>
              <a:r>
                <a:rPr lang="en-US" altLang="zh-CN" sz="1800" b="0" dirty="0">
                  <a:ea typeface="宋体" panose="02010600030101010101" pitchFamily="2" charset="-122"/>
                </a:rPr>
                <a:t>Supplementary</a:t>
              </a:r>
              <a:endParaRPr lang="en-US" altLang="zh-CN" sz="1800" b="0" dirty="0">
                <a:ea typeface="宋体" panose="02010600030101010101" pitchFamily="2" charset="-122"/>
              </a:endParaRPr>
            </a:p>
            <a:p>
              <a:r>
                <a:rPr lang="en-US" altLang="zh-CN" sz="1800" b="0" dirty="0">
                  <a:ea typeface="宋体" panose="02010600030101010101" pitchFamily="2" charset="-122"/>
                </a:rPr>
                <a:t>Specifications</a:t>
              </a:r>
              <a:endParaRPr lang="en-US" altLang="zh-CN" sz="1800" b="0" dirty="0">
                <a:ea typeface="宋体" panose="02010600030101010101" pitchFamily="2" charset="-122"/>
              </a:endParaRPr>
            </a:p>
          </p:txBody>
        </p:sp>
      </p:grpSp>
      <p:sp>
        <p:nvSpPr>
          <p:cNvPr id="344088" name="AutoShape 24"/>
          <p:cNvSpPr>
            <a:spLocks noChangeArrowheads="1"/>
          </p:cNvSpPr>
          <p:nvPr/>
        </p:nvSpPr>
        <p:spPr bwMode="auto">
          <a:xfrm>
            <a:off x="4035425" y="2847975"/>
            <a:ext cx="1751013" cy="966788"/>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89" name="AutoShape 25"/>
          <p:cNvSpPr>
            <a:spLocks noChangeArrowheads="1"/>
          </p:cNvSpPr>
          <p:nvPr/>
        </p:nvSpPr>
        <p:spPr bwMode="auto">
          <a:xfrm>
            <a:off x="3897313" y="2986088"/>
            <a:ext cx="1751012" cy="966787"/>
          </a:xfrm>
          <a:prstGeom prst="homePlate">
            <a:avLst>
              <a:gd name="adj" fmla="val 54955"/>
            </a:avLst>
          </a:prstGeom>
          <a:solidFill>
            <a:srgbClr val="00CCFF"/>
          </a:solidFill>
          <a:ln w="28575">
            <a:solidFill>
              <a:schemeClr val="bg2"/>
            </a:solidFill>
            <a:miter lim="800000"/>
            <a:headEnd type="none" w="sm" len="sm"/>
            <a:tailEnd type="none" w="lg" len="lg"/>
          </a:ln>
          <a:effectLst/>
        </p:spPr>
        <p:txBody>
          <a:bodyPr wrap="none" anchor="ctr"/>
          <a:lstStyle/>
          <a:p>
            <a:endParaRPr lang="en-US"/>
          </a:p>
        </p:txBody>
      </p:sp>
      <p:sp>
        <p:nvSpPr>
          <p:cNvPr id="344090" name="AutoShape 26"/>
          <p:cNvSpPr>
            <a:spLocks noChangeArrowheads="1"/>
          </p:cNvSpPr>
          <p:nvPr/>
        </p:nvSpPr>
        <p:spPr bwMode="auto">
          <a:xfrm>
            <a:off x="3784600" y="3124200"/>
            <a:ext cx="1752600" cy="966788"/>
          </a:xfrm>
          <a:prstGeom prst="homePlate">
            <a:avLst>
              <a:gd name="adj" fmla="val 55005"/>
            </a:avLst>
          </a:prstGeom>
          <a:solidFill>
            <a:srgbClr val="00CCFF"/>
          </a:solidFill>
          <a:ln w="28575">
            <a:solidFill>
              <a:schemeClr val="bg2"/>
            </a:solidFill>
            <a:miter lim="800000"/>
            <a:headEnd type="none" w="sm" len="sm"/>
            <a:tailEnd type="none" w="lg" len="lg"/>
          </a:ln>
          <a:effectLst/>
        </p:spPr>
        <p:txBody>
          <a:bodyPr wrap="none" anchor="ctr"/>
          <a:lstStyle/>
          <a:p>
            <a:r>
              <a:rPr lang="en-US" altLang="zh-CN" sz="2000" b="0" dirty="0">
                <a:solidFill>
                  <a:schemeClr val="bg2"/>
                </a:solidFill>
                <a:ea typeface="宋体" panose="02010600030101010101" pitchFamily="2" charset="-122"/>
              </a:rPr>
              <a:t>Class</a:t>
            </a:r>
            <a:br>
              <a:rPr lang="en-US" altLang="zh-CN" sz="2000" b="0" dirty="0">
                <a:solidFill>
                  <a:schemeClr val="bg2"/>
                </a:solidFill>
                <a:ea typeface="宋体" panose="02010600030101010101" pitchFamily="2" charset="-122"/>
              </a:rPr>
            </a:br>
            <a:r>
              <a:rPr lang="en-US" altLang="zh-CN" sz="2000" b="0" dirty="0">
                <a:solidFill>
                  <a:schemeClr val="bg2"/>
                </a:solidFill>
                <a:ea typeface="宋体" panose="02010600030101010101" pitchFamily="2" charset="-122"/>
              </a:rPr>
              <a:t>Design</a:t>
            </a:r>
            <a:endParaRPr lang="en-US" altLang="zh-CN" sz="1800" b="0" dirty="0">
              <a:solidFill>
                <a:schemeClr val="bg2"/>
              </a:solidFill>
              <a:ea typeface="宋体" panose="02010600030101010101" pitchFamily="2" charset="-122"/>
            </a:endParaRPr>
          </a:p>
        </p:txBody>
      </p:sp>
      <p:grpSp>
        <p:nvGrpSpPr>
          <p:cNvPr id="344136" name="Group 72"/>
          <p:cNvGrpSpPr/>
          <p:nvPr/>
        </p:nvGrpSpPr>
        <p:grpSpPr bwMode="auto">
          <a:xfrm>
            <a:off x="1176338" y="1555750"/>
            <a:ext cx="1758950" cy="1860550"/>
            <a:chOff x="3959" y="1776"/>
            <a:chExt cx="1108" cy="1172"/>
          </a:xfrm>
        </p:grpSpPr>
        <p:grpSp>
          <p:nvGrpSpPr>
            <p:cNvPr id="344137" name="Group 73"/>
            <p:cNvGrpSpPr/>
            <p:nvPr/>
          </p:nvGrpSpPr>
          <p:grpSpPr bwMode="auto">
            <a:xfrm>
              <a:off x="4297" y="1776"/>
              <a:ext cx="432" cy="720"/>
              <a:chOff x="1249" y="2496"/>
              <a:chExt cx="432" cy="720"/>
            </a:xfrm>
          </p:grpSpPr>
          <p:sp>
            <p:nvSpPr>
              <p:cNvPr id="344138" name="Rectangle 7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344139" name="Line 7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0" name="Line 7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1" name="Line 7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2" name="Line 7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3" name="Line 7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4" name="Line 8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5" name="Line 8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6" name="Line 8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7" name="Line 8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8" name="Line 8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49" name="Line 8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0" name="Line 8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1" name="Line 8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2" name="Line 8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3" name="Line 8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4" name="Line 9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155" name="Line 9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156" name="Text Box 92"/>
            <p:cNvSpPr txBox="1">
              <a:spLocks noChangeArrowheads="1"/>
            </p:cNvSpPr>
            <p:nvPr/>
          </p:nvSpPr>
          <p:spPr bwMode="auto">
            <a:xfrm>
              <a:off x="3959" y="2544"/>
              <a:ext cx="1108" cy="404"/>
            </a:xfrm>
            <a:prstGeom prst="rect">
              <a:avLst/>
            </a:prstGeom>
            <a:noFill/>
            <a:ln w="28575">
              <a:noFill/>
              <a:miter lim="800000"/>
              <a:headEnd type="none" w="sm" len="sm"/>
              <a:tailEnd type="none" w="lg" len="lg"/>
            </a:ln>
            <a:effectLst/>
          </p:spPr>
          <p:txBody>
            <a:bodyPr wrap="none">
              <a:spAutoFit/>
            </a:bodyPr>
            <a:lstStyle/>
            <a:p>
              <a:r>
                <a:rPr lang="en-US" altLang="zh-CN" sz="1800" b="0" dirty="0">
                  <a:ea typeface="宋体" panose="02010600030101010101" pitchFamily="2" charset="-122"/>
                </a:rPr>
                <a:t>Project Specific</a:t>
              </a:r>
              <a:br>
                <a:rPr lang="en-US" altLang="zh-CN" sz="1800" b="0" dirty="0">
                  <a:ea typeface="宋体" panose="02010600030101010101" pitchFamily="2" charset="-122"/>
                </a:rPr>
              </a:br>
              <a:r>
                <a:rPr lang="en-US" altLang="zh-CN" sz="1800" b="0" dirty="0">
                  <a:ea typeface="宋体" panose="02010600030101010101" pitchFamily="2" charset="-122"/>
                </a:rPr>
                <a:t>Guidelines</a:t>
              </a:r>
              <a:endParaRPr lang="en-US" altLang="zh-CN" sz="1800" b="0" dirty="0">
                <a:ea typeface="宋体" panose="02010600030101010101" pitchFamily="2" charset="-122"/>
              </a:endParaRPr>
            </a:p>
          </p:txBody>
        </p:sp>
      </p:grpSp>
      <p:sp>
        <p:nvSpPr>
          <p:cNvPr id="344162" name="Line 98"/>
          <p:cNvSpPr>
            <a:spLocks noChangeShapeType="1"/>
          </p:cNvSpPr>
          <p:nvPr/>
        </p:nvSpPr>
        <p:spPr bwMode="auto">
          <a:xfrm>
            <a:off x="2743200" y="2374900"/>
            <a:ext cx="825500" cy="8255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344165" name="Line 101"/>
          <p:cNvSpPr>
            <a:spLocks noChangeShapeType="1"/>
          </p:cNvSpPr>
          <p:nvPr/>
        </p:nvSpPr>
        <p:spPr bwMode="auto">
          <a:xfrm flipV="1">
            <a:off x="5930900" y="3352800"/>
            <a:ext cx="796925" cy="0"/>
          </a:xfrm>
          <a:prstGeom prst="line">
            <a:avLst/>
          </a:prstGeom>
          <a:noFill/>
          <a:ln w="28575">
            <a:solidFill>
              <a:schemeClr val="hlink"/>
            </a:solidFill>
            <a:round/>
            <a:headEnd type="triangle" w="med" len="med"/>
            <a:tailEnd type="triangle" w="med" len="med"/>
          </a:ln>
          <a:effectLst/>
        </p:spPr>
        <p:txBody>
          <a:bodyPr wrap="none" anchor="ctr"/>
          <a:lstStyle/>
          <a:p>
            <a:endParaRPr lang="en-US"/>
          </a:p>
        </p:txBody>
      </p:sp>
      <p:grpSp>
        <p:nvGrpSpPr>
          <p:cNvPr id="344172" name="Group 108"/>
          <p:cNvGrpSpPr/>
          <p:nvPr/>
        </p:nvGrpSpPr>
        <p:grpSpPr bwMode="auto">
          <a:xfrm>
            <a:off x="6578600" y="2971800"/>
            <a:ext cx="1587500" cy="1042988"/>
            <a:chOff x="4191" y="1200"/>
            <a:chExt cx="1000" cy="657"/>
          </a:xfrm>
        </p:grpSpPr>
        <p:sp>
          <p:nvSpPr>
            <p:cNvPr id="344173" name="Text Box 109"/>
            <p:cNvSpPr txBox="1">
              <a:spLocks noChangeArrowheads="1"/>
            </p:cNvSpPr>
            <p:nvPr/>
          </p:nvSpPr>
          <p:spPr bwMode="auto">
            <a:xfrm>
              <a:off x="4191" y="1684"/>
              <a:ext cx="1000" cy="173"/>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Design Classes</a:t>
              </a:r>
              <a:endParaRPr lang="en-US" altLang="zh-CN" sz="1800" b="0" dirty="0">
                <a:ea typeface="宋体" panose="02010600030101010101" pitchFamily="2" charset="-122"/>
              </a:endParaRPr>
            </a:p>
          </p:txBody>
        </p:sp>
        <p:grpSp>
          <p:nvGrpSpPr>
            <p:cNvPr id="344174" name="Group 110"/>
            <p:cNvGrpSpPr/>
            <p:nvPr/>
          </p:nvGrpSpPr>
          <p:grpSpPr bwMode="auto">
            <a:xfrm>
              <a:off x="4416" y="1200"/>
              <a:ext cx="576" cy="384"/>
              <a:chOff x="144" y="1440"/>
              <a:chExt cx="881" cy="510"/>
            </a:xfrm>
          </p:grpSpPr>
          <p:sp>
            <p:nvSpPr>
              <p:cNvPr id="344175" name="Rectangle 1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76" name="Line 1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77" name="Line 1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sp>
        <p:nvSpPr>
          <p:cNvPr id="344180" name="Line 116"/>
          <p:cNvSpPr>
            <a:spLocks noChangeShapeType="1"/>
          </p:cNvSpPr>
          <p:nvPr/>
        </p:nvSpPr>
        <p:spPr bwMode="auto">
          <a:xfrm flipV="1">
            <a:off x="2743200" y="3975100"/>
            <a:ext cx="825500" cy="8255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grpSp>
        <p:nvGrpSpPr>
          <p:cNvPr id="344181" name="Group 117"/>
          <p:cNvGrpSpPr/>
          <p:nvPr/>
        </p:nvGrpSpPr>
        <p:grpSpPr bwMode="auto">
          <a:xfrm>
            <a:off x="6483350" y="4533900"/>
            <a:ext cx="1976438" cy="1673225"/>
            <a:chOff x="512" y="2416"/>
            <a:chExt cx="1245" cy="1054"/>
          </a:xfrm>
        </p:grpSpPr>
        <p:grpSp>
          <p:nvGrpSpPr>
            <p:cNvPr id="344182" name="Group 118"/>
            <p:cNvGrpSpPr/>
            <p:nvPr/>
          </p:nvGrpSpPr>
          <p:grpSpPr bwMode="auto">
            <a:xfrm>
              <a:off x="512" y="2416"/>
              <a:ext cx="1245" cy="766"/>
              <a:chOff x="1309" y="1072"/>
              <a:chExt cx="1245" cy="766"/>
            </a:xfrm>
          </p:grpSpPr>
          <p:grpSp>
            <p:nvGrpSpPr>
              <p:cNvPr id="344183" name="Group 119"/>
              <p:cNvGrpSpPr/>
              <p:nvPr/>
            </p:nvGrpSpPr>
            <p:grpSpPr bwMode="auto">
              <a:xfrm>
                <a:off x="1309" y="1231"/>
                <a:ext cx="302" cy="175"/>
                <a:chOff x="144" y="1440"/>
                <a:chExt cx="881" cy="510"/>
              </a:xfrm>
            </p:grpSpPr>
            <p:sp>
              <p:nvSpPr>
                <p:cNvPr id="344184" name="Rectangle 12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85" name="Line 12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86" name="Line 12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87" name="Group 123"/>
              <p:cNvGrpSpPr/>
              <p:nvPr/>
            </p:nvGrpSpPr>
            <p:grpSpPr bwMode="auto">
              <a:xfrm>
                <a:off x="1950" y="1072"/>
                <a:ext cx="302" cy="175"/>
                <a:chOff x="144" y="1440"/>
                <a:chExt cx="881" cy="510"/>
              </a:xfrm>
            </p:grpSpPr>
            <p:sp>
              <p:nvSpPr>
                <p:cNvPr id="344188" name="Rectangle 12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89" name="Line 12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90" name="Line 12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91" name="Group 127"/>
              <p:cNvGrpSpPr/>
              <p:nvPr/>
            </p:nvGrpSpPr>
            <p:grpSpPr bwMode="auto">
              <a:xfrm>
                <a:off x="1648" y="1663"/>
                <a:ext cx="302" cy="175"/>
                <a:chOff x="144" y="1440"/>
                <a:chExt cx="881" cy="510"/>
              </a:xfrm>
            </p:grpSpPr>
            <p:sp>
              <p:nvSpPr>
                <p:cNvPr id="344192" name="Rectangle 1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93" name="Line 1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94" name="Line 1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nvGrpSpPr>
              <p:cNvPr id="344195" name="Group 131"/>
              <p:cNvGrpSpPr/>
              <p:nvPr/>
            </p:nvGrpSpPr>
            <p:grpSpPr bwMode="auto">
              <a:xfrm>
                <a:off x="2252" y="1581"/>
                <a:ext cx="302" cy="175"/>
                <a:chOff x="144" y="1440"/>
                <a:chExt cx="881" cy="510"/>
              </a:xfrm>
            </p:grpSpPr>
            <p:sp>
              <p:nvSpPr>
                <p:cNvPr id="344196" name="Rectangle 1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197" name="Line 1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198" name="Line 1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sp>
            <p:nvSpPr>
              <p:cNvPr id="344199" name="Line 13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0" name="Line 13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1" name="Line 13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344202" name="Line 13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344203" name="Text Box 139"/>
            <p:cNvSpPr txBox="1">
              <a:spLocks noChangeArrowheads="1"/>
            </p:cNvSpPr>
            <p:nvPr/>
          </p:nvSpPr>
          <p:spPr bwMode="auto">
            <a:xfrm>
              <a:off x="629" y="3239"/>
              <a:ext cx="996" cy="231"/>
            </a:xfrm>
            <a:prstGeom prst="rect">
              <a:avLst/>
            </a:prstGeom>
            <a:noFill/>
            <a:ln w="28575">
              <a:noFill/>
              <a:miter lim="800000"/>
              <a:headEnd type="none" w="sm" len="sm"/>
              <a:tailEnd type="none" w="lg" len="lg"/>
            </a:ln>
            <a:effectLst/>
          </p:spPr>
          <p:txBody>
            <a:bodyPr wrap="none">
              <a:spAutoFit/>
            </a:bodyPr>
            <a:lstStyle/>
            <a:p>
              <a:r>
                <a:rPr lang="en-US" altLang="zh-CN" sz="1800" b="0" dirty="0">
                  <a:ea typeface="宋体" panose="02010600030101010101" pitchFamily="2" charset="-122"/>
                </a:rPr>
                <a:t>Design Model</a:t>
              </a:r>
              <a:endParaRPr lang="en-US" altLang="zh-CN" sz="1800" b="0" dirty="0">
                <a:ea typeface="宋体" panose="02010600030101010101" pitchFamily="2" charset="-122"/>
              </a:endParaRPr>
            </a:p>
          </p:txBody>
        </p:sp>
      </p:grpSp>
      <p:sp>
        <p:nvSpPr>
          <p:cNvPr id="344204" name="Line 140"/>
          <p:cNvSpPr>
            <a:spLocks noChangeShapeType="1"/>
          </p:cNvSpPr>
          <p:nvPr/>
        </p:nvSpPr>
        <p:spPr bwMode="auto">
          <a:xfrm flipH="1" flipV="1">
            <a:off x="5537200" y="3740150"/>
            <a:ext cx="904875" cy="885825"/>
          </a:xfrm>
          <a:prstGeom prst="line">
            <a:avLst/>
          </a:prstGeom>
          <a:noFill/>
          <a:ln w="28575">
            <a:solidFill>
              <a:srgbClr val="FF0000"/>
            </a:solidFill>
            <a:round/>
            <a:headEnd type="triangle" w="med" len="med"/>
            <a:tailEnd type="triangle" w="med" len="med"/>
          </a:ln>
          <a:effectLst/>
        </p:spPr>
        <p:txBody>
          <a:bodyPr wrap="none" anchor="ctr"/>
          <a:lstStyle/>
          <a:p>
            <a:endParaRPr lang="en-US"/>
          </a:p>
        </p:txBody>
      </p:sp>
      <p:grpSp>
        <p:nvGrpSpPr>
          <p:cNvPr id="344205" name="Group 141"/>
          <p:cNvGrpSpPr/>
          <p:nvPr/>
        </p:nvGrpSpPr>
        <p:grpSpPr bwMode="auto">
          <a:xfrm>
            <a:off x="3668713" y="1033463"/>
            <a:ext cx="2038350" cy="1131887"/>
            <a:chOff x="3596" y="3648"/>
            <a:chExt cx="1284" cy="713"/>
          </a:xfrm>
        </p:grpSpPr>
        <p:sp>
          <p:nvSpPr>
            <p:cNvPr id="344206" name="Oval 142"/>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344207" name="Text Box 143"/>
            <p:cNvSpPr txBox="1">
              <a:spLocks noChangeArrowheads="1"/>
            </p:cNvSpPr>
            <p:nvPr/>
          </p:nvSpPr>
          <p:spPr bwMode="auto">
            <a:xfrm>
              <a:off x="3596" y="3957"/>
              <a:ext cx="1284" cy="404"/>
            </a:xfrm>
            <a:prstGeom prst="rect">
              <a:avLst/>
            </a:prstGeom>
            <a:noFill/>
            <a:ln w="28575">
              <a:noFill/>
              <a:miter lim="800000"/>
              <a:headEnd type="none" w="sm" len="sm"/>
              <a:tailEnd type="none" w="lg" len="lg"/>
            </a:ln>
            <a:effectLst/>
          </p:spPr>
          <p:txBody>
            <a:bodyPr wrap="none">
              <a:spAutoFit/>
            </a:bodyPr>
            <a:lstStyle/>
            <a:p>
              <a:r>
                <a:rPr lang="en-US" altLang="zh-CN" sz="1800" b="0" dirty="0">
                  <a:ea typeface="宋体" panose="02010600030101010101" pitchFamily="2" charset="-122"/>
                </a:rPr>
                <a:t>Design Use-Case </a:t>
              </a:r>
              <a:endParaRPr lang="en-US" altLang="zh-CN" sz="1800" b="0" dirty="0">
                <a:ea typeface="宋体" panose="02010600030101010101" pitchFamily="2" charset="-122"/>
              </a:endParaRPr>
            </a:p>
            <a:p>
              <a:r>
                <a:rPr lang="en-US" altLang="zh-CN" sz="1800" b="0" dirty="0">
                  <a:ea typeface="宋体" panose="02010600030101010101" pitchFamily="2" charset="-122"/>
                </a:rPr>
                <a:t>Realization</a:t>
              </a:r>
              <a:endParaRPr lang="en-US" altLang="zh-CN" sz="1800" b="0" dirty="0">
                <a:ea typeface="宋体" panose="02010600030101010101" pitchFamily="2" charset="-122"/>
              </a:endParaRPr>
            </a:p>
          </p:txBody>
        </p:sp>
      </p:grpSp>
      <p:grpSp>
        <p:nvGrpSpPr>
          <p:cNvPr id="344208" name="Group 144"/>
          <p:cNvGrpSpPr/>
          <p:nvPr/>
        </p:nvGrpSpPr>
        <p:grpSpPr bwMode="auto">
          <a:xfrm>
            <a:off x="6578600" y="1185863"/>
            <a:ext cx="2178050" cy="1131887"/>
            <a:chOff x="3552" y="3648"/>
            <a:chExt cx="1372" cy="713"/>
          </a:xfrm>
        </p:grpSpPr>
        <p:sp>
          <p:nvSpPr>
            <p:cNvPr id="344209" name="Oval 145"/>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p:spPr>
          <p:txBody>
            <a:bodyPr wrap="none" anchor="ctr"/>
            <a:lstStyle/>
            <a:p>
              <a:endParaRPr lang="en-US"/>
            </a:p>
          </p:txBody>
        </p:sp>
        <p:sp>
          <p:nvSpPr>
            <p:cNvPr id="344210" name="Text Box 146"/>
            <p:cNvSpPr txBox="1">
              <a:spLocks noChangeArrowheads="1"/>
            </p:cNvSpPr>
            <p:nvPr/>
          </p:nvSpPr>
          <p:spPr bwMode="auto">
            <a:xfrm>
              <a:off x="3552" y="3957"/>
              <a:ext cx="1372" cy="404"/>
            </a:xfrm>
            <a:prstGeom prst="rect">
              <a:avLst/>
            </a:prstGeom>
            <a:noFill/>
            <a:ln w="28575">
              <a:noFill/>
              <a:miter lim="800000"/>
              <a:headEnd type="none" w="sm" len="sm"/>
              <a:tailEnd type="none" w="lg" len="lg"/>
            </a:ln>
            <a:effectLst/>
          </p:spPr>
          <p:txBody>
            <a:bodyPr wrap="none">
              <a:spAutoFit/>
            </a:bodyPr>
            <a:lstStyle/>
            <a:p>
              <a:r>
                <a:rPr lang="en-US" altLang="zh-CN" sz="1800" b="0">
                  <a:ea typeface="宋体" panose="02010600030101010101" pitchFamily="2" charset="-122"/>
                </a:rPr>
                <a:t>Analysis Use-Case </a:t>
              </a:r>
              <a:endParaRPr lang="en-US" altLang="zh-CN" sz="1800" b="0">
                <a:ea typeface="宋体" panose="02010600030101010101" pitchFamily="2" charset="-122"/>
              </a:endParaRPr>
            </a:p>
            <a:p>
              <a:r>
                <a:rPr lang="en-US" altLang="zh-CN" sz="1800" b="0">
                  <a:ea typeface="宋体" panose="02010600030101010101" pitchFamily="2" charset="-122"/>
                </a:rPr>
                <a:t>Realization</a:t>
              </a:r>
              <a:endParaRPr lang="en-US" altLang="zh-CN" sz="1800" b="0">
                <a:ea typeface="宋体" panose="02010600030101010101" pitchFamily="2" charset="-122"/>
              </a:endParaRPr>
            </a:p>
          </p:txBody>
        </p:sp>
      </p:grpSp>
      <p:sp>
        <p:nvSpPr>
          <p:cNvPr id="344211" name="Line 147"/>
          <p:cNvSpPr>
            <a:spLocks noChangeShapeType="1"/>
          </p:cNvSpPr>
          <p:nvPr/>
        </p:nvSpPr>
        <p:spPr bwMode="auto">
          <a:xfrm flipH="1">
            <a:off x="5648325" y="2012950"/>
            <a:ext cx="1336675" cy="973138"/>
          </a:xfrm>
          <a:prstGeom prst="line">
            <a:avLst/>
          </a:prstGeom>
          <a:noFill/>
          <a:ln w="28575">
            <a:solidFill>
              <a:srgbClr val="FF0000"/>
            </a:solidFill>
            <a:round/>
            <a:headEnd type="none" w="sm" len="sm"/>
            <a:tailEnd type="triangle" w="med" len="med"/>
          </a:ln>
          <a:effectLst/>
        </p:spPr>
        <p:txBody>
          <a:bodyPr wrap="none" anchor="ctr"/>
          <a:lstStyle/>
          <a:p>
            <a:endParaRPr lang="en-US"/>
          </a:p>
        </p:txBody>
      </p:sp>
      <p:sp>
        <p:nvSpPr>
          <p:cNvPr id="344212" name="Line 148"/>
          <p:cNvSpPr>
            <a:spLocks noChangeShapeType="1"/>
          </p:cNvSpPr>
          <p:nvPr/>
        </p:nvSpPr>
        <p:spPr bwMode="auto">
          <a:xfrm flipH="1">
            <a:off x="4660900" y="2190750"/>
            <a:ext cx="0" cy="606425"/>
          </a:xfrm>
          <a:prstGeom prst="line">
            <a:avLst/>
          </a:prstGeom>
          <a:noFill/>
          <a:ln w="28575">
            <a:solidFill>
              <a:srgbClr val="FF0000"/>
            </a:solidFill>
            <a:round/>
            <a:headEnd type="none" w="sm" len="sm"/>
            <a:tailEnd type="triangle" w="med" len="med"/>
          </a:ln>
          <a:effectLst/>
        </p:spPr>
        <p:txBody>
          <a:bodyPr wrap="none" anchor="ctr"/>
          <a:lstStyle/>
          <a:p>
            <a:endParaRPr lang="en-US"/>
          </a:p>
        </p:txBody>
      </p:sp>
      <p:grpSp>
        <p:nvGrpSpPr>
          <p:cNvPr id="344213" name="Group 149"/>
          <p:cNvGrpSpPr/>
          <p:nvPr/>
        </p:nvGrpSpPr>
        <p:grpSpPr bwMode="auto">
          <a:xfrm>
            <a:off x="3808413" y="4949825"/>
            <a:ext cx="1727200" cy="1042988"/>
            <a:chOff x="4147" y="1200"/>
            <a:chExt cx="1088" cy="657"/>
          </a:xfrm>
        </p:grpSpPr>
        <p:sp>
          <p:nvSpPr>
            <p:cNvPr id="344214" name="Text Box 150"/>
            <p:cNvSpPr txBox="1">
              <a:spLocks noChangeArrowheads="1"/>
            </p:cNvSpPr>
            <p:nvPr/>
          </p:nvSpPr>
          <p:spPr bwMode="auto">
            <a:xfrm>
              <a:off x="4147" y="1684"/>
              <a:ext cx="1088" cy="173"/>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Analysis Classes</a:t>
              </a:r>
              <a:endParaRPr lang="en-US" altLang="zh-CN" sz="1800" b="0" dirty="0">
                <a:ea typeface="宋体" panose="02010600030101010101" pitchFamily="2" charset="-122"/>
              </a:endParaRPr>
            </a:p>
          </p:txBody>
        </p:sp>
        <p:grpSp>
          <p:nvGrpSpPr>
            <p:cNvPr id="344215" name="Group 151"/>
            <p:cNvGrpSpPr/>
            <p:nvPr/>
          </p:nvGrpSpPr>
          <p:grpSpPr bwMode="auto">
            <a:xfrm>
              <a:off x="4416" y="1200"/>
              <a:ext cx="576" cy="384"/>
              <a:chOff x="144" y="1440"/>
              <a:chExt cx="881" cy="510"/>
            </a:xfrm>
          </p:grpSpPr>
          <p:sp>
            <p:nvSpPr>
              <p:cNvPr id="344216" name="Rectangle 15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p:spPr>
            <p:txBody>
              <a:bodyPr wrap="none" lIns="0" tIns="0" rIns="0" bIns="0" anchor="ctr">
                <a:spAutoFit/>
              </a:bodyPr>
              <a:lstStyle/>
              <a:p>
                <a:endParaRPr lang="en-US"/>
              </a:p>
            </p:txBody>
          </p:sp>
          <p:sp>
            <p:nvSpPr>
              <p:cNvPr id="344217" name="Line 15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p:spPr>
            <p:txBody>
              <a:bodyPr wrap="none" lIns="0" tIns="0" rIns="0" bIns="0" anchor="ctr">
                <a:spAutoFit/>
              </a:bodyPr>
              <a:lstStyle/>
              <a:p>
                <a:endParaRPr lang="en-US"/>
              </a:p>
            </p:txBody>
          </p:sp>
          <p:sp>
            <p:nvSpPr>
              <p:cNvPr id="344218" name="Line 15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p:spPr>
            <p:txBody>
              <a:bodyPr lIns="0" tIns="0" rIns="0" bIns="0" anchor="ctr">
                <a:spAutoFit/>
              </a:bodyPr>
              <a:lstStyle/>
              <a:p>
                <a:endParaRPr lang="en-US"/>
              </a:p>
            </p:txBody>
          </p:sp>
        </p:grpSp>
      </p:grpSp>
      <p:sp>
        <p:nvSpPr>
          <p:cNvPr id="344219" name="Line 155"/>
          <p:cNvSpPr>
            <a:spLocks noChangeShapeType="1"/>
          </p:cNvSpPr>
          <p:nvPr/>
        </p:nvSpPr>
        <p:spPr bwMode="auto">
          <a:xfrm flipV="1">
            <a:off x="4660900" y="4133850"/>
            <a:ext cx="0" cy="677863"/>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idx="1"/>
          </p:nvPr>
        </p:nvSpPr>
        <p:spPr/>
        <p:txBody>
          <a:bodyPr/>
          <a:lstStyle/>
          <a:p>
            <a:r>
              <a:rPr lang="en-US" altLang="zh-CN" dirty="0">
                <a:ea typeface="宋体" panose="02010600030101010101" pitchFamily="2" charset="-122"/>
              </a:rPr>
              <a:t>What Is a Dependency?</a:t>
            </a:r>
            <a:endParaRPr lang="en-US" altLang="zh-CN" dirty="0">
              <a:ea typeface="宋体" panose="02010600030101010101" pitchFamily="2" charset="-122"/>
            </a:endParaRPr>
          </a:p>
          <a:p>
            <a:pPr lvl="1"/>
            <a:r>
              <a:rPr lang="en-US" altLang="zh-CN" dirty="0">
                <a:ea typeface="宋体" panose="02010600030101010101" pitchFamily="2" charset="-122"/>
              </a:rPr>
              <a:t>A relationship between two objects</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Purpose</a:t>
            </a:r>
            <a:endParaRPr lang="en-US" altLang="zh-CN" dirty="0">
              <a:ea typeface="宋体" panose="02010600030101010101" pitchFamily="2" charset="-122"/>
            </a:endParaRPr>
          </a:p>
          <a:p>
            <a:pPr lvl="1"/>
            <a:r>
              <a:rPr lang="en-US" altLang="zh-CN" dirty="0">
                <a:ea typeface="宋体" panose="02010600030101010101" pitchFamily="2" charset="-122"/>
              </a:rPr>
              <a:t>Determine where structural relationships are NOT required</a:t>
            </a:r>
            <a:endParaRPr lang="en-US" altLang="zh-CN" dirty="0">
              <a:ea typeface="宋体" panose="02010600030101010101" pitchFamily="2" charset="-122"/>
            </a:endParaRPr>
          </a:p>
          <a:p>
            <a:r>
              <a:rPr lang="en-US" altLang="zh-CN" dirty="0">
                <a:ea typeface="宋体" panose="02010600030101010101" pitchFamily="2" charset="-122"/>
              </a:rPr>
              <a:t>Things to look for :</a:t>
            </a:r>
            <a:endParaRPr lang="en-US" altLang="zh-CN" dirty="0">
              <a:ea typeface="宋体" panose="02010600030101010101" pitchFamily="2" charset="-122"/>
            </a:endParaRPr>
          </a:p>
          <a:p>
            <a:pPr lvl="1"/>
            <a:r>
              <a:rPr lang="en-US" altLang="zh-CN" dirty="0">
                <a:ea typeface="宋体" panose="02010600030101010101" pitchFamily="2" charset="-122"/>
              </a:rPr>
              <a:t>What causes the supplier to be visible to the client</a:t>
            </a:r>
            <a:endParaRPr lang="en-US" altLang="zh-CN" dirty="0">
              <a:ea typeface="宋体" panose="02010600030101010101" pitchFamily="2" charset="-122"/>
            </a:endParaRPr>
          </a:p>
          <a:p>
            <a:endParaRPr lang="zh-CN" altLang="en-US" dirty="0">
              <a:ea typeface="宋体" panose="02010600030101010101" pitchFamily="2" charset="-122"/>
            </a:endParaRPr>
          </a:p>
        </p:txBody>
      </p:sp>
      <p:sp>
        <p:nvSpPr>
          <p:cNvPr id="430095" name="Rectangle 15"/>
          <p:cNvSpPr>
            <a:spLocks noGrp="1" noChangeArrowheads="1"/>
          </p:cNvSpPr>
          <p:nvPr>
            <p:ph type="title"/>
          </p:nvPr>
        </p:nvSpPr>
        <p:spPr/>
        <p:txBody>
          <a:bodyPr/>
          <a:lstStyle/>
          <a:p>
            <a:r>
              <a:rPr lang="en-US" altLang="zh-CN">
                <a:ea typeface="宋体" panose="02010600030101010101" pitchFamily="2" charset="-122"/>
              </a:rPr>
              <a:t>Define Dependency</a:t>
            </a:r>
            <a:endParaRPr lang="en-US" altLang="zh-CN">
              <a:ea typeface="宋体" panose="02010600030101010101" pitchFamily="2" charset="-122"/>
            </a:endParaRPr>
          </a:p>
        </p:txBody>
      </p:sp>
      <p:sp>
        <p:nvSpPr>
          <p:cNvPr id="430083" name="Rectangle 3"/>
          <p:cNvSpPr>
            <a:spLocks noChangeArrowheads="1"/>
          </p:cNvSpPr>
          <p:nvPr/>
        </p:nvSpPr>
        <p:spPr bwMode="auto">
          <a:xfrm>
            <a:off x="1828800" y="2971800"/>
            <a:ext cx="5257800" cy="1371600"/>
          </a:xfrm>
          <a:prstGeom prst="rect">
            <a:avLst/>
          </a:prstGeom>
          <a:noFill/>
          <a:ln w="9525">
            <a:noFill/>
            <a:miter lim="800000"/>
          </a:ln>
          <a:effectLst>
            <a:outerShdw dist="35921" dir="2700000" algn="ctr" rotWithShape="0">
              <a:srgbClr val="000000"/>
            </a:outerShdw>
          </a:effectLst>
        </p:spPr>
        <p:txBody>
          <a:bodyPr wrap="none" anchor="ctr"/>
          <a:lstStyle/>
          <a:p>
            <a:endParaRPr lang="en-US"/>
          </a:p>
        </p:txBody>
      </p:sp>
      <p:sp>
        <p:nvSpPr>
          <p:cNvPr id="430098" name="Rectangle 18"/>
          <p:cNvSpPr>
            <a:spLocks noChangeArrowheads="1"/>
          </p:cNvSpPr>
          <p:nvPr/>
        </p:nvSpPr>
        <p:spPr bwMode="auto">
          <a:xfrm>
            <a:off x="5549900" y="2371277"/>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30099" name="Line 19"/>
          <p:cNvSpPr>
            <a:spLocks noChangeShapeType="1"/>
          </p:cNvSpPr>
          <p:nvPr/>
        </p:nvSpPr>
        <p:spPr bwMode="auto">
          <a:xfrm>
            <a:off x="5549900" y="2939602"/>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0100" name="Line 20"/>
          <p:cNvSpPr>
            <a:spLocks noChangeShapeType="1"/>
          </p:cNvSpPr>
          <p:nvPr/>
        </p:nvSpPr>
        <p:spPr bwMode="auto">
          <a:xfrm>
            <a:off x="5549900" y="2803077"/>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0101" name="Text Box 21"/>
          <p:cNvSpPr txBox="1">
            <a:spLocks noChangeArrowheads="1"/>
          </p:cNvSpPr>
          <p:nvPr/>
        </p:nvSpPr>
        <p:spPr bwMode="auto">
          <a:xfrm>
            <a:off x="5984875" y="2483990"/>
            <a:ext cx="7429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ea typeface="宋体" panose="02010600030101010101" pitchFamily="2" charset="-122"/>
              </a:rPr>
              <a:t>Supplier</a:t>
            </a:r>
            <a:endParaRPr lang="en-US" altLang="zh-CN" sz="1600" b="0" dirty="0">
              <a:ea typeface="宋体" panose="02010600030101010101" pitchFamily="2" charset="-122"/>
            </a:endParaRPr>
          </a:p>
        </p:txBody>
      </p:sp>
      <p:sp>
        <p:nvSpPr>
          <p:cNvPr id="430102" name="Rectangle 22"/>
          <p:cNvSpPr>
            <a:spLocks noChangeArrowheads="1"/>
          </p:cNvSpPr>
          <p:nvPr/>
        </p:nvSpPr>
        <p:spPr bwMode="auto">
          <a:xfrm>
            <a:off x="2057400" y="2371277"/>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30103" name="Line 23"/>
          <p:cNvSpPr>
            <a:spLocks noChangeShapeType="1"/>
          </p:cNvSpPr>
          <p:nvPr/>
        </p:nvSpPr>
        <p:spPr bwMode="auto">
          <a:xfrm>
            <a:off x="2057400" y="2939602"/>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0104" name="Line 24"/>
          <p:cNvSpPr>
            <a:spLocks noChangeShapeType="1"/>
          </p:cNvSpPr>
          <p:nvPr/>
        </p:nvSpPr>
        <p:spPr bwMode="auto">
          <a:xfrm>
            <a:off x="2057400" y="2815777"/>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0105" name="Text Box 25"/>
          <p:cNvSpPr txBox="1">
            <a:spLocks noChangeArrowheads="1"/>
          </p:cNvSpPr>
          <p:nvPr/>
        </p:nvSpPr>
        <p:spPr bwMode="auto">
          <a:xfrm>
            <a:off x="2600325" y="2483990"/>
            <a:ext cx="517525"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ea typeface="宋体" panose="02010600030101010101" pitchFamily="2" charset="-122"/>
              </a:rPr>
              <a:t>Client</a:t>
            </a:r>
            <a:endParaRPr lang="en-US" altLang="zh-CN" sz="1600" b="0" dirty="0">
              <a:ea typeface="宋体" panose="02010600030101010101" pitchFamily="2" charset="-122"/>
            </a:endParaRPr>
          </a:p>
        </p:txBody>
      </p:sp>
      <p:sp>
        <p:nvSpPr>
          <p:cNvPr id="430106" name="Line 26"/>
          <p:cNvSpPr>
            <a:spLocks noChangeShapeType="1"/>
          </p:cNvSpPr>
          <p:nvPr/>
        </p:nvSpPr>
        <p:spPr bwMode="auto">
          <a:xfrm>
            <a:off x="3663950" y="2739577"/>
            <a:ext cx="1873250" cy="0"/>
          </a:xfrm>
          <a:prstGeom prst="line">
            <a:avLst/>
          </a:prstGeom>
          <a:noFill/>
          <a:ln w="12700">
            <a:solidFill>
              <a:schemeClr val="tx1"/>
            </a:solidFill>
            <a:prstDash val="dash"/>
            <a:round/>
            <a:headEnd type="none" w="sm" len="sm"/>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60" name="Rectangle 32"/>
          <p:cNvSpPr>
            <a:spLocks noGrp="1" noChangeArrowheads="1"/>
          </p:cNvSpPr>
          <p:nvPr>
            <p:ph idx="1"/>
          </p:nvPr>
        </p:nvSpPr>
        <p:spPr>
          <a:xfrm>
            <a:off x="400050" y="1159669"/>
            <a:ext cx="5629275" cy="5043487"/>
          </a:xfrm>
          <a:noFill/>
        </p:spPr>
        <p:txBody>
          <a:bodyPr/>
          <a:lstStyle/>
          <a:p>
            <a:r>
              <a:rPr lang="en-US" altLang="zh-CN" sz="2800" dirty="0">
                <a:ea typeface="宋体" panose="02010600030101010101" pitchFamily="2" charset="-122"/>
              </a:rPr>
              <a:t>Associations are structural relationships</a:t>
            </a:r>
            <a:endParaRPr lang="en-US" altLang="zh-CN" sz="2800" dirty="0">
              <a:ea typeface="宋体" panose="02010600030101010101" pitchFamily="2" charset="-122"/>
            </a:endParaRPr>
          </a:p>
          <a:p>
            <a:r>
              <a:rPr lang="en-US" altLang="zh-CN" sz="2800" dirty="0">
                <a:ea typeface="宋体" panose="02010600030101010101" pitchFamily="2" charset="-122"/>
              </a:rPr>
              <a:t>Dependencies are non-structural relationships</a:t>
            </a:r>
            <a:endParaRPr lang="en-US" altLang="zh-CN" sz="2800" dirty="0">
              <a:ea typeface="宋体" panose="02010600030101010101" pitchFamily="2" charset="-122"/>
            </a:endParaRPr>
          </a:p>
          <a:p>
            <a:r>
              <a:rPr lang="en-US" altLang="zh-CN" sz="2800" dirty="0">
                <a:ea typeface="宋体" panose="02010600030101010101" pitchFamily="2" charset="-122"/>
              </a:rPr>
              <a:t>In order for objects to “know each other” they must be visible</a:t>
            </a:r>
            <a:endParaRPr lang="en-US" altLang="zh-CN" sz="2800" dirty="0">
              <a:ea typeface="宋体" panose="02010600030101010101" pitchFamily="2" charset="-122"/>
            </a:endParaRPr>
          </a:p>
          <a:p>
            <a:pPr lvl="1"/>
            <a:r>
              <a:rPr lang="en-US" altLang="zh-CN" sz="2400" dirty="0">
                <a:ea typeface="宋体" panose="02010600030101010101" pitchFamily="2" charset="-122"/>
              </a:rPr>
              <a:t>Local variable reference</a:t>
            </a:r>
            <a:endParaRPr lang="en-US" altLang="zh-CN" sz="2400" dirty="0">
              <a:ea typeface="宋体" panose="02010600030101010101" pitchFamily="2" charset="-122"/>
            </a:endParaRPr>
          </a:p>
          <a:p>
            <a:pPr lvl="1"/>
            <a:r>
              <a:rPr lang="en-US" altLang="zh-CN" sz="2400" dirty="0">
                <a:ea typeface="宋体" panose="02010600030101010101" pitchFamily="2" charset="-122"/>
              </a:rPr>
              <a:t>Parameter reference</a:t>
            </a:r>
            <a:endParaRPr lang="en-US" altLang="zh-CN" sz="2400" dirty="0">
              <a:ea typeface="宋体" panose="02010600030101010101" pitchFamily="2" charset="-122"/>
            </a:endParaRPr>
          </a:p>
          <a:p>
            <a:pPr lvl="1"/>
            <a:r>
              <a:rPr lang="en-US" altLang="zh-CN" sz="2400" dirty="0">
                <a:ea typeface="宋体" panose="02010600030101010101" pitchFamily="2" charset="-122"/>
              </a:rPr>
              <a:t>Global reference</a:t>
            </a:r>
            <a:endParaRPr lang="en-US" altLang="zh-CN" sz="2400" dirty="0">
              <a:ea typeface="宋体" panose="02010600030101010101" pitchFamily="2" charset="-122"/>
            </a:endParaRPr>
          </a:p>
          <a:p>
            <a:pPr lvl="1"/>
            <a:r>
              <a:rPr lang="en-US" altLang="zh-CN" sz="2400" dirty="0">
                <a:ea typeface="宋体" panose="02010600030101010101" pitchFamily="2" charset="-122"/>
              </a:rPr>
              <a:t>Field reference</a:t>
            </a:r>
            <a:endParaRPr lang="en-US" altLang="zh-CN" sz="2400" dirty="0">
              <a:ea typeface="宋体" panose="02010600030101010101" pitchFamily="2" charset="-122"/>
            </a:endParaRPr>
          </a:p>
          <a:p>
            <a:endParaRPr lang="zh-CN" altLang="en-US" sz="2800" dirty="0">
              <a:ea typeface="宋体" panose="02010600030101010101" pitchFamily="2" charset="-122"/>
            </a:endParaRPr>
          </a:p>
        </p:txBody>
      </p:sp>
      <p:sp>
        <p:nvSpPr>
          <p:cNvPr id="432159" name="Rectangle 31"/>
          <p:cNvSpPr>
            <a:spLocks noGrp="1" noChangeArrowheads="1"/>
          </p:cNvSpPr>
          <p:nvPr>
            <p:ph type="title"/>
          </p:nvPr>
        </p:nvSpPr>
        <p:spPr>
          <a:noFill/>
        </p:spPr>
        <p:txBody>
          <a:bodyPr/>
          <a:lstStyle/>
          <a:p>
            <a:r>
              <a:rPr lang="en-US" altLang="zh-CN">
                <a:ea typeface="宋体" panose="02010600030101010101" pitchFamily="2" charset="-122"/>
              </a:rPr>
              <a:t>Dependencies vs. Associations</a:t>
            </a:r>
            <a:endParaRPr lang="en-US" altLang="zh-CN">
              <a:ea typeface="宋体" panose="02010600030101010101" pitchFamily="2" charset="-122"/>
            </a:endParaRPr>
          </a:p>
        </p:txBody>
      </p:sp>
      <p:sp>
        <p:nvSpPr>
          <p:cNvPr id="432161" name="Text Box 33"/>
          <p:cNvSpPr txBox="1">
            <a:spLocks noChangeArrowheads="1"/>
          </p:cNvSpPr>
          <p:nvPr/>
        </p:nvSpPr>
        <p:spPr bwMode="auto">
          <a:xfrm>
            <a:off x="4632325" y="5538787"/>
            <a:ext cx="1866900"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b="0" i="1" dirty="0">
                <a:solidFill>
                  <a:srgbClr val="00CCFF"/>
                </a:solidFill>
                <a:ea typeface="宋体" panose="02010600030101010101" pitchFamily="2" charset="-122"/>
              </a:rPr>
              <a:t>Association</a:t>
            </a:r>
            <a:endParaRPr lang="en-US" altLang="zh-CN" sz="2000" b="0" i="1" dirty="0">
              <a:solidFill>
                <a:srgbClr val="00CCFF"/>
              </a:solidFill>
              <a:ea typeface="宋体" panose="02010600030101010101" pitchFamily="2" charset="-122"/>
            </a:endParaRPr>
          </a:p>
        </p:txBody>
      </p:sp>
      <p:sp>
        <p:nvSpPr>
          <p:cNvPr id="432162" name="AutoShape 34"/>
          <p:cNvSpPr/>
          <p:nvPr/>
        </p:nvSpPr>
        <p:spPr bwMode="auto">
          <a:xfrm>
            <a:off x="4772025" y="4406900"/>
            <a:ext cx="188913" cy="1079500"/>
          </a:xfrm>
          <a:prstGeom prst="rightBrace">
            <a:avLst>
              <a:gd name="adj1" fmla="val 47619"/>
              <a:gd name="adj2" fmla="val 50000"/>
            </a:avLst>
          </a:prstGeom>
          <a:noFill/>
          <a:ln w="28575">
            <a:solidFill>
              <a:schemeClr val="hlink"/>
            </a:solidFill>
            <a:round/>
            <a:headEnd type="none" w="sm" len="sm"/>
            <a:tailEnd type="none" w="lg" len="lg"/>
          </a:ln>
          <a:effectLst/>
        </p:spPr>
        <p:txBody>
          <a:bodyPr wrap="none" anchor="ctr"/>
          <a:lstStyle/>
          <a:p>
            <a:endParaRPr lang="en-US"/>
          </a:p>
        </p:txBody>
      </p:sp>
      <p:sp>
        <p:nvSpPr>
          <p:cNvPr id="432163" name="Text Box 35"/>
          <p:cNvSpPr txBox="1">
            <a:spLocks noChangeArrowheads="1"/>
          </p:cNvSpPr>
          <p:nvPr/>
        </p:nvSpPr>
        <p:spPr bwMode="auto">
          <a:xfrm>
            <a:off x="4991100" y="4772025"/>
            <a:ext cx="1727200"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b="0" i="1" dirty="0">
                <a:solidFill>
                  <a:srgbClr val="00CCFF"/>
                </a:solidFill>
                <a:ea typeface="宋体" panose="02010600030101010101" pitchFamily="2" charset="-122"/>
              </a:rPr>
              <a:t>Dependency</a:t>
            </a:r>
            <a:endParaRPr lang="en-US" altLang="zh-CN" sz="2000" b="0" i="1" dirty="0">
              <a:solidFill>
                <a:srgbClr val="00CCFF"/>
              </a:solidFill>
              <a:ea typeface="宋体" panose="02010600030101010101" pitchFamily="2" charset="-122"/>
            </a:endParaRPr>
          </a:p>
        </p:txBody>
      </p:sp>
      <p:sp>
        <p:nvSpPr>
          <p:cNvPr id="432165" name="Line 37"/>
          <p:cNvSpPr>
            <a:spLocks noChangeShapeType="1"/>
          </p:cNvSpPr>
          <p:nvPr/>
        </p:nvSpPr>
        <p:spPr bwMode="auto">
          <a:xfrm flipV="1">
            <a:off x="6421211" y="3246436"/>
            <a:ext cx="1403350" cy="1525588"/>
          </a:xfrm>
          <a:prstGeom prst="line">
            <a:avLst/>
          </a:prstGeom>
          <a:noFill/>
          <a:ln w="12700">
            <a:solidFill>
              <a:schemeClr val="hlink"/>
            </a:solidFill>
            <a:round/>
            <a:headEnd type="none" w="sm" len="sm"/>
            <a:tailEnd type="triangle" w="lg" len="lg"/>
          </a:ln>
          <a:effectLst/>
        </p:spPr>
        <p:txBody>
          <a:bodyPr wrap="none" anchor="ctr"/>
          <a:lstStyle/>
          <a:p>
            <a:endParaRPr lang="en-US"/>
          </a:p>
        </p:txBody>
      </p:sp>
      <p:sp>
        <p:nvSpPr>
          <p:cNvPr id="432166" name="Line 38"/>
          <p:cNvSpPr>
            <a:spLocks noChangeShapeType="1"/>
          </p:cNvSpPr>
          <p:nvPr/>
        </p:nvSpPr>
        <p:spPr bwMode="auto">
          <a:xfrm rot="-4506589">
            <a:off x="6210763" y="4520312"/>
            <a:ext cx="1401330" cy="1452898"/>
          </a:xfrm>
          <a:prstGeom prst="line">
            <a:avLst/>
          </a:prstGeom>
          <a:noFill/>
          <a:ln w="12700">
            <a:solidFill>
              <a:schemeClr val="hlink"/>
            </a:solidFill>
            <a:round/>
            <a:headEnd type="none" w="sm" len="sm"/>
            <a:tailEnd type="triangle" w="lg" len="lg"/>
          </a:ln>
          <a:effectLst/>
        </p:spPr>
        <p:txBody>
          <a:bodyPr wrap="none" anchor="ctr"/>
          <a:lstStyle/>
          <a:p>
            <a:endParaRPr lang="en-US"/>
          </a:p>
        </p:txBody>
      </p:sp>
      <p:sp>
        <p:nvSpPr>
          <p:cNvPr id="432167" name="AutoShape 39"/>
          <p:cNvSpPr/>
          <p:nvPr/>
        </p:nvSpPr>
        <p:spPr bwMode="auto">
          <a:xfrm>
            <a:off x="4413250" y="5595937"/>
            <a:ext cx="190500" cy="342900"/>
          </a:xfrm>
          <a:prstGeom prst="rightBrace">
            <a:avLst>
              <a:gd name="adj1" fmla="val 24483"/>
              <a:gd name="adj2" fmla="val 50000"/>
            </a:avLst>
          </a:prstGeom>
          <a:noFill/>
          <a:ln w="28575">
            <a:solidFill>
              <a:schemeClr val="hlink"/>
            </a:solidFill>
            <a:round/>
            <a:headEnd type="none" w="sm" len="sm"/>
            <a:tailEnd type="none" w="lg" len="lg"/>
          </a:ln>
          <a:effectLst/>
        </p:spPr>
        <p:txBody>
          <a:bodyPr wrap="none" anchor="ctr"/>
          <a:lstStyle/>
          <a:p>
            <a:endParaRPr lang="en-US"/>
          </a:p>
        </p:txBody>
      </p:sp>
      <p:grpSp>
        <p:nvGrpSpPr>
          <p:cNvPr id="432193" name="Group 65"/>
          <p:cNvGrpSpPr/>
          <p:nvPr/>
        </p:nvGrpSpPr>
        <p:grpSpPr bwMode="auto">
          <a:xfrm>
            <a:off x="7315200" y="2197100"/>
            <a:ext cx="1228725" cy="782638"/>
            <a:chOff x="4504" y="1432"/>
            <a:chExt cx="1006" cy="493"/>
          </a:xfrm>
        </p:grpSpPr>
        <p:sp>
          <p:nvSpPr>
            <p:cNvPr id="432177" name="Rectangle 49"/>
            <p:cNvSpPr>
              <a:spLocks noChangeArrowheads="1"/>
            </p:cNvSpPr>
            <p:nvPr/>
          </p:nvSpPr>
          <p:spPr bwMode="auto">
            <a:xfrm>
              <a:off x="4504" y="1432"/>
              <a:ext cx="1006" cy="493"/>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32178" name="Line 50"/>
            <p:cNvSpPr>
              <a:spLocks noChangeShapeType="1"/>
            </p:cNvSpPr>
            <p:nvPr/>
          </p:nvSpPr>
          <p:spPr bwMode="auto">
            <a:xfrm>
              <a:off x="4504" y="1790"/>
              <a:ext cx="1006"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2179" name="Line 51"/>
            <p:cNvSpPr>
              <a:spLocks noChangeShapeType="1"/>
            </p:cNvSpPr>
            <p:nvPr/>
          </p:nvSpPr>
          <p:spPr bwMode="auto">
            <a:xfrm>
              <a:off x="4504" y="1704"/>
              <a:ext cx="1006"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grpSp>
      <p:sp>
        <p:nvSpPr>
          <p:cNvPr id="432180" name="Text Box 52"/>
          <p:cNvSpPr txBox="1">
            <a:spLocks noChangeArrowheads="1"/>
          </p:cNvSpPr>
          <p:nvPr/>
        </p:nvSpPr>
        <p:spPr bwMode="auto">
          <a:xfrm>
            <a:off x="7512635" y="2259013"/>
            <a:ext cx="864019" cy="246221"/>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ea typeface="宋体" panose="02010600030101010101" pitchFamily="2" charset="-122"/>
              </a:rPr>
              <a:t>Supplier2</a:t>
            </a:r>
            <a:endParaRPr lang="en-US" altLang="zh-CN" sz="1600" b="0" dirty="0">
              <a:ea typeface="宋体" panose="02010600030101010101" pitchFamily="2" charset="-122"/>
            </a:endParaRPr>
          </a:p>
        </p:txBody>
      </p:sp>
      <p:grpSp>
        <p:nvGrpSpPr>
          <p:cNvPr id="432194" name="Group 66"/>
          <p:cNvGrpSpPr/>
          <p:nvPr/>
        </p:nvGrpSpPr>
        <p:grpSpPr bwMode="auto">
          <a:xfrm>
            <a:off x="7315200" y="3676650"/>
            <a:ext cx="1228725" cy="782638"/>
            <a:chOff x="4504" y="2364"/>
            <a:chExt cx="1006" cy="493"/>
          </a:xfrm>
        </p:grpSpPr>
        <p:sp>
          <p:nvSpPr>
            <p:cNvPr id="432181" name="Rectangle 53"/>
            <p:cNvSpPr>
              <a:spLocks noChangeArrowheads="1"/>
            </p:cNvSpPr>
            <p:nvPr/>
          </p:nvSpPr>
          <p:spPr bwMode="auto">
            <a:xfrm>
              <a:off x="4504" y="2364"/>
              <a:ext cx="1006" cy="493"/>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32182" name="Line 54"/>
            <p:cNvSpPr>
              <a:spLocks noChangeShapeType="1"/>
            </p:cNvSpPr>
            <p:nvPr/>
          </p:nvSpPr>
          <p:spPr bwMode="auto">
            <a:xfrm>
              <a:off x="4504" y="2722"/>
              <a:ext cx="1006"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2183" name="Line 55"/>
            <p:cNvSpPr>
              <a:spLocks noChangeShapeType="1"/>
            </p:cNvSpPr>
            <p:nvPr/>
          </p:nvSpPr>
          <p:spPr bwMode="auto">
            <a:xfrm>
              <a:off x="4504" y="2644"/>
              <a:ext cx="1006"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grpSp>
      <p:sp>
        <p:nvSpPr>
          <p:cNvPr id="432184" name="Text Box 56"/>
          <p:cNvSpPr txBox="1">
            <a:spLocks noChangeArrowheads="1"/>
          </p:cNvSpPr>
          <p:nvPr/>
        </p:nvSpPr>
        <p:spPr bwMode="auto">
          <a:xfrm>
            <a:off x="7693025" y="3738563"/>
            <a:ext cx="517525"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ea typeface="宋体" panose="02010600030101010101" pitchFamily="2" charset="-122"/>
              </a:rPr>
              <a:t>Client</a:t>
            </a:r>
            <a:endParaRPr lang="en-US" altLang="zh-CN" sz="1600" b="0" dirty="0">
              <a:ea typeface="宋体" panose="02010600030101010101" pitchFamily="2" charset="-122"/>
            </a:endParaRPr>
          </a:p>
        </p:txBody>
      </p:sp>
      <p:sp>
        <p:nvSpPr>
          <p:cNvPr id="432185" name="Line 57"/>
          <p:cNvSpPr>
            <a:spLocks noChangeShapeType="1"/>
          </p:cNvSpPr>
          <p:nvPr/>
        </p:nvSpPr>
        <p:spPr bwMode="auto">
          <a:xfrm rot="-5400000">
            <a:off x="7588250" y="3341688"/>
            <a:ext cx="679450" cy="0"/>
          </a:xfrm>
          <a:prstGeom prst="line">
            <a:avLst/>
          </a:prstGeom>
          <a:noFill/>
          <a:ln w="12700">
            <a:solidFill>
              <a:schemeClr val="tx1"/>
            </a:solidFill>
            <a:prstDash val="dash"/>
            <a:round/>
            <a:headEnd type="none" w="sm" len="sm"/>
            <a:tailEnd type="arrow" w="lg" len="lg"/>
          </a:ln>
          <a:effectLst/>
        </p:spPr>
        <p:txBody>
          <a:bodyPr wrap="none" anchor="ctr"/>
          <a:lstStyle/>
          <a:p>
            <a:endParaRPr lang="en-US"/>
          </a:p>
        </p:txBody>
      </p:sp>
      <p:grpSp>
        <p:nvGrpSpPr>
          <p:cNvPr id="432195" name="Group 67"/>
          <p:cNvGrpSpPr/>
          <p:nvPr/>
        </p:nvGrpSpPr>
        <p:grpSpPr bwMode="auto">
          <a:xfrm>
            <a:off x="7315200" y="5168900"/>
            <a:ext cx="1228725" cy="782638"/>
            <a:chOff x="4504" y="3296"/>
            <a:chExt cx="1006" cy="493"/>
          </a:xfrm>
        </p:grpSpPr>
        <p:sp>
          <p:nvSpPr>
            <p:cNvPr id="432186" name="Rectangle 58"/>
            <p:cNvSpPr>
              <a:spLocks noChangeArrowheads="1"/>
            </p:cNvSpPr>
            <p:nvPr/>
          </p:nvSpPr>
          <p:spPr bwMode="auto">
            <a:xfrm>
              <a:off x="4504" y="3296"/>
              <a:ext cx="1006" cy="493"/>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32187" name="Line 59"/>
            <p:cNvSpPr>
              <a:spLocks noChangeShapeType="1"/>
            </p:cNvSpPr>
            <p:nvPr/>
          </p:nvSpPr>
          <p:spPr bwMode="auto">
            <a:xfrm>
              <a:off x="4504" y="3654"/>
              <a:ext cx="1006"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2188" name="Line 60"/>
            <p:cNvSpPr>
              <a:spLocks noChangeShapeType="1"/>
            </p:cNvSpPr>
            <p:nvPr/>
          </p:nvSpPr>
          <p:spPr bwMode="auto">
            <a:xfrm>
              <a:off x="4504" y="3568"/>
              <a:ext cx="1006"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grpSp>
      <p:sp>
        <p:nvSpPr>
          <p:cNvPr id="432189" name="Text Box 61"/>
          <p:cNvSpPr txBox="1">
            <a:spLocks noChangeArrowheads="1"/>
          </p:cNvSpPr>
          <p:nvPr/>
        </p:nvSpPr>
        <p:spPr bwMode="auto">
          <a:xfrm>
            <a:off x="7512635" y="5230813"/>
            <a:ext cx="864019" cy="246221"/>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ea typeface="宋体" panose="02010600030101010101" pitchFamily="2" charset="-122"/>
              </a:rPr>
              <a:t>Supplier1</a:t>
            </a:r>
            <a:endParaRPr lang="en-US" altLang="zh-CN" sz="1600" b="0" dirty="0">
              <a:ea typeface="宋体" panose="02010600030101010101" pitchFamily="2" charset="-122"/>
            </a:endParaRPr>
          </a:p>
        </p:txBody>
      </p:sp>
      <p:sp>
        <p:nvSpPr>
          <p:cNvPr id="432196" name="Line 68"/>
          <p:cNvSpPr>
            <a:spLocks noChangeShapeType="1"/>
          </p:cNvSpPr>
          <p:nvPr/>
        </p:nvSpPr>
        <p:spPr bwMode="auto">
          <a:xfrm rot="5400000" flipV="1">
            <a:off x="7588250" y="4814888"/>
            <a:ext cx="679450" cy="0"/>
          </a:xfrm>
          <a:prstGeom prst="line">
            <a:avLst/>
          </a:prstGeom>
          <a:noFill/>
          <a:ln w="12700">
            <a:solidFill>
              <a:schemeClr val="tx1"/>
            </a:solidFill>
            <a:round/>
            <a:headEnd type="none" w="sm" len="sm"/>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Grp="1" noChangeArrowheads="1"/>
          </p:cNvSpPr>
          <p:nvPr>
            <p:ph idx="1"/>
          </p:nvPr>
        </p:nvSpPr>
        <p:spPr/>
        <p:txBody>
          <a:bodyPr/>
          <a:lstStyle/>
          <a:p>
            <a:r>
              <a:rPr lang="en-US" altLang="zh-CN">
                <a:ea typeface="宋体" panose="02010600030101010101" pitchFamily="2" charset="-122"/>
              </a:rPr>
              <a:t>An instance of an association is a link</a:t>
            </a:r>
            <a:endParaRPr lang="en-US" altLang="zh-CN">
              <a:ea typeface="宋体" panose="02010600030101010101" pitchFamily="2" charset="-122"/>
            </a:endParaRPr>
          </a:p>
          <a:p>
            <a:pPr lvl="1"/>
            <a:r>
              <a:rPr lang="en-US" altLang="zh-CN">
                <a:ea typeface="宋体" panose="02010600030101010101" pitchFamily="2" charset="-122"/>
              </a:rPr>
              <a:t>All links become associations unless they have global, local, or parameter visibility</a:t>
            </a:r>
            <a:endParaRPr lang="en-US" altLang="zh-CN">
              <a:ea typeface="宋体" panose="02010600030101010101" pitchFamily="2" charset="-122"/>
            </a:endParaRPr>
          </a:p>
          <a:p>
            <a:pPr lvl="1"/>
            <a:r>
              <a:rPr lang="en-US" altLang="zh-CN">
                <a:ea typeface="宋体" panose="02010600030101010101" pitchFamily="2" charset="-122"/>
              </a:rPr>
              <a:t>Relationships are context-dependent</a:t>
            </a:r>
            <a:endParaRPr lang="en-US" altLang="zh-CN">
              <a:ea typeface="宋体" panose="02010600030101010101" pitchFamily="2" charset="-122"/>
            </a:endParaRPr>
          </a:p>
          <a:p>
            <a:r>
              <a:rPr lang="en-US" altLang="zh-CN">
                <a:ea typeface="宋体" panose="02010600030101010101" pitchFamily="2" charset="-122"/>
              </a:rPr>
              <a:t>Dependencies are transient links with:</a:t>
            </a:r>
            <a:endParaRPr lang="en-US" altLang="zh-CN">
              <a:ea typeface="宋体" panose="02010600030101010101" pitchFamily="2" charset="-122"/>
            </a:endParaRPr>
          </a:p>
          <a:p>
            <a:pPr lvl="1"/>
            <a:r>
              <a:rPr lang="en-US" altLang="zh-CN">
                <a:ea typeface="宋体" panose="02010600030101010101" pitchFamily="2" charset="-122"/>
              </a:rPr>
              <a:t>A limited duration</a:t>
            </a:r>
            <a:endParaRPr lang="en-US" altLang="zh-CN">
              <a:ea typeface="宋体" panose="02010600030101010101" pitchFamily="2" charset="-122"/>
            </a:endParaRPr>
          </a:p>
          <a:p>
            <a:pPr lvl="1"/>
            <a:r>
              <a:rPr lang="en-US" altLang="zh-CN">
                <a:ea typeface="宋体" panose="02010600030101010101" pitchFamily="2" charset="-122"/>
              </a:rPr>
              <a:t>A context-independent relationship</a:t>
            </a:r>
            <a:endParaRPr lang="en-US" altLang="zh-CN">
              <a:ea typeface="宋体" panose="02010600030101010101" pitchFamily="2" charset="-122"/>
            </a:endParaRPr>
          </a:p>
          <a:p>
            <a:pPr lvl="1"/>
            <a:r>
              <a:rPr lang="en-US" altLang="zh-CN">
                <a:ea typeface="宋体" panose="02010600030101010101" pitchFamily="2" charset="-122"/>
              </a:rPr>
              <a:t>A summary relationship</a:t>
            </a:r>
            <a:endParaRPr lang="en-US" altLang="zh-CN">
              <a:ea typeface="宋体" panose="02010600030101010101" pitchFamily="2" charset="-122"/>
            </a:endParaRPr>
          </a:p>
          <a:p>
            <a:pPr>
              <a:buFont typeface="Wingdings" panose="05000000000000000000" pitchFamily="2" charset="2"/>
              <a:buNone/>
            </a:pPr>
            <a:endParaRPr lang="en-US" altLang="zh-CN">
              <a:ea typeface="宋体" panose="02010600030101010101" pitchFamily="2" charset="-122"/>
            </a:endParaRPr>
          </a:p>
          <a:p>
            <a:endParaRPr lang="en-US" altLang="zh-CN">
              <a:ea typeface="宋体" panose="02010600030101010101" pitchFamily="2" charset="-122"/>
            </a:endParaRPr>
          </a:p>
        </p:txBody>
      </p:sp>
      <p:sp>
        <p:nvSpPr>
          <p:cNvPr id="44851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Associations vs. Dependencies in Collaborations</a:t>
            </a:r>
            <a:endParaRPr lang="en-US" altLang="zh-CN">
              <a:ea typeface="宋体" panose="02010600030101010101" pitchFamily="2" charset="-122"/>
            </a:endParaRPr>
          </a:p>
        </p:txBody>
      </p:sp>
      <p:sp>
        <p:nvSpPr>
          <p:cNvPr id="448516" name="Text Box 4"/>
          <p:cNvSpPr txBox="1">
            <a:spLocks noChangeArrowheads="1"/>
          </p:cNvSpPr>
          <p:nvPr/>
        </p:nvSpPr>
        <p:spPr bwMode="auto">
          <a:xfrm>
            <a:off x="609600" y="5281613"/>
            <a:ext cx="7980363" cy="1022350"/>
          </a:xfrm>
          <a:prstGeom prst="rect">
            <a:avLst/>
          </a:prstGeom>
          <a:noFill/>
          <a:ln w="9525">
            <a:noFill/>
            <a:miter lim="800000"/>
          </a:ln>
          <a:effectLst/>
        </p:spPr>
        <p:txBody>
          <a:bodyPr wrap="none" lIns="107950" tIns="53975" rIns="107950" bIns="53975">
            <a:spAutoFit/>
          </a:bodyPr>
          <a:lstStyle/>
          <a:p>
            <a:pPr algn="l"/>
            <a:r>
              <a:rPr lang="en-US" altLang="zh-CN" sz="2000" b="0">
                <a:solidFill>
                  <a:srgbClr val="00CCFF"/>
                </a:solidFill>
                <a:ea typeface="宋体" panose="02010600030101010101" pitchFamily="2" charset="-122"/>
              </a:rPr>
              <a:t>A dependency is a secondary type of relationship in that it doesn't tell</a:t>
            </a:r>
            <a:endParaRPr lang="en-US" altLang="zh-CN" sz="2000" b="0">
              <a:solidFill>
                <a:srgbClr val="00CCFF"/>
              </a:solidFill>
              <a:ea typeface="宋体" panose="02010600030101010101" pitchFamily="2" charset="-122"/>
            </a:endParaRPr>
          </a:p>
          <a:p>
            <a:pPr algn="l"/>
            <a:r>
              <a:rPr lang="en-US" altLang="zh-CN" sz="2000" b="0">
                <a:solidFill>
                  <a:srgbClr val="00CCFF"/>
                </a:solidFill>
                <a:ea typeface="宋体" panose="02010600030101010101" pitchFamily="2" charset="-122"/>
              </a:rPr>
              <a:t>you much about the relationship. For details you need to consult the</a:t>
            </a:r>
            <a:endParaRPr lang="en-US" altLang="zh-CN" sz="2000" b="0">
              <a:solidFill>
                <a:srgbClr val="00CCFF"/>
              </a:solidFill>
              <a:ea typeface="宋体" panose="02010600030101010101" pitchFamily="2" charset="-122"/>
            </a:endParaRPr>
          </a:p>
          <a:p>
            <a:pPr algn="l"/>
            <a:r>
              <a:rPr lang="en-US" altLang="zh-CN" sz="2000" b="0">
                <a:solidFill>
                  <a:srgbClr val="00CCFF"/>
                </a:solidFill>
                <a:ea typeface="宋体" panose="02010600030101010101" pitchFamily="2" charset="-122"/>
              </a:rPr>
              <a:t>collaborations.</a:t>
            </a:r>
            <a:endParaRPr lang="en-US" altLang="zh-CN" sz="2000" b="0">
              <a:solidFill>
                <a:srgbClr val="00CCFF"/>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92" name="Rectangle 16"/>
          <p:cNvSpPr>
            <a:spLocks noGrp="1" noChangeArrowheads="1"/>
          </p:cNvSpPr>
          <p:nvPr>
            <p:ph idx="1"/>
          </p:nvPr>
        </p:nvSpPr>
        <p:spPr/>
        <p:txBody>
          <a:bodyPr/>
          <a:lstStyle/>
          <a:p>
            <a:r>
              <a:rPr lang="en-US" altLang="zh-CN">
                <a:ea typeface="宋体" panose="02010600030101010101" pitchFamily="2" charset="-122"/>
              </a:rPr>
              <a:t>The op1() operation contains a local variable of type ClassB</a:t>
            </a:r>
            <a:endParaRPr lang="en-US" altLang="zh-CN">
              <a:ea typeface="宋体" panose="02010600030101010101" pitchFamily="2" charset="-122"/>
            </a:endParaRPr>
          </a:p>
        </p:txBody>
      </p:sp>
      <p:sp>
        <p:nvSpPr>
          <p:cNvPr id="434191" name="Rectangle 15"/>
          <p:cNvSpPr>
            <a:spLocks noGrp="1" noChangeArrowheads="1"/>
          </p:cNvSpPr>
          <p:nvPr>
            <p:ph type="title"/>
          </p:nvPr>
        </p:nvSpPr>
        <p:spPr/>
        <p:txBody>
          <a:bodyPr/>
          <a:lstStyle/>
          <a:p>
            <a:r>
              <a:rPr lang="en-US" altLang="zh-CN">
                <a:ea typeface="宋体" panose="02010600030101010101" pitchFamily="2" charset="-122"/>
              </a:rPr>
              <a:t>Local Variable Visibility</a:t>
            </a:r>
            <a:endParaRPr lang="en-US" altLang="zh-CN">
              <a:ea typeface="宋体" panose="02010600030101010101" pitchFamily="2" charset="-122"/>
            </a:endParaRPr>
          </a:p>
        </p:txBody>
      </p:sp>
      <p:sp>
        <p:nvSpPr>
          <p:cNvPr id="434212" name="Rectangle 36"/>
          <p:cNvSpPr>
            <a:spLocks noChangeArrowheads="1"/>
          </p:cNvSpPr>
          <p:nvPr/>
        </p:nvSpPr>
        <p:spPr bwMode="auto">
          <a:xfrm>
            <a:off x="3924300" y="2794000"/>
            <a:ext cx="1228725" cy="849313"/>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4213" name="Line 37"/>
          <p:cNvSpPr>
            <a:spLocks noChangeShapeType="1"/>
          </p:cNvSpPr>
          <p:nvPr/>
        </p:nvSpPr>
        <p:spPr bwMode="auto">
          <a:xfrm>
            <a:off x="3924300" y="3362325"/>
            <a:ext cx="12287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4214" name="Line 38"/>
          <p:cNvSpPr>
            <a:spLocks noChangeShapeType="1"/>
          </p:cNvSpPr>
          <p:nvPr/>
        </p:nvSpPr>
        <p:spPr bwMode="auto">
          <a:xfrm>
            <a:off x="3924300" y="3225800"/>
            <a:ext cx="12287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4215" name="Text Box 39"/>
          <p:cNvSpPr txBox="1">
            <a:spLocks noChangeArrowheads="1"/>
          </p:cNvSpPr>
          <p:nvPr/>
        </p:nvSpPr>
        <p:spPr bwMode="auto">
          <a:xfrm>
            <a:off x="4233863" y="2874963"/>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ClassA</a:t>
            </a:r>
            <a:endParaRPr lang="en-US" altLang="zh-CN" sz="1600" b="0" dirty="0">
              <a:ea typeface="宋体" panose="02010600030101010101" pitchFamily="2" charset="-122"/>
            </a:endParaRPr>
          </a:p>
        </p:txBody>
      </p:sp>
      <p:sp>
        <p:nvSpPr>
          <p:cNvPr id="434221" name="Rectangle 45"/>
          <p:cNvSpPr>
            <a:spLocks noChangeArrowheads="1"/>
          </p:cNvSpPr>
          <p:nvPr/>
        </p:nvSpPr>
        <p:spPr bwMode="auto">
          <a:xfrm>
            <a:off x="3870325" y="3341688"/>
            <a:ext cx="862013"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op1 ( )</a:t>
            </a:r>
            <a:endParaRPr lang="en-US" altLang="zh-CN" b="0" dirty="0">
              <a:ea typeface="宋体" panose="02010600030101010101" pitchFamily="2" charset="-122"/>
            </a:endParaRPr>
          </a:p>
        </p:txBody>
      </p:sp>
      <p:sp>
        <p:nvSpPr>
          <p:cNvPr id="434222" name="Rectangle 46"/>
          <p:cNvSpPr>
            <a:spLocks noChangeArrowheads="1"/>
          </p:cNvSpPr>
          <p:nvPr/>
        </p:nvSpPr>
        <p:spPr bwMode="auto">
          <a:xfrm>
            <a:off x="3924300" y="4975225"/>
            <a:ext cx="1228725" cy="715963"/>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4223" name="Line 47"/>
          <p:cNvSpPr>
            <a:spLocks noChangeShapeType="1"/>
          </p:cNvSpPr>
          <p:nvPr/>
        </p:nvSpPr>
        <p:spPr bwMode="auto">
          <a:xfrm>
            <a:off x="3924300" y="5543550"/>
            <a:ext cx="12287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4224" name="Line 48"/>
          <p:cNvSpPr>
            <a:spLocks noChangeShapeType="1"/>
          </p:cNvSpPr>
          <p:nvPr/>
        </p:nvSpPr>
        <p:spPr bwMode="auto">
          <a:xfrm>
            <a:off x="3924300" y="5407025"/>
            <a:ext cx="12287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4225" name="Text Box 49"/>
          <p:cNvSpPr txBox="1">
            <a:spLocks noChangeArrowheads="1"/>
          </p:cNvSpPr>
          <p:nvPr/>
        </p:nvSpPr>
        <p:spPr bwMode="auto">
          <a:xfrm>
            <a:off x="4233863" y="5056188"/>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ClassB</a:t>
            </a:r>
            <a:endParaRPr lang="en-US" altLang="zh-CN" sz="1600" b="0" dirty="0">
              <a:ea typeface="宋体" panose="02010600030101010101" pitchFamily="2" charset="-122"/>
            </a:endParaRPr>
          </a:p>
        </p:txBody>
      </p:sp>
      <p:sp>
        <p:nvSpPr>
          <p:cNvPr id="434226" name="Line 50"/>
          <p:cNvSpPr>
            <a:spLocks noChangeShapeType="1"/>
          </p:cNvSpPr>
          <p:nvPr/>
        </p:nvSpPr>
        <p:spPr bwMode="auto">
          <a:xfrm>
            <a:off x="4543425" y="3657600"/>
            <a:ext cx="0" cy="1304925"/>
          </a:xfrm>
          <a:prstGeom prst="line">
            <a:avLst/>
          </a:prstGeom>
          <a:noFill/>
          <a:ln w="12700">
            <a:solidFill>
              <a:schemeClr val="tx1"/>
            </a:solidFill>
            <a:prstDash val="dash"/>
            <a:round/>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40" name="Rectangle 16"/>
          <p:cNvSpPr>
            <a:spLocks noGrp="1" noChangeArrowheads="1"/>
          </p:cNvSpPr>
          <p:nvPr>
            <p:ph idx="1"/>
          </p:nvPr>
        </p:nvSpPr>
        <p:spPr/>
        <p:txBody>
          <a:bodyPr/>
          <a:lstStyle/>
          <a:p>
            <a:r>
              <a:rPr lang="en-US" altLang="zh-CN" dirty="0">
                <a:ea typeface="宋体" panose="02010600030101010101" pitchFamily="2" charset="-122"/>
              </a:rPr>
              <a:t>The </a:t>
            </a:r>
            <a:r>
              <a:rPr lang="en-US" altLang="zh-CN" dirty="0" err="1">
                <a:ea typeface="宋体" panose="02010600030101010101" pitchFamily="2" charset="-122"/>
              </a:rPr>
              <a:t>ClassB</a:t>
            </a:r>
            <a:r>
              <a:rPr lang="en-US" altLang="zh-CN" dirty="0">
                <a:ea typeface="宋体" panose="02010600030101010101" pitchFamily="2" charset="-122"/>
              </a:rPr>
              <a:t> instance is passed to the </a:t>
            </a:r>
            <a:r>
              <a:rPr lang="en-US" altLang="zh-CN" dirty="0" err="1">
                <a:ea typeface="宋体" panose="02010600030101010101" pitchFamily="2" charset="-122"/>
              </a:rPr>
              <a:t>ClassA</a:t>
            </a:r>
            <a:r>
              <a:rPr lang="en-US" altLang="zh-CN" dirty="0">
                <a:ea typeface="宋体" panose="02010600030101010101" pitchFamily="2" charset="-122"/>
              </a:rPr>
              <a:t> instance</a:t>
            </a:r>
            <a:endParaRPr lang="en-US" altLang="zh-CN" dirty="0">
              <a:ea typeface="宋体" panose="02010600030101010101" pitchFamily="2" charset="-122"/>
            </a:endParaRPr>
          </a:p>
        </p:txBody>
      </p:sp>
      <p:sp>
        <p:nvSpPr>
          <p:cNvPr id="436239" name="Rectangle 15"/>
          <p:cNvSpPr>
            <a:spLocks noGrp="1" noChangeArrowheads="1"/>
          </p:cNvSpPr>
          <p:nvPr>
            <p:ph type="title"/>
          </p:nvPr>
        </p:nvSpPr>
        <p:spPr/>
        <p:txBody>
          <a:bodyPr/>
          <a:lstStyle/>
          <a:p>
            <a:r>
              <a:rPr lang="en-US" altLang="zh-CN">
                <a:ea typeface="宋体" panose="02010600030101010101" pitchFamily="2" charset="-122"/>
              </a:rPr>
              <a:t>Parameter Visibility</a:t>
            </a:r>
            <a:endParaRPr lang="en-US" altLang="zh-CN">
              <a:ea typeface="宋体" panose="02010600030101010101" pitchFamily="2" charset="-122"/>
            </a:endParaRPr>
          </a:p>
        </p:txBody>
      </p:sp>
      <p:sp>
        <p:nvSpPr>
          <p:cNvPr id="436307" name="Rectangle 83"/>
          <p:cNvSpPr>
            <a:spLocks noChangeArrowheads="1"/>
          </p:cNvSpPr>
          <p:nvPr/>
        </p:nvSpPr>
        <p:spPr bwMode="auto">
          <a:xfrm>
            <a:off x="3330575" y="2794000"/>
            <a:ext cx="2447925" cy="849313"/>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6308" name="Line 84"/>
          <p:cNvSpPr>
            <a:spLocks noChangeShapeType="1"/>
          </p:cNvSpPr>
          <p:nvPr/>
        </p:nvSpPr>
        <p:spPr bwMode="auto">
          <a:xfrm>
            <a:off x="3336925" y="3362325"/>
            <a:ext cx="24352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6309" name="Line 85"/>
          <p:cNvSpPr>
            <a:spLocks noChangeShapeType="1"/>
          </p:cNvSpPr>
          <p:nvPr/>
        </p:nvSpPr>
        <p:spPr bwMode="auto">
          <a:xfrm>
            <a:off x="3330575" y="3225800"/>
            <a:ext cx="244157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6310" name="Text Box 86"/>
          <p:cNvSpPr txBox="1">
            <a:spLocks noChangeArrowheads="1"/>
          </p:cNvSpPr>
          <p:nvPr/>
        </p:nvSpPr>
        <p:spPr bwMode="auto">
          <a:xfrm>
            <a:off x="4259263" y="2874963"/>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ClassA</a:t>
            </a:r>
            <a:endParaRPr lang="en-US" altLang="zh-CN" sz="1600" b="0" dirty="0">
              <a:ea typeface="宋体" panose="02010600030101010101" pitchFamily="2" charset="-122"/>
            </a:endParaRPr>
          </a:p>
        </p:txBody>
      </p:sp>
      <p:sp>
        <p:nvSpPr>
          <p:cNvPr id="436313" name="Rectangle 89"/>
          <p:cNvSpPr>
            <a:spLocks noChangeArrowheads="1"/>
          </p:cNvSpPr>
          <p:nvPr/>
        </p:nvSpPr>
        <p:spPr bwMode="auto">
          <a:xfrm>
            <a:off x="3295650" y="3341688"/>
            <a:ext cx="2538413"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op1 ( [in] </a:t>
            </a:r>
            <a:r>
              <a:rPr lang="en-US" altLang="zh-CN" b="0" dirty="0" err="1">
                <a:ea typeface="宋体" panose="02010600030101010101" pitchFamily="2" charset="-122"/>
              </a:rPr>
              <a:t>aParam</a:t>
            </a:r>
            <a:r>
              <a:rPr lang="en-US" altLang="zh-CN" b="0" dirty="0">
                <a:ea typeface="宋体" panose="02010600030101010101" pitchFamily="2" charset="-122"/>
              </a:rPr>
              <a:t> : </a:t>
            </a:r>
            <a:r>
              <a:rPr lang="en-US" altLang="zh-CN" b="0" dirty="0" err="1">
                <a:ea typeface="宋体" panose="02010600030101010101" pitchFamily="2" charset="-122"/>
              </a:rPr>
              <a:t>ClassB</a:t>
            </a:r>
            <a:r>
              <a:rPr lang="en-US" altLang="zh-CN" b="0" dirty="0">
                <a:ea typeface="宋体" panose="02010600030101010101" pitchFamily="2" charset="-122"/>
              </a:rPr>
              <a:t> )</a:t>
            </a:r>
            <a:endParaRPr lang="en-US" altLang="zh-CN" b="0" dirty="0">
              <a:ea typeface="宋体" panose="02010600030101010101" pitchFamily="2" charset="-122"/>
            </a:endParaRPr>
          </a:p>
        </p:txBody>
      </p:sp>
      <p:grpSp>
        <p:nvGrpSpPr>
          <p:cNvPr id="436324" name="Group 100"/>
          <p:cNvGrpSpPr/>
          <p:nvPr/>
        </p:nvGrpSpPr>
        <p:grpSpPr bwMode="auto">
          <a:xfrm>
            <a:off x="3327400" y="4975225"/>
            <a:ext cx="2451100" cy="715963"/>
            <a:chOff x="1128" y="3134"/>
            <a:chExt cx="774" cy="451"/>
          </a:xfrm>
        </p:grpSpPr>
        <p:sp>
          <p:nvSpPr>
            <p:cNvPr id="436314" name="Rectangle 90"/>
            <p:cNvSpPr>
              <a:spLocks noChangeArrowheads="1"/>
            </p:cNvSpPr>
            <p:nvPr/>
          </p:nvSpPr>
          <p:spPr bwMode="auto">
            <a:xfrm>
              <a:off x="1128" y="3134"/>
              <a:ext cx="774" cy="451"/>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6315" name="Line 91"/>
            <p:cNvSpPr>
              <a:spLocks noChangeShapeType="1"/>
            </p:cNvSpPr>
            <p:nvPr/>
          </p:nvSpPr>
          <p:spPr bwMode="auto">
            <a:xfrm>
              <a:off x="1128" y="3492"/>
              <a:ext cx="774"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6316" name="Line 92"/>
            <p:cNvSpPr>
              <a:spLocks noChangeShapeType="1"/>
            </p:cNvSpPr>
            <p:nvPr/>
          </p:nvSpPr>
          <p:spPr bwMode="auto">
            <a:xfrm>
              <a:off x="1128" y="3406"/>
              <a:ext cx="774"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grpSp>
      <p:sp>
        <p:nvSpPr>
          <p:cNvPr id="436317" name="Text Box 93"/>
          <p:cNvSpPr txBox="1">
            <a:spLocks noChangeArrowheads="1"/>
          </p:cNvSpPr>
          <p:nvPr/>
        </p:nvSpPr>
        <p:spPr bwMode="auto">
          <a:xfrm>
            <a:off x="4259263" y="5056188"/>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ClassB</a:t>
            </a:r>
            <a:endParaRPr lang="en-US" altLang="zh-CN" sz="1600" b="0" dirty="0">
              <a:ea typeface="宋体" panose="02010600030101010101" pitchFamily="2" charset="-122"/>
            </a:endParaRPr>
          </a:p>
        </p:txBody>
      </p:sp>
      <p:sp>
        <p:nvSpPr>
          <p:cNvPr id="436318" name="Line 94"/>
          <p:cNvSpPr>
            <a:spLocks noChangeShapeType="1"/>
          </p:cNvSpPr>
          <p:nvPr/>
        </p:nvSpPr>
        <p:spPr bwMode="auto">
          <a:xfrm>
            <a:off x="4568825" y="3657600"/>
            <a:ext cx="0" cy="1304925"/>
          </a:xfrm>
          <a:prstGeom prst="line">
            <a:avLst/>
          </a:prstGeom>
          <a:noFill/>
          <a:ln w="12700">
            <a:solidFill>
              <a:schemeClr val="tx1"/>
            </a:solidFill>
            <a:prstDash val="dash"/>
            <a:round/>
            <a:tailEnd type="arrow"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351" name="Rectangle 79"/>
          <p:cNvSpPr>
            <a:spLocks noChangeArrowheads="1"/>
          </p:cNvSpPr>
          <p:nvPr/>
        </p:nvSpPr>
        <p:spPr bwMode="auto">
          <a:xfrm>
            <a:off x="3937000" y="4632325"/>
            <a:ext cx="1228725" cy="849313"/>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8289" name="Rectangle 17"/>
          <p:cNvSpPr>
            <a:spLocks noGrp="1" noChangeArrowheads="1"/>
          </p:cNvSpPr>
          <p:nvPr>
            <p:ph idx="1"/>
          </p:nvPr>
        </p:nvSpPr>
        <p:spPr/>
        <p:txBody>
          <a:bodyPr/>
          <a:lstStyle/>
          <a:p>
            <a:r>
              <a:rPr lang="en-US" altLang="zh-CN">
                <a:ea typeface="宋体" panose="02010600030101010101" pitchFamily="2" charset="-122"/>
              </a:rPr>
              <a:t>The ClassUtility instance is visible because it is global</a:t>
            </a:r>
            <a:endParaRPr lang="en-US" altLang="zh-CN">
              <a:ea typeface="宋体" panose="02010600030101010101" pitchFamily="2" charset="-122"/>
            </a:endParaRPr>
          </a:p>
        </p:txBody>
      </p:sp>
      <p:sp>
        <p:nvSpPr>
          <p:cNvPr id="438288" name="Rectangle 16"/>
          <p:cNvSpPr>
            <a:spLocks noGrp="1" noChangeArrowheads="1"/>
          </p:cNvSpPr>
          <p:nvPr>
            <p:ph type="title"/>
          </p:nvPr>
        </p:nvSpPr>
        <p:spPr/>
        <p:txBody>
          <a:bodyPr/>
          <a:lstStyle/>
          <a:p>
            <a:r>
              <a:rPr lang="en-US" altLang="zh-CN">
                <a:ea typeface="宋体" panose="02010600030101010101" pitchFamily="2" charset="-122"/>
              </a:rPr>
              <a:t>Global Visibility</a:t>
            </a:r>
            <a:endParaRPr lang="en-US" altLang="zh-CN">
              <a:ea typeface="宋体" panose="02010600030101010101" pitchFamily="2" charset="-122"/>
            </a:endParaRPr>
          </a:p>
        </p:txBody>
      </p:sp>
      <p:sp>
        <p:nvSpPr>
          <p:cNvPr id="438333" name="Rectangle 61"/>
          <p:cNvSpPr>
            <a:spLocks noChangeArrowheads="1"/>
          </p:cNvSpPr>
          <p:nvPr/>
        </p:nvSpPr>
        <p:spPr bwMode="auto">
          <a:xfrm>
            <a:off x="3937000" y="2451100"/>
            <a:ext cx="1228725" cy="849313"/>
          </a:xfrm>
          <a:prstGeom prst="rect">
            <a:avLst/>
          </a:prstGeom>
          <a:solidFill>
            <a:srgbClr val="FFFFCC"/>
          </a:solidFill>
          <a:ln w="12700">
            <a:solidFill>
              <a:srgbClr val="8A0E5E"/>
            </a:solidFill>
            <a:miter lim="800000"/>
            <a:headEnd type="none" w="sm" len="sm"/>
            <a:tailEnd type="none" w="lg" len="lg"/>
          </a:ln>
          <a:effectLst/>
        </p:spPr>
        <p:txBody>
          <a:bodyPr lIns="0" tIns="0" rIns="0" bIns="0" anchor="ctr">
            <a:spAutoFit/>
          </a:bodyPr>
          <a:lstStyle/>
          <a:p>
            <a:endParaRPr lang="en-US"/>
          </a:p>
        </p:txBody>
      </p:sp>
      <p:sp>
        <p:nvSpPr>
          <p:cNvPr id="438334" name="Line 62"/>
          <p:cNvSpPr>
            <a:spLocks noChangeShapeType="1"/>
          </p:cNvSpPr>
          <p:nvPr/>
        </p:nvSpPr>
        <p:spPr bwMode="auto">
          <a:xfrm>
            <a:off x="3937000" y="3019425"/>
            <a:ext cx="12287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8335" name="Line 63"/>
          <p:cNvSpPr>
            <a:spLocks noChangeShapeType="1"/>
          </p:cNvSpPr>
          <p:nvPr/>
        </p:nvSpPr>
        <p:spPr bwMode="auto">
          <a:xfrm>
            <a:off x="3937000" y="2882900"/>
            <a:ext cx="12287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8336" name="Text Box 64"/>
          <p:cNvSpPr txBox="1">
            <a:spLocks noChangeArrowheads="1"/>
          </p:cNvSpPr>
          <p:nvPr/>
        </p:nvSpPr>
        <p:spPr bwMode="auto">
          <a:xfrm>
            <a:off x="4246563" y="2532063"/>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ClassA</a:t>
            </a:r>
            <a:endParaRPr lang="en-US" altLang="zh-CN" sz="1600" b="0" dirty="0">
              <a:ea typeface="宋体" panose="02010600030101010101" pitchFamily="2" charset="-122"/>
            </a:endParaRPr>
          </a:p>
        </p:txBody>
      </p:sp>
      <p:sp>
        <p:nvSpPr>
          <p:cNvPr id="438339" name="Rectangle 67"/>
          <p:cNvSpPr>
            <a:spLocks noChangeArrowheads="1"/>
          </p:cNvSpPr>
          <p:nvPr/>
        </p:nvSpPr>
        <p:spPr bwMode="auto">
          <a:xfrm>
            <a:off x="3883025" y="2998788"/>
            <a:ext cx="862013"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op1 ( )</a:t>
            </a:r>
            <a:endParaRPr lang="en-US" altLang="zh-CN" b="0" dirty="0">
              <a:ea typeface="宋体" panose="02010600030101010101" pitchFamily="2" charset="-122"/>
            </a:endParaRPr>
          </a:p>
        </p:txBody>
      </p:sp>
      <p:sp>
        <p:nvSpPr>
          <p:cNvPr id="438341" name="Line 69"/>
          <p:cNvSpPr>
            <a:spLocks noChangeShapeType="1"/>
          </p:cNvSpPr>
          <p:nvPr/>
        </p:nvSpPr>
        <p:spPr bwMode="auto">
          <a:xfrm>
            <a:off x="3937000" y="5200650"/>
            <a:ext cx="12287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38342" name="Line 70"/>
          <p:cNvSpPr>
            <a:spLocks noChangeShapeType="1"/>
          </p:cNvSpPr>
          <p:nvPr/>
        </p:nvSpPr>
        <p:spPr bwMode="auto">
          <a:xfrm>
            <a:off x="3937000" y="5064125"/>
            <a:ext cx="12287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38343" name="Text Box 71"/>
          <p:cNvSpPr txBox="1">
            <a:spLocks noChangeArrowheads="1"/>
          </p:cNvSpPr>
          <p:nvPr/>
        </p:nvSpPr>
        <p:spPr bwMode="auto">
          <a:xfrm>
            <a:off x="4246563" y="4713288"/>
            <a:ext cx="641350"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ea typeface="宋体" panose="02010600030101010101" pitchFamily="2" charset="-122"/>
              </a:rPr>
              <a:t>ClassB</a:t>
            </a:r>
            <a:endParaRPr lang="en-US" altLang="zh-CN" sz="1600" b="0" dirty="0">
              <a:ea typeface="宋体" panose="02010600030101010101" pitchFamily="2" charset="-122"/>
            </a:endParaRPr>
          </a:p>
        </p:txBody>
      </p:sp>
      <p:sp>
        <p:nvSpPr>
          <p:cNvPr id="438344" name="Line 72"/>
          <p:cNvSpPr>
            <a:spLocks noChangeShapeType="1"/>
          </p:cNvSpPr>
          <p:nvPr/>
        </p:nvSpPr>
        <p:spPr bwMode="auto">
          <a:xfrm>
            <a:off x="4556125" y="3314700"/>
            <a:ext cx="0" cy="1304925"/>
          </a:xfrm>
          <a:prstGeom prst="line">
            <a:avLst/>
          </a:prstGeom>
          <a:noFill/>
          <a:ln w="12700">
            <a:solidFill>
              <a:schemeClr val="tx1"/>
            </a:solidFill>
            <a:prstDash val="dash"/>
            <a:round/>
            <a:tailEnd type="arrow" w="lg" len="lg"/>
          </a:ln>
          <a:effectLst/>
        </p:spPr>
        <p:txBody>
          <a:bodyPr wrap="none" anchor="ctr"/>
          <a:lstStyle/>
          <a:p>
            <a:endParaRPr lang="en-US"/>
          </a:p>
        </p:txBody>
      </p:sp>
      <p:sp>
        <p:nvSpPr>
          <p:cNvPr id="438350" name="Rectangle 78"/>
          <p:cNvSpPr>
            <a:spLocks noChangeArrowheads="1"/>
          </p:cNvSpPr>
          <p:nvPr/>
        </p:nvSpPr>
        <p:spPr bwMode="auto">
          <a:xfrm>
            <a:off x="3883025" y="5180013"/>
            <a:ext cx="1319213" cy="308419"/>
          </a:xfrm>
          <a:prstGeom prst="rect">
            <a:avLst/>
          </a:prstGeom>
          <a:noFill/>
          <a:ln w="9525">
            <a:noFill/>
            <a:miter lim="800000"/>
          </a:ln>
          <a:effectLst/>
        </p:spPr>
        <p:txBody>
          <a:bodyPr lIns="92075" tIns="46038" rIns="92075" bIns="46038">
            <a:spAutoFit/>
          </a:bodyPr>
          <a:lstStyle/>
          <a:p>
            <a:pPr algn="l"/>
            <a:r>
              <a:rPr lang="en-US" altLang="zh-CN" b="0" dirty="0">
                <a:ea typeface="宋体" panose="02010600030101010101" pitchFamily="2" charset="-122"/>
              </a:rPr>
              <a:t>+ </a:t>
            </a:r>
            <a:r>
              <a:rPr lang="en-US" altLang="zh-CN" b="0" dirty="0" err="1">
                <a:ea typeface="宋体" panose="02010600030101010101" pitchFamily="2" charset="-122"/>
              </a:rPr>
              <a:t>utilityOp</a:t>
            </a:r>
            <a:r>
              <a:rPr lang="en-US" altLang="zh-CN" b="0" dirty="0">
                <a:ea typeface="宋体" panose="02010600030101010101" pitchFamily="2" charset="-122"/>
              </a:rPr>
              <a:t> ( )</a:t>
            </a:r>
            <a:endParaRPr lang="en-US" altLang="zh-CN" b="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idx="1"/>
          </p:nvPr>
        </p:nvSpPr>
        <p:spPr/>
        <p:txBody>
          <a:bodyPr>
            <a:normAutofit fontScale="92500"/>
          </a:bodyPr>
          <a:lstStyle/>
          <a:p>
            <a:r>
              <a:rPr lang="en-US" altLang="zh-CN" sz="2400" dirty="0">
                <a:ea typeface="宋体" panose="02010600030101010101" pitchFamily="2" charset="-122"/>
              </a:rPr>
              <a:t>Permanent relationships </a:t>
            </a:r>
            <a:r>
              <a:rPr lang="en-US" altLang="zh-CN" sz="2400" dirty="0">
                <a:ea typeface="宋体" panose="02010600030101010101" pitchFamily="2" charset="-122"/>
                <a:cs typeface="Arial" panose="020B0604020202020204" pitchFamily="34" charset="0"/>
              </a:rPr>
              <a:t>— </a:t>
            </a:r>
            <a:r>
              <a:rPr lang="en-US" altLang="zh-CN" sz="2400" dirty="0">
                <a:ea typeface="宋体" panose="02010600030101010101" pitchFamily="2" charset="-122"/>
              </a:rPr>
              <a:t>Association (field visibility)</a:t>
            </a:r>
            <a:endParaRPr lang="en-US" altLang="zh-CN" sz="2400" dirty="0">
              <a:ea typeface="宋体" panose="02010600030101010101" pitchFamily="2" charset="-122"/>
            </a:endParaRPr>
          </a:p>
          <a:p>
            <a:r>
              <a:rPr lang="en-US" altLang="zh-CN" sz="2400" dirty="0">
                <a:ea typeface="宋体" panose="02010600030101010101" pitchFamily="2" charset="-122"/>
              </a:rPr>
              <a:t>Transient relationships — Dependency</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Multiple objects share the same instance</a:t>
            </a:r>
            <a:endParaRPr lang="en-US" altLang="zh-CN" sz="2400" dirty="0">
              <a:ea typeface="宋体" panose="02010600030101010101" pitchFamily="2" charset="-122"/>
            </a:endParaRPr>
          </a:p>
          <a:p>
            <a:pPr marL="1200150" lvl="2" indent="-287655"/>
            <a:r>
              <a:rPr lang="en-US" altLang="zh-CN" sz="2400" dirty="0">
                <a:ea typeface="宋体" panose="02010600030101010101" pitchFamily="2" charset="-122"/>
              </a:rPr>
              <a:t>Pass instance as a parameter (parameter visibility)</a:t>
            </a:r>
            <a:endParaRPr lang="en-US" altLang="zh-CN" sz="2400" dirty="0">
              <a:ea typeface="宋体" panose="02010600030101010101" pitchFamily="2" charset="-122"/>
            </a:endParaRPr>
          </a:p>
          <a:p>
            <a:pPr marL="1200150" lvl="2" indent="-287655"/>
            <a:r>
              <a:rPr lang="en-US" altLang="zh-CN" sz="2400" dirty="0">
                <a:ea typeface="宋体" panose="02010600030101010101" pitchFamily="2" charset="-122"/>
              </a:rPr>
              <a:t>Make instance a managed global (global visibility)</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Multiple objects don’t share the same instance (local visibility)</a:t>
            </a:r>
            <a:endParaRPr lang="en-US" altLang="zh-CN" sz="2400" dirty="0">
              <a:ea typeface="宋体" panose="02010600030101010101" pitchFamily="2" charset="-122"/>
            </a:endParaRPr>
          </a:p>
          <a:p>
            <a:r>
              <a:rPr lang="en-US" altLang="zh-CN" sz="2400" dirty="0">
                <a:ea typeface="宋体" panose="02010600030101010101" pitchFamily="2" charset="-122"/>
              </a:rPr>
              <a:t>How long does it take to create/destroy?</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Expensive?  Use field, parameter, or global visibility</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Strive for the lightest relationships possible</a:t>
            </a:r>
            <a:endParaRPr lang="en-US" altLang="zh-CN" sz="2400" dirty="0">
              <a:ea typeface="宋体" panose="02010600030101010101" pitchFamily="2" charset="-122"/>
            </a:endParaRPr>
          </a:p>
          <a:p>
            <a:pPr marL="798830" lvl="1" indent="-342900"/>
            <a:endParaRPr lang="zh-CN" altLang="en-US" sz="2400" dirty="0">
              <a:ea typeface="宋体" panose="02010600030101010101" pitchFamily="2" charset="-122"/>
            </a:endParaRPr>
          </a:p>
        </p:txBody>
      </p:sp>
      <p:sp>
        <p:nvSpPr>
          <p:cNvPr id="440324" name="Rectangle 4"/>
          <p:cNvSpPr>
            <a:spLocks noGrp="1" noChangeArrowheads="1"/>
          </p:cNvSpPr>
          <p:nvPr>
            <p:ph type="title"/>
          </p:nvPr>
        </p:nvSpPr>
        <p:spPr/>
        <p:txBody>
          <a:bodyPr>
            <a:normAutofit fontScale="90000"/>
          </a:bodyPr>
          <a:lstStyle/>
          <a:p>
            <a:r>
              <a:rPr lang="en-US" altLang="zh-CN">
                <a:ea typeface="宋体" panose="02010600030101010101" pitchFamily="2" charset="-122"/>
              </a:rPr>
              <a:t>Identifying Dependencies: Considerations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74" name="Line 206"/>
          <p:cNvSpPr>
            <a:spLocks noChangeShapeType="1"/>
          </p:cNvSpPr>
          <p:nvPr/>
        </p:nvSpPr>
        <p:spPr bwMode="auto">
          <a:xfrm>
            <a:off x="2814638" y="2524820"/>
            <a:ext cx="3028950" cy="635000"/>
          </a:xfrm>
          <a:prstGeom prst="line">
            <a:avLst/>
          </a:prstGeom>
          <a:noFill/>
          <a:ln w="12700">
            <a:solidFill>
              <a:schemeClr val="tx1"/>
            </a:solidFill>
            <a:round/>
            <a:tailEnd type="arrow" w="lg" len="lg"/>
          </a:ln>
          <a:effectLst/>
        </p:spPr>
        <p:txBody>
          <a:bodyPr/>
          <a:lstStyle/>
          <a:p>
            <a:endParaRPr lang="en-US"/>
          </a:p>
        </p:txBody>
      </p:sp>
      <p:sp>
        <p:nvSpPr>
          <p:cNvPr id="442573" name="Line 205"/>
          <p:cNvSpPr>
            <a:spLocks noChangeShapeType="1"/>
          </p:cNvSpPr>
          <p:nvPr/>
        </p:nvSpPr>
        <p:spPr bwMode="auto">
          <a:xfrm>
            <a:off x="4838700" y="5733157"/>
            <a:ext cx="723900" cy="0"/>
          </a:xfrm>
          <a:prstGeom prst="line">
            <a:avLst/>
          </a:prstGeom>
          <a:noFill/>
          <a:ln w="12700">
            <a:solidFill>
              <a:schemeClr val="tx1"/>
            </a:solidFill>
            <a:prstDash val="lgDash"/>
            <a:round/>
            <a:tailEnd type="arrow" w="lg" len="lg"/>
          </a:ln>
          <a:effectLst/>
        </p:spPr>
        <p:txBody>
          <a:bodyPr wrap="none" lIns="107950" tIns="53975" rIns="107950" bIns="53975" anchor="ctr"/>
          <a:lstStyle/>
          <a:p>
            <a:endParaRPr lang="en-US"/>
          </a:p>
        </p:txBody>
      </p:sp>
      <p:sp>
        <p:nvSpPr>
          <p:cNvPr id="442479" name="Rectangle 111"/>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Example:  Define Dependencies (before)</a:t>
            </a:r>
            <a:endParaRPr lang="en-US" altLang="zh-CN">
              <a:ea typeface="宋体" panose="02010600030101010101" pitchFamily="2" charset="-122"/>
            </a:endParaRPr>
          </a:p>
        </p:txBody>
      </p:sp>
      <p:sp>
        <p:nvSpPr>
          <p:cNvPr id="442496" name="Rectangle 128"/>
          <p:cNvSpPr>
            <a:spLocks noChangeArrowheads="1"/>
          </p:cNvSpPr>
          <p:nvPr/>
        </p:nvSpPr>
        <p:spPr bwMode="auto">
          <a:xfrm>
            <a:off x="4165600" y="1364357"/>
            <a:ext cx="4613275" cy="909638"/>
          </a:xfrm>
          <a:prstGeom prst="rect">
            <a:avLst/>
          </a:prstGeom>
          <a:solidFill>
            <a:srgbClr val="FFFFCC"/>
          </a:solidFill>
          <a:ln w="9525">
            <a:solidFill>
              <a:srgbClr val="990033"/>
            </a:solidFill>
            <a:miter lim="800000"/>
          </a:ln>
        </p:spPr>
        <p:txBody>
          <a:bodyPr/>
          <a:lstStyle/>
          <a:p>
            <a:endParaRPr lang="en-US"/>
          </a:p>
        </p:txBody>
      </p:sp>
      <p:sp>
        <p:nvSpPr>
          <p:cNvPr id="442497" name="Rectangle 129"/>
          <p:cNvSpPr>
            <a:spLocks noChangeArrowheads="1"/>
          </p:cNvSpPr>
          <p:nvPr/>
        </p:nvSpPr>
        <p:spPr bwMode="auto">
          <a:xfrm>
            <a:off x="5732463" y="1473895"/>
            <a:ext cx="1436687" cy="336550"/>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&lt;&lt;interface&gt;&gt;</a:t>
            </a:r>
            <a:endParaRPr lang="en-US" altLang="zh-CN" sz="1100" b="0">
              <a:solidFill>
                <a:schemeClr val="bg2"/>
              </a:solidFill>
              <a:ea typeface="宋体" panose="02010600030101010101" pitchFamily="2" charset="-122"/>
            </a:endParaRPr>
          </a:p>
          <a:p>
            <a:r>
              <a:rPr lang="en-US" altLang="zh-CN" sz="1100" b="0">
                <a:solidFill>
                  <a:schemeClr val="bg2"/>
                </a:solidFill>
                <a:ea typeface="宋体" panose="02010600030101010101" pitchFamily="2" charset="-122"/>
              </a:rPr>
              <a:t>ICourseCatalogSystem</a:t>
            </a:r>
            <a:endParaRPr lang="en-US" altLang="zh-CN" sz="1100" b="0">
              <a:solidFill>
                <a:schemeClr val="bg2"/>
              </a:solidFill>
              <a:latin typeface="ZapfHumnst BT" pitchFamily="34" charset="0"/>
              <a:ea typeface="宋体" panose="02010600030101010101" pitchFamily="2" charset="-122"/>
            </a:endParaRPr>
          </a:p>
        </p:txBody>
      </p:sp>
      <p:sp>
        <p:nvSpPr>
          <p:cNvPr id="442498" name="Rectangle 130"/>
          <p:cNvSpPr>
            <a:spLocks noChangeArrowheads="1"/>
          </p:cNvSpPr>
          <p:nvPr/>
        </p:nvSpPr>
        <p:spPr bwMode="auto">
          <a:xfrm>
            <a:off x="4165600" y="1850132"/>
            <a:ext cx="4613275" cy="423863"/>
          </a:xfrm>
          <a:prstGeom prst="rect">
            <a:avLst/>
          </a:prstGeom>
          <a:solidFill>
            <a:srgbClr val="FFFFCC"/>
          </a:solidFill>
          <a:ln w="9525">
            <a:solidFill>
              <a:srgbClr val="990033"/>
            </a:solidFill>
            <a:miter lim="800000"/>
          </a:ln>
        </p:spPr>
        <p:txBody>
          <a:bodyPr/>
          <a:lstStyle/>
          <a:p>
            <a:endParaRPr lang="en-US"/>
          </a:p>
        </p:txBody>
      </p:sp>
      <p:sp>
        <p:nvSpPr>
          <p:cNvPr id="442499" name="Rectangle 131"/>
          <p:cNvSpPr>
            <a:spLocks noChangeArrowheads="1"/>
          </p:cNvSpPr>
          <p:nvPr/>
        </p:nvSpPr>
        <p:spPr bwMode="auto">
          <a:xfrm>
            <a:off x="4165600" y="1946970"/>
            <a:ext cx="4613275" cy="327025"/>
          </a:xfrm>
          <a:prstGeom prst="rect">
            <a:avLst/>
          </a:prstGeom>
          <a:solidFill>
            <a:srgbClr val="FFFFCC"/>
          </a:solidFill>
          <a:ln w="9525">
            <a:solidFill>
              <a:srgbClr val="990033"/>
            </a:solidFill>
            <a:miter lim="800000"/>
          </a:ln>
        </p:spPr>
        <p:txBody>
          <a:bodyPr/>
          <a:lstStyle/>
          <a:p>
            <a:endParaRPr lang="en-US"/>
          </a:p>
        </p:txBody>
      </p:sp>
      <p:sp>
        <p:nvSpPr>
          <p:cNvPr id="442500" name="Rectangle 132"/>
          <p:cNvSpPr>
            <a:spLocks noChangeArrowheads="1"/>
          </p:cNvSpPr>
          <p:nvPr/>
        </p:nvSpPr>
        <p:spPr bwMode="auto">
          <a:xfrm>
            <a:off x="4206875" y="2045395"/>
            <a:ext cx="4468813"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getCourseOfferings ( [in] forSemester : Semester) : CourseOfferingList</a:t>
            </a:r>
            <a:endParaRPr lang="en-US" altLang="zh-CN" sz="1100" b="0">
              <a:solidFill>
                <a:schemeClr val="bg2"/>
              </a:solidFill>
              <a:latin typeface="ZapfHumnst BT" pitchFamily="34" charset="0"/>
              <a:ea typeface="宋体" panose="02010600030101010101" pitchFamily="2" charset="-122"/>
            </a:endParaRPr>
          </a:p>
        </p:txBody>
      </p:sp>
      <p:sp>
        <p:nvSpPr>
          <p:cNvPr id="442503" name="Rectangle 135"/>
          <p:cNvSpPr>
            <a:spLocks noChangeArrowheads="1"/>
          </p:cNvSpPr>
          <p:nvPr/>
        </p:nvSpPr>
        <p:spPr bwMode="auto">
          <a:xfrm>
            <a:off x="377825" y="4525070"/>
            <a:ext cx="4467225" cy="1857375"/>
          </a:xfrm>
          <a:prstGeom prst="rect">
            <a:avLst/>
          </a:prstGeom>
          <a:solidFill>
            <a:srgbClr val="FFFFCC"/>
          </a:solidFill>
          <a:ln w="9525">
            <a:solidFill>
              <a:srgbClr val="990033"/>
            </a:solidFill>
            <a:miter lim="800000"/>
          </a:ln>
        </p:spPr>
        <p:txBody>
          <a:bodyPr/>
          <a:lstStyle/>
          <a:p>
            <a:endParaRPr lang="en-US"/>
          </a:p>
        </p:txBody>
      </p:sp>
      <p:sp>
        <p:nvSpPr>
          <p:cNvPr id="442504" name="Rectangle 136"/>
          <p:cNvSpPr>
            <a:spLocks noChangeArrowheads="1"/>
          </p:cNvSpPr>
          <p:nvPr/>
        </p:nvSpPr>
        <p:spPr bwMode="auto">
          <a:xfrm>
            <a:off x="2387600" y="4731445"/>
            <a:ext cx="481013"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Student</a:t>
            </a:r>
            <a:endParaRPr lang="en-US" altLang="zh-CN" sz="1100" b="0">
              <a:solidFill>
                <a:schemeClr val="bg2"/>
              </a:solidFill>
              <a:latin typeface="ZapfHumnst BT" pitchFamily="34" charset="0"/>
              <a:ea typeface="宋体" panose="02010600030101010101" pitchFamily="2" charset="-122"/>
            </a:endParaRPr>
          </a:p>
        </p:txBody>
      </p:sp>
      <p:sp>
        <p:nvSpPr>
          <p:cNvPr id="442505" name="Rectangle 137"/>
          <p:cNvSpPr>
            <a:spLocks noChangeArrowheads="1"/>
          </p:cNvSpPr>
          <p:nvPr/>
        </p:nvSpPr>
        <p:spPr bwMode="auto">
          <a:xfrm>
            <a:off x="377825" y="5028307"/>
            <a:ext cx="4467225" cy="1354138"/>
          </a:xfrm>
          <a:prstGeom prst="rect">
            <a:avLst/>
          </a:prstGeom>
          <a:solidFill>
            <a:srgbClr val="FFFFCC"/>
          </a:solidFill>
          <a:ln w="9525">
            <a:solidFill>
              <a:srgbClr val="990033"/>
            </a:solidFill>
            <a:miter lim="800000"/>
          </a:ln>
        </p:spPr>
        <p:txBody>
          <a:bodyPr/>
          <a:lstStyle/>
          <a:p>
            <a:endParaRPr lang="en-US"/>
          </a:p>
        </p:txBody>
      </p:sp>
      <p:sp>
        <p:nvSpPr>
          <p:cNvPr id="442506" name="Rectangle 138"/>
          <p:cNvSpPr>
            <a:spLocks noChangeArrowheads="1"/>
          </p:cNvSpPr>
          <p:nvPr/>
        </p:nvSpPr>
        <p:spPr bwMode="auto">
          <a:xfrm>
            <a:off x="377825" y="5582345"/>
            <a:ext cx="4467225" cy="800100"/>
          </a:xfrm>
          <a:prstGeom prst="rect">
            <a:avLst/>
          </a:prstGeom>
          <a:solidFill>
            <a:srgbClr val="FFFFCC"/>
          </a:solidFill>
          <a:ln w="9525">
            <a:solidFill>
              <a:srgbClr val="990033"/>
            </a:solidFill>
            <a:miter lim="800000"/>
          </a:ln>
        </p:spPr>
        <p:txBody>
          <a:bodyPr/>
          <a:lstStyle/>
          <a:p>
            <a:endParaRPr lang="en-US"/>
          </a:p>
        </p:txBody>
      </p:sp>
      <p:sp>
        <p:nvSpPr>
          <p:cNvPr id="442507" name="Rectangle 139"/>
          <p:cNvSpPr>
            <a:spLocks noChangeArrowheads="1"/>
          </p:cNvSpPr>
          <p:nvPr/>
        </p:nvSpPr>
        <p:spPr bwMode="auto">
          <a:xfrm>
            <a:off x="434975" y="5074345"/>
            <a:ext cx="4333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name</a:t>
            </a:r>
            <a:endParaRPr lang="en-US" altLang="zh-CN" sz="1100" b="0">
              <a:solidFill>
                <a:schemeClr val="bg2"/>
              </a:solidFill>
              <a:latin typeface="ZapfHumnst BT" pitchFamily="34" charset="0"/>
              <a:ea typeface="宋体" panose="02010600030101010101" pitchFamily="2" charset="-122"/>
            </a:endParaRPr>
          </a:p>
        </p:txBody>
      </p:sp>
      <p:sp>
        <p:nvSpPr>
          <p:cNvPr id="442508" name="Rectangle 140"/>
          <p:cNvSpPr>
            <a:spLocks noChangeArrowheads="1"/>
          </p:cNvSpPr>
          <p:nvPr/>
        </p:nvSpPr>
        <p:spPr bwMode="auto">
          <a:xfrm>
            <a:off x="434975" y="5231507"/>
            <a:ext cx="5810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address</a:t>
            </a:r>
            <a:endParaRPr lang="en-US" altLang="zh-CN" sz="1100" b="0">
              <a:solidFill>
                <a:schemeClr val="bg2"/>
              </a:solidFill>
              <a:latin typeface="ZapfHumnst BT" pitchFamily="34" charset="0"/>
              <a:ea typeface="宋体" panose="02010600030101010101" pitchFamily="2" charset="-122"/>
            </a:endParaRPr>
          </a:p>
        </p:txBody>
      </p:sp>
      <p:sp>
        <p:nvSpPr>
          <p:cNvPr id="442509" name="Rectangle 141"/>
          <p:cNvSpPr>
            <a:spLocks noChangeArrowheads="1"/>
          </p:cNvSpPr>
          <p:nvPr/>
        </p:nvSpPr>
        <p:spPr bwMode="auto">
          <a:xfrm>
            <a:off x="434975" y="5390257"/>
            <a:ext cx="9667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StudentID : int</a:t>
            </a:r>
            <a:endParaRPr lang="en-US" altLang="zh-CN" sz="1100" b="0">
              <a:solidFill>
                <a:schemeClr val="bg2"/>
              </a:solidFill>
              <a:latin typeface="ZapfHumnst BT" pitchFamily="34" charset="0"/>
              <a:ea typeface="宋体" panose="02010600030101010101" pitchFamily="2" charset="-122"/>
            </a:endParaRPr>
          </a:p>
        </p:txBody>
      </p:sp>
      <p:sp>
        <p:nvSpPr>
          <p:cNvPr id="442510" name="Rectangle 142"/>
          <p:cNvSpPr>
            <a:spLocks noChangeArrowheads="1"/>
          </p:cNvSpPr>
          <p:nvPr/>
        </p:nvSpPr>
        <p:spPr bwMode="auto">
          <a:xfrm>
            <a:off x="434975" y="5680770"/>
            <a:ext cx="27273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addSchedule ( [in] aSchedule : Schedule )</a:t>
            </a:r>
            <a:endParaRPr lang="en-US" altLang="zh-CN" sz="1100" b="0">
              <a:solidFill>
                <a:schemeClr val="bg2"/>
              </a:solidFill>
              <a:latin typeface="ZapfHumnst BT" pitchFamily="34" charset="0"/>
              <a:ea typeface="宋体" panose="02010600030101010101" pitchFamily="2" charset="-122"/>
            </a:endParaRPr>
          </a:p>
        </p:txBody>
      </p:sp>
      <p:sp>
        <p:nvSpPr>
          <p:cNvPr id="442511" name="Rectangle 143"/>
          <p:cNvSpPr>
            <a:spLocks noChangeArrowheads="1"/>
          </p:cNvSpPr>
          <p:nvPr/>
        </p:nvSpPr>
        <p:spPr bwMode="auto">
          <a:xfrm>
            <a:off x="434975" y="5839520"/>
            <a:ext cx="349567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getSchedule ( [in] forSemester : Semester ) : Schedule</a:t>
            </a:r>
            <a:endParaRPr lang="en-US" altLang="zh-CN" sz="1100" b="0">
              <a:solidFill>
                <a:schemeClr val="bg2"/>
              </a:solidFill>
              <a:ea typeface="宋体" panose="02010600030101010101" pitchFamily="2" charset="-122"/>
            </a:endParaRPr>
          </a:p>
        </p:txBody>
      </p:sp>
      <p:sp>
        <p:nvSpPr>
          <p:cNvPr id="442512" name="Rectangle 144"/>
          <p:cNvSpPr>
            <a:spLocks noChangeArrowheads="1"/>
          </p:cNvSpPr>
          <p:nvPr/>
        </p:nvSpPr>
        <p:spPr bwMode="auto">
          <a:xfrm>
            <a:off x="434975" y="5996682"/>
            <a:ext cx="437197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hasPrerequisites ( [in] forCourseOffering : CourseOffering ) : boolean</a:t>
            </a:r>
            <a:endParaRPr lang="en-US" altLang="zh-CN" sz="1100" b="0">
              <a:solidFill>
                <a:schemeClr val="bg2"/>
              </a:solidFill>
              <a:ea typeface="宋体" panose="02010600030101010101" pitchFamily="2" charset="-122"/>
            </a:endParaRPr>
          </a:p>
        </p:txBody>
      </p:sp>
      <p:sp>
        <p:nvSpPr>
          <p:cNvPr id="442513" name="Rectangle 145"/>
          <p:cNvSpPr>
            <a:spLocks noChangeArrowheads="1"/>
          </p:cNvSpPr>
          <p:nvPr/>
        </p:nvSpPr>
        <p:spPr bwMode="auto">
          <a:xfrm>
            <a:off x="434975" y="6155432"/>
            <a:ext cx="3694113"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passed ( [in] aCourseOffering : CourseOffering ) : boolean</a:t>
            </a:r>
            <a:endParaRPr lang="en-US" altLang="zh-CN" sz="1100" b="0">
              <a:solidFill>
                <a:schemeClr val="bg2"/>
              </a:solidFill>
              <a:ea typeface="宋体" panose="02010600030101010101" pitchFamily="2" charset="-122"/>
            </a:endParaRPr>
          </a:p>
        </p:txBody>
      </p:sp>
      <p:grpSp>
        <p:nvGrpSpPr>
          <p:cNvPr id="442575" name="Group 207"/>
          <p:cNvGrpSpPr/>
          <p:nvPr/>
        </p:nvGrpSpPr>
        <p:grpSpPr bwMode="auto">
          <a:xfrm>
            <a:off x="374650" y="1377057"/>
            <a:ext cx="2438400" cy="1384300"/>
            <a:chOff x="452" y="1360"/>
            <a:chExt cx="2304" cy="872"/>
          </a:xfrm>
        </p:grpSpPr>
        <p:sp>
          <p:nvSpPr>
            <p:cNvPr id="442516" name="Rectangle 148"/>
            <p:cNvSpPr>
              <a:spLocks noChangeArrowheads="1"/>
            </p:cNvSpPr>
            <p:nvPr/>
          </p:nvSpPr>
          <p:spPr bwMode="auto">
            <a:xfrm>
              <a:off x="452" y="1360"/>
              <a:ext cx="2304" cy="872"/>
            </a:xfrm>
            <a:prstGeom prst="rect">
              <a:avLst/>
            </a:prstGeom>
            <a:solidFill>
              <a:srgbClr val="FFFFCC"/>
            </a:solidFill>
            <a:ln w="9525">
              <a:solidFill>
                <a:srgbClr val="990033"/>
              </a:solidFill>
              <a:miter lim="800000"/>
            </a:ln>
          </p:spPr>
          <p:txBody>
            <a:bodyPr/>
            <a:lstStyle/>
            <a:p>
              <a:endParaRPr lang="en-US"/>
            </a:p>
          </p:txBody>
        </p:sp>
        <p:sp>
          <p:nvSpPr>
            <p:cNvPr id="442518" name="Rectangle 150"/>
            <p:cNvSpPr>
              <a:spLocks noChangeArrowheads="1"/>
            </p:cNvSpPr>
            <p:nvPr/>
          </p:nvSpPr>
          <p:spPr bwMode="auto">
            <a:xfrm>
              <a:off x="452" y="1654"/>
              <a:ext cx="2304" cy="578"/>
            </a:xfrm>
            <a:prstGeom prst="rect">
              <a:avLst/>
            </a:prstGeom>
            <a:solidFill>
              <a:srgbClr val="FFFFCC"/>
            </a:solidFill>
            <a:ln w="9525">
              <a:solidFill>
                <a:srgbClr val="990033"/>
              </a:solidFill>
              <a:miter lim="800000"/>
            </a:ln>
          </p:spPr>
          <p:txBody>
            <a:bodyPr/>
            <a:lstStyle/>
            <a:p>
              <a:endParaRPr lang="en-US"/>
            </a:p>
          </p:txBody>
        </p:sp>
        <p:sp>
          <p:nvSpPr>
            <p:cNvPr id="442519" name="Rectangle 151"/>
            <p:cNvSpPr>
              <a:spLocks noChangeArrowheads="1"/>
            </p:cNvSpPr>
            <p:nvPr/>
          </p:nvSpPr>
          <p:spPr bwMode="auto">
            <a:xfrm>
              <a:off x="452" y="1727"/>
              <a:ext cx="2304" cy="505"/>
            </a:xfrm>
            <a:prstGeom prst="rect">
              <a:avLst/>
            </a:prstGeom>
            <a:solidFill>
              <a:srgbClr val="FFFFCC"/>
            </a:solidFill>
            <a:ln w="9525">
              <a:solidFill>
                <a:srgbClr val="990033"/>
              </a:solidFill>
              <a:miter lim="800000"/>
            </a:ln>
          </p:spPr>
          <p:txBody>
            <a:bodyPr/>
            <a:lstStyle/>
            <a:p>
              <a:endParaRPr lang="en-US"/>
            </a:p>
          </p:txBody>
        </p:sp>
      </p:grpSp>
      <p:sp>
        <p:nvSpPr>
          <p:cNvPr id="442517" name="Rectangle 149"/>
          <p:cNvSpPr>
            <a:spLocks noChangeArrowheads="1"/>
          </p:cNvSpPr>
          <p:nvPr/>
        </p:nvSpPr>
        <p:spPr bwMode="auto">
          <a:xfrm>
            <a:off x="857250" y="1575495"/>
            <a:ext cx="13525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RegistrationController</a:t>
            </a:r>
            <a:endParaRPr lang="en-US" altLang="zh-CN" sz="1100" b="0">
              <a:solidFill>
                <a:schemeClr val="bg2"/>
              </a:solidFill>
              <a:latin typeface="ZapfHumnst BT" pitchFamily="34" charset="0"/>
              <a:ea typeface="宋体" panose="02010600030101010101" pitchFamily="2" charset="-122"/>
            </a:endParaRPr>
          </a:p>
        </p:txBody>
      </p:sp>
      <p:sp>
        <p:nvSpPr>
          <p:cNvPr id="442520" name="Rectangle 152"/>
          <p:cNvSpPr>
            <a:spLocks noChangeArrowheads="1"/>
          </p:cNvSpPr>
          <p:nvPr/>
        </p:nvSpPr>
        <p:spPr bwMode="auto">
          <a:xfrm>
            <a:off x="431800" y="2059682"/>
            <a:ext cx="13731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submit schedule ()</a:t>
            </a:r>
            <a:endParaRPr lang="en-US" altLang="zh-CN" sz="1100" b="0">
              <a:solidFill>
                <a:schemeClr val="bg2"/>
              </a:solidFill>
              <a:latin typeface="ZapfHumnst BT" pitchFamily="34" charset="0"/>
              <a:ea typeface="宋体" panose="02010600030101010101" pitchFamily="2" charset="-122"/>
            </a:endParaRPr>
          </a:p>
        </p:txBody>
      </p:sp>
      <p:sp>
        <p:nvSpPr>
          <p:cNvPr id="442521" name="Rectangle 153"/>
          <p:cNvSpPr>
            <a:spLocks noChangeArrowheads="1"/>
          </p:cNvSpPr>
          <p:nvPr/>
        </p:nvSpPr>
        <p:spPr bwMode="auto">
          <a:xfrm>
            <a:off x="431800" y="2216845"/>
            <a:ext cx="1333500"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 save schedule ()</a:t>
            </a:r>
            <a:endParaRPr lang="en-US" altLang="zh-CN" sz="1100" b="0">
              <a:solidFill>
                <a:schemeClr val="bg2"/>
              </a:solidFill>
              <a:latin typeface="ZapfHumnst BT" pitchFamily="34" charset="0"/>
              <a:ea typeface="宋体" panose="02010600030101010101" pitchFamily="2" charset="-122"/>
            </a:endParaRPr>
          </a:p>
        </p:txBody>
      </p:sp>
      <p:sp>
        <p:nvSpPr>
          <p:cNvPr id="442522" name="Rectangle 154"/>
          <p:cNvSpPr>
            <a:spLocks noChangeArrowheads="1"/>
          </p:cNvSpPr>
          <p:nvPr/>
        </p:nvSpPr>
        <p:spPr bwMode="auto">
          <a:xfrm>
            <a:off x="431800" y="2375595"/>
            <a:ext cx="22098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create schedule with offerings ()</a:t>
            </a:r>
            <a:endParaRPr lang="en-US" altLang="zh-CN" sz="1100" b="0">
              <a:solidFill>
                <a:schemeClr val="bg2"/>
              </a:solidFill>
              <a:latin typeface="ZapfHumnst BT" pitchFamily="34" charset="0"/>
              <a:ea typeface="宋体" panose="02010600030101010101" pitchFamily="2" charset="-122"/>
            </a:endParaRPr>
          </a:p>
        </p:txBody>
      </p:sp>
      <p:sp>
        <p:nvSpPr>
          <p:cNvPr id="442523" name="Rectangle 155"/>
          <p:cNvSpPr>
            <a:spLocks noChangeArrowheads="1"/>
          </p:cNvSpPr>
          <p:nvPr/>
        </p:nvSpPr>
        <p:spPr bwMode="auto">
          <a:xfrm>
            <a:off x="431800" y="2532757"/>
            <a:ext cx="15875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get course offerings ()</a:t>
            </a:r>
            <a:endParaRPr lang="en-US" altLang="zh-CN" sz="1100" b="0">
              <a:solidFill>
                <a:schemeClr val="bg2"/>
              </a:solidFill>
              <a:latin typeface="ZapfHumnst BT" pitchFamily="34" charset="0"/>
              <a:ea typeface="宋体" panose="02010600030101010101" pitchFamily="2" charset="-122"/>
            </a:endParaRPr>
          </a:p>
        </p:txBody>
      </p:sp>
      <p:sp>
        <p:nvSpPr>
          <p:cNvPr id="442526" name="Rectangle 158"/>
          <p:cNvSpPr>
            <a:spLocks noChangeArrowheads="1"/>
          </p:cNvSpPr>
          <p:nvPr/>
        </p:nvSpPr>
        <p:spPr bwMode="auto">
          <a:xfrm>
            <a:off x="1400175" y="2843907"/>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2527" name="Line 159"/>
          <p:cNvSpPr>
            <a:spLocks noChangeShapeType="1"/>
          </p:cNvSpPr>
          <p:nvPr/>
        </p:nvSpPr>
        <p:spPr bwMode="auto">
          <a:xfrm flipH="1">
            <a:off x="1300163" y="2778820"/>
            <a:ext cx="0" cy="1744662"/>
          </a:xfrm>
          <a:prstGeom prst="line">
            <a:avLst/>
          </a:prstGeom>
          <a:noFill/>
          <a:ln w="12700">
            <a:solidFill>
              <a:schemeClr val="tx1"/>
            </a:solidFill>
            <a:round/>
            <a:tailEnd type="arrow" w="lg" len="lg"/>
          </a:ln>
        </p:spPr>
        <p:txBody>
          <a:bodyPr/>
          <a:lstStyle/>
          <a:p>
            <a:endParaRPr lang="en-US"/>
          </a:p>
        </p:txBody>
      </p:sp>
      <p:sp>
        <p:nvSpPr>
          <p:cNvPr id="442528" name="Rectangle 160"/>
          <p:cNvSpPr>
            <a:spLocks noChangeArrowheads="1"/>
          </p:cNvSpPr>
          <p:nvPr/>
        </p:nvSpPr>
        <p:spPr bwMode="auto">
          <a:xfrm>
            <a:off x="950913" y="4255195"/>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2529" name="Rectangle 161"/>
          <p:cNvSpPr>
            <a:spLocks noChangeArrowheads="1"/>
          </p:cNvSpPr>
          <p:nvPr/>
        </p:nvSpPr>
        <p:spPr bwMode="auto">
          <a:xfrm>
            <a:off x="1401763" y="4290120"/>
            <a:ext cx="738187"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registrant </a:t>
            </a:r>
            <a:endParaRPr lang="en-US" altLang="zh-CN" sz="1100" b="0">
              <a:solidFill>
                <a:srgbClr val="FFFF00"/>
              </a:solidFill>
              <a:latin typeface="ZapfHumnst BT" pitchFamily="34" charset="0"/>
              <a:ea typeface="宋体" panose="02010600030101010101" pitchFamily="2" charset="-122"/>
            </a:endParaRPr>
          </a:p>
        </p:txBody>
      </p:sp>
      <p:sp>
        <p:nvSpPr>
          <p:cNvPr id="442530" name="Rectangle 162"/>
          <p:cNvSpPr>
            <a:spLocks noChangeArrowheads="1"/>
          </p:cNvSpPr>
          <p:nvPr/>
        </p:nvSpPr>
        <p:spPr bwMode="auto">
          <a:xfrm>
            <a:off x="2944813" y="1716782"/>
            <a:ext cx="207962"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2531" name="Line 163"/>
          <p:cNvSpPr>
            <a:spLocks noChangeShapeType="1"/>
          </p:cNvSpPr>
          <p:nvPr/>
        </p:nvSpPr>
        <p:spPr bwMode="auto">
          <a:xfrm flipV="1">
            <a:off x="2816225" y="1996182"/>
            <a:ext cx="1330325" cy="0"/>
          </a:xfrm>
          <a:prstGeom prst="line">
            <a:avLst/>
          </a:prstGeom>
          <a:noFill/>
          <a:ln w="12700">
            <a:solidFill>
              <a:schemeClr val="tx1"/>
            </a:solidFill>
            <a:round/>
            <a:tailEnd type="arrow" w="lg" len="lg"/>
          </a:ln>
        </p:spPr>
        <p:txBody>
          <a:bodyPr/>
          <a:lstStyle/>
          <a:p>
            <a:endParaRPr lang="en-US"/>
          </a:p>
        </p:txBody>
      </p:sp>
      <p:sp>
        <p:nvSpPr>
          <p:cNvPr id="442532" name="Rectangle 164"/>
          <p:cNvSpPr>
            <a:spLocks noChangeArrowheads="1"/>
          </p:cNvSpPr>
          <p:nvPr/>
        </p:nvSpPr>
        <p:spPr bwMode="auto">
          <a:xfrm>
            <a:off x="3963988" y="1716782"/>
            <a:ext cx="77787"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1</a:t>
            </a:r>
            <a:endParaRPr lang="en-US" altLang="zh-CN" sz="1100" b="0">
              <a:solidFill>
                <a:srgbClr val="FFFF00"/>
              </a:solidFill>
              <a:latin typeface="ZapfHumnst BT" pitchFamily="34" charset="0"/>
              <a:ea typeface="宋体" panose="02010600030101010101" pitchFamily="2" charset="-122"/>
            </a:endParaRPr>
          </a:p>
        </p:txBody>
      </p:sp>
      <p:sp>
        <p:nvSpPr>
          <p:cNvPr id="442533" name="Rectangle 165"/>
          <p:cNvSpPr>
            <a:spLocks noChangeArrowheads="1"/>
          </p:cNvSpPr>
          <p:nvPr/>
        </p:nvSpPr>
        <p:spPr bwMode="auto">
          <a:xfrm>
            <a:off x="2955925" y="2043807"/>
            <a:ext cx="1020763"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courseCatalog</a:t>
            </a:r>
            <a:endParaRPr lang="en-US" altLang="zh-CN" sz="1100" b="0">
              <a:solidFill>
                <a:srgbClr val="FFFF00"/>
              </a:solidFill>
              <a:latin typeface="ZapfHumnst BT" pitchFamily="34" charset="0"/>
              <a:ea typeface="宋体" panose="02010600030101010101" pitchFamily="2" charset="-122"/>
            </a:endParaRPr>
          </a:p>
        </p:txBody>
      </p:sp>
      <p:sp>
        <p:nvSpPr>
          <p:cNvPr id="442534" name="Rectangle 166"/>
          <p:cNvSpPr>
            <a:spLocks noChangeArrowheads="1"/>
          </p:cNvSpPr>
          <p:nvPr/>
        </p:nvSpPr>
        <p:spPr bwMode="auto">
          <a:xfrm>
            <a:off x="5661025" y="2491482"/>
            <a:ext cx="1824038" cy="1541463"/>
          </a:xfrm>
          <a:prstGeom prst="rect">
            <a:avLst/>
          </a:prstGeom>
          <a:solidFill>
            <a:srgbClr val="FFFFCC"/>
          </a:solidFill>
          <a:ln w="9525">
            <a:solidFill>
              <a:srgbClr val="990033"/>
            </a:solidFill>
            <a:miter lim="800000"/>
          </a:ln>
        </p:spPr>
        <p:txBody>
          <a:bodyPr/>
          <a:lstStyle/>
          <a:p>
            <a:endParaRPr lang="en-US"/>
          </a:p>
        </p:txBody>
      </p:sp>
      <p:sp>
        <p:nvSpPr>
          <p:cNvPr id="442535" name="Rectangle 167"/>
          <p:cNvSpPr>
            <a:spLocks noChangeArrowheads="1"/>
          </p:cNvSpPr>
          <p:nvPr/>
        </p:nvSpPr>
        <p:spPr bwMode="auto">
          <a:xfrm>
            <a:off x="6253163" y="2689920"/>
            <a:ext cx="58420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Schedule</a:t>
            </a:r>
            <a:endParaRPr lang="en-US" altLang="zh-CN" sz="1100" b="0">
              <a:solidFill>
                <a:schemeClr val="bg2"/>
              </a:solidFill>
              <a:latin typeface="ZapfHumnst BT" pitchFamily="34" charset="0"/>
              <a:ea typeface="宋体" panose="02010600030101010101" pitchFamily="2" charset="-122"/>
            </a:endParaRPr>
          </a:p>
        </p:txBody>
      </p:sp>
      <p:sp>
        <p:nvSpPr>
          <p:cNvPr id="442536" name="Rectangle 168"/>
          <p:cNvSpPr>
            <a:spLocks noChangeArrowheads="1"/>
          </p:cNvSpPr>
          <p:nvPr/>
        </p:nvSpPr>
        <p:spPr bwMode="auto">
          <a:xfrm>
            <a:off x="5661025" y="2996307"/>
            <a:ext cx="1824038" cy="1036638"/>
          </a:xfrm>
          <a:prstGeom prst="rect">
            <a:avLst/>
          </a:prstGeom>
          <a:solidFill>
            <a:srgbClr val="FFFFCC"/>
          </a:solidFill>
          <a:ln w="9525">
            <a:solidFill>
              <a:srgbClr val="990033"/>
            </a:solidFill>
            <a:miter lim="800000"/>
          </a:ln>
        </p:spPr>
        <p:txBody>
          <a:bodyPr/>
          <a:lstStyle/>
          <a:p>
            <a:endParaRPr lang="en-US"/>
          </a:p>
        </p:txBody>
      </p:sp>
      <p:sp>
        <p:nvSpPr>
          <p:cNvPr id="442537" name="Rectangle 169"/>
          <p:cNvSpPr>
            <a:spLocks noChangeArrowheads="1"/>
          </p:cNvSpPr>
          <p:nvPr/>
        </p:nvSpPr>
        <p:spPr bwMode="auto">
          <a:xfrm>
            <a:off x="5661025" y="3232845"/>
            <a:ext cx="1824038" cy="800100"/>
          </a:xfrm>
          <a:prstGeom prst="rect">
            <a:avLst/>
          </a:prstGeom>
          <a:solidFill>
            <a:srgbClr val="FFFFCC"/>
          </a:solidFill>
          <a:ln w="9525">
            <a:solidFill>
              <a:srgbClr val="990033"/>
            </a:solidFill>
            <a:miter lim="800000"/>
          </a:ln>
        </p:spPr>
        <p:txBody>
          <a:bodyPr/>
          <a:lstStyle/>
          <a:p>
            <a:endParaRPr lang="en-US"/>
          </a:p>
        </p:txBody>
      </p:sp>
      <p:sp>
        <p:nvSpPr>
          <p:cNvPr id="442538" name="Rectangle 170"/>
          <p:cNvSpPr>
            <a:spLocks noChangeArrowheads="1"/>
          </p:cNvSpPr>
          <p:nvPr/>
        </p:nvSpPr>
        <p:spPr bwMode="auto">
          <a:xfrm>
            <a:off x="5703888" y="3015357"/>
            <a:ext cx="13684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semester : Semester</a:t>
            </a:r>
            <a:endParaRPr lang="en-US" altLang="zh-CN" sz="1100" b="0">
              <a:solidFill>
                <a:schemeClr val="bg2"/>
              </a:solidFill>
              <a:latin typeface="ZapfHumnst BT" pitchFamily="34" charset="0"/>
              <a:ea typeface="宋体" panose="02010600030101010101" pitchFamily="2" charset="-122"/>
            </a:endParaRPr>
          </a:p>
        </p:txBody>
      </p:sp>
      <p:sp>
        <p:nvSpPr>
          <p:cNvPr id="442539" name="Rectangle 171"/>
          <p:cNvSpPr>
            <a:spLocks noChangeArrowheads="1"/>
          </p:cNvSpPr>
          <p:nvPr/>
        </p:nvSpPr>
        <p:spPr bwMode="auto">
          <a:xfrm>
            <a:off x="5716588" y="3331270"/>
            <a:ext cx="836612"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submit ()</a:t>
            </a:r>
            <a:endParaRPr lang="en-US" altLang="zh-CN" sz="1100" b="0">
              <a:solidFill>
                <a:schemeClr val="bg2"/>
              </a:solidFill>
              <a:latin typeface="ZapfHumnst BT" pitchFamily="34" charset="0"/>
              <a:ea typeface="宋体" panose="02010600030101010101" pitchFamily="2" charset="-122"/>
            </a:endParaRPr>
          </a:p>
        </p:txBody>
      </p:sp>
      <p:sp>
        <p:nvSpPr>
          <p:cNvPr id="442540" name="Rectangle 172"/>
          <p:cNvSpPr>
            <a:spLocks noChangeArrowheads="1"/>
          </p:cNvSpPr>
          <p:nvPr/>
        </p:nvSpPr>
        <p:spPr bwMode="auto">
          <a:xfrm>
            <a:off x="5716588" y="3490020"/>
            <a:ext cx="950912"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//save ()</a:t>
            </a:r>
            <a:endParaRPr lang="en-US" altLang="zh-CN" sz="1100" b="0">
              <a:solidFill>
                <a:schemeClr val="bg2"/>
              </a:solidFill>
              <a:latin typeface="ZapfHumnst BT" pitchFamily="34" charset="0"/>
              <a:ea typeface="宋体" panose="02010600030101010101" pitchFamily="2" charset="-122"/>
            </a:endParaRPr>
          </a:p>
        </p:txBody>
      </p:sp>
      <p:sp>
        <p:nvSpPr>
          <p:cNvPr id="442541" name="Rectangle 173"/>
          <p:cNvSpPr>
            <a:spLocks noChangeArrowheads="1"/>
          </p:cNvSpPr>
          <p:nvPr/>
        </p:nvSpPr>
        <p:spPr bwMode="auto">
          <a:xfrm>
            <a:off x="5716588" y="3648770"/>
            <a:ext cx="10922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any conflicts? ()</a:t>
            </a:r>
            <a:endParaRPr lang="en-US" altLang="zh-CN" sz="1100" b="0">
              <a:solidFill>
                <a:schemeClr val="bg2"/>
              </a:solidFill>
              <a:latin typeface="ZapfHumnst BT" pitchFamily="34" charset="0"/>
              <a:ea typeface="宋体" panose="02010600030101010101" pitchFamily="2" charset="-122"/>
            </a:endParaRPr>
          </a:p>
        </p:txBody>
      </p:sp>
      <p:sp>
        <p:nvSpPr>
          <p:cNvPr id="442542" name="Rectangle 174"/>
          <p:cNvSpPr>
            <a:spLocks noChangeArrowheads="1"/>
          </p:cNvSpPr>
          <p:nvPr/>
        </p:nvSpPr>
        <p:spPr bwMode="auto">
          <a:xfrm>
            <a:off x="5716588" y="3805932"/>
            <a:ext cx="15351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//create with offerings()</a:t>
            </a:r>
            <a:endParaRPr lang="en-US" altLang="zh-CN" sz="1100" b="0">
              <a:solidFill>
                <a:schemeClr val="bg2"/>
              </a:solidFill>
              <a:latin typeface="ZapfHumnst BT" pitchFamily="34" charset="0"/>
              <a:ea typeface="宋体" panose="02010600030101010101" pitchFamily="2" charset="-122"/>
            </a:endParaRPr>
          </a:p>
        </p:txBody>
      </p:sp>
      <p:sp>
        <p:nvSpPr>
          <p:cNvPr id="442545" name="Rectangle 177"/>
          <p:cNvSpPr>
            <a:spLocks noChangeArrowheads="1"/>
          </p:cNvSpPr>
          <p:nvPr/>
        </p:nvSpPr>
        <p:spPr bwMode="auto">
          <a:xfrm>
            <a:off x="5367338" y="3969445"/>
            <a:ext cx="207962"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2546" name="Line 178"/>
          <p:cNvSpPr>
            <a:spLocks noChangeShapeType="1"/>
          </p:cNvSpPr>
          <p:nvPr/>
        </p:nvSpPr>
        <p:spPr bwMode="auto">
          <a:xfrm flipH="1">
            <a:off x="4781550" y="3667820"/>
            <a:ext cx="877888" cy="736600"/>
          </a:xfrm>
          <a:prstGeom prst="line">
            <a:avLst/>
          </a:prstGeom>
          <a:noFill/>
          <a:ln w="12700">
            <a:solidFill>
              <a:schemeClr val="tx1"/>
            </a:solidFill>
            <a:round/>
          </a:ln>
        </p:spPr>
        <p:txBody>
          <a:bodyPr/>
          <a:lstStyle/>
          <a:p>
            <a:endParaRPr lang="en-US"/>
          </a:p>
        </p:txBody>
      </p:sp>
      <p:sp>
        <p:nvSpPr>
          <p:cNvPr id="442547" name="Rectangle 179"/>
          <p:cNvSpPr>
            <a:spLocks noChangeArrowheads="1"/>
          </p:cNvSpPr>
          <p:nvPr/>
        </p:nvSpPr>
        <p:spPr bwMode="auto">
          <a:xfrm>
            <a:off x="4533900" y="4272657"/>
            <a:ext cx="77788" cy="168275"/>
          </a:xfrm>
          <a:prstGeom prst="rect">
            <a:avLst/>
          </a:prstGeom>
          <a:noFill/>
          <a:ln w="9525">
            <a:noFill/>
            <a:miter lim="800000"/>
          </a:ln>
        </p:spPr>
        <p:txBody>
          <a:bodyPr wrap="none" lIns="0" tIns="0" rIns="0" bIns="0">
            <a:spAutoFit/>
          </a:bodyPr>
          <a:lstStyle/>
          <a:p>
            <a:pPr algn="l"/>
            <a:r>
              <a:rPr lang="en-US" altLang="zh-CN" sz="1100" b="0">
                <a:ea typeface="宋体" panose="02010600030101010101" pitchFamily="2" charset="-122"/>
              </a:rPr>
              <a:t>1</a:t>
            </a:r>
            <a:endParaRPr lang="en-US" altLang="zh-CN" sz="1100" b="0">
              <a:latin typeface="ZapfHumnst BT" pitchFamily="34" charset="0"/>
              <a:ea typeface="宋体" panose="02010600030101010101" pitchFamily="2" charset="-122"/>
            </a:endParaRPr>
          </a:p>
        </p:txBody>
      </p:sp>
      <p:sp>
        <p:nvSpPr>
          <p:cNvPr id="442548" name="Freeform 180"/>
          <p:cNvSpPr/>
          <p:nvPr/>
        </p:nvSpPr>
        <p:spPr bwMode="auto">
          <a:xfrm rot="-289266">
            <a:off x="4630738" y="4406007"/>
            <a:ext cx="157162" cy="104775"/>
          </a:xfrm>
          <a:custGeom>
            <a:avLst/>
            <a:gdLst/>
            <a:ahLst/>
            <a:cxnLst>
              <a:cxn ang="0">
                <a:pos x="0" y="56"/>
              </a:cxn>
              <a:cxn ang="0">
                <a:pos x="66" y="50"/>
              </a:cxn>
              <a:cxn ang="0">
                <a:pos x="99" y="0"/>
              </a:cxn>
              <a:cxn ang="0">
                <a:pos x="33" y="6"/>
              </a:cxn>
              <a:cxn ang="0">
                <a:pos x="0" y="56"/>
              </a:cxn>
            </a:cxnLst>
            <a:rect l="0" t="0" r="r" b="b"/>
            <a:pathLst>
              <a:path w="99" h="56">
                <a:moveTo>
                  <a:pt x="0" y="56"/>
                </a:moveTo>
                <a:lnTo>
                  <a:pt x="66" y="50"/>
                </a:lnTo>
                <a:lnTo>
                  <a:pt x="99" y="0"/>
                </a:lnTo>
                <a:lnTo>
                  <a:pt x="33" y="6"/>
                </a:lnTo>
                <a:lnTo>
                  <a:pt x="0" y="56"/>
                </a:lnTo>
                <a:close/>
              </a:path>
            </a:pathLst>
          </a:custGeom>
          <a:noFill/>
          <a:ln w="9525" cmpd="sng">
            <a:solidFill>
              <a:schemeClr val="tx1"/>
            </a:solidFill>
            <a:prstDash val="solid"/>
            <a:round/>
          </a:ln>
        </p:spPr>
        <p:txBody>
          <a:bodyPr/>
          <a:lstStyle/>
          <a:p>
            <a:endParaRPr lang="en-US"/>
          </a:p>
        </p:txBody>
      </p:sp>
      <p:sp>
        <p:nvSpPr>
          <p:cNvPr id="442549" name="Rectangle 181"/>
          <p:cNvSpPr>
            <a:spLocks noChangeArrowheads="1"/>
          </p:cNvSpPr>
          <p:nvPr/>
        </p:nvSpPr>
        <p:spPr bwMode="auto">
          <a:xfrm>
            <a:off x="2949575" y="2701032"/>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2550" name="Rectangle 182"/>
          <p:cNvSpPr>
            <a:spLocks noChangeArrowheads="1"/>
          </p:cNvSpPr>
          <p:nvPr/>
        </p:nvSpPr>
        <p:spPr bwMode="auto">
          <a:xfrm>
            <a:off x="5267325" y="3237607"/>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2551" name="Rectangle 183"/>
          <p:cNvSpPr>
            <a:spLocks noChangeArrowheads="1"/>
          </p:cNvSpPr>
          <p:nvPr/>
        </p:nvSpPr>
        <p:spPr bwMode="auto">
          <a:xfrm>
            <a:off x="4483100" y="3440807"/>
            <a:ext cx="1136650"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currentSchedule</a:t>
            </a:r>
            <a:endParaRPr lang="en-US" altLang="zh-CN" sz="1100" b="0">
              <a:solidFill>
                <a:srgbClr val="FFFF00"/>
              </a:solidFill>
              <a:latin typeface="ZapfHumnst BT" pitchFamily="34" charset="0"/>
              <a:ea typeface="宋体" panose="02010600030101010101" pitchFamily="2" charset="-122"/>
            </a:endParaRPr>
          </a:p>
        </p:txBody>
      </p:sp>
      <p:sp>
        <p:nvSpPr>
          <p:cNvPr id="442552" name="Rectangle 184"/>
          <p:cNvSpPr>
            <a:spLocks noChangeArrowheads="1"/>
          </p:cNvSpPr>
          <p:nvPr/>
        </p:nvSpPr>
        <p:spPr bwMode="auto">
          <a:xfrm>
            <a:off x="5568950" y="4802882"/>
            <a:ext cx="3200400" cy="2016125"/>
          </a:xfrm>
          <a:prstGeom prst="rect">
            <a:avLst/>
          </a:prstGeom>
          <a:solidFill>
            <a:srgbClr val="FFFFCC"/>
          </a:solidFill>
          <a:ln w="9525">
            <a:solidFill>
              <a:srgbClr val="990033"/>
            </a:solidFill>
            <a:miter lim="800000"/>
          </a:ln>
        </p:spPr>
        <p:txBody>
          <a:bodyPr/>
          <a:lstStyle/>
          <a:p>
            <a:endParaRPr lang="en-US"/>
          </a:p>
        </p:txBody>
      </p:sp>
      <p:sp>
        <p:nvSpPr>
          <p:cNvPr id="442553" name="Rectangle 185"/>
          <p:cNvSpPr>
            <a:spLocks noChangeArrowheads="1"/>
          </p:cNvSpPr>
          <p:nvPr/>
        </p:nvSpPr>
        <p:spPr bwMode="auto">
          <a:xfrm>
            <a:off x="6597650" y="4999732"/>
            <a:ext cx="9461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CourseOffering</a:t>
            </a:r>
            <a:endParaRPr lang="en-US" altLang="zh-CN" sz="1100" b="0">
              <a:solidFill>
                <a:schemeClr val="bg2"/>
              </a:solidFill>
              <a:latin typeface="ZapfHumnst BT" pitchFamily="34" charset="0"/>
              <a:ea typeface="宋体" panose="02010600030101010101" pitchFamily="2" charset="-122"/>
            </a:endParaRPr>
          </a:p>
        </p:txBody>
      </p:sp>
      <p:sp>
        <p:nvSpPr>
          <p:cNvPr id="442554" name="Rectangle 186"/>
          <p:cNvSpPr>
            <a:spLocks noChangeArrowheads="1"/>
          </p:cNvSpPr>
          <p:nvPr/>
        </p:nvSpPr>
        <p:spPr bwMode="auto">
          <a:xfrm>
            <a:off x="5568950" y="5306120"/>
            <a:ext cx="3200400" cy="1512887"/>
          </a:xfrm>
          <a:prstGeom prst="rect">
            <a:avLst/>
          </a:prstGeom>
          <a:solidFill>
            <a:srgbClr val="FFFFCC"/>
          </a:solidFill>
          <a:ln w="9525">
            <a:solidFill>
              <a:srgbClr val="990033"/>
            </a:solidFill>
            <a:miter lim="800000"/>
          </a:ln>
        </p:spPr>
        <p:txBody>
          <a:bodyPr/>
          <a:lstStyle/>
          <a:p>
            <a:endParaRPr lang="en-US"/>
          </a:p>
        </p:txBody>
      </p:sp>
      <p:sp>
        <p:nvSpPr>
          <p:cNvPr id="442555" name="Rectangle 187"/>
          <p:cNvSpPr>
            <a:spLocks noChangeArrowheads="1"/>
          </p:cNvSpPr>
          <p:nvPr/>
        </p:nvSpPr>
        <p:spPr bwMode="auto">
          <a:xfrm>
            <a:off x="5568950" y="6017320"/>
            <a:ext cx="3200400" cy="801687"/>
          </a:xfrm>
          <a:prstGeom prst="rect">
            <a:avLst/>
          </a:prstGeom>
          <a:solidFill>
            <a:srgbClr val="FFFFCC"/>
          </a:solidFill>
          <a:ln w="9525">
            <a:solidFill>
              <a:srgbClr val="990033"/>
            </a:solidFill>
            <a:miter lim="800000"/>
          </a:ln>
        </p:spPr>
        <p:txBody>
          <a:bodyPr/>
          <a:lstStyle/>
          <a:p>
            <a:endParaRPr lang="en-US"/>
          </a:p>
        </p:txBody>
      </p:sp>
      <p:sp>
        <p:nvSpPr>
          <p:cNvPr id="442556" name="Rectangle 188"/>
          <p:cNvSpPr>
            <a:spLocks noChangeArrowheads="1"/>
          </p:cNvSpPr>
          <p:nvPr/>
        </p:nvSpPr>
        <p:spPr bwMode="auto">
          <a:xfrm>
            <a:off x="5624513" y="5339457"/>
            <a:ext cx="1525587"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number : String = "100"</a:t>
            </a:r>
            <a:endParaRPr lang="en-US" altLang="zh-CN" sz="1100" b="0">
              <a:solidFill>
                <a:schemeClr val="bg2"/>
              </a:solidFill>
              <a:latin typeface="ZapfHumnst BT" pitchFamily="34" charset="0"/>
              <a:ea typeface="宋体" panose="02010600030101010101" pitchFamily="2" charset="-122"/>
            </a:endParaRPr>
          </a:p>
        </p:txBody>
      </p:sp>
      <p:sp>
        <p:nvSpPr>
          <p:cNvPr id="442557" name="Rectangle 189"/>
          <p:cNvSpPr>
            <a:spLocks noChangeArrowheads="1"/>
          </p:cNvSpPr>
          <p:nvPr/>
        </p:nvSpPr>
        <p:spPr bwMode="auto">
          <a:xfrm>
            <a:off x="5624513" y="5496620"/>
            <a:ext cx="10906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startTime : Time</a:t>
            </a:r>
            <a:endParaRPr lang="en-US" altLang="zh-CN" sz="1100" b="0">
              <a:solidFill>
                <a:schemeClr val="bg2"/>
              </a:solidFill>
              <a:latin typeface="ZapfHumnst BT" pitchFamily="34" charset="0"/>
              <a:ea typeface="宋体" panose="02010600030101010101" pitchFamily="2" charset="-122"/>
            </a:endParaRPr>
          </a:p>
        </p:txBody>
      </p:sp>
      <p:sp>
        <p:nvSpPr>
          <p:cNvPr id="442558" name="Rectangle 190"/>
          <p:cNvSpPr>
            <a:spLocks noChangeArrowheads="1"/>
          </p:cNvSpPr>
          <p:nvPr/>
        </p:nvSpPr>
        <p:spPr bwMode="auto">
          <a:xfrm>
            <a:off x="5624513" y="5655370"/>
            <a:ext cx="10541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endTime : Time</a:t>
            </a:r>
            <a:endParaRPr lang="en-US" altLang="zh-CN" sz="1100" b="0">
              <a:solidFill>
                <a:schemeClr val="bg2"/>
              </a:solidFill>
              <a:latin typeface="ZapfHumnst BT" pitchFamily="34" charset="0"/>
              <a:ea typeface="宋体" panose="02010600030101010101" pitchFamily="2" charset="-122"/>
            </a:endParaRPr>
          </a:p>
        </p:txBody>
      </p:sp>
      <p:sp>
        <p:nvSpPr>
          <p:cNvPr id="442559" name="Rectangle 191"/>
          <p:cNvSpPr>
            <a:spLocks noChangeArrowheads="1"/>
          </p:cNvSpPr>
          <p:nvPr/>
        </p:nvSpPr>
        <p:spPr bwMode="auto">
          <a:xfrm>
            <a:off x="5624513" y="5812532"/>
            <a:ext cx="788987"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day : String</a:t>
            </a:r>
            <a:endParaRPr lang="en-US" altLang="zh-CN" sz="1100" b="0">
              <a:solidFill>
                <a:schemeClr val="bg2"/>
              </a:solidFill>
              <a:latin typeface="ZapfHumnst BT" pitchFamily="34" charset="0"/>
              <a:ea typeface="宋体" panose="02010600030101010101" pitchFamily="2" charset="-122"/>
            </a:endParaRPr>
          </a:p>
        </p:txBody>
      </p:sp>
      <p:sp>
        <p:nvSpPr>
          <p:cNvPr id="442560" name="Rectangle 192"/>
          <p:cNvSpPr>
            <a:spLocks noChangeArrowheads="1"/>
          </p:cNvSpPr>
          <p:nvPr/>
        </p:nvSpPr>
        <p:spPr bwMode="auto">
          <a:xfrm>
            <a:off x="5624513" y="6117332"/>
            <a:ext cx="3176587"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addStudent ( [in] aStudentSchedule : Schedule)</a:t>
            </a:r>
            <a:endParaRPr lang="en-US" altLang="zh-CN" sz="1100" b="0">
              <a:solidFill>
                <a:schemeClr val="bg2"/>
              </a:solidFill>
              <a:ea typeface="宋体" panose="02010600030101010101" pitchFamily="2" charset="-122"/>
            </a:endParaRPr>
          </a:p>
        </p:txBody>
      </p:sp>
      <p:sp>
        <p:nvSpPr>
          <p:cNvPr id="442561" name="Rectangle 193"/>
          <p:cNvSpPr>
            <a:spLocks noChangeArrowheads="1"/>
          </p:cNvSpPr>
          <p:nvPr/>
        </p:nvSpPr>
        <p:spPr bwMode="auto">
          <a:xfrm>
            <a:off x="5624513" y="6274495"/>
            <a:ext cx="2982912"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removeStudent ( [in] aStudentSchedule : Schedule)</a:t>
            </a:r>
            <a:endParaRPr lang="en-US" altLang="zh-CN" sz="1000" b="0">
              <a:solidFill>
                <a:schemeClr val="bg2"/>
              </a:solidFill>
              <a:ea typeface="宋体" panose="02010600030101010101" pitchFamily="2" charset="-122"/>
            </a:endParaRPr>
          </a:p>
        </p:txBody>
      </p:sp>
      <p:sp>
        <p:nvSpPr>
          <p:cNvPr id="442562" name="Rectangle 194"/>
          <p:cNvSpPr>
            <a:spLocks noChangeArrowheads="1"/>
          </p:cNvSpPr>
          <p:nvPr/>
        </p:nvSpPr>
        <p:spPr bwMode="auto">
          <a:xfrm>
            <a:off x="5624513" y="6433245"/>
            <a:ext cx="5064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new ()</a:t>
            </a:r>
            <a:endParaRPr lang="en-US" altLang="zh-CN" sz="1100" b="0">
              <a:solidFill>
                <a:schemeClr val="bg2"/>
              </a:solidFill>
              <a:latin typeface="ZapfHumnst BT" pitchFamily="34" charset="0"/>
              <a:ea typeface="宋体" panose="02010600030101010101" pitchFamily="2" charset="-122"/>
            </a:endParaRPr>
          </a:p>
        </p:txBody>
      </p:sp>
      <p:sp>
        <p:nvSpPr>
          <p:cNvPr id="442563" name="Rectangle 195"/>
          <p:cNvSpPr>
            <a:spLocks noChangeArrowheads="1"/>
          </p:cNvSpPr>
          <p:nvPr/>
        </p:nvSpPr>
        <p:spPr bwMode="auto">
          <a:xfrm>
            <a:off x="5624513" y="6590407"/>
            <a:ext cx="73025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setData ()</a:t>
            </a:r>
            <a:endParaRPr lang="en-US" altLang="zh-CN" sz="1100" b="0">
              <a:solidFill>
                <a:schemeClr val="bg2"/>
              </a:solidFill>
              <a:latin typeface="ZapfHumnst BT" pitchFamily="34" charset="0"/>
              <a:ea typeface="宋体" panose="02010600030101010101" pitchFamily="2" charset="-122"/>
            </a:endParaRPr>
          </a:p>
        </p:txBody>
      </p:sp>
      <p:sp>
        <p:nvSpPr>
          <p:cNvPr id="442566" name="Rectangle 198"/>
          <p:cNvSpPr>
            <a:spLocks noChangeArrowheads="1"/>
          </p:cNvSpPr>
          <p:nvPr/>
        </p:nvSpPr>
        <p:spPr bwMode="auto">
          <a:xfrm>
            <a:off x="7154863" y="4101207"/>
            <a:ext cx="207962"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2568" name="Rectangle 200"/>
          <p:cNvSpPr>
            <a:spLocks noChangeArrowheads="1"/>
          </p:cNvSpPr>
          <p:nvPr/>
        </p:nvSpPr>
        <p:spPr bwMode="auto">
          <a:xfrm>
            <a:off x="7154863" y="4604445"/>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0..4</a:t>
            </a:r>
            <a:endParaRPr lang="en-US" altLang="zh-CN" sz="1100" b="0">
              <a:solidFill>
                <a:srgbClr val="FFFF00"/>
              </a:solidFill>
              <a:latin typeface="ZapfHumnst BT" pitchFamily="34" charset="0"/>
              <a:ea typeface="宋体" panose="02010600030101010101" pitchFamily="2" charset="-122"/>
            </a:endParaRPr>
          </a:p>
        </p:txBody>
      </p:sp>
      <p:sp>
        <p:nvSpPr>
          <p:cNvPr id="442569" name="Rectangle 201"/>
          <p:cNvSpPr>
            <a:spLocks noChangeArrowheads="1"/>
          </p:cNvSpPr>
          <p:nvPr/>
        </p:nvSpPr>
        <p:spPr bwMode="auto">
          <a:xfrm>
            <a:off x="7031038" y="4436170"/>
            <a:ext cx="1104900"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primaryCourses</a:t>
            </a:r>
            <a:endParaRPr lang="en-US" altLang="zh-CN" sz="1100" b="0">
              <a:solidFill>
                <a:srgbClr val="FFFF00"/>
              </a:solidFill>
              <a:latin typeface="ZapfHumnst BT" pitchFamily="34" charset="0"/>
              <a:ea typeface="宋体" panose="02010600030101010101" pitchFamily="2" charset="-122"/>
            </a:endParaRPr>
          </a:p>
        </p:txBody>
      </p:sp>
      <p:sp>
        <p:nvSpPr>
          <p:cNvPr id="442570" name="Rectangle 202"/>
          <p:cNvSpPr>
            <a:spLocks noChangeArrowheads="1"/>
          </p:cNvSpPr>
          <p:nvPr/>
        </p:nvSpPr>
        <p:spPr bwMode="auto">
          <a:xfrm>
            <a:off x="5975350" y="4101207"/>
            <a:ext cx="207963"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2571" name="Rectangle 203"/>
          <p:cNvSpPr>
            <a:spLocks noChangeArrowheads="1"/>
          </p:cNvSpPr>
          <p:nvPr/>
        </p:nvSpPr>
        <p:spPr bwMode="auto">
          <a:xfrm>
            <a:off x="5949950" y="4604445"/>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0..2</a:t>
            </a:r>
            <a:endParaRPr lang="en-US" altLang="zh-CN" sz="1100" b="0">
              <a:solidFill>
                <a:srgbClr val="FFFF00"/>
              </a:solidFill>
              <a:latin typeface="ZapfHumnst BT" pitchFamily="34" charset="0"/>
              <a:ea typeface="宋体" panose="02010600030101010101" pitchFamily="2" charset="-122"/>
            </a:endParaRPr>
          </a:p>
        </p:txBody>
      </p:sp>
      <p:sp>
        <p:nvSpPr>
          <p:cNvPr id="442572" name="Rectangle 204"/>
          <p:cNvSpPr>
            <a:spLocks noChangeArrowheads="1"/>
          </p:cNvSpPr>
          <p:nvPr/>
        </p:nvSpPr>
        <p:spPr bwMode="auto">
          <a:xfrm>
            <a:off x="5122863" y="4436170"/>
            <a:ext cx="106362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alternateCourses</a:t>
            </a:r>
            <a:endParaRPr lang="en-US" altLang="zh-CN" sz="1100" b="0">
              <a:solidFill>
                <a:srgbClr val="FFFF00"/>
              </a:solidFill>
              <a:latin typeface="ZapfHumnst BT" pitchFamily="34" charset="0"/>
              <a:ea typeface="宋体" panose="02010600030101010101" pitchFamily="2" charset="-122"/>
            </a:endParaRPr>
          </a:p>
        </p:txBody>
      </p:sp>
      <p:sp>
        <p:nvSpPr>
          <p:cNvPr id="442576" name="Line 208"/>
          <p:cNvSpPr>
            <a:spLocks noChangeShapeType="1"/>
          </p:cNvSpPr>
          <p:nvPr/>
        </p:nvSpPr>
        <p:spPr bwMode="auto">
          <a:xfrm>
            <a:off x="6340475" y="4040882"/>
            <a:ext cx="0" cy="757238"/>
          </a:xfrm>
          <a:prstGeom prst="line">
            <a:avLst/>
          </a:prstGeom>
          <a:noFill/>
          <a:ln w="12700">
            <a:solidFill>
              <a:schemeClr val="tx1"/>
            </a:solidFill>
            <a:round/>
            <a:tailEnd type="arrow" w="lg" len="lg"/>
          </a:ln>
        </p:spPr>
        <p:txBody>
          <a:bodyPr/>
          <a:lstStyle/>
          <a:p>
            <a:endParaRPr lang="en-US"/>
          </a:p>
        </p:txBody>
      </p:sp>
      <p:sp>
        <p:nvSpPr>
          <p:cNvPr id="442577" name="Line 209"/>
          <p:cNvSpPr>
            <a:spLocks noChangeShapeType="1"/>
          </p:cNvSpPr>
          <p:nvPr/>
        </p:nvSpPr>
        <p:spPr bwMode="auto">
          <a:xfrm>
            <a:off x="6946900" y="4031357"/>
            <a:ext cx="0" cy="787400"/>
          </a:xfrm>
          <a:prstGeom prst="line">
            <a:avLst/>
          </a:prstGeom>
          <a:noFill/>
          <a:ln w="12700">
            <a:solidFill>
              <a:schemeClr val="tx1"/>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712" name="Rectangle 296"/>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Example:  Define Dependencies (after)</a:t>
            </a:r>
            <a:endParaRPr lang="en-US" altLang="zh-CN">
              <a:ea typeface="宋体" panose="02010600030101010101" pitchFamily="2" charset="-122"/>
            </a:endParaRPr>
          </a:p>
        </p:txBody>
      </p:sp>
      <p:sp>
        <p:nvSpPr>
          <p:cNvPr id="444756" name="Line 340"/>
          <p:cNvSpPr>
            <a:spLocks noChangeShapeType="1"/>
          </p:cNvSpPr>
          <p:nvPr/>
        </p:nvSpPr>
        <p:spPr bwMode="auto">
          <a:xfrm>
            <a:off x="2814638" y="2492162"/>
            <a:ext cx="3028950" cy="635000"/>
          </a:xfrm>
          <a:prstGeom prst="line">
            <a:avLst/>
          </a:prstGeom>
          <a:noFill/>
          <a:ln w="12700">
            <a:solidFill>
              <a:schemeClr val="tx1"/>
            </a:solidFill>
            <a:round/>
            <a:tailEnd type="arrow" w="lg" len="lg"/>
          </a:ln>
          <a:effectLst/>
        </p:spPr>
        <p:txBody>
          <a:bodyPr/>
          <a:lstStyle/>
          <a:p>
            <a:endParaRPr lang="en-US"/>
          </a:p>
        </p:txBody>
      </p:sp>
      <p:sp>
        <p:nvSpPr>
          <p:cNvPr id="444757" name="Line 341"/>
          <p:cNvSpPr>
            <a:spLocks noChangeShapeType="1"/>
          </p:cNvSpPr>
          <p:nvPr/>
        </p:nvSpPr>
        <p:spPr bwMode="auto">
          <a:xfrm>
            <a:off x="4838700" y="5700499"/>
            <a:ext cx="723900" cy="0"/>
          </a:xfrm>
          <a:prstGeom prst="line">
            <a:avLst/>
          </a:prstGeom>
          <a:noFill/>
          <a:ln w="12700">
            <a:solidFill>
              <a:schemeClr val="tx1"/>
            </a:solidFill>
            <a:prstDash val="lgDash"/>
            <a:round/>
            <a:tailEnd type="arrow" w="lg" len="lg"/>
          </a:ln>
          <a:effectLst/>
        </p:spPr>
        <p:txBody>
          <a:bodyPr wrap="none" lIns="107950" tIns="53975" rIns="107950" bIns="53975" anchor="ctr"/>
          <a:lstStyle/>
          <a:p>
            <a:endParaRPr lang="en-US"/>
          </a:p>
        </p:txBody>
      </p:sp>
      <p:sp>
        <p:nvSpPr>
          <p:cNvPr id="444758" name="Rectangle 342"/>
          <p:cNvSpPr>
            <a:spLocks noChangeArrowheads="1"/>
          </p:cNvSpPr>
          <p:nvPr/>
        </p:nvSpPr>
        <p:spPr bwMode="auto">
          <a:xfrm>
            <a:off x="4165600" y="1331699"/>
            <a:ext cx="4613275" cy="909638"/>
          </a:xfrm>
          <a:prstGeom prst="rect">
            <a:avLst/>
          </a:prstGeom>
          <a:solidFill>
            <a:srgbClr val="FFFFCC"/>
          </a:solidFill>
          <a:ln w="9525">
            <a:solidFill>
              <a:srgbClr val="990033"/>
            </a:solidFill>
            <a:miter lim="800000"/>
          </a:ln>
        </p:spPr>
        <p:txBody>
          <a:bodyPr/>
          <a:lstStyle/>
          <a:p>
            <a:endParaRPr lang="en-US"/>
          </a:p>
        </p:txBody>
      </p:sp>
      <p:sp>
        <p:nvSpPr>
          <p:cNvPr id="444759" name="Rectangle 343"/>
          <p:cNvSpPr>
            <a:spLocks noChangeArrowheads="1"/>
          </p:cNvSpPr>
          <p:nvPr/>
        </p:nvSpPr>
        <p:spPr bwMode="auto">
          <a:xfrm>
            <a:off x="5778500" y="1428537"/>
            <a:ext cx="1436688" cy="336550"/>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&lt;&lt;interface&gt;&gt;</a:t>
            </a:r>
            <a:endParaRPr lang="en-US" altLang="zh-CN" sz="1100" b="0">
              <a:solidFill>
                <a:schemeClr val="bg2"/>
              </a:solidFill>
              <a:ea typeface="宋体" panose="02010600030101010101" pitchFamily="2" charset="-122"/>
            </a:endParaRPr>
          </a:p>
          <a:p>
            <a:r>
              <a:rPr lang="en-US" altLang="zh-CN" sz="1100" b="0">
                <a:solidFill>
                  <a:schemeClr val="bg2"/>
                </a:solidFill>
                <a:ea typeface="宋体" panose="02010600030101010101" pitchFamily="2" charset="-122"/>
              </a:rPr>
              <a:t>ICourseCatalogSystem</a:t>
            </a:r>
            <a:endParaRPr lang="en-US" altLang="zh-CN" sz="1100" b="0">
              <a:solidFill>
                <a:schemeClr val="bg2"/>
              </a:solidFill>
              <a:latin typeface="ZapfHumnst BT" pitchFamily="34" charset="0"/>
              <a:ea typeface="宋体" panose="02010600030101010101" pitchFamily="2" charset="-122"/>
            </a:endParaRPr>
          </a:p>
        </p:txBody>
      </p:sp>
      <p:sp>
        <p:nvSpPr>
          <p:cNvPr id="444760" name="Rectangle 344"/>
          <p:cNvSpPr>
            <a:spLocks noChangeArrowheads="1"/>
          </p:cNvSpPr>
          <p:nvPr/>
        </p:nvSpPr>
        <p:spPr bwMode="auto">
          <a:xfrm>
            <a:off x="4165600" y="1817474"/>
            <a:ext cx="4613275" cy="423863"/>
          </a:xfrm>
          <a:prstGeom prst="rect">
            <a:avLst/>
          </a:prstGeom>
          <a:solidFill>
            <a:srgbClr val="FFFFCC"/>
          </a:solidFill>
          <a:ln w="9525">
            <a:solidFill>
              <a:srgbClr val="990033"/>
            </a:solidFill>
            <a:miter lim="800000"/>
          </a:ln>
        </p:spPr>
        <p:txBody>
          <a:bodyPr/>
          <a:lstStyle/>
          <a:p>
            <a:endParaRPr lang="en-US"/>
          </a:p>
        </p:txBody>
      </p:sp>
      <p:sp>
        <p:nvSpPr>
          <p:cNvPr id="444761" name="Rectangle 345"/>
          <p:cNvSpPr>
            <a:spLocks noChangeArrowheads="1"/>
          </p:cNvSpPr>
          <p:nvPr/>
        </p:nvSpPr>
        <p:spPr bwMode="auto">
          <a:xfrm>
            <a:off x="4165600" y="1914312"/>
            <a:ext cx="4613275" cy="327025"/>
          </a:xfrm>
          <a:prstGeom prst="rect">
            <a:avLst/>
          </a:prstGeom>
          <a:solidFill>
            <a:srgbClr val="FFFFCC"/>
          </a:solidFill>
          <a:ln w="9525">
            <a:solidFill>
              <a:srgbClr val="990033"/>
            </a:solidFill>
            <a:miter lim="800000"/>
          </a:ln>
        </p:spPr>
        <p:txBody>
          <a:bodyPr/>
          <a:lstStyle/>
          <a:p>
            <a:endParaRPr lang="en-US"/>
          </a:p>
        </p:txBody>
      </p:sp>
      <p:sp>
        <p:nvSpPr>
          <p:cNvPr id="444762" name="Rectangle 346"/>
          <p:cNvSpPr>
            <a:spLocks noChangeArrowheads="1"/>
          </p:cNvSpPr>
          <p:nvPr/>
        </p:nvSpPr>
        <p:spPr bwMode="auto">
          <a:xfrm>
            <a:off x="4206875" y="2012737"/>
            <a:ext cx="4468813"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getCourseOfferings ( [in] forSemester : Semester) : CourseOfferingList</a:t>
            </a:r>
            <a:endParaRPr lang="en-US" altLang="zh-CN" sz="1100" b="0">
              <a:solidFill>
                <a:schemeClr val="bg2"/>
              </a:solidFill>
              <a:latin typeface="ZapfHumnst BT" pitchFamily="34" charset="0"/>
              <a:ea typeface="宋体" panose="02010600030101010101" pitchFamily="2" charset="-122"/>
            </a:endParaRPr>
          </a:p>
        </p:txBody>
      </p:sp>
      <p:grpSp>
        <p:nvGrpSpPr>
          <p:cNvPr id="444776" name="Group 360"/>
          <p:cNvGrpSpPr/>
          <p:nvPr/>
        </p:nvGrpSpPr>
        <p:grpSpPr bwMode="auto">
          <a:xfrm>
            <a:off x="374650" y="1344399"/>
            <a:ext cx="2438400" cy="1384300"/>
            <a:chOff x="452" y="1360"/>
            <a:chExt cx="2304" cy="872"/>
          </a:xfrm>
        </p:grpSpPr>
        <p:sp>
          <p:nvSpPr>
            <p:cNvPr id="444777" name="Rectangle 361"/>
            <p:cNvSpPr>
              <a:spLocks noChangeArrowheads="1"/>
            </p:cNvSpPr>
            <p:nvPr/>
          </p:nvSpPr>
          <p:spPr bwMode="auto">
            <a:xfrm>
              <a:off x="452" y="1360"/>
              <a:ext cx="2304" cy="872"/>
            </a:xfrm>
            <a:prstGeom prst="rect">
              <a:avLst/>
            </a:prstGeom>
            <a:solidFill>
              <a:srgbClr val="FFFFCC"/>
            </a:solidFill>
            <a:ln w="9525">
              <a:solidFill>
                <a:srgbClr val="990033"/>
              </a:solidFill>
              <a:miter lim="800000"/>
            </a:ln>
          </p:spPr>
          <p:txBody>
            <a:bodyPr/>
            <a:lstStyle/>
            <a:p>
              <a:endParaRPr lang="en-US"/>
            </a:p>
          </p:txBody>
        </p:sp>
        <p:sp>
          <p:nvSpPr>
            <p:cNvPr id="444778" name="Rectangle 362"/>
            <p:cNvSpPr>
              <a:spLocks noChangeArrowheads="1"/>
            </p:cNvSpPr>
            <p:nvPr/>
          </p:nvSpPr>
          <p:spPr bwMode="auto">
            <a:xfrm>
              <a:off x="452" y="1654"/>
              <a:ext cx="2304" cy="578"/>
            </a:xfrm>
            <a:prstGeom prst="rect">
              <a:avLst/>
            </a:prstGeom>
            <a:solidFill>
              <a:srgbClr val="FFFFCC"/>
            </a:solidFill>
            <a:ln w="9525">
              <a:solidFill>
                <a:srgbClr val="990033"/>
              </a:solidFill>
              <a:miter lim="800000"/>
            </a:ln>
          </p:spPr>
          <p:txBody>
            <a:bodyPr/>
            <a:lstStyle/>
            <a:p>
              <a:endParaRPr lang="en-US"/>
            </a:p>
          </p:txBody>
        </p:sp>
        <p:sp>
          <p:nvSpPr>
            <p:cNvPr id="444779" name="Rectangle 363"/>
            <p:cNvSpPr>
              <a:spLocks noChangeArrowheads="1"/>
            </p:cNvSpPr>
            <p:nvPr/>
          </p:nvSpPr>
          <p:spPr bwMode="auto">
            <a:xfrm>
              <a:off x="452" y="1727"/>
              <a:ext cx="2304" cy="505"/>
            </a:xfrm>
            <a:prstGeom prst="rect">
              <a:avLst/>
            </a:prstGeom>
            <a:solidFill>
              <a:srgbClr val="FFFFCC"/>
            </a:solidFill>
            <a:ln w="9525">
              <a:solidFill>
                <a:srgbClr val="990033"/>
              </a:solidFill>
              <a:miter lim="800000"/>
            </a:ln>
          </p:spPr>
          <p:txBody>
            <a:bodyPr/>
            <a:lstStyle/>
            <a:p>
              <a:endParaRPr lang="en-US"/>
            </a:p>
          </p:txBody>
        </p:sp>
      </p:grpSp>
      <p:sp>
        <p:nvSpPr>
          <p:cNvPr id="444780" name="Rectangle 364"/>
          <p:cNvSpPr>
            <a:spLocks noChangeArrowheads="1"/>
          </p:cNvSpPr>
          <p:nvPr/>
        </p:nvSpPr>
        <p:spPr bwMode="auto">
          <a:xfrm>
            <a:off x="920750" y="1542837"/>
            <a:ext cx="13525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RegistrationController</a:t>
            </a:r>
            <a:endParaRPr lang="en-US" altLang="zh-CN" sz="1100" b="0">
              <a:solidFill>
                <a:schemeClr val="bg2"/>
              </a:solidFill>
              <a:latin typeface="ZapfHumnst BT" pitchFamily="34" charset="0"/>
              <a:ea typeface="宋体" panose="02010600030101010101" pitchFamily="2" charset="-122"/>
            </a:endParaRPr>
          </a:p>
        </p:txBody>
      </p:sp>
      <p:sp>
        <p:nvSpPr>
          <p:cNvPr id="444781" name="Rectangle 365"/>
          <p:cNvSpPr>
            <a:spLocks noChangeArrowheads="1"/>
          </p:cNvSpPr>
          <p:nvPr/>
        </p:nvSpPr>
        <p:spPr bwMode="auto">
          <a:xfrm>
            <a:off x="431800" y="2027024"/>
            <a:ext cx="13731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submit schedule ()</a:t>
            </a:r>
            <a:endParaRPr lang="en-US" altLang="zh-CN" sz="1100" b="0">
              <a:solidFill>
                <a:schemeClr val="bg2"/>
              </a:solidFill>
              <a:latin typeface="ZapfHumnst BT" pitchFamily="34" charset="0"/>
              <a:ea typeface="宋体" panose="02010600030101010101" pitchFamily="2" charset="-122"/>
            </a:endParaRPr>
          </a:p>
        </p:txBody>
      </p:sp>
      <p:sp>
        <p:nvSpPr>
          <p:cNvPr id="444782" name="Rectangle 366"/>
          <p:cNvSpPr>
            <a:spLocks noChangeArrowheads="1"/>
          </p:cNvSpPr>
          <p:nvPr/>
        </p:nvSpPr>
        <p:spPr bwMode="auto">
          <a:xfrm>
            <a:off x="431800" y="2184187"/>
            <a:ext cx="1333500"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 save schedule ()</a:t>
            </a:r>
            <a:endParaRPr lang="en-US" altLang="zh-CN" sz="1100" b="0">
              <a:solidFill>
                <a:schemeClr val="bg2"/>
              </a:solidFill>
              <a:latin typeface="ZapfHumnst BT" pitchFamily="34" charset="0"/>
              <a:ea typeface="宋体" panose="02010600030101010101" pitchFamily="2" charset="-122"/>
            </a:endParaRPr>
          </a:p>
        </p:txBody>
      </p:sp>
      <p:sp>
        <p:nvSpPr>
          <p:cNvPr id="444783" name="Rectangle 367"/>
          <p:cNvSpPr>
            <a:spLocks noChangeArrowheads="1"/>
          </p:cNvSpPr>
          <p:nvPr/>
        </p:nvSpPr>
        <p:spPr bwMode="auto">
          <a:xfrm>
            <a:off x="431800" y="2342937"/>
            <a:ext cx="22098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create schedule with offerings ()</a:t>
            </a:r>
            <a:endParaRPr lang="en-US" altLang="zh-CN" sz="1100" b="0">
              <a:solidFill>
                <a:schemeClr val="bg2"/>
              </a:solidFill>
              <a:latin typeface="ZapfHumnst BT" pitchFamily="34" charset="0"/>
              <a:ea typeface="宋体" panose="02010600030101010101" pitchFamily="2" charset="-122"/>
            </a:endParaRPr>
          </a:p>
        </p:txBody>
      </p:sp>
      <p:sp>
        <p:nvSpPr>
          <p:cNvPr id="444784" name="Rectangle 368"/>
          <p:cNvSpPr>
            <a:spLocks noChangeArrowheads="1"/>
          </p:cNvSpPr>
          <p:nvPr/>
        </p:nvSpPr>
        <p:spPr bwMode="auto">
          <a:xfrm>
            <a:off x="431800" y="2500099"/>
            <a:ext cx="15875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 get course offerings ()</a:t>
            </a:r>
            <a:endParaRPr lang="en-US" altLang="zh-CN" sz="1100" b="0">
              <a:solidFill>
                <a:schemeClr val="bg2"/>
              </a:solidFill>
              <a:latin typeface="ZapfHumnst BT" pitchFamily="34" charset="0"/>
              <a:ea typeface="宋体" panose="02010600030101010101" pitchFamily="2" charset="-122"/>
            </a:endParaRPr>
          </a:p>
        </p:txBody>
      </p:sp>
      <p:sp>
        <p:nvSpPr>
          <p:cNvPr id="444786" name="Rectangle 370"/>
          <p:cNvSpPr>
            <a:spLocks noChangeArrowheads="1"/>
          </p:cNvSpPr>
          <p:nvPr/>
        </p:nvSpPr>
        <p:spPr bwMode="auto">
          <a:xfrm>
            <a:off x="1400175" y="2811249"/>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4789" name="Rectangle 373"/>
          <p:cNvSpPr>
            <a:spLocks noChangeArrowheads="1"/>
          </p:cNvSpPr>
          <p:nvPr/>
        </p:nvSpPr>
        <p:spPr bwMode="auto">
          <a:xfrm>
            <a:off x="1382713" y="4238412"/>
            <a:ext cx="738187"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registrant </a:t>
            </a:r>
            <a:endParaRPr lang="en-US" altLang="zh-CN" sz="1100" b="0">
              <a:solidFill>
                <a:srgbClr val="FFFF00"/>
              </a:solidFill>
              <a:latin typeface="ZapfHumnst BT" pitchFamily="34" charset="0"/>
              <a:ea typeface="宋体" panose="02010600030101010101" pitchFamily="2" charset="-122"/>
            </a:endParaRPr>
          </a:p>
        </p:txBody>
      </p:sp>
      <p:sp>
        <p:nvSpPr>
          <p:cNvPr id="444791" name="Line 375"/>
          <p:cNvSpPr>
            <a:spLocks noChangeShapeType="1"/>
          </p:cNvSpPr>
          <p:nvPr/>
        </p:nvSpPr>
        <p:spPr bwMode="auto">
          <a:xfrm flipV="1">
            <a:off x="2816225" y="1963524"/>
            <a:ext cx="1330325" cy="0"/>
          </a:xfrm>
          <a:prstGeom prst="line">
            <a:avLst/>
          </a:prstGeom>
          <a:noFill/>
          <a:ln w="12700">
            <a:solidFill>
              <a:schemeClr val="tx1"/>
            </a:solidFill>
            <a:prstDash val="dash"/>
            <a:round/>
            <a:tailEnd type="arrow" w="lg" len="lg"/>
          </a:ln>
        </p:spPr>
        <p:txBody>
          <a:bodyPr/>
          <a:lstStyle/>
          <a:p>
            <a:endParaRPr lang="en-US"/>
          </a:p>
        </p:txBody>
      </p:sp>
      <p:sp>
        <p:nvSpPr>
          <p:cNvPr id="444794" name="Rectangle 378"/>
          <p:cNvSpPr>
            <a:spLocks noChangeArrowheads="1"/>
          </p:cNvSpPr>
          <p:nvPr/>
        </p:nvSpPr>
        <p:spPr bwMode="auto">
          <a:xfrm>
            <a:off x="5661025" y="2458824"/>
            <a:ext cx="1824038" cy="1541463"/>
          </a:xfrm>
          <a:prstGeom prst="rect">
            <a:avLst/>
          </a:prstGeom>
          <a:solidFill>
            <a:srgbClr val="FFFFCC"/>
          </a:solidFill>
          <a:ln w="9525">
            <a:solidFill>
              <a:srgbClr val="990033"/>
            </a:solidFill>
            <a:miter lim="800000"/>
          </a:ln>
        </p:spPr>
        <p:txBody>
          <a:bodyPr/>
          <a:lstStyle/>
          <a:p>
            <a:endParaRPr lang="en-US"/>
          </a:p>
        </p:txBody>
      </p:sp>
      <p:sp>
        <p:nvSpPr>
          <p:cNvPr id="444795" name="Rectangle 379"/>
          <p:cNvSpPr>
            <a:spLocks noChangeArrowheads="1"/>
          </p:cNvSpPr>
          <p:nvPr/>
        </p:nvSpPr>
        <p:spPr bwMode="auto">
          <a:xfrm>
            <a:off x="6253163" y="2657262"/>
            <a:ext cx="58420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Schedule</a:t>
            </a:r>
            <a:endParaRPr lang="en-US" altLang="zh-CN" sz="1100" b="0">
              <a:solidFill>
                <a:schemeClr val="bg2"/>
              </a:solidFill>
              <a:latin typeface="ZapfHumnst BT" pitchFamily="34" charset="0"/>
              <a:ea typeface="宋体" panose="02010600030101010101" pitchFamily="2" charset="-122"/>
            </a:endParaRPr>
          </a:p>
        </p:txBody>
      </p:sp>
      <p:sp>
        <p:nvSpPr>
          <p:cNvPr id="444796" name="Rectangle 380"/>
          <p:cNvSpPr>
            <a:spLocks noChangeArrowheads="1"/>
          </p:cNvSpPr>
          <p:nvPr/>
        </p:nvSpPr>
        <p:spPr bwMode="auto">
          <a:xfrm>
            <a:off x="5661025" y="2963649"/>
            <a:ext cx="1824038" cy="1036638"/>
          </a:xfrm>
          <a:prstGeom prst="rect">
            <a:avLst/>
          </a:prstGeom>
          <a:solidFill>
            <a:srgbClr val="FFFFCC"/>
          </a:solidFill>
          <a:ln w="9525">
            <a:solidFill>
              <a:srgbClr val="990033"/>
            </a:solidFill>
            <a:miter lim="800000"/>
          </a:ln>
        </p:spPr>
        <p:txBody>
          <a:bodyPr/>
          <a:lstStyle/>
          <a:p>
            <a:endParaRPr lang="en-US"/>
          </a:p>
        </p:txBody>
      </p:sp>
      <p:sp>
        <p:nvSpPr>
          <p:cNvPr id="444797" name="Rectangle 381"/>
          <p:cNvSpPr>
            <a:spLocks noChangeArrowheads="1"/>
          </p:cNvSpPr>
          <p:nvPr/>
        </p:nvSpPr>
        <p:spPr bwMode="auto">
          <a:xfrm>
            <a:off x="5661025" y="3200187"/>
            <a:ext cx="1824038" cy="800100"/>
          </a:xfrm>
          <a:prstGeom prst="rect">
            <a:avLst/>
          </a:prstGeom>
          <a:solidFill>
            <a:srgbClr val="FFFFCC"/>
          </a:solidFill>
          <a:ln w="9525">
            <a:solidFill>
              <a:srgbClr val="990033"/>
            </a:solidFill>
            <a:miter lim="800000"/>
          </a:ln>
        </p:spPr>
        <p:txBody>
          <a:bodyPr/>
          <a:lstStyle/>
          <a:p>
            <a:endParaRPr lang="en-US"/>
          </a:p>
        </p:txBody>
      </p:sp>
      <p:sp>
        <p:nvSpPr>
          <p:cNvPr id="444798" name="Rectangle 382"/>
          <p:cNvSpPr>
            <a:spLocks noChangeArrowheads="1"/>
          </p:cNvSpPr>
          <p:nvPr/>
        </p:nvSpPr>
        <p:spPr bwMode="auto">
          <a:xfrm>
            <a:off x="5703888" y="2982699"/>
            <a:ext cx="13684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semester : Semester</a:t>
            </a:r>
            <a:endParaRPr lang="en-US" altLang="zh-CN" sz="1100" b="0">
              <a:solidFill>
                <a:schemeClr val="bg2"/>
              </a:solidFill>
              <a:latin typeface="ZapfHumnst BT" pitchFamily="34" charset="0"/>
              <a:ea typeface="宋体" panose="02010600030101010101" pitchFamily="2" charset="-122"/>
            </a:endParaRPr>
          </a:p>
        </p:txBody>
      </p:sp>
      <p:sp>
        <p:nvSpPr>
          <p:cNvPr id="444799" name="Rectangle 383"/>
          <p:cNvSpPr>
            <a:spLocks noChangeArrowheads="1"/>
          </p:cNvSpPr>
          <p:nvPr/>
        </p:nvSpPr>
        <p:spPr bwMode="auto">
          <a:xfrm>
            <a:off x="5716588" y="3298612"/>
            <a:ext cx="836612"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submit ()</a:t>
            </a:r>
            <a:endParaRPr lang="en-US" altLang="zh-CN" sz="1100" b="0">
              <a:solidFill>
                <a:schemeClr val="bg2"/>
              </a:solidFill>
              <a:latin typeface="ZapfHumnst BT" pitchFamily="34" charset="0"/>
              <a:ea typeface="宋体" panose="02010600030101010101" pitchFamily="2" charset="-122"/>
            </a:endParaRPr>
          </a:p>
        </p:txBody>
      </p:sp>
      <p:sp>
        <p:nvSpPr>
          <p:cNvPr id="444800" name="Rectangle 384"/>
          <p:cNvSpPr>
            <a:spLocks noChangeArrowheads="1"/>
          </p:cNvSpPr>
          <p:nvPr/>
        </p:nvSpPr>
        <p:spPr bwMode="auto">
          <a:xfrm>
            <a:off x="5716588" y="3457362"/>
            <a:ext cx="950912"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//save ()</a:t>
            </a:r>
            <a:endParaRPr lang="en-US" altLang="zh-CN" sz="1100" b="0">
              <a:solidFill>
                <a:schemeClr val="bg2"/>
              </a:solidFill>
              <a:latin typeface="ZapfHumnst BT" pitchFamily="34" charset="0"/>
              <a:ea typeface="宋体" panose="02010600030101010101" pitchFamily="2" charset="-122"/>
            </a:endParaRPr>
          </a:p>
        </p:txBody>
      </p:sp>
      <p:sp>
        <p:nvSpPr>
          <p:cNvPr id="444801" name="Rectangle 385"/>
          <p:cNvSpPr>
            <a:spLocks noChangeArrowheads="1"/>
          </p:cNvSpPr>
          <p:nvPr/>
        </p:nvSpPr>
        <p:spPr bwMode="auto">
          <a:xfrm>
            <a:off x="5716588" y="3616112"/>
            <a:ext cx="10922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any conflicts? ()</a:t>
            </a:r>
            <a:endParaRPr lang="en-US" altLang="zh-CN" sz="1100" b="0">
              <a:solidFill>
                <a:schemeClr val="bg2"/>
              </a:solidFill>
              <a:latin typeface="ZapfHumnst BT" pitchFamily="34" charset="0"/>
              <a:ea typeface="宋体" panose="02010600030101010101" pitchFamily="2" charset="-122"/>
            </a:endParaRPr>
          </a:p>
        </p:txBody>
      </p:sp>
      <p:sp>
        <p:nvSpPr>
          <p:cNvPr id="444802" name="Rectangle 386"/>
          <p:cNvSpPr>
            <a:spLocks noChangeArrowheads="1"/>
          </p:cNvSpPr>
          <p:nvPr/>
        </p:nvSpPr>
        <p:spPr bwMode="auto">
          <a:xfrm>
            <a:off x="5716588" y="3773274"/>
            <a:ext cx="15351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//create with offerings()</a:t>
            </a:r>
            <a:endParaRPr lang="en-US" altLang="zh-CN" sz="1100" b="0">
              <a:solidFill>
                <a:schemeClr val="bg2"/>
              </a:solidFill>
              <a:latin typeface="ZapfHumnst BT" pitchFamily="34" charset="0"/>
              <a:ea typeface="宋体" panose="02010600030101010101" pitchFamily="2" charset="-122"/>
            </a:endParaRPr>
          </a:p>
        </p:txBody>
      </p:sp>
      <p:sp>
        <p:nvSpPr>
          <p:cNvPr id="444804" name="Rectangle 388"/>
          <p:cNvSpPr>
            <a:spLocks noChangeArrowheads="1"/>
          </p:cNvSpPr>
          <p:nvPr/>
        </p:nvSpPr>
        <p:spPr bwMode="auto">
          <a:xfrm>
            <a:off x="5367338" y="3936787"/>
            <a:ext cx="207962"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4808" name="Rectangle 392"/>
          <p:cNvSpPr>
            <a:spLocks noChangeArrowheads="1"/>
          </p:cNvSpPr>
          <p:nvPr/>
        </p:nvSpPr>
        <p:spPr bwMode="auto">
          <a:xfrm>
            <a:off x="2949575" y="2668374"/>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4809" name="Rectangle 393"/>
          <p:cNvSpPr>
            <a:spLocks noChangeArrowheads="1"/>
          </p:cNvSpPr>
          <p:nvPr/>
        </p:nvSpPr>
        <p:spPr bwMode="auto">
          <a:xfrm>
            <a:off x="5267325" y="3204949"/>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4810" name="Rectangle 394"/>
          <p:cNvSpPr>
            <a:spLocks noChangeArrowheads="1"/>
          </p:cNvSpPr>
          <p:nvPr/>
        </p:nvSpPr>
        <p:spPr bwMode="auto">
          <a:xfrm>
            <a:off x="4492625" y="3398624"/>
            <a:ext cx="1136650"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currentSchedule</a:t>
            </a:r>
            <a:endParaRPr lang="en-US" altLang="zh-CN" sz="1100" b="0">
              <a:solidFill>
                <a:srgbClr val="FFFF00"/>
              </a:solidFill>
              <a:latin typeface="ZapfHumnst BT" pitchFamily="34" charset="0"/>
              <a:ea typeface="宋体" panose="02010600030101010101" pitchFamily="2" charset="-122"/>
            </a:endParaRPr>
          </a:p>
        </p:txBody>
      </p:sp>
      <p:sp>
        <p:nvSpPr>
          <p:cNvPr id="444811" name="Rectangle 395"/>
          <p:cNvSpPr>
            <a:spLocks noChangeArrowheads="1"/>
          </p:cNvSpPr>
          <p:nvPr/>
        </p:nvSpPr>
        <p:spPr bwMode="auto">
          <a:xfrm>
            <a:off x="5568950" y="4770224"/>
            <a:ext cx="3200400" cy="2016125"/>
          </a:xfrm>
          <a:prstGeom prst="rect">
            <a:avLst/>
          </a:prstGeom>
          <a:solidFill>
            <a:srgbClr val="FFFFCC"/>
          </a:solidFill>
          <a:ln w="9525">
            <a:solidFill>
              <a:srgbClr val="990033"/>
            </a:solidFill>
            <a:miter lim="800000"/>
          </a:ln>
        </p:spPr>
        <p:txBody>
          <a:bodyPr/>
          <a:lstStyle/>
          <a:p>
            <a:endParaRPr lang="en-US"/>
          </a:p>
        </p:txBody>
      </p:sp>
      <p:sp>
        <p:nvSpPr>
          <p:cNvPr id="444812" name="Rectangle 396"/>
          <p:cNvSpPr>
            <a:spLocks noChangeArrowheads="1"/>
          </p:cNvSpPr>
          <p:nvPr/>
        </p:nvSpPr>
        <p:spPr bwMode="auto">
          <a:xfrm>
            <a:off x="6597650" y="4967074"/>
            <a:ext cx="9461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CourseOffering</a:t>
            </a:r>
            <a:endParaRPr lang="en-US" altLang="zh-CN" sz="1100" b="0">
              <a:solidFill>
                <a:schemeClr val="bg2"/>
              </a:solidFill>
              <a:latin typeface="ZapfHumnst BT" pitchFamily="34" charset="0"/>
              <a:ea typeface="宋体" panose="02010600030101010101" pitchFamily="2" charset="-122"/>
            </a:endParaRPr>
          </a:p>
        </p:txBody>
      </p:sp>
      <p:sp>
        <p:nvSpPr>
          <p:cNvPr id="444813" name="Rectangle 397"/>
          <p:cNvSpPr>
            <a:spLocks noChangeArrowheads="1"/>
          </p:cNvSpPr>
          <p:nvPr/>
        </p:nvSpPr>
        <p:spPr bwMode="auto">
          <a:xfrm>
            <a:off x="5568950" y="5273462"/>
            <a:ext cx="3200400" cy="1512887"/>
          </a:xfrm>
          <a:prstGeom prst="rect">
            <a:avLst/>
          </a:prstGeom>
          <a:solidFill>
            <a:srgbClr val="FFFFCC"/>
          </a:solidFill>
          <a:ln w="9525">
            <a:solidFill>
              <a:srgbClr val="990033"/>
            </a:solidFill>
            <a:miter lim="800000"/>
          </a:ln>
        </p:spPr>
        <p:txBody>
          <a:bodyPr/>
          <a:lstStyle/>
          <a:p>
            <a:endParaRPr lang="en-US"/>
          </a:p>
        </p:txBody>
      </p:sp>
      <p:sp>
        <p:nvSpPr>
          <p:cNvPr id="444814" name="Rectangle 398"/>
          <p:cNvSpPr>
            <a:spLocks noChangeArrowheads="1"/>
          </p:cNvSpPr>
          <p:nvPr/>
        </p:nvSpPr>
        <p:spPr bwMode="auto">
          <a:xfrm>
            <a:off x="5568950" y="5984662"/>
            <a:ext cx="3200400" cy="801687"/>
          </a:xfrm>
          <a:prstGeom prst="rect">
            <a:avLst/>
          </a:prstGeom>
          <a:solidFill>
            <a:srgbClr val="FFFFCC"/>
          </a:solidFill>
          <a:ln w="9525">
            <a:solidFill>
              <a:srgbClr val="990033"/>
            </a:solidFill>
            <a:miter lim="800000"/>
          </a:ln>
        </p:spPr>
        <p:txBody>
          <a:bodyPr/>
          <a:lstStyle/>
          <a:p>
            <a:endParaRPr lang="en-US"/>
          </a:p>
        </p:txBody>
      </p:sp>
      <p:sp>
        <p:nvSpPr>
          <p:cNvPr id="444815" name="Rectangle 399"/>
          <p:cNvSpPr>
            <a:spLocks noChangeArrowheads="1"/>
          </p:cNvSpPr>
          <p:nvPr/>
        </p:nvSpPr>
        <p:spPr bwMode="auto">
          <a:xfrm>
            <a:off x="5624513" y="5306799"/>
            <a:ext cx="1525587"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number : String = "100"</a:t>
            </a:r>
            <a:endParaRPr lang="en-US" altLang="zh-CN" sz="1100" b="0">
              <a:solidFill>
                <a:schemeClr val="bg2"/>
              </a:solidFill>
              <a:latin typeface="ZapfHumnst BT" pitchFamily="34" charset="0"/>
              <a:ea typeface="宋体" panose="02010600030101010101" pitchFamily="2" charset="-122"/>
            </a:endParaRPr>
          </a:p>
        </p:txBody>
      </p:sp>
      <p:sp>
        <p:nvSpPr>
          <p:cNvPr id="444816" name="Rectangle 400"/>
          <p:cNvSpPr>
            <a:spLocks noChangeArrowheads="1"/>
          </p:cNvSpPr>
          <p:nvPr/>
        </p:nvSpPr>
        <p:spPr bwMode="auto">
          <a:xfrm>
            <a:off x="5624513" y="5463962"/>
            <a:ext cx="10906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startTime : Time</a:t>
            </a:r>
            <a:endParaRPr lang="en-US" altLang="zh-CN" sz="1100" b="0">
              <a:solidFill>
                <a:schemeClr val="bg2"/>
              </a:solidFill>
              <a:latin typeface="ZapfHumnst BT" pitchFamily="34" charset="0"/>
              <a:ea typeface="宋体" panose="02010600030101010101" pitchFamily="2" charset="-122"/>
            </a:endParaRPr>
          </a:p>
        </p:txBody>
      </p:sp>
      <p:sp>
        <p:nvSpPr>
          <p:cNvPr id="444817" name="Rectangle 401"/>
          <p:cNvSpPr>
            <a:spLocks noChangeArrowheads="1"/>
          </p:cNvSpPr>
          <p:nvPr/>
        </p:nvSpPr>
        <p:spPr bwMode="auto">
          <a:xfrm>
            <a:off x="5624513" y="5622712"/>
            <a:ext cx="105410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endTime : Time</a:t>
            </a:r>
            <a:endParaRPr lang="en-US" altLang="zh-CN" sz="1100" b="0">
              <a:solidFill>
                <a:schemeClr val="bg2"/>
              </a:solidFill>
              <a:latin typeface="ZapfHumnst BT" pitchFamily="34" charset="0"/>
              <a:ea typeface="宋体" panose="02010600030101010101" pitchFamily="2" charset="-122"/>
            </a:endParaRPr>
          </a:p>
        </p:txBody>
      </p:sp>
      <p:sp>
        <p:nvSpPr>
          <p:cNvPr id="444818" name="Rectangle 402"/>
          <p:cNvSpPr>
            <a:spLocks noChangeArrowheads="1"/>
          </p:cNvSpPr>
          <p:nvPr/>
        </p:nvSpPr>
        <p:spPr bwMode="auto">
          <a:xfrm>
            <a:off x="5624513" y="5779874"/>
            <a:ext cx="788987"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day : String</a:t>
            </a:r>
            <a:endParaRPr lang="en-US" altLang="zh-CN" sz="1100" b="0">
              <a:solidFill>
                <a:schemeClr val="bg2"/>
              </a:solidFill>
              <a:latin typeface="ZapfHumnst BT" pitchFamily="34" charset="0"/>
              <a:ea typeface="宋体" panose="02010600030101010101" pitchFamily="2" charset="-122"/>
            </a:endParaRPr>
          </a:p>
        </p:txBody>
      </p:sp>
      <p:sp>
        <p:nvSpPr>
          <p:cNvPr id="444819" name="Rectangle 403"/>
          <p:cNvSpPr>
            <a:spLocks noChangeArrowheads="1"/>
          </p:cNvSpPr>
          <p:nvPr/>
        </p:nvSpPr>
        <p:spPr bwMode="auto">
          <a:xfrm>
            <a:off x="5624513" y="6084674"/>
            <a:ext cx="3176587" cy="168275"/>
          </a:xfrm>
          <a:prstGeom prst="rect">
            <a:avLst/>
          </a:prstGeom>
          <a:noFill/>
          <a:ln w="9525">
            <a:noFill/>
            <a:miter lim="800000"/>
          </a:ln>
        </p:spPr>
        <p:txBody>
          <a:bodyPr lIns="0" tIns="0" rIns="0" bIns="0">
            <a:spAutoFit/>
          </a:bodyPr>
          <a:lstStyle/>
          <a:p>
            <a:pPr algn="l"/>
            <a:r>
              <a:rPr lang="en-US" altLang="zh-CN" sz="1100" b="0">
                <a:solidFill>
                  <a:schemeClr val="bg2"/>
                </a:solidFill>
                <a:ea typeface="宋体" panose="02010600030101010101" pitchFamily="2" charset="-122"/>
              </a:rPr>
              <a:t>+ addStudent ( [in] aStudentSchedule : Schedule)</a:t>
            </a:r>
            <a:endParaRPr lang="en-US" altLang="zh-CN" sz="1100" b="0">
              <a:solidFill>
                <a:schemeClr val="bg2"/>
              </a:solidFill>
              <a:ea typeface="宋体" panose="02010600030101010101" pitchFamily="2" charset="-122"/>
            </a:endParaRPr>
          </a:p>
        </p:txBody>
      </p:sp>
      <p:sp>
        <p:nvSpPr>
          <p:cNvPr id="444820" name="Rectangle 404"/>
          <p:cNvSpPr>
            <a:spLocks noChangeArrowheads="1"/>
          </p:cNvSpPr>
          <p:nvPr/>
        </p:nvSpPr>
        <p:spPr bwMode="auto">
          <a:xfrm>
            <a:off x="5624513" y="6241837"/>
            <a:ext cx="2982912"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removeStudent ( [in] aStudentSchedule : Schedule)</a:t>
            </a:r>
            <a:endParaRPr lang="en-US" altLang="zh-CN" sz="1000" b="0">
              <a:solidFill>
                <a:schemeClr val="bg2"/>
              </a:solidFill>
              <a:ea typeface="宋体" panose="02010600030101010101" pitchFamily="2" charset="-122"/>
            </a:endParaRPr>
          </a:p>
        </p:txBody>
      </p:sp>
      <p:sp>
        <p:nvSpPr>
          <p:cNvPr id="444821" name="Rectangle 405"/>
          <p:cNvSpPr>
            <a:spLocks noChangeArrowheads="1"/>
          </p:cNvSpPr>
          <p:nvPr/>
        </p:nvSpPr>
        <p:spPr bwMode="auto">
          <a:xfrm>
            <a:off x="5624513" y="6400587"/>
            <a:ext cx="506412"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new ()</a:t>
            </a:r>
            <a:endParaRPr lang="en-US" altLang="zh-CN" sz="1100" b="0">
              <a:solidFill>
                <a:schemeClr val="bg2"/>
              </a:solidFill>
              <a:latin typeface="ZapfHumnst BT" pitchFamily="34" charset="0"/>
              <a:ea typeface="宋体" panose="02010600030101010101" pitchFamily="2" charset="-122"/>
            </a:endParaRPr>
          </a:p>
        </p:txBody>
      </p:sp>
      <p:sp>
        <p:nvSpPr>
          <p:cNvPr id="444822" name="Rectangle 406"/>
          <p:cNvSpPr>
            <a:spLocks noChangeArrowheads="1"/>
          </p:cNvSpPr>
          <p:nvPr/>
        </p:nvSpPr>
        <p:spPr bwMode="auto">
          <a:xfrm>
            <a:off x="5624513" y="6557749"/>
            <a:ext cx="730250"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setData ()</a:t>
            </a:r>
            <a:endParaRPr lang="en-US" altLang="zh-CN" sz="1100" b="0">
              <a:solidFill>
                <a:schemeClr val="bg2"/>
              </a:solidFill>
              <a:latin typeface="ZapfHumnst BT" pitchFamily="34" charset="0"/>
              <a:ea typeface="宋体" panose="02010600030101010101" pitchFamily="2" charset="-122"/>
            </a:endParaRPr>
          </a:p>
        </p:txBody>
      </p:sp>
      <p:sp>
        <p:nvSpPr>
          <p:cNvPr id="444825" name="Rectangle 409"/>
          <p:cNvSpPr>
            <a:spLocks noChangeArrowheads="1"/>
          </p:cNvSpPr>
          <p:nvPr/>
        </p:nvSpPr>
        <p:spPr bwMode="auto">
          <a:xfrm>
            <a:off x="7154863" y="4571787"/>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0..4</a:t>
            </a:r>
            <a:endParaRPr lang="en-US" altLang="zh-CN" sz="1100" b="0">
              <a:solidFill>
                <a:srgbClr val="FFFF00"/>
              </a:solidFill>
              <a:latin typeface="ZapfHumnst BT" pitchFamily="34" charset="0"/>
              <a:ea typeface="宋体" panose="02010600030101010101" pitchFamily="2" charset="-122"/>
            </a:endParaRPr>
          </a:p>
        </p:txBody>
      </p:sp>
      <p:sp>
        <p:nvSpPr>
          <p:cNvPr id="444827" name="Rectangle 411"/>
          <p:cNvSpPr>
            <a:spLocks noChangeArrowheads="1"/>
          </p:cNvSpPr>
          <p:nvPr/>
        </p:nvSpPr>
        <p:spPr bwMode="auto">
          <a:xfrm>
            <a:off x="5975350" y="4068549"/>
            <a:ext cx="207963"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4828" name="Rectangle 412"/>
          <p:cNvSpPr>
            <a:spLocks noChangeArrowheads="1"/>
          </p:cNvSpPr>
          <p:nvPr/>
        </p:nvSpPr>
        <p:spPr bwMode="auto">
          <a:xfrm>
            <a:off x="5949950" y="4571787"/>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0..2</a:t>
            </a:r>
            <a:endParaRPr lang="en-US" altLang="zh-CN" sz="1100" b="0">
              <a:solidFill>
                <a:srgbClr val="FFFF00"/>
              </a:solidFill>
              <a:latin typeface="ZapfHumnst BT" pitchFamily="34" charset="0"/>
              <a:ea typeface="宋体" panose="02010600030101010101" pitchFamily="2" charset="-122"/>
            </a:endParaRPr>
          </a:p>
        </p:txBody>
      </p:sp>
      <p:sp>
        <p:nvSpPr>
          <p:cNvPr id="444829" name="Rectangle 413"/>
          <p:cNvSpPr>
            <a:spLocks noChangeArrowheads="1"/>
          </p:cNvSpPr>
          <p:nvPr/>
        </p:nvSpPr>
        <p:spPr bwMode="auto">
          <a:xfrm>
            <a:off x="5122863" y="4422562"/>
            <a:ext cx="106362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alternateCourses</a:t>
            </a:r>
            <a:endParaRPr lang="en-US" altLang="zh-CN" sz="1100" b="0">
              <a:solidFill>
                <a:srgbClr val="FFFF00"/>
              </a:solidFill>
              <a:latin typeface="ZapfHumnst BT" pitchFamily="34" charset="0"/>
              <a:ea typeface="宋体" panose="02010600030101010101" pitchFamily="2" charset="-122"/>
            </a:endParaRPr>
          </a:p>
        </p:txBody>
      </p:sp>
      <p:sp>
        <p:nvSpPr>
          <p:cNvPr id="444830" name="Line 414"/>
          <p:cNvSpPr>
            <a:spLocks noChangeShapeType="1"/>
          </p:cNvSpPr>
          <p:nvPr/>
        </p:nvSpPr>
        <p:spPr bwMode="auto">
          <a:xfrm>
            <a:off x="6340475" y="4008224"/>
            <a:ext cx="0" cy="757238"/>
          </a:xfrm>
          <a:prstGeom prst="line">
            <a:avLst/>
          </a:prstGeom>
          <a:noFill/>
          <a:ln w="12700">
            <a:solidFill>
              <a:schemeClr val="tx1"/>
            </a:solidFill>
            <a:round/>
            <a:tailEnd type="arrow" w="lg" len="lg"/>
          </a:ln>
        </p:spPr>
        <p:txBody>
          <a:bodyPr/>
          <a:lstStyle/>
          <a:p>
            <a:endParaRPr lang="en-US"/>
          </a:p>
        </p:txBody>
      </p:sp>
      <p:sp>
        <p:nvSpPr>
          <p:cNvPr id="444831" name="Line 415"/>
          <p:cNvSpPr>
            <a:spLocks noChangeShapeType="1"/>
          </p:cNvSpPr>
          <p:nvPr/>
        </p:nvSpPr>
        <p:spPr bwMode="auto">
          <a:xfrm>
            <a:off x="6946900" y="3998699"/>
            <a:ext cx="0" cy="787400"/>
          </a:xfrm>
          <a:prstGeom prst="line">
            <a:avLst/>
          </a:prstGeom>
          <a:noFill/>
          <a:ln w="12700">
            <a:solidFill>
              <a:schemeClr val="tx1"/>
            </a:solidFill>
            <a:round/>
          </a:ln>
          <a:effectLst/>
        </p:spPr>
        <p:txBody>
          <a:bodyPr wrap="none" anchor="ctr"/>
          <a:lstStyle/>
          <a:p>
            <a:endParaRPr lang="en-US"/>
          </a:p>
        </p:txBody>
      </p:sp>
      <p:sp>
        <p:nvSpPr>
          <p:cNvPr id="444743" name="Line 327"/>
          <p:cNvSpPr>
            <a:spLocks noChangeShapeType="1"/>
          </p:cNvSpPr>
          <p:nvPr/>
        </p:nvSpPr>
        <p:spPr bwMode="auto">
          <a:xfrm>
            <a:off x="4348163" y="3728824"/>
            <a:ext cx="495300" cy="50165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44" name="Text Box 328"/>
          <p:cNvSpPr txBox="1">
            <a:spLocks noChangeArrowheads="1"/>
          </p:cNvSpPr>
          <p:nvPr/>
        </p:nvSpPr>
        <p:spPr bwMode="auto">
          <a:xfrm>
            <a:off x="3643313" y="2292137"/>
            <a:ext cx="1854200" cy="366712"/>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Global visibility</a:t>
            </a:r>
            <a:endParaRPr lang="en-US" altLang="zh-CN" sz="1800" b="0" i="1">
              <a:solidFill>
                <a:srgbClr val="00CCFF"/>
              </a:solidFill>
              <a:ea typeface="宋体" panose="02010600030101010101" pitchFamily="2" charset="-122"/>
            </a:endParaRPr>
          </a:p>
        </p:txBody>
      </p:sp>
      <p:sp>
        <p:nvSpPr>
          <p:cNvPr id="444745" name="Text Box 329"/>
          <p:cNvSpPr txBox="1">
            <a:spLocks noChangeArrowheads="1"/>
          </p:cNvSpPr>
          <p:nvPr/>
        </p:nvSpPr>
        <p:spPr bwMode="auto">
          <a:xfrm>
            <a:off x="2719388" y="6502187"/>
            <a:ext cx="2197100" cy="366712"/>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Parameter visibility</a:t>
            </a:r>
            <a:endParaRPr lang="en-US" altLang="zh-CN" sz="1800" b="0" i="1">
              <a:solidFill>
                <a:srgbClr val="00CCFF"/>
              </a:solidFill>
              <a:ea typeface="宋体" panose="02010600030101010101" pitchFamily="2" charset="-122"/>
            </a:endParaRPr>
          </a:p>
        </p:txBody>
      </p:sp>
      <p:sp>
        <p:nvSpPr>
          <p:cNvPr id="444746" name="Line 330"/>
          <p:cNvSpPr>
            <a:spLocks noChangeShapeType="1"/>
          </p:cNvSpPr>
          <p:nvPr/>
        </p:nvSpPr>
        <p:spPr bwMode="auto">
          <a:xfrm flipH="1" flipV="1">
            <a:off x="3384550" y="2003212"/>
            <a:ext cx="368300" cy="371475"/>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47" name="Text Box 331"/>
          <p:cNvSpPr txBox="1">
            <a:spLocks noChangeArrowheads="1"/>
          </p:cNvSpPr>
          <p:nvPr/>
        </p:nvSpPr>
        <p:spPr bwMode="auto">
          <a:xfrm>
            <a:off x="2765425" y="3444662"/>
            <a:ext cx="173355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0" i="1">
                <a:solidFill>
                  <a:srgbClr val="00CCFF"/>
                </a:solidFill>
                <a:ea typeface="宋体" panose="02010600030101010101" pitchFamily="2" charset="-122"/>
              </a:rPr>
              <a:t>Field visibility</a:t>
            </a:r>
            <a:endParaRPr lang="en-US" altLang="zh-CN" sz="1800" b="0" i="1">
              <a:solidFill>
                <a:srgbClr val="00CCFF"/>
              </a:solidFill>
              <a:ea typeface="宋体" panose="02010600030101010101" pitchFamily="2" charset="-122"/>
            </a:endParaRPr>
          </a:p>
        </p:txBody>
      </p:sp>
      <p:sp>
        <p:nvSpPr>
          <p:cNvPr id="444748" name="Line 332"/>
          <p:cNvSpPr>
            <a:spLocks noChangeShapeType="1"/>
          </p:cNvSpPr>
          <p:nvPr/>
        </p:nvSpPr>
        <p:spPr bwMode="auto">
          <a:xfrm flipV="1">
            <a:off x="4348163" y="2992224"/>
            <a:ext cx="604837" cy="612775"/>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50" name="Line 334"/>
          <p:cNvSpPr>
            <a:spLocks noChangeShapeType="1"/>
          </p:cNvSpPr>
          <p:nvPr/>
        </p:nvSpPr>
        <p:spPr bwMode="auto">
          <a:xfrm flipH="1" flipV="1">
            <a:off x="1390650" y="3628812"/>
            <a:ext cx="1493838" cy="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51" name="Line 335"/>
          <p:cNvSpPr>
            <a:spLocks noChangeShapeType="1"/>
          </p:cNvSpPr>
          <p:nvPr/>
        </p:nvSpPr>
        <p:spPr bwMode="auto">
          <a:xfrm flipH="1">
            <a:off x="6992938" y="3962187"/>
            <a:ext cx="849312" cy="6350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52" name="Line 336"/>
          <p:cNvSpPr>
            <a:spLocks noChangeShapeType="1"/>
          </p:cNvSpPr>
          <p:nvPr/>
        </p:nvSpPr>
        <p:spPr bwMode="auto">
          <a:xfrm flipH="1">
            <a:off x="6383338" y="3971712"/>
            <a:ext cx="1455737" cy="487362"/>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44754" name="Text Box 338"/>
          <p:cNvSpPr txBox="1">
            <a:spLocks noChangeArrowheads="1"/>
          </p:cNvSpPr>
          <p:nvPr/>
        </p:nvSpPr>
        <p:spPr bwMode="auto">
          <a:xfrm>
            <a:off x="7851775" y="3485937"/>
            <a:ext cx="1022350" cy="57308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Field </a:t>
            </a:r>
            <a:endParaRPr lang="en-US" altLang="zh-CN" sz="1800" b="0" i="1">
              <a:solidFill>
                <a:srgbClr val="00CCFF"/>
              </a:solidFill>
              <a:ea typeface="宋体" panose="02010600030101010101" pitchFamily="2" charset="-122"/>
            </a:endParaRPr>
          </a:p>
          <a:p>
            <a:pPr algn="l">
              <a:lnSpc>
                <a:spcPct val="25000"/>
              </a:lnSpc>
              <a:spcBef>
                <a:spcPct val="50000"/>
              </a:spcBef>
            </a:pPr>
            <a:r>
              <a:rPr lang="en-US" altLang="zh-CN" sz="1800" b="0" i="1">
                <a:solidFill>
                  <a:srgbClr val="00CCFF"/>
                </a:solidFill>
                <a:ea typeface="宋体" panose="02010600030101010101" pitchFamily="2" charset="-122"/>
              </a:rPr>
              <a:t>visibility</a:t>
            </a:r>
            <a:endParaRPr lang="en-US" altLang="zh-CN" sz="1800" b="0" i="1">
              <a:solidFill>
                <a:srgbClr val="00CCFF"/>
              </a:solidFill>
              <a:ea typeface="宋体" panose="02010600030101010101" pitchFamily="2" charset="-122"/>
            </a:endParaRPr>
          </a:p>
        </p:txBody>
      </p:sp>
      <p:sp>
        <p:nvSpPr>
          <p:cNvPr id="444832" name="Rectangle 416"/>
          <p:cNvSpPr>
            <a:spLocks noChangeArrowheads="1"/>
          </p:cNvSpPr>
          <p:nvPr/>
        </p:nvSpPr>
        <p:spPr bwMode="auto">
          <a:xfrm>
            <a:off x="377825" y="4492412"/>
            <a:ext cx="4467225" cy="1857375"/>
          </a:xfrm>
          <a:prstGeom prst="rect">
            <a:avLst/>
          </a:prstGeom>
          <a:solidFill>
            <a:srgbClr val="FFFFCC"/>
          </a:solidFill>
          <a:ln w="9525">
            <a:solidFill>
              <a:srgbClr val="990033"/>
            </a:solidFill>
            <a:miter lim="800000"/>
          </a:ln>
        </p:spPr>
        <p:txBody>
          <a:bodyPr/>
          <a:lstStyle/>
          <a:p>
            <a:endParaRPr lang="en-US"/>
          </a:p>
        </p:txBody>
      </p:sp>
      <p:sp>
        <p:nvSpPr>
          <p:cNvPr id="444833" name="Rectangle 417"/>
          <p:cNvSpPr>
            <a:spLocks noChangeArrowheads="1"/>
          </p:cNvSpPr>
          <p:nvPr/>
        </p:nvSpPr>
        <p:spPr bwMode="auto">
          <a:xfrm>
            <a:off x="2387600" y="4698787"/>
            <a:ext cx="481013"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Student</a:t>
            </a:r>
            <a:endParaRPr lang="en-US" altLang="zh-CN" sz="1100" b="0">
              <a:solidFill>
                <a:schemeClr val="bg2"/>
              </a:solidFill>
              <a:latin typeface="ZapfHumnst BT" pitchFamily="34" charset="0"/>
              <a:ea typeface="宋体" panose="02010600030101010101" pitchFamily="2" charset="-122"/>
            </a:endParaRPr>
          </a:p>
        </p:txBody>
      </p:sp>
      <p:sp>
        <p:nvSpPr>
          <p:cNvPr id="444834" name="Rectangle 418"/>
          <p:cNvSpPr>
            <a:spLocks noChangeArrowheads="1"/>
          </p:cNvSpPr>
          <p:nvPr/>
        </p:nvSpPr>
        <p:spPr bwMode="auto">
          <a:xfrm>
            <a:off x="377825" y="4995649"/>
            <a:ext cx="4467225" cy="1354138"/>
          </a:xfrm>
          <a:prstGeom prst="rect">
            <a:avLst/>
          </a:prstGeom>
          <a:solidFill>
            <a:srgbClr val="FFFFCC"/>
          </a:solidFill>
          <a:ln w="9525">
            <a:solidFill>
              <a:srgbClr val="990033"/>
            </a:solidFill>
            <a:miter lim="800000"/>
          </a:ln>
        </p:spPr>
        <p:txBody>
          <a:bodyPr/>
          <a:lstStyle/>
          <a:p>
            <a:endParaRPr lang="en-US"/>
          </a:p>
        </p:txBody>
      </p:sp>
      <p:sp>
        <p:nvSpPr>
          <p:cNvPr id="444835" name="Rectangle 419"/>
          <p:cNvSpPr>
            <a:spLocks noChangeArrowheads="1"/>
          </p:cNvSpPr>
          <p:nvPr/>
        </p:nvSpPr>
        <p:spPr bwMode="auto">
          <a:xfrm>
            <a:off x="377825" y="5549687"/>
            <a:ext cx="4467225" cy="800100"/>
          </a:xfrm>
          <a:prstGeom prst="rect">
            <a:avLst/>
          </a:prstGeom>
          <a:solidFill>
            <a:srgbClr val="FFFFCC"/>
          </a:solidFill>
          <a:ln w="9525">
            <a:solidFill>
              <a:srgbClr val="990033"/>
            </a:solidFill>
            <a:miter lim="800000"/>
          </a:ln>
        </p:spPr>
        <p:txBody>
          <a:bodyPr/>
          <a:lstStyle/>
          <a:p>
            <a:endParaRPr lang="en-US"/>
          </a:p>
        </p:txBody>
      </p:sp>
      <p:sp>
        <p:nvSpPr>
          <p:cNvPr id="444836" name="Rectangle 420"/>
          <p:cNvSpPr>
            <a:spLocks noChangeArrowheads="1"/>
          </p:cNvSpPr>
          <p:nvPr/>
        </p:nvSpPr>
        <p:spPr bwMode="auto">
          <a:xfrm>
            <a:off x="434975" y="5041687"/>
            <a:ext cx="4333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name</a:t>
            </a:r>
            <a:endParaRPr lang="en-US" altLang="zh-CN" sz="1100" b="0">
              <a:solidFill>
                <a:schemeClr val="bg2"/>
              </a:solidFill>
              <a:latin typeface="ZapfHumnst BT" pitchFamily="34" charset="0"/>
              <a:ea typeface="宋体" panose="02010600030101010101" pitchFamily="2" charset="-122"/>
            </a:endParaRPr>
          </a:p>
        </p:txBody>
      </p:sp>
      <p:sp>
        <p:nvSpPr>
          <p:cNvPr id="444837" name="Rectangle 421"/>
          <p:cNvSpPr>
            <a:spLocks noChangeArrowheads="1"/>
          </p:cNvSpPr>
          <p:nvPr/>
        </p:nvSpPr>
        <p:spPr bwMode="auto">
          <a:xfrm>
            <a:off x="434975" y="5198849"/>
            <a:ext cx="5810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address</a:t>
            </a:r>
            <a:endParaRPr lang="en-US" altLang="zh-CN" sz="1100" b="0">
              <a:solidFill>
                <a:schemeClr val="bg2"/>
              </a:solidFill>
              <a:latin typeface="ZapfHumnst BT" pitchFamily="34" charset="0"/>
              <a:ea typeface="宋体" panose="02010600030101010101" pitchFamily="2" charset="-122"/>
            </a:endParaRPr>
          </a:p>
        </p:txBody>
      </p:sp>
      <p:sp>
        <p:nvSpPr>
          <p:cNvPr id="444838" name="Rectangle 422"/>
          <p:cNvSpPr>
            <a:spLocks noChangeArrowheads="1"/>
          </p:cNvSpPr>
          <p:nvPr/>
        </p:nvSpPr>
        <p:spPr bwMode="auto">
          <a:xfrm>
            <a:off x="434975" y="5357599"/>
            <a:ext cx="966788"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StudentID : int</a:t>
            </a:r>
            <a:endParaRPr lang="en-US" altLang="zh-CN" sz="1100" b="0">
              <a:solidFill>
                <a:schemeClr val="bg2"/>
              </a:solidFill>
              <a:latin typeface="ZapfHumnst BT" pitchFamily="34" charset="0"/>
              <a:ea typeface="宋体" panose="02010600030101010101" pitchFamily="2" charset="-122"/>
            </a:endParaRPr>
          </a:p>
        </p:txBody>
      </p:sp>
      <p:sp>
        <p:nvSpPr>
          <p:cNvPr id="444839" name="Rectangle 423"/>
          <p:cNvSpPr>
            <a:spLocks noChangeArrowheads="1"/>
          </p:cNvSpPr>
          <p:nvPr/>
        </p:nvSpPr>
        <p:spPr bwMode="auto">
          <a:xfrm>
            <a:off x="434975" y="5648112"/>
            <a:ext cx="272732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addSchedule ( [in] aSchedule : Schedule )</a:t>
            </a:r>
            <a:endParaRPr lang="en-US" altLang="zh-CN" sz="1100" b="0">
              <a:solidFill>
                <a:schemeClr val="bg2"/>
              </a:solidFill>
              <a:latin typeface="ZapfHumnst BT" pitchFamily="34" charset="0"/>
              <a:ea typeface="宋体" panose="02010600030101010101" pitchFamily="2" charset="-122"/>
            </a:endParaRPr>
          </a:p>
        </p:txBody>
      </p:sp>
      <p:sp>
        <p:nvSpPr>
          <p:cNvPr id="444840" name="Rectangle 424"/>
          <p:cNvSpPr>
            <a:spLocks noChangeArrowheads="1"/>
          </p:cNvSpPr>
          <p:nvPr/>
        </p:nvSpPr>
        <p:spPr bwMode="auto">
          <a:xfrm>
            <a:off x="434975" y="5806862"/>
            <a:ext cx="349567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getSchedule ( [in] forSemester : Semester ) : Schedule</a:t>
            </a:r>
            <a:endParaRPr lang="en-US" altLang="zh-CN" sz="1100" b="0">
              <a:solidFill>
                <a:schemeClr val="bg2"/>
              </a:solidFill>
              <a:ea typeface="宋体" panose="02010600030101010101" pitchFamily="2" charset="-122"/>
            </a:endParaRPr>
          </a:p>
        </p:txBody>
      </p:sp>
      <p:sp>
        <p:nvSpPr>
          <p:cNvPr id="444841" name="Rectangle 425"/>
          <p:cNvSpPr>
            <a:spLocks noChangeArrowheads="1"/>
          </p:cNvSpPr>
          <p:nvPr/>
        </p:nvSpPr>
        <p:spPr bwMode="auto">
          <a:xfrm>
            <a:off x="434975" y="5964024"/>
            <a:ext cx="4371975"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hasPrerequisites ( [in] forCourseOffering : CourseOffering ) : boolean</a:t>
            </a:r>
            <a:endParaRPr lang="en-US" altLang="zh-CN" sz="1100" b="0">
              <a:solidFill>
                <a:schemeClr val="bg2"/>
              </a:solidFill>
              <a:ea typeface="宋体" panose="02010600030101010101" pitchFamily="2" charset="-122"/>
            </a:endParaRPr>
          </a:p>
        </p:txBody>
      </p:sp>
      <p:sp>
        <p:nvSpPr>
          <p:cNvPr id="444842" name="Rectangle 426"/>
          <p:cNvSpPr>
            <a:spLocks noChangeArrowheads="1"/>
          </p:cNvSpPr>
          <p:nvPr/>
        </p:nvSpPr>
        <p:spPr bwMode="auto">
          <a:xfrm>
            <a:off x="434975" y="6122774"/>
            <a:ext cx="3694113" cy="168275"/>
          </a:xfrm>
          <a:prstGeom prst="rect">
            <a:avLst/>
          </a:prstGeom>
          <a:noFill/>
          <a:ln w="9525">
            <a:noFill/>
            <a:miter lim="800000"/>
          </a:ln>
        </p:spPr>
        <p:txBody>
          <a:bodyPr wrap="none" lIns="0" tIns="0" rIns="0" bIns="0">
            <a:spAutoFit/>
          </a:bodyPr>
          <a:lstStyle/>
          <a:p>
            <a:pPr algn="l"/>
            <a:r>
              <a:rPr lang="en-US" altLang="zh-CN" sz="1100" b="0">
                <a:solidFill>
                  <a:schemeClr val="bg2"/>
                </a:solidFill>
                <a:ea typeface="宋体" panose="02010600030101010101" pitchFamily="2" charset="-122"/>
              </a:rPr>
              <a:t># passed ( [in] aCourseOffering : CourseOffering ) : boolean</a:t>
            </a:r>
            <a:endParaRPr lang="en-US" altLang="zh-CN" sz="1100" b="0">
              <a:solidFill>
                <a:schemeClr val="bg2"/>
              </a:solidFill>
              <a:ea typeface="宋体" panose="02010600030101010101" pitchFamily="2" charset="-122"/>
            </a:endParaRPr>
          </a:p>
        </p:txBody>
      </p:sp>
      <p:sp>
        <p:nvSpPr>
          <p:cNvPr id="444844" name="Line 428"/>
          <p:cNvSpPr>
            <a:spLocks noChangeShapeType="1"/>
          </p:cNvSpPr>
          <p:nvPr/>
        </p:nvSpPr>
        <p:spPr bwMode="auto">
          <a:xfrm flipH="1">
            <a:off x="1300163" y="2746162"/>
            <a:ext cx="0" cy="1744662"/>
          </a:xfrm>
          <a:prstGeom prst="line">
            <a:avLst/>
          </a:prstGeom>
          <a:noFill/>
          <a:ln w="12700">
            <a:solidFill>
              <a:schemeClr val="tx1"/>
            </a:solidFill>
            <a:round/>
            <a:tailEnd type="arrow" w="lg" len="lg"/>
          </a:ln>
        </p:spPr>
        <p:txBody>
          <a:bodyPr/>
          <a:lstStyle/>
          <a:p>
            <a:endParaRPr lang="en-US"/>
          </a:p>
        </p:txBody>
      </p:sp>
      <p:sp>
        <p:nvSpPr>
          <p:cNvPr id="444845" name="Rectangle 429"/>
          <p:cNvSpPr>
            <a:spLocks noChangeArrowheads="1"/>
          </p:cNvSpPr>
          <p:nvPr/>
        </p:nvSpPr>
        <p:spPr bwMode="auto">
          <a:xfrm>
            <a:off x="950913" y="4222537"/>
            <a:ext cx="231775"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0..1</a:t>
            </a:r>
            <a:endParaRPr lang="en-US" altLang="zh-CN" sz="1100" b="0">
              <a:solidFill>
                <a:srgbClr val="FFFF00"/>
              </a:solidFill>
              <a:latin typeface="ZapfHumnst BT" pitchFamily="34" charset="0"/>
              <a:ea typeface="宋体" panose="02010600030101010101" pitchFamily="2" charset="-122"/>
            </a:endParaRPr>
          </a:p>
        </p:txBody>
      </p:sp>
      <p:sp>
        <p:nvSpPr>
          <p:cNvPr id="444846" name="Line 430"/>
          <p:cNvSpPr>
            <a:spLocks noChangeShapeType="1"/>
          </p:cNvSpPr>
          <p:nvPr/>
        </p:nvSpPr>
        <p:spPr bwMode="auto">
          <a:xfrm flipH="1">
            <a:off x="4781550" y="3635162"/>
            <a:ext cx="877888" cy="736600"/>
          </a:xfrm>
          <a:prstGeom prst="line">
            <a:avLst/>
          </a:prstGeom>
          <a:noFill/>
          <a:ln w="12700">
            <a:solidFill>
              <a:schemeClr val="tx1"/>
            </a:solidFill>
            <a:round/>
          </a:ln>
        </p:spPr>
        <p:txBody>
          <a:bodyPr/>
          <a:lstStyle/>
          <a:p>
            <a:endParaRPr lang="en-US"/>
          </a:p>
        </p:txBody>
      </p:sp>
      <p:sp>
        <p:nvSpPr>
          <p:cNvPr id="444847" name="Rectangle 431"/>
          <p:cNvSpPr>
            <a:spLocks noChangeArrowheads="1"/>
          </p:cNvSpPr>
          <p:nvPr/>
        </p:nvSpPr>
        <p:spPr bwMode="auto">
          <a:xfrm>
            <a:off x="4533900" y="4239999"/>
            <a:ext cx="77788" cy="168275"/>
          </a:xfrm>
          <a:prstGeom prst="rect">
            <a:avLst/>
          </a:prstGeom>
          <a:noFill/>
          <a:ln w="9525">
            <a:noFill/>
            <a:miter lim="800000"/>
          </a:ln>
        </p:spPr>
        <p:txBody>
          <a:bodyPr wrap="none" lIns="0" tIns="0" rIns="0" bIns="0">
            <a:spAutoFit/>
          </a:bodyPr>
          <a:lstStyle/>
          <a:p>
            <a:pPr algn="l"/>
            <a:r>
              <a:rPr lang="en-US" altLang="zh-CN" sz="1100" b="0">
                <a:ea typeface="宋体" panose="02010600030101010101" pitchFamily="2" charset="-122"/>
              </a:rPr>
              <a:t>1</a:t>
            </a:r>
            <a:endParaRPr lang="en-US" altLang="zh-CN" sz="1100" b="0">
              <a:latin typeface="ZapfHumnst BT" pitchFamily="34" charset="0"/>
              <a:ea typeface="宋体" panose="02010600030101010101" pitchFamily="2" charset="-122"/>
            </a:endParaRPr>
          </a:p>
        </p:txBody>
      </p:sp>
      <p:sp>
        <p:nvSpPr>
          <p:cNvPr id="444848" name="Freeform 432"/>
          <p:cNvSpPr/>
          <p:nvPr/>
        </p:nvSpPr>
        <p:spPr bwMode="auto">
          <a:xfrm rot="-289266">
            <a:off x="4630738" y="4373349"/>
            <a:ext cx="157162" cy="104775"/>
          </a:xfrm>
          <a:custGeom>
            <a:avLst/>
            <a:gdLst/>
            <a:ahLst/>
            <a:cxnLst>
              <a:cxn ang="0">
                <a:pos x="0" y="56"/>
              </a:cxn>
              <a:cxn ang="0">
                <a:pos x="66" y="50"/>
              </a:cxn>
              <a:cxn ang="0">
                <a:pos x="99" y="0"/>
              </a:cxn>
              <a:cxn ang="0">
                <a:pos x="33" y="6"/>
              </a:cxn>
              <a:cxn ang="0">
                <a:pos x="0" y="56"/>
              </a:cxn>
            </a:cxnLst>
            <a:rect l="0" t="0" r="r" b="b"/>
            <a:pathLst>
              <a:path w="99" h="56">
                <a:moveTo>
                  <a:pt x="0" y="56"/>
                </a:moveTo>
                <a:lnTo>
                  <a:pt x="66" y="50"/>
                </a:lnTo>
                <a:lnTo>
                  <a:pt x="99" y="0"/>
                </a:lnTo>
                <a:lnTo>
                  <a:pt x="33" y="6"/>
                </a:lnTo>
                <a:lnTo>
                  <a:pt x="0" y="56"/>
                </a:lnTo>
                <a:close/>
              </a:path>
            </a:pathLst>
          </a:custGeom>
          <a:noFill/>
          <a:ln w="9525" cmpd="sng">
            <a:solidFill>
              <a:schemeClr val="tx1"/>
            </a:solidFill>
            <a:prstDash val="solid"/>
            <a:round/>
          </a:ln>
        </p:spPr>
        <p:txBody>
          <a:bodyPr/>
          <a:lstStyle/>
          <a:p>
            <a:endParaRPr lang="en-US"/>
          </a:p>
        </p:txBody>
      </p:sp>
      <p:sp>
        <p:nvSpPr>
          <p:cNvPr id="444849" name="Freeform 433"/>
          <p:cNvSpPr/>
          <p:nvPr/>
        </p:nvSpPr>
        <p:spPr bwMode="auto">
          <a:xfrm>
            <a:off x="4813300" y="5757649"/>
            <a:ext cx="304800" cy="958850"/>
          </a:xfrm>
          <a:custGeom>
            <a:avLst/>
            <a:gdLst/>
            <a:ahLst/>
            <a:cxnLst>
              <a:cxn ang="0">
                <a:pos x="0" y="604"/>
              </a:cxn>
              <a:cxn ang="0">
                <a:pos x="192" y="604"/>
              </a:cxn>
              <a:cxn ang="0">
                <a:pos x="192" y="0"/>
              </a:cxn>
            </a:cxnLst>
            <a:rect l="0" t="0" r="r" b="b"/>
            <a:pathLst>
              <a:path w="192" h="604">
                <a:moveTo>
                  <a:pt x="0" y="604"/>
                </a:moveTo>
                <a:lnTo>
                  <a:pt x="192" y="604"/>
                </a:lnTo>
                <a:lnTo>
                  <a:pt x="192" y="0"/>
                </a:lnTo>
              </a:path>
            </a:pathLst>
          </a:custGeom>
          <a:noFill/>
          <a:ln w="28575" cap="flat" cmpd="sng">
            <a:solidFill>
              <a:schemeClr val="hlink"/>
            </a:solidFill>
            <a:prstDash val="solid"/>
            <a:round/>
            <a:tailEnd type="triangle" w="med" len="med"/>
          </a:ln>
          <a:effectLst/>
        </p:spPr>
        <p:txBody>
          <a:bodyPr wrap="none" anchor="ctr"/>
          <a:lstStyle/>
          <a:p>
            <a:endParaRPr lang="en-US"/>
          </a:p>
        </p:txBody>
      </p:sp>
      <p:sp>
        <p:nvSpPr>
          <p:cNvPr id="444824" name="Rectangle 408"/>
          <p:cNvSpPr>
            <a:spLocks noChangeArrowheads="1"/>
          </p:cNvSpPr>
          <p:nvPr/>
        </p:nvSpPr>
        <p:spPr bwMode="auto">
          <a:xfrm>
            <a:off x="7154863" y="4068549"/>
            <a:ext cx="207962"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0..*</a:t>
            </a:r>
            <a:endParaRPr lang="en-US" altLang="zh-CN" sz="1100" b="0">
              <a:solidFill>
                <a:srgbClr val="FFFF00"/>
              </a:solidFill>
              <a:latin typeface="ZapfHumnst BT" pitchFamily="34" charset="0"/>
              <a:ea typeface="宋体" panose="02010600030101010101" pitchFamily="2" charset="-122"/>
            </a:endParaRPr>
          </a:p>
        </p:txBody>
      </p:sp>
      <p:sp>
        <p:nvSpPr>
          <p:cNvPr id="444826" name="Rectangle 410"/>
          <p:cNvSpPr>
            <a:spLocks noChangeArrowheads="1"/>
          </p:cNvSpPr>
          <p:nvPr/>
        </p:nvSpPr>
        <p:spPr bwMode="auto">
          <a:xfrm>
            <a:off x="7529513" y="4536862"/>
            <a:ext cx="1104900" cy="168275"/>
          </a:xfrm>
          <a:prstGeom prst="rect">
            <a:avLst/>
          </a:prstGeom>
          <a:noFill/>
          <a:ln w="9525">
            <a:noFill/>
            <a:miter lim="800000"/>
          </a:ln>
        </p:spPr>
        <p:txBody>
          <a:bodyPr wrap="none" lIns="0" tIns="0" rIns="0" bIns="0">
            <a:spAutoFit/>
          </a:bodyPr>
          <a:lstStyle/>
          <a:p>
            <a:pPr algn="l"/>
            <a:r>
              <a:rPr lang="en-US" altLang="zh-CN" sz="1100" b="0">
                <a:solidFill>
                  <a:srgbClr val="FFFF00"/>
                </a:solidFill>
                <a:ea typeface="宋体" panose="02010600030101010101" pitchFamily="2" charset="-122"/>
              </a:rPr>
              <a:t>+ primaryCourses</a:t>
            </a:r>
            <a:endParaRPr lang="en-US" altLang="zh-CN" sz="1100" b="0">
              <a:solidFill>
                <a:srgbClr val="FFFF00"/>
              </a:solidFill>
              <a:latin typeface="ZapfHumnst BT"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ChangeArrowheads="1"/>
          </p:cNvSpPr>
          <p:nvPr/>
        </p:nvSpPr>
        <p:spPr bwMode="auto">
          <a:xfrm>
            <a:off x="144462" y="223157"/>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450563"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Define Associations</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450564" name="AutoShape 4"/>
          <p:cNvSpPr>
            <a:spLocks noChangeArrowheads="1"/>
          </p:cNvSpPr>
          <p:nvPr/>
        </p:nvSpPr>
        <p:spPr bwMode="auto">
          <a:xfrm>
            <a:off x="76200" y="35052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pic>
        <p:nvPicPr>
          <p:cNvPr id="450565" name="Picture 5" descr="bd19903_"/>
          <p:cNvPicPr>
            <a:picLocks noChangeAspect="1" noChangeArrowheads="1"/>
          </p:cNvPicPr>
          <p:nvPr/>
        </p:nvPicPr>
        <p:blipFill>
          <a:blip r:embed="rId1" cstate="print"/>
          <a:srcRect/>
          <a:stretch>
            <a:fillRect/>
          </a:stretch>
        </p:blipFill>
        <p:spPr bwMode="auto">
          <a:xfrm>
            <a:off x="5389563" y="1712913"/>
            <a:ext cx="2641600" cy="24606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361950" y="342900"/>
            <a:ext cx="8999538" cy="533400"/>
          </a:xfrm>
        </p:spPr>
        <p:txBody>
          <a:bodyPr>
            <a:normAutofit fontScale="90000"/>
          </a:bodyPr>
          <a:lstStyle/>
          <a:p>
            <a:r>
              <a:rPr lang="en-US" altLang="zh-CN" dirty="0">
                <a:ea typeface="宋体" panose="02010600030101010101" pitchFamily="2" charset="-122"/>
              </a:rPr>
              <a:t>Class Design Steps</a:t>
            </a:r>
            <a:endParaRPr lang="en-US" altLang="zh-CN" dirty="0">
              <a:ea typeface="宋体" panose="02010600030101010101" pitchFamily="2" charset="-122"/>
            </a:endParaRPr>
          </a:p>
        </p:txBody>
      </p:sp>
      <p:sp>
        <p:nvSpPr>
          <p:cNvPr id="346115" name="Rectangle 3"/>
          <p:cNvSpPr>
            <a:spLocks noGrp="1" noChangeArrowheads="1"/>
          </p:cNvSpPr>
          <p:nvPr>
            <p:ph type="body" sz="half" idx="1"/>
          </p:nvPr>
        </p:nvSpPr>
        <p:spPr>
          <a:xfrm>
            <a:off x="361950" y="1052513"/>
            <a:ext cx="4168775" cy="5487987"/>
          </a:xfrm>
        </p:spPr>
        <p:txBody>
          <a:bodyPr>
            <a:normAutofit fontScale="92500" lnSpcReduction="10000"/>
          </a:bodyPr>
          <a:lstStyle/>
          <a:p>
            <a:r>
              <a:rPr lang="en-US" altLang="zh-CN" sz="2500" dirty="0">
                <a:ea typeface="宋体" panose="02010600030101010101" pitchFamily="2" charset="-122"/>
              </a:rPr>
              <a:t>Create Initial Design Classes</a:t>
            </a:r>
            <a:endParaRPr lang="en-US" altLang="zh-CN" sz="2500" dirty="0">
              <a:ea typeface="宋体" panose="02010600030101010101" pitchFamily="2" charset="-122"/>
            </a:endParaRPr>
          </a:p>
          <a:p>
            <a:r>
              <a:rPr lang="en-US" altLang="zh-CN" sz="2500" dirty="0">
                <a:ea typeface="宋体" panose="02010600030101010101" pitchFamily="2" charset="-122"/>
              </a:rPr>
              <a:t>Define Operations</a:t>
            </a:r>
            <a:endParaRPr lang="en-US" altLang="zh-CN" sz="2500" dirty="0">
              <a:ea typeface="宋体" panose="02010600030101010101" pitchFamily="2" charset="-122"/>
            </a:endParaRPr>
          </a:p>
          <a:p>
            <a:r>
              <a:rPr lang="en-US" altLang="zh-CN" sz="2500" dirty="0">
                <a:ea typeface="宋体" panose="02010600030101010101" pitchFamily="2" charset="-122"/>
              </a:rPr>
              <a:t>Define Methods</a:t>
            </a:r>
            <a:endParaRPr lang="en-US" altLang="zh-CN" sz="2500" dirty="0">
              <a:ea typeface="宋体" panose="02010600030101010101" pitchFamily="2" charset="-122"/>
            </a:endParaRPr>
          </a:p>
          <a:p>
            <a:r>
              <a:rPr lang="en-US" altLang="zh-CN" sz="2500" dirty="0">
                <a:ea typeface="宋体" panose="02010600030101010101" pitchFamily="2" charset="-122"/>
              </a:rPr>
              <a:t>Define States</a:t>
            </a:r>
            <a:endParaRPr lang="en-US" altLang="zh-CN" sz="2500" dirty="0">
              <a:ea typeface="宋体" panose="02010600030101010101" pitchFamily="2" charset="-122"/>
            </a:endParaRPr>
          </a:p>
          <a:p>
            <a:r>
              <a:rPr lang="en-US" altLang="zh-CN" sz="2500" dirty="0">
                <a:ea typeface="宋体" panose="02010600030101010101" pitchFamily="2" charset="-122"/>
              </a:rPr>
              <a:t>Define Attributes</a:t>
            </a:r>
            <a:endParaRPr lang="en-US" altLang="zh-CN" sz="2500" dirty="0">
              <a:ea typeface="宋体" panose="02010600030101010101" pitchFamily="2" charset="-122"/>
            </a:endParaRPr>
          </a:p>
          <a:p>
            <a:r>
              <a:rPr lang="en-US" altLang="zh-CN" sz="2500" dirty="0">
                <a:ea typeface="宋体" panose="02010600030101010101" pitchFamily="2" charset="-122"/>
              </a:rPr>
              <a:t>Define Dependencies</a:t>
            </a:r>
            <a:endParaRPr lang="en-US" altLang="zh-CN" sz="2500" dirty="0">
              <a:ea typeface="宋体" panose="02010600030101010101" pitchFamily="2" charset="-122"/>
            </a:endParaRPr>
          </a:p>
          <a:p>
            <a:r>
              <a:rPr lang="en-US" altLang="zh-CN" sz="2500" dirty="0">
                <a:ea typeface="宋体" panose="02010600030101010101" pitchFamily="2" charset="-122"/>
              </a:rPr>
              <a:t>Define Associations</a:t>
            </a:r>
            <a:endParaRPr lang="en-US" altLang="zh-CN" sz="2500" dirty="0">
              <a:ea typeface="宋体" panose="02010600030101010101" pitchFamily="2" charset="-122"/>
            </a:endParaRPr>
          </a:p>
          <a:p>
            <a:r>
              <a:rPr lang="en-US" altLang="zh-CN" sz="2500" dirty="0" smtClean="0">
                <a:ea typeface="宋体" panose="02010600030101010101" pitchFamily="2" charset="-122"/>
              </a:rPr>
              <a:t>Define </a:t>
            </a:r>
            <a:r>
              <a:rPr lang="en-US" altLang="zh-CN" sz="2500" dirty="0">
                <a:ea typeface="宋体" panose="02010600030101010101" pitchFamily="2" charset="-122"/>
              </a:rPr>
              <a:t>Generalizations</a:t>
            </a:r>
            <a:endParaRPr lang="en-US" altLang="zh-CN" sz="2500" dirty="0">
              <a:ea typeface="宋体" panose="02010600030101010101" pitchFamily="2" charset="-122"/>
            </a:endParaRPr>
          </a:p>
          <a:p>
            <a:r>
              <a:rPr lang="en-US" altLang="zh-CN" sz="2500" dirty="0">
                <a:ea typeface="宋体" panose="02010600030101010101" pitchFamily="2" charset="-122"/>
              </a:rPr>
              <a:t>Resolve Use-Case Collisions</a:t>
            </a:r>
            <a:endParaRPr lang="en-US" altLang="zh-CN" sz="2500" dirty="0">
              <a:ea typeface="宋体" panose="02010600030101010101" pitchFamily="2" charset="-122"/>
            </a:endParaRPr>
          </a:p>
          <a:p>
            <a:r>
              <a:rPr lang="en-US" altLang="zh-CN" sz="2500" dirty="0">
                <a:ea typeface="宋体" panose="02010600030101010101" pitchFamily="2" charset="-122"/>
              </a:rPr>
              <a:t>Handle Nonfunctional Requirements in General</a:t>
            </a:r>
            <a:endParaRPr lang="en-US" altLang="zh-CN" sz="2500" dirty="0">
              <a:ea typeface="宋体" panose="02010600030101010101" pitchFamily="2" charset="-122"/>
            </a:endParaRPr>
          </a:p>
          <a:p>
            <a:r>
              <a:rPr lang="en-US" altLang="zh-CN" sz="2500" dirty="0">
                <a:ea typeface="宋体" panose="02010600030101010101" pitchFamily="2" charset="-122"/>
              </a:rPr>
              <a:t>Checkpoints</a:t>
            </a:r>
            <a:endParaRPr lang="en-US" altLang="zh-CN" sz="2500" dirty="0">
              <a:ea typeface="宋体" panose="02010600030101010101" pitchFamily="2" charset="-122"/>
            </a:endParaRPr>
          </a:p>
        </p:txBody>
      </p:sp>
      <p:pic>
        <p:nvPicPr>
          <p:cNvPr id="346181" name="Picture 69" descr="stairsPlan4"/>
          <p:cNvPicPr>
            <a:picLocks noGrp="1" noChangeAspect="1" noChangeArrowheads="1"/>
          </p:cNvPicPr>
          <p:nvPr>
            <p:ph sz="quarter" idx="2"/>
          </p:nvPr>
        </p:nvPicPr>
        <p:blipFill>
          <a:blip r:embed="rId1" cstate="print"/>
          <a:srcRect/>
          <a:stretch>
            <a:fillRect/>
          </a:stretch>
        </p:blipFill>
        <p:spPr>
          <a:xfrm>
            <a:off x="5551488" y="1319213"/>
            <a:ext cx="1992312" cy="4021137"/>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idx="1"/>
          </p:nvPr>
        </p:nvSpPr>
        <p:spPr/>
        <p:txBody>
          <a:bodyPr/>
          <a:lstStyle/>
          <a:p>
            <a:r>
              <a:rPr lang="en-US" altLang="zh-CN" dirty="0">
                <a:ea typeface="宋体" panose="02010600030101010101" pitchFamily="2" charset="-122"/>
              </a:rPr>
              <a:t>Purpose</a:t>
            </a:r>
            <a:endParaRPr lang="en-US" altLang="zh-CN" dirty="0">
              <a:ea typeface="宋体" panose="02010600030101010101" pitchFamily="2" charset="-122"/>
            </a:endParaRPr>
          </a:p>
          <a:p>
            <a:pPr lvl="1"/>
            <a:r>
              <a:rPr lang="en-US" altLang="zh-CN" dirty="0">
                <a:ea typeface="宋体" panose="02010600030101010101" pitchFamily="2" charset="-122"/>
              </a:rPr>
              <a:t>Refine remaining associations</a:t>
            </a:r>
            <a:endParaRPr lang="en-US" altLang="zh-CN" dirty="0">
              <a:ea typeface="宋体" panose="02010600030101010101" pitchFamily="2" charset="-122"/>
            </a:endParaRPr>
          </a:p>
          <a:p>
            <a:r>
              <a:rPr lang="en-US" altLang="zh-CN" dirty="0">
                <a:ea typeface="宋体" panose="02010600030101010101" pitchFamily="2" charset="-122"/>
              </a:rPr>
              <a:t>Things to look for :</a:t>
            </a:r>
            <a:endParaRPr lang="en-US" altLang="zh-CN" dirty="0">
              <a:ea typeface="宋体" panose="02010600030101010101" pitchFamily="2" charset="-122"/>
            </a:endParaRPr>
          </a:p>
          <a:p>
            <a:pPr lvl="1"/>
            <a:r>
              <a:rPr lang="en-US" altLang="zh-CN" dirty="0">
                <a:ea typeface="宋体" panose="02010600030101010101" pitchFamily="2" charset="-122"/>
              </a:rPr>
              <a:t>Association vs. Aggregation</a:t>
            </a:r>
            <a:endParaRPr lang="en-US" altLang="zh-CN" dirty="0">
              <a:ea typeface="宋体" panose="02010600030101010101" pitchFamily="2" charset="-122"/>
            </a:endParaRPr>
          </a:p>
          <a:p>
            <a:pPr lvl="1"/>
            <a:r>
              <a:rPr lang="en-US" altLang="zh-CN" dirty="0">
                <a:ea typeface="宋体" panose="02010600030101010101" pitchFamily="2" charset="-122"/>
              </a:rPr>
              <a:t>Aggregation vs. Composition</a:t>
            </a:r>
            <a:endParaRPr lang="en-US" altLang="zh-CN" dirty="0">
              <a:ea typeface="宋体" panose="02010600030101010101" pitchFamily="2" charset="-122"/>
            </a:endParaRPr>
          </a:p>
          <a:p>
            <a:pPr lvl="1"/>
            <a:r>
              <a:rPr lang="en-US" altLang="zh-CN" dirty="0">
                <a:ea typeface="宋体" panose="02010600030101010101" pitchFamily="2" charset="-122"/>
              </a:rPr>
              <a:t>Attribute vs. Association</a:t>
            </a:r>
            <a:endParaRPr lang="en-US" altLang="zh-CN" dirty="0">
              <a:ea typeface="宋体" panose="02010600030101010101" pitchFamily="2" charset="-122"/>
            </a:endParaRPr>
          </a:p>
          <a:p>
            <a:pPr lvl="1"/>
            <a:r>
              <a:rPr lang="en-US" altLang="zh-CN" dirty="0">
                <a:ea typeface="宋体" panose="02010600030101010101" pitchFamily="2" charset="-122"/>
              </a:rPr>
              <a:t>Navigability</a:t>
            </a:r>
            <a:endParaRPr lang="en-US" altLang="zh-CN" dirty="0">
              <a:ea typeface="宋体" panose="02010600030101010101" pitchFamily="2" charset="-122"/>
            </a:endParaRPr>
          </a:p>
          <a:p>
            <a:pPr lvl="1"/>
            <a:r>
              <a:rPr lang="en-US" altLang="zh-CN" dirty="0">
                <a:ea typeface="宋体" panose="02010600030101010101" pitchFamily="2" charset="-122"/>
              </a:rPr>
              <a:t>Association class design</a:t>
            </a:r>
            <a:endParaRPr lang="en-US" altLang="zh-CN" dirty="0">
              <a:ea typeface="宋体" panose="02010600030101010101" pitchFamily="2" charset="-122"/>
            </a:endParaRPr>
          </a:p>
          <a:p>
            <a:pPr lvl="1"/>
            <a:r>
              <a:rPr lang="en-US" altLang="zh-CN" dirty="0">
                <a:ea typeface="宋体" panose="02010600030101010101" pitchFamily="2" charset="-122"/>
              </a:rPr>
              <a:t>Multiplicity design</a:t>
            </a:r>
            <a:endParaRPr lang="en-US" altLang="zh-CN" dirty="0">
              <a:ea typeface="宋体" panose="02010600030101010101" pitchFamily="2" charset="-122"/>
            </a:endParaRPr>
          </a:p>
        </p:txBody>
      </p:sp>
      <p:sp>
        <p:nvSpPr>
          <p:cNvPr id="452610" name="Rectangle 2"/>
          <p:cNvSpPr>
            <a:spLocks noGrp="1" noChangeArrowheads="1"/>
          </p:cNvSpPr>
          <p:nvPr>
            <p:ph type="title"/>
          </p:nvPr>
        </p:nvSpPr>
        <p:spPr/>
        <p:txBody>
          <a:bodyPr/>
          <a:lstStyle/>
          <a:p>
            <a:r>
              <a:rPr lang="en-US" altLang="zh-CN">
                <a:ea typeface="宋体" panose="02010600030101010101" pitchFamily="2" charset="-122"/>
              </a:rPr>
              <a:t>Define Associations</a:t>
            </a:r>
            <a:endParaRPr lang="en-US" altLang="zh-CN">
              <a:ea typeface="宋体" panose="02010600030101010101" pitchFamily="2" charset="-122"/>
            </a:endParaRPr>
          </a:p>
        </p:txBody>
      </p:sp>
      <p:pic>
        <p:nvPicPr>
          <p:cNvPr id="452614" name="Picture 6" descr="pe01530_"/>
          <p:cNvPicPr>
            <a:picLocks noChangeAspect="1" noChangeArrowheads="1"/>
          </p:cNvPicPr>
          <p:nvPr/>
        </p:nvPicPr>
        <p:blipFill>
          <a:blip r:embed="rId1" cstate="print"/>
          <a:srcRect/>
          <a:stretch>
            <a:fillRect/>
          </a:stretch>
        </p:blipFill>
        <p:spPr bwMode="auto">
          <a:xfrm>
            <a:off x="5913438" y="2532063"/>
            <a:ext cx="2925762" cy="2681287"/>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97" name="Line 41"/>
          <p:cNvSpPr>
            <a:spLocks noChangeShapeType="1"/>
          </p:cNvSpPr>
          <p:nvPr/>
        </p:nvSpPr>
        <p:spPr bwMode="auto">
          <a:xfrm flipH="1">
            <a:off x="3822700" y="4114800"/>
            <a:ext cx="1778000" cy="0"/>
          </a:xfrm>
          <a:prstGeom prst="line">
            <a:avLst/>
          </a:prstGeom>
          <a:noFill/>
          <a:ln w="12700">
            <a:solidFill>
              <a:schemeClr val="tx1"/>
            </a:solidFill>
            <a:round/>
          </a:ln>
          <a:effectLst/>
        </p:spPr>
        <p:txBody>
          <a:bodyPr wrap="none" anchor="ctr"/>
          <a:lstStyle/>
          <a:p>
            <a:endParaRPr lang="en-US"/>
          </a:p>
        </p:txBody>
      </p:sp>
      <p:sp>
        <p:nvSpPr>
          <p:cNvPr id="454698" name="AutoShape 42"/>
          <p:cNvSpPr>
            <a:spLocks noChangeArrowheads="1"/>
          </p:cNvSpPr>
          <p:nvPr/>
        </p:nvSpPr>
        <p:spPr bwMode="auto">
          <a:xfrm>
            <a:off x="3492500" y="4035425"/>
            <a:ext cx="330200" cy="165100"/>
          </a:xfrm>
          <a:prstGeom prst="diamond">
            <a:avLst/>
          </a:prstGeom>
          <a:solidFill>
            <a:srgbClr val="C0C0C0"/>
          </a:solidFill>
          <a:ln w="12700">
            <a:solidFill>
              <a:schemeClr val="tx1"/>
            </a:solidFill>
            <a:miter lim="800000"/>
          </a:ln>
          <a:effectLst/>
        </p:spPr>
        <p:txBody>
          <a:bodyPr wrap="none" anchor="ctr"/>
          <a:lstStyle/>
          <a:p>
            <a:endParaRPr lang="en-US"/>
          </a:p>
        </p:txBody>
      </p:sp>
      <p:sp>
        <p:nvSpPr>
          <p:cNvPr id="454678" name="Rectangle 22"/>
          <p:cNvSpPr>
            <a:spLocks noGrp="1" noChangeArrowheads="1"/>
          </p:cNvSpPr>
          <p:nvPr>
            <p:ph idx="1"/>
          </p:nvPr>
        </p:nvSpPr>
        <p:spPr/>
        <p:txBody>
          <a:bodyPr/>
          <a:lstStyle/>
          <a:p>
            <a:r>
              <a:rPr lang="en-US" altLang="zh-CN" dirty="0">
                <a:ea typeface="宋体" panose="02010600030101010101" pitchFamily="2" charset="-122"/>
              </a:rPr>
              <a:t>A form of aggregation with strong ownership and coincident lifetimes</a:t>
            </a:r>
            <a:endParaRPr lang="en-US" altLang="zh-CN" dirty="0">
              <a:ea typeface="宋体" panose="02010600030101010101" pitchFamily="2" charset="-122"/>
            </a:endParaRPr>
          </a:p>
          <a:p>
            <a:pPr lvl="1"/>
            <a:r>
              <a:rPr lang="en-US" altLang="zh-CN" dirty="0">
                <a:ea typeface="宋体" panose="02010600030101010101" pitchFamily="2" charset="-122"/>
              </a:rPr>
              <a:t>The parts cannot survive the whole/aggregate </a:t>
            </a:r>
            <a:endParaRPr lang="en-US" altLang="zh-CN" dirty="0">
              <a:ea typeface="宋体" panose="02010600030101010101" pitchFamily="2" charset="-122"/>
            </a:endParaRPr>
          </a:p>
        </p:txBody>
      </p:sp>
      <p:sp>
        <p:nvSpPr>
          <p:cNvPr id="454677" name="Rectangle 21"/>
          <p:cNvSpPr>
            <a:spLocks noGrp="1" noChangeArrowheads="1"/>
          </p:cNvSpPr>
          <p:nvPr>
            <p:ph type="title"/>
          </p:nvPr>
        </p:nvSpPr>
        <p:spPr/>
        <p:txBody>
          <a:bodyPr/>
          <a:lstStyle/>
          <a:p>
            <a:r>
              <a:rPr lang="en-US" altLang="zh-CN">
                <a:ea typeface="宋体" panose="02010600030101010101" pitchFamily="2" charset="-122"/>
              </a:rPr>
              <a:t>What Is Composition?</a:t>
            </a:r>
            <a:endParaRPr lang="en-US" altLang="zh-CN">
              <a:ea typeface="宋体" panose="02010600030101010101" pitchFamily="2" charset="-122"/>
            </a:endParaRPr>
          </a:p>
        </p:txBody>
      </p:sp>
      <p:sp>
        <p:nvSpPr>
          <p:cNvPr id="454680" name="Text Box 24"/>
          <p:cNvSpPr txBox="1">
            <a:spLocks noChangeArrowheads="1"/>
          </p:cNvSpPr>
          <p:nvPr/>
        </p:nvSpPr>
        <p:spPr bwMode="auto">
          <a:xfrm>
            <a:off x="2106613" y="2844800"/>
            <a:ext cx="9906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b="0">
                <a:solidFill>
                  <a:srgbClr val="00CCFF"/>
                </a:solidFill>
                <a:ea typeface="宋体" panose="02010600030101010101" pitchFamily="2" charset="-122"/>
              </a:rPr>
              <a:t>Whole</a:t>
            </a:r>
            <a:endParaRPr lang="en-US" altLang="zh-CN" sz="1800" b="0">
              <a:solidFill>
                <a:srgbClr val="00CCFF"/>
              </a:solidFill>
              <a:ea typeface="宋体" panose="02010600030101010101" pitchFamily="2" charset="-122"/>
            </a:endParaRPr>
          </a:p>
        </p:txBody>
      </p:sp>
      <p:sp>
        <p:nvSpPr>
          <p:cNvPr id="454682" name="Text Box 26"/>
          <p:cNvSpPr txBox="1">
            <a:spLocks noChangeArrowheads="1"/>
          </p:cNvSpPr>
          <p:nvPr/>
        </p:nvSpPr>
        <p:spPr bwMode="auto">
          <a:xfrm>
            <a:off x="3784600" y="5192713"/>
            <a:ext cx="1485900" cy="382587"/>
          </a:xfrm>
          <a:prstGeom prst="rect">
            <a:avLst/>
          </a:prstGeom>
          <a:noFill/>
          <a:ln w="9525">
            <a:noFill/>
            <a:miter lim="800000"/>
          </a:ln>
          <a:effectLst/>
        </p:spPr>
        <p:txBody>
          <a:bodyPr lIns="107950" tIns="53975" rIns="107950" bIns="53975">
            <a:spAutoFit/>
          </a:bodyPr>
          <a:lstStyle/>
          <a:p>
            <a:pPr>
              <a:spcBef>
                <a:spcPct val="50000"/>
              </a:spcBef>
            </a:pPr>
            <a:r>
              <a:rPr lang="en-US" altLang="zh-CN" sz="1800" b="0">
                <a:solidFill>
                  <a:srgbClr val="00CCFF"/>
                </a:solidFill>
                <a:ea typeface="宋体" panose="02010600030101010101" pitchFamily="2" charset="-122"/>
              </a:rPr>
              <a:t>Composition</a:t>
            </a:r>
            <a:endParaRPr lang="en-US" altLang="zh-CN" sz="1800" b="0">
              <a:solidFill>
                <a:srgbClr val="00CCFF"/>
              </a:solidFill>
              <a:ea typeface="宋体" panose="02010600030101010101" pitchFamily="2" charset="-122"/>
            </a:endParaRPr>
          </a:p>
        </p:txBody>
      </p:sp>
      <p:sp>
        <p:nvSpPr>
          <p:cNvPr id="454683" name="Line 27"/>
          <p:cNvSpPr>
            <a:spLocks noChangeShapeType="1"/>
          </p:cNvSpPr>
          <p:nvPr/>
        </p:nvSpPr>
        <p:spPr bwMode="auto">
          <a:xfrm flipV="1">
            <a:off x="4546600" y="4195763"/>
            <a:ext cx="0" cy="10160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54681" name="Line 25"/>
          <p:cNvSpPr>
            <a:spLocks noChangeShapeType="1"/>
          </p:cNvSpPr>
          <p:nvPr/>
        </p:nvSpPr>
        <p:spPr bwMode="auto">
          <a:xfrm>
            <a:off x="2638425" y="3244850"/>
            <a:ext cx="0" cy="45085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54684" name="Line 28"/>
          <p:cNvSpPr>
            <a:spLocks noChangeShapeType="1"/>
          </p:cNvSpPr>
          <p:nvPr/>
        </p:nvSpPr>
        <p:spPr bwMode="auto">
          <a:xfrm>
            <a:off x="6165850" y="3225800"/>
            <a:ext cx="0" cy="4699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54685" name="Text Box 29"/>
          <p:cNvSpPr txBox="1">
            <a:spLocks noChangeArrowheads="1"/>
          </p:cNvSpPr>
          <p:nvPr/>
        </p:nvSpPr>
        <p:spPr bwMode="auto">
          <a:xfrm>
            <a:off x="5708650" y="2838450"/>
            <a:ext cx="876300" cy="382588"/>
          </a:xfrm>
          <a:prstGeom prst="rect">
            <a:avLst/>
          </a:prstGeom>
          <a:noFill/>
          <a:ln w="9525">
            <a:noFill/>
            <a:miter lim="800000"/>
          </a:ln>
          <a:effectLst/>
        </p:spPr>
        <p:txBody>
          <a:bodyPr lIns="107950" tIns="53975" rIns="107950" bIns="53975">
            <a:spAutoFit/>
          </a:bodyPr>
          <a:lstStyle/>
          <a:p>
            <a:pPr>
              <a:spcBef>
                <a:spcPct val="50000"/>
              </a:spcBef>
            </a:pPr>
            <a:r>
              <a:rPr lang="en-US" altLang="zh-CN" sz="1800" b="0">
                <a:solidFill>
                  <a:srgbClr val="00CCFF"/>
                </a:solidFill>
                <a:ea typeface="宋体" panose="02010600030101010101" pitchFamily="2" charset="-122"/>
              </a:rPr>
              <a:t>Part</a:t>
            </a:r>
            <a:endParaRPr lang="en-US" altLang="zh-CN" sz="1800" b="0">
              <a:solidFill>
                <a:srgbClr val="00CCFF"/>
              </a:solidFill>
              <a:ea typeface="宋体" panose="02010600030101010101" pitchFamily="2" charset="-122"/>
            </a:endParaRPr>
          </a:p>
        </p:txBody>
      </p:sp>
      <p:sp>
        <p:nvSpPr>
          <p:cNvPr id="454687" name="Rectangle 31"/>
          <p:cNvSpPr>
            <a:spLocks noChangeArrowheads="1"/>
          </p:cNvSpPr>
          <p:nvPr/>
        </p:nvSpPr>
        <p:spPr bwMode="auto">
          <a:xfrm>
            <a:off x="5359400" y="3708400"/>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4688" name="Line 32"/>
          <p:cNvSpPr>
            <a:spLocks noChangeShapeType="1"/>
          </p:cNvSpPr>
          <p:nvPr/>
        </p:nvSpPr>
        <p:spPr bwMode="auto">
          <a:xfrm>
            <a:off x="5359400" y="4276725"/>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54689" name="Line 33"/>
          <p:cNvSpPr>
            <a:spLocks noChangeShapeType="1"/>
          </p:cNvSpPr>
          <p:nvPr/>
        </p:nvSpPr>
        <p:spPr bwMode="auto">
          <a:xfrm>
            <a:off x="5359400" y="4140200"/>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54690" name="Text Box 34"/>
          <p:cNvSpPr txBox="1">
            <a:spLocks noChangeArrowheads="1"/>
          </p:cNvSpPr>
          <p:nvPr/>
        </p:nvSpPr>
        <p:spPr bwMode="auto">
          <a:xfrm>
            <a:off x="5957888" y="3797300"/>
            <a:ext cx="419100" cy="274638"/>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Part</a:t>
            </a:r>
            <a:endParaRPr lang="en-US" altLang="zh-CN" sz="1800" b="0" dirty="0">
              <a:ea typeface="宋体" panose="02010600030101010101" pitchFamily="2" charset="-122"/>
            </a:endParaRPr>
          </a:p>
        </p:txBody>
      </p:sp>
      <p:sp>
        <p:nvSpPr>
          <p:cNvPr id="454691" name="Rectangle 35"/>
          <p:cNvSpPr>
            <a:spLocks noChangeArrowheads="1"/>
          </p:cNvSpPr>
          <p:nvPr/>
        </p:nvSpPr>
        <p:spPr bwMode="auto">
          <a:xfrm>
            <a:off x="1866900" y="3708400"/>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4692" name="Line 36"/>
          <p:cNvSpPr>
            <a:spLocks noChangeShapeType="1"/>
          </p:cNvSpPr>
          <p:nvPr/>
        </p:nvSpPr>
        <p:spPr bwMode="auto">
          <a:xfrm>
            <a:off x="1866900" y="4276725"/>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454693" name="Line 37"/>
          <p:cNvSpPr>
            <a:spLocks noChangeShapeType="1"/>
          </p:cNvSpPr>
          <p:nvPr/>
        </p:nvSpPr>
        <p:spPr bwMode="auto">
          <a:xfrm>
            <a:off x="1866900" y="4152900"/>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454694" name="Text Box 38"/>
          <p:cNvSpPr txBox="1">
            <a:spLocks noChangeArrowheads="1"/>
          </p:cNvSpPr>
          <p:nvPr/>
        </p:nvSpPr>
        <p:spPr bwMode="auto">
          <a:xfrm>
            <a:off x="2346325" y="3797300"/>
            <a:ext cx="647700" cy="274638"/>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Whole</a:t>
            </a:r>
            <a:endParaRPr lang="en-US" altLang="zh-CN" sz="1800" b="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855" name="Line 151"/>
          <p:cNvSpPr>
            <a:spLocks noChangeShapeType="1"/>
          </p:cNvSpPr>
          <p:nvPr/>
        </p:nvSpPr>
        <p:spPr bwMode="auto">
          <a:xfrm flipV="1">
            <a:off x="6342063" y="5018548"/>
            <a:ext cx="1343025" cy="0"/>
          </a:xfrm>
          <a:prstGeom prst="line">
            <a:avLst/>
          </a:prstGeom>
          <a:noFill/>
          <a:ln w="9525">
            <a:solidFill>
              <a:schemeClr val="tx1"/>
            </a:solidFill>
            <a:round/>
            <a:headEnd type="none" w="sm" len="sm"/>
          </a:ln>
          <a:effectLst/>
        </p:spPr>
        <p:txBody>
          <a:bodyPr wrap="none" lIns="0" tIns="0" rIns="0" bIns="0" anchor="ctr"/>
          <a:lstStyle/>
          <a:p>
            <a:endParaRPr lang="en-US"/>
          </a:p>
        </p:txBody>
      </p:sp>
      <p:sp>
        <p:nvSpPr>
          <p:cNvPr id="456856" name="AutoShape 152"/>
          <p:cNvSpPr>
            <a:spLocks noChangeArrowheads="1"/>
          </p:cNvSpPr>
          <p:nvPr/>
        </p:nvSpPr>
        <p:spPr bwMode="auto">
          <a:xfrm>
            <a:off x="6102350" y="4940760"/>
            <a:ext cx="241300" cy="152400"/>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456784" name="Rectangle 80"/>
          <p:cNvSpPr>
            <a:spLocks noGrp="1" noChangeArrowheads="1"/>
          </p:cNvSpPr>
          <p:nvPr>
            <p:ph idx="1"/>
          </p:nvPr>
        </p:nvSpPr>
        <p:spPr>
          <a:xfrm>
            <a:off x="361950" y="1297448"/>
            <a:ext cx="7927975" cy="5043487"/>
          </a:xfrm>
          <a:noFill/>
        </p:spPr>
        <p:txBody>
          <a:bodyPr/>
          <a:lstStyle/>
          <a:p>
            <a:r>
              <a:rPr lang="en-US" altLang="zh-CN" sz="2800" dirty="0">
                <a:ea typeface="宋体" panose="02010600030101010101" pitchFamily="2" charset="-122"/>
              </a:rPr>
              <a:t>Shared Aggregation</a:t>
            </a:r>
            <a:endParaRPr lang="en-US" altLang="zh-CN" sz="2800" dirty="0">
              <a:ea typeface="宋体" panose="02010600030101010101" pitchFamily="2" charset="-122"/>
            </a:endParaRPr>
          </a:p>
          <a:p>
            <a:pPr lvl="1"/>
            <a:endParaRPr lang="en-US" altLang="zh-CN" sz="24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endParaRPr lang="en-US" altLang="zh-CN" sz="2800" dirty="0">
              <a:ea typeface="宋体" panose="02010600030101010101" pitchFamily="2" charset="-122"/>
            </a:endParaRPr>
          </a:p>
          <a:p>
            <a:r>
              <a:rPr lang="en-US" altLang="zh-CN" sz="2800" dirty="0">
                <a:ea typeface="宋体" panose="02010600030101010101" pitchFamily="2" charset="-122"/>
              </a:rPr>
              <a:t>Non-shared Aggregation</a:t>
            </a:r>
            <a:endParaRPr lang="en-US" altLang="zh-CN" sz="2800" dirty="0">
              <a:ea typeface="宋体" panose="02010600030101010101" pitchFamily="2" charset="-122"/>
            </a:endParaRPr>
          </a:p>
          <a:p>
            <a:endParaRPr lang="zh-CN" altLang="en-US" sz="2800" dirty="0">
              <a:ea typeface="宋体" panose="02010600030101010101" pitchFamily="2" charset="-122"/>
            </a:endParaRPr>
          </a:p>
        </p:txBody>
      </p:sp>
      <p:sp>
        <p:nvSpPr>
          <p:cNvPr id="456788" name="Rectangle 84"/>
          <p:cNvSpPr>
            <a:spLocks noGrp="1" noChangeArrowheads="1"/>
          </p:cNvSpPr>
          <p:nvPr>
            <p:ph type="title"/>
          </p:nvPr>
        </p:nvSpPr>
        <p:spPr>
          <a:noFill/>
        </p:spPr>
        <p:txBody>
          <a:bodyPr>
            <a:normAutofit fontScale="90000"/>
          </a:bodyPr>
          <a:lstStyle/>
          <a:p>
            <a:r>
              <a:rPr lang="en-US" altLang="zh-CN">
                <a:ea typeface="宋体" panose="02010600030101010101" pitchFamily="2" charset="-122"/>
              </a:rPr>
              <a:t>Aggregation: Shared vs. Non-shared</a:t>
            </a:r>
            <a:endParaRPr lang="en-US" altLang="zh-CN">
              <a:ea typeface="宋体" panose="02010600030101010101" pitchFamily="2" charset="-122"/>
            </a:endParaRPr>
          </a:p>
        </p:txBody>
      </p:sp>
      <p:sp>
        <p:nvSpPr>
          <p:cNvPr id="456789" name="Text Box 85"/>
          <p:cNvSpPr txBox="1">
            <a:spLocks noChangeArrowheads="1"/>
          </p:cNvSpPr>
          <p:nvPr/>
        </p:nvSpPr>
        <p:spPr bwMode="auto">
          <a:xfrm>
            <a:off x="990600" y="6069473"/>
            <a:ext cx="7400925" cy="457200"/>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400" b="0">
                <a:solidFill>
                  <a:srgbClr val="00CCFF"/>
                </a:solidFill>
                <a:ea typeface="宋体" panose="02010600030101010101" pitchFamily="2" charset="-122"/>
              </a:rPr>
              <a:t>By definition, composition is non-shared aggregation.</a:t>
            </a:r>
            <a:endParaRPr lang="en-US" altLang="zh-CN" sz="2400" b="0">
              <a:solidFill>
                <a:srgbClr val="00CCFF"/>
              </a:solidFill>
              <a:ea typeface="宋体" panose="02010600030101010101" pitchFamily="2" charset="-122"/>
            </a:endParaRPr>
          </a:p>
        </p:txBody>
      </p:sp>
      <p:grpSp>
        <p:nvGrpSpPr>
          <p:cNvPr id="456804" name="Group 100"/>
          <p:cNvGrpSpPr/>
          <p:nvPr/>
        </p:nvGrpSpPr>
        <p:grpSpPr bwMode="auto">
          <a:xfrm>
            <a:off x="1803400" y="2683335"/>
            <a:ext cx="1582738" cy="152400"/>
            <a:chOff x="1114" y="2832"/>
            <a:chExt cx="997" cy="96"/>
          </a:xfrm>
        </p:grpSpPr>
        <p:sp>
          <p:nvSpPr>
            <p:cNvPr id="456805" name="Line 101"/>
            <p:cNvSpPr>
              <a:spLocks noChangeShapeType="1"/>
            </p:cNvSpPr>
            <p:nvPr/>
          </p:nvSpPr>
          <p:spPr bwMode="auto">
            <a:xfrm flipV="1">
              <a:off x="1265" y="2881"/>
              <a:ext cx="846" cy="0"/>
            </a:xfrm>
            <a:prstGeom prst="line">
              <a:avLst/>
            </a:prstGeom>
            <a:noFill/>
            <a:ln w="9525">
              <a:solidFill>
                <a:schemeClr val="tx1"/>
              </a:solidFill>
              <a:round/>
              <a:headEnd type="none" w="sm" len="sm"/>
            </a:ln>
            <a:effectLst/>
          </p:spPr>
          <p:txBody>
            <a:bodyPr wrap="none" lIns="0" tIns="0" rIns="0" bIns="0" anchor="ctr"/>
            <a:lstStyle/>
            <a:p>
              <a:endParaRPr lang="en-US"/>
            </a:p>
          </p:txBody>
        </p:sp>
        <p:sp>
          <p:nvSpPr>
            <p:cNvPr id="456806" name="AutoShape 102"/>
            <p:cNvSpPr>
              <a:spLocks noChangeArrowheads="1"/>
            </p:cNvSpPr>
            <p:nvPr/>
          </p:nvSpPr>
          <p:spPr bwMode="auto">
            <a:xfrm>
              <a:off x="1114" y="2832"/>
              <a:ext cx="152" cy="96"/>
            </a:xfrm>
            <a:prstGeom prst="diamond">
              <a:avLst/>
            </a:prstGeom>
            <a:noFill/>
            <a:ln w="9525">
              <a:solidFill>
                <a:schemeClr val="tx1"/>
              </a:solidFill>
              <a:miter lim="800000"/>
            </a:ln>
            <a:effectLst/>
          </p:spPr>
          <p:txBody>
            <a:bodyPr wrap="none" anchor="ctr"/>
            <a:lstStyle/>
            <a:p>
              <a:endParaRPr lang="en-US"/>
            </a:p>
          </p:txBody>
        </p:sp>
      </p:grpSp>
      <p:grpSp>
        <p:nvGrpSpPr>
          <p:cNvPr id="456807" name="Group 103"/>
          <p:cNvGrpSpPr/>
          <p:nvPr/>
        </p:nvGrpSpPr>
        <p:grpSpPr bwMode="auto">
          <a:xfrm>
            <a:off x="1806575" y="4931235"/>
            <a:ext cx="1582738" cy="152400"/>
            <a:chOff x="1114" y="2832"/>
            <a:chExt cx="997" cy="96"/>
          </a:xfrm>
        </p:grpSpPr>
        <p:sp>
          <p:nvSpPr>
            <p:cNvPr id="456808" name="Line 104"/>
            <p:cNvSpPr>
              <a:spLocks noChangeShapeType="1"/>
            </p:cNvSpPr>
            <p:nvPr/>
          </p:nvSpPr>
          <p:spPr bwMode="auto">
            <a:xfrm flipV="1">
              <a:off x="1265" y="2881"/>
              <a:ext cx="846" cy="0"/>
            </a:xfrm>
            <a:prstGeom prst="line">
              <a:avLst/>
            </a:prstGeom>
            <a:noFill/>
            <a:ln w="9525">
              <a:solidFill>
                <a:schemeClr val="tx1"/>
              </a:solidFill>
              <a:round/>
              <a:headEnd type="none" w="sm" len="sm"/>
            </a:ln>
            <a:effectLst/>
          </p:spPr>
          <p:txBody>
            <a:bodyPr wrap="none" lIns="0" tIns="0" rIns="0" bIns="0" anchor="ctr"/>
            <a:lstStyle/>
            <a:p>
              <a:endParaRPr lang="en-US"/>
            </a:p>
          </p:txBody>
        </p:sp>
        <p:sp>
          <p:nvSpPr>
            <p:cNvPr id="456809" name="AutoShape 105"/>
            <p:cNvSpPr>
              <a:spLocks noChangeArrowheads="1"/>
            </p:cNvSpPr>
            <p:nvPr/>
          </p:nvSpPr>
          <p:spPr bwMode="auto">
            <a:xfrm>
              <a:off x="1114" y="2832"/>
              <a:ext cx="152" cy="96"/>
            </a:xfrm>
            <a:prstGeom prst="diamond">
              <a:avLst/>
            </a:prstGeom>
            <a:noFill/>
            <a:ln w="9525">
              <a:solidFill>
                <a:schemeClr val="tx1"/>
              </a:solidFill>
              <a:miter lim="800000"/>
            </a:ln>
            <a:effectLst/>
          </p:spPr>
          <p:txBody>
            <a:bodyPr wrap="none" anchor="ctr"/>
            <a:lstStyle/>
            <a:p>
              <a:endParaRPr lang="en-US"/>
            </a:p>
          </p:txBody>
        </p:sp>
      </p:grpSp>
      <p:grpSp>
        <p:nvGrpSpPr>
          <p:cNvPr id="456810" name="Group 106"/>
          <p:cNvGrpSpPr/>
          <p:nvPr/>
        </p:nvGrpSpPr>
        <p:grpSpPr bwMode="auto">
          <a:xfrm>
            <a:off x="393700" y="2378535"/>
            <a:ext cx="1398588" cy="809625"/>
            <a:chOff x="144" y="1440"/>
            <a:chExt cx="881" cy="510"/>
          </a:xfrm>
        </p:grpSpPr>
        <p:sp>
          <p:nvSpPr>
            <p:cNvPr id="456811" name="Rectangle 107"/>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12" name="Line 108"/>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13" name="Line 109"/>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14" name="Text Box 110"/>
          <p:cNvSpPr txBox="1">
            <a:spLocks noChangeArrowheads="1"/>
          </p:cNvSpPr>
          <p:nvPr/>
        </p:nvSpPr>
        <p:spPr bwMode="auto">
          <a:xfrm>
            <a:off x="774700" y="2437273"/>
            <a:ext cx="6477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Whole</a:t>
            </a:r>
            <a:endParaRPr lang="en-US" altLang="zh-CN" sz="1800" b="0" dirty="0">
              <a:ea typeface="宋体" panose="02010600030101010101" pitchFamily="2" charset="-122"/>
            </a:endParaRPr>
          </a:p>
        </p:txBody>
      </p:sp>
      <p:grpSp>
        <p:nvGrpSpPr>
          <p:cNvPr id="456815" name="Group 111"/>
          <p:cNvGrpSpPr/>
          <p:nvPr/>
        </p:nvGrpSpPr>
        <p:grpSpPr bwMode="auto">
          <a:xfrm>
            <a:off x="3046413" y="2378535"/>
            <a:ext cx="1398587" cy="809625"/>
            <a:chOff x="144" y="1440"/>
            <a:chExt cx="881" cy="510"/>
          </a:xfrm>
        </p:grpSpPr>
        <p:sp>
          <p:nvSpPr>
            <p:cNvPr id="456816" name="Rectangle 112"/>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17" name="Line 113"/>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18" name="Line 114"/>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19" name="Text Box 115"/>
          <p:cNvSpPr txBox="1">
            <a:spLocks noChangeArrowheads="1"/>
          </p:cNvSpPr>
          <p:nvPr/>
        </p:nvSpPr>
        <p:spPr bwMode="auto">
          <a:xfrm>
            <a:off x="3541713" y="2437273"/>
            <a:ext cx="419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Part</a:t>
            </a:r>
            <a:endParaRPr lang="en-US" altLang="zh-CN" sz="1800" b="0" dirty="0">
              <a:ea typeface="宋体" panose="02010600030101010101" pitchFamily="2" charset="-122"/>
            </a:endParaRPr>
          </a:p>
        </p:txBody>
      </p:sp>
      <p:sp>
        <p:nvSpPr>
          <p:cNvPr id="456820" name="Text Box 116"/>
          <p:cNvSpPr txBox="1">
            <a:spLocks noChangeArrowheads="1"/>
          </p:cNvSpPr>
          <p:nvPr/>
        </p:nvSpPr>
        <p:spPr bwMode="auto">
          <a:xfrm>
            <a:off x="1695450" y="2378535"/>
            <a:ext cx="90805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1..*</a:t>
            </a:r>
            <a:endParaRPr lang="en-US" altLang="zh-CN" sz="1600" b="0" dirty="0">
              <a:solidFill>
                <a:srgbClr val="FF0000"/>
              </a:solidFill>
              <a:ea typeface="宋体" panose="02010600030101010101" pitchFamily="2" charset="-122"/>
            </a:endParaRPr>
          </a:p>
        </p:txBody>
      </p:sp>
      <p:sp>
        <p:nvSpPr>
          <p:cNvPr id="456821" name="Text Box 117"/>
          <p:cNvSpPr txBox="1">
            <a:spLocks noChangeArrowheads="1"/>
          </p:cNvSpPr>
          <p:nvPr/>
        </p:nvSpPr>
        <p:spPr bwMode="auto">
          <a:xfrm>
            <a:off x="2308225" y="2378535"/>
            <a:ext cx="90805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0..*</a:t>
            </a:r>
            <a:endParaRPr lang="en-US" altLang="zh-CN" sz="1600" b="0" dirty="0">
              <a:solidFill>
                <a:srgbClr val="FF0000"/>
              </a:solidFill>
              <a:ea typeface="宋体" panose="02010600030101010101" pitchFamily="2" charset="-122"/>
            </a:endParaRPr>
          </a:p>
        </p:txBody>
      </p:sp>
      <p:sp>
        <p:nvSpPr>
          <p:cNvPr id="456822" name="Text Box 118"/>
          <p:cNvSpPr txBox="1">
            <a:spLocks noChangeArrowheads="1"/>
          </p:cNvSpPr>
          <p:nvPr/>
        </p:nvSpPr>
        <p:spPr bwMode="auto">
          <a:xfrm>
            <a:off x="2333625" y="1734010"/>
            <a:ext cx="2236788"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Multiplicity &gt; 1</a:t>
            </a:r>
            <a:endParaRPr lang="en-US" altLang="zh-CN" sz="1800" b="0" i="1">
              <a:solidFill>
                <a:srgbClr val="00CCFF"/>
              </a:solidFill>
              <a:ea typeface="宋体" panose="02010600030101010101" pitchFamily="2" charset="-122"/>
            </a:endParaRPr>
          </a:p>
        </p:txBody>
      </p:sp>
      <p:sp>
        <p:nvSpPr>
          <p:cNvPr id="456823" name="Line 119"/>
          <p:cNvSpPr>
            <a:spLocks noChangeShapeType="1"/>
          </p:cNvSpPr>
          <p:nvPr/>
        </p:nvSpPr>
        <p:spPr bwMode="auto">
          <a:xfrm flipH="1">
            <a:off x="2386013" y="2073735"/>
            <a:ext cx="304800" cy="3810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56824" name="Text Box 120"/>
          <p:cNvSpPr txBox="1">
            <a:spLocks noChangeArrowheads="1"/>
          </p:cNvSpPr>
          <p:nvPr/>
        </p:nvSpPr>
        <p:spPr bwMode="auto">
          <a:xfrm>
            <a:off x="2154238" y="4058110"/>
            <a:ext cx="2236787"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Multiplicity = 1</a:t>
            </a:r>
            <a:endParaRPr lang="en-US" altLang="zh-CN" sz="1800" b="0" i="1">
              <a:solidFill>
                <a:srgbClr val="00CCFF"/>
              </a:solidFill>
              <a:ea typeface="宋体" panose="02010600030101010101" pitchFamily="2" charset="-122"/>
            </a:endParaRPr>
          </a:p>
        </p:txBody>
      </p:sp>
      <p:sp>
        <p:nvSpPr>
          <p:cNvPr id="456825" name="Text Box 121"/>
          <p:cNvSpPr txBox="1">
            <a:spLocks noChangeArrowheads="1"/>
          </p:cNvSpPr>
          <p:nvPr/>
        </p:nvSpPr>
        <p:spPr bwMode="auto">
          <a:xfrm>
            <a:off x="6597650" y="4121610"/>
            <a:ext cx="2236788"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Multiplicity = 1</a:t>
            </a:r>
            <a:endParaRPr lang="en-US" altLang="zh-CN" sz="1800" b="0" i="1">
              <a:solidFill>
                <a:srgbClr val="00CCFF"/>
              </a:solidFill>
              <a:ea typeface="宋体" panose="02010600030101010101" pitchFamily="2" charset="-122"/>
            </a:endParaRPr>
          </a:p>
        </p:txBody>
      </p:sp>
      <p:sp>
        <p:nvSpPr>
          <p:cNvPr id="456826" name="Text Box 122"/>
          <p:cNvSpPr txBox="1">
            <a:spLocks noChangeArrowheads="1"/>
          </p:cNvSpPr>
          <p:nvPr/>
        </p:nvSpPr>
        <p:spPr bwMode="auto">
          <a:xfrm>
            <a:off x="6211888" y="4643898"/>
            <a:ext cx="28575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1</a:t>
            </a:r>
            <a:endParaRPr lang="en-US" altLang="zh-CN" sz="1600" b="0" dirty="0">
              <a:solidFill>
                <a:srgbClr val="FF0000"/>
              </a:solidFill>
              <a:ea typeface="宋体" panose="02010600030101010101" pitchFamily="2" charset="-122"/>
            </a:endParaRPr>
          </a:p>
        </p:txBody>
      </p:sp>
      <p:grpSp>
        <p:nvGrpSpPr>
          <p:cNvPr id="456827" name="Group 123"/>
          <p:cNvGrpSpPr/>
          <p:nvPr/>
        </p:nvGrpSpPr>
        <p:grpSpPr bwMode="auto">
          <a:xfrm>
            <a:off x="392113" y="4639135"/>
            <a:ext cx="1398587" cy="809625"/>
            <a:chOff x="144" y="1440"/>
            <a:chExt cx="881" cy="510"/>
          </a:xfrm>
        </p:grpSpPr>
        <p:sp>
          <p:nvSpPr>
            <p:cNvPr id="456828" name="Rectangle 124"/>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29" name="Line 125"/>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30" name="Line 126"/>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31" name="Text Box 127"/>
          <p:cNvSpPr txBox="1">
            <a:spLocks noChangeArrowheads="1"/>
          </p:cNvSpPr>
          <p:nvPr/>
        </p:nvSpPr>
        <p:spPr bwMode="auto">
          <a:xfrm>
            <a:off x="773113" y="4697873"/>
            <a:ext cx="6477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Whole</a:t>
            </a:r>
            <a:endParaRPr lang="en-US" altLang="zh-CN" sz="1800" b="0" dirty="0">
              <a:ea typeface="宋体" panose="02010600030101010101" pitchFamily="2" charset="-122"/>
            </a:endParaRPr>
          </a:p>
        </p:txBody>
      </p:sp>
      <p:grpSp>
        <p:nvGrpSpPr>
          <p:cNvPr id="456832" name="Group 128"/>
          <p:cNvGrpSpPr/>
          <p:nvPr/>
        </p:nvGrpSpPr>
        <p:grpSpPr bwMode="auto">
          <a:xfrm>
            <a:off x="3044825" y="4639135"/>
            <a:ext cx="1398588" cy="809625"/>
            <a:chOff x="144" y="1440"/>
            <a:chExt cx="881" cy="510"/>
          </a:xfrm>
        </p:grpSpPr>
        <p:sp>
          <p:nvSpPr>
            <p:cNvPr id="456833" name="Rectangle 129"/>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34" name="Line 130"/>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35" name="Line 131"/>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36" name="Text Box 132"/>
          <p:cNvSpPr txBox="1">
            <a:spLocks noChangeArrowheads="1"/>
          </p:cNvSpPr>
          <p:nvPr/>
        </p:nvSpPr>
        <p:spPr bwMode="auto">
          <a:xfrm>
            <a:off x="3540125" y="4697873"/>
            <a:ext cx="419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Part</a:t>
            </a:r>
            <a:endParaRPr lang="en-US" altLang="zh-CN" sz="1800" b="0" dirty="0">
              <a:ea typeface="宋体" panose="02010600030101010101" pitchFamily="2" charset="-122"/>
            </a:endParaRPr>
          </a:p>
        </p:txBody>
      </p:sp>
      <p:sp>
        <p:nvSpPr>
          <p:cNvPr id="456837" name="Text Box 133"/>
          <p:cNvSpPr txBox="1">
            <a:spLocks noChangeArrowheads="1"/>
          </p:cNvSpPr>
          <p:nvPr/>
        </p:nvSpPr>
        <p:spPr bwMode="auto">
          <a:xfrm>
            <a:off x="1860550" y="4613735"/>
            <a:ext cx="36195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1</a:t>
            </a:r>
            <a:endParaRPr lang="en-US" altLang="zh-CN" sz="1600" b="0" dirty="0">
              <a:solidFill>
                <a:srgbClr val="FF0000"/>
              </a:solidFill>
              <a:ea typeface="宋体" panose="02010600030101010101" pitchFamily="2" charset="-122"/>
            </a:endParaRPr>
          </a:p>
        </p:txBody>
      </p:sp>
      <p:sp>
        <p:nvSpPr>
          <p:cNvPr id="456838" name="Text Box 134"/>
          <p:cNvSpPr txBox="1">
            <a:spLocks noChangeArrowheads="1"/>
          </p:cNvSpPr>
          <p:nvPr/>
        </p:nvSpPr>
        <p:spPr bwMode="auto">
          <a:xfrm>
            <a:off x="2479675" y="4613735"/>
            <a:ext cx="60325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0..*</a:t>
            </a:r>
            <a:endParaRPr lang="en-US" altLang="zh-CN" sz="1600" b="0" dirty="0">
              <a:solidFill>
                <a:srgbClr val="FF0000"/>
              </a:solidFill>
              <a:ea typeface="宋体" panose="02010600030101010101" pitchFamily="2" charset="-122"/>
            </a:endParaRPr>
          </a:p>
        </p:txBody>
      </p:sp>
      <p:grpSp>
        <p:nvGrpSpPr>
          <p:cNvPr id="456840" name="Group 136"/>
          <p:cNvGrpSpPr/>
          <p:nvPr/>
        </p:nvGrpSpPr>
        <p:grpSpPr bwMode="auto">
          <a:xfrm>
            <a:off x="4695825" y="4639135"/>
            <a:ext cx="1398588" cy="809625"/>
            <a:chOff x="144" y="1440"/>
            <a:chExt cx="881" cy="510"/>
          </a:xfrm>
        </p:grpSpPr>
        <p:sp>
          <p:nvSpPr>
            <p:cNvPr id="456841" name="Rectangle 137"/>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42" name="Line 138"/>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43" name="Line 139"/>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44" name="Text Box 140"/>
          <p:cNvSpPr txBox="1">
            <a:spLocks noChangeArrowheads="1"/>
          </p:cNvSpPr>
          <p:nvPr/>
        </p:nvSpPr>
        <p:spPr bwMode="auto">
          <a:xfrm>
            <a:off x="5076825" y="4697873"/>
            <a:ext cx="6477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Whole</a:t>
            </a:r>
            <a:endParaRPr lang="en-US" altLang="zh-CN" sz="1800" b="0" dirty="0">
              <a:ea typeface="宋体" panose="02010600030101010101" pitchFamily="2" charset="-122"/>
            </a:endParaRPr>
          </a:p>
        </p:txBody>
      </p:sp>
      <p:grpSp>
        <p:nvGrpSpPr>
          <p:cNvPr id="456845" name="Group 141"/>
          <p:cNvGrpSpPr/>
          <p:nvPr/>
        </p:nvGrpSpPr>
        <p:grpSpPr bwMode="auto">
          <a:xfrm>
            <a:off x="7348538" y="4639135"/>
            <a:ext cx="1398587" cy="809625"/>
            <a:chOff x="144" y="1440"/>
            <a:chExt cx="881" cy="510"/>
          </a:xfrm>
        </p:grpSpPr>
        <p:sp>
          <p:nvSpPr>
            <p:cNvPr id="456846" name="Rectangle 142"/>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6847" name="Line 143"/>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6848" name="Line 144"/>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6849" name="Text Box 145"/>
          <p:cNvSpPr txBox="1">
            <a:spLocks noChangeArrowheads="1"/>
          </p:cNvSpPr>
          <p:nvPr/>
        </p:nvSpPr>
        <p:spPr bwMode="auto">
          <a:xfrm>
            <a:off x="7843838" y="4697873"/>
            <a:ext cx="4191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Part</a:t>
            </a:r>
            <a:endParaRPr lang="en-US" altLang="zh-CN" sz="1800" b="0" dirty="0">
              <a:ea typeface="宋体" panose="02010600030101010101" pitchFamily="2" charset="-122"/>
            </a:endParaRPr>
          </a:p>
        </p:txBody>
      </p:sp>
      <p:sp>
        <p:nvSpPr>
          <p:cNvPr id="456850" name="Text Box 146"/>
          <p:cNvSpPr txBox="1">
            <a:spLocks noChangeArrowheads="1"/>
          </p:cNvSpPr>
          <p:nvPr/>
        </p:nvSpPr>
        <p:spPr bwMode="auto">
          <a:xfrm>
            <a:off x="6862763" y="4643898"/>
            <a:ext cx="596900" cy="336550"/>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600" b="0" dirty="0">
                <a:solidFill>
                  <a:srgbClr val="FF0000"/>
                </a:solidFill>
                <a:ea typeface="宋体" panose="02010600030101010101" pitchFamily="2" charset="-122"/>
              </a:rPr>
              <a:t>0..*</a:t>
            </a:r>
            <a:endParaRPr lang="en-US" altLang="zh-CN" sz="1600" b="0" dirty="0">
              <a:solidFill>
                <a:srgbClr val="FF0000"/>
              </a:solidFill>
              <a:ea typeface="宋体" panose="02010600030101010101" pitchFamily="2" charset="-122"/>
            </a:endParaRPr>
          </a:p>
        </p:txBody>
      </p:sp>
      <p:sp>
        <p:nvSpPr>
          <p:cNvPr id="456852" name="Text Box 148"/>
          <p:cNvSpPr txBox="1">
            <a:spLocks noChangeArrowheads="1"/>
          </p:cNvSpPr>
          <p:nvPr/>
        </p:nvSpPr>
        <p:spPr bwMode="auto">
          <a:xfrm>
            <a:off x="6489700" y="5470985"/>
            <a:ext cx="1582738"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Composition</a:t>
            </a:r>
            <a:endParaRPr lang="en-US" altLang="zh-CN" sz="1800" b="0" i="1">
              <a:solidFill>
                <a:srgbClr val="00CCFF"/>
              </a:solidFill>
              <a:ea typeface="宋体" panose="02010600030101010101" pitchFamily="2" charset="-122"/>
            </a:endParaRPr>
          </a:p>
        </p:txBody>
      </p:sp>
      <p:sp>
        <p:nvSpPr>
          <p:cNvPr id="456861" name="Line 157"/>
          <p:cNvSpPr>
            <a:spLocks noChangeShapeType="1"/>
          </p:cNvSpPr>
          <p:nvPr/>
        </p:nvSpPr>
        <p:spPr bwMode="auto">
          <a:xfrm flipH="1">
            <a:off x="6488113" y="4474035"/>
            <a:ext cx="304800" cy="3810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56862" name="Line 158"/>
          <p:cNvSpPr>
            <a:spLocks noChangeShapeType="1"/>
          </p:cNvSpPr>
          <p:nvPr/>
        </p:nvSpPr>
        <p:spPr bwMode="auto">
          <a:xfrm flipH="1" flipV="1">
            <a:off x="6284913" y="5134435"/>
            <a:ext cx="304800" cy="3810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56863" name="Line 159"/>
          <p:cNvSpPr>
            <a:spLocks noChangeShapeType="1"/>
          </p:cNvSpPr>
          <p:nvPr/>
        </p:nvSpPr>
        <p:spPr bwMode="auto">
          <a:xfrm flipH="1">
            <a:off x="2144713" y="4410535"/>
            <a:ext cx="304800" cy="38100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87" name="Rectangle 35"/>
          <p:cNvSpPr>
            <a:spLocks noGrp="1" noChangeArrowheads="1"/>
          </p:cNvSpPr>
          <p:nvPr>
            <p:ph idx="1"/>
          </p:nvPr>
        </p:nvSpPr>
        <p:spPr/>
        <p:txBody>
          <a:bodyPr/>
          <a:lstStyle/>
          <a:p>
            <a:r>
              <a:rPr lang="en-US" altLang="zh-CN">
                <a:ea typeface="宋体" panose="02010600030101010101" pitchFamily="2" charset="-122"/>
              </a:rPr>
              <a:t>Consideration</a:t>
            </a:r>
            <a:endParaRPr lang="en-US" altLang="zh-CN">
              <a:ea typeface="宋体" panose="02010600030101010101" pitchFamily="2" charset="-122"/>
            </a:endParaRPr>
          </a:p>
          <a:p>
            <a:pPr lvl="1"/>
            <a:r>
              <a:rPr lang="en-US" altLang="zh-CN">
                <a:ea typeface="宋体" panose="02010600030101010101" pitchFamily="2" charset="-122"/>
              </a:rPr>
              <a:t>Lifetimes of Class1 and Class2</a:t>
            </a:r>
            <a:endParaRPr lang="en-US" altLang="zh-CN">
              <a:ea typeface="宋体" panose="02010600030101010101" pitchFamily="2" charset="-122"/>
            </a:endParaRPr>
          </a:p>
        </p:txBody>
      </p:sp>
      <p:sp>
        <p:nvSpPr>
          <p:cNvPr id="458786" name="Rectangle 34"/>
          <p:cNvSpPr>
            <a:spLocks noGrp="1" noChangeArrowheads="1"/>
          </p:cNvSpPr>
          <p:nvPr>
            <p:ph type="title"/>
          </p:nvPr>
        </p:nvSpPr>
        <p:spPr/>
        <p:txBody>
          <a:bodyPr/>
          <a:lstStyle/>
          <a:p>
            <a:r>
              <a:rPr lang="en-US" altLang="zh-CN">
                <a:ea typeface="宋体" panose="02010600030101010101" pitchFamily="2" charset="-122"/>
              </a:rPr>
              <a:t>Aggregation or Composition?</a:t>
            </a:r>
            <a:endParaRPr lang="en-US" altLang="zh-CN">
              <a:ea typeface="宋体" panose="02010600030101010101" pitchFamily="2" charset="-122"/>
            </a:endParaRPr>
          </a:p>
        </p:txBody>
      </p:sp>
      <p:sp>
        <p:nvSpPr>
          <p:cNvPr id="458799" name="Text Box 47"/>
          <p:cNvSpPr txBox="1">
            <a:spLocks noChangeArrowheads="1"/>
          </p:cNvSpPr>
          <p:nvPr/>
        </p:nvSpPr>
        <p:spPr bwMode="auto">
          <a:xfrm>
            <a:off x="3889375" y="3059113"/>
            <a:ext cx="1727200" cy="366712"/>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Aggregation</a:t>
            </a:r>
            <a:endParaRPr lang="en-US" altLang="zh-CN" sz="1800" b="0" i="1">
              <a:solidFill>
                <a:srgbClr val="00CCFF"/>
              </a:solidFill>
              <a:ea typeface="宋体" panose="02010600030101010101" pitchFamily="2" charset="-122"/>
            </a:endParaRPr>
          </a:p>
        </p:txBody>
      </p:sp>
      <p:sp>
        <p:nvSpPr>
          <p:cNvPr id="458802" name="Text Box 50"/>
          <p:cNvSpPr txBox="1">
            <a:spLocks noChangeArrowheads="1"/>
          </p:cNvSpPr>
          <p:nvPr/>
        </p:nvSpPr>
        <p:spPr bwMode="auto">
          <a:xfrm>
            <a:off x="3883025" y="4443413"/>
            <a:ext cx="1817688" cy="366712"/>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Composition</a:t>
            </a:r>
            <a:endParaRPr lang="en-US" altLang="zh-CN" sz="1800" b="0" i="1">
              <a:solidFill>
                <a:srgbClr val="00CCFF"/>
              </a:solidFill>
              <a:ea typeface="宋体" panose="02010600030101010101" pitchFamily="2" charset="-122"/>
            </a:endParaRPr>
          </a:p>
        </p:txBody>
      </p:sp>
      <p:sp>
        <p:nvSpPr>
          <p:cNvPr id="458804" name="Line 52"/>
          <p:cNvSpPr>
            <a:spLocks noChangeShapeType="1"/>
          </p:cNvSpPr>
          <p:nvPr/>
        </p:nvSpPr>
        <p:spPr bwMode="auto">
          <a:xfrm flipV="1">
            <a:off x="3884613" y="2909888"/>
            <a:ext cx="1673225" cy="0"/>
          </a:xfrm>
          <a:prstGeom prst="line">
            <a:avLst/>
          </a:prstGeom>
          <a:noFill/>
          <a:ln w="9525">
            <a:solidFill>
              <a:schemeClr val="tx1"/>
            </a:solidFill>
            <a:round/>
            <a:headEnd type="none" w="sm" len="sm"/>
          </a:ln>
          <a:effectLst/>
        </p:spPr>
        <p:txBody>
          <a:bodyPr wrap="none" lIns="0" tIns="0" rIns="0" bIns="0" anchor="ctr"/>
          <a:lstStyle/>
          <a:p>
            <a:endParaRPr lang="en-US"/>
          </a:p>
        </p:txBody>
      </p:sp>
      <p:sp>
        <p:nvSpPr>
          <p:cNvPr id="458805" name="AutoShape 53"/>
          <p:cNvSpPr>
            <a:spLocks noChangeArrowheads="1"/>
          </p:cNvSpPr>
          <p:nvPr/>
        </p:nvSpPr>
        <p:spPr bwMode="auto">
          <a:xfrm>
            <a:off x="3644900" y="2832100"/>
            <a:ext cx="241300" cy="152400"/>
          </a:xfrm>
          <a:prstGeom prst="diamond">
            <a:avLst/>
          </a:prstGeom>
          <a:noFill/>
          <a:ln w="9525">
            <a:solidFill>
              <a:schemeClr val="tx1"/>
            </a:solidFill>
            <a:miter lim="800000"/>
          </a:ln>
          <a:effectLst/>
        </p:spPr>
        <p:txBody>
          <a:bodyPr wrap="none" anchor="ctr"/>
          <a:lstStyle/>
          <a:p>
            <a:endParaRPr lang="en-US"/>
          </a:p>
        </p:txBody>
      </p:sp>
      <p:grpSp>
        <p:nvGrpSpPr>
          <p:cNvPr id="458806" name="Group 54"/>
          <p:cNvGrpSpPr/>
          <p:nvPr/>
        </p:nvGrpSpPr>
        <p:grpSpPr bwMode="auto">
          <a:xfrm>
            <a:off x="2235200" y="2527300"/>
            <a:ext cx="1398588" cy="809625"/>
            <a:chOff x="144" y="1440"/>
            <a:chExt cx="881" cy="510"/>
          </a:xfrm>
        </p:grpSpPr>
        <p:sp>
          <p:nvSpPr>
            <p:cNvPr id="458807" name="Rectangle 55"/>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8808" name="Line 56"/>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8809" name="Line 57"/>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8810" name="Text Box 58"/>
          <p:cNvSpPr txBox="1">
            <a:spLocks noChangeArrowheads="1"/>
          </p:cNvSpPr>
          <p:nvPr/>
        </p:nvSpPr>
        <p:spPr bwMode="auto">
          <a:xfrm>
            <a:off x="2590800" y="2586038"/>
            <a:ext cx="6985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Class1</a:t>
            </a:r>
            <a:endParaRPr lang="en-US" altLang="zh-CN" sz="1800" b="0" dirty="0">
              <a:ea typeface="宋体" panose="02010600030101010101" pitchFamily="2" charset="-122"/>
            </a:endParaRPr>
          </a:p>
        </p:txBody>
      </p:sp>
      <p:grpSp>
        <p:nvGrpSpPr>
          <p:cNvPr id="458811" name="Group 59"/>
          <p:cNvGrpSpPr/>
          <p:nvPr/>
        </p:nvGrpSpPr>
        <p:grpSpPr bwMode="auto">
          <a:xfrm>
            <a:off x="5535613" y="2527300"/>
            <a:ext cx="1398587" cy="809625"/>
            <a:chOff x="144" y="1440"/>
            <a:chExt cx="881" cy="510"/>
          </a:xfrm>
        </p:grpSpPr>
        <p:sp>
          <p:nvSpPr>
            <p:cNvPr id="458812" name="Rectangle 60"/>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8813" name="Line 61"/>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8814" name="Line 62"/>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8815" name="Text Box 63"/>
          <p:cNvSpPr txBox="1">
            <a:spLocks noChangeArrowheads="1"/>
          </p:cNvSpPr>
          <p:nvPr/>
        </p:nvSpPr>
        <p:spPr bwMode="auto">
          <a:xfrm>
            <a:off x="5891213" y="2586038"/>
            <a:ext cx="6985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Class2</a:t>
            </a:r>
            <a:endParaRPr lang="en-US" altLang="zh-CN" sz="1800" b="0" dirty="0">
              <a:ea typeface="宋体" panose="02010600030101010101" pitchFamily="2" charset="-122"/>
            </a:endParaRPr>
          </a:p>
        </p:txBody>
      </p:sp>
      <p:sp>
        <p:nvSpPr>
          <p:cNvPr id="458821" name="Line 69"/>
          <p:cNvSpPr>
            <a:spLocks noChangeShapeType="1"/>
          </p:cNvSpPr>
          <p:nvPr/>
        </p:nvSpPr>
        <p:spPr bwMode="auto">
          <a:xfrm flipV="1">
            <a:off x="3884613" y="4256088"/>
            <a:ext cx="1673225" cy="0"/>
          </a:xfrm>
          <a:prstGeom prst="line">
            <a:avLst/>
          </a:prstGeom>
          <a:noFill/>
          <a:ln w="9525">
            <a:solidFill>
              <a:schemeClr val="tx1"/>
            </a:solidFill>
            <a:round/>
            <a:headEnd type="none" w="sm" len="sm"/>
          </a:ln>
          <a:effectLst/>
        </p:spPr>
        <p:txBody>
          <a:bodyPr wrap="none" lIns="0" tIns="0" rIns="0" bIns="0" anchor="ctr"/>
          <a:lstStyle/>
          <a:p>
            <a:endParaRPr lang="en-US"/>
          </a:p>
        </p:txBody>
      </p:sp>
      <p:sp>
        <p:nvSpPr>
          <p:cNvPr id="458822" name="AutoShape 70"/>
          <p:cNvSpPr>
            <a:spLocks noChangeArrowheads="1"/>
          </p:cNvSpPr>
          <p:nvPr/>
        </p:nvSpPr>
        <p:spPr bwMode="auto">
          <a:xfrm>
            <a:off x="3644900" y="4178300"/>
            <a:ext cx="241300" cy="152400"/>
          </a:xfrm>
          <a:prstGeom prst="diamond">
            <a:avLst/>
          </a:prstGeom>
          <a:solidFill>
            <a:srgbClr val="C0C0C0"/>
          </a:solidFill>
          <a:ln w="9525">
            <a:solidFill>
              <a:schemeClr val="tx1"/>
            </a:solidFill>
            <a:miter lim="800000"/>
          </a:ln>
          <a:effectLst/>
        </p:spPr>
        <p:txBody>
          <a:bodyPr wrap="none" anchor="ctr"/>
          <a:lstStyle/>
          <a:p>
            <a:endParaRPr lang="en-US"/>
          </a:p>
        </p:txBody>
      </p:sp>
      <p:grpSp>
        <p:nvGrpSpPr>
          <p:cNvPr id="458823" name="Group 71"/>
          <p:cNvGrpSpPr/>
          <p:nvPr/>
        </p:nvGrpSpPr>
        <p:grpSpPr bwMode="auto">
          <a:xfrm>
            <a:off x="2235200" y="3873500"/>
            <a:ext cx="1398588" cy="809625"/>
            <a:chOff x="144" y="1440"/>
            <a:chExt cx="881" cy="510"/>
          </a:xfrm>
        </p:grpSpPr>
        <p:sp>
          <p:nvSpPr>
            <p:cNvPr id="458824" name="Rectangle 72"/>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8825" name="Line 73"/>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8826" name="Line 74"/>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8827" name="Text Box 75"/>
          <p:cNvSpPr txBox="1">
            <a:spLocks noChangeArrowheads="1"/>
          </p:cNvSpPr>
          <p:nvPr/>
        </p:nvSpPr>
        <p:spPr bwMode="auto">
          <a:xfrm>
            <a:off x="2590800" y="3932238"/>
            <a:ext cx="6985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Class1</a:t>
            </a:r>
            <a:endParaRPr lang="en-US" altLang="zh-CN" sz="1800" b="0" dirty="0">
              <a:ea typeface="宋体" panose="02010600030101010101" pitchFamily="2" charset="-122"/>
            </a:endParaRPr>
          </a:p>
        </p:txBody>
      </p:sp>
      <p:grpSp>
        <p:nvGrpSpPr>
          <p:cNvPr id="458828" name="Group 76"/>
          <p:cNvGrpSpPr/>
          <p:nvPr/>
        </p:nvGrpSpPr>
        <p:grpSpPr bwMode="auto">
          <a:xfrm>
            <a:off x="5535613" y="3873500"/>
            <a:ext cx="1398587" cy="809625"/>
            <a:chOff x="144" y="1440"/>
            <a:chExt cx="881" cy="510"/>
          </a:xfrm>
        </p:grpSpPr>
        <p:sp>
          <p:nvSpPr>
            <p:cNvPr id="458829" name="Rectangle 77"/>
            <p:cNvSpPr>
              <a:spLocks noChangeArrowheads="1"/>
            </p:cNvSpPr>
            <p:nvPr/>
          </p:nvSpPr>
          <p:spPr bwMode="auto">
            <a:xfrm>
              <a:off x="144" y="1440"/>
              <a:ext cx="881" cy="510"/>
            </a:xfrm>
            <a:prstGeom prst="rect">
              <a:avLst/>
            </a:prstGeom>
            <a:solidFill>
              <a:srgbClr val="FFFFCC"/>
            </a:solidFill>
            <a:ln w="9525">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458830" name="Line 78"/>
            <p:cNvSpPr>
              <a:spLocks noChangeShapeType="1"/>
            </p:cNvSpPr>
            <p:nvPr/>
          </p:nvSpPr>
          <p:spPr bwMode="auto">
            <a:xfrm>
              <a:off x="144" y="1810"/>
              <a:ext cx="881"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458831" name="Line 79"/>
            <p:cNvSpPr>
              <a:spLocks noChangeShapeType="1"/>
            </p:cNvSpPr>
            <p:nvPr/>
          </p:nvSpPr>
          <p:spPr bwMode="auto">
            <a:xfrm>
              <a:off x="144" y="1680"/>
              <a:ext cx="881"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grpSp>
      <p:sp>
        <p:nvSpPr>
          <p:cNvPr id="458832" name="Text Box 80"/>
          <p:cNvSpPr txBox="1">
            <a:spLocks noChangeArrowheads="1"/>
          </p:cNvSpPr>
          <p:nvPr/>
        </p:nvSpPr>
        <p:spPr bwMode="auto">
          <a:xfrm>
            <a:off x="5891213" y="3932238"/>
            <a:ext cx="698500" cy="274637"/>
          </a:xfrm>
          <a:prstGeom prst="rect">
            <a:avLst/>
          </a:prstGeom>
          <a:noFill/>
          <a:ln w="28575">
            <a:noFill/>
            <a:miter lim="800000"/>
            <a:headEnd type="none" w="sm" len="sm"/>
            <a:tailEnd type="none" w="lg" len="lg"/>
          </a:ln>
          <a:effectLst/>
        </p:spPr>
        <p:txBody>
          <a:bodyPr wrap="none" lIns="0" tIns="0" rIns="0" bIns="0">
            <a:spAutoFit/>
          </a:bodyPr>
          <a:lstStyle/>
          <a:p>
            <a:r>
              <a:rPr lang="en-US" altLang="zh-CN" sz="1800" b="0" dirty="0">
                <a:ea typeface="宋体" panose="02010600030101010101" pitchFamily="2" charset="-122"/>
              </a:rPr>
              <a:t>Class2</a:t>
            </a:r>
            <a:endParaRPr lang="en-US" altLang="zh-CN" sz="1800" b="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ltLang="zh-CN">
                <a:ea typeface="宋体" panose="02010600030101010101" pitchFamily="2" charset="-122"/>
              </a:rPr>
              <a:t>Example: Composition</a:t>
            </a:r>
            <a:endParaRPr lang="en-US" altLang="zh-CN">
              <a:ea typeface="宋体" panose="02010600030101010101" pitchFamily="2" charset="-122"/>
            </a:endParaRPr>
          </a:p>
        </p:txBody>
      </p:sp>
      <p:sp>
        <p:nvSpPr>
          <p:cNvPr id="460875" name="Line 75"/>
          <p:cNvSpPr>
            <a:spLocks noChangeShapeType="1"/>
          </p:cNvSpPr>
          <p:nvPr/>
        </p:nvSpPr>
        <p:spPr bwMode="auto">
          <a:xfrm>
            <a:off x="3676650" y="2219325"/>
            <a:ext cx="2028825" cy="0"/>
          </a:xfrm>
          <a:prstGeom prst="line">
            <a:avLst/>
          </a:prstGeom>
          <a:noFill/>
          <a:ln w="12700">
            <a:solidFill>
              <a:schemeClr val="tx1"/>
            </a:solidFill>
            <a:round/>
            <a:tailEnd type="arrow" w="med" len="med"/>
          </a:ln>
          <a:effectLst/>
        </p:spPr>
        <p:txBody>
          <a:bodyPr wrap="none" anchor="ctr"/>
          <a:lstStyle/>
          <a:p>
            <a:endParaRPr lang="en-US"/>
          </a:p>
        </p:txBody>
      </p:sp>
      <p:sp>
        <p:nvSpPr>
          <p:cNvPr id="460884" name="Rectangle 84"/>
          <p:cNvSpPr>
            <a:spLocks noChangeArrowheads="1"/>
          </p:cNvSpPr>
          <p:nvPr/>
        </p:nvSpPr>
        <p:spPr bwMode="auto">
          <a:xfrm>
            <a:off x="3616325" y="1833563"/>
            <a:ext cx="28257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60885" name="Rectangle 85"/>
          <p:cNvSpPr>
            <a:spLocks noChangeArrowheads="1"/>
          </p:cNvSpPr>
          <p:nvPr/>
        </p:nvSpPr>
        <p:spPr bwMode="auto">
          <a:xfrm>
            <a:off x="5267325" y="2278063"/>
            <a:ext cx="450850"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grpSp>
        <p:nvGrpSpPr>
          <p:cNvPr id="460887" name="Group 87"/>
          <p:cNvGrpSpPr/>
          <p:nvPr/>
        </p:nvGrpSpPr>
        <p:grpSpPr bwMode="auto">
          <a:xfrm>
            <a:off x="5727700" y="1778000"/>
            <a:ext cx="1504950" cy="825500"/>
            <a:chOff x="3162" y="1988"/>
            <a:chExt cx="948" cy="520"/>
          </a:xfrm>
        </p:grpSpPr>
        <p:sp>
          <p:nvSpPr>
            <p:cNvPr id="460888" name="Rectangle 88"/>
            <p:cNvSpPr>
              <a:spLocks noChangeArrowheads="1"/>
            </p:cNvSpPr>
            <p:nvPr/>
          </p:nvSpPr>
          <p:spPr bwMode="auto">
            <a:xfrm>
              <a:off x="3162" y="1988"/>
              <a:ext cx="946" cy="52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60889" name="Line 89"/>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60890" name="Line 90"/>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60891" name="Rectangle 91"/>
          <p:cNvSpPr>
            <a:spLocks noChangeArrowheads="1"/>
          </p:cNvSpPr>
          <p:nvPr/>
        </p:nvSpPr>
        <p:spPr bwMode="auto">
          <a:xfrm>
            <a:off x="5918200" y="1882775"/>
            <a:ext cx="118903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Schedule</a:t>
            </a:r>
            <a:endParaRPr lang="en-US" altLang="zh-CN" sz="1600" b="0">
              <a:solidFill>
                <a:schemeClr val="bg2"/>
              </a:solidFill>
              <a:ea typeface="宋体" panose="02010600030101010101" pitchFamily="2" charset="-122"/>
            </a:endParaRPr>
          </a:p>
        </p:txBody>
      </p:sp>
      <p:sp>
        <p:nvSpPr>
          <p:cNvPr id="460893" name="AutoShape 93"/>
          <p:cNvSpPr>
            <a:spLocks noChangeArrowheads="1"/>
          </p:cNvSpPr>
          <p:nvPr/>
        </p:nvSpPr>
        <p:spPr bwMode="auto">
          <a:xfrm>
            <a:off x="3606800" y="2146300"/>
            <a:ext cx="241300" cy="152400"/>
          </a:xfrm>
          <a:prstGeom prst="diamond">
            <a:avLst/>
          </a:prstGeom>
          <a:solidFill>
            <a:srgbClr val="C0C0C0"/>
          </a:solidFill>
          <a:ln w="9525">
            <a:solidFill>
              <a:schemeClr val="tx1"/>
            </a:solidFill>
            <a:miter lim="800000"/>
          </a:ln>
          <a:effectLst/>
        </p:spPr>
        <p:txBody>
          <a:bodyPr wrap="none" anchor="ctr"/>
          <a:lstStyle/>
          <a:p>
            <a:endParaRPr lang="en-US"/>
          </a:p>
        </p:txBody>
      </p:sp>
      <p:grpSp>
        <p:nvGrpSpPr>
          <p:cNvPr id="460895" name="Group 95"/>
          <p:cNvGrpSpPr/>
          <p:nvPr/>
        </p:nvGrpSpPr>
        <p:grpSpPr bwMode="auto">
          <a:xfrm>
            <a:off x="2095500" y="1778000"/>
            <a:ext cx="1504950" cy="825500"/>
            <a:chOff x="3162" y="1988"/>
            <a:chExt cx="948" cy="520"/>
          </a:xfrm>
        </p:grpSpPr>
        <p:sp>
          <p:nvSpPr>
            <p:cNvPr id="460896" name="Rectangle 96"/>
            <p:cNvSpPr>
              <a:spLocks noChangeArrowheads="1"/>
            </p:cNvSpPr>
            <p:nvPr/>
          </p:nvSpPr>
          <p:spPr bwMode="auto">
            <a:xfrm>
              <a:off x="3162" y="1988"/>
              <a:ext cx="946" cy="52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60897" name="Line 97"/>
            <p:cNvSpPr>
              <a:spLocks noChangeShapeType="1"/>
            </p:cNvSpPr>
            <p:nvPr/>
          </p:nvSpPr>
          <p:spPr bwMode="auto">
            <a:xfrm>
              <a:off x="3168" y="2378"/>
              <a:ext cx="94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60898" name="Line 98"/>
            <p:cNvSpPr>
              <a:spLocks noChangeShapeType="1"/>
            </p:cNvSpPr>
            <p:nvPr/>
          </p:nvSpPr>
          <p:spPr bwMode="auto">
            <a:xfrm>
              <a:off x="3168" y="2298"/>
              <a:ext cx="94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60899" name="Rectangle 99"/>
          <p:cNvSpPr>
            <a:spLocks noChangeArrowheads="1"/>
          </p:cNvSpPr>
          <p:nvPr/>
        </p:nvSpPr>
        <p:spPr bwMode="auto">
          <a:xfrm>
            <a:off x="2273300" y="1882775"/>
            <a:ext cx="118903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Student</a:t>
            </a:r>
            <a:endParaRPr lang="en-US" altLang="zh-CN" sz="1600" b="0">
              <a:solidFill>
                <a:schemeClr val="bg2"/>
              </a:solidFill>
              <a:ea typeface="宋体" panose="02010600030101010101" pitchFamily="2" charset="-122"/>
            </a:endParaRPr>
          </a:p>
        </p:txBody>
      </p:sp>
      <p:sp>
        <p:nvSpPr>
          <p:cNvPr id="460859" name="Rectangle 59"/>
          <p:cNvSpPr>
            <a:spLocks noChangeArrowheads="1"/>
          </p:cNvSpPr>
          <p:nvPr/>
        </p:nvSpPr>
        <p:spPr bwMode="auto">
          <a:xfrm>
            <a:off x="1498600" y="3613150"/>
            <a:ext cx="2554288" cy="77152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60860" name="Line 60"/>
          <p:cNvSpPr>
            <a:spLocks noChangeShapeType="1"/>
          </p:cNvSpPr>
          <p:nvPr/>
        </p:nvSpPr>
        <p:spPr bwMode="auto">
          <a:xfrm>
            <a:off x="1511300" y="4232275"/>
            <a:ext cx="2544763" cy="1588"/>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60861" name="Rectangle 61"/>
          <p:cNvSpPr>
            <a:spLocks noChangeArrowheads="1"/>
          </p:cNvSpPr>
          <p:nvPr/>
        </p:nvSpPr>
        <p:spPr bwMode="auto">
          <a:xfrm>
            <a:off x="1450975" y="3717925"/>
            <a:ext cx="266858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RegisterForCoursesForm</a:t>
            </a:r>
            <a:endParaRPr lang="en-US" altLang="zh-CN" sz="1600" b="0">
              <a:solidFill>
                <a:schemeClr val="bg2"/>
              </a:solidFill>
              <a:ea typeface="宋体" panose="02010600030101010101" pitchFamily="2" charset="-122"/>
            </a:endParaRPr>
          </a:p>
        </p:txBody>
      </p:sp>
      <p:sp>
        <p:nvSpPr>
          <p:cNvPr id="460863" name="Line 63"/>
          <p:cNvSpPr>
            <a:spLocks noChangeShapeType="1"/>
          </p:cNvSpPr>
          <p:nvPr/>
        </p:nvSpPr>
        <p:spPr bwMode="auto">
          <a:xfrm>
            <a:off x="1511300" y="4105275"/>
            <a:ext cx="2544763" cy="1588"/>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60866" name="Rectangle 66"/>
          <p:cNvSpPr>
            <a:spLocks noChangeArrowheads="1"/>
          </p:cNvSpPr>
          <p:nvPr/>
        </p:nvSpPr>
        <p:spPr bwMode="auto">
          <a:xfrm>
            <a:off x="4086225" y="3675063"/>
            <a:ext cx="28257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60867" name="Rectangle 67"/>
          <p:cNvSpPr>
            <a:spLocks noChangeArrowheads="1"/>
          </p:cNvSpPr>
          <p:nvPr/>
        </p:nvSpPr>
        <p:spPr bwMode="auto">
          <a:xfrm>
            <a:off x="4937125" y="4068763"/>
            <a:ext cx="282575" cy="304800"/>
          </a:xfrm>
          <a:prstGeom prst="rect">
            <a:avLst/>
          </a:prstGeom>
          <a:noFill/>
          <a:ln w="9525">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60901" name="Line 101"/>
          <p:cNvSpPr>
            <a:spLocks noChangeShapeType="1"/>
          </p:cNvSpPr>
          <p:nvPr/>
        </p:nvSpPr>
        <p:spPr bwMode="auto">
          <a:xfrm>
            <a:off x="4133850" y="4022725"/>
            <a:ext cx="1101725" cy="0"/>
          </a:xfrm>
          <a:prstGeom prst="line">
            <a:avLst/>
          </a:prstGeom>
          <a:noFill/>
          <a:ln w="12700">
            <a:solidFill>
              <a:schemeClr val="tx1"/>
            </a:solidFill>
            <a:round/>
            <a:tailEnd type="arrow" w="med" len="med"/>
          </a:ln>
          <a:effectLst/>
        </p:spPr>
        <p:txBody>
          <a:bodyPr wrap="none" anchor="ctr"/>
          <a:lstStyle/>
          <a:p>
            <a:endParaRPr lang="en-US"/>
          </a:p>
        </p:txBody>
      </p:sp>
      <p:sp>
        <p:nvSpPr>
          <p:cNvPr id="460902" name="AutoShape 102"/>
          <p:cNvSpPr>
            <a:spLocks noChangeArrowheads="1"/>
          </p:cNvSpPr>
          <p:nvPr/>
        </p:nvSpPr>
        <p:spPr bwMode="auto">
          <a:xfrm>
            <a:off x="4064000" y="3949700"/>
            <a:ext cx="241300" cy="152400"/>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460903" name="Rectangle 103"/>
          <p:cNvSpPr>
            <a:spLocks noChangeArrowheads="1"/>
          </p:cNvSpPr>
          <p:nvPr/>
        </p:nvSpPr>
        <p:spPr bwMode="auto">
          <a:xfrm>
            <a:off x="5245100" y="3613150"/>
            <a:ext cx="2554288" cy="77152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60904" name="Line 104"/>
          <p:cNvSpPr>
            <a:spLocks noChangeShapeType="1"/>
          </p:cNvSpPr>
          <p:nvPr/>
        </p:nvSpPr>
        <p:spPr bwMode="auto">
          <a:xfrm>
            <a:off x="5257800" y="4232275"/>
            <a:ext cx="2544763" cy="1588"/>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60905" name="Rectangle 105"/>
          <p:cNvSpPr>
            <a:spLocks noChangeArrowheads="1"/>
          </p:cNvSpPr>
          <p:nvPr/>
        </p:nvSpPr>
        <p:spPr bwMode="auto">
          <a:xfrm>
            <a:off x="5362575" y="3717925"/>
            <a:ext cx="2351088" cy="336550"/>
          </a:xfrm>
          <a:prstGeom prst="rect">
            <a:avLst/>
          </a:prstGeom>
          <a:noFill/>
          <a:ln w="9525">
            <a:noFill/>
            <a:miter lim="800000"/>
          </a:ln>
          <a:effectLst/>
        </p:spPr>
        <p:txBody>
          <a:bodyPr lIns="92075" tIns="46038" rIns="92075" bIns="46038">
            <a:spAutoFit/>
          </a:bodyPr>
          <a:lstStyle/>
          <a:p>
            <a:r>
              <a:rPr lang="en-US" altLang="zh-CN" sz="1600" b="0">
                <a:solidFill>
                  <a:schemeClr val="bg2"/>
                </a:solidFill>
                <a:ea typeface="宋体" panose="02010600030101010101" pitchFamily="2" charset="-122"/>
              </a:rPr>
              <a:t>RegistrationController</a:t>
            </a:r>
            <a:endParaRPr lang="en-US" altLang="zh-CN" sz="1600" b="0">
              <a:solidFill>
                <a:schemeClr val="bg2"/>
              </a:solidFill>
              <a:ea typeface="宋体" panose="02010600030101010101" pitchFamily="2" charset="-122"/>
            </a:endParaRPr>
          </a:p>
        </p:txBody>
      </p:sp>
      <p:sp>
        <p:nvSpPr>
          <p:cNvPr id="460906" name="Line 106"/>
          <p:cNvSpPr>
            <a:spLocks noChangeShapeType="1"/>
          </p:cNvSpPr>
          <p:nvPr/>
        </p:nvSpPr>
        <p:spPr bwMode="auto">
          <a:xfrm>
            <a:off x="5257800" y="4105275"/>
            <a:ext cx="2544763" cy="1588"/>
          </a:xfrm>
          <a:prstGeom prst="line">
            <a:avLst/>
          </a:prstGeom>
          <a:noFill/>
          <a:ln w="12700">
            <a:solidFill>
              <a:srgbClr val="990033"/>
            </a:solidFill>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idx="1"/>
          </p:nvPr>
        </p:nvSpPr>
        <p:spPr/>
        <p:txBody>
          <a:bodyPr/>
          <a:lstStyle/>
          <a:p>
            <a:r>
              <a:rPr lang="en-US" altLang="zh-CN">
                <a:ea typeface="宋体" panose="02010600030101010101" pitchFamily="2" charset="-122"/>
              </a:rPr>
              <a:t>Use composition when</a:t>
            </a:r>
            <a:endParaRPr lang="en-US" altLang="zh-CN">
              <a:ea typeface="宋体" panose="02010600030101010101" pitchFamily="2" charset="-122"/>
            </a:endParaRPr>
          </a:p>
          <a:p>
            <a:pPr lvl="1"/>
            <a:r>
              <a:rPr lang="en-US" altLang="zh-CN">
                <a:ea typeface="宋体" panose="02010600030101010101" pitchFamily="2" charset="-122"/>
              </a:rPr>
              <a:t>Properties need independent identities</a:t>
            </a:r>
            <a:endParaRPr lang="en-US" altLang="zh-CN">
              <a:ea typeface="宋体" panose="02010600030101010101" pitchFamily="2" charset="-122"/>
            </a:endParaRPr>
          </a:p>
          <a:p>
            <a:pPr lvl="1"/>
            <a:r>
              <a:rPr lang="en-US" altLang="zh-CN">
                <a:ea typeface="宋体" panose="02010600030101010101" pitchFamily="2" charset="-122"/>
              </a:rPr>
              <a:t>Multiple classes have the same properties</a:t>
            </a:r>
            <a:endParaRPr lang="en-US" altLang="zh-CN">
              <a:ea typeface="宋体" panose="02010600030101010101" pitchFamily="2" charset="-122"/>
            </a:endParaRPr>
          </a:p>
          <a:p>
            <a:pPr lvl="1"/>
            <a:r>
              <a:rPr lang="en-US" altLang="zh-CN">
                <a:ea typeface="宋体" panose="02010600030101010101" pitchFamily="2" charset="-122"/>
              </a:rPr>
              <a:t>Properties have a complex structure and properties of their own</a:t>
            </a:r>
            <a:endParaRPr lang="en-US" altLang="zh-CN">
              <a:ea typeface="宋体" panose="02010600030101010101" pitchFamily="2" charset="-122"/>
            </a:endParaRPr>
          </a:p>
          <a:p>
            <a:pPr lvl="1"/>
            <a:r>
              <a:rPr lang="en-US" altLang="zh-CN">
                <a:ea typeface="宋体" panose="02010600030101010101" pitchFamily="2" charset="-122"/>
              </a:rPr>
              <a:t>Properties have complex behavior of their own</a:t>
            </a:r>
            <a:endParaRPr lang="en-US" altLang="zh-CN">
              <a:ea typeface="宋体" panose="02010600030101010101" pitchFamily="2" charset="-122"/>
            </a:endParaRPr>
          </a:p>
          <a:p>
            <a:pPr lvl="1"/>
            <a:r>
              <a:rPr lang="en-US" altLang="zh-CN">
                <a:ea typeface="宋体" panose="02010600030101010101" pitchFamily="2" charset="-122"/>
              </a:rPr>
              <a:t>Properties have relationships of their own</a:t>
            </a:r>
            <a:endParaRPr lang="en-US" altLang="zh-CN">
              <a:ea typeface="宋体" panose="02010600030101010101" pitchFamily="2" charset="-122"/>
            </a:endParaRPr>
          </a:p>
          <a:p>
            <a:r>
              <a:rPr lang="en-US" altLang="zh-CN">
                <a:ea typeface="宋体" panose="02010600030101010101" pitchFamily="2" charset="-122"/>
              </a:rPr>
              <a:t>Otherwise use attributes</a:t>
            </a:r>
            <a:endParaRPr lang="en-US" altLang="zh-CN">
              <a:ea typeface="宋体" panose="02010600030101010101" pitchFamily="2" charset="-122"/>
            </a:endParaRPr>
          </a:p>
        </p:txBody>
      </p:sp>
      <p:sp>
        <p:nvSpPr>
          <p:cNvPr id="462850" name="Rectangle 2"/>
          <p:cNvSpPr>
            <a:spLocks noGrp="1" noChangeArrowheads="1"/>
          </p:cNvSpPr>
          <p:nvPr>
            <p:ph type="title"/>
          </p:nvPr>
        </p:nvSpPr>
        <p:spPr/>
        <p:txBody>
          <a:bodyPr/>
          <a:lstStyle/>
          <a:p>
            <a:r>
              <a:rPr lang="en-US" altLang="zh-CN">
                <a:ea typeface="宋体" panose="02010600030101010101" pitchFamily="2" charset="-122"/>
              </a:rPr>
              <a:t>Attributes vs. Composition</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Attributes vs. Composition</a:t>
            </a:r>
            <a:endParaRPr lang="en-US" altLang="zh-CN">
              <a:ea typeface="宋体" panose="02010600030101010101" pitchFamily="2" charset="-122"/>
            </a:endParaRPr>
          </a:p>
        </p:txBody>
      </p:sp>
      <p:sp>
        <p:nvSpPr>
          <p:cNvPr id="464938" name="Text Box 42"/>
          <p:cNvSpPr txBox="1">
            <a:spLocks noChangeArrowheads="1"/>
          </p:cNvSpPr>
          <p:nvPr/>
        </p:nvSpPr>
        <p:spPr bwMode="auto">
          <a:xfrm>
            <a:off x="3621088" y="4343400"/>
            <a:ext cx="1854200" cy="641350"/>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Composition of separate class</a:t>
            </a:r>
            <a:endParaRPr lang="en-US" altLang="zh-CN" sz="1800" b="0" i="1">
              <a:solidFill>
                <a:srgbClr val="00CCFF"/>
              </a:solidFill>
              <a:ea typeface="宋体" panose="02010600030101010101" pitchFamily="2" charset="-122"/>
            </a:endParaRPr>
          </a:p>
        </p:txBody>
      </p:sp>
      <p:sp>
        <p:nvSpPr>
          <p:cNvPr id="464939" name="Line 43"/>
          <p:cNvSpPr>
            <a:spLocks noChangeShapeType="1"/>
          </p:cNvSpPr>
          <p:nvPr/>
        </p:nvSpPr>
        <p:spPr bwMode="auto">
          <a:xfrm>
            <a:off x="4725988" y="1906588"/>
            <a:ext cx="850900" cy="84455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64940" name="Text Box 44"/>
          <p:cNvSpPr txBox="1">
            <a:spLocks noChangeArrowheads="1"/>
          </p:cNvSpPr>
          <p:nvPr/>
        </p:nvSpPr>
        <p:spPr bwMode="auto">
          <a:xfrm>
            <a:off x="4052888" y="1506538"/>
            <a:ext cx="1270000" cy="366712"/>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1800" b="0" i="1">
                <a:solidFill>
                  <a:srgbClr val="00CCFF"/>
                </a:solidFill>
                <a:ea typeface="宋体" panose="02010600030101010101" pitchFamily="2" charset="-122"/>
              </a:rPr>
              <a:t>Attribute</a:t>
            </a:r>
            <a:endParaRPr lang="en-US" altLang="zh-CN" sz="1800" b="0" i="1">
              <a:solidFill>
                <a:srgbClr val="00CCFF"/>
              </a:solidFill>
              <a:ea typeface="宋体" panose="02010600030101010101" pitchFamily="2" charset="-122"/>
            </a:endParaRPr>
          </a:p>
        </p:txBody>
      </p:sp>
      <p:sp>
        <p:nvSpPr>
          <p:cNvPr id="464943" name="Line 47"/>
          <p:cNvSpPr>
            <a:spLocks noChangeShapeType="1"/>
          </p:cNvSpPr>
          <p:nvPr/>
        </p:nvSpPr>
        <p:spPr bwMode="auto">
          <a:xfrm flipH="1" flipV="1">
            <a:off x="3544888" y="3494088"/>
            <a:ext cx="850900" cy="84455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64944" name="Rectangle 48"/>
          <p:cNvSpPr>
            <a:spLocks noChangeArrowheads="1"/>
          </p:cNvSpPr>
          <p:nvPr/>
        </p:nvSpPr>
        <p:spPr bwMode="auto">
          <a:xfrm>
            <a:off x="1098550" y="1722438"/>
            <a:ext cx="2219325" cy="3457575"/>
          </a:xfrm>
          <a:prstGeom prst="rect">
            <a:avLst/>
          </a:prstGeom>
          <a:solidFill>
            <a:srgbClr val="FFFFCC"/>
          </a:solidFill>
          <a:ln w="9525">
            <a:solidFill>
              <a:srgbClr val="8A0E5E"/>
            </a:solidFill>
            <a:miter lim="800000"/>
          </a:ln>
        </p:spPr>
        <p:txBody>
          <a:bodyPr/>
          <a:lstStyle/>
          <a:p>
            <a:endParaRPr lang="en-US"/>
          </a:p>
        </p:txBody>
      </p:sp>
      <p:sp>
        <p:nvSpPr>
          <p:cNvPr id="464945" name="Rectangle 49"/>
          <p:cNvSpPr>
            <a:spLocks noChangeArrowheads="1"/>
          </p:cNvSpPr>
          <p:nvPr/>
        </p:nvSpPr>
        <p:spPr bwMode="auto">
          <a:xfrm>
            <a:off x="1824038" y="1873250"/>
            <a:ext cx="787400" cy="274638"/>
          </a:xfrm>
          <a:prstGeom prst="rect">
            <a:avLst/>
          </a:prstGeom>
          <a:noFill/>
          <a:ln w="9525">
            <a:noFill/>
            <a:miter lim="800000"/>
          </a:ln>
        </p:spPr>
        <p:txBody>
          <a:bodyPr wrap="none" lIns="0" tIns="0" rIns="0" bIns="0">
            <a:spAutoFit/>
          </a:bodyPr>
          <a:lstStyle/>
          <a:p>
            <a:pPr algn="l"/>
            <a:r>
              <a:rPr lang="en-US" altLang="zh-CN" sz="1800" b="0">
                <a:solidFill>
                  <a:schemeClr val="bg2"/>
                </a:solidFill>
                <a:ea typeface="宋体" panose="02010600030101010101" pitchFamily="2" charset="-122"/>
              </a:rPr>
              <a:t>Student</a:t>
            </a:r>
            <a:endParaRPr lang="en-US" altLang="zh-CN" sz="1800" b="0">
              <a:solidFill>
                <a:schemeClr val="bg2"/>
              </a:solidFill>
              <a:latin typeface="ZapfHumnst BT" pitchFamily="34" charset="0"/>
              <a:ea typeface="宋体" panose="02010600030101010101" pitchFamily="2" charset="-122"/>
            </a:endParaRPr>
          </a:p>
        </p:txBody>
      </p:sp>
      <p:sp>
        <p:nvSpPr>
          <p:cNvPr id="464946" name="Rectangle 50"/>
          <p:cNvSpPr>
            <a:spLocks noChangeArrowheads="1"/>
          </p:cNvSpPr>
          <p:nvPr/>
        </p:nvSpPr>
        <p:spPr bwMode="auto">
          <a:xfrm>
            <a:off x="1098550" y="2301875"/>
            <a:ext cx="2219325" cy="2878138"/>
          </a:xfrm>
          <a:prstGeom prst="rect">
            <a:avLst/>
          </a:prstGeom>
          <a:solidFill>
            <a:srgbClr val="FFFFCC"/>
          </a:solidFill>
          <a:ln w="9525">
            <a:solidFill>
              <a:srgbClr val="8A0E5E"/>
            </a:solidFill>
            <a:miter lim="800000"/>
          </a:ln>
        </p:spPr>
        <p:txBody>
          <a:bodyPr/>
          <a:lstStyle/>
          <a:p>
            <a:endParaRPr lang="en-US"/>
          </a:p>
        </p:txBody>
      </p:sp>
      <p:sp>
        <p:nvSpPr>
          <p:cNvPr id="464947" name="Rectangle 51"/>
          <p:cNvSpPr>
            <a:spLocks noChangeArrowheads="1"/>
          </p:cNvSpPr>
          <p:nvPr/>
        </p:nvSpPr>
        <p:spPr bwMode="auto">
          <a:xfrm>
            <a:off x="1098550" y="3678238"/>
            <a:ext cx="2219325" cy="1501775"/>
          </a:xfrm>
          <a:prstGeom prst="rect">
            <a:avLst/>
          </a:prstGeom>
          <a:solidFill>
            <a:srgbClr val="FFFFCC"/>
          </a:solidFill>
          <a:ln w="9525">
            <a:solidFill>
              <a:srgbClr val="8A0E5E"/>
            </a:solidFill>
            <a:miter lim="800000"/>
          </a:ln>
        </p:spPr>
        <p:txBody>
          <a:bodyPr/>
          <a:lstStyle/>
          <a:p>
            <a:endParaRPr lang="en-US"/>
          </a:p>
        </p:txBody>
      </p:sp>
      <p:sp>
        <p:nvSpPr>
          <p:cNvPr id="464948" name="Rectangle 52"/>
          <p:cNvSpPr>
            <a:spLocks noChangeArrowheads="1"/>
          </p:cNvSpPr>
          <p:nvPr/>
        </p:nvSpPr>
        <p:spPr bwMode="auto">
          <a:xfrm>
            <a:off x="1144588" y="2333625"/>
            <a:ext cx="633412"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name</a:t>
            </a:r>
            <a:endParaRPr lang="en-US" altLang="zh-CN" sz="1600" b="0">
              <a:solidFill>
                <a:schemeClr val="bg2"/>
              </a:solidFill>
              <a:latin typeface="ZapfHumnst BT" pitchFamily="34" charset="0"/>
              <a:ea typeface="宋体" panose="02010600030101010101" pitchFamily="2" charset="-122"/>
            </a:endParaRPr>
          </a:p>
        </p:txBody>
      </p:sp>
      <p:sp>
        <p:nvSpPr>
          <p:cNvPr id="464949" name="Rectangle 53"/>
          <p:cNvSpPr>
            <a:spLocks noChangeArrowheads="1"/>
          </p:cNvSpPr>
          <p:nvPr/>
        </p:nvSpPr>
        <p:spPr bwMode="auto">
          <a:xfrm>
            <a:off x="1144588" y="2582863"/>
            <a:ext cx="847725"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address</a:t>
            </a:r>
            <a:endParaRPr lang="en-US" altLang="zh-CN" sz="1000" b="0">
              <a:solidFill>
                <a:schemeClr val="bg2"/>
              </a:solidFill>
              <a:latin typeface="ZapfHumnst BT" pitchFamily="34" charset="0"/>
              <a:ea typeface="宋体" panose="02010600030101010101" pitchFamily="2" charset="-122"/>
            </a:endParaRPr>
          </a:p>
        </p:txBody>
      </p:sp>
      <p:sp>
        <p:nvSpPr>
          <p:cNvPr id="464950" name="Rectangle 54"/>
          <p:cNvSpPr>
            <a:spLocks noChangeArrowheads="1"/>
          </p:cNvSpPr>
          <p:nvPr/>
        </p:nvSpPr>
        <p:spPr bwMode="auto">
          <a:xfrm>
            <a:off x="1144588" y="2833688"/>
            <a:ext cx="1536700" cy="244475"/>
          </a:xfrm>
          <a:prstGeom prst="rect">
            <a:avLst/>
          </a:prstGeom>
          <a:noFill/>
          <a:ln w="9525">
            <a:noFill/>
            <a:miter lim="800000"/>
          </a:ln>
        </p:spPr>
        <p:txBody>
          <a:bodyPr wrap="none" lIns="0" tIns="0" rIns="0" bIns="0">
            <a:spAutoFit/>
          </a:bodyPr>
          <a:lstStyle/>
          <a:p>
            <a:pPr algn="l"/>
            <a:r>
              <a:rPr lang="en-US" altLang="zh-CN" sz="1600" b="0" u="sng">
                <a:solidFill>
                  <a:schemeClr val="bg2"/>
                </a:solidFill>
                <a:ea typeface="宋体" panose="02010600030101010101" pitchFamily="2" charset="-122"/>
              </a:rPr>
              <a:t>- nextAvailID : int</a:t>
            </a:r>
            <a:endParaRPr lang="en-US" altLang="zh-CN" sz="1000" b="0" u="sng">
              <a:solidFill>
                <a:schemeClr val="bg2"/>
              </a:solidFill>
              <a:latin typeface="ZapfHumnst BT" pitchFamily="34" charset="0"/>
              <a:ea typeface="宋体" panose="02010600030101010101" pitchFamily="2" charset="-122"/>
            </a:endParaRPr>
          </a:p>
        </p:txBody>
      </p:sp>
      <p:sp>
        <p:nvSpPr>
          <p:cNvPr id="464951" name="Rectangle 55"/>
          <p:cNvSpPr>
            <a:spLocks noChangeArrowheads="1"/>
          </p:cNvSpPr>
          <p:nvPr/>
        </p:nvSpPr>
        <p:spPr bwMode="auto">
          <a:xfrm>
            <a:off x="1144588" y="3082925"/>
            <a:ext cx="1414462"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StudentID : int</a:t>
            </a:r>
            <a:endParaRPr lang="en-US" altLang="zh-CN" sz="1000" b="0">
              <a:solidFill>
                <a:schemeClr val="bg2"/>
              </a:solidFill>
              <a:latin typeface="ZapfHumnst BT" pitchFamily="34" charset="0"/>
              <a:ea typeface="宋体" panose="02010600030101010101" pitchFamily="2" charset="-122"/>
            </a:endParaRPr>
          </a:p>
        </p:txBody>
      </p:sp>
      <p:sp>
        <p:nvSpPr>
          <p:cNvPr id="464952" name="Rectangle 56"/>
          <p:cNvSpPr>
            <a:spLocks noChangeArrowheads="1"/>
          </p:cNvSpPr>
          <p:nvPr/>
        </p:nvSpPr>
        <p:spPr bwMode="auto">
          <a:xfrm>
            <a:off x="1144588" y="3333750"/>
            <a:ext cx="1708150"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dateofBirth : Date</a:t>
            </a:r>
            <a:endParaRPr lang="en-US" altLang="zh-CN" sz="1000" b="0">
              <a:solidFill>
                <a:schemeClr val="bg2"/>
              </a:solidFill>
              <a:latin typeface="ZapfHumnst BT" pitchFamily="34" charset="0"/>
              <a:ea typeface="宋体" panose="02010600030101010101" pitchFamily="2" charset="-122"/>
            </a:endParaRPr>
          </a:p>
        </p:txBody>
      </p:sp>
      <p:sp>
        <p:nvSpPr>
          <p:cNvPr id="464953" name="Rectangle 57"/>
          <p:cNvSpPr>
            <a:spLocks noChangeArrowheads="1"/>
          </p:cNvSpPr>
          <p:nvPr/>
        </p:nvSpPr>
        <p:spPr bwMode="auto">
          <a:xfrm>
            <a:off x="1144588" y="3833813"/>
            <a:ext cx="1552575"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addSchedule ()</a:t>
            </a:r>
            <a:endParaRPr lang="en-US" altLang="zh-CN" sz="1000" b="0">
              <a:solidFill>
                <a:schemeClr val="bg2"/>
              </a:solidFill>
              <a:latin typeface="ZapfHumnst BT" pitchFamily="34" charset="0"/>
              <a:ea typeface="宋体" panose="02010600030101010101" pitchFamily="2" charset="-122"/>
            </a:endParaRPr>
          </a:p>
        </p:txBody>
      </p:sp>
      <p:sp>
        <p:nvSpPr>
          <p:cNvPr id="464954" name="Rectangle 58"/>
          <p:cNvSpPr>
            <a:spLocks noChangeArrowheads="1"/>
          </p:cNvSpPr>
          <p:nvPr/>
        </p:nvSpPr>
        <p:spPr bwMode="auto">
          <a:xfrm>
            <a:off x="1144588" y="4084638"/>
            <a:ext cx="1497012"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getSchedule ()</a:t>
            </a:r>
            <a:endParaRPr lang="en-US" altLang="zh-CN" sz="1000" b="0">
              <a:solidFill>
                <a:schemeClr val="bg2"/>
              </a:solidFill>
              <a:latin typeface="ZapfHumnst BT" pitchFamily="34" charset="0"/>
              <a:ea typeface="宋体" panose="02010600030101010101" pitchFamily="2" charset="-122"/>
            </a:endParaRPr>
          </a:p>
        </p:txBody>
      </p:sp>
      <p:sp>
        <p:nvSpPr>
          <p:cNvPr id="464955" name="Rectangle 59"/>
          <p:cNvSpPr>
            <a:spLocks noChangeArrowheads="1"/>
          </p:cNvSpPr>
          <p:nvPr/>
        </p:nvSpPr>
        <p:spPr bwMode="auto">
          <a:xfrm>
            <a:off x="1144588" y="4335463"/>
            <a:ext cx="1824037"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delete Schedule ()</a:t>
            </a:r>
            <a:endParaRPr lang="en-US" altLang="zh-CN" sz="1000" b="0">
              <a:solidFill>
                <a:schemeClr val="bg2"/>
              </a:solidFill>
              <a:latin typeface="ZapfHumnst BT" pitchFamily="34" charset="0"/>
              <a:ea typeface="宋体" panose="02010600030101010101" pitchFamily="2" charset="-122"/>
            </a:endParaRPr>
          </a:p>
        </p:txBody>
      </p:sp>
      <p:sp>
        <p:nvSpPr>
          <p:cNvPr id="464956" name="Rectangle 60"/>
          <p:cNvSpPr>
            <a:spLocks noChangeArrowheads="1"/>
          </p:cNvSpPr>
          <p:nvPr/>
        </p:nvSpPr>
        <p:spPr bwMode="auto">
          <a:xfrm>
            <a:off x="1144588" y="4584700"/>
            <a:ext cx="1881187"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hasPrerequisites ()</a:t>
            </a:r>
            <a:endParaRPr lang="en-US" altLang="zh-CN" sz="1000" b="0">
              <a:solidFill>
                <a:schemeClr val="bg2"/>
              </a:solidFill>
              <a:latin typeface="ZapfHumnst BT" pitchFamily="34" charset="0"/>
              <a:ea typeface="宋体" panose="02010600030101010101" pitchFamily="2" charset="-122"/>
            </a:endParaRPr>
          </a:p>
        </p:txBody>
      </p:sp>
      <p:sp>
        <p:nvSpPr>
          <p:cNvPr id="464957" name="Rectangle 61"/>
          <p:cNvSpPr>
            <a:spLocks noChangeArrowheads="1"/>
          </p:cNvSpPr>
          <p:nvPr/>
        </p:nvSpPr>
        <p:spPr bwMode="auto">
          <a:xfrm>
            <a:off x="1144588" y="4835525"/>
            <a:ext cx="1366837"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hasPassed ()</a:t>
            </a:r>
            <a:endParaRPr lang="en-US" altLang="zh-CN" sz="1000" b="0">
              <a:solidFill>
                <a:schemeClr val="bg2"/>
              </a:solidFill>
              <a:latin typeface="ZapfHumnst BT" pitchFamily="34" charset="0"/>
              <a:ea typeface="宋体" panose="02010600030101010101" pitchFamily="2" charset="-122"/>
            </a:endParaRPr>
          </a:p>
        </p:txBody>
      </p:sp>
      <p:sp>
        <p:nvSpPr>
          <p:cNvPr id="464960" name="Rectangle 64"/>
          <p:cNvSpPr>
            <a:spLocks noChangeArrowheads="1"/>
          </p:cNvSpPr>
          <p:nvPr/>
        </p:nvSpPr>
        <p:spPr bwMode="auto">
          <a:xfrm>
            <a:off x="5641975" y="2025650"/>
            <a:ext cx="2406650" cy="2798763"/>
          </a:xfrm>
          <a:prstGeom prst="rect">
            <a:avLst/>
          </a:prstGeom>
          <a:solidFill>
            <a:srgbClr val="FFFFCC"/>
          </a:solidFill>
          <a:ln w="9525">
            <a:solidFill>
              <a:srgbClr val="8A0E5E"/>
            </a:solidFill>
            <a:miter lim="800000"/>
          </a:ln>
        </p:spPr>
        <p:txBody>
          <a:bodyPr/>
          <a:lstStyle/>
          <a:p>
            <a:endParaRPr lang="en-US"/>
          </a:p>
        </p:txBody>
      </p:sp>
      <p:sp>
        <p:nvSpPr>
          <p:cNvPr id="464961" name="Rectangle 65"/>
          <p:cNvSpPr>
            <a:spLocks noChangeArrowheads="1"/>
          </p:cNvSpPr>
          <p:nvPr/>
        </p:nvSpPr>
        <p:spPr bwMode="auto">
          <a:xfrm>
            <a:off x="6373813" y="2170113"/>
            <a:ext cx="952500" cy="274637"/>
          </a:xfrm>
          <a:prstGeom prst="rect">
            <a:avLst/>
          </a:prstGeom>
          <a:noFill/>
          <a:ln w="9525">
            <a:noFill/>
            <a:miter lim="800000"/>
          </a:ln>
        </p:spPr>
        <p:txBody>
          <a:bodyPr wrap="none" lIns="0" tIns="0" rIns="0" bIns="0">
            <a:spAutoFit/>
          </a:bodyPr>
          <a:lstStyle/>
          <a:p>
            <a:pPr algn="l"/>
            <a:r>
              <a:rPr lang="en-US" altLang="zh-CN" sz="1800" b="0">
                <a:solidFill>
                  <a:schemeClr val="bg2"/>
                </a:solidFill>
                <a:ea typeface="宋体" panose="02010600030101010101" pitchFamily="2" charset="-122"/>
              </a:rPr>
              <a:t>Schedule</a:t>
            </a:r>
            <a:endParaRPr lang="en-US" altLang="zh-CN" sz="1800" b="0">
              <a:solidFill>
                <a:schemeClr val="bg2"/>
              </a:solidFill>
              <a:latin typeface="ZapfHumnst BT" pitchFamily="34" charset="0"/>
              <a:ea typeface="宋体" panose="02010600030101010101" pitchFamily="2" charset="-122"/>
            </a:endParaRPr>
          </a:p>
        </p:txBody>
      </p:sp>
      <p:sp>
        <p:nvSpPr>
          <p:cNvPr id="464962" name="Rectangle 66"/>
          <p:cNvSpPr>
            <a:spLocks noChangeArrowheads="1"/>
          </p:cNvSpPr>
          <p:nvPr/>
        </p:nvSpPr>
        <p:spPr bwMode="auto">
          <a:xfrm>
            <a:off x="5641975" y="2608263"/>
            <a:ext cx="2406650" cy="2216150"/>
          </a:xfrm>
          <a:prstGeom prst="rect">
            <a:avLst/>
          </a:prstGeom>
          <a:solidFill>
            <a:srgbClr val="FFFFCC"/>
          </a:solidFill>
          <a:ln w="9525">
            <a:solidFill>
              <a:srgbClr val="8A0E5E"/>
            </a:solidFill>
            <a:miter lim="800000"/>
          </a:ln>
        </p:spPr>
        <p:txBody>
          <a:bodyPr/>
          <a:lstStyle/>
          <a:p>
            <a:endParaRPr lang="en-US"/>
          </a:p>
        </p:txBody>
      </p:sp>
      <p:sp>
        <p:nvSpPr>
          <p:cNvPr id="464963" name="Rectangle 67"/>
          <p:cNvSpPr>
            <a:spLocks noChangeArrowheads="1"/>
          </p:cNvSpPr>
          <p:nvPr/>
        </p:nvSpPr>
        <p:spPr bwMode="auto">
          <a:xfrm>
            <a:off x="5641975" y="2927350"/>
            <a:ext cx="2406650" cy="1897063"/>
          </a:xfrm>
          <a:prstGeom prst="rect">
            <a:avLst/>
          </a:prstGeom>
          <a:solidFill>
            <a:srgbClr val="FFFFCC"/>
          </a:solidFill>
          <a:ln w="9525">
            <a:solidFill>
              <a:srgbClr val="8A0E5E"/>
            </a:solidFill>
            <a:miter lim="800000"/>
          </a:ln>
        </p:spPr>
        <p:txBody>
          <a:bodyPr/>
          <a:lstStyle/>
          <a:p>
            <a:endParaRPr lang="en-US"/>
          </a:p>
        </p:txBody>
      </p:sp>
      <p:sp>
        <p:nvSpPr>
          <p:cNvPr id="464964" name="Rectangle 68"/>
          <p:cNvSpPr>
            <a:spLocks noChangeArrowheads="1"/>
          </p:cNvSpPr>
          <p:nvPr/>
        </p:nvSpPr>
        <p:spPr bwMode="auto">
          <a:xfrm>
            <a:off x="5680075" y="3005138"/>
            <a:ext cx="968375"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submit ()</a:t>
            </a:r>
            <a:endParaRPr lang="en-US" altLang="zh-CN" sz="1000" b="0">
              <a:solidFill>
                <a:schemeClr val="bg2"/>
              </a:solidFill>
              <a:latin typeface="ZapfHumnst BT" pitchFamily="34" charset="0"/>
              <a:ea typeface="宋体" panose="02010600030101010101" pitchFamily="2" charset="-122"/>
            </a:endParaRPr>
          </a:p>
        </p:txBody>
      </p:sp>
      <p:sp>
        <p:nvSpPr>
          <p:cNvPr id="464965" name="Rectangle 69"/>
          <p:cNvSpPr>
            <a:spLocks noChangeArrowheads="1"/>
          </p:cNvSpPr>
          <p:nvPr/>
        </p:nvSpPr>
        <p:spPr bwMode="auto">
          <a:xfrm>
            <a:off x="5680075" y="3290888"/>
            <a:ext cx="912813"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//save ()</a:t>
            </a:r>
            <a:endParaRPr lang="en-US" altLang="zh-CN" sz="1000" b="0">
              <a:solidFill>
                <a:schemeClr val="bg2"/>
              </a:solidFill>
              <a:latin typeface="ZapfHumnst BT" pitchFamily="34" charset="0"/>
              <a:ea typeface="宋体" panose="02010600030101010101" pitchFamily="2" charset="-122"/>
            </a:endParaRPr>
          </a:p>
        </p:txBody>
      </p:sp>
      <p:sp>
        <p:nvSpPr>
          <p:cNvPr id="464966" name="Rectangle 70"/>
          <p:cNvSpPr>
            <a:spLocks noChangeArrowheads="1"/>
          </p:cNvSpPr>
          <p:nvPr/>
        </p:nvSpPr>
        <p:spPr bwMode="auto">
          <a:xfrm>
            <a:off x="5680075" y="3576638"/>
            <a:ext cx="1593850"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any conflicts? ()</a:t>
            </a:r>
            <a:endParaRPr lang="en-US" altLang="zh-CN" sz="1000" b="0">
              <a:solidFill>
                <a:schemeClr val="bg2"/>
              </a:solidFill>
              <a:latin typeface="ZapfHumnst BT" pitchFamily="34" charset="0"/>
              <a:ea typeface="宋体" panose="02010600030101010101" pitchFamily="2" charset="-122"/>
            </a:endParaRPr>
          </a:p>
        </p:txBody>
      </p:sp>
      <p:sp>
        <p:nvSpPr>
          <p:cNvPr id="464967" name="Rectangle 71"/>
          <p:cNvSpPr>
            <a:spLocks noChangeArrowheads="1"/>
          </p:cNvSpPr>
          <p:nvPr/>
        </p:nvSpPr>
        <p:spPr bwMode="auto">
          <a:xfrm>
            <a:off x="5680075" y="3860800"/>
            <a:ext cx="2303463"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//create with offerings ()</a:t>
            </a:r>
            <a:endParaRPr lang="en-US" altLang="zh-CN" sz="1000" b="0">
              <a:solidFill>
                <a:schemeClr val="bg2"/>
              </a:solidFill>
              <a:latin typeface="ZapfHumnst BT" pitchFamily="34" charset="0"/>
              <a:ea typeface="宋体" panose="02010600030101010101" pitchFamily="2" charset="-122"/>
            </a:endParaRPr>
          </a:p>
        </p:txBody>
      </p:sp>
      <p:sp>
        <p:nvSpPr>
          <p:cNvPr id="464968" name="Rectangle 72"/>
          <p:cNvSpPr>
            <a:spLocks noChangeArrowheads="1"/>
          </p:cNvSpPr>
          <p:nvPr/>
        </p:nvSpPr>
        <p:spPr bwMode="auto">
          <a:xfrm>
            <a:off x="5680075" y="4148138"/>
            <a:ext cx="741363"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new ()</a:t>
            </a:r>
            <a:endParaRPr lang="en-US" altLang="zh-CN" sz="1000" b="0">
              <a:solidFill>
                <a:schemeClr val="bg2"/>
              </a:solidFill>
              <a:latin typeface="ZapfHumnst BT" pitchFamily="34" charset="0"/>
              <a:ea typeface="宋体" panose="02010600030101010101" pitchFamily="2" charset="-122"/>
            </a:endParaRPr>
          </a:p>
        </p:txBody>
      </p:sp>
      <p:sp>
        <p:nvSpPr>
          <p:cNvPr id="464969" name="Rectangle 73"/>
          <p:cNvSpPr>
            <a:spLocks noChangeArrowheads="1"/>
          </p:cNvSpPr>
          <p:nvPr/>
        </p:nvSpPr>
        <p:spPr bwMode="auto">
          <a:xfrm>
            <a:off x="5680075" y="4433888"/>
            <a:ext cx="1023938"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passed ()</a:t>
            </a:r>
            <a:endParaRPr lang="en-US" altLang="zh-CN" sz="1000" b="0">
              <a:solidFill>
                <a:schemeClr val="bg2"/>
              </a:solidFill>
              <a:latin typeface="ZapfHumnst BT" pitchFamily="34" charset="0"/>
              <a:ea typeface="宋体" panose="02010600030101010101" pitchFamily="2" charset="-122"/>
            </a:endParaRPr>
          </a:p>
        </p:txBody>
      </p:sp>
      <p:sp>
        <p:nvSpPr>
          <p:cNvPr id="464971" name="Rectangle 75"/>
          <p:cNvSpPr>
            <a:spLocks noChangeArrowheads="1"/>
          </p:cNvSpPr>
          <p:nvPr/>
        </p:nvSpPr>
        <p:spPr bwMode="auto">
          <a:xfrm>
            <a:off x="5735638" y="2633663"/>
            <a:ext cx="2003425" cy="244475"/>
          </a:xfrm>
          <a:prstGeom prst="rect">
            <a:avLst/>
          </a:prstGeom>
          <a:noFill/>
          <a:ln w="9525">
            <a:noFill/>
            <a:miter lim="800000"/>
          </a:ln>
        </p:spPr>
        <p:txBody>
          <a:bodyPr wrap="none" lIns="0" tIns="0" rIns="0" bIns="0">
            <a:spAutoFit/>
          </a:bodyPr>
          <a:lstStyle/>
          <a:p>
            <a:pPr algn="l"/>
            <a:r>
              <a:rPr lang="en-US" altLang="zh-CN" sz="1600" b="0">
                <a:solidFill>
                  <a:schemeClr val="bg2"/>
                </a:solidFill>
                <a:ea typeface="宋体" panose="02010600030101010101" pitchFamily="2" charset="-122"/>
              </a:rPr>
              <a:t>- semester : Semester</a:t>
            </a:r>
            <a:endParaRPr lang="en-US" altLang="zh-CN" sz="1000" b="0">
              <a:solidFill>
                <a:schemeClr val="bg2"/>
              </a:solidFill>
              <a:latin typeface="ZapfHumnst BT" pitchFamily="34" charset="0"/>
              <a:ea typeface="宋体" panose="02010600030101010101" pitchFamily="2" charset="-122"/>
            </a:endParaRPr>
          </a:p>
        </p:txBody>
      </p:sp>
      <p:sp>
        <p:nvSpPr>
          <p:cNvPr id="464977" name="Rectangle 81"/>
          <p:cNvSpPr>
            <a:spLocks noChangeArrowheads="1"/>
          </p:cNvSpPr>
          <p:nvPr/>
        </p:nvSpPr>
        <p:spPr bwMode="auto">
          <a:xfrm>
            <a:off x="5251450" y="3446463"/>
            <a:ext cx="306388" cy="244475"/>
          </a:xfrm>
          <a:prstGeom prst="rect">
            <a:avLst/>
          </a:prstGeom>
          <a:noFill/>
          <a:ln w="9525">
            <a:noFill/>
            <a:miter lim="800000"/>
          </a:ln>
        </p:spPr>
        <p:txBody>
          <a:bodyPr wrap="none" lIns="0" tIns="0" rIns="0" bIns="0">
            <a:spAutoFit/>
          </a:bodyPr>
          <a:lstStyle/>
          <a:p>
            <a:pPr algn="l"/>
            <a:r>
              <a:rPr lang="en-US" altLang="zh-CN" sz="1600" b="0">
                <a:solidFill>
                  <a:srgbClr val="FFFF00"/>
                </a:solidFill>
                <a:ea typeface="宋体" panose="02010600030101010101" pitchFamily="2" charset="-122"/>
              </a:rPr>
              <a:t>0..*</a:t>
            </a:r>
            <a:endParaRPr lang="en-US" altLang="zh-CN" sz="1600" b="0">
              <a:solidFill>
                <a:srgbClr val="FFFF00"/>
              </a:solidFill>
              <a:ea typeface="宋体" panose="02010600030101010101" pitchFamily="2" charset="-122"/>
            </a:endParaRPr>
          </a:p>
        </p:txBody>
      </p:sp>
      <p:sp>
        <p:nvSpPr>
          <p:cNvPr id="464980" name="Freeform 84"/>
          <p:cNvSpPr/>
          <p:nvPr/>
        </p:nvSpPr>
        <p:spPr bwMode="auto">
          <a:xfrm>
            <a:off x="3324225" y="3275013"/>
            <a:ext cx="311150" cy="166687"/>
          </a:xfrm>
          <a:custGeom>
            <a:avLst/>
            <a:gdLst/>
            <a:ahLst/>
            <a:cxnLst>
              <a:cxn ang="0">
                <a:pos x="0" y="58"/>
              </a:cxn>
              <a:cxn ang="0">
                <a:pos x="92" y="105"/>
              </a:cxn>
              <a:cxn ang="0">
                <a:pos x="196" y="58"/>
              </a:cxn>
              <a:cxn ang="0">
                <a:pos x="92" y="0"/>
              </a:cxn>
              <a:cxn ang="0">
                <a:pos x="0" y="58"/>
              </a:cxn>
            </a:cxnLst>
            <a:rect l="0" t="0" r="r" b="b"/>
            <a:pathLst>
              <a:path w="196" h="105">
                <a:moveTo>
                  <a:pt x="0" y="58"/>
                </a:moveTo>
                <a:lnTo>
                  <a:pt x="92" y="105"/>
                </a:lnTo>
                <a:lnTo>
                  <a:pt x="196" y="58"/>
                </a:lnTo>
                <a:lnTo>
                  <a:pt x="92" y="0"/>
                </a:lnTo>
                <a:lnTo>
                  <a:pt x="0" y="58"/>
                </a:lnTo>
                <a:close/>
              </a:path>
            </a:pathLst>
          </a:custGeom>
          <a:solidFill>
            <a:srgbClr val="C0C0C0"/>
          </a:solidFill>
          <a:ln w="12700" cmpd="sng">
            <a:solidFill>
              <a:schemeClr val="tx1"/>
            </a:solidFill>
            <a:prstDash val="solid"/>
            <a:round/>
          </a:ln>
        </p:spPr>
        <p:txBody>
          <a:bodyPr/>
          <a:lstStyle/>
          <a:p>
            <a:endParaRPr lang="en-US"/>
          </a:p>
        </p:txBody>
      </p:sp>
      <p:sp>
        <p:nvSpPr>
          <p:cNvPr id="464979" name="Rectangle 83"/>
          <p:cNvSpPr>
            <a:spLocks noChangeArrowheads="1"/>
          </p:cNvSpPr>
          <p:nvPr/>
        </p:nvSpPr>
        <p:spPr bwMode="auto">
          <a:xfrm>
            <a:off x="3503613" y="2965450"/>
            <a:ext cx="112712" cy="244475"/>
          </a:xfrm>
          <a:prstGeom prst="rect">
            <a:avLst/>
          </a:prstGeom>
          <a:noFill/>
          <a:ln w="9525">
            <a:noFill/>
            <a:miter lim="800000"/>
          </a:ln>
        </p:spPr>
        <p:txBody>
          <a:bodyPr wrap="none" lIns="0" tIns="0" rIns="0" bIns="0">
            <a:spAutoFit/>
          </a:bodyPr>
          <a:lstStyle/>
          <a:p>
            <a:pPr algn="l"/>
            <a:r>
              <a:rPr lang="en-US" altLang="zh-CN" sz="1600" b="0">
                <a:solidFill>
                  <a:srgbClr val="FFFF00"/>
                </a:solidFill>
                <a:ea typeface="宋体" panose="02010600030101010101" pitchFamily="2" charset="-122"/>
              </a:rPr>
              <a:t>1</a:t>
            </a:r>
            <a:endParaRPr lang="en-US" altLang="zh-CN" sz="1600" b="0">
              <a:solidFill>
                <a:srgbClr val="FFFF00"/>
              </a:solidFill>
              <a:ea typeface="宋体" panose="02010600030101010101" pitchFamily="2" charset="-122"/>
            </a:endParaRPr>
          </a:p>
        </p:txBody>
      </p:sp>
      <p:sp>
        <p:nvSpPr>
          <p:cNvPr id="464983" name="Line 87"/>
          <p:cNvSpPr>
            <a:spLocks noChangeShapeType="1"/>
          </p:cNvSpPr>
          <p:nvPr/>
        </p:nvSpPr>
        <p:spPr bwMode="auto">
          <a:xfrm>
            <a:off x="3638550" y="3362325"/>
            <a:ext cx="2000250" cy="0"/>
          </a:xfrm>
          <a:prstGeom prst="line">
            <a:avLst/>
          </a:prstGeom>
          <a:noFill/>
          <a:ln w="9525">
            <a:solidFill>
              <a:schemeClr val="tx1"/>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7" name="Rectangle 3"/>
          <p:cNvSpPr>
            <a:spLocks noGrp="1" noChangeArrowheads="1"/>
          </p:cNvSpPr>
          <p:nvPr>
            <p:ph idx="1"/>
          </p:nvPr>
        </p:nvSpPr>
        <p:spPr>
          <a:xfrm>
            <a:off x="361950" y="1052513"/>
            <a:ext cx="8489950" cy="1538287"/>
          </a:xfrm>
        </p:spPr>
        <p:txBody>
          <a:bodyPr/>
          <a:lstStyle/>
          <a:p>
            <a:r>
              <a:rPr lang="en-US" altLang="zh-CN">
                <a:ea typeface="宋体" panose="02010600030101010101" pitchFamily="2" charset="-122"/>
              </a:rPr>
              <a:t>Indicates that it is possible to navigate from an associating class to the target class using the association</a:t>
            </a:r>
            <a:endParaRPr lang="en-US" altLang="zh-CN">
              <a:ea typeface="宋体" panose="02010600030101010101" pitchFamily="2" charset="-122"/>
            </a:endParaRPr>
          </a:p>
        </p:txBody>
      </p:sp>
      <p:sp>
        <p:nvSpPr>
          <p:cNvPr id="487426" name="Rectangle 2"/>
          <p:cNvSpPr>
            <a:spLocks noGrp="1" noChangeArrowheads="1"/>
          </p:cNvSpPr>
          <p:nvPr>
            <p:ph type="title"/>
          </p:nvPr>
        </p:nvSpPr>
        <p:spPr>
          <a:xfrm>
            <a:off x="457200" y="62367"/>
            <a:ext cx="8229600" cy="1143000"/>
          </a:xfrm>
        </p:spPr>
        <p:txBody>
          <a:bodyPr/>
          <a:lstStyle/>
          <a:p>
            <a:r>
              <a:rPr lang="en-US" altLang="zh-CN" dirty="0">
                <a:ea typeface="宋体" panose="02010600030101010101" pitchFamily="2" charset="-122"/>
              </a:rPr>
              <a:t>Review: What Is Navigability?</a:t>
            </a:r>
            <a:endParaRPr lang="en-US" altLang="zh-CN" dirty="0">
              <a:ea typeface="宋体" panose="02010600030101010101" pitchFamily="2" charset="-122"/>
            </a:endParaRPr>
          </a:p>
        </p:txBody>
      </p:sp>
      <p:sp>
        <p:nvSpPr>
          <p:cNvPr id="487470" name="Line 46"/>
          <p:cNvSpPr>
            <a:spLocks noChangeShapeType="1"/>
          </p:cNvSpPr>
          <p:nvPr/>
        </p:nvSpPr>
        <p:spPr bwMode="auto">
          <a:xfrm flipH="1">
            <a:off x="4054475" y="5110163"/>
            <a:ext cx="1204913" cy="0"/>
          </a:xfrm>
          <a:prstGeom prst="line">
            <a:avLst/>
          </a:prstGeom>
          <a:noFill/>
          <a:ln w="12700">
            <a:solidFill>
              <a:schemeClr val="tx1"/>
            </a:solidFill>
            <a:round/>
          </a:ln>
        </p:spPr>
        <p:txBody>
          <a:bodyPr/>
          <a:lstStyle/>
          <a:p>
            <a:endParaRPr lang="en-US"/>
          </a:p>
        </p:txBody>
      </p:sp>
      <p:sp>
        <p:nvSpPr>
          <p:cNvPr id="487471" name="Rectangle 47"/>
          <p:cNvSpPr>
            <a:spLocks noChangeArrowheads="1"/>
          </p:cNvSpPr>
          <p:nvPr/>
        </p:nvSpPr>
        <p:spPr bwMode="auto">
          <a:xfrm>
            <a:off x="2241550" y="2716213"/>
            <a:ext cx="2411413" cy="927100"/>
          </a:xfrm>
          <a:prstGeom prst="rect">
            <a:avLst/>
          </a:prstGeom>
          <a:solidFill>
            <a:srgbClr val="FFFFCC"/>
          </a:solidFill>
          <a:ln w="12700">
            <a:solidFill>
              <a:srgbClr val="990033"/>
            </a:solidFill>
            <a:miter lim="800000"/>
          </a:ln>
        </p:spPr>
        <p:txBody>
          <a:bodyPr/>
          <a:lstStyle/>
          <a:p>
            <a:endParaRPr lang="en-US"/>
          </a:p>
        </p:txBody>
      </p:sp>
      <p:sp>
        <p:nvSpPr>
          <p:cNvPr id="487472" name="Rectangle 48"/>
          <p:cNvSpPr>
            <a:spLocks noChangeArrowheads="1"/>
          </p:cNvSpPr>
          <p:nvPr/>
        </p:nvSpPr>
        <p:spPr bwMode="auto">
          <a:xfrm>
            <a:off x="2497138" y="2997200"/>
            <a:ext cx="1962150" cy="244475"/>
          </a:xfrm>
          <a:prstGeom prst="rect">
            <a:avLst/>
          </a:prstGeom>
          <a:noFill/>
          <a:ln w="9525">
            <a:noFill/>
            <a:miter lim="800000"/>
          </a:ln>
        </p:spPr>
        <p:txBody>
          <a:bodyPr wrap="none" lIns="0" tIns="0" rIns="0" bIns="0">
            <a:spAutoFit/>
          </a:bodyPr>
          <a:lstStyle/>
          <a:p>
            <a:r>
              <a:rPr lang="en-US" altLang="zh-CN" sz="1600" b="0">
                <a:solidFill>
                  <a:srgbClr val="000000"/>
                </a:solidFill>
                <a:ea typeface="宋体" panose="02010600030101010101" pitchFamily="2" charset="-122"/>
              </a:rPr>
              <a:t>RegistrationController</a:t>
            </a:r>
            <a:endParaRPr lang="en-US" altLang="zh-CN" sz="1600" b="0">
              <a:ea typeface="宋体" panose="02010600030101010101" pitchFamily="2" charset="-122"/>
            </a:endParaRPr>
          </a:p>
        </p:txBody>
      </p:sp>
      <p:sp>
        <p:nvSpPr>
          <p:cNvPr id="487473" name="Rectangle 49"/>
          <p:cNvSpPr>
            <a:spLocks noChangeArrowheads="1"/>
          </p:cNvSpPr>
          <p:nvPr/>
        </p:nvSpPr>
        <p:spPr bwMode="auto">
          <a:xfrm>
            <a:off x="2241550" y="3324225"/>
            <a:ext cx="2411413" cy="319088"/>
          </a:xfrm>
          <a:prstGeom prst="rect">
            <a:avLst/>
          </a:prstGeom>
          <a:noFill/>
          <a:ln w="12700">
            <a:solidFill>
              <a:srgbClr val="990033"/>
            </a:solidFill>
            <a:miter lim="800000"/>
          </a:ln>
        </p:spPr>
        <p:txBody>
          <a:bodyPr/>
          <a:lstStyle/>
          <a:p>
            <a:endParaRPr lang="en-US"/>
          </a:p>
        </p:txBody>
      </p:sp>
      <p:sp>
        <p:nvSpPr>
          <p:cNvPr id="487474" name="Rectangle 50"/>
          <p:cNvSpPr>
            <a:spLocks noChangeArrowheads="1"/>
          </p:cNvSpPr>
          <p:nvPr/>
        </p:nvSpPr>
        <p:spPr bwMode="auto">
          <a:xfrm>
            <a:off x="2241550" y="3451225"/>
            <a:ext cx="2411413" cy="192088"/>
          </a:xfrm>
          <a:prstGeom prst="rect">
            <a:avLst/>
          </a:prstGeom>
          <a:noFill/>
          <a:ln w="12700">
            <a:solidFill>
              <a:srgbClr val="990033"/>
            </a:solidFill>
            <a:miter lim="800000"/>
          </a:ln>
        </p:spPr>
        <p:txBody>
          <a:bodyPr/>
          <a:lstStyle/>
          <a:p>
            <a:endParaRPr lang="en-US"/>
          </a:p>
        </p:txBody>
      </p:sp>
      <p:sp>
        <p:nvSpPr>
          <p:cNvPr id="487475" name="Rectangle 51"/>
          <p:cNvSpPr>
            <a:spLocks noChangeArrowheads="1"/>
          </p:cNvSpPr>
          <p:nvPr/>
        </p:nvSpPr>
        <p:spPr bwMode="auto">
          <a:xfrm>
            <a:off x="2903538" y="2754313"/>
            <a:ext cx="1130300" cy="244475"/>
          </a:xfrm>
          <a:prstGeom prst="rect">
            <a:avLst/>
          </a:prstGeom>
          <a:noFill/>
          <a:ln w="9525">
            <a:noFill/>
            <a:miter lim="800000"/>
          </a:ln>
        </p:spPr>
        <p:txBody>
          <a:bodyPr wrap="none" lIns="0" tIns="0" rIns="0" bIns="0">
            <a:spAutoFit/>
          </a:bodyPr>
          <a:lstStyle/>
          <a:p>
            <a:pPr algn="l"/>
            <a:r>
              <a:rPr lang="en-US" altLang="zh-CN" sz="1600" b="0">
                <a:solidFill>
                  <a:srgbClr val="000000"/>
                </a:solidFill>
                <a:ea typeface="宋体" panose="02010600030101010101" pitchFamily="2" charset="-122"/>
              </a:rPr>
              <a:t>&lt;&lt;Control&gt;&gt;</a:t>
            </a:r>
            <a:endParaRPr lang="en-US" altLang="zh-CN" sz="1000" b="0">
              <a:ea typeface="宋体" panose="02010600030101010101" pitchFamily="2" charset="-122"/>
            </a:endParaRPr>
          </a:p>
        </p:txBody>
      </p:sp>
      <p:sp>
        <p:nvSpPr>
          <p:cNvPr id="487476" name="Rectangle 52"/>
          <p:cNvSpPr>
            <a:spLocks noChangeArrowheads="1"/>
          </p:cNvSpPr>
          <p:nvPr/>
        </p:nvSpPr>
        <p:spPr bwMode="auto">
          <a:xfrm>
            <a:off x="5259388" y="4645025"/>
            <a:ext cx="1693862" cy="927100"/>
          </a:xfrm>
          <a:prstGeom prst="rect">
            <a:avLst/>
          </a:prstGeom>
          <a:solidFill>
            <a:srgbClr val="FFFFCC"/>
          </a:solidFill>
          <a:ln w="12700">
            <a:solidFill>
              <a:srgbClr val="990033"/>
            </a:solidFill>
            <a:miter lim="800000"/>
          </a:ln>
        </p:spPr>
        <p:txBody>
          <a:bodyPr/>
          <a:lstStyle/>
          <a:p>
            <a:endParaRPr lang="en-US"/>
          </a:p>
        </p:txBody>
      </p:sp>
      <p:sp>
        <p:nvSpPr>
          <p:cNvPr id="487477" name="Rectangle 53"/>
          <p:cNvSpPr>
            <a:spLocks noChangeArrowheads="1"/>
          </p:cNvSpPr>
          <p:nvPr/>
        </p:nvSpPr>
        <p:spPr bwMode="auto">
          <a:xfrm>
            <a:off x="5422900" y="4840288"/>
            <a:ext cx="1377950" cy="244475"/>
          </a:xfrm>
          <a:prstGeom prst="rect">
            <a:avLst/>
          </a:prstGeom>
          <a:noFill/>
          <a:ln w="9525">
            <a:noFill/>
            <a:miter lim="800000"/>
          </a:ln>
        </p:spPr>
        <p:txBody>
          <a:bodyPr wrap="none" lIns="0" tIns="0" rIns="0" bIns="0">
            <a:spAutoFit/>
          </a:bodyPr>
          <a:lstStyle/>
          <a:p>
            <a:r>
              <a:rPr lang="en-US" altLang="zh-CN" sz="1600" b="0">
                <a:solidFill>
                  <a:srgbClr val="000000"/>
                </a:solidFill>
                <a:ea typeface="宋体" panose="02010600030101010101" pitchFamily="2" charset="-122"/>
              </a:rPr>
              <a:t>CourseOffering</a:t>
            </a:r>
            <a:endParaRPr lang="en-US" altLang="zh-CN" sz="1600" b="0">
              <a:ea typeface="宋体" panose="02010600030101010101" pitchFamily="2" charset="-122"/>
            </a:endParaRPr>
          </a:p>
        </p:txBody>
      </p:sp>
      <p:sp>
        <p:nvSpPr>
          <p:cNvPr id="487478" name="Rectangle 54"/>
          <p:cNvSpPr>
            <a:spLocks noChangeArrowheads="1"/>
          </p:cNvSpPr>
          <p:nvPr/>
        </p:nvSpPr>
        <p:spPr bwMode="auto">
          <a:xfrm>
            <a:off x="5259388" y="5235575"/>
            <a:ext cx="1693862" cy="336550"/>
          </a:xfrm>
          <a:prstGeom prst="rect">
            <a:avLst/>
          </a:prstGeom>
          <a:noFill/>
          <a:ln w="12700">
            <a:solidFill>
              <a:srgbClr val="990033"/>
            </a:solidFill>
            <a:miter lim="800000"/>
          </a:ln>
        </p:spPr>
        <p:txBody>
          <a:bodyPr/>
          <a:lstStyle/>
          <a:p>
            <a:endParaRPr lang="en-US"/>
          </a:p>
        </p:txBody>
      </p:sp>
      <p:sp>
        <p:nvSpPr>
          <p:cNvPr id="487479" name="Rectangle 55"/>
          <p:cNvSpPr>
            <a:spLocks noChangeArrowheads="1"/>
          </p:cNvSpPr>
          <p:nvPr/>
        </p:nvSpPr>
        <p:spPr bwMode="auto">
          <a:xfrm>
            <a:off x="5259388" y="5364163"/>
            <a:ext cx="1693862" cy="207962"/>
          </a:xfrm>
          <a:prstGeom prst="rect">
            <a:avLst/>
          </a:prstGeom>
          <a:noFill/>
          <a:ln w="12700">
            <a:solidFill>
              <a:srgbClr val="990033"/>
            </a:solidFill>
            <a:miter lim="800000"/>
          </a:ln>
        </p:spPr>
        <p:txBody>
          <a:bodyPr/>
          <a:lstStyle/>
          <a:p>
            <a:endParaRPr lang="en-US"/>
          </a:p>
        </p:txBody>
      </p:sp>
      <p:sp>
        <p:nvSpPr>
          <p:cNvPr id="487481" name="Rectangle 57"/>
          <p:cNvSpPr>
            <a:spLocks noChangeArrowheads="1"/>
          </p:cNvSpPr>
          <p:nvPr/>
        </p:nvSpPr>
        <p:spPr bwMode="auto">
          <a:xfrm>
            <a:off x="2857500" y="4645025"/>
            <a:ext cx="1196975" cy="927100"/>
          </a:xfrm>
          <a:prstGeom prst="rect">
            <a:avLst/>
          </a:prstGeom>
          <a:solidFill>
            <a:srgbClr val="FFFFCC"/>
          </a:solidFill>
          <a:ln w="12700">
            <a:solidFill>
              <a:srgbClr val="990033"/>
            </a:solidFill>
            <a:miter lim="800000"/>
          </a:ln>
        </p:spPr>
        <p:txBody>
          <a:bodyPr/>
          <a:lstStyle/>
          <a:p>
            <a:endParaRPr lang="en-US"/>
          </a:p>
        </p:txBody>
      </p:sp>
      <p:sp>
        <p:nvSpPr>
          <p:cNvPr id="487482" name="Rectangle 58"/>
          <p:cNvSpPr>
            <a:spLocks noChangeArrowheads="1"/>
          </p:cNvSpPr>
          <p:nvPr/>
        </p:nvSpPr>
        <p:spPr bwMode="auto">
          <a:xfrm>
            <a:off x="3009900" y="4840288"/>
            <a:ext cx="844550" cy="244475"/>
          </a:xfrm>
          <a:prstGeom prst="rect">
            <a:avLst/>
          </a:prstGeom>
          <a:noFill/>
          <a:ln w="9525">
            <a:noFill/>
            <a:miter lim="800000"/>
          </a:ln>
        </p:spPr>
        <p:txBody>
          <a:bodyPr wrap="none" lIns="0" tIns="0" rIns="0" bIns="0">
            <a:spAutoFit/>
          </a:bodyPr>
          <a:lstStyle/>
          <a:p>
            <a:r>
              <a:rPr lang="en-US" altLang="zh-CN" sz="1600" b="0">
                <a:solidFill>
                  <a:srgbClr val="000000"/>
                </a:solidFill>
                <a:ea typeface="宋体" panose="02010600030101010101" pitchFamily="2" charset="-122"/>
              </a:rPr>
              <a:t>Schedule</a:t>
            </a:r>
            <a:endParaRPr lang="en-US" altLang="zh-CN" sz="1600" b="0">
              <a:ea typeface="宋体" panose="02010600030101010101" pitchFamily="2" charset="-122"/>
            </a:endParaRPr>
          </a:p>
        </p:txBody>
      </p:sp>
      <p:sp>
        <p:nvSpPr>
          <p:cNvPr id="487483" name="Rectangle 59"/>
          <p:cNvSpPr>
            <a:spLocks noChangeArrowheads="1"/>
          </p:cNvSpPr>
          <p:nvPr/>
        </p:nvSpPr>
        <p:spPr bwMode="auto">
          <a:xfrm>
            <a:off x="2857500" y="5235575"/>
            <a:ext cx="1196975" cy="336550"/>
          </a:xfrm>
          <a:prstGeom prst="rect">
            <a:avLst/>
          </a:prstGeom>
          <a:noFill/>
          <a:ln w="12700">
            <a:solidFill>
              <a:srgbClr val="990033"/>
            </a:solidFill>
            <a:miter lim="800000"/>
          </a:ln>
        </p:spPr>
        <p:txBody>
          <a:bodyPr/>
          <a:lstStyle/>
          <a:p>
            <a:endParaRPr lang="en-US"/>
          </a:p>
        </p:txBody>
      </p:sp>
      <p:sp>
        <p:nvSpPr>
          <p:cNvPr id="487484" name="Rectangle 60"/>
          <p:cNvSpPr>
            <a:spLocks noChangeArrowheads="1"/>
          </p:cNvSpPr>
          <p:nvPr/>
        </p:nvSpPr>
        <p:spPr bwMode="auto">
          <a:xfrm>
            <a:off x="2857500" y="5364163"/>
            <a:ext cx="1196975" cy="207962"/>
          </a:xfrm>
          <a:prstGeom prst="rect">
            <a:avLst/>
          </a:prstGeom>
          <a:noFill/>
          <a:ln w="12700">
            <a:solidFill>
              <a:srgbClr val="990033"/>
            </a:solidFill>
            <a:miter lim="800000"/>
          </a:ln>
        </p:spPr>
        <p:txBody>
          <a:bodyPr/>
          <a:lstStyle/>
          <a:p>
            <a:endParaRPr lang="en-US"/>
          </a:p>
        </p:txBody>
      </p:sp>
      <p:sp>
        <p:nvSpPr>
          <p:cNvPr id="487486" name="Line 62"/>
          <p:cNvSpPr>
            <a:spLocks noChangeShapeType="1"/>
          </p:cNvSpPr>
          <p:nvPr/>
        </p:nvSpPr>
        <p:spPr bwMode="auto">
          <a:xfrm rot="10800000" flipV="1">
            <a:off x="3455988" y="3643313"/>
            <a:ext cx="1587" cy="1001712"/>
          </a:xfrm>
          <a:prstGeom prst="line">
            <a:avLst/>
          </a:prstGeom>
          <a:noFill/>
          <a:ln w="12700">
            <a:solidFill>
              <a:schemeClr val="tx1"/>
            </a:solidFill>
            <a:round/>
            <a:tailEnd type="arrow" w="lg" len="lg"/>
          </a:ln>
        </p:spPr>
        <p:txBody>
          <a:bodyPr/>
          <a:lstStyle/>
          <a:p>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016" name="Rectangle 72"/>
          <p:cNvSpPr>
            <a:spLocks noChangeArrowheads="1"/>
          </p:cNvSpPr>
          <p:nvPr/>
        </p:nvSpPr>
        <p:spPr bwMode="auto">
          <a:xfrm>
            <a:off x="1219200" y="1975767"/>
            <a:ext cx="5875338" cy="1473200"/>
          </a:xfrm>
          <a:prstGeom prst="rect">
            <a:avLst/>
          </a:prstGeom>
          <a:noFill/>
          <a:ln w="28575">
            <a:noFill/>
            <a:miter lim="800000"/>
          </a:ln>
          <a:effectLst>
            <a:outerShdw dist="35921" dir="2700000" algn="ctr" rotWithShape="0">
              <a:srgbClr val="000000"/>
            </a:outerShdw>
          </a:effectLst>
        </p:spPr>
        <p:txBody>
          <a:bodyPr wrap="none" anchor="ctr"/>
          <a:lstStyle/>
          <a:p>
            <a:endParaRPr lang="en-US"/>
          </a:p>
        </p:txBody>
      </p:sp>
      <p:sp>
        <p:nvSpPr>
          <p:cNvPr id="467021" name="Rectangle 77"/>
          <p:cNvSpPr>
            <a:spLocks noGrp="1" noChangeArrowheads="1"/>
          </p:cNvSpPr>
          <p:nvPr>
            <p:ph idx="1"/>
          </p:nvPr>
        </p:nvSpPr>
        <p:spPr>
          <a:xfrm>
            <a:off x="374650" y="1313780"/>
            <a:ext cx="8423275" cy="5043487"/>
          </a:xfrm>
          <a:noFill/>
        </p:spPr>
        <p:txBody>
          <a:bodyPr/>
          <a:lstStyle/>
          <a:p>
            <a:r>
              <a:rPr lang="en-US" altLang="zh-CN" sz="2800" dirty="0">
                <a:ea typeface="宋体" panose="02010600030101010101" pitchFamily="2" charset="-122"/>
              </a:rPr>
              <a:t>Explore interaction diagrams</a:t>
            </a:r>
            <a:endParaRPr lang="en-US" altLang="zh-CN" sz="2800" dirty="0">
              <a:ea typeface="宋体" panose="02010600030101010101" pitchFamily="2" charset="-122"/>
            </a:endParaRPr>
          </a:p>
          <a:p>
            <a:r>
              <a:rPr lang="en-US" altLang="zh-CN" sz="2800" dirty="0">
                <a:ea typeface="宋体" panose="02010600030101010101" pitchFamily="2" charset="-122"/>
              </a:rPr>
              <a:t>Even when both directions seem required, one may work</a:t>
            </a:r>
            <a:endParaRPr lang="en-US" altLang="zh-CN" sz="2800" dirty="0">
              <a:ea typeface="宋体" panose="02010600030101010101" pitchFamily="2" charset="-122"/>
            </a:endParaRPr>
          </a:p>
          <a:p>
            <a:pPr lvl="1"/>
            <a:r>
              <a:rPr lang="en-US" altLang="zh-CN" sz="2400" dirty="0">
                <a:ea typeface="宋体" panose="02010600030101010101" pitchFamily="2" charset="-122"/>
              </a:rPr>
              <a:t>Navigability in one direction is infrequent</a:t>
            </a:r>
            <a:endParaRPr lang="en-US" altLang="zh-CN" sz="2400" dirty="0">
              <a:ea typeface="宋体" panose="02010600030101010101" pitchFamily="2" charset="-122"/>
            </a:endParaRPr>
          </a:p>
          <a:p>
            <a:pPr lvl="1"/>
            <a:r>
              <a:rPr lang="en-US" altLang="zh-CN" sz="2400" dirty="0">
                <a:ea typeface="宋体" panose="02010600030101010101" pitchFamily="2" charset="-122"/>
              </a:rPr>
              <a:t>Number of instances of one class is small</a:t>
            </a:r>
            <a:endParaRPr lang="en-US" altLang="zh-CN" sz="2400" dirty="0">
              <a:ea typeface="宋体" panose="02010600030101010101" pitchFamily="2" charset="-122"/>
            </a:endParaRPr>
          </a:p>
        </p:txBody>
      </p:sp>
      <p:sp>
        <p:nvSpPr>
          <p:cNvPr id="467020" name="Rectangle 76"/>
          <p:cNvSpPr>
            <a:spLocks noGrp="1" noChangeArrowheads="1"/>
          </p:cNvSpPr>
          <p:nvPr>
            <p:ph type="title"/>
          </p:nvPr>
        </p:nvSpPr>
        <p:spPr>
          <a:xfrm>
            <a:off x="444500" y="184161"/>
            <a:ext cx="8229600" cy="1143000"/>
          </a:xfrm>
          <a:noFill/>
        </p:spPr>
        <p:txBody>
          <a:bodyPr>
            <a:normAutofit/>
          </a:bodyPr>
          <a:lstStyle/>
          <a:p>
            <a:r>
              <a:rPr lang="en-US" altLang="zh-CN" sz="3200" dirty="0">
                <a:ea typeface="宋体" panose="02010600030101010101" pitchFamily="2" charset="-122"/>
              </a:rPr>
              <a:t>Navigability: Which Directions Are Really Needed?</a:t>
            </a:r>
            <a:endParaRPr lang="en-US" altLang="zh-CN" sz="3200" dirty="0">
              <a:ea typeface="宋体" panose="02010600030101010101" pitchFamily="2" charset="-122"/>
            </a:endParaRPr>
          </a:p>
        </p:txBody>
      </p:sp>
      <p:sp>
        <p:nvSpPr>
          <p:cNvPr id="467031" name="Text Box 87"/>
          <p:cNvSpPr txBox="1">
            <a:spLocks noChangeArrowheads="1"/>
          </p:cNvSpPr>
          <p:nvPr/>
        </p:nvSpPr>
        <p:spPr bwMode="auto">
          <a:xfrm>
            <a:off x="4249738" y="4420517"/>
            <a:ext cx="712787" cy="1006475"/>
          </a:xfrm>
          <a:prstGeom prst="rect">
            <a:avLst/>
          </a:prstGeom>
          <a:noFill/>
          <a:ln w="12700">
            <a:noFill/>
            <a:miter lim="800000"/>
            <a:headEnd type="none" w="sm" len="sm"/>
            <a:tailEnd type="none" w="lg" len="lg"/>
          </a:ln>
          <a:effectLst/>
        </p:spPr>
        <p:txBody>
          <a:bodyPr>
            <a:spAutoFit/>
          </a:bodyPr>
          <a:lstStyle/>
          <a:p>
            <a:pPr>
              <a:spcBef>
                <a:spcPct val="50000"/>
              </a:spcBef>
            </a:pPr>
            <a:r>
              <a:rPr lang="en-US" altLang="zh-CN" sz="6000">
                <a:solidFill>
                  <a:srgbClr val="00CCFF"/>
                </a:solidFill>
                <a:latin typeface="Franklin Gothic Medium" panose="020B0603020102020204" pitchFamily="34" charset="0"/>
                <a:ea typeface="宋体" panose="02010600030101010101" pitchFamily="2" charset="-122"/>
              </a:rPr>
              <a:t>?</a:t>
            </a:r>
            <a:endParaRPr lang="en-US" altLang="zh-CN" sz="6000">
              <a:solidFill>
                <a:srgbClr val="00CCFF"/>
              </a:solidFill>
              <a:latin typeface="Franklin Gothic Medium" panose="020B0603020102020204" pitchFamily="34" charset="0"/>
              <a:ea typeface="宋体" panose="02010600030101010101" pitchFamily="2" charset="-122"/>
            </a:endParaRPr>
          </a:p>
        </p:txBody>
      </p:sp>
      <p:sp>
        <p:nvSpPr>
          <p:cNvPr id="467072" name="Rectangle 128"/>
          <p:cNvSpPr>
            <a:spLocks noChangeArrowheads="1"/>
          </p:cNvSpPr>
          <p:nvPr/>
        </p:nvSpPr>
        <p:spPr bwMode="auto">
          <a:xfrm>
            <a:off x="2892425" y="5517480"/>
            <a:ext cx="1595438" cy="855662"/>
          </a:xfrm>
          <a:prstGeom prst="rect">
            <a:avLst/>
          </a:prstGeom>
          <a:solidFill>
            <a:srgbClr val="FFFFCC"/>
          </a:solidFill>
          <a:ln w="9525">
            <a:solidFill>
              <a:srgbClr val="8A0E5E"/>
            </a:solidFill>
            <a:miter lim="800000"/>
          </a:ln>
        </p:spPr>
        <p:txBody>
          <a:bodyPr/>
          <a:lstStyle/>
          <a:p>
            <a:endParaRPr lang="en-US"/>
          </a:p>
        </p:txBody>
      </p:sp>
      <p:sp>
        <p:nvSpPr>
          <p:cNvPr id="467073" name="Line 129"/>
          <p:cNvSpPr>
            <a:spLocks noChangeShapeType="1"/>
          </p:cNvSpPr>
          <p:nvPr/>
        </p:nvSpPr>
        <p:spPr bwMode="auto">
          <a:xfrm>
            <a:off x="2892425" y="5996905"/>
            <a:ext cx="1585913" cy="1587"/>
          </a:xfrm>
          <a:prstGeom prst="line">
            <a:avLst/>
          </a:prstGeom>
          <a:noFill/>
          <a:ln w="9525">
            <a:solidFill>
              <a:srgbClr val="8A0E5E"/>
            </a:solidFill>
            <a:round/>
          </a:ln>
        </p:spPr>
        <p:txBody>
          <a:bodyPr/>
          <a:lstStyle/>
          <a:p>
            <a:endParaRPr lang="en-US"/>
          </a:p>
        </p:txBody>
      </p:sp>
      <p:sp>
        <p:nvSpPr>
          <p:cNvPr id="467074" name="Line 130"/>
          <p:cNvSpPr>
            <a:spLocks noChangeShapeType="1"/>
          </p:cNvSpPr>
          <p:nvPr/>
        </p:nvSpPr>
        <p:spPr bwMode="auto">
          <a:xfrm>
            <a:off x="2892425" y="6133430"/>
            <a:ext cx="1585913" cy="1587"/>
          </a:xfrm>
          <a:prstGeom prst="line">
            <a:avLst/>
          </a:prstGeom>
          <a:noFill/>
          <a:ln w="9525">
            <a:solidFill>
              <a:srgbClr val="8A0E5E"/>
            </a:solidFill>
            <a:round/>
          </a:ln>
        </p:spPr>
        <p:txBody>
          <a:bodyPr/>
          <a:lstStyle/>
          <a:p>
            <a:endParaRPr lang="en-US"/>
          </a:p>
        </p:txBody>
      </p:sp>
      <p:sp>
        <p:nvSpPr>
          <p:cNvPr id="467049" name="Rectangle 105"/>
          <p:cNvSpPr>
            <a:spLocks noChangeArrowheads="1"/>
          </p:cNvSpPr>
          <p:nvPr/>
        </p:nvSpPr>
        <p:spPr bwMode="auto">
          <a:xfrm>
            <a:off x="2449513" y="6146130"/>
            <a:ext cx="298159"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0..4</a:t>
            </a:r>
            <a:endParaRPr lang="en-US" altLang="zh-CN" b="0" dirty="0">
              <a:solidFill>
                <a:srgbClr val="FF0000"/>
              </a:solidFill>
              <a:ea typeface="宋体" panose="02010600030101010101" pitchFamily="2" charset="-122"/>
            </a:endParaRPr>
          </a:p>
        </p:txBody>
      </p:sp>
      <p:sp>
        <p:nvSpPr>
          <p:cNvPr id="467050" name="Rectangle 106"/>
          <p:cNvSpPr>
            <a:spLocks noChangeArrowheads="1"/>
          </p:cNvSpPr>
          <p:nvPr/>
        </p:nvSpPr>
        <p:spPr bwMode="auto">
          <a:xfrm>
            <a:off x="1431925" y="6146130"/>
            <a:ext cx="269304"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67051" name="Text Box 107"/>
          <p:cNvSpPr txBox="1">
            <a:spLocks noChangeArrowheads="1"/>
          </p:cNvSpPr>
          <p:nvPr/>
        </p:nvSpPr>
        <p:spPr bwMode="auto">
          <a:xfrm>
            <a:off x="1204913" y="5657180"/>
            <a:ext cx="1698625" cy="304800"/>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primaryCourses</a:t>
            </a:r>
            <a:endParaRPr lang="en-US" altLang="zh-CN" b="0" dirty="0">
              <a:solidFill>
                <a:srgbClr val="FF0000"/>
              </a:solidFill>
              <a:ea typeface="宋体" panose="02010600030101010101" pitchFamily="2" charset="-122"/>
            </a:endParaRPr>
          </a:p>
        </p:txBody>
      </p:sp>
      <p:sp>
        <p:nvSpPr>
          <p:cNvPr id="467063" name="Rectangle 119"/>
          <p:cNvSpPr>
            <a:spLocks noChangeArrowheads="1"/>
          </p:cNvSpPr>
          <p:nvPr/>
        </p:nvSpPr>
        <p:spPr bwMode="auto">
          <a:xfrm>
            <a:off x="3001963" y="5623842"/>
            <a:ext cx="1377950" cy="244475"/>
          </a:xfrm>
          <a:prstGeom prst="rect">
            <a:avLst/>
          </a:prstGeom>
          <a:noFill/>
          <a:ln w="28575">
            <a:noFill/>
            <a:miter lim="800000"/>
          </a:ln>
        </p:spPr>
        <p:txBody>
          <a:bodyPr wrap="none" lIns="0" tIns="0" rIns="0" bIns="0">
            <a:spAutoFit/>
          </a:bodyPr>
          <a:lstStyle/>
          <a:p>
            <a:r>
              <a:rPr lang="en-US" altLang="zh-CN" sz="1600" b="0" dirty="0" err="1">
                <a:ea typeface="宋体" panose="02010600030101010101" pitchFamily="2" charset="-122"/>
              </a:rPr>
              <a:t>CourseOffering</a:t>
            </a:r>
            <a:endParaRPr lang="en-US" altLang="zh-CN" sz="1600" b="0" dirty="0">
              <a:ea typeface="宋体" panose="02010600030101010101" pitchFamily="2" charset="-122"/>
            </a:endParaRPr>
          </a:p>
        </p:txBody>
      </p:sp>
      <p:sp>
        <p:nvSpPr>
          <p:cNvPr id="467067" name="Rectangle 123"/>
          <p:cNvSpPr>
            <a:spLocks noChangeArrowheads="1"/>
          </p:cNvSpPr>
          <p:nvPr/>
        </p:nvSpPr>
        <p:spPr bwMode="auto">
          <a:xfrm>
            <a:off x="252413" y="5517480"/>
            <a:ext cx="1063625" cy="855662"/>
          </a:xfrm>
          <a:prstGeom prst="rect">
            <a:avLst/>
          </a:prstGeom>
          <a:solidFill>
            <a:srgbClr val="FFFFCC"/>
          </a:solidFill>
          <a:ln w="9525">
            <a:solidFill>
              <a:srgbClr val="8A0E5E"/>
            </a:solidFill>
            <a:miter lim="800000"/>
          </a:ln>
        </p:spPr>
        <p:txBody>
          <a:bodyPr/>
          <a:lstStyle/>
          <a:p>
            <a:endParaRPr lang="en-US"/>
          </a:p>
        </p:txBody>
      </p:sp>
      <p:sp>
        <p:nvSpPr>
          <p:cNvPr id="467068" name="Line 124"/>
          <p:cNvSpPr>
            <a:spLocks noChangeShapeType="1"/>
          </p:cNvSpPr>
          <p:nvPr/>
        </p:nvSpPr>
        <p:spPr bwMode="auto">
          <a:xfrm>
            <a:off x="254000" y="5996905"/>
            <a:ext cx="1060450" cy="1587"/>
          </a:xfrm>
          <a:prstGeom prst="line">
            <a:avLst/>
          </a:prstGeom>
          <a:noFill/>
          <a:ln w="9525">
            <a:solidFill>
              <a:srgbClr val="8A0E5E"/>
            </a:solidFill>
            <a:round/>
          </a:ln>
        </p:spPr>
        <p:txBody>
          <a:bodyPr/>
          <a:lstStyle/>
          <a:p>
            <a:endParaRPr lang="en-US"/>
          </a:p>
        </p:txBody>
      </p:sp>
      <p:sp>
        <p:nvSpPr>
          <p:cNvPr id="467069" name="Line 125"/>
          <p:cNvSpPr>
            <a:spLocks noChangeShapeType="1"/>
          </p:cNvSpPr>
          <p:nvPr/>
        </p:nvSpPr>
        <p:spPr bwMode="auto">
          <a:xfrm>
            <a:off x="254000" y="6133430"/>
            <a:ext cx="1060450" cy="1587"/>
          </a:xfrm>
          <a:prstGeom prst="line">
            <a:avLst/>
          </a:prstGeom>
          <a:noFill/>
          <a:ln w="9525">
            <a:solidFill>
              <a:srgbClr val="8A0E5E"/>
            </a:solidFill>
            <a:round/>
          </a:ln>
        </p:spPr>
        <p:txBody>
          <a:bodyPr/>
          <a:lstStyle/>
          <a:p>
            <a:endParaRPr lang="en-US"/>
          </a:p>
        </p:txBody>
      </p:sp>
      <p:sp>
        <p:nvSpPr>
          <p:cNvPr id="467070" name="Rectangle 126"/>
          <p:cNvSpPr>
            <a:spLocks noChangeArrowheads="1"/>
          </p:cNvSpPr>
          <p:nvPr/>
        </p:nvSpPr>
        <p:spPr bwMode="auto">
          <a:xfrm>
            <a:off x="371475" y="5623842"/>
            <a:ext cx="844550" cy="244475"/>
          </a:xfrm>
          <a:prstGeom prst="rect">
            <a:avLst/>
          </a:prstGeom>
          <a:noFill/>
          <a:ln w="28575">
            <a:noFill/>
            <a:miter lim="800000"/>
          </a:ln>
        </p:spPr>
        <p:txBody>
          <a:bodyPr wrap="none" lIns="0" tIns="0" rIns="0" bIns="0">
            <a:spAutoFit/>
          </a:bodyPr>
          <a:lstStyle/>
          <a:p>
            <a:r>
              <a:rPr lang="en-US" altLang="zh-CN" sz="1600" b="0" dirty="0">
                <a:ea typeface="宋体" panose="02010600030101010101" pitchFamily="2" charset="-122"/>
              </a:rPr>
              <a:t>Schedule</a:t>
            </a:r>
            <a:endParaRPr lang="en-US" altLang="zh-CN" sz="1600" b="0" dirty="0">
              <a:ea typeface="宋体" panose="02010600030101010101" pitchFamily="2" charset="-122"/>
            </a:endParaRPr>
          </a:p>
        </p:txBody>
      </p:sp>
      <p:sp>
        <p:nvSpPr>
          <p:cNvPr id="467094" name="Rectangle 150"/>
          <p:cNvSpPr>
            <a:spLocks noChangeArrowheads="1"/>
          </p:cNvSpPr>
          <p:nvPr/>
        </p:nvSpPr>
        <p:spPr bwMode="auto">
          <a:xfrm>
            <a:off x="7350125" y="5517480"/>
            <a:ext cx="1595438" cy="855662"/>
          </a:xfrm>
          <a:prstGeom prst="rect">
            <a:avLst/>
          </a:prstGeom>
          <a:solidFill>
            <a:srgbClr val="FFFFCC"/>
          </a:solidFill>
          <a:ln w="9525">
            <a:solidFill>
              <a:srgbClr val="8A0E5E"/>
            </a:solidFill>
            <a:miter lim="800000"/>
          </a:ln>
        </p:spPr>
        <p:txBody>
          <a:bodyPr/>
          <a:lstStyle/>
          <a:p>
            <a:endParaRPr lang="en-US"/>
          </a:p>
        </p:txBody>
      </p:sp>
      <p:sp>
        <p:nvSpPr>
          <p:cNvPr id="467095" name="Line 151"/>
          <p:cNvSpPr>
            <a:spLocks noChangeShapeType="1"/>
          </p:cNvSpPr>
          <p:nvPr/>
        </p:nvSpPr>
        <p:spPr bwMode="auto">
          <a:xfrm>
            <a:off x="7350125" y="5996905"/>
            <a:ext cx="1585913" cy="1587"/>
          </a:xfrm>
          <a:prstGeom prst="line">
            <a:avLst/>
          </a:prstGeom>
          <a:noFill/>
          <a:ln w="9525">
            <a:solidFill>
              <a:srgbClr val="8A0E5E"/>
            </a:solidFill>
            <a:round/>
          </a:ln>
        </p:spPr>
        <p:txBody>
          <a:bodyPr/>
          <a:lstStyle/>
          <a:p>
            <a:endParaRPr lang="en-US"/>
          </a:p>
        </p:txBody>
      </p:sp>
      <p:sp>
        <p:nvSpPr>
          <p:cNvPr id="467096" name="Line 152"/>
          <p:cNvSpPr>
            <a:spLocks noChangeShapeType="1"/>
          </p:cNvSpPr>
          <p:nvPr/>
        </p:nvSpPr>
        <p:spPr bwMode="auto">
          <a:xfrm>
            <a:off x="7350125" y="6133430"/>
            <a:ext cx="1585913" cy="1587"/>
          </a:xfrm>
          <a:prstGeom prst="line">
            <a:avLst/>
          </a:prstGeom>
          <a:noFill/>
          <a:ln w="9525">
            <a:solidFill>
              <a:srgbClr val="8A0E5E"/>
            </a:solidFill>
            <a:round/>
          </a:ln>
        </p:spPr>
        <p:txBody>
          <a:bodyPr/>
          <a:lstStyle/>
          <a:p>
            <a:endParaRPr lang="en-US"/>
          </a:p>
        </p:txBody>
      </p:sp>
      <p:sp>
        <p:nvSpPr>
          <p:cNvPr id="467097" name="Line 153"/>
          <p:cNvSpPr>
            <a:spLocks noChangeShapeType="1"/>
          </p:cNvSpPr>
          <p:nvPr/>
        </p:nvSpPr>
        <p:spPr bwMode="auto">
          <a:xfrm flipV="1">
            <a:off x="5786438" y="6006430"/>
            <a:ext cx="1565275" cy="1587"/>
          </a:xfrm>
          <a:prstGeom prst="line">
            <a:avLst/>
          </a:prstGeom>
          <a:noFill/>
          <a:ln w="12700">
            <a:solidFill>
              <a:schemeClr val="tx1"/>
            </a:solidFill>
            <a:round/>
            <a:headEnd type="arrow" w="lg" len="lg"/>
            <a:tailEnd type="none" w="lg" len="lg"/>
          </a:ln>
          <a:effectLst/>
        </p:spPr>
        <p:txBody>
          <a:bodyPr wrap="none" anchor="ctr"/>
          <a:lstStyle/>
          <a:p>
            <a:endParaRPr lang="en-US"/>
          </a:p>
        </p:txBody>
      </p:sp>
      <p:sp>
        <p:nvSpPr>
          <p:cNvPr id="467098" name="Rectangle 154"/>
          <p:cNvSpPr>
            <a:spLocks noChangeArrowheads="1"/>
          </p:cNvSpPr>
          <p:nvPr/>
        </p:nvSpPr>
        <p:spPr bwMode="auto">
          <a:xfrm>
            <a:off x="6907213" y="6146130"/>
            <a:ext cx="298159"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0..4</a:t>
            </a:r>
            <a:endParaRPr lang="en-US" altLang="zh-CN" b="0" dirty="0">
              <a:solidFill>
                <a:srgbClr val="FF0000"/>
              </a:solidFill>
              <a:ea typeface="宋体" panose="02010600030101010101" pitchFamily="2" charset="-122"/>
            </a:endParaRPr>
          </a:p>
        </p:txBody>
      </p:sp>
      <p:sp>
        <p:nvSpPr>
          <p:cNvPr id="467099" name="Rectangle 155"/>
          <p:cNvSpPr>
            <a:spLocks noChangeArrowheads="1"/>
          </p:cNvSpPr>
          <p:nvPr/>
        </p:nvSpPr>
        <p:spPr bwMode="auto">
          <a:xfrm>
            <a:off x="5889625" y="6146130"/>
            <a:ext cx="269304"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67100" name="Text Box 156"/>
          <p:cNvSpPr txBox="1">
            <a:spLocks noChangeArrowheads="1"/>
          </p:cNvSpPr>
          <p:nvPr/>
        </p:nvSpPr>
        <p:spPr bwMode="auto">
          <a:xfrm>
            <a:off x="5662613" y="5657180"/>
            <a:ext cx="1698625" cy="304800"/>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primaryCourses</a:t>
            </a:r>
            <a:endParaRPr lang="en-US" altLang="zh-CN" b="0" dirty="0">
              <a:solidFill>
                <a:srgbClr val="FF0000"/>
              </a:solidFill>
              <a:ea typeface="宋体" panose="02010600030101010101" pitchFamily="2" charset="-122"/>
            </a:endParaRPr>
          </a:p>
        </p:txBody>
      </p:sp>
      <p:sp>
        <p:nvSpPr>
          <p:cNvPr id="467101" name="Rectangle 157"/>
          <p:cNvSpPr>
            <a:spLocks noChangeArrowheads="1"/>
          </p:cNvSpPr>
          <p:nvPr/>
        </p:nvSpPr>
        <p:spPr bwMode="auto">
          <a:xfrm>
            <a:off x="7459663" y="5623842"/>
            <a:ext cx="1377950" cy="244475"/>
          </a:xfrm>
          <a:prstGeom prst="rect">
            <a:avLst/>
          </a:prstGeom>
          <a:noFill/>
          <a:ln w="28575">
            <a:noFill/>
            <a:miter lim="800000"/>
          </a:ln>
        </p:spPr>
        <p:txBody>
          <a:bodyPr wrap="none" lIns="0" tIns="0" rIns="0" bIns="0">
            <a:spAutoFit/>
          </a:bodyPr>
          <a:lstStyle/>
          <a:p>
            <a:r>
              <a:rPr lang="en-US" altLang="zh-CN" sz="1600" b="0" dirty="0" err="1">
                <a:ea typeface="宋体" panose="02010600030101010101" pitchFamily="2" charset="-122"/>
              </a:rPr>
              <a:t>CourseOffering</a:t>
            </a:r>
            <a:endParaRPr lang="en-US" altLang="zh-CN" sz="1600" b="0" dirty="0">
              <a:ea typeface="宋体" panose="02010600030101010101" pitchFamily="2" charset="-122"/>
            </a:endParaRPr>
          </a:p>
        </p:txBody>
      </p:sp>
      <p:sp>
        <p:nvSpPr>
          <p:cNvPr id="467102" name="Rectangle 158"/>
          <p:cNvSpPr>
            <a:spLocks noChangeArrowheads="1"/>
          </p:cNvSpPr>
          <p:nvPr/>
        </p:nvSpPr>
        <p:spPr bwMode="auto">
          <a:xfrm>
            <a:off x="4710113" y="5517480"/>
            <a:ext cx="1063625" cy="855662"/>
          </a:xfrm>
          <a:prstGeom prst="rect">
            <a:avLst/>
          </a:prstGeom>
          <a:solidFill>
            <a:srgbClr val="FFFFCC"/>
          </a:solidFill>
          <a:ln w="9525">
            <a:solidFill>
              <a:srgbClr val="8A0E5E"/>
            </a:solidFill>
            <a:miter lim="800000"/>
          </a:ln>
        </p:spPr>
        <p:txBody>
          <a:bodyPr/>
          <a:lstStyle/>
          <a:p>
            <a:endParaRPr lang="en-US"/>
          </a:p>
        </p:txBody>
      </p:sp>
      <p:sp>
        <p:nvSpPr>
          <p:cNvPr id="467103" name="Line 159"/>
          <p:cNvSpPr>
            <a:spLocks noChangeShapeType="1"/>
          </p:cNvSpPr>
          <p:nvPr/>
        </p:nvSpPr>
        <p:spPr bwMode="auto">
          <a:xfrm>
            <a:off x="4711700" y="5996905"/>
            <a:ext cx="1060450" cy="1587"/>
          </a:xfrm>
          <a:prstGeom prst="line">
            <a:avLst/>
          </a:prstGeom>
          <a:noFill/>
          <a:ln w="9525">
            <a:solidFill>
              <a:srgbClr val="8A0E5E"/>
            </a:solidFill>
            <a:round/>
          </a:ln>
        </p:spPr>
        <p:txBody>
          <a:bodyPr/>
          <a:lstStyle/>
          <a:p>
            <a:endParaRPr lang="en-US"/>
          </a:p>
        </p:txBody>
      </p:sp>
      <p:sp>
        <p:nvSpPr>
          <p:cNvPr id="467104" name="Line 160"/>
          <p:cNvSpPr>
            <a:spLocks noChangeShapeType="1"/>
          </p:cNvSpPr>
          <p:nvPr/>
        </p:nvSpPr>
        <p:spPr bwMode="auto">
          <a:xfrm>
            <a:off x="4711700" y="6133430"/>
            <a:ext cx="1060450" cy="1587"/>
          </a:xfrm>
          <a:prstGeom prst="line">
            <a:avLst/>
          </a:prstGeom>
          <a:noFill/>
          <a:ln w="9525">
            <a:solidFill>
              <a:srgbClr val="8A0E5E"/>
            </a:solidFill>
            <a:round/>
          </a:ln>
        </p:spPr>
        <p:txBody>
          <a:bodyPr/>
          <a:lstStyle/>
          <a:p>
            <a:endParaRPr lang="en-US"/>
          </a:p>
        </p:txBody>
      </p:sp>
      <p:sp>
        <p:nvSpPr>
          <p:cNvPr id="467105" name="Rectangle 161"/>
          <p:cNvSpPr>
            <a:spLocks noChangeArrowheads="1"/>
          </p:cNvSpPr>
          <p:nvPr/>
        </p:nvSpPr>
        <p:spPr bwMode="auto">
          <a:xfrm>
            <a:off x="4829175" y="5623842"/>
            <a:ext cx="844550" cy="244475"/>
          </a:xfrm>
          <a:prstGeom prst="rect">
            <a:avLst/>
          </a:prstGeom>
          <a:noFill/>
          <a:ln w="28575">
            <a:noFill/>
            <a:miter lim="800000"/>
          </a:ln>
        </p:spPr>
        <p:txBody>
          <a:bodyPr wrap="none" lIns="0" tIns="0" rIns="0" bIns="0">
            <a:spAutoFit/>
          </a:bodyPr>
          <a:lstStyle/>
          <a:p>
            <a:r>
              <a:rPr lang="en-US" altLang="zh-CN" sz="1600" b="0" dirty="0">
                <a:ea typeface="宋体" panose="02010600030101010101" pitchFamily="2" charset="-122"/>
              </a:rPr>
              <a:t>Schedule</a:t>
            </a:r>
            <a:endParaRPr lang="en-US" altLang="zh-CN" sz="1600" b="0" dirty="0">
              <a:ea typeface="宋体" panose="02010600030101010101" pitchFamily="2" charset="-122"/>
            </a:endParaRPr>
          </a:p>
        </p:txBody>
      </p:sp>
      <p:sp>
        <p:nvSpPr>
          <p:cNvPr id="467109" name="Rectangle 165"/>
          <p:cNvSpPr>
            <a:spLocks noChangeArrowheads="1"/>
          </p:cNvSpPr>
          <p:nvPr/>
        </p:nvSpPr>
        <p:spPr bwMode="auto">
          <a:xfrm>
            <a:off x="5114925" y="3536280"/>
            <a:ext cx="1595438" cy="855662"/>
          </a:xfrm>
          <a:prstGeom prst="rect">
            <a:avLst/>
          </a:prstGeom>
          <a:solidFill>
            <a:srgbClr val="FFFFCC"/>
          </a:solidFill>
          <a:ln w="9525">
            <a:solidFill>
              <a:srgbClr val="8A0E5E"/>
            </a:solidFill>
            <a:miter lim="800000"/>
          </a:ln>
        </p:spPr>
        <p:txBody>
          <a:bodyPr/>
          <a:lstStyle/>
          <a:p>
            <a:endParaRPr lang="en-US"/>
          </a:p>
        </p:txBody>
      </p:sp>
      <p:sp>
        <p:nvSpPr>
          <p:cNvPr id="467110" name="Line 166"/>
          <p:cNvSpPr>
            <a:spLocks noChangeShapeType="1"/>
          </p:cNvSpPr>
          <p:nvPr/>
        </p:nvSpPr>
        <p:spPr bwMode="auto">
          <a:xfrm>
            <a:off x="5114925" y="4015705"/>
            <a:ext cx="1585913" cy="1587"/>
          </a:xfrm>
          <a:prstGeom prst="line">
            <a:avLst/>
          </a:prstGeom>
          <a:noFill/>
          <a:ln w="9525">
            <a:solidFill>
              <a:srgbClr val="8A0E5E"/>
            </a:solidFill>
            <a:round/>
          </a:ln>
        </p:spPr>
        <p:txBody>
          <a:bodyPr/>
          <a:lstStyle/>
          <a:p>
            <a:endParaRPr lang="en-US"/>
          </a:p>
        </p:txBody>
      </p:sp>
      <p:sp>
        <p:nvSpPr>
          <p:cNvPr id="467111" name="Line 167"/>
          <p:cNvSpPr>
            <a:spLocks noChangeShapeType="1"/>
          </p:cNvSpPr>
          <p:nvPr/>
        </p:nvSpPr>
        <p:spPr bwMode="auto">
          <a:xfrm>
            <a:off x="5114925" y="4152230"/>
            <a:ext cx="1585913" cy="1587"/>
          </a:xfrm>
          <a:prstGeom prst="line">
            <a:avLst/>
          </a:prstGeom>
          <a:noFill/>
          <a:ln w="9525">
            <a:solidFill>
              <a:srgbClr val="8A0E5E"/>
            </a:solidFill>
            <a:round/>
          </a:ln>
        </p:spPr>
        <p:txBody>
          <a:bodyPr/>
          <a:lstStyle/>
          <a:p>
            <a:endParaRPr lang="en-US"/>
          </a:p>
        </p:txBody>
      </p:sp>
      <p:sp>
        <p:nvSpPr>
          <p:cNvPr id="467113" name="Rectangle 169"/>
          <p:cNvSpPr>
            <a:spLocks noChangeArrowheads="1"/>
          </p:cNvSpPr>
          <p:nvPr/>
        </p:nvSpPr>
        <p:spPr bwMode="auto">
          <a:xfrm>
            <a:off x="4672013" y="4164930"/>
            <a:ext cx="298159"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0..4</a:t>
            </a:r>
            <a:endParaRPr lang="en-US" altLang="zh-CN" b="0" dirty="0">
              <a:solidFill>
                <a:srgbClr val="FF0000"/>
              </a:solidFill>
              <a:ea typeface="宋体" panose="02010600030101010101" pitchFamily="2" charset="-122"/>
            </a:endParaRPr>
          </a:p>
        </p:txBody>
      </p:sp>
      <p:sp>
        <p:nvSpPr>
          <p:cNvPr id="467114" name="Rectangle 170"/>
          <p:cNvSpPr>
            <a:spLocks noChangeArrowheads="1"/>
          </p:cNvSpPr>
          <p:nvPr/>
        </p:nvSpPr>
        <p:spPr bwMode="auto">
          <a:xfrm>
            <a:off x="3654425" y="4164930"/>
            <a:ext cx="269304" cy="215444"/>
          </a:xfrm>
          <a:prstGeom prst="rect">
            <a:avLst/>
          </a:prstGeom>
          <a:noFill/>
          <a:ln w="28575">
            <a:noFill/>
            <a:miter lim="800000"/>
          </a:ln>
        </p:spPr>
        <p:txBody>
          <a:bodyPr wrap="none" lIns="0" tIns="0" rIns="0" bIns="0">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67115" name="Text Box 171"/>
          <p:cNvSpPr txBox="1">
            <a:spLocks noChangeArrowheads="1"/>
          </p:cNvSpPr>
          <p:nvPr/>
        </p:nvSpPr>
        <p:spPr bwMode="auto">
          <a:xfrm>
            <a:off x="3427413" y="3675980"/>
            <a:ext cx="1698625" cy="304800"/>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primaryCourses</a:t>
            </a:r>
            <a:endParaRPr lang="en-US" altLang="zh-CN" b="0" dirty="0">
              <a:solidFill>
                <a:srgbClr val="FF0000"/>
              </a:solidFill>
              <a:ea typeface="宋体" panose="02010600030101010101" pitchFamily="2" charset="-122"/>
            </a:endParaRPr>
          </a:p>
        </p:txBody>
      </p:sp>
      <p:sp>
        <p:nvSpPr>
          <p:cNvPr id="467116" name="Rectangle 172"/>
          <p:cNvSpPr>
            <a:spLocks noChangeArrowheads="1"/>
          </p:cNvSpPr>
          <p:nvPr/>
        </p:nvSpPr>
        <p:spPr bwMode="auto">
          <a:xfrm>
            <a:off x="5224463" y="3642642"/>
            <a:ext cx="1377950" cy="244475"/>
          </a:xfrm>
          <a:prstGeom prst="rect">
            <a:avLst/>
          </a:prstGeom>
          <a:noFill/>
          <a:ln w="28575">
            <a:noFill/>
            <a:miter lim="800000"/>
          </a:ln>
        </p:spPr>
        <p:txBody>
          <a:bodyPr wrap="none" lIns="0" tIns="0" rIns="0" bIns="0">
            <a:spAutoFit/>
          </a:bodyPr>
          <a:lstStyle/>
          <a:p>
            <a:r>
              <a:rPr lang="en-US" altLang="zh-CN" sz="1600" b="0" dirty="0" err="1">
                <a:ea typeface="宋体" panose="02010600030101010101" pitchFamily="2" charset="-122"/>
              </a:rPr>
              <a:t>CourseOffering</a:t>
            </a:r>
            <a:endParaRPr lang="en-US" altLang="zh-CN" sz="1600" b="0" dirty="0">
              <a:ea typeface="宋体" panose="02010600030101010101" pitchFamily="2" charset="-122"/>
            </a:endParaRPr>
          </a:p>
        </p:txBody>
      </p:sp>
      <p:sp>
        <p:nvSpPr>
          <p:cNvPr id="467117" name="Rectangle 173"/>
          <p:cNvSpPr>
            <a:spLocks noChangeArrowheads="1"/>
          </p:cNvSpPr>
          <p:nvPr/>
        </p:nvSpPr>
        <p:spPr bwMode="auto">
          <a:xfrm>
            <a:off x="2474913" y="3536280"/>
            <a:ext cx="1063625" cy="855662"/>
          </a:xfrm>
          <a:prstGeom prst="rect">
            <a:avLst/>
          </a:prstGeom>
          <a:solidFill>
            <a:srgbClr val="FFFFCC"/>
          </a:solidFill>
          <a:ln w="9525">
            <a:solidFill>
              <a:srgbClr val="8A0E5E"/>
            </a:solidFill>
            <a:miter lim="800000"/>
          </a:ln>
        </p:spPr>
        <p:txBody>
          <a:bodyPr/>
          <a:lstStyle/>
          <a:p>
            <a:endParaRPr lang="en-US"/>
          </a:p>
        </p:txBody>
      </p:sp>
      <p:sp>
        <p:nvSpPr>
          <p:cNvPr id="467118" name="Line 174"/>
          <p:cNvSpPr>
            <a:spLocks noChangeShapeType="1"/>
          </p:cNvSpPr>
          <p:nvPr/>
        </p:nvSpPr>
        <p:spPr bwMode="auto">
          <a:xfrm>
            <a:off x="2476500" y="4015705"/>
            <a:ext cx="1060450" cy="1587"/>
          </a:xfrm>
          <a:prstGeom prst="line">
            <a:avLst/>
          </a:prstGeom>
          <a:noFill/>
          <a:ln w="9525">
            <a:solidFill>
              <a:srgbClr val="8A0E5E"/>
            </a:solidFill>
            <a:round/>
          </a:ln>
        </p:spPr>
        <p:txBody>
          <a:bodyPr/>
          <a:lstStyle/>
          <a:p>
            <a:endParaRPr lang="en-US"/>
          </a:p>
        </p:txBody>
      </p:sp>
      <p:sp>
        <p:nvSpPr>
          <p:cNvPr id="467119" name="Line 175"/>
          <p:cNvSpPr>
            <a:spLocks noChangeShapeType="1"/>
          </p:cNvSpPr>
          <p:nvPr/>
        </p:nvSpPr>
        <p:spPr bwMode="auto">
          <a:xfrm>
            <a:off x="2476500" y="4152230"/>
            <a:ext cx="1060450" cy="1587"/>
          </a:xfrm>
          <a:prstGeom prst="line">
            <a:avLst/>
          </a:prstGeom>
          <a:noFill/>
          <a:ln w="9525">
            <a:solidFill>
              <a:srgbClr val="8A0E5E"/>
            </a:solidFill>
            <a:round/>
          </a:ln>
        </p:spPr>
        <p:txBody>
          <a:bodyPr/>
          <a:lstStyle/>
          <a:p>
            <a:endParaRPr lang="en-US"/>
          </a:p>
        </p:txBody>
      </p:sp>
      <p:sp>
        <p:nvSpPr>
          <p:cNvPr id="467120" name="Rectangle 176"/>
          <p:cNvSpPr>
            <a:spLocks noChangeArrowheads="1"/>
          </p:cNvSpPr>
          <p:nvPr/>
        </p:nvSpPr>
        <p:spPr bwMode="auto">
          <a:xfrm>
            <a:off x="2593975" y="3642642"/>
            <a:ext cx="844550" cy="244475"/>
          </a:xfrm>
          <a:prstGeom prst="rect">
            <a:avLst/>
          </a:prstGeom>
          <a:noFill/>
          <a:ln w="28575">
            <a:noFill/>
            <a:miter lim="800000"/>
          </a:ln>
        </p:spPr>
        <p:txBody>
          <a:bodyPr wrap="none" lIns="0" tIns="0" rIns="0" bIns="0">
            <a:spAutoFit/>
          </a:bodyPr>
          <a:lstStyle/>
          <a:p>
            <a:r>
              <a:rPr lang="en-US" altLang="zh-CN" sz="1600" b="0" dirty="0">
                <a:ea typeface="宋体" panose="02010600030101010101" pitchFamily="2" charset="-122"/>
              </a:rPr>
              <a:t>Schedule</a:t>
            </a:r>
            <a:endParaRPr lang="en-US" altLang="zh-CN" sz="1600" b="0" dirty="0">
              <a:ea typeface="宋体" panose="02010600030101010101" pitchFamily="2" charset="-122"/>
            </a:endParaRPr>
          </a:p>
        </p:txBody>
      </p:sp>
      <p:sp>
        <p:nvSpPr>
          <p:cNvPr id="467124" name="Freeform 180"/>
          <p:cNvSpPr/>
          <p:nvPr/>
        </p:nvSpPr>
        <p:spPr bwMode="auto">
          <a:xfrm>
            <a:off x="2159000" y="4947567"/>
            <a:ext cx="2082800" cy="596900"/>
          </a:xfrm>
          <a:custGeom>
            <a:avLst/>
            <a:gdLst/>
            <a:ahLst/>
            <a:cxnLst>
              <a:cxn ang="0">
                <a:pos x="1312" y="0"/>
              </a:cxn>
              <a:cxn ang="0">
                <a:pos x="0" y="0"/>
              </a:cxn>
              <a:cxn ang="0">
                <a:pos x="0" y="304"/>
              </a:cxn>
            </a:cxnLst>
            <a:rect l="0" t="0" r="r" b="b"/>
            <a:pathLst>
              <a:path w="1312" h="304">
                <a:moveTo>
                  <a:pt x="1312" y="0"/>
                </a:moveTo>
                <a:lnTo>
                  <a:pt x="0" y="0"/>
                </a:lnTo>
                <a:lnTo>
                  <a:pt x="0" y="304"/>
                </a:lnTo>
              </a:path>
            </a:pathLst>
          </a:custGeom>
          <a:noFill/>
          <a:ln w="28575" cap="flat" cmpd="sng">
            <a:solidFill>
              <a:schemeClr val="hlink"/>
            </a:solidFill>
            <a:prstDash val="solid"/>
            <a:round/>
            <a:tailEnd type="triangle" w="med" len="med"/>
          </a:ln>
          <a:effectLst/>
        </p:spPr>
        <p:txBody>
          <a:bodyPr wrap="none" anchor="ctr"/>
          <a:lstStyle/>
          <a:p>
            <a:endParaRPr lang="en-US"/>
          </a:p>
        </p:txBody>
      </p:sp>
      <p:sp>
        <p:nvSpPr>
          <p:cNvPr id="467125" name="Freeform 181"/>
          <p:cNvSpPr/>
          <p:nvPr/>
        </p:nvSpPr>
        <p:spPr bwMode="auto">
          <a:xfrm flipH="1">
            <a:off x="4965700" y="4947567"/>
            <a:ext cx="1663700" cy="596900"/>
          </a:xfrm>
          <a:custGeom>
            <a:avLst/>
            <a:gdLst/>
            <a:ahLst/>
            <a:cxnLst>
              <a:cxn ang="0">
                <a:pos x="1312" y="0"/>
              </a:cxn>
              <a:cxn ang="0">
                <a:pos x="0" y="0"/>
              </a:cxn>
              <a:cxn ang="0">
                <a:pos x="0" y="304"/>
              </a:cxn>
            </a:cxnLst>
            <a:rect l="0" t="0" r="r" b="b"/>
            <a:pathLst>
              <a:path w="1312" h="304">
                <a:moveTo>
                  <a:pt x="1312" y="0"/>
                </a:moveTo>
                <a:lnTo>
                  <a:pt x="0" y="0"/>
                </a:lnTo>
                <a:lnTo>
                  <a:pt x="0" y="304"/>
                </a:lnTo>
              </a:path>
            </a:pathLst>
          </a:custGeom>
          <a:noFill/>
          <a:ln w="28575" cap="flat" cmpd="sng">
            <a:solidFill>
              <a:schemeClr val="hlink"/>
            </a:solidFill>
            <a:prstDash val="solid"/>
            <a:round/>
            <a:tailEnd type="triangle" w="med" len="med"/>
          </a:ln>
          <a:effectLst/>
        </p:spPr>
        <p:txBody>
          <a:bodyPr wrap="none" anchor="ctr"/>
          <a:lstStyle/>
          <a:p>
            <a:endParaRPr lang="en-US"/>
          </a:p>
        </p:txBody>
      </p:sp>
      <p:sp>
        <p:nvSpPr>
          <p:cNvPr id="467126" name="Line 182"/>
          <p:cNvSpPr>
            <a:spLocks noChangeShapeType="1"/>
          </p:cNvSpPr>
          <p:nvPr/>
        </p:nvSpPr>
        <p:spPr bwMode="auto">
          <a:xfrm>
            <a:off x="3536950" y="3980780"/>
            <a:ext cx="1589088" cy="0"/>
          </a:xfrm>
          <a:prstGeom prst="line">
            <a:avLst/>
          </a:prstGeom>
          <a:noFill/>
          <a:ln w="12700">
            <a:solidFill>
              <a:schemeClr val="tx1"/>
            </a:solidFill>
            <a:round/>
          </a:ln>
          <a:effectLst/>
        </p:spPr>
        <p:txBody>
          <a:bodyPr wrap="none" anchor="ctr"/>
          <a:lstStyle/>
          <a:p>
            <a:endParaRPr lang="en-US"/>
          </a:p>
        </p:txBody>
      </p:sp>
      <p:sp>
        <p:nvSpPr>
          <p:cNvPr id="467127" name="Line 183"/>
          <p:cNvSpPr>
            <a:spLocks noChangeShapeType="1"/>
          </p:cNvSpPr>
          <p:nvPr/>
        </p:nvSpPr>
        <p:spPr bwMode="auto">
          <a:xfrm>
            <a:off x="1314450" y="5982617"/>
            <a:ext cx="1589088" cy="0"/>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idx="1"/>
          </p:nvPr>
        </p:nvSpPr>
        <p:spPr>
          <a:xfrm>
            <a:off x="361950" y="1248461"/>
            <a:ext cx="3732213" cy="5557837"/>
          </a:xfrm>
        </p:spPr>
        <p:txBody>
          <a:bodyPr/>
          <a:lstStyle/>
          <a:p>
            <a:pPr>
              <a:lnSpc>
                <a:spcPts val="2200"/>
              </a:lnSpc>
            </a:pPr>
            <a:r>
              <a:rPr lang="en-US" altLang="zh-CN" sz="1800" dirty="0">
                <a:ea typeface="宋体" panose="02010600030101010101" pitchFamily="2" charset="-122"/>
              </a:rPr>
              <a:t>Total number of Schedules is small, or</a:t>
            </a:r>
            <a:endParaRPr lang="en-US" altLang="zh-CN" sz="1800" dirty="0">
              <a:ea typeface="宋体" panose="02010600030101010101" pitchFamily="2" charset="-122"/>
            </a:endParaRPr>
          </a:p>
          <a:p>
            <a:pPr>
              <a:lnSpc>
                <a:spcPts val="2200"/>
              </a:lnSpc>
            </a:pPr>
            <a:r>
              <a:rPr lang="en-US" altLang="zh-CN" sz="1800" dirty="0">
                <a:ea typeface="宋体" panose="02010600030101010101" pitchFamily="2" charset="-122"/>
              </a:rPr>
              <a:t>Never need a list of the Schedules on which the </a:t>
            </a:r>
            <a:r>
              <a:rPr lang="en-US" altLang="zh-CN" sz="1800" dirty="0" err="1">
                <a:ea typeface="宋体" panose="02010600030101010101" pitchFamily="2" charset="-122"/>
              </a:rPr>
              <a:t>CourseOffering</a:t>
            </a:r>
            <a:r>
              <a:rPr lang="en-US" altLang="zh-CN" sz="1800" dirty="0">
                <a:ea typeface="宋体" panose="02010600030101010101" pitchFamily="2" charset="-122"/>
              </a:rPr>
              <a:t> appears</a:t>
            </a:r>
            <a:endParaRPr lang="en-US" altLang="zh-CN" sz="1800" dirty="0">
              <a:ea typeface="宋体" panose="02010600030101010101" pitchFamily="2" charset="-122"/>
            </a:endParaRPr>
          </a:p>
          <a:p>
            <a:pPr>
              <a:lnSpc>
                <a:spcPct val="60000"/>
              </a:lnSpc>
            </a:pPr>
            <a:endParaRPr lang="en-US" altLang="zh-CN" sz="1800" dirty="0">
              <a:ea typeface="宋体" panose="02010600030101010101" pitchFamily="2" charset="-122"/>
            </a:endParaRPr>
          </a:p>
          <a:p>
            <a:pPr>
              <a:lnSpc>
                <a:spcPct val="60000"/>
              </a:lnSpc>
            </a:pPr>
            <a:endParaRPr lang="en-US" altLang="zh-CN" sz="1800" dirty="0">
              <a:ea typeface="宋体" panose="02010600030101010101" pitchFamily="2" charset="-122"/>
            </a:endParaRPr>
          </a:p>
          <a:p>
            <a:pPr>
              <a:lnSpc>
                <a:spcPts val="2200"/>
              </a:lnSpc>
              <a:spcBef>
                <a:spcPts val="600"/>
              </a:spcBef>
            </a:pPr>
            <a:r>
              <a:rPr lang="en-US" altLang="zh-CN" sz="1800" dirty="0">
                <a:ea typeface="宋体" panose="02010600030101010101" pitchFamily="2" charset="-122"/>
              </a:rPr>
              <a:t>Total number of </a:t>
            </a:r>
            <a:r>
              <a:rPr lang="en-US" altLang="zh-CN" sz="1800" dirty="0" err="1">
                <a:ea typeface="宋体" panose="02010600030101010101" pitchFamily="2" charset="-122"/>
              </a:rPr>
              <a:t>CourseOfferings</a:t>
            </a:r>
            <a:r>
              <a:rPr lang="en-US" altLang="zh-CN" sz="1800" dirty="0">
                <a:ea typeface="宋体" panose="02010600030101010101" pitchFamily="2" charset="-122"/>
              </a:rPr>
              <a:t> is small, or</a:t>
            </a:r>
            <a:endParaRPr lang="en-US" altLang="zh-CN" sz="1800" dirty="0">
              <a:ea typeface="宋体" panose="02010600030101010101" pitchFamily="2" charset="-122"/>
            </a:endParaRPr>
          </a:p>
          <a:p>
            <a:pPr>
              <a:lnSpc>
                <a:spcPts val="2200"/>
              </a:lnSpc>
              <a:spcBef>
                <a:spcPts val="600"/>
              </a:spcBef>
              <a:spcAft>
                <a:spcPts val="600"/>
              </a:spcAft>
            </a:pPr>
            <a:r>
              <a:rPr lang="en-US" altLang="zh-CN" sz="1800" dirty="0">
                <a:ea typeface="宋体" panose="02010600030101010101" pitchFamily="2" charset="-122"/>
              </a:rPr>
              <a:t>Never need a list of </a:t>
            </a:r>
            <a:r>
              <a:rPr lang="en-US" altLang="zh-CN" sz="1800" dirty="0" err="1">
                <a:ea typeface="宋体" panose="02010600030101010101" pitchFamily="2" charset="-122"/>
              </a:rPr>
              <a:t>CourseOfferings</a:t>
            </a:r>
            <a:r>
              <a:rPr lang="en-US" altLang="zh-CN" sz="1800" dirty="0">
                <a:ea typeface="宋体" panose="02010600030101010101" pitchFamily="2" charset="-122"/>
              </a:rPr>
              <a:t> on a Schedule</a:t>
            </a:r>
            <a:endParaRPr lang="en-US" altLang="zh-CN" sz="1800" dirty="0">
              <a:ea typeface="宋体" panose="02010600030101010101" pitchFamily="2" charset="-122"/>
            </a:endParaRPr>
          </a:p>
          <a:p>
            <a:pPr>
              <a:lnSpc>
                <a:spcPct val="60000"/>
              </a:lnSpc>
              <a:buFont typeface="Wingdings" panose="05000000000000000000" pitchFamily="2" charset="2"/>
              <a:buNone/>
            </a:pPr>
            <a:endParaRPr lang="en-US" altLang="zh-CN" sz="1800" dirty="0">
              <a:ea typeface="宋体" panose="02010600030101010101" pitchFamily="2" charset="-122"/>
            </a:endParaRPr>
          </a:p>
          <a:p>
            <a:pPr>
              <a:lnSpc>
                <a:spcPts val="2200"/>
              </a:lnSpc>
              <a:spcBef>
                <a:spcPts val="900"/>
              </a:spcBef>
            </a:pPr>
            <a:r>
              <a:rPr lang="en-US" altLang="zh-CN" sz="1800" dirty="0">
                <a:ea typeface="宋体" panose="02010600030101010101" pitchFamily="2" charset="-122"/>
              </a:rPr>
              <a:t>Total number of </a:t>
            </a:r>
            <a:r>
              <a:rPr lang="en-US" altLang="zh-CN" sz="1800" dirty="0" err="1">
                <a:ea typeface="宋体" panose="02010600030101010101" pitchFamily="2" charset="-122"/>
              </a:rPr>
              <a:t>CourseOfferings</a:t>
            </a:r>
            <a:r>
              <a:rPr lang="en-US" altLang="zh-CN" sz="1800" dirty="0">
                <a:ea typeface="宋体" panose="02010600030101010101" pitchFamily="2" charset="-122"/>
              </a:rPr>
              <a:t> and Schedules are not small</a:t>
            </a:r>
            <a:endParaRPr lang="en-US" altLang="zh-CN" sz="1800" dirty="0">
              <a:ea typeface="宋体" panose="02010600030101010101" pitchFamily="2" charset="-122"/>
            </a:endParaRPr>
          </a:p>
          <a:p>
            <a:pPr>
              <a:lnSpc>
                <a:spcPts val="2200"/>
              </a:lnSpc>
            </a:pPr>
            <a:r>
              <a:rPr lang="en-US" altLang="zh-CN" sz="1800" dirty="0">
                <a:ea typeface="宋体" panose="02010600030101010101" pitchFamily="2" charset="-122"/>
              </a:rPr>
              <a:t>Must be able to navigate in both directions</a:t>
            </a:r>
            <a:endParaRPr lang="en-US" altLang="zh-CN" sz="1800" dirty="0">
              <a:ea typeface="宋体" panose="02010600030101010101" pitchFamily="2" charset="-122"/>
            </a:endParaRPr>
          </a:p>
        </p:txBody>
      </p:sp>
      <p:sp>
        <p:nvSpPr>
          <p:cNvPr id="468994" name="Rectangle 2"/>
          <p:cNvSpPr>
            <a:spLocks noGrp="1" noChangeArrowheads="1"/>
          </p:cNvSpPr>
          <p:nvPr>
            <p:ph type="title"/>
          </p:nvPr>
        </p:nvSpPr>
        <p:spPr>
          <a:xfrm>
            <a:off x="392113" y="200485"/>
            <a:ext cx="8229600" cy="1143000"/>
          </a:xfrm>
        </p:spPr>
        <p:txBody>
          <a:bodyPr>
            <a:normAutofit fontScale="90000"/>
          </a:bodyPr>
          <a:lstStyle/>
          <a:p>
            <a:r>
              <a:rPr lang="en-US" altLang="zh-CN" dirty="0">
                <a:ea typeface="宋体" panose="02010600030101010101" pitchFamily="2" charset="-122"/>
              </a:rPr>
              <a:t>Example: Navigability Refinement</a:t>
            </a:r>
            <a:endParaRPr lang="en-US" altLang="zh-CN" dirty="0">
              <a:ea typeface="宋体" panose="02010600030101010101" pitchFamily="2" charset="-122"/>
            </a:endParaRPr>
          </a:p>
        </p:txBody>
      </p:sp>
      <p:sp>
        <p:nvSpPr>
          <p:cNvPr id="469063" name="AutoShape 71"/>
          <p:cNvSpPr>
            <a:spLocks noChangeArrowheads="1"/>
          </p:cNvSpPr>
          <p:nvPr/>
        </p:nvSpPr>
        <p:spPr bwMode="auto">
          <a:xfrm>
            <a:off x="3962400" y="1186548"/>
            <a:ext cx="4978400" cy="1498600"/>
          </a:xfrm>
          <a:prstGeom prst="roundRect">
            <a:avLst>
              <a:gd name="adj" fmla="val 16667"/>
            </a:avLst>
          </a:prstGeom>
          <a:noFill/>
          <a:ln w="38100">
            <a:solidFill>
              <a:schemeClr val="hlink"/>
            </a:solidFill>
            <a:prstDash val="dash"/>
            <a:round/>
            <a:headEnd type="none" w="sm" len="sm"/>
            <a:tailEnd type="none" w="lg" len="lg"/>
          </a:ln>
          <a:effectLst/>
        </p:spPr>
        <p:txBody>
          <a:bodyPr wrap="none" anchor="ctr"/>
          <a:lstStyle/>
          <a:p>
            <a:endParaRPr lang="en-US"/>
          </a:p>
        </p:txBody>
      </p:sp>
      <p:sp>
        <p:nvSpPr>
          <p:cNvPr id="469077" name="Line 85"/>
          <p:cNvSpPr>
            <a:spLocks noChangeShapeType="1"/>
          </p:cNvSpPr>
          <p:nvPr/>
        </p:nvSpPr>
        <p:spPr bwMode="auto">
          <a:xfrm flipV="1">
            <a:off x="5237163" y="1991411"/>
            <a:ext cx="1892300" cy="1587"/>
          </a:xfrm>
          <a:prstGeom prst="line">
            <a:avLst/>
          </a:prstGeom>
          <a:noFill/>
          <a:ln w="12700">
            <a:solidFill>
              <a:schemeClr val="accent2"/>
            </a:solidFill>
            <a:round/>
            <a:headEnd type="none" w="sm" len="sm"/>
            <a:tailEnd type="arrow" w="lg" len="lg"/>
          </a:ln>
          <a:effectLst/>
        </p:spPr>
        <p:txBody>
          <a:bodyPr wrap="none" anchor="ctr"/>
          <a:lstStyle/>
          <a:p>
            <a:endParaRPr lang="en-US"/>
          </a:p>
        </p:txBody>
      </p:sp>
      <p:sp>
        <p:nvSpPr>
          <p:cNvPr id="469078" name="Rectangle 86"/>
          <p:cNvSpPr>
            <a:spLocks noChangeArrowheads="1"/>
          </p:cNvSpPr>
          <p:nvPr/>
        </p:nvSpPr>
        <p:spPr bwMode="auto">
          <a:xfrm>
            <a:off x="7134225" y="1515161"/>
            <a:ext cx="1595438" cy="855662"/>
          </a:xfrm>
          <a:prstGeom prst="rect">
            <a:avLst/>
          </a:prstGeom>
          <a:solidFill>
            <a:srgbClr val="FFFFCC"/>
          </a:solidFill>
          <a:ln w="9525">
            <a:solidFill>
              <a:srgbClr val="8A0E5E"/>
            </a:solidFill>
            <a:miter lim="800000"/>
          </a:ln>
        </p:spPr>
        <p:txBody>
          <a:bodyPr/>
          <a:lstStyle/>
          <a:p>
            <a:endParaRPr lang="en-US"/>
          </a:p>
        </p:txBody>
      </p:sp>
      <p:sp>
        <p:nvSpPr>
          <p:cNvPr id="469079" name="Line 87"/>
          <p:cNvSpPr>
            <a:spLocks noChangeShapeType="1"/>
          </p:cNvSpPr>
          <p:nvPr/>
        </p:nvSpPr>
        <p:spPr bwMode="auto">
          <a:xfrm>
            <a:off x="7134225" y="1994586"/>
            <a:ext cx="1585913" cy="1587"/>
          </a:xfrm>
          <a:prstGeom prst="line">
            <a:avLst/>
          </a:prstGeom>
          <a:noFill/>
          <a:ln w="9525">
            <a:solidFill>
              <a:srgbClr val="8A0E5E"/>
            </a:solidFill>
            <a:round/>
          </a:ln>
        </p:spPr>
        <p:txBody>
          <a:bodyPr/>
          <a:lstStyle/>
          <a:p>
            <a:endParaRPr lang="en-US"/>
          </a:p>
        </p:txBody>
      </p:sp>
      <p:sp>
        <p:nvSpPr>
          <p:cNvPr id="469080" name="Line 88"/>
          <p:cNvSpPr>
            <a:spLocks noChangeShapeType="1"/>
          </p:cNvSpPr>
          <p:nvPr/>
        </p:nvSpPr>
        <p:spPr bwMode="auto">
          <a:xfrm>
            <a:off x="7134225" y="2131111"/>
            <a:ext cx="1585913" cy="1587"/>
          </a:xfrm>
          <a:prstGeom prst="line">
            <a:avLst/>
          </a:prstGeom>
          <a:noFill/>
          <a:ln w="9525">
            <a:solidFill>
              <a:srgbClr val="8A0E5E"/>
            </a:solidFill>
            <a:round/>
          </a:ln>
        </p:spPr>
        <p:txBody>
          <a:bodyPr/>
          <a:lstStyle/>
          <a:p>
            <a:endParaRPr lang="en-US"/>
          </a:p>
        </p:txBody>
      </p:sp>
      <p:sp>
        <p:nvSpPr>
          <p:cNvPr id="469081" name="Rectangle 89"/>
          <p:cNvSpPr>
            <a:spLocks noChangeArrowheads="1"/>
          </p:cNvSpPr>
          <p:nvPr/>
        </p:nvSpPr>
        <p:spPr bwMode="auto">
          <a:xfrm>
            <a:off x="6691313" y="2143811"/>
            <a:ext cx="256480"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0..4</a:t>
            </a:r>
            <a:endParaRPr lang="en-US" altLang="zh-CN" sz="1200" b="0" dirty="0">
              <a:solidFill>
                <a:srgbClr val="FF0000"/>
              </a:solidFill>
              <a:ea typeface="宋体" panose="02010600030101010101" pitchFamily="2" charset="-122"/>
            </a:endParaRPr>
          </a:p>
        </p:txBody>
      </p:sp>
      <p:sp>
        <p:nvSpPr>
          <p:cNvPr id="469082" name="Rectangle 90"/>
          <p:cNvSpPr>
            <a:spLocks noChangeArrowheads="1"/>
          </p:cNvSpPr>
          <p:nvPr/>
        </p:nvSpPr>
        <p:spPr bwMode="auto">
          <a:xfrm>
            <a:off x="5353050" y="2143811"/>
            <a:ext cx="230832"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a:t>
            </a:r>
            <a:endParaRPr lang="en-US" altLang="zh-CN" sz="1200" b="0" dirty="0">
              <a:solidFill>
                <a:srgbClr val="FF0000"/>
              </a:solidFill>
              <a:ea typeface="宋体" panose="02010600030101010101" pitchFamily="2" charset="-122"/>
            </a:endParaRPr>
          </a:p>
        </p:txBody>
      </p:sp>
      <p:sp>
        <p:nvSpPr>
          <p:cNvPr id="469083" name="Text Box 91"/>
          <p:cNvSpPr txBox="1">
            <a:spLocks noChangeArrowheads="1"/>
          </p:cNvSpPr>
          <p:nvPr/>
        </p:nvSpPr>
        <p:spPr bwMode="auto">
          <a:xfrm>
            <a:off x="5446713" y="1654861"/>
            <a:ext cx="1698625" cy="274637"/>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sz="1200" b="0" dirty="0">
                <a:solidFill>
                  <a:srgbClr val="FF0000"/>
                </a:solidFill>
                <a:ea typeface="宋体" panose="02010600030101010101" pitchFamily="2" charset="-122"/>
              </a:rPr>
              <a:t>+ </a:t>
            </a:r>
            <a:r>
              <a:rPr lang="en-US" altLang="zh-CN" sz="1200" b="0" dirty="0" err="1">
                <a:solidFill>
                  <a:srgbClr val="FF0000"/>
                </a:solidFill>
                <a:ea typeface="宋体" panose="02010600030101010101" pitchFamily="2" charset="-122"/>
              </a:rPr>
              <a:t>primaryCourses</a:t>
            </a:r>
            <a:endParaRPr lang="en-US" altLang="zh-CN" sz="1200" b="0" dirty="0">
              <a:solidFill>
                <a:srgbClr val="FF0000"/>
              </a:solidFill>
              <a:ea typeface="宋体" panose="02010600030101010101" pitchFamily="2" charset="-122"/>
            </a:endParaRPr>
          </a:p>
        </p:txBody>
      </p:sp>
      <p:sp>
        <p:nvSpPr>
          <p:cNvPr id="469084" name="Rectangle 92"/>
          <p:cNvSpPr>
            <a:spLocks noChangeArrowheads="1"/>
          </p:cNvSpPr>
          <p:nvPr/>
        </p:nvSpPr>
        <p:spPr bwMode="auto">
          <a:xfrm>
            <a:off x="7243763" y="1640573"/>
            <a:ext cx="1377950" cy="244475"/>
          </a:xfrm>
          <a:prstGeom prst="rect">
            <a:avLst/>
          </a:prstGeom>
          <a:noFill/>
          <a:ln w="28575">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CourseOffering</a:t>
            </a:r>
            <a:endParaRPr lang="en-US" altLang="zh-CN" sz="1600" b="0" dirty="0">
              <a:solidFill>
                <a:srgbClr val="FF0000"/>
              </a:solidFill>
              <a:ea typeface="宋体" panose="02010600030101010101" pitchFamily="2" charset="-122"/>
            </a:endParaRPr>
          </a:p>
        </p:txBody>
      </p:sp>
      <p:sp>
        <p:nvSpPr>
          <p:cNvPr id="469085" name="Rectangle 93"/>
          <p:cNvSpPr>
            <a:spLocks noChangeArrowheads="1"/>
          </p:cNvSpPr>
          <p:nvPr/>
        </p:nvSpPr>
        <p:spPr bwMode="auto">
          <a:xfrm>
            <a:off x="4192588" y="1515161"/>
            <a:ext cx="1063625" cy="855662"/>
          </a:xfrm>
          <a:prstGeom prst="rect">
            <a:avLst/>
          </a:prstGeom>
          <a:solidFill>
            <a:srgbClr val="FFFFCC"/>
          </a:solidFill>
          <a:ln w="9525">
            <a:solidFill>
              <a:srgbClr val="8A0E5E"/>
            </a:solidFill>
            <a:miter lim="800000"/>
          </a:ln>
        </p:spPr>
        <p:txBody>
          <a:bodyPr/>
          <a:lstStyle/>
          <a:p>
            <a:endParaRPr lang="en-US"/>
          </a:p>
        </p:txBody>
      </p:sp>
      <p:sp>
        <p:nvSpPr>
          <p:cNvPr id="469086" name="Line 94"/>
          <p:cNvSpPr>
            <a:spLocks noChangeShapeType="1"/>
          </p:cNvSpPr>
          <p:nvPr/>
        </p:nvSpPr>
        <p:spPr bwMode="auto">
          <a:xfrm>
            <a:off x="4194175" y="1994586"/>
            <a:ext cx="1060450" cy="1587"/>
          </a:xfrm>
          <a:prstGeom prst="line">
            <a:avLst/>
          </a:prstGeom>
          <a:noFill/>
          <a:ln w="9525">
            <a:solidFill>
              <a:srgbClr val="8A0E5E"/>
            </a:solidFill>
            <a:round/>
          </a:ln>
        </p:spPr>
        <p:txBody>
          <a:bodyPr/>
          <a:lstStyle/>
          <a:p>
            <a:endParaRPr lang="en-US"/>
          </a:p>
        </p:txBody>
      </p:sp>
      <p:sp>
        <p:nvSpPr>
          <p:cNvPr id="469087" name="Line 95"/>
          <p:cNvSpPr>
            <a:spLocks noChangeShapeType="1"/>
          </p:cNvSpPr>
          <p:nvPr/>
        </p:nvSpPr>
        <p:spPr bwMode="auto">
          <a:xfrm>
            <a:off x="4194175" y="2131111"/>
            <a:ext cx="1060450" cy="1587"/>
          </a:xfrm>
          <a:prstGeom prst="line">
            <a:avLst/>
          </a:prstGeom>
          <a:noFill/>
          <a:ln w="9525">
            <a:solidFill>
              <a:srgbClr val="8A0E5E"/>
            </a:solidFill>
            <a:round/>
          </a:ln>
        </p:spPr>
        <p:txBody>
          <a:bodyPr/>
          <a:lstStyle/>
          <a:p>
            <a:endParaRPr lang="en-US"/>
          </a:p>
        </p:txBody>
      </p:sp>
      <p:sp>
        <p:nvSpPr>
          <p:cNvPr id="469088" name="Rectangle 96"/>
          <p:cNvSpPr>
            <a:spLocks noChangeArrowheads="1"/>
          </p:cNvSpPr>
          <p:nvPr/>
        </p:nvSpPr>
        <p:spPr bwMode="auto">
          <a:xfrm>
            <a:off x="4311650" y="1640573"/>
            <a:ext cx="844550" cy="244475"/>
          </a:xfrm>
          <a:prstGeom prst="rect">
            <a:avLst/>
          </a:prstGeom>
          <a:noFill/>
          <a:ln w="2857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Schedule</a:t>
            </a:r>
            <a:endParaRPr lang="en-US" altLang="zh-CN" sz="1600" b="0" dirty="0">
              <a:solidFill>
                <a:srgbClr val="FF0000"/>
              </a:solidFill>
              <a:ea typeface="宋体" panose="02010600030101010101" pitchFamily="2" charset="-122"/>
            </a:endParaRPr>
          </a:p>
        </p:txBody>
      </p:sp>
      <p:sp>
        <p:nvSpPr>
          <p:cNvPr id="469092" name="Line 100"/>
          <p:cNvSpPr>
            <a:spLocks noChangeShapeType="1"/>
          </p:cNvSpPr>
          <p:nvPr/>
        </p:nvSpPr>
        <p:spPr bwMode="auto">
          <a:xfrm flipV="1">
            <a:off x="5240338" y="3934511"/>
            <a:ext cx="1892300" cy="1587"/>
          </a:xfrm>
          <a:prstGeom prst="line">
            <a:avLst/>
          </a:prstGeom>
          <a:noFill/>
          <a:ln w="12700">
            <a:solidFill>
              <a:schemeClr val="accent2"/>
            </a:solidFill>
            <a:round/>
            <a:headEnd type="arrow" w="lg" len="lg"/>
            <a:tailEnd type="none" w="lg" len="lg"/>
          </a:ln>
          <a:effectLst/>
        </p:spPr>
        <p:txBody>
          <a:bodyPr wrap="none" anchor="ctr"/>
          <a:lstStyle/>
          <a:p>
            <a:endParaRPr lang="en-US"/>
          </a:p>
        </p:txBody>
      </p:sp>
      <p:sp>
        <p:nvSpPr>
          <p:cNvPr id="469093" name="Rectangle 101"/>
          <p:cNvSpPr>
            <a:spLocks noChangeArrowheads="1"/>
          </p:cNvSpPr>
          <p:nvPr/>
        </p:nvSpPr>
        <p:spPr bwMode="auto">
          <a:xfrm>
            <a:off x="7134225" y="3458261"/>
            <a:ext cx="1595438" cy="855662"/>
          </a:xfrm>
          <a:prstGeom prst="rect">
            <a:avLst/>
          </a:prstGeom>
          <a:solidFill>
            <a:srgbClr val="FFFFCC"/>
          </a:solidFill>
          <a:ln w="9525">
            <a:solidFill>
              <a:srgbClr val="8A0E5E"/>
            </a:solidFill>
            <a:miter lim="800000"/>
          </a:ln>
        </p:spPr>
        <p:txBody>
          <a:bodyPr/>
          <a:lstStyle/>
          <a:p>
            <a:endParaRPr lang="en-US"/>
          </a:p>
        </p:txBody>
      </p:sp>
      <p:sp>
        <p:nvSpPr>
          <p:cNvPr id="469094" name="Line 102"/>
          <p:cNvSpPr>
            <a:spLocks noChangeShapeType="1"/>
          </p:cNvSpPr>
          <p:nvPr/>
        </p:nvSpPr>
        <p:spPr bwMode="auto">
          <a:xfrm>
            <a:off x="7134225" y="3937686"/>
            <a:ext cx="1585913" cy="1587"/>
          </a:xfrm>
          <a:prstGeom prst="line">
            <a:avLst/>
          </a:prstGeom>
          <a:noFill/>
          <a:ln w="9525">
            <a:solidFill>
              <a:srgbClr val="8A0E5E"/>
            </a:solidFill>
            <a:round/>
          </a:ln>
        </p:spPr>
        <p:txBody>
          <a:bodyPr/>
          <a:lstStyle/>
          <a:p>
            <a:endParaRPr lang="en-US"/>
          </a:p>
        </p:txBody>
      </p:sp>
      <p:sp>
        <p:nvSpPr>
          <p:cNvPr id="469095" name="Line 103"/>
          <p:cNvSpPr>
            <a:spLocks noChangeShapeType="1"/>
          </p:cNvSpPr>
          <p:nvPr/>
        </p:nvSpPr>
        <p:spPr bwMode="auto">
          <a:xfrm>
            <a:off x="7134225" y="4074211"/>
            <a:ext cx="1585913" cy="1587"/>
          </a:xfrm>
          <a:prstGeom prst="line">
            <a:avLst/>
          </a:prstGeom>
          <a:noFill/>
          <a:ln w="9525">
            <a:solidFill>
              <a:srgbClr val="8A0E5E"/>
            </a:solidFill>
            <a:round/>
          </a:ln>
        </p:spPr>
        <p:txBody>
          <a:bodyPr/>
          <a:lstStyle/>
          <a:p>
            <a:endParaRPr lang="en-US"/>
          </a:p>
        </p:txBody>
      </p:sp>
      <p:sp>
        <p:nvSpPr>
          <p:cNvPr id="469096" name="Rectangle 104"/>
          <p:cNvSpPr>
            <a:spLocks noChangeArrowheads="1"/>
          </p:cNvSpPr>
          <p:nvPr/>
        </p:nvSpPr>
        <p:spPr bwMode="auto">
          <a:xfrm>
            <a:off x="6691313" y="4086911"/>
            <a:ext cx="256480"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0..4</a:t>
            </a:r>
            <a:endParaRPr lang="en-US" altLang="zh-CN" sz="1200" b="0" dirty="0">
              <a:solidFill>
                <a:srgbClr val="FF0000"/>
              </a:solidFill>
              <a:ea typeface="宋体" panose="02010600030101010101" pitchFamily="2" charset="-122"/>
            </a:endParaRPr>
          </a:p>
        </p:txBody>
      </p:sp>
      <p:sp>
        <p:nvSpPr>
          <p:cNvPr id="469097" name="Rectangle 105"/>
          <p:cNvSpPr>
            <a:spLocks noChangeArrowheads="1"/>
          </p:cNvSpPr>
          <p:nvPr/>
        </p:nvSpPr>
        <p:spPr bwMode="auto">
          <a:xfrm>
            <a:off x="5353050" y="4086911"/>
            <a:ext cx="230832"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a:t>
            </a:r>
            <a:endParaRPr lang="en-US" altLang="zh-CN" sz="1200" b="0" dirty="0">
              <a:solidFill>
                <a:srgbClr val="FF0000"/>
              </a:solidFill>
              <a:ea typeface="宋体" panose="02010600030101010101" pitchFamily="2" charset="-122"/>
            </a:endParaRPr>
          </a:p>
        </p:txBody>
      </p:sp>
      <p:sp>
        <p:nvSpPr>
          <p:cNvPr id="469098" name="Text Box 106"/>
          <p:cNvSpPr txBox="1">
            <a:spLocks noChangeArrowheads="1"/>
          </p:cNvSpPr>
          <p:nvPr/>
        </p:nvSpPr>
        <p:spPr bwMode="auto">
          <a:xfrm>
            <a:off x="5446713" y="3597961"/>
            <a:ext cx="1698625" cy="274637"/>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sz="1200" b="0" dirty="0">
                <a:solidFill>
                  <a:srgbClr val="FF0000"/>
                </a:solidFill>
                <a:ea typeface="宋体" panose="02010600030101010101" pitchFamily="2" charset="-122"/>
              </a:rPr>
              <a:t>+ </a:t>
            </a:r>
            <a:r>
              <a:rPr lang="en-US" altLang="zh-CN" sz="1200" b="0" dirty="0" err="1">
                <a:solidFill>
                  <a:srgbClr val="FF0000"/>
                </a:solidFill>
                <a:ea typeface="宋体" panose="02010600030101010101" pitchFamily="2" charset="-122"/>
              </a:rPr>
              <a:t>primaryCourses</a:t>
            </a:r>
            <a:endParaRPr lang="en-US" altLang="zh-CN" sz="1200" b="0" dirty="0">
              <a:solidFill>
                <a:srgbClr val="FF0000"/>
              </a:solidFill>
              <a:ea typeface="宋体" panose="02010600030101010101" pitchFamily="2" charset="-122"/>
            </a:endParaRPr>
          </a:p>
        </p:txBody>
      </p:sp>
      <p:sp>
        <p:nvSpPr>
          <p:cNvPr id="469099" name="Rectangle 107"/>
          <p:cNvSpPr>
            <a:spLocks noChangeArrowheads="1"/>
          </p:cNvSpPr>
          <p:nvPr/>
        </p:nvSpPr>
        <p:spPr bwMode="auto">
          <a:xfrm>
            <a:off x="7243763" y="3583673"/>
            <a:ext cx="1377950" cy="244475"/>
          </a:xfrm>
          <a:prstGeom prst="rect">
            <a:avLst/>
          </a:prstGeom>
          <a:noFill/>
          <a:ln w="28575">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CourseOffering</a:t>
            </a:r>
            <a:endParaRPr lang="en-US" altLang="zh-CN" sz="1600" b="0" dirty="0">
              <a:solidFill>
                <a:srgbClr val="FF0000"/>
              </a:solidFill>
              <a:ea typeface="宋体" panose="02010600030101010101" pitchFamily="2" charset="-122"/>
            </a:endParaRPr>
          </a:p>
        </p:txBody>
      </p:sp>
      <p:sp>
        <p:nvSpPr>
          <p:cNvPr id="469100" name="Rectangle 108"/>
          <p:cNvSpPr>
            <a:spLocks noChangeArrowheads="1"/>
          </p:cNvSpPr>
          <p:nvPr/>
        </p:nvSpPr>
        <p:spPr bwMode="auto">
          <a:xfrm>
            <a:off x="4192588" y="3458261"/>
            <a:ext cx="1063625" cy="855662"/>
          </a:xfrm>
          <a:prstGeom prst="rect">
            <a:avLst/>
          </a:prstGeom>
          <a:solidFill>
            <a:srgbClr val="FFFFCC"/>
          </a:solidFill>
          <a:ln w="9525">
            <a:solidFill>
              <a:srgbClr val="8A0E5E"/>
            </a:solidFill>
            <a:miter lim="800000"/>
          </a:ln>
        </p:spPr>
        <p:txBody>
          <a:bodyPr/>
          <a:lstStyle/>
          <a:p>
            <a:endParaRPr lang="en-US"/>
          </a:p>
        </p:txBody>
      </p:sp>
      <p:sp>
        <p:nvSpPr>
          <p:cNvPr id="469101" name="Line 109"/>
          <p:cNvSpPr>
            <a:spLocks noChangeShapeType="1"/>
          </p:cNvSpPr>
          <p:nvPr/>
        </p:nvSpPr>
        <p:spPr bwMode="auto">
          <a:xfrm>
            <a:off x="4194175" y="3937686"/>
            <a:ext cx="1060450" cy="1587"/>
          </a:xfrm>
          <a:prstGeom prst="line">
            <a:avLst/>
          </a:prstGeom>
          <a:noFill/>
          <a:ln w="9525">
            <a:solidFill>
              <a:srgbClr val="8A0E5E"/>
            </a:solidFill>
            <a:round/>
          </a:ln>
        </p:spPr>
        <p:txBody>
          <a:bodyPr/>
          <a:lstStyle/>
          <a:p>
            <a:endParaRPr lang="en-US"/>
          </a:p>
        </p:txBody>
      </p:sp>
      <p:sp>
        <p:nvSpPr>
          <p:cNvPr id="469102" name="Line 110"/>
          <p:cNvSpPr>
            <a:spLocks noChangeShapeType="1"/>
          </p:cNvSpPr>
          <p:nvPr/>
        </p:nvSpPr>
        <p:spPr bwMode="auto">
          <a:xfrm>
            <a:off x="4194175" y="4074211"/>
            <a:ext cx="1060450" cy="1587"/>
          </a:xfrm>
          <a:prstGeom prst="line">
            <a:avLst/>
          </a:prstGeom>
          <a:noFill/>
          <a:ln w="9525">
            <a:solidFill>
              <a:srgbClr val="8A0E5E"/>
            </a:solidFill>
            <a:round/>
          </a:ln>
        </p:spPr>
        <p:txBody>
          <a:bodyPr/>
          <a:lstStyle/>
          <a:p>
            <a:endParaRPr lang="en-US"/>
          </a:p>
        </p:txBody>
      </p:sp>
      <p:sp>
        <p:nvSpPr>
          <p:cNvPr id="469103" name="Rectangle 111"/>
          <p:cNvSpPr>
            <a:spLocks noChangeArrowheads="1"/>
          </p:cNvSpPr>
          <p:nvPr/>
        </p:nvSpPr>
        <p:spPr bwMode="auto">
          <a:xfrm>
            <a:off x="4311650" y="3583673"/>
            <a:ext cx="844550" cy="244475"/>
          </a:xfrm>
          <a:prstGeom prst="rect">
            <a:avLst/>
          </a:prstGeom>
          <a:noFill/>
          <a:ln w="2857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Schedule</a:t>
            </a:r>
            <a:endParaRPr lang="en-US" altLang="zh-CN" sz="1600" b="0" dirty="0">
              <a:solidFill>
                <a:srgbClr val="FF0000"/>
              </a:solidFill>
              <a:ea typeface="宋体" panose="02010600030101010101" pitchFamily="2" charset="-122"/>
            </a:endParaRPr>
          </a:p>
        </p:txBody>
      </p:sp>
      <p:sp>
        <p:nvSpPr>
          <p:cNvPr id="469107" name="Rectangle 115"/>
          <p:cNvSpPr>
            <a:spLocks noChangeArrowheads="1"/>
          </p:cNvSpPr>
          <p:nvPr/>
        </p:nvSpPr>
        <p:spPr bwMode="auto">
          <a:xfrm>
            <a:off x="7134225" y="5121961"/>
            <a:ext cx="1595438" cy="855662"/>
          </a:xfrm>
          <a:prstGeom prst="rect">
            <a:avLst/>
          </a:prstGeom>
          <a:solidFill>
            <a:srgbClr val="FFFFCC"/>
          </a:solidFill>
          <a:ln w="9525">
            <a:solidFill>
              <a:srgbClr val="8A0E5E"/>
            </a:solidFill>
            <a:miter lim="800000"/>
          </a:ln>
        </p:spPr>
        <p:txBody>
          <a:bodyPr/>
          <a:lstStyle/>
          <a:p>
            <a:endParaRPr lang="en-US"/>
          </a:p>
        </p:txBody>
      </p:sp>
      <p:sp>
        <p:nvSpPr>
          <p:cNvPr id="469108" name="Line 116"/>
          <p:cNvSpPr>
            <a:spLocks noChangeShapeType="1"/>
          </p:cNvSpPr>
          <p:nvPr/>
        </p:nvSpPr>
        <p:spPr bwMode="auto">
          <a:xfrm>
            <a:off x="7134225" y="5601386"/>
            <a:ext cx="1585913" cy="1587"/>
          </a:xfrm>
          <a:prstGeom prst="line">
            <a:avLst/>
          </a:prstGeom>
          <a:noFill/>
          <a:ln w="9525">
            <a:solidFill>
              <a:srgbClr val="8A0E5E"/>
            </a:solidFill>
            <a:round/>
          </a:ln>
        </p:spPr>
        <p:txBody>
          <a:bodyPr/>
          <a:lstStyle/>
          <a:p>
            <a:endParaRPr lang="en-US"/>
          </a:p>
        </p:txBody>
      </p:sp>
      <p:sp>
        <p:nvSpPr>
          <p:cNvPr id="469109" name="Line 117"/>
          <p:cNvSpPr>
            <a:spLocks noChangeShapeType="1"/>
          </p:cNvSpPr>
          <p:nvPr/>
        </p:nvSpPr>
        <p:spPr bwMode="auto">
          <a:xfrm>
            <a:off x="7134225" y="5737911"/>
            <a:ext cx="1585913" cy="1587"/>
          </a:xfrm>
          <a:prstGeom prst="line">
            <a:avLst/>
          </a:prstGeom>
          <a:noFill/>
          <a:ln w="9525">
            <a:solidFill>
              <a:srgbClr val="8A0E5E"/>
            </a:solidFill>
            <a:round/>
          </a:ln>
        </p:spPr>
        <p:txBody>
          <a:bodyPr/>
          <a:lstStyle/>
          <a:p>
            <a:endParaRPr lang="en-US"/>
          </a:p>
        </p:txBody>
      </p:sp>
      <p:sp>
        <p:nvSpPr>
          <p:cNvPr id="469110" name="Rectangle 118"/>
          <p:cNvSpPr>
            <a:spLocks noChangeArrowheads="1"/>
          </p:cNvSpPr>
          <p:nvPr/>
        </p:nvSpPr>
        <p:spPr bwMode="auto">
          <a:xfrm>
            <a:off x="6691313" y="5750611"/>
            <a:ext cx="256480"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0..4</a:t>
            </a:r>
            <a:endParaRPr lang="en-US" altLang="zh-CN" sz="1200" b="0" dirty="0">
              <a:solidFill>
                <a:srgbClr val="FF0000"/>
              </a:solidFill>
              <a:ea typeface="宋体" panose="02010600030101010101" pitchFamily="2" charset="-122"/>
            </a:endParaRPr>
          </a:p>
        </p:txBody>
      </p:sp>
      <p:sp>
        <p:nvSpPr>
          <p:cNvPr id="469111" name="Rectangle 119"/>
          <p:cNvSpPr>
            <a:spLocks noChangeArrowheads="1"/>
          </p:cNvSpPr>
          <p:nvPr/>
        </p:nvSpPr>
        <p:spPr bwMode="auto">
          <a:xfrm>
            <a:off x="5353050" y="5750611"/>
            <a:ext cx="230832" cy="184666"/>
          </a:xfrm>
          <a:prstGeom prst="rect">
            <a:avLst/>
          </a:prstGeom>
          <a:noFill/>
          <a:ln w="2857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a:t>
            </a:r>
            <a:endParaRPr lang="en-US" altLang="zh-CN" sz="1200" b="0" dirty="0">
              <a:solidFill>
                <a:srgbClr val="FF0000"/>
              </a:solidFill>
              <a:ea typeface="宋体" panose="02010600030101010101" pitchFamily="2" charset="-122"/>
            </a:endParaRPr>
          </a:p>
        </p:txBody>
      </p:sp>
      <p:sp>
        <p:nvSpPr>
          <p:cNvPr id="469112" name="Text Box 120"/>
          <p:cNvSpPr txBox="1">
            <a:spLocks noChangeArrowheads="1"/>
          </p:cNvSpPr>
          <p:nvPr/>
        </p:nvSpPr>
        <p:spPr bwMode="auto">
          <a:xfrm>
            <a:off x="5446713" y="5261661"/>
            <a:ext cx="1698625" cy="274637"/>
          </a:xfrm>
          <a:prstGeom prst="rect">
            <a:avLst/>
          </a:prstGeom>
          <a:noFill/>
          <a:ln w="12700">
            <a:noFill/>
            <a:miter lim="800000"/>
            <a:headEnd type="none" w="sm" len="sm"/>
            <a:tailEnd type="none" w="lg" len="lg"/>
          </a:ln>
          <a:effectLst/>
        </p:spPr>
        <p:txBody>
          <a:bodyPr>
            <a:spAutoFit/>
          </a:bodyPr>
          <a:lstStyle/>
          <a:p>
            <a:pPr algn="r">
              <a:spcBef>
                <a:spcPct val="50000"/>
              </a:spcBef>
            </a:pPr>
            <a:r>
              <a:rPr lang="en-US" altLang="zh-CN" sz="1200" b="0" dirty="0">
                <a:solidFill>
                  <a:srgbClr val="FF0000"/>
                </a:solidFill>
                <a:ea typeface="宋体" panose="02010600030101010101" pitchFamily="2" charset="-122"/>
              </a:rPr>
              <a:t>+ </a:t>
            </a:r>
            <a:r>
              <a:rPr lang="en-US" altLang="zh-CN" sz="1200" b="0" dirty="0" err="1">
                <a:solidFill>
                  <a:srgbClr val="FF0000"/>
                </a:solidFill>
                <a:ea typeface="宋体" panose="02010600030101010101" pitchFamily="2" charset="-122"/>
              </a:rPr>
              <a:t>primaryCourses</a:t>
            </a:r>
            <a:endParaRPr lang="en-US" altLang="zh-CN" sz="1200" b="0" dirty="0">
              <a:solidFill>
                <a:srgbClr val="FF0000"/>
              </a:solidFill>
              <a:ea typeface="宋体" panose="02010600030101010101" pitchFamily="2" charset="-122"/>
            </a:endParaRPr>
          </a:p>
        </p:txBody>
      </p:sp>
      <p:sp>
        <p:nvSpPr>
          <p:cNvPr id="469113" name="Rectangle 121"/>
          <p:cNvSpPr>
            <a:spLocks noChangeArrowheads="1"/>
          </p:cNvSpPr>
          <p:nvPr/>
        </p:nvSpPr>
        <p:spPr bwMode="auto">
          <a:xfrm>
            <a:off x="7243763" y="5247373"/>
            <a:ext cx="1377950" cy="244475"/>
          </a:xfrm>
          <a:prstGeom prst="rect">
            <a:avLst/>
          </a:prstGeom>
          <a:noFill/>
          <a:ln w="28575">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CourseOffering</a:t>
            </a:r>
            <a:endParaRPr lang="en-US" altLang="zh-CN" sz="1600" b="0" dirty="0">
              <a:solidFill>
                <a:srgbClr val="FF0000"/>
              </a:solidFill>
              <a:ea typeface="宋体" panose="02010600030101010101" pitchFamily="2" charset="-122"/>
            </a:endParaRPr>
          </a:p>
        </p:txBody>
      </p:sp>
      <p:sp>
        <p:nvSpPr>
          <p:cNvPr id="469114" name="Rectangle 122"/>
          <p:cNvSpPr>
            <a:spLocks noChangeArrowheads="1"/>
          </p:cNvSpPr>
          <p:nvPr/>
        </p:nvSpPr>
        <p:spPr bwMode="auto">
          <a:xfrm>
            <a:off x="4192588" y="5121961"/>
            <a:ext cx="1063625" cy="855662"/>
          </a:xfrm>
          <a:prstGeom prst="rect">
            <a:avLst/>
          </a:prstGeom>
          <a:solidFill>
            <a:srgbClr val="FFFFCC"/>
          </a:solidFill>
          <a:ln w="9525">
            <a:solidFill>
              <a:srgbClr val="8A0E5E"/>
            </a:solidFill>
            <a:miter lim="800000"/>
          </a:ln>
        </p:spPr>
        <p:txBody>
          <a:bodyPr/>
          <a:lstStyle/>
          <a:p>
            <a:endParaRPr lang="en-US"/>
          </a:p>
        </p:txBody>
      </p:sp>
      <p:sp>
        <p:nvSpPr>
          <p:cNvPr id="469115" name="Line 123"/>
          <p:cNvSpPr>
            <a:spLocks noChangeShapeType="1"/>
          </p:cNvSpPr>
          <p:nvPr/>
        </p:nvSpPr>
        <p:spPr bwMode="auto">
          <a:xfrm>
            <a:off x="4194175" y="5601386"/>
            <a:ext cx="1060450" cy="1587"/>
          </a:xfrm>
          <a:prstGeom prst="line">
            <a:avLst/>
          </a:prstGeom>
          <a:noFill/>
          <a:ln w="9525">
            <a:solidFill>
              <a:srgbClr val="8A0E5E"/>
            </a:solidFill>
            <a:round/>
          </a:ln>
        </p:spPr>
        <p:txBody>
          <a:bodyPr/>
          <a:lstStyle/>
          <a:p>
            <a:endParaRPr lang="en-US"/>
          </a:p>
        </p:txBody>
      </p:sp>
      <p:sp>
        <p:nvSpPr>
          <p:cNvPr id="469116" name="Line 124"/>
          <p:cNvSpPr>
            <a:spLocks noChangeShapeType="1"/>
          </p:cNvSpPr>
          <p:nvPr/>
        </p:nvSpPr>
        <p:spPr bwMode="auto">
          <a:xfrm>
            <a:off x="4194175" y="5737911"/>
            <a:ext cx="1060450" cy="1587"/>
          </a:xfrm>
          <a:prstGeom prst="line">
            <a:avLst/>
          </a:prstGeom>
          <a:noFill/>
          <a:ln w="9525">
            <a:solidFill>
              <a:srgbClr val="8A0E5E"/>
            </a:solidFill>
            <a:round/>
          </a:ln>
        </p:spPr>
        <p:txBody>
          <a:bodyPr/>
          <a:lstStyle/>
          <a:p>
            <a:endParaRPr lang="en-US"/>
          </a:p>
        </p:txBody>
      </p:sp>
      <p:sp>
        <p:nvSpPr>
          <p:cNvPr id="469117" name="Rectangle 125"/>
          <p:cNvSpPr>
            <a:spLocks noChangeArrowheads="1"/>
          </p:cNvSpPr>
          <p:nvPr/>
        </p:nvSpPr>
        <p:spPr bwMode="auto">
          <a:xfrm>
            <a:off x="4311650" y="5247373"/>
            <a:ext cx="844550" cy="244475"/>
          </a:xfrm>
          <a:prstGeom prst="rect">
            <a:avLst/>
          </a:prstGeom>
          <a:noFill/>
          <a:ln w="2857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Schedule</a:t>
            </a:r>
            <a:endParaRPr lang="en-US" altLang="zh-CN" sz="1600" b="0" dirty="0">
              <a:solidFill>
                <a:srgbClr val="FF0000"/>
              </a:solidFill>
              <a:ea typeface="宋体" panose="02010600030101010101" pitchFamily="2" charset="-122"/>
            </a:endParaRPr>
          </a:p>
        </p:txBody>
      </p:sp>
      <p:sp>
        <p:nvSpPr>
          <p:cNvPr id="469120" name="Line 128"/>
          <p:cNvSpPr>
            <a:spLocks noChangeShapeType="1"/>
          </p:cNvSpPr>
          <p:nvPr/>
        </p:nvSpPr>
        <p:spPr bwMode="auto">
          <a:xfrm>
            <a:off x="5240338" y="5568048"/>
            <a:ext cx="1893887" cy="0"/>
          </a:xfrm>
          <a:prstGeom prst="line">
            <a:avLst/>
          </a:prstGeom>
          <a:noFill/>
          <a:ln w="12700">
            <a:solidFill>
              <a:schemeClr val="tx1"/>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4" name="Rectangle 4"/>
          <p:cNvSpPr>
            <a:spLocks noGrp="1" noChangeArrowheads="1"/>
          </p:cNvSpPr>
          <p:nvPr>
            <p:ph idx="1"/>
          </p:nvPr>
        </p:nvSpPr>
        <p:spPr/>
        <p:txBody>
          <a:bodyPr>
            <a:normAutofit lnSpcReduction="10000"/>
          </a:bodyPr>
          <a:lstStyle/>
          <a:p>
            <a:r>
              <a:rPr lang="en-US" altLang="zh-CN" sz="2500" dirty="0">
                <a:ea typeface="宋体" panose="02010600030101010101" pitchFamily="2" charset="-122"/>
              </a:rPr>
              <a:t>Create Initial Design Classes</a:t>
            </a:r>
            <a:endParaRPr lang="en-US" altLang="zh-CN" sz="2500" dirty="0">
              <a:ea typeface="宋体" panose="02010600030101010101" pitchFamily="2" charset="-122"/>
            </a:endParaRPr>
          </a:p>
          <a:p>
            <a:r>
              <a:rPr lang="en-US" altLang="zh-CN" sz="2500" dirty="0">
                <a:solidFill>
                  <a:schemeClr val="folHlink"/>
                </a:solidFill>
                <a:ea typeface="宋体" panose="02010600030101010101" pitchFamily="2" charset="-122"/>
              </a:rPr>
              <a:t>Define Operations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Define Methods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Define States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Define Attributes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Define Dependencies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Define Associations</a:t>
            </a:r>
            <a:endParaRPr lang="en-US" altLang="zh-CN" sz="2500" dirty="0">
              <a:solidFill>
                <a:schemeClr val="folHlink"/>
              </a:solidFill>
              <a:ea typeface="宋体" panose="02010600030101010101" pitchFamily="2" charset="-122"/>
            </a:endParaRPr>
          </a:p>
          <a:p>
            <a:r>
              <a:rPr lang="en-US" altLang="zh-CN" sz="2500" dirty="0" smtClean="0">
                <a:solidFill>
                  <a:schemeClr val="folHlink"/>
                </a:solidFill>
                <a:ea typeface="宋体" panose="02010600030101010101" pitchFamily="2" charset="-122"/>
              </a:rPr>
              <a:t>Define </a:t>
            </a:r>
            <a:r>
              <a:rPr lang="en-US" altLang="zh-CN" sz="2500" dirty="0">
                <a:solidFill>
                  <a:schemeClr val="folHlink"/>
                </a:solidFill>
                <a:ea typeface="宋体" panose="02010600030101010101" pitchFamily="2" charset="-122"/>
              </a:rPr>
              <a:t>Generalizations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Resolve Use-Case Collisions</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Handle Non-Functional Requirements in General</a:t>
            </a:r>
            <a:endParaRPr lang="en-US" altLang="zh-CN" sz="2500" dirty="0">
              <a:solidFill>
                <a:schemeClr val="folHlink"/>
              </a:solidFill>
              <a:ea typeface="宋体" panose="02010600030101010101" pitchFamily="2" charset="-122"/>
            </a:endParaRPr>
          </a:p>
          <a:p>
            <a:r>
              <a:rPr lang="en-US" altLang="zh-CN" sz="2500" dirty="0">
                <a:solidFill>
                  <a:schemeClr val="folHlink"/>
                </a:solidFill>
                <a:ea typeface="宋体" panose="02010600030101010101" pitchFamily="2" charset="-122"/>
              </a:rPr>
              <a:t>Checkpoints</a:t>
            </a:r>
            <a:endParaRPr lang="en-US" altLang="zh-CN" sz="2500" dirty="0">
              <a:solidFill>
                <a:schemeClr val="folHlink"/>
              </a:solidFill>
              <a:ea typeface="宋体" panose="02010600030101010101" pitchFamily="2" charset="-122"/>
            </a:endParaRPr>
          </a:p>
        </p:txBody>
      </p:sp>
      <p:sp>
        <p:nvSpPr>
          <p:cNvPr id="348163" name="Rectangle 3"/>
          <p:cNvSpPr>
            <a:spLocks noGrp="1" noChangeArrowheads="1"/>
          </p:cNvSpPr>
          <p:nvPr>
            <p:ph type="title"/>
          </p:nvPr>
        </p:nvSpPr>
        <p:spPr/>
        <p:txBody>
          <a:bodyPr/>
          <a:lstStyle/>
          <a:p>
            <a:r>
              <a:rPr lang="en-US" altLang="zh-CN">
                <a:ea typeface="宋体" panose="02010600030101010101" pitchFamily="2" charset="-122"/>
              </a:rPr>
              <a:t>Class Design Steps</a:t>
            </a:r>
            <a:endParaRPr lang="en-US" altLang="zh-CN">
              <a:ea typeface="宋体" panose="02010600030101010101" pitchFamily="2" charset="-122"/>
            </a:endParaRPr>
          </a:p>
        </p:txBody>
      </p:sp>
      <p:sp>
        <p:nvSpPr>
          <p:cNvPr id="348165" name="AutoShape 5"/>
          <p:cNvSpPr>
            <a:spLocks noChangeArrowheads="1"/>
          </p:cNvSpPr>
          <p:nvPr/>
        </p:nvSpPr>
        <p:spPr bwMode="auto">
          <a:xfrm>
            <a:off x="280986" y="1514475"/>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
        <p:nvSpPr>
          <p:cNvPr id="348167" name="Freeform 7"/>
          <p:cNvSpPr/>
          <p:nvPr/>
        </p:nvSpPr>
        <p:spPr bwMode="auto">
          <a:xfrm>
            <a:off x="5499100" y="1717675"/>
            <a:ext cx="2933700" cy="2419350"/>
          </a:xfrm>
          <a:custGeom>
            <a:avLst/>
            <a:gdLst/>
            <a:ahLst/>
            <a:cxnLst>
              <a:cxn ang="0">
                <a:pos x="1731" y="214"/>
              </a:cxn>
              <a:cxn ang="0">
                <a:pos x="1627" y="200"/>
              </a:cxn>
              <a:cxn ang="0">
                <a:pos x="1486" y="181"/>
              </a:cxn>
              <a:cxn ang="0">
                <a:pos x="1318" y="156"/>
              </a:cxn>
              <a:cxn ang="0">
                <a:pos x="1135" y="130"/>
              </a:cxn>
              <a:cxn ang="0">
                <a:pos x="947" y="102"/>
              </a:cxn>
              <a:cxn ang="0">
                <a:pos x="764" y="73"/>
              </a:cxn>
              <a:cxn ang="0">
                <a:pos x="597" y="49"/>
              </a:cxn>
              <a:cxn ang="0">
                <a:pos x="457" y="26"/>
              </a:cxn>
              <a:cxn ang="0">
                <a:pos x="355" y="10"/>
              </a:cxn>
              <a:cxn ang="0">
                <a:pos x="302" y="0"/>
              </a:cxn>
              <a:cxn ang="0">
                <a:pos x="262" y="158"/>
              </a:cxn>
              <a:cxn ang="0">
                <a:pos x="197" y="422"/>
              </a:cxn>
              <a:cxn ang="0">
                <a:pos x="124" y="728"/>
              </a:cxn>
              <a:cxn ang="0">
                <a:pos x="56" y="1012"/>
              </a:cxn>
              <a:cxn ang="0">
                <a:pos x="9" y="1209"/>
              </a:cxn>
              <a:cxn ang="0">
                <a:pos x="46" y="1253"/>
              </a:cxn>
              <a:cxn ang="0">
                <a:pos x="125" y="1272"/>
              </a:cxn>
              <a:cxn ang="0">
                <a:pos x="216" y="1292"/>
              </a:cxn>
              <a:cxn ang="0">
                <a:pos x="314" y="1314"/>
              </a:cxn>
              <a:cxn ang="0">
                <a:pos x="419" y="1338"/>
              </a:cxn>
              <a:cxn ang="0">
                <a:pos x="399" y="1471"/>
              </a:cxn>
              <a:cxn ang="0">
                <a:pos x="616" y="1380"/>
              </a:cxn>
              <a:cxn ang="0">
                <a:pos x="714" y="1401"/>
              </a:cxn>
              <a:cxn ang="0">
                <a:pos x="805" y="1419"/>
              </a:cxn>
              <a:cxn ang="0">
                <a:pos x="887" y="1434"/>
              </a:cxn>
              <a:cxn ang="0">
                <a:pos x="959" y="1446"/>
              </a:cxn>
              <a:cxn ang="0">
                <a:pos x="1015" y="1454"/>
              </a:cxn>
              <a:cxn ang="0">
                <a:pos x="1009" y="1453"/>
              </a:cxn>
              <a:cxn ang="0">
                <a:pos x="1024" y="1453"/>
              </a:cxn>
              <a:cxn ang="0">
                <a:pos x="1051" y="1453"/>
              </a:cxn>
              <a:cxn ang="0">
                <a:pos x="1081" y="1448"/>
              </a:cxn>
              <a:cxn ang="0">
                <a:pos x="1101" y="1428"/>
              </a:cxn>
              <a:cxn ang="0">
                <a:pos x="1149" y="1360"/>
              </a:cxn>
              <a:cxn ang="0">
                <a:pos x="1220" y="1256"/>
              </a:cxn>
              <a:cxn ang="0">
                <a:pos x="1307" y="1126"/>
              </a:cxn>
              <a:cxn ang="0">
                <a:pos x="1404" y="980"/>
              </a:cxn>
              <a:cxn ang="0">
                <a:pos x="1505" y="826"/>
              </a:cxn>
              <a:cxn ang="0">
                <a:pos x="1603" y="675"/>
              </a:cxn>
              <a:cxn ang="0">
                <a:pos x="1693" y="535"/>
              </a:cxn>
              <a:cxn ang="0">
                <a:pos x="1769" y="418"/>
              </a:cxn>
              <a:cxn ang="0">
                <a:pos x="1823" y="331"/>
              </a:cxn>
              <a:cxn ang="0">
                <a:pos x="1848" y="280"/>
              </a:cxn>
              <a:cxn ang="0">
                <a:pos x="1831" y="240"/>
              </a:cxn>
              <a:cxn ang="0">
                <a:pos x="1791" y="221"/>
              </a:cxn>
            </a:cxnLst>
            <a:rect l="0" t="0" r="r" b="b"/>
            <a:pathLst>
              <a:path w="1848" h="1524">
                <a:moveTo>
                  <a:pt x="1775" y="220"/>
                </a:moveTo>
                <a:lnTo>
                  <a:pt x="1756" y="218"/>
                </a:lnTo>
                <a:lnTo>
                  <a:pt x="1731" y="214"/>
                </a:lnTo>
                <a:lnTo>
                  <a:pt x="1702" y="211"/>
                </a:lnTo>
                <a:lnTo>
                  <a:pt x="1667" y="206"/>
                </a:lnTo>
                <a:lnTo>
                  <a:pt x="1627" y="200"/>
                </a:lnTo>
                <a:lnTo>
                  <a:pt x="1584" y="195"/>
                </a:lnTo>
                <a:lnTo>
                  <a:pt x="1537" y="187"/>
                </a:lnTo>
                <a:lnTo>
                  <a:pt x="1486" y="181"/>
                </a:lnTo>
                <a:lnTo>
                  <a:pt x="1433" y="173"/>
                </a:lnTo>
                <a:lnTo>
                  <a:pt x="1377" y="164"/>
                </a:lnTo>
                <a:lnTo>
                  <a:pt x="1318" y="156"/>
                </a:lnTo>
                <a:lnTo>
                  <a:pt x="1259" y="147"/>
                </a:lnTo>
                <a:lnTo>
                  <a:pt x="1197" y="138"/>
                </a:lnTo>
                <a:lnTo>
                  <a:pt x="1135" y="130"/>
                </a:lnTo>
                <a:lnTo>
                  <a:pt x="1073" y="120"/>
                </a:lnTo>
                <a:lnTo>
                  <a:pt x="1010" y="110"/>
                </a:lnTo>
                <a:lnTo>
                  <a:pt x="947" y="102"/>
                </a:lnTo>
                <a:lnTo>
                  <a:pt x="885" y="92"/>
                </a:lnTo>
                <a:lnTo>
                  <a:pt x="823" y="82"/>
                </a:lnTo>
                <a:lnTo>
                  <a:pt x="764" y="73"/>
                </a:lnTo>
                <a:lnTo>
                  <a:pt x="706" y="65"/>
                </a:lnTo>
                <a:lnTo>
                  <a:pt x="650" y="56"/>
                </a:lnTo>
                <a:lnTo>
                  <a:pt x="597" y="49"/>
                </a:lnTo>
                <a:lnTo>
                  <a:pt x="547" y="40"/>
                </a:lnTo>
                <a:lnTo>
                  <a:pt x="501" y="33"/>
                </a:lnTo>
                <a:lnTo>
                  <a:pt x="457" y="26"/>
                </a:lnTo>
                <a:lnTo>
                  <a:pt x="419" y="20"/>
                </a:lnTo>
                <a:lnTo>
                  <a:pt x="385" y="14"/>
                </a:lnTo>
                <a:lnTo>
                  <a:pt x="355" y="10"/>
                </a:lnTo>
                <a:lnTo>
                  <a:pt x="332" y="5"/>
                </a:lnTo>
                <a:lnTo>
                  <a:pt x="314" y="2"/>
                </a:lnTo>
                <a:lnTo>
                  <a:pt x="302" y="0"/>
                </a:lnTo>
                <a:lnTo>
                  <a:pt x="293" y="37"/>
                </a:lnTo>
                <a:lnTo>
                  <a:pt x="278" y="90"/>
                </a:lnTo>
                <a:lnTo>
                  <a:pt x="262" y="158"/>
                </a:lnTo>
                <a:lnTo>
                  <a:pt x="243" y="237"/>
                </a:lnTo>
                <a:lnTo>
                  <a:pt x="221" y="326"/>
                </a:lnTo>
                <a:lnTo>
                  <a:pt x="197" y="422"/>
                </a:lnTo>
                <a:lnTo>
                  <a:pt x="173" y="522"/>
                </a:lnTo>
                <a:lnTo>
                  <a:pt x="148" y="625"/>
                </a:lnTo>
                <a:lnTo>
                  <a:pt x="124" y="728"/>
                </a:lnTo>
                <a:lnTo>
                  <a:pt x="100" y="829"/>
                </a:lnTo>
                <a:lnTo>
                  <a:pt x="77" y="924"/>
                </a:lnTo>
                <a:lnTo>
                  <a:pt x="56" y="1012"/>
                </a:lnTo>
                <a:lnTo>
                  <a:pt x="37" y="1091"/>
                </a:lnTo>
                <a:lnTo>
                  <a:pt x="22" y="1157"/>
                </a:lnTo>
                <a:lnTo>
                  <a:pt x="9" y="1209"/>
                </a:lnTo>
                <a:lnTo>
                  <a:pt x="0" y="1243"/>
                </a:lnTo>
                <a:lnTo>
                  <a:pt x="22" y="1249"/>
                </a:lnTo>
                <a:lnTo>
                  <a:pt x="46" y="1253"/>
                </a:lnTo>
                <a:lnTo>
                  <a:pt x="70" y="1260"/>
                </a:lnTo>
                <a:lnTo>
                  <a:pt x="96" y="1265"/>
                </a:lnTo>
                <a:lnTo>
                  <a:pt x="125" y="1272"/>
                </a:lnTo>
                <a:lnTo>
                  <a:pt x="154" y="1278"/>
                </a:lnTo>
                <a:lnTo>
                  <a:pt x="184" y="1285"/>
                </a:lnTo>
                <a:lnTo>
                  <a:pt x="216" y="1292"/>
                </a:lnTo>
                <a:lnTo>
                  <a:pt x="248" y="1300"/>
                </a:lnTo>
                <a:lnTo>
                  <a:pt x="281" y="1306"/>
                </a:lnTo>
                <a:lnTo>
                  <a:pt x="314" y="1314"/>
                </a:lnTo>
                <a:lnTo>
                  <a:pt x="349" y="1321"/>
                </a:lnTo>
                <a:lnTo>
                  <a:pt x="384" y="1330"/>
                </a:lnTo>
                <a:lnTo>
                  <a:pt x="419" y="1338"/>
                </a:lnTo>
                <a:lnTo>
                  <a:pt x="454" y="1345"/>
                </a:lnTo>
                <a:lnTo>
                  <a:pt x="490" y="1353"/>
                </a:lnTo>
                <a:lnTo>
                  <a:pt x="399" y="1471"/>
                </a:lnTo>
                <a:lnTo>
                  <a:pt x="466" y="1524"/>
                </a:lnTo>
                <a:lnTo>
                  <a:pt x="583" y="1373"/>
                </a:lnTo>
                <a:lnTo>
                  <a:pt x="616" y="1380"/>
                </a:lnTo>
                <a:lnTo>
                  <a:pt x="649" y="1388"/>
                </a:lnTo>
                <a:lnTo>
                  <a:pt x="681" y="1394"/>
                </a:lnTo>
                <a:lnTo>
                  <a:pt x="714" y="1401"/>
                </a:lnTo>
                <a:lnTo>
                  <a:pt x="745" y="1407"/>
                </a:lnTo>
                <a:lnTo>
                  <a:pt x="776" y="1412"/>
                </a:lnTo>
                <a:lnTo>
                  <a:pt x="805" y="1419"/>
                </a:lnTo>
                <a:lnTo>
                  <a:pt x="833" y="1424"/>
                </a:lnTo>
                <a:lnTo>
                  <a:pt x="861" y="1429"/>
                </a:lnTo>
                <a:lnTo>
                  <a:pt x="887" y="1434"/>
                </a:lnTo>
                <a:lnTo>
                  <a:pt x="912" y="1438"/>
                </a:lnTo>
                <a:lnTo>
                  <a:pt x="936" y="1443"/>
                </a:lnTo>
                <a:lnTo>
                  <a:pt x="959" y="1446"/>
                </a:lnTo>
                <a:lnTo>
                  <a:pt x="979" y="1449"/>
                </a:lnTo>
                <a:lnTo>
                  <a:pt x="998" y="1451"/>
                </a:lnTo>
                <a:lnTo>
                  <a:pt x="1015" y="1454"/>
                </a:lnTo>
                <a:lnTo>
                  <a:pt x="1013" y="1453"/>
                </a:lnTo>
                <a:lnTo>
                  <a:pt x="1011" y="1453"/>
                </a:lnTo>
                <a:lnTo>
                  <a:pt x="1009" y="1453"/>
                </a:lnTo>
                <a:lnTo>
                  <a:pt x="1006" y="1451"/>
                </a:lnTo>
                <a:lnTo>
                  <a:pt x="1015" y="1453"/>
                </a:lnTo>
                <a:lnTo>
                  <a:pt x="1024" y="1453"/>
                </a:lnTo>
                <a:lnTo>
                  <a:pt x="1032" y="1454"/>
                </a:lnTo>
                <a:lnTo>
                  <a:pt x="1041" y="1453"/>
                </a:lnTo>
                <a:lnTo>
                  <a:pt x="1051" y="1453"/>
                </a:lnTo>
                <a:lnTo>
                  <a:pt x="1061" y="1451"/>
                </a:lnTo>
                <a:lnTo>
                  <a:pt x="1070" y="1450"/>
                </a:lnTo>
                <a:lnTo>
                  <a:pt x="1081" y="1448"/>
                </a:lnTo>
                <a:lnTo>
                  <a:pt x="1084" y="1447"/>
                </a:lnTo>
                <a:lnTo>
                  <a:pt x="1091" y="1440"/>
                </a:lnTo>
                <a:lnTo>
                  <a:pt x="1101" y="1428"/>
                </a:lnTo>
                <a:lnTo>
                  <a:pt x="1114" y="1409"/>
                </a:lnTo>
                <a:lnTo>
                  <a:pt x="1130" y="1386"/>
                </a:lnTo>
                <a:lnTo>
                  <a:pt x="1149" y="1360"/>
                </a:lnTo>
                <a:lnTo>
                  <a:pt x="1170" y="1329"/>
                </a:lnTo>
                <a:lnTo>
                  <a:pt x="1194" y="1294"/>
                </a:lnTo>
                <a:lnTo>
                  <a:pt x="1220" y="1256"/>
                </a:lnTo>
                <a:lnTo>
                  <a:pt x="1247" y="1216"/>
                </a:lnTo>
                <a:lnTo>
                  <a:pt x="1276" y="1172"/>
                </a:lnTo>
                <a:lnTo>
                  <a:pt x="1307" y="1126"/>
                </a:lnTo>
                <a:lnTo>
                  <a:pt x="1338" y="1079"/>
                </a:lnTo>
                <a:lnTo>
                  <a:pt x="1370" y="1030"/>
                </a:lnTo>
                <a:lnTo>
                  <a:pt x="1404" y="980"/>
                </a:lnTo>
                <a:lnTo>
                  <a:pt x="1438" y="929"/>
                </a:lnTo>
                <a:lnTo>
                  <a:pt x="1471" y="877"/>
                </a:lnTo>
                <a:lnTo>
                  <a:pt x="1505" y="826"/>
                </a:lnTo>
                <a:lnTo>
                  <a:pt x="1538" y="774"/>
                </a:lnTo>
                <a:lnTo>
                  <a:pt x="1571" y="723"/>
                </a:lnTo>
                <a:lnTo>
                  <a:pt x="1603" y="675"/>
                </a:lnTo>
                <a:lnTo>
                  <a:pt x="1635" y="626"/>
                </a:lnTo>
                <a:lnTo>
                  <a:pt x="1665" y="579"/>
                </a:lnTo>
                <a:lnTo>
                  <a:pt x="1693" y="535"/>
                </a:lnTo>
                <a:lnTo>
                  <a:pt x="1720" y="493"/>
                </a:lnTo>
                <a:lnTo>
                  <a:pt x="1746" y="454"/>
                </a:lnTo>
                <a:lnTo>
                  <a:pt x="1769" y="418"/>
                </a:lnTo>
                <a:lnTo>
                  <a:pt x="1790" y="384"/>
                </a:lnTo>
                <a:lnTo>
                  <a:pt x="1808" y="356"/>
                </a:lnTo>
                <a:lnTo>
                  <a:pt x="1823" y="331"/>
                </a:lnTo>
                <a:lnTo>
                  <a:pt x="1836" y="312"/>
                </a:lnTo>
                <a:lnTo>
                  <a:pt x="1845" y="297"/>
                </a:lnTo>
                <a:lnTo>
                  <a:pt x="1848" y="280"/>
                </a:lnTo>
                <a:lnTo>
                  <a:pt x="1846" y="264"/>
                </a:lnTo>
                <a:lnTo>
                  <a:pt x="1840" y="251"/>
                </a:lnTo>
                <a:lnTo>
                  <a:pt x="1831" y="240"/>
                </a:lnTo>
                <a:lnTo>
                  <a:pt x="1819" y="231"/>
                </a:lnTo>
                <a:lnTo>
                  <a:pt x="1805" y="224"/>
                </a:lnTo>
                <a:lnTo>
                  <a:pt x="1791" y="221"/>
                </a:lnTo>
                <a:lnTo>
                  <a:pt x="1775" y="220"/>
                </a:lnTo>
                <a:close/>
              </a:path>
            </a:pathLst>
          </a:custGeom>
          <a:solidFill>
            <a:srgbClr val="777777"/>
          </a:solidFill>
          <a:ln w="9525">
            <a:noFill/>
            <a:round/>
          </a:ln>
        </p:spPr>
        <p:txBody>
          <a:bodyPr/>
          <a:lstStyle/>
          <a:p>
            <a:endParaRPr lang="en-US"/>
          </a:p>
        </p:txBody>
      </p:sp>
      <p:sp>
        <p:nvSpPr>
          <p:cNvPr id="348168" name="Freeform 8"/>
          <p:cNvSpPr/>
          <p:nvPr/>
        </p:nvSpPr>
        <p:spPr bwMode="auto">
          <a:xfrm>
            <a:off x="7008813" y="3938588"/>
            <a:ext cx="3175" cy="1587"/>
          </a:xfrm>
          <a:custGeom>
            <a:avLst/>
            <a:gdLst/>
            <a:ahLst/>
            <a:cxnLst>
              <a:cxn ang="0">
                <a:pos x="0" y="0"/>
              </a:cxn>
              <a:cxn ang="0">
                <a:pos x="0" y="0"/>
              </a:cxn>
              <a:cxn ang="0">
                <a:pos x="1" y="0"/>
              </a:cxn>
              <a:cxn ang="0">
                <a:pos x="1" y="0"/>
              </a:cxn>
              <a:cxn ang="0">
                <a:pos x="2" y="0"/>
              </a:cxn>
              <a:cxn ang="0">
                <a:pos x="1" y="0"/>
              </a:cxn>
              <a:cxn ang="0">
                <a:pos x="1" y="0"/>
              </a:cxn>
              <a:cxn ang="0">
                <a:pos x="0" y="0"/>
              </a:cxn>
              <a:cxn ang="0">
                <a:pos x="0" y="0"/>
              </a:cxn>
            </a:cxnLst>
            <a:rect l="0" t="0" r="r" b="b"/>
            <a:pathLst>
              <a:path w="2">
                <a:moveTo>
                  <a:pt x="0" y="0"/>
                </a:moveTo>
                <a:lnTo>
                  <a:pt x="0" y="0"/>
                </a:lnTo>
                <a:lnTo>
                  <a:pt x="1" y="0"/>
                </a:lnTo>
                <a:lnTo>
                  <a:pt x="1" y="0"/>
                </a:lnTo>
                <a:lnTo>
                  <a:pt x="2" y="0"/>
                </a:lnTo>
                <a:lnTo>
                  <a:pt x="1" y="0"/>
                </a:lnTo>
                <a:lnTo>
                  <a:pt x="1" y="0"/>
                </a:lnTo>
                <a:lnTo>
                  <a:pt x="0" y="0"/>
                </a:lnTo>
                <a:lnTo>
                  <a:pt x="0" y="0"/>
                </a:lnTo>
                <a:close/>
              </a:path>
            </a:pathLst>
          </a:custGeom>
          <a:solidFill>
            <a:srgbClr val="C4BAAD"/>
          </a:solidFill>
          <a:ln w="9525">
            <a:noFill/>
            <a:round/>
          </a:ln>
        </p:spPr>
        <p:txBody>
          <a:bodyPr/>
          <a:lstStyle/>
          <a:p>
            <a:endParaRPr lang="en-US"/>
          </a:p>
        </p:txBody>
      </p:sp>
      <p:sp>
        <p:nvSpPr>
          <p:cNvPr id="348169" name="Freeform 9"/>
          <p:cNvSpPr/>
          <p:nvPr/>
        </p:nvSpPr>
        <p:spPr bwMode="auto">
          <a:xfrm>
            <a:off x="5435600" y="1638300"/>
            <a:ext cx="2816225" cy="2306638"/>
          </a:xfrm>
          <a:custGeom>
            <a:avLst/>
            <a:gdLst/>
            <a:ahLst/>
            <a:cxnLst>
              <a:cxn ang="0">
                <a:pos x="971" y="1443"/>
              </a:cxn>
              <a:cxn ang="0">
                <a:pos x="909" y="1397"/>
              </a:cxn>
              <a:cxn ang="0">
                <a:pos x="884" y="1330"/>
              </a:cxn>
              <a:cxn ang="0">
                <a:pos x="900" y="1257"/>
              </a:cxn>
              <a:cxn ang="0">
                <a:pos x="933" y="1209"/>
              </a:cxn>
              <a:cxn ang="0">
                <a:pos x="961" y="1175"/>
              </a:cxn>
              <a:cxn ang="0">
                <a:pos x="1000" y="1129"/>
              </a:cxn>
              <a:cxn ang="0">
                <a:pos x="1050" y="1070"/>
              </a:cxn>
              <a:cxn ang="0">
                <a:pos x="1106" y="1003"/>
              </a:cxn>
              <a:cxn ang="0">
                <a:pos x="1169" y="928"/>
              </a:cxn>
              <a:cxn ang="0">
                <a:pos x="1236" y="848"/>
              </a:cxn>
              <a:cxn ang="0">
                <a:pos x="1306" y="766"/>
              </a:cxn>
              <a:cxn ang="0">
                <a:pos x="1377" y="682"/>
              </a:cxn>
              <a:cxn ang="0">
                <a:pos x="1447" y="599"/>
              </a:cxn>
              <a:cxn ang="0">
                <a:pos x="1516" y="519"/>
              </a:cxn>
              <a:cxn ang="0">
                <a:pos x="1581" y="444"/>
              </a:cxn>
              <a:cxn ang="0">
                <a:pos x="1639" y="376"/>
              </a:cxn>
              <a:cxn ang="0">
                <a:pos x="1690" y="316"/>
              </a:cxn>
              <a:cxn ang="0">
                <a:pos x="1732" y="268"/>
              </a:cxn>
              <a:cxn ang="0">
                <a:pos x="1764" y="232"/>
              </a:cxn>
              <a:cxn ang="0">
                <a:pos x="1756" y="218"/>
              </a:cxn>
              <a:cxn ang="0">
                <a:pos x="1702" y="211"/>
              </a:cxn>
              <a:cxn ang="0">
                <a:pos x="1627" y="200"/>
              </a:cxn>
              <a:cxn ang="0">
                <a:pos x="1537" y="187"/>
              </a:cxn>
              <a:cxn ang="0">
                <a:pos x="1433" y="173"/>
              </a:cxn>
              <a:cxn ang="0">
                <a:pos x="1318" y="156"/>
              </a:cxn>
              <a:cxn ang="0">
                <a:pos x="1197" y="139"/>
              </a:cxn>
              <a:cxn ang="0">
                <a:pos x="1072" y="120"/>
              </a:cxn>
              <a:cxn ang="0">
                <a:pos x="947" y="102"/>
              </a:cxn>
              <a:cxn ang="0">
                <a:pos x="823" y="82"/>
              </a:cxn>
              <a:cxn ang="0">
                <a:pos x="706" y="65"/>
              </a:cxn>
              <a:cxn ang="0">
                <a:pos x="597" y="49"/>
              </a:cxn>
              <a:cxn ang="0">
                <a:pos x="500" y="34"/>
              </a:cxn>
              <a:cxn ang="0">
                <a:pos x="419" y="21"/>
              </a:cxn>
              <a:cxn ang="0">
                <a:pos x="355" y="10"/>
              </a:cxn>
              <a:cxn ang="0">
                <a:pos x="314" y="2"/>
              </a:cxn>
              <a:cxn ang="0">
                <a:pos x="292" y="37"/>
              </a:cxn>
              <a:cxn ang="0">
                <a:pos x="262" y="158"/>
              </a:cxn>
              <a:cxn ang="0">
                <a:pos x="221" y="326"/>
              </a:cxn>
              <a:cxn ang="0">
                <a:pos x="173" y="522"/>
              </a:cxn>
              <a:cxn ang="0">
                <a:pos x="123" y="728"/>
              </a:cxn>
              <a:cxn ang="0">
                <a:pos x="77" y="924"/>
              </a:cxn>
              <a:cxn ang="0">
                <a:pos x="37" y="1091"/>
              </a:cxn>
              <a:cxn ang="0">
                <a:pos x="9" y="1209"/>
              </a:cxn>
              <a:cxn ang="0">
                <a:pos x="23" y="1249"/>
              </a:cxn>
              <a:cxn ang="0">
                <a:pos x="75" y="1261"/>
              </a:cxn>
              <a:cxn ang="0">
                <a:pos x="133" y="1274"/>
              </a:cxn>
              <a:cxn ang="0">
                <a:pos x="197" y="1288"/>
              </a:cxn>
              <a:cxn ang="0">
                <a:pos x="265" y="1303"/>
              </a:cxn>
              <a:cxn ang="0">
                <a:pos x="337" y="1319"/>
              </a:cxn>
              <a:cxn ang="0">
                <a:pos x="411" y="1336"/>
              </a:cxn>
              <a:cxn ang="0">
                <a:pos x="485" y="1352"/>
              </a:cxn>
              <a:cxn ang="0">
                <a:pos x="561" y="1368"/>
              </a:cxn>
              <a:cxn ang="0">
                <a:pos x="635" y="1384"/>
              </a:cxn>
              <a:cxn ang="0">
                <a:pos x="706" y="1399"/>
              </a:cxn>
              <a:cxn ang="0">
                <a:pos x="775" y="1413"/>
              </a:cxn>
              <a:cxn ang="0">
                <a:pos x="840" y="1425"/>
              </a:cxn>
              <a:cxn ang="0">
                <a:pos x="898" y="1435"/>
              </a:cxn>
              <a:cxn ang="0">
                <a:pos x="951" y="1444"/>
              </a:cxn>
              <a:cxn ang="0">
                <a:pos x="996" y="1451"/>
              </a:cxn>
            </a:cxnLst>
            <a:rect l="0" t="0" r="r" b="b"/>
            <a:pathLst>
              <a:path w="1774" h="1453">
                <a:moveTo>
                  <a:pt x="1015" y="1453"/>
                </a:moveTo>
                <a:lnTo>
                  <a:pt x="971" y="1443"/>
                </a:lnTo>
                <a:lnTo>
                  <a:pt x="935" y="1425"/>
                </a:lnTo>
                <a:lnTo>
                  <a:pt x="909" y="1397"/>
                </a:lnTo>
                <a:lnTo>
                  <a:pt x="892" y="1366"/>
                </a:lnTo>
                <a:lnTo>
                  <a:pt x="884" y="1330"/>
                </a:lnTo>
                <a:lnTo>
                  <a:pt x="887" y="1293"/>
                </a:lnTo>
                <a:lnTo>
                  <a:pt x="900" y="1257"/>
                </a:lnTo>
                <a:lnTo>
                  <a:pt x="923" y="1221"/>
                </a:lnTo>
                <a:lnTo>
                  <a:pt x="933" y="1209"/>
                </a:lnTo>
                <a:lnTo>
                  <a:pt x="945" y="1194"/>
                </a:lnTo>
                <a:lnTo>
                  <a:pt x="961" y="1175"/>
                </a:lnTo>
                <a:lnTo>
                  <a:pt x="979" y="1154"/>
                </a:lnTo>
                <a:lnTo>
                  <a:pt x="1000" y="1129"/>
                </a:lnTo>
                <a:lnTo>
                  <a:pt x="1024" y="1101"/>
                </a:lnTo>
                <a:lnTo>
                  <a:pt x="1050" y="1070"/>
                </a:lnTo>
                <a:lnTo>
                  <a:pt x="1077" y="1038"/>
                </a:lnTo>
                <a:lnTo>
                  <a:pt x="1106" y="1003"/>
                </a:lnTo>
                <a:lnTo>
                  <a:pt x="1136" y="966"/>
                </a:lnTo>
                <a:lnTo>
                  <a:pt x="1169" y="928"/>
                </a:lnTo>
                <a:lnTo>
                  <a:pt x="1202" y="889"/>
                </a:lnTo>
                <a:lnTo>
                  <a:pt x="1236" y="848"/>
                </a:lnTo>
                <a:lnTo>
                  <a:pt x="1271" y="807"/>
                </a:lnTo>
                <a:lnTo>
                  <a:pt x="1306" y="766"/>
                </a:lnTo>
                <a:lnTo>
                  <a:pt x="1342" y="724"/>
                </a:lnTo>
                <a:lnTo>
                  <a:pt x="1377" y="682"/>
                </a:lnTo>
                <a:lnTo>
                  <a:pt x="1413" y="640"/>
                </a:lnTo>
                <a:lnTo>
                  <a:pt x="1447" y="599"/>
                </a:lnTo>
                <a:lnTo>
                  <a:pt x="1482" y="559"/>
                </a:lnTo>
                <a:lnTo>
                  <a:pt x="1516" y="519"/>
                </a:lnTo>
                <a:lnTo>
                  <a:pt x="1549" y="481"/>
                </a:lnTo>
                <a:lnTo>
                  <a:pt x="1581" y="444"/>
                </a:lnTo>
                <a:lnTo>
                  <a:pt x="1610" y="408"/>
                </a:lnTo>
                <a:lnTo>
                  <a:pt x="1639" y="376"/>
                </a:lnTo>
                <a:lnTo>
                  <a:pt x="1665" y="344"/>
                </a:lnTo>
                <a:lnTo>
                  <a:pt x="1690" y="316"/>
                </a:lnTo>
                <a:lnTo>
                  <a:pt x="1712" y="290"/>
                </a:lnTo>
                <a:lnTo>
                  <a:pt x="1732" y="268"/>
                </a:lnTo>
                <a:lnTo>
                  <a:pt x="1750" y="248"/>
                </a:lnTo>
                <a:lnTo>
                  <a:pt x="1764" y="232"/>
                </a:lnTo>
                <a:lnTo>
                  <a:pt x="1774" y="220"/>
                </a:lnTo>
                <a:lnTo>
                  <a:pt x="1756" y="218"/>
                </a:lnTo>
                <a:lnTo>
                  <a:pt x="1731" y="214"/>
                </a:lnTo>
                <a:lnTo>
                  <a:pt x="1702" y="211"/>
                </a:lnTo>
                <a:lnTo>
                  <a:pt x="1667" y="206"/>
                </a:lnTo>
                <a:lnTo>
                  <a:pt x="1627" y="200"/>
                </a:lnTo>
                <a:lnTo>
                  <a:pt x="1584" y="195"/>
                </a:lnTo>
                <a:lnTo>
                  <a:pt x="1537" y="187"/>
                </a:lnTo>
                <a:lnTo>
                  <a:pt x="1486" y="181"/>
                </a:lnTo>
                <a:lnTo>
                  <a:pt x="1433" y="173"/>
                </a:lnTo>
                <a:lnTo>
                  <a:pt x="1377" y="165"/>
                </a:lnTo>
                <a:lnTo>
                  <a:pt x="1318" y="156"/>
                </a:lnTo>
                <a:lnTo>
                  <a:pt x="1259" y="147"/>
                </a:lnTo>
                <a:lnTo>
                  <a:pt x="1197" y="139"/>
                </a:lnTo>
                <a:lnTo>
                  <a:pt x="1135" y="130"/>
                </a:lnTo>
                <a:lnTo>
                  <a:pt x="1072" y="120"/>
                </a:lnTo>
                <a:lnTo>
                  <a:pt x="1010" y="110"/>
                </a:lnTo>
                <a:lnTo>
                  <a:pt x="947" y="102"/>
                </a:lnTo>
                <a:lnTo>
                  <a:pt x="885" y="92"/>
                </a:lnTo>
                <a:lnTo>
                  <a:pt x="823" y="82"/>
                </a:lnTo>
                <a:lnTo>
                  <a:pt x="764" y="74"/>
                </a:lnTo>
                <a:lnTo>
                  <a:pt x="706" y="65"/>
                </a:lnTo>
                <a:lnTo>
                  <a:pt x="650" y="56"/>
                </a:lnTo>
                <a:lnTo>
                  <a:pt x="597" y="49"/>
                </a:lnTo>
                <a:lnTo>
                  <a:pt x="547" y="40"/>
                </a:lnTo>
                <a:lnTo>
                  <a:pt x="500" y="34"/>
                </a:lnTo>
                <a:lnTo>
                  <a:pt x="457" y="26"/>
                </a:lnTo>
                <a:lnTo>
                  <a:pt x="419" y="21"/>
                </a:lnTo>
                <a:lnTo>
                  <a:pt x="385" y="14"/>
                </a:lnTo>
                <a:lnTo>
                  <a:pt x="355" y="10"/>
                </a:lnTo>
                <a:lnTo>
                  <a:pt x="331" y="5"/>
                </a:lnTo>
                <a:lnTo>
                  <a:pt x="314" y="2"/>
                </a:lnTo>
                <a:lnTo>
                  <a:pt x="302" y="0"/>
                </a:lnTo>
                <a:lnTo>
                  <a:pt x="292" y="37"/>
                </a:lnTo>
                <a:lnTo>
                  <a:pt x="278" y="90"/>
                </a:lnTo>
                <a:lnTo>
                  <a:pt x="262" y="158"/>
                </a:lnTo>
                <a:lnTo>
                  <a:pt x="243" y="237"/>
                </a:lnTo>
                <a:lnTo>
                  <a:pt x="221" y="326"/>
                </a:lnTo>
                <a:lnTo>
                  <a:pt x="197" y="422"/>
                </a:lnTo>
                <a:lnTo>
                  <a:pt x="173" y="522"/>
                </a:lnTo>
                <a:lnTo>
                  <a:pt x="148" y="625"/>
                </a:lnTo>
                <a:lnTo>
                  <a:pt x="123" y="728"/>
                </a:lnTo>
                <a:lnTo>
                  <a:pt x="100" y="829"/>
                </a:lnTo>
                <a:lnTo>
                  <a:pt x="77" y="924"/>
                </a:lnTo>
                <a:lnTo>
                  <a:pt x="56" y="1012"/>
                </a:lnTo>
                <a:lnTo>
                  <a:pt x="37" y="1091"/>
                </a:lnTo>
                <a:lnTo>
                  <a:pt x="22" y="1157"/>
                </a:lnTo>
                <a:lnTo>
                  <a:pt x="9" y="1209"/>
                </a:lnTo>
                <a:lnTo>
                  <a:pt x="0" y="1244"/>
                </a:lnTo>
                <a:lnTo>
                  <a:pt x="23" y="1249"/>
                </a:lnTo>
                <a:lnTo>
                  <a:pt x="48" y="1254"/>
                </a:lnTo>
                <a:lnTo>
                  <a:pt x="75" y="1261"/>
                </a:lnTo>
                <a:lnTo>
                  <a:pt x="104" y="1267"/>
                </a:lnTo>
                <a:lnTo>
                  <a:pt x="133" y="1274"/>
                </a:lnTo>
                <a:lnTo>
                  <a:pt x="165" y="1280"/>
                </a:lnTo>
                <a:lnTo>
                  <a:pt x="197" y="1288"/>
                </a:lnTo>
                <a:lnTo>
                  <a:pt x="231" y="1296"/>
                </a:lnTo>
                <a:lnTo>
                  <a:pt x="265" y="1303"/>
                </a:lnTo>
                <a:lnTo>
                  <a:pt x="301" y="1312"/>
                </a:lnTo>
                <a:lnTo>
                  <a:pt x="337" y="1319"/>
                </a:lnTo>
                <a:lnTo>
                  <a:pt x="374" y="1328"/>
                </a:lnTo>
                <a:lnTo>
                  <a:pt x="411" y="1336"/>
                </a:lnTo>
                <a:lnTo>
                  <a:pt x="448" y="1344"/>
                </a:lnTo>
                <a:lnTo>
                  <a:pt x="485" y="1352"/>
                </a:lnTo>
                <a:lnTo>
                  <a:pt x="523" y="1361"/>
                </a:lnTo>
                <a:lnTo>
                  <a:pt x="561" y="1368"/>
                </a:lnTo>
                <a:lnTo>
                  <a:pt x="598" y="1376"/>
                </a:lnTo>
                <a:lnTo>
                  <a:pt x="635" y="1384"/>
                </a:lnTo>
                <a:lnTo>
                  <a:pt x="671" y="1392"/>
                </a:lnTo>
                <a:lnTo>
                  <a:pt x="706" y="1399"/>
                </a:lnTo>
                <a:lnTo>
                  <a:pt x="741" y="1406"/>
                </a:lnTo>
                <a:lnTo>
                  <a:pt x="775" y="1413"/>
                </a:lnTo>
                <a:lnTo>
                  <a:pt x="808" y="1419"/>
                </a:lnTo>
                <a:lnTo>
                  <a:pt x="840" y="1425"/>
                </a:lnTo>
                <a:lnTo>
                  <a:pt x="870" y="1430"/>
                </a:lnTo>
                <a:lnTo>
                  <a:pt x="898" y="1435"/>
                </a:lnTo>
                <a:lnTo>
                  <a:pt x="925" y="1440"/>
                </a:lnTo>
                <a:lnTo>
                  <a:pt x="951" y="1444"/>
                </a:lnTo>
                <a:lnTo>
                  <a:pt x="974" y="1447"/>
                </a:lnTo>
                <a:lnTo>
                  <a:pt x="996" y="1451"/>
                </a:lnTo>
                <a:lnTo>
                  <a:pt x="1015" y="1453"/>
                </a:lnTo>
                <a:close/>
              </a:path>
            </a:pathLst>
          </a:custGeom>
          <a:solidFill>
            <a:srgbClr val="D6EFEF"/>
          </a:solidFill>
          <a:ln w="9525">
            <a:noFill/>
            <a:round/>
          </a:ln>
        </p:spPr>
        <p:txBody>
          <a:bodyPr/>
          <a:lstStyle/>
          <a:p>
            <a:endParaRPr lang="en-US"/>
          </a:p>
        </p:txBody>
      </p:sp>
      <p:sp>
        <p:nvSpPr>
          <p:cNvPr id="348170" name="Freeform 10"/>
          <p:cNvSpPr/>
          <p:nvPr/>
        </p:nvSpPr>
        <p:spPr bwMode="auto">
          <a:xfrm>
            <a:off x="5435600" y="1638300"/>
            <a:ext cx="2816225" cy="2306638"/>
          </a:xfrm>
          <a:custGeom>
            <a:avLst/>
            <a:gdLst/>
            <a:ahLst/>
            <a:cxnLst>
              <a:cxn ang="0">
                <a:pos x="1015" y="1453"/>
              </a:cxn>
              <a:cxn ang="0">
                <a:pos x="935" y="1425"/>
              </a:cxn>
              <a:cxn ang="0">
                <a:pos x="892" y="1366"/>
              </a:cxn>
              <a:cxn ang="0">
                <a:pos x="887" y="1293"/>
              </a:cxn>
              <a:cxn ang="0">
                <a:pos x="923" y="1221"/>
              </a:cxn>
              <a:cxn ang="0">
                <a:pos x="933" y="1209"/>
              </a:cxn>
              <a:cxn ang="0">
                <a:pos x="961" y="1175"/>
              </a:cxn>
              <a:cxn ang="0">
                <a:pos x="1000" y="1129"/>
              </a:cxn>
              <a:cxn ang="0">
                <a:pos x="1050" y="1070"/>
              </a:cxn>
              <a:cxn ang="0">
                <a:pos x="1106" y="1003"/>
              </a:cxn>
              <a:cxn ang="0">
                <a:pos x="1169" y="928"/>
              </a:cxn>
              <a:cxn ang="0">
                <a:pos x="1236" y="848"/>
              </a:cxn>
              <a:cxn ang="0">
                <a:pos x="1306" y="766"/>
              </a:cxn>
              <a:cxn ang="0">
                <a:pos x="1377" y="682"/>
              </a:cxn>
              <a:cxn ang="0">
                <a:pos x="1447" y="599"/>
              </a:cxn>
              <a:cxn ang="0">
                <a:pos x="1516" y="519"/>
              </a:cxn>
              <a:cxn ang="0">
                <a:pos x="1581" y="444"/>
              </a:cxn>
              <a:cxn ang="0">
                <a:pos x="1639" y="376"/>
              </a:cxn>
              <a:cxn ang="0">
                <a:pos x="1690" y="316"/>
              </a:cxn>
              <a:cxn ang="0">
                <a:pos x="1732" y="268"/>
              </a:cxn>
              <a:cxn ang="0">
                <a:pos x="1764" y="232"/>
              </a:cxn>
              <a:cxn ang="0">
                <a:pos x="1774" y="220"/>
              </a:cxn>
              <a:cxn ang="0">
                <a:pos x="1731" y="214"/>
              </a:cxn>
              <a:cxn ang="0">
                <a:pos x="1667" y="206"/>
              </a:cxn>
              <a:cxn ang="0">
                <a:pos x="1584" y="195"/>
              </a:cxn>
              <a:cxn ang="0">
                <a:pos x="1486" y="181"/>
              </a:cxn>
              <a:cxn ang="0">
                <a:pos x="1377" y="165"/>
              </a:cxn>
              <a:cxn ang="0">
                <a:pos x="1259" y="147"/>
              </a:cxn>
              <a:cxn ang="0">
                <a:pos x="1135" y="130"/>
              </a:cxn>
              <a:cxn ang="0">
                <a:pos x="1010" y="110"/>
              </a:cxn>
              <a:cxn ang="0">
                <a:pos x="885" y="92"/>
              </a:cxn>
              <a:cxn ang="0">
                <a:pos x="764" y="74"/>
              </a:cxn>
              <a:cxn ang="0">
                <a:pos x="650" y="56"/>
              </a:cxn>
              <a:cxn ang="0">
                <a:pos x="547" y="40"/>
              </a:cxn>
              <a:cxn ang="0">
                <a:pos x="457" y="26"/>
              </a:cxn>
              <a:cxn ang="0">
                <a:pos x="385" y="14"/>
              </a:cxn>
              <a:cxn ang="0">
                <a:pos x="331" y="5"/>
              </a:cxn>
              <a:cxn ang="0">
                <a:pos x="302" y="0"/>
              </a:cxn>
              <a:cxn ang="0">
                <a:pos x="292" y="37"/>
              </a:cxn>
              <a:cxn ang="0">
                <a:pos x="262" y="158"/>
              </a:cxn>
              <a:cxn ang="0">
                <a:pos x="221" y="326"/>
              </a:cxn>
              <a:cxn ang="0">
                <a:pos x="173" y="522"/>
              </a:cxn>
              <a:cxn ang="0">
                <a:pos x="123" y="728"/>
              </a:cxn>
              <a:cxn ang="0">
                <a:pos x="77" y="924"/>
              </a:cxn>
              <a:cxn ang="0">
                <a:pos x="37" y="1091"/>
              </a:cxn>
              <a:cxn ang="0">
                <a:pos x="9" y="1209"/>
              </a:cxn>
              <a:cxn ang="0">
                <a:pos x="0" y="1244"/>
              </a:cxn>
              <a:cxn ang="0">
                <a:pos x="48" y="1254"/>
              </a:cxn>
              <a:cxn ang="0">
                <a:pos x="104" y="1267"/>
              </a:cxn>
              <a:cxn ang="0">
                <a:pos x="165" y="1280"/>
              </a:cxn>
              <a:cxn ang="0">
                <a:pos x="231" y="1296"/>
              </a:cxn>
              <a:cxn ang="0">
                <a:pos x="301" y="1312"/>
              </a:cxn>
              <a:cxn ang="0">
                <a:pos x="374" y="1328"/>
              </a:cxn>
              <a:cxn ang="0">
                <a:pos x="448" y="1344"/>
              </a:cxn>
              <a:cxn ang="0">
                <a:pos x="523" y="1361"/>
              </a:cxn>
              <a:cxn ang="0">
                <a:pos x="598" y="1376"/>
              </a:cxn>
              <a:cxn ang="0">
                <a:pos x="671" y="1392"/>
              </a:cxn>
              <a:cxn ang="0">
                <a:pos x="741" y="1406"/>
              </a:cxn>
              <a:cxn ang="0">
                <a:pos x="808" y="1419"/>
              </a:cxn>
              <a:cxn ang="0">
                <a:pos x="870" y="1430"/>
              </a:cxn>
              <a:cxn ang="0">
                <a:pos x="925" y="1440"/>
              </a:cxn>
              <a:cxn ang="0">
                <a:pos x="974" y="1447"/>
              </a:cxn>
              <a:cxn ang="0">
                <a:pos x="1015" y="1453"/>
              </a:cxn>
            </a:cxnLst>
            <a:rect l="0" t="0" r="r" b="b"/>
            <a:pathLst>
              <a:path w="1774" h="1453">
                <a:moveTo>
                  <a:pt x="1015" y="1453"/>
                </a:moveTo>
                <a:lnTo>
                  <a:pt x="1015" y="1453"/>
                </a:lnTo>
                <a:lnTo>
                  <a:pt x="971" y="1443"/>
                </a:lnTo>
                <a:lnTo>
                  <a:pt x="935" y="1425"/>
                </a:lnTo>
                <a:lnTo>
                  <a:pt x="909" y="1397"/>
                </a:lnTo>
                <a:lnTo>
                  <a:pt x="892" y="1366"/>
                </a:lnTo>
                <a:lnTo>
                  <a:pt x="884" y="1330"/>
                </a:lnTo>
                <a:lnTo>
                  <a:pt x="887" y="1293"/>
                </a:lnTo>
                <a:lnTo>
                  <a:pt x="900" y="1257"/>
                </a:lnTo>
                <a:lnTo>
                  <a:pt x="923" y="1221"/>
                </a:lnTo>
                <a:lnTo>
                  <a:pt x="923" y="1221"/>
                </a:lnTo>
                <a:lnTo>
                  <a:pt x="933" y="1209"/>
                </a:lnTo>
                <a:lnTo>
                  <a:pt x="945" y="1194"/>
                </a:lnTo>
                <a:lnTo>
                  <a:pt x="961" y="1175"/>
                </a:lnTo>
                <a:lnTo>
                  <a:pt x="979" y="1154"/>
                </a:lnTo>
                <a:lnTo>
                  <a:pt x="1000" y="1129"/>
                </a:lnTo>
                <a:lnTo>
                  <a:pt x="1024" y="1101"/>
                </a:lnTo>
                <a:lnTo>
                  <a:pt x="1050" y="1070"/>
                </a:lnTo>
                <a:lnTo>
                  <a:pt x="1077" y="1038"/>
                </a:lnTo>
                <a:lnTo>
                  <a:pt x="1106" y="1003"/>
                </a:lnTo>
                <a:lnTo>
                  <a:pt x="1136" y="966"/>
                </a:lnTo>
                <a:lnTo>
                  <a:pt x="1169" y="928"/>
                </a:lnTo>
                <a:lnTo>
                  <a:pt x="1202" y="889"/>
                </a:lnTo>
                <a:lnTo>
                  <a:pt x="1236" y="848"/>
                </a:lnTo>
                <a:lnTo>
                  <a:pt x="1271" y="807"/>
                </a:lnTo>
                <a:lnTo>
                  <a:pt x="1306" y="766"/>
                </a:lnTo>
                <a:lnTo>
                  <a:pt x="1342" y="724"/>
                </a:lnTo>
                <a:lnTo>
                  <a:pt x="1377" y="682"/>
                </a:lnTo>
                <a:lnTo>
                  <a:pt x="1413" y="640"/>
                </a:lnTo>
                <a:lnTo>
                  <a:pt x="1447" y="599"/>
                </a:lnTo>
                <a:lnTo>
                  <a:pt x="1482" y="559"/>
                </a:lnTo>
                <a:lnTo>
                  <a:pt x="1516" y="519"/>
                </a:lnTo>
                <a:lnTo>
                  <a:pt x="1549" y="481"/>
                </a:lnTo>
                <a:lnTo>
                  <a:pt x="1581" y="444"/>
                </a:lnTo>
                <a:lnTo>
                  <a:pt x="1610" y="408"/>
                </a:lnTo>
                <a:lnTo>
                  <a:pt x="1639" y="376"/>
                </a:lnTo>
                <a:lnTo>
                  <a:pt x="1665" y="344"/>
                </a:lnTo>
                <a:lnTo>
                  <a:pt x="1690" y="316"/>
                </a:lnTo>
                <a:lnTo>
                  <a:pt x="1712" y="290"/>
                </a:lnTo>
                <a:lnTo>
                  <a:pt x="1732" y="268"/>
                </a:lnTo>
                <a:lnTo>
                  <a:pt x="1750" y="248"/>
                </a:lnTo>
                <a:lnTo>
                  <a:pt x="1764" y="232"/>
                </a:lnTo>
                <a:lnTo>
                  <a:pt x="1774" y="220"/>
                </a:lnTo>
                <a:lnTo>
                  <a:pt x="1774" y="220"/>
                </a:lnTo>
                <a:lnTo>
                  <a:pt x="1756" y="218"/>
                </a:lnTo>
                <a:lnTo>
                  <a:pt x="1731" y="214"/>
                </a:lnTo>
                <a:lnTo>
                  <a:pt x="1702" y="211"/>
                </a:lnTo>
                <a:lnTo>
                  <a:pt x="1667" y="206"/>
                </a:lnTo>
                <a:lnTo>
                  <a:pt x="1627" y="200"/>
                </a:lnTo>
                <a:lnTo>
                  <a:pt x="1584" y="195"/>
                </a:lnTo>
                <a:lnTo>
                  <a:pt x="1537" y="187"/>
                </a:lnTo>
                <a:lnTo>
                  <a:pt x="1486" y="181"/>
                </a:lnTo>
                <a:lnTo>
                  <a:pt x="1433" y="173"/>
                </a:lnTo>
                <a:lnTo>
                  <a:pt x="1377" y="165"/>
                </a:lnTo>
                <a:lnTo>
                  <a:pt x="1318" y="156"/>
                </a:lnTo>
                <a:lnTo>
                  <a:pt x="1259" y="147"/>
                </a:lnTo>
                <a:lnTo>
                  <a:pt x="1197" y="139"/>
                </a:lnTo>
                <a:lnTo>
                  <a:pt x="1135" y="130"/>
                </a:lnTo>
                <a:lnTo>
                  <a:pt x="1072" y="120"/>
                </a:lnTo>
                <a:lnTo>
                  <a:pt x="1010" y="110"/>
                </a:lnTo>
                <a:lnTo>
                  <a:pt x="947" y="102"/>
                </a:lnTo>
                <a:lnTo>
                  <a:pt x="885" y="92"/>
                </a:lnTo>
                <a:lnTo>
                  <a:pt x="823" y="82"/>
                </a:lnTo>
                <a:lnTo>
                  <a:pt x="764" y="74"/>
                </a:lnTo>
                <a:lnTo>
                  <a:pt x="706" y="65"/>
                </a:lnTo>
                <a:lnTo>
                  <a:pt x="650" y="56"/>
                </a:lnTo>
                <a:lnTo>
                  <a:pt x="597" y="49"/>
                </a:lnTo>
                <a:lnTo>
                  <a:pt x="547" y="40"/>
                </a:lnTo>
                <a:lnTo>
                  <a:pt x="500" y="34"/>
                </a:lnTo>
                <a:lnTo>
                  <a:pt x="457" y="26"/>
                </a:lnTo>
                <a:lnTo>
                  <a:pt x="419" y="21"/>
                </a:lnTo>
                <a:lnTo>
                  <a:pt x="385" y="14"/>
                </a:lnTo>
                <a:lnTo>
                  <a:pt x="355" y="10"/>
                </a:lnTo>
                <a:lnTo>
                  <a:pt x="331" y="5"/>
                </a:lnTo>
                <a:lnTo>
                  <a:pt x="314" y="2"/>
                </a:lnTo>
                <a:lnTo>
                  <a:pt x="302" y="0"/>
                </a:lnTo>
                <a:lnTo>
                  <a:pt x="302" y="0"/>
                </a:lnTo>
                <a:lnTo>
                  <a:pt x="292" y="37"/>
                </a:lnTo>
                <a:lnTo>
                  <a:pt x="278" y="90"/>
                </a:lnTo>
                <a:lnTo>
                  <a:pt x="262" y="158"/>
                </a:lnTo>
                <a:lnTo>
                  <a:pt x="243" y="237"/>
                </a:lnTo>
                <a:lnTo>
                  <a:pt x="221" y="326"/>
                </a:lnTo>
                <a:lnTo>
                  <a:pt x="197" y="422"/>
                </a:lnTo>
                <a:lnTo>
                  <a:pt x="173" y="522"/>
                </a:lnTo>
                <a:lnTo>
                  <a:pt x="148" y="625"/>
                </a:lnTo>
                <a:lnTo>
                  <a:pt x="123" y="728"/>
                </a:lnTo>
                <a:lnTo>
                  <a:pt x="100" y="829"/>
                </a:lnTo>
                <a:lnTo>
                  <a:pt x="77" y="924"/>
                </a:lnTo>
                <a:lnTo>
                  <a:pt x="56" y="1012"/>
                </a:lnTo>
                <a:lnTo>
                  <a:pt x="37" y="1091"/>
                </a:lnTo>
                <a:lnTo>
                  <a:pt x="22" y="1157"/>
                </a:lnTo>
                <a:lnTo>
                  <a:pt x="9" y="1209"/>
                </a:lnTo>
                <a:lnTo>
                  <a:pt x="0" y="1244"/>
                </a:lnTo>
                <a:lnTo>
                  <a:pt x="0" y="1244"/>
                </a:lnTo>
                <a:lnTo>
                  <a:pt x="23" y="1249"/>
                </a:lnTo>
                <a:lnTo>
                  <a:pt x="48" y="1254"/>
                </a:lnTo>
                <a:lnTo>
                  <a:pt x="75" y="1261"/>
                </a:lnTo>
                <a:lnTo>
                  <a:pt x="104" y="1267"/>
                </a:lnTo>
                <a:lnTo>
                  <a:pt x="133" y="1274"/>
                </a:lnTo>
                <a:lnTo>
                  <a:pt x="165" y="1280"/>
                </a:lnTo>
                <a:lnTo>
                  <a:pt x="197" y="1288"/>
                </a:lnTo>
                <a:lnTo>
                  <a:pt x="231" y="1296"/>
                </a:lnTo>
                <a:lnTo>
                  <a:pt x="265" y="1303"/>
                </a:lnTo>
                <a:lnTo>
                  <a:pt x="301" y="1312"/>
                </a:lnTo>
                <a:lnTo>
                  <a:pt x="337" y="1319"/>
                </a:lnTo>
                <a:lnTo>
                  <a:pt x="374" y="1328"/>
                </a:lnTo>
                <a:lnTo>
                  <a:pt x="411" y="1336"/>
                </a:lnTo>
                <a:lnTo>
                  <a:pt x="448" y="1344"/>
                </a:lnTo>
                <a:lnTo>
                  <a:pt x="485" y="1352"/>
                </a:lnTo>
                <a:lnTo>
                  <a:pt x="523" y="1361"/>
                </a:lnTo>
                <a:lnTo>
                  <a:pt x="561" y="1368"/>
                </a:lnTo>
                <a:lnTo>
                  <a:pt x="598" y="1376"/>
                </a:lnTo>
                <a:lnTo>
                  <a:pt x="635" y="1384"/>
                </a:lnTo>
                <a:lnTo>
                  <a:pt x="671" y="1392"/>
                </a:lnTo>
                <a:lnTo>
                  <a:pt x="706" y="1399"/>
                </a:lnTo>
                <a:lnTo>
                  <a:pt x="741" y="1406"/>
                </a:lnTo>
                <a:lnTo>
                  <a:pt x="775" y="1413"/>
                </a:lnTo>
                <a:lnTo>
                  <a:pt x="808" y="1419"/>
                </a:lnTo>
                <a:lnTo>
                  <a:pt x="840" y="1425"/>
                </a:lnTo>
                <a:lnTo>
                  <a:pt x="870" y="1430"/>
                </a:lnTo>
                <a:lnTo>
                  <a:pt x="898" y="1435"/>
                </a:lnTo>
                <a:lnTo>
                  <a:pt x="925" y="1440"/>
                </a:lnTo>
                <a:lnTo>
                  <a:pt x="951" y="1444"/>
                </a:lnTo>
                <a:lnTo>
                  <a:pt x="974" y="1447"/>
                </a:lnTo>
                <a:lnTo>
                  <a:pt x="996" y="1451"/>
                </a:lnTo>
                <a:lnTo>
                  <a:pt x="1015" y="1453"/>
                </a:lnTo>
              </a:path>
            </a:pathLst>
          </a:custGeom>
          <a:noFill/>
          <a:ln w="0">
            <a:solidFill>
              <a:srgbClr val="000000"/>
            </a:solidFill>
            <a:prstDash val="solid"/>
            <a:round/>
          </a:ln>
        </p:spPr>
        <p:txBody>
          <a:bodyPr/>
          <a:lstStyle/>
          <a:p>
            <a:endParaRPr lang="en-US"/>
          </a:p>
        </p:txBody>
      </p:sp>
      <p:sp>
        <p:nvSpPr>
          <p:cNvPr id="348171" name="Freeform 11"/>
          <p:cNvSpPr/>
          <p:nvPr/>
        </p:nvSpPr>
        <p:spPr bwMode="auto">
          <a:xfrm>
            <a:off x="6838950" y="1987550"/>
            <a:ext cx="1530350" cy="1957388"/>
          </a:xfrm>
          <a:custGeom>
            <a:avLst/>
            <a:gdLst/>
            <a:ahLst/>
            <a:cxnLst>
              <a:cxn ang="0">
                <a:pos x="964" y="61"/>
              </a:cxn>
              <a:cxn ang="0">
                <a:pos x="955" y="31"/>
              </a:cxn>
              <a:cxn ang="0">
                <a:pos x="935" y="11"/>
              </a:cxn>
              <a:cxn ang="0">
                <a:pos x="907" y="1"/>
              </a:cxn>
              <a:cxn ang="0">
                <a:pos x="880" y="12"/>
              </a:cxn>
              <a:cxn ang="0">
                <a:pos x="848" y="48"/>
              </a:cxn>
              <a:cxn ang="0">
                <a:pos x="806" y="96"/>
              </a:cxn>
              <a:cxn ang="0">
                <a:pos x="755" y="156"/>
              </a:cxn>
              <a:cxn ang="0">
                <a:pos x="697" y="224"/>
              </a:cxn>
              <a:cxn ang="0">
                <a:pos x="633" y="300"/>
              </a:cxn>
              <a:cxn ang="0">
                <a:pos x="564" y="380"/>
              </a:cxn>
              <a:cxn ang="0">
                <a:pos x="494" y="462"/>
              </a:cxn>
              <a:cxn ang="0">
                <a:pos x="424" y="547"/>
              </a:cxn>
              <a:cxn ang="0">
                <a:pos x="353" y="629"/>
              </a:cxn>
              <a:cxn ang="0">
                <a:pos x="286" y="709"/>
              </a:cxn>
              <a:cxn ang="0">
                <a:pos x="223" y="784"/>
              </a:cxn>
              <a:cxn ang="0">
                <a:pos x="166" y="851"/>
              </a:cxn>
              <a:cxn ang="0">
                <a:pos x="117" y="909"/>
              </a:cxn>
              <a:cxn ang="0">
                <a:pos x="77" y="956"/>
              </a:cxn>
              <a:cxn ang="0">
                <a:pos x="49" y="990"/>
              </a:cxn>
              <a:cxn ang="0">
                <a:pos x="24" y="1020"/>
              </a:cxn>
              <a:cxn ang="0">
                <a:pos x="5" y="1062"/>
              </a:cxn>
              <a:cxn ang="0">
                <a:pos x="0" y="1105"/>
              </a:cxn>
              <a:cxn ang="0">
                <a:pos x="8" y="1146"/>
              </a:cxn>
              <a:cxn ang="0">
                <a:pos x="28" y="1183"/>
              </a:cxn>
              <a:cxn ang="0">
                <a:pos x="62" y="1212"/>
              </a:cxn>
              <a:cxn ang="0">
                <a:pos x="107" y="1229"/>
              </a:cxn>
              <a:cxn ang="0">
                <a:pos x="165" y="1233"/>
              </a:cxn>
              <a:cxn ang="0">
                <a:pos x="200" y="1227"/>
              </a:cxn>
              <a:cxn ang="0">
                <a:pos x="217" y="1208"/>
              </a:cxn>
              <a:cxn ang="0">
                <a:pos x="246" y="1167"/>
              </a:cxn>
              <a:cxn ang="0">
                <a:pos x="286" y="1109"/>
              </a:cxn>
              <a:cxn ang="0">
                <a:pos x="336" y="1037"/>
              </a:cxn>
              <a:cxn ang="0">
                <a:pos x="392" y="952"/>
              </a:cxn>
              <a:cxn ang="0">
                <a:pos x="454" y="859"/>
              </a:cxn>
              <a:cxn ang="0">
                <a:pos x="520" y="759"/>
              </a:cxn>
              <a:cxn ang="0">
                <a:pos x="587" y="657"/>
              </a:cxn>
              <a:cxn ang="0">
                <a:pos x="654" y="555"/>
              </a:cxn>
              <a:cxn ang="0">
                <a:pos x="719" y="454"/>
              </a:cxn>
              <a:cxn ang="0">
                <a:pos x="781" y="360"/>
              </a:cxn>
              <a:cxn ang="0">
                <a:pos x="836" y="273"/>
              </a:cxn>
              <a:cxn ang="0">
                <a:pos x="885" y="197"/>
              </a:cxn>
              <a:cxn ang="0">
                <a:pos x="924" y="136"/>
              </a:cxn>
              <a:cxn ang="0">
                <a:pos x="952" y="92"/>
              </a:cxn>
            </a:cxnLst>
            <a:rect l="0" t="0" r="r" b="b"/>
            <a:pathLst>
              <a:path w="964" h="1233">
                <a:moveTo>
                  <a:pt x="961" y="77"/>
                </a:moveTo>
                <a:lnTo>
                  <a:pt x="964" y="61"/>
                </a:lnTo>
                <a:lnTo>
                  <a:pt x="962" y="44"/>
                </a:lnTo>
                <a:lnTo>
                  <a:pt x="955" y="31"/>
                </a:lnTo>
                <a:lnTo>
                  <a:pt x="947" y="20"/>
                </a:lnTo>
                <a:lnTo>
                  <a:pt x="935" y="11"/>
                </a:lnTo>
                <a:lnTo>
                  <a:pt x="921" y="4"/>
                </a:lnTo>
                <a:lnTo>
                  <a:pt x="907" y="1"/>
                </a:lnTo>
                <a:lnTo>
                  <a:pt x="890" y="0"/>
                </a:lnTo>
                <a:lnTo>
                  <a:pt x="880" y="12"/>
                </a:lnTo>
                <a:lnTo>
                  <a:pt x="866" y="28"/>
                </a:lnTo>
                <a:lnTo>
                  <a:pt x="848" y="48"/>
                </a:lnTo>
                <a:lnTo>
                  <a:pt x="828" y="70"/>
                </a:lnTo>
                <a:lnTo>
                  <a:pt x="806" y="96"/>
                </a:lnTo>
                <a:lnTo>
                  <a:pt x="781" y="124"/>
                </a:lnTo>
                <a:lnTo>
                  <a:pt x="755" y="156"/>
                </a:lnTo>
                <a:lnTo>
                  <a:pt x="727" y="189"/>
                </a:lnTo>
                <a:lnTo>
                  <a:pt x="697" y="224"/>
                </a:lnTo>
                <a:lnTo>
                  <a:pt x="665" y="261"/>
                </a:lnTo>
                <a:lnTo>
                  <a:pt x="633" y="300"/>
                </a:lnTo>
                <a:lnTo>
                  <a:pt x="599" y="339"/>
                </a:lnTo>
                <a:lnTo>
                  <a:pt x="564" y="380"/>
                </a:lnTo>
                <a:lnTo>
                  <a:pt x="530" y="421"/>
                </a:lnTo>
                <a:lnTo>
                  <a:pt x="494" y="462"/>
                </a:lnTo>
                <a:lnTo>
                  <a:pt x="458" y="505"/>
                </a:lnTo>
                <a:lnTo>
                  <a:pt x="424" y="547"/>
                </a:lnTo>
                <a:lnTo>
                  <a:pt x="388" y="588"/>
                </a:lnTo>
                <a:lnTo>
                  <a:pt x="353" y="629"/>
                </a:lnTo>
                <a:lnTo>
                  <a:pt x="320" y="670"/>
                </a:lnTo>
                <a:lnTo>
                  <a:pt x="286" y="709"/>
                </a:lnTo>
                <a:lnTo>
                  <a:pt x="253" y="747"/>
                </a:lnTo>
                <a:lnTo>
                  <a:pt x="223" y="784"/>
                </a:lnTo>
                <a:lnTo>
                  <a:pt x="194" y="819"/>
                </a:lnTo>
                <a:lnTo>
                  <a:pt x="166" y="851"/>
                </a:lnTo>
                <a:lnTo>
                  <a:pt x="141" y="882"/>
                </a:lnTo>
                <a:lnTo>
                  <a:pt x="117" y="909"/>
                </a:lnTo>
                <a:lnTo>
                  <a:pt x="96" y="934"/>
                </a:lnTo>
                <a:lnTo>
                  <a:pt x="77" y="956"/>
                </a:lnTo>
                <a:lnTo>
                  <a:pt x="62" y="975"/>
                </a:lnTo>
                <a:lnTo>
                  <a:pt x="49" y="990"/>
                </a:lnTo>
                <a:lnTo>
                  <a:pt x="39" y="1001"/>
                </a:lnTo>
                <a:lnTo>
                  <a:pt x="24" y="1020"/>
                </a:lnTo>
                <a:lnTo>
                  <a:pt x="13" y="1041"/>
                </a:lnTo>
                <a:lnTo>
                  <a:pt x="5" y="1062"/>
                </a:lnTo>
                <a:lnTo>
                  <a:pt x="1" y="1083"/>
                </a:lnTo>
                <a:lnTo>
                  <a:pt x="0" y="1105"/>
                </a:lnTo>
                <a:lnTo>
                  <a:pt x="2" y="1125"/>
                </a:lnTo>
                <a:lnTo>
                  <a:pt x="8" y="1146"/>
                </a:lnTo>
                <a:lnTo>
                  <a:pt x="16" y="1166"/>
                </a:lnTo>
                <a:lnTo>
                  <a:pt x="28" y="1183"/>
                </a:lnTo>
                <a:lnTo>
                  <a:pt x="43" y="1198"/>
                </a:lnTo>
                <a:lnTo>
                  <a:pt x="62" y="1212"/>
                </a:lnTo>
                <a:lnTo>
                  <a:pt x="83" y="1222"/>
                </a:lnTo>
                <a:lnTo>
                  <a:pt x="107" y="1229"/>
                </a:lnTo>
                <a:lnTo>
                  <a:pt x="134" y="1233"/>
                </a:lnTo>
                <a:lnTo>
                  <a:pt x="165" y="1233"/>
                </a:lnTo>
                <a:lnTo>
                  <a:pt x="197" y="1228"/>
                </a:lnTo>
                <a:lnTo>
                  <a:pt x="200" y="1227"/>
                </a:lnTo>
                <a:lnTo>
                  <a:pt x="207" y="1220"/>
                </a:lnTo>
                <a:lnTo>
                  <a:pt x="217" y="1208"/>
                </a:lnTo>
                <a:lnTo>
                  <a:pt x="230" y="1189"/>
                </a:lnTo>
                <a:lnTo>
                  <a:pt x="246" y="1167"/>
                </a:lnTo>
                <a:lnTo>
                  <a:pt x="265" y="1141"/>
                </a:lnTo>
                <a:lnTo>
                  <a:pt x="286" y="1109"/>
                </a:lnTo>
                <a:lnTo>
                  <a:pt x="310" y="1075"/>
                </a:lnTo>
                <a:lnTo>
                  <a:pt x="336" y="1037"/>
                </a:lnTo>
                <a:lnTo>
                  <a:pt x="363" y="995"/>
                </a:lnTo>
                <a:lnTo>
                  <a:pt x="392" y="952"/>
                </a:lnTo>
                <a:lnTo>
                  <a:pt x="422" y="907"/>
                </a:lnTo>
                <a:lnTo>
                  <a:pt x="454" y="859"/>
                </a:lnTo>
                <a:lnTo>
                  <a:pt x="486" y="810"/>
                </a:lnTo>
                <a:lnTo>
                  <a:pt x="520" y="759"/>
                </a:lnTo>
                <a:lnTo>
                  <a:pt x="554" y="708"/>
                </a:lnTo>
                <a:lnTo>
                  <a:pt x="587" y="657"/>
                </a:lnTo>
                <a:lnTo>
                  <a:pt x="621" y="605"/>
                </a:lnTo>
                <a:lnTo>
                  <a:pt x="654" y="555"/>
                </a:lnTo>
                <a:lnTo>
                  <a:pt x="687" y="504"/>
                </a:lnTo>
                <a:lnTo>
                  <a:pt x="719" y="454"/>
                </a:lnTo>
                <a:lnTo>
                  <a:pt x="751" y="406"/>
                </a:lnTo>
                <a:lnTo>
                  <a:pt x="781" y="360"/>
                </a:lnTo>
                <a:lnTo>
                  <a:pt x="809" y="315"/>
                </a:lnTo>
                <a:lnTo>
                  <a:pt x="836" y="273"/>
                </a:lnTo>
                <a:lnTo>
                  <a:pt x="862" y="233"/>
                </a:lnTo>
                <a:lnTo>
                  <a:pt x="885" y="197"/>
                </a:lnTo>
                <a:lnTo>
                  <a:pt x="906" y="165"/>
                </a:lnTo>
                <a:lnTo>
                  <a:pt x="924" y="136"/>
                </a:lnTo>
                <a:lnTo>
                  <a:pt x="939" y="111"/>
                </a:lnTo>
                <a:lnTo>
                  <a:pt x="952" y="92"/>
                </a:lnTo>
                <a:lnTo>
                  <a:pt x="961" y="77"/>
                </a:lnTo>
                <a:close/>
              </a:path>
            </a:pathLst>
          </a:custGeom>
          <a:solidFill>
            <a:srgbClr val="D6EFEF"/>
          </a:solidFill>
          <a:ln w="9525">
            <a:noFill/>
            <a:round/>
          </a:ln>
        </p:spPr>
        <p:txBody>
          <a:bodyPr/>
          <a:lstStyle/>
          <a:p>
            <a:endParaRPr lang="en-US"/>
          </a:p>
        </p:txBody>
      </p:sp>
      <p:sp>
        <p:nvSpPr>
          <p:cNvPr id="348172" name="Freeform 12"/>
          <p:cNvSpPr/>
          <p:nvPr/>
        </p:nvSpPr>
        <p:spPr bwMode="auto">
          <a:xfrm>
            <a:off x="6838950" y="1987550"/>
            <a:ext cx="1530350" cy="1957388"/>
          </a:xfrm>
          <a:custGeom>
            <a:avLst/>
            <a:gdLst/>
            <a:ahLst/>
            <a:cxnLst>
              <a:cxn ang="0">
                <a:pos x="961" y="77"/>
              </a:cxn>
              <a:cxn ang="0">
                <a:pos x="962" y="44"/>
              </a:cxn>
              <a:cxn ang="0">
                <a:pos x="947" y="20"/>
              </a:cxn>
              <a:cxn ang="0">
                <a:pos x="921" y="4"/>
              </a:cxn>
              <a:cxn ang="0">
                <a:pos x="890" y="0"/>
              </a:cxn>
              <a:cxn ang="0">
                <a:pos x="880" y="12"/>
              </a:cxn>
              <a:cxn ang="0">
                <a:pos x="848" y="48"/>
              </a:cxn>
              <a:cxn ang="0">
                <a:pos x="806" y="96"/>
              </a:cxn>
              <a:cxn ang="0">
                <a:pos x="755" y="156"/>
              </a:cxn>
              <a:cxn ang="0">
                <a:pos x="697" y="224"/>
              </a:cxn>
              <a:cxn ang="0">
                <a:pos x="633" y="300"/>
              </a:cxn>
              <a:cxn ang="0">
                <a:pos x="564" y="380"/>
              </a:cxn>
              <a:cxn ang="0">
                <a:pos x="494" y="462"/>
              </a:cxn>
              <a:cxn ang="0">
                <a:pos x="424" y="547"/>
              </a:cxn>
              <a:cxn ang="0">
                <a:pos x="353" y="629"/>
              </a:cxn>
              <a:cxn ang="0">
                <a:pos x="286" y="709"/>
              </a:cxn>
              <a:cxn ang="0">
                <a:pos x="223" y="784"/>
              </a:cxn>
              <a:cxn ang="0">
                <a:pos x="166" y="851"/>
              </a:cxn>
              <a:cxn ang="0">
                <a:pos x="117" y="909"/>
              </a:cxn>
              <a:cxn ang="0">
                <a:pos x="77" y="956"/>
              </a:cxn>
              <a:cxn ang="0">
                <a:pos x="49" y="990"/>
              </a:cxn>
              <a:cxn ang="0">
                <a:pos x="39" y="1001"/>
              </a:cxn>
              <a:cxn ang="0">
                <a:pos x="13" y="1041"/>
              </a:cxn>
              <a:cxn ang="0">
                <a:pos x="1" y="1083"/>
              </a:cxn>
              <a:cxn ang="0">
                <a:pos x="2" y="1125"/>
              </a:cxn>
              <a:cxn ang="0">
                <a:pos x="16" y="1166"/>
              </a:cxn>
              <a:cxn ang="0">
                <a:pos x="43" y="1198"/>
              </a:cxn>
              <a:cxn ang="0">
                <a:pos x="83" y="1222"/>
              </a:cxn>
              <a:cxn ang="0">
                <a:pos x="134" y="1233"/>
              </a:cxn>
              <a:cxn ang="0">
                <a:pos x="197" y="1228"/>
              </a:cxn>
              <a:cxn ang="0">
                <a:pos x="200" y="1227"/>
              </a:cxn>
              <a:cxn ang="0">
                <a:pos x="217" y="1208"/>
              </a:cxn>
              <a:cxn ang="0">
                <a:pos x="246" y="1167"/>
              </a:cxn>
              <a:cxn ang="0">
                <a:pos x="286" y="1109"/>
              </a:cxn>
              <a:cxn ang="0">
                <a:pos x="336" y="1037"/>
              </a:cxn>
              <a:cxn ang="0">
                <a:pos x="392" y="952"/>
              </a:cxn>
              <a:cxn ang="0">
                <a:pos x="454" y="859"/>
              </a:cxn>
              <a:cxn ang="0">
                <a:pos x="520" y="759"/>
              </a:cxn>
              <a:cxn ang="0">
                <a:pos x="587" y="657"/>
              </a:cxn>
              <a:cxn ang="0">
                <a:pos x="654" y="555"/>
              </a:cxn>
              <a:cxn ang="0">
                <a:pos x="719" y="454"/>
              </a:cxn>
              <a:cxn ang="0">
                <a:pos x="781" y="360"/>
              </a:cxn>
              <a:cxn ang="0">
                <a:pos x="836" y="273"/>
              </a:cxn>
              <a:cxn ang="0">
                <a:pos x="885" y="197"/>
              </a:cxn>
              <a:cxn ang="0">
                <a:pos x="924" y="136"/>
              </a:cxn>
              <a:cxn ang="0">
                <a:pos x="952" y="92"/>
              </a:cxn>
            </a:cxnLst>
            <a:rect l="0" t="0" r="r" b="b"/>
            <a:pathLst>
              <a:path w="964" h="1233">
                <a:moveTo>
                  <a:pt x="961" y="77"/>
                </a:moveTo>
                <a:lnTo>
                  <a:pt x="961" y="77"/>
                </a:lnTo>
                <a:lnTo>
                  <a:pt x="964" y="61"/>
                </a:lnTo>
                <a:lnTo>
                  <a:pt x="962" y="44"/>
                </a:lnTo>
                <a:lnTo>
                  <a:pt x="955" y="31"/>
                </a:lnTo>
                <a:lnTo>
                  <a:pt x="947" y="20"/>
                </a:lnTo>
                <a:lnTo>
                  <a:pt x="935" y="11"/>
                </a:lnTo>
                <a:lnTo>
                  <a:pt x="921" y="4"/>
                </a:lnTo>
                <a:lnTo>
                  <a:pt x="907" y="1"/>
                </a:lnTo>
                <a:lnTo>
                  <a:pt x="890" y="0"/>
                </a:lnTo>
                <a:lnTo>
                  <a:pt x="890" y="0"/>
                </a:lnTo>
                <a:lnTo>
                  <a:pt x="880" y="12"/>
                </a:lnTo>
                <a:lnTo>
                  <a:pt x="866" y="28"/>
                </a:lnTo>
                <a:lnTo>
                  <a:pt x="848" y="48"/>
                </a:lnTo>
                <a:lnTo>
                  <a:pt x="828" y="70"/>
                </a:lnTo>
                <a:lnTo>
                  <a:pt x="806" y="96"/>
                </a:lnTo>
                <a:lnTo>
                  <a:pt x="781" y="124"/>
                </a:lnTo>
                <a:lnTo>
                  <a:pt x="755" y="156"/>
                </a:lnTo>
                <a:lnTo>
                  <a:pt x="727" y="189"/>
                </a:lnTo>
                <a:lnTo>
                  <a:pt x="697" y="224"/>
                </a:lnTo>
                <a:lnTo>
                  <a:pt x="665" y="261"/>
                </a:lnTo>
                <a:lnTo>
                  <a:pt x="633" y="300"/>
                </a:lnTo>
                <a:lnTo>
                  <a:pt x="599" y="339"/>
                </a:lnTo>
                <a:lnTo>
                  <a:pt x="564" y="380"/>
                </a:lnTo>
                <a:lnTo>
                  <a:pt x="530" y="421"/>
                </a:lnTo>
                <a:lnTo>
                  <a:pt x="494" y="462"/>
                </a:lnTo>
                <a:lnTo>
                  <a:pt x="458" y="505"/>
                </a:lnTo>
                <a:lnTo>
                  <a:pt x="424" y="547"/>
                </a:lnTo>
                <a:lnTo>
                  <a:pt x="388" y="588"/>
                </a:lnTo>
                <a:lnTo>
                  <a:pt x="353" y="629"/>
                </a:lnTo>
                <a:lnTo>
                  <a:pt x="320" y="670"/>
                </a:lnTo>
                <a:lnTo>
                  <a:pt x="286" y="709"/>
                </a:lnTo>
                <a:lnTo>
                  <a:pt x="253" y="747"/>
                </a:lnTo>
                <a:lnTo>
                  <a:pt x="223" y="784"/>
                </a:lnTo>
                <a:lnTo>
                  <a:pt x="194" y="819"/>
                </a:lnTo>
                <a:lnTo>
                  <a:pt x="166" y="851"/>
                </a:lnTo>
                <a:lnTo>
                  <a:pt x="141" y="882"/>
                </a:lnTo>
                <a:lnTo>
                  <a:pt x="117" y="909"/>
                </a:lnTo>
                <a:lnTo>
                  <a:pt x="96" y="934"/>
                </a:lnTo>
                <a:lnTo>
                  <a:pt x="77" y="956"/>
                </a:lnTo>
                <a:lnTo>
                  <a:pt x="62" y="975"/>
                </a:lnTo>
                <a:lnTo>
                  <a:pt x="49" y="990"/>
                </a:lnTo>
                <a:lnTo>
                  <a:pt x="39" y="1001"/>
                </a:lnTo>
                <a:lnTo>
                  <a:pt x="39" y="1001"/>
                </a:lnTo>
                <a:lnTo>
                  <a:pt x="24" y="1020"/>
                </a:lnTo>
                <a:lnTo>
                  <a:pt x="13" y="1041"/>
                </a:lnTo>
                <a:lnTo>
                  <a:pt x="5" y="1062"/>
                </a:lnTo>
                <a:lnTo>
                  <a:pt x="1" y="1083"/>
                </a:lnTo>
                <a:lnTo>
                  <a:pt x="0" y="1105"/>
                </a:lnTo>
                <a:lnTo>
                  <a:pt x="2" y="1125"/>
                </a:lnTo>
                <a:lnTo>
                  <a:pt x="8" y="1146"/>
                </a:lnTo>
                <a:lnTo>
                  <a:pt x="16" y="1166"/>
                </a:lnTo>
                <a:lnTo>
                  <a:pt x="28" y="1183"/>
                </a:lnTo>
                <a:lnTo>
                  <a:pt x="43" y="1198"/>
                </a:lnTo>
                <a:lnTo>
                  <a:pt x="62" y="1212"/>
                </a:lnTo>
                <a:lnTo>
                  <a:pt x="83" y="1222"/>
                </a:lnTo>
                <a:lnTo>
                  <a:pt x="107" y="1229"/>
                </a:lnTo>
                <a:lnTo>
                  <a:pt x="134" y="1233"/>
                </a:lnTo>
                <a:lnTo>
                  <a:pt x="165" y="1233"/>
                </a:lnTo>
                <a:lnTo>
                  <a:pt x="197" y="1228"/>
                </a:lnTo>
                <a:lnTo>
                  <a:pt x="197" y="1228"/>
                </a:lnTo>
                <a:lnTo>
                  <a:pt x="200" y="1227"/>
                </a:lnTo>
                <a:lnTo>
                  <a:pt x="207" y="1220"/>
                </a:lnTo>
                <a:lnTo>
                  <a:pt x="217" y="1208"/>
                </a:lnTo>
                <a:lnTo>
                  <a:pt x="230" y="1189"/>
                </a:lnTo>
                <a:lnTo>
                  <a:pt x="246" y="1167"/>
                </a:lnTo>
                <a:lnTo>
                  <a:pt x="265" y="1141"/>
                </a:lnTo>
                <a:lnTo>
                  <a:pt x="286" y="1109"/>
                </a:lnTo>
                <a:lnTo>
                  <a:pt x="310" y="1075"/>
                </a:lnTo>
                <a:lnTo>
                  <a:pt x="336" y="1037"/>
                </a:lnTo>
                <a:lnTo>
                  <a:pt x="363" y="995"/>
                </a:lnTo>
                <a:lnTo>
                  <a:pt x="392" y="952"/>
                </a:lnTo>
                <a:lnTo>
                  <a:pt x="422" y="907"/>
                </a:lnTo>
                <a:lnTo>
                  <a:pt x="454" y="859"/>
                </a:lnTo>
                <a:lnTo>
                  <a:pt x="486" y="810"/>
                </a:lnTo>
                <a:lnTo>
                  <a:pt x="520" y="759"/>
                </a:lnTo>
                <a:lnTo>
                  <a:pt x="554" y="708"/>
                </a:lnTo>
                <a:lnTo>
                  <a:pt x="587" y="657"/>
                </a:lnTo>
                <a:lnTo>
                  <a:pt x="621" y="605"/>
                </a:lnTo>
                <a:lnTo>
                  <a:pt x="654" y="555"/>
                </a:lnTo>
                <a:lnTo>
                  <a:pt x="687" y="504"/>
                </a:lnTo>
                <a:lnTo>
                  <a:pt x="719" y="454"/>
                </a:lnTo>
                <a:lnTo>
                  <a:pt x="751" y="406"/>
                </a:lnTo>
                <a:lnTo>
                  <a:pt x="781" y="360"/>
                </a:lnTo>
                <a:lnTo>
                  <a:pt x="809" y="315"/>
                </a:lnTo>
                <a:lnTo>
                  <a:pt x="836" y="273"/>
                </a:lnTo>
                <a:lnTo>
                  <a:pt x="862" y="233"/>
                </a:lnTo>
                <a:lnTo>
                  <a:pt x="885" y="197"/>
                </a:lnTo>
                <a:lnTo>
                  <a:pt x="906" y="165"/>
                </a:lnTo>
                <a:lnTo>
                  <a:pt x="924" y="136"/>
                </a:lnTo>
                <a:lnTo>
                  <a:pt x="939" y="111"/>
                </a:lnTo>
                <a:lnTo>
                  <a:pt x="952" y="92"/>
                </a:lnTo>
                <a:lnTo>
                  <a:pt x="961" y="77"/>
                </a:lnTo>
              </a:path>
            </a:pathLst>
          </a:custGeom>
          <a:noFill/>
          <a:ln w="0">
            <a:solidFill>
              <a:srgbClr val="000000"/>
            </a:solidFill>
            <a:prstDash val="solid"/>
            <a:round/>
          </a:ln>
        </p:spPr>
        <p:txBody>
          <a:bodyPr/>
          <a:lstStyle/>
          <a:p>
            <a:endParaRPr lang="en-US"/>
          </a:p>
        </p:txBody>
      </p:sp>
      <p:sp>
        <p:nvSpPr>
          <p:cNvPr id="348173" name="Freeform 13"/>
          <p:cNvSpPr/>
          <p:nvPr/>
        </p:nvSpPr>
        <p:spPr bwMode="auto">
          <a:xfrm>
            <a:off x="6838950" y="3576638"/>
            <a:ext cx="376238" cy="368300"/>
          </a:xfrm>
          <a:custGeom>
            <a:avLst/>
            <a:gdLst/>
            <a:ahLst/>
            <a:cxnLst>
              <a:cxn ang="0">
                <a:pos x="196" y="227"/>
              </a:cxn>
              <a:cxn ang="0">
                <a:pos x="214" y="208"/>
              </a:cxn>
              <a:cxn ang="0">
                <a:pos x="227" y="187"/>
              </a:cxn>
              <a:cxn ang="0">
                <a:pos x="235" y="167"/>
              </a:cxn>
              <a:cxn ang="0">
                <a:pos x="237" y="146"/>
              </a:cxn>
              <a:cxn ang="0">
                <a:pos x="235" y="124"/>
              </a:cxn>
              <a:cxn ang="0">
                <a:pos x="229" y="105"/>
              </a:cxn>
              <a:cxn ang="0">
                <a:pos x="218" y="84"/>
              </a:cxn>
              <a:cxn ang="0">
                <a:pos x="205" y="66"/>
              </a:cxn>
              <a:cxn ang="0">
                <a:pos x="187" y="50"/>
              </a:cxn>
              <a:cxn ang="0">
                <a:pos x="169" y="35"/>
              </a:cxn>
              <a:cxn ang="0">
                <a:pos x="148" y="22"/>
              </a:cxn>
              <a:cxn ang="0">
                <a:pos x="127" y="12"/>
              </a:cxn>
              <a:cxn ang="0">
                <a:pos x="105" y="4"/>
              </a:cxn>
              <a:cxn ang="0">
                <a:pos x="82" y="0"/>
              </a:cxn>
              <a:cxn ang="0">
                <a:pos x="58" y="0"/>
              </a:cxn>
              <a:cxn ang="0">
                <a:pos x="37" y="3"/>
              </a:cxn>
              <a:cxn ang="0">
                <a:pos x="39" y="0"/>
              </a:cxn>
              <a:cxn ang="0">
                <a:pos x="24" y="19"/>
              </a:cxn>
              <a:cxn ang="0">
                <a:pos x="13" y="40"/>
              </a:cxn>
              <a:cxn ang="0">
                <a:pos x="5" y="61"/>
              </a:cxn>
              <a:cxn ang="0">
                <a:pos x="1" y="82"/>
              </a:cxn>
              <a:cxn ang="0">
                <a:pos x="0" y="104"/>
              </a:cxn>
              <a:cxn ang="0">
                <a:pos x="2" y="124"/>
              </a:cxn>
              <a:cxn ang="0">
                <a:pos x="8" y="145"/>
              </a:cxn>
              <a:cxn ang="0">
                <a:pos x="16" y="165"/>
              </a:cxn>
              <a:cxn ang="0">
                <a:pos x="28" y="182"/>
              </a:cxn>
              <a:cxn ang="0">
                <a:pos x="43" y="197"/>
              </a:cxn>
              <a:cxn ang="0">
                <a:pos x="62" y="211"/>
              </a:cxn>
              <a:cxn ang="0">
                <a:pos x="83" y="221"/>
              </a:cxn>
              <a:cxn ang="0">
                <a:pos x="107" y="228"/>
              </a:cxn>
              <a:cxn ang="0">
                <a:pos x="134" y="232"/>
              </a:cxn>
              <a:cxn ang="0">
                <a:pos x="165" y="232"/>
              </a:cxn>
              <a:cxn ang="0">
                <a:pos x="197" y="227"/>
              </a:cxn>
              <a:cxn ang="0">
                <a:pos x="196" y="227"/>
              </a:cxn>
            </a:cxnLst>
            <a:rect l="0" t="0" r="r" b="b"/>
            <a:pathLst>
              <a:path w="237" h="232">
                <a:moveTo>
                  <a:pt x="196" y="227"/>
                </a:moveTo>
                <a:lnTo>
                  <a:pt x="214" y="208"/>
                </a:lnTo>
                <a:lnTo>
                  <a:pt x="227" y="187"/>
                </a:lnTo>
                <a:lnTo>
                  <a:pt x="235" y="167"/>
                </a:lnTo>
                <a:lnTo>
                  <a:pt x="237" y="146"/>
                </a:lnTo>
                <a:lnTo>
                  <a:pt x="235" y="124"/>
                </a:lnTo>
                <a:lnTo>
                  <a:pt x="229" y="105"/>
                </a:lnTo>
                <a:lnTo>
                  <a:pt x="218" y="84"/>
                </a:lnTo>
                <a:lnTo>
                  <a:pt x="205" y="66"/>
                </a:lnTo>
                <a:lnTo>
                  <a:pt x="187" y="50"/>
                </a:lnTo>
                <a:lnTo>
                  <a:pt x="169" y="35"/>
                </a:lnTo>
                <a:lnTo>
                  <a:pt x="148" y="22"/>
                </a:lnTo>
                <a:lnTo>
                  <a:pt x="127" y="12"/>
                </a:lnTo>
                <a:lnTo>
                  <a:pt x="105" y="4"/>
                </a:lnTo>
                <a:lnTo>
                  <a:pt x="82" y="0"/>
                </a:lnTo>
                <a:lnTo>
                  <a:pt x="58" y="0"/>
                </a:lnTo>
                <a:lnTo>
                  <a:pt x="37" y="3"/>
                </a:lnTo>
                <a:lnTo>
                  <a:pt x="39" y="0"/>
                </a:lnTo>
                <a:lnTo>
                  <a:pt x="24" y="19"/>
                </a:lnTo>
                <a:lnTo>
                  <a:pt x="13" y="40"/>
                </a:lnTo>
                <a:lnTo>
                  <a:pt x="5" y="61"/>
                </a:lnTo>
                <a:lnTo>
                  <a:pt x="1" y="82"/>
                </a:lnTo>
                <a:lnTo>
                  <a:pt x="0" y="104"/>
                </a:lnTo>
                <a:lnTo>
                  <a:pt x="2" y="124"/>
                </a:lnTo>
                <a:lnTo>
                  <a:pt x="8" y="145"/>
                </a:lnTo>
                <a:lnTo>
                  <a:pt x="16" y="165"/>
                </a:lnTo>
                <a:lnTo>
                  <a:pt x="28" y="182"/>
                </a:lnTo>
                <a:lnTo>
                  <a:pt x="43" y="197"/>
                </a:lnTo>
                <a:lnTo>
                  <a:pt x="62" y="211"/>
                </a:lnTo>
                <a:lnTo>
                  <a:pt x="83" y="221"/>
                </a:lnTo>
                <a:lnTo>
                  <a:pt x="107" y="228"/>
                </a:lnTo>
                <a:lnTo>
                  <a:pt x="134" y="232"/>
                </a:lnTo>
                <a:lnTo>
                  <a:pt x="165" y="232"/>
                </a:lnTo>
                <a:lnTo>
                  <a:pt x="197" y="227"/>
                </a:lnTo>
                <a:lnTo>
                  <a:pt x="196" y="227"/>
                </a:lnTo>
                <a:close/>
              </a:path>
            </a:pathLst>
          </a:custGeom>
          <a:solidFill>
            <a:srgbClr val="ADE0E0"/>
          </a:solidFill>
          <a:ln w="9525">
            <a:noFill/>
            <a:round/>
          </a:ln>
        </p:spPr>
        <p:txBody>
          <a:bodyPr/>
          <a:lstStyle/>
          <a:p>
            <a:endParaRPr lang="en-US"/>
          </a:p>
        </p:txBody>
      </p:sp>
      <p:sp>
        <p:nvSpPr>
          <p:cNvPr id="348174" name="Freeform 14"/>
          <p:cNvSpPr/>
          <p:nvPr/>
        </p:nvSpPr>
        <p:spPr bwMode="auto">
          <a:xfrm>
            <a:off x="6838950" y="3576638"/>
            <a:ext cx="376238" cy="368300"/>
          </a:xfrm>
          <a:custGeom>
            <a:avLst/>
            <a:gdLst/>
            <a:ahLst/>
            <a:cxnLst>
              <a:cxn ang="0">
                <a:pos x="196" y="227"/>
              </a:cxn>
              <a:cxn ang="0">
                <a:pos x="196" y="227"/>
              </a:cxn>
              <a:cxn ang="0">
                <a:pos x="214" y="208"/>
              </a:cxn>
              <a:cxn ang="0">
                <a:pos x="227" y="187"/>
              </a:cxn>
              <a:cxn ang="0">
                <a:pos x="235" y="167"/>
              </a:cxn>
              <a:cxn ang="0">
                <a:pos x="237" y="146"/>
              </a:cxn>
              <a:cxn ang="0">
                <a:pos x="235" y="124"/>
              </a:cxn>
              <a:cxn ang="0">
                <a:pos x="229" y="105"/>
              </a:cxn>
              <a:cxn ang="0">
                <a:pos x="218" y="84"/>
              </a:cxn>
              <a:cxn ang="0">
                <a:pos x="205" y="66"/>
              </a:cxn>
              <a:cxn ang="0">
                <a:pos x="187" y="50"/>
              </a:cxn>
              <a:cxn ang="0">
                <a:pos x="169" y="35"/>
              </a:cxn>
              <a:cxn ang="0">
                <a:pos x="148" y="22"/>
              </a:cxn>
              <a:cxn ang="0">
                <a:pos x="127" y="12"/>
              </a:cxn>
              <a:cxn ang="0">
                <a:pos x="105" y="4"/>
              </a:cxn>
              <a:cxn ang="0">
                <a:pos x="82" y="0"/>
              </a:cxn>
              <a:cxn ang="0">
                <a:pos x="58" y="0"/>
              </a:cxn>
              <a:cxn ang="0">
                <a:pos x="37" y="3"/>
              </a:cxn>
              <a:cxn ang="0">
                <a:pos x="39" y="0"/>
              </a:cxn>
              <a:cxn ang="0">
                <a:pos x="39" y="0"/>
              </a:cxn>
              <a:cxn ang="0">
                <a:pos x="24" y="19"/>
              </a:cxn>
              <a:cxn ang="0">
                <a:pos x="13" y="40"/>
              </a:cxn>
              <a:cxn ang="0">
                <a:pos x="5" y="61"/>
              </a:cxn>
              <a:cxn ang="0">
                <a:pos x="1" y="82"/>
              </a:cxn>
              <a:cxn ang="0">
                <a:pos x="0" y="104"/>
              </a:cxn>
              <a:cxn ang="0">
                <a:pos x="2" y="124"/>
              </a:cxn>
              <a:cxn ang="0">
                <a:pos x="8" y="145"/>
              </a:cxn>
              <a:cxn ang="0">
                <a:pos x="16" y="165"/>
              </a:cxn>
              <a:cxn ang="0">
                <a:pos x="28" y="182"/>
              </a:cxn>
              <a:cxn ang="0">
                <a:pos x="43" y="197"/>
              </a:cxn>
              <a:cxn ang="0">
                <a:pos x="62" y="211"/>
              </a:cxn>
              <a:cxn ang="0">
                <a:pos x="83" y="221"/>
              </a:cxn>
              <a:cxn ang="0">
                <a:pos x="107" y="228"/>
              </a:cxn>
              <a:cxn ang="0">
                <a:pos x="134" y="232"/>
              </a:cxn>
              <a:cxn ang="0">
                <a:pos x="165" y="232"/>
              </a:cxn>
              <a:cxn ang="0">
                <a:pos x="197" y="227"/>
              </a:cxn>
              <a:cxn ang="0">
                <a:pos x="196" y="227"/>
              </a:cxn>
            </a:cxnLst>
            <a:rect l="0" t="0" r="r" b="b"/>
            <a:pathLst>
              <a:path w="237" h="232">
                <a:moveTo>
                  <a:pt x="196" y="227"/>
                </a:moveTo>
                <a:lnTo>
                  <a:pt x="196" y="227"/>
                </a:lnTo>
                <a:lnTo>
                  <a:pt x="214" y="208"/>
                </a:lnTo>
                <a:lnTo>
                  <a:pt x="227" y="187"/>
                </a:lnTo>
                <a:lnTo>
                  <a:pt x="235" y="167"/>
                </a:lnTo>
                <a:lnTo>
                  <a:pt x="237" y="146"/>
                </a:lnTo>
                <a:lnTo>
                  <a:pt x="235" y="124"/>
                </a:lnTo>
                <a:lnTo>
                  <a:pt x="229" y="105"/>
                </a:lnTo>
                <a:lnTo>
                  <a:pt x="218" y="84"/>
                </a:lnTo>
                <a:lnTo>
                  <a:pt x="205" y="66"/>
                </a:lnTo>
                <a:lnTo>
                  <a:pt x="187" y="50"/>
                </a:lnTo>
                <a:lnTo>
                  <a:pt x="169" y="35"/>
                </a:lnTo>
                <a:lnTo>
                  <a:pt x="148" y="22"/>
                </a:lnTo>
                <a:lnTo>
                  <a:pt x="127" y="12"/>
                </a:lnTo>
                <a:lnTo>
                  <a:pt x="105" y="4"/>
                </a:lnTo>
                <a:lnTo>
                  <a:pt x="82" y="0"/>
                </a:lnTo>
                <a:lnTo>
                  <a:pt x="58" y="0"/>
                </a:lnTo>
                <a:lnTo>
                  <a:pt x="37" y="3"/>
                </a:lnTo>
                <a:lnTo>
                  <a:pt x="39" y="0"/>
                </a:lnTo>
                <a:lnTo>
                  <a:pt x="39" y="0"/>
                </a:lnTo>
                <a:lnTo>
                  <a:pt x="24" y="19"/>
                </a:lnTo>
                <a:lnTo>
                  <a:pt x="13" y="40"/>
                </a:lnTo>
                <a:lnTo>
                  <a:pt x="5" y="61"/>
                </a:lnTo>
                <a:lnTo>
                  <a:pt x="1" y="82"/>
                </a:lnTo>
                <a:lnTo>
                  <a:pt x="0" y="104"/>
                </a:lnTo>
                <a:lnTo>
                  <a:pt x="2" y="124"/>
                </a:lnTo>
                <a:lnTo>
                  <a:pt x="8" y="145"/>
                </a:lnTo>
                <a:lnTo>
                  <a:pt x="16" y="165"/>
                </a:lnTo>
                <a:lnTo>
                  <a:pt x="28" y="182"/>
                </a:lnTo>
                <a:lnTo>
                  <a:pt x="43" y="197"/>
                </a:lnTo>
                <a:lnTo>
                  <a:pt x="62" y="211"/>
                </a:lnTo>
                <a:lnTo>
                  <a:pt x="83" y="221"/>
                </a:lnTo>
                <a:lnTo>
                  <a:pt x="107" y="228"/>
                </a:lnTo>
                <a:lnTo>
                  <a:pt x="134" y="232"/>
                </a:lnTo>
                <a:lnTo>
                  <a:pt x="165" y="232"/>
                </a:lnTo>
                <a:lnTo>
                  <a:pt x="197" y="227"/>
                </a:lnTo>
                <a:lnTo>
                  <a:pt x="196" y="227"/>
                </a:lnTo>
              </a:path>
            </a:pathLst>
          </a:custGeom>
          <a:noFill/>
          <a:ln w="0">
            <a:solidFill>
              <a:srgbClr val="000000"/>
            </a:solidFill>
            <a:prstDash val="solid"/>
            <a:round/>
          </a:ln>
        </p:spPr>
        <p:txBody>
          <a:bodyPr/>
          <a:lstStyle/>
          <a:p>
            <a:endParaRPr lang="en-US"/>
          </a:p>
        </p:txBody>
      </p:sp>
      <p:sp>
        <p:nvSpPr>
          <p:cNvPr id="348175" name="Freeform 15"/>
          <p:cNvSpPr/>
          <p:nvPr/>
        </p:nvSpPr>
        <p:spPr bwMode="auto">
          <a:xfrm>
            <a:off x="6161088" y="1987550"/>
            <a:ext cx="295275" cy="601663"/>
          </a:xfrm>
          <a:custGeom>
            <a:avLst/>
            <a:gdLst/>
            <a:ahLst/>
            <a:cxnLst>
              <a:cxn ang="0">
                <a:pos x="94" y="0"/>
              </a:cxn>
              <a:cxn ang="0">
                <a:pos x="94" y="0"/>
              </a:cxn>
              <a:cxn ang="0">
                <a:pos x="99" y="1"/>
              </a:cxn>
              <a:cxn ang="0">
                <a:pos x="104" y="2"/>
              </a:cxn>
              <a:cxn ang="0">
                <a:pos x="111" y="4"/>
              </a:cxn>
              <a:cxn ang="0">
                <a:pos x="117" y="5"/>
              </a:cxn>
              <a:cxn ang="0">
                <a:pos x="125" y="6"/>
              </a:cxn>
              <a:cxn ang="0">
                <a:pos x="130" y="7"/>
              </a:cxn>
              <a:cxn ang="0">
                <a:pos x="136" y="9"/>
              </a:cxn>
              <a:cxn ang="0">
                <a:pos x="140" y="10"/>
              </a:cxn>
              <a:cxn ang="0">
                <a:pos x="140" y="10"/>
              </a:cxn>
              <a:cxn ang="0">
                <a:pos x="144" y="11"/>
              </a:cxn>
              <a:cxn ang="0">
                <a:pos x="149" y="11"/>
              </a:cxn>
              <a:cxn ang="0">
                <a:pos x="155" y="11"/>
              </a:cxn>
              <a:cxn ang="0">
                <a:pos x="160" y="11"/>
              </a:cxn>
              <a:cxn ang="0">
                <a:pos x="167" y="12"/>
              </a:cxn>
              <a:cxn ang="0">
                <a:pos x="173" y="12"/>
              </a:cxn>
              <a:cxn ang="0">
                <a:pos x="180" y="12"/>
              </a:cxn>
              <a:cxn ang="0">
                <a:pos x="186" y="13"/>
              </a:cxn>
              <a:cxn ang="0">
                <a:pos x="186" y="13"/>
              </a:cxn>
              <a:cxn ang="0">
                <a:pos x="180" y="39"/>
              </a:cxn>
              <a:cxn ang="0">
                <a:pos x="171" y="72"/>
              </a:cxn>
              <a:cxn ang="0">
                <a:pos x="162" y="104"/>
              </a:cxn>
              <a:cxn ang="0">
                <a:pos x="155" y="122"/>
              </a:cxn>
              <a:cxn ang="0">
                <a:pos x="155" y="122"/>
              </a:cxn>
              <a:cxn ang="0">
                <a:pos x="151" y="136"/>
              </a:cxn>
              <a:cxn ang="0">
                <a:pos x="141" y="165"/>
              </a:cxn>
              <a:cxn ang="0">
                <a:pos x="129" y="205"/>
              </a:cxn>
              <a:cxn ang="0">
                <a:pos x="116" y="249"/>
              </a:cxn>
              <a:cxn ang="0">
                <a:pos x="103" y="293"/>
              </a:cxn>
              <a:cxn ang="0">
                <a:pos x="91" y="334"/>
              </a:cxn>
              <a:cxn ang="0">
                <a:pos x="82" y="364"/>
              </a:cxn>
              <a:cxn ang="0">
                <a:pos x="79" y="379"/>
              </a:cxn>
              <a:cxn ang="0">
                <a:pos x="79" y="379"/>
              </a:cxn>
              <a:cxn ang="0">
                <a:pos x="73" y="377"/>
              </a:cxn>
              <a:cxn ang="0">
                <a:pos x="64" y="374"/>
              </a:cxn>
              <a:cxn ang="0">
                <a:pos x="53" y="370"/>
              </a:cxn>
              <a:cxn ang="0">
                <a:pos x="41" y="366"/>
              </a:cxn>
              <a:cxn ang="0">
                <a:pos x="28" y="362"/>
              </a:cxn>
              <a:cxn ang="0">
                <a:pos x="17" y="358"/>
              </a:cxn>
              <a:cxn ang="0">
                <a:pos x="8" y="356"/>
              </a:cxn>
              <a:cxn ang="0">
                <a:pos x="0" y="356"/>
              </a:cxn>
              <a:cxn ang="0">
                <a:pos x="0" y="356"/>
              </a:cxn>
              <a:cxn ang="0">
                <a:pos x="8" y="332"/>
              </a:cxn>
              <a:cxn ang="0">
                <a:pos x="20" y="290"/>
              </a:cxn>
              <a:cxn ang="0">
                <a:pos x="35" y="235"/>
              </a:cxn>
              <a:cxn ang="0">
                <a:pos x="52" y="174"/>
              </a:cxn>
              <a:cxn ang="0">
                <a:pos x="67" y="115"/>
              </a:cxn>
              <a:cxn ang="0">
                <a:pos x="81" y="61"/>
              </a:cxn>
              <a:cxn ang="0">
                <a:pos x="91" y="20"/>
              </a:cxn>
              <a:cxn ang="0">
                <a:pos x="94" y="0"/>
              </a:cxn>
            </a:cxnLst>
            <a:rect l="0" t="0" r="r" b="b"/>
            <a:pathLst>
              <a:path w="186" h="379">
                <a:moveTo>
                  <a:pt x="94" y="0"/>
                </a:moveTo>
                <a:lnTo>
                  <a:pt x="94" y="0"/>
                </a:lnTo>
                <a:lnTo>
                  <a:pt x="99" y="1"/>
                </a:lnTo>
                <a:lnTo>
                  <a:pt x="104" y="2"/>
                </a:lnTo>
                <a:lnTo>
                  <a:pt x="111" y="4"/>
                </a:lnTo>
                <a:lnTo>
                  <a:pt x="117" y="5"/>
                </a:lnTo>
                <a:lnTo>
                  <a:pt x="125" y="6"/>
                </a:lnTo>
                <a:lnTo>
                  <a:pt x="130" y="7"/>
                </a:lnTo>
                <a:lnTo>
                  <a:pt x="136" y="9"/>
                </a:lnTo>
                <a:lnTo>
                  <a:pt x="140" y="10"/>
                </a:lnTo>
                <a:lnTo>
                  <a:pt x="140" y="10"/>
                </a:lnTo>
                <a:lnTo>
                  <a:pt x="144" y="11"/>
                </a:lnTo>
                <a:lnTo>
                  <a:pt x="149" y="11"/>
                </a:lnTo>
                <a:lnTo>
                  <a:pt x="155" y="11"/>
                </a:lnTo>
                <a:lnTo>
                  <a:pt x="160" y="11"/>
                </a:lnTo>
                <a:lnTo>
                  <a:pt x="167" y="12"/>
                </a:lnTo>
                <a:lnTo>
                  <a:pt x="173" y="12"/>
                </a:lnTo>
                <a:lnTo>
                  <a:pt x="180" y="12"/>
                </a:lnTo>
                <a:lnTo>
                  <a:pt x="186" y="13"/>
                </a:lnTo>
                <a:lnTo>
                  <a:pt x="186" y="13"/>
                </a:lnTo>
                <a:lnTo>
                  <a:pt x="180" y="39"/>
                </a:lnTo>
                <a:lnTo>
                  <a:pt x="171" y="72"/>
                </a:lnTo>
                <a:lnTo>
                  <a:pt x="162" y="104"/>
                </a:lnTo>
                <a:lnTo>
                  <a:pt x="155" y="122"/>
                </a:lnTo>
                <a:lnTo>
                  <a:pt x="155" y="122"/>
                </a:lnTo>
                <a:lnTo>
                  <a:pt x="151" y="136"/>
                </a:lnTo>
                <a:lnTo>
                  <a:pt x="141" y="165"/>
                </a:lnTo>
                <a:lnTo>
                  <a:pt x="129" y="205"/>
                </a:lnTo>
                <a:lnTo>
                  <a:pt x="116" y="249"/>
                </a:lnTo>
                <a:lnTo>
                  <a:pt x="103" y="293"/>
                </a:lnTo>
                <a:lnTo>
                  <a:pt x="91" y="334"/>
                </a:lnTo>
                <a:lnTo>
                  <a:pt x="82" y="364"/>
                </a:lnTo>
                <a:lnTo>
                  <a:pt x="79" y="379"/>
                </a:lnTo>
                <a:lnTo>
                  <a:pt x="79" y="379"/>
                </a:lnTo>
                <a:lnTo>
                  <a:pt x="73" y="377"/>
                </a:lnTo>
                <a:lnTo>
                  <a:pt x="64" y="374"/>
                </a:lnTo>
                <a:lnTo>
                  <a:pt x="53" y="370"/>
                </a:lnTo>
                <a:lnTo>
                  <a:pt x="41" y="366"/>
                </a:lnTo>
                <a:lnTo>
                  <a:pt x="28" y="362"/>
                </a:lnTo>
                <a:lnTo>
                  <a:pt x="17" y="358"/>
                </a:lnTo>
                <a:lnTo>
                  <a:pt x="8" y="356"/>
                </a:lnTo>
                <a:lnTo>
                  <a:pt x="0" y="356"/>
                </a:lnTo>
                <a:lnTo>
                  <a:pt x="0" y="356"/>
                </a:lnTo>
                <a:lnTo>
                  <a:pt x="8" y="332"/>
                </a:lnTo>
                <a:lnTo>
                  <a:pt x="20" y="290"/>
                </a:lnTo>
                <a:lnTo>
                  <a:pt x="35" y="235"/>
                </a:lnTo>
                <a:lnTo>
                  <a:pt x="52" y="174"/>
                </a:lnTo>
                <a:lnTo>
                  <a:pt x="67" y="115"/>
                </a:lnTo>
                <a:lnTo>
                  <a:pt x="81" y="61"/>
                </a:lnTo>
                <a:lnTo>
                  <a:pt x="91" y="20"/>
                </a:lnTo>
                <a:lnTo>
                  <a:pt x="94" y="0"/>
                </a:lnTo>
              </a:path>
            </a:pathLst>
          </a:custGeom>
          <a:noFill/>
          <a:ln w="0">
            <a:solidFill>
              <a:srgbClr val="000000"/>
            </a:solidFill>
            <a:prstDash val="solid"/>
            <a:round/>
          </a:ln>
        </p:spPr>
        <p:txBody>
          <a:bodyPr/>
          <a:lstStyle/>
          <a:p>
            <a:endParaRPr lang="en-US"/>
          </a:p>
        </p:txBody>
      </p:sp>
      <p:sp>
        <p:nvSpPr>
          <p:cNvPr id="348176" name="Freeform 16"/>
          <p:cNvSpPr/>
          <p:nvPr/>
        </p:nvSpPr>
        <p:spPr bwMode="auto">
          <a:xfrm>
            <a:off x="6067425" y="2552700"/>
            <a:ext cx="219075" cy="395288"/>
          </a:xfrm>
          <a:custGeom>
            <a:avLst/>
            <a:gdLst/>
            <a:ahLst/>
            <a:cxnLst>
              <a:cxn ang="0">
                <a:pos x="59" y="0"/>
              </a:cxn>
              <a:cxn ang="0">
                <a:pos x="59" y="0"/>
              </a:cxn>
              <a:cxn ang="0">
                <a:pos x="67" y="0"/>
              </a:cxn>
              <a:cxn ang="0">
                <a:pos x="76" y="2"/>
              </a:cxn>
              <a:cxn ang="0">
                <a:pos x="87" y="6"/>
              </a:cxn>
              <a:cxn ang="0">
                <a:pos x="100" y="10"/>
              </a:cxn>
              <a:cxn ang="0">
                <a:pos x="112" y="14"/>
              </a:cxn>
              <a:cxn ang="0">
                <a:pos x="123" y="18"/>
              </a:cxn>
              <a:cxn ang="0">
                <a:pos x="132" y="21"/>
              </a:cxn>
              <a:cxn ang="0">
                <a:pos x="138" y="23"/>
              </a:cxn>
              <a:cxn ang="0">
                <a:pos x="138" y="23"/>
              </a:cxn>
              <a:cxn ang="0">
                <a:pos x="137" y="36"/>
              </a:cxn>
              <a:cxn ang="0">
                <a:pos x="135" y="61"/>
              </a:cxn>
              <a:cxn ang="0">
                <a:pos x="131" y="92"/>
              </a:cxn>
              <a:cxn ang="0">
                <a:pos x="124" y="129"/>
              </a:cxn>
              <a:cxn ang="0">
                <a:pos x="118" y="167"/>
              </a:cxn>
              <a:cxn ang="0">
                <a:pos x="110" y="202"/>
              </a:cxn>
              <a:cxn ang="0">
                <a:pos x="102" y="230"/>
              </a:cxn>
              <a:cxn ang="0">
                <a:pos x="94" y="249"/>
              </a:cxn>
              <a:cxn ang="0">
                <a:pos x="94" y="249"/>
              </a:cxn>
              <a:cxn ang="0">
                <a:pos x="80" y="248"/>
              </a:cxn>
              <a:cxn ang="0">
                <a:pos x="66" y="246"/>
              </a:cxn>
              <a:cxn ang="0">
                <a:pos x="52" y="244"/>
              </a:cxn>
              <a:cxn ang="0">
                <a:pos x="39" y="242"/>
              </a:cxn>
              <a:cxn ang="0">
                <a:pos x="26" y="240"/>
              </a:cxn>
              <a:cxn ang="0">
                <a:pos x="16" y="238"/>
              </a:cxn>
              <a:cxn ang="0">
                <a:pos x="6" y="235"/>
              </a:cxn>
              <a:cxn ang="0">
                <a:pos x="0" y="234"/>
              </a:cxn>
              <a:cxn ang="0">
                <a:pos x="0" y="234"/>
              </a:cxn>
              <a:cxn ang="0">
                <a:pos x="4" y="212"/>
              </a:cxn>
              <a:cxn ang="0">
                <a:pos x="13" y="182"/>
              </a:cxn>
              <a:cxn ang="0">
                <a:pos x="23" y="149"/>
              </a:cxn>
              <a:cxn ang="0">
                <a:pos x="34" y="112"/>
              </a:cxn>
              <a:cxn ang="0">
                <a:pos x="46" y="77"/>
              </a:cxn>
              <a:cxn ang="0">
                <a:pos x="55" y="45"/>
              </a:cxn>
              <a:cxn ang="0">
                <a:pos x="59" y="19"/>
              </a:cxn>
              <a:cxn ang="0">
                <a:pos x="59" y="0"/>
              </a:cxn>
            </a:cxnLst>
            <a:rect l="0" t="0" r="r" b="b"/>
            <a:pathLst>
              <a:path w="138" h="249">
                <a:moveTo>
                  <a:pt x="59" y="0"/>
                </a:moveTo>
                <a:lnTo>
                  <a:pt x="59" y="0"/>
                </a:lnTo>
                <a:lnTo>
                  <a:pt x="67" y="0"/>
                </a:lnTo>
                <a:lnTo>
                  <a:pt x="76" y="2"/>
                </a:lnTo>
                <a:lnTo>
                  <a:pt x="87" y="6"/>
                </a:lnTo>
                <a:lnTo>
                  <a:pt x="100" y="10"/>
                </a:lnTo>
                <a:lnTo>
                  <a:pt x="112" y="14"/>
                </a:lnTo>
                <a:lnTo>
                  <a:pt x="123" y="18"/>
                </a:lnTo>
                <a:lnTo>
                  <a:pt x="132" y="21"/>
                </a:lnTo>
                <a:lnTo>
                  <a:pt x="138" y="23"/>
                </a:lnTo>
                <a:lnTo>
                  <a:pt x="138" y="23"/>
                </a:lnTo>
                <a:lnTo>
                  <a:pt x="137" y="36"/>
                </a:lnTo>
                <a:lnTo>
                  <a:pt x="135" y="61"/>
                </a:lnTo>
                <a:lnTo>
                  <a:pt x="131" y="92"/>
                </a:lnTo>
                <a:lnTo>
                  <a:pt x="124" y="129"/>
                </a:lnTo>
                <a:lnTo>
                  <a:pt x="118" y="167"/>
                </a:lnTo>
                <a:lnTo>
                  <a:pt x="110" y="202"/>
                </a:lnTo>
                <a:lnTo>
                  <a:pt x="102" y="230"/>
                </a:lnTo>
                <a:lnTo>
                  <a:pt x="94" y="249"/>
                </a:lnTo>
                <a:lnTo>
                  <a:pt x="94" y="249"/>
                </a:lnTo>
                <a:lnTo>
                  <a:pt x="80" y="248"/>
                </a:lnTo>
                <a:lnTo>
                  <a:pt x="66" y="246"/>
                </a:lnTo>
                <a:lnTo>
                  <a:pt x="52" y="244"/>
                </a:lnTo>
                <a:lnTo>
                  <a:pt x="39" y="242"/>
                </a:lnTo>
                <a:lnTo>
                  <a:pt x="26" y="240"/>
                </a:lnTo>
                <a:lnTo>
                  <a:pt x="16" y="238"/>
                </a:lnTo>
                <a:lnTo>
                  <a:pt x="6" y="235"/>
                </a:lnTo>
                <a:lnTo>
                  <a:pt x="0" y="234"/>
                </a:lnTo>
                <a:lnTo>
                  <a:pt x="0" y="234"/>
                </a:lnTo>
                <a:lnTo>
                  <a:pt x="4" y="212"/>
                </a:lnTo>
                <a:lnTo>
                  <a:pt x="13" y="182"/>
                </a:lnTo>
                <a:lnTo>
                  <a:pt x="23" y="149"/>
                </a:lnTo>
                <a:lnTo>
                  <a:pt x="34" y="112"/>
                </a:lnTo>
                <a:lnTo>
                  <a:pt x="46" y="77"/>
                </a:lnTo>
                <a:lnTo>
                  <a:pt x="55" y="45"/>
                </a:lnTo>
                <a:lnTo>
                  <a:pt x="59" y="19"/>
                </a:lnTo>
                <a:lnTo>
                  <a:pt x="59" y="0"/>
                </a:lnTo>
              </a:path>
            </a:pathLst>
          </a:custGeom>
          <a:noFill/>
          <a:ln w="0">
            <a:solidFill>
              <a:srgbClr val="000000"/>
            </a:solidFill>
            <a:prstDash val="solid"/>
            <a:round/>
          </a:ln>
        </p:spPr>
        <p:txBody>
          <a:bodyPr/>
          <a:lstStyle/>
          <a:p>
            <a:endParaRPr lang="en-US"/>
          </a:p>
        </p:txBody>
      </p:sp>
      <p:sp>
        <p:nvSpPr>
          <p:cNvPr id="348177" name="Freeform 17"/>
          <p:cNvSpPr/>
          <p:nvPr/>
        </p:nvSpPr>
        <p:spPr bwMode="auto">
          <a:xfrm>
            <a:off x="6892925" y="3576638"/>
            <a:ext cx="320675" cy="361950"/>
          </a:xfrm>
          <a:custGeom>
            <a:avLst/>
            <a:gdLst/>
            <a:ahLst/>
            <a:cxnLst>
              <a:cxn ang="0">
                <a:pos x="3" y="3"/>
              </a:cxn>
              <a:cxn ang="0">
                <a:pos x="3" y="3"/>
              </a:cxn>
              <a:cxn ang="0">
                <a:pos x="24" y="0"/>
              </a:cxn>
              <a:cxn ang="0">
                <a:pos x="47" y="0"/>
              </a:cxn>
              <a:cxn ang="0">
                <a:pos x="70" y="4"/>
              </a:cxn>
              <a:cxn ang="0">
                <a:pos x="93" y="12"/>
              </a:cxn>
              <a:cxn ang="0">
                <a:pos x="114" y="22"/>
              </a:cxn>
              <a:cxn ang="0">
                <a:pos x="135" y="35"/>
              </a:cxn>
              <a:cxn ang="0">
                <a:pos x="153" y="50"/>
              </a:cxn>
              <a:cxn ang="0">
                <a:pos x="170" y="66"/>
              </a:cxn>
              <a:cxn ang="0">
                <a:pos x="183" y="84"/>
              </a:cxn>
              <a:cxn ang="0">
                <a:pos x="193" y="104"/>
              </a:cxn>
              <a:cxn ang="0">
                <a:pos x="200" y="124"/>
              </a:cxn>
              <a:cxn ang="0">
                <a:pos x="202" y="145"/>
              </a:cxn>
              <a:cxn ang="0">
                <a:pos x="200" y="167"/>
              </a:cxn>
              <a:cxn ang="0">
                <a:pos x="193" y="187"/>
              </a:cxn>
              <a:cxn ang="0">
                <a:pos x="180" y="208"/>
              </a:cxn>
              <a:cxn ang="0">
                <a:pos x="162" y="227"/>
              </a:cxn>
              <a:cxn ang="0">
                <a:pos x="162" y="227"/>
              </a:cxn>
              <a:cxn ang="0">
                <a:pos x="146" y="228"/>
              </a:cxn>
              <a:cxn ang="0">
                <a:pos x="125" y="225"/>
              </a:cxn>
              <a:cxn ang="0">
                <a:pos x="102" y="219"/>
              </a:cxn>
              <a:cxn ang="0">
                <a:pos x="79" y="210"/>
              </a:cxn>
              <a:cxn ang="0">
                <a:pos x="56" y="199"/>
              </a:cxn>
              <a:cxn ang="0">
                <a:pos x="35" y="186"/>
              </a:cxn>
              <a:cxn ang="0">
                <a:pos x="20" y="172"/>
              </a:cxn>
              <a:cxn ang="0">
                <a:pos x="9" y="158"/>
              </a:cxn>
              <a:cxn ang="0">
                <a:pos x="9" y="158"/>
              </a:cxn>
              <a:cxn ang="0">
                <a:pos x="0" y="128"/>
              </a:cxn>
              <a:cxn ang="0">
                <a:pos x="0" y="97"/>
              </a:cxn>
              <a:cxn ang="0">
                <a:pos x="6" y="70"/>
              </a:cxn>
              <a:cxn ang="0">
                <a:pos x="21" y="52"/>
              </a:cxn>
              <a:cxn ang="0">
                <a:pos x="21" y="52"/>
              </a:cxn>
              <a:cxn ang="0">
                <a:pos x="33" y="45"/>
              </a:cxn>
              <a:cxn ang="0">
                <a:pos x="48" y="41"/>
              </a:cxn>
              <a:cxn ang="0">
                <a:pos x="67" y="40"/>
              </a:cxn>
              <a:cxn ang="0">
                <a:pos x="85" y="41"/>
              </a:cxn>
              <a:cxn ang="0">
                <a:pos x="105" y="46"/>
              </a:cxn>
              <a:cxn ang="0">
                <a:pos x="122" y="55"/>
              </a:cxn>
              <a:cxn ang="0">
                <a:pos x="138" y="69"/>
              </a:cxn>
              <a:cxn ang="0">
                <a:pos x="150" y="89"/>
              </a:cxn>
              <a:cxn ang="0">
                <a:pos x="150" y="89"/>
              </a:cxn>
              <a:cxn ang="0">
                <a:pos x="156" y="106"/>
              </a:cxn>
              <a:cxn ang="0">
                <a:pos x="157" y="124"/>
              </a:cxn>
              <a:cxn ang="0">
                <a:pos x="154" y="143"/>
              </a:cxn>
              <a:cxn ang="0">
                <a:pos x="148" y="159"/>
              </a:cxn>
              <a:cxn ang="0">
                <a:pos x="137" y="173"/>
              </a:cxn>
              <a:cxn ang="0">
                <a:pos x="124" y="182"/>
              </a:cxn>
              <a:cxn ang="0">
                <a:pos x="107" y="184"/>
              </a:cxn>
              <a:cxn ang="0">
                <a:pos x="86" y="178"/>
              </a:cxn>
              <a:cxn ang="0">
                <a:pos x="86" y="178"/>
              </a:cxn>
              <a:cxn ang="0">
                <a:pos x="93" y="161"/>
              </a:cxn>
              <a:cxn ang="0">
                <a:pos x="99" y="146"/>
              </a:cxn>
              <a:cxn ang="0">
                <a:pos x="106" y="131"/>
              </a:cxn>
              <a:cxn ang="0">
                <a:pos x="112" y="117"/>
              </a:cxn>
              <a:cxn ang="0">
                <a:pos x="118" y="104"/>
              </a:cxn>
              <a:cxn ang="0">
                <a:pos x="124" y="91"/>
              </a:cxn>
              <a:cxn ang="0">
                <a:pos x="130" y="79"/>
              </a:cxn>
              <a:cxn ang="0">
                <a:pos x="134" y="68"/>
              </a:cxn>
            </a:cxnLst>
            <a:rect l="0" t="0" r="r" b="b"/>
            <a:pathLst>
              <a:path w="202" h="228">
                <a:moveTo>
                  <a:pt x="3" y="3"/>
                </a:moveTo>
                <a:lnTo>
                  <a:pt x="3" y="3"/>
                </a:lnTo>
                <a:lnTo>
                  <a:pt x="24" y="0"/>
                </a:lnTo>
                <a:lnTo>
                  <a:pt x="47" y="0"/>
                </a:lnTo>
                <a:lnTo>
                  <a:pt x="70" y="4"/>
                </a:lnTo>
                <a:lnTo>
                  <a:pt x="93" y="12"/>
                </a:lnTo>
                <a:lnTo>
                  <a:pt x="114" y="22"/>
                </a:lnTo>
                <a:lnTo>
                  <a:pt x="135" y="35"/>
                </a:lnTo>
                <a:lnTo>
                  <a:pt x="153" y="50"/>
                </a:lnTo>
                <a:lnTo>
                  <a:pt x="170" y="66"/>
                </a:lnTo>
                <a:lnTo>
                  <a:pt x="183" y="84"/>
                </a:lnTo>
                <a:lnTo>
                  <a:pt x="193" y="104"/>
                </a:lnTo>
                <a:lnTo>
                  <a:pt x="200" y="124"/>
                </a:lnTo>
                <a:lnTo>
                  <a:pt x="202" y="145"/>
                </a:lnTo>
                <a:lnTo>
                  <a:pt x="200" y="167"/>
                </a:lnTo>
                <a:lnTo>
                  <a:pt x="193" y="187"/>
                </a:lnTo>
                <a:lnTo>
                  <a:pt x="180" y="208"/>
                </a:lnTo>
                <a:lnTo>
                  <a:pt x="162" y="227"/>
                </a:lnTo>
                <a:lnTo>
                  <a:pt x="162" y="227"/>
                </a:lnTo>
                <a:lnTo>
                  <a:pt x="146" y="228"/>
                </a:lnTo>
                <a:lnTo>
                  <a:pt x="125" y="225"/>
                </a:lnTo>
                <a:lnTo>
                  <a:pt x="102" y="219"/>
                </a:lnTo>
                <a:lnTo>
                  <a:pt x="79" y="210"/>
                </a:lnTo>
                <a:lnTo>
                  <a:pt x="56" y="199"/>
                </a:lnTo>
                <a:lnTo>
                  <a:pt x="35" y="186"/>
                </a:lnTo>
                <a:lnTo>
                  <a:pt x="20" y="172"/>
                </a:lnTo>
                <a:lnTo>
                  <a:pt x="9" y="158"/>
                </a:lnTo>
                <a:lnTo>
                  <a:pt x="9" y="158"/>
                </a:lnTo>
                <a:lnTo>
                  <a:pt x="0" y="128"/>
                </a:lnTo>
                <a:lnTo>
                  <a:pt x="0" y="97"/>
                </a:lnTo>
                <a:lnTo>
                  <a:pt x="6" y="70"/>
                </a:lnTo>
                <a:lnTo>
                  <a:pt x="21" y="52"/>
                </a:lnTo>
                <a:lnTo>
                  <a:pt x="21" y="52"/>
                </a:lnTo>
                <a:lnTo>
                  <a:pt x="33" y="45"/>
                </a:lnTo>
                <a:lnTo>
                  <a:pt x="48" y="41"/>
                </a:lnTo>
                <a:lnTo>
                  <a:pt x="67" y="40"/>
                </a:lnTo>
                <a:lnTo>
                  <a:pt x="85" y="41"/>
                </a:lnTo>
                <a:lnTo>
                  <a:pt x="105" y="46"/>
                </a:lnTo>
                <a:lnTo>
                  <a:pt x="122" y="55"/>
                </a:lnTo>
                <a:lnTo>
                  <a:pt x="138" y="69"/>
                </a:lnTo>
                <a:lnTo>
                  <a:pt x="150" y="89"/>
                </a:lnTo>
                <a:lnTo>
                  <a:pt x="150" y="89"/>
                </a:lnTo>
                <a:lnTo>
                  <a:pt x="156" y="106"/>
                </a:lnTo>
                <a:lnTo>
                  <a:pt x="157" y="124"/>
                </a:lnTo>
                <a:lnTo>
                  <a:pt x="154" y="143"/>
                </a:lnTo>
                <a:lnTo>
                  <a:pt x="148" y="159"/>
                </a:lnTo>
                <a:lnTo>
                  <a:pt x="137" y="173"/>
                </a:lnTo>
                <a:lnTo>
                  <a:pt x="124" y="182"/>
                </a:lnTo>
                <a:lnTo>
                  <a:pt x="107" y="184"/>
                </a:lnTo>
                <a:lnTo>
                  <a:pt x="86" y="178"/>
                </a:lnTo>
                <a:lnTo>
                  <a:pt x="86" y="178"/>
                </a:lnTo>
                <a:lnTo>
                  <a:pt x="93" y="161"/>
                </a:lnTo>
                <a:lnTo>
                  <a:pt x="99" y="146"/>
                </a:lnTo>
                <a:lnTo>
                  <a:pt x="106" y="131"/>
                </a:lnTo>
                <a:lnTo>
                  <a:pt x="112" y="117"/>
                </a:lnTo>
                <a:lnTo>
                  <a:pt x="118" y="104"/>
                </a:lnTo>
                <a:lnTo>
                  <a:pt x="124" y="91"/>
                </a:lnTo>
                <a:lnTo>
                  <a:pt x="130" y="79"/>
                </a:lnTo>
                <a:lnTo>
                  <a:pt x="134" y="68"/>
                </a:lnTo>
              </a:path>
            </a:pathLst>
          </a:custGeom>
          <a:noFill/>
          <a:ln w="0">
            <a:solidFill>
              <a:srgbClr val="000000"/>
            </a:solidFill>
            <a:prstDash val="solid"/>
            <a:round/>
          </a:ln>
        </p:spPr>
        <p:txBody>
          <a:bodyPr/>
          <a:lstStyle/>
          <a:p>
            <a:endParaRPr lang="en-US"/>
          </a:p>
        </p:txBody>
      </p:sp>
      <p:sp>
        <p:nvSpPr>
          <p:cNvPr id="348178" name="Line 18"/>
          <p:cNvSpPr>
            <a:spLocks noChangeShapeType="1"/>
          </p:cNvSpPr>
          <p:nvPr/>
        </p:nvSpPr>
        <p:spPr bwMode="auto">
          <a:xfrm flipH="1" flipV="1">
            <a:off x="5605463" y="3143250"/>
            <a:ext cx="319087" cy="69850"/>
          </a:xfrm>
          <a:prstGeom prst="line">
            <a:avLst/>
          </a:prstGeom>
          <a:noFill/>
          <a:ln w="0">
            <a:solidFill>
              <a:srgbClr val="000000"/>
            </a:solidFill>
            <a:round/>
          </a:ln>
        </p:spPr>
        <p:txBody>
          <a:bodyPr/>
          <a:lstStyle/>
          <a:p>
            <a:endParaRPr lang="en-US"/>
          </a:p>
        </p:txBody>
      </p:sp>
      <p:sp>
        <p:nvSpPr>
          <p:cNvPr id="348179" name="Line 19"/>
          <p:cNvSpPr>
            <a:spLocks noChangeShapeType="1"/>
          </p:cNvSpPr>
          <p:nvPr/>
        </p:nvSpPr>
        <p:spPr bwMode="auto">
          <a:xfrm flipH="1" flipV="1">
            <a:off x="5634038" y="3033713"/>
            <a:ext cx="317500" cy="71437"/>
          </a:xfrm>
          <a:prstGeom prst="line">
            <a:avLst/>
          </a:prstGeom>
          <a:noFill/>
          <a:ln w="0">
            <a:solidFill>
              <a:srgbClr val="000000"/>
            </a:solidFill>
            <a:round/>
          </a:ln>
        </p:spPr>
        <p:txBody>
          <a:bodyPr/>
          <a:lstStyle/>
          <a:p>
            <a:endParaRPr lang="en-US"/>
          </a:p>
        </p:txBody>
      </p:sp>
      <p:sp>
        <p:nvSpPr>
          <p:cNvPr id="348180" name="Line 20"/>
          <p:cNvSpPr>
            <a:spLocks noChangeShapeType="1"/>
          </p:cNvSpPr>
          <p:nvPr/>
        </p:nvSpPr>
        <p:spPr bwMode="auto">
          <a:xfrm flipH="1" flipV="1">
            <a:off x="5670550" y="2916238"/>
            <a:ext cx="319088" cy="71437"/>
          </a:xfrm>
          <a:prstGeom prst="line">
            <a:avLst/>
          </a:prstGeom>
          <a:noFill/>
          <a:ln w="0">
            <a:solidFill>
              <a:srgbClr val="000000"/>
            </a:solidFill>
            <a:round/>
          </a:ln>
        </p:spPr>
        <p:txBody>
          <a:bodyPr/>
          <a:lstStyle/>
          <a:p>
            <a:endParaRPr lang="en-US"/>
          </a:p>
        </p:txBody>
      </p:sp>
      <p:sp>
        <p:nvSpPr>
          <p:cNvPr id="348181" name="Line 21"/>
          <p:cNvSpPr>
            <a:spLocks noChangeShapeType="1"/>
          </p:cNvSpPr>
          <p:nvPr/>
        </p:nvSpPr>
        <p:spPr bwMode="auto">
          <a:xfrm flipH="1" flipV="1">
            <a:off x="5710238" y="2797175"/>
            <a:ext cx="319087" cy="73025"/>
          </a:xfrm>
          <a:prstGeom prst="line">
            <a:avLst/>
          </a:prstGeom>
          <a:noFill/>
          <a:ln w="0">
            <a:solidFill>
              <a:srgbClr val="000000"/>
            </a:solidFill>
            <a:round/>
          </a:ln>
        </p:spPr>
        <p:txBody>
          <a:bodyPr/>
          <a:lstStyle/>
          <a:p>
            <a:endParaRPr lang="en-US"/>
          </a:p>
        </p:txBody>
      </p:sp>
      <p:sp>
        <p:nvSpPr>
          <p:cNvPr id="348182" name="Line 22"/>
          <p:cNvSpPr>
            <a:spLocks noChangeShapeType="1"/>
          </p:cNvSpPr>
          <p:nvPr/>
        </p:nvSpPr>
        <p:spPr bwMode="auto">
          <a:xfrm flipH="1" flipV="1">
            <a:off x="5732463" y="2668588"/>
            <a:ext cx="319087" cy="71437"/>
          </a:xfrm>
          <a:prstGeom prst="line">
            <a:avLst/>
          </a:prstGeom>
          <a:noFill/>
          <a:ln w="0">
            <a:solidFill>
              <a:srgbClr val="000000"/>
            </a:solidFill>
            <a:round/>
          </a:ln>
        </p:spPr>
        <p:txBody>
          <a:bodyPr/>
          <a:lstStyle/>
          <a:p>
            <a:endParaRPr lang="en-US"/>
          </a:p>
        </p:txBody>
      </p:sp>
      <p:sp>
        <p:nvSpPr>
          <p:cNvPr id="348183" name="Line 23"/>
          <p:cNvSpPr>
            <a:spLocks noChangeShapeType="1"/>
          </p:cNvSpPr>
          <p:nvPr/>
        </p:nvSpPr>
        <p:spPr bwMode="auto">
          <a:xfrm flipH="1" flipV="1">
            <a:off x="5757863" y="2547938"/>
            <a:ext cx="317500" cy="69850"/>
          </a:xfrm>
          <a:prstGeom prst="line">
            <a:avLst/>
          </a:prstGeom>
          <a:noFill/>
          <a:ln w="0">
            <a:solidFill>
              <a:srgbClr val="000000"/>
            </a:solidFill>
            <a:round/>
          </a:ln>
        </p:spPr>
        <p:txBody>
          <a:bodyPr/>
          <a:lstStyle/>
          <a:p>
            <a:endParaRPr lang="en-US"/>
          </a:p>
        </p:txBody>
      </p:sp>
      <p:sp>
        <p:nvSpPr>
          <p:cNvPr id="348184" name="Line 24"/>
          <p:cNvSpPr>
            <a:spLocks noChangeShapeType="1"/>
          </p:cNvSpPr>
          <p:nvPr/>
        </p:nvSpPr>
        <p:spPr bwMode="auto">
          <a:xfrm flipH="1" flipV="1">
            <a:off x="5780088" y="2439988"/>
            <a:ext cx="315912" cy="69850"/>
          </a:xfrm>
          <a:prstGeom prst="line">
            <a:avLst/>
          </a:prstGeom>
          <a:noFill/>
          <a:ln w="0">
            <a:solidFill>
              <a:srgbClr val="000000"/>
            </a:solidFill>
            <a:round/>
          </a:ln>
        </p:spPr>
        <p:txBody>
          <a:bodyPr/>
          <a:lstStyle/>
          <a:p>
            <a:endParaRPr lang="en-US"/>
          </a:p>
        </p:txBody>
      </p:sp>
      <p:sp>
        <p:nvSpPr>
          <p:cNvPr id="348185" name="Line 25"/>
          <p:cNvSpPr>
            <a:spLocks noChangeShapeType="1"/>
          </p:cNvSpPr>
          <p:nvPr/>
        </p:nvSpPr>
        <p:spPr bwMode="auto">
          <a:xfrm flipH="1" flipV="1">
            <a:off x="5810250" y="2322513"/>
            <a:ext cx="319088" cy="71437"/>
          </a:xfrm>
          <a:prstGeom prst="line">
            <a:avLst/>
          </a:prstGeom>
          <a:noFill/>
          <a:ln w="0">
            <a:solidFill>
              <a:srgbClr val="000000"/>
            </a:solidFill>
            <a:round/>
          </a:ln>
        </p:spPr>
        <p:txBody>
          <a:bodyPr/>
          <a:lstStyle/>
          <a:p>
            <a:endParaRPr lang="en-US"/>
          </a:p>
        </p:txBody>
      </p:sp>
      <p:sp>
        <p:nvSpPr>
          <p:cNvPr id="348186" name="Line 26"/>
          <p:cNvSpPr>
            <a:spLocks noChangeShapeType="1"/>
          </p:cNvSpPr>
          <p:nvPr/>
        </p:nvSpPr>
        <p:spPr bwMode="auto">
          <a:xfrm flipH="1" flipV="1">
            <a:off x="5829300" y="2201863"/>
            <a:ext cx="317500" cy="71437"/>
          </a:xfrm>
          <a:prstGeom prst="line">
            <a:avLst/>
          </a:prstGeom>
          <a:noFill/>
          <a:ln w="0">
            <a:solidFill>
              <a:srgbClr val="000000"/>
            </a:solidFill>
            <a:round/>
          </a:ln>
        </p:spPr>
        <p:txBody>
          <a:bodyPr/>
          <a:lstStyle/>
          <a:p>
            <a:endParaRPr lang="en-US"/>
          </a:p>
        </p:txBody>
      </p:sp>
      <p:sp>
        <p:nvSpPr>
          <p:cNvPr id="348187" name="Freeform 27"/>
          <p:cNvSpPr/>
          <p:nvPr/>
        </p:nvSpPr>
        <p:spPr bwMode="auto">
          <a:xfrm>
            <a:off x="7932738" y="2084388"/>
            <a:ext cx="211137" cy="177800"/>
          </a:xfrm>
          <a:custGeom>
            <a:avLst/>
            <a:gdLst/>
            <a:ahLst/>
            <a:cxnLst>
              <a:cxn ang="0">
                <a:pos x="133" y="16"/>
              </a:cxn>
              <a:cxn ang="0">
                <a:pos x="133" y="16"/>
              </a:cxn>
              <a:cxn ang="0">
                <a:pos x="128" y="21"/>
              </a:cxn>
              <a:cxn ang="0">
                <a:pos x="118" y="33"/>
              </a:cxn>
              <a:cxn ang="0">
                <a:pos x="106" y="47"/>
              </a:cxn>
              <a:cxn ang="0">
                <a:pos x="92" y="63"/>
              </a:cxn>
              <a:cxn ang="0">
                <a:pos x="78" y="81"/>
              </a:cxn>
              <a:cxn ang="0">
                <a:pos x="65" y="95"/>
              </a:cxn>
              <a:cxn ang="0">
                <a:pos x="55" y="107"/>
              </a:cxn>
              <a:cxn ang="0">
                <a:pos x="50" y="112"/>
              </a:cxn>
              <a:cxn ang="0">
                <a:pos x="50" y="112"/>
              </a:cxn>
              <a:cxn ang="0">
                <a:pos x="44" y="112"/>
              </a:cxn>
              <a:cxn ang="0">
                <a:pos x="38" y="112"/>
              </a:cxn>
              <a:cxn ang="0">
                <a:pos x="31" y="111"/>
              </a:cxn>
              <a:cxn ang="0">
                <a:pos x="25" y="111"/>
              </a:cxn>
              <a:cxn ang="0">
                <a:pos x="17" y="110"/>
              </a:cxn>
              <a:cxn ang="0">
                <a:pos x="11" y="109"/>
              </a:cxn>
              <a:cxn ang="0">
                <a:pos x="5" y="108"/>
              </a:cxn>
              <a:cxn ang="0">
                <a:pos x="0" y="107"/>
              </a:cxn>
              <a:cxn ang="0">
                <a:pos x="0" y="107"/>
              </a:cxn>
              <a:cxn ang="0">
                <a:pos x="6" y="82"/>
              </a:cxn>
              <a:cxn ang="0">
                <a:pos x="13" y="48"/>
              </a:cxn>
              <a:cxn ang="0">
                <a:pos x="18" y="17"/>
              </a:cxn>
              <a:cxn ang="0">
                <a:pos x="22" y="0"/>
              </a:cxn>
              <a:cxn ang="0">
                <a:pos x="22" y="0"/>
              </a:cxn>
              <a:cxn ang="0">
                <a:pos x="34" y="3"/>
              </a:cxn>
              <a:cxn ang="0">
                <a:pos x="48" y="5"/>
              </a:cxn>
              <a:cxn ang="0">
                <a:pos x="65" y="7"/>
              </a:cxn>
              <a:cxn ang="0">
                <a:pos x="82" y="9"/>
              </a:cxn>
              <a:cxn ang="0">
                <a:pos x="100" y="11"/>
              </a:cxn>
              <a:cxn ang="0">
                <a:pos x="115" y="14"/>
              </a:cxn>
              <a:cxn ang="0">
                <a:pos x="126" y="15"/>
              </a:cxn>
              <a:cxn ang="0">
                <a:pos x="133" y="16"/>
              </a:cxn>
            </a:cxnLst>
            <a:rect l="0" t="0" r="r" b="b"/>
            <a:pathLst>
              <a:path w="133" h="112">
                <a:moveTo>
                  <a:pt x="133" y="16"/>
                </a:moveTo>
                <a:lnTo>
                  <a:pt x="133" y="16"/>
                </a:lnTo>
                <a:lnTo>
                  <a:pt x="128" y="21"/>
                </a:lnTo>
                <a:lnTo>
                  <a:pt x="118" y="33"/>
                </a:lnTo>
                <a:lnTo>
                  <a:pt x="106" y="47"/>
                </a:lnTo>
                <a:lnTo>
                  <a:pt x="92" y="63"/>
                </a:lnTo>
                <a:lnTo>
                  <a:pt x="78" y="81"/>
                </a:lnTo>
                <a:lnTo>
                  <a:pt x="65" y="95"/>
                </a:lnTo>
                <a:lnTo>
                  <a:pt x="55" y="107"/>
                </a:lnTo>
                <a:lnTo>
                  <a:pt x="50" y="112"/>
                </a:lnTo>
                <a:lnTo>
                  <a:pt x="50" y="112"/>
                </a:lnTo>
                <a:lnTo>
                  <a:pt x="44" y="112"/>
                </a:lnTo>
                <a:lnTo>
                  <a:pt x="38" y="112"/>
                </a:lnTo>
                <a:lnTo>
                  <a:pt x="31" y="111"/>
                </a:lnTo>
                <a:lnTo>
                  <a:pt x="25" y="111"/>
                </a:lnTo>
                <a:lnTo>
                  <a:pt x="17" y="110"/>
                </a:lnTo>
                <a:lnTo>
                  <a:pt x="11" y="109"/>
                </a:lnTo>
                <a:lnTo>
                  <a:pt x="5" y="108"/>
                </a:lnTo>
                <a:lnTo>
                  <a:pt x="0" y="107"/>
                </a:lnTo>
                <a:lnTo>
                  <a:pt x="0" y="107"/>
                </a:lnTo>
                <a:lnTo>
                  <a:pt x="6" y="82"/>
                </a:lnTo>
                <a:lnTo>
                  <a:pt x="13" y="48"/>
                </a:lnTo>
                <a:lnTo>
                  <a:pt x="18" y="17"/>
                </a:lnTo>
                <a:lnTo>
                  <a:pt x="22" y="0"/>
                </a:lnTo>
                <a:lnTo>
                  <a:pt x="22" y="0"/>
                </a:lnTo>
                <a:lnTo>
                  <a:pt x="34" y="3"/>
                </a:lnTo>
                <a:lnTo>
                  <a:pt x="48" y="5"/>
                </a:lnTo>
                <a:lnTo>
                  <a:pt x="65" y="7"/>
                </a:lnTo>
                <a:lnTo>
                  <a:pt x="82" y="9"/>
                </a:lnTo>
                <a:lnTo>
                  <a:pt x="100" y="11"/>
                </a:lnTo>
                <a:lnTo>
                  <a:pt x="115" y="14"/>
                </a:lnTo>
                <a:lnTo>
                  <a:pt x="126" y="15"/>
                </a:lnTo>
                <a:lnTo>
                  <a:pt x="133" y="16"/>
                </a:lnTo>
              </a:path>
            </a:pathLst>
          </a:custGeom>
          <a:noFill/>
          <a:ln w="0">
            <a:solidFill>
              <a:srgbClr val="000000"/>
            </a:solidFill>
            <a:prstDash val="solid"/>
            <a:round/>
          </a:ln>
        </p:spPr>
        <p:txBody>
          <a:bodyPr/>
          <a:lstStyle/>
          <a:p>
            <a:endParaRPr lang="en-US"/>
          </a:p>
        </p:txBody>
      </p:sp>
      <p:sp>
        <p:nvSpPr>
          <p:cNvPr id="348188" name="Freeform 28"/>
          <p:cNvSpPr/>
          <p:nvPr/>
        </p:nvSpPr>
        <p:spPr bwMode="auto">
          <a:xfrm>
            <a:off x="7772400" y="2058988"/>
            <a:ext cx="195263" cy="195262"/>
          </a:xfrm>
          <a:custGeom>
            <a:avLst/>
            <a:gdLst/>
            <a:ahLst/>
            <a:cxnLst>
              <a:cxn ang="0">
                <a:pos x="123" y="16"/>
              </a:cxn>
              <a:cxn ang="0">
                <a:pos x="123" y="16"/>
              </a:cxn>
              <a:cxn ang="0">
                <a:pos x="119" y="33"/>
              </a:cxn>
              <a:cxn ang="0">
                <a:pos x="114" y="64"/>
              </a:cxn>
              <a:cxn ang="0">
                <a:pos x="107" y="98"/>
              </a:cxn>
              <a:cxn ang="0">
                <a:pos x="101" y="123"/>
              </a:cxn>
              <a:cxn ang="0">
                <a:pos x="101" y="123"/>
              </a:cxn>
              <a:cxn ang="0">
                <a:pos x="92" y="121"/>
              </a:cxn>
              <a:cxn ang="0">
                <a:pos x="80" y="120"/>
              </a:cxn>
              <a:cxn ang="0">
                <a:pos x="67" y="117"/>
              </a:cxn>
              <a:cxn ang="0">
                <a:pos x="52" y="116"/>
              </a:cxn>
              <a:cxn ang="0">
                <a:pos x="37" y="114"/>
              </a:cxn>
              <a:cxn ang="0">
                <a:pos x="23" y="112"/>
              </a:cxn>
              <a:cxn ang="0">
                <a:pos x="10" y="109"/>
              </a:cxn>
              <a:cxn ang="0">
                <a:pos x="0" y="107"/>
              </a:cxn>
              <a:cxn ang="0">
                <a:pos x="0" y="107"/>
              </a:cxn>
              <a:cxn ang="0">
                <a:pos x="3" y="83"/>
              </a:cxn>
              <a:cxn ang="0">
                <a:pos x="9" y="53"/>
              </a:cxn>
              <a:cxn ang="0">
                <a:pos x="15" y="24"/>
              </a:cxn>
              <a:cxn ang="0">
                <a:pos x="21" y="0"/>
              </a:cxn>
              <a:cxn ang="0">
                <a:pos x="21" y="0"/>
              </a:cxn>
              <a:cxn ang="0">
                <a:pos x="33" y="3"/>
              </a:cxn>
              <a:cxn ang="0">
                <a:pos x="46" y="5"/>
              </a:cxn>
              <a:cxn ang="0">
                <a:pos x="58" y="7"/>
              </a:cxn>
              <a:cxn ang="0">
                <a:pos x="70" y="8"/>
              </a:cxn>
              <a:cxn ang="0">
                <a:pos x="81" y="10"/>
              </a:cxn>
              <a:cxn ang="0">
                <a:pos x="94" y="12"/>
              </a:cxn>
              <a:cxn ang="0">
                <a:pos x="109" y="13"/>
              </a:cxn>
              <a:cxn ang="0">
                <a:pos x="123" y="16"/>
              </a:cxn>
            </a:cxnLst>
            <a:rect l="0" t="0" r="r" b="b"/>
            <a:pathLst>
              <a:path w="123" h="123">
                <a:moveTo>
                  <a:pt x="123" y="16"/>
                </a:moveTo>
                <a:lnTo>
                  <a:pt x="123" y="16"/>
                </a:lnTo>
                <a:lnTo>
                  <a:pt x="119" y="33"/>
                </a:lnTo>
                <a:lnTo>
                  <a:pt x="114" y="64"/>
                </a:lnTo>
                <a:lnTo>
                  <a:pt x="107" y="98"/>
                </a:lnTo>
                <a:lnTo>
                  <a:pt x="101" y="123"/>
                </a:lnTo>
                <a:lnTo>
                  <a:pt x="101" y="123"/>
                </a:lnTo>
                <a:lnTo>
                  <a:pt x="92" y="121"/>
                </a:lnTo>
                <a:lnTo>
                  <a:pt x="80" y="120"/>
                </a:lnTo>
                <a:lnTo>
                  <a:pt x="67" y="117"/>
                </a:lnTo>
                <a:lnTo>
                  <a:pt x="52" y="116"/>
                </a:lnTo>
                <a:lnTo>
                  <a:pt x="37" y="114"/>
                </a:lnTo>
                <a:lnTo>
                  <a:pt x="23" y="112"/>
                </a:lnTo>
                <a:lnTo>
                  <a:pt x="10" y="109"/>
                </a:lnTo>
                <a:lnTo>
                  <a:pt x="0" y="107"/>
                </a:lnTo>
                <a:lnTo>
                  <a:pt x="0" y="107"/>
                </a:lnTo>
                <a:lnTo>
                  <a:pt x="3" y="83"/>
                </a:lnTo>
                <a:lnTo>
                  <a:pt x="9" y="53"/>
                </a:lnTo>
                <a:lnTo>
                  <a:pt x="15" y="24"/>
                </a:lnTo>
                <a:lnTo>
                  <a:pt x="21" y="0"/>
                </a:lnTo>
                <a:lnTo>
                  <a:pt x="21" y="0"/>
                </a:lnTo>
                <a:lnTo>
                  <a:pt x="33" y="3"/>
                </a:lnTo>
                <a:lnTo>
                  <a:pt x="46" y="5"/>
                </a:lnTo>
                <a:lnTo>
                  <a:pt x="58" y="7"/>
                </a:lnTo>
                <a:lnTo>
                  <a:pt x="70" y="8"/>
                </a:lnTo>
                <a:lnTo>
                  <a:pt x="81" y="10"/>
                </a:lnTo>
                <a:lnTo>
                  <a:pt x="94" y="12"/>
                </a:lnTo>
                <a:lnTo>
                  <a:pt x="109" y="13"/>
                </a:lnTo>
                <a:lnTo>
                  <a:pt x="123" y="16"/>
                </a:lnTo>
              </a:path>
            </a:pathLst>
          </a:custGeom>
          <a:noFill/>
          <a:ln w="0">
            <a:solidFill>
              <a:srgbClr val="000000"/>
            </a:solidFill>
            <a:prstDash val="solid"/>
            <a:round/>
          </a:ln>
        </p:spPr>
        <p:txBody>
          <a:bodyPr/>
          <a:lstStyle/>
          <a:p>
            <a:endParaRPr lang="en-US"/>
          </a:p>
        </p:txBody>
      </p:sp>
      <p:sp>
        <p:nvSpPr>
          <p:cNvPr id="348189" name="Freeform 29"/>
          <p:cNvSpPr/>
          <p:nvPr/>
        </p:nvSpPr>
        <p:spPr bwMode="auto">
          <a:xfrm>
            <a:off x="7643813" y="2035175"/>
            <a:ext cx="161925" cy="193675"/>
          </a:xfrm>
          <a:custGeom>
            <a:avLst/>
            <a:gdLst/>
            <a:ahLst/>
            <a:cxnLst>
              <a:cxn ang="0">
                <a:pos x="102" y="15"/>
              </a:cxn>
              <a:cxn ang="0">
                <a:pos x="102" y="15"/>
              </a:cxn>
              <a:cxn ang="0">
                <a:pos x="96" y="39"/>
              </a:cxn>
              <a:cxn ang="0">
                <a:pos x="90" y="68"/>
              </a:cxn>
              <a:cxn ang="0">
                <a:pos x="84" y="98"/>
              </a:cxn>
              <a:cxn ang="0">
                <a:pos x="81" y="122"/>
              </a:cxn>
              <a:cxn ang="0">
                <a:pos x="81" y="122"/>
              </a:cxn>
              <a:cxn ang="0">
                <a:pos x="73" y="120"/>
              </a:cxn>
              <a:cxn ang="0">
                <a:pos x="63" y="119"/>
              </a:cxn>
              <a:cxn ang="0">
                <a:pos x="51" y="117"/>
              </a:cxn>
              <a:cxn ang="0">
                <a:pos x="39" y="115"/>
              </a:cxn>
              <a:cxn ang="0">
                <a:pos x="27" y="113"/>
              </a:cxn>
              <a:cxn ang="0">
                <a:pos x="16" y="111"/>
              </a:cxn>
              <a:cxn ang="0">
                <a:pos x="6" y="109"/>
              </a:cxn>
              <a:cxn ang="0">
                <a:pos x="0" y="107"/>
              </a:cxn>
              <a:cxn ang="0">
                <a:pos x="0" y="107"/>
              </a:cxn>
              <a:cxn ang="0">
                <a:pos x="3" y="80"/>
              </a:cxn>
              <a:cxn ang="0">
                <a:pos x="8" y="49"/>
              </a:cxn>
              <a:cxn ang="0">
                <a:pos x="12" y="19"/>
              </a:cxn>
              <a:cxn ang="0">
                <a:pos x="14" y="0"/>
              </a:cxn>
              <a:cxn ang="0">
                <a:pos x="14" y="0"/>
              </a:cxn>
              <a:cxn ang="0">
                <a:pos x="23" y="2"/>
              </a:cxn>
              <a:cxn ang="0">
                <a:pos x="32" y="3"/>
              </a:cxn>
              <a:cxn ang="0">
                <a:pos x="44" y="6"/>
              </a:cxn>
              <a:cxn ang="0">
                <a:pos x="57" y="8"/>
              </a:cxn>
              <a:cxn ang="0">
                <a:pos x="70" y="10"/>
              </a:cxn>
              <a:cxn ang="0">
                <a:pos x="82" y="12"/>
              </a:cxn>
              <a:cxn ang="0">
                <a:pos x="93" y="14"/>
              </a:cxn>
              <a:cxn ang="0">
                <a:pos x="102" y="15"/>
              </a:cxn>
            </a:cxnLst>
            <a:rect l="0" t="0" r="r" b="b"/>
            <a:pathLst>
              <a:path w="102" h="122">
                <a:moveTo>
                  <a:pt x="102" y="15"/>
                </a:moveTo>
                <a:lnTo>
                  <a:pt x="102" y="15"/>
                </a:lnTo>
                <a:lnTo>
                  <a:pt x="96" y="39"/>
                </a:lnTo>
                <a:lnTo>
                  <a:pt x="90" y="68"/>
                </a:lnTo>
                <a:lnTo>
                  <a:pt x="84" y="98"/>
                </a:lnTo>
                <a:lnTo>
                  <a:pt x="81" y="122"/>
                </a:lnTo>
                <a:lnTo>
                  <a:pt x="81" y="122"/>
                </a:lnTo>
                <a:lnTo>
                  <a:pt x="73" y="120"/>
                </a:lnTo>
                <a:lnTo>
                  <a:pt x="63" y="119"/>
                </a:lnTo>
                <a:lnTo>
                  <a:pt x="51" y="117"/>
                </a:lnTo>
                <a:lnTo>
                  <a:pt x="39" y="115"/>
                </a:lnTo>
                <a:lnTo>
                  <a:pt x="27" y="113"/>
                </a:lnTo>
                <a:lnTo>
                  <a:pt x="16" y="111"/>
                </a:lnTo>
                <a:lnTo>
                  <a:pt x="6" y="109"/>
                </a:lnTo>
                <a:lnTo>
                  <a:pt x="0" y="107"/>
                </a:lnTo>
                <a:lnTo>
                  <a:pt x="0" y="107"/>
                </a:lnTo>
                <a:lnTo>
                  <a:pt x="3" y="80"/>
                </a:lnTo>
                <a:lnTo>
                  <a:pt x="8" y="49"/>
                </a:lnTo>
                <a:lnTo>
                  <a:pt x="12" y="19"/>
                </a:lnTo>
                <a:lnTo>
                  <a:pt x="14" y="0"/>
                </a:lnTo>
                <a:lnTo>
                  <a:pt x="14" y="0"/>
                </a:lnTo>
                <a:lnTo>
                  <a:pt x="23" y="2"/>
                </a:lnTo>
                <a:lnTo>
                  <a:pt x="32" y="3"/>
                </a:lnTo>
                <a:lnTo>
                  <a:pt x="44" y="6"/>
                </a:lnTo>
                <a:lnTo>
                  <a:pt x="57" y="8"/>
                </a:lnTo>
                <a:lnTo>
                  <a:pt x="70" y="10"/>
                </a:lnTo>
                <a:lnTo>
                  <a:pt x="82" y="12"/>
                </a:lnTo>
                <a:lnTo>
                  <a:pt x="93" y="14"/>
                </a:lnTo>
                <a:lnTo>
                  <a:pt x="102" y="15"/>
                </a:lnTo>
              </a:path>
            </a:pathLst>
          </a:custGeom>
          <a:noFill/>
          <a:ln w="0">
            <a:solidFill>
              <a:srgbClr val="000000"/>
            </a:solidFill>
            <a:prstDash val="solid"/>
            <a:round/>
          </a:ln>
        </p:spPr>
        <p:txBody>
          <a:bodyPr/>
          <a:lstStyle/>
          <a:p>
            <a:endParaRPr lang="en-US"/>
          </a:p>
        </p:txBody>
      </p:sp>
      <p:sp>
        <p:nvSpPr>
          <p:cNvPr id="348190" name="Freeform 30"/>
          <p:cNvSpPr/>
          <p:nvPr/>
        </p:nvSpPr>
        <p:spPr bwMode="auto">
          <a:xfrm>
            <a:off x="7491413" y="2017713"/>
            <a:ext cx="174625" cy="187325"/>
          </a:xfrm>
          <a:custGeom>
            <a:avLst/>
            <a:gdLst/>
            <a:ahLst/>
            <a:cxnLst>
              <a:cxn ang="0">
                <a:pos x="110" y="11"/>
              </a:cxn>
              <a:cxn ang="0">
                <a:pos x="110" y="11"/>
              </a:cxn>
              <a:cxn ang="0">
                <a:pos x="108" y="30"/>
              </a:cxn>
              <a:cxn ang="0">
                <a:pos x="104" y="60"/>
              </a:cxn>
              <a:cxn ang="0">
                <a:pos x="99" y="91"/>
              </a:cxn>
              <a:cxn ang="0">
                <a:pos x="96" y="118"/>
              </a:cxn>
              <a:cxn ang="0">
                <a:pos x="96" y="118"/>
              </a:cxn>
              <a:cxn ang="0">
                <a:pos x="86" y="117"/>
              </a:cxn>
              <a:cxn ang="0">
                <a:pos x="74" y="115"/>
              </a:cxn>
              <a:cxn ang="0">
                <a:pos x="61" y="113"/>
              </a:cxn>
              <a:cxn ang="0">
                <a:pos x="46" y="111"/>
              </a:cxn>
              <a:cxn ang="0">
                <a:pos x="32" y="109"/>
              </a:cxn>
              <a:cxn ang="0">
                <a:pos x="19" y="107"/>
              </a:cxn>
              <a:cxn ang="0">
                <a:pos x="8" y="104"/>
              </a:cxn>
              <a:cxn ang="0">
                <a:pos x="0" y="103"/>
              </a:cxn>
              <a:cxn ang="0">
                <a:pos x="0" y="103"/>
              </a:cxn>
              <a:cxn ang="0">
                <a:pos x="3" y="79"/>
              </a:cxn>
              <a:cxn ang="0">
                <a:pos x="5" y="48"/>
              </a:cxn>
              <a:cxn ang="0">
                <a:pos x="8" y="19"/>
              </a:cxn>
              <a:cxn ang="0">
                <a:pos x="10" y="0"/>
              </a:cxn>
              <a:cxn ang="0">
                <a:pos x="10" y="0"/>
              </a:cxn>
              <a:cxn ang="0">
                <a:pos x="22" y="1"/>
              </a:cxn>
              <a:cxn ang="0">
                <a:pos x="36" y="4"/>
              </a:cxn>
              <a:cxn ang="0">
                <a:pos x="50" y="5"/>
              </a:cxn>
              <a:cxn ang="0">
                <a:pos x="67" y="7"/>
              </a:cxn>
              <a:cxn ang="0">
                <a:pos x="81" y="8"/>
              </a:cxn>
              <a:cxn ang="0">
                <a:pos x="94" y="9"/>
              </a:cxn>
              <a:cxn ang="0">
                <a:pos x="104" y="10"/>
              </a:cxn>
              <a:cxn ang="0">
                <a:pos x="110" y="11"/>
              </a:cxn>
            </a:cxnLst>
            <a:rect l="0" t="0" r="r" b="b"/>
            <a:pathLst>
              <a:path w="110" h="118">
                <a:moveTo>
                  <a:pt x="110" y="11"/>
                </a:moveTo>
                <a:lnTo>
                  <a:pt x="110" y="11"/>
                </a:lnTo>
                <a:lnTo>
                  <a:pt x="108" y="30"/>
                </a:lnTo>
                <a:lnTo>
                  <a:pt x="104" y="60"/>
                </a:lnTo>
                <a:lnTo>
                  <a:pt x="99" y="91"/>
                </a:lnTo>
                <a:lnTo>
                  <a:pt x="96" y="118"/>
                </a:lnTo>
                <a:lnTo>
                  <a:pt x="96" y="118"/>
                </a:lnTo>
                <a:lnTo>
                  <a:pt x="86" y="117"/>
                </a:lnTo>
                <a:lnTo>
                  <a:pt x="74" y="115"/>
                </a:lnTo>
                <a:lnTo>
                  <a:pt x="61" y="113"/>
                </a:lnTo>
                <a:lnTo>
                  <a:pt x="46" y="111"/>
                </a:lnTo>
                <a:lnTo>
                  <a:pt x="32" y="109"/>
                </a:lnTo>
                <a:lnTo>
                  <a:pt x="19" y="107"/>
                </a:lnTo>
                <a:lnTo>
                  <a:pt x="8" y="104"/>
                </a:lnTo>
                <a:lnTo>
                  <a:pt x="0" y="103"/>
                </a:lnTo>
                <a:lnTo>
                  <a:pt x="0" y="103"/>
                </a:lnTo>
                <a:lnTo>
                  <a:pt x="3" y="79"/>
                </a:lnTo>
                <a:lnTo>
                  <a:pt x="5" y="48"/>
                </a:lnTo>
                <a:lnTo>
                  <a:pt x="8" y="19"/>
                </a:lnTo>
                <a:lnTo>
                  <a:pt x="10" y="0"/>
                </a:lnTo>
                <a:lnTo>
                  <a:pt x="10" y="0"/>
                </a:lnTo>
                <a:lnTo>
                  <a:pt x="22" y="1"/>
                </a:lnTo>
                <a:lnTo>
                  <a:pt x="36" y="4"/>
                </a:lnTo>
                <a:lnTo>
                  <a:pt x="50" y="5"/>
                </a:lnTo>
                <a:lnTo>
                  <a:pt x="67" y="7"/>
                </a:lnTo>
                <a:lnTo>
                  <a:pt x="81" y="8"/>
                </a:lnTo>
                <a:lnTo>
                  <a:pt x="94" y="9"/>
                </a:lnTo>
                <a:lnTo>
                  <a:pt x="104" y="10"/>
                </a:lnTo>
                <a:lnTo>
                  <a:pt x="110" y="11"/>
                </a:lnTo>
              </a:path>
            </a:pathLst>
          </a:custGeom>
          <a:noFill/>
          <a:ln w="0">
            <a:solidFill>
              <a:srgbClr val="000000"/>
            </a:solidFill>
            <a:prstDash val="solid"/>
            <a:round/>
          </a:ln>
        </p:spPr>
        <p:txBody>
          <a:bodyPr/>
          <a:lstStyle/>
          <a:p>
            <a:endParaRPr lang="en-US"/>
          </a:p>
        </p:txBody>
      </p:sp>
      <p:sp>
        <p:nvSpPr>
          <p:cNvPr id="348191" name="Freeform 31"/>
          <p:cNvSpPr/>
          <p:nvPr/>
        </p:nvSpPr>
        <p:spPr bwMode="auto">
          <a:xfrm>
            <a:off x="7213600" y="1978025"/>
            <a:ext cx="163513" cy="182563"/>
          </a:xfrm>
          <a:custGeom>
            <a:avLst/>
            <a:gdLst/>
            <a:ahLst/>
            <a:cxnLst>
              <a:cxn ang="0">
                <a:pos x="103" y="13"/>
              </a:cxn>
              <a:cxn ang="0">
                <a:pos x="103" y="13"/>
              </a:cxn>
              <a:cxn ang="0">
                <a:pos x="102" y="30"/>
              </a:cxn>
              <a:cxn ang="0">
                <a:pos x="99" y="58"/>
              </a:cxn>
              <a:cxn ang="0">
                <a:pos x="94" y="89"/>
              </a:cxn>
              <a:cxn ang="0">
                <a:pos x="90" y="115"/>
              </a:cxn>
              <a:cxn ang="0">
                <a:pos x="90" y="115"/>
              </a:cxn>
              <a:cxn ang="0">
                <a:pos x="80" y="113"/>
              </a:cxn>
              <a:cxn ang="0">
                <a:pos x="68" y="111"/>
              </a:cxn>
              <a:cxn ang="0">
                <a:pos x="54" y="109"/>
              </a:cxn>
              <a:cxn ang="0">
                <a:pos x="40" y="106"/>
              </a:cxn>
              <a:cxn ang="0">
                <a:pos x="27" y="103"/>
              </a:cxn>
              <a:cxn ang="0">
                <a:pos x="15" y="101"/>
              </a:cxn>
              <a:cxn ang="0">
                <a:pos x="6" y="100"/>
              </a:cxn>
              <a:cxn ang="0">
                <a:pos x="0" y="99"/>
              </a:cxn>
              <a:cxn ang="0">
                <a:pos x="0" y="99"/>
              </a:cxn>
              <a:cxn ang="0">
                <a:pos x="3" y="75"/>
              </a:cxn>
              <a:cxn ang="0">
                <a:pos x="7" y="46"/>
              </a:cxn>
              <a:cxn ang="0">
                <a:pos x="10" y="18"/>
              </a:cxn>
              <a:cxn ang="0">
                <a:pos x="14" y="0"/>
              </a:cxn>
              <a:cxn ang="0">
                <a:pos x="14" y="0"/>
              </a:cxn>
              <a:cxn ang="0">
                <a:pos x="23" y="3"/>
              </a:cxn>
              <a:cxn ang="0">
                <a:pos x="34" y="5"/>
              </a:cxn>
              <a:cxn ang="0">
                <a:pos x="48" y="6"/>
              </a:cxn>
              <a:cxn ang="0">
                <a:pos x="61" y="7"/>
              </a:cxn>
              <a:cxn ang="0">
                <a:pos x="75" y="8"/>
              </a:cxn>
              <a:cxn ang="0">
                <a:pos x="87" y="9"/>
              </a:cxn>
              <a:cxn ang="0">
                <a:pos x="97" y="11"/>
              </a:cxn>
              <a:cxn ang="0">
                <a:pos x="103" y="13"/>
              </a:cxn>
            </a:cxnLst>
            <a:rect l="0" t="0" r="r" b="b"/>
            <a:pathLst>
              <a:path w="103" h="115">
                <a:moveTo>
                  <a:pt x="103" y="13"/>
                </a:moveTo>
                <a:lnTo>
                  <a:pt x="103" y="13"/>
                </a:lnTo>
                <a:lnTo>
                  <a:pt x="102" y="30"/>
                </a:lnTo>
                <a:lnTo>
                  <a:pt x="99" y="58"/>
                </a:lnTo>
                <a:lnTo>
                  <a:pt x="94" y="89"/>
                </a:lnTo>
                <a:lnTo>
                  <a:pt x="90" y="115"/>
                </a:lnTo>
                <a:lnTo>
                  <a:pt x="90" y="115"/>
                </a:lnTo>
                <a:lnTo>
                  <a:pt x="80" y="113"/>
                </a:lnTo>
                <a:lnTo>
                  <a:pt x="68" y="111"/>
                </a:lnTo>
                <a:lnTo>
                  <a:pt x="54" y="109"/>
                </a:lnTo>
                <a:lnTo>
                  <a:pt x="40" y="106"/>
                </a:lnTo>
                <a:lnTo>
                  <a:pt x="27" y="103"/>
                </a:lnTo>
                <a:lnTo>
                  <a:pt x="15" y="101"/>
                </a:lnTo>
                <a:lnTo>
                  <a:pt x="6" y="100"/>
                </a:lnTo>
                <a:lnTo>
                  <a:pt x="0" y="99"/>
                </a:lnTo>
                <a:lnTo>
                  <a:pt x="0" y="99"/>
                </a:lnTo>
                <a:lnTo>
                  <a:pt x="3" y="75"/>
                </a:lnTo>
                <a:lnTo>
                  <a:pt x="7" y="46"/>
                </a:lnTo>
                <a:lnTo>
                  <a:pt x="10" y="18"/>
                </a:lnTo>
                <a:lnTo>
                  <a:pt x="14" y="0"/>
                </a:lnTo>
                <a:lnTo>
                  <a:pt x="14" y="0"/>
                </a:lnTo>
                <a:lnTo>
                  <a:pt x="23" y="3"/>
                </a:lnTo>
                <a:lnTo>
                  <a:pt x="34" y="5"/>
                </a:lnTo>
                <a:lnTo>
                  <a:pt x="48" y="6"/>
                </a:lnTo>
                <a:lnTo>
                  <a:pt x="61" y="7"/>
                </a:lnTo>
                <a:lnTo>
                  <a:pt x="75" y="8"/>
                </a:lnTo>
                <a:lnTo>
                  <a:pt x="87" y="9"/>
                </a:lnTo>
                <a:lnTo>
                  <a:pt x="97" y="11"/>
                </a:lnTo>
                <a:lnTo>
                  <a:pt x="103" y="13"/>
                </a:lnTo>
              </a:path>
            </a:pathLst>
          </a:custGeom>
          <a:noFill/>
          <a:ln w="0">
            <a:solidFill>
              <a:srgbClr val="000000"/>
            </a:solidFill>
            <a:prstDash val="solid"/>
            <a:round/>
          </a:ln>
        </p:spPr>
        <p:txBody>
          <a:bodyPr/>
          <a:lstStyle/>
          <a:p>
            <a:endParaRPr lang="en-US"/>
          </a:p>
        </p:txBody>
      </p:sp>
      <p:sp>
        <p:nvSpPr>
          <p:cNvPr id="348192" name="Freeform 32"/>
          <p:cNvSpPr/>
          <p:nvPr/>
        </p:nvSpPr>
        <p:spPr bwMode="auto">
          <a:xfrm>
            <a:off x="6613525" y="1865313"/>
            <a:ext cx="177800" cy="192087"/>
          </a:xfrm>
          <a:custGeom>
            <a:avLst/>
            <a:gdLst/>
            <a:ahLst/>
            <a:cxnLst>
              <a:cxn ang="0">
                <a:pos x="112" y="19"/>
              </a:cxn>
              <a:cxn ang="0">
                <a:pos x="112" y="19"/>
              </a:cxn>
              <a:cxn ang="0">
                <a:pos x="108" y="40"/>
              </a:cxn>
              <a:cxn ang="0">
                <a:pos x="104" y="67"/>
              </a:cxn>
              <a:cxn ang="0">
                <a:pos x="100" y="95"/>
              </a:cxn>
              <a:cxn ang="0">
                <a:pos x="96" y="121"/>
              </a:cxn>
              <a:cxn ang="0">
                <a:pos x="96" y="121"/>
              </a:cxn>
              <a:cxn ang="0">
                <a:pos x="90" y="120"/>
              </a:cxn>
              <a:cxn ang="0">
                <a:pos x="83" y="118"/>
              </a:cxn>
              <a:cxn ang="0">
                <a:pos x="77" y="117"/>
              </a:cxn>
              <a:cxn ang="0">
                <a:pos x="69" y="116"/>
              </a:cxn>
              <a:cxn ang="0">
                <a:pos x="63" y="115"/>
              </a:cxn>
              <a:cxn ang="0">
                <a:pos x="55" y="114"/>
              </a:cxn>
              <a:cxn ang="0">
                <a:pos x="49" y="113"/>
              </a:cxn>
              <a:cxn ang="0">
                <a:pos x="42" y="112"/>
              </a:cxn>
              <a:cxn ang="0">
                <a:pos x="42" y="112"/>
              </a:cxn>
              <a:cxn ang="0">
                <a:pos x="36" y="110"/>
              </a:cxn>
              <a:cxn ang="0">
                <a:pos x="29" y="110"/>
              </a:cxn>
              <a:cxn ang="0">
                <a:pos x="24" y="109"/>
              </a:cxn>
              <a:cxn ang="0">
                <a:pos x="18" y="108"/>
              </a:cxn>
              <a:cxn ang="0">
                <a:pos x="13" y="107"/>
              </a:cxn>
              <a:cxn ang="0">
                <a:pos x="9" y="106"/>
              </a:cxn>
              <a:cxn ang="0">
                <a:pos x="5" y="105"/>
              </a:cxn>
              <a:cxn ang="0">
                <a:pos x="1" y="104"/>
              </a:cxn>
              <a:cxn ang="0">
                <a:pos x="1" y="104"/>
              </a:cxn>
              <a:cxn ang="0">
                <a:pos x="0" y="88"/>
              </a:cxn>
              <a:cxn ang="0">
                <a:pos x="0" y="73"/>
              </a:cxn>
              <a:cxn ang="0">
                <a:pos x="2" y="60"/>
              </a:cxn>
              <a:cxn ang="0">
                <a:pos x="4" y="45"/>
              </a:cxn>
              <a:cxn ang="0">
                <a:pos x="4" y="45"/>
              </a:cxn>
              <a:cxn ang="0">
                <a:pos x="7" y="31"/>
              </a:cxn>
              <a:cxn ang="0">
                <a:pos x="8" y="18"/>
              </a:cxn>
              <a:cxn ang="0">
                <a:pos x="8" y="8"/>
              </a:cxn>
              <a:cxn ang="0">
                <a:pos x="8" y="0"/>
              </a:cxn>
              <a:cxn ang="0">
                <a:pos x="8" y="0"/>
              </a:cxn>
              <a:cxn ang="0">
                <a:pos x="17" y="2"/>
              </a:cxn>
              <a:cxn ang="0">
                <a:pos x="30" y="5"/>
              </a:cxn>
              <a:cxn ang="0">
                <a:pos x="46" y="8"/>
              </a:cxn>
              <a:cxn ang="0">
                <a:pos x="62" y="10"/>
              </a:cxn>
              <a:cxn ang="0">
                <a:pos x="77" y="12"/>
              </a:cxn>
              <a:cxn ang="0">
                <a:pos x="91" y="14"/>
              </a:cxn>
              <a:cxn ang="0">
                <a:pos x="103" y="17"/>
              </a:cxn>
              <a:cxn ang="0">
                <a:pos x="112" y="19"/>
              </a:cxn>
            </a:cxnLst>
            <a:rect l="0" t="0" r="r" b="b"/>
            <a:pathLst>
              <a:path w="112" h="121">
                <a:moveTo>
                  <a:pt x="112" y="19"/>
                </a:moveTo>
                <a:lnTo>
                  <a:pt x="112" y="19"/>
                </a:lnTo>
                <a:lnTo>
                  <a:pt x="108" y="40"/>
                </a:lnTo>
                <a:lnTo>
                  <a:pt x="104" y="67"/>
                </a:lnTo>
                <a:lnTo>
                  <a:pt x="100" y="95"/>
                </a:lnTo>
                <a:lnTo>
                  <a:pt x="96" y="121"/>
                </a:lnTo>
                <a:lnTo>
                  <a:pt x="96" y="121"/>
                </a:lnTo>
                <a:lnTo>
                  <a:pt x="90" y="120"/>
                </a:lnTo>
                <a:lnTo>
                  <a:pt x="83" y="118"/>
                </a:lnTo>
                <a:lnTo>
                  <a:pt x="77" y="117"/>
                </a:lnTo>
                <a:lnTo>
                  <a:pt x="69" y="116"/>
                </a:lnTo>
                <a:lnTo>
                  <a:pt x="63" y="115"/>
                </a:lnTo>
                <a:lnTo>
                  <a:pt x="55" y="114"/>
                </a:lnTo>
                <a:lnTo>
                  <a:pt x="49" y="113"/>
                </a:lnTo>
                <a:lnTo>
                  <a:pt x="42" y="112"/>
                </a:lnTo>
                <a:lnTo>
                  <a:pt x="42" y="112"/>
                </a:lnTo>
                <a:lnTo>
                  <a:pt x="36" y="110"/>
                </a:lnTo>
                <a:lnTo>
                  <a:pt x="29" y="110"/>
                </a:lnTo>
                <a:lnTo>
                  <a:pt x="24" y="109"/>
                </a:lnTo>
                <a:lnTo>
                  <a:pt x="18" y="108"/>
                </a:lnTo>
                <a:lnTo>
                  <a:pt x="13" y="107"/>
                </a:lnTo>
                <a:lnTo>
                  <a:pt x="9" y="106"/>
                </a:lnTo>
                <a:lnTo>
                  <a:pt x="5" y="105"/>
                </a:lnTo>
                <a:lnTo>
                  <a:pt x="1" y="104"/>
                </a:lnTo>
                <a:lnTo>
                  <a:pt x="1" y="104"/>
                </a:lnTo>
                <a:lnTo>
                  <a:pt x="0" y="88"/>
                </a:lnTo>
                <a:lnTo>
                  <a:pt x="0" y="73"/>
                </a:lnTo>
                <a:lnTo>
                  <a:pt x="2" y="60"/>
                </a:lnTo>
                <a:lnTo>
                  <a:pt x="4" y="45"/>
                </a:lnTo>
                <a:lnTo>
                  <a:pt x="4" y="45"/>
                </a:lnTo>
                <a:lnTo>
                  <a:pt x="7" y="31"/>
                </a:lnTo>
                <a:lnTo>
                  <a:pt x="8" y="18"/>
                </a:lnTo>
                <a:lnTo>
                  <a:pt x="8" y="8"/>
                </a:lnTo>
                <a:lnTo>
                  <a:pt x="8" y="0"/>
                </a:lnTo>
                <a:lnTo>
                  <a:pt x="8" y="0"/>
                </a:lnTo>
                <a:lnTo>
                  <a:pt x="17" y="2"/>
                </a:lnTo>
                <a:lnTo>
                  <a:pt x="30" y="5"/>
                </a:lnTo>
                <a:lnTo>
                  <a:pt x="46" y="8"/>
                </a:lnTo>
                <a:lnTo>
                  <a:pt x="62" y="10"/>
                </a:lnTo>
                <a:lnTo>
                  <a:pt x="77" y="12"/>
                </a:lnTo>
                <a:lnTo>
                  <a:pt x="91" y="14"/>
                </a:lnTo>
                <a:lnTo>
                  <a:pt x="103" y="17"/>
                </a:lnTo>
                <a:lnTo>
                  <a:pt x="112" y="19"/>
                </a:lnTo>
              </a:path>
            </a:pathLst>
          </a:custGeom>
          <a:noFill/>
          <a:ln w="0">
            <a:solidFill>
              <a:srgbClr val="000000"/>
            </a:solidFill>
            <a:prstDash val="solid"/>
            <a:round/>
          </a:ln>
        </p:spPr>
        <p:txBody>
          <a:bodyPr/>
          <a:lstStyle/>
          <a:p>
            <a:endParaRPr lang="en-US"/>
          </a:p>
        </p:txBody>
      </p:sp>
      <p:sp>
        <p:nvSpPr>
          <p:cNvPr id="348193" name="Freeform 33"/>
          <p:cNvSpPr/>
          <p:nvPr/>
        </p:nvSpPr>
        <p:spPr bwMode="auto">
          <a:xfrm>
            <a:off x="6456363" y="1843088"/>
            <a:ext cx="169862" cy="187325"/>
          </a:xfrm>
          <a:custGeom>
            <a:avLst/>
            <a:gdLst/>
            <a:ahLst/>
            <a:cxnLst>
              <a:cxn ang="0">
                <a:pos x="107" y="14"/>
              </a:cxn>
              <a:cxn ang="0">
                <a:pos x="107" y="14"/>
              </a:cxn>
              <a:cxn ang="0">
                <a:pos x="107" y="22"/>
              </a:cxn>
              <a:cxn ang="0">
                <a:pos x="107" y="32"/>
              </a:cxn>
              <a:cxn ang="0">
                <a:pos x="106" y="45"/>
              </a:cxn>
              <a:cxn ang="0">
                <a:pos x="103" y="59"/>
              </a:cxn>
              <a:cxn ang="0">
                <a:pos x="103" y="59"/>
              </a:cxn>
              <a:cxn ang="0">
                <a:pos x="101" y="74"/>
              </a:cxn>
              <a:cxn ang="0">
                <a:pos x="99" y="87"/>
              </a:cxn>
              <a:cxn ang="0">
                <a:pos x="99" y="102"/>
              </a:cxn>
              <a:cxn ang="0">
                <a:pos x="100" y="118"/>
              </a:cxn>
              <a:cxn ang="0">
                <a:pos x="100" y="118"/>
              </a:cxn>
              <a:cxn ang="0">
                <a:pos x="91" y="117"/>
              </a:cxn>
              <a:cxn ang="0">
                <a:pos x="80" y="115"/>
              </a:cxn>
              <a:cxn ang="0">
                <a:pos x="64" y="114"/>
              </a:cxn>
              <a:cxn ang="0">
                <a:pos x="49" y="110"/>
              </a:cxn>
              <a:cxn ang="0">
                <a:pos x="33" y="108"/>
              </a:cxn>
              <a:cxn ang="0">
                <a:pos x="19" y="107"/>
              </a:cxn>
              <a:cxn ang="0">
                <a:pos x="7" y="105"/>
              </a:cxn>
              <a:cxn ang="0">
                <a:pos x="0" y="104"/>
              </a:cxn>
              <a:cxn ang="0">
                <a:pos x="0" y="104"/>
              </a:cxn>
              <a:cxn ang="0">
                <a:pos x="4" y="80"/>
              </a:cxn>
              <a:cxn ang="0">
                <a:pos x="9" y="49"/>
              </a:cxn>
              <a:cxn ang="0">
                <a:pos x="13" y="18"/>
              </a:cxn>
              <a:cxn ang="0">
                <a:pos x="16" y="0"/>
              </a:cxn>
              <a:cxn ang="0">
                <a:pos x="16" y="0"/>
              </a:cxn>
              <a:cxn ang="0">
                <a:pos x="24" y="1"/>
              </a:cxn>
              <a:cxn ang="0">
                <a:pos x="36" y="2"/>
              </a:cxn>
              <a:cxn ang="0">
                <a:pos x="50" y="4"/>
              </a:cxn>
              <a:cxn ang="0">
                <a:pos x="64" y="6"/>
              </a:cxn>
              <a:cxn ang="0">
                <a:pos x="78" y="9"/>
              </a:cxn>
              <a:cxn ang="0">
                <a:pos x="90" y="11"/>
              </a:cxn>
              <a:cxn ang="0">
                <a:pos x="100" y="13"/>
              </a:cxn>
              <a:cxn ang="0">
                <a:pos x="107" y="14"/>
              </a:cxn>
            </a:cxnLst>
            <a:rect l="0" t="0" r="r" b="b"/>
            <a:pathLst>
              <a:path w="107" h="118">
                <a:moveTo>
                  <a:pt x="107" y="14"/>
                </a:moveTo>
                <a:lnTo>
                  <a:pt x="107" y="14"/>
                </a:lnTo>
                <a:lnTo>
                  <a:pt x="107" y="22"/>
                </a:lnTo>
                <a:lnTo>
                  <a:pt x="107" y="32"/>
                </a:lnTo>
                <a:lnTo>
                  <a:pt x="106" y="45"/>
                </a:lnTo>
                <a:lnTo>
                  <a:pt x="103" y="59"/>
                </a:lnTo>
                <a:lnTo>
                  <a:pt x="103" y="59"/>
                </a:lnTo>
                <a:lnTo>
                  <a:pt x="101" y="74"/>
                </a:lnTo>
                <a:lnTo>
                  <a:pt x="99" y="87"/>
                </a:lnTo>
                <a:lnTo>
                  <a:pt x="99" y="102"/>
                </a:lnTo>
                <a:lnTo>
                  <a:pt x="100" y="118"/>
                </a:lnTo>
                <a:lnTo>
                  <a:pt x="100" y="118"/>
                </a:lnTo>
                <a:lnTo>
                  <a:pt x="91" y="117"/>
                </a:lnTo>
                <a:lnTo>
                  <a:pt x="80" y="115"/>
                </a:lnTo>
                <a:lnTo>
                  <a:pt x="64" y="114"/>
                </a:lnTo>
                <a:lnTo>
                  <a:pt x="49" y="110"/>
                </a:lnTo>
                <a:lnTo>
                  <a:pt x="33" y="108"/>
                </a:lnTo>
                <a:lnTo>
                  <a:pt x="19" y="107"/>
                </a:lnTo>
                <a:lnTo>
                  <a:pt x="7" y="105"/>
                </a:lnTo>
                <a:lnTo>
                  <a:pt x="0" y="104"/>
                </a:lnTo>
                <a:lnTo>
                  <a:pt x="0" y="104"/>
                </a:lnTo>
                <a:lnTo>
                  <a:pt x="4" y="80"/>
                </a:lnTo>
                <a:lnTo>
                  <a:pt x="9" y="49"/>
                </a:lnTo>
                <a:lnTo>
                  <a:pt x="13" y="18"/>
                </a:lnTo>
                <a:lnTo>
                  <a:pt x="16" y="0"/>
                </a:lnTo>
                <a:lnTo>
                  <a:pt x="16" y="0"/>
                </a:lnTo>
                <a:lnTo>
                  <a:pt x="24" y="1"/>
                </a:lnTo>
                <a:lnTo>
                  <a:pt x="36" y="2"/>
                </a:lnTo>
                <a:lnTo>
                  <a:pt x="50" y="4"/>
                </a:lnTo>
                <a:lnTo>
                  <a:pt x="64" y="6"/>
                </a:lnTo>
                <a:lnTo>
                  <a:pt x="78" y="9"/>
                </a:lnTo>
                <a:lnTo>
                  <a:pt x="90" y="11"/>
                </a:lnTo>
                <a:lnTo>
                  <a:pt x="100" y="13"/>
                </a:lnTo>
                <a:lnTo>
                  <a:pt x="107" y="14"/>
                </a:lnTo>
              </a:path>
            </a:pathLst>
          </a:custGeom>
          <a:noFill/>
          <a:ln w="0">
            <a:solidFill>
              <a:srgbClr val="000000"/>
            </a:solidFill>
            <a:prstDash val="solid"/>
            <a:round/>
          </a:ln>
        </p:spPr>
        <p:txBody>
          <a:bodyPr/>
          <a:lstStyle/>
          <a:p>
            <a:endParaRPr lang="en-US"/>
          </a:p>
        </p:txBody>
      </p:sp>
      <p:sp>
        <p:nvSpPr>
          <p:cNvPr id="348194" name="Freeform 34"/>
          <p:cNvSpPr/>
          <p:nvPr/>
        </p:nvSpPr>
        <p:spPr bwMode="auto">
          <a:xfrm>
            <a:off x="6310313" y="1812925"/>
            <a:ext cx="171450" cy="195263"/>
          </a:xfrm>
          <a:custGeom>
            <a:avLst/>
            <a:gdLst/>
            <a:ahLst/>
            <a:cxnLst>
              <a:cxn ang="0">
                <a:pos x="0" y="110"/>
              </a:cxn>
              <a:cxn ang="0">
                <a:pos x="0" y="110"/>
              </a:cxn>
              <a:cxn ang="0">
                <a:pos x="5" y="111"/>
              </a:cxn>
              <a:cxn ang="0">
                <a:pos x="10" y="112"/>
              </a:cxn>
              <a:cxn ang="0">
                <a:pos x="17" y="114"/>
              </a:cxn>
              <a:cxn ang="0">
                <a:pos x="23" y="115"/>
              </a:cxn>
              <a:cxn ang="0">
                <a:pos x="31" y="116"/>
              </a:cxn>
              <a:cxn ang="0">
                <a:pos x="36" y="117"/>
              </a:cxn>
              <a:cxn ang="0">
                <a:pos x="42" y="119"/>
              </a:cxn>
              <a:cxn ang="0">
                <a:pos x="46" y="120"/>
              </a:cxn>
              <a:cxn ang="0">
                <a:pos x="46" y="120"/>
              </a:cxn>
              <a:cxn ang="0">
                <a:pos x="50" y="121"/>
              </a:cxn>
              <a:cxn ang="0">
                <a:pos x="55" y="121"/>
              </a:cxn>
              <a:cxn ang="0">
                <a:pos x="61" y="121"/>
              </a:cxn>
              <a:cxn ang="0">
                <a:pos x="66" y="121"/>
              </a:cxn>
              <a:cxn ang="0">
                <a:pos x="73" y="122"/>
              </a:cxn>
              <a:cxn ang="0">
                <a:pos x="79" y="122"/>
              </a:cxn>
              <a:cxn ang="0">
                <a:pos x="86" y="122"/>
              </a:cxn>
              <a:cxn ang="0">
                <a:pos x="92" y="123"/>
              </a:cxn>
              <a:cxn ang="0">
                <a:pos x="92" y="123"/>
              </a:cxn>
              <a:cxn ang="0">
                <a:pos x="96" y="99"/>
              </a:cxn>
              <a:cxn ang="0">
                <a:pos x="101" y="68"/>
              </a:cxn>
              <a:cxn ang="0">
                <a:pos x="105" y="37"/>
              </a:cxn>
              <a:cxn ang="0">
                <a:pos x="108" y="19"/>
              </a:cxn>
              <a:cxn ang="0">
                <a:pos x="108" y="19"/>
              </a:cxn>
              <a:cxn ang="0">
                <a:pos x="101" y="17"/>
              </a:cxn>
              <a:cxn ang="0">
                <a:pos x="91" y="15"/>
              </a:cxn>
              <a:cxn ang="0">
                <a:pos x="79" y="12"/>
              </a:cxn>
              <a:cxn ang="0">
                <a:pos x="66" y="10"/>
              </a:cxn>
              <a:cxn ang="0">
                <a:pos x="52" y="8"/>
              </a:cxn>
              <a:cxn ang="0">
                <a:pos x="39" y="6"/>
              </a:cxn>
              <a:cxn ang="0">
                <a:pos x="26" y="3"/>
              </a:cxn>
              <a:cxn ang="0">
                <a:pos x="17" y="0"/>
              </a:cxn>
              <a:cxn ang="0">
                <a:pos x="0" y="110"/>
              </a:cxn>
            </a:cxnLst>
            <a:rect l="0" t="0" r="r" b="b"/>
            <a:pathLst>
              <a:path w="108" h="123">
                <a:moveTo>
                  <a:pt x="0" y="110"/>
                </a:moveTo>
                <a:lnTo>
                  <a:pt x="0" y="110"/>
                </a:lnTo>
                <a:lnTo>
                  <a:pt x="5" y="111"/>
                </a:lnTo>
                <a:lnTo>
                  <a:pt x="10" y="112"/>
                </a:lnTo>
                <a:lnTo>
                  <a:pt x="17" y="114"/>
                </a:lnTo>
                <a:lnTo>
                  <a:pt x="23" y="115"/>
                </a:lnTo>
                <a:lnTo>
                  <a:pt x="31" y="116"/>
                </a:lnTo>
                <a:lnTo>
                  <a:pt x="36" y="117"/>
                </a:lnTo>
                <a:lnTo>
                  <a:pt x="42" y="119"/>
                </a:lnTo>
                <a:lnTo>
                  <a:pt x="46" y="120"/>
                </a:lnTo>
                <a:lnTo>
                  <a:pt x="46" y="120"/>
                </a:lnTo>
                <a:lnTo>
                  <a:pt x="50" y="121"/>
                </a:lnTo>
                <a:lnTo>
                  <a:pt x="55" y="121"/>
                </a:lnTo>
                <a:lnTo>
                  <a:pt x="61" y="121"/>
                </a:lnTo>
                <a:lnTo>
                  <a:pt x="66" y="121"/>
                </a:lnTo>
                <a:lnTo>
                  <a:pt x="73" y="122"/>
                </a:lnTo>
                <a:lnTo>
                  <a:pt x="79" y="122"/>
                </a:lnTo>
                <a:lnTo>
                  <a:pt x="86" y="122"/>
                </a:lnTo>
                <a:lnTo>
                  <a:pt x="92" y="123"/>
                </a:lnTo>
                <a:lnTo>
                  <a:pt x="92" y="123"/>
                </a:lnTo>
                <a:lnTo>
                  <a:pt x="96" y="99"/>
                </a:lnTo>
                <a:lnTo>
                  <a:pt x="101" y="68"/>
                </a:lnTo>
                <a:lnTo>
                  <a:pt x="105" y="37"/>
                </a:lnTo>
                <a:lnTo>
                  <a:pt x="108" y="19"/>
                </a:lnTo>
                <a:lnTo>
                  <a:pt x="108" y="19"/>
                </a:lnTo>
                <a:lnTo>
                  <a:pt x="101" y="17"/>
                </a:lnTo>
                <a:lnTo>
                  <a:pt x="91" y="15"/>
                </a:lnTo>
                <a:lnTo>
                  <a:pt x="79" y="12"/>
                </a:lnTo>
                <a:lnTo>
                  <a:pt x="66" y="10"/>
                </a:lnTo>
                <a:lnTo>
                  <a:pt x="52" y="8"/>
                </a:lnTo>
                <a:lnTo>
                  <a:pt x="39" y="6"/>
                </a:lnTo>
                <a:lnTo>
                  <a:pt x="26" y="3"/>
                </a:lnTo>
                <a:lnTo>
                  <a:pt x="17" y="0"/>
                </a:lnTo>
                <a:lnTo>
                  <a:pt x="0" y="110"/>
                </a:lnTo>
              </a:path>
            </a:pathLst>
          </a:custGeom>
          <a:noFill/>
          <a:ln w="0">
            <a:solidFill>
              <a:srgbClr val="000000"/>
            </a:solidFill>
            <a:prstDash val="solid"/>
            <a:round/>
          </a:ln>
        </p:spPr>
        <p:txBody>
          <a:bodyPr/>
          <a:lstStyle/>
          <a:p>
            <a:endParaRPr lang="en-US"/>
          </a:p>
        </p:txBody>
      </p:sp>
      <p:sp>
        <p:nvSpPr>
          <p:cNvPr id="348195" name="Freeform 35"/>
          <p:cNvSpPr/>
          <p:nvPr/>
        </p:nvSpPr>
        <p:spPr bwMode="auto">
          <a:xfrm>
            <a:off x="6105525" y="2768600"/>
            <a:ext cx="169863" cy="34925"/>
          </a:xfrm>
          <a:custGeom>
            <a:avLst/>
            <a:gdLst/>
            <a:ahLst/>
            <a:cxnLst>
              <a:cxn ang="0">
                <a:pos x="107" y="22"/>
              </a:cxn>
              <a:cxn ang="0">
                <a:pos x="107" y="22"/>
              </a:cxn>
              <a:cxn ang="0">
                <a:pos x="99" y="21"/>
              </a:cxn>
              <a:cxn ang="0">
                <a:pos x="85" y="19"/>
              </a:cxn>
              <a:cxn ang="0">
                <a:pos x="69" y="15"/>
              </a:cxn>
              <a:cxn ang="0">
                <a:pos x="51" y="12"/>
              </a:cxn>
              <a:cxn ang="0">
                <a:pos x="33" y="7"/>
              </a:cxn>
              <a:cxn ang="0">
                <a:pos x="18" y="4"/>
              </a:cxn>
              <a:cxn ang="0">
                <a:pos x="6" y="1"/>
              </a:cxn>
              <a:cxn ang="0">
                <a:pos x="0" y="0"/>
              </a:cxn>
            </a:cxnLst>
            <a:rect l="0" t="0" r="r" b="b"/>
            <a:pathLst>
              <a:path w="107" h="22">
                <a:moveTo>
                  <a:pt x="107" y="22"/>
                </a:moveTo>
                <a:lnTo>
                  <a:pt x="107" y="22"/>
                </a:lnTo>
                <a:lnTo>
                  <a:pt x="99" y="21"/>
                </a:lnTo>
                <a:lnTo>
                  <a:pt x="85" y="19"/>
                </a:lnTo>
                <a:lnTo>
                  <a:pt x="69" y="15"/>
                </a:lnTo>
                <a:lnTo>
                  <a:pt x="51" y="12"/>
                </a:lnTo>
                <a:lnTo>
                  <a:pt x="33" y="7"/>
                </a:lnTo>
                <a:lnTo>
                  <a:pt x="18" y="4"/>
                </a:lnTo>
                <a:lnTo>
                  <a:pt x="6" y="1"/>
                </a:lnTo>
                <a:lnTo>
                  <a:pt x="0" y="0"/>
                </a:lnTo>
              </a:path>
            </a:pathLst>
          </a:custGeom>
          <a:noFill/>
          <a:ln w="0">
            <a:solidFill>
              <a:srgbClr val="000000"/>
            </a:solidFill>
            <a:prstDash val="solid"/>
            <a:round/>
          </a:ln>
        </p:spPr>
        <p:txBody>
          <a:bodyPr/>
          <a:lstStyle/>
          <a:p>
            <a:endParaRPr lang="en-US"/>
          </a:p>
        </p:txBody>
      </p:sp>
      <p:sp>
        <p:nvSpPr>
          <p:cNvPr id="348196" name="Freeform 36"/>
          <p:cNvSpPr/>
          <p:nvPr/>
        </p:nvSpPr>
        <p:spPr bwMode="auto">
          <a:xfrm>
            <a:off x="7546975" y="2687638"/>
            <a:ext cx="106363" cy="26987"/>
          </a:xfrm>
          <a:custGeom>
            <a:avLst/>
            <a:gdLst/>
            <a:ahLst/>
            <a:cxnLst>
              <a:cxn ang="0">
                <a:pos x="67" y="0"/>
              </a:cxn>
              <a:cxn ang="0">
                <a:pos x="67" y="0"/>
              </a:cxn>
              <a:cxn ang="0">
                <a:pos x="61" y="1"/>
              </a:cxn>
              <a:cxn ang="0">
                <a:pos x="53" y="3"/>
              </a:cxn>
              <a:cxn ang="0">
                <a:pos x="45" y="5"/>
              </a:cxn>
              <a:cxn ang="0">
                <a:pos x="35" y="7"/>
              </a:cxn>
              <a:cxn ang="0">
                <a:pos x="25" y="10"/>
              </a:cxn>
              <a:cxn ang="0">
                <a:pos x="17" y="13"/>
              </a:cxn>
              <a:cxn ang="0">
                <a:pos x="8" y="15"/>
              </a:cxn>
              <a:cxn ang="0">
                <a:pos x="0" y="17"/>
              </a:cxn>
            </a:cxnLst>
            <a:rect l="0" t="0" r="r" b="b"/>
            <a:pathLst>
              <a:path w="67" h="17">
                <a:moveTo>
                  <a:pt x="67" y="0"/>
                </a:moveTo>
                <a:lnTo>
                  <a:pt x="67" y="0"/>
                </a:lnTo>
                <a:lnTo>
                  <a:pt x="61" y="1"/>
                </a:lnTo>
                <a:lnTo>
                  <a:pt x="53" y="3"/>
                </a:lnTo>
                <a:lnTo>
                  <a:pt x="45" y="5"/>
                </a:lnTo>
                <a:lnTo>
                  <a:pt x="35" y="7"/>
                </a:lnTo>
                <a:lnTo>
                  <a:pt x="25" y="10"/>
                </a:lnTo>
                <a:lnTo>
                  <a:pt x="17" y="13"/>
                </a:lnTo>
                <a:lnTo>
                  <a:pt x="8" y="15"/>
                </a:lnTo>
                <a:lnTo>
                  <a:pt x="0" y="17"/>
                </a:lnTo>
              </a:path>
            </a:pathLst>
          </a:custGeom>
          <a:noFill/>
          <a:ln w="0">
            <a:solidFill>
              <a:srgbClr val="000000"/>
            </a:solidFill>
            <a:prstDash val="solid"/>
            <a:round/>
          </a:ln>
        </p:spPr>
        <p:txBody>
          <a:bodyPr/>
          <a:lstStyle/>
          <a:p>
            <a:endParaRPr lang="en-US"/>
          </a:p>
        </p:txBody>
      </p:sp>
      <p:sp>
        <p:nvSpPr>
          <p:cNvPr id="348197" name="Freeform 37"/>
          <p:cNvSpPr/>
          <p:nvPr/>
        </p:nvSpPr>
        <p:spPr bwMode="auto">
          <a:xfrm>
            <a:off x="7134225" y="2362200"/>
            <a:ext cx="336550" cy="206375"/>
          </a:xfrm>
          <a:custGeom>
            <a:avLst/>
            <a:gdLst/>
            <a:ahLst/>
            <a:cxnLst>
              <a:cxn ang="0">
                <a:pos x="212" y="31"/>
              </a:cxn>
              <a:cxn ang="0">
                <a:pos x="212" y="31"/>
              </a:cxn>
              <a:cxn ang="0">
                <a:pos x="206" y="30"/>
              </a:cxn>
              <a:cxn ang="0">
                <a:pos x="199" y="29"/>
              </a:cxn>
              <a:cxn ang="0">
                <a:pos x="188" y="27"/>
              </a:cxn>
              <a:cxn ang="0">
                <a:pos x="174" y="25"/>
              </a:cxn>
              <a:cxn ang="0">
                <a:pos x="160" y="23"/>
              </a:cxn>
              <a:cxn ang="0">
                <a:pos x="143" y="21"/>
              </a:cxn>
              <a:cxn ang="0">
                <a:pos x="126" y="17"/>
              </a:cxn>
              <a:cxn ang="0">
                <a:pos x="109" y="15"/>
              </a:cxn>
              <a:cxn ang="0">
                <a:pos x="91" y="12"/>
              </a:cxn>
              <a:cxn ang="0">
                <a:pos x="74" y="10"/>
              </a:cxn>
              <a:cxn ang="0">
                <a:pos x="58" y="8"/>
              </a:cxn>
              <a:cxn ang="0">
                <a:pos x="44" y="5"/>
              </a:cxn>
              <a:cxn ang="0">
                <a:pos x="31" y="3"/>
              </a:cxn>
              <a:cxn ang="0">
                <a:pos x="20" y="1"/>
              </a:cxn>
              <a:cxn ang="0">
                <a:pos x="12" y="0"/>
              </a:cxn>
              <a:cxn ang="0">
                <a:pos x="8" y="0"/>
              </a:cxn>
              <a:cxn ang="0">
                <a:pos x="8" y="0"/>
              </a:cxn>
              <a:cxn ang="0">
                <a:pos x="7" y="25"/>
              </a:cxn>
              <a:cxn ang="0">
                <a:pos x="5" y="57"/>
              </a:cxn>
              <a:cxn ang="0">
                <a:pos x="2" y="89"/>
              </a:cxn>
              <a:cxn ang="0">
                <a:pos x="0" y="107"/>
              </a:cxn>
              <a:cxn ang="0">
                <a:pos x="0" y="107"/>
              </a:cxn>
              <a:cxn ang="0">
                <a:pos x="13" y="111"/>
              </a:cxn>
              <a:cxn ang="0">
                <a:pos x="33" y="114"/>
              </a:cxn>
              <a:cxn ang="0">
                <a:pos x="54" y="117"/>
              </a:cxn>
              <a:cxn ang="0">
                <a:pos x="78" y="120"/>
              </a:cxn>
              <a:cxn ang="0">
                <a:pos x="101" y="124"/>
              </a:cxn>
              <a:cxn ang="0">
                <a:pos x="122" y="127"/>
              </a:cxn>
              <a:cxn ang="0">
                <a:pos x="137" y="129"/>
              </a:cxn>
              <a:cxn ang="0">
                <a:pos x="145" y="130"/>
              </a:cxn>
            </a:cxnLst>
            <a:rect l="0" t="0" r="r" b="b"/>
            <a:pathLst>
              <a:path w="212" h="130">
                <a:moveTo>
                  <a:pt x="212" y="31"/>
                </a:moveTo>
                <a:lnTo>
                  <a:pt x="212" y="31"/>
                </a:lnTo>
                <a:lnTo>
                  <a:pt x="206" y="30"/>
                </a:lnTo>
                <a:lnTo>
                  <a:pt x="199" y="29"/>
                </a:lnTo>
                <a:lnTo>
                  <a:pt x="188" y="27"/>
                </a:lnTo>
                <a:lnTo>
                  <a:pt x="174" y="25"/>
                </a:lnTo>
                <a:lnTo>
                  <a:pt x="160" y="23"/>
                </a:lnTo>
                <a:lnTo>
                  <a:pt x="143" y="21"/>
                </a:lnTo>
                <a:lnTo>
                  <a:pt x="126" y="17"/>
                </a:lnTo>
                <a:lnTo>
                  <a:pt x="109" y="15"/>
                </a:lnTo>
                <a:lnTo>
                  <a:pt x="91" y="12"/>
                </a:lnTo>
                <a:lnTo>
                  <a:pt x="74" y="10"/>
                </a:lnTo>
                <a:lnTo>
                  <a:pt x="58" y="8"/>
                </a:lnTo>
                <a:lnTo>
                  <a:pt x="44" y="5"/>
                </a:lnTo>
                <a:lnTo>
                  <a:pt x="31" y="3"/>
                </a:lnTo>
                <a:lnTo>
                  <a:pt x="20" y="1"/>
                </a:lnTo>
                <a:lnTo>
                  <a:pt x="12" y="0"/>
                </a:lnTo>
                <a:lnTo>
                  <a:pt x="8" y="0"/>
                </a:lnTo>
                <a:lnTo>
                  <a:pt x="8" y="0"/>
                </a:lnTo>
                <a:lnTo>
                  <a:pt x="7" y="25"/>
                </a:lnTo>
                <a:lnTo>
                  <a:pt x="5" y="57"/>
                </a:lnTo>
                <a:lnTo>
                  <a:pt x="2" y="89"/>
                </a:lnTo>
                <a:lnTo>
                  <a:pt x="0" y="107"/>
                </a:lnTo>
                <a:lnTo>
                  <a:pt x="0" y="107"/>
                </a:lnTo>
                <a:lnTo>
                  <a:pt x="13" y="111"/>
                </a:lnTo>
                <a:lnTo>
                  <a:pt x="33" y="114"/>
                </a:lnTo>
                <a:lnTo>
                  <a:pt x="54" y="117"/>
                </a:lnTo>
                <a:lnTo>
                  <a:pt x="78" y="120"/>
                </a:lnTo>
                <a:lnTo>
                  <a:pt x="101" y="124"/>
                </a:lnTo>
                <a:lnTo>
                  <a:pt x="122" y="127"/>
                </a:lnTo>
                <a:lnTo>
                  <a:pt x="137" y="129"/>
                </a:lnTo>
                <a:lnTo>
                  <a:pt x="145" y="130"/>
                </a:lnTo>
              </a:path>
            </a:pathLst>
          </a:custGeom>
          <a:noFill/>
          <a:ln w="0">
            <a:solidFill>
              <a:srgbClr val="000000"/>
            </a:solidFill>
            <a:prstDash val="solid"/>
            <a:round/>
          </a:ln>
        </p:spPr>
        <p:txBody>
          <a:bodyPr/>
          <a:lstStyle/>
          <a:p>
            <a:endParaRPr lang="en-US"/>
          </a:p>
        </p:txBody>
      </p:sp>
      <p:sp>
        <p:nvSpPr>
          <p:cNvPr id="348198" name="Freeform 38"/>
          <p:cNvSpPr/>
          <p:nvPr/>
        </p:nvSpPr>
        <p:spPr bwMode="auto">
          <a:xfrm>
            <a:off x="7092950" y="2535238"/>
            <a:ext cx="360363" cy="368300"/>
          </a:xfrm>
          <a:custGeom>
            <a:avLst/>
            <a:gdLst/>
            <a:ahLst/>
            <a:cxnLst>
              <a:cxn ang="0">
                <a:pos x="227" y="98"/>
              </a:cxn>
              <a:cxn ang="0">
                <a:pos x="227" y="98"/>
              </a:cxn>
              <a:cxn ang="0">
                <a:pos x="221" y="123"/>
              </a:cxn>
              <a:cxn ang="0">
                <a:pos x="214" y="163"/>
              </a:cxn>
              <a:cxn ang="0">
                <a:pos x="207" y="201"/>
              </a:cxn>
              <a:cxn ang="0">
                <a:pos x="201" y="225"/>
              </a:cxn>
              <a:cxn ang="0">
                <a:pos x="201" y="225"/>
              </a:cxn>
              <a:cxn ang="0">
                <a:pos x="197" y="229"/>
              </a:cxn>
              <a:cxn ang="0">
                <a:pos x="194" y="231"/>
              </a:cxn>
              <a:cxn ang="0">
                <a:pos x="189" y="232"/>
              </a:cxn>
              <a:cxn ang="0">
                <a:pos x="184" y="232"/>
              </a:cxn>
              <a:cxn ang="0">
                <a:pos x="179" y="231"/>
              </a:cxn>
              <a:cxn ang="0">
                <a:pos x="173" y="229"/>
              </a:cxn>
              <a:cxn ang="0">
                <a:pos x="166" y="228"/>
              </a:cxn>
              <a:cxn ang="0">
                <a:pos x="160" y="226"/>
              </a:cxn>
              <a:cxn ang="0">
                <a:pos x="160" y="226"/>
              </a:cxn>
              <a:cxn ang="0">
                <a:pos x="149" y="225"/>
              </a:cxn>
              <a:cxn ang="0">
                <a:pos x="130" y="223"/>
              </a:cxn>
              <a:cxn ang="0">
                <a:pos x="106" y="221"/>
              </a:cxn>
              <a:cxn ang="0">
                <a:pos x="80" y="220"/>
              </a:cxn>
              <a:cxn ang="0">
                <a:pos x="54" y="219"/>
              </a:cxn>
              <a:cxn ang="0">
                <a:pos x="31" y="218"/>
              </a:cxn>
              <a:cxn ang="0">
                <a:pos x="12" y="217"/>
              </a:cxn>
              <a:cxn ang="0">
                <a:pos x="0" y="216"/>
              </a:cxn>
              <a:cxn ang="0">
                <a:pos x="0" y="216"/>
              </a:cxn>
              <a:cxn ang="0">
                <a:pos x="6" y="171"/>
              </a:cxn>
              <a:cxn ang="0">
                <a:pos x="15" y="104"/>
              </a:cxn>
              <a:cxn ang="0">
                <a:pos x="23" y="39"/>
              </a:cxn>
              <a:cxn ang="0">
                <a:pos x="26" y="0"/>
              </a:cxn>
            </a:cxnLst>
            <a:rect l="0" t="0" r="r" b="b"/>
            <a:pathLst>
              <a:path w="227" h="232">
                <a:moveTo>
                  <a:pt x="227" y="98"/>
                </a:moveTo>
                <a:lnTo>
                  <a:pt x="227" y="98"/>
                </a:lnTo>
                <a:lnTo>
                  <a:pt x="221" y="123"/>
                </a:lnTo>
                <a:lnTo>
                  <a:pt x="214" y="163"/>
                </a:lnTo>
                <a:lnTo>
                  <a:pt x="207" y="201"/>
                </a:lnTo>
                <a:lnTo>
                  <a:pt x="201" y="225"/>
                </a:lnTo>
                <a:lnTo>
                  <a:pt x="201" y="225"/>
                </a:lnTo>
                <a:lnTo>
                  <a:pt x="197" y="229"/>
                </a:lnTo>
                <a:lnTo>
                  <a:pt x="194" y="231"/>
                </a:lnTo>
                <a:lnTo>
                  <a:pt x="189" y="232"/>
                </a:lnTo>
                <a:lnTo>
                  <a:pt x="184" y="232"/>
                </a:lnTo>
                <a:lnTo>
                  <a:pt x="179" y="231"/>
                </a:lnTo>
                <a:lnTo>
                  <a:pt x="173" y="229"/>
                </a:lnTo>
                <a:lnTo>
                  <a:pt x="166" y="228"/>
                </a:lnTo>
                <a:lnTo>
                  <a:pt x="160" y="226"/>
                </a:lnTo>
                <a:lnTo>
                  <a:pt x="160" y="226"/>
                </a:lnTo>
                <a:lnTo>
                  <a:pt x="149" y="225"/>
                </a:lnTo>
                <a:lnTo>
                  <a:pt x="130" y="223"/>
                </a:lnTo>
                <a:lnTo>
                  <a:pt x="106" y="221"/>
                </a:lnTo>
                <a:lnTo>
                  <a:pt x="80" y="220"/>
                </a:lnTo>
                <a:lnTo>
                  <a:pt x="54" y="219"/>
                </a:lnTo>
                <a:lnTo>
                  <a:pt x="31" y="218"/>
                </a:lnTo>
                <a:lnTo>
                  <a:pt x="12" y="217"/>
                </a:lnTo>
                <a:lnTo>
                  <a:pt x="0" y="216"/>
                </a:lnTo>
                <a:lnTo>
                  <a:pt x="0" y="216"/>
                </a:lnTo>
                <a:lnTo>
                  <a:pt x="6" y="171"/>
                </a:lnTo>
                <a:lnTo>
                  <a:pt x="15" y="104"/>
                </a:lnTo>
                <a:lnTo>
                  <a:pt x="23" y="39"/>
                </a:lnTo>
                <a:lnTo>
                  <a:pt x="26" y="0"/>
                </a:lnTo>
              </a:path>
            </a:pathLst>
          </a:custGeom>
          <a:noFill/>
          <a:ln w="0">
            <a:solidFill>
              <a:srgbClr val="000000"/>
            </a:solidFill>
            <a:prstDash val="solid"/>
            <a:round/>
          </a:ln>
        </p:spPr>
        <p:txBody>
          <a:bodyPr/>
          <a:lstStyle/>
          <a:p>
            <a:endParaRPr lang="en-US"/>
          </a:p>
        </p:txBody>
      </p:sp>
      <p:sp>
        <p:nvSpPr>
          <p:cNvPr id="348199" name="Freeform 39"/>
          <p:cNvSpPr/>
          <p:nvPr/>
        </p:nvSpPr>
        <p:spPr bwMode="auto">
          <a:xfrm>
            <a:off x="6786563" y="2314575"/>
            <a:ext cx="361950" cy="546100"/>
          </a:xfrm>
          <a:custGeom>
            <a:avLst/>
            <a:gdLst/>
            <a:ahLst/>
            <a:cxnLst>
              <a:cxn ang="0">
                <a:pos x="195" y="344"/>
              </a:cxn>
              <a:cxn ang="0">
                <a:pos x="195" y="344"/>
              </a:cxn>
              <a:cxn ang="0">
                <a:pos x="188" y="343"/>
              </a:cxn>
              <a:cxn ang="0">
                <a:pos x="178" y="342"/>
              </a:cxn>
              <a:cxn ang="0">
                <a:pos x="167" y="341"/>
              </a:cxn>
              <a:cxn ang="0">
                <a:pos x="154" y="339"/>
              </a:cxn>
              <a:cxn ang="0">
                <a:pos x="140" y="338"/>
              </a:cxn>
              <a:cxn ang="0">
                <a:pos x="125" y="336"/>
              </a:cxn>
              <a:cxn ang="0">
                <a:pos x="109" y="333"/>
              </a:cxn>
              <a:cxn ang="0">
                <a:pos x="94" y="331"/>
              </a:cxn>
              <a:cxn ang="0">
                <a:pos x="78" y="329"/>
              </a:cxn>
              <a:cxn ang="0">
                <a:pos x="63" y="327"/>
              </a:cxn>
              <a:cxn ang="0">
                <a:pos x="48" y="325"/>
              </a:cxn>
              <a:cxn ang="0">
                <a:pos x="35" y="324"/>
              </a:cxn>
              <a:cxn ang="0">
                <a:pos x="23" y="321"/>
              </a:cxn>
              <a:cxn ang="0">
                <a:pos x="13" y="320"/>
              </a:cxn>
              <a:cxn ang="0">
                <a:pos x="6" y="319"/>
              </a:cxn>
              <a:cxn ang="0">
                <a:pos x="0" y="319"/>
              </a:cxn>
              <a:cxn ang="0">
                <a:pos x="0" y="319"/>
              </a:cxn>
              <a:cxn ang="0">
                <a:pos x="3" y="290"/>
              </a:cxn>
              <a:cxn ang="0">
                <a:pos x="8" y="249"/>
              </a:cxn>
              <a:cxn ang="0">
                <a:pos x="15" y="201"/>
              </a:cxn>
              <a:cxn ang="0">
                <a:pos x="22" y="149"/>
              </a:cxn>
              <a:cxn ang="0">
                <a:pos x="29" y="99"/>
              </a:cxn>
              <a:cxn ang="0">
                <a:pos x="35" y="54"/>
              </a:cxn>
              <a:cxn ang="0">
                <a:pos x="39" y="20"/>
              </a:cxn>
              <a:cxn ang="0">
                <a:pos x="42" y="0"/>
              </a:cxn>
              <a:cxn ang="0">
                <a:pos x="42" y="0"/>
              </a:cxn>
              <a:cxn ang="0">
                <a:pos x="50" y="1"/>
              </a:cxn>
              <a:cxn ang="0">
                <a:pos x="61" y="2"/>
              </a:cxn>
              <a:cxn ang="0">
                <a:pos x="73" y="4"/>
              </a:cxn>
              <a:cxn ang="0">
                <a:pos x="86" y="5"/>
              </a:cxn>
              <a:cxn ang="0">
                <a:pos x="101" y="7"/>
              </a:cxn>
              <a:cxn ang="0">
                <a:pos x="116" y="9"/>
              </a:cxn>
              <a:cxn ang="0">
                <a:pos x="132" y="12"/>
              </a:cxn>
              <a:cxn ang="0">
                <a:pos x="147" y="14"/>
              </a:cxn>
              <a:cxn ang="0">
                <a:pos x="162" y="16"/>
              </a:cxn>
              <a:cxn ang="0">
                <a:pos x="176" y="18"/>
              </a:cxn>
              <a:cxn ang="0">
                <a:pos x="189" y="20"/>
              </a:cxn>
              <a:cxn ang="0">
                <a:pos x="201" y="21"/>
              </a:cxn>
              <a:cxn ang="0">
                <a:pos x="211" y="22"/>
              </a:cxn>
              <a:cxn ang="0">
                <a:pos x="219" y="24"/>
              </a:cxn>
              <a:cxn ang="0">
                <a:pos x="225" y="24"/>
              </a:cxn>
              <a:cxn ang="0">
                <a:pos x="228" y="24"/>
              </a:cxn>
              <a:cxn ang="0">
                <a:pos x="228" y="24"/>
              </a:cxn>
              <a:cxn ang="0">
                <a:pos x="226" y="63"/>
              </a:cxn>
              <a:cxn ang="0">
                <a:pos x="223" y="110"/>
              </a:cxn>
              <a:cxn ang="0">
                <a:pos x="217" y="163"/>
              </a:cxn>
              <a:cxn ang="0">
                <a:pos x="212" y="216"/>
              </a:cxn>
              <a:cxn ang="0">
                <a:pos x="205" y="266"/>
              </a:cxn>
              <a:cxn ang="0">
                <a:pos x="201" y="306"/>
              </a:cxn>
              <a:cxn ang="0">
                <a:pos x="197" y="334"/>
              </a:cxn>
              <a:cxn ang="0">
                <a:pos x="195" y="344"/>
              </a:cxn>
            </a:cxnLst>
            <a:rect l="0" t="0" r="r" b="b"/>
            <a:pathLst>
              <a:path w="228" h="344">
                <a:moveTo>
                  <a:pt x="195" y="344"/>
                </a:moveTo>
                <a:lnTo>
                  <a:pt x="195" y="344"/>
                </a:lnTo>
                <a:lnTo>
                  <a:pt x="188" y="343"/>
                </a:lnTo>
                <a:lnTo>
                  <a:pt x="178" y="342"/>
                </a:lnTo>
                <a:lnTo>
                  <a:pt x="167" y="341"/>
                </a:lnTo>
                <a:lnTo>
                  <a:pt x="154" y="339"/>
                </a:lnTo>
                <a:lnTo>
                  <a:pt x="140" y="338"/>
                </a:lnTo>
                <a:lnTo>
                  <a:pt x="125" y="336"/>
                </a:lnTo>
                <a:lnTo>
                  <a:pt x="109" y="333"/>
                </a:lnTo>
                <a:lnTo>
                  <a:pt x="94" y="331"/>
                </a:lnTo>
                <a:lnTo>
                  <a:pt x="78" y="329"/>
                </a:lnTo>
                <a:lnTo>
                  <a:pt x="63" y="327"/>
                </a:lnTo>
                <a:lnTo>
                  <a:pt x="48" y="325"/>
                </a:lnTo>
                <a:lnTo>
                  <a:pt x="35" y="324"/>
                </a:lnTo>
                <a:lnTo>
                  <a:pt x="23" y="321"/>
                </a:lnTo>
                <a:lnTo>
                  <a:pt x="13" y="320"/>
                </a:lnTo>
                <a:lnTo>
                  <a:pt x="6" y="319"/>
                </a:lnTo>
                <a:lnTo>
                  <a:pt x="0" y="319"/>
                </a:lnTo>
                <a:lnTo>
                  <a:pt x="0" y="319"/>
                </a:lnTo>
                <a:lnTo>
                  <a:pt x="3" y="290"/>
                </a:lnTo>
                <a:lnTo>
                  <a:pt x="8" y="249"/>
                </a:lnTo>
                <a:lnTo>
                  <a:pt x="15" y="201"/>
                </a:lnTo>
                <a:lnTo>
                  <a:pt x="22" y="149"/>
                </a:lnTo>
                <a:lnTo>
                  <a:pt x="29" y="99"/>
                </a:lnTo>
                <a:lnTo>
                  <a:pt x="35" y="54"/>
                </a:lnTo>
                <a:lnTo>
                  <a:pt x="39" y="20"/>
                </a:lnTo>
                <a:lnTo>
                  <a:pt x="42" y="0"/>
                </a:lnTo>
                <a:lnTo>
                  <a:pt x="42" y="0"/>
                </a:lnTo>
                <a:lnTo>
                  <a:pt x="50" y="1"/>
                </a:lnTo>
                <a:lnTo>
                  <a:pt x="61" y="2"/>
                </a:lnTo>
                <a:lnTo>
                  <a:pt x="73" y="4"/>
                </a:lnTo>
                <a:lnTo>
                  <a:pt x="86" y="5"/>
                </a:lnTo>
                <a:lnTo>
                  <a:pt x="101" y="7"/>
                </a:lnTo>
                <a:lnTo>
                  <a:pt x="116" y="9"/>
                </a:lnTo>
                <a:lnTo>
                  <a:pt x="132" y="12"/>
                </a:lnTo>
                <a:lnTo>
                  <a:pt x="147" y="14"/>
                </a:lnTo>
                <a:lnTo>
                  <a:pt x="162" y="16"/>
                </a:lnTo>
                <a:lnTo>
                  <a:pt x="176" y="18"/>
                </a:lnTo>
                <a:lnTo>
                  <a:pt x="189" y="20"/>
                </a:lnTo>
                <a:lnTo>
                  <a:pt x="201" y="21"/>
                </a:lnTo>
                <a:lnTo>
                  <a:pt x="211" y="22"/>
                </a:lnTo>
                <a:lnTo>
                  <a:pt x="219" y="24"/>
                </a:lnTo>
                <a:lnTo>
                  <a:pt x="225" y="24"/>
                </a:lnTo>
                <a:lnTo>
                  <a:pt x="228" y="24"/>
                </a:lnTo>
                <a:lnTo>
                  <a:pt x="228" y="24"/>
                </a:lnTo>
                <a:lnTo>
                  <a:pt x="226" y="63"/>
                </a:lnTo>
                <a:lnTo>
                  <a:pt x="223" y="110"/>
                </a:lnTo>
                <a:lnTo>
                  <a:pt x="217" y="163"/>
                </a:lnTo>
                <a:lnTo>
                  <a:pt x="212" y="216"/>
                </a:lnTo>
                <a:lnTo>
                  <a:pt x="205" y="266"/>
                </a:lnTo>
                <a:lnTo>
                  <a:pt x="201" y="306"/>
                </a:lnTo>
                <a:lnTo>
                  <a:pt x="197" y="334"/>
                </a:lnTo>
                <a:lnTo>
                  <a:pt x="195" y="344"/>
                </a:lnTo>
              </a:path>
            </a:pathLst>
          </a:custGeom>
          <a:noFill/>
          <a:ln w="0">
            <a:solidFill>
              <a:srgbClr val="000000"/>
            </a:solidFill>
            <a:prstDash val="solid"/>
            <a:round/>
          </a:ln>
        </p:spPr>
        <p:txBody>
          <a:bodyPr/>
          <a:lstStyle/>
          <a:p>
            <a:endParaRPr lang="en-US"/>
          </a:p>
        </p:txBody>
      </p:sp>
      <p:sp>
        <p:nvSpPr>
          <p:cNvPr id="348200" name="Freeform 40"/>
          <p:cNvSpPr/>
          <p:nvPr/>
        </p:nvSpPr>
        <p:spPr bwMode="auto">
          <a:xfrm>
            <a:off x="6834188" y="2497138"/>
            <a:ext cx="300037" cy="33337"/>
          </a:xfrm>
          <a:custGeom>
            <a:avLst/>
            <a:gdLst/>
            <a:ahLst/>
            <a:cxnLst>
              <a:cxn ang="0">
                <a:pos x="189" y="21"/>
              </a:cxn>
              <a:cxn ang="0">
                <a:pos x="189" y="21"/>
              </a:cxn>
              <a:cxn ang="0">
                <a:pos x="183" y="17"/>
              </a:cxn>
              <a:cxn ang="0">
                <a:pos x="173" y="14"/>
              </a:cxn>
              <a:cxn ang="0">
                <a:pos x="162" y="11"/>
              </a:cxn>
              <a:cxn ang="0">
                <a:pos x="150" y="9"/>
              </a:cxn>
              <a:cxn ang="0">
                <a:pos x="137" y="8"/>
              </a:cxn>
              <a:cxn ang="0">
                <a:pos x="123" y="7"/>
              </a:cxn>
              <a:cxn ang="0">
                <a:pos x="108" y="6"/>
              </a:cxn>
              <a:cxn ang="0">
                <a:pos x="93" y="5"/>
              </a:cxn>
              <a:cxn ang="0">
                <a:pos x="79" y="5"/>
              </a:cxn>
              <a:cxn ang="0">
                <a:pos x="64" y="5"/>
              </a:cxn>
              <a:cxn ang="0">
                <a:pos x="50" y="4"/>
              </a:cxn>
              <a:cxn ang="0">
                <a:pos x="37" y="4"/>
              </a:cxn>
              <a:cxn ang="0">
                <a:pos x="25" y="3"/>
              </a:cxn>
              <a:cxn ang="0">
                <a:pos x="15" y="3"/>
              </a:cxn>
              <a:cxn ang="0">
                <a:pos x="6" y="1"/>
              </a:cxn>
              <a:cxn ang="0">
                <a:pos x="0" y="0"/>
              </a:cxn>
            </a:cxnLst>
            <a:rect l="0" t="0" r="r" b="b"/>
            <a:pathLst>
              <a:path w="189" h="21">
                <a:moveTo>
                  <a:pt x="189" y="21"/>
                </a:moveTo>
                <a:lnTo>
                  <a:pt x="189" y="21"/>
                </a:lnTo>
                <a:lnTo>
                  <a:pt x="183" y="17"/>
                </a:lnTo>
                <a:lnTo>
                  <a:pt x="173" y="14"/>
                </a:lnTo>
                <a:lnTo>
                  <a:pt x="162" y="11"/>
                </a:lnTo>
                <a:lnTo>
                  <a:pt x="150" y="9"/>
                </a:lnTo>
                <a:lnTo>
                  <a:pt x="137" y="8"/>
                </a:lnTo>
                <a:lnTo>
                  <a:pt x="123" y="7"/>
                </a:lnTo>
                <a:lnTo>
                  <a:pt x="108" y="6"/>
                </a:lnTo>
                <a:lnTo>
                  <a:pt x="93" y="5"/>
                </a:lnTo>
                <a:lnTo>
                  <a:pt x="79" y="5"/>
                </a:lnTo>
                <a:lnTo>
                  <a:pt x="64" y="5"/>
                </a:lnTo>
                <a:lnTo>
                  <a:pt x="50" y="4"/>
                </a:lnTo>
                <a:lnTo>
                  <a:pt x="37" y="4"/>
                </a:lnTo>
                <a:lnTo>
                  <a:pt x="25" y="3"/>
                </a:lnTo>
                <a:lnTo>
                  <a:pt x="15" y="3"/>
                </a:lnTo>
                <a:lnTo>
                  <a:pt x="6" y="1"/>
                </a:lnTo>
                <a:lnTo>
                  <a:pt x="0" y="0"/>
                </a:lnTo>
              </a:path>
            </a:pathLst>
          </a:custGeom>
          <a:noFill/>
          <a:ln w="0">
            <a:solidFill>
              <a:srgbClr val="000000"/>
            </a:solidFill>
            <a:prstDash val="solid"/>
            <a:round/>
          </a:ln>
        </p:spPr>
        <p:txBody>
          <a:bodyPr/>
          <a:lstStyle/>
          <a:p>
            <a:endParaRPr lang="en-US"/>
          </a:p>
        </p:txBody>
      </p:sp>
      <p:sp>
        <p:nvSpPr>
          <p:cNvPr id="348201" name="Freeform 41"/>
          <p:cNvSpPr/>
          <p:nvPr/>
        </p:nvSpPr>
        <p:spPr bwMode="auto">
          <a:xfrm>
            <a:off x="6816725" y="2659063"/>
            <a:ext cx="295275" cy="47625"/>
          </a:xfrm>
          <a:custGeom>
            <a:avLst/>
            <a:gdLst/>
            <a:ahLst/>
            <a:cxnLst>
              <a:cxn ang="0">
                <a:pos x="186" y="30"/>
              </a:cxn>
              <a:cxn ang="0">
                <a:pos x="186" y="30"/>
              </a:cxn>
              <a:cxn ang="0">
                <a:pos x="179" y="28"/>
              </a:cxn>
              <a:cxn ang="0">
                <a:pos x="169" y="26"/>
              </a:cxn>
              <a:cxn ang="0">
                <a:pos x="158" y="24"/>
              </a:cxn>
              <a:cxn ang="0">
                <a:pos x="145" y="22"/>
              </a:cxn>
              <a:cxn ang="0">
                <a:pos x="132" y="21"/>
              </a:cxn>
              <a:cxn ang="0">
                <a:pos x="118" y="19"/>
              </a:cxn>
              <a:cxn ang="0">
                <a:pos x="103" y="17"/>
              </a:cxn>
              <a:cxn ang="0">
                <a:pos x="89" y="15"/>
              </a:cxn>
              <a:cxn ang="0">
                <a:pos x="74" y="12"/>
              </a:cxn>
              <a:cxn ang="0">
                <a:pos x="59" y="11"/>
              </a:cxn>
              <a:cxn ang="0">
                <a:pos x="46" y="9"/>
              </a:cxn>
              <a:cxn ang="0">
                <a:pos x="33" y="7"/>
              </a:cxn>
              <a:cxn ang="0">
                <a:pos x="23" y="5"/>
              </a:cxn>
              <a:cxn ang="0">
                <a:pos x="13" y="4"/>
              </a:cxn>
              <a:cxn ang="0">
                <a:pos x="5" y="2"/>
              </a:cxn>
              <a:cxn ang="0">
                <a:pos x="0" y="0"/>
              </a:cxn>
            </a:cxnLst>
            <a:rect l="0" t="0" r="r" b="b"/>
            <a:pathLst>
              <a:path w="186" h="30">
                <a:moveTo>
                  <a:pt x="186" y="30"/>
                </a:moveTo>
                <a:lnTo>
                  <a:pt x="186" y="30"/>
                </a:lnTo>
                <a:lnTo>
                  <a:pt x="179" y="28"/>
                </a:lnTo>
                <a:lnTo>
                  <a:pt x="169" y="26"/>
                </a:lnTo>
                <a:lnTo>
                  <a:pt x="158" y="24"/>
                </a:lnTo>
                <a:lnTo>
                  <a:pt x="145" y="22"/>
                </a:lnTo>
                <a:lnTo>
                  <a:pt x="132" y="21"/>
                </a:lnTo>
                <a:lnTo>
                  <a:pt x="118" y="19"/>
                </a:lnTo>
                <a:lnTo>
                  <a:pt x="103" y="17"/>
                </a:lnTo>
                <a:lnTo>
                  <a:pt x="89" y="15"/>
                </a:lnTo>
                <a:lnTo>
                  <a:pt x="74" y="12"/>
                </a:lnTo>
                <a:lnTo>
                  <a:pt x="59" y="11"/>
                </a:lnTo>
                <a:lnTo>
                  <a:pt x="46" y="9"/>
                </a:lnTo>
                <a:lnTo>
                  <a:pt x="33" y="7"/>
                </a:lnTo>
                <a:lnTo>
                  <a:pt x="23" y="5"/>
                </a:lnTo>
                <a:lnTo>
                  <a:pt x="13" y="4"/>
                </a:lnTo>
                <a:lnTo>
                  <a:pt x="5" y="2"/>
                </a:lnTo>
                <a:lnTo>
                  <a:pt x="0" y="0"/>
                </a:lnTo>
              </a:path>
            </a:pathLst>
          </a:custGeom>
          <a:noFill/>
          <a:ln w="0">
            <a:solidFill>
              <a:srgbClr val="000000"/>
            </a:solidFill>
            <a:prstDash val="solid"/>
            <a:round/>
          </a:ln>
        </p:spPr>
        <p:txBody>
          <a:bodyPr/>
          <a:lstStyle/>
          <a:p>
            <a:endParaRPr lang="en-US"/>
          </a:p>
        </p:txBody>
      </p:sp>
      <p:sp>
        <p:nvSpPr>
          <p:cNvPr id="348202" name="Freeform 42"/>
          <p:cNvSpPr/>
          <p:nvPr/>
        </p:nvSpPr>
        <p:spPr bwMode="auto">
          <a:xfrm>
            <a:off x="7008813" y="3054350"/>
            <a:ext cx="312737" cy="239713"/>
          </a:xfrm>
          <a:custGeom>
            <a:avLst/>
            <a:gdLst/>
            <a:ahLst/>
            <a:cxnLst>
              <a:cxn ang="0">
                <a:pos x="197" y="18"/>
              </a:cxn>
              <a:cxn ang="0">
                <a:pos x="197" y="18"/>
              </a:cxn>
              <a:cxn ang="0">
                <a:pos x="179" y="16"/>
              </a:cxn>
              <a:cxn ang="0">
                <a:pos x="156" y="14"/>
              </a:cxn>
              <a:cxn ang="0">
                <a:pos x="132" y="10"/>
              </a:cxn>
              <a:cxn ang="0">
                <a:pos x="107" y="8"/>
              </a:cxn>
              <a:cxn ang="0">
                <a:pos x="83" y="6"/>
              </a:cxn>
              <a:cxn ang="0">
                <a:pos x="61" y="4"/>
              </a:cxn>
              <a:cxn ang="0">
                <a:pos x="42" y="2"/>
              </a:cxn>
              <a:cxn ang="0">
                <a:pos x="29" y="0"/>
              </a:cxn>
              <a:cxn ang="0">
                <a:pos x="29" y="0"/>
              </a:cxn>
              <a:cxn ang="0">
                <a:pos x="22" y="31"/>
              </a:cxn>
              <a:cxn ang="0">
                <a:pos x="14" y="73"/>
              </a:cxn>
              <a:cxn ang="0">
                <a:pos x="7" y="113"/>
              </a:cxn>
              <a:cxn ang="0">
                <a:pos x="0" y="139"/>
              </a:cxn>
              <a:cxn ang="0">
                <a:pos x="0" y="139"/>
              </a:cxn>
              <a:cxn ang="0">
                <a:pos x="8" y="143"/>
              </a:cxn>
              <a:cxn ang="0">
                <a:pos x="18" y="145"/>
              </a:cxn>
              <a:cxn ang="0">
                <a:pos x="28" y="147"/>
              </a:cxn>
              <a:cxn ang="0">
                <a:pos x="40" y="148"/>
              </a:cxn>
              <a:cxn ang="0">
                <a:pos x="51" y="149"/>
              </a:cxn>
              <a:cxn ang="0">
                <a:pos x="61" y="150"/>
              </a:cxn>
              <a:cxn ang="0">
                <a:pos x="70" y="151"/>
              </a:cxn>
              <a:cxn ang="0">
                <a:pos x="76" y="151"/>
              </a:cxn>
            </a:cxnLst>
            <a:rect l="0" t="0" r="r" b="b"/>
            <a:pathLst>
              <a:path w="197" h="151">
                <a:moveTo>
                  <a:pt x="197" y="18"/>
                </a:moveTo>
                <a:lnTo>
                  <a:pt x="197" y="18"/>
                </a:lnTo>
                <a:lnTo>
                  <a:pt x="179" y="16"/>
                </a:lnTo>
                <a:lnTo>
                  <a:pt x="156" y="14"/>
                </a:lnTo>
                <a:lnTo>
                  <a:pt x="132" y="10"/>
                </a:lnTo>
                <a:lnTo>
                  <a:pt x="107" y="8"/>
                </a:lnTo>
                <a:lnTo>
                  <a:pt x="83" y="6"/>
                </a:lnTo>
                <a:lnTo>
                  <a:pt x="61" y="4"/>
                </a:lnTo>
                <a:lnTo>
                  <a:pt x="42" y="2"/>
                </a:lnTo>
                <a:lnTo>
                  <a:pt x="29" y="0"/>
                </a:lnTo>
                <a:lnTo>
                  <a:pt x="29" y="0"/>
                </a:lnTo>
                <a:lnTo>
                  <a:pt x="22" y="31"/>
                </a:lnTo>
                <a:lnTo>
                  <a:pt x="14" y="73"/>
                </a:lnTo>
                <a:lnTo>
                  <a:pt x="7" y="113"/>
                </a:lnTo>
                <a:lnTo>
                  <a:pt x="0" y="139"/>
                </a:lnTo>
                <a:lnTo>
                  <a:pt x="0" y="139"/>
                </a:lnTo>
                <a:lnTo>
                  <a:pt x="8" y="143"/>
                </a:lnTo>
                <a:lnTo>
                  <a:pt x="18" y="145"/>
                </a:lnTo>
                <a:lnTo>
                  <a:pt x="28" y="147"/>
                </a:lnTo>
                <a:lnTo>
                  <a:pt x="40" y="148"/>
                </a:lnTo>
                <a:lnTo>
                  <a:pt x="51" y="149"/>
                </a:lnTo>
                <a:lnTo>
                  <a:pt x="61" y="150"/>
                </a:lnTo>
                <a:lnTo>
                  <a:pt x="70" y="151"/>
                </a:lnTo>
                <a:lnTo>
                  <a:pt x="76" y="151"/>
                </a:lnTo>
              </a:path>
            </a:pathLst>
          </a:custGeom>
          <a:noFill/>
          <a:ln w="0">
            <a:solidFill>
              <a:srgbClr val="000000"/>
            </a:solidFill>
            <a:prstDash val="solid"/>
            <a:round/>
          </a:ln>
        </p:spPr>
        <p:txBody>
          <a:bodyPr/>
          <a:lstStyle/>
          <a:p>
            <a:endParaRPr lang="en-US"/>
          </a:p>
        </p:txBody>
      </p:sp>
      <p:sp>
        <p:nvSpPr>
          <p:cNvPr id="348203" name="Freeform 43"/>
          <p:cNvSpPr/>
          <p:nvPr/>
        </p:nvSpPr>
        <p:spPr bwMode="auto">
          <a:xfrm>
            <a:off x="6859588" y="3019425"/>
            <a:ext cx="200025" cy="250825"/>
          </a:xfrm>
          <a:custGeom>
            <a:avLst/>
            <a:gdLst/>
            <a:ahLst/>
            <a:cxnLst>
              <a:cxn ang="0">
                <a:pos x="126" y="12"/>
              </a:cxn>
              <a:cxn ang="0">
                <a:pos x="93" y="158"/>
              </a:cxn>
              <a:cxn ang="0">
                <a:pos x="93" y="158"/>
              </a:cxn>
              <a:cxn ang="0">
                <a:pos x="83" y="157"/>
              </a:cxn>
              <a:cxn ang="0">
                <a:pos x="70" y="154"/>
              </a:cxn>
              <a:cxn ang="0">
                <a:pos x="54" y="150"/>
              </a:cxn>
              <a:cxn ang="0">
                <a:pos x="39" y="146"/>
              </a:cxn>
              <a:cxn ang="0">
                <a:pos x="24" y="142"/>
              </a:cxn>
              <a:cxn ang="0">
                <a:pos x="12" y="139"/>
              </a:cxn>
              <a:cxn ang="0">
                <a:pos x="3" y="136"/>
              </a:cxn>
              <a:cxn ang="0">
                <a:pos x="0" y="135"/>
              </a:cxn>
              <a:cxn ang="0">
                <a:pos x="0" y="135"/>
              </a:cxn>
              <a:cxn ang="0">
                <a:pos x="3" y="109"/>
              </a:cxn>
              <a:cxn ang="0">
                <a:pos x="10" y="67"/>
              </a:cxn>
              <a:cxn ang="0">
                <a:pos x="17" y="25"/>
              </a:cxn>
              <a:cxn ang="0">
                <a:pos x="21" y="0"/>
              </a:cxn>
              <a:cxn ang="0">
                <a:pos x="21" y="0"/>
              </a:cxn>
              <a:cxn ang="0">
                <a:pos x="29" y="2"/>
              </a:cxn>
              <a:cxn ang="0">
                <a:pos x="43" y="3"/>
              </a:cxn>
              <a:cxn ang="0">
                <a:pos x="60" y="5"/>
              </a:cxn>
              <a:cxn ang="0">
                <a:pos x="78" y="7"/>
              </a:cxn>
              <a:cxn ang="0">
                <a:pos x="96" y="10"/>
              </a:cxn>
              <a:cxn ang="0">
                <a:pos x="112" y="11"/>
              </a:cxn>
              <a:cxn ang="0">
                <a:pos x="121" y="12"/>
              </a:cxn>
              <a:cxn ang="0">
                <a:pos x="126" y="12"/>
              </a:cxn>
            </a:cxnLst>
            <a:rect l="0" t="0" r="r" b="b"/>
            <a:pathLst>
              <a:path w="126" h="158">
                <a:moveTo>
                  <a:pt x="126" y="12"/>
                </a:moveTo>
                <a:lnTo>
                  <a:pt x="93" y="158"/>
                </a:lnTo>
                <a:lnTo>
                  <a:pt x="93" y="158"/>
                </a:lnTo>
                <a:lnTo>
                  <a:pt x="83" y="157"/>
                </a:lnTo>
                <a:lnTo>
                  <a:pt x="70" y="154"/>
                </a:lnTo>
                <a:lnTo>
                  <a:pt x="54" y="150"/>
                </a:lnTo>
                <a:lnTo>
                  <a:pt x="39" y="146"/>
                </a:lnTo>
                <a:lnTo>
                  <a:pt x="24" y="142"/>
                </a:lnTo>
                <a:lnTo>
                  <a:pt x="12" y="139"/>
                </a:lnTo>
                <a:lnTo>
                  <a:pt x="3" y="136"/>
                </a:lnTo>
                <a:lnTo>
                  <a:pt x="0" y="135"/>
                </a:lnTo>
                <a:lnTo>
                  <a:pt x="0" y="135"/>
                </a:lnTo>
                <a:lnTo>
                  <a:pt x="3" y="109"/>
                </a:lnTo>
                <a:lnTo>
                  <a:pt x="10" y="67"/>
                </a:lnTo>
                <a:lnTo>
                  <a:pt x="17" y="25"/>
                </a:lnTo>
                <a:lnTo>
                  <a:pt x="21" y="0"/>
                </a:lnTo>
                <a:lnTo>
                  <a:pt x="21" y="0"/>
                </a:lnTo>
                <a:lnTo>
                  <a:pt x="29" y="2"/>
                </a:lnTo>
                <a:lnTo>
                  <a:pt x="43" y="3"/>
                </a:lnTo>
                <a:lnTo>
                  <a:pt x="60" y="5"/>
                </a:lnTo>
                <a:lnTo>
                  <a:pt x="78" y="7"/>
                </a:lnTo>
                <a:lnTo>
                  <a:pt x="96" y="10"/>
                </a:lnTo>
                <a:lnTo>
                  <a:pt x="112" y="11"/>
                </a:lnTo>
                <a:lnTo>
                  <a:pt x="121" y="12"/>
                </a:lnTo>
                <a:lnTo>
                  <a:pt x="126" y="12"/>
                </a:lnTo>
              </a:path>
            </a:pathLst>
          </a:custGeom>
          <a:noFill/>
          <a:ln w="0">
            <a:solidFill>
              <a:srgbClr val="000000"/>
            </a:solidFill>
            <a:prstDash val="solid"/>
            <a:round/>
          </a:ln>
        </p:spPr>
        <p:txBody>
          <a:bodyPr/>
          <a:lstStyle/>
          <a:p>
            <a:endParaRPr lang="en-US"/>
          </a:p>
        </p:txBody>
      </p:sp>
      <p:sp>
        <p:nvSpPr>
          <p:cNvPr id="348204" name="Freeform 44"/>
          <p:cNvSpPr/>
          <p:nvPr/>
        </p:nvSpPr>
        <p:spPr bwMode="auto">
          <a:xfrm>
            <a:off x="6764338" y="3344863"/>
            <a:ext cx="293687" cy="155575"/>
          </a:xfrm>
          <a:custGeom>
            <a:avLst/>
            <a:gdLst/>
            <a:ahLst/>
            <a:cxnLst>
              <a:cxn ang="0">
                <a:pos x="185" y="29"/>
              </a:cxn>
              <a:cxn ang="0">
                <a:pos x="185" y="29"/>
              </a:cxn>
              <a:cxn ang="0">
                <a:pos x="173" y="27"/>
              </a:cxn>
              <a:cxn ang="0">
                <a:pos x="154" y="23"/>
              </a:cxn>
              <a:cxn ang="0">
                <a:pos x="133" y="19"/>
              </a:cxn>
              <a:cxn ang="0">
                <a:pos x="108" y="14"/>
              </a:cxn>
              <a:cxn ang="0">
                <a:pos x="83" y="9"/>
              </a:cxn>
              <a:cxn ang="0">
                <a:pos x="61" y="5"/>
              </a:cxn>
              <a:cxn ang="0">
                <a:pos x="43" y="2"/>
              </a:cxn>
              <a:cxn ang="0">
                <a:pos x="32" y="0"/>
              </a:cxn>
              <a:cxn ang="0">
                <a:pos x="32" y="0"/>
              </a:cxn>
              <a:cxn ang="0">
                <a:pos x="24" y="21"/>
              </a:cxn>
              <a:cxn ang="0">
                <a:pos x="16" y="52"/>
              </a:cxn>
              <a:cxn ang="0">
                <a:pos x="7" y="81"/>
              </a:cxn>
              <a:cxn ang="0">
                <a:pos x="0" y="98"/>
              </a:cxn>
            </a:cxnLst>
            <a:rect l="0" t="0" r="r" b="b"/>
            <a:pathLst>
              <a:path w="185" h="98">
                <a:moveTo>
                  <a:pt x="185" y="29"/>
                </a:moveTo>
                <a:lnTo>
                  <a:pt x="185" y="29"/>
                </a:lnTo>
                <a:lnTo>
                  <a:pt x="173" y="27"/>
                </a:lnTo>
                <a:lnTo>
                  <a:pt x="154" y="23"/>
                </a:lnTo>
                <a:lnTo>
                  <a:pt x="133" y="19"/>
                </a:lnTo>
                <a:lnTo>
                  <a:pt x="108" y="14"/>
                </a:lnTo>
                <a:lnTo>
                  <a:pt x="83" y="9"/>
                </a:lnTo>
                <a:lnTo>
                  <a:pt x="61" y="5"/>
                </a:lnTo>
                <a:lnTo>
                  <a:pt x="43" y="2"/>
                </a:lnTo>
                <a:lnTo>
                  <a:pt x="32" y="0"/>
                </a:lnTo>
                <a:lnTo>
                  <a:pt x="32" y="0"/>
                </a:lnTo>
                <a:lnTo>
                  <a:pt x="24" y="21"/>
                </a:lnTo>
                <a:lnTo>
                  <a:pt x="16" y="52"/>
                </a:lnTo>
                <a:lnTo>
                  <a:pt x="7" y="81"/>
                </a:lnTo>
                <a:lnTo>
                  <a:pt x="0" y="98"/>
                </a:lnTo>
              </a:path>
            </a:pathLst>
          </a:custGeom>
          <a:noFill/>
          <a:ln w="0">
            <a:solidFill>
              <a:srgbClr val="000000"/>
            </a:solidFill>
            <a:prstDash val="solid"/>
            <a:round/>
          </a:ln>
        </p:spPr>
        <p:txBody>
          <a:bodyPr/>
          <a:lstStyle/>
          <a:p>
            <a:endParaRPr lang="en-US"/>
          </a:p>
        </p:txBody>
      </p:sp>
      <p:sp>
        <p:nvSpPr>
          <p:cNvPr id="348205" name="Freeform 45"/>
          <p:cNvSpPr/>
          <p:nvPr/>
        </p:nvSpPr>
        <p:spPr bwMode="auto">
          <a:xfrm>
            <a:off x="5957888" y="2927350"/>
            <a:ext cx="976312" cy="603250"/>
          </a:xfrm>
          <a:custGeom>
            <a:avLst/>
            <a:gdLst/>
            <a:ahLst/>
            <a:cxnLst>
              <a:cxn ang="0">
                <a:pos x="615" y="380"/>
              </a:cxn>
              <a:cxn ang="0">
                <a:pos x="615" y="380"/>
              </a:cxn>
              <a:cxn ang="0">
                <a:pos x="603" y="377"/>
              </a:cxn>
              <a:cxn ang="0">
                <a:pos x="581" y="373"/>
              </a:cxn>
              <a:cxn ang="0">
                <a:pos x="550" y="368"/>
              </a:cxn>
              <a:cxn ang="0">
                <a:pos x="509" y="359"/>
              </a:cxn>
              <a:cxn ang="0">
                <a:pos x="464" y="350"/>
              </a:cxn>
              <a:cxn ang="0">
                <a:pos x="414" y="340"/>
              </a:cxn>
              <a:cxn ang="0">
                <a:pos x="361" y="329"/>
              </a:cxn>
              <a:cxn ang="0">
                <a:pos x="306" y="318"/>
              </a:cxn>
              <a:cxn ang="0">
                <a:pos x="251" y="306"/>
              </a:cxn>
              <a:cxn ang="0">
                <a:pos x="197" y="295"/>
              </a:cxn>
              <a:cxn ang="0">
                <a:pos x="148" y="284"/>
              </a:cxn>
              <a:cxn ang="0">
                <a:pos x="103" y="275"/>
              </a:cxn>
              <a:cxn ang="0">
                <a:pos x="64" y="267"/>
              </a:cxn>
              <a:cxn ang="0">
                <a:pos x="33" y="260"/>
              </a:cxn>
              <a:cxn ang="0">
                <a:pos x="11" y="255"/>
              </a:cxn>
              <a:cxn ang="0">
                <a:pos x="0" y="253"/>
              </a:cxn>
              <a:cxn ang="0">
                <a:pos x="0" y="253"/>
              </a:cxn>
              <a:cxn ang="0">
                <a:pos x="6" y="232"/>
              </a:cxn>
              <a:cxn ang="0">
                <a:pos x="14" y="202"/>
              </a:cxn>
              <a:cxn ang="0">
                <a:pos x="24" y="165"/>
              </a:cxn>
              <a:cxn ang="0">
                <a:pos x="36" y="125"/>
              </a:cxn>
              <a:cxn ang="0">
                <a:pos x="47" y="85"/>
              </a:cxn>
              <a:cxn ang="0">
                <a:pos x="57" y="48"/>
              </a:cxn>
              <a:cxn ang="0">
                <a:pos x="64" y="19"/>
              </a:cxn>
              <a:cxn ang="0">
                <a:pos x="69" y="0"/>
              </a:cxn>
            </a:cxnLst>
            <a:rect l="0" t="0" r="r" b="b"/>
            <a:pathLst>
              <a:path w="615" h="380">
                <a:moveTo>
                  <a:pt x="615" y="380"/>
                </a:moveTo>
                <a:lnTo>
                  <a:pt x="615" y="380"/>
                </a:lnTo>
                <a:lnTo>
                  <a:pt x="603" y="377"/>
                </a:lnTo>
                <a:lnTo>
                  <a:pt x="581" y="373"/>
                </a:lnTo>
                <a:lnTo>
                  <a:pt x="550" y="368"/>
                </a:lnTo>
                <a:lnTo>
                  <a:pt x="509" y="359"/>
                </a:lnTo>
                <a:lnTo>
                  <a:pt x="464" y="350"/>
                </a:lnTo>
                <a:lnTo>
                  <a:pt x="414" y="340"/>
                </a:lnTo>
                <a:lnTo>
                  <a:pt x="361" y="329"/>
                </a:lnTo>
                <a:lnTo>
                  <a:pt x="306" y="318"/>
                </a:lnTo>
                <a:lnTo>
                  <a:pt x="251" y="306"/>
                </a:lnTo>
                <a:lnTo>
                  <a:pt x="197" y="295"/>
                </a:lnTo>
                <a:lnTo>
                  <a:pt x="148" y="284"/>
                </a:lnTo>
                <a:lnTo>
                  <a:pt x="103" y="275"/>
                </a:lnTo>
                <a:lnTo>
                  <a:pt x="64" y="267"/>
                </a:lnTo>
                <a:lnTo>
                  <a:pt x="33" y="260"/>
                </a:lnTo>
                <a:lnTo>
                  <a:pt x="11" y="255"/>
                </a:lnTo>
                <a:lnTo>
                  <a:pt x="0" y="253"/>
                </a:lnTo>
                <a:lnTo>
                  <a:pt x="0" y="253"/>
                </a:lnTo>
                <a:lnTo>
                  <a:pt x="6" y="232"/>
                </a:lnTo>
                <a:lnTo>
                  <a:pt x="14" y="202"/>
                </a:lnTo>
                <a:lnTo>
                  <a:pt x="24" y="165"/>
                </a:lnTo>
                <a:lnTo>
                  <a:pt x="36" y="125"/>
                </a:lnTo>
                <a:lnTo>
                  <a:pt x="47" y="85"/>
                </a:lnTo>
                <a:lnTo>
                  <a:pt x="57" y="48"/>
                </a:lnTo>
                <a:lnTo>
                  <a:pt x="64" y="19"/>
                </a:lnTo>
                <a:lnTo>
                  <a:pt x="69" y="0"/>
                </a:lnTo>
              </a:path>
            </a:pathLst>
          </a:custGeom>
          <a:noFill/>
          <a:ln w="0">
            <a:solidFill>
              <a:srgbClr val="000000"/>
            </a:solidFill>
            <a:prstDash val="solid"/>
            <a:round/>
          </a:ln>
        </p:spPr>
        <p:txBody>
          <a:bodyPr/>
          <a:lstStyle/>
          <a:p>
            <a:endParaRPr lang="en-US"/>
          </a:p>
        </p:txBody>
      </p:sp>
      <p:sp>
        <p:nvSpPr>
          <p:cNvPr id="348206" name="Freeform 46"/>
          <p:cNvSpPr/>
          <p:nvPr/>
        </p:nvSpPr>
        <p:spPr bwMode="auto">
          <a:xfrm>
            <a:off x="6130925" y="3257550"/>
            <a:ext cx="166688" cy="90488"/>
          </a:xfrm>
          <a:custGeom>
            <a:avLst/>
            <a:gdLst/>
            <a:ahLst/>
            <a:cxnLst>
              <a:cxn ang="0">
                <a:pos x="105" y="20"/>
              </a:cxn>
              <a:cxn ang="0">
                <a:pos x="105" y="20"/>
              </a:cxn>
              <a:cxn ang="0">
                <a:pos x="96" y="18"/>
              </a:cxn>
              <a:cxn ang="0">
                <a:pos x="84" y="16"/>
              </a:cxn>
              <a:cxn ang="0">
                <a:pos x="71" y="12"/>
              </a:cxn>
              <a:cxn ang="0">
                <a:pos x="58" y="10"/>
              </a:cxn>
              <a:cxn ang="0">
                <a:pos x="45" y="8"/>
              </a:cxn>
              <a:cxn ang="0">
                <a:pos x="33" y="5"/>
              </a:cxn>
              <a:cxn ang="0">
                <a:pos x="22" y="3"/>
              </a:cxn>
              <a:cxn ang="0">
                <a:pos x="16" y="0"/>
              </a:cxn>
              <a:cxn ang="0">
                <a:pos x="16" y="0"/>
              </a:cxn>
              <a:cxn ang="0">
                <a:pos x="10" y="16"/>
              </a:cxn>
              <a:cxn ang="0">
                <a:pos x="5" y="33"/>
              </a:cxn>
              <a:cxn ang="0">
                <a:pos x="2" y="48"/>
              </a:cxn>
              <a:cxn ang="0">
                <a:pos x="0" y="57"/>
              </a:cxn>
            </a:cxnLst>
            <a:rect l="0" t="0" r="r" b="b"/>
            <a:pathLst>
              <a:path w="105" h="57">
                <a:moveTo>
                  <a:pt x="105" y="20"/>
                </a:moveTo>
                <a:lnTo>
                  <a:pt x="105" y="20"/>
                </a:lnTo>
                <a:lnTo>
                  <a:pt x="96" y="18"/>
                </a:lnTo>
                <a:lnTo>
                  <a:pt x="84" y="16"/>
                </a:lnTo>
                <a:lnTo>
                  <a:pt x="71" y="12"/>
                </a:lnTo>
                <a:lnTo>
                  <a:pt x="58" y="10"/>
                </a:lnTo>
                <a:lnTo>
                  <a:pt x="45" y="8"/>
                </a:lnTo>
                <a:lnTo>
                  <a:pt x="33" y="5"/>
                </a:lnTo>
                <a:lnTo>
                  <a:pt x="22" y="3"/>
                </a:lnTo>
                <a:lnTo>
                  <a:pt x="16" y="0"/>
                </a:lnTo>
                <a:lnTo>
                  <a:pt x="16" y="0"/>
                </a:lnTo>
                <a:lnTo>
                  <a:pt x="10" y="16"/>
                </a:lnTo>
                <a:lnTo>
                  <a:pt x="5" y="33"/>
                </a:lnTo>
                <a:lnTo>
                  <a:pt x="2" y="48"/>
                </a:lnTo>
                <a:lnTo>
                  <a:pt x="0" y="57"/>
                </a:lnTo>
              </a:path>
            </a:pathLst>
          </a:custGeom>
          <a:noFill/>
          <a:ln w="0">
            <a:solidFill>
              <a:srgbClr val="000000"/>
            </a:solidFill>
            <a:prstDash val="solid"/>
            <a:round/>
          </a:ln>
        </p:spPr>
        <p:txBody>
          <a:bodyPr/>
          <a:lstStyle/>
          <a:p>
            <a:endParaRPr lang="en-US"/>
          </a:p>
        </p:txBody>
      </p:sp>
      <p:sp>
        <p:nvSpPr>
          <p:cNvPr id="348207" name="Freeform 47"/>
          <p:cNvSpPr/>
          <p:nvPr/>
        </p:nvSpPr>
        <p:spPr bwMode="auto">
          <a:xfrm>
            <a:off x="5986463" y="3222625"/>
            <a:ext cx="142875" cy="34925"/>
          </a:xfrm>
          <a:custGeom>
            <a:avLst/>
            <a:gdLst/>
            <a:ahLst/>
            <a:cxnLst>
              <a:cxn ang="0">
                <a:pos x="90" y="22"/>
              </a:cxn>
              <a:cxn ang="0">
                <a:pos x="90" y="22"/>
              </a:cxn>
              <a:cxn ang="0">
                <a:pos x="82" y="20"/>
              </a:cxn>
              <a:cxn ang="0">
                <a:pos x="71" y="17"/>
              </a:cxn>
              <a:cxn ang="0">
                <a:pos x="58" y="14"/>
              </a:cxn>
              <a:cxn ang="0">
                <a:pos x="45" y="11"/>
              </a:cxn>
              <a:cxn ang="0">
                <a:pos x="31" y="7"/>
              </a:cxn>
              <a:cxn ang="0">
                <a:pos x="18" y="4"/>
              </a:cxn>
              <a:cxn ang="0">
                <a:pos x="7" y="2"/>
              </a:cxn>
              <a:cxn ang="0">
                <a:pos x="0" y="0"/>
              </a:cxn>
            </a:cxnLst>
            <a:rect l="0" t="0" r="r" b="b"/>
            <a:pathLst>
              <a:path w="90" h="22">
                <a:moveTo>
                  <a:pt x="90" y="22"/>
                </a:moveTo>
                <a:lnTo>
                  <a:pt x="90" y="22"/>
                </a:lnTo>
                <a:lnTo>
                  <a:pt x="82" y="20"/>
                </a:lnTo>
                <a:lnTo>
                  <a:pt x="71" y="17"/>
                </a:lnTo>
                <a:lnTo>
                  <a:pt x="58" y="14"/>
                </a:lnTo>
                <a:lnTo>
                  <a:pt x="45" y="11"/>
                </a:lnTo>
                <a:lnTo>
                  <a:pt x="31" y="7"/>
                </a:lnTo>
                <a:lnTo>
                  <a:pt x="18" y="4"/>
                </a:lnTo>
                <a:lnTo>
                  <a:pt x="7" y="2"/>
                </a:lnTo>
                <a:lnTo>
                  <a:pt x="0" y="0"/>
                </a:lnTo>
              </a:path>
            </a:pathLst>
          </a:custGeom>
          <a:noFill/>
          <a:ln w="0">
            <a:solidFill>
              <a:srgbClr val="000000"/>
            </a:solidFill>
            <a:prstDash val="solid"/>
            <a:round/>
          </a:ln>
        </p:spPr>
        <p:txBody>
          <a:bodyPr/>
          <a:lstStyle/>
          <a:p>
            <a:endParaRPr lang="en-US"/>
          </a:p>
        </p:txBody>
      </p:sp>
      <p:sp>
        <p:nvSpPr>
          <p:cNvPr id="348208" name="Freeform 48"/>
          <p:cNvSpPr/>
          <p:nvPr/>
        </p:nvSpPr>
        <p:spPr bwMode="auto">
          <a:xfrm>
            <a:off x="6153150" y="3130550"/>
            <a:ext cx="25400" cy="84138"/>
          </a:xfrm>
          <a:custGeom>
            <a:avLst/>
            <a:gdLst/>
            <a:ahLst/>
            <a:cxnLst>
              <a:cxn ang="0">
                <a:pos x="0" y="53"/>
              </a:cxn>
              <a:cxn ang="0">
                <a:pos x="0" y="53"/>
              </a:cxn>
              <a:cxn ang="0">
                <a:pos x="5" y="40"/>
              </a:cxn>
              <a:cxn ang="0">
                <a:pos x="9" y="26"/>
              </a:cxn>
              <a:cxn ang="0">
                <a:pos x="14" y="12"/>
              </a:cxn>
              <a:cxn ang="0">
                <a:pos x="16" y="0"/>
              </a:cxn>
            </a:cxnLst>
            <a:rect l="0" t="0" r="r" b="b"/>
            <a:pathLst>
              <a:path w="16" h="53">
                <a:moveTo>
                  <a:pt x="0" y="53"/>
                </a:moveTo>
                <a:lnTo>
                  <a:pt x="0" y="53"/>
                </a:lnTo>
                <a:lnTo>
                  <a:pt x="5" y="40"/>
                </a:lnTo>
                <a:lnTo>
                  <a:pt x="9" y="26"/>
                </a:lnTo>
                <a:lnTo>
                  <a:pt x="14" y="12"/>
                </a:lnTo>
                <a:lnTo>
                  <a:pt x="16" y="0"/>
                </a:lnTo>
              </a:path>
            </a:pathLst>
          </a:custGeom>
          <a:noFill/>
          <a:ln w="0">
            <a:solidFill>
              <a:srgbClr val="000000"/>
            </a:solidFill>
            <a:prstDash val="solid"/>
            <a:round/>
          </a:ln>
        </p:spPr>
        <p:txBody>
          <a:bodyPr/>
          <a:lstStyle/>
          <a:p>
            <a:endParaRPr lang="en-US"/>
          </a:p>
        </p:txBody>
      </p:sp>
      <p:sp>
        <p:nvSpPr>
          <p:cNvPr id="348209" name="Freeform 49"/>
          <p:cNvSpPr/>
          <p:nvPr/>
        </p:nvSpPr>
        <p:spPr bwMode="auto">
          <a:xfrm>
            <a:off x="6337300" y="3182938"/>
            <a:ext cx="14288" cy="85725"/>
          </a:xfrm>
          <a:custGeom>
            <a:avLst/>
            <a:gdLst/>
            <a:ahLst/>
            <a:cxnLst>
              <a:cxn ang="0">
                <a:pos x="0" y="54"/>
              </a:cxn>
              <a:cxn ang="0">
                <a:pos x="0" y="54"/>
              </a:cxn>
              <a:cxn ang="0">
                <a:pos x="2" y="41"/>
              </a:cxn>
              <a:cxn ang="0">
                <a:pos x="5" y="25"/>
              </a:cxn>
              <a:cxn ang="0">
                <a:pos x="8" y="10"/>
              </a:cxn>
              <a:cxn ang="0">
                <a:pos x="9" y="0"/>
              </a:cxn>
            </a:cxnLst>
            <a:rect l="0" t="0" r="r" b="b"/>
            <a:pathLst>
              <a:path w="9" h="54">
                <a:moveTo>
                  <a:pt x="0" y="54"/>
                </a:moveTo>
                <a:lnTo>
                  <a:pt x="0" y="54"/>
                </a:lnTo>
                <a:lnTo>
                  <a:pt x="2" y="41"/>
                </a:lnTo>
                <a:lnTo>
                  <a:pt x="5" y="25"/>
                </a:lnTo>
                <a:lnTo>
                  <a:pt x="8" y="10"/>
                </a:lnTo>
                <a:lnTo>
                  <a:pt x="9" y="0"/>
                </a:lnTo>
              </a:path>
            </a:pathLst>
          </a:custGeom>
          <a:noFill/>
          <a:ln w="0">
            <a:solidFill>
              <a:srgbClr val="000000"/>
            </a:solidFill>
            <a:prstDash val="solid"/>
            <a:round/>
          </a:ln>
        </p:spPr>
        <p:txBody>
          <a:bodyPr/>
          <a:lstStyle/>
          <a:p>
            <a:endParaRPr lang="en-US"/>
          </a:p>
        </p:txBody>
      </p:sp>
      <p:sp>
        <p:nvSpPr>
          <p:cNvPr id="348210" name="Freeform 50"/>
          <p:cNvSpPr/>
          <p:nvPr/>
        </p:nvSpPr>
        <p:spPr bwMode="auto">
          <a:xfrm>
            <a:off x="6350000" y="2954338"/>
            <a:ext cx="187325" cy="17462"/>
          </a:xfrm>
          <a:custGeom>
            <a:avLst/>
            <a:gdLst/>
            <a:ahLst/>
            <a:cxnLst>
              <a:cxn ang="0">
                <a:pos x="118" y="11"/>
              </a:cxn>
              <a:cxn ang="0">
                <a:pos x="118" y="11"/>
              </a:cxn>
              <a:cxn ang="0">
                <a:pos x="110" y="9"/>
              </a:cxn>
              <a:cxn ang="0">
                <a:pos x="97" y="7"/>
              </a:cxn>
              <a:cxn ang="0">
                <a:pos x="79" y="6"/>
              </a:cxn>
              <a:cxn ang="0">
                <a:pos x="61" y="5"/>
              </a:cxn>
              <a:cxn ang="0">
                <a:pos x="41" y="4"/>
              </a:cxn>
              <a:cxn ang="0">
                <a:pos x="24" y="3"/>
              </a:cxn>
              <a:cxn ang="0">
                <a:pos x="10" y="1"/>
              </a:cxn>
              <a:cxn ang="0">
                <a:pos x="0" y="0"/>
              </a:cxn>
            </a:cxnLst>
            <a:rect l="0" t="0" r="r" b="b"/>
            <a:pathLst>
              <a:path w="118" h="11">
                <a:moveTo>
                  <a:pt x="118" y="11"/>
                </a:moveTo>
                <a:lnTo>
                  <a:pt x="118" y="11"/>
                </a:lnTo>
                <a:lnTo>
                  <a:pt x="110" y="9"/>
                </a:lnTo>
                <a:lnTo>
                  <a:pt x="97" y="7"/>
                </a:lnTo>
                <a:lnTo>
                  <a:pt x="79" y="6"/>
                </a:lnTo>
                <a:lnTo>
                  <a:pt x="61" y="5"/>
                </a:lnTo>
                <a:lnTo>
                  <a:pt x="41" y="4"/>
                </a:lnTo>
                <a:lnTo>
                  <a:pt x="24" y="3"/>
                </a:lnTo>
                <a:lnTo>
                  <a:pt x="10" y="1"/>
                </a:lnTo>
                <a:lnTo>
                  <a:pt x="0" y="0"/>
                </a:lnTo>
              </a:path>
            </a:pathLst>
          </a:custGeom>
          <a:noFill/>
          <a:ln w="0">
            <a:solidFill>
              <a:srgbClr val="000000"/>
            </a:solidFill>
            <a:prstDash val="solid"/>
            <a:round/>
          </a:ln>
        </p:spPr>
        <p:txBody>
          <a:bodyPr/>
          <a:lstStyle/>
          <a:p>
            <a:endParaRPr lang="en-US"/>
          </a:p>
        </p:txBody>
      </p:sp>
      <p:sp>
        <p:nvSpPr>
          <p:cNvPr id="348211" name="Freeform 51"/>
          <p:cNvSpPr/>
          <p:nvPr/>
        </p:nvSpPr>
        <p:spPr bwMode="auto">
          <a:xfrm>
            <a:off x="6332538" y="2971800"/>
            <a:ext cx="25400" cy="165100"/>
          </a:xfrm>
          <a:custGeom>
            <a:avLst/>
            <a:gdLst/>
            <a:ahLst/>
            <a:cxnLst>
              <a:cxn ang="0">
                <a:pos x="16" y="0"/>
              </a:cxn>
              <a:cxn ang="0">
                <a:pos x="16" y="0"/>
              </a:cxn>
              <a:cxn ang="0">
                <a:pos x="12" y="20"/>
              </a:cxn>
              <a:cxn ang="0">
                <a:pos x="7" y="52"/>
              </a:cxn>
              <a:cxn ang="0">
                <a:pos x="3" y="84"/>
              </a:cxn>
              <a:cxn ang="0">
                <a:pos x="0" y="104"/>
              </a:cxn>
            </a:cxnLst>
            <a:rect l="0" t="0" r="r" b="b"/>
            <a:pathLst>
              <a:path w="16" h="104">
                <a:moveTo>
                  <a:pt x="16" y="0"/>
                </a:moveTo>
                <a:lnTo>
                  <a:pt x="16" y="0"/>
                </a:lnTo>
                <a:lnTo>
                  <a:pt x="12" y="20"/>
                </a:lnTo>
                <a:lnTo>
                  <a:pt x="7" y="52"/>
                </a:lnTo>
                <a:lnTo>
                  <a:pt x="3" y="84"/>
                </a:lnTo>
                <a:lnTo>
                  <a:pt x="0" y="104"/>
                </a:lnTo>
              </a:path>
            </a:pathLst>
          </a:custGeom>
          <a:noFill/>
          <a:ln w="0">
            <a:solidFill>
              <a:srgbClr val="000000"/>
            </a:solidFill>
            <a:prstDash val="solid"/>
            <a:round/>
          </a:ln>
        </p:spPr>
        <p:txBody>
          <a:bodyPr/>
          <a:lstStyle/>
          <a:p>
            <a:endParaRPr lang="en-US"/>
          </a:p>
        </p:txBody>
      </p:sp>
      <p:sp>
        <p:nvSpPr>
          <p:cNvPr id="348212" name="Freeform 52"/>
          <p:cNvSpPr/>
          <p:nvPr/>
        </p:nvSpPr>
        <p:spPr bwMode="auto">
          <a:xfrm>
            <a:off x="5789613" y="3448050"/>
            <a:ext cx="982662" cy="296863"/>
          </a:xfrm>
          <a:custGeom>
            <a:avLst/>
            <a:gdLst/>
            <a:ahLst/>
            <a:cxnLst>
              <a:cxn ang="0">
                <a:pos x="13" y="0"/>
              </a:cxn>
              <a:cxn ang="0">
                <a:pos x="619" y="121"/>
              </a:cxn>
              <a:cxn ang="0">
                <a:pos x="606" y="187"/>
              </a:cxn>
              <a:cxn ang="0">
                <a:pos x="0" y="66"/>
              </a:cxn>
              <a:cxn ang="0">
                <a:pos x="13" y="0"/>
              </a:cxn>
            </a:cxnLst>
            <a:rect l="0" t="0" r="r" b="b"/>
            <a:pathLst>
              <a:path w="619" h="187">
                <a:moveTo>
                  <a:pt x="13" y="0"/>
                </a:moveTo>
                <a:lnTo>
                  <a:pt x="619" y="121"/>
                </a:lnTo>
                <a:lnTo>
                  <a:pt x="606" y="187"/>
                </a:lnTo>
                <a:lnTo>
                  <a:pt x="0" y="66"/>
                </a:lnTo>
                <a:lnTo>
                  <a:pt x="13" y="0"/>
                </a:lnTo>
              </a:path>
            </a:pathLst>
          </a:custGeom>
          <a:noFill/>
          <a:ln w="0">
            <a:solidFill>
              <a:srgbClr val="000000"/>
            </a:solidFill>
            <a:prstDash val="solid"/>
            <a:round/>
          </a:ln>
        </p:spPr>
        <p:txBody>
          <a:bodyPr/>
          <a:lstStyle/>
          <a:p>
            <a:endParaRPr lang="en-US"/>
          </a:p>
        </p:txBody>
      </p:sp>
      <p:sp>
        <p:nvSpPr>
          <p:cNvPr id="348213" name="Line 53"/>
          <p:cNvSpPr>
            <a:spLocks noChangeShapeType="1"/>
          </p:cNvSpPr>
          <p:nvPr/>
        </p:nvSpPr>
        <p:spPr bwMode="auto">
          <a:xfrm flipV="1">
            <a:off x="7131050" y="3724275"/>
            <a:ext cx="63500" cy="100013"/>
          </a:xfrm>
          <a:prstGeom prst="line">
            <a:avLst/>
          </a:prstGeom>
          <a:noFill/>
          <a:ln w="0">
            <a:solidFill>
              <a:srgbClr val="000000"/>
            </a:solidFill>
            <a:round/>
          </a:ln>
        </p:spPr>
        <p:txBody>
          <a:bodyPr/>
          <a:lstStyle/>
          <a:p>
            <a:endParaRPr lang="en-US"/>
          </a:p>
        </p:txBody>
      </p:sp>
      <p:sp>
        <p:nvSpPr>
          <p:cNvPr id="348214" name="Line 54"/>
          <p:cNvSpPr>
            <a:spLocks noChangeShapeType="1"/>
          </p:cNvSpPr>
          <p:nvPr/>
        </p:nvSpPr>
        <p:spPr bwMode="auto">
          <a:xfrm flipV="1">
            <a:off x="6923088" y="3576638"/>
            <a:ext cx="65087" cy="80962"/>
          </a:xfrm>
          <a:prstGeom prst="line">
            <a:avLst/>
          </a:prstGeom>
          <a:noFill/>
          <a:ln w="0">
            <a:solidFill>
              <a:srgbClr val="000000"/>
            </a:solidFill>
            <a:round/>
          </a:ln>
        </p:spPr>
        <p:txBody>
          <a:bodyPr/>
          <a:lstStyle/>
          <a:p>
            <a:endParaRPr lang="en-US"/>
          </a:p>
        </p:txBody>
      </p:sp>
      <p:sp>
        <p:nvSpPr>
          <p:cNvPr id="348215" name="Freeform 55"/>
          <p:cNvSpPr/>
          <p:nvPr/>
        </p:nvSpPr>
        <p:spPr bwMode="auto">
          <a:xfrm>
            <a:off x="7632700" y="2463800"/>
            <a:ext cx="200025" cy="7938"/>
          </a:xfrm>
          <a:custGeom>
            <a:avLst/>
            <a:gdLst/>
            <a:ahLst/>
            <a:cxnLst>
              <a:cxn ang="0">
                <a:pos x="126" y="5"/>
              </a:cxn>
              <a:cxn ang="0">
                <a:pos x="126" y="5"/>
              </a:cxn>
              <a:cxn ang="0">
                <a:pos x="115" y="5"/>
              </a:cxn>
              <a:cxn ang="0">
                <a:pos x="100" y="5"/>
              </a:cxn>
              <a:cxn ang="0">
                <a:pos x="81" y="4"/>
              </a:cxn>
              <a:cxn ang="0">
                <a:pos x="60" y="3"/>
              </a:cxn>
              <a:cxn ang="0">
                <a:pos x="39" y="2"/>
              </a:cxn>
              <a:cxn ang="0">
                <a:pos x="22" y="1"/>
              </a:cxn>
              <a:cxn ang="0">
                <a:pos x="8" y="0"/>
              </a:cxn>
              <a:cxn ang="0">
                <a:pos x="0" y="0"/>
              </a:cxn>
            </a:cxnLst>
            <a:rect l="0" t="0" r="r" b="b"/>
            <a:pathLst>
              <a:path w="126" h="5">
                <a:moveTo>
                  <a:pt x="126" y="5"/>
                </a:moveTo>
                <a:lnTo>
                  <a:pt x="126" y="5"/>
                </a:lnTo>
                <a:lnTo>
                  <a:pt x="115" y="5"/>
                </a:lnTo>
                <a:lnTo>
                  <a:pt x="100" y="5"/>
                </a:lnTo>
                <a:lnTo>
                  <a:pt x="81" y="4"/>
                </a:lnTo>
                <a:lnTo>
                  <a:pt x="60" y="3"/>
                </a:lnTo>
                <a:lnTo>
                  <a:pt x="39" y="2"/>
                </a:lnTo>
                <a:lnTo>
                  <a:pt x="22" y="1"/>
                </a:lnTo>
                <a:lnTo>
                  <a:pt x="8" y="0"/>
                </a:lnTo>
                <a:lnTo>
                  <a:pt x="0" y="0"/>
                </a:lnTo>
              </a:path>
            </a:pathLst>
          </a:custGeom>
          <a:noFill/>
          <a:ln w="0">
            <a:solidFill>
              <a:srgbClr val="000000"/>
            </a:solidFill>
            <a:prstDash val="solid"/>
            <a:round/>
          </a:ln>
        </p:spPr>
        <p:txBody>
          <a:bodyPr/>
          <a:lstStyle/>
          <a:p>
            <a:endParaRPr lang="en-US"/>
          </a:p>
        </p:txBody>
      </p:sp>
      <p:sp>
        <p:nvSpPr>
          <p:cNvPr id="348216" name="Freeform 56"/>
          <p:cNvSpPr/>
          <p:nvPr/>
        </p:nvSpPr>
        <p:spPr bwMode="auto">
          <a:xfrm>
            <a:off x="6591300" y="3213100"/>
            <a:ext cx="227013" cy="150813"/>
          </a:xfrm>
          <a:custGeom>
            <a:avLst/>
            <a:gdLst/>
            <a:ahLst/>
            <a:cxnLst>
              <a:cxn ang="0">
                <a:pos x="129" y="95"/>
              </a:cxn>
              <a:cxn ang="0">
                <a:pos x="129" y="95"/>
              </a:cxn>
              <a:cxn ang="0">
                <a:pos x="132" y="83"/>
              </a:cxn>
              <a:cxn ang="0">
                <a:pos x="136" y="63"/>
              </a:cxn>
              <a:cxn ang="0">
                <a:pos x="141" y="44"/>
              </a:cxn>
              <a:cxn ang="0">
                <a:pos x="143" y="31"/>
              </a:cxn>
              <a:cxn ang="0">
                <a:pos x="143" y="31"/>
              </a:cxn>
              <a:cxn ang="0">
                <a:pos x="139" y="27"/>
              </a:cxn>
              <a:cxn ang="0">
                <a:pos x="127" y="23"/>
              </a:cxn>
              <a:cxn ang="0">
                <a:pos x="108" y="19"/>
              </a:cxn>
              <a:cxn ang="0">
                <a:pos x="88" y="14"/>
              </a:cxn>
              <a:cxn ang="0">
                <a:pos x="65" y="10"/>
              </a:cxn>
              <a:cxn ang="0">
                <a:pos x="43" y="6"/>
              </a:cxn>
              <a:cxn ang="0">
                <a:pos x="25" y="2"/>
              </a:cxn>
              <a:cxn ang="0">
                <a:pos x="13" y="0"/>
              </a:cxn>
              <a:cxn ang="0">
                <a:pos x="13" y="0"/>
              </a:cxn>
              <a:cxn ang="0">
                <a:pos x="10" y="17"/>
              </a:cxn>
              <a:cxn ang="0">
                <a:pos x="5" y="41"/>
              </a:cxn>
              <a:cxn ang="0">
                <a:pos x="1" y="64"/>
              </a:cxn>
              <a:cxn ang="0">
                <a:pos x="0" y="75"/>
              </a:cxn>
            </a:cxnLst>
            <a:rect l="0" t="0" r="r" b="b"/>
            <a:pathLst>
              <a:path w="143" h="95">
                <a:moveTo>
                  <a:pt x="129" y="95"/>
                </a:moveTo>
                <a:lnTo>
                  <a:pt x="129" y="95"/>
                </a:lnTo>
                <a:lnTo>
                  <a:pt x="132" y="83"/>
                </a:lnTo>
                <a:lnTo>
                  <a:pt x="136" y="63"/>
                </a:lnTo>
                <a:lnTo>
                  <a:pt x="141" y="44"/>
                </a:lnTo>
                <a:lnTo>
                  <a:pt x="143" y="31"/>
                </a:lnTo>
                <a:lnTo>
                  <a:pt x="143" y="31"/>
                </a:lnTo>
                <a:lnTo>
                  <a:pt x="139" y="27"/>
                </a:lnTo>
                <a:lnTo>
                  <a:pt x="127" y="23"/>
                </a:lnTo>
                <a:lnTo>
                  <a:pt x="108" y="19"/>
                </a:lnTo>
                <a:lnTo>
                  <a:pt x="88" y="14"/>
                </a:lnTo>
                <a:lnTo>
                  <a:pt x="65" y="10"/>
                </a:lnTo>
                <a:lnTo>
                  <a:pt x="43" y="6"/>
                </a:lnTo>
                <a:lnTo>
                  <a:pt x="25" y="2"/>
                </a:lnTo>
                <a:lnTo>
                  <a:pt x="13" y="0"/>
                </a:lnTo>
                <a:lnTo>
                  <a:pt x="13" y="0"/>
                </a:lnTo>
                <a:lnTo>
                  <a:pt x="10" y="17"/>
                </a:lnTo>
                <a:lnTo>
                  <a:pt x="5" y="41"/>
                </a:lnTo>
                <a:lnTo>
                  <a:pt x="1" y="64"/>
                </a:lnTo>
                <a:lnTo>
                  <a:pt x="0" y="75"/>
                </a:lnTo>
              </a:path>
            </a:pathLst>
          </a:custGeom>
          <a:noFill/>
          <a:ln w="0">
            <a:solidFill>
              <a:srgbClr val="000000"/>
            </a:solidFill>
            <a:prstDash val="solid"/>
            <a:round/>
          </a:ln>
        </p:spPr>
        <p:txBody>
          <a:bodyPr/>
          <a:lstStyle/>
          <a:p>
            <a:endParaRPr lang="en-US"/>
          </a:p>
        </p:txBody>
      </p:sp>
      <p:sp>
        <p:nvSpPr>
          <p:cNvPr id="348217" name="Freeform 57"/>
          <p:cNvSpPr/>
          <p:nvPr/>
        </p:nvSpPr>
        <p:spPr bwMode="auto">
          <a:xfrm>
            <a:off x="6296025" y="3292475"/>
            <a:ext cx="255588" cy="85725"/>
          </a:xfrm>
          <a:custGeom>
            <a:avLst/>
            <a:gdLst/>
            <a:ahLst/>
            <a:cxnLst>
              <a:cxn ang="0">
                <a:pos x="161" y="23"/>
              </a:cxn>
              <a:cxn ang="0">
                <a:pos x="161" y="23"/>
              </a:cxn>
              <a:cxn ang="0">
                <a:pos x="150" y="21"/>
              </a:cxn>
              <a:cxn ang="0">
                <a:pos x="134" y="19"/>
              </a:cxn>
              <a:cxn ang="0">
                <a:pos x="113" y="15"/>
              </a:cxn>
              <a:cxn ang="0">
                <a:pos x="92" y="12"/>
              </a:cxn>
              <a:cxn ang="0">
                <a:pos x="69" y="9"/>
              </a:cxn>
              <a:cxn ang="0">
                <a:pos x="47" y="6"/>
              </a:cxn>
              <a:cxn ang="0">
                <a:pos x="30" y="2"/>
              </a:cxn>
              <a:cxn ang="0">
                <a:pos x="18" y="0"/>
              </a:cxn>
              <a:cxn ang="0">
                <a:pos x="18" y="0"/>
              </a:cxn>
              <a:cxn ang="0">
                <a:pos x="14" y="12"/>
              </a:cxn>
              <a:cxn ang="0">
                <a:pos x="8" y="27"/>
              </a:cxn>
              <a:cxn ang="0">
                <a:pos x="3" y="42"/>
              </a:cxn>
              <a:cxn ang="0">
                <a:pos x="0" y="54"/>
              </a:cxn>
            </a:cxnLst>
            <a:rect l="0" t="0" r="r" b="b"/>
            <a:pathLst>
              <a:path w="161" h="54">
                <a:moveTo>
                  <a:pt x="161" y="23"/>
                </a:moveTo>
                <a:lnTo>
                  <a:pt x="161" y="23"/>
                </a:lnTo>
                <a:lnTo>
                  <a:pt x="150" y="21"/>
                </a:lnTo>
                <a:lnTo>
                  <a:pt x="134" y="19"/>
                </a:lnTo>
                <a:lnTo>
                  <a:pt x="113" y="15"/>
                </a:lnTo>
                <a:lnTo>
                  <a:pt x="92" y="12"/>
                </a:lnTo>
                <a:lnTo>
                  <a:pt x="69" y="9"/>
                </a:lnTo>
                <a:lnTo>
                  <a:pt x="47" y="6"/>
                </a:lnTo>
                <a:lnTo>
                  <a:pt x="30" y="2"/>
                </a:lnTo>
                <a:lnTo>
                  <a:pt x="18" y="0"/>
                </a:lnTo>
                <a:lnTo>
                  <a:pt x="18" y="0"/>
                </a:lnTo>
                <a:lnTo>
                  <a:pt x="14" y="12"/>
                </a:lnTo>
                <a:lnTo>
                  <a:pt x="8" y="27"/>
                </a:lnTo>
                <a:lnTo>
                  <a:pt x="3" y="42"/>
                </a:lnTo>
                <a:lnTo>
                  <a:pt x="0" y="54"/>
                </a:lnTo>
              </a:path>
            </a:pathLst>
          </a:custGeom>
          <a:noFill/>
          <a:ln w="0">
            <a:solidFill>
              <a:srgbClr val="000000"/>
            </a:solidFill>
            <a:prstDash val="solid"/>
            <a:round/>
          </a:ln>
        </p:spPr>
        <p:txBody>
          <a:bodyPr/>
          <a:lstStyle/>
          <a:p>
            <a:endParaRPr lang="en-US"/>
          </a:p>
        </p:txBody>
      </p:sp>
      <p:sp>
        <p:nvSpPr>
          <p:cNvPr id="348218" name="Freeform 58"/>
          <p:cNvSpPr/>
          <p:nvPr/>
        </p:nvSpPr>
        <p:spPr bwMode="auto">
          <a:xfrm>
            <a:off x="6469063" y="3211513"/>
            <a:ext cx="131762" cy="112712"/>
          </a:xfrm>
          <a:custGeom>
            <a:avLst/>
            <a:gdLst/>
            <a:ahLst/>
            <a:cxnLst>
              <a:cxn ang="0">
                <a:pos x="73" y="71"/>
              </a:cxn>
              <a:cxn ang="0">
                <a:pos x="73" y="71"/>
              </a:cxn>
              <a:cxn ang="0">
                <a:pos x="76" y="58"/>
              </a:cxn>
              <a:cxn ang="0">
                <a:pos x="79" y="42"/>
              </a:cxn>
              <a:cxn ang="0">
                <a:pos x="81" y="28"/>
              </a:cxn>
              <a:cxn ang="0">
                <a:pos x="83" y="16"/>
              </a:cxn>
              <a:cxn ang="0">
                <a:pos x="83" y="16"/>
              </a:cxn>
              <a:cxn ang="0">
                <a:pos x="72" y="14"/>
              </a:cxn>
              <a:cxn ang="0">
                <a:pos x="59" y="11"/>
              </a:cxn>
              <a:cxn ang="0">
                <a:pos x="47" y="9"/>
              </a:cxn>
              <a:cxn ang="0">
                <a:pos x="36" y="7"/>
              </a:cxn>
              <a:cxn ang="0">
                <a:pos x="25" y="6"/>
              </a:cxn>
              <a:cxn ang="0">
                <a:pos x="15" y="3"/>
              </a:cxn>
              <a:cxn ang="0">
                <a:pos x="7" y="2"/>
              </a:cxn>
              <a:cxn ang="0">
                <a:pos x="0" y="0"/>
              </a:cxn>
            </a:cxnLst>
            <a:rect l="0" t="0" r="r" b="b"/>
            <a:pathLst>
              <a:path w="83" h="71">
                <a:moveTo>
                  <a:pt x="73" y="71"/>
                </a:moveTo>
                <a:lnTo>
                  <a:pt x="73" y="71"/>
                </a:lnTo>
                <a:lnTo>
                  <a:pt x="76" y="58"/>
                </a:lnTo>
                <a:lnTo>
                  <a:pt x="79" y="42"/>
                </a:lnTo>
                <a:lnTo>
                  <a:pt x="81" y="28"/>
                </a:lnTo>
                <a:lnTo>
                  <a:pt x="83" y="16"/>
                </a:lnTo>
                <a:lnTo>
                  <a:pt x="83" y="16"/>
                </a:lnTo>
                <a:lnTo>
                  <a:pt x="72" y="14"/>
                </a:lnTo>
                <a:lnTo>
                  <a:pt x="59" y="11"/>
                </a:lnTo>
                <a:lnTo>
                  <a:pt x="47" y="9"/>
                </a:lnTo>
                <a:lnTo>
                  <a:pt x="36" y="7"/>
                </a:lnTo>
                <a:lnTo>
                  <a:pt x="25" y="6"/>
                </a:lnTo>
                <a:lnTo>
                  <a:pt x="15" y="3"/>
                </a:lnTo>
                <a:lnTo>
                  <a:pt x="7" y="2"/>
                </a:lnTo>
                <a:lnTo>
                  <a:pt x="0" y="0"/>
                </a:lnTo>
              </a:path>
            </a:pathLst>
          </a:custGeom>
          <a:noFill/>
          <a:ln w="0">
            <a:solidFill>
              <a:srgbClr val="000000"/>
            </a:solidFill>
            <a:prstDash val="solid"/>
            <a:round/>
          </a:ln>
        </p:spPr>
        <p:txBody>
          <a:bodyPr/>
          <a:lstStyle/>
          <a:p>
            <a:endParaRPr lang="en-US"/>
          </a:p>
        </p:txBody>
      </p:sp>
      <p:sp>
        <p:nvSpPr>
          <p:cNvPr id="348219" name="Freeform 59"/>
          <p:cNvSpPr/>
          <p:nvPr/>
        </p:nvSpPr>
        <p:spPr bwMode="auto">
          <a:xfrm>
            <a:off x="6029325" y="2981325"/>
            <a:ext cx="481013" cy="206375"/>
          </a:xfrm>
          <a:custGeom>
            <a:avLst/>
            <a:gdLst/>
            <a:ahLst/>
            <a:cxnLst>
              <a:cxn ang="0">
                <a:pos x="0" y="60"/>
              </a:cxn>
              <a:cxn ang="0">
                <a:pos x="0" y="60"/>
              </a:cxn>
              <a:cxn ang="0">
                <a:pos x="4" y="61"/>
              </a:cxn>
              <a:cxn ang="0">
                <a:pos x="12" y="63"/>
              </a:cxn>
              <a:cxn ang="0">
                <a:pos x="21" y="65"/>
              </a:cxn>
              <a:cxn ang="0">
                <a:pos x="32" y="67"/>
              </a:cxn>
              <a:cxn ang="0">
                <a:pos x="45" y="70"/>
              </a:cxn>
              <a:cxn ang="0">
                <a:pos x="59" y="74"/>
              </a:cxn>
              <a:cxn ang="0">
                <a:pos x="73" y="77"/>
              </a:cxn>
              <a:cxn ang="0">
                <a:pos x="89" y="80"/>
              </a:cxn>
              <a:cxn ang="0">
                <a:pos x="103" y="85"/>
              </a:cxn>
              <a:cxn ang="0">
                <a:pos x="118" y="88"/>
              </a:cxn>
              <a:cxn ang="0">
                <a:pos x="131" y="91"/>
              </a:cxn>
              <a:cxn ang="0">
                <a:pos x="144" y="93"/>
              </a:cxn>
              <a:cxn ang="0">
                <a:pos x="156" y="96"/>
              </a:cxn>
              <a:cxn ang="0">
                <a:pos x="164" y="99"/>
              </a:cxn>
              <a:cxn ang="0">
                <a:pos x="172" y="100"/>
              </a:cxn>
              <a:cxn ang="0">
                <a:pos x="177" y="101"/>
              </a:cxn>
              <a:cxn ang="0">
                <a:pos x="177" y="101"/>
              </a:cxn>
              <a:cxn ang="0">
                <a:pos x="187" y="104"/>
              </a:cxn>
              <a:cxn ang="0">
                <a:pos x="190" y="107"/>
              </a:cxn>
              <a:cxn ang="0">
                <a:pos x="191" y="111"/>
              </a:cxn>
              <a:cxn ang="0">
                <a:pos x="198" y="114"/>
              </a:cxn>
              <a:cxn ang="0">
                <a:pos x="198" y="114"/>
              </a:cxn>
              <a:cxn ang="0">
                <a:pos x="204" y="115"/>
              </a:cxn>
              <a:cxn ang="0">
                <a:pos x="214" y="116"/>
              </a:cxn>
              <a:cxn ang="0">
                <a:pos x="226" y="118"/>
              </a:cxn>
              <a:cxn ang="0">
                <a:pos x="239" y="120"/>
              </a:cxn>
              <a:cxn ang="0">
                <a:pos x="252" y="122"/>
              </a:cxn>
              <a:cxn ang="0">
                <a:pos x="266" y="125"/>
              </a:cxn>
              <a:cxn ang="0">
                <a:pos x="278" y="128"/>
              </a:cxn>
              <a:cxn ang="0">
                <a:pos x="288" y="130"/>
              </a:cxn>
              <a:cxn ang="0">
                <a:pos x="288" y="130"/>
              </a:cxn>
              <a:cxn ang="0">
                <a:pos x="291" y="103"/>
              </a:cxn>
              <a:cxn ang="0">
                <a:pos x="297" y="62"/>
              </a:cxn>
              <a:cxn ang="0">
                <a:pos x="301" y="23"/>
              </a:cxn>
              <a:cxn ang="0">
                <a:pos x="303" y="0"/>
              </a:cxn>
            </a:cxnLst>
            <a:rect l="0" t="0" r="r" b="b"/>
            <a:pathLst>
              <a:path w="303" h="130">
                <a:moveTo>
                  <a:pt x="0" y="60"/>
                </a:moveTo>
                <a:lnTo>
                  <a:pt x="0" y="60"/>
                </a:lnTo>
                <a:lnTo>
                  <a:pt x="4" y="61"/>
                </a:lnTo>
                <a:lnTo>
                  <a:pt x="12" y="63"/>
                </a:lnTo>
                <a:lnTo>
                  <a:pt x="21" y="65"/>
                </a:lnTo>
                <a:lnTo>
                  <a:pt x="32" y="67"/>
                </a:lnTo>
                <a:lnTo>
                  <a:pt x="45" y="70"/>
                </a:lnTo>
                <a:lnTo>
                  <a:pt x="59" y="74"/>
                </a:lnTo>
                <a:lnTo>
                  <a:pt x="73" y="77"/>
                </a:lnTo>
                <a:lnTo>
                  <a:pt x="89" y="80"/>
                </a:lnTo>
                <a:lnTo>
                  <a:pt x="103" y="85"/>
                </a:lnTo>
                <a:lnTo>
                  <a:pt x="118" y="88"/>
                </a:lnTo>
                <a:lnTo>
                  <a:pt x="131" y="91"/>
                </a:lnTo>
                <a:lnTo>
                  <a:pt x="144" y="93"/>
                </a:lnTo>
                <a:lnTo>
                  <a:pt x="156" y="96"/>
                </a:lnTo>
                <a:lnTo>
                  <a:pt x="164" y="99"/>
                </a:lnTo>
                <a:lnTo>
                  <a:pt x="172" y="100"/>
                </a:lnTo>
                <a:lnTo>
                  <a:pt x="177" y="101"/>
                </a:lnTo>
                <a:lnTo>
                  <a:pt x="177" y="101"/>
                </a:lnTo>
                <a:lnTo>
                  <a:pt x="187" y="104"/>
                </a:lnTo>
                <a:lnTo>
                  <a:pt x="190" y="107"/>
                </a:lnTo>
                <a:lnTo>
                  <a:pt x="191" y="111"/>
                </a:lnTo>
                <a:lnTo>
                  <a:pt x="198" y="114"/>
                </a:lnTo>
                <a:lnTo>
                  <a:pt x="198" y="114"/>
                </a:lnTo>
                <a:lnTo>
                  <a:pt x="204" y="115"/>
                </a:lnTo>
                <a:lnTo>
                  <a:pt x="214" y="116"/>
                </a:lnTo>
                <a:lnTo>
                  <a:pt x="226" y="118"/>
                </a:lnTo>
                <a:lnTo>
                  <a:pt x="239" y="120"/>
                </a:lnTo>
                <a:lnTo>
                  <a:pt x="252" y="122"/>
                </a:lnTo>
                <a:lnTo>
                  <a:pt x="266" y="125"/>
                </a:lnTo>
                <a:lnTo>
                  <a:pt x="278" y="128"/>
                </a:lnTo>
                <a:lnTo>
                  <a:pt x="288" y="130"/>
                </a:lnTo>
                <a:lnTo>
                  <a:pt x="288" y="130"/>
                </a:lnTo>
                <a:lnTo>
                  <a:pt x="291" y="103"/>
                </a:lnTo>
                <a:lnTo>
                  <a:pt x="297" y="62"/>
                </a:lnTo>
                <a:lnTo>
                  <a:pt x="301" y="23"/>
                </a:lnTo>
                <a:lnTo>
                  <a:pt x="303" y="0"/>
                </a:lnTo>
              </a:path>
            </a:pathLst>
          </a:custGeom>
          <a:noFill/>
          <a:ln w="0">
            <a:solidFill>
              <a:srgbClr val="000000"/>
            </a:solidFill>
            <a:prstDash val="solid"/>
            <a:round/>
          </a:ln>
        </p:spPr>
        <p:txBody>
          <a:bodyPr/>
          <a:lstStyle/>
          <a:p>
            <a:endParaRPr lang="en-US"/>
          </a:p>
        </p:txBody>
      </p:sp>
      <p:sp>
        <p:nvSpPr>
          <p:cNvPr id="348220" name="Freeform 60"/>
          <p:cNvSpPr/>
          <p:nvPr/>
        </p:nvSpPr>
        <p:spPr bwMode="auto">
          <a:xfrm>
            <a:off x="6556375" y="2967038"/>
            <a:ext cx="220663" cy="269875"/>
          </a:xfrm>
          <a:custGeom>
            <a:avLst/>
            <a:gdLst/>
            <a:ahLst/>
            <a:cxnLst>
              <a:cxn ang="0">
                <a:pos x="114" y="170"/>
              </a:cxn>
              <a:cxn ang="0">
                <a:pos x="114" y="170"/>
              </a:cxn>
              <a:cxn ang="0">
                <a:pos x="118" y="141"/>
              </a:cxn>
              <a:cxn ang="0">
                <a:pos x="127" y="94"/>
              </a:cxn>
              <a:cxn ang="0">
                <a:pos x="136" y="48"/>
              </a:cxn>
              <a:cxn ang="0">
                <a:pos x="139" y="21"/>
              </a:cxn>
              <a:cxn ang="0">
                <a:pos x="139" y="21"/>
              </a:cxn>
              <a:cxn ang="0">
                <a:pos x="128" y="19"/>
              </a:cxn>
              <a:cxn ang="0">
                <a:pos x="113" y="17"/>
              </a:cxn>
              <a:cxn ang="0">
                <a:pos x="96" y="14"/>
              </a:cxn>
              <a:cxn ang="0">
                <a:pos x="76" y="11"/>
              </a:cxn>
              <a:cxn ang="0">
                <a:pos x="58" y="9"/>
              </a:cxn>
              <a:cxn ang="0">
                <a:pos x="40" y="6"/>
              </a:cxn>
              <a:cxn ang="0">
                <a:pos x="27" y="3"/>
              </a:cxn>
              <a:cxn ang="0">
                <a:pos x="18" y="0"/>
              </a:cxn>
              <a:cxn ang="0">
                <a:pos x="18" y="0"/>
              </a:cxn>
              <a:cxn ang="0">
                <a:pos x="18" y="33"/>
              </a:cxn>
              <a:cxn ang="0">
                <a:pos x="12" y="83"/>
              </a:cxn>
              <a:cxn ang="0">
                <a:pos x="5" y="131"/>
              </a:cxn>
              <a:cxn ang="0">
                <a:pos x="0" y="162"/>
              </a:cxn>
            </a:cxnLst>
            <a:rect l="0" t="0" r="r" b="b"/>
            <a:pathLst>
              <a:path w="139" h="170">
                <a:moveTo>
                  <a:pt x="114" y="170"/>
                </a:moveTo>
                <a:lnTo>
                  <a:pt x="114" y="170"/>
                </a:lnTo>
                <a:lnTo>
                  <a:pt x="118" y="141"/>
                </a:lnTo>
                <a:lnTo>
                  <a:pt x="127" y="94"/>
                </a:lnTo>
                <a:lnTo>
                  <a:pt x="136" y="48"/>
                </a:lnTo>
                <a:lnTo>
                  <a:pt x="139" y="21"/>
                </a:lnTo>
                <a:lnTo>
                  <a:pt x="139" y="21"/>
                </a:lnTo>
                <a:lnTo>
                  <a:pt x="128" y="19"/>
                </a:lnTo>
                <a:lnTo>
                  <a:pt x="113" y="17"/>
                </a:lnTo>
                <a:lnTo>
                  <a:pt x="96" y="14"/>
                </a:lnTo>
                <a:lnTo>
                  <a:pt x="76" y="11"/>
                </a:lnTo>
                <a:lnTo>
                  <a:pt x="58" y="9"/>
                </a:lnTo>
                <a:lnTo>
                  <a:pt x="40" y="6"/>
                </a:lnTo>
                <a:lnTo>
                  <a:pt x="27" y="3"/>
                </a:lnTo>
                <a:lnTo>
                  <a:pt x="18" y="0"/>
                </a:lnTo>
                <a:lnTo>
                  <a:pt x="18" y="0"/>
                </a:lnTo>
                <a:lnTo>
                  <a:pt x="18" y="33"/>
                </a:lnTo>
                <a:lnTo>
                  <a:pt x="12" y="83"/>
                </a:lnTo>
                <a:lnTo>
                  <a:pt x="5" y="131"/>
                </a:lnTo>
                <a:lnTo>
                  <a:pt x="0" y="162"/>
                </a:lnTo>
              </a:path>
            </a:pathLst>
          </a:custGeom>
          <a:noFill/>
          <a:ln w="0">
            <a:solidFill>
              <a:srgbClr val="000000"/>
            </a:solidFill>
            <a:prstDash val="solid"/>
            <a:round/>
          </a:ln>
        </p:spPr>
        <p:txBody>
          <a:bodyPr/>
          <a:lstStyle/>
          <a:p>
            <a:endParaRPr lang="en-US"/>
          </a:p>
        </p:txBody>
      </p:sp>
      <p:sp>
        <p:nvSpPr>
          <p:cNvPr id="348221" name="Freeform 61"/>
          <p:cNvSpPr/>
          <p:nvPr/>
        </p:nvSpPr>
        <p:spPr bwMode="auto">
          <a:xfrm>
            <a:off x="6765925" y="1895475"/>
            <a:ext cx="469900" cy="239713"/>
          </a:xfrm>
          <a:custGeom>
            <a:avLst/>
            <a:gdLst/>
            <a:ahLst/>
            <a:cxnLst>
              <a:cxn ang="0">
                <a:pos x="296" y="52"/>
              </a:cxn>
              <a:cxn ang="0">
                <a:pos x="296" y="52"/>
              </a:cxn>
              <a:cxn ang="0">
                <a:pos x="292" y="70"/>
              </a:cxn>
              <a:cxn ang="0">
                <a:pos x="289" y="98"/>
              </a:cxn>
              <a:cxn ang="0">
                <a:pos x="285" y="127"/>
              </a:cxn>
              <a:cxn ang="0">
                <a:pos x="282" y="151"/>
              </a:cxn>
              <a:cxn ang="0">
                <a:pos x="282" y="151"/>
              </a:cxn>
              <a:cxn ang="0">
                <a:pos x="277" y="150"/>
              </a:cxn>
              <a:cxn ang="0">
                <a:pos x="266" y="148"/>
              </a:cxn>
              <a:cxn ang="0">
                <a:pos x="252" y="146"/>
              </a:cxn>
              <a:cxn ang="0">
                <a:pos x="234" y="142"/>
              </a:cxn>
              <a:cxn ang="0">
                <a:pos x="214" y="139"/>
              </a:cxn>
              <a:cxn ang="0">
                <a:pos x="192" y="135"/>
              </a:cxn>
              <a:cxn ang="0">
                <a:pos x="168" y="130"/>
              </a:cxn>
              <a:cxn ang="0">
                <a:pos x="145" y="126"/>
              </a:cxn>
              <a:cxn ang="0">
                <a:pos x="120" y="123"/>
              </a:cxn>
              <a:cxn ang="0">
                <a:pos x="96" y="119"/>
              </a:cxn>
              <a:cxn ang="0">
                <a:pos x="74" y="114"/>
              </a:cxn>
              <a:cxn ang="0">
                <a:pos x="52" y="111"/>
              </a:cxn>
              <a:cxn ang="0">
                <a:pos x="34" y="108"/>
              </a:cxn>
              <a:cxn ang="0">
                <a:pos x="19" y="106"/>
              </a:cxn>
              <a:cxn ang="0">
                <a:pos x="8" y="103"/>
              </a:cxn>
              <a:cxn ang="0">
                <a:pos x="0" y="102"/>
              </a:cxn>
              <a:cxn ang="0">
                <a:pos x="0" y="102"/>
              </a:cxn>
              <a:cxn ang="0">
                <a:pos x="4" y="76"/>
              </a:cxn>
              <a:cxn ang="0">
                <a:pos x="8" y="48"/>
              </a:cxn>
              <a:cxn ang="0">
                <a:pos x="12" y="21"/>
              </a:cxn>
              <a:cxn ang="0">
                <a:pos x="16" y="0"/>
              </a:cxn>
              <a:cxn ang="0">
                <a:pos x="16" y="0"/>
              </a:cxn>
              <a:cxn ang="0">
                <a:pos x="26" y="2"/>
              </a:cxn>
              <a:cxn ang="0">
                <a:pos x="39" y="4"/>
              </a:cxn>
              <a:cxn ang="0">
                <a:pos x="56" y="7"/>
              </a:cxn>
              <a:cxn ang="0">
                <a:pos x="74" y="10"/>
              </a:cxn>
              <a:cxn ang="0">
                <a:pos x="94" y="13"/>
              </a:cxn>
              <a:cxn ang="0">
                <a:pos x="114" y="18"/>
              </a:cxn>
              <a:cxn ang="0">
                <a:pos x="136" y="21"/>
              </a:cxn>
              <a:cxn ang="0">
                <a:pos x="158" y="25"/>
              </a:cxn>
              <a:cxn ang="0">
                <a:pos x="180" y="30"/>
              </a:cxn>
              <a:cxn ang="0">
                <a:pos x="201" y="34"/>
              </a:cxn>
              <a:cxn ang="0">
                <a:pos x="221" y="38"/>
              </a:cxn>
              <a:cxn ang="0">
                <a:pos x="241" y="42"/>
              </a:cxn>
              <a:cxn ang="0">
                <a:pos x="258" y="45"/>
              </a:cxn>
              <a:cxn ang="0">
                <a:pos x="273" y="48"/>
              </a:cxn>
              <a:cxn ang="0">
                <a:pos x="286" y="50"/>
              </a:cxn>
              <a:cxn ang="0">
                <a:pos x="296" y="52"/>
              </a:cxn>
            </a:cxnLst>
            <a:rect l="0" t="0" r="r" b="b"/>
            <a:pathLst>
              <a:path w="296" h="151">
                <a:moveTo>
                  <a:pt x="296" y="52"/>
                </a:moveTo>
                <a:lnTo>
                  <a:pt x="296" y="52"/>
                </a:lnTo>
                <a:lnTo>
                  <a:pt x="292" y="70"/>
                </a:lnTo>
                <a:lnTo>
                  <a:pt x="289" y="98"/>
                </a:lnTo>
                <a:lnTo>
                  <a:pt x="285" y="127"/>
                </a:lnTo>
                <a:lnTo>
                  <a:pt x="282" y="151"/>
                </a:lnTo>
                <a:lnTo>
                  <a:pt x="282" y="151"/>
                </a:lnTo>
                <a:lnTo>
                  <a:pt x="277" y="150"/>
                </a:lnTo>
                <a:lnTo>
                  <a:pt x="266" y="148"/>
                </a:lnTo>
                <a:lnTo>
                  <a:pt x="252" y="146"/>
                </a:lnTo>
                <a:lnTo>
                  <a:pt x="234" y="142"/>
                </a:lnTo>
                <a:lnTo>
                  <a:pt x="214" y="139"/>
                </a:lnTo>
                <a:lnTo>
                  <a:pt x="192" y="135"/>
                </a:lnTo>
                <a:lnTo>
                  <a:pt x="168" y="130"/>
                </a:lnTo>
                <a:lnTo>
                  <a:pt x="145" y="126"/>
                </a:lnTo>
                <a:lnTo>
                  <a:pt x="120" y="123"/>
                </a:lnTo>
                <a:lnTo>
                  <a:pt x="96" y="119"/>
                </a:lnTo>
                <a:lnTo>
                  <a:pt x="74" y="114"/>
                </a:lnTo>
                <a:lnTo>
                  <a:pt x="52" y="111"/>
                </a:lnTo>
                <a:lnTo>
                  <a:pt x="34" y="108"/>
                </a:lnTo>
                <a:lnTo>
                  <a:pt x="19" y="106"/>
                </a:lnTo>
                <a:lnTo>
                  <a:pt x="8" y="103"/>
                </a:lnTo>
                <a:lnTo>
                  <a:pt x="0" y="102"/>
                </a:lnTo>
                <a:lnTo>
                  <a:pt x="0" y="102"/>
                </a:lnTo>
                <a:lnTo>
                  <a:pt x="4" y="76"/>
                </a:lnTo>
                <a:lnTo>
                  <a:pt x="8" y="48"/>
                </a:lnTo>
                <a:lnTo>
                  <a:pt x="12" y="21"/>
                </a:lnTo>
                <a:lnTo>
                  <a:pt x="16" y="0"/>
                </a:lnTo>
                <a:lnTo>
                  <a:pt x="16" y="0"/>
                </a:lnTo>
                <a:lnTo>
                  <a:pt x="26" y="2"/>
                </a:lnTo>
                <a:lnTo>
                  <a:pt x="39" y="4"/>
                </a:lnTo>
                <a:lnTo>
                  <a:pt x="56" y="7"/>
                </a:lnTo>
                <a:lnTo>
                  <a:pt x="74" y="10"/>
                </a:lnTo>
                <a:lnTo>
                  <a:pt x="94" y="13"/>
                </a:lnTo>
                <a:lnTo>
                  <a:pt x="114" y="18"/>
                </a:lnTo>
                <a:lnTo>
                  <a:pt x="136" y="21"/>
                </a:lnTo>
                <a:lnTo>
                  <a:pt x="158" y="25"/>
                </a:lnTo>
                <a:lnTo>
                  <a:pt x="180" y="30"/>
                </a:lnTo>
                <a:lnTo>
                  <a:pt x="201" y="34"/>
                </a:lnTo>
                <a:lnTo>
                  <a:pt x="221" y="38"/>
                </a:lnTo>
                <a:lnTo>
                  <a:pt x="241" y="42"/>
                </a:lnTo>
                <a:lnTo>
                  <a:pt x="258" y="45"/>
                </a:lnTo>
                <a:lnTo>
                  <a:pt x="273" y="48"/>
                </a:lnTo>
                <a:lnTo>
                  <a:pt x="286" y="50"/>
                </a:lnTo>
                <a:lnTo>
                  <a:pt x="296" y="52"/>
                </a:lnTo>
              </a:path>
            </a:pathLst>
          </a:custGeom>
          <a:noFill/>
          <a:ln w="0">
            <a:solidFill>
              <a:srgbClr val="000000"/>
            </a:solidFill>
            <a:prstDash val="solid"/>
            <a:round/>
          </a:ln>
        </p:spPr>
        <p:txBody>
          <a:bodyPr/>
          <a:lstStyle/>
          <a:p>
            <a:endParaRPr lang="en-US"/>
          </a:p>
        </p:txBody>
      </p:sp>
      <p:sp>
        <p:nvSpPr>
          <p:cNvPr id="348222" name="Freeform 62"/>
          <p:cNvSpPr/>
          <p:nvPr/>
        </p:nvSpPr>
        <p:spPr bwMode="auto">
          <a:xfrm>
            <a:off x="6556375" y="3332163"/>
            <a:ext cx="239713" cy="109537"/>
          </a:xfrm>
          <a:custGeom>
            <a:avLst/>
            <a:gdLst/>
            <a:ahLst/>
            <a:cxnLst>
              <a:cxn ang="0">
                <a:pos x="0" y="69"/>
              </a:cxn>
              <a:cxn ang="0">
                <a:pos x="0" y="69"/>
              </a:cxn>
              <a:cxn ang="0">
                <a:pos x="4" y="56"/>
              </a:cxn>
              <a:cxn ang="0">
                <a:pos x="8" y="38"/>
              </a:cxn>
              <a:cxn ang="0">
                <a:pos x="13" y="17"/>
              </a:cxn>
              <a:cxn ang="0">
                <a:pos x="20" y="0"/>
              </a:cxn>
              <a:cxn ang="0">
                <a:pos x="20" y="0"/>
              </a:cxn>
              <a:cxn ang="0">
                <a:pos x="33" y="3"/>
              </a:cxn>
              <a:cxn ang="0">
                <a:pos x="50" y="7"/>
              </a:cxn>
              <a:cxn ang="0">
                <a:pos x="71" y="10"/>
              </a:cxn>
              <a:cxn ang="0">
                <a:pos x="91" y="13"/>
              </a:cxn>
              <a:cxn ang="0">
                <a:pos x="111" y="17"/>
              </a:cxn>
              <a:cxn ang="0">
                <a:pos x="128" y="21"/>
              </a:cxn>
              <a:cxn ang="0">
                <a:pos x="142" y="24"/>
              </a:cxn>
              <a:cxn ang="0">
                <a:pos x="151" y="26"/>
              </a:cxn>
            </a:cxnLst>
            <a:rect l="0" t="0" r="r" b="b"/>
            <a:pathLst>
              <a:path w="151" h="69">
                <a:moveTo>
                  <a:pt x="0" y="69"/>
                </a:moveTo>
                <a:lnTo>
                  <a:pt x="0" y="69"/>
                </a:lnTo>
                <a:lnTo>
                  <a:pt x="4" y="56"/>
                </a:lnTo>
                <a:lnTo>
                  <a:pt x="8" y="38"/>
                </a:lnTo>
                <a:lnTo>
                  <a:pt x="13" y="17"/>
                </a:lnTo>
                <a:lnTo>
                  <a:pt x="20" y="0"/>
                </a:lnTo>
                <a:lnTo>
                  <a:pt x="20" y="0"/>
                </a:lnTo>
                <a:lnTo>
                  <a:pt x="33" y="3"/>
                </a:lnTo>
                <a:lnTo>
                  <a:pt x="50" y="7"/>
                </a:lnTo>
                <a:lnTo>
                  <a:pt x="71" y="10"/>
                </a:lnTo>
                <a:lnTo>
                  <a:pt x="91" y="13"/>
                </a:lnTo>
                <a:lnTo>
                  <a:pt x="111" y="17"/>
                </a:lnTo>
                <a:lnTo>
                  <a:pt x="128" y="21"/>
                </a:lnTo>
                <a:lnTo>
                  <a:pt x="142" y="24"/>
                </a:lnTo>
                <a:lnTo>
                  <a:pt x="151" y="26"/>
                </a:lnTo>
              </a:path>
            </a:pathLst>
          </a:custGeom>
          <a:noFill/>
          <a:ln w="0">
            <a:solidFill>
              <a:srgbClr val="000000"/>
            </a:solidFill>
            <a:prstDash val="solid"/>
            <a:round/>
          </a:ln>
        </p:spPr>
        <p:txBody>
          <a:bodyPr/>
          <a:lstStyle/>
          <a:p>
            <a:endParaRPr lang="en-US"/>
          </a:p>
        </p:txBody>
      </p:sp>
      <p:sp>
        <p:nvSpPr>
          <p:cNvPr id="348223" name="Freeform 63"/>
          <p:cNvSpPr/>
          <p:nvPr/>
        </p:nvSpPr>
        <p:spPr bwMode="auto">
          <a:xfrm>
            <a:off x="6069013" y="2655888"/>
            <a:ext cx="1127125" cy="1401762"/>
          </a:xfrm>
          <a:custGeom>
            <a:avLst/>
            <a:gdLst/>
            <a:ahLst/>
            <a:cxnLst>
              <a:cxn ang="0">
                <a:pos x="67" y="883"/>
              </a:cxn>
              <a:cxn ang="0">
                <a:pos x="710" y="53"/>
              </a:cxn>
              <a:cxn ang="0">
                <a:pos x="642" y="0"/>
              </a:cxn>
              <a:cxn ang="0">
                <a:pos x="0" y="830"/>
              </a:cxn>
              <a:cxn ang="0">
                <a:pos x="67" y="883"/>
              </a:cxn>
            </a:cxnLst>
            <a:rect l="0" t="0" r="r" b="b"/>
            <a:pathLst>
              <a:path w="710" h="883">
                <a:moveTo>
                  <a:pt x="67" y="883"/>
                </a:moveTo>
                <a:lnTo>
                  <a:pt x="710" y="53"/>
                </a:lnTo>
                <a:lnTo>
                  <a:pt x="642" y="0"/>
                </a:lnTo>
                <a:lnTo>
                  <a:pt x="0" y="830"/>
                </a:lnTo>
                <a:lnTo>
                  <a:pt x="67" y="883"/>
                </a:lnTo>
                <a:close/>
              </a:path>
            </a:pathLst>
          </a:custGeom>
          <a:solidFill>
            <a:srgbClr val="FFBF4C"/>
          </a:solidFill>
          <a:ln w="9525">
            <a:noFill/>
            <a:round/>
          </a:ln>
        </p:spPr>
        <p:txBody>
          <a:bodyPr/>
          <a:lstStyle/>
          <a:p>
            <a:endParaRPr lang="en-US"/>
          </a:p>
        </p:txBody>
      </p:sp>
      <p:sp>
        <p:nvSpPr>
          <p:cNvPr id="348224" name="Freeform 64"/>
          <p:cNvSpPr/>
          <p:nvPr/>
        </p:nvSpPr>
        <p:spPr bwMode="auto">
          <a:xfrm>
            <a:off x="6069013" y="2655888"/>
            <a:ext cx="1127125" cy="1401762"/>
          </a:xfrm>
          <a:custGeom>
            <a:avLst/>
            <a:gdLst/>
            <a:ahLst/>
            <a:cxnLst>
              <a:cxn ang="0">
                <a:pos x="67" y="883"/>
              </a:cxn>
              <a:cxn ang="0">
                <a:pos x="710" y="53"/>
              </a:cxn>
              <a:cxn ang="0">
                <a:pos x="642" y="0"/>
              </a:cxn>
              <a:cxn ang="0">
                <a:pos x="0" y="830"/>
              </a:cxn>
              <a:cxn ang="0">
                <a:pos x="67" y="883"/>
              </a:cxn>
            </a:cxnLst>
            <a:rect l="0" t="0" r="r" b="b"/>
            <a:pathLst>
              <a:path w="710" h="883">
                <a:moveTo>
                  <a:pt x="67" y="883"/>
                </a:moveTo>
                <a:lnTo>
                  <a:pt x="710" y="53"/>
                </a:lnTo>
                <a:lnTo>
                  <a:pt x="642" y="0"/>
                </a:lnTo>
                <a:lnTo>
                  <a:pt x="0" y="830"/>
                </a:lnTo>
                <a:lnTo>
                  <a:pt x="67" y="883"/>
                </a:lnTo>
              </a:path>
            </a:pathLst>
          </a:custGeom>
          <a:noFill/>
          <a:ln w="0">
            <a:solidFill>
              <a:srgbClr val="000000"/>
            </a:solidFill>
            <a:prstDash val="solid"/>
            <a:round/>
          </a:ln>
        </p:spPr>
        <p:txBody>
          <a:bodyPr/>
          <a:lstStyle/>
          <a:p>
            <a:endParaRPr lang="en-US"/>
          </a:p>
        </p:txBody>
      </p:sp>
      <p:sp>
        <p:nvSpPr>
          <p:cNvPr id="348225" name="Freeform 65"/>
          <p:cNvSpPr/>
          <p:nvPr/>
        </p:nvSpPr>
        <p:spPr bwMode="auto">
          <a:xfrm>
            <a:off x="6046788" y="2641600"/>
            <a:ext cx="1041400" cy="1331913"/>
          </a:xfrm>
          <a:custGeom>
            <a:avLst/>
            <a:gdLst/>
            <a:ahLst/>
            <a:cxnLst>
              <a:cxn ang="0">
                <a:pos x="14" y="839"/>
              </a:cxn>
              <a:cxn ang="0">
                <a:pos x="656" y="9"/>
              </a:cxn>
              <a:cxn ang="0">
                <a:pos x="645" y="0"/>
              </a:cxn>
              <a:cxn ang="0">
                <a:pos x="0" y="829"/>
              </a:cxn>
              <a:cxn ang="0">
                <a:pos x="14" y="839"/>
              </a:cxn>
            </a:cxnLst>
            <a:rect l="0" t="0" r="r" b="b"/>
            <a:pathLst>
              <a:path w="656" h="839">
                <a:moveTo>
                  <a:pt x="14" y="839"/>
                </a:moveTo>
                <a:lnTo>
                  <a:pt x="656" y="9"/>
                </a:lnTo>
                <a:lnTo>
                  <a:pt x="645" y="0"/>
                </a:lnTo>
                <a:lnTo>
                  <a:pt x="0" y="829"/>
                </a:lnTo>
                <a:lnTo>
                  <a:pt x="14" y="839"/>
                </a:lnTo>
                <a:close/>
              </a:path>
            </a:pathLst>
          </a:custGeom>
          <a:solidFill>
            <a:srgbClr val="660000"/>
          </a:solidFill>
          <a:ln w="9525">
            <a:noFill/>
            <a:round/>
          </a:ln>
        </p:spPr>
        <p:txBody>
          <a:bodyPr/>
          <a:lstStyle/>
          <a:p>
            <a:endParaRPr lang="en-US"/>
          </a:p>
        </p:txBody>
      </p:sp>
      <p:sp>
        <p:nvSpPr>
          <p:cNvPr id="348226" name="Freeform 66"/>
          <p:cNvSpPr/>
          <p:nvPr/>
        </p:nvSpPr>
        <p:spPr bwMode="auto">
          <a:xfrm>
            <a:off x="6046788" y="2641600"/>
            <a:ext cx="1041400" cy="1331913"/>
          </a:xfrm>
          <a:custGeom>
            <a:avLst/>
            <a:gdLst/>
            <a:ahLst/>
            <a:cxnLst>
              <a:cxn ang="0">
                <a:pos x="14" y="839"/>
              </a:cxn>
              <a:cxn ang="0">
                <a:pos x="656" y="9"/>
              </a:cxn>
              <a:cxn ang="0">
                <a:pos x="645" y="0"/>
              </a:cxn>
              <a:cxn ang="0">
                <a:pos x="0" y="829"/>
              </a:cxn>
              <a:cxn ang="0">
                <a:pos x="14" y="839"/>
              </a:cxn>
            </a:cxnLst>
            <a:rect l="0" t="0" r="r" b="b"/>
            <a:pathLst>
              <a:path w="656" h="839">
                <a:moveTo>
                  <a:pt x="14" y="839"/>
                </a:moveTo>
                <a:lnTo>
                  <a:pt x="656" y="9"/>
                </a:lnTo>
                <a:lnTo>
                  <a:pt x="645" y="0"/>
                </a:lnTo>
                <a:lnTo>
                  <a:pt x="0" y="829"/>
                </a:lnTo>
                <a:lnTo>
                  <a:pt x="14" y="839"/>
                </a:lnTo>
              </a:path>
            </a:pathLst>
          </a:custGeom>
          <a:noFill/>
          <a:ln w="0">
            <a:solidFill>
              <a:srgbClr val="000000"/>
            </a:solidFill>
            <a:prstDash val="solid"/>
            <a:round/>
          </a:ln>
        </p:spPr>
        <p:txBody>
          <a:bodyPr/>
          <a:lstStyle/>
          <a:p>
            <a:endParaRPr lang="en-US"/>
          </a:p>
        </p:txBody>
      </p:sp>
      <p:sp>
        <p:nvSpPr>
          <p:cNvPr id="348227" name="Line 67"/>
          <p:cNvSpPr>
            <a:spLocks noChangeShapeType="1"/>
          </p:cNvSpPr>
          <p:nvPr/>
        </p:nvSpPr>
        <p:spPr bwMode="auto">
          <a:xfrm flipH="1" flipV="1">
            <a:off x="7013575" y="2754313"/>
            <a:ext cx="52388" cy="39687"/>
          </a:xfrm>
          <a:prstGeom prst="line">
            <a:avLst/>
          </a:prstGeom>
          <a:noFill/>
          <a:ln w="0">
            <a:solidFill>
              <a:srgbClr val="000000"/>
            </a:solidFill>
            <a:round/>
          </a:ln>
        </p:spPr>
        <p:txBody>
          <a:bodyPr/>
          <a:lstStyle/>
          <a:p>
            <a:endParaRPr lang="en-US"/>
          </a:p>
        </p:txBody>
      </p:sp>
      <p:sp>
        <p:nvSpPr>
          <p:cNvPr id="348228" name="Line 68"/>
          <p:cNvSpPr>
            <a:spLocks noChangeShapeType="1"/>
          </p:cNvSpPr>
          <p:nvPr/>
        </p:nvSpPr>
        <p:spPr bwMode="auto">
          <a:xfrm flipH="1" flipV="1">
            <a:off x="6919913" y="2892425"/>
            <a:ext cx="50800" cy="38100"/>
          </a:xfrm>
          <a:prstGeom prst="line">
            <a:avLst/>
          </a:prstGeom>
          <a:noFill/>
          <a:ln w="0">
            <a:solidFill>
              <a:srgbClr val="000000"/>
            </a:solidFill>
            <a:round/>
          </a:ln>
        </p:spPr>
        <p:txBody>
          <a:bodyPr/>
          <a:lstStyle/>
          <a:p>
            <a:endParaRPr lang="en-US"/>
          </a:p>
        </p:txBody>
      </p:sp>
      <p:sp>
        <p:nvSpPr>
          <p:cNvPr id="348229" name="Line 69"/>
          <p:cNvSpPr>
            <a:spLocks noChangeShapeType="1"/>
          </p:cNvSpPr>
          <p:nvPr/>
        </p:nvSpPr>
        <p:spPr bwMode="auto">
          <a:xfrm flipH="1" flipV="1">
            <a:off x="6831013" y="2998788"/>
            <a:ext cx="50800" cy="38100"/>
          </a:xfrm>
          <a:prstGeom prst="line">
            <a:avLst/>
          </a:prstGeom>
          <a:noFill/>
          <a:ln w="0">
            <a:solidFill>
              <a:srgbClr val="000000"/>
            </a:solidFill>
            <a:round/>
          </a:ln>
        </p:spPr>
        <p:txBody>
          <a:bodyPr/>
          <a:lstStyle/>
          <a:p>
            <a:endParaRPr lang="en-US"/>
          </a:p>
        </p:txBody>
      </p:sp>
      <p:sp>
        <p:nvSpPr>
          <p:cNvPr id="348230" name="Line 70"/>
          <p:cNvSpPr>
            <a:spLocks noChangeShapeType="1"/>
          </p:cNvSpPr>
          <p:nvPr/>
        </p:nvSpPr>
        <p:spPr bwMode="auto">
          <a:xfrm flipH="1" flipV="1">
            <a:off x="6732588" y="3117850"/>
            <a:ext cx="50800" cy="36513"/>
          </a:xfrm>
          <a:prstGeom prst="line">
            <a:avLst/>
          </a:prstGeom>
          <a:noFill/>
          <a:ln w="0">
            <a:solidFill>
              <a:srgbClr val="000000"/>
            </a:solidFill>
            <a:round/>
          </a:ln>
        </p:spPr>
        <p:txBody>
          <a:bodyPr/>
          <a:lstStyle/>
          <a:p>
            <a:endParaRPr lang="en-US"/>
          </a:p>
        </p:txBody>
      </p:sp>
      <p:sp>
        <p:nvSpPr>
          <p:cNvPr id="348231" name="Line 71"/>
          <p:cNvSpPr>
            <a:spLocks noChangeShapeType="1"/>
          </p:cNvSpPr>
          <p:nvPr/>
        </p:nvSpPr>
        <p:spPr bwMode="auto">
          <a:xfrm flipH="1" flipV="1">
            <a:off x="6627813" y="3252788"/>
            <a:ext cx="50800" cy="39687"/>
          </a:xfrm>
          <a:prstGeom prst="line">
            <a:avLst/>
          </a:prstGeom>
          <a:noFill/>
          <a:ln w="0">
            <a:solidFill>
              <a:srgbClr val="000000"/>
            </a:solidFill>
            <a:round/>
          </a:ln>
        </p:spPr>
        <p:txBody>
          <a:bodyPr/>
          <a:lstStyle/>
          <a:p>
            <a:endParaRPr lang="en-US"/>
          </a:p>
        </p:txBody>
      </p:sp>
      <p:sp>
        <p:nvSpPr>
          <p:cNvPr id="348232" name="Line 72"/>
          <p:cNvSpPr>
            <a:spLocks noChangeShapeType="1"/>
          </p:cNvSpPr>
          <p:nvPr/>
        </p:nvSpPr>
        <p:spPr bwMode="auto">
          <a:xfrm flipH="1" flipV="1">
            <a:off x="6535738" y="3370263"/>
            <a:ext cx="52387" cy="39687"/>
          </a:xfrm>
          <a:prstGeom prst="line">
            <a:avLst/>
          </a:prstGeom>
          <a:noFill/>
          <a:ln w="0">
            <a:solidFill>
              <a:srgbClr val="000000"/>
            </a:solidFill>
            <a:round/>
          </a:ln>
        </p:spPr>
        <p:txBody>
          <a:bodyPr/>
          <a:lstStyle/>
          <a:p>
            <a:endParaRPr lang="en-US"/>
          </a:p>
        </p:txBody>
      </p:sp>
      <p:sp>
        <p:nvSpPr>
          <p:cNvPr id="348233" name="Line 73"/>
          <p:cNvSpPr>
            <a:spLocks noChangeShapeType="1"/>
          </p:cNvSpPr>
          <p:nvPr/>
        </p:nvSpPr>
        <p:spPr bwMode="auto">
          <a:xfrm flipH="1" flipV="1">
            <a:off x="6419850" y="3516313"/>
            <a:ext cx="52388" cy="39687"/>
          </a:xfrm>
          <a:prstGeom prst="line">
            <a:avLst/>
          </a:prstGeom>
          <a:noFill/>
          <a:ln w="0">
            <a:solidFill>
              <a:srgbClr val="000000"/>
            </a:solidFill>
            <a:round/>
          </a:ln>
        </p:spPr>
        <p:txBody>
          <a:bodyPr/>
          <a:lstStyle/>
          <a:p>
            <a:endParaRPr lang="en-US"/>
          </a:p>
        </p:txBody>
      </p:sp>
      <p:sp>
        <p:nvSpPr>
          <p:cNvPr id="348234" name="Line 74"/>
          <p:cNvSpPr>
            <a:spLocks noChangeShapeType="1"/>
          </p:cNvSpPr>
          <p:nvPr/>
        </p:nvSpPr>
        <p:spPr bwMode="auto">
          <a:xfrm flipH="1" flipV="1">
            <a:off x="6311900" y="3656013"/>
            <a:ext cx="53975" cy="39687"/>
          </a:xfrm>
          <a:prstGeom prst="line">
            <a:avLst/>
          </a:prstGeom>
          <a:noFill/>
          <a:ln w="0">
            <a:solidFill>
              <a:srgbClr val="000000"/>
            </a:solidFill>
            <a:round/>
          </a:ln>
        </p:spPr>
        <p:txBody>
          <a:bodyPr/>
          <a:lstStyle/>
          <a:p>
            <a:endParaRPr lang="en-US"/>
          </a:p>
        </p:txBody>
      </p:sp>
      <p:sp>
        <p:nvSpPr>
          <p:cNvPr id="348235" name="Line 75"/>
          <p:cNvSpPr>
            <a:spLocks noChangeShapeType="1"/>
          </p:cNvSpPr>
          <p:nvPr/>
        </p:nvSpPr>
        <p:spPr bwMode="auto">
          <a:xfrm flipH="1" flipV="1">
            <a:off x="6215063" y="3783013"/>
            <a:ext cx="50800" cy="39687"/>
          </a:xfrm>
          <a:prstGeom prst="line">
            <a:avLst/>
          </a:prstGeom>
          <a:noFill/>
          <a:ln w="0">
            <a:solidFill>
              <a:srgbClr val="000000"/>
            </a:solidFill>
            <a:round/>
          </a:ln>
        </p:spPr>
        <p:txBody>
          <a:bodyPr/>
          <a:lstStyle/>
          <a:p>
            <a:endParaRPr lang="en-US"/>
          </a:p>
        </p:txBody>
      </p:sp>
      <p:sp>
        <p:nvSpPr>
          <p:cNvPr id="348236" name="Line 76"/>
          <p:cNvSpPr>
            <a:spLocks noChangeShapeType="1"/>
          </p:cNvSpPr>
          <p:nvPr/>
        </p:nvSpPr>
        <p:spPr bwMode="auto">
          <a:xfrm flipH="1" flipV="1">
            <a:off x="6121400" y="3902075"/>
            <a:ext cx="52388" cy="39688"/>
          </a:xfrm>
          <a:prstGeom prst="line">
            <a:avLst/>
          </a:prstGeom>
          <a:noFill/>
          <a:ln w="0">
            <a:solidFill>
              <a:srgbClr val="000000"/>
            </a:solidFill>
            <a:round/>
          </a:ln>
        </p:spPr>
        <p:txBody>
          <a:bodyPr/>
          <a:lstStyle/>
          <a:p>
            <a:endParaRPr lang="en-US"/>
          </a:p>
        </p:txBody>
      </p:sp>
      <p:sp>
        <p:nvSpPr>
          <p:cNvPr id="348237" name="Freeform 77"/>
          <p:cNvSpPr/>
          <p:nvPr/>
        </p:nvSpPr>
        <p:spPr bwMode="auto">
          <a:xfrm>
            <a:off x="6723063" y="3271838"/>
            <a:ext cx="15875" cy="14287"/>
          </a:xfrm>
          <a:custGeom>
            <a:avLst/>
            <a:gdLst/>
            <a:ahLst/>
            <a:cxnLst>
              <a:cxn ang="0">
                <a:pos x="4" y="0"/>
              </a:cxn>
              <a:cxn ang="0">
                <a:pos x="0" y="6"/>
              </a:cxn>
              <a:cxn ang="0">
                <a:pos x="10" y="9"/>
              </a:cxn>
              <a:cxn ang="0">
                <a:pos x="10" y="9"/>
              </a:cxn>
              <a:cxn ang="0">
                <a:pos x="4" y="0"/>
              </a:cxn>
            </a:cxnLst>
            <a:rect l="0" t="0" r="r" b="b"/>
            <a:pathLst>
              <a:path w="10" h="9">
                <a:moveTo>
                  <a:pt x="4" y="0"/>
                </a:moveTo>
                <a:lnTo>
                  <a:pt x="0" y="6"/>
                </a:lnTo>
                <a:lnTo>
                  <a:pt x="10" y="9"/>
                </a:lnTo>
                <a:lnTo>
                  <a:pt x="10" y="9"/>
                </a:lnTo>
                <a:lnTo>
                  <a:pt x="4" y="0"/>
                </a:lnTo>
                <a:close/>
              </a:path>
            </a:pathLst>
          </a:custGeom>
          <a:solidFill>
            <a:srgbClr val="FFBF4C"/>
          </a:solidFill>
          <a:ln w="9525">
            <a:noFill/>
            <a:round/>
          </a:ln>
        </p:spPr>
        <p:txBody>
          <a:bodyPr/>
          <a:lstStyle/>
          <a:p>
            <a:endParaRPr lang="en-US"/>
          </a:p>
        </p:txBody>
      </p:sp>
      <p:sp>
        <p:nvSpPr>
          <p:cNvPr id="348238" name="Freeform 78"/>
          <p:cNvSpPr/>
          <p:nvPr/>
        </p:nvSpPr>
        <p:spPr bwMode="auto">
          <a:xfrm>
            <a:off x="6704013" y="3306763"/>
            <a:ext cx="15875" cy="15875"/>
          </a:xfrm>
          <a:custGeom>
            <a:avLst/>
            <a:gdLst/>
            <a:ahLst/>
            <a:cxnLst>
              <a:cxn ang="0">
                <a:pos x="2" y="3"/>
              </a:cxn>
              <a:cxn ang="0">
                <a:pos x="0" y="5"/>
              </a:cxn>
              <a:cxn ang="0">
                <a:pos x="0" y="7"/>
              </a:cxn>
              <a:cxn ang="0">
                <a:pos x="2" y="8"/>
              </a:cxn>
              <a:cxn ang="0">
                <a:pos x="3" y="8"/>
              </a:cxn>
              <a:cxn ang="0">
                <a:pos x="4" y="10"/>
              </a:cxn>
              <a:cxn ang="0">
                <a:pos x="6" y="10"/>
              </a:cxn>
              <a:cxn ang="0">
                <a:pos x="7" y="8"/>
              </a:cxn>
              <a:cxn ang="0">
                <a:pos x="8" y="7"/>
              </a:cxn>
              <a:cxn ang="0">
                <a:pos x="10" y="4"/>
              </a:cxn>
              <a:cxn ang="0">
                <a:pos x="5" y="0"/>
              </a:cxn>
              <a:cxn ang="0">
                <a:pos x="2" y="3"/>
              </a:cxn>
            </a:cxnLst>
            <a:rect l="0" t="0" r="r" b="b"/>
            <a:pathLst>
              <a:path w="10" h="10">
                <a:moveTo>
                  <a:pt x="2" y="3"/>
                </a:moveTo>
                <a:lnTo>
                  <a:pt x="0" y="5"/>
                </a:lnTo>
                <a:lnTo>
                  <a:pt x="0" y="7"/>
                </a:lnTo>
                <a:lnTo>
                  <a:pt x="2" y="8"/>
                </a:lnTo>
                <a:lnTo>
                  <a:pt x="3" y="8"/>
                </a:lnTo>
                <a:lnTo>
                  <a:pt x="4" y="10"/>
                </a:lnTo>
                <a:lnTo>
                  <a:pt x="6" y="10"/>
                </a:lnTo>
                <a:lnTo>
                  <a:pt x="7" y="8"/>
                </a:lnTo>
                <a:lnTo>
                  <a:pt x="8" y="7"/>
                </a:lnTo>
                <a:lnTo>
                  <a:pt x="10" y="4"/>
                </a:lnTo>
                <a:lnTo>
                  <a:pt x="5" y="0"/>
                </a:lnTo>
                <a:lnTo>
                  <a:pt x="2" y="3"/>
                </a:lnTo>
                <a:close/>
              </a:path>
            </a:pathLst>
          </a:custGeom>
          <a:solidFill>
            <a:srgbClr val="FFBF4C"/>
          </a:solidFill>
          <a:ln w="9525">
            <a:noFill/>
            <a:round/>
          </a:ln>
        </p:spPr>
        <p:txBody>
          <a:bodyPr/>
          <a:lstStyle/>
          <a:p>
            <a:endParaRPr lang="en-US"/>
          </a:p>
        </p:txBody>
      </p:sp>
      <p:sp>
        <p:nvSpPr>
          <p:cNvPr id="348239" name="Freeform 79"/>
          <p:cNvSpPr/>
          <p:nvPr/>
        </p:nvSpPr>
        <p:spPr bwMode="auto">
          <a:xfrm>
            <a:off x="6753225" y="3243263"/>
            <a:ext cx="15875" cy="17462"/>
          </a:xfrm>
          <a:custGeom>
            <a:avLst/>
            <a:gdLst/>
            <a:ahLst/>
            <a:cxnLst>
              <a:cxn ang="0">
                <a:pos x="1" y="5"/>
              </a:cxn>
              <a:cxn ang="0">
                <a:pos x="0" y="6"/>
              </a:cxn>
              <a:cxn ang="0">
                <a:pos x="0" y="7"/>
              </a:cxn>
              <a:cxn ang="0">
                <a:pos x="0" y="9"/>
              </a:cxn>
              <a:cxn ang="0">
                <a:pos x="1" y="11"/>
              </a:cxn>
              <a:cxn ang="0">
                <a:pos x="2" y="11"/>
              </a:cxn>
              <a:cxn ang="0">
                <a:pos x="3" y="11"/>
              </a:cxn>
              <a:cxn ang="0">
                <a:pos x="5" y="11"/>
              </a:cxn>
              <a:cxn ang="0">
                <a:pos x="6" y="9"/>
              </a:cxn>
              <a:cxn ang="0">
                <a:pos x="10" y="4"/>
              </a:cxn>
              <a:cxn ang="0">
                <a:pos x="5" y="0"/>
              </a:cxn>
              <a:cxn ang="0">
                <a:pos x="1" y="5"/>
              </a:cxn>
            </a:cxnLst>
            <a:rect l="0" t="0" r="r" b="b"/>
            <a:pathLst>
              <a:path w="10" h="11">
                <a:moveTo>
                  <a:pt x="1" y="5"/>
                </a:moveTo>
                <a:lnTo>
                  <a:pt x="0" y="6"/>
                </a:lnTo>
                <a:lnTo>
                  <a:pt x="0" y="7"/>
                </a:lnTo>
                <a:lnTo>
                  <a:pt x="0" y="9"/>
                </a:lnTo>
                <a:lnTo>
                  <a:pt x="1" y="11"/>
                </a:lnTo>
                <a:lnTo>
                  <a:pt x="2" y="11"/>
                </a:lnTo>
                <a:lnTo>
                  <a:pt x="3" y="11"/>
                </a:lnTo>
                <a:lnTo>
                  <a:pt x="5" y="11"/>
                </a:lnTo>
                <a:lnTo>
                  <a:pt x="6" y="9"/>
                </a:lnTo>
                <a:lnTo>
                  <a:pt x="10" y="4"/>
                </a:lnTo>
                <a:lnTo>
                  <a:pt x="5" y="0"/>
                </a:lnTo>
                <a:lnTo>
                  <a:pt x="1" y="5"/>
                </a:lnTo>
                <a:close/>
              </a:path>
            </a:pathLst>
          </a:custGeom>
          <a:solidFill>
            <a:srgbClr val="FFBF4C"/>
          </a:solidFill>
          <a:ln w="9525">
            <a:noFill/>
            <a:round/>
          </a:ln>
        </p:spPr>
        <p:txBody>
          <a:bodyPr/>
          <a:lstStyle/>
          <a:p>
            <a:endParaRPr lang="en-US"/>
          </a:p>
        </p:txBody>
      </p:sp>
      <p:sp>
        <p:nvSpPr>
          <p:cNvPr id="348240" name="Freeform 80"/>
          <p:cNvSpPr/>
          <p:nvPr/>
        </p:nvSpPr>
        <p:spPr bwMode="auto">
          <a:xfrm>
            <a:off x="5729288" y="3116263"/>
            <a:ext cx="765175" cy="255587"/>
          </a:xfrm>
          <a:custGeom>
            <a:avLst/>
            <a:gdLst/>
            <a:ahLst/>
            <a:cxnLst>
              <a:cxn ang="0">
                <a:pos x="3" y="106"/>
              </a:cxn>
              <a:cxn ang="0">
                <a:pos x="7" y="146"/>
              </a:cxn>
              <a:cxn ang="0">
                <a:pos x="20" y="159"/>
              </a:cxn>
              <a:cxn ang="0">
                <a:pos x="58" y="149"/>
              </a:cxn>
              <a:cxn ang="0">
                <a:pos x="113" y="135"/>
              </a:cxn>
              <a:cxn ang="0">
                <a:pos x="179" y="120"/>
              </a:cxn>
              <a:cxn ang="0">
                <a:pos x="248" y="102"/>
              </a:cxn>
              <a:cxn ang="0">
                <a:pos x="313" y="86"/>
              </a:cxn>
              <a:cxn ang="0">
                <a:pos x="366" y="73"/>
              </a:cxn>
              <a:cxn ang="0">
                <a:pos x="400" y="65"/>
              </a:cxn>
              <a:cxn ang="0">
                <a:pos x="411" y="58"/>
              </a:cxn>
              <a:cxn ang="0">
                <a:pos x="419" y="46"/>
              </a:cxn>
              <a:cxn ang="0">
                <a:pos x="428" y="42"/>
              </a:cxn>
              <a:cxn ang="0">
                <a:pos x="442" y="41"/>
              </a:cxn>
              <a:cxn ang="0">
                <a:pos x="453" y="37"/>
              </a:cxn>
              <a:cxn ang="0">
                <a:pos x="460" y="29"/>
              </a:cxn>
              <a:cxn ang="0">
                <a:pos x="468" y="26"/>
              </a:cxn>
              <a:cxn ang="0">
                <a:pos x="478" y="21"/>
              </a:cxn>
              <a:cxn ang="0">
                <a:pos x="482" y="16"/>
              </a:cxn>
              <a:cxn ang="0">
                <a:pos x="481" y="6"/>
              </a:cxn>
              <a:cxn ang="0">
                <a:pos x="477" y="4"/>
              </a:cxn>
              <a:cxn ang="0">
                <a:pos x="469" y="6"/>
              </a:cxn>
              <a:cxn ang="0">
                <a:pos x="461" y="6"/>
              </a:cxn>
              <a:cxn ang="0">
                <a:pos x="451" y="2"/>
              </a:cxn>
              <a:cxn ang="0">
                <a:pos x="440" y="4"/>
              </a:cxn>
              <a:cxn ang="0">
                <a:pos x="426" y="8"/>
              </a:cxn>
              <a:cxn ang="0">
                <a:pos x="416" y="8"/>
              </a:cxn>
              <a:cxn ang="0">
                <a:pos x="404" y="2"/>
              </a:cxn>
              <a:cxn ang="0">
                <a:pos x="391" y="1"/>
              </a:cxn>
              <a:cxn ang="0">
                <a:pos x="357" y="8"/>
              </a:cxn>
              <a:cxn ang="0">
                <a:pos x="304" y="20"/>
              </a:cxn>
              <a:cxn ang="0">
                <a:pos x="239" y="35"/>
              </a:cxn>
              <a:cxn ang="0">
                <a:pos x="170" y="52"/>
              </a:cxn>
              <a:cxn ang="0">
                <a:pos x="104" y="67"/>
              </a:cxn>
              <a:cxn ang="0">
                <a:pos x="49" y="80"/>
              </a:cxn>
              <a:cxn ang="0">
                <a:pos x="10" y="88"/>
              </a:cxn>
            </a:cxnLst>
            <a:rect l="0" t="0" r="r" b="b"/>
            <a:pathLst>
              <a:path w="482" h="161">
                <a:moveTo>
                  <a:pt x="0" y="91"/>
                </a:moveTo>
                <a:lnTo>
                  <a:pt x="3" y="106"/>
                </a:lnTo>
                <a:lnTo>
                  <a:pt x="5" y="125"/>
                </a:lnTo>
                <a:lnTo>
                  <a:pt x="7" y="146"/>
                </a:lnTo>
                <a:lnTo>
                  <a:pt x="9" y="161"/>
                </a:lnTo>
                <a:lnTo>
                  <a:pt x="20" y="159"/>
                </a:lnTo>
                <a:lnTo>
                  <a:pt x="36" y="154"/>
                </a:lnTo>
                <a:lnTo>
                  <a:pt x="58" y="149"/>
                </a:lnTo>
                <a:lnTo>
                  <a:pt x="84" y="143"/>
                </a:lnTo>
                <a:lnTo>
                  <a:pt x="113" y="135"/>
                </a:lnTo>
                <a:lnTo>
                  <a:pt x="145" y="127"/>
                </a:lnTo>
                <a:lnTo>
                  <a:pt x="179" y="120"/>
                </a:lnTo>
                <a:lnTo>
                  <a:pt x="214" y="111"/>
                </a:lnTo>
                <a:lnTo>
                  <a:pt x="248" y="102"/>
                </a:lnTo>
                <a:lnTo>
                  <a:pt x="282" y="94"/>
                </a:lnTo>
                <a:lnTo>
                  <a:pt x="313" y="86"/>
                </a:lnTo>
                <a:lnTo>
                  <a:pt x="341" y="80"/>
                </a:lnTo>
                <a:lnTo>
                  <a:pt x="366" y="73"/>
                </a:lnTo>
                <a:lnTo>
                  <a:pt x="386" y="69"/>
                </a:lnTo>
                <a:lnTo>
                  <a:pt x="400" y="65"/>
                </a:lnTo>
                <a:lnTo>
                  <a:pt x="408" y="62"/>
                </a:lnTo>
                <a:lnTo>
                  <a:pt x="411" y="58"/>
                </a:lnTo>
                <a:lnTo>
                  <a:pt x="415" y="52"/>
                </a:lnTo>
                <a:lnTo>
                  <a:pt x="419" y="46"/>
                </a:lnTo>
                <a:lnTo>
                  <a:pt x="423" y="43"/>
                </a:lnTo>
                <a:lnTo>
                  <a:pt x="428" y="42"/>
                </a:lnTo>
                <a:lnTo>
                  <a:pt x="435" y="42"/>
                </a:lnTo>
                <a:lnTo>
                  <a:pt x="442" y="41"/>
                </a:lnTo>
                <a:lnTo>
                  <a:pt x="449" y="40"/>
                </a:lnTo>
                <a:lnTo>
                  <a:pt x="453" y="37"/>
                </a:lnTo>
                <a:lnTo>
                  <a:pt x="456" y="33"/>
                </a:lnTo>
                <a:lnTo>
                  <a:pt x="460" y="29"/>
                </a:lnTo>
                <a:lnTo>
                  <a:pt x="463" y="27"/>
                </a:lnTo>
                <a:lnTo>
                  <a:pt x="468" y="26"/>
                </a:lnTo>
                <a:lnTo>
                  <a:pt x="474" y="23"/>
                </a:lnTo>
                <a:lnTo>
                  <a:pt x="478" y="21"/>
                </a:lnTo>
                <a:lnTo>
                  <a:pt x="482" y="20"/>
                </a:lnTo>
                <a:lnTo>
                  <a:pt x="482" y="16"/>
                </a:lnTo>
                <a:lnTo>
                  <a:pt x="482" y="10"/>
                </a:lnTo>
                <a:lnTo>
                  <a:pt x="481" y="6"/>
                </a:lnTo>
                <a:lnTo>
                  <a:pt x="481" y="3"/>
                </a:lnTo>
                <a:lnTo>
                  <a:pt x="477" y="4"/>
                </a:lnTo>
                <a:lnTo>
                  <a:pt x="474" y="5"/>
                </a:lnTo>
                <a:lnTo>
                  <a:pt x="469" y="6"/>
                </a:lnTo>
                <a:lnTo>
                  <a:pt x="464" y="7"/>
                </a:lnTo>
                <a:lnTo>
                  <a:pt x="461" y="6"/>
                </a:lnTo>
                <a:lnTo>
                  <a:pt x="455" y="4"/>
                </a:lnTo>
                <a:lnTo>
                  <a:pt x="451" y="2"/>
                </a:lnTo>
                <a:lnTo>
                  <a:pt x="445" y="2"/>
                </a:lnTo>
                <a:lnTo>
                  <a:pt x="440" y="4"/>
                </a:lnTo>
                <a:lnTo>
                  <a:pt x="432" y="6"/>
                </a:lnTo>
                <a:lnTo>
                  <a:pt x="426" y="8"/>
                </a:lnTo>
                <a:lnTo>
                  <a:pt x="421" y="9"/>
                </a:lnTo>
                <a:lnTo>
                  <a:pt x="416" y="8"/>
                </a:lnTo>
                <a:lnTo>
                  <a:pt x="410" y="5"/>
                </a:lnTo>
                <a:lnTo>
                  <a:pt x="404" y="2"/>
                </a:lnTo>
                <a:lnTo>
                  <a:pt x="399" y="0"/>
                </a:lnTo>
                <a:lnTo>
                  <a:pt x="391" y="1"/>
                </a:lnTo>
                <a:lnTo>
                  <a:pt x="376" y="4"/>
                </a:lnTo>
                <a:lnTo>
                  <a:pt x="357" y="8"/>
                </a:lnTo>
                <a:lnTo>
                  <a:pt x="332" y="14"/>
                </a:lnTo>
                <a:lnTo>
                  <a:pt x="304" y="20"/>
                </a:lnTo>
                <a:lnTo>
                  <a:pt x="272" y="28"/>
                </a:lnTo>
                <a:lnTo>
                  <a:pt x="239" y="35"/>
                </a:lnTo>
                <a:lnTo>
                  <a:pt x="205" y="43"/>
                </a:lnTo>
                <a:lnTo>
                  <a:pt x="170" y="52"/>
                </a:lnTo>
                <a:lnTo>
                  <a:pt x="137" y="59"/>
                </a:lnTo>
                <a:lnTo>
                  <a:pt x="104" y="67"/>
                </a:lnTo>
                <a:lnTo>
                  <a:pt x="75" y="73"/>
                </a:lnTo>
                <a:lnTo>
                  <a:pt x="49" y="80"/>
                </a:lnTo>
                <a:lnTo>
                  <a:pt x="27" y="84"/>
                </a:lnTo>
                <a:lnTo>
                  <a:pt x="10" y="88"/>
                </a:lnTo>
                <a:lnTo>
                  <a:pt x="0" y="91"/>
                </a:lnTo>
                <a:close/>
              </a:path>
            </a:pathLst>
          </a:custGeom>
          <a:solidFill>
            <a:srgbClr val="33FF00"/>
          </a:solidFill>
          <a:ln w="9525">
            <a:noFill/>
            <a:round/>
          </a:ln>
        </p:spPr>
        <p:txBody>
          <a:bodyPr/>
          <a:lstStyle/>
          <a:p>
            <a:endParaRPr lang="en-US"/>
          </a:p>
        </p:txBody>
      </p:sp>
      <p:sp>
        <p:nvSpPr>
          <p:cNvPr id="348241" name="Freeform 81"/>
          <p:cNvSpPr/>
          <p:nvPr/>
        </p:nvSpPr>
        <p:spPr bwMode="auto">
          <a:xfrm>
            <a:off x="5729288" y="3116263"/>
            <a:ext cx="765175" cy="255587"/>
          </a:xfrm>
          <a:custGeom>
            <a:avLst/>
            <a:gdLst/>
            <a:ahLst/>
            <a:cxnLst>
              <a:cxn ang="0">
                <a:pos x="0" y="91"/>
              </a:cxn>
              <a:cxn ang="0">
                <a:pos x="5" y="125"/>
              </a:cxn>
              <a:cxn ang="0">
                <a:pos x="9" y="161"/>
              </a:cxn>
              <a:cxn ang="0">
                <a:pos x="20" y="159"/>
              </a:cxn>
              <a:cxn ang="0">
                <a:pos x="58" y="149"/>
              </a:cxn>
              <a:cxn ang="0">
                <a:pos x="113" y="135"/>
              </a:cxn>
              <a:cxn ang="0">
                <a:pos x="179" y="120"/>
              </a:cxn>
              <a:cxn ang="0">
                <a:pos x="248" y="102"/>
              </a:cxn>
              <a:cxn ang="0">
                <a:pos x="313" y="86"/>
              </a:cxn>
              <a:cxn ang="0">
                <a:pos x="366" y="73"/>
              </a:cxn>
              <a:cxn ang="0">
                <a:pos x="400" y="65"/>
              </a:cxn>
              <a:cxn ang="0">
                <a:pos x="408" y="62"/>
              </a:cxn>
              <a:cxn ang="0">
                <a:pos x="415" y="52"/>
              </a:cxn>
              <a:cxn ang="0">
                <a:pos x="423" y="43"/>
              </a:cxn>
              <a:cxn ang="0">
                <a:pos x="428" y="42"/>
              </a:cxn>
              <a:cxn ang="0">
                <a:pos x="442" y="41"/>
              </a:cxn>
              <a:cxn ang="0">
                <a:pos x="449" y="40"/>
              </a:cxn>
              <a:cxn ang="0">
                <a:pos x="456" y="33"/>
              </a:cxn>
              <a:cxn ang="0">
                <a:pos x="463" y="27"/>
              </a:cxn>
              <a:cxn ang="0">
                <a:pos x="468" y="26"/>
              </a:cxn>
              <a:cxn ang="0">
                <a:pos x="478" y="21"/>
              </a:cxn>
              <a:cxn ang="0">
                <a:pos x="482" y="20"/>
              </a:cxn>
              <a:cxn ang="0">
                <a:pos x="482" y="10"/>
              </a:cxn>
              <a:cxn ang="0">
                <a:pos x="481" y="3"/>
              </a:cxn>
              <a:cxn ang="0">
                <a:pos x="477" y="4"/>
              </a:cxn>
              <a:cxn ang="0">
                <a:pos x="469" y="6"/>
              </a:cxn>
              <a:cxn ang="0">
                <a:pos x="464" y="7"/>
              </a:cxn>
              <a:cxn ang="0">
                <a:pos x="455" y="4"/>
              </a:cxn>
              <a:cxn ang="0">
                <a:pos x="445" y="2"/>
              </a:cxn>
              <a:cxn ang="0">
                <a:pos x="440" y="4"/>
              </a:cxn>
              <a:cxn ang="0">
                <a:pos x="426" y="8"/>
              </a:cxn>
              <a:cxn ang="0">
                <a:pos x="421" y="9"/>
              </a:cxn>
              <a:cxn ang="0">
                <a:pos x="410" y="5"/>
              </a:cxn>
              <a:cxn ang="0">
                <a:pos x="399" y="0"/>
              </a:cxn>
              <a:cxn ang="0">
                <a:pos x="391" y="1"/>
              </a:cxn>
              <a:cxn ang="0">
                <a:pos x="357" y="8"/>
              </a:cxn>
              <a:cxn ang="0">
                <a:pos x="304" y="20"/>
              </a:cxn>
              <a:cxn ang="0">
                <a:pos x="239" y="35"/>
              </a:cxn>
              <a:cxn ang="0">
                <a:pos x="170" y="52"/>
              </a:cxn>
              <a:cxn ang="0">
                <a:pos x="104" y="67"/>
              </a:cxn>
              <a:cxn ang="0">
                <a:pos x="49" y="80"/>
              </a:cxn>
              <a:cxn ang="0">
                <a:pos x="10" y="88"/>
              </a:cxn>
            </a:cxnLst>
            <a:rect l="0" t="0" r="r" b="b"/>
            <a:pathLst>
              <a:path w="482" h="161">
                <a:moveTo>
                  <a:pt x="0" y="91"/>
                </a:moveTo>
                <a:lnTo>
                  <a:pt x="0" y="91"/>
                </a:lnTo>
                <a:lnTo>
                  <a:pt x="3" y="106"/>
                </a:lnTo>
                <a:lnTo>
                  <a:pt x="5" y="125"/>
                </a:lnTo>
                <a:lnTo>
                  <a:pt x="7" y="146"/>
                </a:lnTo>
                <a:lnTo>
                  <a:pt x="9" y="161"/>
                </a:lnTo>
                <a:lnTo>
                  <a:pt x="9" y="161"/>
                </a:lnTo>
                <a:lnTo>
                  <a:pt x="20" y="159"/>
                </a:lnTo>
                <a:lnTo>
                  <a:pt x="36" y="154"/>
                </a:lnTo>
                <a:lnTo>
                  <a:pt x="58" y="149"/>
                </a:lnTo>
                <a:lnTo>
                  <a:pt x="84" y="143"/>
                </a:lnTo>
                <a:lnTo>
                  <a:pt x="113" y="135"/>
                </a:lnTo>
                <a:lnTo>
                  <a:pt x="145" y="127"/>
                </a:lnTo>
                <a:lnTo>
                  <a:pt x="179" y="120"/>
                </a:lnTo>
                <a:lnTo>
                  <a:pt x="214" y="111"/>
                </a:lnTo>
                <a:lnTo>
                  <a:pt x="248" y="102"/>
                </a:lnTo>
                <a:lnTo>
                  <a:pt x="282" y="94"/>
                </a:lnTo>
                <a:lnTo>
                  <a:pt x="313" y="86"/>
                </a:lnTo>
                <a:lnTo>
                  <a:pt x="341" y="80"/>
                </a:lnTo>
                <a:lnTo>
                  <a:pt x="366" y="73"/>
                </a:lnTo>
                <a:lnTo>
                  <a:pt x="386" y="69"/>
                </a:lnTo>
                <a:lnTo>
                  <a:pt x="400" y="65"/>
                </a:lnTo>
                <a:lnTo>
                  <a:pt x="408" y="62"/>
                </a:lnTo>
                <a:lnTo>
                  <a:pt x="408" y="62"/>
                </a:lnTo>
                <a:lnTo>
                  <a:pt x="411" y="58"/>
                </a:lnTo>
                <a:lnTo>
                  <a:pt x="415" y="52"/>
                </a:lnTo>
                <a:lnTo>
                  <a:pt x="419" y="46"/>
                </a:lnTo>
                <a:lnTo>
                  <a:pt x="423" y="43"/>
                </a:lnTo>
                <a:lnTo>
                  <a:pt x="423" y="43"/>
                </a:lnTo>
                <a:lnTo>
                  <a:pt x="428" y="42"/>
                </a:lnTo>
                <a:lnTo>
                  <a:pt x="435" y="42"/>
                </a:lnTo>
                <a:lnTo>
                  <a:pt x="442" y="41"/>
                </a:lnTo>
                <a:lnTo>
                  <a:pt x="449" y="40"/>
                </a:lnTo>
                <a:lnTo>
                  <a:pt x="449" y="40"/>
                </a:lnTo>
                <a:lnTo>
                  <a:pt x="453" y="37"/>
                </a:lnTo>
                <a:lnTo>
                  <a:pt x="456" y="33"/>
                </a:lnTo>
                <a:lnTo>
                  <a:pt x="460" y="29"/>
                </a:lnTo>
                <a:lnTo>
                  <a:pt x="463" y="27"/>
                </a:lnTo>
                <a:lnTo>
                  <a:pt x="463" y="27"/>
                </a:lnTo>
                <a:lnTo>
                  <a:pt x="468" y="26"/>
                </a:lnTo>
                <a:lnTo>
                  <a:pt x="474" y="23"/>
                </a:lnTo>
                <a:lnTo>
                  <a:pt x="478" y="21"/>
                </a:lnTo>
                <a:lnTo>
                  <a:pt x="482" y="20"/>
                </a:lnTo>
                <a:lnTo>
                  <a:pt x="482" y="20"/>
                </a:lnTo>
                <a:lnTo>
                  <a:pt x="482" y="16"/>
                </a:lnTo>
                <a:lnTo>
                  <a:pt x="482" y="10"/>
                </a:lnTo>
                <a:lnTo>
                  <a:pt x="481" y="6"/>
                </a:lnTo>
                <a:lnTo>
                  <a:pt x="481" y="3"/>
                </a:lnTo>
                <a:lnTo>
                  <a:pt x="481" y="3"/>
                </a:lnTo>
                <a:lnTo>
                  <a:pt x="477" y="4"/>
                </a:lnTo>
                <a:lnTo>
                  <a:pt x="474" y="5"/>
                </a:lnTo>
                <a:lnTo>
                  <a:pt x="469" y="6"/>
                </a:lnTo>
                <a:lnTo>
                  <a:pt x="464" y="7"/>
                </a:lnTo>
                <a:lnTo>
                  <a:pt x="464" y="7"/>
                </a:lnTo>
                <a:lnTo>
                  <a:pt x="461" y="6"/>
                </a:lnTo>
                <a:lnTo>
                  <a:pt x="455" y="4"/>
                </a:lnTo>
                <a:lnTo>
                  <a:pt x="451" y="2"/>
                </a:lnTo>
                <a:lnTo>
                  <a:pt x="445" y="2"/>
                </a:lnTo>
                <a:lnTo>
                  <a:pt x="445" y="2"/>
                </a:lnTo>
                <a:lnTo>
                  <a:pt x="440" y="4"/>
                </a:lnTo>
                <a:lnTo>
                  <a:pt x="432" y="6"/>
                </a:lnTo>
                <a:lnTo>
                  <a:pt x="426" y="8"/>
                </a:lnTo>
                <a:lnTo>
                  <a:pt x="421" y="9"/>
                </a:lnTo>
                <a:lnTo>
                  <a:pt x="421" y="9"/>
                </a:lnTo>
                <a:lnTo>
                  <a:pt x="416" y="8"/>
                </a:lnTo>
                <a:lnTo>
                  <a:pt x="410" y="5"/>
                </a:lnTo>
                <a:lnTo>
                  <a:pt x="404" y="2"/>
                </a:lnTo>
                <a:lnTo>
                  <a:pt x="399" y="0"/>
                </a:lnTo>
                <a:lnTo>
                  <a:pt x="399" y="0"/>
                </a:lnTo>
                <a:lnTo>
                  <a:pt x="391" y="1"/>
                </a:lnTo>
                <a:lnTo>
                  <a:pt x="376" y="4"/>
                </a:lnTo>
                <a:lnTo>
                  <a:pt x="357" y="8"/>
                </a:lnTo>
                <a:lnTo>
                  <a:pt x="332" y="14"/>
                </a:lnTo>
                <a:lnTo>
                  <a:pt x="304" y="20"/>
                </a:lnTo>
                <a:lnTo>
                  <a:pt x="272" y="28"/>
                </a:lnTo>
                <a:lnTo>
                  <a:pt x="239" y="35"/>
                </a:lnTo>
                <a:lnTo>
                  <a:pt x="205" y="43"/>
                </a:lnTo>
                <a:lnTo>
                  <a:pt x="170" y="52"/>
                </a:lnTo>
                <a:lnTo>
                  <a:pt x="137" y="59"/>
                </a:lnTo>
                <a:lnTo>
                  <a:pt x="104" y="67"/>
                </a:lnTo>
                <a:lnTo>
                  <a:pt x="75" y="73"/>
                </a:lnTo>
                <a:lnTo>
                  <a:pt x="49" y="80"/>
                </a:lnTo>
                <a:lnTo>
                  <a:pt x="27" y="84"/>
                </a:lnTo>
                <a:lnTo>
                  <a:pt x="10" y="88"/>
                </a:lnTo>
                <a:lnTo>
                  <a:pt x="0" y="91"/>
                </a:lnTo>
              </a:path>
            </a:pathLst>
          </a:custGeom>
          <a:noFill/>
          <a:ln w="0">
            <a:solidFill>
              <a:srgbClr val="000000"/>
            </a:solidFill>
            <a:prstDash val="solid"/>
            <a:round/>
          </a:ln>
        </p:spPr>
        <p:txBody>
          <a:bodyPr/>
          <a:lstStyle/>
          <a:p>
            <a:endParaRPr lang="en-US"/>
          </a:p>
        </p:txBody>
      </p:sp>
      <p:sp>
        <p:nvSpPr>
          <p:cNvPr id="348242" name="Freeform 82"/>
          <p:cNvSpPr/>
          <p:nvPr/>
        </p:nvSpPr>
        <p:spPr bwMode="auto">
          <a:xfrm>
            <a:off x="5607050" y="3232150"/>
            <a:ext cx="206375" cy="152400"/>
          </a:xfrm>
          <a:custGeom>
            <a:avLst/>
            <a:gdLst/>
            <a:ahLst/>
            <a:cxnLst>
              <a:cxn ang="0">
                <a:pos x="119" y="0"/>
              </a:cxn>
              <a:cxn ang="0">
                <a:pos x="123" y="16"/>
              </a:cxn>
              <a:cxn ang="0">
                <a:pos x="125" y="40"/>
              </a:cxn>
              <a:cxn ang="0">
                <a:pos x="128" y="65"/>
              </a:cxn>
              <a:cxn ang="0">
                <a:pos x="130" y="81"/>
              </a:cxn>
              <a:cxn ang="0">
                <a:pos x="119" y="85"/>
              </a:cxn>
              <a:cxn ang="0">
                <a:pos x="104" y="88"/>
              </a:cxn>
              <a:cxn ang="0">
                <a:pos x="88" y="91"/>
              </a:cxn>
              <a:cxn ang="0">
                <a:pos x="70" y="93"/>
              </a:cxn>
              <a:cxn ang="0">
                <a:pos x="52" y="94"/>
              </a:cxn>
              <a:cxn ang="0">
                <a:pos x="36" y="96"/>
              </a:cxn>
              <a:cxn ang="0">
                <a:pos x="22" y="96"/>
              </a:cxn>
              <a:cxn ang="0">
                <a:pos x="12" y="96"/>
              </a:cxn>
              <a:cxn ang="0">
                <a:pos x="6" y="85"/>
              </a:cxn>
              <a:cxn ang="0">
                <a:pos x="1" y="71"/>
              </a:cxn>
              <a:cxn ang="0">
                <a:pos x="0" y="55"/>
              </a:cxn>
              <a:cxn ang="0">
                <a:pos x="6" y="41"/>
              </a:cxn>
              <a:cxn ang="0">
                <a:pos x="15" y="36"/>
              </a:cxn>
              <a:cxn ang="0">
                <a:pos x="28" y="31"/>
              </a:cxn>
              <a:cxn ang="0">
                <a:pos x="44" y="24"/>
              </a:cxn>
              <a:cxn ang="0">
                <a:pos x="61" y="18"/>
              </a:cxn>
              <a:cxn ang="0">
                <a:pos x="78" y="11"/>
              </a:cxn>
              <a:cxn ang="0">
                <a:pos x="95" y="7"/>
              </a:cxn>
              <a:cxn ang="0">
                <a:pos x="109" y="2"/>
              </a:cxn>
              <a:cxn ang="0">
                <a:pos x="119" y="0"/>
              </a:cxn>
            </a:cxnLst>
            <a:rect l="0" t="0" r="r" b="b"/>
            <a:pathLst>
              <a:path w="130" h="96">
                <a:moveTo>
                  <a:pt x="119" y="0"/>
                </a:moveTo>
                <a:lnTo>
                  <a:pt x="123" y="16"/>
                </a:lnTo>
                <a:lnTo>
                  <a:pt x="125" y="40"/>
                </a:lnTo>
                <a:lnTo>
                  <a:pt x="128" y="65"/>
                </a:lnTo>
                <a:lnTo>
                  <a:pt x="130" y="81"/>
                </a:lnTo>
                <a:lnTo>
                  <a:pt x="119" y="85"/>
                </a:lnTo>
                <a:lnTo>
                  <a:pt x="104" y="88"/>
                </a:lnTo>
                <a:lnTo>
                  <a:pt x="88" y="91"/>
                </a:lnTo>
                <a:lnTo>
                  <a:pt x="70" y="93"/>
                </a:lnTo>
                <a:lnTo>
                  <a:pt x="52" y="94"/>
                </a:lnTo>
                <a:lnTo>
                  <a:pt x="36" y="96"/>
                </a:lnTo>
                <a:lnTo>
                  <a:pt x="22" y="96"/>
                </a:lnTo>
                <a:lnTo>
                  <a:pt x="12" y="96"/>
                </a:lnTo>
                <a:lnTo>
                  <a:pt x="6" y="85"/>
                </a:lnTo>
                <a:lnTo>
                  <a:pt x="1" y="71"/>
                </a:lnTo>
                <a:lnTo>
                  <a:pt x="0" y="55"/>
                </a:lnTo>
                <a:lnTo>
                  <a:pt x="6" y="41"/>
                </a:lnTo>
                <a:lnTo>
                  <a:pt x="15" y="36"/>
                </a:lnTo>
                <a:lnTo>
                  <a:pt x="28" y="31"/>
                </a:lnTo>
                <a:lnTo>
                  <a:pt x="44" y="24"/>
                </a:lnTo>
                <a:lnTo>
                  <a:pt x="61" y="18"/>
                </a:lnTo>
                <a:lnTo>
                  <a:pt x="78" y="11"/>
                </a:lnTo>
                <a:lnTo>
                  <a:pt x="95" y="7"/>
                </a:lnTo>
                <a:lnTo>
                  <a:pt x="109" y="2"/>
                </a:lnTo>
                <a:lnTo>
                  <a:pt x="119" y="0"/>
                </a:lnTo>
                <a:close/>
              </a:path>
            </a:pathLst>
          </a:custGeom>
          <a:solidFill>
            <a:srgbClr val="000000"/>
          </a:solidFill>
          <a:ln w="9525">
            <a:noFill/>
            <a:round/>
          </a:ln>
        </p:spPr>
        <p:txBody>
          <a:bodyPr/>
          <a:lstStyle/>
          <a:p>
            <a:endParaRPr lang="en-US"/>
          </a:p>
        </p:txBody>
      </p:sp>
      <p:sp>
        <p:nvSpPr>
          <p:cNvPr id="348243" name="Freeform 83"/>
          <p:cNvSpPr/>
          <p:nvPr/>
        </p:nvSpPr>
        <p:spPr bwMode="auto">
          <a:xfrm>
            <a:off x="5607050" y="3232150"/>
            <a:ext cx="206375" cy="152400"/>
          </a:xfrm>
          <a:custGeom>
            <a:avLst/>
            <a:gdLst/>
            <a:ahLst/>
            <a:cxnLst>
              <a:cxn ang="0">
                <a:pos x="119" y="0"/>
              </a:cxn>
              <a:cxn ang="0">
                <a:pos x="119" y="0"/>
              </a:cxn>
              <a:cxn ang="0">
                <a:pos x="123" y="16"/>
              </a:cxn>
              <a:cxn ang="0">
                <a:pos x="125" y="40"/>
              </a:cxn>
              <a:cxn ang="0">
                <a:pos x="128" y="65"/>
              </a:cxn>
              <a:cxn ang="0">
                <a:pos x="130" y="81"/>
              </a:cxn>
              <a:cxn ang="0">
                <a:pos x="130" y="81"/>
              </a:cxn>
              <a:cxn ang="0">
                <a:pos x="119" y="85"/>
              </a:cxn>
              <a:cxn ang="0">
                <a:pos x="104" y="88"/>
              </a:cxn>
              <a:cxn ang="0">
                <a:pos x="88" y="91"/>
              </a:cxn>
              <a:cxn ang="0">
                <a:pos x="70" y="93"/>
              </a:cxn>
              <a:cxn ang="0">
                <a:pos x="52" y="94"/>
              </a:cxn>
              <a:cxn ang="0">
                <a:pos x="36" y="96"/>
              </a:cxn>
              <a:cxn ang="0">
                <a:pos x="22" y="96"/>
              </a:cxn>
              <a:cxn ang="0">
                <a:pos x="12" y="96"/>
              </a:cxn>
              <a:cxn ang="0">
                <a:pos x="12" y="96"/>
              </a:cxn>
              <a:cxn ang="0">
                <a:pos x="6" y="85"/>
              </a:cxn>
              <a:cxn ang="0">
                <a:pos x="1" y="71"/>
              </a:cxn>
              <a:cxn ang="0">
                <a:pos x="0" y="55"/>
              </a:cxn>
              <a:cxn ang="0">
                <a:pos x="6" y="41"/>
              </a:cxn>
              <a:cxn ang="0">
                <a:pos x="6" y="41"/>
              </a:cxn>
              <a:cxn ang="0">
                <a:pos x="15" y="36"/>
              </a:cxn>
              <a:cxn ang="0">
                <a:pos x="28" y="31"/>
              </a:cxn>
              <a:cxn ang="0">
                <a:pos x="44" y="24"/>
              </a:cxn>
              <a:cxn ang="0">
                <a:pos x="61" y="18"/>
              </a:cxn>
              <a:cxn ang="0">
                <a:pos x="78" y="11"/>
              </a:cxn>
              <a:cxn ang="0">
                <a:pos x="95" y="7"/>
              </a:cxn>
              <a:cxn ang="0">
                <a:pos x="109" y="2"/>
              </a:cxn>
              <a:cxn ang="0">
                <a:pos x="119" y="0"/>
              </a:cxn>
            </a:cxnLst>
            <a:rect l="0" t="0" r="r" b="b"/>
            <a:pathLst>
              <a:path w="130" h="96">
                <a:moveTo>
                  <a:pt x="119" y="0"/>
                </a:moveTo>
                <a:lnTo>
                  <a:pt x="119" y="0"/>
                </a:lnTo>
                <a:lnTo>
                  <a:pt x="123" y="16"/>
                </a:lnTo>
                <a:lnTo>
                  <a:pt x="125" y="40"/>
                </a:lnTo>
                <a:lnTo>
                  <a:pt x="128" y="65"/>
                </a:lnTo>
                <a:lnTo>
                  <a:pt x="130" y="81"/>
                </a:lnTo>
                <a:lnTo>
                  <a:pt x="130" y="81"/>
                </a:lnTo>
                <a:lnTo>
                  <a:pt x="119" y="85"/>
                </a:lnTo>
                <a:lnTo>
                  <a:pt x="104" y="88"/>
                </a:lnTo>
                <a:lnTo>
                  <a:pt x="88" y="91"/>
                </a:lnTo>
                <a:lnTo>
                  <a:pt x="70" y="93"/>
                </a:lnTo>
                <a:lnTo>
                  <a:pt x="52" y="94"/>
                </a:lnTo>
                <a:lnTo>
                  <a:pt x="36" y="96"/>
                </a:lnTo>
                <a:lnTo>
                  <a:pt x="22" y="96"/>
                </a:lnTo>
                <a:lnTo>
                  <a:pt x="12" y="96"/>
                </a:lnTo>
                <a:lnTo>
                  <a:pt x="12" y="96"/>
                </a:lnTo>
                <a:lnTo>
                  <a:pt x="6" y="85"/>
                </a:lnTo>
                <a:lnTo>
                  <a:pt x="1" y="71"/>
                </a:lnTo>
                <a:lnTo>
                  <a:pt x="0" y="55"/>
                </a:lnTo>
                <a:lnTo>
                  <a:pt x="6" y="41"/>
                </a:lnTo>
                <a:lnTo>
                  <a:pt x="6" y="41"/>
                </a:lnTo>
                <a:lnTo>
                  <a:pt x="15" y="36"/>
                </a:lnTo>
                <a:lnTo>
                  <a:pt x="28" y="31"/>
                </a:lnTo>
                <a:lnTo>
                  <a:pt x="44" y="24"/>
                </a:lnTo>
                <a:lnTo>
                  <a:pt x="61" y="18"/>
                </a:lnTo>
                <a:lnTo>
                  <a:pt x="78" y="11"/>
                </a:lnTo>
                <a:lnTo>
                  <a:pt x="95" y="7"/>
                </a:lnTo>
                <a:lnTo>
                  <a:pt x="109" y="2"/>
                </a:lnTo>
                <a:lnTo>
                  <a:pt x="119" y="0"/>
                </a:lnTo>
              </a:path>
            </a:pathLst>
          </a:custGeom>
          <a:noFill/>
          <a:ln w="0">
            <a:solidFill>
              <a:srgbClr val="000000"/>
            </a:solidFill>
            <a:prstDash val="solid"/>
            <a:round/>
          </a:ln>
        </p:spPr>
        <p:txBody>
          <a:bodyPr/>
          <a:lstStyle/>
          <a:p>
            <a:endParaRPr lang="en-US"/>
          </a:p>
        </p:txBody>
      </p:sp>
      <p:sp>
        <p:nvSpPr>
          <p:cNvPr id="348244" name="Freeform 84"/>
          <p:cNvSpPr/>
          <p:nvPr/>
        </p:nvSpPr>
        <p:spPr bwMode="auto">
          <a:xfrm>
            <a:off x="6357938" y="3116263"/>
            <a:ext cx="15875" cy="98425"/>
          </a:xfrm>
          <a:custGeom>
            <a:avLst/>
            <a:gdLst/>
            <a:ahLst/>
            <a:cxnLst>
              <a:cxn ang="0">
                <a:pos x="2" y="0"/>
              </a:cxn>
              <a:cxn ang="0">
                <a:pos x="2" y="0"/>
              </a:cxn>
              <a:cxn ang="0">
                <a:pos x="0" y="10"/>
              </a:cxn>
              <a:cxn ang="0">
                <a:pos x="1" y="29"/>
              </a:cxn>
              <a:cxn ang="0">
                <a:pos x="4" y="49"/>
              </a:cxn>
              <a:cxn ang="0">
                <a:pos x="10" y="62"/>
              </a:cxn>
            </a:cxnLst>
            <a:rect l="0" t="0" r="r" b="b"/>
            <a:pathLst>
              <a:path w="10" h="62">
                <a:moveTo>
                  <a:pt x="2" y="0"/>
                </a:moveTo>
                <a:lnTo>
                  <a:pt x="2" y="0"/>
                </a:lnTo>
                <a:lnTo>
                  <a:pt x="0" y="10"/>
                </a:lnTo>
                <a:lnTo>
                  <a:pt x="1" y="29"/>
                </a:lnTo>
                <a:lnTo>
                  <a:pt x="4" y="49"/>
                </a:lnTo>
                <a:lnTo>
                  <a:pt x="10" y="62"/>
                </a:lnTo>
              </a:path>
            </a:pathLst>
          </a:custGeom>
          <a:noFill/>
          <a:ln w="0">
            <a:solidFill>
              <a:srgbClr val="000000"/>
            </a:solidFill>
            <a:prstDash val="solid"/>
            <a:round/>
          </a:ln>
        </p:spPr>
        <p:txBody>
          <a:bodyPr/>
          <a:lstStyle/>
          <a:p>
            <a:endParaRPr lang="en-US"/>
          </a:p>
        </p:txBody>
      </p:sp>
      <p:sp>
        <p:nvSpPr>
          <p:cNvPr id="348245" name="Freeform 85"/>
          <p:cNvSpPr/>
          <p:nvPr/>
        </p:nvSpPr>
        <p:spPr bwMode="auto">
          <a:xfrm>
            <a:off x="6440488" y="3121025"/>
            <a:ext cx="3175" cy="57150"/>
          </a:xfrm>
          <a:custGeom>
            <a:avLst/>
            <a:gdLst/>
            <a:ahLst/>
            <a:cxnLst>
              <a:cxn ang="0">
                <a:pos x="1" y="0"/>
              </a:cxn>
              <a:cxn ang="0">
                <a:pos x="1" y="0"/>
              </a:cxn>
              <a:cxn ang="0">
                <a:pos x="0" y="7"/>
              </a:cxn>
              <a:cxn ang="0">
                <a:pos x="0" y="18"/>
              </a:cxn>
              <a:cxn ang="0">
                <a:pos x="0" y="29"/>
              </a:cxn>
              <a:cxn ang="0">
                <a:pos x="2" y="36"/>
              </a:cxn>
            </a:cxnLst>
            <a:rect l="0" t="0" r="r" b="b"/>
            <a:pathLst>
              <a:path w="2" h="36">
                <a:moveTo>
                  <a:pt x="1" y="0"/>
                </a:moveTo>
                <a:lnTo>
                  <a:pt x="1" y="0"/>
                </a:lnTo>
                <a:lnTo>
                  <a:pt x="0" y="7"/>
                </a:lnTo>
                <a:lnTo>
                  <a:pt x="0" y="18"/>
                </a:lnTo>
                <a:lnTo>
                  <a:pt x="0" y="29"/>
                </a:lnTo>
                <a:lnTo>
                  <a:pt x="2" y="36"/>
                </a:lnTo>
              </a:path>
            </a:pathLst>
          </a:custGeom>
          <a:noFill/>
          <a:ln w="0">
            <a:solidFill>
              <a:srgbClr val="000000"/>
            </a:solidFill>
            <a:prstDash val="solid"/>
            <a:round/>
          </a:ln>
        </p:spPr>
        <p:txBody>
          <a:bodyPr/>
          <a:lstStyle/>
          <a:p>
            <a:endParaRPr lang="en-US"/>
          </a:p>
        </p:txBody>
      </p:sp>
      <p:sp>
        <p:nvSpPr>
          <p:cNvPr id="348246" name="Freeform 86"/>
          <p:cNvSpPr/>
          <p:nvPr/>
        </p:nvSpPr>
        <p:spPr bwMode="auto">
          <a:xfrm>
            <a:off x="6492875" y="3121025"/>
            <a:ext cx="33338" cy="26988"/>
          </a:xfrm>
          <a:custGeom>
            <a:avLst/>
            <a:gdLst/>
            <a:ahLst/>
            <a:cxnLst>
              <a:cxn ang="0">
                <a:pos x="0" y="0"/>
              </a:cxn>
              <a:cxn ang="0">
                <a:pos x="0" y="3"/>
              </a:cxn>
              <a:cxn ang="0">
                <a:pos x="1" y="7"/>
              </a:cxn>
              <a:cxn ang="0">
                <a:pos x="1" y="13"/>
              </a:cxn>
              <a:cxn ang="0">
                <a:pos x="1" y="17"/>
              </a:cxn>
              <a:cxn ang="0">
                <a:pos x="9" y="16"/>
              </a:cxn>
              <a:cxn ang="0">
                <a:pos x="15" y="14"/>
              </a:cxn>
              <a:cxn ang="0">
                <a:pos x="20" y="11"/>
              </a:cxn>
              <a:cxn ang="0">
                <a:pos x="21" y="5"/>
              </a:cxn>
              <a:cxn ang="0">
                <a:pos x="20" y="1"/>
              </a:cxn>
              <a:cxn ang="0">
                <a:pos x="15" y="0"/>
              </a:cxn>
              <a:cxn ang="0">
                <a:pos x="9" y="0"/>
              </a:cxn>
              <a:cxn ang="0">
                <a:pos x="0" y="0"/>
              </a:cxn>
            </a:cxnLst>
            <a:rect l="0" t="0" r="r" b="b"/>
            <a:pathLst>
              <a:path w="21" h="17">
                <a:moveTo>
                  <a:pt x="0" y="0"/>
                </a:moveTo>
                <a:lnTo>
                  <a:pt x="0" y="3"/>
                </a:lnTo>
                <a:lnTo>
                  <a:pt x="1" y="7"/>
                </a:lnTo>
                <a:lnTo>
                  <a:pt x="1" y="13"/>
                </a:lnTo>
                <a:lnTo>
                  <a:pt x="1" y="17"/>
                </a:lnTo>
                <a:lnTo>
                  <a:pt x="9" y="16"/>
                </a:lnTo>
                <a:lnTo>
                  <a:pt x="15" y="14"/>
                </a:lnTo>
                <a:lnTo>
                  <a:pt x="20" y="11"/>
                </a:lnTo>
                <a:lnTo>
                  <a:pt x="21" y="5"/>
                </a:lnTo>
                <a:lnTo>
                  <a:pt x="20" y="1"/>
                </a:lnTo>
                <a:lnTo>
                  <a:pt x="15" y="0"/>
                </a:lnTo>
                <a:lnTo>
                  <a:pt x="9" y="0"/>
                </a:lnTo>
                <a:lnTo>
                  <a:pt x="0" y="0"/>
                </a:lnTo>
                <a:close/>
              </a:path>
            </a:pathLst>
          </a:custGeom>
          <a:solidFill>
            <a:srgbClr val="000000"/>
          </a:solidFill>
          <a:ln w="9525">
            <a:noFill/>
            <a:round/>
          </a:ln>
        </p:spPr>
        <p:txBody>
          <a:bodyPr/>
          <a:lstStyle/>
          <a:p>
            <a:endParaRPr lang="en-US"/>
          </a:p>
        </p:txBody>
      </p:sp>
      <p:sp>
        <p:nvSpPr>
          <p:cNvPr id="348247" name="Freeform 87"/>
          <p:cNvSpPr/>
          <p:nvPr/>
        </p:nvSpPr>
        <p:spPr bwMode="auto">
          <a:xfrm>
            <a:off x="6492875" y="3121025"/>
            <a:ext cx="33338" cy="26988"/>
          </a:xfrm>
          <a:custGeom>
            <a:avLst/>
            <a:gdLst/>
            <a:ahLst/>
            <a:cxnLst>
              <a:cxn ang="0">
                <a:pos x="0" y="0"/>
              </a:cxn>
              <a:cxn ang="0">
                <a:pos x="0" y="0"/>
              </a:cxn>
              <a:cxn ang="0">
                <a:pos x="0" y="3"/>
              </a:cxn>
              <a:cxn ang="0">
                <a:pos x="1" y="7"/>
              </a:cxn>
              <a:cxn ang="0">
                <a:pos x="1" y="13"/>
              </a:cxn>
              <a:cxn ang="0">
                <a:pos x="1" y="17"/>
              </a:cxn>
              <a:cxn ang="0">
                <a:pos x="1" y="17"/>
              </a:cxn>
              <a:cxn ang="0">
                <a:pos x="9" y="16"/>
              </a:cxn>
              <a:cxn ang="0">
                <a:pos x="15" y="14"/>
              </a:cxn>
              <a:cxn ang="0">
                <a:pos x="20" y="11"/>
              </a:cxn>
              <a:cxn ang="0">
                <a:pos x="21" y="5"/>
              </a:cxn>
              <a:cxn ang="0">
                <a:pos x="21" y="5"/>
              </a:cxn>
              <a:cxn ang="0">
                <a:pos x="20" y="1"/>
              </a:cxn>
              <a:cxn ang="0">
                <a:pos x="15" y="0"/>
              </a:cxn>
              <a:cxn ang="0">
                <a:pos x="9" y="0"/>
              </a:cxn>
              <a:cxn ang="0">
                <a:pos x="0" y="0"/>
              </a:cxn>
            </a:cxnLst>
            <a:rect l="0" t="0" r="r" b="b"/>
            <a:pathLst>
              <a:path w="21" h="17">
                <a:moveTo>
                  <a:pt x="0" y="0"/>
                </a:moveTo>
                <a:lnTo>
                  <a:pt x="0" y="0"/>
                </a:lnTo>
                <a:lnTo>
                  <a:pt x="0" y="3"/>
                </a:lnTo>
                <a:lnTo>
                  <a:pt x="1" y="7"/>
                </a:lnTo>
                <a:lnTo>
                  <a:pt x="1" y="13"/>
                </a:lnTo>
                <a:lnTo>
                  <a:pt x="1" y="17"/>
                </a:lnTo>
                <a:lnTo>
                  <a:pt x="1" y="17"/>
                </a:lnTo>
                <a:lnTo>
                  <a:pt x="9" y="16"/>
                </a:lnTo>
                <a:lnTo>
                  <a:pt x="15" y="14"/>
                </a:lnTo>
                <a:lnTo>
                  <a:pt x="20" y="11"/>
                </a:lnTo>
                <a:lnTo>
                  <a:pt x="21" y="5"/>
                </a:lnTo>
                <a:lnTo>
                  <a:pt x="21" y="5"/>
                </a:lnTo>
                <a:lnTo>
                  <a:pt x="20" y="1"/>
                </a:lnTo>
                <a:lnTo>
                  <a:pt x="15" y="0"/>
                </a:lnTo>
                <a:lnTo>
                  <a:pt x="9" y="0"/>
                </a:lnTo>
                <a:lnTo>
                  <a:pt x="0" y="0"/>
                </a:lnTo>
              </a:path>
            </a:pathLst>
          </a:custGeom>
          <a:noFill/>
          <a:ln w="0">
            <a:solidFill>
              <a:srgbClr val="000000"/>
            </a:solidFill>
            <a:prstDash val="solid"/>
            <a:round/>
          </a:ln>
        </p:spPr>
        <p:txBody>
          <a:bodyP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idx="1"/>
          </p:nvPr>
        </p:nvSpPr>
        <p:spPr>
          <a:xfrm>
            <a:off x="361950" y="1052513"/>
            <a:ext cx="3600450" cy="5043487"/>
          </a:xfrm>
        </p:spPr>
        <p:txBody>
          <a:bodyPr/>
          <a:lstStyle/>
          <a:p>
            <a:r>
              <a:rPr lang="en-US" altLang="zh-CN" dirty="0">
                <a:ea typeface="宋体" panose="02010600030101010101" pitchFamily="2" charset="-122"/>
              </a:rPr>
              <a:t>A class is “attached” to an association</a:t>
            </a:r>
            <a:endParaRPr lang="en-US" altLang="zh-CN" dirty="0">
              <a:ea typeface="宋体" panose="02010600030101010101" pitchFamily="2" charset="-122"/>
            </a:endParaRPr>
          </a:p>
          <a:p>
            <a:r>
              <a:rPr lang="en-US" altLang="zh-CN" dirty="0">
                <a:ea typeface="宋体" panose="02010600030101010101" pitchFamily="2" charset="-122"/>
              </a:rPr>
              <a:t>Contains properties of a relationship</a:t>
            </a:r>
            <a:endParaRPr lang="en-US" altLang="zh-CN" dirty="0">
              <a:ea typeface="宋体" panose="02010600030101010101" pitchFamily="2" charset="-122"/>
            </a:endParaRPr>
          </a:p>
          <a:p>
            <a:r>
              <a:rPr lang="en-US" altLang="zh-CN" dirty="0">
                <a:ea typeface="宋体" panose="02010600030101010101" pitchFamily="2" charset="-122"/>
              </a:rPr>
              <a:t>Has one instance per link</a:t>
            </a:r>
            <a:endParaRPr lang="en-US" altLang="zh-CN" dirty="0">
              <a:ea typeface="宋体" panose="02010600030101010101" pitchFamily="2" charset="-122"/>
            </a:endParaRPr>
          </a:p>
        </p:txBody>
      </p:sp>
      <p:sp>
        <p:nvSpPr>
          <p:cNvPr id="471042" name="Rectangle 2"/>
          <p:cNvSpPr>
            <a:spLocks noGrp="1" noChangeArrowheads="1"/>
          </p:cNvSpPr>
          <p:nvPr>
            <p:ph type="title"/>
          </p:nvPr>
        </p:nvSpPr>
        <p:spPr>
          <a:xfrm>
            <a:off x="457200" y="50800"/>
            <a:ext cx="8229600" cy="1143000"/>
          </a:xfrm>
        </p:spPr>
        <p:txBody>
          <a:bodyPr/>
          <a:lstStyle/>
          <a:p>
            <a:r>
              <a:rPr lang="en-US" altLang="zh-CN" dirty="0">
                <a:ea typeface="宋体" panose="02010600030101010101" pitchFamily="2" charset="-122"/>
              </a:rPr>
              <a:t>Association Class</a:t>
            </a:r>
            <a:endParaRPr lang="en-US" altLang="zh-CN" dirty="0">
              <a:ea typeface="宋体" panose="02010600030101010101" pitchFamily="2" charset="-122"/>
            </a:endParaRPr>
          </a:p>
        </p:txBody>
      </p:sp>
      <p:sp>
        <p:nvSpPr>
          <p:cNvPr id="471084" name="Line 44"/>
          <p:cNvSpPr>
            <a:spLocks noChangeShapeType="1"/>
          </p:cNvSpPr>
          <p:nvPr/>
        </p:nvSpPr>
        <p:spPr bwMode="auto">
          <a:xfrm>
            <a:off x="6346825" y="2584450"/>
            <a:ext cx="0" cy="820738"/>
          </a:xfrm>
          <a:prstGeom prst="line">
            <a:avLst/>
          </a:prstGeom>
          <a:noFill/>
          <a:ln w="12700">
            <a:solidFill>
              <a:schemeClr val="tx1"/>
            </a:solidFill>
            <a:prstDash val="dash"/>
            <a:round/>
          </a:ln>
        </p:spPr>
        <p:txBody>
          <a:bodyPr/>
          <a:lstStyle/>
          <a:p>
            <a:endParaRPr lang="en-US"/>
          </a:p>
        </p:txBody>
      </p:sp>
      <p:sp>
        <p:nvSpPr>
          <p:cNvPr id="471085" name="Line 45"/>
          <p:cNvSpPr>
            <a:spLocks noChangeShapeType="1"/>
          </p:cNvSpPr>
          <p:nvPr/>
        </p:nvSpPr>
        <p:spPr bwMode="auto">
          <a:xfrm flipV="1">
            <a:off x="5492750" y="3629025"/>
            <a:ext cx="0" cy="1077913"/>
          </a:xfrm>
          <a:prstGeom prst="line">
            <a:avLst/>
          </a:prstGeom>
          <a:noFill/>
          <a:ln w="12700">
            <a:solidFill>
              <a:schemeClr val="tx1"/>
            </a:solidFill>
            <a:prstDash val="dash"/>
            <a:round/>
          </a:ln>
        </p:spPr>
        <p:txBody>
          <a:bodyPr/>
          <a:lstStyle/>
          <a:p>
            <a:endParaRPr lang="en-US"/>
          </a:p>
        </p:txBody>
      </p:sp>
      <p:sp>
        <p:nvSpPr>
          <p:cNvPr id="471086" name="Rectangle 46"/>
          <p:cNvSpPr>
            <a:spLocks noChangeArrowheads="1"/>
          </p:cNvSpPr>
          <p:nvPr/>
        </p:nvSpPr>
        <p:spPr bwMode="auto">
          <a:xfrm>
            <a:off x="7415213" y="3349625"/>
            <a:ext cx="1244600" cy="561975"/>
          </a:xfrm>
          <a:prstGeom prst="rect">
            <a:avLst/>
          </a:prstGeom>
          <a:solidFill>
            <a:srgbClr val="FFFFCC"/>
          </a:solidFill>
          <a:ln w="12700">
            <a:solidFill>
              <a:srgbClr val="8A0E5E"/>
            </a:solidFill>
            <a:miter lim="800000"/>
          </a:ln>
        </p:spPr>
        <p:txBody>
          <a:bodyPr/>
          <a:lstStyle/>
          <a:p>
            <a:endParaRPr lang="en-US"/>
          </a:p>
        </p:txBody>
      </p:sp>
      <p:sp>
        <p:nvSpPr>
          <p:cNvPr id="471087" name="Rectangle 47"/>
          <p:cNvSpPr>
            <a:spLocks noChangeArrowheads="1"/>
          </p:cNvSpPr>
          <p:nvPr/>
        </p:nvSpPr>
        <p:spPr bwMode="auto">
          <a:xfrm>
            <a:off x="5289550" y="1193800"/>
            <a:ext cx="1724025" cy="1404938"/>
          </a:xfrm>
          <a:prstGeom prst="rect">
            <a:avLst/>
          </a:prstGeom>
          <a:solidFill>
            <a:srgbClr val="FFFFCC"/>
          </a:solidFill>
          <a:ln w="12700">
            <a:solidFill>
              <a:srgbClr val="8A0E5E"/>
            </a:solidFill>
            <a:miter lim="800000"/>
          </a:ln>
        </p:spPr>
        <p:txBody>
          <a:bodyPr/>
          <a:lstStyle/>
          <a:p>
            <a:r>
              <a:rPr lang="en-US" altLang="zh-CN" sz="1200" b="0" dirty="0">
                <a:solidFill>
                  <a:srgbClr val="FF0000"/>
                </a:solidFill>
                <a:ea typeface="宋体" panose="02010600030101010101" pitchFamily="2" charset="-122"/>
              </a:rPr>
              <a:t>&lt;&lt;entity&gt;&gt;</a:t>
            </a:r>
            <a:endParaRPr lang="en-US" altLang="zh-CN" sz="1200" b="0" dirty="0">
              <a:solidFill>
                <a:srgbClr val="FF0000"/>
              </a:solidFill>
              <a:ea typeface="宋体" panose="02010600030101010101" pitchFamily="2" charset="-122"/>
            </a:endParaRPr>
          </a:p>
        </p:txBody>
      </p:sp>
      <p:sp>
        <p:nvSpPr>
          <p:cNvPr id="471088" name="Rectangle 48"/>
          <p:cNvSpPr>
            <a:spLocks noChangeArrowheads="1"/>
          </p:cNvSpPr>
          <p:nvPr/>
        </p:nvSpPr>
        <p:spPr bwMode="auto">
          <a:xfrm>
            <a:off x="5455411" y="1390650"/>
            <a:ext cx="1438342" cy="208199"/>
          </a:xfrm>
          <a:prstGeom prst="rect">
            <a:avLst/>
          </a:prstGeom>
          <a:noFill/>
          <a:ln w="9525">
            <a:noFill/>
            <a:miter lim="800000"/>
          </a:ln>
        </p:spPr>
        <p:txBody>
          <a:bodyPr wrap="none" lIns="0" tIns="0" rIns="0" bIns="0">
            <a:spAutoFit/>
          </a:bodyPr>
          <a:lstStyle/>
          <a:p>
            <a:pPr>
              <a:lnSpc>
                <a:spcPts val="1800"/>
              </a:lnSpc>
            </a:pPr>
            <a:r>
              <a:rPr lang="en-US" altLang="zh-CN" sz="1200" b="0" dirty="0" err="1">
                <a:solidFill>
                  <a:srgbClr val="FF0000"/>
                </a:solidFill>
                <a:ea typeface="宋体" panose="02010600030101010101" pitchFamily="2" charset="-122"/>
              </a:rPr>
              <a:t>ScheduleOfferingInfo</a:t>
            </a:r>
            <a:endParaRPr lang="en-US" altLang="zh-CN" sz="1200" b="0" dirty="0">
              <a:solidFill>
                <a:srgbClr val="FF0000"/>
              </a:solidFill>
              <a:ea typeface="宋体" panose="02010600030101010101" pitchFamily="2" charset="-122"/>
            </a:endParaRPr>
          </a:p>
        </p:txBody>
      </p:sp>
      <p:sp>
        <p:nvSpPr>
          <p:cNvPr id="471089" name="Rectangle 49"/>
          <p:cNvSpPr>
            <a:spLocks noChangeArrowheads="1"/>
          </p:cNvSpPr>
          <p:nvPr/>
        </p:nvSpPr>
        <p:spPr bwMode="auto">
          <a:xfrm>
            <a:off x="5289550" y="1620838"/>
            <a:ext cx="1724025" cy="977900"/>
          </a:xfrm>
          <a:prstGeom prst="rect">
            <a:avLst/>
          </a:prstGeom>
          <a:solidFill>
            <a:srgbClr val="FFFFCC"/>
          </a:solidFill>
          <a:ln w="12700">
            <a:solidFill>
              <a:srgbClr val="8A0E5E"/>
            </a:solidFill>
            <a:miter lim="800000"/>
          </a:ln>
        </p:spPr>
        <p:txBody>
          <a:bodyPr/>
          <a:lstStyle/>
          <a:p>
            <a:endParaRPr lang="en-US"/>
          </a:p>
        </p:txBody>
      </p:sp>
      <p:sp>
        <p:nvSpPr>
          <p:cNvPr id="471090" name="Rectangle 50"/>
          <p:cNvSpPr>
            <a:spLocks noChangeArrowheads="1"/>
          </p:cNvSpPr>
          <p:nvPr/>
        </p:nvSpPr>
        <p:spPr bwMode="auto">
          <a:xfrm>
            <a:off x="5289550" y="1890713"/>
            <a:ext cx="1724025" cy="708025"/>
          </a:xfrm>
          <a:prstGeom prst="rect">
            <a:avLst/>
          </a:prstGeom>
          <a:solidFill>
            <a:srgbClr val="FFFFCC"/>
          </a:solidFill>
          <a:ln w="12700">
            <a:solidFill>
              <a:srgbClr val="8A0E5E"/>
            </a:solidFill>
            <a:miter lim="800000"/>
          </a:ln>
        </p:spPr>
        <p:txBody>
          <a:bodyPr/>
          <a:lstStyle/>
          <a:p>
            <a:endParaRPr lang="en-US"/>
          </a:p>
        </p:txBody>
      </p:sp>
      <p:sp>
        <p:nvSpPr>
          <p:cNvPr id="471091" name="Rectangle 51"/>
          <p:cNvSpPr>
            <a:spLocks noChangeArrowheads="1"/>
          </p:cNvSpPr>
          <p:nvPr/>
        </p:nvSpPr>
        <p:spPr bwMode="auto">
          <a:xfrm>
            <a:off x="5349875" y="1668463"/>
            <a:ext cx="504946"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status</a:t>
            </a:r>
            <a:endParaRPr lang="en-US" altLang="zh-CN" sz="1000" b="0" dirty="0">
              <a:solidFill>
                <a:srgbClr val="FF0000"/>
              </a:solidFill>
              <a:latin typeface="ZapfHumnst BT" pitchFamily="34" charset="0"/>
              <a:ea typeface="宋体" panose="02010600030101010101" pitchFamily="2" charset="-122"/>
            </a:endParaRPr>
          </a:p>
        </p:txBody>
      </p:sp>
      <p:sp>
        <p:nvSpPr>
          <p:cNvPr id="471092" name="Rectangle 52"/>
          <p:cNvSpPr>
            <a:spLocks noChangeArrowheads="1"/>
          </p:cNvSpPr>
          <p:nvPr/>
        </p:nvSpPr>
        <p:spPr bwMode="auto">
          <a:xfrm>
            <a:off x="5324475" y="2003425"/>
            <a:ext cx="1133324"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is selected ()</a:t>
            </a:r>
            <a:endParaRPr lang="en-US" altLang="zh-CN" sz="1000" b="0" dirty="0">
              <a:solidFill>
                <a:srgbClr val="FF0000"/>
              </a:solidFill>
              <a:latin typeface="ZapfHumnst BT" pitchFamily="34" charset="0"/>
              <a:ea typeface="宋体" panose="02010600030101010101" pitchFamily="2" charset="-122"/>
            </a:endParaRPr>
          </a:p>
        </p:txBody>
      </p:sp>
      <p:sp>
        <p:nvSpPr>
          <p:cNvPr id="471093" name="Rectangle 53"/>
          <p:cNvSpPr>
            <a:spLocks noChangeArrowheads="1"/>
          </p:cNvSpPr>
          <p:nvPr/>
        </p:nvSpPr>
        <p:spPr bwMode="auto">
          <a:xfrm>
            <a:off x="5324475" y="2182813"/>
            <a:ext cx="156934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mark as selected ()</a:t>
            </a:r>
            <a:endParaRPr lang="en-US" altLang="zh-CN" sz="1000" b="0" dirty="0">
              <a:solidFill>
                <a:srgbClr val="FF0000"/>
              </a:solidFill>
              <a:latin typeface="ZapfHumnst BT" pitchFamily="34" charset="0"/>
              <a:ea typeface="宋体" panose="02010600030101010101" pitchFamily="2" charset="-122"/>
            </a:endParaRPr>
          </a:p>
        </p:txBody>
      </p:sp>
      <p:sp>
        <p:nvSpPr>
          <p:cNvPr id="471094" name="Rectangle 54"/>
          <p:cNvSpPr>
            <a:spLocks noChangeArrowheads="1"/>
          </p:cNvSpPr>
          <p:nvPr/>
        </p:nvSpPr>
        <p:spPr bwMode="auto">
          <a:xfrm>
            <a:off x="5324475" y="2363788"/>
            <a:ext cx="1644681"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mark as cancelled ()</a:t>
            </a:r>
            <a:endParaRPr lang="en-US" altLang="zh-CN" sz="1000" b="0" dirty="0">
              <a:solidFill>
                <a:srgbClr val="FF0000"/>
              </a:solidFill>
              <a:latin typeface="ZapfHumnst BT" pitchFamily="34" charset="0"/>
              <a:ea typeface="宋体" panose="02010600030101010101" pitchFamily="2" charset="-122"/>
            </a:endParaRPr>
          </a:p>
        </p:txBody>
      </p:sp>
      <p:sp>
        <p:nvSpPr>
          <p:cNvPr id="471096" name="Rectangle 56"/>
          <p:cNvSpPr>
            <a:spLocks noChangeArrowheads="1"/>
          </p:cNvSpPr>
          <p:nvPr/>
        </p:nvSpPr>
        <p:spPr bwMode="auto">
          <a:xfrm>
            <a:off x="7519511" y="3467100"/>
            <a:ext cx="1037592" cy="184666"/>
          </a:xfrm>
          <a:prstGeom prst="rect">
            <a:avLst/>
          </a:prstGeom>
          <a:noFill/>
          <a:ln w="9525">
            <a:noFill/>
            <a:miter lim="800000"/>
          </a:ln>
        </p:spPr>
        <p:txBody>
          <a:bodyPr wrap="none" lIns="0" tIns="0" rIns="0" bIns="0">
            <a:spAutoFit/>
          </a:bodyPr>
          <a:lstStyle/>
          <a:p>
            <a:r>
              <a:rPr lang="en-US" altLang="zh-CN" sz="1200" b="0" dirty="0" err="1">
                <a:solidFill>
                  <a:srgbClr val="FF0000"/>
                </a:solidFill>
                <a:ea typeface="宋体" panose="02010600030101010101" pitchFamily="2" charset="-122"/>
              </a:rPr>
              <a:t>CourseOffering</a:t>
            </a:r>
            <a:endParaRPr lang="en-US" altLang="zh-CN" sz="1200" b="0" dirty="0">
              <a:solidFill>
                <a:srgbClr val="FF0000"/>
              </a:solidFill>
              <a:ea typeface="宋体" panose="02010600030101010101" pitchFamily="2" charset="-122"/>
            </a:endParaRPr>
          </a:p>
        </p:txBody>
      </p:sp>
      <p:sp>
        <p:nvSpPr>
          <p:cNvPr id="471098" name="Rectangle 58"/>
          <p:cNvSpPr>
            <a:spLocks noChangeArrowheads="1"/>
          </p:cNvSpPr>
          <p:nvPr/>
        </p:nvSpPr>
        <p:spPr bwMode="auto">
          <a:xfrm>
            <a:off x="3760788" y="3286125"/>
            <a:ext cx="800100" cy="561975"/>
          </a:xfrm>
          <a:prstGeom prst="rect">
            <a:avLst/>
          </a:prstGeom>
          <a:solidFill>
            <a:srgbClr val="FFFFCC"/>
          </a:solidFill>
          <a:ln w="12700">
            <a:solidFill>
              <a:srgbClr val="8A0E5E"/>
            </a:solidFill>
            <a:miter lim="800000"/>
          </a:ln>
        </p:spPr>
        <p:txBody>
          <a:bodyPr/>
          <a:lstStyle/>
          <a:p>
            <a:endParaRPr lang="zh-CN" altLang="en-US">
              <a:ea typeface="宋体" panose="02010600030101010101" pitchFamily="2" charset="-122"/>
            </a:endParaRPr>
          </a:p>
        </p:txBody>
      </p:sp>
      <p:sp>
        <p:nvSpPr>
          <p:cNvPr id="471099" name="Rectangle 59"/>
          <p:cNvSpPr>
            <a:spLocks noChangeArrowheads="1"/>
          </p:cNvSpPr>
          <p:nvPr/>
        </p:nvSpPr>
        <p:spPr bwMode="auto">
          <a:xfrm>
            <a:off x="3838665" y="3395663"/>
            <a:ext cx="637995" cy="184666"/>
          </a:xfrm>
          <a:prstGeom prst="rect">
            <a:avLst/>
          </a:prstGeom>
          <a:noFill/>
          <a:ln w="9525">
            <a:noFill/>
            <a:miter lim="800000"/>
          </a:ln>
        </p:spPr>
        <p:txBody>
          <a:bodyPr wrap="none" lIns="0" tIns="0" rIns="0" bIns="0">
            <a:spAutoFit/>
          </a:bodyPr>
          <a:lstStyle/>
          <a:p>
            <a:r>
              <a:rPr lang="en-US" altLang="zh-CN" sz="1200" b="0" dirty="0">
                <a:solidFill>
                  <a:srgbClr val="FF0000"/>
                </a:solidFill>
                <a:ea typeface="宋体" panose="02010600030101010101" pitchFamily="2" charset="-122"/>
              </a:rPr>
              <a:t>Schedule</a:t>
            </a:r>
            <a:endParaRPr lang="en-US" altLang="zh-CN" sz="1200" b="0" dirty="0">
              <a:solidFill>
                <a:srgbClr val="FF0000"/>
              </a:solidFill>
              <a:ea typeface="宋体" panose="02010600030101010101" pitchFamily="2" charset="-122"/>
            </a:endParaRPr>
          </a:p>
        </p:txBody>
      </p:sp>
      <p:sp>
        <p:nvSpPr>
          <p:cNvPr id="471101" name="Rectangle 61"/>
          <p:cNvSpPr>
            <a:spLocks noChangeArrowheads="1"/>
          </p:cNvSpPr>
          <p:nvPr/>
        </p:nvSpPr>
        <p:spPr bwMode="auto">
          <a:xfrm>
            <a:off x="4618038" y="3690938"/>
            <a:ext cx="230832"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a:t>
            </a:r>
            <a:endParaRPr lang="en-US" altLang="zh-CN" sz="1200" b="0" dirty="0">
              <a:solidFill>
                <a:srgbClr val="FF0000"/>
              </a:solidFill>
              <a:latin typeface="ZapfHumnst BT" pitchFamily="34" charset="0"/>
              <a:ea typeface="宋体" panose="02010600030101010101" pitchFamily="2" charset="-122"/>
            </a:endParaRPr>
          </a:p>
        </p:txBody>
      </p:sp>
      <p:sp>
        <p:nvSpPr>
          <p:cNvPr id="471103" name="Rectangle 63"/>
          <p:cNvSpPr>
            <a:spLocks noChangeArrowheads="1"/>
          </p:cNvSpPr>
          <p:nvPr/>
        </p:nvSpPr>
        <p:spPr bwMode="auto">
          <a:xfrm>
            <a:off x="7121525" y="3687763"/>
            <a:ext cx="25648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0..4</a:t>
            </a:r>
            <a:endParaRPr lang="en-US" altLang="zh-CN" sz="1200" b="0" dirty="0">
              <a:solidFill>
                <a:srgbClr val="FF0000"/>
              </a:solidFill>
              <a:latin typeface="ZapfHumnst BT" pitchFamily="34" charset="0"/>
              <a:ea typeface="宋体" panose="02010600030101010101" pitchFamily="2" charset="-122"/>
            </a:endParaRPr>
          </a:p>
        </p:txBody>
      </p:sp>
      <p:sp>
        <p:nvSpPr>
          <p:cNvPr id="471104" name="Rectangle 64"/>
          <p:cNvSpPr>
            <a:spLocks noChangeArrowheads="1"/>
          </p:cNvSpPr>
          <p:nvPr/>
        </p:nvSpPr>
        <p:spPr bwMode="auto">
          <a:xfrm>
            <a:off x="5797550" y="3683000"/>
            <a:ext cx="1215076"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a:t>
            </a:r>
            <a:r>
              <a:rPr lang="en-US" altLang="zh-CN" sz="1200" b="0" dirty="0" err="1">
                <a:solidFill>
                  <a:srgbClr val="FF0000"/>
                </a:solidFill>
                <a:ea typeface="宋体" panose="02010600030101010101" pitchFamily="2" charset="-122"/>
              </a:rPr>
              <a:t>primaryCourses</a:t>
            </a:r>
            <a:endParaRPr lang="en-US" altLang="zh-CN" sz="1000" b="0" dirty="0">
              <a:solidFill>
                <a:srgbClr val="FF0000"/>
              </a:solidFill>
              <a:latin typeface="ZapfHumnst BT" pitchFamily="34" charset="0"/>
              <a:ea typeface="宋体" panose="02010600030101010101" pitchFamily="2" charset="-122"/>
            </a:endParaRPr>
          </a:p>
        </p:txBody>
      </p:sp>
      <p:sp>
        <p:nvSpPr>
          <p:cNvPr id="471105" name="Rectangle 65"/>
          <p:cNvSpPr>
            <a:spLocks noChangeArrowheads="1"/>
          </p:cNvSpPr>
          <p:nvPr/>
        </p:nvSpPr>
        <p:spPr bwMode="auto">
          <a:xfrm>
            <a:off x="4916488" y="3182938"/>
            <a:ext cx="1300036"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a:t>
            </a:r>
            <a:r>
              <a:rPr lang="en-US" altLang="zh-CN" sz="1200" b="0" dirty="0" err="1">
                <a:solidFill>
                  <a:srgbClr val="FF0000"/>
                </a:solidFill>
                <a:ea typeface="宋体" panose="02010600030101010101" pitchFamily="2" charset="-122"/>
              </a:rPr>
              <a:t>alternateCourses</a:t>
            </a:r>
            <a:endParaRPr lang="en-US" altLang="zh-CN" sz="1000" b="0" dirty="0">
              <a:solidFill>
                <a:srgbClr val="FF0000"/>
              </a:solidFill>
              <a:latin typeface="ZapfHumnst BT" pitchFamily="34" charset="0"/>
              <a:ea typeface="宋体" panose="02010600030101010101" pitchFamily="2" charset="-122"/>
            </a:endParaRPr>
          </a:p>
        </p:txBody>
      </p:sp>
      <p:sp>
        <p:nvSpPr>
          <p:cNvPr id="471106" name="Rectangle 66"/>
          <p:cNvSpPr>
            <a:spLocks noChangeArrowheads="1"/>
          </p:cNvSpPr>
          <p:nvPr/>
        </p:nvSpPr>
        <p:spPr bwMode="auto">
          <a:xfrm>
            <a:off x="4611688" y="3184525"/>
            <a:ext cx="230832"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a:t>
            </a:r>
            <a:endParaRPr lang="en-US" altLang="zh-CN" sz="1200" b="0" dirty="0">
              <a:solidFill>
                <a:srgbClr val="FF0000"/>
              </a:solidFill>
              <a:latin typeface="ZapfHumnst BT" pitchFamily="34" charset="0"/>
              <a:ea typeface="宋体" panose="02010600030101010101" pitchFamily="2" charset="-122"/>
            </a:endParaRPr>
          </a:p>
        </p:txBody>
      </p:sp>
      <p:sp>
        <p:nvSpPr>
          <p:cNvPr id="471107" name="Rectangle 67"/>
          <p:cNvSpPr>
            <a:spLocks noChangeArrowheads="1"/>
          </p:cNvSpPr>
          <p:nvPr/>
        </p:nvSpPr>
        <p:spPr bwMode="auto">
          <a:xfrm>
            <a:off x="7096125" y="3149600"/>
            <a:ext cx="25648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0..2</a:t>
            </a:r>
            <a:endParaRPr lang="en-US" altLang="zh-CN" sz="1200" b="0" dirty="0">
              <a:solidFill>
                <a:srgbClr val="FF0000"/>
              </a:solidFill>
              <a:latin typeface="ZapfHumnst BT" pitchFamily="34" charset="0"/>
              <a:ea typeface="宋体" panose="02010600030101010101" pitchFamily="2" charset="-122"/>
            </a:endParaRPr>
          </a:p>
        </p:txBody>
      </p:sp>
      <p:sp>
        <p:nvSpPr>
          <p:cNvPr id="471109" name="Rectangle 69"/>
          <p:cNvSpPr>
            <a:spLocks noChangeArrowheads="1"/>
          </p:cNvSpPr>
          <p:nvPr/>
        </p:nvSpPr>
        <p:spPr bwMode="auto">
          <a:xfrm>
            <a:off x="4121150" y="4643438"/>
            <a:ext cx="2406650" cy="1404937"/>
          </a:xfrm>
          <a:prstGeom prst="rect">
            <a:avLst/>
          </a:prstGeom>
          <a:solidFill>
            <a:srgbClr val="FFFFCC"/>
          </a:solidFill>
          <a:ln w="12700">
            <a:solidFill>
              <a:srgbClr val="8A0E5E"/>
            </a:solidFill>
            <a:miter lim="800000"/>
          </a:ln>
        </p:spPr>
        <p:txBody>
          <a:bodyPr/>
          <a:lstStyle/>
          <a:p>
            <a:endParaRPr lang="en-US"/>
          </a:p>
        </p:txBody>
      </p:sp>
      <p:sp>
        <p:nvSpPr>
          <p:cNvPr id="471110" name="Rectangle 70"/>
          <p:cNvSpPr>
            <a:spLocks noChangeArrowheads="1"/>
          </p:cNvSpPr>
          <p:nvPr/>
        </p:nvSpPr>
        <p:spPr bwMode="auto">
          <a:xfrm>
            <a:off x="4365415" y="4867275"/>
            <a:ext cx="1967333" cy="184666"/>
          </a:xfrm>
          <a:prstGeom prst="rect">
            <a:avLst/>
          </a:prstGeom>
          <a:noFill/>
          <a:ln w="9525">
            <a:noFill/>
            <a:miter lim="800000"/>
          </a:ln>
        </p:spPr>
        <p:txBody>
          <a:bodyPr wrap="none" lIns="0" tIns="0" rIns="0" bIns="0">
            <a:spAutoFit/>
          </a:bodyPr>
          <a:lstStyle/>
          <a:p>
            <a:r>
              <a:rPr lang="en-US" altLang="zh-CN" sz="1200" b="0" dirty="0" err="1">
                <a:solidFill>
                  <a:srgbClr val="FF0000"/>
                </a:solidFill>
                <a:ea typeface="宋体" panose="02010600030101010101" pitchFamily="2" charset="-122"/>
              </a:rPr>
              <a:t>PrimaryScheduleOfferingInfo</a:t>
            </a:r>
            <a:endParaRPr lang="en-US" altLang="zh-CN" sz="1200" b="0" dirty="0">
              <a:solidFill>
                <a:srgbClr val="FF0000"/>
              </a:solidFill>
              <a:ea typeface="宋体" panose="02010600030101010101" pitchFamily="2" charset="-122"/>
            </a:endParaRPr>
          </a:p>
        </p:txBody>
      </p:sp>
      <p:sp>
        <p:nvSpPr>
          <p:cNvPr id="471111" name="Rectangle 71"/>
          <p:cNvSpPr>
            <a:spLocks noChangeArrowheads="1"/>
          </p:cNvSpPr>
          <p:nvPr/>
        </p:nvSpPr>
        <p:spPr bwMode="auto">
          <a:xfrm>
            <a:off x="4121150" y="5059363"/>
            <a:ext cx="2406650" cy="989012"/>
          </a:xfrm>
          <a:prstGeom prst="rect">
            <a:avLst/>
          </a:prstGeom>
          <a:solidFill>
            <a:srgbClr val="FFFFCC"/>
          </a:solidFill>
          <a:ln w="12700">
            <a:solidFill>
              <a:srgbClr val="8A0E5E"/>
            </a:solidFill>
            <a:miter lim="800000"/>
          </a:ln>
        </p:spPr>
        <p:txBody>
          <a:bodyPr/>
          <a:lstStyle/>
          <a:p>
            <a:endParaRPr lang="en-US"/>
          </a:p>
        </p:txBody>
      </p:sp>
      <p:sp>
        <p:nvSpPr>
          <p:cNvPr id="471112" name="Rectangle 72"/>
          <p:cNvSpPr>
            <a:spLocks noChangeArrowheads="1"/>
          </p:cNvSpPr>
          <p:nvPr/>
        </p:nvSpPr>
        <p:spPr bwMode="auto">
          <a:xfrm>
            <a:off x="4121150" y="5329238"/>
            <a:ext cx="2406650" cy="719137"/>
          </a:xfrm>
          <a:prstGeom prst="rect">
            <a:avLst/>
          </a:prstGeom>
          <a:solidFill>
            <a:srgbClr val="FFFFCC"/>
          </a:solidFill>
          <a:ln w="12700">
            <a:solidFill>
              <a:srgbClr val="8A0E5E"/>
            </a:solidFill>
            <a:miter lim="800000"/>
          </a:ln>
        </p:spPr>
        <p:txBody>
          <a:bodyPr/>
          <a:lstStyle/>
          <a:p>
            <a:endParaRPr lang="en-US"/>
          </a:p>
        </p:txBody>
      </p:sp>
      <p:sp>
        <p:nvSpPr>
          <p:cNvPr id="471113" name="Rectangle 73"/>
          <p:cNvSpPr>
            <a:spLocks noChangeArrowheads="1"/>
          </p:cNvSpPr>
          <p:nvPr/>
        </p:nvSpPr>
        <p:spPr bwMode="auto">
          <a:xfrm>
            <a:off x="4173538" y="5100638"/>
            <a:ext cx="485710"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grade</a:t>
            </a:r>
            <a:endParaRPr lang="en-US" altLang="zh-CN" sz="1000" b="0" dirty="0">
              <a:solidFill>
                <a:srgbClr val="FF0000"/>
              </a:solidFill>
              <a:latin typeface="ZapfHumnst BT" pitchFamily="34" charset="0"/>
              <a:ea typeface="宋体" panose="02010600030101010101" pitchFamily="2" charset="-122"/>
            </a:endParaRPr>
          </a:p>
        </p:txBody>
      </p:sp>
      <p:sp>
        <p:nvSpPr>
          <p:cNvPr id="471114" name="Rectangle 74"/>
          <p:cNvSpPr>
            <a:spLocks noChangeArrowheads="1"/>
          </p:cNvSpPr>
          <p:nvPr/>
        </p:nvSpPr>
        <p:spPr bwMode="auto">
          <a:xfrm>
            <a:off x="4154488" y="5441950"/>
            <a:ext cx="1352934"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is enrolled in? ()</a:t>
            </a:r>
            <a:endParaRPr lang="en-US" altLang="zh-CN" sz="1000" b="0" dirty="0">
              <a:solidFill>
                <a:srgbClr val="FF0000"/>
              </a:solidFill>
              <a:latin typeface="ZapfHumnst BT" pitchFamily="34" charset="0"/>
              <a:ea typeface="宋体" panose="02010600030101010101" pitchFamily="2" charset="-122"/>
            </a:endParaRPr>
          </a:p>
        </p:txBody>
      </p:sp>
      <p:sp>
        <p:nvSpPr>
          <p:cNvPr id="471115" name="Rectangle 75"/>
          <p:cNvSpPr>
            <a:spLocks noChangeArrowheads="1"/>
          </p:cNvSpPr>
          <p:nvPr/>
        </p:nvSpPr>
        <p:spPr bwMode="auto">
          <a:xfrm>
            <a:off x="4154488" y="5621338"/>
            <a:ext cx="1703993"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mark as enrolled in ()</a:t>
            </a:r>
            <a:endParaRPr lang="en-US" altLang="zh-CN" sz="1000" b="0" dirty="0">
              <a:solidFill>
                <a:srgbClr val="FF0000"/>
              </a:solidFill>
              <a:latin typeface="ZapfHumnst BT" pitchFamily="34" charset="0"/>
              <a:ea typeface="宋体" panose="02010600030101010101" pitchFamily="2" charset="-122"/>
            </a:endParaRPr>
          </a:p>
        </p:txBody>
      </p:sp>
      <p:sp>
        <p:nvSpPr>
          <p:cNvPr id="471116" name="Rectangle 76"/>
          <p:cNvSpPr>
            <a:spLocks noChangeArrowheads="1"/>
          </p:cNvSpPr>
          <p:nvPr/>
        </p:nvSpPr>
        <p:spPr bwMode="auto">
          <a:xfrm>
            <a:off x="4154488" y="5800725"/>
            <a:ext cx="1707199" cy="184666"/>
          </a:xfrm>
          <a:prstGeom prst="rect">
            <a:avLst/>
          </a:prstGeom>
          <a:noFill/>
          <a:ln w="9525">
            <a:noFill/>
            <a:miter lim="800000"/>
          </a:ln>
        </p:spPr>
        <p:txBody>
          <a:bodyPr wrap="none" lIns="0" tIns="0" rIns="0" bIns="0">
            <a:spAutoFit/>
          </a:bodyPr>
          <a:lstStyle/>
          <a:p>
            <a:pPr algn="l"/>
            <a:r>
              <a:rPr lang="en-US" altLang="zh-CN" sz="1200" b="0" dirty="0">
                <a:solidFill>
                  <a:srgbClr val="FF0000"/>
                </a:solidFill>
                <a:ea typeface="宋体" panose="02010600030101010101" pitchFamily="2" charset="-122"/>
              </a:rPr>
              <a:t>+ // mark as committed ()</a:t>
            </a:r>
            <a:endParaRPr lang="en-US" altLang="zh-CN" sz="1000" b="0" dirty="0">
              <a:solidFill>
                <a:srgbClr val="FF0000"/>
              </a:solidFill>
              <a:latin typeface="ZapfHumnst BT" pitchFamily="34" charset="0"/>
              <a:ea typeface="宋体" panose="02010600030101010101" pitchFamily="2" charset="-122"/>
            </a:endParaRPr>
          </a:p>
        </p:txBody>
      </p:sp>
      <p:sp>
        <p:nvSpPr>
          <p:cNvPr id="471118" name="Line 78"/>
          <p:cNvSpPr>
            <a:spLocks noChangeShapeType="1"/>
          </p:cNvSpPr>
          <p:nvPr/>
        </p:nvSpPr>
        <p:spPr bwMode="auto">
          <a:xfrm>
            <a:off x="3759200" y="3695700"/>
            <a:ext cx="800100" cy="0"/>
          </a:xfrm>
          <a:prstGeom prst="line">
            <a:avLst/>
          </a:prstGeom>
          <a:noFill/>
          <a:ln w="12700">
            <a:solidFill>
              <a:srgbClr val="990033"/>
            </a:solidFill>
            <a:round/>
          </a:ln>
          <a:effectLst/>
        </p:spPr>
        <p:txBody>
          <a:bodyPr/>
          <a:lstStyle/>
          <a:p>
            <a:endParaRPr lang="en-US"/>
          </a:p>
        </p:txBody>
      </p:sp>
      <p:sp>
        <p:nvSpPr>
          <p:cNvPr id="471119" name="Line 79"/>
          <p:cNvSpPr>
            <a:spLocks noChangeShapeType="1"/>
          </p:cNvSpPr>
          <p:nvPr/>
        </p:nvSpPr>
        <p:spPr bwMode="auto">
          <a:xfrm>
            <a:off x="3759200" y="3771900"/>
            <a:ext cx="800100" cy="0"/>
          </a:xfrm>
          <a:prstGeom prst="line">
            <a:avLst/>
          </a:prstGeom>
          <a:noFill/>
          <a:ln w="12700">
            <a:solidFill>
              <a:srgbClr val="990033"/>
            </a:solidFill>
            <a:round/>
          </a:ln>
          <a:effectLst/>
        </p:spPr>
        <p:txBody>
          <a:bodyPr/>
          <a:lstStyle/>
          <a:p>
            <a:endParaRPr lang="en-US"/>
          </a:p>
        </p:txBody>
      </p:sp>
      <p:sp>
        <p:nvSpPr>
          <p:cNvPr id="471120" name="Line 80"/>
          <p:cNvSpPr>
            <a:spLocks noChangeShapeType="1"/>
          </p:cNvSpPr>
          <p:nvPr/>
        </p:nvSpPr>
        <p:spPr bwMode="auto">
          <a:xfrm>
            <a:off x="7413625" y="3759200"/>
            <a:ext cx="1243013" cy="0"/>
          </a:xfrm>
          <a:prstGeom prst="line">
            <a:avLst/>
          </a:prstGeom>
          <a:noFill/>
          <a:ln w="12700">
            <a:solidFill>
              <a:srgbClr val="990033"/>
            </a:solidFill>
            <a:round/>
          </a:ln>
          <a:effectLst/>
        </p:spPr>
        <p:txBody>
          <a:bodyPr/>
          <a:lstStyle/>
          <a:p>
            <a:endParaRPr lang="en-US"/>
          </a:p>
        </p:txBody>
      </p:sp>
      <p:sp>
        <p:nvSpPr>
          <p:cNvPr id="471121" name="Line 81"/>
          <p:cNvSpPr>
            <a:spLocks noChangeShapeType="1"/>
          </p:cNvSpPr>
          <p:nvPr/>
        </p:nvSpPr>
        <p:spPr bwMode="auto">
          <a:xfrm>
            <a:off x="7413625" y="3835400"/>
            <a:ext cx="1243013" cy="0"/>
          </a:xfrm>
          <a:prstGeom prst="line">
            <a:avLst/>
          </a:prstGeom>
          <a:noFill/>
          <a:ln w="12700">
            <a:solidFill>
              <a:srgbClr val="990033"/>
            </a:solidFill>
            <a:round/>
          </a:ln>
          <a:effectLst/>
        </p:spPr>
        <p:txBody>
          <a:bodyPr/>
          <a:lstStyle/>
          <a:p>
            <a:endParaRPr lang="en-US"/>
          </a:p>
        </p:txBody>
      </p:sp>
      <p:sp>
        <p:nvSpPr>
          <p:cNvPr id="471123" name="AutoShape 83"/>
          <p:cNvSpPr>
            <a:spLocks noChangeArrowheads="1"/>
          </p:cNvSpPr>
          <p:nvPr/>
        </p:nvSpPr>
        <p:spPr bwMode="auto">
          <a:xfrm rot="-5400000">
            <a:off x="7040563" y="1778000"/>
            <a:ext cx="165100" cy="203200"/>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471125" name="Line 85"/>
          <p:cNvSpPr>
            <a:spLocks noChangeShapeType="1"/>
          </p:cNvSpPr>
          <p:nvPr/>
        </p:nvSpPr>
        <p:spPr bwMode="auto">
          <a:xfrm>
            <a:off x="4559300" y="3424238"/>
            <a:ext cx="2855913" cy="0"/>
          </a:xfrm>
          <a:prstGeom prst="line">
            <a:avLst/>
          </a:prstGeom>
          <a:noFill/>
          <a:ln w="12700">
            <a:solidFill>
              <a:schemeClr val="tx1"/>
            </a:solidFill>
            <a:round/>
          </a:ln>
          <a:effectLst/>
        </p:spPr>
        <p:txBody>
          <a:bodyPr wrap="none" anchor="ctr"/>
          <a:lstStyle/>
          <a:p>
            <a:endParaRPr lang="en-US"/>
          </a:p>
        </p:txBody>
      </p:sp>
      <p:sp>
        <p:nvSpPr>
          <p:cNvPr id="471126" name="Line 86"/>
          <p:cNvSpPr>
            <a:spLocks noChangeShapeType="1"/>
          </p:cNvSpPr>
          <p:nvPr/>
        </p:nvSpPr>
        <p:spPr bwMode="auto">
          <a:xfrm>
            <a:off x="4559300" y="3629025"/>
            <a:ext cx="2855913" cy="0"/>
          </a:xfrm>
          <a:prstGeom prst="line">
            <a:avLst/>
          </a:prstGeom>
          <a:noFill/>
          <a:ln w="12700">
            <a:solidFill>
              <a:schemeClr val="tx1"/>
            </a:solidFill>
            <a:round/>
          </a:ln>
          <a:effectLst/>
        </p:spPr>
        <p:txBody>
          <a:bodyPr wrap="none" anchor="ctr"/>
          <a:lstStyle/>
          <a:p>
            <a:endParaRPr lang="en-US"/>
          </a:p>
        </p:txBody>
      </p:sp>
      <p:sp>
        <p:nvSpPr>
          <p:cNvPr id="471131" name="Freeform 91"/>
          <p:cNvSpPr/>
          <p:nvPr/>
        </p:nvSpPr>
        <p:spPr bwMode="auto">
          <a:xfrm>
            <a:off x="6515100" y="1876425"/>
            <a:ext cx="2247900" cy="3352800"/>
          </a:xfrm>
          <a:custGeom>
            <a:avLst/>
            <a:gdLst/>
            <a:ahLst/>
            <a:cxnLst>
              <a:cxn ang="0">
                <a:pos x="444" y="0"/>
              </a:cxn>
              <a:cxn ang="0">
                <a:pos x="1416" y="0"/>
              </a:cxn>
              <a:cxn ang="0">
                <a:pos x="1416" y="2010"/>
              </a:cxn>
              <a:cxn ang="0">
                <a:pos x="1416" y="2112"/>
              </a:cxn>
              <a:cxn ang="0">
                <a:pos x="0" y="2112"/>
              </a:cxn>
            </a:cxnLst>
            <a:rect l="0" t="0" r="r" b="b"/>
            <a:pathLst>
              <a:path w="1416" h="2112">
                <a:moveTo>
                  <a:pt x="444" y="0"/>
                </a:moveTo>
                <a:lnTo>
                  <a:pt x="1416" y="0"/>
                </a:lnTo>
                <a:lnTo>
                  <a:pt x="1416" y="2010"/>
                </a:lnTo>
                <a:lnTo>
                  <a:pt x="1416" y="2112"/>
                </a:lnTo>
                <a:lnTo>
                  <a:pt x="0" y="2112"/>
                </a:lnTo>
              </a:path>
            </a:pathLst>
          </a:custGeom>
          <a:noFill/>
          <a:ln w="12700" cap="flat" cmpd="sng">
            <a:solidFill>
              <a:schemeClr val="tx1"/>
            </a:solidFill>
            <a:prstDash val="solid"/>
            <a:round/>
          </a:ln>
          <a:effectLst/>
        </p:spPr>
        <p:txBody>
          <a:bodyPr wrap="none" anchor="ctr"/>
          <a:lstStyle/>
          <a:p>
            <a:endParaRPr lang="en-US"/>
          </a:p>
        </p:txBody>
      </p:sp>
      <p:sp>
        <p:nvSpPr>
          <p:cNvPr id="471135" name="Text Box 95"/>
          <p:cNvSpPr txBox="1">
            <a:spLocks noChangeArrowheads="1"/>
          </p:cNvSpPr>
          <p:nvPr/>
        </p:nvSpPr>
        <p:spPr bwMode="auto">
          <a:xfrm>
            <a:off x="4837113" y="4643438"/>
            <a:ext cx="903287" cy="274637"/>
          </a:xfrm>
          <a:prstGeom prst="rect">
            <a:avLst/>
          </a:prstGeom>
          <a:noFill/>
          <a:ln w="9525">
            <a:noFill/>
            <a:miter lim="800000"/>
          </a:ln>
          <a:effectLst/>
        </p:spPr>
        <p:txBody>
          <a:bodyPr wrap="none">
            <a:spAutoFit/>
          </a:bodyPr>
          <a:lstStyle/>
          <a:p>
            <a:r>
              <a:rPr lang="en-US" altLang="zh-CN" sz="1200" b="0" dirty="0">
                <a:solidFill>
                  <a:srgbClr val="FF0000"/>
                </a:solidFill>
                <a:ea typeface="宋体" panose="02010600030101010101" pitchFamily="2" charset="-122"/>
              </a:rPr>
              <a:t>&lt;&lt;entity&gt;&gt;</a:t>
            </a:r>
            <a:endParaRPr lang="en-US" altLang="zh-CN" sz="1200"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73266" name="Line 178"/>
          <p:cNvSpPr>
            <a:spLocks noChangeShapeType="1"/>
          </p:cNvSpPr>
          <p:nvPr/>
        </p:nvSpPr>
        <p:spPr bwMode="auto">
          <a:xfrm flipV="1">
            <a:off x="6070600" y="4896761"/>
            <a:ext cx="0" cy="533400"/>
          </a:xfrm>
          <a:prstGeom prst="line">
            <a:avLst/>
          </a:prstGeom>
          <a:noFill/>
          <a:ln w="12700">
            <a:solidFill>
              <a:schemeClr val="tx1"/>
            </a:solidFill>
            <a:round/>
            <a:tailEnd type="arrow" w="med" len="med"/>
          </a:ln>
          <a:effectLst/>
        </p:spPr>
        <p:txBody>
          <a:bodyPr wrap="none" anchor="ctr"/>
          <a:lstStyle/>
          <a:p>
            <a:endParaRPr lang="en-US"/>
          </a:p>
        </p:txBody>
      </p:sp>
      <p:sp>
        <p:nvSpPr>
          <p:cNvPr id="473264" name="Line 176"/>
          <p:cNvSpPr>
            <a:spLocks noChangeShapeType="1"/>
          </p:cNvSpPr>
          <p:nvPr/>
        </p:nvSpPr>
        <p:spPr bwMode="auto">
          <a:xfrm>
            <a:off x="2946400" y="4693561"/>
            <a:ext cx="990600" cy="990600"/>
          </a:xfrm>
          <a:prstGeom prst="line">
            <a:avLst/>
          </a:prstGeom>
          <a:noFill/>
          <a:ln w="12700">
            <a:solidFill>
              <a:schemeClr val="tx1"/>
            </a:solidFill>
            <a:round/>
            <a:tailEnd type="arrow" w="med" len="med"/>
          </a:ln>
          <a:effectLst/>
        </p:spPr>
        <p:txBody>
          <a:bodyPr wrap="none" anchor="ctr"/>
          <a:lstStyle/>
          <a:p>
            <a:endParaRPr lang="en-US"/>
          </a:p>
        </p:txBody>
      </p:sp>
      <p:sp>
        <p:nvSpPr>
          <p:cNvPr id="473260" name="Line 172"/>
          <p:cNvSpPr>
            <a:spLocks noChangeShapeType="1"/>
          </p:cNvSpPr>
          <p:nvPr/>
        </p:nvSpPr>
        <p:spPr bwMode="auto">
          <a:xfrm>
            <a:off x="2959100" y="4553861"/>
            <a:ext cx="2743200" cy="0"/>
          </a:xfrm>
          <a:prstGeom prst="line">
            <a:avLst/>
          </a:prstGeom>
          <a:noFill/>
          <a:ln w="12700">
            <a:solidFill>
              <a:schemeClr val="tx1"/>
            </a:solidFill>
            <a:round/>
          </a:ln>
          <a:effectLst/>
        </p:spPr>
        <p:txBody>
          <a:bodyPr wrap="none" anchor="ctr"/>
          <a:lstStyle/>
          <a:p>
            <a:endParaRPr lang="en-US"/>
          </a:p>
        </p:txBody>
      </p:sp>
      <p:sp>
        <p:nvSpPr>
          <p:cNvPr id="473163" name="Rectangle 75"/>
          <p:cNvSpPr>
            <a:spLocks noGrp="1" noChangeArrowheads="1"/>
          </p:cNvSpPr>
          <p:nvPr>
            <p:ph type="title"/>
          </p:nvPr>
        </p:nvSpPr>
        <p:spPr>
          <a:xfrm>
            <a:off x="550863" y="131767"/>
            <a:ext cx="8229600" cy="1143000"/>
          </a:xfrm>
          <a:noFill/>
        </p:spPr>
        <p:txBody>
          <a:bodyPr>
            <a:normAutofit fontScale="90000"/>
          </a:bodyPr>
          <a:lstStyle/>
          <a:p>
            <a:r>
              <a:rPr lang="en-US" altLang="zh-CN" dirty="0">
                <a:ea typeface="宋体" panose="02010600030101010101" pitchFamily="2" charset="-122"/>
              </a:rPr>
              <a:t>Example: Association Class Design</a:t>
            </a:r>
            <a:endParaRPr lang="en-US" altLang="zh-CN" dirty="0">
              <a:ea typeface="宋体" panose="02010600030101010101" pitchFamily="2" charset="-122"/>
            </a:endParaRPr>
          </a:p>
        </p:txBody>
      </p:sp>
      <p:sp>
        <p:nvSpPr>
          <p:cNvPr id="473166" name="Text Box 78"/>
          <p:cNvSpPr txBox="1">
            <a:spLocks noChangeArrowheads="1"/>
          </p:cNvSpPr>
          <p:nvPr/>
        </p:nvSpPr>
        <p:spPr bwMode="auto">
          <a:xfrm>
            <a:off x="3530600" y="3525161"/>
            <a:ext cx="2082800"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i="1">
                <a:solidFill>
                  <a:srgbClr val="00CCFF"/>
                </a:solidFill>
                <a:ea typeface="宋体" panose="02010600030101010101" pitchFamily="2" charset="-122"/>
              </a:rPr>
              <a:t>Design Decisions</a:t>
            </a:r>
            <a:endParaRPr lang="en-US" altLang="zh-CN" sz="1800" b="0" i="1">
              <a:solidFill>
                <a:srgbClr val="00CCFF"/>
              </a:solidFill>
              <a:ea typeface="宋体" panose="02010600030101010101" pitchFamily="2" charset="-122"/>
            </a:endParaRPr>
          </a:p>
        </p:txBody>
      </p:sp>
      <p:sp>
        <p:nvSpPr>
          <p:cNvPr id="473168" name="AutoShape 80"/>
          <p:cNvSpPr>
            <a:spLocks noChangeArrowheads="1"/>
          </p:cNvSpPr>
          <p:nvPr/>
        </p:nvSpPr>
        <p:spPr bwMode="auto">
          <a:xfrm>
            <a:off x="2530475" y="3553736"/>
            <a:ext cx="374650" cy="434975"/>
          </a:xfrm>
          <a:prstGeom prst="downArrow">
            <a:avLst>
              <a:gd name="adj1" fmla="val 60167"/>
              <a:gd name="adj2" fmla="val 50848"/>
            </a:avLst>
          </a:prstGeom>
          <a:solidFill>
            <a:schemeClr val="hlink"/>
          </a:solidFill>
          <a:ln w="12700">
            <a:noFill/>
            <a:miter lim="800000"/>
            <a:headEnd type="none" w="sm" len="sm"/>
            <a:tailEnd type="none" w="lg" len="lg"/>
          </a:ln>
          <a:effectLst/>
        </p:spPr>
        <p:txBody>
          <a:bodyPr wrap="none" anchor="ctr"/>
          <a:lstStyle/>
          <a:p>
            <a:endParaRPr lang="en-US"/>
          </a:p>
        </p:txBody>
      </p:sp>
      <p:sp>
        <p:nvSpPr>
          <p:cNvPr id="473171" name="Line 83"/>
          <p:cNvSpPr>
            <a:spLocks noChangeShapeType="1"/>
          </p:cNvSpPr>
          <p:nvPr/>
        </p:nvSpPr>
        <p:spPr bwMode="auto">
          <a:xfrm flipV="1">
            <a:off x="3709988" y="1523324"/>
            <a:ext cx="0" cy="812800"/>
          </a:xfrm>
          <a:prstGeom prst="line">
            <a:avLst/>
          </a:prstGeom>
          <a:noFill/>
          <a:ln w="12700">
            <a:solidFill>
              <a:schemeClr val="tx1"/>
            </a:solidFill>
            <a:prstDash val="dash"/>
            <a:round/>
          </a:ln>
        </p:spPr>
        <p:txBody>
          <a:bodyPr/>
          <a:lstStyle/>
          <a:p>
            <a:endParaRPr lang="en-US"/>
          </a:p>
        </p:txBody>
      </p:sp>
      <p:sp>
        <p:nvSpPr>
          <p:cNvPr id="473178" name="Rectangle 90"/>
          <p:cNvSpPr>
            <a:spLocks noChangeArrowheads="1"/>
          </p:cNvSpPr>
          <p:nvPr/>
        </p:nvSpPr>
        <p:spPr bwMode="auto">
          <a:xfrm>
            <a:off x="3011488" y="1613811"/>
            <a:ext cx="188912"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a:t>
            </a:r>
            <a:endParaRPr lang="en-US" altLang="zh-CN" sz="1000" b="0">
              <a:solidFill>
                <a:srgbClr val="FFFF00"/>
              </a:solidFill>
              <a:latin typeface="ZapfHumnst BT" pitchFamily="34" charset="0"/>
              <a:ea typeface="宋体" panose="02010600030101010101" pitchFamily="2" charset="-122"/>
            </a:endParaRPr>
          </a:p>
        </p:txBody>
      </p:sp>
      <p:sp>
        <p:nvSpPr>
          <p:cNvPr id="473180" name="Rectangle 92"/>
          <p:cNvSpPr>
            <a:spLocks noChangeArrowheads="1"/>
          </p:cNvSpPr>
          <p:nvPr/>
        </p:nvSpPr>
        <p:spPr bwMode="auto">
          <a:xfrm>
            <a:off x="5445125" y="1613811"/>
            <a:ext cx="2095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0..4</a:t>
            </a:r>
            <a:endParaRPr lang="en-US" altLang="zh-CN" sz="1000" b="0">
              <a:solidFill>
                <a:srgbClr val="FFFF00"/>
              </a:solidFill>
              <a:latin typeface="ZapfHumnst BT" pitchFamily="34" charset="0"/>
              <a:ea typeface="宋体" panose="02010600030101010101" pitchFamily="2" charset="-122"/>
            </a:endParaRPr>
          </a:p>
        </p:txBody>
      </p:sp>
      <p:sp>
        <p:nvSpPr>
          <p:cNvPr id="473181" name="Rectangle 93"/>
          <p:cNvSpPr>
            <a:spLocks noChangeArrowheads="1"/>
          </p:cNvSpPr>
          <p:nvPr/>
        </p:nvSpPr>
        <p:spPr bwMode="auto">
          <a:xfrm>
            <a:off x="4321175" y="1613811"/>
            <a:ext cx="1004888"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 primaryCourses</a:t>
            </a:r>
            <a:endParaRPr lang="en-US" altLang="zh-CN" sz="1000" b="0">
              <a:solidFill>
                <a:srgbClr val="FFFF00"/>
              </a:solidFill>
              <a:latin typeface="ZapfHumnst BT" pitchFamily="34" charset="0"/>
              <a:ea typeface="宋体" panose="02010600030101010101" pitchFamily="2" charset="-122"/>
            </a:endParaRPr>
          </a:p>
        </p:txBody>
      </p:sp>
      <p:sp>
        <p:nvSpPr>
          <p:cNvPr id="473182" name="Rectangle 94"/>
          <p:cNvSpPr>
            <a:spLocks noChangeArrowheads="1"/>
          </p:cNvSpPr>
          <p:nvPr/>
        </p:nvSpPr>
        <p:spPr bwMode="auto">
          <a:xfrm>
            <a:off x="4279900" y="1159786"/>
            <a:ext cx="1071563"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 alternateCourses</a:t>
            </a:r>
            <a:endParaRPr lang="en-US" altLang="zh-CN" sz="1000" b="0">
              <a:solidFill>
                <a:srgbClr val="FFFF00"/>
              </a:solidFill>
              <a:latin typeface="ZapfHumnst BT" pitchFamily="34" charset="0"/>
              <a:ea typeface="宋体" panose="02010600030101010101" pitchFamily="2" charset="-122"/>
            </a:endParaRPr>
          </a:p>
        </p:txBody>
      </p:sp>
      <p:sp>
        <p:nvSpPr>
          <p:cNvPr id="473183" name="Rectangle 95"/>
          <p:cNvSpPr>
            <a:spLocks noChangeArrowheads="1"/>
          </p:cNvSpPr>
          <p:nvPr/>
        </p:nvSpPr>
        <p:spPr bwMode="auto">
          <a:xfrm>
            <a:off x="3011488" y="1150261"/>
            <a:ext cx="188912"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a:t>
            </a:r>
            <a:endParaRPr lang="en-US" altLang="zh-CN" sz="1000" b="0">
              <a:solidFill>
                <a:srgbClr val="FFFF00"/>
              </a:solidFill>
              <a:latin typeface="ZapfHumnst BT" pitchFamily="34" charset="0"/>
              <a:ea typeface="宋体" panose="02010600030101010101" pitchFamily="2" charset="-122"/>
            </a:endParaRPr>
          </a:p>
        </p:txBody>
      </p:sp>
      <p:sp>
        <p:nvSpPr>
          <p:cNvPr id="473184" name="Rectangle 96"/>
          <p:cNvSpPr>
            <a:spLocks noChangeArrowheads="1"/>
          </p:cNvSpPr>
          <p:nvPr/>
        </p:nvSpPr>
        <p:spPr bwMode="auto">
          <a:xfrm>
            <a:off x="5419725" y="1153436"/>
            <a:ext cx="2095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0..2</a:t>
            </a:r>
            <a:endParaRPr lang="en-US" altLang="zh-CN" sz="1000" b="0">
              <a:solidFill>
                <a:srgbClr val="FFFF00"/>
              </a:solidFill>
              <a:latin typeface="ZapfHumnst BT" pitchFamily="34" charset="0"/>
              <a:ea typeface="宋体" panose="02010600030101010101" pitchFamily="2" charset="-122"/>
            </a:endParaRPr>
          </a:p>
        </p:txBody>
      </p:sp>
      <p:sp>
        <p:nvSpPr>
          <p:cNvPr id="473186" name="Rectangle 98"/>
          <p:cNvSpPr>
            <a:spLocks noChangeArrowheads="1"/>
          </p:cNvSpPr>
          <p:nvPr/>
        </p:nvSpPr>
        <p:spPr bwMode="auto">
          <a:xfrm>
            <a:off x="2508250" y="2336124"/>
            <a:ext cx="2406650" cy="985837"/>
          </a:xfrm>
          <a:prstGeom prst="rect">
            <a:avLst/>
          </a:prstGeom>
          <a:solidFill>
            <a:srgbClr val="FFFFCC"/>
          </a:solidFill>
          <a:ln w="12700">
            <a:solidFill>
              <a:srgbClr val="990033"/>
            </a:solidFill>
            <a:miter lim="800000"/>
          </a:ln>
        </p:spPr>
        <p:txBody>
          <a:bodyPr/>
          <a:lstStyle/>
          <a:p>
            <a:endParaRPr lang="en-US"/>
          </a:p>
        </p:txBody>
      </p:sp>
      <p:sp>
        <p:nvSpPr>
          <p:cNvPr id="473187" name="Rectangle 99"/>
          <p:cNvSpPr>
            <a:spLocks noChangeArrowheads="1"/>
          </p:cNvSpPr>
          <p:nvPr/>
        </p:nvSpPr>
        <p:spPr bwMode="auto">
          <a:xfrm>
            <a:off x="2873375" y="2404386"/>
            <a:ext cx="1792288"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PrimaryScheduleOfferingInfo</a:t>
            </a:r>
            <a:endParaRPr lang="en-US" altLang="zh-CN" sz="1100" b="0">
              <a:solidFill>
                <a:schemeClr val="bg2"/>
              </a:solidFill>
              <a:ea typeface="宋体" panose="02010600030101010101" pitchFamily="2" charset="-122"/>
            </a:endParaRPr>
          </a:p>
        </p:txBody>
      </p:sp>
      <p:sp>
        <p:nvSpPr>
          <p:cNvPr id="473188" name="Rectangle 100"/>
          <p:cNvSpPr>
            <a:spLocks noChangeArrowheads="1"/>
          </p:cNvSpPr>
          <p:nvPr/>
        </p:nvSpPr>
        <p:spPr bwMode="auto">
          <a:xfrm>
            <a:off x="2508250" y="2650449"/>
            <a:ext cx="2406650" cy="671512"/>
          </a:xfrm>
          <a:prstGeom prst="rect">
            <a:avLst/>
          </a:prstGeom>
          <a:solidFill>
            <a:srgbClr val="FFFFCC"/>
          </a:solidFill>
          <a:ln w="12700">
            <a:solidFill>
              <a:srgbClr val="990033"/>
            </a:solidFill>
            <a:miter lim="800000"/>
          </a:ln>
        </p:spPr>
        <p:txBody>
          <a:bodyPr/>
          <a:lstStyle/>
          <a:p>
            <a:endParaRPr lang="en-US"/>
          </a:p>
        </p:txBody>
      </p:sp>
      <p:sp>
        <p:nvSpPr>
          <p:cNvPr id="473189" name="Rectangle 101"/>
          <p:cNvSpPr>
            <a:spLocks noChangeArrowheads="1"/>
          </p:cNvSpPr>
          <p:nvPr/>
        </p:nvSpPr>
        <p:spPr bwMode="auto">
          <a:xfrm>
            <a:off x="2508250" y="2831424"/>
            <a:ext cx="2406650" cy="490537"/>
          </a:xfrm>
          <a:prstGeom prst="rect">
            <a:avLst/>
          </a:prstGeom>
          <a:solidFill>
            <a:srgbClr val="FFFFCC"/>
          </a:solidFill>
          <a:ln w="12700">
            <a:solidFill>
              <a:srgbClr val="990033"/>
            </a:solidFill>
            <a:miter lim="800000"/>
          </a:ln>
        </p:spPr>
        <p:txBody>
          <a:bodyPr/>
          <a:lstStyle/>
          <a:p>
            <a:endParaRPr lang="en-US"/>
          </a:p>
        </p:txBody>
      </p:sp>
      <p:sp>
        <p:nvSpPr>
          <p:cNvPr id="473190" name="Rectangle 102"/>
          <p:cNvSpPr>
            <a:spLocks noChangeArrowheads="1"/>
          </p:cNvSpPr>
          <p:nvPr/>
        </p:nvSpPr>
        <p:spPr bwMode="auto">
          <a:xfrm>
            <a:off x="2560638" y="2666324"/>
            <a:ext cx="400050"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grade</a:t>
            </a:r>
            <a:endParaRPr lang="en-US" altLang="zh-CN" sz="1000" b="0">
              <a:solidFill>
                <a:schemeClr val="bg2"/>
              </a:solidFill>
              <a:latin typeface="ZapfHumnst BT" pitchFamily="34" charset="0"/>
              <a:ea typeface="宋体" panose="02010600030101010101" pitchFamily="2" charset="-122"/>
            </a:endParaRPr>
          </a:p>
        </p:txBody>
      </p:sp>
      <p:sp>
        <p:nvSpPr>
          <p:cNvPr id="473191" name="Rectangle 103"/>
          <p:cNvSpPr>
            <a:spLocks noChangeArrowheads="1"/>
          </p:cNvSpPr>
          <p:nvPr/>
        </p:nvSpPr>
        <p:spPr bwMode="auto">
          <a:xfrm>
            <a:off x="2541588" y="2855236"/>
            <a:ext cx="1114425"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is enrolled in? ()</a:t>
            </a:r>
            <a:endParaRPr lang="en-US" altLang="zh-CN" sz="1000" b="0">
              <a:solidFill>
                <a:schemeClr val="bg2"/>
              </a:solidFill>
              <a:latin typeface="ZapfHumnst BT" pitchFamily="34" charset="0"/>
              <a:ea typeface="宋体" panose="02010600030101010101" pitchFamily="2" charset="-122"/>
            </a:endParaRPr>
          </a:p>
        </p:txBody>
      </p:sp>
      <p:sp>
        <p:nvSpPr>
          <p:cNvPr id="473192" name="Rectangle 104"/>
          <p:cNvSpPr>
            <a:spLocks noChangeArrowheads="1"/>
          </p:cNvSpPr>
          <p:nvPr/>
        </p:nvSpPr>
        <p:spPr bwMode="auto">
          <a:xfrm>
            <a:off x="2541588" y="2996524"/>
            <a:ext cx="1403350"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mark as enrolled in ()</a:t>
            </a:r>
            <a:endParaRPr lang="en-US" altLang="zh-CN" sz="1000" b="0">
              <a:solidFill>
                <a:schemeClr val="bg2"/>
              </a:solidFill>
              <a:latin typeface="ZapfHumnst BT" pitchFamily="34" charset="0"/>
              <a:ea typeface="宋体" panose="02010600030101010101" pitchFamily="2" charset="-122"/>
            </a:endParaRPr>
          </a:p>
        </p:txBody>
      </p:sp>
      <p:sp>
        <p:nvSpPr>
          <p:cNvPr id="473193" name="Rectangle 105"/>
          <p:cNvSpPr>
            <a:spLocks noChangeArrowheads="1"/>
          </p:cNvSpPr>
          <p:nvPr/>
        </p:nvSpPr>
        <p:spPr bwMode="auto">
          <a:xfrm>
            <a:off x="2541588" y="3137811"/>
            <a:ext cx="1404937"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mark as committed ()</a:t>
            </a:r>
            <a:endParaRPr lang="en-US" altLang="zh-CN" sz="1000" b="0">
              <a:solidFill>
                <a:schemeClr val="bg2"/>
              </a:solidFill>
              <a:latin typeface="ZapfHumnst BT" pitchFamily="34" charset="0"/>
              <a:ea typeface="宋体" panose="02010600030101010101" pitchFamily="2" charset="-122"/>
            </a:endParaRPr>
          </a:p>
        </p:txBody>
      </p:sp>
      <p:sp>
        <p:nvSpPr>
          <p:cNvPr id="473175" name="Rectangle 87"/>
          <p:cNvSpPr>
            <a:spLocks noChangeArrowheads="1"/>
          </p:cNvSpPr>
          <p:nvPr/>
        </p:nvSpPr>
        <p:spPr bwMode="auto">
          <a:xfrm>
            <a:off x="2160588" y="1261386"/>
            <a:ext cx="800100" cy="485775"/>
          </a:xfrm>
          <a:prstGeom prst="rect">
            <a:avLst/>
          </a:prstGeom>
          <a:solidFill>
            <a:srgbClr val="FFFFCC"/>
          </a:solidFill>
          <a:ln w="12700">
            <a:solidFill>
              <a:srgbClr val="990033"/>
            </a:solidFill>
            <a:miter lim="800000"/>
          </a:ln>
        </p:spPr>
        <p:txBody>
          <a:bodyPr/>
          <a:lstStyle/>
          <a:p>
            <a:endParaRPr lang="en-US"/>
          </a:p>
        </p:txBody>
      </p:sp>
      <p:sp>
        <p:nvSpPr>
          <p:cNvPr id="473176" name="Rectangle 88"/>
          <p:cNvSpPr>
            <a:spLocks noChangeArrowheads="1"/>
          </p:cNvSpPr>
          <p:nvPr/>
        </p:nvSpPr>
        <p:spPr bwMode="auto">
          <a:xfrm>
            <a:off x="2263775" y="1380449"/>
            <a:ext cx="58420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Schedule</a:t>
            </a:r>
            <a:endParaRPr lang="en-US" altLang="zh-CN" sz="1100" b="0">
              <a:solidFill>
                <a:schemeClr val="bg2"/>
              </a:solidFill>
              <a:ea typeface="宋体" panose="02010600030101010101" pitchFamily="2" charset="-122"/>
            </a:endParaRPr>
          </a:p>
        </p:txBody>
      </p:sp>
      <p:sp>
        <p:nvSpPr>
          <p:cNvPr id="473195" name="Line 107"/>
          <p:cNvSpPr>
            <a:spLocks noChangeShapeType="1"/>
          </p:cNvSpPr>
          <p:nvPr/>
        </p:nvSpPr>
        <p:spPr bwMode="auto">
          <a:xfrm>
            <a:off x="2159000" y="1582061"/>
            <a:ext cx="800100" cy="0"/>
          </a:xfrm>
          <a:prstGeom prst="line">
            <a:avLst/>
          </a:prstGeom>
          <a:noFill/>
          <a:ln w="12700">
            <a:solidFill>
              <a:srgbClr val="990033"/>
            </a:solidFill>
            <a:round/>
          </a:ln>
          <a:effectLst/>
        </p:spPr>
        <p:txBody>
          <a:bodyPr/>
          <a:lstStyle/>
          <a:p>
            <a:endParaRPr lang="en-US"/>
          </a:p>
        </p:txBody>
      </p:sp>
      <p:sp>
        <p:nvSpPr>
          <p:cNvPr id="473196" name="Line 108"/>
          <p:cNvSpPr>
            <a:spLocks noChangeShapeType="1"/>
          </p:cNvSpPr>
          <p:nvPr/>
        </p:nvSpPr>
        <p:spPr bwMode="auto">
          <a:xfrm>
            <a:off x="2159000" y="1658261"/>
            <a:ext cx="800100" cy="0"/>
          </a:xfrm>
          <a:prstGeom prst="line">
            <a:avLst/>
          </a:prstGeom>
          <a:noFill/>
          <a:ln w="12700">
            <a:solidFill>
              <a:srgbClr val="990033"/>
            </a:solidFill>
            <a:round/>
          </a:ln>
          <a:effectLst/>
        </p:spPr>
        <p:txBody>
          <a:bodyPr/>
          <a:lstStyle/>
          <a:p>
            <a:endParaRPr lang="en-US"/>
          </a:p>
        </p:txBody>
      </p:sp>
      <p:sp>
        <p:nvSpPr>
          <p:cNvPr id="473172" name="Rectangle 84"/>
          <p:cNvSpPr>
            <a:spLocks noChangeArrowheads="1"/>
          </p:cNvSpPr>
          <p:nvPr/>
        </p:nvSpPr>
        <p:spPr bwMode="auto">
          <a:xfrm>
            <a:off x="5691188" y="1261386"/>
            <a:ext cx="1244600" cy="485775"/>
          </a:xfrm>
          <a:prstGeom prst="rect">
            <a:avLst/>
          </a:prstGeom>
          <a:solidFill>
            <a:srgbClr val="FFFFCC"/>
          </a:solidFill>
          <a:ln w="12700">
            <a:solidFill>
              <a:srgbClr val="990033"/>
            </a:solidFill>
            <a:miter lim="800000"/>
          </a:ln>
        </p:spPr>
        <p:txBody>
          <a:bodyPr/>
          <a:lstStyle/>
          <a:p>
            <a:endParaRPr lang="en-US"/>
          </a:p>
        </p:txBody>
      </p:sp>
      <p:sp>
        <p:nvSpPr>
          <p:cNvPr id="473173" name="Rectangle 85"/>
          <p:cNvSpPr>
            <a:spLocks noChangeArrowheads="1"/>
          </p:cNvSpPr>
          <p:nvPr/>
        </p:nvSpPr>
        <p:spPr bwMode="auto">
          <a:xfrm>
            <a:off x="5832475" y="1375686"/>
            <a:ext cx="9461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CourseOffering</a:t>
            </a:r>
            <a:endParaRPr lang="en-US" altLang="zh-CN" sz="1100" b="0">
              <a:solidFill>
                <a:schemeClr val="bg2"/>
              </a:solidFill>
              <a:ea typeface="宋体" panose="02010600030101010101" pitchFamily="2" charset="-122"/>
            </a:endParaRPr>
          </a:p>
        </p:txBody>
      </p:sp>
      <p:sp>
        <p:nvSpPr>
          <p:cNvPr id="473197" name="Line 109"/>
          <p:cNvSpPr>
            <a:spLocks noChangeShapeType="1"/>
          </p:cNvSpPr>
          <p:nvPr/>
        </p:nvSpPr>
        <p:spPr bwMode="auto">
          <a:xfrm>
            <a:off x="5689600" y="1582061"/>
            <a:ext cx="1243013" cy="0"/>
          </a:xfrm>
          <a:prstGeom prst="line">
            <a:avLst/>
          </a:prstGeom>
          <a:noFill/>
          <a:ln w="12700">
            <a:solidFill>
              <a:srgbClr val="990033"/>
            </a:solidFill>
            <a:round/>
          </a:ln>
          <a:effectLst/>
        </p:spPr>
        <p:txBody>
          <a:bodyPr/>
          <a:lstStyle/>
          <a:p>
            <a:endParaRPr lang="en-US"/>
          </a:p>
        </p:txBody>
      </p:sp>
      <p:sp>
        <p:nvSpPr>
          <p:cNvPr id="473198" name="Line 110"/>
          <p:cNvSpPr>
            <a:spLocks noChangeShapeType="1"/>
          </p:cNvSpPr>
          <p:nvPr/>
        </p:nvSpPr>
        <p:spPr bwMode="auto">
          <a:xfrm>
            <a:off x="5689600" y="1658261"/>
            <a:ext cx="1243013" cy="0"/>
          </a:xfrm>
          <a:prstGeom prst="line">
            <a:avLst/>
          </a:prstGeom>
          <a:noFill/>
          <a:ln w="12700">
            <a:solidFill>
              <a:srgbClr val="990033"/>
            </a:solidFill>
            <a:round/>
          </a:ln>
          <a:effectLst/>
        </p:spPr>
        <p:txBody>
          <a:bodyPr/>
          <a:lstStyle/>
          <a:p>
            <a:endParaRPr lang="en-US"/>
          </a:p>
        </p:txBody>
      </p:sp>
      <p:sp>
        <p:nvSpPr>
          <p:cNvPr id="473233" name="Rectangle 145"/>
          <p:cNvSpPr>
            <a:spLocks noChangeArrowheads="1"/>
          </p:cNvSpPr>
          <p:nvPr/>
        </p:nvSpPr>
        <p:spPr bwMode="auto">
          <a:xfrm>
            <a:off x="5691188" y="4398286"/>
            <a:ext cx="1244600" cy="485775"/>
          </a:xfrm>
          <a:prstGeom prst="rect">
            <a:avLst/>
          </a:prstGeom>
          <a:solidFill>
            <a:srgbClr val="FFFFCC"/>
          </a:solidFill>
          <a:ln w="12700">
            <a:solidFill>
              <a:srgbClr val="990033"/>
            </a:solidFill>
            <a:miter lim="800000"/>
          </a:ln>
        </p:spPr>
        <p:txBody>
          <a:bodyPr/>
          <a:lstStyle/>
          <a:p>
            <a:endParaRPr lang="en-US"/>
          </a:p>
        </p:txBody>
      </p:sp>
      <p:sp>
        <p:nvSpPr>
          <p:cNvPr id="473234" name="Rectangle 146"/>
          <p:cNvSpPr>
            <a:spLocks noChangeArrowheads="1"/>
          </p:cNvSpPr>
          <p:nvPr/>
        </p:nvSpPr>
        <p:spPr bwMode="auto">
          <a:xfrm>
            <a:off x="5832475" y="4493536"/>
            <a:ext cx="94615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CourseOffering</a:t>
            </a:r>
            <a:endParaRPr lang="en-US" altLang="zh-CN" sz="1100" b="0">
              <a:solidFill>
                <a:schemeClr val="bg2"/>
              </a:solidFill>
              <a:ea typeface="宋体" panose="02010600030101010101" pitchFamily="2" charset="-122"/>
            </a:endParaRPr>
          </a:p>
        </p:txBody>
      </p:sp>
      <p:sp>
        <p:nvSpPr>
          <p:cNvPr id="473236" name="Rectangle 148"/>
          <p:cNvSpPr>
            <a:spLocks noChangeArrowheads="1"/>
          </p:cNvSpPr>
          <p:nvPr/>
        </p:nvSpPr>
        <p:spPr bwMode="auto">
          <a:xfrm>
            <a:off x="2160588" y="4334786"/>
            <a:ext cx="800100" cy="485775"/>
          </a:xfrm>
          <a:prstGeom prst="rect">
            <a:avLst/>
          </a:prstGeom>
          <a:solidFill>
            <a:srgbClr val="FFFFCC"/>
          </a:solidFill>
          <a:ln w="12700">
            <a:solidFill>
              <a:srgbClr val="990033"/>
            </a:solidFill>
            <a:miter lim="800000"/>
          </a:ln>
        </p:spPr>
        <p:txBody>
          <a:bodyPr/>
          <a:lstStyle/>
          <a:p>
            <a:endParaRPr lang="en-US"/>
          </a:p>
        </p:txBody>
      </p:sp>
      <p:sp>
        <p:nvSpPr>
          <p:cNvPr id="473237" name="Rectangle 149"/>
          <p:cNvSpPr>
            <a:spLocks noChangeArrowheads="1"/>
          </p:cNvSpPr>
          <p:nvPr/>
        </p:nvSpPr>
        <p:spPr bwMode="auto">
          <a:xfrm>
            <a:off x="2263775" y="4434799"/>
            <a:ext cx="584200"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Schedule</a:t>
            </a:r>
            <a:endParaRPr lang="en-US" altLang="zh-CN" sz="1100" b="0">
              <a:solidFill>
                <a:schemeClr val="bg2"/>
              </a:solidFill>
              <a:ea typeface="宋体" panose="02010600030101010101" pitchFamily="2" charset="-122"/>
            </a:endParaRPr>
          </a:p>
        </p:txBody>
      </p:sp>
      <p:sp>
        <p:nvSpPr>
          <p:cNvPr id="473239" name="Rectangle 151"/>
          <p:cNvSpPr>
            <a:spLocks noChangeArrowheads="1"/>
          </p:cNvSpPr>
          <p:nvPr/>
        </p:nvSpPr>
        <p:spPr bwMode="auto">
          <a:xfrm>
            <a:off x="2998788" y="4863424"/>
            <a:ext cx="698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1</a:t>
            </a:r>
            <a:endParaRPr lang="en-US" altLang="zh-CN" sz="1000" b="0">
              <a:solidFill>
                <a:srgbClr val="FFFF00"/>
              </a:solidFill>
              <a:latin typeface="ZapfHumnst BT" pitchFamily="34" charset="0"/>
              <a:ea typeface="宋体" panose="02010600030101010101" pitchFamily="2" charset="-122"/>
            </a:endParaRPr>
          </a:p>
        </p:txBody>
      </p:sp>
      <p:sp>
        <p:nvSpPr>
          <p:cNvPr id="473241" name="Rectangle 153"/>
          <p:cNvSpPr>
            <a:spLocks noChangeArrowheads="1"/>
          </p:cNvSpPr>
          <p:nvPr/>
        </p:nvSpPr>
        <p:spPr bwMode="auto">
          <a:xfrm>
            <a:off x="6169025" y="5152349"/>
            <a:ext cx="188913"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a:t>
            </a:r>
            <a:endParaRPr lang="en-US" altLang="zh-CN" sz="1000" b="0">
              <a:solidFill>
                <a:srgbClr val="FFFF00"/>
              </a:solidFill>
              <a:latin typeface="ZapfHumnst BT" pitchFamily="34" charset="0"/>
              <a:ea typeface="宋体" panose="02010600030101010101" pitchFamily="2" charset="-122"/>
            </a:endParaRPr>
          </a:p>
        </p:txBody>
      </p:sp>
      <p:sp>
        <p:nvSpPr>
          <p:cNvPr id="473242" name="Rectangle 154"/>
          <p:cNvSpPr>
            <a:spLocks noChangeArrowheads="1"/>
          </p:cNvSpPr>
          <p:nvPr/>
        </p:nvSpPr>
        <p:spPr bwMode="auto">
          <a:xfrm>
            <a:off x="4816475" y="5119011"/>
            <a:ext cx="1109663"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 theCourseOffering</a:t>
            </a:r>
            <a:endParaRPr lang="en-US" altLang="zh-CN" sz="1000" b="0">
              <a:solidFill>
                <a:srgbClr val="FFFF00"/>
              </a:solidFill>
              <a:latin typeface="ZapfHumnst BT" pitchFamily="34" charset="0"/>
              <a:ea typeface="宋体" panose="02010600030101010101" pitchFamily="2" charset="-122"/>
            </a:endParaRPr>
          </a:p>
        </p:txBody>
      </p:sp>
      <p:sp>
        <p:nvSpPr>
          <p:cNvPr id="473243" name="Rectangle 155"/>
          <p:cNvSpPr>
            <a:spLocks noChangeArrowheads="1"/>
          </p:cNvSpPr>
          <p:nvPr/>
        </p:nvSpPr>
        <p:spPr bwMode="auto">
          <a:xfrm>
            <a:off x="4216400" y="4334786"/>
            <a:ext cx="1071563"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 alternateCourses</a:t>
            </a:r>
            <a:endParaRPr lang="en-US" altLang="zh-CN" sz="1000" b="0">
              <a:solidFill>
                <a:srgbClr val="FFFF00"/>
              </a:solidFill>
              <a:latin typeface="ZapfHumnst BT" pitchFamily="34" charset="0"/>
              <a:ea typeface="宋体" panose="02010600030101010101" pitchFamily="2" charset="-122"/>
            </a:endParaRPr>
          </a:p>
        </p:txBody>
      </p:sp>
      <p:sp>
        <p:nvSpPr>
          <p:cNvPr id="473244" name="Rectangle 156"/>
          <p:cNvSpPr>
            <a:spLocks noChangeArrowheads="1"/>
          </p:cNvSpPr>
          <p:nvPr/>
        </p:nvSpPr>
        <p:spPr bwMode="auto">
          <a:xfrm>
            <a:off x="3049588" y="4363361"/>
            <a:ext cx="188912"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a:t>
            </a:r>
            <a:endParaRPr lang="en-US" altLang="zh-CN" sz="1000" b="0">
              <a:solidFill>
                <a:srgbClr val="FFFF00"/>
              </a:solidFill>
              <a:latin typeface="ZapfHumnst BT" pitchFamily="34" charset="0"/>
              <a:ea typeface="宋体" panose="02010600030101010101" pitchFamily="2" charset="-122"/>
            </a:endParaRPr>
          </a:p>
        </p:txBody>
      </p:sp>
      <p:sp>
        <p:nvSpPr>
          <p:cNvPr id="473245" name="Rectangle 157"/>
          <p:cNvSpPr>
            <a:spLocks noChangeArrowheads="1"/>
          </p:cNvSpPr>
          <p:nvPr/>
        </p:nvSpPr>
        <p:spPr bwMode="auto">
          <a:xfrm>
            <a:off x="5381625" y="4350661"/>
            <a:ext cx="2095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0..2</a:t>
            </a:r>
            <a:endParaRPr lang="en-US" altLang="zh-CN" sz="1000" b="0">
              <a:solidFill>
                <a:srgbClr val="FFFF00"/>
              </a:solidFill>
              <a:latin typeface="ZapfHumnst BT" pitchFamily="34" charset="0"/>
              <a:ea typeface="宋体" panose="02010600030101010101" pitchFamily="2" charset="-122"/>
            </a:endParaRPr>
          </a:p>
        </p:txBody>
      </p:sp>
      <p:sp>
        <p:nvSpPr>
          <p:cNvPr id="473247" name="Rectangle 159"/>
          <p:cNvSpPr>
            <a:spLocks noChangeArrowheads="1"/>
          </p:cNvSpPr>
          <p:nvPr/>
        </p:nvSpPr>
        <p:spPr bwMode="auto">
          <a:xfrm>
            <a:off x="3956050" y="5371424"/>
            <a:ext cx="2406650" cy="985837"/>
          </a:xfrm>
          <a:prstGeom prst="rect">
            <a:avLst/>
          </a:prstGeom>
          <a:solidFill>
            <a:srgbClr val="FFFFCC"/>
          </a:solidFill>
          <a:ln w="12700">
            <a:solidFill>
              <a:srgbClr val="990033"/>
            </a:solidFill>
            <a:miter lim="800000"/>
          </a:ln>
        </p:spPr>
        <p:txBody>
          <a:bodyPr/>
          <a:lstStyle/>
          <a:p>
            <a:endParaRPr lang="en-US"/>
          </a:p>
        </p:txBody>
      </p:sp>
      <p:sp>
        <p:nvSpPr>
          <p:cNvPr id="473248" name="Rectangle 160"/>
          <p:cNvSpPr>
            <a:spLocks noChangeArrowheads="1"/>
          </p:cNvSpPr>
          <p:nvPr/>
        </p:nvSpPr>
        <p:spPr bwMode="auto">
          <a:xfrm>
            <a:off x="4321175" y="5458736"/>
            <a:ext cx="1792288" cy="168275"/>
          </a:xfrm>
          <a:prstGeom prst="rect">
            <a:avLst/>
          </a:prstGeom>
          <a:noFill/>
          <a:ln w="9525">
            <a:noFill/>
            <a:miter lim="800000"/>
          </a:ln>
        </p:spPr>
        <p:txBody>
          <a:bodyPr wrap="none" lIns="0" tIns="0" rIns="0" bIns="0">
            <a:spAutoFit/>
          </a:bodyPr>
          <a:lstStyle/>
          <a:p>
            <a:r>
              <a:rPr lang="en-US" altLang="zh-CN" sz="1100" b="0">
                <a:solidFill>
                  <a:schemeClr val="bg2"/>
                </a:solidFill>
                <a:ea typeface="宋体" panose="02010600030101010101" pitchFamily="2" charset="-122"/>
              </a:rPr>
              <a:t>PrimaryScheduleOfferingInfo</a:t>
            </a:r>
            <a:endParaRPr lang="en-US" altLang="zh-CN" sz="1100" b="0">
              <a:solidFill>
                <a:schemeClr val="bg2"/>
              </a:solidFill>
              <a:ea typeface="宋体" panose="02010600030101010101" pitchFamily="2" charset="-122"/>
            </a:endParaRPr>
          </a:p>
        </p:txBody>
      </p:sp>
      <p:sp>
        <p:nvSpPr>
          <p:cNvPr id="473249" name="Rectangle 161"/>
          <p:cNvSpPr>
            <a:spLocks noChangeArrowheads="1"/>
          </p:cNvSpPr>
          <p:nvPr/>
        </p:nvSpPr>
        <p:spPr bwMode="auto">
          <a:xfrm>
            <a:off x="3956050" y="5685749"/>
            <a:ext cx="2406650" cy="671512"/>
          </a:xfrm>
          <a:prstGeom prst="rect">
            <a:avLst/>
          </a:prstGeom>
          <a:solidFill>
            <a:srgbClr val="FFFFCC"/>
          </a:solidFill>
          <a:ln w="12700">
            <a:solidFill>
              <a:srgbClr val="990033"/>
            </a:solidFill>
            <a:miter lim="800000"/>
          </a:ln>
        </p:spPr>
        <p:txBody>
          <a:bodyPr/>
          <a:lstStyle/>
          <a:p>
            <a:endParaRPr lang="en-US"/>
          </a:p>
        </p:txBody>
      </p:sp>
      <p:sp>
        <p:nvSpPr>
          <p:cNvPr id="473250" name="Rectangle 162"/>
          <p:cNvSpPr>
            <a:spLocks noChangeArrowheads="1"/>
          </p:cNvSpPr>
          <p:nvPr/>
        </p:nvSpPr>
        <p:spPr bwMode="auto">
          <a:xfrm>
            <a:off x="3956050" y="5866724"/>
            <a:ext cx="2406650" cy="490537"/>
          </a:xfrm>
          <a:prstGeom prst="rect">
            <a:avLst/>
          </a:prstGeom>
          <a:solidFill>
            <a:srgbClr val="FFFFCC"/>
          </a:solidFill>
          <a:ln w="12700">
            <a:solidFill>
              <a:srgbClr val="990033"/>
            </a:solidFill>
            <a:miter lim="800000"/>
          </a:ln>
        </p:spPr>
        <p:txBody>
          <a:bodyPr/>
          <a:lstStyle/>
          <a:p>
            <a:endParaRPr lang="en-US"/>
          </a:p>
        </p:txBody>
      </p:sp>
      <p:sp>
        <p:nvSpPr>
          <p:cNvPr id="473251" name="Rectangle 163"/>
          <p:cNvSpPr>
            <a:spLocks noChangeArrowheads="1"/>
          </p:cNvSpPr>
          <p:nvPr/>
        </p:nvSpPr>
        <p:spPr bwMode="auto">
          <a:xfrm>
            <a:off x="4008438" y="5701624"/>
            <a:ext cx="400050"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grade</a:t>
            </a:r>
            <a:endParaRPr lang="en-US" altLang="zh-CN" sz="1000" b="0">
              <a:solidFill>
                <a:schemeClr val="bg2"/>
              </a:solidFill>
              <a:latin typeface="ZapfHumnst BT" pitchFamily="34" charset="0"/>
              <a:ea typeface="宋体" panose="02010600030101010101" pitchFamily="2" charset="-122"/>
            </a:endParaRPr>
          </a:p>
        </p:txBody>
      </p:sp>
      <p:sp>
        <p:nvSpPr>
          <p:cNvPr id="473252" name="Rectangle 164"/>
          <p:cNvSpPr>
            <a:spLocks noChangeArrowheads="1"/>
          </p:cNvSpPr>
          <p:nvPr/>
        </p:nvSpPr>
        <p:spPr bwMode="auto">
          <a:xfrm>
            <a:off x="3989388" y="5890536"/>
            <a:ext cx="1114425"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is enrolled in? ()</a:t>
            </a:r>
            <a:endParaRPr lang="en-US" altLang="zh-CN" sz="1000" b="0">
              <a:solidFill>
                <a:schemeClr val="bg2"/>
              </a:solidFill>
              <a:latin typeface="ZapfHumnst BT" pitchFamily="34" charset="0"/>
              <a:ea typeface="宋体" panose="02010600030101010101" pitchFamily="2" charset="-122"/>
            </a:endParaRPr>
          </a:p>
        </p:txBody>
      </p:sp>
      <p:sp>
        <p:nvSpPr>
          <p:cNvPr id="473253" name="Rectangle 165"/>
          <p:cNvSpPr>
            <a:spLocks noChangeArrowheads="1"/>
          </p:cNvSpPr>
          <p:nvPr/>
        </p:nvSpPr>
        <p:spPr bwMode="auto">
          <a:xfrm>
            <a:off x="3989388" y="6031824"/>
            <a:ext cx="1403350"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mark as enrolled in ()</a:t>
            </a:r>
            <a:endParaRPr lang="en-US" altLang="zh-CN" sz="1000" b="0">
              <a:solidFill>
                <a:schemeClr val="bg2"/>
              </a:solidFill>
              <a:latin typeface="ZapfHumnst BT" pitchFamily="34" charset="0"/>
              <a:ea typeface="宋体" panose="02010600030101010101" pitchFamily="2" charset="-122"/>
            </a:endParaRPr>
          </a:p>
        </p:txBody>
      </p:sp>
      <p:sp>
        <p:nvSpPr>
          <p:cNvPr id="473254" name="Rectangle 166"/>
          <p:cNvSpPr>
            <a:spLocks noChangeArrowheads="1"/>
          </p:cNvSpPr>
          <p:nvPr/>
        </p:nvSpPr>
        <p:spPr bwMode="auto">
          <a:xfrm>
            <a:off x="3989388" y="6173111"/>
            <a:ext cx="1404937" cy="152400"/>
          </a:xfrm>
          <a:prstGeom prst="rect">
            <a:avLst/>
          </a:prstGeom>
          <a:noFill/>
          <a:ln w="9525">
            <a:noFill/>
            <a:miter lim="800000"/>
          </a:ln>
        </p:spPr>
        <p:txBody>
          <a:bodyPr wrap="none" lIns="0" tIns="0" rIns="0" bIns="0">
            <a:spAutoFit/>
          </a:bodyPr>
          <a:lstStyle/>
          <a:p>
            <a:pPr algn="l"/>
            <a:r>
              <a:rPr lang="en-US" altLang="zh-CN" sz="1000" b="0">
                <a:solidFill>
                  <a:schemeClr val="bg2"/>
                </a:solidFill>
                <a:ea typeface="宋体" panose="02010600030101010101" pitchFamily="2" charset="-122"/>
              </a:rPr>
              <a:t>+ // mark as committed ()</a:t>
            </a:r>
            <a:endParaRPr lang="en-US" altLang="zh-CN" sz="1000" b="0">
              <a:solidFill>
                <a:schemeClr val="bg2"/>
              </a:solidFill>
              <a:latin typeface="ZapfHumnst BT" pitchFamily="34" charset="0"/>
              <a:ea typeface="宋体" panose="02010600030101010101" pitchFamily="2" charset="-122"/>
            </a:endParaRPr>
          </a:p>
        </p:txBody>
      </p:sp>
      <p:sp>
        <p:nvSpPr>
          <p:cNvPr id="473256" name="Line 168"/>
          <p:cNvSpPr>
            <a:spLocks noChangeShapeType="1"/>
          </p:cNvSpPr>
          <p:nvPr/>
        </p:nvSpPr>
        <p:spPr bwMode="auto">
          <a:xfrm>
            <a:off x="2159000" y="4655461"/>
            <a:ext cx="800100" cy="0"/>
          </a:xfrm>
          <a:prstGeom prst="line">
            <a:avLst/>
          </a:prstGeom>
          <a:noFill/>
          <a:ln w="12700">
            <a:solidFill>
              <a:srgbClr val="990033"/>
            </a:solidFill>
            <a:round/>
          </a:ln>
          <a:effectLst/>
        </p:spPr>
        <p:txBody>
          <a:bodyPr/>
          <a:lstStyle/>
          <a:p>
            <a:endParaRPr lang="en-US"/>
          </a:p>
        </p:txBody>
      </p:sp>
      <p:sp>
        <p:nvSpPr>
          <p:cNvPr id="473257" name="Line 169"/>
          <p:cNvSpPr>
            <a:spLocks noChangeShapeType="1"/>
          </p:cNvSpPr>
          <p:nvPr/>
        </p:nvSpPr>
        <p:spPr bwMode="auto">
          <a:xfrm>
            <a:off x="2159000" y="4731661"/>
            <a:ext cx="800100" cy="0"/>
          </a:xfrm>
          <a:prstGeom prst="line">
            <a:avLst/>
          </a:prstGeom>
          <a:noFill/>
          <a:ln w="12700">
            <a:solidFill>
              <a:srgbClr val="990033"/>
            </a:solidFill>
            <a:round/>
          </a:ln>
          <a:effectLst/>
        </p:spPr>
        <p:txBody>
          <a:bodyPr/>
          <a:lstStyle/>
          <a:p>
            <a:endParaRPr lang="en-US"/>
          </a:p>
        </p:txBody>
      </p:sp>
      <p:sp>
        <p:nvSpPr>
          <p:cNvPr id="473258" name="Line 170"/>
          <p:cNvSpPr>
            <a:spLocks noChangeShapeType="1"/>
          </p:cNvSpPr>
          <p:nvPr/>
        </p:nvSpPr>
        <p:spPr bwMode="auto">
          <a:xfrm>
            <a:off x="5689600" y="4718961"/>
            <a:ext cx="1243013" cy="0"/>
          </a:xfrm>
          <a:prstGeom prst="line">
            <a:avLst/>
          </a:prstGeom>
          <a:noFill/>
          <a:ln w="12700">
            <a:solidFill>
              <a:srgbClr val="990033"/>
            </a:solidFill>
            <a:round/>
          </a:ln>
          <a:effectLst/>
        </p:spPr>
        <p:txBody>
          <a:bodyPr/>
          <a:lstStyle/>
          <a:p>
            <a:endParaRPr lang="en-US"/>
          </a:p>
        </p:txBody>
      </p:sp>
      <p:sp>
        <p:nvSpPr>
          <p:cNvPr id="473259" name="Line 171"/>
          <p:cNvSpPr>
            <a:spLocks noChangeShapeType="1"/>
          </p:cNvSpPr>
          <p:nvPr/>
        </p:nvSpPr>
        <p:spPr bwMode="auto">
          <a:xfrm>
            <a:off x="5689600" y="4795161"/>
            <a:ext cx="1243013" cy="0"/>
          </a:xfrm>
          <a:prstGeom prst="line">
            <a:avLst/>
          </a:prstGeom>
          <a:noFill/>
          <a:ln w="12700">
            <a:solidFill>
              <a:srgbClr val="990033"/>
            </a:solidFill>
            <a:round/>
          </a:ln>
          <a:effectLst/>
        </p:spPr>
        <p:txBody>
          <a:bodyPr/>
          <a:lstStyle/>
          <a:p>
            <a:endParaRPr lang="en-US"/>
          </a:p>
        </p:txBody>
      </p:sp>
      <p:sp>
        <p:nvSpPr>
          <p:cNvPr id="473261" name="Rectangle 173"/>
          <p:cNvSpPr>
            <a:spLocks noChangeArrowheads="1"/>
          </p:cNvSpPr>
          <p:nvPr/>
        </p:nvSpPr>
        <p:spPr bwMode="auto">
          <a:xfrm>
            <a:off x="2133600" y="5452386"/>
            <a:ext cx="15684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latin typeface="ZapfHumnst BT" pitchFamily="34" charset="0"/>
                <a:ea typeface="宋体" panose="02010600030101010101" pitchFamily="2" charset="-122"/>
              </a:rPr>
              <a:t>- primaryCourseOfferingInfo</a:t>
            </a:r>
            <a:endParaRPr lang="en-US" altLang="zh-CN" sz="1000" b="0">
              <a:solidFill>
                <a:srgbClr val="FFFF00"/>
              </a:solidFill>
              <a:latin typeface="ZapfHumnst BT" pitchFamily="34" charset="0"/>
              <a:ea typeface="宋体" panose="02010600030101010101" pitchFamily="2" charset="-122"/>
            </a:endParaRPr>
          </a:p>
        </p:txBody>
      </p:sp>
      <p:sp>
        <p:nvSpPr>
          <p:cNvPr id="473263" name="Rectangle 175"/>
          <p:cNvSpPr>
            <a:spLocks noChangeArrowheads="1"/>
          </p:cNvSpPr>
          <p:nvPr/>
        </p:nvSpPr>
        <p:spPr bwMode="auto">
          <a:xfrm>
            <a:off x="3709988" y="5231724"/>
            <a:ext cx="2095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0..4</a:t>
            </a:r>
            <a:endParaRPr lang="en-US" altLang="zh-CN" sz="1000" b="0">
              <a:solidFill>
                <a:srgbClr val="FFFF00"/>
              </a:solidFill>
              <a:latin typeface="ZapfHumnst BT" pitchFamily="34" charset="0"/>
              <a:ea typeface="宋体" panose="02010600030101010101" pitchFamily="2" charset="-122"/>
            </a:endParaRPr>
          </a:p>
        </p:txBody>
      </p:sp>
      <p:sp>
        <p:nvSpPr>
          <p:cNvPr id="473265" name="Rectangle 177"/>
          <p:cNvSpPr>
            <a:spLocks noChangeArrowheads="1"/>
          </p:cNvSpPr>
          <p:nvPr/>
        </p:nvSpPr>
        <p:spPr bwMode="auto">
          <a:xfrm>
            <a:off x="5856288" y="4926924"/>
            <a:ext cx="69850" cy="152400"/>
          </a:xfrm>
          <a:prstGeom prst="rect">
            <a:avLst/>
          </a:prstGeom>
          <a:noFill/>
          <a:ln w="9525">
            <a:noFill/>
            <a:miter lim="800000"/>
          </a:ln>
        </p:spPr>
        <p:txBody>
          <a:bodyPr wrap="none" lIns="0" tIns="0" rIns="0" bIns="0">
            <a:spAutoFit/>
          </a:bodyPr>
          <a:lstStyle/>
          <a:p>
            <a:pPr algn="l"/>
            <a:r>
              <a:rPr lang="en-US" altLang="zh-CN" sz="1000" b="0">
                <a:solidFill>
                  <a:srgbClr val="FFFF00"/>
                </a:solidFill>
                <a:ea typeface="宋体" panose="02010600030101010101" pitchFamily="2" charset="-122"/>
              </a:rPr>
              <a:t>1</a:t>
            </a:r>
            <a:endParaRPr lang="en-US" altLang="zh-CN" sz="1000" b="0">
              <a:solidFill>
                <a:srgbClr val="FFFF00"/>
              </a:solidFill>
              <a:latin typeface="ZapfHumnst BT" pitchFamily="34" charset="0"/>
              <a:ea typeface="宋体" panose="02010600030101010101" pitchFamily="2" charset="-122"/>
            </a:endParaRPr>
          </a:p>
        </p:txBody>
      </p:sp>
      <p:sp>
        <p:nvSpPr>
          <p:cNvPr id="473267" name="Line 179"/>
          <p:cNvSpPr>
            <a:spLocks noChangeShapeType="1"/>
          </p:cNvSpPr>
          <p:nvPr/>
        </p:nvSpPr>
        <p:spPr bwMode="auto">
          <a:xfrm>
            <a:off x="927100" y="3702961"/>
            <a:ext cx="1562100" cy="0"/>
          </a:xfrm>
          <a:prstGeom prst="line">
            <a:avLst/>
          </a:prstGeom>
          <a:noFill/>
          <a:ln w="28575">
            <a:solidFill>
              <a:srgbClr val="00CCFF"/>
            </a:solidFill>
            <a:prstDash val="dash"/>
            <a:round/>
          </a:ln>
          <a:effectLst/>
        </p:spPr>
        <p:txBody>
          <a:bodyPr wrap="none" anchor="ctr"/>
          <a:lstStyle/>
          <a:p>
            <a:endParaRPr lang="en-US"/>
          </a:p>
        </p:txBody>
      </p:sp>
      <p:sp>
        <p:nvSpPr>
          <p:cNvPr id="473268" name="Line 180"/>
          <p:cNvSpPr>
            <a:spLocks noChangeShapeType="1"/>
          </p:cNvSpPr>
          <p:nvPr/>
        </p:nvSpPr>
        <p:spPr bwMode="auto">
          <a:xfrm>
            <a:off x="6591300" y="3702961"/>
            <a:ext cx="1562100" cy="0"/>
          </a:xfrm>
          <a:prstGeom prst="line">
            <a:avLst/>
          </a:prstGeom>
          <a:noFill/>
          <a:ln w="28575">
            <a:solidFill>
              <a:srgbClr val="00CCFF"/>
            </a:solidFill>
            <a:prstDash val="dash"/>
            <a:round/>
          </a:ln>
          <a:effectLst/>
        </p:spPr>
        <p:txBody>
          <a:bodyPr wrap="none" anchor="ctr"/>
          <a:lstStyle/>
          <a:p>
            <a:endParaRPr lang="en-US"/>
          </a:p>
        </p:txBody>
      </p:sp>
      <p:sp>
        <p:nvSpPr>
          <p:cNvPr id="473270" name="Line 182"/>
          <p:cNvSpPr>
            <a:spLocks noChangeShapeType="1"/>
          </p:cNvSpPr>
          <p:nvPr/>
        </p:nvSpPr>
        <p:spPr bwMode="auto">
          <a:xfrm>
            <a:off x="2946400" y="3702961"/>
            <a:ext cx="596900" cy="0"/>
          </a:xfrm>
          <a:prstGeom prst="line">
            <a:avLst/>
          </a:prstGeom>
          <a:noFill/>
          <a:ln w="28575">
            <a:solidFill>
              <a:srgbClr val="00CCFF"/>
            </a:solidFill>
            <a:prstDash val="dash"/>
            <a:round/>
          </a:ln>
          <a:effectLst/>
        </p:spPr>
        <p:txBody>
          <a:bodyPr wrap="none" anchor="ctr"/>
          <a:lstStyle/>
          <a:p>
            <a:endParaRPr lang="en-US"/>
          </a:p>
        </p:txBody>
      </p:sp>
      <p:sp>
        <p:nvSpPr>
          <p:cNvPr id="473271" name="Line 183"/>
          <p:cNvSpPr>
            <a:spLocks noChangeShapeType="1"/>
          </p:cNvSpPr>
          <p:nvPr/>
        </p:nvSpPr>
        <p:spPr bwMode="auto">
          <a:xfrm>
            <a:off x="5511800" y="3702961"/>
            <a:ext cx="596900" cy="0"/>
          </a:xfrm>
          <a:prstGeom prst="line">
            <a:avLst/>
          </a:prstGeom>
          <a:noFill/>
          <a:ln w="28575">
            <a:solidFill>
              <a:srgbClr val="00CCFF"/>
            </a:solidFill>
            <a:prstDash val="dash"/>
            <a:round/>
          </a:ln>
          <a:effectLst/>
        </p:spPr>
        <p:txBody>
          <a:bodyPr wrap="none" anchor="ctr"/>
          <a:lstStyle/>
          <a:p>
            <a:endParaRPr lang="en-US"/>
          </a:p>
        </p:txBody>
      </p:sp>
      <p:sp>
        <p:nvSpPr>
          <p:cNvPr id="473272" name="AutoShape 184"/>
          <p:cNvSpPr>
            <a:spLocks noChangeArrowheads="1"/>
          </p:cNvSpPr>
          <p:nvPr/>
        </p:nvSpPr>
        <p:spPr bwMode="auto">
          <a:xfrm>
            <a:off x="6180138" y="3553736"/>
            <a:ext cx="374650" cy="434975"/>
          </a:xfrm>
          <a:prstGeom prst="downArrow">
            <a:avLst>
              <a:gd name="adj1" fmla="val 60167"/>
              <a:gd name="adj2" fmla="val 50848"/>
            </a:avLst>
          </a:prstGeom>
          <a:solidFill>
            <a:schemeClr val="hlink"/>
          </a:solidFill>
          <a:ln w="12700">
            <a:noFill/>
            <a:miter lim="800000"/>
            <a:headEnd type="none" w="sm" len="sm"/>
            <a:tailEnd type="none" w="lg" len="lg"/>
          </a:ln>
          <a:effectLst/>
        </p:spPr>
        <p:txBody>
          <a:bodyPr wrap="none" anchor="ctr"/>
          <a:lstStyle/>
          <a:p>
            <a:endParaRPr lang="en-US"/>
          </a:p>
        </p:txBody>
      </p:sp>
      <p:sp>
        <p:nvSpPr>
          <p:cNvPr id="473273" name="Line 185"/>
          <p:cNvSpPr>
            <a:spLocks noChangeShapeType="1"/>
          </p:cNvSpPr>
          <p:nvPr/>
        </p:nvSpPr>
        <p:spPr bwMode="auto">
          <a:xfrm>
            <a:off x="2959100" y="1372511"/>
            <a:ext cx="2743200" cy="0"/>
          </a:xfrm>
          <a:prstGeom prst="line">
            <a:avLst/>
          </a:prstGeom>
          <a:noFill/>
          <a:ln w="12700">
            <a:solidFill>
              <a:schemeClr val="tx1"/>
            </a:solidFill>
            <a:round/>
          </a:ln>
          <a:effectLst/>
        </p:spPr>
        <p:txBody>
          <a:bodyPr wrap="none" anchor="ctr"/>
          <a:lstStyle/>
          <a:p>
            <a:endParaRPr lang="en-US"/>
          </a:p>
        </p:txBody>
      </p:sp>
      <p:sp>
        <p:nvSpPr>
          <p:cNvPr id="473276" name="Line 188"/>
          <p:cNvSpPr>
            <a:spLocks noChangeShapeType="1"/>
          </p:cNvSpPr>
          <p:nvPr/>
        </p:nvSpPr>
        <p:spPr bwMode="auto">
          <a:xfrm>
            <a:off x="2959100" y="1534436"/>
            <a:ext cx="2743200" cy="0"/>
          </a:xfrm>
          <a:prstGeom prst="line">
            <a:avLst/>
          </a:prstGeom>
          <a:noFill/>
          <a:ln w="12700">
            <a:solidFill>
              <a:schemeClr val="tx1"/>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idx="1"/>
          </p:nvPr>
        </p:nvSpPr>
        <p:spPr>
          <a:xfrm>
            <a:off x="361950" y="1052513"/>
            <a:ext cx="7905750" cy="5043487"/>
          </a:xfrm>
        </p:spPr>
        <p:txBody>
          <a:bodyPr/>
          <a:lstStyle/>
          <a:p>
            <a:r>
              <a:rPr lang="en-US" altLang="zh-CN" dirty="0">
                <a:ea typeface="宋体" panose="02010600030101010101" pitchFamily="2" charset="-122"/>
              </a:rPr>
              <a:t>Multiplicity = 1, or Multiplicity = 0..1</a:t>
            </a:r>
            <a:endParaRPr lang="en-US" altLang="zh-CN" dirty="0">
              <a:ea typeface="宋体" panose="02010600030101010101" pitchFamily="2" charset="-122"/>
            </a:endParaRPr>
          </a:p>
          <a:p>
            <a:pPr lvl="1"/>
            <a:r>
              <a:rPr lang="en-US" altLang="zh-CN" dirty="0">
                <a:ea typeface="宋体" panose="02010600030101010101" pitchFamily="2" charset="-122"/>
              </a:rPr>
              <a:t>May be implemented directly as a simple value or pointer</a:t>
            </a:r>
            <a:endParaRPr lang="en-US" altLang="zh-CN" dirty="0">
              <a:ea typeface="宋体" panose="02010600030101010101" pitchFamily="2" charset="-122"/>
            </a:endParaRPr>
          </a:p>
          <a:p>
            <a:pPr lvl="1"/>
            <a:r>
              <a:rPr lang="en-US" altLang="zh-CN" dirty="0">
                <a:ea typeface="宋体" panose="02010600030101010101" pitchFamily="2" charset="-122"/>
              </a:rPr>
              <a:t>No further “design” is required</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sz="1800" dirty="0">
              <a:ea typeface="宋体" panose="02010600030101010101" pitchFamily="2" charset="-122"/>
            </a:endParaRPr>
          </a:p>
          <a:p>
            <a:r>
              <a:rPr lang="en-US" altLang="zh-CN" dirty="0">
                <a:ea typeface="宋体" panose="02010600030101010101" pitchFamily="2" charset="-122"/>
              </a:rPr>
              <a:t>Multiplicity &gt; 1</a:t>
            </a:r>
            <a:endParaRPr lang="en-US" altLang="zh-CN" dirty="0">
              <a:ea typeface="宋体" panose="02010600030101010101" pitchFamily="2" charset="-122"/>
            </a:endParaRPr>
          </a:p>
          <a:p>
            <a:pPr lvl="1"/>
            <a:r>
              <a:rPr lang="en-US" altLang="zh-CN" dirty="0">
                <a:ea typeface="宋体" panose="02010600030101010101" pitchFamily="2" charset="-122"/>
              </a:rPr>
              <a:t>Cannot use a simple value or pointer</a:t>
            </a:r>
            <a:endParaRPr lang="en-US" altLang="zh-CN" dirty="0">
              <a:ea typeface="宋体" panose="02010600030101010101" pitchFamily="2" charset="-122"/>
            </a:endParaRPr>
          </a:p>
          <a:p>
            <a:pPr lvl="1"/>
            <a:r>
              <a:rPr lang="en-US" altLang="zh-CN" dirty="0">
                <a:ea typeface="宋体" panose="02010600030101010101" pitchFamily="2" charset="-122"/>
              </a:rPr>
              <a:t>Further “design” may be required</a:t>
            </a:r>
            <a:endParaRPr lang="en-US" altLang="zh-CN" dirty="0">
              <a:ea typeface="宋体" panose="02010600030101010101" pitchFamily="2" charset="-122"/>
            </a:endParaRPr>
          </a:p>
        </p:txBody>
      </p:sp>
      <p:sp>
        <p:nvSpPr>
          <p:cNvPr id="475176" name="Rectangle 40"/>
          <p:cNvSpPr>
            <a:spLocks noGrp="1" noChangeArrowheads="1"/>
          </p:cNvSpPr>
          <p:nvPr>
            <p:ph type="title"/>
          </p:nvPr>
        </p:nvSpPr>
        <p:spPr>
          <a:xfrm>
            <a:off x="473075" y="81645"/>
            <a:ext cx="8229600" cy="1143000"/>
          </a:xfrm>
        </p:spPr>
        <p:txBody>
          <a:bodyPr/>
          <a:lstStyle/>
          <a:p>
            <a:r>
              <a:rPr lang="en-US" altLang="zh-CN" dirty="0">
                <a:ea typeface="宋体" panose="02010600030101010101" pitchFamily="2" charset="-122"/>
              </a:rPr>
              <a:t>Multiplicity Design</a:t>
            </a:r>
            <a:endParaRPr lang="en-US" altLang="zh-CN" dirty="0">
              <a:ea typeface="宋体" panose="02010600030101010101" pitchFamily="2" charset="-122"/>
            </a:endParaRPr>
          </a:p>
        </p:txBody>
      </p:sp>
      <p:sp>
        <p:nvSpPr>
          <p:cNvPr id="475188" name="Text Box 52"/>
          <p:cNvSpPr txBox="1">
            <a:spLocks noChangeArrowheads="1"/>
          </p:cNvSpPr>
          <p:nvPr/>
        </p:nvSpPr>
        <p:spPr bwMode="auto">
          <a:xfrm>
            <a:off x="473075" y="5303838"/>
            <a:ext cx="1993900" cy="931862"/>
          </a:xfrm>
          <a:prstGeom prst="rect">
            <a:avLst/>
          </a:prstGeom>
          <a:noFill/>
          <a:ln w="9525">
            <a:noFill/>
            <a:miter lim="800000"/>
          </a:ln>
          <a:effectLst/>
        </p:spPr>
        <p:txBody>
          <a:bodyPr lIns="107950" tIns="53975" rIns="107950" bIns="53975">
            <a:spAutoFit/>
          </a:bodyPr>
          <a:lstStyle/>
          <a:p>
            <a:pPr algn="r">
              <a:spcBef>
                <a:spcPct val="50000"/>
              </a:spcBef>
            </a:pPr>
            <a:r>
              <a:rPr lang="en-US" altLang="zh-CN" sz="1800" b="0" i="1">
                <a:solidFill>
                  <a:srgbClr val="00CCFF"/>
                </a:solidFill>
                <a:ea typeface="宋体" panose="02010600030101010101" pitchFamily="2" charset="-122"/>
              </a:rPr>
              <a:t>Needs a container for CourseOfferings</a:t>
            </a:r>
            <a:endParaRPr lang="en-US" altLang="zh-CN" sz="1800" b="0" i="1">
              <a:solidFill>
                <a:srgbClr val="00CCFF"/>
              </a:solidFill>
              <a:ea typeface="宋体" panose="02010600030101010101" pitchFamily="2" charset="-122"/>
            </a:endParaRPr>
          </a:p>
        </p:txBody>
      </p:sp>
      <p:sp>
        <p:nvSpPr>
          <p:cNvPr id="475191" name="Line 55"/>
          <p:cNvSpPr>
            <a:spLocks noChangeShapeType="1"/>
          </p:cNvSpPr>
          <p:nvPr/>
        </p:nvSpPr>
        <p:spPr bwMode="auto">
          <a:xfrm>
            <a:off x="4090988" y="3104690"/>
            <a:ext cx="1387475" cy="0"/>
          </a:xfrm>
          <a:prstGeom prst="line">
            <a:avLst/>
          </a:prstGeom>
          <a:noFill/>
          <a:ln w="12700">
            <a:solidFill>
              <a:schemeClr val="tx1"/>
            </a:solidFill>
            <a:round/>
          </a:ln>
          <a:effectLst/>
        </p:spPr>
        <p:txBody>
          <a:bodyPr wrap="none" anchor="ctr"/>
          <a:lstStyle/>
          <a:p>
            <a:endParaRPr lang="en-US"/>
          </a:p>
        </p:txBody>
      </p:sp>
      <p:sp>
        <p:nvSpPr>
          <p:cNvPr id="475192" name="Rectangle 56"/>
          <p:cNvSpPr>
            <a:spLocks noChangeArrowheads="1"/>
          </p:cNvSpPr>
          <p:nvPr/>
        </p:nvSpPr>
        <p:spPr bwMode="auto">
          <a:xfrm>
            <a:off x="4075113" y="2820528"/>
            <a:ext cx="484107"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75193" name="Rectangle 57"/>
          <p:cNvSpPr>
            <a:spLocks noChangeArrowheads="1"/>
          </p:cNvSpPr>
          <p:nvPr/>
        </p:nvSpPr>
        <p:spPr bwMode="auto">
          <a:xfrm>
            <a:off x="5106988" y="2820528"/>
            <a:ext cx="455253"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75195" name="Rectangle 59"/>
          <p:cNvSpPr>
            <a:spLocks noChangeArrowheads="1"/>
          </p:cNvSpPr>
          <p:nvPr/>
        </p:nvSpPr>
        <p:spPr bwMode="auto">
          <a:xfrm>
            <a:off x="5487988" y="2739565"/>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5196" name="Line 60"/>
          <p:cNvSpPr>
            <a:spLocks noChangeShapeType="1"/>
          </p:cNvSpPr>
          <p:nvPr/>
        </p:nvSpPr>
        <p:spPr bwMode="auto">
          <a:xfrm>
            <a:off x="5497513" y="3257090"/>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197" name="Line 61"/>
          <p:cNvSpPr>
            <a:spLocks noChangeShapeType="1"/>
          </p:cNvSpPr>
          <p:nvPr/>
        </p:nvSpPr>
        <p:spPr bwMode="auto">
          <a:xfrm>
            <a:off x="5497513" y="3168190"/>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01" name="Rectangle 65"/>
          <p:cNvSpPr>
            <a:spLocks noChangeArrowheads="1"/>
          </p:cNvSpPr>
          <p:nvPr/>
        </p:nvSpPr>
        <p:spPr bwMode="auto">
          <a:xfrm>
            <a:off x="2503488" y="2739565"/>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5202" name="Line 66"/>
          <p:cNvSpPr>
            <a:spLocks noChangeShapeType="1"/>
          </p:cNvSpPr>
          <p:nvPr/>
        </p:nvSpPr>
        <p:spPr bwMode="auto">
          <a:xfrm>
            <a:off x="2513013" y="3257090"/>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03" name="Line 67"/>
          <p:cNvSpPr>
            <a:spLocks noChangeShapeType="1"/>
          </p:cNvSpPr>
          <p:nvPr/>
        </p:nvSpPr>
        <p:spPr bwMode="auto">
          <a:xfrm>
            <a:off x="2513013" y="3168190"/>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06" name="Rectangle 70"/>
          <p:cNvSpPr>
            <a:spLocks noChangeArrowheads="1"/>
          </p:cNvSpPr>
          <p:nvPr/>
        </p:nvSpPr>
        <p:spPr bwMode="auto">
          <a:xfrm>
            <a:off x="2706688" y="2825290"/>
            <a:ext cx="1189037" cy="308419"/>
          </a:xfrm>
          <a:prstGeom prst="rect">
            <a:avLst/>
          </a:prstGeom>
          <a:noFill/>
          <a:ln w="9525">
            <a:noFill/>
            <a:miter lim="800000"/>
          </a:ln>
          <a:effectLst/>
        </p:spPr>
        <p:txBody>
          <a:bodyPr lIns="92075" tIns="46038" rIns="92075" bIns="46038">
            <a:spAutoFit/>
          </a:bodyPr>
          <a:lstStyle/>
          <a:p>
            <a:r>
              <a:rPr lang="en-US" altLang="zh-CN" b="0" dirty="0">
                <a:solidFill>
                  <a:srgbClr val="FF0000"/>
                </a:solidFill>
                <a:ea typeface="宋体" panose="02010600030101010101" pitchFamily="2" charset="-122"/>
              </a:rPr>
              <a:t>Professor</a:t>
            </a:r>
            <a:endParaRPr lang="en-US" altLang="zh-CN" b="0" dirty="0">
              <a:solidFill>
                <a:srgbClr val="FF0000"/>
              </a:solidFill>
              <a:ea typeface="宋体" panose="02010600030101010101" pitchFamily="2" charset="-122"/>
            </a:endParaRPr>
          </a:p>
        </p:txBody>
      </p:sp>
      <p:sp>
        <p:nvSpPr>
          <p:cNvPr id="475208" name="Rectangle 72"/>
          <p:cNvSpPr>
            <a:spLocks noChangeArrowheads="1"/>
          </p:cNvSpPr>
          <p:nvPr/>
        </p:nvSpPr>
        <p:spPr bwMode="auto">
          <a:xfrm>
            <a:off x="5538788" y="2825290"/>
            <a:ext cx="1608137"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CourseOffering</a:t>
            </a:r>
            <a:endParaRPr lang="en-US" altLang="zh-CN" b="0" dirty="0">
              <a:solidFill>
                <a:srgbClr val="FF0000"/>
              </a:solidFill>
              <a:ea typeface="宋体" panose="02010600030101010101" pitchFamily="2" charset="-122"/>
            </a:endParaRPr>
          </a:p>
        </p:txBody>
      </p:sp>
      <p:sp>
        <p:nvSpPr>
          <p:cNvPr id="475210" name="Rectangle 74"/>
          <p:cNvSpPr>
            <a:spLocks noChangeArrowheads="1"/>
          </p:cNvSpPr>
          <p:nvPr/>
        </p:nvSpPr>
        <p:spPr bwMode="auto">
          <a:xfrm>
            <a:off x="3944938" y="3136440"/>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 Instructor</a:t>
            </a:r>
            <a:endParaRPr lang="en-US" altLang="zh-CN" sz="1200" b="0" dirty="0">
              <a:solidFill>
                <a:srgbClr val="FF0000"/>
              </a:solidFill>
              <a:ea typeface="宋体" panose="02010600030101010101" pitchFamily="2" charset="-122"/>
            </a:endParaRPr>
          </a:p>
        </p:txBody>
      </p:sp>
      <p:sp>
        <p:nvSpPr>
          <p:cNvPr id="475211" name="Line 75"/>
          <p:cNvSpPr>
            <a:spLocks noChangeShapeType="1"/>
          </p:cNvSpPr>
          <p:nvPr/>
        </p:nvSpPr>
        <p:spPr bwMode="auto">
          <a:xfrm>
            <a:off x="4090988" y="5800725"/>
            <a:ext cx="1387475" cy="0"/>
          </a:xfrm>
          <a:prstGeom prst="line">
            <a:avLst/>
          </a:prstGeom>
          <a:noFill/>
          <a:ln w="12700">
            <a:solidFill>
              <a:schemeClr val="tx1"/>
            </a:solidFill>
            <a:round/>
          </a:ln>
          <a:effectLst/>
        </p:spPr>
        <p:txBody>
          <a:bodyPr wrap="none" anchor="ctr"/>
          <a:lstStyle/>
          <a:p>
            <a:endParaRPr lang="en-US"/>
          </a:p>
        </p:txBody>
      </p:sp>
      <p:sp>
        <p:nvSpPr>
          <p:cNvPr id="475212" name="Rectangle 76"/>
          <p:cNvSpPr>
            <a:spLocks noChangeArrowheads="1"/>
          </p:cNvSpPr>
          <p:nvPr/>
        </p:nvSpPr>
        <p:spPr bwMode="auto">
          <a:xfrm>
            <a:off x="4075113" y="5516563"/>
            <a:ext cx="484107"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75213" name="Rectangle 77"/>
          <p:cNvSpPr>
            <a:spLocks noChangeArrowheads="1"/>
          </p:cNvSpPr>
          <p:nvPr/>
        </p:nvSpPr>
        <p:spPr bwMode="auto">
          <a:xfrm>
            <a:off x="5106988" y="5516563"/>
            <a:ext cx="455253"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75214" name="Rectangle 78"/>
          <p:cNvSpPr>
            <a:spLocks noChangeArrowheads="1"/>
          </p:cNvSpPr>
          <p:nvPr/>
        </p:nvSpPr>
        <p:spPr bwMode="auto">
          <a:xfrm>
            <a:off x="5487988" y="5435600"/>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5215" name="Line 79"/>
          <p:cNvSpPr>
            <a:spLocks noChangeShapeType="1"/>
          </p:cNvSpPr>
          <p:nvPr/>
        </p:nvSpPr>
        <p:spPr bwMode="auto">
          <a:xfrm>
            <a:off x="5497513" y="59531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16" name="Line 80"/>
          <p:cNvSpPr>
            <a:spLocks noChangeShapeType="1"/>
          </p:cNvSpPr>
          <p:nvPr/>
        </p:nvSpPr>
        <p:spPr bwMode="auto">
          <a:xfrm>
            <a:off x="5497513" y="58642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17" name="Rectangle 81"/>
          <p:cNvSpPr>
            <a:spLocks noChangeArrowheads="1"/>
          </p:cNvSpPr>
          <p:nvPr/>
        </p:nvSpPr>
        <p:spPr bwMode="auto">
          <a:xfrm>
            <a:off x="2503488" y="5435600"/>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5218" name="Line 82"/>
          <p:cNvSpPr>
            <a:spLocks noChangeShapeType="1"/>
          </p:cNvSpPr>
          <p:nvPr/>
        </p:nvSpPr>
        <p:spPr bwMode="auto">
          <a:xfrm>
            <a:off x="2513013" y="59531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19" name="Line 83"/>
          <p:cNvSpPr>
            <a:spLocks noChangeShapeType="1"/>
          </p:cNvSpPr>
          <p:nvPr/>
        </p:nvSpPr>
        <p:spPr bwMode="auto">
          <a:xfrm>
            <a:off x="2513013" y="58642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5222" name="Rectangle 86"/>
          <p:cNvSpPr>
            <a:spLocks noChangeArrowheads="1"/>
          </p:cNvSpPr>
          <p:nvPr/>
        </p:nvSpPr>
        <p:spPr bwMode="auto">
          <a:xfrm>
            <a:off x="2706688" y="5521325"/>
            <a:ext cx="1189037" cy="308419"/>
          </a:xfrm>
          <a:prstGeom prst="rect">
            <a:avLst/>
          </a:prstGeom>
          <a:noFill/>
          <a:ln w="9525">
            <a:noFill/>
            <a:miter lim="800000"/>
          </a:ln>
          <a:effectLst/>
        </p:spPr>
        <p:txBody>
          <a:bodyPr lIns="92075" tIns="46038" rIns="92075" bIns="46038">
            <a:spAutoFit/>
          </a:bodyPr>
          <a:lstStyle/>
          <a:p>
            <a:r>
              <a:rPr lang="en-US" altLang="zh-CN" b="0" dirty="0">
                <a:solidFill>
                  <a:srgbClr val="FF0000"/>
                </a:solidFill>
                <a:ea typeface="宋体" panose="02010600030101010101" pitchFamily="2" charset="-122"/>
              </a:rPr>
              <a:t>Professor</a:t>
            </a:r>
            <a:endParaRPr lang="en-US" altLang="zh-CN" b="0" dirty="0">
              <a:solidFill>
                <a:srgbClr val="FF0000"/>
              </a:solidFill>
              <a:ea typeface="宋体" panose="02010600030101010101" pitchFamily="2" charset="-122"/>
            </a:endParaRPr>
          </a:p>
        </p:txBody>
      </p:sp>
      <p:sp>
        <p:nvSpPr>
          <p:cNvPr id="475223" name="Rectangle 87"/>
          <p:cNvSpPr>
            <a:spLocks noChangeArrowheads="1"/>
          </p:cNvSpPr>
          <p:nvPr/>
        </p:nvSpPr>
        <p:spPr bwMode="auto">
          <a:xfrm>
            <a:off x="5538788" y="5521325"/>
            <a:ext cx="1608137" cy="308419"/>
          </a:xfrm>
          <a:prstGeom prst="rect">
            <a:avLst/>
          </a:prstGeom>
          <a:noFill/>
          <a:ln w="9525">
            <a:noFill/>
            <a:miter lim="800000"/>
          </a:ln>
          <a:effectLst/>
        </p:spPr>
        <p:txBody>
          <a:bodyPr lIns="92075" tIns="46038" rIns="92075" bIns="46038">
            <a:spAutoFit/>
          </a:bodyPr>
          <a:lstStyle/>
          <a:p>
            <a:r>
              <a:rPr lang="en-US" altLang="zh-CN" b="0" dirty="0" err="1">
                <a:solidFill>
                  <a:srgbClr val="FF0000"/>
                </a:solidFill>
                <a:ea typeface="宋体" panose="02010600030101010101" pitchFamily="2" charset="-122"/>
              </a:rPr>
              <a:t>CourseOffering</a:t>
            </a:r>
            <a:endParaRPr lang="en-US" altLang="zh-CN" b="0" dirty="0">
              <a:solidFill>
                <a:srgbClr val="FF0000"/>
              </a:solidFill>
              <a:ea typeface="宋体" panose="02010600030101010101" pitchFamily="2" charset="-122"/>
            </a:endParaRPr>
          </a:p>
        </p:txBody>
      </p:sp>
      <p:sp>
        <p:nvSpPr>
          <p:cNvPr id="475224" name="Rectangle 88"/>
          <p:cNvSpPr>
            <a:spLocks noChangeArrowheads="1"/>
          </p:cNvSpPr>
          <p:nvPr/>
        </p:nvSpPr>
        <p:spPr bwMode="auto">
          <a:xfrm>
            <a:off x="3944938" y="5832475"/>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 Instructor</a:t>
            </a:r>
            <a:endParaRPr lang="en-US" altLang="zh-CN" sz="1200"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7329" name="Group 145"/>
          <p:cNvGrpSpPr/>
          <p:nvPr/>
        </p:nvGrpSpPr>
        <p:grpSpPr bwMode="auto">
          <a:xfrm>
            <a:off x="2846388" y="4978400"/>
            <a:ext cx="1466850" cy="622300"/>
            <a:chOff x="1873" y="2152"/>
            <a:chExt cx="1004" cy="392"/>
          </a:xfrm>
        </p:grpSpPr>
        <p:sp>
          <p:nvSpPr>
            <p:cNvPr id="477330" name="Rectangle 146"/>
            <p:cNvSpPr>
              <a:spLocks noChangeArrowheads="1"/>
            </p:cNvSpPr>
            <p:nvPr/>
          </p:nvSpPr>
          <p:spPr bwMode="auto">
            <a:xfrm>
              <a:off x="1873" y="2152"/>
              <a:ext cx="1002" cy="39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331" name="Line 147"/>
            <p:cNvSpPr>
              <a:spLocks noChangeShapeType="1"/>
            </p:cNvSpPr>
            <p:nvPr/>
          </p:nvSpPr>
          <p:spPr bwMode="auto">
            <a:xfrm>
              <a:off x="1879" y="2478"/>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332" name="Line 148"/>
            <p:cNvSpPr>
              <a:spLocks noChangeShapeType="1"/>
            </p:cNvSpPr>
            <p:nvPr/>
          </p:nvSpPr>
          <p:spPr bwMode="auto">
            <a:xfrm>
              <a:off x="1879" y="2422"/>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77290" name="Line 106"/>
          <p:cNvSpPr>
            <a:spLocks noChangeShapeType="1"/>
          </p:cNvSpPr>
          <p:nvPr/>
        </p:nvSpPr>
        <p:spPr bwMode="auto">
          <a:xfrm rot="16200000" flipH="1">
            <a:off x="3299619" y="4679157"/>
            <a:ext cx="549275" cy="1587"/>
          </a:xfrm>
          <a:prstGeom prst="line">
            <a:avLst/>
          </a:prstGeom>
          <a:noFill/>
          <a:ln w="12700">
            <a:solidFill>
              <a:schemeClr val="tx1"/>
            </a:solidFill>
            <a:round/>
            <a:tailEnd type="arrow" w="med" len="med"/>
          </a:ln>
        </p:spPr>
        <p:txBody>
          <a:bodyPr/>
          <a:lstStyle/>
          <a:p>
            <a:endParaRPr lang="en-US"/>
          </a:p>
        </p:txBody>
      </p:sp>
      <p:sp>
        <p:nvSpPr>
          <p:cNvPr id="477262" name="Rectangle 78"/>
          <p:cNvSpPr>
            <a:spLocks noGrp="1" noChangeArrowheads="1"/>
          </p:cNvSpPr>
          <p:nvPr>
            <p:ph idx="1"/>
          </p:nvPr>
        </p:nvSpPr>
        <p:spPr>
          <a:xfrm>
            <a:off x="342900" y="3160713"/>
            <a:ext cx="4105275" cy="273050"/>
          </a:xfrm>
          <a:noFill/>
        </p:spPr>
        <p:txBody>
          <a:bodyPr>
            <a:spAutoFit/>
          </a:bodyPr>
          <a:lstStyle/>
          <a:p>
            <a:pPr>
              <a:lnSpc>
                <a:spcPct val="60000"/>
              </a:lnSpc>
              <a:buFont typeface="Wingdings" panose="05000000000000000000" pitchFamily="2" charset="2"/>
              <a:buNone/>
            </a:pPr>
            <a:r>
              <a:rPr lang="en-US" altLang="zh-CN" sz="1800">
                <a:solidFill>
                  <a:srgbClr val="00CCFF"/>
                </a:solidFill>
                <a:ea typeface="宋体" panose="02010600030101010101" pitchFamily="2" charset="-122"/>
              </a:rPr>
              <a:t>Explicit Modeling of a Container Class</a:t>
            </a:r>
            <a:endParaRPr lang="en-US" altLang="zh-CN" sz="1800">
              <a:solidFill>
                <a:srgbClr val="00CCFF"/>
              </a:solidFill>
              <a:ea typeface="宋体" panose="02010600030101010101" pitchFamily="2" charset="-122"/>
            </a:endParaRPr>
          </a:p>
        </p:txBody>
      </p:sp>
      <p:sp>
        <p:nvSpPr>
          <p:cNvPr id="477261" name="Rectangle 77"/>
          <p:cNvSpPr>
            <a:spLocks noGrp="1" noChangeArrowheads="1"/>
          </p:cNvSpPr>
          <p:nvPr>
            <p:ph type="title"/>
          </p:nvPr>
        </p:nvSpPr>
        <p:spPr>
          <a:noFill/>
        </p:spPr>
        <p:txBody>
          <a:bodyPr/>
          <a:lstStyle/>
          <a:p>
            <a:r>
              <a:rPr lang="en-US" altLang="zh-CN">
                <a:ea typeface="宋体" panose="02010600030101010101" pitchFamily="2" charset="-122"/>
              </a:rPr>
              <a:t>Multiplicity Design Options</a:t>
            </a:r>
            <a:endParaRPr lang="en-US" altLang="zh-CN">
              <a:ea typeface="宋体" panose="02010600030101010101" pitchFamily="2" charset="-122"/>
            </a:endParaRPr>
          </a:p>
        </p:txBody>
      </p:sp>
      <p:sp>
        <p:nvSpPr>
          <p:cNvPr id="477266" name="Rectangle 82"/>
          <p:cNvSpPr>
            <a:spLocks noChangeArrowheads="1"/>
          </p:cNvSpPr>
          <p:nvPr/>
        </p:nvSpPr>
        <p:spPr bwMode="auto">
          <a:xfrm>
            <a:off x="5359400" y="3160713"/>
            <a:ext cx="2771775" cy="273050"/>
          </a:xfrm>
          <a:prstGeom prst="rect">
            <a:avLst/>
          </a:prstGeom>
          <a:noFill/>
          <a:ln w="9525">
            <a:noFill/>
            <a:miter lim="800000"/>
          </a:ln>
          <a:effectLst/>
        </p:spPr>
        <p:txBody>
          <a:bodyPr lIns="107950" tIns="53975" rIns="107950" bIns="53975">
            <a:spAutoFit/>
          </a:bodyPr>
          <a:lstStyle/>
          <a:p>
            <a:pPr marL="339725" indent="-339725" algn="l" eaLnBrk="1" hangingPunct="1">
              <a:lnSpc>
                <a:spcPct val="60000"/>
              </a:lnSpc>
              <a:spcBef>
                <a:spcPct val="30000"/>
              </a:spcBef>
              <a:buClr>
                <a:srgbClr val="FFFF99"/>
              </a:buClr>
              <a:buFont typeface="Wingdings" panose="05000000000000000000" pitchFamily="2" charset="2"/>
              <a:buNone/>
            </a:pPr>
            <a:r>
              <a:rPr lang="en-US" altLang="zh-CN" sz="1800" b="0">
                <a:solidFill>
                  <a:srgbClr val="00CCFF"/>
                </a:solidFill>
                <a:ea typeface="宋体" panose="02010600030101010101" pitchFamily="2" charset="-122"/>
              </a:rPr>
              <a:t>Detail Container via Note</a:t>
            </a:r>
            <a:endParaRPr lang="en-US" altLang="zh-CN" sz="1800" b="0">
              <a:solidFill>
                <a:srgbClr val="00CCFF"/>
              </a:solidFill>
              <a:ea typeface="宋体" panose="02010600030101010101" pitchFamily="2" charset="-122"/>
            </a:endParaRPr>
          </a:p>
        </p:txBody>
      </p:sp>
      <p:sp>
        <p:nvSpPr>
          <p:cNvPr id="477269" name="AutoShape 85"/>
          <p:cNvSpPr>
            <a:spLocks noChangeArrowheads="1"/>
          </p:cNvSpPr>
          <p:nvPr/>
        </p:nvSpPr>
        <p:spPr bwMode="auto">
          <a:xfrm>
            <a:off x="2333625" y="2378075"/>
            <a:ext cx="508000" cy="438150"/>
          </a:xfrm>
          <a:prstGeom prst="downArrow">
            <a:avLst>
              <a:gd name="adj1" fmla="val 54370"/>
              <a:gd name="adj2" fmla="val 58333"/>
            </a:avLst>
          </a:prstGeom>
          <a:solidFill>
            <a:schemeClr val="hlink"/>
          </a:solidFill>
          <a:ln w="12700">
            <a:noFill/>
            <a:miter lim="800000"/>
            <a:headEnd type="none" w="sm" len="sm"/>
            <a:tailEnd type="none" w="lg" len="lg"/>
          </a:ln>
          <a:effectLst/>
        </p:spPr>
        <p:txBody>
          <a:bodyPr wrap="none" anchor="ctr"/>
          <a:lstStyle/>
          <a:p>
            <a:endParaRPr lang="en-US"/>
          </a:p>
        </p:txBody>
      </p:sp>
      <p:sp>
        <p:nvSpPr>
          <p:cNvPr id="477270" name="AutoShape 86"/>
          <p:cNvSpPr>
            <a:spLocks noChangeArrowheads="1"/>
          </p:cNvSpPr>
          <p:nvPr/>
        </p:nvSpPr>
        <p:spPr bwMode="auto">
          <a:xfrm>
            <a:off x="6410325" y="2378075"/>
            <a:ext cx="508000" cy="438150"/>
          </a:xfrm>
          <a:prstGeom prst="downArrow">
            <a:avLst>
              <a:gd name="adj1" fmla="val 54370"/>
              <a:gd name="adj2" fmla="val 58333"/>
            </a:avLst>
          </a:prstGeom>
          <a:solidFill>
            <a:schemeClr val="hlink"/>
          </a:solidFill>
          <a:ln w="12700">
            <a:noFill/>
            <a:miter lim="800000"/>
            <a:headEnd type="none" w="sm" len="sm"/>
            <a:tailEnd type="none" w="lg" len="lg"/>
          </a:ln>
          <a:effectLst/>
        </p:spPr>
        <p:txBody>
          <a:bodyPr wrap="none" anchor="ctr"/>
          <a:lstStyle/>
          <a:p>
            <a:endParaRPr lang="en-US"/>
          </a:p>
        </p:txBody>
      </p:sp>
      <p:sp>
        <p:nvSpPr>
          <p:cNvPr id="477276" name="Line 92"/>
          <p:cNvSpPr>
            <a:spLocks noChangeShapeType="1"/>
          </p:cNvSpPr>
          <p:nvPr/>
        </p:nvSpPr>
        <p:spPr bwMode="auto">
          <a:xfrm>
            <a:off x="4027488" y="1698625"/>
            <a:ext cx="1177925" cy="0"/>
          </a:xfrm>
          <a:prstGeom prst="line">
            <a:avLst/>
          </a:prstGeom>
          <a:noFill/>
          <a:ln w="12700">
            <a:solidFill>
              <a:schemeClr val="tx1"/>
            </a:solidFill>
            <a:round/>
          </a:ln>
          <a:effectLst/>
        </p:spPr>
        <p:txBody>
          <a:bodyPr wrap="none" anchor="ctr"/>
          <a:lstStyle/>
          <a:p>
            <a:endParaRPr lang="en-US"/>
          </a:p>
        </p:txBody>
      </p:sp>
      <p:sp>
        <p:nvSpPr>
          <p:cNvPr id="477277" name="Rectangle 93"/>
          <p:cNvSpPr>
            <a:spLocks noChangeArrowheads="1"/>
          </p:cNvSpPr>
          <p:nvPr/>
        </p:nvSpPr>
        <p:spPr bwMode="auto">
          <a:xfrm>
            <a:off x="4011613" y="1414463"/>
            <a:ext cx="484107"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77278" name="Rectangle 94"/>
          <p:cNvSpPr>
            <a:spLocks noChangeArrowheads="1"/>
          </p:cNvSpPr>
          <p:nvPr/>
        </p:nvSpPr>
        <p:spPr bwMode="auto">
          <a:xfrm>
            <a:off x="4767263" y="1414463"/>
            <a:ext cx="455253"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77279" name="Rectangle 95"/>
          <p:cNvSpPr>
            <a:spLocks noChangeArrowheads="1"/>
          </p:cNvSpPr>
          <p:nvPr/>
        </p:nvSpPr>
        <p:spPr bwMode="auto">
          <a:xfrm>
            <a:off x="5195888" y="1333500"/>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280" name="Line 96"/>
          <p:cNvSpPr>
            <a:spLocks noChangeShapeType="1"/>
          </p:cNvSpPr>
          <p:nvPr/>
        </p:nvSpPr>
        <p:spPr bwMode="auto">
          <a:xfrm>
            <a:off x="5205413" y="18510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281" name="Line 97"/>
          <p:cNvSpPr>
            <a:spLocks noChangeShapeType="1"/>
          </p:cNvSpPr>
          <p:nvPr/>
        </p:nvSpPr>
        <p:spPr bwMode="auto">
          <a:xfrm>
            <a:off x="5205413" y="17621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282" name="Rectangle 98"/>
          <p:cNvSpPr>
            <a:spLocks noChangeArrowheads="1"/>
          </p:cNvSpPr>
          <p:nvPr/>
        </p:nvSpPr>
        <p:spPr bwMode="auto">
          <a:xfrm>
            <a:off x="2439988" y="1333500"/>
            <a:ext cx="1590675" cy="6223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283" name="Line 99"/>
          <p:cNvSpPr>
            <a:spLocks noChangeShapeType="1"/>
          </p:cNvSpPr>
          <p:nvPr/>
        </p:nvSpPr>
        <p:spPr bwMode="auto">
          <a:xfrm>
            <a:off x="2449513" y="18510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284" name="Line 100"/>
          <p:cNvSpPr>
            <a:spLocks noChangeShapeType="1"/>
          </p:cNvSpPr>
          <p:nvPr/>
        </p:nvSpPr>
        <p:spPr bwMode="auto">
          <a:xfrm>
            <a:off x="2449513" y="1762125"/>
            <a:ext cx="15843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287" name="Rectangle 103"/>
          <p:cNvSpPr>
            <a:spLocks noChangeArrowheads="1"/>
          </p:cNvSpPr>
          <p:nvPr/>
        </p:nvSpPr>
        <p:spPr bwMode="auto">
          <a:xfrm>
            <a:off x="2643188" y="1428750"/>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Professor</a:t>
            </a:r>
            <a:endParaRPr lang="en-US" altLang="zh-CN" sz="1200" b="0" dirty="0">
              <a:solidFill>
                <a:srgbClr val="FF0000"/>
              </a:solidFill>
              <a:ea typeface="宋体" panose="02010600030101010101" pitchFamily="2" charset="-122"/>
            </a:endParaRPr>
          </a:p>
        </p:txBody>
      </p:sp>
      <p:sp>
        <p:nvSpPr>
          <p:cNvPr id="477288" name="Rectangle 104"/>
          <p:cNvSpPr>
            <a:spLocks noChangeArrowheads="1"/>
          </p:cNvSpPr>
          <p:nvPr/>
        </p:nvSpPr>
        <p:spPr bwMode="auto">
          <a:xfrm>
            <a:off x="5246688" y="1428750"/>
            <a:ext cx="1608137" cy="277641"/>
          </a:xfrm>
          <a:prstGeom prst="rect">
            <a:avLst/>
          </a:prstGeom>
          <a:noFill/>
          <a:ln w="9525">
            <a:noFill/>
            <a:miter lim="800000"/>
          </a:ln>
          <a:effectLst/>
        </p:spPr>
        <p:txBody>
          <a:bodyPr lIns="92075" tIns="46038" rIns="92075" bIns="46038">
            <a:spAutoFit/>
          </a:bodyPr>
          <a:lstStyle/>
          <a:p>
            <a:r>
              <a:rPr lang="en-US" altLang="zh-CN" sz="1200" b="0" dirty="0" err="1">
                <a:solidFill>
                  <a:srgbClr val="FF0000"/>
                </a:solidFill>
                <a:ea typeface="宋体" panose="02010600030101010101" pitchFamily="2" charset="-122"/>
              </a:rPr>
              <a:t>CourseOffering</a:t>
            </a:r>
            <a:endParaRPr lang="en-US" altLang="zh-CN" sz="1200" b="0" dirty="0">
              <a:solidFill>
                <a:srgbClr val="FF0000"/>
              </a:solidFill>
              <a:ea typeface="宋体" panose="02010600030101010101" pitchFamily="2" charset="-122"/>
            </a:endParaRPr>
          </a:p>
        </p:txBody>
      </p:sp>
      <p:sp>
        <p:nvSpPr>
          <p:cNvPr id="477289" name="Rectangle 105"/>
          <p:cNvSpPr>
            <a:spLocks noChangeArrowheads="1"/>
          </p:cNvSpPr>
          <p:nvPr/>
        </p:nvSpPr>
        <p:spPr bwMode="auto">
          <a:xfrm>
            <a:off x="3871913" y="1730375"/>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 Instructor</a:t>
            </a:r>
            <a:endParaRPr lang="en-US" altLang="zh-CN" sz="1200" b="0" dirty="0">
              <a:solidFill>
                <a:srgbClr val="FF0000"/>
              </a:solidFill>
              <a:ea typeface="宋体" panose="02010600030101010101" pitchFamily="2" charset="-122"/>
            </a:endParaRPr>
          </a:p>
        </p:txBody>
      </p:sp>
      <p:sp>
        <p:nvSpPr>
          <p:cNvPr id="477291" name="Freeform 107"/>
          <p:cNvSpPr/>
          <p:nvPr/>
        </p:nvSpPr>
        <p:spPr bwMode="auto">
          <a:xfrm rot="5400000">
            <a:off x="3460750" y="4300538"/>
            <a:ext cx="246063" cy="128587"/>
          </a:xfrm>
          <a:custGeom>
            <a:avLst/>
            <a:gdLst/>
            <a:ahLst/>
            <a:cxnLst>
              <a:cxn ang="0">
                <a:pos x="0" y="58"/>
              </a:cxn>
              <a:cxn ang="0">
                <a:pos x="92" y="105"/>
              </a:cxn>
              <a:cxn ang="0">
                <a:pos x="196" y="58"/>
              </a:cxn>
              <a:cxn ang="0">
                <a:pos x="92" y="0"/>
              </a:cxn>
              <a:cxn ang="0">
                <a:pos x="0" y="58"/>
              </a:cxn>
            </a:cxnLst>
            <a:rect l="0" t="0" r="r" b="b"/>
            <a:pathLst>
              <a:path w="196" h="105">
                <a:moveTo>
                  <a:pt x="0" y="58"/>
                </a:moveTo>
                <a:lnTo>
                  <a:pt x="92" y="105"/>
                </a:lnTo>
                <a:lnTo>
                  <a:pt x="196" y="58"/>
                </a:lnTo>
                <a:lnTo>
                  <a:pt x="92" y="0"/>
                </a:lnTo>
                <a:lnTo>
                  <a:pt x="0" y="58"/>
                </a:lnTo>
                <a:close/>
              </a:path>
            </a:pathLst>
          </a:custGeom>
          <a:solidFill>
            <a:srgbClr val="C0C0C0"/>
          </a:solidFill>
          <a:ln w="12700" cmpd="sng">
            <a:solidFill>
              <a:schemeClr val="tx1"/>
            </a:solidFill>
            <a:prstDash val="solid"/>
            <a:round/>
          </a:ln>
        </p:spPr>
        <p:txBody>
          <a:bodyPr/>
          <a:lstStyle/>
          <a:p>
            <a:endParaRPr lang="en-US"/>
          </a:p>
        </p:txBody>
      </p:sp>
      <p:sp>
        <p:nvSpPr>
          <p:cNvPr id="477309" name="Line 125"/>
          <p:cNvSpPr>
            <a:spLocks noChangeShapeType="1"/>
          </p:cNvSpPr>
          <p:nvPr/>
        </p:nvSpPr>
        <p:spPr bwMode="auto">
          <a:xfrm>
            <a:off x="1690688" y="3971925"/>
            <a:ext cx="1133475" cy="0"/>
          </a:xfrm>
          <a:prstGeom prst="line">
            <a:avLst/>
          </a:prstGeom>
          <a:noFill/>
          <a:ln w="12700">
            <a:solidFill>
              <a:schemeClr val="tx1"/>
            </a:solidFill>
            <a:round/>
            <a:tailEnd type="arrow" w="med" len="med"/>
          </a:ln>
          <a:effectLst/>
        </p:spPr>
        <p:txBody>
          <a:bodyPr wrap="none" anchor="ctr"/>
          <a:lstStyle/>
          <a:p>
            <a:endParaRPr lang="en-US"/>
          </a:p>
        </p:txBody>
      </p:sp>
      <p:sp>
        <p:nvSpPr>
          <p:cNvPr id="477310" name="Rectangle 126"/>
          <p:cNvSpPr>
            <a:spLocks noChangeArrowheads="1"/>
          </p:cNvSpPr>
          <p:nvPr/>
        </p:nvSpPr>
        <p:spPr bwMode="auto">
          <a:xfrm>
            <a:off x="1662113" y="3687763"/>
            <a:ext cx="484107"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77311" name="Rectangle 127"/>
          <p:cNvSpPr>
            <a:spLocks noChangeArrowheads="1"/>
          </p:cNvSpPr>
          <p:nvPr/>
        </p:nvSpPr>
        <p:spPr bwMode="auto">
          <a:xfrm>
            <a:off x="2379663" y="3687763"/>
            <a:ext cx="455253"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grpSp>
        <p:nvGrpSpPr>
          <p:cNvPr id="477328" name="Group 144"/>
          <p:cNvGrpSpPr/>
          <p:nvPr/>
        </p:nvGrpSpPr>
        <p:grpSpPr bwMode="auto">
          <a:xfrm>
            <a:off x="2846388" y="3606800"/>
            <a:ext cx="1466850" cy="622300"/>
            <a:chOff x="1873" y="2152"/>
            <a:chExt cx="1004" cy="392"/>
          </a:xfrm>
        </p:grpSpPr>
        <p:sp>
          <p:nvSpPr>
            <p:cNvPr id="477312" name="Rectangle 128"/>
            <p:cNvSpPr>
              <a:spLocks noChangeArrowheads="1"/>
            </p:cNvSpPr>
            <p:nvPr/>
          </p:nvSpPr>
          <p:spPr bwMode="auto">
            <a:xfrm>
              <a:off x="1873" y="2152"/>
              <a:ext cx="1002" cy="39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313" name="Line 129"/>
            <p:cNvSpPr>
              <a:spLocks noChangeShapeType="1"/>
            </p:cNvSpPr>
            <p:nvPr/>
          </p:nvSpPr>
          <p:spPr bwMode="auto">
            <a:xfrm>
              <a:off x="1879" y="2478"/>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314" name="Line 130"/>
            <p:cNvSpPr>
              <a:spLocks noChangeShapeType="1"/>
            </p:cNvSpPr>
            <p:nvPr/>
          </p:nvSpPr>
          <p:spPr bwMode="auto">
            <a:xfrm>
              <a:off x="1879" y="2422"/>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grpSp>
        <p:nvGrpSpPr>
          <p:cNvPr id="477333" name="Group 149"/>
          <p:cNvGrpSpPr/>
          <p:nvPr/>
        </p:nvGrpSpPr>
        <p:grpSpPr bwMode="auto">
          <a:xfrm>
            <a:off x="407988" y="3606800"/>
            <a:ext cx="1289050" cy="622300"/>
            <a:chOff x="137" y="2152"/>
            <a:chExt cx="1004" cy="392"/>
          </a:xfrm>
        </p:grpSpPr>
        <p:sp>
          <p:nvSpPr>
            <p:cNvPr id="477315" name="Rectangle 131"/>
            <p:cNvSpPr>
              <a:spLocks noChangeArrowheads="1"/>
            </p:cNvSpPr>
            <p:nvPr/>
          </p:nvSpPr>
          <p:spPr bwMode="auto">
            <a:xfrm>
              <a:off x="137" y="2152"/>
              <a:ext cx="1002" cy="39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316" name="Line 132"/>
            <p:cNvSpPr>
              <a:spLocks noChangeShapeType="1"/>
            </p:cNvSpPr>
            <p:nvPr/>
          </p:nvSpPr>
          <p:spPr bwMode="auto">
            <a:xfrm>
              <a:off x="143" y="2478"/>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317" name="Line 133"/>
            <p:cNvSpPr>
              <a:spLocks noChangeShapeType="1"/>
            </p:cNvSpPr>
            <p:nvPr/>
          </p:nvSpPr>
          <p:spPr bwMode="auto">
            <a:xfrm>
              <a:off x="143" y="2422"/>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77320" name="Rectangle 136"/>
          <p:cNvSpPr>
            <a:spLocks noChangeArrowheads="1"/>
          </p:cNvSpPr>
          <p:nvPr/>
        </p:nvSpPr>
        <p:spPr bwMode="auto">
          <a:xfrm>
            <a:off x="446088" y="3711575"/>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Professor</a:t>
            </a:r>
            <a:endParaRPr lang="en-US" altLang="zh-CN" sz="1200" b="0" dirty="0">
              <a:solidFill>
                <a:srgbClr val="FF0000"/>
              </a:solidFill>
              <a:ea typeface="宋体" panose="02010600030101010101" pitchFamily="2" charset="-122"/>
            </a:endParaRPr>
          </a:p>
        </p:txBody>
      </p:sp>
      <p:sp>
        <p:nvSpPr>
          <p:cNvPr id="477321" name="Rectangle 137"/>
          <p:cNvSpPr>
            <a:spLocks noChangeArrowheads="1"/>
          </p:cNvSpPr>
          <p:nvPr/>
        </p:nvSpPr>
        <p:spPr bwMode="auto">
          <a:xfrm>
            <a:off x="2808288" y="3698875"/>
            <a:ext cx="1620837" cy="277641"/>
          </a:xfrm>
          <a:prstGeom prst="rect">
            <a:avLst/>
          </a:prstGeom>
          <a:noFill/>
          <a:ln w="9525">
            <a:noFill/>
            <a:miter lim="800000"/>
          </a:ln>
          <a:effectLst/>
        </p:spPr>
        <p:txBody>
          <a:bodyPr lIns="92075" tIns="46038" rIns="92075" bIns="46038">
            <a:spAutoFit/>
          </a:bodyPr>
          <a:lstStyle/>
          <a:p>
            <a:r>
              <a:rPr lang="en-US" altLang="zh-CN" sz="1200" b="0" dirty="0" err="1">
                <a:solidFill>
                  <a:srgbClr val="FF0000"/>
                </a:solidFill>
                <a:ea typeface="宋体" panose="02010600030101010101" pitchFamily="2" charset="-122"/>
              </a:rPr>
              <a:t>CourseOfferingList</a:t>
            </a:r>
            <a:endParaRPr lang="en-US" altLang="zh-CN" sz="1200" b="0" dirty="0">
              <a:solidFill>
                <a:srgbClr val="FF0000"/>
              </a:solidFill>
              <a:ea typeface="宋体" panose="02010600030101010101" pitchFamily="2" charset="-122"/>
            </a:endParaRPr>
          </a:p>
        </p:txBody>
      </p:sp>
      <p:sp>
        <p:nvSpPr>
          <p:cNvPr id="477322" name="Rectangle 138"/>
          <p:cNvSpPr>
            <a:spLocks noChangeArrowheads="1"/>
          </p:cNvSpPr>
          <p:nvPr/>
        </p:nvSpPr>
        <p:spPr bwMode="auto">
          <a:xfrm>
            <a:off x="1512888" y="4003675"/>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 Instructor</a:t>
            </a:r>
            <a:endParaRPr lang="en-US" altLang="zh-CN" sz="1200" b="0" dirty="0">
              <a:solidFill>
                <a:srgbClr val="FF0000"/>
              </a:solidFill>
              <a:ea typeface="宋体" panose="02010600030101010101" pitchFamily="2" charset="-122"/>
            </a:endParaRPr>
          </a:p>
        </p:txBody>
      </p:sp>
      <p:sp>
        <p:nvSpPr>
          <p:cNvPr id="477327" name="Rectangle 143"/>
          <p:cNvSpPr>
            <a:spLocks noChangeArrowheads="1"/>
          </p:cNvSpPr>
          <p:nvPr/>
        </p:nvSpPr>
        <p:spPr bwMode="auto">
          <a:xfrm>
            <a:off x="2916238" y="5060950"/>
            <a:ext cx="1303337" cy="277641"/>
          </a:xfrm>
          <a:prstGeom prst="rect">
            <a:avLst/>
          </a:prstGeom>
          <a:noFill/>
          <a:ln w="9525">
            <a:noFill/>
            <a:miter lim="800000"/>
          </a:ln>
          <a:effectLst/>
        </p:spPr>
        <p:txBody>
          <a:bodyPr lIns="92075" tIns="46038" rIns="92075" bIns="46038">
            <a:spAutoFit/>
          </a:bodyPr>
          <a:lstStyle/>
          <a:p>
            <a:r>
              <a:rPr lang="en-US" altLang="zh-CN" sz="1200" b="0" dirty="0" err="1">
                <a:solidFill>
                  <a:srgbClr val="FF0000"/>
                </a:solidFill>
                <a:ea typeface="宋体" panose="02010600030101010101" pitchFamily="2" charset="-122"/>
              </a:rPr>
              <a:t>CourseOffering</a:t>
            </a:r>
            <a:endParaRPr lang="en-US" altLang="zh-CN" sz="1200" b="0" dirty="0">
              <a:solidFill>
                <a:srgbClr val="FF0000"/>
              </a:solidFill>
              <a:ea typeface="宋体" panose="02010600030101010101" pitchFamily="2" charset="-122"/>
            </a:endParaRPr>
          </a:p>
        </p:txBody>
      </p:sp>
      <p:sp>
        <p:nvSpPr>
          <p:cNvPr id="477354" name="Line 170"/>
          <p:cNvSpPr>
            <a:spLocks noChangeShapeType="1"/>
          </p:cNvSpPr>
          <p:nvPr/>
        </p:nvSpPr>
        <p:spPr bwMode="auto">
          <a:xfrm>
            <a:off x="6096000" y="4089400"/>
            <a:ext cx="698500" cy="1244600"/>
          </a:xfrm>
          <a:prstGeom prst="line">
            <a:avLst/>
          </a:prstGeom>
          <a:noFill/>
          <a:ln w="9525">
            <a:solidFill>
              <a:schemeClr val="tx1"/>
            </a:solidFill>
            <a:prstDash val="dash"/>
            <a:round/>
          </a:ln>
          <a:effectLst/>
        </p:spPr>
        <p:txBody>
          <a:bodyPr wrap="none" anchor="ctr"/>
          <a:lstStyle/>
          <a:p>
            <a:endParaRPr lang="en-US"/>
          </a:p>
        </p:txBody>
      </p:sp>
      <p:sp>
        <p:nvSpPr>
          <p:cNvPr id="477334" name="Line 150"/>
          <p:cNvSpPr>
            <a:spLocks noChangeShapeType="1"/>
          </p:cNvSpPr>
          <p:nvPr/>
        </p:nvSpPr>
        <p:spPr bwMode="auto">
          <a:xfrm>
            <a:off x="6110288" y="5343525"/>
            <a:ext cx="1133475" cy="0"/>
          </a:xfrm>
          <a:prstGeom prst="line">
            <a:avLst/>
          </a:prstGeom>
          <a:noFill/>
          <a:ln w="12700">
            <a:solidFill>
              <a:schemeClr val="tx1"/>
            </a:solidFill>
            <a:round/>
            <a:tailEnd type="arrow" w="med" len="med"/>
          </a:ln>
          <a:effectLst/>
        </p:spPr>
        <p:txBody>
          <a:bodyPr wrap="none" anchor="ctr"/>
          <a:lstStyle/>
          <a:p>
            <a:endParaRPr lang="en-US"/>
          </a:p>
        </p:txBody>
      </p:sp>
      <p:sp>
        <p:nvSpPr>
          <p:cNvPr id="477335" name="Rectangle 151"/>
          <p:cNvSpPr>
            <a:spLocks noChangeArrowheads="1"/>
          </p:cNvSpPr>
          <p:nvPr/>
        </p:nvSpPr>
        <p:spPr bwMode="auto">
          <a:xfrm>
            <a:off x="6081713" y="5059363"/>
            <a:ext cx="484107"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77336" name="Rectangle 152"/>
          <p:cNvSpPr>
            <a:spLocks noChangeArrowheads="1"/>
          </p:cNvSpPr>
          <p:nvPr/>
        </p:nvSpPr>
        <p:spPr bwMode="auto">
          <a:xfrm>
            <a:off x="6799263" y="5059363"/>
            <a:ext cx="455253" cy="308419"/>
          </a:xfrm>
          <a:prstGeom prst="rect">
            <a:avLst/>
          </a:prstGeom>
          <a:noFill/>
          <a:ln w="9525">
            <a:noFill/>
            <a:miter lim="800000"/>
          </a:ln>
          <a:effectLst/>
        </p:spPr>
        <p:txBody>
          <a:bodyPr wrap="none" lIns="92075" tIns="46038" rIns="92075" bIns="46038">
            <a:spAutoFit/>
          </a:bodyPr>
          <a:lstStyle/>
          <a:p>
            <a:pPr algn="l"/>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grpSp>
        <p:nvGrpSpPr>
          <p:cNvPr id="477337" name="Group 153"/>
          <p:cNvGrpSpPr/>
          <p:nvPr/>
        </p:nvGrpSpPr>
        <p:grpSpPr bwMode="auto">
          <a:xfrm>
            <a:off x="7265988" y="4978400"/>
            <a:ext cx="1466850" cy="622300"/>
            <a:chOff x="1873" y="2152"/>
            <a:chExt cx="1004" cy="392"/>
          </a:xfrm>
        </p:grpSpPr>
        <p:sp>
          <p:nvSpPr>
            <p:cNvPr id="477338" name="Rectangle 154"/>
            <p:cNvSpPr>
              <a:spLocks noChangeArrowheads="1"/>
            </p:cNvSpPr>
            <p:nvPr/>
          </p:nvSpPr>
          <p:spPr bwMode="auto">
            <a:xfrm>
              <a:off x="1873" y="2152"/>
              <a:ext cx="1002" cy="39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339" name="Line 155"/>
            <p:cNvSpPr>
              <a:spLocks noChangeShapeType="1"/>
            </p:cNvSpPr>
            <p:nvPr/>
          </p:nvSpPr>
          <p:spPr bwMode="auto">
            <a:xfrm>
              <a:off x="1879" y="2478"/>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340" name="Line 156"/>
            <p:cNvSpPr>
              <a:spLocks noChangeShapeType="1"/>
            </p:cNvSpPr>
            <p:nvPr/>
          </p:nvSpPr>
          <p:spPr bwMode="auto">
            <a:xfrm>
              <a:off x="1879" y="2422"/>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grpSp>
        <p:nvGrpSpPr>
          <p:cNvPr id="477341" name="Group 157"/>
          <p:cNvGrpSpPr/>
          <p:nvPr/>
        </p:nvGrpSpPr>
        <p:grpSpPr bwMode="auto">
          <a:xfrm>
            <a:off x="4827588" y="4978400"/>
            <a:ext cx="1289050" cy="622300"/>
            <a:chOff x="137" y="2152"/>
            <a:chExt cx="1004" cy="392"/>
          </a:xfrm>
        </p:grpSpPr>
        <p:sp>
          <p:nvSpPr>
            <p:cNvPr id="477342" name="Rectangle 158"/>
            <p:cNvSpPr>
              <a:spLocks noChangeArrowheads="1"/>
            </p:cNvSpPr>
            <p:nvPr/>
          </p:nvSpPr>
          <p:spPr bwMode="auto">
            <a:xfrm>
              <a:off x="137" y="2152"/>
              <a:ext cx="1002" cy="39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7343" name="Line 159"/>
            <p:cNvSpPr>
              <a:spLocks noChangeShapeType="1"/>
            </p:cNvSpPr>
            <p:nvPr/>
          </p:nvSpPr>
          <p:spPr bwMode="auto">
            <a:xfrm>
              <a:off x="143" y="2478"/>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77344" name="Line 160"/>
            <p:cNvSpPr>
              <a:spLocks noChangeShapeType="1"/>
            </p:cNvSpPr>
            <p:nvPr/>
          </p:nvSpPr>
          <p:spPr bwMode="auto">
            <a:xfrm>
              <a:off x="143" y="2422"/>
              <a:ext cx="998"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77346" name="Rectangle 162"/>
          <p:cNvSpPr>
            <a:spLocks noChangeArrowheads="1"/>
          </p:cNvSpPr>
          <p:nvPr/>
        </p:nvSpPr>
        <p:spPr bwMode="auto">
          <a:xfrm>
            <a:off x="4884738" y="5073650"/>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Professor</a:t>
            </a:r>
            <a:endParaRPr lang="en-US" altLang="zh-CN" sz="1200" b="0" dirty="0">
              <a:solidFill>
                <a:srgbClr val="FF0000"/>
              </a:solidFill>
              <a:ea typeface="宋体" panose="02010600030101010101" pitchFamily="2" charset="-122"/>
            </a:endParaRPr>
          </a:p>
        </p:txBody>
      </p:sp>
      <p:sp>
        <p:nvSpPr>
          <p:cNvPr id="477348" name="Rectangle 164"/>
          <p:cNvSpPr>
            <a:spLocks noChangeArrowheads="1"/>
          </p:cNvSpPr>
          <p:nvPr/>
        </p:nvSpPr>
        <p:spPr bwMode="auto">
          <a:xfrm>
            <a:off x="5970588" y="5375275"/>
            <a:ext cx="1189037" cy="277641"/>
          </a:xfrm>
          <a:prstGeom prst="rect">
            <a:avLst/>
          </a:prstGeom>
          <a:noFill/>
          <a:ln w="9525">
            <a:noFill/>
            <a:miter lim="800000"/>
          </a:ln>
          <a:effectLst/>
        </p:spPr>
        <p:txBody>
          <a:bodyPr lIns="92075" tIns="46038" rIns="92075" bIns="46038">
            <a:spAutoFit/>
          </a:bodyPr>
          <a:lstStyle/>
          <a:p>
            <a:r>
              <a:rPr lang="en-US" altLang="zh-CN" sz="1200" b="0" dirty="0">
                <a:solidFill>
                  <a:srgbClr val="FF0000"/>
                </a:solidFill>
                <a:ea typeface="宋体" panose="02010600030101010101" pitchFamily="2" charset="-122"/>
              </a:rPr>
              <a:t>+ Instructor</a:t>
            </a:r>
            <a:endParaRPr lang="en-US" altLang="zh-CN" sz="1200" b="0" dirty="0">
              <a:solidFill>
                <a:srgbClr val="FF0000"/>
              </a:solidFill>
              <a:ea typeface="宋体" panose="02010600030101010101" pitchFamily="2" charset="-122"/>
            </a:endParaRPr>
          </a:p>
        </p:txBody>
      </p:sp>
      <p:sp>
        <p:nvSpPr>
          <p:cNvPr id="477350" name="Rectangle 166"/>
          <p:cNvSpPr>
            <a:spLocks noChangeArrowheads="1"/>
          </p:cNvSpPr>
          <p:nvPr/>
        </p:nvSpPr>
        <p:spPr bwMode="auto">
          <a:xfrm>
            <a:off x="7361238" y="5060950"/>
            <a:ext cx="1303337" cy="277641"/>
          </a:xfrm>
          <a:prstGeom prst="rect">
            <a:avLst/>
          </a:prstGeom>
          <a:noFill/>
          <a:ln w="9525">
            <a:noFill/>
            <a:miter lim="800000"/>
          </a:ln>
          <a:effectLst/>
        </p:spPr>
        <p:txBody>
          <a:bodyPr lIns="92075" tIns="46038" rIns="92075" bIns="46038">
            <a:spAutoFit/>
          </a:bodyPr>
          <a:lstStyle/>
          <a:p>
            <a:r>
              <a:rPr lang="en-US" altLang="zh-CN" sz="1200" b="0" dirty="0" err="1">
                <a:solidFill>
                  <a:srgbClr val="FF0000"/>
                </a:solidFill>
                <a:ea typeface="宋体" panose="02010600030101010101" pitchFamily="2" charset="-122"/>
              </a:rPr>
              <a:t>CourseOffering</a:t>
            </a:r>
            <a:endParaRPr lang="en-US" altLang="zh-CN" sz="1200" b="0" dirty="0">
              <a:solidFill>
                <a:srgbClr val="FF0000"/>
              </a:solidFill>
              <a:ea typeface="宋体" panose="02010600030101010101" pitchFamily="2" charset="-122"/>
            </a:endParaRPr>
          </a:p>
        </p:txBody>
      </p:sp>
      <p:sp>
        <p:nvSpPr>
          <p:cNvPr id="477351" name="Freeform 167"/>
          <p:cNvSpPr/>
          <p:nvPr/>
        </p:nvSpPr>
        <p:spPr bwMode="auto">
          <a:xfrm>
            <a:off x="5676900" y="3670300"/>
            <a:ext cx="800100" cy="495300"/>
          </a:xfrm>
          <a:custGeom>
            <a:avLst/>
            <a:gdLst/>
            <a:ahLst/>
            <a:cxnLst>
              <a:cxn ang="0">
                <a:pos x="434" y="0"/>
              </a:cxn>
              <a:cxn ang="0">
                <a:pos x="0" y="0"/>
              </a:cxn>
              <a:cxn ang="0">
                <a:pos x="0" y="312"/>
              </a:cxn>
              <a:cxn ang="0">
                <a:pos x="504" y="312"/>
              </a:cxn>
              <a:cxn ang="0">
                <a:pos x="504" y="72"/>
              </a:cxn>
              <a:cxn ang="0">
                <a:pos x="433" y="0"/>
              </a:cxn>
            </a:cxnLst>
            <a:rect l="0" t="0" r="r" b="b"/>
            <a:pathLst>
              <a:path w="504" h="312">
                <a:moveTo>
                  <a:pt x="434" y="0"/>
                </a:moveTo>
                <a:lnTo>
                  <a:pt x="0" y="0"/>
                </a:lnTo>
                <a:lnTo>
                  <a:pt x="0" y="312"/>
                </a:lnTo>
                <a:lnTo>
                  <a:pt x="504" y="312"/>
                </a:lnTo>
                <a:lnTo>
                  <a:pt x="504" y="72"/>
                </a:lnTo>
                <a:lnTo>
                  <a:pt x="433" y="0"/>
                </a:lnTo>
              </a:path>
            </a:pathLst>
          </a:custGeom>
          <a:solidFill>
            <a:srgbClr val="FFFFCC"/>
          </a:solidFill>
          <a:ln w="12700" cap="flat" cmpd="sng">
            <a:solidFill>
              <a:srgbClr val="990033"/>
            </a:solidFill>
            <a:prstDash val="solid"/>
            <a:round/>
          </a:ln>
          <a:effectLst/>
        </p:spPr>
        <p:txBody>
          <a:bodyPr wrap="none" anchor="ctr"/>
          <a:lstStyle/>
          <a:p>
            <a:endParaRPr lang="en-US"/>
          </a:p>
        </p:txBody>
      </p:sp>
      <p:sp>
        <p:nvSpPr>
          <p:cNvPr id="477352" name="Freeform 168"/>
          <p:cNvSpPr/>
          <p:nvPr/>
        </p:nvSpPr>
        <p:spPr bwMode="auto">
          <a:xfrm>
            <a:off x="6359525" y="3670300"/>
            <a:ext cx="114300" cy="119063"/>
          </a:xfrm>
          <a:custGeom>
            <a:avLst/>
            <a:gdLst/>
            <a:ahLst/>
            <a:cxnLst>
              <a:cxn ang="0">
                <a:pos x="0" y="0"/>
              </a:cxn>
              <a:cxn ang="0">
                <a:pos x="0" y="75"/>
              </a:cxn>
              <a:cxn ang="0">
                <a:pos x="72" y="75"/>
              </a:cxn>
            </a:cxnLst>
            <a:rect l="0" t="0" r="r" b="b"/>
            <a:pathLst>
              <a:path w="72" h="75">
                <a:moveTo>
                  <a:pt x="0" y="0"/>
                </a:moveTo>
                <a:lnTo>
                  <a:pt x="0" y="75"/>
                </a:lnTo>
                <a:lnTo>
                  <a:pt x="72" y="75"/>
                </a:lnTo>
              </a:path>
            </a:pathLst>
          </a:custGeom>
          <a:noFill/>
          <a:ln w="12700" cap="flat" cmpd="sng">
            <a:solidFill>
              <a:srgbClr val="990033"/>
            </a:solidFill>
            <a:prstDash val="solid"/>
            <a:round/>
          </a:ln>
          <a:effectLst/>
        </p:spPr>
        <p:txBody>
          <a:bodyPr wrap="none" anchor="ctr"/>
          <a:lstStyle/>
          <a:p>
            <a:endParaRPr lang="en-US"/>
          </a:p>
        </p:txBody>
      </p:sp>
      <p:sp>
        <p:nvSpPr>
          <p:cNvPr id="477353" name="Rectangle 169"/>
          <p:cNvSpPr>
            <a:spLocks noChangeArrowheads="1"/>
          </p:cNvSpPr>
          <p:nvPr/>
        </p:nvSpPr>
        <p:spPr bwMode="auto">
          <a:xfrm>
            <a:off x="5856288" y="3813175"/>
            <a:ext cx="452437" cy="260350"/>
          </a:xfrm>
          <a:prstGeom prst="rect">
            <a:avLst/>
          </a:prstGeom>
          <a:noFill/>
          <a:ln w="9525">
            <a:noFill/>
            <a:miter lim="800000"/>
          </a:ln>
          <a:effectLst/>
        </p:spPr>
        <p:txBody>
          <a:bodyPr lIns="92075" tIns="46038" rIns="92075" bIns="46038">
            <a:spAutoFit/>
          </a:bodyPr>
          <a:lstStyle/>
          <a:p>
            <a:r>
              <a:rPr lang="en-US" altLang="zh-CN" sz="1100" b="0" dirty="0">
                <a:solidFill>
                  <a:srgbClr val="FF0000"/>
                </a:solidFill>
                <a:ea typeface="宋体" panose="02010600030101010101" pitchFamily="2" charset="-122"/>
              </a:rPr>
              <a:t>List</a:t>
            </a:r>
            <a:endParaRPr lang="en-US" altLang="zh-CN" sz="1100" b="0" dirty="0">
              <a:solidFill>
                <a:srgbClr val="FF0000"/>
              </a:solidFill>
              <a:ea typeface="宋体" panose="02010600030101010101" pitchFamily="2" charset="-122"/>
            </a:endParaRPr>
          </a:p>
        </p:txBody>
      </p:sp>
      <p:grpSp>
        <p:nvGrpSpPr>
          <p:cNvPr id="477361" name="Group 177"/>
          <p:cNvGrpSpPr/>
          <p:nvPr/>
        </p:nvGrpSpPr>
        <p:grpSpPr bwMode="auto">
          <a:xfrm>
            <a:off x="241300" y="3314700"/>
            <a:ext cx="4251325" cy="2514600"/>
            <a:chOff x="104" y="1936"/>
            <a:chExt cx="2678" cy="1792"/>
          </a:xfrm>
        </p:grpSpPr>
        <p:sp>
          <p:nvSpPr>
            <p:cNvPr id="477358" name="AutoShape 174"/>
            <p:cNvSpPr/>
            <p:nvPr/>
          </p:nvSpPr>
          <p:spPr bwMode="auto">
            <a:xfrm>
              <a:off x="104" y="1936"/>
              <a:ext cx="118" cy="1792"/>
            </a:xfrm>
            <a:prstGeom prst="leftBracket">
              <a:avLst>
                <a:gd name="adj" fmla="val 126554"/>
              </a:avLst>
            </a:prstGeom>
            <a:noFill/>
            <a:ln w="28575">
              <a:solidFill>
                <a:srgbClr val="00CCFF"/>
              </a:solidFill>
              <a:round/>
            </a:ln>
            <a:effectLst/>
          </p:spPr>
          <p:txBody>
            <a:bodyPr wrap="none" anchor="ctr"/>
            <a:lstStyle/>
            <a:p>
              <a:endParaRPr lang="en-US"/>
            </a:p>
          </p:txBody>
        </p:sp>
        <p:sp>
          <p:nvSpPr>
            <p:cNvPr id="477359" name="AutoShape 175"/>
            <p:cNvSpPr/>
            <p:nvPr/>
          </p:nvSpPr>
          <p:spPr bwMode="auto">
            <a:xfrm flipH="1">
              <a:off x="2664" y="1936"/>
              <a:ext cx="118" cy="1792"/>
            </a:xfrm>
            <a:prstGeom prst="leftBracket">
              <a:avLst>
                <a:gd name="adj" fmla="val 126554"/>
              </a:avLst>
            </a:prstGeom>
            <a:noFill/>
            <a:ln w="28575">
              <a:solidFill>
                <a:srgbClr val="00CCFF"/>
              </a:solidFill>
              <a:round/>
            </a:ln>
            <a:effectLst/>
          </p:spPr>
          <p:txBody>
            <a:bodyPr wrap="none" anchor="ctr"/>
            <a:lstStyle/>
            <a:p>
              <a:endParaRPr lang="en-US"/>
            </a:p>
          </p:txBody>
        </p:sp>
        <p:sp>
          <p:nvSpPr>
            <p:cNvPr id="477360" name="Line 176"/>
            <p:cNvSpPr>
              <a:spLocks noChangeShapeType="1"/>
            </p:cNvSpPr>
            <p:nvPr/>
          </p:nvSpPr>
          <p:spPr bwMode="auto">
            <a:xfrm>
              <a:off x="204" y="3728"/>
              <a:ext cx="2476" cy="0"/>
            </a:xfrm>
            <a:prstGeom prst="line">
              <a:avLst/>
            </a:prstGeom>
            <a:noFill/>
            <a:ln w="28575">
              <a:solidFill>
                <a:srgbClr val="00CCFF"/>
              </a:solidFill>
              <a:round/>
            </a:ln>
            <a:effectLst/>
          </p:spPr>
          <p:txBody>
            <a:bodyPr wrap="none" anchor="ctr"/>
            <a:lstStyle/>
            <a:p>
              <a:endParaRPr lang="en-US"/>
            </a:p>
          </p:txBody>
        </p:sp>
      </p:grpSp>
      <p:sp>
        <p:nvSpPr>
          <p:cNvPr id="477363" name="AutoShape 179"/>
          <p:cNvSpPr/>
          <p:nvPr/>
        </p:nvSpPr>
        <p:spPr bwMode="auto">
          <a:xfrm>
            <a:off x="4654550" y="3314700"/>
            <a:ext cx="187325" cy="2514600"/>
          </a:xfrm>
          <a:prstGeom prst="leftBracket">
            <a:avLst>
              <a:gd name="adj" fmla="val 111864"/>
            </a:avLst>
          </a:prstGeom>
          <a:noFill/>
          <a:ln w="28575">
            <a:solidFill>
              <a:srgbClr val="00CCFF"/>
            </a:solidFill>
            <a:round/>
          </a:ln>
          <a:effectLst/>
        </p:spPr>
        <p:txBody>
          <a:bodyPr wrap="none" anchor="ctr"/>
          <a:lstStyle/>
          <a:p>
            <a:endParaRPr lang="en-US"/>
          </a:p>
        </p:txBody>
      </p:sp>
      <p:sp>
        <p:nvSpPr>
          <p:cNvPr id="477364" name="AutoShape 180"/>
          <p:cNvSpPr/>
          <p:nvPr/>
        </p:nvSpPr>
        <p:spPr bwMode="auto">
          <a:xfrm flipH="1">
            <a:off x="8718550" y="3314700"/>
            <a:ext cx="187325" cy="2514600"/>
          </a:xfrm>
          <a:prstGeom prst="leftBracket">
            <a:avLst>
              <a:gd name="adj" fmla="val 111864"/>
            </a:avLst>
          </a:prstGeom>
          <a:noFill/>
          <a:ln w="28575">
            <a:solidFill>
              <a:srgbClr val="00CCFF"/>
            </a:solidFill>
            <a:round/>
          </a:ln>
          <a:effectLst/>
        </p:spPr>
        <p:txBody>
          <a:bodyPr wrap="none" anchor="ctr"/>
          <a:lstStyle/>
          <a:p>
            <a:endParaRPr lang="en-US"/>
          </a:p>
        </p:txBody>
      </p:sp>
      <p:sp>
        <p:nvSpPr>
          <p:cNvPr id="477365" name="Line 181"/>
          <p:cNvSpPr>
            <a:spLocks noChangeShapeType="1"/>
          </p:cNvSpPr>
          <p:nvPr/>
        </p:nvSpPr>
        <p:spPr bwMode="auto">
          <a:xfrm>
            <a:off x="4813300" y="5829300"/>
            <a:ext cx="3930650" cy="0"/>
          </a:xfrm>
          <a:prstGeom prst="line">
            <a:avLst/>
          </a:prstGeom>
          <a:noFill/>
          <a:ln w="28575">
            <a:solidFill>
              <a:srgbClr val="00CCFF"/>
            </a:solidFill>
            <a:round/>
          </a:ln>
          <a:effectLst/>
        </p:spPr>
        <p:txBody>
          <a:bodyPr wrap="none" anchor="ctr"/>
          <a:lstStyle/>
          <a:p>
            <a:endParaRPr lang="en-US"/>
          </a:p>
        </p:txBody>
      </p:sp>
      <p:sp>
        <p:nvSpPr>
          <p:cNvPr id="477366" name="Line 182"/>
          <p:cNvSpPr>
            <a:spLocks noChangeShapeType="1"/>
          </p:cNvSpPr>
          <p:nvPr/>
        </p:nvSpPr>
        <p:spPr bwMode="auto">
          <a:xfrm>
            <a:off x="4838700" y="3308350"/>
            <a:ext cx="604838" cy="0"/>
          </a:xfrm>
          <a:prstGeom prst="line">
            <a:avLst/>
          </a:prstGeom>
          <a:noFill/>
          <a:ln w="28575">
            <a:solidFill>
              <a:srgbClr val="00CCFF"/>
            </a:solidFill>
            <a:round/>
          </a:ln>
          <a:effectLst/>
        </p:spPr>
        <p:txBody>
          <a:bodyPr wrap="none" anchor="ctr"/>
          <a:lstStyle/>
          <a:p>
            <a:endParaRPr lang="en-US"/>
          </a:p>
        </p:txBody>
      </p:sp>
      <p:sp>
        <p:nvSpPr>
          <p:cNvPr id="477367" name="Line 183"/>
          <p:cNvSpPr>
            <a:spLocks noChangeShapeType="1"/>
          </p:cNvSpPr>
          <p:nvPr/>
        </p:nvSpPr>
        <p:spPr bwMode="auto">
          <a:xfrm>
            <a:off x="8051800" y="3308350"/>
            <a:ext cx="673100" cy="0"/>
          </a:xfrm>
          <a:prstGeom prst="line">
            <a:avLst/>
          </a:prstGeom>
          <a:noFill/>
          <a:ln w="28575">
            <a:solidFill>
              <a:srgbClr val="00CCFF"/>
            </a:solidFill>
            <a:rou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48" name="Rectangle 16"/>
          <p:cNvSpPr>
            <a:spLocks noGrp="1" noChangeArrowheads="1"/>
          </p:cNvSpPr>
          <p:nvPr>
            <p:ph idx="1"/>
          </p:nvPr>
        </p:nvSpPr>
        <p:spPr/>
        <p:txBody>
          <a:bodyPr/>
          <a:lstStyle/>
          <a:p>
            <a:r>
              <a:rPr lang="en-US" altLang="zh-CN" dirty="0">
                <a:ea typeface="宋体" panose="02010600030101010101" pitchFamily="2" charset="-122"/>
              </a:rPr>
              <a:t>A class definition that defines other classes</a:t>
            </a:r>
            <a:endParaRPr lang="en-US" altLang="zh-CN" dirty="0">
              <a:ea typeface="宋体" panose="02010600030101010101" pitchFamily="2" charset="-122"/>
            </a:endParaRPr>
          </a:p>
          <a:p>
            <a:r>
              <a:rPr lang="en-US" altLang="zh-CN" dirty="0">
                <a:ea typeface="宋体" panose="02010600030101010101" pitchFamily="2" charset="-122"/>
              </a:rPr>
              <a:t>Often used for container classes</a:t>
            </a:r>
            <a:endParaRPr lang="en-US" altLang="zh-CN" dirty="0">
              <a:ea typeface="宋体" panose="02010600030101010101" pitchFamily="2" charset="-122"/>
            </a:endParaRPr>
          </a:p>
          <a:p>
            <a:pPr lvl="1"/>
            <a:r>
              <a:rPr lang="en-US" altLang="zh-CN" dirty="0">
                <a:ea typeface="宋体" panose="02010600030101010101" pitchFamily="2" charset="-122"/>
              </a:rPr>
              <a:t>Some common container classes:</a:t>
            </a:r>
            <a:endParaRPr lang="en-US" altLang="zh-CN" dirty="0">
              <a:ea typeface="宋体" panose="02010600030101010101" pitchFamily="2" charset="-122"/>
            </a:endParaRPr>
          </a:p>
          <a:p>
            <a:pPr lvl="2"/>
            <a:r>
              <a:rPr lang="en-US" altLang="zh-CN" dirty="0">
                <a:ea typeface="宋体" panose="02010600030101010101" pitchFamily="2" charset="-122"/>
              </a:rPr>
              <a:t>Sets, lists, dictionaries, stacks, queues</a:t>
            </a:r>
            <a:endParaRPr lang="en-US" altLang="zh-CN" dirty="0">
              <a:ea typeface="宋体" panose="02010600030101010101" pitchFamily="2" charset="-122"/>
            </a:endParaRPr>
          </a:p>
        </p:txBody>
      </p:sp>
      <p:sp>
        <p:nvSpPr>
          <p:cNvPr id="479247" name="Rectangle 15"/>
          <p:cNvSpPr>
            <a:spLocks noGrp="1" noChangeArrowheads="1"/>
          </p:cNvSpPr>
          <p:nvPr>
            <p:ph type="title"/>
          </p:nvPr>
        </p:nvSpPr>
        <p:spPr/>
        <p:txBody>
          <a:bodyPr>
            <a:normAutofit fontScale="90000"/>
          </a:bodyPr>
          <a:lstStyle/>
          <a:p>
            <a:r>
              <a:rPr lang="en-US" altLang="zh-CN" dirty="0">
                <a:ea typeface="宋体" panose="02010600030101010101" pitchFamily="2" charset="-122"/>
              </a:rPr>
              <a:t>What Is a Parameterized Class (Template)?</a:t>
            </a:r>
            <a:endParaRPr lang="en-US" altLang="zh-CN" dirty="0">
              <a:ea typeface="宋体" panose="02010600030101010101" pitchFamily="2" charset="-122"/>
            </a:endParaRPr>
          </a:p>
        </p:txBody>
      </p:sp>
      <p:sp>
        <p:nvSpPr>
          <p:cNvPr id="479262" name="Rectangle 30"/>
          <p:cNvSpPr>
            <a:spLocks noChangeArrowheads="1"/>
          </p:cNvSpPr>
          <p:nvPr/>
        </p:nvSpPr>
        <p:spPr bwMode="auto">
          <a:xfrm>
            <a:off x="1606550" y="4221163"/>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9259" name="Line 27"/>
          <p:cNvSpPr>
            <a:spLocks noChangeShapeType="1"/>
          </p:cNvSpPr>
          <p:nvPr/>
        </p:nvSpPr>
        <p:spPr bwMode="auto">
          <a:xfrm>
            <a:off x="1612900" y="4702175"/>
            <a:ext cx="2376488" cy="4763"/>
          </a:xfrm>
          <a:prstGeom prst="line">
            <a:avLst/>
          </a:prstGeom>
          <a:noFill/>
          <a:ln w="12700">
            <a:solidFill>
              <a:srgbClr val="990033"/>
            </a:solidFill>
            <a:round/>
          </a:ln>
        </p:spPr>
        <p:txBody>
          <a:bodyPr/>
          <a:lstStyle/>
          <a:p>
            <a:endParaRPr lang="en-US"/>
          </a:p>
        </p:txBody>
      </p:sp>
      <p:sp>
        <p:nvSpPr>
          <p:cNvPr id="479260" name="Line 28"/>
          <p:cNvSpPr>
            <a:spLocks noChangeShapeType="1"/>
          </p:cNvSpPr>
          <p:nvPr/>
        </p:nvSpPr>
        <p:spPr bwMode="auto">
          <a:xfrm>
            <a:off x="1612900" y="4857750"/>
            <a:ext cx="2376488" cy="3175"/>
          </a:xfrm>
          <a:prstGeom prst="line">
            <a:avLst/>
          </a:prstGeom>
          <a:noFill/>
          <a:ln w="12700">
            <a:solidFill>
              <a:srgbClr val="990033"/>
            </a:solidFill>
            <a:round/>
          </a:ln>
        </p:spPr>
        <p:txBody>
          <a:bodyPr/>
          <a:lstStyle/>
          <a:p>
            <a:endParaRPr lang="en-US"/>
          </a:p>
        </p:txBody>
      </p:sp>
      <p:sp>
        <p:nvSpPr>
          <p:cNvPr id="479258" name="Rectangle 26"/>
          <p:cNvSpPr>
            <a:spLocks noChangeArrowheads="1"/>
          </p:cNvSpPr>
          <p:nvPr/>
        </p:nvSpPr>
        <p:spPr bwMode="auto">
          <a:xfrm>
            <a:off x="1690688" y="4406900"/>
            <a:ext cx="2174875" cy="244475"/>
          </a:xfrm>
          <a:prstGeom prst="rect">
            <a:avLst/>
          </a:prstGeom>
          <a:noFill/>
          <a:ln w="28575">
            <a:noFill/>
            <a:miter lim="800000"/>
          </a:ln>
        </p:spPr>
        <p:txBody>
          <a:bodyPr lIns="0" tIns="0" rIns="0" bIns="0">
            <a:spAutoFit/>
          </a:bodyPr>
          <a:lstStyle/>
          <a:p>
            <a:r>
              <a:rPr lang="en-US" altLang="zh-CN" sz="1600" b="0" dirty="0" err="1">
                <a:solidFill>
                  <a:srgbClr val="FF0000"/>
                </a:solidFill>
                <a:ea typeface="宋体" panose="02010600030101010101" pitchFamily="2" charset="-122"/>
              </a:rPr>
              <a:t>ParameterizedClass</a:t>
            </a:r>
            <a:endParaRPr lang="en-US" altLang="zh-CN" sz="1600" b="0" dirty="0">
              <a:solidFill>
                <a:srgbClr val="FF0000"/>
              </a:solidFill>
              <a:ea typeface="宋体" panose="02010600030101010101" pitchFamily="2" charset="-122"/>
            </a:endParaRPr>
          </a:p>
        </p:txBody>
      </p:sp>
      <p:sp>
        <p:nvSpPr>
          <p:cNvPr id="479263" name="Rectangle 31"/>
          <p:cNvSpPr>
            <a:spLocks noChangeArrowheads="1"/>
          </p:cNvSpPr>
          <p:nvPr/>
        </p:nvSpPr>
        <p:spPr bwMode="auto">
          <a:xfrm>
            <a:off x="2336800" y="3903663"/>
            <a:ext cx="1868488" cy="446087"/>
          </a:xfrm>
          <a:prstGeom prst="rect">
            <a:avLst/>
          </a:prstGeom>
          <a:solidFill>
            <a:srgbClr val="FFFFCC"/>
          </a:solidFill>
          <a:ln w="12700">
            <a:solidFill>
              <a:srgbClr val="990033"/>
            </a:solidFill>
            <a:prstDash val="dash"/>
            <a:miter lim="800000"/>
          </a:ln>
          <a:effectLst/>
        </p:spPr>
        <p:txBody>
          <a:bodyPr wrap="none" anchor="ctr"/>
          <a:lstStyle/>
          <a:p>
            <a:endParaRPr lang="en-US"/>
          </a:p>
        </p:txBody>
      </p:sp>
      <p:sp>
        <p:nvSpPr>
          <p:cNvPr id="479264" name="Rectangle 32"/>
          <p:cNvSpPr>
            <a:spLocks noChangeArrowheads="1"/>
          </p:cNvSpPr>
          <p:nvPr/>
        </p:nvSpPr>
        <p:spPr bwMode="auto">
          <a:xfrm>
            <a:off x="2433638" y="4013200"/>
            <a:ext cx="1743075" cy="244475"/>
          </a:xfrm>
          <a:prstGeom prst="rect">
            <a:avLst/>
          </a:prstGeom>
          <a:noFill/>
          <a:ln w="28575">
            <a:noFill/>
            <a:miter lim="800000"/>
          </a:ln>
        </p:spPr>
        <p:txBody>
          <a:bodyPr lIns="0" tIns="0" rIns="0" bIns="0">
            <a:spAutoFit/>
          </a:bodyPr>
          <a:lstStyle/>
          <a:p>
            <a:pPr algn="l"/>
            <a:r>
              <a:rPr lang="en-US" altLang="zh-CN" sz="1600" b="0" dirty="0">
                <a:solidFill>
                  <a:srgbClr val="FF0000"/>
                </a:solidFill>
                <a:ea typeface="宋体" panose="02010600030101010101" pitchFamily="2" charset="-122"/>
              </a:rPr>
              <a:t>Formal Arguments</a:t>
            </a:r>
            <a:endParaRPr lang="en-US" altLang="zh-CN" sz="1600" b="0" dirty="0">
              <a:solidFill>
                <a:srgbClr val="FF0000"/>
              </a:solidFill>
              <a:ea typeface="宋体" panose="02010600030101010101" pitchFamily="2" charset="-122"/>
            </a:endParaRPr>
          </a:p>
        </p:txBody>
      </p:sp>
      <p:sp>
        <p:nvSpPr>
          <p:cNvPr id="479277" name="Rectangle 45"/>
          <p:cNvSpPr>
            <a:spLocks noChangeArrowheads="1"/>
          </p:cNvSpPr>
          <p:nvPr/>
        </p:nvSpPr>
        <p:spPr bwMode="auto">
          <a:xfrm>
            <a:off x="5416550" y="4221163"/>
            <a:ext cx="1427163"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79278" name="Line 46"/>
          <p:cNvSpPr>
            <a:spLocks noChangeShapeType="1"/>
          </p:cNvSpPr>
          <p:nvPr/>
        </p:nvSpPr>
        <p:spPr bwMode="auto">
          <a:xfrm>
            <a:off x="5419725" y="4702175"/>
            <a:ext cx="1427163" cy="4763"/>
          </a:xfrm>
          <a:prstGeom prst="line">
            <a:avLst/>
          </a:prstGeom>
          <a:noFill/>
          <a:ln w="12700">
            <a:solidFill>
              <a:srgbClr val="990033"/>
            </a:solidFill>
            <a:round/>
          </a:ln>
        </p:spPr>
        <p:txBody>
          <a:bodyPr/>
          <a:lstStyle/>
          <a:p>
            <a:endParaRPr lang="en-US"/>
          </a:p>
        </p:txBody>
      </p:sp>
      <p:sp>
        <p:nvSpPr>
          <p:cNvPr id="479279" name="Line 47"/>
          <p:cNvSpPr>
            <a:spLocks noChangeShapeType="1"/>
          </p:cNvSpPr>
          <p:nvPr/>
        </p:nvSpPr>
        <p:spPr bwMode="auto">
          <a:xfrm>
            <a:off x="5419725" y="4857750"/>
            <a:ext cx="1427163" cy="3175"/>
          </a:xfrm>
          <a:prstGeom prst="line">
            <a:avLst/>
          </a:prstGeom>
          <a:noFill/>
          <a:ln w="12700">
            <a:solidFill>
              <a:srgbClr val="990033"/>
            </a:solidFill>
            <a:round/>
          </a:ln>
        </p:spPr>
        <p:txBody>
          <a:bodyPr/>
          <a:lstStyle/>
          <a:p>
            <a:endParaRPr lang="en-US"/>
          </a:p>
        </p:txBody>
      </p:sp>
      <p:sp>
        <p:nvSpPr>
          <p:cNvPr id="479271" name="Rectangle 39"/>
          <p:cNvSpPr>
            <a:spLocks noChangeArrowheads="1"/>
          </p:cNvSpPr>
          <p:nvPr/>
        </p:nvSpPr>
        <p:spPr bwMode="auto">
          <a:xfrm>
            <a:off x="5911850" y="4357688"/>
            <a:ext cx="500063" cy="336550"/>
          </a:xfrm>
          <a:prstGeom prst="rect">
            <a:avLst/>
          </a:prstGeom>
          <a:noFill/>
          <a:ln w="28575">
            <a:noFill/>
            <a:miter lim="800000"/>
          </a:ln>
          <a:effectLst/>
        </p:spPr>
        <p:txBody>
          <a:bodyPr wrap="none" lIns="92075" tIns="46038" rIns="92075" bIns="46038">
            <a:spAutoFit/>
          </a:bodyPr>
          <a:lstStyle/>
          <a:p>
            <a:r>
              <a:rPr lang="en-US" altLang="zh-CN" sz="1600" b="0" dirty="0">
                <a:solidFill>
                  <a:srgbClr val="FF0000"/>
                </a:solidFill>
                <a:ea typeface="宋体" panose="02010600030101010101" pitchFamily="2" charset="-122"/>
              </a:rPr>
              <a:t>List</a:t>
            </a:r>
            <a:endParaRPr lang="en-US" altLang="zh-CN" sz="1600" b="0" dirty="0">
              <a:solidFill>
                <a:srgbClr val="FF0000"/>
              </a:solidFill>
              <a:ea typeface="宋体" panose="02010600030101010101" pitchFamily="2" charset="-122"/>
            </a:endParaRPr>
          </a:p>
        </p:txBody>
      </p:sp>
      <p:sp>
        <p:nvSpPr>
          <p:cNvPr id="479272" name="Rectangle 40"/>
          <p:cNvSpPr>
            <a:spLocks noChangeArrowheads="1"/>
          </p:cNvSpPr>
          <p:nvPr/>
        </p:nvSpPr>
        <p:spPr bwMode="auto">
          <a:xfrm>
            <a:off x="6210300" y="3903663"/>
            <a:ext cx="877888" cy="446087"/>
          </a:xfrm>
          <a:prstGeom prst="rect">
            <a:avLst/>
          </a:prstGeom>
          <a:solidFill>
            <a:srgbClr val="FFFFCC"/>
          </a:solidFill>
          <a:ln w="12700">
            <a:solidFill>
              <a:srgbClr val="990033"/>
            </a:solidFill>
            <a:prstDash val="dash"/>
            <a:miter lim="800000"/>
          </a:ln>
          <a:effectLst/>
        </p:spPr>
        <p:txBody>
          <a:bodyPr wrap="none" anchor="ctr"/>
          <a:lstStyle/>
          <a:p>
            <a:endParaRPr lang="en-US"/>
          </a:p>
        </p:txBody>
      </p:sp>
      <p:sp>
        <p:nvSpPr>
          <p:cNvPr id="479273" name="Rectangle 41"/>
          <p:cNvSpPr>
            <a:spLocks noChangeArrowheads="1"/>
          </p:cNvSpPr>
          <p:nvPr/>
        </p:nvSpPr>
        <p:spPr bwMode="auto">
          <a:xfrm>
            <a:off x="6370638" y="3987800"/>
            <a:ext cx="561975" cy="244475"/>
          </a:xfrm>
          <a:prstGeom prst="rect">
            <a:avLst/>
          </a:prstGeom>
          <a:noFill/>
          <a:ln w="28575">
            <a:noFill/>
            <a:miter lim="800000"/>
          </a:ln>
        </p:spPr>
        <p:txBody>
          <a:bodyPr lIns="0" tIns="0" rIns="0" bIns="0">
            <a:spAutoFit/>
          </a:bodyPr>
          <a:lstStyle/>
          <a:p>
            <a:pPr algn="l"/>
            <a:r>
              <a:rPr lang="en-US" altLang="zh-CN" sz="1600" b="0" dirty="0">
                <a:solidFill>
                  <a:srgbClr val="FF0000"/>
                </a:solidFill>
                <a:ea typeface="宋体" panose="02010600030101010101" pitchFamily="2" charset="-122"/>
              </a:rPr>
              <a:t>Item</a:t>
            </a:r>
            <a:endParaRPr lang="en-US" altLang="zh-CN" sz="1600"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50" name="Line 70"/>
          <p:cNvSpPr>
            <a:spLocks noChangeShapeType="1"/>
          </p:cNvSpPr>
          <p:nvPr/>
        </p:nvSpPr>
        <p:spPr bwMode="auto">
          <a:xfrm flipV="1">
            <a:off x="3111500" y="3130550"/>
            <a:ext cx="0" cy="952500"/>
          </a:xfrm>
          <a:prstGeom prst="line">
            <a:avLst/>
          </a:prstGeom>
          <a:noFill/>
          <a:ln w="12700">
            <a:solidFill>
              <a:schemeClr val="tx1"/>
            </a:solidFill>
            <a:prstDash val="dash"/>
            <a:round/>
            <a:tailEnd type="arrow" w="lg" len="lg"/>
          </a:ln>
          <a:effectLst/>
        </p:spPr>
        <p:txBody>
          <a:bodyPr wrap="none" anchor="ctr"/>
          <a:lstStyle/>
          <a:p>
            <a:endParaRPr lang="en-US"/>
          </a:p>
        </p:txBody>
      </p:sp>
      <p:sp>
        <p:nvSpPr>
          <p:cNvPr id="48128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Instantiating a Parameterized Class</a:t>
            </a:r>
            <a:endParaRPr lang="en-US" altLang="zh-CN">
              <a:ea typeface="宋体" panose="02010600030101010101" pitchFamily="2" charset="-122"/>
            </a:endParaRPr>
          </a:p>
        </p:txBody>
      </p:sp>
      <p:sp>
        <p:nvSpPr>
          <p:cNvPr id="481335" name="Rectangle 55"/>
          <p:cNvSpPr>
            <a:spLocks noChangeArrowheads="1"/>
          </p:cNvSpPr>
          <p:nvPr/>
        </p:nvSpPr>
        <p:spPr bwMode="auto">
          <a:xfrm>
            <a:off x="1927225" y="2325688"/>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1336" name="Line 56"/>
          <p:cNvSpPr>
            <a:spLocks noChangeShapeType="1"/>
          </p:cNvSpPr>
          <p:nvPr/>
        </p:nvSpPr>
        <p:spPr bwMode="auto">
          <a:xfrm>
            <a:off x="1927225" y="2806700"/>
            <a:ext cx="2366963" cy="1588"/>
          </a:xfrm>
          <a:prstGeom prst="line">
            <a:avLst/>
          </a:prstGeom>
          <a:noFill/>
          <a:ln w="12700">
            <a:solidFill>
              <a:srgbClr val="990033"/>
            </a:solidFill>
            <a:round/>
          </a:ln>
        </p:spPr>
        <p:txBody>
          <a:bodyPr/>
          <a:lstStyle/>
          <a:p>
            <a:endParaRPr lang="en-US"/>
          </a:p>
        </p:txBody>
      </p:sp>
      <p:sp>
        <p:nvSpPr>
          <p:cNvPr id="481337" name="Line 57"/>
          <p:cNvSpPr>
            <a:spLocks noChangeShapeType="1"/>
          </p:cNvSpPr>
          <p:nvPr/>
        </p:nvSpPr>
        <p:spPr bwMode="auto">
          <a:xfrm>
            <a:off x="1933575" y="2962275"/>
            <a:ext cx="2376488" cy="3175"/>
          </a:xfrm>
          <a:prstGeom prst="line">
            <a:avLst/>
          </a:prstGeom>
          <a:noFill/>
          <a:ln w="12700">
            <a:solidFill>
              <a:srgbClr val="990033"/>
            </a:solidFill>
            <a:round/>
          </a:ln>
        </p:spPr>
        <p:txBody>
          <a:bodyPr/>
          <a:lstStyle/>
          <a:p>
            <a:endParaRPr lang="en-US"/>
          </a:p>
        </p:txBody>
      </p:sp>
      <p:sp>
        <p:nvSpPr>
          <p:cNvPr id="481338" name="Rectangle 58"/>
          <p:cNvSpPr>
            <a:spLocks noChangeArrowheads="1"/>
          </p:cNvSpPr>
          <p:nvPr/>
        </p:nvSpPr>
        <p:spPr bwMode="auto">
          <a:xfrm>
            <a:off x="2039938" y="2482850"/>
            <a:ext cx="2174875" cy="244475"/>
          </a:xfrm>
          <a:prstGeom prst="rect">
            <a:avLst/>
          </a:prstGeom>
          <a:noFill/>
          <a:ln w="28575">
            <a:noFill/>
            <a:miter lim="800000"/>
          </a:ln>
        </p:spPr>
        <p:txBody>
          <a:bodyPr lIns="0" tIns="0" rIns="0" bIns="0">
            <a:spAutoFit/>
          </a:bodyPr>
          <a:lstStyle/>
          <a:p>
            <a:r>
              <a:rPr lang="en-US" altLang="zh-CN" sz="1600" b="0" dirty="0" err="1">
                <a:solidFill>
                  <a:srgbClr val="FF0000"/>
                </a:solidFill>
                <a:ea typeface="宋体" panose="02010600030101010101" pitchFamily="2" charset="-122"/>
              </a:rPr>
              <a:t>ParameterizedClass</a:t>
            </a:r>
            <a:endParaRPr lang="en-US" altLang="zh-CN" sz="1600" b="0" dirty="0">
              <a:solidFill>
                <a:srgbClr val="FF0000"/>
              </a:solidFill>
              <a:ea typeface="宋体" panose="02010600030101010101" pitchFamily="2" charset="-122"/>
            </a:endParaRPr>
          </a:p>
        </p:txBody>
      </p:sp>
      <p:sp>
        <p:nvSpPr>
          <p:cNvPr id="481339" name="Rectangle 59"/>
          <p:cNvSpPr>
            <a:spLocks noChangeArrowheads="1"/>
          </p:cNvSpPr>
          <p:nvPr/>
        </p:nvSpPr>
        <p:spPr bwMode="auto">
          <a:xfrm>
            <a:off x="2657475" y="2008188"/>
            <a:ext cx="1868488" cy="446087"/>
          </a:xfrm>
          <a:prstGeom prst="rect">
            <a:avLst/>
          </a:prstGeom>
          <a:solidFill>
            <a:srgbClr val="FFFFCC"/>
          </a:solidFill>
          <a:ln w="12700">
            <a:solidFill>
              <a:srgbClr val="990033"/>
            </a:solidFill>
            <a:prstDash val="dash"/>
            <a:miter lim="800000"/>
          </a:ln>
          <a:effectLst/>
        </p:spPr>
        <p:txBody>
          <a:bodyPr wrap="none" anchor="ctr"/>
          <a:lstStyle/>
          <a:p>
            <a:endParaRPr lang="en-US"/>
          </a:p>
        </p:txBody>
      </p:sp>
      <p:sp>
        <p:nvSpPr>
          <p:cNvPr id="481340" name="Rectangle 60"/>
          <p:cNvSpPr>
            <a:spLocks noChangeArrowheads="1"/>
          </p:cNvSpPr>
          <p:nvPr/>
        </p:nvSpPr>
        <p:spPr bwMode="auto">
          <a:xfrm>
            <a:off x="2754313" y="2117725"/>
            <a:ext cx="1743075" cy="244475"/>
          </a:xfrm>
          <a:prstGeom prst="rect">
            <a:avLst/>
          </a:prstGeom>
          <a:noFill/>
          <a:ln w="28575">
            <a:noFill/>
            <a:miter lim="800000"/>
          </a:ln>
        </p:spPr>
        <p:txBody>
          <a:bodyPr lIns="0" tIns="0" rIns="0" bIns="0">
            <a:spAutoFit/>
          </a:bodyPr>
          <a:lstStyle/>
          <a:p>
            <a:pPr algn="l"/>
            <a:r>
              <a:rPr lang="en-US" altLang="zh-CN" sz="1600" b="0" dirty="0">
                <a:solidFill>
                  <a:srgbClr val="FF0000"/>
                </a:solidFill>
                <a:ea typeface="宋体" panose="02010600030101010101" pitchFamily="2" charset="-122"/>
              </a:rPr>
              <a:t>Formal Arguments</a:t>
            </a:r>
            <a:endParaRPr lang="en-US" altLang="zh-CN" sz="1600" b="0" dirty="0">
              <a:solidFill>
                <a:srgbClr val="FF0000"/>
              </a:solidFill>
              <a:ea typeface="宋体" panose="02010600030101010101" pitchFamily="2" charset="-122"/>
            </a:endParaRPr>
          </a:p>
        </p:txBody>
      </p:sp>
      <p:sp>
        <p:nvSpPr>
          <p:cNvPr id="481351" name="Line 71"/>
          <p:cNvSpPr>
            <a:spLocks noChangeShapeType="1"/>
          </p:cNvSpPr>
          <p:nvPr/>
        </p:nvSpPr>
        <p:spPr bwMode="auto">
          <a:xfrm rot="5400000" flipV="1">
            <a:off x="4662488" y="3846513"/>
            <a:ext cx="3175" cy="1133475"/>
          </a:xfrm>
          <a:prstGeom prst="line">
            <a:avLst/>
          </a:prstGeom>
          <a:noFill/>
          <a:ln w="12700">
            <a:solidFill>
              <a:schemeClr val="tx1"/>
            </a:solidFill>
            <a:prstDash val="dash"/>
            <a:round/>
            <a:tailEnd type="arrow" w="lg" len="lg"/>
          </a:ln>
          <a:effectLst/>
        </p:spPr>
        <p:txBody>
          <a:bodyPr wrap="none" anchor="ctr"/>
          <a:lstStyle/>
          <a:p>
            <a:endParaRPr lang="en-US"/>
          </a:p>
        </p:txBody>
      </p:sp>
      <p:sp>
        <p:nvSpPr>
          <p:cNvPr id="481341" name="Rectangle 61"/>
          <p:cNvSpPr>
            <a:spLocks noChangeArrowheads="1"/>
          </p:cNvSpPr>
          <p:nvPr/>
        </p:nvSpPr>
        <p:spPr bwMode="auto">
          <a:xfrm>
            <a:off x="1924050" y="4030663"/>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1342" name="Line 62"/>
          <p:cNvSpPr>
            <a:spLocks noChangeShapeType="1"/>
          </p:cNvSpPr>
          <p:nvPr/>
        </p:nvSpPr>
        <p:spPr bwMode="auto">
          <a:xfrm>
            <a:off x="1924050" y="4511675"/>
            <a:ext cx="2366963" cy="1588"/>
          </a:xfrm>
          <a:prstGeom prst="line">
            <a:avLst/>
          </a:prstGeom>
          <a:noFill/>
          <a:ln w="12700">
            <a:solidFill>
              <a:srgbClr val="990033"/>
            </a:solidFill>
            <a:round/>
          </a:ln>
        </p:spPr>
        <p:txBody>
          <a:bodyPr/>
          <a:lstStyle/>
          <a:p>
            <a:endParaRPr lang="en-US"/>
          </a:p>
        </p:txBody>
      </p:sp>
      <p:sp>
        <p:nvSpPr>
          <p:cNvPr id="481343" name="Line 63"/>
          <p:cNvSpPr>
            <a:spLocks noChangeShapeType="1"/>
          </p:cNvSpPr>
          <p:nvPr/>
        </p:nvSpPr>
        <p:spPr bwMode="auto">
          <a:xfrm>
            <a:off x="1930400" y="4667250"/>
            <a:ext cx="2376488" cy="3175"/>
          </a:xfrm>
          <a:prstGeom prst="line">
            <a:avLst/>
          </a:prstGeom>
          <a:noFill/>
          <a:ln w="12700">
            <a:solidFill>
              <a:srgbClr val="990033"/>
            </a:solidFill>
            <a:round/>
          </a:ln>
        </p:spPr>
        <p:txBody>
          <a:bodyPr/>
          <a:lstStyle/>
          <a:p>
            <a:endParaRPr lang="en-US"/>
          </a:p>
        </p:txBody>
      </p:sp>
      <p:sp>
        <p:nvSpPr>
          <p:cNvPr id="481344" name="Rectangle 64"/>
          <p:cNvSpPr>
            <a:spLocks noChangeArrowheads="1"/>
          </p:cNvSpPr>
          <p:nvPr/>
        </p:nvSpPr>
        <p:spPr bwMode="auto">
          <a:xfrm>
            <a:off x="2205038" y="4186238"/>
            <a:ext cx="1844675" cy="244475"/>
          </a:xfrm>
          <a:prstGeom prst="rect">
            <a:avLst/>
          </a:prstGeom>
          <a:noFill/>
          <a:ln w="28575">
            <a:noFill/>
            <a:miter lim="800000"/>
          </a:ln>
        </p:spPr>
        <p:txBody>
          <a:bodyPr lIns="0" tIns="0" rIns="0" bIns="0">
            <a:spAutoFit/>
          </a:bodyPr>
          <a:lstStyle/>
          <a:p>
            <a:r>
              <a:rPr lang="en-US" altLang="zh-CN" sz="1600" b="0" dirty="0" err="1">
                <a:solidFill>
                  <a:srgbClr val="FF0000"/>
                </a:solidFill>
                <a:ea typeface="宋体" panose="02010600030101010101" pitchFamily="2" charset="-122"/>
              </a:rPr>
              <a:t>InstantiatedClass</a:t>
            </a:r>
            <a:endParaRPr lang="en-US" altLang="zh-CN" sz="1600" b="0" dirty="0">
              <a:solidFill>
                <a:srgbClr val="FF0000"/>
              </a:solidFill>
              <a:ea typeface="宋体" panose="02010600030101010101" pitchFamily="2" charset="-122"/>
            </a:endParaRPr>
          </a:p>
        </p:txBody>
      </p:sp>
      <p:sp>
        <p:nvSpPr>
          <p:cNvPr id="481345" name="Rectangle 65"/>
          <p:cNvSpPr>
            <a:spLocks noChangeArrowheads="1"/>
          </p:cNvSpPr>
          <p:nvPr/>
        </p:nvSpPr>
        <p:spPr bwMode="auto">
          <a:xfrm>
            <a:off x="5238750" y="3998913"/>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1346" name="Line 66"/>
          <p:cNvSpPr>
            <a:spLocks noChangeShapeType="1"/>
          </p:cNvSpPr>
          <p:nvPr/>
        </p:nvSpPr>
        <p:spPr bwMode="auto">
          <a:xfrm>
            <a:off x="5238750" y="4479925"/>
            <a:ext cx="2366963" cy="1588"/>
          </a:xfrm>
          <a:prstGeom prst="line">
            <a:avLst/>
          </a:prstGeom>
          <a:noFill/>
          <a:ln w="12700">
            <a:solidFill>
              <a:srgbClr val="990033"/>
            </a:solidFill>
            <a:round/>
          </a:ln>
        </p:spPr>
        <p:txBody>
          <a:bodyPr/>
          <a:lstStyle/>
          <a:p>
            <a:endParaRPr lang="en-US"/>
          </a:p>
        </p:txBody>
      </p:sp>
      <p:sp>
        <p:nvSpPr>
          <p:cNvPr id="481347" name="Line 67"/>
          <p:cNvSpPr>
            <a:spLocks noChangeShapeType="1"/>
          </p:cNvSpPr>
          <p:nvPr/>
        </p:nvSpPr>
        <p:spPr bwMode="auto">
          <a:xfrm>
            <a:off x="5245100" y="4635500"/>
            <a:ext cx="2376488" cy="3175"/>
          </a:xfrm>
          <a:prstGeom prst="line">
            <a:avLst/>
          </a:prstGeom>
          <a:noFill/>
          <a:ln w="12700">
            <a:solidFill>
              <a:srgbClr val="990033"/>
            </a:solidFill>
            <a:round/>
          </a:ln>
        </p:spPr>
        <p:txBody>
          <a:bodyPr/>
          <a:lstStyle/>
          <a:p>
            <a:endParaRPr lang="en-US"/>
          </a:p>
        </p:txBody>
      </p:sp>
      <p:sp>
        <p:nvSpPr>
          <p:cNvPr id="481348" name="Rectangle 68"/>
          <p:cNvSpPr>
            <a:spLocks noChangeArrowheads="1"/>
          </p:cNvSpPr>
          <p:nvPr/>
        </p:nvSpPr>
        <p:spPr bwMode="auto">
          <a:xfrm>
            <a:off x="5656263" y="4186238"/>
            <a:ext cx="1781175" cy="244475"/>
          </a:xfrm>
          <a:prstGeom prst="rect">
            <a:avLst/>
          </a:prstGeom>
          <a:noFill/>
          <a:ln w="28575">
            <a:noFill/>
            <a:miter lim="800000"/>
          </a:ln>
        </p:spPr>
        <p:txBody>
          <a:bodyPr lIns="0" tIns="0" rIns="0" bIns="0">
            <a:spAutoFit/>
          </a:bodyPr>
          <a:lstStyle/>
          <a:p>
            <a:r>
              <a:rPr lang="en-US" altLang="zh-CN" sz="1600" b="0" dirty="0" err="1">
                <a:solidFill>
                  <a:srgbClr val="FF0000"/>
                </a:solidFill>
                <a:ea typeface="宋体" panose="02010600030101010101" pitchFamily="2" charset="-122"/>
              </a:rPr>
              <a:t>ActualArgument</a:t>
            </a:r>
            <a:endParaRPr lang="en-US" altLang="zh-CN" sz="1600" b="0" dirty="0">
              <a:solidFill>
                <a:srgbClr val="FF0000"/>
              </a:solidFill>
              <a:ea typeface="宋体" panose="02010600030101010101" pitchFamily="2" charset="-122"/>
            </a:endParaRPr>
          </a:p>
        </p:txBody>
      </p:sp>
      <p:sp>
        <p:nvSpPr>
          <p:cNvPr id="481349" name="Text Box 69"/>
          <p:cNvSpPr txBox="1">
            <a:spLocks noChangeArrowheads="1"/>
          </p:cNvSpPr>
          <p:nvPr/>
        </p:nvSpPr>
        <p:spPr bwMode="auto">
          <a:xfrm>
            <a:off x="3136900" y="3429000"/>
            <a:ext cx="2400300" cy="304800"/>
          </a:xfrm>
          <a:prstGeom prst="rect">
            <a:avLst/>
          </a:prstGeom>
          <a:noFill/>
          <a:ln w="9525">
            <a:noFill/>
            <a:miter lim="800000"/>
          </a:ln>
          <a:effectLst/>
        </p:spPr>
        <p:txBody>
          <a:bodyPr>
            <a:spAutoFit/>
          </a:bodyPr>
          <a:lstStyle/>
          <a:p>
            <a:pPr algn="l">
              <a:spcBef>
                <a:spcPct val="50000"/>
              </a:spcBef>
            </a:pPr>
            <a:r>
              <a:rPr lang="en-US" altLang="zh-CN" b="0" dirty="0">
                <a:solidFill>
                  <a:srgbClr val="FF0000"/>
                </a:solidFill>
                <a:ea typeface="宋体" panose="02010600030101010101" pitchFamily="2" charset="-122"/>
              </a:rPr>
              <a:t>&lt;&lt;bind&gt;&gt; (</a:t>
            </a:r>
            <a:r>
              <a:rPr lang="en-US" altLang="zh-CN" b="0" dirty="0" err="1">
                <a:solidFill>
                  <a:srgbClr val="FF0000"/>
                </a:solidFill>
                <a:ea typeface="宋体" panose="02010600030101010101" pitchFamily="2" charset="-122"/>
              </a:rPr>
              <a:t>ActualArgument</a:t>
            </a:r>
            <a:r>
              <a:rPr lang="en-US" altLang="zh-CN" b="0" dirty="0">
                <a:solidFill>
                  <a:srgbClr val="FF0000"/>
                </a:solidFill>
                <a:ea typeface="宋体" panose="02010600030101010101" pitchFamily="2" charset="-122"/>
              </a:rPr>
              <a:t>)</a:t>
            </a:r>
            <a:endParaRPr lang="en-US" altLang="zh-CN" b="0"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Instantiating a Parameterized Class</a:t>
            </a:r>
            <a:endParaRPr lang="en-US" altLang="zh-CN">
              <a:ea typeface="宋体" panose="02010600030101010101" pitchFamily="2" charset="-122"/>
            </a:endParaRPr>
          </a:p>
        </p:txBody>
      </p:sp>
      <p:sp>
        <p:nvSpPr>
          <p:cNvPr id="483332" name="Line 4"/>
          <p:cNvSpPr>
            <a:spLocks noChangeShapeType="1"/>
          </p:cNvSpPr>
          <p:nvPr/>
        </p:nvSpPr>
        <p:spPr bwMode="auto">
          <a:xfrm rot="-5400000">
            <a:off x="4632325" y="-1666875"/>
            <a:ext cx="0" cy="8642350"/>
          </a:xfrm>
          <a:prstGeom prst="line">
            <a:avLst/>
          </a:prstGeom>
          <a:noFill/>
          <a:ln w="28575">
            <a:solidFill>
              <a:schemeClr val="hlink"/>
            </a:solidFill>
            <a:prstDash val="dash"/>
            <a:round/>
            <a:headEnd type="none" w="sm" len="sm"/>
            <a:tailEnd type="none" w="lg" len="lg"/>
          </a:ln>
          <a:effectLst/>
        </p:spPr>
        <p:txBody>
          <a:bodyPr wrap="none" anchor="ctr"/>
          <a:lstStyle/>
          <a:p>
            <a:endParaRPr lang="en-US"/>
          </a:p>
        </p:txBody>
      </p:sp>
      <p:sp>
        <p:nvSpPr>
          <p:cNvPr id="483343" name="Text Box 15"/>
          <p:cNvSpPr txBox="1">
            <a:spLocks noChangeArrowheads="1"/>
          </p:cNvSpPr>
          <p:nvPr/>
        </p:nvSpPr>
        <p:spPr bwMode="auto">
          <a:xfrm>
            <a:off x="304800" y="1358681"/>
            <a:ext cx="2247900" cy="473075"/>
          </a:xfrm>
          <a:prstGeom prst="rect">
            <a:avLst/>
          </a:prstGeom>
          <a:noFill/>
          <a:ln w="9525">
            <a:noFill/>
            <a:miter lim="800000"/>
          </a:ln>
          <a:effectLst/>
        </p:spPr>
        <p:txBody>
          <a:bodyPr lIns="107950" tIns="53975" rIns="107950" bIns="53975">
            <a:spAutoFit/>
          </a:bodyPr>
          <a:lstStyle/>
          <a:p>
            <a:pPr algn="l">
              <a:spcBef>
                <a:spcPct val="50000"/>
              </a:spcBef>
            </a:pPr>
            <a:r>
              <a:rPr lang="en-US" altLang="zh-CN" sz="2400" b="0" i="1">
                <a:solidFill>
                  <a:srgbClr val="00CCFF"/>
                </a:solidFill>
                <a:ea typeface="宋体" panose="02010600030101010101" pitchFamily="2" charset="-122"/>
              </a:rPr>
              <a:t>Before</a:t>
            </a:r>
            <a:endParaRPr lang="en-US" altLang="zh-CN" sz="2400" b="0" i="1">
              <a:solidFill>
                <a:srgbClr val="00CCFF"/>
              </a:solidFill>
              <a:ea typeface="宋体" panose="02010600030101010101" pitchFamily="2" charset="-122"/>
            </a:endParaRPr>
          </a:p>
        </p:txBody>
      </p:sp>
      <p:sp>
        <p:nvSpPr>
          <p:cNvPr id="483344" name="Text Box 16"/>
          <p:cNvSpPr txBox="1">
            <a:spLocks noChangeArrowheads="1"/>
          </p:cNvSpPr>
          <p:nvPr/>
        </p:nvSpPr>
        <p:spPr bwMode="auto">
          <a:xfrm>
            <a:off x="330200" y="3022600"/>
            <a:ext cx="1028700" cy="473075"/>
          </a:xfrm>
          <a:prstGeom prst="rect">
            <a:avLst/>
          </a:prstGeom>
          <a:noFill/>
          <a:ln w="9525">
            <a:noFill/>
            <a:miter lim="800000"/>
          </a:ln>
          <a:effectLst/>
        </p:spPr>
        <p:txBody>
          <a:bodyPr lIns="107950" tIns="53975" rIns="107950" bIns="53975">
            <a:spAutoFit/>
          </a:bodyPr>
          <a:lstStyle/>
          <a:p>
            <a:pPr algn="l">
              <a:spcBef>
                <a:spcPct val="50000"/>
              </a:spcBef>
            </a:pPr>
            <a:r>
              <a:rPr lang="en-US" altLang="zh-CN" sz="2400" b="0" i="1">
                <a:solidFill>
                  <a:srgbClr val="00CCFF"/>
                </a:solidFill>
                <a:ea typeface="宋体" panose="02010600030101010101" pitchFamily="2" charset="-122"/>
              </a:rPr>
              <a:t>After</a:t>
            </a:r>
            <a:endParaRPr lang="en-US" altLang="zh-CN" sz="2400" b="0" i="1">
              <a:solidFill>
                <a:srgbClr val="00CCFF"/>
              </a:solidFill>
              <a:ea typeface="宋体" panose="02010600030101010101" pitchFamily="2" charset="-122"/>
            </a:endParaRPr>
          </a:p>
        </p:txBody>
      </p:sp>
      <p:sp>
        <p:nvSpPr>
          <p:cNvPr id="483391" name="Line 63"/>
          <p:cNvSpPr>
            <a:spLocks noChangeShapeType="1"/>
          </p:cNvSpPr>
          <p:nvPr/>
        </p:nvSpPr>
        <p:spPr bwMode="auto">
          <a:xfrm flipV="1">
            <a:off x="3200400" y="4184650"/>
            <a:ext cx="0" cy="952500"/>
          </a:xfrm>
          <a:prstGeom prst="line">
            <a:avLst/>
          </a:prstGeom>
          <a:noFill/>
          <a:ln w="12700">
            <a:solidFill>
              <a:schemeClr val="tx1"/>
            </a:solidFill>
            <a:prstDash val="dash"/>
            <a:round/>
            <a:tailEnd type="arrow" w="lg" len="lg"/>
          </a:ln>
          <a:effectLst/>
        </p:spPr>
        <p:txBody>
          <a:bodyPr wrap="none" anchor="ctr"/>
          <a:lstStyle/>
          <a:p>
            <a:endParaRPr lang="en-US"/>
          </a:p>
        </p:txBody>
      </p:sp>
      <p:grpSp>
        <p:nvGrpSpPr>
          <p:cNvPr id="483408" name="Group 80"/>
          <p:cNvGrpSpPr/>
          <p:nvPr/>
        </p:nvGrpSpPr>
        <p:grpSpPr bwMode="auto">
          <a:xfrm>
            <a:off x="2689225" y="3341688"/>
            <a:ext cx="1011238" cy="801687"/>
            <a:chOff x="4846" y="1577"/>
            <a:chExt cx="1501" cy="505"/>
          </a:xfrm>
        </p:grpSpPr>
        <p:sp>
          <p:nvSpPr>
            <p:cNvPr id="483392" name="Rectangle 64"/>
            <p:cNvSpPr>
              <a:spLocks noChangeArrowheads="1"/>
            </p:cNvSpPr>
            <p:nvPr/>
          </p:nvSpPr>
          <p:spPr bwMode="auto">
            <a:xfrm>
              <a:off x="4846" y="1577"/>
              <a:ext cx="1497" cy="50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3393" name="Line 65"/>
            <p:cNvSpPr>
              <a:spLocks noChangeShapeType="1"/>
            </p:cNvSpPr>
            <p:nvPr/>
          </p:nvSpPr>
          <p:spPr bwMode="auto">
            <a:xfrm>
              <a:off x="4854" y="1880"/>
              <a:ext cx="1491" cy="1"/>
            </a:xfrm>
            <a:prstGeom prst="line">
              <a:avLst/>
            </a:prstGeom>
            <a:noFill/>
            <a:ln w="12700">
              <a:solidFill>
                <a:srgbClr val="990033"/>
              </a:solidFill>
              <a:round/>
            </a:ln>
          </p:spPr>
          <p:txBody>
            <a:bodyPr/>
            <a:lstStyle/>
            <a:p>
              <a:endParaRPr lang="en-US"/>
            </a:p>
          </p:txBody>
        </p:sp>
        <p:sp>
          <p:nvSpPr>
            <p:cNvPr id="483394" name="Line 66"/>
            <p:cNvSpPr>
              <a:spLocks noChangeShapeType="1"/>
            </p:cNvSpPr>
            <p:nvPr/>
          </p:nvSpPr>
          <p:spPr bwMode="auto">
            <a:xfrm>
              <a:off x="4850" y="1978"/>
              <a:ext cx="1497" cy="2"/>
            </a:xfrm>
            <a:prstGeom prst="line">
              <a:avLst/>
            </a:prstGeom>
            <a:noFill/>
            <a:ln w="12700">
              <a:solidFill>
                <a:srgbClr val="990033"/>
              </a:solidFill>
              <a:round/>
            </a:ln>
          </p:spPr>
          <p:txBody>
            <a:bodyPr/>
            <a:lstStyle/>
            <a:p>
              <a:endParaRPr lang="en-US"/>
            </a:p>
          </p:txBody>
        </p:sp>
      </p:grpSp>
      <p:sp>
        <p:nvSpPr>
          <p:cNvPr id="483395" name="Rectangle 67"/>
          <p:cNvSpPr>
            <a:spLocks noChangeArrowheads="1"/>
          </p:cNvSpPr>
          <p:nvPr/>
        </p:nvSpPr>
        <p:spPr bwMode="auto">
          <a:xfrm>
            <a:off x="2925763" y="3514725"/>
            <a:ext cx="574675" cy="244475"/>
          </a:xfrm>
          <a:prstGeom prst="rect">
            <a:avLst/>
          </a:prstGeom>
          <a:noFill/>
          <a:ln w="28575">
            <a:noFill/>
            <a:miter lim="800000"/>
          </a:ln>
        </p:spPr>
        <p:txBody>
          <a:bodyPr lIns="0" tIns="0" rIns="0" bIns="0">
            <a:spAutoFit/>
          </a:bodyPr>
          <a:lstStyle/>
          <a:p>
            <a:r>
              <a:rPr lang="en-US" altLang="zh-CN" sz="1600" b="0">
                <a:solidFill>
                  <a:schemeClr val="bg2"/>
                </a:solidFill>
                <a:ea typeface="宋体" panose="02010600030101010101" pitchFamily="2" charset="-122"/>
              </a:rPr>
              <a:t>List</a:t>
            </a:r>
            <a:endParaRPr lang="en-US" altLang="zh-CN" sz="1600" b="0">
              <a:solidFill>
                <a:schemeClr val="bg2"/>
              </a:solidFill>
              <a:ea typeface="宋体" panose="02010600030101010101" pitchFamily="2" charset="-122"/>
            </a:endParaRPr>
          </a:p>
        </p:txBody>
      </p:sp>
      <p:sp>
        <p:nvSpPr>
          <p:cNvPr id="483396" name="Rectangle 68"/>
          <p:cNvSpPr>
            <a:spLocks noChangeArrowheads="1"/>
          </p:cNvSpPr>
          <p:nvPr/>
        </p:nvSpPr>
        <p:spPr bwMode="auto">
          <a:xfrm>
            <a:off x="3254375" y="3092450"/>
            <a:ext cx="631825" cy="390525"/>
          </a:xfrm>
          <a:prstGeom prst="rect">
            <a:avLst/>
          </a:prstGeom>
          <a:solidFill>
            <a:srgbClr val="FFFFCC"/>
          </a:solidFill>
          <a:ln w="12700">
            <a:solidFill>
              <a:srgbClr val="990033"/>
            </a:solidFill>
            <a:prstDash val="dash"/>
            <a:miter lim="800000"/>
          </a:ln>
          <a:effectLst/>
        </p:spPr>
        <p:txBody>
          <a:bodyPr wrap="none" anchor="ctr"/>
          <a:lstStyle/>
          <a:p>
            <a:endParaRPr lang="en-US"/>
          </a:p>
        </p:txBody>
      </p:sp>
      <p:sp>
        <p:nvSpPr>
          <p:cNvPr id="483397" name="Rectangle 69"/>
          <p:cNvSpPr>
            <a:spLocks noChangeArrowheads="1"/>
          </p:cNvSpPr>
          <p:nvPr/>
        </p:nvSpPr>
        <p:spPr bwMode="auto">
          <a:xfrm>
            <a:off x="3325813" y="3171825"/>
            <a:ext cx="623887" cy="244475"/>
          </a:xfrm>
          <a:prstGeom prst="rect">
            <a:avLst/>
          </a:prstGeom>
          <a:noFill/>
          <a:ln w="28575">
            <a:noFill/>
            <a:miter lim="800000"/>
          </a:ln>
        </p:spPr>
        <p:txBody>
          <a:bodyPr lIns="0" tIns="0" rIns="0" bIns="0">
            <a:spAutoFit/>
          </a:bodyPr>
          <a:lstStyle/>
          <a:p>
            <a:pPr algn="l"/>
            <a:r>
              <a:rPr lang="en-US" altLang="zh-CN" sz="1600" b="0">
                <a:solidFill>
                  <a:schemeClr val="bg2"/>
                </a:solidFill>
                <a:ea typeface="宋体" panose="02010600030101010101" pitchFamily="2" charset="-122"/>
              </a:rPr>
              <a:t>Item</a:t>
            </a:r>
            <a:endParaRPr lang="en-US" altLang="zh-CN" sz="1600" b="0">
              <a:solidFill>
                <a:schemeClr val="bg2"/>
              </a:solidFill>
              <a:ea typeface="宋体" panose="02010600030101010101" pitchFamily="2" charset="-122"/>
            </a:endParaRPr>
          </a:p>
        </p:txBody>
      </p:sp>
      <p:sp>
        <p:nvSpPr>
          <p:cNvPr id="483399" name="Rectangle 71"/>
          <p:cNvSpPr>
            <a:spLocks noChangeArrowheads="1"/>
          </p:cNvSpPr>
          <p:nvPr/>
        </p:nvSpPr>
        <p:spPr bwMode="auto">
          <a:xfrm>
            <a:off x="2012950" y="4957763"/>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3400" name="Line 72"/>
          <p:cNvSpPr>
            <a:spLocks noChangeShapeType="1"/>
          </p:cNvSpPr>
          <p:nvPr/>
        </p:nvSpPr>
        <p:spPr bwMode="auto">
          <a:xfrm>
            <a:off x="2012950" y="5438775"/>
            <a:ext cx="2366963" cy="1588"/>
          </a:xfrm>
          <a:prstGeom prst="line">
            <a:avLst/>
          </a:prstGeom>
          <a:noFill/>
          <a:ln w="12700">
            <a:solidFill>
              <a:srgbClr val="990033"/>
            </a:solidFill>
            <a:round/>
          </a:ln>
        </p:spPr>
        <p:txBody>
          <a:bodyPr/>
          <a:lstStyle/>
          <a:p>
            <a:endParaRPr lang="en-US"/>
          </a:p>
        </p:txBody>
      </p:sp>
      <p:sp>
        <p:nvSpPr>
          <p:cNvPr id="483401" name="Line 73"/>
          <p:cNvSpPr>
            <a:spLocks noChangeShapeType="1"/>
          </p:cNvSpPr>
          <p:nvPr/>
        </p:nvSpPr>
        <p:spPr bwMode="auto">
          <a:xfrm>
            <a:off x="2019300" y="5594350"/>
            <a:ext cx="2376488" cy="3175"/>
          </a:xfrm>
          <a:prstGeom prst="line">
            <a:avLst/>
          </a:prstGeom>
          <a:noFill/>
          <a:ln w="12700">
            <a:solidFill>
              <a:srgbClr val="990033"/>
            </a:solidFill>
            <a:round/>
          </a:ln>
        </p:spPr>
        <p:txBody>
          <a:bodyPr/>
          <a:lstStyle/>
          <a:p>
            <a:endParaRPr lang="en-US"/>
          </a:p>
        </p:txBody>
      </p:sp>
      <p:sp>
        <p:nvSpPr>
          <p:cNvPr id="483402" name="Rectangle 74"/>
          <p:cNvSpPr>
            <a:spLocks noChangeArrowheads="1"/>
          </p:cNvSpPr>
          <p:nvPr/>
        </p:nvSpPr>
        <p:spPr bwMode="auto">
          <a:xfrm>
            <a:off x="2173288" y="5102225"/>
            <a:ext cx="2009775" cy="244475"/>
          </a:xfrm>
          <a:prstGeom prst="rect">
            <a:avLst/>
          </a:prstGeom>
          <a:noFill/>
          <a:ln w="28575">
            <a:noFill/>
            <a:miter lim="800000"/>
          </a:ln>
        </p:spPr>
        <p:txBody>
          <a:bodyPr lIns="0" tIns="0" rIns="0" bIns="0">
            <a:spAutoFit/>
          </a:bodyPr>
          <a:lstStyle/>
          <a:p>
            <a:r>
              <a:rPr lang="en-US" altLang="zh-CN" sz="1600" b="0">
                <a:solidFill>
                  <a:schemeClr val="bg2"/>
                </a:solidFill>
                <a:ea typeface="宋体" panose="02010600030101010101" pitchFamily="2" charset="-122"/>
              </a:rPr>
              <a:t>CourseOfferingList</a:t>
            </a:r>
            <a:endParaRPr lang="en-US" altLang="zh-CN" sz="1600" b="0">
              <a:solidFill>
                <a:schemeClr val="bg2"/>
              </a:solidFill>
              <a:ea typeface="宋体" panose="02010600030101010101" pitchFamily="2" charset="-122"/>
            </a:endParaRPr>
          </a:p>
        </p:txBody>
      </p:sp>
      <p:sp>
        <p:nvSpPr>
          <p:cNvPr id="483403" name="Rectangle 75"/>
          <p:cNvSpPr>
            <a:spLocks noChangeArrowheads="1"/>
          </p:cNvSpPr>
          <p:nvPr/>
        </p:nvSpPr>
        <p:spPr bwMode="auto">
          <a:xfrm>
            <a:off x="5340350" y="4951413"/>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3404" name="Line 76"/>
          <p:cNvSpPr>
            <a:spLocks noChangeShapeType="1"/>
          </p:cNvSpPr>
          <p:nvPr/>
        </p:nvSpPr>
        <p:spPr bwMode="auto">
          <a:xfrm>
            <a:off x="5340350" y="5483225"/>
            <a:ext cx="2366963" cy="1588"/>
          </a:xfrm>
          <a:prstGeom prst="line">
            <a:avLst/>
          </a:prstGeom>
          <a:noFill/>
          <a:ln w="12700">
            <a:solidFill>
              <a:srgbClr val="990033"/>
            </a:solidFill>
            <a:round/>
          </a:ln>
        </p:spPr>
        <p:txBody>
          <a:bodyPr/>
          <a:lstStyle/>
          <a:p>
            <a:endParaRPr lang="en-US"/>
          </a:p>
        </p:txBody>
      </p:sp>
      <p:sp>
        <p:nvSpPr>
          <p:cNvPr id="483405" name="Line 77"/>
          <p:cNvSpPr>
            <a:spLocks noChangeShapeType="1"/>
          </p:cNvSpPr>
          <p:nvPr/>
        </p:nvSpPr>
        <p:spPr bwMode="auto">
          <a:xfrm>
            <a:off x="5346700" y="5626100"/>
            <a:ext cx="2376488" cy="3175"/>
          </a:xfrm>
          <a:prstGeom prst="line">
            <a:avLst/>
          </a:prstGeom>
          <a:noFill/>
          <a:ln w="12700">
            <a:solidFill>
              <a:srgbClr val="990033"/>
            </a:solidFill>
            <a:round/>
          </a:ln>
        </p:spPr>
        <p:txBody>
          <a:bodyPr/>
          <a:lstStyle/>
          <a:p>
            <a:endParaRPr lang="en-US"/>
          </a:p>
        </p:txBody>
      </p:sp>
      <p:sp>
        <p:nvSpPr>
          <p:cNvPr id="483406" name="Rectangle 78"/>
          <p:cNvSpPr>
            <a:spLocks noChangeArrowheads="1"/>
          </p:cNvSpPr>
          <p:nvPr/>
        </p:nvSpPr>
        <p:spPr bwMode="auto">
          <a:xfrm>
            <a:off x="5691188" y="5102225"/>
            <a:ext cx="1781175" cy="244475"/>
          </a:xfrm>
          <a:prstGeom prst="rect">
            <a:avLst/>
          </a:prstGeom>
          <a:noFill/>
          <a:ln w="28575">
            <a:noFill/>
            <a:miter lim="800000"/>
          </a:ln>
        </p:spPr>
        <p:txBody>
          <a:bodyPr lIns="0" tIns="0" rIns="0" bIns="0">
            <a:spAutoFit/>
          </a:bodyPr>
          <a:lstStyle/>
          <a:p>
            <a:r>
              <a:rPr lang="en-US" altLang="zh-CN" sz="1600" b="0">
                <a:solidFill>
                  <a:schemeClr val="bg2"/>
                </a:solidFill>
                <a:ea typeface="宋体" panose="02010600030101010101" pitchFamily="2" charset="-122"/>
              </a:rPr>
              <a:t>CourseOffering</a:t>
            </a:r>
            <a:endParaRPr lang="en-US" altLang="zh-CN" sz="1600" b="0">
              <a:solidFill>
                <a:schemeClr val="bg2"/>
              </a:solidFill>
              <a:ea typeface="宋体" panose="02010600030101010101" pitchFamily="2" charset="-122"/>
            </a:endParaRPr>
          </a:p>
        </p:txBody>
      </p:sp>
      <p:sp>
        <p:nvSpPr>
          <p:cNvPr id="483407" name="Text Box 79"/>
          <p:cNvSpPr txBox="1">
            <a:spLocks noChangeArrowheads="1"/>
          </p:cNvSpPr>
          <p:nvPr/>
        </p:nvSpPr>
        <p:spPr bwMode="auto">
          <a:xfrm>
            <a:off x="3173413" y="4356100"/>
            <a:ext cx="2400300" cy="304800"/>
          </a:xfrm>
          <a:prstGeom prst="rect">
            <a:avLst/>
          </a:prstGeom>
          <a:noFill/>
          <a:ln w="9525">
            <a:noFill/>
            <a:miter lim="800000"/>
          </a:ln>
          <a:effectLst/>
        </p:spPr>
        <p:txBody>
          <a:bodyPr>
            <a:spAutoFit/>
          </a:bodyPr>
          <a:lstStyle/>
          <a:p>
            <a:pPr algn="l">
              <a:spcBef>
                <a:spcPct val="50000"/>
              </a:spcBef>
            </a:pPr>
            <a:r>
              <a:rPr lang="en-US" altLang="zh-CN" b="0">
                <a:solidFill>
                  <a:srgbClr val="FFFF00"/>
                </a:solidFill>
                <a:ea typeface="宋体" panose="02010600030101010101" pitchFamily="2" charset="-122"/>
              </a:rPr>
              <a:t>&lt;&lt;bind&gt;&gt; (CourseOffering)</a:t>
            </a:r>
            <a:endParaRPr lang="en-US" altLang="zh-CN" b="0">
              <a:solidFill>
                <a:srgbClr val="FFFF00"/>
              </a:solidFill>
              <a:ea typeface="宋体" panose="02010600030101010101" pitchFamily="2" charset="-122"/>
            </a:endParaRPr>
          </a:p>
        </p:txBody>
      </p:sp>
      <p:sp>
        <p:nvSpPr>
          <p:cNvPr id="483410" name="AutoShape 82"/>
          <p:cNvSpPr>
            <a:spLocks noChangeArrowheads="1"/>
          </p:cNvSpPr>
          <p:nvPr/>
        </p:nvSpPr>
        <p:spPr bwMode="auto">
          <a:xfrm>
            <a:off x="4397375" y="5295900"/>
            <a:ext cx="209550" cy="136525"/>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483411" name="Text Box 83"/>
          <p:cNvSpPr txBox="1">
            <a:spLocks noChangeArrowheads="1"/>
          </p:cNvSpPr>
          <p:nvPr/>
        </p:nvSpPr>
        <p:spPr bwMode="auto">
          <a:xfrm>
            <a:off x="4354513" y="5002213"/>
            <a:ext cx="215900" cy="304800"/>
          </a:xfrm>
          <a:prstGeom prst="rect">
            <a:avLst/>
          </a:prstGeom>
          <a:noFill/>
          <a:ln w="9525">
            <a:noFill/>
            <a:miter lim="800000"/>
          </a:ln>
          <a:effectLst/>
        </p:spPr>
        <p:txBody>
          <a:bodyPr>
            <a:spAutoFit/>
          </a:bodyPr>
          <a:lstStyle/>
          <a:p>
            <a:pPr algn="l">
              <a:spcBef>
                <a:spcPct val="50000"/>
              </a:spcBef>
            </a:pPr>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83412" name="Text Box 84"/>
          <p:cNvSpPr txBox="1">
            <a:spLocks noChangeArrowheads="1"/>
          </p:cNvSpPr>
          <p:nvPr/>
        </p:nvSpPr>
        <p:spPr bwMode="auto">
          <a:xfrm>
            <a:off x="4837113" y="5434013"/>
            <a:ext cx="482600" cy="304800"/>
          </a:xfrm>
          <a:prstGeom prst="rect">
            <a:avLst/>
          </a:prstGeom>
          <a:noFill/>
          <a:ln w="9525">
            <a:noFill/>
            <a:miter lim="800000"/>
          </a:ln>
          <a:effectLst/>
        </p:spPr>
        <p:txBody>
          <a:bodyPr>
            <a:spAutoFit/>
          </a:bodyPr>
          <a:lstStyle/>
          <a:p>
            <a:pPr algn="l">
              <a:spcBef>
                <a:spcPct val="50000"/>
              </a:spcBef>
            </a:pPr>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483418" name="Line 90"/>
          <p:cNvSpPr>
            <a:spLocks noChangeShapeType="1"/>
          </p:cNvSpPr>
          <p:nvPr/>
        </p:nvSpPr>
        <p:spPr bwMode="auto">
          <a:xfrm rot="5400000" flipV="1">
            <a:off x="4973638" y="1584106"/>
            <a:ext cx="3175" cy="727075"/>
          </a:xfrm>
          <a:prstGeom prst="line">
            <a:avLst/>
          </a:prstGeom>
          <a:noFill/>
          <a:ln w="12700">
            <a:solidFill>
              <a:schemeClr val="tx1"/>
            </a:solidFill>
            <a:round/>
            <a:tailEnd type="arrow" w="lg" len="lg"/>
          </a:ln>
          <a:effectLst/>
        </p:spPr>
        <p:txBody>
          <a:bodyPr wrap="none" anchor="ctr"/>
          <a:lstStyle/>
          <a:p>
            <a:endParaRPr lang="en-US"/>
          </a:p>
        </p:txBody>
      </p:sp>
      <p:sp>
        <p:nvSpPr>
          <p:cNvPr id="483419" name="Rectangle 91"/>
          <p:cNvSpPr>
            <a:spLocks noChangeArrowheads="1"/>
          </p:cNvSpPr>
          <p:nvPr/>
        </p:nvSpPr>
        <p:spPr bwMode="auto">
          <a:xfrm>
            <a:off x="2012950" y="1552356"/>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3420" name="Line 92"/>
          <p:cNvSpPr>
            <a:spLocks noChangeShapeType="1"/>
          </p:cNvSpPr>
          <p:nvPr/>
        </p:nvSpPr>
        <p:spPr bwMode="auto">
          <a:xfrm>
            <a:off x="2012950" y="2033368"/>
            <a:ext cx="2366963" cy="1588"/>
          </a:xfrm>
          <a:prstGeom prst="line">
            <a:avLst/>
          </a:prstGeom>
          <a:noFill/>
          <a:ln w="12700">
            <a:solidFill>
              <a:srgbClr val="990033"/>
            </a:solidFill>
            <a:round/>
          </a:ln>
        </p:spPr>
        <p:txBody>
          <a:bodyPr/>
          <a:lstStyle/>
          <a:p>
            <a:endParaRPr lang="en-US"/>
          </a:p>
        </p:txBody>
      </p:sp>
      <p:sp>
        <p:nvSpPr>
          <p:cNvPr id="483421" name="Line 93"/>
          <p:cNvSpPr>
            <a:spLocks noChangeShapeType="1"/>
          </p:cNvSpPr>
          <p:nvPr/>
        </p:nvSpPr>
        <p:spPr bwMode="auto">
          <a:xfrm>
            <a:off x="2019300" y="2188943"/>
            <a:ext cx="2376488" cy="3175"/>
          </a:xfrm>
          <a:prstGeom prst="line">
            <a:avLst/>
          </a:prstGeom>
          <a:noFill/>
          <a:ln w="12700">
            <a:solidFill>
              <a:srgbClr val="990033"/>
            </a:solidFill>
            <a:round/>
          </a:ln>
        </p:spPr>
        <p:txBody>
          <a:bodyPr/>
          <a:lstStyle/>
          <a:p>
            <a:endParaRPr lang="en-US"/>
          </a:p>
        </p:txBody>
      </p:sp>
      <p:sp>
        <p:nvSpPr>
          <p:cNvPr id="483422" name="Rectangle 94"/>
          <p:cNvSpPr>
            <a:spLocks noChangeArrowheads="1"/>
          </p:cNvSpPr>
          <p:nvPr/>
        </p:nvSpPr>
        <p:spPr bwMode="auto">
          <a:xfrm>
            <a:off x="2173288" y="1687293"/>
            <a:ext cx="2009775" cy="244475"/>
          </a:xfrm>
          <a:prstGeom prst="rect">
            <a:avLst/>
          </a:prstGeom>
          <a:noFill/>
          <a:ln w="28575">
            <a:noFill/>
            <a:miter lim="800000"/>
          </a:ln>
        </p:spPr>
        <p:txBody>
          <a:bodyPr lIns="0" tIns="0" rIns="0" bIns="0">
            <a:spAutoFit/>
          </a:bodyPr>
          <a:lstStyle/>
          <a:p>
            <a:r>
              <a:rPr lang="en-US" altLang="zh-CN" sz="1600" b="0">
                <a:solidFill>
                  <a:schemeClr val="bg2"/>
                </a:solidFill>
                <a:ea typeface="宋体" panose="02010600030101010101" pitchFamily="2" charset="-122"/>
              </a:rPr>
              <a:t>CourseOfferingList</a:t>
            </a:r>
            <a:endParaRPr lang="en-US" altLang="zh-CN" sz="1600" b="0">
              <a:solidFill>
                <a:schemeClr val="bg2"/>
              </a:solidFill>
              <a:ea typeface="宋体" panose="02010600030101010101" pitchFamily="2" charset="-122"/>
            </a:endParaRPr>
          </a:p>
        </p:txBody>
      </p:sp>
      <p:sp>
        <p:nvSpPr>
          <p:cNvPr id="483423" name="Rectangle 95"/>
          <p:cNvSpPr>
            <a:spLocks noChangeArrowheads="1"/>
          </p:cNvSpPr>
          <p:nvPr/>
        </p:nvSpPr>
        <p:spPr bwMode="auto">
          <a:xfrm>
            <a:off x="5340350" y="1546006"/>
            <a:ext cx="2376488" cy="8016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3424" name="Line 96"/>
          <p:cNvSpPr>
            <a:spLocks noChangeShapeType="1"/>
          </p:cNvSpPr>
          <p:nvPr/>
        </p:nvSpPr>
        <p:spPr bwMode="auto">
          <a:xfrm>
            <a:off x="5340350" y="2077818"/>
            <a:ext cx="2366963" cy="1588"/>
          </a:xfrm>
          <a:prstGeom prst="line">
            <a:avLst/>
          </a:prstGeom>
          <a:noFill/>
          <a:ln w="12700">
            <a:solidFill>
              <a:srgbClr val="990033"/>
            </a:solidFill>
            <a:round/>
          </a:ln>
        </p:spPr>
        <p:txBody>
          <a:bodyPr/>
          <a:lstStyle/>
          <a:p>
            <a:endParaRPr lang="en-US"/>
          </a:p>
        </p:txBody>
      </p:sp>
      <p:sp>
        <p:nvSpPr>
          <p:cNvPr id="483425" name="Line 97"/>
          <p:cNvSpPr>
            <a:spLocks noChangeShapeType="1"/>
          </p:cNvSpPr>
          <p:nvPr/>
        </p:nvSpPr>
        <p:spPr bwMode="auto">
          <a:xfrm>
            <a:off x="5346700" y="2220693"/>
            <a:ext cx="2376488" cy="3175"/>
          </a:xfrm>
          <a:prstGeom prst="line">
            <a:avLst/>
          </a:prstGeom>
          <a:noFill/>
          <a:ln w="12700">
            <a:solidFill>
              <a:srgbClr val="990033"/>
            </a:solidFill>
            <a:round/>
          </a:ln>
        </p:spPr>
        <p:txBody>
          <a:bodyPr/>
          <a:lstStyle/>
          <a:p>
            <a:endParaRPr lang="en-US"/>
          </a:p>
        </p:txBody>
      </p:sp>
      <p:sp>
        <p:nvSpPr>
          <p:cNvPr id="483426" name="Rectangle 98"/>
          <p:cNvSpPr>
            <a:spLocks noChangeArrowheads="1"/>
          </p:cNvSpPr>
          <p:nvPr/>
        </p:nvSpPr>
        <p:spPr bwMode="auto">
          <a:xfrm>
            <a:off x="5691188" y="1687293"/>
            <a:ext cx="1781175" cy="244475"/>
          </a:xfrm>
          <a:prstGeom prst="rect">
            <a:avLst/>
          </a:prstGeom>
          <a:noFill/>
          <a:ln w="28575">
            <a:noFill/>
            <a:miter lim="800000"/>
          </a:ln>
        </p:spPr>
        <p:txBody>
          <a:bodyPr lIns="0" tIns="0" rIns="0" bIns="0">
            <a:spAutoFit/>
          </a:bodyPr>
          <a:lstStyle/>
          <a:p>
            <a:r>
              <a:rPr lang="en-US" altLang="zh-CN" sz="1600" b="0">
                <a:solidFill>
                  <a:schemeClr val="bg2"/>
                </a:solidFill>
                <a:ea typeface="宋体" panose="02010600030101010101" pitchFamily="2" charset="-122"/>
              </a:rPr>
              <a:t>CourseOffering</a:t>
            </a:r>
            <a:endParaRPr lang="en-US" altLang="zh-CN" sz="1600" b="0">
              <a:solidFill>
                <a:schemeClr val="bg2"/>
              </a:solidFill>
              <a:ea typeface="宋体" panose="02010600030101010101" pitchFamily="2" charset="-122"/>
            </a:endParaRPr>
          </a:p>
        </p:txBody>
      </p:sp>
      <p:sp>
        <p:nvSpPr>
          <p:cNvPr id="483428" name="AutoShape 100"/>
          <p:cNvSpPr>
            <a:spLocks noChangeArrowheads="1"/>
          </p:cNvSpPr>
          <p:nvPr/>
        </p:nvSpPr>
        <p:spPr bwMode="auto">
          <a:xfrm>
            <a:off x="4397375" y="1880968"/>
            <a:ext cx="209550" cy="136525"/>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483429" name="Text Box 101"/>
          <p:cNvSpPr txBox="1">
            <a:spLocks noChangeArrowheads="1"/>
          </p:cNvSpPr>
          <p:nvPr/>
        </p:nvSpPr>
        <p:spPr bwMode="auto">
          <a:xfrm>
            <a:off x="4354513" y="1596806"/>
            <a:ext cx="215900" cy="304800"/>
          </a:xfrm>
          <a:prstGeom prst="rect">
            <a:avLst/>
          </a:prstGeom>
          <a:noFill/>
          <a:ln w="9525">
            <a:noFill/>
            <a:miter lim="800000"/>
          </a:ln>
          <a:effectLst/>
        </p:spPr>
        <p:txBody>
          <a:bodyPr>
            <a:spAutoFit/>
          </a:bodyPr>
          <a:lstStyle/>
          <a:p>
            <a:pPr algn="l">
              <a:spcBef>
                <a:spcPct val="50000"/>
              </a:spcBef>
            </a:pPr>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483430" name="Text Box 102"/>
          <p:cNvSpPr txBox="1">
            <a:spLocks noChangeArrowheads="1"/>
          </p:cNvSpPr>
          <p:nvPr/>
        </p:nvSpPr>
        <p:spPr bwMode="auto">
          <a:xfrm>
            <a:off x="4837113" y="2028606"/>
            <a:ext cx="482600" cy="304800"/>
          </a:xfrm>
          <a:prstGeom prst="rect">
            <a:avLst/>
          </a:prstGeom>
          <a:noFill/>
          <a:ln w="9525">
            <a:noFill/>
            <a:miter lim="800000"/>
          </a:ln>
          <a:effectLst/>
        </p:spPr>
        <p:txBody>
          <a:bodyPr>
            <a:spAutoFit/>
          </a:bodyPr>
          <a:lstStyle/>
          <a:p>
            <a:pPr algn="l">
              <a:spcBef>
                <a:spcPct val="50000"/>
              </a:spcBef>
            </a:pPr>
            <a:r>
              <a:rPr lang="en-US" altLang="zh-CN" b="0">
                <a:solidFill>
                  <a:srgbClr val="FFFF00"/>
                </a:solidFill>
                <a:ea typeface="宋体" panose="02010600030101010101" pitchFamily="2" charset="-122"/>
              </a:rPr>
              <a:t>0..*</a:t>
            </a:r>
            <a:endParaRPr lang="en-US" altLang="zh-CN" b="0">
              <a:solidFill>
                <a:srgbClr val="FFFF00"/>
              </a:solidFill>
              <a:ea typeface="宋体" panose="02010600030101010101" pitchFamily="2" charset="-122"/>
            </a:endParaRPr>
          </a:p>
        </p:txBody>
      </p:sp>
      <p:sp>
        <p:nvSpPr>
          <p:cNvPr id="483432" name="Line 104"/>
          <p:cNvSpPr>
            <a:spLocks noChangeShapeType="1"/>
          </p:cNvSpPr>
          <p:nvPr/>
        </p:nvSpPr>
        <p:spPr bwMode="auto">
          <a:xfrm>
            <a:off x="4606925" y="5359400"/>
            <a:ext cx="739775" cy="0"/>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94" name="Rectangle 18"/>
          <p:cNvSpPr>
            <a:spLocks noGrp="1" noChangeArrowheads="1"/>
          </p:cNvSpPr>
          <p:nvPr>
            <p:ph type="title"/>
          </p:nvPr>
        </p:nvSpPr>
        <p:spPr>
          <a:xfrm>
            <a:off x="144462" y="342900"/>
            <a:ext cx="8999538" cy="533400"/>
          </a:xfrm>
        </p:spPr>
        <p:txBody>
          <a:bodyPr>
            <a:normAutofit fontScale="90000"/>
          </a:bodyPr>
          <a:lstStyle/>
          <a:p>
            <a:r>
              <a:rPr lang="en-US" altLang="zh-CN" dirty="0">
                <a:ea typeface="宋体" panose="02010600030101010101" pitchFamily="2" charset="-122"/>
              </a:rPr>
              <a:t>Multiplicity Design: Optionality</a:t>
            </a:r>
            <a:endParaRPr lang="en-US" altLang="zh-CN" dirty="0">
              <a:ea typeface="宋体" panose="02010600030101010101" pitchFamily="2" charset="-122"/>
            </a:endParaRPr>
          </a:p>
        </p:txBody>
      </p:sp>
      <p:sp>
        <p:nvSpPr>
          <p:cNvPr id="485395" name="Rectangle 19"/>
          <p:cNvSpPr>
            <a:spLocks noGrp="1" noChangeArrowheads="1"/>
          </p:cNvSpPr>
          <p:nvPr>
            <p:ph type="body" sz="half" idx="1"/>
          </p:nvPr>
        </p:nvSpPr>
        <p:spPr>
          <a:xfrm>
            <a:off x="361950" y="1052513"/>
            <a:ext cx="8296275" cy="2681287"/>
          </a:xfrm>
        </p:spPr>
        <p:txBody>
          <a:bodyPr/>
          <a:lstStyle/>
          <a:p>
            <a:r>
              <a:rPr lang="en-US" altLang="zh-CN" sz="2800" dirty="0">
                <a:ea typeface="宋体" panose="02010600030101010101" pitchFamily="2" charset="-122"/>
              </a:rPr>
              <a:t>If a link is optional, make sure to include an operation to test for the existence of the link</a:t>
            </a:r>
            <a:endParaRPr lang="en-US" altLang="zh-CN" sz="2800" dirty="0">
              <a:ea typeface="宋体" panose="02010600030101010101" pitchFamily="2" charset="-122"/>
            </a:endParaRPr>
          </a:p>
        </p:txBody>
      </p:sp>
      <p:sp>
        <p:nvSpPr>
          <p:cNvPr id="485414" name="Line 38"/>
          <p:cNvSpPr>
            <a:spLocks noChangeShapeType="1"/>
          </p:cNvSpPr>
          <p:nvPr/>
        </p:nvSpPr>
        <p:spPr bwMode="auto">
          <a:xfrm>
            <a:off x="4051300" y="2971800"/>
            <a:ext cx="1066800" cy="0"/>
          </a:xfrm>
          <a:prstGeom prst="line">
            <a:avLst/>
          </a:prstGeom>
          <a:noFill/>
          <a:ln w="12700">
            <a:solidFill>
              <a:schemeClr val="tx1"/>
            </a:solidFill>
            <a:round/>
          </a:ln>
          <a:effectLst/>
        </p:spPr>
        <p:txBody>
          <a:bodyPr wrap="none" anchor="ctr"/>
          <a:lstStyle/>
          <a:p>
            <a:endParaRPr lang="en-US"/>
          </a:p>
        </p:txBody>
      </p:sp>
      <p:sp>
        <p:nvSpPr>
          <p:cNvPr id="485402" name="Rectangle 26"/>
          <p:cNvSpPr>
            <a:spLocks noChangeArrowheads="1"/>
          </p:cNvSpPr>
          <p:nvPr/>
        </p:nvSpPr>
        <p:spPr bwMode="auto">
          <a:xfrm>
            <a:off x="1708150" y="2557463"/>
            <a:ext cx="2376488" cy="8905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5404" name="Line 28"/>
          <p:cNvSpPr>
            <a:spLocks noChangeShapeType="1"/>
          </p:cNvSpPr>
          <p:nvPr/>
        </p:nvSpPr>
        <p:spPr bwMode="auto">
          <a:xfrm>
            <a:off x="1714500" y="3168650"/>
            <a:ext cx="2370138" cy="0"/>
          </a:xfrm>
          <a:prstGeom prst="line">
            <a:avLst/>
          </a:prstGeom>
          <a:noFill/>
          <a:ln w="12700">
            <a:solidFill>
              <a:srgbClr val="990033"/>
            </a:solidFill>
            <a:round/>
          </a:ln>
        </p:spPr>
        <p:txBody>
          <a:bodyPr/>
          <a:lstStyle/>
          <a:p>
            <a:endParaRPr lang="en-US"/>
          </a:p>
        </p:txBody>
      </p:sp>
      <p:sp>
        <p:nvSpPr>
          <p:cNvPr id="485405" name="Rectangle 29"/>
          <p:cNvSpPr>
            <a:spLocks noChangeArrowheads="1"/>
          </p:cNvSpPr>
          <p:nvPr/>
        </p:nvSpPr>
        <p:spPr bwMode="auto">
          <a:xfrm>
            <a:off x="2335213" y="2628900"/>
            <a:ext cx="1031875" cy="244475"/>
          </a:xfrm>
          <a:prstGeom prst="rect">
            <a:avLst/>
          </a:prstGeom>
          <a:noFill/>
          <a:ln w="28575">
            <a:noFill/>
            <a:miter lim="800000"/>
          </a:ln>
        </p:spPr>
        <p:txBody>
          <a:bodyPr lIns="0" tIns="0" rIns="0" bIns="0">
            <a:spAutoFit/>
          </a:bodyPr>
          <a:lstStyle/>
          <a:p>
            <a:r>
              <a:rPr lang="en-US" altLang="zh-CN" sz="1600" b="0" dirty="0">
                <a:solidFill>
                  <a:srgbClr val="FF0000"/>
                </a:solidFill>
                <a:ea typeface="宋体" panose="02010600030101010101" pitchFamily="2" charset="-122"/>
              </a:rPr>
              <a:t>Professor</a:t>
            </a:r>
            <a:endParaRPr lang="en-US" altLang="zh-CN" sz="1600" b="0" dirty="0">
              <a:solidFill>
                <a:srgbClr val="FF0000"/>
              </a:solidFill>
              <a:ea typeface="宋体" panose="02010600030101010101" pitchFamily="2" charset="-122"/>
            </a:endParaRPr>
          </a:p>
        </p:txBody>
      </p:sp>
      <p:sp>
        <p:nvSpPr>
          <p:cNvPr id="485406" name="Rectangle 30"/>
          <p:cNvSpPr>
            <a:spLocks noChangeArrowheads="1"/>
          </p:cNvSpPr>
          <p:nvPr/>
        </p:nvSpPr>
        <p:spPr bwMode="auto">
          <a:xfrm>
            <a:off x="5035550" y="2551113"/>
            <a:ext cx="2376488" cy="89058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85408" name="Line 32"/>
          <p:cNvSpPr>
            <a:spLocks noChangeShapeType="1"/>
          </p:cNvSpPr>
          <p:nvPr/>
        </p:nvSpPr>
        <p:spPr bwMode="auto">
          <a:xfrm>
            <a:off x="5051425" y="3175000"/>
            <a:ext cx="2363788" cy="0"/>
          </a:xfrm>
          <a:prstGeom prst="line">
            <a:avLst/>
          </a:prstGeom>
          <a:noFill/>
          <a:ln w="12700">
            <a:solidFill>
              <a:srgbClr val="990033"/>
            </a:solidFill>
            <a:round/>
          </a:ln>
        </p:spPr>
        <p:txBody>
          <a:bodyPr/>
          <a:lstStyle/>
          <a:p>
            <a:endParaRPr lang="en-US"/>
          </a:p>
        </p:txBody>
      </p:sp>
      <p:sp>
        <p:nvSpPr>
          <p:cNvPr id="485409" name="Rectangle 33"/>
          <p:cNvSpPr>
            <a:spLocks noChangeArrowheads="1"/>
          </p:cNvSpPr>
          <p:nvPr/>
        </p:nvSpPr>
        <p:spPr bwMode="auto">
          <a:xfrm>
            <a:off x="5383213" y="2628900"/>
            <a:ext cx="1781175" cy="244475"/>
          </a:xfrm>
          <a:prstGeom prst="rect">
            <a:avLst/>
          </a:prstGeom>
          <a:noFill/>
          <a:ln w="28575">
            <a:noFill/>
            <a:miter lim="800000"/>
          </a:ln>
        </p:spPr>
        <p:txBody>
          <a:bodyPr lIns="0" tIns="0" rIns="0" bIns="0">
            <a:spAutoFit/>
          </a:bodyPr>
          <a:lstStyle/>
          <a:p>
            <a:r>
              <a:rPr lang="en-US" altLang="zh-CN" sz="1600" b="0" dirty="0" err="1">
                <a:solidFill>
                  <a:srgbClr val="FF0000"/>
                </a:solidFill>
                <a:ea typeface="宋体" panose="02010600030101010101" pitchFamily="2" charset="-122"/>
              </a:rPr>
              <a:t>CourseOffering</a:t>
            </a:r>
            <a:endParaRPr lang="en-US" altLang="zh-CN" sz="1600" b="0" dirty="0">
              <a:solidFill>
                <a:srgbClr val="FF0000"/>
              </a:solidFill>
              <a:ea typeface="宋体" panose="02010600030101010101" pitchFamily="2" charset="-122"/>
            </a:endParaRPr>
          </a:p>
        </p:txBody>
      </p:sp>
      <p:sp>
        <p:nvSpPr>
          <p:cNvPr id="485410" name="Rectangle 34"/>
          <p:cNvSpPr>
            <a:spLocks noChangeArrowheads="1"/>
          </p:cNvSpPr>
          <p:nvPr/>
        </p:nvSpPr>
        <p:spPr bwMode="auto">
          <a:xfrm>
            <a:off x="1763713" y="3197225"/>
            <a:ext cx="2084387" cy="215444"/>
          </a:xfrm>
          <a:prstGeom prst="rect">
            <a:avLst/>
          </a:prstGeom>
          <a:noFill/>
          <a:ln w="28575">
            <a:noFill/>
            <a:miter lim="800000"/>
          </a:ln>
        </p:spPr>
        <p:txBody>
          <a:bodyPr lIns="0" tIns="0" rIns="0" bIns="0">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isTeaching</a:t>
            </a:r>
            <a:r>
              <a:rPr lang="en-US" altLang="zh-CN" b="0" dirty="0">
                <a:solidFill>
                  <a:srgbClr val="FF0000"/>
                </a:solidFill>
                <a:ea typeface="宋体" panose="02010600030101010101" pitchFamily="2" charset="-122"/>
              </a:rPr>
              <a:t> () : </a:t>
            </a:r>
            <a:r>
              <a:rPr lang="en-US" altLang="zh-CN" b="0" dirty="0" err="1">
                <a:solidFill>
                  <a:srgbClr val="FF0000"/>
                </a:solidFill>
                <a:ea typeface="宋体" panose="02010600030101010101" pitchFamily="2" charset="-122"/>
              </a:rPr>
              <a:t>boolean</a:t>
            </a:r>
            <a:endParaRPr lang="en-US" altLang="zh-CN" b="0" dirty="0">
              <a:solidFill>
                <a:srgbClr val="FF0000"/>
              </a:solidFill>
              <a:ea typeface="宋体" panose="02010600030101010101" pitchFamily="2" charset="-122"/>
            </a:endParaRPr>
          </a:p>
        </p:txBody>
      </p:sp>
      <p:sp>
        <p:nvSpPr>
          <p:cNvPr id="485412" name="Text Box 36"/>
          <p:cNvSpPr txBox="1">
            <a:spLocks noChangeArrowheads="1"/>
          </p:cNvSpPr>
          <p:nvPr/>
        </p:nvSpPr>
        <p:spPr bwMode="auto">
          <a:xfrm>
            <a:off x="4102100" y="2601913"/>
            <a:ext cx="495300" cy="304800"/>
          </a:xfrm>
          <a:prstGeom prst="rect">
            <a:avLst/>
          </a:prstGeom>
          <a:noFill/>
          <a:ln w="9525">
            <a:noFill/>
            <a:miter lim="800000"/>
          </a:ln>
          <a:effectLst/>
        </p:spPr>
        <p:txBody>
          <a:bodyPr>
            <a:spAutoFit/>
          </a:bodyPr>
          <a:lstStyle/>
          <a:p>
            <a:pPr algn="l">
              <a:spcBef>
                <a:spcPct val="50000"/>
              </a:spcBef>
            </a:pPr>
            <a:r>
              <a:rPr lang="en-US" altLang="zh-CN" b="0" dirty="0">
                <a:solidFill>
                  <a:srgbClr val="FF0000"/>
                </a:solidFill>
                <a:ea typeface="宋体" panose="02010600030101010101" pitchFamily="2" charset="-122"/>
              </a:rPr>
              <a:t>0..1</a:t>
            </a:r>
            <a:endParaRPr lang="en-US" altLang="zh-CN" b="0" dirty="0">
              <a:solidFill>
                <a:srgbClr val="FF0000"/>
              </a:solidFill>
              <a:ea typeface="宋体" panose="02010600030101010101" pitchFamily="2" charset="-122"/>
            </a:endParaRPr>
          </a:p>
        </p:txBody>
      </p:sp>
      <p:sp>
        <p:nvSpPr>
          <p:cNvPr id="485413" name="Text Box 37"/>
          <p:cNvSpPr txBox="1">
            <a:spLocks noChangeArrowheads="1"/>
          </p:cNvSpPr>
          <p:nvPr/>
        </p:nvSpPr>
        <p:spPr bwMode="auto">
          <a:xfrm>
            <a:off x="4610100" y="3033713"/>
            <a:ext cx="482600" cy="304800"/>
          </a:xfrm>
          <a:prstGeom prst="rect">
            <a:avLst/>
          </a:prstGeom>
          <a:noFill/>
          <a:ln w="9525">
            <a:noFill/>
            <a:miter lim="800000"/>
          </a:ln>
          <a:effectLst/>
        </p:spPr>
        <p:txBody>
          <a:bodyPr>
            <a:spAutoFit/>
          </a:bodyPr>
          <a:lstStyle/>
          <a:p>
            <a:pPr algn="l">
              <a:spcBef>
                <a:spcPct val="50000"/>
              </a:spcBef>
            </a:pPr>
            <a:r>
              <a:rPr lang="en-US" altLang="zh-CN" b="0" dirty="0">
                <a:solidFill>
                  <a:srgbClr val="FF0000"/>
                </a:solidFill>
                <a:ea typeface="宋体" panose="02010600030101010101" pitchFamily="2" charset="-122"/>
              </a:rPr>
              <a:t>0..*</a:t>
            </a:r>
            <a:endParaRPr lang="en-US" altLang="zh-CN" b="0" dirty="0">
              <a:solidFill>
                <a:srgbClr val="FF0000"/>
              </a:solidFill>
              <a:ea typeface="宋体" panose="02010600030101010101" pitchFamily="2" charset="-122"/>
            </a:endParaRPr>
          </a:p>
        </p:txBody>
      </p:sp>
      <p:sp>
        <p:nvSpPr>
          <p:cNvPr id="485415" name="Rectangle 39"/>
          <p:cNvSpPr>
            <a:spLocks noChangeArrowheads="1"/>
          </p:cNvSpPr>
          <p:nvPr/>
        </p:nvSpPr>
        <p:spPr bwMode="auto">
          <a:xfrm>
            <a:off x="5103813" y="3197225"/>
            <a:ext cx="2274887" cy="215444"/>
          </a:xfrm>
          <a:prstGeom prst="rect">
            <a:avLst/>
          </a:prstGeom>
          <a:noFill/>
          <a:ln w="28575">
            <a:noFill/>
            <a:miter lim="800000"/>
          </a:ln>
        </p:spPr>
        <p:txBody>
          <a:bodyPr lIns="0" tIns="0" rIns="0" bIns="0">
            <a:spAutoFit/>
          </a:bodyPr>
          <a:lstStyle/>
          <a:p>
            <a:pPr algn="l"/>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hasProfessor</a:t>
            </a:r>
            <a:r>
              <a:rPr lang="en-US" altLang="zh-CN" b="0" dirty="0">
                <a:solidFill>
                  <a:srgbClr val="FF0000"/>
                </a:solidFill>
                <a:ea typeface="宋体" panose="02010600030101010101" pitchFamily="2" charset="-122"/>
              </a:rPr>
              <a:t> () : </a:t>
            </a:r>
            <a:r>
              <a:rPr lang="en-US" altLang="zh-CN" b="0" dirty="0" err="1">
                <a:solidFill>
                  <a:srgbClr val="FF0000"/>
                </a:solidFill>
                <a:ea typeface="宋体" panose="02010600030101010101" pitchFamily="2" charset="-122"/>
              </a:rPr>
              <a:t>boolean</a:t>
            </a:r>
            <a:endParaRPr lang="en-US" altLang="zh-CN" b="0" dirty="0">
              <a:solidFill>
                <a:srgbClr val="FF0000"/>
              </a:solidFill>
              <a:ea typeface="宋体" panose="02010600030101010101" pitchFamily="2" charset="-122"/>
            </a:endParaRPr>
          </a:p>
        </p:txBody>
      </p:sp>
      <p:sp>
        <p:nvSpPr>
          <p:cNvPr id="485419" name="Line 43"/>
          <p:cNvSpPr>
            <a:spLocks noChangeShapeType="1"/>
          </p:cNvSpPr>
          <p:nvPr/>
        </p:nvSpPr>
        <p:spPr bwMode="auto">
          <a:xfrm>
            <a:off x="1714500" y="2940050"/>
            <a:ext cx="2370138" cy="0"/>
          </a:xfrm>
          <a:prstGeom prst="line">
            <a:avLst/>
          </a:prstGeom>
          <a:noFill/>
          <a:ln w="12700">
            <a:solidFill>
              <a:srgbClr val="990033"/>
            </a:solidFill>
            <a:round/>
          </a:ln>
        </p:spPr>
        <p:txBody>
          <a:bodyPr/>
          <a:lstStyle/>
          <a:p>
            <a:endParaRPr lang="en-US"/>
          </a:p>
        </p:txBody>
      </p:sp>
      <p:sp>
        <p:nvSpPr>
          <p:cNvPr id="485420" name="Line 44"/>
          <p:cNvSpPr>
            <a:spLocks noChangeShapeType="1"/>
          </p:cNvSpPr>
          <p:nvPr/>
        </p:nvSpPr>
        <p:spPr bwMode="auto">
          <a:xfrm>
            <a:off x="5051425" y="2946400"/>
            <a:ext cx="2363788" cy="0"/>
          </a:xfrm>
          <a:prstGeom prst="line">
            <a:avLst/>
          </a:prstGeom>
          <a:noFill/>
          <a:ln w="12700">
            <a:solidFill>
              <a:srgbClr val="990033"/>
            </a:solidFill>
            <a:round/>
          </a:ln>
        </p:spPr>
        <p:txBody>
          <a:bodyPr/>
          <a:lstStyle/>
          <a:p>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rgbClr val="FF0000"/>
                </a:solidFill>
                <a:ea typeface="宋体" panose="02010600030101010101" pitchFamily="2" charset="-122"/>
              </a:rPr>
              <a:t>Define </a:t>
            </a:r>
            <a:r>
              <a:rPr lang="en-US" altLang="zh-CN" sz="2500" b="0" dirty="0">
                <a:solidFill>
                  <a:srgbClr val="FF0000"/>
                </a:solidFill>
                <a:ea typeface="宋体" panose="02010600030101010101" pitchFamily="2" charset="-122"/>
              </a:rPr>
              <a:t>Generalizations</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607235" name="Rectangle 3"/>
          <p:cNvSpPr>
            <a:spLocks noChangeArrowheads="1"/>
          </p:cNvSpPr>
          <p:nvPr/>
        </p:nvSpPr>
        <p:spPr bwMode="auto">
          <a:xfrm>
            <a:off x="107156" y="304800"/>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607236" name="AutoShape 4"/>
          <p:cNvSpPr>
            <a:spLocks noChangeArrowheads="1"/>
          </p:cNvSpPr>
          <p:nvPr/>
        </p:nvSpPr>
        <p:spPr bwMode="auto">
          <a:xfrm>
            <a:off x="76200" y="43307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607237" name="Group 5"/>
          <p:cNvGrpSpPr/>
          <p:nvPr/>
        </p:nvGrpSpPr>
        <p:grpSpPr bwMode="auto">
          <a:xfrm>
            <a:off x="5459413" y="1647825"/>
            <a:ext cx="2501900" cy="2625725"/>
            <a:chOff x="3463" y="1086"/>
            <a:chExt cx="1576" cy="1654"/>
          </a:xfrm>
        </p:grpSpPr>
        <p:sp>
          <p:nvSpPr>
            <p:cNvPr id="607238" name="Freeform 6"/>
            <p:cNvSpPr/>
            <p:nvPr/>
          </p:nvSpPr>
          <p:spPr bwMode="auto">
            <a:xfrm>
              <a:off x="3464" y="2254"/>
              <a:ext cx="1515" cy="448"/>
            </a:xfrm>
            <a:custGeom>
              <a:avLst/>
              <a:gdLst/>
              <a:ahLst/>
              <a:cxnLst>
                <a:cxn ang="0">
                  <a:pos x="0" y="317"/>
                </a:cxn>
                <a:cxn ang="0">
                  <a:pos x="15" y="793"/>
                </a:cxn>
                <a:cxn ang="0">
                  <a:pos x="21" y="794"/>
                </a:cxn>
                <a:cxn ang="0">
                  <a:pos x="44" y="802"/>
                </a:cxn>
                <a:cxn ang="0">
                  <a:pos x="78" y="815"/>
                </a:cxn>
                <a:cxn ang="0">
                  <a:pos x="127" y="834"/>
                </a:cxn>
                <a:cxn ang="0">
                  <a:pos x="188" y="853"/>
                </a:cxn>
                <a:cxn ang="0">
                  <a:pos x="264" y="878"/>
                </a:cxn>
                <a:cxn ang="0">
                  <a:pos x="350" y="905"/>
                </a:cxn>
                <a:cxn ang="0">
                  <a:pos x="450" y="931"/>
                </a:cxn>
                <a:cxn ang="0">
                  <a:pos x="557" y="956"/>
                </a:cxn>
                <a:cxn ang="0">
                  <a:pos x="677" y="985"/>
                </a:cxn>
                <a:cxn ang="0">
                  <a:pos x="804" y="1009"/>
                </a:cxn>
                <a:cxn ang="0">
                  <a:pos x="945" y="1034"/>
                </a:cxn>
                <a:cxn ang="0">
                  <a:pos x="1091" y="1053"/>
                </a:cxn>
                <a:cxn ang="0">
                  <a:pos x="1249" y="1070"/>
                </a:cxn>
                <a:cxn ang="0">
                  <a:pos x="1410" y="1085"/>
                </a:cxn>
                <a:cxn ang="0">
                  <a:pos x="1583" y="1093"/>
                </a:cxn>
                <a:cxn ang="0">
                  <a:pos x="1756" y="1097"/>
                </a:cxn>
                <a:cxn ang="0">
                  <a:pos x="1933" y="1093"/>
                </a:cxn>
                <a:cxn ang="0">
                  <a:pos x="2110" y="1087"/>
                </a:cxn>
                <a:cxn ang="0">
                  <a:pos x="2285" y="1080"/>
                </a:cxn>
                <a:cxn ang="0">
                  <a:pos x="2456" y="1066"/>
                </a:cxn>
                <a:cxn ang="0">
                  <a:pos x="2621" y="1051"/>
                </a:cxn>
                <a:cxn ang="0">
                  <a:pos x="2779" y="1034"/>
                </a:cxn>
                <a:cxn ang="0">
                  <a:pos x="2929" y="1019"/>
                </a:cxn>
                <a:cxn ang="0">
                  <a:pos x="3066" y="1000"/>
                </a:cxn>
                <a:cxn ang="0">
                  <a:pos x="3192" y="983"/>
                </a:cxn>
                <a:cxn ang="0">
                  <a:pos x="3302" y="966"/>
                </a:cxn>
                <a:cxn ang="0">
                  <a:pos x="3397" y="952"/>
                </a:cxn>
                <a:cxn ang="0">
                  <a:pos x="3473" y="937"/>
                </a:cxn>
                <a:cxn ang="0">
                  <a:pos x="3530" y="928"/>
                </a:cxn>
                <a:cxn ang="0">
                  <a:pos x="3566" y="922"/>
                </a:cxn>
                <a:cxn ang="0">
                  <a:pos x="3579" y="920"/>
                </a:cxn>
                <a:cxn ang="0">
                  <a:pos x="3711" y="0"/>
                </a:cxn>
                <a:cxn ang="0">
                  <a:pos x="0" y="317"/>
                </a:cxn>
                <a:cxn ang="0">
                  <a:pos x="0" y="317"/>
                </a:cxn>
              </a:cxnLst>
              <a:rect l="0" t="0" r="r" b="b"/>
              <a:pathLst>
                <a:path w="3711" h="1097">
                  <a:moveTo>
                    <a:pt x="0" y="317"/>
                  </a:moveTo>
                  <a:lnTo>
                    <a:pt x="15" y="793"/>
                  </a:lnTo>
                  <a:lnTo>
                    <a:pt x="21" y="794"/>
                  </a:lnTo>
                  <a:lnTo>
                    <a:pt x="44" y="802"/>
                  </a:lnTo>
                  <a:lnTo>
                    <a:pt x="78" y="815"/>
                  </a:lnTo>
                  <a:lnTo>
                    <a:pt x="127" y="834"/>
                  </a:lnTo>
                  <a:lnTo>
                    <a:pt x="188" y="853"/>
                  </a:lnTo>
                  <a:lnTo>
                    <a:pt x="264" y="878"/>
                  </a:lnTo>
                  <a:lnTo>
                    <a:pt x="350" y="905"/>
                  </a:lnTo>
                  <a:lnTo>
                    <a:pt x="450" y="931"/>
                  </a:lnTo>
                  <a:lnTo>
                    <a:pt x="557" y="956"/>
                  </a:lnTo>
                  <a:lnTo>
                    <a:pt x="677" y="985"/>
                  </a:lnTo>
                  <a:lnTo>
                    <a:pt x="804" y="1009"/>
                  </a:lnTo>
                  <a:lnTo>
                    <a:pt x="945" y="1034"/>
                  </a:lnTo>
                  <a:lnTo>
                    <a:pt x="1091" y="1053"/>
                  </a:lnTo>
                  <a:lnTo>
                    <a:pt x="1249" y="1070"/>
                  </a:lnTo>
                  <a:lnTo>
                    <a:pt x="1410" y="1085"/>
                  </a:lnTo>
                  <a:lnTo>
                    <a:pt x="1583" y="1093"/>
                  </a:lnTo>
                  <a:lnTo>
                    <a:pt x="1756" y="1097"/>
                  </a:lnTo>
                  <a:lnTo>
                    <a:pt x="1933" y="1093"/>
                  </a:lnTo>
                  <a:lnTo>
                    <a:pt x="2110" y="1087"/>
                  </a:lnTo>
                  <a:lnTo>
                    <a:pt x="2285" y="1080"/>
                  </a:lnTo>
                  <a:lnTo>
                    <a:pt x="2456" y="1066"/>
                  </a:lnTo>
                  <a:lnTo>
                    <a:pt x="2621" y="1051"/>
                  </a:lnTo>
                  <a:lnTo>
                    <a:pt x="2779" y="1034"/>
                  </a:lnTo>
                  <a:lnTo>
                    <a:pt x="2929" y="1019"/>
                  </a:lnTo>
                  <a:lnTo>
                    <a:pt x="3066" y="1000"/>
                  </a:lnTo>
                  <a:lnTo>
                    <a:pt x="3192" y="983"/>
                  </a:lnTo>
                  <a:lnTo>
                    <a:pt x="3302" y="966"/>
                  </a:lnTo>
                  <a:lnTo>
                    <a:pt x="3397" y="952"/>
                  </a:lnTo>
                  <a:lnTo>
                    <a:pt x="3473" y="937"/>
                  </a:lnTo>
                  <a:lnTo>
                    <a:pt x="3530" y="928"/>
                  </a:lnTo>
                  <a:lnTo>
                    <a:pt x="3566" y="922"/>
                  </a:lnTo>
                  <a:lnTo>
                    <a:pt x="3579" y="920"/>
                  </a:lnTo>
                  <a:lnTo>
                    <a:pt x="3711" y="0"/>
                  </a:lnTo>
                  <a:lnTo>
                    <a:pt x="0" y="317"/>
                  </a:lnTo>
                  <a:lnTo>
                    <a:pt x="0" y="317"/>
                  </a:lnTo>
                  <a:close/>
                </a:path>
              </a:pathLst>
            </a:custGeom>
            <a:solidFill>
              <a:srgbClr val="D1BDBD"/>
            </a:solidFill>
            <a:ln w="9525">
              <a:noFill/>
              <a:round/>
            </a:ln>
          </p:spPr>
          <p:txBody>
            <a:bodyPr/>
            <a:lstStyle/>
            <a:p>
              <a:endParaRPr lang="en-US"/>
            </a:p>
          </p:txBody>
        </p:sp>
        <p:sp>
          <p:nvSpPr>
            <p:cNvPr id="607239" name="Freeform 7"/>
            <p:cNvSpPr/>
            <p:nvPr/>
          </p:nvSpPr>
          <p:spPr bwMode="auto">
            <a:xfrm>
              <a:off x="3470" y="1247"/>
              <a:ext cx="1531" cy="1188"/>
            </a:xfrm>
            <a:custGeom>
              <a:avLst/>
              <a:gdLst/>
              <a:ahLst/>
              <a:cxnLst>
                <a:cxn ang="0">
                  <a:pos x="0" y="2276"/>
                </a:cxn>
                <a:cxn ang="0">
                  <a:pos x="2" y="2227"/>
                </a:cxn>
                <a:cxn ang="0">
                  <a:pos x="10" y="2136"/>
                </a:cxn>
                <a:cxn ang="0">
                  <a:pos x="25" y="2006"/>
                </a:cxn>
                <a:cxn ang="0">
                  <a:pos x="42" y="1850"/>
                </a:cxn>
                <a:cxn ang="0">
                  <a:pos x="68" y="1670"/>
                </a:cxn>
                <a:cxn ang="0">
                  <a:pos x="101" y="1472"/>
                </a:cxn>
                <a:cxn ang="0">
                  <a:pos x="141" y="1267"/>
                </a:cxn>
                <a:cxn ang="0">
                  <a:pos x="184" y="1059"/>
                </a:cxn>
                <a:cxn ang="0">
                  <a:pos x="215" y="864"/>
                </a:cxn>
                <a:cxn ang="0">
                  <a:pos x="230" y="687"/>
                </a:cxn>
                <a:cxn ang="0">
                  <a:pos x="232" y="533"/>
                </a:cxn>
                <a:cxn ang="0">
                  <a:pos x="226" y="403"/>
                </a:cxn>
                <a:cxn ang="0">
                  <a:pos x="217" y="301"/>
                </a:cxn>
                <a:cxn ang="0">
                  <a:pos x="209" y="230"/>
                </a:cxn>
                <a:cxn ang="0">
                  <a:pos x="202" y="194"/>
                </a:cxn>
                <a:cxn ang="0">
                  <a:pos x="207" y="187"/>
                </a:cxn>
                <a:cxn ang="0">
                  <a:pos x="253" y="168"/>
                </a:cxn>
                <a:cxn ang="0">
                  <a:pos x="342" y="137"/>
                </a:cxn>
                <a:cxn ang="0">
                  <a:pos x="477" y="101"/>
                </a:cxn>
                <a:cxn ang="0">
                  <a:pos x="654" y="61"/>
                </a:cxn>
                <a:cxn ang="0">
                  <a:pos x="873" y="27"/>
                </a:cxn>
                <a:cxn ang="0">
                  <a:pos x="1131" y="4"/>
                </a:cxn>
                <a:cxn ang="0">
                  <a:pos x="1430" y="0"/>
                </a:cxn>
                <a:cxn ang="0">
                  <a:pos x="1764" y="19"/>
                </a:cxn>
                <a:cxn ang="0">
                  <a:pos x="2123" y="63"/>
                </a:cxn>
                <a:cxn ang="0">
                  <a:pos x="2487" y="126"/>
                </a:cxn>
                <a:cxn ang="0">
                  <a:pos x="2840" y="200"/>
                </a:cxn>
                <a:cxn ang="0">
                  <a:pos x="3158" y="274"/>
                </a:cxn>
                <a:cxn ang="0">
                  <a:pos x="3426" y="345"/>
                </a:cxn>
                <a:cxn ang="0">
                  <a:pos x="3623" y="400"/>
                </a:cxn>
                <a:cxn ang="0">
                  <a:pos x="3732" y="432"/>
                </a:cxn>
                <a:cxn ang="0">
                  <a:pos x="3745" y="438"/>
                </a:cxn>
                <a:cxn ang="0">
                  <a:pos x="3741" y="459"/>
                </a:cxn>
                <a:cxn ang="0">
                  <a:pos x="3736" y="499"/>
                </a:cxn>
                <a:cxn ang="0">
                  <a:pos x="3728" y="558"/>
                </a:cxn>
                <a:cxn ang="0">
                  <a:pos x="3718" y="630"/>
                </a:cxn>
                <a:cxn ang="0">
                  <a:pos x="3711" y="715"/>
                </a:cxn>
                <a:cxn ang="0">
                  <a:pos x="3703" y="812"/>
                </a:cxn>
                <a:cxn ang="0">
                  <a:pos x="3701" y="919"/>
                </a:cxn>
                <a:cxn ang="0">
                  <a:pos x="3703" y="1033"/>
                </a:cxn>
                <a:cxn ang="0">
                  <a:pos x="3703" y="1149"/>
                </a:cxn>
                <a:cxn ang="0">
                  <a:pos x="3707" y="1267"/>
                </a:cxn>
                <a:cxn ang="0">
                  <a:pos x="3711" y="1387"/>
                </a:cxn>
                <a:cxn ang="0">
                  <a:pos x="3713" y="1504"/>
                </a:cxn>
                <a:cxn ang="0">
                  <a:pos x="3715" y="1622"/>
                </a:cxn>
                <a:cxn ang="0">
                  <a:pos x="3715" y="1738"/>
                </a:cxn>
                <a:cxn ang="0">
                  <a:pos x="3711" y="1852"/>
                </a:cxn>
                <a:cxn ang="0">
                  <a:pos x="3703" y="1963"/>
                </a:cxn>
                <a:cxn ang="0">
                  <a:pos x="3692" y="2063"/>
                </a:cxn>
                <a:cxn ang="0">
                  <a:pos x="3679" y="2160"/>
                </a:cxn>
                <a:cxn ang="0">
                  <a:pos x="3665" y="2246"/>
                </a:cxn>
                <a:cxn ang="0">
                  <a:pos x="3652" y="2318"/>
                </a:cxn>
                <a:cxn ang="0">
                  <a:pos x="3639" y="2377"/>
                </a:cxn>
                <a:cxn ang="0">
                  <a:pos x="3631" y="2417"/>
                </a:cxn>
                <a:cxn ang="0">
                  <a:pos x="3625" y="2440"/>
                </a:cxn>
                <a:cxn ang="0">
                  <a:pos x="0" y="2284"/>
                </a:cxn>
              </a:cxnLst>
              <a:rect l="0" t="0" r="r" b="b"/>
              <a:pathLst>
                <a:path w="3747" h="2444">
                  <a:moveTo>
                    <a:pt x="0" y="2284"/>
                  </a:moveTo>
                  <a:lnTo>
                    <a:pt x="0" y="2276"/>
                  </a:lnTo>
                  <a:lnTo>
                    <a:pt x="0" y="2257"/>
                  </a:lnTo>
                  <a:lnTo>
                    <a:pt x="2" y="2227"/>
                  </a:lnTo>
                  <a:lnTo>
                    <a:pt x="6" y="2187"/>
                  </a:lnTo>
                  <a:lnTo>
                    <a:pt x="10" y="2136"/>
                  </a:lnTo>
                  <a:lnTo>
                    <a:pt x="15" y="2075"/>
                  </a:lnTo>
                  <a:lnTo>
                    <a:pt x="25" y="2006"/>
                  </a:lnTo>
                  <a:lnTo>
                    <a:pt x="32" y="1934"/>
                  </a:lnTo>
                  <a:lnTo>
                    <a:pt x="42" y="1850"/>
                  </a:lnTo>
                  <a:lnTo>
                    <a:pt x="55" y="1763"/>
                  </a:lnTo>
                  <a:lnTo>
                    <a:pt x="68" y="1670"/>
                  </a:lnTo>
                  <a:lnTo>
                    <a:pt x="84" y="1573"/>
                  </a:lnTo>
                  <a:lnTo>
                    <a:pt x="101" y="1472"/>
                  </a:lnTo>
                  <a:lnTo>
                    <a:pt x="120" y="1371"/>
                  </a:lnTo>
                  <a:lnTo>
                    <a:pt x="141" y="1267"/>
                  </a:lnTo>
                  <a:lnTo>
                    <a:pt x="165" y="1164"/>
                  </a:lnTo>
                  <a:lnTo>
                    <a:pt x="184" y="1059"/>
                  </a:lnTo>
                  <a:lnTo>
                    <a:pt x="202" y="961"/>
                  </a:lnTo>
                  <a:lnTo>
                    <a:pt x="215" y="864"/>
                  </a:lnTo>
                  <a:lnTo>
                    <a:pt x="224" y="774"/>
                  </a:lnTo>
                  <a:lnTo>
                    <a:pt x="230" y="687"/>
                  </a:lnTo>
                  <a:lnTo>
                    <a:pt x="232" y="609"/>
                  </a:lnTo>
                  <a:lnTo>
                    <a:pt x="232" y="533"/>
                  </a:lnTo>
                  <a:lnTo>
                    <a:pt x="232" y="466"/>
                  </a:lnTo>
                  <a:lnTo>
                    <a:pt x="226" y="403"/>
                  </a:lnTo>
                  <a:lnTo>
                    <a:pt x="222" y="348"/>
                  </a:lnTo>
                  <a:lnTo>
                    <a:pt x="217" y="301"/>
                  </a:lnTo>
                  <a:lnTo>
                    <a:pt x="213" y="263"/>
                  </a:lnTo>
                  <a:lnTo>
                    <a:pt x="209" y="230"/>
                  </a:lnTo>
                  <a:lnTo>
                    <a:pt x="205" y="208"/>
                  </a:lnTo>
                  <a:lnTo>
                    <a:pt x="202" y="194"/>
                  </a:lnTo>
                  <a:lnTo>
                    <a:pt x="202" y="191"/>
                  </a:lnTo>
                  <a:lnTo>
                    <a:pt x="207" y="187"/>
                  </a:lnTo>
                  <a:lnTo>
                    <a:pt x="224" y="179"/>
                  </a:lnTo>
                  <a:lnTo>
                    <a:pt x="253" y="168"/>
                  </a:lnTo>
                  <a:lnTo>
                    <a:pt x="293" y="154"/>
                  </a:lnTo>
                  <a:lnTo>
                    <a:pt x="342" y="137"/>
                  </a:lnTo>
                  <a:lnTo>
                    <a:pt x="405" y="120"/>
                  </a:lnTo>
                  <a:lnTo>
                    <a:pt x="477" y="101"/>
                  </a:lnTo>
                  <a:lnTo>
                    <a:pt x="561" y="80"/>
                  </a:lnTo>
                  <a:lnTo>
                    <a:pt x="654" y="61"/>
                  </a:lnTo>
                  <a:lnTo>
                    <a:pt x="759" y="44"/>
                  </a:lnTo>
                  <a:lnTo>
                    <a:pt x="873" y="27"/>
                  </a:lnTo>
                  <a:lnTo>
                    <a:pt x="998" y="16"/>
                  </a:lnTo>
                  <a:lnTo>
                    <a:pt x="1131" y="4"/>
                  </a:lnTo>
                  <a:lnTo>
                    <a:pt x="1276" y="0"/>
                  </a:lnTo>
                  <a:lnTo>
                    <a:pt x="1430" y="0"/>
                  </a:lnTo>
                  <a:lnTo>
                    <a:pt x="1593" y="8"/>
                  </a:lnTo>
                  <a:lnTo>
                    <a:pt x="1764" y="19"/>
                  </a:lnTo>
                  <a:lnTo>
                    <a:pt x="1943" y="38"/>
                  </a:lnTo>
                  <a:lnTo>
                    <a:pt x="2123" y="63"/>
                  </a:lnTo>
                  <a:lnTo>
                    <a:pt x="2306" y="94"/>
                  </a:lnTo>
                  <a:lnTo>
                    <a:pt x="2487" y="126"/>
                  </a:lnTo>
                  <a:lnTo>
                    <a:pt x="2667" y="162"/>
                  </a:lnTo>
                  <a:lnTo>
                    <a:pt x="2840" y="200"/>
                  </a:lnTo>
                  <a:lnTo>
                    <a:pt x="3006" y="238"/>
                  </a:lnTo>
                  <a:lnTo>
                    <a:pt x="3158" y="274"/>
                  </a:lnTo>
                  <a:lnTo>
                    <a:pt x="3300" y="310"/>
                  </a:lnTo>
                  <a:lnTo>
                    <a:pt x="3426" y="345"/>
                  </a:lnTo>
                  <a:lnTo>
                    <a:pt x="3534" y="375"/>
                  </a:lnTo>
                  <a:lnTo>
                    <a:pt x="3623" y="400"/>
                  </a:lnTo>
                  <a:lnTo>
                    <a:pt x="3690" y="421"/>
                  </a:lnTo>
                  <a:lnTo>
                    <a:pt x="3732" y="432"/>
                  </a:lnTo>
                  <a:lnTo>
                    <a:pt x="3747" y="436"/>
                  </a:lnTo>
                  <a:lnTo>
                    <a:pt x="3745" y="438"/>
                  </a:lnTo>
                  <a:lnTo>
                    <a:pt x="3743" y="447"/>
                  </a:lnTo>
                  <a:lnTo>
                    <a:pt x="3741" y="459"/>
                  </a:lnTo>
                  <a:lnTo>
                    <a:pt x="3739" y="478"/>
                  </a:lnTo>
                  <a:lnTo>
                    <a:pt x="3736" y="499"/>
                  </a:lnTo>
                  <a:lnTo>
                    <a:pt x="3732" y="525"/>
                  </a:lnTo>
                  <a:lnTo>
                    <a:pt x="3728" y="558"/>
                  </a:lnTo>
                  <a:lnTo>
                    <a:pt x="3724" y="592"/>
                  </a:lnTo>
                  <a:lnTo>
                    <a:pt x="3718" y="630"/>
                  </a:lnTo>
                  <a:lnTo>
                    <a:pt x="3715" y="672"/>
                  </a:lnTo>
                  <a:lnTo>
                    <a:pt x="3711" y="715"/>
                  </a:lnTo>
                  <a:lnTo>
                    <a:pt x="3707" y="765"/>
                  </a:lnTo>
                  <a:lnTo>
                    <a:pt x="3703" y="812"/>
                  </a:lnTo>
                  <a:lnTo>
                    <a:pt x="3703" y="866"/>
                  </a:lnTo>
                  <a:lnTo>
                    <a:pt x="3701" y="919"/>
                  </a:lnTo>
                  <a:lnTo>
                    <a:pt x="3703" y="978"/>
                  </a:lnTo>
                  <a:lnTo>
                    <a:pt x="3703" y="1033"/>
                  </a:lnTo>
                  <a:lnTo>
                    <a:pt x="3703" y="1092"/>
                  </a:lnTo>
                  <a:lnTo>
                    <a:pt x="3703" y="1149"/>
                  </a:lnTo>
                  <a:lnTo>
                    <a:pt x="3705" y="1210"/>
                  </a:lnTo>
                  <a:lnTo>
                    <a:pt x="3707" y="1267"/>
                  </a:lnTo>
                  <a:lnTo>
                    <a:pt x="3709" y="1328"/>
                  </a:lnTo>
                  <a:lnTo>
                    <a:pt x="3711" y="1387"/>
                  </a:lnTo>
                  <a:lnTo>
                    <a:pt x="3713" y="1447"/>
                  </a:lnTo>
                  <a:lnTo>
                    <a:pt x="3713" y="1504"/>
                  </a:lnTo>
                  <a:lnTo>
                    <a:pt x="3715" y="1565"/>
                  </a:lnTo>
                  <a:lnTo>
                    <a:pt x="3715" y="1622"/>
                  </a:lnTo>
                  <a:lnTo>
                    <a:pt x="3717" y="1681"/>
                  </a:lnTo>
                  <a:lnTo>
                    <a:pt x="3715" y="1738"/>
                  </a:lnTo>
                  <a:lnTo>
                    <a:pt x="3713" y="1795"/>
                  </a:lnTo>
                  <a:lnTo>
                    <a:pt x="3711" y="1852"/>
                  </a:lnTo>
                  <a:lnTo>
                    <a:pt x="3709" y="1909"/>
                  </a:lnTo>
                  <a:lnTo>
                    <a:pt x="3703" y="1963"/>
                  </a:lnTo>
                  <a:lnTo>
                    <a:pt x="3698" y="2014"/>
                  </a:lnTo>
                  <a:lnTo>
                    <a:pt x="3692" y="2063"/>
                  </a:lnTo>
                  <a:lnTo>
                    <a:pt x="3686" y="2115"/>
                  </a:lnTo>
                  <a:lnTo>
                    <a:pt x="3679" y="2160"/>
                  </a:lnTo>
                  <a:lnTo>
                    <a:pt x="3671" y="2204"/>
                  </a:lnTo>
                  <a:lnTo>
                    <a:pt x="3665" y="2246"/>
                  </a:lnTo>
                  <a:lnTo>
                    <a:pt x="3659" y="2286"/>
                  </a:lnTo>
                  <a:lnTo>
                    <a:pt x="3652" y="2318"/>
                  </a:lnTo>
                  <a:lnTo>
                    <a:pt x="3644" y="2351"/>
                  </a:lnTo>
                  <a:lnTo>
                    <a:pt x="3639" y="2377"/>
                  </a:lnTo>
                  <a:lnTo>
                    <a:pt x="3635" y="2400"/>
                  </a:lnTo>
                  <a:lnTo>
                    <a:pt x="3631" y="2417"/>
                  </a:lnTo>
                  <a:lnTo>
                    <a:pt x="3627" y="2432"/>
                  </a:lnTo>
                  <a:lnTo>
                    <a:pt x="3625" y="2440"/>
                  </a:lnTo>
                  <a:lnTo>
                    <a:pt x="3625" y="2444"/>
                  </a:lnTo>
                  <a:lnTo>
                    <a:pt x="0" y="2284"/>
                  </a:lnTo>
                  <a:lnTo>
                    <a:pt x="0" y="2284"/>
                  </a:lnTo>
                  <a:close/>
                </a:path>
              </a:pathLst>
            </a:custGeom>
            <a:solidFill>
              <a:srgbClr val="B0C2B0"/>
            </a:solidFill>
            <a:ln w="9525">
              <a:noFill/>
              <a:round/>
            </a:ln>
          </p:spPr>
          <p:txBody>
            <a:bodyPr/>
            <a:lstStyle/>
            <a:p>
              <a:endParaRPr lang="en-US"/>
            </a:p>
          </p:txBody>
        </p:sp>
        <p:sp>
          <p:nvSpPr>
            <p:cNvPr id="607240" name="Freeform 8"/>
            <p:cNvSpPr/>
            <p:nvPr/>
          </p:nvSpPr>
          <p:spPr bwMode="auto">
            <a:xfrm>
              <a:off x="3463" y="2237"/>
              <a:ext cx="1494" cy="503"/>
            </a:xfrm>
            <a:custGeom>
              <a:avLst/>
              <a:gdLst/>
              <a:ahLst/>
              <a:cxnLst>
                <a:cxn ang="0">
                  <a:pos x="844" y="6"/>
                </a:cxn>
                <a:cxn ang="0">
                  <a:pos x="625" y="26"/>
                </a:cxn>
                <a:cxn ang="0">
                  <a:pos x="392" y="68"/>
                </a:cxn>
                <a:cxn ang="0">
                  <a:pos x="262" y="127"/>
                </a:cxn>
                <a:cxn ang="0">
                  <a:pos x="255" y="194"/>
                </a:cxn>
                <a:cxn ang="0">
                  <a:pos x="291" y="239"/>
                </a:cxn>
                <a:cxn ang="0">
                  <a:pos x="291" y="251"/>
                </a:cxn>
                <a:cxn ang="0">
                  <a:pos x="175" y="274"/>
                </a:cxn>
                <a:cxn ang="0">
                  <a:pos x="40" y="315"/>
                </a:cxn>
                <a:cxn ang="0">
                  <a:pos x="8" y="371"/>
                </a:cxn>
                <a:cxn ang="0">
                  <a:pos x="139" y="433"/>
                </a:cxn>
                <a:cxn ang="0">
                  <a:pos x="365" y="508"/>
                </a:cxn>
                <a:cxn ang="0">
                  <a:pos x="608" y="595"/>
                </a:cxn>
                <a:cxn ang="0">
                  <a:pos x="791" y="682"/>
                </a:cxn>
                <a:cxn ang="0">
                  <a:pos x="905" y="760"/>
                </a:cxn>
                <a:cxn ang="0">
                  <a:pos x="950" y="800"/>
                </a:cxn>
                <a:cxn ang="0">
                  <a:pos x="909" y="808"/>
                </a:cxn>
                <a:cxn ang="0">
                  <a:pos x="787" y="833"/>
                </a:cxn>
                <a:cxn ang="0">
                  <a:pos x="682" y="876"/>
                </a:cxn>
                <a:cxn ang="0">
                  <a:pos x="686" y="935"/>
                </a:cxn>
                <a:cxn ang="0">
                  <a:pos x="827" y="1004"/>
                </a:cxn>
                <a:cxn ang="0">
                  <a:pos x="1064" y="1055"/>
                </a:cxn>
                <a:cxn ang="0">
                  <a:pos x="1372" y="1080"/>
                </a:cxn>
                <a:cxn ang="0">
                  <a:pos x="1684" y="1070"/>
                </a:cxn>
                <a:cxn ang="0">
                  <a:pos x="1916" y="1051"/>
                </a:cxn>
                <a:cxn ang="0">
                  <a:pos x="1988" y="1044"/>
                </a:cxn>
                <a:cxn ang="0">
                  <a:pos x="2047" y="1049"/>
                </a:cxn>
                <a:cxn ang="0">
                  <a:pos x="2129" y="1065"/>
                </a:cxn>
                <a:cxn ang="0">
                  <a:pos x="2148" y="1091"/>
                </a:cxn>
                <a:cxn ang="0">
                  <a:pos x="2083" y="1120"/>
                </a:cxn>
                <a:cxn ang="0">
                  <a:pos x="2007" y="1152"/>
                </a:cxn>
                <a:cxn ang="0">
                  <a:pos x="1958" y="1177"/>
                </a:cxn>
                <a:cxn ang="0">
                  <a:pos x="1971" y="1196"/>
                </a:cxn>
                <a:cxn ang="0">
                  <a:pos x="2040" y="1217"/>
                </a:cxn>
                <a:cxn ang="0">
                  <a:pos x="2163" y="1230"/>
                </a:cxn>
                <a:cxn ang="0">
                  <a:pos x="2338" y="1224"/>
                </a:cxn>
                <a:cxn ang="0">
                  <a:pos x="2547" y="1200"/>
                </a:cxn>
                <a:cxn ang="0">
                  <a:pos x="2760" y="1156"/>
                </a:cxn>
                <a:cxn ang="0">
                  <a:pos x="2950" y="1108"/>
                </a:cxn>
                <a:cxn ang="0">
                  <a:pos x="3102" y="1048"/>
                </a:cxn>
                <a:cxn ang="0">
                  <a:pos x="3207" y="977"/>
                </a:cxn>
                <a:cxn ang="0">
                  <a:pos x="3256" y="884"/>
                </a:cxn>
                <a:cxn ang="0">
                  <a:pos x="3262" y="776"/>
                </a:cxn>
                <a:cxn ang="0">
                  <a:pos x="3245" y="682"/>
                </a:cxn>
                <a:cxn ang="0">
                  <a:pos x="3234" y="646"/>
                </a:cxn>
                <a:cxn ang="0">
                  <a:pos x="3325" y="627"/>
                </a:cxn>
                <a:cxn ang="0">
                  <a:pos x="3511" y="576"/>
                </a:cxn>
                <a:cxn ang="0">
                  <a:pos x="3648" y="485"/>
                </a:cxn>
                <a:cxn ang="0">
                  <a:pos x="3616" y="357"/>
                </a:cxn>
                <a:cxn ang="0">
                  <a:pos x="3467" y="226"/>
                </a:cxn>
                <a:cxn ang="0">
                  <a:pos x="3342" y="144"/>
                </a:cxn>
                <a:cxn ang="0">
                  <a:pos x="916" y="0"/>
                </a:cxn>
              </a:cxnLst>
              <a:rect l="0" t="0" r="r" b="b"/>
              <a:pathLst>
                <a:path w="3657" h="1232">
                  <a:moveTo>
                    <a:pt x="916" y="0"/>
                  </a:moveTo>
                  <a:lnTo>
                    <a:pt x="910" y="0"/>
                  </a:lnTo>
                  <a:lnTo>
                    <a:pt x="895" y="0"/>
                  </a:lnTo>
                  <a:lnTo>
                    <a:pt x="874" y="2"/>
                  </a:lnTo>
                  <a:lnTo>
                    <a:pt x="844" y="6"/>
                  </a:lnTo>
                  <a:lnTo>
                    <a:pt x="808" y="7"/>
                  </a:lnTo>
                  <a:lnTo>
                    <a:pt x="768" y="11"/>
                  </a:lnTo>
                  <a:lnTo>
                    <a:pt x="722" y="15"/>
                  </a:lnTo>
                  <a:lnTo>
                    <a:pt x="677" y="23"/>
                  </a:lnTo>
                  <a:lnTo>
                    <a:pt x="625" y="26"/>
                  </a:lnTo>
                  <a:lnTo>
                    <a:pt x="578" y="34"/>
                  </a:lnTo>
                  <a:lnTo>
                    <a:pt x="526" y="40"/>
                  </a:lnTo>
                  <a:lnTo>
                    <a:pt x="479" y="49"/>
                  </a:lnTo>
                  <a:lnTo>
                    <a:pt x="431" y="57"/>
                  </a:lnTo>
                  <a:lnTo>
                    <a:pt x="392" y="68"/>
                  </a:lnTo>
                  <a:lnTo>
                    <a:pt x="352" y="80"/>
                  </a:lnTo>
                  <a:lnTo>
                    <a:pt x="323" y="91"/>
                  </a:lnTo>
                  <a:lnTo>
                    <a:pt x="295" y="103"/>
                  </a:lnTo>
                  <a:lnTo>
                    <a:pt x="276" y="114"/>
                  </a:lnTo>
                  <a:lnTo>
                    <a:pt x="262" y="127"/>
                  </a:lnTo>
                  <a:lnTo>
                    <a:pt x="255" y="141"/>
                  </a:lnTo>
                  <a:lnTo>
                    <a:pt x="249" y="154"/>
                  </a:lnTo>
                  <a:lnTo>
                    <a:pt x="247" y="167"/>
                  </a:lnTo>
                  <a:lnTo>
                    <a:pt x="251" y="180"/>
                  </a:lnTo>
                  <a:lnTo>
                    <a:pt x="255" y="194"/>
                  </a:lnTo>
                  <a:lnTo>
                    <a:pt x="260" y="203"/>
                  </a:lnTo>
                  <a:lnTo>
                    <a:pt x="268" y="215"/>
                  </a:lnTo>
                  <a:lnTo>
                    <a:pt x="276" y="224"/>
                  </a:lnTo>
                  <a:lnTo>
                    <a:pt x="285" y="234"/>
                  </a:lnTo>
                  <a:lnTo>
                    <a:pt x="291" y="239"/>
                  </a:lnTo>
                  <a:lnTo>
                    <a:pt x="298" y="245"/>
                  </a:lnTo>
                  <a:lnTo>
                    <a:pt x="302" y="247"/>
                  </a:lnTo>
                  <a:lnTo>
                    <a:pt x="304" y="249"/>
                  </a:lnTo>
                  <a:lnTo>
                    <a:pt x="300" y="249"/>
                  </a:lnTo>
                  <a:lnTo>
                    <a:pt x="291" y="251"/>
                  </a:lnTo>
                  <a:lnTo>
                    <a:pt x="274" y="255"/>
                  </a:lnTo>
                  <a:lnTo>
                    <a:pt x="255" y="258"/>
                  </a:lnTo>
                  <a:lnTo>
                    <a:pt x="228" y="262"/>
                  </a:lnTo>
                  <a:lnTo>
                    <a:pt x="201" y="266"/>
                  </a:lnTo>
                  <a:lnTo>
                    <a:pt x="175" y="274"/>
                  </a:lnTo>
                  <a:lnTo>
                    <a:pt x="146" y="281"/>
                  </a:lnTo>
                  <a:lnTo>
                    <a:pt x="114" y="287"/>
                  </a:lnTo>
                  <a:lnTo>
                    <a:pt x="87" y="295"/>
                  </a:lnTo>
                  <a:lnTo>
                    <a:pt x="61" y="304"/>
                  </a:lnTo>
                  <a:lnTo>
                    <a:pt x="40" y="315"/>
                  </a:lnTo>
                  <a:lnTo>
                    <a:pt x="21" y="325"/>
                  </a:lnTo>
                  <a:lnTo>
                    <a:pt x="8" y="335"/>
                  </a:lnTo>
                  <a:lnTo>
                    <a:pt x="0" y="346"/>
                  </a:lnTo>
                  <a:lnTo>
                    <a:pt x="2" y="359"/>
                  </a:lnTo>
                  <a:lnTo>
                    <a:pt x="8" y="371"/>
                  </a:lnTo>
                  <a:lnTo>
                    <a:pt x="21" y="382"/>
                  </a:lnTo>
                  <a:lnTo>
                    <a:pt x="42" y="395"/>
                  </a:lnTo>
                  <a:lnTo>
                    <a:pt x="68" y="407"/>
                  </a:lnTo>
                  <a:lnTo>
                    <a:pt x="101" y="420"/>
                  </a:lnTo>
                  <a:lnTo>
                    <a:pt x="139" y="433"/>
                  </a:lnTo>
                  <a:lnTo>
                    <a:pt x="179" y="449"/>
                  </a:lnTo>
                  <a:lnTo>
                    <a:pt x="222" y="464"/>
                  </a:lnTo>
                  <a:lnTo>
                    <a:pt x="268" y="477"/>
                  </a:lnTo>
                  <a:lnTo>
                    <a:pt x="315" y="492"/>
                  </a:lnTo>
                  <a:lnTo>
                    <a:pt x="365" y="508"/>
                  </a:lnTo>
                  <a:lnTo>
                    <a:pt x="416" y="525"/>
                  </a:lnTo>
                  <a:lnTo>
                    <a:pt x="464" y="540"/>
                  </a:lnTo>
                  <a:lnTo>
                    <a:pt x="513" y="557"/>
                  </a:lnTo>
                  <a:lnTo>
                    <a:pt x="561" y="574"/>
                  </a:lnTo>
                  <a:lnTo>
                    <a:pt x="608" y="595"/>
                  </a:lnTo>
                  <a:lnTo>
                    <a:pt x="650" y="610"/>
                  </a:lnTo>
                  <a:lnTo>
                    <a:pt x="690" y="629"/>
                  </a:lnTo>
                  <a:lnTo>
                    <a:pt x="726" y="646"/>
                  </a:lnTo>
                  <a:lnTo>
                    <a:pt x="760" y="667"/>
                  </a:lnTo>
                  <a:lnTo>
                    <a:pt x="791" y="682"/>
                  </a:lnTo>
                  <a:lnTo>
                    <a:pt x="819" y="700"/>
                  </a:lnTo>
                  <a:lnTo>
                    <a:pt x="846" y="717"/>
                  </a:lnTo>
                  <a:lnTo>
                    <a:pt x="869" y="734"/>
                  </a:lnTo>
                  <a:lnTo>
                    <a:pt x="888" y="747"/>
                  </a:lnTo>
                  <a:lnTo>
                    <a:pt x="905" y="760"/>
                  </a:lnTo>
                  <a:lnTo>
                    <a:pt x="920" y="772"/>
                  </a:lnTo>
                  <a:lnTo>
                    <a:pt x="931" y="783"/>
                  </a:lnTo>
                  <a:lnTo>
                    <a:pt x="939" y="791"/>
                  </a:lnTo>
                  <a:lnTo>
                    <a:pt x="947" y="797"/>
                  </a:lnTo>
                  <a:lnTo>
                    <a:pt x="950" y="800"/>
                  </a:lnTo>
                  <a:lnTo>
                    <a:pt x="952" y="804"/>
                  </a:lnTo>
                  <a:lnTo>
                    <a:pt x="949" y="804"/>
                  </a:lnTo>
                  <a:lnTo>
                    <a:pt x="939" y="804"/>
                  </a:lnTo>
                  <a:lnTo>
                    <a:pt x="926" y="804"/>
                  </a:lnTo>
                  <a:lnTo>
                    <a:pt x="909" y="808"/>
                  </a:lnTo>
                  <a:lnTo>
                    <a:pt x="888" y="812"/>
                  </a:lnTo>
                  <a:lnTo>
                    <a:pt x="863" y="816"/>
                  </a:lnTo>
                  <a:lnTo>
                    <a:pt x="838" y="819"/>
                  </a:lnTo>
                  <a:lnTo>
                    <a:pt x="814" y="827"/>
                  </a:lnTo>
                  <a:lnTo>
                    <a:pt x="787" y="833"/>
                  </a:lnTo>
                  <a:lnTo>
                    <a:pt x="760" y="840"/>
                  </a:lnTo>
                  <a:lnTo>
                    <a:pt x="736" y="848"/>
                  </a:lnTo>
                  <a:lnTo>
                    <a:pt x="715" y="857"/>
                  </a:lnTo>
                  <a:lnTo>
                    <a:pt x="696" y="865"/>
                  </a:lnTo>
                  <a:lnTo>
                    <a:pt x="682" y="876"/>
                  </a:lnTo>
                  <a:lnTo>
                    <a:pt x="671" y="886"/>
                  </a:lnTo>
                  <a:lnTo>
                    <a:pt x="667" y="899"/>
                  </a:lnTo>
                  <a:lnTo>
                    <a:pt x="667" y="911"/>
                  </a:lnTo>
                  <a:lnTo>
                    <a:pt x="675" y="922"/>
                  </a:lnTo>
                  <a:lnTo>
                    <a:pt x="686" y="935"/>
                  </a:lnTo>
                  <a:lnTo>
                    <a:pt x="705" y="951"/>
                  </a:lnTo>
                  <a:lnTo>
                    <a:pt x="728" y="962"/>
                  </a:lnTo>
                  <a:lnTo>
                    <a:pt x="757" y="977"/>
                  </a:lnTo>
                  <a:lnTo>
                    <a:pt x="789" y="990"/>
                  </a:lnTo>
                  <a:lnTo>
                    <a:pt x="827" y="1004"/>
                  </a:lnTo>
                  <a:lnTo>
                    <a:pt x="867" y="1015"/>
                  </a:lnTo>
                  <a:lnTo>
                    <a:pt x="910" y="1027"/>
                  </a:lnTo>
                  <a:lnTo>
                    <a:pt x="960" y="1038"/>
                  </a:lnTo>
                  <a:lnTo>
                    <a:pt x="1013" y="1048"/>
                  </a:lnTo>
                  <a:lnTo>
                    <a:pt x="1064" y="1055"/>
                  </a:lnTo>
                  <a:lnTo>
                    <a:pt x="1123" y="1065"/>
                  </a:lnTo>
                  <a:lnTo>
                    <a:pt x="1182" y="1072"/>
                  </a:lnTo>
                  <a:lnTo>
                    <a:pt x="1245" y="1076"/>
                  </a:lnTo>
                  <a:lnTo>
                    <a:pt x="1308" y="1080"/>
                  </a:lnTo>
                  <a:lnTo>
                    <a:pt x="1372" y="1080"/>
                  </a:lnTo>
                  <a:lnTo>
                    <a:pt x="1437" y="1080"/>
                  </a:lnTo>
                  <a:lnTo>
                    <a:pt x="1502" y="1080"/>
                  </a:lnTo>
                  <a:lnTo>
                    <a:pt x="1564" y="1076"/>
                  </a:lnTo>
                  <a:lnTo>
                    <a:pt x="1625" y="1074"/>
                  </a:lnTo>
                  <a:lnTo>
                    <a:pt x="1684" y="1070"/>
                  </a:lnTo>
                  <a:lnTo>
                    <a:pt x="1741" y="1068"/>
                  </a:lnTo>
                  <a:lnTo>
                    <a:pt x="1791" y="1063"/>
                  </a:lnTo>
                  <a:lnTo>
                    <a:pt x="1838" y="1059"/>
                  </a:lnTo>
                  <a:lnTo>
                    <a:pt x="1880" y="1055"/>
                  </a:lnTo>
                  <a:lnTo>
                    <a:pt x="1916" y="1051"/>
                  </a:lnTo>
                  <a:lnTo>
                    <a:pt x="1945" y="1048"/>
                  </a:lnTo>
                  <a:lnTo>
                    <a:pt x="1967" y="1046"/>
                  </a:lnTo>
                  <a:lnTo>
                    <a:pt x="1981" y="1044"/>
                  </a:lnTo>
                  <a:lnTo>
                    <a:pt x="1986" y="1044"/>
                  </a:lnTo>
                  <a:lnTo>
                    <a:pt x="1988" y="1044"/>
                  </a:lnTo>
                  <a:lnTo>
                    <a:pt x="1994" y="1044"/>
                  </a:lnTo>
                  <a:lnTo>
                    <a:pt x="2004" y="1044"/>
                  </a:lnTo>
                  <a:lnTo>
                    <a:pt x="2017" y="1048"/>
                  </a:lnTo>
                  <a:lnTo>
                    <a:pt x="2032" y="1048"/>
                  </a:lnTo>
                  <a:lnTo>
                    <a:pt x="2047" y="1049"/>
                  </a:lnTo>
                  <a:lnTo>
                    <a:pt x="2064" y="1051"/>
                  </a:lnTo>
                  <a:lnTo>
                    <a:pt x="2083" y="1055"/>
                  </a:lnTo>
                  <a:lnTo>
                    <a:pt x="2099" y="1059"/>
                  </a:lnTo>
                  <a:lnTo>
                    <a:pt x="2116" y="1061"/>
                  </a:lnTo>
                  <a:lnTo>
                    <a:pt x="2129" y="1065"/>
                  </a:lnTo>
                  <a:lnTo>
                    <a:pt x="2140" y="1070"/>
                  </a:lnTo>
                  <a:lnTo>
                    <a:pt x="2148" y="1074"/>
                  </a:lnTo>
                  <a:lnTo>
                    <a:pt x="2152" y="1080"/>
                  </a:lnTo>
                  <a:lnTo>
                    <a:pt x="2152" y="1084"/>
                  </a:lnTo>
                  <a:lnTo>
                    <a:pt x="2148" y="1091"/>
                  </a:lnTo>
                  <a:lnTo>
                    <a:pt x="2137" y="1095"/>
                  </a:lnTo>
                  <a:lnTo>
                    <a:pt x="2127" y="1101"/>
                  </a:lnTo>
                  <a:lnTo>
                    <a:pt x="2112" y="1106"/>
                  </a:lnTo>
                  <a:lnTo>
                    <a:pt x="2101" y="1112"/>
                  </a:lnTo>
                  <a:lnTo>
                    <a:pt x="2083" y="1120"/>
                  </a:lnTo>
                  <a:lnTo>
                    <a:pt x="2068" y="1125"/>
                  </a:lnTo>
                  <a:lnTo>
                    <a:pt x="2053" y="1131"/>
                  </a:lnTo>
                  <a:lnTo>
                    <a:pt x="2036" y="1141"/>
                  </a:lnTo>
                  <a:lnTo>
                    <a:pt x="2021" y="1145"/>
                  </a:lnTo>
                  <a:lnTo>
                    <a:pt x="2007" y="1152"/>
                  </a:lnTo>
                  <a:lnTo>
                    <a:pt x="1992" y="1156"/>
                  </a:lnTo>
                  <a:lnTo>
                    <a:pt x="1981" y="1164"/>
                  </a:lnTo>
                  <a:lnTo>
                    <a:pt x="1971" y="1169"/>
                  </a:lnTo>
                  <a:lnTo>
                    <a:pt x="1964" y="1173"/>
                  </a:lnTo>
                  <a:lnTo>
                    <a:pt x="1958" y="1177"/>
                  </a:lnTo>
                  <a:lnTo>
                    <a:pt x="1956" y="1183"/>
                  </a:lnTo>
                  <a:lnTo>
                    <a:pt x="1956" y="1184"/>
                  </a:lnTo>
                  <a:lnTo>
                    <a:pt x="1958" y="1188"/>
                  </a:lnTo>
                  <a:lnTo>
                    <a:pt x="1962" y="1192"/>
                  </a:lnTo>
                  <a:lnTo>
                    <a:pt x="1971" y="1196"/>
                  </a:lnTo>
                  <a:lnTo>
                    <a:pt x="1979" y="1200"/>
                  </a:lnTo>
                  <a:lnTo>
                    <a:pt x="1990" y="1205"/>
                  </a:lnTo>
                  <a:lnTo>
                    <a:pt x="2004" y="1209"/>
                  </a:lnTo>
                  <a:lnTo>
                    <a:pt x="2021" y="1213"/>
                  </a:lnTo>
                  <a:lnTo>
                    <a:pt x="2040" y="1217"/>
                  </a:lnTo>
                  <a:lnTo>
                    <a:pt x="2061" y="1221"/>
                  </a:lnTo>
                  <a:lnTo>
                    <a:pt x="2082" y="1224"/>
                  </a:lnTo>
                  <a:lnTo>
                    <a:pt x="2108" y="1228"/>
                  </a:lnTo>
                  <a:lnTo>
                    <a:pt x="2133" y="1230"/>
                  </a:lnTo>
                  <a:lnTo>
                    <a:pt x="2163" y="1230"/>
                  </a:lnTo>
                  <a:lnTo>
                    <a:pt x="2194" y="1230"/>
                  </a:lnTo>
                  <a:lnTo>
                    <a:pt x="2230" y="1232"/>
                  </a:lnTo>
                  <a:lnTo>
                    <a:pt x="2262" y="1230"/>
                  </a:lnTo>
                  <a:lnTo>
                    <a:pt x="2300" y="1228"/>
                  </a:lnTo>
                  <a:lnTo>
                    <a:pt x="2338" y="1224"/>
                  </a:lnTo>
                  <a:lnTo>
                    <a:pt x="2378" y="1221"/>
                  </a:lnTo>
                  <a:lnTo>
                    <a:pt x="2418" y="1217"/>
                  </a:lnTo>
                  <a:lnTo>
                    <a:pt x="2460" y="1211"/>
                  </a:lnTo>
                  <a:lnTo>
                    <a:pt x="2504" y="1205"/>
                  </a:lnTo>
                  <a:lnTo>
                    <a:pt x="2547" y="1200"/>
                  </a:lnTo>
                  <a:lnTo>
                    <a:pt x="2589" y="1192"/>
                  </a:lnTo>
                  <a:lnTo>
                    <a:pt x="2633" y="1184"/>
                  </a:lnTo>
                  <a:lnTo>
                    <a:pt x="2675" y="1175"/>
                  </a:lnTo>
                  <a:lnTo>
                    <a:pt x="2718" y="1167"/>
                  </a:lnTo>
                  <a:lnTo>
                    <a:pt x="2760" y="1156"/>
                  </a:lnTo>
                  <a:lnTo>
                    <a:pt x="2802" y="1148"/>
                  </a:lnTo>
                  <a:lnTo>
                    <a:pt x="2840" y="1139"/>
                  </a:lnTo>
                  <a:lnTo>
                    <a:pt x="2880" y="1129"/>
                  </a:lnTo>
                  <a:lnTo>
                    <a:pt x="2916" y="1118"/>
                  </a:lnTo>
                  <a:lnTo>
                    <a:pt x="2950" y="1108"/>
                  </a:lnTo>
                  <a:lnTo>
                    <a:pt x="2985" y="1095"/>
                  </a:lnTo>
                  <a:lnTo>
                    <a:pt x="3017" y="1086"/>
                  </a:lnTo>
                  <a:lnTo>
                    <a:pt x="3047" y="1072"/>
                  </a:lnTo>
                  <a:lnTo>
                    <a:pt x="3076" y="1061"/>
                  </a:lnTo>
                  <a:lnTo>
                    <a:pt x="3102" y="1048"/>
                  </a:lnTo>
                  <a:lnTo>
                    <a:pt x="3129" y="1036"/>
                  </a:lnTo>
                  <a:lnTo>
                    <a:pt x="3150" y="1023"/>
                  </a:lnTo>
                  <a:lnTo>
                    <a:pt x="3171" y="1008"/>
                  </a:lnTo>
                  <a:lnTo>
                    <a:pt x="3188" y="992"/>
                  </a:lnTo>
                  <a:lnTo>
                    <a:pt x="3207" y="977"/>
                  </a:lnTo>
                  <a:lnTo>
                    <a:pt x="3220" y="960"/>
                  </a:lnTo>
                  <a:lnTo>
                    <a:pt x="3234" y="943"/>
                  </a:lnTo>
                  <a:lnTo>
                    <a:pt x="3245" y="924"/>
                  </a:lnTo>
                  <a:lnTo>
                    <a:pt x="3253" y="905"/>
                  </a:lnTo>
                  <a:lnTo>
                    <a:pt x="3256" y="884"/>
                  </a:lnTo>
                  <a:lnTo>
                    <a:pt x="3262" y="863"/>
                  </a:lnTo>
                  <a:lnTo>
                    <a:pt x="3264" y="840"/>
                  </a:lnTo>
                  <a:lnTo>
                    <a:pt x="3266" y="819"/>
                  </a:lnTo>
                  <a:lnTo>
                    <a:pt x="3264" y="797"/>
                  </a:lnTo>
                  <a:lnTo>
                    <a:pt x="3262" y="776"/>
                  </a:lnTo>
                  <a:lnTo>
                    <a:pt x="3258" y="755"/>
                  </a:lnTo>
                  <a:lnTo>
                    <a:pt x="3256" y="736"/>
                  </a:lnTo>
                  <a:lnTo>
                    <a:pt x="3253" y="715"/>
                  </a:lnTo>
                  <a:lnTo>
                    <a:pt x="3249" y="700"/>
                  </a:lnTo>
                  <a:lnTo>
                    <a:pt x="3245" y="682"/>
                  </a:lnTo>
                  <a:lnTo>
                    <a:pt x="3241" y="671"/>
                  </a:lnTo>
                  <a:lnTo>
                    <a:pt x="3237" y="658"/>
                  </a:lnTo>
                  <a:lnTo>
                    <a:pt x="3234" y="652"/>
                  </a:lnTo>
                  <a:lnTo>
                    <a:pt x="3234" y="646"/>
                  </a:lnTo>
                  <a:lnTo>
                    <a:pt x="3234" y="646"/>
                  </a:lnTo>
                  <a:lnTo>
                    <a:pt x="3237" y="644"/>
                  </a:lnTo>
                  <a:lnTo>
                    <a:pt x="3249" y="643"/>
                  </a:lnTo>
                  <a:lnTo>
                    <a:pt x="3268" y="639"/>
                  </a:lnTo>
                  <a:lnTo>
                    <a:pt x="3294" y="635"/>
                  </a:lnTo>
                  <a:lnTo>
                    <a:pt x="3325" y="627"/>
                  </a:lnTo>
                  <a:lnTo>
                    <a:pt x="3359" y="620"/>
                  </a:lnTo>
                  <a:lnTo>
                    <a:pt x="3397" y="610"/>
                  </a:lnTo>
                  <a:lnTo>
                    <a:pt x="3435" y="603"/>
                  </a:lnTo>
                  <a:lnTo>
                    <a:pt x="3473" y="589"/>
                  </a:lnTo>
                  <a:lnTo>
                    <a:pt x="3511" y="576"/>
                  </a:lnTo>
                  <a:lnTo>
                    <a:pt x="3547" y="561"/>
                  </a:lnTo>
                  <a:lnTo>
                    <a:pt x="3580" y="546"/>
                  </a:lnTo>
                  <a:lnTo>
                    <a:pt x="3608" y="525"/>
                  </a:lnTo>
                  <a:lnTo>
                    <a:pt x="3633" y="506"/>
                  </a:lnTo>
                  <a:lnTo>
                    <a:pt x="3648" y="485"/>
                  </a:lnTo>
                  <a:lnTo>
                    <a:pt x="3657" y="462"/>
                  </a:lnTo>
                  <a:lnTo>
                    <a:pt x="3656" y="437"/>
                  </a:lnTo>
                  <a:lnTo>
                    <a:pt x="3648" y="411"/>
                  </a:lnTo>
                  <a:lnTo>
                    <a:pt x="3633" y="384"/>
                  </a:lnTo>
                  <a:lnTo>
                    <a:pt x="3616" y="357"/>
                  </a:lnTo>
                  <a:lnTo>
                    <a:pt x="3589" y="329"/>
                  </a:lnTo>
                  <a:lnTo>
                    <a:pt x="3562" y="302"/>
                  </a:lnTo>
                  <a:lnTo>
                    <a:pt x="3532" y="276"/>
                  </a:lnTo>
                  <a:lnTo>
                    <a:pt x="3502" y="251"/>
                  </a:lnTo>
                  <a:lnTo>
                    <a:pt x="3467" y="226"/>
                  </a:lnTo>
                  <a:lnTo>
                    <a:pt x="3439" y="205"/>
                  </a:lnTo>
                  <a:lnTo>
                    <a:pt x="3408" y="184"/>
                  </a:lnTo>
                  <a:lnTo>
                    <a:pt x="3382" y="169"/>
                  </a:lnTo>
                  <a:lnTo>
                    <a:pt x="3359" y="154"/>
                  </a:lnTo>
                  <a:lnTo>
                    <a:pt x="3342" y="144"/>
                  </a:lnTo>
                  <a:lnTo>
                    <a:pt x="3331" y="137"/>
                  </a:lnTo>
                  <a:lnTo>
                    <a:pt x="3329" y="137"/>
                  </a:lnTo>
                  <a:lnTo>
                    <a:pt x="2045" y="76"/>
                  </a:lnTo>
                  <a:lnTo>
                    <a:pt x="916" y="0"/>
                  </a:lnTo>
                  <a:lnTo>
                    <a:pt x="916" y="0"/>
                  </a:lnTo>
                  <a:close/>
                </a:path>
              </a:pathLst>
            </a:custGeom>
            <a:solidFill>
              <a:srgbClr val="A39494"/>
            </a:solidFill>
            <a:ln w="9525">
              <a:noFill/>
              <a:round/>
            </a:ln>
          </p:spPr>
          <p:txBody>
            <a:bodyPr/>
            <a:lstStyle/>
            <a:p>
              <a:endParaRPr lang="en-US"/>
            </a:p>
          </p:txBody>
        </p:sp>
        <p:sp>
          <p:nvSpPr>
            <p:cNvPr id="607241" name="Freeform 9"/>
            <p:cNvSpPr/>
            <p:nvPr/>
          </p:nvSpPr>
          <p:spPr bwMode="auto">
            <a:xfrm>
              <a:off x="4372" y="2555"/>
              <a:ext cx="49" cy="58"/>
            </a:xfrm>
            <a:custGeom>
              <a:avLst/>
              <a:gdLst/>
              <a:ahLst/>
              <a:cxnLst>
                <a:cxn ang="0">
                  <a:pos x="116" y="0"/>
                </a:cxn>
                <a:cxn ang="0">
                  <a:pos x="0" y="61"/>
                </a:cxn>
                <a:cxn ang="0">
                  <a:pos x="48" y="115"/>
                </a:cxn>
                <a:cxn ang="0">
                  <a:pos x="110" y="141"/>
                </a:cxn>
                <a:cxn ang="0">
                  <a:pos x="120" y="61"/>
                </a:cxn>
                <a:cxn ang="0">
                  <a:pos x="116" y="0"/>
                </a:cxn>
                <a:cxn ang="0">
                  <a:pos x="116" y="0"/>
                </a:cxn>
              </a:cxnLst>
              <a:rect l="0" t="0" r="r" b="b"/>
              <a:pathLst>
                <a:path w="120" h="141">
                  <a:moveTo>
                    <a:pt x="116" y="0"/>
                  </a:moveTo>
                  <a:lnTo>
                    <a:pt x="0" y="61"/>
                  </a:lnTo>
                  <a:lnTo>
                    <a:pt x="48" y="115"/>
                  </a:lnTo>
                  <a:lnTo>
                    <a:pt x="110" y="141"/>
                  </a:lnTo>
                  <a:lnTo>
                    <a:pt x="120" y="61"/>
                  </a:lnTo>
                  <a:lnTo>
                    <a:pt x="116" y="0"/>
                  </a:lnTo>
                  <a:lnTo>
                    <a:pt x="116" y="0"/>
                  </a:lnTo>
                  <a:close/>
                </a:path>
              </a:pathLst>
            </a:custGeom>
            <a:solidFill>
              <a:srgbClr val="788578"/>
            </a:solidFill>
            <a:ln w="9525">
              <a:noFill/>
              <a:round/>
            </a:ln>
          </p:spPr>
          <p:txBody>
            <a:bodyPr/>
            <a:lstStyle/>
            <a:p>
              <a:endParaRPr lang="en-US"/>
            </a:p>
          </p:txBody>
        </p:sp>
        <p:sp>
          <p:nvSpPr>
            <p:cNvPr id="607242" name="Freeform 10"/>
            <p:cNvSpPr/>
            <p:nvPr/>
          </p:nvSpPr>
          <p:spPr bwMode="auto">
            <a:xfrm>
              <a:off x="4314" y="2554"/>
              <a:ext cx="113" cy="72"/>
            </a:xfrm>
            <a:custGeom>
              <a:avLst/>
              <a:gdLst/>
              <a:ahLst/>
              <a:cxnLst>
                <a:cxn ang="0">
                  <a:pos x="278" y="137"/>
                </a:cxn>
                <a:cxn ang="0">
                  <a:pos x="276" y="135"/>
                </a:cxn>
                <a:cxn ang="0">
                  <a:pos x="276" y="129"/>
                </a:cxn>
                <a:cxn ang="0">
                  <a:pos x="276" y="123"/>
                </a:cxn>
                <a:cxn ang="0">
                  <a:pos x="274" y="118"/>
                </a:cxn>
                <a:cxn ang="0">
                  <a:pos x="270" y="110"/>
                </a:cxn>
                <a:cxn ang="0">
                  <a:pos x="267" y="102"/>
                </a:cxn>
                <a:cxn ang="0">
                  <a:pos x="261" y="97"/>
                </a:cxn>
                <a:cxn ang="0">
                  <a:pos x="255" y="93"/>
                </a:cxn>
                <a:cxn ang="0">
                  <a:pos x="246" y="91"/>
                </a:cxn>
                <a:cxn ang="0">
                  <a:pos x="234" y="91"/>
                </a:cxn>
                <a:cxn ang="0">
                  <a:pos x="225" y="93"/>
                </a:cxn>
                <a:cxn ang="0">
                  <a:pos x="215" y="95"/>
                </a:cxn>
                <a:cxn ang="0">
                  <a:pos x="206" y="97"/>
                </a:cxn>
                <a:cxn ang="0">
                  <a:pos x="198" y="99"/>
                </a:cxn>
                <a:cxn ang="0">
                  <a:pos x="194" y="100"/>
                </a:cxn>
                <a:cxn ang="0">
                  <a:pos x="194" y="100"/>
                </a:cxn>
                <a:cxn ang="0">
                  <a:pos x="172" y="36"/>
                </a:cxn>
                <a:cxn ang="0">
                  <a:pos x="170" y="36"/>
                </a:cxn>
                <a:cxn ang="0">
                  <a:pos x="166" y="36"/>
                </a:cxn>
                <a:cxn ang="0">
                  <a:pos x="158" y="36"/>
                </a:cxn>
                <a:cxn ang="0">
                  <a:pos x="153" y="36"/>
                </a:cxn>
                <a:cxn ang="0">
                  <a:pos x="143" y="34"/>
                </a:cxn>
                <a:cxn ang="0">
                  <a:pos x="134" y="32"/>
                </a:cxn>
                <a:cxn ang="0">
                  <a:pos x="122" y="30"/>
                </a:cxn>
                <a:cxn ang="0">
                  <a:pos x="111" y="28"/>
                </a:cxn>
                <a:cxn ang="0">
                  <a:pos x="97" y="22"/>
                </a:cxn>
                <a:cxn ang="0">
                  <a:pos x="84" y="19"/>
                </a:cxn>
                <a:cxn ang="0">
                  <a:pos x="71" y="13"/>
                </a:cxn>
                <a:cxn ang="0">
                  <a:pos x="61" y="9"/>
                </a:cxn>
                <a:cxn ang="0">
                  <a:pos x="50" y="3"/>
                </a:cxn>
                <a:cxn ang="0">
                  <a:pos x="44" y="2"/>
                </a:cxn>
                <a:cxn ang="0">
                  <a:pos x="38" y="0"/>
                </a:cxn>
                <a:cxn ang="0">
                  <a:pos x="0" y="7"/>
                </a:cxn>
                <a:cxn ang="0">
                  <a:pos x="50" y="93"/>
                </a:cxn>
                <a:cxn ang="0">
                  <a:pos x="139" y="123"/>
                </a:cxn>
                <a:cxn ang="0">
                  <a:pos x="137" y="146"/>
                </a:cxn>
                <a:cxn ang="0">
                  <a:pos x="143" y="146"/>
                </a:cxn>
                <a:cxn ang="0">
                  <a:pos x="149" y="148"/>
                </a:cxn>
                <a:cxn ang="0">
                  <a:pos x="158" y="152"/>
                </a:cxn>
                <a:cxn ang="0">
                  <a:pos x="166" y="154"/>
                </a:cxn>
                <a:cxn ang="0">
                  <a:pos x="179" y="157"/>
                </a:cxn>
                <a:cxn ang="0">
                  <a:pos x="191" y="161"/>
                </a:cxn>
                <a:cxn ang="0">
                  <a:pos x="204" y="165"/>
                </a:cxn>
                <a:cxn ang="0">
                  <a:pos x="215" y="165"/>
                </a:cxn>
                <a:cxn ang="0">
                  <a:pos x="227" y="169"/>
                </a:cxn>
                <a:cxn ang="0">
                  <a:pos x="236" y="171"/>
                </a:cxn>
                <a:cxn ang="0">
                  <a:pos x="248" y="173"/>
                </a:cxn>
                <a:cxn ang="0">
                  <a:pos x="257" y="175"/>
                </a:cxn>
                <a:cxn ang="0">
                  <a:pos x="265" y="175"/>
                </a:cxn>
                <a:cxn ang="0">
                  <a:pos x="268" y="175"/>
                </a:cxn>
                <a:cxn ang="0">
                  <a:pos x="272" y="176"/>
                </a:cxn>
                <a:cxn ang="0">
                  <a:pos x="278" y="137"/>
                </a:cxn>
                <a:cxn ang="0">
                  <a:pos x="278" y="137"/>
                </a:cxn>
              </a:cxnLst>
              <a:rect l="0" t="0" r="r" b="b"/>
              <a:pathLst>
                <a:path w="278" h="176">
                  <a:moveTo>
                    <a:pt x="278" y="137"/>
                  </a:moveTo>
                  <a:lnTo>
                    <a:pt x="276" y="135"/>
                  </a:lnTo>
                  <a:lnTo>
                    <a:pt x="276" y="129"/>
                  </a:lnTo>
                  <a:lnTo>
                    <a:pt x="276" y="123"/>
                  </a:lnTo>
                  <a:lnTo>
                    <a:pt x="274" y="118"/>
                  </a:lnTo>
                  <a:lnTo>
                    <a:pt x="270" y="110"/>
                  </a:lnTo>
                  <a:lnTo>
                    <a:pt x="267" y="102"/>
                  </a:lnTo>
                  <a:lnTo>
                    <a:pt x="261" y="97"/>
                  </a:lnTo>
                  <a:lnTo>
                    <a:pt x="255" y="93"/>
                  </a:lnTo>
                  <a:lnTo>
                    <a:pt x="246" y="91"/>
                  </a:lnTo>
                  <a:lnTo>
                    <a:pt x="234" y="91"/>
                  </a:lnTo>
                  <a:lnTo>
                    <a:pt x="225" y="93"/>
                  </a:lnTo>
                  <a:lnTo>
                    <a:pt x="215" y="95"/>
                  </a:lnTo>
                  <a:lnTo>
                    <a:pt x="206" y="97"/>
                  </a:lnTo>
                  <a:lnTo>
                    <a:pt x="198" y="99"/>
                  </a:lnTo>
                  <a:lnTo>
                    <a:pt x="194" y="100"/>
                  </a:lnTo>
                  <a:lnTo>
                    <a:pt x="194" y="100"/>
                  </a:lnTo>
                  <a:lnTo>
                    <a:pt x="172" y="36"/>
                  </a:lnTo>
                  <a:lnTo>
                    <a:pt x="170" y="36"/>
                  </a:lnTo>
                  <a:lnTo>
                    <a:pt x="166" y="36"/>
                  </a:lnTo>
                  <a:lnTo>
                    <a:pt x="158" y="36"/>
                  </a:lnTo>
                  <a:lnTo>
                    <a:pt x="153" y="36"/>
                  </a:lnTo>
                  <a:lnTo>
                    <a:pt x="143" y="34"/>
                  </a:lnTo>
                  <a:lnTo>
                    <a:pt x="134" y="32"/>
                  </a:lnTo>
                  <a:lnTo>
                    <a:pt x="122" y="30"/>
                  </a:lnTo>
                  <a:lnTo>
                    <a:pt x="111" y="28"/>
                  </a:lnTo>
                  <a:lnTo>
                    <a:pt x="97" y="22"/>
                  </a:lnTo>
                  <a:lnTo>
                    <a:pt x="84" y="19"/>
                  </a:lnTo>
                  <a:lnTo>
                    <a:pt x="71" y="13"/>
                  </a:lnTo>
                  <a:lnTo>
                    <a:pt x="61" y="9"/>
                  </a:lnTo>
                  <a:lnTo>
                    <a:pt x="50" y="3"/>
                  </a:lnTo>
                  <a:lnTo>
                    <a:pt x="44" y="2"/>
                  </a:lnTo>
                  <a:lnTo>
                    <a:pt x="38" y="0"/>
                  </a:lnTo>
                  <a:lnTo>
                    <a:pt x="0" y="7"/>
                  </a:lnTo>
                  <a:lnTo>
                    <a:pt x="50" y="93"/>
                  </a:lnTo>
                  <a:lnTo>
                    <a:pt x="139" y="123"/>
                  </a:lnTo>
                  <a:lnTo>
                    <a:pt x="137" y="146"/>
                  </a:lnTo>
                  <a:lnTo>
                    <a:pt x="143" y="146"/>
                  </a:lnTo>
                  <a:lnTo>
                    <a:pt x="149" y="148"/>
                  </a:lnTo>
                  <a:lnTo>
                    <a:pt x="158" y="152"/>
                  </a:lnTo>
                  <a:lnTo>
                    <a:pt x="166" y="154"/>
                  </a:lnTo>
                  <a:lnTo>
                    <a:pt x="179" y="157"/>
                  </a:lnTo>
                  <a:lnTo>
                    <a:pt x="191" y="161"/>
                  </a:lnTo>
                  <a:lnTo>
                    <a:pt x="204" y="165"/>
                  </a:lnTo>
                  <a:lnTo>
                    <a:pt x="215" y="165"/>
                  </a:lnTo>
                  <a:lnTo>
                    <a:pt x="227" y="169"/>
                  </a:lnTo>
                  <a:lnTo>
                    <a:pt x="236" y="171"/>
                  </a:lnTo>
                  <a:lnTo>
                    <a:pt x="248" y="173"/>
                  </a:lnTo>
                  <a:lnTo>
                    <a:pt x="257" y="175"/>
                  </a:lnTo>
                  <a:lnTo>
                    <a:pt x="265" y="175"/>
                  </a:lnTo>
                  <a:lnTo>
                    <a:pt x="268" y="175"/>
                  </a:lnTo>
                  <a:lnTo>
                    <a:pt x="272" y="176"/>
                  </a:lnTo>
                  <a:lnTo>
                    <a:pt x="278" y="137"/>
                  </a:lnTo>
                  <a:lnTo>
                    <a:pt x="278" y="137"/>
                  </a:lnTo>
                  <a:close/>
                </a:path>
              </a:pathLst>
            </a:custGeom>
            <a:solidFill>
              <a:srgbClr val="B06945"/>
            </a:solidFill>
            <a:ln w="9525">
              <a:noFill/>
              <a:round/>
            </a:ln>
          </p:spPr>
          <p:txBody>
            <a:bodyPr/>
            <a:lstStyle/>
            <a:p>
              <a:endParaRPr lang="en-US"/>
            </a:p>
          </p:txBody>
        </p:sp>
        <p:sp>
          <p:nvSpPr>
            <p:cNvPr id="607243" name="Freeform 11"/>
            <p:cNvSpPr/>
            <p:nvPr/>
          </p:nvSpPr>
          <p:spPr bwMode="auto">
            <a:xfrm>
              <a:off x="4019" y="2252"/>
              <a:ext cx="498" cy="273"/>
            </a:xfrm>
            <a:custGeom>
              <a:avLst/>
              <a:gdLst/>
              <a:ahLst/>
              <a:cxnLst>
                <a:cxn ang="0">
                  <a:pos x="975" y="0"/>
                </a:cxn>
                <a:cxn ang="0">
                  <a:pos x="1188" y="264"/>
                </a:cxn>
                <a:cxn ang="0">
                  <a:pos x="1217" y="544"/>
                </a:cxn>
                <a:cxn ang="0">
                  <a:pos x="1205" y="593"/>
                </a:cxn>
                <a:cxn ang="0">
                  <a:pos x="1203" y="593"/>
                </a:cxn>
                <a:cxn ang="0">
                  <a:pos x="1199" y="595"/>
                </a:cxn>
                <a:cxn ang="0">
                  <a:pos x="1196" y="597"/>
                </a:cxn>
                <a:cxn ang="0">
                  <a:pos x="1192" y="599"/>
                </a:cxn>
                <a:cxn ang="0">
                  <a:pos x="1186" y="603"/>
                </a:cxn>
                <a:cxn ang="0">
                  <a:pos x="1180" y="607"/>
                </a:cxn>
                <a:cxn ang="0">
                  <a:pos x="1171" y="608"/>
                </a:cxn>
                <a:cxn ang="0">
                  <a:pos x="1161" y="610"/>
                </a:cxn>
                <a:cxn ang="0">
                  <a:pos x="1148" y="614"/>
                </a:cxn>
                <a:cxn ang="0">
                  <a:pos x="1137" y="620"/>
                </a:cxn>
                <a:cxn ang="0">
                  <a:pos x="1120" y="624"/>
                </a:cxn>
                <a:cxn ang="0">
                  <a:pos x="1104" y="627"/>
                </a:cxn>
                <a:cxn ang="0">
                  <a:pos x="1084" y="633"/>
                </a:cxn>
                <a:cxn ang="0">
                  <a:pos x="1063" y="639"/>
                </a:cxn>
                <a:cxn ang="0">
                  <a:pos x="1036" y="643"/>
                </a:cxn>
                <a:cxn ang="0">
                  <a:pos x="1009" y="646"/>
                </a:cxn>
                <a:cxn ang="0">
                  <a:pos x="979" y="650"/>
                </a:cxn>
                <a:cxn ang="0">
                  <a:pos x="949" y="656"/>
                </a:cxn>
                <a:cxn ang="0">
                  <a:pos x="914" y="660"/>
                </a:cxn>
                <a:cxn ang="0">
                  <a:pos x="878" y="664"/>
                </a:cxn>
                <a:cxn ang="0">
                  <a:pos x="842" y="667"/>
                </a:cxn>
                <a:cxn ang="0">
                  <a:pos x="806" y="669"/>
                </a:cxn>
                <a:cxn ang="0">
                  <a:pos x="766" y="669"/>
                </a:cxn>
                <a:cxn ang="0">
                  <a:pos x="724" y="669"/>
                </a:cxn>
                <a:cxn ang="0">
                  <a:pos x="684" y="667"/>
                </a:cxn>
                <a:cxn ang="0">
                  <a:pos x="642" y="665"/>
                </a:cxn>
                <a:cxn ang="0">
                  <a:pos x="599" y="660"/>
                </a:cxn>
                <a:cxn ang="0">
                  <a:pos x="555" y="654"/>
                </a:cxn>
                <a:cxn ang="0">
                  <a:pos x="511" y="645"/>
                </a:cxn>
                <a:cxn ang="0">
                  <a:pos x="468" y="635"/>
                </a:cxn>
                <a:cxn ang="0">
                  <a:pos x="424" y="622"/>
                </a:cxn>
                <a:cxn ang="0">
                  <a:pos x="378" y="607"/>
                </a:cxn>
                <a:cxn ang="0">
                  <a:pos x="336" y="589"/>
                </a:cxn>
                <a:cxn ang="0">
                  <a:pos x="295" y="574"/>
                </a:cxn>
                <a:cxn ang="0">
                  <a:pos x="255" y="557"/>
                </a:cxn>
                <a:cxn ang="0">
                  <a:pos x="217" y="538"/>
                </a:cxn>
                <a:cxn ang="0">
                  <a:pos x="181" y="521"/>
                </a:cxn>
                <a:cxn ang="0">
                  <a:pos x="146" y="504"/>
                </a:cxn>
                <a:cxn ang="0">
                  <a:pos x="114" y="485"/>
                </a:cxn>
                <a:cxn ang="0">
                  <a:pos x="85" y="470"/>
                </a:cxn>
                <a:cxn ang="0">
                  <a:pos x="61" y="456"/>
                </a:cxn>
                <a:cxn ang="0">
                  <a:pos x="40" y="445"/>
                </a:cxn>
                <a:cxn ang="0">
                  <a:pos x="23" y="432"/>
                </a:cxn>
                <a:cxn ang="0">
                  <a:pos x="11" y="426"/>
                </a:cxn>
                <a:cxn ang="0">
                  <a:pos x="2" y="420"/>
                </a:cxn>
                <a:cxn ang="0">
                  <a:pos x="0" y="420"/>
                </a:cxn>
                <a:cxn ang="0">
                  <a:pos x="177" y="177"/>
                </a:cxn>
                <a:cxn ang="0">
                  <a:pos x="975" y="0"/>
                </a:cxn>
                <a:cxn ang="0">
                  <a:pos x="975" y="0"/>
                </a:cxn>
              </a:cxnLst>
              <a:rect l="0" t="0" r="r" b="b"/>
              <a:pathLst>
                <a:path w="1217" h="669">
                  <a:moveTo>
                    <a:pt x="975" y="0"/>
                  </a:moveTo>
                  <a:lnTo>
                    <a:pt x="1188" y="264"/>
                  </a:lnTo>
                  <a:lnTo>
                    <a:pt x="1217" y="544"/>
                  </a:lnTo>
                  <a:lnTo>
                    <a:pt x="1205" y="593"/>
                  </a:lnTo>
                  <a:lnTo>
                    <a:pt x="1203" y="593"/>
                  </a:lnTo>
                  <a:lnTo>
                    <a:pt x="1199" y="595"/>
                  </a:lnTo>
                  <a:lnTo>
                    <a:pt x="1196" y="597"/>
                  </a:lnTo>
                  <a:lnTo>
                    <a:pt x="1192" y="599"/>
                  </a:lnTo>
                  <a:lnTo>
                    <a:pt x="1186" y="603"/>
                  </a:lnTo>
                  <a:lnTo>
                    <a:pt x="1180" y="607"/>
                  </a:lnTo>
                  <a:lnTo>
                    <a:pt x="1171" y="608"/>
                  </a:lnTo>
                  <a:lnTo>
                    <a:pt x="1161" y="610"/>
                  </a:lnTo>
                  <a:lnTo>
                    <a:pt x="1148" y="614"/>
                  </a:lnTo>
                  <a:lnTo>
                    <a:pt x="1137" y="620"/>
                  </a:lnTo>
                  <a:lnTo>
                    <a:pt x="1120" y="624"/>
                  </a:lnTo>
                  <a:lnTo>
                    <a:pt x="1104" y="627"/>
                  </a:lnTo>
                  <a:lnTo>
                    <a:pt x="1084" y="633"/>
                  </a:lnTo>
                  <a:lnTo>
                    <a:pt x="1063" y="639"/>
                  </a:lnTo>
                  <a:lnTo>
                    <a:pt x="1036" y="643"/>
                  </a:lnTo>
                  <a:lnTo>
                    <a:pt x="1009" y="646"/>
                  </a:lnTo>
                  <a:lnTo>
                    <a:pt x="979" y="650"/>
                  </a:lnTo>
                  <a:lnTo>
                    <a:pt x="949" y="656"/>
                  </a:lnTo>
                  <a:lnTo>
                    <a:pt x="914" y="660"/>
                  </a:lnTo>
                  <a:lnTo>
                    <a:pt x="878" y="664"/>
                  </a:lnTo>
                  <a:lnTo>
                    <a:pt x="842" y="667"/>
                  </a:lnTo>
                  <a:lnTo>
                    <a:pt x="806" y="669"/>
                  </a:lnTo>
                  <a:lnTo>
                    <a:pt x="766" y="669"/>
                  </a:lnTo>
                  <a:lnTo>
                    <a:pt x="724" y="669"/>
                  </a:lnTo>
                  <a:lnTo>
                    <a:pt x="684" y="667"/>
                  </a:lnTo>
                  <a:lnTo>
                    <a:pt x="642" y="665"/>
                  </a:lnTo>
                  <a:lnTo>
                    <a:pt x="599" y="660"/>
                  </a:lnTo>
                  <a:lnTo>
                    <a:pt x="555" y="654"/>
                  </a:lnTo>
                  <a:lnTo>
                    <a:pt x="511" y="645"/>
                  </a:lnTo>
                  <a:lnTo>
                    <a:pt x="468" y="635"/>
                  </a:lnTo>
                  <a:lnTo>
                    <a:pt x="424" y="622"/>
                  </a:lnTo>
                  <a:lnTo>
                    <a:pt x="378" y="607"/>
                  </a:lnTo>
                  <a:lnTo>
                    <a:pt x="336" y="589"/>
                  </a:lnTo>
                  <a:lnTo>
                    <a:pt x="295" y="574"/>
                  </a:lnTo>
                  <a:lnTo>
                    <a:pt x="255" y="557"/>
                  </a:lnTo>
                  <a:lnTo>
                    <a:pt x="217" y="538"/>
                  </a:lnTo>
                  <a:lnTo>
                    <a:pt x="181" y="521"/>
                  </a:lnTo>
                  <a:lnTo>
                    <a:pt x="146" y="504"/>
                  </a:lnTo>
                  <a:lnTo>
                    <a:pt x="114" y="485"/>
                  </a:lnTo>
                  <a:lnTo>
                    <a:pt x="85" y="470"/>
                  </a:lnTo>
                  <a:lnTo>
                    <a:pt x="61" y="456"/>
                  </a:lnTo>
                  <a:lnTo>
                    <a:pt x="40" y="445"/>
                  </a:lnTo>
                  <a:lnTo>
                    <a:pt x="23" y="432"/>
                  </a:lnTo>
                  <a:lnTo>
                    <a:pt x="11" y="426"/>
                  </a:lnTo>
                  <a:lnTo>
                    <a:pt x="2" y="420"/>
                  </a:lnTo>
                  <a:lnTo>
                    <a:pt x="0" y="420"/>
                  </a:lnTo>
                  <a:lnTo>
                    <a:pt x="177" y="177"/>
                  </a:lnTo>
                  <a:lnTo>
                    <a:pt x="975" y="0"/>
                  </a:lnTo>
                  <a:lnTo>
                    <a:pt x="975" y="0"/>
                  </a:lnTo>
                  <a:close/>
                </a:path>
              </a:pathLst>
            </a:custGeom>
            <a:solidFill>
              <a:srgbClr val="BC7E60"/>
            </a:solidFill>
            <a:ln w="9525">
              <a:noFill/>
              <a:round/>
            </a:ln>
          </p:spPr>
          <p:txBody>
            <a:bodyPr/>
            <a:lstStyle/>
            <a:p>
              <a:endParaRPr lang="en-US"/>
            </a:p>
          </p:txBody>
        </p:sp>
        <p:sp>
          <p:nvSpPr>
            <p:cNvPr id="607244" name="Freeform 12"/>
            <p:cNvSpPr/>
            <p:nvPr/>
          </p:nvSpPr>
          <p:spPr bwMode="auto">
            <a:xfrm>
              <a:off x="4379" y="2418"/>
              <a:ext cx="134" cy="169"/>
            </a:xfrm>
            <a:custGeom>
              <a:avLst/>
              <a:gdLst/>
              <a:ahLst/>
              <a:cxnLst>
                <a:cxn ang="0">
                  <a:pos x="148" y="0"/>
                </a:cxn>
                <a:cxn ang="0">
                  <a:pos x="145" y="0"/>
                </a:cxn>
                <a:cxn ang="0">
                  <a:pos x="143" y="4"/>
                </a:cxn>
                <a:cxn ang="0">
                  <a:pos x="137" y="9"/>
                </a:cxn>
                <a:cxn ang="0">
                  <a:pos x="129" y="19"/>
                </a:cxn>
                <a:cxn ang="0">
                  <a:pos x="126" y="23"/>
                </a:cxn>
                <a:cxn ang="0">
                  <a:pos x="122" y="28"/>
                </a:cxn>
                <a:cxn ang="0">
                  <a:pos x="118" y="36"/>
                </a:cxn>
                <a:cxn ang="0">
                  <a:pos x="114" y="44"/>
                </a:cxn>
                <a:cxn ang="0">
                  <a:pos x="110" y="51"/>
                </a:cxn>
                <a:cxn ang="0">
                  <a:pos x="107" y="64"/>
                </a:cxn>
                <a:cxn ang="0">
                  <a:pos x="105" y="74"/>
                </a:cxn>
                <a:cxn ang="0">
                  <a:pos x="101" y="87"/>
                </a:cxn>
                <a:cxn ang="0">
                  <a:pos x="97" y="99"/>
                </a:cxn>
                <a:cxn ang="0">
                  <a:pos x="91" y="112"/>
                </a:cxn>
                <a:cxn ang="0">
                  <a:pos x="86" y="129"/>
                </a:cxn>
                <a:cxn ang="0">
                  <a:pos x="78" y="146"/>
                </a:cxn>
                <a:cxn ang="0">
                  <a:pos x="69" y="161"/>
                </a:cxn>
                <a:cxn ang="0">
                  <a:pos x="61" y="180"/>
                </a:cxn>
                <a:cxn ang="0">
                  <a:pos x="53" y="198"/>
                </a:cxn>
                <a:cxn ang="0">
                  <a:pos x="46" y="215"/>
                </a:cxn>
                <a:cxn ang="0">
                  <a:pos x="36" y="230"/>
                </a:cxn>
                <a:cxn ang="0">
                  <a:pos x="27" y="245"/>
                </a:cxn>
                <a:cxn ang="0">
                  <a:pos x="19" y="258"/>
                </a:cxn>
                <a:cxn ang="0">
                  <a:pos x="14" y="270"/>
                </a:cxn>
                <a:cxn ang="0">
                  <a:pos x="8" y="279"/>
                </a:cxn>
                <a:cxn ang="0">
                  <a:pos x="4" y="289"/>
                </a:cxn>
                <a:cxn ang="0">
                  <a:pos x="0" y="293"/>
                </a:cxn>
                <a:cxn ang="0">
                  <a:pos x="0" y="295"/>
                </a:cxn>
                <a:cxn ang="0">
                  <a:pos x="114" y="412"/>
                </a:cxn>
                <a:cxn ang="0">
                  <a:pos x="329" y="192"/>
                </a:cxn>
                <a:cxn ang="0">
                  <a:pos x="148" y="0"/>
                </a:cxn>
                <a:cxn ang="0">
                  <a:pos x="148" y="0"/>
                </a:cxn>
              </a:cxnLst>
              <a:rect l="0" t="0" r="r" b="b"/>
              <a:pathLst>
                <a:path w="329" h="412">
                  <a:moveTo>
                    <a:pt x="148" y="0"/>
                  </a:moveTo>
                  <a:lnTo>
                    <a:pt x="145" y="0"/>
                  </a:lnTo>
                  <a:lnTo>
                    <a:pt x="143" y="4"/>
                  </a:lnTo>
                  <a:lnTo>
                    <a:pt x="137" y="9"/>
                  </a:lnTo>
                  <a:lnTo>
                    <a:pt x="129" y="19"/>
                  </a:lnTo>
                  <a:lnTo>
                    <a:pt x="126" y="23"/>
                  </a:lnTo>
                  <a:lnTo>
                    <a:pt x="122" y="28"/>
                  </a:lnTo>
                  <a:lnTo>
                    <a:pt x="118" y="36"/>
                  </a:lnTo>
                  <a:lnTo>
                    <a:pt x="114" y="44"/>
                  </a:lnTo>
                  <a:lnTo>
                    <a:pt x="110" y="51"/>
                  </a:lnTo>
                  <a:lnTo>
                    <a:pt x="107" y="64"/>
                  </a:lnTo>
                  <a:lnTo>
                    <a:pt x="105" y="74"/>
                  </a:lnTo>
                  <a:lnTo>
                    <a:pt x="101" y="87"/>
                  </a:lnTo>
                  <a:lnTo>
                    <a:pt x="97" y="99"/>
                  </a:lnTo>
                  <a:lnTo>
                    <a:pt x="91" y="112"/>
                  </a:lnTo>
                  <a:lnTo>
                    <a:pt x="86" y="129"/>
                  </a:lnTo>
                  <a:lnTo>
                    <a:pt x="78" y="146"/>
                  </a:lnTo>
                  <a:lnTo>
                    <a:pt x="69" y="161"/>
                  </a:lnTo>
                  <a:lnTo>
                    <a:pt x="61" y="180"/>
                  </a:lnTo>
                  <a:lnTo>
                    <a:pt x="53" y="198"/>
                  </a:lnTo>
                  <a:lnTo>
                    <a:pt x="46" y="215"/>
                  </a:lnTo>
                  <a:lnTo>
                    <a:pt x="36" y="230"/>
                  </a:lnTo>
                  <a:lnTo>
                    <a:pt x="27" y="245"/>
                  </a:lnTo>
                  <a:lnTo>
                    <a:pt x="19" y="258"/>
                  </a:lnTo>
                  <a:lnTo>
                    <a:pt x="14" y="270"/>
                  </a:lnTo>
                  <a:lnTo>
                    <a:pt x="8" y="279"/>
                  </a:lnTo>
                  <a:lnTo>
                    <a:pt x="4" y="289"/>
                  </a:lnTo>
                  <a:lnTo>
                    <a:pt x="0" y="293"/>
                  </a:lnTo>
                  <a:lnTo>
                    <a:pt x="0" y="295"/>
                  </a:lnTo>
                  <a:lnTo>
                    <a:pt x="114" y="412"/>
                  </a:lnTo>
                  <a:lnTo>
                    <a:pt x="329" y="192"/>
                  </a:lnTo>
                  <a:lnTo>
                    <a:pt x="148" y="0"/>
                  </a:lnTo>
                  <a:lnTo>
                    <a:pt x="148" y="0"/>
                  </a:lnTo>
                  <a:close/>
                </a:path>
              </a:pathLst>
            </a:custGeom>
            <a:solidFill>
              <a:srgbClr val="928F5E"/>
            </a:solidFill>
            <a:ln w="9525">
              <a:noFill/>
              <a:round/>
            </a:ln>
          </p:spPr>
          <p:txBody>
            <a:bodyPr/>
            <a:lstStyle/>
            <a:p>
              <a:endParaRPr lang="en-US"/>
            </a:p>
          </p:txBody>
        </p:sp>
        <p:sp>
          <p:nvSpPr>
            <p:cNvPr id="607245" name="Freeform 13"/>
            <p:cNvSpPr/>
            <p:nvPr/>
          </p:nvSpPr>
          <p:spPr bwMode="auto">
            <a:xfrm>
              <a:off x="4161" y="2552"/>
              <a:ext cx="55" cy="54"/>
            </a:xfrm>
            <a:custGeom>
              <a:avLst/>
              <a:gdLst/>
              <a:ahLst/>
              <a:cxnLst>
                <a:cxn ang="0">
                  <a:pos x="49" y="0"/>
                </a:cxn>
                <a:cxn ang="0">
                  <a:pos x="133" y="104"/>
                </a:cxn>
                <a:cxn ang="0">
                  <a:pos x="70" y="133"/>
                </a:cxn>
                <a:cxn ang="0">
                  <a:pos x="0" y="133"/>
                </a:cxn>
                <a:cxn ang="0">
                  <a:pos x="23" y="57"/>
                </a:cxn>
                <a:cxn ang="0">
                  <a:pos x="49" y="0"/>
                </a:cxn>
                <a:cxn ang="0">
                  <a:pos x="49" y="0"/>
                </a:cxn>
              </a:cxnLst>
              <a:rect l="0" t="0" r="r" b="b"/>
              <a:pathLst>
                <a:path w="133" h="133">
                  <a:moveTo>
                    <a:pt x="49" y="0"/>
                  </a:moveTo>
                  <a:lnTo>
                    <a:pt x="133" y="104"/>
                  </a:lnTo>
                  <a:lnTo>
                    <a:pt x="70" y="133"/>
                  </a:lnTo>
                  <a:lnTo>
                    <a:pt x="0" y="133"/>
                  </a:lnTo>
                  <a:lnTo>
                    <a:pt x="23" y="57"/>
                  </a:lnTo>
                  <a:lnTo>
                    <a:pt x="49" y="0"/>
                  </a:lnTo>
                  <a:lnTo>
                    <a:pt x="49" y="0"/>
                  </a:lnTo>
                  <a:close/>
                </a:path>
              </a:pathLst>
            </a:custGeom>
            <a:solidFill>
              <a:srgbClr val="B3B02B"/>
            </a:solidFill>
            <a:ln w="9525">
              <a:noFill/>
              <a:round/>
            </a:ln>
          </p:spPr>
          <p:txBody>
            <a:bodyPr/>
            <a:lstStyle/>
            <a:p>
              <a:endParaRPr lang="en-US"/>
            </a:p>
          </p:txBody>
        </p:sp>
        <p:sp>
          <p:nvSpPr>
            <p:cNvPr id="607246" name="Freeform 14"/>
            <p:cNvSpPr/>
            <p:nvPr/>
          </p:nvSpPr>
          <p:spPr bwMode="auto">
            <a:xfrm>
              <a:off x="3840" y="1893"/>
              <a:ext cx="67" cy="157"/>
            </a:xfrm>
            <a:custGeom>
              <a:avLst/>
              <a:gdLst/>
              <a:ahLst/>
              <a:cxnLst>
                <a:cxn ang="0">
                  <a:pos x="0" y="332"/>
                </a:cxn>
                <a:cxn ang="0">
                  <a:pos x="4" y="319"/>
                </a:cxn>
                <a:cxn ang="0">
                  <a:pos x="7" y="304"/>
                </a:cxn>
                <a:cxn ang="0">
                  <a:pos x="15" y="287"/>
                </a:cxn>
                <a:cxn ang="0">
                  <a:pos x="21" y="268"/>
                </a:cxn>
                <a:cxn ang="0">
                  <a:pos x="26" y="251"/>
                </a:cxn>
                <a:cxn ang="0">
                  <a:pos x="32" y="231"/>
                </a:cxn>
                <a:cxn ang="0">
                  <a:pos x="34" y="214"/>
                </a:cxn>
                <a:cxn ang="0">
                  <a:pos x="36" y="197"/>
                </a:cxn>
                <a:cxn ang="0">
                  <a:pos x="36" y="178"/>
                </a:cxn>
                <a:cxn ang="0">
                  <a:pos x="36" y="157"/>
                </a:cxn>
                <a:cxn ang="0">
                  <a:pos x="34" y="150"/>
                </a:cxn>
                <a:cxn ang="0">
                  <a:pos x="57" y="117"/>
                </a:cxn>
                <a:cxn ang="0">
                  <a:pos x="104" y="0"/>
                </a:cxn>
                <a:cxn ang="0">
                  <a:pos x="102" y="9"/>
                </a:cxn>
                <a:cxn ang="0">
                  <a:pos x="101" y="20"/>
                </a:cxn>
                <a:cxn ang="0">
                  <a:pos x="101" y="38"/>
                </a:cxn>
                <a:cxn ang="0">
                  <a:pos x="101" y="57"/>
                </a:cxn>
                <a:cxn ang="0">
                  <a:pos x="101" y="77"/>
                </a:cxn>
                <a:cxn ang="0">
                  <a:pos x="101" y="93"/>
                </a:cxn>
                <a:cxn ang="0">
                  <a:pos x="101" y="100"/>
                </a:cxn>
                <a:cxn ang="0">
                  <a:pos x="108" y="100"/>
                </a:cxn>
                <a:cxn ang="0">
                  <a:pos x="125" y="104"/>
                </a:cxn>
                <a:cxn ang="0">
                  <a:pos x="140" y="110"/>
                </a:cxn>
                <a:cxn ang="0">
                  <a:pos x="148" y="121"/>
                </a:cxn>
                <a:cxn ang="0">
                  <a:pos x="152" y="136"/>
                </a:cxn>
                <a:cxn ang="0">
                  <a:pos x="158" y="157"/>
                </a:cxn>
                <a:cxn ang="0">
                  <a:pos x="158" y="174"/>
                </a:cxn>
                <a:cxn ang="0">
                  <a:pos x="161" y="182"/>
                </a:cxn>
                <a:cxn ang="0">
                  <a:pos x="99" y="216"/>
                </a:cxn>
                <a:cxn ang="0">
                  <a:pos x="70" y="239"/>
                </a:cxn>
                <a:cxn ang="0">
                  <a:pos x="68" y="249"/>
                </a:cxn>
                <a:cxn ang="0">
                  <a:pos x="68" y="266"/>
                </a:cxn>
                <a:cxn ang="0">
                  <a:pos x="68" y="287"/>
                </a:cxn>
                <a:cxn ang="0">
                  <a:pos x="66" y="302"/>
                </a:cxn>
                <a:cxn ang="0">
                  <a:pos x="64" y="319"/>
                </a:cxn>
                <a:cxn ang="0">
                  <a:pos x="64" y="336"/>
                </a:cxn>
                <a:cxn ang="0">
                  <a:pos x="63" y="351"/>
                </a:cxn>
                <a:cxn ang="0">
                  <a:pos x="63" y="365"/>
                </a:cxn>
                <a:cxn ang="0">
                  <a:pos x="63" y="380"/>
                </a:cxn>
                <a:cxn ang="0">
                  <a:pos x="0" y="336"/>
                </a:cxn>
              </a:cxnLst>
              <a:rect l="0" t="0" r="r" b="b"/>
              <a:pathLst>
                <a:path w="161" h="384">
                  <a:moveTo>
                    <a:pt x="0" y="336"/>
                  </a:moveTo>
                  <a:lnTo>
                    <a:pt x="0" y="332"/>
                  </a:lnTo>
                  <a:lnTo>
                    <a:pt x="4" y="325"/>
                  </a:lnTo>
                  <a:lnTo>
                    <a:pt x="4" y="319"/>
                  </a:lnTo>
                  <a:lnTo>
                    <a:pt x="7" y="311"/>
                  </a:lnTo>
                  <a:lnTo>
                    <a:pt x="7" y="304"/>
                  </a:lnTo>
                  <a:lnTo>
                    <a:pt x="11" y="296"/>
                  </a:lnTo>
                  <a:lnTo>
                    <a:pt x="15" y="287"/>
                  </a:lnTo>
                  <a:lnTo>
                    <a:pt x="17" y="279"/>
                  </a:lnTo>
                  <a:lnTo>
                    <a:pt x="21" y="268"/>
                  </a:lnTo>
                  <a:lnTo>
                    <a:pt x="25" y="260"/>
                  </a:lnTo>
                  <a:lnTo>
                    <a:pt x="26" y="251"/>
                  </a:lnTo>
                  <a:lnTo>
                    <a:pt x="28" y="241"/>
                  </a:lnTo>
                  <a:lnTo>
                    <a:pt x="32" y="231"/>
                  </a:lnTo>
                  <a:lnTo>
                    <a:pt x="34" y="224"/>
                  </a:lnTo>
                  <a:lnTo>
                    <a:pt x="34" y="214"/>
                  </a:lnTo>
                  <a:lnTo>
                    <a:pt x="36" y="205"/>
                  </a:lnTo>
                  <a:lnTo>
                    <a:pt x="36" y="197"/>
                  </a:lnTo>
                  <a:lnTo>
                    <a:pt x="36" y="190"/>
                  </a:lnTo>
                  <a:lnTo>
                    <a:pt x="36" y="178"/>
                  </a:lnTo>
                  <a:lnTo>
                    <a:pt x="36" y="167"/>
                  </a:lnTo>
                  <a:lnTo>
                    <a:pt x="36" y="157"/>
                  </a:lnTo>
                  <a:lnTo>
                    <a:pt x="34" y="154"/>
                  </a:lnTo>
                  <a:lnTo>
                    <a:pt x="34" y="150"/>
                  </a:lnTo>
                  <a:lnTo>
                    <a:pt x="44" y="127"/>
                  </a:lnTo>
                  <a:lnTo>
                    <a:pt x="57" y="117"/>
                  </a:lnTo>
                  <a:lnTo>
                    <a:pt x="85" y="9"/>
                  </a:lnTo>
                  <a:lnTo>
                    <a:pt x="104" y="0"/>
                  </a:lnTo>
                  <a:lnTo>
                    <a:pt x="102" y="1"/>
                  </a:lnTo>
                  <a:lnTo>
                    <a:pt x="102" y="9"/>
                  </a:lnTo>
                  <a:lnTo>
                    <a:pt x="101" y="13"/>
                  </a:lnTo>
                  <a:lnTo>
                    <a:pt x="101" y="20"/>
                  </a:lnTo>
                  <a:lnTo>
                    <a:pt x="101" y="28"/>
                  </a:lnTo>
                  <a:lnTo>
                    <a:pt x="101" y="38"/>
                  </a:lnTo>
                  <a:lnTo>
                    <a:pt x="101" y="45"/>
                  </a:lnTo>
                  <a:lnTo>
                    <a:pt x="101" y="57"/>
                  </a:lnTo>
                  <a:lnTo>
                    <a:pt x="101" y="68"/>
                  </a:lnTo>
                  <a:lnTo>
                    <a:pt x="101" y="77"/>
                  </a:lnTo>
                  <a:lnTo>
                    <a:pt x="101" y="85"/>
                  </a:lnTo>
                  <a:lnTo>
                    <a:pt x="101" y="93"/>
                  </a:lnTo>
                  <a:lnTo>
                    <a:pt x="101" y="98"/>
                  </a:lnTo>
                  <a:lnTo>
                    <a:pt x="101" y="100"/>
                  </a:lnTo>
                  <a:lnTo>
                    <a:pt x="102" y="100"/>
                  </a:lnTo>
                  <a:lnTo>
                    <a:pt x="108" y="100"/>
                  </a:lnTo>
                  <a:lnTo>
                    <a:pt x="116" y="100"/>
                  </a:lnTo>
                  <a:lnTo>
                    <a:pt x="125" y="104"/>
                  </a:lnTo>
                  <a:lnTo>
                    <a:pt x="133" y="106"/>
                  </a:lnTo>
                  <a:lnTo>
                    <a:pt x="140" y="110"/>
                  </a:lnTo>
                  <a:lnTo>
                    <a:pt x="144" y="114"/>
                  </a:lnTo>
                  <a:lnTo>
                    <a:pt x="148" y="121"/>
                  </a:lnTo>
                  <a:lnTo>
                    <a:pt x="150" y="127"/>
                  </a:lnTo>
                  <a:lnTo>
                    <a:pt x="152" y="136"/>
                  </a:lnTo>
                  <a:lnTo>
                    <a:pt x="154" y="144"/>
                  </a:lnTo>
                  <a:lnTo>
                    <a:pt x="158" y="157"/>
                  </a:lnTo>
                  <a:lnTo>
                    <a:pt x="158" y="165"/>
                  </a:lnTo>
                  <a:lnTo>
                    <a:pt x="158" y="174"/>
                  </a:lnTo>
                  <a:lnTo>
                    <a:pt x="159" y="178"/>
                  </a:lnTo>
                  <a:lnTo>
                    <a:pt x="161" y="182"/>
                  </a:lnTo>
                  <a:lnTo>
                    <a:pt x="114" y="218"/>
                  </a:lnTo>
                  <a:lnTo>
                    <a:pt x="99" y="216"/>
                  </a:lnTo>
                  <a:lnTo>
                    <a:pt x="72" y="239"/>
                  </a:lnTo>
                  <a:lnTo>
                    <a:pt x="70" y="239"/>
                  </a:lnTo>
                  <a:lnTo>
                    <a:pt x="70" y="245"/>
                  </a:lnTo>
                  <a:lnTo>
                    <a:pt x="68" y="249"/>
                  </a:lnTo>
                  <a:lnTo>
                    <a:pt x="68" y="258"/>
                  </a:lnTo>
                  <a:lnTo>
                    <a:pt x="68" y="266"/>
                  </a:lnTo>
                  <a:lnTo>
                    <a:pt x="68" y="279"/>
                  </a:lnTo>
                  <a:lnTo>
                    <a:pt x="68" y="287"/>
                  </a:lnTo>
                  <a:lnTo>
                    <a:pt x="66" y="294"/>
                  </a:lnTo>
                  <a:lnTo>
                    <a:pt x="66" y="302"/>
                  </a:lnTo>
                  <a:lnTo>
                    <a:pt x="66" y="311"/>
                  </a:lnTo>
                  <a:lnTo>
                    <a:pt x="64" y="319"/>
                  </a:lnTo>
                  <a:lnTo>
                    <a:pt x="64" y="327"/>
                  </a:lnTo>
                  <a:lnTo>
                    <a:pt x="64" y="336"/>
                  </a:lnTo>
                  <a:lnTo>
                    <a:pt x="64" y="344"/>
                  </a:lnTo>
                  <a:lnTo>
                    <a:pt x="63" y="351"/>
                  </a:lnTo>
                  <a:lnTo>
                    <a:pt x="63" y="359"/>
                  </a:lnTo>
                  <a:lnTo>
                    <a:pt x="63" y="365"/>
                  </a:lnTo>
                  <a:lnTo>
                    <a:pt x="63" y="372"/>
                  </a:lnTo>
                  <a:lnTo>
                    <a:pt x="63" y="380"/>
                  </a:lnTo>
                  <a:lnTo>
                    <a:pt x="63" y="384"/>
                  </a:lnTo>
                  <a:lnTo>
                    <a:pt x="0" y="336"/>
                  </a:lnTo>
                  <a:lnTo>
                    <a:pt x="0" y="336"/>
                  </a:lnTo>
                  <a:close/>
                </a:path>
              </a:pathLst>
            </a:custGeom>
            <a:solidFill>
              <a:srgbClr val="FFC4B8"/>
            </a:solidFill>
            <a:ln w="9525">
              <a:noFill/>
              <a:round/>
            </a:ln>
          </p:spPr>
          <p:txBody>
            <a:bodyPr/>
            <a:lstStyle/>
            <a:p>
              <a:endParaRPr lang="en-US"/>
            </a:p>
          </p:txBody>
        </p:sp>
        <p:sp>
          <p:nvSpPr>
            <p:cNvPr id="607247" name="Freeform 15"/>
            <p:cNvSpPr/>
            <p:nvPr/>
          </p:nvSpPr>
          <p:spPr bwMode="auto">
            <a:xfrm>
              <a:off x="3855" y="1902"/>
              <a:ext cx="46" cy="100"/>
            </a:xfrm>
            <a:custGeom>
              <a:avLst/>
              <a:gdLst/>
              <a:ahLst/>
              <a:cxnLst>
                <a:cxn ang="0">
                  <a:pos x="0" y="227"/>
                </a:cxn>
                <a:cxn ang="0">
                  <a:pos x="15" y="109"/>
                </a:cxn>
                <a:cxn ang="0">
                  <a:pos x="44" y="0"/>
                </a:cxn>
                <a:cxn ang="0">
                  <a:pos x="44" y="19"/>
                </a:cxn>
                <a:cxn ang="0">
                  <a:pos x="44" y="27"/>
                </a:cxn>
                <a:cxn ang="0">
                  <a:pos x="44" y="40"/>
                </a:cxn>
                <a:cxn ang="0">
                  <a:pos x="44" y="52"/>
                </a:cxn>
                <a:cxn ang="0">
                  <a:pos x="44" y="65"/>
                </a:cxn>
                <a:cxn ang="0">
                  <a:pos x="44" y="75"/>
                </a:cxn>
                <a:cxn ang="0">
                  <a:pos x="44" y="86"/>
                </a:cxn>
                <a:cxn ang="0">
                  <a:pos x="44" y="97"/>
                </a:cxn>
                <a:cxn ang="0">
                  <a:pos x="46" y="107"/>
                </a:cxn>
                <a:cxn ang="0">
                  <a:pos x="46" y="113"/>
                </a:cxn>
                <a:cxn ang="0">
                  <a:pos x="49" y="120"/>
                </a:cxn>
                <a:cxn ang="0">
                  <a:pos x="49" y="124"/>
                </a:cxn>
                <a:cxn ang="0">
                  <a:pos x="53" y="124"/>
                </a:cxn>
                <a:cxn ang="0">
                  <a:pos x="57" y="120"/>
                </a:cxn>
                <a:cxn ang="0">
                  <a:pos x="66" y="120"/>
                </a:cxn>
                <a:cxn ang="0">
                  <a:pos x="76" y="120"/>
                </a:cxn>
                <a:cxn ang="0">
                  <a:pos x="85" y="120"/>
                </a:cxn>
                <a:cxn ang="0">
                  <a:pos x="95" y="120"/>
                </a:cxn>
                <a:cxn ang="0">
                  <a:pos x="104" y="122"/>
                </a:cxn>
                <a:cxn ang="0">
                  <a:pos x="108" y="124"/>
                </a:cxn>
                <a:cxn ang="0">
                  <a:pos x="112" y="124"/>
                </a:cxn>
                <a:cxn ang="0">
                  <a:pos x="99" y="166"/>
                </a:cxn>
                <a:cxn ang="0">
                  <a:pos x="95" y="166"/>
                </a:cxn>
                <a:cxn ang="0">
                  <a:pos x="87" y="164"/>
                </a:cxn>
                <a:cxn ang="0">
                  <a:pos x="76" y="166"/>
                </a:cxn>
                <a:cxn ang="0">
                  <a:pos x="72" y="170"/>
                </a:cxn>
                <a:cxn ang="0">
                  <a:pos x="70" y="177"/>
                </a:cxn>
                <a:cxn ang="0">
                  <a:pos x="72" y="187"/>
                </a:cxn>
                <a:cxn ang="0">
                  <a:pos x="76" y="194"/>
                </a:cxn>
                <a:cxn ang="0">
                  <a:pos x="78" y="198"/>
                </a:cxn>
                <a:cxn ang="0">
                  <a:pos x="57" y="202"/>
                </a:cxn>
                <a:cxn ang="0">
                  <a:pos x="36" y="246"/>
                </a:cxn>
                <a:cxn ang="0">
                  <a:pos x="0" y="227"/>
                </a:cxn>
                <a:cxn ang="0">
                  <a:pos x="0" y="227"/>
                </a:cxn>
              </a:cxnLst>
              <a:rect l="0" t="0" r="r" b="b"/>
              <a:pathLst>
                <a:path w="112" h="246">
                  <a:moveTo>
                    <a:pt x="0" y="227"/>
                  </a:moveTo>
                  <a:lnTo>
                    <a:pt x="15" y="109"/>
                  </a:lnTo>
                  <a:lnTo>
                    <a:pt x="44" y="0"/>
                  </a:lnTo>
                  <a:lnTo>
                    <a:pt x="44" y="19"/>
                  </a:lnTo>
                  <a:lnTo>
                    <a:pt x="44" y="27"/>
                  </a:lnTo>
                  <a:lnTo>
                    <a:pt x="44" y="40"/>
                  </a:lnTo>
                  <a:lnTo>
                    <a:pt x="44" y="52"/>
                  </a:lnTo>
                  <a:lnTo>
                    <a:pt x="44" y="65"/>
                  </a:lnTo>
                  <a:lnTo>
                    <a:pt x="44" y="75"/>
                  </a:lnTo>
                  <a:lnTo>
                    <a:pt x="44" y="86"/>
                  </a:lnTo>
                  <a:lnTo>
                    <a:pt x="44" y="97"/>
                  </a:lnTo>
                  <a:lnTo>
                    <a:pt x="46" y="107"/>
                  </a:lnTo>
                  <a:lnTo>
                    <a:pt x="46" y="113"/>
                  </a:lnTo>
                  <a:lnTo>
                    <a:pt x="49" y="120"/>
                  </a:lnTo>
                  <a:lnTo>
                    <a:pt x="49" y="124"/>
                  </a:lnTo>
                  <a:lnTo>
                    <a:pt x="53" y="124"/>
                  </a:lnTo>
                  <a:lnTo>
                    <a:pt x="57" y="120"/>
                  </a:lnTo>
                  <a:lnTo>
                    <a:pt x="66" y="120"/>
                  </a:lnTo>
                  <a:lnTo>
                    <a:pt x="76" y="120"/>
                  </a:lnTo>
                  <a:lnTo>
                    <a:pt x="85" y="120"/>
                  </a:lnTo>
                  <a:lnTo>
                    <a:pt x="95" y="120"/>
                  </a:lnTo>
                  <a:lnTo>
                    <a:pt x="104" y="122"/>
                  </a:lnTo>
                  <a:lnTo>
                    <a:pt x="108" y="124"/>
                  </a:lnTo>
                  <a:lnTo>
                    <a:pt x="112" y="124"/>
                  </a:lnTo>
                  <a:lnTo>
                    <a:pt x="99" y="166"/>
                  </a:lnTo>
                  <a:lnTo>
                    <a:pt x="95" y="166"/>
                  </a:lnTo>
                  <a:lnTo>
                    <a:pt x="87" y="164"/>
                  </a:lnTo>
                  <a:lnTo>
                    <a:pt x="76" y="166"/>
                  </a:lnTo>
                  <a:lnTo>
                    <a:pt x="72" y="170"/>
                  </a:lnTo>
                  <a:lnTo>
                    <a:pt x="70" y="177"/>
                  </a:lnTo>
                  <a:lnTo>
                    <a:pt x="72" y="187"/>
                  </a:lnTo>
                  <a:lnTo>
                    <a:pt x="76" y="194"/>
                  </a:lnTo>
                  <a:lnTo>
                    <a:pt x="78" y="198"/>
                  </a:lnTo>
                  <a:lnTo>
                    <a:pt x="57" y="202"/>
                  </a:lnTo>
                  <a:lnTo>
                    <a:pt x="36" y="246"/>
                  </a:lnTo>
                  <a:lnTo>
                    <a:pt x="0" y="227"/>
                  </a:lnTo>
                  <a:lnTo>
                    <a:pt x="0" y="227"/>
                  </a:lnTo>
                  <a:close/>
                </a:path>
              </a:pathLst>
            </a:custGeom>
            <a:solidFill>
              <a:srgbClr val="F59E91"/>
            </a:solidFill>
            <a:ln w="9525">
              <a:noFill/>
              <a:round/>
            </a:ln>
          </p:spPr>
          <p:txBody>
            <a:bodyPr/>
            <a:lstStyle/>
            <a:p>
              <a:endParaRPr lang="en-US"/>
            </a:p>
          </p:txBody>
        </p:sp>
        <p:sp>
          <p:nvSpPr>
            <p:cNvPr id="607248" name="Freeform 16"/>
            <p:cNvSpPr/>
            <p:nvPr/>
          </p:nvSpPr>
          <p:spPr bwMode="auto">
            <a:xfrm>
              <a:off x="3684" y="1863"/>
              <a:ext cx="106" cy="146"/>
            </a:xfrm>
            <a:custGeom>
              <a:avLst/>
              <a:gdLst/>
              <a:ahLst/>
              <a:cxnLst>
                <a:cxn ang="0">
                  <a:pos x="237" y="2"/>
                </a:cxn>
                <a:cxn ang="0">
                  <a:pos x="249" y="65"/>
                </a:cxn>
                <a:cxn ang="0">
                  <a:pos x="243" y="86"/>
                </a:cxn>
                <a:cxn ang="0">
                  <a:pos x="258" y="141"/>
                </a:cxn>
                <a:cxn ang="0">
                  <a:pos x="234" y="156"/>
                </a:cxn>
                <a:cxn ang="0">
                  <a:pos x="215" y="230"/>
                </a:cxn>
                <a:cxn ang="0">
                  <a:pos x="213" y="230"/>
                </a:cxn>
                <a:cxn ang="0">
                  <a:pos x="207" y="234"/>
                </a:cxn>
                <a:cxn ang="0">
                  <a:pos x="197" y="236"/>
                </a:cxn>
                <a:cxn ang="0">
                  <a:pos x="186" y="242"/>
                </a:cxn>
                <a:cxn ang="0">
                  <a:pos x="178" y="242"/>
                </a:cxn>
                <a:cxn ang="0">
                  <a:pos x="173" y="242"/>
                </a:cxn>
                <a:cxn ang="0">
                  <a:pos x="163" y="242"/>
                </a:cxn>
                <a:cxn ang="0">
                  <a:pos x="159" y="242"/>
                </a:cxn>
                <a:cxn ang="0">
                  <a:pos x="148" y="242"/>
                </a:cxn>
                <a:cxn ang="0">
                  <a:pos x="144" y="244"/>
                </a:cxn>
                <a:cxn ang="0">
                  <a:pos x="140" y="244"/>
                </a:cxn>
                <a:cxn ang="0">
                  <a:pos x="133" y="251"/>
                </a:cxn>
                <a:cxn ang="0">
                  <a:pos x="129" y="255"/>
                </a:cxn>
                <a:cxn ang="0">
                  <a:pos x="123" y="261"/>
                </a:cxn>
                <a:cxn ang="0">
                  <a:pos x="119" y="268"/>
                </a:cxn>
                <a:cxn ang="0">
                  <a:pos x="119" y="280"/>
                </a:cxn>
                <a:cxn ang="0">
                  <a:pos x="116" y="293"/>
                </a:cxn>
                <a:cxn ang="0">
                  <a:pos x="116" y="305"/>
                </a:cxn>
                <a:cxn ang="0">
                  <a:pos x="116" y="318"/>
                </a:cxn>
                <a:cxn ang="0">
                  <a:pos x="116" y="331"/>
                </a:cxn>
                <a:cxn ang="0">
                  <a:pos x="116" y="341"/>
                </a:cxn>
                <a:cxn ang="0">
                  <a:pos x="118" y="350"/>
                </a:cxn>
                <a:cxn ang="0">
                  <a:pos x="118" y="358"/>
                </a:cxn>
                <a:cxn ang="0">
                  <a:pos x="119" y="360"/>
                </a:cxn>
                <a:cxn ang="0">
                  <a:pos x="5" y="268"/>
                </a:cxn>
                <a:cxn ang="0">
                  <a:pos x="7" y="267"/>
                </a:cxn>
                <a:cxn ang="0">
                  <a:pos x="15" y="263"/>
                </a:cxn>
                <a:cxn ang="0">
                  <a:pos x="17" y="257"/>
                </a:cxn>
                <a:cxn ang="0">
                  <a:pos x="19" y="251"/>
                </a:cxn>
                <a:cxn ang="0">
                  <a:pos x="21" y="242"/>
                </a:cxn>
                <a:cxn ang="0">
                  <a:pos x="23" y="230"/>
                </a:cxn>
                <a:cxn ang="0">
                  <a:pos x="21" y="221"/>
                </a:cxn>
                <a:cxn ang="0">
                  <a:pos x="19" y="213"/>
                </a:cxn>
                <a:cxn ang="0">
                  <a:pos x="19" y="204"/>
                </a:cxn>
                <a:cxn ang="0">
                  <a:pos x="17" y="196"/>
                </a:cxn>
                <a:cxn ang="0">
                  <a:pos x="15" y="185"/>
                </a:cxn>
                <a:cxn ang="0">
                  <a:pos x="13" y="177"/>
                </a:cxn>
                <a:cxn ang="0">
                  <a:pos x="11" y="168"/>
                </a:cxn>
                <a:cxn ang="0">
                  <a:pos x="9" y="160"/>
                </a:cxn>
                <a:cxn ang="0">
                  <a:pos x="7" y="149"/>
                </a:cxn>
                <a:cxn ang="0">
                  <a:pos x="5" y="141"/>
                </a:cxn>
                <a:cxn ang="0">
                  <a:pos x="3" y="133"/>
                </a:cxn>
                <a:cxn ang="0">
                  <a:pos x="2" y="128"/>
                </a:cxn>
                <a:cxn ang="0">
                  <a:pos x="0" y="118"/>
                </a:cxn>
                <a:cxn ang="0">
                  <a:pos x="0" y="116"/>
                </a:cxn>
                <a:cxn ang="0">
                  <a:pos x="55" y="0"/>
                </a:cxn>
                <a:cxn ang="0">
                  <a:pos x="237" y="2"/>
                </a:cxn>
                <a:cxn ang="0">
                  <a:pos x="237" y="2"/>
                </a:cxn>
              </a:cxnLst>
              <a:rect l="0" t="0" r="r" b="b"/>
              <a:pathLst>
                <a:path w="258" h="360">
                  <a:moveTo>
                    <a:pt x="237" y="2"/>
                  </a:moveTo>
                  <a:lnTo>
                    <a:pt x="249" y="65"/>
                  </a:lnTo>
                  <a:lnTo>
                    <a:pt x="243" y="86"/>
                  </a:lnTo>
                  <a:lnTo>
                    <a:pt x="258" y="141"/>
                  </a:lnTo>
                  <a:lnTo>
                    <a:pt x="234" y="156"/>
                  </a:lnTo>
                  <a:lnTo>
                    <a:pt x="215" y="230"/>
                  </a:lnTo>
                  <a:lnTo>
                    <a:pt x="213" y="230"/>
                  </a:lnTo>
                  <a:lnTo>
                    <a:pt x="207" y="234"/>
                  </a:lnTo>
                  <a:lnTo>
                    <a:pt x="197" y="236"/>
                  </a:lnTo>
                  <a:lnTo>
                    <a:pt x="186" y="242"/>
                  </a:lnTo>
                  <a:lnTo>
                    <a:pt x="178" y="242"/>
                  </a:lnTo>
                  <a:lnTo>
                    <a:pt x="173" y="242"/>
                  </a:lnTo>
                  <a:lnTo>
                    <a:pt x="163" y="242"/>
                  </a:lnTo>
                  <a:lnTo>
                    <a:pt x="159" y="242"/>
                  </a:lnTo>
                  <a:lnTo>
                    <a:pt x="148" y="242"/>
                  </a:lnTo>
                  <a:lnTo>
                    <a:pt x="144" y="244"/>
                  </a:lnTo>
                  <a:lnTo>
                    <a:pt x="140" y="244"/>
                  </a:lnTo>
                  <a:lnTo>
                    <a:pt x="133" y="251"/>
                  </a:lnTo>
                  <a:lnTo>
                    <a:pt x="129" y="255"/>
                  </a:lnTo>
                  <a:lnTo>
                    <a:pt x="123" y="261"/>
                  </a:lnTo>
                  <a:lnTo>
                    <a:pt x="119" y="268"/>
                  </a:lnTo>
                  <a:lnTo>
                    <a:pt x="119" y="280"/>
                  </a:lnTo>
                  <a:lnTo>
                    <a:pt x="116" y="293"/>
                  </a:lnTo>
                  <a:lnTo>
                    <a:pt x="116" y="305"/>
                  </a:lnTo>
                  <a:lnTo>
                    <a:pt x="116" y="318"/>
                  </a:lnTo>
                  <a:lnTo>
                    <a:pt x="116" y="331"/>
                  </a:lnTo>
                  <a:lnTo>
                    <a:pt x="116" y="341"/>
                  </a:lnTo>
                  <a:lnTo>
                    <a:pt x="118" y="350"/>
                  </a:lnTo>
                  <a:lnTo>
                    <a:pt x="118" y="358"/>
                  </a:lnTo>
                  <a:lnTo>
                    <a:pt x="119" y="360"/>
                  </a:lnTo>
                  <a:lnTo>
                    <a:pt x="5" y="268"/>
                  </a:lnTo>
                  <a:lnTo>
                    <a:pt x="7" y="267"/>
                  </a:lnTo>
                  <a:lnTo>
                    <a:pt x="15" y="263"/>
                  </a:lnTo>
                  <a:lnTo>
                    <a:pt x="17" y="257"/>
                  </a:lnTo>
                  <a:lnTo>
                    <a:pt x="19" y="251"/>
                  </a:lnTo>
                  <a:lnTo>
                    <a:pt x="21" y="242"/>
                  </a:lnTo>
                  <a:lnTo>
                    <a:pt x="23" y="230"/>
                  </a:lnTo>
                  <a:lnTo>
                    <a:pt x="21" y="221"/>
                  </a:lnTo>
                  <a:lnTo>
                    <a:pt x="19" y="213"/>
                  </a:lnTo>
                  <a:lnTo>
                    <a:pt x="19" y="204"/>
                  </a:lnTo>
                  <a:lnTo>
                    <a:pt x="17" y="196"/>
                  </a:lnTo>
                  <a:lnTo>
                    <a:pt x="15" y="185"/>
                  </a:lnTo>
                  <a:lnTo>
                    <a:pt x="13" y="177"/>
                  </a:lnTo>
                  <a:lnTo>
                    <a:pt x="11" y="168"/>
                  </a:lnTo>
                  <a:lnTo>
                    <a:pt x="9" y="160"/>
                  </a:lnTo>
                  <a:lnTo>
                    <a:pt x="7" y="149"/>
                  </a:lnTo>
                  <a:lnTo>
                    <a:pt x="5" y="141"/>
                  </a:lnTo>
                  <a:lnTo>
                    <a:pt x="3" y="133"/>
                  </a:lnTo>
                  <a:lnTo>
                    <a:pt x="2" y="128"/>
                  </a:lnTo>
                  <a:lnTo>
                    <a:pt x="0" y="118"/>
                  </a:lnTo>
                  <a:lnTo>
                    <a:pt x="0" y="116"/>
                  </a:lnTo>
                  <a:lnTo>
                    <a:pt x="55" y="0"/>
                  </a:lnTo>
                  <a:lnTo>
                    <a:pt x="237" y="2"/>
                  </a:lnTo>
                  <a:lnTo>
                    <a:pt x="237" y="2"/>
                  </a:lnTo>
                  <a:close/>
                </a:path>
              </a:pathLst>
            </a:custGeom>
            <a:solidFill>
              <a:srgbClr val="FFC4B8"/>
            </a:solidFill>
            <a:ln w="9525">
              <a:noFill/>
              <a:round/>
            </a:ln>
          </p:spPr>
          <p:txBody>
            <a:bodyPr/>
            <a:lstStyle/>
            <a:p>
              <a:endParaRPr lang="en-US"/>
            </a:p>
          </p:txBody>
        </p:sp>
        <p:sp>
          <p:nvSpPr>
            <p:cNvPr id="607249" name="Freeform 17"/>
            <p:cNvSpPr/>
            <p:nvPr/>
          </p:nvSpPr>
          <p:spPr bwMode="auto">
            <a:xfrm>
              <a:off x="3690" y="1864"/>
              <a:ext cx="96" cy="116"/>
            </a:xfrm>
            <a:custGeom>
              <a:avLst/>
              <a:gdLst/>
              <a:ahLst/>
              <a:cxnLst>
                <a:cxn ang="0">
                  <a:pos x="234" y="55"/>
                </a:cxn>
                <a:cxn ang="0">
                  <a:pos x="201" y="97"/>
                </a:cxn>
                <a:cxn ang="0">
                  <a:pos x="184" y="103"/>
                </a:cxn>
                <a:cxn ang="0">
                  <a:pos x="165" y="114"/>
                </a:cxn>
                <a:cxn ang="0">
                  <a:pos x="160" y="120"/>
                </a:cxn>
                <a:cxn ang="0">
                  <a:pos x="158" y="133"/>
                </a:cxn>
                <a:cxn ang="0">
                  <a:pos x="141" y="152"/>
                </a:cxn>
                <a:cxn ang="0">
                  <a:pos x="122" y="177"/>
                </a:cxn>
                <a:cxn ang="0">
                  <a:pos x="120" y="202"/>
                </a:cxn>
                <a:cxn ang="0">
                  <a:pos x="137" y="223"/>
                </a:cxn>
                <a:cxn ang="0">
                  <a:pos x="152" y="234"/>
                </a:cxn>
                <a:cxn ang="0">
                  <a:pos x="161" y="240"/>
                </a:cxn>
                <a:cxn ang="0">
                  <a:pos x="97" y="285"/>
                </a:cxn>
                <a:cxn ang="0">
                  <a:pos x="8" y="242"/>
                </a:cxn>
                <a:cxn ang="0">
                  <a:pos x="11" y="230"/>
                </a:cxn>
                <a:cxn ang="0">
                  <a:pos x="13" y="213"/>
                </a:cxn>
                <a:cxn ang="0">
                  <a:pos x="15" y="194"/>
                </a:cxn>
                <a:cxn ang="0">
                  <a:pos x="9" y="173"/>
                </a:cxn>
                <a:cxn ang="0">
                  <a:pos x="4" y="150"/>
                </a:cxn>
                <a:cxn ang="0">
                  <a:pos x="0" y="131"/>
                </a:cxn>
                <a:cxn ang="0">
                  <a:pos x="2" y="116"/>
                </a:cxn>
                <a:cxn ang="0">
                  <a:pos x="8" y="109"/>
                </a:cxn>
                <a:cxn ang="0">
                  <a:pos x="25" y="114"/>
                </a:cxn>
                <a:cxn ang="0">
                  <a:pos x="44" y="124"/>
                </a:cxn>
                <a:cxn ang="0">
                  <a:pos x="57" y="130"/>
                </a:cxn>
                <a:cxn ang="0">
                  <a:pos x="59" y="126"/>
                </a:cxn>
                <a:cxn ang="0">
                  <a:pos x="59" y="112"/>
                </a:cxn>
                <a:cxn ang="0">
                  <a:pos x="59" y="97"/>
                </a:cxn>
                <a:cxn ang="0">
                  <a:pos x="59" y="80"/>
                </a:cxn>
                <a:cxn ang="0">
                  <a:pos x="66" y="73"/>
                </a:cxn>
                <a:cxn ang="0">
                  <a:pos x="85" y="84"/>
                </a:cxn>
                <a:cxn ang="0">
                  <a:pos x="91" y="48"/>
                </a:cxn>
                <a:cxn ang="0">
                  <a:pos x="222" y="0"/>
                </a:cxn>
              </a:cxnLst>
              <a:rect l="0" t="0" r="r" b="b"/>
              <a:pathLst>
                <a:path w="234" h="285">
                  <a:moveTo>
                    <a:pt x="222" y="0"/>
                  </a:moveTo>
                  <a:lnTo>
                    <a:pt x="234" y="55"/>
                  </a:lnTo>
                  <a:lnTo>
                    <a:pt x="169" y="76"/>
                  </a:lnTo>
                  <a:lnTo>
                    <a:pt x="201" y="97"/>
                  </a:lnTo>
                  <a:lnTo>
                    <a:pt x="198" y="99"/>
                  </a:lnTo>
                  <a:lnTo>
                    <a:pt x="184" y="103"/>
                  </a:lnTo>
                  <a:lnTo>
                    <a:pt x="173" y="109"/>
                  </a:lnTo>
                  <a:lnTo>
                    <a:pt x="165" y="114"/>
                  </a:lnTo>
                  <a:lnTo>
                    <a:pt x="161" y="116"/>
                  </a:lnTo>
                  <a:lnTo>
                    <a:pt x="160" y="120"/>
                  </a:lnTo>
                  <a:lnTo>
                    <a:pt x="158" y="126"/>
                  </a:lnTo>
                  <a:lnTo>
                    <a:pt x="158" y="133"/>
                  </a:lnTo>
                  <a:lnTo>
                    <a:pt x="150" y="141"/>
                  </a:lnTo>
                  <a:lnTo>
                    <a:pt x="141" y="152"/>
                  </a:lnTo>
                  <a:lnTo>
                    <a:pt x="129" y="164"/>
                  </a:lnTo>
                  <a:lnTo>
                    <a:pt x="122" y="177"/>
                  </a:lnTo>
                  <a:lnTo>
                    <a:pt x="118" y="190"/>
                  </a:lnTo>
                  <a:lnTo>
                    <a:pt x="120" y="202"/>
                  </a:lnTo>
                  <a:lnTo>
                    <a:pt x="125" y="213"/>
                  </a:lnTo>
                  <a:lnTo>
                    <a:pt x="137" y="223"/>
                  </a:lnTo>
                  <a:lnTo>
                    <a:pt x="144" y="228"/>
                  </a:lnTo>
                  <a:lnTo>
                    <a:pt x="152" y="234"/>
                  </a:lnTo>
                  <a:lnTo>
                    <a:pt x="158" y="238"/>
                  </a:lnTo>
                  <a:lnTo>
                    <a:pt x="161" y="240"/>
                  </a:lnTo>
                  <a:lnTo>
                    <a:pt x="129" y="242"/>
                  </a:lnTo>
                  <a:lnTo>
                    <a:pt x="97" y="285"/>
                  </a:lnTo>
                  <a:lnTo>
                    <a:pt x="8" y="244"/>
                  </a:lnTo>
                  <a:lnTo>
                    <a:pt x="8" y="242"/>
                  </a:lnTo>
                  <a:lnTo>
                    <a:pt x="8" y="238"/>
                  </a:lnTo>
                  <a:lnTo>
                    <a:pt x="11" y="230"/>
                  </a:lnTo>
                  <a:lnTo>
                    <a:pt x="13" y="225"/>
                  </a:lnTo>
                  <a:lnTo>
                    <a:pt x="13" y="213"/>
                  </a:lnTo>
                  <a:lnTo>
                    <a:pt x="15" y="206"/>
                  </a:lnTo>
                  <a:lnTo>
                    <a:pt x="15" y="194"/>
                  </a:lnTo>
                  <a:lnTo>
                    <a:pt x="13" y="185"/>
                  </a:lnTo>
                  <a:lnTo>
                    <a:pt x="9" y="173"/>
                  </a:lnTo>
                  <a:lnTo>
                    <a:pt x="8" y="162"/>
                  </a:lnTo>
                  <a:lnTo>
                    <a:pt x="4" y="150"/>
                  </a:lnTo>
                  <a:lnTo>
                    <a:pt x="4" y="141"/>
                  </a:lnTo>
                  <a:lnTo>
                    <a:pt x="0" y="131"/>
                  </a:lnTo>
                  <a:lnTo>
                    <a:pt x="0" y="124"/>
                  </a:lnTo>
                  <a:lnTo>
                    <a:pt x="2" y="116"/>
                  </a:lnTo>
                  <a:lnTo>
                    <a:pt x="6" y="112"/>
                  </a:lnTo>
                  <a:lnTo>
                    <a:pt x="8" y="109"/>
                  </a:lnTo>
                  <a:lnTo>
                    <a:pt x="15" y="112"/>
                  </a:lnTo>
                  <a:lnTo>
                    <a:pt x="25" y="114"/>
                  </a:lnTo>
                  <a:lnTo>
                    <a:pt x="36" y="120"/>
                  </a:lnTo>
                  <a:lnTo>
                    <a:pt x="44" y="124"/>
                  </a:lnTo>
                  <a:lnTo>
                    <a:pt x="53" y="128"/>
                  </a:lnTo>
                  <a:lnTo>
                    <a:pt x="57" y="130"/>
                  </a:lnTo>
                  <a:lnTo>
                    <a:pt x="61" y="130"/>
                  </a:lnTo>
                  <a:lnTo>
                    <a:pt x="59" y="126"/>
                  </a:lnTo>
                  <a:lnTo>
                    <a:pt x="59" y="120"/>
                  </a:lnTo>
                  <a:lnTo>
                    <a:pt x="59" y="112"/>
                  </a:lnTo>
                  <a:lnTo>
                    <a:pt x="59" y="105"/>
                  </a:lnTo>
                  <a:lnTo>
                    <a:pt x="59" y="97"/>
                  </a:lnTo>
                  <a:lnTo>
                    <a:pt x="59" y="90"/>
                  </a:lnTo>
                  <a:lnTo>
                    <a:pt x="59" y="80"/>
                  </a:lnTo>
                  <a:lnTo>
                    <a:pt x="61" y="76"/>
                  </a:lnTo>
                  <a:lnTo>
                    <a:pt x="66" y="73"/>
                  </a:lnTo>
                  <a:lnTo>
                    <a:pt x="76" y="80"/>
                  </a:lnTo>
                  <a:lnTo>
                    <a:pt x="85" y="84"/>
                  </a:lnTo>
                  <a:lnTo>
                    <a:pt x="93" y="86"/>
                  </a:lnTo>
                  <a:lnTo>
                    <a:pt x="91" y="48"/>
                  </a:lnTo>
                  <a:lnTo>
                    <a:pt x="222" y="0"/>
                  </a:lnTo>
                  <a:lnTo>
                    <a:pt x="222" y="0"/>
                  </a:lnTo>
                  <a:close/>
                </a:path>
              </a:pathLst>
            </a:custGeom>
            <a:solidFill>
              <a:srgbClr val="F59E91"/>
            </a:solidFill>
            <a:ln w="9525">
              <a:noFill/>
              <a:round/>
            </a:ln>
          </p:spPr>
          <p:txBody>
            <a:bodyPr/>
            <a:lstStyle/>
            <a:p>
              <a:endParaRPr lang="en-US"/>
            </a:p>
          </p:txBody>
        </p:sp>
        <p:sp>
          <p:nvSpPr>
            <p:cNvPr id="607250" name="Freeform 18"/>
            <p:cNvSpPr/>
            <p:nvPr/>
          </p:nvSpPr>
          <p:spPr bwMode="auto">
            <a:xfrm>
              <a:off x="3756" y="2130"/>
              <a:ext cx="872" cy="264"/>
            </a:xfrm>
            <a:custGeom>
              <a:avLst/>
              <a:gdLst/>
              <a:ahLst/>
              <a:cxnLst>
                <a:cxn ang="0">
                  <a:pos x="29" y="0"/>
                </a:cxn>
                <a:cxn ang="0">
                  <a:pos x="1004" y="432"/>
                </a:cxn>
                <a:cxn ang="0">
                  <a:pos x="1403" y="491"/>
                </a:cxn>
                <a:cxn ang="0">
                  <a:pos x="2133" y="453"/>
                </a:cxn>
                <a:cxn ang="0">
                  <a:pos x="2056" y="578"/>
                </a:cxn>
                <a:cxn ang="0">
                  <a:pos x="2048" y="578"/>
                </a:cxn>
                <a:cxn ang="0">
                  <a:pos x="2035" y="582"/>
                </a:cxn>
                <a:cxn ang="0">
                  <a:pos x="2012" y="586"/>
                </a:cxn>
                <a:cxn ang="0">
                  <a:pos x="1981" y="592"/>
                </a:cxn>
                <a:cxn ang="0">
                  <a:pos x="1943" y="598"/>
                </a:cxn>
                <a:cxn ang="0">
                  <a:pos x="1898" y="605"/>
                </a:cxn>
                <a:cxn ang="0">
                  <a:pos x="1846" y="613"/>
                </a:cxn>
                <a:cxn ang="0">
                  <a:pos x="1793" y="620"/>
                </a:cxn>
                <a:cxn ang="0">
                  <a:pos x="1732" y="626"/>
                </a:cxn>
                <a:cxn ang="0">
                  <a:pos x="1668" y="634"/>
                </a:cxn>
                <a:cxn ang="0">
                  <a:pos x="1599" y="639"/>
                </a:cxn>
                <a:cxn ang="0">
                  <a:pos x="1531" y="643"/>
                </a:cxn>
                <a:cxn ang="0">
                  <a:pos x="1460" y="645"/>
                </a:cxn>
                <a:cxn ang="0">
                  <a:pos x="1390" y="647"/>
                </a:cxn>
                <a:cxn ang="0">
                  <a:pos x="1318" y="645"/>
                </a:cxn>
                <a:cxn ang="0">
                  <a:pos x="1249" y="643"/>
                </a:cxn>
                <a:cxn ang="0">
                  <a:pos x="1177" y="636"/>
                </a:cxn>
                <a:cxn ang="0">
                  <a:pos x="1111" y="630"/>
                </a:cxn>
                <a:cxn ang="0">
                  <a:pos x="1044" y="618"/>
                </a:cxn>
                <a:cxn ang="0">
                  <a:pos x="981" y="607"/>
                </a:cxn>
                <a:cxn ang="0">
                  <a:pos x="921" y="594"/>
                </a:cxn>
                <a:cxn ang="0">
                  <a:pos x="864" y="580"/>
                </a:cxn>
                <a:cxn ang="0">
                  <a:pos x="810" y="565"/>
                </a:cxn>
                <a:cxn ang="0">
                  <a:pos x="761" y="554"/>
                </a:cxn>
                <a:cxn ang="0">
                  <a:pos x="715" y="537"/>
                </a:cxn>
                <a:cxn ang="0">
                  <a:pos x="675" y="525"/>
                </a:cxn>
                <a:cxn ang="0">
                  <a:pos x="641" y="512"/>
                </a:cxn>
                <a:cxn ang="0">
                  <a:pos x="611" y="502"/>
                </a:cxn>
                <a:cxn ang="0">
                  <a:pos x="586" y="493"/>
                </a:cxn>
                <a:cxn ang="0">
                  <a:pos x="569" y="485"/>
                </a:cxn>
                <a:cxn ang="0">
                  <a:pos x="559" y="482"/>
                </a:cxn>
                <a:cxn ang="0">
                  <a:pos x="556" y="482"/>
                </a:cxn>
                <a:cxn ang="0">
                  <a:pos x="0" y="69"/>
                </a:cxn>
                <a:cxn ang="0">
                  <a:pos x="0" y="16"/>
                </a:cxn>
                <a:cxn ang="0">
                  <a:pos x="29" y="0"/>
                </a:cxn>
                <a:cxn ang="0">
                  <a:pos x="29" y="0"/>
                </a:cxn>
              </a:cxnLst>
              <a:rect l="0" t="0" r="r" b="b"/>
              <a:pathLst>
                <a:path w="2133" h="647">
                  <a:moveTo>
                    <a:pt x="29" y="0"/>
                  </a:moveTo>
                  <a:lnTo>
                    <a:pt x="1004" y="432"/>
                  </a:lnTo>
                  <a:lnTo>
                    <a:pt x="1403" y="491"/>
                  </a:lnTo>
                  <a:lnTo>
                    <a:pt x="2133" y="453"/>
                  </a:lnTo>
                  <a:lnTo>
                    <a:pt x="2056" y="578"/>
                  </a:lnTo>
                  <a:lnTo>
                    <a:pt x="2048" y="578"/>
                  </a:lnTo>
                  <a:lnTo>
                    <a:pt x="2035" y="582"/>
                  </a:lnTo>
                  <a:lnTo>
                    <a:pt x="2012" y="586"/>
                  </a:lnTo>
                  <a:lnTo>
                    <a:pt x="1981" y="592"/>
                  </a:lnTo>
                  <a:lnTo>
                    <a:pt x="1943" y="598"/>
                  </a:lnTo>
                  <a:lnTo>
                    <a:pt x="1898" y="605"/>
                  </a:lnTo>
                  <a:lnTo>
                    <a:pt x="1846" y="613"/>
                  </a:lnTo>
                  <a:lnTo>
                    <a:pt x="1793" y="620"/>
                  </a:lnTo>
                  <a:lnTo>
                    <a:pt x="1732" y="626"/>
                  </a:lnTo>
                  <a:lnTo>
                    <a:pt x="1668" y="634"/>
                  </a:lnTo>
                  <a:lnTo>
                    <a:pt x="1599" y="639"/>
                  </a:lnTo>
                  <a:lnTo>
                    <a:pt x="1531" y="643"/>
                  </a:lnTo>
                  <a:lnTo>
                    <a:pt x="1460" y="645"/>
                  </a:lnTo>
                  <a:lnTo>
                    <a:pt x="1390" y="647"/>
                  </a:lnTo>
                  <a:lnTo>
                    <a:pt x="1318" y="645"/>
                  </a:lnTo>
                  <a:lnTo>
                    <a:pt x="1249" y="643"/>
                  </a:lnTo>
                  <a:lnTo>
                    <a:pt x="1177" y="636"/>
                  </a:lnTo>
                  <a:lnTo>
                    <a:pt x="1111" y="630"/>
                  </a:lnTo>
                  <a:lnTo>
                    <a:pt x="1044" y="618"/>
                  </a:lnTo>
                  <a:lnTo>
                    <a:pt x="981" y="607"/>
                  </a:lnTo>
                  <a:lnTo>
                    <a:pt x="921" y="594"/>
                  </a:lnTo>
                  <a:lnTo>
                    <a:pt x="864" y="580"/>
                  </a:lnTo>
                  <a:lnTo>
                    <a:pt x="810" y="565"/>
                  </a:lnTo>
                  <a:lnTo>
                    <a:pt x="761" y="554"/>
                  </a:lnTo>
                  <a:lnTo>
                    <a:pt x="715" y="537"/>
                  </a:lnTo>
                  <a:lnTo>
                    <a:pt x="675" y="525"/>
                  </a:lnTo>
                  <a:lnTo>
                    <a:pt x="641" y="512"/>
                  </a:lnTo>
                  <a:lnTo>
                    <a:pt x="611" y="502"/>
                  </a:lnTo>
                  <a:lnTo>
                    <a:pt x="586" y="493"/>
                  </a:lnTo>
                  <a:lnTo>
                    <a:pt x="569" y="485"/>
                  </a:lnTo>
                  <a:lnTo>
                    <a:pt x="559" y="482"/>
                  </a:lnTo>
                  <a:lnTo>
                    <a:pt x="556" y="482"/>
                  </a:lnTo>
                  <a:lnTo>
                    <a:pt x="0" y="69"/>
                  </a:lnTo>
                  <a:lnTo>
                    <a:pt x="0" y="16"/>
                  </a:lnTo>
                  <a:lnTo>
                    <a:pt x="29" y="0"/>
                  </a:lnTo>
                  <a:lnTo>
                    <a:pt x="29" y="0"/>
                  </a:lnTo>
                  <a:close/>
                </a:path>
              </a:pathLst>
            </a:custGeom>
            <a:solidFill>
              <a:srgbClr val="E6B380"/>
            </a:solidFill>
            <a:ln w="9525">
              <a:noFill/>
              <a:round/>
            </a:ln>
          </p:spPr>
          <p:txBody>
            <a:bodyPr/>
            <a:lstStyle/>
            <a:p>
              <a:endParaRPr lang="en-US"/>
            </a:p>
          </p:txBody>
        </p:sp>
        <p:sp>
          <p:nvSpPr>
            <p:cNvPr id="607251" name="Freeform 19"/>
            <p:cNvSpPr/>
            <p:nvPr/>
          </p:nvSpPr>
          <p:spPr bwMode="auto">
            <a:xfrm>
              <a:off x="3750" y="2004"/>
              <a:ext cx="1051" cy="365"/>
            </a:xfrm>
            <a:custGeom>
              <a:avLst/>
              <a:gdLst/>
              <a:ahLst/>
              <a:cxnLst>
                <a:cxn ang="0">
                  <a:pos x="2572" y="660"/>
                </a:cxn>
                <a:cxn ang="0">
                  <a:pos x="2561" y="622"/>
                </a:cxn>
                <a:cxn ang="0">
                  <a:pos x="2548" y="565"/>
                </a:cxn>
                <a:cxn ang="0">
                  <a:pos x="2525" y="495"/>
                </a:cxn>
                <a:cxn ang="0">
                  <a:pos x="2504" y="428"/>
                </a:cxn>
                <a:cxn ang="0">
                  <a:pos x="2476" y="367"/>
                </a:cxn>
                <a:cxn ang="0">
                  <a:pos x="2422" y="320"/>
                </a:cxn>
                <a:cxn ang="0">
                  <a:pos x="2337" y="274"/>
                </a:cxn>
                <a:cxn ang="0">
                  <a:pos x="2230" y="236"/>
                </a:cxn>
                <a:cxn ang="0">
                  <a:pos x="2109" y="198"/>
                </a:cxn>
                <a:cxn ang="0">
                  <a:pos x="1983" y="160"/>
                </a:cxn>
                <a:cxn ang="0">
                  <a:pos x="1860" y="116"/>
                </a:cxn>
                <a:cxn ang="0">
                  <a:pos x="1742" y="80"/>
                </a:cxn>
                <a:cxn ang="0">
                  <a:pos x="1624" y="48"/>
                </a:cxn>
                <a:cxn ang="0">
                  <a:pos x="1495" y="23"/>
                </a:cxn>
                <a:cxn ang="0">
                  <a:pos x="1343" y="8"/>
                </a:cxn>
                <a:cxn ang="0">
                  <a:pos x="1158" y="0"/>
                </a:cxn>
                <a:cxn ang="0">
                  <a:pos x="953" y="2"/>
                </a:cxn>
                <a:cxn ang="0">
                  <a:pos x="740" y="16"/>
                </a:cxn>
                <a:cxn ang="0">
                  <a:pos x="533" y="37"/>
                </a:cxn>
                <a:cxn ang="0">
                  <a:pos x="348" y="63"/>
                </a:cxn>
                <a:cxn ang="0">
                  <a:pos x="198" y="97"/>
                </a:cxn>
                <a:cxn ang="0">
                  <a:pos x="94" y="135"/>
                </a:cxn>
                <a:cxn ang="0">
                  <a:pos x="29" y="179"/>
                </a:cxn>
                <a:cxn ang="0">
                  <a:pos x="0" y="227"/>
                </a:cxn>
                <a:cxn ang="0">
                  <a:pos x="6" y="274"/>
                </a:cxn>
                <a:cxn ang="0">
                  <a:pos x="42" y="327"/>
                </a:cxn>
                <a:cxn ang="0">
                  <a:pos x="105" y="386"/>
                </a:cxn>
                <a:cxn ang="0">
                  <a:pos x="198" y="457"/>
                </a:cxn>
                <a:cxn ang="0">
                  <a:pos x="310" y="533"/>
                </a:cxn>
                <a:cxn ang="0">
                  <a:pos x="436" y="611"/>
                </a:cxn>
                <a:cxn ang="0">
                  <a:pos x="565" y="685"/>
                </a:cxn>
                <a:cxn ang="0">
                  <a:pos x="702" y="751"/>
                </a:cxn>
                <a:cxn ang="0">
                  <a:pos x="860" y="810"/>
                </a:cxn>
                <a:cxn ang="0">
                  <a:pos x="1040" y="856"/>
                </a:cxn>
                <a:cxn ang="0">
                  <a:pos x="1238" y="883"/>
                </a:cxn>
                <a:cxn ang="0">
                  <a:pos x="1451" y="894"/>
                </a:cxn>
                <a:cxn ang="0">
                  <a:pos x="1675" y="877"/>
                </a:cxn>
                <a:cxn ang="0">
                  <a:pos x="1920" y="837"/>
                </a:cxn>
                <a:cxn ang="0">
                  <a:pos x="2160" y="782"/>
                </a:cxn>
                <a:cxn ang="0">
                  <a:pos x="2371" y="729"/>
                </a:cxn>
                <a:cxn ang="0">
                  <a:pos x="2517" y="685"/>
                </a:cxn>
                <a:cxn ang="0">
                  <a:pos x="2574" y="670"/>
                </a:cxn>
              </a:cxnLst>
              <a:rect l="0" t="0" r="r" b="b"/>
              <a:pathLst>
                <a:path w="2574" h="894">
                  <a:moveTo>
                    <a:pt x="2574" y="670"/>
                  </a:moveTo>
                  <a:lnTo>
                    <a:pt x="2572" y="668"/>
                  </a:lnTo>
                  <a:lnTo>
                    <a:pt x="2572" y="660"/>
                  </a:lnTo>
                  <a:lnTo>
                    <a:pt x="2569" y="651"/>
                  </a:lnTo>
                  <a:lnTo>
                    <a:pt x="2567" y="639"/>
                  </a:lnTo>
                  <a:lnTo>
                    <a:pt x="2561" y="622"/>
                  </a:lnTo>
                  <a:lnTo>
                    <a:pt x="2557" y="605"/>
                  </a:lnTo>
                  <a:lnTo>
                    <a:pt x="2552" y="584"/>
                  </a:lnTo>
                  <a:lnTo>
                    <a:pt x="2548" y="565"/>
                  </a:lnTo>
                  <a:lnTo>
                    <a:pt x="2540" y="542"/>
                  </a:lnTo>
                  <a:lnTo>
                    <a:pt x="2533" y="518"/>
                  </a:lnTo>
                  <a:lnTo>
                    <a:pt x="2525" y="495"/>
                  </a:lnTo>
                  <a:lnTo>
                    <a:pt x="2519" y="472"/>
                  </a:lnTo>
                  <a:lnTo>
                    <a:pt x="2512" y="449"/>
                  </a:lnTo>
                  <a:lnTo>
                    <a:pt x="2504" y="428"/>
                  </a:lnTo>
                  <a:lnTo>
                    <a:pt x="2496" y="405"/>
                  </a:lnTo>
                  <a:lnTo>
                    <a:pt x="2487" y="388"/>
                  </a:lnTo>
                  <a:lnTo>
                    <a:pt x="2476" y="367"/>
                  </a:lnTo>
                  <a:lnTo>
                    <a:pt x="2462" y="352"/>
                  </a:lnTo>
                  <a:lnTo>
                    <a:pt x="2443" y="335"/>
                  </a:lnTo>
                  <a:lnTo>
                    <a:pt x="2422" y="320"/>
                  </a:lnTo>
                  <a:lnTo>
                    <a:pt x="2394" y="303"/>
                  </a:lnTo>
                  <a:lnTo>
                    <a:pt x="2367" y="289"/>
                  </a:lnTo>
                  <a:lnTo>
                    <a:pt x="2337" y="274"/>
                  </a:lnTo>
                  <a:lnTo>
                    <a:pt x="2304" y="263"/>
                  </a:lnTo>
                  <a:lnTo>
                    <a:pt x="2268" y="250"/>
                  </a:lnTo>
                  <a:lnTo>
                    <a:pt x="2230" y="236"/>
                  </a:lnTo>
                  <a:lnTo>
                    <a:pt x="2190" y="223"/>
                  </a:lnTo>
                  <a:lnTo>
                    <a:pt x="2152" y="211"/>
                  </a:lnTo>
                  <a:lnTo>
                    <a:pt x="2109" y="198"/>
                  </a:lnTo>
                  <a:lnTo>
                    <a:pt x="2069" y="185"/>
                  </a:lnTo>
                  <a:lnTo>
                    <a:pt x="2025" y="173"/>
                  </a:lnTo>
                  <a:lnTo>
                    <a:pt x="1983" y="160"/>
                  </a:lnTo>
                  <a:lnTo>
                    <a:pt x="1939" y="145"/>
                  </a:lnTo>
                  <a:lnTo>
                    <a:pt x="1900" y="130"/>
                  </a:lnTo>
                  <a:lnTo>
                    <a:pt x="1860" y="116"/>
                  </a:lnTo>
                  <a:lnTo>
                    <a:pt x="1820" y="105"/>
                  </a:lnTo>
                  <a:lnTo>
                    <a:pt x="1782" y="92"/>
                  </a:lnTo>
                  <a:lnTo>
                    <a:pt x="1742" y="80"/>
                  </a:lnTo>
                  <a:lnTo>
                    <a:pt x="1704" y="69"/>
                  </a:lnTo>
                  <a:lnTo>
                    <a:pt x="1666" y="59"/>
                  </a:lnTo>
                  <a:lnTo>
                    <a:pt x="1624" y="48"/>
                  </a:lnTo>
                  <a:lnTo>
                    <a:pt x="1582" y="40"/>
                  </a:lnTo>
                  <a:lnTo>
                    <a:pt x="1538" y="31"/>
                  </a:lnTo>
                  <a:lnTo>
                    <a:pt x="1495" y="23"/>
                  </a:lnTo>
                  <a:lnTo>
                    <a:pt x="1445" y="16"/>
                  </a:lnTo>
                  <a:lnTo>
                    <a:pt x="1396" y="12"/>
                  </a:lnTo>
                  <a:lnTo>
                    <a:pt x="1343" y="8"/>
                  </a:lnTo>
                  <a:lnTo>
                    <a:pt x="1285" y="4"/>
                  </a:lnTo>
                  <a:lnTo>
                    <a:pt x="1223" y="0"/>
                  </a:lnTo>
                  <a:lnTo>
                    <a:pt x="1158" y="0"/>
                  </a:lnTo>
                  <a:lnTo>
                    <a:pt x="1092" y="0"/>
                  </a:lnTo>
                  <a:lnTo>
                    <a:pt x="1025" y="0"/>
                  </a:lnTo>
                  <a:lnTo>
                    <a:pt x="953" y="2"/>
                  </a:lnTo>
                  <a:lnTo>
                    <a:pt x="882" y="6"/>
                  </a:lnTo>
                  <a:lnTo>
                    <a:pt x="810" y="10"/>
                  </a:lnTo>
                  <a:lnTo>
                    <a:pt x="740" y="16"/>
                  </a:lnTo>
                  <a:lnTo>
                    <a:pt x="670" y="19"/>
                  </a:lnTo>
                  <a:lnTo>
                    <a:pt x="601" y="27"/>
                  </a:lnTo>
                  <a:lnTo>
                    <a:pt x="533" y="37"/>
                  </a:lnTo>
                  <a:lnTo>
                    <a:pt x="468" y="44"/>
                  </a:lnTo>
                  <a:lnTo>
                    <a:pt x="405" y="52"/>
                  </a:lnTo>
                  <a:lnTo>
                    <a:pt x="348" y="63"/>
                  </a:lnTo>
                  <a:lnTo>
                    <a:pt x="293" y="75"/>
                  </a:lnTo>
                  <a:lnTo>
                    <a:pt x="244" y="86"/>
                  </a:lnTo>
                  <a:lnTo>
                    <a:pt x="198" y="97"/>
                  </a:lnTo>
                  <a:lnTo>
                    <a:pt x="158" y="109"/>
                  </a:lnTo>
                  <a:lnTo>
                    <a:pt x="122" y="122"/>
                  </a:lnTo>
                  <a:lnTo>
                    <a:pt x="94" y="135"/>
                  </a:lnTo>
                  <a:lnTo>
                    <a:pt x="67" y="149"/>
                  </a:lnTo>
                  <a:lnTo>
                    <a:pt x="46" y="164"/>
                  </a:lnTo>
                  <a:lnTo>
                    <a:pt x="29" y="179"/>
                  </a:lnTo>
                  <a:lnTo>
                    <a:pt x="17" y="194"/>
                  </a:lnTo>
                  <a:lnTo>
                    <a:pt x="6" y="210"/>
                  </a:lnTo>
                  <a:lnTo>
                    <a:pt x="0" y="227"/>
                  </a:lnTo>
                  <a:lnTo>
                    <a:pt x="0" y="242"/>
                  </a:lnTo>
                  <a:lnTo>
                    <a:pt x="2" y="259"/>
                  </a:lnTo>
                  <a:lnTo>
                    <a:pt x="6" y="274"/>
                  </a:lnTo>
                  <a:lnTo>
                    <a:pt x="16" y="293"/>
                  </a:lnTo>
                  <a:lnTo>
                    <a:pt x="27" y="310"/>
                  </a:lnTo>
                  <a:lnTo>
                    <a:pt x="42" y="327"/>
                  </a:lnTo>
                  <a:lnTo>
                    <a:pt x="59" y="345"/>
                  </a:lnTo>
                  <a:lnTo>
                    <a:pt x="82" y="366"/>
                  </a:lnTo>
                  <a:lnTo>
                    <a:pt x="105" y="386"/>
                  </a:lnTo>
                  <a:lnTo>
                    <a:pt x="133" y="409"/>
                  </a:lnTo>
                  <a:lnTo>
                    <a:pt x="164" y="432"/>
                  </a:lnTo>
                  <a:lnTo>
                    <a:pt x="198" y="457"/>
                  </a:lnTo>
                  <a:lnTo>
                    <a:pt x="234" y="481"/>
                  </a:lnTo>
                  <a:lnTo>
                    <a:pt x="272" y="508"/>
                  </a:lnTo>
                  <a:lnTo>
                    <a:pt x="310" y="533"/>
                  </a:lnTo>
                  <a:lnTo>
                    <a:pt x="352" y="558"/>
                  </a:lnTo>
                  <a:lnTo>
                    <a:pt x="392" y="584"/>
                  </a:lnTo>
                  <a:lnTo>
                    <a:pt x="436" y="611"/>
                  </a:lnTo>
                  <a:lnTo>
                    <a:pt x="479" y="636"/>
                  </a:lnTo>
                  <a:lnTo>
                    <a:pt x="523" y="660"/>
                  </a:lnTo>
                  <a:lnTo>
                    <a:pt x="565" y="685"/>
                  </a:lnTo>
                  <a:lnTo>
                    <a:pt x="611" y="710"/>
                  </a:lnTo>
                  <a:lnTo>
                    <a:pt x="654" y="731"/>
                  </a:lnTo>
                  <a:lnTo>
                    <a:pt x="702" y="751"/>
                  </a:lnTo>
                  <a:lnTo>
                    <a:pt x="751" y="772"/>
                  </a:lnTo>
                  <a:lnTo>
                    <a:pt x="805" y="793"/>
                  </a:lnTo>
                  <a:lnTo>
                    <a:pt x="860" y="810"/>
                  </a:lnTo>
                  <a:lnTo>
                    <a:pt x="919" y="828"/>
                  </a:lnTo>
                  <a:lnTo>
                    <a:pt x="978" y="841"/>
                  </a:lnTo>
                  <a:lnTo>
                    <a:pt x="1040" y="856"/>
                  </a:lnTo>
                  <a:lnTo>
                    <a:pt x="1105" y="866"/>
                  </a:lnTo>
                  <a:lnTo>
                    <a:pt x="1170" y="877"/>
                  </a:lnTo>
                  <a:lnTo>
                    <a:pt x="1238" y="883"/>
                  </a:lnTo>
                  <a:lnTo>
                    <a:pt x="1308" y="890"/>
                  </a:lnTo>
                  <a:lnTo>
                    <a:pt x="1379" y="892"/>
                  </a:lnTo>
                  <a:lnTo>
                    <a:pt x="1451" y="894"/>
                  </a:lnTo>
                  <a:lnTo>
                    <a:pt x="1525" y="890"/>
                  </a:lnTo>
                  <a:lnTo>
                    <a:pt x="1601" y="886"/>
                  </a:lnTo>
                  <a:lnTo>
                    <a:pt x="1675" y="877"/>
                  </a:lnTo>
                  <a:lnTo>
                    <a:pt x="1755" y="866"/>
                  </a:lnTo>
                  <a:lnTo>
                    <a:pt x="1837" y="852"/>
                  </a:lnTo>
                  <a:lnTo>
                    <a:pt x="1920" y="837"/>
                  </a:lnTo>
                  <a:lnTo>
                    <a:pt x="2000" y="818"/>
                  </a:lnTo>
                  <a:lnTo>
                    <a:pt x="2082" y="801"/>
                  </a:lnTo>
                  <a:lnTo>
                    <a:pt x="2160" y="782"/>
                  </a:lnTo>
                  <a:lnTo>
                    <a:pt x="2236" y="765"/>
                  </a:lnTo>
                  <a:lnTo>
                    <a:pt x="2304" y="744"/>
                  </a:lnTo>
                  <a:lnTo>
                    <a:pt x="2371" y="729"/>
                  </a:lnTo>
                  <a:lnTo>
                    <a:pt x="2428" y="712"/>
                  </a:lnTo>
                  <a:lnTo>
                    <a:pt x="2477" y="698"/>
                  </a:lnTo>
                  <a:lnTo>
                    <a:pt x="2517" y="685"/>
                  </a:lnTo>
                  <a:lnTo>
                    <a:pt x="2548" y="675"/>
                  </a:lnTo>
                  <a:lnTo>
                    <a:pt x="2567" y="672"/>
                  </a:lnTo>
                  <a:lnTo>
                    <a:pt x="2574" y="670"/>
                  </a:lnTo>
                  <a:lnTo>
                    <a:pt x="2574" y="670"/>
                  </a:lnTo>
                  <a:close/>
                </a:path>
              </a:pathLst>
            </a:custGeom>
            <a:solidFill>
              <a:srgbClr val="FFE6B3"/>
            </a:solidFill>
            <a:ln w="9525">
              <a:noFill/>
              <a:round/>
            </a:ln>
          </p:spPr>
          <p:txBody>
            <a:bodyPr/>
            <a:lstStyle/>
            <a:p>
              <a:endParaRPr lang="en-US"/>
            </a:p>
          </p:txBody>
        </p:sp>
        <p:sp>
          <p:nvSpPr>
            <p:cNvPr id="607252" name="Freeform 20"/>
            <p:cNvSpPr/>
            <p:nvPr/>
          </p:nvSpPr>
          <p:spPr bwMode="auto">
            <a:xfrm>
              <a:off x="3591" y="2338"/>
              <a:ext cx="204" cy="95"/>
            </a:xfrm>
            <a:custGeom>
              <a:avLst/>
              <a:gdLst/>
              <a:ahLst/>
              <a:cxnLst>
                <a:cxn ang="0">
                  <a:pos x="192" y="103"/>
                </a:cxn>
                <a:cxn ang="0">
                  <a:pos x="182" y="105"/>
                </a:cxn>
                <a:cxn ang="0">
                  <a:pos x="171" y="107"/>
                </a:cxn>
                <a:cxn ang="0">
                  <a:pos x="155" y="110"/>
                </a:cxn>
                <a:cxn ang="0">
                  <a:pos x="138" y="112"/>
                </a:cxn>
                <a:cxn ang="0">
                  <a:pos x="121" y="114"/>
                </a:cxn>
                <a:cxn ang="0">
                  <a:pos x="102" y="118"/>
                </a:cxn>
                <a:cxn ang="0">
                  <a:pos x="81" y="122"/>
                </a:cxn>
                <a:cxn ang="0">
                  <a:pos x="62" y="122"/>
                </a:cxn>
                <a:cxn ang="0">
                  <a:pos x="49" y="124"/>
                </a:cxn>
                <a:cxn ang="0">
                  <a:pos x="30" y="126"/>
                </a:cxn>
                <a:cxn ang="0">
                  <a:pos x="19" y="126"/>
                </a:cxn>
                <a:cxn ang="0">
                  <a:pos x="9" y="147"/>
                </a:cxn>
                <a:cxn ang="0">
                  <a:pos x="1" y="192"/>
                </a:cxn>
                <a:cxn ang="0">
                  <a:pos x="17" y="211"/>
                </a:cxn>
                <a:cxn ang="0">
                  <a:pos x="34" y="207"/>
                </a:cxn>
                <a:cxn ang="0">
                  <a:pos x="60" y="204"/>
                </a:cxn>
                <a:cxn ang="0">
                  <a:pos x="89" y="198"/>
                </a:cxn>
                <a:cxn ang="0">
                  <a:pos x="123" y="196"/>
                </a:cxn>
                <a:cxn ang="0">
                  <a:pos x="159" y="192"/>
                </a:cxn>
                <a:cxn ang="0">
                  <a:pos x="199" y="192"/>
                </a:cxn>
                <a:cxn ang="0">
                  <a:pos x="235" y="192"/>
                </a:cxn>
                <a:cxn ang="0">
                  <a:pos x="275" y="196"/>
                </a:cxn>
                <a:cxn ang="0">
                  <a:pos x="311" y="204"/>
                </a:cxn>
                <a:cxn ang="0">
                  <a:pos x="347" y="211"/>
                </a:cxn>
                <a:cxn ang="0">
                  <a:pos x="376" y="219"/>
                </a:cxn>
                <a:cxn ang="0">
                  <a:pos x="401" y="228"/>
                </a:cxn>
                <a:cxn ang="0">
                  <a:pos x="416" y="232"/>
                </a:cxn>
                <a:cxn ang="0">
                  <a:pos x="424" y="236"/>
                </a:cxn>
                <a:cxn ang="0">
                  <a:pos x="300" y="158"/>
                </a:cxn>
                <a:cxn ang="0">
                  <a:pos x="308" y="158"/>
                </a:cxn>
                <a:cxn ang="0">
                  <a:pos x="319" y="158"/>
                </a:cxn>
                <a:cxn ang="0">
                  <a:pos x="332" y="158"/>
                </a:cxn>
                <a:cxn ang="0">
                  <a:pos x="347" y="156"/>
                </a:cxn>
                <a:cxn ang="0">
                  <a:pos x="365" y="156"/>
                </a:cxn>
                <a:cxn ang="0">
                  <a:pos x="384" y="156"/>
                </a:cxn>
                <a:cxn ang="0">
                  <a:pos x="404" y="156"/>
                </a:cxn>
                <a:cxn ang="0">
                  <a:pos x="420" y="154"/>
                </a:cxn>
                <a:cxn ang="0">
                  <a:pos x="439" y="154"/>
                </a:cxn>
                <a:cxn ang="0">
                  <a:pos x="452" y="154"/>
                </a:cxn>
                <a:cxn ang="0">
                  <a:pos x="469" y="154"/>
                </a:cxn>
                <a:cxn ang="0">
                  <a:pos x="488" y="154"/>
                </a:cxn>
                <a:cxn ang="0">
                  <a:pos x="498" y="154"/>
                </a:cxn>
                <a:cxn ang="0">
                  <a:pos x="486" y="135"/>
                </a:cxn>
                <a:cxn ang="0">
                  <a:pos x="473" y="131"/>
                </a:cxn>
                <a:cxn ang="0">
                  <a:pos x="460" y="128"/>
                </a:cxn>
                <a:cxn ang="0">
                  <a:pos x="441" y="124"/>
                </a:cxn>
                <a:cxn ang="0">
                  <a:pos x="422" y="120"/>
                </a:cxn>
                <a:cxn ang="0">
                  <a:pos x="401" y="118"/>
                </a:cxn>
                <a:cxn ang="0">
                  <a:pos x="380" y="114"/>
                </a:cxn>
                <a:cxn ang="0">
                  <a:pos x="359" y="112"/>
                </a:cxn>
                <a:cxn ang="0">
                  <a:pos x="340" y="110"/>
                </a:cxn>
                <a:cxn ang="0">
                  <a:pos x="323" y="109"/>
                </a:cxn>
                <a:cxn ang="0">
                  <a:pos x="308" y="107"/>
                </a:cxn>
                <a:cxn ang="0">
                  <a:pos x="292" y="107"/>
                </a:cxn>
                <a:cxn ang="0">
                  <a:pos x="279" y="107"/>
                </a:cxn>
                <a:cxn ang="0">
                  <a:pos x="192" y="0"/>
                </a:cxn>
              </a:cxnLst>
              <a:rect l="0" t="0" r="r" b="b"/>
              <a:pathLst>
                <a:path w="498" h="236">
                  <a:moveTo>
                    <a:pt x="192" y="0"/>
                  </a:moveTo>
                  <a:lnTo>
                    <a:pt x="192" y="103"/>
                  </a:lnTo>
                  <a:lnTo>
                    <a:pt x="188" y="103"/>
                  </a:lnTo>
                  <a:lnTo>
                    <a:pt x="182" y="105"/>
                  </a:lnTo>
                  <a:lnTo>
                    <a:pt x="174" y="105"/>
                  </a:lnTo>
                  <a:lnTo>
                    <a:pt x="171" y="107"/>
                  </a:lnTo>
                  <a:lnTo>
                    <a:pt x="163" y="107"/>
                  </a:lnTo>
                  <a:lnTo>
                    <a:pt x="155" y="110"/>
                  </a:lnTo>
                  <a:lnTo>
                    <a:pt x="146" y="110"/>
                  </a:lnTo>
                  <a:lnTo>
                    <a:pt x="138" y="112"/>
                  </a:lnTo>
                  <a:lnTo>
                    <a:pt x="129" y="112"/>
                  </a:lnTo>
                  <a:lnTo>
                    <a:pt x="121" y="114"/>
                  </a:lnTo>
                  <a:lnTo>
                    <a:pt x="110" y="116"/>
                  </a:lnTo>
                  <a:lnTo>
                    <a:pt x="102" y="118"/>
                  </a:lnTo>
                  <a:lnTo>
                    <a:pt x="91" y="118"/>
                  </a:lnTo>
                  <a:lnTo>
                    <a:pt x="81" y="122"/>
                  </a:lnTo>
                  <a:lnTo>
                    <a:pt x="70" y="122"/>
                  </a:lnTo>
                  <a:lnTo>
                    <a:pt x="62" y="122"/>
                  </a:lnTo>
                  <a:lnTo>
                    <a:pt x="55" y="122"/>
                  </a:lnTo>
                  <a:lnTo>
                    <a:pt x="49" y="124"/>
                  </a:lnTo>
                  <a:lnTo>
                    <a:pt x="38" y="124"/>
                  </a:lnTo>
                  <a:lnTo>
                    <a:pt x="30" y="126"/>
                  </a:lnTo>
                  <a:lnTo>
                    <a:pt x="22" y="126"/>
                  </a:lnTo>
                  <a:lnTo>
                    <a:pt x="19" y="126"/>
                  </a:lnTo>
                  <a:lnTo>
                    <a:pt x="17" y="126"/>
                  </a:lnTo>
                  <a:lnTo>
                    <a:pt x="9" y="147"/>
                  </a:lnTo>
                  <a:lnTo>
                    <a:pt x="161" y="143"/>
                  </a:lnTo>
                  <a:lnTo>
                    <a:pt x="1" y="192"/>
                  </a:lnTo>
                  <a:lnTo>
                    <a:pt x="0" y="213"/>
                  </a:lnTo>
                  <a:lnTo>
                    <a:pt x="17" y="211"/>
                  </a:lnTo>
                  <a:lnTo>
                    <a:pt x="24" y="207"/>
                  </a:lnTo>
                  <a:lnTo>
                    <a:pt x="34" y="207"/>
                  </a:lnTo>
                  <a:lnTo>
                    <a:pt x="45" y="204"/>
                  </a:lnTo>
                  <a:lnTo>
                    <a:pt x="60" y="204"/>
                  </a:lnTo>
                  <a:lnTo>
                    <a:pt x="74" y="200"/>
                  </a:lnTo>
                  <a:lnTo>
                    <a:pt x="89" y="198"/>
                  </a:lnTo>
                  <a:lnTo>
                    <a:pt x="106" y="196"/>
                  </a:lnTo>
                  <a:lnTo>
                    <a:pt x="123" y="196"/>
                  </a:lnTo>
                  <a:lnTo>
                    <a:pt x="142" y="192"/>
                  </a:lnTo>
                  <a:lnTo>
                    <a:pt x="159" y="192"/>
                  </a:lnTo>
                  <a:lnTo>
                    <a:pt x="178" y="192"/>
                  </a:lnTo>
                  <a:lnTo>
                    <a:pt x="199" y="192"/>
                  </a:lnTo>
                  <a:lnTo>
                    <a:pt x="216" y="190"/>
                  </a:lnTo>
                  <a:lnTo>
                    <a:pt x="235" y="192"/>
                  </a:lnTo>
                  <a:lnTo>
                    <a:pt x="254" y="192"/>
                  </a:lnTo>
                  <a:lnTo>
                    <a:pt x="275" y="196"/>
                  </a:lnTo>
                  <a:lnTo>
                    <a:pt x="292" y="200"/>
                  </a:lnTo>
                  <a:lnTo>
                    <a:pt x="311" y="204"/>
                  </a:lnTo>
                  <a:lnTo>
                    <a:pt x="328" y="207"/>
                  </a:lnTo>
                  <a:lnTo>
                    <a:pt x="347" y="211"/>
                  </a:lnTo>
                  <a:lnTo>
                    <a:pt x="361" y="215"/>
                  </a:lnTo>
                  <a:lnTo>
                    <a:pt x="376" y="219"/>
                  </a:lnTo>
                  <a:lnTo>
                    <a:pt x="387" y="223"/>
                  </a:lnTo>
                  <a:lnTo>
                    <a:pt x="401" y="228"/>
                  </a:lnTo>
                  <a:lnTo>
                    <a:pt x="408" y="230"/>
                  </a:lnTo>
                  <a:lnTo>
                    <a:pt x="416" y="232"/>
                  </a:lnTo>
                  <a:lnTo>
                    <a:pt x="420" y="234"/>
                  </a:lnTo>
                  <a:lnTo>
                    <a:pt x="424" y="236"/>
                  </a:lnTo>
                  <a:lnTo>
                    <a:pt x="424" y="213"/>
                  </a:lnTo>
                  <a:lnTo>
                    <a:pt x="300" y="158"/>
                  </a:lnTo>
                  <a:lnTo>
                    <a:pt x="302" y="158"/>
                  </a:lnTo>
                  <a:lnTo>
                    <a:pt x="308" y="158"/>
                  </a:lnTo>
                  <a:lnTo>
                    <a:pt x="311" y="158"/>
                  </a:lnTo>
                  <a:lnTo>
                    <a:pt x="319" y="158"/>
                  </a:lnTo>
                  <a:lnTo>
                    <a:pt x="325" y="158"/>
                  </a:lnTo>
                  <a:lnTo>
                    <a:pt x="332" y="158"/>
                  </a:lnTo>
                  <a:lnTo>
                    <a:pt x="340" y="156"/>
                  </a:lnTo>
                  <a:lnTo>
                    <a:pt x="347" y="156"/>
                  </a:lnTo>
                  <a:lnTo>
                    <a:pt x="357" y="156"/>
                  </a:lnTo>
                  <a:lnTo>
                    <a:pt x="365" y="156"/>
                  </a:lnTo>
                  <a:lnTo>
                    <a:pt x="374" y="156"/>
                  </a:lnTo>
                  <a:lnTo>
                    <a:pt x="384" y="156"/>
                  </a:lnTo>
                  <a:lnTo>
                    <a:pt x="393" y="156"/>
                  </a:lnTo>
                  <a:lnTo>
                    <a:pt x="404" y="156"/>
                  </a:lnTo>
                  <a:lnTo>
                    <a:pt x="412" y="154"/>
                  </a:lnTo>
                  <a:lnTo>
                    <a:pt x="420" y="154"/>
                  </a:lnTo>
                  <a:lnTo>
                    <a:pt x="429" y="154"/>
                  </a:lnTo>
                  <a:lnTo>
                    <a:pt x="439" y="154"/>
                  </a:lnTo>
                  <a:lnTo>
                    <a:pt x="444" y="154"/>
                  </a:lnTo>
                  <a:lnTo>
                    <a:pt x="452" y="154"/>
                  </a:lnTo>
                  <a:lnTo>
                    <a:pt x="462" y="154"/>
                  </a:lnTo>
                  <a:lnTo>
                    <a:pt x="469" y="154"/>
                  </a:lnTo>
                  <a:lnTo>
                    <a:pt x="479" y="154"/>
                  </a:lnTo>
                  <a:lnTo>
                    <a:pt x="488" y="154"/>
                  </a:lnTo>
                  <a:lnTo>
                    <a:pt x="494" y="154"/>
                  </a:lnTo>
                  <a:lnTo>
                    <a:pt x="498" y="154"/>
                  </a:lnTo>
                  <a:lnTo>
                    <a:pt x="490" y="135"/>
                  </a:lnTo>
                  <a:lnTo>
                    <a:pt x="486" y="135"/>
                  </a:lnTo>
                  <a:lnTo>
                    <a:pt x="479" y="133"/>
                  </a:lnTo>
                  <a:lnTo>
                    <a:pt x="473" y="131"/>
                  </a:lnTo>
                  <a:lnTo>
                    <a:pt x="467" y="129"/>
                  </a:lnTo>
                  <a:lnTo>
                    <a:pt x="460" y="128"/>
                  </a:lnTo>
                  <a:lnTo>
                    <a:pt x="452" y="126"/>
                  </a:lnTo>
                  <a:lnTo>
                    <a:pt x="441" y="124"/>
                  </a:lnTo>
                  <a:lnTo>
                    <a:pt x="433" y="122"/>
                  </a:lnTo>
                  <a:lnTo>
                    <a:pt x="422" y="120"/>
                  </a:lnTo>
                  <a:lnTo>
                    <a:pt x="412" y="120"/>
                  </a:lnTo>
                  <a:lnTo>
                    <a:pt x="401" y="118"/>
                  </a:lnTo>
                  <a:lnTo>
                    <a:pt x="391" y="116"/>
                  </a:lnTo>
                  <a:lnTo>
                    <a:pt x="380" y="114"/>
                  </a:lnTo>
                  <a:lnTo>
                    <a:pt x="370" y="114"/>
                  </a:lnTo>
                  <a:lnTo>
                    <a:pt x="359" y="112"/>
                  </a:lnTo>
                  <a:lnTo>
                    <a:pt x="349" y="110"/>
                  </a:lnTo>
                  <a:lnTo>
                    <a:pt x="340" y="110"/>
                  </a:lnTo>
                  <a:lnTo>
                    <a:pt x="332" y="110"/>
                  </a:lnTo>
                  <a:lnTo>
                    <a:pt x="323" y="109"/>
                  </a:lnTo>
                  <a:lnTo>
                    <a:pt x="315" y="107"/>
                  </a:lnTo>
                  <a:lnTo>
                    <a:pt x="308" y="107"/>
                  </a:lnTo>
                  <a:lnTo>
                    <a:pt x="304" y="107"/>
                  </a:lnTo>
                  <a:lnTo>
                    <a:pt x="292" y="107"/>
                  </a:lnTo>
                  <a:lnTo>
                    <a:pt x="283" y="107"/>
                  </a:lnTo>
                  <a:lnTo>
                    <a:pt x="279" y="107"/>
                  </a:lnTo>
                  <a:lnTo>
                    <a:pt x="300" y="38"/>
                  </a:lnTo>
                  <a:lnTo>
                    <a:pt x="192" y="0"/>
                  </a:lnTo>
                  <a:lnTo>
                    <a:pt x="192" y="0"/>
                  </a:lnTo>
                  <a:close/>
                </a:path>
              </a:pathLst>
            </a:custGeom>
            <a:solidFill>
              <a:srgbClr val="8A8AA8"/>
            </a:solidFill>
            <a:ln w="9525">
              <a:noFill/>
              <a:round/>
            </a:ln>
          </p:spPr>
          <p:txBody>
            <a:bodyPr/>
            <a:lstStyle/>
            <a:p>
              <a:endParaRPr lang="en-US"/>
            </a:p>
          </p:txBody>
        </p:sp>
        <p:sp>
          <p:nvSpPr>
            <p:cNvPr id="607253" name="Freeform 21"/>
            <p:cNvSpPr/>
            <p:nvPr/>
          </p:nvSpPr>
          <p:spPr bwMode="auto">
            <a:xfrm>
              <a:off x="3831" y="2559"/>
              <a:ext cx="294" cy="129"/>
            </a:xfrm>
            <a:custGeom>
              <a:avLst/>
              <a:gdLst/>
              <a:ahLst/>
              <a:cxnLst>
                <a:cxn ang="0">
                  <a:pos x="112" y="105"/>
                </a:cxn>
                <a:cxn ang="0">
                  <a:pos x="131" y="103"/>
                </a:cxn>
                <a:cxn ang="0">
                  <a:pos x="154" y="103"/>
                </a:cxn>
                <a:cxn ang="0">
                  <a:pos x="188" y="101"/>
                </a:cxn>
                <a:cxn ang="0">
                  <a:pos x="230" y="99"/>
                </a:cxn>
                <a:cxn ang="0">
                  <a:pos x="274" y="97"/>
                </a:cxn>
                <a:cxn ang="0">
                  <a:pos x="310" y="97"/>
                </a:cxn>
                <a:cxn ang="0">
                  <a:pos x="335" y="97"/>
                </a:cxn>
                <a:cxn ang="0">
                  <a:pos x="335" y="0"/>
                </a:cxn>
                <a:cxn ang="0">
                  <a:pos x="437" y="101"/>
                </a:cxn>
                <a:cxn ang="0">
                  <a:pos x="458" y="101"/>
                </a:cxn>
                <a:cxn ang="0">
                  <a:pos x="483" y="103"/>
                </a:cxn>
                <a:cxn ang="0">
                  <a:pos x="513" y="105"/>
                </a:cxn>
                <a:cxn ang="0">
                  <a:pos x="551" y="108"/>
                </a:cxn>
                <a:cxn ang="0">
                  <a:pos x="591" y="112"/>
                </a:cxn>
                <a:cxn ang="0">
                  <a:pos x="631" y="122"/>
                </a:cxn>
                <a:cxn ang="0">
                  <a:pos x="667" y="129"/>
                </a:cxn>
                <a:cxn ang="0">
                  <a:pos x="696" y="137"/>
                </a:cxn>
                <a:cxn ang="0">
                  <a:pos x="719" y="144"/>
                </a:cxn>
                <a:cxn ang="0">
                  <a:pos x="692" y="158"/>
                </a:cxn>
                <a:cxn ang="0">
                  <a:pos x="671" y="158"/>
                </a:cxn>
                <a:cxn ang="0">
                  <a:pos x="646" y="158"/>
                </a:cxn>
                <a:cxn ang="0">
                  <a:pos x="622" y="162"/>
                </a:cxn>
                <a:cxn ang="0">
                  <a:pos x="591" y="165"/>
                </a:cxn>
                <a:cxn ang="0">
                  <a:pos x="559" y="167"/>
                </a:cxn>
                <a:cxn ang="0">
                  <a:pos x="534" y="171"/>
                </a:cxn>
                <a:cxn ang="0">
                  <a:pos x="511" y="175"/>
                </a:cxn>
                <a:cxn ang="0">
                  <a:pos x="660" y="316"/>
                </a:cxn>
                <a:cxn ang="0">
                  <a:pos x="644" y="308"/>
                </a:cxn>
                <a:cxn ang="0">
                  <a:pos x="605" y="295"/>
                </a:cxn>
                <a:cxn ang="0">
                  <a:pos x="549" y="278"/>
                </a:cxn>
                <a:cxn ang="0">
                  <a:pos x="485" y="259"/>
                </a:cxn>
                <a:cxn ang="0">
                  <a:pos x="418" y="241"/>
                </a:cxn>
                <a:cxn ang="0">
                  <a:pos x="361" y="230"/>
                </a:cxn>
                <a:cxn ang="0">
                  <a:pos x="312" y="224"/>
                </a:cxn>
                <a:cxn ang="0">
                  <a:pos x="270" y="224"/>
                </a:cxn>
                <a:cxn ang="0">
                  <a:pos x="230" y="228"/>
                </a:cxn>
                <a:cxn ang="0">
                  <a:pos x="192" y="238"/>
                </a:cxn>
                <a:cxn ang="0">
                  <a:pos x="150" y="249"/>
                </a:cxn>
                <a:cxn ang="0">
                  <a:pos x="108" y="262"/>
                </a:cxn>
                <a:cxn ang="0">
                  <a:pos x="67" y="278"/>
                </a:cxn>
                <a:cxn ang="0">
                  <a:pos x="30" y="289"/>
                </a:cxn>
                <a:cxn ang="0">
                  <a:pos x="2" y="300"/>
                </a:cxn>
                <a:cxn ang="0">
                  <a:pos x="0" y="266"/>
                </a:cxn>
                <a:cxn ang="0">
                  <a:pos x="25" y="245"/>
                </a:cxn>
                <a:cxn ang="0">
                  <a:pos x="46" y="230"/>
                </a:cxn>
                <a:cxn ang="0">
                  <a:pos x="76" y="215"/>
                </a:cxn>
                <a:cxn ang="0">
                  <a:pos x="116" y="198"/>
                </a:cxn>
                <a:cxn ang="0">
                  <a:pos x="160" y="184"/>
                </a:cxn>
                <a:cxn ang="0">
                  <a:pos x="203" y="171"/>
                </a:cxn>
                <a:cxn ang="0">
                  <a:pos x="243" y="162"/>
                </a:cxn>
                <a:cxn ang="0">
                  <a:pos x="270" y="156"/>
                </a:cxn>
                <a:cxn ang="0">
                  <a:pos x="281" y="154"/>
                </a:cxn>
              </a:cxnLst>
              <a:rect l="0" t="0" r="r" b="b"/>
              <a:pathLst>
                <a:path w="719" h="316">
                  <a:moveTo>
                    <a:pt x="89" y="122"/>
                  </a:moveTo>
                  <a:lnTo>
                    <a:pt x="112" y="106"/>
                  </a:lnTo>
                  <a:lnTo>
                    <a:pt x="112" y="105"/>
                  </a:lnTo>
                  <a:lnTo>
                    <a:pt x="116" y="105"/>
                  </a:lnTo>
                  <a:lnTo>
                    <a:pt x="122" y="103"/>
                  </a:lnTo>
                  <a:lnTo>
                    <a:pt x="131" y="103"/>
                  </a:lnTo>
                  <a:lnTo>
                    <a:pt x="137" y="103"/>
                  </a:lnTo>
                  <a:lnTo>
                    <a:pt x="144" y="103"/>
                  </a:lnTo>
                  <a:lnTo>
                    <a:pt x="154" y="103"/>
                  </a:lnTo>
                  <a:lnTo>
                    <a:pt x="165" y="103"/>
                  </a:lnTo>
                  <a:lnTo>
                    <a:pt x="175" y="101"/>
                  </a:lnTo>
                  <a:lnTo>
                    <a:pt x="188" y="101"/>
                  </a:lnTo>
                  <a:lnTo>
                    <a:pt x="201" y="101"/>
                  </a:lnTo>
                  <a:lnTo>
                    <a:pt x="217" y="101"/>
                  </a:lnTo>
                  <a:lnTo>
                    <a:pt x="230" y="99"/>
                  </a:lnTo>
                  <a:lnTo>
                    <a:pt x="243" y="97"/>
                  </a:lnTo>
                  <a:lnTo>
                    <a:pt x="259" y="97"/>
                  </a:lnTo>
                  <a:lnTo>
                    <a:pt x="274" y="97"/>
                  </a:lnTo>
                  <a:lnTo>
                    <a:pt x="285" y="97"/>
                  </a:lnTo>
                  <a:lnTo>
                    <a:pt x="298" y="97"/>
                  </a:lnTo>
                  <a:lnTo>
                    <a:pt x="310" y="97"/>
                  </a:lnTo>
                  <a:lnTo>
                    <a:pt x="321" y="97"/>
                  </a:lnTo>
                  <a:lnTo>
                    <a:pt x="329" y="97"/>
                  </a:lnTo>
                  <a:lnTo>
                    <a:pt x="335" y="97"/>
                  </a:lnTo>
                  <a:lnTo>
                    <a:pt x="338" y="97"/>
                  </a:lnTo>
                  <a:lnTo>
                    <a:pt x="340" y="97"/>
                  </a:lnTo>
                  <a:lnTo>
                    <a:pt x="335" y="0"/>
                  </a:lnTo>
                  <a:lnTo>
                    <a:pt x="454" y="4"/>
                  </a:lnTo>
                  <a:lnTo>
                    <a:pt x="437" y="103"/>
                  </a:lnTo>
                  <a:lnTo>
                    <a:pt x="437" y="101"/>
                  </a:lnTo>
                  <a:lnTo>
                    <a:pt x="447" y="101"/>
                  </a:lnTo>
                  <a:lnTo>
                    <a:pt x="451" y="101"/>
                  </a:lnTo>
                  <a:lnTo>
                    <a:pt x="458" y="101"/>
                  </a:lnTo>
                  <a:lnTo>
                    <a:pt x="466" y="101"/>
                  </a:lnTo>
                  <a:lnTo>
                    <a:pt x="473" y="103"/>
                  </a:lnTo>
                  <a:lnTo>
                    <a:pt x="483" y="103"/>
                  </a:lnTo>
                  <a:lnTo>
                    <a:pt x="492" y="103"/>
                  </a:lnTo>
                  <a:lnTo>
                    <a:pt x="502" y="103"/>
                  </a:lnTo>
                  <a:lnTo>
                    <a:pt x="513" y="105"/>
                  </a:lnTo>
                  <a:lnTo>
                    <a:pt x="527" y="105"/>
                  </a:lnTo>
                  <a:lnTo>
                    <a:pt x="538" y="106"/>
                  </a:lnTo>
                  <a:lnTo>
                    <a:pt x="551" y="108"/>
                  </a:lnTo>
                  <a:lnTo>
                    <a:pt x="566" y="110"/>
                  </a:lnTo>
                  <a:lnTo>
                    <a:pt x="578" y="110"/>
                  </a:lnTo>
                  <a:lnTo>
                    <a:pt x="591" y="112"/>
                  </a:lnTo>
                  <a:lnTo>
                    <a:pt x="605" y="116"/>
                  </a:lnTo>
                  <a:lnTo>
                    <a:pt x="620" y="118"/>
                  </a:lnTo>
                  <a:lnTo>
                    <a:pt x="631" y="122"/>
                  </a:lnTo>
                  <a:lnTo>
                    <a:pt x="643" y="124"/>
                  </a:lnTo>
                  <a:lnTo>
                    <a:pt x="656" y="125"/>
                  </a:lnTo>
                  <a:lnTo>
                    <a:pt x="667" y="129"/>
                  </a:lnTo>
                  <a:lnTo>
                    <a:pt x="677" y="131"/>
                  </a:lnTo>
                  <a:lnTo>
                    <a:pt x="688" y="133"/>
                  </a:lnTo>
                  <a:lnTo>
                    <a:pt x="696" y="137"/>
                  </a:lnTo>
                  <a:lnTo>
                    <a:pt x="703" y="139"/>
                  </a:lnTo>
                  <a:lnTo>
                    <a:pt x="715" y="141"/>
                  </a:lnTo>
                  <a:lnTo>
                    <a:pt x="719" y="144"/>
                  </a:lnTo>
                  <a:lnTo>
                    <a:pt x="696" y="158"/>
                  </a:lnTo>
                  <a:lnTo>
                    <a:pt x="696" y="158"/>
                  </a:lnTo>
                  <a:lnTo>
                    <a:pt x="692" y="158"/>
                  </a:lnTo>
                  <a:lnTo>
                    <a:pt x="688" y="158"/>
                  </a:lnTo>
                  <a:lnTo>
                    <a:pt x="681" y="158"/>
                  </a:lnTo>
                  <a:lnTo>
                    <a:pt x="671" y="158"/>
                  </a:lnTo>
                  <a:lnTo>
                    <a:pt x="660" y="158"/>
                  </a:lnTo>
                  <a:lnTo>
                    <a:pt x="652" y="158"/>
                  </a:lnTo>
                  <a:lnTo>
                    <a:pt x="646" y="158"/>
                  </a:lnTo>
                  <a:lnTo>
                    <a:pt x="639" y="160"/>
                  </a:lnTo>
                  <a:lnTo>
                    <a:pt x="631" y="162"/>
                  </a:lnTo>
                  <a:lnTo>
                    <a:pt x="622" y="162"/>
                  </a:lnTo>
                  <a:lnTo>
                    <a:pt x="612" y="162"/>
                  </a:lnTo>
                  <a:lnTo>
                    <a:pt x="601" y="163"/>
                  </a:lnTo>
                  <a:lnTo>
                    <a:pt x="591" y="165"/>
                  </a:lnTo>
                  <a:lnTo>
                    <a:pt x="580" y="165"/>
                  </a:lnTo>
                  <a:lnTo>
                    <a:pt x="570" y="167"/>
                  </a:lnTo>
                  <a:lnTo>
                    <a:pt x="559" y="167"/>
                  </a:lnTo>
                  <a:lnTo>
                    <a:pt x="551" y="169"/>
                  </a:lnTo>
                  <a:lnTo>
                    <a:pt x="542" y="169"/>
                  </a:lnTo>
                  <a:lnTo>
                    <a:pt x="534" y="171"/>
                  </a:lnTo>
                  <a:lnTo>
                    <a:pt x="527" y="173"/>
                  </a:lnTo>
                  <a:lnTo>
                    <a:pt x="521" y="173"/>
                  </a:lnTo>
                  <a:lnTo>
                    <a:pt x="511" y="175"/>
                  </a:lnTo>
                  <a:lnTo>
                    <a:pt x="509" y="177"/>
                  </a:lnTo>
                  <a:lnTo>
                    <a:pt x="658" y="279"/>
                  </a:lnTo>
                  <a:lnTo>
                    <a:pt x="660" y="316"/>
                  </a:lnTo>
                  <a:lnTo>
                    <a:pt x="658" y="314"/>
                  </a:lnTo>
                  <a:lnTo>
                    <a:pt x="652" y="312"/>
                  </a:lnTo>
                  <a:lnTo>
                    <a:pt x="644" y="308"/>
                  </a:lnTo>
                  <a:lnTo>
                    <a:pt x="635" y="306"/>
                  </a:lnTo>
                  <a:lnTo>
                    <a:pt x="620" y="300"/>
                  </a:lnTo>
                  <a:lnTo>
                    <a:pt x="605" y="295"/>
                  </a:lnTo>
                  <a:lnTo>
                    <a:pt x="587" y="291"/>
                  </a:lnTo>
                  <a:lnTo>
                    <a:pt x="570" y="285"/>
                  </a:lnTo>
                  <a:lnTo>
                    <a:pt x="549" y="278"/>
                  </a:lnTo>
                  <a:lnTo>
                    <a:pt x="528" y="270"/>
                  </a:lnTo>
                  <a:lnTo>
                    <a:pt x="506" y="264"/>
                  </a:lnTo>
                  <a:lnTo>
                    <a:pt x="485" y="259"/>
                  </a:lnTo>
                  <a:lnTo>
                    <a:pt x="462" y="251"/>
                  </a:lnTo>
                  <a:lnTo>
                    <a:pt x="439" y="245"/>
                  </a:lnTo>
                  <a:lnTo>
                    <a:pt x="418" y="241"/>
                  </a:lnTo>
                  <a:lnTo>
                    <a:pt x="399" y="238"/>
                  </a:lnTo>
                  <a:lnTo>
                    <a:pt x="378" y="234"/>
                  </a:lnTo>
                  <a:lnTo>
                    <a:pt x="361" y="230"/>
                  </a:lnTo>
                  <a:lnTo>
                    <a:pt x="344" y="226"/>
                  </a:lnTo>
                  <a:lnTo>
                    <a:pt x="329" y="226"/>
                  </a:lnTo>
                  <a:lnTo>
                    <a:pt x="312" y="224"/>
                  </a:lnTo>
                  <a:lnTo>
                    <a:pt x="297" y="222"/>
                  </a:lnTo>
                  <a:lnTo>
                    <a:pt x="283" y="222"/>
                  </a:lnTo>
                  <a:lnTo>
                    <a:pt x="270" y="224"/>
                  </a:lnTo>
                  <a:lnTo>
                    <a:pt x="257" y="224"/>
                  </a:lnTo>
                  <a:lnTo>
                    <a:pt x="243" y="226"/>
                  </a:lnTo>
                  <a:lnTo>
                    <a:pt x="230" y="228"/>
                  </a:lnTo>
                  <a:lnTo>
                    <a:pt x="219" y="230"/>
                  </a:lnTo>
                  <a:lnTo>
                    <a:pt x="203" y="234"/>
                  </a:lnTo>
                  <a:lnTo>
                    <a:pt x="192" y="238"/>
                  </a:lnTo>
                  <a:lnTo>
                    <a:pt x="179" y="241"/>
                  </a:lnTo>
                  <a:lnTo>
                    <a:pt x="165" y="245"/>
                  </a:lnTo>
                  <a:lnTo>
                    <a:pt x="150" y="249"/>
                  </a:lnTo>
                  <a:lnTo>
                    <a:pt x="135" y="255"/>
                  </a:lnTo>
                  <a:lnTo>
                    <a:pt x="122" y="259"/>
                  </a:lnTo>
                  <a:lnTo>
                    <a:pt x="108" y="262"/>
                  </a:lnTo>
                  <a:lnTo>
                    <a:pt x="91" y="266"/>
                  </a:lnTo>
                  <a:lnTo>
                    <a:pt x="80" y="272"/>
                  </a:lnTo>
                  <a:lnTo>
                    <a:pt x="67" y="278"/>
                  </a:lnTo>
                  <a:lnTo>
                    <a:pt x="55" y="283"/>
                  </a:lnTo>
                  <a:lnTo>
                    <a:pt x="42" y="285"/>
                  </a:lnTo>
                  <a:lnTo>
                    <a:pt x="30" y="289"/>
                  </a:lnTo>
                  <a:lnTo>
                    <a:pt x="23" y="293"/>
                  </a:lnTo>
                  <a:lnTo>
                    <a:pt x="15" y="297"/>
                  </a:lnTo>
                  <a:lnTo>
                    <a:pt x="2" y="300"/>
                  </a:lnTo>
                  <a:lnTo>
                    <a:pt x="0" y="302"/>
                  </a:lnTo>
                  <a:lnTo>
                    <a:pt x="0" y="268"/>
                  </a:lnTo>
                  <a:lnTo>
                    <a:pt x="0" y="266"/>
                  </a:lnTo>
                  <a:lnTo>
                    <a:pt x="6" y="262"/>
                  </a:lnTo>
                  <a:lnTo>
                    <a:pt x="13" y="255"/>
                  </a:lnTo>
                  <a:lnTo>
                    <a:pt x="25" y="245"/>
                  </a:lnTo>
                  <a:lnTo>
                    <a:pt x="30" y="241"/>
                  </a:lnTo>
                  <a:lnTo>
                    <a:pt x="38" y="236"/>
                  </a:lnTo>
                  <a:lnTo>
                    <a:pt x="46" y="230"/>
                  </a:lnTo>
                  <a:lnTo>
                    <a:pt x="55" y="226"/>
                  </a:lnTo>
                  <a:lnTo>
                    <a:pt x="65" y="219"/>
                  </a:lnTo>
                  <a:lnTo>
                    <a:pt x="76" y="215"/>
                  </a:lnTo>
                  <a:lnTo>
                    <a:pt x="87" y="209"/>
                  </a:lnTo>
                  <a:lnTo>
                    <a:pt x="103" y="205"/>
                  </a:lnTo>
                  <a:lnTo>
                    <a:pt x="116" y="198"/>
                  </a:lnTo>
                  <a:lnTo>
                    <a:pt x="129" y="194"/>
                  </a:lnTo>
                  <a:lnTo>
                    <a:pt x="144" y="188"/>
                  </a:lnTo>
                  <a:lnTo>
                    <a:pt x="160" y="184"/>
                  </a:lnTo>
                  <a:lnTo>
                    <a:pt x="175" y="179"/>
                  </a:lnTo>
                  <a:lnTo>
                    <a:pt x="188" y="175"/>
                  </a:lnTo>
                  <a:lnTo>
                    <a:pt x="203" y="171"/>
                  </a:lnTo>
                  <a:lnTo>
                    <a:pt x="219" y="169"/>
                  </a:lnTo>
                  <a:lnTo>
                    <a:pt x="230" y="165"/>
                  </a:lnTo>
                  <a:lnTo>
                    <a:pt x="243" y="162"/>
                  </a:lnTo>
                  <a:lnTo>
                    <a:pt x="253" y="158"/>
                  </a:lnTo>
                  <a:lnTo>
                    <a:pt x="264" y="158"/>
                  </a:lnTo>
                  <a:lnTo>
                    <a:pt x="270" y="156"/>
                  </a:lnTo>
                  <a:lnTo>
                    <a:pt x="278" y="154"/>
                  </a:lnTo>
                  <a:lnTo>
                    <a:pt x="279" y="154"/>
                  </a:lnTo>
                  <a:lnTo>
                    <a:pt x="281" y="154"/>
                  </a:lnTo>
                  <a:lnTo>
                    <a:pt x="89" y="122"/>
                  </a:lnTo>
                  <a:lnTo>
                    <a:pt x="89" y="122"/>
                  </a:lnTo>
                  <a:close/>
                </a:path>
              </a:pathLst>
            </a:custGeom>
            <a:solidFill>
              <a:srgbClr val="8A8AA8"/>
            </a:solidFill>
            <a:ln w="9525">
              <a:noFill/>
              <a:round/>
            </a:ln>
          </p:spPr>
          <p:txBody>
            <a:bodyPr/>
            <a:lstStyle/>
            <a:p>
              <a:endParaRPr lang="en-US"/>
            </a:p>
          </p:txBody>
        </p:sp>
        <p:sp>
          <p:nvSpPr>
            <p:cNvPr id="607254" name="Freeform 22"/>
            <p:cNvSpPr/>
            <p:nvPr/>
          </p:nvSpPr>
          <p:spPr bwMode="auto">
            <a:xfrm>
              <a:off x="4420" y="2546"/>
              <a:ext cx="339" cy="168"/>
            </a:xfrm>
            <a:custGeom>
              <a:avLst/>
              <a:gdLst/>
              <a:ahLst/>
              <a:cxnLst>
                <a:cxn ang="0">
                  <a:pos x="99" y="138"/>
                </a:cxn>
                <a:cxn ang="0">
                  <a:pos x="243" y="163"/>
                </a:cxn>
                <a:cxn ang="0">
                  <a:pos x="281" y="178"/>
                </a:cxn>
                <a:cxn ang="0">
                  <a:pos x="310" y="194"/>
                </a:cxn>
                <a:cxn ang="0">
                  <a:pos x="323" y="205"/>
                </a:cxn>
                <a:cxn ang="0">
                  <a:pos x="298" y="211"/>
                </a:cxn>
                <a:cxn ang="0">
                  <a:pos x="247" y="226"/>
                </a:cxn>
                <a:cxn ang="0">
                  <a:pos x="188" y="245"/>
                </a:cxn>
                <a:cxn ang="0">
                  <a:pos x="127" y="266"/>
                </a:cxn>
                <a:cxn ang="0">
                  <a:pos x="76" y="287"/>
                </a:cxn>
                <a:cxn ang="0">
                  <a:pos x="38" y="302"/>
                </a:cxn>
                <a:cxn ang="0">
                  <a:pos x="13" y="315"/>
                </a:cxn>
                <a:cxn ang="0">
                  <a:pos x="9" y="348"/>
                </a:cxn>
                <a:cxn ang="0">
                  <a:pos x="38" y="342"/>
                </a:cxn>
                <a:cxn ang="0">
                  <a:pos x="86" y="330"/>
                </a:cxn>
                <a:cxn ang="0">
                  <a:pos x="158" y="319"/>
                </a:cxn>
                <a:cxn ang="0">
                  <a:pos x="245" y="302"/>
                </a:cxn>
                <a:cxn ang="0">
                  <a:pos x="338" y="289"/>
                </a:cxn>
                <a:cxn ang="0">
                  <a:pos x="407" y="277"/>
                </a:cxn>
                <a:cxn ang="0">
                  <a:pos x="435" y="273"/>
                </a:cxn>
                <a:cxn ang="0">
                  <a:pos x="464" y="281"/>
                </a:cxn>
                <a:cxn ang="0">
                  <a:pos x="532" y="306"/>
                </a:cxn>
                <a:cxn ang="0">
                  <a:pos x="622" y="332"/>
                </a:cxn>
                <a:cxn ang="0">
                  <a:pos x="705" y="361"/>
                </a:cxn>
                <a:cxn ang="0">
                  <a:pos x="766" y="384"/>
                </a:cxn>
                <a:cxn ang="0">
                  <a:pos x="802" y="399"/>
                </a:cxn>
                <a:cxn ang="0">
                  <a:pos x="829" y="410"/>
                </a:cxn>
                <a:cxn ang="0">
                  <a:pos x="819" y="348"/>
                </a:cxn>
                <a:cxn ang="0">
                  <a:pos x="785" y="319"/>
                </a:cxn>
                <a:cxn ang="0">
                  <a:pos x="726" y="287"/>
                </a:cxn>
                <a:cxn ang="0">
                  <a:pos x="656" y="254"/>
                </a:cxn>
                <a:cxn ang="0">
                  <a:pos x="591" y="226"/>
                </a:cxn>
                <a:cxn ang="0">
                  <a:pos x="557" y="211"/>
                </a:cxn>
                <a:cxn ang="0">
                  <a:pos x="572" y="207"/>
                </a:cxn>
                <a:cxn ang="0">
                  <a:pos x="601" y="203"/>
                </a:cxn>
                <a:cxn ang="0">
                  <a:pos x="641" y="199"/>
                </a:cxn>
                <a:cxn ang="0">
                  <a:pos x="694" y="194"/>
                </a:cxn>
                <a:cxn ang="0">
                  <a:pos x="747" y="188"/>
                </a:cxn>
                <a:cxn ang="0">
                  <a:pos x="796" y="184"/>
                </a:cxn>
                <a:cxn ang="0">
                  <a:pos x="827" y="182"/>
                </a:cxn>
                <a:cxn ang="0">
                  <a:pos x="817" y="154"/>
                </a:cxn>
                <a:cxn ang="0">
                  <a:pos x="795" y="152"/>
                </a:cxn>
                <a:cxn ang="0">
                  <a:pos x="749" y="146"/>
                </a:cxn>
                <a:cxn ang="0">
                  <a:pos x="692" y="140"/>
                </a:cxn>
                <a:cxn ang="0">
                  <a:pos x="633" y="137"/>
                </a:cxn>
                <a:cxn ang="0">
                  <a:pos x="580" y="137"/>
                </a:cxn>
                <a:cxn ang="0">
                  <a:pos x="540" y="137"/>
                </a:cxn>
                <a:cxn ang="0">
                  <a:pos x="513" y="140"/>
                </a:cxn>
                <a:cxn ang="0">
                  <a:pos x="414" y="0"/>
                </a:cxn>
              </a:cxnLst>
              <a:rect l="0" t="0" r="r" b="b"/>
              <a:pathLst>
                <a:path w="831" h="410">
                  <a:moveTo>
                    <a:pt x="414" y="0"/>
                  </a:moveTo>
                  <a:lnTo>
                    <a:pt x="403" y="135"/>
                  </a:lnTo>
                  <a:lnTo>
                    <a:pt x="105" y="112"/>
                  </a:lnTo>
                  <a:lnTo>
                    <a:pt x="99" y="138"/>
                  </a:lnTo>
                  <a:lnTo>
                    <a:pt x="213" y="161"/>
                  </a:lnTo>
                  <a:lnTo>
                    <a:pt x="222" y="161"/>
                  </a:lnTo>
                  <a:lnTo>
                    <a:pt x="234" y="161"/>
                  </a:lnTo>
                  <a:lnTo>
                    <a:pt x="243" y="163"/>
                  </a:lnTo>
                  <a:lnTo>
                    <a:pt x="255" y="167"/>
                  </a:lnTo>
                  <a:lnTo>
                    <a:pt x="262" y="171"/>
                  </a:lnTo>
                  <a:lnTo>
                    <a:pt x="272" y="175"/>
                  </a:lnTo>
                  <a:lnTo>
                    <a:pt x="281" y="178"/>
                  </a:lnTo>
                  <a:lnTo>
                    <a:pt x="291" y="182"/>
                  </a:lnTo>
                  <a:lnTo>
                    <a:pt x="297" y="184"/>
                  </a:lnTo>
                  <a:lnTo>
                    <a:pt x="304" y="190"/>
                  </a:lnTo>
                  <a:lnTo>
                    <a:pt x="310" y="194"/>
                  </a:lnTo>
                  <a:lnTo>
                    <a:pt x="316" y="197"/>
                  </a:lnTo>
                  <a:lnTo>
                    <a:pt x="323" y="201"/>
                  </a:lnTo>
                  <a:lnTo>
                    <a:pt x="327" y="205"/>
                  </a:lnTo>
                  <a:lnTo>
                    <a:pt x="323" y="205"/>
                  </a:lnTo>
                  <a:lnTo>
                    <a:pt x="321" y="205"/>
                  </a:lnTo>
                  <a:lnTo>
                    <a:pt x="314" y="205"/>
                  </a:lnTo>
                  <a:lnTo>
                    <a:pt x="308" y="209"/>
                  </a:lnTo>
                  <a:lnTo>
                    <a:pt x="298" y="211"/>
                  </a:lnTo>
                  <a:lnTo>
                    <a:pt x="287" y="213"/>
                  </a:lnTo>
                  <a:lnTo>
                    <a:pt x="274" y="216"/>
                  </a:lnTo>
                  <a:lnTo>
                    <a:pt x="262" y="222"/>
                  </a:lnTo>
                  <a:lnTo>
                    <a:pt x="247" y="226"/>
                  </a:lnTo>
                  <a:lnTo>
                    <a:pt x="234" y="230"/>
                  </a:lnTo>
                  <a:lnTo>
                    <a:pt x="219" y="235"/>
                  </a:lnTo>
                  <a:lnTo>
                    <a:pt x="203" y="241"/>
                  </a:lnTo>
                  <a:lnTo>
                    <a:pt x="188" y="245"/>
                  </a:lnTo>
                  <a:lnTo>
                    <a:pt x="173" y="251"/>
                  </a:lnTo>
                  <a:lnTo>
                    <a:pt x="158" y="256"/>
                  </a:lnTo>
                  <a:lnTo>
                    <a:pt x="143" y="262"/>
                  </a:lnTo>
                  <a:lnTo>
                    <a:pt x="127" y="266"/>
                  </a:lnTo>
                  <a:lnTo>
                    <a:pt x="114" y="272"/>
                  </a:lnTo>
                  <a:lnTo>
                    <a:pt x="101" y="277"/>
                  </a:lnTo>
                  <a:lnTo>
                    <a:pt x="89" y="281"/>
                  </a:lnTo>
                  <a:lnTo>
                    <a:pt x="76" y="287"/>
                  </a:lnTo>
                  <a:lnTo>
                    <a:pt x="65" y="291"/>
                  </a:lnTo>
                  <a:lnTo>
                    <a:pt x="55" y="294"/>
                  </a:lnTo>
                  <a:lnTo>
                    <a:pt x="47" y="300"/>
                  </a:lnTo>
                  <a:lnTo>
                    <a:pt x="38" y="302"/>
                  </a:lnTo>
                  <a:lnTo>
                    <a:pt x="32" y="306"/>
                  </a:lnTo>
                  <a:lnTo>
                    <a:pt x="25" y="310"/>
                  </a:lnTo>
                  <a:lnTo>
                    <a:pt x="21" y="313"/>
                  </a:lnTo>
                  <a:lnTo>
                    <a:pt x="13" y="315"/>
                  </a:lnTo>
                  <a:lnTo>
                    <a:pt x="13" y="319"/>
                  </a:lnTo>
                  <a:lnTo>
                    <a:pt x="0" y="351"/>
                  </a:lnTo>
                  <a:lnTo>
                    <a:pt x="2" y="349"/>
                  </a:lnTo>
                  <a:lnTo>
                    <a:pt x="9" y="348"/>
                  </a:lnTo>
                  <a:lnTo>
                    <a:pt x="13" y="346"/>
                  </a:lnTo>
                  <a:lnTo>
                    <a:pt x="21" y="344"/>
                  </a:lnTo>
                  <a:lnTo>
                    <a:pt x="28" y="342"/>
                  </a:lnTo>
                  <a:lnTo>
                    <a:pt x="38" y="342"/>
                  </a:lnTo>
                  <a:lnTo>
                    <a:pt x="47" y="338"/>
                  </a:lnTo>
                  <a:lnTo>
                    <a:pt x="59" y="334"/>
                  </a:lnTo>
                  <a:lnTo>
                    <a:pt x="70" y="332"/>
                  </a:lnTo>
                  <a:lnTo>
                    <a:pt x="86" y="330"/>
                  </a:lnTo>
                  <a:lnTo>
                    <a:pt x="101" y="327"/>
                  </a:lnTo>
                  <a:lnTo>
                    <a:pt x="118" y="323"/>
                  </a:lnTo>
                  <a:lnTo>
                    <a:pt x="137" y="321"/>
                  </a:lnTo>
                  <a:lnTo>
                    <a:pt x="158" y="319"/>
                  </a:lnTo>
                  <a:lnTo>
                    <a:pt x="179" y="313"/>
                  </a:lnTo>
                  <a:lnTo>
                    <a:pt x="200" y="310"/>
                  </a:lnTo>
                  <a:lnTo>
                    <a:pt x="222" y="306"/>
                  </a:lnTo>
                  <a:lnTo>
                    <a:pt x="245" y="302"/>
                  </a:lnTo>
                  <a:lnTo>
                    <a:pt x="270" y="298"/>
                  </a:lnTo>
                  <a:lnTo>
                    <a:pt x="293" y="294"/>
                  </a:lnTo>
                  <a:lnTo>
                    <a:pt x="314" y="291"/>
                  </a:lnTo>
                  <a:lnTo>
                    <a:pt x="338" y="289"/>
                  </a:lnTo>
                  <a:lnTo>
                    <a:pt x="355" y="285"/>
                  </a:lnTo>
                  <a:lnTo>
                    <a:pt x="374" y="281"/>
                  </a:lnTo>
                  <a:lnTo>
                    <a:pt x="392" y="277"/>
                  </a:lnTo>
                  <a:lnTo>
                    <a:pt x="407" y="277"/>
                  </a:lnTo>
                  <a:lnTo>
                    <a:pt x="418" y="275"/>
                  </a:lnTo>
                  <a:lnTo>
                    <a:pt x="428" y="273"/>
                  </a:lnTo>
                  <a:lnTo>
                    <a:pt x="433" y="273"/>
                  </a:lnTo>
                  <a:lnTo>
                    <a:pt x="435" y="273"/>
                  </a:lnTo>
                  <a:lnTo>
                    <a:pt x="437" y="273"/>
                  </a:lnTo>
                  <a:lnTo>
                    <a:pt x="443" y="275"/>
                  </a:lnTo>
                  <a:lnTo>
                    <a:pt x="451" y="277"/>
                  </a:lnTo>
                  <a:lnTo>
                    <a:pt x="464" y="281"/>
                  </a:lnTo>
                  <a:lnTo>
                    <a:pt x="477" y="287"/>
                  </a:lnTo>
                  <a:lnTo>
                    <a:pt x="494" y="292"/>
                  </a:lnTo>
                  <a:lnTo>
                    <a:pt x="513" y="298"/>
                  </a:lnTo>
                  <a:lnTo>
                    <a:pt x="532" y="306"/>
                  </a:lnTo>
                  <a:lnTo>
                    <a:pt x="553" y="311"/>
                  </a:lnTo>
                  <a:lnTo>
                    <a:pt x="576" y="319"/>
                  </a:lnTo>
                  <a:lnTo>
                    <a:pt x="597" y="325"/>
                  </a:lnTo>
                  <a:lnTo>
                    <a:pt x="622" y="332"/>
                  </a:lnTo>
                  <a:lnTo>
                    <a:pt x="643" y="338"/>
                  </a:lnTo>
                  <a:lnTo>
                    <a:pt x="665" y="348"/>
                  </a:lnTo>
                  <a:lnTo>
                    <a:pt x="684" y="353"/>
                  </a:lnTo>
                  <a:lnTo>
                    <a:pt x="705" y="361"/>
                  </a:lnTo>
                  <a:lnTo>
                    <a:pt x="722" y="367"/>
                  </a:lnTo>
                  <a:lnTo>
                    <a:pt x="738" y="372"/>
                  </a:lnTo>
                  <a:lnTo>
                    <a:pt x="751" y="378"/>
                  </a:lnTo>
                  <a:lnTo>
                    <a:pt x="766" y="384"/>
                  </a:lnTo>
                  <a:lnTo>
                    <a:pt x="776" y="388"/>
                  </a:lnTo>
                  <a:lnTo>
                    <a:pt x="787" y="391"/>
                  </a:lnTo>
                  <a:lnTo>
                    <a:pt x="795" y="395"/>
                  </a:lnTo>
                  <a:lnTo>
                    <a:pt x="802" y="399"/>
                  </a:lnTo>
                  <a:lnTo>
                    <a:pt x="814" y="403"/>
                  </a:lnTo>
                  <a:lnTo>
                    <a:pt x="823" y="407"/>
                  </a:lnTo>
                  <a:lnTo>
                    <a:pt x="827" y="408"/>
                  </a:lnTo>
                  <a:lnTo>
                    <a:pt x="829" y="410"/>
                  </a:lnTo>
                  <a:lnTo>
                    <a:pt x="829" y="370"/>
                  </a:lnTo>
                  <a:lnTo>
                    <a:pt x="829" y="367"/>
                  </a:lnTo>
                  <a:lnTo>
                    <a:pt x="827" y="355"/>
                  </a:lnTo>
                  <a:lnTo>
                    <a:pt x="819" y="348"/>
                  </a:lnTo>
                  <a:lnTo>
                    <a:pt x="810" y="338"/>
                  </a:lnTo>
                  <a:lnTo>
                    <a:pt x="802" y="330"/>
                  </a:lnTo>
                  <a:lnTo>
                    <a:pt x="795" y="327"/>
                  </a:lnTo>
                  <a:lnTo>
                    <a:pt x="785" y="319"/>
                  </a:lnTo>
                  <a:lnTo>
                    <a:pt x="774" y="313"/>
                  </a:lnTo>
                  <a:lnTo>
                    <a:pt x="758" y="304"/>
                  </a:lnTo>
                  <a:lnTo>
                    <a:pt x="743" y="296"/>
                  </a:lnTo>
                  <a:lnTo>
                    <a:pt x="726" y="287"/>
                  </a:lnTo>
                  <a:lnTo>
                    <a:pt x="709" y="279"/>
                  </a:lnTo>
                  <a:lnTo>
                    <a:pt x="692" y="270"/>
                  </a:lnTo>
                  <a:lnTo>
                    <a:pt x="673" y="262"/>
                  </a:lnTo>
                  <a:lnTo>
                    <a:pt x="656" y="254"/>
                  </a:lnTo>
                  <a:lnTo>
                    <a:pt x="639" y="247"/>
                  </a:lnTo>
                  <a:lnTo>
                    <a:pt x="622" y="239"/>
                  </a:lnTo>
                  <a:lnTo>
                    <a:pt x="604" y="232"/>
                  </a:lnTo>
                  <a:lnTo>
                    <a:pt x="591" y="226"/>
                  </a:lnTo>
                  <a:lnTo>
                    <a:pt x="580" y="220"/>
                  </a:lnTo>
                  <a:lnTo>
                    <a:pt x="570" y="216"/>
                  </a:lnTo>
                  <a:lnTo>
                    <a:pt x="563" y="213"/>
                  </a:lnTo>
                  <a:lnTo>
                    <a:pt x="557" y="211"/>
                  </a:lnTo>
                  <a:lnTo>
                    <a:pt x="559" y="209"/>
                  </a:lnTo>
                  <a:lnTo>
                    <a:pt x="565" y="209"/>
                  </a:lnTo>
                  <a:lnTo>
                    <a:pt x="568" y="207"/>
                  </a:lnTo>
                  <a:lnTo>
                    <a:pt x="572" y="207"/>
                  </a:lnTo>
                  <a:lnTo>
                    <a:pt x="578" y="205"/>
                  </a:lnTo>
                  <a:lnTo>
                    <a:pt x="585" y="205"/>
                  </a:lnTo>
                  <a:lnTo>
                    <a:pt x="593" y="205"/>
                  </a:lnTo>
                  <a:lnTo>
                    <a:pt x="601" y="203"/>
                  </a:lnTo>
                  <a:lnTo>
                    <a:pt x="608" y="201"/>
                  </a:lnTo>
                  <a:lnTo>
                    <a:pt x="620" y="201"/>
                  </a:lnTo>
                  <a:lnTo>
                    <a:pt x="629" y="201"/>
                  </a:lnTo>
                  <a:lnTo>
                    <a:pt x="641" y="199"/>
                  </a:lnTo>
                  <a:lnTo>
                    <a:pt x="654" y="197"/>
                  </a:lnTo>
                  <a:lnTo>
                    <a:pt x="667" y="197"/>
                  </a:lnTo>
                  <a:lnTo>
                    <a:pt x="679" y="195"/>
                  </a:lnTo>
                  <a:lnTo>
                    <a:pt x="694" y="194"/>
                  </a:lnTo>
                  <a:lnTo>
                    <a:pt x="705" y="192"/>
                  </a:lnTo>
                  <a:lnTo>
                    <a:pt x="720" y="190"/>
                  </a:lnTo>
                  <a:lnTo>
                    <a:pt x="734" y="190"/>
                  </a:lnTo>
                  <a:lnTo>
                    <a:pt x="747" y="188"/>
                  </a:lnTo>
                  <a:lnTo>
                    <a:pt x="760" y="186"/>
                  </a:lnTo>
                  <a:lnTo>
                    <a:pt x="774" y="186"/>
                  </a:lnTo>
                  <a:lnTo>
                    <a:pt x="785" y="184"/>
                  </a:lnTo>
                  <a:lnTo>
                    <a:pt x="796" y="184"/>
                  </a:lnTo>
                  <a:lnTo>
                    <a:pt x="806" y="182"/>
                  </a:lnTo>
                  <a:lnTo>
                    <a:pt x="814" y="182"/>
                  </a:lnTo>
                  <a:lnTo>
                    <a:pt x="821" y="182"/>
                  </a:lnTo>
                  <a:lnTo>
                    <a:pt x="827" y="182"/>
                  </a:lnTo>
                  <a:lnTo>
                    <a:pt x="829" y="182"/>
                  </a:lnTo>
                  <a:lnTo>
                    <a:pt x="831" y="182"/>
                  </a:lnTo>
                  <a:lnTo>
                    <a:pt x="819" y="156"/>
                  </a:lnTo>
                  <a:lnTo>
                    <a:pt x="817" y="154"/>
                  </a:lnTo>
                  <a:lnTo>
                    <a:pt x="814" y="154"/>
                  </a:lnTo>
                  <a:lnTo>
                    <a:pt x="810" y="154"/>
                  </a:lnTo>
                  <a:lnTo>
                    <a:pt x="802" y="154"/>
                  </a:lnTo>
                  <a:lnTo>
                    <a:pt x="795" y="152"/>
                  </a:lnTo>
                  <a:lnTo>
                    <a:pt x="785" y="150"/>
                  </a:lnTo>
                  <a:lnTo>
                    <a:pt x="774" y="148"/>
                  </a:lnTo>
                  <a:lnTo>
                    <a:pt x="762" y="148"/>
                  </a:lnTo>
                  <a:lnTo>
                    <a:pt x="749" y="146"/>
                  </a:lnTo>
                  <a:lnTo>
                    <a:pt x="736" y="144"/>
                  </a:lnTo>
                  <a:lnTo>
                    <a:pt x="722" y="144"/>
                  </a:lnTo>
                  <a:lnTo>
                    <a:pt x="707" y="142"/>
                  </a:lnTo>
                  <a:lnTo>
                    <a:pt x="692" y="140"/>
                  </a:lnTo>
                  <a:lnTo>
                    <a:pt x="677" y="140"/>
                  </a:lnTo>
                  <a:lnTo>
                    <a:pt x="662" y="138"/>
                  </a:lnTo>
                  <a:lnTo>
                    <a:pt x="648" y="138"/>
                  </a:lnTo>
                  <a:lnTo>
                    <a:pt x="633" y="137"/>
                  </a:lnTo>
                  <a:lnTo>
                    <a:pt x="618" y="137"/>
                  </a:lnTo>
                  <a:lnTo>
                    <a:pt x="604" y="137"/>
                  </a:lnTo>
                  <a:lnTo>
                    <a:pt x="593" y="137"/>
                  </a:lnTo>
                  <a:lnTo>
                    <a:pt x="580" y="137"/>
                  </a:lnTo>
                  <a:lnTo>
                    <a:pt x="568" y="137"/>
                  </a:lnTo>
                  <a:lnTo>
                    <a:pt x="557" y="137"/>
                  </a:lnTo>
                  <a:lnTo>
                    <a:pt x="549" y="137"/>
                  </a:lnTo>
                  <a:lnTo>
                    <a:pt x="540" y="137"/>
                  </a:lnTo>
                  <a:lnTo>
                    <a:pt x="532" y="138"/>
                  </a:lnTo>
                  <a:lnTo>
                    <a:pt x="525" y="138"/>
                  </a:lnTo>
                  <a:lnTo>
                    <a:pt x="521" y="140"/>
                  </a:lnTo>
                  <a:lnTo>
                    <a:pt x="513" y="140"/>
                  </a:lnTo>
                  <a:lnTo>
                    <a:pt x="509" y="142"/>
                  </a:lnTo>
                  <a:lnTo>
                    <a:pt x="544" y="9"/>
                  </a:lnTo>
                  <a:lnTo>
                    <a:pt x="414" y="0"/>
                  </a:lnTo>
                  <a:lnTo>
                    <a:pt x="414" y="0"/>
                  </a:lnTo>
                  <a:close/>
                </a:path>
              </a:pathLst>
            </a:custGeom>
            <a:solidFill>
              <a:srgbClr val="8A8AA8"/>
            </a:solidFill>
            <a:ln w="9525">
              <a:noFill/>
              <a:round/>
            </a:ln>
          </p:spPr>
          <p:txBody>
            <a:bodyPr/>
            <a:lstStyle/>
            <a:p>
              <a:endParaRPr lang="en-US"/>
            </a:p>
          </p:txBody>
        </p:sp>
        <p:sp>
          <p:nvSpPr>
            <p:cNvPr id="607255" name="Freeform 23"/>
            <p:cNvSpPr/>
            <p:nvPr/>
          </p:nvSpPr>
          <p:spPr bwMode="auto">
            <a:xfrm>
              <a:off x="3854" y="2006"/>
              <a:ext cx="971" cy="225"/>
            </a:xfrm>
            <a:custGeom>
              <a:avLst/>
              <a:gdLst/>
              <a:ahLst/>
              <a:cxnLst>
                <a:cxn ang="0">
                  <a:pos x="295" y="69"/>
                </a:cxn>
                <a:cxn ang="0">
                  <a:pos x="496" y="122"/>
                </a:cxn>
                <a:cxn ang="0">
                  <a:pos x="726" y="187"/>
                </a:cxn>
                <a:cxn ang="0">
                  <a:pos x="958" y="242"/>
                </a:cxn>
                <a:cxn ang="0">
                  <a:pos x="1165" y="268"/>
                </a:cxn>
                <a:cxn ang="0">
                  <a:pos x="1333" y="263"/>
                </a:cxn>
                <a:cxn ang="0">
                  <a:pos x="1451" y="246"/>
                </a:cxn>
                <a:cxn ang="0">
                  <a:pos x="1513" y="228"/>
                </a:cxn>
                <a:cxn ang="0">
                  <a:pos x="1513" y="219"/>
                </a:cxn>
                <a:cxn ang="0">
                  <a:pos x="1483" y="198"/>
                </a:cxn>
                <a:cxn ang="0">
                  <a:pos x="1422" y="169"/>
                </a:cxn>
                <a:cxn ang="0">
                  <a:pos x="1327" y="141"/>
                </a:cxn>
                <a:cxn ang="0">
                  <a:pos x="1194" y="109"/>
                </a:cxn>
                <a:cxn ang="0">
                  <a:pos x="1038" y="82"/>
                </a:cxn>
                <a:cxn ang="0">
                  <a:pos x="873" y="59"/>
                </a:cxn>
                <a:cxn ang="0">
                  <a:pos x="717" y="42"/>
                </a:cxn>
                <a:cxn ang="0">
                  <a:pos x="580" y="31"/>
                </a:cxn>
                <a:cxn ang="0">
                  <a:pos x="475" y="27"/>
                </a:cxn>
                <a:cxn ang="0">
                  <a:pos x="759" y="4"/>
                </a:cxn>
                <a:cxn ang="0">
                  <a:pos x="859" y="21"/>
                </a:cxn>
                <a:cxn ang="0">
                  <a:pos x="1019" y="52"/>
                </a:cxn>
                <a:cxn ang="0">
                  <a:pos x="1192" y="80"/>
                </a:cxn>
                <a:cxn ang="0">
                  <a:pos x="1331" y="101"/>
                </a:cxn>
                <a:cxn ang="0">
                  <a:pos x="1422" y="109"/>
                </a:cxn>
                <a:cxn ang="0">
                  <a:pos x="1473" y="109"/>
                </a:cxn>
                <a:cxn ang="0">
                  <a:pos x="1496" y="109"/>
                </a:cxn>
                <a:cxn ang="0">
                  <a:pos x="1489" y="152"/>
                </a:cxn>
                <a:cxn ang="0">
                  <a:pos x="1519" y="169"/>
                </a:cxn>
                <a:cxn ang="0">
                  <a:pos x="1576" y="192"/>
                </a:cxn>
                <a:cxn ang="0">
                  <a:pos x="1669" y="215"/>
                </a:cxn>
                <a:cxn ang="0">
                  <a:pos x="1795" y="230"/>
                </a:cxn>
                <a:cxn ang="0">
                  <a:pos x="1930" y="244"/>
                </a:cxn>
                <a:cxn ang="0">
                  <a:pos x="2036" y="251"/>
                </a:cxn>
                <a:cxn ang="0">
                  <a:pos x="2082" y="255"/>
                </a:cxn>
                <a:cxn ang="0">
                  <a:pos x="1924" y="550"/>
                </a:cxn>
                <a:cxn ang="0">
                  <a:pos x="1810" y="535"/>
                </a:cxn>
                <a:cxn ang="0">
                  <a:pos x="1608" y="502"/>
                </a:cxn>
                <a:cxn ang="0">
                  <a:pos x="1399" y="464"/>
                </a:cxn>
                <a:cxn ang="0">
                  <a:pos x="1257" y="428"/>
                </a:cxn>
                <a:cxn ang="0">
                  <a:pos x="1177" y="388"/>
                </a:cxn>
                <a:cxn ang="0">
                  <a:pos x="1118" y="348"/>
                </a:cxn>
                <a:cxn ang="0">
                  <a:pos x="1065" y="312"/>
                </a:cxn>
                <a:cxn ang="0">
                  <a:pos x="1000" y="280"/>
                </a:cxn>
                <a:cxn ang="0">
                  <a:pos x="911" y="251"/>
                </a:cxn>
                <a:cxn ang="0">
                  <a:pos x="810" y="232"/>
                </a:cxn>
                <a:cxn ang="0">
                  <a:pos x="709" y="223"/>
                </a:cxn>
                <a:cxn ang="0">
                  <a:pos x="620" y="223"/>
                </a:cxn>
                <a:cxn ang="0">
                  <a:pos x="548" y="228"/>
                </a:cxn>
                <a:cxn ang="0">
                  <a:pos x="483" y="234"/>
                </a:cxn>
                <a:cxn ang="0">
                  <a:pos x="409" y="232"/>
                </a:cxn>
                <a:cxn ang="0">
                  <a:pos x="318" y="215"/>
                </a:cxn>
                <a:cxn ang="0">
                  <a:pos x="205" y="177"/>
                </a:cxn>
                <a:cxn ang="0">
                  <a:pos x="95" y="135"/>
                </a:cxn>
                <a:cxn ang="0">
                  <a:pos x="19" y="105"/>
                </a:cxn>
                <a:cxn ang="0">
                  <a:pos x="0" y="97"/>
                </a:cxn>
              </a:cxnLst>
              <a:rect l="0" t="0" r="r" b="b"/>
              <a:pathLst>
                <a:path w="2378" h="552">
                  <a:moveTo>
                    <a:pt x="0" y="97"/>
                  </a:moveTo>
                  <a:lnTo>
                    <a:pt x="213" y="53"/>
                  </a:lnTo>
                  <a:lnTo>
                    <a:pt x="253" y="61"/>
                  </a:lnTo>
                  <a:lnTo>
                    <a:pt x="295" y="69"/>
                  </a:lnTo>
                  <a:lnTo>
                    <a:pt x="340" y="80"/>
                  </a:lnTo>
                  <a:lnTo>
                    <a:pt x="392" y="93"/>
                  </a:lnTo>
                  <a:lnTo>
                    <a:pt x="443" y="107"/>
                  </a:lnTo>
                  <a:lnTo>
                    <a:pt x="496" y="122"/>
                  </a:lnTo>
                  <a:lnTo>
                    <a:pt x="551" y="139"/>
                  </a:lnTo>
                  <a:lnTo>
                    <a:pt x="610" y="156"/>
                  </a:lnTo>
                  <a:lnTo>
                    <a:pt x="667" y="171"/>
                  </a:lnTo>
                  <a:lnTo>
                    <a:pt x="726" y="187"/>
                  </a:lnTo>
                  <a:lnTo>
                    <a:pt x="785" y="202"/>
                  </a:lnTo>
                  <a:lnTo>
                    <a:pt x="844" y="217"/>
                  </a:lnTo>
                  <a:lnTo>
                    <a:pt x="901" y="230"/>
                  </a:lnTo>
                  <a:lnTo>
                    <a:pt x="958" y="242"/>
                  </a:lnTo>
                  <a:lnTo>
                    <a:pt x="1013" y="251"/>
                  </a:lnTo>
                  <a:lnTo>
                    <a:pt x="1068" y="261"/>
                  </a:lnTo>
                  <a:lnTo>
                    <a:pt x="1116" y="265"/>
                  </a:lnTo>
                  <a:lnTo>
                    <a:pt x="1165" y="268"/>
                  </a:lnTo>
                  <a:lnTo>
                    <a:pt x="1211" y="268"/>
                  </a:lnTo>
                  <a:lnTo>
                    <a:pt x="1255" y="268"/>
                  </a:lnTo>
                  <a:lnTo>
                    <a:pt x="1293" y="266"/>
                  </a:lnTo>
                  <a:lnTo>
                    <a:pt x="1333" y="263"/>
                  </a:lnTo>
                  <a:lnTo>
                    <a:pt x="1367" y="259"/>
                  </a:lnTo>
                  <a:lnTo>
                    <a:pt x="1399" y="255"/>
                  </a:lnTo>
                  <a:lnTo>
                    <a:pt x="1426" y="249"/>
                  </a:lnTo>
                  <a:lnTo>
                    <a:pt x="1451" y="246"/>
                  </a:lnTo>
                  <a:lnTo>
                    <a:pt x="1472" y="238"/>
                  </a:lnTo>
                  <a:lnTo>
                    <a:pt x="1489" y="234"/>
                  </a:lnTo>
                  <a:lnTo>
                    <a:pt x="1504" y="230"/>
                  </a:lnTo>
                  <a:lnTo>
                    <a:pt x="1513" y="228"/>
                  </a:lnTo>
                  <a:lnTo>
                    <a:pt x="1519" y="227"/>
                  </a:lnTo>
                  <a:lnTo>
                    <a:pt x="1523" y="227"/>
                  </a:lnTo>
                  <a:lnTo>
                    <a:pt x="1519" y="223"/>
                  </a:lnTo>
                  <a:lnTo>
                    <a:pt x="1513" y="219"/>
                  </a:lnTo>
                  <a:lnTo>
                    <a:pt x="1508" y="213"/>
                  </a:lnTo>
                  <a:lnTo>
                    <a:pt x="1500" y="209"/>
                  </a:lnTo>
                  <a:lnTo>
                    <a:pt x="1491" y="204"/>
                  </a:lnTo>
                  <a:lnTo>
                    <a:pt x="1483" y="198"/>
                  </a:lnTo>
                  <a:lnTo>
                    <a:pt x="1470" y="190"/>
                  </a:lnTo>
                  <a:lnTo>
                    <a:pt x="1454" y="185"/>
                  </a:lnTo>
                  <a:lnTo>
                    <a:pt x="1439" y="177"/>
                  </a:lnTo>
                  <a:lnTo>
                    <a:pt x="1422" y="169"/>
                  </a:lnTo>
                  <a:lnTo>
                    <a:pt x="1401" y="162"/>
                  </a:lnTo>
                  <a:lnTo>
                    <a:pt x="1378" y="154"/>
                  </a:lnTo>
                  <a:lnTo>
                    <a:pt x="1354" y="147"/>
                  </a:lnTo>
                  <a:lnTo>
                    <a:pt x="1327" y="141"/>
                  </a:lnTo>
                  <a:lnTo>
                    <a:pt x="1297" y="133"/>
                  </a:lnTo>
                  <a:lnTo>
                    <a:pt x="1264" y="126"/>
                  </a:lnTo>
                  <a:lnTo>
                    <a:pt x="1230" y="118"/>
                  </a:lnTo>
                  <a:lnTo>
                    <a:pt x="1194" y="109"/>
                  </a:lnTo>
                  <a:lnTo>
                    <a:pt x="1156" y="101"/>
                  </a:lnTo>
                  <a:lnTo>
                    <a:pt x="1118" y="93"/>
                  </a:lnTo>
                  <a:lnTo>
                    <a:pt x="1078" y="88"/>
                  </a:lnTo>
                  <a:lnTo>
                    <a:pt x="1038" y="82"/>
                  </a:lnTo>
                  <a:lnTo>
                    <a:pt x="996" y="74"/>
                  </a:lnTo>
                  <a:lnTo>
                    <a:pt x="954" y="69"/>
                  </a:lnTo>
                  <a:lnTo>
                    <a:pt x="913" y="63"/>
                  </a:lnTo>
                  <a:lnTo>
                    <a:pt x="873" y="59"/>
                  </a:lnTo>
                  <a:lnTo>
                    <a:pt x="831" y="53"/>
                  </a:lnTo>
                  <a:lnTo>
                    <a:pt x="793" y="48"/>
                  </a:lnTo>
                  <a:lnTo>
                    <a:pt x="753" y="44"/>
                  </a:lnTo>
                  <a:lnTo>
                    <a:pt x="717" y="42"/>
                  </a:lnTo>
                  <a:lnTo>
                    <a:pt x="679" y="38"/>
                  </a:lnTo>
                  <a:lnTo>
                    <a:pt x="645" y="34"/>
                  </a:lnTo>
                  <a:lnTo>
                    <a:pt x="610" y="33"/>
                  </a:lnTo>
                  <a:lnTo>
                    <a:pt x="580" y="31"/>
                  </a:lnTo>
                  <a:lnTo>
                    <a:pt x="550" y="27"/>
                  </a:lnTo>
                  <a:lnTo>
                    <a:pt x="523" y="27"/>
                  </a:lnTo>
                  <a:lnTo>
                    <a:pt x="498" y="27"/>
                  </a:lnTo>
                  <a:lnTo>
                    <a:pt x="475" y="27"/>
                  </a:lnTo>
                  <a:lnTo>
                    <a:pt x="388" y="23"/>
                  </a:lnTo>
                  <a:lnTo>
                    <a:pt x="745" y="0"/>
                  </a:lnTo>
                  <a:lnTo>
                    <a:pt x="747" y="0"/>
                  </a:lnTo>
                  <a:lnTo>
                    <a:pt x="759" y="4"/>
                  </a:lnTo>
                  <a:lnTo>
                    <a:pt x="776" y="6"/>
                  </a:lnTo>
                  <a:lnTo>
                    <a:pt x="799" y="12"/>
                  </a:lnTo>
                  <a:lnTo>
                    <a:pt x="827" y="15"/>
                  </a:lnTo>
                  <a:lnTo>
                    <a:pt x="859" y="21"/>
                  </a:lnTo>
                  <a:lnTo>
                    <a:pt x="896" y="29"/>
                  </a:lnTo>
                  <a:lnTo>
                    <a:pt x="935" y="36"/>
                  </a:lnTo>
                  <a:lnTo>
                    <a:pt x="975" y="44"/>
                  </a:lnTo>
                  <a:lnTo>
                    <a:pt x="1019" y="52"/>
                  </a:lnTo>
                  <a:lnTo>
                    <a:pt x="1061" y="59"/>
                  </a:lnTo>
                  <a:lnTo>
                    <a:pt x="1107" y="67"/>
                  </a:lnTo>
                  <a:lnTo>
                    <a:pt x="1148" y="72"/>
                  </a:lnTo>
                  <a:lnTo>
                    <a:pt x="1192" y="80"/>
                  </a:lnTo>
                  <a:lnTo>
                    <a:pt x="1230" y="86"/>
                  </a:lnTo>
                  <a:lnTo>
                    <a:pt x="1270" y="93"/>
                  </a:lnTo>
                  <a:lnTo>
                    <a:pt x="1302" y="97"/>
                  </a:lnTo>
                  <a:lnTo>
                    <a:pt x="1331" y="101"/>
                  </a:lnTo>
                  <a:lnTo>
                    <a:pt x="1357" y="103"/>
                  </a:lnTo>
                  <a:lnTo>
                    <a:pt x="1382" y="105"/>
                  </a:lnTo>
                  <a:lnTo>
                    <a:pt x="1403" y="107"/>
                  </a:lnTo>
                  <a:lnTo>
                    <a:pt x="1422" y="109"/>
                  </a:lnTo>
                  <a:lnTo>
                    <a:pt x="1437" y="109"/>
                  </a:lnTo>
                  <a:lnTo>
                    <a:pt x="1453" y="109"/>
                  </a:lnTo>
                  <a:lnTo>
                    <a:pt x="1462" y="109"/>
                  </a:lnTo>
                  <a:lnTo>
                    <a:pt x="1473" y="109"/>
                  </a:lnTo>
                  <a:lnTo>
                    <a:pt x="1479" y="109"/>
                  </a:lnTo>
                  <a:lnTo>
                    <a:pt x="1487" y="109"/>
                  </a:lnTo>
                  <a:lnTo>
                    <a:pt x="1494" y="109"/>
                  </a:lnTo>
                  <a:lnTo>
                    <a:pt x="1496" y="109"/>
                  </a:lnTo>
                  <a:lnTo>
                    <a:pt x="1728" y="156"/>
                  </a:lnTo>
                  <a:lnTo>
                    <a:pt x="1481" y="145"/>
                  </a:lnTo>
                  <a:lnTo>
                    <a:pt x="1483" y="147"/>
                  </a:lnTo>
                  <a:lnTo>
                    <a:pt x="1489" y="152"/>
                  </a:lnTo>
                  <a:lnTo>
                    <a:pt x="1492" y="154"/>
                  </a:lnTo>
                  <a:lnTo>
                    <a:pt x="1500" y="158"/>
                  </a:lnTo>
                  <a:lnTo>
                    <a:pt x="1508" y="164"/>
                  </a:lnTo>
                  <a:lnTo>
                    <a:pt x="1519" y="169"/>
                  </a:lnTo>
                  <a:lnTo>
                    <a:pt x="1529" y="173"/>
                  </a:lnTo>
                  <a:lnTo>
                    <a:pt x="1542" y="179"/>
                  </a:lnTo>
                  <a:lnTo>
                    <a:pt x="1557" y="185"/>
                  </a:lnTo>
                  <a:lnTo>
                    <a:pt x="1576" y="192"/>
                  </a:lnTo>
                  <a:lnTo>
                    <a:pt x="1593" y="198"/>
                  </a:lnTo>
                  <a:lnTo>
                    <a:pt x="1616" y="204"/>
                  </a:lnTo>
                  <a:lnTo>
                    <a:pt x="1641" y="209"/>
                  </a:lnTo>
                  <a:lnTo>
                    <a:pt x="1669" y="215"/>
                  </a:lnTo>
                  <a:lnTo>
                    <a:pt x="1696" y="219"/>
                  </a:lnTo>
                  <a:lnTo>
                    <a:pt x="1728" y="223"/>
                  </a:lnTo>
                  <a:lnTo>
                    <a:pt x="1760" y="227"/>
                  </a:lnTo>
                  <a:lnTo>
                    <a:pt x="1795" y="230"/>
                  </a:lnTo>
                  <a:lnTo>
                    <a:pt x="1829" y="234"/>
                  </a:lnTo>
                  <a:lnTo>
                    <a:pt x="1863" y="238"/>
                  </a:lnTo>
                  <a:lnTo>
                    <a:pt x="1897" y="240"/>
                  </a:lnTo>
                  <a:lnTo>
                    <a:pt x="1930" y="244"/>
                  </a:lnTo>
                  <a:lnTo>
                    <a:pt x="1960" y="246"/>
                  </a:lnTo>
                  <a:lnTo>
                    <a:pt x="1989" y="246"/>
                  </a:lnTo>
                  <a:lnTo>
                    <a:pt x="2013" y="247"/>
                  </a:lnTo>
                  <a:lnTo>
                    <a:pt x="2036" y="251"/>
                  </a:lnTo>
                  <a:lnTo>
                    <a:pt x="2055" y="251"/>
                  </a:lnTo>
                  <a:lnTo>
                    <a:pt x="2068" y="253"/>
                  </a:lnTo>
                  <a:lnTo>
                    <a:pt x="2078" y="253"/>
                  </a:lnTo>
                  <a:lnTo>
                    <a:pt x="2082" y="255"/>
                  </a:lnTo>
                  <a:lnTo>
                    <a:pt x="2331" y="381"/>
                  </a:lnTo>
                  <a:lnTo>
                    <a:pt x="2378" y="548"/>
                  </a:lnTo>
                  <a:lnTo>
                    <a:pt x="1930" y="552"/>
                  </a:lnTo>
                  <a:lnTo>
                    <a:pt x="1924" y="550"/>
                  </a:lnTo>
                  <a:lnTo>
                    <a:pt x="1909" y="548"/>
                  </a:lnTo>
                  <a:lnTo>
                    <a:pt x="1882" y="544"/>
                  </a:lnTo>
                  <a:lnTo>
                    <a:pt x="1850" y="540"/>
                  </a:lnTo>
                  <a:lnTo>
                    <a:pt x="1810" y="535"/>
                  </a:lnTo>
                  <a:lnTo>
                    <a:pt x="1764" y="527"/>
                  </a:lnTo>
                  <a:lnTo>
                    <a:pt x="1715" y="519"/>
                  </a:lnTo>
                  <a:lnTo>
                    <a:pt x="1664" y="514"/>
                  </a:lnTo>
                  <a:lnTo>
                    <a:pt x="1608" y="502"/>
                  </a:lnTo>
                  <a:lnTo>
                    <a:pt x="1553" y="493"/>
                  </a:lnTo>
                  <a:lnTo>
                    <a:pt x="1500" y="485"/>
                  </a:lnTo>
                  <a:lnTo>
                    <a:pt x="1449" y="476"/>
                  </a:lnTo>
                  <a:lnTo>
                    <a:pt x="1399" y="464"/>
                  </a:lnTo>
                  <a:lnTo>
                    <a:pt x="1356" y="457"/>
                  </a:lnTo>
                  <a:lnTo>
                    <a:pt x="1318" y="445"/>
                  </a:lnTo>
                  <a:lnTo>
                    <a:pt x="1285" y="438"/>
                  </a:lnTo>
                  <a:lnTo>
                    <a:pt x="1257" y="428"/>
                  </a:lnTo>
                  <a:lnTo>
                    <a:pt x="1234" y="417"/>
                  </a:lnTo>
                  <a:lnTo>
                    <a:pt x="1213" y="407"/>
                  </a:lnTo>
                  <a:lnTo>
                    <a:pt x="1194" y="398"/>
                  </a:lnTo>
                  <a:lnTo>
                    <a:pt x="1177" y="388"/>
                  </a:lnTo>
                  <a:lnTo>
                    <a:pt x="1162" y="379"/>
                  </a:lnTo>
                  <a:lnTo>
                    <a:pt x="1145" y="367"/>
                  </a:lnTo>
                  <a:lnTo>
                    <a:pt x="1131" y="360"/>
                  </a:lnTo>
                  <a:lnTo>
                    <a:pt x="1118" y="348"/>
                  </a:lnTo>
                  <a:lnTo>
                    <a:pt x="1105" y="339"/>
                  </a:lnTo>
                  <a:lnTo>
                    <a:pt x="1091" y="329"/>
                  </a:lnTo>
                  <a:lnTo>
                    <a:pt x="1080" y="322"/>
                  </a:lnTo>
                  <a:lnTo>
                    <a:pt x="1065" y="312"/>
                  </a:lnTo>
                  <a:lnTo>
                    <a:pt x="1051" y="303"/>
                  </a:lnTo>
                  <a:lnTo>
                    <a:pt x="1036" y="295"/>
                  </a:lnTo>
                  <a:lnTo>
                    <a:pt x="1019" y="287"/>
                  </a:lnTo>
                  <a:lnTo>
                    <a:pt x="1000" y="280"/>
                  </a:lnTo>
                  <a:lnTo>
                    <a:pt x="979" y="272"/>
                  </a:lnTo>
                  <a:lnTo>
                    <a:pt x="958" y="265"/>
                  </a:lnTo>
                  <a:lnTo>
                    <a:pt x="935" y="259"/>
                  </a:lnTo>
                  <a:lnTo>
                    <a:pt x="911" y="251"/>
                  </a:lnTo>
                  <a:lnTo>
                    <a:pt x="886" y="246"/>
                  </a:lnTo>
                  <a:lnTo>
                    <a:pt x="861" y="242"/>
                  </a:lnTo>
                  <a:lnTo>
                    <a:pt x="837" y="238"/>
                  </a:lnTo>
                  <a:lnTo>
                    <a:pt x="810" y="232"/>
                  </a:lnTo>
                  <a:lnTo>
                    <a:pt x="783" y="228"/>
                  </a:lnTo>
                  <a:lnTo>
                    <a:pt x="757" y="227"/>
                  </a:lnTo>
                  <a:lnTo>
                    <a:pt x="734" y="225"/>
                  </a:lnTo>
                  <a:lnTo>
                    <a:pt x="709" y="223"/>
                  </a:lnTo>
                  <a:lnTo>
                    <a:pt x="684" y="221"/>
                  </a:lnTo>
                  <a:lnTo>
                    <a:pt x="662" y="221"/>
                  </a:lnTo>
                  <a:lnTo>
                    <a:pt x="641" y="223"/>
                  </a:lnTo>
                  <a:lnTo>
                    <a:pt x="620" y="223"/>
                  </a:lnTo>
                  <a:lnTo>
                    <a:pt x="601" y="223"/>
                  </a:lnTo>
                  <a:lnTo>
                    <a:pt x="582" y="225"/>
                  </a:lnTo>
                  <a:lnTo>
                    <a:pt x="567" y="227"/>
                  </a:lnTo>
                  <a:lnTo>
                    <a:pt x="548" y="228"/>
                  </a:lnTo>
                  <a:lnTo>
                    <a:pt x="532" y="230"/>
                  </a:lnTo>
                  <a:lnTo>
                    <a:pt x="515" y="230"/>
                  </a:lnTo>
                  <a:lnTo>
                    <a:pt x="500" y="234"/>
                  </a:lnTo>
                  <a:lnTo>
                    <a:pt x="483" y="234"/>
                  </a:lnTo>
                  <a:lnTo>
                    <a:pt x="466" y="234"/>
                  </a:lnTo>
                  <a:lnTo>
                    <a:pt x="447" y="234"/>
                  </a:lnTo>
                  <a:lnTo>
                    <a:pt x="430" y="234"/>
                  </a:lnTo>
                  <a:lnTo>
                    <a:pt x="409" y="232"/>
                  </a:lnTo>
                  <a:lnTo>
                    <a:pt x="390" y="230"/>
                  </a:lnTo>
                  <a:lnTo>
                    <a:pt x="367" y="227"/>
                  </a:lnTo>
                  <a:lnTo>
                    <a:pt x="344" y="223"/>
                  </a:lnTo>
                  <a:lnTo>
                    <a:pt x="318" y="215"/>
                  </a:lnTo>
                  <a:lnTo>
                    <a:pt x="291" y="206"/>
                  </a:lnTo>
                  <a:lnTo>
                    <a:pt x="262" y="198"/>
                  </a:lnTo>
                  <a:lnTo>
                    <a:pt x="234" y="188"/>
                  </a:lnTo>
                  <a:lnTo>
                    <a:pt x="205" y="177"/>
                  </a:lnTo>
                  <a:lnTo>
                    <a:pt x="177" y="166"/>
                  </a:lnTo>
                  <a:lnTo>
                    <a:pt x="148" y="156"/>
                  </a:lnTo>
                  <a:lnTo>
                    <a:pt x="122" y="147"/>
                  </a:lnTo>
                  <a:lnTo>
                    <a:pt x="95" y="135"/>
                  </a:lnTo>
                  <a:lnTo>
                    <a:pt x="72" y="128"/>
                  </a:lnTo>
                  <a:lnTo>
                    <a:pt x="51" y="118"/>
                  </a:lnTo>
                  <a:lnTo>
                    <a:pt x="34" y="112"/>
                  </a:lnTo>
                  <a:lnTo>
                    <a:pt x="19" y="105"/>
                  </a:lnTo>
                  <a:lnTo>
                    <a:pt x="8" y="101"/>
                  </a:lnTo>
                  <a:lnTo>
                    <a:pt x="0" y="97"/>
                  </a:lnTo>
                  <a:lnTo>
                    <a:pt x="0" y="97"/>
                  </a:lnTo>
                  <a:lnTo>
                    <a:pt x="0" y="97"/>
                  </a:lnTo>
                  <a:close/>
                </a:path>
              </a:pathLst>
            </a:custGeom>
            <a:solidFill>
              <a:srgbClr val="F2CC99"/>
            </a:solidFill>
            <a:ln w="9525">
              <a:noFill/>
              <a:round/>
            </a:ln>
          </p:spPr>
          <p:txBody>
            <a:bodyPr/>
            <a:lstStyle/>
            <a:p>
              <a:endParaRPr lang="en-US"/>
            </a:p>
          </p:txBody>
        </p:sp>
        <p:sp>
          <p:nvSpPr>
            <p:cNvPr id="607256" name="Freeform 24"/>
            <p:cNvSpPr/>
            <p:nvPr/>
          </p:nvSpPr>
          <p:spPr bwMode="auto">
            <a:xfrm>
              <a:off x="4800" y="2008"/>
              <a:ext cx="160" cy="287"/>
            </a:xfrm>
            <a:custGeom>
              <a:avLst/>
              <a:gdLst/>
              <a:ahLst/>
              <a:cxnLst>
                <a:cxn ang="0">
                  <a:pos x="100" y="30"/>
                </a:cxn>
                <a:cxn ang="0">
                  <a:pos x="114" y="21"/>
                </a:cxn>
                <a:cxn ang="0">
                  <a:pos x="131" y="15"/>
                </a:cxn>
                <a:cxn ang="0">
                  <a:pos x="152" y="9"/>
                </a:cxn>
                <a:cxn ang="0">
                  <a:pos x="174" y="2"/>
                </a:cxn>
                <a:cxn ang="0">
                  <a:pos x="199" y="0"/>
                </a:cxn>
                <a:cxn ang="0">
                  <a:pos x="222" y="0"/>
                </a:cxn>
                <a:cxn ang="0">
                  <a:pos x="247" y="6"/>
                </a:cxn>
                <a:cxn ang="0">
                  <a:pos x="268" y="13"/>
                </a:cxn>
                <a:cxn ang="0">
                  <a:pos x="289" y="27"/>
                </a:cxn>
                <a:cxn ang="0">
                  <a:pos x="308" y="44"/>
                </a:cxn>
                <a:cxn ang="0">
                  <a:pos x="327" y="66"/>
                </a:cxn>
                <a:cxn ang="0">
                  <a:pos x="344" y="89"/>
                </a:cxn>
                <a:cxn ang="0">
                  <a:pos x="357" y="116"/>
                </a:cxn>
                <a:cxn ang="0">
                  <a:pos x="368" y="146"/>
                </a:cxn>
                <a:cxn ang="0">
                  <a:pos x="378" y="177"/>
                </a:cxn>
                <a:cxn ang="0">
                  <a:pos x="384" y="209"/>
                </a:cxn>
                <a:cxn ang="0">
                  <a:pos x="387" y="241"/>
                </a:cxn>
                <a:cxn ang="0">
                  <a:pos x="389" y="276"/>
                </a:cxn>
                <a:cxn ang="0">
                  <a:pos x="387" y="310"/>
                </a:cxn>
                <a:cxn ang="0">
                  <a:pos x="384" y="342"/>
                </a:cxn>
                <a:cxn ang="0">
                  <a:pos x="378" y="378"/>
                </a:cxn>
                <a:cxn ang="0">
                  <a:pos x="368" y="411"/>
                </a:cxn>
                <a:cxn ang="0">
                  <a:pos x="355" y="443"/>
                </a:cxn>
                <a:cxn ang="0">
                  <a:pos x="340" y="471"/>
                </a:cxn>
                <a:cxn ang="0">
                  <a:pos x="321" y="500"/>
                </a:cxn>
                <a:cxn ang="0">
                  <a:pos x="302" y="527"/>
                </a:cxn>
                <a:cxn ang="0">
                  <a:pos x="281" y="551"/>
                </a:cxn>
                <a:cxn ang="0">
                  <a:pos x="260" y="576"/>
                </a:cxn>
                <a:cxn ang="0">
                  <a:pos x="237" y="599"/>
                </a:cxn>
                <a:cxn ang="0">
                  <a:pos x="216" y="620"/>
                </a:cxn>
                <a:cxn ang="0">
                  <a:pos x="195" y="637"/>
                </a:cxn>
                <a:cxn ang="0">
                  <a:pos x="176" y="652"/>
                </a:cxn>
                <a:cxn ang="0">
                  <a:pos x="159" y="665"/>
                </a:cxn>
                <a:cxn ang="0">
                  <a:pos x="144" y="677"/>
                </a:cxn>
                <a:cxn ang="0">
                  <a:pos x="127" y="692"/>
                </a:cxn>
                <a:cxn ang="0">
                  <a:pos x="114" y="702"/>
                </a:cxn>
                <a:cxn ang="0">
                  <a:pos x="0" y="574"/>
                </a:cxn>
                <a:cxn ang="0">
                  <a:pos x="98" y="32"/>
                </a:cxn>
              </a:cxnLst>
              <a:rect l="0" t="0" r="r" b="b"/>
              <a:pathLst>
                <a:path w="391" h="703">
                  <a:moveTo>
                    <a:pt x="98" y="32"/>
                  </a:moveTo>
                  <a:lnTo>
                    <a:pt x="100" y="30"/>
                  </a:lnTo>
                  <a:lnTo>
                    <a:pt x="110" y="27"/>
                  </a:lnTo>
                  <a:lnTo>
                    <a:pt x="114" y="21"/>
                  </a:lnTo>
                  <a:lnTo>
                    <a:pt x="123" y="19"/>
                  </a:lnTo>
                  <a:lnTo>
                    <a:pt x="131" y="15"/>
                  </a:lnTo>
                  <a:lnTo>
                    <a:pt x="142" y="13"/>
                  </a:lnTo>
                  <a:lnTo>
                    <a:pt x="152" y="9"/>
                  </a:lnTo>
                  <a:lnTo>
                    <a:pt x="163" y="6"/>
                  </a:lnTo>
                  <a:lnTo>
                    <a:pt x="174" y="2"/>
                  </a:lnTo>
                  <a:lnTo>
                    <a:pt x="186" y="2"/>
                  </a:lnTo>
                  <a:lnTo>
                    <a:pt x="199" y="0"/>
                  </a:lnTo>
                  <a:lnTo>
                    <a:pt x="211" y="0"/>
                  </a:lnTo>
                  <a:lnTo>
                    <a:pt x="222" y="0"/>
                  </a:lnTo>
                  <a:lnTo>
                    <a:pt x="235" y="4"/>
                  </a:lnTo>
                  <a:lnTo>
                    <a:pt x="247" y="6"/>
                  </a:lnTo>
                  <a:lnTo>
                    <a:pt x="258" y="9"/>
                  </a:lnTo>
                  <a:lnTo>
                    <a:pt x="268" y="13"/>
                  </a:lnTo>
                  <a:lnTo>
                    <a:pt x="279" y="21"/>
                  </a:lnTo>
                  <a:lnTo>
                    <a:pt x="289" y="27"/>
                  </a:lnTo>
                  <a:lnTo>
                    <a:pt x="300" y="36"/>
                  </a:lnTo>
                  <a:lnTo>
                    <a:pt x="308" y="44"/>
                  </a:lnTo>
                  <a:lnTo>
                    <a:pt x="319" y="55"/>
                  </a:lnTo>
                  <a:lnTo>
                    <a:pt x="327" y="66"/>
                  </a:lnTo>
                  <a:lnTo>
                    <a:pt x="336" y="78"/>
                  </a:lnTo>
                  <a:lnTo>
                    <a:pt x="344" y="89"/>
                  </a:lnTo>
                  <a:lnTo>
                    <a:pt x="351" y="103"/>
                  </a:lnTo>
                  <a:lnTo>
                    <a:pt x="357" y="116"/>
                  </a:lnTo>
                  <a:lnTo>
                    <a:pt x="365" y="131"/>
                  </a:lnTo>
                  <a:lnTo>
                    <a:pt x="368" y="146"/>
                  </a:lnTo>
                  <a:lnTo>
                    <a:pt x="376" y="162"/>
                  </a:lnTo>
                  <a:lnTo>
                    <a:pt x="378" y="177"/>
                  </a:lnTo>
                  <a:lnTo>
                    <a:pt x="382" y="192"/>
                  </a:lnTo>
                  <a:lnTo>
                    <a:pt x="384" y="209"/>
                  </a:lnTo>
                  <a:lnTo>
                    <a:pt x="387" y="224"/>
                  </a:lnTo>
                  <a:lnTo>
                    <a:pt x="387" y="241"/>
                  </a:lnTo>
                  <a:lnTo>
                    <a:pt x="389" y="259"/>
                  </a:lnTo>
                  <a:lnTo>
                    <a:pt x="389" y="276"/>
                  </a:lnTo>
                  <a:lnTo>
                    <a:pt x="391" y="293"/>
                  </a:lnTo>
                  <a:lnTo>
                    <a:pt x="387" y="310"/>
                  </a:lnTo>
                  <a:lnTo>
                    <a:pt x="387" y="327"/>
                  </a:lnTo>
                  <a:lnTo>
                    <a:pt x="384" y="342"/>
                  </a:lnTo>
                  <a:lnTo>
                    <a:pt x="384" y="361"/>
                  </a:lnTo>
                  <a:lnTo>
                    <a:pt x="378" y="378"/>
                  </a:lnTo>
                  <a:lnTo>
                    <a:pt x="374" y="394"/>
                  </a:lnTo>
                  <a:lnTo>
                    <a:pt x="368" y="411"/>
                  </a:lnTo>
                  <a:lnTo>
                    <a:pt x="365" y="428"/>
                  </a:lnTo>
                  <a:lnTo>
                    <a:pt x="355" y="443"/>
                  </a:lnTo>
                  <a:lnTo>
                    <a:pt x="347" y="458"/>
                  </a:lnTo>
                  <a:lnTo>
                    <a:pt x="340" y="471"/>
                  </a:lnTo>
                  <a:lnTo>
                    <a:pt x="332" y="487"/>
                  </a:lnTo>
                  <a:lnTo>
                    <a:pt x="321" y="500"/>
                  </a:lnTo>
                  <a:lnTo>
                    <a:pt x="311" y="513"/>
                  </a:lnTo>
                  <a:lnTo>
                    <a:pt x="302" y="527"/>
                  </a:lnTo>
                  <a:lnTo>
                    <a:pt x="292" y="540"/>
                  </a:lnTo>
                  <a:lnTo>
                    <a:pt x="281" y="551"/>
                  </a:lnTo>
                  <a:lnTo>
                    <a:pt x="271" y="565"/>
                  </a:lnTo>
                  <a:lnTo>
                    <a:pt x="260" y="576"/>
                  </a:lnTo>
                  <a:lnTo>
                    <a:pt x="249" y="587"/>
                  </a:lnTo>
                  <a:lnTo>
                    <a:pt x="237" y="599"/>
                  </a:lnTo>
                  <a:lnTo>
                    <a:pt x="228" y="608"/>
                  </a:lnTo>
                  <a:lnTo>
                    <a:pt x="216" y="620"/>
                  </a:lnTo>
                  <a:lnTo>
                    <a:pt x="207" y="629"/>
                  </a:lnTo>
                  <a:lnTo>
                    <a:pt x="195" y="637"/>
                  </a:lnTo>
                  <a:lnTo>
                    <a:pt x="186" y="645"/>
                  </a:lnTo>
                  <a:lnTo>
                    <a:pt x="176" y="652"/>
                  </a:lnTo>
                  <a:lnTo>
                    <a:pt x="169" y="662"/>
                  </a:lnTo>
                  <a:lnTo>
                    <a:pt x="159" y="665"/>
                  </a:lnTo>
                  <a:lnTo>
                    <a:pt x="152" y="673"/>
                  </a:lnTo>
                  <a:lnTo>
                    <a:pt x="144" y="677"/>
                  </a:lnTo>
                  <a:lnTo>
                    <a:pt x="138" y="684"/>
                  </a:lnTo>
                  <a:lnTo>
                    <a:pt x="127" y="692"/>
                  </a:lnTo>
                  <a:lnTo>
                    <a:pt x="119" y="698"/>
                  </a:lnTo>
                  <a:lnTo>
                    <a:pt x="114" y="702"/>
                  </a:lnTo>
                  <a:lnTo>
                    <a:pt x="114" y="703"/>
                  </a:lnTo>
                  <a:lnTo>
                    <a:pt x="0" y="574"/>
                  </a:lnTo>
                  <a:lnTo>
                    <a:pt x="171" y="196"/>
                  </a:lnTo>
                  <a:lnTo>
                    <a:pt x="98" y="32"/>
                  </a:lnTo>
                  <a:lnTo>
                    <a:pt x="98" y="32"/>
                  </a:lnTo>
                  <a:close/>
                </a:path>
              </a:pathLst>
            </a:custGeom>
            <a:solidFill>
              <a:srgbClr val="FF704D"/>
            </a:solidFill>
            <a:ln w="9525">
              <a:noFill/>
              <a:round/>
            </a:ln>
          </p:spPr>
          <p:txBody>
            <a:bodyPr/>
            <a:lstStyle/>
            <a:p>
              <a:endParaRPr lang="en-US"/>
            </a:p>
          </p:txBody>
        </p:sp>
        <p:sp>
          <p:nvSpPr>
            <p:cNvPr id="607257" name="Freeform 25"/>
            <p:cNvSpPr/>
            <p:nvPr/>
          </p:nvSpPr>
          <p:spPr bwMode="auto">
            <a:xfrm>
              <a:off x="4819" y="2037"/>
              <a:ext cx="104" cy="266"/>
            </a:xfrm>
            <a:custGeom>
              <a:avLst/>
              <a:gdLst/>
              <a:ahLst/>
              <a:cxnLst>
                <a:cxn ang="0">
                  <a:pos x="128" y="0"/>
                </a:cxn>
                <a:cxn ang="0">
                  <a:pos x="141" y="2"/>
                </a:cxn>
                <a:cxn ang="0">
                  <a:pos x="158" y="4"/>
                </a:cxn>
                <a:cxn ang="0">
                  <a:pos x="173" y="10"/>
                </a:cxn>
                <a:cxn ang="0">
                  <a:pos x="190" y="17"/>
                </a:cxn>
                <a:cxn ang="0">
                  <a:pos x="207" y="27"/>
                </a:cxn>
                <a:cxn ang="0">
                  <a:pos x="223" y="42"/>
                </a:cxn>
                <a:cxn ang="0">
                  <a:pos x="234" y="57"/>
                </a:cxn>
                <a:cxn ang="0">
                  <a:pos x="242" y="76"/>
                </a:cxn>
                <a:cxn ang="0">
                  <a:pos x="245" y="97"/>
                </a:cxn>
                <a:cxn ang="0">
                  <a:pos x="247" y="118"/>
                </a:cxn>
                <a:cxn ang="0">
                  <a:pos x="247" y="137"/>
                </a:cxn>
                <a:cxn ang="0">
                  <a:pos x="245" y="152"/>
                </a:cxn>
                <a:cxn ang="0">
                  <a:pos x="245" y="170"/>
                </a:cxn>
                <a:cxn ang="0">
                  <a:pos x="242" y="177"/>
                </a:cxn>
                <a:cxn ang="0">
                  <a:pos x="234" y="189"/>
                </a:cxn>
                <a:cxn ang="0">
                  <a:pos x="226" y="204"/>
                </a:cxn>
                <a:cxn ang="0">
                  <a:pos x="215" y="221"/>
                </a:cxn>
                <a:cxn ang="0">
                  <a:pos x="202" y="240"/>
                </a:cxn>
                <a:cxn ang="0">
                  <a:pos x="190" y="261"/>
                </a:cxn>
                <a:cxn ang="0">
                  <a:pos x="177" y="282"/>
                </a:cxn>
                <a:cxn ang="0">
                  <a:pos x="166" y="301"/>
                </a:cxn>
                <a:cxn ang="0">
                  <a:pos x="150" y="320"/>
                </a:cxn>
                <a:cxn ang="0">
                  <a:pos x="137" y="335"/>
                </a:cxn>
                <a:cxn ang="0">
                  <a:pos x="126" y="348"/>
                </a:cxn>
                <a:cxn ang="0">
                  <a:pos x="110" y="367"/>
                </a:cxn>
                <a:cxn ang="0">
                  <a:pos x="99" y="381"/>
                </a:cxn>
                <a:cxn ang="0">
                  <a:pos x="101" y="381"/>
                </a:cxn>
                <a:cxn ang="0">
                  <a:pos x="118" y="375"/>
                </a:cxn>
                <a:cxn ang="0">
                  <a:pos x="133" y="369"/>
                </a:cxn>
                <a:cxn ang="0">
                  <a:pos x="154" y="363"/>
                </a:cxn>
                <a:cxn ang="0">
                  <a:pos x="177" y="358"/>
                </a:cxn>
                <a:cxn ang="0">
                  <a:pos x="198" y="352"/>
                </a:cxn>
                <a:cxn ang="0">
                  <a:pos x="221" y="352"/>
                </a:cxn>
                <a:cxn ang="0">
                  <a:pos x="238" y="352"/>
                </a:cxn>
                <a:cxn ang="0">
                  <a:pos x="251" y="362"/>
                </a:cxn>
                <a:cxn ang="0">
                  <a:pos x="255" y="381"/>
                </a:cxn>
                <a:cxn ang="0">
                  <a:pos x="255" y="405"/>
                </a:cxn>
                <a:cxn ang="0">
                  <a:pos x="249" y="434"/>
                </a:cxn>
                <a:cxn ang="0">
                  <a:pos x="238" y="466"/>
                </a:cxn>
                <a:cxn ang="0">
                  <a:pos x="225" y="498"/>
                </a:cxn>
                <a:cxn ang="0">
                  <a:pos x="207" y="531"/>
                </a:cxn>
                <a:cxn ang="0">
                  <a:pos x="186" y="561"/>
                </a:cxn>
                <a:cxn ang="0">
                  <a:pos x="169" y="584"/>
                </a:cxn>
                <a:cxn ang="0">
                  <a:pos x="152" y="605"/>
                </a:cxn>
                <a:cxn ang="0">
                  <a:pos x="137" y="620"/>
                </a:cxn>
                <a:cxn ang="0">
                  <a:pos x="122" y="639"/>
                </a:cxn>
                <a:cxn ang="0">
                  <a:pos x="109" y="649"/>
                </a:cxn>
                <a:cxn ang="0">
                  <a:pos x="0" y="470"/>
                </a:cxn>
                <a:cxn ang="0">
                  <a:pos x="126" y="0"/>
                </a:cxn>
              </a:cxnLst>
              <a:rect l="0" t="0" r="r" b="b"/>
              <a:pathLst>
                <a:path w="257" h="652">
                  <a:moveTo>
                    <a:pt x="126" y="0"/>
                  </a:moveTo>
                  <a:lnTo>
                    <a:pt x="128" y="0"/>
                  </a:lnTo>
                  <a:lnTo>
                    <a:pt x="137" y="2"/>
                  </a:lnTo>
                  <a:lnTo>
                    <a:pt x="141" y="2"/>
                  </a:lnTo>
                  <a:lnTo>
                    <a:pt x="150" y="4"/>
                  </a:lnTo>
                  <a:lnTo>
                    <a:pt x="158" y="4"/>
                  </a:lnTo>
                  <a:lnTo>
                    <a:pt x="166" y="8"/>
                  </a:lnTo>
                  <a:lnTo>
                    <a:pt x="173" y="10"/>
                  </a:lnTo>
                  <a:lnTo>
                    <a:pt x="183" y="14"/>
                  </a:lnTo>
                  <a:lnTo>
                    <a:pt x="190" y="17"/>
                  </a:lnTo>
                  <a:lnTo>
                    <a:pt x="200" y="23"/>
                  </a:lnTo>
                  <a:lnTo>
                    <a:pt x="207" y="27"/>
                  </a:lnTo>
                  <a:lnTo>
                    <a:pt x="215" y="35"/>
                  </a:lnTo>
                  <a:lnTo>
                    <a:pt x="223" y="42"/>
                  </a:lnTo>
                  <a:lnTo>
                    <a:pt x="230" y="50"/>
                  </a:lnTo>
                  <a:lnTo>
                    <a:pt x="234" y="57"/>
                  </a:lnTo>
                  <a:lnTo>
                    <a:pt x="238" y="67"/>
                  </a:lnTo>
                  <a:lnTo>
                    <a:pt x="242" y="76"/>
                  </a:lnTo>
                  <a:lnTo>
                    <a:pt x="245" y="86"/>
                  </a:lnTo>
                  <a:lnTo>
                    <a:pt x="245" y="97"/>
                  </a:lnTo>
                  <a:lnTo>
                    <a:pt x="247" y="107"/>
                  </a:lnTo>
                  <a:lnTo>
                    <a:pt x="247" y="118"/>
                  </a:lnTo>
                  <a:lnTo>
                    <a:pt x="249" y="128"/>
                  </a:lnTo>
                  <a:lnTo>
                    <a:pt x="247" y="137"/>
                  </a:lnTo>
                  <a:lnTo>
                    <a:pt x="247" y="147"/>
                  </a:lnTo>
                  <a:lnTo>
                    <a:pt x="245" y="152"/>
                  </a:lnTo>
                  <a:lnTo>
                    <a:pt x="245" y="160"/>
                  </a:lnTo>
                  <a:lnTo>
                    <a:pt x="245" y="170"/>
                  </a:lnTo>
                  <a:lnTo>
                    <a:pt x="245" y="175"/>
                  </a:lnTo>
                  <a:lnTo>
                    <a:pt x="242" y="177"/>
                  </a:lnTo>
                  <a:lnTo>
                    <a:pt x="238" y="185"/>
                  </a:lnTo>
                  <a:lnTo>
                    <a:pt x="234" y="189"/>
                  </a:lnTo>
                  <a:lnTo>
                    <a:pt x="230" y="196"/>
                  </a:lnTo>
                  <a:lnTo>
                    <a:pt x="226" y="204"/>
                  </a:lnTo>
                  <a:lnTo>
                    <a:pt x="223" y="213"/>
                  </a:lnTo>
                  <a:lnTo>
                    <a:pt x="215" y="221"/>
                  </a:lnTo>
                  <a:lnTo>
                    <a:pt x="209" y="230"/>
                  </a:lnTo>
                  <a:lnTo>
                    <a:pt x="202" y="240"/>
                  </a:lnTo>
                  <a:lnTo>
                    <a:pt x="198" y="251"/>
                  </a:lnTo>
                  <a:lnTo>
                    <a:pt x="190" y="261"/>
                  </a:lnTo>
                  <a:lnTo>
                    <a:pt x="185" y="272"/>
                  </a:lnTo>
                  <a:lnTo>
                    <a:pt x="177" y="282"/>
                  </a:lnTo>
                  <a:lnTo>
                    <a:pt x="173" y="291"/>
                  </a:lnTo>
                  <a:lnTo>
                    <a:pt x="166" y="301"/>
                  </a:lnTo>
                  <a:lnTo>
                    <a:pt x="158" y="310"/>
                  </a:lnTo>
                  <a:lnTo>
                    <a:pt x="150" y="320"/>
                  </a:lnTo>
                  <a:lnTo>
                    <a:pt x="145" y="327"/>
                  </a:lnTo>
                  <a:lnTo>
                    <a:pt x="137" y="335"/>
                  </a:lnTo>
                  <a:lnTo>
                    <a:pt x="131" y="343"/>
                  </a:lnTo>
                  <a:lnTo>
                    <a:pt x="126" y="348"/>
                  </a:lnTo>
                  <a:lnTo>
                    <a:pt x="122" y="356"/>
                  </a:lnTo>
                  <a:lnTo>
                    <a:pt x="110" y="367"/>
                  </a:lnTo>
                  <a:lnTo>
                    <a:pt x="105" y="377"/>
                  </a:lnTo>
                  <a:lnTo>
                    <a:pt x="99" y="381"/>
                  </a:lnTo>
                  <a:lnTo>
                    <a:pt x="99" y="384"/>
                  </a:lnTo>
                  <a:lnTo>
                    <a:pt x="101" y="381"/>
                  </a:lnTo>
                  <a:lnTo>
                    <a:pt x="112" y="377"/>
                  </a:lnTo>
                  <a:lnTo>
                    <a:pt x="118" y="375"/>
                  </a:lnTo>
                  <a:lnTo>
                    <a:pt x="126" y="373"/>
                  </a:lnTo>
                  <a:lnTo>
                    <a:pt x="133" y="369"/>
                  </a:lnTo>
                  <a:lnTo>
                    <a:pt x="147" y="367"/>
                  </a:lnTo>
                  <a:lnTo>
                    <a:pt x="154" y="363"/>
                  </a:lnTo>
                  <a:lnTo>
                    <a:pt x="166" y="360"/>
                  </a:lnTo>
                  <a:lnTo>
                    <a:pt x="177" y="358"/>
                  </a:lnTo>
                  <a:lnTo>
                    <a:pt x="188" y="356"/>
                  </a:lnTo>
                  <a:lnTo>
                    <a:pt x="198" y="352"/>
                  </a:lnTo>
                  <a:lnTo>
                    <a:pt x="211" y="352"/>
                  </a:lnTo>
                  <a:lnTo>
                    <a:pt x="221" y="352"/>
                  </a:lnTo>
                  <a:lnTo>
                    <a:pt x="232" y="352"/>
                  </a:lnTo>
                  <a:lnTo>
                    <a:pt x="238" y="352"/>
                  </a:lnTo>
                  <a:lnTo>
                    <a:pt x="245" y="356"/>
                  </a:lnTo>
                  <a:lnTo>
                    <a:pt x="251" y="362"/>
                  </a:lnTo>
                  <a:lnTo>
                    <a:pt x="255" y="371"/>
                  </a:lnTo>
                  <a:lnTo>
                    <a:pt x="255" y="381"/>
                  </a:lnTo>
                  <a:lnTo>
                    <a:pt x="257" y="394"/>
                  </a:lnTo>
                  <a:lnTo>
                    <a:pt x="255" y="405"/>
                  </a:lnTo>
                  <a:lnTo>
                    <a:pt x="255" y="421"/>
                  </a:lnTo>
                  <a:lnTo>
                    <a:pt x="249" y="434"/>
                  </a:lnTo>
                  <a:lnTo>
                    <a:pt x="245" y="449"/>
                  </a:lnTo>
                  <a:lnTo>
                    <a:pt x="238" y="466"/>
                  </a:lnTo>
                  <a:lnTo>
                    <a:pt x="234" y="483"/>
                  </a:lnTo>
                  <a:lnTo>
                    <a:pt x="225" y="498"/>
                  </a:lnTo>
                  <a:lnTo>
                    <a:pt x="217" y="516"/>
                  </a:lnTo>
                  <a:lnTo>
                    <a:pt x="207" y="531"/>
                  </a:lnTo>
                  <a:lnTo>
                    <a:pt x="198" y="548"/>
                  </a:lnTo>
                  <a:lnTo>
                    <a:pt x="186" y="561"/>
                  </a:lnTo>
                  <a:lnTo>
                    <a:pt x="177" y="575"/>
                  </a:lnTo>
                  <a:lnTo>
                    <a:pt x="169" y="584"/>
                  </a:lnTo>
                  <a:lnTo>
                    <a:pt x="162" y="595"/>
                  </a:lnTo>
                  <a:lnTo>
                    <a:pt x="152" y="605"/>
                  </a:lnTo>
                  <a:lnTo>
                    <a:pt x="145" y="614"/>
                  </a:lnTo>
                  <a:lnTo>
                    <a:pt x="137" y="620"/>
                  </a:lnTo>
                  <a:lnTo>
                    <a:pt x="133" y="628"/>
                  </a:lnTo>
                  <a:lnTo>
                    <a:pt x="122" y="639"/>
                  </a:lnTo>
                  <a:lnTo>
                    <a:pt x="114" y="645"/>
                  </a:lnTo>
                  <a:lnTo>
                    <a:pt x="109" y="649"/>
                  </a:lnTo>
                  <a:lnTo>
                    <a:pt x="109" y="652"/>
                  </a:lnTo>
                  <a:lnTo>
                    <a:pt x="0" y="470"/>
                  </a:lnTo>
                  <a:lnTo>
                    <a:pt x="126" y="0"/>
                  </a:lnTo>
                  <a:lnTo>
                    <a:pt x="126" y="0"/>
                  </a:lnTo>
                  <a:close/>
                </a:path>
              </a:pathLst>
            </a:custGeom>
            <a:solidFill>
              <a:srgbClr val="A84A3D"/>
            </a:solidFill>
            <a:ln w="9525">
              <a:noFill/>
              <a:round/>
            </a:ln>
          </p:spPr>
          <p:txBody>
            <a:bodyPr/>
            <a:lstStyle/>
            <a:p>
              <a:endParaRPr lang="en-US"/>
            </a:p>
          </p:txBody>
        </p:sp>
        <p:sp>
          <p:nvSpPr>
            <p:cNvPr id="607258" name="Freeform 26"/>
            <p:cNvSpPr/>
            <p:nvPr/>
          </p:nvSpPr>
          <p:spPr bwMode="auto">
            <a:xfrm>
              <a:off x="4718" y="2006"/>
              <a:ext cx="181" cy="222"/>
            </a:xfrm>
            <a:custGeom>
              <a:avLst/>
              <a:gdLst/>
              <a:ahLst/>
              <a:cxnLst>
                <a:cxn ang="0">
                  <a:pos x="47" y="318"/>
                </a:cxn>
                <a:cxn ang="0">
                  <a:pos x="139" y="33"/>
                </a:cxn>
                <a:cxn ang="0">
                  <a:pos x="144" y="97"/>
                </a:cxn>
                <a:cxn ang="0">
                  <a:pos x="302" y="0"/>
                </a:cxn>
                <a:cxn ang="0">
                  <a:pos x="317" y="14"/>
                </a:cxn>
                <a:cxn ang="0">
                  <a:pos x="335" y="31"/>
                </a:cxn>
                <a:cxn ang="0">
                  <a:pos x="350" y="44"/>
                </a:cxn>
                <a:cxn ang="0">
                  <a:pos x="363" y="61"/>
                </a:cxn>
                <a:cxn ang="0">
                  <a:pos x="378" y="80"/>
                </a:cxn>
                <a:cxn ang="0">
                  <a:pos x="392" y="103"/>
                </a:cxn>
                <a:cxn ang="0">
                  <a:pos x="403" y="126"/>
                </a:cxn>
                <a:cxn ang="0">
                  <a:pos x="414" y="147"/>
                </a:cxn>
                <a:cxn ang="0">
                  <a:pos x="422" y="169"/>
                </a:cxn>
                <a:cxn ang="0">
                  <a:pos x="431" y="190"/>
                </a:cxn>
                <a:cxn ang="0">
                  <a:pos x="435" y="206"/>
                </a:cxn>
                <a:cxn ang="0">
                  <a:pos x="441" y="225"/>
                </a:cxn>
                <a:cxn ang="0">
                  <a:pos x="441" y="230"/>
                </a:cxn>
                <a:cxn ang="0">
                  <a:pos x="435" y="242"/>
                </a:cxn>
                <a:cxn ang="0">
                  <a:pos x="431" y="255"/>
                </a:cxn>
                <a:cxn ang="0">
                  <a:pos x="422" y="276"/>
                </a:cxn>
                <a:cxn ang="0">
                  <a:pos x="414" y="299"/>
                </a:cxn>
                <a:cxn ang="0">
                  <a:pos x="403" y="323"/>
                </a:cxn>
                <a:cxn ang="0">
                  <a:pos x="392" y="356"/>
                </a:cxn>
                <a:cxn ang="0">
                  <a:pos x="376" y="388"/>
                </a:cxn>
                <a:cxn ang="0">
                  <a:pos x="355" y="420"/>
                </a:cxn>
                <a:cxn ang="0">
                  <a:pos x="333" y="449"/>
                </a:cxn>
                <a:cxn ang="0">
                  <a:pos x="310" y="477"/>
                </a:cxn>
                <a:cxn ang="0">
                  <a:pos x="287" y="500"/>
                </a:cxn>
                <a:cxn ang="0">
                  <a:pos x="268" y="521"/>
                </a:cxn>
                <a:cxn ang="0">
                  <a:pos x="253" y="535"/>
                </a:cxn>
                <a:cxn ang="0">
                  <a:pos x="245" y="542"/>
                </a:cxn>
                <a:cxn ang="0">
                  <a:pos x="137" y="529"/>
                </a:cxn>
                <a:cxn ang="0">
                  <a:pos x="11" y="367"/>
                </a:cxn>
              </a:cxnLst>
              <a:rect l="0" t="0" r="r" b="b"/>
              <a:pathLst>
                <a:path w="443" h="546">
                  <a:moveTo>
                    <a:pt x="11" y="367"/>
                  </a:moveTo>
                  <a:lnTo>
                    <a:pt x="47" y="318"/>
                  </a:lnTo>
                  <a:lnTo>
                    <a:pt x="0" y="276"/>
                  </a:lnTo>
                  <a:lnTo>
                    <a:pt x="139" y="33"/>
                  </a:lnTo>
                  <a:lnTo>
                    <a:pt x="95" y="162"/>
                  </a:lnTo>
                  <a:lnTo>
                    <a:pt x="144" y="97"/>
                  </a:lnTo>
                  <a:lnTo>
                    <a:pt x="300" y="0"/>
                  </a:lnTo>
                  <a:lnTo>
                    <a:pt x="302" y="0"/>
                  </a:lnTo>
                  <a:lnTo>
                    <a:pt x="308" y="6"/>
                  </a:lnTo>
                  <a:lnTo>
                    <a:pt x="317" y="14"/>
                  </a:lnTo>
                  <a:lnTo>
                    <a:pt x="331" y="25"/>
                  </a:lnTo>
                  <a:lnTo>
                    <a:pt x="335" y="31"/>
                  </a:lnTo>
                  <a:lnTo>
                    <a:pt x="342" y="36"/>
                  </a:lnTo>
                  <a:lnTo>
                    <a:pt x="350" y="44"/>
                  </a:lnTo>
                  <a:lnTo>
                    <a:pt x="357" y="53"/>
                  </a:lnTo>
                  <a:lnTo>
                    <a:pt x="363" y="61"/>
                  </a:lnTo>
                  <a:lnTo>
                    <a:pt x="371" y="72"/>
                  </a:lnTo>
                  <a:lnTo>
                    <a:pt x="378" y="80"/>
                  </a:lnTo>
                  <a:lnTo>
                    <a:pt x="386" y="93"/>
                  </a:lnTo>
                  <a:lnTo>
                    <a:pt x="392" y="103"/>
                  </a:lnTo>
                  <a:lnTo>
                    <a:pt x="399" y="114"/>
                  </a:lnTo>
                  <a:lnTo>
                    <a:pt x="403" y="126"/>
                  </a:lnTo>
                  <a:lnTo>
                    <a:pt x="411" y="137"/>
                  </a:lnTo>
                  <a:lnTo>
                    <a:pt x="414" y="147"/>
                  </a:lnTo>
                  <a:lnTo>
                    <a:pt x="418" y="158"/>
                  </a:lnTo>
                  <a:lnTo>
                    <a:pt x="422" y="169"/>
                  </a:lnTo>
                  <a:lnTo>
                    <a:pt x="428" y="181"/>
                  </a:lnTo>
                  <a:lnTo>
                    <a:pt x="431" y="190"/>
                  </a:lnTo>
                  <a:lnTo>
                    <a:pt x="433" y="200"/>
                  </a:lnTo>
                  <a:lnTo>
                    <a:pt x="435" y="206"/>
                  </a:lnTo>
                  <a:lnTo>
                    <a:pt x="439" y="215"/>
                  </a:lnTo>
                  <a:lnTo>
                    <a:pt x="441" y="225"/>
                  </a:lnTo>
                  <a:lnTo>
                    <a:pt x="443" y="228"/>
                  </a:lnTo>
                  <a:lnTo>
                    <a:pt x="441" y="230"/>
                  </a:lnTo>
                  <a:lnTo>
                    <a:pt x="439" y="238"/>
                  </a:lnTo>
                  <a:lnTo>
                    <a:pt x="435" y="242"/>
                  </a:lnTo>
                  <a:lnTo>
                    <a:pt x="433" y="249"/>
                  </a:lnTo>
                  <a:lnTo>
                    <a:pt x="431" y="255"/>
                  </a:lnTo>
                  <a:lnTo>
                    <a:pt x="428" y="266"/>
                  </a:lnTo>
                  <a:lnTo>
                    <a:pt x="422" y="276"/>
                  </a:lnTo>
                  <a:lnTo>
                    <a:pt x="418" y="287"/>
                  </a:lnTo>
                  <a:lnTo>
                    <a:pt x="414" y="299"/>
                  </a:lnTo>
                  <a:lnTo>
                    <a:pt x="411" y="312"/>
                  </a:lnTo>
                  <a:lnTo>
                    <a:pt x="403" y="323"/>
                  </a:lnTo>
                  <a:lnTo>
                    <a:pt x="399" y="339"/>
                  </a:lnTo>
                  <a:lnTo>
                    <a:pt x="392" y="356"/>
                  </a:lnTo>
                  <a:lnTo>
                    <a:pt x="386" y="373"/>
                  </a:lnTo>
                  <a:lnTo>
                    <a:pt x="376" y="388"/>
                  </a:lnTo>
                  <a:lnTo>
                    <a:pt x="367" y="403"/>
                  </a:lnTo>
                  <a:lnTo>
                    <a:pt x="355" y="420"/>
                  </a:lnTo>
                  <a:lnTo>
                    <a:pt x="346" y="436"/>
                  </a:lnTo>
                  <a:lnTo>
                    <a:pt x="333" y="449"/>
                  </a:lnTo>
                  <a:lnTo>
                    <a:pt x="321" y="464"/>
                  </a:lnTo>
                  <a:lnTo>
                    <a:pt x="310" y="477"/>
                  </a:lnTo>
                  <a:lnTo>
                    <a:pt x="298" y="491"/>
                  </a:lnTo>
                  <a:lnTo>
                    <a:pt x="287" y="500"/>
                  </a:lnTo>
                  <a:lnTo>
                    <a:pt x="278" y="512"/>
                  </a:lnTo>
                  <a:lnTo>
                    <a:pt x="268" y="521"/>
                  </a:lnTo>
                  <a:lnTo>
                    <a:pt x="260" y="531"/>
                  </a:lnTo>
                  <a:lnTo>
                    <a:pt x="253" y="535"/>
                  </a:lnTo>
                  <a:lnTo>
                    <a:pt x="249" y="540"/>
                  </a:lnTo>
                  <a:lnTo>
                    <a:pt x="245" y="542"/>
                  </a:lnTo>
                  <a:lnTo>
                    <a:pt x="245" y="546"/>
                  </a:lnTo>
                  <a:lnTo>
                    <a:pt x="137" y="529"/>
                  </a:lnTo>
                  <a:lnTo>
                    <a:pt x="11" y="367"/>
                  </a:lnTo>
                  <a:lnTo>
                    <a:pt x="11" y="367"/>
                  </a:lnTo>
                  <a:close/>
                </a:path>
              </a:pathLst>
            </a:custGeom>
            <a:solidFill>
              <a:srgbClr val="96ABBA"/>
            </a:solidFill>
            <a:ln w="9525">
              <a:noFill/>
              <a:round/>
            </a:ln>
          </p:spPr>
          <p:txBody>
            <a:bodyPr/>
            <a:lstStyle/>
            <a:p>
              <a:endParaRPr lang="en-US"/>
            </a:p>
          </p:txBody>
        </p:sp>
        <p:sp>
          <p:nvSpPr>
            <p:cNvPr id="607259" name="Freeform 27"/>
            <p:cNvSpPr/>
            <p:nvPr/>
          </p:nvSpPr>
          <p:spPr bwMode="auto">
            <a:xfrm>
              <a:off x="3753" y="2071"/>
              <a:ext cx="902" cy="286"/>
            </a:xfrm>
            <a:custGeom>
              <a:avLst/>
              <a:gdLst/>
              <a:ahLst/>
              <a:cxnLst>
                <a:cxn ang="0">
                  <a:pos x="133" y="2"/>
                </a:cxn>
                <a:cxn ang="0">
                  <a:pos x="177" y="10"/>
                </a:cxn>
                <a:cxn ang="0">
                  <a:pos x="251" y="27"/>
                </a:cxn>
                <a:cxn ang="0">
                  <a:pos x="340" y="48"/>
                </a:cxn>
                <a:cxn ang="0">
                  <a:pos x="435" y="78"/>
                </a:cxn>
                <a:cxn ang="0">
                  <a:pos x="525" y="112"/>
                </a:cxn>
                <a:cxn ang="0">
                  <a:pos x="606" y="148"/>
                </a:cxn>
                <a:cxn ang="0">
                  <a:pos x="680" y="184"/>
                </a:cxn>
                <a:cxn ang="0">
                  <a:pos x="760" y="223"/>
                </a:cxn>
                <a:cxn ang="0">
                  <a:pos x="848" y="255"/>
                </a:cxn>
                <a:cxn ang="0">
                  <a:pos x="950" y="285"/>
                </a:cxn>
                <a:cxn ang="0">
                  <a:pos x="1066" y="302"/>
                </a:cxn>
                <a:cxn ang="0">
                  <a:pos x="1201" y="319"/>
                </a:cxn>
                <a:cxn ang="0">
                  <a:pos x="1346" y="335"/>
                </a:cxn>
                <a:cxn ang="0">
                  <a:pos x="1498" y="354"/>
                </a:cxn>
                <a:cxn ang="0">
                  <a:pos x="1648" y="378"/>
                </a:cxn>
                <a:cxn ang="0">
                  <a:pos x="1796" y="413"/>
                </a:cxn>
                <a:cxn ang="0">
                  <a:pos x="1933" y="454"/>
                </a:cxn>
                <a:cxn ang="0">
                  <a:pos x="2053" y="498"/>
                </a:cxn>
                <a:cxn ang="0">
                  <a:pos x="2140" y="534"/>
                </a:cxn>
                <a:cxn ang="0">
                  <a:pos x="2196" y="557"/>
                </a:cxn>
                <a:cxn ang="0">
                  <a:pos x="1764" y="704"/>
                </a:cxn>
                <a:cxn ang="0">
                  <a:pos x="1711" y="671"/>
                </a:cxn>
                <a:cxn ang="0">
                  <a:pos x="1578" y="601"/>
                </a:cxn>
                <a:cxn ang="0">
                  <a:pos x="1390" y="510"/>
                </a:cxn>
                <a:cxn ang="0">
                  <a:pos x="1175" y="420"/>
                </a:cxn>
                <a:cxn ang="0">
                  <a:pos x="958" y="356"/>
                </a:cxn>
                <a:cxn ang="0">
                  <a:pos x="764" y="325"/>
                </a:cxn>
                <a:cxn ang="0">
                  <a:pos x="597" y="293"/>
                </a:cxn>
                <a:cxn ang="0">
                  <a:pos x="454" y="259"/>
                </a:cxn>
                <a:cxn ang="0">
                  <a:pos x="331" y="223"/>
                </a:cxn>
                <a:cxn ang="0">
                  <a:pos x="232" y="190"/>
                </a:cxn>
                <a:cxn ang="0">
                  <a:pos x="154" y="162"/>
                </a:cxn>
                <a:cxn ang="0">
                  <a:pos x="95" y="131"/>
                </a:cxn>
                <a:cxn ang="0">
                  <a:pos x="51" y="103"/>
                </a:cxn>
                <a:cxn ang="0">
                  <a:pos x="21" y="80"/>
                </a:cxn>
                <a:cxn ang="0">
                  <a:pos x="2" y="61"/>
                </a:cxn>
                <a:cxn ang="0">
                  <a:pos x="9" y="61"/>
                </a:cxn>
                <a:cxn ang="0">
                  <a:pos x="28" y="67"/>
                </a:cxn>
                <a:cxn ang="0">
                  <a:pos x="61" y="76"/>
                </a:cxn>
                <a:cxn ang="0">
                  <a:pos x="108" y="89"/>
                </a:cxn>
                <a:cxn ang="0">
                  <a:pos x="173" y="108"/>
                </a:cxn>
                <a:cxn ang="0">
                  <a:pos x="247" y="124"/>
                </a:cxn>
                <a:cxn ang="0">
                  <a:pos x="329" y="141"/>
                </a:cxn>
                <a:cxn ang="0">
                  <a:pos x="403" y="156"/>
                </a:cxn>
                <a:cxn ang="0">
                  <a:pos x="464" y="167"/>
                </a:cxn>
                <a:cxn ang="0">
                  <a:pos x="494" y="173"/>
                </a:cxn>
                <a:cxn ang="0">
                  <a:pos x="490" y="171"/>
                </a:cxn>
                <a:cxn ang="0">
                  <a:pos x="466" y="158"/>
                </a:cxn>
                <a:cxn ang="0">
                  <a:pos x="424" y="137"/>
                </a:cxn>
                <a:cxn ang="0">
                  <a:pos x="369" y="110"/>
                </a:cxn>
                <a:cxn ang="0">
                  <a:pos x="306" y="84"/>
                </a:cxn>
                <a:cxn ang="0">
                  <a:pos x="241" y="63"/>
                </a:cxn>
                <a:cxn ang="0">
                  <a:pos x="179" y="46"/>
                </a:cxn>
                <a:cxn ang="0">
                  <a:pos x="122" y="34"/>
                </a:cxn>
                <a:cxn ang="0">
                  <a:pos x="76" y="27"/>
                </a:cxn>
                <a:cxn ang="0">
                  <a:pos x="46" y="23"/>
                </a:cxn>
                <a:cxn ang="0">
                  <a:pos x="123" y="0"/>
                </a:cxn>
              </a:cxnLst>
              <a:rect l="0" t="0" r="r" b="b"/>
              <a:pathLst>
                <a:path w="2207" h="704">
                  <a:moveTo>
                    <a:pt x="123" y="0"/>
                  </a:moveTo>
                  <a:lnTo>
                    <a:pt x="125" y="0"/>
                  </a:lnTo>
                  <a:lnTo>
                    <a:pt x="133" y="2"/>
                  </a:lnTo>
                  <a:lnTo>
                    <a:pt x="144" y="4"/>
                  </a:lnTo>
                  <a:lnTo>
                    <a:pt x="160" y="8"/>
                  </a:lnTo>
                  <a:lnTo>
                    <a:pt x="177" y="10"/>
                  </a:lnTo>
                  <a:lnTo>
                    <a:pt x="199" y="15"/>
                  </a:lnTo>
                  <a:lnTo>
                    <a:pt x="222" y="19"/>
                  </a:lnTo>
                  <a:lnTo>
                    <a:pt x="251" y="27"/>
                  </a:lnTo>
                  <a:lnTo>
                    <a:pt x="277" y="32"/>
                  </a:lnTo>
                  <a:lnTo>
                    <a:pt x="310" y="40"/>
                  </a:lnTo>
                  <a:lnTo>
                    <a:pt x="340" y="48"/>
                  </a:lnTo>
                  <a:lnTo>
                    <a:pt x="372" y="59"/>
                  </a:lnTo>
                  <a:lnTo>
                    <a:pt x="403" y="69"/>
                  </a:lnTo>
                  <a:lnTo>
                    <a:pt x="435" y="78"/>
                  </a:lnTo>
                  <a:lnTo>
                    <a:pt x="468" y="89"/>
                  </a:lnTo>
                  <a:lnTo>
                    <a:pt x="498" y="101"/>
                  </a:lnTo>
                  <a:lnTo>
                    <a:pt x="525" y="112"/>
                  </a:lnTo>
                  <a:lnTo>
                    <a:pt x="553" y="124"/>
                  </a:lnTo>
                  <a:lnTo>
                    <a:pt x="580" y="135"/>
                  </a:lnTo>
                  <a:lnTo>
                    <a:pt x="606" y="148"/>
                  </a:lnTo>
                  <a:lnTo>
                    <a:pt x="631" y="160"/>
                  </a:lnTo>
                  <a:lnTo>
                    <a:pt x="656" y="173"/>
                  </a:lnTo>
                  <a:lnTo>
                    <a:pt x="680" y="184"/>
                  </a:lnTo>
                  <a:lnTo>
                    <a:pt x="709" y="198"/>
                  </a:lnTo>
                  <a:lnTo>
                    <a:pt x="734" y="209"/>
                  </a:lnTo>
                  <a:lnTo>
                    <a:pt x="760" y="223"/>
                  </a:lnTo>
                  <a:lnTo>
                    <a:pt x="789" y="234"/>
                  </a:lnTo>
                  <a:lnTo>
                    <a:pt x="817" y="245"/>
                  </a:lnTo>
                  <a:lnTo>
                    <a:pt x="848" y="255"/>
                  </a:lnTo>
                  <a:lnTo>
                    <a:pt x="880" y="266"/>
                  </a:lnTo>
                  <a:lnTo>
                    <a:pt x="914" y="274"/>
                  </a:lnTo>
                  <a:lnTo>
                    <a:pt x="950" y="285"/>
                  </a:lnTo>
                  <a:lnTo>
                    <a:pt x="987" y="291"/>
                  </a:lnTo>
                  <a:lnTo>
                    <a:pt x="1026" y="299"/>
                  </a:lnTo>
                  <a:lnTo>
                    <a:pt x="1066" y="302"/>
                  </a:lnTo>
                  <a:lnTo>
                    <a:pt x="1112" y="310"/>
                  </a:lnTo>
                  <a:lnTo>
                    <a:pt x="1156" y="314"/>
                  </a:lnTo>
                  <a:lnTo>
                    <a:pt x="1201" y="319"/>
                  </a:lnTo>
                  <a:lnTo>
                    <a:pt x="1249" y="323"/>
                  </a:lnTo>
                  <a:lnTo>
                    <a:pt x="1298" y="331"/>
                  </a:lnTo>
                  <a:lnTo>
                    <a:pt x="1346" y="335"/>
                  </a:lnTo>
                  <a:lnTo>
                    <a:pt x="1397" y="339"/>
                  </a:lnTo>
                  <a:lnTo>
                    <a:pt x="1447" y="346"/>
                  </a:lnTo>
                  <a:lnTo>
                    <a:pt x="1498" y="354"/>
                  </a:lnTo>
                  <a:lnTo>
                    <a:pt x="1547" y="359"/>
                  </a:lnTo>
                  <a:lnTo>
                    <a:pt x="1599" y="369"/>
                  </a:lnTo>
                  <a:lnTo>
                    <a:pt x="1648" y="378"/>
                  </a:lnTo>
                  <a:lnTo>
                    <a:pt x="1699" y="390"/>
                  </a:lnTo>
                  <a:lnTo>
                    <a:pt x="1749" y="399"/>
                  </a:lnTo>
                  <a:lnTo>
                    <a:pt x="1796" y="413"/>
                  </a:lnTo>
                  <a:lnTo>
                    <a:pt x="1844" y="426"/>
                  </a:lnTo>
                  <a:lnTo>
                    <a:pt x="1891" y="441"/>
                  </a:lnTo>
                  <a:lnTo>
                    <a:pt x="1933" y="454"/>
                  </a:lnTo>
                  <a:lnTo>
                    <a:pt x="1977" y="470"/>
                  </a:lnTo>
                  <a:lnTo>
                    <a:pt x="2015" y="485"/>
                  </a:lnTo>
                  <a:lnTo>
                    <a:pt x="2053" y="498"/>
                  </a:lnTo>
                  <a:lnTo>
                    <a:pt x="2085" y="510"/>
                  </a:lnTo>
                  <a:lnTo>
                    <a:pt x="2114" y="523"/>
                  </a:lnTo>
                  <a:lnTo>
                    <a:pt x="2140" y="534"/>
                  </a:lnTo>
                  <a:lnTo>
                    <a:pt x="2163" y="544"/>
                  </a:lnTo>
                  <a:lnTo>
                    <a:pt x="2180" y="550"/>
                  </a:lnTo>
                  <a:lnTo>
                    <a:pt x="2196" y="557"/>
                  </a:lnTo>
                  <a:lnTo>
                    <a:pt x="2203" y="561"/>
                  </a:lnTo>
                  <a:lnTo>
                    <a:pt x="2207" y="563"/>
                  </a:lnTo>
                  <a:lnTo>
                    <a:pt x="1764" y="704"/>
                  </a:lnTo>
                  <a:lnTo>
                    <a:pt x="1756" y="700"/>
                  </a:lnTo>
                  <a:lnTo>
                    <a:pt x="1739" y="688"/>
                  </a:lnTo>
                  <a:lnTo>
                    <a:pt x="1711" y="671"/>
                  </a:lnTo>
                  <a:lnTo>
                    <a:pt x="1675" y="652"/>
                  </a:lnTo>
                  <a:lnTo>
                    <a:pt x="1629" y="628"/>
                  </a:lnTo>
                  <a:lnTo>
                    <a:pt x="1578" y="601"/>
                  </a:lnTo>
                  <a:lnTo>
                    <a:pt x="1519" y="570"/>
                  </a:lnTo>
                  <a:lnTo>
                    <a:pt x="1458" y="542"/>
                  </a:lnTo>
                  <a:lnTo>
                    <a:pt x="1390" y="510"/>
                  </a:lnTo>
                  <a:lnTo>
                    <a:pt x="1319" y="477"/>
                  </a:lnTo>
                  <a:lnTo>
                    <a:pt x="1247" y="447"/>
                  </a:lnTo>
                  <a:lnTo>
                    <a:pt x="1175" y="420"/>
                  </a:lnTo>
                  <a:lnTo>
                    <a:pt x="1101" y="396"/>
                  </a:lnTo>
                  <a:lnTo>
                    <a:pt x="1028" y="373"/>
                  </a:lnTo>
                  <a:lnTo>
                    <a:pt x="958" y="356"/>
                  </a:lnTo>
                  <a:lnTo>
                    <a:pt x="891" y="346"/>
                  </a:lnTo>
                  <a:lnTo>
                    <a:pt x="825" y="335"/>
                  </a:lnTo>
                  <a:lnTo>
                    <a:pt x="764" y="325"/>
                  </a:lnTo>
                  <a:lnTo>
                    <a:pt x="705" y="316"/>
                  </a:lnTo>
                  <a:lnTo>
                    <a:pt x="652" y="304"/>
                  </a:lnTo>
                  <a:lnTo>
                    <a:pt x="597" y="293"/>
                  </a:lnTo>
                  <a:lnTo>
                    <a:pt x="547" y="281"/>
                  </a:lnTo>
                  <a:lnTo>
                    <a:pt x="498" y="270"/>
                  </a:lnTo>
                  <a:lnTo>
                    <a:pt x="454" y="259"/>
                  </a:lnTo>
                  <a:lnTo>
                    <a:pt x="411" y="245"/>
                  </a:lnTo>
                  <a:lnTo>
                    <a:pt x="371" y="234"/>
                  </a:lnTo>
                  <a:lnTo>
                    <a:pt x="331" y="223"/>
                  </a:lnTo>
                  <a:lnTo>
                    <a:pt x="296" y="211"/>
                  </a:lnTo>
                  <a:lnTo>
                    <a:pt x="262" y="200"/>
                  </a:lnTo>
                  <a:lnTo>
                    <a:pt x="232" y="190"/>
                  </a:lnTo>
                  <a:lnTo>
                    <a:pt x="203" y="179"/>
                  </a:lnTo>
                  <a:lnTo>
                    <a:pt x="179" y="171"/>
                  </a:lnTo>
                  <a:lnTo>
                    <a:pt x="154" y="162"/>
                  </a:lnTo>
                  <a:lnTo>
                    <a:pt x="133" y="150"/>
                  </a:lnTo>
                  <a:lnTo>
                    <a:pt x="112" y="141"/>
                  </a:lnTo>
                  <a:lnTo>
                    <a:pt x="95" y="131"/>
                  </a:lnTo>
                  <a:lnTo>
                    <a:pt x="78" y="122"/>
                  </a:lnTo>
                  <a:lnTo>
                    <a:pt x="65" y="112"/>
                  </a:lnTo>
                  <a:lnTo>
                    <a:pt x="51" y="103"/>
                  </a:lnTo>
                  <a:lnTo>
                    <a:pt x="40" y="95"/>
                  </a:lnTo>
                  <a:lnTo>
                    <a:pt x="28" y="86"/>
                  </a:lnTo>
                  <a:lnTo>
                    <a:pt x="21" y="80"/>
                  </a:lnTo>
                  <a:lnTo>
                    <a:pt x="13" y="72"/>
                  </a:lnTo>
                  <a:lnTo>
                    <a:pt x="9" y="69"/>
                  </a:lnTo>
                  <a:lnTo>
                    <a:pt x="2" y="61"/>
                  </a:lnTo>
                  <a:lnTo>
                    <a:pt x="0" y="57"/>
                  </a:lnTo>
                  <a:lnTo>
                    <a:pt x="2" y="57"/>
                  </a:lnTo>
                  <a:lnTo>
                    <a:pt x="9" y="61"/>
                  </a:lnTo>
                  <a:lnTo>
                    <a:pt x="13" y="61"/>
                  </a:lnTo>
                  <a:lnTo>
                    <a:pt x="21" y="65"/>
                  </a:lnTo>
                  <a:lnTo>
                    <a:pt x="28" y="67"/>
                  </a:lnTo>
                  <a:lnTo>
                    <a:pt x="40" y="70"/>
                  </a:lnTo>
                  <a:lnTo>
                    <a:pt x="49" y="72"/>
                  </a:lnTo>
                  <a:lnTo>
                    <a:pt x="61" y="76"/>
                  </a:lnTo>
                  <a:lnTo>
                    <a:pt x="76" y="80"/>
                  </a:lnTo>
                  <a:lnTo>
                    <a:pt x="91" y="86"/>
                  </a:lnTo>
                  <a:lnTo>
                    <a:pt x="108" y="89"/>
                  </a:lnTo>
                  <a:lnTo>
                    <a:pt x="129" y="97"/>
                  </a:lnTo>
                  <a:lnTo>
                    <a:pt x="148" y="101"/>
                  </a:lnTo>
                  <a:lnTo>
                    <a:pt x="173" y="108"/>
                  </a:lnTo>
                  <a:lnTo>
                    <a:pt x="196" y="112"/>
                  </a:lnTo>
                  <a:lnTo>
                    <a:pt x="220" y="118"/>
                  </a:lnTo>
                  <a:lnTo>
                    <a:pt x="247" y="124"/>
                  </a:lnTo>
                  <a:lnTo>
                    <a:pt x="274" y="129"/>
                  </a:lnTo>
                  <a:lnTo>
                    <a:pt x="302" y="135"/>
                  </a:lnTo>
                  <a:lnTo>
                    <a:pt x="329" y="141"/>
                  </a:lnTo>
                  <a:lnTo>
                    <a:pt x="353" y="145"/>
                  </a:lnTo>
                  <a:lnTo>
                    <a:pt x="382" y="152"/>
                  </a:lnTo>
                  <a:lnTo>
                    <a:pt x="403" y="156"/>
                  </a:lnTo>
                  <a:lnTo>
                    <a:pt x="426" y="160"/>
                  </a:lnTo>
                  <a:lnTo>
                    <a:pt x="447" y="164"/>
                  </a:lnTo>
                  <a:lnTo>
                    <a:pt x="464" y="167"/>
                  </a:lnTo>
                  <a:lnTo>
                    <a:pt x="477" y="169"/>
                  </a:lnTo>
                  <a:lnTo>
                    <a:pt x="488" y="173"/>
                  </a:lnTo>
                  <a:lnTo>
                    <a:pt x="494" y="173"/>
                  </a:lnTo>
                  <a:lnTo>
                    <a:pt x="498" y="175"/>
                  </a:lnTo>
                  <a:lnTo>
                    <a:pt x="494" y="173"/>
                  </a:lnTo>
                  <a:lnTo>
                    <a:pt x="490" y="171"/>
                  </a:lnTo>
                  <a:lnTo>
                    <a:pt x="485" y="167"/>
                  </a:lnTo>
                  <a:lnTo>
                    <a:pt x="477" y="164"/>
                  </a:lnTo>
                  <a:lnTo>
                    <a:pt x="466" y="158"/>
                  </a:lnTo>
                  <a:lnTo>
                    <a:pt x="454" y="150"/>
                  </a:lnTo>
                  <a:lnTo>
                    <a:pt x="439" y="143"/>
                  </a:lnTo>
                  <a:lnTo>
                    <a:pt x="424" y="137"/>
                  </a:lnTo>
                  <a:lnTo>
                    <a:pt x="407" y="127"/>
                  </a:lnTo>
                  <a:lnTo>
                    <a:pt x="388" y="120"/>
                  </a:lnTo>
                  <a:lnTo>
                    <a:pt x="369" y="110"/>
                  </a:lnTo>
                  <a:lnTo>
                    <a:pt x="350" y="103"/>
                  </a:lnTo>
                  <a:lnTo>
                    <a:pt x="327" y="93"/>
                  </a:lnTo>
                  <a:lnTo>
                    <a:pt x="306" y="84"/>
                  </a:lnTo>
                  <a:lnTo>
                    <a:pt x="285" y="76"/>
                  </a:lnTo>
                  <a:lnTo>
                    <a:pt x="264" y="70"/>
                  </a:lnTo>
                  <a:lnTo>
                    <a:pt x="241" y="63"/>
                  </a:lnTo>
                  <a:lnTo>
                    <a:pt x="220" y="57"/>
                  </a:lnTo>
                  <a:lnTo>
                    <a:pt x="198" y="49"/>
                  </a:lnTo>
                  <a:lnTo>
                    <a:pt x="179" y="46"/>
                  </a:lnTo>
                  <a:lnTo>
                    <a:pt x="158" y="40"/>
                  </a:lnTo>
                  <a:lnTo>
                    <a:pt x="141" y="36"/>
                  </a:lnTo>
                  <a:lnTo>
                    <a:pt x="122" y="34"/>
                  </a:lnTo>
                  <a:lnTo>
                    <a:pt x="106" y="32"/>
                  </a:lnTo>
                  <a:lnTo>
                    <a:pt x="89" y="27"/>
                  </a:lnTo>
                  <a:lnTo>
                    <a:pt x="76" y="27"/>
                  </a:lnTo>
                  <a:lnTo>
                    <a:pt x="65" y="23"/>
                  </a:lnTo>
                  <a:lnTo>
                    <a:pt x="55" y="23"/>
                  </a:lnTo>
                  <a:lnTo>
                    <a:pt x="46" y="23"/>
                  </a:lnTo>
                  <a:lnTo>
                    <a:pt x="40" y="23"/>
                  </a:lnTo>
                  <a:lnTo>
                    <a:pt x="36" y="23"/>
                  </a:lnTo>
                  <a:lnTo>
                    <a:pt x="123" y="0"/>
                  </a:lnTo>
                  <a:lnTo>
                    <a:pt x="123" y="0"/>
                  </a:lnTo>
                  <a:close/>
                </a:path>
              </a:pathLst>
            </a:custGeom>
            <a:solidFill>
              <a:srgbClr val="F2CC99"/>
            </a:solidFill>
            <a:ln w="9525">
              <a:noFill/>
              <a:round/>
            </a:ln>
          </p:spPr>
          <p:txBody>
            <a:bodyPr/>
            <a:lstStyle/>
            <a:p>
              <a:endParaRPr lang="en-US"/>
            </a:p>
          </p:txBody>
        </p:sp>
        <p:sp>
          <p:nvSpPr>
            <p:cNvPr id="607260" name="Freeform 28"/>
            <p:cNvSpPr/>
            <p:nvPr/>
          </p:nvSpPr>
          <p:spPr bwMode="auto">
            <a:xfrm>
              <a:off x="4006" y="2111"/>
              <a:ext cx="302" cy="68"/>
            </a:xfrm>
            <a:custGeom>
              <a:avLst/>
              <a:gdLst/>
              <a:ahLst/>
              <a:cxnLst>
                <a:cxn ang="0">
                  <a:pos x="136" y="7"/>
                </a:cxn>
                <a:cxn ang="0">
                  <a:pos x="159" y="4"/>
                </a:cxn>
                <a:cxn ang="0">
                  <a:pos x="201" y="2"/>
                </a:cxn>
                <a:cxn ang="0">
                  <a:pos x="254" y="0"/>
                </a:cxn>
                <a:cxn ang="0">
                  <a:pos x="327" y="9"/>
                </a:cxn>
                <a:cxn ang="0">
                  <a:pos x="406" y="28"/>
                </a:cxn>
                <a:cxn ang="0">
                  <a:pos x="500" y="57"/>
                </a:cxn>
                <a:cxn ang="0">
                  <a:pos x="585" y="91"/>
                </a:cxn>
                <a:cxn ang="0">
                  <a:pos x="661" y="122"/>
                </a:cxn>
                <a:cxn ang="0">
                  <a:pos x="716" y="146"/>
                </a:cxn>
                <a:cxn ang="0">
                  <a:pos x="737" y="158"/>
                </a:cxn>
                <a:cxn ang="0">
                  <a:pos x="722" y="158"/>
                </a:cxn>
                <a:cxn ang="0">
                  <a:pos x="680" y="161"/>
                </a:cxn>
                <a:cxn ang="0">
                  <a:pos x="619" y="163"/>
                </a:cxn>
                <a:cxn ang="0">
                  <a:pos x="540" y="161"/>
                </a:cxn>
                <a:cxn ang="0">
                  <a:pos x="446" y="150"/>
                </a:cxn>
                <a:cxn ang="0">
                  <a:pos x="342" y="129"/>
                </a:cxn>
                <a:cxn ang="0">
                  <a:pos x="235" y="97"/>
                </a:cxn>
                <a:cxn ang="0">
                  <a:pos x="136" y="64"/>
                </a:cxn>
                <a:cxn ang="0">
                  <a:pos x="57" y="36"/>
                </a:cxn>
                <a:cxn ang="0">
                  <a:pos x="9" y="17"/>
                </a:cxn>
                <a:cxn ang="0">
                  <a:pos x="2" y="13"/>
                </a:cxn>
                <a:cxn ang="0">
                  <a:pos x="28" y="19"/>
                </a:cxn>
                <a:cxn ang="0">
                  <a:pos x="76" y="28"/>
                </a:cxn>
                <a:cxn ang="0">
                  <a:pos x="144" y="40"/>
                </a:cxn>
                <a:cxn ang="0">
                  <a:pos x="218" y="57"/>
                </a:cxn>
                <a:cxn ang="0">
                  <a:pos x="294" y="72"/>
                </a:cxn>
                <a:cxn ang="0">
                  <a:pos x="363" y="83"/>
                </a:cxn>
                <a:cxn ang="0">
                  <a:pos x="424" y="97"/>
                </a:cxn>
                <a:cxn ang="0">
                  <a:pos x="471" y="104"/>
                </a:cxn>
                <a:cxn ang="0">
                  <a:pos x="503" y="112"/>
                </a:cxn>
                <a:cxn ang="0">
                  <a:pos x="521" y="114"/>
                </a:cxn>
                <a:cxn ang="0">
                  <a:pos x="517" y="114"/>
                </a:cxn>
                <a:cxn ang="0">
                  <a:pos x="484" y="101"/>
                </a:cxn>
                <a:cxn ang="0">
                  <a:pos x="439" y="87"/>
                </a:cxn>
                <a:cxn ang="0">
                  <a:pos x="382" y="66"/>
                </a:cxn>
                <a:cxn ang="0">
                  <a:pos x="323" y="49"/>
                </a:cxn>
                <a:cxn ang="0">
                  <a:pos x="266" y="34"/>
                </a:cxn>
                <a:cxn ang="0">
                  <a:pos x="218" y="23"/>
                </a:cxn>
                <a:cxn ang="0">
                  <a:pos x="182" y="15"/>
                </a:cxn>
                <a:cxn ang="0">
                  <a:pos x="154" y="11"/>
                </a:cxn>
                <a:cxn ang="0">
                  <a:pos x="135" y="11"/>
                </a:cxn>
              </a:cxnLst>
              <a:rect l="0" t="0" r="r" b="b"/>
              <a:pathLst>
                <a:path w="737" h="165">
                  <a:moveTo>
                    <a:pt x="133" y="11"/>
                  </a:moveTo>
                  <a:lnTo>
                    <a:pt x="133" y="9"/>
                  </a:lnTo>
                  <a:lnTo>
                    <a:pt x="136" y="7"/>
                  </a:lnTo>
                  <a:lnTo>
                    <a:pt x="140" y="7"/>
                  </a:lnTo>
                  <a:lnTo>
                    <a:pt x="150" y="7"/>
                  </a:lnTo>
                  <a:lnTo>
                    <a:pt x="159" y="4"/>
                  </a:lnTo>
                  <a:lnTo>
                    <a:pt x="171" y="4"/>
                  </a:lnTo>
                  <a:lnTo>
                    <a:pt x="184" y="2"/>
                  </a:lnTo>
                  <a:lnTo>
                    <a:pt x="201" y="2"/>
                  </a:lnTo>
                  <a:lnTo>
                    <a:pt x="216" y="0"/>
                  </a:lnTo>
                  <a:lnTo>
                    <a:pt x="235" y="0"/>
                  </a:lnTo>
                  <a:lnTo>
                    <a:pt x="254" y="0"/>
                  </a:lnTo>
                  <a:lnTo>
                    <a:pt x="277" y="4"/>
                  </a:lnTo>
                  <a:lnTo>
                    <a:pt x="300" y="6"/>
                  </a:lnTo>
                  <a:lnTo>
                    <a:pt x="327" y="9"/>
                  </a:lnTo>
                  <a:lnTo>
                    <a:pt x="351" y="15"/>
                  </a:lnTo>
                  <a:lnTo>
                    <a:pt x="380" y="23"/>
                  </a:lnTo>
                  <a:lnTo>
                    <a:pt x="406" y="28"/>
                  </a:lnTo>
                  <a:lnTo>
                    <a:pt x="437" y="36"/>
                  </a:lnTo>
                  <a:lnTo>
                    <a:pt x="467" y="45"/>
                  </a:lnTo>
                  <a:lnTo>
                    <a:pt x="500" y="57"/>
                  </a:lnTo>
                  <a:lnTo>
                    <a:pt x="528" y="68"/>
                  </a:lnTo>
                  <a:lnTo>
                    <a:pt x="559" y="80"/>
                  </a:lnTo>
                  <a:lnTo>
                    <a:pt x="585" y="91"/>
                  </a:lnTo>
                  <a:lnTo>
                    <a:pt x="614" y="103"/>
                  </a:lnTo>
                  <a:lnTo>
                    <a:pt x="638" y="112"/>
                  </a:lnTo>
                  <a:lnTo>
                    <a:pt x="661" y="122"/>
                  </a:lnTo>
                  <a:lnTo>
                    <a:pt x="682" y="131"/>
                  </a:lnTo>
                  <a:lnTo>
                    <a:pt x="701" y="141"/>
                  </a:lnTo>
                  <a:lnTo>
                    <a:pt x="716" y="146"/>
                  </a:lnTo>
                  <a:lnTo>
                    <a:pt x="726" y="152"/>
                  </a:lnTo>
                  <a:lnTo>
                    <a:pt x="733" y="154"/>
                  </a:lnTo>
                  <a:lnTo>
                    <a:pt x="737" y="158"/>
                  </a:lnTo>
                  <a:lnTo>
                    <a:pt x="733" y="158"/>
                  </a:lnTo>
                  <a:lnTo>
                    <a:pt x="730" y="158"/>
                  </a:lnTo>
                  <a:lnTo>
                    <a:pt x="722" y="158"/>
                  </a:lnTo>
                  <a:lnTo>
                    <a:pt x="711" y="160"/>
                  </a:lnTo>
                  <a:lnTo>
                    <a:pt x="697" y="160"/>
                  </a:lnTo>
                  <a:lnTo>
                    <a:pt x="680" y="161"/>
                  </a:lnTo>
                  <a:lnTo>
                    <a:pt x="663" y="161"/>
                  </a:lnTo>
                  <a:lnTo>
                    <a:pt x="644" y="165"/>
                  </a:lnTo>
                  <a:lnTo>
                    <a:pt x="619" y="163"/>
                  </a:lnTo>
                  <a:lnTo>
                    <a:pt x="595" y="163"/>
                  </a:lnTo>
                  <a:lnTo>
                    <a:pt x="568" y="161"/>
                  </a:lnTo>
                  <a:lnTo>
                    <a:pt x="540" y="161"/>
                  </a:lnTo>
                  <a:lnTo>
                    <a:pt x="509" y="158"/>
                  </a:lnTo>
                  <a:lnTo>
                    <a:pt x="479" y="156"/>
                  </a:lnTo>
                  <a:lnTo>
                    <a:pt x="446" y="150"/>
                  </a:lnTo>
                  <a:lnTo>
                    <a:pt x="414" y="146"/>
                  </a:lnTo>
                  <a:lnTo>
                    <a:pt x="378" y="137"/>
                  </a:lnTo>
                  <a:lnTo>
                    <a:pt x="342" y="129"/>
                  </a:lnTo>
                  <a:lnTo>
                    <a:pt x="306" y="118"/>
                  </a:lnTo>
                  <a:lnTo>
                    <a:pt x="271" y="108"/>
                  </a:lnTo>
                  <a:lnTo>
                    <a:pt x="235" y="97"/>
                  </a:lnTo>
                  <a:lnTo>
                    <a:pt x="201" y="87"/>
                  </a:lnTo>
                  <a:lnTo>
                    <a:pt x="167" y="76"/>
                  </a:lnTo>
                  <a:lnTo>
                    <a:pt x="136" y="64"/>
                  </a:lnTo>
                  <a:lnTo>
                    <a:pt x="108" y="53"/>
                  </a:lnTo>
                  <a:lnTo>
                    <a:pt x="81" y="44"/>
                  </a:lnTo>
                  <a:lnTo>
                    <a:pt x="57" y="36"/>
                  </a:lnTo>
                  <a:lnTo>
                    <a:pt x="38" y="28"/>
                  </a:lnTo>
                  <a:lnTo>
                    <a:pt x="21" y="21"/>
                  </a:lnTo>
                  <a:lnTo>
                    <a:pt x="9" y="17"/>
                  </a:lnTo>
                  <a:lnTo>
                    <a:pt x="2" y="13"/>
                  </a:lnTo>
                  <a:lnTo>
                    <a:pt x="0" y="13"/>
                  </a:lnTo>
                  <a:lnTo>
                    <a:pt x="2" y="13"/>
                  </a:lnTo>
                  <a:lnTo>
                    <a:pt x="7" y="13"/>
                  </a:lnTo>
                  <a:lnTo>
                    <a:pt x="15" y="15"/>
                  </a:lnTo>
                  <a:lnTo>
                    <a:pt x="28" y="19"/>
                  </a:lnTo>
                  <a:lnTo>
                    <a:pt x="40" y="21"/>
                  </a:lnTo>
                  <a:lnTo>
                    <a:pt x="57" y="25"/>
                  </a:lnTo>
                  <a:lnTo>
                    <a:pt x="76" y="28"/>
                  </a:lnTo>
                  <a:lnTo>
                    <a:pt x="98" y="32"/>
                  </a:lnTo>
                  <a:lnTo>
                    <a:pt x="119" y="36"/>
                  </a:lnTo>
                  <a:lnTo>
                    <a:pt x="144" y="40"/>
                  </a:lnTo>
                  <a:lnTo>
                    <a:pt x="167" y="45"/>
                  </a:lnTo>
                  <a:lnTo>
                    <a:pt x="194" y="51"/>
                  </a:lnTo>
                  <a:lnTo>
                    <a:pt x="218" y="57"/>
                  </a:lnTo>
                  <a:lnTo>
                    <a:pt x="243" y="61"/>
                  </a:lnTo>
                  <a:lnTo>
                    <a:pt x="270" y="66"/>
                  </a:lnTo>
                  <a:lnTo>
                    <a:pt x="294" y="72"/>
                  </a:lnTo>
                  <a:lnTo>
                    <a:pt x="317" y="76"/>
                  </a:lnTo>
                  <a:lnTo>
                    <a:pt x="342" y="80"/>
                  </a:lnTo>
                  <a:lnTo>
                    <a:pt x="363" y="83"/>
                  </a:lnTo>
                  <a:lnTo>
                    <a:pt x="386" y="89"/>
                  </a:lnTo>
                  <a:lnTo>
                    <a:pt x="403" y="93"/>
                  </a:lnTo>
                  <a:lnTo>
                    <a:pt x="424" y="97"/>
                  </a:lnTo>
                  <a:lnTo>
                    <a:pt x="441" y="101"/>
                  </a:lnTo>
                  <a:lnTo>
                    <a:pt x="458" y="104"/>
                  </a:lnTo>
                  <a:lnTo>
                    <a:pt x="471" y="104"/>
                  </a:lnTo>
                  <a:lnTo>
                    <a:pt x="482" y="108"/>
                  </a:lnTo>
                  <a:lnTo>
                    <a:pt x="494" y="108"/>
                  </a:lnTo>
                  <a:lnTo>
                    <a:pt x="503" y="112"/>
                  </a:lnTo>
                  <a:lnTo>
                    <a:pt x="511" y="114"/>
                  </a:lnTo>
                  <a:lnTo>
                    <a:pt x="517" y="114"/>
                  </a:lnTo>
                  <a:lnTo>
                    <a:pt x="521" y="114"/>
                  </a:lnTo>
                  <a:lnTo>
                    <a:pt x="522" y="116"/>
                  </a:lnTo>
                  <a:lnTo>
                    <a:pt x="521" y="114"/>
                  </a:lnTo>
                  <a:lnTo>
                    <a:pt x="517" y="114"/>
                  </a:lnTo>
                  <a:lnTo>
                    <a:pt x="507" y="108"/>
                  </a:lnTo>
                  <a:lnTo>
                    <a:pt x="498" y="106"/>
                  </a:lnTo>
                  <a:lnTo>
                    <a:pt x="484" y="101"/>
                  </a:lnTo>
                  <a:lnTo>
                    <a:pt x="471" y="97"/>
                  </a:lnTo>
                  <a:lnTo>
                    <a:pt x="456" y="93"/>
                  </a:lnTo>
                  <a:lnTo>
                    <a:pt x="439" y="87"/>
                  </a:lnTo>
                  <a:lnTo>
                    <a:pt x="420" y="80"/>
                  </a:lnTo>
                  <a:lnTo>
                    <a:pt x="403" y="72"/>
                  </a:lnTo>
                  <a:lnTo>
                    <a:pt x="382" y="66"/>
                  </a:lnTo>
                  <a:lnTo>
                    <a:pt x="363" y="61"/>
                  </a:lnTo>
                  <a:lnTo>
                    <a:pt x="342" y="55"/>
                  </a:lnTo>
                  <a:lnTo>
                    <a:pt x="323" y="49"/>
                  </a:lnTo>
                  <a:lnTo>
                    <a:pt x="302" y="44"/>
                  </a:lnTo>
                  <a:lnTo>
                    <a:pt x="285" y="40"/>
                  </a:lnTo>
                  <a:lnTo>
                    <a:pt x="266" y="34"/>
                  </a:lnTo>
                  <a:lnTo>
                    <a:pt x="249" y="30"/>
                  </a:lnTo>
                  <a:lnTo>
                    <a:pt x="233" y="26"/>
                  </a:lnTo>
                  <a:lnTo>
                    <a:pt x="218" y="23"/>
                  </a:lnTo>
                  <a:lnTo>
                    <a:pt x="205" y="19"/>
                  </a:lnTo>
                  <a:lnTo>
                    <a:pt x="194" y="17"/>
                  </a:lnTo>
                  <a:lnTo>
                    <a:pt x="182" y="15"/>
                  </a:lnTo>
                  <a:lnTo>
                    <a:pt x="173" y="15"/>
                  </a:lnTo>
                  <a:lnTo>
                    <a:pt x="161" y="11"/>
                  </a:lnTo>
                  <a:lnTo>
                    <a:pt x="154" y="11"/>
                  </a:lnTo>
                  <a:lnTo>
                    <a:pt x="146" y="11"/>
                  </a:lnTo>
                  <a:lnTo>
                    <a:pt x="142" y="11"/>
                  </a:lnTo>
                  <a:lnTo>
                    <a:pt x="135" y="11"/>
                  </a:lnTo>
                  <a:lnTo>
                    <a:pt x="133" y="11"/>
                  </a:lnTo>
                  <a:lnTo>
                    <a:pt x="133" y="11"/>
                  </a:lnTo>
                  <a:close/>
                </a:path>
              </a:pathLst>
            </a:custGeom>
            <a:solidFill>
              <a:srgbClr val="F2CC99"/>
            </a:solidFill>
            <a:ln w="9525">
              <a:noFill/>
              <a:round/>
            </a:ln>
          </p:spPr>
          <p:txBody>
            <a:bodyPr/>
            <a:lstStyle/>
            <a:p>
              <a:endParaRPr lang="en-US"/>
            </a:p>
          </p:txBody>
        </p:sp>
        <p:sp>
          <p:nvSpPr>
            <p:cNvPr id="607261" name="Freeform 29"/>
            <p:cNvSpPr/>
            <p:nvPr/>
          </p:nvSpPr>
          <p:spPr bwMode="auto">
            <a:xfrm>
              <a:off x="3769" y="2130"/>
              <a:ext cx="636" cy="223"/>
            </a:xfrm>
            <a:custGeom>
              <a:avLst/>
              <a:gdLst/>
              <a:ahLst/>
              <a:cxnLst>
                <a:cxn ang="0">
                  <a:pos x="4" y="2"/>
                </a:cxn>
                <a:cxn ang="0">
                  <a:pos x="42" y="18"/>
                </a:cxn>
                <a:cxn ang="0">
                  <a:pos x="112" y="46"/>
                </a:cxn>
                <a:cxn ang="0">
                  <a:pos x="205" y="84"/>
                </a:cxn>
                <a:cxn ang="0">
                  <a:pos x="314" y="130"/>
                </a:cxn>
                <a:cxn ang="0">
                  <a:pos x="433" y="177"/>
                </a:cxn>
                <a:cxn ang="0">
                  <a:pos x="555" y="225"/>
                </a:cxn>
                <a:cxn ang="0">
                  <a:pos x="675" y="267"/>
                </a:cxn>
                <a:cxn ang="0">
                  <a:pos x="781" y="303"/>
                </a:cxn>
                <a:cxn ang="0">
                  <a:pos x="871" y="331"/>
                </a:cxn>
                <a:cxn ang="0">
                  <a:pos x="951" y="350"/>
                </a:cxn>
                <a:cxn ang="0">
                  <a:pos x="1019" y="367"/>
                </a:cxn>
                <a:cxn ang="0">
                  <a:pos x="1080" y="379"/>
                </a:cxn>
                <a:cxn ang="0">
                  <a:pos x="1135" y="390"/>
                </a:cxn>
                <a:cxn ang="0">
                  <a:pos x="1188" y="400"/>
                </a:cxn>
                <a:cxn ang="0">
                  <a:pos x="1239" y="413"/>
                </a:cxn>
                <a:cxn ang="0">
                  <a:pos x="1291" y="428"/>
                </a:cxn>
                <a:cxn ang="0">
                  <a:pos x="1342" y="445"/>
                </a:cxn>
                <a:cxn ang="0">
                  <a:pos x="1393" y="464"/>
                </a:cxn>
                <a:cxn ang="0">
                  <a:pos x="1439" y="485"/>
                </a:cxn>
                <a:cxn ang="0">
                  <a:pos x="1481" y="504"/>
                </a:cxn>
                <a:cxn ang="0">
                  <a:pos x="1515" y="520"/>
                </a:cxn>
                <a:cxn ang="0">
                  <a:pos x="1542" y="533"/>
                </a:cxn>
                <a:cxn ang="0">
                  <a:pos x="1555" y="540"/>
                </a:cxn>
                <a:cxn ang="0">
                  <a:pos x="1137" y="546"/>
                </a:cxn>
                <a:cxn ang="0">
                  <a:pos x="1120" y="537"/>
                </a:cxn>
                <a:cxn ang="0">
                  <a:pos x="1072" y="512"/>
                </a:cxn>
                <a:cxn ang="0">
                  <a:pos x="1002" y="474"/>
                </a:cxn>
                <a:cxn ang="0">
                  <a:pos x="912" y="430"/>
                </a:cxn>
                <a:cxn ang="0">
                  <a:pos x="810" y="377"/>
                </a:cxn>
                <a:cxn ang="0">
                  <a:pos x="701" y="326"/>
                </a:cxn>
                <a:cxn ang="0">
                  <a:pos x="589" y="272"/>
                </a:cxn>
                <a:cxn ang="0">
                  <a:pos x="483" y="227"/>
                </a:cxn>
                <a:cxn ang="0">
                  <a:pos x="386" y="183"/>
                </a:cxn>
                <a:cxn ang="0">
                  <a:pos x="304" y="151"/>
                </a:cxn>
                <a:cxn ang="0">
                  <a:pos x="234" y="126"/>
                </a:cxn>
                <a:cxn ang="0">
                  <a:pos x="175" y="109"/>
                </a:cxn>
                <a:cxn ang="0">
                  <a:pos x="129" y="96"/>
                </a:cxn>
                <a:cxn ang="0">
                  <a:pos x="97" y="88"/>
                </a:cxn>
                <a:cxn ang="0">
                  <a:pos x="78" y="82"/>
                </a:cxn>
                <a:cxn ang="0">
                  <a:pos x="0" y="0"/>
                </a:cxn>
              </a:cxnLst>
              <a:rect l="0" t="0" r="r" b="b"/>
              <a:pathLst>
                <a:path w="1559" h="546">
                  <a:moveTo>
                    <a:pt x="0" y="0"/>
                  </a:moveTo>
                  <a:lnTo>
                    <a:pt x="4" y="2"/>
                  </a:lnTo>
                  <a:lnTo>
                    <a:pt x="19" y="8"/>
                  </a:lnTo>
                  <a:lnTo>
                    <a:pt x="42" y="18"/>
                  </a:lnTo>
                  <a:lnTo>
                    <a:pt x="74" y="31"/>
                  </a:lnTo>
                  <a:lnTo>
                    <a:pt x="112" y="46"/>
                  </a:lnTo>
                  <a:lnTo>
                    <a:pt x="156" y="65"/>
                  </a:lnTo>
                  <a:lnTo>
                    <a:pt x="205" y="84"/>
                  </a:lnTo>
                  <a:lnTo>
                    <a:pt x="259" y="109"/>
                  </a:lnTo>
                  <a:lnTo>
                    <a:pt x="314" y="130"/>
                  </a:lnTo>
                  <a:lnTo>
                    <a:pt x="373" y="154"/>
                  </a:lnTo>
                  <a:lnTo>
                    <a:pt x="433" y="177"/>
                  </a:lnTo>
                  <a:lnTo>
                    <a:pt x="494" y="202"/>
                  </a:lnTo>
                  <a:lnTo>
                    <a:pt x="555" y="225"/>
                  </a:lnTo>
                  <a:lnTo>
                    <a:pt x="616" y="246"/>
                  </a:lnTo>
                  <a:lnTo>
                    <a:pt x="675" y="267"/>
                  </a:lnTo>
                  <a:lnTo>
                    <a:pt x="730" y="288"/>
                  </a:lnTo>
                  <a:lnTo>
                    <a:pt x="781" y="303"/>
                  </a:lnTo>
                  <a:lnTo>
                    <a:pt x="827" y="318"/>
                  </a:lnTo>
                  <a:lnTo>
                    <a:pt x="871" y="331"/>
                  </a:lnTo>
                  <a:lnTo>
                    <a:pt x="912" y="343"/>
                  </a:lnTo>
                  <a:lnTo>
                    <a:pt x="951" y="350"/>
                  </a:lnTo>
                  <a:lnTo>
                    <a:pt x="987" y="360"/>
                  </a:lnTo>
                  <a:lnTo>
                    <a:pt x="1019" y="367"/>
                  </a:lnTo>
                  <a:lnTo>
                    <a:pt x="1051" y="375"/>
                  </a:lnTo>
                  <a:lnTo>
                    <a:pt x="1080" y="379"/>
                  </a:lnTo>
                  <a:lnTo>
                    <a:pt x="1108" y="385"/>
                  </a:lnTo>
                  <a:lnTo>
                    <a:pt x="1135" y="390"/>
                  </a:lnTo>
                  <a:lnTo>
                    <a:pt x="1163" y="396"/>
                  </a:lnTo>
                  <a:lnTo>
                    <a:pt x="1188" y="400"/>
                  </a:lnTo>
                  <a:lnTo>
                    <a:pt x="1215" y="407"/>
                  </a:lnTo>
                  <a:lnTo>
                    <a:pt x="1239" y="413"/>
                  </a:lnTo>
                  <a:lnTo>
                    <a:pt x="1266" y="421"/>
                  </a:lnTo>
                  <a:lnTo>
                    <a:pt x="1291" y="428"/>
                  </a:lnTo>
                  <a:lnTo>
                    <a:pt x="1317" y="436"/>
                  </a:lnTo>
                  <a:lnTo>
                    <a:pt x="1342" y="445"/>
                  </a:lnTo>
                  <a:lnTo>
                    <a:pt x="1369" y="457"/>
                  </a:lnTo>
                  <a:lnTo>
                    <a:pt x="1393" y="464"/>
                  </a:lnTo>
                  <a:lnTo>
                    <a:pt x="1418" y="476"/>
                  </a:lnTo>
                  <a:lnTo>
                    <a:pt x="1439" y="485"/>
                  </a:lnTo>
                  <a:lnTo>
                    <a:pt x="1462" y="495"/>
                  </a:lnTo>
                  <a:lnTo>
                    <a:pt x="1481" y="504"/>
                  </a:lnTo>
                  <a:lnTo>
                    <a:pt x="1500" y="512"/>
                  </a:lnTo>
                  <a:lnTo>
                    <a:pt x="1515" y="520"/>
                  </a:lnTo>
                  <a:lnTo>
                    <a:pt x="1530" y="527"/>
                  </a:lnTo>
                  <a:lnTo>
                    <a:pt x="1542" y="533"/>
                  </a:lnTo>
                  <a:lnTo>
                    <a:pt x="1551" y="537"/>
                  </a:lnTo>
                  <a:lnTo>
                    <a:pt x="1555" y="540"/>
                  </a:lnTo>
                  <a:lnTo>
                    <a:pt x="1559" y="542"/>
                  </a:lnTo>
                  <a:lnTo>
                    <a:pt x="1137" y="546"/>
                  </a:lnTo>
                  <a:lnTo>
                    <a:pt x="1131" y="542"/>
                  </a:lnTo>
                  <a:lnTo>
                    <a:pt x="1120" y="537"/>
                  </a:lnTo>
                  <a:lnTo>
                    <a:pt x="1099" y="525"/>
                  </a:lnTo>
                  <a:lnTo>
                    <a:pt x="1072" y="512"/>
                  </a:lnTo>
                  <a:lnTo>
                    <a:pt x="1040" y="493"/>
                  </a:lnTo>
                  <a:lnTo>
                    <a:pt x="1002" y="474"/>
                  </a:lnTo>
                  <a:lnTo>
                    <a:pt x="958" y="451"/>
                  </a:lnTo>
                  <a:lnTo>
                    <a:pt x="912" y="430"/>
                  </a:lnTo>
                  <a:lnTo>
                    <a:pt x="861" y="404"/>
                  </a:lnTo>
                  <a:lnTo>
                    <a:pt x="810" y="377"/>
                  </a:lnTo>
                  <a:lnTo>
                    <a:pt x="755" y="350"/>
                  </a:lnTo>
                  <a:lnTo>
                    <a:pt x="701" y="326"/>
                  </a:lnTo>
                  <a:lnTo>
                    <a:pt x="644" y="299"/>
                  </a:lnTo>
                  <a:lnTo>
                    <a:pt x="589" y="272"/>
                  </a:lnTo>
                  <a:lnTo>
                    <a:pt x="536" y="248"/>
                  </a:lnTo>
                  <a:lnTo>
                    <a:pt x="483" y="227"/>
                  </a:lnTo>
                  <a:lnTo>
                    <a:pt x="433" y="202"/>
                  </a:lnTo>
                  <a:lnTo>
                    <a:pt x="386" y="183"/>
                  </a:lnTo>
                  <a:lnTo>
                    <a:pt x="342" y="166"/>
                  </a:lnTo>
                  <a:lnTo>
                    <a:pt x="304" y="151"/>
                  </a:lnTo>
                  <a:lnTo>
                    <a:pt x="266" y="137"/>
                  </a:lnTo>
                  <a:lnTo>
                    <a:pt x="234" y="126"/>
                  </a:lnTo>
                  <a:lnTo>
                    <a:pt x="202" y="116"/>
                  </a:lnTo>
                  <a:lnTo>
                    <a:pt x="175" y="109"/>
                  </a:lnTo>
                  <a:lnTo>
                    <a:pt x="148" y="99"/>
                  </a:lnTo>
                  <a:lnTo>
                    <a:pt x="129" y="96"/>
                  </a:lnTo>
                  <a:lnTo>
                    <a:pt x="110" y="90"/>
                  </a:lnTo>
                  <a:lnTo>
                    <a:pt x="97" y="88"/>
                  </a:lnTo>
                  <a:lnTo>
                    <a:pt x="86" y="84"/>
                  </a:lnTo>
                  <a:lnTo>
                    <a:pt x="78" y="82"/>
                  </a:lnTo>
                  <a:lnTo>
                    <a:pt x="72" y="82"/>
                  </a:lnTo>
                  <a:lnTo>
                    <a:pt x="0" y="0"/>
                  </a:lnTo>
                  <a:lnTo>
                    <a:pt x="0" y="0"/>
                  </a:lnTo>
                  <a:close/>
                </a:path>
              </a:pathLst>
            </a:custGeom>
            <a:solidFill>
              <a:srgbClr val="F2CC99"/>
            </a:solidFill>
            <a:ln w="9525">
              <a:noFill/>
              <a:round/>
            </a:ln>
          </p:spPr>
          <p:txBody>
            <a:bodyPr/>
            <a:lstStyle/>
            <a:p>
              <a:endParaRPr lang="en-US"/>
            </a:p>
          </p:txBody>
        </p:sp>
        <p:sp>
          <p:nvSpPr>
            <p:cNvPr id="607262" name="Freeform 30"/>
            <p:cNvSpPr/>
            <p:nvPr/>
          </p:nvSpPr>
          <p:spPr bwMode="auto">
            <a:xfrm>
              <a:off x="4024" y="2019"/>
              <a:ext cx="396" cy="78"/>
            </a:xfrm>
            <a:custGeom>
              <a:avLst/>
              <a:gdLst/>
              <a:ahLst/>
              <a:cxnLst>
                <a:cxn ang="0">
                  <a:pos x="4" y="0"/>
                </a:cxn>
                <a:cxn ang="0">
                  <a:pos x="29" y="1"/>
                </a:cxn>
                <a:cxn ang="0">
                  <a:pos x="78" y="7"/>
                </a:cxn>
                <a:cxn ang="0">
                  <a:pos x="147" y="13"/>
                </a:cxn>
                <a:cxn ang="0">
                  <a:pos x="227" y="22"/>
                </a:cxn>
                <a:cxn ang="0">
                  <a:pos x="316" y="34"/>
                </a:cxn>
                <a:cxn ang="0">
                  <a:pos x="411" y="47"/>
                </a:cxn>
                <a:cxn ang="0">
                  <a:pos x="506" y="62"/>
                </a:cxn>
                <a:cxn ang="0">
                  <a:pos x="597" y="79"/>
                </a:cxn>
                <a:cxn ang="0">
                  <a:pos x="679" y="97"/>
                </a:cxn>
                <a:cxn ang="0">
                  <a:pos x="755" y="116"/>
                </a:cxn>
                <a:cxn ang="0">
                  <a:pos x="820" y="133"/>
                </a:cxn>
                <a:cxn ang="0">
                  <a:pos x="875" y="150"/>
                </a:cxn>
                <a:cxn ang="0">
                  <a:pos x="920" y="165"/>
                </a:cxn>
                <a:cxn ang="0">
                  <a:pos x="949" y="174"/>
                </a:cxn>
                <a:cxn ang="0">
                  <a:pos x="966" y="182"/>
                </a:cxn>
                <a:cxn ang="0">
                  <a:pos x="964" y="182"/>
                </a:cxn>
                <a:cxn ang="0">
                  <a:pos x="949" y="184"/>
                </a:cxn>
                <a:cxn ang="0">
                  <a:pos x="915" y="186"/>
                </a:cxn>
                <a:cxn ang="0">
                  <a:pos x="869" y="188"/>
                </a:cxn>
                <a:cxn ang="0">
                  <a:pos x="810" y="188"/>
                </a:cxn>
                <a:cxn ang="0">
                  <a:pos x="742" y="186"/>
                </a:cxn>
                <a:cxn ang="0">
                  <a:pos x="664" y="178"/>
                </a:cxn>
                <a:cxn ang="0">
                  <a:pos x="578" y="169"/>
                </a:cxn>
                <a:cxn ang="0">
                  <a:pos x="489" y="152"/>
                </a:cxn>
                <a:cxn ang="0">
                  <a:pos x="396" y="129"/>
                </a:cxn>
                <a:cxn ang="0">
                  <a:pos x="303" y="104"/>
                </a:cxn>
                <a:cxn ang="0">
                  <a:pos x="215" y="76"/>
                </a:cxn>
                <a:cxn ang="0">
                  <a:pos x="139" y="51"/>
                </a:cxn>
                <a:cxn ang="0">
                  <a:pos x="74" y="28"/>
                </a:cxn>
                <a:cxn ang="0">
                  <a:pos x="29" y="9"/>
                </a:cxn>
                <a:cxn ang="0">
                  <a:pos x="4" y="0"/>
                </a:cxn>
                <a:cxn ang="0">
                  <a:pos x="0" y="0"/>
                </a:cxn>
              </a:cxnLst>
              <a:rect l="0" t="0" r="r" b="b"/>
              <a:pathLst>
                <a:path w="968" h="190">
                  <a:moveTo>
                    <a:pt x="0" y="0"/>
                  </a:moveTo>
                  <a:lnTo>
                    <a:pt x="4" y="0"/>
                  </a:lnTo>
                  <a:lnTo>
                    <a:pt x="14" y="0"/>
                  </a:lnTo>
                  <a:lnTo>
                    <a:pt x="29" y="1"/>
                  </a:lnTo>
                  <a:lnTo>
                    <a:pt x="54" y="3"/>
                  </a:lnTo>
                  <a:lnTo>
                    <a:pt x="78" y="7"/>
                  </a:lnTo>
                  <a:lnTo>
                    <a:pt x="111" y="9"/>
                  </a:lnTo>
                  <a:lnTo>
                    <a:pt x="147" y="13"/>
                  </a:lnTo>
                  <a:lnTo>
                    <a:pt x="187" y="19"/>
                  </a:lnTo>
                  <a:lnTo>
                    <a:pt x="227" y="22"/>
                  </a:lnTo>
                  <a:lnTo>
                    <a:pt x="270" y="28"/>
                  </a:lnTo>
                  <a:lnTo>
                    <a:pt x="316" y="34"/>
                  </a:lnTo>
                  <a:lnTo>
                    <a:pt x="363" y="39"/>
                  </a:lnTo>
                  <a:lnTo>
                    <a:pt x="411" y="47"/>
                  </a:lnTo>
                  <a:lnTo>
                    <a:pt x="460" y="55"/>
                  </a:lnTo>
                  <a:lnTo>
                    <a:pt x="506" y="62"/>
                  </a:lnTo>
                  <a:lnTo>
                    <a:pt x="554" y="72"/>
                  </a:lnTo>
                  <a:lnTo>
                    <a:pt x="597" y="79"/>
                  </a:lnTo>
                  <a:lnTo>
                    <a:pt x="639" y="89"/>
                  </a:lnTo>
                  <a:lnTo>
                    <a:pt x="679" y="97"/>
                  </a:lnTo>
                  <a:lnTo>
                    <a:pt x="719" y="108"/>
                  </a:lnTo>
                  <a:lnTo>
                    <a:pt x="755" y="116"/>
                  </a:lnTo>
                  <a:lnTo>
                    <a:pt x="789" y="125"/>
                  </a:lnTo>
                  <a:lnTo>
                    <a:pt x="820" y="133"/>
                  </a:lnTo>
                  <a:lnTo>
                    <a:pt x="852" y="144"/>
                  </a:lnTo>
                  <a:lnTo>
                    <a:pt x="875" y="150"/>
                  </a:lnTo>
                  <a:lnTo>
                    <a:pt x="900" y="157"/>
                  </a:lnTo>
                  <a:lnTo>
                    <a:pt x="920" y="165"/>
                  </a:lnTo>
                  <a:lnTo>
                    <a:pt x="936" y="171"/>
                  </a:lnTo>
                  <a:lnTo>
                    <a:pt x="949" y="174"/>
                  </a:lnTo>
                  <a:lnTo>
                    <a:pt x="960" y="178"/>
                  </a:lnTo>
                  <a:lnTo>
                    <a:pt x="966" y="182"/>
                  </a:lnTo>
                  <a:lnTo>
                    <a:pt x="968" y="182"/>
                  </a:lnTo>
                  <a:lnTo>
                    <a:pt x="964" y="182"/>
                  </a:lnTo>
                  <a:lnTo>
                    <a:pt x="958" y="182"/>
                  </a:lnTo>
                  <a:lnTo>
                    <a:pt x="949" y="184"/>
                  </a:lnTo>
                  <a:lnTo>
                    <a:pt x="934" y="186"/>
                  </a:lnTo>
                  <a:lnTo>
                    <a:pt x="915" y="186"/>
                  </a:lnTo>
                  <a:lnTo>
                    <a:pt x="894" y="186"/>
                  </a:lnTo>
                  <a:lnTo>
                    <a:pt x="869" y="188"/>
                  </a:lnTo>
                  <a:lnTo>
                    <a:pt x="843" y="190"/>
                  </a:lnTo>
                  <a:lnTo>
                    <a:pt x="810" y="188"/>
                  </a:lnTo>
                  <a:lnTo>
                    <a:pt x="776" y="188"/>
                  </a:lnTo>
                  <a:lnTo>
                    <a:pt x="742" y="186"/>
                  </a:lnTo>
                  <a:lnTo>
                    <a:pt x="704" y="184"/>
                  </a:lnTo>
                  <a:lnTo>
                    <a:pt x="664" y="178"/>
                  </a:lnTo>
                  <a:lnTo>
                    <a:pt x="622" y="174"/>
                  </a:lnTo>
                  <a:lnTo>
                    <a:pt x="578" y="169"/>
                  </a:lnTo>
                  <a:lnTo>
                    <a:pt x="536" y="163"/>
                  </a:lnTo>
                  <a:lnTo>
                    <a:pt x="489" y="152"/>
                  </a:lnTo>
                  <a:lnTo>
                    <a:pt x="441" y="142"/>
                  </a:lnTo>
                  <a:lnTo>
                    <a:pt x="396" y="129"/>
                  </a:lnTo>
                  <a:lnTo>
                    <a:pt x="348" y="117"/>
                  </a:lnTo>
                  <a:lnTo>
                    <a:pt x="303" y="104"/>
                  </a:lnTo>
                  <a:lnTo>
                    <a:pt x="259" y="91"/>
                  </a:lnTo>
                  <a:lnTo>
                    <a:pt x="215" y="76"/>
                  </a:lnTo>
                  <a:lnTo>
                    <a:pt x="177" y="64"/>
                  </a:lnTo>
                  <a:lnTo>
                    <a:pt x="139" y="51"/>
                  </a:lnTo>
                  <a:lnTo>
                    <a:pt x="105" y="39"/>
                  </a:lnTo>
                  <a:lnTo>
                    <a:pt x="74" y="28"/>
                  </a:lnTo>
                  <a:lnTo>
                    <a:pt x="50" y="19"/>
                  </a:lnTo>
                  <a:lnTo>
                    <a:pt x="29" y="9"/>
                  </a:lnTo>
                  <a:lnTo>
                    <a:pt x="14" y="3"/>
                  </a:lnTo>
                  <a:lnTo>
                    <a:pt x="4" y="0"/>
                  </a:lnTo>
                  <a:lnTo>
                    <a:pt x="0" y="0"/>
                  </a:lnTo>
                  <a:lnTo>
                    <a:pt x="0" y="0"/>
                  </a:lnTo>
                  <a:close/>
                </a:path>
              </a:pathLst>
            </a:custGeom>
            <a:solidFill>
              <a:srgbClr val="F2CC99"/>
            </a:solidFill>
            <a:ln w="9525">
              <a:noFill/>
              <a:round/>
            </a:ln>
          </p:spPr>
          <p:txBody>
            <a:bodyPr/>
            <a:lstStyle/>
            <a:p>
              <a:endParaRPr lang="en-US"/>
            </a:p>
          </p:txBody>
        </p:sp>
        <p:sp>
          <p:nvSpPr>
            <p:cNvPr id="607263" name="Freeform 31"/>
            <p:cNvSpPr/>
            <p:nvPr/>
          </p:nvSpPr>
          <p:spPr bwMode="auto">
            <a:xfrm>
              <a:off x="4152" y="2133"/>
              <a:ext cx="61" cy="115"/>
            </a:xfrm>
            <a:custGeom>
              <a:avLst/>
              <a:gdLst/>
              <a:ahLst/>
              <a:cxnLst>
                <a:cxn ang="0">
                  <a:pos x="19" y="230"/>
                </a:cxn>
                <a:cxn ang="0">
                  <a:pos x="17" y="226"/>
                </a:cxn>
                <a:cxn ang="0">
                  <a:pos x="17" y="217"/>
                </a:cxn>
                <a:cxn ang="0">
                  <a:pos x="15" y="211"/>
                </a:cxn>
                <a:cxn ang="0">
                  <a:pos x="15" y="203"/>
                </a:cxn>
                <a:cxn ang="0">
                  <a:pos x="13" y="196"/>
                </a:cxn>
                <a:cxn ang="0">
                  <a:pos x="12" y="190"/>
                </a:cxn>
                <a:cxn ang="0">
                  <a:pos x="10" y="183"/>
                </a:cxn>
                <a:cxn ang="0">
                  <a:pos x="8" y="175"/>
                </a:cxn>
                <a:cxn ang="0">
                  <a:pos x="4" y="167"/>
                </a:cxn>
                <a:cxn ang="0">
                  <a:pos x="4" y="160"/>
                </a:cxn>
                <a:cxn ang="0">
                  <a:pos x="0" y="144"/>
                </a:cxn>
                <a:cxn ang="0">
                  <a:pos x="4" y="133"/>
                </a:cxn>
                <a:cxn ang="0">
                  <a:pos x="10" y="122"/>
                </a:cxn>
                <a:cxn ang="0">
                  <a:pos x="19" y="114"/>
                </a:cxn>
                <a:cxn ang="0">
                  <a:pos x="29" y="110"/>
                </a:cxn>
                <a:cxn ang="0">
                  <a:pos x="34" y="110"/>
                </a:cxn>
                <a:cxn ang="0">
                  <a:pos x="34" y="106"/>
                </a:cxn>
                <a:cxn ang="0">
                  <a:pos x="40" y="95"/>
                </a:cxn>
                <a:cxn ang="0">
                  <a:pos x="42" y="87"/>
                </a:cxn>
                <a:cxn ang="0">
                  <a:pos x="44" y="80"/>
                </a:cxn>
                <a:cxn ang="0">
                  <a:pos x="48" y="70"/>
                </a:cxn>
                <a:cxn ang="0">
                  <a:pos x="51" y="61"/>
                </a:cxn>
                <a:cxn ang="0">
                  <a:pos x="55" y="49"/>
                </a:cxn>
                <a:cxn ang="0">
                  <a:pos x="57" y="40"/>
                </a:cxn>
                <a:cxn ang="0">
                  <a:pos x="59" y="28"/>
                </a:cxn>
                <a:cxn ang="0">
                  <a:pos x="63" y="21"/>
                </a:cxn>
                <a:cxn ang="0">
                  <a:pos x="63" y="11"/>
                </a:cxn>
                <a:cxn ang="0">
                  <a:pos x="67" y="6"/>
                </a:cxn>
                <a:cxn ang="0">
                  <a:pos x="69" y="0"/>
                </a:cxn>
                <a:cxn ang="0">
                  <a:pos x="69" y="0"/>
                </a:cxn>
                <a:cxn ang="0">
                  <a:pos x="88" y="6"/>
                </a:cxn>
                <a:cxn ang="0">
                  <a:pos x="88" y="9"/>
                </a:cxn>
                <a:cxn ang="0">
                  <a:pos x="88" y="21"/>
                </a:cxn>
                <a:cxn ang="0">
                  <a:pos x="88" y="28"/>
                </a:cxn>
                <a:cxn ang="0">
                  <a:pos x="88" y="38"/>
                </a:cxn>
                <a:cxn ang="0">
                  <a:pos x="88" y="46"/>
                </a:cxn>
                <a:cxn ang="0">
                  <a:pos x="88" y="57"/>
                </a:cxn>
                <a:cxn ang="0">
                  <a:pos x="88" y="65"/>
                </a:cxn>
                <a:cxn ang="0">
                  <a:pos x="88" y="74"/>
                </a:cxn>
                <a:cxn ang="0">
                  <a:pos x="88" y="82"/>
                </a:cxn>
                <a:cxn ang="0">
                  <a:pos x="88" y="89"/>
                </a:cxn>
                <a:cxn ang="0">
                  <a:pos x="88" y="99"/>
                </a:cxn>
                <a:cxn ang="0">
                  <a:pos x="88" y="105"/>
                </a:cxn>
                <a:cxn ang="0">
                  <a:pos x="150" y="143"/>
                </a:cxn>
                <a:cxn ang="0">
                  <a:pos x="150" y="192"/>
                </a:cxn>
                <a:cxn ang="0">
                  <a:pos x="146" y="192"/>
                </a:cxn>
                <a:cxn ang="0">
                  <a:pos x="141" y="196"/>
                </a:cxn>
                <a:cxn ang="0">
                  <a:pos x="135" y="200"/>
                </a:cxn>
                <a:cxn ang="0">
                  <a:pos x="129" y="203"/>
                </a:cxn>
                <a:cxn ang="0">
                  <a:pos x="122" y="209"/>
                </a:cxn>
                <a:cxn ang="0">
                  <a:pos x="116" y="219"/>
                </a:cxn>
                <a:cxn ang="0">
                  <a:pos x="107" y="226"/>
                </a:cxn>
                <a:cxn ang="0">
                  <a:pos x="99" y="236"/>
                </a:cxn>
                <a:cxn ang="0">
                  <a:pos x="91" y="245"/>
                </a:cxn>
                <a:cxn ang="0">
                  <a:pos x="86" y="257"/>
                </a:cxn>
                <a:cxn ang="0">
                  <a:pos x="80" y="264"/>
                </a:cxn>
                <a:cxn ang="0">
                  <a:pos x="76" y="272"/>
                </a:cxn>
                <a:cxn ang="0">
                  <a:pos x="72" y="276"/>
                </a:cxn>
                <a:cxn ang="0">
                  <a:pos x="72" y="279"/>
                </a:cxn>
                <a:cxn ang="0">
                  <a:pos x="19" y="230"/>
                </a:cxn>
                <a:cxn ang="0">
                  <a:pos x="19" y="230"/>
                </a:cxn>
              </a:cxnLst>
              <a:rect l="0" t="0" r="r" b="b"/>
              <a:pathLst>
                <a:path w="150" h="279">
                  <a:moveTo>
                    <a:pt x="19" y="230"/>
                  </a:moveTo>
                  <a:lnTo>
                    <a:pt x="17" y="226"/>
                  </a:lnTo>
                  <a:lnTo>
                    <a:pt x="17" y="217"/>
                  </a:lnTo>
                  <a:lnTo>
                    <a:pt x="15" y="211"/>
                  </a:lnTo>
                  <a:lnTo>
                    <a:pt x="15" y="203"/>
                  </a:lnTo>
                  <a:lnTo>
                    <a:pt x="13" y="196"/>
                  </a:lnTo>
                  <a:lnTo>
                    <a:pt x="12" y="190"/>
                  </a:lnTo>
                  <a:lnTo>
                    <a:pt x="10" y="183"/>
                  </a:lnTo>
                  <a:lnTo>
                    <a:pt x="8" y="175"/>
                  </a:lnTo>
                  <a:lnTo>
                    <a:pt x="4" y="167"/>
                  </a:lnTo>
                  <a:lnTo>
                    <a:pt x="4" y="160"/>
                  </a:lnTo>
                  <a:lnTo>
                    <a:pt x="0" y="144"/>
                  </a:lnTo>
                  <a:lnTo>
                    <a:pt x="4" y="133"/>
                  </a:lnTo>
                  <a:lnTo>
                    <a:pt x="10" y="122"/>
                  </a:lnTo>
                  <a:lnTo>
                    <a:pt x="19" y="114"/>
                  </a:lnTo>
                  <a:lnTo>
                    <a:pt x="29" y="110"/>
                  </a:lnTo>
                  <a:lnTo>
                    <a:pt x="34" y="110"/>
                  </a:lnTo>
                  <a:lnTo>
                    <a:pt x="34" y="106"/>
                  </a:lnTo>
                  <a:lnTo>
                    <a:pt x="40" y="95"/>
                  </a:lnTo>
                  <a:lnTo>
                    <a:pt x="42" y="87"/>
                  </a:lnTo>
                  <a:lnTo>
                    <a:pt x="44" y="80"/>
                  </a:lnTo>
                  <a:lnTo>
                    <a:pt x="48" y="70"/>
                  </a:lnTo>
                  <a:lnTo>
                    <a:pt x="51" y="61"/>
                  </a:lnTo>
                  <a:lnTo>
                    <a:pt x="55" y="49"/>
                  </a:lnTo>
                  <a:lnTo>
                    <a:pt x="57" y="40"/>
                  </a:lnTo>
                  <a:lnTo>
                    <a:pt x="59" y="28"/>
                  </a:lnTo>
                  <a:lnTo>
                    <a:pt x="63" y="21"/>
                  </a:lnTo>
                  <a:lnTo>
                    <a:pt x="63" y="11"/>
                  </a:lnTo>
                  <a:lnTo>
                    <a:pt x="67" y="6"/>
                  </a:lnTo>
                  <a:lnTo>
                    <a:pt x="69" y="0"/>
                  </a:lnTo>
                  <a:lnTo>
                    <a:pt x="69" y="0"/>
                  </a:lnTo>
                  <a:lnTo>
                    <a:pt x="88" y="6"/>
                  </a:lnTo>
                  <a:lnTo>
                    <a:pt x="88" y="9"/>
                  </a:lnTo>
                  <a:lnTo>
                    <a:pt x="88" y="21"/>
                  </a:lnTo>
                  <a:lnTo>
                    <a:pt x="88" y="28"/>
                  </a:lnTo>
                  <a:lnTo>
                    <a:pt x="88" y="38"/>
                  </a:lnTo>
                  <a:lnTo>
                    <a:pt x="88" y="46"/>
                  </a:lnTo>
                  <a:lnTo>
                    <a:pt x="88" y="57"/>
                  </a:lnTo>
                  <a:lnTo>
                    <a:pt x="88" y="65"/>
                  </a:lnTo>
                  <a:lnTo>
                    <a:pt x="88" y="74"/>
                  </a:lnTo>
                  <a:lnTo>
                    <a:pt x="88" y="82"/>
                  </a:lnTo>
                  <a:lnTo>
                    <a:pt x="88" y="89"/>
                  </a:lnTo>
                  <a:lnTo>
                    <a:pt x="88" y="99"/>
                  </a:lnTo>
                  <a:lnTo>
                    <a:pt x="88" y="105"/>
                  </a:lnTo>
                  <a:lnTo>
                    <a:pt x="150" y="143"/>
                  </a:lnTo>
                  <a:lnTo>
                    <a:pt x="150" y="192"/>
                  </a:lnTo>
                  <a:lnTo>
                    <a:pt x="146" y="192"/>
                  </a:lnTo>
                  <a:lnTo>
                    <a:pt x="141" y="196"/>
                  </a:lnTo>
                  <a:lnTo>
                    <a:pt x="135" y="200"/>
                  </a:lnTo>
                  <a:lnTo>
                    <a:pt x="129" y="203"/>
                  </a:lnTo>
                  <a:lnTo>
                    <a:pt x="122" y="209"/>
                  </a:lnTo>
                  <a:lnTo>
                    <a:pt x="116" y="219"/>
                  </a:lnTo>
                  <a:lnTo>
                    <a:pt x="107" y="226"/>
                  </a:lnTo>
                  <a:lnTo>
                    <a:pt x="99" y="236"/>
                  </a:lnTo>
                  <a:lnTo>
                    <a:pt x="91" y="245"/>
                  </a:lnTo>
                  <a:lnTo>
                    <a:pt x="86" y="257"/>
                  </a:lnTo>
                  <a:lnTo>
                    <a:pt x="80" y="264"/>
                  </a:lnTo>
                  <a:lnTo>
                    <a:pt x="76" y="272"/>
                  </a:lnTo>
                  <a:lnTo>
                    <a:pt x="72" y="276"/>
                  </a:lnTo>
                  <a:lnTo>
                    <a:pt x="72" y="279"/>
                  </a:lnTo>
                  <a:lnTo>
                    <a:pt x="19" y="230"/>
                  </a:lnTo>
                  <a:lnTo>
                    <a:pt x="19" y="230"/>
                  </a:lnTo>
                  <a:close/>
                </a:path>
              </a:pathLst>
            </a:custGeom>
            <a:solidFill>
              <a:srgbClr val="F59E91"/>
            </a:solidFill>
            <a:ln w="9525">
              <a:noFill/>
              <a:round/>
            </a:ln>
          </p:spPr>
          <p:txBody>
            <a:bodyPr/>
            <a:lstStyle/>
            <a:p>
              <a:endParaRPr lang="en-US"/>
            </a:p>
          </p:txBody>
        </p:sp>
        <p:sp>
          <p:nvSpPr>
            <p:cNvPr id="607264" name="Freeform 32"/>
            <p:cNvSpPr/>
            <p:nvPr/>
          </p:nvSpPr>
          <p:spPr bwMode="auto">
            <a:xfrm>
              <a:off x="4423" y="2088"/>
              <a:ext cx="67" cy="130"/>
            </a:xfrm>
            <a:custGeom>
              <a:avLst/>
              <a:gdLst/>
              <a:ahLst/>
              <a:cxnLst>
                <a:cxn ang="0">
                  <a:pos x="155" y="281"/>
                </a:cxn>
                <a:cxn ang="0">
                  <a:pos x="155" y="264"/>
                </a:cxn>
                <a:cxn ang="0">
                  <a:pos x="155" y="239"/>
                </a:cxn>
                <a:cxn ang="0">
                  <a:pos x="155" y="211"/>
                </a:cxn>
                <a:cxn ang="0">
                  <a:pos x="157" y="190"/>
                </a:cxn>
                <a:cxn ang="0">
                  <a:pos x="159" y="177"/>
                </a:cxn>
                <a:cxn ang="0">
                  <a:pos x="163" y="169"/>
                </a:cxn>
                <a:cxn ang="0">
                  <a:pos x="150" y="129"/>
                </a:cxn>
                <a:cxn ang="0">
                  <a:pos x="135" y="129"/>
                </a:cxn>
                <a:cxn ang="0">
                  <a:pos x="119" y="121"/>
                </a:cxn>
                <a:cxn ang="0">
                  <a:pos x="117" y="110"/>
                </a:cxn>
                <a:cxn ang="0">
                  <a:pos x="110" y="95"/>
                </a:cxn>
                <a:cxn ang="0">
                  <a:pos x="100" y="76"/>
                </a:cxn>
                <a:cxn ang="0">
                  <a:pos x="93" y="55"/>
                </a:cxn>
                <a:cxn ang="0">
                  <a:pos x="81" y="34"/>
                </a:cxn>
                <a:cxn ang="0">
                  <a:pos x="72" y="17"/>
                </a:cxn>
                <a:cxn ang="0">
                  <a:pos x="64" y="2"/>
                </a:cxn>
                <a:cxn ang="0">
                  <a:pos x="45" y="0"/>
                </a:cxn>
                <a:cxn ang="0">
                  <a:pos x="45" y="13"/>
                </a:cxn>
                <a:cxn ang="0">
                  <a:pos x="47" y="26"/>
                </a:cxn>
                <a:cxn ang="0">
                  <a:pos x="47" y="42"/>
                </a:cxn>
                <a:cxn ang="0">
                  <a:pos x="49" y="57"/>
                </a:cxn>
                <a:cxn ang="0">
                  <a:pos x="49" y="74"/>
                </a:cxn>
                <a:cxn ang="0">
                  <a:pos x="51" y="89"/>
                </a:cxn>
                <a:cxn ang="0">
                  <a:pos x="51" y="102"/>
                </a:cxn>
                <a:cxn ang="0">
                  <a:pos x="53" y="118"/>
                </a:cxn>
                <a:cxn ang="0">
                  <a:pos x="49" y="125"/>
                </a:cxn>
                <a:cxn ang="0">
                  <a:pos x="34" y="139"/>
                </a:cxn>
                <a:cxn ang="0">
                  <a:pos x="22" y="154"/>
                </a:cxn>
                <a:cxn ang="0">
                  <a:pos x="9" y="175"/>
                </a:cxn>
                <a:cxn ang="0">
                  <a:pos x="5" y="196"/>
                </a:cxn>
                <a:cxn ang="0">
                  <a:pos x="0" y="245"/>
                </a:cxn>
                <a:cxn ang="0">
                  <a:pos x="7" y="247"/>
                </a:cxn>
                <a:cxn ang="0">
                  <a:pos x="17" y="251"/>
                </a:cxn>
                <a:cxn ang="0">
                  <a:pos x="36" y="262"/>
                </a:cxn>
                <a:cxn ang="0">
                  <a:pos x="57" y="279"/>
                </a:cxn>
                <a:cxn ang="0">
                  <a:pos x="81" y="298"/>
                </a:cxn>
                <a:cxn ang="0">
                  <a:pos x="98" y="312"/>
                </a:cxn>
                <a:cxn ang="0">
                  <a:pos x="106" y="319"/>
                </a:cxn>
                <a:cxn ang="0">
                  <a:pos x="157" y="285"/>
                </a:cxn>
              </a:cxnLst>
              <a:rect l="0" t="0" r="r" b="b"/>
              <a:pathLst>
                <a:path w="165" h="319">
                  <a:moveTo>
                    <a:pt x="157" y="285"/>
                  </a:moveTo>
                  <a:lnTo>
                    <a:pt x="155" y="281"/>
                  </a:lnTo>
                  <a:lnTo>
                    <a:pt x="155" y="275"/>
                  </a:lnTo>
                  <a:lnTo>
                    <a:pt x="155" y="264"/>
                  </a:lnTo>
                  <a:lnTo>
                    <a:pt x="155" y="253"/>
                  </a:lnTo>
                  <a:lnTo>
                    <a:pt x="155" y="239"/>
                  </a:lnTo>
                  <a:lnTo>
                    <a:pt x="155" y="226"/>
                  </a:lnTo>
                  <a:lnTo>
                    <a:pt x="155" y="211"/>
                  </a:lnTo>
                  <a:lnTo>
                    <a:pt x="157" y="201"/>
                  </a:lnTo>
                  <a:lnTo>
                    <a:pt x="157" y="190"/>
                  </a:lnTo>
                  <a:lnTo>
                    <a:pt x="157" y="182"/>
                  </a:lnTo>
                  <a:lnTo>
                    <a:pt x="159" y="177"/>
                  </a:lnTo>
                  <a:lnTo>
                    <a:pt x="161" y="175"/>
                  </a:lnTo>
                  <a:lnTo>
                    <a:pt x="163" y="169"/>
                  </a:lnTo>
                  <a:lnTo>
                    <a:pt x="165" y="169"/>
                  </a:lnTo>
                  <a:lnTo>
                    <a:pt x="150" y="129"/>
                  </a:lnTo>
                  <a:lnTo>
                    <a:pt x="146" y="129"/>
                  </a:lnTo>
                  <a:lnTo>
                    <a:pt x="135" y="129"/>
                  </a:lnTo>
                  <a:lnTo>
                    <a:pt x="123" y="127"/>
                  </a:lnTo>
                  <a:lnTo>
                    <a:pt x="119" y="121"/>
                  </a:lnTo>
                  <a:lnTo>
                    <a:pt x="117" y="116"/>
                  </a:lnTo>
                  <a:lnTo>
                    <a:pt x="117" y="110"/>
                  </a:lnTo>
                  <a:lnTo>
                    <a:pt x="114" y="102"/>
                  </a:lnTo>
                  <a:lnTo>
                    <a:pt x="110" y="95"/>
                  </a:lnTo>
                  <a:lnTo>
                    <a:pt x="106" y="85"/>
                  </a:lnTo>
                  <a:lnTo>
                    <a:pt x="100" y="76"/>
                  </a:lnTo>
                  <a:lnTo>
                    <a:pt x="97" y="64"/>
                  </a:lnTo>
                  <a:lnTo>
                    <a:pt x="93" y="55"/>
                  </a:lnTo>
                  <a:lnTo>
                    <a:pt x="85" y="44"/>
                  </a:lnTo>
                  <a:lnTo>
                    <a:pt x="81" y="34"/>
                  </a:lnTo>
                  <a:lnTo>
                    <a:pt x="78" y="25"/>
                  </a:lnTo>
                  <a:lnTo>
                    <a:pt x="72" y="17"/>
                  </a:lnTo>
                  <a:lnTo>
                    <a:pt x="66" y="5"/>
                  </a:lnTo>
                  <a:lnTo>
                    <a:pt x="64" y="2"/>
                  </a:lnTo>
                  <a:lnTo>
                    <a:pt x="47" y="2"/>
                  </a:lnTo>
                  <a:lnTo>
                    <a:pt x="45" y="0"/>
                  </a:lnTo>
                  <a:lnTo>
                    <a:pt x="45" y="5"/>
                  </a:lnTo>
                  <a:lnTo>
                    <a:pt x="45" y="13"/>
                  </a:lnTo>
                  <a:lnTo>
                    <a:pt x="47" y="23"/>
                  </a:lnTo>
                  <a:lnTo>
                    <a:pt x="47" y="26"/>
                  </a:lnTo>
                  <a:lnTo>
                    <a:pt x="47" y="34"/>
                  </a:lnTo>
                  <a:lnTo>
                    <a:pt x="47" y="42"/>
                  </a:lnTo>
                  <a:lnTo>
                    <a:pt x="49" y="49"/>
                  </a:lnTo>
                  <a:lnTo>
                    <a:pt x="49" y="57"/>
                  </a:lnTo>
                  <a:lnTo>
                    <a:pt x="49" y="64"/>
                  </a:lnTo>
                  <a:lnTo>
                    <a:pt x="49" y="74"/>
                  </a:lnTo>
                  <a:lnTo>
                    <a:pt x="51" y="82"/>
                  </a:lnTo>
                  <a:lnTo>
                    <a:pt x="51" y="89"/>
                  </a:lnTo>
                  <a:lnTo>
                    <a:pt x="51" y="97"/>
                  </a:lnTo>
                  <a:lnTo>
                    <a:pt x="51" y="102"/>
                  </a:lnTo>
                  <a:lnTo>
                    <a:pt x="53" y="110"/>
                  </a:lnTo>
                  <a:lnTo>
                    <a:pt x="53" y="118"/>
                  </a:lnTo>
                  <a:lnTo>
                    <a:pt x="53" y="121"/>
                  </a:lnTo>
                  <a:lnTo>
                    <a:pt x="49" y="125"/>
                  </a:lnTo>
                  <a:lnTo>
                    <a:pt x="41" y="133"/>
                  </a:lnTo>
                  <a:lnTo>
                    <a:pt x="34" y="139"/>
                  </a:lnTo>
                  <a:lnTo>
                    <a:pt x="28" y="146"/>
                  </a:lnTo>
                  <a:lnTo>
                    <a:pt x="22" y="154"/>
                  </a:lnTo>
                  <a:lnTo>
                    <a:pt x="19" y="161"/>
                  </a:lnTo>
                  <a:lnTo>
                    <a:pt x="9" y="175"/>
                  </a:lnTo>
                  <a:lnTo>
                    <a:pt x="5" y="188"/>
                  </a:lnTo>
                  <a:lnTo>
                    <a:pt x="5" y="196"/>
                  </a:lnTo>
                  <a:lnTo>
                    <a:pt x="5" y="199"/>
                  </a:lnTo>
                  <a:lnTo>
                    <a:pt x="0" y="245"/>
                  </a:lnTo>
                  <a:lnTo>
                    <a:pt x="1" y="245"/>
                  </a:lnTo>
                  <a:lnTo>
                    <a:pt x="7" y="247"/>
                  </a:lnTo>
                  <a:lnTo>
                    <a:pt x="11" y="247"/>
                  </a:lnTo>
                  <a:lnTo>
                    <a:pt x="17" y="251"/>
                  </a:lnTo>
                  <a:lnTo>
                    <a:pt x="24" y="255"/>
                  </a:lnTo>
                  <a:lnTo>
                    <a:pt x="36" y="262"/>
                  </a:lnTo>
                  <a:lnTo>
                    <a:pt x="45" y="270"/>
                  </a:lnTo>
                  <a:lnTo>
                    <a:pt x="57" y="279"/>
                  </a:lnTo>
                  <a:lnTo>
                    <a:pt x="68" y="287"/>
                  </a:lnTo>
                  <a:lnTo>
                    <a:pt x="81" y="298"/>
                  </a:lnTo>
                  <a:lnTo>
                    <a:pt x="89" y="304"/>
                  </a:lnTo>
                  <a:lnTo>
                    <a:pt x="98" y="312"/>
                  </a:lnTo>
                  <a:lnTo>
                    <a:pt x="104" y="317"/>
                  </a:lnTo>
                  <a:lnTo>
                    <a:pt x="106" y="319"/>
                  </a:lnTo>
                  <a:lnTo>
                    <a:pt x="157" y="285"/>
                  </a:lnTo>
                  <a:lnTo>
                    <a:pt x="157" y="285"/>
                  </a:lnTo>
                  <a:close/>
                </a:path>
              </a:pathLst>
            </a:custGeom>
            <a:solidFill>
              <a:srgbClr val="D69970"/>
            </a:solidFill>
            <a:ln w="9525">
              <a:noFill/>
              <a:round/>
            </a:ln>
          </p:spPr>
          <p:txBody>
            <a:bodyPr/>
            <a:lstStyle/>
            <a:p>
              <a:endParaRPr lang="en-US"/>
            </a:p>
          </p:txBody>
        </p:sp>
        <p:sp>
          <p:nvSpPr>
            <p:cNvPr id="607265" name="Freeform 33"/>
            <p:cNvSpPr/>
            <p:nvPr/>
          </p:nvSpPr>
          <p:spPr bwMode="auto">
            <a:xfrm>
              <a:off x="4723" y="1885"/>
              <a:ext cx="118" cy="188"/>
            </a:xfrm>
            <a:custGeom>
              <a:avLst/>
              <a:gdLst/>
              <a:ahLst/>
              <a:cxnLst>
                <a:cxn ang="0">
                  <a:pos x="31" y="0"/>
                </a:cxn>
                <a:cxn ang="0">
                  <a:pos x="8" y="89"/>
                </a:cxn>
                <a:cxn ang="0">
                  <a:pos x="17" y="117"/>
                </a:cxn>
                <a:cxn ang="0">
                  <a:pos x="0" y="199"/>
                </a:cxn>
                <a:cxn ang="0">
                  <a:pos x="27" y="209"/>
                </a:cxn>
                <a:cxn ang="0">
                  <a:pos x="50" y="285"/>
                </a:cxn>
                <a:cxn ang="0">
                  <a:pos x="107" y="302"/>
                </a:cxn>
                <a:cxn ang="0">
                  <a:pos x="111" y="302"/>
                </a:cxn>
                <a:cxn ang="0">
                  <a:pos x="118" y="306"/>
                </a:cxn>
                <a:cxn ang="0">
                  <a:pos x="120" y="309"/>
                </a:cxn>
                <a:cxn ang="0">
                  <a:pos x="124" y="317"/>
                </a:cxn>
                <a:cxn ang="0">
                  <a:pos x="126" y="325"/>
                </a:cxn>
                <a:cxn ang="0">
                  <a:pos x="128" y="336"/>
                </a:cxn>
                <a:cxn ang="0">
                  <a:pos x="126" y="347"/>
                </a:cxn>
                <a:cxn ang="0">
                  <a:pos x="122" y="363"/>
                </a:cxn>
                <a:cxn ang="0">
                  <a:pos x="120" y="368"/>
                </a:cxn>
                <a:cxn ang="0">
                  <a:pos x="118" y="376"/>
                </a:cxn>
                <a:cxn ang="0">
                  <a:pos x="116" y="382"/>
                </a:cxn>
                <a:cxn ang="0">
                  <a:pos x="114" y="391"/>
                </a:cxn>
                <a:cxn ang="0">
                  <a:pos x="111" y="401"/>
                </a:cxn>
                <a:cxn ang="0">
                  <a:pos x="105" y="412"/>
                </a:cxn>
                <a:cxn ang="0">
                  <a:pos x="103" y="418"/>
                </a:cxn>
                <a:cxn ang="0">
                  <a:pos x="103" y="422"/>
                </a:cxn>
                <a:cxn ang="0">
                  <a:pos x="170" y="460"/>
                </a:cxn>
                <a:cxn ang="0">
                  <a:pos x="223" y="349"/>
                </a:cxn>
                <a:cxn ang="0">
                  <a:pos x="289" y="294"/>
                </a:cxn>
                <a:cxn ang="0">
                  <a:pos x="280" y="133"/>
                </a:cxn>
                <a:cxn ang="0">
                  <a:pos x="31" y="0"/>
                </a:cxn>
                <a:cxn ang="0">
                  <a:pos x="31" y="0"/>
                </a:cxn>
              </a:cxnLst>
              <a:rect l="0" t="0" r="r" b="b"/>
              <a:pathLst>
                <a:path w="289" h="460">
                  <a:moveTo>
                    <a:pt x="31" y="0"/>
                  </a:moveTo>
                  <a:lnTo>
                    <a:pt x="8" y="89"/>
                  </a:lnTo>
                  <a:lnTo>
                    <a:pt x="17" y="117"/>
                  </a:lnTo>
                  <a:lnTo>
                    <a:pt x="0" y="199"/>
                  </a:lnTo>
                  <a:lnTo>
                    <a:pt x="27" y="209"/>
                  </a:lnTo>
                  <a:lnTo>
                    <a:pt x="50" y="285"/>
                  </a:lnTo>
                  <a:lnTo>
                    <a:pt x="107" y="302"/>
                  </a:lnTo>
                  <a:lnTo>
                    <a:pt x="111" y="302"/>
                  </a:lnTo>
                  <a:lnTo>
                    <a:pt x="118" y="306"/>
                  </a:lnTo>
                  <a:lnTo>
                    <a:pt x="120" y="309"/>
                  </a:lnTo>
                  <a:lnTo>
                    <a:pt x="124" y="317"/>
                  </a:lnTo>
                  <a:lnTo>
                    <a:pt x="126" y="325"/>
                  </a:lnTo>
                  <a:lnTo>
                    <a:pt x="128" y="336"/>
                  </a:lnTo>
                  <a:lnTo>
                    <a:pt x="126" y="347"/>
                  </a:lnTo>
                  <a:lnTo>
                    <a:pt x="122" y="363"/>
                  </a:lnTo>
                  <a:lnTo>
                    <a:pt x="120" y="368"/>
                  </a:lnTo>
                  <a:lnTo>
                    <a:pt x="118" y="376"/>
                  </a:lnTo>
                  <a:lnTo>
                    <a:pt x="116" y="382"/>
                  </a:lnTo>
                  <a:lnTo>
                    <a:pt x="114" y="391"/>
                  </a:lnTo>
                  <a:lnTo>
                    <a:pt x="111" y="401"/>
                  </a:lnTo>
                  <a:lnTo>
                    <a:pt x="105" y="412"/>
                  </a:lnTo>
                  <a:lnTo>
                    <a:pt x="103" y="418"/>
                  </a:lnTo>
                  <a:lnTo>
                    <a:pt x="103" y="422"/>
                  </a:lnTo>
                  <a:lnTo>
                    <a:pt x="170" y="460"/>
                  </a:lnTo>
                  <a:lnTo>
                    <a:pt x="223" y="349"/>
                  </a:lnTo>
                  <a:lnTo>
                    <a:pt x="289" y="294"/>
                  </a:lnTo>
                  <a:lnTo>
                    <a:pt x="280" y="133"/>
                  </a:lnTo>
                  <a:lnTo>
                    <a:pt x="31" y="0"/>
                  </a:lnTo>
                  <a:lnTo>
                    <a:pt x="31" y="0"/>
                  </a:lnTo>
                  <a:close/>
                </a:path>
              </a:pathLst>
            </a:custGeom>
            <a:solidFill>
              <a:srgbClr val="EBC299"/>
            </a:solidFill>
            <a:ln w="9525">
              <a:noFill/>
              <a:round/>
            </a:ln>
          </p:spPr>
          <p:txBody>
            <a:bodyPr/>
            <a:lstStyle/>
            <a:p>
              <a:endParaRPr lang="en-US"/>
            </a:p>
          </p:txBody>
        </p:sp>
        <p:sp>
          <p:nvSpPr>
            <p:cNvPr id="607266" name="Freeform 34"/>
            <p:cNvSpPr/>
            <p:nvPr/>
          </p:nvSpPr>
          <p:spPr bwMode="auto">
            <a:xfrm>
              <a:off x="4738" y="1996"/>
              <a:ext cx="103" cy="139"/>
            </a:xfrm>
            <a:custGeom>
              <a:avLst/>
              <a:gdLst/>
              <a:ahLst/>
              <a:cxnLst>
                <a:cxn ang="0">
                  <a:pos x="253" y="23"/>
                </a:cxn>
                <a:cxn ang="0">
                  <a:pos x="251" y="23"/>
                </a:cxn>
                <a:cxn ang="0">
                  <a:pos x="248" y="27"/>
                </a:cxn>
                <a:cxn ang="0">
                  <a:pos x="240" y="31"/>
                </a:cxn>
                <a:cxn ang="0">
                  <a:pos x="231" y="38"/>
                </a:cxn>
                <a:cxn ang="0">
                  <a:pos x="219" y="48"/>
                </a:cxn>
                <a:cxn ang="0">
                  <a:pos x="208" y="61"/>
                </a:cxn>
                <a:cxn ang="0">
                  <a:pos x="200" y="67"/>
                </a:cxn>
                <a:cxn ang="0">
                  <a:pos x="192" y="76"/>
                </a:cxn>
                <a:cxn ang="0">
                  <a:pos x="185" y="84"/>
                </a:cxn>
                <a:cxn ang="0">
                  <a:pos x="179" y="95"/>
                </a:cxn>
                <a:cxn ang="0">
                  <a:pos x="170" y="107"/>
                </a:cxn>
                <a:cxn ang="0">
                  <a:pos x="162" y="118"/>
                </a:cxn>
                <a:cxn ang="0">
                  <a:pos x="153" y="130"/>
                </a:cxn>
                <a:cxn ang="0">
                  <a:pos x="145" y="143"/>
                </a:cxn>
                <a:cxn ang="0">
                  <a:pos x="137" y="154"/>
                </a:cxn>
                <a:cxn ang="0">
                  <a:pos x="130" y="168"/>
                </a:cxn>
                <a:cxn ang="0">
                  <a:pos x="122" y="181"/>
                </a:cxn>
                <a:cxn ang="0">
                  <a:pos x="115" y="192"/>
                </a:cxn>
                <a:cxn ang="0">
                  <a:pos x="107" y="204"/>
                </a:cxn>
                <a:cxn ang="0">
                  <a:pos x="101" y="213"/>
                </a:cxn>
                <a:cxn ang="0">
                  <a:pos x="94" y="221"/>
                </a:cxn>
                <a:cxn ang="0">
                  <a:pos x="90" y="230"/>
                </a:cxn>
                <a:cxn ang="0">
                  <a:pos x="86" y="238"/>
                </a:cxn>
                <a:cxn ang="0">
                  <a:pos x="84" y="242"/>
                </a:cxn>
                <a:cxn ang="0">
                  <a:pos x="82" y="246"/>
                </a:cxn>
                <a:cxn ang="0">
                  <a:pos x="82" y="248"/>
                </a:cxn>
                <a:cxn ang="0">
                  <a:pos x="0" y="341"/>
                </a:cxn>
                <a:cxn ang="0">
                  <a:pos x="0" y="339"/>
                </a:cxn>
                <a:cxn ang="0">
                  <a:pos x="0" y="335"/>
                </a:cxn>
                <a:cxn ang="0">
                  <a:pos x="0" y="329"/>
                </a:cxn>
                <a:cxn ang="0">
                  <a:pos x="2" y="324"/>
                </a:cxn>
                <a:cxn ang="0">
                  <a:pos x="2" y="314"/>
                </a:cxn>
                <a:cxn ang="0">
                  <a:pos x="4" y="307"/>
                </a:cxn>
                <a:cxn ang="0">
                  <a:pos x="8" y="293"/>
                </a:cxn>
                <a:cxn ang="0">
                  <a:pos x="12" y="284"/>
                </a:cxn>
                <a:cxn ang="0">
                  <a:pos x="14" y="269"/>
                </a:cxn>
                <a:cxn ang="0">
                  <a:pos x="18" y="257"/>
                </a:cxn>
                <a:cxn ang="0">
                  <a:pos x="21" y="242"/>
                </a:cxn>
                <a:cxn ang="0">
                  <a:pos x="25" y="229"/>
                </a:cxn>
                <a:cxn ang="0">
                  <a:pos x="29" y="213"/>
                </a:cxn>
                <a:cxn ang="0">
                  <a:pos x="37" y="198"/>
                </a:cxn>
                <a:cxn ang="0">
                  <a:pos x="40" y="185"/>
                </a:cxn>
                <a:cxn ang="0">
                  <a:pos x="48" y="170"/>
                </a:cxn>
                <a:cxn ang="0">
                  <a:pos x="54" y="154"/>
                </a:cxn>
                <a:cxn ang="0">
                  <a:pos x="58" y="141"/>
                </a:cxn>
                <a:cxn ang="0">
                  <a:pos x="61" y="130"/>
                </a:cxn>
                <a:cxn ang="0">
                  <a:pos x="67" y="118"/>
                </a:cxn>
                <a:cxn ang="0">
                  <a:pos x="71" y="107"/>
                </a:cxn>
                <a:cxn ang="0">
                  <a:pos x="75" y="99"/>
                </a:cxn>
                <a:cxn ang="0">
                  <a:pos x="78" y="90"/>
                </a:cxn>
                <a:cxn ang="0">
                  <a:pos x="82" y="84"/>
                </a:cxn>
                <a:cxn ang="0">
                  <a:pos x="84" y="71"/>
                </a:cxn>
                <a:cxn ang="0">
                  <a:pos x="88" y="63"/>
                </a:cxn>
                <a:cxn ang="0">
                  <a:pos x="90" y="57"/>
                </a:cxn>
                <a:cxn ang="0">
                  <a:pos x="92" y="56"/>
                </a:cxn>
                <a:cxn ang="0">
                  <a:pos x="234" y="0"/>
                </a:cxn>
                <a:cxn ang="0">
                  <a:pos x="253" y="23"/>
                </a:cxn>
                <a:cxn ang="0">
                  <a:pos x="253" y="23"/>
                </a:cxn>
              </a:cxnLst>
              <a:rect l="0" t="0" r="r" b="b"/>
              <a:pathLst>
                <a:path w="253" h="341">
                  <a:moveTo>
                    <a:pt x="253" y="23"/>
                  </a:moveTo>
                  <a:lnTo>
                    <a:pt x="251" y="23"/>
                  </a:lnTo>
                  <a:lnTo>
                    <a:pt x="248" y="27"/>
                  </a:lnTo>
                  <a:lnTo>
                    <a:pt x="240" y="31"/>
                  </a:lnTo>
                  <a:lnTo>
                    <a:pt x="231" y="38"/>
                  </a:lnTo>
                  <a:lnTo>
                    <a:pt x="219" y="48"/>
                  </a:lnTo>
                  <a:lnTo>
                    <a:pt x="208" y="61"/>
                  </a:lnTo>
                  <a:lnTo>
                    <a:pt x="200" y="67"/>
                  </a:lnTo>
                  <a:lnTo>
                    <a:pt x="192" y="76"/>
                  </a:lnTo>
                  <a:lnTo>
                    <a:pt x="185" y="84"/>
                  </a:lnTo>
                  <a:lnTo>
                    <a:pt x="179" y="95"/>
                  </a:lnTo>
                  <a:lnTo>
                    <a:pt x="170" y="107"/>
                  </a:lnTo>
                  <a:lnTo>
                    <a:pt x="162" y="118"/>
                  </a:lnTo>
                  <a:lnTo>
                    <a:pt x="153" y="130"/>
                  </a:lnTo>
                  <a:lnTo>
                    <a:pt x="145" y="143"/>
                  </a:lnTo>
                  <a:lnTo>
                    <a:pt x="137" y="154"/>
                  </a:lnTo>
                  <a:lnTo>
                    <a:pt x="130" y="168"/>
                  </a:lnTo>
                  <a:lnTo>
                    <a:pt x="122" y="181"/>
                  </a:lnTo>
                  <a:lnTo>
                    <a:pt x="115" y="192"/>
                  </a:lnTo>
                  <a:lnTo>
                    <a:pt x="107" y="204"/>
                  </a:lnTo>
                  <a:lnTo>
                    <a:pt x="101" y="213"/>
                  </a:lnTo>
                  <a:lnTo>
                    <a:pt x="94" y="221"/>
                  </a:lnTo>
                  <a:lnTo>
                    <a:pt x="90" y="230"/>
                  </a:lnTo>
                  <a:lnTo>
                    <a:pt x="86" y="238"/>
                  </a:lnTo>
                  <a:lnTo>
                    <a:pt x="84" y="242"/>
                  </a:lnTo>
                  <a:lnTo>
                    <a:pt x="82" y="246"/>
                  </a:lnTo>
                  <a:lnTo>
                    <a:pt x="82" y="248"/>
                  </a:lnTo>
                  <a:lnTo>
                    <a:pt x="0" y="341"/>
                  </a:lnTo>
                  <a:lnTo>
                    <a:pt x="0" y="339"/>
                  </a:lnTo>
                  <a:lnTo>
                    <a:pt x="0" y="335"/>
                  </a:lnTo>
                  <a:lnTo>
                    <a:pt x="0" y="329"/>
                  </a:lnTo>
                  <a:lnTo>
                    <a:pt x="2" y="324"/>
                  </a:lnTo>
                  <a:lnTo>
                    <a:pt x="2" y="314"/>
                  </a:lnTo>
                  <a:lnTo>
                    <a:pt x="4" y="307"/>
                  </a:lnTo>
                  <a:lnTo>
                    <a:pt x="8" y="293"/>
                  </a:lnTo>
                  <a:lnTo>
                    <a:pt x="12" y="284"/>
                  </a:lnTo>
                  <a:lnTo>
                    <a:pt x="14" y="269"/>
                  </a:lnTo>
                  <a:lnTo>
                    <a:pt x="18" y="257"/>
                  </a:lnTo>
                  <a:lnTo>
                    <a:pt x="21" y="242"/>
                  </a:lnTo>
                  <a:lnTo>
                    <a:pt x="25" y="229"/>
                  </a:lnTo>
                  <a:lnTo>
                    <a:pt x="29" y="213"/>
                  </a:lnTo>
                  <a:lnTo>
                    <a:pt x="37" y="198"/>
                  </a:lnTo>
                  <a:lnTo>
                    <a:pt x="40" y="185"/>
                  </a:lnTo>
                  <a:lnTo>
                    <a:pt x="48" y="170"/>
                  </a:lnTo>
                  <a:lnTo>
                    <a:pt x="54" y="154"/>
                  </a:lnTo>
                  <a:lnTo>
                    <a:pt x="58" y="141"/>
                  </a:lnTo>
                  <a:lnTo>
                    <a:pt x="61" y="130"/>
                  </a:lnTo>
                  <a:lnTo>
                    <a:pt x="67" y="118"/>
                  </a:lnTo>
                  <a:lnTo>
                    <a:pt x="71" y="107"/>
                  </a:lnTo>
                  <a:lnTo>
                    <a:pt x="75" y="99"/>
                  </a:lnTo>
                  <a:lnTo>
                    <a:pt x="78" y="90"/>
                  </a:lnTo>
                  <a:lnTo>
                    <a:pt x="82" y="84"/>
                  </a:lnTo>
                  <a:lnTo>
                    <a:pt x="84" y="71"/>
                  </a:lnTo>
                  <a:lnTo>
                    <a:pt x="88" y="63"/>
                  </a:lnTo>
                  <a:lnTo>
                    <a:pt x="90" y="57"/>
                  </a:lnTo>
                  <a:lnTo>
                    <a:pt x="92" y="56"/>
                  </a:lnTo>
                  <a:lnTo>
                    <a:pt x="234" y="0"/>
                  </a:lnTo>
                  <a:lnTo>
                    <a:pt x="253" y="23"/>
                  </a:lnTo>
                  <a:lnTo>
                    <a:pt x="253" y="23"/>
                  </a:lnTo>
                  <a:close/>
                </a:path>
              </a:pathLst>
            </a:custGeom>
            <a:solidFill>
              <a:srgbClr val="D4EBD4"/>
            </a:solidFill>
            <a:ln w="9525">
              <a:noFill/>
              <a:round/>
            </a:ln>
          </p:spPr>
          <p:txBody>
            <a:bodyPr/>
            <a:lstStyle/>
            <a:p>
              <a:endParaRPr lang="en-US"/>
            </a:p>
          </p:txBody>
        </p:sp>
        <p:sp>
          <p:nvSpPr>
            <p:cNvPr id="607267" name="Freeform 35"/>
            <p:cNvSpPr/>
            <p:nvPr/>
          </p:nvSpPr>
          <p:spPr bwMode="auto">
            <a:xfrm>
              <a:off x="4515" y="2049"/>
              <a:ext cx="72" cy="33"/>
            </a:xfrm>
            <a:custGeom>
              <a:avLst/>
              <a:gdLst/>
              <a:ahLst/>
              <a:cxnLst>
                <a:cxn ang="0">
                  <a:pos x="179" y="53"/>
                </a:cxn>
                <a:cxn ang="0">
                  <a:pos x="135" y="9"/>
                </a:cxn>
                <a:cxn ang="0">
                  <a:pos x="63" y="0"/>
                </a:cxn>
                <a:cxn ang="0">
                  <a:pos x="6" y="6"/>
                </a:cxn>
                <a:cxn ang="0">
                  <a:pos x="0" y="17"/>
                </a:cxn>
                <a:cxn ang="0">
                  <a:pos x="55" y="32"/>
                </a:cxn>
                <a:cxn ang="0">
                  <a:pos x="55" y="32"/>
                </a:cxn>
                <a:cxn ang="0">
                  <a:pos x="57" y="40"/>
                </a:cxn>
                <a:cxn ang="0">
                  <a:pos x="55" y="45"/>
                </a:cxn>
                <a:cxn ang="0">
                  <a:pos x="49" y="53"/>
                </a:cxn>
                <a:cxn ang="0">
                  <a:pos x="42" y="55"/>
                </a:cxn>
                <a:cxn ang="0">
                  <a:pos x="34" y="57"/>
                </a:cxn>
                <a:cxn ang="0">
                  <a:pos x="27" y="57"/>
                </a:cxn>
                <a:cxn ang="0">
                  <a:pos x="21" y="61"/>
                </a:cxn>
                <a:cxn ang="0">
                  <a:pos x="9" y="61"/>
                </a:cxn>
                <a:cxn ang="0">
                  <a:pos x="6" y="63"/>
                </a:cxn>
                <a:cxn ang="0">
                  <a:pos x="0" y="70"/>
                </a:cxn>
                <a:cxn ang="0">
                  <a:pos x="2" y="72"/>
                </a:cxn>
                <a:cxn ang="0">
                  <a:pos x="6" y="74"/>
                </a:cxn>
                <a:cxn ang="0">
                  <a:pos x="9" y="76"/>
                </a:cxn>
                <a:cxn ang="0">
                  <a:pos x="13" y="76"/>
                </a:cxn>
                <a:cxn ang="0">
                  <a:pos x="23" y="80"/>
                </a:cxn>
                <a:cxn ang="0">
                  <a:pos x="30" y="80"/>
                </a:cxn>
                <a:cxn ang="0">
                  <a:pos x="42" y="80"/>
                </a:cxn>
                <a:cxn ang="0">
                  <a:pos x="55" y="80"/>
                </a:cxn>
                <a:cxn ang="0">
                  <a:pos x="66" y="80"/>
                </a:cxn>
                <a:cxn ang="0">
                  <a:pos x="78" y="80"/>
                </a:cxn>
                <a:cxn ang="0">
                  <a:pos x="87" y="80"/>
                </a:cxn>
                <a:cxn ang="0">
                  <a:pos x="95" y="80"/>
                </a:cxn>
                <a:cxn ang="0">
                  <a:pos x="97" y="80"/>
                </a:cxn>
                <a:cxn ang="0">
                  <a:pos x="142" y="76"/>
                </a:cxn>
                <a:cxn ang="0">
                  <a:pos x="171" y="82"/>
                </a:cxn>
                <a:cxn ang="0">
                  <a:pos x="179" y="53"/>
                </a:cxn>
                <a:cxn ang="0">
                  <a:pos x="179" y="53"/>
                </a:cxn>
              </a:cxnLst>
              <a:rect l="0" t="0" r="r" b="b"/>
              <a:pathLst>
                <a:path w="179" h="82">
                  <a:moveTo>
                    <a:pt x="179" y="53"/>
                  </a:moveTo>
                  <a:lnTo>
                    <a:pt x="135" y="9"/>
                  </a:lnTo>
                  <a:lnTo>
                    <a:pt x="63" y="0"/>
                  </a:lnTo>
                  <a:lnTo>
                    <a:pt x="6" y="6"/>
                  </a:lnTo>
                  <a:lnTo>
                    <a:pt x="0" y="17"/>
                  </a:lnTo>
                  <a:lnTo>
                    <a:pt x="55" y="32"/>
                  </a:lnTo>
                  <a:lnTo>
                    <a:pt x="55" y="32"/>
                  </a:lnTo>
                  <a:lnTo>
                    <a:pt x="57" y="40"/>
                  </a:lnTo>
                  <a:lnTo>
                    <a:pt x="55" y="45"/>
                  </a:lnTo>
                  <a:lnTo>
                    <a:pt x="49" y="53"/>
                  </a:lnTo>
                  <a:lnTo>
                    <a:pt x="42" y="55"/>
                  </a:lnTo>
                  <a:lnTo>
                    <a:pt x="34" y="57"/>
                  </a:lnTo>
                  <a:lnTo>
                    <a:pt x="27" y="57"/>
                  </a:lnTo>
                  <a:lnTo>
                    <a:pt x="21" y="61"/>
                  </a:lnTo>
                  <a:lnTo>
                    <a:pt x="9" y="61"/>
                  </a:lnTo>
                  <a:lnTo>
                    <a:pt x="6" y="63"/>
                  </a:lnTo>
                  <a:lnTo>
                    <a:pt x="0" y="70"/>
                  </a:lnTo>
                  <a:lnTo>
                    <a:pt x="2" y="72"/>
                  </a:lnTo>
                  <a:lnTo>
                    <a:pt x="6" y="74"/>
                  </a:lnTo>
                  <a:lnTo>
                    <a:pt x="9" y="76"/>
                  </a:lnTo>
                  <a:lnTo>
                    <a:pt x="13" y="76"/>
                  </a:lnTo>
                  <a:lnTo>
                    <a:pt x="23" y="80"/>
                  </a:lnTo>
                  <a:lnTo>
                    <a:pt x="30" y="80"/>
                  </a:lnTo>
                  <a:lnTo>
                    <a:pt x="42" y="80"/>
                  </a:lnTo>
                  <a:lnTo>
                    <a:pt x="55" y="80"/>
                  </a:lnTo>
                  <a:lnTo>
                    <a:pt x="66" y="80"/>
                  </a:lnTo>
                  <a:lnTo>
                    <a:pt x="78" y="80"/>
                  </a:lnTo>
                  <a:lnTo>
                    <a:pt x="87" y="80"/>
                  </a:lnTo>
                  <a:lnTo>
                    <a:pt x="95" y="80"/>
                  </a:lnTo>
                  <a:lnTo>
                    <a:pt x="97" y="80"/>
                  </a:lnTo>
                  <a:lnTo>
                    <a:pt x="142" y="76"/>
                  </a:lnTo>
                  <a:lnTo>
                    <a:pt x="171" y="82"/>
                  </a:lnTo>
                  <a:lnTo>
                    <a:pt x="179" y="53"/>
                  </a:lnTo>
                  <a:lnTo>
                    <a:pt x="179" y="53"/>
                  </a:lnTo>
                  <a:close/>
                </a:path>
              </a:pathLst>
            </a:custGeom>
            <a:solidFill>
              <a:srgbClr val="E6B380"/>
            </a:solidFill>
            <a:ln w="9525">
              <a:noFill/>
              <a:round/>
            </a:ln>
          </p:spPr>
          <p:txBody>
            <a:bodyPr/>
            <a:lstStyle/>
            <a:p>
              <a:endParaRPr lang="en-US"/>
            </a:p>
          </p:txBody>
        </p:sp>
        <p:sp>
          <p:nvSpPr>
            <p:cNvPr id="607268" name="Freeform 36"/>
            <p:cNvSpPr/>
            <p:nvPr/>
          </p:nvSpPr>
          <p:spPr bwMode="auto">
            <a:xfrm>
              <a:off x="3974" y="2064"/>
              <a:ext cx="93" cy="131"/>
            </a:xfrm>
            <a:custGeom>
              <a:avLst/>
              <a:gdLst/>
              <a:ahLst/>
              <a:cxnLst>
                <a:cxn ang="0">
                  <a:pos x="207" y="25"/>
                </a:cxn>
                <a:cxn ang="0">
                  <a:pos x="211" y="101"/>
                </a:cxn>
                <a:cxn ang="0">
                  <a:pos x="211" y="127"/>
                </a:cxn>
                <a:cxn ang="0">
                  <a:pos x="226" y="169"/>
                </a:cxn>
                <a:cxn ang="0">
                  <a:pos x="207" y="184"/>
                </a:cxn>
                <a:cxn ang="0">
                  <a:pos x="209" y="232"/>
                </a:cxn>
                <a:cxn ang="0">
                  <a:pos x="199" y="253"/>
                </a:cxn>
                <a:cxn ang="0">
                  <a:pos x="194" y="253"/>
                </a:cxn>
                <a:cxn ang="0">
                  <a:pos x="182" y="255"/>
                </a:cxn>
                <a:cxn ang="0">
                  <a:pos x="175" y="255"/>
                </a:cxn>
                <a:cxn ang="0">
                  <a:pos x="167" y="258"/>
                </a:cxn>
                <a:cxn ang="0">
                  <a:pos x="157" y="260"/>
                </a:cxn>
                <a:cxn ang="0">
                  <a:pos x="148" y="266"/>
                </a:cxn>
                <a:cxn ang="0">
                  <a:pos x="135" y="272"/>
                </a:cxn>
                <a:cxn ang="0">
                  <a:pos x="121" y="281"/>
                </a:cxn>
                <a:cxn ang="0">
                  <a:pos x="110" y="289"/>
                </a:cxn>
                <a:cxn ang="0">
                  <a:pos x="99" y="298"/>
                </a:cxn>
                <a:cxn ang="0">
                  <a:pos x="85" y="306"/>
                </a:cxn>
                <a:cxn ang="0">
                  <a:pos x="78" y="314"/>
                </a:cxn>
                <a:cxn ang="0">
                  <a:pos x="70" y="319"/>
                </a:cxn>
                <a:cxn ang="0">
                  <a:pos x="70" y="321"/>
                </a:cxn>
                <a:cxn ang="0">
                  <a:pos x="0" y="253"/>
                </a:cxn>
                <a:cxn ang="0">
                  <a:pos x="19" y="0"/>
                </a:cxn>
                <a:cxn ang="0">
                  <a:pos x="207" y="25"/>
                </a:cxn>
                <a:cxn ang="0">
                  <a:pos x="207" y="25"/>
                </a:cxn>
              </a:cxnLst>
              <a:rect l="0" t="0" r="r" b="b"/>
              <a:pathLst>
                <a:path w="226" h="321">
                  <a:moveTo>
                    <a:pt x="207" y="25"/>
                  </a:moveTo>
                  <a:lnTo>
                    <a:pt x="211" y="101"/>
                  </a:lnTo>
                  <a:lnTo>
                    <a:pt x="211" y="127"/>
                  </a:lnTo>
                  <a:lnTo>
                    <a:pt x="226" y="169"/>
                  </a:lnTo>
                  <a:lnTo>
                    <a:pt x="207" y="184"/>
                  </a:lnTo>
                  <a:lnTo>
                    <a:pt x="209" y="232"/>
                  </a:lnTo>
                  <a:lnTo>
                    <a:pt x="199" y="253"/>
                  </a:lnTo>
                  <a:lnTo>
                    <a:pt x="194" y="253"/>
                  </a:lnTo>
                  <a:lnTo>
                    <a:pt x="182" y="255"/>
                  </a:lnTo>
                  <a:lnTo>
                    <a:pt x="175" y="255"/>
                  </a:lnTo>
                  <a:lnTo>
                    <a:pt x="167" y="258"/>
                  </a:lnTo>
                  <a:lnTo>
                    <a:pt x="157" y="260"/>
                  </a:lnTo>
                  <a:lnTo>
                    <a:pt x="148" y="266"/>
                  </a:lnTo>
                  <a:lnTo>
                    <a:pt x="135" y="272"/>
                  </a:lnTo>
                  <a:lnTo>
                    <a:pt x="121" y="281"/>
                  </a:lnTo>
                  <a:lnTo>
                    <a:pt x="110" y="289"/>
                  </a:lnTo>
                  <a:lnTo>
                    <a:pt x="99" y="298"/>
                  </a:lnTo>
                  <a:lnTo>
                    <a:pt x="85" y="306"/>
                  </a:lnTo>
                  <a:lnTo>
                    <a:pt x="78" y="314"/>
                  </a:lnTo>
                  <a:lnTo>
                    <a:pt x="70" y="319"/>
                  </a:lnTo>
                  <a:lnTo>
                    <a:pt x="70" y="321"/>
                  </a:lnTo>
                  <a:lnTo>
                    <a:pt x="0" y="253"/>
                  </a:lnTo>
                  <a:lnTo>
                    <a:pt x="19" y="0"/>
                  </a:lnTo>
                  <a:lnTo>
                    <a:pt x="207" y="25"/>
                  </a:lnTo>
                  <a:lnTo>
                    <a:pt x="207" y="25"/>
                  </a:lnTo>
                  <a:close/>
                </a:path>
              </a:pathLst>
            </a:custGeom>
            <a:solidFill>
              <a:srgbClr val="F59E91"/>
            </a:solidFill>
            <a:ln w="9525">
              <a:noFill/>
              <a:round/>
            </a:ln>
          </p:spPr>
          <p:txBody>
            <a:bodyPr/>
            <a:lstStyle/>
            <a:p>
              <a:endParaRPr lang="en-US"/>
            </a:p>
          </p:txBody>
        </p:sp>
        <p:sp>
          <p:nvSpPr>
            <p:cNvPr id="607269" name="Freeform 37"/>
            <p:cNvSpPr/>
            <p:nvPr/>
          </p:nvSpPr>
          <p:spPr bwMode="auto">
            <a:xfrm>
              <a:off x="3675" y="1831"/>
              <a:ext cx="123" cy="107"/>
            </a:xfrm>
            <a:custGeom>
              <a:avLst/>
              <a:gdLst/>
              <a:ahLst/>
              <a:cxnLst>
                <a:cxn ang="0">
                  <a:pos x="30" y="39"/>
                </a:cxn>
                <a:cxn ang="0">
                  <a:pos x="36" y="34"/>
                </a:cxn>
                <a:cxn ang="0">
                  <a:pos x="51" y="26"/>
                </a:cxn>
                <a:cxn ang="0">
                  <a:pos x="66" y="20"/>
                </a:cxn>
                <a:cxn ang="0">
                  <a:pos x="80" y="17"/>
                </a:cxn>
                <a:cxn ang="0">
                  <a:pos x="93" y="11"/>
                </a:cxn>
                <a:cxn ang="0">
                  <a:pos x="110" y="7"/>
                </a:cxn>
                <a:cxn ang="0">
                  <a:pos x="127" y="3"/>
                </a:cxn>
                <a:cxn ang="0">
                  <a:pos x="144" y="1"/>
                </a:cxn>
                <a:cxn ang="0">
                  <a:pos x="163" y="0"/>
                </a:cxn>
                <a:cxn ang="0">
                  <a:pos x="180" y="0"/>
                </a:cxn>
                <a:cxn ang="0">
                  <a:pos x="201" y="1"/>
                </a:cxn>
                <a:cxn ang="0">
                  <a:pos x="217" y="3"/>
                </a:cxn>
                <a:cxn ang="0">
                  <a:pos x="234" y="7"/>
                </a:cxn>
                <a:cxn ang="0">
                  <a:pos x="247" y="13"/>
                </a:cxn>
                <a:cxn ang="0">
                  <a:pos x="266" y="20"/>
                </a:cxn>
                <a:cxn ang="0">
                  <a:pos x="285" y="32"/>
                </a:cxn>
                <a:cxn ang="0">
                  <a:pos x="294" y="39"/>
                </a:cxn>
                <a:cxn ang="0">
                  <a:pos x="298" y="47"/>
                </a:cxn>
                <a:cxn ang="0">
                  <a:pos x="296" y="60"/>
                </a:cxn>
                <a:cxn ang="0">
                  <a:pos x="291" y="77"/>
                </a:cxn>
                <a:cxn ang="0">
                  <a:pos x="274" y="95"/>
                </a:cxn>
                <a:cxn ang="0">
                  <a:pos x="258" y="100"/>
                </a:cxn>
                <a:cxn ang="0">
                  <a:pos x="241" y="110"/>
                </a:cxn>
                <a:cxn ang="0">
                  <a:pos x="224" y="114"/>
                </a:cxn>
                <a:cxn ang="0">
                  <a:pos x="207" y="121"/>
                </a:cxn>
                <a:cxn ang="0">
                  <a:pos x="190" y="125"/>
                </a:cxn>
                <a:cxn ang="0">
                  <a:pos x="177" y="129"/>
                </a:cxn>
                <a:cxn ang="0">
                  <a:pos x="165" y="133"/>
                </a:cxn>
                <a:cxn ang="0">
                  <a:pos x="158" y="148"/>
                </a:cxn>
                <a:cxn ang="0">
                  <a:pos x="140" y="167"/>
                </a:cxn>
                <a:cxn ang="0">
                  <a:pos x="125" y="154"/>
                </a:cxn>
                <a:cxn ang="0">
                  <a:pos x="112" y="136"/>
                </a:cxn>
                <a:cxn ang="0">
                  <a:pos x="93" y="144"/>
                </a:cxn>
                <a:cxn ang="0">
                  <a:pos x="80" y="165"/>
                </a:cxn>
                <a:cxn ang="0">
                  <a:pos x="83" y="180"/>
                </a:cxn>
                <a:cxn ang="0">
                  <a:pos x="93" y="197"/>
                </a:cxn>
                <a:cxn ang="0">
                  <a:pos x="101" y="211"/>
                </a:cxn>
                <a:cxn ang="0">
                  <a:pos x="104" y="218"/>
                </a:cxn>
                <a:cxn ang="0">
                  <a:pos x="101" y="222"/>
                </a:cxn>
                <a:cxn ang="0">
                  <a:pos x="87" y="233"/>
                </a:cxn>
                <a:cxn ang="0">
                  <a:pos x="70" y="247"/>
                </a:cxn>
                <a:cxn ang="0">
                  <a:pos x="55" y="262"/>
                </a:cxn>
                <a:cxn ang="0">
                  <a:pos x="40" y="262"/>
                </a:cxn>
                <a:cxn ang="0">
                  <a:pos x="28" y="254"/>
                </a:cxn>
                <a:cxn ang="0">
                  <a:pos x="21" y="237"/>
                </a:cxn>
                <a:cxn ang="0">
                  <a:pos x="15" y="231"/>
                </a:cxn>
                <a:cxn ang="0">
                  <a:pos x="11" y="214"/>
                </a:cxn>
                <a:cxn ang="0">
                  <a:pos x="7" y="203"/>
                </a:cxn>
                <a:cxn ang="0">
                  <a:pos x="4" y="190"/>
                </a:cxn>
                <a:cxn ang="0">
                  <a:pos x="2" y="174"/>
                </a:cxn>
                <a:cxn ang="0">
                  <a:pos x="2" y="157"/>
                </a:cxn>
                <a:cxn ang="0">
                  <a:pos x="0" y="136"/>
                </a:cxn>
                <a:cxn ang="0">
                  <a:pos x="4" y="117"/>
                </a:cxn>
                <a:cxn ang="0">
                  <a:pos x="5" y="100"/>
                </a:cxn>
                <a:cxn ang="0">
                  <a:pos x="9" y="89"/>
                </a:cxn>
                <a:cxn ang="0">
                  <a:pos x="17" y="66"/>
                </a:cxn>
                <a:cxn ang="0">
                  <a:pos x="21" y="60"/>
                </a:cxn>
                <a:cxn ang="0">
                  <a:pos x="30" y="39"/>
                </a:cxn>
              </a:cxnLst>
              <a:rect l="0" t="0" r="r" b="b"/>
              <a:pathLst>
                <a:path w="298" h="262">
                  <a:moveTo>
                    <a:pt x="30" y="39"/>
                  </a:moveTo>
                  <a:lnTo>
                    <a:pt x="30" y="39"/>
                  </a:lnTo>
                  <a:lnTo>
                    <a:pt x="32" y="38"/>
                  </a:lnTo>
                  <a:lnTo>
                    <a:pt x="36" y="34"/>
                  </a:lnTo>
                  <a:lnTo>
                    <a:pt x="44" y="32"/>
                  </a:lnTo>
                  <a:lnTo>
                    <a:pt x="51" y="26"/>
                  </a:lnTo>
                  <a:lnTo>
                    <a:pt x="61" y="22"/>
                  </a:lnTo>
                  <a:lnTo>
                    <a:pt x="66" y="20"/>
                  </a:lnTo>
                  <a:lnTo>
                    <a:pt x="72" y="19"/>
                  </a:lnTo>
                  <a:lnTo>
                    <a:pt x="80" y="17"/>
                  </a:lnTo>
                  <a:lnTo>
                    <a:pt x="87" y="15"/>
                  </a:lnTo>
                  <a:lnTo>
                    <a:pt x="93" y="11"/>
                  </a:lnTo>
                  <a:lnTo>
                    <a:pt x="101" y="9"/>
                  </a:lnTo>
                  <a:lnTo>
                    <a:pt x="110" y="7"/>
                  </a:lnTo>
                  <a:lnTo>
                    <a:pt x="120" y="5"/>
                  </a:lnTo>
                  <a:lnTo>
                    <a:pt x="127" y="3"/>
                  </a:lnTo>
                  <a:lnTo>
                    <a:pt x="137" y="3"/>
                  </a:lnTo>
                  <a:lnTo>
                    <a:pt x="144" y="1"/>
                  </a:lnTo>
                  <a:lnTo>
                    <a:pt x="156" y="1"/>
                  </a:lnTo>
                  <a:lnTo>
                    <a:pt x="163" y="0"/>
                  </a:lnTo>
                  <a:lnTo>
                    <a:pt x="173" y="0"/>
                  </a:lnTo>
                  <a:lnTo>
                    <a:pt x="180" y="0"/>
                  </a:lnTo>
                  <a:lnTo>
                    <a:pt x="192" y="1"/>
                  </a:lnTo>
                  <a:lnTo>
                    <a:pt x="201" y="1"/>
                  </a:lnTo>
                  <a:lnTo>
                    <a:pt x="209" y="3"/>
                  </a:lnTo>
                  <a:lnTo>
                    <a:pt x="217" y="3"/>
                  </a:lnTo>
                  <a:lnTo>
                    <a:pt x="226" y="7"/>
                  </a:lnTo>
                  <a:lnTo>
                    <a:pt x="234" y="7"/>
                  </a:lnTo>
                  <a:lnTo>
                    <a:pt x="241" y="11"/>
                  </a:lnTo>
                  <a:lnTo>
                    <a:pt x="247" y="13"/>
                  </a:lnTo>
                  <a:lnTo>
                    <a:pt x="255" y="17"/>
                  </a:lnTo>
                  <a:lnTo>
                    <a:pt x="266" y="20"/>
                  </a:lnTo>
                  <a:lnTo>
                    <a:pt x="277" y="28"/>
                  </a:lnTo>
                  <a:lnTo>
                    <a:pt x="285" y="32"/>
                  </a:lnTo>
                  <a:lnTo>
                    <a:pt x="291" y="38"/>
                  </a:lnTo>
                  <a:lnTo>
                    <a:pt x="294" y="39"/>
                  </a:lnTo>
                  <a:lnTo>
                    <a:pt x="298" y="43"/>
                  </a:lnTo>
                  <a:lnTo>
                    <a:pt x="298" y="47"/>
                  </a:lnTo>
                  <a:lnTo>
                    <a:pt x="296" y="53"/>
                  </a:lnTo>
                  <a:lnTo>
                    <a:pt x="296" y="60"/>
                  </a:lnTo>
                  <a:lnTo>
                    <a:pt x="294" y="68"/>
                  </a:lnTo>
                  <a:lnTo>
                    <a:pt x="291" y="77"/>
                  </a:lnTo>
                  <a:lnTo>
                    <a:pt x="281" y="85"/>
                  </a:lnTo>
                  <a:lnTo>
                    <a:pt x="274" y="95"/>
                  </a:lnTo>
                  <a:lnTo>
                    <a:pt x="266" y="96"/>
                  </a:lnTo>
                  <a:lnTo>
                    <a:pt x="258" y="100"/>
                  </a:lnTo>
                  <a:lnTo>
                    <a:pt x="249" y="104"/>
                  </a:lnTo>
                  <a:lnTo>
                    <a:pt x="241" y="110"/>
                  </a:lnTo>
                  <a:lnTo>
                    <a:pt x="232" y="112"/>
                  </a:lnTo>
                  <a:lnTo>
                    <a:pt x="224" y="114"/>
                  </a:lnTo>
                  <a:lnTo>
                    <a:pt x="215" y="117"/>
                  </a:lnTo>
                  <a:lnTo>
                    <a:pt x="207" y="121"/>
                  </a:lnTo>
                  <a:lnTo>
                    <a:pt x="197" y="121"/>
                  </a:lnTo>
                  <a:lnTo>
                    <a:pt x="190" y="125"/>
                  </a:lnTo>
                  <a:lnTo>
                    <a:pt x="182" y="125"/>
                  </a:lnTo>
                  <a:lnTo>
                    <a:pt x="177" y="129"/>
                  </a:lnTo>
                  <a:lnTo>
                    <a:pt x="169" y="131"/>
                  </a:lnTo>
                  <a:lnTo>
                    <a:pt x="165" y="133"/>
                  </a:lnTo>
                  <a:lnTo>
                    <a:pt x="163" y="136"/>
                  </a:lnTo>
                  <a:lnTo>
                    <a:pt x="158" y="148"/>
                  </a:lnTo>
                  <a:lnTo>
                    <a:pt x="150" y="159"/>
                  </a:lnTo>
                  <a:lnTo>
                    <a:pt x="140" y="167"/>
                  </a:lnTo>
                  <a:lnTo>
                    <a:pt x="131" y="161"/>
                  </a:lnTo>
                  <a:lnTo>
                    <a:pt x="125" y="154"/>
                  </a:lnTo>
                  <a:lnTo>
                    <a:pt x="120" y="142"/>
                  </a:lnTo>
                  <a:lnTo>
                    <a:pt x="112" y="136"/>
                  </a:lnTo>
                  <a:lnTo>
                    <a:pt x="102" y="136"/>
                  </a:lnTo>
                  <a:lnTo>
                    <a:pt x="93" y="144"/>
                  </a:lnTo>
                  <a:lnTo>
                    <a:pt x="82" y="152"/>
                  </a:lnTo>
                  <a:lnTo>
                    <a:pt x="80" y="165"/>
                  </a:lnTo>
                  <a:lnTo>
                    <a:pt x="80" y="171"/>
                  </a:lnTo>
                  <a:lnTo>
                    <a:pt x="83" y="180"/>
                  </a:lnTo>
                  <a:lnTo>
                    <a:pt x="87" y="188"/>
                  </a:lnTo>
                  <a:lnTo>
                    <a:pt x="93" y="197"/>
                  </a:lnTo>
                  <a:lnTo>
                    <a:pt x="97" y="203"/>
                  </a:lnTo>
                  <a:lnTo>
                    <a:pt x="101" y="211"/>
                  </a:lnTo>
                  <a:lnTo>
                    <a:pt x="102" y="214"/>
                  </a:lnTo>
                  <a:lnTo>
                    <a:pt x="104" y="218"/>
                  </a:lnTo>
                  <a:lnTo>
                    <a:pt x="102" y="218"/>
                  </a:lnTo>
                  <a:lnTo>
                    <a:pt x="101" y="222"/>
                  </a:lnTo>
                  <a:lnTo>
                    <a:pt x="93" y="226"/>
                  </a:lnTo>
                  <a:lnTo>
                    <a:pt x="87" y="233"/>
                  </a:lnTo>
                  <a:lnTo>
                    <a:pt x="78" y="239"/>
                  </a:lnTo>
                  <a:lnTo>
                    <a:pt x="70" y="247"/>
                  </a:lnTo>
                  <a:lnTo>
                    <a:pt x="63" y="254"/>
                  </a:lnTo>
                  <a:lnTo>
                    <a:pt x="55" y="262"/>
                  </a:lnTo>
                  <a:lnTo>
                    <a:pt x="45" y="262"/>
                  </a:lnTo>
                  <a:lnTo>
                    <a:pt x="40" y="262"/>
                  </a:lnTo>
                  <a:lnTo>
                    <a:pt x="32" y="258"/>
                  </a:lnTo>
                  <a:lnTo>
                    <a:pt x="28" y="254"/>
                  </a:lnTo>
                  <a:lnTo>
                    <a:pt x="21" y="243"/>
                  </a:lnTo>
                  <a:lnTo>
                    <a:pt x="21" y="237"/>
                  </a:lnTo>
                  <a:lnTo>
                    <a:pt x="19" y="235"/>
                  </a:lnTo>
                  <a:lnTo>
                    <a:pt x="15" y="231"/>
                  </a:lnTo>
                  <a:lnTo>
                    <a:pt x="13" y="222"/>
                  </a:lnTo>
                  <a:lnTo>
                    <a:pt x="11" y="214"/>
                  </a:lnTo>
                  <a:lnTo>
                    <a:pt x="7" y="209"/>
                  </a:lnTo>
                  <a:lnTo>
                    <a:pt x="7" y="203"/>
                  </a:lnTo>
                  <a:lnTo>
                    <a:pt x="4" y="195"/>
                  </a:lnTo>
                  <a:lnTo>
                    <a:pt x="4" y="190"/>
                  </a:lnTo>
                  <a:lnTo>
                    <a:pt x="2" y="182"/>
                  </a:lnTo>
                  <a:lnTo>
                    <a:pt x="2" y="174"/>
                  </a:lnTo>
                  <a:lnTo>
                    <a:pt x="2" y="165"/>
                  </a:lnTo>
                  <a:lnTo>
                    <a:pt x="2" y="157"/>
                  </a:lnTo>
                  <a:lnTo>
                    <a:pt x="0" y="146"/>
                  </a:lnTo>
                  <a:lnTo>
                    <a:pt x="0" y="136"/>
                  </a:lnTo>
                  <a:lnTo>
                    <a:pt x="2" y="125"/>
                  </a:lnTo>
                  <a:lnTo>
                    <a:pt x="4" y="117"/>
                  </a:lnTo>
                  <a:lnTo>
                    <a:pt x="4" y="110"/>
                  </a:lnTo>
                  <a:lnTo>
                    <a:pt x="5" y="100"/>
                  </a:lnTo>
                  <a:lnTo>
                    <a:pt x="7" y="93"/>
                  </a:lnTo>
                  <a:lnTo>
                    <a:pt x="9" y="89"/>
                  </a:lnTo>
                  <a:lnTo>
                    <a:pt x="13" y="76"/>
                  </a:lnTo>
                  <a:lnTo>
                    <a:pt x="17" y="66"/>
                  </a:lnTo>
                  <a:lnTo>
                    <a:pt x="19" y="60"/>
                  </a:lnTo>
                  <a:lnTo>
                    <a:pt x="21" y="60"/>
                  </a:lnTo>
                  <a:lnTo>
                    <a:pt x="30" y="39"/>
                  </a:lnTo>
                  <a:lnTo>
                    <a:pt x="30" y="39"/>
                  </a:lnTo>
                  <a:close/>
                </a:path>
              </a:pathLst>
            </a:custGeom>
            <a:solidFill>
              <a:srgbClr val="4D4D4D"/>
            </a:solidFill>
            <a:ln w="9525">
              <a:noFill/>
              <a:round/>
            </a:ln>
          </p:spPr>
          <p:txBody>
            <a:bodyPr/>
            <a:lstStyle/>
            <a:p>
              <a:endParaRPr lang="en-US"/>
            </a:p>
          </p:txBody>
        </p:sp>
        <p:sp>
          <p:nvSpPr>
            <p:cNvPr id="607270" name="Freeform 38"/>
            <p:cNvSpPr/>
            <p:nvPr/>
          </p:nvSpPr>
          <p:spPr bwMode="auto">
            <a:xfrm>
              <a:off x="4309" y="1893"/>
              <a:ext cx="181" cy="141"/>
            </a:xfrm>
            <a:custGeom>
              <a:avLst/>
              <a:gdLst/>
              <a:ahLst/>
              <a:cxnLst>
                <a:cxn ang="0">
                  <a:pos x="0" y="131"/>
                </a:cxn>
                <a:cxn ang="0">
                  <a:pos x="0" y="127"/>
                </a:cxn>
                <a:cxn ang="0">
                  <a:pos x="4" y="119"/>
                </a:cxn>
                <a:cxn ang="0">
                  <a:pos x="8" y="110"/>
                </a:cxn>
                <a:cxn ang="0">
                  <a:pos x="11" y="104"/>
                </a:cxn>
                <a:cxn ang="0">
                  <a:pos x="15" y="97"/>
                </a:cxn>
                <a:cxn ang="0">
                  <a:pos x="25" y="89"/>
                </a:cxn>
                <a:cxn ang="0">
                  <a:pos x="29" y="79"/>
                </a:cxn>
                <a:cxn ang="0">
                  <a:pos x="36" y="70"/>
                </a:cxn>
                <a:cxn ang="0">
                  <a:pos x="46" y="62"/>
                </a:cxn>
                <a:cxn ang="0">
                  <a:pos x="55" y="55"/>
                </a:cxn>
                <a:cxn ang="0">
                  <a:pos x="63" y="45"/>
                </a:cxn>
                <a:cxn ang="0">
                  <a:pos x="74" y="38"/>
                </a:cxn>
                <a:cxn ang="0">
                  <a:pos x="86" y="30"/>
                </a:cxn>
                <a:cxn ang="0">
                  <a:pos x="97" y="24"/>
                </a:cxn>
                <a:cxn ang="0">
                  <a:pos x="108" y="17"/>
                </a:cxn>
                <a:cxn ang="0">
                  <a:pos x="122" y="13"/>
                </a:cxn>
                <a:cxn ang="0">
                  <a:pos x="135" y="7"/>
                </a:cxn>
                <a:cxn ang="0">
                  <a:pos x="150" y="5"/>
                </a:cxn>
                <a:cxn ang="0">
                  <a:pos x="165" y="2"/>
                </a:cxn>
                <a:cxn ang="0">
                  <a:pos x="181" y="2"/>
                </a:cxn>
                <a:cxn ang="0">
                  <a:pos x="198" y="0"/>
                </a:cxn>
                <a:cxn ang="0">
                  <a:pos x="213" y="2"/>
                </a:cxn>
                <a:cxn ang="0">
                  <a:pos x="226" y="2"/>
                </a:cxn>
                <a:cxn ang="0">
                  <a:pos x="241" y="5"/>
                </a:cxn>
                <a:cxn ang="0">
                  <a:pos x="259" y="9"/>
                </a:cxn>
                <a:cxn ang="0">
                  <a:pos x="274" y="17"/>
                </a:cxn>
                <a:cxn ang="0">
                  <a:pos x="287" y="22"/>
                </a:cxn>
                <a:cxn ang="0">
                  <a:pos x="302" y="30"/>
                </a:cxn>
                <a:cxn ang="0">
                  <a:pos x="317" y="38"/>
                </a:cxn>
                <a:cxn ang="0">
                  <a:pos x="331" y="49"/>
                </a:cxn>
                <a:cxn ang="0">
                  <a:pos x="342" y="59"/>
                </a:cxn>
                <a:cxn ang="0">
                  <a:pos x="356" y="72"/>
                </a:cxn>
                <a:cxn ang="0">
                  <a:pos x="367" y="83"/>
                </a:cxn>
                <a:cxn ang="0">
                  <a:pos x="378" y="98"/>
                </a:cxn>
                <a:cxn ang="0">
                  <a:pos x="388" y="110"/>
                </a:cxn>
                <a:cxn ang="0">
                  <a:pos x="395" y="123"/>
                </a:cxn>
                <a:cxn ang="0">
                  <a:pos x="403" y="137"/>
                </a:cxn>
                <a:cxn ang="0">
                  <a:pos x="413" y="152"/>
                </a:cxn>
                <a:cxn ang="0">
                  <a:pos x="418" y="163"/>
                </a:cxn>
                <a:cxn ang="0">
                  <a:pos x="424" y="175"/>
                </a:cxn>
                <a:cxn ang="0">
                  <a:pos x="428" y="184"/>
                </a:cxn>
                <a:cxn ang="0">
                  <a:pos x="433" y="194"/>
                </a:cxn>
                <a:cxn ang="0">
                  <a:pos x="435" y="199"/>
                </a:cxn>
                <a:cxn ang="0">
                  <a:pos x="439" y="207"/>
                </a:cxn>
                <a:cxn ang="0">
                  <a:pos x="439" y="209"/>
                </a:cxn>
                <a:cxn ang="0">
                  <a:pos x="441" y="213"/>
                </a:cxn>
                <a:cxn ang="0">
                  <a:pos x="420" y="346"/>
                </a:cxn>
                <a:cxn ang="0">
                  <a:pos x="0" y="131"/>
                </a:cxn>
                <a:cxn ang="0">
                  <a:pos x="0" y="131"/>
                </a:cxn>
              </a:cxnLst>
              <a:rect l="0" t="0" r="r" b="b"/>
              <a:pathLst>
                <a:path w="441" h="346">
                  <a:moveTo>
                    <a:pt x="0" y="131"/>
                  </a:moveTo>
                  <a:lnTo>
                    <a:pt x="0" y="127"/>
                  </a:lnTo>
                  <a:lnTo>
                    <a:pt x="4" y="119"/>
                  </a:lnTo>
                  <a:lnTo>
                    <a:pt x="8" y="110"/>
                  </a:lnTo>
                  <a:lnTo>
                    <a:pt x="11" y="104"/>
                  </a:lnTo>
                  <a:lnTo>
                    <a:pt x="15" y="97"/>
                  </a:lnTo>
                  <a:lnTo>
                    <a:pt x="25" y="89"/>
                  </a:lnTo>
                  <a:lnTo>
                    <a:pt x="29" y="79"/>
                  </a:lnTo>
                  <a:lnTo>
                    <a:pt x="36" y="70"/>
                  </a:lnTo>
                  <a:lnTo>
                    <a:pt x="46" y="62"/>
                  </a:lnTo>
                  <a:lnTo>
                    <a:pt x="55" y="55"/>
                  </a:lnTo>
                  <a:lnTo>
                    <a:pt x="63" y="45"/>
                  </a:lnTo>
                  <a:lnTo>
                    <a:pt x="74" y="38"/>
                  </a:lnTo>
                  <a:lnTo>
                    <a:pt x="86" y="30"/>
                  </a:lnTo>
                  <a:lnTo>
                    <a:pt x="97" y="24"/>
                  </a:lnTo>
                  <a:lnTo>
                    <a:pt x="108" y="17"/>
                  </a:lnTo>
                  <a:lnTo>
                    <a:pt x="122" y="13"/>
                  </a:lnTo>
                  <a:lnTo>
                    <a:pt x="135" y="7"/>
                  </a:lnTo>
                  <a:lnTo>
                    <a:pt x="150" y="5"/>
                  </a:lnTo>
                  <a:lnTo>
                    <a:pt x="165" y="2"/>
                  </a:lnTo>
                  <a:lnTo>
                    <a:pt x="181" y="2"/>
                  </a:lnTo>
                  <a:lnTo>
                    <a:pt x="198" y="0"/>
                  </a:lnTo>
                  <a:lnTo>
                    <a:pt x="213" y="2"/>
                  </a:lnTo>
                  <a:lnTo>
                    <a:pt x="226" y="2"/>
                  </a:lnTo>
                  <a:lnTo>
                    <a:pt x="241" y="5"/>
                  </a:lnTo>
                  <a:lnTo>
                    <a:pt x="259" y="9"/>
                  </a:lnTo>
                  <a:lnTo>
                    <a:pt x="274" y="17"/>
                  </a:lnTo>
                  <a:lnTo>
                    <a:pt x="287" y="22"/>
                  </a:lnTo>
                  <a:lnTo>
                    <a:pt x="302" y="30"/>
                  </a:lnTo>
                  <a:lnTo>
                    <a:pt x="317" y="38"/>
                  </a:lnTo>
                  <a:lnTo>
                    <a:pt x="331" y="49"/>
                  </a:lnTo>
                  <a:lnTo>
                    <a:pt x="342" y="59"/>
                  </a:lnTo>
                  <a:lnTo>
                    <a:pt x="356" y="72"/>
                  </a:lnTo>
                  <a:lnTo>
                    <a:pt x="367" y="83"/>
                  </a:lnTo>
                  <a:lnTo>
                    <a:pt x="378" y="98"/>
                  </a:lnTo>
                  <a:lnTo>
                    <a:pt x="388" y="110"/>
                  </a:lnTo>
                  <a:lnTo>
                    <a:pt x="395" y="123"/>
                  </a:lnTo>
                  <a:lnTo>
                    <a:pt x="403" y="137"/>
                  </a:lnTo>
                  <a:lnTo>
                    <a:pt x="413" y="152"/>
                  </a:lnTo>
                  <a:lnTo>
                    <a:pt x="418" y="163"/>
                  </a:lnTo>
                  <a:lnTo>
                    <a:pt x="424" y="175"/>
                  </a:lnTo>
                  <a:lnTo>
                    <a:pt x="428" y="184"/>
                  </a:lnTo>
                  <a:lnTo>
                    <a:pt x="433" y="194"/>
                  </a:lnTo>
                  <a:lnTo>
                    <a:pt x="435" y="199"/>
                  </a:lnTo>
                  <a:lnTo>
                    <a:pt x="439" y="207"/>
                  </a:lnTo>
                  <a:lnTo>
                    <a:pt x="439" y="209"/>
                  </a:lnTo>
                  <a:lnTo>
                    <a:pt x="441" y="213"/>
                  </a:lnTo>
                  <a:lnTo>
                    <a:pt x="420" y="346"/>
                  </a:lnTo>
                  <a:lnTo>
                    <a:pt x="0" y="131"/>
                  </a:lnTo>
                  <a:lnTo>
                    <a:pt x="0" y="131"/>
                  </a:lnTo>
                  <a:close/>
                </a:path>
              </a:pathLst>
            </a:custGeom>
            <a:solidFill>
              <a:srgbClr val="D67777"/>
            </a:solidFill>
            <a:ln w="9525">
              <a:noFill/>
              <a:round/>
            </a:ln>
          </p:spPr>
          <p:txBody>
            <a:bodyPr/>
            <a:lstStyle/>
            <a:p>
              <a:endParaRPr lang="en-US"/>
            </a:p>
          </p:txBody>
        </p:sp>
        <p:sp>
          <p:nvSpPr>
            <p:cNvPr id="607271" name="Freeform 39"/>
            <p:cNvSpPr/>
            <p:nvPr/>
          </p:nvSpPr>
          <p:spPr bwMode="auto">
            <a:xfrm>
              <a:off x="4571" y="2064"/>
              <a:ext cx="39" cy="27"/>
            </a:xfrm>
            <a:custGeom>
              <a:avLst/>
              <a:gdLst/>
              <a:ahLst/>
              <a:cxnLst>
                <a:cxn ang="0">
                  <a:pos x="95" y="9"/>
                </a:cxn>
                <a:cxn ang="0">
                  <a:pos x="43" y="0"/>
                </a:cxn>
                <a:cxn ang="0">
                  <a:pos x="40" y="2"/>
                </a:cxn>
                <a:cxn ang="0">
                  <a:pos x="30" y="9"/>
                </a:cxn>
                <a:cxn ang="0">
                  <a:pos x="17" y="19"/>
                </a:cxn>
                <a:cxn ang="0">
                  <a:pos x="7" y="30"/>
                </a:cxn>
                <a:cxn ang="0">
                  <a:pos x="2" y="42"/>
                </a:cxn>
                <a:cxn ang="0">
                  <a:pos x="0" y="49"/>
                </a:cxn>
                <a:cxn ang="0">
                  <a:pos x="0" y="55"/>
                </a:cxn>
                <a:cxn ang="0">
                  <a:pos x="2" y="57"/>
                </a:cxn>
                <a:cxn ang="0">
                  <a:pos x="57" y="66"/>
                </a:cxn>
                <a:cxn ang="0">
                  <a:pos x="95" y="9"/>
                </a:cxn>
                <a:cxn ang="0">
                  <a:pos x="95" y="9"/>
                </a:cxn>
              </a:cxnLst>
              <a:rect l="0" t="0" r="r" b="b"/>
              <a:pathLst>
                <a:path w="95" h="66">
                  <a:moveTo>
                    <a:pt x="95" y="9"/>
                  </a:moveTo>
                  <a:lnTo>
                    <a:pt x="43" y="0"/>
                  </a:lnTo>
                  <a:lnTo>
                    <a:pt x="40" y="2"/>
                  </a:lnTo>
                  <a:lnTo>
                    <a:pt x="30" y="9"/>
                  </a:lnTo>
                  <a:lnTo>
                    <a:pt x="17" y="19"/>
                  </a:lnTo>
                  <a:lnTo>
                    <a:pt x="7" y="30"/>
                  </a:lnTo>
                  <a:lnTo>
                    <a:pt x="2" y="42"/>
                  </a:lnTo>
                  <a:lnTo>
                    <a:pt x="0" y="49"/>
                  </a:lnTo>
                  <a:lnTo>
                    <a:pt x="0" y="55"/>
                  </a:lnTo>
                  <a:lnTo>
                    <a:pt x="2" y="57"/>
                  </a:lnTo>
                  <a:lnTo>
                    <a:pt x="57" y="66"/>
                  </a:lnTo>
                  <a:lnTo>
                    <a:pt x="95" y="9"/>
                  </a:lnTo>
                  <a:lnTo>
                    <a:pt x="95" y="9"/>
                  </a:lnTo>
                  <a:close/>
                </a:path>
              </a:pathLst>
            </a:custGeom>
            <a:solidFill>
              <a:srgbClr val="B3FFFF"/>
            </a:solidFill>
            <a:ln w="9525">
              <a:noFill/>
              <a:round/>
            </a:ln>
          </p:spPr>
          <p:txBody>
            <a:bodyPr/>
            <a:lstStyle/>
            <a:p>
              <a:endParaRPr lang="en-US"/>
            </a:p>
          </p:txBody>
        </p:sp>
        <p:sp>
          <p:nvSpPr>
            <p:cNvPr id="607272" name="Freeform 40"/>
            <p:cNvSpPr/>
            <p:nvPr/>
          </p:nvSpPr>
          <p:spPr bwMode="auto">
            <a:xfrm>
              <a:off x="3677" y="1952"/>
              <a:ext cx="64" cy="48"/>
            </a:xfrm>
            <a:custGeom>
              <a:avLst/>
              <a:gdLst/>
              <a:ahLst/>
              <a:cxnLst>
                <a:cxn ang="0">
                  <a:pos x="0" y="30"/>
                </a:cxn>
                <a:cxn ang="0">
                  <a:pos x="41" y="0"/>
                </a:cxn>
                <a:cxn ang="0">
                  <a:pos x="43" y="0"/>
                </a:cxn>
                <a:cxn ang="0">
                  <a:pos x="49" y="0"/>
                </a:cxn>
                <a:cxn ang="0">
                  <a:pos x="57" y="2"/>
                </a:cxn>
                <a:cxn ang="0">
                  <a:pos x="70" y="6"/>
                </a:cxn>
                <a:cxn ang="0">
                  <a:pos x="81" y="10"/>
                </a:cxn>
                <a:cxn ang="0">
                  <a:pos x="95" y="15"/>
                </a:cxn>
                <a:cxn ang="0">
                  <a:pos x="108" y="23"/>
                </a:cxn>
                <a:cxn ang="0">
                  <a:pos x="121" y="34"/>
                </a:cxn>
                <a:cxn ang="0">
                  <a:pos x="129" y="44"/>
                </a:cxn>
                <a:cxn ang="0">
                  <a:pos x="136" y="57"/>
                </a:cxn>
                <a:cxn ang="0">
                  <a:pos x="142" y="70"/>
                </a:cxn>
                <a:cxn ang="0">
                  <a:pos x="148" y="86"/>
                </a:cxn>
                <a:cxn ang="0">
                  <a:pos x="150" y="95"/>
                </a:cxn>
                <a:cxn ang="0">
                  <a:pos x="154" y="107"/>
                </a:cxn>
                <a:cxn ang="0">
                  <a:pos x="154" y="112"/>
                </a:cxn>
                <a:cxn ang="0">
                  <a:pos x="155" y="116"/>
                </a:cxn>
                <a:cxn ang="0">
                  <a:pos x="0" y="30"/>
                </a:cxn>
                <a:cxn ang="0">
                  <a:pos x="0" y="30"/>
                </a:cxn>
              </a:cxnLst>
              <a:rect l="0" t="0" r="r" b="b"/>
              <a:pathLst>
                <a:path w="155" h="116">
                  <a:moveTo>
                    <a:pt x="0" y="30"/>
                  </a:moveTo>
                  <a:lnTo>
                    <a:pt x="41" y="0"/>
                  </a:lnTo>
                  <a:lnTo>
                    <a:pt x="43" y="0"/>
                  </a:lnTo>
                  <a:lnTo>
                    <a:pt x="49" y="0"/>
                  </a:lnTo>
                  <a:lnTo>
                    <a:pt x="57" y="2"/>
                  </a:lnTo>
                  <a:lnTo>
                    <a:pt x="70" y="6"/>
                  </a:lnTo>
                  <a:lnTo>
                    <a:pt x="81" y="10"/>
                  </a:lnTo>
                  <a:lnTo>
                    <a:pt x="95" y="15"/>
                  </a:lnTo>
                  <a:lnTo>
                    <a:pt x="108" y="23"/>
                  </a:lnTo>
                  <a:lnTo>
                    <a:pt x="121" y="34"/>
                  </a:lnTo>
                  <a:lnTo>
                    <a:pt x="129" y="44"/>
                  </a:lnTo>
                  <a:lnTo>
                    <a:pt x="136" y="57"/>
                  </a:lnTo>
                  <a:lnTo>
                    <a:pt x="142" y="70"/>
                  </a:lnTo>
                  <a:lnTo>
                    <a:pt x="148" y="86"/>
                  </a:lnTo>
                  <a:lnTo>
                    <a:pt x="150" y="95"/>
                  </a:lnTo>
                  <a:lnTo>
                    <a:pt x="154" y="107"/>
                  </a:lnTo>
                  <a:lnTo>
                    <a:pt x="154" y="112"/>
                  </a:lnTo>
                  <a:lnTo>
                    <a:pt x="155" y="116"/>
                  </a:lnTo>
                  <a:lnTo>
                    <a:pt x="0" y="30"/>
                  </a:lnTo>
                  <a:lnTo>
                    <a:pt x="0" y="30"/>
                  </a:lnTo>
                  <a:close/>
                </a:path>
              </a:pathLst>
            </a:custGeom>
            <a:solidFill>
              <a:srgbClr val="B3FFFF"/>
            </a:solidFill>
            <a:ln w="9525">
              <a:noFill/>
              <a:round/>
            </a:ln>
          </p:spPr>
          <p:txBody>
            <a:bodyPr/>
            <a:lstStyle/>
            <a:p>
              <a:endParaRPr lang="en-US"/>
            </a:p>
          </p:txBody>
        </p:sp>
        <p:sp>
          <p:nvSpPr>
            <p:cNvPr id="607273" name="Freeform 41"/>
            <p:cNvSpPr/>
            <p:nvPr/>
          </p:nvSpPr>
          <p:spPr bwMode="auto">
            <a:xfrm>
              <a:off x="3832" y="1985"/>
              <a:ext cx="53" cy="37"/>
            </a:xfrm>
            <a:custGeom>
              <a:avLst/>
              <a:gdLst/>
              <a:ahLst/>
              <a:cxnLst>
                <a:cxn ang="0">
                  <a:pos x="0" y="38"/>
                </a:cxn>
                <a:cxn ang="0">
                  <a:pos x="28" y="0"/>
                </a:cxn>
                <a:cxn ang="0">
                  <a:pos x="129" y="28"/>
                </a:cxn>
                <a:cxn ang="0">
                  <a:pos x="112" y="89"/>
                </a:cxn>
                <a:cxn ang="0">
                  <a:pos x="0" y="38"/>
                </a:cxn>
                <a:cxn ang="0">
                  <a:pos x="0" y="38"/>
                </a:cxn>
              </a:cxnLst>
              <a:rect l="0" t="0" r="r" b="b"/>
              <a:pathLst>
                <a:path w="129" h="89">
                  <a:moveTo>
                    <a:pt x="0" y="38"/>
                  </a:moveTo>
                  <a:lnTo>
                    <a:pt x="28" y="0"/>
                  </a:lnTo>
                  <a:lnTo>
                    <a:pt x="129" y="28"/>
                  </a:lnTo>
                  <a:lnTo>
                    <a:pt x="112" y="89"/>
                  </a:lnTo>
                  <a:lnTo>
                    <a:pt x="0" y="38"/>
                  </a:lnTo>
                  <a:lnTo>
                    <a:pt x="0" y="38"/>
                  </a:lnTo>
                  <a:close/>
                </a:path>
              </a:pathLst>
            </a:custGeom>
            <a:solidFill>
              <a:srgbClr val="B3FFFF"/>
            </a:solidFill>
            <a:ln w="9525">
              <a:noFill/>
              <a:round/>
            </a:ln>
          </p:spPr>
          <p:txBody>
            <a:bodyPr/>
            <a:lstStyle/>
            <a:p>
              <a:endParaRPr lang="en-US"/>
            </a:p>
          </p:txBody>
        </p:sp>
        <p:sp>
          <p:nvSpPr>
            <p:cNvPr id="607274" name="Freeform 42"/>
            <p:cNvSpPr/>
            <p:nvPr/>
          </p:nvSpPr>
          <p:spPr bwMode="auto">
            <a:xfrm>
              <a:off x="4145" y="2222"/>
              <a:ext cx="46" cy="26"/>
            </a:xfrm>
            <a:custGeom>
              <a:avLst/>
              <a:gdLst/>
              <a:ahLst/>
              <a:cxnLst>
                <a:cxn ang="0">
                  <a:pos x="0" y="30"/>
                </a:cxn>
                <a:cxn ang="0">
                  <a:pos x="29" y="0"/>
                </a:cxn>
                <a:cxn ang="0">
                  <a:pos x="30" y="0"/>
                </a:cxn>
                <a:cxn ang="0">
                  <a:pos x="38" y="0"/>
                </a:cxn>
                <a:cxn ang="0">
                  <a:pos x="48" y="0"/>
                </a:cxn>
                <a:cxn ang="0">
                  <a:pos x="59" y="4"/>
                </a:cxn>
                <a:cxn ang="0">
                  <a:pos x="70" y="7"/>
                </a:cxn>
                <a:cxn ang="0">
                  <a:pos x="84" y="13"/>
                </a:cxn>
                <a:cxn ang="0">
                  <a:pos x="93" y="19"/>
                </a:cxn>
                <a:cxn ang="0">
                  <a:pos x="101" y="26"/>
                </a:cxn>
                <a:cxn ang="0">
                  <a:pos x="105" y="32"/>
                </a:cxn>
                <a:cxn ang="0">
                  <a:pos x="108" y="40"/>
                </a:cxn>
                <a:cxn ang="0">
                  <a:pos x="108" y="45"/>
                </a:cxn>
                <a:cxn ang="0">
                  <a:pos x="110" y="51"/>
                </a:cxn>
                <a:cxn ang="0">
                  <a:pos x="110" y="59"/>
                </a:cxn>
                <a:cxn ang="0">
                  <a:pos x="112" y="62"/>
                </a:cxn>
                <a:cxn ang="0">
                  <a:pos x="0" y="30"/>
                </a:cxn>
                <a:cxn ang="0">
                  <a:pos x="0" y="30"/>
                </a:cxn>
              </a:cxnLst>
              <a:rect l="0" t="0" r="r" b="b"/>
              <a:pathLst>
                <a:path w="112" h="62">
                  <a:moveTo>
                    <a:pt x="0" y="30"/>
                  </a:moveTo>
                  <a:lnTo>
                    <a:pt x="29" y="0"/>
                  </a:lnTo>
                  <a:lnTo>
                    <a:pt x="30" y="0"/>
                  </a:lnTo>
                  <a:lnTo>
                    <a:pt x="38" y="0"/>
                  </a:lnTo>
                  <a:lnTo>
                    <a:pt x="48" y="0"/>
                  </a:lnTo>
                  <a:lnTo>
                    <a:pt x="59" y="4"/>
                  </a:lnTo>
                  <a:lnTo>
                    <a:pt x="70" y="7"/>
                  </a:lnTo>
                  <a:lnTo>
                    <a:pt x="84" y="13"/>
                  </a:lnTo>
                  <a:lnTo>
                    <a:pt x="93" y="19"/>
                  </a:lnTo>
                  <a:lnTo>
                    <a:pt x="101" y="26"/>
                  </a:lnTo>
                  <a:lnTo>
                    <a:pt x="105" y="32"/>
                  </a:lnTo>
                  <a:lnTo>
                    <a:pt x="108" y="40"/>
                  </a:lnTo>
                  <a:lnTo>
                    <a:pt x="108" y="45"/>
                  </a:lnTo>
                  <a:lnTo>
                    <a:pt x="110" y="51"/>
                  </a:lnTo>
                  <a:lnTo>
                    <a:pt x="110" y="59"/>
                  </a:lnTo>
                  <a:lnTo>
                    <a:pt x="112" y="62"/>
                  </a:lnTo>
                  <a:lnTo>
                    <a:pt x="0" y="30"/>
                  </a:lnTo>
                  <a:lnTo>
                    <a:pt x="0" y="30"/>
                  </a:lnTo>
                  <a:close/>
                </a:path>
              </a:pathLst>
            </a:custGeom>
            <a:solidFill>
              <a:srgbClr val="D1D142"/>
            </a:solidFill>
            <a:ln w="9525">
              <a:noFill/>
              <a:round/>
            </a:ln>
          </p:spPr>
          <p:txBody>
            <a:bodyPr/>
            <a:lstStyle/>
            <a:p>
              <a:endParaRPr lang="en-US"/>
            </a:p>
          </p:txBody>
        </p:sp>
        <p:sp>
          <p:nvSpPr>
            <p:cNvPr id="607275" name="Freeform 43"/>
            <p:cNvSpPr/>
            <p:nvPr/>
          </p:nvSpPr>
          <p:spPr bwMode="auto">
            <a:xfrm>
              <a:off x="3943" y="2153"/>
              <a:ext cx="72" cy="42"/>
            </a:xfrm>
            <a:custGeom>
              <a:avLst/>
              <a:gdLst/>
              <a:ahLst/>
              <a:cxnLst>
                <a:cxn ang="0">
                  <a:pos x="0" y="28"/>
                </a:cxn>
                <a:cxn ang="0">
                  <a:pos x="38" y="0"/>
                </a:cxn>
                <a:cxn ang="0">
                  <a:pos x="41" y="0"/>
                </a:cxn>
                <a:cxn ang="0">
                  <a:pos x="49" y="1"/>
                </a:cxn>
                <a:cxn ang="0">
                  <a:pos x="57" y="5"/>
                </a:cxn>
                <a:cxn ang="0">
                  <a:pos x="68" y="7"/>
                </a:cxn>
                <a:cxn ang="0">
                  <a:pos x="79" y="13"/>
                </a:cxn>
                <a:cxn ang="0">
                  <a:pos x="93" y="19"/>
                </a:cxn>
                <a:cxn ang="0">
                  <a:pos x="106" y="28"/>
                </a:cxn>
                <a:cxn ang="0">
                  <a:pos x="118" y="38"/>
                </a:cxn>
                <a:cxn ang="0">
                  <a:pos x="129" y="51"/>
                </a:cxn>
                <a:cxn ang="0">
                  <a:pos x="140" y="62"/>
                </a:cxn>
                <a:cxn ang="0">
                  <a:pos x="152" y="74"/>
                </a:cxn>
                <a:cxn ang="0">
                  <a:pos x="159" y="85"/>
                </a:cxn>
                <a:cxn ang="0">
                  <a:pos x="167" y="95"/>
                </a:cxn>
                <a:cxn ang="0">
                  <a:pos x="171" y="100"/>
                </a:cxn>
                <a:cxn ang="0">
                  <a:pos x="175" y="102"/>
                </a:cxn>
                <a:cxn ang="0">
                  <a:pos x="38" y="81"/>
                </a:cxn>
                <a:cxn ang="0">
                  <a:pos x="0" y="28"/>
                </a:cxn>
                <a:cxn ang="0">
                  <a:pos x="0" y="28"/>
                </a:cxn>
              </a:cxnLst>
              <a:rect l="0" t="0" r="r" b="b"/>
              <a:pathLst>
                <a:path w="175" h="102">
                  <a:moveTo>
                    <a:pt x="0" y="28"/>
                  </a:moveTo>
                  <a:lnTo>
                    <a:pt x="38" y="0"/>
                  </a:lnTo>
                  <a:lnTo>
                    <a:pt x="41" y="0"/>
                  </a:lnTo>
                  <a:lnTo>
                    <a:pt x="49" y="1"/>
                  </a:lnTo>
                  <a:lnTo>
                    <a:pt x="57" y="5"/>
                  </a:lnTo>
                  <a:lnTo>
                    <a:pt x="68" y="7"/>
                  </a:lnTo>
                  <a:lnTo>
                    <a:pt x="79" y="13"/>
                  </a:lnTo>
                  <a:lnTo>
                    <a:pt x="93" y="19"/>
                  </a:lnTo>
                  <a:lnTo>
                    <a:pt x="106" y="28"/>
                  </a:lnTo>
                  <a:lnTo>
                    <a:pt x="118" y="38"/>
                  </a:lnTo>
                  <a:lnTo>
                    <a:pt x="129" y="51"/>
                  </a:lnTo>
                  <a:lnTo>
                    <a:pt x="140" y="62"/>
                  </a:lnTo>
                  <a:lnTo>
                    <a:pt x="152" y="74"/>
                  </a:lnTo>
                  <a:lnTo>
                    <a:pt x="159" y="85"/>
                  </a:lnTo>
                  <a:lnTo>
                    <a:pt x="167" y="95"/>
                  </a:lnTo>
                  <a:lnTo>
                    <a:pt x="171" y="100"/>
                  </a:lnTo>
                  <a:lnTo>
                    <a:pt x="175" y="102"/>
                  </a:lnTo>
                  <a:lnTo>
                    <a:pt x="38" y="81"/>
                  </a:lnTo>
                  <a:lnTo>
                    <a:pt x="0" y="28"/>
                  </a:lnTo>
                  <a:lnTo>
                    <a:pt x="0" y="28"/>
                  </a:lnTo>
                  <a:close/>
                </a:path>
              </a:pathLst>
            </a:custGeom>
            <a:solidFill>
              <a:srgbClr val="D1D142"/>
            </a:solidFill>
            <a:ln w="9525">
              <a:noFill/>
              <a:round/>
            </a:ln>
          </p:spPr>
          <p:txBody>
            <a:bodyPr/>
            <a:lstStyle/>
            <a:p>
              <a:endParaRPr lang="en-US"/>
            </a:p>
          </p:txBody>
        </p:sp>
        <p:sp>
          <p:nvSpPr>
            <p:cNvPr id="607276" name="Freeform 44"/>
            <p:cNvSpPr/>
            <p:nvPr/>
          </p:nvSpPr>
          <p:spPr bwMode="auto">
            <a:xfrm>
              <a:off x="3891" y="2161"/>
              <a:ext cx="304" cy="168"/>
            </a:xfrm>
            <a:custGeom>
              <a:avLst/>
              <a:gdLst/>
              <a:ahLst/>
              <a:cxnLst>
                <a:cxn ang="0">
                  <a:pos x="0" y="119"/>
                </a:cxn>
                <a:cxn ang="0">
                  <a:pos x="139" y="0"/>
                </a:cxn>
                <a:cxn ang="0">
                  <a:pos x="230" y="28"/>
                </a:cxn>
                <a:cxn ang="0">
                  <a:pos x="267" y="64"/>
                </a:cxn>
                <a:cxn ang="0">
                  <a:pos x="382" y="91"/>
                </a:cxn>
                <a:cxn ang="0">
                  <a:pos x="525" y="233"/>
                </a:cxn>
                <a:cxn ang="0">
                  <a:pos x="525" y="231"/>
                </a:cxn>
                <a:cxn ang="0">
                  <a:pos x="529" y="230"/>
                </a:cxn>
                <a:cxn ang="0">
                  <a:pos x="533" y="226"/>
                </a:cxn>
                <a:cxn ang="0">
                  <a:pos x="540" y="224"/>
                </a:cxn>
                <a:cxn ang="0">
                  <a:pos x="546" y="218"/>
                </a:cxn>
                <a:cxn ang="0">
                  <a:pos x="555" y="212"/>
                </a:cxn>
                <a:cxn ang="0">
                  <a:pos x="565" y="209"/>
                </a:cxn>
                <a:cxn ang="0">
                  <a:pos x="574" y="205"/>
                </a:cxn>
                <a:cxn ang="0">
                  <a:pos x="584" y="197"/>
                </a:cxn>
                <a:cxn ang="0">
                  <a:pos x="593" y="193"/>
                </a:cxn>
                <a:cxn ang="0">
                  <a:pos x="603" y="188"/>
                </a:cxn>
                <a:cxn ang="0">
                  <a:pos x="614" y="184"/>
                </a:cxn>
                <a:cxn ang="0">
                  <a:pos x="622" y="178"/>
                </a:cxn>
                <a:cxn ang="0">
                  <a:pos x="630" y="174"/>
                </a:cxn>
                <a:cxn ang="0">
                  <a:pos x="635" y="171"/>
                </a:cxn>
                <a:cxn ang="0">
                  <a:pos x="641" y="171"/>
                </a:cxn>
                <a:cxn ang="0">
                  <a:pos x="647" y="169"/>
                </a:cxn>
                <a:cxn ang="0">
                  <a:pos x="658" y="169"/>
                </a:cxn>
                <a:cxn ang="0">
                  <a:pos x="670" y="171"/>
                </a:cxn>
                <a:cxn ang="0">
                  <a:pos x="683" y="174"/>
                </a:cxn>
                <a:cxn ang="0">
                  <a:pos x="692" y="178"/>
                </a:cxn>
                <a:cxn ang="0">
                  <a:pos x="702" y="182"/>
                </a:cxn>
                <a:cxn ang="0">
                  <a:pos x="709" y="184"/>
                </a:cxn>
                <a:cxn ang="0">
                  <a:pos x="711" y="186"/>
                </a:cxn>
                <a:cxn ang="0">
                  <a:pos x="746" y="209"/>
                </a:cxn>
                <a:cxn ang="0">
                  <a:pos x="746" y="209"/>
                </a:cxn>
                <a:cxn ang="0">
                  <a:pos x="746" y="216"/>
                </a:cxn>
                <a:cxn ang="0">
                  <a:pos x="744" y="226"/>
                </a:cxn>
                <a:cxn ang="0">
                  <a:pos x="742" y="237"/>
                </a:cxn>
                <a:cxn ang="0">
                  <a:pos x="740" y="245"/>
                </a:cxn>
                <a:cxn ang="0">
                  <a:pos x="736" y="252"/>
                </a:cxn>
                <a:cxn ang="0">
                  <a:pos x="732" y="260"/>
                </a:cxn>
                <a:cxn ang="0">
                  <a:pos x="730" y="270"/>
                </a:cxn>
                <a:cxn ang="0">
                  <a:pos x="723" y="277"/>
                </a:cxn>
                <a:cxn ang="0">
                  <a:pos x="719" y="287"/>
                </a:cxn>
                <a:cxn ang="0">
                  <a:pos x="711" y="296"/>
                </a:cxn>
                <a:cxn ang="0">
                  <a:pos x="704" y="308"/>
                </a:cxn>
                <a:cxn ang="0">
                  <a:pos x="692" y="315"/>
                </a:cxn>
                <a:cxn ang="0">
                  <a:pos x="683" y="325"/>
                </a:cxn>
                <a:cxn ang="0">
                  <a:pos x="670" y="332"/>
                </a:cxn>
                <a:cxn ang="0">
                  <a:pos x="658" y="344"/>
                </a:cxn>
                <a:cxn ang="0">
                  <a:pos x="643" y="351"/>
                </a:cxn>
                <a:cxn ang="0">
                  <a:pos x="632" y="361"/>
                </a:cxn>
                <a:cxn ang="0">
                  <a:pos x="618" y="368"/>
                </a:cxn>
                <a:cxn ang="0">
                  <a:pos x="607" y="378"/>
                </a:cxn>
                <a:cxn ang="0">
                  <a:pos x="593" y="384"/>
                </a:cxn>
                <a:cxn ang="0">
                  <a:pos x="584" y="391"/>
                </a:cxn>
                <a:cxn ang="0">
                  <a:pos x="574" y="395"/>
                </a:cxn>
                <a:cxn ang="0">
                  <a:pos x="567" y="401"/>
                </a:cxn>
                <a:cxn ang="0">
                  <a:pos x="557" y="405"/>
                </a:cxn>
                <a:cxn ang="0">
                  <a:pos x="554" y="408"/>
                </a:cxn>
                <a:cxn ang="0">
                  <a:pos x="550" y="410"/>
                </a:cxn>
                <a:cxn ang="0">
                  <a:pos x="550" y="412"/>
                </a:cxn>
                <a:cxn ang="0">
                  <a:pos x="63" y="239"/>
                </a:cxn>
                <a:cxn ang="0">
                  <a:pos x="0" y="119"/>
                </a:cxn>
                <a:cxn ang="0">
                  <a:pos x="0" y="119"/>
                </a:cxn>
              </a:cxnLst>
              <a:rect l="0" t="0" r="r" b="b"/>
              <a:pathLst>
                <a:path w="746" h="412">
                  <a:moveTo>
                    <a:pt x="0" y="119"/>
                  </a:moveTo>
                  <a:lnTo>
                    <a:pt x="139" y="0"/>
                  </a:lnTo>
                  <a:lnTo>
                    <a:pt x="230" y="28"/>
                  </a:lnTo>
                  <a:lnTo>
                    <a:pt x="267" y="64"/>
                  </a:lnTo>
                  <a:lnTo>
                    <a:pt x="382" y="91"/>
                  </a:lnTo>
                  <a:lnTo>
                    <a:pt x="525" y="233"/>
                  </a:lnTo>
                  <a:lnTo>
                    <a:pt x="525" y="231"/>
                  </a:lnTo>
                  <a:lnTo>
                    <a:pt x="529" y="230"/>
                  </a:lnTo>
                  <a:lnTo>
                    <a:pt x="533" y="226"/>
                  </a:lnTo>
                  <a:lnTo>
                    <a:pt x="540" y="224"/>
                  </a:lnTo>
                  <a:lnTo>
                    <a:pt x="546" y="218"/>
                  </a:lnTo>
                  <a:lnTo>
                    <a:pt x="555" y="212"/>
                  </a:lnTo>
                  <a:lnTo>
                    <a:pt x="565" y="209"/>
                  </a:lnTo>
                  <a:lnTo>
                    <a:pt x="574" y="205"/>
                  </a:lnTo>
                  <a:lnTo>
                    <a:pt x="584" y="197"/>
                  </a:lnTo>
                  <a:lnTo>
                    <a:pt x="593" y="193"/>
                  </a:lnTo>
                  <a:lnTo>
                    <a:pt x="603" y="188"/>
                  </a:lnTo>
                  <a:lnTo>
                    <a:pt x="614" y="184"/>
                  </a:lnTo>
                  <a:lnTo>
                    <a:pt x="622" y="178"/>
                  </a:lnTo>
                  <a:lnTo>
                    <a:pt x="630" y="174"/>
                  </a:lnTo>
                  <a:lnTo>
                    <a:pt x="635" y="171"/>
                  </a:lnTo>
                  <a:lnTo>
                    <a:pt x="641" y="171"/>
                  </a:lnTo>
                  <a:lnTo>
                    <a:pt x="647" y="169"/>
                  </a:lnTo>
                  <a:lnTo>
                    <a:pt x="658" y="169"/>
                  </a:lnTo>
                  <a:lnTo>
                    <a:pt x="670" y="171"/>
                  </a:lnTo>
                  <a:lnTo>
                    <a:pt x="683" y="174"/>
                  </a:lnTo>
                  <a:lnTo>
                    <a:pt x="692" y="178"/>
                  </a:lnTo>
                  <a:lnTo>
                    <a:pt x="702" y="182"/>
                  </a:lnTo>
                  <a:lnTo>
                    <a:pt x="709" y="184"/>
                  </a:lnTo>
                  <a:lnTo>
                    <a:pt x="711" y="186"/>
                  </a:lnTo>
                  <a:lnTo>
                    <a:pt x="746" y="209"/>
                  </a:lnTo>
                  <a:lnTo>
                    <a:pt x="746" y="209"/>
                  </a:lnTo>
                  <a:lnTo>
                    <a:pt x="746" y="216"/>
                  </a:lnTo>
                  <a:lnTo>
                    <a:pt x="744" y="226"/>
                  </a:lnTo>
                  <a:lnTo>
                    <a:pt x="742" y="237"/>
                  </a:lnTo>
                  <a:lnTo>
                    <a:pt x="740" y="245"/>
                  </a:lnTo>
                  <a:lnTo>
                    <a:pt x="736" y="252"/>
                  </a:lnTo>
                  <a:lnTo>
                    <a:pt x="732" y="260"/>
                  </a:lnTo>
                  <a:lnTo>
                    <a:pt x="730" y="270"/>
                  </a:lnTo>
                  <a:lnTo>
                    <a:pt x="723" y="277"/>
                  </a:lnTo>
                  <a:lnTo>
                    <a:pt x="719" y="287"/>
                  </a:lnTo>
                  <a:lnTo>
                    <a:pt x="711" y="296"/>
                  </a:lnTo>
                  <a:lnTo>
                    <a:pt x="704" y="308"/>
                  </a:lnTo>
                  <a:lnTo>
                    <a:pt x="692" y="315"/>
                  </a:lnTo>
                  <a:lnTo>
                    <a:pt x="683" y="325"/>
                  </a:lnTo>
                  <a:lnTo>
                    <a:pt x="670" y="332"/>
                  </a:lnTo>
                  <a:lnTo>
                    <a:pt x="658" y="344"/>
                  </a:lnTo>
                  <a:lnTo>
                    <a:pt x="643" y="351"/>
                  </a:lnTo>
                  <a:lnTo>
                    <a:pt x="632" y="361"/>
                  </a:lnTo>
                  <a:lnTo>
                    <a:pt x="618" y="368"/>
                  </a:lnTo>
                  <a:lnTo>
                    <a:pt x="607" y="378"/>
                  </a:lnTo>
                  <a:lnTo>
                    <a:pt x="593" y="384"/>
                  </a:lnTo>
                  <a:lnTo>
                    <a:pt x="584" y="391"/>
                  </a:lnTo>
                  <a:lnTo>
                    <a:pt x="574" y="395"/>
                  </a:lnTo>
                  <a:lnTo>
                    <a:pt x="567" y="401"/>
                  </a:lnTo>
                  <a:lnTo>
                    <a:pt x="557" y="405"/>
                  </a:lnTo>
                  <a:lnTo>
                    <a:pt x="554" y="408"/>
                  </a:lnTo>
                  <a:lnTo>
                    <a:pt x="550" y="410"/>
                  </a:lnTo>
                  <a:lnTo>
                    <a:pt x="550" y="412"/>
                  </a:lnTo>
                  <a:lnTo>
                    <a:pt x="63" y="239"/>
                  </a:lnTo>
                  <a:lnTo>
                    <a:pt x="0" y="119"/>
                  </a:lnTo>
                  <a:lnTo>
                    <a:pt x="0" y="119"/>
                  </a:lnTo>
                  <a:close/>
                </a:path>
              </a:pathLst>
            </a:custGeom>
            <a:solidFill>
              <a:srgbClr val="8A998A"/>
            </a:solidFill>
            <a:ln w="9525">
              <a:noFill/>
              <a:round/>
            </a:ln>
          </p:spPr>
          <p:txBody>
            <a:bodyPr/>
            <a:lstStyle/>
            <a:p>
              <a:endParaRPr lang="en-US"/>
            </a:p>
          </p:txBody>
        </p:sp>
        <p:sp>
          <p:nvSpPr>
            <p:cNvPr id="607277" name="Freeform 45"/>
            <p:cNvSpPr/>
            <p:nvPr/>
          </p:nvSpPr>
          <p:spPr bwMode="auto">
            <a:xfrm>
              <a:off x="3998" y="2353"/>
              <a:ext cx="216" cy="90"/>
            </a:xfrm>
            <a:custGeom>
              <a:avLst/>
              <a:gdLst/>
              <a:ahLst/>
              <a:cxnLst>
                <a:cxn ang="0">
                  <a:pos x="21" y="2"/>
                </a:cxn>
                <a:cxn ang="0">
                  <a:pos x="186" y="36"/>
                </a:cxn>
                <a:cxn ang="0">
                  <a:pos x="230" y="84"/>
                </a:cxn>
                <a:cxn ang="0">
                  <a:pos x="234" y="112"/>
                </a:cxn>
                <a:cxn ang="0">
                  <a:pos x="234" y="110"/>
                </a:cxn>
                <a:cxn ang="0">
                  <a:pos x="237" y="110"/>
                </a:cxn>
                <a:cxn ang="0">
                  <a:pos x="243" y="110"/>
                </a:cxn>
                <a:cxn ang="0">
                  <a:pos x="253" y="110"/>
                </a:cxn>
                <a:cxn ang="0">
                  <a:pos x="262" y="110"/>
                </a:cxn>
                <a:cxn ang="0">
                  <a:pos x="273" y="110"/>
                </a:cxn>
                <a:cxn ang="0">
                  <a:pos x="287" y="110"/>
                </a:cxn>
                <a:cxn ang="0">
                  <a:pos x="302" y="112"/>
                </a:cxn>
                <a:cxn ang="0">
                  <a:pos x="315" y="112"/>
                </a:cxn>
                <a:cxn ang="0">
                  <a:pos x="330" y="112"/>
                </a:cxn>
                <a:cxn ang="0">
                  <a:pos x="348" y="112"/>
                </a:cxn>
                <a:cxn ang="0">
                  <a:pos x="363" y="116"/>
                </a:cxn>
                <a:cxn ang="0">
                  <a:pos x="380" y="118"/>
                </a:cxn>
                <a:cxn ang="0">
                  <a:pos x="395" y="122"/>
                </a:cxn>
                <a:cxn ang="0">
                  <a:pos x="410" y="126"/>
                </a:cxn>
                <a:cxn ang="0">
                  <a:pos x="426" y="131"/>
                </a:cxn>
                <a:cxn ang="0">
                  <a:pos x="437" y="135"/>
                </a:cxn>
                <a:cxn ang="0">
                  <a:pos x="450" y="141"/>
                </a:cxn>
                <a:cxn ang="0">
                  <a:pos x="460" y="145"/>
                </a:cxn>
                <a:cxn ang="0">
                  <a:pos x="473" y="152"/>
                </a:cxn>
                <a:cxn ang="0">
                  <a:pos x="481" y="158"/>
                </a:cxn>
                <a:cxn ang="0">
                  <a:pos x="488" y="164"/>
                </a:cxn>
                <a:cxn ang="0">
                  <a:pos x="496" y="169"/>
                </a:cxn>
                <a:cxn ang="0">
                  <a:pos x="503" y="177"/>
                </a:cxn>
                <a:cxn ang="0">
                  <a:pos x="513" y="187"/>
                </a:cxn>
                <a:cxn ang="0">
                  <a:pos x="521" y="196"/>
                </a:cxn>
                <a:cxn ang="0">
                  <a:pos x="524" y="202"/>
                </a:cxn>
                <a:cxn ang="0">
                  <a:pos x="528" y="206"/>
                </a:cxn>
                <a:cxn ang="0">
                  <a:pos x="429" y="177"/>
                </a:cxn>
                <a:cxn ang="0">
                  <a:pos x="68" y="221"/>
                </a:cxn>
                <a:cxn ang="0">
                  <a:pos x="64" y="217"/>
                </a:cxn>
                <a:cxn ang="0">
                  <a:pos x="62" y="209"/>
                </a:cxn>
                <a:cxn ang="0">
                  <a:pos x="57" y="198"/>
                </a:cxn>
                <a:cxn ang="0">
                  <a:pos x="51" y="185"/>
                </a:cxn>
                <a:cxn ang="0">
                  <a:pos x="42" y="166"/>
                </a:cxn>
                <a:cxn ang="0">
                  <a:pos x="34" y="147"/>
                </a:cxn>
                <a:cxn ang="0">
                  <a:pos x="26" y="126"/>
                </a:cxn>
                <a:cxn ang="0">
                  <a:pos x="19" y="105"/>
                </a:cxn>
                <a:cxn ang="0">
                  <a:pos x="11" y="84"/>
                </a:cxn>
                <a:cxn ang="0">
                  <a:pos x="5" y="63"/>
                </a:cxn>
                <a:cxn ang="0">
                  <a:pos x="0" y="44"/>
                </a:cxn>
                <a:cxn ang="0">
                  <a:pos x="0" y="31"/>
                </a:cxn>
                <a:cxn ang="0">
                  <a:pos x="0" y="15"/>
                </a:cxn>
                <a:cxn ang="0">
                  <a:pos x="4" y="6"/>
                </a:cxn>
                <a:cxn ang="0">
                  <a:pos x="9" y="0"/>
                </a:cxn>
                <a:cxn ang="0">
                  <a:pos x="21" y="2"/>
                </a:cxn>
                <a:cxn ang="0">
                  <a:pos x="21" y="2"/>
                </a:cxn>
              </a:cxnLst>
              <a:rect l="0" t="0" r="r" b="b"/>
              <a:pathLst>
                <a:path w="528" h="221">
                  <a:moveTo>
                    <a:pt x="21" y="2"/>
                  </a:moveTo>
                  <a:lnTo>
                    <a:pt x="186" y="36"/>
                  </a:lnTo>
                  <a:lnTo>
                    <a:pt x="230" y="84"/>
                  </a:lnTo>
                  <a:lnTo>
                    <a:pt x="234" y="112"/>
                  </a:lnTo>
                  <a:lnTo>
                    <a:pt x="234" y="110"/>
                  </a:lnTo>
                  <a:lnTo>
                    <a:pt x="237" y="110"/>
                  </a:lnTo>
                  <a:lnTo>
                    <a:pt x="243" y="110"/>
                  </a:lnTo>
                  <a:lnTo>
                    <a:pt x="253" y="110"/>
                  </a:lnTo>
                  <a:lnTo>
                    <a:pt x="262" y="110"/>
                  </a:lnTo>
                  <a:lnTo>
                    <a:pt x="273" y="110"/>
                  </a:lnTo>
                  <a:lnTo>
                    <a:pt x="287" y="110"/>
                  </a:lnTo>
                  <a:lnTo>
                    <a:pt x="302" y="112"/>
                  </a:lnTo>
                  <a:lnTo>
                    <a:pt x="315" y="112"/>
                  </a:lnTo>
                  <a:lnTo>
                    <a:pt x="330" y="112"/>
                  </a:lnTo>
                  <a:lnTo>
                    <a:pt x="348" y="112"/>
                  </a:lnTo>
                  <a:lnTo>
                    <a:pt x="363" y="116"/>
                  </a:lnTo>
                  <a:lnTo>
                    <a:pt x="380" y="118"/>
                  </a:lnTo>
                  <a:lnTo>
                    <a:pt x="395" y="122"/>
                  </a:lnTo>
                  <a:lnTo>
                    <a:pt x="410" y="126"/>
                  </a:lnTo>
                  <a:lnTo>
                    <a:pt x="426" y="131"/>
                  </a:lnTo>
                  <a:lnTo>
                    <a:pt x="437" y="135"/>
                  </a:lnTo>
                  <a:lnTo>
                    <a:pt x="450" y="141"/>
                  </a:lnTo>
                  <a:lnTo>
                    <a:pt x="460" y="145"/>
                  </a:lnTo>
                  <a:lnTo>
                    <a:pt x="473" y="152"/>
                  </a:lnTo>
                  <a:lnTo>
                    <a:pt x="481" y="158"/>
                  </a:lnTo>
                  <a:lnTo>
                    <a:pt x="488" y="164"/>
                  </a:lnTo>
                  <a:lnTo>
                    <a:pt x="496" y="169"/>
                  </a:lnTo>
                  <a:lnTo>
                    <a:pt x="503" y="177"/>
                  </a:lnTo>
                  <a:lnTo>
                    <a:pt x="513" y="187"/>
                  </a:lnTo>
                  <a:lnTo>
                    <a:pt x="521" y="196"/>
                  </a:lnTo>
                  <a:lnTo>
                    <a:pt x="524" y="202"/>
                  </a:lnTo>
                  <a:lnTo>
                    <a:pt x="528" y="206"/>
                  </a:lnTo>
                  <a:lnTo>
                    <a:pt x="429" y="177"/>
                  </a:lnTo>
                  <a:lnTo>
                    <a:pt x="68" y="221"/>
                  </a:lnTo>
                  <a:lnTo>
                    <a:pt x="64" y="217"/>
                  </a:lnTo>
                  <a:lnTo>
                    <a:pt x="62" y="209"/>
                  </a:lnTo>
                  <a:lnTo>
                    <a:pt x="57" y="198"/>
                  </a:lnTo>
                  <a:lnTo>
                    <a:pt x="51" y="185"/>
                  </a:lnTo>
                  <a:lnTo>
                    <a:pt x="42" y="166"/>
                  </a:lnTo>
                  <a:lnTo>
                    <a:pt x="34" y="147"/>
                  </a:lnTo>
                  <a:lnTo>
                    <a:pt x="26" y="126"/>
                  </a:lnTo>
                  <a:lnTo>
                    <a:pt x="19" y="105"/>
                  </a:lnTo>
                  <a:lnTo>
                    <a:pt x="11" y="84"/>
                  </a:lnTo>
                  <a:lnTo>
                    <a:pt x="5" y="63"/>
                  </a:lnTo>
                  <a:lnTo>
                    <a:pt x="0" y="44"/>
                  </a:lnTo>
                  <a:lnTo>
                    <a:pt x="0" y="31"/>
                  </a:lnTo>
                  <a:lnTo>
                    <a:pt x="0" y="15"/>
                  </a:lnTo>
                  <a:lnTo>
                    <a:pt x="4" y="6"/>
                  </a:lnTo>
                  <a:lnTo>
                    <a:pt x="9" y="0"/>
                  </a:lnTo>
                  <a:lnTo>
                    <a:pt x="21" y="2"/>
                  </a:lnTo>
                  <a:lnTo>
                    <a:pt x="21" y="2"/>
                  </a:lnTo>
                  <a:close/>
                </a:path>
              </a:pathLst>
            </a:custGeom>
            <a:solidFill>
              <a:srgbClr val="788578"/>
            </a:solidFill>
            <a:ln w="9525">
              <a:noFill/>
              <a:round/>
            </a:ln>
          </p:spPr>
          <p:txBody>
            <a:bodyPr/>
            <a:lstStyle/>
            <a:p>
              <a:endParaRPr lang="en-US"/>
            </a:p>
          </p:txBody>
        </p:sp>
        <p:sp>
          <p:nvSpPr>
            <p:cNvPr id="607278" name="Freeform 46"/>
            <p:cNvSpPr/>
            <p:nvPr/>
          </p:nvSpPr>
          <p:spPr bwMode="auto">
            <a:xfrm>
              <a:off x="4142" y="2494"/>
              <a:ext cx="81" cy="105"/>
            </a:xfrm>
            <a:custGeom>
              <a:avLst/>
              <a:gdLst/>
              <a:ahLst/>
              <a:cxnLst>
                <a:cxn ang="0">
                  <a:pos x="179" y="0"/>
                </a:cxn>
                <a:cxn ang="0">
                  <a:pos x="198" y="177"/>
                </a:cxn>
                <a:cxn ang="0">
                  <a:pos x="194" y="179"/>
                </a:cxn>
                <a:cxn ang="0">
                  <a:pos x="183" y="187"/>
                </a:cxn>
                <a:cxn ang="0">
                  <a:pos x="175" y="190"/>
                </a:cxn>
                <a:cxn ang="0">
                  <a:pos x="170" y="196"/>
                </a:cxn>
                <a:cxn ang="0">
                  <a:pos x="160" y="200"/>
                </a:cxn>
                <a:cxn ang="0">
                  <a:pos x="151" y="207"/>
                </a:cxn>
                <a:cxn ang="0">
                  <a:pos x="139" y="211"/>
                </a:cxn>
                <a:cxn ang="0">
                  <a:pos x="130" y="219"/>
                </a:cxn>
                <a:cxn ang="0">
                  <a:pos x="118" y="225"/>
                </a:cxn>
                <a:cxn ang="0">
                  <a:pos x="109" y="232"/>
                </a:cxn>
                <a:cxn ang="0">
                  <a:pos x="97" y="236"/>
                </a:cxn>
                <a:cxn ang="0">
                  <a:pos x="88" y="242"/>
                </a:cxn>
                <a:cxn ang="0">
                  <a:pos x="78" y="246"/>
                </a:cxn>
                <a:cxn ang="0">
                  <a:pos x="71" y="251"/>
                </a:cxn>
                <a:cxn ang="0">
                  <a:pos x="61" y="251"/>
                </a:cxn>
                <a:cxn ang="0">
                  <a:pos x="54" y="255"/>
                </a:cxn>
                <a:cxn ang="0">
                  <a:pos x="46" y="257"/>
                </a:cxn>
                <a:cxn ang="0">
                  <a:pos x="40" y="257"/>
                </a:cxn>
                <a:cxn ang="0">
                  <a:pos x="31" y="257"/>
                </a:cxn>
                <a:cxn ang="0">
                  <a:pos x="25" y="257"/>
                </a:cxn>
                <a:cxn ang="0">
                  <a:pos x="16" y="251"/>
                </a:cxn>
                <a:cxn ang="0">
                  <a:pos x="14" y="251"/>
                </a:cxn>
                <a:cxn ang="0">
                  <a:pos x="0" y="6"/>
                </a:cxn>
                <a:cxn ang="0">
                  <a:pos x="179" y="0"/>
                </a:cxn>
                <a:cxn ang="0">
                  <a:pos x="179" y="0"/>
                </a:cxn>
              </a:cxnLst>
              <a:rect l="0" t="0" r="r" b="b"/>
              <a:pathLst>
                <a:path w="198" h="257">
                  <a:moveTo>
                    <a:pt x="179" y="0"/>
                  </a:moveTo>
                  <a:lnTo>
                    <a:pt x="198" y="177"/>
                  </a:lnTo>
                  <a:lnTo>
                    <a:pt x="194" y="179"/>
                  </a:lnTo>
                  <a:lnTo>
                    <a:pt x="183" y="187"/>
                  </a:lnTo>
                  <a:lnTo>
                    <a:pt x="175" y="190"/>
                  </a:lnTo>
                  <a:lnTo>
                    <a:pt x="170" y="196"/>
                  </a:lnTo>
                  <a:lnTo>
                    <a:pt x="160" y="200"/>
                  </a:lnTo>
                  <a:lnTo>
                    <a:pt x="151" y="207"/>
                  </a:lnTo>
                  <a:lnTo>
                    <a:pt x="139" y="211"/>
                  </a:lnTo>
                  <a:lnTo>
                    <a:pt x="130" y="219"/>
                  </a:lnTo>
                  <a:lnTo>
                    <a:pt x="118" y="225"/>
                  </a:lnTo>
                  <a:lnTo>
                    <a:pt x="109" y="232"/>
                  </a:lnTo>
                  <a:lnTo>
                    <a:pt x="97" y="236"/>
                  </a:lnTo>
                  <a:lnTo>
                    <a:pt x="88" y="242"/>
                  </a:lnTo>
                  <a:lnTo>
                    <a:pt x="78" y="246"/>
                  </a:lnTo>
                  <a:lnTo>
                    <a:pt x="71" y="251"/>
                  </a:lnTo>
                  <a:lnTo>
                    <a:pt x="61" y="251"/>
                  </a:lnTo>
                  <a:lnTo>
                    <a:pt x="54" y="255"/>
                  </a:lnTo>
                  <a:lnTo>
                    <a:pt x="46" y="257"/>
                  </a:lnTo>
                  <a:lnTo>
                    <a:pt x="40" y="257"/>
                  </a:lnTo>
                  <a:lnTo>
                    <a:pt x="31" y="257"/>
                  </a:lnTo>
                  <a:lnTo>
                    <a:pt x="25" y="257"/>
                  </a:lnTo>
                  <a:lnTo>
                    <a:pt x="16" y="251"/>
                  </a:lnTo>
                  <a:lnTo>
                    <a:pt x="14" y="251"/>
                  </a:lnTo>
                  <a:lnTo>
                    <a:pt x="0" y="6"/>
                  </a:lnTo>
                  <a:lnTo>
                    <a:pt x="179" y="0"/>
                  </a:lnTo>
                  <a:lnTo>
                    <a:pt x="179" y="0"/>
                  </a:lnTo>
                  <a:close/>
                </a:path>
              </a:pathLst>
            </a:custGeom>
            <a:solidFill>
              <a:srgbClr val="788578"/>
            </a:solidFill>
            <a:ln w="9525">
              <a:noFill/>
              <a:round/>
            </a:ln>
          </p:spPr>
          <p:txBody>
            <a:bodyPr/>
            <a:lstStyle/>
            <a:p>
              <a:endParaRPr lang="en-US"/>
            </a:p>
          </p:txBody>
        </p:sp>
        <p:sp>
          <p:nvSpPr>
            <p:cNvPr id="607279" name="Freeform 47"/>
            <p:cNvSpPr/>
            <p:nvPr/>
          </p:nvSpPr>
          <p:spPr bwMode="auto">
            <a:xfrm>
              <a:off x="3649" y="1958"/>
              <a:ext cx="236" cy="264"/>
            </a:xfrm>
            <a:custGeom>
              <a:avLst/>
              <a:gdLst/>
              <a:ahLst/>
              <a:cxnLst>
                <a:cxn ang="0">
                  <a:pos x="0" y="101"/>
                </a:cxn>
                <a:cxn ang="0">
                  <a:pos x="78" y="0"/>
                </a:cxn>
                <a:cxn ang="0">
                  <a:pos x="135" y="27"/>
                </a:cxn>
                <a:cxn ang="0">
                  <a:pos x="240" y="94"/>
                </a:cxn>
                <a:cxn ang="0">
                  <a:pos x="340" y="198"/>
                </a:cxn>
                <a:cxn ang="0">
                  <a:pos x="388" y="219"/>
                </a:cxn>
                <a:cxn ang="0">
                  <a:pos x="464" y="69"/>
                </a:cxn>
                <a:cxn ang="0">
                  <a:pos x="578" y="130"/>
                </a:cxn>
                <a:cxn ang="0">
                  <a:pos x="576" y="133"/>
                </a:cxn>
                <a:cxn ang="0">
                  <a:pos x="574" y="141"/>
                </a:cxn>
                <a:cxn ang="0">
                  <a:pos x="572" y="147"/>
                </a:cxn>
                <a:cxn ang="0">
                  <a:pos x="570" y="156"/>
                </a:cxn>
                <a:cxn ang="0">
                  <a:pos x="569" y="164"/>
                </a:cxn>
                <a:cxn ang="0">
                  <a:pos x="567" y="175"/>
                </a:cxn>
                <a:cxn ang="0">
                  <a:pos x="563" y="185"/>
                </a:cxn>
                <a:cxn ang="0">
                  <a:pos x="559" y="196"/>
                </a:cxn>
                <a:cxn ang="0">
                  <a:pos x="555" y="208"/>
                </a:cxn>
                <a:cxn ang="0">
                  <a:pos x="553" y="221"/>
                </a:cxn>
                <a:cxn ang="0">
                  <a:pos x="548" y="232"/>
                </a:cxn>
                <a:cxn ang="0">
                  <a:pos x="544" y="248"/>
                </a:cxn>
                <a:cxn ang="0">
                  <a:pos x="538" y="259"/>
                </a:cxn>
                <a:cxn ang="0">
                  <a:pos x="534" y="274"/>
                </a:cxn>
                <a:cxn ang="0">
                  <a:pos x="527" y="286"/>
                </a:cxn>
                <a:cxn ang="0">
                  <a:pos x="519" y="299"/>
                </a:cxn>
                <a:cxn ang="0">
                  <a:pos x="512" y="312"/>
                </a:cxn>
                <a:cxn ang="0">
                  <a:pos x="506" y="325"/>
                </a:cxn>
                <a:cxn ang="0">
                  <a:pos x="498" y="337"/>
                </a:cxn>
                <a:cxn ang="0">
                  <a:pos x="491" y="350"/>
                </a:cxn>
                <a:cxn ang="0">
                  <a:pos x="483" y="362"/>
                </a:cxn>
                <a:cxn ang="0">
                  <a:pos x="475" y="373"/>
                </a:cxn>
                <a:cxn ang="0">
                  <a:pos x="468" y="383"/>
                </a:cxn>
                <a:cxn ang="0">
                  <a:pos x="462" y="392"/>
                </a:cxn>
                <a:cxn ang="0">
                  <a:pos x="454" y="400"/>
                </a:cxn>
                <a:cxn ang="0">
                  <a:pos x="451" y="407"/>
                </a:cxn>
                <a:cxn ang="0">
                  <a:pos x="443" y="417"/>
                </a:cxn>
                <a:cxn ang="0">
                  <a:pos x="443" y="421"/>
                </a:cxn>
                <a:cxn ang="0">
                  <a:pos x="291" y="413"/>
                </a:cxn>
                <a:cxn ang="0">
                  <a:pos x="257" y="531"/>
                </a:cxn>
                <a:cxn ang="0">
                  <a:pos x="454" y="618"/>
                </a:cxn>
                <a:cxn ang="0">
                  <a:pos x="105" y="649"/>
                </a:cxn>
                <a:cxn ang="0">
                  <a:pos x="0" y="101"/>
                </a:cxn>
                <a:cxn ang="0">
                  <a:pos x="0" y="101"/>
                </a:cxn>
              </a:cxnLst>
              <a:rect l="0" t="0" r="r" b="b"/>
              <a:pathLst>
                <a:path w="578" h="649">
                  <a:moveTo>
                    <a:pt x="0" y="101"/>
                  </a:moveTo>
                  <a:lnTo>
                    <a:pt x="78" y="0"/>
                  </a:lnTo>
                  <a:lnTo>
                    <a:pt x="135" y="27"/>
                  </a:lnTo>
                  <a:lnTo>
                    <a:pt x="240" y="94"/>
                  </a:lnTo>
                  <a:lnTo>
                    <a:pt x="340" y="198"/>
                  </a:lnTo>
                  <a:lnTo>
                    <a:pt x="388" y="219"/>
                  </a:lnTo>
                  <a:lnTo>
                    <a:pt x="464" y="69"/>
                  </a:lnTo>
                  <a:lnTo>
                    <a:pt x="578" y="130"/>
                  </a:lnTo>
                  <a:lnTo>
                    <a:pt x="576" y="133"/>
                  </a:lnTo>
                  <a:lnTo>
                    <a:pt x="574" y="141"/>
                  </a:lnTo>
                  <a:lnTo>
                    <a:pt x="572" y="147"/>
                  </a:lnTo>
                  <a:lnTo>
                    <a:pt x="570" y="156"/>
                  </a:lnTo>
                  <a:lnTo>
                    <a:pt x="569" y="164"/>
                  </a:lnTo>
                  <a:lnTo>
                    <a:pt x="567" y="175"/>
                  </a:lnTo>
                  <a:lnTo>
                    <a:pt x="563" y="185"/>
                  </a:lnTo>
                  <a:lnTo>
                    <a:pt x="559" y="196"/>
                  </a:lnTo>
                  <a:lnTo>
                    <a:pt x="555" y="208"/>
                  </a:lnTo>
                  <a:lnTo>
                    <a:pt x="553" y="221"/>
                  </a:lnTo>
                  <a:lnTo>
                    <a:pt x="548" y="232"/>
                  </a:lnTo>
                  <a:lnTo>
                    <a:pt x="544" y="248"/>
                  </a:lnTo>
                  <a:lnTo>
                    <a:pt x="538" y="259"/>
                  </a:lnTo>
                  <a:lnTo>
                    <a:pt x="534" y="274"/>
                  </a:lnTo>
                  <a:lnTo>
                    <a:pt x="527" y="286"/>
                  </a:lnTo>
                  <a:lnTo>
                    <a:pt x="519" y="299"/>
                  </a:lnTo>
                  <a:lnTo>
                    <a:pt x="512" y="312"/>
                  </a:lnTo>
                  <a:lnTo>
                    <a:pt x="506" y="325"/>
                  </a:lnTo>
                  <a:lnTo>
                    <a:pt x="498" y="337"/>
                  </a:lnTo>
                  <a:lnTo>
                    <a:pt x="491" y="350"/>
                  </a:lnTo>
                  <a:lnTo>
                    <a:pt x="483" y="362"/>
                  </a:lnTo>
                  <a:lnTo>
                    <a:pt x="475" y="373"/>
                  </a:lnTo>
                  <a:lnTo>
                    <a:pt x="468" y="383"/>
                  </a:lnTo>
                  <a:lnTo>
                    <a:pt x="462" y="392"/>
                  </a:lnTo>
                  <a:lnTo>
                    <a:pt x="454" y="400"/>
                  </a:lnTo>
                  <a:lnTo>
                    <a:pt x="451" y="407"/>
                  </a:lnTo>
                  <a:lnTo>
                    <a:pt x="443" y="417"/>
                  </a:lnTo>
                  <a:lnTo>
                    <a:pt x="443" y="421"/>
                  </a:lnTo>
                  <a:lnTo>
                    <a:pt x="291" y="413"/>
                  </a:lnTo>
                  <a:lnTo>
                    <a:pt x="257" y="531"/>
                  </a:lnTo>
                  <a:lnTo>
                    <a:pt x="454" y="618"/>
                  </a:lnTo>
                  <a:lnTo>
                    <a:pt x="105" y="649"/>
                  </a:lnTo>
                  <a:lnTo>
                    <a:pt x="0" y="101"/>
                  </a:lnTo>
                  <a:lnTo>
                    <a:pt x="0" y="101"/>
                  </a:lnTo>
                  <a:close/>
                </a:path>
              </a:pathLst>
            </a:custGeom>
            <a:solidFill>
              <a:srgbClr val="808080"/>
            </a:solidFill>
            <a:ln w="9525">
              <a:noFill/>
              <a:round/>
            </a:ln>
          </p:spPr>
          <p:txBody>
            <a:bodyPr/>
            <a:lstStyle/>
            <a:p>
              <a:endParaRPr lang="en-US"/>
            </a:p>
          </p:txBody>
        </p:sp>
        <p:sp>
          <p:nvSpPr>
            <p:cNvPr id="607280" name="Freeform 48"/>
            <p:cNvSpPr/>
            <p:nvPr/>
          </p:nvSpPr>
          <p:spPr bwMode="auto">
            <a:xfrm>
              <a:off x="3634" y="1964"/>
              <a:ext cx="201" cy="258"/>
            </a:xfrm>
            <a:custGeom>
              <a:avLst/>
              <a:gdLst/>
              <a:ahLst/>
              <a:cxnLst>
                <a:cxn ang="0">
                  <a:pos x="0" y="162"/>
                </a:cxn>
                <a:cxn ang="0">
                  <a:pos x="61" y="38"/>
                </a:cxn>
                <a:cxn ang="0">
                  <a:pos x="107" y="0"/>
                </a:cxn>
                <a:cxn ang="0">
                  <a:pos x="158" y="31"/>
                </a:cxn>
                <a:cxn ang="0">
                  <a:pos x="88" y="52"/>
                </a:cxn>
                <a:cxn ang="0">
                  <a:pos x="72" y="134"/>
                </a:cxn>
                <a:cxn ang="0">
                  <a:pos x="139" y="259"/>
                </a:cxn>
                <a:cxn ang="0">
                  <a:pos x="243" y="305"/>
                </a:cxn>
                <a:cxn ang="0">
                  <a:pos x="411" y="362"/>
                </a:cxn>
                <a:cxn ang="0">
                  <a:pos x="470" y="404"/>
                </a:cxn>
                <a:cxn ang="0">
                  <a:pos x="413" y="415"/>
                </a:cxn>
                <a:cxn ang="0">
                  <a:pos x="329" y="396"/>
                </a:cxn>
                <a:cxn ang="0">
                  <a:pos x="337" y="491"/>
                </a:cxn>
                <a:cxn ang="0">
                  <a:pos x="492" y="601"/>
                </a:cxn>
                <a:cxn ang="0">
                  <a:pos x="143" y="632"/>
                </a:cxn>
                <a:cxn ang="0">
                  <a:pos x="0" y="162"/>
                </a:cxn>
                <a:cxn ang="0">
                  <a:pos x="0" y="162"/>
                </a:cxn>
              </a:cxnLst>
              <a:rect l="0" t="0" r="r" b="b"/>
              <a:pathLst>
                <a:path w="492" h="632">
                  <a:moveTo>
                    <a:pt x="0" y="162"/>
                  </a:moveTo>
                  <a:lnTo>
                    <a:pt x="61" y="38"/>
                  </a:lnTo>
                  <a:lnTo>
                    <a:pt x="107" y="0"/>
                  </a:lnTo>
                  <a:lnTo>
                    <a:pt x="158" y="31"/>
                  </a:lnTo>
                  <a:lnTo>
                    <a:pt x="88" y="52"/>
                  </a:lnTo>
                  <a:lnTo>
                    <a:pt x="72" y="134"/>
                  </a:lnTo>
                  <a:lnTo>
                    <a:pt x="139" y="259"/>
                  </a:lnTo>
                  <a:lnTo>
                    <a:pt x="243" y="305"/>
                  </a:lnTo>
                  <a:lnTo>
                    <a:pt x="411" y="362"/>
                  </a:lnTo>
                  <a:lnTo>
                    <a:pt x="470" y="404"/>
                  </a:lnTo>
                  <a:lnTo>
                    <a:pt x="413" y="415"/>
                  </a:lnTo>
                  <a:lnTo>
                    <a:pt x="329" y="396"/>
                  </a:lnTo>
                  <a:lnTo>
                    <a:pt x="337" y="491"/>
                  </a:lnTo>
                  <a:lnTo>
                    <a:pt x="492" y="601"/>
                  </a:lnTo>
                  <a:lnTo>
                    <a:pt x="143" y="632"/>
                  </a:lnTo>
                  <a:lnTo>
                    <a:pt x="0" y="162"/>
                  </a:lnTo>
                  <a:lnTo>
                    <a:pt x="0" y="162"/>
                  </a:lnTo>
                  <a:close/>
                </a:path>
              </a:pathLst>
            </a:custGeom>
            <a:solidFill>
              <a:srgbClr val="666666"/>
            </a:solidFill>
            <a:ln w="9525">
              <a:noFill/>
              <a:round/>
            </a:ln>
          </p:spPr>
          <p:txBody>
            <a:bodyPr/>
            <a:lstStyle/>
            <a:p>
              <a:endParaRPr lang="en-US"/>
            </a:p>
          </p:txBody>
        </p:sp>
        <p:sp>
          <p:nvSpPr>
            <p:cNvPr id="607281" name="Freeform 49"/>
            <p:cNvSpPr/>
            <p:nvPr/>
          </p:nvSpPr>
          <p:spPr bwMode="auto">
            <a:xfrm>
              <a:off x="3857" y="2161"/>
              <a:ext cx="285" cy="270"/>
            </a:xfrm>
            <a:custGeom>
              <a:avLst/>
              <a:gdLst/>
              <a:ahLst/>
              <a:cxnLst>
                <a:cxn ang="0">
                  <a:pos x="0" y="171"/>
                </a:cxn>
                <a:cxn ang="0">
                  <a:pos x="125" y="53"/>
                </a:cxn>
                <a:cxn ang="0">
                  <a:pos x="173" y="36"/>
                </a:cxn>
                <a:cxn ang="0">
                  <a:pos x="222" y="0"/>
                </a:cxn>
                <a:cxn ang="0">
                  <a:pos x="287" y="24"/>
                </a:cxn>
                <a:cxn ang="0">
                  <a:pos x="289" y="53"/>
                </a:cxn>
                <a:cxn ang="0">
                  <a:pos x="216" y="57"/>
                </a:cxn>
                <a:cxn ang="0">
                  <a:pos x="321" y="95"/>
                </a:cxn>
                <a:cxn ang="0">
                  <a:pos x="395" y="129"/>
                </a:cxn>
                <a:cxn ang="0">
                  <a:pos x="393" y="129"/>
                </a:cxn>
                <a:cxn ang="0">
                  <a:pos x="391" y="136"/>
                </a:cxn>
                <a:cxn ang="0">
                  <a:pos x="386" y="144"/>
                </a:cxn>
                <a:cxn ang="0">
                  <a:pos x="380" y="155"/>
                </a:cxn>
                <a:cxn ang="0">
                  <a:pos x="374" y="167"/>
                </a:cxn>
                <a:cxn ang="0">
                  <a:pos x="369" y="180"/>
                </a:cxn>
                <a:cxn ang="0">
                  <a:pos x="365" y="193"/>
                </a:cxn>
                <a:cxn ang="0">
                  <a:pos x="363" y="209"/>
                </a:cxn>
                <a:cxn ang="0">
                  <a:pos x="363" y="212"/>
                </a:cxn>
                <a:cxn ang="0">
                  <a:pos x="361" y="220"/>
                </a:cxn>
                <a:cxn ang="0">
                  <a:pos x="359" y="228"/>
                </a:cxn>
                <a:cxn ang="0">
                  <a:pos x="359" y="235"/>
                </a:cxn>
                <a:cxn ang="0">
                  <a:pos x="359" y="241"/>
                </a:cxn>
                <a:cxn ang="0">
                  <a:pos x="359" y="251"/>
                </a:cxn>
                <a:cxn ang="0">
                  <a:pos x="359" y="258"/>
                </a:cxn>
                <a:cxn ang="0">
                  <a:pos x="359" y="266"/>
                </a:cxn>
                <a:cxn ang="0">
                  <a:pos x="359" y="277"/>
                </a:cxn>
                <a:cxn ang="0">
                  <a:pos x="359" y="290"/>
                </a:cxn>
                <a:cxn ang="0">
                  <a:pos x="359" y="296"/>
                </a:cxn>
                <a:cxn ang="0">
                  <a:pos x="359" y="300"/>
                </a:cxn>
                <a:cxn ang="0">
                  <a:pos x="359" y="296"/>
                </a:cxn>
                <a:cxn ang="0">
                  <a:pos x="359" y="289"/>
                </a:cxn>
                <a:cxn ang="0">
                  <a:pos x="359" y="283"/>
                </a:cxn>
                <a:cxn ang="0">
                  <a:pos x="363" y="277"/>
                </a:cxn>
                <a:cxn ang="0">
                  <a:pos x="363" y="270"/>
                </a:cxn>
                <a:cxn ang="0">
                  <a:pos x="367" y="262"/>
                </a:cxn>
                <a:cxn ang="0">
                  <a:pos x="369" y="254"/>
                </a:cxn>
                <a:cxn ang="0">
                  <a:pos x="370" y="247"/>
                </a:cxn>
                <a:cxn ang="0">
                  <a:pos x="374" y="237"/>
                </a:cxn>
                <a:cxn ang="0">
                  <a:pos x="378" y="230"/>
                </a:cxn>
                <a:cxn ang="0">
                  <a:pos x="382" y="222"/>
                </a:cxn>
                <a:cxn ang="0">
                  <a:pos x="386" y="214"/>
                </a:cxn>
                <a:cxn ang="0">
                  <a:pos x="391" y="209"/>
                </a:cxn>
                <a:cxn ang="0">
                  <a:pos x="395" y="205"/>
                </a:cxn>
                <a:cxn ang="0">
                  <a:pos x="405" y="193"/>
                </a:cxn>
                <a:cxn ang="0">
                  <a:pos x="416" y="188"/>
                </a:cxn>
                <a:cxn ang="0">
                  <a:pos x="427" y="184"/>
                </a:cxn>
                <a:cxn ang="0">
                  <a:pos x="439" y="182"/>
                </a:cxn>
                <a:cxn ang="0">
                  <a:pos x="448" y="180"/>
                </a:cxn>
                <a:cxn ang="0">
                  <a:pos x="458" y="180"/>
                </a:cxn>
                <a:cxn ang="0">
                  <a:pos x="464" y="180"/>
                </a:cxn>
                <a:cxn ang="0">
                  <a:pos x="465" y="182"/>
                </a:cxn>
                <a:cxn ang="0">
                  <a:pos x="580" y="281"/>
                </a:cxn>
                <a:cxn ang="0">
                  <a:pos x="682" y="334"/>
                </a:cxn>
                <a:cxn ang="0">
                  <a:pos x="697" y="370"/>
                </a:cxn>
                <a:cxn ang="0">
                  <a:pos x="612" y="414"/>
                </a:cxn>
                <a:cxn ang="0">
                  <a:pos x="524" y="395"/>
                </a:cxn>
                <a:cxn ang="0">
                  <a:pos x="471" y="425"/>
                </a:cxn>
                <a:cxn ang="0">
                  <a:pos x="427" y="659"/>
                </a:cxn>
                <a:cxn ang="0">
                  <a:pos x="197" y="311"/>
                </a:cxn>
                <a:cxn ang="0">
                  <a:pos x="0" y="171"/>
                </a:cxn>
                <a:cxn ang="0">
                  <a:pos x="0" y="171"/>
                </a:cxn>
              </a:cxnLst>
              <a:rect l="0" t="0" r="r" b="b"/>
              <a:pathLst>
                <a:path w="697" h="659">
                  <a:moveTo>
                    <a:pt x="0" y="171"/>
                  </a:moveTo>
                  <a:lnTo>
                    <a:pt x="125" y="53"/>
                  </a:lnTo>
                  <a:lnTo>
                    <a:pt x="173" y="36"/>
                  </a:lnTo>
                  <a:lnTo>
                    <a:pt x="222" y="0"/>
                  </a:lnTo>
                  <a:lnTo>
                    <a:pt x="287" y="24"/>
                  </a:lnTo>
                  <a:lnTo>
                    <a:pt x="289" y="53"/>
                  </a:lnTo>
                  <a:lnTo>
                    <a:pt x="216" y="57"/>
                  </a:lnTo>
                  <a:lnTo>
                    <a:pt x="321" y="95"/>
                  </a:lnTo>
                  <a:lnTo>
                    <a:pt x="395" y="129"/>
                  </a:lnTo>
                  <a:lnTo>
                    <a:pt x="393" y="129"/>
                  </a:lnTo>
                  <a:lnTo>
                    <a:pt x="391" y="136"/>
                  </a:lnTo>
                  <a:lnTo>
                    <a:pt x="386" y="144"/>
                  </a:lnTo>
                  <a:lnTo>
                    <a:pt x="380" y="155"/>
                  </a:lnTo>
                  <a:lnTo>
                    <a:pt x="374" y="167"/>
                  </a:lnTo>
                  <a:lnTo>
                    <a:pt x="369" y="180"/>
                  </a:lnTo>
                  <a:lnTo>
                    <a:pt x="365" y="193"/>
                  </a:lnTo>
                  <a:lnTo>
                    <a:pt x="363" y="209"/>
                  </a:lnTo>
                  <a:lnTo>
                    <a:pt x="363" y="212"/>
                  </a:lnTo>
                  <a:lnTo>
                    <a:pt x="361" y="220"/>
                  </a:lnTo>
                  <a:lnTo>
                    <a:pt x="359" y="228"/>
                  </a:lnTo>
                  <a:lnTo>
                    <a:pt x="359" y="235"/>
                  </a:lnTo>
                  <a:lnTo>
                    <a:pt x="359" y="241"/>
                  </a:lnTo>
                  <a:lnTo>
                    <a:pt x="359" y="251"/>
                  </a:lnTo>
                  <a:lnTo>
                    <a:pt x="359" y="258"/>
                  </a:lnTo>
                  <a:lnTo>
                    <a:pt x="359" y="266"/>
                  </a:lnTo>
                  <a:lnTo>
                    <a:pt x="359" y="277"/>
                  </a:lnTo>
                  <a:lnTo>
                    <a:pt x="359" y="290"/>
                  </a:lnTo>
                  <a:lnTo>
                    <a:pt x="359" y="296"/>
                  </a:lnTo>
                  <a:lnTo>
                    <a:pt x="359" y="300"/>
                  </a:lnTo>
                  <a:lnTo>
                    <a:pt x="359" y="296"/>
                  </a:lnTo>
                  <a:lnTo>
                    <a:pt x="359" y="289"/>
                  </a:lnTo>
                  <a:lnTo>
                    <a:pt x="359" y="283"/>
                  </a:lnTo>
                  <a:lnTo>
                    <a:pt x="363" y="277"/>
                  </a:lnTo>
                  <a:lnTo>
                    <a:pt x="363" y="270"/>
                  </a:lnTo>
                  <a:lnTo>
                    <a:pt x="367" y="262"/>
                  </a:lnTo>
                  <a:lnTo>
                    <a:pt x="369" y="254"/>
                  </a:lnTo>
                  <a:lnTo>
                    <a:pt x="370" y="247"/>
                  </a:lnTo>
                  <a:lnTo>
                    <a:pt x="374" y="237"/>
                  </a:lnTo>
                  <a:lnTo>
                    <a:pt x="378" y="230"/>
                  </a:lnTo>
                  <a:lnTo>
                    <a:pt x="382" y="222"/>
                  </a:lnTo>
                  <a:lnTo>
                    <a:pt x="386" y="214"/>
                  </a:lnTo>
                  <a:lnTo>
                    <a:pt x="391" y="209"/>
                  </a:lnTo>
                  <a:lnTo>
                    <a:pt x="395" y="205"/>
                  </a:lnTo>
                  <a:lnTo>
                    <a:pt x="405" y="193"/>
                  </a:lnTo>
                  <a:lnTo>
                    <a:pt x="416" y="188"/>
                  </a:lnTo>
                  <a:lnTo>
                    <a:pt x="427" y="184"/>
                  </a:lnTo>
                  <a:lnTo>
                    <a:pt x="439" y="182"/>
                  </a:lnTo>
                  <a:lnTo>
                    <a:pt x="448" y="180"/>
                  </a:lnTo>
                  <a:lnTo>
                    <a:pt x="458" y="180"/>
                  </a:lnTo>
                  <a:lnTo>
                    <a:pt x="464" y="180"/>
                  </a:lnTo>
                  <a:lnTo>
                    <a:pt x="465" y="182"/>
                  </a:lnTo>
                  <a:lnTo>
                    <a:pt x="580" y="281"/>
                  </a:lnTo>
                  <a:lnTo>
                    <a:pt x="682" y="334"/>
                  </a:lnTo>
                  <a:lnTo>
                    <a:pt x="697" y="370"/>
                  </a:lnTo>
                  <a:lnTo>
                    <a:pt x="612" y="414"/>
                  </a:lnTo>
                  <a:lnTo>
                    <a:pt x="524" y="395"/>
                  </a:lnTo>
                  <a:lnTo>
                    <a:pt x="471" y="425"/>
                  </a:lnTo>
                  <a:lnTo>
                    <a:pt x="427" y="659"/>
                  </a:lnTo>
                  <a:lnTo>
                    <a:pt x="197" y="311"/>
                  </a:lnTo>
                  <a:lnTo>
                    <a:pt x="0" y="171"/>
                  </a:lnTo>
                  <a:lnTo>
                    <a:pt x="0" y="171"/>
                  </a:lnTo>
                  <a:close/>
                </a:path>
              </a:pathLst>
            </a:custGeom>
            <a:solidFill>
              <a:srgbClr val="788578"/>
            </a:solidFill>
            <a:ln w="9525">
              <a:noFill/>
              <a:round/>
            </a:ln>
          </p:spPr>
          <p:txBody>
            <a:bodyPr/>
            <a:lstStyle/>
            <a:p>
              <a:endParaRPr lang="en-US"/>
            </a:p>
          </p:txBody>
        </p:sp>
        <p:sp>
          <p:nvSpPr>
            <p:cNvPr id="607282" name="Freeform 50"/>
            <p:cNvSpPr/>
            <p:nvPr/>
          </p:nvSpPr>
          <p:spPr bwMode="auto">
            <a:xfrm>
              <a:off x="4774" y="2000"/>
              <a:ext cx="93" cy="134"/>
            </a:xfrm>
            <a:custGeom>
              <a:avLst/>
              <a:gdLst/>
              <a:ahLst/>
              <a:cxnLst>
                <a:cxn ang="0">
                  <a:pos x="62" y="245"/>
                </a:cxn>
                <a:cxn ang="0">
                  <a:pos x="102" y="329"/>
                </a:cxn>
                <a:cxn ang="0">
                  <a:pos x="114" y="274"/>
                </a:cxn>
                <a:cxn ang="0">
                  <a:pos x="209" y="167"/>
                </a:cxn>
                <a:cxn ang="0">
                  <a:pos x="95" y="198"/>
                </a:cxn>
                <a:cxn ang="0">
                  <a:pos x="142" y="80"/>
                </a:cxn>
                <a:cxn ang="0">
                  <a:pos x="224" y="61"/>
                </a:cxn>
                <a:cxn ang="0">
                  <a:pos x="156" y="0"/>
                </a:cxn>
                <a:cxn ang="0">
                  <a:pos x="23" y="118"/>
                </a:cxn>
                <a:cxn ang="0">
                  <a:pos x="0" y="203"/>
                </a:cxn>
                <a:cxn ang="0">
                  <a:pos x="59" y="219"/>
                </a:cxn>
                <a:cxn ang="0">
                  <a:pos x="62" y="245"/>
                </a:cxn>
                <a:cxn ang="0">
                  <a:pos x="62" y="245"/>
                </a:cxn>
              </a:cxnLst>
              <a:rect l="0" t="0" r="r" b="b"/>
              <a:pathLst>
                <a:path w="224" h="329">
                  <a:moveTo>
                    <a:pt x="62" y="245"/>
                  </a:moveTo>
                  <a:lnTo>
                    <a:pt x="102" y="329"/>
                  </a:lnTo>
                  <a:lnTo>
                    <a:pt x="114" y="274"/>
                  </a:lnTo>
                  <a:lnTo>
                    <a:pt x="209" y="167"/>
                  </a:lnTo>
                  <a:lnTo>
                    <a:pt x="95" y="198"/>
                  </a:lnTo>
                  <a:lnTo>
                    <a:pt x="142" y="80"/>
                  </a:lnTo>
                  <a:lnTo>
                    <a:pt x="224" y="61"/>
                  </a:lnTo>
                  <a:lnTo>
                    <a:pt x="156" y="0"/>
                  </a:lnTo>
                  <a:lnTo>
                    <a:pt x="23" y="118"/>
                  </a:lnTo>
                  <a:lnTo>
                    <a:pt x="0" y="203"/>
                  </a:lnTo>
                  <a:lnTo>
                    <a:pt x="59" y="219"/>
                  </a:lnTo>
                  <a:lnTo>
                    <a:pt x="62" y="245"/>
                  </a:lnTo>
                  <a:lnTo>
                    <a:pt x="62" y="245"/>
                  </a:lnTo>
                  <a:close/>
                </a:path>
              </a:pathLst>
            </a:custGeom>
            <a:solidFill>
              <a:srgbClr val="7A94A8"/>
            </a:solidFill>
            <a:ln w="9525">
              <a:noFill/>
              <a:round/>
            </a:ln>
          </p:spPr>
          <p:txBody>
            <a:bodyPr/>
            <a:lstStyle/>
            <a:p>
              <a:endParaRPr lang="en-US"/>
            </a:p>
          </p:txBody>
        </p:sp>
        <p:sp>
          <p:nvSpPr>
            <p:cNvPr id="607283" name="Freeform 51"/>
            <p:cNvSpPr/>
            <p:nvPr/>
          </p:nvSpPr>
          <p:spPr bwMode="auto">
            <a:xfrm>
              <a:off x="4741" y="2146"/>
              <a:ext cx="115" cy="82"/>
            </a:xfrm>
            <a:custGeom>
              <a:avLst/>
              <a:gdLst/>
              <a:ahLst/>
              <a:cxnLst>
                <a:cxn ang="0">
                  <a:pos x="0" y="25"/>
                </a:cxn>
                <a:cxn ang="0">
                  <a:pos x="70" y="0"/>
                </a:cxn>
                <a:cxn ang="0">
                  <a:pos x="146" y="158"/>
                </a:cxn>
                <a:cxn ang="0">
                  <a:pos x="281" y="54"/>
                </a:cxn>
                <a:cxn ang="0">
                  <a:pos x="188" y="204"/>
                </a:cxn>
                <a:cxn ang="0">
                  <a:pos x="91" y="196"/>
                </a:cxn>
                <a:cxn ang="0">
                  <a:pos x="27" y="77"/>
                </a:cxn>
                <a:cxn ang="0">
                  <a:pos x="0" y="25"/>
                </a:cxn>
                <a:cxn ang="0">
                  <a:pos x="0" y="25"/>
                </a:cxn>
              </a:cxnLst>
              <a:rect l="0" t="0" r="r" b="b"/>
              <a:pathLst>
                <a:path w="281" h="204">
                  <a:moveTo>
                    <a:pt x="0" y="25"/>
                  </a:moveTo>
                  <a:lnTo>
                    <a:pt x="70" y="0"/>
                  </a:lnTo>
                  <a:lnTo>
                    <a:pt x="146" y="158"/>
                  </a:lnTo>
                  <a:lnTo>
                    <a:pt x="281" y="54"/>
                  </a:lnTo>
                  <a:lnTo>
                    <a:pt x="188" y="204"/>
                  </a:lnTo>
                  <a:lnTo>
                    <a:pt x="91" y="196"/>
                  </a:lnTo>
                  <a:lnTo>
                    <a:pt x="27" y="77"/>
                  </a:lnTo>
                  <a:lnTo>
                    <a:pt x="0" y="25"/>
                  </a:lnTo>
                  <a:lnTo>
                    <a:pt x="0" y="25"/>
                  </a:lnTo>
                  <a:close/>
                </a:path>
              </a:pathLst>
            </a:custGeom>
            <a:solidFill>
              <a:srgbClr val="7A94A8"/>
            </a:solidFill>
            <a:ln w="9525">
              <a:noFill/>
              <a:round/>
            </a:ln>
          </p:spPr>
          <p:txBody>
            <a:bodyPr/>
            <a:lstStyle/>
            <a:p>
              <a:endParaRPr lang="en-US"/>
            </a:p>
          </p:txBody>
        </p:sp>
        <p:sp>
          <p:nvSpPr>
            <p:cNvPr id="607284" name="Freeform 52"/>
            <p:cNvSpPr/>
            <p:nvPr/>
          </p:nvSpPr>
          <p:spPr bwMode="auto">
            <a:xfrm>
              <a:off x="4578" y="2028"/>
              <a:ext cx="195" cy="96"/>
            </a:xfrm>
            <a:custGeom>
              <a:avLst/>
              <a:gdLst/>
              <a:ahLst/>
              <a:cxnLst>
                <a:cxn ang="0">
                  <a:pos x="403" y="130"/>
                </a:cxn>
                <a:cxn ang="0">
                  <a:pos x="342" y="221"/>
                </a:cxn>
                <a:cxn ang="0">
                  <a:pos x="222" y="234"/>
                </a:cxn>
                <a:cxn ang="0">
                  <a:pos x="0" y="151"/>
                </a:cxn>
                <a:cxn ang="0">
                  <a:pos x="91" y="71"/>
                </a:cxn>
                <a:cxn ang="0">
                  <a:pos x="331" y="94"/>
                </a:cxn>
                <a:cxn ang="0">
                  <a:pos x="475" y="0"/>
                </a:cxn>
                <a:cxn ang="0">
                  <a:pos x="403" y="130"/>
                </a:cxn>
                <a:cxn ang="0">
                  <a:pos x="403" y="130"/>
                </a:cxn>
              </a:cxnLst>
              <a:rect l="0" t="0" r="r" b="b"/>
              <a:pathLst>
                <a:path w="475" h="234">
                  <a:moveTo>
                    <a:pt x="403" y="130"/>
                  </a:moveTo>
                  <a:lnTo>
                    <a:pt x="342" y="221"/>
                  </a:lnTo>
                  <a:lnTo>
                    <a:pt x="222" y="234"/>
                  </a:lnTo>
                  <a:lnTo>
                    <a:pt x="0" y="151"/>
                  </a:lnTo>
                  <a:lnTo>
                    <a:pt x="91" y="71"/>
                  </a:lnTo>
                  <a:lnTo>
                    <a:pt x="331" y="94"/>
                  </a:lnTo>
                  <a:lnTo>
                    <a:pt x="475" y="0"/>
                  </a:lnTo>
                  <a:lnTo>
                    <a:pt x="403" y="130"/>
                  </a:lnTo>
                  <a:lnTo>
                    <a:pt x="403" y="130"/>
                  </a:lnTo>
                  <a:close/>
                </a:path>
              </a:pathLst>
            </a:custGeom>
            <a:solidFill>
              <a:srgbClr val="7A94A8"/>
            </a:solidFill>
            <a:ln w="9525">
              <a:noFill/>
              <a:round/>
            </a:ln>
          </p:spPr>
          <p:txBody>
            <a:bodyPr/>
            <a:lstStyle/>
            <a:p>
              <a:endParaRPr lang="en-US"/>
            </a:p>
          </p:txBody>
        </p:sp>
        <p:sp>
          <p:nvSpPr>
            <p:cNvPr id="607285" name="Freeform 53"/>
            <p:cNvSpPr/>
            <p:nvPr/>
          </p:nvSpPr>
          <p:spPr bwMode="auto">
            <a:xfrm>
              <a:off x="4183" y="1906"/>
              <a:ext cx="337" cy="152"/>
            </a:xfrm>
            <a:custGeom>
              <a:avLst/>
              <a:gdLst/>
              <a:ahLst/>
              <a:cxnLst>
                <a:cxn ang="0">
                  <a:pos x="198" y="76"/>
                </a:cxn>
                <a:cxn ang="0">
                  <a:pos x="190" y="82"/>
                </a:cxn>
                <a:cxn ang="0">
                  <a:pos x="171" y="101"/>
                </a:cxn>
                <a:cxn ang="0">
                  <a:pos x="156" y="112"/>
                </a:cxn>
                <a:cxn ang="0">
                  <a:pos x="143" y="125"/>
                </a:cxn>
                <a:cxn ang="0">
                  <a:pos x="126" y="137"/>
                </a:cxn>
                <a:cxn ang="0">
                  <a:pos x="110" y="152"/>
                </a:cxn>
                <a:cxn ang="0">
                  <a:pos x="93" y="161"/>
                </a:cxn>
                <a:cxn ang="0">
                  <a:pos x="76" y="173"/>
                </a:cxn>
                <a:cxn ang="0">
                  <a:pos x="59" y="182"/>
                </a:cxn>
                <a:cxn ang="0">
                  <a:pos x="44" y="190"/>
                </a:cxn>
                <a:cxn ang="0">
                  <a:pos x="23" y="201"/>
                </a:cxn>
                <a:cxn ang="0">
                  <a:pos x="15" y="207"/>
                </a:cxn>
                <a:cxn ang="0">
                  <a:pos x="4" y="213"/>
                </a:cxn>
                <a:cxn ang="0">
                  <a:pos x="0" y="226"/>
                </a:cxn>
                <a:cxn ang="0">
                  <a:pos x="8" y="247"/>
                </a:cxn>
                <a:cxn ang="0">
                  <a:pos x="15" y="262"/>
                </a:cxn>
                <a:cxn ang="0">
                  <a:pos x="29" y="279"/>
                </a:cxn>
                <a:cxn ang="0">
                  <a:pos x="40" y="295"/>
                </a:cxn>
                <a:cxn ang="0">
                  <a:pos x="55" y="312"/>
                </a:cxn>
                <a:cxn ang="0">
                  <a:pos x="69" y="327"/>
                </a:cxn>
                <a:cxn ang="0">
                  <a:pos x="80" y="340"/>
                </a:cxn>
                <a:cxn ang="0">
                  <a:pos x="91" y="352"/>
                </a:cxn>
                <a:cxn ang="0">
                  <a:pos x="226" y="296"/>
                </a:cxn>
                <a:cxn ang="0">
                  <a:pos x="435" y="291"/>
                </a:cxn>
                <a:cxn ang="0">
                  <a:pos x="785" y="371"/>
                </a:cxn>
                <a:cxn ang="0">
                  <a:pos x="806" y="161"/>
                </a:cxn>
                <a:cxn ang="0">
                  <a:pos x="799" y="150"/>
                </a:cxn>
                <a:cxn ang="0">
                  <a:pos x="783" y="142"/>
                </a:cxn>
                <a:cxn ang="0">
                  <a:pos x="772" y="137"/>
                </a:cxn>
                <a:cxn ang="0">
                  <a:pos x="759" y="137"/>
                </a:cxn>
                <a:cxn ang="0">
                  <a:pos x="740" y="133"/>
                </a:cxn>
                <a:cxn ang="0">
                  <a:pos x="721" y="135"/>
                </a:cxn>
                <a:cxn ang="0">
                  <a:pos x="700" y="135"/>
                </a:cxn>
                <a:cxn ang="0">
                  <a:pos x="681" y="137"/>
                </a:cxn>
                <a:cxn ang="0">
                  <a:pos x="664" y="139"/>
                </a:cxn>
                <a:cxn ang="0">
                  <a:pos x="648" y="141"/>
                </a:cxn>
                <a:cxn ang="0">
                  <a:pos x="637" y="142"/>
                </a:cxn>
                <a:cxn ang="0">
                  <a:pos x="563" y="68"/>
                </a:cxn>
                <a:cxn ang="0">
                  <a:pos x="555" y="64"/>
                </a:cxn>
                <a:cxn ang="0">
                  <a:pos x="540" y="61"/>
                </a:cxn>
                <a:cxn ang="0">
                  <a:pos x="523" y="53"/>
                </a:cxn>
                <a:cxn ang="0">
                  <a:pos x="504" y="45"/>
                </a:cxn>
                <a:cxn ang="0">
                  <a:pos x="483" y="38"/>
                </a:cxn>
                <a:cxn ang="0">
                  <a:pos x="468" y="30"/>
                </a:cxn>
                <a:cxn ang="0">
                  <a:pos x="455" y="28"/>
                </a:cxn>
                <a:cxn ang="0">
                  <a:pos x="443" y="25"/>
                </a:cxn>
                <a:cxn ang="0">
                  <a:pos x="430" y="15"/>
                </a:cxn>
                <a:cxn ang="0">
                  <a:pos x="413" y="4"/>
                </a:cxn>
                <a:cxn ang="0">
                  <a:pos x="407" y="0"/>
                </a:cxn>
                <a:cxn ang="0">
                  <a:pos x="396" y="6"/>
                </a:cxn>
                <a:cxn ang="0">
                  <a:pos x="373" y="13"/>
                </a:cxn>
                <a:cxn ang="0">
                  <a:pos x="348" y="23"/>
                </a:cxn>
                <a:cxn ang="0">
                  <a:pos x="323" y="32"/>
                </a:cxn>
                <a:cxn ang="0">
                  <a:pos x="302" y="42"/>
                </a:cxn>
                <a:cxn ang="0">
                  <a:pos x="289" y="49"/>
                </a:cxn>
                <a:cxn ang="0">
                  <a:pos x="289" y="51"/>
                </a:cxn>
                <a:cxn ang="0">
                  <a:pos x="295" y="51"/>
                </a:cxn>
              </a:cxnLst>
              <a:rect l="0" t="0" r="r" b="b"/>
              <a:pathLst>
                <a:path w="825" h="371">
                  <a:moveTo>
                    <a:pt x="295" y="51"/>
                  </a:moveTo>
                  <a:lnTo>
                    <a:pt x="198" y="76"/>
                  </a:lnTo>
                  <a:lnTo>
                    <a:pt x="196" y="76"/>
                  </a:lnTo>
                  <a:lnTo>
                    <a:pt x="190" y="82"/>
                  </a:lnTo>
                  <a:lnTo>
                    <a:pt x="181" y="89"/>
                  </a:lnTo>
                  <a:lnTo>
                    <a:pt x="171" y="101"/>
                  </a:lnTo>
                  <a:lnTo>
                    <a:pt x="164" y="104"/>
                  </a:lnTo>
                  <a:lnTo>
                    <a:pt x="156" y="112"/>
                  </a:lnTo>
                  <a:lnTo>
                    <a:pt x="148" y="118"/>
                  </a:lnTo>
                  <a:lnTo>
                    <a:pt x="143" y="125"/>
                  </a:lnTo>
                  <a:lnTo>
                    <a:pt x="133" y="131"/>
                  </a:lnTo>
                  <a:lnTo>
                    <a:pt x="126" y="137"/>
                  </a:lnTo>
                  <a:lnTo>
                    <a:pt x="118" y="144"/>
                  </a:lnTo>
                  <a:lnTo>
                    <a:pt x="110" y="152"/>
                  </a:lnTo>
                  <a:lnTo>
                    <a:pt x="101" y="158"/>
                  </a:lnTo>
                  <a:lnTo>
                    <a:pt x="93" y="161"/>
                  </a:lnTo>
                  <a:lnTo>
                    <a:pt x="84" y="167"/>
                  </a:lnTo>
                  <a:lnTo>
                    <a:pt x="76" y="173"/>
                  </a:lnTo>
                  <a:lnTo>
                    <a:pt x="67" y="177"/>
                  </a:lnTo>
                  <a:lnTo>
                    <a:pt x="59" y="182"/>
                  </a:lnTo>
                  <a:lnTo>
                    <a:pt x="51" y="186"/>
                  </a:lnTo>
                  <a:lnTo>
                    <a:pt x="44" y="190"/>
                  </a:lnTo>
                  <a:lnTo>
                    <a:pt x="32" y="196"/>
                  </a:lnTo>
                  <a:lnTo>
                    <a:pt x="23" y="201"/>
                  </a:lnTo>
                  <a:lnTo>
                    <a:pt x="15" y="203"/>
                  </a:lnTo>
                  <a:lnTo>
                    <a:pt x="15" y="207"/>
                  </a:lnTo>
                  <a:lnTo>
                    <a:pt x="12" y="207"/>
                  </a:lnTo>
                  <a:lnTo>
                    <a:pt x="4" y="213"/>
                  </a:lnTo>
                  <a:lnTo>
                    <a:pt x="0" y="217"/>
                  </a:lnTo>
                  <a:lnTo>
                    <a:pt x="0" y="226"/>
                  </a:lnTo>
                  <a:lnTo>
                    <a:pt x="2" y="234"/>
                  </a:lnTo>
                  <a:lnTo>
                    <a:pt x="8" y="247"/>
                  </a:lnTo>
                  <a:lnTo>
                    <a:pt x="12" y="255"/>
                  </a:lnTo>
                  <a:lnTo>
                    <a:pt x="15" y="262"/>
                  </a:lnTo>
                  <a:lnTo>
                    <a:pt x="21" y="270"/>
                  </a:lnTo>
                  <a:lnTo>
                    <a:pt x="29" y="279"/>
                  </a:lnTo>
                  <a:lnTo>
                    <a:pt x="32" y="287"/>
                  </a:lnTo>
                  <a:lnTo>
                    <a:pt x="40" y="295"/>
                  </a:lnTo>
                  <a:lnTo>
                    <a:pt x="48" y="304"/>
                  </a:lnTo>
                  <a:lnTo>
                    <a:pt x="55" y="312"/>
                  </a:lnTo>
                  <a:lnTo>
                    <a:pt x="61" y="319"/>
                  </a:lnTo>
                  <a:lnTo>
                    <a:pt x="69" y="327"/>
                  </a:lnTo>
                  <a:lnTo>
                    <a:pt x="72" y="333"/>
                  </a:lnTo>
                  <a:lnTo>
                    <a:pt x="80" y="340"/>
                  </a:lnTo>
                  <a:lnTo>
                    <a:pt x="88" y="348"/>
                  </a:lnTo>
                  <a:lnTo>
                    <a:pt x="91" y="352"/>
                  </a:lnTo>
                  <a:lnTo>
                    <a:pt x="133" y="304"/>
                  </a:lnTo>
                  <a:lnTo>
                    <a:pt x="226" y="296"/>
                  </a:lnTo>
                  <a:lnTo>
                    <a:pt x="194" y="258"/>
                  </a:lnTo>
                  <a:lnTo>
                    <a:pt x="435" y="291"/>
                  </a:lnTo>
                  <a:lnTo>
                    <a:pt x="669" y="340"/>
                  </a:lnTo>
                  <a:lnTo>
                    <a:pt x="785" y="371"/>
                  </a:lnTo>
                  <a:lnTo>
                    <a:pt x="825" y="323"/>
                  </a:lnTo>
                  <a:lnTo>
                    <a:pt x="806" y="161"/>
                  </a:lnTo>
                  <a:lnTo>
                    <a:pt x="802" y="158"/>
                  </a:lnTo>
                  <a:lnTo>
                    <a:pt x="799" y="150"/>
                  </a:lnTo>
                  <a:lnTo>
                    <a:pt x="791" y="146"/>
                  </a:lnTo>
                  <a:lnTo>
                    <a:pt x="783" y="142"/>
                  </a:lnTo>
                  <a:lnTo>
                    <a:pt x="778" y="139"/>
                  </a:lnTo>
                  <a:lnTo>
                    <a:pt x="772" y="137"/>
                  </a:lnTo>
                  <a:lnTo>
                    <a:pt x="764" y="137"/>
                  </a:lnTo>
                  <a:lnTo>
                    <a:pt x="759" y="137"/>
                  </a:lnTo>
                  <a:lnTo>
                    <a:pt x="749" y="135"/>
                  </a:lnTo>
                  <a:lnTo>
                    <a:pt x="740" y="133"/>
                  </a:lnTo>
                  <a:lnTo>
                    <a:pt x="730" y="133"/>
                  </a:lnTo>
                  <a:lnTo>
                    <a:pt x="721" y="135"/>
                  </a:lnTo>
                  <a:lnTo>
                    <a:pt x="709" y="135"/>
                  </a:lnTo>
                  <a:lnTo>
                    <a:pt x="700" y="135"/>
                  </a:lnTo>
                  <a:lnTo>
                    <a:pt x="688" y="137"/>
                  </a:lnTo>
                  <a:lnTo>
                    <a:pt x="681" y="137"/>
                  </a:lnTo>
                  <a:lnTo>
                    <a:pt x="671" y="137"/>
                  </a:lnTo>
                  <a:lnTo>
                    <a:pt x="664" y="139"/>
                  </a:lnTo>
                  <a:lnTo>
                    <a:pt x="656" y="139"/>
                  </a:lnTo>
                  <a:lnTo>
                    <a:pt x="648" y="141"/>
                  </a:lnTo>
                  <a:lnTo>
                    <a:pt x="641" y="142"/>
                  </a:lnTo>
                  <a:lnTo>
                    <a:pt x="637" y="142"/>
                  </a:lnTo>
                  <a:lnTo>
                    <a:pt x="565" y="70"/>
                  </a:lnTo>
                  <a:lnTo>
                    <a:pt x="563" y="68"/>
                  </a:lnTo>
                  <a:lnTo>
                    <a:pt x="561" y="68"/>
                  </a:lnTo>
                  <a:lnTo>
                    <a:pt x="555" y="64"/>
                  </a:lnTo>
                  <a:lnTo>
                    <a:pt x="548" y="64"/>
                  </a:lnTo>
                  <a:lnTo>
                    <a:pt x="540" y="61"/>
                  </a:lnTo>
                  <a:lnTo>
                    <a:pt x="532" y="57"/>
                  </a:lnTo>
                  <a:lnTo>
                    <a:pt x="523" y="53"/>
                  </a:lnTo>
                  <a:lnTo>
                    <a:pt x="513" y="49"/>
                  </a:lnTo>
                  <a:lnTo>
                    <a:pt x="504" y="45"/>
                  </a:lnTo>
                  <a:lnTo>
                    <a:pt x="493" y="42"/>
                  </a:lnTo>
                  <a:lnTo>
                    <a:pt x="483" y="38"/>
                  </a:lnTo>
                  <a:lnTo>
                    <a:pt x="475" y="34"/>
                  </a:lnTo>
                  <a:lnTo>
                    <a:pt x="468" y="30"/>
                  </a:lnTo>
                  <a:lnTo>
                    <a:pt x="460" y="28"/>
                  </a:lnTo>
                  <a:lnTo>
                    <a:pt x="455" y="28"/>
                  </a:lnTo>
                  <a:lnTo>
                    <a:pt x="451" y="28"/>
                  </a:lnTo>
                  <a:lnTo>
                    <a:pt x="443" y="25"/>
                  </a:lnTo>
                  <a:lnTo>
                    <a:pt x="437" y="21"/>
                  </a:lnTo>
                  <a:lnTo>
                    <a:pt x="430" y="15"/>
                  </a:lnTo>
                  <a:lnTo>
                    <a:pt x="424" y="11"/>
                  </a:lnTo>
                  <a:lnTo>
                    <a:pt x="413" y="4"/>
                  </a:lnTo>
                  <a:lnTo>
                    <a:pt x="411" y="0"/>
                  </a:lnTo>
                  <a:lnTo>
                    <a:pt x="407" y="0"/>
                  </a:lnTo>
                  <a:lnTo>
                    <a:pt x="403" y="4"/>
                  </a:lnTo>
                  <a:lnTo>
                    <a:pt x="396" y="6"/>
                  </a:lnTo>
                  <a:lnTo>
                    <a:pt x="386" y="9"/>
                  </a:lnTo>
                  <a:lnTo>
                    <a:pt x="373" y="13"/>
                  </a:lnTo>
                  <a:lnTo>
                    <a:pt x="361" y="19"/>
                  </a:lnTo>
                  <a:lnTo>
                    <a:pt x="348" y="23"/>
                  </a:lnTo>
                  <a:lnTo>
                    <a:pt x="337" y="28"/>
                  </a:lnTo>
                  <a:lnTo>
                    <a:pt x="323" y="32"/>
                  </a:lnTo>
                  <a:lnTo>
                    <a:pt x="312" y="38"/>
                  </a:lnTo>
                  <a:lnTo>
                    <a:pt x="302" y="42"/>
                  </a:lnTo>
                  <a:lnTo>
                    <a:pt x="295" y="47"/>
                  </a:lnTo>
                  <a:lnTo>
                    <a:pt x="289" y="49"/>
                  </a:lnTo>
                  <a:lnTo>
                    <a:pt x="287" y="51"/>
                  </a:lnTo>
                  <a:lnTo>
                    <a:pt x="289" y="51"/>
                  </a:lnTo>
                  <a:lnTo>
                    <a:pt x="295" y="51"/>
                  </a:lnTo>
                  <a:lnTo>
                    <a:pt x="295" y="51"/>
                  </a:lnTo>
                  <a:close/>
                </a:path>
              </a:pathLst>
            </a:custGeom>
            <a:solidFill>
              <a:srgbClr val="96ABBA"/>
            </a:solidFill>
            <a:ln w="9525">
              <a:noFill/>
              <a:round/>
            </a:ln>
          </p:spPr>
          <p:txBody>
            <a:bodyPr/>
            <a:lstStyle/>
            <a:p>
              <a:endParaRPr lang="en-US"/>
            </a:p>
          </p:txBody>
        </p:sp>
        <p:sp>
          <p:nvSpPr>
            <p:cNvPr id="607286" name="Freeform 54"/>
            <p:cNvSpPr/>
            <p:nvPr/>
          </p:nvSpPr>
          <p:spPr bwMode="auto">
            <a:xfrm>
              <a:off x="4220" y="1924"/>
              <a:ext cx="90" cy="95"/>
            </a:xfrm>
            <a:custGeom>
              <a:avLst/>
              <a:gdLst/>
              <a:ahLst/>
              <a:cxnLst>
                <a:cxn ang="0">
                  <a:pos x="221" y="0"/>
                </a:cxn>
                <a:cxn ang="0">
                  <a:pos x="160" y="119"/>
                </a:cxn>
                <a:cxn ang="0">
                  <a:pos x="187" y="152"/>
                </a:cxn>
                <a:cxn ang="0">
                  <a:pos x="160" y="178"/>
                </a:cxn>
                <a:cxn ang="0">
                  <a:pos x="211" y="234"/>
                </a:cxn>
                <a:cxn ang="0">
                  <a:pos x="103" y="224"/>
                </a:cxn>
                <a:cxn ang="0">
                  <a:pos x="101" y="218"/>
                </a:cxn>
                <a:cxn ang="0">
                  <a:pos x="94" y="211"/>
                </a:cxn>
                <a:cxn ang="0">
                  <a:pos x="88" y="205"/>
                </a:cxn>
                <a:cxn ang="0">
                  <a:pos x="82" y="201"/>
                </a:cxn>
                <a:cxn ang="0">
                  <a:pos x="73" y="196"/>
                </a:cxn>
                <a:cxn ang="0">
                  <a:pos x="61" y="192"/>
                </a:cxn>
                <a:cxn ang="0">
                  <a:pos x="48" y="186"/>
                </a:cxn>
                <a:cxn ang="0">
                  <a:pos x="37" y="182"/>
                </a:cxn>
                <a:cxn ang="0">
                  <a:pos x="25" y="180"/>
                </a:cxn>
                <a:cxn ang="0">
                  <a:pos x="18" y="178"/>
                </a:cxn>
                <a:cxn ang="0">
                  <a:pos x="10" y="177"/>
                </a:cxn>
                <a:cxn ang="0">
                  <a:pos x="4" y="177"/>
                </a:cxn>
                <a:cxn ang="0">
                  <a:pos x="0" y="177"/>
                </a:cxn>
                <a:cxn ang="0">
                  <a:pos x="0" y="175"/>
                </a:cxn>
                <a:cxn ang="0">
                  <a:pos x="4" y="173"/>
                </a:cxn>
                <a:cxn ang="0">
                  <a:pos x="10" y="169"/>
                </a:cxn>
                <a:cxn ang="0">
                  <a:pos x="18" y="165"/>
                </a:cxn>
                <a:cxn ang="0">
                  <a:pos x="23" y="161"/>
                </a:cxn>
                <a:cxn ang="0">
                  <a:pos x="33" y="156"/>
                </a:cxn>
                <a:cxn ang="0">
                  <a:pos x="40" y="152"/>
                </a:cxn>
                <a:cxn ang="0">
                  <a:pos x="50" y="152"/>
                </a:cxn>
                <a:cxn ang="0">
                  <a:pos x="57" y="150"/>
                </a:cxn>
                <a:cxn ang="0">
                  <a:pos x="65" y="152"/>
                </a:cxn>
                <a:cxn ang="0">
                  <a:pos x="71" y="152"/>
                </a:cxn>
                <a:cxn ang="0">
                  <a:pos x="76" y="156"/>
                </a:cxn>
                <a:cxn ang="0">
                  <a:pos x="84" y="159"/>
                </a:cxn>
                <a:cxn ang="0">
                  <a:pos x="88" y="157"/>
                </a:cxn>
                <a:cxn ang="0">
                  <a:pos x="88" y="150"/>
                </a:cxn>
                <a:cxn ang="0">
                  <a:pos x="88" y="140"/>
                </a:cxn>
                <a:cxn ang="0">
                  <a:pos x="88" y="131"/>
                </a:cxn>
                <a:cxn ang="0">
                  <a:pos x="88" y="125"/>
                </a:cxn>
                <a:cxn ang="0">
                  <a:pos x="88" y="119"/>
                </a:cxn>
                <a:cxn ang="0">
                  <a:pos x="88" y="112"/>
                </a:cxn>
                <a:cxn ang="0">
                  <a:pos x="88" y="104"/>
                </a:cxn>
                <a:cxn ang="0">
                  <a:pos x="88" y="97"/>
                </a:cxn>
                <a:cxn ang="0">
                  <a:pos x="88" y="91"/>
                </a:cxn>
                <a:cxn ang="0">
                  <a:pos x="88" y="83"/>
                </a:cxn>
                <a:cxn ang="0">
                  <a:pos x="88" y="74"/>
                </a:cxn>
                <a:cxn ang="0">
                  <a:pos x="92" y="68"/>
                </a:cxn>
                <a:cxn ang="0">
                  <a:pos x="94" y="66"/>
                </a:cxn>
                <a:cxn ang="0">
                  <a:pos x="99" y="70"/>
                </a:cxn>
                <a:cxn ang="0">
                  <a:pos x="103" y="78"/>
                </a:cxn>
                <a:cxn ang="0">
                  <a:pos x="111" y="87"/>
                </a:cxn>
                <a:cxn ang="0">
                  <a:pos x="114" y="95"/>
                </a:cxn>
                <a:cxn ang="0">
                  <a:pos x="118" y="104"/>
                </a:cxn>
                <a:cxn ang="0">
                  <a:pos x="120" y="112"/>
                </a:cxn>
                <a:cxn ang="0">
                  <a:pos x="122" y="114"/>
                </a:cxn>
                <a:cxn ang="0">
                  <a:pos x="122" y="59"/>
                </a:cxn>
                <a:cxn ang="0">
                  <a:pos x="107" y="34"/>
                </a:cxn>
                <a:cxn ang="0">
                  <a:pos x="221" y="0"/>
                </a:cxn>
                <a:cxn ang="0">
                  <a:pos x="221" y="0"/>
                </a:cxn>
              </a:cxnLst>
              <a:rect l="0" t="0" r="r" b="b"/>
              <a:pathLst>
                <a:path w="221" h="234">
                  <a:moveTo>
                    <a:pt x="221" y="0"/>
                  </a:moveTo>
                  <a:lnTo>
                    <a:pt x="160" y="119"/>
                  </a:lnTo>
                  <a:lnTo>
                    <a:pt x="187" y="152"/>
                  </a:lnTo>
                  <a:lnTo>
                    <a:pt x="160" y="178"/>
                  </a:lnTo>
                  <a:lnTo>
                    <a:pt x="211" y="234"/>
                  </a:lnTo>
                  <a:lnTo>
                    <a:pt x="103" y="224"/>
                  </a:lnTo>
                  <a:lnTo>
                    <a:pt x="101" y="218"/>
                  </a:lnTo>
                  <a:lnTo>
                    <a:pt x="94" y="211"/>
                  </a:lnTo>
                  <a:lnTo>
                    <a:pt x="88" y="205"/>
                  </a:lnTo>
                  <a:lnTo>
                    <a:pt x="82" y="201"/>
                  </a:lnTo>
                  <a:lnTo>
                    <a:pt x="73" y="196"/>
                  </a:lnTo>
                  <a:lnTo>
                    <a:pt x="61" y="192"/>
                  </a:lnTo>
                  <a:lnTo>
                    <a:pt x="48" y="186"/>
                  </a:lnTo>
                  <a:lnTo>
                    <a:pt x="37" y="182"/>
                  </a:lnTo>
                  <a:lnTo>
                    <a:pt x="25" y="180"/>
                  </a:lnTo>
                  <a:lnTo>
                    <a:pt x="18" y="178"/>
                  </a:lnTo>
                  <a:lnTo>
                    <a:pt x="10" y="177"/>
                  </a:lnTo>
                  <a:lnTo>
                    <a:pt x="4" y="177"/>
                  </a:lnTo>
                  <a:lnTo>
                    <a:pt x="0" y="177"/>
                  </a:lnTo>
                  <a:lnTo>
                    <a:pt x="0" y="175"/>
                  </a:lnTo>
                  <a:lnTo>
                    <a:pt x="4" y="173"/>
                  </a:lnTo>
                  <a:lnTo>
                    <a:pt x="10" y="169"/>
                  </a:lnTo>
                  <a:lnTo>
                    <a:pt x="18" y="165"/>
                  </a:lnTo>
                  <a:lnTo>
                    <a:pt x="23" y="161"/>
                  </a:lnTo>
                  <a:lnTo>
                    <a:pt x="33" y="156"/>
                  </a:lnTo>
                  <a:lnTo>
                    <a:pt x="40" y="152"/>
                  </a:lnTo>
                  <a:lnTo>
                    <a:pt x="50" y="152"/>
                  </a:lnTo>
                  <a:lnTo>
                    <a:pt x="57" y="150"/>
                  </a:lnTo>
                  <a:lnTo>
                    <a:pt x="65" y="152"/>
                  </a:lnTo>
                  <a:lnTo>
                    <a:pt x="71" y="152"/>
                  </a:lnTo>
                  <a:lnTo>
                    <a:pt x="76" y="156"/>
                  </a:lnTo>
                  <a:lnTo>
                    <a:pt x="84" y="159"/>
                  </a:lnTo>
                  <a:lnTo>
                    <a:pt x="88" y="157"/>
                  </a:lnTo>
                  <a:lnTo>
                    <a:pt x="88" y="150"/>
                  </a:lnTo>
                  <a:lnTo>
                    <a:pt x="88" y="140"/>
                  </a:lnTo>
                  <a:lnTo>
                    <a:pt x="88" y="131"/>
                  </a:lnTo>
                  <a:lnTo>
                    <a:pt x="88" y="125"/>
                  </a:lnTo>
                  <a:lnTo>
                    <a:pt x="88" y="119"/>
                  </a:lnTo>
                  <a:lnTo>
                    <a:pt x="88" y="112"/>
                  </a:lnTo>
                  <a:lnTo>
                    <a:pt x="88" y="104"/>
                  </a:lnTo>
                  <a:lnTo>
                    <a:pt x="88" y="97"/>
                  </a:lnTo>
                  <a:lnTo>
                    <a:pt x="88" y="91"/>
                  </a:lnTo>
                  <a:lnTo>
                    <a:pt x="88" y="83"/>
                  </a:lnTo>
                  <a:lnTo>
                    <a:pt x="88" y="74"/>
                  </a:lnTo>
                  <a:lnTo>
                    <a:pt x="92" y="68"/>
                  </a:lnTo>
                  <a:lnTo>
                    <a:pt x="94" y="66"/>
                  </a:lnTo>
                  <a:lnTo>
                    <a:pt x="99" y="70"/>
                  </a:lnTo>
                  <a:lnTo>
                    <a:pt x="103" y="78"/>
                  </a:lnTo>
                  <a:lnTo>
                    <a:pt x="111" y="87"/>
                  </a:lnTo>
                  <a:lnTo>
                    <a:pt x="114" y="95"/>
                  </a:lnTo>
                  <a:lnTo>
                    <a:pt x="118" y="104"/>
                  </a:lnTo>
                  <a:lnTo>
                    <a:pt x="120" y="112"/>
                  </a:lnTo>
                  <a:lnTo>
                    <a:pt x="122" y="114"/>
                  </a:lnTo>
                  <a:lnTo>
                    <a:pt x="122" y="59"/>
                  </a:lnTo>
                  <a:lnTo>
                    <a:pt x="107" y="34"/>
                  </a:lnTo>
                  <a:lnTo>
                    <a:pt x="221" y="0"/>
                  </a:lnTo>
                  <a:lnTo>
                    <a:pt x="221" y="0"/>
                  </a:lnTo>
                  <a:close/>
                </a:path>
              </a:pathLst>
            </a:custGeom>
            <a:solidFill>
              <a:srgbClr val="7A94A8"/>
            </a:solidFill>
            <a:ln w="9525">
              <a:noFill/>
              <a:round/>
            </a:ln>
          </p:spPr>
          <p:txBody>
            <a:bodyPr/>
            <a:lstStyle/>
            <a:p>
              <a:endParaRPr lang="en-US"/>
            </a:p>
          </p:txBody>
        </p:sp>
        <p:sp>
          <p:nvSpPr>
            <p:cNvPr id="607287" name="Freeform 55"/>
            <p:cNvSpPr/>
            <p:nvPr/>
          </p:nvSpPr>
          <p:spPr bwMode="auto">
            <a:xfrm>
              <a:off x="4182" y="1994"/>
              <a:ext cx="47" cy="60"/>
            </a:xfrm>
            <a:custGeom>
              <a:avLst/>
              <a:gdLst/>
              <a:ahLst/>
              <a:cxnLst>
                <a:cxn ang="0">
                  <a:pos x="2" y="7"/>
                </a:cxn>
                <a:cxn ang="0">
                  <a:pos x="4" y="4"/>
                </a:cxn>
                <a:cxn ang="0">
                  <a:pos x="14" y="2"/>
                </a:cxn>
                <a:cxn ang="0">
                  <a:pos x="23" y="0"/>
                </a:cxn>
                <a:cxn ang="0">
                  <a:pos x="36" y="4"/>
                </a:cxn>
                <a:cxn ang="0">
                  <a:pos x="48" y="7"/>
                </a:cxn>
                <a:cxn ang="0">
                  <a:pos x="59" y="19"/>
                </a:cxn>
                <a:cxn ang="0">
                  <a:pos x="63" y="26"/>
                </a:cxn>
                <a:cxn ang="0">
                  <a:pos x="69" y="32"/>
                </a:cxn>
                <a:cxn ang="0">
                  <a:pos x="74" y="40"/>
                </a:cxn>
                <a:cxn ang="0">
                  <a:pos x="80" y="47"/>
                </a:cxn>
                <a:cxn ang="0">
                  <a:pos x="92" y="55"/>
                </a:cxn>
                <a:cxn ang="0">
                  <a:pos x="103" y="62"/>
                </a:cxn>
                <a:cxn ang="0">
                  <a:pos x="111" y="66"/>
                </a:cxn>
                <a:cxn ang="0">
                  <a:pos x="114" y="68"/>
                </a:cxn>
                <a:cxn ang="0">
                  <a:pos x="93" y="146"/>
                </a:cxn>
                <a:cxn ang="0">
                  <a:pos x="92" y="142"/>
                </a:cxn>
                <a:cxn ang="0">
                  <a:pos x="84" y="137"/>
                </a:cxn>
                <a:cxn ang="0">
                  <a:pos x="74" y="129"/>
                </a:cxn>
                <a:cxn ang="0">
                  <a:pos x="67" y="121"/>
                </a:cxn>
                <a:cxn ang="0">
                  <a:pos x="53" y="108"/>
                </a:cxn>
                <a:cxn ang="0">
                  <a:pos x="42" y="97"/>
                </a:cxn>
                <a:cxn ang="0">
                  <a:pos x="31" y="81"/>
                </a:cxn>
                <a:cxn ang="0">
                  <a:pos x="21" y="70"/>
                </a:cxn>
                <a:cxn ang="0">
                  <a:pos x="12" y="55"/>
                </a:cxn>
                <a:cxn ang="0">
                  <a:pos x="8" y="43"/>
                </a:cxn>
                <a:cxn ang="0">
                  <a:pos x="2" y="32"/>
                </a:cxn>
                <a:cxn ang="0">
                  <a:pos x="2" y="24"/>
                </a:cxn>
                <a:cxn ang="0">
                  <a:pos x="0" y="15"/>
                </a:cxn>
                <a:cxn ang="0">
                  <a:pos x="0" y="11"/>
                </a:cxn>
                <a:cxn ang="0">
                  <a:pos x="0" y="7"/>
                </a:cxn>
                <a:cxn ang="0">
                  <a:pos x="2" y="7"/>
                </a:cxn>
                <a:cxn ang="0">
                  <a:pos x="2" y="7"/>
                </a:cxn>
              </a:cxnLst>
              <a:rect l="0" t="0" r="r" b="b"/>
              <a:pathLst>
                <a:path w="114" h="146">
                  <a:moveTo>
                    <a:pt x="2" y="7"/>
                  </a:moveTo>
                  <a:lnTo>
                    <a:pt x="4" y="4"/>
                  </a:lnTo>
                  <a:lnTo>
                    <a:pt x="14" y="2"/>
                  </a:lnTo>
                  <a:lnTo>
                    <a:pt x="23" y="0"/>
                  </a:lnTo>
                  <a:lnTo>
                    <a:pt x="36" y="4"/>
                  </a:lnTo>
                  <a:lnTo>
                    <a:pt x="48" y="7"/>
                  </a:lnTo>
                  <a:lnTo>
                    <a:pt x="59" y="19"/>
                  </a:lnTo>
                  <a:lnTo>
                    <a:pt x="63" y="26"/>
                  </a:lnTo>
                  <a:lnTo>
                    <a:pt x="69" y="32"/>
                  </a:lnTo>
                  <a:lnTo>
                    <a:pt x="74" y="40"/>
                  </a:lnTo>
                  <a:lnTo>
                    <a:pt x="80" y="47"/>
                  </a:lnTo>
                  <a:lnTo>
                    <a:pt x="92" y="55"/>
                  </a:lnTo>
                  <a:lnTo>
                    <a:pt x="103" y="62"/>
                  </a:lnTo>
                  <a:lnTo>
                    <a:pt x="111" y="66"/>
                  </a:lnTo>
                  <a:lnTo>
                    <a:pt x="114" y="68"/>
                  </a:lnTo>
                  <a:lnTo>
                    <a:pt x="93" y="146"/>
                  </a:lnTo>
                  <a:lnTo>
                    <a:pt x="92" y="142"/>
                  </a:lnTo>
                  <a:lnTo>
                    <a:pt x="84" y="137"/>
                  </a:lnTo>
                  <a:lnTo>
                    <a:pt x="74" y="129"/>
                  </a:lnTo>
                  <a:lnTo>
                    <a:pt x="67" y="121"/>
                  </a:lnTo>
                  <a:lnTo>
                    <a:pt x="53" y="108"/>
                  </a:lnTo>
                  <a:lnTo>
                    <a:pt x="42" y="97"/>
                  </a:lnTo>
                  <a:lnTo>
                    <a:pt x="31" y="81"/>
                  </a:lnTo>
                  <a:lnTo>
                    <a:pt x="21" y="70"/>
                  </a:lnTo>
                  <a:lnTo>
                    <a:pt x="12" y="55"/>
                  </a:lnTo>
                  <a:lnTo>
                    <a:pt x="8" y="43"/>
                  </a:lnTo>
                  <a:lnTo>
                    <a:pt x="2" y="32"/>
                  </a:lnTo>
                  <a:lnTo>
                    <a:pt x="2" y="24"/>
                  </a:lnTo>
                  <a:lnTo>
                    <a:pt x="0" y="15"/>
                  </a:lnTo>
                  <a:lnTo>
                    <a:pt x="0" y="11"/>
                  </a:lnTo>
                  <a:lnTo>
                    <a:pt x="0" y="7"/>
                  </a:lnTo>
                  <a:lnTo>
                    <a:pt x="2" y="7"/>
                  </a:lnTo>
                  <a:lnTo>
                    <a:pt x="2" y="7"/>
                  </a:lnTo>
                  <a:close/>
                </a:path>
              </a:pathLst>
            </a:custGeom>
            <a:solidFill>
              <a:srgbClr val="7A94A8"/>
            </a:solidFill>
            <a:ln w="9525">
              <a:noFill/>
              <a:round/>
            </a:ln>
          </p:spPr>
          <p:txBody>
            <a:bodyPr/>
            <a:lstStyle/>
            <a:p>
              <a:endParaRPr lang="en-US"/>
            </a:p>
          </p:txBody>
        </p:sp>
        <p:sp>
          <p:nvSpPr>
            <p:cNvPr id="607288" name="Freeform 56"/>
            <p:cNvSpPr/>
            <p:nvPr/>
          </p:nvSpPr>
          <p:spPr bwMode="auto">
            <a:xfrm>
              <a:off x="4308" y="1915"/>
              <a:ext cx="47" cy="104"/>
            </a:xfrm>
            <a:custGeom>
              <a:avLst/>
              <a:gdLst/>
              <a:ahLst/>
              <a:cxnLst>
                <a:cxn ang="0">
                  <a:pos x="116" y="0"/>
                </a:cxn>
                <a:cxn ang="0">
                  <a:pos x="114" y="2"/>
                </a:cxn>
                <a:cxn ang="0">
                  <a:pos x="114" y="9"/>
                </a:cxn>
                <a:cxn ang="0">
                  <a:pos x="112" y="13"/>
                </a:cxn>
                <a:cxn ang="0">
                  <a:pos x="112" y="21"/>
                </a:cxn>
                <a:cxn ang="0">
                  <a:pos x="110" y="28"/>
                </a:cxn>
                <a:cxn ang="0">
                  <a:pos x="110" y="36"/>
                </a:cxn>
                <a:cxn ang="0">
                  <a:pos x="109" y="43"/>
                </a:cxn>
                <a:cxn ang="0">
                  <a:pos x="107" y="53"/>
                </a:cxn>
                <a:cxn ang="0">
                  <a:pos x="105" y="63"/>
                </a:cxn>
                <a:cxn ang="0">
                  <a:pos x="103" y="74"/>
                </a:cxn>
                <a:cxn ang="0">
                  <a:pos x="99" y="83"/>
                </a:cxn>
                <a:cxn ang="0">
                  <a:pos x="97" y="97"/>
                </a:cxn>
                <a:cxn ang="0">
                  <a:pos x="93" y="108"/>
                </a:cxn>
                <a:cxn ang="0">
                  <a:pos x="91" y="121"/>
                </a:cxn>
                <a:cxn ang="0">
                  <a:pos x="86" y="133"/>
                </a:cxn>
                <a:cxn ang="0">
                  <a:pos x="80" y="144"/>
                </a:cxn>
                <a:cxn ang="0">
                  <a:pos x="76" y="156"/>
                </a:cxn>
                <a:cxn ang="0">
                  <a:pos x="72" y="167"/>
                </a:cxn>
                <a:cxn ang="0">
                  <a:pos x="67" y="177"/>
                </a:cxn>
                <a:cxn ang="0">
                  <a:pos x="61" y="190"/>
                </a:cxn>
                <a:cxn ang="0">
                  <a:pos x="57" y="199"/>
                </a:cxn>
                <a:cxn ang="0">
                  <a:pos x="53" y="209"/>
                </a:cxn>
                <a:cxn ang="0">
                  <a:pos x="48" y="218"/>
                </a:cxn>
                <a:cxn ang="0">
                  <a:pos x="44" y="226"/>
                </a:cxn>
                <a:cxn ang="0">
                  <a:pos x="40" y="234"/>
                </a:cxn>
                <a:cxn ang="0">
                  <a:pos x="36" y="241"/>
                </a:cxn>
                <a:cxn ang="0">
                  <a:pos x="33" y="249"/>
                </a:cxn>
                <a:cxn ang="0">
                  <a:pos x="33" y="255"/>
                </a:cxn>
                <a:cxn ang="0">
                  <a:pos x="29" y="249"/>
                </a:cxn>
                <a:cxn ang="0">
                  <a:pos x="27" y="241"/>
                </a:cxn>
                <a:cxn ang="0">
                  <a:pos x="25" y="234"/>
                </a:cxn>
                <a:cxn ang="0">
                  <a:pos x="23" y="226"/>
                </a:cxn>
                <a:cxn ang="0">
                  <a:pos x="19" y="218"/>
                </a:cxn>
                <a:cxn ang="0">
                  <a:pos x="19" y="209"/>
                </a:cxn>
                <a:cxn ang="0">
                  <a:pos x="15" y="199"/>
                </a:cxn>
                <a:cxn ang="0">
                  <a:pos x="12" y="190"/>
                </a:cxn>
                <a:cxn ang="0">
                  <a:pos x="10" y="178"/>
                </a:cxn>
                <a:cxn ang="0">
                  <a:pos x="8" y="169"/>
                </a:cxn>
                <a:cxn ang="0">
                  <a:pos x="6" y="158"/>
                </a:cxn>
                <a:cxn ang="0">
                  <a:pos x="4" y="144"/>
                </a:cxn>
                <a:cxn ang="0">
                  <a:pos x="2" y="135"/>
                </a:cxn>
                <a:cxn ang="0">
                  <a:pos x="2" y="125"/>
                </a:cxn>
                <a:cxn ang="0">
                  <a:pos x="0" y="112"/>
                </a:cxn>
                <a:cxn ang="0">
                  <a:pos x="0" y="102"/>
                </a:cxn>
                <a:cxn ang="0">
                  <a:pos x="0" y="91"/>
                </a:cxn>
                <a:cxn ang="0">
                  <a:pos x="0" y="83"/>
                </a:cxn>
                <a:cxn ang="0">
                  <a:pos x="0" y="74"/>
                </a:cxn>
                <a:cxn ang="0">
                  <a:pos x="0" y="64"/>
                </a:cxn>
                <a:cxn ang="0">
                  <a:pos x="0" y="57"/>
                </a:cxn>
                <a:cxn ang="0">
                  <a:pos x="0" y="51"/>
                </a:cxn>
                <a:cxn ang="0">
                  <a:pos x="2" y="38"/>
                </a:cxn>
                <a:cxn ang="0">
                  <a:pos x="4" y="28"/>
                </a:cxn>
                <a:cxn ang="0">
                  <a:pos x="4" y="23"/>
                </a:cxn>
                <a:cxn ang="0">
                  <a:pos x="6" y="21"/>
                </a:cxn>
                <a:cxn ang="0">
                  <a:pos x="116" y="0"/>
                </a:cxn>
                <a:cxn ang="0">
                  <a:pos x="116" y="0"/>
                </a:cxn>
              </a:cxnLst>
              <a:rect l="0" t="0" r="r" b="b"/>
              <a:pathLst>
                <a:path w="116" h="255">
                  <a:moveTo>
                    <a:pt x="116" y="0"/>
                  </a:moveTo>
                  <a:lnTo>
                    <a:pt x="114" y="2"/>
                  </a:lnTo>
                  <a:lnTo>
                    <a:pt x="114" y="9"/>
                  </a:lnTo>
                  <a:lnTo>
                    <a:pt x="112" y="13"/>
                  </a:lnTo>
                  <a:lnTo>
                    <a:pt x="112" y="21"/>
                  </a:lnTo>
                  <a:lnTo>
                    <a:pt x="110" y="28"/>
                  </a:lnTo>
                  <a:lnTo>
                    <a:pt x="110" y="36"/>
                  </a:lnTo>
                  <a:lnTo>
                    <a:pt x="109" y="43"/>
                  </a:lnTo>
                  <a:lnTo>
                    <a:pt x="107" y="53"/>
                  </a:lnTo>
                  <a:lnTo>
                    <a:pt x="105" y="63"/>
                  </a:lnTo>
                  <a:lnTo>
                    <a:pt x="103" y="74"/>
                  </a:lnTo>
                  <a:lnTo>
                    <a:pt x="99" y="83"/>
                  </a:lnTo>
                  <a:lnTo>
                    <a:pt x="97" y="97"/>
                  </a:lnTo>
                  <a:lnTo>
                    <a:pt x="93" y="108"/>
                  </a:lnTo>
                  <a:lnTo>
                    <a:pt x="91" y="121"/>
                  </a:lnTo>
                  <a:lnTo>
                    <a:pt x="86" y="133"/>
                  </a:lnTo>
                  <a:lnTo>
                    <a:pt x="80" y="144"/>
                  </a:lnTo>
                  <a:lnTo>
                    <a:pt x="76" y="156"/>
                  </a:lnTo>
                  <a:lnTo>
                    <a:pt x="72" y="167"/>
                  </a:lnTo>
                  <a:lnTo>
                    <a:pt x="67" y="177"/>
                  </a:lnTo>
                  <a:lnTo>
                    <a:pt x="61" y="190"/>
                  </a:lnTo>
                  <a:lnTo>
                    <a:pt x="57" y="199"/>
                  </a:lnTo>
                  <a:lnTo>
                    <a:pt x="53" y="209"/>
                  </a:lnTo>
                  <a:lnTo>
                    <a:pt x="48" y="218"/>
                  </a:lnTo>
                  <a:lnTo>
                    <a:pt x="44" y="226"/>
                  </a:lnTo>
                  <a:lnTo>
                    <a:pt x="40" y="234"/>
                  </a:lnTo>
                  <a:lnTo>
                    <a:pt x="36" y="241"/>
                  </a:lnTo>
                  <a:lnTo>
                    <a:pt x="33" y="249"/>
                  </a:lnTo>
                  <a:lnTo>
                    <a:pt x="33" y="255"/>
                  </a:lnTo>
                  <a:lnTo>
                    <a:pt x="29" y="249"/>
                  </a:lnTo>
                  <a:lnTo>
                    <a:pt x="27" y="241"/>
                  </a:lnTo>
                  <a:lnTo>
                    <a:pt x="25" y="234"/>
                  </a:lnTo>
                  <a:lnTo>
                    <a:pt x="23" y="226"/>
                  </a:lnTo>
                  <a:lnTo>
                    <a:pt x="19" y="218"/>
                  </a:lnTo>
                  <a:lnTo>
                    <a:pt x="19" y="209"/>
                  </a:lnTo>
                  <a:lnTo>
                    <a:pt x="15" y="199"/>
                  </a:lnTo>
                  <a:lnTo>
                    <a:pt x="12" y="190"/>
                  </a:lnTo>
                  <a:lnTo>
                    <a:pt x="10" y="178"/>
                  </a:lnTo>
                  <a:lnTo>
                    <a:pt x="8" y="169"/>
                  </a:lnTo>
                  <a:lnTo>
                    <a:pt x="6" y="158"/>
                  </a:lnTo>
                  <a:lnTo>
                    <a:pt x="4" y="144"/>
                  </a:lnTo>
                  <a:lnTo>
                    <a:pt x="2" y="135"/>
                  </a:lnTo>
                  <a:lnTo>
                    <a:pt x="2" y="125"/>
                  </a:lnTo>
                  <a:lnTo>
                    <a:pt x="0" y="112"/>
                  </a:lnTo>
                  <a:lnTo>
                    <a:pt x="0" y="102"/>
                  </a:lnTo>
                  <a:lnTo>
                    <a:pt x="0" y="91"/>
                  </a:lnTo>
                  <a:lnTo>
                    <a:pt x="0" y="83"/>
                  </a:lnTo>
                  <a:lnTo>
                    <a:pt x="0" y="74"/>
                  </a:lnTo>
                  <a:lnTo>
                    <a:pt x="0" y="64"/>
                  </a:lnTo>
                  <a:lnTo>
                    <a:pt x="0" y="57"/>
                  </a:lnTo>
                  <a:lnTo>
                    <a:pt x="0" y="51"/>
                  </a:lnTo>
                  <a:lnTo>
                    <a:pt x="2" y="38"/>
                  </a:lnTo>
                  <a:lnTo>
                    <a:pt x="4" y="28"/>
                  </a:lnTo>
                  <a:lnTo>
                    <a:pt x="4" y="23"/>
                  </a:lnTo>
                  <a:lnTo>
                    <a:pt x="6" y="21"/>
                  </a:lnTo>
                  <a:lnTo>
                    <a:pt x="116" y="0"/>
                  </a:lnTo>
                  <a:lnTo>
                    <a:pt x="116" y="0"/>
                  </a:lnTo>
                  <a:close/>
                </a:path>
              </a:pathLst>
            </a:custGeom>
            <a:solidFill>
              <a:srgbClr val="B3FFFF"/>
            </a:solidFill>
            <a:ln w="9525">
              <a:noFill/>
              <a:round/>
            </a:ln>
          </p:spPr>
          <p:txBody>
            <a:bodyPr/>
            <a:lstStyle/>
            <a:p>
              <a:endParaRPr lang="en-US"/>
            </a:p>
          </p:txBody>
        </p:sp>
        <p:sp>
          <p:nvSpPr>
            <p:cNvPr id="607289" name="Freeform 57"/>
            <p:cNvSpPr/>
            <p:nvPr/>
          </p:nvSpPr>
          <p:spPr bwMode="auto">
            <a:xfrm>
              <a:off x="4443" y="1954"/>
              <a:ext cx="59" cy="28"/>
            </a:xfrm>
            <a:custGeom>
              <a:avLst/>
              <a:gdLst/>
              <a:ahLst/>
              <a:cxnLst>
                <a:cxn ang="0">
                  <a:pos x="0" y="40"/>
                </a:cxn>
                <a:cxn ang="0">
                  <a:pos x="2" y="40"/>
                </a:cxn>
                <a:cxn ang="0">
                  <a:pos x="8" y="44"/>
                </a:cxn>
                <a:cxn ang="0">
                  <a:pos x="15" y="47"/>
                </a:cxn>
                <a:cxn ang="0">
                  <a:pos x="29" y="53"/>
                </a:cxn>
                <a:cxn ang="0">
                  <a:pos x="32" y="55"/>
                </a:cxn>
                <a:cxn ang="0">
                  <a:pos x="40" y="57"/>
                </a:cxn>
                <a:cxn ang="0">
                  <a:pos x="48" y="61"/>
                </a:cxn>
                <a:cxn ang="0">
                  <a:pos x="55" y="63"/>
                </a:cxn>
                <a:cxn ang="0">
                  <a:pos x="61" y="64"/>
                </a:cxn>
                <a:cxn ang="0">
                  <a:pos x="68" y="66"/>
                </a:cxn>
                <a:cxn ang="0">
                  <a:pos x="76" y="68"/>
                </a:cxn>
                <a:cxn ang="0">
                  <a:pos x="84" y="70"/>
                </a:cxn>
                <a:cxn ang="0">
                  <a:pos x="95" y="70"/>
                </a:cxn>
                <a:cxn ang="0">
                  <a:pos x="106" y="70"/>
                </a:cxn>
                <a:cxn ang="0">
                  <a:pos x="116" y="66"/>
                </a:cxn>
                <a:cxn ang="0">
                  <a:pos x="125" y="66"/>
                </a:cxn>
                <a:cxn ang="0">
                  <a:pos x="133" y="63"/>
                </a:cxn>
                <a:cxn ang="0">
                  <a:pos x="137" y="59"/>
                </a:cxn>
                <a:cxn ang="0">
                  <a:pos x="141" y="57"/>
                </a:cxn>
                <a:cxn ang="0">
                  <a:pos x="143" y="57"/>
                </a:cxn>
                <a:cxn ang="0">
                  <a:pos x="133" y="9"/>
                </a:cxn>
                <a:cxn ang="0">
                  <a:pos x="131" y="9"/>
                </a:cxn>
                <a:cxn ang="0">
                  <a:pos x="129" y="7"/>
                </a:cxn>
                <a:cxn ang="0">
                  <a:pos x="122" y="6"/>
                </a:cxn>
                <a:cxn ang="0">
                  <a:pos x="116" y="4"/>
                </a:cxn>
                <a:cxn ang="0">
                  <a:pos x="106" y="2"/>
                </a:cxn>
                <a:cxn ang="0">
                  <a:pos x="97" y="0"/>
                </a:cxn>
                <a:cxn ang="0">
                  <a:pos x="86" y="0"/>
                </a:cxn>
                <a:cxn ang="0">
                  <a:pos x="76" y="2"/>
                </a:cxn>
                <a:cxn ang="0">
                  <a:pos x="61" y="2"/>
                </a:cxn>
                <a:cxn ang="0">
                  <a:pos x="49" y="2"/>
                </a:cxn>
                <a:cxn ang="0">
                  <a:pos x="36" y="4"/>
                </a:cxn>
                <a:cxn ang="0">
                  <a:pos x="27" y="6"/>
                </a:cxn>
                <a:cxn ang="0">
                  <a:pos x="15" y="7"/>
                </a:cxn>
                <a:cxn ang="0">
                  <a:pos x="8" y="9"/>
                </a:cxn>
                <a:cxn ang="0">
                  <a:pos x="4" y="9"/>
                </a:cxn>
                <a:cxn ang="0">
                  <a:pos x="4" y="11"/>
                </a:cxn>
                <a:cxn ang="0">
                  <a:pos x="0" y="40"/>
                </a:cxn>
                <a:cxn ang="0">
                  <a:pos x="0" y="40"/>
                </a:cxn>
              </a:cxnLst>
              <a:rect l="0" t="0" r="r" b="b"/>
              <a:pathLst>
                <a:path w="143" h="70">
                  <a:moveTo>
                    <a:pt x="0" y="40"/>
                  </a:moveTo>
                  <a:lnTo>
                    <a:pt x="2" y="40"/>
                  </a:lnTo>
                  <a:lnTo>
                    <a:pt x="8" y="44"/>
                  </a:lnTo>
                  <a:lnTo>
                    <a:pt x="15" y="47"/>
                  </a:lnTo>
                  <a:lnTo>
                    <a:pt x="29" y="53"/>
                  </a:lnTo>
                  <a:lnTo>
                    <a:pt x="32" y="55"/>
                  </a:lnTo>
                  <a:lnTo>
                    <a:pt x="40" y="57"/>
                  </a:lnTo>
                  <a:lnTo>
                    <a:pt x="48" y="61"/>
                  </a:lnTo>
                  <a:lnTo>
                    <a:pt x="55" y="63"/>
                  </a:lnTo>
                  <a:lnTo>
                    <a:pt x="61" y="64"/>
                  </a:lnTo>
                  <a:lnTo>
                    <a:pt x="68" y="66"/>
                  </a:lnTo>
                  <a:lnTo>
                    <a:pt x="76" y="68"/>
                  </a:lnTo>
                  <a:lnTo>
                    <a:pt x="84" y="70"/>
                  </a:lnTo>
                  <a:lnTo>
                    <a:pt x="95" y="70"/>
                  </a:lnTo>
                  <a:lnTo>
                    <a:pt x="106" y="70"/>
                  </a:lnTo>
                  <a:lnTo>
                    <a:pt x="116" y="66"/>
                  </a:lnTo>
                  <a:lnTo>
                    <a:pt x="125" y="66"/>
                  </a:lnTo>
                  <a:lnTo>
                    <a:pt x="133" y="63"/>
                  </a:lnTo>
                  <a:lnTo>
                    <a:pt x="137" y="59"/>
                  </a:lnTo>
                  <a:lnTo>
                    <a:pt x="141" y="57"/>
                  </a:lnTo>
                  <a:lnTo>
                    <a:pt x="143" y="57"/>
                  </a:lnTo>
                  <a:lnTo>
                    <a:pt x="133" y="9"/>
                  </a:lnTo>
                  <a:lnTo>
                    <a:pt x="131" y="9"/>
                  </a:lnTo>
                  <a:lnTo>
                    <a:pt x="129" y="7"/>
                  </a:lnTo>
                  <a:lnTo>
                    <a:pt x="122" y="6"/>
                  </a:lnTo>
                  <a:lnTo>
                    <a:pt x="116" y="4"/>
                  </a:lnTo>
                  <a:lnTo>
                    <a:pt x="106" y="2"/>
                  </a:lnTo>
                  <a:lnTo>
                    <a:pt x="97" y="0"/>
                  </a:lnTo>
                  <a:lnTo>
                    <a:pt x="86" y="0"/>
                  </a:lnTo>
                  <a:lnTo>
                    <a:pt x="76" y="2"/>
                  </a:lnTo>
                  <a:lnTo>
                    <a:pt x="61" y="2"/>
                  </a:lnTo>
                  <a:lnTo>
                    <a:pt x="49" y="2"/>
                  </a:lnTo>
                  <a:lnTo>
                    <a:pt x="36" y="4"/>
                  </a:lnTo>
                  <a:lnTo>
                    <a:pt x="27" y="6"/>
                  </a:lnTo>
                  <a:lnTo>
                    <a:pt x="15" y="7"/>
                  </a:lnTo>
                  <a:lnTo>
                    <a:pt x="8" y="9"/>
                  </a:lnTo>
                  <a:lnTo>
                    <a:pt x="4" y="9"/>
                  </a:lnTo>
                  <a:lnTo>
                    <a:pt x="4" y="11"/>
                  </a:lnTo>
                  <a:lnTo>
                    <a:pt x="0" y="40"/>
                  </a:lnTo>
                  <a:lnTo>
                    <a:pt x="0" y="40"/>
                  </a:lnTo>
                  <a:close/>
                </a:path>
              </a:pathLst>
            </a:custGeom>
            <a:solidFill>
              <a:srgbClr val="B3FFFF"/>
            </a:solidFill>
            <a:ln w="9525">
              <a:noFill/>
              <a:round/>
            </a:ln>
          </p:spPr>
          <p:txBody>
            <a:bodyPr/>
            <a:lstStyle/>
            <a:p>
              <a:endParaRPr lang="en-US"/>
            </a:p>
          </p:txBody>
        </p:sp>
        <p:sp>
          <p:nvSpPr>
            <p:cNvPr id="607290" name="Freeform 58"/>
            <p:cNvSpPr/>
            <p:nvPr/>
          </p:nvSpPr>
          <p:spPr bwMode="auto">
            <a:xfrm>
              <a:off x="4220" y="2021"/>
              <a:ext cx="60" cy="35"/>
            </a:xfrm>
            <a:custGeom>
              <a:avLst/>
              <a:gdLst/>
              <a:ahLst/>
              <a:cxnLst>
                <a:cxn ang="0">
                  <a:pos x="139" y="33"/>
                </a:cxn>
                <a:cxn ang="0">
                  <a:pos x="120" y="8"/>
                </a:cxn>
                <a:cxn ang="0">
                  <a:pos x="118" y="8"/>
                </a:cxn>
                <a:cxn ang="0">
                  <a:pos x="113" y="4"/>
                </a:cxn>
                <a:cxn ang="0">
                  <a:pos x="105" y="2"/>
                </a:cxn>
                <a:cxn ang="0">
                  <a:pos x="95" y="0"/>
                </a:cxn>
                <a:cxn ang="0">
                  <a:pos x="82" y="0"/>
                </a:cxn>
                <a:cxn ang="0">
                  <a:pos x="71" y="0"/>
                </a:cxn>
                <a:cxn ang="0">
                  <a:pos x="59" y="2"/>
                </a:cxn>
                <a:cxn ang="0">
                  <a:pos x="48" y="8"/>
                </a:cxn>
                <a:cxn ang="0">
                  <a:pos x="37" y="16"/>
                </a:cxn>
                <a:cxn ang="0">
                  <a:pos x="27" y="25"/>
                </a:cxn>
                <a:cxn ang="0">
                  <a:pos x="19" y="35"/>
                </a:cxn>
                <a:cxn ang="0">
                  <a:pos x="14" y="46"/>
                </a:cxn>
                <a:cxn ang="0">
                  <a:pos x="6" y="55"/>
                </a:cxn>
                <a:cxn ang="0">
                  <a:pos x="2" y="63"/>
                </a:cxn>
                <a:cxn ang="0">
                  <a:pos x="0" y="69"/>
                </a:cxn>
                <a:cxn ang="0">
                  <a:pos x="0" y="73"/>
                </a:cxn>
                <a:cxn ang="0">
                  <a:pos x="57" y="88"/>
                </a:cxn>
                <a:cxn ang="0">
                  <a:pos x="59" y="86"/>
                </a:cxn>
                <a:cxn ang="0">
                  <a:pos x="71" y="86"/>
                </a:cxn>
                <a:cxn ang="0">
                  <a:pos x="76" y="82"/>
                </a:cxn>
                <a:cxn ang="0">
                  <a:pos x="84" y="82"/>
                </a:cxn>
                <a:cxn ang="0">
                  <a:pos x="94" y="80"/>
                </a:cxn>
                <a:cxn ang="0">
                  <a:pos x="103" y="78"/>
                </a:cxn>
                <a:cxn ang="0">
                  <a:pos x="111" y="76"/>
                </a:cxn>
                <a:cxn ang="0">
                  <a:pos x="118" y="75"/>
                </a:cxn>
                <a:cxn ang="0">
                  <a:pos x="124" y="73"/>
                </a:cxn>
                <a:cxn ang="0">
                  <a:pos x="132" y="71"/>
                </a:cxn>
                <a:cxn ang="0">
                  <a:pos x="143" y="67"/>
                </a:cxn>
                <a:cxn ang="0">
                  <a:pos x="147" y="63"/>
                </a:cxn>
                <a:cxn ang="0">
                  <a:pos x="145" y="52"/>
                </a:cxn>
                <a:cxn ang="0">
                  <a:pos x="143" y="44"/>
                </a:cxn>
                <a:cxn ang="0">
                  <a:pos x="139" y="36"/>
                </a:cxn>
                <a:cxn ang="0">
                  <a:pos x="139" y="33"/>
                </a:cxn>
                <a:cxn ang="0">
                  <a:pos x="139" y="33"/>
                </a:cxn>
              </a:cxnLst>
              <a:rect l="0" t="0" r="r" b="b"/>
              <a:pathLst>
                <a:path w="147" h="88">
                  <a:moveTo>
                    <a:pt x="139" y="33"/>
                  </a:moveTo>
                  <a:lnTo>
                    <a:pt x="120" y="8"/>
                  </a:lnTo>
                  <a:lnTo>
                    <a:pt x="118" y="8"/>
                  </a:lnTo>
                  <a:lnTo>
                    <a:pt x="113" y="4"/>
                  </a:lnTo>
                  <a:lnTo>
                    <a:pt x="105" y="2"/>
                  </a:lnTo>
                  <a:lnTo>
                    <a:pt x="95" y="0"/>
                  </a:lnTo>
                  <a:lnTo>
                    <a:pt x="82" y="0"/>
                  </a:lnTo>
                  <a:lnTo>
                    <a:pt x="71" y="0"/>
                  </a:lnTo>
                  <a:lnTo>
                    <a:pt x="59" y="2"/>
                  </a:lnTo>
                  <a:lnTo>
                    <a:pt x="48" y="8"/>
                  </a:lnTo>
                  <a:lnTo>
                    <a:pt x="37" y="16"/>
                  </a:lnTo>
                  <a:lnTo>
                    <a:pt x="27" y="25"/>
                  </a:lnTo>
                  <a:lnTo>
                    <a:pt x="19" y="35"/>
                  </a:lnTo>
                  <a:lnTo>
                    <a:pt x="14" y="46"/>
                  </a:lnTo>
                  <a:lnTo>
                    <a:pt x="6" y="55"/>
                  </a:lnTo>
                  <a:lnTo>
                    <a:pt x="2" y="63"/>
                  </a:lnTo>
                  <a:lnTo>
                    <a:pt x="0" y="69"/>
                  </a:lnTo>
                  <a:lnTo>
                    <a:pt x="0" y="73"/>
                  </a:lnTo>
                  <a:lnTo>
                    <a:pt x="57" y="88"/>
                  </a:lnTo>
                  <a:lnTo>
                    <a:pt x="59" y="86"/>
                  </a:lnTo>
                  <a:lnTo>
                    <a:pt x="71" y="86"/>
                  </a:lnTo>
                  <a:lnTo>
                    <a:pt x="76" y="82"/>
                  </a:lnTo>
                  <a:lnTo>
                    <a:pt x="84" y="82"/>
                  </a:lnTo>
                  <a:lnTo>
                    <a:pt x="94" y="80"/>
                  </a:lnTo>
                  <a:lnTo>
                    <a:pt x="103" y="78"/>
                  </a:lnTo>
                  <a:lnTo>
                    <a:pt x="111" y="76"/>
                  </a:lnTo>
                  <a:lnTo>
                    <a:pt x="118" y="75"/>
                  </a:lnTo>
                  <a:lnTo>
                    <a:pt x="124" y="73"/>
                  </a:lnTo>
                  <a:lnTo>
                    <a:pt x="132" y="71"/>
                  </a:lnTo>
                  <a:lnTo>
                    <a:pt x="143" y="67"/>
                  </a:lnTo>
                  <a:lnTo>
                    <a:pt x="147" y="63"/>
                  </a:lnTo>
                  <a:lnTo>
                    <a:pt x="145" y="52"/>
                  </a:lnTo>
                  <a:lnTo>
                    <a:pt x="143" y="44"/>
                  </a:lnTo>
                  <a:lnTo>
                    <a:pt x="139" y="36"/>
                  </a:lnTo>
                  <a:lnTo>
                    <a:pt x="139" y="33"/>
                  </a:lnTo>
                  <a:lnTo>
                    <a:pt x="139" y="33"/>
                  </a:lnTo>
                  <a:close/>
                </a:path>
              </a:pathLst>
            </a:custGeom>
            <a:solidFill>
              <a:srgbClr val="B3FFFF"/>
            </a:solidFill>
            <a:ln w="9525">
              <a:noFill/>
              <a:round/>
            </a:ln>
          </p:spPr>
          <p:txBody>
            <a:bodyPr/>
            <a:lstStyle/>
            <a:p>
              <a:endParaRPr lang="en-US"/>
            </a:p>
          </p:txBody>
        </p:sp>
        <p:sp>
          <p:nvSpPr>
            <p:cNvPr id="607291" name="Freeform 59"/>
            <p:cNvSpPr/>
            <p:nvPr/>
          </p:nvSpPr>
          <p:spPr bwMode="auto">
            <a:xfrm>
              <a:off x="3536" y="2000"/>
              <a:ext cx="359" cy="342"/>
            </a:xfrm>
            <a:custGeom>
              <a:avLst/>
              <a:gdLst/>
              <a:ahLst/>
              <a:cxnLst>
                <a:cxn ang="0">
                  <a:pos x="443" y="510"/>
                </a:cxn>
                <a:cxn ang="0">
                  <a:pos x="439" y="475"/>
                </a:cxn>
                <a:cxn ang="0">
                  <a:pos x="433" y="426"/>
                </a:cxn>
                <a:cxn ang="0">
                  <a:pos x="418" y="359"/>
                </a:cxn>
                <a:cxn ang="0">
                  <a:pos x="401" y="291"/>
                </a:cxn>
                <a:cxn ang="0">
                  <a:pos x="374" y="222"/>
                </a:cxn>
                <a:cxn ang="0">
                  <a:pos x="342" y="162"/>
                </a:cxn>
                <a:cxn ang="0">
                  <a:pos x="306" y="110"/>
                </a:cxn>
                <a:cxn ang="0">
                  <a:pos x="266" y="70"/>
                </a:cxn>
                <a:cxn ang="0">
                  <a:pos x="228" y="34"/>
                </a:cxn>
                <a:cxn ang="0">
                  <a:pos x="192" y="13"/>
                </a:cxn>
                <a:cxn ang="0">
                  <a:pos x="157" y="0"/>
                </a:cxn>
                <a:cxn ang="0">
                  <a:pos x="129" y="0"/>
                </a:cxn>
                <a:cxn ang="0">
                  <a:pos x="102" y="9"/>
                </a:cxn>
                <a:cxn ang="0">
                  <a:pos x="79" y="28"/>
                </a:cxn>
                <a:cxn ang="0">
                  <a:pos x="60" y="57"/>
                </a:cxn>
                <a:cxn ang="0">
                  <a:pos x="41" y="91"/>
                </a:cxn>
                <a:cxn ang="0">
                  <a:pos x="24" y="131"/>
                </a:cxn>
                <a:cxn ang="0">
                  <a:pos x="13" y="179"/>
                </a:cxn>
                <a:cxn ang="0">
                  <a:pos x="3" y="228"/>
                </a:cxn>
                <a:cxn ang="0">
                  <a:pos x="0" y="283"/>
                </a:cxn>
                <a:cxn ang="0">
                  <a:pos x="1" y="336"/>
                </a:cxn>
                <a:cxn ang="0">
                  <a:pos x="11" y="394"/>
                </a:cxn>
                <a:cxn ang="0">
                  <a:pos x="22" y="445"/>
                </a:cxn>
                <a:cxn ang="0">
                  <a:pos x="40" y="498"/>
                </a:cxn>
                <a:cxn ang="0">
                  <a:pos x="57" y="551"/>
                </a:cxn>
                <a:cxn ang="0">
                  <a:pos x="78" y="603"/>
                </a:cxn>
                <a:cxn ang="0">
                  <a:pos x="95" y="648"/>
                </a:cxn>
                <a:cxn ang="0">
                  <a:pos x="114" y="696"/>
                </a:cxn>
                <a:cxn ang="0">
                  <a:pos x="138" y="738"/>
                </a:cxn>
                <a:cxn ang="0">
                  <a:pos x="169" y="774"/>
                </a:cxn>
                <a:cxn ang="0">
                  <a:pos x="209" y="802"/>
                </a:cxn>
                <a:cxn ang="0">
                  <a:pos x="254" y="821"/>
                </a:cxn>
                <a:cxn ang="0">
                  <a:pos x="311" y="831"/>
                </a:cxn>
                <a:cxn ang="0">
                  <a:pos x="374" y="838"/>
                </a:cxn>
                <a:cxn ang="0">
                  <a:pos x="439" y="837"/>
                </a:cxn>
                <a:cxn ang="0">
                  <a:pos x="507" y="835"/>
                </a:cxn>
                <a:cxn ang="0">
                  <a:pos x="572" y="833"/>
                </a:cxn>
                <a:cxn ang="0">
                  <a:pos x="629" y="829"/>
                </a:cxn>
                <a:cxn ang="0">
                  <a:pos x="678" y="829"/>
                </a:cxn>
                <a:cxn ang="0">
                  <a:pos x="718" y="829"/>
                </a:cxn>
                <a:cxn ang="0">
                  <a:pos x="745" y="829"/>
                </a:cxn>
                <a:cxn ang="0">
                  <a:pos x="754" y="829"/>
                </a:cxn>
                <a:cxn ang="0">
                  <a:pos x="821" y="536"/>
                </a:cxn>
                <a:cxn ang="0">
                  <a:pos x="802" y="527"/>
                </a:cxn>
                <a:cxn ang="0">
                  <a:pos x="775" y="517"/>
                </a:cxn>
                <a:cxn ang="0">
                  <a:pos x="741" y="506"/>
                </a:cxn>
                <a:cxn ang="0">
                  <a:pos x="693" y="500"/>
                </a:cxn>
                <a:cxn ang="0">
                  <a:pos x="640" y="498"/>
                </a:cxn>
                <a:cxn ang="0">
                  <a:pos x="581" y="498"/>
                </a:cxn>
                <a:cxn ang="0">
                  <a:pos x="526" y="506"/>
                </a:cxn>
                <a:cxn ang="0">
                  <a:pos x="479" y="510"/>
                </a:cxn>
                <a:cxn ang="0">
                  <a:pos x="450" y="513"/>
                </a:cxn>
                <a:cxn ang="0">
                  <a:pos x="444" y="517"/>
                </a:cxn>
              </a:cxnLst>
              <a:rect l="0" t="0" r="r" b="b"/>
              <a:pathLst>
                <a:path w="880" h="838">
                  <a:moveTo>
                    <a:pt x="444" y="517"/>
                  </a:moveTo>
                  <a:lnTo>
                    <a:pt x="443" y="513"/>
                  </a:lnTo>
                  <a:lnTo>
                    <a:pt x="443" y="510"/>
                  </a:lnTo>
                  <a:lnTo>
                    <a:pt x="443" y="500"/>
                  </a:lnTo>
                  <a:lnTo>
                    <a:pt x="443" y="490"/>
                  </a:lnTo>
                  <a:lnTo>
                    <a:pt x="439" y="475"/>
                  </a:lnTo>
                  <a:lnTo>
                    <a:pt x="437" y="462"/>
                  </a:lnTo>
                  <a:lnTo>
                    <a:pt x="435" y="443"/>
                  </a:lnTo>
                  <a:lnTo>
                    <a:pt x="433" y="426"/>
                  </a:lnTo>
                  <a:lnTo>
                    <a:pt x="427" y="403"/>
                  </a:lnTo>
                  <a:lnTo>
                    <a:pt x="424" y="382"/>
                  </a:lnTo>
                  <a:lnTo>
                    <a:pt x="418" y="359"/>
                  </a:lnTo>
                  <a:lnTo>
                    <a:pt x="414" y="336"/>
                  </a:lnTo>
                  <a:lnTo>
                    <a:pt x="406" y="314"/>
                  </a:lnTo>
                  <a:lnTo>
                    <a:pt x="401" y="291"/>
                  </a:lnTo>
                  <a:lnTo>
                    <a:pt x="393" y="268"/>
                  </a:lnTo>
                  <a:lnTo>
                    <a:pt x="386" y="245"/>
                  </a:lnTo>
                  <a:lnTo>
                    <a:pt x="374" y="222"/>
                  </a:lnTo>
                  <a:lnTo>
                    <a:pt x="365" y="201"/>
                  </a:lnTo>
                  <a:lnTo>
                    <a:pt x="353" y="181"/>
                  </a:lnTo>
                  <a:lnTo>
                    <a:pt x="342" y="162"/>
                  </a:lnTo>
                  <a:lnTo>
                    <a:pt x="330" y="143"/>
                  </a:lnTo>
                  <a:lnTo>
                    <a:pt x="317" y="127"/>
                  </a:lnTo>
                  <a:lnTo>
                    <a:pt x="306" y="110"/>
                  </a:lnTo>
                  <a:lnTo>
                    <a:pt x="292" y="97"/>
                  </a:lnTo>
                  <a:lnTo>
                    <a:pt x="279" y="82"/>
                  </a:lnTo>
                  <a:lnTo>
                    <a:pt x="266" y="70"/>
                  </a:lnTo>
                  <a:lnTo>
                    <a:pt x="252" y="57"/>
                  </a:lnTo>
                  <a:lnTo>
                    <a:pt x="241" y="46"/>
                  </a:lnTo>
                  <a:lnTo>
                    <a:pt x="228" y="34"/>
                  </a:lnTo>
                  <a:lnTo>
                    <a:pt x="214" y="27"/>
                  </a:lnTo>
                  <a:lnTo>
                    <a:pt x="203" y="19"/>
                  </a:lnTo>
                  <a:lnTo>
                    <a:pt x="192" y="13"/>
                  </a:lnTo>
                  <a:lnTo>
                    <a:pt x="180" y="8"/>
                  </a:lnTo>
                  <a:lnTo>
                    <a:pt x="169" y="4"/>
                  </a:lnTo>
                  <a:lnTo>
                    <a:pt x="157" y="0"/>
                  </a:lnTo>
                  <a:lnTo>
                    <a:pt x="148" y="0"/>
                  </a:lnTo>
                  <a:lnTo>
                    <a:pt x="136" y="0"/>
                  </a:lnTo>
                  <a:lnTo>
                    <a:pt x="129" y="0"/>
                  </a:lnTo>
                  <a:lnTo>
                    <a:pt x="119" y="4"/>
                  </a:lnTo>
                  <a:lnTo>
                    <a:pt x="112" y="8"/>
                  </a:lnTo>
                  <a:lnTo>
                    <a:pt x="102" y="9"/>
                  </a:lnTo>
                  <a:lnTo>
                    <a:pt x="95" y="15"/>
                  </a:lnTo>
                  <a:lnTo>
                    <a:pt x="87" y="21"/>
                  </a:lnTo>
                  <a:lnTo>
                    <a:pt x="79" y="28"/>
                  </a:lnTo>
                  <a:lnTo>
                    <a:pt x="72" y="36"/>
                  </a:lnTo>
                  <a:lnTo>
                    <a:pt x="68" y="46"/>
                  </a:lnTo>
                  <a:lnTo>
                    <a:pt x="60" y="57"/>
                  </a:lnTo>
                  <a:lnTo>
                    <a:pt x="55" y="68"/>
                  </a:lnTo>
                  <a:lnTo>
                    <a:pt x="47" y="78"/>
                  </a:lnTo>
                  <a:lnTo>
                    <a:pt x="41" y="91"/>
                  </a:lnTo>
                  <a:lnTo>
                    <a:pt x="36" y="103"/>
                  </a:lnTo>
                  <a:lnTo>
                    <a:pt x="32" y="118"/>
                  </a:lnTo>
                  <a:lnTo>
                    <a:pt x="24" y="131"/>
                  </a:lnTo>
                  <a:lnTo>
                    <a:pt x="21" y="146"/>
                  </a:lnTo>
                  <a:lnTo>
                    <a:pt x="17" y="162"/>
                  </a:lnTo>
                  <a:lnTo>
                    <a:pt x="13" y="179"/>
                  </a:lnTo>
                  <a:lnTo>
                    <a:pt x="9" y="194"/>
                  </a:lnTo>
                  <a:lnTo>
                    <a:pt x="5" y="211"/>
                  </a:lnTo>
                  <a:lnTo>
                    <a:pt x="3" y="228"/>
                  </a:lnTo>
                  <a:lnTo>
                    <a:pt x="1" y="247"/>
                  </a:lnTo>
                  <a:lnTo>
                    <a:pt x="0" y="264"/>
                  </a:lnTo>
                  <a:lnTo>
                    <a:pt x="0" y="283"/>
                  </a:lnTo>
                  <a:lnTo>
                    <a:pt x="0" y="300"/>
                  </a:lnTo>
                  <a:lnTo>
                    <a:pt x="1" y="319"/>
                  </a:lnTo>
                  <a:lnTo>
                    <a:pt x="1" y="336"/>
                  </a:lnTo>
                  <a:lnTo>
                    <a:pt x="3" y="355"/>
                  </a:lnTo>
                  <a:lnTo>
                    <a:pt x="7" y="373"/>
                  </a:lnTo>
                  <a:lnTo>
                    <a:pt x="11" y="394"/>
                  </a:lnTo>
                  <a:lnTo>
                    <a:pt x="13" y="409"/>
                  </a:lnTo>
                  <a:lnTo>
                    <a:pt x="17" y="430"/>
                  </a:lnTo>
                  <a:lnTo>
                    <a:pt x="22" y="445"/>
                  </a:lnTo>
                  <a:lnTo>
                    <a:pt x="28" y="466"/>
                  </a:lnTo>
                  <a:lnTo>
                    <a:pt x="32" y="483"/>
                  </a:lnTo>
                  <a:lnTo>
                    <a:pt x="40" y="498"/>
                  </a:lnTo>
                  <a:lnTo>
                    <a:pt x="43" y="515"/>
                  </a:lnTo>
                  <a:lnTo>
                    <a:pt x="51" y="534"/>
                  </a:lnTo>
                  <a:lnTo>
                    <a:pt x="57" y="551"/>
                  </a:lnTo>
                  <a:lnTo>
                    <a:pt x="64" y="567"/>
                  </a:lnTo>
                  <a:lnTo>
                    <a:pt x="70" y="584"/>
                  </a:lnTo>
                  <a:lnTo>
                    <a:pt x="78" y="603"/>
                  </a:lnTo>
                  <a:lnTo>
                    <a:pt x="83" y="618"/>
                  </a:lnTo>
                  <a:lnTo>
                    <a:pt x="89" y="633"/>
                  </a:lnTo>
                  <a:lnTo>
                    <a:pt x="95" y="648"/>
                  </a:lnTo>
                  <a:lnTo>
                    <a:pt x="100" y="665"/>
                  </a:lnTo>
                  <a:lnTo>
                    <a:pt x="108" y="681"/>
                  </a:lnTo>
                  <a:lnTo>
                    <a:pt x="114" y="696"/>
                  </a:lnTo>
                  <a:lnTo>
                    <a:pt x="121" y="709"/>
                  </a:lnTo>
                  <a:lnTo>
                    <a:pt x="131" y="724"/>
                  </a:lnTo>
                  <a:lnTo>
                    <a:pt x="138" y="738"/>
                  </a:lnTo>
                  <a:lnTo>
                    <a:pt x="148" y="749"/>
                  </a:lnTo>
                  <a:lnTo>
                    <a:pt x="157" y="760"/>
                  </a:lnTo>
                  <a:lnTo>
                    <a:pt x="169" y="774"/>
                  </a:lnTo>
                  <a:lnTo>
                    <a:pt x="180" y="783"/>
                  </a:lnTo>
                  <a:lnTo>
                    <a:pt x="194" y="793"/>
                  </a:lnTo>
                  <a:lnTo>
                    <a:pt x="209" y="802"/>
                  </a:lnTo>
                  <a:lnTo>
                    <a:pt x="224" y="810"/>
                  </a:lnTo>
                  <a:lnTo>
                    <a:pt x="237" y="816"/>
                  </a:lnTo>
                  <a:lnTo>
                    <a:pt x="254" y="821"/>
                  </a:lnTo>
                  <a:lnTo>
                    <a:pt x="273" y="825"/>
                  </a:lnTo>
                  <a:lnTo>
                    <a:pt x="292" y="829"/>
                  </a:lnTo>
                  <a:lnTo>
                    <a:pt x="311" y="831"/>
                  </a:lnTo>
                  <a:lnTo>
                    <a:pt x="332" y="835"/>
                  </a:lnTo>
                  <a:lnTo>
                    <a:pt x="353" y="835"/>
                  </a:lnTo>
                  <a:lnTo>
                    <a:pt x="374" y="838"/>
                  </a:lnTo>
                  <a:lnTo>
                    <a:pt x="395" y="837"/>
                  </a:lnTo>
                  <a:lnTo>
                    <a:pt x="418" y="837"/>
                  </a:lnTo>
                  <a:lnTo>
                    <a:pt x="439" y="837"/>
                  </a:lnTo>
                  <a:lnTo>
                    <a:pt x="463" y="837"/>
                  </a:lnTo>
                  <a:lnTo>
                    <a:pt x="484" y="835"/>
                  </a:lnTo>
                  <a:lnTo>
                    <a:pt x="507" y="835"/>
                  </a:lnTo>
                  <a:lnTo>
                    <a:pt x="530" y="835"/>
                  </a:lnTo>
                  <a:lnTo>
                    <a:pt x="551" y="835"/>
                  </a:lnTo>
                  <a:lnTo>
                    <a:pt x="572" y="833"/>
                  </a:lnTo>
                  <a:lnTo>
                    <a:pt x="591" y="831"/>
                  </a:lnTo>
                  <a:lnTo>
                    <a:pt x="610" y="829"/>
                  </a:lnTo>
                  <a:lnTo>
                    <a:pt x="629" y="829"/>
                  </a:lnTo>
                  <a:lnTo>
                    <a:pt x="646" y="829"/>
                  </a:lnTo>
                  <a:lnTo>
                    <a:pt x="663" y="829"/>
                  </a:lnTo>
                  <a:lnTo>
                    <a:pt x="678" y="829"/>
                  </a:lnTo>
                  <a:lnTo>
                    <a:pt x="693" y="829"/>
                  </a:lnTo>
                  <a:lnTo>
                    <a:pt x="705" y="829"/>
                  </a:lnTo>
                  <a:lnTo>
                    <a:pt x="718" y="829"/>
                  </a:lnTo>
                  <a:lnTo>
                    <a:pt x="728" y="829"/>
                  </a:lnTo>
                  <a:lnTo>
                    <a:pt x="737" y="829"/>
                  </a:lnTo>
                  <a:lnTo>
                    <a:pt x="745" y="829"/>
                  </a:lnTo>
                  <a:lnTo>
                    <a:pt x="749" y="829"/>
                  </a:lnTo>
                  <a:lnTo>
                    <a:pt x="752" y="829"/>
                  </a:lnTo>
                  <a:lnTo>
                    <a:pt x="754" y="829"/>
                  </a:lnTo>
                  <a:lnTo>
                    <a:pt x="880" y="829"/>
                  </a:lnTo>
                  <a:lnTo>
                    <a:pt x="825" y="538"/>
                  </a:lnTo>
                  <a:lnTo>
                    <a:pt x="821" y="536"/>
                  </a:lnTo>
                  <a:lnTo>
                    <a:pt x="813" y="532"/>
                  </a:lnTo>
                  <a:lnTo>
                    <a:pt x="808" y="529"/>
                  </a:lnTo>
                  <a:lnTo>
                    <a:pt x="802" y="527"/>
                  </a:lnTo>
                  <a:lnTo>
                    <a:pt x="794" y="523"/>
                  </a:lnTo>
                  <a:lnTo>
                    <a:pt x="787" y="521"/>
                  </a:lnTo>
                  <a:lnTo>
                    <a:pt x="775" y="517"/>
                  </a:lnTo>
                  <a:lnTo>
                    <a:pt x="766" y="513"/>
                  </a:lnTo>
                  <a:lnTo>
                    <a:pt x="752" y="510"/>
                  </a:lnTo>
                  <a:lnTo>
                    <a:pt x="741" y="506"/>
                  </a:lnTo>
                  <a:lnTo>
                    <a:pt x="724" y="502"/>
                  </a:lnTo>
                  <a:lnTo>
                    <a:pt x="711" y="502"/>
                  </a:lnTo>
                  <a:lnTo>
                    <a:pt x="693" y="500"/>
                  </a:lnTo>
                  <a:lnTo>
                    <a:pt x="678" y="500"/>
                  </a:lnTo>
                  <a:lnTo>
                    <a:pt x="659" y="498"/>
                  </a:lnTo>
                  <a:lnTo>
                    <a:pt x="640" y="498"/>
                  </a:lnTo>
                  <a:lnTo>
                    <a:pt x="619" y="498"/>
                  </a:lnTo>
                  <a:lnTo>
                    <a:pt x="600" y="498"/>
                  </a:lnTo>
                  <a:lnTo>
                    <a:pt x="581" y="498"/>
                  </a:lnTo>
                  <a:lnTo>
                    <a:pt x="562" y="502"/>
                  </a:lnTo>
                  <a:lnTo>
                    <a:pt x="543" y="502"/>
                  </a:lnTo>
                  <a:lnTo>
                    <a:pt x="526" y="506"/>
                  </a:lnTo>
                  <a:lnTo>
                    <a:pt x="507" y="506"/>
                  </a:lnTo>
                  <a:lnTo>
                    <a:pt x="492" y="510"/>
                  </a:lnTo>
                  <a:lnTo>
                    <a:pt x="479" y="510"/>
                  </a:lnTo>
                  <a:lnTo>
                    <a:pt x="467" y="513"/>
                  </a:lnTo>
                  <a:lnTo>
                    <a:pt x="456" y="513"/>
                  </a:lnTo>
                  <a:lnTo>
                    <a:pt x="450" y="513"/>
                  </a:lnTo>
                  <a:lnTo>
                    <a:pt x="444" y="515"/>
                  </a:lnTo>
                  <a:lnTo>
                    <a:pt x="444" y="517"/>
                  </a:lnTo>
                  <a:lnTo>
                    <a:pt x="444" y="517"/>
                  </a:lnTo>
                  <a:close/>
                </a:path>
              </a:pathLst>
            </a:custGeom>
            <a:solidFill>
              <a:srgbClr val="FF704D"/>
            </a:solidFill>
            <a:ln w="9525">
              <a:noFill/>
              <a:round/>
            </a:ln>
          </p:spPr>
          <p:txBody>
            <a:bodyPr/>
            <a:lstStyle/>
            <a:p>
              <a:endParaRPr lang="en-US"/>
            </a:p>
          </p:txBody>
        </p:sp>
        <p:sp>
          <p:nvSpPr>
            <p:cNvPr id="607292" name="Freeform 60"/>
            <p:cNvSpPr/>
            <p:nvPr/>
          </p:nvSpPr>
          <p:spPr bwMode="auto">
            <a:xfrm>
              <a:off x="3951" y="2039"/>
              <a:ext cx="126" cy="124"/>
            </a:xfrm>
            <a:custGeom>
              <a:avLst/>
              <a:gdLst/>
              <a:ahLst/>
              <a:cxnLst>
                <a:cxn ang="0">
                  <a:pos x="32" y="287"/>
                </a:cxn>
                <a:cxn ang="0">
                  <a:pos x="26" y="276"/>
                </a:cxn>
                <a:cxn ang="0">
                  <a:pos x="21" y="259"/>
                </a:cxn>
                <a:cxn ang="0">
                  <a:pos x="15" y="245"/>
                </a:cxn>
                <a:cxn ang="0">
                  <a:pos x="9" y="232"/>
                </a:cxn>
                <a:cxn ang="0">
                  <a:pos x="5" y="215"/>
                </a:cxn>
                <a:cxn ang="0">
                  <a:pos x="4" y="200"/>
                </a:cxn>
                <a:cxn ang="0">
                  <a:pos x="0" y="183"/>
                </a:cxn>
                <a:cxn ang="0">
                  <a:pos x="0" y="166"/>
                </a:cxn>
                <a:cxn ang="0">
                  <a:pos x="0" y="148"/>
                </a:cxn>
                <a:cxn ang="0">
                  <a:pos x="0" y="131"/>
                </a:cxn>
                <a:cxn ang="0">
                  <a:pos x="0" y="116"/>
                </a:cxn>
                <a:cxn ang="0">
                  <a:pos x="0" y="101"/>
                </a:cxn>
                <a:cxn ang="0">
                  <a:pos x="4" y="86"/>
                </a:cxn>
                <a:cxn ang="0">
                  <a:pos x="11" y="69"/>
                </a:cxn>
                <a:cxn ang="0">
                  <a:pos x="26" y="50"/>
                </a:cxn>
                <a:cxn ang="0">
                  <a:pos x="43" y="34"/>
                </a:cxn>
                <a:cxn ang="0">
                  <a:pos x="61" y="25"/>
                </a:cxn>
                <a:cxn ang="0">
                  <a:pos x="78" y="17"/>
                </a:cxn>
                <a:cxn ang="0">
                  <a:pos x="95" y="8"/>
                </a:cxn>
                <a:cxn ang="0">
                  <a:pos x="112" y="0"/>
                </a:cxn>
                <a:cxn ang="0">
                  <a:pos x="131" y="0"/>
                </a:cxn>
                <a:cxn ang="0">
                  <a:pos x="144" y="0"/>
                </a:cxn>
                <a:cxn ang="0">
                  <a:pos x="161" y="0"/>
                </a:cxn>
                <a:cxn ang="0">
                  <a:pos x="177" y="0"/>
                </a:cxn>
                <a:cxn ang="0">
                  <a:pos x="196" y="0"/>
                </a:cxn>
                <a:cxn ang="0">
                  <a:pos x="215" y="4"/>
                </a:cxn>
                <a:cxn ang="0">
                  <a:pos x="234" y="8"/>
                </a:cxn>
                <a:cxn ang="0">
                  <a:pos x="251" y="13"/>
                </a:cxn>
                <a:cxn ang="0">
                  <a:pos x="268" y="19"/>
                </a:cxn>
                <a:cxn ang="0">
                  <a:pos x="281" y="27"/>
                </a:cxn>
                <a:cxn ang="0">
                  <a:pos x="296" y="40"/>
                </a:cxn>
                <a:cxn ang="0">
                  <a:pos x="306" y="59"/>
                </a:cxn>
                <a:cxn ang="0">
                  <a:pos x="306" y="82"/>
                </a:cxn>
                <a:cxn ang="0">
                  <a:pos x="298" y="101"/>
                </a:cxn>
                <a:cxn ang="0">
                  <a:pos x="283" y="118"/>
                </a:cxn>
                <a:cxn ang="0">
                  <a:pos x="264" y="133"/>
                </a:cxn>
                <a:cxn ang="0">
                  <a:pos x="245" y="145"/>
                </a:cxn>
                <a:cxn ang="0">
                  <a:pos x="224" y="156"/>
                </a:cxn>
                <a:cxn ang="0">
                  <a:pos x="207" y="166"/>
                </a:cxn>
                <a:cxn ang="0">
                  <a:pos x="196" y="177"/>
                </a:cxn>
                <a:cxn ang="0">
                  <a:pos x="186" y="188"/>
                </a:cxn>
                <a:cxn ang="0">
                  <a:pos x="180" y="188"/>
                </a:cxn>
                <a:cxn ang="0">
                  <a:pos x="169" y="177"/>
                </a:cxn>
                <a:cxn ang="0">
                  <a:pos x="158" y="177"/>
                </a:cxn>
                <a:cxn ang="0">
                  <a:pos x="152" y="190"/>
                </a:cxn>
                <a:cxn ang="0">
                  <a:pos x="150" y="205"/>
                </a:cxn>
                <a:cxn ang="0">
                  <a:pos x="150" y="221"/>
                </a:cxn>
                <a:cxn ang="0">
                  <a:pos x="154" y="234"/>
                </a:cxn>
                <a:cxn ang="0">
                  <a:pos x="158" y="251"/>
                </a:cxn>
                <a:cxn ang="0">
                  <a:pos x="158" y="259"/>
                </a:cxn>
                <a:cxn ang="0">
                  <a:pos x="146" y="280"/>
                </a:cxn>
                <a:cxn ang="0">
                  <a:pos x="133" y="293"/>
                </a:cxn>
                <a:cxn ang="0">
                  <a:pos x="116" y="302"/>
                </a:cxn>
                <a:cxn ang="0">
                  <a:pos x="97" y="304"/>
                </a:cxn>
                <a:cxn ang="0">
                  <a:pos x="78" y="302"/>
                </a:cxn>
                <a:cxn ang="0">
                  <a:pos x="68" y="301"/>
                </a:cxn>
                <a:cxn ang="0">
                  <a:pos x="34" y="291"/>
                </a:cxn>
              </a:cxnLst>
              <a:rect l="0" t="0" r="r" b="b"/>
              <a:pathLst>
                <a:path w="308" h="304">
                  <a:moveTo>
                    <a:pt x="34" y="291"/>
                  </a:moveTo>
                  <a:lnTo>
                    <a:pt x="32" y="287"/>
                  </a:lnTo>
                  <a:lnTo>
                    <a:pt x="30" y="283"/>
                  </a:lnTo>
                  <a:lnTo>
                    <a:pt x="26" y="276"/>
                  </a:lnTo>
                  <a:lnTo>
                    <a:pt x="23" y="266"/>
                  </a:lnTo>
                  <a:lnTo>
                    <a:pt x="21" y="259"/>
                  </a:lnTo>
                  <a:lnTo>
                    <a:pt x="17" y="253"/>
                  </a:lnTo>
                  <a:lnTo>
                    <a:pt x="15" y="245"/>
                  </a:lnTo>
                  <a:lnTo>
                    <a:pt x="13" y="240"/>
                  </a:lnTo>
                  <a:lnTo>
                    <a:pt x="9" y="232"/>
                  </a:lnTo>
                  <a:lnTo>
                    <a:pt x="7" y="223"/>
                  </a:lnTo>
                  <a:lnTo>
                    <a:pt x="5" y="215"/>
                  </a:lnTo>
                  <a:lnTo>
                    <a:pt x="5" y="209"/>
                  </a:lnTo>
                  <a:lnTo>
                    <a:pt x="4" y="200"/>
                  </a:lnTo>
                  <a:lnTo>
                    <a:pt x="2" y="190"/>
                  </a:lnTo>
                  <a:lnTo>
                    <a:pt x="0" y="183"/>
                  </a:lnTo>
                  <a:lnTo>
                    <a:pt x="0" y="175"/>
                  </a:lnTo>
                  <a:lnTo>
                    <a:pt x="0" y="166"/>
                  </a:lnTo>
                  <a:lnTo>
                    <a:pt x="0" y="158"/>
                  </a:lnTo>
                  <a:lnTo>
                    <a:pt x="0" y="148"/>
                  </a:lnTo>
                  <a:lnTo>
                    <a:pt x="0" y="141"/>
                  </a:lnTo>
                  <a:lnTo>
                    <a:pt x="0" y="131"/>
                  </a:lnTo>
                  <a:lnTo>
                    <a:pt x="0" y="124"/>
                  </a:lnTo>
                  <a:lnTo>
                    <a:pt x="0" y="116"/>
                  </a:lnTo>
                  <a:lnTo>
                    <a:pt x="0" y="108"/>
                  </a:lnTo>
                  <a:lnTo>
                    <a:pt x="0" y="101"/>
                  </a:lnTo>
                  <a:lnTo>
                    <a:pt x="4" y="93"/>
                  </a:lnTo>
                  <a:lnTo>
                    <a:pt x="4" y="86"/>
                  </a:lnTo>
                  <a:lnTo>
                    <a:pt x="7" y="82"/>
                  </a:lnTo>
                  <a:lnTo>
                    <a:pt x="11" y="69"/>
                  </a:lnTo>
                  <a:lnTo>
                    <a:pt x="21" y="57"/>
                  </a:lnTo>
                  <a:lnTo>
                    <a:pt x="26" y="50"/>
                  </a:lnTo>
                  <a:lnTo>
                    <a:pt x="36" y="42"/>
                  </a:lnTo>
                  <a:lnTo>
                    <a:pt x="43" y="34"/>
                  </a:lnTo>
                  <a:lnTo>
                    <a:pt x="51" y="29"/>
                  </a:lnTo>
                  <a:lnTo>
                    <a:pt x="61" y="25"/>
                  </a:lnTo>
                  <a:lnTo>
                    <a:pt x="70" y="21"/>
                  </a:lnTo>
                  <a:lnTo>
                    <a:pt x="78" y="17"/>
                  </a:lnTo>
                  <a:lnTo>
                    <a:pt x="87" y="11"/>
                  </a:lnTo>
                  <a:lnTo>
                    <a:pt x="95" y="8"/>
                  </a:lnTo>
                  <a:lnTo>
                    <a:pt x="104" y="4"/>
                  </a:lnTo>
                  <a:lnTo>
                    <a:pt x="112" y="0"/>
                  </a:lnTo>
                  <a:lnTo>
                    <a:pt x="125" y="0"/>
                  </a:lnTo>
                  <a:lnTo>
                    <a:pt x="131" y="0"/>
                  </a:lnTo>
                  <a:lnTo>
                    <a:pt x="137" y="0"/>
                  </a:lnTo>
                  <a:lnTo>
                    <a:pt x="144" y="0"/>
                  </a:lnTo>
                  <a:lnTo>
                    <a:pt x="154" y="0"/>
                  </a:lnTo>
                  <a:lnTo>
                    <a:pt x="161" y="0"/>
                  </a:lnTo>
                  <a:lnTo>
                    <a:pt x="169" y="0"/>
                  </a:lnTo>
                  <a:lnTo>
                    <a:pt x="177" y="0"/>
                  </a:lnTo>
                  <a:lnTo>
                    <a:pt x="186" y="0"/>
                  </a:lnTo>
                  <a:lnTo>
                    <a:pt x="196" y="0"/>
                  </a:lnTo>
                  <a:lnTo>
                    <a:pt x="205" y="2"/>
                  </a:lnTo>
                  <a:lnTo>
                    <a:pt x="215" y="4"/>
                  </a:lnTo>
                  <a:lnTo>
                    <a:pt x="226" y="6"/>
                  </a:lnTo>
                  <a:lnTo>
                    <a:pt x="234" y="8"/>
                  </a:lnTo>
                  <a:lnTo>
                    <a:pt x="241" y="10"/>
                  </a:lnTo>
                  <a:lnTo>
                    <a:pt x="251" y="13"/>
                  </a:lnTo>
                  <a:lnTo>
                    <a:pt x="260" y="17"/>
                  </a:lnTo>
                  <a:lnTo>
                    <a:pt x="268" y="19"/>
                  </a:lnTo>
                  <a:lnTo>
                    <a:pt x="275" y="23"/>
                  </a:lnTo>
                  <a:lnTo>
                    <a:pt x="281" y="27"/>
                  </a:lnTo>
                  <a:lnTo>
                    <a:pt x="289" y="32"/>
                  </a:lnTo>
                  <a:lnTo>
                    <a:pt x="296" y="40"/>
                  </a:lnTo>
                  <a:lnTo>
                    <a:pt x="304" y="50"/>
                  </a:lnTo>
                  <a:lnTo>
                    <a:pt x="306" y="59"/>
                  </a:lnTo>
                  <a:lnTo>
                    <a:pt x="308" y="70"/>
                  </a:lnTo>
                  <a:lnTo>
                    <a:pt x="306" y="82"/>
                  </a:lnTo>
                  <a:lnTo>
                    <a:pt x="302" y="91"/>
                  </a:lnTo>
                  <a:lnTo>
                    <a:pt x="298" y="101"/>
                  </a:lnTo>
                  <a:lnTo>
                    <a:pt x="293" y="110"/>
                  </a:lnTo>
                  <a:lnTo>
                    <a:pt x="283" y="118"/>
                  </a:lnTo>
                  <a:lnTo>
                    <a:pt x="273" y="126"/>
                  </a:lnTo>
                  <a:lnTo>
                    <a:pt x="264" y="133"/>
                  </a:lnTo>
                  <a:lnTo>
                    <a:pt x="254" y="139"/>
                  </a:lnTo>
                  <a:lnTo>
                    <a:pt x="245" y="145"/>
                  </a:lnTo>
                  <a:lnTo>
                    <a:pt x="234" y="150"/>
                  </a:lnTo>
                  <a:lnTo>
                    <a:pt x="224" y="156"/>
                  </a:lnTo>
                  <a:lnTo>
                    <a:pt x="216" y="162"/>
                  </a:lnTo>
                  <a:lnTo>
                    <a:pt x="207" y="166"/>
                  </a:lnTo>
                  <a:lnTo>
                    <a:pt x="201" y="171"/>
                  </a:lnTo>
                  <a:lnTo>
                    <a:pt x="196" y="177"/>
                  </a:lnTo>
                  <a:lnTo>
                    <a:pt x="192" y="183"/>
                  </a:lnTo>
                  <a:lnTo>
                    <a:pt x="186" y="188"/>
                  </a:lnTo>
                  <a:lnTo>
                    <a:pt x="184" y="192"/>
                  </a:lnTo>
                  <a:lnTo>
                    <a:pt x="180" y="188"/>
                  </a:lnTo>
                  <a:lnTo>
                    <a:pt x="177" y="183"/>
                  </a:lnTo>
                  <a:lnTo>
                    <a:pt x="169" y="177"/>
                  </a:lnTo>
                  <a:lnTo>
                    <a:pt x="163" y="175"/>
                  </a:lnTo>
                  <a:lnTo>
                    <a:pt x="158" y="177"/>
                  </a:lnTo>
                  <a:lnTo>
                    <a:pt x="154" y="186"/>
                  </a:lnTo>
                  <a:lnTo>
                    <a:pt x="152" y="190"/>
                  </a:lnTo>
                  <a:lnTo>
                    <a:pt x="150" y="198"/>
                  </a:lnTo>
                  <a:lnTo>
                    <a:pt x="150" y="205"/>
                  </a:lnTo>
                  <a:lnTo>
                    <a:pt x="150" y="215"/>
                  </a:lnTo>
                  <a:lnTo>
                    <a:pt x="150" y="221"/>
                  </a:lnTo>
                  <a:lnTo>
                    <a:pt x="152" y="226"/>
                  </a:lnTo>
                  <a:lnTo>
                    <a:pt x="154" y="234"/>
                  </a:lnTo>
                  <a:lnTo>
                    <a:pt x="156" y="242"/>
                  </a:lnTo>
                  <a:lnTo>
                    <a:pt x="158" y="251"/>
                  </a:lnTo>
                  <a:lnTo>
                    <a:pt x="159" y="255"/>
                  </a:lnTo>
                  <a:lnTo>
                    <a:pt x="158" y="259"/>
                  </a:lnTo>
                  <a:lnTo>
                    <a:pt x="152" y="272"/>
                  </a:lnTo>
                  <a:lnTo>
                    <a:pt x="146" y="280"/>
                  </a:lnTo>
                  <a:lnTo>
                    <a:pt x="140" y="287"/>
                  </a:lnTo>
                  <a:lnTo>
                    <a:pt x="133" y="293"/>
                  </a:lnTo>
                  <a:lnTo>
                    <a:pt x="127" y="301"/>
                  </a:lnTo>
                  <a:lnTo>
                    <a:pt x="116" y="302"/>
                  </a:lnTo>
                  <a:lnTo>
                    <a:pt x="106" y="304"/>
                  </a:lnTo>
                  <a:lnTo>
                    <a:pt x="97" y="304"/>
                  </a:lnTo>
                  <a:lnTo>
                    <a:pt x="87" y="304"/>
                  </a:lnTo>
                  <a:lnTo>
                    <a:pt x="78" y="302"/>
                  </a:lnTo>
                  <a:lnTo>
                    <a:pt x="72" y="302"/>
                  </a:lnTo>
                  <a:lnTo>
                    <a:pt x="68" y="301"/>
                  </a:lnTo>
                  <a:lnTo>
                    <a:pt x="34" y="291"/>
                  </a:lnTo>
                  <a:lnTo>
                    <a:pt x="34" y="291"/>
                  </a:lnTo>
                  <a:close/>
                </a:path>
              </a:pathLst>
            </a:custGeom>
            <a:solidFill>
              <a:srgbClr val="D99966"/>
            </a:solidFill>
            <a:ln w="9525">
              <a:noFill/>
              <a:round/>
            </a:ln>
          </p:spPr>
          <p:txBody>
            <a:bodyPr/>
            <a:lstStyle/>
            <a:p>
              <a:endParaRPr lang="en-US"/>
            </a:p>
          </p:txBody>
        </p:sp>
        <p:sp>
          <p:nvSpPr>
            <p:cNvPr id="607293" name="Freeform 61"/>
            <p:cNvSpPr/>
            <p:nvPr/>
          </p:nvSpPr>
          <p:spPr bwMode="auto">
            <a:xfrm>
              <a:off x="3488" y="1204"/>
              <a:ext cx="576" cy="562"/>
            </a:xfrm>
            <a:custGeom>
              <a:avLst/>
              <a:gdLst/>
              <a:ahLst/>
              <a:cxnLst>
                <a:cxn ang="0">
                  <a:pos x="673" y="40"/>
                </a:cxn>
                <a:cxn ang="0">
                  <a:pos x="656" y="32"/>
                </a:cxn>
                <a:cxn ang="0">
                  <a:pos x="622" y="21"/>
                </a:cxn>
                <a:cxn ang="0">
                  <a:pos x="574" y="11"/>
                </a:cxn>
                <a:cxn ang="0">
                  <a:pos x="517" y="4"/>
                </a:cxn>
                <a:cxn ang="0">
                  <a:pos x="453" y="0"/>
                </a:cxn>
                <a:cxn ang="0">
                  <a:pos x="386" y="8"/>
                </a:cxn>
                <a:cxn ang="0">
                  <a:pos x="318" y="28"/>
                </a:cxn>
                <a:cxn ang="0">
                  <a:pos x="249" y="61"/>
                </a:cxn>
                <a:cxn ang="0">
                  <a:pos x="187" y="105"/>
                </a:cxn>
                <a:cxn ang="0">
                  <a:pos x="133" y="156"/>
                </a:cxn>
                <a:cxn ang="0">
                  <a:pos x="86" y="215"/>
                </a:cxn>
                <a:cxn ang="0">
                  <a:pos x="48" y="276"/>
                </a:cxn>
                <a:cxn ang="0">
                  <a:pos x="21" y="338"/>
                </a:cxn>
                <a:cxn ang="0">
                  <a:pos x="4" y="401"/>
                </a:cxn>
                <a:cxn ang="0">
                  <a:pos x="0" y="462"/>
                </a:cxn>
                <a:cxn ang="0">
                  <a:pos x="10" y="517"/>
                </a:cxn>
                <a:cxn ang="0">
                  <a:pos x="29" y="567"/>
                </a:cxn>
                <a:cxn ang="0">
                  <a:pos x="61" y="612"/>
                </a:cxn>
                <a:cxn ang="0">
                  <a:pos x="105" y="652"/>
                </a:cxn>
                <a:cxn ang="0">
                  <a:pos x="154" y="684"/>
                </a:cxn>
                <a:cxn ang="0">
                  <a:pos x="209" y="709"/>
                </a:cxn>
                <a:cxn ang="0">
                  <a:pos x="268" y="724"/>
                </a:cxn>
                <a:cxn ang="0">
                  <a:pos x="331" y="734"/>
                </a:cxn>
                <a:cxn ang="0">
                  <a:pos x="394" y="736"/>
                </a:cxn>
                <a:cxn ang="0">
                  <a:pos x="457" y="728"/>
                </a:cxn>
                <a:cxn ang="0">
                  <a:pos x="517" y="715"/>
                </a:cxn>
                <a:cxn ang="0">
                  <a:pos x="576" y="696"/>
                </a:cxn>
                <a:cxn ang="0">
                  <a:pos x="637" y="673"/>
                </a:cxn>
                <a:cxn ang="0">
                  <a:pos x="692" y="646"/>
                </a:cxn>
                <a:cxn ang="0">
                  <a:pos x="746" y="616"/>
                </a:cxn>
                <a:cxn ang="0">
                  <a:pos x="795" y="586"/>
                </a:cxn>
                <a:cxn ang="0">
                  <a:pos x="841" y="555"/>
                </a:cxn>
                <a:cxn ang="0">
                  <a:pos x="881" y="523"/>
                </a:cxn>
                <a:cxn ang="0">
                  <a:pos x="915" y="491"/>
                </a:cxn>
                <a:cxn ang="0">
                  <a:pos x="943" y="458"/>
                </a:cxn>
                <a:cxn ang="0">
                  <a:pos x="964" y="424"/>
                </a:cxn>
                <a:cxn ang="0">
                  <a:pos x="976" y="388"/>
                </a:cxn>
                <a:cxn ang="0">
                  <a:pos x="977" y="346"/>
                </a:cxn>
                <a:cxn ang="0">
                  <a:pos x="968" y="302"/>
                </a:cxn>
                <a:cxn ang="0">
                  <a:pos x="945" y="255"/>
                </a:cxn>
                <a:cxn ang="0">
                  <a:pos x="911" y="209"/>
                </a:cxn>
                <a:cxn ang="0">
                  <a:pos x="865" y="167"/>
                </a:cxn>
                <a:cxn ang="0">
                  <a:pos x="820" y="129"/>
                </a:cxn>
                <a:cxn ang="0">
                  <a:pos x="772" y="97"/>
                </a:cxn>
                <a:cxn ang="0">
                  <a:pos x="730" y="70"/>
                </a:cxn>
                <a:cxn ang="0">
                  <a:pos x="698" y="51"/>
                </a:cxn>
                <a:cxn ang="0">
                  <a:pos x="679" y="42"/>
                </a:cxn>
                <a:cxn ang="0">
                  <a:pos x="677" y="42"/>
                </a:cxn>
              </a:cxnLst>
              <a:rect l="0" t="0" r="r" b="b"/>
              <a:pathLst>
                <a:path w="979" h="736">
                  <a:moveTo>
                    <a:pt x="677" y="42"/>
                  </a:moveTo>
                  <a:lnTo>
                    <a:pt x="673" y="40"/>
                  </a:lnTo>
                  <a:lnTo>
                    <a:pt x="668" y="36"/>
                  </a:lnTo>
                  <a:lnTo>
                    <a:pt x="656" y="32"/>
                  </a:lnTo>
                  <a:lnTo>
                    <a:pt x="641" y="28"/>
                  </a:lnTo>
                  <a:lnTo>
                    <a:pt x="622" y="21"/>
                  </a:lnTo>
                  <a:lnTo>
                    <a:pt x="601" y="17"/>
                  </a:lnTo>
                  <a:lnTo>
                    <a:pt x="574" y="11"/>
                  </a:lnTo>
                  <a:lnTo>
                    <a:pt x="550" y="8"/>
                  </a:lnTo>
                  <a:lnTo>
                    <a:pt x="517" y="4"/>
                  </a:lnTo>
                  <a:lnTo>
                    <a:pt x="487" y="0"/>
                  </a:lnTo>
                  <a:lnTo>
                    <a:pt x="453" y="0"/>
                  </a:lnTo>
                  <a:lnTo>
                    <a:pt x="420" y="4"/>
                  </a:lnTo>
                  <a:lnTo>
                    <a:pt x="386" y="8"/>
                  </a:lnTo>
                  <a:lnTo>
                    <a:pt x="352" y="17"/>
                  </a:lnTo>
                  <a:lnTo>
                    <a:pt x="318" y="28"/>
                  </a:lnTo>
                  <a:lnTo>
                    <a:pt x="284" y="44"/>
                  </a:lnTo>
                  <a:lnTo>
                    <a:pt x="249" y="61"/>
                  </a:lnTo>
                  <a:lnTo>
                    <a:pt x="219" y="82"/>
                  </a:lnTo>
                  <a:lnTo>
                    <a:pt x="187" y="105"/>
                  </a:lnTo>
                  <a:lnTo>
                    <a:pt x="160" y="129"/>
                  </a:lnTo>
                  <a:lnTo>
                    <a:pt x="133" y="156"/>
                  </a:lnTo>
                  <a:lnTo>
                    <a:pt x="109" y="184"/>
                  </a:lnTo>
                  <a:lnTo>
                    <a:pt x="86" y="215"/>
                  </a:lnTo>
                  <a:lnTo>
                    <a:pt x="67" y="245"/>
                  </a:lnTo>
                  <a:lnTo>
                    <a:pt x="48" y="276"/>
                  </a:lnTo>
                  <a:lnTo>
                    <a:pt x="33" y="306"/>
                  </a:lnTo>
                  <a:lnTo>
                    <a:pt x="21" y="338"/>
                  </a:lnTo>
                  <a:lnTo>
                    <a:pt x="12" y="371"/>
                  </a:lnTo>
                  <a:lnTo>
                    <a:pt x="4" y="401"/>
                  </a:lnTo>
                  <a:lnTo>
                    <a:pt x="0" y="432"/>
                  </a:lnTo>
                  <a:lnTo>
                    <a:pt x="0" y="462"/>
                  </a:lnTo>
                  <a:lnTo>
                    <a:pt x="4" y="492"/>
                  </a:lnTo>
                  <a:lnTo>
                    <a:pt x="10" y="517"/>
                  </a:lnTo>
                  <a:lnTo>
                    <a:pt x="19" y="544"/>
                  </a:lnTo>
                  <a:lnTo>
                    <a:pt x="29" y="567"/>
                  </a:lnTo>
                  <a:lnTo>
                    <a:pt x="46" y="591"/>
                  </a:lnTo>
                  <a:lnTo>
                    <a:pt x="61" y="612"/>
                  </a:lnTo>
                  <a:lnTo>
                    <a:pt x="82" y="633"/>
                  </a:lnTo>
                  <a:lnTo>
                    <a:pt x="105" y="652"/>
                  </a:lnTo>
                  <a:lnTo>
                    <a:pt x="130" y="669"/>
                  </a:lnTo>
                  <a:lnTo>
                    <a:pt x="154" y="684"/>
                  </a:lnTo>
                  <a:lnTo>
                    <a:pt x="183" y="696"/>
                  </a:lnTo>
                  <a:lnTo>
                    <a:pt x="209" y="709"/>
                  </a:lnTo>
                  <a:lnTo>
                    <a:pt x="240" y="719"/>
                  </a:lnTo>
                  <a:lnTo>
                    <a:pt x="268" y="724"/>
                  </a:lnTo>
                  <a:lnTo>
                    <a:pt x="299" y="730"/>
                  </a:lnTo>
                  <a:lnTo>
                    <a:pt x="331" y="734"/>
                  </a:lnTo>
                  <a:lnTo>
                    <a:pt x="363" y="736"/>
                  </a:lnTo>
                  <a:lnTo>
                    <a:pt x="394" y="736"/>
                  </a:lnTo>
                  <a:lnTo>
                    <a:pt x="424" y="734"/>
                  </a:lnTo>
                  <a:lnTo>
                    <a:pt x="457" y="728"/>
                  </a:lnTo>
                  <a:lnTo>
                    <a:pt x="487" y="724"/>
                  </a:lnTo>
                  <a:lnTo>
                    <a:pt x="517" y="715"/>
                  </a:lnTo>
                  <a:lnTo>
                    <a:pt x="548" y="707"/>
                  </a:lnTo>
                  <a:lnTo>
                    <a:pt x="576" y="696"/>
                  </a:lnTo>
                  <a:lnTo>
                    <a:pt x="609" y="686"/>
                  </a:lnTo>
                  <a:lnTo>
                    <a:pt x="637" y="673"/>
                  </a:lnTo>
                  <a:lnTo>
                    <a:pt x="666" y="660"/>
                  </a:lnTo>
                  <a:lnTo>
                    <a:pt x="692" y="646"/>
                  </a:lnTo>
                  <a:lnTo>
                    <a:pt x="719" y="631"/>
                  </a:lnTo>
                  <a:lnTo>
                    <a:pt x="746" y="616"/>
                  </a:lnTo>
                  <a:lnTo>
                    <a:pt x="770" y="601"/>
                  </a:lnTo>
                  <a:lnTo>
                    <a:pt x="795" y="586"/>
                  </a:lnTo>
                  <a:lnTo>
                    <a:pt x="820" y="570"/>
                  </a:lnTo>
                  <a:lnTo>
                    <a:pt x="841" y="555"/>
                  </a:lnTo>
                  <a:lnTo>
                    <a:pt x="862" y="538"/>
                  </a:lnTo>
                  <a:lnTo>
                    <a:pt x="881" y="523"/>
                  </a:lnTo>
                  <a:lnTo>
                    <a:pt x="900" y="508"/>
                  </a:lnTo>
                  <a:lnTo>
                    <a:pt x="915" y="491"/>
                  </a:lnTo>
                  <a:lnTo>
                    <a:pt x="932" y="475"/>
                  </a:lnTo>
                  <a:lnTo>
                    <a:pt x="943" y="458"/>
                  </a:lnTo>
                  <a:lnTo>
                    <a:pt x="957" y="443"/>
                  </a:lnTo>
                  <a:lnTo>
                    <a:pt x="964" y="424"/>
                  </a:lnTo>
                  <a:lnTo>
                    <a:pt x="972" y="407"/>
                  </a:lnTo>
                  <a:lnTo>
                    <a:pt x="976" y="388"/>
                  </a:lnTo>
                  <a:lnTo>
                    <a:pt x="979" y="369"/>
                  </a:lnTo>
                  <a:lnTo>
                    <a:pt x="977" y="346"/>
                  </a:lnTo>
                  <a:lnTo>
                    <a:pt x="976" y="325"/>
                  </a:lnTo>
                  <a:lnTo>
                    <a:pt x="968" y="302"/>
                  </a:lnTo>
                  <a:lnTo>
                    <a:pt x="960" y="279"/>
                  </a:lnTo>
                  <a:lnTo>
                    <a:pt x="945" y="255"/>
                  </a:lnTo>
                  <a:lnTo>
                    <a:pt x="930" y="232"/>
                  </a:lnTo>
                  <a:lnTo>
                    <a:pt x="911" y="209"/>
                  </a:lnTo>
                  <a:lnTo>
                    <a:pt x="890" y="188"/>
                  </a:lnTo>
                  <a:lnTo>
                    <a:pt x="865" y="167"/>
                  </a:lnTo>
                  <a:lnTo>
                    <a:pt x="843" y="148"/>
                  </a:lnTo>
                  <a:lnTo>
                    <a:pt x="820" y="129"/>
                  </a:lnTo>
                  <a:lnTo>
                    <a:pt x="795" y="114"/>
                  </a:lnTo>
                  <a:lnTo>
                    <a:pt x="772" y="97"/>
                  </a:lnTo>
                  <a:lnTo>
                    <a:pt x="751" y="82"/>
                  </a:lnTo>
                  <a:lnTo>
                    <a:pt x="730" y="70"/>
                  </a:lnTo>
                  <a:lnTo>
                    <a:pt x="713" y="61"/>
                  </a:lnTo>
                  <a:lnTo>
                    <a:pt x="698" y="51"/>
                  </a:lnTo>
                  <a:lnTo>
                    <a:pt x="687" y="46"/>
                  </a:lnTo>
                  <a:lnTo>
                    <a:pt x="679" y="42"/>
                  </a:lnTo>
                  <a:lnTo>
                    <a:pt x="677" y="42"/>
                  </a:lnTo>
                  <a:lnTo>
                    <a:pt x="677" y="42"/>
                  </a:lnTo>
                  <a:close/>
                </a:path>
              </a:pathLst>
            </a:custGeom>
            <a:solidFill>
              <a:srgbClr val="D9E0E6"/>
            </a:solidFill>
            <a:ln w="9525">
              <a:noFill/>
              <a:round/>
            </a:ln>
          </p:spPr>
          <p:txBody>
            <a:bodyPr/>
            <a:lstStyle/>
            <a:p>
              <a:endParaRPr lang="en-US"/>
            </a:p>
          </p:txBody>
        </p:sp>
        <p:sp>
          <p:nvSpPr>
            <p:cNvPr id="607294" name="Freeform 62"/>
            <p:cNvSpPr/>
            <p:nvPr/>
          </p:nvSpPr>
          <p:spPr bwMode="auto">
            <a:xfrm>
              <a:off x="3625" y="1424"/>
              <a:ext cx="171" cy="238"/>
            </a:xfrm>
            <a:custGeom>
              <a:avLst/>
              <a:gdLst/>
              <a:ahLst/>
              <a:cxnLst>
                <a:cxn ang="0">
                  <a:pos x="166" y="460"/>
                </a:cxn>
                <a:cxn ang="0">
                  <a:pos x="158" y="455"/>
                </a:cxn>
                <a:cxn ang="0">
                  <a:pos x="141" y="439"/>
                </a:cxn>
                <a:cxn ang="0">
                  <a:pos x="116" y="413"/>
                </a:cxn>
                <a:cxn ang="0">
                  <a:pos x="88" y="382"/>
                </a:cxn>
                <a:cxn ang="0">
                  <a:pos x="57" y="344"/>
                </a:cxn>
                <a:cxn ang="0">
                  <a:pos x="31" y="306"/>
                </a:cxn>
                <a:cxn ang="0">
                  <a:pos x="10" y="264"/>
                </a:cxn>
                <a:cxn ang="0">
                  <a:pos x="0" y="225"/>
                </a:cxn>
                <a:cxn ang="0">
                  <a:pos x="0" y="181"/>
                </a:cxn>
                <a:cxn ang="0">
                  <a:pos x="12" y="141"/>
                </a:cxn>
                <a:cxn ang="0">
                  <a:pos x="33" y="103"/>
                </a:cxn>
                <a:cxn ang="0">
                  <a:pos x="59" y="71"/>
                </a:cxn>
                <a:cxn ang="0">
                  <a:pos x="90" y="42"/>
                </a:cxn>
                <a:cxn ang="0">
                  <a:pos x="128" y="19"/>
                </a:cxn>
                <a:cxn ang="0">
                  <a:pos x="168" y="6"/>
                </a:cxn>
                <a:cxn ang="0">
                  <a:pos x="211" y="0"/>
                </a:cxn>
                <a:cxn ang="0">
                  <a:pos x="251" y="4"/>
                </a:cxn>
                <a:cxn ang="0">
                  <a:pos x="293" y="19"/>
                </a:cxn>
                <a:cxn ang="0">
                  <a:pos x="331" y="42"/>
                </a:cxn>
                <a:cxn ang="0">
                  <a:pos x="363" y="74"/>
                </a:cxn>
                <a:cxn ang="0">
                  <a:pos x="390" y="110"/>
                </a:cxn>
                <a:cxn ang="0">
                  <a:pos x="409" y="150"/>
                </a:cxn>
                <a:cxn ang="0">
                  <a:pos x="420" y="194"/>
                </a:cxn>
                <a:cxn ang="0">
                  <a:pos x="420" y="236"/>
                </a:cxn>
                <a:cxn ang="0">
                  <a:pos x="409" y="276"/>
                </a:cxn>
                <a:cxn ang="0">
                  <a:pos x="392" y="312"/>
                </a:cxn>
                <a:cxn ang="0">
                  <a:pos x="367" y="348"/>
                </a:cxn>
                <a:cxn ang="0">
                  <a:pos x="343" y="379"/>
                </a:cxn>
                <a:cxn ang="0">
                  <a:pos x="320" y="403"/>
                </a:cxn>
                <a:cxn ang="0">
                  <a:pos x="299" y="422"/>
                </a:cxn>
                <a:cxn ang="0">
                  <a:pos x="285" y="434"/>
                </a:cxn>
                <a:cxn ang="0">
                  <a:pos x="282" y="439"/>
                </a:cxn>
                <a:cxn ang="0">
                  <a:pos x="166" y="582"/>
                </a:cxn>
              </a:cxnLst>
              <a:rect l="0" t="0" r="r" b="b"/>
              <a:pathLst>
                <a:path w="420" h="582">
                  <a:moveTo>
                    <a:pt x="166" y="582"/>
                  </a:moveTo>
                  <a:lnTo>
                    <a:pt x="166" y="460"/>
                  </a:lnTo>
                  <a:lnTo>
                    <a:pt x="162" y="458"/>
                  </a:lnTo>
                  <a:lnTo>
                    <a:pt x="158" y="455"/>
                  </a:lnTo>
                  <a:lnTo>
                    <a:pt x="150" y="447"/>
                  </a:lnTo>
                  <a:lnTo>
                    <a:pt x="141" y="439"/>
                  </a:lnTo>
                  <a:lnTo>
                    <a:pt x="128" y="426"/>
                  </a:lnTo>
                  <a:lnTo>
                    <a:pt x="116" y="413"/>
                  </a:lnTo>
                  <a:lnTo>
                    <a:pt x="101" y="398"/>
                  </a:lnTo>
                  <a:lnTo>
                    <a:pt x="88" y="382"/>
                  </a:lnTo>
                  <a:lnTo>
                    <a:pt x="73" y="363"/>
                  </a:lnTo>
                  <a:lnTo>
                    <a:pt x="57" y="344"/>
                  </a:lnTo>
                  <a:lnTo>
                    <a:pt x="42" y="325"/>
                  </a:lnTo>
                  <a:lnTo>
                    <a:pt x="31" y="306"/>
                  </a:lnTo>
                  <a:lnTo>
                    <a:pt x="19" y="285"/>
                  </a:lnTo>
                  <a:lnTo>
                    <a:pt x="10" y="264"/>
                  </a:lnTo>
                  <a:lnTo>
                    <a:pt x="4" y="244"/>
                  </a:lnTo>
                  <a:lnTo>
                    <a:pt x="0" y="225"/>
                  </a:lnTo>
                  <a:lnTo>
                    <a:pt x="0" y="202"/>
                  </a:lnTo>
                  <a:lnTo>
                    <a:pt x="0" y="181"/>
                  </a:lnTo>
                  <a:lnTo>
                    <a:pt x="4" y="160"/>
                  </a:lnTo>
                  <a:lnTo>
                    <a:pt x="12" y="141"/>
                  </a:lnTo>
                  <a:lnTo>
                    <a:pt x="21" y="122"/>
                  </a:lnTo>
                  <a:lnTo>
                    <a:pt x="33" y="103"/>
                  </a:lnTo>
                  <a:lnTo>
                    <a:pt x="44" y="86"/>
                  </a:lnTo>
                  <a:lnTo>
                    <a:pt x="59" y="71"/>
                  </a:lnTo>
                  <a:lnTo>
                    <a:pt x="73" y="55"/>
                  </a:lnTo>
                  <a:lnTo>
                    <a:pt x="90" y="42"/>
                  </a:lnTo>
                  <a:lnTo>
                    <a:pt x="109" y="29"/>
                  </a:lnTo>
                  <a:lnTo>
                    <a:pt x="128" y="19"/>
                  </a:lnTo>
                  <a:lnTo>
                    <a:pt x="147" y="10"/>
                  </a:lnTo>
                  <a:lnTo>
                    <a:pt x="168" y="6"/>
                  </a:lnTo>
                  <a:lnTo>
                    <a:pt x="189" y="0"/>
                  </a:lnTo>
                  <a:lnTo>
                    <a:pt x="211" y="0"/>
                  </a:lnTo>
                  <a:lnTo>
                    <a:pt x="230" y="0"/>
                  </a:lnTo>
                  <a:lnTo>
                    <a:pt x="251" y="4"/>
                  </a:lnTo>
                  <a:lnTo>
                    <a:pt x="272" y="10"/>
                  </a:lnTo>
                  <a:lnTo>
                    <a:pt x="293" y="19"/>
                  </a:lnTo>
                  <a:lnTo>
                    <a:pt x="310" y="29"/>
                  </a:lnTo>
                  <a:lnTo>
                    <a:pt x="331" y="42"/>
                  </a:lnTo>
                  <a:lnTo>
                    <a:pt x="346" y="57"/>
                  </a:lnTo>
                  <a:lnTo>
                    <a:pt x="363" y="74"/>
                  </a:lnTo>
                  <a:lnTo>
                    <a:pt x="377" y="91"/>
                  </a:lnTo>
                  <a:lnTo>
                    <a:pt x="390" y="110"/>
                  </a:lnTo>
                  <a:lnTo>
                    <a:pt x="400" y="131"/>
                  </a:lnTo>
                  <a:lnTo>
                    <a:pt x="409" y="150"/>
                  </a:lnTo>
                  <a:lnTo>
                    <a:pt x="417" y="171"/>
                  </a:lnTo>
                  <a:lnTo>
                    <a:pt x="420" y="194"/>
                  </a:lnTo>
                  <a:lnTo>
                    <a:pt x="420" y="215"/>
                  </a:lnTo>
                  <a:lnTo>
                    <a:pt x="420" y="236"/>
                  </a:lnTo>
                  <a:lnTo>
                    <a:pt x="417" y="257"/>
                  </a:lnTo>
                  <a:lnTo>
                    <a:pt x="409" y="276"/>
                  </a:lnTo>
                  <a:lnTo>
                    <a:pt x="400" y="293"/>
                  </a:lnTo>
                  <a:lnTo>
                    <a:pt x="392" y="312"/>
                  </a:lnTo>
                  <a:lnTo>
                    <a:pt x="381" y="329"/>
                  </a:lnTo>
                  <a:lnTo>
                    <a:pt x="367" y="348"/>
                  </a:lnTo>
                  <a:lnTo>
                    <a:pt x="356" y="363"/>
                  </a:lnTo>
                  <a:lnTo>
                    <a:pt x="343" y="379"/>
                  </a:lnTo>
                  <a:lnTo>
                    <a:pt x="331" y="390"/>
                  </a:lnTo>
                  <a:lnTo>
                    <a:pt x="320" y="403"/>
                  </a:lnTo>
                  <a:lnTo>
                    <a:pt x="306" y="415"/>
                  </a:lnTo>
                  <a:lnTo>
                    <a:pt x="299" y="422"/>
                  </a:lnTo>
                  <a:lnTo>
                    <a:pt x="291" y="430"/>
                  </a:lnTo>
                  <a:lnTo>
                    <a:pt x="285" y="434"/>
                  </a:lnTo>
                  <a:lnTo>
                    <a:pt x="282" y="437"/>
                  </a:lnTo>
                  <a:lnTo>
                    <a:pt x="282" y="439"/>
                  </a:lnTo>
                  <a:lnTo>
                    <a:pt x="276" y="576"/>
                  </a:lnTo>
                  <a:lnTo>
                    <a:pt x="166" y="582"/>
                  </a:lnTo>
                  <a:lnTo>
                    <a:pt x="166" y="582"/>
                  </a:lnTo>
                  <a:close/>
                </a:path>
              </a:pathLst>
            </a:custGeom>
            <a:solidFill>
              <a:srgbClr val="FFFF85"/>
            </a:solidFill>
            <a:ln w="9525">
              <a:noFill/>
              <a:round/>
            </a:ln>
          </p:spPr>
          <p:txBody>
            <a:bodyPr/>
            <a:lstStyle/>
            <a:p>
              <a:endParaRPr lang="en-US"/>
            </a:p>
          </p:txBody>
        </p:sp>
        <p:sp>
          <p:nvSpPr>
            <p:cNvPr id="607295" name="Freeform 63"/>
            <p:cNvSpPr/>
            <p:nvPr/>
          </p:nvSpPr>
          <p:spPr bwMode="auto">
            <a:xfrm>
              <a:off x="3681" y="1624"/>
              <a:ext cx="67" cy="59"/>
            </a:xfrm>
            <a:custGeom>
              <a:avLst/>
              <a:gdLst/>
              <a:ahLst/>
              <a:cxnLst>
                <a:cxn ang="0">
                  <a:pos x="17" y="0"/>
                </a:cxn>
                <a:cxn ang="0">
                  <a:pos x="156" y="0"/>
                </a:cxn>
                <a:cxn ang="0">
                  <a:pos x="156" y="21"/>
                </a:cxn>
                <a:cxn ang="0">
                  <a:pos x="164" y="61"/>
                </a:cxn>
                <a:cxn ang="0">
                  <a:pos x="156" y="89"/>
                </a:cxn>
                <a:cxn ang="0">
                  <a:pos x="164" y="121"/>
                </a:cxn>
                <a:cxn ang="0">
                  <a:pos x="145" y="144"/>
                </a:cxn>
                <a:cxn ang="0">
                  <a:pos x="19" y="139"/>
                </a:cxn>
                <a:cxn ang="0">
                  <a:pos x="0" y="125"/>
                </a:cxn>
                <a:cxn ang="0">
                  <a:pos x="13" y="101"/>
                </a:cxn>
                <a:cxn ang="0">
                  <a:pos x="4" y="64"/>
                </a:cxn>
                <a:cxn ang="0">
                  <a:pos x="17" y="32"/>
                </a:cxn>
                <a:cxn ang="0">
                  <a:pos x="17" y="0"/>
                </a:cxn>
                <a:cxn ang="0">
                  <a:pos x="17" y="0"/>
                </a:cxn>
              </a:cxnLst>
              <a:rect l="0" t="0" r="r" b="b"/>
              <a:pathLst>
                <a:path w="164" h="144">
                  <a:moveTo>
                    <a:pt x="17" y="0"/>
                  </a:moveTo>
                  <a:lnTo>
                    <a:pt x="156" y="0"/>
                  </a:lnTo>
                  <a:lnTo>
                    <a:pt x="156" y="21"/>
                  </a:lnTo>
                  <a:lnTo>
                    <a:pt x="164" y="61"/>
                  </a:lnTo>
                  <a:lnTo>
                    <a:pt x="156" y="89"/>
                  </a:lnTo>
                  <a:lnTo>
                    <a:pt x="164" y="121"/>
                  </a:lnTo>
                  <a:lnTo>
                    <a:pt x="145" y="144"/>
                  </a:lnTo>
                  <a:lnTo>
                    <a:pt x="19" y="139"/>
                  </a:lnTo>
                  <a:lnTo>
                    <a:pt x="0" y="125"/>
                  </a:lnTo>
                  <a:lnTo>
                    <a:pt x="13" y="101"/>
                  </a:lnTo>
                  <a:lnTo>
                    <a:pt x="4" y="64"/>
                  </a:lnTo>
                  <a:lnTo>
                    <a:pt x="17" y="32"/>
                  </a:lnTo>
                  <a:lnTo>
                    <a:pt x="17" y="0"/>
                  </a:lnTo>
                  <a:lnTo>
                    <a:pt x="17" y="0"/>
                  </a:lnTo>
                  <a:close/>
                </a:path>
              </a:pathLst>
            </a:custGeom>
            <a:solidFill>
              <a:srgbClr val="FFA64D"/>
            </a:solidFill>
            <a:ln w="9525">
              <a:noFill/>
              <a:round/>
            </a:ln>
          </p:spPr>
          <p:txBody>
            <a:bodyPr/>
            <a:lstStyle/>
            <a:p>
              <a:endParaRPr lang="en-US"/>
            </a:p>
          </p:txBody>
        </p:sp>
        <p:sp>
          <p:nvSpPr>
            <p:cNvPr id="607296" name="Freeform 64"/>
            <p:cNvSpPr/>
            <p:nvPr/>
          </p:nvSpPr>
          <p:spPr bwMode="auto">
            <a:xfrm>
              <a:off x="3690" y="1627"/>
              <a:ext cx="43" cy="10"/>
            </a:xfrm>
            <a:custGeom>
              <a:avLst/>
              <a:gdLst/>
              <a:ahLst/>
              <a:cxnLst>
                <a:cxn ang="0">
                  <a:pos x="0" y="0"/>
                </a:cxn>
                <a:cxn ang="0">
                  <a:pos x="104" y="8"/>
                </a:cxn>
                <a:cxn ang="0">
                  <a:pos x="76" y="17"/>
                </a:cxn>
                <a:cxn ang="0">
                  <a:pos x="4" y="25"/>
                </a:cxn>
                <a:cxn ang="0">
                  <a:pos x="0" y="0"/>
                </a:cxn>
                <a:cxn ang="0">
                  <a:pos x="0" y="0"/>
                </a:cxn>
              </a:cxnLst>
              <a:rect l="0" t="0" r="r" b="b"/>
              <a:pathLst>
                <a:path w="104" h="25">
                  <a:moveTo>
                    <a:pt x="0" y="0"/>
                  </a:moveTo>
                  <a:lnTo>
                    <a:pt x="104" y="8"/>
                  </a:lnTo>
                  <a:lnTo>
                    <a:pt x="76" y="17"/>
                  </a:lnTo>
                  <a:lnTo>
                    <a:pt x="4" y="25"/>
                  </a:lnTo>
                  <a:lnTo>
                    <a:pt x="0" y="0"/>
                  </a:lnTo>
                  <a:lnTo>
                    <a:pt x="0" y="0"/>
                  </a:lnTo>
                  <a:close/>
                </a:path>
              </a:pathLst>
            </a:custGeom>
            <a:solidFill>
              <a:srgbClr val="E68033"/>
            </a:solidFill>
            <a:ln w="9525">
              <a:noFill/>
              <a:round/>
            </a:ln>
          </p:spPr>
          <p:txBody>
            <a:bodyPr/>
            <a:lstStyle/>
            <a:p>
              <a:endParaRPr lang="en-US"/>
            </a:p>
          </p:txBody>
        </p:sp>
        <p:sp>
          <p:nvSpPr>
            <p:cNvPr id="607297" name="Freeform 65"/>
            <p:cNvSpPr/>
            <p:nvPr/>
          </p:nvSpPr>
          <p:spPr bwMode="auto">
            <a:xfrm>
              <a:off x="3689" y="1639"/>
              <a:ext cx="54" cy="23"/>
            </a:xfrm>
            <a:custGeom>
              <a:avLst/>
              <a:gdLst/>
              <a:ahLst/>
              <a:cxnLst>
                <a:cxn ang="0">
                  <a:pos x="0" y="21"/>
                </a:cxn>
                <a:cxn ang="0">
                  <a:pos x="59" y="13"/>
                </a:cxn>
                <a:cxn ang="0">
                  <a:pos x="128" y="0"/>
                </a:cxn>
                <a:cxn ang="0">
                  <a:pos x="135" y="13"/>
                </a:cxn>
                <a:cxn ang="0">
                  <a:pos x="63" y="55"/>
                </a:cxn>
                <a:cxn ang="0">
                  <a:pos x="2" y="57"/>
                </a:cxn>
                <a:cxn ang="0">
                  <a:pos x="0" y="21"/>
                </a:cxn>
                <a:cxn ang="0">
                  <a:pos x="0" y="21"/>
                </a:cxn>
              </a:cxnLst>
              <a:rect l="0" t="0" r="r" b="b"/>
              <a:pathLst>
                <a:path w="135" h="57">
                  <a:moveTo>
                    <a:pt x="0" y="21"/>
                  </a:moveTo>
                  <a:lnTo>
                    <a:pt x="59" y="13"/>
                  </a:lnTo>
                  <a:lnTo>
                    <a:pt x="128" y="0"/>
                  </a:lnTo>
                  <a:lnTo>
                    <a:pt x="135" y="13"/>
                  </a:lnTo>
                  <a:lnTo>
                    <a:pt x="63" y="55"/>
                  </a:lnTo>
                  <a:lnTo>
                    <a:pt x="2" y="57"/>
                  </a:lnTo>
                  <a:lnTo>
                    <a:pt x="0" y="21"/>
                  </a:lnTo>
                  <a:lnTo>
                    <a:pt x="0" y="21"/>
                  </a:lnTo>
                  <a:close/>
                </a:path>
              </a:pathLst>
            </a:custGeom>
            <a:solidFill>
              <a:srgbClr val="E68033"/>
            </a:solidFill>
            <a:ln w="9525">
              <a:noFill/>
              <a:round/>
            </a:ln>
          </p:spPr>
          <p:txBody>
            <a:bodyPr/>
            <a:lstStyle/>
            <a:p>
              <a:endParaRPr lang="en-US"/>
            </a:p>
          </p:txBody>
        </p:sp>
        <p:sp>
          <p:nvSpPr>
            <p:cNvPr id="607298" name="Freeform 66"/>
            <p:cNvSpPr/>
            <p:nvPr/>
          </p:nvSpPr>
          <p:spPr bwMode="auto">
            <a:xfrm>
              <a:off x="3689" y="1666"/>
              <a:ext cx="50" cy="11"/>
            </a:xfrm>
            <a:custGeom>
              <a:avLst/>
              <a:gdLst/>
              <a:ahLst/>
              <a:cxnLst>
                <a:cxn ang="0">
                  <a:pos x="0" y="21"/>
                </a:cxn>
                <a:cxn ang="0">
                  <a:pos x="93" y="0"/>
                </a:cxn>
                <a:cxn ang="0">
                  <a:pos x="124" y="12"/>
                </a:cxn>
                <a:cxn ang="0">
                  <a:pos x="93" y="27"/>
                </a:cxn>
                <a:cxn ang="0">
                  <a:pos x="0" y="21"/>
                </a:cxn>
                <a:cxn ang="0">
                  <a:pos x="0" y="21"/>
                </a:cxn>
              </a:cxnLst>
              <a:rect l="0" t="0" r="r" b="b"/>
              <a:pathLst>
                <a:path w="124" h="27">
                  <a:moveTo>
                    <a:pt x="0" y="21"/>
                  </a:moveTo>
                  <a:lnTo>
                    <a:pt x="93" y="0"/>
                  </a:lnTo>
                  <a:lnTo>
                    <a:pt x="124" y="12"/>
                  </a:lnTo>
                  <a:lnTo>
                    <a:pt x="93" y="27"/>
                  </a:lnTo>
                  <a:lnTo>
                    <a:pt x="0" y="21"/>
                  </a:lnTo>
                  <a:lnTo>
                    <a:pt x="0" y="21"/>
                  </a:lnTo>
                  <a:close/>
                </a:path>
              </a:pathLst>
            </a:custGeom>
            <a:solidFill>
              <a:srgbClr val="E68033"/>
            </a:solidFill>
            <a:ln w="9525">
              <a:noFill/>
              <a:round/>
            </a:ln>
          </p:spPr>
          <p:txBody>
            <a:bodyPr/>
            <a:lstStyle/>
            <a:p>
              <a:endParaRPr lang="en-US"/>
            </a:p>
          </p:txBody>
        </p:sp>
        <p:sp>
          <p:nvSpPr>
            <p:cNvPr id="607299" name="Freeform 67"/>
            <p:cNvSpPr/>
            <p:nvPr/>
          </p:nvSpPr>
          <p:spPr bwMode="auto">
            <a:xfrm>
              <a:off x="3695" y="1682"/>
              <a:ext cx="36" cy="7"/>
            </a:xfrm>
            <a:custGeom>
              <a:avLst/>
              <a:gdLst/>
              <a:ahLst/>
              <a:cxnLst>
                <a:cxn ang="0">
                  <a:pos x="0" y="0"/>
                </a:cxn>
                <a:cxn ang="0">
                  <a:pos x="88" y="0"/>
                </a:cxn>
                <a:cxn ang="0">
                  <a:pos x="65" y="16"/>
                </a:cxn>
                <a:cxn ang="0">
                  <a:pos x="17" y="16"/>
                </a:cxn>
                <a:cxn ang="0">
                  <a:pos x="0" y="0"/>
                </a:cxn>
                <a:cxn ang="0">
                  <a:pos x="0" y="0"/>
                </a:cxn>
              </a:cxnLst>
              <a:rect l="0" t="0" r="r" b="b"/>
              <a:pathLst>
                <a:path w="88" h="16">
                  <a:moveTo>
                    <a:pt x="0" y="0"/>
                  </a:moveTo>
                  <a:lnTo>
                    <a:pt x="88" y="0"/>
                  </a:lnTo>
                  <a:lnTo>
                    <a:pt x="65" y="16"/>
                  </a:lnTo>
                  <a:lnTo>
                    <a:pt x="17" y="16"/>
                  </a:lnTo>
                  <a:lnTo>
                    <a:pt x="0" y="0"/>
                  </a:lnTo>
                  <a:lnTo>
                    <a:pt x="0" y="0"/>
                  </a:lnTo>
                  <a:close/>
                </a:path>
              </a:pathLst>
            </a:custGeom>
            <a:solidFill>
              <a:srgbClr val="4D4D4D"/>
            </a:solidFill>
            <a:ln w="9525">
              <a:noFill/>
              <a:round/>
            </a:ln>
          </p:spPr>
          <p:txBody>
            <a:bodyPr/>
            <a:lstStyle/>
            <a:p>
              <a:endParaRPr lang="en-US"/>
            </a:p>
          </p:txBody>
        </p:sp>
        <p:sp>
          <p:nvSpPr>
            <p:cNvPr id="607300" name="Freeform 68"/>
            <p:cNvSpPr/>
            <p:nvPr/>
          </p:nvSpPr>
          <p:spPr bwMode="auto">
            <a:xfrm>
              <a:off x="3636" y="1431"/>
              <a:ext cx="151" cy="176"/>
            </a:xfrm>
            <a:custGeom>
              <a:avLst/>
              <a:gdLst/>
              <a:ahLst/>
              <a:cxnLst>
                <a:cxn ang="0">
                  <a:pos x="262" y="415"/>
                </a:cxn>
                <a:cxn ang="0">
                  <a:pos x="274" y="392"/>
                </a:cxn>
                <a:cxn ang="0">
                  <a:pos x="298" y="360"/>
                </a:cxn>
                <a:cxn ang="0">
                  <a:pos x="323" y="318"/>
                </a:cxn>
                <a:cxn ang="0">
                  <a:pos x="346" y="274"/>
                </a:cxn>
                <a:cxn ang="0">
                  <a:pos x="363" y="230"/>
                </a:cxn>
                <a:cxn ang="0">
                  <a:pos x="371" y="194"/>
                </a:cxn>
                <a:cxn ang="0">
                  <a:pos x="371" y="160"/>
                </a:cxn>
                <a:cxn ang="0">
                  <a:pos x="361" y="131"/>
                </a:cxn>
                <a:cxn ang="0">
                  <a:pos x="346" y="105"/>
                </a:cxn>
                <a:cxn ang="0">
                  <a:pos x="327" y="82"/>
                </a:cxn>
                <a:cxn ang="0">
                  <a:pos x="300" y="55"/>
                </a:cxn>
                <a:cxn ang="0">
                  <a:pos x="274" y="34"/>
                </a:cxn>
                <a:cxn ang="0">
                  <a:pos x="241" y="15"/>
                </a:cxn>
                <a:cxn ang="0">
                  <a:pos x="209" y="6"/>
                </a:cxn>
                <a:cxn ang="0">
                  <a:pos x="175" y="0"/>
                </a:cxn>
                <a:cxn ang="0">
                  <a:pos x="141" y="6"/>
                </a:cxn>
                <a:cxn ang="0">
                  <a:pos x="104" y="23"/>
                </a:cxn>
                <a:cxn ang="0">
                  <a:pos x="74" y="48"/>
                </a:cxn>
                <a:cxn ang="0">
                  <a:pos x="45" y="74"/>
                </a:cxn>
                <a:cxn ang="0">
                  <a:pos x="25" y="109"/>
                </a:cxn>
                <a:cxn ang="0">
                  <a:pos x="7" y="143"/>
                </a:cxn>
                <a:cxn ang="0">
                  <a:pos x="2" y="179"/>
                </a:cxn>
                <a:cxn ang="0">
                  <a:pos x="2" y="215"/>
                </a:cxn>
                <a:cxn ang="0">
                  <a:pos x="9" y="251"/>
                </a:cxn>
                <a:cxn ang="0">
                  <a:pos x="21" y="287"/>
                </a:cxn>
                <a:cxn ang="0">
                  <a:pos x="40" y="322"/>
                </a:cxn>
                <a:cxn ang="0">
                  <a:pos x="59" y="354"/>
                </a:cxn>
                <a:cxn ang="0">
                  <a:pos x="80" y="380"/>
                </a:cxn>
                <a:cxn ang="0">
                  <a:pos x="104" y="409"/>
                </a:cxn>
                <a:cxn ang="0">
                  <a:pos x="123" y="430"/>
                </a:cxn>
                <a:cxn ang="0">
                  <a:pos x="112" y="413"/>
                </a:cxn>
                <a:cxn ang="0">
                  <a:pos x="101" y="394"/>
                </a:cxn>
                <a:cxn ang="0">
                  <a:pos x="83" y="365"/>
                </a:cxn>
                <a:cxn ang="0">
                  <a:pos x="68" y="335"/>
                </a:cxn>
                <a:cxn ang="0">
                  <a:pos x="55" y="303"/>
                </a:cxn>
                <a:cxn ang="0">
                  <a:pos x="44" y="268"/>
                </a:cxn>
                <a:cxn ang="0">
                  <a:pos x="38" y="234"/>
                </a:cxn>
                <a:cxn ang="0">
                  <a:pos x="36" y="202"/>
                </a:cxn>
                <a:cxn ang="0">
                  <a:pos x="40" y="168"/>
                </a:cxn>
                <a:cxn ang="0">
                  <a:pos x="51" y="135"/>
                </a:cxn>
                <a:cxn ang="0">
                  <a:pos x="63" y="105"/>
                </a:cxn>
                <a:cxn ang="0">
                  <a:pos x="83" y="78"/>
                </a:cxn>
                <a:cxn ang="0">
                  <a:pos x="106" y="55"/>
                </a:cxn>
                <a:cxn ang="0">
                  <a:pos x="135" y="42"/>
                </a:cxn>
                <a:cxn ang="0">
                  <a:pos x="163" y="34"/>
                </a:cxn>
                <a:cxn ang="0">
                  <a:pos x="194" y="34"/>
                </a:cxn>
                <a:cxn ang="0">
                  <a:pos x="222" y="42"/>
                </a:cxn>
                <a:cxn ang="0">
                  <a:pos x="255" y="57"/>
                </a:cxn>
                <a:cxn ang="0">
                  <a:pos x="279" y="74"/>
                </a:cxn>
                <a:cxn ang="0">
                  <a:pos x="302" y="97"/>
                </a:cxn>
                <a:cxn ang="0">
                  <a:pos x="327" y="124"/>
                </a:cxn>
                <a:cxn ang="0">
                  <a:pos x="342" y="150"/>
                </a:cxn>
                <a:cxn ang="0">
                  <a:pos x="346" y="171"/>
                </a:cxn>
                <a:cxn ang="0">
                  <a:pos x="344" y="198"/>
                </a:cxn>
                <a:cxn ang="0">
                  <a:pos x="334" y="230"/>
                </a:cxn>
                <a:cxn ang="0">
                  <a:pos x="321" y="270"/>
                </a:cxn>
                <a:cxn ang="0">
                  <a:pos x="304" y="314"/>
                </a:cxn>
                <a:cxn ang="0">
                  <a:pos x="287" y="356"/>
                </a:cxn>
                <a:cxn ang="0">
                  <a:pos x="270" y="390"/>
                </a:cxn>
                <a:cxn ang="0">
                  <a:pos x="260" y="415"/>
                </a:cxn>
                <a:cxn ang="0">
                  <a:pos x="258" y="420"/>
                </a:cxn>
              </a:cxnLst>
              <a:rect l="0" t="0" r="r" b="b"/>
              <a:pathLst>
                <a:path w="371" h="430">
                  <a:moveTo>
                    <a:pt x="258" y="420"/>
                  </a:moveTo>
                  <a:lnTo>
                    <a:pt x="258" y="417"/>
                  </a:lnTo>
                  <a:lnTo>
                    <a:pt x="262" y="415"/>
                  </a:lnTo>
                  <a:lnTo>
                    <a:pt x="264" y="407"/>
                  </a:lnTo>
                  <a:lnTo>
                    <a:pt x="270" y="401"/>
                  </a:lnTo>
                  <a:lnTo>
                    <a:pt x="274" y="392"/>
                  </a:lnTo>
                  <a:lnTo>
                    <a:pt x="281" y="382"/>
                  </a:lnTo>
                  <a:lnTo>
                    <a:pt x="291" y="371"/>
                  </a:lnTo>
                  <a:lnTo>
                    <a:pt x="298" y="360"/>
                  </a:lnTo>
                  <a:lnTo>
                    <a:pt x="306" y="346"/>
                  </a:lnTo>
                  <a:lnTo>
                    <a:pt x="314" y="333"/>
                  </a:lnTo>
                  <a:lnTo>
                    <a:pt x="323" y="318"/>
                  </a:lnTo>
                  <a:lnTo>
                    <a:pt x="333" y="303"/>
                  </a:lnTo>
                  <a:lnTo>
                    <a:pt x="338" y="287"/>
                  </a:lnTo>
                  <a:lnTo>
                    <a:pt x="346" y="274"/>
                  </a:lnTo>
                  <a:lnTo>
                    <a:pt x="353" y="259"/>
                  </a:lnTo>
                  <a:lnTo>
                    <a:pt x="361" y="245"/>
                  </a:lnTo>
                  <a:lnTo>
                    <a:pt x="363" y="230"/>
                  </a:lnTo>
                  <a:lnTo>
                    <a:pt x="367" y="217"/>
                  </a:lnTo>
                  <a:lnTo>
                    <a:pt x="369" y="206"/>
                  </a:lnTo>
                  <a:lnTo>
                    <a:pt x="371" y="194"/>
                  </a:lnTo>
                  <a:lnTo>
                    <a:pt x="371" y="183"/>
                  </a:lnTo>
                  <a:lnTo>
                    <a:pt x="371" y="171"/>
                  </a:lnTo>
                  <a:lnTo>
                    <a:pt x="371" y="160"/>
                  </a:lnTo>
                  <a:lnTo>
                    <a:pt x="369" y="152"/>
                  </a:lnTo>
                  <a:lnTo>
                    <a:pt x="365" y="141"/>
                  </a:lnTo>
                  <a:lnTo>
                    <a:pt x="361" y="131"/>
                  </a:lnTo>
                  <a:lnTo>
                    <a:pt x="355" y="122"/>
                  </a:lnTo>
                  <a:lnTo>
                    <a:pt x="352" y="114"/>
                  </a:lnTo>
                  <a:lnTo>
                    <a:pt x="346" y="105"/>
                  </a:lnTo>
                  <a:lnTo>
                    <a:pt x="338" y="97"/>
                  </a:lnTo>
                  <a:lnTo>
                    <a:pt x="333" y="90"/>
                  </a:lnTo>
                  <a:lnTo>
                    <a:pt x="327" y="82"/>
                  </a:lnTo>
                  <a:lnTo>
                    <a:pt x="317" y="72"/>
                  </a:lnTo>
                  <a:lnTo>
                    <a:pt x="310" y="63"/>
                  </a:lnTo>
                  <a:lnTo>
                    <a:pt x="300" y="55"/>
                  </a:lnTo>
                  <a:lnTo>
                    <a:pt x="293" y="48"/>
                  </a:lnTo>
                  <a:lnTo>
                    <a:pt x="281" y="40"/>
                  </a:lnTo>
                  <a:lnTo>
                    <a:pt x="274" y="34"/>
                  </a:lnTo>
                  <a:lnTo>
                    <a:pt x="262" y="27"/>
                  </a:lnTo>
                  <a:lnTo>
                    <a:pt x="255" y="23"/>
                  </a:lnTo>
                  <a:lnTo>
                    <a:pt x="241" y="15"/>
                  </a:lnTo>
                  <a:lnTo>
                    <a:pt x="232" y="12"/>
                  </a:lnTo>
                  <a:lnTo>
                    <a:pt x="220" y="8"/>
                  </a:lnTo>
                  <a:lnTo>
                    <a:pt x="209" y="6"/>
                  </a:lnTo>
                  <a:lnTo>
                    <a:pt x="198" y="2"/>
                  </a:lnTo>
                  <a:lnTo>
                    <a:pt x="186" y="2"/>
                  </a:lnTo>
                  <a:lnTo>
                    <a:pt x="175" y="0"/>
                  </a:lnTo>
                  <a:lnTo>
                    <a:pt x="165" y="2"/>
                  </a:lnTo>
                  <a:lnTo>
                    <a:pt x="152" y="2"/>
                  </a:lnTo>
                  <a:lnTo>
                    <a:pt x="141" y="6"/>
                  </a:lnTo>
                  <a:lnTo>
                    <a:pt x="129" y="10"/>
                  </a:lnTo>
                  <a:lnTo>
                    <a:pt x="118" y="17"/>
                  </a:lnTo>
                  <a:lnTo>
                    <a:pt x="104" y="23"/>
                  </a:lnTo>
                  <a:lnTo>
                    <a:pt x="93" y="31"/>
                  </a:lnTo>
                  <a:lnTo>
                    <a:pt x="83" y="38"/>
                  </a:lnTo>
                  <a:lnTo>
                    <a:pt x="74" y="48"/>
                  </a:lnTo>
                  <a:lnTo>
                    <a:pt x="63" y="55"/>
                  </a:lnTo>
                  <a:lnTo>
                    <a:pt x="53" y="65"/>
                  </a:lnTo>
                  <a:lnTo>
                    <a:pt x="45" y="74"/>
                  </a:lnTo>
                  <a:lnTo>
                    <a:pt x="38" y="86"/>
                  </a:lnTo>
                  <a:lnTo>
                    <a:pt x="30" y="95"/>
                  </a:lnTo>
                  <a:lnTo>
                    <a:pt x="25" y="109"/>
                  </a:lnTo>
                  <a:lnTo>
                    <a:pt x="17" y="120"/>
                  </a:lnTo>
                  <a:lnTo>
                    <a:pt x="13" y="131"/>
                  </a:lnTo>
                  <a:lnTo>
                    <a:pt x="7" y="143"/>
                  </a:lnTo>
                  <a:lnTo>
                    <a:pt x="6" y="154"/>
                  </a:lnTo>
                  <a:lnTo>
                    <a:pt x="2" y="166"/>
                  </a:lnTo>
                  <a:lnTo>
                    <a:pt x="2" y="179"/>
                  </a:lnTo>
                  <a:lnTo>
                    <a:pt x="0" y="190"/>
                  </a:lnTo>
                  <a:lnTo>
                    <a:pt x="0" y="202"/>
                  </a:lnTo>
                  <a:lnTo>
                    <a:pt x="2" y="215"/>
                  </a:lnTo>
                  <a:lnTo>
                    <a:pt x="4" y="228"/>
                  </a:lnTo>
                  <a:lnTo>
                    <a:pt x="6" y="240"/>
                  </a:lnTo>
                  <a:lnTo>
                    <a:pt x="9" y="251"/>
                  </a:lnTo>
                  <a:lnTo>
                    <a:pt x="13" y="263"/>
                  </a:lnTo>
                  <a:lnTo>
                    <a:pt x="17" y="276"/>
                  </a:lnTo>
                  <a:lnTo>
                    <a:pt x="21" y="287"/>
                  </a:lnTo>
                  <a:lnTo>
                    <a:pt x="26" y="299"/>
                  </a:lnTo>
                  <a:lnTo>
                    <a:pt x="32" y="310"/>
                  </a:lnTo>
                  <a:lnTo>
                    <a:pt x="40" y="322"/>
                  </a:lnTo>
                  <a:lnTo>
                    <a:pt x="44" y="333"/>
                  </a:lnTo>
                  <a:lnTo>
                    <a:pt x="51" y="342"/>
                  </a:lnTo>
                  <a:lnTo>
                    <a:pt x="59" y="354"/>
                  </a:lnTo>
                  <a:lnTo>
                    <a:pt x="66" y="363"/>
                  </a:lnTo>
                  <a:lnTo>
                    <a:pt x="72" y="371"/>
                  </a:lnTo>
                  <a:lnTo>
                    <a:pt x="80" y="380"/>
                  </a:lnTo>
                  <a:lnTo>
                    <a:pt x="85" y="388"/>
                  </a:lnTo>
                  <a:lnTo>
                    <a:pt x="93" y="398"/>
                  </a:lnTo>
                  <a:lnTo>
                    <a:pt x="104" y="409"/>
                  </a:lnTo>
                  <a:lnTo>
                    <a:pt x="114" y="420"/>
                  </a:lnTo>
                  <a:lnTo>
                    <a:pt x="121" y="428"/>
                  </a:lnTo>
                  <a:lnTo>
                    <a:pt x="123" y="430"/>
                  </a:lnTo>
                  <a:lnTo>
                    <a:pt x="121" y="426"/>
                  </a:lnTo>
                  <a:lnTo>
                    <a:pt x="116" y="420"/>
                  </a:lnTo>
                  <a:lnTo>
                    <a:pt x="112" y="413"/>
                  </a:lnTo>
                  <a:lnTo>
                    <a:pt x="108" y="407"/>
                  </a:lnTo>
                  <a:lnTo>
                    <a:pt x="104" y="399"/>
                  </a:lnTo>
                  <a:lnTo>
                    <a:pt x="101" y="394"/>
                  </a:lnTo>
                  <a:lnTo>
                    <a:pt x="93" y="382"/>
                  </a:lnTo>
                  <a:lnTo>
                    <a:pt x="89" y="375"/>
                  </a:lnTo>
                  <a:lnTo>
                    <a:pt x="83" y="365"/>
                  </a:lnTo>
                  <a:lnTo>
                    <a:pt x="80" y="356"/>
                  </a:lnTo>
                  <a:lnTo>
                    <a:pt x="72" y="344"/>
                  </a:lnTo>
                  <a:lnTo>
                    <a:pt x="68" y="335"/>
                  </a:lnTo>
                  <a:lnTo>
                    <a:pt x="64" y="323"/>
                  </a:lnTo>
                  <a:lnTo>
                    <a:pt x="61" y="314"/>
                  </a:lnTo>
                  <a:lnTo>
                    <a:pt x="55" y="303"/>
                  </a:lnTo>
                  <a:lnTo>
                    <a:pt x="51" y="289"/>
                  </a:lnTo>
                  <a:lnTo>
                    <a:pt x="47" y="278"/>
                  </a:lnTo>
                  <a:lnTo>
                    <a:pt x="44" y="268"/>
                  </a:lnTo>
                  <a:lnTo>
                    <a:pt x="40" y="257"/>
                  </a:lnTo>
                  <a:lnTo>
                    <a:pt x="40" y="245"/>
                  </a:lnTo>
                  <a:lnTo>
                    <a:pt x="38" y="234"/>
                  </a:lnTo>
                  <a:lnTo>
                    <a:pt x="38" y="225"/>
                  </a:lnTo>
                  <a:lnTo>
                    <a:pt x="36" y="213"/>
                  </a:lnTo>
                  <a:lnTo>
                    <a:pt x="36" y="202"/>
                  </a:lnTo>
                  <a:lnTo>
                    <a:pt x="36" y="188"/>
                  </a:lnTo>
                  <a:lnTo>
                    <a:pt x="38" y="179"/>
                  </a:lnTo>
                  <a:lnTo>
                    <a:pt x="40" y="168"/>
                  </a:lnTo>
                  <a:lnTo>
                    <a:pt x="42" y="156"/>
                  </a:lnTo>
                  <a:lnTo>
                    <a:pt x="45" y="147"/>
                  </a:lnTo>
                  <a:lnTo>
                    <a:pt x="51" y="135"/>
                  </a:lnTo>
                  <a:lnTo>
                    <a:pt x="53" y="124"/>
                  </a:lnTo>
                  <a:lnTo>
                    <a:pt x="59" y="116"/>
                  </a:lnTo>
                  <a:lnTo>
                    <a:pt x="63" y="105"/>
                  </a:lnTo>
                  <a:lnTo>
                    <a:pt x="70" y="95"/>
                  </a:lnTo>
                  <a:lnTo>
                    <a:pt x="76" y="88"/>
                  </a:lnTo>
                  <a:lnTo>
                    <a:pt x="83" y="78"/>
                  </a:lnTo>
                  <a:lnTo>
                    <a:pt x="91" y="71"/>
                  </a:lnTo>
                  <a:lnTo>
                    <a:pt x="99" y="63"/>
                  </a:lnTo>
                  <a:lnTo>
                    <a:pt x="106" y="55"/>
                  </a:lnTo>
                  <a:lnTo>
                    <a:pt x="116" y="52"/>
                  </a:lnTo>
                  <a:lnTo>
                    <a:pt x="125" y="46"/>
                  </a:lnTo>
                  <a:lnTo>
                    <a:pt x="135" y="42"/>
                  </a:lnTo>
                  <a:lnTo>
                    <a:pt x="144" y="38"/>
                  </a:lnTo>
                  <a:lnTo>
                    <a:pt x="154" y="34"/>
                  </a:lnTo>
                  <a:lnTo>
                    <a:pt x="163" y="34"/>
                  </a:lnTo>
                  <a:lnTo>
                    <a:pt x="175" y="34"/>
                  </a:lnTo>
                  <a:lnTo>
                    <a:pt x="184" y="33"/>
                  </a:lnTo>
                  <a:lnTo>
                    <a:pt x="194" y="34"/>
                  </a:lnTo>
                  <a:lnTo>
                    <a:pt x="203" y="34"/>
                  </a:lnTo>
                  <a:lnTo>
                    <a:pt x="213" y="38"/>
                  </a:lnTo>
                  <a:lnTo>
                    <a:pt x="222" y="42"/>
                  </a:lnTo>
                  <a:lnTo>
                    <a:pt x="234" y="46"/>
                  </a:lnTo>
                  <a:lnTo>
                    <a:pt x="243" y="52"/>
                  </a:lnTo>
                  <a:lnTo>
                    <a:pt x="255" y="57"/>
                  </a:lnTo>
                  <a:lnTo>
                    <a:pt x="262" y="63"/>
                  </a:lnTo>
                  <a:lnTo>
                    <a:pt x="272" y="69"/>
                  </a:lnTo>
                  <a:lnTo>
                    <a:pt x="279" y="74"/>
                  </a:lnTo>
                  <a:lnTo>
                    <a:pt x="289" y="84"/>
                  </a:lnTo>
                  <a:lnTo>
                    <a:pt x="294" y="90"/>
                  </a:lnTo>
                  <a:lnTo>
                    <a:pt x="302" y="97"/>
                  </a:lnTo>
                  <a:lnTo>
                    <a:pt x="310" y="105"/>
                  </a:lnTo>
                  <a:lnTo>
                    <a:pt x="317" y="112"/>
                  </a:lnTo>
                  <a:lnTo>
                    <a:pt x="327" y="124"/>
                  </a:lnTo>
                  <a:lnTo>
                    <a:pt x="336" y="137"/>
                  </a:lnTo>
                  <a:lnTo>
                    <a:pt x="338" y="145"/>
                  </a:lnTo>
                  <a:lnTo>
                    <a:pt x="342" y="150"/>
                  </a:lnTo>
                  <a:lnTo>
                    <a:pt x="342" y="158"/>
                  </a:lnTo>
                  <a:lnTo>
                    <a:pt x="346" y="166"/>
                  </a:lnTo>
                  <a:lnTo>
                    <a:pt x="346" y="171"/>
                  </a:lnTo>
                  <a:lnTo>
                    <a:pt x="346" y="181"/>
                  </a:lnTo>
                  <a:lnTo>
                    <a:pt x="344" y="188"/>
                  </a:lnTo>
                  <a:lnTo>
                    <a:pt x="344" y="198"/>
                  </a:lnTo>
                  <a:lnTo>
                    <a:pt x="342" y="207"/>
                  </a:lnTo>
                  <a:lnTo>
                    <a:pt x="338" y="219"/>
                  </a:lnTo>
                  <a:lnTo>
                    <a:pt x="334" y="230"/>
                  </a:lnTo>
                  <a:lnTo>
                    <a:pt x="333" y="244"/>
                  </a:lnTo>
                  <a:lnTo>
                    <a:pt x="327" y="255"/>
                  </a:lnTo>
                  <a:lnTo>
                    <a:pt x="321" y="270"/>
                  </a:lnTo>
                  <a:lnTo>
                    <a:pt x="315" y="283"/>
                  </a:lnTo>
                  <a:lnTo>
                    <a:pt x="310" y="299"/>
                  </a:lnTo>
                  <a:lnTo>
                    <a:pt x="304" y="314"/>
                  </a:lnTo>
                  <a:lnTo>
                    <a:pt x="298" y="327"/>
                  </a:lnTo>
                  <a:lnTo>
                    <a:pt x="293" y="342"/>
                  </a:lnTo>
                  <a:lnTo>
                    <a:pt x="287" y="356"/>
                  </a:lnTo>
                  <a:lnTo>
                    <a:pt x="281" y="367"/>
                  </a:lnTo>
                  <a:lnTo>
                    <a:pt x="275" y="380"/>
                  </a:lnTo>
                  <a:lnTo>
                    <a:pt x="270" y="390"/>
                  </a:lnTo>
                  <a:lnTo>
                    <a:pt x="266" y="401"/>
                  </a:lnTo>
                  <a:lnTo>
                    <a:pt x="262" y="407"/>
                  </a:lnTo>
                  <a:lnTo>
                    <a:pt x="260" y="415"/>
                  </a:lnTo>
                  <a:lnTo>
                    <a:pt x="258" y="417"/>
                  </a:lnTo>
                  <a:lnTo>
                    <a:pt x="258" y="420"/>
                  </a:lnTo>
                  <a:lnTo>
                    <a:pt x="258" y="420"/>
                  </a:lnTo>
                  <a:close/>
                </a:path>
              </a:pathLst>
            </a:custGeom>
            <a:solidFill>
              <a:srgbClr val="D1D142"/>
            </a:solidFill>
            <a:ln w="9525">
              <a:noFill/>
              <a:round/>
            </a:ln>
          </p:spPr>
          <p:txBody>
            <a:bodyPr/>
            <a:lstStyle/>
            <a:p>
              <a:endParaRPr lang="en-US"/>
            </a:p>
          </p:txBody>
        </p:sp>
        <p:sp>
          <p:nvSpPr>
            <p:cNvPr id="607301" name="Freeform 69"/>
            <p:cNvSpPr/>
            <p:nvPr/>
          </p:nvSpPr>
          <p:spPr bwMode="auto">
            <a:xfrm>
              <a:off x="4285" y="1809"/>
              <a:ext cx="78" cy="135"/>
            </a:xfrm>
            <a:custGeom>
              <a:avLst/>
              <a:gdLst/>
              <a:ahLst/>
              <a:cxnLst>
                <a:cxn ang="0">
                  <a:pos x="63" y="280"/>
                </a:cxn>
                <a:cxn ang="0">
                  <a:pos x="103" y="329"/>
                </a:cxn>
                <a:cxn ang="0">
                  <a:pos x="166" y="259"/>
                </a:cxn>
                <a:cxn ang="0">
                  <a:pos x="166" y="257"/>
                </a:cxn>
                <a:cxn ang="0">
                  <a:pos x="166" y="253"/>
                </a:cxn>
                <a:cxn ang="0">
                  <a:pos x="164" y="247"/>
                </a:cxn>
                <a:cxn ang="0">
                  <a:pos x="164" y="242"/>
                </a:cxn>
                <a:cxn ang="0">
                  <a:pos x="164" y="232"/>
                </a:cxn>
                <a:cxn ang="0">
                  <a:pos x="164" y="223"/>
                </a:cxn>
                <a:cxn ang="0">
                  <a:pos x="164" y="213"/>
                </a:cxn>
                <a:cxn ang="0">
                  <a:pos x="166" y="204"/>
                </a:cxn>
                <a:cxn ang="0">
                  <a:pos x="167" y="192"/>
                </a:cxn>
                <a:cxn ang="0">
                  <a:pos x="171" y="183"/>
                </a:cxn>
                <a:cxn ang="0">
                  <a:pos x="175" y="173"/>
                </a:cxn>
                <a:cxn ang="0">
                  <a:pos x="179" y="167"/>
                </a:cxn>
                <a:cxn ang="0">
                  <a:pos x="186" y="156"/>
                </a:cxn>
                <a:cxn ang="0">
                  <a:pos x="190" y="152"/>
                </a:cxn>
                <a:cxn ang="0">
                  <a:pos x="192" y="105"/>
                </a:cxn>
                <a:cxn ang="0">
                  <a:pos x="177" y="103"/>
                </a:cxn>
                <a:cxn ang="0">
                  <a:pos x="169" y="32"/>
                </a:cxn>
                <a:cxn ang="0">
                  <a:pos x="74" y="0"/>
                </a:cxn>
                <a:cxn ang="0">
                  <a:pos x="4" y="8"/>
                </a:cxn>
                <a:cxn ang="0">
                  <a:pos x="0" y="124"/>
                </a:cxn>
                <a:cxn ang="0">
                  <a:pos x="4" y="147"/>
                </a:cxn>
                <a:cxn ang="0">
                  <a:pos x="4" y="190"/>
                </a:cxn>
                <a:cxn ang="0">
                  <a:pos x="42" y="270"/>
                </a:cxn>
                <a:cxn ang="0">
                  <a:pos x="63" y="280"/>
                </a:cxn>
                <a:cxn ang="0">
                  <a:pos x="63" y="280"/>
                </a:cxn>
              </a:cxnLst>
              <a:rect l="0" t="0" r="r" b="b"/>
              <a:pathLst>
                <a:path w="192" h="329">
                  <a:moveTo>
                    <a:pt x="63" y="280"/>
                  </a:moveTo>
                  <a:lnTo>
                    <a:pt x="103" y="329"/>
                  </a:lnTo>
                  <a:lnTo>
                    <a:pt x="166" y="259"/>
                  </a:lnTo>
                  <a:lnTo>
                    <a:pt x="166" y="257"/>
                  </a:lnTo>
                  <a:lnTo>
                    <a:pt x="166" y="253"/>
                  </a:lnTo>
                  <a:lnTo>
                    <a:pt x="164" y="247"/>
                  </a:lnTo>
                  <a:lnTo>
                    <a:pt x="164" y="242"/>
                  </a:lnTo>
                  <a:lnTo>
                    <a:pt x="164" y="232"/>
                  </a:lnTo>
                  <a:lnTo>
                    <a:pt x="164" y="223"/>
                  </a:lnTo>
                  <a:lnTo>
                    <a:pt x="164" y="213"/>
                  </a:lnTo>
                  <a:lnTo>
                    <a:pt x="166" y="204"/>
                  </a:lnTo>
                  <a:lnTo>
                    <a:pt x="167" y="192"/>
                  </a:lnTo>
                  <a:lnTo>
                    <a:pt x="171" y="183"/>
                  </a:lnTo>
                  <a:lnTo>
                    <a:pt x="175" y="173"/>
                  </a:lnTo>
                  <a:lnTo>
                    <a:pt x="179" y="167"/>
                  </a:lnTo>
                  <a:lnTo>
                    <a:pt x="186" y="156"/>
                  </a:lnTo>
                  <a:lnTo>
                    <a:pt x="190" y="152"/>
                  </a:lnTo>
                  <a:lnTo>
                    <a:pt x="192" y="105"/>
                  </a:lnTo>
                  <a:lnTo>
                    <a:pt x="177" y="103"/>
                  </a:lnTo>
                  <a:lnTo>
                    <a:pt x="169" y="32"/>
                  </a:lnTo>
                  <a:lnTo>
                    <a:pt x="74" y="0"/>
                  </a:lnTo>
                  <a:lnTo>
                    <a:pt x="4" y="8"/>
                  </a:lnTo>
                  <a:lnTo>
                    <a:pt x="0" y="124"/>
                  </a:lnTo>
                  <a:lnTo>
                    <a:pt x="4" y="147"/>
                  </a:lnTo>
                  <a:lnTo>
                    <a:pt x="4" y="190"/>
                  </a:lnTo>
                  <a:lnTo>
                    <a:pt x="42" y="270"/>
                  </a:lnTo>
                  <a:lnTo>
                    <a:pt x="63" y="280"/>
                  </a:lnTo>
                  <a:lnTo>
                    <a:pt x="63" y="280"/>
                  </a:lnTo>
                  <a:close/>
                </a:path>
              </a:pathLst>
            </a:custGeom>
            <a:solidFill>
              <a:srgbClr val="D99966"/>
            </a:solidFill>
            <a:ln w="9525">
              <a:noFill/>
              <a:round/>
            </a:ln>
          </p:spPr>
          <p:txBody>
            <a:bodyPr/>
            <a:lstStyle/>
            <a:p>
              <a:endParaRPr lang="en-US"/>
            </a:p>
          </p:txBody>
        </p:sp>
        <p:sp>
          <p:nvSpPr>
            <p:cNvPr id="607302" name="Freeform 70"/>
            <p:cNvSpPr/>
            <p:nvPr/>
          </p:nvSpPr>
          <p:spPr bwMode="auto">
            <a:xfrm>
              <a:off x="4270" y="1790"/>
              <a:ext cx="94" cy="71"/>
            </a:xfrm>
            <a:custGeom>
              <a:avLst/>
              <a:gdLst/>
              <a:ahLst/>
              <a:cxnLst>
                <a:cxn ang="0">
                  <a:pos x="179" y="26"/>
                </a:cxn>
                <a:cxn ang="0">
                  <a:pos x="169" y="19"/>
                </a:cxn>
                <a:cxn ang="0">
                  <a:pos x="152" y="7"/>
                </a:cxn>
                <a:cxn ang="0">
                  <a:pos x="127" y="0"/>
                </a:cxn>
                <a:cxn ang="0">
                  <a:pos x="107" y="2"/>
                </a:cxn>
                <a:cxn ang="0">
                  <a:pos x="91" y="3"/>
                </a:cxn>
                <a:cxn ang="0">
                  <a:pos x="76" y="9"/>
                </a:cxn>
                <a:cxn ang="0">
                  <a:pos x="61" y="19"/>
                </a:cxn>
                <a:cxn ang="0">
                  <a:pos x="40" y="30"/>
                </a:cxn>
                <a:cxn ang="0">
                  <a:pos x="17" y="49"/>
                </a:cxn>
                <a:cxn ang="0">
                  <a:pos x="4" y="64"/>
                </a:cxn>
                <a:cxn ang="0">
                  <a:pos x="0" y="76"/>
                </a:cxn>
                <a:cxn ang="0">
                  <a:pos x="2" y="87"/>
                </a:cxn>
                <a:cxn ang="0">
                  <a:pos x="8" y="91"/>
                </a:cxn>
                <a:cxn ang="0">
                  <a:pos x="21" y="95"/>
                </a:cxn>
                <a:cxn ang="0">
                  <a:pos x="44" y="99"/>
                </a:cxn>
                <a:cxn ang="0">
                  <a:pos x="57" y="99"/>
                </a:cxn>
                <a:cxn ang="0">
                  <a:pos x="72" y="100"/>
                </a:cxn>
                <a:cxn ang="0">
                  <a:pos x="89" y="99"/>
                </a:cxn>
                <a:cxn ang="0">
                  <a:pos x="108" y="99"/>
                </a:cxn>
                <a:cxn ang="0">
                  <a:pos x="126" y="99"/>
                </a:cxn>
                <a:cxn ang="0">
                  <a:pos x="143" y="97"/>
                </a:cxn>
                <a:cxn ang="0">
                  <a:pos x="158" y="95"/>
                </a:cxn>
                <a:cxn ang="0">
                  <a:pos x="169" y="95"/>
                </a:cxn>
                <a:cxn ang="0">
                  <a:pos x="181" y="95"/>
                </a:cxn>
                <a:cxn ang="0">
                  <a:pos x="181" y="102"/>
                </a:cxn>
                <a:cxn ang="0">
                  <a:pos x="183" y="125"/>
                </a:cxn>
                <a:cxn ang="0">
                  <a:pos x="184" y="148"/>
                </a:cxn>
                <a:cxn ang="0">
                  <a:pos x="190" y="167"/>
                </a:cxn>
                <a:cxn ang="0">
                  <a:pos x="205" y="167"/>
                </a:cxn>
                <a:cxn ang="0">
                  <a:pos x="213" y="156"/>
                </a:cxn>
                <a:cxn ang="0">
                  <a:pos x="228" y="148"/>
                </a:cxn>
                <a:cxn ang="0">
                  <a:pos x="228" y="135"/>
                </a:cxn>
                <a:cxn ang="0">
                  <a:pos x="230" y="121"/>
                </a:cxn>
                <a:cxn ang="0">
                  <a:pos x="230" y="106"/>
                </a:cxn>
                <a:cxn ang="0">
                  <a:pos x="228" y="91"/>
                </a:cxn>
                <a:cxn ang="0">
                  <a:pos x="226" y="74"/>
                </a:cxn>
                <a:cxn ang="0">
                  <a:pos x="224" y="59"/>
                </a:cxn>
                <a:cxn ang="0">
                  <a:pos x="219" y="41"/>
                </a:cxn>
                <a:cxn ang="0">
                  <a:pos x="205" y="30"/>
                </a:cxn>
                <a:cxn ang="0">
                  <a:pos x="186" y="26"/>
                </a:cxn>
                <a:cxn ang="0">
                  <a:pos x="183" y="28"/>
                </a:cxn>
              </a:cxnLst>
              <a:rect l="0" t="0" r="r" b="b"/>
              <a:pathLst>
                <a:path w="230" h="173">
                  <a:moveTo>
                    <a:pt x="183" y="28"/>
                  </a:moveTo>
                  <a:lnTo>
                    <a:pt x="179" y="26"/>
                  </a:lnTo>
                  <a:lnTo>
                    <a:pt x="175" y="22"/>
                  </a:lnTo>
                  <a:lnTo>
                    <a:pt x="169" y="19"/>
                  </a:lnTo>
                  <a:lnTo>
                    <a:pt x="162" y="15"/>
                  </a:lnTo>
                  <a:lnTo>
                    <a:pt x="152" y="7"/>
                  </a:lnTo>
                  <a:lnTo>
                    <a:pt x="141" y="3"/>
                  </a:lnTo>
                  <a:lnTo>
                    <a:pt x="127" y="0"/>
                  </a:lnTo>
                  <a:lnTo>
                    <a:pt x="114" y="2"/>
                  </a:lnTo>
                  <a:lnTo>
                    <a:pt x="107" y="2"/>
                  </a:lnTo>
                  <a:lnTo>
                    <a:pt x="99" y="2"/>
                  </a:lnTo>
                  <a:lnTo>
                    <a:pt x="91" y="3"/>
                  </a:lnTo>
                  <a:lnTo>
                    <a:pt x="84" y="7"/>
                  </a:lnTo>
                  <a:lnTo>
                    <a:pt x="76" y="9"/>
                  </a:lnTo>
                  <a:lnTo>
                    <a:pt x="69" y="15"/>
                  </a:lnTo>
                  <a:lnTo>
                    <a:pt x="61" y="19"/>
                  </a:lnTo>
                  <a:lnTo>
                    <a:pt x="53" y="22"/>
                  </a:lnTo>
                  <a:lnTo>
                    <a:pt x="40" y="30"/>
                  </a:lnTo>
                  <a:lnTo>
                    <a:pt x="29" y="40"/>
                  </a:lnTo>
                  <a:lnTo>
                    <a:pt x="17" y="49"/>
                  </a:lnTo>
                  <a:lnTo>
                    <a:pt x="10" y="59"/>
                  </a:lnTo>
                  <a:lnTo>
                    <a:pt x="4" y="64"/>
                  </a:lnTo>
                  <a:lnTo>
                    <a:pt x="0" y="70"/>
                  </a:lnTo>
                  <a:lnTo>
                    <a:pt x="0" y="76"/>
                  </a:lnTo>
                  <a:lnTo>
                    <a:pt x="0" y="81"/>
                  </a:lnTo>
                  <a:lnTo>
                    <a:pt x="2" y="87"/>
                  </a:lnTo>
                  <a:lnTo>
                    <a:pt x="4" y="89"/>
                  </a:lnTo>
                  <a:lnTo>
                    <a:pt x="8" y="91"/>
                  </a:lnTo>
                  <a:lnTo>
                    <a:pt x="13" y="91"/>
                  </a:lnTo>
                  <a:lnTo>
                    <a:pt x="21" y="95"/>
                  </a:lnTo>
                  <a:lnTo>
                    <a:pt x="30" y="95"/>
                  </a:lnTo>
                  <a:lnTo>
                    <a:pt x="44" y="99"/>
                  </a:lnTo>
                  <a:lnTo>
                    <a:pt x="49" y="99"/>
                  </a:lnTo>
                  <a:lnTo>
                    <a:pt x="57" y="99"/>
                  </a:lnTo>
                  <a:lnTo>
                    <a:pt x="65" y="99"/>
                  </a:lnTo>
                  <a:lnTo>
                    <a:pt x="72" y="100"/>
                  </a:lnTo>
                  <a:lnTo>
                    <a:pt x="82" y="99"/>
                  </a:lnTo>
                  <a:lnTo>
                    <a:pt x="89" y="99"/>
                  </a:lnTo>
                  <a:lnTo>
                    <a:pt x="97" y="99"/>
                  </a:lnTo>
                  <a:lnTo>
                    <a:pt x="108" y="99"/>
                  </a:lnTo>
                  <a:lnTo>
                    <a:pt x="116" y="99"/>
                  </a:lnTo>
                  <a:lnTo>
                    <a:pt x="126" y="99"/>
                  </a:lnTo>
                  <a:lnTo>
                    <a:pt x="133" y="97"/>
                  </a:lnTo>
                  <a:lnTo>
                    <a:pt x="143" y="97"/>
                  </a:lnTo>
                  <a:lnTo>
                    <a:pt x="150" y="95"/>
                  </a:lnTo>
                  <a:lnTo>
                    <a:pt x="158" y="95"/>
                  </a:lnTo>
                  <a:lnTo>
                    <a:pt x="162" y="95"/>
                  </a:lnTo>
                  <a:lnTo>
                    <a:pt x="169" y="95"/>
                  </a:lnTo>
                  <a:lnTo>
                    <a:pt x="177" y="95"/>
                  </a:lnTo>
                  <a:lnTo>
                    <a:pt x="181" y="95"/>
                  </a:lnTo>
                  <a:lnTo>
                    <a:pt x="181" y="95"/>
                  </a:lnTo>
                  <a:lnTo>
                    <a:pt x="181" y="102"/>
                  </a:lnTo>
                  <a:lnTo>
                    <a:pt x="181" y="112"/>
                  </a:lnTo>
                  <a:lnTo>
                    <a:pt x="183" y="125"/>
                  </a:lnTo>
                  <a:lnTo>
                    <a:pt x="183" y="137"/>
                  </a:lnTo>
                  <a:lnTo>
                    <a:pt x="184" y="148"/>
                  </a:lnTo>
                  <a:lnTo>
                    <a:pt x="186" y="159"/>
                  </a:lnTo>
                  <a:lnTo>
                    <a:pt x="190" y="167"/>
                  </a:lnTo>
                  <a:lnTo>
                    <a:pt x="198" y="173"/>
                  </a:lnTo>
                  <a:lnTo>
                    <a:pt x="205" y="167"/>
                  </a:lnTo>
                  <a:lnTo>
                    <a:pt x="211" y="159"/>
                  </a:lnTo>
                  <a:lnTo>
                    <a:pt x="213" y="156"/>
                  </a:lnTo>
                  <a:lnTo>
                    <a:pt x="228" y="152"/>
                  </a:lnTo>
                  <a:lnTo>
                    <a:pt x="228" y="148"/>
                  </a:lnTo>
                  <a:lnTo>
                    <a:pt x="228" y="140"/>
                  </a:lnTo>
                  <a:lnTo>
                    <a:pt x="228" y="135"/>
                  </a:lnTo>
                  <a:lnTo>
                    <a:pt x="230" y="129"/>
                  </a:lnTo>
                  <a:lnTo>
                    <a:pt x="230" y="121"/>
                  </a:lnTo>
                  <a:lnTo>
                    <a:pt x="230" y="116"/>
                  </a:lnTo>
                  <a:lnTo>
                    <a:pt x="230" y="106"/>
                  </a:lnTo>
                  <a:lnTo>
                    <a:pt x="230" y="99"/>
                  </a:lnTo>
                  <a:lnTo>
                    <a:pt x="228" y="91"/>
                  </a:lnTo>
                  <a:lnTo>
                    <a:pt x="228" y="81"/>
                  </a:lnTo>
                  <a:lnTo>
                    <a:pt x="226" y="74"/>
                  </a:lnTo>
                  <a:lnTo>
                    <a:pt x="226" y="66"/>
                  </a:lnTo>
                  <a:lnTo>
                    <a:pt x="224" y="59"/>
                  </a:lnTo>
                  <a:lnTo>
                    <a:pt x="222" y="55"/>
                  </a:lnTo>
                  <a:lnTo>
                    <a:pt x="219" y="41"/>
                  </a:lnTo>
                  <a:lnTo>
                    <a:pt x="211" y="36"/>
                  </a:lnTo>
                  <a:lnTo>
                    <a:pt x="205" y="30"/>
                  </a:lnTo>
                  <a:lnTo>
                    <a:pt x="198" y="30"/>
                  </a:lnTo>
                  <a:lnTo>
                    <a:pt x="186" y="26"/>
                  </a:lnTo>
                  <a:lnTo>
                    <a:pt x="183" y="28"/>
                  </a:lnTo>
                  <a:lnTo>
                    <a:pt x="183" y="28"/>
                  </a:lnTo>
                  <a:close/>
                </a:path>
              </a:pathLst>
            </a:custGeom>
            <a:solidFill>
              <a:srgbClr val="666666"/>
            </a:solidFill>
            <a:ln w="9525">
              <a:noFill/>
              <a:round/>
            </a:ln>
          </p:spPr>
          <p:txBody>
            <a:bodyPr/>
            <a:lstStyle/>
            <a:p>
              <a:endParaRPr lang="en-US"/>
            </a:p>
          </p:txBody>
        </p:sp>
        <p:sp>
          <p:nvSpPr>
            <p:cNvPr id="607303" name="Freeform 71"/>
            <p:cNvSpPr/>
            <p:nvPr/>
          </p:nvSpPr>
          <p:spPr bwMode="auto">
            <a:xfrm>
              <a:off x="4317" y="1944"/>
              <a:ext cx="19" cy="27"/>
            </a:xfrm>
            <a:custGeom>
              <a:avLst/>
              <a:gdLst/>
              <a:ahLst/>
              <a:cxnLst>
                <a:cxn ang="0">
                  <a:pos x="25" y="0"/>
                </a:cxn>
                <a:cxn ang="0">
                  <a:pos x="0" y="36"/>
                </a:cxn>
                <a:cxn ang="0">
                  <a:pos x="23" y="67"/>
                </a:cxn>
                <a:cxn ang="0">
                  <a:pos x="48" y="34"/>
                </a:cxn>
                <a:cxn ang="0">
                  <a:pos x="25" y="0"/>
                </a:cxn>
                <a:cxn ang="0">
                  <a:pos x="25" y="0"/>
                </a:cxn>
              </a:cxnLst>
              <a:rect l="0" t="0" r="r" b="b"/>
              <a:pathLst>
                <a:path w="48" h="67">
                  <a:moveTo>
                    <a:pt x="25" y="0"/>
                  </a:moveTo>
                  <a:lnTo>
                    <a:pt x="0" y="36"/>
                  </a:lnTo>
                  <a:lnTo>
                    <a:pt x="23" y="67"/>
                  </a:lnTo>
                  <a:lnTo>
                    <a:pt x="48" y="34"/>
                  </a:lnTo>
                  <a:lnTo>
                    <a:pt x="25" y="0"/>
                  </a:lnTo>
                  <a:lnTo>
                    <a:pt x="25" y="0"/>
                  </a:lnTo>
                  <a:close/>
                </a:path>
              </a:pathLst>
            </a:custGeom>
            <a:solidFill>
              <a:srgbClr val="FF6600"/>
            </a:solidFill>
            <a:ln w="9525">
              <a:noFill/>
              <a:round/>
            </a:ln>
          </p:spPr>
          <p:txBody>
            <a:bodyPr/>
            <a:lstStyle/>
            <a:p>
              <a:endParaRPr lang="en-US"/>
            </a:p>
          </p:txBody>
        </p:sp>
        <p:sp>
          <p:nvSpPr>
            <p:cNvPr id="607304" name="Freeform 72"/>
            <p:cNvSpPr/>
            <p:nvPr/>
          </p:nvSpPr>
          <p:spPr bwMode="auto">
            <a:xfrm>
              <a:off x="4315" y="1967"/>
              <a:ext cx="21" cy="52"/>
            </a:xfrm>
            <a:custGeom>
              <a:avLst/>
              <a:gdLst/>
              <a:ahLst/>
              <a:cxnLst>
                <a:cxn ang="0">
                  <a:pos x="21" y="0"/>
                </a:cxn>
                <a:cxn ang="0">
                  <a:pos x="0" y="86"/>
                </a:cxn>
                <a:cxn ang="0">
                  <a:pos x="16" y="128"/>
                </a:cxn>
                <a:cxn ang="0">
                  <a:pos x="52" y="61"/>
                </a:cxn>
                <a:cxn ang="0">
                  <a:pos x="21" y="0"/>
                </a:cxn>
                <a:cxn ang="0">
                  <a:pos x="21" y="0"/>
                </a:cxn>
              </a:cxnLst>
              <a:rect l="0" t="0" r="r" b="b"/>
              <a:pathLst>
                <a:path w="52" h="128">
                  <a:moveTo>
                    <a:pt x="21" y="0"/>
                  </a:moveTo>
                  <a:lnTo>
                    <a:pt x="0" y="86"/>
                  </a:lnTo>
                  <a:lnTo>
                    <a:pt x="16" y="128"/>
                  </a:lnTo>
                  <a:lnTo>
                    <a:pt x="52" y="61"/>
                  </a:lnTo>
                  <a:lnTo>
                    <a:pt x="21" y="0"/>
                  </a:lnTo>
                  <a:lnTo>
                    <a:pt x="21" y="0"/>
                  </a:lnTo>
                  <a:close/>
                </a:path>
              </a:pathLst>
            </a:custGeom>
            <a:solidFill>
              <a:srgbClr val="FF6600"/>
            </a:solidFill>
            <a:ln w="9525">
              <a:noFill/>
              <a:round/>
            </a:ln>
          </p:spPr>
          <p:txBody>
            <a:bodyPr/>
            <a:lstStyle/>
            <a:p>
              <a:endParaRPr lang="en-US"/>
            </a:p>
          </p:txBody>
        </p:sp>
        <p:sp>
          <p:nvSpPr>
            <p:cNvPr id="607305" name="Freeform 73"/>
            <p:cNvSpPr/>
            <p:nvPr/>
          </p:nvSpPr>
          <p:spPr bwMode="auto">
            <a:xfrm>
              <a:off x="4448" y="1958"/>
              <a:ext cx="45" cy="26"/>
            </a:xfrm>
            <a:custGeom>
              <a:avLst/>
              <a:gdLst/>
              <a:ahLst/>
              <a:cxnLst>
                <a:cxn ang="0">
                  <a:pos x="4" y="8"/>
                </a:cxn>
                <a:cxn ang="0">
                  <a:pos x="4" y="6"/>
                </a:cxn>
                <a:cxn ang="0">
                  <a:pos x="8" y="4"/>
                </a:cxn>
                <a:cxn ang="0">
                  <a:pos x="12" y="4"/>
                </a:cxn>
                <a:cxn ang="0">
                  <a:pos x="21" y="4"/>
                </a:cxn>
                <a:cxn ang="0">
                  <a:pos x="27" y="2"/>
                </a:cxn>
                <a:cxn ang="0">
                  <a:pos x="37" y="0"/>
                </a:cxn>
                <a:cxn ang="0">
                  <a:pos x="46" y="0"/>
                </a:cxn>
                <a:cxn ang="0">
                  <a:pos x="56" y="2"/>
                </a:cxn>
                <a:cxn ang="0">
                  <a:pos x="65" y="2"/>
                </a:cxn>
                <a:cxn ang="0">
                  <a:pos x="73" y="2"/>
                </a:cxn>
                <a:cxn ang="0">
                  <a:pos x="82" y="4"/>
                </a:cxn>
                <a:cxn ang="0">
                  <a:pos x="92" y="6"/>
                </a:cxn>
                <a:cxn ang="0">
                  <a:pos x="97" y="8"/>
                </a:cxn>
                <a:cxn ang="0">
                  <a:pos x="105" y="8"/>
                </a:cxn>
                <a:cxn ang="0">
                  <a:pos x="107" y="10"/>
                </a:cxn>
                <a:cxn ang="0">
                  <a:pos x="111" y="12"/>
                </a:cxn>
                <a:cxn ang="0">
                  <a:pos x="109" y="12"/>
                </a:cxn>
                <a:cxn ang="0">
                  <a:pos x="107" y="17"/>
                </a:cxn>
                <a:cxn ang="0">
                  <a:pos x="103" y="21"/>
                </a:cxn>
                <a:cxn ang="0">
                  <a:pos x="97" y="27"/>
                </a:cxn>
                <a:cxn ang="0">
                  <a:pos x="90" y="27"/>
                </a:cxn>
                <a:cxn ang="0">
                  <a:pos x="84" y="29"/>
                </a:cxn>
                <a:cxn ang="0">
                  <a:pos x="76" y="29"/>
                </a:cxn>
                <a:cxn ang="0">
                  <a:pos x="73" y="29"/>
                </a:cxn>
                <a:cxn ang="0">
                  <a:pos x="61" y="29"/>
                </a:cxn>
                <a:cxn ang="0">
                  <a:pos x="57" y="29"/>
                </a:cxn>
                <a:cxn ang="0">
                  <a:pos x="97" y="48"/>
                </a:cxn>
                <a:cxn ang="0">
                  <a:pos x="97" y="65"/>
                </a:cxn>
                <a:cxn ang="0">
                  <a:pos x="94" y="65"/>
                </a:cxn>
                <a:cxn ang="0">
                  <a:pos x="84" y="65"/>
                </a:cxn>
                <a:cxn ang="0">
                  <a:pos x="76" y="65"/>
                </a:cxn>
                <a:cxn ang="0">
                  <a:pos x="71" y="65"/>
                </a:cxn>
                <a:cxn ang="0">
                  <a:pos x="63" y="63"/>
                </a:cxn>
                <a:cxn ang="0">
                  <a:pos x="56" y="61"/>
                </a:cxn>
                <a:cxn ang="0">
                  <a:pos x="46" y="57"/>
                </a:cxn>
                <a:cxn ang="0">
                  <a:pos x="37" y="54"/>
                </a:cxn>
                <a:cxn ang="0">
                  <a:pos x="25" y="50"/>
                </a:cxn>
                <a:cxn ang="0">
                  <a:pos x="18" y="48"/>
                </a:cxn>
                <a:cxn ang="0">
                  <a:pos x="10" y="44"/>
                </a:cxn>
                <a:cxn ang="0">
                  <a:pos x="4" y="40"/>
                </a:cxn>
                <a:cxn ang="0">
                  <a:pos x="0" y="38"/>
                </a:cxn>
                <a:cxn ang="0">
                  <a:pos x="4" y="8"/>
                </a:cxn>
                <a:cxn ang="0">
                  <a:pos x="4" y="8"/>
                </a:cxn>
              </a:cxnLst>
              <a:rect l="0" t="0" r="r" b="b"/>
              <a:pathLst>
                <a:path w="111" h="65">
                  <a:moveTo>
                    <a:pt x="4" y="8"/>
                  </a:moveTo>
                  <a:lnTo>
                    <a:pt x="4" y="6"/>
                  </a:lnTo>
                  <a:lnTo>
                    <a:pt x="8" y="4"/>
                  </a:lnTo>
                  <a:lnTo>
                    <a:pt x="12" y="4"/>
                  </a:lnTo>
                  <a:lnTo>
                    <a:pt x="21" y="4"/>
                  </a:lnTo>
                  <a:lnTo>
                    <a:pt x="27" y="2"/>
                  </a:lnTo>
                  <a:lnTo>
                    <a:pt x="37" y="0"/>
                  </a:lnTo>
                  <a:lnTo>
                    <a:pt x="46" y="0"/>
                  </a:lnTo>
                  <a:lnTo>
                    <a:pt x="56" y="2"/>
                  </a:lnTo>
                  <a:lnTo>
                    <a:pt x="65" y="2"/>
                  </a:lnTo>
                  <a:lnTo>
                    <a:pt x="73" y="2"/>
                  </a:lnTo>
                  <a:lnTo>
                    <a:pt x="82" y="4"/>
                  </a:lnTo>
                  <a:lnTo>
                    <a:pt x="92" y="6"/>
                  </a:lnTo>
                  <a:lnTo>
                    <a:pt x="97" y="8"/>
                  </a:lnTo>
                  <a:lnTo>
                    <a:pt x="105" y="8"/>
                  </a:lnTo>
                  <a:lnTo>
                    <a:pt x="107" y="10"/>
                  </a:lnTo>
                  <a:lnTo>
                    <a:pt x="111" y="12"/>
                  </a:lnTo>
                  <a:lnTo>
                    <a:pt x="109" y="12"/>
                  </a:lnTo>
                  <a:lnTo>
                    <a:pt x="107" y="17"/>
                  </a:lnTo>
                  <a:lnTo>
                    <a:pt x="103" y="21"/>
                  </a:lnTo>
                  <a:lnTo>
                    <a:pt x="97" y="27"/>
                  </a:lnTo>
                  <a:lnTo>
                    <a:pt x="90" y="27"/>
                  </a:lnTo>
                  <a:lnTo>
                    <a:pt x="84" y="29"/>
                  </a:lnTo>
                  <a:lnTo>
                    <a:pt x="76" y="29"/>
                  </a:lnTo>
                  <a:lnTo>
                    <a:pt x="73" y="29"/>
                  </a:lnTo>
                  <a:lnTo>
                    <a:pt x="61" y="29"/>
                  </a:lnTo>
                  <a:lnTo>
                    <a:pt x="57" y="29"/>
                  </a:lnTo>
                  <a:lnTo>
                    <a:pt x="97" y="48"/>
                  </a:lnTo>
                  <a:lnTo>
                    <a:pt x="97" y="65"/>
                  </a:lnTo>
                  <a:lnTo>
                    <a:pt x="94" y="65"/>
                  </a:lnTo>
                  <a:lnTo>
                    <a:pt x="84" y="65"/>
                  </a:lnTo>
                  <a:lnTo>
                    <a:pt x="76" y="65"/>
                  </a:lnTo>
                  <a:lnTo>
                    <a:pt x="71" y="65"/>
                  </a:lnTo>
                  <a:lnTo>
                    <a:pt x="63" y="63"/>
                  </a:lnTo>
                  <a:lnTo>
                    <a:pt x="56" y="61"/>
                  </a:lnTo>
                  <a:lnTo>
                    <a:pt x="46" y="57"/>
                  </a:lnTo>
                  <a:lnTo>
                    <a:pt x="37" y="54"/>
                  </a:lnTo>
                  <a:lnTo>
                    <a:pt x="25" y="50"/>
                  </a:lnTo>
                  <a:lnTo>
                    <a:pt x="18" y="48"/>
                  </a:lnTo>
                  <a:lnTo>
                    <a:pt x="10" y="44"/>
                  </a:lnTo>
                  <a:lnTo>
                    <a:pt x="4" y="40"/>
                  </a:lnTo>
                  <a:lnTo>
                    <a:pt x="0" y="38"/>
                  </a:lnTo>
                  <a:lnTo>
                    <a:pt x="4" y="8"/>
                  </a:lnTo>
                  <a:lnTo>
                    <a:pt x="4" y="8"/>
                  </a:lnTo>
                  <a:close/>
                </a:path>
              </a:pathLst>
            </a:custGeom>
            <a:solidFill>
              <a:srgbClr val="8FCCF0"/>
            </a:solidFill>
            <a:ln w="9525">
              <a:noFill/>
              <a:round/>
            </a:ln>
          </p:spPr>
          <p:txBody>
            <a:bodyPr/>
            <a:lstStyle/>
            <a:p>
              <a:endParaRPr lang="en-US"/>
            </a:p>
          </p:txBody>
        </p:sp>
        <p:sp>
          <p:nvSpPr>
            <p:cNvPr id="607306" name="Freeform 74"/>
            <p:cNvSpPr/>
            <p:nvPr/>
          </p:nvSpPr>
          <p:spPr bwMode="auto">
            <a:xfrm>
              <a:off x="4220" y="2029"/>
              <a:ext cx="49" cy="29"/>
            </a:xfrm>
            <a:custGeom>
              <a:avLst/>
              <a:gdLst/>
              <a:ahLst/>
              <a:cxnLst>
                <a:cxn ang="0">
                  <a:pos x="18" y="29"/>
                </a:cxn>
                <a:cxn ang="0">
                  <a:pos x="18" y="27"/>
                </a:cxn>
                <a:cxn ang="0">
                  <a:pos x="23" y="23"/>
                </a:cxn>
                <a:cxn ang="0">
                  <a:pos x="29" y="19"/>
                </a:cxn>
                <a:cxn ang="0">
                  <a:pos x="38" y="15"/>
                </a:cxn>
                <a:cxn ang="0">
                  <a:pos x="46" y="10"/>
                </a:cxn>
                <a:cxn ang="0">
                  <a:pos x="56" y="6"/>
                </a:cxn>
                <a:cxn ang="0">
                  <a:pos x="65" y="2"/>
                </a:cxn>
                <a:cxn ang="0">
                  <a:pos x="76" y="0"/>
                </a:cxn>
                <a:cxn ang="0">
                  <a:pos x="84" y="0"/>
                </a:cxn>
                <a:cxn ang="0">
                  <a:pos x="92" y="2"/>
                </a:cxn>
                <a:cxn ang="0">
                  <a:pos x="99" y="4"/>
                </a:cxn>
                <a:cxn ang="0">
                  <a:pos x="107" y="8"/>
                </a:cxn>
                <a:cxn ang="0">
                  <a:pos x="114" y="12"/>
                </a:cxn>
                <a:cxn ang="0">
                  <a:pos x="118" y="15"/>
                </a:cxn>
                <a:cxn ang="0">
                  <a:pos x="118" y="67"/>
                </a:cxn>
                <a:cxn ang="0">
                  <a:pos x="50" y="71"/>
                </a:cxn>
                <a:cxn ang="0">
                  <a:pos x="0" y="52"/>
                </a:cxn>
                <a:cxn ang="0">
                  <a:pos x="27" y="48"/>
                </a:cxn>
                <a:cxn ang="0">
                  <a:pos x="18" y="29"/>
                </a:cxn>
                <a:cxn ang="0">
                  <a:pos x="18" y="29"/>
                </a:cxn>
              </a:cxnLst>
              <a:rect l="0" t="0" r="r" b="b"/>
              <a:pathLst>
                <a:path w="118" h="71">
                  <a:moveTo>
                    <a:pt x="18" y="29"/>
                  </a:moveTo>
                  <a:lnTo>
                    <a:pt x="18" y="27"/>
                  </a:lnTo>
                  <a:lnTo>
                    <a:pt x="23" y="23"/>
                  </a:lnTo>
                  <a:lnTo>
                    <a:pt x="29" y="19"/>
                  </a:lnTo>
                  <a:lnTo>
                    <a:pt x="38" y="15"/>
                  </a:lnTo>
                  <a:lnTo>
                    <a:pt x="46" y="10"/>
                  </a:lnTo>
                  <a:lnTo>
                    <a:pt x="56" y="6"/>
                  </a:lnTo>
                  <a:lnTo>
                    <a:pt x="65" y="2"/>
                  </a:lnTo>
                  <a:lnTo>
                    <a:pt x="76" y="0"/>
                  </a:lnTo>
                  <a:lnTo>
                    <a:pt x="84" y="0"/>
                  </a:lnTo>
                  <a:lnTo>
                    <a:pt x="92" y="2"/>
                  </a:lnTo>
                  <a:lnTo>
                    <a:pt x="99" y="4"/>
                  </a:lnTo>
                  <a:lnTo>
                    <a:pt x="107" y="8"/>
                  </a:lnTo>
                  <a:lnTo>
                    <a:pt x="114" y="12"/>
                  </a:lnTo>
                  <a:lnTo>
                    <a:pt x="118" y="15"/>
                  </a:lnTo>
                  <a:lnTo>
                    <a:pt x="118" y="67"/>
                  </a:lnTo>
                  <a:lnTo>
                    <a:pt x="50" y="71"/>
                  </a:lnTo>
                  <a:lnTo>
                    <a:pt x="0" y="52"/>
                  </a:lnTo>
                  <a:lnTo>
                    <a:pt x="27" y="48"/>
                  </a:lnTo>
                  <a:lnTo>
                    <a:pt x="18" y="29"/>
                  </a:lnTo>
                  <a:lnTo>
                    <a:pt x="18" y="29"/>
                  </a:lnTo>
                  <a:close/>
                </a:path>
              </a:pathLst>
            </a:custGeom>
            <a:solidFill>
              <a:srgbClr val="8FCCF0"/>
            </a:solidFill>
            <a:ln w="9525">
              <a:noFill/>
              <a:round/>
            </a:ln>
          </p:spPr>
          <p:txBody>
            <a:bodyPr/>
            <a:lstStyle/>
            <a:p>
              <a:endParaRPr lang="en-US"/>
            </a:p>
          </p:txBody>
        </p:sp>
        <p:sp>
          <p:nvSpPr>
            <p:cNvPr id="607307" name="Freeform 75"/>
            <p:cNvSpPr/>
            <p:nvPr/>
          </p:nvSpPr>
          <p:spPr bwMode="auto">
            <a:xfrm>
              <a:off x="4240" y="2034"/>
              <a:ext cx="75" cy="51"/>
            </a:xfrm>
            <a:custGeom>
              <a:avLst/>
              <a:gdLst/>
              <a:ahLst/>
              <a:cxnLst>
                <a:cxn ang="0">
                  <a:pos x="0" y="15"/>
                </a:cxn>
                <a:cxn ang="0">
                  <a:pos x="2" y="11"/>
                </a:cxn>
                <a:cxn ang="0">
                  <a:pos x="7" y="7"/>
                </a:cxn>
                <a:cxn ang="0">
                  <a:pos x="15" y="3"/>
                </a:cxn>
                <a:cxn ang="0">
                  <a:pos x="28" y="0"/>
                </a:cxn>
                <a:cxn ang="0">
                  <a:pos x="42" y="0"/>
                </a:cxn>
                <a:cxn ang="0">
                  <a:pos x="55" y="0"/>
                </a:cxn>
                <a:cxn ang="0">
                  <a:pos x="64" y="2"/>
                </a:cxn>
                <a:cxn ang="0">
                  <a:pos x="68" y="3"/>
                </a:cxn>
                <a:cxn ang="0">
                  <a:pos x="72" y="7"/>
                </a:cxn>
                <a:cxn ang="0">
                  <a:pos x="83" y="13"/>
                </a:cxn>
                <a:cxn ang="0">
                  <a:pos x="89" y="17"/>
                </a:cxn>
                <a:cxn ang="0">
                  <a:pos x="99" y="22"/>
                </a:cxn>
                <a:cxn ang="0">
                  <a:pos x="108" y="28"/>
                </a:cxn>
                <a:cxn ang="0">
                  <a:pos x="118" y="32"/>
                </a:cxn>
                <a:cxn ang="0">
                  <a:pos x="127" y="36"/>
                </a:cxn>
                <a:cxn ang="0">
                  <a:pos x="137" y="38"/>
                </a:cxn>
                <a:cxn ang="0">
                  <a:pos x="146" y="40"/>
                </a:cxn>
                <a:cxn ang="0">
                  <a:pos x="156" y="43"/>
                </a:cxn>
                <a:cxn ang="0">
                  <a:pos x="161" y="43"/>
                </a:cxn>
                <a:cxn ang="0">
                  <a:pos x="169" y="43"/>
                </a:cxn>
                <a:cxn ang="0">
                  <a:pos x="171" y="43"/>
                </a:cxn>
                <a:cxn ang="0">
                  <a:pos x="173" y="45"/>
                </a:cxn>
                <a:cxn ang="0">
                  <a:pos x="182" y="59"/>
                </a:cxn>
                <a:cxn ang="0">
                  <a:pos x="127" y="59"/>
                </a:cxn>
                <a:cxn ang="0">
                  <a:pos x="158" y="104"/>
                </a:cxn>
                <a:cxn ang="0">
                  <a:pos x="142" y="118"/>
                </a:cxn>
                <a:cxn ang="0">
                  <a:pos x="123" y="125"/>
                </a:cxn>
                <a:cxn ang="0">
                  <a:pos x="93" y="125"/>
                </a:cxn>
                <a:cxn ang="0">
                  <a:pos x="47" y="85"/>
                </a:cxn>
                <a:cxn ang="0">
                  <a:pos x="57" y="121"/>
                </a:cxn>
                <a:cxn ang="0">
                  <a:pos x="40" y="121"/>
                </a:cxn>
                <a:cxn ang="0">
                  <a:pos x="38" y="116"/>
                </a:cxn>
                <a:cxn ang="0">
                  <a:pos x="32" y="110"/>
                </a:cxn>
                <a:cxn ang="0">
                  <a:pos x="28" y="100"/>
                </a:cxn>
                <a:cxn ang="0">
                  <a:pos x="23" y="89"/>
                </a:cxn>
                <a:cxn ang="0">
                  <a:pos x="21" y="76"/>
                </a:cxn>
                <a:cxn ang="0">
                  <a:pos x="19" y="68"/>
                </a:cxn>
                <a:cxn ang="0">
                  <a:pos x="19" y="61"/>
                </a:cxn>
                <a:cxn ang="0">
                  <a:pos x="21" y="57"/>
                </a:cxn>
                <a:cxn ang="0">
                  <a:pos x="17" y="55"/>
                </a:cxn>
                <a:cxn ang="0">
                  <a:pos x="11" y="49"/>
                </a:cxn>
                <a:cxn ang="0">
                  <a:pos x="6" y="42"/>
                </a:cxn>
                <a:cxn ang="0">
                  <a:pos x="4" y="36"/>
                </a:cxn>
                <a:cxn ang="0">
                  <a:pos x="0" y="28"/>
                </a:cxn>
                <a:cxn ang="0">
                  <a:pos x="0" y="21"/>
                </a:cxn>
                <a:cxn ang="0">
                  <a:pos x="0" y="15"/>
                </a:cxn>
                <a:cxn ang="0">
                  <a:pos x="0" y="15"/>
                </a:cxn>
                <a:cxn ang="0">
                  <a:pos x="0" y="15"/>
                </a:cxn>
              </a:cxnLst>
              <a:rect l="0" t="0" r="r" b="b"/>
              <a:pathLst>
                <a:path w="182" h="125">
                  <a:moveTo>
                    <a:pt x="0" y="15"/>
                  </a:moveTo>
                  <a:lnTo>
                    <a:pt x="2" y="11"/>
                  </a:lnTo>
                  <a:lnTo>
                    <a:pt x="7" y="7"/>
                  </a:lnTo>
                  <a:lnTo>
                    <a:pt x="15" y="3"/>
                  </a:lnTo>
                  <a:lnTo>
                    <a:pt x="28" y="0"/>
                  </a:lnTo>
                  <a:lnTo>
                    <a:pt x="42" y="0"/>
                  </a:lnTo>
                  <a:lnTo>
                    <a:pt x="55" y="0"/>
                  </a:lnTo>
                  <a:lnTo>
                    <a:pt x="64" y="2"/>
                  </a:lnTo>
                  <a:lnTo>
                    <a:pt x="68" y="3"/>
                  </a:lnTo>
                  <a:lnTo>
                    <a:pt x="72" y="7"/>
                  </a:lnTo>
                  <a:lnTo>
                    <a:pt x="83" y="13"/>
                  </a:lnTo>
                  <a:lnTo>
                    <a:pt x="89" y="17"/>
                  </a:lnTo>
                  <a:lnTo>
                    <a:pt x="99" y="22"/>
                  </a:lnTo>
                  <a:lnTo>
                    <a:pt x="108" y="28"/>
                  </a:lnTo>
                  <a:lnTo>
                    <a:pt x="118" y="32"/>
                  </a:lnTo>
                  <a:lnTo>
                    <a:pt x="127" y="36"/>
                  </a:lnTo>
                  <a:lnTo>
                    <a:pt x="137" y="38"/>
                  </a:lnTo>
                  <a:lnTo>
                    <a:pt x="146" y="40"/>
                  </a:lnTo>
                  <a:lnTo>
                    <a:pt x="156" y="43"/>
                  </a:lnTo>
                  <a:lnTo>
                    <a:pt x="161" y="43"/>
                  </a:lnTo>
                  <a:lnTo>
                    <a:pt x="169" y="43"/>
                  </a:lnTo>
                  <a:lnTo>
                    <a:pt x="171" y="43"/>
                  </a:lnTo>
                  <a:lnTo>
                    <a:pt x="173" y="45"/>
                  </a:lnTo>
                  <a:lnTo>
                    <a:pt x="182" y="59"/>
                  </a:lnTo>
                  <a:lnTo>
                    <a:pt x="127" y="59"/>
                  </a:lnTo>
                  <a:lnTo>
                    <a:pt x="158" y="104"/>
                  </a:lnTo>
                  <a:lnTo>
                    <a:pt x="142" y="118"/>
                  </a:lnTo>
                  <a:lnTo>
                    <a:pt x="123" y="125"/>
                  </a:lnTo>
                  <a:lnTo>
                    <a:pt x="93" y="125"/>
                  </a:lnTo>
                  <a:lnTo>
                    <a:pt x="47" y="85"/>
                  </a:lnTo>
                  <a:lnTo>
                    <a:pt x="57" y="121"/>
                  </a:lnTo>
                  <a:lnTo>
                    <a:pt x="40" y="121"/>
                  </a:lnTo>
                  <a:lnTo>
                    <a:pt x="38" y="116"/>
                  </a:lnTo>
                  <a:lnTo>
                    <a:pt x="32" y="110"/>
                  </a:lnTo>
                  <a:lnTo>
                    <a:pt x="28" y="100"/>
                  </a:lnTo>
                  <a:lnTo>
                    <a:pt x="23" y="89"/>
                  </a:lnTo>
                  <a:lnTo>
                    <a:pt x="21" y="76"/>
                  </a:lnTo>
                  <a:lnTo>
                    <a:pt x="19" y="68"/>
                  </a:lnTo>
                  <a:lnTo>
                    <a:pt x="19" y="61"/>
                  </a:lnTo>
                  <a:lnTo>
                    <a:pt x="21" y="57"/>
                  </a:lnTo>
                  <a:lnTo>
                    <a:pt x="17" y="55"/>
                  </a:lnTo>
                  <a:lnTo>
                    <a:pt x="11" y="49"/>
                  </a:lnTo>
                  <a:lnTo>
                    <a:pt x="6" y="42"/>
                  </a:lnTo>
                  <a:lnTo>
                    <a:pt x="4" y="36"/>
                  </a:lnTo>
                  <a:lnTo>
                    <a:pt x="0" y="28"/>
                  </a:lnTo>
                  <a:lnTo>
                    <a:pt x="0" y="21"/>
                  </a:lnTo>
                  <a:lnTo>
                    <a:pt x="0" y="15"/>
                  </a:lnTo>
                  <a:lnTo>
                    <a:pt x="0" y="15"/>
                  </a:lnTo>
                  <a:lnTo>
                    <a:pt x="0" y="15"/>
                  </a:lnTo>
                  <a:close/>
                </a:path>
              </a:pathLst>
            </a:custGeom>
            <a:solidFill>
              <a:srgbClr val="D99966"/>
            </a:solidFill>
            <a:ln w="9525">
              <a:noFill/>
              <a:round/>
            </a:ln>
          </p:spPr>
          <p:txBody>
            <a:bodyPr/>
            <a:lstStyle/>
            <a:p>
              <a:endParaRPr lang="en-US"/>
            </a:p>
          </p:txBody>
        </p:sp>
        <p:sp>
          <p:nvSpPr>
            <p:cNvPr id="607308" name="Freeform 76"/>
            <p:cNvSpPr/>
            <p:nvPr/>
          </p:nvSpPr>
          <p:spPr bwMode="auto">
            <a:xfrm>
              <a:off x="4435" y="1858"/>
              <a:ext cx="61" cy="112"/>
            </a:xfrm>
            <a:custGeom>
              <a:avLst/>
              <a:gdLst/>
              <a:ahLst/>
              <a:cxnLst>
                <a:cxn ang="0">
                  <a:pos x="55" y="262"/>
                </a:cxn>
                <a:cxn ang="0">
                  <a:pos x="32" y="192"/>
                </a:cxn>
                <a:cxn ang="0">
                  <a:pos x="29" y="188"/>
                </a:cxn>
                <a:cxn ang="0">
                  <a:pos x="21" y="181"/>
                </a:cxn>
                <a:cxn ang="0">
                  <a:pos x="11" y="169"/>
                </a:cxn>
                <a:cxn ang="0">
                  <a:pos x="4" y="158"/>
                </a:cxn>
                <a:cxn ang="0">
                  <a:pos x="0" y="148"/>
                </a:cxn>
                <a:cxn ang="0">
                  <a:pos x="0" y="141"/>
                </a:cxn>
                <a:cxn ang="0">
                  <a:pos x="2" y="133"/>
                </a:cxn>
                <a:cxn ang="0">
                  <a:pos x="6" y="127"/>
                </a:cxn>
                <a:cxn ang="0">
                  <a:pos x="11" y="120"/>
                </a:cxn>
                <a:cxn ang="0">
                  <a:pos x="15" y="112"/>
                </a:cxn>
                <a:cxn ang="0">
                  <a:pos x="19" y="108"/>
                </a:cxn>
                <a:cxn ang="0">
                  <a:pos x="23" y="107"/>
                </a:cxn>
                <a:cxn ang="0">
                  <a:pos x="19" y="13"/>
                </a:cxn>
                <a:cxn ang="0">
                  <a:pos x="29" y="0"/>
                </a:cxn>
                <a:cxn ang="0">
                  <a:pos x="44" y="11"/>
                </a:cxn>
                <a:cxn ang="0">
                  <a:pos x="63" y="82"/>
                </a:cxn>
                <a:cxn ang="0">
                  <a:pos x="131" y="120"/>
                </a:cxn>
                <a:cxn ang="0">
                  <a:pos x="148" y="171"/>
                </a:cxn>
                <a:cxn ang="0">
                  <a:pos x="112" y="202"/>
                </a:cxn>
                <a:cxn ang="0">
                  <a:pos x="112" y="274"/>
                </a:cxn>
                <a:cxn ang="0">
                  <a:pos x="108" y="274"/>
                </a:cxn>
                <a:cxn ang="0">
                  <a:pos x="105" y="276"/>
                </a:cxn>
                <a:cxn ang="0">
                  <a:pos x="97" y="274"/>
                </a:cxn>
                <a:cxn ang="0">
                  <a:pos x="87" y="274"/>
                </a:cxn>
                <a:cxn ang="0">
                  <a:pos x="76" y="270"/>
                </a:cxn>
                <a:cxn ang="0">
                  <a:pos x="65" y="266"/>
                </a:cxn>
                <a:cxn ang="0">
                  <a:pos x="57" y="262"/>
                </a:cxn>
                <a:cxn ang="0">
                  <a:pos x="55" y="262"/>
                </a:cxn>
                <a:cxn ang="0">
                  <a:pos x="55" y="262"/>
                </a:cxn>
              </a:cxnLst>
              <a:rect l="0" t="0" r="r" b="b"/>
              <a:pathLst>
                <a:path w="148" h="276">
                  <a:moveTo>
                    <a:pt x="55" y="262"/>
                  </a:moveTo>
                  <a:lnTo>
                    <a:pt x="32" y="192"/>
                  </a:lnTo>
                  <a:lnTo>
                    <a:pt x="29" y="188"/>
                  </a:lnTo>
                  <a:lnTo>
                    <a:pt x="21" y="181"/>
                  </a:lnTo>
                  <a:lnTo>
                    <a:pt x="11" y="169"/>
                  </a:lnTo>
                  <a:lnTo>
                    <a:pt x="4" y="158"/>
                  </a:lnTo>
                  <a:lnTo>
                    <a:pt x="0" y="148"/>
                  </a:lnTo>
                  <a:lnTo>
                    <a:pt x="0" y="141"/>
                  </a:lnTo>
                  <a:lnTo>
                    <a:pt x="2" y="133"/>
                  </a:lnTo>
                  <a:lnTo>
                    <a:pt x="6" y="127"/>
                  </a:lnTo>
                  <a:lnTo>
                    <a:pt x="11" y="120"/>
                  </a:lnTo>
                  <a:lnTo>
                    <a:pt x="15" y="112"/>
                  </a:lnTo>
                  <a:lnTo>
                    <a:pt x="19" y="108"/>
                  </a:lnTo>
                  <a:lnTo>
                    <a:pt x="23" y="107"/>
                  </a:lnTo>
                  <a:lnTo>
                    <a:pt x="19" y="13"/>
                  </a:lnTo>
                  <a:lnTo>
                    <a:pt x="29" y="0"/>
                  </a:lnTo>
                  <a:lnTo>
                    <a:pt x="44" y="11"/>
                  </a:lnTo>
                  <a:lnTo>
                    <a:pt x="63" y="82"/>
                  </a:lnTo>
                  <a:lnTo>
                    <a:pt x="131" y="120"/>
                  </a:lnTo>
                  <a:lnTo>
                    <a:pt x="148" y="171"/>
                  </a:lnTo>
                  <a:lnTo>
                    <a:pt x="112" y="202"/>
                  </a:lnTo>
                  <a:lnTo>
                    <a:pt x="112" y="274"/>
                  </a:lnTo>
                  <a:lnTo>
                    <a:pt x="108" y="274"/>
                  </a:lnTo>
                  <a:lnTo>
                    <a:pt x="105" y="276"/>
                  </a:lnTo>
                  <a:lnTo>
                    <a:pt x="97" y="274"/>
                  </a:lnTo>
                  <a:lnTo>
                    <a:pt x="87" y="274"/>
                  </a:lnTo>
                  <a:lnTo>
                    <a:pt x="76" y="270"/>
                  </a:lnTo>
                  <a:lnTo>
                    <a:pt x="65" y="266"/>
                  </a:lnTo>
                  <a:lnTo>
                    <a:pt x="57" y="262"/>
                  </a:lnTo>
                  <a:lnTo>
                    <a:pt x="55" y="262"/>
                  </a:lnTo>
                  <a:lnTo>
                    <a:pt x="55" y="262"/>
                  </a:lnTo>
                  <a:close/>
                </a:path>
              </a:pathLst>
            </a:custGeom>
            <a:solidFill>
              <a:srgbClr val="D99966"/>
            </a:solidFill>
            <a:ln w="9525">
              <a:noFill/>
              <a:round/>
            </a:ln>
          </p:spPr>
          <p:txBody>
            <a:bodyPr/>
            <a:lstStyle/>
            <a:p>
              <a:endParaRPr lang="en-US"/>
            </a:p>
          </p:txBody>
        </p:sp>
        <p:sp>
          <p:nvSpPr>
            <p:cNvPr id="607309" name="Freeform 77"/>
            <p:cNvSpPr/>
            <p:nvPr/>
          </p:nvSpPr>
          <p:spPr bwMode="auto">
            <a:xfrm>
              <a:off x="4345" y="1929"/>
              <a:ext cx="157" cy="125"/>
            </a:xfrm>
            <a:custGeom>
              <a:avLst/>
              <a:gdLst/>
              <a:ahLst/>
              <a:cxnLst>
                <a:cxn ang="0">
                  <a:pos x="83" y="76"/>
                </a:cxn>
                <a:cxn ang="0">
                  <a:pos x="76" y="142"/>
                </a:cxn>
                <a:cxn ang="0">
                  <a:pos x="3" y="228"/>
                </a:cxn>
                <a:cxn ang="0">
                  <a:pos x="22" y="232"/>
                </a:cxn>
                <a:cxn ang="0">
                  <a:pos x="38" y="234"/>
                </a:cxn>
                <a:cxn ang="0">
                  <a:pos x="55" y="238"/>
                </a:cxn>
                <a:cxn ang="0">
                  <a:pos x="76" y="241"/>
                </a:cxn>
                <a:cxn ang="0">
                  <a:pos x="102" y="247"/>
                </a:cxn>
                <a:cxn ang="0">
                  <a:pos x="129" y="251"/>
                </a:cxn>
                <a:cxn ang="0">
                  <a:pos x="159" y="258"/>
                </a:cxn>
                <a:cxn ang="0">
                  <a:pos x="188" y="264"/>
                </a:cxn>
                <a:cxn ang="0">
                  <a:pos x="216" y="270"/>
                </a:cxn>
                <a:cxn ang="0">
                  <a:pos x="241" y="274"/>
                </a:cxn>
                <a:cxn ang="0">
                  <a:pos x="262" y="279"/>
                </a:cxn>
                <a:cxn ang="0">
                  <a:pos x="275" y="281"/>
                </a:cxn>
                <a:cxn ang="0">
                  <a:pos x="281" y="283"/>
                </a:cxn>
                <a:cxn ang="0">
                  <a:pos x="382" y="302"/>
                </a:cxn>
                <a:cxn ang="0">
                  <a:pos x="374" y="291"/>
                </a:cxn>
                <a:cxn ang="0">
                  <a:pos x="363" y="270"/>
                </a:cxn>
                <a:cxn ang="0">
                  <a:pos x="351" y="247"/>
                </a:cxn>
                <a:cxn ang="0">
                  <a:pos x="346" y="219"/>
                </a:cxn>
                <a:cxn ang="0">
                  <a:pos x="346" y="194"/>
                </a:cxn>
                <a:cxn ang="0">
                  <a:pos x="349" y="175"/>
                </a:cxn>
                <a:cxn ang="0">
                  <a:pos x="353" y="163"/>
                </a:cxn>
                <a:cxn ang="0">
                  <a:pos x="306" y="142"/>
                </a:cxn>
                <a:cxn ang="0">
                  <a:pos x="268" y="116"/>
                </a:cxn>
                <a:cxn ang="0">
                  <a:pos x="256" y="148"/>
                </a:cxn>
                <a:cxn ang="0">
                  <a:pos x="256" y="158"/>
                </a:cxn>
                <a:cxn ang="0">
                  <a:pos x="254" y="169"/>
                </a:cxn>
                <a:cxn ang="0">
                  <a:pos x="254" y="186"/>
                </a:cxn>
                <a:cxn ang="0">
                  <a:pos x="254" y="205"/>
                </a:cxn>
                <a:cxn ang="0">
                  <a:pos x="254" y="224"/>
                </a:cxn>
                <a:cxn ang="0">
                  <a:pos x="254" y="238"/>
                </a:cxn>
                <a:cxn ang="0">
                  <a:pos x="254" y="243"/>
                </a:cxn>
                <a:cxn ang="0">
                  <a:pos x="245" y="238"/>
                </a:cxn>
                <a:cxn ang="0">
                  <a:pos x="239" y="230"/>
                </a:cxn>
                <a:cxn ang="0">
                  <a:pos x="237" y="219"/>
                </a:cxn>
                <a:cxn ang="0">
                  <a:pos x="237" y="198"/>
                </a:cxn>
                <a:cxn ang="0">
                  <a:pos x="241" y="179"/>
                </a:cxn>
                <a:cxn ang="0">
                  <a:pos x="241" y="162"/>
                </a:cxn>
                <a:cxn ang="0">
                  <a:pos x="237" y="156"/>
                </a:cxn>
                <a:cxn ang="0">
                  <a:pos x="228" y="162"/>
                </a:cxn>
                <a:cxn ang="0">
                  <a:pos x="214" y="175"/>
                </a:cxn>
                <a:cxn ang="0">
                  <a:pos x="201" y="188"/>
                </a:cxn>
                <a:cxn ang="0">
                  <a:pos x="192" y="198"/>
                </a:cxn>
                <a:cxn ang="0">
                  <a:pos x="182" y="186"/>
                </a:cxn>
                <a:cxn ang="0">
                  <a:pos x="180" y="169"/>
                </a:cxn>
                <a:cxn ang="0">
                  <a:pos x="176" y="152"/>
                </a:cxn>
                <a:cxn ang="0">
                  <a:pos x="169" y="133"/>
                </a:cxn>
                <a:cxn ang="0">
                  <a:pos x="161" y="114"/>
                </a:cxn>
                <a:cxn ang="0">
                  <a:pos x="155" y="97"/>
                </a:cxn>
                <a:cxn ang="0">
                  <a:pos x="152" y="82"/>
                </a:cxn>
                <a:cxn ang="0">
                  <a:pos x="155" y="66"/>
                </a:cxn>
                <a:cxn ang="0">
                  <a:pos x="161" y="55"/>
                </a:cxn>
                <a:cxn ang="0">
                  <a:pos x="173" y="44"/>
                </a:cxn>
                <a:cxn ang="0">
                  <a:pos x="159" y="44"/>
                </a:cxn>
                <a:cxn ang="0">
                  <a:pos x="148" y="40"/>
                </a:cxn>
                <a:cxn ang="0">
                  <a:pos x="131" y="36"/>
                </a:cxn>
                <a:cxn ang="0">
                  <a:pos x="110" y="25"/>
                </a:cxn>
                <a:cxn ang="0">
                  <a:pos x="89" y="13"/>
                </a:cxn>
                <a:cxn ang="0">
                  <a:pos x="74" y="4"/>
                </a:cxn>
                <a:cxn ang="0">
                  <a:pos x="68" y="0"/>
                </a:cxn>
              </a:cxnLst>
              <a:rect l="0" t="0" r="r" b="b"/>
              <a:pathLst>
                <a:path w="384" h="304">
                  <a:moveTo>
                    <a:pt x="68" y="0"/>
                  </a:moveTo>
                  <a:lnTo>
                    <a:pt x="83" y="76"/>
                  </a:lnTo>
                  <a:lnTo>
                    <a:pt x="47" y="101"/>
                  </a:lnTo>
                  <a:lnTo>
                    <a:pt x="76" y="142"/>
                  </a:lnTo>
                  <a:lnTo>
                    <a:pt x="0" y="228"/>
                  </a:lnTo>
                  <a:lnTo>
                    <a:pt x="3" y="228"/>
                  </a:lnTo>
                  <a:lnTo>
                    <a:pt x="11" y="230"/>
                  </a:lnTo>
                  <a:lnTo>
                    <a:pt x="22" y="232"/>
                  </a:lnTo>
                  <a:lnTo>
                    <a:pt x="30" y="232"/>
                  </a:lnTo>
                  <a:lnTo>
                    <a:pt x="38" y="234"/>
                  </a:lnTo>
                  <a:lnTo>
                    <a:pt x="45" y="234"/>
                  </a:lnTo>
                  <a:lnTo>
                    <a:pt x="55" y="238"/>
                  </a:lnTo>
                  <a:lnTo>
                    <a:pt x="64" y="238"/>
                  </a:lnTo>
                  <a:lnTo>
                    <a:pt x="76" y="241"/>
                  </a:lnTo>
                  <a:lnTo>
                    <a:pt x="87" y="243"/>
                  </a:lnTo>
                  <a:lnTo>
                    <a:pt x="102" y="247"/>
                  </a:lnTo>
                  <a:lnTo>
                    <a:pt x="114" y="249"/>
                  </a:lnTo>
                  <a:lnTo>
                    <a:pt x="129" y="251"/>
                  </a:lnTo>
                  <a:lnTo>
                    <a:pt x="144" y="255"/>
                  </a:lnTo>
                  <a:lnTo>
                    <a:pt x="159" y="258"/>
                  </a:lnTo>
                  <a:lnTo>
                    <a:pt x="173" y="260"/>
                  </a:lnTo>
                  <a:lnTo>
                    <a:pt x="188" y="264"/>
                  </a:lnTo>
                  <a:lnTo>
                    <a:pt x="201" y="266"/>
                  </a:lnTo>
                  <a:lnTo>
                    <a:pt x="216" y="270"/>
                  </a:lnTo>
                  <a:lnTo>
                    <a:pt x="228" y="272"/>
                  </a:lnTo>
                  <a:lnTo>
                    <a:pt x="241" y="274"/>
                  </a:lnTo>
                  <a:lnTo>
                    <a:pt x="252" y="276"/>
                  </a:lnTo>
                  <a:lnTo>
                    <a:pt x="262" y="279"/>
                  </a:lnTo>
                  <a:lnTo>
                    <a:pt x="270" y="279"/>
                  </a:lnTo>
                  <a:lnTo>
                    <a:pt x="275" y="281"/>
                  </a:lnTo>
                  <a:lnTo>
                    <a:pt x="279" y="283"/>
                  </a:lnTo>
                  <a:lnTo>
                    <a:pt x="281" y="283"/>
                  </a:lnTo>
                  <a:lnTo>
                    <a:pt x="384" y="304"/>
                  </a:lnTo>
                  <a:lnTo>
                    <a:pt x="382" y="302"/>
                  </a:lnTo>
                  <a:lnTo>
                    <a:pt x="378" y="298"/>
                  </a:lnTo>
                  <a:lnTo>
                    <a:pt x="374" y="291"/>
                  </a:lnTo>
                  <a:lnTo>
                    <a:pt x="368" y="283"/>
                  </a:lnTo>
                  <a:lnTo>
                    <a:pt x="363" y="270"/>
                  </a:lnTo>
                  <a:lnTo>
                    <a:pt x="357" y="258"/>
                  </a:lnTo>
                  <a:lnTo>
                    <a:pt x="351" y="247"/>
                  </a:lnTo>
                  <a:lnTo>
                    <a:pt x="349" y="234"/>
                  </a:lnTo>
                  <a:lnTo>
                    <a:pt x="346" y="219"/>
                  </a:lnTo>
                  <a:lnTo>
                    <a:pt x="346" y="205"/>
                  </a:lnTo>
                  <a:lnTo>
                    <a:pt x="346" y="194"/>
                  </a:lnTo>
                  <a:lnTo>
                    <a:pt x="349" y="184"/>
                  </a:lnTo>
                  <a:lnTo>
                    <a:pt x="349" y="175"/>
                  </a:lnTo>
                  <a:lnTo>
                    <a:pt x="353" y="169"/>
                  </a:lnTo>
                  <a:lnTo>
                    <a:pt x="353" y="163"/>
                  </a:lnTo>
                  <a:lnTo>
                    <a:pt x="355" y="163"/>
                  </a:lnTo>
                  <a:lnTo>
                    <a:pt x="306" y="142"/>
                  </a:lnTo>
                  <a:lnTo>
                    <a:pt x="321" y="137"/>
                  </a:lnTo>
                  <a:lnTo>
                    <a:pt x="268" y="116"/>
                  </a:lnTo>
                  <a:lnTo>
                    <a:pt x="268" y="141"/>
                  </a:lnTo>
                  <a:lnTo>
                    <a:pt x="256" y="148"/>
                  </a:lnTo>
                  <a:lnTo>
                    <a:pt x="256" y="150"/>
                  </a:lnTo>
                  <a:lnTo>
                    <a:pt x="256" y="158"/>
                  </a:lnTo>
                  <a:lnTo>
                    <a:pt x="254" y="162"/>
                  </a:lnTo>
                  <a:lnTo>
                    <a:pt x="254" y="169"/>
                  </a:lnTo>
                  <a:lnTo>
                    <a:pt x="254" y="177"/>
                  </a:lnTo>
                  <a:lnTo>
                    <a:pt x="254" y="186"/>
                  </a:lnTo>
                  <a:lnTo>
                    <a:pt x="254" y="194"/>
                  </a:lnTo>
                  <a:lnTo>
                    <a:pt x="254" y="205"/>
                  </a:lnTo>
                  <a:lnTo>
                    <a:pt x="254" y="213"/>
                  </a:lnTo>
                  <a:lnTo>
                    <a:pt x="254" y="224"/>
                  </a:lnTo>
                  <a:lnTo>
                    <a:pt x="254" y="230"/>
                  </a:lnTo>
                  <a:lnTo>
                    <a:pt x="254" y="238"/>
                  </a:lnTo>
                  <a:lnTo>
                    <a:pt x="254" y="241"/>
                  </a:lnTo>
                  <a:lnTo>
                    <a:pt x="254" y="243"/>
                  </a:lnTo>
                  <a:lnTo>
                    <a:pt x="252" y="243"/>
                  </a:lnTo>
                  <a:lnTo>
                    <a:pt x="245" y="238"/>
                  </a:lnTo>
                  <a:lnTo>
                    <a:pt x="241" y="234"/>
                  </a:lnTo>
                  <a:lnTo>
                    <a:pt x="239" y="230"/>
                  </a:lnTo>
                  <a:lnTo>
                    <a:pt x="237" y="224"/>
                  </a:lnTo>
                  <a:lnTo>
                    <a:pt x="237" y="219"/>
                  </a:lnTo>
                  <a:lnTo>
                    <a:pt x="237" y="207"/>
                  </a:lnTo>
                  <a:lnTo>
                    <a:pt x="237" y="198"/>
                  </a:lnTo>
                  <a:lnTo>
                    <a:pt x="239" y="188"/>
                  </a:lnTo>
                  <a:lnTo>
                    <a:pt x="241" y="179"/>
                  </a:lnTo>
                  <a:lnTo>
                    <a:pt x="241" y="169"/>
                  </a:lnTo>
                  <a:lnTo>
                    <a:pt x="241" y="162"/>
                  </a:lnTo>
                  <a:lnTo>
                    <a:pt x="239" y="158"/>
                  </a:lnTo>
                  <a:lnTo>
                    <a:pt x="237" y="156"/>
                  </a:lnTo>
                  <a:lnTo>
                    <a:pt x="233" y="156"/>
                  </a:lnTo>
                  <a:lnTo>
                    <a:pt x="228" y="162"/>
                  </a:lnTo>
                  <a:lnTo>
                    <a:pt x="220" y="167"/>
                  </a:lnTo>
                  <a:lnTo>
                    <a:pt x="214" y="175"/>
                  </a:lnTo>
                  <a:lnTo>
                    <a:pt x="207" y="182"/>
                  </a:lnTo>
                  <a:lnTo>
                    <a:pt x="201" y="188"/>
                  </a:lnTo>
                  <a:lnTo>
                    <a:pt x="195" y="194"/>
                  </a:lnTo>
                  <a:lnTo>
                    <a:pt x="192" y="198"/>
                  </a:lnTo>
                  <a:lnTo>
                    <a:pt x="184" y="196"/>
                  </a:lnTo>
                  <a:lnTo>
                    <a:pt x="182" y="186"/>
                  </a:lnTo>
                  <a:lnTo>
                    <a:pt x="180" y="177"/>
                  </a:lnTo>
                  <a:lnTo>
                    <a:pt x="180" y="169"/>
                  </a:lnTo>
                  <a:lnTo>
                    <a:pt x="176" y="160"/>
                  </a:lnTo>
                  <a:lnTo>
                    <a:pt x="176" y="152"/>
                  </a:lnTo>
                  <a:lnTo>
                    <a:pt x="173" y="141"/>
                  </a:lnTo>
                  <a:lnTo>
                    <a:pt x="169" y="133"/>
                  </a:lnTo>
                  <a:lnTo>
                    <a:pt x="165" y="122"/>
                  </a:lnTo>
                  <a:lnTo>
                    <a:pt x="161" y="114"/>
                  </a:lnTo>
                  <a:lnTo>
                    <a:pt x="157" y="104"/>
                  </a:lnTo>
                  <a:lnTo>
                    <a:pt x="155" y="97"/>
                  </a:lnTo>
                  <a:lnTo>
                    <a:pt x="152" y="89"/>
                  </a:lnTo>
                  <a:lnTo>
                    <a:pt x="152" y="82"/>
                  </a:lnTo>
                  <a:lnTo>
                    <a:pt x="152" y="74"/>
                  </a:lnTo>
                  <a:lnTo>
                    <a:pt x="155" y="66"/>
                  </a:lnTo>
                  <a:lnTo>
                    <a:pt x="157" y="61"/>
                  </a:lnTo>
                  <a:lnTo>
                    <a:pt x="161" y="55"/>
                  </a:lnTo>
                  <a:lnTo>
                    <a:pt x="169" y="47"/>
                  </a:lnTo>
                  <a:lnTo>
                    <a:pt x="173" y="44"/>
                  </a:lnTo>
                  <a:lnTo>
                    <a:pt x="169" y="44"/>
                  </a:lnTo>
                  <a:lnTo>
                    <a:pt x="159" y="44"/>
                  </a:lnTo>
                  <a:lnTo>
                    <a:pt x="154" y="42"/>
                  </a:lnTo>
                  <a:lnTo>
                    <a:pt x="148" y="40"/>
                  </a:lnTo>
                  <a:lnTo>
                    <a:pt x="138" y="38"/>
                  </a:lnTo>
                  <a:lnTo>
                    <a:pt x="131" y="36"/>
                  </a:lnTo>
                  <a:lnTo>
                    <a:pt x="119" y="30"/>
                  </a:lnTo>
                  <a:lnTo>
                    <a:pt x="110" y="25"/>
                  </a:lnTo>
                  <a:lnTo>
                    <a:pt x="98" y="19"/>
                  </a:lnTo>
                  <a:lnTo>
                    <a:pt x="89" y="13"/>
                  </a:lnTo>
                  <a:lnTo>
                    <a:pt x="79" y="7"/>
                  </a:lnTo>
                  <a:lnTo>
                    <a:pt x="74" y="4"/>
                  </a:lnTo>
                  <a:lnTo>
                    <a:pt x="68" y="0"/>
                  </a:lnTo>
                  <a:lnTo>
                    <a:pt x="68" y="0"/>
                  </a:lnTo>
                  <a:close/>
                </a:path>
              </a:pathLst>
            </a:custGeom>
            <a:solidFill>
              <a:srgbClr val="7A94A8"/>
            </a:solidFill>
            <a:ln w="9525">
              <a:noFill/>
              <a:round/>
            </a:ln>
          </p:spPr>
          <p:txBody>
            <a:bodyPr/>
            <a:lstStyle/>
            <a:p>
              <a:endParaRPr lang="en-US"/>
            </a:p>
          </p:txBody>
        </p:sp>
        <p:sp>
          <p:nvSpPr>
            <p:cNvPr id="607310" name="Freeform 78"/>
            <p:cNvSpPr/>
            <p:nvPr/>
          </p:nvSpPr>
          <p:spPr bwMode="auto">
            <a:xfrm>
              <a:off x="4316" y="1906"/>
              <a:ext cx="48" cy="116"/>
            </a:xfrm>
            <a:custGeom>
              <a:avLst/>
              <a:gdLst/>
              <a:ahLst/>
              <a:cxnLst>
                <a:cxn ang="0">
                  <a:pos x="86" y="2"/>
                </a:cxn>
                <a:cxn ang="0">
                  <a:pos x="99" y="13"/>
                </a:cxn>
                <a:cxn ang="0">
                  <a:pos x="112" y="30"/>
                </a:cxn>
                <a:cxn ang="0">
                  <a:pos x="118" y="45"/>
                </a:cxn>
                <a:cxn ang="0">
                  <a:pos x="118" y="64"/>
                </a:cxn>
                <a:cxn ang="0">
                  <a:pos x="114" y="84"/>
                </a:cxn>
                <a:cxn ang="0">
                  <a:pos x="110" y="99"/>
                </a:cxn>
                <a:cxn ang="0">
                  <a:pos x="105" y="116"/>
                </a:cxn>
                <a:cxn ang="0">
                  <a:pos x="93" y="139"/>
                </a:cxn>
                <a:cxn ang="0">
                  <a:pos x="82" y="165"/>
                </a:cxn>
                <a:cxn ang="0">
                  <a:pos x="67" y="196"/>
                </a:cxn>
                <a:cxn ang="0">
                  <a:pos x="53" y="222"/>
                </a:cxn>
                <a:cxn ang="0">
                  <a:pos x="40" y="247"/>
                </a:cxn>
                <a:cxn ang="0">
                  <a:pos x="33" y="266"/>
                </a:cxn>
                <a:cxn ang="0">
                  <a:pos x="27" y="276"/>
                </a:cxn>
                <a:cxn ang="0">
                  <a:pos x="0" y="281"/>
                </a:cxn>
                <a:cxn ang="0">
                  <a:pos x="6" y="270"/>
                </a:cxn>
                <a:cxn ang="0">
                  <a:pos x="12" y="258"/>
                </a:cxn>
                <a:cxn ang="0">
                  <a:pos x="21" y="245"/>
                </a:cxn>
                <a:cxn ang="0">
                  <a:pos x="31" y="226"/>
                </a:cxn>
                <a:cxn ang="0">
                  <a:pos x="42" y="209"/>
                </a:cxn>
                <a:cxn ang="0">
                  <a:pos x="50" y="190"/>
                </a:cxn>
                <a:cxn ang="0">
                  <a:pos x="59" y="169"/>
                </a:cxn>
                <a:cxn ang="0">
                  <a:pos x="65" y="150"/>
                </a:cxn>
                <a:cxn ang="0">
                  <a:pos x="72" y="131"/>
                </a:cxn>
                <a:cxn ang="0">
                  <a:pos x="78" y="112"/>
                </a:cxn>
                <a:cxn ang="0">
                  <a:pos x="82" y="97"/>
                </a:cxn>
                <a:cxn ang="0">
                  <a:pos x="86" y="82"/>
                </a:cxn>
                <a:cxn ang="0">
                  <a:pos x="88" y="68"/>
                </a:cxn>
                <a:cxn ang="0">
                  <a:pos x="90" y="53"/>
                </a:cxn>
                <a:cxn ang="0">
                  <a:pos x="90" y="42"/>
                </a:cxn>
                <a:cxn ang="0">
                  <a:pos x="90" y="23"/>
                </a:cxn>
                <a:cxn ang="0">
                  <a:pos x="88" y="11"/>
                </a:cxn>
                <a:cxn ang="0">
                  <a:pos x="86" y="0"/>
                </a:cxn>
              </a:cxnLst>
              <a:rect l="0" t="0" r="r" b="b"/>
              <a:pathLst>
                <a:path w="118" h="281">
                  <a:moveTo>
                    <a:pt x="86" y="0"/>
                  </a:moveTo>
                  <a:lnTo>
                    <a:pt x="86" y="2"/>
                  </a:lnTo>
                  <a:lnTo>
                    <a:pt x="93" y="7"/>
                  </a:lnTo>
                  <a:lnTo>
                    <a:pt x="99" y="13"/>
                  </a:lnTo>
                  <a:lnTo>
                    <a:pt x="110" y="25"/>
                  </a:lnTo>
                  <a:lnTo>
                    <a:pt x="112" y="30"/>
                  </a:lnTo>
                  <a:lnTo>
                    <a:pt x="116" y="38"/>
                  </a:lnTo>
                  <a:lnTo>
                    <a:pt x="118" y="45"/>
                  </a:lnTo>
                  <a:lnTo>
                    <a:pt x="118" y="55"/>
                  </a:lnTo>
                  <a:lnTo>
                    <a:pt x="118" y="64"/>
                  </a:lnTo>
                  <a:lnTo>
                    <a:pt x="118" y="76"/>
                  </a:lnTo>
                  <a:lnTo>
                    <a:pt x="114" y="84"/>
                  </a:lnTo>
                  <a:lnTo>
                    <a:pt x="114" y="91"/>
                  </a:lnTo>
                  <a:lnTo>
                    <a:pt x="110" y="99"/>
                  </a:lnTo>
                  <a:lnTo>
                    <a:pt x="110" y="108"/>
                  </a:lnTo>
                  <a:lnTo>
                    <a:pt x="105" y="116"/>
                  </a:lnTo>
                  <a:lnTo>
                    <a:pt x="99" y="127"/>
                  </a:lnTo>
                  <a:lnTo>
                    <a:pt x="93" y="139"/>
                  </a:lnTo>
                  <a:lnTo>
                    <a:pt x="90" y="154"/>
                  </a:lnTo>
                  <a:lnTo>
                    <a:pt x="82" y="165"/>
                  </a:lnTo>
                  <a:lnTo>
                    <a:pt x="74" y="182"/>
                  </a:lnTo>
                  <a:lnTo>
                    <a:pt x="67" y="196"/>
                  </a:lnTo>
                  <a:lnTo>
                    <a:pt x="61" y="211"/>
                  </a:lnTo>
                  <a:lnTo>
                    <a:pt x="53" y="222"/>
                  </a:lnTo>
                  <a:lnTo>
                    <a:pt x="46" y="236"/>
                  </a:lnTo>
                  <a:lnTo>
                    <a:pt x="40" y="247"/>
                  </a:lnTo>
                  <a:lnTo>
                    <a:pt x="36" y="258"/>
                  </a:lnTo>
                  <a:lnTo>
                    <a:pt x="33" y="266"/>
                  </a:lnTo>
                  <a:lnTo>
                    <a:pt x="31" y="272"/>
                  </a:lnTo>
                  <a:lnTo>
                    <a:pt x="27" y="276"/>
                  </a:lnTo>
                  <a:lnTo>
                    <a:pt x="27" y="279"/>
                  </a:lnTo>
                  <a:lnTo>
                    <a:pt x="0" y="281"/>
                  </a:lnTo>
                  <a:lnTo>
                    <a:pt x="0" y="277"/>
                  </a:lnTo>
                  <a:lnTo>
                    <a:pt x="6" y="270"/>
                  </a:lnTo>
                  <a:lnTo>
                    <a:pt x="8" y="264"/>
                  </a:lnTo>
                  <a:lnTo>
                    <a:pt x="12" y="258"/>
                  </a:lnTo>
                  <a:lnTo>
                    <a:pt x="17" y="251"/>
                  </a:lnTo>
                  <a:lnTo>
                    <a:pt x="21" y="245"/>
                  </a:lnTo>
                  <a:lnTo>
                    <a:pt x="25" y="236"/>
                  </a:lnTo>
                  <a:lnTo>
                    <a:pt x="31" y="226"/>
                  </a:lnTo>
                  <a:lnTo>
                    <a:pt x="36" y="219"/>
                  </a:lnTo>
                  <a:lnTo>
                    <a:pt x="42" y="209"/>
                  </a:lnTo>
                  <a:lnTo>
                    <a:pt x="46" y="198"/>
                  </a:lnTo>
                  <a:lnTo>
                    <a:pt x="50" y="190"/>
                  </a:lnTo>
                  <a:lnTo>
                    <a:pt x="53" y="179"/>
                  </a:lnTo>
                  <a:lnTo>
                    <a:pt x="59" y="169"/>
                  </a:lnTo>
                  <a:lnTo>
                    <a:pt x="61" y="160"/>
                  </a:lnTo>
                  <a:lnTo>
                    <a:pt x="65" y="150"/>
                  </a:lnTo>
                  <a:lnTo>
                    <a:pt x="69" y="141"/>
                  </a:lnTo>
                  <a:lnTo>
                    <a:pt x="72" y="131"/>
                  </a:lnTo>
                  <a:lnTo>
                    <a:pt x="74" y="122"/>
                  </a:lnTo>
                  <a:lnTo>
                    <a:pt x="78" y="112"/>
                  </a:lnTo>
                  <a:lnTo>
                    <a:pt x="80" y="104"/>
                  </a:lnTo>
                  <a:lnTo>
                    <a:pt x="82" y="97"/>
                  </a:lnTo>
                  <a:lnTo>
                    <a:pt x="84" y="89"/>
                  </a:lnTo>
                  <a:lnTo>
                    <a:pt x="86" y="82"/>
                  </a:lnTo>
                  <a:lnTo>
                    <a:pt x="86" y="74"/>
                  </a:lnTo>
                  <a:lnTo>
                    <a:pt x="88" y="68"/>
                  </a:lnTo>
                  <a:lnTo>
                    <a:pt x="88" y="61"/>
                  </a:lnTo>
                  <a:lnTo>
                    <a:pt x="90" y="53"/>
                  </a:lnTo>
                  <a:lnTo>
                    <a:pt x="90" y="47"/>
                  </a:lnTo>
                  <a:lnTo>
                    <a:pt x="90" y="42"/>
                  </a:lnTo>
                  <a:lnTo>
                    <a:pt x="90" y="30"/>
                  </a:lnTo>
                  <a:lnTo>
                    <a:pt x="90" y="23"/>
                  </a:lnTo>
                  <a:lnTo>
                    <a:pt x="88" y="15"/>
                  </a:lnTo>
                  <a:lnTo>
                    <a:pt x="88" y="11"/>
                  </a:lnTo>
                  <a:lnTo>
                    <a:pt x="86" y="2"/>
                  </a:lnTo>
                  <a:lnTo>
                    <a:pt x="86" y="0"/>
                  </a:lnTo>
                  <a:lnTo>
                    <a:pt x="86" y="0"/>
                  </a:lnTo>
                  <a:close/>
                </a:path>
              </a:pathLst>
            </a:custGeom>
            <a:solidFill>
              <a:srgbClr val="7A94A8"/>
            </a:solidFill>
            <a:ln w="9525">
              <a:noFill/>
              <a:round/>
            </a:ln>
          </p:spPr>
          <p:txBody>
            <a:bodyPr/>
            <a:lstStyle/>
            <a:p>
              <a:endParaRPr lang="en-US"/>
            </a:p>
          </p:txBody>
        </p:sp>
        <p:sp>
          <p:nvSpPr>
            <p:cNvPr id="607311" name="Freeform 79"/>
            <p:cNvSpPr/>
            <p:nvPr/>
          </p:nvSpPr>
          <p:spPr bwMode="auto">
            <a:xfrm>
              <a:off x="4739" y="2084"/>
              <a:ext cx="56" cy="62"/>
            </a:xfrm>
            <a:custGeom>
              <a:avLst/>
              <a:gdLst/>
              <a:ahLst/>
              <a:cxnLst>
                <a:cxn ang="0">
                  <a:pos x="0" y="111"/>
                </a:cxn>
                <a:cxn ang="0">
                  <a:pos x="35" y="152"/>
                </a:cxn>
                <a:cxn ang="0">
                  <a:pos x="36" y="151"/>
                </a:cxn>
                <a:cxn ang="0">
                  <a:pos x="50" y="149"/>
                </a:cxn>
                <a:cxn ang="0">
                  <a:pos x="55" y="145"/>
                </a:cxn>
                <a:cxn ang="0">
                  <a:pos x="65" y="141"/>
                </a:cxn>
                <a:cxn ang="0">
                  <a:pos x="73" y="133"/>
                </a:cxn>
                <a:cxn ang="0">
                  <a:pos x="82" y="128"/>
                </a:cxn>
                <a:cxn ang="0">
                  <a:pos x="92" y="116"/>
                </a:cxn>
                <a:cxn ang="0">
                  <a:pos x="101" y="105"/>
                </a:cxn>
                <a:cxn ang="0">
                  <a:pos x="111" y="94"/>
                </a:cxn>
                <a:cxn ang="0">
                  <a:pos x="118" y="84"/>
                </a:cxn>
                <a:cxn ang="0">
                  <a:pos x="126" y="73"/>
                </a:cxn>
                <a:cxn ang="0">
                  <a:pos x="131" y="65"/>
                </a:cxn>
                <a:cxn ang="0">
                  <a:pos x="133" y="59"/>
                </a:cxn>
                <a:cxn ang="0">
                  <a:pos x="137" y="57"/>
                </a:cxn>
                <a:cxn ang="0">
                  <a:pos x="111" y="0"/>
                </a:cxn>
                <a:cxn ang="0">
                  <a:pos x="109" y="0"/>
                </a:cxn>
                <a:cxn ang="0">
                  <a:pos x="101" y="2"/>
                </a:cxn>
                <a:cxn ang="0">
                  <a:pos x="92" y="6"/>
                </a:cxn>
                <a:cxn ang="0">
                  <a:pos x="82" y="12"/>
                </a:cxn>
                <a:cxn ang="0">
                  <a:pos x="67" y="19"/>
                </a:cxn>
                <a:cxn ang="0">
                  <a:pos x="54" y="27"/>
                </a:cxn>
                <a:cxn ang="0">
                  <a:pos x="42" y="37"/>
                </a:cxn>
                <a:cxn ang="0">
                  <a:pos x="33" y="48"/>
                </a:cxn>
                <a:cxn ang="0">
                  <a:pos x="21" y="57"/>
                </a:cxn>
                <a:cxn ang="0">
                  <a:pos x="14" y="69"/>
                </a:cxn>
                <a:cxn ang="0">
                  <a:pos x="8" y="78"/>
                </a:cxn>
                <a:cxn ang="0">
                  <a:pos x="6" y="90"/>
                </a:cxn>
                <a:cxn ang="0">
                  <a:pos x="0" y="97"/>
                </a:cxn>
                <a:cxn ang="0">
                  <a:pos x="0" y="105"/>
                </a:cxn>
                <a:cxn ang="0">
                  <a:pos x="0" y="109"/>
                </a:cxn>
                <a:cxn ang="0">
                  <a:pos x="0" y="111"/>
                </a:cxn>
                <a:cxn ang="0">
                  <a:pos x="0" y="111"/>
                </a:cxn>
              </a:cxnLst>
              <a:rect l="0" t="0" r="r" b="b"/>
              <a:pathLst>
                <a:path w="137" h="152">
                  <a:moveTo>
                    <a:pt x="0" y="111"/>
                  </a:moveTo>
                  <a:lnTo>
                    <a:pt x="35" y="152"/>
                  </a:lnTo>
                  <a:lnTo>
                    <a:pt x="36" y="151"/>
                  </a:lnTo>
                  <a:lnTo>
                    <a:pt x="50" y="149"/>
                  </a:lnTo>
                  <a:lnTo>
                    <a:pt x="55" y="145"/>
                  </a:lnTo>
                  <a:lnTo>
                    <a:pt x="65" y="141"/>
                  </a:lnTo>
                  <a:lnTo>
                    <a:pt x="73" y="133"/>
                  </a:lnTo>
                  <a:lnTo>
                    <a:pt x="82" y="128"/>
                  </a:lnTo>
                  <a:lnTo>
                    <a:pt x="92" y="116"/>
                  </a:lnTo>
                  <a:lnTo>
                    <a:pt x="101" y="105"/>
                  </a:lnTo>
                  <a:lnTo>
                    <a:pt x="111" y="94"/>
                  </a:lnTo>
                  <a:lnTo>
                    <a:pt x="118" y="84"/>
                  </a:lnTo>
                  <a:lnTo>
                    <a:pt x="126" y="73"/>
                  </a:lnTo>
                  <a:lnTo>
                    <a:pt x="131" y="65"/>
                  </a:lnTo>
                  <a:lnTo>
                    <a:pt x="133" y="59"/>
                  </a:lnTo>
                  <a:lnTo>
                    <a:pt x="137" y="57"/>
                  </a:lnTo>
                  <a:lnTo>
                    <a:pt x="111" y="0"/>
                  </a:lnTo>
                  <a:lnTo>
                    <a:pt x="109" y="0"/>
                  </a:lnTo>
                  <a:lnTo>
                    <a:pt x="101" y="2"/>
                  </a:lnTo>
                  <a:lnTo>
                    <a:pt x="92" y="6"/>
                  </a:lnTo>
                  <a:lnTo>
                    <a:pt x="82" y="12"/>
                  </a:lnTo>
                  <a:lnTo>
                    <a:pt x="67" y="19"/>
                  </a:lnTo>
                  <a:lnTo>
                    <a:pt x="54" y="27"/>
                  </a:lnTo>
                  <a:lnTo>
                    <a:pt x="42" y="37"/>
                  </a:lnTo>
                  <a:lnTo>
                    <a:pt x="33" y="48"/>
                  </a:lnTo>
                  <a:lnTo>
                    <a:pt x="21" y="57"/>
                  </a:lnTo>
                  <a:lnTo>
                    <a:pt x="14" y="69"/>
                  </a:lnTo>
                  <a:lnTo>
                    <a:pt x="8" y="78"/>
                  </a:lnTo>
                  <a:lnTo>
                    <a:pt x="6" y="90"/>
                  </a:lnTo>
                  <a:lnTo>
                    <a:pt x="0" y="97"/>
                  </a:lnTo>
                  <a:lnTo>
                    <a:pt x="0" y="105"/>
                  </a:lnTo>
                  <a:lnTo>
                    <a:pt x="0" y="109"/>
                  </a:lnTo>
                  <a:lnTo>
                    <a:pt x="0" y="111"/>
                  </a:lnTo>
                  <a:lnTo>
                    <a:pt x="0" y="111"/>
                  </a:lnTo>
                  <a:close/>
                </a:path>
              </a:pathLst>
            </a:custGeom>
            <a:solidFill>
              <a:srgbClr val="D4EBD4"/>
            </a:solidFill>
            <a:ln w="9525">
              <a:noFill/>
              <a:round/>
            </a:ln>
          </p:spPr>
          <p:txBody>
            <a:bodyPr/>
            <a:lstStyle/>
            <a:p>
              <a:endParaRPr lang="en-US"/>
            </a:p>
          </p:txBody>
        </p:sp>
        <p:sp>
          <p:nvSpPr>
            <p:cNvPr id="607312" name="Freeform 80"/>
            <p:cNvSpPr/>
            <p:nvPr/>
          </p:nvSpPr>
          <p:spPr bwMode="auto">
            <a:xfrm>
              <a:off x="4546" y="2039"/>
              <a:ext cx="119" cy="166"/>
            </a:xfrm>
            <a:custGeom>
              <a:avLst/>
              <a:gdLst/>
              <a:ahLst/>
              <a:cxnLst>
                <a:cxn ang="0">
                  <a:pos x="291" y="344"/>
                </a:cxn>
                <a:cxn ang="0">
                  <a:pos x="289" y="342"/>
                </a:cxn>
                <a:cxn ang="0">
                  <a:pos x="285" y="339"/>
                </a:cxn>
                <a:cxn ang="0">
                  <a:pos x="279" y="333"/>
                </a:cxn>
                <a:cxn ang="0">
                  <a:pos x="272" y="321"/>
                </a:cxn>
                <a:cxn ang="0">
                  <a:pos x="268" y="314"/>
                </a:cxn>
                <a:cxn ang="0">
                  <a:pos x="264" y="306"/>
                </a:cxn>
                <a:cxn ang="0">
                  <a:pos x="260" y="297"/>
                </a:cxn>
                <a:cxn ang="0">
                  <a:pos x="258" y="287"/>
                </a:cxn>
                <a:cxn ang="0">
                  <a:pos x="255" y="276"/>
                </a:cxn>
                <a:cxn ang="0">
                  <a:pos x="251" y="264"/>
                </a:cxn>
                <a:cxn ang="0">
                  <a:pos x="247" y="251"/>
                </a:cxn>
                <a:cxn ang="0">
                  <a:pos x="247" y="238"/>
                </a:cxn>
                <a:cxn ang="0">
                  <a:pos x="245" y="221"/>
                </a:cxn>
                <a:cxn ang="0">
                  <a:pos x="245" y="204"/>
                </a:cxn>
                <a:cxn ang="0">
                  <a:pos x="245" y="186"/>
                </a:cxn>
                <a:cxn ang="0">
                  <a:pos x="245" y="167"/>
                </a:cxn>
                <a:cxn ang="0">
                  <a:pos x="245" y="148"/>
                </a:cxn>
                <a:cxn ang="0">
                  <a:pos x="247" y="129"/>
                </a:cxn>
                <a:cxn ang="0">
                  <a:pos x="247" y="112"/>
                </a:cxn>
                <a:cxn ang="0">
                  <a:pos x="251" y="97"/>
                </a:cxn>
                <a:cxn ang="0">
                  <a:pos x="251" y="78"/>
                </a:cxn>
                <a:cxn ang="0">
                  <a:pos x="253" y="65"/>
                </a:cxn>
                <a:cxn ang="0">
                  <a:pos x="253" y="50"/>
                </a:cxn>
                <a:cxn ang="0">
                  <a:pos x="255" y="40"/>
                </a:cxn>
                <a:cxn ang="0">
                  <a:pos x="256" y="29"/>
                </a:cxn>
                <a:cxn ang="0">
                  <a:pos x="258" y="23"/>
                </a:cxn>
                <a:cxn ang="0">
                  <a:pos x="258" y="17"/>
                </a:cxn>
                <a:cxn ang="0">
                  <a:pos x="258" y="17"/>
                </a:cxn>
                <a:cxn ang="0">
                  <a:pos x="85" y="0"/>
                </a:cxn>
                <a:cxn ang="0">
                  <a:pos x="0" y="175"/>
                </a:cxn>
                <a:cxn ang="0">
                  <a:pos x="23" y="186"/>
                </a:cxn>
                <a:cxn ang="0">
                  <a:pos x="21" y="188"/>
                </a:cxn>
                <a:cxn ang="0">
                  <a:pos x="21" y="196"/>
                </a:cxn>
                <a:cxn ang="0">
                  <a:pos x="17" y="204"/>
                </a:cxn>
                <a:cxn ang="0">
                  <a:pos x="17" y="215"/>
                </a:cxn>
                <a:cxn ang="0">
                  <a:pos x="17" y="221"/>
                </a:cxn>
                <a:cxn ang="0">
                  <a:pos x="17" y="228"/>
                </a:cxn>
                <a:cxn ang="0">
                  <a:pos x="17" y="236"/>
                </a:cxn>
                <a:cxn ang="0">
                  <a:pos x="17" y="243"/>
                </a:cxn>
                <a:cxn ang="0">
                  <a:pos x="17" y="249"/>
                </a:cxn>
                <a:cxn ang="0">
                  <a:pos x="17" y="257"/>
                </a:cxn>
                <a:cxn ang="0">
                  <a:pos x="19" y="262"/>
                </a:cxn>
                <a:cxn ang="0">
                  <a:pos x="23" y="272"/>
                </a:cxn>
                <a:cxn ang="0">
                  <a:pos x="26" y="282"/>
                </a:cxn>
                <a:cxn ang="0">
                  <a:pos x="34" y="291"/>
                </a:cxn>
                <a:cxn ang="0">
                  <a:pos x="42" y="299"/>
                </a:cxn>
                <a:cxn ang="0">
                  <a:pos x="49" y="304"/>
                </a:cxn>
                <a:cxn ang="0">
                  <a:pos x="57" y="308"/>
                </a:cxn>
                <a:cxn ang="0">
                  <a:pos x="64" y="312"/>
                </a:cxn>
                <a:cxn ang="0">
                  <a:pos x="68" y="316"/>
                </a:cxn>
                <a:cxn ang="0">
                  <a:pos x="70" y="316"/>
                </a:cxn>
                <a:cxn ang="0">
                  <a:pos x="110" y="409"/>
                </a:cxn>
                <a:cxn ang="0">
                  <a:pos x="291" y="344"/>
                </a:cxn>
                <a:cxn ang="0">
                  <a:pos x="291" y="344"/>
                </a:cxn>
              </a:cxnLst>
              <a:rect l="0" t="0" r="r" b="b"/>
              <a:pathLst>
                <a:path w="291" h="409">
                  <a:moveTo>
                    <a:pt x="291" y="344"/>
                  </a:moveTo>
                  <a:lnTo>
                    <a:pt x="289" y="342"/>
                  </a:lnTo>
                  <a:lnTo>
                    <a:pt x="285" y="339"/>
                  </a:lnTo>
                  <a:lnTo>
                    <a:pt x="279" y="333"/>
                  </a:lnTo>
                  <a:lnTo>
                    <a:pt x="272" y="321"/>
                  </a:lnTo>
                  <a:lnTo>
                    <a:pt x="268" y="314"/>
                  </a:lnTo>
                  <a:lnTo>
                    <a:pt x="264" y="306"/>
                  </a:lnTo>
                  <a:lnTo>
                    <a:pt x="260" y="297"/>
                  </a:lnTo>
                  <a:lnTo>
                    <a:pt x="258" y="287"/>
                  </a:lnTo>
                  <a:lnTo>
                    <a:pt x="255" y="276"/>
                  </a:lnTo>
                  <a:lnTo>
                    <a:pt x="251" y="264"/>
                  </a:lnTo>
                  <a:lnTo>
                    <a:pt x="247" y="251"/>
                  </a:lnTo>
                  <a:lnTo>
                    <a:pt x="247" y="238"/>
                  </a:lnTo>
                  <a:lnTo>
                    <a:pt x="245" y="221"/>
                  </a:lnTo>
                  <a:lnTo>
                    <a:pt x="245" y="204"/>
                  </a:lnTo>
                  <a:lnTo>
                    <a:pt x="245" y="186"/>
                  </a:lnTo>
                  <a:lnTo>
                    <a:pt x="245" y="167"/>
                  </a:lnTo>
                  <a:lnTo>
                    <a:pt x="245" y="148"/>
                  </a:lnTo>
                  <a:lnTo>
                    <a:pt x="247" y="129"/>
                  </a:lnTo>
                  <a:lnTo>
                    <a:pt x="247" y="112"/>
                  </a:lnTo>
                  <a:lnTo>
                    <a:pt x="251" y="97"/>
                  </a:lnTo>
                  <a:lnTo>
                    <a:pt x="251" y="78"/>
                  </a:lnTo>
                  <a:lnTo>
                    <a:pt x="253" y="65"/>
                  </a:lnTo>
                  <a:lnTo>
                    <a:pt x="253" y="50"/>
                  </a:lnTo>
                  <a:lnTo>
                    <a:pt x="255" y="40"/>
                  </a:lnTo>
                  <a:lnTo>
                    <a:pt x="256" y="29"/>
                  </a:lnTo>
                  <a:lnTo>
                    <a:pt x="258" y="23"/>
                  </a:lnTo>
                  <a:lnTo>
                    <a:pt x="258" y="17"/>
                  </a:lnTo>
                  <a:lnTo>
                    <a:pt x="258" y="17"/>
                  </a:lnTo>
                  <a:lnTo>
                    <a:pt x="85" y="0"/>
                  </a:lnTo>
                  <a:lnTo>
                    <a:pt x="0" y="175"/>
                  </a:lnTo>
                  <a:lnTo>
                    <a:pt x="23" y="186"/>
                  </a:lnTo>
                  <a:lnTo>
                    <a:pt x="21" y="188"/>
                  </a:lnTo>
                  <a:lnTo>
                    <a:pt x="21" y="196"/>
                  </a:lnTo>
                  <a:lnTo>
                    <a:pt x="17" y="204"/>
                  </a:lnTo>
                  <a:lnTo>
                    <a:pt x="17" y="215"/>
                  </a:lnTo>
                  <a:lnTo>
                    <a:pt x="17" y="221"/>
                  </a:lnTo>
                  <a:lnTo>
                    <a:pt x="17" y="228"/>
                  </a:lnTo>
                  <a:lnTo>
                    <a:pt x="17" y="236"/>
                  </a:lnTo>
                  <a:lnTo>
                    <a:pt x="17" y="243"/>
                  </a:lnTo>
                  <a:lnTo>
                    <a:pt x="17" y="249"/>
                  </a:lnTo>
                  <a:lnTo>
                    <a:pt x="17" y="257"/>
                  </a:lnTo>
                  <a:lnTo>
                    <a:pt x="19" y="262"/>
                  </a:lnTo>
                  <a:lnTo>
                    <a:pt x="23" y="272"/>
                  </a:lnTo>
                  <a:lnTo>
                    <a:pt x="26" y="282"/>
                  </a:lnTo>
                  <a:lnTo>
                    <a:pt x="34" y="291"/>
                  </a:lnTo>
                  <a:lnTo>
                    <a:pt x="42" y="299"/>
                  </a:lnTo>
                  <a:lnTo>
                    <a:pt x="49" y="304"/>
                  </a:lnTo>
                  <a:lnTo>
                    <a:pt x="57" y="308"/>
                  </a:lnTo>
                  <a:lnTo>
                    <a:pt x="64" y="312"/>
                  </a:lnTo>
                  <a:lnTo>
                    <a:pt x="68" y="316"/>
                  </a:lnTo>
                  <a:lnTo>
                    <a:pt x="70" y="316"/>
                  </a:lnTo>
                  <a:lnTo>
                    <a:pt x="110" y="409"/>
                  </a:lnTo>
                  <a:lnTo>
                    <a:pt x="291" y="344"/>
                  </a:lnTo>
                  <a:lnTo>
                    <a:pt x="291" y="344"/>
                  </a:lnTo>
                  <a:close/>
                </a:path>
              </a:pathLst>
            </a:custGeom>
            <a:solidFill>
              <a:srgbClr val="D69970"/>
            </a:solidFill>
            <a:ln w="9525">
              <a:noFill/>
              <a:round/>
            </a:ln>
          </p:spPr>
          <p:txBody>
            <a:bodyPr/>
            <a:lstStyle/>
            <a:p>
              <a:endParaRPr lang="en-US"/>
            </a:p>
          </p:txBody>
        </p:sp>
        <p:sp>
          <p:nvSpPr>
            <p:cNvPr id="607313" name="Freeform 81"/>
            <p:cNvSpPr/>
            <p:nvPr/>
          </p:nvSpPr>
          <p:spPr bwMode="auto">
            <a:xfrm>
              <a:off x="4901" y="1776"/>
              <a:ext cx="56" cy="53"/>
            </a:xfrm>
            <a:custGeom>
              <a:avLst/>
              <a:gdLst/>
              <a:ahLst/>
              <a:cxnLst>
                <a:cxn ang="0">
                  <a:pos x="136" y="101"/>
                </a:cxn>
                <a:cxn ang="0">
                  <a:pos x="135" y="94"/>
                </a:cxn>
                <a:cxn ang="0">
                  <a:pos x="135" y="86"/>
                </a:cxn>
                <a:cxn ang="0">
                  <a:pos x="131" y="80"/>
                </a:cxn>
                <a:cxn ang="0">
                  <a:pos x="131" y="73"/>
                </a:cxn>
                <a:cxn ang="0">
                  <a:pos x="123" y="61"/>
                </a:cxn>
                <a:cxn ang="0">
                  <a:pos x="117" y="50"/>
                </a:cxn>
                <a:cxn ang="0">
                  <a:pos x="106" y="38"/>
                </a:cxn>
                <a:cxn ang="0">
                  <a:pos x="97" y="29"/>
                </a:cxn>
                <a:cxn ang="0">
                  <a:pos x="85" y="18"/>
                </a:cxn>
                <a:cxn ang="0">
                  <a:pos x="74" y="10"/>
                </a:cxn>
                <a:cxn ang="0">
                  <a:pos x="59" y="2"/>
                </a:cxn>
                <a:cxn ang="0">
                  <a:pos x="47" y="0"/>
                </a:cxn>
                <a:cxn ang="0">
                  <a:pos x="34" y="0"/>
                </a:cxn>
                <a:cxn ang="0">
                  <a:pos x="22" y="4"/>
                </a:cxn>
                <a:cxn ang="0">
                  <a:pos x="13" y="10"/>
                </a:cxn>
                <a:cxn ang="0">
                  <a:pos x="5" y="19"/>
                </a:cxn>
                <a:cxn ang="0">
                  <a:pos x="0" y="29"/>
                </a:cxn>
                <a:cxn ang="0">
                  <a:pos x="0" y="44"/>
                </a:cxn>
                <a:cxn ang="0">
                  <a:pos x="2" y="56"/>
                </a:cxn>
                <a:cxn ang="0">
                  <a:pos x="7" y="69"/>
                </a:cxn>
                <a:cxn ang="0">
                  <a:pos x="11" y="76"/>
                </a:cxn>
                <a:cxn ang="0">
                  <a:pos x="15" y="84"/>
                </a:cxn>
                <a:cxn ang="0">
                  <a:pos x="19" y="90"/>
                </a:cxn>
                <a:cxn ang="0">
                  <a:pos x="26" y="97"/>
                </a:cxn>
                <a:cxn ang="0">
                  <a:pos x="38" y="107"/>
                </a:cxn>
                <a:cxn ang="0">
                  <a:pos x="51" y="116"/>
                </a:cxn>
                <a:cxn ang="0">
                  <a:pos x="57" y="122"/>
                </a:cxn>
                <a:cxn ang="0">
                  <a:pos x="64" y="126"/>
                </a:cxn>
                <a:cxn ang="0">
                  <a:pos x="70" y="128"/>
                </a:cxn>
                <a:cxn ang="0">
                  <a:pos x="78" y="130"/>
                </a:cxn>
                <a:cxn ang="0">
                  <a:pos x="89" y="130"/>
                </a:cxn>
                <a:cxn ang="0">
                  <a:pos x="100" y="128"/>
                </a:cxn>
                <a:cxn ang="0">
                  <a:pos x="112" y="122"/>
                </a:cxn>
                <a:cxn ang="0">
                  <a:pos x="119" y="116"/>
                </a:cxn>
                <a:cxn ang="0">
                  <a:pos x="127" y="111"/>
                </a:cxn>
                <a:cxn ang="0">
                  <a:pos x="131" y="105"/>
                </a:cxn>
                <a:cxn ang="0">
                  <a:pos x="135" y="101"/>
                </a:cxn>
                <a:cxn ang="0">
                  <a:pos x="136" y="101"/>
                </a:cxn>
                <a:cxn ang="0">
                  <a:pos x="136" y="101"/>
                </a:cxn>
              </a:cxnLst>
              <a:rect l="0" t="0" r="r" b="b"/>
              <a:pathLst>
                <a:path w="136" h="130">
                  <a:moveTo>
                    <a:pt x="136" y="101"/>
                  </a:moveTo>
                  <a:lnTo>
                    <a:pt x="135" y="94"/>
                  </a:lnTo>
                  <a:lnTo>
                    <a:pt x="135" y="86"/>
                  </a:lnTo>
                  <a:lnTo>
                    <a:pt x="131" y="80"/>
                  </a:lnTo>
                  <a:lnTo>
                    <a:pt x="131" y="73"/>
                  </a:lnTo>
                  <a:lnTo>
                    <a:pt x="123" y="61"/>
                  </a:lnTo>
                  <a:lnTo>
                    <a:pt x="117" y="50"/>
                  </a:lnTo>
                  <a:lnTo>
                    <a:pt x="106" y="38"/>
                  </a:lnTo>
                  <a:lnTo>
                    <a:pt x="97" y="29"/>
                  </a:lnTo>
                  <a:lnTo>
                    <a:pt x="85" y="18"/>
                  </a:lnTo>
                  <a:lnTo>
                    <a:pt x="74" y="10"/>
                  </a:lnTo>
                  <a:lnTo>
                    <a:pt x="59" y="2"/>
                  </a:lnTo>
                  <a:lnTo>
                    <a:pt x="47" y="0"/>
                  </a:lnTo>
                  <a:lnTo>
                    <a:pt x="34" y="0"/>
                  </a:lnTo>
                  <a:lnTo>
                    <a:pt x="22" y="4"/>
                  </a:lnTo>
                  <a:lnTo>
                    <a:pt x="13" y="10"/>
                  </a:lnTo>
                  <a:lnTo>
                    <a:pt x="5" y="19"/>
                  </a:lnTo>
                  <a:lnTo>
                    <a:pt x="0" y="29"/>
                  </a:lnTo>
                  <a:lnTo>
                    <a:pt x="0" y="44"/>
                  </a:lnTo>
                  <a:lnTo>
                    <a:pt x="2" y="56"/>
                  </a:lnTo>
                  <a:lnTo>
                    <a:pt x="7" y="69"/>
                  </a:lnTo>
                  <a:lnTo>
                    <a:pt x="11" y="76"/>
                  </a:lnTo>
                  <a:lnTo>
                    <a:pt x="15" y="84"/>
                  </a:lnTo>
                  <a:lnTo>
                    <a:pt x="19" y="90"/>
                  </a:lnTo>
                  <a:lnTo>
                    <a:pt x="26" y="97"/>
                  </a:lnTo>
                  <a:lnTo>
                    <a:pt x="38" y="107"/>
                  </a:lnTo>
                  <a:lnTo>
                    <a:pt x="51" y="116"/>
                  </a:lnTo>
                  <a:lnTo>
                    <a:pt x="57" y="122"/>
                  </a:lnTo>
                  <a:lnTo>
                    <a:pt x="64" y="126"/>
                  </a:lnTo>
                  <a:lnTo>
                    <a:pt x="70" y="128"/>
                  </a:lnTo>
                  <a:lnTo>
                    <a:pt x="78" y="130"/>
                  </a:lnTo>
                  <a:lnTo>
                    <a:pt x="89" y="130"/>
                  </a:lnTo>
                  <a:lnTo>
                    <a:pt x="100" y="128"/>
                  </a:lnTo>
                  <a:lnTo>
                    <a:pt x="112" y="122"/>
                  </a:lnTo>
                  <a:lnTo>
                    <a:pt x="119" y="116"/>
                  </a:lnTo>
                  <a:lnTo>
                    <a:pt x="127" y="111"/>
                  </a:lnTo>
                  <a:lnTo>
                    <a:pt x="131" y="105"/>
                  </a:lnTo>
                  <a:lnTo>
                    <a:pt x="135" y="101"/>
                  </a:lnTo>
                  <a:lnTo>
                    <a:pt x="136" y="101"/>
                  </a:lnTo>
                  <a:lnTo>
                    <a:pt x="136" y="101"/>
                  </a:lnTo>
                  <a:close/>
                </a:path>
              </a:pathLst>
            </a:custGeom>
            <a:solidFill>
              <a:srgbClr val="D9E0E6"/>
            </a:solidFill>
            <a:ln w="9525">
              <a:noFill/>
              <a:round/>
            </a:ln>
          </p:spPr>
          <p:txBody>
            <a:bodyPr/>
            <a:lstStyle/>
            <a:p>
              <a:endParaRPr lang="en-US"/>
            </a:p>
          </p:txBody>
        </p:sp>
        <p:sp>
          <p:nvSpPr>
            <p:cNvPr id="607314" name="Freeform 82"/>
            <p:cNvSpPr/>
            <p:nvPr/>
          </p:nvSpPr>
          <p:spPr bwMode="auto">
            <a:xfrm>
              <a:off x="4887" y="1834"/>
              <a:ext cx="44" cy="43"/>
            </a:xfrm>
            <a:custGeom>
              <a:avLst/>
              <a:gdLst/>
              <a:ahLst/>
              <a:cxnLst>
                <a:cxn ang="0">
                  <a:pos x="86" y="25"/>
                </a:cxn>
                <a:cxn ang="0">
                  <a:pos x="84" y="21"/>
                </a:cxn>
                <a:cxn ang="0">
                  <a:pos x="76" y="19"/>
                </a:cxn>
                <a:cxn ang="0">
                  <a:pos x="69" y="15"/>
                </a:cxn>
                <a:cxn ang="0">
                  <a:pos x="57" y="12"/>
                </a:cxn>
                <a:cxn ang="0">
                  <a:pos x="46" y="6"/>
                </a:cxn>
                <a:cxn ang="0">
                  <a:pos x="35" y="2"/>
                </a:cxn>
                <a:cxn ang="0">
                  <a:pos x="23" y="0"/>
                </a:cxn>
                <a:cxn ang="0">
                  <a:pos x="16" y="2"/>
                </a:cxn>
                <a:cxn ang="0">
                  <a:pos x="6" y="6"/>
                </a:cxn>
                <a:cxn ang="0">
                  <a:pos x="2" y="13"/>
                </a:cxn>
                <a:cxn ang="0">
                  <a:pos x="0" y="25"/>
                </a:cxn>
                <a:cxn ang="0">
                  <a:pos x="0" y="38"/>
                </a:cxn>
                <a:cxn ang="0">
                  <a:pos x="0" y="46"/>
                </a:cxn>
                <a:cxn ang="0">
                  <a:pos x="4" y="53"/>
                </a:cxn>
                <a:cxn ang="0">
                  <a:pos x="4" y="59"/>
                </a:cxn>
                <a:cxn ang="0">
                  <a:pos x="8" y="67"/>
                </a:cxn>
                <a:cxn ang="0">
                  <a:pos x="16" y="80"/>
                </a:cxn>
                <a:cxn ang="0">
                  <a:pos x="25" y="93"/>
                </a:cxn>
                <a:cxn ang="0">
                  <a:pos x="37" y="99"/>
                </a:cxn>
                <a:cxn ang="0">
                  <a:pos x="50" y="105"/>
                </a:cxn>
                <a:cxn ang="0">
                  <a:pos x="61" y="107"/>
                </a:cxn>
                <a:cxn ang="0">
                  <a:pos x="73" y="107"/>
                </a:cxn>
                <a:cxn ang="0">
                  <a:pos x="84" y="105"/>
                </a:cxn>
                <a:cxn ang="0">
                  <a:pos x="94" y="103"/>
                </a:cxn>
                <a:cxn ang="0">
                  <a:pos x="101" y="97"/>
                </a:cxn>
                <a:cxn ang="0">
                  <a:pos x="107" y="93"/>
                </a:cxn>
                <a:cxn ang="0">
                  <a:pos x="109" y="84"/>
                </a:cxn>
                <a:cxn ang="0">
                  <a:pos x="107" y="74"/>
                </a:cxn>
                <a:cxn ang="0">
                  <a:pos x="103" y="61"/>
                </a:cxn>
                <a:cxn ang="0">
                  <a:pos x="101" y="51"/>
                </a:cxn>
                <a:cxn ang="0">
                  <a:pos x="94" y="40"/>
                </a:cxn>
                <a:cxn ang="0">
                  <a:pos x="90" y="32"/>
                </a:cxn>
                <a:cxn ang="0">
                  <a:pos x="86" y="25"/>
                </a:cxn>
                <a:cxn ang="0">
                  <a:pos x="86" y="25"/>
                </a:cxn>
                <a:cxn ang="0">
                  <a:pos x="86" y="25"/>
                </a:cxn>
              </a:cxnLst>
              <a:rect l="0" t="0" r="r" b="b"/>
              <a:pathLst>
                <a:path w="109" h="107">
                  <a:moveTo>
                    <a:pt x="86" y="25"/>
                  </a:moveTo>
                  <a:lnTo>
                    <a:pt x="84" y="21"/>
                  </a:lnTo>
                  <a:lnTo>
                    <a:pt x="76" y="19"/>
                  </a:lnTo>
                  <a:lnTo>
                    <a:pt x="69" y="15"/>
                  </a:lnTo>
                  <a:lnTo>
                    <a:pt x="57" y="12"/>
                  </a:lnTo>
                  <a:lnTo>
                    <a:pt x="46" y="6"/>
                  </a:lnTo>
                  <a:lnTo>
                    <a:pt x="35" y="2"/>
                  </a:lnTo>
                  <a:lnTo>
                    <a:pt x="23" y="0"/>
                  </a:lnTo>
                  <a:lnTo>
                    <a:pt x="16" y="2"/>
                  </a:lnTo>
                  <a:lnTo>
                    <a:pt x="6" y="6"/>
                  </a:lnTo>
                  <a:lnTo>
                    <a:pt x="2" y="13"/>
                  </a:lnTo>
                  <a:lnTo>
                    <a:pt x="0" y="25"/>
                  </a:lnTo>
                  <a:lnTo>
                    <a:pt x="0" y="38"/>
                  </a:lnTo>
                  <a:lnTo>
                    <a:pt x="0" y="46"/>
                  </a:lnTo>
                  <a:lnTo>
                    <a:pt x="4" y="53"/>
                  </a:lnTo>
                  <a:lnTo>
                    <a:pt x="4" y="59"/>
                  </a:lnTo>
                  <a:lnTo>
                    <a:pt x="8" y="67"/>
                  </a:lnTo>
                  <a:lnTo>
                    <a:pt x="16" y="80"/>
                  </a:lnTo>
                  <a:lnTo>
                    <a:pt x="25" y="93"/>
                  </a:lnTo>
                  <a:lnTo>
                    <a:pt x="37" y="99"/>
                  </a:lnTo>
                  <a:lnTo>
                    <a:pt x="50" y="105"/>
                  </a:lnTo>
                  <a:lnTo>
                    <a:pt x="61" y="107"/>
                  </a:lnTo>
                  <a:lnTo>
                    <a:pt x="73" y="107"/>
                  </a:lnTo>
                  <a:lnTo>
                    <a:pt x="84" y="105"/>
                  </a:lnTo>
                  <a:lnTo>
                    <a:pt x="94" y="103"/>
                  </a:lnTo>
                  <a:lnTo>
                    <a:pt x="101" y="97"/>
                  </a:lnTo>
                  <a:lnTo>
                    <a:pt x="107" y="93"/>
                  </a:lnTo>
                  <a:lnTo>
                    <a:pt x="109" y="84"/>
                  </a:lnTo>
                  <a:lnTo>
                    <a:pt x="107" y="74"/>
                  </a:lnTo>
                  <a:lnTo>
                    <a:pt x="103" y="61"/>
                  </a:lnTo>
                  <a:lnTo>
                    <a:pt x="101" y="51"/>
                  </a:lnTo>
                  <a:lnTo>
                    <a:pt x="94" y="40"/>
                  </a:lnTo>
                  <a:lnTo>
                    <a:pt x="90" y="32"/>
                  </a:lnTo>
                  <a:lnTo>
                    <a:pt x="86" y="25"/>
                  </a:lnTo>
                  <a:lnTo>
                    <a:pt x="86" y="25"/>
                  </a:lnTo>
                  <a:lnTo>
                    <a:pt x="86" y="25"/>
                  </a:lnTo>
                  <a:close/>
                </a:path>
              </a:pathLst>
            </a:custGeom>
            <a:solidFill>
              <a:srgbClr val="D9E0E6"/>
            </a:solidFill>
            <a:ln w="9525">
              <a:noFill/>
              <a:round/>
            </a:ln>
          </p:spPr>
          <p:txBody>
            <a:bodyPr/>
            <a:lstStyle/>
            <a:p>
              <a:endParaRPr lang="en-US"/>
            </a:p>
          </p:txBody>
        </p:sp>
        <p:sp>
          <p:nvSpPr>
            <p:cNvPr id="607315" name="Freeform 83"/>
            <p:cNvSpPr/>
            <p:nvPr/>
          </p:nvSpPr>
          <p:spPr bwMode="auto">
            <a:xfrm>
              <a:off x="4868" y="1884"/>
              <a:ext cx="30" cy="36"/>
            </a:xfrm>
            <a:custGeom>
              <a:avLst/>
              <a:gdLst/>
              <a:ahLst/>
              <a:cxnLst>
                <a:cxn ang="0">
                  <a:pos x="9" y="0"/>
                </a:cxn>
                <a:cxn ang="0">
                  <a:pos x="7" y="2"/>
                </a:cxn>
                <a:cxn ang="0">
                  <a:pos x="4" y="13"/>
                </a:cxn>
                <a:cxn ang="0">
                  <a:pos x="2" y="19"/>
                </a:cxn>
                <a:cxn ang="0">
                  <a:pos x="0" y="26"/>
                </a:cxn>
                <a:cxn ang="0">
                  <a:pos x="0" y="32"/>
                </a:cxn>
                <a:cxn ang="0">
                  <a:pos x="2" y="41"/>
                </a:cxn>
                <a:cxn ang="0">
                  <a:pos x="2" y="47"/>
                </a:cxn>
                <a:cxn ang="0">
                  <a:pos x="5" y="55"/>
                </a:cxn>
                <a:cxn ang="0">
                  <a:pos x="9" y="62"/>
                </a:cxn>
                <a:cxn ang="0">
                  <a:pos x="13" y="70"/>
                </a:cxn>
                <a:cxn ang="0">
                  <a:pos x="26" y="81"/>
                </a:cxn>
                <a:cxn ang="0">
                  <a:pos x="38" y="87"/>
                </a:cxn>
                <a:cxn ang="0">
                  <a:pos x="49" y="83"/>
                </a:cxn>
                <a:cxn ang="0">
                  <a:pos x="59" y="78"/>
                </a:cxn>
                <a:cxn ang="0">
                  <a:pos x="66" y="64"/>
                </a:cxn>
                <a:cxn ang="0">
                  <a:pos x="70" y="53"/>
                </a:cxn>
                <a:cxn ang="0">
                  <a:pos x="70" y="40"/>
                </a:cxn>
                <a:cxn ang="0">
                  <a:pos x="68" y="28"/>
                </a:cxn>
                <a:cxn ang="0">
                  <a:pos x="62" y="19"/>
                </a:cxn>
                <a:cxn ang="0">
                  <a:pos x="53" y="15"/>
                </a:cxn>
                <a:cxn ang="0">
                  <a:pos x="45" y="13"/>
                </a:cxn>
                <a:cxn ang="0">
                  <a:pos x="38" y="9"/>
                </a:cxn>
                <a:cxn ang="0">
                  <a:pos x="32" y="7"/>
                </a:cxn>
                <a:cxn ang="0">
                  <a:pos x="26" y="3"/>
                </a:cxn>
                <a:cxn ang="0">
                  <a:pos x="13" y="0"/>
                </a:cxn>
                <a:cxn ang="0">
                  <a:pos x="9" y="0"/>
                </a:cxn>
                <a:cxn ang="0">
                  <a:pos x="9" y="0"/>
                </a:cxn>
              </a:cxnLst>
              <a:rect l="0" t="0" r="r" b="b"/>
              <a:pathLst>
                <a:path w="70" h="87">
                  <a:moveTo>
                    <a:pt x="9" y="0"/>
                  </a:moveTo>
                  <a:lnTo>
                    <a:pt x="7" y="2"/>
                  </a:lnTo>
                  <a:lnTo>
                    <a:pt x="4" y="13"/>
                  </a:lnTo>
                  <a:lnTo>
                    <a:pt x="2" y="19"/>
                  </a:lnTo>
                  <a:lnTo>
                    <a:pt x="0" y="26"/>
                  </a:lnTo>
                  <a:lnTo>
                    <a:pt x="0" y="32"/>
                  </a:lnTo>
                  <a:lnTo>
                    <a:pt x="2" y="41"/>
                  </a:lnTo>
                  <a:lnTo>
                    <a:pt x="2" y="47"/>
                  </a:lnTo>
                  <a:lnTo>
                    <a:pt x="5" y="55"/>
                  </a:lnTo>
                  <a:lnTo>
                    <a:pt x="9" y="62"/>
                  </a:lnTo>
                  <a:lnTo>
                    <a:pt x="13" y="70"/>
                  </a:lnTo>
                  <a:lnTo>
                    <a:pt x="26" y="81"/>
                  </a:lnTo>
                  <a:lnTo>
                    <a:pt x="38" y="87"/>
                  </a:lnTo>
                  <a:lnTo>
                    <a:pt x="49" y="83"/>
                  </a:lnTo>
                  <a:lnTo>
                    <a:pt x="59" y="78"/>
                  </a:lnTo>
                  <a:lnTo>
                    <a:pt x="66" y="64"/>
                  </a:lnTo>
                  <a:lnTo>
                    <a:pt x="70" y="53"/>
                  </a:lnTo>
                  <a:lnTo>
                    <a:pt x="70" y="40"/>
                  </a:lnTo>
                  <a:lnTo>
                    <a:pt x="68" y="28"/>
                  </a:lnTo>
                  <a:lnTo>
                    <a:pt x="62" y="19"/>
                  </a:lnTo>
                  <a:lnTo>
                    <a:pt x="53" y="15"/>
                  </a:lnTo>
                  <a:lnTo>
                    <a:pt x="45" y="13"/>
                  </a:lnTo>
                  <a:lnTo>
                    <a:pt x="38" y="9"/>
                  </a:lnTo>
                  <a:lnTo>
                    <a:pt x="32" y="7"/>
                  </a:lnTo>
                  <a:lnTo>
                    <a:pt x="26" y="3"/>
                  </a:lnTo>
                  <a:lnTo>
                    <a:pt x="13" y="0"/>
                  </a:lnTo>
                  <a:lnTo>
                    <a:pt x="9" y="0"/>
                  </a:lnTo>
                  <a:lnTo>
                    <a:pt x="9" y="0"/>
                  </a:lnTo>
                  <a:close/>
                </a:path>
              </a:pathLst>
            </a:custGeom>
            <a:solidFill>
              <a:srgbClr val="D9E0E6"/>
            </a:solidFill>
            <a:ln w="9525">
              <a:noFill/>
              <a:round/>
            </a:ln>
          </p:spPr>
          <p:txBody>
            <a:bodyPr/>
            <a:lstStyle/>
            <a:p>
              <a:endParaRPr lang="en-US"/>
            </a:p>
          </p:txBody>
        </p:sp>
        <p:sp>
          <p:nvSpPr>
            <p:cNvPr id="607316" name="Freeform 84"/>
            <p:cNvSpPr/>
            <p:nvPr/>
          </p:nvSpPr>
          <p:spPr bwMode="auto">
            <a:xfrm>
              <a:off x="4097" y="1906"/>
              <a:ext cx="57" cy="43"/>
            </a:xfrm>
            <a:custGeom>
              <a:avLst/>
              <a:gdLst/>
              <a:ahLst/>
              <a:cxnLst>
                <a:cxn ang="0">
                  <a:pos x="86" y="0"/>
                </a:cxn>
                <a:cxn ang="0">
                  <a:pos x="82" y="0"/>
                </a:cxn>
                <a:cxn ang="0">
                  <a:pos x="76" y="2"/>
                </a:cxn>
                <a:cxn ang="0">
                  <a:pos x="65" y="4"/>
                </a:cxn>
                <a:cxn ang="0">
                  <a:pos x="53" y="9"/>
                </a:cxn>
                <a:cxn ang="0">
                  <a:pos x="46" y="11"/>
                </a:cxn>
                <a:cxn ang="0">
                  <a:pos x="40" y="13"/>
                </a:cxn>
                <a:cxn ang="0">
                  <a:pos x="32" y="17"/>
                </a:cxn>
                <a:cxn ang="0">
                  <a:pos x="27" y="21"/>
                </a:cxn>
                <a:cxn ang="0">
                  <a:pos x="15" y="28"/>
                </a:cxn>
                <a:cxn ang="0">
                  <a:pos x="8" y="38"/>
                </a:cxn>
                <a:cxn ang="0">
                  <a:pos x="2" y="45"/>
                </a:cxn>
                <a:cxn ang="0">
                  <a:pos x="0" y="57"/>
                </a:cxn>
                <a:cxn ang="0">
                  <a:pos x="2" y="68"/>
                </a:cxn>
                <a:cxn ang="0">
                  <a:pos x="6" y="78"/>
                </a:cxn>
                <a:cxn ang="0">
                  <a:pos x="13" y="85"/>
                </a:cxn>
                <a:cxn ang="0">
                  <a:pos x="23" y="95"/>
                </a:cxn>
                <a:cxn ang="0">
                  <a:pos x="27" y="97"/>
                </a:cxn>
                <a:cxn ang="0">
                  <a:pos x="34" y="101"/>
                </a:cxn>
                <a:cxn ang="0">
                  <a:pos x="42" y="101"/>
                </a:cxn>
                <a:cxn ang="0">
                  <a:pos x="50" y="104"/>
                </a:cxn>
                <a:cxn ang="0">
                  <a:pos x="55" y="103"/>
                </a:cxn>
                <a:cxn ang="0">
                  <a:pos x="63" y="103"/>
                </a:cxn>
                <a:cxn ang="0">
                  <a:pos x="70" y="101"/>
                </a:cxn>
                <a:cxn ang="0">
                  <a:pos x="78" y="101"/>
                </a:cxn>
                <a:cxn ang="0">
                  <a:pos x="86" y="97"/>
                </a:cxn>
                <a:cxn ang="0">
                  <a:pos x="93" y="95"/>
                </a:cxn>
                <a:cxn ang="0">
                  <a:pos x="101" y="91"/>
                </a:cxn>
                <a:cxn ang="0">
                  <a:pos x="108" y="89"/>
                </a:cxn>
                <a:cxn ang="0">
                  <a:pos x="120" y="80"/>
                </a:cxn>
                <a:cxn ang="0">
                  <a:pos x="131" y="70"/>
                </a:cxn>
                <a:cxn ang="0">
                  <a:pos x="137" y="61"/>
                </a:cxn>
                <a:cxn ang="0">
                  <a:pos x="141" y="51"/>
                </a:cxn>
                <a:cxn ang="0">
                  <a:pos x="139" y="40"/>
                </a:cxn>
                <a:cxn ang="0">
                  <a:pos x="131" y="32"/>
                </a:cxn>
                <a:cxn ang="0">
                  <a:pos x="122" y="25"/>
                </a:cxn>
                <a:cxn ang="0">
                  <a:pos x="114" y="15"/>
                </a:cxn>
                <a:cxn ang="0">
                  <a:pos x="103" y="7"/>
                </a:cxn>
                <a:cxn ang="0">
                  <a:pos x="93" y="4"/>
                </a:cxn>
                <a:cxn ang="0">
                  <a:pos x="88" y="0"/>
                </a:cxn>
                <a:cxn ang="0">
                  <a:pos x="86" y="0"/>
                </a:cxn>
                <a:cxn ang="0">
                  <a:pos x="86" y="0"/>
                </a:cxn>
              </a:cxnLst>
              <a:rect l="0" t="0" r="r" b="b"/>
              <a:pathLst>
                <a:path w="141" h="104">
                  <a:moveTo>
                    <a:pt x="86" y="0"/>
                  </a:moveTo>
                  <a:lnTo>
                    <a:pt x="82" y="0"/>
                  </a:lnTo>
                  <a:lnTo>
                    <a:pt x="76" y="2"/>
                  </a:lnTo>
                  <a:lnTo>
                    <a:pt x="65" y="4"/>
                  </a:lnTo>
                  <a:lnTo>
                    <a:pt x="53" y="9"/>
                  </a:lnTo>
                  <a:lnTo>
                    <a:pt x="46" y="11"/>
                  </a:lnTo>
                  <a:lnTo>
                    <a:pt x="40" y="13"/>
                  </a:lnTo>
                  <a:lnTo>
                    <a:pt x="32" y="17"/>
                  </a:lnTo>
                  <a:lnTo>
                    <a:pt x="27" y="21"/>
                  </a:lnTo>
                  <a:lnTo>
                    <a:pt x="15" y="28"/>
                  </a:lnTo>
                  <a:lnTo>
                    <a:pt x="8" y="38"/>
                  </a:lnTo>
                  <a:lnTo>
                    <a:pt x="2" y="45"/>
                  </a:lnTo>
                  <a:lnTo>
                    <a:pt x="0" y="57"/>
                  </a:lnTo>
                  <a:lnTo>
                    <a:pt x="2" y="68"/>
                  </a:lnTo>
                  <a:lnTo>
                    <a:pt x="6" y="78"/>
                  </a:lnTo>
                  <a:lnTo>
                    <a:pt x="13" y="85"/>
                  </a:lnTo>
                  <a:lnTo>
                    <a:pt x="23" y="95"/>
                  </a:lnTo>
                  <a:lnTo>
                    <a:pt x="27" y="97"/>
                  </a:lnTo>
                  <a:lnTo>
                    <a:pt x="34" y="101"/>
                  </a:lnTo>
                  <a:lnTo>
                    <a:pt x="42" y="101"/>
                  </a:lnTo>
                  <a:lnTo>
                    <a:pt x="50" y="104"/>
                  </a:lnTo>
                  <a:lnTo>
                    <a:pt x="55" y="103"/>
                  </a:lnTo>
                  <a:lnTo>
                    <a:pt x="63" y="103"/>
                  </a:lnTo>
                  <a:lnTo>
                    <a:pt x="70" y="101"/>
                  </a:lnTo>
                  <a:lnTo>
                    <a:pt x="78" y="101"/>
                  </a:lnTo>
                  <a:lnTo>
                    <a:pt x="86" y="97"/>
                  </a:lnTo>
                  <a:lnTo>
                    <a:pt x="93" y="95"/>
                  </a:lnTo>
                  <a:lnTo>
                    <a:pt x="101" y="91"/>
                  </a:lnTo>
                  <a:lnTo>
                    <a:pt x="108" y="89"/>
                  </a:lnTo>
                  <a:lnTo>
                    <a:pt x="120" y="80"/>
                  </a:lnTo>
                  <a:lnTo>
                    <a:pt x="131" y="70"/>
                  </a:lnTo>
                  <a:lnTo>
                    <a:pt x="137" y="61"/>
                  </a:lnTo>
                  <a:lnTo>
                    <a:pt x="141" y="51"/>
                  </a:lnTo>
                  <a:lnTo>
                    <a:pt x="139" y="40"/>
                  </a:lnTo>
                  <a:lnTo>
                    <a:pt x="131" y="32"/>
                  </a:lnTo>
                  <a:lnTo>
                    <a:pt x="122" y="25"/>
                  </a:lnTo>
                  <a:lnTo>
                    <a:pt x="114" y="15"/>
                  </a:lnTo>
                  <a:lnTo>
                    <a:pt x="103" y="7"/>
                  </a:lnTo>
                  <a:lnTo>
                    <a:pt x="93" y="4"/>
                  </a:lnTo>
                  <a:lnTo>
                    <a:pt x="88" y="0"/>
                  </a:lnTo>
                  <a:lnTo>
                    <a:pt x="86" y="0"/>
                  </a:lnTo>
                  <a:lnTo>
                    <a:pt x="86" y="0"/>
                  </a:lnTo>
                  <a:close/>
                </a:path>
              </a:pathLst>
            </a:custGeom>
            <a:solidFill>
              <a:srgbClr val="D9E0E6"/>
            </a:solidFill>
            <a:ln w="9525">
              <a:noFill/>
              <a:round/>
            </a:ln>
          </p:spPr>
          <p:txBody>
            <a:bodyPr/>
            <a:lstStyle/>
            <a:p>
              <a:endParaRPr lang="en-US"/>
            </a:p>
          </p:txBody>
        </p:sp>
        <p:sp>
          <p:nvSpPr>
            <p:cNvPr id="607317" name="Freeform 85"/>
            <p:cNvSpPr/>
            <p:nvPr/>
          </p:nvSpPr>
          <p:spPr bwMode="auto">
            <a:xfrm>
              <a:off x="4081" y="1962"/>
              <a:ext cx="46" cy="29"/>
            </a:xfrm>
            <a:custGeom>
              <a:avLst/>
              <a:gdLst/>
              <a:ahLst/>
              <a:cxnLst>
                <a:cxn ang="0">
                  <a:pos x="86" y="5"/>
                </a:cxn>
                <a:cxn ang="0">
                  <a:pos x="84" y="4"/>
                </a:cxn>
                <a:cxn ang="0">
                  <a:pos x="78" y="4"/>
                </a:cxn>
                <a:cxn ang="0">
                  <a:pos x="69" y="2"/>
                </a:cxn>
                <a:cxn ang="0">
                  <a:pos x="57" y="2"/>
                </a:cxn>
                <a:cxn ang="0">
                  <a:pos x="46" y="0"/>
                </a:cxn>
                <a:cxn ang="0">
                  <a:pos x="33" y="2"/>
                </a:cxn>
                <a:cxn ang="0">
                  <a:pos x="21" y="5"/>
                </a:cxn>
                <a:cxn ang="0">
                  <a:pos x="14" y="11"/>
                </a:cxn>
                <a:cxn ang="0">
                  <a:pos x="6" y="17"/>
                </a:cxn>
                <a:cxn ang="0">
                  <a:pos x="2" y="24"/>
                </a:cxn>
                <a:cxn ang="0">
                  <a:pos x="0" y="30"/>
                </a:cxn>
                <a:cxn ang="0">
                  <a:pos x="2" y="38"/>
                </a:cxn>
                <a:cxn ang="0">
                  <a:pos x="4" y="43"/>
                </a:cxn>
                <a:cxn ang="0">
                  <a:pos x="10" y="49"/>
                </a:cxn>
                <a:cxn ang="0">
                  <a:pos x="17" y="55"/>
                </a:cxn>
                <a:cxn ang="0">
                  <a:pos x="29" y="61"/>
                </a:cxn>
                <a:cxn ang="0">
                  <a:pos x="38" y="64"/>
                </a:cxn>
                <a:cxn ang="0">
                  <a:pos x="52" y="66"/>
                </a:cxn>
                <a:cxn ang="0">
                  <a:pos x="63" y="66"/>
                </a:cxn>
                <a:cxn ang="0">
                  <a:pos x="78" y="68"/>
                </a:cxn>
                <a:cxn ang="0">
                  <a:pos x="88" y="66"/>
                </a:cxn>
                <a:cxn ang="0">
                  <a:pos x="99" y="64"/>
                </a:cxn>
                <a:cxn ang="0">
                  <a:pos x="107" y="59"/>
                </a:cxn>
                <a:cxn ang="0">
                  <a:pos x="114" y="53"/>
                </a:cxn>
                <a:cxn ang="0">
                  <a:pos x="114" y="43"/>
                </a:cxn>
                <a:cxn ang="0">
                  <a:pos x="110" y="34"/>
                </a:cxn>
                <a:cxn ang="0">
                  <a:pos x="107" y="26"/>
                </a:cxn>
                <a:cxn ang="0">
                  <a:pos x="103" y="21"/>
                </a:cxn>
                <a:cxn ang="0">
                  <a:pos x="90" y="9"/>
                </a:cxn>
                <a:cxn ang="0">
                  <a:pos x="86" y="5"/>
                </a:cxn>
                <a:cxn ang="0">
                  <a:pos x="86" y="5"/>
                </a:cxn>
              </a:cxnLst>
              <a:rect l="0" t="0" r="r" b="b"/>
              <a:pathLst>
                <a:path w="114" h="68">
                  <a:moveTo>
                    <a:pt x="86" y="5"/>
                  </a:moveTo>
                  <a:lnTo>
                    <a:pt x="84" y="4"/>
                  </a:lnTo>
                  <a:lnTo>
                    <a:pt x="78" y="4"/>
                  </a:lnTo>
                  <a:lnTo>
                    <a:pt x="69" y="2"/>
                  </a:lnTo>
                  <a:lnTo>
                    <a:pt x="57" y="2"/>
                  </a:lnTo>
                  <a:lnTo>
                    <a:pt x="46" y="0"/>
                  </a:lnTo>
                  <a:lnTo>
                    <a:pt x="33" y="2"/>
                  </a:lnTo>
                  <a:lnTo>
                    <a:pt x="21" y="5"/>
                  </a:lnTo>
                  <a:lnTo>
                    <a:pt x="14" y="11"/>
                  </a:lnTo>
                  <a:lnTo>
                    <a:pt x="6" y="17"/>
                  </a:lnTo>
                  <a:lnTo>
                    <a:pt x="2" y="24"/>
                  </a:lnTo>
                  <a:lnTo>
                    <a:pt x="0" y="30"/>
                  </a:lnTo>
                  <a:lnTo>
                    <a:pt x="2" y="38"/>
                  </a:lnTo>
                  <a:lnTo>
                    <a:pt x="4" y="43"/>
                  </a:lnTo>
                  <a:lnTo>
                    <a:pt x="10" y="49"/>
                  </a:lnTo>
                  <a:lnTo>
                    <a:pt x="17" y="55"/>
                  </a:lnTo>
                  <a:lnTo>
                    <a:pt x="29" y="61"/>
                  </a:lnTo>
                  <a:lnTo>
                    <a:pt x="38" y="64"/>
                  </a:lnTo>
                  <a:lnTo>
                    <a:pt x="52" y="66"/>
                  </a:lnTo>
                  <a:lnTo>
                    <a:pt x="63" y="66"/>
                  </a:lnTo>
                  <a:lnTo>
                    <a:pt x="78" y="68"/>
                  </a:lnTo>
                  <a:lnTo>
                    <a:pt x="88" y="66"/>
                  </a:lnTo>
                  <a:lnTo>
                    <a:pt x="99" y="64"/>
                  </a:lnTo>
                  <a:lnTo>
                    <a:pt x="107" y="59"/>
                  </a:lnTo>
                  <a:lnTo>
                    <a:pt x="114" y="53"/>
                  </a:lnTo>
                  <a:lnTo>
                    <a:pt x="114" y="43"/>
                  </a:lnTo>
                  <a:lnTo>
                    <a:pt x="110" y="34"/>
                  </a:lnTo>
                  <a:lnTo>
                    <a:pt x="107" y="26"/>
                  </a:lnTo>
                  <a:lnTo>
                    <a:pt x="103" y="21"/>
                  </a:lnTo>
                  <a:lnTo>
                    <a:pt x="90" y="9"/>
                  </a:lnTo>
                  <a:lnTo>
                    <a:pt x="86" y="5"/>
                  </a:lnTo>
                  <a:lnTo>
                    <a:pt x="86" y="5"/>
                  </a:lnTo>
                  <a:close/>
                </a:path>
              </a:pathLst>
            </a:custGeom>
            <a:solidFill>
              <a:srgbClr val="D9E0E6"/>
            </a:solidFill>
            <a:ln w="9525">
              <a:noFill/>
              <a:round/>
            </a:ln>
          </p:spPr>
          <p:txBody>
            <a:bodyPr/>
            <a:lstStyle/>
            <a:p>
              <a:endParaRPr lang="en-US"/>
            </a:p>
          </p:txBody>
        </p:sp>
        <p:sp>
          <p:nvSpPr>
            <p:cNvPr id="607318" name="Freeform 86"/>
            <p:cNvSpPr/>
            <p:nvPr/>
          </p:nvSpPr>
          <p:spPr bwMode="auto">
            <a:xfrm>
              <a:off x="4426" y="1795"/>
              <a:ext cx="36" cy="31"/>
            </a:xfrm>
            <a:custGeom>
              <a:avLst/>
              <a:gdLst/>
              <a:ahLst/>
              <a:cxnLst>
                <a:cxn ang="0">
                  <a:pos x="73" y="0"/>
                </a:cxn>
                <a:cxn ang="0">
                  <a:pos x="71" y="0"/>
                </a:cxn>
                <a:cxn ang="0">
                  <a:pos x="63" y="0"/>
                </a:cxn>
                <a:cxn ang="0">
                  <a:pos x="54" y="0"/>
                </a:cxn>
                <a:cxn ang="0">
                  <a:pos x="44" y="2"/>
                </a:cxn>
                <a:cxn ang="0">
                  <a:pos x="31" y="4"/>
                </a:cxn>
                <a:cxn ang="0">
                  <a:pos x="21" y="8"/>
                </a:cxn>
                <a:cxn ang="0">
                  <a:pos x="12" y="11"/>
                </a:cxn>
                <a:cxn ang="0">
                  <a:pos x="6" y="19"/>
                </a:cxn>
                <a:cxn ang="0">
                  <a:pos x="0" y="25"/>
                </a:cxn>
                <a:cxn ang="0">
                  <a:pos x="0" y="32"/>
                </a:cxn>
                <a:cxn ang="0">
                  <a:pos x="2" y="40"/>
                </a:cxn>
                <a:cxn ang="0">
                  <a:pos x="8" y="49"/>
                </a:cxn>
                <a:cxn ang="0">
                  <a:pos x="12" y="55"/>
                </a:cxn>
                <a:cxn ang="0">
                  <a:pos x="19" y="63"/>
                </a:cxn>
                <a:cxn ang="0">
                  <a:pos x="27" y="68"/>
                </a:cxn>
                <a:cxn ang="0">
                  <a:pos x="38" y="74"/>
                </a:cxn>
                <a:cxn ang="0">
                  <a:pos x="46" y="74"/>
                </a:cxn>
                <a:cxn ang="0">
                  <a:pos x="55" y="74"/>
                </a:cxn>
                <a:cxn ang="0">
                  <a:pos x="63" y="74"/>
                </a:cxn>
                <a:cxn ang="0">
                  <a:pos x="73" y="70"/>
                </a:cxn>
                <a:cxn ang="0">
                  <a:pos x="78" y="65"/>
                </a:cxn>
                <a:cxn ang="0">
                  <a:pos x="84" y="61"/>
                </a:cxn>
                <a:cxn ang="0">
                  <a:pos x="88" y="53"/>
                </a:cxn>
                <a:cxn ang="0">
                  <a:pos x="92" y="47"/>
                </a:cxn>
                <a:cxn ang="0">
                  <a:pos x="90" y="38"/>
                </a:cxn>
                <a:cxn ang="0">
                  <a:pos x="88" y="30"/>
                </a:cxn>
                <a:cxn ang="0">
                  <a:pos x="84" y="23"/>
                </a:cxn>
                <a:cxn ang="0">
                  <a:pos x="82" y="15"/>
                </a:cxn>
                <a:cxn ang="0">
                  <a:pos x="76" y="4"/>
                </a:cxn>
                <a:cxn ang="0">
                  <a:pos x="73" y="0"/>
                </a:cxn>
                <a:cxn ang="0">
                  <a:pos x="73" y="0"/>
                </a:cxn>
              </a:cxnLst>
              <a:rect l="0" t="0" r="r" b="b"/>
              <a:pathLst>
                <a:path w="92" h="74">
                  <a:moveTo>
                    <a:pt x="73" y="0"/>
                  </a:moveTo>
                  <a:lnTo>
                    <a:pt x="71" y="0"/>
                  </a:lnTo>
                  <a:lnTo>
                    <a:pt x="63" y="0"/>
                  </a:lnTo>
                  <a:lnTo>
                    <a:pt x="54" y="0"/>
                  </a:lnTo>
                  <a:lnTo>
                    <a:pt x="44" y="2"/>
                  </a:lnTo>
                  <a:lnTo>
                    <a:pt x="31" y="4"/>
                  </a:lnTo>
                  <a:lnTo>
                    <a:pt x="21" y="8"/>
                  </a:lnTo>
                  <a:lnTo>
                    <a:pt x="12" y="11"/>
                  </a:lnTo>
                  <a:lnTo>
                    <a:pt x="6" y="19"/>
                  </a:lnTo>
                  <a:lnTo>
                    <a:pt x="0" y="25"/>
                  </a:lnTo>
                  <a:lnTo>
                    <a:pt x="0" y="32"/>
                  </a:lnTo>
                  <a:lnTo>
                    <a:pt x="2" y="40"/>
                  </a:lnTo>
                  <a:lnTo>
                    <a:pt x="8" y="49"/>
                  </a:lnTo>
                  <a:lnTo>
                    <a:pt x="12" y="55"/>
                  </a:lnTo>
                  <a:lnTo>
                    <a:pt x="19" y="63"/>
                  </a:lnTo>
                  <a:lnTo>
                    <a:pt x="27" y="68"/>
                  </a:lnTo>
                  <a:lnTo>
                    <a:pt x="38" y="74"/>
                  </a:lnTo>
                  <a:lnTo>
                    <a:pt x="46" y="74"/>
                  </a:lnTo>
                  <a:lnTo>
                    <a:pt x="55" y="74"/>
                  </a:lnTo>
                  <a:lnTo>
                    <a:pt x="63" y="74"/>
                  </a:lnTo>
                  <a:lnTo>
                    <a:pt x="73" y="70"/>
                  </a:lnTo>
                  <a:lnTo>
                    <a:pt x="78" y="65"/>
                  </a:lnTo>
                  <a:lnTo>
                    <a:pt x="84" y="61"/>
                  </a:lnTo>
                  <a:lnTo>
                    <a:pt x="88" y="53"/>
                  </a:lnTo>
                  <a:lnTo>
                    <a:pt x="92" y="47"/>
                  </a:lnTo>
                  <a:lnTo>
                    <a:pt x="90" y="38"/>
                  </a:lnTo>
                  <a:lnTo>
                    <a:pt x="88" y="30"/>
                  </a:lnTo>
                  <a:lnTo>
                    <a:pt x="84" y="23"/>
                  </a:lnTo>
                  <a:lnTo>
                    <a:pt x="82" y="15"/>
                  </a:lnTo>
                  <a:lnTo>
                    <a:pt x="76" y="4"/>
                  </a:lnTo>
                  <a:lnTo>
                    <a:pt x="73" y="0"/>
                  </a:lnTo>
                  <a:lnTo>
                    <a:pt x="73" y="0"/>
                  </a:lnTo>
                  <a:close/>
                </a:path>
              </a:pathLst>
            </a:custGeom>
            <a:solidFill>
              <a:srgbClr val="D9E0E6"/>
            </a:solidFill>
            <a:ln w="9525">
              <a:noFill/>
              <a:round/>
            </a:ln>
          </p:spPr>
          <p:txBody>
            <a:bodyPr/>
            <a:lstStyle/>
            <a:p>
              <a:endParaRPr lang="en-US"/>
            </a:p>
          </p:txBody>
        </p:sp>
        <p:sp>
          <p:nvSpPr>
            <p:cNvPr id="607319" name="Freeform 87"/>
            <p:cNvSpPr/>
            <p:nvPr/>
          </p:nvSpPr>
          <p:spPr bwMode="auto">
            <a:xfrm>
              <a:off x="4471" y="1772"/>
              <a:ext cx="54" cy="31"/>
            </a:xfrm>
            <a:custGeom>
              <a:avLst/>
              <a:gdLst/>
              <a:ahLst/>
              <a:cxnLst>
                <a:cxn ang="0">
                  <a:pos x="40" y="6"/>
                </a:cxn>
                <a:cxn ang="0">
                  <a:pos x="33" y="8"/>
                </a:cxn>
                <a:cxn ang="0">
                  <a:pos x="23" y="13"/>
                </a:cxn>
                <a:cxn ang="0">
                  <a:pos x="10" y="21"/>
                </a:cxn>
                <a:cxn ang="0">
                  <a:pos x="2" y="32"/>
                </a:cxn>
                <a:cxn ang="0">
                  <a:pos x="0" y="38"/>
                </a:cxn>
                <a:cxn ang="0">
                  <a:pos x="4" y="44"/>
                </a:cxn>
                <a:cxn ang="0">
                  <a:pos x="8" y="49"/>
                </a:cxn>
                <a:cxn ang="0">
                  <a:pos x="16" y="55"/>
                </a:cxn>
                <a:cxn ang="0">
                  <a:pos x="23" y="61"/>
                </a:cxn>
                <a:cxn ang="0">
                  <a:pos x="33" y="66"/>
                </a:cxn>
                <a:cxn ang="0">
                  <a:pos x="44" y="68"/>
                </a:cxn>
                <a:cxn ang="0">
                  <a:pos x="56" y="72"/>
                </a:cxn>
                <a:cxn ang="0">
                  <a:pos x="65" y="72"/>
                </a:cxn>
                <a:cxn ang="0">
                  <a:pos x="76" y="74"/>
                </a:cxn>
                <a:cxn ang="0">
                  <a:pos x="86" y="72"/>
                </a:cxn>
                <a:cxn ang="0">
                  <a:pos x="97" y="72"/>
                </a:cxn>
                <a:cxn ang="0">
                  <a:pos x="105" y="68"/>
                </a:cxn>
                <a:cxn ang="0">
                  <a:pos x="113" y="65"/>
                </a:cxn>
                <a:cxn ang="0">
                  <a:pos x="120" y="59"/>
                </a:cxn>
                <a:cxn ang="0">
                  <a:pos x="128" y="53"/>
                </a:cxn>
                <a:cxn ang="0">
                  <a:pos x="130" y="46"/>
                </a:cxn>
                <a:cxn ang="0">
                  <a:pos x="134" y="38"/>
                </a:cxn>
                <a:cxn ang="0">
                  <a:pos x="134" y="30"/>
                </a:cxn>
                <a:cxn ang="0">
                  <a:pos x="132" y="25"/>
                </a:cxn>
                <a:cxn ang="0">
                  <a:pos x="128" y="17"/>
                </a:cxn>
                <a:cxn ang="0">
                  <a:pos x="124" y="11"/>
                </a:cxn>
                <a:cxn ang="0">
                  <a:pos x="116" y="6"/>
                </a:cxn>
                <a:cxn ang="0">
                  <a:pos x="109" y="4"/>
                </a:cxn>
                <a:cxn ang="0">
                  <a:pos x="97" y="0"/>
                </a:cxn>
                <a:cxn ang="0">
                  <a:pos x="86" y="0"/>
                </a:cxn>
                <a:cxn ang="0">
                  <a:pos x="75" y="0"/>
                </a:cxn>
                <a:cxn ang="0">
                  <a:pos x="65" y="2"/>
                </a:cxn>
                <a:cxn ang="0">
                  <a:pos x="54" y="2"/>
                </a:cxn>
                <a:cxn ang="0">
                  <a:pos x="46" y="4"/>
                </a:cxn>
                <a:cxn ang="0">
                  <a:pos x="40" y="6"/>
                </a:cxn>
                <a:cxn ang="0">
                  <a:pos x="40" y="6"/>
                </a:cxn>
                <a:cxn ang="0">
                  <a:pos x="40" y="6"/>
                </a:cxn>
              </a:cxnLst>
              <a:rect l="0" t="0" r="r" b="b"/>
              <a:pathLst>
                <a:path w="134" h="74">
                  <a:moveTo>
                    <a:pt x="40" y="6"/>
                  </a:moveTo>
                  <a:lnTo>
                    <a:pt x="33" y="8"/>
                  </a:lnTo>
                  <a:lnTo>
                    <a:pt x="23" y="13"/>
                  </a:lnTo>
                  <a:lnTo>
                    <a:pt x="10" y="21"/>
                  </a:lnTo>
                  <a:lnTo>
                    <a:pt x="2" y="32"/>
                  </a:lnTo>
                  <a:lnTo>
                    <a:pt x="0" y="38"/>
                  </a:lnTo>
                  <a:lnTo>
                    <a:pt x="4" y="44"/>
                  </a:lnTo>
                  <a:lnTo>
                    <a:pt x="8" y="49"/>
                  </a:lnTo>
                  <a:lnTo>
                    <a:pt x="16" y="55"/>
                  </a:lnTo>
                  <a:lnTo>
                    <a:pt x="23" y="61"/>
                  </a:lnTo>
                  <a:lnTo>
                    <a:pt x="33" y="66"/>
                  </a:lnTo>
                  <a:lnTo>
                    <a:pt x="44" y="68"/>
                  </a:lnTo>
                  <a:lnTo>
                    <a:pt x="56" y="72"/>
                  </a:lnTo>
                  <a:lnTo>
                    <a:pt x="65" y="72"/>
                  </a:lnTo>
                  <a:lnTo>
                    <a:pt x="76" y="74"/>
                  </a:lnTo>
                  <a:lnTo>
                    <a:pt x="86" y="72"/>
                  </a:lnTo>
                  <a:lnTo>
                    <a:pt x="97" y="72"/>
                  </a:lnTo>
                  <a:lnTo>
                    <a:pt x="105" y="68"/>
                  </a:lnTo>
                  <a:lnTo>
                    <a:pt x="113" y="65"/>
                  </a:lnTo>
                  <a:lnTo>
                    <a:pt x="120" y="59"/>
                  </a:lnTo>
                  <a:lnTo>
                    <a:pt x="128" y="53"/>
                  </a:lnTo>
                  <a:lnTo>
                    <a:pt x="130" y="46"/>
                  </a:lnTo>
                  <a:lnTo>
                    <a:pt x="134" y="38"/>
                  </a:lnTo>
                  <a:lnTo>
                    <a:pt x="134" y="30"/>
                  </a:lnTo>
                  <a:lnTo>
                    <a:pt x="132" y="25"/>
                  </a:lnTo>
                  <a:lnTo>
                    <a:pt x="128" y="17"/>
                  </a:lnTo>
                  <a:lnTo>
                    <a:pt x="124" y="11"/>
                  </a:lnTo>
                  <a:lnTo>
                    <a:pt x="116" y="6"/>
                  </a:lnTo>
                  <a:lnTo>
                    <a:pt x="109" y="4"/>
                  </a:lnTo>
                  <a:lnTo>
                    <a:pt x="97" y="0"/>
                  </a:lnTo>
                  <a:lnTo>
                    <a:pt x="86" y="0"/>
                  </a:lnTo>
                  <a:lnTo>
                    <a:pt x="75" y="0"/>
                  </a:lnTo>
                  <a:lnTo>
                    <a:pt x="65" y="2"/>
                  </a:lnTo>
                  <a:lnTo>
                    <a:pt x="54" y="2"/>
                  </a:lnTo>
                  <a:lnTo>
                    <a:pt x="46" y="4"/>
                  </a:lnTo>
                  <a:lnTo>
                    <a:pt x="40" y="6"/>
                  </a:lnTo>
                  <a:lnTo>
                    <a:pt x="40" y="6"/>
                  </a:lnTo>
                  <a:lnTo>
                    <a:pt x="40" y="6"/>
                  </a:lnTo>
                  <a:close/>
                </a:path>
              </a:pathLst>
            </a:custGeom>
            <a:solidFill>
              <a:srgbClr val="D9E0E6"/>
            </a:solidFill>
            <a:ln w="9525">
              <a:noFill/>
              <a:round/>
            </a:ln>
          </p:spPr>
          <p:txBody>
            <a:bodyPr/>
            <a:lstStyle/>
            <a:p>
              <a:endParaRPr lang="en-US"/>
            </a:p>
          </p:txBody>
        </p:sp>
        <p:sp>
          <p:nvSpPr>
            <p:cNvPr id="607320" name="Freeform 88"/>
            <p:cNvSpPr/>
            <p:nvPr/>
          </p:nvSpPr>
          <p:spPr bwMode="auto">
            <a:xfrm>
              <a:off x="3807" y="1769"/>
              <a:ext cx="32" cy="27"/>
            </a:xfrm>
            <a:custGeom>
              <a:avLst/>
              <a:gdLst/>
              <a:ahLst/>
              <a:cxnLst>
                <a:cxn ang="0">
                  <a:pos x="30" y="0"/>
                </a:cxn>
                <a:cxn ang="0">
                  <a:pos x="25" y="2"/>
                </a:cxn>
                <a:cxn ang="0">
                  <a:pos x="15" y="8"/>
                </a:cxn>
                <a:cxn ang="0">
                  <a:pos x="4" y="16"/>
                </a:cxn>
                <a:cxn ang="0">
                  <a:pos x="0" y="27"/>
                </a:cxn>
                <a:cxn ang="0">
                  <a:pos x="4" y="38"/>
                </a:cxn>
                <a:cxn ang="0">
                  <a:pos x="13" y="52"/>
                </a:cxn>
                <a:cxn ang="0">
                  <a:pos x="21" y="56"/>
                </a:cxn>
                <a:cxn ang="0">
                  <a:pos x="29" y="61"/>
                </a:cxn>
                <a:cxn ang="0">
                  <a:pos x="36" y="65"/>
                </a:cxn>
                <a:cxn ang="0">
                  <a:pos x="44" y="69"/>
                </a:cxn>
                <a:cxn ang="0">
                  <a:pos x="55" y="69"/>
                </a:cxn>
                <a:cxn ang="0">
                  <a:pos x="65" y="65"/>
                </a:cxn>
                <a:cxn ang="0">
                  <a:pos x="70" y="57"/>
                </a:cxn>
                <a:cxn ang="0">
                  <a:pos x="76" y="52"/>
                </a:cxn>
                <a:cxn ang="0">
                  <a:pos x="78" y="42"/>
                </a:cxn>
                <a:cxn ang="0">
                  <a:pos x="78" y="35"/>
                </a:cxn>
                <a:cxn ang="0">
                  <a:pos x="74" y="27"/>
                </a:cxn>
                <a:cxn ang="0">
                  <a:pos x="68" y="19"/>
                </a:cxn>
                <a:cxn ang="0">
                  <a:pos x="63" y="16"/>
                </a:cxn>
                <a:cxn ang="0">
                  <a:pos x="57" y="12"/>
                </a:cxn>
                <a:cxn ang="0">
                  <a:pos x="49" y="8"/>
                </a:cxn>
                <a:cxn ang="0">
                  <a:pos x="46" y="6"/>
                </a:cxn>
                <a:cxn ang="0">
                  <a:pos x="34" y="0"/>
                </a:cxn>
                <a:cxn ang="0">
                  <a:pos x="30" y="0"/>
                </a:cxn>
                <a:cxn ang="0">
                  <a:pos x="30" y="0"/>
                </a:cxn>
              </a:cxnLst>
              <a:rect l="0" t="0" r="r" b="b"/>
              <a:pathLst>
                <a:path w="78" h="69">
                  <a:moveTo>
                    <a:pt x="30" y="0"/>
                  </a:moveTo>
                  <a:lnTo>
                    <a:pt x="25" y="2"/>
                  </a:lnTo>
                  <a:lnTo>
                    <a:pt x="15" y="8"/>
                  </a:lnTo>
                  <a:lnTo>
                    <a:pt x="4" y="16"/>
                  </a:lnTo>
                  <a:lnTo>
                    <a:pt x="0" y="27"/>
                  </a:lnTo>
                  <a:lnTo>
                    <a:pt x="4" y="38"/>
                  </a:lnTo>
                  <a:lnTo>
                    <a:pt x="13" y="52"/>
                  </a:lnTo>
                  <a:lnTo>
                    <a:pt x="21" y="56"/>
                  </a:lnTo>
                  <a:lnTo>
                    <a:pt x="29" y="61"/>
                  </a:lnTo>
                  <a:lnTo>
                    <a:pt x="36" y="65"/>
                  </a:lnTo>
                  <a:lnTo>
                    <a:pt x="44" y="69"/>
                  </a:lnTo>
                  <a:lnTo>
                    <a:pt x="55" y="69"/>
                  </a:lnTo>
                  <a:lnTo>
                    <a:pt x="65" y="65"/>
                  </a:lnTo>
                  <a:lnTo>
                    <a:pt x="70" y="57"/>
                  </a:lnTo>
                  <a:lnTo>
                    <a:pt x="76" y="52"/>
                  </a:lnTo>
                  <a:lnTo>
                    <a:pt x="78" y="42"/>
                  </a:lnTo>
                  <a:lnTo>
                    <a:pt x="78" y="35"/>
                  </a:lnTo>
                  <a:lnTo>
                    <a:pt x="74" y="27"/>
                  </a:lnTo>
                  <a:lnTo>
                    <a:pt x="68" y="19"/>
                  </a:lnTo>
                  <a:lnTo>
                    <a:pt x="63" y="16"/>
                  </a:lnTo>
                  <a:lnTo>
                    <a:pt x="57" y="12"/>
                  </a:lnTo>
                  <a:lnTo>
                    <a:pt x="49" y="8"/>
                  </a:lnTo>
                  <a:lnTo>
                    <a:pt x="46" y="6"/>
                  </a:lnTo>
                  <a:lnTo>
                    <a:pt x="34" y="0"/>
                  </a:lnTo>
                  <a:lnTo>
                    <a:pt x="30" y="0"/>
                  </a:lnTo>
                  <a:lnTo>
                    <a:pt x="30" y="0"/>
                  </a:lnTo>
                  <a:close/>
                </a:path>
              </a:pathLst>
            </a:custGeom>
            <a:solidFill>
              <a:srgbClr val="D9E0E6"/>
            </a:solidFill>
            <a:ln w="9525">
              <a:noFill/>
              <a:round/>
            </a:ln>
          </p:spPr>
          <p:txBody>
            <a:bodyPr/>
            <a:lstStyle/>
            <a:p>
              <a:endParaRPr lang="en-US"/>
            </a:p>
          </p:txBody>
        </p:sp>
        <p:sp>
          <p:nvSpPr>
            <p:cNvPr id="607321" name="Freeform 89"/>
            <p:cNvSpPr/>
            <p:nvPr/>
          </p:nvSpPr>
          <p:spPr bwMode="auto">
            <a:xfrm>
              <a:off x="3808" y="1737"/>
              <a:ext cx="43" cy="25"/>
            </a:xfrm>
            <a:custGeom>
              <a:avLst/>
              <a:gdLst/>
              <a:ahLst/>
              <a:cxnLst>
                <a:cxn ang="0">
                  <a:pos x="36" y="0"/>
                </a:cxn>
                <a:cxn ang="0">
                  <a:pos x="28" y="0"/>
                </a:cxn>
                <a:cxn ang="0">
                  <a:pos x="17" y="6"/>
                </a:cxn>
                <a:cxn ang="0">
                  <a:pos x="4" y="14"/>
                </a:cxn>
                <a:cxn ang="0">
                  <a:pos x="0" y="25"/>
                </a:cxn>
                <a:cxn ang="0">
                  <a:pos x="0" y="29"/>
                </a:cxn>
                <a:cxn ang="0">
                  <a:pos x="4" y="35"/>
                </a:cxn>
                <a:cxn ang="0">
                  <a:pos x="9" y="38"/>
                </a:cxn>
                <a:cxn ang="0">
                  <a:pos x="19" y="44"/>
                </a:cxn>
                <a:cxn ang="0">
                  <a:pos x="27" y="48"/>
                </a:cxn>
                <a:cxn ang="0">
                  <a:pos x="38" y="54"/>
                </a:cxn>
                <a:cxn ang="0">
                  <a:pos x="47" y="57"/>
                </a:cxn>
                <a:cxn ang="0">
                  <a:pos x="59" y="61"/>
                </a:cxn>
                <a:cxn ang="0">
                  <a:pos x="66" y="61"/>
                </a:cxn>
                <a:cxn ang="0">
                  <a:pos x="74" y="63"/>
                </a:cxn>
                <a:cxn ang="0">
                  <a:pos x="80" y="63"/>
                </a:cxn>
                <a:cxn ang="0">
                  <a:pos x="87" y="63"/>
                </a:cxn>
                <a:cxn ang="0">
                  <a:pos x="95" y="59"/>
                </a:cxn>
                <a:cxn ang="0">
                  <a:pos x="103" y="52"/>
                </a:cxn>
                <a:cxn ang="0">
                  <a:pos x="105" y="42"/>
                </a:cxn>
                <a:cxn ang="0">
                  <a:pos x="106" y="33"/>
                </a:cxn>
                <a:cxn ang="0">
                  <a:pos x="101" y="21"/>
                </a:cxn>
                <a:cxn ang="0">
                  <a:pos x="91" y="12"/>
                </a:cxn>
                <a:cxn ang="0">
                  <a:pos x="84" y="8"/>
                </a:cxn>
                <a:cxn ang="0">
                  <a:pos x="76" y="4"/>
                </a:cxn>
                <a:cxn ang="0">
                  <a:pos x="65" y="2"/>
                </a:cxn>
                <a:cxn ang="0">
                  <a:pos x="55" y="2"/>
                </a:cxn>
                <a:cxn ang="0">
                  <a:pos x="47" y="0"/>
                </a:cxn>
                <a:cxn ang="0">
                  <a:pos x="40" y="0"/>
                </a:cxn>
                <a:cxn ang="0">
                  <a:pos x="36" y="0"/>
                </a:cxn>
                <a:cxn ang="0">
                  <a:pos x="36" y="0"/>
                </a:cxn>
              </a:cxnLst>
              <a:rect l="0" t="0" r="r" b="b"/>
              <a:pathLst>
                <a:path w="106" h="63">
                  <a:moveTo>
                    <a:pt x="36" y="0"/>
                  </a:moveTo>
                  <a:lnTo>
                    <a:pt x="28" y="0"/>
                  </a:lnTo>
                  <a:lnTo>
                    <a:pt x="17" y="6"/>
                  </a:lnTo>
                  <a:lnTo>
                    <a:pt x="4" y="14"/>
                  </a:lnTo>
                  <a:lnTo>
                    <a:pt x="0" y="25"/>
                  </a:lnTo>
                  <a:lnTo>
                    <a:pt x="0" y="29"/>
                  </a:lnTo>
                  <a:lnTo>
                    <a:pt x="4" y="35"/>
                  </a:lnTo>
                  <a:lnTo>
                    <a:pt x="9" y="38"/>
                  </a:lnTo>
                  <a:lnTo>
                    <a:pt x="19" y="44"/>
                  </a:lnTo>
                  <a:lnTo>
                    <a:pt x="27" y="48"/>
                  </a:lnTo>
                  <a:lnTo>
                    <a:pt x="38" y="54"/>
                  </a:lnTo>
                  <a:lnTo>
                    <a:pt x="47" y="57"/>
                  </a:lnTo>
                  <a:lnTo>
                    <a:pt x="59" y="61"/>
                  </a:lnTo>
                  <a:lnTo>
                    <a:pt x="66" y="61"/>
                  </a:lnTo>
                  <a:lnTo>
                    <a:pt x="74" y="63"/>
                  </a:lnTo>
                  <a:lnTo>
                    <a:pt x="80" y="63"/>
                  </a:lnTo>
                  <a:lnTo>
                    <a:pt x="87" y="63"/>
                  </a:lnTo>
                  <a:lnTo>
                    <a:pt x="95" y="59"/>
                  </a:lnTo>
                  <a:lnTo>
                    <a:pt x="103" y="52"/>
                  </a:lnTo>
                  <a:lnTo>
                    <a:pt x="105" y="42"/>
                  </a:lnTo>
                  <a:lnTo>
                    <a:pt x="106" y="33"/>
                  </a:lnTo>
                  <a:lnTo>
                    <a:pt x="101" y="21"/>
                  </a:lnTo>
                  <a:lnTo>
                    <a:pt x="91" y="12"/>
                  </a:lnTo>
                  <a:lnTo>
                    <a:pt x="84" y="8"/>
                  </a:lnTo>
                  <a:lnTo>
                    <a:pt x="76" y="4"/>
                  </a:lnTo>
                  <a:lnTo>
                    <a:pt x="65" y="2"/>
                  </a:lnTo>
                  <a:lnTo>
                    <a:pt x="55" y="2"/>
                  </a:lnTo>
                  <a:lnTo>
                    <a:pt x="47" y="0"/>
                  </a:lnTo>
                  <a:lnTo>
                    <a:pt x="40" y="0"/>
                  </a:lnTo>
                  <a:lnTo>
                    <a:pt x="36" y="0"/>
                  </a:lnTo>
                  <a:lnTo>
                    <a:pt x="36" y="0"/>
                  </a:lnTo>
                  <a:close/>
                </a:path>
              </a:pathLst>
            </a:custGeom>
            <a:solidFill>
              <a:srgbClr val="D9E0E6"/>
            </a:solidFill>
            <a:ln w="9525">
              <a:noFill/>
              <a:round/>
            </a:ln>
          </p:spPr>
          <p:txBody>
            <a:bodyPr/>
            <a:lstStyle/>
            <a:p>
              <a:endParaRPr lang="en-US"/>
            </a:p>
          </p:txBody>
        </p:sp>
        <p:sp>
          <p:nvSpPr>
            <p:cNvPr id="607322" name="Freeform 90"/>
            <p:cNvSpPr/>
            <p:nvPr/>
          </p:nvSpPr>
          <p:spPr bwMode="auto">
            <a:xfrm>
              <a:off x="3796" y="1686"/>
              <a:ext cx="53" cy="32"/>
            </a:xfrm>
            <a:custGeom>
              <a:avLst/>
              <a:gdLst/>
              <a:ahLst/>
              <a:cxnLst>
                <a:cxn ang="0">
                  <a:pos x="88" y="9"/>
                </a:cxn>
                <a:cxn ang="0">
                  <a:pos x="84" y="7"/>
                </a:cxn>
                <a:cxn ang="0">
                  <a:pos x="80" y="6"/>
                </a:cxn>
                <a:cxn ang="0">
                  <a:pos x="73" y="6"/>
                </a:cxn>
                <a:cxn ang="0">
                  <a:pos x="63" y="4"/>
                </a:cxn>
                <a:cxn ang="0">
                  <a:pos x="52" y="2"/>
                </a:cxn>
                <a:cxn ang="0">
                  <a:pos x="42" y="2"/>
                </a:cxn>
                <a:cxn ang="0">
                  <a:pos x="31" y="0"/>
                </a:cxn>
                <a:cxn ang="0">
                  <a:pos x="23" y="2"/>
                </a:cxn>
                <a:cxn ang="0">
                  <a:pos x="14" y="6"/>
                </a:cxn>
                <a:cxn ang="0">
                  <a:pos x="8" y="9"/>
                </a:cxn>
                <a:cxn ang="0">
                  <a:pos x="4" y="13"/>
                </a:cxn>
                <a:cxn ang="0">
                  <a:pos x="2" y="21"/>
                </a:cxn>
                <a:cxn ang="0">
                  <a:pos x="0" y="28"/>
                </a:cxn>
                <a:cxn ang="0">
                  <a:pos x="2" y="36"/>
                </a:cxn>
                <a:cxn ang="0">
                  <a:pos x="4" y="42"/>
                </a:cxn>
                <a:cxn ang="0">
                  <a:pos x="10" y="51"/>
                </a:cxn>
                <a:cxn ang="0">
                  <a:pos x="16" y="55"/>
                </a:cxn>
                <a:cxn ang="0">
                  <a:pos x="23" y="63"/>
                </a:cxn>
                <a:cxn ang="0">
                  <a:pos x="31" y="66"/>
                </a:cxn>
                <a:cxn ang="0">
                  <a:pos x="42" y="70"/>
                </a:cxn>
                <a:cxn ang="0">
                  <a:pos x="52" y="74"/>
                </a:cxn>
                <a:cxn ang="0">
                  <a:pos x="63" y="76"/>
                </a:cxn>
                <a:cxn ang="0">
                  <a:pos x="75" y="78"/>
                </a:cxn>
                <a:cxn ang="0">
                  <a:pos x="86" y="78"/>
                </a:cxn>
                <a:cxn ang="0">
                  <a:pos x="95" y="78"/>
                </a:cxn>
                <a:cxn ang="0">
                  <a:pos x="105" y="78"/>
                </a:cxn>
                <a:cxn ang="0">
                  <a:pos x="113" y="74"/>
                </a:cxn>
                <a:cxn ang="0">
                  <a:pos x="120" y="74"/>
                </a:cxn>
                <a:cxn ang="0">
                  <a:pos x="130" y="66"/>
                </a:cxn>
                <a:cxn ang="0">
                  <a:pos x="130" y="55"/>
                </a:cxn>
                <a:cxn ang="0">
                  <a:pos x="124" y="47"/>
                </a:cxn>
                <a:cxn ang="0">
                  <a:pos x="120" y="40"/>
                </a:cxn>
                <a:cxn ang="0">
                  <a:pos x="113" y="32"/>
                </a:cxn>
                <a:cxn ang="0">
                  <a:pos x="105" y="25"/>
                </a:cxn>
                <a:cxn ang="0">
                  <a:pos x="92" y="13"/>
                </a:cxn>
                <a:cxn ang="0">
                  <a:pos x="88" y="9"/>
                </a:cxn>
                <a:cxn ang="0">
                  <a:pos x="88" y="9"/>
                </a:cxn>
              </a:cxnLst>
              <a:rect l="0" t="0" r="r" b="b"/>
              <a:pathLst>
                <a:path w="130" h="78">
                  <a:moveTo>
                    <a:pt x="88" y="9"/>
                  </a:moveTo>
                  <a:lnTo>
                    <a:pt x="84" y="7"/>
                  </a:lnTo>
                  <a:lnTo>
                    <a:pt x="80" y="6"/>
                  </a:lnTo>
                  <a:lnTo>
                    <a:pt x="73" y="6"/>
                  </a:lnTo>
                  <a:lnTo>
                    <a:pt x="63" y="4"/>
                  </a:lnTo>
                  <a:lnTo>
                    <a:pt x="52" y="2"/>
                  </a:lnTo>
                  <a:lnTo>
                    <a:pt x="42" y="2"/>
                  </a:lnTo>
                  <a:lnTo>
                    <a:pt x="31" y="0"/>
                  </a:lnTo>
                  <a:lnTo>
                    <a:pt x="23" y="2"/>
                  </a:lnTo>
                  <a:lnTo>
                    <a:pt x="14" y="6"/>
                  </a:lnTo>
                  <a:lnTo>
                    <a:pt x="8" y="9"/>
                  </a:lnTo>
                  <a:lnTo>
                    <a:pt x="4" y="13"/>
                  </a:lnTo>
                  <a:lnTo>
                    <a:pt x="2" y="21"/>
                  </a:lnTo>
                  <a:lnTo>
                    <a:pt x="0" y="28"/>
                  </a:lnTo>
                  <a:lnTo>
                    <a:pt x="2" y="36"/>
                  </a:lnTo>
                  <a:lnTo>
                    <a:pt x="4" y="42"/>
                  </a:lnTo>
                  <a:lnTo>
                    <a:pt x="10" y="51"/>
                  </a:lnTo>
                  <a:lnTo>
                    <a:pt x="16" y="55"/>
                  </a:lnTo>
                  <a:lnTo>
                    <a:pt x="23" y="63"/>
                  </a:lnTo>
                  <a:lnTo>
                    <a:pt x="31" y="66"/>
                  </a:lnTo>
                  <a:lnTo>
                    <a:pt x="42" y="70"/>
                  </a:lnTo>
                  <a:lnTo>
                    <a:pt x="52" y="74"/>
                  </a:lnTo>
                  <a:lnTo>
                    <a:pt x="63" y="76"/>
                  </a:lnTo>
                  <a:lnTo>
                    <a:pt x="75" y="78"/>
                  </a:lnTo>
                  <a:lnTo>
                    <a:pt x="86" y="78"/>
                  </a:lnTo>
                  <a:lnTo>
                    <a:pt x="95" y="78"/>
                  </a:lnTo>
                  <a:lnTo>
                    <a:pt x="105" y="78"/>
                  </a:lnTo>
                  <a:lnTo>
                    <a:pt x="113" y="74"/>
                  </a:lnTo>
                  <a:lnTo>
                    <a:pt x="120" y="74"/>
                  </a:lnTo>
                  <a:lnTo>
                    <a:pt x="130" y="66"/>
                  </a:lnTo>
                  <a:lnTo>
                    <a:pt x="130" y="55"/>
                  </a:lnTo>
                  <a:lnTo>
                    <a:pt x="124" y="47"/>
                  </a:lnTo>
                  <a:lnTo>
                    <a:pt x="120" y="40"/>
                  </a:lnTo>
                  <a:lnTo>
                    <a:pt x="113" y="32"/>
                  </a:lnTo>
                  <a:lnTo>
                    <a:pt x="105" y="25"/>
                  </a:lnTo>
                  <a:lnTo>
                    <a:pt x="92" y="13"/>
                  </a:lnTo>
                  <a:lnTo>
                    <a:pt x="88" y="9"/>
                  </a:lnTo>
                  <a:lnTo>
                    <a:pt x="88" y="9"/>
                  </a:lnTo>
                  <a:close/>
                </a:path>
              </a:pathLst>
            </a:custGeom>
            <a:solidFill>
              <a:srgbClr val="D9E0E6"/>
            </a:solidFill>
            <a:ln w="9525">
              <a:noFill/>
              <a:round/>
            </a:ln>
          </p:spPr>
          <p:txBody>
            <a:bodyPr/>
            <a:lstStyle/>
            <a:p>
              <a:endParaRPr lang="en-US"/>
            </a:p>
          </p:txBody>
        </p:sp>
        <p:sp>
          <p:nvSpPr>
            <p:cNvPr id="607323" name="Freeform 91"/>
            <p:cNvSpPr/>
            <p:nvPr/>
          </p:nvSpPr>
          <p:spPr bwMode="auto">
            <a:xfrm>
              <a:off x="3818" y="1086"/>
              <a:ext cx="547" cy="825"/>
            </a:xfrm>
            <a:custGeom>
              <a:avLst/>
              <a:gdLst/>
              <a:ahLst/>
              <a:cxnLst>
                <a:cxn ang="0">
                  <a:pos x="635" y="111"/>
                </a:cxn>
                <a:cxn ang="0">
                  <a:pos x="617" y="97"/>
                </a:cxn>
                <a:cxn ang="0">
                  <a:pos x="585" y="76"/>
                </a:cxn>
                <a:cxn ang="0">
                  <a:pos x="541" y="54"/>
                </a:cxn>
                <a:cxn ang="0">
                  <a:pos x="490" y="29"/>
                </a:cxn>
                <a:cxn ang="0">
                  <a:pos x="433" y="10"/>
                </a:cxn>
                <a:cxn ang="0">
                  <a:pos x="372" y="0"/>
                </a:cxn>
                <a:cxn ang="0">
                  <a:pos x="311" y="4"/>
                </a:cxn>
                <a:cxn ang="0">
                  <a:pos x="254" y="25"/>
                </a:cxn>
                <a:cxn ang="0">
                  <a:pos x="197" y="57"/>
                </a:cxn>
                <a:cxn ang="0">
                  <a:pos x="146" y="99"/>
                </a:cxn>
                <a:cxn ang="0">
                  <a:pos x="100" y="151"/>
                </a:cxn>
                <a:cxn ang="0">
                  <a:pos x="60" y="210"/>
                </a:cxn>
                <a:cxn ang="0">
                  <a:pos x="28" y="272"/>
                </a:cxn>
                <a:cxn ang="0">
                  <a:pos x="9" y="341"/>
                </a:cxn>
                <a:cxn ang="0">
                  <a:pos x="0" y="409"/>
                </a:cxn>
                <a:cxn ang="0">
                  <a:pos x="3" y="478"/>
                </a:cxn>
                <a:cxn ang="0">
                  <a:pos x="20" y="542"/>
                </a:cxn>
                <a:cxn ang="0">
                  <a:pos x="47" y="605"/>
                </a:cxn>
                <a:cxn ang="0">
                  <a:pos x="85" y="664"/>
                </a:cxn>
                <a:cxn ang="0">
                  <a:pos x="129" y="719"/>
                </a:cxn>
                <a:cxn ang="0">
                  <a:pos x="176" y="769"/>
                </a:cxn>
                <a:cxn ang="0">
                  <a:pos x="228" y="812"/>
                </a:cxn>
                <a:cxn ang="0">
                  <a:pos x="279" y="850"/>
                </a:cxn>
                <a:cxn ang="0">
                  <a:pos x="330" y="879"/>
                </a:cxn>
                <a:cxn ang="0">
                  <a:pos x="380" y="898"/>
                </a:cxn>
                <a:cxn ang="0">
                  <a:pos x="427" y="911"/>
                </a:cxn>
                <a:cxn ang="0">
                  <a:pos x="475" y="917"/>
                </a:cxn>
                <a:cxn ang="0">
                  <a:pos x="519" y="915"/>
                </a:cxn>
                <a:cxn ang="0">
                  <a:pos x="562" y="907"/>
                </a:cxn>
                <a:cxn ang="0">
                  <a:pos x="604" y="894"/>
                </a:cxn>
                <a:cxn ang="0">
                  <a:pos x="646" y="877"/>
                </a:cxn>
                <a:cxn ang="0">
                  <a:pos x="686" y="850"/>
                </a:cxn>
                <a:cxn ang="0">
                  <a:pos x="726" y="818"/>
                </a:cxn>
                <a:cxn ang="0">
                  <a:pos x="764" y="774"/>
                </a:cxn>
                <a:cxn ang="0">
                  <a:pos x="796" y="723"/>
                </a:cxn>
                <a:cxn ang="0">
                  <a:pos x="823" y="666"/>
                </a:cxn>
                <a:cxn ang="0">
                  <a:pos x="840" y="603"/>
                </a:cxn>
                <a:cxn ang="0">
                  <a:pos x="851" y="535"/>
                </a:cxn>
                <a:cxn ang="0">
                  <a:pos x="847" y="466"/>
                </a:cxn>
                <a:cxn ang="0">
                  <a:pos x="830" y="398"/>
                </a:cxn>
                <a:cxn ang="0">
                  <a:pos x="806" y="333"/>
                </a:cxn>
                <a:cxn ang="0">
                  <a:pos x="775" y="274"/>
                </a:cxn>
                <a:cxn ang="0">
                  <a:pos x="739" y="223"/>
                </a:cxn>
                <a:cxn ang="0">
                  <a:pos x="705" y="181"/>
                </a:cxn>
                <a:cxn ang="0">
                  <a:pos x="674" y="147"/>
                </a:cxn>
                <a:cxn ang="0">
                  <a:pos x="650" y="124"/>
                </a:cxn>
                <a:cxn ang="0">
                  <a:pos x="638" y="113"/>
                </a:cxn>
                <a:cxn ang="0">
                  <a:pos x="638" y="113"/>
                </a:cxn>
              </a:cxnLst>
              <a:rect l="0" t="0" r="r" b="b"/>
              <a:pathLst>
                <a:path w="851" h="919">
                  <a:moveTo>
                    <a:pt x="638" y="113"/>
                  </a:moveTo>
                  <a:lnTo>
                    <a:pt x="635" y="111"/>
                  </a:lnTo>
                  <a:lnTo>
                    <a:pt x="627" y="105"/>
                  </a:lnTo>
                  <a:lnTo>
                    <a:pt x="617" y="97"/>
                  </a:lnTo>
                  <a:lnTo>
                    <a:pt x="602" y="88"/>
                  </a:lnTo>
                  <a:lnTo>
                    <a:pt x="585" y="76"/>
                  </a:lnTo>
                  <a:lnTo>
                    <a:pt x="564" y="65"/>
                  </a:lnTo>
                  <a:lnTo>
                    <a:pt x="541" y="54"/>
                  </a:lnTo>
                  <a:lnTo>
                    <a:pt x="519" y="42"/>
                  </a:lnTo>
                  <a:lnTo>
                    <a:pt x="490" y="29"/>
                  </a:lnTo>
                  <a:lnTo>
                    <a:pt x="463" y="19"/>
                  </a:lnTo>
                  <a:lnTo>
                    <a:pt x="433" y="10"/>
                  </a:lnTo>
                  <a:lnTo>
                    <a:pt x="404" y="4"/>
                  </a:lnTo>
                  <a:lnTo>
                    <a:pt x="372" y="0"/>
                  </a:lnTo>
                  <a:lnTo>
                    <a:pt x="344" y="0"/>
                  </a:lnTo>
                  <a:lnTo>
                    <a:pt x="311" y="4"/>
                  </a:lnTo>
                  <a:lnTo>
                    <a:pt x="283" y="14"/>
                  </a:lnTo>
                  <a:lnTo>
                    <a:pt x="254" y="25"/>
                  </a:lnTo>
                  <a:lnTo>
                    <a:pt x="226" y="40"/>
                  </a:lnTo>
                  <a:lnTo>
                    <a:pt x="197" y="57"/>
                  </a:lnTo>
                  <a:lnTo>
                    <a:pt x="173" y="78"/>
                  </a:lnTo>
                  <a:lnTo>
                    <a:pt x="146" y="99"/>
                  </a:lnTo>
                  <a:lnTo>
                    <a:pt x="121" y="124"/>
                  </a:lnTo>
                  <a:lnTo>
                    <a:pt x="100" y="151"/>
                  </a:lnTo>
                  <a:lnTo>
                    <a:pt x="81" y="179"/>
                  </a:lnTo>
                  <a:lnTo>
                    <a:pt x="60" y="210"/>
                  </a:lnTo>
                  <a:lnTo>
                    <a:pt x="45" y="240"/>
                  </a:lnTo>
                  <a:lnTo>
                    <a:pt x="28" y="272"/>
                  </a:lnTo>
                  <a:lnTo>
                    <a:pt x="19" y="306"/>
                  </a:lnTo>
                  <a:lnTo>
                    <a:pt x="9" y="341"/>
                  </a:lnTo>
                  <a:lnTo>
                    <a:pt x="3" y="375"/>
                  </a:lnTo>
                  <a:lnTo>
                    <a:pt x="0" y="409"/>
                  </a:lnTo>
                  <a:lnTo>
                    <a:pt x="1" y="445"/>
                  </a:lnTo>
                  <a:lnTo>
                    <a:pt x="3" y="478"/>
                  </a:lnTo>
                  <a:lnTo>
                    <a:pt x="11" y="510"/>
                  </a:lnTo>
                  <a:lnTo>
                    <a:pt x="20" y="542"/>
                  </a:lnTo>
                  <a:lnTo>
                    <a:pt x="32" y="575"/>
                  </a:lnTo>
                  <a:lnTo>
                    <a:pt x="47" y="605"/>
                  </a:lnTo>
                  <a:lnTo>
                    <a:pt x="66" y="635"/>
                  </a:lnTo>
                  <a:lnTo>
                    <a:pt x="85" y="664"/>
                  </a:lnTo>
                  <a:lnTo>
                    <a:pt x="106" y="692"/>
                  </a:lnTo>
                  <a:lnTo>
                    <a:pt x="129" y="719"/>
                  </a:lnTo>
                  <a:lnTo>
                    <a:pt x="152" y="746"/>
                  </a:lnTo>
                  <a:lnTo>
                    <a:pt x="176" y="769"/>
                  </a:lnTo>
                  <a:lnTo>
                    <a:pt x="201" y="793"/>
                  </a:lnTo>
                  <a:lnTo>
                    <a:pt x="228" y="812"/>
                  </a:lnTo>
                  <a:lnTo>
                    <a:pt x="254" y="833"/>
                  </a:lnTo>
                  <a:lnTo>
                    <a:pt x="279" y="850"/>
                  </a:lnTo>
                  <a:lnTo>
                    <a:pt x="308" y="867"/>
                  </a:lnTo>
                  <a:lnTo>
                    <a:pt x="330" y="879"/>
                  </a:lnTo>
                  <a:lnTo>
                    <a:pt x="355" y="890"/>
                  </a:lnTo>
                  <a:lnTo>
                    <a:pt x="380" y="898"/>
                  </a:lnTo>
                  <a:lnTo>
                    <a:pt x="404" y="907"/>
                  </a:lnTo>
                  <a:lnTo>
                    <a:pt x="427" y="911"/>
                  </a:lnTo>
                  <a:lnTo>
                    <a:pt x="452" y="915"/>
                  </a:lnTo>
                  <a:lnTo>
                    <a:pt x="475" y="917"/>
                  </a:lnTo>
                  <a:lnTo>
                    <a:pt x="498" y="919"/>
                  </a:lnTo>
                  <a:lnTo>
                    <a:pt x="519" y="915"/>
                  </a:lnTo>
                  <a:lnTo>
                    <a:pt x="541" y="913"/>
                  </a:lnTo>
                  <a:lnTo>
                    <a:pt x="562" y="907"/>
                  </a:lnTo>
                  <a:lnTo>
                    <a:pt x="585" y="904"/>
                  </a:lnTo>
                  <a:lnTo>
                    <a:pt x="604" y="894"/>
                  </a:lnTo>
                  <a:lnTo>
                    <a:pt x="625" y="886"/>
                  </a:lnTo>
                  <a:lnTo>
                    <a:pt x="646" y="877"/>
                  </a:lnTo>
                  <a:lnTo>
                    <a:pt x="667" y="867"/>
                  </a:lnTo>
                  <a:lnTo>
                    <a:pt x="686" y="850"/>
                  </a:lnTo>
                  <a:lnTo>
                    <a:pt x="707" y="835"/>
                  </a:lnTo>
                  <a:lnTo>
                    <a:pt x="726" y="818"/>
                  </a:lnTo>
                  <a:lnTo>
                    <a:pt x="747" y="799"/>
                  </a:lnTo>
                  <a:lnTo>
                    <a:pt x="764" y="774"/>
                  </a:lnTo>
                  <a:lnTo>
                    <a:pt x="781" y="750"/>
                  </a:lnTo>
                  <a:lnTo>
                    <a:pt x="796" y="723"/>
                  </a:lnTo>
                  <a:lnTo>
                    <a:pt x="811" y="696"/>
                  </a:lnTo>
                  <a:lnTo>
                    <a:pt x="823" y="666"/>
                  </a:lnTo>
                  <a:lnTo>
                    <a:pt x="834" y="635"/>
                  </a:lnTo>
                  <a:lnTo>
                    <a:pt x="840" y="603"/>
                  </a:lnTo>
                  <a:lnTo>
                    <a:pt x="847" y="571"/>
                  </a:lnTo>
                  <a:lnTo>
                    <a:pt x="851" y="535"/>
                  </a:lnTo>
                  <a:lnTo>
                    <a:pt x="851" y="502"/>
                  </a:lnTo>
                  <a:lnTo>
                    <a:pt x="847" y="466"/>
                  </a:lnTo>
                  <a:lnTo>
                    <a:pt x="844" y="434"/>
                  </a:lnTo>
                  <a:lnTo>
                    <a:pt x="830" y="398"/>
                  </a:lnTo>
                  <a:lnTo>
                    <a:pt x="821" y="364"/>
                  </a:lnTo>
                  <a:lnTo>
                    <a:pt x="806" y="333"/>
                  </a:lnTo>
                  <a:lnTo>
                    <a:pt x="790" y="303"/>
                  </a:lnTo>
                  <a:lnTo>
                    <a:pt x="775" y="274"/>
                  </a:lnTo>
                  <a:lnTo>
                    <a:pt x="758" y="248"/>
                  </a:lnTo>
                  <a:lnTo>
                    <a:pt x="739" y="223"/>
                  </a:lnTo>
                  <a:lnTo>
                    <a:pt x="722" y="202"/>
                  </a:lnTo>
                  <a:lnTo>
                    <a:pt x="705" y="181"/>
                  </a:lnTo>
                  <a:lnTo>
                    <a:pt x="690" y="162"/>
                  </a:lnTo>
                  <a:lnTo>
                    <a:pt x="674" y="147"/>
                  </a:lnTo>
                  <a:lnTo>
                    <a:pt x="661" y="135"/>
                  </a:lnTo>
                  <a:lnTo>
                    <a:pt x="650" y="124"/>
                  </a:lnTo>
                  <a:lnTo>
                    <a:pt x="644" y="118"/>
                  </a:lnTo>
                  <a:lnTo>
                    <a:pt x="638" y="113"/>
                  </a:lnTo>
                  <a:lnTo>
                    <a:pt x="638" y="113"/>
                  </a:lnTo>
                  <a:lnTo>
                    <a:pt x="638" y="113"/>
                  </a:lnTo>
                  <a:close/>
                </a:path>
              </a:pathLst>
            </a:custGeom>
            <a:solidFill>
              <a:srgbClr val="D9E0E6"/>
            </a:solidFill>
            <a:ln w="9525">
              <a:noFill/>
              <a:round/>
            </a:ln>
          </p:spPr>
          <p:txBody>
            <a:bodyPr/>
            <a:lstStyle/>
            <a:p>
              <a:endParaRPr lang="en-US"/>
            </a:p>
          </p:txBody>
        </p:sp>
        <p:sp>
          <p:nvSpPr>
            <p:cNvPr id="607324" name="Freeform 92"/>
            <p:cNvSpPr/>
            <p:nvPr/>
          </p:nvSpPr>
          <p:spPr bwMode="auto">
            <a:xfrm>
              <a:off x="4086" y="1116"/>
              <a:ext cx="591" cy="637"/>
            </a:xfrm>
            <a:custGeom>
              <a:avLst/>
              <a:gdLst/>
              <a:ahLst/>
              <a:cxnLst>
                <a:cxn ang="0">
                  <a:pos x="203" y="51"/>
                </a:cxn>
                <a:cxn ang="0">
                  <a:pos x="228" y="44"/>
                </a:cxn>
                <a:cxn ang="0">
                  <a:pos x="275" y="32"/>
                </a:cxn>
                <a:cxn ang="0">
                  <a:pos x="336" y="19"/>
                </a:cxn>
                <a:cxn ang="0">
                  <a:pos x="412" y="8"/>
                </a:cxn>
                <a:cxn ang="0">
                  <a:pos x="494" y="0"/>
                </a:cxn>
                <a:cxn ang="0">
                  <a:pos x="578" y="0"/>
                </a:cxn>
                <a:cxn ang="0">
                  <a:pos x="659" y="11"/>
                </a:cxn>
                <a:cxn ang="0">
                  <a:pos x="735" y="34"/>
                </a:cxn>
                <a:cxn ang="0">
                  <a:pos x="804" y="66"/>
                </a:cxn>
                <a:cxn ang="0">
                  <a:pos x="865" y="108"/>
                </a:cxn>
                <a:cxn ang="0">
                  <a:pos x="918" y="158"/>
                </a:cxn>
                <a:cxn ang="0">
                  <a:pos x="964" y="211"/>
                </a:cxn>
                <a:cxn ang="0">
                  <a:pos x="1000" y="268"/>
                </a:cxn>
                <a:cxn ang="0">
                  <a:pos x="1026" y="327"/>
                </a:cxn>
                <a:cxn ang="0">
                  <a:pos x="1041" y="388"/>
                </a:cxn>
                <a:cxn ang="0">
                  <a:pos x="1047" y="445"/>
                </a:cxn>
                <a:cxn ang="0">
                  <a:pos x="1040" y="500"/>
                </a:cxn>
                <a:cxn ang="0">
                  <a:pos x="1021" y="553"/>
                </a:cxn>
                <a:cxn ang="0">
                  <a:pos x="994" y="601"/>
                </a:cxn>
                <a:cxn ang="0">
                  <a:pos x="956" y="643"/>
                </a:cxn>
                <a:cxn ang="0">
                  <a:pos x="908" y="679"/>
                </a:cxn>
                <a:cxn ang="0">
                  <a:pos x="855" y="709"/>
                </a:cxn>
                <a:cxn ang="0">
                  <a:pos x="792" y="730"/>
                </a:cxn>
                <a:cxn ang="0">
                  <a:pos x="722" y="741"/>
                </a:cxn>
                <a:cxn ang="0">
                  <a:pos x="646" y="743"/>
                </a:cxn>
                <a:cxn ang="0">
                  <a:pos x="566" y="738"/>
                </a:cxn>
                <a:cxn ang="0">
                  <a:pos x="484" y="724"/>
                </a:cxn>
                <a:cxn ang="0">
                  <a:pos x="403" y="703"/>
                </a:cxn>
                <a:cxn ang="0">
                  <a:pos x="323" y="679"/>
                </a:cxn>
                <a:cxn ang="0">
                  <a:pos x="251" y="648"/>
                </a:cxn>
                <a:cxn ang="0">
                  <a:pos x="186" y="614"/>
                </a:cxn>
                <a:cxn ang="0">
                  <a:pos x="129" y="578"/>
                </a:cxn>
                <a:cxn ang="0">
                  <a:pos x="81" y="540"/>
                </a:cxn>
                <a:cxn ang="0">
                  <a:pos x="47" y="500"/>
                </a:cxn>
                <a:cxn ang="0">
                  <a:pos x="23" y="458"/>
                </a:cxn>
                <a:cxn ang="0">
                  <a:pos x="5" y="416"/>
                </a:cxn>
                <a:cxn ang="0">
                  <a:pos x="0" y="371"/>
                </a:cxn>
                <a:cxn ang="0">
                  <a:pos x="3" y="327"/>
                </a:cxn>
                <a:cxn ang="0">
                  <a:pos x="17" y="281"/>
                </a:cxn>
                <a:cxn ang="0">
                  <a:pos x="38" y="236"/>
                </a:cxn>
                <a:cxn ang="0">
                  <a:pos x="62" y="194"/>
                </a:cxn>
                <a:cxn ang="0">
                  <a:pos x="91" y="154"/>
                </a:cxn>
                <a:cxn ang="0">
                  <a:pos x="121" y="122"/>
                </a:cxn>
                <a:cxn ang="0">
                  <a:pos x="146" y="95"/>
                </a:cxn>
                <a:cxn ang="0">
                  <a:pos x="171" y="74"/>
                </a:cxn>
                <a:cxn ang="0">
                  <a:pos x="188" y="61"/>
                </a:cxn>
                <a:cxn ang="0">
                  <a:pos x="199" y="53"/>
                </a:cxn>
                <a:cxn ang="0">
                  <a:pos x="201" y="53"/>
                </a:cxn>
              </a:cxnLst>
              <a:rect l="0" t="0" r="r" b="b"/>
              <a:pathLst>
                <a:path w="1047" h="743">
                  <a:moveTo>
                    <a:pt x="201" y="53"/>
                  </a:moveTo>
                  <a:lnTo>
                    <a:pt x="203" y="51"/>
                  </a:lnTo>
                  <a:lnTo>
                    <a:pt x="215" y="47"/>
                  </a:lnTo>
                  <a:lnTo>
                    <a:pt x="228" y="44"/>
                  </a:lnTo>
                  <a:lnTo>
                    <a:pt x="251" y="40"/>
                  </a:lnTo>
                  <a:lnTo>
                    <a:pt x="275" y="32"/>
                  </a:lnTo>
                  <a:lnTo>
                    <a:pt x="304" y="27"/>
                  </a:lnTo>
                  <a:lnTo>
                    <a:pt x="336" y="19"/>
                  </a:lnTo>
                  <a:lnTo>
                    <a:pt x="374" y="15"/>
                  </a:lnTo>
                  <a:lnTo>
                    <a:pt x="412" y="8"/>
                  </a:lnTo>
                  <a:lnTo>
                    <a:pt x="452" y="4"/>
                  </a:lnTo>
                  <a:lnTo>
                    <a:pt x="494" y="0"/>
                  </a:lnTo>
                  <a:lnTo>
                    <a:pt x="536" y="0"/>
                  </a:lnTo>
                  <a:lnTo>
                    <a:pt x="578" y="0"/>
                  </a:lnTo>
                  <a:lnTo>
                    <a:pt x="619" y="6"/>
                  </a:lnTo>
                  <a:lnTo>
                    <a:pt x="659" y="11"/>
                  </a:lnTo>
                  <a:lnTo>
                    <a:pt x="699" y="23"/>
                  </a:lnTo>
                  <a:lnTo>
                    <a:pt x="735" y="34"/>
                  </a:lnTo>
                  <a:lnTo>
                    <a:pt x="770" y="49"/>
                  </a:lnTo>
                  <a:lnTo>
                    <a:pt x="804" y="66"/>
                  </a:lnTo>
                  <a:lnTo>
                    <a:pt x="836" y="87"/>
                  </a:lnTo>
                  <a:lnTo>
                    <a:pt x="865" y="108"/>
                  </a:lnTo>
                  <a:lnTo>
                    <a:pt x="891" y="133"/>
                  </a:lnTo>
                  <a:lnTo>
                    <a:pt x="918" y="158"/>
                  </a:lnTo>
                  <a:lnTo>
                    <a:pt x="943" y="184"/>
                  </a:lnTo>
                  <a:lnTo>
                    <a:pt x="964" y="211"/>
                  </a:lnTo>
                  <a:lnTo>
                    <a:pt x="983" y="239"/>
                  </a:lnTo>
                  <a:lnTo>
                    <a:pt x="1000" y="268"/>
                  </a:lnTo>
                  <a:lnTo>
                    <a:pt x="1015" y="298"/>
                  </a:lnTo>
                  <a:lnTo>
                    <a:pt x="1026" y="327"/>
                  </a:lnTo>
                  <a:lnTo>
                    <a:pt x="1036" y="357"/>
                  </a:lnTo>
                  <a:lnTo>
                    <a:pt x="1041" y="388"/>
                  </a:lnTo>
                  <a:lnTo>
                    <a:pt x="1047" y="416"/>
                  </a:lnTo>
                  <a:lnTo>
                    <a:pt x="1047" y="445"/>
                  </a:lnTo>
                  <a:lnTo>
                    <a:pt x="1045" y="473"/>
                  </a:lnTo>
                  <a:lnTo>
                    <a:pt x="1040" y="500"/>
                  </a:lnTo>
                  <a:lnTo>
                    <a:pt x="1034" y="529"/>
                  </a:lnTo>
                  <a:lnTo>
                    <a:pt x="1021" y="553"/>
                  </a:lnTo>
                  <a:lnTo>
                    <a:pt x="1009" y="578"/>
                  </a:lnTo>
                  <a:lnTo>
                    <a:pt x="994" y="601"/>
                  </a:lnTo>
                  <a:lnTo>
                    <a:pt x="977" y="624"/>
                  </a:lnTo>
                  <a:lnTo>
                    <a:pt x="956" y="643"/>
                  </a:lnTo>
                  <a:lnTo>
                    <a:pt x="933" y="662"/>
                  </a:lnTo>
                  <a:lnTo>
                    <a:pt x="908" y="679"/>
                  </a:lnTo>
                  <a:lnTo>
                    <a:pt x="884" y="696"/>
                  </a:lnTo>
                  <a:lnTo>
                    <a:pt x="855" y="709"/>
                  </a:lnTo>
                  <a:lnTo>
                    <a:pt x="825" y="721"/>
                  </a:lnTo>
                  <a:lnTo>
                    <a:pt x="792" y="730"/>
                  </a:lnTo>
                  <a:lnTo>
                    <a:pt x="758" y="738"/>
                  </a:lnTo>
                  <a:lnTo>
                    <a:pt x="722" y="741"/>
                  </a:lnTo>
                  <a:lnTo>
                    <a:pt x="686" y="743"/>
                  </a:lnTo>
                  <a:lnTo>
                    <a:pt x="646" y="743"/>
                  </a:lnTo>
                  <a:lnTo>
                    <a:pt x="606" y="743"/>
                  </a:lnTo>
                  <a:lnTo>
                    <a:pt x="566" y="738"/>
                  </a:lnTo>
                  <a:lnTo>
                    <a:pt x="526" y="732"/>
                  </a:lnTo>
                  <a:lnTo>
                    <a:pt x="484" y="724"/>
                  </a:lnTo>
                  <a:lnTo>
                    <a:pt x="445" y="717"/>
                  </a:lnTo>
                  <a:lnTo>
                    <a:pt x="403" y="703"/>
                  </a:lnTo>
                  <a:lnTo>
                    <a:pt x="365" y="692"/>
                  </a:lnTo>
                  <a:lnTo>
                    <a:pt x="323" y="679"/>
                  </a:lnTo>
                  <a:lnTo>
                    <a:pt x="289" y="665"/>
                  </a:lnTo>
                  <a:lnTo>
                    <a:pt x="251" y="648"/>
                  </a:lnTo>
                  <a:lnTo>
                    <a:pt x="218" y="633"/>
                  </a:lnTo>
                  <a:lnTo>
                    <a:pt x="186" y="614"/>
                  </a:lnTo>
                  <a:lnTo>
                    <a:pt x="157" y="597"/>
                  </a:lnTo>
                  <a:lnTo>
                    <a:pt x="129" y="578"/>
                  </a:lnTo>
                  <a:lnTo>
                    <a:pt x="106" y="559"/>
                  </a:lnTo>
                  <a:lnTo>
                    <a:pt x="81" y="540"/>
                  </a:lnTo>
                  <a:lnTo>
                    <a:pt x="64" y="521"/>
                  </a:lnTo>
                  <a:lnTo>
                    <a:pt x="47" y="500"/>
                  </a:lnTo>
                  <a:lnTo>
                    <a:pt x="34" y="479"/>
                  </a:lnTo>
                  <a:lnTo>
                    <a:pt x="23" y="458"/>
                  </a:lnTo>
                  <a:lnTo>
                    <a:pt x="13" y="437"/>
                  </a:lnTo>
                  <a:lnTo>
                    <a:pt x="5" y="416"/>
                  </a:lnTo>
                  <a:lnTo>
                    <a:pt x="2" y="394"/>
                  </a:lnTo>
                  <a:lnTo>
                    <a:pt x="0" y="371"/>
                  </a:lnTo>
                  <a:lnTo>
                    <a:pt x="2" y="350"/>
                  </a:lnTo>
                  <a:lnTo>
                    <a:pt x="3" y="327"/>
                  </a:lnTo>
                  <a:lnTo>
                    <a:pt x="9" y="304"/>
                  </a:lnTo>
                  <a:lnTo>
                    <a:pt x="17" y="281"/>
                  </a:lnTo>
                  <a:lnTo>
                    <a:pt x="26" y="259"/>
                  </a:lnTo>
                  <a:lnTo>
                    <a:pt x="38" y="236"/>
                  </a:lnTo>
                  <a:lnTo>
                    <a:pt x="49" y="213"/>
                  </a:lnTo>
                  <a:lnTo>
                    <a:pt x="62" y="194"/>
                  </a:lnTo>
                  <a:lnTo>
                    <a:pt x="78" y="173"/>
                  </a:lnTo>
                  <a:lnTo>
                    <a:pt x="91" y="154"/>
                  </a:lnTo>
                  <a:lnTo>
                    <a:pt x="106" y="139"/>
                  </a:lnTo>
                  <a:lnTo>
                    <a:pt x="121" y="122"/>
                  </a:lnTo>
                  <a:lnTo>
                    <a:pt x="135" y="108"/>
                  </a:lnTo>
                  <a:lnTo>
                    <a:pt x="146" y="95"/>
                  </a:lnTo>
                  <a:lnTo>
                    <a:pt x="159" y="84"/>
                  </a:lnTo>
                  <a:lnTo>
                    <a:pt x="171" y="74"/>
                  </a:lnTo>
                  <a:lnTo>
                    <a:pt x="182" y="68"/>
                  </a:lnTo>
                  <a:lnTo>
                    <a:pt x="188" y="61"/>
                  </a:lnTo>
                  <a:lnTo>
                    <a:pt x="195" y="55"/>
                  </a:lnTo>
                  <a:lnTo>
                    <a:pt x="199" y="53"/>
                  </a:lnTo>
                  <a:lnTo>
                    <a:pt x="201" y="53"/>
                  </a:lnTo>
                  <a:lnTo>
                    <a:pt x="201" y="53"/>
                  </a:lnTo>
                  <a:close/>
                </a:path>
              </a:pathLst>
            </a:custGeom>
            <a:solidFill>
              <a:srgbClr val="D9E0E6"/>
            </a:solidFill>
            <a:ln w="9525">
              <a:noFill/>
              <a:round/>
            </a:ln>
          </p:spPr>
          <p:txBody>
            <a:bodyPr/>
            <a:lstStyle/>
            <a:p>
              <a:endParaRPr lang="en-US"/>
            </a:p>
          </p:txBody>
        </p:sp>
        <p:sp>
          <p:nvSpPr>
            <p:cNvPr id="607325" name="Freeform 93"/>
            <p:cNvSpPr/>
            <p:nvPr/>
          </p:nvSpPr>
          <p:spPr bwMode="auto">
            <a:xfrm>
              <a:off x="4562" y="2047"/>
              <a:ext cx="84" cy="151"/>
            </a:xfrm>
            <a:custGeom>
              <a:avLst/>
              <a:gdLst/>
              <a:ahLst/>
              <a:cxnLst>
                <a:cxn ang="0">
                  <a:pos x="19" y="0"/>
                </a:cxn>
                <a:cxn ang="0">
                  <a:pos x="0" y="68"/>
                </a:cxn>
                <a:cxn ang="0">
                  <a:pos x="25" y="99"/>
                </a:cxn>
                <a:cxn ang="0">
                  <a:pos x="0" y="131"/>
                </a:cxn>
                <a:cxn ang="0">
                  <a:pos x="6" y="133"/>
                </a:cxn>
                <a:cxn ang="0">
                  <a:pos x="11" y="135"/>
                </a:cxn>
                <a:cxn ang="0">
                  <a:pos x="23" y="141"/>
                </a:cxn>
                <a:cxn ang="0">
                  <a:pos x="30" y="145"/>
                </a:cxn>
                <a:cxn ang="0">
                  <a:pos x="40" y="152"/>
                </a:cxn>
                <a:cxn ang="0">
                  <a:pos x="51" y="160"/>
                </a:cxn>
                <a:cxn ang="0">
                  <a:pos x="59" y="169"/>
                </a:cxn>
                <a:cxn ang="0">
                  <a:pos x="63" y="177"/>
                </a:cxn>
                <a:cxn ang="0">
                  <a:pos x="66" y="186"/>
                </a:cxn>
                <a:cxn ang="0">
                  <a:pos x="68" y="198"/>
                </a:cxn>
                <a:cxn ang="0">
                  <a:pos x="70" y="209"/>
                </a:cxn>
                <a:cxn ang="0">
                  <a:pos x="68" y="219"/>
                </a:cxn>
                <a:cxn ang="0">
                  <a:pos x="66" y="230"/>
                </a:cxn>
                <a:cxn ang="0">
                  <a:pos x="63" y="240"/>
                </a:cxn>
                <a:cxn ang="0">
                  <a:pos x="61" y="251"/>
                </a:cxn>
                <a:cxn ang="0">
                  <a:pos x="55" y="259"/>
                </a:cxn>
                <a:cxn ang="0">
                  <a:pos x="51" y="268"/>
                </a:cxn>
                <a:cxn ang="0">
                  <a:pos x="47" y="276"/>
                </a:cxn>
                <a:cxn ang="0">
                  <a:pos x="44" y="283"/>
                </a:cxn>
                <a:cxn ang="0">
                  <a:pos x="36" y="291"/>
                </a:cxn>
                <a:cxn ang="0">
                  <a:pos x="32" y="295"/>
                </a:cxn>
                <a:cxn ang="0">
                  <a:pos x="104" y="371"/>
                </a:cxn>
                <a:cxn ang="0">
                  <a:pos x="205" y="337"/>
                </a:cxn>
                <a:cxn ang="0">
                  <a:pos x="201" y="103"/>
                </a:cxn>
                <a:cxn ang="0">
                  <a:pos x="19" y="0"/>
                </a:cxn>
                <a:cxn ang="0">
                  <a:pos x="19" y="0"/>
                </a:cxn>
              </a:cxnLst>
              <a:rect l="0" t="0" r="r" b="b"/>
              <a:pathLst>
                <a:path w="205" h="371">
                  <a:moveTo>
                    <a:pt x="19" y="0"/>
                  </a:moveTo>
                  <a:lnTo>
                    <a:pt x="0" y="68"/>
                  </a:lnTo>
                  <a:lnTo>
                    <a:pt x="25" y="99"/>
                  </a:lnTo>
                  <a:lnTo>
                    <a:pt x="0" y="131"/>
                  </a:lnTo>
                  <a:lnTo>
                    <a:pt x="6" y="133"/>
                  </a:lnTo>
                  <a:lnTo>
                    <a:pt x="11" y="135"/>
                  </a:lnTo>
                  <a:lnTo>
                    <a:pt x="23" y="141"/>
                  </a:lnTo>
                  <a:lnTo>
                    <a:pt x="30" y="145"/>
                  </a:lnTo>
                  <a:lnTo>
                    <a:pt x="40" y="152"/>
                  </a:lnTo>
                  <a:lnTo>
                    <a:pt x="51" y="160"/>
                  </a:lnTo>
                  <a:lnTo>
                    <a:pt x="59" y="169"/>
                  </a:lnTo>
                  <a:lnTo>
                    <a:pt x="63" y="177"/>
                  </a:lnTo>
                  <a:lnTo>
                    <a:pt x="66" y="186"/>
                  </a:lnTo>
                  <a:lnTo>
                    <a:pt x="68" y="198"/>
                  </a:lnTo>
                  <a:lnTo>
                    <a:pt x="70" y="209"/>
                  </a:lnTo>
                  <a:lnTo>
                    <a:pt x="68" y="219"/>
                  </a:lnTo>
                  <a:lnTo>
                    <a:pt x="66" y="230"/>
                  </a:lnTo>
                  <a:lnTo>
                    <a:pt x="63" y="240"/>
                  </a:lnTo>
                  <a:lnTo>
                    <a:pt x="61" y="251"/>
                  </a:lnTo>
                  <a:lnTo>
                    <a:pt x="55" y="259"/>
                  </a:lnTo>
                  <a:lnTo>
                    <a:pt x="51" y="268"/>
                  </a:lnTo>
                  <a:lnTo>
                    <a:pt x="47" y="276"/>
                  </a:lnTo>
                  <a:lnTo>
                    <a:pt x="44" y="283"/>
                  </a:lnTo>
                  <a:lnTo>
                    <a:pt x="36" y="291"/>
                  </a:lnTo>
                  <a:lnTo>
                    <a:pt x="32" y="295"/>
                  </a:lnTo>
                  <a:lnTo>
                    <a:pt x="104" y="371"/>
                  </a:lnTo>
                  <a:lnTo>
                    <a:pt x="205" y="337"/>
                  </a:lnTo>
                  <a:lnTo>
                    <a:pt x="201" y="103"/>
                  </a:lnTo>
                  <a:lnTo>
                    <a:pt x="19" y="0"/>
                  </a:lnTo>
                  <a:lnTo>
                    <a:pt x="19" y="0"/>
                  </a:lnTo>
                  <a:close/>
                </a:path>
              </a:pathLst>
            </a:custGeom>
            <a:solidFill>
              <a:srgbClr val="B06945"/>
            </a:solidFill>
            <a:ln w="9525">
              <a:noFill/>
              <a:round/>
            </a:ln>
          </p:spPr>
          <p:txBody>
            <a:bodyPr/>
            <a:lstStyle/>
            <a:p>
              <a:endParaRPr lang="en-US"/>
            </a:p>
          </p:txBody>
        </p:sp>
        <p:sp>
          <p:nvSpPr>
            <p:cNvPr id="607326" name="Freeform 94"/>
            <p:cNvSpPr/>
            <p:nvPr/>
          </p:nvSpPr>
          <p:spPr bwMode="auto">
            <a:xfrm>
              <a:off x="4418" y="2089"/>
              <a:ext cx="60" cy="129"/>
            </a:xfrm>
            <a:custGeom>
              <a:avLst/>
              <a:gdLst/>
              <a:ahLst/>
              <a:cxnLst>
                <a:cxn ang="0">
                  <a:pos x="59" y="0"/>
                </a:cxn>
                <a:cxn ang="0">
                  <a:pos x="99" y="116"/>
                </a:cxn>
                <a:cxn ang="0">
                  <a:pos x="88" y="171"/>
                </a:cxn>
                <a:cxn ang="0">
                  <a:pos x="147" y="268"/>
                </a:cxn>
                <a:cxn ang="0">
                  <a:pos x="99" y="315"/>
                </a:cxn>
                <a:cxn ang="0">
                  <a:pos x="97" y="313"/>
                </a:cxn>
                <a:cxn ang="0">
                  <a:pos x="97" y="310"/>
                </a:cxn>
                <a:cxn ang="0">
                  <a:pos x="93" y="302"/>
                </a:cxn>
                <a:cxn ang="0">
                  <a:pos x="90" y="296"/>
                </a:cxn>
                <a:cxn ang="0">
                  <a:pos x="84" y="287"/>
                </a:cxn>
                <a:cxn ang="0">
                  <a:pos x="76" y="277"/>
                </a:cxn>
                <a:cxn ang="0">
                  <a:pos x="69" y="270"/>
                </a:cxn>
                <a:cxn ang="0">
                  <a:pos x="61" y="260"/>
                </a:cxn>
                <a:cxn ang="0">
                  <a:pos x="51" y="253"/>
                </a:cxn>
                <a:cxn ang="0">
                  <a:pos x="40" y="245"/>
                </a:cxn>
                <a:cxn ang="0">
                  <a:pos x="29" y="239"/>
                </a:cxn>
                <a:cxn ang="0">
                  <a:pos x="21" y="235"/>
                </a:cxn>
                <a:cxn ang="0">
                  <a:pos x="13" y="232"/>
                </a:cxn>
                <a:cxn ang="0">
                  <a:pos x="6" y="228"/>
                </a:cxn>
                <a:cxn ang="0">
                  <a:pos x="0" y="228"/>
                </a:cxn>
                <a:cxn ang="0">
                  <a:pos x="0" y="222"/>
                </a:cxn>
                <a:cxn ang="0">
                  <a:pos x="2" y="213"/>
                </a:cxn>
                <a:cxn ang="0">
                  <a:pos x="4" y="205"/>
                </a:cxn>
                <a:cxn ang="0">
                  <a:pos x="8" y="197"/>
                </a:cxn>
                <a:cxn ang="0">
                  <a:pos x="12" y="188"/>
                </a:cxn>
                <a:cxn ang="0">
                  <a:pos x="17" y="180"/>
                </a:cxn>
                <a:cxn ang="0">
                  <a:pos x="25" y="169"/>
                </a:cxn>
                <a:cxn ang="0">
                  <a:pos x="32" y="159"/>
                </a:cxn>
                <a:cxn ang="0">
                  <a:pos x="40" y="148"/>
                </a:cxn>
                <a:cxn ang="0">
                  <a:pos x="48" y="138"/>
                </a:cxn>
                <a:cxn ang="0">
                  <a:pos x="53" y="131"/>
                </a:cxn>
                <a:cxn ang="0">
                  <a:pos x="61" y="125"/>
                </a:cxn>
                <a:cxn ang="0">
                  <a:pos x="63" y="119"/>
                </a:cxn>
                <a:cxn ang="0">
                  <a:pos x="65" y="119"/>
                </a:cxn>
                <a:cxn ang="0">
                  <a:pos x="59" y="0"/>
                </a:cxn>
                <a:cxn ang="0">
                  <a:pos x="59" y="0"/>
                </a:cxn>
              </a:cxnLst>
              <a:rect l="0" t="0" r="r" b="b"/>
              <a:pathLst>
                <a:path w="147" h="315">
                  <a:moveTo>
                    <a:pt x="59" y="0"/>
                  </a:moveTo>
                  <a:lnTo>
                    <a:pt x="99" y="116"/>
                  </a:lnTo>
                  <a:lnTo>
                    <a:pt x="88" y="171"/>
                  </a:lnTo>
                  <a:lnTo>
                    <a:pt x="147" y="268"/>
                  </a:lnTo>
                  <a:lnTo>
                    <a:pt x="99" y="315"/>
                  </a:lnTo>
                  <a:lnTo>
                    <a:pt x="97" y="313"/>
                  </a:lnTo>
                  <a:lnTo>
                    <a:pt x="97" y="310"/>
                  </a:lnTo>
                  <a:lnTo>
                    <a:pt x="93" y="302"/>
                  </a:lnTo>
                  <a:lnTo>
                    <a:pt x="90" y="296"/>
                  </a:lnTo>
                  <a:lnTo>
                    <a:pt x="84" y="287"/>
                  </a:lnTo>
                  <a:lnTo>
                    <a:pt x="76" y="277"/>
                  </a:lnTo>
                  <a:lnTo>
                    <a:pt x="69" y="270"/>
                  </a:lnTo>
                  <a:lnTo>
                    <a:pt x="61" y="260"/>
                  </a:lnTo>
                  <a:lnTo>
                    <a:pt x="51" y="253"/>
                  </a:lnTo>
                  <a:lnTo>
                    <a:pt x="40" y="245"/>
                  </a:lnTo>
                  <a:lnTo>
                    <a:pt x="29" y="239"/>
                  </a:lnTo>
                  <a:lnTo>
                    <a:pt x="21" y="235"/>
                  </a:lnTo>
                  <a:lnTo>
                    <a:pt x="13" y="232"/>
                  </a:lnTo>
                  <a:lnTo>
                    <a:pt x="6" y="228"/>
                  </a:lnTo>
                  <a:lnTo>
                    <a:pt x="0" y="228"/>
                  </a:lnTo>
                  <a:lnTo>
                    <a:pt x="0" y="222"/>
                  </a:lnTo>
                  <a:lnTo>
                    <a:pt x="2" y="213"/>
                  </a:lnTo>
                  <a:lnTo>
                    <a:pt x="4" y="205"/>
                  </a:lnTo>
                  <a:lnTo>
                    <a:pt x="8" y="197"/>
                  </a:lnTo>
                  <a:lnTo>
                    <a:pt x="12" y="188"/>
                  </a:lnTo>
                  <a:lnTo>
                    <a:pt x="17" y="180"/>
                  </a:lnTo>
                  <a:lnTo>
                    <a:pt x="25" y="169"/>
                  </a:lnTo>
                  <a:lnTo>
                    <a:pt x="32" y="159"/>
                  </a:lnTo>
                  <a:lnTo>
                    <a:pt x="40" y="148"/>
                  </a:lnTo>
                  <a:lnTo>
                    <a:pt x="48" y="138"/>
                  </a:lnTo>
                  <a:lnTo>
                    <a:pt x="53" y="131"/>
                  </a:lnTo>
                  <a:lnTo>
                    <a:pt x="61" y="125"/>
                  </a:lnTo>
                  <a:lnTo>
                    <a:pt x="63" y="119"/>
                  </a:lnTo>
                  <a:lnTo>
                    <a:pt x="65" y="119"/>
                  </a:lnTo>
                  <a:lnTo>
                    <a:pt x="59" y="0"/>
                  </a:lnTo>
                  <a:lnTo>
                    <a:pt x="59" y="0"/>
                  </a:lnTo>
                  <a:close/>
                </a:path>
              </a:pathLst>
            </a:custGeom>
            <a:solidFill>
              <a:srgbClr val="B06945"/>
            </a:solidFill>
            <a:ln w="9525">
              <a:noFill/>
              <a:round/>
            </a:ln>
          </p:spPr>
          <p:txBody>
            <a:bodyPr/>
            <a:lstStyle/>
            <a:p>
              <a:endParaRPr lang="en-US"/>
            </a:p>
          </p:txBody>
        </p:sp>
        <p:sp>
          <p:nvSpPr>
            <p:cNvPr id="607327" name="Freeform 95"/>
            <p:cNvSpPr/>
            <p:nvPr/>
          </p:nvSpPr>
          <p:spPr bwMode="auto">
            <a:xfrm>
              <a:off x="4558" y="2004"/>
              <a:ext cx="129" cy="154"/>
            </a:xfrm>
            <a:custGeom>
              <a:avLst/>
              <a:gdLst/>
              <a:ahLst/>
              <a:cxnLst>
                <a:cxn ang="0">
                  <a:pos x="46" y="27"/>
                </a:cxn>
                <a:cxn ang="0">
                  <a:pos x="57" y="19"/>
                </a:cxn>
                <a:cxn ang="0">
                  <a:pos x="73" y="14"/>
                </a:cxn>
                <a:cxn ang="0">
                  <a:pos x="90" y="8"/>
                </a:cxn>
                <a:cxn ang="0">
                  <a:pos x="111" y="2"/>
                </a:cxn>
                <a:cxn ang="0">
                  <a:pos x="133" y="0"/>
                </a:cxn>
                <a:cxn ang="0">
                  <a:pos x="158" y="0"/>
                </a:cxn>
                <a:cxn ang="0">
                  <a:pos x="183" y="8"/>
                </a:cxn>
                <a:cxn ang="0">
                  <a:pos x="206" y="16"/>
                </a:cxn>
                <a:cxn ang="0">
                  <a:pos x="230" y="31"/>
                </a:cxn>
                <a:cxn ang="0">
                  <a:pos x="253" y="46"/>
                </a:cxn>
                <a:cxn ang="0">
                  <a:pos x="274" y="61"/>
                </a:cxn>
                <a:cxn ang="0">
                  <a:pos x="289" y="75"/>
                </a:cxn>
                <a:cxn ang="0">
                  <a:pos x="306" y="88"/>
                </a:cxn>
                <a:cxn ang="0">
                  <a:pos x="310" y="94"/>
                </a:cxn>
                <a:cxn ang="0">
                  <a:pos x="310" y="105"/>
                </a:cxn>
                <a:cxn ang="0">
                  <a:pos x="314" y="122"/>
                </a:cxn>
                <a:cxn ang="0">
                  <a:pos x="316" y="137"/>
                </a:cxn>
                <a:cxn ang="0">
                  <a:pos x="316" y="160"/>
                </a:cxn>
                <a:cxn ang="0">
                  <a:pos x="316" y="183"/>
                </a:cxn>
                <a:cxn ang="0">
                  <a:pos x="310" y="210"/>
                </a:cxn>
                <a:cxn ang="0">
                  <a:pos x="306" y="238"/>
                </a:cxn>
                <a:cxn ang="0">
                  <a:pos x="299" y="265"/>
                </a:cxn>
                <a:cxn ang="0">
                  <a:pos x="291" y="289"/>
                </a:cxn>
                <a:cxn ang="0">
                  <a:pos x="284" y="310"/>
                </a:cxn>
                <a:cxn ang="0">
                  <a:pos x="274" y="329"/>
                </a:cxn>
                <a:cxn ang="0">
                  <a:pos x="266" y="343"/>
                </a:cxn>
                <a:cxn ang="0">
                  <a:pos x="259" y="360"/>
                </a:cxn>
                <a:cxn ang="0">
                  <a:pos x="257" y="364"/>
                </a:cxn>
                <a:cxn ang="0">
                  <a:pos x="249" y="364"/>
                </a:cxn>
                <a:cxn ang="0">
                  <a:pos x="234" y="367"/>
                </a:cxn>
                <a:cxn ang="0">
                  <a:pos x="215" y="373"/>
                </a:cxn>
                <a:cxn ang="0">
                  <a:pos x="194" y="377"/>
                </a:cxn>
                <a:cxn ang="0">
                  <a:pos x="173" y="375"/>
                </a:cxn>
                <a:cxn ang="0">
                  <a:pos x="152" y="369"/>
                </a:cxn>
                <a:cxn ang="0">
                  <a:pos x="133" y="360"/>
                </a:cxn>
                <a:cxn ang="0">
                  <a:pos x="120" y="341"/>
                </a:cxn>
                <a:cxn ang="0">
                  <a:pos x="111" y="318"/>
                </a:cxn>
                <a:cxn ang="0">
                  <a:pos x="103" y="291"/>
                </a:cxn>
                <a:cxn ang="0">
                  <a:pos x="99" y="267"/>
                </a:cxn>
                <a:cxn ang="0">
                  <a:pos x="97" y="242"/>
                </a:cxn>
                <a:cxn ang="0">
                  <a:pos x="97" y="219"/>
                </a:cxn>
                <a:cxn ang="0">
                  <a:pos x="97" y="204"/>
                </a:cxn>
                <a:cxn ang="0">
                  <a:pos x="97" y="194"/>
                </a:cxn>
                <a:cxn ang="0">
                  <a:pos x="95" y="194"/>
                </a:cxn>
                <a:cxn ang="0">
                  <a:pos x="86" y="202"/>
                </a:cxn>
                <a:cxn ang="0">
                  <a:pos x="73" y="208"/>
                </a:cxn>
                <a:cxn ang="0">
                  <a:pos x="57" y="210"/>
                </a:cxn>
                <a:cxn ang="0">
                  <a:pos x="46" y="198"/>
                </a:cxn>
                <a:cxn ang="0">
                  <a:pos x="38" y="173"/>
                </a:cxn>
                <a:cxn ang="0">
                  <a:pos x="36" y="149"/>
                </a:cxn>
                <a:cxn ang="0">
                  <a:pos x="36" y="132"/>
                </a:cxn>
                <a:cxn ang="0">
                  <a:pos x="33" y="130"/>
                </a:cxn>
                <a:cxn ang="0">
                  <a:pos x="23" y="122"/>
                </a:cxn>
                <a:cxn ang="0">
                  <a:pos x="10" y="109"/>
                </a:cxn>
                <a:cxn ang="0">
                  <a:pos x="0" y="95"/>
                </a:cxn>
                <a:cxn ang="0">
                  <a:pos x="0" y="76"/>
                </a:cxn>
                <a:cxn ang="0">
                  <a:pos x="14" y="57"/>
                </a:cxn>
                <a:cxn ang="0">
                  <a:pos x="29" y="40"/>
                </a:cxn>
                <a:cxn ang="0">
                  <a:pos x="42" y="31"/>
                </a:cxn>
                <a:cxn ang="0">
                  <a:pos x="46" y="31"/>
                </a:cxn>
              </a:cxnLst>
              <a:rect l="0" t="0" r="r" b="b"/>
              <a:pathLst>
                <a:path w="316" h="377">
                  <a:moveTo>
                    <a:pt x="46" y="31"/>
                  </a:moveTo>
                  <a:lnTo>
                    <a:pt x="46" y="27"/>
                  </a:lnTo>
                  <a:lnTo>
                    <a:pt x="54" y="23"/>
                  </a:lnTo>
                  <a:lnTo>
                    <a:pt x="57" y="19"/>
                  </a:lnTo>
                  <a:lnTo>
                    <a:pt x="65" y="18"/>
                  </a:lnTo>
                  <a:lnTo>
                    <a:pt x="73" y="14"/>
                  </a:lnTo>
                  <a:lnTo>
                    <a:pt x="82" y="12"/>
                  </a:lnTo>
                  <a:lnTo>
                    <a:pt x="90" y="8"/>
                  </a:lnTo>
                  <a:lnTo>
                    <a:pt x="101" y="4"/>
                  </a:lnTo>
                  <a:lnTo>
                    <a:pt x="111" y="2"/>
                  </a:lnTo>
                  <a:lnTo>
                    <a:pt x="122" y="2"/>
                  </a:lnTo>
                  <a:lnTo>
                    <a:pt x="133" y="0"/>
                  </a:lnTo>
                  <a:lnTo>
                    <a:pt x="145" y="0"/>
                  </a:lnTo>
                  <a:lnTo>
                    <a:pt x="158" y="0"/>
                  </a:lnTo>
                  <a:lnTo>
                    <a:pt x="171" y="4"/>
                  </a:lnTo>
                  <a:lnTo>
                    <a:pt x="183" y="8"/>
                  </a:lnTo>
                  <a:lnTo>
                    <a:pt x="194" y="12"/>
                  </a:lnTo>
                  <a:lnTo>
                    <a:pt x="206" y="16"/>
                  </a:lnTo>
                  <a:lnTo>
                    <a:pt x="219" y="23"/>
                  </a:lnTo>
                  <a:lnTo>
                    <a:pt x="230" y="31"/>
                  </a:lnTo>
                  <a:lnTo>
                    <a:pt x="242" y="38"/>
                  </a:lnTo>
                  <a:lnTo>
                    <a:pt x="253" y="46"/>
                  </a:lnTo>
                  <a:lnTo>
                    <a:pt x="265" y="54"/>
                  </a:lnTo>
                  <a:lnTo>
                    <a:pt x="274" y="61"/>
                  </a:lnTo>
                  <a:lnTo>
                    <a:pt x="284" y="69"/>
                  </a:lnTo>
                  <a:lnTo>
                    <a:pt x="289" y="75"/>
                  </a:lnTo>
                  <a:lnTo>
                    <a:pt x="297" y="80"/>
                  </a:lnTo>
                  <a:lnTo>
                    <a:pt x="306" y="88"/>
                  </a:lnTo>
                  <a:lnTo>
                    <a:pt x="310" y="92"/>
                  </a:lnTo>
                  <a:lnTo>
                    <a:pt x="310" y="94"/>
                  </a:lnTo>
                  <a:lnTo>
                    <a:pt x="310" y="101"/>
                  </a:lnTo>
                  <a:lnTo>
                    <a:pt x="310" y="105"/>
                  </a:lnTo>
                  <a:lnTo>
                    <a:pt x="312" y="113"/>
                  </a:lnTo>
                  <a:lnTo>
                    <a:pt x="314" y="122"/>
                  </a:lnTo>
                  <a:lnTo>
                    <a:pt x="316" y="130"/>
                  </a:lnTo>
                  <a:lnTo>
                    <a:pt x="316" y="137"/>
                  </a:lnTo>
                  <a:lnTo>
                    <a:pt x="316" y="149"/>
                  </a:lnTo>
                  <a:lnTo>
                    <a:pt x="316" y="160"/>
                  </a:lnTo>
                  <a:lnTo>
                    <a:pt x="316" y="172"/>
                  </a:lnTo>
                  <a:lnTo>
                    <a:pt x="316" y="183"/>
                  </a:lnTo>
                  <a:lnTo>
                    <a:pt x="314" y="198"/>
                  </a:lnTo>
                  <a:lnTo>
                    <a:pt x="310" y="210"/>
                  </a:lnTo>
                  <a:lnTo>
                    <a:pt x="310" y="227"/>
                  </a:lnTo>
                  <a:lnTo>
                    <a:pt x="306" y="238"/>
                  </a:lnTo>
                  <a:lnTo>
                    <a:pt x="303" y="251"/>
                  </a:lnTo>
                  <a:lnTo>
                    <a:pt x="299" y="265"/>
                  </a:lnTo>
                  <a:lnTo>
                    <a:pt x="295" y="278"/>
                  </a:lnTo>
                  <a:lnTo>
                    <a:pt x="291" y="289"/>
                  </a:lnTo>
                  <a:lnTo>
                    <a:pt x="287" y="301"/>
                  </a:lnTo>
                  <a:lnTo>
                    <a:pt x="284" y="310"/>
                  </a:lnTo>
                  <a:lnTo>
                    <a:pt x="280" y="322"/>
                  </a:lnTo>
                  <a:lnTo>
                    <a:pt x="274" y="329"/>
                  </a:lnTo>
                  <a:lnTo>
                    <a:pt x="270" y="337"/>
                  </a:lnTo>
                  <a:lnTo>
                    <a:pt x="266" y="343"/>
                  </a:lnTo>
                  <a:lnTo>
                    <a:pt x="265" y="352"/>
                  </a:lnTo>
                  <a:lnTo>
                    <a:pt x="259" y="360"/>
                  </a:lnTo>
                  <a:lnTo>
                    <a:pt x="259" y="364"/>
                  </a:lnTo>
                  <a:lnTo>
                    <a:pt x="257" y="364"/>
                  </a:lnTo>
                  <a:lnTo>
                    <a:pt x="255" y="364"/>
                  </a:lnTo>
                  <a:lnTo>
                    <a:pt x="249" y="364"/>
                  </a:lnTo>
                  <a:lnTo>
                    <a:pt x="242" y="367"/>
                  </a:lnTo>
                  <a:lnTo>
                    <a:pt x="234" y="367"/>
                  </a:lnTo>
                  <a:lnTo>
                    <a:pt x="227" y="371"/>
                  </a:lnTo>
                  <a:lnTo>
                    <a:pt x="215" y="373"/>
                  </a:lnTo>
                  <a:lnTo>
                    <a:pt x="206" y="377"/>
                  </a:lnTo>
                  <a:lnTo>
                    <a:pt x="194" y="377"/>
                  </a:lnTo>
                  <a:lnTo>
                    <a:pt x="185" y="377"/>
                  </a:lnTo>
                  <a:lnTo>
                    <a:pt x="173" y="375"/>
                  </a:lnTo>
                  <a:lnTo>
                    <a:pt x="162" y="375"/>
                  </a:lnTo>
                  <a:lnTo>
                    <a:pt x="152" y="369"/>
                  </a:lnTo>
                  <a:lnTo>
                    <a:pt x="143" y="366"/>
                  </a:lnTo>
                  <a:lnTo>
                    <a:pt x="133" y="360"/>
                  </a:lnTo>
                  <a:lnTo>
                    <a:pt x="128" y="352"/>
                  </a:lnTo>
                  <a:lnTo>
                    <a:pt x="120" y="341"/>
                  </a:lnTo>
                  <a:lnTo>
                    <a:pt x="114" y="331"/>
                  </a:lnTo>
                  <a:lnTo>
                    <a:pt x="111" y="318"/>
                  </a:lnTo>
                  <a:lnTo>
                    <a:pt x="107" y="307"/>
                  </a:lnTo>
                  <a:lnTo>
                    <a:pt x="103" y="291"/>
                  </a:lnTo>
                  <a:lnTo>
                    <a:pt x="101" y="280"/>
                  </a:lnTo>
                  <a:lnTo>
                    <a:pt x="99" y="267"/>
                  </a:lnTo>
                  <a:lnTo>
                    <a:pt x="99" y="255"/>
                  </a:lnTo>
                  <a:lnTo>
                    <a:pt x="97" y="242"/>
                  </a:lnTo>
                  <a:lnTo>
                    <a:pt x="97" y="231"/>
                  </a:lnTo>
                  <a:lnTo>
                    <a:pt x="97" y="219"/>
                  </a:lnTo>
                  <a:lnTo>
                    <a:pt x="97" y="211"/>
                  </a:lnTo>
                  <a:lnTo>
                    <a:pt x="97" y="204"/>
                  </a:lnTo>
                  <a:lnTo>
                    <a:pt x="97" y="198"/>
                  </a:lnTo>
                  <a:lnTo>
                    <a:pt x="97" y="194"/>
                  </a:lnTo>
                  <a:lnTo>
                    <a:pt x="97" y="194"/>
                  </a:lnTo>
                  <a:lnTo>
                    <a:pt x="95" y="194"/>
                  </a:lnTo>
                  <a:lnTo>
                    <a:pt x="94" y="198"/>
                  </a:lnTo>
                  <a:lnTo>
                    <a:pt x="86" y="202"/>
                  </a:lnTo>
                  <a:lnTo>
                    <a:pt x="80" y="206"/>
                  </a:lnTo>
                  <a:lnTo>
                    <a:pt x="73" y="208"/>
                  </a:lnTo>
                  <a:lnTo>
                    <a:pt x="65" y="210"/>
                  </a:lnTo>
                  <a:lnTo>
                    <a:pt x="57" y="210"/>
                  </a:lnTo>
                  <a:lnTo>
                    <a:pt x="52" y="206"/>
                  </a:lnTo>
                  <a:lnTo>
                    <a:pt x="46" y="198"/>
                  </a:lnTo>
                  <a:lnTo>
                    <a:pt x="42" y="185"/>
                  </a:lnTo>
                  <a:lnTo>
                    <a:pt x="38" y="173"/>
                  </a:lnTo>
                  <a:lnTo>
                    <a:pt x="36" y="162"/>
                  </a:lnTo>
                  <a:lnTo>
                    <a:pt x="36" y="149"/>
                  </a:lnTo>
                  <a:lnTo>
                    <a:pt x="36" y="139"/>
                  </a:lnTo>
                  <a:lnTo>
                    <a:pt x="36" y="132"/>
                  </a:lnTo>
                  <a:lnTo>
                    <a:pt x="36" y="130"/>
                  </a:lnTo>
                  <a:lnTo>
                    <a:pt x="33" y="130"/>
                  </a:lnTo>
                  <a:lnTo>
                    <a:pt x="29" y="126"/>
                  </a:lnTo>
                  <a:lnTo>
                    <a:pt x="23" y="122"/>
                  </a:lnTo>
                  <a:lnTo>
                    <a:pt x="17" y="116"/>
                  </a:lnTo>
                  <a:lnTo>
                    <a:pt x="10" y="109"/>
                  </a:lnTo>
                  <a:lnTo>
                    <a:pt x="4" y="103"/>
                  </a:lnTo>
                  <a:lnTo>
                    <a:pt x="0" y="95"/>
                  </a:lnTo>
                  <a:lnTo>
                    <a:pt x="0" y="88"/>
                  </a:lnTo>
                  <a:lnTo>
                    <a:pt x="0" y="76"/>
                  </a:lnTo>
                  <a:lnTo>
                    <a:pt x="6" y="69"/>
                  </a:lnTo>
                  <a:lnTo>
                    <a:pt x="14" y="57"/>
                  </a:lnTo>
                  <a:lnTo>
                    <a:pt x="21" y="50"/>
                  </a:lnTo>
                  <a:lnTo>
                    <a:pt x="29" y="40"/>
                  </a:lnTo>
                  <a:lnTo>
                    <a:pt x="36" y="37"/>
                  </a:lnTo>
                  <a:lnTo>
                    <a:pt x="42" y="31"/>
                  </a:lnTo>
                  <a:lnTo>
                    <a:pt x="46" y="31"/>
                  </a:lnTo>
                  <a:lnTo>
                    <a:pt x="46" y="31"/>
                  </a:lnTo>
                  <a:close/>
                </a:path>
              </a:pathLst>
            </a:custGeom>
            <a:solidFill>
              <a:srgbClr val="525C52"/>
            </a:solidFill>
            <a:ln w="9525">
              <a:noFill/>
              <a:round/>
            </a:ln>
          </p:spPr>
          <p:txBody>
            <a:bodyPr/>
            <a:lstStyle/>
            <a:p>
              <a:endParaRPr lang="en-US"/>
            </a:p>
          </p:txBody>
        </p:sp>
        <p:sp>
          <p:nvSpPr>
            <p:cNvPr id="607328" name="Freeform 96"/>
            <p:cNvSpPr/>
            <p:nvPr/>
          </p:nvSpPr>
          <p:spPr bwMode="auto">
            <a:xfrm>
              <a:off x="4452" y="2187"/>
              <a:ext cx="60" cy="70"/>
            </a:xfrm>
            <a:custGeom>
              <a:avLst/>
              <a:gdLst/>
              <a:ahLst/>
              <a:cxnLst>
                <a:cxn ang="0">
                  <a:pos x="146" y="84"/>
                </a:cxn>
                <a:cxn ang="0">
                  <a:pos x="95" y="0"/>
                </a:cxn>
                <a:cxn ang="0">
                  <a:pos x="91" y="0"/>
                </a:cxn>
                <a:cxn ang="0">
                  <a:pos x="85" y="4"/>
                </a:cxn>
                <a:cxn ang="0">
                  <a:pos x="74" y="8"/>
                </a:cxn>
                <a:cxn ang="0">
                  <a:pos x="63" y="15"/>
                </a:cxn>
                <a:cxn ang="0">
                  <a:pos x="49" y="23"/>
                </a:cxn>
                <a:cxn ang="0">
                  <a:pos x="36" y="32"/>
                </a:cxn>
                <a:cxn ang="0">
                  <a:pos x="25" y="44"/>
                </a:cxn>
                <a:cxn ang="0">
                  <a:pos x="15" y="55"/>
                </a:cxn>
                <a:cxn ang="0">
                  <a:pos x="7" y="67"/>
                </a:cxn>
                <a:cxn ang="0">
                  <a:pos x="4" y="78"/>
                </a:cxn>
                <a:cxn ang="0">
                  <a:pos x="0" y="90"/>
                </a:cxn>
                <a:cxn ang="0">
                  <a:pos x="2" y="101"/>
                </a:cxn>
                <a:cxn ang="0">
                  <a:pos x="2" y="109"/>
                </a:cxn>
                <a:cxn ang="0">
                  <a:pos x="4" y="116"/>
                </a:cxn>
                <a:cxn ang="0">
                  <a:pos x="6" y="122"/>
                </a:cxn>
                <a:cxn ang="0">
                  <a:pos x="6" y="126"/>
                </a:cxn>
                <a:cxn ang="0">
                  <a:pos x="49" y="169"/>
                </a:cxn>
                <a:cxn ang="0">
                  <a:pos x="146" y="84"/>
                </a:cxn>
                <a:cxn ang="0">
                  <a:pos x="146" y="84"/>
                </a:cxn>
              </a:cxnLst>
              <a:rect l="0" t="0" r="r" b="b"/>
              <a:pathLst>
                <a:path w="146" h="169">
                  <a:moveTo>
                    <a:pt x="146" y="84"/>
                  </a:moveTo>
                  <a:lnTo>
                    <a:pt x="95" y="0"/>
                  </a:lnTo>
                  <a:lnTo>
                    <a:pt x="91" y="0"/>
                  </a:lnTo>
                  <a:lnTo>
                    <a:pt x="85" y="4"/>
                  </a:lnTo>
                  <a:lnTo>
                    <a:pt x="74" y="8"/>
                  </a:lnTo>
                  <a:lnTo>
                    <a:pt x="63" y="15"/>
                  </a:lnTo>
                  <a:lnTo>
                    <a:pt x="49" y="23"/>
                  </a:lnTo>
                  <a:lnTo>
                    <a:pt x="36" y="32"/>
                  </a:lnTo>
                  <a:lnTo>
                    <a:pt x="25" y="44"/>
                  </a:lnTo>
                  <a:lnTo>
                    <a:pt x="15" y="55"/>
                  </a:lnTo>
                  <a:lnTo>
                    <a:pt x="7" y="67"/>
                  </a:lnTo>
                  <a:lnTo>
                    <a:pt x="4" y="78"/>
                  </a:lnTo>
                  <a:lnTo>
                    <a:pt x="0" y="90"/>
                  </a:lnTo>
                  <a:lnTo>
                    <a:pt x="2" y="101"/>
                  </a:lnTo>
                  <a:lnTo>
                    <a:pt x="2" y="109"/>
                  </a:lnTo>
                  <a:lnTo>
                    <a:pt x="4" y="116"/>
                  </a:lnTo>
                  <a:lnTo>
                    <a:pt x="6" y="122"/>
                  </a:lnTo>
                  <a:lnTo>
                    <a:pt x="6" y="126"/>
                  </a:lnTo>
                  <a:lnTo>
                    <a:pt x="49" y="169"/>
                  </a:lnTo>
                  <a:lnTo>
                    <a:pt x="146" y="84"/>
                  </a:lnTo>
                  <a:lnTo>
                    <a:pt x="146" y="84"/>
                  </a:lnTo>
                  <a:close/>
                </a:path>
              </a:pathLst>
            </a:custGeom>
            <a:solidFill>
              <a:srgbClr val="FFFF85"/>
            </a:solidFill>
            <a:ln w="9525">
              <a:noFill/>
              <a:round/>
            </a:ln>
          </p:spPr>
          <p:txBody>
            <a:bodyPr/>
            <a:lstStyle/>
            <a:p>
              <a:endParaRPr lang="en-US"/>
            </a:p>
          </p:txBody>
        </p:sp>
        <p:sp>
          <p:nvSpPr>
            <p:cNvPr id="607329" name="Freeform 97"/>
            <p:cNvSpPr/>
            <p:nvPr/>
          </p:nvSpPr>
          <p:spPr bwMode="auto">
            <a:xfrm>
              <a:off x="4587" y="1194"/>
              <a:ext cx="452" cy="611"/>
            </a:xfrm>
            <a:custGeom>
              <a:avLst/>
              <a:gdLst/>
              <a:ahLst/>
              <a:cxnLst>
                <a:cxn ang="0">
                  <a:pos x="591" y="65"/>
                </a:cxn>
                <a:cxn ang="0">
                  <a:pos x="574" y="57"/>
                </a:cxn>
                <a:cxn ang="0">
                  <a:pos x="539" y="48"/>
                </a:cxn>
                <a:cxn ang="0">
                  <a:pos x="496" y="34"/>
                </a:cxn>
                <a:cxn ang="0">
                  <a:pos x="442" y="21"/>
                </a:cxn>
                <a:cxn ang="0">
                  <a:pos x="382" y="8"/>
                </a:cxn>
                <a:cxn ang="0">
                  <a:pos x="321" y="0"/>
                </a:cxn>
                <a:cxn ang="0">
                  <a:pos x="260" y="0"/>
                </a:cxn>
                <a:cxn ang="0">
                  <a:pos x="203" y="8"/>
                </a:cxn>
                <a:cxn ang="0">
                  <a:pos x="152" y="25"/>
                </a:cxn>
                <a:cxn ang="0">
                  <a:pos x="106" y="48"/>
                </a:cxn>
                <a:cxn ang="0">
                  <a:pos x="68" y="80"/>
                </a:cxn>
                <a:cxn ang="0">
                  <a:pos x="38" y="118"/>
                </a:cxn>
                <a:cxn ang="0">
                  <a:pos x="15" y="162"/>
                </a:cxn>
                <a:cxn ang="0">
                  <a:pos x="3" y="211"/>
                </a:cxn>
                <a:cxn ang="0">
                  <a:pos x="0" y="266"/>
                </a:cxn>
                <a:cxn ang="0">
                  <a:pos x="7" y="323"/>
                </a:cxn>
                <a:cxn ang="0">
                  <a:pos x="24" y="384"/>
                </a:cxn>
                <a:cxn ang="0">
                  <a:pos x="51" y="445"/>
                </a:cxn>
                <a:cxn ang="0">
                  <a:pos x="87" y="506"/>
                </a:cxn>
                <a:cxn ang="0">
                  <a:pos x="129" y="565"/>
                </a:cxn>
                <a:cxn ang="0">
                  <a:pos x="176" y="622"/>
                </a:cxn>
                <a:cxn ang="0">
                  <a:pos x="231" y="675"/>
                </a:cxn>
                <a:cxn ang="0">
                  <a:pos x="290" y="724"/>
                </a:cxn>
                <a:cxn ang="0">
                  <a:pos x="353" y="764"/>
                </a:cxn>
                <a:cxn ang="0">
                  <a:pos x="416" y="801"/>
                </a:cxn>
                <a:cxn ang="0">
                  <a:pos x="480" y="829"/>
                </a:cxn>
                <a:cxn ang="0">
                  <a:pos x="547" y="850"/>
                </a:cxn>
                <a:cxn ang="0">
                  <a:pos x="612" y="865"/>
                </a:cxn>
                <a:cxn ang="0">
                  <a:pos x="674" y="873"/>
                </a:cxn>
                <a:cxn ang="0">
                  <a:pos x="733" y="873"/>
                </a:cxn>
                <a:cxn ang="0">
                  <a:pos x="788" y="867"/>
                </a:cxn>
                <a:cxn ang="0">
                  <a:pos x="838" y="854"/>
                </a:cxn>
                <a:cxn ang="0">
                  <a:pos x="882" y="833"/>
                </a:cxn>
                <a:cxn ang="0">
                  <a:pos x="918" y="804"/>
                </a:cxn>
                <a:cxn ang="0">
                  <a:pos x="950" y="774"/>
                </a:cxn>
                <a:cxn ang="0">
                  <a:pos x="975" y="738"/>
                </a:cxn>
                <a:cxn ang="0">
                  <a:pos x="992" y="698"/>
                </a:cxn>
                <a:cxn ang="0">
                  <a:pos x="1003" y="654"/>
                </a:cxn>
                <a:cxn ang="0">
                  <a:pos x="1007" y="608"/>
                </a:cxn>
                <a:cxn ang="0">
                  <a:pos x="1005" y="561"/>
                </a:cxn>
                <a:cxn ang="0">
                  <a:pos x="996" y="513"/>
                </a:cxn>
                <a:cxn ang="0">
                  <a:pos x="979" y="466"/>
                </a:cxn>
                <a:cxn ang="0">
                  <a:pos x="958" y="420"/>
                </a:cxn>
                <a:cxn ang="0">
                  <a:pos x="933" y="373"/>
                </a:cxn>
                <a:cxn ang="0">
                  <a:pos x="903" y="327"/>
                </a:cxn>
                <a:cxn ang="0">
                  <a:pos x="870" y="283"/>
                </a:cxn>
                <a:cxn ang="0">
                  <a:pos x="834" y="243"/>
                </a:cxn>
                <a:cxn ang="0">
                  <a:pos x="796" y="205"/>
                </a:cxn>
                <a:cxn ang="0">
                  <a:pos x="756" y="173"/>
                </a:cxn>
                <a:cxn ang="0">
                  <a:pos x="718" y="143"/>
                </a:cxn>
                <a:cxn ang="0">
                  <a:pos x="682" y="118"/>
                </a:cxn>
                <a:cxn ang="0">
                  <a:pos x="650" y="97"/>
                </a:cxn>
                <a:cxn ang="0">
                  <a:pos x="623" y="82"/>
                </a:cxn>
                <a:cxn ang="0">
                  <a:pos x="606" y="72"/>
                </a:cxn>
                <a:cxn ang="0">
                  <a:pos x="595" y="67"/>
                </a:cxn>
              </a:cxnLst>
              <a:rect l="0" t="0" r="r" b="b"/>
              <a:pathLst>
                <a:path w="1009" h="873">
                  <a:moveTo>
                    <a:pt x="595" y="67"/>
                  </a:moveTo>
                  <a:lnTo>
                    <a:pt x="591" y="65"/>
                  </a:lnTo>
                  <a:lnTo>
                    <a:pt x="585" y="63"/>
                  </a:lnTo>
                  <a:lnTo>
                    <a:pt x="574" y="57"/>
                  </a:lnTo>
                  <a:lnTo>
                    <a:pt x="558" y="53"/>
                  </a:lnTo>
                  <a:lnTo>
                    <a:pt x="539" y="48"/>
                  </a:lnTo>
                  <a:lnTo>
                    <a:pt x="519" y="40"/>
                  </a:lnTo>
                  <a:lnTo>
                    <a:pt x="496" y="34"/>
                  </a:lnTo>
                  <a:lnTo>
                    <a:pt x="471" y="29"/>
                  </a:lnTo>
                  <a:lnTo>
                    <a:pt x="442" y="21"/>
                  </a:lnTo>
                  <a:lnTo>
                    <a:pt x="414" y="13"/>
                  </a:lnTo>
                  <a:lnTo>
                    <a:pt x="382" y="8"/>
                  </a:lnTo>
                  <a:lnTo>
                    <a:pt x="353" y="4"/>
                  </a:lnTo>
                  <a:lnTo>
                    <a:pt x="321" y="0"/>
                  </a:lnTo>
                  <a:lnTo>
                    <a:pt x="290" y="0"/>
                  </a:lnTo>
                  <a:lnTo>
                    <a:pt x="260" y="0"/>
                  </a:lnTo>
                  <a:lnTo>
                    <a:pt x="233" y="4"/>
                  </a:lnTo>
                  <a:lnTo>
                    <a:pt x="203" y="8"/>
                  </a:lnTo>
                  <a:lnTo>
                    <a:pt x="176" y="15"/>
                  </a:lnTo>
                  <a:lnTo>
                    <a:pt x="152" y="25"/>
                  </a:lnTo>
                  <a:lnTo>
                    <a:pt x="129" y="36"/>
                  </a:lnTo>
                  <a:lnTo>
                    <a:pt x="106" y="48"/>
                  </a:lnTo>
                  <a:lnTo>
                    <a:pt x="87" y="65"/>
                  </a:lnTo>
                  <a:lnTo>
                    <a:pt x="68" y="80"/>
                  </a:lnTo>
                  <a:lnTo>
                    <a:pt x="53" y="101"/>
                  </a:lnTo>
                  <a:lnTo>
                    <a:pt x="38" y="118"/>
                  </a:lnTo>
                  <a:lnTo>
                    <a:pt x="26" y="141"/>
                  </a:lnTo>
                  <a:lnTo>
                    <a:pt x="15" y="162"/>
                  </a:lnTo>
                  <a:lnTo>
                    <a:pt x="9" y="188"/>
                  </a:lnTo>
                  <a:lnTo>
                    <a:pt x="3" y="211"/>
                  </a:lnTo>
                  <a:lnTo>
                    <a:pt x="0" y="238"/>
                  </a:lnTo>
                  <a:lnTo>
                    <a:pt x="0" y="266"/>
                  </a:lnTo>
                  <a:lnTo>
                    <a:pt x="3" y="295"/>
                  </a:lnTo>
                  <a:lnTo>
                    <a:pt x="7" y="323"/>
                  </a:lnTo>
                  <a:lnTo>
                    <a:pt x="15" y="352"/>
                  </a:lnTo>
                  <a:lnTo>
                    <a:pt x="24" y="384"/>
                  </a:lnTo>
                  <a:lnTo>
                    <a:pt x="38" y="415"/>
                  </a:lnTo>
                  <a:lnTo>
                    <a:pt x="51" y="445"/>
                  </a:lnTo>
                  <a:lnTo>
                    <a:pt x="68" y="475"/>
                  </a:lnTo>
                  <a:lnTo>
                    <a:pt x="87" y="506"/>
                  </a:lnTo>
                  <a:lnTo>
                    <a:pt x="108" y="536"/>
                  </a:lnTo>
                  <a:lnTo>
                    <a:pt x="129" y="565"/>
                  </a:lnTo>
                  <a:lnTo>
                    <a:pt x="152" y="595"/>
                  </a:lnTo>
                  <a:lnTo>
                    <a:pt x="176" y="622"/>
                  </a:lnTo>
                  <a:lnTo>
                    <a:pt x="205" y="650"/>
                  </a:lnTo>
                  <a:lnTo>
                    <a:pt x="231" y="675"/>
                  </a:lnTo>
                  <a:lnTo>
                    <a:pt x="260" y="700"/>
                  </a:lnTo>
                  <a:lnTo>
                    <a:pt x="290" y="724"/>
                  </a:lnTo>
                  <a:lnTo>
                    <a:pt x="323" y="747"/>
                  </a:lnTo>
                  <a:lnTo>
                    <a:pt x="353" y="764"/>
                  </a:lnTo>
                  <a:lnTo>
                    <a:pt x="384" y="785"/>
                  </a:lnTo>
                  <a:lnTo>
                    <a:pt x="416" y="801"/>
                  </a:lnTo>
                  <a:lnTo>
                    <a:pt x="450" y="818"/>
                  </a:lnTo>
                  <a:lnTo>
                    <a:pt x="480" y="829"/>
                  </a:lnTo>
                  <a:lnTo>
                    <a:pt x="515" y="840"/>
                  </a:lnTo>
                  <a:lnTo>
                    <a:pt x="547" y="850"/>
                  </a:lnTo>
                  <a:lnTo>
                    <a:pt x="579" y="859"/>
                  </a:lnTo>
                  <a:lnTo>
                    <a:pt x="612" y="865"/>
                  </a:lnTo>
                  <a:lnTo>
                    <a:pt x="644" y="869"/>
                  </a:lnTo>
                  <a:lnTo>
                    <a:pt x="674" y="873"/>
                  </a:lnTo>
                  <a:lnTo>
                    <a:pt x="705" y="873"/>
                  </a:lnTo>
                  <a:lnTo>
                    <a:pt x="733" y="873"/>
                  </a:lnTo>
                  <a:lnTo>
                    <a:pt x="762" y="871"/>
                  </a:lnTo>
                  <a:lnTo>
                    <a:pt x="788" y="867"/>
                  </a:lnTo>
                  <a:lnTo>
                    <a:pt x="817" y="861"/>
                  </a:lnTo>
                  <a:lnTo>
                    <a:pt x="838" y="854"/>
                  </a:lnTo>
                  <a:lnTo>
                    <a:pt x="861" y="844"/>
                  </a:lnTo>
                  <a:lnTo>
                    <a:pt x="882" y="833"/>
                  </a:lnTo>
                  <a:lnTo>
                    <a:pt x="903" y="821"/>
                  </a:lnTo>
                  <a:lnTo>
                    <a:pt x="918" y="804"/>
                  </a:lnTo>
                  <a:lnTo>
                    <a:pt x="935" y="791"/>
                  </a:lnTo>
                  <a:lnTo>
                    <a:pt x="950" y="774"/>
                  </a:lnTo>
                  <a:lnTo>
                    <a:pt x="963" y="757"/>
                  </a:lnTo>
                  <a:lnTo>
                    <a:pt x="975" y="738"/>
                  </a:lnTo>
                  <a:lnTo>
                    <a:pt x="984" y="719"/>
                  </a:lnTo>
                  <a:lnTo>
                    <a:pt x="992" y="698"/>
                  </a:lnTo>
                  <a:lnTo>
                    <a:pt x="999" y="677"/>
                  </a:lnTo>
                  <a:lnTo>
                    <a:pt x="1003" y="654"/>
                  </a:lnTo>
                  <a:lnTo>
                    <a:pt x="1007" y="631"/>
                  </a:lnTo>
                  <a:lnTo>
                    <a:pt x="1007" y="608"/>
                  </a:lnTo>
                  <a:lnTo>
                    <a:pt x="1009" y="586"/>
                  </a:lnTo>
                  <a:lnTo>
                    <a:pt x="1005" y="561"/>
                  </a:lnTo>
                  <a:lnTo>
                    <a:pt x="1001" y="538"/>
                  </a:lnTo>
                  <a:lnTo>
                    <a:pt x="996" y="513"/>
                  </a:lnTo>
                  <a:lnTo>
                    <a:pt x="990" y="491"/>
                  </a:lnTo>
                  <a:lnTo>
                    <a:pt x="979" y="466"/>
                  </a:lnTo>
                  <a:lnTo>
                    <a:pt x="971" y="443"/>
                  </a:lnTo>
                  <a:lnTo>
                    <a:pt x="958" y="420"/>
                  </a:lnTo>
                  <a:lnTo>
                    <a:pt x="946" y="396"/>
                  </a:lnTo>
                  <a:lnTo>
                    <a:pt x="933" y="373"/>
                  </a:lnTo>
                  <a:lnTo>
                    <a:pt x="918" y="348"/>
                  </a:lnTo>
                  <a:lnTo>
                    <a:pt x="903" y="327"/>
                  </a:lnTo>
                  <a:lnTo>
                    <a:pt x="887" y="304"/>
                  </a:lnTo>
                  <a:lnTo>
                    <a:pt x="870" y="283"/>
                  </a:lnTo>
                  <a:lnTo>
                    <a:pt x="853" y="262"/>
                  </a:lnTo>
                  <a:lnTo>
                    <a:pt x="834" y="243"/>
                  </a:lnTo>
                  <a:lnTo>
                    <a:pt x="817" y="226"/>
                  </a:lnTo>
                  <a:lnTo>
                    <a:pt x="796" y="205"/>
                  </a:lnTo>
                  <a:lnTo>
                    <a:pt x="777" y="190"/>
                  </a:lnTo>
                  <a:lnTo>
                    <a:pt x="756" y="173"/>
                  </a:lnTo>
                  <a:lnTo>
                    <a:pt x="737" y="158"/>
                  </a:lnTo>
                  <a:lnTo>
                    <a:pt x="718" y="143"/>
                  </a:lnTo>
                  <a:lnTo>
                    <a:pt x="701" y="131"/>
                  </a:lnTo>
                  <a:lnTo>
                    <a:pt x="682" y="118"/>
                  </a:lnTo>
                  <a:lnTo>
                    <a:pt x="667" y="108"/>
                  </a:lnTo>
                  <a:lnTo>
                    <a:pt x="650" y="97"/>
                  </a:lnTo>
                  <a:lnTo>
                    <a:pt x="636" y="89"/>
                  </a:lnTo>
                  <a:lnTo>
                    <a:pt x="623" y="82"/>
                  </a:lnTo>
                  <a:lnTo>
                    <a:pt x="615" y="76"/>
                  </a:lnTo>
                  <a:lnTo>
                    <a:pt x="606" y="72"/>
                  </a:lnTo>
                  <a:lnTo>
                    <a:pt x="598" y="68"/>
                  </a:lnTo>
                  <a:lnTo>
                    <a:pt x="595" y="67"/>
                  </a:lnTo>
                  <a:lnTo>
                    <a:pt x="595" y="67"/>
                  </a:lnTo>
                  <a:close/>
                </a:path>
              </a:pathLst>
            </a:custGeom>
            <a:solidFill>
              <a:srgbClr val="D9E0E6"/>
            </a:solidFill>
            <a:ln w="9525">
              <a:noFill/>
              <a:round/>
            </a:ln>
          </p:spPr>
          <p:txBody>
            <a:bodyPr/>
            <a:lstStyle/>
            <a:p>
              <a:endParaRPr lang="en-US"/>
            </a:p>
          </p:txBody>
        </p:sp>
        <p:sp>
          <p:nvSpPr>
            <p:cNvPr id="607330" name="Freeform 98"/>
            <p:cNvSpPr/>
            <p:nvPr/>
          </p:nvSpPr>
          <p:spPr bwMode="auto">
            <a:xfrm>
              <a:off x="4795" y="1614"/>
              <a:ext cx="145" cy="137"/>
            </a:xfrm>
            <a:custGeom>
              <a:avLst/>
              <a:gdLst/>
              <a:ahLst/>
              <a:cxnLst>
                <a:cxn ang="0">
                  <a:pos x="57" y="0"/>
                </a:cxn>
                <a:cxn ang="0">
                  <a:pos x="356" y="272"/>
                </a:cxn>
                <a:cxn ang="0">
                  <a:pos x="356" y="337"/>
                </a:cxn>
                <a:cxn ang="0">
                  <a:pos x="352" y="337"/>
                </a:cxn>
                <a:cxn ang="0">
                  <a:pos x="344" y="335"/>
                </a:cxn>
                <a:cxn ang="0">
                  <a:pos x="335" y="333"/>
                </a:cxn>
                <a:cxn ang="0">
                  <a:pos x="323" y="331"/>
                </a:cxn>
                <a:cxn ang="0">
                  <a:pos x="312" y="325"/>
                </a:cxn>
                <a:cxn ang="0">
                  <a:pos x="302" y="319"/>
                </a:cxn>
                <a:cxn ang="0">
                  <a:pos x="295" y="312"/>
                </a:cxn>
                <a:cxn ang="0">
                  <a:pos x="293" y="304"/>
                </a:cxn>
                <a:cxn ang="0">
                  <a:pos x="287" y="297"/>
                </a:cxn>
                <a:cxn ang="0">
                  <a:pos x="280" y="285"/>
                </a:cxn>
                <a:cxn ang="0">
                  <a:pos x="263" y="270"/>
                </a:cxn>
                <a:cxn ang="0">
                  <a:pos x="245" y="255"/>
                </a:cxn>
                <a:cxn ang="0">
                  <a:pos x="223" y="236"/>
                </a:cxn>
                <a:cxn ang="0">
                  <a:pos x="198" y="215"/>
                </a:cxn>
                <a:cxn ang="0">
                  <a:pos x="169" y="194"/>
                </a:cxn>
                <a:cxn ang="0">
                  <a:pos x="145" y="175"/>
                </a:cxn>
                <a:cxn ang="0">
                  <a:pos x="118" y="152"/>
                </a:cxn>
                <a:cxn ang="0">
                  <a:pos x="90" y="133"/>
                </a:cxn>
                <a:cxn ang="0">
                  <a:pos x="65" y="114"/>
                </a:cxn>
                <a:cxn ang="0">
                  <a:pos x="46" y="97"/>
                </a:cxn>
                <a:cxn ang="0">
                  <a:pos x="25" y="84"/>
                </a:cxn>
                <a:cxn ang="0">
                  <a:pos x="12" y="74"/>
                </a:cxn>
                <a:cxn ang="0">
                  <a:pos x="2" y="67"/>
                </a:cxn>
                <a:cxn ang="0">
                  <a:pos x="0" y="65"/>
                </a:cxn>
                <a:cxn ang="0">
                  <a:pos x="57" y="0"/>
                </a:cxn>
                <a:cxn ang="0">
                  <a:pos x="57" y="0"/>
                </a:cxn>
              </a:cxnLst>
              <a:rect l="0" t="0" r="r" b="b"/>
              <a:pathLst>
                <a:path w="356" h="337">
                  <a:moveTo>
                    <a:pt x="57" y="0"/>
                  </a:moveTo>
                  <a:lnTo>
                    <a:pt x="356" y="272"/>
                  </a:lnTo>
                  <a:lnTo>
                    <a:pt x="356" y="337"/>
                  </a:lnTo>
                  <a:lnTo>
                    <a:pt x="352" y="337"/>
                  </a:lnTo>
                  <a:lnTo>
                    <a:pt x="344" y="335"/>
                  </a:lnTo>
                  <a:lnTo>
                    <a:pt x="335" y="333"/>
                  </a:lnTo>
                  <a:lnTo>
                    <a:pt x="323" y="331"/>
                  </a:lnTo>
                  <a:lnTo>
                    <a:pt x="312" y="325"/>
                  </a:lnTo>
                  <a:lnTo>
                    <a:pt x="302" y="319"/>
                  </a:lnTo>
                  <a:lnTo>
                    <a:pt x="295" y="312"/>
                  </a:lnTo>
                  <a:lnTo>
                    <a:pt x="293" y="304"/>
                  </a:lnTo>
                  <a:lnTo>
                    <a:pt x="287" y="297"/>
                  </a:lnTo>
                  <a:lnTo>
                    <a:pt x="280" y="285"/>
                  </a:lnTo>
                  <a:lnTo>
                    <a:pt x="263" y="270"/>
                  </a:lnTo>
                  <a:lnTo>
                    <a:pt x="245" y="255"/>
                  </a:lnTo>
                  <a:lnTo>
                    <a:pt x="223" y="236"/>
                  </a:lnTo>
                  <a:lnTo>
                    <a:pt x="198" y="215"/>
                  </a:lnTo>
                  <a:lnTo>
                    <a:pt x="169" y="194"/>
                  </a:lnTo>
                  <a:lnTo>
                    <a:pt x="145" y="175"/>
                  </a:lnTo>
                  <a:lnTo>
                    <a:pt x="118" y="152"/>
                  </a:lnTo>
                  <a:lnTo>
                    <a:pt x="90" y="133"/>
                  </a:lnTo>
                  <a:lnTo>
                    <a:pt x="65" y="114"/>
                  </a:lnTo>
                  <a:lnTo>
                    <a:pt x="46" y="97"/>
                  </a:lnTo>
                  <a:lnTo>
                    <a:pt x="25" y="84"/>
                  </a:lnTo>
                  <a:lnTo>
                    <a:pt x="12" y="74"/>
                  </a:lnTo>
                  <a:lnTo>
                    <a:pt x="2" y="67"/>
                  </a:lnTo>
                  <a:lnTo>
                    <a:pt x="0" y="65"/>
                  </a:lnTo>
                  <a:lnTo>
                    <a:pt x="57" y="0"/>
                  </a:lnTo>
                  <a:lnTo>
                    <a:pt x="57" y="0"/>
                  </a:lnTo>
                  <a:close/>
                </a:path>
              </a:pathLst>
            </a:custGeom>
            <a:solidFill>
              <a:srgbClr val="F2CC99"/>
            </a:solidFill>
            <a:ln w="9525">
              <a:noFill/>
              <a:round/>
            </a:ln>
          </p:spPr>
          <p:txBody>
            <a:bodyPr/>
            <a:lstStyle/>
            <a:p>
              <a:endParaRPr lang="en-US"/>
            </a:p>
          </p:txBody>
        </p:sp>
        <p:sp>
          <p:nvSpPr>
            <p:cNvPr id="607331" name="Freeform 99"/>
            <p:cNvSpPr/>
            <p:nvPr/>
          </p:nvSpPr>
          <p:spPr bwMode="auto">
            <a:xfrm>
              <a:off x="4804" y="1626"/>
              <a:ext cx="136" cy="125"/>
            </a:xfrm>
            <a:custGeom>
              <a:avLst/>
              <a:gdLst/>
              <a:ahLst/>
              <a:cxnLst>
                <a:cxn ang="0">
                  <a:pos x="29" y="1"/>
                </a:cxn>
                <a:cxn ang="0">
                  <a:pos x="335" y="308"/>
                </a:cxn>
                <a:cxn ang="0">
                  <a:pos x="283" y="304"/>
                </a:cxn>
                <a:cxn ang="0">
                  <a:pos x="0" y="45"/>
                </a:cxn>
                <a:cxn ang="0">
                  <a:pos x="0" y="43"/>
                </a:cxn>
                <a:cxn ang="0">
                  <a:pos x="2" y="36"/>
                </a:cxn>
                <a:cxn ang="0">
                  <a:pos x="6" y="28"/>
                </a:cxn>
                <a:cxn ang="0">
                  <a:pos x="11" y="20"/>
                </a:cxn>
                <a:cxn ang="0">
                  <a:pos x="15" y="11"/>
                </a:cxn>
                <a:cxn ang="0">
                  <a:pos x="21" y="5"/>
                </a:cxn>
                <a:cxn ang="0">
                  <a:pos x="25" y="0"/>
                </a:cxn>
                <a:cxn ang="0">
                  <a:pos x="29" y="1"/>
                </a:cxn>
                <a:cxn ang="0">
                  <a:pos x="29" y="1"/>
                </a:cxn>
              </a:cxnLst>
              <a:rect l="0" t="0" r="r" b="b"/>
              <a:pathLst>
                <a:path w="335" h="308">
                  <a:moveTo>
                    <a:pt x="29" y="1"/>
                  </a:moveTo>
                  <a:lnTo>
                    <a:pt x="335" y="308"/>
                  </a:lnTo>
                  <a:lnTo>
                    <a:pt x="283" y="304"/>
                  </a:lnTo>
                  <a:lnTo>
                    <a:pt x="0" y="45"/>
                  </a:lnTo>
                  <a:lnTo>
                    <a:pt x="0" y="43"/>
                  </a:lnTo>
                  <a:lnTo>
                    <a:pt x="2" y="36"/>
                  </a:lnTo>
                  <a:lnTo>
                    <a:pt x="6" y="28"/>
                  </a:lnTo>
                  <a:lnTo>
                    <a:pt x="11" y="20"/>
                  </a:lnTo>
                  <a:lnTo>
                    <a:pt x="15" y="11"/>
                  </a:lnTo>
                  <a:lnTo>
                    <a:pt x="21" y="5"/>
                  </a:lnTo>
                  <a:lnTo>
                    <a:pt x="25" y="0"/>
                  </a:lnTo>
                  <a:lnTo>
                    <a:pt x="29" y="1"/>
                  </a:lnTo>
                  <a:lnTo>
                    <a:pt x="29" y="1"/>
                  </a:lnTo>
                  <a:close/>
                </a:path>
              </a:pathLst>
            </a:custGeom>
            <a:solidFill>
              <a:srgbClr val="D99966"/>
            </a:solidFill>
            <a:ln w="9525">
              <a:noFill/>
              <a:round/>
            </a:ln>
          </p:spPr>
          <p:txBody>
            <a:bodyPr/>
            <a:lstStyle/>
            <a:p>
              <a:endParaRPr lang="en-US"/>
            </a:p>
          </p:txBody>
        </p:sp>
        <p:sp>
          <p:nvSpPr>
            <p:cNvPr id="607332" name="Freeform 100"/>
            <p:cNvSpPr/>
            <p:nvPr/>
          </p:nvSpPr>
          <p:spPr bwMode="auto">
            <a:xfrm>
              <a:off x="4703" y="1414"/>
              <a:ext cx="165" cy="192"/>
            </a:xfrm>
            <a:custGeom>
              <a:avLst/>
              <a:gdLst/>
              <a:ahLst/>
              <a:cxnLst>
                <a:cxn ang="0">
                  <a:pos x="112" y="462"/>
                </a:cxn>
                <a:cxn ang="0">
                  <a:pos x="123" y="432"/>
                </a:cxn>
                <a:cxn ang="0">
                  <a:pos x="142" y="392"/>
                </a:cxn>
                <a:cxn ang="0">
                  <a:pos x="165" y="348"/>
                </a:cxn>
                <a:cxn ang="0">
                  <a:pos x="194" y="320"/>
                </a:cxn>
                <a:cxn ang="0">
                  <a:pos x="224" y="314"/>
                </a:cxn>
                <a:cxn ang="0">
                  <a:pos x="256" y="337"/>
                </a:cxn>
                <a:cxn ang="0">
                  <a:pos x="283" y="373"/>
                </a:cxn>
                <a:cxn ang="0">
                  <a:pos x="306" y="417"/>
                </a:cxn>
                <a:cxn ang="0">
                  <a:pos x="323" y="449"/>
                </a:cxn>
                <a:cxn ang="0">
                  <a:pos x="331" y="466"/>
                </a:cxn>
                <a:cxn ang="0">
                  <a:pos x="350" y="459"/>
                </a:cxn>
                <a:cxn ang="0">
                  <a:pos x="365" y="443"/>
                </a:cxn>
                <a:cxn ang="0">
                  <a:pos x="376" y="421"/>
                </a:cxn>
                <a:cxn ang="0">
                  <a:pos x="388" y="388"/>
                </a:cxn>
                <a:cxn ang="0">
                  <a:pos x="399" y="348"/>
                </a:cxn>
                <a:cxn ang="0">
                  <a:pos x="405" y="308"/>
                </a:cxn>
                <a:cxn ang="0">
                  <a:pos x="403" y="267"/>
                </a:cxn>
                <a:cxn ang="0">
                  <a:pos x="393" y="230"/>
                </a:cxn>
                <a:cxn ang="0">
                  <a:pos x="367" y="198"/>
                </a:cxn>
                <a:cxn ang="0">
                  <a:pos x="333" y="171"/>
                </a:cxn>
                <a:cxn ang="0">
                  <a:pos x="293" y="149"/>
                </a:cxn>
                <a:cxn ang="0">
                  <a:pos x="251" y="126"/>
                </a:cxn>
                <a:cxn ang="0">
                  <a:pos x="213" y="105"/>
                </a:cxn>
                <a:cxn ang="0">
                  <a:pos x="184" y="80"/>
                </a:cxn>
                <a:cxn ang="0">
                  <a:pos x="163" y="55"/>
                </a:cxn>
                <a:cxn ang="0">
                  <a:pos x="156" y="33"/>
                </a:cxn>
                <a:cxn ang="0">
                  <a:pos x="150" y="12"/>
                </a:cxn>
                <a:cxn ang="0">
                  <a:pos x="150" y="0"/>
                </a:cxn>
                <a:cxn ang="0">
                  <a:pos x="129" y="12"/>
                </a:cxn>
                <a:cxn ang="0">
                  <a:pos x="101" y="42"/>
                </a:cxn>
                <a:cxn ang="0">
                  <a:pos x="95" y="76"/>
                </a:cxn>
                <a:cxn ang="0">
                  <a:pos x="108" y="109"/>
                </a:cxn>
                <a:cxn ang="0">
                  <a:pos x="108" y="137"/>
                </a:cxn>
                <a:cxn ang="0">
                  <a:pos x="87" y="162"/>
                </a:cxn>
                <a:cxn ang="0">
                  <a:pos x="64" y="179"/>
                </a:cxn>
                <a:cxn ang="0">
                  <a:pos x="38" y="202"/>
                </a:cxn>
                <a:cxn ang="0">
                  <a:pos x="13" y="229"/>
                </a:cxn>
                <a:cxn ang="0">
                  <a:pos x="0" y="261"/>
                </a:cxn>
                <a:cxn ang="0">
                  <a:pos x="4" y="301"/>
                </a:cxn>
                <a:cxn ang="0">
                  <a:pos x="21" y="346"/>
                </a:cxn>
                <a:cxn ang="0">
                  <a:pos x="47" y="390"/>
                </a:cxn>
                <a:cxn ang="0">
                  <a:pos x="78" y="430"/>
                </a:cxn>
                <a:cxn ang="0">
                  <a:pos x="101" y="457"/>
                </a:cxn>
                <a:cxn ang="0">
                  <a:pos x="112" y="470"/>
                </a:cxn>
              </a:cxnLst>
              <a:rect l="0" t="0" r="r" b="b"/>
              <a:pathLst>
                <a:path w="405" h="470">
                  <a:moveTo>
                    <a:pt x="112" y="470"/>
                  </a:moveTo>
                  <a:lnTo>
                    <a:pt x="112" y="466"/>
                  </a:lnTo>
                  <a:lnTo>
                    <a:pt x="112" y="462"/>
                  </a:lnTo>
                  <a:lnTo>
                    <a:pt x="116" y="453"/>
                  </a:lnTo>
                  <a:lnTo>
                    <a:pt x="120" y="445"/>
                  </a:lnTo>
                  <a:lnTo>
                    <a:pt x="123" y="432"/>
                  </a:lnTo>
                  <a:lnTo>
                    <a:pt x="129" y="421"/>
                  </a:lnTo>
                  <a:lnTo>
                    <a:pt x="135" y="405"/>
                  </a:lnTo>
                  <a:lnTo>
                    <a:pt x="142" y="392"/>
                  </a:lnTo>
                  <a:lnTo>
                    <a:pt x="148" y="377"/>
                  </a:lnTo>
                  <a:lnTo>
                    <a:pt x="158" y="364"/>
                  </a:lnTo>
                  <a:lnTo>
                    <a:pt x="165" y="348"/>
                  </a:lnTo>
                  <a:lnTo>
                    <a:pt x="175" y="339"/>
                  </a:lnTo>
                  <a:lnTo>
                    <a:pt x="184" y="327"/>
                  </a:lnTo>
                  <a:lnTo>
                    <a:pt x="194" y="320"/>
                  </a:lnTo>
                  <a:lnTo>
                    <a:pt x="205" y="316"/>
                  </a:lnTo>
                  <a:lnTo>
                    <a:pt x="217" y="314"/>
                  </a:lnTo>
                  <a:lnTo>
                    <a:pt x="224" y="314"/>
                  </a:lnTo>
                  <a:lnTo>
                    <a:pt x="236" y="320"/>
                  </a:lnTo>
                  <a:lnTo>
                    <a:pt x="245" y="327"/>
                  </a:lnTo>
                  <a:lnTo>
                    <a:pt x="256" y="337"/>
                  </a:lnTo>
                  <a:lnTo>
                    <a:pt x="266" y="348"/>
                  </a:lnTo>
                  <a:lnTo>
                    <a:pt x="274" y="360"/>
                  </a:lnTo>
                  <a:lnTo>
                    <a:pt x="283" y="373"/>
                  </a:lnTo>
                  <a:lnTo>
                    <a:pt x="293" y="388"/>
                  </a:lnTo>
                  <a:lnTo>
                    <a:pt x="298" y="402"/>
                  </a:lnTo>
                  <a:lnTo>
                    <a:pt x="306" y="417"/>
                  </a:lnTo>
                  <a:lnTo>
                    <a:pt x="312" y="428"/>
                  </a:lnTo>
                  <a:lnTo>
                    <a:pt x="317" y="441"/>
                  </a:lnTo>
                  <a:lnTo>
                    <a:pt x="323" y="449"/>
                  </a:lnTo>
                  <a:lnTo>
                    <a:pt x="327" y="457"/>
                  </a:lnTo>
                  <a:lnTo>
                    <a:pt x="329" y="462"/>
                  </a:lnTo>
                  <a:lnTo>
                    <a:pt x="331" y="466"/>
                  </a:lnTo>
                  <a:lnTo>
                    <a:pt x="333" y="466"/>
                  </a:lnTo>
                  <a:lnTo>
                    <a:pt x="344" y="464"/>
                  </a:lnTo>
                  <a:lnTo>
                    <a:pt x="350" y="459"/>
                  </a:lnTo>
                  <a:lnTo>
                    <a:pt x="357" y="453"/>
                  </a:lnTo>
                  <a:lnTo>
                    <a:pt x="361" y="449"/>
                  </a:lnTo>
                  <a:lnTo>
                    <a:pt x="365" y="443"/>
                  </a:lnTo>
                  <a:lnTo>
                    <a:pt x="369" y="438"/>
                  </a:lnTo>
                  <a:lnTo>
                    <a:pt x="374" y="430"/>
                  </a:lnTo>
                  <a:lnTo>
                    <a:pt x="376" y="421"/>
                  </a:lnTo>
                  <a:lnTo>
                    <a:pt x="380" y="411"/>
                  </a:lnTo>
                  <a:lnTo>
                    <a:pt x="384" y="400"/>
                  </a:lnTo>
                  <a:lnTo>
                    <a:pt x="388" y="388"/>
                  </a:lnTo>
                  <a:lnTo>
                    <a:pt x="390" y="375"/>
                  </a:lnTo>
                  <a:lnTo>
                    <a:pt x="393" y="362"/>
                  </a:lnTo>
                  <a:lnTo>
                    <a:pt x="399" y="348"/>
                  </a:lnTo>
                  <a:lnTo>
                    <a:pt x="403" y="335"/>
                  </a:lnTo>
                  <a:lnTo>
                    <a:pt x="403" y="322"/>
                  </a:lnTo>
                  <a:lnTo>
                    <a:pt x="405" y="308"/>
                  </a:lnTo>
                  <a:lnTo>
                    <a:pt x="405" y="293"/>
                  </a:lnTo>
                  <a:lnTo>
                    <a:pt x="405" y="280"/>
                  </a:lnTo>
                  <a:lnTo>
                    <a:pt x="403" y="267"/>
                  </a:lnTo>
                  <a:lnTo>
                    <a:pt x="401" y="253"/>
                  </a:lnTo>
                  <a:lnTo>
                    <a:pt x="397" y="242"/>
                  </a:lnTo>
                  <a:lnTo>
                    <a:pt x="393" y="230"/>
                  </a:lnTo>
                  <a:lnTo>
                    <a:pt x="384" y="219"/>
                  </a:lnTo>
                  <a:lnTo>
                    <a:pt x="376" y="208"/>
                  </a:lnTo>
                  <a:lnTo>
                    <a:pt x="367" y="198"/>
                  </a:lnTo>
                  <a:lnTo>
                    <a:pt x="357" y="190"/>
                  </a:lnTo>
                  <a:lnTo>
                    <a:pt x="344" y="179"/>
                  </a:lnTo>
                  <a:lnTo>
                    <a:pt x="333" y="171"/>
                  </a:lnTo>
                  <a:lnTo>
                    <a:pt x="319" y="164"/>
                  </a:lnTo>
                  <a:lnTo>
                    <a:pt x="306" y="156"/>
                  </a:lnTo>
                  <a:lnTo>
                    <a:pt x="293" y="149"/>
                  </a:lnTo>
                  <a:lnTo>
                    <a:pt x="277" y="141"/>
                  </a:lnTo>
                  <a:lnTo>
                    <a:pt x="264" y="133"/>
                  </a:lnTo>
                  <a:lnTo>
                    <a:pt x="251" y="126"/>
                  </a:lnTo>
                  <a:lnTo>
                    <a:pt x="237" y="118"/>
                  </a:lnTo>
                  <a:lnTo>
                    <a:pt x="224" y="113"/>
                  </a:lnTo>
                  <a:lnTo>
                    <a:pt x="213" y="105"/>
                  </a:lnTo>
                  <a:lnTo>
                    <a:pt x="203" y="97"/>
                  </a:lnTo>
                  <a:lnTo>
                    <a:pt x="192" y="90"/>
                  </a:lnTo>
                  <a:lnTo>
                    <a:pt x="184" y="80"/>
                  </a:lnTo>
                  <a:lnTo>
                    <a:pt x="175" y="73"/>
                  </a:lnTo>
                  <a:lnTo>
                    <a:pt x="169" y="65"/>
                  </a:lnTo>
                  <a:lnTo>
                    <a:pt x="163" y="55"/>
                  </a:lnTo>
                  <a:lnTo>
                    <a:pt x="161" y="48"/>
                  </a:lnTo>
                  <a:lnTo>
                    <a:pt x="158" y="40"/>
                  </a:lnTo>
                  <a:lnTo>
                    <a:pt x="156" y="33"/>
                  </a:lnTo>
                  <a:lnTo>
                    <a:pt x="152" y="25"/>
                  </a:lnTo>
                  <a:lnTo>
                    <a:pt x="150" y="19"/>
                  </a:lnTo>
                  <a:lnTo>
                    <a:pt x="150" y="12"/>
                  </a:lnTo>
                  <a:lnTo>
                    <a:pt x="150" y="8"/>
                  </a:lnTo>
                  <a:lnTo>
                    <a:pt x="148" y="2"/>
                  </a:lnTo>
                  <a:lnTo>
                    <a:pt x="150" y="0"/>
                  </a:lnTo>
                  <a:lnTo>
                    <a:pt x="146" y="0"/>
                  </a:lnTo>
                  <a:lnTo>
                    <a:pt x="141" y="6"/>
                  </a:lnTo>
                  <a:lnTo>
                    <a:pt x="129" y="12"/>
                  </a:lnTo>
                  <a:lnTo>
                    <a:pt x="120" y="21"/>
                  </a:lnTo>
                  <a:lnTo>
                    <a:pt x="108" y="31"/>
                  </a:lnTo>
                  <a:lnTo>
                    <a:pt x="101" y="42"/>
                  </a:lnTo>
                  <a:lnTo>
                    <a:pt x="93" y="54"/>
                  </a:lnTo>
                  <a:lnTo>
                    <a:pt x="93" y="67"/>
                  </a:lnTo>
                  <a:lnTo>
                    <a:pt x="95" y="76"/>
                  </a:lnTo>
                  <a:lnTo>
                    <a:pt x="99" y="88"/>
                  </a:lnTo>
                  <a:lnTo>
                    <a:pt x="104" y="97"/>
                  </a:lnTo>
                  <a:lnTo>
                    <a:pt x="108" y="109"/>
                  </a:lnTo>
                  <a:lnTo>
                    <a:pt x="112" y="116"/>
                  </a:lnTo>
                  <a:lnTo>
                    <a:pt x="112" y="130"/>
                  </a:lnTo>
                  <a:lnTo>
                    <a:pt x="108" y="137"/>
                  </a:lnTo>
                  <a:lnTo>
                    <a:pt x="102" y="151"/>
                  </a:lnTo>
                  <a:lnTo>
                    <a:pt x="95" y="154"/>
                  </a:lnTo>
                  <a:lnTo>
                    <a:pt x="87" y="162"/>
                  </a:lnTo>
                  <a:lnTo>
                    <a:pt x="80" y="166"/>
                  </a:lnTo>
                  <a:lnTo>
                    <a:pt x="72" y="173"/>
                  </a:lnTo>
                  <a:lnTo>
                    <a:pt x="64" y="179"/>
                  </a:lnTo>
                  <a:lnTo>
                    <a:pt x="55" y="187"/>
                  </a:lnTo>
                  <a:lnTo>
                    <a:pt x="45" y="194"/>
                  </a:lnTo>
                  <a:lnTo>
                    <a:pt x="38" y="202"/>
                  </a:lnTo>
                  <a:lnTo>
                    <a:pt x="28" y="210"/>
                  </a:lnTo>
                  <a:lnTo>
                    <a:pt x="21" y="219"/>
                  </a:lnTo>
                  <a:lnTo>
                    <a:pt x="13" y="229"/>
                  </a:lnTo>
                  <a:lnTo>
                    <a:pt x="7" y="238"/>
                  </a:lnTo>
                  <a:lnTo>
                    <a:pt x="4" y="249"/>
                  </a:lnTo>
                  <a:lnTo>
                    <a:pt x="0" y="261"/>
                  </a:lnTo>
                  <a:lnTo>
                    <a:pt x="0" y="274"/>
                  </a:lnTo>
                  <a:lnTo>
                    <a:pt x="2" y="287"/>
                  </a:lnTo>
                  <a:lnTo>
                    <a:pt x="4" y="301"/>
                  </a:lnTo>
                  <a:lnTo>
                    <a:pt x="7" y="316"/>
                  </a:lnTo>
                  <a:lnTo>
                    <a:pt x="13" y="331"/>
                  </a:lnTo>
                  <a:lnTo>
                    <a:pt x="21" y="346"/>
                  </a:lnTo>
                  <a:lnTo>
                    <a:pt x="28" y="360"/>
                  </a:lnTo>
                  <a:lnTo>
                    <a:pt x="40" y="377"/>
                  </a:lnTo>
                  <a:lnTo>
                    <a:pt x="47" y="390"/>
                  </a:lnTo>
                  <a:lnTo>
                    <a:pt x="59" y="405"/>
                  </a:lnTo>
                  <a:lnTo>
                    <a:pt x="68" y="417"/>
                  </a:lnTo>
                  <a:lnTo>
                    <a:pt x="78" y="430"/>
                  </a:lnTo>
                  <a:lnTo>
                    <a:pt x="85" y="441"/>
                  </a:lnTo>
                  <a:lnTo>
                    <a:pt x="95" y="451"/>
                  </a:lnTo>
                  <a:lnTo>
                    <a:pt x="101" y="457"/>
                  </a:lnTo>
                  <a:lnTo>
                    <a:pt x="106" y="464"/>
                  </a:lnTo>
                  <a:lnTo>
                    <a:pt x="108" y="466"/>
                  </a:lnTo>
                  <a:lnTo>
                    <a:pt x="112" y="470"/>
                  </a:lnTo>
                  <a:lnTo>
                    <a:pt x="112" y="470"/>
                  </a:lnTo>
                  <a:close/>
                </a:path>
              </a:pathLst>
            </a:custGeom>
            <a:solidFill>
              <a:srgbClr val="FFFF80"/>
            </a:solidFill>
            <a:ln w="9525">
              <a:noFill/>
              <a:round/>
            </a:ln>
          </p:spPr>
          <p:txBody>
            <a:bodyPr/>
            <a:lstStyle/>
            <a:p>
              <a:endParaRPr lang="en-US"/>
            </a:p>
          </p:txBody>
        </p:sp>
        <p:sp>
          <p:nvSpPr>
            <p:cNvPr id="607333" name="Freeform 101"/>
            <p:cNvSpPr/>
            <p:nvPr/>
          </p:nvSpPr>
          <p:spPr bwMode="auto">
            <a:xfrm>
              <a:off x="4718" y="1421"/>
              <a:ext cx="141" cy="185"/>
            </a:xfrm>
            <a:custGeom>
              <a:avLst/>
              <a:gdLst/>
              <a:ahLst/>
              <a:cxnLst>
                <a:cxn ang="0">
                  <a:pos x="321" y="412"/>
                </a:cxn>
                <a:cxn ang="0">
                  <a:pos x="327" y="389"/>
                </a:cxn>
                <a:cxn ang="0">
                  <a:pos x="338" y="355"/>
                </a:cxn>
                <a:cxn ang="0">
                  <a:pos x="342" y="311"/>
                </a:cxn>
                <a:cxn ang="0">
                  <a:pos x="346" y="268"/>
                </a:cxn>
                <a:cxn ang="0">
                  <a:pos x="336" y="228"/>
                </a:cxn>
                <a:cxn ang="0">
                  <a:pos x="319" y="195"/>
                </a:cxn>
                <a:cxn ang="0">
                  <a:pos x="297" y="171"/>
                </a:cxn>
                <a:cxn ang="0">
                  <a:pos x="272" y="152"/>
                </a:cxn>
                <a:cxn ang="0">
                  <a:pos x="245" y="136"/>
                </a:cxn>
                <a:cxn ang="0">
                  <a:pos x="224" y="123"/>
                </a:cxn>
                <a:cxn ang="0">
                  <a:pos x="201" y="112"/>
                </a:cxn>
                <a:cxn ang="0">
                  <a:pos x="173" y="100"/>
                </a:cxn>
                <a:cxn ang="0">
                  <a:pos x="148" y="85"/>
                </a:cxn>
                <a:cxn ang="0">
                  <a:pos x="125" y="57"/>
                </a:cxn>
                <a:cxn ang="0">
                  <a:pos x="108" y="17"/>
                </a:cxn>
                <a:cxn ang="0">
                  <a:pos x="105" y="0"/>
                </a:cxn>
                <a:cxn ang="0">
                  <a:pos x="91" y="3"/>
                </a:cxn>
                <a:cxn ang="0">
                  <a:pos x="78" y="24"/>
                </a:cxn>
                <a:cxn ang="0">
                  <a:pos x="87" y="51"/>
                </a:cxn>
                <a:cxn ang="0">
                  <a:pos x="103" y="81"/>
                </a:cxn>
                <a:cxn ang="0">
                  <a:pos x="114" y="106"/>
                </a:cxn>
                <a:cxn ang="0">
                  <a:pos x="122" y="135"/>
                </a:cxn>
                <a:cxn ang="0">
                  <a:pos x="120" y="157"/>
                </a:cxn>
                <a:cxn ang="0">
                  <a:pos x="105" y="174"/>
                </a:cxn>
                <a:cxn ang="0">
                  <a:pos x="80" y="190"/>
                </a:cxn>
                <a:cxn ang="0">
                  <a:pos x="53" y="207"/>
                </a:cxn>
                <a:cxn ang="0">
                  <a:pos x="25" y="224"/>
                </a:cxn>
                <a:cxn ang="0">
                  <a:pos x="6" y="251"/>
                </a:cxn>
                <a:cxn ang="0">
                  <a:pos x="0" y="289"/>
                </a:cxn>
                <a:cxn ang="0">
                  <a:pos x="8" y="332"/>
                </a:cxn>
                <a:cxn ang="0">
                  <a:pos x="27" y="376"/>
                </a:cxn>
                <a:cxn ang="0">
                  <a:pos x="47" y="414"/>
                </a:cxn>
                <a:cxn ang="0">
                  <a:pos x="65" y="441"/>
                </a:cxn>
                <a:cxn ang="0">
                  <a:pos x="76" y="454"/>
                </a:cxn>
                <a:cxn ang="0">
                  <a:pos x="68" y="435"/>
                </a:cxn>
                <a:cxn ang="0">
                  <a:pos x="65" y="414"/>
                </a:cxn>
                <a:cxn ang="0">
                  <a:pos x="61" y="386"/>
                </a:cxn>
                <a:cxn ang="0">
                  <a:pos x="66" y="351"/>
                </a:cxn>
                <a:cxn ang="0">
                  <a:pos x="80" y="317"/>
                </a:cxn>
                <a:cxn ang="0">
                  <a:pos x="105" y="289"/>
                </a:cxn>
                <a:cxn ang="0">
                  <a:pos x="131" y="268"/>
                </a:cxn>
                <a:cxn ang="0">
                  <a:pos x="158" y="254"/>
                </a:cxn>
                <a:cxn ang="0">
                  <a:pos x="181" y="247"/>
                </a:cxn>
                <a:cxn ang="0">
                  <a:pos x="198" y="247"/>
                </a:cxn>
                <a:cxn ang="0">
                  <a:pos x="220" y="249"/>
                </a:cxn>
                <a:cxn ang="0">
                  <a:pos x="249" y="258"/>
                </a:cxn>
                <a:cxn ang="0">
                  <a:pos x="278" y="271"/>
                </a:cxn>
                <a:cxn ang="0">
                  <a:pos x="304" y="298"/>
                </a:cxn>
                <a:cxn ang="0">
                  <a:pos x="316" y="327"/>
                </a:cxn>
                <a:cxn ang="0">
                  <a:pos x="323" y="357"/>
                </a:cxn>
                <a:cxn ang="0">
                  <a:pos x="323" y="386"/>
                </a:cxn>
                <a:cxn ang="0">
                  <a:pos x="321" y="406"/>
                </a:cxn>
                <a:cxn ang="0">
                  <a:pos x="319" y="418"/>
                </a:cxn>
              </a:cxnLst>
              <a:rect l="0" t="0" r="r" b="b"/>
              <a:pathLst>
                <a:path w="346" h="454">
                  <a:moveTo>
                    <a:pt x="319" y="418"/>
                  </a:moveTo>
                  <a:lnTo>
                    <a:pt x="319" y="416"/>
                  </a:lnTo>
                  <a:lnTo>
                    <a:pt x="321" y="412"/>
                  </a:lnTo>
                  <a:lnTo>
                    <a:pt x="321" y="406"/>
                  </a:lnTo>
                  <a:lnTo>
                    <a:pt x="325" y="401"/>
                  </a:lnTo>
                  <a:lnTo>
                    <a:pt x="327" y="389"/>
                  </a:lnTo>
                  <a:lnTo>
                    <a:pt x="331" y="380"/>
                  </a:lnTo>
                  <a:lnTo>
                    <a:pt x="335" y="367"/>
                  </a:lnTo>
                  <a:lnTo>
                    <a:pt x="338" y="355"/>
                  </a:lnTo>
                  <a:lnTo>
                    <a:pt x="338" y="340"/>
                  </a:lnTo>
                  <a:lnTo>
                    <a:pt x="342" y="327"/>
                  </a:lnTo>
                  <a:lnTo>
                    <a:pt x="342" y="311"/>
                  </a:lnTo>
                  <a:lnTo>
                    <a:pt x="346" y="298"/>
                  </a:lnTo>
                  <a:lnTo>
                    <a:pt x="346" y="283"/>
                  </a:lnTo>
                  <a:lnTo>
                    <a:pt x="346" y="268"/>
                  </a:lnTo>
                  <a:lnTo>
                    <a:pt x="342" y="252"/>
                  </a:lnTo>
                  <a:lnTo>
                    <a:pt x="342" y="241"/>
                  </a:lnTo>
                  <a:lnTo>
                    <a:pt x="336" y="228"/>
                  </a:lnTo>
                  <a:lnTo>
                    <a:pt x="331" y="216"/>
                  </a:lnTo>
                  <a:lnTo>
                    <a:pt x="325" y="205"/>
                  </a:lnTo>
                  <a:lnTo>
                    <a:pt x="319" y="195"/>
                  </a:lnTo>
                  <a:lnTo>
                    <a:pt x="312" y="186"/>
                  </a:lnTo>
                  <a:lnTo>
                    <a:pt x="304" y="178"/>
                  </a:lnTo>
                  <a:lnTo>
                    <a:pt x="297" y="171"/>
                  </a:lnTo>
                  <a:lnTo>
                    <a:pt x="291" y="165"/>
                  </a:lnTo>
                  <a:lnTo>
                    <a:pt x="281" y="157"/>
                  </a:lnTo>
                  <a:lnTo>
                    <a:pt x="272" y="152"/>
                  </a:lnTo>
                  <a:lnTo>
                    <a:pt x="262" y="146"/>
                  </a:lnTo>
                  <a:lnTo>
                    <a:pt x="255" y="142"/>
                  </a:lnTo>
                  <a:lnTo>
                    <a:pt x="245" y="136"/>
                  </a:lnTo>
                  <a:lnTo>
                    <a:pt x="238" y="131"/>
                  </a:lnTo>
                  <a:lnTo>
                    <a:pt x="230" y="127"/>
                  </a:lnTo>
                  <a:lnTo>
                    <a:pt x="224" y="123"/>
                  </a:lnTo>
                  <a:lnTo>
                    <a:pt x="217" y="117"/>
                  </a:lnTo>
                  <a:lnTo>
                    <a:pt x="209" y="114"/>
                  </a:lnTo>
                  <a:lnTo>
                    <a:pt x="201" y="112"/>
                  </a:lnTo>
                  <a:lnTo>
                    <a:pt x="196" y="110"/>
                  </a:lnTo>
                  <a:lnTo>
                    <a:pt x="184" y="106"/>
                  </a:lnTo>
                  <a:lnTo>
                    <a:pt x="173" y="100"/>
                  </a:lnTo>
                  <a:lnTo>
                    <a:pt x="163" y="97"/>
                  </a:lnTo>
                  <a:lnTo>
                    <a:pt x="156" y="91"/>
                  </a:lnTo>
                  <a:lnTo>
                    <a:pt x="148" y="85"/>
                  </a:lnTo>
                  <a:lnTo>
                    <a:pt x="141" y="79"/>
                  </a:lnTo>
                  <a:lnTo>
                    <a:pt x="133" y="68"/>
                  </a:lnTo>
                  <a:lnTo>
                    <a:pt x="125" y="57"/>
                  </a:lnTo>
                  <a:lnTo>
                    <a:pt x="118" y="43"/>
                  </a:lnTo>
                  <a:lnTo>
                    <a:pt x="114" y="30"/>
                  </a:lnTo>
                  <a:lnTo>
                    <a:pt x="108" y="17"/>
                  </a:lnTo>
                  <a:lnTo>
                    <a:pt x="106" y="9"/>
                  </a:lnTo>
                  <a:lnTo>
                    <a:pt x="105" y="0"/>
                  </a:lnTo>
                  <a:lnTo>
                    <a:pt x="105" y="0"/>
                  </a:lnTo>
                  <a:lnTo>
                    <a:pt x="101" y="0"/>
                  </a:lnTo>
                  <a:lnTo>
                    <a:pt x="97" y="1"/>
                  </a:lnTo>
                  <a:lnTo>
                    <a:pt x="91" y="3"/>
                  </a:lnTo>
                  <a:lnTo>
                    <a:pt x="87" y="11"/>
                  </a:lnTo>
                  <a:lnTo>
                    <a:pt x="80" y="17"/>
                  </a:lnTo>
                  <a:lnTo>
                    <a:pt x="78" y="24"/>
                  </a:lnTo>
                  <a:lnTo>
                    <a:pt x="78" y="32"/>
                  </a:lnTo>
                  <a:lnTo>
                    <a:pt x="82" y="41"/>
                  </a:lnTo>
                  <a:lnTo>
                    <a:pt x="87" y="51"/>
                  </a:lnTo>
                  <a:lnTo>
                    <a:pt x="95" y="64"/>
                  </a:lnTo>
                  <a:lnTo>
                    <a:pt x="99" y="74"/>
                  </a:lnTo>
                  <a:lnTo>
                    <a:pt x="103" y="81"/>
                  </a:lnTo>
                  <a:lnTo>
                    <a:pt x="106" y="89"/>
                  </a:lnTo>
                  <a:lnTo>
                    <a:pt x="112" y="98"/>
                  </a:lnTo>
                  <a:lnTo>
                    <a:pt x="114" y="106"/>
                  </a:lnTo>
                  <a:lnTo>
                    <a:pt x="118" y="116"/>
                  </a:lnTo>
                  <a:lnTo>
                    <a:pt x="120" y="125"/>
                  </a:lnTo>
                  <a:lnTo>
                    <a:pt x="122" y="135"/>
                  </a:lnTo>
                  <a:lnTo>
                    <a:pt x="122" y="142"/>
                  </a:lnTo>
                  <a:lnTo>
                    <a:pt x="122" y="150"/>
                  </a:lnTo>
                  <a:lnTo>
                    <a:pt x="120" y="157"/>
                  </a:lnTo>
                  <a:lnTo>
                    <a:pt x="116" y="165"/>
                  </a:lnTo>
                  <a:lnTo>
                    <a:pt x="110" y="171"/>
                  </a:lnTo>
                  <a:lnTo>
                    <a:pt x="105" y="174"/>
                  </a:lnTo>
                  <a:lnTo>
                    <a:pt x="97" y="180"/>
                  </a:lnTo>
                  <a:lnTo>
                    <a:pt x="89" y="186"/>
                  </a:lnTo>
                  <a:lnTo>
                    <a:pt x="80" y="190"/>
                  </a:lnTo>
                  <a:lnTo>
                    <a:pt x="72" y="194"/>
                  </a:lnTo>
                  <a:lnTo>
                    <a:pt x="61" y="199"/>
                  </a:lnTo>
                  <a:lnTo>
                    <a:pt x="53" y="207"/>
                  </a:lnTo>
                  <a:lnTo>
                    <a:pt x="44" y="211"/>
                  </a:lnTo>
                  <a:lnTo>
                    <a:pt x="34" y="216"/>
                  </a:lnTo>
                  <a:lnTo>
                    <a:pt x="25" y="224"/>
                  </a:lnTo>
                  <a:lnTo>
                    <a:pt x="19" y="232"/>
                  </a:lnTo>
                  <a:lnTo>
                    <a:pt x="11" y="239"/>
                  </a:lnTo>
                  <a:lnTo>
                    <a:pt x="6" y="251"/>
                  </a:lnTo>
                  <a:lnTo>
                    <a:pt x="2" y="262"/>
                  </a:lnTo>
                  <a:lnTo>
                    <a:pt x="0" y="275"/>
                  </a:lnTo>
                  <a:lnTo>
                    <a:pt x="0" y="289"/>
                  </a:lnTo>
                  <a:lnTo>
                    <a:pt x="0" y="304"/>
                  </a:lnTo>
                  <a:lnTo>
                    <a:pt x="2" y="317"/>
                  </a:lnTo>
                  <a:lnTo>
                    <a:pt x="8" y="332"/>
                  </a:lnTo>
                  <a:lnTo>
                    <a:pt x="11" y="348"/>
                  </a:lnTo>
                  <a:lnTo>
                    <a:pt x="19" y="363"/>
                  </a:lnTo>
                  <a:lnTo>
                    <a:pt x="27" y="376"/>
                  </a:lnTo>
                  <a:lnTo>
                    <a:pt x="34" y="391"/>
                  </a:lnTo>
                  <a:lnTo>
                    <a:pt x="40" y="403"/>
                  </a:lnTo>
                  <a:lnTo>
                    <a:pt x="47" y="414"/>
                  </a:lnTo>
                  <a:lnTo>
                    <a:pt x="53" y="425"/>
                  </a:lnTo>
                  <a:lnTo>
                    <a:pt x="61" y="435"/>
                  </a:lnTo>
                  <a:lnTo>
                    <a:pt x="65" y="441"/>
                  </a:lnTo>
                  <a:lnTo>
                    <a:pt x="70" y="448"/>
                  </a:lnTo>
                  <a:lnTo>
                    <a:pt x="72" y="450"/>
                  </a:lnTo>
                  <a:lnTo>
                    <a:pt x="76" y="454"/>
                  </a:lnTo>
                  <a:lnTo>
                    <a:pt x="72" y="450"/>
                  </a:lnTo>
                  <a:lnTo>
                    <a:pt x="70" y="441"/>
                  </a:lnTo>
                  <a:lnTo>
                    <a:pt x="68" y="435"/>
                  </a:lnTo>
                  <a:lnTo>
                    <a:pt x="66" y="429"/>
                  </a:lnTo>
                  <a:lnTo>
                    <a:pt x="65" y="422"/>
                  </a:lnTo>
                  <a:lnTo>
                    <a:pt x="65" y="414"/>
                  </a:lnTo>
                  <a:lnTo>
                    <a:pt x="61" y="405"/>
                  </a:lnTo>
                  <a:lnTo>
                    <a:pt x="61" y="395"/>
                  </a:lnTo>
                  <a:lnTo>
                    <a:pt x="61" y="386"/>
                  </a:lnTo>
                  <a:lnTo>
                    <a:pt x="61" y="374"/>
                  </a:lnTo>
                  <a:lnTo>
                    <a:pt x="63" y="363"/>
                  </a:lnTo>
                  <a:lnTo>
                    <a:pt x="66" y="351"/>
                  </a:lnTo>
                  <a:lnTo>
                    <a:pt x="68" y="340"/>
                  </a:lnTo>
                  <a:lnTo>
                    <a:pt x="76" y="329"/>
                  </a:lnTo>
                  <a:lnTo>
                    <a:pt x="80" y="317"/>
                  </a:lnTo>
                  <a:lnTo>
                    <a:pt x="87" y="308"/>
                  </a:lnTo>
                  <a:lnTo>
                    <a:pt x="97" y="296"/>
                  </a:lnTo>
                  <a:lnTo>
                    <a:pt x="105" y="289"/>
                  </a:lnTo>
                  <a:lnTo>
                    <a:pt x="112" y="281"/>
                  </a:lnTo>
                  <a:lnTo>
                    <a:pt x="124" y="275"/>
                  </a:lnTo>
                  <a:lnTo>
                    <a:pt x="131" y="268"/>
                  </a:lnTo>
                  <a:lnTo>
                    <a:pt x="141" y="264"/>
                  </a:lnTo>
                  <a:lnTo>
                    <a:pt x="148" y="258"/>
                  </a:lnTo>
                  <a:lnTo>
                    <a:pt x="158" y="254"/>
                  </a:lnTo>
                  <a:lnTo>
                    <a:pt x="163" y="251"/>
                  </a:lnTo>
                  <a:lnTo>
                    <a:pt x="171" y="251"/>
                  </a:lnTo>
                  <a:lnTo>
                    <a:pt x="181" y="247"/>
                  </a:lnTo>
                  <a:lnTo>
                    <a:pt x="184" y="247"/>
                  </a:lnTo>
                  <a:lnTo>
                    <a:pt x="186" y="247"/>
                  </a:lnTo>
                  <a:lnTo>
                    <a:pt x="198" y="247"/>
                  </a:lnTo>
                  <a:lnTo>
                    <a:pt x="203" y="247"/>
                  </a:lnTo>
                  <a:lnTo>
                    <a:pt x="211" y="247"/>
                  </a:lnTo>
                  <a:lnTo>
                    <a:pt x="220" y="249"/>
                  </a:lnTo>
                  <a:lnTo>
                    <a:pt x="230" y="252"/>
                  </a:lnTo>
                  <a:lnTo>
                    <a:pt x="239" y="254"/>
                  </a:lnTo>
                  <a:lnTo>
                    <a:pt x="249" y="258"/>
                  </a:lnTo>
                  <a:lnTo>
                    <a:pt x="259" y="262"/>
                  </a:lnTo>
                  <a:lnTo>
                    <a:pt x="270" y="268"/>
                  </a:lnTo>
                  <a:lnTo>
                    <a:pt x="278" y="271"/>
                  </a:lnTo>
                  <a:lnTo>
                    <a:pt x="287" y="279"/>
                  </a:lnTo>
                  <a:lnTo>
                    <a:pt x="295" y="289"/>
                  </a:lnTo>
                  <a:lnTo>
                    <a:pt x="304" y="298"/>
                  </a:lnTo>
                  <a:lnTo>
                    <a:pt x="308" y="308"/>
                  </a:lnTo>
                  <a:lnTo>
                    <a:pt x="314" y="317"/>
                  </a:lnTo>
                  <a:lnTo>
                    <a:pt x="316" y="327"/>
                  </a:lnTo>
                  <a:lnTo>
                    <a:pt x="319" y="338"/>
                  </a:lnTo>
                  <a:lnTo>
                    <a:pt x="321" y="348"/>
                  </a:lnTo>
                  <a:lnTo>
                    <a:pt x="323" y="357"/>
                  </a:lnTo>
                  <a:lnTo>
                    <a:pt x="323" y="367"/>
                  </a:lnTo>
                  <a:lnTo>
                    <a:pt x="325" y="376"/>
                  </a:lnTo>
                  <a:lnTo>
                    <a:pt x="323" y="386"/>
                  </a:lnTo>
                  <a:lnTo>
                    <a:pt x="321" y="393"/>
                  </a:lnTo>
                  <a:lnTo>
                    <a:pt x="321" y="399"/>
                  </a:lnTo>
                  <a:lnTo>
                    <a:pt x="321" y="406"/>
                  </a:lnTo>
                  <a:lnTo>
                    <a:pt x="319" y="414"/>
                  </a:lnTo>
                  <a:lnTo>
                    <a:pt x="319" y="418"/>
                  </a:lnTo>
                  <a:lnTo>
                    <a:pt x="319" y="418"/>
                  </a:lnTo>
                  <a:close/>
                </a:path>
              </a:pathLst>
            </a:custGeom>
            <a:solidFill>
              <a:srgbClr val="FFCC00"/>
            </a:solidFill>
            <a:ln w="9525">
              <a:noFill/>
              <a:round/>
            </a:ln>
          </p:spPr>
          <p:txBody>
            <a:bodyPr/>
            <a:lstStyle/>
            <a:p>
              <a:endParaRPr lang="en-US"/>
            </a:p>
          </p:txBody>
        </p:sp>
        <p:sp>
          <p:nvSpPr>
            <p:cNvPr id="607334" name="Freeform 102"/>
            <p:cNvSpPr/>
            <p:nvPr/>
          </p:nvSpPr>
          <p:spPr bwMode="auto">
            <a:xfrm>
              <a:off x="4765" y="1565"/>
              <a:ext cx="63" cy="83"/>
            </a:xfrm>
            <a:custGeom>
              <a:avLst/>
              <a:gdLst/>
              <a:ahLst/>
              <a:cxnLst>
                <a:cxn ang="0">
                  <a:pos x="156" y="141"/>
                </a:cxn>
                <a:cxn ang="0">
                  <a:pos x="154" y="137"/>
                </a:cxn>
                <a:cxn ang="0">
                  <a:pos x="154" y="130"/>
                </a:cxn>
                <a:cxn ang="0">
                  <a:pos x="152" y="120"/>
                </a:cxn>
                <a:cxn ang="0">
                  <a:pos x="152" y="114"/>
                </a:cxn>
                <a:cxn ang="0">
                  <a:pos x="150" y="107"/>
                </a:cxn>
                <a:cxn ang="0">
                  <a:pos x="150" y="101"/>
                </a:cxn>
                <a:cxn ang="0">
                  <a:pos x="148" y="90"/>
                </a:cxn>
                <a:cxn ang="0">
                  <a:pos x="146" y="82"/>
                </a:cxn>
                <a:cxn ang="0">
                  <a:pos x="143" y="72"/>
                </a:cxn>
                <a:cxn ang="0">
                  <a:pos x="143" y="63"/>
                </a:cxn>
                <a:cxn ang="0">
                  <a:pos x="139" y="55"/>
                </a:cxn>
                <a:cxn ang="0">
                  <a:pos x="135" y="46"/>
                </a:cxn>
                <a:cxn ang="0">
                  <a:pos x="131" y="38"/>
                </a:cxn>
                <a:cxn ang="0">
                  <a:pos x="129" y="33"/>
                </a:cxn>
                <a:cxn ang="0">
                  <a:pos x="124" y="25"/>
                </a:cxn>
                <a:cxn ang="0">
                  <a:pos x="116" y="19"/>
                </a:cxn>
                <a:cxn ang="0">
                  <a:pos x="110" y="15"/>
                </a:cxn>
                <a:cxn ang="0">
                  <a:pos x="105" y="12"/>
                </a:cxn>
                <a:cxn ang="0">
                  <a:pos x="91" y="4"/>
                </a:cxn>
                <a:cxn ang="0">
                  <a:pos x="78" y="2"/>
                </a:cxn>
                <a:cxn ang="0">
                  <a:pos x="63" y="0"/>
                </a:cxn>
                <a:cxn ang="0">
                  <a:pos x="51" y="2"/>
                </a:cxn>
                <a:cxn ang="0">
                  <a:pos x="38" y="8"/>
                </a:cxn>
                <a:cxn ang="0">
                  <a:pos x="29" y="15"/>
                </a:cxn>
                <a:cxn ang="0">
                  <a:pos x="19" y="21"/>
                </a:cxn>
                <a:cxn ang="0">
                  <a:pos x="11" y="31"/>
                </a:cxn>
                <a:cxn ang="0">
                  <a:pos x="4" y="40"/>
                </a:cxn>
                <a:cxn ang="0">
                  <a:pos x="2" y="53"/>
                </a:cxn>
                <a:cxn ang="0">
                  <a:pos x="0" y="65"/>
                </a:cxn>
                <a:cxn ang="0">
                  <a:pos x="2" y="78"/>
                </a:cxn>
                <a:cxn ang="0">
                  <a:pos x="2" y="84"/>
                </a:cxn>
                <a:cxn ang="0">
                  <a:pos x="4" y="93"/>
                </a:cxn>
                <a:cxn ang="0">
                  <a:pos x="6" y="99"/>
                </a:cxn>
                <a:cxn ang="0">
                  <a:pos x="10" y="107"/>
                </a:cxn>
                <a:cxn ang="0">
                  <a:pos x="15" y="120"/>
                </a:cxn>
                <a:cxn ang="0">
                  <a:pos x="23" y="133"/>
                </a:cxn>
                <a:cxn ang="0">
                  <a:pos x="32" y="147"/>
                </a:cxn>
                <a:cxn ang="0">
                  <a:pos x="44" y="160"/>
                </a:cxn>
                <a:cxn ang="0">
                  <a:pos x="53" y="171"/>
                </a:cxn>
                <a:cxn ang="0">
                  <a:pos x="63" y="183"/>
                </a:cxn>
                <a:cxn ang="0">
                  <a:pos x="74" y="190"/>
                </a:cxn>
                <a:cxn ang="0">
                  <a:pos x="86" y="198"/>
                </a:cxn>
                <a:cxn ang="0">
                  <a:pos x="93" y="202"/>
                </a:cxn>
                <a:cxn ang="0">
                  <a:pos x="101" y="204"/>
                </a:cxn>
                <a:cxn ang="0">
                  <a:pos x="106" y="204"/>
                </a:cxn>
                <a:cxn ang="0">
                  <a:pos x="112" y="204"/>
                </a:cxn>
                <a:cxn ang="0">
                  <a:pos x="120" y="200"/>
                </a:cxn>
                <a:cxn ang="0">
                  <a:pos x="124" y="198"/>
                </a:cxn>
                <a:cxn ang="0">
                  <a:pos x="156" y="141"/>
                </a:cxn>
                <a:cxn ang="0">
                  <a:pos x="156" y="141"/>
                </a:cxn>
              </a:cxnLst>
              <a:rect l="0" t="0" r="r" b="b"/>
              <a:pathLst>
                <a:path w="156" h="204">
                  <a:moveTo>
                    <a:pt x="156" y="141"/>
                  </a:moveTo>
                  <a:lnTo>
                    <a:pt x="154" y="137"/>
                  </a:lnTo>
                  <a:lnTo>
                    <a:pt x="154" y="130"/>
                  </a:lnTo>
                  <a:lnTo>
                    <a:pt x="152" y="120"/>
                  </a:lnTo>
                  <a:lnTo>
                    <a:pt x="152" y="114"/>
                  </a:lnTo>
                  <a:lnTo>
                    <a:pt x="150" y="107"/>
                  </a:lnTo>
                  <a:lnTo>
                    <a:pt x="150" y="101"/>
                  </a:lnTo>
                  <a:lnTo>
                    <a:pt x="148" y="90"/>
                  </a:lnTo>
                  <a:lnTo>
                    <a:pt x="146" y="82"/>
                  </a:lnTo>
                  <a:lnTo>
                    <a:pt x="143" y="72"/>
                  </a:lnTo>
                  <a:lnTo>
                    <a:pt x="143" y="63"/>
                  </a:lnTo>
                  <a:lnTo>
                    <a:pt x="139" y="55"/>
                  </a:lnTo>
                  <a:lnTo>
                    <a:pt x="135" y="46"/>
                  </a:lnTo>
                  <a:lnTo>
                    <a:pt x="131" y="38"/>
                  </a:lnTo>
                  <a:lnTo>
                    <a:pt x="129" y="33"/>
                  </a:lnTo>
                  <a:lnTo>
                    <a:pt x="124" y="25"/>
                  </a:lnTo>
                  <a:lnTo>
                    <a:pt x="116" y="19"/>
                  </a:lnTo>
                  <a:lnTo>
                    <a:pt x="110" y="15"/>
                  </a:lnTo>
                  <a:lnTo>
                    <a:pt x="105" y="12"/>
                  </a:lnTo>
                  <a:lnTo>
                    <a:pt x="91" y="4"/>
                  </a:lnTo>
                  <a:lnTo>
                    <a:pt x="78" y="2"/>
                  </a:lnTo>
                  <a:lnTo>
                    <a:pt x="63" y="0"/>
                  </a:lnTo>
                  <a:lnTo>
                    <a:pt x="51" y="2"/>
                  </a:lnTo>
                  <a:lnTo>
                    <a:pt x="38" y="8"/>
                  </a:lnTo>
                  <a:lnTo>
                    <a:pt x="29" y="15"/>
                  </a:lnTo>
                  <a:lnTo>
                    <a:pt x="19" y="21"/>
                  </a:lnTo>
                  <a:lnTo>
                    <a:pt x="11" y="31"/>
                  </a:lnTo>
                  <a:lnTo>
                    <a:pt x="4" y="40"/>
                  </a:lnTo>
                  <a:lnTo>
                    <a:pt x="2" y="53"/>
                  </a:lnTo>
                  <a:lnTo>
                    <a:pt x="0" y="65"/>
                  </a:lnTo>
                  <a:lnTo>
                    <a:pt x="2" y="78"/>
                  </a:lnTo>
                  <a:lnTo>
                    <a:pt x="2" y="84"/>
                  </a:lnTo>
                  <a:lnTo>
                    <a:pt x="4" y="93"/>
                  </a:lnTo>
                  <a:lnTo>
                    <a:pt x="6" y="99"/>
                  </a:lnTo>
                  <a:lnTo>
                    <a:pt x="10" y="107"/>
                  </a:lnTo>
                  <a:lnTo>
                    <a:pt x="15" y="120"/>
                  </a:lnTo>
                  <a:lnTo>
                    <a:pt x="23" y="133"/>
                  </a:lnTo>
                  <a:lnTo>
                    <a:pt x="32" y="147"/>
                  </a:lnTo>
                  <a:lnTo>
                    <a:pt x="44" y="160"/>
                  </a:lnTo>
                  <a:lnTo>
                    <a:pt x="53" y="171"/>
                  </a:lnTo>
                  <a:lnTo>
                    <a:pt x="63" y="183"/>
                  </a:lnTo>
                  <a:lnTo>
                    <a:pt x="74" y="190"/>
                  </a:lnTo>
                  <a:lnTo>
                    <a:pt x="86" y="198"/>
                  </a:lnTo>
                  <a:lnTo>
                    <a:pt x="93" y="202"/>
                  </a:lnTo>
                  <a:lnTo>
                    <a:pt x="101" y="204"/>
                  </a:lnTo>
                  <a:lnTo>
                    <a:pt x="106" y="204"/>
                  </a:lnTo>
                  <a:lnTo>
                    <a:pt x="112" y="204"/>
                  </a:lnTo>
                  <a:lnTo>
                    <a:pt x="120" y="200"/>
                  </a:lnTo>
                  <a:lnTo>
                    <a:pt x="124" y="198"/>
                  </a:lnTo>
                  <a:lnTo>
                    <a:pt x="156" y="141"/>
                  </a:lnTo>
                  <a:lnTo>
                    <a:pt x="156" y="141"/>
                  </a:lnTo>
                  <a:close/>
                </a:path>
              </a:pathLst>
            </a:custGeom>
            <a:solidFill>
              <a:srgbClr val="FF8533"/>
            </a:solidFill>
            <a:ln w="9525">
              <a:noFill/>
              <a:round/>
            </a:ln>
          </p:spPr>
          <p:txBody>
            <a:bodyPr/>
            <a:lstStyle/>
            <a:p>
              <a:endParaRPr lang="en-US"/>
            </a:p>
          </p:txBody>
        </p:sp>
        <p:sp>
          <p:nvSpPr>
            <p:cNvPr id="607335" name="Freeform 103"/>
            <p:cNvSpPr/>
            <p:nvPr/>
          </p:nvSpPr>
          <p:spPr bwMode="auto">
            <a:xfrm>
              <a:off x="4770" y="1582"/>
              <a:ext cx="49" cy="63"/>
            </a:xfrm>
            <a:custGeom>
              <a:avLst/>
              <a:gdLst/>
              <a:ahLst/>
              <a:cxnLst>
                <a:cxn ang="0">
                  <a:pos x="120" y="141"/>
                </a:cxn>
                <a:cxn ang="0">
                  <a:pos x="118" y="137"/>
                </a:cxn>
                <a:cxn ang="0">
                  <a:pos x="118" y="125"/>
                </a:cxn>
                <a:cxn ang="0">
                  <a:pos x="116" y="116"/>
                </a:cxn>
                <a:cxn ang="0">
                  <a:pos x="114" y="108"/>
                </a:cxn>
                <a:cxn ang="0">
                  <a:pos x="114" y="101"/>
                </a:cxn>
                <a:cxn ang="0">
                  <a:pos x="112" y="91"/>
                </a:cxn>
                <a:cxn ang="0">
                  <a:pos x="111" y="80"/>
                </a:cxn>
                <a:cxn ang="0">
                  <a:pos x="107" y="68"/>
                </a:cxn>
                <a:cxn ang="0">
                  <a:pos x="105" y="59"/>
                </a:cxn>
                <a:cxn ang="0">
                  <a:pos x="103" y="49"/>
                </a:cxn>
                <a:cxn ang="0">
                  <a:pos x="97" y="40"/>
                </a:cxn>
                <a:cxn ang="0">
                  <a:pos x="93" y="32"/>
                </a:cxn>
                <a:cxn ang="0">
                  <a:pos x="90" y="23"/>
                </a:cxn>
                <a:cxn ang="0">
                  <a:pos x="86" y="17"/>
                </a:cxn>
                <a:cxn ang="0">
                  <a:pos x="74" y="6"/>
                </a:cxn>
                <a:cxn ang="0">
                  <a:pos x="61" y="0"/>
                </a:cxn>
                <a:cxn ang="0">
                  <a:pos x="50" y="0"/>
                </a:cxn>
                <a:cxn ang="0">
                  <a:pos x="38" y="2"/>
                </a:cxn>
                <a:cxn ang="0">
                  <a:pos x="25" y="6"/>
                </a:cxn>
                <a:cxn ang="0">
                  <a:pos x="14" y="15"/>
                </a:cxn>
                <a:cxn ang="0">
                  <a:pos x="6" y="25"/>
                </a:cxn>
                <a:cxn ang="0">
                  <a:pos x="2" y="36"/>
                </a:cxn>
                <a:cxn ang="0">
                  <a:pos x="0" y="49"/>
                </a:cxn>
                <a:cxn ang="0">
                  <a:pos x="2" y="61"/>
                </a:cxn>
                <a:cxn ang="0">
                  <a:pos x="6" y="72"/>
                </a:cxn>
                <a:cxn ang="0">
                  <a:pos x="14" y="86"/>
                </a:cxn>
                <a:cxn ang="0">
                  <a:pos x="21" y="95"/>
                </a:cxn>
                <a:cxn ang="0">
                  <a:pos x="33" y="106"/>
                </a:cxn>
                <a:cxn ang="0">
                  <a:pos x="42" y="116"/>
                </a:cxn>
                <a:cxn ang="0">
                  <a:pos x="54" y="125"/>
                </a:cxn>
                <a:cxn ang="0">
                  <a:pos x="63" y="133"/>
                </a:cxn>
                <a:cxn ang="0">
                  <a:pos x="74" y="139"/>
                </a:cxn>
                <a:cxn ang="0">
                  <a:pos x="82" y="143"/>
                </a:cxn>
                <a:cxn ang="0">
                  <a:pos x="92" y="148"/>
                </a:cxn>
                <a:cxn ang="0">
                  <a:pos x="99" y="150"/>
                </a:cxn>
                <a:cxn ang="0">
                  <a:pos x="105" y="152"/>
                </a:cxn>
                <a:cxn ang="0">
                  <a:pos x="107" y="154"/>
                </a:cxn>
                <a:cxn ang="0">
                  <a:pos x="111" y="154"/>
                </a:cxn>
                <a:cxn ang="0">
                  <a:pos x="120" y="141"/>
                </a:cxn>
                <a:cxn ang="0">
                  <a:pos x="120" y="141"/>
                </a:cxn>
              </a:cxnLst>
              <a:rect l="0" t="0" r="r" b="b"/>
              <a:pathLst>
                <a:path w="120" h="154">
                  <a:moveTo>
                    <a:pt x="120" y="141"/>
                  </a:moveTo>
                  <a:lnTo>
                    <a:pt x="118" y="137"/>
                  </a:lnTo>
                  <a:lnTo>
                    <a:pt x="118" y="125"/>
                  </a:lnTo>
                  <a:lnTo>
                    <a:pt x="116" y="116"/>
                  </a:lnTo>
                  <a:lnTo>
                    <a:pt x="114" y="108"/>
                  </a:lnTo>
                  <a:lnTo>
                    <a:pt x="114" y="101"/>
                  </a:lnTo>
                  <a:lnTo>
                    <a:pt x="112" y="91"/>
                  </a:lnTo>
                  <a:lnTo>
                    <a:pt x="111" y="80"/>
                  </a:lnTo>
                  <a:lnTo>
                    <a:pt x="107" y="68"/>
                  </a:lnTo>
                  <a:lnTo>
                    <a:pt x="105" y="59"/>
                  </a:lnTo>
                  <a:lnTo>
                    <a:pt x="103" y="49"/>
                  </a:lnTo>
                  <a:lnTo>
                    <a:pt x="97" y="40"/>
                  </a:lnTo>
                  <a:lnTo>
                    <a:pt x="93" y="32"/>
                  </a:lnTo>
                  <a:lnTo>
                    <a:pt x="90" y="23"/>
                  </a:lnTo>
                  <a:lnTo>
                    <a:pt x="86" y="17"/>
                  </a:lnTo>
                  <a:lnTo>
                    <a:pt x="74" y="6"/>
                  </a:lnTo>
                  <a:lnTo>
                    <a:pt x="61" y="0"/>
                  </a:lnTo>
                  <a:lnTo>
                    <a:pt x="50" y="0"/>
                  </a:lnTo>
                  <a:lnTo>
                    <a:pt x="38" y="2"/>
                  </a:lnTo>
                  <a:lnTo>
                    <a:pt x="25" y="6"/>
                  </a:lnTo>
                  <a:lnTo>
                    <a:pt x="14" y="15"/>
                  </a:lnTo>
                  <a:lnTo>
                    <a:pt x="6" y="25"/>
                  </a:lnTo>
                  <a:lnTo>
                    <a:pt x="2" y="36"/>
                  </a:lnTo>
                  <a:lnTo>
                    <a:pt x="0" y="49"/>
                  </a:lnTo>
                  <a:lnTo>
                    <a:pt x="2" y="61"/>
                  </a:lnTo>
                  <a:lnTo>
                    <a:pt x="6" y="72"/>
                  </a:lnTo>
                  <a:lnTo>
                    <a:pt x="14" y="86"/>
                  </a:lnTo>
                  <a:lnTo>
                    <a:pt x="21" y="95"/>
                  </a:lnTo>
                  <a:lnTo>
                    <a:pt x="33" y="106"/>
                  </a:lnTo>
                  <a:lnTo>
                    <a:pt x="42" y="116"/>
                  </a:lnTo>
                  <a:lnTo>
                    <a:pt x="54" y="125"/>
                  </a:lnTo>
                  <a:lnTo>
                    <a:pt x="63" y="133"/>
                  </a:lnTo>
                  <a:lnTo>
                    <a:pt x="74" y="139"/>
                  </a:lnTo>
                  <a:lnTo>
                    <a:pt x="82" y="143"/>
                  </a:lnTo>
                  <a:lnTo>
                    <a:pt x="92" y="148"/>
                  </a:lnTo>
                  <a:lnTo>
                    <a:pt x="99" y="150"/>
                  </a:lnTo>
                  <a:lnTo>
                    <a:pt x="105" y="152"/>
                  </a:lnTo>
                  <a:lnTo>
                    <a:pt x="107" y="154"/>
                  </a:lnTo>
                  <a:lnTo>
                    <a:pt x="111" y="154"/>
                  </a:lnTo>
                  <a:lnTo>
                    <a:pt x="120" y="141"/>
                  </a:lnTo>
                  <a:lnTo>
                    <a:pt x="120" y="141"/>
                  </a:lnTo>
                  <a:close/>
                </a:path>
              </a:pathLst>
            </a:custGeom>
            <a:solidFill>
              <a:srgbClr val="FF3300"/>
            </a:solidFill>
            <a:ln w="9525">
              <a:noFill/>
              <a:round/>
            </a:ln>
          </p:spPr>
          <p:txBody>
            <a:bodyPr/>
            <a:lstStyle/>
            <a:p>
              <a:endParaRPr lang="en-US"/>
            </a:p>
          </p:txBody>
        </p:sp>
        <p:sp>
          <p:nvSpPr>
            <p:cNvPr id="607336" name="Freeform 104"/>
            <p:cNvSpPr/>
            <p:nvPr/>
          </p:nvSpPr>
          <p:spPr bwMode="auto">
            <a:xfrm>
              <a:off x="3687" y="2391"/>
              <a:ext cx="91" cy="44"/>
            </a:xfrm>
            <a:custGeom>
              <a:avLst/>
              <a:gdLst/>
              <a:ahLst/>
              <a:cxnLst>
                <a:cxn ang="0">
                  <a:pos x="0" y="0"/>
                </a:cxn>
                <a:cxn ang="0">
                  <a:pos x="2" y="0"/>
                </a:cxn>
                <a:cxn ang="0">
                  <a:pos x="14" y="4"/>
                </a:cxn>
                <a:cxn ang="0">
                  <a:pos x="19" y="4"/>
                </a:cxn>
                <a:cxn ang="0">
                  <a:pos x="29" y="6"/>
                </a:cxn>
                <a:cxn ang="0">
                  <a:pos x="38" y="8"/>
                </a:cxn>
                <a:cxn ang="0">
                  <a:pos x="50" y="12"/>
                </a:cxn>
                <a:cxn ang="0">
                  <a:pos x="59" y="14"/>
                </a:cxn>
                <a:cxn ang="0">
                  <a:pos x="71" y="16"/>
                </a:cxn>
                <a:cxn ang="0">
                  <a:pos x="82" y="19"/>
                </a:cxn>
                <a:cxn ang="0">
                  <a:pos x="95" y="23"/>
                </a:cxn>
                <a:cxn ang="0">
                  <a:pos x="107" y="27"/>
                </a:cxn>
                <a:cxn ang="0">
                  <a:pos x="118" y="31"/>
                </a:cxn>
                <a:cxn ang="0">
                  <a:pos x="132" y="35"/>
                </a:cxn>
                <a:cxn ang="0">
                  <a:pos x="143" y="38"/>
                </a:cxn>
                <a:cxn ang="0">
                  <a:pos x="151" y="40"/>
                </a:cxn>
                <a:cxn ang="0">
                  <a:pos x="162" y="44"/>
                </a:cxn>
                <a:cxn ang="0">
                  <a:pos x="170" y="48"/>
                </a:cxn>
                <a:cxn ang="0">
                  <a:pos x="179" y="52"/>
                </a:cxn>
                <a:cxn ang="0">
                  <a:pos x="191" y="59"/>
                </a:cxn>
                <a:cxn ang="0">
                  <a:pos x="204" y="67"/>
                </a:cxn>
                <a:cxn ang="0">
                  <a:pos x="211" y="73"/>
                </a:cxn>
                <a:cxn ang="0">
                  <a:pos x="217" y="76"/>
                </a:cxn>
                <a:cxn ang="0">
                  <a:pos x="219" y="80"/>
                </a:cxn>
                <a:cxn ang="0">
                  <a:pos x="223" y="82"/>
                </a:cxn>
                <a:cxn ang="0">
                  <a:pos x="219" y="109"/>
                </a:cxn>
                <a:cxn ang="0">
                  <a:pos x="191" y="105"/>
                </a:cxn>
                <a:cxn ang="0">
                  <a:pos x="191" y="82"/>
                </a:cxn>
                <a:cxn ang="0">
                  <a:pos x="187" y="80"/>
                </a:cxn>
                <a:cxn ang="0">
                  <a:pos x="179" y="76"/>
                </a:cxn>
                <a:cxn ang="0">
                  <a:pos x="171" y="74"/>
                </a:cxn>
                <a:cxn ang="0">
                  <a:pos x="168" y="73"/>
                </a:cxn>
                <a:cxn ang="0">
                  <a:pos x="158" y="69"/>
                </a:cxn>
                <a:cxn ang="0">
                  <a:pos x="152" y="67"/>
                </a:cxn>
                <a:cxn ang="0">
                  <a:pos x="143" y="63"/>
                </a:cxn>
                <a:cxn ang="0">
                  <a:pos x="135" y="59"/>
                </a:cxn>
                <a:cxn ang="0">
                  <a:pos x="126" y="55"/>
                </a:cxn>
                <a:cxn ang="0">
                  <a:pos x="116" y="52"/>
                </a:cxn>
                <a:cxn ang="0">
                  <a:pos x="107" y="48"/>
                </a:cxn>
                <a:cxn ang="0">
                  <a:pos x="97" y="44"/>
                </a:cxn>
                <a:cxn ang="0">
                  <a:pos x="88" y="40"/>
                </a:cxn>
                <a:cxn ang="0">
                  <a:pos x="80" y="38"/>
                </a:cxn>
                <a:cxn ang="0">
                  <a:pos x="71" y="35"/>
                </a:cxn>
                <a:cxn ang="0">
                  <a:pos x="63" y="31"/>
                </a:cxn>
                <a:cxn ang="0">
                  <a:pos x="54" y="27"/>
                </a:cxn>
                <a:cxn ang="0">
                  <a:pos x="46" y="23"/>
                </a:cxn>
                <a:cxn ang="0">
                  <a:pos x="33" y="16"/>
                </a:cxn>
                <a:cxn ang="0">
                  <a:pos x="21" y="12"/>
                </a:cxn>
                <a:cxn ang="0">
                  <a:pos x="12" y="6"/>
                </a:cxn>
                <a:cxn ang="0">
                  <a:pos x="6" y="4"/>
                </a:cxn>
                <a:cxn ang="0">
                  <a:pos x="0" y="0"/>
                </a:cxn>
                <a:cxn ang="0">
                  <a:pos x="0" y="0"/>
                </a:cxn>
              </a:cxnLst>
              <a:rect l="0" t="0" r="r" b="b"/>
              <a:pathLst>
                <a:path w="223" h="109">
                  <a:moveTo>
                    <a:pt x="0" y="0"/>
                  </a:moveTo>
                  <a:lnTo>
                    <a:pt x="2" y="0"/>
                  </a:lnTo>
                  <a:lnTo>
                    <a:pt x="14" y="4"/>
                  </a:lnTo>
                  <a:lnTo>
                    <a:pt x="19" y="4"/>
                  </a:lnTo>
                  <a:lnTo>
                    <a:pt x="29" y="6"/>
                  </a:lnTo>
                  <a:lnTo>
                    <a:pt x="38" y="8"/>
                  </a:lnTo>
                  <a:lnTo>
                    <a:pt x="50" y="12"/>
                  </a:lnTo>
                  <a:lnTo>
                    <a:pt x="59" y="14"/>
                  </a:lnTo>
                  <a:lnTo>
                    <a:pt x="71" y="16"/>
                  </a:lnTo>
                  <a:lnTo>
                    <a:pt x="82" y="19"/>
                  </a:lnTo>
                  <a:lnTo>
                    <a:pt x="95" y="23"/>
                  </a:lnTo>
                  <a:lnTo>
                    <a:pt x="107" y="27"/>
                  </a:lnTo>
                  <a:lnTo>
                    <a:pt x="118" y="31"/>
                  </a:lnTo>
                  <a:lnTo>
                    <a:pt x="132" y="35"/>
                  </a:lnTo>
                  <a:lnTo>
                    <a:pt x="143" y="38"/>
                  </a:lnTo>
                  <a:lnTo>
                    <a:pt x="151" y="40"/>
                  </a:lnTo>
                  <a:lnTo>
                    <a:pt x="162" y="44"/>
                  </a:lnTo>
                  <a:lnTo>
                    <a:pt x="170" y="48"/>
                  </a:lnTo>
                  <a:lnTo>
                    <a:pt x="179" y="52"/>
                  </a:lnTo>
                  <a:lnTo>
                    <a:pt x="191" y="59"/>
                  </a:lnTo>
                  <a:lnTo>
                    <a:pt x="204" y="67"/>
                  </a:lnTo>
                  <a:lnTo>
                    <a:pt x="211" y="73"/>
                  </a:lnTo>
                  <a:lnTo>
                    <a:pt x="217" y="76"/>
                  </a:lnTo>
                  <a:lnTo>
                    <a:pt x="219" y="80"/>
                  </a:lnTo>
                  <a:lnTo>
                    <a:pt x="223" y="82"/>
                  </a:lnTo>
                  <a:lnTo>
                    <a:pt x="219" y="109"/>
                  </a:lnTo>
                  <a:lnTo>
                    <a:pt x="191" y="105"/>
                  </a:lnTo>
                  <a:lnTo>
                    <a:pt x="191" y="82"/>
                  </a:lnTo>
                  <a:lnTo>
                    <a:pt x="187" y="80"/>
                  </a:lnTo>
                  <a:lnTo>
                    <a:pt x="179" y="76"/>
                  </a:lnTo>
                  <a:lnTo>
                    <a:pt x="171" y="74"/>
                  </a:lnTo>
                  <a:lnTo>
                    <a:pt x="168" y="73"/>
                  </a:lnTo>
                  <a:lnTo>
                    <a:pt x="158" y="69"/>
                  </a:lnTo>
                  <a:lnTo>
                    <a:pt x="152" y="67"/>
                  </a:lnTo>
                  <a:lnTo>
                    <a:pt x="143" y="63"/>
                  </a:lnTo>
                  <a:lnTo>
                    <a:pt x="135" y="59"/>
                  </a:lnTo>
                  <a:lnTo>
                    <a:pt x="126" y="55"/>
                  </a:lnTo>
                  <a:lnTo>
                    <a:pt x="116" y="52"/>
                  </a:lnTo>
                  <a:lnTo>
                    <a:pt x="107" y="48"/>
                  </a:lnTo>
                  <a:lnTo>
                    <a:pt x="97" y="44"/>
                  </a:lnTo>
                  <a:lnTo>
                    <a:pt x="88" y="40"/>
                  </a:lnTo>
                  <a:lnTo>
                    <a:pt x="80" y="38"/>
                  </a:lnTo>
                  <a:lnTo>
                    <a:pt x="71" y="35"/>
                  </a:lnTo>
                  <a:lnTo>
                    <a:pt x="63" y="31"/>
                  </a:lnTo>
                  <a:lnTo>
                    <a:pt x="54" y="27"/>
                  </a:lnTo>
                  <a:lnTo>
                    <a:pt x="46" y="23"/>
                  </a:lnTo>
                  <a:lnTo>
                    <a:pt x="33" y="16"/>
                  </a:lnTo>
                  <a:lnTo>
                    <a:pt x="21" y="12"/>
                  </a:lnTo>
                  <a:lnTo>
                    <a:pt x="12" y="6"/>
                  </a:lnTo>
                  <a:lnTo>
                    <a:pt x="6" y="4"/>
                  </a:lnTo>
                  <a:lnTo>
                    <a:pt x="0" y="0"/>
                  </a:lnTo>
                  <a:lnTo>
                    <a:pt x="0" y="0"/>
                  </a:lnTo>
                  <a:close/>
                </a:path>
              </a:pathLst>
            </a:custGeom>
            <a:solidFill>
              <a:srgbClr val="B8B8D9"/>
            </a:solidFill>
            <a:ln w="9525">
              <a:noFill/>
              <a:round/>
            </a:ln>
          </p:spPr>
          <p:txBody>
            <a:bodyPr/>
            <a:lstStyle/>
            <a:p>
              <a:endParaRPr lang="en-US"/>
            </a:p>
          </p:txBody>
        </p:sp>
        <p:sp>
          <p:nvSpPr>
            <p:cNvPr id="607337" name="Freeform 105"/>
            <p:cNvSpPr/>
            <p:nvPr/>
          </p:nvSpPr>
          <p:spPr bwMode="auto">
            <a:xfrm>
              <a:off x="3820" y="2616"/>
              <a:ext cx="153" cy="64"/>
            </a:xfrm>
            <a:custGeom>
              <a:avLst/>
              <a:gdLst/>
              <a:ahLst/>
              <a:cxnLst>
                <a:cxn ang="0">
                  <a:pos x="371" y="26"/>
                </a:cxn>
                <a:cxn ang="0">
                  <a:pos x="354" y="26"/>
                </a:cxn>
                <a:cxn ang="0">
                  <a:pos x="339" y="28"/>
                </a:cxn>
                <a:cxn ang="0">
                  <a:pos x="318" y="30"/>
                </a:cxn>
                <a:cxn ang="0">
                  <a:pos x="293" y="34"/>
                </a:cxn>
                <a:cxn ang="0">
                  <a:pos x="267" y="38"/>
                </a:cxn>
                <a:cxn ang="0">
                  <a:pos x="240" y="45"/>
                </a:cxn>
                <a:cxn ang="0">
                  <a:pos x="211" y="55"/>
                </a:cxn>
                <a:cxn ang="0">
                  <a:pos x="181" y="62"/>
                </a:cxn>
                <a:cxn ang="0">
                  <a:pos x="152" y="74"/>
                </a:cxn>
                <a:cxn ang="0">
                  <a:pos x="126" y="83"/>
                </a:cxn>
                <a:cxn ang="0">
                  <a:pos x="101" y="95"/>
                </a:cxn>
                <a:cxn ang="0">
                  <a:pos x="82" y="102"/>
                </a:cxn>
                <a:cxn ang="0">
                  <a:pos x="65" y="110"/>
                </a:cxn>
                <a:cxn ang="0">
                  <a:pos x="25" y="158"/>
                </a:cxn>
                <a:cxn ang="0">
                  <a:pos x="12" y="91"/>
                </a:cxn>
                <a:cxn ang="0">
                  <a:pos x="17" y="85"/>
                </a:cxn>
                <a:cxn ang="0">
                  <a:pos x="27" y="80"/>
                </a:cxn>
                <a:cxn ang="0">
                  <a:pos x="40" y="72"/>
                </a:cxn>
                <a:cxn ang="0">
                  <a:pos x="56" y="62"/>
                </a:cxn>
                <a:cxn ang="0">
                  <a:pos x="76" y="55"/>
                </a:cxn>
                <a:cxn ang="0">
                  <a:pos x="99" y="45"/>
                </a:cxn>
                <a:cxn ang="0">
                  <a:pos x="128" y="38"/>
                </a:cxn>
                <a:cxn ang="0">
                  <a:pos x="158" y="26"/>
                </a:cxn>
                <a:cxn ang="0">
                  <a:pos x="190" y="21"/>
                </a:cxn>
                <a:cxn ang="0">
                  <a:pos x="223" y="13"/>
                </a:cxn>
                <a:cxn ang="0">
                  <a:pos x="253" y="9"/>
                </a:cxn>
                <a:cxn ang="0">
                  <a:pos x="280" y="4"/>
                </a:cxn>
                <a:cxn ang="0">
                  <a:pos x="301" y="2"/>
                </a:cxn>
                <a:cxn ang="0">
                  <a:pos x="316" y="0"/>
                </a:cxn>
                <a:cxn ang="0">
                  <a:pos x="322" y="0"/>
                </a:cxn>
                <a:cxn ang="0">
                  <a:pos x="375" y="26"/>
                </a:cxn>
              </a:cxnLst>
              <a:rect l="0" t="0" r="r" b="b"/>
              <a:pathLst>
                <a:path w="375" h="158">
                  <a:moveTo>
                    <a:pt x="375" y="26"/>
                  </a:moveTo>
                  <a:lnTo>
                    <a:pt x="371" y="26"/>
                  </a:lnTo>
                  <a:lnTo>
                    <a:pt x="362" y="26"/>
                  </a:lnTo>
                  <a:lnTo>
                    <a:pt x="354" y="26"/>
                  </a:lnTo>
                  <a:lnTo>
                    <a:pt x="348" y="26"/>
                  </a:lnTo>
                  <a:lnTo>
                    <a:pt x="339" y="28"/>
                  </a:lnTo>
                  <a:lnTo>
                    <a:pt x="329" y="30"/>
                  </a:lnTo>
                  <a:lnTo>
                    <a:pt x="318" y="30"/>
                  </a:lnTo>
                  <a:lnTo>
                    <a:pt x="306" y="32"/>
                  </a:lnTo>
                  <a:lnTo>
                    <a:pt x="293" y="34"/>
                  </a:lnTo>
                  <a:lnTo>
                    <a:pt x="282" y="36"/>
                  </a:lnTo>
                  <a:lnTo>
                    <a:pt x="267" y="38"/>
                  </a:lnTo>
                  <a:lnTo>
                    <a:pt x="255" y="42"/>
                  </a:lnTo>
                  <a:lnTo>
                    <a:pt x="240" y="45"/>
                  </a:lnTo>
                  <a:lnTo>
                    <a:pt x="227" y="49"/>
                  </a:lnTo>
                  <a:lnTo>
                    <a:pt x="211" y="55"/>
                  </a:lnTo>
                  <a:lnTo>
                    <a:pt x="196" y="59"/>
                  </a:lnTo>
                  <a:lnTo>
                    <a:pt x="181" y="62"/>
                  </a:lnTo>
                  <a:lnTo>
                    <a:pt x="166" y="70"/>
                  </a:lnTo>
                  <a:lnTo>
                    <a:pt x="152" y="74"/>
                  </a:lnTo>
                  <a:lnTo>
                    <a:pt x="139" y="80"/>
                  </a:lnTo>
                  <a:lnTo>
                    <a:pt x="126" y="83"/>
                  </a:lnTo>
                  <a:lnTo>
                    <a:pt x="114" y="91"/>
                  </a:lnTo>
                  <a:lnTo>
                    <a:pt x="101" y="95"/>
                  </a:lnTo>
                  <a:lnTo>
                    <a:pt x="92" y="99"/>
                  </a:lnTo>
                  <a:lnTo>
                    <a:pt x="82" y="102"/>
                  </a:lnTo>
                  <a:lnTo>
                    <a:pt x="76" y="106"/>
                  </a:lnTo>
                  <a:lnTo>
                    <a:pt x="65" y="110"/>
                  </a:lnTo>
                  <a:lnTo>
                    <a:pt x="61" y="114"/>
                  </a:lnTo>
                  <a:lnTo>
                    <a:pt x="25" y="158"/>
                  </a:lnTo>
                  <a:lnTo>
                    <a:pt x="0" y="148"/>
                  </a:lnTo>
                  <a:lnTo>
                    <a:pt x="12" y="91"/>
                  </a:lnTo>
                  <a:lnTo>
                    <a:pt x="14" y="89"/>
                  </a:lnTo>
                  <a:lnTo>
                    <a:pt x="17" y="85"/>
                  </a:lnTo>
                  <a:lnTo>
                    <a:pt x="21" y="82"/>
                  </a:lnTo>
                  <a:lnTo>
                    <a:pt x="27" y="80"/>
                  </a:lnTo>
                  <a:lnTo>
                    <a:pt x="33" y="74"/>
                  </a:lnTo>
                  <a:lnTo>
                    <a:pt x="40" y="72"/>
                  </a:lnTo>
                  <a:lnTo>
                    <a:pt x="46" y="66"/>
                  </a:lnTo>
                  <a:lnTo>
                    <a:pt x="56" y="62"/>
                  </a:lnTo>
                  <a:lnTo>
                    <a:pt x="65" y="59"/>
                  </a:lnTo>
                  <a:lnTo>
                    <a:pt x="76" y="55"/>
                  </a:lnTo>
                  <a:lnTo>
                    <a:pt x="86" y="49"/>
                  </a:lnTo>
                  <a:lnTo>
                    <a:pt x="99" y="45"/>
                  </a:lnTo>
                  <a:lnTo>
                    <a:pt x="113" y="42"/>
                  </a:lnTo>
                  <a:lnTo>
                    <a:pt x="128" y="38"/>
                  </a:lnTo>
                  <a:lnTo>
                    <a:pt x="143" y="32"/>
                  </a:lnTo>
                  <a:lnTo>
                    <a:pt x="158" y="26"/>
                  </a:lnTo>
                  <a:lnTo>
                    <a:pt x="173" y="23"/>
                  </a:lnTo>
                  <a:lnTo>
                    <a:pt x="190" y="21"/>
                  </a:lnTo>
                  <a:lnTo>
                    <a:pt x="206" y="17"/>
                  </a:lnTo>
                  <a:lnTo>
                    <a:pt x="223" y="13"/>
                  </a:lnTo>
                  <a:lnTo>
                    <a:pt x="238" y="9"/>
                  </a:lnTo>
                  <a:lnTo>
                    <a:pt x="253" y="9"/>
                  </a:lnTo>
                  <a:lnTo>
                    <a:pt x="267" y="5"/>
                  </a:lnTo>
                  <a:lnTo>
                    <a:pt x="280" y="4"/>
                  </a:lnTo>
                  <a:lnTo>
                    <a:pt x="291" y="2"/>
                  </a:lnTo>
                  <a:lnTo>
                    <a:pt x="301" y="2"/>
                  </a:lnTo>
                  <a:lnTo>
                    <a:pt x="308" y="0"/>
                  </a:lnTo>
                  <a:lnTo>
                    <a:pt x="316" y="0"/>
                  </a:lnTo>
                  <a:lnTo>
                    <a:pt x="320" y="0"/>
                  </a:lnTo>
                  <a:lnTo>
                    <a:pt x="322" y="0"/>
                  </a:lnTo>
                  <a:lnTo>
                    <a:pt x="375" y="26"/>
                  </a:lnTo>
                  <a:lnTo>
                    <a:pt x="375" y="26"/>
                  </a:lnTo>
                  <a:close/>
                </a:path>
              </a:pathLst>
            </a:custGeom>
            <a:solidFill>
              <a:srgbClr val="B8B8D9"/>
            </a:solidFill>
            <a:ln w="9525">
              <a:noFill/>
              <a:round/>
            </a:ln>
          </p:spPr>
          <p:txBody>
            <a:bodyPr/>
            <a:lstStyle/>
            <a:p>
              <a:endParaRPr lang="en-US"/>
            </a:p>
          </p:txBody>
        </p:sp>
        <p:sp>
          <p:nvSpPr>
            <p:cNvPr id="607338" name="Freeform 106"/>
            <p:cNvSpPr/>
            <p:nvPr/>
          </p:nvSpPr>
          <p:spPr bwMode="auto">
            <a:xfrm>
              <a:off x="4003" y="2618"/>
              <a:ext cx="106" cy="70"/>
            </a:xfrm>
            <a:custGeom>
              <a:avLst/>
              <a:gdLst/>
              <a:ahLst/>
              <a:cxnLst>
                <a:cxn ang="0">
                  <a:pos x="6" y="0"/>
                </a:cxn>
                <a:cxn ang="0">
                  <a:pos x="23" y="0"/>
                </a:cxn>
                <a:cxn ang="0">
                  <a:pos x="42" y="4"/>
                </a:cxn>
                <a:cxn ang="0">
                  <a:pos x="63" y="14"/>
                </a:cxn>
                <a:cxn ang="0">
                  <a:pos x="86" y="21"/>
                </a:cxn>
                <a:cxn ang="0">
                  <a:pos x="108" y="29"/>
                </a:cxn>
                <a:cxn ang="0">
                  <a:pos x="131" y="40"/>
                </a:cxn>
                <a:cxn ang="0">
                  <a:pos x="156" y="50"/>
                </a:cxn>
                <a:cxn ang="0">
                  <a:pos x="181" y="61"/>
                </a:cxn>
                <a:cxn ang="0">
                  <a:pos x="202" y="71"/>
                </a:cxn>
                <a:cxn ang="0">
                  <a:pos x="219" y="82"/>
                </a:cxn>
                <a:cxn ang="0">
                  <a:pos x="234" y="90"/>
                </a:cxn>
                <a:cxn ang="0">
                  <a:pos x="247" y="101"/>
                </a:cxn>
                <a:cxn ang="0">
                  <a:pos x="259" y="111"/>
                </a:cxn>
                <a:cxn ang="0">
                  <a:pos x="261" y="158"/>
                </a:cxn>
                <a:cxn ang="0">
                  <a:pos x="236" y="166"/>
                </a:cxn>
                <a:cxn ang="0">
                  <a:pos x="221" y="147"/>
                </a:cxn>
                <a:cxn ang="0">
                  <a:pos x="215" y="130"/>
                </a:cxn>
                <a:cxn ang="0">
                  <a:pos x="200" y="118"/>
                </a:cxn>
                <a:cxn ang="0">
                  <a:pos x="186" y="107"/>
                </a:cxn>
                <a:cxn ang="0">
                  <a:pos x="169" y="97"/>
                </a:cxn>
                <a:cxn ang="0">
                  <a:pos x="150" y="84"/>
                </a:cxn>
                <a:cxn ang="0">
                  <a:pos x="131" y="73"/>
                </a:cxn>
                <a:cxn ang="0">
                  <a:pos x="110" y="59"/>
                </a:cxn>
                <a:cxn ang="0">
                  <a:pos x="89" y="46"/>
                </a:cxn>
                <a:cxn ang="0">
                  <a:pos x="70" y="35"/>
                </a:cxn>
                <a:cxn ang="0">
                  <a:pos x="51" y="25"/>
                </a:cxn>
                <a:cxn ang="0">
                  <a:pos x="36" y="18"/>
                </a:cxn>
                <a:cxn ang="0">
                  <a:pos x="23" y="8"/>
                </a:cxn>
                <a:cxn ang="0">
                  <a:pos x="10" y="4"/>
                </a:cxn>
                <a:cxn ang="0">
                  <a:pos x="2" y="0"/>
                </a:cxn>
                <a:cxn ang="0">
                  <a:pos x="0" y="0"/>
                </a:cxn>
              </a:cxnLst>
              <a:rect l="0" t="0" r="r" b="b"/>
              <a:pathLst>
                <a:path w="261" h="172">
                  <a:moveTo>
                    <a:pt x="0" y="0"/>
                  </a:moveTo>
                  <a:lnTo>
                    <a:pt x="6" y="0"/>
                  </a:lnTo>
                  <a:lnTo>
                    <a:pt x="13" y="0"/>
                  </a:lnTo>
                  <a:lnTo>
                    <a:pt x="23" y="0"/>
                  </a:lnTo>
                  <a:lnTo>
                    <a:pt x="34" y="4"/>
                  </a:lnTo>
                  <a:lnTo>
                    <a:pt x="42" y="4"/>
                  </a:lnTo>
                  <a:lnTo>
                    <a:pt x="51" y="8"/>
                  </a:lnTo>
                  <a:lnTo>
                    <a:pt x="63" y="14"/>
                  </a:lnTo>
                  <a:lnTo>
                    <a:pt x="74" y="18"/>
                  </a:lnTo>
                  <a:lnTo>
                    <a:pt x="86" y="21"/>
                  </a:lnTo>
                  <a:lnTo>
                    <a:pt x="97" y="25"/>
                  </a:lnTo>
                  <a:lnTo>
                    <a:pt x="108" y="29"/>
                  </a:lnTo>
                  <a:lnTo>
                    <a:pt x="120" y="35"/>
                  </a:lnTo>
                  <a:lnTo>
                    <a:pt x="131" y="40"/>
                  </a:lnTo>
                  <a:lnTo>
                    <a:pt x="143" y="44"/>
                  </a:lnTo>
                  <a:lnTo>
                    <a:pt x="156" y="50"/>
                  </a:lnTo>
                  <a:lnTo>
                    <a:pt x="169" y="57"/>
                  </a:lnTo>
                  <a:lnTo>
                    <a:pt x="181" y="61"/>
                  </a:lnTo>
                  <a:lnTo>
                    <a:pt x="192" y="67"/>
                  </a:lnTo>
                  <a:lnTo>
                    <a:pt x="202" y="71"/>
                  </a:lnTo>
                  <a:lnTo>
                    <a:pt x="211" y="78"/>
                  </a:lnTo>
                  <a:lnTo>
                    <a:pt x="219" y="82"/>
                  </a:lnTo>
                  <a:lnTo>
                    <a:pt x="228" y="86"/>
                  </a:lnTo>
                  <a:lnTo>
                    <a:pt x="234" y="90"/>
                  </a:lnTo>
                  <a:lnTo>
                    <a:pt x="240" y="96"/>
                  </a:lnTo>
                  <a:lnTo>
                    <a:pt x="247" y="101"/>
                  </a:lnTo>
                  <a:lnTo>
                    <a:pt x="255" y="109"/>
                  </a:lnTo>
                  <a:lnTo>
                    <a:pt x="259" y="111"/>
                  </a:lnTo>
                  <a:lnTo>
                    <a:pt x="261" y="115"/>
                  </a:lnTo>
                  <a:lnTo>
                    <a:pt x="261" y="158"/>
                  </a:lnTo>
                  <a:lnTo>
                    <a:pt x="240" y="172"/>
                  </a:lnTo>
                  <a:lnTo>
                    <a:pt x="236" y="166"/>
                  </a:lnTo>
                  <a:lnTo>
                    <a:pt x="228" y="158"/>
                  </a:lnTo>
                  <a:lnTo>
                    <a:pt x="221" y="147"/>
                  </a:lnTo>
                  <a:lnTo>
                    <a:pt x="219" y="137"/>
                  </a:lnTo>
                  <a:lnTo>
                    <a:pt x="215" y="130"/>
                  </a:lnTo>
                  <a:lnTo>
                    <a:pt x="207" y="122"/>
                  </a:lnTo>
                  <a:lnTo>
                    <a:pt x="200" y="118"/>
                  </a:lnTo>
                  <a:lnTo>
                    <a:pt x="196" y="113"/>
                  </a:lnTo>
                  <a:lnTo>
                    <a:pt x="186" y="107"/>
                  </a:lnTo>
                  <a:lnTo>
                    <a:pt x="179" y="103"/>
                  </a:lnTo>
                  <a:lnTo>
                    <a:pt x="169" y="97"/>
                  </a:lnTo>
                  <a:lnTo>
                    <a:pt x="160" y="90"/>
                  </a:lnTo>
                  <a:lnTo>
                    <a:pt x="150" y="84"/>
                  </a:lnTo>
                  <a:lnTo>
                    <a:pt x="143" y="78"/>
                  </a:lnTo>
                  <a:lnTo>
                    <a:pt x="131" y="73"/>
                  </a:lnTo>
                  <a:lnTo>
                    <a:pt x="122" y="65"/>
                  </a:lnTo>
                  <a:lnTo>
                    <a:pt x="110" y="59"/>
                  </a:lnTo>
                  <a:lnTo>
                    <a:pt x="103" y="54"/>
                  </a:lnTo>
                  <a:lnTo>
                    <a:pt x="89" y="46"/>
                  </a:lnTo>
                  <a:lnTo>
                    <a:pt x="80" y="40"/>
                  </a:lnTo>
                  <a:lnTo>
                    <a:pt x="70" y="35"/>
                  </a:lnTo>
                  <a:lnTo>
                    <a:pt x="63" y="29"/>
                  </a:lnTo>
                  <a:lnTo>
                    <a:pt x="51" y="25"/>
                  </a:lnTo>
                  <a:lnTo>
                    <a:pt x="44" y="21"/>
                  </a:lnTo>
                  <a:lnTo>
                    <a:pt x="36" y="18"/>
                  </a:lnTo>
                  <a:lnTo>
                    <a:pt x="31" y="14"/>
                  </a:lnTo>
                  <a:lnTo>
                    <a:pt x="23" y="8"/>
                  </a:lnTo>
                  <a:lnTo>
                    <a:pt x="15" y="6"/>
                  </a:lnTo>
                  <a:lnTo>
                    <a:pt x="10" y="4"/>
                  </a:lnTo>
                  <a:lnTo>
                    <a:pt x="6" y="2"/>
                  </a:lnTo>
                  <a:lnTo>
                    <a:pt x="2" y="0"/>
                  </a:lnTo>
                  <a:lnTo>
                    <a:pt x="0" y="0"/>
                  </a:lnTo>
                  <a:lnTo>
                    <a:pt x="0" y="0"/>
                  </a:lnTo>
                  <a:close/>
                </a:path>
              </a:pathLst>
            </a:custGeom>
            <a:solidFill>
              <a:srgbClr val="B8B8D9"/>
            </a:solidFill>
            <a:ln w="9525">
              <a:noFill/>
              <a:round/>
            </a:ln>
          </p:spPr>
          <p:txBody>
            <a:bodyPr/>
            <a:lstStyle/>
            <a:p>
              <a:endParaRPr lang="en-US"/>
            </a:p>
          </p:txBody>
        </p:sp>
        <p:sp>
          <p:nvSpPr>
            <p:cNvPr id="607339" name="Freeform 107"/>
            <p:cNvSpPr/>
            <p:nvPr/>
          </p:nvSpPr>
          <p:spPr bwMode="auto">
            <a:xfrm>
              <a:off x="4624" y="2623"/>
              <a:ext cx="149" cy="91"/>
            </a:xfrm>
            <a:custGeom>
              <a:avLst/>
              <a:gdLst/>
              <a:ahLst/>
              <a:cxnLst>
                <a:cxn ang="0">
                  <a:pos x="0" y="0"/>
                </a:cxn>
                <a:cxn ang="0">
                  <a:pos x="4" y="0"/>
                </a:cxn>
                <a:cxn ang="0">
                  <a:pos x="11" y="2"/>
                </a:cxn>
                <a:cxn ang="0">
                  <a:pos x="21" y="5"/>
                </a:cxn>
                <a:cxn ang="0">
                  <a:pos x="30" y="7"/>
                </a:cxn>
                <a:cxn ang="0">
                  <a:pos x="42" y="11"/>
                </a:cxn>
                <a:cxn ang="0">
                  <a:pos x="57" y="17"/>
                </a:cxn>
                <a:cxn ang="0">
                  <a:pos x="72" y="23"/>
                </a:cxn>
                <a:cxn ang="0">
                  <a:pos x="87" y="28"/>
                </a:cxn>
                <a:cxn ang="0">
                  <a:pos x="104" y="36"/>
                </a:cxn>
                <a:cxn ang="0">
                  <a:pos x="122" y="42"/>
                </a:cxn>
                <a:cxn ang="0">
                  <a:pos x="141" y="49"/>
                </a:cxn>
                <a:cxn ang="0">
                  <a:pos x="158" y="55"/>
                </a:cxn>
                <a:cxn ang="0">
                  <a:pos x="177" y="64"/>
                </a:cxn>
                <a:cxn ang="0">
                  <a:pos x="194" y="72"/>
                </a:cxn>
                <a:cxn ang="0">
                  <a:pos x="211" y="80"/>
                </a:cxn>
                <a:cxn ang="0">
                  <a:pos x="226" y="85"/>
                </a:cxn>
                <a:cxn ang="0">
                  <a:pos x="241" y="93"/>
                </a:cxn>
                <a:cxn ang="0">
                  <a:pos x="253" y="101"/>
                </a:cxn>
                <a:cxn ang="0">
                  <a:pos x="268" y="108"/>
                </a:cxn>
                <a:cxn ang="0">
                  <a:pos x="279" y="116"/>
                </a:cxn>
                <a:cxn ang="0">
                  <a:pos x="293" y="121"/>
                </a:cxn>
                <a:cxn ang="0">
                  <a:pos x="302" y="129"/>
                </a:cxn>
                <a:cxn ang="0">
                  <a:pos x="314" y="135"/>
                </a:cxn>
                <a:cxn ang="0">
                  <a:pos x="321" y="140"/>
                </a:cxn>
                <a:cxn ang="0">
                  <a:pos x="329" y="144"/>
                </a:cxn>
                <a:cxn ang="0">
                  <a:pos x="335" y="148"/>
                </a:cxn>
                <a:cxn ang="0">
                  <a:pos x="340" y="152"/>
                </a:cxn>
                <a:cxn ang="0">
                  <a:pos x="346" y="158"/>
                </a:cxn>
                <a:cxn ang="0">
                  <a:pos x="352" y="161"/>
                </a:cxn>
                <a:cxn ang="0">
                  <a:pos x="363" y="205"/>
                </a:cxn>
                <a:cxn ang="0">
                  <a:pos x="329" y="220"/>
                </a:cxn>
                <a:cxn ang="0">
                  <a:pos x="300" y="161"/>
                </a:cxn>
                <a:cxn ang="0">
                  <a:pos x="0" y="0"/>
                </a:cxn>
                <a:cxn ang="0">
                  <a:pos x="0" y="0"/>
                </a:cxn>
              </a:cxnLst>
              <a:rect l="0" t="0" r="r" b="b"/>
              <a:pathLst>
                <a:path w="363" h="220">
                  <a:moveTo>
                    <a:pt x="0" y="0"/>
                  </a:moveTo>
                  <a:lnTo>
                    <a:pt x="4" y="0"/>
                  </a:lnTo>
                  <a:lnTo>
                    <a:pt x="11" y="2"/>
                  </a:lnTo>
                  <a:lnTo>
                    <a:pt x="21" y="5"/>
                  </a:lnTo>
                  <a:lnTo>
                    <a:pt x="30" y="7"/>
                  </a:lnTo>
                  <a:lnTo>
                    <a:pt x="42" y="11"/>
                  </a:lnTo>
                  <a:lnTo>
                    <a:pt x="57" y="17"/>
                  </a:lnTo>
                  <a:lnTo>
                    <a:pt x="72" y="23"/>
                  </a:lnTo>
                  <a:lnTo>
                    <a:pt x="87" y="28"/>
                  </a:lnTo>
                  <a:lnTo>
                    <a:pt x="104" y="36"/>
                  </a:lnTo>
                  <a:lnTo>
                    <a:pt x="122" y="42"/>
                  </a:lnTo>
                  <a:lnTo>
                    <a:pt x="141" y="49"/>
                  </a:lnTo>
                  <a:lnTo>
                    <a:pt x="158" y="55"/>
                  </a:lnTo>
                  <a:lnTo>
                    <a:pt x="177" y="64"/>
                  </a:lnTo>
                  <a:lnTo>
                    <a:pt x="194" y="72"/>
                  </a:lnTo>
                  <a:lnTo>
                    <a:pt x="211" y="80"/>
                  </a:lnTo>
                  <a:lnTo>
                    <a:pt x="226" y="85"/>
                  </a:lnTo>
                  <a:lnTo>
                    <a:pt x="241" y="93"/>
                  </a:lnTo>
                  <a:lnTo>
                    <a:pt x="253" y="101"/>
                  </a:lnTo>
                  <a:lnTo>
                    <a:pt x="268" y="108"/>
                  </a:lnTo>
                  <a:lnTo>
                    <a:pt x="279" y="116"/>
                  </a:lnTo>
                  <a:lnTo>
                    <a:pt x="293" y="121"/>
                  </a:lnTo>
                  <a:lnTo>
                    <a:pt x="302" y="129"/>
                  </a:lnTo>
                  <a:lnTo>
                    <a:pt x="314" y="135"/>
                  </a:lnTo>
                  <a:lnTo>
                    <a:pt x="321" y="140"/>
                  </a:lnTo>
                  <a:lnTo>
                    <a:pt x="329" y="144"/>
                  </a:lnTo>
                  <a:lnTo>
                    <a:pt x="335" y="148"/>
                  </a:lnTo>
                  <a:lnTo>
                    <a:pt x="340" y="152"/>
                  </a:lnTo>
                  <a:lnTo>
                    <a:pt x="346" y="158"/>
                  </a:lnTo>
                  <a:lnTo>
                    <a:pt x="352" y="161"/>
                  </a:lnTo>
                  <a:lnTo>
                    <a:pt x="363" y="205"/>
                  </a:lnTo>
                  <a:lnTo>
                    <a:pt x="329" y="220"/>
                  </a:lnTo>
                  <a:lnTo>
                    <a:pt x="300" y="161"/>
                  </a:lnTo>
                  <a:lnTo>
                    <a:pt x="0" y="0"/>
                  </a:lnTo>
                  <a:lnTo>
                    <a:pt x="0" y="0"/>
                  </a:lnTo>
                  <a:close/>
                </a:path>
              </a:pathLst>
            </a:custGeom>
            <a:solidFill>
              <a:srgbClr val="B8B8D9"/>
            </a:solidFill>
            <a:ln w="9525">
              <a:noFill/>
              <a:round/>
            </a:ln>
          </p:spPr>
          <p:txBody>
            <a:bodyPr/>
            <a:lstStyle/>
            <a:p>
              <a:endParaRPr lang="en-US"/>
            </a:p>
          </p:txBody>
        </p:sp>
        <p:sp>
          <p:nvSpPr>
            <p:cNvPr id="607340" name="Freeform 108"/>
            <p:cNvSpPr/>
            <p:nvPr/>
          </p:nvSpPr>
          <p:spPr bwMode="auto">
            <a:xfrm>
              <a:off x="4462" y="2586"/>
              <a:ext cx="122" cy="23"/>
            </a:xfrm>
            <a:custGeom>
              <a:avLst/>
              <a:gdLst/>
              <a:ahLst/>
              <a:cxnLst>
                <a:cxn ang="0">
                  <a:pos x="298" y="38"/>
                </a:cxn>
                <a:cxn ang="0">
                  <a:pos x="269" y="59"/>
                </a:cxn>
                <a:cxn ang="0">
                  <a:pos x="266" y="57"/>
                </a:cxn>
                <a:cxn ang="0">
                  <a:pos x="258" y="53"/>
                </a:cxn>
                <a:cxn ang="0">
                  <a:pos x="250" y="51"/>
                </a:cxn>
                <a:cxn ang="0">
                  <a:pos x="243" y="49"/>
                </a:cxn>
                <a:cxn ang="0">
                  <a:pos x="235" y="47"/>
                </a:cxn>
                <a:cxn ang="0">
                  <a:pos x="228" y="45"/>
                </a:cxn>
                <a:cxn ang="0">
                  <a:pos x="218" y="41"/>
                </a:cxn>
                <a:cxn ang="0">
                  <a:pos x="207" y="40"/>
                </a:cxn>
                <a:cxn ang="0">
                  <a:pos x="195" y="36"/>
                </a:cxn>
                <a:cxn ang="0">
                  <a:pos x="186" y="34"/>
                </a:cxn>
                <a:cxn ang="0">
                  <a:pos x="173" y="30"/>
                </a:cxn>
                <a:cxn ang="0">
                  <a:pos x="161" y="28"/>
                </a:cxn>
                <a:cxn ang="0">
                  <a:pos x="148" y="26"/>
                </a:cxn>
                <a:cxn ang="0">
                  <a:pos x="136" y="26"/>
                </a:cxn>
                <a:cxn ang="0">
                  <a:pos x="121" y="22"/>
                </a:cxn>
                <a:cxn ang="0">
                  <a:pos x="110" y="22"/>
                </a:cxn>
                <a:cxn ang="0">
                  <a:pos x="96" y="22"/>
                </a:cxn>
                <a:cxn ang="0">
                  <a:pos x="85" y="22"/>
                </a:cxn>
                <a:cxn ang="0">
                  <a:pos x="74" y="22"/>
                </a:cxn>
                <a:cxn ang="0">
                  <a:pos x="60" y="22"/>
                </a:cxn>
                <a:cxn ang="0">
                  <a:pos x="51" y="22"/>
                </a:cxn>
                <a:cxn ang="0">
                  <a:pos x="41" y="24"/>
                </a:cxn>
                <a:cxn ang="0">
                  <a:pos x="32" y="24"/>
                </a:cxn>
                <a:cxn ang="0">
                  <a:pos x="24" y="24"/>
                </a:cxn>
                <a:cxn ang="0">
                  <a:pos x="17" y="24"/>
                </a:cxn>
                <a:cxn ang="0">
                  <a:pos x="11" y="26"/>
                </a:cxn>
                <a:cxn ang="0">
                  <a:pos x="1" y="26"/>
                </a:cxn>
                <a:cxn ang="0">
                  <a:pos x="0" y="28"/>
                </a:cxn>
                <a:cxn ang="0">
                  <a:pos x="0" y="15"/>
                </a:cxn>
                <a:cxn ang="0">
                  <a:pos x="36" y="0"/>
                </a:cxn>
                <a:cxn ang="0">
                  <a:pos x="36" y="0"/>
                </a:cxn>
                <a:cxn ang="0">
                  <a:pos x="45" y="0"/>
                </a:cxn>
                <a:cxn ang="0">
                  <a:pos x="49" y="0"/>
                </a:cxn>
                <a:cxn ang="0">
                  <a:pos x="57" y="0"/>
                </a:cxn>
                <a:cxn ang="0">
                  <a:pos x="62" y="0"/>
                </a:cxn>
                <a:cxn ang="0">
                  <a:pos x="72" y="1"/>
                </a:cxn>
                <a:cxn ang="0">
                  <a:pos x="79" y="1"/>
                </a:cxn>
                <a:cxn ang="0">
                  <a:pos x="89" y="1"/>
                </a:cxn>
                <a:cxn ang="0">
                  <a:pos x="98" y="3"/>
                </a:cxn>
                <a:cxn ang="0">
                  <a:pos x="110" y="3"/>
                </a:cxn>
                <a:cxn ang="0">
                  <a:pos x="121" y="3"/>
                </a:cxn>
                <a:cxn ang="0">
                  <a:pos x="133" y="7"/>
                </a:cxn>
                <a:cxn ang="0">
                  <a:pos x="144" y="7"/>
                </a:cxn>
                <a:cxn ang="0">
                  <a:pos x="157" y="11"/>
                </a:cxn>
                <a:cxn ang="0">
                  <a:pos x="169" y="11"/>
                </a:cxn>
                <a:cxn ang="0">
                  <a:pos x="182" y="13"/>
                </a:cxn>
                <a:cxn ang="0">
                  <a:pos x="193" y="15"/>
                </a:cxn>
                <a:cxn ang="0">
                  <a:pos x="207" y="17"/>
                </a:cxn>
                <a:cxn ang="0">
                  <a:pos x="218" y="19"/>
                </a:cxn>
                <a:cxn ang="0">
                  <a:pos x="230" y="22"/>
                </a:cxn>
                <a:cxn ang="0">
                  <a:pos x="241" y="22"/>
                </a:cxn>
                <a:cxn ang="0">
                  <a:pos x="252" y="26"/>
                </a:cxn>
                <a:cxn ang="0">
                  <a:pos x="260" y="28"/>
                </a:cxn>
                <a:cxn ang="0">
                  <a:pos x="269" y="30"/>
                </a:cxn>
                <a:cxn ang="0">
                  <a:pos x="277" y="32"/>
                </a:cxn>
                <a:cxn ang="0">
                  <a:pos x="285" y="34"/>
                </a:cxn>
                <a:cxn ang="0">
                  <a:pos x="294" y="36"/>
                </a:cxn>
                <a:cxn ang="0">
                  <a:pos x="298" y="38"/>
                </a:cxn>
                <a:cxn ang="0">
                  <a:pos x="298" y="38"/>
                </a:cxn>
              </a:cxnLst>
              <a:rect l="0" t="0" r="r" b="b"/>
              <a:pathLst>
                <a:path w="298" h="59">
                  <a:moveTo>
                    <a:pt x="298" y="38"/>
                  </a:moveTo>
                  <a:lnTo>
                    <a:pt x="269" y="59"/>
                  </a:lnTo>
                  <a:lnTo>
                    <a:pt x="266" y="57"/>
                  </a:lnTo>
                  <a:lnTo>
                    <a:pt x="258" y="53"/>
                  </a:lnTo>
                  <a:lnTo>
                    <a:pt x="250" y="51"/>
                  </a:lnTo>
                  <a:lnTo>
                    <a:pt x="243" y="49"/>
                  </a:lnTo>
                  <a:lnTo>
                    <a:pt x="235" y="47"/>
                  </a:lnTo>
                  <a:lnTo>
                    <a:pt x="228" y="45"/>
                  </a:lnTo>
                  <a:lnTo>
                    <a:pt x="218" y="41"/>
                  </a:lnTo>
                  <a:lnTo>
                    <a:pt x="207" y="40"/>
                  </a:lnTo>
                  <a:lnTo>
                    <a:pt x="195" y="36"/>
                  </a:lnTo>
                  <a:lnTo>
                    <a:pt x="186" y="34"/>
                  </a:lnTo>
                  <a:lnTo>
                    <a:pt x="173" y="30"/>
                  </a:lnTo>
                  <a:lnTo>
                    <a:pt x="161" y="28"/>
                  </a:lnTo>
                  <a:lnTo>
                    <a:pt x="148" y="26"/>
                  </a:lnTo>
                  <a:lnTo>
                    <a:pt x="136" y="26"/>
                  </a:lnTo>
                  <a:lnTo>
                    <a:pt x="121" y="22"/>
                  </a:lnTo>
                  <a:lnTo>
                    <a:pt x="110" y="22"/>
                  </a:lnTo>
                  <a:lnTo>
                    <a:pt x="96" y="22"/>
                  </a:lnTo>
                  <a:lnTo>
                    <a:pt x="85" y="22"/>
                  </a:lnTo>
                  <a:lnTo>
                    <a:pt x="74" y="22"/>
                  </a:lnTo>
                  <a:lnTo>
                    <a:pt x="60" y="22"/>
                  </a:lnTo>
                  <a:lnTo>
                    <a:pt x="51" y="22"/>
                  </a:lnTo>
                  <a:lnTo>
                    <a:pt x="41" y="24"/>
                  </a:lnTo>
                  <a:lnTo>
                    <a:pt x="32" y="24"/>
                  </a:lnTo>
                  <a:lnTo>
                    <a:pt x="24" y="24"/>
                  </a:lnTo>
                  <a:lnTo>
                    <a:pt x="17" y="24"/>
                  </a:lnTo>
                  <a:lnTo>
                    <a:pt x="11" y="26"/>
                  </a:lnTo>
                  <a:lnTo>
                    <a:pt x="1" y="26"/>
                  </a:lnTo>
                  <a:lnTo>
                    <a:pt x="0" y="28"/>
                  </a:lnTo>
                  <a:lnTo>
                    <a:pt x="0" y="15"/>
                  </a:lnTo>
                  <a:lnTo>
                    <a:pt x="36" y="0"/>
                  </a:lnTo>
                  <a:lnTo>
                    <a:pt x="36" y="0"/>
                  </a:lnTo>
                  <a:lnTo>
                    <a:pt x="45" y="0"/>
                  </a:lnTo>
                  <a:lnTo>
                    <a:pt x="49" y="0"/>
                  </a:lnTo>
                  <a:lnTo>
                    <a:pt x="57" y="0"/>
                  </a:lnTo>
                  <a:lnTo>
                    <a:pt x="62" y="0"/>
                  </a:lnTo>
                  <a:lnTo>
                    <a:pt x="72" y="1"/>
                  </a:lnTo>
                  <a:lnTo>
                    <a:pt x="79" y="1"/>
                  </a:lnTo>
                  <a:lnTo>
                    <a:pt x="89" y="1"/>
                  </a:lnTo>
                  <a:lnTo>
                    <a:pt x="98" y="3"/>
                  </a:lnTo>
                  <a:lnTo>
                    <a:pt x="110" y="3"/>
                  </a:lnTo>
                  <a:lnTo>
                    <a:pt x="121" y="3"/>
                  </a:lnTo>
                  <a:lnTo>
                    <a:pt x="133" y="7"/>
                  </a:lnTo>
                  <a:lnTo>
                    <a:pt x="144" y="7"/>
                  </a:lnTo>
                  <a:lnTo>
                    <a:pt x="157" y="11"/>
                  </a:lnTo>
                  <a:lnTo>
                    <a:pt x="169" y="11"/>
                  </a:lnTo>
                  <a:lnTo>
                    <a:pt x="182" y="13"/>
                  </a:lnTo>
                  <a:lnTo>
                    <a:pt x="193" y="15"/>
                  </a:lnTo>
                  <a:lnTo>
                    <a:pt x="207" y="17"/>
                  </a:lnTo>
                  <a:lnTo>
                    <a:pt x="218" y="19"/>
                  </a:lnTo>
                  <a:lnTo>
                    <a:pt x="230" y="22"/>
                  </a:lnTo>
                  <a:lnTo>
                    <a:pt x="241" y="22"/>
                  </a:lnTo>
                  <a:lnTo>
                    <a:pt x="252" y="26"/>
                  </a:lnTo>
                  <a:lnTo>
                    <a:pt x="260" y="28"/>
                  </a:lnTo>
                  <a:lnTo>
                    <a:pt x="269" y="30"/>
                  </a:lnTo>
                  <a:lnTo>
                    <a:pt x="277" y="32"/>
                  </a:lnTo>
                  <a:lnTo>
                    <a:pt x="285" y="34"/>
                  </a:lnTo>
                  <a:lnTo>
                    <a:pt x="294" y="36"/>
                  </a:lnTo>
                  <a:lnTo>
                    <a:pt x="298" y="38"/>
                  </a:lnTo>
                  <a:lnTo>
                    <a:pt x="298" y="38"/>
                  </a:lnTo>
                  <a:close/>
                </a:path>
              </a:pathLst>
            </a:custGeom>
            <a:solidFill>
              <a:srgbClr val="B8B8D9"/>
            </a:solidFill>
            <a:ln w="9525">
              <a:noFill/>
              <a:round/>
            </a:ln>
          </p:spPr>
          <p:txBody>
            <a:bodyPr/>
            <a:lstStyle/>
            <a:p>
              <a:endParaRPr lang="en-US"/>
            </a:p>
          </p:txBody>
        </p:sp>
        <p:sp>
          <p:nvSpPr>
            <p:cNvPr id="607341" name="Freeform 109"/>
            <p:cNvSpPr/>
            <p:nvPr/>
          </p:nvSpPr>
          <p:spPr bwMode="auto">
            <a:xfrm>
              <a:off x="4408" y="2626"/>
              <a:ext cx="157" cy="63"/>
            </a:xfrm>
            <a:custGeom>
              <a:avLst/>
              <a:gdLst/>
              <a:ahLst/>
              <a:cxnLst>
                <a:cxn ang="0">
                  <a:pos x="381" y="0"/>
                </a:cxn>
                <a:cxn ang="0">
                  <a:pos x="367" y="0"/>
                </a:cxn>
                <a:cxn ang="0">
                  <a:pos x="352" y="2"/>
                </a:cxn>
                <a:cxn ang="0">
                  <a:pos x="331" y="2"/>
                </a:cxn>
                <a:cxn ang="0">
                  <a:pos x="308" y="6"/>
                </a:cxn>
                <a:cxn ang="0">
                  <a:pos x="280" y="14"/>
                </a:cxn>
                <a:cxn ang="0">
                  <a:pos x="251" y="21"/>
                </a:cxn>
                <a:cxn ang="0">
                  <a:pos x="215" y="31"/>
                </a:cxn>
                <a:cxn ang="0">
                  <a:pos x="179" y="42"/>
                </a:cxn>
                <a:cxn ang="0">
                  <a:pos x="143" y="56"/>
                </a:cxn>
                <a:cxn ang="0">
                  <a:pos x="107" y="67"/>
                </a:cxn>
                <a:cxn ang="0">
                  <a:pos x="76" y="80"/>
                </a:cxn>
                <a:cxn ang="0">
                  <a:pos x="50" y="92"/>
                </a:cxn>
                <a:cxn ang="0">
                  <a:pos x="31" y="99"/>
                </a:cxn>
                <a:cxn ang="0">
                  <a:pos x="19" y="103"/>
                </a:cxn>
                <a:cxn ang="0">
                  <a:pos x="0" y="143"/>
                </a:cxn>
                <a:cxn ang="0">
                  <a:pos x="61" y="128"/>
                </a:cxn>
                <a:cxn ang="0">
                  <a:pos x="65" y="124"/>
                </a:cxn>
                <a:cxn ang="0">
                  <a:pos x="78" y="118"/>
                </a:cxn>
                <a:cxn ang="0">
                  <a:pos x="97" y="107"/>
                </a:cxn>
                <a:cxn ang="0">
                  <a:pos x="126" y="97"/>
                </a:cxn>
                <a:cxn ang="0">
                  <a:pos x="154" y="82"/>
                </a:cxn>
                <a:cxn ang="0">
                  <a:pos x="187" y="71"/>
                </a:cxn>
                <a:cxn ang="0">
                  <a:pos x="219" y="58"/>
                </a:cxn>
                <a:cxn ang="0">
                  <a:pos x="253" y="46"/>
                </a:cxn>
                <a:cxn ang="0">
                  <a:pos x="280" y="33"/>
                </a:cxn>
                <a:cxn ang="0">
                  <a:pos x="307" y="23"/>
                </a:cxn>
                <a:cxn ang="0">
                  <a:pos x="327" y="16"/>
                </a:cxn>
                <a:cxn ang="0">
                  <a:pos x="348" y="10"/>
                </a:cxn>
                <a:cxn ang="0">
                  <a:pos x="362" y="6"/>
                </a:cxn>
                <a:cxn ang="0">
                  <a:pos x="373" y="2"/>
                </a:cxn>
                <a:cxn ang="0">
                  <a:pos x="384" y="0"/>
                </a:cxn>
              </a:cxnLst>
              <a:rect l="0" t="0" r="r" b="b"/>
              <a:pathLst>
                <a:path w="384" h="156">
                  <a:moveTo>
                    <a:pt x="384" y="0"/>
                  </a:moveTo>
                  <a:lnTo>
                    <a:pt x="381" y="0"/>
                  </a:lnTo>
                  <a:lnTo>
                    <a:pt x="373" y="0"/>
                  </a:lnTo>
                  <a:lnTo>
                    <a:pt x="367" y="0"/>
                  </a:lnTo>
                  <a:lnTo>
                    <a:pt x="360" y="0"/>
                  </a:lnTo>
                  <a:lnTo>
                    <a:pt x="352" y="2"/>
                  </a:lnTo>
                  <a:lnTo>
                    <a:pt x="343" y="2"/>
                  </a:lnTo>
                  <a:lnTo>
                    <a:pt x="331" y="2"/>
                  </a:lnTo>
                  <a:lnTo>
                    <a:pt x="322" y="6"/>
                  </a:lnTo>
                  <a:lnTo>
                    <a:pt x="308" y="6"/>
                  </a:lnTo>
                  <a:lnTo>
                    <a:pt x="295" y="10"/>
                  </a:lnTo>
                  <a:lnTo>
                    <a:pt x="280" y="14"/>
                  </a:lnTo>
                  <a:lnTo>
                    <a:pt x="267" y="18"/>
                  </a:lnTo>
                  <a:lnTo>
                    <a:pt x="251" y="21"/>
                  </a:lnTo>
                  <a:lnTo>
                    <a:pt x="234" y="25"/>
                  </a:lnTo>
                  <a:lnTo>
                    <a:pt x="215" y="31"/>
                  </a:lnTo>
                  <a:lnTo>
                    <a:pt x="198" y="37"/>
                  </a:lnTo>
                  <a:lnTo>
                    <a:pt x="179" y="42"/>
                  </a:lnTo>
                  <a:lnTo>
                    <a:pt x="162" y="48"/>
                  </a:lnTo>
                  <a:lnTo>
                    <a:pt x="143" y="56"/>
                  </a:lnTo>
                  <a:lnTo>
                    <a:pt x="124" y="61"/>
                  </a:lnTo>
                  <a:lnTo>
                    <a:pt x="107" y="67"/>
                  </a:lnTo>
                  <a:lnTo>
                    <a:pt x="92" y="75"/>
                  </a:lnTo>
                  <a:lnTo>
                    <a:pt x="76" y="80"/>
                  </a:lnTo>
                  <a:lnTo>
                    <a:pt x="61" y="86"/>
                  </a:lnTo>
                  <a:lnTo>
                    <a:pt x="50" y="92"/>
                  </a:lnTo>
                  <a:lnTo>
                    <a:pt x="40" y="96"/>
                  </a:lnTo>
                  <a:lnTo>
                    <a:pt x="31" y="99"/>
                  </a:lnTo>
                  <a:lnTo>
                    <a:pt x="25" y="103"/>
                  </a:lnTo>
                  <a:lnTo>
                    <a:pt x="19" y="103"/>
                  </a:lnTo>
                  <a:lnTo>
                    <a:pt x="19" y="105"/>
                  </a:lnTo>
                  <a:lnTo>
                    <a:pt x="0" y="143"/>
                  </a:lnTo>
                  <a:lnTo>
                    <a:pt x="29" y="156"/>
                  </a:lnTo>
                  <a:lnTo>
                    <a:pt x="61" y="128"/>
                  </a:lnTo>
                  <a:lnTo>
                    <a:pt x="61" y="126"/>
                  </a:lnTo>
                  <a:lnTo>
                    <a:pt x="65" y="124"/>
                  </a:lnTo>
                  <a:lnTo>
                    <a:pt x="69" y="120"/>
                  </a:lnTo>
                  <a:lnTo>
                    <a:pt x="78" y="118"/>
                  </a:lnTo>
                  <a:lnTo>
                    <a:pt x="86" y="113"/>
                  </a:lnTo>
                  <a:lnTo>
                    <a:pt x="97" y="107"/>
                  </a:lnTo>
                  <a:lnTo>
                    <a:pt x="109" y="103"/>
                  </a:lnTo>
                  <a:lnTo>
                    <a:pt x="126" y="97"/>
                  </a:lnTo>
                  <a:lnTo>
                    <a:pt x="139" y="90"/>
                  </a:lnTo>
                  <a:lnTo>
                    <a:pt x="154" y="82"/>
                  </a:lnTo>
                  <a:lnTo>
                    <a:pt x="170" y="77"/>
                  </a:lnTo>
                  <a:lnTo>
                    <a:pt x="187" y="71"/>
                  </a:lnTo>
                  <a:lnTo>
                    <a:pt x="202" y="63"/>
                  </a:lnTo>
                  <a:lnTo>
                    <a:pt x="219" y="58"/>
                  </a:lnTo>
                  <a:lnTo>
                    <a:pt x="236" y="50"/>
                  </a:lnTo>
                  <a:lnTo>
                    <a:pt x="253" y="46"/>
                  </a:lnTo>
                  <a:lnTo>
                    <a:pt x="267" y="38"/>
                  </a:lnTo>
                  <a:lnTo>
                    <a:pt x="280" y="33"/>
                  </a:lnTo>
                  <a:lnTo>
                    <a:pt x="293" y="27"/>
                  </a:lnTo>
                  <a:lnTo>
                    <a:pt x="307" y="23"/>
                  </a:lnTo>
                  <a:lnTo>
                    <a:pt x="316" y="19"/>
                  </a:lnTo>
                  <a:lnTo>
                    <a:pt x="327" y="16"/>
                  </a:lnTo>
                  <a:lnTo>
                    <a:pt x="337" y="12"/>
                  </a:lnTo>
                  <a:lnTo>
                    <a:pt x="348" y="10"/>
                  </a:lnTo>
                  <a:lnTo>
                    <a:pt x="354" y="6"/>
                  </a:lnTo>
                  <a:lnTo>
                    <a:pt x="362" y="6"/>
                  </a:lnTo>
                  <a:lnTo>
                    <a:pt x="367" y="2"/>
                  </a:lnTo>
                  <a:lnTo>
                    <a:pt x="373" y="2"/>
                  </a:lnTo>
                  <a:lnTo>
                    <a:pt x="381" y="0"/>
                  </a:lnTo>
                  <a:lnTo>
                    <a:pt x="384" y="0"/>
                  </a:lnTo>
                  <a:lnTo>
                    <a:pt x="384" y="0"/>
                  </a:lnTo>
                  <a:close/>
                </a:path>
              </a:pathLst>
            </a:custGeom>
            <a:solidFill>
              <a:srgbClr val="B8B8D9"/>
            </a:solidFill>
            <a:ln w="9525">
              <a:noFill/>
              <a:round/>
            </a:ln>
          </p:spPr>
          <p:txBody>
            <a:bodyPr/>
            <a:lstStyle/>
            <a:p>
              <a:endParaRPr lang="en-US"/>
            </a:p>
          </p:txBody>
        </p:sp>
        <p:sp>
          <p:nvSpPr>
            <p:cNvPr id="607342" name="Freeform 110"/>
            <p:cNvSpPr/>
            <p:nvPr/>
          </p:nvSpPr>
          <p:spPr bwMode="auto">
            <a:xfrm>
              <a:off x="3863" y="2596"/>
              <a:ext cx="107" cy="13"/>
            </a:xfrm>
            <a:custGeom>
              <a:avLst/>
              <a:gdLst/>
              <a:ahLst/>
              <a:cxnLst>
                <a:cxn ang="0">
                  <a:pos x="264" y="6"/>
                </a:cxn>
                <a:cxn ang="0">
                  <a:pos x="262" y="4"/>
                </a:cxn>
                <a:cxn ang="0">
                  <a:pos x="260" y="4"/>
                </a:cxn>
                <a:cxn ang="0">
                  <a:pos x="253" y="4"/>
                </a:cxn>
                <a:cxn ang="0">
                  <a:pos x="247" y="4"/>
                </a:cxn>
                <a:cxn ang="0">
                  <a:pos x="238" y="2"/>
                </a:cxn>
                <a:cxn ang="0">
                  <a:pos x="228" y="2"/>
                </a:cxn>
                <a:cxn ang="0">
                  <a:pos x="217" y="2"/>
                </a:cxn>
                <a:cxn ang="0">
                  <a:pos x="207" y="2"/>
                </a:cxn>
                <a:cxn ang="0">
                  <a:pos x="192" y="0"/>
                </a:cxn>
                <a:cxn ang="0">
                  <a:pos x="181" y="0"/>
                </a:cxn>
                <a:cxn ang="0">
                  <a:pos x="167" y="0"/>
                </a:cxn>
                <a:cxn ang="0">
                  <a:pos x="154" y="0"/>
                </a:cxn>
                <a:cxn ang="0">
                  <a:pos x="141" y="0"/>
                </a:cxn>
                <a:cxn ang="0">
                  <a:pos x="127" y="0"/>
                </a:cxn>
                <a:cxn ang="0">
                  <a:pos x="116" y="0"/>
                </a:cxn>
                <a:cxn ang="0">
                  <a:pos x="105" y="0"/>
                </a:cxn>
                <a:cxn ang="0">
                  <a:pos x="93" y="0"/>
                </a:cxn>
                <a:cxn ang="0">
                  <a:pos x="84" y="0"/>
                </a:cxn>
                <a:cxn ang="0">
                  <a:pos x="74" y="0"/>
                </a:cxn>
                <a:cxn ang="0">
                  <a:pos x="67" y="0"/>
                </a:cxn>
                <a:cxn ang="0">
                  <a:pos x="59" y="0"/>
                </a:cxn>
                <a:cxn ang="0">
                  <a:pos x="51" y="0"/>
                </a:cxn>
                <a:cxn ang="0">
                  <a:pos x="46" y="0"/>
                </a:cxn>
                <a:cxn ang="0">
                  <a:pos x="42" y="2"/>
                </a:cxn>
                <a:cxn ang="0">
                  <a:pos x="32" y="2"/>
                </a:cxn>
                <a:cxn ang="0">
                  <a:pos x="27" y="4"/>
                </a:cxn>
                <a:cxn ang="0">
                  <a:pos x="25" y="6"/>
                </a:cxn>
                <a:cxn ang="0">
                  <a:pos x="25" y="6"/>
                </a:cxn>
                <a:cxn ang="0">
                  <a:pos x="0" y="29"/>
                </a:cxn>
                <a:cxn ang="0">
                  <a:pos x="13" y="31"/>
                </a:cxn>
                <a:cxn ang="0">
                  <a:pos x="53" y="25"/>
                </a:cxn>
                <a:cxn ang="0">
                  <a:pos x="264" y="6"/>
                </a:cxn>
                <a:cxn ang="0">
                  <a:pos x="264" y="6"/>
                </a:cxn>
              </a:cxnLst>
              <a:rect l="0" t="0" r="r" b="b"/>
              <a:pathLst>
                <a:path w="264" h="31">
                  <a:moveTo>
                    <a:pt x="264" y="6"/>
                  </a:moveTo>
                  <a:lnTo>
                    <a:pt x="262" y="4"/>
                  </a:lnTo>
                  <a:lnTo>
                    <a:pt x="260" y="4"/>
                  </a:lnTo>
                  <a:lnTo>
                    <a:pt x="253" y="4"/>
                  </a:lnTo>
                  <a:lnTo>
                    <a:pt x="247" y="4"/>
                  </a:lnTo>
                  <a:lnTo>
                    <a:pt x="238" y="2"/>
                  </a:lnTo>
                  <a:lnTo>
                    <a:pt x="228" y="2"/>
                  </a:lnTo>
                  <a:lnTo>
                    <a:pt x="217" y="2"/>
                  </a:lnTo>
                  <a:lnTo>
                    <a:pt x="207" y="2"/>
                  </a:lnTo>
                  <a:lnTo>
                    <a:pt x="192" y="0"/>
                  </a:lnTo>
                  <a:lnTo>
                    <a:pt x="181" y="0"/>
                  </a:lnTo>
                  <a:lnTo>
                    <a:pt x="167" y="0"/>
                  </a:lnTo>
                  <a:lnTo>
                    <a:pt x="154" y="0"/>
                  </a:lnTo>
                  <a:lnTo>
                    <a:pt x="141" y="0"/>
                  </a:lnTo>
                  <a:lnTo>
                    <a:pt x="127" y="0"/>
                  </a:lnTo>
                  <a:lnTo>
                    <a:pt x="116" y="0"/>
                  </a:lnTo>
                  <a:lnTo>
                    <a:pt x="105" y="0"/>
                  </a:lnTo>
                  <a:lnTo>
                    <a:pt x="93" y="0"/>
                  </a:lnTo>
                  <a:lnTo>
                    <a:pt x="84" y="0"/>
                  </a:lnTo>
                  <a:lnTo>
                    <a:pt x="74" y="0"/>
                  </a:lnTo>
                  <a:lnTo>
                    <a:pt x="67" y="0"/>
                  </a:lnTo>
                  <a:lnTo>
                    <a:pt x="59" y="0"/>
                  </a:lnTo>
                  <a:lnTo>
                    <a:pt x="51" y="0"/>
                  </a:lnTo>
                  <a:lnTo>
                    <a:pt x="46" y="0"/>
                  </a:lnTo>
                  <a:lnTo>
                    <a:pt x="42" y="2"/>
                  </a:lnTo>
                  <a:lnTo>
                    <a:pt x="32" y="2"/>
                  </a:lnTo>
                  <a:lnTo>
                    <a:pt x="27" y="4"/>
                  </a:lnTo>
                  <a:lnTo>
                    <a:pt x="25" y="6"/>
                  </a:lnTo>
                  <a:lnTo>
                    <a:pt x="25" y="6"/>
                  </a:lnTo>
                  <a:lnTo>
                    <a:pt x="0" y="29"/>
                  </a:lnTo>
                  <a:lnTo>
                    <a:pt x="13" y="31"/>
                  </a:lnTo>
                  <a:lnTo>
                    <a:pt x="53" y="25"/>
                  </a:lnTo>
                  <a:lnTo>
                    <a:pt x="264" y="6"/>
                  </a:lnTo>
                  <a:lnTo>
                    <a:pt x="264" y="6"/>
                  </a:lnTo>
                  <a:close/>
                </a:path>
              </a:pathLst>
            </a:custGeom>
            <a:solidFill>
              <a:srgbClr val="B8B8D9"/>
            </a:solidFill>
            <a:ln w="9525">
              <a:noFill/>
              <a:round/>
            </a:ln>
          </p:spPr>
          <p:txBody>
            <a:bodyPr/>
            <a:lstStyle/>
            <a:p>
              <a:endParaRPr lang="en-US"/>
            </a:p>
          </p:txBody>
        </p:sp>
        <p:sp>
          <p:nvSpPr>
            <p:cNvPr id="607343" name="Freeform 111"/>
            <p:cNvSpPr/>
            <p:nvPr/>
          </p:nvSpPr>
          <p:spPr bwMode="auto">
            <a:xfrm>
              <a:off x="4010" y="2601"/>
              <a:ext cx="116" cy="22"/>
            </a:xfrm>
            <a:custGeom>
              <a:avLst/>
              <a:gdLst/>
              <a:ahLst/>
              <a:cxnLst>
                <a:cxn ang="0">
                  <a:pos x="0" y="0"/>
                </a:cxn>
                <a:cxn ang="0">
                  <a:pos x="0" y="0"/>
                </a:cxn>
                <a:cxn ang="0">
                  <a:pos x="10" y="0"/>
                </a:cxn>
                <a:cxn ang="0">
                  <a:pos x="14" y="0"/>
                </a:cxn>
                <a:cxn ang="0">
                  <a:pos x="21" y="0"/>
                </a:cxn>
                <a:cxn ang="0">
                  <a:pos x="29" y="0"/>
                </a:cxn>
                <a:cxn ang="0">
                  <a:pos x="36" y="0"/>
                </a:cxn>
                <a:cxn ang="0">
                  <a:pos x="46" y="0"/>
                </a:cxn>
                <a:cxn ang="0">
                  <a:pos x="55" y="0"/>
                </a:cxn>
                <a:cxn ang="0">
                  <a:pos x="65" y="2"/>
                </a:cxn>
                <a:cxn ang="0">
                  <a:pos x="76" y="2"/>
                </a:cxn>
                <a:cxn ang="0">
                  <a:pos x="90" y="2"/>
                </a:cxn>
                <a:cxn ang="0">
                  <a:pos x="101" y="3"/>
                </a:cxn>
                <a:cxn ang="0">
                  <a:pos x="114" y="5"/>
                </a:cxn>
                <a:cxn ang="0">
                  <a:pos x="129" y="7"/>
                </a:cxn>
                <a:cxn ang="0">
                  <a:pos x="141" y="7"/>
                </a:cxn>
                <a:cxn ang="0">
                  <a:pos x="154" y="9"/>
                </a:cxn>
                <a:cxn ang="0">
                  <a:pos x="168" y="9"/>
                </a:cxn>
                <a:cxn ang="0">
                  <a:pos x="183" y="13"/>
                </a:cxn>
                <a:cxn ang="0">
                  <a:pos x="194" y="13"/>
                </a:cxn>
                <a:cxn ang="0">
                  <a:pos x="207" y="17"/>
                </a:cxn>
                <a:cxn ang="0">
                  <a:pos x="219" y="19"/>
                </a:cxn>
                <a:cxn ang="0">
                  <a:pos x="232" y="22"/>
                </a:cxn>
                <a:cxn ang="0">
                  <a:pos x="242" y="22"/>
                </a:cxn>
                <a:cxn ang="0">
                  <a:pos x="251" y="24"/>
                </a:cxn>
                <a:cxn ang="0">
                  <a:pos x="259" y="26"/>
                </a:cxn>
                <a:cxn ang="0">
                  <a:pos x="268" y="28"/>
                </a:cxn>
                <a:cxn ang="0">
                  <a:pos x="280" y="30"/>
                </a:cxn>
                <a:cxn ang="0">
                  <a:pos x="283" y="32"/>
                </a:cxn>
                <a:cxn ang="0">
                  <a:pos x="283" y="55"/>
                </a:cxn>
                <a:cxn ang="0">
                  <a:pos x="259" y="55"/>
                </a:cxn>
                <a:cxn ang="0">
                  <a:pos x="257" y="53"/>
                </a:cxn>
                <a:cxn ang="0">
                  <a:pos x="255" y="51"/>
                </a:cxn>
                <a:cxn ang="0">
                  <a:pos x="247" y="47"/>
                </a:cxn>
                <a:cxn ang="0">
                  <a:pos x="240" y="45"/>
                </a:cxn>
                <a:cxn ang="0">
                  <a:pos x="234" y="41"/>
                </a:cxn>
                <a:cxn ang="0">
                  <a:pos x="226" y="41"/>
                </a:cxn>
                <a:cxn ang="0">
                  <a:pos x="219" y="38"/>
                </a:cxn>
                <a:cxn ang="0">
                  <a:pos x="213" y="38"/>
                </a:cxn>
                <a:cxn ang="0">
                  <a:pos x="202" y="34"/>
                </a:cxn>
                <a:cxn ang="0">
                  <a:pos x="194" y="32"/>
                </a:cxn>
                <a:cxn ang="0">
                  <a:pos x="183" y="30"/>
                </a:cxn>
                <a:cxn ang="0">
                  <a:pos x="173" y="28"/>
                </a:cxn>
                <a:cxn ang="0">
                  <a:pos x="158" y="24"/>
                </a:cxn>
                <a:cxn ang="0">
                  <a:pos x="147" y="22"/>
                </a:cxn>
                <a:cxn ang="0">
                  <a:pos x="131" y="19"/>
                </a:cxn>
                <a:cxn ang="0">
                  <a:pos x="118" y="17"/>
                </a:cxn>
                <a:cxn ang="0">
                  <a:pos x="101" y="13"/>
                </a:cxn>
                <a:cxn ang="0">
                  <a:pos x="88" y="11"/>
                </a:cxn>
                <a:cxn ang="0">
                  <a:pos x="72" y="9"/>
                </a:cxn>
                <a:cxn ang="0">
                  <a:pos x="61" y="7"/>
                </a:cxn>
                <a:cxn ang="0">
                  <a:pos x="46" y="5"/>
                </a:cxn>
                <a:cxn ang="0">
                  <a:pos x="34" y="3"/>
                </a:cxn>
                <a:cxn ang="0">
                  <a:pos x="25" y="2"/>
                </a:cxn>
                <a:cxn ang="0">
                  <a:pos x="17" y="2"/>
                </a:cxn>
                <a:cxn ang="0">
                  <a:pos x="10" y="0"/>
                </a:cxn>
                <a:cxn ang="0">
                  <a:pos x="4" y="0"/>
                </a:cxn>
                <a:cxn ang="0">
                  <a:pos x="0" y="0"/>
                </a:cxn>
                <a:cxn ang="0">
                  <a:pos x="0" y="0"/>
                </a:cxn>
              </a:cxnLst>
              <a:rect l="0" t="0" r="r" b="b"/>
              <a:pathLst>
                <a:path w="283" h="55">
                  <a:moveTo>
                    <a:pt x="0" y="0"/>
                  </a:moveTo>
                  <a:lnTo>
                    <a:pt x="0" y="0"/>
                  </a:lnTo>
                  <a:lnTo>
                    <a:pt x="10" y="0"/>
                  </a:lnTo>
                  <a:lnTo>
                    <a:pt x="14" y="0"/>
                  </a:lnTo>
                  <a:lnTo>
                    <a:pt x="21" y="0"/>
                  </a:lnTo>
                  <a:lnTo>
                    <a:pt x="29" y="0"/>
                  </a:lnTo>
                  <a:lnTo>
                    <a:pt x="36" y="0"/>
                  </a:lnTo>
                  <a:lnTo>
                    <a:pt x="46" y="0"/>
                  </a:lnTo>
                  <a:lnTo>
                    <a:pt x="55" y="0"/>
                  </a:lnTo>
                  <a:lnTo>
                    <a:pt x="65" y="2"/>
                  </a:lnTo>
                  <a:lnTo>
                    <a:pt x="76" y="2"/>
                  </a:lnTo>
                  <a:lnTo>
                    <a:pt x="90" y="2"/>
                  </a:lnTo>
                  <a:lnTo>
                    <a:pt x="101" y="3"/>
                  </a:lnTo>
                  <a:lnTo>
                    <a:pt x="114" y="5"/>
                  </a:lnTo>
                  <a:lnTo>
                    <a:pt x="129" y="7"/>
                  </a:lnTo>
                  <a:lnTo>
                    <a:pt x="141" y="7"/>
                  </a:lnTo>
                  <a:lnTo>
                    <a:pt x="154" y="9"/>
                  </a:lnTo>
                  <a:lnTo>
                    <a:pt x="168" y="9"/>
                  </a:lnTo>
                  <a:lnTo>
                    <a:pt x="183" y="13"/>
                  </a:lnTo>
                  <a:lnTo>
                    <a:pt x="194" y="13"/>
                  </a:lnTo>
                  <a:lnTo>
                    <a:pt x="207" y="17"/>
                  </a:lnTo>
                  <a:lnTo>
                    <a:pt x="219" y="19"/>
                  </a:lnTo>
                  <a:lnTo>
                    <a:pt x="232" y="22"/>
                  </a:lnTo>
                  <a:lnTo>
                    <a:pt x="242" y="22"/>
                  </a:lnTo>
                  <a:lnTo>
                    <a:pt x="251" y="24"/>
                  </a:lnTo>
                  <a:lnTo>
                    <a:pt x="259" y="26"/>
                  </a:lnTo>
                  <a:lnTo>
                    <a:pt x="268" y="28"/>
                  </a:lnTo>
                  <a:lnTo>
                    <a:pt x="280" y="30"/>
                  </a:lnTo>
                  <a:lnTo>
                    <a:pt x="283" y="32"/>
                  </a:lnTo>
                  <a:lnTo>
                    <a:pt x="283" y="55"/>
                  </a:lnTo>
                  <a:lnTo>
                    <a:pt x="259" y="55"/>
                  </a:lnTo>
                  <a:lnTo>
                    <a:pt x="257" y="53"/>
                  </a:lnTo>
                  <a:lnTo>
                    <a:pt x="255" y="51"/>
                  </a:lnTo>
                  <a:lnTo>
                    <a:pt x="247" y="47"/>
                  </a:lnTo>
                  <a:lnTo>
                    <a:pt x="240" y="45"/>
                  </a:lnTo>
                  <a:lnTo>
                    <a:pt x="234" y="41"/>
                  </a:lnTo>
                  <a:lnTo>
                    <a:pt x="226" y="41"/>
                  </a:lnTo>
                  <a:lnTo>
                    <a:pt x="219" y="38"/>
                  </a:lnTo>
                  <a:lnTo>
                    <a:pt x="213" y="38"/>
                  </a:lnTo>
                  <a:lnTo>
                    <a:pt x="202" y="34"/>
                  </a:lnTo>
                  <a:lnTo>
                    <a:pt x="194" y="32"/>
                  </a:lnTo>
                  <a:lnTo>
                    <a:pt x="183" y="30"/>
                  </a:lnTo>
                  <a:lnTo>
                    <a:pt x="173" y="28"/>
                  </a:lnTo>
                  <a:lnTo>
                    <a:pt x="158" y="24"/>
                  </a:lnTo>
                  <a:lnTo>
                    <a:pt x="147" y="22"/>
                  </a:lnTo>
                  <a:lnTo>
                    <a:pt x="131" y="19"/>
                  </a:lnTo>
                  <a:lnTo>
                    <a:pt x="118" y="17"/>
                  </a:lnTo>
                  <a:lnTo>
                    <a:pt x="101" y="13"/>
                  </a:lnTo>
                  <a:lnTo>
                    <a:pt x="88" y="11"/>
                  </a:lnTo>
                  <a:lnTo>
                    <a:pt x="72" y="9"/>
                  </a:lnTo>
                  <a:lnTo>
                    <a:pt x="61" y="7"/>
                  </a:lnTo>
                  <a:lnTo>
                    <a:pt x="46" y="5"/>
                  </a:lnTo>
                  <a:lnTo>
                    <a:pt x="34" y="3"/>
                  </a:lnTo>
                  <a:lnTo>
                    <a:pt x="25" y="2"/>
                  </a:lnTo>
                  <a:lnTo>
                    <a:pt x="17" y="2"/>
                  </a:lnTo>
                  <a:lnTo>
                    <a:pt x="10" y="0"/>
                  </a:lnTo>
                  <a:lnTo>
                    <a:pt x="4" y="0"/>
                  </a:lnTo>
                  <a:lnTo>
                    <a:pt x="0" y="0"/>
                  </a:lnTo>
                  <a:lnTo>
                    <a:pt x="0" y="0"/>
                  </a:lnTo>
                  <a:close/>
                </a:path>
              </a:pathLst>
            </a:custGeom>
            <a:solidFill>
              <a:srgbClr val="B8B8D9"/>
            </a:solidFill>
            <a:ln w="9525">
              <a:noFill/>
              <a:round/>
            </a:ln>
          </p:spPr>
          <p:txBody>
            <a:bodyPr/>
            <a:lstStyle/>
            <a:p>
              <a:endParaRPr lang="en-US"/>
            </a:p>
          </p:txBody>
        </p:sp>
        <p:sp>
          <p:nvSpPr>
            <p:cNvPr id="607344" name="Freeform 112"/>
            <p:cNvSpPr/>
            <p:nvPr/>
          </p:nvSpPr>
          <p:spPr bwMode="auto">
            <a:xfrm>
              <a:off x="3590" y="2378"/>
              <a:ext cx="84" cy="19"/>
            </a:xfrm>
            <a:custGeom>
              <a:avLst/>
              <a:gdLst/>
              <a:ahLst/>
              <a:cxnLst>
                <a:cxn ang="0">
                  <a:pos x="205" y="2"/>
                </a:cxn>
                <a:cxn ang="0">
                  <a:pos x="201" y="0"/>
                </a:cxn>
                <a:cxn ang="0">
                  <a:pos x="197" y="0"/>
                </a:cxn>
                <a:cxn ang="0">
                  <a:pos x="188" y="0"/>
                </a:cxn>
                <a:cxn ang="0">
                  <a:pos x="178" y="0"/>
                </a:cxn>
                <a:cxn ang="0">
                  <a:pos x="171" y="0"/>
                </a:cxn>
                <a:cxn ang="0">
                  <a:pos x="165" y="0"/>
                </a:cxn>
                <a:cxn ang="0">
                  <a:pos x="156" y="0"/>
                </a:cxn>
                <a:cxn ang="0">
                  <a:pos x="150" y="0"/>
                </a:cxn>
                <a:cxn ang="0">
                  <a:pos x="140" y="0"/>
                </a:cxn>
                <a:cxn ang="0">
                  <a:pos x="133" y="0"/>
                </a:cxn>
                <a:cxn ang="0">
                  <a:pos x="125" y="0"/>
                </a:cxn>
                <a:cxn ang="0">
                  <a:pos x="116" y="2"/>
                </a:cxn>
                <a:cxn ang="0">
                  <a:pos x="106" y="2"/>
                </a:cxn>
                <a:cxn ang="0">
                  <a:pos x="97" y="2"/>
                </a:cxn>
                <a:cxn ang="0">
                  <a:pos x="87" y="4"/>
                </a:cxn>
                <a:cxn ang="0">
                  <a:pos x="78" y="6"/>
                </a:cxn>
                <a:cxn ang="0">
                  <a:pos x="68" y="6"/>
                </a:cxn>
                <a:cxn ang="0">
                  <a:pos x="61" y="9"/>
                </a:cxn>
                <a:cxn ang="0">
                  <a:pos x="51" y="9"/>
                </a:cxn>
                <a:cxn ang="0">
                  <a:pos x="43" y="13"/>
                </a:cxn>
                <a:cxn ang="0">
                  <a:pos x="36" y="13"/>
                </a:cxn>
                <a:cxn ang="0">
                  <a:pos x="28" y="15"/>
                </a:cxn>
                <a:cxn ang="0">
                  <a:pos x="21" y="15"/>
                </a:cxn>
                <a:cxn ang="0">
                  <a:pos x="17" y="17"/>
                </a:cxn>
                <a:cxn ang="0">
                  <a:pos x="9" y="19"/>
                </a:cxn>
                <a:cxn ang="0">
                  <a:pos x="7" y="21"/>
                </a:cxn>
                <a:cxn ang="0">
                  <a:pos x="0" y="34"/>
                </a:cxn>
                <a:cxn ang="0">
                  <a:pos x="11" y="46"/>
                </a:cxn>
                <a:cxn ang="0">
                  <a:pos x="30" y="34"/>
                </a:cxn>
                <a:cxn ang="0">
                  <a:pos x="110" y="17"/>
                </a:cxn>
                <a:cxn ang="0">
                  <a:pos x="205" y="2"/>
                </a:cxn>
                <a:cxn ang="0">
                  <a:pos x="205" y="2"/>
                </a:cxn>
              </a:cxnLst>
              <a:rect l="0" t="0" r="r" b="b"/>
              <a:pathLst>
                <a:path w="205" h="46">
                  <a:moveTo>
                    <a:pt x="205" y="2"/>
                  </a:moveTo>
                  <a:lnTo>
                    <a:pt x="201" y="0"/>
                  </a:lnTo>
                  <a:lnTo>
                    <a:pt x="197" y="0"/>
                  </a:lnTo>
                  <a:lnTo>
                    <a:pt x="188" y="0"/>
                  </a:lnTo>
                  <a:lnTo>
                    <a:pt x="178" y="0"/>
                  </a:lnTo>
                  <a:lnTo>
                    <a:pt x="171" y="0"/>
                  </a:lnTo>
                  <a:lnTo>
                    <a:pt x="165" y="0"/>
                  </a:lnTo>
                  <a:lnTo>
                    <a:pt x="156" y="0"/>
                  </a:lnTo>
                  <a:lnTo>
                    <a:pt x="150" y="0"/>
                  </a:lnTo>
                  <a:lnTo>
                    <a:pt x="140" y="0"/>
                  </a:lnTo>
                  <a:lnTo>
                    <a:pt x="133" y="0"/>
                  </a:lnTo>
                  <a:lnTo>
                    <a:pt x="125" y="0"/>
                  </a:lnTo>
                  <a:lnTo>
                    <a:pt x="116" y="2"/>
                  </a:lnTo>
                  <a:lnTo>
                    <a:pt x="106" y="2"/>
                  </a:lnTo>
                  <a:lnTo>
                    <a:pt x="97" y="2"/>
                  </a:lnTo>
                  <a:lnTo>
                    <a:pt x="87" y="4"/>
                  </a:lnTo>
                  <a:lnTo>
                    <a:pt x="78" y="6"/>
                  </a:lnTo>
                  <a:lnTo>
                    <a:pt x="68" y="6"/>
                  </a:lnTo>
                  <a:lnTo>
                    <a:pt x="61" y="9"/>
                  </a:lnTo>
                  <a:lnTo>
                    <a:pt x="51" y="9"/>
                  </a:lnTo>
                  <a:lnTo>
                    <a:pt x="43" y="13"/>
                  </a:lnTo>
                  <a:lnTo>
                    <a:pt x="36" y="13"/>
                  </a:lnTo>
                  <a:lnTo>
                    <a:pt x="28" y="15"/>
                  </a:lnTo>
                  <a:lnTo>
                    <a:pt x="21" y="15"/>
                  </a:lnTo>
                  <a:lnTo>
                    <a:pt x="17" y="17"/>
                  </a:lnTo>
                  <a:lnTo>
                    <a:pt x="9" y="19"/>
                  </a:lnTo>
                  <a:lnTo>
                    <a:pt x="7" y="21"/>
                  </a:lnTo>
                  <a:lnTo>
                    <a:pt x="0" y="34"/>
                  </a:lnTo>
                  <a:lnTo>
                    <a:pt x="11" y="46"/>
                  </a:lnTo>
                  <a:lnTo>
                    <a:pt x="30" y="34"/>
                  </a:lnTo>
                  <a:lnTo>
                    <a:pt x="110" y="17"/>
                  </a:lnTo>
                  <a:lnTo>
                    <a:pt x="205" y="2"/>
                  </a:lnTo>
                  <a:lnTo>
                    <a:pt x="205" y="2"/>
                  </a:lnTo>
                  <a:close/>
                </a:path>
              </a:pathLst>
            </a:custGeom>
            <a:solidFill>
              <a:srgbClr val="B8B8D9"/>
            </a:solidFill>
            <a:ln w="9525">
              <a:noFill/>
              <a:round/>
            </a:ln>
          </p:spPr>
          <p:txBody>
            <a:bodyPr/>
            <a:lstStyle/>
            <a:p>
              <a:endParaRPr lang="en-US"/>
            </a:p>
          </p:txBody>
        </p:sp>
        <p:sp>
          <p:nvSpPr>
            <p:cNvPr id="607345" name="Freeform 113"/>
            <p:cNvSpPr/>
            <p:nvPr/>
          </p:nvSpPr>
          <p:spPr bwMode="auto">
            <a:xfrm>
              <a:off x="3580" y="2392"/>
              <a:ext cx="87" cy="33"/>
            </a:xfrm>
            <a:custGeom>
              <a:avLst/>
              <a:gdLst/>
              <a:ahLst/>
              <a:cxnLst>
                <a:cxn ang="0">
                  <a:pos x="213" y="0"/>
                </a:cxn>
                <a:cxn ang="0">
                  <a:pos x="209" y="0"/>
                </a:cxn>
                <a:cxn ang="0">
                  <a:pos x="198" y="4"/>
                </a:cxn>
                <a:cxn ang="0">
                  <a:pos x="190" y="4"/>
                </a:cxn>
                <a:cxn ang="0">
                  <a:pos x="184" y="6"/>
                </a:cxn>
                <a:cxn ang="0">
                  <a:pos x="175" y="8"/>
                </a:cxn>
                <a:cxn ang="0">
                  <a:pos x="165" y="10"/>
                </a:cxn>
                <a:cxn ang="0">
                  <a:pos x="154" y="12"/>
                </a:cxn>
                <a:cxn ang="0">
                  <a:pos x="144" y="13"/>
                </a:cxn>
                <a:cxn ang="0">
                  <a:pos x="133" y="15"/>
                </a:cxn>
                <a:cxn ang="0">
                  <a:pos x="124" y="19"/>
                </a:cxn>
                <a:cxn ang="0">
                  <a:pos x="112" y="19"/>
                </a:cxn>
                <a:cxn ang="0">
                  <a:pos x="101" y="23"/>
                </a:cxn>
                <a:cxn ang="0">
                  <a:pos x="89" y="25"/>
                </a:cxn>
                <a:cxn ang="0">
                  <a:pos x="80" y="29"/>
                </a:cxn>
                <a:cxn ang="0">
                  <a:pos x="70" y="31"/>
                </a:cxn>
                <a:cxn ang="0">
                  <a:pos x="61" y="32"/>
                </a:cxn>
                <a:cxn ang="0">
                  <a:pos x="53" y="32"/>
                </a:cxn>
                <a:cxn ang="0">
                  <a:pos x="47" y="36"/>
                </a:cxn>
                <a:cxn ang="0">
                  <a:pos x="34" y="40"/>
                </a:cxn>
                <a:cxn ang="0">
                  <a:pos x="25" y="44"/>
                </a:cxn>
                <a:cxn ang="0">
                  <a:pos x="15" y="46"/>
                </a:cxn>
                <a:cxn ang="0">
                  <a:pos x="11" y="48"/>
                </a:cxn>
                <a:cxn ang="0">
                  <a:pos x="8" y="50"/>
                </a:cxn>
                <a:cxn ang="0">
                  <a:pos x="8" y="51"/>
                </a:cxn>
                <a:cxn ang="0">
                  <a:pos x="0" y="72"/>
                </a:cxn>
                <a:cxn ang="0">
                  <a:pos x="27" y="80"/>
                </a:cxn>
                <a:cxn ang="0">
                  <a:pos x="36" y="65"/>
                </a:cxn>
                <a:cxn ang="0">
                  <a:pos x="213" y="0"/>
                </a:cxn>
                <a:cxn ang="0">
                  <a:pos x="213" y="0"/>
                </a:cxn>
              </a:cxnLst>
              <a:rect l="0" t="0" r="r" b="b"/>
              <a:pathLst>
                <a:path w="213" h="80">
                  <a:moveTo>
                    <a:pt x="213" y="0"/>
                  </a:moveTo>
                  <a:lnTo>
                    <a:pt x="209" y="0"/>
                  </a:lnTo>
                  <a:lnTo>
                    <a:pt x="198" y="4"/>
                  </a:lnTo>
                  <a:lnTo>
                    <a:pt x="190" y="4"/>
                  </a:lnTo>
                  <a:lnTo>
                    <a:pt x="184" y="6"/>
                  </a:lnTo>
                  <a:lnTo>
                    <a:pt x="175" y="8"/>
                  </a:lnTo>
                  <a:lnTo>
                    <a:pt x="165" y="10"/>
                  </a:lnTo>
                  <a:lnTo>
                    <a:pt x="154" y="12"/>
                  </a:lnTo>
                  <a:lnTo>
                    <a:pt x="144" y="13"/>
                  </a:lnTo>
                  <a:lnTo>
                    <a:pt x="133" y="15"/>
                  </a:lnTo>
                  <a:lnTo>
                    <a:pt x="124" y="19"/>
                  </a:lnTo>
                  <a:lnTo>
                    <a:pt x="112" y="19"/>
                  </a:lnTo>
                  <a:lnTo>
                    <a:pt x="101" y="23"/>
                  </a:lnTo>
                  <a:lnTo>
                    <a:pt x="89" y="25"/>
                  </a:lnTo>
                  <a:lnTo>
                    <a:pt x="80" y="29"/>
                  </a:lnTo>
                  <a:lnTo>
                    <a:pt x="70" y="31"/>
                  </a:lnTo>
                  <a:lnTo>
                    <a:pt x="61" y="32"/>
                  </a:lnTo>
                  <a:lnTo>
                    <a:pt x="53" y="32"/>
                  </a:lnTo>
                  <a:lnTo>
                    <a:pt x="47" y="36"/>
                  </a:lnTo>
                  <a:lnTo>
                    <a:pt x="34" y="40"/>
                  </a:lnTo>
                  <a:lnTo>
                    <a:pt x="25" y="44"/>
                  </a:lnTo>
                  <a:lnTo>
                    <a:pt x="15" y="46"/>
                  </a:lnTo>
                  <a:lnTo>
                    <a:pt x="11" y="48"/>
                  </a:lnTo>
                  <a:lnTo>
                    <a:pt x="8" y="50"/>
                  </a:lnTo>
                  <a:lnTo>
                    <a:pt x="8" y="51"/>
                  </a:lnTo>
                  <a:lnTo>
                    <a:pt x="0" y="72"/>
                  </a:lnTo>
                  <a:lnTo>
                    <a:pt x="27" y="80"/>
                  </a:lnTo>
                  <a:lnTo>
                    <a:pt x="36" y="65"/>
                  </a:lnTo>
                  <a:lnTo>
                    <a:pt x="213" y="0"/>
                  </a:lnTo>
                  <a:lnTo>
                    <a:pt x="213" y="0"/>
                  </a:lnTo>
                  <a:close/>
                </a:path>
              </a:pathLst>
            </a:custGeom>
            <a:solidFill>
              <a:srgbClr val="B8B8D9"/>
            </a:solidFill>
            <a:ln w="9525">
              <a:noFill/>
              <a:round/>
            </a:ln>
          </p:spPr>
          <p:txBody>
            <a:bodyPr/>
            <a:lstStyle/>
            <a:p>
              <a:endParaRPr lang="en-US"/>
            </a:p>
          </p:txBody>
        </p:sp>
        <p:sp>
          <p:nvSpPr>
            <p:cNvPr id="607346" name="Freeform 114"/>
            <p:cNvSpPr/>
            <p:nvPr/>
          </p:nvSpPr>
          <p:spPr bwMode="auto">
            <a:xfrm>
              <a:off x="4578" y="2161"/>
              <a:ext cx="99" cy="57"/>
            </a:xfrm>
            <a:custGeom>
              <a:avLst/>
              <a:gdLst/>
              <a:ahLst/>
              <a:cxnLst>
                <a:cxn ang="0">
                  <a:pos x="0" y="119"/>
                </a:cxn>
                <a:cxn ang="0">
                  <a:pos x="0" y="117"/>
                </a:cxn>
                <a:cxn ang="0">
                  <a:pos x="4" y="112"/>
                </a:cxn>
                <a:cxn ang="0">
                  <a:pos x="11" y="102"/>
                </a:cxn>
                <a:cxn ang="0">
                  <a:pos x="23" y="93"/>
                </a:cxn>
                <a:cxn ang="0">
                  <a:pos x="26" y="85"/>
                </a:cxn>
                <a:cxn ang="0">
                  <a:pos x="34" y="79"/>
                </a:cxn>
                <a:cxn ang="0">
                  <a:pos x="42" y="72"/>
                </a:cxn>
                <a:cxn ang="0">
                  <a:pos x="49" y="66"/>
                </a:cxn>
                <a:cxn ang="0">
                  <a:pos x="57" y="60"/>
                </a:cxn>
                <a:cxn ang="0">
                  <a:pos x="64" y="53"/>
                </a:cxn>
                <a:cxn ang="0">
                  <a:pos x="74" y="47"/>
                </a:cxn>
                <a:cxn ang="0">
                  <a:pos x="83" y="43"/>
                </a:cxn>
                <a:cxn ang="0">
                  <a:pos x="91" y="36"/>
                </a:cxn>
                <a:cxn ang="0">
                  <a:pos x="102" y="32"/>
                </a:cxn>
                <a:cxn ang="0">
                  <a:pos x="112" y="26"/>
                </a:cxn>
                <a:cxn ang="0">
                  <a:pos x="123" y="22"/>
                </a:cxn>
                <a:cxn ang="0">
                  <a:pos x="133" y="19"/>
                </a:cxn>
                <a:cxn ang="0">
                  <a:pos x="142" y="15"/>
                </a:cxn>
                <a:cxn ang="0">
                  <a:pos x="152" y="11"/>
                </a:cxn>
                <a:cxn ang="0">
                  <a:pos x="161" y="9"/>
                </a:cxn>
                <a:cxn ang="0">
                  <a:pos x="169" y="5"/>
                </a:cxn>
                <a:cxn ang="0">
                  <a:pos x="177" y="3"/>
                </a:cxn>
                <a:cxn ang="0">
                  <a:pos x="184" y="1"/>
                </a:cxn>
                <a:cxn ang="0">
                  <a:pos x="190" y="1"/>
                </a:cxn>
                <a:cxn ang="0">
                  <a:pos x="199" y="0"/>
                </a:cxn>
                <a:cxn ang="0">
                  <a:pos x="203" y="0"/>
                </a:cxn>
                <a:cxn ang="0">
                  <a:pos x="241" y="51"/>
                </a:cxn>
                <a:cxn ang="0">
                  <a:pos x="2" y="138"/>
                </a:cxn>
                <a:cxn ang="0">
                  <a:pos x="0" y="119"/>
                </a:cxn>
                <a:cxn ang="0">
                  <a:pos x="0" y="119"/>
                </a:cxn>
              </a:cxnLst>
              <a:rect l="0" t="0" r="r" b="b"/>
              <a:pathLst>
                <a:path w="241" h="138">
                  <a:moveTo>
                    <a:pt x="0" y="119"/>
                  </a:moveTo>
                  <a:lnTo>
                    <a:pt x="0" y="117"/>
                  </a:lnTo>
                  <a:lnTo>
                    <a:pt x="4" y="112"/>
                  </a:lnTo>
                  <a:lnTo>
                    <a:pt x="11" y="102"/>
                  </a:lnTo>
                  <a:lnTo>
                    <a:pt x="23" y="93"/>
                  </a:lnTo>
                  <a:lnTo>
                    <a:pt x="26" y="85"/>
                  </a:lnTo>
                  <a:lnTo>
                    <a:pt x="34" y="79"/>
                  </a:lnTo>
                  <a:lnTo>
                    <a:pt x="42" y="72"/>
                  </a:lnTo>
                  <a:lnTo>
                    <a:pt x="49" y="66"/>
                  </a:lnTo>
                  <a:lnTo>
                    <a:pt x="57" y="60"/>
                  </a:lnTo>
                  <a:lnTo>
                    <a:pt x="64" y="53"/>
                  </a:lnTo>
                  <a:lnTo>
                    <a:pt x="74" y="47"/>
                  </a:lnTo>
                  <a:lnTo>
                    <a:pt x="83" y="43"/>
                  </a:lnTo>
                  <a:lnTo>
                    <a:pt x="91" y="36"/>
                  </a:lnTo>
                  <a:lnTo>
                    <a:pt x="102" y="32"/>
                  </a:lnTo>
                  <a:lnTo>
                    <a:pt x="112" y="26"/>
                  </a:lnTo>
                  <a:lnTo>
                    <a:pt x="123" y="22"/>
                  </a:lnTo>
                  <a:lnTo>
                    <a:pt x="133" y="19"/>
                  </a:lnTo>
                  <a:lnTo>
                    <a:pt x="142" y="15"/>
                  </a:lnTo>
                  <a:lnTo>
                    <a:pt x="152" y="11"/>
                  </a:lnTo>
                  <a:lnTo>
                    <a:pt x="161" y="9"/>
                  </a:lnTo>
                  <a:lnTo>
                    <a:pt x="169" y="5"/>
                  </a:lnTo>
                  <a:lnTo>
                    <a:pt x="177" y="3"/>
                  </a:lnTo>
                  <a:lnTo>
                    <a:pt x="184" y="1"/>
                  </a:lnTo>
                  <a:lnTo>
                    <a:pt x="190" y="1"/>
                  </a:lnTo>
                  <a:lnTo>
                    <a:pt x="199" y="0"/>
                  </a:lnTo>
                  <a:lnTo>
                    <a:pt x="203" y="0"/>
                  </a:lnTo>
                  <a:lnTo>
                    <a:pt x="241" y="51"/>
                  </a:lnTo>
                  <a:lnTo>
                    <a:pt x="2" y="138"/>
                  </a:lnTo>
                  <a:lnTo>
                    <a:pt x="0" y="119"/>
                  </a:lnTo>
                  <a:lnTo>
                    <a:pt x="0" y="119"/>
                  </a:lnTo>
                  <a:close/>
                </a:path>
              </a:pathLst>
            </a:custGeom>
            <a:solidFill>
              <a:srgbClr val="FFFF85"/>
            </a:solidFill>
            <a:ln w="9525">
              <a:noFill/>
              <a:round/>
            </a:ln>
          </p:spPr>
          <p:txBody>
            <a:bodyPr/>
            <a:lstStyle/>
            <a:p>
              <a:endParaRPr lang="en-US"/>
            </a:p>
          </p:txBody>
        </p:sp>
        <p:sp>
          <p:nvSpPr>
            <p:cNvPr id="607347" name="Freeform 115"/>
            <p:cNvSpPr/>
            <p:nvPr/>
          </p:nvSpPr>
          <p:spPr bwMode="auto">
            <a:xfrm>
              <a:off x="4462" y="2170"/>
              <a:ext cx="352" cy="203"/>
            </a:xfrm>
            <a:custGeom>
              <a:avLst/>
              <a:gdLst/>
              <a:ahLst/>
              <a:cxnLst>
                <a:cxn ang="0">
                  <a:pos x="361" y="50"/>
                </a:cxn>
                <a:cxn ang="0">
                  <a:pos x="475" y="2"/>
                </a:cxn>
                <a:cxn ang="0">
                  <a:pos x="517" y="0"/>
                </a:cxn>
                <a:cxn ang="0">
                  <a:pos x="587" y="50"/>
                </a:cxn>
                <a:cxn ang="0">
                  <a:pos x="701" y="101"/>
                </a:cxn>
                <a:cxn ang="0">
                  <a:pos x="859" y="230"/>
                </a:cxn>
                <a:cxn ang="0">
                  <a:pos x="357" y="497"/>
                </a:cxn>
                <a:cxn ang="0">
                  <a:pos x="239" y="362"/>
                </a:cxn>
                <a:cxn ang="0">
                  <a:pos x="104" y="365"/>
                </a:cxn>
                <a:cxn ang="0">
                  <a:pos x="0" y="173"/>
                </a:cxn>
                <a:cxn ang="0">
                  <a:pos x="17" y="113"/>
                </a:cxn>
                <a:cxn ang="0">
                  <a:pos x="17" y="111"/>
                </a:cxn>
                <a:cxn ang="0">
                  <a:pos x="20" y="107"/>
                </a:cxn>
                <a:cxn ang="0">
                  <a:pos x="28" y="99"/>
                </a:cxn>
                <a:cxn ang="0">
                  <a:pos x="36" y="94"/>
                </a:cxn>
                <a:cxn ang="0">
                  <a:pos x="45" y="86"/>
                </a:cxn>
                <a:cxn ang="0">
                  <a:pos x="57" y="80"/>
                </a:cxn>
                <a:cxn ang="0">
                  <a:pos x="68" y="74"/>
                </a:cxn>
                <a:cxn ang="0">
                  <a:pos x="81" y="74"/>
                </a:cxn>
                <a:cxn ang="0">
                  <a:pos x="93" y="76"/>
                </a:cxn>
                <a:cxn ang="0">
                  <a:pos x="104" y="82"/>
                </a:cxn>
                <a:cxn ang="0">
                  <a:pos x="114" y="88"/>
                </a:cxn>
                <a:cxn ang="0">
                  <a:pos x="123" y="95"/>
                </a:cxn>
                <a:cxn ang="0">
                  <a:pos x="129" y="103"/>
                </a:cxn>
                <a:cxn ang="0">
                  <a:pos x="136" y="111"/>
                </a:cxn>
                <a:cxn ang="0">
                  <a:pos x="138" y="114"/>
                </a:cxn>
                <a:cxn ang="0">
                  <a:pos x="140" y="116"/>
                </a:cxn>
                <a:cxn ang="0">
                  <a:pos x="161" y="175"/>
                </a:cxn>
                <a:cxn ang="0">
                  <a:pos x="186" y="215"/>
                </a:cxn>
                <a:cxn ang="0">
                  <a:pos x="361" y="50"/>
                </a:cxn>
                <a:cxn ang="0">
                  <a:pos x="361" y="50"/>
                </a:cxn>
              </a:cxnLst>
              <a:rect l="0" t="0" r="r" b="b"/>
              <a:pathLst>
                <a:path w="859" h="497">
                  <a:moveTo>
                    <a:pt x="361" y="50"/>
                  </a:moveTo>
                  <a:lnTo>
                    <a:pt x="475" y="2"/>
                  </a:lnTo>
                  <a:lnTo>
                    <a:pt x="517" y="0"/>
                  </a:lnTo>
                  <a:lnTo>
                    <a:pt x="587" y="50"/>
                  </a:lnTo>
                  <a:lnTo>
                    <a:pt x="701" y="101"/>
                  </a:lnTo>
                  <a:lnTo>
                    <a:pt x="859" y="230"/>
                  </a:lnTo>
                  <a:lnTo>
                    <a:pt x="357" y="497"/>
                  </a:lnTo>
                  <a:lnTo>
                    <a:pt x="239" y="362"/>
                  </a:lnTo>
                  <a:lnTo>
                    <a:pt x="104" y="365"/>
                  </a:lnTo>
                  <a:lnTo>
                    <a:pt x="0" y="173"/>
                  </a:lnTo>
                  <a:lnTo>
                    <a:pt x="17" y="113"/>
                  </a:lnTo>
                  <a:lnTo>
                    <a:pt x="17" y="111"/>
                  </a:lnTo>
                  <a:lnTo>
                    <a:pt x="20" y="107"/>
                  </a:lnTo>
                  <a:lnTo>
                    <a:pt x="28" y="99"/>
                  </a:lnTo>
                  <a:lnTo>
                    <a:pt x="36" y="94"/>
                  </a:lnTo>
                  <a:lnTo>
                    <a:pt x="45" y="86"/>
                  </a:lnTo>
                  <a:lnTo>
                    <a:pt x="57" y="80"/>
                  </a:lnTo>
                  <a:lnTo>
                    <a:pt x="68" y="74"/>
                  </a:lnTo>
                  <a:lnTo>
                    <a:pt x="81" y="74"/>
                  </a:lnTo>
                  <a:lnTo>
                    <a:pt x="93" y="76"/>
                  </a:lnTo>
                  <a:lnTo>
                    <a:pt x="104" y="82"/>
                  </a:lnTo>
                  <a:lnTo>
                    <a:pt x="114" y="88"/>
                  </a:lnTo>
                  <a:lnTo>
                    <a:pt x="123" y="95"/>
                  </a:lnTo>
                  <a:lnTo>
                    <a:pt x="129" y="103"/>
                  </a:lnTo>
                  <a:lnTo>
                    <a:pt x="136" y="111"/>
                  </a:lnTo>
                  <a:lnTo>
                    <a:pt x="138" y="114"/>
                  </a:lnTo>
                  <a:lnTo>
                    <a:pt x="140" y="116"/>
                  </a:lnTo>
                  <a:lnTo>
                    <a:pt x="161" y="175"/>
                  </a:lnTo>
                  <a:lnTo>
                    <a:pt x="186" y="215"/>
                  </a:lnTo>
                  <a:lnTo>
                    <a:pt x="361" y="50"/>
                  </a:lnTo>
                  <a:lnTo>
                    <a:pt x="361" y="50"/>
                  </a:lnTo>
                  <a:close/>
                </a:path>
              </a:pathLst>
            </a:custGeom>
            <a:solidFill>
              <a:srgbClr val="B0C77D"/>
            </a:solidFill>
            <a:ln w="9525">
              <a:noFill/>
              <a:round/>
            </a:ln>
          </p:spPr>
          <p:txBody>
            <a:bodyPr/>
            <a:lstStyle/>
            <a:p>
              <a:endParaRPr lang="en-US"/>
            </a:p>
          </p:txBody>
        </p:sp>
        <p:sp>
          <p:nvSpPr>
            <p:cNvPr id="607348" name="Freeform 116"/>
            <p:cNvSpPr/>
            <p:nvPr/>
          </p:nvSpPr>
          <p:spPr bwMode="auto">
            <a:xfrm>
              <a:off x="4454" y="2179"/>
              <a:ext cx="223" cy="280"/>
            </a:xfrm>
            <a:custGeom>
              <a:avLst/>
              <a:gdLst/>
              <a:ahLst/>
              <a:cxnLst>
                <a:cxn ang="0">
                  <a:pos x="21" y="166"/>
                </a:cxn>
                <a:cxn ang="0">
                  <a:pos x="38" y="97"/>
                </a:cxn>
                <a:cxn ang="0">
                  <a:pos x="146" y="215"/>
                </a:cxn>
                <a:cxn ang="0">
                  <a:pos x="157" y="304"/>
                </a:cxn>
                <a:cxn ang="0">
                  <a:pos x="205" y="209"/>
                </a:cxn>
                <a:cxn ang="0">
                  <a:pos x="243" y="128"/>
                </a:cxn>
                <a:cxn ang="0">
                  <a:pos x="384" y="53"/>
                </a:cxn>
                <a:cxn ang="0">
                  <a:pos x="520" y="0"/>
                </a:cxn>
                <a:cxn ang="0">
                  <a:pos x="545" y="33"/>
                </a:cxn>
                <a:cxn ang="0">
                  <a:pos x="460" y="53"/>
                </a:cxn>
                <a:cxn ang="0">
                  <a:pos x="541" y="69"/>
                </a:cxn>
                <a:cxn ang="0">
                  <a:pos x="448" y="107"/>
                </a:cxn>
                <a:cxn ang="0">
                  <a:pos x="488" y="154"/>
                </a:cxn>
                <a:cxn ang="0">
                  <a:pos x="496" y="329"/>
                </a:cxn>
                <a:cxn ang="0">
                  <a:pos x="264" y="687"/>
                </a:cxn>
                <a:cxn ang="0">
                  <a:pos x="0" y="607"/>
                </a:cxn>
                <a:cxn ang="0">
                  <a:pos x="40" y="510"/>
                </a:cxn>
                <a:cxn ang="0">
                  <a:pos x="216" y="468"/>
                </a:cxn>
                <a:cxn ang="0">
                  <a:pos x="233" y="405"/>
                </a:cxn>
                <a:cxn ang="0">
                  <a:pos x="135" y="403"/>
                </a:cxn>
                <a:cxn ang="0">
                  <a:pos x="131" y="403"/>
                </a:cxn>
                <a:cxn ang="0">
                  <a:pos x="121" y="400"/>
                </a:cxn>
                <a:cxn ang="0">
                  <a:pos x="114" y="392"/>
                </a:cxn>
                <a:cxn ang="0">
                  <a:pos x="106" y="384"/>
                </a:cxn>
                <a:cxn ang="0">
                  <a:pos x="100" y="377"/>
                </a:cxn>
                <a:cxn ang="0">
                  <a:pos x="97" y="369"/>
                </a:cxn>
                <a:cxn ang="0">
                  <a:pos x="91" y="362"/>
                </a:cxn>
                <a:cxn ang="0">
                  <a:pos x="87" y="352"/>
                </a:cxn>
                <a:cxn ang="0">
                  <a:pos x="81" y="339"/>
                </a:cxn>
                <a:cxn ang="0">
                  <a:pos x="76" y="325"/>
                </a:cxn>
                <a:cxn ang="0">
                  <a:pos x="70" y="312"/>
                </a:cxn>
                <a:cxn ang="0">
                  <a:pos x="64" y="297"/>
                </a:cxn>
                <a:cxn ang="0">
                  <a:pos x="57" y="280"/>
                </a:cxn>
                <a:cxn ang="0">
                  <a:pos x="53" y="265"/>
                </a:cxn>
                <a:cxn ang="0">
                  <a:pos x="45" y="249"/>
                </a:cxn>
                <a:cxn ang="0">
                  <a:pos x="41" y="234"/>
                </a:cxn>
                <a:cxn ang="0">
                  <a:pos x="38" y="219"/>
                </a:cxn>
                <a:cxn ang="0">
                  <a:pos x="32" y="208"/>
                </a:cxn>
                <a:cxn ang="0">
                  <a:pos x="28" y="194"/>
                </a:cxn>
                <a:cxn ang="0">
                  <a:pos x="24" y="185"/>
                </a:cxn>
                <a:cxn ang="0">
                  <a:pos x="21" y="175"/>
                </a:cxn>
                <a:cxn ang="0">
                  <a:pos x="21" y="169"/>
                </a:cxn>
                <a:cxn ang="0">
                  <a:pos x="21" y="166"/>
                </a:cxn>
                <a:cxn ang="0">
                  <a:pos x="21" y="166"/>
                </a:cxn>
              </a:cxnLst>
              <a:rect l="0" t="0" r="r" b="b"/>
              <a:pathLst>
                <a:path w="545" h="687">
                  <a:moveTo>
                    <a:pt x="21" y="166"/>
                  </a:moveTo>
                  <a:lnTo>
                    <a:pt x="38" y="97"/>
                  </a:lnTo>
                  <a:lnTo>
                    <a:pt x="146" y="215"/>
                  </a:lnTo>
                  <a:lnTo>
                    <a:pt x="157" y="304"/>
                  </a:lnTo>
                  <a:lnTo>
                    <a:pt x="205" y="209"/>
                  </a:lnTo>
                  <a:lnTo>
                    <a:pt x="243" y="128"/>
                  </a:lnTo>
                  <a:lnTo>
                    <a:pt x="384" y="53"/>
                  </a:lnTo>
                  <a:lnTo>
                    <a:pt x="520" y="0"/>
                  </a:lnTo>
                  <a:lnTo>
                    <a:pt x="545" y="33"/>
                  </a:lnTo>
                  <a:lnTo>
                    <a:pt x="460" y="53"/>
                  </a:lnTo>
                  <a:lnTo>
                    <a:pt x="541" y="69"/>
                  </a:lnTo>
                  <a:lnTo>
                    <a:pt x="448" y="107"/>
                  </a:lnTo>
                  <a:lnTo>
                    <a:pt x="488" y="154"/>
                  </a:lnTo>
                  <a:lnTo>
                    <a:pt x="496" y="329"/>
                  </a:lnTo>
                  <a:lnTo>
                    <a:pt x="264" y="687"/>
                  </a:lnTo>
                  <a:lnTo>
                    <a:pt x="0" y="607"/>
                  </a:lnTo>
                  <a:lnTo>
                    <a:pt x="40" y="510"/>
                  </a:lnTo>
                  <a:lnTo>
                    <a:pt x="216" y="468"/>
                  </a:lnTo>
                  <a:lnTo>
                    <a:pt x="233" y="405"/>
                  </a:lnTo>
                  <a:lnTo>
                    <a:pt x="135" y="403"/>
                  </a:lnTo>
                  <a:lnTo>
                    <a:pt x="131" y="403"/>
                  </a:lnTo>
                  <a:lnTo>
                    <a:pt x="121" y="400"/>
                  </a:lnTo>
                  <a:lnTo>
                    <a:pt x="114" y="392"/>
                  </a:lnTo>
                  <a:lnTo>
                    <a:pt x="106" y="384"/>
                  </a:lnTo>
                  <a:lnTo>
                    <a:pt x="100" y="377"/>
                  </a:lnTo>
                  <a:lnTo>
                    <a:pt x="97" y="369"/>
                  </a:lnTo>
                  <a:lnTo>
                    <a:pt x="91" y="362"/>
                  </a:lnTo>
                  <a:lnTo>
                    <a:pt x="87" y="352"/>
                  </a:lnTo>
                  <a:lnTo>
                    <a:pt x="81" y="339"/>
                  </a:lnTo>
                  <a:lnTo>
                    <a:pt x="76" y="325"/>
                  </a:lnTo>
                  <a:lnTo>
                    <a:pt x="70" y="312"/>
                  </a:lnTo>
                  <a:lnTo>
                    <a:pt x="64" y="297"/>
                  </a:lnTo>
                  <a:lnTo>
                    <a:pt x="57" y="280"/>
                  </a:lnTo>
                  <a:lnTo>
                    <a:pt x="53" y="265"/>
                  </a:lnTo>
                  <a:lnTo>
                    <a:pt x="45" y="249"/>
                  </a:lnTo>
                  <a:lnTo>
                    <a:pt x="41" y="234"/>
                  </a:lnTo>
                  <a:lnTo>
                    <a:pt x="38" y="219"/>
                  </a:lnTo>
                  <a:lnTo>
                    <a:pt x="32" y="208"/>
                  </a:lnTo>
                  <a:lnTo>
                    <a:pt x="28" y="194"/>
                  </a:lnTo>
                  <a:lnTo>
                    <a:pt x="24" y="185"/>
                  </a:lnTo>
                  <a:lnTo>
                    <a:pt x="21" y="175"/>
                  </a:lnTo>
                  <a:lnTo>
                    <a:pt x="21" y="169"/>
                  </a:lnTo>
                  <a:lnTo>
                    <a:pt x="21" y="166"/>
                  </a:lnTo>
                  <a:lnTo>
                    <a:pt x="21" y="166"/>
                  </a:lnTo>
                  <a:close/>
                </a:path>
              </a:pathLst>
            </a:custGeom>
            <a:solidFill>
              <a:srgbClr val="928F5E"/>
            </a:solidFill>
            <a:ln w="9525">
              <a:noFill/>
              <a:round/>
            </a:ln>
          </p:spPr>
          <p:txBody>
            <a:bodyPr/>
            <a:lstStyle/>
            <a:p>
              <a:endParaRPr lang="en-US"/>
            </a:p>
          </p:txBody>
        </p:sp>
        <p:sp>
          <p:nvSpPr>
            <p:cNvPr id="607349" name="Freeform 117"/>
            <p:cNvSpPr/>
            <p:nvPr/>
          </p:nvSpPr>
          <p:spPr bwMode="auto">
            <a:xfrm>
              <a:off x="4413" y="2212"/>
              <a:ext cx="446" cy="335"/>
            </a:xfrm>
            <a:custGeom>
              <a:avLst/>
              <a:gdLst/>
              <a:ahLst/>
              <a:cxnLst>
                <a:cxn ang="0">
                  <a:pos x="353" y="487"/>
                </a:cxn>
                <a:cxn ang="0">
                  <a:pos x="382" y="434"/>
                </a:cxn>
                <a:cxn ang="0">
                  <a:pos x="431" y="354"/>
                </a:cxn>
                <a:cxn ang="0">
                  <a:pos x="494" y="255"/>
                </a:cxn>
                <a:cxn ang="0">
                  <a:pos x="562" y="160"/>
                </a:cxn>
                <a:cxn ang="0">
                  <a:pos x="637" y="78"/>
                </a:cxn>
                <a:cxn ang="0">
                  <a:pos x="705" y="29"/>
                </a:cxn>
                <a:cxn ang="0">
                  <a:pos x="773" y="6"/>
                </a:cxn>
                <a:cxn ang="0">
                  <a:pos x="836" y="0"/>
                </a:cxn>
                <a:cxn ang="0">
                  <a:pos x="893" y="10"/>
                </a:cxn>
                <a:cxn ang="0">
                  <a:pos x="946" y="27"/>
                </a:cxn>
                <a:cxn ang="0">
                  <a:pos x="986" y="42"/>
                </a:cxn>
                <a:cxn ang="0">
                  <a:pos x="1019" y="59"/>
                </a:cxn>
                <a:cxn ang="0">
                  <a:pos x="1043" y="80"/>
                </a:cxn>
                <a:cxn ang="0">
                  <a:pos x="1062" y="107"/>
                </a:cxn>
                <a:cxn ang="0">
                  <a:pos x="1078" y="139"/>
                </a:cxn>
                <a:cxn ang="0">
                  <a:pos x="1087" y="181"/>
                </a:cxn>
                <a:cxn ang="0">
                  <a:pos x="1091" y="228"/>
                </a:cxn>
                <a:cxn ang="0">
                  <a:pos x="1091" y="283"/>
                </a:cxn>
                <a:cxn ang="0">
                  <a:pos x="1085" y="340"/>
                </a:cxn>
                <a:cxn ang="0">
                  <a:pos x="1074" y="401"/>
                </a:cxn>
                <a:cxn ang="0">
                  <a:pos x="1055" y="462"/>
                </a:cxn>
                <a:cxn ang="0">
                  <a:pos x="1032" y="521"/>
                </a:cxn>
                <a:cxn ang="0">
                  <a:pos x="1000" y="576"/>
                </a:cxn>
                <a:cxn ang="0">
                  <a:pos x="962" y="624"/>
                </a:cxn>
                <a:cxn ang="0">
                  <a:pos x="914" y="668"/>
                </a:cxn>
                <a:cxn ang="0">
                  <a:pos x="855" y="706"/>
                </a:cxn>
                <a:cxn ang="0">
                  <a:pos x="785" y="734"/>
                </a:cxn>
                <a:cxn ang="0">
                  <a:pos x="718" y="763"/>
                </a:cxn>
                <a:cxn ang="0">
                  <a:pos x="652" y="785"/>
                </a:cxn>
                <a:cxn ang="0">
                  <a:pos x="587" y="806"/>
                </a:cxn>
                <a:cxn ang="0">
                  <a:pos x="523" y="820"/>
                </a:cxn>
                <a:cxn ang="0">
                  <a:pos x="458" y="823"/>
                </a:cxn>
                <a:cxn ang="0">
                  <a:pos x="391" y="818"/>
                </a:cxn>
                <a:cxn ang="0">
                  <a:pos x="329" y="806"/>
                </a:cxn>
                <a:cxn ang="0">
                  <a:pos x="268" y="789"/>
                </a:cxn>
                <a:cxn ang="0">
                  <a:pos x="216" y="766"/>
                </a:cxn>
                <a:cxn ang="0">
                  <a:pos x="173" y="734"/>
                </a:cxn>
                <a:cxn ang="0">
                  <a:pos x="129" y="696"/>
                </a:cxn>
                <a:cxn ang="0">
                  <a:pos x="80" y="652"/>
                </a:cxn>
                <a:cxn ang="0">
                  <a:pos x="40" y="616"/>
                </a:cxn>
                <a:cxn ang="0">
                  <a:pos x="9" y="588"/>
                </a:cxn>
                <a:cxn ang="0">
                  <a:pos x="7" y="508"/>
                </a:cxn>
                <a:cxn ang="0">
                  <a:pos x="19" y="504"/>
                </a:cxn>
                <a:cxn ang="0">
                  <a:pos x="53" y="496"/>
                </a:cxn>
                <a:cxn ang="0">
                  <a:pos x="101" y="487"/>
                </a:cxn>
                <a:cxn ang="0">
                  <a:pos x="156" y="483"/>
                </a:cxn>
                <a:cxn ang="0">
                  <a:pos x="207" y="483"/>
                </a:cxn>
                <a:cxn ang="0">
                  <a:pos x="249" y="491"/>
                </a:cxn>
                <a:cxn ang="0">
                  <a:pos x="285" y="494"/>
                </a:cxn>
                <a:cxn ang="0">
                  <a:pos x="313" y="498"/>
                </a:cxn>
                <a:cxn ang="0">
                  <a:pos x="332" y="498"/>
                </a:cxn>
                <a:cxn ang="0">
                  <a:pos x="348" y="500"/>
                </a:cxn>
              </a:cxnLst>
              <a:rect l="0" t="0" r="r" b="b"/>
              <a:pathLst>
                <a:path w="1091" h="823">
                  <a:moveTo>
                    <a:pt x="348" y="500"/>
                  </a:moveTo>
                  <a:lnTo>
                    <a:pt x="348" y="496"/>
                  </a:lnTo>
                  <a:lnTo>
                    <a:pt x="353" y="487"/>
                  </a:lnTo>
                  <a:lnTo>
                    <a:pt x="359" y="474"/>
                  </a:lnTo>
                  <a:lnTo>
                    <a:pt x="370" y="456"/>
                  </a:lnTo>
                  <a:lnTo>
                    <a:pt x="382" y="434"/>
                  </a:lnTo>
                  <a:lnTo>
                    <a:pt x="397" y="409"/>
                  </a:lnTo>
                  <a:lnTo>
                    <a:pt x="412" y="382"/>
                  </a:lnTo>
                  <a:lnTo>
                    <a:pt x="431" y="354"/>
                  </a:lnTo>
                  <a:lnTo>
                    <a:pt x="450" y="321"/>
                  </a:lnTo>
                  <a:lnTo>
                    <a:pt x="471" y="289"/>
                  </a:lnTo>
                  <a:lnTo>
                    <a:pt x="494" y="255"/>
                  </a:lnTo>
                  <a:lnTo>
                    <a:pt x="517" y="223"/>
                  </a:lnTo>
                  <a:lnTo>
                    <a:pt x="540" y="188"/>
                  </a:lnTo>
                  <a:lnTo>
                    <a:pt x="562" y="160"/>
                  </a:lnTo>
                  <a:lnTo>
                    <a:pt x="587" y="129"/>
                  </a:lnTo>
                  <a:lnTo>
                    <a:pt x="612" y="103"/>
                  </a:lnTo>
                  <a:lnTo>
                    <a:pt x="637" y="78"/>
                  </a:lnTo>
                  <a:lnTo>
                    <a:pt x="659" y="57"/>
                  </a:lnTo>
                  <a:lnTo>
                    <a:pt x="682" y="42"/>
                  </a:lnTo>
                  <a:lnTo>
                    <a:pt x="705" y="29"/>
                  </a:lnTo>
                  <a:lnTo>
                    <a:pt x="728" y="17"/>
                  </a:lnTo>
                  <a:lnTo>
                    <a:pt x="751" y="10"/>
                  </a:lnTo>
                  <a:lnTo>
                    <a:pt x="773" y="6"/>
                  </a:lnTo>
                  <a:lnTo>
                    <a:pt x="794" y="2"/>
                  </a:lnTo>
                  <a:lnTo>
                    <a:pt x="815" y="0"/>
                  </a:lnTo>
                  <a:lnTo>
                    <a:pt x="836" y="0"/>
                  </a:lnTo>
                  <a:lnTo>
                    <a:pt x="855" y="2"/>
                  </a:lnTo>
                  <a:lnTo>
                    <a:pt x="876" y="6"/>
                  </a:lnTo>
                  <a:lnTo>
                    <a:pt x="893" y="10"/>
                  </a:lnTo>
                  <a:lnTo>
                    <a:pt x="912" y="13"/>
                  </a:lnTo>
                  <a:lnTo>
                    <a:pt x="929" y="19"/>
                  </a:lnTo>
                  <a:lnTo>
                    <a:pt x="946" y="27"/>
                  </a:lnTo>
                  <a:lnTo>
                    <a:pt x="960" y="31"/>
                  </a:lnTo>
                  <a:lnTo>
                    <a:pt x="975" y="36"/>
                  </a:lnTo>
                  <a:lnTo>
                    <a:pt x="986" y="42"/>
                  </a:lnTo>
                  <a:lnTo>
                    <a:pt x="998" y="48"/>
                  </a:lnTo>
                  <a:lnTo>
                    <a:pt x="1007" y="53"/>
                  </a:lnTo>
                  <a:lnTo>
                    <a:pt x="1019" y="59"/>
                  </a:lnTo>
                  <a:lnTo>
                    <a:pt x="1026" y="67"/>
                  </a:lnTo>
                  <a:lnTo>
                    <a:pt x="1036" y="74"/>
                  </a:lnTo>
                  <a:lnTo>
                    <a:pt x="1043" y="80"/>
                  </a:lnTo>
                  <a:lnTo>
                    <a:pt x="1051" y="88"/>
                  </a:lnTo>
                  <a:lnTo>
                    <a:pt x="1057" y="97"/>
                  </a:lnTo>
                  <a:lnTo>
                    <a:pt x="1062" y="107"/>
                  </a:lnTo>
                  <a:lnTo>
                    <a:pt x="1068" y="116"/>
                  </a:lnTo>
                  <a:lnTo>
                    <a:pt x="1074" y="128"/>
                  </a:lnTo>
                  <a:lnTo>
                    <a:pt x="1078" y="139"/>
                  </a:lnTo>
                  <a:lnTo>
                    <a:pt x="1083" y="154"/>
                  </a:lnTo>
                  <a:lnTo>
                    <a:pt x="1083" y="166"/>
                  </a:lnTo>
                  <a:lnTo>
                    <a:pt x="1087" y="181"/>
                  </a:lnTo>
                  <a:lnTo>
                    <a:pt x="1087" y="196"/>
                  </a:lnTo>
                  <a:lnTo>
                    <a:pt x="1091" y="211"/>
                  </a:lnTo>
                  <a:lnTo>
                    <a:pt x="1091" y="228"/>
                  </a:lnTo>
                  <a:lnTo>
                    <a:pt x="1091" y="245"/>
                  </a:lnTo>
                  <a:lnTo>
                    <a:pt x="1091" y="264"/>
                  </a:lnTo>
                  <a:lnTo>
                    <a:pt x="1091" y="283"/>
                  </a:lnTo>
                  <a:lnTo>
                    <a:pt x="1089" y="301"/>
                  </a:lnTo>
                  <a:lnTo>
                    <a:pt x="1087" y="321"/>
                  </a:lnTo>
                  <a:lnTo>
                    <a:pt x="1085" y="340"/>
                  </a:lnTo>
                  <a:lnTo>
                    <a:pt x="1083" y="361"/>
                  </a:lnTo>
                  <a:lnTo>
                    <a:pt x="1078" y="380"/>
                  </a:lnTo>
                  <a:lnTo>
                    <a:pt x="1074" y="401"/>
                  </a:lnTo>
                  <a:lnTo>
                    <a:pt x="1066" y="422"/>
                  </a:lnTo>
                  <a:lnTo>
                    <a:pt x="1062" y="443"/>
                  </a:lnTo>
                  <a:lnTo>
                    <a:pt x="1055" y="462"/>
                  </a:lnTo>
                  <a:lnTo>
                    <a:pt x="1047" y="483"/>
                  </a:lnTo>
                  <a:lnTo>
                    <a:pt x="1040" y="502"/>
                  </a:lnTo>
                  <a:lnTo>
                    <a:pt x="1032" y="521"/>
                  </a:lnTo>
                  <a:lnTo>
                    <a:pt x="1021" y="540"/>
                  </a:lnTo>
                  <a:lnTo>
                    <a:pt x="1011" y="557"/>
                  </a:lnTo>
                  <a:lnTo>
                    <a:pt x="1000" y="576"/>
                  </a:lnTo>
                  <a:lnTo>
                    <a:pt x="990" y="593"/>
                  </a:lnTo>
                  <a:lnTo>
                    <a:pt x="975" y="609"/>
                  </a:lnTo>
                  <a:lnTo>
                    <a:pt x="962" y="624"/>
                  </a:lnTo>
                  <a:lnTo>
                    <a:pt x="946" y="639"/>
                  </a:lnTo>
                  <a:lnTo>
                    <a:pt x="931" y="654"/>
                  </a:lnTo>
                  <a:lnTo>
                    <a:pt x="914" y="668"/>
                  </a:lnTo>
                  <a:lnTo>
                    <a:pt x="895" y="681"/>
                  </a:lnTo>
                  <a:lnTo>
                    <a:pt x="876" y="694"/>
                  </a:lnTo>
                  <a:lnTo>
                    <a:pt x="855" y="706"/>
                  </a:lnTo>
                  <a:lnTo>
                    <a:pt x="832" y="713"/>
                  </a:lnTo>
                  <a:lnTo>
                    <a:pt x="810" y="725"/>
                  </a:lnTo>
                  <a:lnTo>
                    <a:pt x="785" y="734"/>
                  </a:lnTo>
                  <a:lnTo>
                    <a:pt x="764" y="744"/>
                  </a:lnTo>
                  <a:lnTo>
                    <a:pt x="741" y="753"/>
                  </a:lnTo>
                  <a:lnTo>
                    <a:pt x="718" y="763"/>
                  </a:lnTo>
                  <a:lnTo>
                    <a:pt x="697" y="770"/>
                  </a:lnTo>
                  <a:lnTo>
                    <a:pt x="675" y="780"/>
                  </a:lnTo>
                  <a:lnTo>
                    <a:pt x="652" y="785"/>
                  </a:lnTo>
                  <a:lnTo>
                    <a:pt x="631" y="795"/>
                  </a:lnTo>
                  <a:lnTo>
                    <a:pt x="608" y="801"/>
                  </a:lnTo>
                  <a:lnTo>
                    <a:pt x="587" y="806"/>
                  </a:lnTo>
                  <a:lnTo>
                    <a:pt x="564" y="810"/>
                  </a:lnTo>
                  <a:lnTo>
                    <a:pt x="543" y="816"/>
                  </a:lnTo>
                  <a:lnTo>
                    <a:pt x="523" y="820"/>
                  </a:lnTo>
                  <a:lnTo>
                    <a:pt x="504" y="823"/>
                  </a:lnTo>
                  <a:lnTo>
                    <a:pt x="481" y="823"/>
                  </a:lnTo>
                  <a:lnTo>
                    <a:pt x="458" y="823"/>
                  </a:lnTo>
                  <a:lnTo>
                    <a:pt x="437" y="822"/>
                  </a:lnTo>
                  <a:lnTo>
                    <a:pt x="414" y="820"/>
                  </a:lnTo>
                  <a:lnTo>
                    <a:pt x="391" y="818"/>
                  </a:lnTo>
                  <a:lnTo>
                    <a:pt x="370" y="816"/>
                  </a:lnTo>
                  <a:lnTo>
                    <a:pt x="348" y="810"/>
                  </a:lnTo>
                  <a:lnTo>
                    <a:pt x="329" y="806"/>
                  </a:lnTo>
                  <a:lnTo>
                    <a:pt x="306" y="801"/>
                  </a:lnTo>
                  <a:lnTo>
                    <a:pt x="287" y="795"/>
                  </a:lnTo>
                  <a:lnTo>
                    <a:pt x="268" y="789"/>
                  </a:lnTo>
                  <a:lnTo>
                    <a:pt x="251" y="782"/>
                  </a:lnTo>
                  <a:lnTo>
                    <a:pt x="232" y="774"/>
                  </a:lnTo>
                  <a:lnTo>
                    <a:pt x="216" y="766"/>
                  </a:lnTo>
                  <a:lnTo>
                    <a:pt x="201" y="755"/>
                  </a:lnTo>
                  <a:lnTo>
                    <a:pt x="188" y="745"/>
                  </a:lnTo>
                  <a:lnTo>
                    <a:pt x="173" y="734"/>
                  </a:lnTo>
                  <a:lnTo>
                    <a:pt x="159" y="723"/>
                  </a:lnTo>
                  <a:lnTo>
                    <a:pt x="144" y="709"/>
                  </a:lnTo>
                  <a:lnTo>
                    <a:pt x="129" y="696"/>
                  </a:lnTo>
                  <a:lnTo>
                    <a:pt x="112" y="681"/>
                  </a:lnTo>
                  <a:lnTo>
                    <a:pt x="95" y="668"/>
                  </a:lnTo>
                  <a:lnTo>
                    <a:pt x="80" y="652"/>
                  </a:lnTo>
                  <a:lnTo>
                    <a:pt x="68" y="641"/>
                  </a:lnTo>
                  <a:lnTo>
                    <a:pt x="51" y="628"/>
                  </a:lnTo>
                  <a:lnTo>
                    <a:pt x="40" y="616"/>
                  </a:lnTo>
                  <a:lnTo>
                    <a:pt x="28" y="605"/>
                  </a:lnTo>
                  <a:lnTo>
                    <a:pt x="19" y="597"/>
                  </a:lnTo>
                  <a:lnTo>
                    <a:pt x="9" y="588"/>
                  </a:lnTo>
                  <a:lnTo>
                    <a:pt x="4" y="584"/>
                  </a:lnTo>
                  <a:lnTo>
                    <a:pt x="0" y="580"/>
                  </a:lnTo>
                  <a:lnTo>
                    <a:pt x="7" y="508"/>
                  </a:lnTo>
                  <a:lnTo>
                    <a:pt x="7" y="508"/>
                  </a:lnTo>
                  <a:lnTo>
                    <a:pt x="11" y="506"/>
                  </a:lnTo>
                  <a:lnTo>
                    <a:pt x="19" y="504"/>
                  </a:lnTo>
                  <a:lnTo>
                    <a:pt x="28" y="502"/>
                  </a:lnTo>
                  <a:lnTo>
                    <a:pt x="40" y="500"/>
                  </a:lnTo>
                  <a:lnTo>
                    <a:pt x="53" y="496"/>
                  </a:lnTo>
                  <a:lnTo>
                    <a:pt x="68" y="494"/>
                  </a:lnTo>
                  <a:lnTo>
                    <a:pt x="85" y="491"/>
                  </a:lnTo>
                  <a:lnTo>
                    <a:pt x="101" y="487"/>
                  </a:lnTo>
                  <a:lnTo>
                    <a:pt x="120" y="485"/>
                  </a:lnTo>
                  <a:lnTo>
                    <a:pt x="137" y="483"/>
                  </a:lnTo>
                  <a:lnTo>
                    <a:pt x="156" y="483"/>
                  </a:lnTo>
                  <a:lnTo>
                    <a:pt x="173" y="481"/>
                  </a:lnTo>
                  <a:lnTo>
                    <a:pt x="192" y="483"/>
                  </a:lnTo>
                  <a:lnTo>
                    <a:pt x="207" y="483"/>
                  </a:lnTo>
                  <a:lnTo>
                    <a:pt x="224" y="487"/>
                  </a:lnTo>
                  <a:lnTo>
                    <a:pt x="237" y="487"/>
                  </a:lnTo>
                  <a:lnTo>
                    <a:pt x="249" y="491"/>
                  </a:lnTo>
                  <a:lnTo>
                    <a:pt x="260" y="491"/>
                  </a:lnTo>
                  <a:lnTo>
                    <a:pt x="274" y="494"/>
                  </a:lnTo>
                  <a:lnTo>
                    <a:pt x="285" y="494"/>
                  </a:lnTo>
                  <a:lnTo>
                    <a:pt x="294" y="494"/>
                  </a:lnTo>
                  <a:lnTo>
                    <a:pt x="304" y="496"/>
                  </a:lnTo>
                  <a:lnTo>
                    <a:pt x="313" y="498"/>
                  </a:lnTo>
                  <a:lnTo>
                    <a:pt x="321" y="498"/>
                  </a:lnTo>
                  <a:lnTo>
                    <a:pt x="327" y="498"/>
                  </a:lnTo>
                  <a:lnTo>
                    <a:pt x="332" y="498"/>
                  </a:lnTo>
                  <a:lnTo>
                    <a:pt x="338" y="500"/>
                  </a:lnTo>
                  <a:lnTo>
                    <a:pt x="346" y="500"/>
                  </a:lnTo>
                  <a:lnTo>
                    <a:pt x="348" y="500"/>
                  </a:lnTo>
                  <a:lnTo>
                    <a:pt x="348" y="500"/>
                  </a:lnTo>
                  <a:close/>
                </a:path>
              </a:pathLst>
            </a:custGeom>
            <a:solidFill>
              <a:srgbClr val="FF704D"/>
            </a:solidFill>
            <a:ln w="9525">
              <a:noFill/>
              <a:round/>
            </a:ln>
          </p:spPr>
          <p:txBody>
            <a:bodyPr/>
            <a:lstStyle/>
            <a:p>
              <a:endParaRPr lang="en-US"/>
            </a:p>
          </p:txBody>
        </p:sp>
        <p:sp>
          <p:nvSpPr>
            <p:cNvPr id="607350" name="Freeform 118"/>
            <p:cNvSpPr/>
            <p:nvPr/>
          </p:nvSpPr>
          <p:spPr bwMode="auto">
            <a:xfrm>
              <a:off x="4402" y="2265"/>
              <a:ext cx="371" cy="295"/>
            </a:xfrm>
            <a:custGeom>
              <a:avLst/>
              <a:gdLst/>
              <a:ahLst/>
              <a:cxnLst>
                <a:cxn ang="0">
                  <a:pos x="25" y="443"/>
                </a:cxn>
                <a:cxn ang="0">
                  <a:pos x="12" y="422"/>
                </a:cxn>
                <a:cxn ang="0">
                  <a:pos x="4" y="396"/>
                </a:cxn>
                <a:cxn ang="0">
                  <a:pos x="0" y="367"/>
                </a:cxn>
                <a:cxn ang="0">
                  <a:pos x="17" y="344"/>
                </a:cxn>
                <a:cxn ang="0">
                  <a:pos x="61" y="335"/>
                </a:cxn>
                <a:cxn ang="0">
                  <a:pos x="135" y="344"/>
                </a:cxn>
                <a:cxn ang="0">
                  <a:pos x="221" y="363"/>
                </a:cxn>
                <a:cxn ang="0">
                  <a:pos x="303" y="384"/>
                </a:cxn>
                <a:cxn ang="0">
                  <a:pos x="363" y="402"/>
                </a:cxn>
                <a:cxn ang="0">
                  <a:pos x="390" y="413"/>
                </a:cxn>
                <a:cxn ang="0">
                  <a:pos x="399" y="388"/>
                </a:cxn>
                <a:cxn ang="0">
                  <a:pos x="432" y="327"/>
                </a:cxn>
                <a:cxn ang="0">
                  <a:pos x="474" y="247"/>
                </a:cxn>
                <a:cxn ang="0">
                  <a:pos x="523" y="162"/>
                </a:cxn>
                <a:cxn ang="0">
                  <a:pos x="572" y="84"/>
                </a:cxn>
                <a:cxn ang="0">
                  <a:pos x="616" y="29"/>
                </a:cxn>
                <a:cxn ang="0">
                  <a:pos x="648" y="2"/>
                </a:cxn>
                <a:cxn ang="0">
                  <a:pos x="677" y="4"/>
                </a:cxn>
                <a:cxn ang="0">
                  <a:pos x="692" y="27"/>
                </a:cxn>
                <a:cxn ang="0">
                  <a:pos x="698" y="76"/>
                </a:cxn>
                <a:cxn ang="0">
                  <a:pos x="692" y="149"/>
                </a:cxn>
                <a:cxn ang="0">
                  <a:pos x="677" y="236"/>
                </a:cxn>
                <a:cxn ang="0">
                  <a:pos x="658" y="327"/>
                </a:cxn>
                <a:cxn ang="0">
                  <a:pos x="639" y="409"/>
                </a:cxn>
                <a:cxn ang="0">
                  <a:pos x="624" y="466"/>
                </a:cxn>
                <a:cxn ang="0">
                  <a:pos x="620" y="489"/>
                </a:cxn>
                <a:cxn ang="0">
                  <a:pos x="523" y="614"/>
                </a:cxn>
                <a:cxn ang="0">
                  <a:pos x="550" y="616"/>
                </a:cxn>
                <a:cxn ang="0">
                  <a:pos x="588" y="618"/>
                </a:cxn>
                <a:cxn ang="0">
                  <a:pos x="635" y="618"/>
                </a:cxn>
                <a:cxn ang="0">
                  <a:pos x="688" y="616"/>
                </a:cxn>
                <a:cxn ang="0">
                  <a:pos x="744" y="609"/>
                </a:cxn>
                <a:cxn ang="0">
                  <a:pos x="795" y="599"/>
                </a:cxn>
                <a:cxn ang="0">
                  <a:pos x="842" y="586"/>
                </a:cxn>
                <a:cxn ang="0">
                  <a:pos x="879" y="575"/>
                </a:cxn>
                <a:cxn ang="0">
                  <a:pos x="901" y="569"/>
                </a:cxn>
                <a:cxn ang="0">
                  <a:pos x="903" y="569"/>
                </a:cxn>
                <a:cxn ang="0">
                  <a:pos x="884" y="578"/>
                </a:cxn>
                <a:cxn ang="0">
                  <a:pos x="844" y="594"/>
                </a:cxn>
                <a:cxn ang="0">
                  <a:pos x="793" y="618"/>
                </a:cxn>
                <a:cxn ang="0">
                  <a:pos x="732" y="643"/>
                </a:cxn>
                <a:cxn ang="0">
                  <a:pos x="669" y="672"/>
                </a:cxn>
                <a:cxn ang="0">
                  <a:pos x="605" y="696"/>
                </a:cxn>
                <a:cxn ang="0">
                  <a:pos x="542" y="715"/>
                </a:cxn>
                <a:cxn ang="0">
                  <a:pos x="479" y="723"/>
                </a:cxn>
                <a:cxn ang="0">
                  <a:pos x="413" y="721"/>
                </a:cxn>
                <a:cxn ang="0">
                  <a:pos x="342" y="698"/>
                </a:cxn>
                <a:cxn ang="0">
                  <a:pos x="266" y="656"/>
                </a:cxn>
                <a:cxn ang="0">
                  <a:pos x="192" y="599"/>
                </a:cxn>
                <a:cxn ang="0">
                  <a:pos x="124" y="542"/>
                </a:cxn>
                <a:cxn ang="0">
                  <a:pos x="69" y="489"/>
                </a:cxn>
                <a:cxn ang="0">
                  <a:pos x="36" y="455"/>
                </a:cxn>
                <a:cxn ang="0">
                  <a:pos x="29" y="449"/>
                </a:cxn>
              </a:cxnLst>
              <a:rect l="0" t="0" r="r" b="b"/>
              <a:pathLst>
                <a:path w="907" h="725">
                  <a:moveTo>
                    <a:pt x="29" y="449"/>
                  </a:moveTo>
                  <a:lnTo>
                    <a:pt x="29" y="445"/>
                  </a:lnTo>
                  <a:lnTo>
                    <a:pt x="25" y="443"/>
                  </a:lnTo>
                  <a:lnTo>
                    <a:pt x="21" y="438"/>
                  </a:lnTo>
                  <a:lnTo>
                    <a:pt x="17" y="432"/>
                  </a:lnTo>
                  <a:lnTo>
                    <a:pt x="12" y="422"/>
                  </a:lnTo>
                  <a:lnTo>
                    <a:pt x="8" y="415"/>
                  </a:lnTo>
                  <a:lnTo>
                    <a:pt x="4" y="405"/>
                  </a:lnTo>
                  <a:lnTo>
                    <a:pt x="4" y="396"/>
                  </a:lnTo>
                  <a:lnTo>
                    <a:pt x="0" y="386"/>
                  </a:lnTo>
                  <a:lnTo>
                    <a:pt x="0" y="377"/>
                  </a:lnTo>
                  <a:lnTo>
                    <a:pt x="0" y="367"/>
                  </a:lnTo>
                  <a:lnTo>
                    <a:pt x="4" y="360"/>
                  </a:lnTo>
                  <a:lnTo>
                    <a:pt x="8" y="350"/>
                  </a:lnTo>
                  <a:lnTo>
                    <a:pt x="17" y="344"/>
                  </a:lnTo>
                  <a:lnTo>
                    <a:pt x="29" y="339"/>
                  </a:lnTo>
                  <a:lnTo>
                    <a:pt x="44" y="337"/>
                  </a:lnTo>
                  <a:lnTo>
                    <a:pt x="61" y="335"/>
                  </a:lnTo>
                  <a:lnTo>
                    <a:pt x="84" y="335"/>
                  </a:lnTo>
                  <a:lnTo>
                    <a:pt x="109" y="339"/>
                  </a:lnTo>
                  <a:lnTo>
                    <a:pt x="135" y="344"/>
                  </a:lnTo>
                  <a:lnTo>
                    <a:pt x="162" y="348"/>
                  </a:lnTo>
                  <a:lnTo>
                    <a:pt x="192" y="356"/>
                  </a:lnTo>
                  <a:lnTo>
                    <a:pt x="221" y="363"/>
                  </a:lnTo>
                  <a:lnTo>
                    <a:pt x="249" y="371"/>
                  </a:lnTo>
                  <a:lnTo>
                    <a:pt x="276" y="377"/>
                  </a:lnTo>
                  <a:lnTo>
                    <a:pt x="303" y="384"/>
                  </a:lnTo>
                  <a:lnTo>
                    <a:pt x="327" y="390"/>
                  </a:lnTo>
                  <a:lnTo>
                    <a:pt x="346" y="398"/>
                  </a:lnTo>
                  <a:lnTo>
                    <a:pt x="363" y="402"/>
                  </a:lnTo>
                  <a:lnTo>
                    <a:pt x="379" y="407"/>
                  </a:lnTo>
                  <a:lnTo>
                    <a:pt x="386" y="409"/>
                  </a:lnTo>
                  <a:lnTo>
                    <a:pt x="390" y="413"/>
                  </a:lnTo>
                  <a:lnTo>
                    <a:pt x="390" y="409"/>
                  </a:lnTo>
                  <a:lnTo>
                    <a:pt x="394" y="400"/>
                  </a:lnTo>
                  <a:lnTo>
                    <a:pt x="399" y="388"/>
                  </a:lnTo>
                  <a:lnTo>
                    <a:pt x="409" y="373"/>
                  </a:lnTo>
                  <a:lnTo>
                    <a:pt x="418" y="352"/>
                  </a:lnTo>
                  <a:lnTo>
                    <a:pt x="432" y="327"/>
                  </a:lnTo>
                  <a:lnTo>
                    <a:pt x="443" y="303"/>
                  </a:lnTo>
                  <a:lnTo>
                    <a:pt x="458" y="276"/>
                  </a:lnTo>
                  <a:lnTo>
                    <a:pt x="474" y="247"/>
                  </a:lnTo>
                  <a:lnTo>
                    <a:pt x="489" y="219"/>
                  </a:lnTo>
                  <a:lnTo>
                    <a:pt x="506" y="189"/>
                  </a:lnTo>
                  <a:lnTo>
                    <a:pt x="523" y="162"/>
                  </a:lnTo>
                  <a:lnTo>
                    <a:pt x="540" y="133"/>
                  </a:lnTo>
                  <a:lnTo>
                    <a:pt x="557" y="109"/>
                  </a:lnTo>
                  <a:lnTo>
                    <a:pt x="572" y="84"/>
                  </a:lnTo>
                  <a:lnTo>
                    <a:pt x="588" y="65"/>
                  </a:lnTo>
                  <a:lnTo>
                    <a:pt x="601" y="44"/>
                  </a:lnTo>
                  <a:lnTo>
                    <a:pt x="616" y="29"/>
                  </a:lnTo>
                  <a:lnTo>
                    <a:pt x="628" y="16"/>
                  </a:lnTo>
                  <a:lnTo>
                    <a:pt x="641" y="8"/>
                  </a:lnTo>
                  <a:lnTo>
                    <a:pt x="648" y="2"/>
                  </a:lnTo>
                  <a:lnTo>
                    <a:pt x="660" y="0"/>
                  </a:lnTo>
                  <a:lnTo>
                    <a:pt x="668" y="0"/>
                  </a:lnTo>
                  <a:lnTo>
                    <a:pt x="677" y="4"/>
                  </a:lnTo>
                  <a:lnTo>
                    <a:pt x="681" y="8"/>
                  </a:lnTo>
                  <a:lnTo>
                    <a:pt x="688" y="16"/>
                  </a:lnTo>
                  <a:lnTo>
                    <a:pt x="692" y="27"/>
                  </a:lnTo>
                  <a:lnTo>
                    <a:pt x="696" y="40"/>
                  </a:lnTo>
                  <a:lnTo>
                    <a:pt x="696" y="57"/>
                  </a:lnTo>
                  <a:lnTo>
                    <a:pt x="698" y="76"/>
                  </a:lnTo>
                  <a:lnTo>
                    <a:pt x="696" y="97"/>
                  </a:lnTo>
                  <a:lnTo>
                    <a:pt x="696" y="122"/>
                  </a:lnTo>
                  <a:lnTo>
                    <a:pt x="692" y="149"/>
                  </a:lnTo>
                  <a:lnTo>
                    <a:pt x="688" y="175"/>
                  </a:lnTo>
                  <a:lnTo>
                    <a:pt x="683" y="206"/>
                  </a:lnTo>
                  <a:lnTo>
                    <a:pt x="677" y="236"/>
                  </a:lnTo>
                  <a:lnTo>
                    <a:pt x="671" y="267"/>
                  </a:lnTo>
                  <a:lnTo>
                    <a:pt x="666" y="297"/>
                  </a:lnTo>
                  <a:lnTo>
                    <a:pt x="658" y="327"/>
                  </a:lnTo>
                  <a:lnTo>
                    <a:pt x="652" y="356"/>
                  </a:lnTo>
                  <a:lnTo>
                    <a:pt x="645" y="382"/>
                  </a:lnTo>
                  <a:lnTo>
                    <a:pt x="639" y="409"/>
                  </a:lnTo>
                  <a:lnTo>
                    <a:pt x="633" y="430"/>
                  </a:lnTo>
                  <a:lnTo>
                    <a:pt x="628" y="451"/>
                  </a:lnTo>
                  <a:lnTo>
                    <a:pt x="624" y="466"/>
                  </a:lnTo>
                  <a:lnTo>
                    <a:pt x="622" y="478"/>
                  </a:lnTo>
                  <a:lnTo>
                    <a:pt x="620" y="485"/>
                  </a:lnTo>
                  <a:lnTo>
                    <a:pt x="620" y="489"/>
                  </a:lnTo>
                  <a:lnTo>
                    <a:pt x="515" y="614"/>
                  </a:lnTo>
                  <a:lnTo>
                    <a:pt x="519" y="614"/>
                  </a:lnTo>
                  <a:lnTo>
                    <a:pt x="523" y="614"/>
                  </a:lnTo>
                  <a:lnTo>
                    <a:pt x="533" y="616"/>
                  </a:lnTo>
                  <a:lnTo>
                    <a:pt x="540" y="616"/>
                  </a:lnTo>
                  <a:lnTo>
                    <a:pt x="550" y="616"/>
                  </a:lnTo>
                  <a:lnTo>
                    <a:pt x="561" y="618"/>
                  </a:lnTo>
                  <a:lnTo>
                    <a:pt x="574" y="618"/>
                  </a:lnTo>
                  <a:lnTo>
                    <a:pt x="588" y="618"/>
                  </a:lnTo>
                  <a:lnTo>
                    <a:pt x="603" y="618"/>
                  </a:lnTo>
                  <a:lnTo>
                    <a:pt x="618" y="618"/>
                  </a:lnTo>
                  <a:lnTo>
                    <a:pt x="635" y="618"/>
                  </a:lnTo>
                  <a:lnTo>
                    <a:pt x="652" y="618"/>
                  </a:lnTo>
                  <a:lnTo>
                    <a:pt x="669" y="618"/>
                  </a:lnTo>
                  <a:lnTo>
                    <a:pt x="688" y="616"/>
                  </a:lnTo>
                  <a:lnTo>
                    <a:pt x="707" y="614"/>
                  </a:lnTo>
                  <a:lnTo>
                    <a:pt x="726" y="611"/>
                  </a:lnTo>
                  <a:lnTo>
                    <a:pt x="744" y="609"/>
                  </a:lnTo>
                  <a:lnTo>
                    <a:pt x="761" y="605"/>
                  </a:lnTo>
                  <a:lnTo>
                    <a:pt x="778" y="603"/>
                  </a:lnTo>
                  <a:lnTo>
                    <a:pt x="795" y="599"/>
                  </a:lnTo>
                  <a:lnTo>
                    <a:pt x="812" y="594"/>
                  </a:lnTo>
                  <a:lnTo>
                    <a:pt x="827" y="590"/>
                  </a:lnTo>
                  <a:lnTo>
                    <a:pt x="842" y="586"/>
                  </a:lnTo>
                  <a:lnTo>
                    <a:pt x="854" y="582"/>
                  </a:lnTo>
                  <a:lnTo>
                    <a:pt x="867" y="578"/>
                  </a:lnTo>
                  <a:lnTo>
                    <a:pt x="879" y="575"/>
                  </a:lnTo>
                  <a:lnTo>
                    <a:pt x="888" y="575"/>
                  </a:lnTo>
                  <a:lnTo>
                    <a:pt x="896" y="571"/>
                  </a:lnTo>
                  <a:lnTo>
                    <a:pt x="901" y="569"/>
                  </a:lnTo>
                  <a:lnTo>
                    <a:pt x="903" y="569"/>
                  </a:lnTo>
                  <a:lnTo>
                    <a:pt x="907" y="569"/>
                  </a:lnTo>
                  <a:lnTo>
                    <a:pt x="903" y="569"/>
                  </a:lnTo>
                  <a:lnTo>
                    <a:pt x="899" y="571"/>
                  </a:lnTo>
                  <a:lnTo>
                    <a:pt x="892" y="573"/>
                  </a:lnTo>
                  <a:lnTo>
                    <a:pt x="884" y="578"/>
                  </a:lnTo>
                  <a:lnTo>
                    <a:pt x="873" y="582"/>
                  </a:lnTo>
                  <a:lnTo>
                    <a:pt x="860" y="588"/>
                  </a:lnTo>
                  <a:lnTo>
                    <a:pt x="844" y="594"/>
                  </a:lnTo>
                  <a:lnTo>
                    <a:pt x="831" y="603"/>
                  </a:lnTo>
                  <a:lnTo>
                    <a:pt x="812" y="611"/>
                  </a:lnTo>
                  <a:lnTo>
                    <a:pt x="793" y="618"/>
                  </a:lnTo>
                  <a:lnTo>
                    <a:pt x="774" y="628"/>
                  </a:lnTo>
                  <a:lnTo>
                    <a:pt x="753" y="635"/>
                  </a:lnTo>
                  <a:lnTo>
                    <a:pt x="732" y="643"/>
                  </a:lnTo>
                  <a:lnTo>
                    <a:pt x="711" y="654"/>
                  </a:lnTo>
                  <a:lnTo>
                    <a:pt x="690" y="662"/>
                  </a:lnTo>
                  <a:lnTo>
                    <a:pt x="669" y="672"/>
                  </a:lnTo>
                  <a:lnTo>
                    <a:pt x="648" y="679"/>
                  </a:lnTo>
                  <a:lnTo>
                    <a:pt x="628" y="689"/>
                  </a:lnTo>
                  <a:lnTo>
                    <a:pt x="605" y="696"/>
                  </a:lnTo>
                  <a:lnTo>
                    <a:pt x="584" y="704"/>
                  </a:lnTo>
                  <a:lnTo>
                    <a:pt x="563" y="708"/>
                  </a:lnTo>
                  <a:lnTo>
                    <a:pt x="542" y="715"/>
                  </a:lnTo>
                  <a:lnTo>
                    <a:pt x="521" y="719"/>
                  </a:lnTo>
                  <a:lnTo>
                    <a:pt x="500" y="723"/>
                  </a:lnTo>
                  <a:lnTo>
                    <a:pt x="479" y="723"/>
                  </a:lnTo>
                  <a:lnTo>
                    <a:pt x="456" y="725"/>
                  </a:lnTo>
                  <a:lnTo>
                    <a:pt x="436" y="723"/>
                  </a:lnTo>
                  <a:lnTo>
                    <a:pt x="413" y="721"/>
                  </a:lnTo>
                  <a:lnTo>
                    <a:pt x="388" y="715"/>
                  </a:lnTo>
                  <a:lnTo>
                    <a:pt x="365" y="708"/>
                  </a:lnTo>
                  <a:lnTo>
                    <a:pt x="342" y="698"/>
                  </a:lnTo>
                  <a:lnTo>
                    <a:pt x="318" y="689"/>
                  </a:lnTo>
                  <a:lnTo>
                    <a:pt x="293" y="672"/>
                  </a:lnTo>
                  <a:lnTo>
                    <a:pt x="266" y="656"/>
                  </a:lnTo>
                  <a:lnTo>
                    <a:pt x="242" y="639"/>
                  </a:lnTo>
                  <a:lnTo>
                    <a:pt x="217" y="620"/>
                  </a:lnTo>
                  <a:lnTo>
                    <a:pt x="192" y="599"/>
                  </a:lnTo>
                  <a:lnTo>
                    <a:pt x="168" y="580"/>
                  </a:lnTo>
                  <a:lnTo>
                    <a:pt x="145" y="561"/>
                  </a:lnTo>
                  <a:lnTo>
                    <a:pt x="124" y="542"/>
                  </a:lnTo>
                  <a:lnTo>
                    <a:pt x="103" y="521"/>
                  </a:lnTo>
                  <a:lnTo>
                    <a:pt x="84" y="504"/>
                  </a:lnTo>
                  <a:lnTo>
                    <a:pt x="69" y="489"/>
                  </a:lnTo>
                  <a:lnTo>
                    <a:pt x="55" y="476"/>
                  </a:lnTo>
                  <a:lnTo>
                    <a:pt x="44" y="462"/>
                  </a:lnTo>
                  <a:lnTo>
                    <a:pt x="36" y="455"/>
                  </a:lnTo>
                  <a:lnTo>
                    <a:pt x="31" y="449"/>
                  </a:lnTo>
                  <a:lnTo>
                    <a:pt x="29" y="449"/>
                  </a:lnTo>
                  <a:lnTo>
                    <a:pt x="29" y="449"/>
                  </a:lnTo>
                  <a:close/>
                </a:path>
              </a:pathLst>
            </a:custGeom>
            <a:solidFill>
              <a:srgbClr val="A84A3D"/>
            </a:solidFill>
            <a:ln w="9525">
              <a:noFill/>
              <a:round/>
            </a:ln>
          </p:spPr>
          <p:txBody>
            <a:bodyPr/>
            <a:lstStyle/>
            <a:p>
              <a:endParaRPr lang="en-US"/>
            </a:p>
          </p:txBody>
        </p:sp>
        <p:sp>
          <p:nvSpPr>
            <p:cNvPr id="607351" name="Freeform 119"/>
            <p:cNvSpPr/>
            <p:nvPr/>
          </p:nvSpPr>
          <p:spPr bwMode="auto">
            <a:xfrm>
              <a:off x="3952" y="2053"/>
              <a:ext cx="112" cy="103"/>
            </a:xfrm>
            <a:custGeom>
              <a:avLst/>
              <a:gdLst/>
              <a:ahLst/>
              <a:cxnLst>
                <a:cxn ang="0">
                  <a:pos x="176" y="0"/>
                </a:cxn>
                <a:cxn ang="0">
                  <a:pos x="199" y="0"/>
                </a:cxn>
                <a:cxn ang="0">
                  <a:pos x="228" y="2"/>
                </a:cxn>
                <a:cxn ang="0">
                  <a:pos x="252" y="6"/>
                </a:cxn>
                <a:cxn ang="0">
                  <a:pos x="271" y="17"/>
                </a:cxn>
                <a:cxn ang="0">
                  <a:pos x="266" y="42"/>
                </a:cxn>
                <a:cxn ang="0">
                  <a:pos x="243" y="67"/>
                </a:cxn>
                <a:cxn ang="0">
                  <a:pos x="233" y="69"/>
                </a:cxn>
                <a:cxn ang="0">
                  <a:pos x="222" y="42"/>
                </a:cxn>
                <a:cxn ang="0">
                  <a:pos x="205" y="25"/>
                </a:cxn>
                <a:cxn ang="0">
                  <a:pos x="176" y="21"/>
                </a:cxn>
                <a:cxn ang="0">
                  <a:pos x="157" y="25"/>
                </a:cxn>
                <a:cxn ang="0">
                  <a:pos x="165" y="36"/>
                </a:cxn>
                <a:cxn ang="0">
                  <a:pos x="188" y="48"/>
                </a:cxn>
                <a:cxn ang="0">
                  <a:pos x="197" y="59"/>
                </a:cxn>
                <a:cxn ang="0">
                  <a:pos x="171" y="74"/>
                </a:cxn>
                <a:cxn ang="0">
                  <a:pos x="136" y="86"/>
                </a:cxn>
                <a:cxn ang="0">
                  <a:pos x="127" y="91"/>
                </a:cxn>
                <a:cxn ang="0">
                  <a:pos x="152" y="93"/>
                </a:cxn>
                <a:cxn ang="0">
                  <a:pos x="176" y="93"/>
                </a:cxn>
                <a:cxn ang="0">
                  <a:pos x="176" y="101"/>
                </a:cxn>
                <a:cxn ang="0">
                  <a:pos x="154" y="111"/>
                </a:cxn>
                <a:cxn ang="0">
                  <a:pos x="131" y="122"/>
                </a:cxn>
                <a:cxn ang="0">
                  <a:pos x="125" y="135"/>
                </a:cxn>
                <a:cxn ang="0">
                  <a:pos x="133" y="156"/>
                </a:cxn>
                <a:cxn ang="0">
                  <a:pos x="131" y="183"/>
                </a:cxn>
                <a:cxn ang="0">
                  <a:pos x="125" y="213"/>
                </a:cxn>
                <a:cxn ang="0">
                  <a:pos x="110" y="244"/>
                </a:cxn>
                <a:cxn ang="0">
                  <a:pos x="72" y="253"/>
                </a:cxn>
                <a:cxn ang="0">
                  <a:pos x="51" y="246"/>
                </a:cxn>
                <a:cxn ang="0">
                  <a:pos x="32" y="232"/>
                </a:cxn>
                <a:cxn ang="0">
                  <a:pos x="19" y="207"/>
                </a:cxn>
                <a:cxn ang="0">
                  <a:pos x="9" y="179"/>
                </a:cxn>
                <a:cxn ang="0">
                  <a:pos x="3" y="149"/>
                </a:cxn>
                <a:cxn ang="0">
                  <a:pos x="0" y="118"/>
                </a:cxn>
                <a:cxn ang="0">
                  <a:pos x="0" y="90"/>
                </a:cxn>
                <a:cxn ang="0">
                  <a:pos x="1" y="65"/>
                </a:cxn>
                <a:cxn ang="0">
                  <a:pos x="11" y="42"/>
                </a:cxn>
                <a:cxn ang="0">
                  <a:pos x="32" y="50"/>
                </a:cxn>
                <a:cxn ang="0">
                  <a:pos x="81" y="40"/>
                </a:cxn>
                <a:cxn ang="0">
                  <a:pos x="81" y="8"/>
                </a:cxn>
                <a:cxn ang="0">
                  <a:pos x="93" y="2"/>
                </a:cxn>
                <a:cxn ang="0">
                  <a:pos x="112" y="0"/>
                </a:cxn>
                <a:cxn ang="0">
                  <a:pos x="142" y="0"/>
                </a:cxn>
                <a:cxn ang="0">
                  <a:pos x="161" y="0"/>
                </a:cxn>
              </a:cxnLst>
              <a:rect l="0" t="0" r="r" b="b"/>
              <a:pathLst>
                <a:path w="273" h="253">
                  <a:moveTo>
                    <a:pt x="165" y="2"/>
                  </a:moveTo>
                  <a:lnTo>
                    <a:pt x="167" y="0"/>
                  </a:lnTo>
                  <a:lnTo>
                    <a:pt x="176" y="0"/>
                  </a:lnTo>
                  <a:lnTo>
                    <a:pt x="182" y="0"/>
                  </a:lnTo>
                  <a:lnTo>
                    <a:pt x="192" y="0"/>
                  </a:lnTo>
                  <a:lnTo>
                    <a:pt x="199" y="0"/>
                  </a:lnTo>
                  <a:lnTo>
                    <a:pt x="209" y="2"/>
                  </a:lnTo>
                  <a:lnTo>
                    <a:pt x="216" y="2"/>
                  </a:lnTo>
                  <a:lnTo>
                    <a:pt x="228" y="2"/>
                  </a:lnTo>
                  <a:lnTo>
                    <a:pt x="235" y="2"/>
                  </a:lnTo>
                  <a:lnTo>
                    <a:pt x="245" y="6"/>
                  </a:lnTo>
                  <a:lnTo>
                    <a:pt x="252" y="6"/>
                  </a:lnTo>
                  <a:lnTo>
                    <a:pt x="260" y="10"/>
                  </a:lnTo>
                  <a:lnTo>
                    <a:pt x="266" y="14"/>
                  </a:lnTo>
                  <a:lnTo>
                    <a:pt x="271" y="17"/>
                  </a:lnTo>
                  <a:lnTo>
                    <a:pt x="273" y="23"/>
                  </a:lnTo>
                  <a:lnTo>
                    <a:pt x="271" y="33"/>
                  </a:lnTo>
                  <a:lnTo>
                    <a:pt x="266" y="42"/>
                  </a:lnTo>
                  <a:lnTo>
                    <a:pt x="258" y="52"/>
                  </a:lnTo>
                  <a:lnTo>
                    <a:pt x="250" y="59"/>
                  </a:lnTo>
                  <a:lnTo>
                    <a:pt x="243" y="67"/>
                  </a:lnTo>
                  <a:lnTo>
                    <a:pt x="237" y="72"/>
                  </a:lnTo>
                  <a:lnTo>
                    <a:pt x="235" y="74"/>
                  </a:lnTo>
                  <a:lnTo>
                    <a:pt x="233" y="69"/>
                  </a:lnTo>
                  <a:lnTo>
                    <a:pt x="230" y="57"/>
                  </a:lnTo>
                  <a:lnTo>
                    <a:pt x="226" y="50"/>
                  </a:lnTo>
                  <a:lnTo>
                    <a:pt x="222" y="42"/>
                  </a:lnTo>
                  <a:lnTo>
                    <a:pt x="216" y="34"/>
                  </a:lnTo>
                  <a:lnTo>
                    <a:pt x="212" y="29"/>
                  </a:lnTo>
                  <a:lnTo>
                    <a:pt x="205" y="25"/>
                  </a:lnTo>
                  <a:lnTo>
                    <a:pt x="197" y="21"/>
                  </a:lnTo>
                  <a:lnTo>
                    <a:pt x="186" y="21"/>
                  </a:lnTo>
                  <a:lnTo>
                    <a:pt x="176" y="21"/>
                  </a:lnTo>
                  <a:lnTo>
                    <a:pt x="169" y="21"/>
                  </a:lnTo>
                  <a:lnTo>
                    <a:pt x="161" y="25"/>
                  </a:lnTo>
                  <a:lnTo>
                    <a:pt x="157" y="25"/>
                  </a:lnTo>
                  <a:lnTo>
                    <a:pt x="157" y="29"/>
                  </a:lnTo>
                  <a:lnTo>
                    <a:pt x="159" y="33"/>
                  </a:lnTo>
                  <a:lnTo>
                    <a:pt x="165" y="36"/>
                  </a:lnTo>
                  <a:lnTo>
                    <a:pt x="173" y="40"/>
                  </a:lnTo>
                  <a:lnTo>
                    <a:pt x="182" y="44"/>
                  </a:lnTo>
                  <a:lnTo>
                    <a:pt x="188" y="48"/>
                  </a:lnTo>
                  <a:lnTo>
                    <a:pt x="193" y="52"/>
                  </a:lnTo>
                  <a:lnTo>
                    <a:pt x="197" y="55"/>
                  </a:lnTo>
                  <a:lnTo>
                    <a:pt x="197" y="59"/>
                  </a:lnTo>
                  <a:lnTo>
                    <a:pt x="190" y="63"/>
                  </a:lnTo>
                  <a:lnTo>
                    <a:pt x="182" y="69"/>
                  </a:lnTo>
                  <a:lnTo>
                    <a:pt x="171" y="74"/>
                  </a:lnTo>
                  <a:lnTo>
                    <a:pt x="161" y="78"/>
                  </a:lnTo>
                  <a:lnTo>
                    <a:pt x="148" y="82"/>
                  </a:lnTo>
                  <a:lnTo>
                    <a:pt x="136" y="86"/>
                  </a:lnTo>
                  <a:lnTo>
                    <a:pt x="129" y="88"/>
                  </a:lnTo>
                  <a:lnTo>
                    <a:pt x="127" y="90"/>
                  </a:lnTo>
                  <a:lnTo>
                    <a:pt x="127" y="91"/>
                  </a:lnTo>
                  <a:lnTo>
                    <a:pt x="133" y="93"/>
                  </a:lnTo>
                  <a:lnTo>
                    <a:pt x="140" y="93"/>
                  </a:lnTo>
                  <a:lnTo>
                    <a:pt x="152" y="93"/>
                  </a:lnTo>
                  <a:lnTo>
                    <a:pt x="161" y="93"/>
                  </a:lnTo>
                  <a:lnTo>
                    <a:pt x="169" y="93"/>
                  </a:lnTo>
                  <a:lnTo>
                    <a:pt x="176" y="93"/>
                  </a:lnTo>
                  <a:lnTo>
                    <a:pt x="182" y="97"/>
                  </a:lnTo>
                  <a:lnTo>
                    <a:pt x="180" y="99"/>
                  </a:lnTo>
                  <a:lnTo>
                    <a:pt x="176" y="101"/>
                  </a:lnTo>
                  <a:lnTo>
                    <a:pt x="169" y="105"/>
                  </a:lnTo>
                  <a:lnTo>
                    <a:pt x="163" y="109"/>
                  </a:lnTo>
                  <a:lnTo>
                    <a:pt x="154" y="111"/>
                  </a:lnTo>
                  <a:lnTo>
                    <a:pt x="146" y="114"/>
                  </a:lnTo>
                  <a:lnTo>
                    <a:pt x="136" y="118"/>
                  </a:lnTo>
                  <a:lnTo>
                    <a:pt x="131" y="122"/>
                  </a:lnTo>
                  <a:lnTo>
                    <a:pt x="123" y="126"/>
                  </a:lnTo>
                  <a:lnTo>
                    <a:pt x="125" y="131"/>
                  </a:lnTo>
                  <a:lnTo>
                    <a:pt x="125" y="135"/>
                  </a:lnTo>
                  <a:lnTo>
                    <a:pt x="129" y="141"/>
                  </a:lnTo>
                  <a:lnTo>
                    <a:pt x="131" y="147"/>
                  </a:lnTo>
                  <a:lnTo>
                    <a:pt x="133" y="156"/>
                  </a:lnTo>
                  <a:lnTo>
                    <a:pt x="133" y="166"/>
                  </a:lnTo>
                  <a:lnTo>
                    <a:pt x="133" y="175"/>
                  </a:lnTo>
                  <a:lnTo>
                    <a:pt x="131" y="183"/>
                  </a:lnTo>
                  <a:lnTo>
                    <a:pt x="131" y="194"/>
                  </a:lnTo>
                  <a:lnTo>
                    <a:pt x="129" y="204"/>
                  </a:lnTo>
                  <a:lnTo>
                    <a:pt x="125" y="213"/>
                  </a:lnTo>
                  <a:lnTo>
                    <a:pt x="121" y="223"/>
                  </a:lnTo>
                  <a:lnTo>
                    <a:pt x="117" y="236"/>
                  </a:lnTo>
                  <a:lnTo>
                    <a:pt x="110" y="244"/>
                  </a:lnTo>
                  <a:lnTo>
                    <a:pt x="98" y="249"/>
                  </a:lnTo>
                  <a:lnTo>
                    <a:pt x="85" y="253"/>
                  </a:lnTo>
                  <a:lnTo>
                    <a:pt x="72" y="253"/>
                  </a:lnTo>
                  <a:lnTo>
                    <a:pt x="64" y="251"/>
                  </a:lnTo>
                  <a:lnTo>
                    <a:pt x="57" y="249"/>
                  </a:lnTo>
                  <a:lnTo>
                    <a:pt x="51" y="246"/>
                  </a:lnTo>
                  <a:lnTo>
                    <a:pt x="43" y="244"/>
                  </a:lnTo>
                  <a:lnTo>
                    <a:pt x="36" y="236"/>
                  </a:lnTo>
                  <a:lnTo>
                    <a:pt x="32" y="232"/>
                  </a:lnTo>
                  <a:lnTo>
                    <a:pt x="28" y="223"/>
                  </a:lnTo>
                  <a:lnTo>
                    <a:pt x="24" y="217"/>
                  </a:lnTo>
                  <a:lnTo>
                    <a:pt x="19" y="207"/>
                  </a:lnTo>
                  <a:lnTo>
                    <a:pt x="15" y="198"/>
                  </a:lnTo>
                  <a:lnTo>
                    <a:pt x="11" y="188"/>
                  </a:lnTo>
                  <a:lnTo>
                    <a:pt x="9" y="179"/>
                  </a:lnTo>
                  <a:lnTo>
                    <a:pt x="7" y="169"/>
                  </a:lnTo>
                  <a:lnTo>
                    <a:pt x="5" y="160"/>
                  </a:lnTo>
                  <a:lnTo>
                    <a:pt x="3" y="149"/>
                  </a:lnTo>
                  <a:lnTo>
                    <a:pt x="3" y="139"/>
                  </a:lnTo>
                  <a:lnTo>
                    <a:pt x="1" y="128"/>
                  </a:lnTo>
                  <a:lnTo>
                    <a:pt x="0" y="118"/>
                  </a:lnTo>
                  <a:lnTo>
                    <a:pt x="0" y="109"/>
                  </a:lnTo>
                  <a:lnTo>
                    <a:pt x="0" y="99"/>
                  </a:lnTo>
                  <a:lnTo>
                    <a:pt x="0" y="90"/>
                  </a:lnTo>
                  <a:lnTo>
                    <a:pt x="0" y="80"/>
                  </a:lnTo>
                  <a:lnTo>
                    <a:pt x="0" y="72"/>
                  </a:lnTo>
                  <a:lnTo>
                    <a:pt x="1" y="65"/>
                  </a:lnTo>
                  <a:lnTo>
                    <a:pt x="1" y="53"/>
                  </a:lnTo>
                  <a:lnTo>
                    <a:pt x="5" y="46"/>
                  </a:lnTo>
                  <a:lnTo>
                    <a:pt x="11" y="42"/>
                  </a:lnTo>
                  <a:lnTo>
                    <a:pt x="17" y="44"/>
                  </a:lnTo>
                  <a:lnTo>
                    <a:pt x="28" y="46"/>
                  </a:lnTo>
                  <a:lnTo>
                    <a:pt x="32" y="50"/>
                  </a:lnTo>
                  <a:lnTo>
                    <a:pt x="81" y="55"/>
                  </a:lnTo>
                  <a:lnTo>
                    <a:pt x="81" y="50"/>
                  </a:lnTo>
                  <a:lnTo>
                    <a:pt x="81" y="40"/>
                  </a:lnTo>
                  <a:lnTo>
                    <a:pt x="81" y="27"/>
                  </a:lnTo>
                  <a:lnTo>
                    <a:pt x="81" y="17"/>
                  </a:lnTo>
                  <a:lnTo>
                    <a:pt x="81" y="8"/>
                  </a:lnTo>
                  <a:lnTo>
                    <a:pt x="85" y="2"/>
                  </a:lnTo>
                  <a:lnTo>
                    <a:pt x="89" y="2"/>
                  </a:lnTo>
                  <a:lnTo>
                    <a:pt x="93" y="2"/>
                  </a:lnTo>
                  <a:lnTo>
                    <a:pt x="97" y="2"/>
                  </a:lnTo>
                  <a:lnTo>
                    <a:pt x="104" y="2"/>
                  </a:lnTo>
                  <a:lnTo>
                    <a:pt x="112" y="0"/>
                  </a:lnTo>
                  <a:lnTo>
                    <a:pt x="123" y="0"/>
                  </a:lnTo>
                  <a:lnTo>
                    <a:pt x="133" y="0"/>
                  </a:lnTo>
                  <a:lnTo>
                    <a:pt x="142" y="0"/>
                  </a:lnTo>
                  <a:lnTo>
                    <a:pt x="150" y="0"/>
                  </a:lnTo>
                  <a:lnTo>
                    <a:pt x="157" y="0"/>
                  </a:lnTo>
                  <a:lnTo>
                    <a:pt x="161" y="0"/>
                  </a:lnTo>
                  <a:lnTo>
                    <a:pt x="165" y="2"/>
                  </a:lnTo>
                  <a:lnTo>
                    <a:pt x="165" y="2"/>
                  </a:lnTo>
                  <a:close/>
                </a:path>
              </a:pathLst>
            </a:custGeom>
            <a:solidFill>
              <a:srgbClr val="BF6633"/>
            </a:solidFill>
            <a:ln w="9525">
              <a:noFill/>
              <a:round/>
            </a:ln>
          </p:spPr>
          <p:txBody>
            <a:bodyPr/>
            <a:lstStyle/>
            <a:p>
              <a:endParaRPr lang="en-US"/>
            </a:p>
          </p:txBody>
        </p:sp>
        <p:sp>
          <p:nvSpPr>
            <p:cNvPr id="607352" name="Freeform 120"/>
            <p:cNvSpPr/>
            <p:nvPr/>
          </p:nvSpPr>
          <p:spPr bwMode="auto">
            <a:xfrm>
              <a:off x="4150" y="2579"/>
              <a:ext cx="128" cy="46"/>
            </a:xfrm>
            <a:custGeom>
              <a:avLst/>
              <a:gdLst/>
              <a:ahLst/>
              <a:cxnLst>
                <a:cxn ang="0">
                  <a:pos x="23" y="57"/>
                </a:cxn>
                <a:cxn ang="0">
                  <a:pos x="23" y="56"/>
                </a:cxn>
                <a:cxn ang="0">
                  <a:pos x="31" y="50"/>
                </a:cxn>
                <a:cxn ang="0">
                  <a:pos x="36" y="46"/>
                </a:cxn>
                <a:cxn ang="0">
                  <a:pos x="42" y="42"/>
                </a:cxn>
                <a:cxn ang="0">
                  <a:pos x="48" y="42"/>
                </a:cxn>
                <a:cxn ang="0">
                  <a:pos x="57" y="42"/>
                </a:cxn>
                <a:cxn ang="0">
                  <a:pos x="63" y="42"/>
                </a:cxn>
                <a:cxn ang="0">
                  <a:pos x="73" y="42"/>
                </a:cxn>
                <a:cxn ang="0">
                  <a:pos x="78" y="44"/>
                </a:cxn>
                <a:cxn ang="0">
                  <a:pos x="84" y="48"/>
                </a:cxn>
                <a:cxn ang="0">
                  <a:pos x="93" y="52"/>
                </a:cxn>
                <a:cxn ang="0">
                  <a:pos x="97" y="54"/>
                </a:cxn>
                <a:cxn ang="0">
                  <a:pos x="143" y="0"/>
                </a:cxn>
                <a:cxn ang="0">
                  <a:pos x="147" y="2"/>
                </a:cxn>
                <a:cxn ang="0">
                  <a:pos x="152" y="2"/>
                </a:cxn>
                <a:cxn ang="0">
                  <a:pos x="160" y="6"/>
                </a:cxn>
                <a:cxn ang="0">
                  <a:pos x="168" y="8"/>
                </a:cxn>
                <a:cxn ang="0">
                  <a:pos x="179" y="12"/>
                </a:cxn>
                <a:cxn ang="0">
                  <a:pos x="190" y="14"/>
                </a:cxn>
                <a:cxn ang="0">
                  <a:pos x="206" y="16"/>
                </a:cxn>
                <a:cxn ang="0">
                  <a:pos x="217" y="16"/>
                </a:cxn>
                <a:cxn ang="0">
                  <a:pos x="230" y="16"/>
                </a:cxn>
                <a:cxn ang="0">
                  <a:pos x="242" y="16"/>
                </a:cxn>
                <a:cxn ang="0">
                  <a:pos x="255" y="17"/>
                </a:cxn>
                <a:cxn ang="0">
                  <a:pos x="265" y="16"/>
                </a:cxn>
                <a:cxn ang="0">
                  <a:pos x="274" y="16"/>
                </a:cxn>
                <a:cxn ang="0">
                  <a:pos x="278" y="16"/>
                </a:cxn>
                <a:cxn ang="0">
                  <a:pos x="282" y="16"/>
                </a:cxn>
                <a:cxn ang="0">
                  <a:pos x="314" y="38"/>
                </a:cxn>
                <a:cxn ang="0">
                  <a:pos x="234" y="95"/>
                </a:cxn>
                <a:cxn ang="0">
                  <a:pos x="141" y="92"/>
                </a:cxn>
                <a:cxn ang="0">
                  <a:pos x="133" y="113"/>
                </a:cxn>
                <a:cxn ang="0">
                  <a:pos x="131" y="111"/>
                </a:cxn>
                <a:cxn ang="0">
                  <a:pos x="128" y="111"/>
                </a:cxn>
                <a:cxn ang="0">
                  <a:pos x="120" y="111"/>
                </a:cxn>
                <a:cxn ang="0">
                  <a:pos x="112" y="111"/>
                </a:cxn>
                <a:cxn ang="0">
                  <a:pos x="101" y="109"/>
                </a:cxn>
                <a:cxn ang="0">
                  <a:pos x="92" y="109"/>
                </a:cxn>
                <a:cxn ang="0">
                  <a:pos x="78" y="109"/>
                </a:cxn>
                <a:cxn ang="0">
                  <a:pos x="67" y="109"/>
                </a:cxn>
                <a:cxn ang="0">
                  <a:pos x="54" y="103"/>
                </a:cxn>
                <a:cxn ang="0">
                  <a:pos x="40" y="101"/>
                </a:cxn>
                <a:cxn ang="0">
                  <a:pos x="29" y="99"/>
                </a:cxn>
                <a:cxn ang="0">
                  <a:pos x="19" y="97"/>
                </a:cxn>
                <a:cxn ang="0">
                  <a:pos x="12" y="94"/>
                </a:cxn>
                <a:cxn ang="0">
                  <a:pos x="4" y="92"/>
                </a:cxn>
                <a:cxn ang="0">
                  <a:pos x="0" y="92"/>
                </a:cxn>
                <a:cxn ang="0">
                  <a:pos x="23" y="57"/>
                </a:cxn>
                <a:cxn ang="0">
                  <a:pos x="23" y="57"/>
                </a:cxn>
              </a:cxnLst>
              <a:rect l="0" t="0" r="r" b="b"/>
              <a:pathLst>
                <a:path w="314" h="113">
                  <a:moveTo>
                    <a:pt x="23" y="57"/>
                  </a:moveTo>
                  <a:lnTo>
                    <a:pt x="23" y="56"/>
                  </a:lnTo>
                  <a:lnTo>
                    <a:pt x="31" y="50"/>
                  </a:lnTo>
                  <a:lnTo>
                    <a:pt x="36" y="46"/>
                  </a:lnTo>
                  <a:lnTo>
                    <a:pt x="42" y="42"/>
                  </a:lnTo>
                  <a:lnTo>
                    <a:pt x="48" y="42"/>
                  </a:lnTo>
                  <a:lnTo>
                    <a:pt x="57" y="42"/>
                  </a:lnTo>
                  <a:lnTo>
                    <a:pt x="63" y="42"/>
                  </a:lnTo>
                  <a:lnTo>
                    <a:pt x="73" y="42"/>
                  </a:lnTo>
                  <a:lnTo>
                    <a:pt x="78" y="44"/>
                  </a:lnTo>
                  <a:lnTo>
                    <a:pt x="84" y="48"/>
                  </a:lnTo>
                  <a:lnTo>
                    <a:pt x="93" y="52"/>
                  </a:lnTo>
                  <a:lnTo>
                    <a:pt x="97" y="54"/>
                  </a:lnTo>
                  <a:lnTo>
                    <a:pt x="143" y="0"/>
                  </a:lnTo>
                  <a:lnTo>
                    <a:pt x="147" y="2"/>
                  </a:lnTo>
                  <a:lnTo>
                    <a:pt x="152" y="2"/>
                  </a:lnTo>
                  <a:lnTo>
                    <a:pt x="160" y="6"/>
                  </a:lnTo>
                  <a:lnTo>
                    <a:pt x="168" y="8"/>
                  </a:lnTo>
                  <a:lnTo>
                    <a:pt x="179" y="12"/>
                  </a:lnTo>
                  <a:lnTo>
                    <a:pt x="190" y="14"/>
                  </a:lnTo>
                  <a:lnTo>
                    <a:pt x="206" y="16"/>
                  </a:lnTo>
                  <a:lnTo>
                    <a:pt x="217" y="16"/>
                  </a:lnTo>
                  <a:lnTo>
                    <a:pt x="230" y="16"/>
                  </a:lnTo>
                  <a:lnTo>
                    <a:pt x="242" y="16"/>
                  </a:lnTo>
                  <a:lnTo>
                    <a:pt x="255" y="17"/>
                  </a:lnTo>
                  <a:lnTo>
                    <a:pt x="265" y="16"/>
                  </a:lnTo>
                  <a:lnTo>
                    <a:pt x="274" y="16"/>
                  </a:lnTo>
                  <a:lnTo>
                    <a:pt x="278" y="16"/>
                  </a:lnTo>
                  <a:lnTo>
                    <a:pt x="282" y="16"/>
                  </a:lnTo>
                  <a:lnTo>
                    <a:pt x="314" y="38"/>
                  </a:lnTo>
                  <a:lnTo>
                    <a:pt x="234" y="95"/>
                  </a:lnTo>
                  <a:lnTo>
                    <a:pt x="141" y="92"/>
                  </a:lnTo>
                  <a:lnTo>
                    <a:pt x="133" y="113"/>
                  </a:lnTo>
                  <a:lnTo>
                    <a:pt x="131" y="111"/>
                  </a:lnTo>
                  <a:lnTo>
                    <a:pt x="128" y="111"/>
                  </a:lnTo>
                  <a:lnTo>
                    <a:pt x="120" y="111"/>
                  </a:lnTo>
                  <a:lnTo>
                    <a:pt x="112" y="111"/>
                  </a:lnTo>
                  <a:lnTo>
                    <a:pt x="101" y="109"/>
                  </a:lnTo>
                  <a:lnTo>
                    <a:pt x="92" y="109"/>
                  </a:lnTo>
                  <a:lnTo>
                    <a:pt x="78" y="109"/>
                  </a:lnTo>
                  <a:lnTo>
                    <a:pt x="67" y="109"/>
                  </a:lnTo>
                  <a:lnTo>
                    <a:pt x="54" y="103"/>
                  </a:lnTo>
                  <a:lnTo>
                    <a:pt x="40" y="101"/>
                  </a:lnTo>
                  <a:lnTo>
                    <a:pt x="29" y="99"/>
                  </a:lnTo>
                  <a:lnTo>
                    <a:pt x="19" y="97"/>
                  </a:lnTo>
                  <a:lnTo>
                    <a:pt x="12" y="94"/>
                  </a:lnTo>
                  <a:lnTo>
                    <a:pt x="4" y="92"/>
                  </a:lnTo>
                  <a:lnTo>
                    <a:pt x="0" y="92"/>
                  </a:lnTo>
                  <a:lnTo>
                    <a:pt x="23" y="57"/>
                  </a:lnTo>
                  <a:lnTo>
                    <a:pt x="23" y="57"/>
                  </a:lnTo>
                  <a:close/>
                </a:path>
              </a:pathLst>
            </a:custGeom>
            <a:solidFill>
              <a:srgbClr val="4D4D4D"/>
            </a:solidFill>
            <a:ln w="9525">
              <a:noFill/>
              <a:round/>
            </a:ln>
          </p:spPr>
          <p:txBody>
            <a:bodyPr/>
            <a:lstStyle/>
            <a:p>
              <a:endParaRPr lang="en-US"/>
            </a:p>
          </p:txBody>
        </p:sp>
        <p:sp>
          <p:nvSpPr>
            <p:cNvPr id="607353" name="Freeform 121"/>
            <p:cNvSpPr/>
            <p:nvPr/>
          </p:nvSpPr>
          <p:spPr bwMode="auto">
            <a:xfrm>
              <a:off x="4744" y="2091"/>
              <a:ext cx="37" cy="55"/>
            </a:xfrm>
            <a:custGeom>
              <a:avLst/>
              <a:gdLst/>
              <a:ahLst/>
              <a:cxnLst>
                <a:cxn ang="0">
                  <a:pos x="81" y="0"/>
                </a:cxn>
                <a:cxn ang="0">
                  <a:pos x="83" y="0"/>
                </a:cxn>
                <a:cxn ang="0">
                  <a:pos x="87" y="4"/>
                </a:cxn>
                <a:cxn ang="0">
                  <a:pos x="87" y="6"/>
                </a:cxn>
                <a:cxn ang="0">
                  <a:pos x="89" y="10"/>
                </a:cxn>
                <a:cxn ang="0">
                  <a:pos x="89" y="16"/>
                </a:cxn>
                <a:cxn ang="0">
                  <a:pos x="87" y="23"/>
                </a:cxn>
                <a:cxn ang="0">
                  <a:pos x="83" y="29"/>
                </a:cxn>
                <a:cxn ang="0">
                  <a:pos x="78" y="38"/>
                </a:cxn>
                <a:cxn ang="0">
                  <a:pos x="70" y="46"/>
                </a:cxn>
                <a:cxn ang="0">
                  <a:pos x="64" y="56"/>
                </a:cxn>
                <a:cxn ang="0">
                  <a:pos x="57" y="61"/>
                </a:cxn>
                <a:cxn ang="0">
                  <a:pos x="51" y="71"/>
                </a:cxn>
                <a:cxn ang="0">
                  <a:pos x="45" y="75"/>
                </a:cxn>
                <a:cxn ang="0">
                  <a:pos x="45" y="76"/>
                </a:cxn>
                <a:cxn ang="0">
                  <a:pos x="76" y="67"/>
                </a:cxn>
                <a:cxn ang="0">
                  <a:pos x="87" y="92"/>
                </a:cxn>
                <a:cxn ang="0">
                  <a:pos x="45" y="133"/>
                </a:cxn>
                <a:cxn ang="0">
                  <a:pos x="21" y="133"/>
                </a:cxn>
                <a:cxn ang="0">
                  <a:pos x="0" y="103"/>
                </a:cxn>
                <a:cxn ang="0">
                  <a:pos x="49" y="25"/>
                </a:cxn>
                <a:cxn ang="0">
                  <a:pos x="81" y="0"/>
                </a:cxn>
                <a:cxn ang="0">
                  <a:pos x="81" y="0"/>
                </a:cxn>
              </a:cxnLst>
              <a:rect l="0" t="0" r="r" b="b"/>
              <a:pathLst>
                <a:path w="89" h="133">
                  <a:moveTo>
                    <a:pt x="81" y="0"/>
                  </a:moveTo>
                  <a:lnTo>
                    <a:pt x="83" y="0"/>
                  </a:lnTo>
                  <a:lnTo>
                    <a:pt x="87" y="4"/>
                  </a:lnTo>
                  <a:lnTo>
                    <a:pt x="87" y="6"/>
                  </a:lnTo>
                  <a:lnTo>
                    <a:pt x="89" y="10"/>
                  </a:lnTo>
                  <a:lnTo>
                    <a:pt x="89" y="16"/>
                  </a:lnTo>
                  <a:lnTo>
                    <a:pt x="87" y="23"/>
                  </a:lnTo>
                  <a:lnTo>
                    <a:pt x="83" y="29"/>
                  </a:lnTo>
                  <a:lnTo>
                    <a:pt x="78" y="38"/>
                  </a:lnTo>
                  <a:lnTo>
                    <a:pt x="70" y="46"/>
                  </a:lnTo>
                  <a:lnTo>
                    <a:pt x="64" y="56"/>
                  </a:lnTo>
                  <a:lnTo>
                    <a:pt x="57" y="61"/>
                  </a:lnTo>
                  <a:lnTo>
                    <a:pt x="51" y="71"/>
                  </a:lnTo>
                  <a:lnTo>
                    <a:pt x="45" y="75"/>
                  </a:lnTo>
                  <a:lnTo>
                    <a:pt x="45" y="76"/>
                  </a:lnTo>
                  <a:lnTo>
                    <a:pt x="76" y="67"/>
                  </a:lnTo>
                  <a:lnTo>
                    <a:pt x="87" y="92"/>
                  </a:lnTo>
                  <a:lnTo>
                    <a:pt x="45" y="133"/>
                  </a:lnTo>
                  <a:lnTo>
                    <a:pt x="21" y="133"/>
                  </a:lnTo>
                  <a:lnTo>
                    <a:pt x="0" y="103"/>
                  </a:lnTo>
                  <a:lnTo>
                    <a:pt x="49" y="25"/>
                  </a:lnTo>
                  <a:lnTo>
                    <a:pt x="81" y="0"/>
                  </a:lnTo>
                  <a:lnTo>
                    <a:pt x="81" y="0"/>
                  </a:lnTo>
                  <a:close/>
                </a:path>
              </a:pathLst>
            </a:custGeom>
            <a:solidFill>
              <a:srgbClr val="C2D6C2"/>
            </a:solidFill>
            <a:ln w="9525">
              <a:noFill/>
              <a:round/>
            </a:ln>
          </p:spPr>
          <p:txBody>
            <a:bodyPr/>
            <a:lstStyle/>
            <a:p>
              <a:endParaRPr lang="en-US"/>
            </a:p>
          </p:txBody>
        </p:sp>
        <p:sp>
          <p:nvSpPr>
            <p:cNvPr id="607354" name="Freeform 122"/>
            <p:cNvSpPr/>
            <p:nvPr/>
          </p:nvSpPr>
          <p:spPr bwMode="auto">
            <a:xfrm>
              <a:off x="4773" y="1987"/>
              <a:ext cx="68" cy="97"/>
            </a:xfrm>
            <a:custGeom>
              <a:avLst/>
              <a:gdLst/>
              <a:ahLst/>
              <a:cxnLst>
                <a:cxn ang="0">
                  <a:pos x="25" y="68"/>
                </a:cxn>
                <a:cxn ang="0">
                  <a:pos x="48" y="121"/>
                </a:cxn>
                <a:cxn ang="0">
                  <a:pos x="0" y="100"/>
                </a:cxn>
                <a:cxn ang="0">
                  <a:pos x="6" y="235"/>
                </a:cxn>
                <a:cxn ang="0">
                  <a:pos x="29" y="159"/>
                </a:cxn>
                <a:cxn ang="0">
                  <a:pos x="167" y="45"/>
                </a:cxn>
                <a:cxn ang="0">
                  <a:pos x="143" y="0"/>
                </a:cxn>
                <a:cxn ang="0">
                  <a:pos x="25" y="68"/>
                </a:cxn>
                <a:cxn ang="0">
                  <a:pos x="25" y="68"/>
                </a:cxn>
              </a:cxnLst>
              <a:rect l="0" t="0" r="r" b="b"/>
              <a:pathLst>
                <a:path w="167" h="235">
                  <a:moveTo>
                    <a:pt x="25" y="68"/>
                  </a:moveTo>
                  <a:lnTo>
                    <a:pt x="48" y="121"/>
                  </a:lnTo>
                  <a:lnTo>
                    <a:pt x="0" y="100"/>
                  </a:lnTo>
                  <a:lnTo>
                    <a:pt x="6" y="235"/>
                  </a:lnTo>
                  <a:lnTo>
                    <a:pt x="29" y="159"/>
                  </a:lnTo>
                  <a:lnTo>
                    <a:pt x="167" y="45"/>
                  </a:lnTo>
                  <a:lnTo>
                    <a:pt x="143" y="0"/>
                  </a:lnTo>
                  <a:lnTo>
                    <a:pt x="25" y="68"/>
                  </a:lnTo>
                  <a:lnTo>
                    <a:pt x="25" y="68"/>
                  </a:lnTo>
                  <a:close/>
                </a:path>
              </a:pathLst>
            </a:custGeom>
            <a:solidFill>
              <a:srgbClr val="C2D6C2"/>
            </a:solidFill>
            <a:ln w="9525">
              <a:noFill/>
              <a:round/>
            </a:ln>
          </p:spPr>
          <p:txBody>
            <a:bodyPr/>
            <a:lstStyle/>
            <a:p>
              <a:endParaRPr lang="en-US"/>
            </a:p>
          </p:txBody>
        </p:sp>
        <p:sp>
          <p:nvSpPr>
            <p:cNvPr id="607355" name="Freeform 123"/>
            <p:cNvSpPr/>
            <p:nvPr/>
          </p:nvSpPr>
          <p:spPr bwMode="auto">
            <a:xfrm>
              <a:off x="4731" y="1888"/>
              <a:ext cx="101" cy="120"/>
            </a:xfrm>
            <a:custGeom>
              <a:avLst/>
              <a:gdLst/>
              <a:ahLst/>
              <a:cxnLst>
                <a:cxn ang="0">
                  <a:pos x="33" y="0"/>
                </a:cxn>
                <a:cxn ang="0">
                  <a:pos x="21" y="65"/>
                </a:cxn>
                <a:cxn ang="0">
                  <a:pos x="44" y="103"/>
                </a:cxn>
                <a:cxn ang="0">
                  <a:pos x="29" y="109"/>
                </a:cxn>
                <a:cxn ang="0">
                  <a:pos x="0" y="188"/>
                </a:cxn>
                <a:cxn ang="0">
                  <a:pos x="44" y="200"/>
                </a:cxn>
                <a:cxn ang="0">
                  <a:pos x="76" y="223"/>
                </a:cxn>
                <a:cxn ang="0">
                  <a:pos x="54" y="266"/>
                </a:cxn>
                <a:cxn ang="0">
                  <a:pos x="105" y="289"/>
                </a:cxn>
                <a:cxn ang="0">
                  <a:pos x="107" y="285"/>
                </a:cxn>
                <a:cxn ang="0">
                  <a:pos x="116" y="280"/>
                </a:cxn>
                <a:cxn ang="0">
                  <a:pos x="120" y="276"/>
                </a:cxn>
                <a:cxn ang="0">
                  <a:pos x="130" y="276"/>
                </a:cxn>
                <a:cxn ang="0">
                  <a:pos x="135" y="272"/>
                </a:cxn>
                <a:cxn ang="0">
                  <a:pos x="141" y="274"/>
                </a:cxn>
                <a:cxn ang="0">
                  <a:pos x="152" y="276"/>
                </a:cxn>
                <a:cxn ang="0">
                  <a:pos x="160" y="284"/>
                </a:cxn>
                <a:cxn ang="0">
                  <a:pos x="166" y="289"/>
                </a:cxn>
                <a:cxn ang="0">
                  <a:pos x="168" y="293"/>
                </a:cxn>
                <a:cxn ang="0">
                  <a:pos x="244" y="244"/>
                </a:cxn>
                <a:cxn ang="0">
                  <a:pos x="246" y="171"/>
                </a:cxn>
                <a:cxn ang="0">
                  <a:pos x="145" y="53"/>
                </a:cxn>
                <a:cxn ang="0">
                  <a:pos x="33" y="0"/>
                </a:cxn>
                <a:cxn ang="0">
                  <a:pos x="33" y="0"/>
                </a:cxn>
              </a:cxnLst>
              <a:rect l="0" t="0" r="r" b="b"/>
              <a:pathLst>
                <a:path w="246" h="293">
                  <a:moveTo>
                    <a:pt x="33" y="0"/>
                  </a:moveTo>
                  <a:lnTo>
                    <a:pt x="21" y="65"/>
                  </a:lnTo>
                  <a:lnTo>
                    <a:pt x="44" y="103"/>
                  </a:lnTo>
                  <a:lnTo>
                    <a:pt x="29" y="109"/>
                  </a:lnTo>
                  <a:lnTo>
                    <a:pt x="0" y="188"/>
                  </a:lnTo>
                  <a:lnTo>
                    <a:pt x="44" y="200"/>
                  </a:lnTo>
                  <a:lnTo>
                    <a:pt x="76" y="223"/>
                  </a:lnTo>
                  <a:lnTo>
                    <a:pt x="54" y="266"/>
                  </a:lnTo>
                  <a:lnTo>
                    <a:pt x="105" y="289"/>
                  </a:lnTo>
                  <a:lnTo>
                    <a:pt x="107" y="285"/>
                  </a:lnTo>
                  <a:lnTo>
                    <a:pt x="116" y="280"/>
                  </a:lnTo>
                  <a:lnTo>
                    <a:pt x="120" y="276"/>
                  </a:lnTo>
                  <a:lnTo>
                    <a:pt x="130" y="276"/>
                  </a:lnTo>
                  <a:lnTo>
                    <a:pt x="135" y="272"/>
                  </a:lnTo>
                  <a:lnTo>
                    <a:pt x="141" y="274"/>
                  </a:lnTo>
                  <a:lnTo>
                    <a:pt x="152" y="276"/>
                  </a:lnTo>
                  <a:lnTo>
                    <a:pt x="160" y="284"/>
                  </a:lnTo>
                  <a:lnTo>
                    <a:pt x="166" y="289"/>
                  </a:lnTo>
                  <a:lnTo>
                    <a:pt x="168" y="293"/>
                  </a:lnTo>
                  <a:lnTo>
                    <a:pt x="244" y="244"/>
                  </a:lnTo>
                  <a:lnTo>
                    <a:pt x="246" y="171"/>
                  </a:lnTo>
                  <a:lnTo>
                    <a:pt x="145" y="53"/>
                  </a:lnTo>
                  <a:lnTo>
                    <a:pt x="33" y="0"/>
                  </a:lnTo>
                  <a:lnTo>
                    <a:pt x="33" y="0"/>
                  </a:lnTo>
                  <a:close/>
                </a:path>
              </a:pathLst>
            </a:custGeom>
            <a:solidFill>
              <a:srgbClr val="C7947A"/>
            </a:solidFill>
            <a:ln w="9525">
              <a:noFill/>
              <a:round/>
            </a:ln>
          </p:spPr>
          <p:txBody>
            <a:bodyPr/>
            <a:lstStyle/>
            <a:p>
              <a:endParaRPr lang="en-US"/>
            </a:p>
          </p:txBody>
        </p:sp>
        <p:sp>
          <p:nvSpPr>
            <p:cNvPr id="607356" name="Freeform 124"/>
            <p:cNvSpPr/>
            <p:nvPr/>
          </p:nvSpPr>
          <p:spPr bwMode="auto">
            <a:xfrm>
              <a:off x="4694" y="1985"/>
              <a:ext cx="84" cy="132"/>
            </a:xfrm>
            <a:custGeom>
              <a:avLst/>
              <a:gdLst/>
              <a:ahLst/>
              <a:cxnLst>
                <a:cxn ang="0">
                  <a:pos x="209" y="274"/>
                </a:cxn>
                <a:cxn ang="0">
                  <a:pos x="202" y="257"/>
                </a:cxn>
                <a:cxn ang="0">
                  <a:pos x="194" y="236"/>
                </a:cxn>
                <a:cxn ang="0">
                  <a:pos x="190" y="220"/>
                </a:cxn>
                <a:cxn ang="0">
                  <a:pos x="183" y="205"/>
                </a:cxn>
                <a:cxn ang="0">
                  <a:pos x="175" y="186"/>
                </a:cxn>
                <a:cxn ang="0">
                  <a:pos x="166" y="169"/>
                </a:cxn>
                <a:cxn ang="0">
                  <a:pos x="158" y="154"/>
                </a:cxn>
                <a:cxn ang="0">
                  <a:pos x="145" y="135"/>
                </a:cxn>
                <a:cxn ang="0">
                  <a:pos x="133" y="120"/>
                </a:cxn>
                <a:cxn ang="0">
                  <a:pos x="127" y="112"/>
                </a:cxn>
                <a:cxn ang="0">
                  <a:pos x="101" y="70"/>
                </a:cxn>
                <a:cxn ang="0">
                  <a:pos x="27" y="4"/>
                </a:cxn>
                <a:cxn ang="0">
                  <a:pos x="0" y="17"/>
                </a:cxn>
                <a:cxn ang="0">
                  <a:pos x="12" y="28"/>
                </a:cxn>
                <a:cxn ang="0">
                  <a:pos x="21" y="40"/>
                </a:cxn>
                <a:cxn ang="0">
                  <a:pos x="32" y="55"/>
                </a:cxn>
                <a:cxn ang="0">
                  <a:pos x="40" y="74"/>
                </a:cxn>
                <a:cxn ang="0">
                  <a:pos x="48" y="91"/>
                </a:cxn>
                <a:cxn ang="0">
                  <a:pos x="50" y="104"/>
                </a:cxn>
                <a:cxn ang="0">
                  <a:pos x="53" y="112"/>
                </a:cxn>
                <a:cxn ang="0">
                  <a:pos x="23" y="182"/>
                </a:cxn>
                <a:cxn ang="0">
                  <a:pos x="25" y="198"/>
                </a:cxn>
                <a:cxn ang="0">
                  <a:pos x="36" y="219"/>
                </a:cxn>
                <a:cxn ang="0">
                  <a:pos x="50" y="236"/>
                </a:cxn>
                <a:cxn ang="0">
                  <a:pos x="108" y="241"/>
                </a:cxn>
                <a:cxn ang="0">
                  <a:pos x="124" y="253"/>
                </a:cxn>
                <a:cxn ang="0">
                  <a:pos x="137" y="264"/>
                </a:cxn>
                <a:cxn ang="0">
                  <a:pos x="154" y="279"/>
                </a:cxn>
                <a:cxn ang="0">
                  <a:pos x="166" y="293"/>
                </a:cxn>
                <a:cxn ang="0">
                  <a:pos x="173" y="308"/>
                </a:cxn>
                <a:cxn ang="0">
                  <a:pos x="183" y="323"/>
                </a:cxn>
                <a:cxn ang="0">
                  <a:pos x="209" y="276"/>
                </a:cxn>
              </a:cxnLst>
              <a:rect l="0" t="0" r="r" b="b"/>
              <a:pathLst>
                <a:path w="209" h="323">
                  <a:moveTo>
                    <a:pt x="209" y="276"/>
                  </a:moveTo>
                  <a:lnTo>
                    <a:pt x="209" y="274"/>
                  </a:lnTo>
                  <a:lnTo>
                    <a:pt x="205" y="266"/>
                  </a:lnTo>
                  <a:lnTo>
                    <a:pt x="202" y="257"/>
                  </a:lnTo>
                  <a:lnTo>
                    <a:pt x="198" y="245"/>
                  </a:lnTo>
                  <a:lnTo>
                    <a:pt x="194" y="236"/>
                  </a:lnTo>
                  <a:lnTo>
                    <a:pt x="192" y="228"/>
                  </a:lnTo>
                  <a:lnTo>
                    <a:pt x="190" y="220"/>
                  </a:lnTo>
                  <a:lnTo>
                    <a:pt x="186" y="213"/>
                  </a:lnTo>
                  <a:lnTo>
                    <a:pt x="183" y="205"/>
                  </a:lnTo>
                  <a:lnTo>
                    <a:pt x="179" y="196"/>
                  </a:lnTo>
                  <a:lnTo>
                    <a:pt x="175" y="186"/>
                  </a:lnTo>
                  <a:lnTo>
                    <a:pt x="171" y="179"/>
                  </a:lnTo>
                  <a:lnTo>
                    <a:pt x="166" y="169"/>
                  </a:lnTo>
                  <a:lnTo>
                    <a:pt x="162" y="162"/>
                  </a:lnTo>
                  <a:lnTo>
                    <a:pt x="158" y="154"/>
                  </a:lnTo>
                  <a:lnTo>
                    <a:pt x="154" y="148"/>
                  </a:lnTo>
                  <a:lnTo>
                    <a:pt x="145" y="135"/>
                  </a:lnTo>
                  <a:lnTo>
                    <a:pt x="139" y="127"/>
                  </a:lnTo>
                  <a:lnTo>
                    <a:pt x="133" y="120"/>
                  </a:lnTo>
                  <a:lnTo>
                    <a:pt x="129" y="116"/>
                  </a:lnTo>
                  <a:lnTo>
                    <a:pt x="127" y="112"/>
                  </a:lnTo>
                  <a:lnTo>
                    <a:pt x="116" y="78"/>
                  </a:lnTo>
                  <a:lnTo>
                    <a:pt x="101" y="70"/>
                  </a:lnTo>
                  <a:lnTo>
                    <a:pt x="93" y="84"/>
                  </a:lnTo>
                  <a:lnTo>
                    <a:pt x="27" y="4"/>
                  </a:lnTo>
                  <a:lnTo>
                    <a:pt x="2" y="0"/>
                  </a:lnTo>
                  <a:lnTo>
                    <a:pt x="0" y="17"/>
                  </a:lnTo>
                  <a:lnTo>
                    <a:pt x="4" y="19"/>
                  </a:lnTo>
                  <a:lnTo>
                    <a:pt x="12" y="28"/>
                  </a:lnTo>
                  <a:lnTo>
                    <a:pt x="15" y="32"/>
                  </a:lnTo>
                  <a:lnTo>
                    <a:pt x="21" y="40"/>
                  </a:lnTo>
                  <a:lnTo>
                    <a:pt x="27" y="47"/>
                  </a:lnTo>
                  <a:lnTo>
                    <a:pt x="32" y="55"/>
                  </a:lnTo>
                  <a:lnTo>
                    <a:pt x="36" y="63"/>
                  </a:lnTo>
                  <a:lnTo>
                    <a:pt x="40" y="74"/>
                  </a:lnTo>
                  <a:lnTo>
                    <a:pt x="44" y="84"/>
                  </a:lnTo>
                  <a:lnTo>
                    <a:pt x="48" y="91"/>
                  </a:lnTo>
                  <a:lnTo>
                    <a:pt x="50" y="99"/>
                  </a:lnTo>
                  <a:lnTo>
                    <a:pt x="50" y="104"/>
                  </a:lnTo>
                  <a:lnTo>
                    <a:pt x="51" y="108"/>
                  </a:lnTo>
                  <a:lnTo>
                    <a:pt x="53" y="112"/>
                  </a:lnTo>
                  <a:lnTo>
                    <a:pt x="23" y="181"/>
                  </a:lnTo>
                  <a:lnTo>
                    <a:pt x="23" y="182"/>
                  </a:lnTo>
                  <a:lnTo>
                    <a:pt x="23" y="188"/>
                  </a:lnTo>
                  <a:lnTo>
                    <a:pt x="25" y="198"/>
                  </a:lnTo>
                  <a:lnTo>
                    <a:pt x="31" y="209"/>
                  </a:lnTo>
                  <a:lnTo>
                    <a:pt x="36" y="219"/>
                  </a:lnTo>
                  <a:lnTo>
                    <a:pt x="44" y="228"/>
                  </a:lnTo>
                  <a:lnTo>
                    <a:pt x="50" y="236"/>
                  </a:lnTo>
                  <a:lnTo>
                    <a:pt x="53" y="241"/>
                  </a:lnTo>
                  <a:lnTo>
                    <a:pt x="108" y="241"/>
                  </a:lnTo>
                  <a:lnTo>
                    <a:pt x="112" y="245"/>
                  </a:lnTo>
                  <a:lnTo>
                    <a:pt x="124" y="253"/>
                  </a:lnTo>
                  <a:lnTo>
                    <a:pt x="129" y="257"/>
                  </a:lnTo>
                  <a:lnTo>
                    <a:pt x="137" y="264"/>
                  </a:lnTo>
                  <a:lnTo>
                    <a:pt x="145" y="272"/>
                  </a:lnTo>
                  <a:lnTo>
                    <a:pt x="154" y="279"/>
                  </a:lnTo>
                  <a:lnTo>
                    <a:pt x="158" y="285"/>
                  </a:lnTo>
                  <a:lnTo>
                    <a:pt x="166" y="293"/>
                  </a:lnTo>
                  <a:lnTo>
                    <a:pt x="169" y="300"/>
                  </a:lnTo>
                  <a:lnTo>
                    <a:pt x="173" y="308"/>
                  </a:lnTo>
                  <a:lnTo>
                    <a:pt x="179" y="317"/>
                  </a:lnTo>
                  <a:lnTo>
                    <a:pt x="183" y="323"/>
                  </a:lnTo>
                  <a:lnTo>
                    <a:pt x="209" y="276"/>
                  </a:lnTo>
                  <a:lnTo>
                    <a:pt x="209" y="276"/>
                  </a:lnTo>
                  <a:close/>
                </a:path>
              </a:pathLst>
            </a:custGeom>
            <a:solidFill>
              <a:srgbClr val="EBC299"/>
            </a:solidFill>
            <a:ln w="9525">
              <a:noFill/>
              <a:round/>
            </a:ln>
          </p:spPr>
          <p:txBody>
            <a:bodyPr/>
            <a:lstStyle/>
            <a:p>
              <a:endParaRPr lang="en-US"/>
            </a:p>
          </p:txBody>
        </p:sp>
        <p:sp>
          <p:nvSpPr>
            <p:cNvPr id="607357" name="Freeform 125"/>
            <p:cNvSpPr/>
            <p:nvPr/>
          </p:nvSpPr>
          <p:spPr bwMode="auto">
            <a:xfrm>
              <a:off x="4694" y="1991"/>
              <a:ext cx="45" cy="67"/>
            </a:xfrm>
            <a:custGeom>
              <a:avLst/>
              <a:gdLst/>
              <a:ahLst/>
              <a:cxnLst>
                <a:cxn ang="0">
                  <a:pos x="21" y="4"/>
                </a:cxn>
                <a:cxn ang="0">
                  <a:pos x="80" y="91"/>
                </a:cxn>
                <a:cxn ang="0">
                  <a:pos x="112" y="105"/>
                </a:cxn>
                <a:cxn ang="0">
                  <a:pos x="80" y="116"/>
                </a:cxn>
                <a:cxn ang="0">
                  <a:pos x="23" y="166"/>
                </a:cxn>
                <a:cxn ang="0">
                  <a:pos x="51" y="97"/>
                </a:cxn>
                <a:cxn ang="0">
                  <a:pos x="50" y="93"/>
                </a:cxn>
                <a:cxn ang="0">
                  <a:pos x="50" y="89"/>
                </a:cxn>
                <a:cxn ang="0">
                  <a:pos x="48" y="82"/>
                </a:cxn>
                <a:cxn ang="0">
                  <a:pos x="46" y="76"/>
                </a:cxn>
                <a:cxn ang="0">
                  <a:pos x="44" y="65"/>
                </a:cxn>
                <a:cxn ang="0">
                  <a:pos x="40" y="57"/>
                </a:cxn>
                <a:cxn ang="0">
                  <a:pos x="36" y="48"/>
                </a:cxn>
                <a:cxn ang="0">
                  <a:pos x="32" y="40"/>
                </a:cxn>
                <a:cxn ang="0">
                  <a:pos x="27" y="32"/>
                </a:cxn>
                <a:cxn ang="0">
                  <a:pos x="21" y="25"/>
                </a:cxn>
                <a:cxn ang="0">
                  <a:pos x="15" y="17"/>
                </a:cxn>
                <a:cxn ang="0">
                  <a:pos x="12" y="12"/>
                </a:cxn>
                <a:cxn ang="0">
                  <a:pos x="4" y="2"/>
                </a:cxn>
                <a:cxn ang="0">
                  <a:pos x="0" y="0"/>
                </a:cxn>
                <a:cxn ang="0">
                  <a:pos x="21" y="4"/>
                </a:cxn>
                <a:cxn ang="0">
                  <a:pos x="21" y="4"/>
                </a:cxn>
              </a:cxnLst>
              <a:rect l="0" t="0" r="r" b="b"/>
              <a:pathLst>
                <a:path w="112" h="166">
                  <a:moveTo>
                    <a:pt x="21" y="4"/>
                  </a:moveTo>
                  <a:lnTo>
                    <a:pt x="80" y="91"/>
                  </a:lnTo>
                  <a:lnTo>
                    <a:pt x="112" y="105"/>
                  </a:lnTo>
                  <a:lnTo>
                    <a:pt x="80" y="116"/>
                  </a:lnTo>
                  <a:lnTo>
                    <a:pt x="23" y="166"/>
                  </a:lnTo>
                  <a:lnTo>
                    <a:pt x="51" y="97"/>
                  </a:lnTo>
                  <a:lnTo>
                    <a:pt x="50" y="93"/>
                  </a:lnTo>
                  <a:lnTo>
                    <a:pt x="50" y="89"/>
                  </a:lnTo>
                  <a:lnTo>
                    <a:pt x="48" y="82"/>
                  </a:lnTo>
                  <a:lnTo>
                    <a:pt x="46" y="76"/>
                  </a:lnTo>
                  <a:lnTo>
                    <a:pt x="44" y="65"/>
                  </a:lnTo>
                  <a:lnTo>
                    <a:pt x="40" y="57"/>
                  </a:lnTo>
                  <a:lnTo>
                    <a:pt x="36" y="48"/>
                  </a:lnTo>
                  <a:lnTo>
                    <a:pt x="32" y="40"/>
                  </a:lnTo>
                  <a:lnTo>
                    <a:pt x="27" y="32"/>
                  </a:lnTo>
                  <a:lnTo>
                    <a:pt x="21" y="25"/>
                  </a:lnTo>
                  <a:lnTo>
                    <a:pt x="15" y="17"/>
                  </a:lnTo>
                  <a:lnTo>
                    <a:pt x="12" y="12"/>
                  </a:lnTo>
                  <a:lnTo>
                    <a:pt x="4" y="2"/>
                  </a:lnTo>
                  <a:lnTo>
                    <a:pt x="0" y="0"/>
                  </a:lnTo>
                  <a:lnTo>
                    <a:pt x="21" y="4"/>
                  </a:lnTo>
                  <a:lnTo>
                    <a:pt x="21" y="4"/>
                  </a:lnTo>
                  <a:close/>
                </a:path>
              </a:pathLst>
            </a:custGeom>
            <a:solidFill>
              <a:srgbClr val="C7947A"/>
            </a:solidFill>
            <a:ln w="9525">
              <a:noFill/>
              <a:round/>
            </a:ln>
          </p:spPr>
          <p:txBody>
            <a:bodyPr/>
            <a:lstStyle/>
            <a:p>
              <a:endParaRPr lang="en-US"/>
            </a:p>
          </p:txBody>
        </p:sp>
        <p:sp>
          <p:nvSpPr>
            <p:cNvPr id="607358" name="Freeform 126"/>
            <p:cNvSpPr/>
            <p:nvPr/>
          </p:nvSpPr>
          <p:spPr bwMode="auto">
            <a:xfrm>
              <a:off x="4716" y="2054"/>
              <a:ext cx="58" cy="67"/>
            </a:xfrm>
            <a:custGeom>
              <a:avLst/>
              <a:gdLst/>
              <a:ahLst/>
              <a:cxnLst>
                <a:cxn ang="0">
                  <a:pos x="21" y="63"/>
                </a:cxn>
                <a:cxn ang="0">
                  <a:pos x="0" y="40"/>
                </a:cxn>
                <a:cxn ang="0">
                  <a:pos x="10" y="36"/>
                </a:cxn>
                <a:cxn ang="0">
                  <a:pos x="10" y="32"/>
                </a:cxn>
                <a:cxn ang="0">
                  <a:pos x="10" y="25"/>
                </a:cxn>
                <a:cxn ang="0">
                  <a:pos x="12" y="15"/>
                </a:cxn>
                <a:cxn ang="0">
                  <a:pos x="15" y="12"/>
                </a:cxn>
                <a:cxn ang="0">
                  <a:pos x="17" y="12"/>
                </a:cxn>
                <a:cxn ang="0">
                  <a:pos x="25" y="15"/>
                </a:cxn>
                <a:cxn ang="0">
                  <a:pos x="29" y="17"/>
                </a:cxn>
                <a:cxn ang="0">
                  <a:pos x="38" y="15"/>
                </a:cxn>
                <a:cxn ang="0">
                  <a:pos x="42" y="10"/>
                </a:cxn>
                <a:cxn ang="0">
                  <a:pos x="48" y="4"/>
                </a:cxn>
                <a:cxn ang="0">
                  <a:pos x="52" y="0"/>
                </a:cxn>
                <a:cxn ang="0">
                  <a:pos x="53" y="0"/>
                </a:cxn>
                <a:cxn ang="0">
                  <a:pos x="53" y="0"/>
                </a:cxn>
                <a:cxn ang="0">
                  <a:pos x="52" y="6"/>
                </a:cxn>
                <a:cxn ang="0">
                  <a:pos x="52" y="15"/>
                </a:cxn>
                <a:cxn ang="0">
                  <a:pos x="61" y="27"/>
                </a:cxn>
                <a:cxn ang="0">
                  <a:pos x="71" y="38"/>
                </a:cxn>
                <a:cxn ang="0">
                  <a:pos x="84" y="46"/>
                </a:cxn>
                <a:cxn ang="0">
                  <a:pos x="93" y="51"/>
                </a:cxn>
                <a:cxn ang="0">
                  <a:pos x="99" y="53"/>
                </a:cxn>
                <a:cxn ang="0">
                  <a:pos x="143" y="133"/>
                </a:cxn>
                <a:cxn ang="0">
                  <a:pos x="128" y="154"/>
                </a:cxn>
                <a:cxn ang="0">
                  <a:pos x="99" y="166"/>
                </a:cxn>
                <a:cxn ang="0">
                  <a:pos x="97" y="162"/>
                </a:cxn>
                <a:cxn ang="0">
                  <a:pos x="97" y="158"/>
                </a:cxn>
                <a:cxn ang="0">
                  <a:pos x="97" y="148"/>
                </a:cxn>
                <a:cxn ang="0">
                  <a:pos x="97" y="141"/>
                </a:cxn>
                <a:cxn ang="0">
                  <a:pos x="93" y="129"/>
                </a:cxn>
                <a:cxn ang="0">
                  <a:pos x="93" y="120"/>
                </a:cxn>
                <a:cxn ang="0">
                  <a:pos x="90" y="109"/>
                </a:cxn>
                <a:cxn ang="0">
                  <a:pos x="88" y="101"/>
                </a:cxn>
                <a:cxn ang="0">
                  <a:pos x="80" y="91"/>
                </a:cxn>
                <a:cxn ang="0">
                  <a:pos x="71" y="86"/>
                </a:cxn>
                <a:cxn ang="0">
                  <a:pos x="61" y="80"/>
                </a:cxn>
                <a:cxn ang="0">
                  <a:pos x="50" y="78"/>
                </a:cxn>
                <a:cxn ang="0">
                  <a:pos x="38" y="74"/>
                </a:cxn>
                <a:cxn ang="0">
                  <a:pos x="31" y="72"/>
                </a:cxn>
                <a:cxn ang="0">
                  <a:pos x="25" y="72"/>
                </a:cxn>
                <a:cxn ang="0">
                  <a:pos x="25" y="72"/>
                </a:cxn>
                <a:cxn ang="0">
                  <a:pos x="21" y="63"/>
                </a:cxn>
                <a:cxn ang="0">
                  <a:pos x="21" y="63"/>
                </a:cxn>
              </a:cxnLst>
              <a:rect l="0" t="0" r="r" b="b"/>
              <a:pathLst>
                <a:path w="143" h="166">
                  <a:moveTo>
                    <a:pt x="21" y="63"/>
                  </a:moveTo>
                  <a:lnTo>
                    <a:pt x="0" y="40"/>
                  </a:lnTo>
                  <a:lnTo>
                    <a:pt x="10" y="36"/>
                  </a:lnTo>
                  <a:lnTo>
                    <a:pt x="10" y="32"/>
                  </a:lnTo>
                  <a:lnTo>
                    <a:pt x="10" y="25"/>
                  </a:lnTo>
                  <a:lnTo>
                    <a:pt x="12" y="15"/>
                  </a:lnTo>
                  <a:lnTo>
                    <a:pt x="15" y="12"/>
                  </a:lnTo>
                  <a:lnTo>
                    <a:pt x="17" y="12"/>
                  </a:lnTo>
                  <a:lnTo>
                    <a:pt x="25" y="15"/>
                  </a:lnTo>
                  <a:lnTo>
                    <a:pt x="29" y="17"/>
                  </a:lnTo>
                  <a:lnTo>
                    <a:pt x="38" y="15"/>
                  </a:lnTo>
                  <a:lnTo>
                    <a:pt x="42" y="10"/>
                  </a:lnTo>
                  <a:lnTo>
                    <a:pt x="48" y="4"/>
                  </a:lnTo>
                  <a:lnTo>
                    <a:pt x="52" y="0"/>
                  </a:lnTo>
                  <a:lnTo>
                    <a:pt x="53" y="0"/>
                  </a:lnTo>
                  <a:lnTo>
                    <a:pt x="53" y="0"/>
                  </a:lnTo>
                  <a:lnTo>
                    <a:pt x="52" y="6"/>
                  </a:lnTo>
                  <a:lnTo>
                    <a:pt x="52" y="15"/>
                  </a:lnTo>
                  <a:lnTo>
                    <a:pt x="61" y="27"/>
                  </a:lnTo>
                  <a:lnTo>
                    <a:pt x="71" y="38"/>
                  </a:lnTo>
                  <a:lnTo>
                    <a:pt x="84" y="46"/>
                  </a:lnTo>
                  <a:lnTo>
                    <a:pt x="93" y="51"/>
                  </a:lnTo>
                  <a:lnTo>
                    <a:pt x="99" y="53"/>
                  </a:lnTo>
                  <a:lnTo>
                    <a:pt x="143" y="133"/>
                  </a:lnTo>
                  <a:lnTo>
                    <a:pt x="128" y="154"/>
                  </a:lnTo>
                  <a:lnTo>
                    <a:pt x="99" y="166"/>
                  </a:lnTo>
                  <a:lnTo>
                    <a:pt x="97" y="162"/>
                  </a:lnTo>
                  <a:lnTo>
                    <a:pt x="97" y="158"/>
                  </a:lnTo>
                  <a:lnTo>
                    <a:pt x="97" y="148"/>
                  </a:lnTo>
                  <a:lnTo>
                    <a:pt x="97" y="141"/>
                  </a:lnTo>
                  <a:lnTo>
                    <a:pt x="93" y="129"/>
                  </a:lnTo>
                  <a:lnTo>
                    <a:pt x="93" y="120"/>
                  </a:lnTo>
                  <a:lnTo>
                    <a:pt x="90" y="109"/>
                  </a:lnTo>
                  <a:lnTo>
                    <a:pt x="88" y="101"/>
                  </a:lnTo>
                  <a:lnTo>
                    <a:pt x="80" y="91"/>
                  </a:lnTo>
                  <a:lnTo>
                    <a:pt x="71" y="86"/>
                  </a:lnTo>
                  <a:lnTo>
                    <a:pt x="61" y="80"/>
                  </a:lnTo>
                  <a:lnTo>
                    <a:pt x="50" y="78"/>
                  </a:lnTo>
                  <a:lnTo>
                    <a:pt x="38" y="74"/>
                  </a:lnTo>
                  <a:lnTo>
                    <a:pt x="31" y="72"/>
                  </a:lnTo>
                  <a:lnTo>
                    <a:pt x="25" y="72"/>
                  </a:lnTo>
                  <a:lnTo>
                    <a:pt x="25" y="72"/>
                  </a:lnTo>
                  <a:lnTo>
                    <a:pt x="21" y="63"/>
                  </a:lnTo>
                  <a:lnTo>
                    <a:pt x="21" y="63"/>
                  </a:lnTo>
                  <a:close/>
                </a:path>
              </a:pathLst>
            </a:custGeom>
            <a:solidFill>
              <a:srgbClr val="C7947A"/>
            </a:solidFill>
            <a:ln w="9525">
              <a:noFill/>
              <a:round/>
            </a:ln>
          </p:spPr>
          <p:txBody>
            <a:bodyPr/>
            <a:lstStyle/>
            <a:p>
              <a:endParaRPr lang="en-US"/>
            </a:p>
          </p:txBody>
        </p:sp>
        <p:sp>
          <p:nvSpPr>
            <p:cNvPr id="607359" name="Freeform 127"/>
            <p:cNvSpPr/>
            <p:nvPr/>
          </p:nvSpPr>
          <p:spPr bwMode="auto">
            <a:xfrm>
              <a:off x="4709" y="1849"/>
              <a:ext cx="190" cy="193"/>
            </a:xfrm>
            <a:custGeom>
              <a:avLst/>
              <a:gdLst/>
              <a:ahLst/>
              <a:cxnLst>
                <a:cxn ang="0">
                  <a:pos x="65" y="10"/>
                </a:cxn>
                <a:cxn ang="0">
                  <a:pos x="32" y="38"/>
                </a:cxn>
                <a:cxn ang="0">
                  <a:pos x="15" y="61"/>
                </a:cxn>
                <a:cxn ang="0">
                  <a:pos x="2" y="84"/>
                </a:cxn>
                <a:cxn ang="0">
                  <a:pos x="0" y="107"/>
                </a:cxn>
                <a:cxn ang="0">
                  <a:pos x="8" y="130"/>
                </a:cxn>
                <a:cxn ang="0">
                  <a:pos x="21" y="149"/>
                </a:cxn>
                <a:cxn ang="0">
                  <a:pos x="42" y="169"/>
                </a:cxn>
                <a:cxn ang="0">
                  <a:pos x="78" y="112"/>
                </a:cxn>
                <a:cxn ang="0">
                  <a:pos x="101" y="143"/>
                </a:cxn>
                <a:cxn ang="0">
                  <a:pos x="131" y="175"/>
                </a:cxn>
                <a:cxn ang="0">
                  <a:pos x="152" y="194"/>
                </a:cxn>
                <a:cxn ang="0">
                  <a:pos x="190" y="211"/>
                </a:cxn>
                <a:cxn ang="0">
                  <a:pos x="221" y="213"/>
                </a:cxn>
                <a:cxn ang="0">
                  <a:pos x="289" y="289"/>
                </a:cxn>
                <a:cxn ang="0">
                  <a:pos x="394" y="462"/>
                </a:cxn>
                <a:cxn ang="0">
                  <a:pos x="405" y="468"/>
                </a:cxn>
                <a:cxn ang="0">
                  <a:pos x="426" y="476"/>
                </a:cxn>
                <a:cxn ang="0">
                  <a:pos x="445" y="476"/>
                </a:cxn>
                <a:cxn ang="0">
                  <a:pos x="466" y="476"/>
                </a:cxn>
                <a:cxn ang="0">
                  <a:pos x="437" y="457"/>
                </a:cxn>
                <a:cxn ang="0">
                  <a:pos x="430" y="430"/>
                </a:cxn>
                <a:cxn ang="0">
                  <a:pos x="434" y="401"/>
                </a:cxn>
                <a:cxn ang="0">
                  <a:pos x="426" y="367"/>
                </a:cxn>
                <a:cxn ang="0">
                  <a:pos x="405" y="346"/>
                </a:cxn>
                <a:cxn ang="0">
                  <a:pos x="382" y="323"/>
                </a:cxn>
                <a:cxn ang="0">
                  <a:pos x="358" y="304"/>
                </a:cxn>
                <a:cxn ang="0">
                  <a:pos x="339" y="293"/>
                </a:cxn>
                <a:cxn ang="0">
                  <a:pos x="327" y="280"/>
                </a:cxn>
                <a:cxn ang="0">
                  <a:pos x="329" y="261"/>
                </a:cxn>
                <a:cxn ang="0">
                  <a:pos x="333" y="236"/>
                </a:cxn>
                <a:cxn ang="0">
                  <a:pos x="337" y="207"/>
                </a:cxn>
                <a:cxn ang="0">
                  <a:pos x="337" y="179"/>
                </a:cxn>
                <a:cxn ang="0">
                  <a:pos x="337" y="150"/>
                </a:cxn>
                <a:cxn ang="0">
                  <a:pos x="331" y="126"/>
                </a:cxn>
                <a:cxn ang="0">
                  <a:pos x="325" y="103"/>
                </a:cxn>
                <a:cxn ang="0">
                  <a:pos x="314" y="82"/>
                </a:cxn>
                <a:cxn ang="0">
                  <a:pos x="289" y="53"/>
                </a:cxn>
                <a:cxn ang="0">
                  <a:pos x="268" y="40"/>
                </a:cxn>
                <a:cxn ang="0">
                  <a:pos x="247" y="29"/>
                </a:cxn>
                <a:cxn ang="0">
                  <a:pos x="224" y="17"/>
                </a:cxn>
                <a:cxn ang="0">
                  <a:pos x="200" y="12"/>
                </a:cxn>
                <a:cxn ang="0">
                  <a:pos x="173" y="6"/>
                </a:cxn>
                <a:cxn ang="0">
                  <a:pos x="148" y="2"/>
                </a:cxn>
                <a:cxn ang="0">
                  <a:pos x="124" y="0"/>
                </a:cxn>
                <a:cxn ang="0">
                  <a:pos x="103" y="0"/>
                </a:cxn>
                <a:cxn ang="0">
                  <a:pos x="78" y="0"/>
                </a:cxn>
              </a:cxnLst>
              <a:rect l="0" t="0" r="r" b="b"/>
              <a:pathLst>
                <a:path w="466" h="476">
                  <a:moveTo>
                    <a:pt x="76" y="0"/>
                  </a:moveTo>
                  <a:lnTo>
                    <a:pt x="72" y="2"/>
                  </a:lnTo>
                  <a:lnTo>
                    <a:pt x="65" y="10"/>
                  </a:lnTo>
                  <a:lnTo>
                    <a:pt x="53" y="17"/>
                  </a:lnTo>
                  <a:lnTo>
                    <a:pt x="40" y="31"/>
                  </a:lnTo>
                  <a:lnTo>
                    <a:pt x="32" y="38"/>
                  </a:lnTo>
                  <a:lnTo>
                    <a:pt x="27" y="46"/>
                  </a:lnTo>
                  <a:lnTo>
                    <a:pt x="19" y="53"/>
                  </a:lnTo>
                  <a:lnTo>
                    <a:pt x="15" y="61"/>
                  </a:lnTo>
                  <a:lnTo>
                    <a:pt x="10" y="69"/>
                  </a:lnTo>
                  <a:lnTo>
                    <a:pt x="6" y="76"/>
                  </a:lnTo>
                  <a:lnTo>
                    <a:pt x="2" y="84"/>
                  </a:lnTo>
                  <a:lnTo>
                    <a:pt x="2" y="93"/>
                  </a:lnTo>
                  <a:lnTo>
                    <a:pt x="0" y="99"/>
                  </a:lnTo>
                  <a:lnTo>
                    <a:pt x="0" y="107"/>
                  </a:lnTo>
                  <a:lnTo>
                    <a:pt x="2" y="114"/>
                  </a:lnTo>
                  <a:lnTo>
                    <a:pt x="6" y="122"/>
                  </a:lnTo>
                  <a:lnTo>
                    <a:pt x="8" y="130"/>
                  </a:lnTo>
                  <a:lnTo>
                    <a:pt x="12" y="135"/>
                  </a:lnTo>
                  <a:lnTo>
                    <a:pt x="15" y="143"/>
                  </a:lnTo>
                  <a:lnTo>
                    <a:pt x="21" y="149"/>
                  </a:lnTo>
                  <a:lnTo>
                    <a:pt x="29" y="158"/>
                  </a:lnTo>
                  <a:lnTo>
                    <a:pt x="36" y="166"/>
                  </a:lnTo>
                  <a:lnTo>
                    <a:pt x="42" y="169"/>
                  </a:lnTo>
                  <a:lnTo>
                    <a:pt x="46" y="171"/>
                  </a:lnTo>
                  <a:lnTo>
                    <a:pt x="78" y="111"/>
                  </a:lnTo>
                  <a:lnTo>
                    <a:pt x="78" y="112"/>
                  </a:lnTo>
                  <a:lnTo>
                    <a:pt x="84" y="120"/>
                  </a:lnTo>
                  <a:lnTo>
                    <a:pt x="91" y="130"/>
                  </a:lnTo>
                  <a:lnTo>
                    <a:pt x="101" y="143"/>
                  </a:lnTo>
                  <a:lnTo>
                    <a:pt x="110" y="154"/>
                  </a:lnTo>
                  <a:lnTo>
                    <a:pt x="124" y="169"/>
                  </a:lnTo>
                  <a:lnTo>
                    <a:pt x="131" y="175"/>
                  </a:lnTo>
                  <a:lnTo>
                    <a:pt x="137" y="183"/>
                  </a:lnTo>
                  <a:lnTo>
                    <a:pt x="145" y="188"/>
                  </a:lnTo>
                  <a:lnTo>
                    <a:pt x="152" y="194"/>
                  </a:lnTo>
                  <a:lnTo>
                    <a:pt x="166" y="202"/>
                  </a:lnTo>
                  <a:lnTo>
                    <a:pt x="179" y="207"/>
                  </a:lnTo>
                  <a:lnTo>
                    <a:pt x="190" y="211"/>
                  </a:lnTo>
                  <a:lnTo>
                    <a:pt x="204" y="213"/>
                  </a:lnTo>
                  <a:lnTo>
                    <a:pt x="211" y="213"/>
                  </a:lnTo>
                  <a:lnTo>
                    <a:pt x="221" y="213"/>
                  </a:lnTo>
                  <a:lnTo>
                    <a:pt x="224" y="213"/>
                  </a:lnTo>
                  <a:lnTo>
                    <a:pt x="226" y="213"/>
                  </a:lnTo>
                  <a:lnTo>
                    <a:pt x="289" y="289"/>
                  </a:lnTo>
                  <a:lnTo>
                    <a:pt x="299" y="341"/>
                  </a:lnTo>
                  <a:lnTo>
                    <a:pt x="329" y="401"/>
                  </a:lnTo>
                  <a:lnTo>
                    <a:pt x="394" y="462"/>
                  </a:lnTo>
                  <a:lnTo>
                    <a:pt x="394" y="462"/>
                  </a:lnTo>
                  <a:lnTo>
                    <a:pt x="401" y="466"/>
                  </a:lnTo>
                  <a:lnTo>
                    <a:pt x="405" y="468"/>
                  </a:lnTo>
                  <a:lnTo>
                    <a:pt x="411" y="470"/>
                  </a:lnTo>
                  <a:lnTo>
                    <a:pt x="418" y="474"/>
                  </a:lnTo>
                  <a:lnTo>
                    <a:pt x="426" y="476"/>
                  </a:lnTo>
                  <a:lnTo>
                    <a:pt x="432" y="476"/>
                  </a:lnTo>
                  <a:lnTo>
                    <a:pt x="437" y="476"/>
                  </a:lnTo>
                  <a:lnTo>
                    <a:pt x="445" y="476"/>
                  </a:lnTo>
                  <a:lnTo>
                    <a:pt x="453" y="476"/>
                  </a:lnTo>
                  <a:lnTo>
                    <a:pt x="462" y="476"/>
                  </a:lnTo>
                  <a:lnTo>
                    <a:pt x="466" y="476"/>
                  </a:lnTo>
                  <a:lnTo>
                    <a:pt x="460" y="474"/>
                  </a:lnTo>
                  <a:lnTo>
                    <a:pt x="451" y="466"/>
                  </a:lnTo>
                  <a:lnTo>
                    <a:pt x="437" y="457"/>
                  </a:lnTo>
                  <a:lnTo>
                    <a:pt x="430" y="447"/>
                  </a:lnTo>
                  <a:lnTo>
                    <a:pt x="428" y="438"/>
                  </a:lnTo>
                  <a:lnTo>
                    <a:pt x="430" y="430"/>
                  </a:lnTo>
                  <a:lnTo>
                    <a:pt x="432" y="422"/>
                  </a:lnTo>
                  <a:lnTo>
                    <a:pt x="434" y="413"/>
                  </a:lnTo>
                  <a:lnTo>
                    <a:pt x="434" y="401"/>
                  </a:lnTo>
                  <a:lnTo>
                    <a:pt x="434" y="390"/>
                  </a:lnTo>
                  <a:lnTo>
                    <a:pt x="430" y="379"/>
                  </a:lnTo>
                  <a:lnTo>
                    <a:pt x="426" y="367"/>
                  </a:lnTo>
                  <a:lnTo>
                    <a:pt x="418" y="360"/>
                  </a:lnTo>
                  <a:lnTo>
                    <a:pt x="415" y="354"/>
                  </a:lnTo>
                  <a:lnTo>
                    <a:pt x="405" y="346"/>
                  </a:lnTo>
                  <a:lnTo>
                    <a:pt x="399" y="339"/>
                  </a:lnTo>
                  <a:lnTo>
                    <a:pt x="390" y="331"/>
                  </a:lnTo>
                  <a:lnTo>
                    <a:pt x="382" y="323"/>
                  </a:lnTo>
                  <a:lnTo>
                    <a:pt x="375" y="316"/>
                  </a:lnTo>
                  <a:lnTo>
                    <a:pt x="367" y="312"/>
                  </a:lnTo>
                  <a:lnTo>
                    <a:pt x="358" y="304"/>
                  </a:lnTo>
                  <a:lnTo>
                    <a:pt x="350" y="301"/>
                  </a:lnTo>
                  <a:lnTo>
                    <a:pt x="342" y="295"/>
                  </a:lnTo>
                  <a:lnTo>
                    <a:pt x="339" y="293"/>
                  </a:lnTo>
                  <a:lnTo>
                    <a:pt x="329" y="285"/>
                  </a:lnTo>
                  <a:lnTo>
                    <a:pt x="327" y="285"/>
                  </a:lnTo>
                  <a:lnTo>
                    <a:pt x="327" y="280"/>
                  </a:lnTo>
                  <a:lnTo>
                    <a:pt x="329" y="272"/>
                  </a:lnTo>
                  <a:lnTo>
                    <a:pt x="329" y="266"/>
                  </a:lnTo>
                  <a:lnTo>
                    <a:pt x="329" y="261"/>
                  </a:lnTo>
                  <a:lnTo>
                    <a:pt x="331" y="251"/>
                  </a:lnTo>
                  <a:lnTo>
                    <a:pt x="333" y="246"/>
                  </a:lnTo>
                  <a:lnTo>
                    <a:pt x="333" y="236"/>
                  </a:lnTo>
                  <a:lnTo>
                    <a:pt x="333" y="227"/>
                  </a:lnTo>
                  <a:lnTo>
                    <a:pt x="335" y="217"/>
                  </a:lnTo>
                  <a:lnTo>
                    <a:pt x="337" y="207"/>
                  </a:lnTo>
                  <a:lnTo>
                    <a:pt x="337" y="198"/>
                  </a:lnTo>
                  <a:lnTo>
                    <a:pt x="337" y="188"/>
                  </a:lnTo>
                  <a:lnTo>
                    <a:pt x="337" y="179"/>
                  </a:lnTo>
                  <a:lnTo>
                    <a:pt x="339" y="171"/>
                  </a:lnTo>
                  <a:lnTo>
                    <a:pt x="337" y="160"/>
                  </a:lnTo>
                  <a:lnTo>
                    <a:pt x="337" y="150"/>
                  </a:lnTo>
                  <a:lnTo>
                    <a:pt x="335" y="143"/>
                  </a:lnTo>
                  <a:lnTo>
                    <a:pt x="333" y="135"/>
                  </a:lnTo>
                  <a:lnTo>
                    <a:pt x="331" y="126"/>
                  </a:lnTo>
                  <a:lnTo>
                    <a:pt x="329" y="118"/>
                  </a:lnTo>
                  <a:lnTo>
                    <a:pt x="325" y="111"/>
                  </a:lnTo>
                  <a:lnTo>
                    <a:pt x="325" y="103"/>
                  </a:lnTo>
                  <a:lnTo>
                    <a:pt x="321" y="95"/>
                  </a:lnTo>
                  <a:lnTo>
                    <a:pt x="318" y="88"/>
                  </a:lnTo>
                  <a:lnTo>
                    <a:pt x="314" y="82"/>
                  </a:lnTo>
                  <a:lnTo>
                    <a:pt x="310" y="76"/>
                  </a:lnTo>
                  <a:lnTo>
                    <a:pt x="301" y="65"/>
                  </a:lnTo>
                  <a:lnTo>
                    <a:pt x="289" y="53"/>
                  </a:lnTo>
                  <a:lnTo>
                    <a:pt x="283" y="50"/>
                  </a:lnTo>
                  <a:lnTo>
                    <a:pt x="276" y="44"/>
                  </a:lnTo>
                  <a:lnTo>
                    <a:pt x="268" y="40"/>
                  </a:lnTo>
                  <a:lnTo>
                    <a:pt x="262" y="36"/>
                  </a:lnTo>
                  <a:lnTo>
                    <a:pt x="255" y="33"/>
                  </a:lnTo>
                  <a:lnTo>
                    <a:pt x="247" y="29"/>
                  </a:lnTo>
                  <a:lnTo>
                    <a:pt x="240" y="25"/>
                  </a:lnTo>
                  <a:lnTo>
                    <a:pt x="232" y="21"/>
                  </a:lnTo>
                  <a:lnTo>
                    <a:pt x="224" y="17"/>
                  </a:lnTo>
                  <a:lnTo>
                    <a:pt x="215" y="15"/>
                  </a:lnTo>
                  <a:lnTo>
                    <a:pt x="207" y="14"/>
                  </a:lnTo>
                  <a:lnTo>
                    <a:pt x="200" y="12"/>
                  </a:lnTo>
                  <a:lnTo>
                    <a:pt x="190" y="10"/>
                  </a:lnTo>
                  <a:lnTo>
                    <a:pt x="181" y="8"/>
                  </a:lnTo>
                  <a:lnTo>
                    <a:pt x="173" y="6"/>
                  </a:lnTo>
                  <a:lnTo>
                    <a:pt x="166" y="6"/>
                  </a:lnTo>
                  <a:lnTo>
                    <a:pt x="156" y="4"/>
                  </a:lnTo>
                  <a:lnTo>
                    <a:pt x="148" y="2"/>
                  </a:lnTo>
                  <a:lnTo>
                    <a:pt x="139" y="0"/>
                  </a:lnTo>
                  <a:lnTo>
                    <a:pt x="131" y="0"/>
                  </a:lnTo>
                  <a:lnTo>
                    <a:pt x="124" y="0"/>
                  </a:lnTo>
                  <a:lnTo>
                    <a:pt x="116" y="0"/>
                  </a:lnTo>
                  <a:lnTo>
                    <a:pt x="109" y="0"/>
                  </a:lnTo>
                  <a:lnTo>
                    <a:pt x="103" y="0"/>
                  </a:lnTo>
                  <a:lnTo>
                    <a:pt x="91" y="0"/>
                  </a:lnTo>
                  <a:lnTo>
                    <a:pt x="84" y="0"/>
                  </a:lnTo>
                  <a:lnTo>
                    <a:pt x="78" y="0"/>
                  </a:lnTo>
                  <a:lnTo>
                    <a:pt x="76" y="0"/>
                  </a:lnTo>
                  <a:lnTo>
                    <a:pt x="76" y="0"/>
                  </a:lnTo>
                  <a:close/>
                </a:path>
              </a:pathLst>
            </a:custGeom>
            <a:solidFill>
              <a:srgbClr val="4D4D4D"/>
            </a:solidFill>
            <a:ln w="9525">
              <a:noFill/>
              <a:round/>
            </a:ln>
          </p:spPr>
          <p:txBody>
            <a:bodyPr/>
            <a:lstStyle/>
            <a:p>
              <a:endParaRPr lang="en-US"/>
            </a:p>
          </p:txBody>
        </p:sp>
        <p:sp>
          <p:nvSpPr>
            <p:cNvPr id="607360" name="Freeform 128"/>
            <p:cNvSpPr/>
            <p:nvPr/>
          </p:nvSpPr>
          <p:spPr bwMode="auto">
            <a:xfrm>
              <a:off x="4385" y="1818"/>
              <a:ext cx="28" cy="31"/>
            </a:xfrm>
            <a:custGeom>
              <a:avLst/>
              <a:gdLst/>
              <a:ahLst/>
              <a:cxnLst>
                <a:cxn ang="0">
                  <a:pos x="18" y="8"/>
                </a:cxn>
                <a:cxn ang="0">
                  <a:pos x="14" y="10"/>
                </a:cxn>
                <a:cxn ang="0">
                  <a:pos x="8" y="19"/>
                </a:cxn>
                <a:cxn ang="0">
                  <a:pos x="4" y="23"/>
                </a:cxn>
                <a:cxn ang="0">
                  <a:pos x="2" y="31"/>
                </a:cxn>
                <a:cxn ang="0">
                  <a:pos x="0" y="38"/>
                </a:cxn>
                <a:cxn ang="0">
                  <a:pos x="2" y="46"/>
                </a:cxn>
                <a:cxn ang="0">
                  <a:pos x="6" y="55"/>
                </a:cxn>
                <a:cxn ang="0">
                  <a:pos x="14" y="67"/>
                </a:cxn>
                <a:cxn ang="0">
                  <a:pos x="25" y="70"/>
                </a:cxn>
                <a:cxn ang="0">
                  <a:pos x="38" y="74"/>
                </a:cxn>
                <a:cxn ang="0">
                  <a:pos x="50" y="70"/>
                </a:cxn>
                <a:cxn ang="0">
                  <a:pos x="57" y="63"/>
                </a:cxn>
                <a:cxn ang="0">
                  <a:pos x="67" y="51"/>
                </a:cxn>
                <a:cxn ang="0">
                  <a:pos x="71" y="40"/>
                </a:cxn>
                <a:cxn ang="0">
                  <a:pos x="71" y="27"/>
                </a:cxn>
                <a:cxn ang="0">
                  <a:pos x="67" y="15"/>
                </a:cxn>
                <a:cxn ang="0">
                  <a:pos x="61" y="6"/>
                </a:cxn>
                <a:cxn ang="0">
                  <a:pos x="52" y="2"/>
                </a:cxn>
                <a:cxn ang="0">
                  <a:pos x="40" y="0"/>
                </a:cxn>
                <a:cxn ang="0">
                  <a:pos x="29" y="2"/>
                </a:cxn>
                <a:cxn ang="0">
                  <a:pos x="19" y="6"/>
                </a:cxn>
                <a:cxn ang="0">
                  <a:pos x="18" y="8"/>
                </a:cxn>
                <a:cxn ang="0">
                  <a:pos x="18" y="8"/>
                </a:cxn>
              </a:cxnLst>
              <a:rect l="0" t="0" r="r" b="b"/>
              <a:pathLst>
                <a:path w="71" h="74">
                  <a:moveTo>
                    <a:pt x="18" y="8"/>
                  </a:moveTo>
                  <a:lnTo>
                    <a:pt x="14" y="10"/>
                  </a:lnTo>
                  <a:lnTo>
                    <a:pt x="8" y="19"/>
                  </a:lnTo>
                  <a:lnTo>
                    <a:pt x="4" y="23"/>
                  </a:lnTo>
                  <a:lnTo>
                    <a:pt x="2" y="31"/>
                  </a:lnTo>
                  <a:lnTo>
                    <a:pt x="0" y="38"/>
                  </a:lnTo>
                  <a:lnTo>
                    <a:pt x="2" y="46"/>
                  </a:lnTo>
                  <a:lnTo>
                    <a:pt x="6" y="55"/>
                  </a:lnTo>
                  <a:lnTo>
                    <a:pt x="14" y="67"/>
                  </a:lnTo>
                  <a:lnTo>
                    <a:pt x="25" y="70"/>
                  </a:lnTo>
                  <a:lnTo>
                    <a:pt x="38" y="74"/>
                  </a:lnTo>
                  <a:lnTo>
                    <a:pt x="50" y="70"/>
                  </a:lnTo>
                  <a:lnTo>
                    <a:pt x="57" y="63"/>
                  </a:lnTo>
                  <a:lnTo>
                    <a:pt x="67" y="51"/>
                  </a:lnTo>
                  <a:lnTo>
                    <a:pt x="71" y="40"/>
                  </a:lnTo>
                  <a:lnTo>
                    <a:pt x="71" y="27"/>
                  </a:lnTo>
                  <a:lnTo>
                    <a:pt x="67" y="15"/>
                  </a:lnTo>
                  <a:lnTo>
                    <a:pt x="61" y="6"/>
                  </a:lnTo>
                  <a:lnTo>
                    <a:pt x="52" y="2"/>
                  </a:lnTo>
                  <a:lnTo>
                    <a:pt x="40" y="0"/>
                  </a:lnTo>
                  <a:lnTo>
                    <a:pt x="29" y="2"/>
                  </a:lnTo>
                  <a:lnTo>
                    <a:pt x="19" y="6"/>
                  </a:lnTo>
                  <a:lnTo>
                    <a:pt x="18" y="8"/>
                  </a:lnTo>
                  <a:lnTo>
                    <a:pt x="18" y="8"/>
                  </a:lnTo>
                  <a:close/>
                </a:path>
              </a:pathLst>
            </a:custGeom>
            <a:solidFill>
              <a:srgbClr val="D9E0E6"/>
            </a:solidFill>
            <a:ln w="9525">
              <a:noFill/>
              <a:round/>
            </a:ln>
          </p:spPr>
          <p:txBody>
            <a:bodyPr/>
            <a:lstStyle/>
            <a:p>
              <a:endParaRPr lang="en-US"/>
            </a:p>
          </p:txBody>
        </p:sp>
        <p:sp>
          <p:nvSpPr>
            <p:cNvPr id="607361" name="Freeform 129"/>
            <p:cNvSpPr/>
            <p:nvPr/>
          </p:nvSpPr>
          <p:spPr bwMode="auto">
            <a:xfrm>
              <a:off x="3786" y="2364"/>
              <a:ext cx="43" cy="42"/>
            </a:xfrm>
            <a:custGeom>
              <a:avLst/>
              <a:gdLst/>
              <a:ahLst/>
              <a:cxnLst>
                <a:cxn ang="0">
                  <a:pos x="36" y="0"/>
                </a:cxn>
                <a:cxn ang="0">
                  <a:pos x="104" y="80"/>
                </a:cxn>
                <a:cxn ang="0">
                  <a:pos x="53" y="104"/>
                </a:cxn>
                <a:cxn ang="0">
                  <a:pos x="0" y="104"/>
                </a:cxn>
                <a:cxn ang="0">
                  <a:pos x="15" y="45"/>
                </a:cxn>
                <a:cxn ang="0">
                  <a:pos x="36" y="0"/>
                </a:cxn>
                <a:cxn ang="0">
                  <a:pos x="36" y="0"/>
                </a:cxn>
              </a:cxnLst>
              <a:rect l="0" t="0" r="r" b="b"/>
              <a:pathLst>
                <a:path w="104" h="104">
                  <a:moveTo>
                    <a:pt x="36" y="0"/>
                  </a:moveTo>
                  <a:lnTo>
                    <a:pt x="104" y="80"/>
                  </a:lnTo>
                  <a:lnTo>
                    <a:pt x="53" y="104"/>
                  </a:lnTo>
                  <a:lnTo>
                    <a:pt x="0" y="104"/>
                  </a:lnTo>
                  <a:lnTo>
                    <a:pt x="15" y="45"/>
                  </a:lnTo>
                  <a:lnTo>
                    <a:pt x="36" y="0"/>
                  </a:lnTo>
                  <a:lnTo>
                    <a:pt x="36" y="0"/>
                  </a:lnTo>
                  <a:close/>
                </a:path>
              </a:pathLst>
            </a:custGeom>
            <a:solidFill>
              <a:srgbClr val="99B8EA"/>
            </a:solidFill>
            <a:ln w="9525">
              <a:noFill/>
              <a:round/>
            </a:ln>
          </p:spPr>
          <p:txBody>
            <a:bodyPr/>
            <a:lstStyle/>
            <a:p>
              <a:endParaRPr lang="en-US"/>
            </a:p>
          </p:txBody>
        </p:sp>
        <p:sp>
          <p:nvSpPr>
            <p:cNvPr id="607362" name="Freeform 130"/>
            <p:cNvSpPr/>
            <p:nvPr/>
          </p:nvSpPr>
          <p:spPr bwMode="auto">
            <a:xfrm>
              <a:off x="3769" y="2307"/>
              <a:ext cx="60" cy="81"/>
            </a:xfrm>
            <a:custGeom>
              <a:avLst/>
              <a:gdLst/>
              <a:ahLst/>
              <a:cxnLst>
                <a:cxn ang="0">
                  <a:pos x="137" y="0"/>
                </a:cxn>
                <a:cxn ang="0">
                  <a:pos x="148" y="137"/>
                </a:cxn>
                <a:cxn ang="0">
                  <a:pos x="144" y="139"/>
                </a:cxn>
                <a:cxn ang="0">
                  <a:pos x="139" y="145"/>
                </a:cxn>
                <a:cxn ang="0">
                  <a:pos x="127" y="150"/>
                </a:cxn>
                <a:cxn ang="0">
                  <a:pos x="114" y="162"/>
                </a:cxn>
                <a:cxn ang="0">
                  <a:pos x="105" y="166"/>
                </a:cxn>
                <a:cxn ang="0">
                  <a:pos x="97" y="169"/>
                </a:cxn>
                <a:cxn ang="0">
                  <a:pos x="89" y="175"/>
                </a:cxn>
                <a:cxn ang="0">
                  <a:pos x="82" y="181"/>
                </a:cxn>
                <a:cxn ang="0">
                  <a:pos x="74" y="185"/>
                </a:cxn>
                <a:cxn ang="0">
                  <a:pos x="67" y="190"/>
                </a:cxn>
                <a:cxn ang="0">
                  <a:pos x="59" y="194"/>
                </a:cxn>
                <a:cxn ang="0">
                  <a:pos x="53" y="198"/>
                </a:cxn>
                <a:cxn ang="0">
                  <a:pos x="46" y="198"/>
                </a:cxn>
                <a:cxn ang="0">
                  <a:pos x="40" y="200"/>
                </a:cxn>
                <a:cxn ang="0">
                  <a:pos x="34" y="202"/>
                </a:cxn>
                <a:cxn ang="0">
                  <a:pos x="30" y="202"/>
                </a:cxn>
                <a:cxn ang="0">
                  <a:pos x="21" y="202"/>
                </a:cxn>
                <a:cxn ang="0">
                  <a:pos x="17" y="202"/>
                </a:cxn>
                <a:cxn ang="0">
                  <a:pos x="11" y="198"/>
                </a:cxn>
                <a:cxn ang="0">
                  <a:pos x="10" y="198"/>
                </a:cxn>
                <a:cxn ang="0">
                  <a:pos x="0" y="4"/>
                </a:cxn>
                <a:cxn ang="0">
                  <a:pos x="137" y="0"/>
                </a:cxn>
                <a:cxn ang="0">
                  <a:pos x="137" y="0"/>
                </a:cxn>
              </a:cxnLst>
              <a:rect l="0" t="0" r="r" b="b"/>
              <a:pathLst>
                <a:path w="148" h="202">
                  <a:moveTo>
                    <a:pt x="137" y="0"/>
                  </a:moveTo>
                  <a:lnTo>
                    <a:pt x="148" y="137"/>
                  </a:lnTo>
                  <a:lnTo>
                    <a:pt x="144" y="139"/>
                  </a:lnTo>
                  <a:lnTo>
                    <a:pt x="139" y="145"/>
                  </a:lnTo>
                  <a:lnTo>
                    <a:pt x="127" y="150"/>
                  </a:lnTo>
                  <a:lnTo>
                    <a:pt x="114" y="162"/>
                  </a:lnTo>
                  <a:lnTo>
                    <a:pt x="105" y="166"/>
                  </a:lnTo>
                  <a:lnTo>
                    <a:pt x="97" y="169"/>
                  </a:lnTo>
                  <a:lnTo>
                    <a:pt x="89" y="175"/>
                  </a:lnTo>
                  <a:lnTo>
                    <a:pt x="82" y="181"/>
                  </a:lnTo>
                  <a:lnTo>
                    <a:pt x="74" y="185"/>
                  </a:lnTo>
                  <a:lnTo>
                    <a:pt x="67" y="190"/>
                  </a:lnTo>
                  <a:lnTo>
                    <a:pt x="59" y="194"/>
                  </a:lnTo>
                  <a:lnTo>
                    <a:pt x="53" y="198"/>
                  </a:lnTo>
                  <a:lnTo>
                    <a:pt x="46" y="198"/>
                  </a:lnTo>
                  <a:lnTo>
                    <a:pt x="40" y="200"/>
                  </a:lnTo>
                  <a:lnTo>
                    <a:pt x="34" y="202"/>
                  </a:lnTo>
                  <a:lnTo>
                    <a:pt x="30" y="202"/>
                  </a:lnTo>
                  <a:lnTo>
                    <a:pt x="21" y="202"/>
                  </a:lnTo>
                  <a:lnTo>
                    <a:pt x="17" y="202"/>
                  </a:lnTo>
                  <a:lnTo>
                    <a:pt x="11" y="198"/>
                  </a:lnTo>
                  <a:lnTo>
                    <a:pt x="10" y="198"/>
                  </a:lnTo>
                  <a:lnTo>
                    <a:pt x="0" y="4"/>
                  </a:lnTo>
                  <a:lnTo>
                    <a:pt x="137" y="0"/>
                  </a:lnTo>
                  <a:lnTo>
                    <a:pt x="137" y="0"/>
                  </a:lnTo>
                  <a:close/>
                </a:path>
              </a:pathLst>
            </a:custGeom>
            <a:solidFill>
              <a:srgbClr val="666666"/>
            </a:solidFill>
            <a:ln w="9525">
              <a:noFill/>
              <a:round/>
            </a:ln>
          </p:spPr>
          <p:txBody>
            <a:bodyPr/>
            <a:lstStyle/>
            <a:p>
              <a:endParaRPr lang="en-US"/>
            </a:p>
          </p:txBody>
        </p:sp>
        <p:sp>
          <p:nvSpPr>
            <p:cNvPr id="607363" name="Freeform 131"/>
            <p:cNvSpPr/>
            <p:nvPr/>
          </p:nvSpPr>
          <p:spPr bwMode="auto">
            <a:xfrm>
              <a:off x="3777" y="2385"/>
              <a:ext cx="100" cy="35"/>
            </a:xfrm>
            <a:custGeom>
              <a:avLst/>
              <a:gdLst/>
              <a:ahLst/>
              <a:cxnLst>
                <a:cxn ang="0">
                  <a:pos x="8" y="42"/>
                </a:cxn>
                <a:cxn ang="0">
                  <a:pos x="8" y="38"/>
                </a:cxn>
                <a:cxn ang="0">
                  <a:pos x="15" y="31"/>
                </a:cxn>
                <a:cxn ang="0">
                  <a:pos x="23" y="21"/>
                </a:cxn>
                <a:cxn ang="0">
                  <a:pos x="34" y="19"/>
                </a:cxn>
                <a:cxn ang="0">
                  <a:pos x="40" y="19"/>
                </a:cxn>
                <a:cxn ang="0">
                  <a:pos x="47" y="21"/>
                </a:cxn>
                <a:cxn ang="0">
                  <a:pos x="55" y="25"/>
                </a:cxn>
                <a:cxn ang="0">
                  <a:pos x="61" y="31"/>
                </a:cxn>
                <a:cxn ang="0">
                  <a:pos x="72" y="38"/>
                </a:cxn>
                <a:cxn ang="0">
                  <a:pos x="76" y="42"/>
                </a:cxn>
                <a:cxn ang="0">
                  <a:pos x="112" y="0"/>
                </a:cxn>
                <a:cxn ang="0">
                  <a:pos x="114" y="0"/>
                </a:cxn>
                <a:cxn ang="0">
                  <a:pos x="125" y="4"/>
                </a:cxn>
                <a:cxn ang="0">
                  <a:pos x="131" y="6"/>
                </a:cxn>
                <a:cxn ang="0">
                  <a:pos x="139" y="8"/>
                </a:cxn>
                <a:cxn ang="0">
                  <a:pos x="148" y="10"/>
                </a:cxn>
                <a:cxn ang="0">
                  <a:pos x="160" y="13"/>
                </a:cxn>
                <a:cxn ang="0">
                  <a:pos x="167" y="13"/>
                </a:cxn>
                <a:cxn ang="0">
                  <a:pos x="179" y="13"/>
                </a:cxn>
                <a:cxn ang="0">
                  <a:pos x="188" y="13"/>
                </a:cxn>
                <a:cxn ang="0">
                  <a:pos x="198" y="13"/>
                </a:cxn>
                <a:cxn ang="0">
                  <a:pos x="203" y="13"/>
                </a:cxn>
                <a:cxn ang="0">
                  <a:pos x="213" y="13"/>
                </a:cxn>
                <a:cxn ang="0">
                  <a:pos x="217" y="13"/>
                </a:cxn>
                <a:cxn ang="0">
                  <a:pos x="219" y="13"/>
                </a:cxn>
                <a:cxn ang="0">
                  <a:pos x="245" y="31"/>
                </a:cxn>
                <a:cxn ang="0">
                  <a:pos x="184" y="76"/>
                </a:cxn>
                <a:cxn ang="0">
                  <a:pos x="108" y="72"/>
                </a:cxn>
                <a:cxn ang="0">
                  <a:pos x="104" y="88"/>
                </a:cxn>
                <a:cxn ang="0">
                  <a:pos x="99" y="88"/>
                </a:cxn>
                <a:cxn ang="0">
                  <a:pos x="87" y="88"/>
                </a:cxn>
                <a:cxn ang="0">
                  <a:pos x="80" y="86"/>
                </a:cxn>
                <a:cxn ang="0">
                  <a:pos x="70" y="86"/>
                </a:cxn>
                <a:cxn ang="0">
                  <a:pos x="61" y="84"/>
                </a:cxn>
                <a:cxn ang="0">
                  <a:pos x="51" y="84"/>
                </a:cxn>
                <a:cxn ang="0">
                  <a:pos x="42" y="82"/>
                </a:cxn>
                <a:cxn ang="0">
                  <a:pos x="32" y="80"/>
                </a:cxn>
                <a:cxn ang="0">
                  <a:pos x="23" y="76"/>
                </a:cxn>
                <a:cxn ang="0">
                  <a:pos x="15" y="76"/>
                </a:cxn>
                <a:cxn ang="0">
                  <a:pos x="4" y="72"/>
                </a:cxn>
                <a:cxn ang="0">
                  <a:pos x="0" y="72"/>
                </a:cxn>
                <a:cxn ang="0">
                  <a:pos x="8" y="42"/>
                </a:cxn>
                <a:cxn ang="0">
                  <a:pos x="8" y="42"/>
                </a:cxn>
              </a:cxnLst>
              <a:rect l="0" t="0" r="r" b="b"/>
              <a:pathLst>
                <a:path w="245" h="88">
                  <a:moveTo>
                    <a:pt x="8" y="42"/>
                  </a:moveTo>
                  <a:lnTo>
                    <a:pt x="8" y="38"/>
                  </a:lnTo>
                  <a:lnTo>
                    <a:pt x="15" y="31"/>
                  </a:lnTo>
                  <a:lnTo>
                    <a:pt x="23" y="21"/>
                  </a:lnTo>
                  <a:lnTo>
                    <a:pt x="34" y="19"/>
                  </a:lnTo>
                  <a:lnTo>
                    <a:pt x="40" y="19"/>
                  </a:lnTo>
                  <a:lnTo>
                    <a:pt x="47" y="21"/>
                  </a:lnTo>
                  <a:lnTo>
                    <a:pt x="55" y="25"/>
                  </a:lnTo>
                  <a:lnTo>
                    <a:pt x="61" y="31"/>
                  </a:lnTo>
                  <a:lnTo>
                    <a:pt x="72" y="38"/>
                  </a:lnTo>
                  <a:lnTo>
                    <a:pt x="76" y="42"/>
                  </a:lnTo>
                  <a:lnTo>
                    <a:pt x="112" y="0"/>
                  </a:lnTo>
                  <a:lnTo>
                    <a:pt x="114" y="0"/>
                  </a:lnTo>
                  <a:lnTo>
                    <a:pt x="125" y="4"/>
                  </a:lnTo>
                  <a:lnTo>
                    <a:pt x="131" y="6"/>
                  </a:lnTo>
                  <a:lnTo>
                    <a:pt x="139" y="8"/>
                  </a:lnTo>
                  <a:lnTo>
                    <a:pt x="148" y="10"/>
                  </a:lnTo>
                  <a:lnTo>
                    <a:pt x="160" y="13"/>
                  </a:lnTo>
                  <a:lnTo>
                    <a:pt x="167" y="13"/>
                  </a:lnTo>
                  <a:lnTo>
                    <a:pt x="179" y="13"/>
                  </a:lnTo>
                  <a:lnTo>
                    <a:pt x="188" y="13"/>
                  </a:lnTo>
                  <a:lnTo>
                    <a:pt x="198" y="13"/>
                  </a:lnTo>
                  <a:lnTo>
                    <a:pt x="203" y="13"/>
                  </a:lnTo>
                  <a:lnTo>
                    <a:pt x="213" y="13"/>
                  </a:lnTo>
                  <a:lnTo>
                    <a:pt x="217" y="13"/>
                  </a:lnTo>
                  <a:lnTo>
                    <a:pt x="219" y="13"/>
                  </a:lnTo>
                  <a:lnTo>
                    <a:pt x="245" y="31"/>
                  </a:lnTo>
                  <a:lnTo>
                    <a:pt x="184" y="76"/>
                  </a:lnTo>
                  <a:lnTo>
                    <a:pt x="108" y="72"/>
                  </a:lnTo>
                  <a:lnTo>
                    <a:pt x="104" y="88"/>
                  </a:lnTo>
                  <a:lnTo>
                    <a:pt x="99" y="88"/>
                  </a:lnTo>
                  <a:lnTo>
                    <a:pt x="87" y="88"/>
                  </a:lnTo>
                  <a:lnTo>
                    <a:pt x="80" y="86"/>
                  </a:lnTo>
                  <a:lnTo>
                    <a:pt x="70" y="86"/>
                  </a:lnTo>
                  <a:lnTo>
                    <a:pt x="61" y="84"/>
                  </a:lnTo>
                  <a:lnTo>
                    <a:pt x="51" y="84"/>
                  </a:lnTo>
                  <a:lnTo>
                    <a:pt x="42" y="82"/>
                  </a:lnTo>
                  <a:lnTo>
                    <a:pt x="32" y="80"/>
                  </a:lnTo>
                  <a:lnTo>
                    <a:pt x="23" y="76"/>
                  </a:lnTo>
                  <a:lnTo>
                    <a:pt x="15" y="76"/>
                  </a:lnTo>
                  <a:lnTo>
                    <a:pt x="4" y="72"/>
                  </a:lnTo>
                  <a:lnTo>
                    <a:pt x="0" y="72"/>
                  </a:lnTo>
                  <a:lnTo>
                    <a:pt x="8" y="42"/>
                  </a:lnTo>
                  <a:lnTo>
                    <a:pt x="8" y="42"/>
                  </a:lnTo>
                  <a:close/>
                </a:path>
              </a:pathLst>
            </a:custGeom>
            <a:solidFill>
              <a:srgbClr val="4D4D4D"/>
            </a:solidFill>
            <a:ln w="9525">
              <a:noFill/>
              <a:round/>
            </a:ln>
          </p:spPr>
          <p:txBody>
            <a:bodyPr/>
            <a:lstStyle/>
            <a:p>
              <a:endParaRPr lang="en-US"/>
            </a:p>
          </p:txBody>
        </p:sp>
        <p:sp>
          <p:nvSpPr>
            <p:cNvPr id="607364" name="Freeform 132"/>
            <p:cNvSpPr/>
            <p:nvPr/>
          </p:nvSpPr>
          <p:spPr bwMode="auto">
            <a:xfrm>
              <a:off x="3534" y="2040"/>
              <a:ext cx="313" cy="308"/>
            </a:xfrm>
            <a:custGeom>
              <a:avLst/>
              <a:gdLst/>
              <a:ahLst/>
              <a:cxnLst>
                <a:cxn ang="0">
                  <a:pos x="11" y="143"/>
                </a:cxn>
                <a:cxn ang="0">
                  <a:pos x="15" y="127"/>
                </a:cxn>
                <a:cxn ang="0">
                  <a:pos x="23" y="104"/>
                </a:cxn>
                <a:cxn ang="0">
                  <a:pos x="34" y="78"/>
                </a:cxn>
                <a:cxn ang="0">
                  <a:pos x="47" y="47"/>
                </a:cxn>
                <a:cxn ang="0">
                  <a:pos x="64" y="23"/>
                </a:cxn>
                <a:cxn ang="0">
                  <a:pos x="87" y="4"/>
                </a:cxn>
                <a:cxn ang="0">
                  <a:pos x="112" y="0"/>
                </a:cxn>
                <a:cxn ang="0">
                  <a:pos x="140" y="11"/>
                </a:cxn>
                <a:cxn ang="0">
                  <a:pos x="167" y="36"/>
                </a:cxn>
                <a:cxn ang="0">
                  <a:pos x="196" y="74"/>
                </a:cxn>
                <a:cxn ang="0">
                  <a:pos x="224" y="122"/>
                </a:cxn>
                <a:cxn ang="0">
                  <a:pos x="249" y="175"/>
                </a:cxn>
                <a:cxn ang="0">
                  <a:pos x="274" y="232"/>
                </a:cxn>
                <a:cxn ang="0">
                  <a:pos x="293" y="289"/>
                </a:cxn>
                <a:cxn ang="0">
                  <a:pos x="308" y="340"/>
                </a:cxn>
                <a:cxn ang="0">
                  <a:pos x="319" y="386"/>
                </a:cxn>
                <a:cxn ang="0">
                  <a:pos x="327" y="428"/>
                </a:cxn>
                <a:cxn ang="0">
                  <a:pos x="332" y="464"/>
                </a:cxn>
                <a:cxn ang="0">
                  <a:pos x="338" y="494"/>
                </a:cxn>
                <a:cxn ang="0">
                  <a:pos x="340" y="519"/>
                </a:cxn>
                <a:cxn ang="0">
                  <a:pos x="342" y="538"/>
                </a:cxn>
                <a:cxn ang="0">
                  <a:pos x="344" y="559"/>
                </a:cxn>
                <a:cxn ang="0">
                  <a:pos x="346" y="563"/>
                </a:cxn>
                <a:cxn ang="0">
                  <a:pos x="357" y="567"/>
                </a:cxn>
                <a:cxn ang="0">
                  <a:pos x="370" y="570"/>
                </a:cxn>
                <a:cxn ang="0">
                  <a:pos x="386" y="578"/>
                </a:cxn>
                <a:cxn ang="0">
                  <a:pos x="410" y="584"/>
                </a:cxn>
                <a:cxn ang="0">
                  <a:pos x="439" y="587"/>
                </a:cxn>
                <a:cxn ang="0">
                  <a:pos x="471" y="591"/>
                </a:cxn>
                <a:cxn ang="0">
                  <a:pos x="511" y="591"/>
                </a:cxn>
                <a:cxn ang="0">
                  <a:pos x="555" y="591"/>
                </a:cxn>
                <a:cxn ang="0">
                  <a:pos x="601" y="589"/>
                </a:cxn>
                <a:cxn ang="0">
                  <a:pos x="644" y="587"/>
                </a:cxn>
                <a:cxn ang="0">
                  <a:pos x="684" y="584"/>
                </a:cxn>
                <a:cxn ang="0">
                  <a:pos x="720" y="580"/>
                </a:cxn>
                <a:cxn ang="0">
                  <a:pos x="745" y="578"/>
                </a:cxn>
                <a:cxn ang="0">
                  <a:pos x="760" y="578"/>
                </a:cxn>
                <a:cxn ang="0">
                  <a:pos x="697" y="732"/>
                </a:cxn>
                <a:cxn ang="0">
                  <a:pos x="682" y="734"/>
                </a:cxn>
                <a:cxn ang="0">
                  <a:pos x="644" y="741"/>
                </a:cxn>
                <a:cxn ang="0">
                  <a:pos x="583" y="747"/>
                </a:cxn>
                <a:cxn ang="0">
                  <a:pos x="511" y="753"/>
                </a:cxn>
                <a:cxn ang="0">
                  <a:pos x="431" y="755"/>
                </a:cxn>
                <a:cxn ang="0">
                  <a:pos x="348" y="753"/>
                </a:cxn>
                <a:cxn ang="0">
                  <a:pos x="270" y="740"/>
                </a:cxn>
                <a:cxn ang="0">
                  <a:pos x="199" y="717"/>
                </a:cxn>
                <a:cxn ang="0">
                  <a:pos x="140" y="683"/>
                </a:cxn>
                <a:cxn ang="0">
                  <a:pos x="97" y="641"/>
                </a:cxn>
                <a:cxn ang="0">
                  <a:pos x="63" y="591"/>
                </a:cxn>
                <a:cxn ang="0">
                  <a:pos x="40" y="540"/>
                </a:cxn>
                <a:cxn ang="0">
                  <a:pos x="21" y="485"/>
                </a:cxn>
                <a:cxn ang="0">
                  <a:pos x="11" y="430"/>
                </a:cxn>
                <a:cxn ang="0">
                  <a:pos x="4" y="374"/>
                </a:cxn>
                <a:cxn ang="0">
                  <a:pos x="4" y="325"/>
                </a:cxn>
                <a:cxn ang="0">
                  <a:pos x="0" y="279"/>
                </a:cxn>
                <a:cxn ang="0">
                  <a:pos x="0" y="241"/>
                </a:cxn>
                <a:cxn ang="0">
                  <a:pos x="2" y="211"/>
                </a:cxn>
                <a:cxn ang="0">
                  <a:pos x="4" y="186"/>
                </a:cxn>
                <a:cxn ang="0">
                  <a:pos x="7" y="167"/>
                </a:cxn>
                <a:cxn ang="0">
                  <a:pos x="9" y="154"/>
                </a:cxn>
                <a:cxn ang="0">
                  <a:pos x="11" y="144"/>
                </a:cxn>
              </a:cxnLst>
              <a:rect l="0" t="0" r="r" b="b"/>
              <a:pathLst>
                <a:path w="764" h="755">
                  <a:moveTo>
                    <a:pt x="11" y="144"/>
                  </a:moveTo>
                  <a:lnTo>
                    <a:pt x="11" y="143"/>
                  </a:lnTo>
                  <a:lnTo>
                    <a:pt x="13" y="137"/>
                  </a:lnTo>
                  <a:lnTo>
                    <a:pt x="15" y="127"/>
                  </a:lnTo>
                  <a:lnTo>
                    <a:pt x="19" y="118"/>
                  </a:lnTo>
                  <a:lnTo>
                    <a:pt x="23" y="104"/>
                  </a:lnTo>
                  <a:lnTo>
                    <a:pt x="26" y="91"/>
                  </a:lnTo>
                  <a:lnTo>
                    <a:pt x="34" y="78"/>
                  </a:lnTo>
                  <a:lnTo>
                    <a:pt x="42" y="63"/>
                  </a:lnTo>
                  <a:lnTo>
                    <a:pt x="47" y="47"/>
                  </a:lnTo>
                  <a:lnTo>
                    <a:pt x="57" y="34"/>
                  </a:lnTo>
                  <a:lnTo>
                    <a:pt x="64" y="23"/>
                  </a:lnTo>
                  <a:lnTo>
                    <a:pt x="76" y="13"/>
                  </a:lnTo>
                  <a:lnTo>
                    <a:pt x="87" y="4"/>
                  </a:lnTo>
                  <a:lnTo>
                    <a:pt x="101" y="0"/>
                  </a:lnTo>
                  <a:lnTo>
                    <a:pt x="112" y="0"/>
                  </a:lnTo>
                  <a:lnTo>
                    <a:pt x="127" y="4"/>
                  </a:lnTo>
                  <a:lnTo>
                    <a:pt x="140" y="11"/>
                  </a:lnTo>
                  <a:lnTo>
                    <a:pt x="154" y="21"/>
                  </a:lnTo>
                  <a:lnTo>
                    <a:pt x="167" y="36"/>
                  </a:lnTo>
                  <a:lnTo>
                    <a:pt x="182" y="55"/>
                  </a:lnTo>
                  <a:lnTo>
                    <a:pt x="196" y="74"/>
                  </a:lnTo>
                  <a:lnTo>
                    <a:pt x="209" y="97"/>
                  </a:lnTo>
                  <a:lnTo>
                    <a:pt x="224" y="122"/>
                  </a:lnTo>
                  <a:lnTo>
                    <a:pt x="237" y="150"/>
                  </a:lnTo>
                  <a:lnTo>
                    <a:pt x="249" y="175"/>
                  </a:lnTo>
                  <a:lnTo>
                    <a:pt x="262" y="203"/>
                  </a:lnTo>
                  <a:lnTo>
                    <a:pt x="274" y="232"/>
                  </a:lnTo>
                  <a:lnTo>
                    <a:pt x="285" y="260"/>
                  </a:lnTo>
                  <a:lnTo>
                    <a:pt x="293" y="289"/>
                  </a:lnTo>
                  <a:lnTo>
                    <a:pt x="302" y="316"/>
                  </a:lnTo>
                  <a:lnTo>
                    <a:pt x="308" y="340"/>
                  </a:lnTo>
                  <a:lnTo>
                    <a:pt x="315" y="365"/>
                  </a:lnTo>
                  <a:lnTo>
                    <a:pt x="319" y="386"/>
                  </a:lnTo>
                  <a:lnTo>
                    <a:pt x="323" y="409"/>
                  </a:lnTo>
                  <a:lnTo>
                    <a:pt x="327" y="428"/>
                  </a:lnTo>
                  <a:lnTo>
                    <a:pt x="331" y="447"/>
                  </a:lnTo>
                  <a:lnTo>
                    <a:pt x="332" y="464"/>
                  </a:lnTo>
                  <a:lnTo>
                    <a:pt x="334" y="481"/>
                  </a:lnTo>
                  <a:lnTo>
                    <a:pt x="338" y="494"/>
                  </a:lnTo>
                  <a:lnTo>
                    <a:pt x="340" y="509"/>
                  </a:lnTo>
                  <a:lnTo>
                    <a:pt x="340" y="519"/>
                  </a:lnTo>
                  <a:lnTo>
                    <a:pt x="342" y="530"/>
                  </a:lnTo>
                  <a:lnTo>
                    <a:pt x="342" y="538"/>
                  </a:lnTo>
                  <a:lnTo>
                    <a:pt x="344" y="548"/>
                  </a:lnTo>
                  <a:lnTo>
                    <a:pt x="344" y="559"/>
                  </a:lnTo>
                  <a:lnTo>
                    <a:pt x="346" y="563"/>
                  </a:lnTo>
                  <a:lnTo>
                    <a:pt x="346" y="563"/>
                  </a:lnTo>
                  <a:lnTo>
                    <a:pt x="353" y="567"/>
                  </a:lnTo>
                  <a:lnTo>
                    <a:pt x="357" y="567"/>
                  </a:lnTo>
                  <a:lnTo>
                    <a:pt x="363" y="570"/>
                  </a:lnTo>
                  <a:lnTo>
                    <a:pt x="370" y="570"/>
                  </a:lnTo>
                  <a:lnTo>
                    <a:pt x="378" y="574"/>
                  </a:lnTo>
                  <a:lnTo>
                    <a:pt x="386" y="578"/>
                  </a:lnTo>
                  <a:lnTo>
                    <a:pt x="397" y="580"/>
                  </a:lnTo>
                  <a:lnTo>
                    <a:pt x="410" y="584"/>
                  </a:lnTo>
                  <a:lnTo>
                    <a:pt x="424" y="586"/>
                  </a:lnTo>
                  <a:lnTo>
                    <a:pt x="439" y="587"/>
                  </a:lnTo>
                  <a:lnTo>
                    <a:pt x="454" y="589"/>
                  </a:lnTo>
                  <a:lnTo>
                    <a:pt x="471" y="591"/>
                  </a:lnTo>
                  <a:lnTo>
                    <a:pt x="492" y="593"/>
                  </a:lnTo>
                  <a:lnTo>
                    <a:pt x="511" y="591"/>
                  </a:lnTo>
                  <a:lnTo>
                    <a:pt x="532" y="591"/>
                  </a:lnTo>
                  <a:lnTo>
                    <a:pt x="555" y="591"/>
                  </a:lnTo>
                  <a:lnTo>
                    <a:pt x="578" y="591"/>
                  </a:lnTo>
                  <a:lnTo>
                    <a:pt x="601" y="589"/>
                  </a:lnTo>
                  <a:lnTo>
                    <a:pt x="623" y="589"/>
                  </a:lnTo>
                  <a:lnTo>
                    <a:pt x="644" y="587"/>
                  </a:lnTo>
                  <a:lnTo>
                    <a:pt x="667" y="587"/>
                  </a:lnTo>
                  <a:lnTo>
                    <a:pt x="684" y="584"/>
                  </a:lnTo>
                  <a:lnTo>
                    <a:pt x="705" y="584"/>
                  </a:lnTo>
                  <a:lnTo>
                    <a:pt x="720" y="580"/>
                  </a:lnTo>
                  <a:lnTo>
                    <a:pt x="735" y="580"/>
                  </a:lnTo>
                  <a:lnTo>
                    <a:pt x="745" y="578"/>
                  </a:lnTo>
                  <a:lnTo>
                    <a:pt x="755" y="578"/>
                  </a:lnTo>
                  <a:lnTo>
                    <a:pt x="760" y="578"/>
                  </a:lnTo>
                  <a:lnTo>
                    <a:pt x="764" y="578"/>
                  </a:lnTo>
                  <a:lnTo>
                    <a:pt x="697" y="732"/>
                  </a:lnTo>
                  <a:lnTo>
                    <a:pt x="694" y="732"/>
                  </a:lnTo>
                  <a:lnTo>
                    <a:pt x="682" y="734"/>
                  </a:lnTo>
                  <a:lnTo>
                    <a:pt x="665" y="738"/>
                  </a:lnTo>
                  <a:lnTo>
                    <a:pt x="644" y="741"/>
                  </a:lnTo>
                  <a:lnTo>
                    <a:pt x="616" y="743"/>
                  </a:lnTo>
                  <a:lnTo>
                    <a:pt x="583" y="747"/>
                  </a:lnTo>
                  <a:lnTo>
                    <a:pt x="549" y="749"/>
                  </a:lnTo>
                  <a:lnTo>
                    <a:pt x="511" y="753"/>
                  </a:lnTo>
                  <a:lnTo>
                    <a:pt x="471" y="753"/>
                  </a:lnTo>
                  <a:lnTo>
                    <a:pt x="431" y="755"/>
                  </a:lnTo>
                  <a:lnTo>
                    <a:pt x="390" y="753"/>
                  </a:lnTo>
                  <a:lnTo>
                    <a:pt x="348" y="753"/>
                  </a:lnTo>
                  <a:lnTo>
                    <a:pt x="306" y="747"/>
                  </a:lnTo>
                  <a:lnTo>
                    <a:pt x="270" y="740"/>
                  </a:lnTo>
                  <a:lnTo>
                    <a:pt x="232" y="728"/>
                  </a:lnTo>
                  <a:lnTo>
                    <a:pt x="199" y="717"/>
                  </a:lnTo>
                  <a:lnTo>
                    <a:pt x="167" y="702"/>
                  </a:lnTo>
                  <a:lnTo>
                    <a:pt x="140" y="683"/>
                  </a:lnTo>
                  <a:lnTo>
                    <a:pt x="116" y="662"/>
                  </a:lnTo>
                  <a:lnTo>
                    <a:pt x="97" y="641"/>
                  </a:lnTo>
                  <a:lnTo>
                    <a:pt x="76" y="616"/>
                  </a:lnTo>
                  <a:lnTo>
                    <a:pt x="63" y="591"/>
                  </a:lnTo>
                  <a:lnTo>
                    <a:pt x="49" y="567"/>
                  </a:lnTo>
                  <a:lnTo>
                    <a:pt x="40" y="540"/>
                  </a:lnTo>
                  <a:lnTo>
                    <a:pt x="28" y="511"/>
                  </a:lnTo>
                  <a:lnTo>
                    <a:pt x="21" y="485"/>
                  </a:lnTo>
                  <a:lnTo>
                    <a:pt x="15" y="456"/>
                  </a:lnTo>
                  <a:lnTo>
                    <a:pt x="11" y="430"/>
                  </a:lnTo>
                  <a:lnTo>
                    <a:pt x="7" y="401"/>
                  </a:lnTo>
                  <a:lnTo>
                    <a:pt x="4" y="374"/>
                  </a:lnTo>
                  <a:lnTo>
                    <a:pt x="4" y="348"/>
                  </a:lnTo>
                  <a:lnTo>
                    <a:pt x="4" y="325"/>
                  </a:lnTo>
                  <a:lnTo>
                    <a:pt x="0" y="300"/>
                  </a:lnTo>
                  <a:lnTo>
                    <a:pt x="0" y="279"/>
                  </a:lnTo>
                  <a:lnTo>
                    <a:pt x="0" y="258"/>
                  </a:lnTo>
                  <a:lnTo>
                    <a:pt x="0" y="241"/>
                  </a:lnTo>
                  <a:lnTo>
                    <a:pt x="0" y="224"/>
                  </a:lnTo>
                  <a:lnTo>
                    <a:pt x="2" y="211"/>
                  </a:lnTo>
                  <a:lnTo>
                    <a:pt x="4" y="196"/>
                  </a:lnTo>
                  <a:lnTo>
                    <a:pt x="4" y="186"/>
                  </a:lnTo>
                  <a:lnTo>
                    <a:pt x="4" y="175"/>
                  </a:lnTo>
                  <a:lnTo>
                    <a:pt x="7" y="167"/>
                  </a:lnTo>
                  <a:lnTo>
                    <a:pt x="7" y="158"/>
                  </a:lnTo>
                  <a:lnTo>
                    <a:pt x="9" y="154"/>
                  </a:lnTo>
                  <a:lnTo>
                    <a:pt x="11" y="146"/>
                  </a:lnTo>
                  <a:lnTo>
                    <a:pt x="11" y="144"/>
                  </a:lnTo>
                  <a:lnTo>
                    <a:pt x="11" y="144"/>
                  </a:lnTo>
                  <a:close/>
                </a:path>
              </a:pathLst>
            </a:custGeom>
            <a:solidFill>
              <a:srgbClr val="A84A3D"/>
            </a:solidFill>
            <a:ln w="9525">
              <a:noFill/>
              <a:round/>
            </a:ln>
          </p:spPr>
          <p:txBody>
            <a:bodyPr/>
            <a:lstStyle/>
            <a:p>
              <a:endParaRPr lang="en-US"/>
            </a:p>
          </p:txBody>
        </p:sp>
        <p:sp>
          <p:nvSpPr>
            <p:cNvPr id="607365" name="Freeform 133"/>
            <p:cNvSpPr/>
            <p:nvPr/>
          </p:nvSpPr>
          <p:spPr bwMode="auto">
            <a:xfrm>
              <a:off x="3736" y="2218"/>
              <a:ext cx="121" cy="105"/>
            </a:xfrm>
            <a:custGeom>
              <a:avLst/>
              <a:gdLst/>
              <a:ahLst/>
              <a:cxnLst>
                <a:cxn ang="0">
                  <a:pos x="297" y="31"/>
                </a:cxn>
                <a:cxn ang="0">
                  <a:pos x="293" y="29"/>
                </a:cxn>
                <a:cxn ang="0">
                  <a:pos x="283" y="23"/>
                </a:cxn>
                <a:cxn ang="0">
                  <a:pos x="276" y="19"/>
                </a:cxn>
                <a:cxn ang="0">
                  <a:pos x="268" y="15"/>
                </a:cxn>
                <a:cxn ang="0">
                  <a:pos x="259" y="12"/>
                </a:cxn>
                <a:cxn ang="0">
                  <a:pos x="249" y="10"/>
                </a:cxn>
                <a:cxn ang="0">
                  <a:pos x="238" y="4"/>
                </a:cxn>
                <a:cxn ang="0">
                  <a:pos x="226" y="4"/>
                </a:cxn>
                <a:cxn ang="0">
                  <a:pos x="213" y="0"/>
                </a:cxn>
                <a:cxn ang="0">
                  <a:pos x="200" y="2"/>
                </a:cxn>
                <a:cxn ang="0">
                  <a:pos x="186" y="2"/>
                </a:cxn>
                <a:cxn ang="0">
                  <a:pos x="173" y="4"/>
                </a:cxn>
                <a:cxn ang="0">
                  <a:pos x="160" y="10"/>
                </a:cxn>
                <a:cxn ang="0">
                  <a:pos x="147" y="17"/>
                </a:cxn>
                <a:cxn ang="0">
                  <a:pos x="131" y="23"/>
                </a:cxn>
                <a:cxn ang="0">
                  <a:pos x="118" y="33"/>
                </a:cxn>
                <a:cxn ang="0">
                  <a:pos x="103" y="46"/>
                </a:cxn>
                <a:cxn ang="0">
                  <a:pos x="91" y="57"/>
                </a:cxn>
                <a:cxn ang="0">
                  <a:pos x="78" y="71"/>
                </a:cxn>
                <a:cxn ang="0">
                  <a:pos x="67" y="86"/>
                </a:cxn>
                <a:cxn ang="0">
                  <a:pos x="55" y="99"/>
                </a:cxn>
                <a:cxn ang="0">
                  <a:pos x="46" y="114"/>
                </a:cxn>
                <a:cxn ang="0">
                  <a:pos x="34" y="128"/>
                </a:cxn>
                <a:cxn ang="0">
                  <a:pos x="27" y="141"/>
                </a:cxn>
                <a:cxn ang="0">
                  <a:pos x="17" y="150"/>
                </a:cxn>
                <a:cxn ang="0">
                  <a:pos x="12" y="162"/>
                </a:cxn>
                <a:cxn ang="0">
                  <a:pos x="6" y="171"/>
                </a:cxn>
                <a:cxn ang="0">
                  <a:pos x="4" y="179"/>
                </a:cxn>
                <a:cxn ang="0">
                  <a:pos x="0" y="183"/>
                </a:cxn>
                <a:cxn ang="0">
                  <a:pos x="0" y="185"/>
                </a:cxn>
                <a:cxn ang="0">
                  <a:pos x="188" y="257"/>
                </a:cxn>
                <a:cxn ang="0">
                  <a:pos x="297" y="31"/>
                </a:cxn>
                <a:cxn ang="0">
                  <a:pos x="297" y="31"/>
                </a:cxn>
              </a:cxnLst>
              <a:rect l="0" t="0" r="r" b="b"/>
              <a:pathLst>
                <a:path w="297" h="257">
                  <a:moveTo>
                    <a:pt x="297" y="31"/>
                  </a:moveTo>
                  <a:lnTo>
                    <a:pt x="293" y="29"/>
                  </a:lnTo>
                  <a:lnTo>
                    <a:pt x="283" y="23"/>
                  </a:lnTo>
                  <a:lnTo>
                    <a:pt x="276" y="19"/>
                  </a:lnTo>
                  <a:lnTo>
                    <a:pt x="268" y="15"/>
                  </a:lnTo>
                  <a:lnTo>
                    <a:pt x="259" y="12"/>
                  </a:lnTo>
                  <a:lnTo>
                    <a:pt x="249" y="10"/>
                  </a:lnTo>
                  <a:lnTo>
                    <a:pt x="238" y="4"/>
                  </a:lnTo>
                  <a:lnTo>
                    <a:pt x="226" y="4"/>
                  </a:lnTo>
                  <a:lnTo>
                    <a:pt x="213" y="0"/>
                  </a:lnTo>
                  <a:lnTo>
                    <a:pt x="200" y="2"/>
                  </a:lnTo>
                  <a:lnTo>
                    <a:pt x="186" y="2"/>
                  </a:lnTo>
                  <a:lnTo>
                    <a:pt x="173" y="4"/>
                  </a:lnTo>
                  <a:lnTo>
                    <a:pt x="160" y="10"/>
                  </a:lnTo>
                  <a:lnTo>
                    <a:pt x="147" y="17"/>
                  </a:lnTo>
                  <a:lnTo>
                    <a:pt x="131" y="23"/>
                  </a:lnTo>
                  <a:lnTo>
                    <a:pt x="118" y="33"/>
                  </a:lnTo>
                  <a:lnTo>
                    <a:pt x="103" y="46"/>
                  </a:lnTo>
                  <a:lnTo>
                    <a:pt x="91" y="57"/>
                  </a:lnTo>
                  <a:lnTo>
                    <a:pt x="78" y="71"/>
                  </a:lnTo>
                  <a:lnTo>
                    <a:pt x="67" y="86"/>
                  </a:lnTo>
                  <a:lnTo>
                    <a:pt x="55" y="99"/>
                  </a:lnTo>
                  <a:lnTo>
                    <a:pt x="46" y="114"/>
                  </a:lnTo>
                  <a:lnTo>
                    <a:pt x="34" y="128"/>
                  </a:lnTo>
                  <a:lnTo>
                    <a:pt x="27" y="141"/>
                  </a:lnTo>
                  <a:lnTo>
                    <a:pt x="17" y="150"/>
                  </a:lnTo>
                  <a:lnTo>
                    <a:pt x="12" y="162"/>
                  </a:lnTo>
                  <a:lnTo>
                    <a:pt x="6" y="171"/>
                  </a:lnTo>
                  <a:lnTo>
                    <a:pt x="4" y="179"/>
                  </a:lnTo>
                  <a:lnTo>
                    <a:pt x="0" y="183"/>
                  </a:lnTo>
                  <a:lnTo>
                    <a:pt x="0" y="185"/>
                  </a:lnTo>
                  <a:lnTo>
                    <a:pt x="188" y="257"/>
                  </a:lnTo>
                  <a:lnTo>
                    <a:pt x="297" y="31"/>
                  </a:lnTo>
                  <a:lnTo>
                    <a:pt x="297" y="31"/>
                  </a:lnTo>
                  <a:close/>
                </a:path>
              </a:pathLst>
            </a:custGeom>
            <a:solidFill>
              <a:srgbClr val="A84A3D"/>
            </a:solidFill>
            <a:ln w="9525">
              <a:noFill/>
              <a:round/>
            </a:ln>
          </p:spPr>
          <p:txBody>
            <a:bodyPr/>
            <a:lstStyle/>
            <a:p>
              <a:endParaRPr lang="en-US"/>
            </a:p>
          </p:txBody>
        </p:sp>
        <p:sp>
          <p:nvSpPr>
            <p:cNvPr id="607366" name="Freeform 134"/>
            <p:cNvSpPr/>
            <p:nvPr/>
          </p:nvSpPr>
          <p:spPr bwMode="auto">
            <a:xfrm>
              <a:off x="3813" y="2213"/>
              <a:ext cx="425" cy="359"/>
            </a:xfrm>
            <a:custGeom>
              <a:avLst/>
              <a:gdLst/>
              <a:ahLst/>
              <a:cxnLst>
                <a:cxn ang="0">
                  <a:pos x="4" y="207"/>
                </a:cxn>
                <a:cxn ang="0">
                  <a:pos x="14" y="167"/>
                </a:cxn>
                <a:cxn ang="0">
                  <a:pos x="29" y="114"/>
                </a:cxn>
                <a:cxn ang="0">
                  <a:pos x="54" y="61"/>
                </a:cxn>
                <a:cxn ang="0">
                  <a:pos x="82" y="23"/>
                </a:cxn>
                <a:cxn ang="0">
                  <a:pos x="114" y="2"/>
                </a:cxn>
                <a:cxn ang="0">
                  <a:pos x="151" y="0"/>
                </a:cxn>
                <a:cxn ang="0">
                  <a:pos x="190" y="13"/>
                </a:cxn>
                <a:cxn ang="0">
                  <a:pos x="230" y="38"/>
                </a:cxn>
                <a:cxn ang="0">
                  <a:pos x="268" y="72"/>
                </a:cxn>
                <a:cxn ang="0">
                  <a:pos x="306" y="112"/>
                </a:cxn>
                <a:cxn ang="0">
                  <a:pos x="346" y="160"/>
                </a:cxn>
                <a:cxn ang="0">
                  <a:pos x="386" y="205"/>
                </a:cxn>
                <a:cxn ang="0">
                  <a:pos x="424" y="255"/>
                </a:cxn>
                <a:cxn ang="0">
                  <a:pos x="459" y="304"/>
                </a:cxn>
                <a:cxn ang="0">
                  <a:pos x="489" y="359"/>
                </a:cxn>
                <a:cxn ang="0">
                  <a:pos x="512" y="416"/>
                </a:cxn>
                <a:cxn ang="0">
                  <a:pos x="529" y="471"/>
                </a:cxn>
                <a:cxn ang="0">
                  <a:pos x="536" y="515"/>
                </a:cxn>
                <a:cxn ang="0">
                  <a:pos x="544" y="540"/>
                </a:cxn>
                <a:cxn ang="0">
                  <a:pos x="588" y="527"/>
                </a:cxn>
                <a:cxn ang="0">
                  <a:pos x="671" y="511"/>
                </a:cxn>
                <a:cxn ang="0">
                  <a:pos x="772" y="498"/>
                </a:cxn>
                <a:cxn ang="0">
                  <a:pos x="867" y="502"/>
                </a:cxn>
                <a:cxn ang="0">
                  <a:pos x="939" y="523"/>
                </a:cxn>
                <a:cxn ang="0">
                  <a:pos x="991" y="555"/>
                </a:cxn>
                <a:cxn ang="0">
                  <a:pos x="1023" y="586"/>
                </a:cxn>
                <a:cxn ang="0">
                  <a:pos x="1033" y="608"/>
                </a:cxn>
                <a:cxn ang="0">
                  <a:pos x="1040" y="646"/>
                </a:cxn>
                <a:cxn ang="0">
                  <a:pos x="1035" y="690"/>
                </a:cxn>
                <a:cxn ang="0">
                  <a:pos x="1006" y="728"/>
                </a:cxn>
                <a:cxn ang="0">
                  <a:pos x="955" y="764"/>
                </a:cxn>
                <a:cxn ang="0">
                  <a:pos x="886" y="800"/>
                </a:cxn>
                <a:cxn ang="0">
                  <a:pos x="801" y="831"/>
                </a:cxn>
                <a:cxn ang="0">
                  <a:pos x="706" y="859"/>
                </a:cxn>
                <a:cxn ang="0">
                  <a:pos x="605" y="875"/>
                </a:cxn>
                <a:cxn ang="0">
                  <a:pos x="500" y="878"/>
                </a:cxn>
                <a:cxn ang="0">
                  <a:pos x="398" y="865"/>
                </a:cxn>
                <a:cxn ang="0">
                  <a:pos x="305" y="831"/>
                </a:cxn>
                <a:cxn ang="0">
                  <a:pos x="221" y="774"/>
                </a:cxn>
                <a:cxn ang="0">
                  <a:pos x="152" y="705"/>
                </a:cxn>
                <a:cxn ang="0">
                  <a:pos x="97" y="631"/>
                </a:cxn>
                <a:cxn ang="0">
                  <a:pos x="55" y="555"/>
                </a:cxn>
                <a:cxn ang="0">
                  <a:pos x="29" y="489"/>
                </a:cxn>
                <a:cxn ang="0">
                  <a:pos x="12" y="428"/>
                </a:cxn>
                <a:cxn ang="0">
                  <a:pos x="4" y="371"/>
                </a:cxn>
                <a:cxn ang="0">
                  <a:pos x="0" y="321"/>
                </a:cxn>
                <a:cxn ang="0">
                  <a:pos x="0" y="278"/>
                </a:cxn>
                <a:cxn ang="0">
                  <a:pos x="0" y="243"/>
                </a:cxn>
                <a:cxn ang="0">
                  <a:pos x="0" y="220"/>
                </a:cxn>
              </a:cxnLst>
              <a:rect l="0" t="0" r="r" b="b"/>
              <a:pathLst>
                <a:path w="1040" h="878">
                  <a:moveTo>
                    <a:pt x="2" y="220"/>
                  </a:moveTo>
                  <a:lnTo>
                    <a:pt x="2" y="217"/>
                  </a:lnTo>
                  <a:lnTo>
                    <a:pt x="2" y="213"/>
                  </a:lnTo>
                  <a:lnTo>
                    <a:pt x="4" y="207"/>
                  </a:lnTo>
                  <a:lnTo>
                    <a:pt x="6" y="200"/>
                  </a:lnTo>
                  <a:lnTo>
                    <a:pt x="8" y="190"/>
                  </a:lnTo>
                  <a:lnTo>
                    <a:pt x="10" y="181"/>
                  </a:lnTo>
                  <a:lnTo>
                    <a:pt x="14" y="167"/>
                  </a:lnTo>
                  <a:lnTo>
                    <a:pt x="17" y="156"/>
                  </a:lnTo>
                  <a:lnTo>
                    <a:pt x="21" y="143"/>
                  </a:lnTo>
                  <a:lnTo>
                    <a:pt x="25" y="127"/>
                  </a:lnTo>
                  <a:lnTo>
                    <a:pt x="29" y="114"/>
                  </a:lnTo>
                  <a:lnTo>
                    <a:pt x="36" y="99"/>
                  </a:lnTo>
                  <a:lnTo>
                    <a:pt x="40" y="85"/>
                  </a:lnTo>
                  <a:lnTo>
                    <a:pt x="48" y="72"/>
                  </a:lnTo>
                  <a:lnTo>
                    <a:pt x="54" y="61"/>
                  </a:lnTo>
                  <a:lnTo>
                    <a:pt x="61" y="49"/>
                  </a:lnTo>
                  <a:lnTo>
                    <a:pt x="67" y="38"/>
                  </a:lnTo>
                  <a:lnTo>
                    <a:pt x="75" y="30"/>
                  </a:lnTo>
                  <a:lnTo>
                    <a:pt x="82" y="23"/>
                  </a:lnTo>
                  <a:lnTo>
                    <a:pt x="90" y="17"/>
                  </a:lnTo>
                  <a:lnTo>
                    <a:pt x="97" y="9"/>
                  </a:lnTo>
                  <a:lnTo>
                    <a:pt x="105" y="6"/>
                  </a:lnTo>
                  <a:lnTo>
                    <a:pt x="114" y="2"/>
                  </a:lnTo>
                  <a:lnTo>
                    <a:pt x="124" y="2"/>
                  </a:lnTo>
                  <a:lnTo>
                    <a:pt x="132" y="0"/>
                  </a:lnTo>
                  <a:lnTo>
                    <a:pt x="141" y="0"/>
                  </a:lnTo>
                  <a:lnTo>
                    <a:pt x="151" y="0"/>
                  </a:lnTo>
                  <a:lnTo>
                    <a:pt x="162" y="4"/>
                  </a:lnTo>
                  <a:lnTo>
                    <a:pt x="170" y="6"/>
                  </a:lnTo>
                  <a:lnTo>
                    <a:pt x="181" y="9"/>
                  </a:lnTo>
                  <a:lnTo>
                    <a:pt x="190" y="13"/>
                  </a:lnTo>
                  <a:lnTo>
                    <a:pt x="202" y="21"/>
                  </a:lnTo>
                  <a:lnTo>
                    <a:pt x="209" y="25"/>
                  </a:lnTo>
                  <a:lnTo>
                    <a:pt x="221" y="30"/>
                  </a:lnTo>
                  <a:lnTo>
                    <a:pt x="230" y="38"/>
                  </a:lnTo>
                  <a:lnTo>
                    <a:pt x="240" y="46"/>
                  </a:lnTo>
                  <a:lnTo>
                    <a:pt x="249" y="53"/>
                  </a:lnTo>
                  <a:lnTo>
                    <a:pt x="259" y="63"/>
                  </a:lnTo>
                  <a:lnTo>
                    <a:pt x="268" y="72"/>
                  </a:lnTo>
                  <a:lnTo>
                    <a:pt x="278" y="82"/>
                  </a:lnTo>
                  <a:lnTo>
                    <a:pt x="287" y="91"/>
                  </a:lnTo>
                  <a:lnTo>
                    <a:pt x="299" y="103"/>
                  </a:lnTo>
                  <a:lnTo>
                    <a:pt x="306" y="112"/>
                  </a:lnTo>
                  <a:lnTo>
                    <a:pt x="320" y="124"/>
                  </a:lnTo>
                  <a:lnTo>
                    <a:pt x="327" y="135"/>
                  </a:lnTo>
                  <a:lnTo>
                    <a:pt x="339" y="146"/>
                  </a:lnTo>
                  <a:lnTo>
                    <a:pt x="346" y="160"/>
                  </a:lnTo>
                  <a:lnTo>
                    <a:pt x="360" y="171"/>
                  </a:lnTo>
                  <a:lnTo>
                    <a:pt x="367" y="182"/>
                  </a:lnTo>
                  <a:lnTo>
                    <a:pt x="377" y="194"/>
                  </a:lnTo>
                  <a:lnTo>
                    <a:pt x="386" y="205"/>
                  </a:lnTo>
                  <a:lnTo>
                    <a:pt x="396" y="217"/>
                  </a:lnTo>
                  <a:lnTo>
                    <a:pt x="405" y="228"/>
                  </a:lnTo>
                  <a:lnTo>
                    <a:pt x="415" y="241"/>
                  </a:lnTo>
                  <a:lnTo>
                    <a:pt x="424" y="255"/>
                  </a:lnTo>
                  <a:lnTo>
                    <a:pt x="434" y="268"/>
                  </a:lnTo>
                  <a:lnTo>
                    <a:pt x="441" y="279"/>
                  </a:lnTo>
                  <a:lnTo>
                    <a:pt x="451" y="293"/>
                  </a:lnTo>
                  <a:lnTo>
                    <a:pt x="459" y="304"/>
                  </a:lnTo>
                  <a:lnTo>
                    <a:pt x="468" y="319"/>
                  </a:lnTo>
                  <a:lnTo>
                    <a:pt x="474" y="331"/>
                  </a:lnTo>
                  <a:lnTo>
                    <a:pt x="481" y="346"/>
                  </a:lnTo>
                  <a:lnTo>
                    <a:pt x="489" y="359"/>
                  </a:lnTo>
                  <a:lnTo>
                    <a:pt x="497" y="374"/>
                  </a:lnTo>
                  <a:lnTo>
                    <a:pt x="500" y="388"/>
                  </a:lnTo>
                  <a:lnTo>
                    <a:pt x="506" y="401"/>
                  </a:lnTo>
                  <a:lnTo>
                    <a:pt x="512" y="416"/>
                  </a:lnTo>
                  <a:lnTo>
                    <a:pt x="516" y="432"/>
                  </a:lnTo>
                  <a:lnTo>
                    <a:pt x="519" y="445"/>
                  </a:lnTo>
                  <a:lnTo>
                    <a:pt x="525" y="458"/>
                  </a:lnTo>
                  <a:lnTo>
                    <a:pt x="529" y="471"/>
                  </a:lnTo>
                  <a:lnTo>
                    <a:pt x="533" y="487"/>
                  </a:lnTo>
                  <a:lnTo>
                    <a:pt x="533" y="496"/>
                  </a:lnTo>
                  <a:lnTo>
                    <a:pt x="536" y="508"/>
                  </a:lnTo>
                  <a:lnTo>
                    <a:pt x="536" y="515"/>
                  </a:lnTo>
                  <a:lnTo>
                    <a:pt x="540" y="525"/>
                  </a:lnTo>
                  <a:lnTo>
                    <a:pt x="542" y="536"/>
                  </a:lnTo>
                  <a:lnTo>
                    <a:pt x="544" y="540"/>
                  </a:lnTo>
                  <a:lnTo>
                    <a:pt x="544" y="540"/>
                  </a:lnTo>
                  <a:lnTo>
                    <a:pt x="550" y="538"/>
                  </a:lnTo>
                  <a:lnTo>
                    <a:pt x="559" y="534"/>
                  </a:lnTo>
                  <a:lnTo>
                    <a:pt x="573" y="532"/>
                  </a:lnTo>
                  <a:lnTo>
                    <a:pt x="588" y="527"/>
                  </a:lnTo>
                  <a:lnTo>
                    <a:pt x="607" y="523"/>
                  </a:lnTo>
                  <a:lnTo>
                    <a:pt x="626" y="519"/>
                  </a:lnTo>
                  <a:lnTo>
                    <a:pt x="649" y="515"/>
                  </a:lnTo>
                  <a:lnTo>
                    <a:pt x="671" y="511"/>
                  </a:lnTo>
                  <a:lnTo>
                    <a:pt x="696" y="508"/>
                  </a:lnTo>
                  <a:lnTo>
                    <a:pt x="721" y="504"/>
                  </a:lnTo>
                  <a:lnTo>
                    <a:pt x="747" y="500"/>
                  </a:lnTo>
                  <a:lnTo>
                    <a:pt x="772" y="498"/>
                  </a:lnTo>
                  <a:lnTo>
                    <a:pt x="797" y="498"/>
                  </a:lnTo>
                  <a:lnTo>
                    <a:pt x="822" y="496"/>
                  </a:lnTo>
                  <a:lnTo>
                    <a:pt x="846" y="500"/>
                  </a:lnTo>
                  <a:lnTo>
                    <a:pt x="867" y="502"/>
                  </a:lnTo>
                  <a:lnTo>
                    <a:pt x="886" y="506"/>
                  </a:lnTo>
                  <a:lnTo>
                    <a:pt x="905" y="511"/>
                  </a:lnTo>
                  <a:lnTo>
                    <a:pt x="922" y="517"/>
                  </a:lnTo>
                  <a:lnTo>
                    <a:pt x="939" y="523"/>
                  </a:lnTo>
                  <a:lnTo>
                    <a:pt x="955" y="532"/>
                  </a:lnTo>
                  <a:lnTo>
                    <a:pt x="968" y="540"/>
                  </a:lnTo>
                  <a:lnTo>
                    <a:pt x="979" y="548"/>
                  </a:lnTo>
                  <a:lnTo>
                    <a:pt x="991" y="555"/>
                  </a:lnTo>
                  <a:lnTo>
                    <a:pt x="1000" y="563"/>
                  </a:lnTo>
                  <a:lnTo>
                    <a:pt x="1008" y="568"/>
                  </a:lnTo>
                  <a:lnTo>
                    <a:pt x="1016" y="576"/>
                  </a:lnTo>
                  <a:lnTo>
                    <a:pt x="1023" y="586"/>
                  </a:lnTo>
                  <a:lnTo>
                    <a:pt x="1027" y="589"/>
                  </a:lnTo>
                  <a:lnTo>
                    <a:pt x="1027" y="593"/>
                  </a:lnTo>
                  <a:lnTo>
                    <a:pt x="1033" y="603"/>
                  </a:lnTo>
                  <a:lnTo>
                    <a:pt x="1033" y="608"/>
                  </a:lnTo>
                  <a:lnTo>
                    <a:pt x="1036" y="618"/>
                  </a:lnTo>
                  <a:lnTo>
                    <a:pt x="1038" y="625"/>
                  </a:lnTo>
                  <a:lnTo>
                    <a:pt x="1040" y="637"/>
                  </a:lnTo>
                  <a:lnTo>
                    <a:pt x="1040" y="646"/>
                  </a:lnTo>
                  <a:lnTo>
                    <a:pt x="1040" y="658"/>
                  </a:lnTo>
                  <a:lnTo>
                    <a:pt x="1040" y="667"/>
                  </a:lnTo>
                  <a:lnTo>
                    <a:pt x="1040" y="679"/>
                  </a:lnTo>
                  <a:lnTo>
                    <a:pt x="1035" y="690"/>
                  </a:lnTo>
                  <a:lnTo>
                    <a:pt x="1031" y="702"/>
                  </a:lnTo>
                  <a:lnTo>
                    <a:pt x="1023" y="709"/>
                  </a:lnTo>
                  <a:lnTo>
                    <a:pt x="1017" y="721"/>
                  </a:lnTo>
                  <a:lnTo>
                    <a:pt x="1006" y="728"/>
                  </a:lnTo>
                  <a:lnTo>
                    <a:pt x="997" y="738"/>
                  </a:lnTo>
                  <a:lnTo>
                    <a:pt x="983" y="745"/>
                  </a:lnTo>
                  <a:lnTo>
                    <a:pt x="970" y="757"/>
                  </a:lnTo>
                  <a:lnTo>
                    <a:pt x="955" y="764"/>
                  </a:lnTo>
                  <a:lnTo>
                    <a:pt x="939" y="774"/>
                  </a:lnTo>
                  <a:lnTo>
                    <a:pt x="922" y="781"/>
                  </a:lnTo>
                  <a:lnTo>
                    <a:pt x="905" y="793"/>
                  </a:lnTo>
                  <a:lnTo>
                    <a:pt x="886" y="800"/>
                  </a:lnTo>
                  <a:lnTo>
                    <a:pt x="867" y="808"/>
                  </a:lnTo>
                  <a:lnTo>
                    <a:pt x="844" y="816"/>
                  </a:lnTo>
                  <a:lnTo>
                    <a:pt x="824" y="825"/>
                  </a:lnTo>
                  <a:lnTo>
                    <a:pt x="801" y="831"/>
                  </a:lnTo>
                  <a:lnTo>
                    <a:pt x="778" y="838"/>
                  </a:lnTo>
                  <a:lnTo>
                    <a:pt x="755" y="846"/>
                  </a:lnTo>
                  <a:lnTo>
                    <a:pt x="732" y="854"/>
                  </a:lnTo>
                  <a:lnTo>
                    <a:pt x="706" y="859"/>
                  </a:lnTo>
                  <a:lnTo>
                    <a:pt x="681" y="863"/>
                  </a:lnTo>
                  <a:lnTo>
                    <a:pt x="656" y="867"/>
                  </a:lnTo>
                  <a:lnTo>
                    <a:pt x="632" y="873"/>
                  </a:lnTo>
                  <a:lnTo>
                    <a:pt x="605" y="875"/>
                  </a:lnTo>
                  <a:lnTo>
                    <a:pt x="578" y="876"/>
                  </a:lnTo>
                  <a:lnTo>
                    <a:pt x="552" y="878"/>
                  </a:lnTo>
                  <a:lnTo>
                    <a:pt x="527" y="878"/>
                  </a:lnTo>
                  <a:lnTo>
                    <a:pt x="500" y="878"/>
                  </a:lnTo>
                  <a:lnTo>
                    <a:pt x="474" y="876"/>
                  </a:lnTo>
                  <a:lnTo>
                    <a:pt x="447" y="873"/>
                  </a:lnTo>
                  <a:lnTo>
                    <a:pt x="424" y="871"/>
                  </a:lnTo>
                  <a:lnTo>
                    <a:pt x="398" y="865"/>
                  </a:lnTo>
                  <a:lnTo>
                    <a:pt x="373" y="859"/>
                  </a:lnTo>
                  <a:lnTo>
                    <a:pt x="350" y="852"/>
                  </a:lnTo>
                  <a:lnTo>
                    <a:pt x="327" y="842"/>
                  </a:lnTo>
                  <a:lnTo>
                    <a:pt x="305" y="831"/>
                  </a:lnTo>
                  <a:lnTo>
                    <a:pt x="282" y="819"/>
                  </a:lnTo>
                  <a:lnTo>
                    <a:pt x="261" y="804"/>
                  </a:lnTo>
                  <a:lnTo>
                    <a:pt x="242" y="791"/>
                  </a:lnTo>
                  <a:lnTo>
                    <a:pt x="221" y="774"/>
                  </a:lnTo>
                  <a:lnTo>
                    <a:pt x="202" y="759"/>
                  </a:lnTo>
                  <a:lnTo>
                    <a:pt x="185" y="741"/>
                  </a:lnTo>
                  <a:lnTo>
                    <a:pt x="170" y="724"/>
                  </a:lnTo>
                  <a:lnTo>
                    <a:pt x="152" y="705"/>
                  </a:lnTo>
                  <a:lnTo>
                    <a:pt x="137" y="686"/>
                  </a:lnTo>
                  <a:lnTo>
                    <a:pt x="120" y="669"/>
                  </a:lnTo>
                  <a:lnTo>
                    <a:pt x="109" y="650"/>
                  </a:lnTo>
                  <a:lnTo>
                    <a:pt x="97" y="631"/>
                  </a:lnTo>
                  <a:lnTo>
                    <a:pt x="84" y="612"/>
                  </a:lnTo>
                  <a:lnTo>
                    <a:pt x="73" y="593"/>
                  </a:lnTo>
                  <a:lnTo>
                    <a:pt x="65" y="576"/>
                  </a:lnTo>
                  <a:lnTo>
                    <a:pt x="55" y="555"/>
                  </a:lnTo>
                  <a:lnTo>
                    <a:pt x="48" y="540"/>
                  </a:lnTo>
                  <a:lnTo>
                    <a:pt x="40" y="521"/>
                  </a:lnTo>
                  <a:lnTo>
                    <a:pt x="35" y="506"/>
                  </a:lnTo>
                  <a:lnTo>
                    <a:pt x="29" y="489"/>
                  </a:lnTo>
                  <a:lnTo>
                    <a:pt x="23" y="473"/>
                  </a:lnTo>
                  <a:lnTo>
                    <a:pt x="19" y="458"/>
                  </a:lnTo>
                  <a:lnTo>
                    <a:pt x="16" y="443"/>
                  </a:lnTo>
                  <a:lnTo>
                    <a:pt x="12" y="428"/>
                  </a:lnTo>
                  <a:lnTo>
                    <a:pt x="10" y="413"/>
                  </a:lnTo>
                  <a:lnTo>
                    <a:pt x="8" y="397"/>
                  </a:lnTo>
                  <a:lnTo>
                    <a:pt x="6" y="386"/>
                  </a:lnTo>
                  <a:lnTo>
                    <a:pt x="4" y="371"/>
                  </a:lnTo>
                  <a:lnTo>
                    <a:pt x="2" y="357"/>
                  </a:lnTo>
                  <a:lnTo>
                    <a:pt x="2" y="346"/>
                  </a:lnTo>
                  <a:lnTo>
                    <a:pt x="2" y="335"/>
                  </a:lnTo>
                  <a:lnTo>
                    <a:pt x="0" y="321"/>
                  </a:lnTo>
                  <a:lnTo>
                    <a:pt x="0" y="310"/>
                  </a:lnTo>
                  <a:lnTo>
                    <a:pt x="0" y="298"/>
                  </a:lnTo>
                  <a:lnTo>
                    <a:pt x="0" y="289"/>
                  </a:lnTo>
                  <a:lnTo>
                    <a:pt x="0" y="278"/>
                  </a:lnTo>
                  <a:lnTo>
                    <a:pt x="0" y="268"/>
                  </a:lnTo>
                  <a:lnTo>
                    <a:pt x="0" y="260"/>
                  </a:lnTo>
                  <a:lnTo>
                    <a:pt x="0" y="253"/>
                  </a:lnTo>
                  <a:lnTo>
                    <a:pt x="0" y="243"/>
                  </a:lnTo>
                  <a:lnTo>
                    <a:pt x="0" y="238"/>
                  </a:lnTo>
                  <a:lnTo>
                    <a:pt x="0" y="232"/>
                  </a:lnTo>
                  <a:lnTo>
                    <a:pt x="0" y="228"/>
                  </a:lnTo>
                  <a:lnTo>
                    <a:pt x="0" y="220"/>
                  </a:lnTo>
                  <a:lnTo>
                    <a:pt x="2" y="220"/>
                  </a:lnTo>
                  <a:lnTo>
                    <a:pt x="2" y="220"/>
                  </a:lnTo>
                  <a:close/>
                </a:path>
              </a:pathLst>
            </a:custGeom>
            <a:solidFill>
              <a:srgbClr val="FF704D"/>
            </a:solidFill>
            <a:ln w="9525">
              <a:noFill/>
              <a:round/>
            </a:ln>
          </p:spPr>
          <p:txBody>
            <a:bodyPr/>
            <a:lstStyle/>
            <a:p>
              <a:endParaRPr lang="en-US"/>
            </a:p>
          </p:txBody>
        </p:sp>
        <p:sp>
          <p:nvSpPr>
            <p:cNvPr id="607367" name="Freeform 135"/>
            <p:cNvSpPr/>
            <p:nvPr/>
          </p:nvSpPr>
          <p:spPr bwMode="auto">
            <a:xfrm>
              <a:off x="3833" y="2273"/>
              <a:ext cx="374" cy="298"/>
            </a:xfrm>
            <a:custGeom>
              <a:avLst/>
              <a:gdLst/>
              <a:ahLst/>
              <a:cxnLst>
                <a:cxn ang="0">
                  <a:pos x="61" y="523"/>
                </a:cxn>
                <a:cxn ang="0">
                  <a:pos x="49" y="502"/>
                </a:cxn>
                <a:cxn ang="0">
                  <a:pos x="34" y="470"/>
                </a:cxn>
                <a:cxn ang="0">
                  <a:pos x="17" y="421"/>
                </a:cxn>
                <a:cxn ang="0">
                  <a:pos x="5" y="362"/>
                </a:cxn>
                <a:cxn ang="0">
                  <a:pos x="0" y="289"/>
                </a:cxn>
                <a:cxn ang="0">
                  <a:pos x="5" y="211"/>
                </a:cxn>
                <a:cxn ang="0">
                  <a:pos x="19" y="135"/>
                </a:cxn>
                <a:cxn ang="0">
                  <a:pos x="42" y="69"/>
                </a:cxn>
                <a:cxn ang="0">
                  <a:pos x="68" y="19"/>
                </a:cxn>
                <a:cxn ang="0">
                  <a:pos x="106" y="0"/>
                </a:cxn>
                <a:cxn ang="0">
                  <a:pos x="142" y="10"/>
                </a:cxn>
                <a:cxn ang="0">
                  <a:pos x="182" y="52"/>
                </a:cxn>
                <a:cxn ang="0">
                  <a:pos x="224" y="111"/>
                </a:cxn>
                <a:cxn ang="0">
                  <a:pos x="266" y="183"/>
                </a:cxn>
                <a:cxn ang="0">
                  <a:pos x="304" y="261"/>
                </a:cxn>
                <a:cxn ang="0">
                  <a:pos x="338" y="333"/>
                </a:cxn>
                <a:cxn ang="0">
                  <a:pos x="365" y="398"/>
                </a:cxn>
                <a:cxn ang="0">
                  <a:pos x="388" y="453"/>
                </a:cxn>
                <a:cxn ang="0">
                  <a:pos x="403" y="491"/>
                </a:cxn>
                <a:cxn ang="0">
                  <a:pos x="412" y="516"/>
                </a:cxn>
                <a:cxn ang="0">
                  <a:pos x="416" y="518"/>
                </a:cxn>
                <a:cxn ang="0">
                  <a:pos x="445" y="483"/>
                </a:cxn>
                <a:cxn ang="0">
                  <a:pos x="481" y="459"/>
                </a:cxn>
                <a:cxn ang="0">
                  <a:pos x="496" y="474"/>
                </a:cxn>
                <a:cxn ang="0">
                  <a:pos x="500" y="502"/>
                </a:cxn>
                <a:cxn ang="0">
                  <a:pos x="500" y="538"/>
                </a:cxn>
                <a:cxn ang="0">
                  <a:pos x="494" y="571"/>
                </a:cxn>
                <a:cxn ang="0">
                  <a:pos x="492" y="595"/>
                </a:cxn>
                <a:cxn ang="0">
                  <a:pos x="496" y="603"/>
                </a:cxn>
                <a:cxn ang="0">
                  <a:pos x="517" y="605"/>
                </a:cxn>
                <a:cxn ang="0">
                  <a:pos x="555" y="609"/>
                </a:cxn>
                <a:cxn ang="0">
                  <a:pos x="600" y="609"/>
                </a:cxn>
                <a:cxn ang="0">
                  <a:pos x="657" y="607"/>
                </a:cxn>
                <a:cxn ang="0">
                  <a:pos x="714" y="599"/>
                </a:cxn>
                <a:cxn ang="0">
                  <a:pos x="762" y="588"/>
                </a:cxn>
                <a:cxn ang="0">
                  <a:pos x="794" y="578"/>
                </a:cxn>
                <a:cxn ang="0">
                  <a:pos x="819" y="571"/>
                </a:cxn>
                <a:cxn ang="0">
                  <a:pos x="834" y="563"/>
                </a:cxn>
                <a:cxn ang="0">
                  <a:pos x="853" y="561"/>
                </a:cxn>
                <a:cxn ang="0">
                  <a:pos x="878" y="559"/>
                </a:cxn>
                <a:cxn ang="0">
                  <a:pos x="903" y="563"/>
                </a:cxn>
                <a:cxn ang="0">
                  <a:pos x="916" y="571"/>
                </a:cxn>
                <a:cxn ang="0">
                  <a:pos x="908" y="590"/>
                </a:cxn>
                <a:cxn ang="0">
                  <a:pos x="876" y="614"/>
                </a:cxn>
                <a:cxn ang="0">
                  <a:pos x="830" y="645"/>
                </a:cxn>
                <a:cxn ang="0">
                  <a:pos x="775" y="673"/>
                </a:cxn>
                <a:cxn ang="0">
                  <a:pos x="714" y="696"/>
                </a:cxn>
                <a:cxn ang="0">
                  <a:pos x="652" y="715"/>
                </a:cxn>
                <a:cxn ang="0">
                  <a:pos x="587" y="725"/>
                </a:cxn>
                <a:cxn ang="0">
                  <a:pos x="517" y="729"/>
                </a:cxn>
                <a:cxn ang="0">
                  <a:pos x="443" y="730"/>
                </a:cxn>
                <a:cxn ang="0">
                  <a:pos x="367" y="723"/>
                </a:cxn>
                <a:cxn ang="0">
                  <a:pos x="294" y="706"/>
                </a:cxn>
                <a:cxn ang="0">
                  <a:pos x="228" y="679"/>
                </a:cxn>
                <a:cxn ang="0">
                  <a:pos x="173" y="641"/>
                </a:cxn>
                <a:cxn ang="0">
                  <a:pos x="125" y="599"/>
                </a:cxn>
                <a:cxn ang="0">
                  <a:pos x="91" y="563"/>
                </a:cxn>
                <a:cxn ang="0">
                  <a:pos x="70" y="537"/>
                </a:cxn>
                <a:cxn ang="0">
                  <a:pos x="64" y="527"/>
                </a:cxn>
              </a:cxnLst>
              <a:rect l="0" t="0" r="r" b="b"/>
              <a:pathLst>
                <a:path w="916" h="730">
                  <a:moveTo>
                    <a:pt x="64" y="527"/>
                  </a:moveTo>
                  <a:lnTo>
                    <a:pt x="62" y="527"/>
                  </a:lnTo>
                  <a:lnTo>
                    <a:pt x="61" y="523"/>
                  </a:lnTo>
                  <a:lnTo>
                    <a:pt x="57" y="519"/>
                  </a:lnTo>
                  <a:lnTo>
                    <a:pt x="55" y="512"/>
                  </a:lnTo>
                  <a:lnTo>
                    <a:pt x="49" y="502"/>
                  </a:lnTo>
                  <a:lnTo>
                    <a:pt x="45" y="493"/>
                  </a:lnTo>
                  <a:lnTo>
                    <a:pt x="40" y="481"/>
                  </a:lnTo>
                  <a:lnTo>
                    <a:pt x="34" y="470"/>
                  </a:lnTo>
                  <a:lnTo>
                    <a:pt x="28" y="455"/>
                  </a:lnTo>
                  <a:lnTo>
                    <a:pt x="23" y="438"/>
                  </a:lnTo>
                  <a:lnTo>
                    <a:pt x="17" y="421"/>
                  </a:lnTo>
                  <a:lnTo>
                    <a:pt x="13" y="402"/>
                  </a:lnTo>
                  <a:lnTo>
                    <a:pt x="9" y="381"/>
                  </a:lnTo>
                  <a:lnTo>
                    <a:pt x="5" y="362"/>
                  </a:lnTo>
                  <a:lnTo>
                    <a:pt x="3" y="337"/>
                  </a:lnTo>
                  <a:lnTo>
                    <a:pt x="3" y="316"/>
                  </a:lnTo>
                  <a:lnTo>
                    <a:pt x="0" y="289"/>
                  </a:lnTo>
                  <a:lnTo>
                    <a:pt x="2" y="265"/>
                  </a:lnTo>
                  <a:lnTo>
                    <a:pt x="2" y="238"/>
                  </a:lnTo>
                  <a:lnTo>
                    <a:pt x="5" y="211"/>
                  </a:lnTo>
                  <a:lnTo>
                    <a:pt x="9" y="185"/>
                  </a:lnTo>
                  <a:lnTo>
                    <a:pt x="13" y="160"/>
                  </a:lnTo>
                  <a:lnTo>
                    <a:pt x="19" y="135"/>
                  </a:lnTo>
                  <a:lnTo>
                    <a:pt x="26" y="113"/>
                  </a:lnTo>
                  <a:lnTo>
                    <a:pt x="32" y="90"/>
                  </a:lnTo>
                  <a:lnTo>
                    <a:pt x="42" y="69"/>
                  </a:lnTo>
                  <a:lnTo>
                    <a:pt x="49" y="50"/>
                  </a:lnTo>
                  <a:lnTo>
                    <a:pt x="61" y="35"/>
                  </a:lnTo>
                  <a:lnTo>
                    <a:pt x="68" y="19"/>
                  </a:lnTo>
                  <a:lnTo>
                    <a:pt x="81" y="10"/>
                  </a:lnTo>
                  <a:lnTo>
                    <a:pt x="93" y="4"/>
                  </a:lnTo>
                  <a:lnTo>
                    <a:pt x="106" y="0"/>
                  </a:lnTo>
                  <a:lnTo>
                    <a:pt x="118" y="0"/>
                  </a:lnTo>
                  <a:lnTo>
                    <a:pt x="129" y="4"/>
                  </a:lnTo>
                  <a:lnTo>
                    <a:pt x="142" y="10"/>
                  </a:lnTo>
                  <a:lnTo>
                    <a:pt x="156" y="21"/>
                  </a:lnTo>
                  <a:lnTo>
                    <a:pt x="169" y="35"/>
                  </a:lnTo>
                  <a:lnTo>
                    <a:pt x="182" y="52"/>
                  </a:lnTo>
                  <a:lnTo>
                    <a:pt x="195" y="71"/>
                  </a:lnTo>
                  <a:lnTo>
                    <a:pt x="211" y="90"/>
                  </a:lnTo>
                  <a:lnTo>
                    <a:pt x="224" y="111"/>
                  </a:lnTo>
                  <a:lnTo>
                    <a:pt x="237" y="135"/>
                  </a:lnTo>
                  <a:lnTo>
                    <a:pt x="251" y="158"/>
                  </a:lnTo>
                  <a:lnTo>
                    <a:pt x="266" y="183"/>
                  </a:lnTo>
                  <a:lnTo>
                    <a:pt x="279" y="208"/>
                  </a:lnTo>
                  <a:lnTo>
                    <a:pt x="291" y="236"/>
                  </a:lnTo>
                  <a:lnTo>
                    <a:pt x="304" y="261"/>
                  </a:lnTo>
                  <a:lnTo>
                    <a:pt x="317" y="287"/>
                  </a:lnTo>
                  <a:lnTo>
                    <a:pt x="327" y="310"/>
                  </a:lnTo>
                  <a:lnTo>
                    <a:pt x="338" y="333"/>
                  </a:lnTo>
                  <a:lnTo>
                    <a:pt x="348" y="356"/>
                  </a:lnTo>
                  <a:lnTo>
                    <a:pt x="357" y="379"/>
                  </a:lnTo>
                  <a:lnTo>
                    <a:pt x="365" y="398"/>
                  </a:lnTo>
                  <a:lnTo>
                    <a:pt x="372" y="417"/>
                  </a:lnTo>
                  <a:lnTo>
                    <a:pt x="380" y="436"/>
                  </a:lnTo>
                  <a:lnTo>
                    <a:pt x="388" y="453"/>
                  </a:lnTo>
                  <a:lnTo>
                    <a:pt x="393" y="466"/>
                  </a:lnTo>
                  <a:lnTo>
                    <a:pt x="399" y="479"/>
                  </a:lnTo>
                  <a:lnTo>
                    <a:pt x="403" y="491"/>
                  </a:lnTo>
                  <a:lnTo>
                    <a:pt x="407" y="502"/>
                  </a:lnTo>
                  <a:lnTo>
                    <a:pt x="408" y="510"/>
                  </a:lnTo>
                  <a:lnTo>
                    <a:pt x="412" y="516"/>
                  </a:lnTo>
                  <a:lnTo>
                    <a:pt x="412" y="519"/>
                  </a:lnTo>
                  <a:lnTo>
                    <a:pt x="414" y="521"/>
                  </a:lnTo>
                  <a:lnTo>
                    <a:pt x="416" y="518"/>
                  </a:lnTo>
                  <a:lnTo>
                    <a:pt x="424" y="508"/>
                  </a:lnTo>
                  <a:lnTo>
                    <a:pt x="431" y="497"/>
                  </a:lnTo>
                  <a:lnTo>
                    <a:pt x="445" y="483"/>
                  </a:lnTo>
                  <a:lnTo>
                    <a:pt x="456" y="470"/>
                  </a:lnTo>
                  <a:lnTo>
                    <a:pt x="469" y="462"/>
                  </a:lnTo>
                  <a:lnTo>
                    <a:pt x="481" y="459"/>
                  </a:lnTo>
                  <a:lnTo>
                    <a:pt x="492" y="462"/>
                  </a:lnTo>
                  <a:lnTo>
                    <a:pt x="494" y="466"/>
                  </a:lnTo>
                  <a:lnTo>
                    <a:pt x="496" y="474"/>
                  </a:lnTo>
                  <a:lnTo>
                    <a:pt x="498" y="481"/>
                  </a:lnTo>
                  <a:lnTo>
                    <a:pt x="500" y="491"/>
                  </a:lnTo>
                  <a:lnTo>
                    <a:pt x="500" y="502"/>
                  </a:lnTo>
                  <a:lnTo>
                    <a:pt x="500" y="514"/>
                  </a:lnTo>
                  <a:lnTo>
                    <a:pt x="500" y="527"/>
                  </a:lnTo>
                  <a:lnTo>
                    <a:pt x="500" y="538"/>
                  </a:lnTo>
                  <a:lnTo>
                    <a:pt x="496" y="550"/>
                  </a:lnTo>
                  <a:lnTo>
                    <a:pt x="496" y="561"/>
                  </a:lnTo>
                  <a:lnTo>
                    <a:pt x="494" y="571"/>
                  </a:lnTo>
                  <a:lnTo>
                    <a:pt x="494" y="582"/>
                  </a:lnTo>
                  <a:lnTo>
                    <a:pt x="492" y="590"/>
                  </a:lnTo>
                  <a:lnTo>
                    <a:pt x="492" y="595"/>
                  </a:lnTo>
                  <a:lnTo>
                    <a:pt x="492" y="599"/>
                  </a:lnTo>
                  <a:lnTo>
                    <a:pt x="492" y="603"/>
                  </a:lnTo>
                  <a:lnTo>
                    <a:pt x="496" y="603"/>
                  </a:lnTo>
                  <a:lnTo>
                    <a:pt x="500" y="603"/>
                  </a:lnTo>
                  <a:lnTo>
                    <a:pt x="507" y="605"/>
                  </a:lnTo>
                  <a:lnTo>
                    <a:pt x="517" y="605"/>
                  </a:lnTo>
                  <a:lnTo>
                    <a:pt x="528" y="605"/>
                  </a:lnTo>
                  <a:lnTo>
                    <a:pt x="540" y="607"/>
                  </a:lnTo>
                  <a:lnTo>
                    <a:pt x="555" y="609"/>
                  </a:lnTo>
                  <a:lnTo>
                    <a:pt x="568" y="609"/>
                  </a:lnTo>
                  <a:lnTo>
                    <a:pt x="585" y="609"/>
                  </a:lnTo>
                  <a:lnTo>
                    <a:pt x="600" y="609"/>
                  </a:lnTo>
                  <a:lnTo>
                    <a:pt x="621" y="609"/>
                  </a:lnTo>
                  <a:lnTo>
                    <a:pt x="638" y="609"/>
                  </a:lnTo>
                  <a:lnTo>
                    <a:pt x="657" y="607"/>
                  </a:lnTo>
                  <a:lnTo>
                    <a:pt x="678" y="605"/>
                  </a:lnTo>
                  <a:lnTo>
                    <a:pt x="697" y="603"/>
                  </a:lnTo>
                  <a:lnTo>
                    <a:pt x="714" y="599"/>
                  </a:lnTo>
                  <a:lnTo>
                    <a:pt x="732" y="595"/>
                  </a:lnTo>
                  <a:lnTo>
                    <a:pt x="747" y="592"/>
                  </a:lnTo>
                  <a:lnTo>
                    <a:pt x="762" y="588"/>
                  </a:lnTo>
                  <a:lnTo>
                    <a:pt x="773" y="584"/>
                  </a:lnTo>
                  <a:lnTo>
                    <a:pt x="785" y="580"/>
                  </a:lnTo>
                  <a:lnTo>
                    <a:pt x="794" y="578"/>
                  </a:lnTo>
                  <a:lnTo>
                    <a:pt x="806" y="575"/>
                  </a:lnTo>
                  <a:lnTo>
                    <a:pt x="811" y="571"/>
                  </a:lnTo>
                  <a:lnTo>
                    <a:pt x="819" y="571"/>
                  </a:lnTo>
                  <a:lnTo>
                    <a:pt x="823" y="567"/>
                  </a:lnTo>
                  <a:lnTo>
                    <a:pt x="829" y="567"/>
                  </a:lnTo>
                  <a:lnTo>
                    <a:pt x="834" y="563"/>
                  </a:lnTo>
                  <a:lnTo>
                    <a:pt x="838" y="563"/>
                  </a:lnTo>
                  <a:lnTo>
                    <a:pt x="842" y="563"/>
                  </a:lnTo>
                  <a:lnTo>
                    <a:pt x="853" y="561"/>
                  </a:lnTo>
                  <a:lnTo>
                    <a:pt x="861" y="559"/>
                  </a:lnTo>
                  <a:lnTo>
                    <a:pt x="870" y="559"/>
                  </a:lnTo>
                  <a:lnTo>
                    <a:pt x="878" y="559"/>
                  </a:lnTo>
                  <a:lnTo>
                    <a:pt x="887" y="561"/>
                  </a:lnTo>
                  <a:lnTo>
                    <a:pt x="895" y="561"/>
                  </a:lnTo>
                  <a:lnTo>
                    <a:pt x="903" y="563"/>
                  </a:lnTo>
                  <a:lnTo>
                    <a:pt x="908" y="563"/>
                  </a:lnTo>
                  <a:lnTo>
                    <a:pt x="914" y="567"/>
                  </a:lnTo>
                  <a:lnTo>
                    <a:pt x="916" y="571"/>
                  </a:lnTo>
                  <a:lnTo>
                    <a:pt x="916" y="575"/>
                  </a:lnTo>
                  <a:lnTo>
                    <a:pt x="912" y="582"/>
                  </a:lnTo>
                  <a:lnTo>
                    <a:pt x="908" y="590"/>
                  </a:lnTo>
                  <a:lnTo>
                    <a:pt x="899" y="597"/>
                  </a:lnTo>
                  <a:lnTo>
                    <a:pt x="887" y="605"/>
                  </a:lnTo>
                  <a:lnTo>
                    <a:pt x="876" y="614"/>
                  </a:lnTo>
                  <a:lnTo>
                    <a:pt x="863" y="624"/>
                  </a:lnTo>
                  <a:lnTo>
                    <a:pt x="846" y="633"/>
                  </a:lnTo>
                  <a:lnTo>
                    <a:pt x="830" y="645"/>
                  </a:lnTo>
                  <a:lnTo>
                    <a:pt x="811" y="653"/>
                  </a:lnTo>
                  <a:lnTo>
                    <a:pt x="794" y="664"/>
                  </a:lnTo>
                  <a:lnTo>
                    <a:pt x="775" y="673"/>
                  </a:lnTo>
                  <a:lnTo>
                    <a:pt x="754" y="681"/>
                  </a:lnTo>
                  <a:lnTo>
                    <a:pt x="733" y="689"/>
                  </a:lnTo>
                  <a:lnTo>
                    <a:pt x="714" y="696"/>
                  </a:lnTo>
                  <a:lnTo>
                    <a:pt x="694" y="704"/>
                  </a:lnTo>
                  <a:lnTo>
                    <a:pt x="673" y="710"/>
                  </a:lnTo>
                  <a:lnTo>
                    <a:pt x="652" y="715"/>
                  </a:lnTo>
                  <a:lnTo>
                    <a:pt x="633" y="721"/>
                  </a:lnTo>
                  <a:lnTo>
                    <a:pt x="610" y="723"/>
                  </a:lnTo>
                  <a:lnTo>
                    <a:pt x="587" y="725"/>
                  </a:lnTo>
                  <a:lnTo>
                    <a:pt x="564" y="727"/>
                  </a:lnTo>
                  <a:lnTo>
                    <a:pt x="541" y="729"/>
                  </a:lnTo>
                  <a:lnTo>
                    <a:pt x="517" y="729"/>
                  </a:lnTo>
                  <a:lnTo>
                    <a:pt x="492" y="730"/>
                  </a:lnTo>
                  <a:lnTo>
                    <a:pt x="467" y="730"/>
                  </a:lnTo>
                  <a:lnTo>
                    <a:pt x="443" y="730"/>
                  </a:lnTo>
                  <a:lnTo>
                    <a:pt x="416" y="729"/>
                  </a:lnTo>
                  <a:lnTo>
                    <a:pt x="391" y="727"/>
                  </a:lnTo>
                  <a:lnTo>
                    <a:pt x="367" y="723"/>
                  </a:lnTo>
                  <a:lnTo>
                    <a:pt x="344" y="719"/>
                  </a:lnTo>
                  <a:lnTo>
                    <a:pt x="319" y="713"/>
                  </a:lnTo>
                  <a:lnTo>
                    <a:pt x="294" y="706"/>
                  </a:lnTo>
                  <a:lnTo>
                    <a:pt x="272" y="698"/>
                  </a:lnTo>
                  <a:lnTo>
                    <a:pt x="251" y="691"/>
                  </a:lnTo>
                  <a:lnTo>
                    <a:pt x="228" y="679"/>
                  </a:lnTo>
                  <a:lnTo>
                    <a:pt x="209" y="668"/>
                  </a:lnTo>
                  <a:lnTo>
                    <a:pt x="190" y="654"/>
                  </a:lnTo>
                  <a:lnTo>
                    <a:pt x="173" y="641"/>
                  </a:lnTo>
                  <a:lnTo>
                    <a:pt x="154" y="628"/>
                  </a:lnTo>
                  <a:lnTo>
                    <a:pt x="140" y="614"/>
                  </a:lnTo>
                  <a:lnTo>
                    <a:pt x="125" y="599"/>
                  </a:lnTo>
                  <a:lnTo>
                    <a:pt x="114" y="588"/>
                  </a:lnTo>
                  <a:lnTo>
                    <a:pt x="102" y="575"/>
                  </a:lnTo>
                  <a:lnTo>
                    <a:pt x="91" y="563"/>
                  </a:lnTo>
                  <a:lnTo>
                    <a:pt x="83" y="552"/>
                  </a:lnTo>
                  <a:lnTo>
                    <a:pt x="78" y="544"/>
                  </a:lnTo>
                  <a:lnTo>
                    <a:pt x="70" y="537"/>
                  </a:lnTo>
                  <a:lnTo>
                    <a:pt x="66" y="531"/>
                  </a:lnTo>
                  <a:lnTo>
                    <a:pt x="64" y="527"/>
                  </a:lnTo>
                  <a:lnTo>
                    <a:pt x="64" y="527"/>
                  </a:lnTo>
                  <a:close/>
                </a:path>
              </a:pathLst>
            </a:custGeom>
            <a:solidFill>
              <a:srgbClr val="A84A3D"/>
            </a:solidFill>
            <a:ln w="9525">
              <a:noFill/>
              <a:round/>
            </a:ln>
          </p:spPr>
          <p:txBody>
            <a:bodyPr/>
            <a:lstStyle/>
            <a:p>
              <a:endParaRPr lang="en-US"/>
            </a:p>
          </p:txBody>
        </p:sp>
        <p:sp>
          <p:nvSpPr>
            <p:cNvPr id="607368" name="Freeform 136"/>
            <p:cNvSpPr/>
            <p:nvPr/>
          </p:nvSpPr>
          <p:spPr bwMode="auto">
            <a:xfrm>
              <a:off x="3675" y="1988"/>
              <a:ext cx="133" cy="81"/>
            </a:xfrm>
            <a:custGeom>
              <a:avLst/>
              <a:gdLst/>
              <a:ahLst/>
              <a:cxnLst>
                <a:cxn ang="0">
                  <a:pos x="72" y="0"/>
                </a:cxn>
                <a:cxn ang="0">
                  <a:pos x="85" y="0"/>
                </a:cxn>
                <a:cxn ang="0">
                  <a:pos x="97" y="2"/>
                </a:cxn>
                <a:cxn ang="0">
                  <a:pos x="112" y="4"/>
                </a:cxn>
                <a:cxn ang="0">
                  <a:pos x="129" y="8"/>
                </a:cxn>
                <a:cxn ang="0">
                  <a:pos x="144" y="16"/>
                </a:cxn>
                <a:cxn ang="0">
                  <a:pos x="161" y="23"/>
                </a:cxn>
                <a:cxn ang="0">
                  <a:pos x="177" y="33"/>
                </a:cxn>
                <a:cxn ang="0">
                  <a:pos x="190" y="46"/>
                </a:cxn>
                <a:cxn ang="0">
                  <a:pos x="211" y="65"/>
                </a:cxn>
                <a:cxn ang="0">
                  <a:pos x="230" y="90"/>
                </a:cxn>
                <a:cxn ang="0">
                  <a:pos x="241" y="107"/>
                </a:cxn>
                <a:cxn ang="0">
                  <a:pos x="323" y="145"/>
                </a:cxn>
                <a:cxn ang="0">
                  <a:pos x="258" y="196"/>
                </a:cxn>
                <a:cxn ang="0">
                  <a:pos x="268" y="187"/>
                </a:cxn>
                <a:cxn ang="0">
                  <a:pos x="277" y="174"/>
                </a:cxn>
                <a:cxn ang="0">
                  <a:pos x="277" y="158"/>
                </a:cxn>
                <a:cxn ang="0">
                  <a:pos x="266" y="151"/>
                </a:cxn>
                <a:cxn ang="0">
                  <a:pos x="251" y="147"/>
                </a:cxn>
                <a:cxn ang="0">
                  <a:pos x="234" y="145"/>
                </a:cxn>
                <a:cxn ang="0">
                  <a:pos x="213" y="145"/>
                </a:cxn>
                <a:cxn ang="0">
                  <a:pos x="194" y="145"/>
                </a:cxn>
                <a:cxn ang="0">
                  <a:pos x="177" y="145"/>
                </a:cxn>
                <a:cxn ang="0">
                  <a:pos x="158" y="147"/>
                </a:cxn>
                <a:cxn ang="0">
                  <a:pos x="194" y="113"/>
                </a:cxn>
                <a:cxn ang="0">
                  <a:pos x="192" y="105"/>
                </a:cxn>
                <a:cxn ang="0">
                  <a:pos x="182" y="84"/>
                </a:cxn>
                <a:cxn ang="0">
                  <a:pos x="163" y="63"/>
                </a:cxn>
                <a:cxn ang="0">
                  <a:pos x="150" y="52"/>
                </a:cxn>
                <a:cxn ang="0">
                  <a:pos x="133" y="44"/>
                </a:cxn>
                <a:cxn ang="0">
                  <a:pos x="112" y="40"/>
                </a:cxn>
                <a:cxn ang="0">
                  <a:pos x="91" y="39"/>
                </a:cxn>
                <a:cxn ang="0">
                  <a:pos x="68" y="37"/>
                </a:cxn>
                <a:cxn ang="0">
                  <a:pos x="47" y="40"/>
                </a:cxn>
                <a:cxn ang="0">
                  <a:pos x="28" y="40"/>
                </a:cxn>
                <a:cxn ang="0">
                  <a:pos x="11" y="44"/>
                </a:cxn>
                <a:cxn ang="0">
                  <a:pos x="0" y="48"/>
                </a:cxn>
                <a:cxn ang="0">
                  <a:pos x="72" y="0"/>
                </a:cxn>
              </a:cxnLst>
              <a:rect l="0" t="0" r="r" b="b"/>
              <a:pathLst>
                <a:path w="323" h="198">
                  <a:moveTo>
                    <a:pt x="72" y="0"/>
                  </a:moveTo>
                  <a:lnTo>
                    <a:pt x="72" y="0"/>
                  </a:lnTo>
                  <a:lnTo>
                    <a:pt x="80" y="0"/>
                  </a:lnTo>
                  <a:lnTo>
                    <a:pt x="85" y="0"/>
                  </a:lnTo>
                  <a:lnTo>
                    <a:pt x="91" y="0"/>
                  </a:lnTo>
                  <a:lnTo>
                    <a:pt x="97" y="2"/>
                  </a:lnTo>
                  <a:lnTo>
                    <a:pt x="104" y="4"/>
                  </a:lnTo>
                  <a:lnTo>
                    <a:pt x="112" y="4"/>
                  </a:lnTo>
                  <a:lnTo>
                    <a:pt x="121" y="6"/>
                  </a:lnTo>
                  <a:lnTo>
                    <a:pt x="129" y="8"/>
                  </a:lnTo>
                  <a:lnTo>
                    <a:pt x="137" y="12"/>
                  </a:lnTo>
                  <a:lnTo>
                    <a:pt x="144" y="16"/>
                  </a:lnTo>
                  <a:lnTo>
                    <a:pt x="154" y="20"/>
                  </a:lnTo>
                  <a:lnTo>
                    <a:pt x="161" y="23"/>
                  </a:lnTo>
                  <a:lnTo>
                    <a:pt x="169" y="29"/>
                  </a:lnTo>
                  <a:lnTo>
                    <a:pt x="177" y="33"/>
                  </a:lnTo>
                  <a:lnTo>
                    <a:pt x="184" y="40"/>
                  </a:lnTo>
                  <a:lnTo>
                    <a:pt x="190" y="46"/>
                  </a:lnTo>
                  <a:lnTo>
                    <a:pt x="197" y="52"/>
                  </a:lnTo>
                  <a:lnTo>
                    <a:pt x="211" y="65"/>
                  </a:lnTo>
                  <a:lnTo>
                    <a:pt x="222" y="80"/>
                  </a:lnTo>
                  <a:lnTo>
                    <a:pt x="230" y="90"/>
                  </a:lnTo>
                  <a:lnTo>
                    <a:pt x="237" y="101"/>
                  </a:lnTo>
                  <a:lnTo>
                    <a:pt x="241" y="107"/>
                  </a:lnTo>
                  <a:lnTo>
                    <a:pt x="245" y="111"/>
                  </a:lnTo>
                  <a:lnTo>
                    <a:pt x="323" y="145"/>
                  </a:lnTo>
                  <a:lnTo>
                    <a:pt x="258" y="198"/>
                  </a:lnTo>
                  <a:lnTo>
                    <a:pt x="258" y="196"/>
                  </a:lnTo>
                  <a:lnTo>
                    <a:pt x="262" y="193"/>
                  </a:lnTo>
                  <a:lnTo>
                    <a:pt x="268" y="187"/>
                  </a:lnTo>
                  <a:lnTo>
                    <a:pt x="274" y="181"/>
                  </a:lnTo>
                  <a:lnTo>
                    <a:pt x="277" y="174"/>
                  </a:lnTo>
                  <a:lnTo>
                    <a:pt x="281" y="166"/>
                  </a:lnTo>
                  <a:lnTo>
                    <a:pt x="277" y="158"/>
                  </a:lnTo>
                  <a:lnTo>
                    <a:pt x="274" y="155"/>
                  </a:lnTo>
                  <a:lnTo>
                    <a:pt x="266" y="151"/>
                  </a:lnTo>
                  <a:lnTo>
                    <a:pt x="260" y="149"/>
                  </a:lnTo>
                  <a:lnTo>
                    <a:pt x="251" y="147"/>
                  </a:lnTo>
                  <a:lnTo>
                    <a:pt x="243" y="147"/>
                  </a:lnTo>
                  <a:lnTo>
                    <a:pt x="234" y="145"/>
                  </a:lnTo>
                  <a:lnTo>
                    <a:pt x="224" y="145"/>
                  </a:lnTo>
                  <a:lnTo>
                    <a:pt x="213" y="145"/>
                  </a:lnTo>
                  <a:lnTo>
                    <a:pt x="205" y="145"/>
                  </a:lnTo>
                  <a:lnTo>
                    <a:pt x="194" y="145"/>
                  </a:lnTo>
                  <a:lnTo>
                    <a:pt x="184" y="145"/>
                  </a:lnTo>
                  <a:lnTo>
                    <a:pt x="177" y="145"/>
                  </a:lnTo>
                  <a:lnTo>
                    <a:pt x="169" y="147"/>
                  </a:lnTo>
                  <a:lnTo>
                    <a:pt x="158" y="147"/>
                  </a:lnTo>
                  <a:lnTo>
                    <a:pt x="156" y="149"/>
                  </a:lnTo>
                  <a:lnTo>
                    <a:pt x="194" y="113"/>
                  </a:lnTo>
                  <a:lnTo>
                    <a:pt x="194" y="111"/>
                  </a:lnTo>
                  <a:lnTo>
                    <a:pt x="192" y="105"/>
                  </a:lnTo>
                  <a:lnTo>
                    <a:pt x="186" y="96"/>
                  </a:lnTo>
                  <a:lnTo>
                    <a:pt x="182" y="84"/>
                  </a:lnTo>
                  <a:lnTo>
                    <a:pt x="173" y="73"/>
                  </a:lnTo>
                  <a:lnTo>
                    <a:pt x="163" y="63"/>
                  </a:lnTo>
                  <a:lnTo>
                    <a:pt x="156" y="56"/>
                  </a:lnTo>
                  <a:lnTo>
                    <a:pt x="150" y="52"/>
                  </a:lnTo>
                  <a:lnTo>
                    <a:pt x="140" y="48"/>
                  </a:lnTo>
                  <a:lnTo>
                    <a:pt x="133" y="44"/>
                  </a:lnTo>
                  <a:lnTo>
                    <a:pt x="123" y="40"/>
                  </a:lnTo>
                  <a:lnTo>
                    <a:pt x="112" y="40"/>
                  </a:lnTo>
                  <a:lnTo>
                    <a:pt x="101" y="39"/>
                  </a:lnTo>
                  <a:lnTo>
                    <a:pt x="91" y="39"/>
                  </a:lnTo>
                  <a:lnTo>
                    <a:pt x="80" y="37"/>
                  </a:lnTo>
                  <a:lnTo>
                    <a:pt x="68" y="37"/>
                  </a:lnTo>
                  <a:lnTo>
                    <a:pt x="57" y="39"/>
                  </a:lnTo>
                  <a:lnTo>
                    <a:pt x="47" y="40"/>
                  </a:lnTo>
                  <a:lnTo>
                    <a:pt x="36" y="40"/>
                  </a:lnTo>
                  <a:lnTo>
                    <a:pt x="28" y="40"/>
                  </a:lnTo>
                  <a:lnTo>
                    <a:pt x="19" y="42"/>
                  </a:lnTo>
                  <a:lnTo>
                    <a:pt x="11" y="44"/>
                  </a:lnTo>
                  <a:lnTo>
                    <a:pt x="2" y="46"/>
                  </a:lnTo>
                  <a:lnTo>
                    <a:pt x="0" y="48"/>
                  </a:lnTo>
                  <a:lnTo>
                    <a:pt x="21" y="20"/>
                  </a:lnTo>
                  <a:lnTo>
                    <a:pt x="72" y="0"/>
                  </a:lnTo>
                  <a:lnTo>
                    <a:pt x="72" y="0"/>
                  </a:lnTo>
                  <a:close/>
                </a:path>
              </a:pathLst>
            </a:custGeom>
            <a:solidFill>
              <a:srgbClr val="666666"/>
            </a:solidFill>
            <a:ln w="9525">
              <a:noFill/>
              <a:round/>
            </a:ln>
          </p:spPr>
          <p:txBody>
            <a:bodyPr/>
            <a:lstStyle/>
            <a:p>
              <a:endParaRPr lang="en-US"/>
            </a:p>
          </p:txBody>
        </p:sp>
        <p:sp>
          <p:nvSpPr>
            <p:cNvPr id="607369" name="Freeform 137"/>
            <p:cNvSpPr/>
            <p:nvPr/>
          </p:nvSpPr>
          <p:spPr bwMode="auto">
            <a:xfrm>
              <a:off x="3789" y="1803"/>
              <a:ext cx="26" cy="20"/>
            </a:xfrm>
            <a:custGeom>
              <a:avLst/>
              <a:gdLst/>
              <a:ahLst/>
              <a:cxnLst>
                <a:cxn ang="0">
                  <a:pos x="25" y="0"/>
                </a:cxn>
                <a:cxn ang="0">
                  <a:pos x="19" y="0"/>
                </a:cxn>
                <a:cxn ang="0">
                  <a:pos x="12" y="4"/>
                </a:cxn>
                <a:cxn ang="0">
                  <a:pos x="2" y="11"/>
                </a:cxn>
                <a:cxn ang="0">
                  <a:pos x="0" y="21"/>
                </a:cxn>
                <a:cxn ang="0">
                  <a:pos x="0" y="29"/>
                </a:cxn>
                <a:cxn ang="0">
                  <a:pos x="12" y="38"/>
                </a:cxn>
                <a:cxn ang="0">
                  <a:pos x="17" y="40"/>
                </a:cxn>
                <a:cxn ang="0">
                  <a:pos x="25" y="44"/>
                </a:cxn>
                <a:cxn ang="0">
                  <a:pos x="31" y="48"/>
                </a:cxn>
                <a:cxn ang="0">
                  <a:pos x="36" y="49"/>
                </a:cxn>
                <a:cxn ang="0">
                  <a:pos x="46" y="51"/>
                </a:cxn>
                <a:cxn ang="0">
                  <a:pos x="54" y="48"/>
                </a:cxn>
                <a:cxn ang="0">
                  <a:pos x="57" y="42"/>
                </a:cxn>
                <a:cxn ang="0">
                  <a:pos x="63" y="36"/>
                </a:cxn>
                <a:cxn ang="0">
                  <a:pos x="65" y="29"/>
                </a:cxn>
                <a:cxn ang="0">
                  <a:pos x="65" y="25"/>
                </a:cxn>
                <a:cxn ang="0">
                  <a:pos x="61" y="19"/>
                </a:cxn>
                <a:cxn ang="0">
                  <a:pos x="57" y="13"/>
                </a:cxn>
                <a:cxn ang="0">
                  <a:pos x="46" y="8"/>
                </a:cxn>
                <a:cxn ang="0">
                  <a:pos x="36" y="4"/>
                </a:cxn>
                <a:cxn ang="0">
                  <a:pos x="27" y="0"/>
                </a:cxn>
                <a:cxn ang="0">
                  <a:pos x="25" y="0"/>
                </a:cxn>
                <a:cxn ang="0">
                  <a:pos x="25" y="0"/>
                </a:cxn>
              </a:cxnLst>
              <a:rect l="0" t="0" r="r" b="b"/>
              <a:pathLst>
                <a:path w="65" h="51">
                  <a:moveTo>
                    <a:pt x="25" y="0"/>
                  </a:moveTo>
                  <a:lnTo>
                    <a:pt x="19" y="0"/>
                  </a:lnTo>
                  <a:lnTo>
                    <a:pt x="12" y="4"/>
                  </a:lnTo>
                  <a:lnTo>
                    <a:pt x="2" y="11"/>
                  </a:lnTo>
                  <a:lnTo>
                    <a:pt x="0" y="21"/>
                  </a:lnTo>
                  <a:lnTo>
                    <a:pt x="0" y="29"/>
                  </a:lnTo>
                  <a:lnTo>
                    <a:pt x="12" y="38"/>
                  </a:lnTo>
                  <a:lnTo>
                    <a:pt x="17" y="40"/>
                  </a:lnTo>
                  <a:lnTo>
                    <a:pt x="25" y="44"/>
                  </a:lnTo>
                  <a:lnTo>
                    <a:pt x="31" y="48"/>
                  </a:lnTo>
                  <a:lnTo>
                    <a:pt x="36" y="49"/>
                  </a:lnTo>
                  <a:lnTo>
                    <a:pt x="46" y="51"/>
                  </a:lnTo>
                  <a:lnTo>
                    <a:pt x="54" y="48"/>
                  </a:lnTo>
                  <a:lnTo>
                    <a:pt x="57" y="42"/>
                  </a:lnTo>
                  <a:lnTo>
                    <a:pt x="63" y="36"/>
                  </a:lnTo>
                  <a:lnTo>
                    <a:pt x="65" y="29"/>
                  </a:lnTo>
                  <a:lnTo>
                    <a:pt x="65" y="25"/>
                  </a:lnTo>
                  <a:lnTo>
                    <a:pt x="61" y="19"/>
                  </a:lnTo>
                  <a:lnTo>
                    <a:pt x="57" y="13"/>
                  </a:lnTo>
                  <a:lnTo>
                    <a:pt x="46" y="8"/>
                  </a:lnTo>
                  <a:lnTo>
                    <a:pt x="36" y="4"/>
                  </a:lnTo>
                  <a:lnTo>
                    <a:pt x="27" y="0"/>
                  </a:lnTo>
                  <a:lnTo>
                    <a:pt x="25" y="0"/>
                  </a:lnTo>
                  <a:lnTo>
                    <a:pt x="25" y="0"/>
                  </a:lnTo>
                  <a:close/>
                </a:path>
              </a:pathLst>
            </a:custGeom>
            <a:solidFill>
              <a:srgbClr val="D9E0E6"/>
            </a:solidFill>
            <a:ln w="9525">
              <a:noFill/>
              <a:round/>
            </a:ln>
          </p:spPr>
          <p:txBody>
            <a:bodyPr/>
            <a:lstStyle/>
            <a:p>
              <a:endParaRPr lang="en-US"/>
            </a:p>
          </p:txBody>
        </p:sp>
        <p:sp>
          <p:nvSpPr>
            <p:cNvPr id="607370" name="Freeform 138"/>
            <p:cNvSpPr/>
            <p:nvPr/>
          </p:nvSpPr>
          <p:spPr bwMode="auto">
            <a:xfrm>
              <a:off x="4283" y="1837"/>
              <a:ext cx="47" cy="101"/>
            </a:xfrm>
            <a:custGeom>
              <a:avLst/>
              <a:gdLst/>
              <a:ahLst/>
              <a:cxnLst>
                <a:cxn ang="0">
                  <a:pos x="4" y="0"/>
                </a:cxn>
                <a:cxn ang="0">
                  <a:pos x="42" y="0"/>
                </a:cxn>
                <a:cxn ang="0">
                  <a:pos x="92" y="36"/>
                </a:cxn>
                <a:cxn ang="0">
                  <a:pos x="57" y="43"/>
                </a:cxn>
                <a:cxn ang="0">
                  <a:pos x="33" y="102"/>
                </a:cxn>
                <a:cxn ang="0">
                  <a:pos x="67" y="123"/>
                </a:cxn>
                <a:cxn ang="0">
                  <a:pos x="57" y="156"/>
                </a:cxn>
                <a:cxn ang="0">
                  <a:pos x="86" y="169"/>
                </a:cxn>
                <a:cxn ang="0">
                  <a:pos x="80" y="197"/>
                </a:cxn>
                <a:cxn ang="0">
                  <a:pos x="114" y="188"/>
                </a:cxn>
                <a:cxn ang="0">
                  <a:pos x="95" y="245"/>
                </a:cxn>
                <a:cxn ang="0">
                  <a:pos x="65" y="209"/>
                </a:cxn>
                <a:cxn ang="0">
                  <a:pos x="42" y="201"/>
                </a:cxn>
                <a:cxn ang="0">
                  <a:pos x="8" y="121"/>
                </a:cxn>
                <a:cxn ang="0">
                  <a:pos x="8" y="76"/>
                </a:cxn>
                <a:cxn ang="0">
                  <a:pos x="21" y="70"/>
                </a:cxn>
                <a:cxn ang="0">
                  <a:pos x="33" y="40"/>
                </a:cxn>
                <a:cxn ang="0">
                  <a:pos x="0" y="34"/>
                </a:cxn>
                <a:cxn ang="0">
                  <a:pos x="4" y="0"/>
                </a:cxn>
                <a:cxn ang="0">
                  <a:pos x="4" y="0"/>
                </a:cxn>
              </a:cxnLst>
              <a:rect l="0" t="0" r="r" b="b"/>
              <a:pathLst>
                <a:path w="114" h="245">
                  <a:moveTo>
                    <a:pt x="4" y="0"/>
                  </a:moveTo>
                  <a:lnTo>
                    <a:pt x="42" y="0"/>
                  </a:lnTo>
                  <a:lnTo>
                    <a:pt x="92" y="36"/>
                  </a:lnTo>
                  <a:lnTo>
                    <a:pt x="57" y="43"/>
                  </a:lnTo>
                  <a:lnTo>
                    <a:pt x="33" y="102"/>
                  </a:lnTo>
                  <a:lnTo>
                    <a:pt x="67" y="123"/>
                  </a:lnTo>
                  <a:lnTo>
                    <a:pt x="57" y="156"/>
                  </a:lnTo>
                  <a:lnTo>
                    <a:pt x="86" y="169"/>
                  </a:lnTo>
                  <a:lnTo>
                    <a:pt x="80" y="197"/>
                  </a:lnTo>
                  <a:lnTo>
                    <a:pt x="114" y="188"/>
                  </a:lnTo>
                  <a:lnTo>
                    <a:pt x="95" y="245"/>
                  </a:lnTo>
                  <a:lnTo>
                    <a:pt x="65" y="209"/>
                  </a:lnTo>
                  <a:lnTo>
                    <a:pt x="42" y="201"/>
                  </a:lnTo>
                  <a:lnTo>
                    <a:pt x="8" y="121"/>
                  </a:lnTo>
                  <a:lnTo>
                    <a:pt x="8" y="76"/>
                  </a:lnTo>
                  <a:lnTo>
                    <a:pt x="21" y="70"/>
                  </a:lnTo>
                  <a:lnTo>
                    <a:pt x="33" y="40"/>
                  </a:lnTo>
                  <a:lnTo>
                    <a:pt x="0" y="34"/>
                  </a:lnTo>
                  <a:lnTo>
                    <a:pt x="4" y="0"/>
                  </a:lnTo>
                  <a:lnTo>
                    <a:pt x="4" y="0"/>
                  </a:lnTo>
                  <a:close/>
                </a:path>
              </a:pathLst>
            </a:custGeom>
            <a:solidFill>
              <a:srgbClr val="FFCC80"/>
            </a:solidFill>
            <a:ln w="9525">
              <a:noFill/>
              <a:round/>
            </a:ln>
          </p:spPr>
          <p:txBody>
            <a:bodyPr/>
            <a:lstStyle/>
            <a:p>
              <a:endParaRPr lang="en-US"/>
            </a:p>
          </p:txBody>
        </p:sp>
        <p:sp>
          <p:nvSpPr>
            <p:cNvPr id="607371" name="Freeform 139"/>
            <p:cNvSpPr/>
            <p:nvPr/>
          </p:nvSpPr>
          <p:spPr bwMode="auto">
            <a:xfrm>
              <a:off x="4459" y="1893"/>
              <a:ext cx="32" cy="36"/>
            </a:xfrm>
            <a:custGeom>
              <a:avLst/>
              <a:gdLst/>
              <a:ahLst/>
              <a:cxnLst>
                <a:cxn ang="0">
                  <a:pos x="11" y="0"/>
                </a:cxn>
                <a:cxn ang="0">
                  <a:pos x="72" y="32"/>
                </a:cxn>
                <a:cxn ang="0">
                  <a:pos x="78" y="81"/>
                </a:cxn>
                <a:cxn ang="0">
                  <a:pos x="44" y="64"/>
                </a:cxn>
                <a:cxn ang="0">
                  <a:pos x="15" y="89"/>
                </a:cxn>
                <a:cxn ang="0">
                  <a:pos x="0" y="72"/>
                </a:cxn>
                <a:cxn ang="0">
                  <a:pos x="15" y="43"/>
                </a:cxn>
                <a:cxn ang="0">
                  <a:pos x="11" y="0"/>
                </a:cxn>
                <a:cxn ang="0">
                  <a:pos x="11" y="0"/>
                </a:cxn>
              </a:cxnLst>
              <a:rect l="0" t="0" r="r" b="b"/>
              <a:pathLst>
                <a:path w="78" h="89">
                  <a:moveTo>
                    <a:pt x="11" y="0"/>
                  </a:moveTo>
                  <a:lnTo>
                    <a:pt x="72" y="32"/>
                  </a:lnTo>
                  <a:lnTo>
                    <a:pt x="78" y="81"/>
                  </a:lnTo>
                  <a:lnTo>
                    <a:pt x="44" y="64"/>
                  </a:lnTo>
                  <a:lnTo>
                    <a:pt x="15" y="89"/>
                  </a:lnTo>
                  <a:lnTo>
                    <a:pt x="0" y="72"/>
                  </a:lnTo>
                  <a:lnTo>
                    <a:pt x="15" y="43"/>
                  </a:lnTo>
                  <a:lnTo>
                    <a:pt x="11" y="0"/>
                  </a:lnTo>
                  <a:lnTo>
                    <a:pt x="11" y="0"/>
                  </a:lnTo>
                  <a:close/>
                </a:path>
              </a:pathLst>
            </a:custGeom>
            <a:solidFill>
              <a:srgbClr val="FFCC80"/>
            </a:solidFill>
            <a:ln w="9525">
              <a:noFill/>
              <a:round/>
            </a:ln>
          </p:spPr>
          <p:txBody>
            <a:bodyPr/>
            <a:lstStyle/>
            <a:p>
              <a:endParaRPr lang="en-US"/>
            </a:p>
          </p:txBody>
        </p:sp>
        <p:sp>
          <p:nvSpPr>
            <p:cNvPr id="607372" name="Freeform 140"/>
            <p:cNvSpPr/>
            <p:nvPr/>
          </p:nvSpPr>
          <p:spPr bwMode="auto">
            <a:xfrm>
              <a:off x="4435" y="1858"/>
              <a:ext cx="33" cy="60"/>
            </a:xfrm>
            <a:custGeom>
              <a:avLst/>
              <a:gdLst/>
              <a:ahLst/>
              <a:cxnLst>
                <a:cxn ang="0">
                  <a:pos x="0" y="137"/>
                </a:cxn>
                <a:cxn ang="0">
                  <a:pos x="29" y="110"/>
                </a:cxn>
                <a:cxn ang="0">
                  <a:pos x="23" y="0"/>
                </a:cxn>
                <a:cxn ang="0">
                  <a:pos x="38" y="0"/>
                </a:cxn>
                <a:cxn ang="0">
                  <a:pos x="44" y="70"/>
                </a:cxn>
                <a:cxn ang="0">
                  <a:pos x="46" y="93"/>
                </a:cxn>
                <a:cxn ang="0">
                  <a:pos x="80" y="122"/>
                </a:cxn>
                <a:cxn ang="0">
                  <a:pos x="67" y="146"/>
                </a:cxn>
                <a:cxn ang="0">
                  <a:pos x="48" y="129"/>
                </a:cxn>
                <a:cxn ang="0">
                  <a:pos x="0" y="137"/>
                </a:cxn>
                <a:cxn ang="0">
                  <a:pos x="0" y="137"/>
                </a:cxn>
              </a:cxnLst>
              <a:rect l="0" t="0" r="r" b="b"/>
              <a:pathLst>
                <a:path w="80" h="146">
                  <a:moveTo>
                    <a:pt x="0" y="137"/>
                  </a:moveTo>
                  <a:lnTo>
                    <a:pt x="29" y="110"/>
                  </a:lnTo>
                  <a:lnTo>
                    <a:pt x="23" y="0"/>
                  </a:lnTo>
                  <a:lnTo>
                    <a:pt x="38" y="0"/>
                  </a:lnTo>
                  <a:lnTo>
                    <a:pt x="44" y="70"/>
                  </a:lnTo>
                  <a:lnTo>
                    <a:pt x="46" y="93"/>
                  </a:lnTo>
                  <a:lnTo>
                    <a:pt x="80" y="122"/>
                  </a:lnTo>
                  <a:lnTo>
                    <a:pt x="67" y="146"/>
                  </a:lnTo>
                  <a:lnTo>
                    <a:pt x="48" y="129"/>
                  </a:lnTo>
                  <a:lnTo>
                    <a:pt x="0" y="137"/>
                  </a:lnTo>
                  <a:lnTo>
                    <a:pt x="0" y="137"/>
                  </a:lnTo>
                  <a:close/>
                </a:path>
              </a:pathLst>
            </a:custGeom>
            <a:solidFill>
              <a:srgbClr val="FFCC80"/>
            </a:solidFill>
            <a:ln w="9525">
              <a:noFill/>
              <a:round/>
            </a:ln>
          </p:spPr>
          <p:txBody>
            <a:bodyPr/>
            <a:lstStyle/>
            <a:p>
              <a:endParaRPr lang="en-US"/>
            </a:p>
          </p:txBody>
        </p:sp>
        <p:sp>
          <p:nvSpPr>
            <p:cNvPr id="607373" name="Freeform 141"/>
            <p:cNvSpPr/>
            <p:nvPr/>
          </p:nvSpPr>
          <p:spPr bwMode="auto">
            <a:xfrm>
              <a:off x="4064" y="2002"/>
              <a:ext cx="34" cy="24"/>
            </a:xfrm>
            <a:custGeom>
              <a:avLst/>
              <a:gdLst/>
              <a:ahLst/>
              <a:cxnLst>
                <a:cxn ang="0">
                  <a:pos x="31" y="0"/>
                </a:cxn>
                <a:cxn ang="0">
                  <a:pos x="25" y="0"/>
                </a:cxn>
                <a:cxn ang="0">
                  <a:pos x="16" y="5"/>
                </a:cxn>
                <a:cxn ang="0">
                  <a:pos x="4" y="11"/>
                </a:cxn>
                <a:cxn ang="0">
                  <a:pos x="0" y="21"/>
                </a:cxn>
                <a:cxn ang="0">
                  <a:pos x="4" y="32"/>
                </a:cxn>
                <a:cxn ang="0">
                  <a:pos x="16" y="45"/>
                </a:cxn>
                <a:cxn ang="0">
                  <a:pos x="23" y="49"/>
                </a:cxn>
                <a:cxn ang="0">
                  <a:pos x="31" y="53"/>
                </a:cxn>
                <a:cxn ang="0">
                  <a:pos x="38" y="57"/>
                </a:cxn>
                <a:cxn ang="0">
                  <a:pos x="46" y="61"/>
                </a:cxn>
                <a:cxn ang="0">
                  <a:pos x="57" y="61"/>
                </a:cxn>
                <a:cxn ang="0">
                  <a:pos x="69" y="59"/>
                </a:cxn>
                <a:cxn ang="0">
                  <a:pos x="74" y="51"/>
                </a:cxn>
                <a:cxn ang="0">
                  <a:pos x="82" y="45"/>
                </a:cxn>
                <a:cxn ang="0">
                  <a:pos x="82" y="36"/>
                </a:cxn>
                <a:cxn ang="0">
                  <a:pos x="82" y="28"/>
                </a:cxn>
                <a:cxn ang="0">
                  <a:pos x="78" y="21"/>
                </a:cxn>
                <a:cxn ang="0">
                  <a:pos x="73" y="13"/>
                </a:cxn>
                <a:cxn ang="0">
                  <a:pos x="65" y="9"/>
                </a:cxn>
                <a:cxn ang="0">
                  <a:pos x="59" y="7"/>
                </a:cxn>
                <a:cxn ang="0">
                  <a:pos x="54" y="5"/>
                </a:cxn>
                <a:cxn ang="0">
                  <a:pos x="46" y="4"/>
                </a:cxn>
                <a:cxn ang="0">
                  <a:pos x="35" y="0"/>
                </a:cxn>
                <a:cxn ang="0">
                  <a:pos x="31" y="0"/>
                </a:cxn>
                <a:cxn ang="0">
                  <a:pos x="31" y="0"/>
                </a:cxn>
              </a:cxnLst>
              <a:rect l="0" t="0" r="r" b="b"/>
              <a:pathLst>
                <a:path w="82" h="61">
                  <a:moveTo>
                    <a:pt x="31" y="0"/>
                  </a:moveTo>
                  <a:lnTo>
                    <a:pt x="25" y="0"/>
                  </a:lnTo>
                  <a:lnTo>
                    <a:pt x="16" y="5"/>
                  </a:lnTo>
                  <a:lnTo>
                    <a:pt x="4" y="11"/>
                  </a:lnTo>
                  <a:lnTo>
                    <a:pt x="0" y="21"/>
                  </a:lnTo>
                  <a:lnTo>
                    <a:pt x="4" y="32"/>
                  </a:lnTo>
                  <a:lnTo>
                    <a:pt x="16" y="45"/>
                  </a:lnTo>
                  <a:lnTo>
                    <a:pt x="23" y="49"/>
                  </a:lnTo>
                  <a:lnTo>
                    <a:pt x="31" y="53"/>
                  </a:lnTo>
                  <a:lnTo>
                    <a:pt x="38" y="57"/>
                  </a:lnTo>
                  <a:lnTo>
                    <a:pt x="46" y="61"/>
                  </a:lnTo>
                  <a:lnTo>
                    <a:pt x="57" y="61"/>
                  </a:lnTo>
                  <a:lnTo>
                    <a:pt x="69" y="59"/>
                  </a:lnTo>
                  <a:lnTo>
                    <a:pt x="74" y="51"/>
                  </a:lnTo>
                  <a:lnTo>
                    <a:pt x="82" y="45"/>
                  </a:lnTo>
                  <a:lnTo>
                    <a:pt x="82" y="36"/>
                  </a:lnTo>
                  <a:lnTo>
                    <a:pt x="82" y="28"/>
                  </a:lnTo>
                  <a:lnTo>
                    <a:pt x="78" y="21"/>
                  </a:lnTo>
                  <a:lnTo>
                    <a:pt x="73" y="13"/>
                  </a:lnTo>
                  <a:lnTo>
                    <a:pt x="65" y="9"/>
                  </a:lnTo>
                  <a:lnTo>
                    <a:pt x="59" y="7"/>
                  </a:lnTo>
                  <a:lnTo>
                    <a:pt x="54" y="5"/>
                  </a:lnTo>
                  <a:lnTo>
                    <a:pt x="46" y="4"/>
                  </a:lnTo>
                  <a:lnTo>
                    <a:pt x="35" y="0"/>
                  </a:lnTo>
                  <a:lnTo>
                    <a:pt x="31" y="0"/>
                  </a:lnTo>
                  <a:lnTo>
                    <a:pt x="31" y="0"/>
                  </a:lnTo>
                  <a:close/>
                </a:path>
              </a:pathLst>
            </a:custGeom>
            <a:solidFill>
              <a:srgbClr val="D9E0E6"/>
            </a:solidFill>
            <a:ln w="9525">
              <a:noFill/>
              <a:round/>
            </a:ln>
          </p:spPr>
          <p:txBody>
            <a:bodyPr/>
            <a:lstStyle/>
            <a:p>
              <a:endParaRPr lang="en-US"/>
            </a:p>
          </p:txBody>
        </p:sp>
        <p:sp>
          <p:nvSpPr>
            <p:cNvPr id="607374" name="Freeform 142"/>
            <p:cNvSpPr/>
            <p:nvPr/>
          </p:nvSpPr>
          <p:spPr bwMode="auto">
            <a:xfrm>
              <a:off x="4861" y="1471"/>
              <a:ext cx="79" cy="138"/>
            </a:xfrm>
            <a:custGeom>
              <a:avLst/>
              <a:gdLst/>
              <a:ahLst/>
              <a:cxnLst>
                <a:cxn ang="0">
                  <a:pos x="0" y="0"/>
                </a:cxn>
                <a:cxn ang="0">
                  <a:pos x="4" y="2"/>
                </a:cxn>
                <a:cxn ang="0">
                  <a:pos x="13" y="4"/>
                </a:cxn>
                <a:cxn ang="0">
                  <a:pos x="26" y="12"/>
                </a:cxn>
                <a:cxn ang="0">
                  <a:pos x="40" y="17"/>
                </a:cxn>
                <a:cxn ang="0">
                  <a:pos x="55" y="27"/>
                </a:cxn>
                <a:cxn ang="0">
                  <a:pos x="72" y="36"/>
                </a:cxn>
                <a:cxn ang="0">
                  <a:pos x="89" y="48"/>
                </a:cxn>
                <a:cxn ang="0">
                  <a:pos x="106" y="57"/>
                </a:cxn>
                <a:cxn ang="0">
                  <a:pos x="123" y="71"/>
                </a:cxn>
                <a:cxn ang="0">
                  <a:pos x="139" y="84"/>
                </a:cxn>
                <a:cxn ang="0">
                  <a:pos x="156" y="97"/>
                </a:cxn>
                <a:cxn ang="0">
                  <a:pos x="169" y="112"/>
                </a:cxn>
                <a:cxn ang="0">
                  <a:pos x="180" y="128"/>
                </a:cxn>
                <a:cxn ang="0">
                  <a:pos x="188" y="143"/>
                </a:cxn>
                <a:cxn ang="0">
                  <a:pos x="194" y="160"/>
                </a:cxn>
                <a:cxn ang="0">
                  <a:pos x="194" y="175"/>
                </a:cxn>
                <a:cxn ang="0">
                  <a:pos x="190" y="190"/>
                </a:cxn>
                <a:cxn ang="0">
                  <a:pos x="182" y="206"/>
                </a:cxn>
                <a:cxn ang="0">
                  <a:pos x="175" y="221"/>
                </a:cxn>
                <a:cxn ang="0">
                  <a:pos x="161" y="234"/>
                </a:cxn>
                <a:cxn ang="0">
                  <a:pos x="150" y="251"/>
                </a:cxn>
                <a:cxn ang="0">
                  <a:pos x="137" y="265"/>
                </a:cxn>
                <a:cxn ang="0">
                  <a:pos x="123" y="278"/>
                </a:cxn>
                <a:cxn ang="0">
                  <a:pos x="108" y="287"/>
                </a:cxn>
                <a:cxn ang="0">
                  <a:pos x="95" y="301"/>
                </a:cxn>
                <a:cxn ang="0">
                  <a:pos x="45" y="341"/>
                </a:cxn>
                <a:cxn ang="0">
                  <a:pos x="59" y="323"/>
                </a:cxn>
                <a:cxn ang="0">
                  <a:pos x="64" y="316"/>
                </a:cxn>
                <a:cxn ang="0">
                  <a:pos x="72" y="310"/>
                </a:cxn>
                <a:cxn ang="0">
                  <a:pos x="80" y="303"/>
                </a:cxn>
                <a:cxn ang="0">
                  <a:pos x="87" y="295"/>
                </a:cxn>
                <a:cxn ang="0">
                  <a:pos x="93" y="284"/>
                </a:cxn>
                <a:cxn ang="0">
                  <a:pos x="101" y="272"/>
                </a:cxn>
                <a:cxn ang="0">
                  <a:pos x="108" y="261"/>
                </a:cxn>
                <a:cxn ang="0">
                  <a:pos x="114" y="249"/>
                </a:cxn>
                <a:cxn ang="0">
                  <a:pos x="118" y="234"/>
                </a:cxn>
                <a:cxn ang="0">
                  <a:pos x="121" y="221"/>
                </a:cxn>
                <a:cxn ang="0">
                  <a:pos x="121" y="208"/>
                </a:cxn>
                <a:cxn ang="0">
                  <a:pos x="121" y="192"/>
                </a:cxn>
                <a:cxn ang="0">
                  <a:pos x="118" y="175"/>
                </a:cxn>
                <a:cxn ang="0">
                  <a:pos x="112" y="158"/>
                </a:cxn>
                <a:cxn ang="0">
                  <a:pos x="104" y="143"/>
                </a:cxn>
                <a:cxn ang="0">
                  <a:pos x="97" y="126"/>
                </a:cxn>
                <a:cxn ang="0">
                  <a:pos x="85" y="111"/>
                </a:cxn>
                <a:cxn ang="0">
                  <a:pos x="76" y="93"/>
                </a:cxn>
                <a:cxn ang="0">
                  <a:pos x="64" y="76"/>
                </a:cxn>
                <a:cxn ang="0">
                  <a:pos x="55" y="65"/>
                </a:cxn>
                <a:cxn ang="0">
                  <a:pos x="43" y="50"/>
                </a:cxn>
                <a:cxn ang="0">
                  <a:pos x="32" y="36"/>
                </a:cxn>
                <a:cxn ang="0">
                  <a:pos x="23" y="25"/>
                </a:cxn>
                <a:cxn ang="0">
                  <a:pos x="15" y="17"/>
                </a:cxn>
                <a:cxn ang="0">
                  <a:pos x="7" y="10"/>
                </a:cxn>
                <a:cxn ang="0">
                  <a:pos x="0" y="0"/>
                </a:cxn>
                <a:cxn ang="0">
                  <a:pos x="0" y="0"/>
                </a:cxn>
              </a:cxnLst>
              <a:rect l="0" t="0" r="r" b="b"/>
              <a:pathLst>
                <a:path w="194" h="341">
                  <a:moveTo>
                    <a:pt x="0" y="0"/>
                  </a:moveTo>
                  <a:lnTo>
                    <a:pt x="4" y="2"/>
                  </a:lnTo>
                  <a:lnTo>
                    <a:pt x="13" y="4"/>
                  </a:lnTo>
                  <a:lnTo>
                    <a:pt x="26" y="12"/>
                  </a:lnTo>
                  <a:lnTo>
                    <a:pt x="40" y="17"/>
                  </a:lnTo>
                  <a:lnTo>
                    <a:pt x="55" y="27"/>
                  </a:lnTo>
                  <a:lnTo>
                    <a:pt x="72" y="36"/>
                  </a:lnTo>
                  <a:lnTo>
                    <a:pt x="89" y="48"/>
                  </a:lnTo>
                  <a:lnTo>
                    <a:pt x="106" y="57"/>
                  </a:lnTo>
                  <a:lnTo>
                    <a:pt x="123" y="71"/>
                  </a:lnTo>
                  <a:lnTo>
                    <a:pt x="139" y="84"/>
                  </a:lnTo>
                  <a:lnTo>
                    <a:pt x="156" y="97"/>
                  </a:lnTo>
                  <a:lnTo>
                    <a:pt x="169" y="112"/>
                  </a:lnTo>
                  <a:lnTo>
                    <a:pt x="180" y="128"/>
                  </a:lnTo>
                  <a:lnTo>
                    <a:pt x="188" y="143"/>
                  </a:lnTo>
                  <a:lnTo>
                    <a:pt x="194" y="160"/>
                  </a:lnTo>
                  <a:lnTo>
                    <a:pt x="194" y="175"/>
                  </a:lnTo>
                  <a:lnTo>
                    <a:pt x="190" y="190"/>
                  </a:lnTo>
                  <a:lnTo>
                    <a:pt x="182" y="206"/>
                  </a:lnTo>
                  <a:lnTo>
                    <a:pt x="175" y="221"/>
                  </a:lnTo>
                  <a:lnTo>
                    <a:pt x="161" y="234"/>
                  </a:lnTo>
                  <a:lnTo>
                    <a:pt x="150" y="251"/>
                  </a:lnTo>
                  <a:lnTo>
                    <a:pt x="137" y="265"/>
                  </a:lnTo>
                  <a:lnTo>
                    <a:pt x="123" y="278"/>
                  </a:lnTo>
                  <a:lnTo>
                    <a:pt x="108" y="287"/>
                  </a:lnTo>
                  <a:lnTo>
                    <a:pt x="95" y="301"/>
                  </a:lnTo>
                  <a:lnTo>
                    <a:pt x="45" y="341"/>
                  </a:lnTo>
                  <a:lnTo>
                    <a:pt x="59" y="323"/>
                  </a:lnTo>
                  <a:lnTo>
                    <a:pt x="64" y="316"/>
                  </a:lnTo>
                  <a:lnTo>
                    <a:pt x="72" y="310"/>
                  </a:lnTo>
                  <a:lnTo>
                    <a:pt x="80" y="303"/>
                  </a:lnTo>
                  <a:lnTo>
                    <a:pt x="87" y="295"/>
                  </a:lnTo>
                  <a:lnTo>
                    <a:pt x="93" y="284"/>
                  </a:lnTo>
                  <a:lnTo>
                    <a:pt x="101" y="272"/>
                  </a:lnTo>
                  <a:lnTo>
                    <a:pt x="108" y="261"/>
                  </a:lnTo>
                  <a:lnTo>
                    <a:pt x="114" y="249"/>
                  </a:lnTo>
                  <a:lnTo>
                    <a:pt x="118" y="234"/>
                  </a:lnTo>
                  <a:lnTo>
                    <a:pt x="121" y="221"/>
                  </a:lnTo>
                  <a:lnTo>
                    <a:pt x="121" y="208"/>
                  </a:lnTo>
                  <a:lnTo>
                    <a:pt x="121" y="192"/>
                  </a:lnTo>
                  <a:lnTo>
                    <a:pt x="118" y="175"/>
                  </a:lnTo>
                  <a:lnTo>
                    <a:pt x="112" y="158"/>
                  </a:lnTo>
                  <a:lnTo>
                    <a:pt x="104" y="143"/>
                  </a:lnTo>
                  <a:lnTo>
                    <a:pt x="97" y="126"/>
                  </a:lnTo>
                  <a:lnTo>
                    <a:pt x="85" y="111"/>
                  </a:lnTo>
                  <a:lnTo>
                    <a:pt x="76" y="93"/>
                  </a:lnTo>
                  <a:lnTo>
                    <a:pt x="64" y="76"/>
                  </a:lnTo>
                  <a:lnTo>
                    <a:pt x="55" y="65"/>
                  </a:lnTo>
                  <a:lnTo>
                    <a:pt x="43" y="50"/>
                  </a:lnTo>
                  <a:lnTo>
                    <a:pt x="32" y="36"/>
                  </a:lnTo>
                  <a:lnTo>
                    <a:pt x="23" y="25"/>
                  </a:lnTo>
                  <a:lnTo>
                    <a:pt x="15" y="17"/>
                  </a:lnTo>
                  <a:lnTo>
                    <a:pt x="7" y="10"/>
                  </a:lnTo>
                  <a:lnTo>
                    <a:pt x="0" y="0"/>
                  </a:lnTo>
                  <a:lnTo>
                    <a:pt x="0" y="0"/>
                  </a:lnTo>
                  <a:close/>
                </a:path>
              </a:pathLst>
            </a:custGeom>
            <a:solidFill>
              <a:srgbClr val="FFFF85"/>
            </a:solidFill>
            <a:ln w="9525">
              <a:noFill/>
              <a:round/>
            </a:ln>
          </p:spPr>
          <p:txBody>
            <a:bodyPr/>
            <a:lstStyle/>
            <a:p>
              <a:endParaRPr lang="en-US"/>
            </a:p>
          </p:txBody>
        </p:sp>
        <p:sp>
          <p:nvSpPr>
            <p:cNvPr id="607375" name="Freeform 143"/>
            <p:cNvSpPr/>
            <p:nvPr/>
          </p:nvSpPr>
          <p:spPr bwMode="auto">
            <a:xfrm>
              <a:off x="4655" y="1440"/>
              <a:ext cx="61" cy="142"/>
            </a:xfrm>
            <a:custGeom>
              <a:avLst/>
              <a:gdLst/>
              <a:ahLst/>
              <a:cxnLst>
                <a:cxn ang="0">
                  <a:pos x="101" y="2"/>
                </a:cxn>
                <a:cxn ang="0">
                  <a:pos x="101" y="23"/>
                </a:cxn>
                <a:cxn ang="0">
                  <a:pos x="93" y="42"/>
                </a:cxn>
                <a:cxn ang="0">
                  <a:pos x="78" y="63"/>
                </a:cxn>
                <a:cxn ang="0">
                  <a:pos x="65" y="76"/>
                </a:cxn>
                <a:cxn ang="0">
                  <a:pos x="49" y="91"/>
                </a:cxn>
                <a:cxn ang="0">
                  <a:pos x="34" y="108"/>
                </a:cxn>
                <a:cxn ang="0">
                  <a:pos x="21" y="127"/>
                </a:cxn>
                <a:cxn ang="0">
                  <a:pos x="8" y="147"/>
                </a:cxn>
                <a:cxn ang="0">
                  <a:pos x="0" y="167"/>
                </a:cxn>
                <a:cxn ang="0">
                  <a:pos x="0" y="190"/>
                </a:cxn>
                <a:cxn ang="0">
                  <a:pos x="4" y="215"/>
                </a:cxn>
                <a:cxn ang="0">
                  <a:pos x="13" y="240"/>
                </a:cxn>
                <a:cxn ang="0">
                  <a:pos x="28" y="264"/>
                </a:cxn>
                <a:cxn ang="0">
                  <a:pos x="46" y="289"/>
                </a:cxn>
                <a:cxn ang="0">
                  <a:pos x="63" y="308"/>
                </a:cxn>
                <a:cxn ang="0">
                  <a:pos x="78" y="325"/>
                </a:cxn>
                <a:cxn ang="0">
                  <a:pos x="97" y="344"/>
                </a:cxn>
                <a:cxn ang="0">
                  <a:pos x="101" y="346"/>
                </a:cxn>
                <a:cxn ang="0">
                  <a:pos x="93" y="333"/>
                </a:cxn>
                <a:cxn ang="0">
                  <a:pos x="86" y="314"/>
                </a:cxn>
                <a:cxn ang="0">
                  <a:pos x="76" y="289"/>
                </a:cxn>
                <a:cxn ang="0">
                  <a:pos x="65" y="259"/>
                </a:cxn>
                <a:cxn ang="0">
                  <a:pos x="57" y="228"/>
                </a:cxn>
                <a:cxn ang="0">
                  <a:pos x="49" y="196"/>
                </a:cxn>
                <a:cxn ang="0">
                  <a:pos x="48" y="167"/>
                </a:cxn>
                <a:cxn ang="0">
                  <a:pos x="51" y="143"/>
                </a:cxn>
                <a:cxn ang="0">
                  <a:pos x="59" y="124"/>
                </a:cxn>
                <a:cxn ang="0">
                  <a:pos x="72" y="107"/>
                </a:cxn>
                <a:cxn ang="0">
                  <a:pos x="87" y="95"/>
                </a:cxn>
                <a:cxn ang="0">
                  <a:pos x="105" y="88"/>
                </a:cxn>
                <a:cxn ang="0">
                  <a:pos x="120" y="78"/>
                </a:cxn>
                <a:cxn ang="0">
                  <a:pos x="139" y="69"/>
                </a:cxn>
                <a:cxn ang="0">
                  <a:pos x="148" y="50"/>
                </a:cxn>
                <a:cxn ang="0">
                  <a:pos x="137" y="31"/>
                </a:cxn>
                <a:cxn ang="0">
                  <a:pos x="118" y="12"/>
                </a:cxn>
                <a:cxn ang="0">
                  <a:pos x="103" y="0"/>
                </a:cxn>
                <a:cxn ang="0">
                  <a:pos x="101" y="0"/>
                </a:cxn>
              </a:cxnLst>
              <a:rect l="0" t="0" r="r" b="b"/>
              <a:pathLst>
                <a:path w="148" h="348">
                  <a:moveTo>
                    <a:pt x="101" y="0"/>
                  </a:moveTo>
                  <a:lnTo>
                    <a:pt x="101" y="2"/>
                  </a:lnTo>
                  <a:lnTo>
                    <a:pt x="103" y="13"/>
                  </a:lnTo>
                  <a:lnTo>
                    <a:pt x="101" y="23"/>
                  </a:lnTo>
                  <a:lnTo>
                    <a:pt x="99" y="32"/>
                  </a:lnTo>
                  <a:lnTo>
                    <a:pt x="93" y="42"/>
                  </a:lnTo>
                  <a:lnTo>
                    <a:pt x="86" y="57"/>
                  </a:lnTo>
                  <a:lnTo>
                    <a:pt x="78" y="63"/>
                  </a:lnTo>
                  <a:lnTo>
                    <a:pt x="72" y="69"/>
                  </a:lnTo>
                  <a:lnTo>
                    <a:pt x="65" y="76"/>
                  </a:lnTo>
                  <a:lnTo>
                    <a:pt x="57" y="84"/>
                  </a:lnTo>
                  <a:lnTo>
                    <a:pt x="49" y="91"/>
                  </a:lnTo>
                  <a:lnTo>
                    <a:pt x="42" y="99"/>
                  </a:lnTo>
                  <a:lnTo>
                    <a:pt x="34" y="108"/>
                  </a:lnTo>
                  <a:lnTo>
                    <a:pt x="28" y="120"/>
                  </a:lnTo>
                  <a:lnTo>
                    <a:pt x="21" y="127"/>
                  </a:lnTo>
                  <a:lnTo>
                    <a:pt x="13" y="137"/>
                  </a:lnTo>
                  <a:lnTo>
                    <a:pt x="8" y="147"/>
                  </a:lnTo>
                  <a:lnTo>
                    <a:pt x="4" y="158"/>
                  </a:lnTo>
                  <a:lnTo>
                    <a:pt x="0" y="167"/>
                  </a:lnTo>
                  <a:lnTo>
                    <a:pt x="0" y="179"/>
                  </a:lnTo>
                  <a:lnTo>
                    <a:pt x="0" y="190"/>
                  </a:lnTo>
                  <a:lnTo>
                    <a:pt x="2" y="204"/>
                  </a:lnTo>
                  <a:lnTo>
                    <a:pt x="4" y="215"/>
                  </a:lnTo>
                  <a:lnTo>
                    <a:pt x="8" y="226"/>
                  </a:lnTo>
                  <a:lnTo>
                    <a:pt x="13" y="240"/>
                  </a:lnTo>
                  <a:lnTo>
                    <a:pt x="21" y="253"/>
                  </a:lnTo>
                  <a:lnTo>
                    <a:pt x="28" y="264"/>
                  </a:lnTo>
                  <a:lnTo>
                    <a:pt x="36" y="278"/>
                  </a:lnTo>
                  <a:lnTo>
                    <a:pt x="46" y="289"/>
                  </a:lnTo>
                  <a:lnTo>
                    <a:pt x="55" y="301"/>
                  </a:lnTo>
                  <a:lnTo>
                    <a:pt x="63" y="308"/>
                  </a:lnTo>
                  <a:lnTo>
                    <a:pt x="72" y="318"/>
                  </a:lnTo>
                  <a:lnTo>
                    <a:pt x="78" y="325"/>
                  </a:lnTo>
                  <a:lnTo>
                    <a:pt x="86" y="333"/>
                  </a:lnTo>
                  <a:lnTo>
                    <a:pt x="97" y="344"/>
                  </a:lnTo>
                  <a:lnTo>
                    <a:pt x="101" y="348"/>
                  </a:lnTo>
                  <a:lnTo>
                    <a:pt x="101" y="346"/>
                  </a:lnTo>
                  <a:lnTo>
                    <a:pt x="97" y="342"/>
                  </a:lnTo>
                  <a:lnTo>
                    <a:pt x="93" y="333"/>
                  </a:lnTo>
                  <a:lnTo>
                    <a:pt x="91" y="325"/>
                  </a:lnTo>
                  <a:lnTo>
                    <a:pt x="86" y="314"/>
                  </a:lnTo>
                  <a:lnTo>
                    <a:pt x="82" y="302"/>
                  </a:lnTo>
                  <a:lnTo>
                    <a:pt x="76" y="289"/>
                  </a:lnTo>
                  <a:lnTo>
                    <a:pt x="72" y="276"/>
                  </a:lnTo>
                  <a:lnTo>
                    <a:pt x="65" y="259"/>
                  </a:lnTo>
                  <a:lnTo>
                    <a:pt x="61" y="243"/>
                  </a:lnTo>
                  <a:lnTo>
                    <a:pt x="57" y="228"/>
                  </a:lnTo>
                  <a:lnTo>
                    <a:pt x="53" y="211"/>
                  </a:lnTo>
                  <a:lnTo>
                    <a:pt x="49" y="196"/>
                  </a:lnTo>
                  <a:lnTo>
                    <a:pt x="49" y="181"/>
                  </a:lnTo>
                  <a:lnTo>
                    <a:pt x="48" y="167"/>
                  </a:lnTo>
                  <a:lnTo>
                    <a:pt x="49" y="156"/>
                  </a:lnTo>
                  <a:lnTo>
                    <a:pt x="51" y="143"/>
                  </a:lnTo>
                  <a:lnTo>
                    <a:pt x="55" y="131"/>
                  </a:lnTo>
                  <a:lnTo>
                    <a:pt x="59" y="124"/>
                  </a:lnTo>
                  <a:lnTo>
                    <a:pt x="67" y="114"/>
                  </a:lnTo>
                  <a:lnTo>
                    <a:pt x="72" y="107"/>
                  </a:lnTo>
                  <a:lnTo>
                    <a:pt x="80" y="101"/>
                  </a:lnTo>
                  <a:lnTo>
                    <a:pt x="87" y="95"/>
                  </a:lnTo>
                  <a:lnTo>
                    <a:pt x="97" y="91"/>
                  </a:lnTo>
                  <a:lnTo>
                    <a:pt x="105" y="88"/>
                  </a:lnTo>
                  <a:lnTo>
                    <a:pt x="112" y="84"/>
                  </a:lnTo>
                  <a:lnTo>
                    <a:pt x="120" y="78"/>
                  </a:lnTo>
                  <a:lnTo>
                    <a:pt x="127" y="76"/>
                  </a:lnTo>
                  <a:lnTo>
                    <a:pt x="139" y="69"/>
                  </a:lnTo>
                  <a:lnTo>
                    <a:pt x="148" y="61"/>
                  </a:lnTo>
                  <a:lnTo>
                    <a:pt x="148" y="50"/>
                  </a:lnTo>
                  <a:lnTo>
                    <a:pt x="144" y="42"/>
                  </a:lnTo>
                  <a:lnTo>
                    <a:pt x="137" y="31"/>
                  </a:lnTo>
                  <a:lnTo>
                    <a:pt x="129" y="23"/>
                  </a:lnTo>
                  <a:lnTo>
                    <a:pt x="118" y="12"/>
                  </a:lnTo>
                  <a:lnTo>
                    <a:pt x="110" y="6"/>
                  </a:lnTo>
                  <a:lnTo>
                    <a:pt x="103" y="0"/>
                  </a:lnTo>
                  <a:lnTo>
                    <a:pt x="101" y="0"/>
                  </a:lnTo>
                  <a:lnTo>
                    <a:pt x="101" y="0"/>
                  </a:lnTo>
                  <a:close/>
                </a:path>
              </a:pathLst>
            </a:custGeom>
            <a:solidFill>
              <a:srgbClr val="FFFF85"/>
            </a:solidFill>
            <a:ln w="9525">
              <a:noFill/>
              <a:round/>
            </a:ln>
          </p:spPr>
          <p:txBody>
            <a:bodyPr/>
            <a:lstStyle/>
            <a:p>
              <a:endParaRPr lang="en-US"/>
            </a:p>
          </p:txBody>
        </p:sp>
        <p:grpSp>
          <p:nvGrpSpPr>
            <p:cNvPr id="607376" name="Group 144"/>
            <p:cNvGrpSpPr/>
            <p:nvPr/>
          </p:nvGrpSpPr>
          <p:grpSpPr bwMode="auto">
            <a:xfrm>
              <a:off x="4280" y="1484"/>
              <a:ext cx="312" cy="220"/>
              <a:chOff x="4254" y="1480"/>
              <a:chExt cx="346" cy="244"/>
            </a:xfrm>
          </p:grpSpPr>
          <p:sp>
            <p:nvSpPr>
              <p:cNvPr id="607377" name="Freeform 145"/>
              <p:cNvSpPr/>
              <p:nvPr/>
            </p:nvSpPr>
            <p:spPr bwMode="auto">
              <a:xfrm>
                <a:off x="4269" y="1494"/>
                <a:ext cx="21" cy="30"/>
              </a:xfrm>
              <a:custGeom>
                <a:avLst/>
                <a:gdLst/>
                <a:ahLst/>
                <a:cxnLst>
                  <a:cxn ang="0">
                    <a:pos x="51" y="29"/>
                  </a:cxn>
                  <a:cxn ang="0">
                    <a:pos x="25" y="0"/>
                  </a:cxn>
                  <a:cxn ang="0">
                    <a:pos x="19" y="2"/>
                  </a:cxn>
                  <a:cxn ang="0">
                    <a:pos x="19" y="10"/>
                  </a:cxn>
                  <a:cxn ang="0">
                    <a:pos x="34" y="42"/>
                  </a:cxn>
                  <a:cxn ang="0">
                    <a:pos x="28" y="44"/>
                  </a:cxn>
                  <a:cxn ang="0">
                    <a:pos x="0" y="38"/>
                  </a:cxn>
                  <a:cxn ang="0">
                    <a:pos x="0" y="46"/>
                  </a:cxn>
                  <a:cxn ang="0">
                    <a:pos x="0" y="52"/>
                  </a:cxn>
                  <a:cxn ang="0">
                    <a:pos x="42" y="72"/>
                  </a:cxn>
                  <a:cxn ang="0">
                    <a:pos x="42" y="71"/>
                  </a:cxn>
                  <a:cxn ang="0">
                    <a:pos x="44" y="67"/>
                  </a:cxn>
                  <a:cxn ang="0">
                    <a:pos x="45" y="59"/>
                  </a:cxn>
                  <a:cxn ang="0">
                    <a:pos x="49" y="52"/>
                  </a:cxn>
                  <a:cxn ang="0">
                    <a:pos x="49" y="44"/>
                  </a:cxn>
                  <a:cxn ang="0">
                    <a:pos x="51" y="38"/>
                  </a:cxn>
                  <a:cxn ang="0">
                    <a:pos x="51" y="31"/>
                  </a:cxn>
                  <a:cxn ang="0">
                    <a:pos x="51" y="29"/>
                  </a:cxn>
                  <a:cxn ang="0">
                    <a:pos x="51" y="29"/>
                  </a:cxn>
                </a:cxnLst>
                <a:rect l="0" t="0" r="r" b="b"/>
                <a:pathLst>
                  <a:path w="51" h="72">
                    <a:moveTo>
                      <a:pt x="51" y="29"/>
                    </a:moveTo>
                    <a:lnTo>
                      <a:pt x="25" y="0"/>
                    </a:lnTo>
                    <a:lnTo>
                      <a:pt x="19" y="2"/>
                    </a:lnTo>
                    <a:lnTo>
                      <a:pt x="19" y="10"/>
                    </a:lnTo>
                    <a:lnTo>
                      <a:pt x="34" y="42"/>
                    </a:lnTo>
                    <a:lnTo>
                      <a:pt x="28" y="44"/>
                    </a:lnTo>
                    <a:lnTo>
                      <a:pt x="0" y="38"/>
                    </a:lnTo>
                    <a:lnTo>
                      <a:pt x="0" y="46"/>
                    </a:lnTo>
                    <a:lnTo>
                      <a:pt x="0" y="52"/>
                    </a:lnTo>
                    <a:lnTo>
                      <a:pt x="42" y="72"/>
                    </a:lnTo>
                    <a:lnTo>
                      <a:pt x="42" y="71"/>
                    </a:lnTo>
                    <a:lnTo>
                      <a:pt x="44" y="67"/>
                    </a:lnTo>
                    <a:lnTo>
                      <a:pt x="45" y="59"/>
                    </a:lnTo>
                    <a:lnTo>
                      <a:pt x="49" y="52"/>
                    </a:lnTo>
                    <a:lnTo>
                      <a:pt x="49" y="44"/>
                    </a:lnTo>
                    <a:lnTo>
                      <a:pt x="51" y="38"/>
                    </a:lnTo>
                    <a:lnTo>
                      <a:pt x="51" y="31"/>
                    </a:lnTo>
                    <a:lnTo>
                      <a:pt x="51" y="29"/>
                    </a:lnTo>
                    <a:lnTo>
                      <a:pt x="51" y="29"/>
                    </a:lnTo>
                    <a:close/>
                  </a:path>
                </a:pathLst>
              </a:custGeom>
              <a:solidFill>
                <a:srgbClr val="949114"/>
              </a:solidFill>
              <a:ln w="9525">
                <a:noFill/>
                <a:round/>
              </a:ln>
            </p:spPr>
            <p:txBody>
              <a:bodyPr/>
              <a:lstStyle/>
              <a:p>
                <a:endParaRPr lang="en-US"/>
              </a:p>
            </p:txBody>
          </p:sp>
          <p:sp>
            <p:nvSpPr>
              <p:cNvPr id="607378" name="Freeform 146"/>
              <p:cNvSpPr/>
              <p:nvPr/>
            </p:nvSpPr>
            <p:spPr bwMode="auto">
              <a:xfrm>
                <a:off x="4277" y="1497"/>
                <a:ext cx="41" cy="42"/>
              </a:xfrm>
              <a:custGeom>
                <a:avLst/>
                <a:gdLst/>
                <a:ahLst/>
                <a:cxnLst>
                  <a:cxn ang="0">
                    <a:pos x="72" y="8"/>
                  </a:cxn>
                  <a:cxn ang="0">
                    <a:pos x="55" y="0"/>
                  </a:cxn>
                  <a:cxn ang="0">
                    <a:pos x="25" y="9"/>
                  </a:cxn>
                  <a:cxn ang="0">
                    <a:pos x="21" y="11"/>
                  </a:cxn>
                  <a:cxn ang="0">
                    <a:pos x="15" y="21"/>
                  </a:cxn>
                  <a:cxn ang="0">
                    <a:pos x="10" y="25"/>
                  </a:cxn>
                  <a:cxn ang="0">
                    <a:pos x="6" y="32"/>
                  </a:cxn>
                  <a:cxn ang="0">
                    <a:pos x="2" y="40"/>
                  </a:cxn>
                  <a:cxn ang="0">
                    <a:pos x="0" y="47"/>
                  </a:cxn>
                  <a:cxn ang="0">
                    <a:pos x="0" y="53"/>
                  </a:cxn>
                  <a:cxn ang="0">
                    <a:pos x="0" y="61"/>
                  </a:cxn>
                  <a:cxn ang="0">
                    <a:pos x="0" y="66"/>
                  </a:cxn>
                  <a:cxn ang="0">
                    <a:pos x="4" y="72"/>
                  </a:cxn>
                  <a:cxn ang="0">
                    <a:pos x="8" y="84"/>
                  </a:cxn>
                  <a:cxn ang="0">
                    <a:pos x="10" y="89"/>
                  </a:cxn>
                  <a:cxn ang="0">
                    <a:pos x="101" y="104"/>
                  </a:cxn>
                  <a:cxn ang="0">
                    <a:pos x="72" y="8"/>
                  </a:cxn>
                  <a:cxn ang="0">
                    <a:pos x="72" y="8"/>
                  </a:cxn>
                </a:cxnLst>
                <a:rect l="0" t="0" r="r" b="b"/>
                <a:pathLst>
                  <a:path w="101" h="104">
                    <a:moveTo>
                      <a:pt x="72" y="8"/>
                    </a:moveTo>
                    <a:lnTo>
                      <a:pt x="55" y="0"/>
                    </a:lnTo>
                    <a:lnTo>
                      <a:pt x="25" y="9"/>
                    </a:lnTo>
                    <a:lnTo>
                      <a:pt x="21" y="11"/>
                    </a:lnTo>
                    <a:lnTo>
                      <a:pt x="15" y="21"/>
                    </a:lnTo>
                    <a:lnTo>
                      <a:pt x="10" y="25"/>
                    </a:lnTo>
                    <a:lnTo>
                      <a:pt x="6" y="32"/>
                    </a:lnTo>
                    <a:lnTo>
                      <a:pt x="2" y="40"/>
                    </a:lnTo>
                    <a:lnTo>
                      <a:pt x="0" y="47"/>
                    </a:lnTo>
                    <a:lnTo>
                      <a:pt x="0" y="53"/>
                    </a:lnTo>
                    <a:lnTo>
                      <a:pt x="0" y="61"/>
                    </a:lnTo>
                    <a:lnTo>
                      <a:pt x="0" y="66"/>
                    </a:lnTo>
                    <a:lnTo>
                      <a:pt x="4" y="72"/>
                    </a:lnTo>
                    <a:lnTo>
                      <a:pt x="8" y="84"/>
                    </a:lnTo>
                    <a:lnTo>
                      <a:pt x="10" y="89"/>
                    </a:lnTo>
                    <a:lnTo>
                      <a:pt x="101" y="104"/>
                    </a:lnTo>
                    <a:lnTo>
                      <a:pt x="72" y="8"/>
                    </a:lnTo>
                    <a:lnTo>
                      <a:pt x="72" y="8"/>
                    </a:lnTo>
                    <a:close/>
                  </a:path>
                </a:pathLst>
              </a:custGeom>
              <a:solidFill>
                <a:srgbClr val="949114"/>
              </a:solidFill>
              <a:ln w="9525">
                <a:noFill/>
                <a:round/>
              </a:ln>
            </p:spPr>
            <p:txBody>
              <a:bodyPr/>
              <a:lstStyle/>
              <a:p>
                <a:endParaRPr lang="en-US"/>
              </a:p>
            </p:txBody>
          </p:sp>
          <p:sp>
            <p:nvSpPr>
              <p:cNvPr id="607379" name="Freeform 147"/>
              <p:cNvSpPr/>
              <p:nvPr/>
            </p:nvSpPr>
            <p:spPr bwMode="auto">
              <a:xfrm>
                <a:off x="4280" y="1501"/>
                <a:ext cx="285" cy="209"/>
              </a:xfrm>
              <a:custGeom>
                <a:avLst/>
                <a:gdLst/>
                <a:ahLst/>
                <a:cxnLst>
                  <a:cxn ang="0">
                    <a:pos x="15" y="84"/>
                  </a:cxn>
                  <a:cxn ang="0">
                    <a:pos x="7" y="73"/>
                  </a:cxn>
                  <a:cxn ang="0">
                    <a:pos x="0" y="56"/>
                  </a:cxn>
                  <a:cxn ang="0">
                    <a:pos x="0" y="37"/>
                  </a:cxn>
                  <a:cxn ang="0">
                    <a:pos x="9" y="16"/>
                  </a:cxn>
                  <a:cxn ang="0">
                    <a:pos x="24" y="4"/>
                  </a:cxn>
                  <a:cxn ang="0">
                    <a:pos x="44" y="0"/>
                  </a:cxn>
                  <a:cxn ang="0">
                    <a:pos x="53" y="2"/>
                  </a:cxn>
                  <a:cxn ang="0">
                    <a:pos x="70" y="8"/>
                  </a:cxn>
                  <a:cxn ang="0">
                    <a:pos x="95" y="18"/>
                  </a:cxn>
                  <a:cxn ang="0">
                    <a:pos x="129" y="31"/>
                  </a:cxn>
                  <a:cxn ang="0">
                    <a:pos x="169" y="48"/>
                  </a:cxn>
                  <a:cxn ang="0">
                    <a:pos x="217" y="69"/>
                  </a:cxn>
                  <a:cxn ang="0">
                    <a:pos x="270" y="94"/>
                  </a:cxn>
                  <a:cxn ang="0">
                    <a:pos x="327" y="124"/>
                  </a:cxn>
                  <a:cxn ang="0">
                    <a:pos x="388" y="156"/>
                  </a:cxn>
                  <a:cxn ang="0">
                    <a:pos x="448" y="191"/>
                  </a:cxn>
                  <a:cxn ang="0">
                    <a:pos x="505" y="223"/>
                  </a:cxn>
                  <a:cxn ang="0">
                    <a:pos x="561" y="255"/>
                  </a:cxn>
                  <a:cxn ang="0">
                    <a:pos x="604" y="278"/>
                  </a:cxn>
                  <a:cxn ang="0">
                    <a:pos x="640" y="301"/>
                  </a:cxn>
                  <a:cxn ang="0">
                    <a:pos x="665" y="314"/>
                  </a:cxn>
                  <a:cxn ang="0">
                    <a:pos x="673" y="320"/>
                  </a:cxn>
                  <a:cxn ang="0">
                    <a:pos x="678" y="331"/>
                  </a:cxn>
                  <a:cxn ang="0">
                    <a:pos x="684" y="343"/>
                  </a:cxn>
                  <a:cxn ang="0">
                    <a:pos x="692" y="358"/>
                  </a:cxn>
                  <a:cxn ang="0">
                    <a:pos x="696" y="373"/>
                  </a:cxn>
                  <a:cxn ang="0">
                    <a:pos x="697" y="392"/>
                  </a:cxn>
                  <a:cxn ang="0">
                    <a:pos x="697" y="409"/>
                  </a:cxn>
                  <a:cxn ang="0">
                    <a:pos x="690" y="428"/>
                  </a:cxn>
                  <a:cxn ang="0">
                    <a:pos x="675" y="442"/>
                  </a:cxn>
                  <a:cxn ang="0">
                    <a:pos x="656" y="457"/>
                  </a:cxn>
                  <a:cxn ang="0">
                    <a:pos x="637" y="472"/>
                  </a:cxn>
                  <a:cxn ang="0">
                    <a:pos x="616" y="485"/>
                  </a:cxn>
                  <a:cxn ang="0">
                    <a:pos x="597" y="497"/>
                  </a:cxn>
                  <a:cxn ang="0">
                    <a:pos x="580" y="506"/>
                  </a:cxn>
                  <a:cxn ang="0">
                    <a:pos x="566" y="514"/>
                  </a:cxn>
                  <a:cxn ang="0">
                    <a:pos x="557" y="510"/>
                  </a:cxn>
                  <a:cxn ang="0">
                    <a:pos x="547" y="506"/>
                  </a:cxn>
                  <a:cxn ang="0">
                    <a:pos x="534" y="499"/>
                  </a:cxn>
                  <a:cxn ang="0">
                    <a:pos x="515" y="489"/>
                  </a:cxn>
                  <a:cxn ang="0">
                    <a:pos x="496" y="476"/>
                  </a:cxn>
                  <a:cxn ang="0">
                    <a:pos x="471" y="462"/>
                  </a:cxn>
                  <a:cxn ang="0">
                    <a:pos x="447" y="445"/>
                  </a:cxn>
                  <a:cxn ang="0">
                    <a:pos x="414" y="421"/>
                  </a:cxn>
                  <a:cxn ang="0">
                    <a:pos x="384" y="400"/>
                  </a:cxn>
                  <a:cxn ang="0">
                    <a:pos x="350" y="373"/>
                  </a:cxn>
                  <a:cxn ang="0">
                    <a:pos x="313" y="348"/>
                  </a:cxn>
                  <a:cxn ang="0">
                    <a:pos x="277" y="318"/>
                  </a:cxn>
                  <a:cxn ang="0">
                    <a:pos x="239" y="288"/>
                  </a:cxn>
                  <a:cxn ang="0">
                    <a:pos x="203" y="257"/>
                  </a:cxn>
                  <a:cxn ang="0">
                    <a:pos x="169" y="227"/>
                  </a:cxn>
                  <a:cxn ang="0">
                    <a:pos x="133" y="194"/>
                  </a:cxn>
                  <a:cxn ang="0">
                    <a:pos x="104" y="168"/>
                  </a:cxn>
                  <a:cxn ang="0">
                    <a:pos x="78" y="143"/>
                  </a:cxn>
                  <a:cxn ang="0">
                    <a:pos x="57" y="124"/>
                  </a:cxn>
                  <a:cxn ang="0">
                    <a:pos x="40" y="109"/>
                  </a:cxn>
                  <a:cxn ang="0">
                    <a:pos x="28" y="97"/>
                  </a:cxn>
                  <a:cxn ang="0">
                    <a:pos x="17" y="88"/>
                  </a:cxn>
                </a:cxnLst>
                <a:rect l="0" t="0" r="r" b="b"/>
                <a:pathLst>
                  <a:path w="697" h="514">
                    <a:moveTo>
                      <a:pt x="17" y="88"/>
                    </a:moveTo>
                    <a:lnTo>
                      <a:pt x="15" y="84"/>
                    </a:lnTo>
                    <a:lnTo>
                      <a:pt x="11" y="80"/>
                    </a:lnTo>
                    <a:lnTo>
                      <a:pt x="7" y="73"/>
                    </a:lnTo>
                    <a:lnTo>
                      <a:pt x="4" y="67"/>
                    </a:lnTo>
                    <a:lnTo>
                      <a:pt x="0" y="56"/>
                    </a:lnTo>
                    <a:lnTo>
                      <a:pt x="0" y="48"/>
                    </a:lnTo>
                    <a:lnTo>
                      <a:pt x="0" y="37"/>
                    </a:lnTo>
                    <a:lnTo>
                      <a:pt x="4" y="27"/>
                    </a:lnTo>
                    <a:lnTo>
                      <a:pt x="9" y="16"/>
                    </a:lnTo>
                    <a:lnTo>
                      <a:pt x="17" y="10"/>
                    </a:lnTo>
                    <a:lnTo>
                      <a:pt x="24" y="4"/>
                    </a:lnTo>
                    <a:lnTo>
                      <a:pt x="32" y="2"/>
                    </a:lnTo>
                    <a:lnTo>
                      <a:pt x="44" y="0"/>
                    </a:lnTo>
                    <a:lnTo>
                      <a:pt x="49" y="2"/>
                    </a:lnTo>
                    <a:lnTo>
                      <a:pt x="53" y="2"/>
                    </a:lnTo>
                    <a:lnTo>
                      <a:pt x="61" y="4"/>
                    </a:lnTo>
                    <a:lnTo>
                      <a:pt x="70" y="8"/>
                    </a:lnTo>
                    <a:lnTo>
                      <a:pt x="80" y="12"/>
                    </a:lnTo>
                    <a:lnTo>
                      <a:pt x="95" y="18"/>
                    </a:lnTo>
                    <a:lnTo>
                      <a:pt x="108" y="23"/>
                    </a:lnTo>
                    <a:lnTo>
                      <a:pt x="129" y="31"/>
                    </a:lnTo>
                    <a:lnTo>
                      <a:pt x="146" y="38"/>
                    </a:lnTo>
                    <a:lnTo>
                      <a:pt x="169" y="48"/>
                    </a:lnTo>
                    <a:lnTo>
                      <a:pt x="190" y="57"/>
                    </a:lnTo>
                    <a:lnTo>
                      <a:pt x="217" y="69"/>
                    </a:lnTo>
                    <a:lnTo>
                      <a:pt x="241" y="80"/>
                    </a:lnTo>
                    <a:lnTo>
                      <a:pt x="270" y="94"/>
                    </a:lnTo>
                    <a:lnTo>
                      <a:pt x="296" y="109"/>
                    </a:lnTo>
                    <a:lnTo>
                      <a:pt x="327" y="124"/>
                    </a:lnTo>
                    <a:lnTo>
                      <a:pt x="357" y="141"/>
                    </a:lnTo>
                    <a:lnTo>
                      <a:pt x="388" y="156"/>
                    </a:lnTo>
                    <a:lnTo>
                      <a:pt x="418" y="173"/>
                    </a:lnTo>
                    <a:lnTo>
                      <a:pt x="448" y="191"/>
                    </a:lnTo>
                    <a:lnTo>
                      <a:pt x="477" y="206"/>
                    </a:lnTo>
                    <a:lnTo>
                      <a:pt x="505" y="223"/>
                    </a:lnTo>
                    <a:lnTo>
                      <a:pt x="532" y="238"/>
                    </a:lnTo>
                    <a:lnTo>
                      <a:pt x="561" y="255"/>
                    </a:lnTo>
                    <a:lnTo>
                      <a:pt x="583" y="267"/>
                    </a:lnTo>
                    <a:lnTo>
                      <a:pt x="604" y="278"/>
                    </a:lnTo>
                    <a:lnTo>
                      <a:pt x="625" y="291"/>
                    </a:lnTo>
                    <a:lnTo>
                      <a:pt x="640" y="301"/>
                    </a:lnTo>
                    <a:lnTo>
                      <a:pt x="654" y="307"/>
                    </a:lnTo>
                    <a:lnTo>
                      <a:pt x="665" y="314"/>
                    </a:lnTo>
                    <a:lnTo>
                      <a:pt x="671" y="318"/>
                    </a:lnTo>
                    <a:lnTo>
                      <a:pt x="673" y="320"/>
                    </a:lnTo>
                    <a:lnTo>
                      <a:pt x="675" y="324"/>
                    </a:lnTo>
                    <a:lnTo>
                      <a:pt x="678" y="331"/>
                    </a:lnTo>
                    <a:lnTo>
                      <a:pt x="680" y="335"/>
                    </a:lnTo>
                    <a:lnTo>
                      <a:pt x="684" y="343"/>
                    </a:lnTo>
                    <a:lnTo>
                      <a:pt x="688" y="348"/>
                    </a:lnTo>
                    <a:lnTo>
                      <a:pt x="692" y="358"/>
                    </a:lnTo>
                    <a:lnTo>
                      <a:pt x="694" y="365"/>
                    </a:lnTo>
                    <a:lnTo>
                      <a:pt x="696" y="373"/>
                    </a:lnTo>
                    <a:lnTo>
                      <a:pt x="697" y="383"/>
                    </a:lnTo>
                    <a:lnTo>
                      <a:pt x="697" y="392"/>
                    </a:lnTo>
                    <a:lnTo>
                      <a:pt x="697" y="400"/>
                    </a:lnTo>
                    <a:lnTo>
                      <a:pt x="697" y="409"/>
                    </a:lnTo>
                    <a:lnTo>
                      <a:pt x="694" y="419"/>
                    </a:lnTo>
                    <a:lnTo>
                      <a:pt x="690" y="428"/>
                    </a:lnTo>
                    <a:lnTo>
                      <a:pt x="682" y="434"/>
                    </a:lnTo>
                    <a:lnTo>
                      <a:pt x="675" y="442"/>
                    </a:lnTo>
                    <a:lnTo>
                      <a:pt x="665" y="449"/>
                    </a:lnTo>
                    <a:lnTo>
                      <a:pt x="656" y="457"/>
                    </a:lnTo>
                    <a:lnTo>
                      <a:pt x="646" y="464"/>
                    </a:lnTo>
                    <a:lnTo>
                      <a:pt x="637" y="472"/>
                    </a:lnTo>
                    <a:lnTo>
                      <a:pt x="625" y="478"/>
                    </a:lnTo>
                    <a:lnTo>
                      <a:pt x="616" y="485"/>
                    </a:lnTo>
                    <a:lnTo>
                      <a:pt x="604" y="491"/>
                    </a:lnTo>
                    <a:lnTo>
                      <a:pt x="597" y="497"/>
                    </a:lnTo>
                    <a:lnTo>
                      <a:pt x="587" y="500"/>
                    </a:lnTo>
                    <a:lnTo>
                      <a:pt x="580" y="506"/>
                    </a:lnTo>
                    <a:lnTo>
                      <a:pt x="568" y="512"/>
                    </a:lnTo>
                    <a:lnTo>
                      <a:pt x="566" y="514"/>
                    </a:lnTo>
                    <a:lnTo>
                      <a:pt x="564" y="514"/>
                    </a:lnTo>
                    <a:lnTo>
                      <a:pt x="557" y="510"/>
                    </a:lnTo>
                    <a:lnTo>
                      <a:pt x="551" y="508"/>
                    </a:lnTo>
                    <a:lnTo>
                      <a:pt x="547" y="506"/>
                    </a:lnTo>
                    <a:lnTo>
                      <a:pt x="540" y="500"/>
                    </a:lnTo>
                    <a:lnTo>
                      <a:pt x="534" y="499"/>
                    </a:lnTo>
                    <a:lnTo>
                      <a:pt x="524" y="493"/>
                    </a:lnTo>
                    <a:lnTo>
                      <a:pt x="515" y="489"/>
                    </a:lnTo>
                    <a:lnTo>
                      <a:pt x="505" y="481"/>
                    </a:lnTo>
                    <a:lnTo>
                      <a:pt x="496" y="476"/>
                    </a:lnTo>
                    <a:lnTo>
                      <a:pt x="483" y="468"/>
                    </a:lnTo>
                    <a:lnTo>
                      <a:pt x="471" y="462"/>
                    </a:lnTo>
                    <a:lnTo>
                      <a:pt x="460" y="453"/>
                    </a:lnTo>
                    <a:lnTo>
                      <a:pt x="447" y="445"/>
                    </a:lnTo>
                    <a:lnTo>
                      <a:pt x="431" y="432"/>
                    </a:lnTo>
                    <a:lnTo>
                      <a:pt x="414" y="421"/>
                    </a:lnTo>
                    <a:lnTo>
                      <a:pt x="399" y="409"/>
                    </a:lnTo>
                    <a:lnTo>
                      <a:pt x="384" y="400"/>
                    </a:lnTo>
                    <a:lnTo>
                      <a:pt x="367" y="386"/>
                    </a:lnTo>
                    <a:lnTo>
                      <a:pt x="350" y="373"/>
                    </a:lnTo>
                    <a:lnTo>
                      <a:pt x="331" y="360"/>
                    </a:lnTo>
                    <a:lnTo>
                      <a:pt x="313" y="348"/>
                    </a:lnTo>
                    <a:lnTo>
                      <a:pt x="294" y="331"/>
                    </a:lnTo>
                    <a:lnTo>
                      <a:pt x="277" y="318"/>
                    </a:lnTo>
                    <a:lnTo>
                      <a:pt x="258" y="303"/>
                    </a:lnTo>
                    <a:lnTo>
                      <a:pt x="239" y="288"/>
                    </a:lnTo>
                    <a:lnTo>
                      <a:pt x="220" y="272"/>
                    </a:lnTo>
                    <a:lnTo>
                      <a:pt x="203" y="257"/>
                    </a:lnTo>
                    <a:lnTo>
                      <a:pt x="186" y="242"/>
                    </a:lnTo>
                    <a:lnTo>
                      <a:pt x="169" y="227"/>
                    </a:lnTo>
                    <a:lnTo>
                      <a:pt x="148" y="210"/>
                    </a:lnTo>
                    <a:lnTo>
                      <a:pt x="133" y="194"/>
                    </a:lnTo>
                    <a:lnTo>
                      <a:pt x="118" y="179"/>
                    </a:lnTo>
                    <a:lnTo>
                      <a:pt x="104" y="168"/>
                    </a:lnTo>
                    <a:lnTo>
                      <a:pt x="89" y="154"/>
                    </a:lnTo>
                    <a:lnTo>
                      <a:pt x="78" y="143"/>
                    </a:lnTo>
                    <a:lnTo>
                      <a:pt x="66" y="132"/>
                    </a:lnTo>
                    <a:lnTo>
                      <a:pt x="57" y="124"/>
                    </a:lnTo>
                    <a:lnTo>
                      <a:pt x="47" y="114"/>
                    </a:lnTo>
                    <a:lnTo>
                      <a:pt x="40" y="109"/>
                    </a:lnTo>
                    <a:lnTo>
                      <a:pt x="32" y="101"/>
                    </a:lnTo>
                    <a:lnTo>
                      <a:pt x="28" y="97"/>
                    </a:lnTo>
                    <a:lnTo>
                      <a:pt x="19" y="88"/>
                    </a:lnTo>
                    <a:lnTo>
                      <a:pt x="17" y="88"/>
                    </a:lnTo>
                    <a:lnTo>
                      <a:pt x="17" y="88"/>
                    </a:lnTo>
                    <a:close/>
                  </a:path>
                </a:pathLst>
              </a:custGeom>
              <a:solidFill>
                <a:srgbClr val="E6FFE6"/>
              </a:solidFill>
              <a:ln w="9525">
                <a:noFill/>
                <a:round/>
              </a:ln>
            </p:spPr>
            <p:txBody>
              <a:bodyPr/>
              <a:lstStyle/>
              <a:p>
                <a:endParaRPr lang="en-US"/>
              </a:p>
            </p:txBody>
          </p:sp>
          <p:grpSp>
            <p:nvGrpSpPr>
              <p:cNvPr id="607380" name="Group 148"/>
              <p:cNvGrpSpPr/>
              <p:nvPr/>
            </p:nvGrpSpPr>
            <p:grpSpPr bwMode="auto">
              <a:xfrm>
                <a:off x="4254" y="1480"/>
                <a:ext cx="346" cy="244"/>
                <a:chOff x="4254" y="1480"/>
                <a:chExt cx="346" cy="244"/>
              </a:xfrm>
            </p:grpSpPr>
            <p:sp>
              <p:nvSpPr>
                <p:cNvPr id="607381" name="Freeform 149"/>
                <p:cNvSpPr/>
                <p:nvPr/>
              </p:nvSpPr>
              <p:spPr bwMode="auto">
                <a:xfrm>
                  <a:off x="4284" y="1508"/>
                  <a:ext cx="206" cy="183"/>
                </a:xfrm>
                <a:custGeom>
                  <a:avLst/>
                  <a:gdLst/>
                  <a:ahLst/>
                  <a:cxnLst>
                    <a:cxn ang="0">
                      <a:pos x="21" y="0"/>
                    </a:cxn>
                    <a:cxn ang="0">
                      <a:pos x="35" y="0"/>
                    </a:cxn>
                    <a:cxn ang="0">
                      <a:pos x="59" y="8"/>
                    </a:cxn>
                    <a:cxn ang="0">
                      <a:pos x="80" y="21"/>
                    </a:cxn>
                    <a:cxn ang="0">
                      <a:pos x="95" y="38"/>
                    </a:cxn>
                    <a:cxn ang="0">
                      <a:pos x="101" y="57"/>
                    </a:cxn>
                    <a:cxn ang="0">
                      <a:pos x="107" y="71"/>
                    </a:cxn>
                    <a:cxn ang="0">
                      <a:pos x="114" y="88"/>
                    </a:cxn>
                    <a:cxn ang="0">
                      <a:pos x="126" y="105"/>
                    </a:cxn>
                    <a:cxn ang="0">
                      <a:pos x="145" y="126"/>
                    </a:cxn>
                    <a:cxn ang="0">
                      <a:pos x="171" y="147"/>
                    </a:cxn>
                    <a:cxn ang="0">
                      <a:pos x="209" y="172"/>
                    </a:cxn>
                    <a:cxn ang="0">
                      <a:pos x="255" y="196"/>
                    </a:cxn>
                    <a:cxn ang="0">
                      <a:pos x="306" y="221"/>
                    </a:cxn>
                    <a:cxn ang="0">
                      <a:pos x="360" y="246"/>
                    </a:cxn>
                    <a:cxn ang="0">
                      <a:pos x="409" y="267"/>
                    </a:cxn>
                    <a:cxn ang="0">
                      <a:pos x="451" y="284"/>
                    </a:cxn>
                    <a:cxn ang="0">
                      <a:pos x="485" y="299"/>
                    </a:cxn>
                    <a:cxn ang="0">
                      <a:pos x="502" y="307"/>
                    </a:cxn>
                    <a:cxn ang="0">
                      <a:pos x="504" y="310"/>
                    </a:cxn>
                    <a:cxn ang="0">
                      <a:pos x="495" y="329"/>
                    </a:cxn>
                    <a:cxn ang="0">
                      <a:pos x="491" y="350"/>
                    </a:cxn>
                    <a:cxn ang="0">
                      <a:pos x="491" y="369"/>
                    </a:cxn>
                    <a:cxn ang="0">
                      <a:pos x="491" y="385"/>
                    </a:cxn>
                    <a:cxn ang="0">
                      <a:pos x="495" y="405"/>
                    </a:cxn>
                    <a:cxn ang="0">
                      <a:pos x="502" y="430"/>
                    </a:cxn>
                    <a:cxn ang="0">
                      <a:pos x="506" y="445"/>
                    </a:cxn>
                    <a:cxn ang="0">
                      <a:pos x="502" y="445"/>
                    </a:cxn>
                    <a:cxn ang="0">
                      <a:pos x="487" y="434"/>
                    </a:cxn>
                    <a:cxn ang="0">
                      <a:pos x="470" y="423"/>
                    </a:cxn>
                    <a:cxn ang="0">
                      <a:pos x="449" y="409"/>
                    </a:cxn>
                    <a:cxn ang="0">
                      <a:pos x="424" y="392"/>
                    </a:cxn>
                    <a:cxn ang="0">
                      <a:pos x="396" y="371"/>
                    </a:cxn>
                    <a:cxn ang="0">
                      <a:pos x="365" y="348"/>
                    </a:cxn>
                    <a:cxn ang="0">
                      <a:pos x="335" y="324"/>
                    </a:cxn>
                    <a:cxn ang="0">
                      <a:pos x="301" y="295"/>
                    </a:cxn>
                    <a:cxn ang="0">
                      <a:pos x="266" y="269"/>
                    </a:cxn>
                    <a:cxn ang="0">
                      <a:pos x="232" y="240"/>
                    </a:cxn>
                    <a:cxn ang="0">
                      <a:pos x="200" y="210"/>
                    </a:cxn>
                    <a:cxn ang="0">
                      <a:pos x="168" y="181"/>
                    </a:cxn>
                    <a:cxn ang="0">
                      <a:pos x="137" y="154"/>
                    </a:cxn>
                    <a:cxn ang="0">
                      <a:pos x="109" y="130"/>
                    </a:cxn>
                    <a:cxn ang="0">
                      <a:pos x="82" y="107"/>
                    </a:cxn>
                    <a:cxn ang="0">
                      <a:pos x="59" y="88"/>
                    </a:cxn>
                    <a:cxn ang="0">
                      <a:pos x="42" y="73"/>
                    </a:cxn>
                    <a:cxn ang="0">
                      <a:pos x="27" y="57"/>
                    </a:cxn>
                    <a:cxn ang="0">
                      <a:pos x="14" y="44"/>
                    </a:cxn>
                    <a:cxn ang="0">
                      <a:pos x="4" y="33"/>
                    </a:cxn>
                    <a:cxn ang="0">
                      <a:pos x="8" y="16"/>
                    </a:cxn>
                    <a:cxn ang="0">
                      <a:pos x="19" y="0"/>
                    </a:cxn>
                  </a:cxnLst>
                  <a:rect l="0" t="0" r="r" b="b"/>
                  <a:pathLst>
                    <a:path w="506" h="447">
                      <a:moveTo>
                        <a:pt x="19" y="0"/>
                      </a:moveTo>
                      <a:lnTo>
                        <a:pt x="21" y="0"/>
                      </a:lnTo>
                      <a:lnTo>
                        <a:pt x="27" y="0"/>
                      </a:lnTo>
                      <a:lnTo>
                        <a:pt x="35" y="0"/>
                      </a:lnTo>
                      <a:lnTo>
                        <a:pt x="48" y="4"/>
                      </a:lnTo>
                      <a:lnTo>
                        <a:pt x="59" y="8"/>
                      </a:lnTo>
                      <a:lnTo>
                        <a:pt x="71" y="14"/>
                      </a:lnTo>
                      <a:lnTo>
                        <a:pt x="80" y="21"/>
                      </a:lnTo>
                      <a:lnTo>
                        <a:pt x="92" y="29"/>
                      </a:lnTo>
                      <a:lnTo>
                        <a:pt x="95" y="38"/>
                      </a:lnTo>
                      <a:lnTo>
                        <a:pt x="99" y="50"/>
                      </a:lnTo>
                      <a:lnTo>
                        <a:pt x="101" y="57"/>
                      </a:lnTo>
                      <a:lnTo>
                        <a:pt x="103" y="63"/>
                      </a:lnTo>
                      <a:lnTo>
                        <a:pt x="107" y="71"/>
                      </a:lnTo>
                      <a:lnTo>
                        <a:pt x="111" y="80"/>
                      </a:lnTo>
                      <a:lnTo>
                        <a:pt x="114" y="88"/>
                      </a:lnTo>
                      <a:lnTo>
                        <a:pt x="120" y="95"/>
                      </a:lnTo>
                      <a:lnTo>
                        <a:pt x="126" y="105"/>
                      </a:lnTo>
                      <a:lnTo>
                        <a:pt x="135" y="116"/>
                      </a:lnTo>
                      <a:lnTo>
                        <a:pt x="145" y="126"/>
                      </a:lnTo>
                      <a:lnTo>
                        <a:pt x="158" y="135"/>
                      </a:lnTo>
                      <a:lnTo>
                        <a:pt x="171" y="147"/>
                      </a:lnTo>
                      <a:lnTo>
                        <a:pt x="192" y="160"/>
                      </a:lnTo>
                      <a:lnTo>
                        <a:pt x="209" y="172"/>
                      </a:lnTo>
                      <a:lnTo>
                        <a:pt x="232" y="183"/>
                      </a:lnTo>
                      <a:lnTo>
                        <a:pt x="255" y="196"/>
                      </a:lnTo>
                      <a:lnTo>
                        <a:pt x="282" y="210"/>
                      </a:lnTo>
                      <a:lnTo>
                        <a:pt x="306" y="221"/>
                      </a:lnTo>
                      <a:lnTo>
                        <a:pt x="333" y="234"/>
                      </a:lnTo>
                      <a:lnTo>
                        <a:pt x="360" y="246"/>
                      </a:lnTo>
                      <a:lnTo>
                        <a:pt x="386" y="257"/>
                      </a:lnTo>
                      <a:lnTo>
                        <a:pt x="409" y="267"/>
                      </a:lnTo>
                      <a:lnTo>
                        <a:pt x="432" y="276"/>
                      </a:lnTo>
                      <a:lnTo>
                        <a:pt x="451" y="284"/>
                      </a:lnTo>
                      <a:lnTo>
                        <a:pt x="470" y="293"/>
                      </a:lnTo>
                      <a:lnTo>
                        <a:pt x="485" y="299"/>
                      </a:lnTo>
                      <a:lnTo>
                        <a:pt x="496" y="305"/>
                      </a:lnTo>
                      <a:lnTo>
                        <a:pt x="502" y="307"/>
                      </a:lnTo>
                      <a:lnTo>
                        <a:pt x="506" y="308"/>
                      </a:lnTo>
                      <a:lnTo>
                        <a:pt x="504" y="310"/>
                      </a:lnTo>
                      <a:lnTo>
                        <a:pt x="498" y="322"/>
                      </a:lnTo>
                      <a:lnTo>
                        <a:pt x="495" y="329"/>
                      </a:lnTo>
                      <a:lnTo>
                        <a:pt x="493" y="341"/>
                      </a:lnTo>
                      <a:lnTo>
                        <a:pt x="491" y="350"/>
                      </a:lnTo>
                      <a:lnTo>
                        <a:pt x="491" y="365"/>
                      </a:lnTo>
                      <a:lnTo>
                        <a:pt x="491" y="369"/>
                      </a:lnTo>
                      <a:lnTo>
                        <a:pt x="491" y="377"/>
                      </a:lnTo>
                      <a:lnTo>
                        <a:pt x="491" y="385"/>
                      </a:lnTo>
                      <a:lnTo>
                        <a:pt x="493" y="392"/>
                      </a:lnTo>
                      <a:lnTo>
                        <a:pt x="495" y="405"/>
                      </a:lnTo>
                      <a:lnTo>
                        <a:pt x="498" y="419"/>
                      </a:lnTo>
                      <a:lnTo>
                        <a:pt x="502" y="430"/>
                      </a:lnTo>
                      <a:lnTo>
                        <a:pt x="504" y="438"/>
                      </a:lnTo>
                      <a:lnTo>
                        <a:pt x="506" y="445"/>
                      </a:lnTo>
                      <a:lnTo>
                        <a:pt x="506" y="447"/>
                      </a:lnTo>
                      <a:lnTo>
                        <a:pt x="502" y="445"/>
                      </a:lnTo>
                      <a:lnTo>
                        <a:pt x="495" y="440"/>
                      </a:lnTo>
                      <a:lnTo>
                        <a:pt x="487" y="434"/>
                      </a:lnTo>
                      <a:lnTo>
                        <a:pt x="477" y="430"/>
                      </a:lnTo>
                      <a:lnTo>
                        <a:pt x="470" y="423"/>
                      </a:lnTo>
                      <a:lnTo>
                        <a:pt x="460" y="417"/>
                      </a:lnTo>
                      <a:lnTo>
                        <a:pt x="449" y="409"/>
                      </a:lnTo>
                      <a:lnTo>
                        <a:pt x="438" y="402"/>
                      </a:lnTo>
                      <a:lnTo>
                        <a:pt x="424" y="392"/>
                      </a:lnTo>
                      <a:lnTo>
                        <a:pt x="411" y="383"/>
                      </a:lnTo>
                      <a:lnTo>
                        <a:pt x="396" y="371"/>
                      </a:lnTo>
                      <a:lnTo>
                        <a:pt x="382" y="360"/>
                      </a:lnTo>
                      <a:lnTo>
                        <a:pt x="365" y="348"/>
                      </a:lnTo>
                      <a:lnTo>
                        <a:pt x="352" y="337"/>
                      </a:lnTo>
                      <a:lnTo>
                        <a:pt x="335" y="324"/>
                      </a:lnTo>
                      <a:lnTo>
                        <a:pt x="318" y="310"/>
                      </a:lnTo>
                      <a:lnTo>
                        <a:pt x="301" y="295"/>
                      </a:lnTo>
                      <a:lnTo>
                        <a:pt x="285" y="284"/>
                      </a:lnTo>
                      <a:lnTo>
                        <a:pt x="266" y="269"/>
                      </a:lnTo>
                      <a:lnTo>
                        <a:pt x="251" y="253"/>
                      </a:lnTo>
                      <a:lnTo>
                        <a:pt x="232" y="240"/>
                      </a:lnTo>
                      <a:lnTo>
                        <a:pt x="217" y="225"/>
                      </a:lnTo>
                      <a:lnTo>
                        <a:pt x="200" y="210"/>
                      </a:lnTo>
                      <a:lnTo>
                        <a:pt x="185" y="194"/>
                      </a:lnTo>
                      <a:lnTo>
                        <a:pt x="168" y="181"/>
                      </a:lnTo>
                      <a:lnTo>
                        <a:pt x="152" y="168"/>
                      </a:lnTo>
                      <a:lnTo>
                        <a:pt x="137" y="154"/>
                      </a:lnTo>
                      <a:lnTo>
                        <a:pt x="122" y="141"/>
                      </a:lnTo>
                      <a:lnTo>
                        <a:pt x="109" y="130"/>
                      </a:lnTo>
                      <a:lnTo>
                        <a:pt x="95" y="118"/>
                      </a:lnTo>
                      <a:lnTo>
                        <a:pt x="82" y="107"/>
                      </a:lnTo>
                      <a:lnTo>
                        <a:pt x="71" y="97"/>
                      </a:lnTo>
                      <a:lnTo>
                        <a:pt x="59" y="88"/>
                      </a:lnTo>
                      <a:lnTo>
                        <a:pt x="52" y="80"/>
                      </a:lnTo>
                      <a:lnTo>
                        <a:pt x="42" y="73"/>
                      </a:lnTo>
                      <a:lnTo>
                        <a:pt x="35" y="65"/>
                      </a:lnTo>
                      <a:lnTo>
                        <a:pt x="27" y="57"/>
                      </a:lnTo>
                      <a:lnTo>
                        <a:pt x="23" y="54"/>
                      </a:lnTo>
                      <a:lnTo>
                        <a:pt x="14" y="44"/>
                      </a:lnTo>
                      <a:lnTo>
                        <a:pt x="8" y="37"/>
                      </a:lnTo>
                      <a:lnTo>
                        <a:pt x="4" y="33"/>
                      </a:lnTo>
                      <a:lnTo>
                        <a:pt x="0" y="25"/>
                      </a:lnTo>
                      <a:lnTo>
                        <a:pt x="8" y="16"/>
                      </a:lnTo>
                      <a:lnTo>
                        <a:pt x="15" y="4"/>
                      </a:lnTo>
                      <a:lnTo>
                        <a:pt x="19" y="0"/>
                      </a:lnTo>
                      <a:lnTo>
                        <a:pt x="19" y="0"/>
                      </a:lnTo>
                      <a:close/>
                    </a:path>
                  </a:pathLst>
                </a:custGeom>
                <a:solidFill>
                  <a:srgbClr val="D4EBD4"/>
                </a:solidFill>
                <a:ln w="9525">
                  <a:noFill/>
                  <a:round/>
                </a:ln>
              </p:spPr>
              <p:txBody>
                <a:bodyPr/>
                <a:lstStyle/>
                <a:p>
                  <a:endParaRPr lang="en-US"/>
                </a:p>
              </p:txBody>
            </p:sp>
            <p:sp>
              <p:nvSpPr>
                <p:cNvPr id="607382" name="Freeform 150"/>
                <p:cNvSpPr/>
                <p:nvPr/>
              </p:nvSpPr>
              <p:spPr bwMode="auto">
                <a:xfrm>
                  <a:off x="4499" y="1635"/>
                  <a:ext cx="78" cy="75"/>
                </a:xfrm>
                <a:custGeom>
                  <a:avLst/>
                  <a:gdLst/>
                  <a:ahLst/>
                  <a:cxnLst>
                    <a:cxn ang="0">
                      <a:pos x="158" y="17"/>
                    </a:cxn>
                    <a:cxn ang="0">
                      <a:pos x="141" y="12"/>
                    </a:cxn>
                    <a:cxn ang="0">
                      <a:pos x="127" y="6"/>
                    </a:cxn>
                    <a:cxn ang="0">
                      <a:pos x="112" y="2"/>
                    </a:cxn>
                    <a:cxn ang="0">
                      <a:pos x="93" y="0"/>
                    </a:cxn>
                    <a:cxn ang="0">
                      <a:pos x="76" y="0"/>
                    </a:cxn>
                    <a:cxn ang="0">
                      <a:pos x="59" y="2"/>
                    </a:cxn>
                    <a:cxn ang="0">
                      <a:pos x="44" y="8"/>
                    </a:cxn>
                    <a:cxn ang="0">
                      <a:pos x="30" y="17"/>
                    </a:cxn>
                    <a:cxn ang="0">
                      <a:pos x="21" y="31"/>
                    </a:cxn>
                    <a:cxn ang="0">
                      <a:pos x="15" y="46"/>
                    </a:cxn>
                    <a:cxn ang="0">
                      <a:pos x="7" y="63"/>
                    </a:cxn>
                    <a:cxn ang="0">
                      <a:pos x="4" y="80"/>
                    </a:cxn>
                    <a:cxn ang="0">
                      <a:pos x="2" y="95"/>
                    </a:cxn>
                    <a:cxn ang="0">
                      <a:pos x="2" y="113"/>
                    </a:cxn>
                    <a:cxn ang="0">
                      <a:pos x="0" y="132"/>
                    </a:cxn>
                    <a:cxn ang="0">
                      <a:pos x="0" y="147"/>
                    </a:cxn>
                    <a:cxn ang="0">
                      <a:pos x="11" y="164"/>
                    </a:cxn>
                    <a:cxn ang="0">
                      <a:pos x="32" y="175"/>
                    </a:cxn>
                    <a:cxn ang="0">
                      <a:pos x="51" y="183"/>
                    </a:cxn>
                    <a:cxn ang="0">
                      <a:pos x="93" y="175"/>
                    </a:cxn>
                    <a:cxn ang="0">
                      <a:pos x="99" y="173"/>
                    </a:cxn>
                    <a:cxn ang="0">
                      <a:pos x="116" y="173"/>
                    </a:cxn>
                    <a:cxn ang="0">
                      <a:pos x="137" y="170"/>
                    </a:cxn>
                    <a:cxn ang="0">
                      <a:pos x="158" y="162"/>
                    </a:cxn>
                    <a:cxn ang="0">
                      <a:pos x="173" y="145"/>
                    </a:cxn>
                    <a:cxn ang="0">
                      <a:pos x="184" y="124"/>
                    </a:cxn>
                    <a:cxn ang="0">
                      <a:pos x="188" y="101"/>
                    </a:cxn>
                    <a:cxn ang="0">
                      <a:pos x="190" y="84"/>
                    </a:cxn>
                    <a:cxn ang="0">
                      <a:pos x="182" y="69"/>
                    </a:cxn>
                    <a:cxn ang="0">
                      <a:pos x="179" y="61"/>
                    </a:cxn>
                    <a:cxn ang="0">
                      <a:pos x="161" y="19"/>
                    </a:cxn>
                  </a:cxnLst>
                  <a:rect l="0" t="0" r="r" b="b"/>
                  <a:pathLst>
                    <a:path w="190" h="185">
                      <a:moveTo>
                        <a:pt x="161" y="19"/>
                      </a:moveTo>
                      <a:lnTo>
                        <a:pt x="158" y="17"/>
                      </a:lnTo>
                      <a:lnTo>
                        <a:pt x="148" y="14"/>
                      </a:lnTo>
                      <a:lnTo>
                        <a:pt x="141" y="12"/>
                      </a:lnTo>
                      <a:lnTo>
                        <a:pt x="135" y="10"/>
                      </a:lnTo>
                      <a:lnTo>
                        <a:pt x="127" y="6"/>
                      </a:lnTo>
                      <a:lnTo>
                        <a:pt x="120" y="6"/>
                      </a:lnTo>
                      <a:lnTo>
                        <a:pt x="112" y="2"/>
                      </a:lnTo>
                      <a:lnTo>
                        <a:pt x="103" y="2"/>
                      </a:lnTo>
                      <a:lnTo>
                        <a:pt x="93" y="0"/>
                      </a:lnTo>
                      <a:lnTo>
                        <a:pt x="85" y="0"/>
                      </a:lnTo>
                      <a:lnTo>
                        <a:pt x="76" y="0"/>
                      </a:lnTo>
                      <a:lnTo>
                        <a:pt x="66" y="2"/>
                      </a:lnTo>
                      <a:lnTo>
                        <a:pt x="59" y="2"/>
                      </a:lnTo>
                      <a:lnTo>
                        <a:pt x="51" y="6"/>
                      </a:lnTo>
                      <a:lnTo>
                        <a:pt x="44" y="8"/>
                      </a:lnTo>
                      <a:lnTo>
                        <a:pt x="36" y="14"/>
                      </a:lnTo>
                      <a:lnTo>
                        <a:pt x="30" y="17"/>
                      </a:lnTo>
                      <a:lnTo>
                        <a:pt x="26" y="25"/>
                      </a:lnTo>
                      <a:lnTo>
                        <a:pt x="21" y="31"/>
                      </a:lnTo>
                      <a:lnTo>
                        <a:pt x="17" y="38"/>
                      </a:lnTo>
                      <a:lnTo>
                        <a:pt x="15" y="46"/>
                      </a:lnTo>
                      <a:lnTo>
                        <a:pt x="11" y="55"/>
                      </a:lnTo>
                      <a:lnTo>
                        <a:pt x="7" y="63"/>
                      </a:lnTo>
                      <a:lnTo>
                        <a:pt x="7" y="71"/>
                      </a:lnTo>
                      <a:lnTo>
                        <a:pt x="4" y="80"/>
                      </a:lnTo>
                      <a:lnTo>
                        <a:pt x="4" y="88"/>
                      </a:lnTo>
                      <a:lnTo>
                        <a:pt x="2" y="95"/>
                      </a:lnTo>
                      <a:lnTo>
                        <a:pt x="2" y="105"/>
                      </a:lnTo>
                      <a:lnTo>
                        <a:pt x="2" y="113"/>
                      </a:lnTo>
                      <a:lnTo>
                        <a:pt x="2" y="120"/>
                      </a:lnTo>
                      <a:lnTo>
                        <a:pt x="0" y="132"/>
                      </a:lnTo>
                      <a:lnTo>
                        <a:pt x="0" y="141"/>
                      </a:lnTo>
                      <a:lnTo>
                        <a:pt x="0" y="147"/>
                      </a:lnTo>
                      <a:lnTo>
                        <a:pt x="4" y="154"/>
                      </a:lnTo>
                      <a:lnTo>
                        <a:pt x="11" y="164"/>
                      </a:lnTo>
                      <a:lnTo>
                        <a:pt x="21" y="170"/>
                      </a:lnTo>
                      <a:lnTo>
                        <a:pt x="32" y="175"/>
                      </a:lnTo>
                      <a:lnTo>
                        <a:pt x="44" y="181"/>
                      </a:lnTo>
                      <a:lnTo>
                        <a:pt x="51" y="183"/>
                      </a:lnTo>
                      <a:lnTo>
                        <a:pt x="55" y="185"/>
                      </a:lnTo>
                      <a:lnTo>
                        <a:pt x="93" y="175"/>
                      </a:lnTo>
                      <a:lnTo>
                        <a:pt x="93" y="173"/>
                      </a:lnTo>
                      <a:lnTo>
                        <a:pt x="99" y="173"/>
                      </a:lnTo>
                      <a:lnTo>
                        <a:pt x="104" y="173"/>
                      </a:lnTo>
                      <a:lnTo>
                        <a:pt x="116" y="173"/>
                      </a:lnTo>
                      <a:lnTo>
                        <a:pt x="125" y="171"/>
                      </a:lnTo>
                      <a:lnTo>
                        <a:pt x="137" y="170"/>
                      </a:lnTo>
                      <a:lnTo>
                        <a:pt x="146" y="166"/>
                      </a:lnTo>
                      <a:lnTo>
                        <a:pt x="158" y="162"/>
                      </a:lnTo>
                      <a:lnTo>
                        <a:pt x="165" y="152"/>
                      </a:lnTo>
                      <a:lnTo>
                        <a:pt x="173" y="145"/>
                      </a:lnTo>
                      <a:lnTo>
                        <a:pt x="179" y="135"/>
                      </a:lnTo>
                      <a:lnTo>
                        <a:pt x="184" y="124"/>
                      </a:lnTo>
                      <a:lnTo>
                        <a:pt x="186" y="113"/>
                      </a:lnTo>
                      <a:lnTo>
                        <a:pt x="188" y="101"/>
                      </a:lnTo>
                      <a:lnTo>
                        <a:pt x="188" y="92"/>
                      </a:lnTo>
                      <a:lnTo>
                        <a:pt x="190" y="84"/>
                      </a:lnTo>
                      <a:lnTo>
                        <a:pt x="184" y="75"/>
                      </a:lnTo>
                      <a:lnTo>
                        <a:pt x="182" y="69"/>
                      </a:lnTo>
                      <a:lnTo>
                        <a:pt x="180" y="63"/>
                      </a:lnTo>
                      <a:lnTo>
                        <a:pt x="179" y="61"/>
                      </a:lnTo>
                      <a:lnTo>
                        <a:pt x="173" y="55"/>
                      </a:lnTo>
                      <a:lnTo>
                        <a:pt x="161" y="19"/>
                      </a:lnTo>
                      <a:lnTo>
                        <a:pt x="161" y="19"/>
                      </a:lnTo>
                      <a:close/>
                    </a:path>
                  </a:pathLst>
                </a:custGeom>
                <a:solidFill>
                  <a:srgbClr val="949114"/>
                </a:solidFill>
                <a:ln w="9525">
                  <a:noFill/>
                  <a:round/>
                </a:ln>
              </p:spPr>
              <p:txBody>
                <a:bodyPr/>
                <a:lstStyle/>
                <a:p>
                  <a:endParaRPr lang="en-US"/>
                </a:p>
              </p:txBody>
            </p:sp>
            <p:sp>
              <p:nvSpPr>
                <p:cNvPr id="607383" name="Freeform 151"/>
                <p:cNvSpPr/>
                <p:nvPr/>
              </p:nvSpPr>
              <p:spPr bwMode="auto">
                <a:xfrm>
                  <a:off x="4522" y="1657"/>
                  <a:ext cx="45" cy="48"/>
                </a:xfrm>
                <a:custGeom>
                  <a:avLst/>
                  <a:gdLst/>
                  <a:ahLst/>
                  <a:cxnLst>
                    <a:cxn ang="0">
                      <a:pos x="103" y="26"/>
                    </a:cxn>
                    <a:cxn ang="0">
                      <a:pos x="99" y="22"/>
                    </a:cxn>
                    <a:cxn ang="0">
                      <a:pos x="89" y="17"/>
                    </a:cxn>
                    <a:cxn ang="0">
                      <a:pos x="78" y="7"/>
                    </a:cxn>
                    <a:cxn ang="0">
                      <a:pos x="67" y="1"/>
                    </a:cxn>
                    <a:cxn ang="0">
                      <a:pos x="59" y="0"/>
                    </a:cxn>
                    <a:cxn ang="0">
                      <a:pos x="51" y="1"/>
                    </a:cxn>
                    <a:cxn ang="0">
                      <a:pos x="44" y="1"/>
                    </a:cxn>
                    <a:cxn ang="0">
                      <a:pos x="38" y="5"/>
                    </a:cxn>
                    <a:cxn ang="0">
                      <a:pos x="25" y="13"/>
                    </a:cxn>
                    <a:cxn ang="0">
                      <a:pos x="17" y="24"/>
                    </a:cxn>
                    <a:cxn ang="0">
                      <a:pos x="11" y="30"/>
                    </a:cxn>
                    <a:cxn ang="0">
                      <a:pos x="8" y="38"/>
                    </a:cxn>
                    <a:cxn ang="0">
                      <a:pos x="6" y="45"/>
                    </a:cxn>
                    <a:cxn ang="0">
                      <a:pos x="4" y="53"/>
                    </a:cxn>
                    <a:cxn ang="0">
                      <a:pos x="0" y="62"/>
                    </a:cxn>
                    <a:cxn ang="0">
                      <a:pos x="0" y="70"/>
                    </a:cxn>
                    <a:cxn ang="0">
                      <a:pos x="0" y="78"/>
                    </a:cxn>
                    <a:cxn ang="0">
                      <a:pos x="6" y="85"/>
                    </a:cxn>
                    <a:cxn ang="0">
                      <a:pos x="13" y="98"/>
                    </a:cxn>
                    <a:cxn ang="0">
                      <a:pos x="25" y="108"/>
                    </a:cxn>
                    <a:cxn ang="0">
                      <a:pos x="36" y="114"/>
                    </a:cxn>
                    <a:cxn ang="0">
                      <a:pos x="49" y="117"/>
                    </a:cxn>
                    <a:cxn ang="0">
                      <a:pos x="61" y="117"/>
                    </a:cxn>
                    <a:cxn ang="0">
                      <a:pos x="70" y="116"/>
                    </a:cxn>
                    <a:cxn ang="0">
                      <a:pos x="80" y="110"/>
                    </a:cxn>
                    <a:cxn ang="0">
                      <a:pos x="89" y="102"/>
                    </a:cxn>
                    <a:cxn ang="0">
                      <a:pos x="95" y="89"/>
                    </a:cxn>
                    <a:cxn ang="0">
                      <a:pos x="103" y="79"/>
                    </a:cxn>
                    <a:cxn ang="0">
                      <a:pos x="106" y="68"/>
                    </a:cxn>
                    <a:cxn ang="0">
                      <a:pos x="110" y="57"/>
                    </a:cxn>
                    <a:cxn ang="0">
                      <a:pos x="106" y="45"/>
                    </a:cxn>
                    <a:cxn ang="0">
                      <a:pos x="106" y="36"/>
                    </a:cxn>
                    <a:cxn ang="0">
                      <a:pos x="103" y="30"/>
                    </a:cxn>
                    <a:cxn ang="0">
                      <a:pos x="103" y="26"/>
                    </a:cxn>
                    <a:cxn ang="0">
                      <a:pos x="103" y="26"/>
                    </a:cxn>
                  </a:cxnLst>
                  <a:rect l="0" t="0" r="r" b="b"/>
                  <a:pathLst>
                    <a:path w="110" h="117">
                      <a:moveTo>
                        <a:pt x="103" y="26"/>
                      </a:moveTo>
                      <a:lnTo>
                        <a:pt x="99" y="22"/>
                      </a:lnTo>
                      <a:lnTo>
                        <a:pt x="89" y="17"/>
                      </a:lnTo>
                      <a:lnTo>
                        <a:pt x="78" y="7"/>
                      </a:lnTo>
                      <a:lnTo>
                        <a:pt x="67" y="1"/>
                      </a:lnTo>
                      <a:lnTo>
                        <a:pt x="59" y="0"/>
                      </a:lnTo>
                      <a:lnTo>
                        <a:pt x="51" y="1"/>
                      </a:lnTo>
                      <a:lnTo>
                        <a:pt x="44" y="1"/>
                      </a:lnTo>
                      <a:lnTo>
                        <a:pt x="38" y="5"/>
                      </a:lnTo>
                      <a:lnTo>
                        <a:pt x="25" y="13"/>
                      </a:lnTo>
                      <a:lnTo>
                        <a:pt x="17" y="24"/>
                      </a:lnTo>
                      <a:lnTo>
                        <a:pt x="11" y="30"/>
                      </a:lnTo>
                      <a:lnTo>
                        <a:pt x="8" y="38"/>
                      </a:lnTo>
                      <a:lnTo>
                        <a:pt x="6" y="45"/>
                      </a:lnTo>
                      <a:lnTo>
                        <a:pt x="4" y="53"/>
                      </a:lnTo>
                      <a:lnTo>
                        <a:pt x="0" y="62"/>
                      </a:lnTo>
                      <a:lnTo>
                        <a:pt x="0" y="70"/>
                      </a:lnTo>
                      <a:lnTo>
                        <a:pt x="0" y="78"/>
                      </a:lnTo>
                      <a:lnTo>
                        <a:pt x="6" y="85"/>
                      </a:lnTo>
                      <a:lnTo>
                        <a:pt x="13" y="98"/>
                      </a:lnTo>
                      <a:lnTo>
                        <a:pt x="25" y="108"/>
                      </a:lnTo>
                      <a:lnTo>
                        <a:pt x="36" y="114"/>
                      </a:lnTo>
                      <a:lnTo>
                        <a:pt x="49" y="117"/>
                      </a:lnTo>
                      <a:lnTo>
                        <a:pt x="61" y="117"/>
                      </a:lnTo>
                      <a:lnTo>
                        <a:pt x="70" y="116"/>
                      </a:lnTo>
                      <a:lnTo>
                        <a:pt x="80" y="110"/>
                      </a:lnTo>
                      <a:lnTo>
                        <a:pt x="89" y="102"/>
                      </a:lnTo>
                      <a:lnTo>
                        <a:pt x="95" y="89"/>
                      </a:lnTo>
                      <a:lnTo>
                        <a:pt x="103" y="79"/>
                      </a:lnTo>
                      <a:lnTo>
                        <a:pt x="106" y="68"/>
                      </a:lnTo>
                      <a:lnTo>
                        <a:pt x="110" y="57"/>
                      </a:lnTo>
                      <a:lnTo>
                        <a:pt x="106" y="45"/>
                      </a:lnTo>
                      <a:lnTo>
                        <a:pt x="106" y="36"/>
                      </a:lnTo>
                      <a:lnTo>
                        <a:pt x="103" y="30"/>
                      </a:lnTo>
                      <a:lnTo>
                        <a:pt x="103" y="26"/>
                      </a:lnTo>
                      <a:lnTo>
                        <a:pt x="103" y="26"/>
                      </a:lnTo>
                      <a:close/>
                    </a:path>
                  </a:pathLst>
                </a:custGeom>
                <a:solidFill>
                  <a:srgbClr val="D1D142"/>
                </a:solidFill>
                <a:ln w="9525">
                  <a:noFill/>
                  <a:round/>
                </a:ln>
              </p:spPr>
              <p:txBody>
                <a:bodyPr/>
                <a:lstStyle/>
                <a:p>
                  <a:endParaRPr lang="en-US"/>
                </a:p>
              </p:txBody>
            </p:sp>
            <p:sp>
              <p:nvSpPr>
                <p:cNvPr id="607384" name="Freeform 152"/>
                <p:cNvSpPr/>
                <p:nvPr/>
              </p:nvSpPr>
              <p:spPr bwMode="auto">
                <a:xfrm>
                  <a:off x="4504" y="1640"/>
                  <a:ext cx="60" cy="68"/>
                </a:xfrm>
                <a:custGeom>
                  <a:avLst/>
                  <a:gdLst/>
                  <a:ahLst/>
                  <a:cxnLst>
                    <a:cxn ang="0">
                      <a:pos x="147" y="15"/>
                    </a:cxn>
                    <a:cxn ang="0">
                      <a:pos x="145" y="13"/>
                    </a:cxn>
                    <a:cxn ang="0">
                      <a:pos x="137" y="11"/>
                    </a:cxn>
                    <a:cxn ang="0">
                      <a:pos x="130" y="7"/>
                    </a:cxn>
                    <a:cxn ang="0">
                      <a:pos x="118" y="5"/>
                    </a:cxn>
                    <a:cxn ang="0">
                      <a:pos x="105" y="2"/>
                    </a:cxn>
                    <a:cxn ang="0">
                      <a:pos x="93" y="0"/>
                    </a:cxn>
                    <a:cxn ang="0">
                      <a:pos x="78" y="0"/>
                    </a:cxn>
                    <a:cxn ang="0">
                      <a:pos x="67" y="2"/>
                    </a:cxn>
                    <a:cxn ang="0">
                      <a:pos x="55" y="5"/>
                    </a:cxn>
                    <a:cxn ang="0">
                      <a:pos x="44" y="13"/>
                    </a:cxn>
                    <a:cxn ang="0">
                      <a:pos x="36" y="21"/>
                    </a:cxn>
                    <a:cxn ang="0">
                      <a:pos x="29" y="32"/>
                    </a:cxn>
                    <a:cxn ang="0">
                      <a:pos x="21" y="42"/>
                    </a:cxn>
                    <a:cxn ang="0">
                      <a:pos x="17" y="53"/>
                    </a:cxn>
                    <a:cxn ang="0">
                      <a:pos x="14" y="63"/>
                    </a:cxn>
                    <a:cxn ang="0">
                      <a:pos x="10" y="76"/>
                    </a:cxn>
                    <a:cxn ang="0">
                      <a:pos x="6" y="83"/>
                    </a:cxn>
                    <a:cxn ang="0">
                      <a:pos x="4" y="93"/>
                    </a:cxn>
                    <a:cxn ang="0">
                      <a:pos x="2" y="101"/>
                    </a:cxn>
                    <a:cxn ang="0">
                      <a:pos x="2" y="110"/>
                    </a:cxn>
                    <a:cxn ang="0">
                      <a:pos x="0" y="116"/>
                    </a:cxn>
                    <a:cxn ang="0">
                      <a:pos x="2" y="123"/>
                    </a:cxn>
                    <a:cxn ang="0">
                      <a:pos x="4" y="131"/>
                    </a:cxn>
                    <a:cxn ang="0">
                      <a:pos x="10" y="139"/>
                    </a:cxn>
                    <a:cxn ang="0">
                      <a:pos x="17" y="150"/>
                    </a:cxn>
                    <a:cxn ang="0">
                      <a:pos x="25" y="159"/>
                    </a:cxn>
                    <a:cxn ang="0">
                      <a:pos x="29" y="167"/>
                    </a:cxn>
                    <a:cxn ang="0">
                      <a:pos x="33" y="169"/>
                    </a:cxn>
                    <a:cxn ang="0">
                      <a:pos x="67" y="169"/>
                    </a:cxn>
                    <a:cxn ang="0">
                      <a:pos x="65" y="167"/>
                    </a:cxn>
                    <a:cxn ang="0">
                      <a:pos x="59" y="163"/>
                    </a:cxn>
                    <a:cxn ang="0">
                      <a:pos x="52" y="156"/>
                    </a:cxn>
                    <a:cxn ang="0">
                      <a:pos x="44" y="148"/>
                    </a:cxn>
                    <a:cxn ang="0">
                      <a:pos x="36" y="139"/>
                    </a:cxn>
                    <a:cxn ang="0">
                      <a:pos x="29" y="127"/>
                    </a:cxn>
                    <a:cxn ang="0">
                      <a:pos x="25" y="116"/>
                    </a:cxn>
                    <a:cxn ang="0">
                      <a:pos x="23" y="104"/>
                    </a:cxn>
                    <a:cxn ang="0">
                      <a:pos x="21" y="91"/>
                    </a:cxn>
                    <a:cxn ang="0">
                      <a:pos x="25" y="78"/>
                    </a:cxn>
                    <a:cxn ang="0">
                      <a:pos x="31" y="66"/>
                    </a:cxn>
                    <a:cxn ang="0">
                      <a:pos x="40" y="55"/>
                    </a:cxn>
                    <a:cxn ang="0">
                      <a:pos x="50" y="43"/>
                    </a:cxn>
                    <a:cxn ang="0">
                      <a:pos x="61" y="34"/>
                    </a:cxn>
                    <a:cxn ang="0">
                      <a:pos x="73" y="26"/>
                    </a:cxn>
                    <a:cxn ang="0">
                      <a:pos x="84" y="24"/>
                    </a:cxn>
                    <a:cxn ang="0">
                      <a:pos x="95" y="21"/>
                    </a:cxn>
                    <a:cxn ang="0">
                      <a:pos x="107" y="21"/>
                    </a:cxn>
                    <a:cxn ang="0">
                      <a:pos x="118" y="23"/>
                    </a:cxn>
                    <a:cxn ang="0">
                      <a:pos x="128" y="26"/>
                    </a:cxn>
                    <a:cxn ang="0">
                      <a:pos x="133" y="28"/>
                    </a:cxn>
                    <a:cxn ang="0">
                      <a:pos x="141" y="32"/>
                    </a:cxn>
                    <a:cxn ang="0">
                      <a:pos x="145" y="34"/>
                    </a:cxn>
                    <a:cxn ang="0">
                      <a:pos x="147" y="36"/>
                    </a:cxn>
                    <a:cxn ang="0">
                      <a:pos x="147" y="15"/>
                    </a:cxn>
                    <a:cxn ang="0">
                      <a:pos x="147" y="15"/>
                    </a:cxn>
                  </a:cxnLst>
                  <a:rect l="0" t="0" r="r" b="b"/>
                  <a:pathLst>
                    <a:path w="147" h="169">
                      <a:moveTo>
                        <a:pt x="147" y="15"/>
                      </a:moveTo>
                      <a:lnTo>
                        <a:pt x="145" y="13"/>
                      </a:lnTo>
                      <a:lnTo>
                        <a:pt x="137" y="11"/>
                      </a:lnTo>
                      <a:lnTo>
                        <a:pt x="130" y="7"/>
                      </a:lnTo>
                      <a:lnTo>
                        <a:pt x="118" y="5"/>
                      </a:lnTo>
                      <a:lnTo>
                        <a:pt x="105" y="2"/>
                      </a:lnTo>
                      <a:lnTo>
                        <a:pt x="93" y="0"/>
                      </a:lnTo>
                      <a:lnTo>
                        <a:pt x="78" y="0"/>
                      </a:lnTo>
                      <a:lnTo>
                        <a:pt x="67" y="2"/>
                      </a:lnTo>
                      <a:lnTo>
                        <a:pt x="55" y="5"/>
                      </a:lnTo>
                      <a:lnTo>
                        <a:pt x="44" y="13"/>
                      </a:lnTo>
                      <a:lnTo>
                        <a:pt x="36" y="21"/>
                      </a:lnTo>
                      <a:lnTo>
                        <a:pt x="29" y="32"/>
                      </a:lnTo>
                      <a:lnTo>
                        <a:pt x="21" y="42"/>
                      </a:lnTo>
                      <a:lnTo>
                        <a:pt x="17" y="53"/>
                      </a:lnTo>
                      <a:lnTo>
                        <a:pt x="14" y="63"/>
                      </a:lnTo>
                      <a:lnTo>
                        <a:pt x="10" y="76"/>
                      </a:lnTo>
                      <a:lnTo>
                        <a:pt x="6" y="83"/>
                      </a:lnTo>
                      <a:lnTo>
                        <a:pt x="4" y="93"/>
                      </a:lnTo>
                      <a:lnTo>
                        <a:pt x="2" y="101"/>
                      </a:lnTo>
                      <a:lnTo>
                        <a:pt x="2" y="110"/>
                      </a:lnTo>
                      <a:lnTo>
                        <a:pt x="0" y="116"/>
                      </a:lnTo>
                      <a:lnTo>
                        <a:pt x="2" y="123"/>
                      </a:lnTo>
                      <a:lnTo>
                        <a:pt x="4" y="131"/>
                      </a:lnTo>
                      <a:lnTo>
                        <a:pt x="10" y="139"/>
                      </a:lnTo>
                      <a:lnTo>
                        <a:pt x="17" y="150"/>
                      </a:lnTo>
                      <a:lnTo>
                        <a:pt x="25" y="159"/>
                      </a:lnTo>
                      <a:lnTo>
                        <a:pt x="29" y="167"/>
                      </a:lnTo>
                      <a:lnTo>
                        <a:pt x="33" y="169"/>
                      </a:lnTo>
                      <a:lnTo>
                        <a:pt x="67" y="169"/>
                      </a:lnTo>
                      <a:lnTo>
                        <a:pt x="65" y="167"/>
                      </a:lnTo>
                      <a:lnTo>
                        <a:pt x="59" y="163"/>
                      </a:lnTo>
                      <a:lnTo>
                        <a:pt x="52" y="156"/>
                      </a:lnTo>
                      <a:lnTo>
                        <a:pt x="44" y="148"/>
                      </a:lnTo>
                      <a:lnTo>
                        <a:pt x="36" y="139"/>
                      </a:lnTo>
                      <a:lnTo>
                        <a:pt x="29" y="127"/>
                      </a:lnTo>
                      <a:lnTo>
                        <a:pt x="25" y="116"/>
                      </a:lnTo>
                      <a:lnTo>
                        <a:pt x="23" y="104"/>
                      </a:lnTo>
                      <a:lnTo>
                        <a:pt x="21" y="91"/>
                      </a:lnTo>
                      <a:lnTo>
                        <a:pt x="25" y="78"/>
                      </a:lnTo>
                      <a:lnTo>
                        <a:pt x="31" y="66"/>
                      </a:lnTo>
                      <a:lnTo>
                        <a:pt x="40" y="55"/>
                      </a:lnTo>
                      <a:lnTo>
                        <a:pt x="50" y="43"/>
                      </a:lnTo>
                      <a:lnTo>
                        <a:pt x="61" y="34"/>
                      </a:lnTo>
                      <a:lnTo>
                        <a:pt x="73" y="26"/>
                      </a:lnTo>
                      <a:lnTo>
                        <a:pt x="84" y="24"/>
                      </a:lnTo>
                      <a:lnTo>
                        <a:pt x="95" y="21"/>
                      </a:lnTo>
                      <a:lnTo>
                        <a:pt x="107" y="21"/>
                      </a:lnTo>
                      <a:lnTo>
                        <a:pt x="118" y="23"/>
                      </a:lnTo>
                      <a:lnTo>
                        <a:pt x="128" y="26"/>
                      </a:lnTo>
                      <a:lnTo>
                        <a:pt x="133" y="28"/>
                      </a:lnTo>
                      <a:lnTo>
                        <a:pt x="141" y="32"/>
                      </a:lnTo>
                      <a:lnTo>
                        <a:pt x="145" y="34"/>
                      </a:lnTo>
                      <a:lnTo>
                        <a:pt x="147" y="36"/>
                      </a:lnTo>
                      <a:lnTo>
                        <a:pt x="147" y="15"/>
                      </a:lnTo>
                      <a:lnTo>
                        <a:pt x="147" y="15"/>
                      </a:lnTo>
                      <a:close/>
                    </a:path>
                  </a:pathLst>
                </a:custGeom>
                <a:solidFill>
                  <a:srgbClr val="D1D142"/>
                </a:solidFill>
                <a:ln w="9525">
                  <a:noFill/>
                  <a:round/>
                </a:ln>
              </p:spPr>
              <p:txBody>
                <a:bodyPr/>
                <a:lstStyle/>
                <a:p>
                  <a:endParaRPr lang="en-US"/>
                </a:p>
              </p:txBody>
            </p:sp>
            <p:sp>
              <p:nvSpPr>
                <p:cNvPr id="607385" name="Freeform 153"/>
                <p:cNvSpPr/>
                <p:nvPr/>
              </p:nvSpPr>
              <p:spPr bwMode="auto">
                <a:xfrm>
                  <a:off x="4537" y="1680"/>
                  <a:ext cx="38" cy="44"/>
                </a:xfrm>
                <a:custGeom>
                  <a:avLst/>
                  <a:gdLst/>
                  <a:ahLst/>
                  <a:cxnLst>
                    <a:cxn ang="0">
                      <a:pos x="17" y="0"/>
                    </a:cxn>
                    <a:cxn ang="0">
                      <a:pos x="0" y="22"/>
                    </a:cxn>
                    <a:cxn ang="0">
                      <a:pos x="46" y="100"/>
                    </a:cxn>
                    <a:cxn ang="0">
                      <a:pos x="74" y="104"/>
                    </a:cxn>
                    <a:cxn ang="0">
                      <a:pos x="93" y="72"/>
                    </a:cxn>
                    <a:cxn ang="0">
                      <a:pos x="17" y="0"/>
                    </a:cxn>
                    <a:cxn ang="0">
                      <a:pos x="17" y="0"/>
                    </a:cxn>
                  </a:cxnLst>
                  <a:rect l="0" t="0" r="r" b="b"/>
                  <a:pathLst>
                    <a:path w="93" h="104">
                      <a:moveTo>
                        <a:pt x="17" y="0"/>
                      </a:moveTo>
                      <a:lnTo>
                        <a:pt x="0" y="22"/>
                      </a:lnTo>
                      <a:lnTo>
                        <a:pt x="46" y="100"/>
                      </a:lnTo>
                      <a:lnTo>
                        <a:pt x="74" y="104"/>
                      </a:lnTo>
                      <a:lnTo>
                        <a:pt x="93" y="72"/>
                      </a:lnTo>
                      <a:lnTo>
                        <a:pt x="17" y="0"/>
                      </a:lnTo>
                      <a:lnTo>
                        <a:pt x="17" y="0"/>
                      </a:lnTo>
                      <a:close/>
                    </a:path>
                  </a:pathLst>
                </a:custGeom>
                <a:solidFill>
                  <a:srgbClr val="949114"/>
                </a:solidFill>
                <a:ln w="9525">
                  <a:noFill/>
                  <a:round/>
                </a:ln>
              </p:spPr>
              <p:txBody>
                <a:bodyPr/>
                <a:lstStyle/>
                <a:p>
                  <a:endParaRPr lang="en-US"/>
                </a:p>
              </p:txBody>
            </p:sp>
            <p:sp>
              <p:nvSpPr>
                <p:cNvPr id="607386" name="Freeform 154"/>
                <p:cNvSpPr/>
                <p:nvPr/>
              </p:nvSpPr>
              <p:spPr bwMode="auto">
                <a:xfrm>
                  <a:off x="4548" y="1666"/>
                  <a:ext cx="43" cy="27"/>
                </a:xfrm>
                <a:custGeom>
                  <a:avLst/>
                  <a:gdLst/>
                  <a:ahLst/>
                  <a:cxnLst>
                    <a:cxn ang="0">
                      <a:pos x="15" y="0"/>
                    </a:cxn>
                    <a:cxn ang="0">
                      <a:pos x="0" y="21"/>
                    </a:cxn>
                    <a:cxn ang="0">
                      <a:pos x="76" y="65"/>
                    </a:cxn>
                    <a:cxn ang="0">
                      <a:pos x="104" y="55"/>
                    </a:cxn>
                    <a:cxn ang="0">
                      <a:pos x="104" y="29"/>
                    </a:cxn>
                    <a:cxn ang="0">
                      <a:pos x="15" y="0"/>
                    </a:cxn>
                    <a:cxn ang="0">
                      <a:pos x="15" y="0"/>
                    </a:cxn>
                  </a:cxnLst>
                  <a:rect l="0" t="0" r="r" b="b"/>
                  <a:pathLst>
                    <a:path w="104" h="65">
                      <a:moveTo>
                        <a:pt x="15" y="0"/>
                      </a:moveTo>
                      <a:lnTo>
                        <a:pt x="0" y="21"/>
                      </a:lnTo>
                      <a:lnTo>
                        <a:pt x="76" y="65"/>
                      </a:lnTo>
                      <a:lnTo>
                        <a:pt x="104" y="55"/>
                      </a:lnTo>
                      <a:lnTo>
                        <a:pt x="104" y="29"/>
                      </a:lnTo>
                      <a:lnTo>
                        <a:pt x="15" y="0"/>
                      </a:lnTo>
                      <a:lnTo>
                        <a:pt x="15" y="0"/>
                      </a:lnTo>
                      <a:close/>
                    </a:path>
                  </a:pathLst>
                </a:custGeom>
                <a:solidFill>
                  <a:srgbClr val="949114"/>
                </a:solidFill>
                <a:ln w="9525">
                  <a:noFill/>
                  <a:round/>
                </a:ln>
              </p:spPr>
              <p:txBody>
                <a:bodyPr/>
                <a:lstStyle/>
                <a:p>
                  <a:endParaRPr lang="en-US"/>
                </a:p>
              </p:txBody>
            </p:sp>
            <p:sp>
              <p:nvSpPr>
                <p:cNvPr id="607387" name="Freeform 155"/>
                <p:cNvSpPr/>
                <p:nvPr/>
              </p:nvSpPr>
              <p:spPr bwMode="auto">
                <a:xfrm>
                  <a:off x="4334" y="1527"/>
                  <a:ext cx="181" cy="94"/>
                </a:xfrm>
                <a:custGeom>
                  <a:avLst/>
                  <a:gdLst/>
                  <a:ahLst/>
                  <a:cxnLst>
                    <a:cxn ang="0">
                      <a:pos x="0" y="8"/>
                    </a:cxn>
                    <a:cxn ang="0">
                      <a:pos x="0" y="11"/>
                    </a:cxn>
                    <a:cxn ang="0">
                      <a:pos x="4" y="19"/>
                    </a:cxn>
                    <a:cxn ang="0">
                      <a:pos x="7" y="23"/>
                    </a:cxn>
                    <a:cxn ang="0">
                      <a:pos x="11" y="30"/>
                    </a:cxn>
                    <a:cxn ang="0">
                      <a:pos x="17" y="36"/>
                    </a:cxn>
                    <a:cxn ang="0">
                      <a:pos x="25" y="46"/>
                    </a:cxn>
                    <a:cxn ang="0">
                      <a:pos x="32" y="53"/>
                    </a:cxn>
                    <a:cxn ang="0">
                      <a:pos x="42" y="65"/>
                    </a:cxn>
                    <a:cxn ang="0">
                      <a:pos x="53" y="72"/>
                    </a:cxn>
                    <a:cxn ang="0">
                      <a:pos x="66" y="84"/>
                    </a:cxn>
                    <a:cxn ang="0">
                      <a:pos x="80" y="93"/>
                    </a:cxn>
                    <a:cxn ang="0">
                      <a:pos x="97" y="105"/>
                    </a:cxn>
                    <a:cxn ang="0">
                      <a:pos x="116" y="114"/>
                    </a:cxn>
                    <a:cxn ang="0">
                      <a:pos x="137" y="126"/>
                    </a:cxn>
                    <a:cxn ang="0">
                      <a:pos x="158" y="135"/>
                    </a:cxn>
                    <a:cxn ang="0">
                      <a:pos x="180" y="145"/>
                    </a:cxn>
                    <a:cxn ang="0">
                      <a:pos x="203" y="156"/>
                    </a:cxn>
                    <a:cxn ang="0">
                      <a:pos x="230" y="165"/>
                    </a:cxn>
                    <a:cxn ang="0">
                      <a:pos x="253" y="173"/>
                    </a:cxn>
                    <a:cxn ang="0">
                      <a:pos x="279" y="183"/>
                    </a:cxn>
                    <a:cxn ang="0">
                      <a:pos x="304" y="190"/>
                    </a:cxn>
                    <a:cxn ang="0">
                      <a:pos x="329" y="200"/>
                    </a:cxn>
                    <a:cxn ang="0">
                      <a:pos x="350" y="205"/>
                    </a:cxn>
                    <a:cxn ang="0">
                      <a:pos x="371" y="211"/>
                    </a:cxn>
                    <a:cxn ang="0">
                      <a:pos x="391" y="217"/>
                    </a:cxn>
                    <a:cxn ang="0">
                      <a:pos x="407" y="223"/>
                    </a:cxn>
                    <a:cxn ang="0">
                      <a:pos x="420" y="224"/>
                    </a:cxn>
                    <a:cxn ang="0">
                      <a:pos x="431" y="228"/>
                    </a:cxn>
                    <a:cxn ang="0">
                      <a:pos x="439" y="230"/>
                    </a:cxn>
                    <a:cxn ang="0">
                      <a:pos x="441" y="230"/>
                    </a:cxn>
                    <a:cxn ang="0">
                      <a:pos x="439" y="228"/>
                    </a:cxn>
                    <a:cxn ang="0">
                      <a:pos x="431" y="224"/>
                    </a:cxn>
                    <a:cxn ang="0">
                      <a:pos x="420" y="217"/>
                    </a:cxn>
                    <a:cxn ang="0">
                      <a:pos x="407" y="207"/>
                    </a:cxn>
                    <a:cxn ang="0">
                      <a:pos x="390" y="194"/>
                    </a:cxn>
                    <a:cxn ang="0">
                      <a:pos x="371" y="183"/>
                    </a:cxn>
                    <a:cxn ang="0">
                      <a:pos x="348" y="169"/>
                    </a:cxn>
                    <a:cxn ang="0">
                      <a:pos x="327" y="154"/>
                    </a:cxn>
                    <a:cxn ang="0">
                      <a:pos x="300" y="137"/>
                    </a:cxn>
                    <a:cxn ang="0">
                      <a:pos x="276" y="122"/>
                    </a:cxn>
                    <a:cxn ang="0">
                      <a:pos x="249" y="105"/>
                    </a:cxn>
                    <a:cxn ang="0">
                      <a:pos x="224" y="89"/>
                    </a:cxn>
                    <a:cxn ang="0">
                      <a:pos x="198" y="74"/>
                    </a:cxn>
                    <a:cxn ang="0">
                      <a:pos x="173" y="59"/>
                    </a:cxn>
                    <a:cxn ang="0">
                      <a:pos x="150" y="48"/>
                    </a:cxn>
                    <a:cxn ang="0">
                      <a:pos x="129" y="36"/>
                    </a:cxn>
                    <a:cxn ang="0">
                      <a:pos x="108" y="27"/>
                    </a:cxn>
                    <a:cxn ang="0">
                      <a:pos x="91" y="19"/>
                    </a:cxn>
                    <a:cxn ang="0">
                      <a:pos x="76" y="11"/>
                    </a:cxn>
                    <a:cxn ang="0">
                      <a:pos x="63" y="8"/>
                    </a:cxn>
                    <a:cxn ang="0">
                      <a:pos x="49" y="4"/>
                    </a:cxn>
                    <a:cxn ang="0">
                      <a:pos x="40" y="2"/>
                    </a:cxn>
                    <a:cxn ang="0">
                      <a:pos x="30" y="0"/>
                    </a:cxn>
                    <a:cxn ang="0">
                      <a:pos x="25" y="0"/>
                    </a:cxn>
                    <a:cxn ang="0">
                      <a:pos x="15" y="0"/>
                    </a:cxn>
                    <a:cxn ang="0">
                      <a:pos x="11" y="0"/>
                    </a:cxn>
                    <a:cxn ang="0">
                      <a:pos x="7" y="2"/>
                    </a:cxn>
                    <a:cxn ang="0">
                      <a:pos x="4" y="4"/>
                    </a:cxn>
                    <a:cxn ang="0">
                      <a:pos x="0" y="6"/>
                    </a:cxn>
                    <a:cxn ang="0">
                      <a:pos x="0" y="8"/>
                    </a:cxn>
                    <a:cxn ang="0">
                      <a:pos x="0" y="8"/>
                    </a:cxn>
                  </a:cxnLst>
                  <a:rect l="0" t="0" r="r" b="b"/>
                  <a:pathLst>
                    <a:path w="441" h="230">
                      <a:moveTo>
                        <a:pt x="0" y="8"/>
                      </a:moveTo>
                      <a:lnTo>
                        <a:pt x="0" y="11"/>
                      </a:lnTo>
                      <a:lnTo>
                        <a:pt x="4" y="19"/>
                      </a:lnTo>
                      <a:lnTo>
                        <a:pt x="7" y="23"/>
                      </a:lnTo>
                      <a:lnTo>
                        <a:pt x="11" y="30"/>
                      </a:lnTo>
                      <a:lnTo>
                        <a:pt x="17" y="36"/>
                      </a:lnTo>
                      <a:lnTo>
                        <a:pt x="25" y="46"/>
                      </a:lnTo>
                      <a:lnTo>
                        <a:pt x="32" y="53"/>
                      </a:lnTo>
                      <a:lnTo>
                        <a:pt x="42" y="65"/>
                      </a:lnTo>
                      <a:lnTo>
                        <a:pt x="53" y="72"/>
                      </a:lnTo>
                      <a:lnTo>
                        <a:pt x="66" y="84"/>
                      </a:lnTo>
                      <a:lnTo>
                        <a:pt x="80" y="93"/>
                      </a:lnTo>
                      <a:lnTo>
                        <a:pt x="97" y="105"/>
                      </a:lnTo>
                      <a:lnTo>
                        <a:pt x="116" y="114"/>
                      </a:lnTo>
                      <a:lnTo>
                        <a:pt x="137" y="126"/>
                      </a:lnTo>
                      <a:lnTo>
                        <a:pt x="158" y="135"/>
                      </a:lnTo>
                      <a:lnTo>
                        <a:pt x="180" y="145"/>
                      </a:lnTo>
                      <a:lnTo>
                        <a:pt x="203" y="156"/>
                      </a:lnTo>
                      <a:lnTo>
                        <a:pt x="230" y="165"/>
                      </a:lnTo>
                      <a:lnTo>
                        <a:pt x="253" y="173"/>
                      </a:lnTo>
                      <a:lnTo>
                        <a:pt x="279" y="183"/>
                      </a:lnTo>
                      <a:lnTo>
                        <a:pt x="304" y="190"/>
                      </a:lnTo>
                      <a:lnTo>
                        <a:pt x="329" y="200"/>
                      </a:lnTo>
                      <a:lnTo>
                        <a:pt x="350" y="205"/>
                      </a:lnTo>
                      <a:lnTo>
                        <a:pt x="371" y="211"/>
                      </a:lnTo>
                      <a:lnTo>
                        <a:pt x="391" y="217"/>
                      </a:lnTo>
                      <a:lnTo>
                        <a:pt x="407" y="223"/>
                      </a:lnTo>
                      <a:lnTo>
                        <a:pt x="420" y="224"/>
                      </a:lnTo>
                      <a:lnTo>
                        <a:pt x="431" y="228"/>
                      </a:lnTo>
                      <a:lnTo>
                        <a:pt x="439" y="230"/>
                      </a:lnTo>
                      <a:lnTo>
                        <a:pt x="441" y="230"/>
                      </a:lnTo>
                      <a:lnTo>
                        <a:pt x="439" y="228"/>
                      </a:lnTo>
                      <a:lnTo>
                        <a:pt x="431" y="224"/>
                      </a:lnTo>
                      <a:lnTo>
                        <a:pt x="420" y="217"/>
                      </a:lnTo>
                      <a:lnTo>
                        <a:pt x="407" y="207"/>
                      </a:lnTo>
                      <a:lnTo>
                        <a:pt x="390" y="194"/>
                      </a:lnTo>
                      <a:lnTo>
                        <a:pt x="371" y="183"/>
                      </a:lnTo>
                      <a:lnTo>
                        <a:pt x="348" y="169"/>
                      </a:lnTo>
                      <a:lnTo>
                        <a:pt x="327" y="154"/>
                      </a:lnTo>
                      <a:lnTo>
                        <a:pt x="300" y="137"/>
                      </a:lnTo>
                      <a:lnTo>
                        <a:pt x="276" y="122"/>
                      </a:lnTo>
                      <a:lnTo>
                        <a:pt x="249" y="105"/>
                      </a:lnTo>
                      <a:lnTo>
                        <a:pt x="224" y="89"/>
                      </a:lnTo>
                      <a:lnTo>
                        <a:pt x="198" y="74"/>
                      </a:lnTo>
                      <a:lnTo>
                        <a:pt x="173" y="59"/>
                      </a:lnTo>
                      <a:lnTo>
                        <a:pt x="150" y="48"/>
                      </a:lnTo>
                      <a:lnTo>
                        <a:pt x="129" y="36"/>
                      </a:lnTo>
                      <a:lnTo>
                        <a:pt x="108" y="27"/>
                      </a:lnTo>
                      <a:lnTo>
                        <a:pt x="91" y="19"/>
                      </a:lnTo>
                      <a:lnTo>
                        <a:pt x="76" y="11"/>
                      </a:lnTo>
                      <a:lnTo>
                        <a:pt x="63" y="8"/>
                      </a:lnTo>
                      <a:lnTo>
                        <a:pt x="49" y="4"/>
                      </a:lnTo>
                      <a:lnTo>
                        <a:pt x="40" y="2"/>
                      </a:lnTo>
                      <a:lnTo>
                        <a:pt x="30" y="0"/>
                      </a:lnTo>
                      <a:lnTo>
                        <a:pt x="25" y="0"/>
                      </a:lnTo>
                      <a:lnTo>
                        <a:pt x="15" y="0"/>
                      </a:lnTo>
                      <a:lnTo>
                        <a:pt x="11" y="0"/>
                      </a:lnTo>
                      <a:lnTo>
                        <a:pt x="7" y="2"/>
                      </a:lnTo>
                      <a:lnTo>
                        <a:pt x="4" y="4"/>
                      </a:lnTo>
                      <a:lnTo>
                        <a:pt x="0" y="6"/>
                      </a:lnTo>
                      <a:lnTo>
                        <a:pt x="0" y="8"/>
                      </a:lnTo>
                      <a:lnTo>
                        <a:pt x="0" y="8"/>
                      </a:lnTo>
                      <a:close/>
                    </a:path>
                  </a:pathLst>
                </a:custGeom>
                <a:solidFill>
                  <a:srgbClr val="FFFFFF"/>
                </a:solidFill>
                <a:ln w="9525">
                  <a:noFill/>
                  <a:round/>
                </a:ln>
              </p:spPr>
              <p:txBody>
                <a:bodyPr/>
                <a:lstStyle/>
                <a:p>
                  <a:endParaRPr lang="en-US"/>
                </a:p>
              </p:txBody>
            </p:sp>
            <p:sp>
              <p:nvSpPr>
                <p:cNvPr id="607388" name="Freeform 156"/>
                <p:cNvSpPr/>
                <p:nvPr/>
              </p:nvSpPr>
              <p:spPr bwMode="auto">
                <a:xfrm>
                  <a:off x="4314" y="1480"/>
                  <a:ext cx="286" cy="179"/>
                </a:xfrm>
                <a:custGeom>
                  <a:avLst/>
                  <a:gdLst/>
                  <a:ahLst/>
                  <a:cxnLst>
                    <a:cxn ang="0">
                      <a:pos x="52" y="4"/>
                    </a:cxn>
                    <a:cxn ang="0">
                      <a:pos x="65" y="9"/>
                    </a:cxn>
                    <a:cxn ang="0">
                      <a:pos x="84" y="17"/>
                    </a:cxn>
                    <a:cxn ang="0">
                      <a:pos x="113" y="28"/>
                    </a:cxn>
                    <a:cxn ang="0">
                      <a:pos x="145" y="42"/>
                    </a:cxn>
                    <a:cxn ang="0">
                      <a:pos x="183" y="59"/>
                    </a:cxn>
                    <a:cxn ang="0">
                      <a:pos x="223" y="76"/>
                    </a:cxn>
                    <a:cxn ang="0">
                      <a:pos x="268" y="97"/>
                    </a:cxn>
                    <a:cxn ang="0">
                      <a:pos x="314" y="118"/>
                    </a:cxn>
                    <a:cxn ang="0">
                      <a:pos x="360" y="141"/>
                    </a:cxn>
                    <a:cxn ang="0">
                      <a:pos x="407" y="162"/>
                    </a:cxn>
                    <a:cxn ang="0">
                      <a:pos x="453" y="186"/>
                    </a:cxn>
                    <a:cxn ang="0">
                      <a:pos x="497" y="207"/>
                    </a:cxn>
                    <a:cxn ang="0">
                      <a:pos x="538" y="230"/>
                    </a:cxn>
                    <a:cxn ang="0">
                      <a:pos x="573" y="253"/>
                    </a:cxn>
                    <a:cxn ang="0">
                      <a:pos x="607" y="276"/>
                    </a:cxn>
                    <a:cxn ang="0">
                      <a:pos x="633" y="293"/>
                    </a:cxn>
                    <a:cxn ang="0">
                      <a:pos x="654" y="312"/>
                    </a:cxn>
                    <a:cxn ang="0">
                      <a:pos x="670" y="327"/>
                    </a:cxn>
                    <a:cxn ang="0">
                      <a:pos x="683" y="344"/>
                    </a:cxn>
                    <a:cxn ang="0">
                      <a:pos x="691" y="359"/>
                    </a:cxn>
                    <a:cxn ang="0">
                      <a:pos x="696" y="373"/>
                    </a:cxn>
                    <a:cxn ang="0">
                      <a:pos x="698" y="384"/>
                    </a:cxn>
                    <a:cxn ang="0">
                      <a:pos x="698" y="397"/>
                    </a:cxn>
                    <a:cxn ang="0">
                      <a:pos x="694" y="405"/>
                    </a:cxn>
                    <a:cxn ang="0">
                      <a:pos x="692" y="413"/>
                    </a:cxn>
                    <a:cxn ang="0">
                      <a:pos x="687" y="420"/>
                    </a:cxn>
                    <a:cxn ang="0">
                      <a:pos x="683" y="426"/>
                    </a:cxn>
                    <a:cxn ang="0">
                      <a:pos x="675" y="433"/>
                    </a:cxn>
                    <a:cxn ang="0">
                      <a:pos x="673" y="437"/>
                    </a:cxn>
                    <a:cxn ang="0">
                      <a:pos x="639" y="354"/>
                    </a:cxn>
                    <a:cxn ang="0">
                      <a:pos x="637" y="352"/>
                    </a:cxn>
                    <a:cxn ang="0">
                      <a:pos x="633" y="348"/>
                    </a:cxn>
                    <a:cxn ang="0">
                      <a:pos x="630" y="344"/>
                    </a:cxn>
                    <a:cxn ang="0">
                      <a:pos x="626" y="340"/>
                    </a:cxn>
                    <a:cxn ang="0">
                      <a:pos x="618" y="335"/>
                    </a:cxn>
                    <a:cxn ang="0">
                      <a:pos x="613" y="329"/>
                    </a:cxn>
                    <a:cxn ang="0">
                      <a:pos x="601" y="319"/>
                    </a:cxn>
                    <a:cxn ang="0">
                      <a:pos x="590" y="312"/>
                    </a:cxn>
                    <a:cxn ang="0">
                      <a:pos x="576" y="304"/>
                    </a:cxn>
                    <a:cxn ang="0">
                      <a:pos x="561" y="293"/>
                    </a:cxn>
                    <a:cxn ang="0">
                      <a:pos x="542" y="279"/>
                    </a:cxn>
                    <a:cxn ang="0">
                      <a:pos x="519" y="266"/>
                    </a:cxn>
                    <a:cxn ang="0">
                      <a:pos x="495" y="251"/>
                    </a:cxn>
                    <a:cxn ang="0">
                      <a:pos x="468" y="238"/>
                    </a:cxn>
                    <a:cxn ang="0">
                      <a:pos x="438" y="219"/>
                    </a:cxn>
                    <a:cxn ang="0">
                      <a:pos x="402" y="200"/>
                    </a:cxn>
                    <a:cxn ang="0">
                      <a:pos x="365" y="181"/>
                    </a:cxn>
                    <a:cxn ang="0">
                      <a:pos x="327" y="162"/>
                    </a:cxn>
                    <a:cxn ang="0">
                      <a:pos x="287" y="141"/>
                    </a:cxn>
                    <a:cxn ang="0">
                      <a:pos x="249" y="122"/>
                    </a:cxn>
                    <a:cxn ang="0">
                      <a:pos x="211" y="101"/>
                    </a:cxn>
                    <a:cxn ang="0">
                      <a:pos x="175" y="86"/>
                    </a:cxn>
                    <a:cxn ang="0">
                      <a:pos x="137" y="65"/>
                    </a:cxn>
                    <a:cxn ang="0">
                      <a:pos x="105" y="49"/>
                    </a:cxn>
                    <a:cxn ang="0">
                      <a:pos x="75" y="34"/>
                    </a:cxn>
                    <a:cxn ang="0">
                      <a:pos x="50" y="23"/>
                    </a:cxn>
                    <a:cxn ang="0">
                      <a:pos x="25" y="11"/>
                    </a:cxn>
                    <a:cxn ang="0">
                      <a:pos x="0" y="0"/>
                    </a:cxn>
                    <a:cxn ang="0">
                      <a:pos x="52" y="4"/>
                    </a:cxn>
                    <a:cxn ang="0">
                      <a:pos x="52" y="4"/>
                    </a:cxn>
                  </a:cxnLst>
                  <a:rect l="0" t="0" r="r" b="b"/>
                  <a:pathLst>
                    <a:path w="698" h="437">
                      <a:moveTo>
                        <a:pt x="52" y="4"/>
                      </a:moveTo>
                      <a:lnTo>
                        <a:pt x="65" y="9"/>
                      </a:lnTo>
                      <a:lnTo>
                        <a:pt x="84" y="17"/>
                      </a:lnTo>
                      <a:lnTo>
                        <a:pt x="113" y="28"/>
                      </a:lnTo>
                      <a:lnTo>
                        <a:pt x="145" y="42"/>
                      </a:lnTo>
                      <a:lnTo>
                        <a:pt x="183" y="59"/>
                      </a:lnTo>
                      <a:lnTo>
                        <a:pt x="223" y="76"/>
                      </a:lnTo>
                      <a:lnTo>
                        <a:pt x="268" y="97"/>
                      </a:lnTo>
                      <a:lnTo>
                        <a:pt x="314" y="118"/>
                      </a:lnTo>
                      <a:lnTo>
                        <a:pt x="360" y="141"/>
                      </a:lnTo>
                      <a:lnTo>
                        <a:pt x="407" y="162"/>
                      </a:lnTo>
                      <a:lnTo>
                        <a:pt x="453" y="186"/>
                      </a:lnTo>
                      <a:lnTo>
                        <a:pt x="497" y="207"/>
                      </a:lnTo>
                      <a:lnTo>
                        <a:pt x="538" y="230"/>
                      </a:lnTo>
                      <a:lnTo>
                        <a:pt x="573" y="253"/>
                      </a:lnTo>
                      <a:lnTo>
                        <a:pt x="607" y="276"/>
                      </a:lnTo>
                      <a:lnTo>
                        <a:pt x="633" y="293"/>
                      </a:lnTo>
                      <a:lnTo>
                        <a:pt x="654" y="312"/>
                      </a:lnTo>
                      <a:lnTo>
                        <a:pt x="670" y="327"/>
                      </a:lnTo>
                      <a:lnTo>
                        <a:pt x="683" y="344"/>
                      </a:lnTo>
                      <a:lnTo>
                        <a:pt x="691" y="359"/>
                      </a:lnTo>
                      <a:lnTo>
                        <a:pt x="696" y="373"/>
                      </a:lnTo>
                      <a:lnTo>
                        <a:pt x="698" y="384"/>
                      </a:lnTo>
                      <a:lnTo>
                        <a:pt x="698" y="397"/>
                      </a:lnTo>
                      <a:lnTo>
                        <a:pt x="694" y="405"/>
                      </a:lnTo>
                      <a:lnTo>
                        <a:pt x="692" y="413"/>
                      </a:lnTo>
                      <a:lnTo>
                        <a:pt x="687" y="420"/>
                      </a:lnTo>
                      <a:lnTo>
                        <a:pt x="683" y="426"/>
                      </a:lnTo>
                      <a:lnTo>
                        <a:pt x="675" y="433"/>
                      </a:lnTo>
                      <a:lnTo>
                        <a:pt x="673" y="437"/>
                      </a:lnTo>
                      <a:lnTo>
                        <a:pt x="639" y="354"/>
                      </a:lnTo>
                      <a:lnTo>
                        <a:pt x="637" y="352"/>
                      </a:lnTo>
                      <a:lnTo>
                        <a:pt x="633" y="348"/>
                      </a:lnTo>
                      <a:lnTo>
                        <a:pt x="630" y="344"/>
                      </a:lnTo>
                      <a:lnTo>
                        <a:pt x="626" y="340"/>
                      </a:lnTo>
                      <a:lnTo>
                        <a:pt x="618" y="335"/>
                      </a:lnTo>
                      <a:lnTo>
                        <a:pt x="613" y="329"/>
                      </a:lnTo>
                      <a:lnTo>
                        <a:pt x="601" y="319"/>
                      </a:lnTo>
                      <a:lnTo>
                        <a:pt x="590" y="312"/>
                      </a:lnTo>
                      <a:lnTo>
                        <a:pt x="576" y="304"/>
                      </a:lnTo>
                      <a:lnTo>
                        <a:pt x="561" y="293"/>
                      </a:lnTo>
                      <a:lnTo>
                        <a:pt x="542" y="279"/>
                      </a:lnTo>
                      <a:lnTo>
                        <a:pt x="519" y="266"/>
                      </a:lnTo>
                      <a:lnTo>
                        <a:pt x="495" y="251"/>
                      </a:lnTo>
                      <a:lnTo>
                        <a:pt x="468" y="238"/>
                      </a:lnTo>
                      <a:lnTo>
                        <a:pt x="438" y="219"/>
                      </a:lnTo>
                      <a:lnTo>
                        <a:pt x="402" y="200"/>
                      </a:lnTo>
                      <a:lnTo>
                        <a:pt x="365" y="181"/>
                      </a:lnTo>
                      <a:lnTo>
                        <a:pt x="327" y="162"/>
                      </a:lnTo>
                      <a:lnTo>
                        <a:pt x="287" y="141"/>
                      </a:lnTo>
                      <a:lnTo>
                        <a:pt x="249" y="122"/>
                      </a:lnTo>
                      <a:lnTo>
                        <a:pt x="211" y="101"/>
                      </a:lnTo>
                      <a:lnTo>
                        <a:pt x="175" y="86"/>
                      </a:lnTo>
                      <a:lnTo>
                        <a:pt x="137" y="65"/>
                      </a:lnTo>
                      <a:lnTo>
                        <a:pt x="105" y="49"/>
                      </a:lnTo>
                      <a:lnTo>
                        <a:pt x="75" y="34"/>
                      </a:lnTo>
                      <a:lnTo>
                        <a:pt x="50" y="23"/>
                      </a:lnTo>
                      <a:lnTo>
                        <a:pt x="25" y="11"/>
                      </a:lnTo>
                      <a:lnTo>
                        <a:pt x="0" y="0"/>
                      </a:lnTo>
                      <a:lnTo>
                        <a:pt x="52" y="4"/>
                      </a:lnTo>
                      <a:lnTo>
                        <a:pt x="52" y="4"/>
                      </a:lnTo>
                      <a:close/>
                    </a:path>
                  </a:pathLst>
                </a:custGeom>
                <a:solidFill>
                  <a:srgbClr val="E6FFE6"/>
                </a:solidFill>
                <a:ln w="9525">
                  <a:noFill/>
                  <a:round/>
                </a:ln>
              </p:spPr>
              <p:txBody>
                <a:bodyPr/>
                <a:lstStyle/>
                <a:p>
                  <a:endParaRPr lang="en-US"/>
                </a:p>
              </p:txBody>
            </p:sp>
            <p:sp>
              <p:nvSpPr>
                <p:cNvPr id="607389" name="Freeform 157"/>
                <p:cNvSpPr/>
                <p:nvPr/>
              </p:nvSpPr>
              <p:spPr bwMode="auto">
                <a:xfrm>
                  <a:off x="4367" y="1482"/>
                  <a:ext cx="224" cy="108"/>
                </a:xfrm>
                <a:custGeom>
                  <a:avLst/>
                  <a:gdLst/>
                  <a:ahLst/>
                  <a:cxnLst>
                    <a:cxn ang="0">
                      <a:pos x="91" y="4"/>
                    </a:cxn>
                    <a:cxn ang="0">
                      <a:pos x="93" y="4"/>
                    </a:cxn>
                    <a:cxn ang="0">
                      <a:pos x="99" y="7"/>
                    </a:cxn>
                    <a:cxn ang="0">
                      <a:pos x="110" y="9"/>
                    </a:cxn>
                    <a:cxn ang="0">
                      <a:pos x="123" y="17"/>
                    </a:cxn>
                    <a:cxn ang="0">
                      <a:pos x="138" y="21"/>
                    </a:cxn>
                    <a:cxn ang="0">
                      <a:pos x="159" y="30"/>
                    </a:cxn>
                    <a:cxn ang="0">
                      <a:pos x="180" y="38"/>
                    </a:cxn>
                    <a:cxn ang="0">
                      <a:pos x="205" y="49"/>
                    </a:cxn>
                    <a:cxn ang="0">
                      <a:pos x="228" y="61"/>
                    </a:cxn>
                    <a:cxn ang="0">
                      <a:pos x="254" y="72"/>
                    </a:cxn>
                    <a:cxn ang="0">
                      <a:pos x="279" y="83"/>
                    </a:cxn>
                    <a:cxn ang="0">
                      <a:pos x="308" y="97"/>
                    </a:cxn>
                    <a:cxn ang="0">
                      <a:pos x="330" y="108"/>
                    </a:cxn>
                    <a:cxn ang="0">
                      <a:pos x="357" y="121"/>
                    </a:cxn>
                    <a:cxn ang="0">
                      <a:pos x="382" y="133"/>
                    </a:cxn>
                    <a:cxn ang="0">
                      <a:pos x="405" y="146"/>
                    </a:cxn>
                    <a:cxn ang="0">
                      <a:pos x="424" y="158"/>
                    </a:cxn>
                    <a:cxn ang="0">
                      <a:pos x="443" y="169"/>
                    </a:cxn>
                    <a:cxn ang="0">
                      <a:pos x="458" y="179"/>
                    </a:cxn>
                    <a:cxn ang="0">
                      <a:pos x="475" y="190"/>
                    </a:cxn>
                    <a:cxn ang="0">
                      <a:pos x="486" y="199"/>
                    </a:cxn>
                    <a:cxn ang="0">
                      <a:pos x="498" y="211"/>
                    </a:cxn>
                    <a:cxn ang="0">
                      <a:pos x="507" y="218"/>
                    </a:cxn>
                    <a:cxn ang="0">
                      <a:pos x="519" y="228"/>
                    </a:cxn>
                    <a:cxn ang="0">
                      <a:pos x="524" y="236"/>
                    </a:cxn>
                    <a:cxn ang="0">
                      <a:pos x="532" y="243"/>
                    </a:cxn>
                    <a:cxn ang="0">
                      <a:pos x="536" y="247"/>
                    </a:cxn>
                    <a:cxn ang="0">
                      <a:pos x="540" y="255"/>
                    </a:cxn>
                    <a:cxn ang="0">
                      <a:pos x="543" y="260"/>
                    </a:cxn>
                    <a:cxn ang="0">
                      <a:pos x="547" y="264"/>
                    </a:cxn>
                    <a:cxn ang="0">
                      <a:pos x="543" y="262"/>
                    </a:cxn>
                    <a:cxn ang="0">
                      <a:pos x="540" y="260"/>
                    </a:cxn>
                    <a:cxn ang="0">
                      <a:pos x="532" y="255"/>
                    </a:cxn>
                    <a:cxn ang="0">
                      <a:pos x="524" y="251"/>
                    </a:cxn>
                    <a:cxn ang="0">
                      <a:pos x="511" y="241"/>
                    </a:cxn>
                    <a:cxn ang="0">
                      <a:pos x="498" y="234"/>
                    </a:cxn>
                    <a:cxn ang="0">
                      <a:pos x="483" y="222"/>
                    </a:cxn>
                    <a:cxn ang="0">
                      <a:pos x="465" y="215"/>
                    </a:cxn>
                    <a:cxn ang="0">
                      <a:pos x="445" y="201"/>
                    </a:cxn>
                    <a:cxn ang="0">
                      <a:pos x="426" y="190"/>
                    </a:cxn>
                    <a:cxn ang="0">
                      <a:pos x="403" y="177"/>
                    </a:cxn>
                    <a:cxn ang="0">
                      <a:pos x="382" y="165"/>
                    </a:cxn>
                    <a:cxn ang="0">
                      <a:pos x="357" y="150"/>
                    </a:cxn>
                    <a:cxn ang="0">
                      <a:pos x="334" y="139"/>
                    </a:cxn>
                    <a:cxn ang="0">
                      <a:pos x="310" y="125"/>
                    </a:cxn>
                    <a:cxn ang="0">
                      <a:pos x="285" y="114"/>
                    </a:cxn>
                    <a:cxn ang="0">
                      <a:pos x="258" y="101"/>
                    </a:cxn>
                    <a:cxn ang="0">
                      <a:pos x="232" y="89"/>
                    </a:cxn>
                    <a:cxn ang="0">
                      <a:pos x="205" y="78"/>
                    </a:cxn>
                    <a:cxn ang="0">
                      <a:pos x="182" y="66"/>
                    </a:cxn>
                    <a:cxn ang="0">
                      <a:pos x="157" y="55"/>
                    </a:cxn>
                    <a:cxn ang="0">
                      <a:pos x="133" y="45"/>
                    </a:cxn>
                    <a:cxn ang="0">
                      <a:pos x="110" y="38"/>
                    </a:cxn>
                    <a:cxn ang="0">
                      <a:pos x="91" y="30"/>
                    </a:cxn>
                    <a:cxn ang="0">
                      <a:pos x="70" y="23"/>
                    </a:cxn>
                    <a:cxn ang="0">
                      <a:pos x="53" y="17"/>
                    </a:cxn>
                    <a:cxn ang="0">
                      <a:pos x="36" y="11"/>
                    </a:cxn>
                    <a:cxn ang="0">
                      <a:pos x="24" y="7"/>
                    </a:cxn>
                    <a:cxn ang="0">
                      <a:pos x="0" y="0"/>
                    </a:cxn>
                    <a:cxn ang="0">
                      <a:pos x="91" y="4"/>
                    </a:cxn>
                    <a:cxn ang="0">
                      <a:pos x="91" y="4"/>
                    </a:cxn>
                  </a:cxnLst>
                  <a:rect l="0" t="0" r="r" b="b"/>
                  <a:pathLst>
                    <a:path w="547" h="264">
                      <a:moveTo>
                        <a:pt x="91" y="4"/>
                      </a:moveTo>
                      <a:lnTo>
                        <a:pt x="93" y="4"/>
                      </a:lnTo>
                      <a:lnTo>
                        <a:pt x="99" y="7"/>
                      </a:lnTo>
                      <a:lnTo>
                        <a:pt x="110" y="9"/>
                      </a:lnTo>
                      <a:lnTo>
                        <a:pt x="123" y="17"/>
                      </a:lnTo>
                      <a:lnTo>
                        <a:pt x="138" y="21"/>
                      </a:lnTo>
                      <a:lnTo>
                        <a:pt x="159" y="30"/>
                      </a:lnTo>
                      <a:lnTo>
                        <a:pt x="180" y="38"/>
                      </a:lnTo>
                      <a:lnTo>
                        <a:pt x="205" y="49"/>
                      </a:lnTo>
                      <a:lnTo>
                        <a:pt x="228" y="61"/>
                      </a:lnTo>
                      <a:lnTo>
                        <a:pt x="254" y="72"/>
                      </a:lnTo>
                      <a:lnTo>
                        <a:pt x="279" y="83"/>
                      </a:lnTo>
                      <a:lnTo>
                        <a:pt x="308" y="97"/>
                      </a:lnTo>
                      <a:lnTo>
                        <a:pt x="330" y="108"/>
                      </a:lnTo>
                      <a:lnTo>
                        <a:pt x="357" y="121"/>
                      </a:lnTo>
                      <a:lnTo>
                        <a:pt x="382" y="133"/>
                      </a:lnTo>
                      <a:lnTo>
                        <a:pt x="405" y="146"/>
                      </a:lnTo>
                      <a:lnTo>
                        <a:pt x="424" y="158"/>
                      </a:lnTo>
                      <a:lnTo>
                        <a:pt x="443" y="169"/>
                      </a:lnTo>
                      <a:lnTo>
                        <a:pt x="458" y="179"/>
                      </a:lnTo>
                      <a:lnTo>
                        <a:pt x="475" y="190"/>
                      </a:lnTo>
                      <a:lnTo>
                        <a:pt x="486" y="199"/>
                      </a:lnTo>
                      <a:lnTo>
                        <a:pt x="498" y="211"/>
                      </a:lnTo>
                      <a:lnTo>
                        <a:pt x="507" y="218"/>
                      </a:lnTo>
                      <a:lnTo>
                        <a:pt x="519" y="228"/>
                      </a:lnTo>
                      <a:lnTo>
                        <a:pt x="524" y="236"/>
                      </a:lnTo>
                      <a:lnTo>
                        <a:pt x="532" y="243"/>
                      </a:lnTo>
                      <a:lnTo>
                        <a:pt x="536" y="247"/>
                      </a:lnTo>
                      <a:lnTo>
                        <a:pt x="540" y="255"/>
                      </a:lnTo>
                      <a:lnTo>
                        <a:pt x="543" y="260"/>
                      </a:lnTo>
                      <a:lnTo>
                        <a:pt x="547" y="264"/>
                      </a:lnTo>
                      <a:lnTo>
                        <a:pt x="543" y="262"/>
                      </a:lnTo>
                      <a:lnTo>
                        <a:pt x="540" y="260"/>
                      </a:lnTo>
                      <a:lnTo>
                        <a:pt x="532" y="255"/>
                      </a:lnTo>
                      <a:lnTo>
                        <a:pt x="524" y="251"/>
                      </a:lnTo>
                      <a:lnTo>
                        <a:pt x="511" y="241"/>
                      </a:lnTo>
                      <a:lnTo>
                        <a:pt x="498" y="234"/>
                      </a:lnTo>
                      <a:lnTo>
                        <a:pt x="483" y="222"/>
                      </a:lnTo>
                      <a:lnTo>
                        <a:pt x="465" y="215"/>
                      </a:lnTo>
                      <a:lnTo>
                        <a:pt x="445" y="201"/>
                      </a:lnTo>
                      <a:lnTo>
                        <a:pt x="426" y="190"/>
                      </a:lnTo>
                      <a:lnTo>
                        <a:pt x="403" y="177"/>
                      </a:lnTo>
                      <a:lnTo>
                        <a:pt x="382" y="165"/>
                      </a:lnTo>
                      <a:lnTo>
                        <a:pt x="357" y="150"/>
                      </a:lnTo>
                      <a:lnTo>
                        <a:pt x="334" y="139"/>
                      </a:lnTo>
                      <a:lnTo>
                        <a:pt x="310" y="125"/>
                      </a:lnTo>
                      <a:lnTo>
                        <a:pt x="285" y="114"/>
                      </a:lnTo>
                      <a:lnTo>
                        <a:pt x="258" y="101"/>
                      </a:lnTo>
                      <a:lnTo>
                        <a:pt x="232" y="89"/>
                      </a:lnTo>
                      <a:lnTo>
                        <a:pt x="205" y="78"/>
                      </a:lnTo>
                      <a:lnTo>
                        <a:pt x="182" y="66"/>
                      </a:lnTo>
                      <a:lnTo>
                        <a:pt x="157" y="55"/>
                      </a:lnTo>
                      <a:lnTo>
                        <a:pt x="133" y="45"/>
                      </a:lnTo>
                      <a:lnTo>
                        <a:pt x="110" y="38"/>
                      </a:lnTo>
                      <a:lnTo>
                        <a:pt x="91" y="30"/>
                      </a:lnTo>
                      <a:lnTo>
                        <a:pt x="70" y="23"/>
                      </a:lnTo>
                      <a:lnTo>
                        <a:pt x="53" y="17"/>
                      </a:lnTo>
                      <a:lnTo>
                        <a:pt x="36" y="11"/>
                      </a:lnTo>
                      <a:lnTo>
                        <a:pt x="24" y="7"/>
                      </a:lnTo>
                      <a:lnTo>
                        <a:pt x="0" y="0"/>
                      </a:lnTo>
                      <a:lnTo>
                        <a:pt x="91" y="4"/>
                      </a:lnTo>
                      <a:lnTo>
                        <a:pt x="91" y="4"/>
                      </a:lnTo>
                      <a:close/>
                    </a:path>
                  </a:pathLst>
                </a:custGeom>
                <a:solidFill>
                  <a:srgbClr val="E6FFE6"/>
                </a:solidFill>
                <a:ln w="9525">
                  <a:noFill/>
                  <a:round/>
                </a:ln>
              </p:spPr>
              <p:txBody>
                <a:bodyPr/>
                <a:lstStyle/>
                <a:p>
                  <a:endParaRPr lang="en-US"/>
                </a:p>
              </p:txBody>
            </p:sp>
            <p:sp>
              <p:nvSpPr>
                <p:cNvPr id="607390" name="Freeform 158"/>
                <p:cNvSpPr/>
                <p:nvPr/>
              </p:nvSpPr>
              <p:spPr bwMode="auto">
                <a:xfrm>
                  <a:off x="4269" y="1549"/>
                  <a:ext cx="221" cy="164"/>
                </a:xfrm>
                <a:custGeom>
                  <a:avLst/>
                  <a:gdLst/>
                  <a:ahLst/>
                  <a:cxnLst>
                    <a:cxn ang="0">
                      <a:pos x="2" y="2"/>
                    </a:cxn>
                    <a:cxn ang="0">
                      <a:pos x="15" y="16"/>
                    </a:cxn>
                    <a:cxn ang="0">
                      <a:pos x="40" y="42"/>
                    </a:cxn>
                    <a:cxn ang="0">
                      <a:pos x="74" y="76"/>
                    </a:cxn>
                    <a:cxn ang="0">
                      <a:pos x="120" y="116"/>
                    </a:cxn>
                    <a:cxn ang="0">
                      <a:pos x="167" y="162"/>
                    </a:cxn>
                    <a:cxn ang="0">
                      <a:pos x="221" y="206"/>
                    </a:cxn>
                    <a:cxn ang="0">
                      <a:pos x="272" y="246"/>
                    </a:cxn>
                    <a:cxn ang="0">
                      <a:pos x="325" y="282"/>
                    </a:cxn>
                    <a:cxn ang="0">
                      <a:pos x="373" y="310"/>
                    </a:cxn>
                    <a:cxn ang="0">
                      <a:pos x="415" y="335"/>
                    </a:cxn>
                    <a:cxn ang="0">
                      <a:pos x="455" y="356"/>
                    </a:cxn>
                    <a:cxn ang="0">
                      <a:pos x="487" y="373"/>
                    </a:cxn>
                    <a:cxn ang="0">
                      <a:pos x="512" y="384"/>
                    </a:cxn>
                    <a:cxn ang="0">
                      <a:pos x="531" y="392"/>
                    </a:cxn>
                    <a:cxn ang="0">
                      <a:pos x="540" y="398"/>
                    </a:cxn>
                    <a:cxn ang="0">
                      <a:pos x="540" y="400"/>
                    </a:cxn>
                    <a:cxn ang="0">
                      <a:pos x="532" y="400"/>
                    </a:cxn>
                    <a:cxn ang="0">
                      <a:pos x="517" y="401"/>
                    </a:cxn>
                    <a:cxn ang="0">
                      <a:pos x="494" y="403"/>
                    </a:cxn>
                    <a:cxn ang="0">
                      <a:pos x="466" y="400"/>
                    </a:cxn>
                    <a:cxn ang="0">
                      <a:pos x="432" y="392"/>
                    </a:cxn>
                    <a:cxn ang="0">
                      <a:pos x="392" y="377"/>
                    </a:cxn>
                    <a:cxn ang="0">
                      <a:pos x="344" y="352"/>
                    </a:cxn>
                    <a:cxn ang="0">
                      <a:pos x="293" y="318"/>
                    </a:cxn>
                    <a:cxn ang="0">
                      <a:pos x="240" y="270"/>
                    </a:cxn>
                    <a:cxn ang="0">
                      <a:pos x="185" y="217"/>
                    </a:cxn>
                    <a:cxn ang="0">
                      <a:pos x="131" y="160"/>
                    </a:cxn>
                    <a:cxn ang="0">
                      <a:pos x="84" y="107"/>
                    </a:cxn>
                    <a:cxn ang="0">
                      <a:pos x="44" y="59"/>
                    </a:cxn>
                    <a:cxn ang="0">
                      <a:pos x="15" y="23"/>
                    </a:cxn>
                    <a:cxn ang="0">
                      <a:pos x="2" y="2"/>
                    </a:cxn>
                    <a:cxn ang="0">
                      <a:pos x="0" y="0"/>
                    </a:cxn>
                  </a:cxnLst>
                  <a:rect l="0" t="0" r="r" b="b"/>
                  <a:pathLst>
                    <a:path w="542" h="403">
                      <a:moveTo>
                        <a:pt x="0" y="0"/>
                      </a:moveTo>
                      <a:lnTo>
                        <a:pt x="2" y="2"/>
                      </a:lnTo>
                      <a:lnTo>
                        <a:pt x="6" y="6"/>
                      </a:lnTo>
                      <a:lnTo>
                        <a:pt x="15" y="16"/>
                      </a:lnTo>
                      <a:lnTo>
                        <a:pt x="27" y="27"/>
                      </a:lnTo>
                      <a:lnTo>
                        <a:pt x="40" y="42"/>
                      </a:lnTo>
                      <a:lnTo>
                        <a:pt x="57" y="59"/>
                      </a:lnTo>
                      <a:lnTo>
                        <a:pt x="74" y="76"/>
                      </a:lnTo>
                      <a:lnTo>
                        <a:pt x="97" y="97"/>
                      </a:lnTo>
                      <a:lnTo>
                        <a:pt x="120" y="116"/>
                      </a:lnTo>
                      <a:lnTo>
                        <a:pt x="143" y="141"/>
                      </a:lnTo>
                      <a:lnTo>
                        <a:pt x="167" y="162"/>
                      </a:lnTo>
                      <a:lnTo>
                        <a:pt x="194" y="185"/>
                      </a:lnTo>
                      <a:lnTo>
                        <a:pt x="221" y="206"/>
                      </a:lnTo>
                      <a:lnTo>
                        <a:pt x="247" y="227"/>
                      </a:lnTo>
                      <a:lnTo>
                        <a:pt x="272" y="246"/>
                      </a:lnTo>
                      <a:lnTo>
                        <a:pt x="301" y="266"/>
                      </a:lnTo>
                      <a:lnTo>
                        <a:pt x="325" y="282"/>
                      </a:lnTo>
                      <a:lnTo>
                        <a:pt x="350" y="297"/>
                      </a:lnTo>
                      <a:lnTo>
                        <a:pt x="373" y="310"/>
                      </a:lnTo>
                      <a:lnTo>
                        <a:pt x="396" y="324"/>
                      </a:lnTo>
                      <a:lnTo>
                        <a:pt x="415" y="335"/>
                      </a:lnTo>
                      <a:lnTo>
                        <a:pt x="436" y="346"/>
                      </a:lnTo>
                      <a:lnTo>
                        <a:pt x="455" y="356"/>
                      </a:lnTo>
                      <a:lnTo>
                        <a:pt x="474" y="367"/>
                      </a:lnTo>
                      <a:lnTo>
                        <a:pt x="487" y="373"/>
                      </a:lnTo>
                      <a:lnTo>
                        <a:pt x="502" y="379"/>
                      </a:lnTo>
                      <a:lnTo>
                        <a:pt x="512" y="384"/>
                      </a:lnTo>
                      <a:lnTo>
                        <a:pt x="523" y="390"/>
                      </a:lnTo>
                      <a:lnTo>
                        <a:pt x="531" y="392"/>
                      </a:lnTo>
                      <a:lnTo>
                        <a:pt x="536" y="396"/>
                      </a:lnTo>
                      <a:lnTo>
                        <a:pt x="540" y="398"/>
                      </a:lnTo>
                      <a:lnTo>
                        <a:pt x="542" y="400"/>
                      </a:lnTo>
                      <a:lnTo>
                        <a:pt x="540" y="400"/>
                      </a:lnTo>
                      <a:lnTo>
                        <a:pt x="538" y="400"/>
                      </a:lnTo>
                      <a:lnTo>
                        <a:pt x="532" y="400"/>
                      </a:lnTo>
                      <a:lnTo>
                        <a:pt x="527" y="401"/>
                      </a:lnTo>
                      <a:lnTo>
                        <a:pt x="517" y="401"/>
                      </a:lnTo>
                      <a:lnTo>
                        <a:pt x="508" y="403"/>
                      </a:lnTo>
                      <a:lnTo>
                        <a:pt x="494" y="403"/>
                      </a:lnTo>
                      <a:lnTo>
                        <a:pt x="483" y="403"/>
                      </a:lnTo>
                      <a:lnTo>
                        <a:pt x="466" y="400"/>
                      </a:lnTo>
                      <a:lnTo>
                        <a:pt x="451" y="396"/>
                      </a:lnTo>
                      <a:lnTo>
                        <a:pt x="432" y="392"/>
                      </a:lnTo>
                      <a:lnTo>
                        <a:pt x="413" y="386"/>
                      </a:lnTo>
                      <a:lnTo>
                        <a:pt x="392" y="377"/>
                      </a:lnTo>
                      <a:lnTo>
                        <a:pt x="369" y="365"/>
                      </a:lnTo>
                      <a:lnTo>
                        <a:pt x="344" y="352"/>
                      </a:lnTo>
                      <a:lnTo>
                        <a:pt x="321" y="339"/>
                      </a:lnTo>
                      <a:lnTo>
                        <a:pt x="293" y="318"/>
                      </a:lnTo>
                      <a:lnTo>
                        <a:pt x="266" y="295"/>
                      </a:lnTo>
                      <a:lnTo>
                        <a:pt x="240" y="270"/>
                      </a:lnTo>
                      <a:lnTo>
                        <a:pt x="213" y="246"/>
                      </a:lnTo>
                      <a:lnTo>
                        <a:pt x="185" y="217"/>
                      </a:lnTo>
                      <a:lnTo>
                        <a:pt x="158" y="189"/>
                      </a:lnTo>
                      <a:lnTo>
                        <a:pt x="131" y="160"/>
                      </a:lnTo>
                      <a:lnTo>
                        <a:pt x="109" y="133"/>
                      </a:lnTo>
                      <a:lnTo>
                        <a:pt x="84" y="107"/>
                      </a:lnTo>
                      <a:lnTo>
                        <a:pt x="63" y="82"/>
                      </a:lnTo>
                      <a:lnTo>
                        <a:pt x="44" y="59"/>
                      </a:lnTo>
                      <a:lnTo>
                        <a:pt x="31" y="38"/>
                      </a:lnTo>
                      <a:lnTo>
                        <a:pt x="15" y="23"/>
                      </a:lnTo>
                      <a:lnTo>
                        <a:pt x="6" y="10"/>
                      </a:lnTo>
                      <a:lnTo>
                        <a:pt x="2" y="2"/>
                      </a:lnTo>
                      <a:lnTo>
                        <a:pt x="0" y="0"/>
                      </a:lnTo>
                      <a:lnTo>
                        <a:pt x="0" y="0"/>
                      </a:lnTo>
                      <a:close/>
                    </a:path>
                  </a:pathLst>
                </a:custGeom>
                <a:solidFill>
                  <a:srgbClr val="E6FFE6"/>
                </a:solidFill>
                <a:ln w="9525">
                  <a:noFill/>
                  <a:round/>
                </a:ln>
              </p:spPr>
              <p:txBody>
                <a:bodyPr/>
                <a:lstStyle/>
                <a:p>
                  <a:endParaRPr lang="en-US"/>
                </a:p>
              </p:txBody>
            </p:sp>
            <p:sp>
              <p:nvSpPr>
                <p:cNvPr id="607391" name="Freeform 159"/>
                <p:cNvSpPr/>
                <p:nvPr/>
              </p:nvSpPr>
              <p:spPr bwMode="auto">
                <a:xfrm>
                  <a:off x="4254" y="1560"/>
                  <a:ext cx="83" cy="101"/>
                </a:xfrm>
                <a:custGeom>
                  <a:avLst/>
                  <a:gdLst/>
                  <a:ahLst/>
                  <a:cxnLst>
                    <a:cxn ang="0">
                      <a:pos x="29" y="0"/>
                    </a:cxn>
                    <a:cxn ang="0">
                      <a:pos x="29" y="0"/>
                    </a:cxn>
                    <a:cxn ang="0">
                      <a:pos x="29" y="6"/>
                    </a:cxn>
                    <a:cxn ang="0">
                      <a:pos x="29" y="9"/>
                    </a:cxn>
                    <a:cxn ang="0">
                      <a:pos x="29" y="15"/>
                    </a:cxn>
                    <a:cxn ang="0">
                      <a:pos x="29" y="21"/>
                    </a:cxn>
                    <a:cxn ang="0">
                      <a:pos x="31" y="28"/>
                    </a:cxn>
                    <a:cxn ang="0">
                      <a:pos x="31" y="36"/>
                    </a:cxn>
                    <a:cxn ang="0">
                      <a:pos x="32" y="44"/>
                    </a:cxn>
                    <a:cxn ang="0">
                      <a:pos x="36" y="51"/>
                    </a:cxn>
                    <a:cxn ang="0">
                      <a:pos x="40" y="61"/>
                    </a:cxn>
                    <a:cxn ang="0">
                      <a:pos x="44" y="70"/>
                    </a:cxn>
                    <a:cxn ang="0">
                      <a:pos x="50" y="82"/>
                    </a:cxn>
                    <a:cxn ang="0">
                      <a:pos x="57" y="93"/>
                    </a:cxn>
                    <a:cxn ang="0">
                      <a:pos x="65" y="106"/>
                    </a:cxn>
                    <a:cxn ang="0">
                      <a:pos x="72" y="118"/>
                    </a:cxn>
                    <a:cxn ang="0">
                      <a:pos x="82" y="129"/>
                    </a:cxn>
                    <a:cxn ang="0">
                      <a:pos x="93" y="141"/>
                    </a:cxn>
                    <a:cxn ang="0">
                      <a:pos x="105" y="154"/>
                    </a:cxn>
                    <a:cxn ang="0">
                      <a:pos x="116" y="165"/>
                    </a:cxn>
                    <a:cxn ang="0">
                      <a:pos x="128" y="177"/>
                    </a:cxn>
                    <a:cxn ang="0">
                      <a:pos x="139" y="188"/>
                    </a:cxn>
                    <a:cxn ang="0">
                      <a:pos x="150" y="200"/>
                    </a:cxn>
                    <a:cxn ang="0">
                      <a:pos x="162" y="209"/>
                    </a:cxn>
                    <a:cxn ang="0">
                      <a:pos x="171" y="219"/>
                    </a:cxn>
                    <a:cxn ang="0">
                      <a:pos x="181" y="226"/>
                    </a:cxn>
                    <a:cxn ang="0">
                      <a:pos x="190" y="234"/>
                    </a:cxn>
                    <a:cxn ang="0">
                      <a:pos x="196" y="239"/>
                    </a:cxn>
                    <a:cxn ang="0">
                      <a:pos x="202" y="243"/>
                    </a:cxn>
                    <a:cxn ang="0">
                      <a:pos x="204" y="247"/>
                    </a:cxn>
                    <a:cxn ang="0">
                      <a:pos x="205" y="247"/>
                    </a:cxn>
                    <a:cxn ang="0">
                      <a:pos x="204" y="245"/>
                    </a:cxn>
                    <a:cxn ang="0">
                      <a:pos x="200" y="243"/>
                    </a:cxn>
                    <a:cxn ang="0">
                      <a:pos x="192" y="238"/>
                    </a:cxn>
                    <a:cxn ang="0">
                      <a:pos x="183" y="230"/>
                    </a:cxn>
                    <a:cxn ang="0">
                      <a:pos x="169" y="222"/>
                    </a:cxn>
                    <a:cxn ang="0">
                      <a:pos x="158" y="213"/>
                    </a:cxn>
                    <a:cxn ang="0">
                      <a:pos x="145" y="203"/>
                    </a:cxn>
                    <a:cxn ang="0">
                      <a:pos x="129" y="192"/>
                    </a:cxn>
                    <a:cxn ang="0">
                      <a:pos x="112" y="179"/>
                    </a:cxn>
                    <a:cxn ang="0">
                      <a:pos x="97" y="165"/>
                    </a:cxn>
                    <a:cxn ang="0">
                      <a:pos x="82" y="154"/>
                    </a:cxn>
                    <a:cxn ang="0">
                      <a:pos x="69" y="143"/>
                    </a:cxn>
                    <a:cxn ang="0">
                      <a:pos x="53" y="127"/>
                    </a:cxn>
                    <a:cxn ang="0">
                      <a:pos x="40" y="114"/>
                    </a:cxn>
                    <a:cxn ang="0">
                      <a:pos x="29" y="103"/>
                    </a:cxn>
                    <a:cxn ang="0">
                      <a:pos x="21" y="91"/>
                    </a:cxn>
                    <a:cxn ang="0">
                      <a:pos x="12" y="80"/>
                    </a:cxn>
                    <a:cxn ang="0">
                      <a:pos x="8" y="68"/>
                    </a:cxn>
                    <a:cxn ang="0">
                      <a:pos x="4" y="57"/>
                    </a:cxn>
                    <a:cxn ang="0">
                      <a:pos x="2" y="49"/>
                    </a:cxn>
                    <a:cxn ang="0">
                      <a:pos x="0" y="40"/>
                    </a:cxn>
                    <a:cxn ang="0">
                      <a:pos x="2" y="32"/>
                    </a:cxn>
                    <a:cxn ang="0">
                      <a:pos x="4" y="27"/>
                    </a:cxn>
                    <a:cxn ang="0">
                      <a:pos x="8" y="21"/>
                    </a:cxn>
                    <a:cxn ang="0">
                      <a:pos x="13" y="11"/>
                    </a:cxn>
                    <a:cxn ang="0">
                      <a:pos x="21" y="4"/>
                    </a:cxn>
                    <a:cxn ang="0">
                      <a:pos x="27" y="0"/>
                    </a:cxn>
                    <a:cxn ang="0">
                      <a:pos x="29" y="0"/>
                    </a:cxn>
                    <a:cxn ang="0">
                      <a:pos x="29" y="0"/>
                    </a:cxn>
                  </a:cxnLst>
                  <a:rect l="0" t="0" r="r" b="b"/>
                  <a:pathLst>
                    <a:path w="205" h="247">
                      <a:moveTo>
                        <a:pt x="29" y="0"/>
                      </a:moveTo>
                      <a:lnTo>
                        <a:pt x="29" y="0"/>
                      </a:lnTo>
                      <a:lnTo>
                        <a:pt x="29" y="6"/>
                      </a:lnTo>
                      <a:lnTo>
                        <a:pt x="29" y="9"/>
                      </a:lnTo>
                      <a:lnTo>
                        <a:pt x="29" y="15"/>
                      </a:lnTo>
                      <a:lnTo>
                        <a:pt x="29" y="21"/>
                      </a:lnTo>
                      <a:lnTo>
                        <a:pt x="31" y="28"/>
                      </a:lnTo>
                      <a:lnTo>
                        <a:pt x="31" y="36"/>
                      </a:lnTo>
                      <a:lnTo>
                        <a:pt x="32" y="44"/>
                      </a:lnTo>
                      <a:lnTo>
                        <a:pt x="36" y="51"/>
                      </a:lnTo>
                      <a:lnTo>
                        <a:pt x="40" y="61"/>
                      </a:lnTo>
                      <a:lnTo>
                        <a:pt x="44" y="70"/>
                      </a:lnTo>
                      <a:lnTo>
                        <a:pt x="50" y="82"/>
                      </a:lnTo>
                      <a:lnTo>
                        <a:pt x="57" y="93"/>
                      </a:lnTo>
                      <a:lnTo>
                        <a:pt x="65" y="106"/>
                      </a:lnTo>
                      <a:lnTo>
                        <a:pt x="72" y="118"/>
                      </a:lnTo>
                      <a:lnTo>
                        <a:pt x="82" y="129"/>
                      </a:lnTo>
                      <a:lnTo>
                        <a:pt x="93" y="141"/>
                      </a:lnTo>
                      <a:lnTo>
                        <a:pt x="105" y="154"/>
                      </a:lnTo>
                      <a:lnTo>
                        <a:pt x="116" y="165"/>
                      </a:lnTo>
                      <a:lnTo>
                        <a:pt x="128" y="177"/>
                      </a:lnTo>
                      <a:lnTo>
                        <a:pt x="139" y="188"/>
                      </a:lnTo>
                      <a:lnTo>
                        <a:pt x="150" y="200"/>
                      </a:lnTo>
                      <a:lnTo>
                        <a:pt x="162" y="209"/>
                      </a:lnTo>
                      <a:lnTo>
                        <a:pt x="171" y="219"/>
                      </a:lnTo>
                      <a:lnTo>
                        <a:pt x="181" y="226"/>
                      </a:lnTo>
                      <a:lnTo>
                        <a:pt x="190" y="234"/>
                      </a:lnTo>
                      <a:lnTo>
                        <a:pt x="196" y="239"/>
                      </a:lnTo>
                      <a:lnTo>
                        <a:pt x="202" y="243"/>
                      </a:lnTo>
                      <a:lnTo>
                        <a:pt x="204" y="247"/>
                      </a:lnTo>
                      <a:lnTo>
                        <a:pt x="205" y="247"/>
                      </a:lnTo>
                      <a:lnTo>
                        <a:pt x="204" y="245"/>
                      </a:lnTo>
                      <a:lnTo>
                        <a:pt x="200" y="243"/>
                      </a:lnTo>
                      <a:lnTo>
                        <a:pt x="192" y="238"/>
                      </a:lnTo>
                      <a:lnTo>
                        <a:pt x="183" y="230"/>
                      </a:lnTo>
                      <a:lnTo>
                        <a:pt x="169" y="222"/>
                      </a:lnTo>
                      <a:lnTo>
                        <a:pt x="158" y="213"/>
                      </a:lnTo>
                      <a:lnTo>
                        <a:pt x="145" y="203"/>
                      </a:lnTo>
                      <a:lnTo>
                        <a:pt x="129" y="192"/>
                      </a:lnTo>
                      <a:lnTo>
                        <a:pt x="112" y="179"/>
                      </a:lnTo>
                      <a:lnTo>
                        <a:pt x="97" y="165"/>
                      </a:lnTo>
                      <a:lnTo>
                        <a:pt x="82" y="154"/>
                      </a:lnTo>
                      <a:lnTo>
                        <a:pt x="69" y="143"/>
                      </a:lnTo>
                      <a:lnTo>
                        <a:pt x="53" y="127"/>
                      </a:lnTo>
                      <a:lnTo>
                        <a:pt x="40" y="114"/>
                      </a:lnTo>
                      <a:lnTo>
                        <a:pt x="29" y="103"/>
                      </a:lnTo>
                      <a:lnTo>
                        <a:pt x="21" y="91"/>
                      </a:lnTo>
                      <a:lnTo>
                        <a:pt x="12" y="80"/>
                      </a:lnTo>
                      <a:lnTo>
                        <a:pt x="8" y="68"/>
                      </a:lnTo>
                      <a:lnTo>
                        <a:pt x="4" y="57"/>
                      </a:lnTo>
                      <a:lnTo>
                        <a:pt x="2" y="49"/>
                      </a:lnTo>
                      <a:lnTo>
                        <a:pt x="0" y="40"/>
                      </a:lnTo>
                      <a:lnTo>
                        <a:pt x="2" y="32"/>
                      </a:lnTo>
                      <a:lnTo>
                        <a:pt x="4" y="27"/>
                      </a:lnTo>
                      <a:lnTo>
                        <a:pt x="8" y="21"/>
                      </a:lnTo>
                      <a:lnTo>
                        <a:pt x="13" y="11"/>
                      </a:lnTo>
                      <a:lnTo>
                        <a:pt x="21" y="4"/>
                      </a:lnTo>
                      <a:lnTo>
                        <a:pt x="27" y="0"/>
                      </a:lnTo>
                      <a:lnTo>
                        <a:pt x="29" y="0"/>
                      </a:lnTo>
                      <a:lnTo>
                        <a:pt x="29" y="0"/>
                      </a:lnTo>
                      <a:close/>
                    </a:path>
                  </a:pathLst>
                </a:custGeom>
                <a:solidFill>
                  <a:srgbClr val="E6FFE6"/>
                </a:solidFill>
                <a:ln w="9525">
                  <a:noFill/>
                  <a:round/>
                </a:ln>
              </p:spPr>
              <p:txBody>
                <a:bodyPr/>
                <a:lstStyle/>
                <a:p>
                  <a:endParaRPr lang="en-US"/>
                </a:p>
              </p:txBody>
            </p:sp>
          </p:grpSp>
        </p:grpSp>
        <p:grpSp>
          <p:nvGrpSpPr>
            <p:cNvPr id="607392" name="Group 160"/>
            <p:cNvGrpSpPr/>
            <p:nvPr/>
          </p:nvGrpSpPr>
          <p:grpSpPr bwMode="auto">
            <a:xfrm>
              <a:off x="3963" y="1531"/>
              <a:ext cx="249" cy="324"/>
              <a:chOff x="3939" y="1547"/>
              <a:chExt cx="249" cy="324"/>
            </a:xfrm>
          </p:grpSpPr>
          <p:sp>
            <p:nvSpPr>
              <p:cNvPr id="607393" name="Freeform 161"/>
              <p:cNvSpPr/>
              <p:nvPr/>
            </p:nvSpPr>
            <p:spPr bwMode="auto">
              <a:xfrm>
                <a:off x="4033" y="1853"/>
                <a:ext cx="62" cy="18"/>
              </a:xfrm>
              <a:custGeom>
                <a:avLst/>
                <a:gdLst/>
                <a:ahLst/>
                <a:cxnLst>
                  <a:cxn ang="0">
                    <a:pos x="19" y="11"/>
                  </a:cxn>
                  <a:cxn ang="0">
                    <a:pos x="59" y="36"/>
                  </a:cxn>
                  <a:cxn ang="0">
                    <a:pos x="111" y="43"/>
                  </a:cxn>
                  <a:cxn ang="0">
                    <a:pos x="152" y="3"/>
                  </a:cxn>
                  <a:cxn ang="0">
                    <a:pos x="0" y="0"/>
                  </a:cxn>
                  <a:cxn ang="0">
                    <a:pos x="19" y="11"/>
                  </a:cxn>
                  <a:cxn ang="0">
                    <a:pos x="19" y="11"/>
                  </a:cxn>
                </a:cxnLst>
                <a:rect l="0" t="0" r="r" b="b"/>
                <a:pathLst>
                  <a:path w="152" h="43">
                    <a:moveTo>
                      <a:pt x="19" y="11"/>
                    </a:moveTo>
                    <a:lnTo>
                      <a:pt x="59" y="36"/>
                    </a:lnTo>
                    <a:lnTo>
                      <a:pt x="111" y="43"/>
                    </a:lnTo>
                    <a:lnTo>
                      <a:pt x="152" y="3"/>
                    </a:lnTo>
                    <a:lnTo>
                      <a:pt x="0" y="0"/>
                    </a:lnTo>
                    <a:lnTo>
                      <a:pt x="19" y="11"/>
                    </a:lnTo>
                    <a:lnTo>
                      <a:pt x="19" y="11"/>
                    </a:lnTo>
                    <a:close/>
                  </a:path>
                </a:pathLst>
              </a:custGeom>
              <a:solidFill>
                <a:srgbClr val="666666"/>
              </a:solidFill>
              <a:ln w="9525">
                <a:noFill/>
                <a:round/>
              </a:ln>
            </p:spPr>
            <p:txBody>
              <a:bodyPr/>
              <a:lstStyle/>
              <a:p>
                <a:endParaRPr lang="en-US"/>
              </a:p>
            </p:txBody>
          </p:sp>
          <p:sp>
            <p:nvSpPr>
              <p:cNvPr id="607394" name="Freeform 162"/>
              <p:cNvSpPr/>
              <p:nvPr/>
            </p:nvSpPr>
            <p:spPr bwMode="auto">
              <a:xfrm>
                <a:off x="4019" y="1547"/>
                <a:ext cx="89" cy="226"/>
              </a:xfrm>
              <a:custGeom>
                <a:avLst/>
                <a:gdLst/>
                <a:ahLst/>
                <a:cxnLst>
                  <a:cxn ang="0">
                    <a:pos x="209" y="550"/>
                  </a:cxn>
                  <a:cxn ang="0">
                    <a:pos x="209" y="520"/>
                  </a:cxn>
                  <a:cxn ang="0">
                    <a:pos x="209" y="470"/>
                  </a:cxn>
                  <a:cxn ang="0">
                    <a:pos x="213" y="404"/>
                  </a:cxn>
                  <a:cxn ang="0">
                    <a:pos x="215" y="329"/>
                  </a:cxn>
                  <a:cxn ang="0">
                    <a:pos x="215" y="253"/>
                  </a:cxn>
                  <a:cxn ang="0">
                    <a:pos x="213" y="181"/>
                  </a:cxn>
                  <a:cxn ang="0">
                    <a:pos x="209" y="120"/>
                  </a:cxn>
                  <a:cxn ang="0">
                    <a:pos x="201" y="78"/>
                  </a:cxn>
                  <a:cxn ang="0">
                    <a:pos x="182" y="42"/>
                  </a:cxn>
                  <a:cxn ang="0">
                    <a:pos x="156" y="20"/>
                  </a:cxn>
                  <a:cxn ang="0">
                    <a:pos x="125" y="4"/>
                  </a:cxn>
                  <a:cxn ang="0">
                    <a:pos x="93" y="0"/>
                  </a:cxn>
                  <a:cxn ang="0">
                    <a:pos x="61" y="8"/>
                  </a:cxn>
                  <a:cxn ang="0">
                    <a:pos x="36" y="31"/>
                  </a:cxn>
                  <a:cxn ang="0">
                    <a:pos x="17" y="69"/>
                  </a:cxn>
                  <a:cxn ang="0">
                    <a:pos x="8" y="120"/>
                  </a:cxn>
                  <a:cxn ang="0">
                    <a:pos x="2" y="185"/>
                  </a:cxn>
                  <a:cxn ang="0">
                    <a:pos x="0" y="257"/>
                  </a:cxn>
                  <a:cxn ang="0">
                    <a:pos x="2" y="331"/>
                  </a:cxn>
                  <a:cxn ang="0">
                    <a:pos x="4" y="400"/>
                  </a:cxn>
                  <a:cxn ang="0">
                    <a:pos x="6" y="461"/>
                  </a:cxn>
                  <a:cxn ang="0">
                    <a:pos x="8" y="504"/>
                  </a:cxn>
                  <a:cxn ang="0">
                    <a:pos x="11" y="533"/>
                  </a:cxn>
                  <a:cxn ang="0">
                    <a:pos x="85" y="552"/>
                  </a:cxn>
                  <a:cxn ang="0">
                    <a:pos x="85" y="537"/>
                  </a:cxn>
                  <a:cxn ang="0">
                    <a:pos x="85" y="497"/>
                  </a:cxn>
                  <a:cxn ang="0">
                    <a:pos x="85" y="440"/>
                  </a:cxn>
                  <a:cxn ang="0">
                    <a:pos x="85" y="375"/>
                  </a:cxn>
                  <a:cxn ang="0">
                    <a:pos x="85" y="307"/>
                  </a:cxn>
                  <a:cxn ang="0">
                    <a:pos x="85" y="244"/>
                  </a:cxn>
                  <a:cxn ang="0">
                    <a:pos x="87" y="194"/>
                  </a:cxn>
                  <a:cxn ang="0">
                    <a:pos x="89" y="168"/>
                  </a:cxn>
                  <a:cxn ang="0">
                    <a:pos x="89" y="153"/>
                  </a:cxn>
                  <a:cxn ang="0">
                    <a:pos x="95" y="137"/>
                  </a:cxn>
                  <a:cxn ang="0">
                    <a:pos x="101" y="122"/>
                  </a:cxn>
                  <a:cxn ang="0">
                    <a:pos x="108" y="115"/>
                  </a:cxn>
                  <a:cxn ang="0">
                    <a:pos x="124" y="120"/>
                  </a:cxn>
                  <a:cxn ang="0">
                    <a:pos x="129" y="137"/>
                  </a:cxn>
                  <a:cxn ang="0">
                    <a:pos x="135" y="174"/>
                  </a:cxn>
                  <a:cxn ang="0">
                    <a:pos x="135" y="219"/>
                  </a:cxn>
                  <a:cxn ang="0">
                    <a:pos x="135" y="278"/>
                  </a:cxn>
                  <a:cxn ang="0">
                    <a:pos x="131" y="341"/>
                  </a:cxn>
                  <a:cxn ang="0">
                    <a:pos x="129" y="404"/>
                  </a:cxn>
                  <a:cxn ang="0">
                    <a:pos x="124" y="461"/>
                  </a:cxn>
                  <a:cxn ang="0">
                    <a:pos x="122" y="508"/>
                  </a:cxn>
                  <a:cxn ang="0">
                    <a:pos x="116" y="540"/>
                  </a:cxn>
                  <a:cxn ang="0">
                    <a:pos x="116" y="554"/>
                  </a:cxn>
                  <a:cxn ang="0">
                    <a:pos x="209" y="556"/>
                  </a:cxn>
                </a:cxnLst>
                <a:rect l="0" t="0" r="r" b="b"/>
                <a:pathLst>
                  <a:path w="215" h="556">
                    <a:moveTo>
                      <a:pt x="209" y="556"/>
                    </a:moveTo>
                    <a:lnTo>
                      <a:pt x="209" y="550"/>
                    </a:lnTo>
                    <a:lnTo>
                      <a:pt x="209" y="540"/>
                    </a:lnTo>
                    <a:lnTo>
                      <a:pt x="209" y="520"/>
                    </a:lnTo>
                    <a:lnTo>
                      <a:pt x="209" y="499"/>
                    </a:lnTo>
                    <a:lnTo>
                      <a:pt x="209" y="470"/>
                    </a:lnTo>
                    <a:lnTo>
                      <a:pt x="213" y="440"/>
                    </a:lnTo>
                    <a:lnTo>
                      <a:pt x="213" y="404"/>
                    </a:lnTo>
                    <a:lnTo>
                      <a:pt x="215" y="367"/>
                    </a:lnTo>
                    <a:lnTo>
                      <a:pt x="215" y="329"/>
                    </a:lnTo>
                    <a:lnTo>
                      <a:pt x="215" y="290"/>
                    </a:lnTo>
                    <a:lnTo>
                      <a:pt x="215" y="253"/>
                    </a:lnTo>
                    <a:lnTo>
                      <a:pt x="215" y="217"/>
                    </a:lnTo>
                    <a:lnTo>
                      <a:pt x="213" y="181"/>
                    </a:lnTo>
                    <a:lnTo>
                      <a:pt x="213" y="149"/>
                    </a:lnTo>
                    <a:lnTo>
                      <a:pt x="209" y="120"/>
                    </a:lnTo>
                    <a:lnTo>
                      <a:pt x="209" y="99"/>
                    </a:lnTo>
                    <a:lnTo>
                      <a:pt x="201" y="78"/>
                    </a:lnTo>
                    <a:lnTo>
                      <a:pt x="194" y="59"/>
                    </a:lnTo>
                    <a:lnTo>
                      <a:pt x="182" y="42"/>
                    </a:lnTo>
                    <a:lnTo>
                      <a:pt x="171" y="31"/>
                    </a:lnTo>
                    <a:lnTo>
                      <a:pt x="156" y="20"/>
                    </a:lnTo>
                    <a:lnTo>
                      <a:pt x="141" y="10"/>
                    </a:lnTo>
                    <a:lnTo>
                      <a:pt x="125" y="4"/>
                    </a:lnTo>
                    <a:lnTo>
                      <a:pt x="110" y="2"/>
                    </a:lnTo>
                    <a:lnTo>
                      <a:pt x="93" y="0"/>
                    </a:lnTo>
                    <a:lnTo>
                      <a:pt x="76" y="2"/>
                    </a:lnTo>
                    <a:lnTo>
                      <a:pt x="61" y="8"/>
                    </a:lnTo>
                    <a:lnTo>
                      <a:pt x="47" y="20"/>
                    </a:lnTo>
                    <a:lnTo>
                      <a:pt x="36" y="31"/>
                    </a:lnTo>
                    <a:lnTo>
                      <a:pt x="25" y="48"/>
                    </a:lnTo>
                    <a:lnTo>
                      <a:pt x="17" y="69"/>
                    </a:lnTo>
                    <a:lnTo>
                      <a:pt x="11" y="94"/>
                    </a:lnTo>
                    <a:lnTo>
                      <a:pt x="8" y="120"/>
                    </a:lnTo>
                    <a:lnTo>
                      <a:pt x="4" y="153"/>
                    </a:lnTo>
                    <a:lnTo>
                      <a:pt x="2" y="185"/>
                    </a:lnTo>
                    <a:lnTo>
                      <a:pt x="2" y="221"/>
                    </a:lnTo>
                    <a:lnTo>
                      <a:pt x="0" y="257"/>
                    </a:lnTo>
                    <a:lnTo>
                      <a:pt x="0" y="295"/>
                    </a:lnTo>
                    <a:lnTo>
                      <a:pt x="2" y="331"/>
                    </a:lnTo>
                    <a:lnTo>
                      <a:pt x="4" y="367"/>
                    </a:lnTo>
                    <a:lnTo>
                      <a:pt x="4" y="400"/>
                    </a:lnTo>
                    <a:lnTo>
                      <a:pt x="4" y="432"/>
                    </a:lnTo>
                    <a:lnTo>
                      <a:pt x="6" y="461"/>
                    </a:lnTo>
                    <a:lnTo>
                      <a:pt x="8" y="485"/>
                    </a:lnTo>
                    <a:lnTo>
                      <a:pt x="8" y="504"/>
                    </a:lnTo>
                    <a:lnTo>
                      <a:pt x="9" y="521"/>
                    </a:lnTo>
                    <a:lnTo>
                      <a:pt x="11" y="533"/>
                    </a:lnTo>
                    <a:lnTo>
                      <a:pt x="11" y="537"/>
                    </a:lnTo>
                    <a:lnTo>
                      <a:pt x="85" y="552"/>
                    </a:lnTo>
                    <a:lnTo>
                      <a:pt x="85" y="546"/>
                    </a:lnTo>
                    <a:lnTo>
                      <a:pt x="85" y="537"/>
                    </a:lnTo>
                    <a:lnTo>
                      <a:pt x="85" y="518"/>
                    </a:lnTo>
                    <a:lnTo>
                      <a:pt x="85" y="497"/>
                    </a:lnTo>
                    <a:lnTo>
                      <a:pt x="85" y="468"/>
                    </a:lnTo>
                    <a:lnTo>
                      <a:pt x="85" y="440"/>
                    </a:lnTo>
                    <a:lnTo>
                      <a:pt x="85" y="407"/>
                    </a:lnTo>
                    <a:lnTo>
                      <a:pt x="85" y="375"/>
                    </a:lnTo>
                    <a:lnTo>
                      <a:pt x="85" y="339"/>
                    </a:lnTo>
                    <a:lnTo>
                      <a:pt x="85" y="307"/>
                    </a:lnTo>
                    <a:lnTo>
                      <a:pt x="85" y="274"/>
                    </a:lnTo>
                    <a:lnTo>
                      <a:pt x="85" y="244"/>
                    </a:lnTo>
                    <a:lnTo>
                      <a:pt x="85" y="217"/>
                    </a:lnTo>
                    <a:lnTo>
                      <a:pt x="87" y="194"/>
                    </a:lnTo>
                    <a:lnTo>
                      <a:pt x="87" y="177"/>
                    </a:lnTo>
                    <a:lnTo>
                      <a:pt x="89" y="168"/>
                    </a:lnTo>
                    <a:lnTo>
                      <a:pt x="89" y="160"/>
                    </a:lnTo>
                    <a:lnTo>
                      <a:pt x="89" y="153"/>
                    </a:lnTo>
                    <a:lnTo>
                      <a:pt x="91" y="145"/>
                    </a:lnTo>
                    <a:lnTo>
                      <a:pt x="95" y="137"/>
                    </a:lnTo>
                    <a:lnTo>
                      <a:pt x="97" y="128"/>
                    </a:lnTo>
                    <a:lnTo>
                      <a:pt x="101" y="122"/>
                    </a:lnTo>
                    <a:lnTo>
                      <a:pt x="104" y="116"/>
                    </a:lnTo>
                    <a:lnTo>
                      <a:pt x="108" y="115"/>
                    </a:lnTo>
                    <a:lnTo>
                      <a:pt x="116" y="113"/>
                    </a:lnTo>
                    <a:lnTo>
                      <a:pt x="124" y="120"/>
                    </a:lnTo>
                    <a:lnTo>
                      <a:pt x="125" y="126"/>
                    </a:lnTo>
                    <a:lnTo>
                      <a:pt x="129" y="137"/>
                    </a:lnTo>
                    <a:lnTo>
                      <a:pt x="133" y="153"/>
                    </a:lnTo>
                    <a:lnTo>
                      <a:pt x="135" y="174"/>
                    </a:lnTo>
                    <a:lnTo>
                      <a:pt x="135" y="193"/>
                    </a:lnTo>
                    <a:lnTo>
                      <a:pt x="135" y="219"/>
                    </a:lnTo>
                    <a:lnTo>
                      <a:pt x="135" y="246"/>
                    </a:lnTo>
                    <a:lnTo>
                      <a:pt x="135" y="278"/>
                    </a:lnTo>
                    <a:lnTo>
                      <a:pt x="133" y="309"/>
                    </a:lnTo>
                    <a:lnTo>
                      <a:pt x="131" y="341"/>
                    </a:lnTo>
                    <a:lnTo>
                      <a:pt x="129" y="371"/>
                    </a:lnTo>
                    <a:lnTo>
                      <a:pt x="129" y="404"/>
                    </a:lnTo>
                    <a:lnTo>
                      <a:pt x="125" y="432"/>
                    </a:lnTo>
                    <a:lnTo>
                      <a:pt x="124" y="461"/>
                    </a:lnTo>
                    <a:lnTo>
                      <a:pt x="122" y="485"/>
                    </a:lnTo>
                    <a:lnTo>
                      <a:pt x="122" y="508"/>
                    </a:lnTo>
                    <a:lnTo>
                      <a:pt x="118" y="527"/>
                    </a:lnTo>
                    <a:lnTo>
                      <a:pt x="116" y="540"/>
                    </a:lnTo>
                    <a:lnTo>
                      <a:pt x="116" y="550"/>
                    </a:lnTo>
                    <a:lnTo>
                      <a:pt x="116" y="554"/>
                    </a:lnTo>
                    <a:lnTo>
                      <a:pt x="209" y="556"/>
                    </a:lnTo>
                    <a:lnTo>
                      <a:pt x="209" y="556"/>
                    </a:lnTo>
                    <a:close/>
                  </a:path>
                </a:pathLst>
              </a:custGeom>
              <a:solidFill>
                <a:srgbClr val="E0FFFF"/>
              </a:solidFill>
              <a:ln w="9525">
                <a:noFill/>
                <a:round/>
              </a:ln>
            </p:spPr>
            <p:txBody>
              <a:bodyPr/>
              <a:lstStyle/>
              <a:p>
                <a:endParaRPr lang="en-US"/>
              </a:p>
            </p:txBody>
          </p:sp>
          <p:sp>
            <p:nvSpPr>
              <p:cNvPr id="607395" name="Freeform 163"/>
              <p:cNvSpPr/>
              <p:nvPr/>
            </p:nvSpPr>
            <p:spPr bwMode="auto">
              <a:xfrm>
                <a:off x="4032" y="1564"/>
                <a:ext cx="50" cy="200"/>
              </a:xfrm>
              <a:custGeom>
                <a:avLst/>
                <a:gdLst/>
                <a:ahLst/>
                <a:cxnLst>
                  <a:cxn ang="0">
                    <a:pos x="116" y="56"/>
                  </a:cxn>
                  <a:cxn ang="0">
                    <a:pos x="120" y="48"/>
                  </a:cxn>
                  <a:cxn ang="0">
                    <a:pos x="122" y="31"/>
                  </a:cxn>
                  <a:cxn ang="0">
                    <a:pos x="116" y="16"/>
                  </a:cxn>
                  <a:cxn ang="0">
                    <a:pos x="101" y="6"/>
                  </a:cxn>
                  <a:cxn ang="0">
                    <a:pos x="88" y="2"/>
                  </a:cxn>
                  <a:cxn ang="0">
                    <a:pos x="73" y="0"/>
                  </a:cxn>
                  <a:cxn ang="0">
                    <a:pos x="57" y="2"/>
                  </a:cxn>
                  <a:cxn ang="0">
                    <a:pos x="42" y="12"/>
                  </a:cxn>
                  <a:cxn ang="0">
                    <a:pos x="27" y="27"/>
                  </a:cxn>
                  <a:cxn ang="0">
                    <a:pos x="16" y="50"/>
                  </a:cxn>
                  <a:cxn ang="0">
                    <a:pos x="8" y="84"/>
                  </a:cxn>
                  <a:cxn ang="0">
                    <a:pos x="2" y="130"/>
                  </a:cxn>
                  <a:cxn ang="0">
                    <a:pos x="0" y="185"/>
                  </a:cxn>
                  <a:cxn ang="0">
                    <a:pos x="0" y="248"/>
                  </a:cxn>
                  <a:cxn ang="0">
                    <a:pos x="0" y="310"/>
                  </a:cxn>
                  <a:cxn ang="0">
                    <a:pos x="0" y="367"/>
                  </a:cxn>
                  <a:cxn ang="0">
                    <a:pos x="0" y="419"/>
                  </a:cxn>
                  <a:cxn ang="0">
                    <a:pos x="0" y="457"/>
                  </a:cxn>
                  <a:cxn ang="0">
                    <a:pos x="2" y="480"/>
                  </a:cxn>
                  <a:cxn ang="0">
                    <a:pos x="44" y="493"/>
                  </a:cxn>
                  <a:cxn ang="0">
                    <a:pos x="44" y="485"/>
                  </a:cxn>
                  <a:cxn ang="0">
                    <a:pos x="44" y="461"/>
                  </a:cxn>
                  <a:cxn ang="0">
                    <a:pos x="44" y="424"/>
                  </a:cxn>
                  <a:cxn ang="0">
                    <a:pos x="46" y="379"/>
                  </a:cxn>
                  <a:cxn ang="0">
                    <a:pos x="46" y="331"/>
                  </a:cxn>
                  <a:cxn ang="0">
                    <a:pos x="48" y="278"/>
                  </a:cxn>
                  <a:cxn ang="0">
                    <a:pos x="50" y="230"/>
                  </a:cxn>
                  <a:cxn ang="0">
                    <a:pos x="54" y="185"/>
                  </a:cxn>
                  <a:cxn ang="0">
                    <a:pos x="56" y="147"/>
                  </a:cxn>
                  <a:cxn ang="0">
                    <a:pos x="59" y="116"/>
                  </a:cxn>
                  <a:cxn ang="0">
                    <a:pos x="63" y="90"/>
                  </a:cxn>
                  <a:cxn ang="0">
                    <a:pos x="69" y="71"/>
                  </a:cxn>
                  <a:cxn ang="0">
                    <a:pos x="73" y="56"/>
                  </a:cxn>
                  <a:cxn ang="0">
                    <a:pos x="76" y="48"/>
                  </a:cxn>
                  <a:cxn ang="0">
                    <a:pos x="82" y="40"/>
                  </a:cxn>
                  <a:cxn ang="0">
                    <a:pos x="116" y="59"/>
                  </a:cxn>
                </a:cxnLst>
                <a:rect l="0" t="0" r="r" b="b"/>
                <a:pathLst>
                  <a:path w="122" h="493">
                    <a:moveTo>
                      <a:pt x="116" y="59"/>
                    </a:moveTo>
                    <a:lnTo>
                      <a:pt x="116" y="56"/>
                    </a:lnTo>
                    <a:lnTo>
                      <a:pt x="118" y="54"/>
                    </a:lnTo>
                    <a:lnTo>
                      <a:pt x="120" y="48"/>
                    </a:lnTo>
                    <a:lnTo>
                      <a:pt x="122" y="40"/>
                    </a:lnTo>
                    <a:lnTo>
                      <a:pt x="122" y="31"/>
                    </a:lnTo>
                    <a:lnTo>
                      <a:pt x="122" y="23"/>
                    </a:lnTo>
                    <a:lnTo>
                      <a:pt x="116" y="16"/>
                    </a:lnTo>
                    <a:lnTo>
                      <a:pt x="109" y="12"/>
                    </a:lnTo>
                    <a:lnTo>
                      <a:pt x="101" y="6"/>
                    </a:lnTo>
                    <a:lnTo>
                      <a:pt x="96" y="4"/>
                    </a:lnTo>
                    <a:lnTo>
                      <a:pt x="88" y="2"/>
                    </a:lnTo>
                    <a:lnTo>
                      <a:pt x="80" y="2"/>
                    </a:lnTo>
                    <a:lnTo>
                      <a:pt x="73" y="0"/>
                    </a:lnTo>
                    <a:lnTo>
                      <a:pt x="65" y="2"/>
                    </a:lnTo>
                    <a:lnTo>
                      <a:pt x="57" y="2"/>
                    </a:lnTo>
                    <a:lnTo>
                      <a:pt x="50" y="6"/>
                    </a:lnTo>
                    <a:lnTo>
                      <a:pt x="42" y="12"/>
                    </a:lnTo>
                    <a:lnTo>
                      <a:pt x="35" y="19"/>
                    </a:lnTo>
                    <a:lnTo>
                      <a:pt x="27" y="27"/>
                    </a:lnTo>
                    <a:lnTo>
                      <a:pt x="21" y="38"/>
                    </a:lnTo>
                    <a:lnTo>
                      <a:pt x="16" y="50"/>
                    </a:lnTo>
                    <a:lnTo>
                      <a:pt x="12" y="67"/>
                    </a:lnTo>
                    <a:lnTo>
                      <a:pt x="8" y="84"/>
                    </a:lnTo>
                    <a:lnTo>
                      <a:pt x="6" y="107"/>
                    </a:lnTo>
                    <a:lnTo>
                      <a:pt x="2" y="130"/>
                    </a:lnTo>
                    <a:lnTo>
                      <a:pt x="0" y="156"/>
                    </a:lnTo>
                    <a:lnTo>
                      <a:pt x="0" y="185"/>
                    </a:lnTo>
                    <a:lnTo>
                      <a:pt x="0" y="217"/>
                    </a:lnTo>
                    <a:lnTo>
                      <a:pt x="0" y="248"/>
                    </a:lnTo>
                    <a:lnTo>
                      <a:pt x="0" y="278"/>
                    </a:lnTo>
                    <a:lnTo>
                      <a:pt x="0" y="310"/>
                    </a:lnTo>
                    <a:lnTo>
                      <a:pt x="0" y="341"/>
                    </a:lnTo>
                    <a:lnTo>
                      <a:pt x="0" y="367"/>
                    </a:lnTo>
                    <a:lnTo>
                      <a:pt x="0" y="396"/>
                    </a:lnTo>
                    <a:lnTo>
                      <a:pt x="0" y="419"/>
                    </a:lnTo>
                    <a:lnTo>
                      <a:pt x="0" y="440"/>
                    </a:lnTo>
                    <a:lnTo>
                      <a:pt x="0" y="457"/>
                    </a:lnTo>
                    <a:lnTo>
                      <a:pt x="2" y="472"/>
                    </a:lnTo>
                    <a:lnTo>
                      <a:pt x="2" y="480"/>
                    </a:lnTo>
                    <a:lnTo>
                      <a:pt x="4" y="483"/>
                    </a:lnTo>
                    <a:lnTo>
                      <a:pt x="44" y="493"/>
                    </a:lnTo>
                    <a:lnTo>
                      <a:pt x="44" y="491"/>
                    </a:lnTo>
                    <a:lnTo>
                      <a:pt x="44" y="485"/>
                    </a:lnTo>
                    <a:lnTo>
                      <a:pt x="44" y="472"/>
                    </a:lnTo>
                    <a:lnTo>
                      <a:pt x="44" y="461"/>
                    </a:lnTo>
                    <a:lnTo>
                      <a:pt x="44" y="442"/>
                    </a:lnTo>
                    <a:lnTo>
                      <a:pt x="44" y="424"/>
                    </a:lnTo>
                    <a:lnTo>
                      <a:pt x="44" y="402"/>
                    </a:lnTo>
                    <a:lnTo>
                      <a:pt x="46" y="379"/>
                    </a:lnTo>
                    <a:lnTo>
                      <a:pt x="46" y="356"/>
                    </a:lnTo>
                    <a:lnTo>
                      <a:pt x="46" y="331"/>
                    </a:lnTo>
                    <a:lnTo>
                      <a:pt x="48" y="305"/>
                    </a:lnTo>
                    <a:lnTo>
                      <a:pt x="48" y="278"/>
                    </a:lnTo>
                    <a:lnTo>
                      <a:pt x="48" y="253"/>
                    </a:lnTo>
                    <a:lnTo>
                      <a:pt x="50" y="230"/>
                    </a:lnTo>
                    <a:lnTo>
                      <a:pt x="52" y="206"/>
                    </a:lnTo>
                    <a:lnTo>
                      <a:pt x="54" y="185"/>
                    </a:lnTo>
                    <a:lnTo>
                      <a:pt x="54" y="164"/>
                    </a:lnTo>
                    <a:lnTo>
                      <a:pt x="56" y="147"/>
                    </a:lnTo>
                    <a:lnTo>
                      <a:pt x="57" y="130"/>
                    </a:lnTo>
                    <a:lnTo>
                      <a:pt x="59" y="116"/>
                    </a:lnTo>
                    <a:lnTo>
                      <a:pt x="61" y="101"/>
                    </a:lnTo>
                    <a:lnTo>
                      <a:pt x="63" y="90"/>
                    </a:lnTo>
                    <a:lnTo>
                      <a:pt x="65" y="78"/>
                    </a:lnTo>
                    <a:lnTo>
                      <a:pt x="69" y="71"/>
                    </a:lnTo>
                    <a:lnTo>
                      <a:pt x="71" y="61"/>
                    </a:lnTo>
                    <a:lnTo>
                      <a:pt x="73" y="56"/>
                    </a:lnTo>
                    <a:lnTo>
                      <a:pt x="75" y="50"/>
                    </a:lnTo>
                    <a:lnTo>
                      <a:pt x="76" y="48"/>
                    </a:lnTo>
                    <a:lnTo>
                      <a:pt x="80" y="42"/>
                    </a:lnTo>
                    <a:lnTo>
                      <a:pt x="82" y="40"/>
                    </a:lnTo>
                    <a:lnTo>
                      <a:pt x="116" y="59"/>
                    </a:lnTo>
                    <a:lnTo>
                      <a:pt x="116" y="59"/>
                    </a:lnTo>
                    <a:close/>
                  </a:path>
                </a:pathLst>
              </a:custGeom>
              <a:solidFill>
                <a:srgbClr val="B8B8D9"/>
              </a:solidFill>
              <a:ln w="9525">
                <a:noFill/>
                <a:round/>
              </a:ln>
            </p:spPr>
            <p:txBody>
              <a:bodyPr/>
              <a:lstStyle/>
              <a:p>
                <a:endParaRPr lang="en-US"/>
              </a:p>
            </p:txBody>
          </p:sp>
          <p:sp>
            <p:nvSpPr>
              <p:cNvPr id="607396" name="Freeform 164"/>
              <p:cNvSpPr/>
              <p:nvPr/>
            </p:nvSpPr>
            <p:spPr bwMode="auto">
              <a:xfrm>
                <a:off x="4016" y="1759"/>
                <a:ext cx="103" cy="101"/>
              </a:xfrm>
              <a:custGeom>
                <a:avLst/>
                <a:gdLst/>
                <a:ahLst/>
                <a:cxnLst>
                  <a:cxn ang="0">
                    <a:pos x="103" y="0"/>
                  </a:cxn>
                  <a:cxn ang="0">
                    <a:pos x="0" y="0"/>
                  </a:cxn>
                  <a:cxn ang="0">
                    <a:pos x="14" y="45"/>
                  </a:cxn>
                  <a:cxn ang="0">
                    <a:pos x="2" y="79"/>
                  </a:cxn>
                  <a:cxn ang="0">
                    <a:pos x="19" y="121"/>
                  </a:cxn>
                  <a:cxn ang="0">
                    <a:pos x="4" y="161"/>
                  </a:cxn>
                  <a:cxn ang="0">
                    <a:pos x="21" y="192"/>
                  </a:cxn>
                  <a:cxn ang="0">
                    <a:pos x="21" y="224"/>
                  </a:cxn>
                  <a:cxn ang="0">
                    <a:pos x="27" y="228"/>
                  </a:cxn>
                  <a:cxn ang="0">
                    <a:pos x="31" y="230"/>
                  </a:cxn>
                  <a:cxn ang="0">
                    <a:pos x="38" y="233"/>
                  </a:cxn>
                  <a:cxn ang="0">
                    <a:pos x="48" y="235"/>
                  </a:cxn>
                  <a:cxn ang="0">
                    <a:pos x="61" y="239"/>
                  </a:cxn>
                  <a:cxn ang="0">
                    <a:pos x="67" y="241"/>
                  </a:cxn>
                  <a:cxn ang="0">
                    <a:pos x="75" y="243"/>
                  </a:cxn>
                  <a:cxn ang="0">
                    <a:pos x="84" y="243"/>
                  </a:cxn>
                  <a:cxn ang="0">
                    <a:pos x="95" y="247"/>
                  </a:cxn>
                  <a:cxn ang="0">
                    <a:pos x="103" y="247"/>
                  </a:cxn>
                  <a:cxn ang="0">
                    <a:pos x="113" y="247"/>
                  </a:cxn>
                  <a:cxn ang="0">
                    <a:pos x="122" y="247"/>
                  </a:cxn>
                  <a:cxn ang="0">
                    <a:pos x="134" y="247"/>
                  </a:cxn>
                  <a:cxn ang="0">
                    <a:pos x="143" y="245"/>
                  </a:cxn>
                  <a:cxn ang="0">
                    <a:pos x="153" y="245"/>
                  </a:cxn>
                  <a:cxn ang="0">
                    <a:pos x="164" y="243"/>
                  </a:cxn>
                  <a:cxn ang="0">
                    <a:pos x="173" y="243"/>
                  </a:cxn>
                  <a:cxn ang="0">
                    <a:pos x="181" y="243"/>
                  </a:cxn>
                  <a:cxn ang="0">
                    <a:pos x="191" y="241"/>
                  </a:cxn>
                  <a:cxn ang="0">
                    <a:pos x="198" y="241"/>
                  </a:cxn>
                  <a:cxn ang="0">
                    <a:pos x="206" y="241"/>
                  </a:cxn>
                  <a:cxn ang="0">
                    <a:pos x="215" y="239"/>
                  </a:cxn>
                  <a:cxn ang="0">
                    <a:pos x="219" y="239"/>
                  </a:cxn>
                  <a:cxn ang="0">
                    <a:pos x="219" y="213"/>
                  </a:cxn>
                  <a:cxn ang="0">
                    <a:pos x="240" y="188"/>
                  </a:cxn>
                  <a:cxn ang="0">
                    <a:pos x="232" y="152"/>
                  </a:cxn>
                  <a:cxn ang="0">
                    <a:pos x="253" y="110"/>
                  </a:cxn>
                  <a:cxn ang="0">
                    <a:pos x="234" y="62"/>
                  </a:cxn>
                  <a:cxn ang="0">
                    <a:pos x="251" y="32"/>
                  </a:cxn>
                  <a:cxn ang="0">
                    <a:pos x="244" y="5"/>
                  </a:cxn>
                  <a:cxn ang="0">
                    <a:pos x="240" y="5"/>
                  </a:cxn>
                  <a:cxn ang="0">
                    <a:pos x="236" y="5"/>
                  </a:cxn>
                  <a:cxn ang="0">
                    <a:pos x="227" y="5"/>
                  </a:cxn>
                  <a:cxn ang="0">
                    <a:pos x="219" y="5"/>
                  </a:cxn>
                  <a:cxn ang="0">
                    <a:pos x="208" y="3"/>
                  </a:cxn>
                  <a:cxn ang="0">
                    <a:pos x="196" y="3"/>
                  </a:cxn>
                  <a:cxn ang="0">
                    <a:pos x="181" y="1"/>
                  </a:cxn>
                  <a:cxn ang="0">
                    <a:pos x="168" y="0"/>
                  </a:cxn>
                  <a:cxn ang="0">
                    <a:pos x="160" y="0"/>
                  </a:cxn>
                  <a:cxn ang="0">
                    <a:pos x="153" y="0"/>
                  </a:cxn>
                  <a:cxn ang="0">
                    <a:pos x="147" y="0"/>
                  </a:cxn>
                  <a:cxn ang="0">
                    <a:pos x="141" y="0"/>
                  </a:cxn>
                  <a:cxn ang="0">
                    <a:pos x="130" y="0"/>
                  </a:cxn>
                  <a:cxn ang="0">
                    <a:pos x="120" y="0"/>
                  </a:cxn>
                  <a:cxn ang="0">
                    <a:pos x="111" y="0"/>
                  </a:cxn>
                  <a:cxn ang="0">
                    <a:pos x="107" y="0"/>
                  </a:cxn>
                  <a:cxn ang="0">
                    <a:pos x="103" y="0"/>
                  </a:cxn>
                  <a:cxn ang="0">
                    <a:pos x="103" y="0"/>
                  </a:cxn>
                </a:cxnLst>
                <a:rect l="0" t="0" r="r" b="b"/>
                <a:pathLst>
                  <a:path w="253" h="247">
                    <a:moveTo>
                      <a:pt x="103" y="0"/>
                    </a:moveTo>
                    <a:lnTo>
                      <a:pt x="0" y="0"/>
                    </a:lnTo>
                    <a:lnTo>
                      <a:pt x="14" y="45"/>
                    </a:lnTo>
                    <a:lnTo>
                      <a:pt x="2" y="79"/>
                    </a:lnTo>
                    <a:lnTo>
                      <a:pt x="19" y="121"/>
                    </a:lnTo>
                    <a:lnTo>
                      <a:pt x="4" y="161"/>
                    </a:lnTo>
                    <a:lnTo>
                      <a:pt x="21" y="192"/>
                    </a:lnTo>
                    <a:lnTo>
                      <a:pt x="21" y="224"/>
                    </a:lnTo>
                    <a:lnTo>
                      <a:pt x="27" y="228"/>
                    </a:lnTo>
                    <a:lnTo>
                      <a:pt x="31" y="230"/>
                    </a:lnTo>
                    <a:lnTo>
                      <a:pt x="38" y="233"/>
                    </a:lnTo>
                    <a:lnTo>
                      <a:pt x="48" y="235"/>
                    </a:lnTo>
                    <a:lnTo>
                      <a:pt x="61" y="239"/>
                    </a:lnTo>
                    <a:lnTo>
                      <a:pt x="67" y="241"/>
                    </a:lnTo>
                    <a:lnTo>
                      <a:pt x="75" y="243"/>
                    </a:lnTo>
                    <a:lnTo>
                      <a:pt x="84" y="243"/>
                    </a:lnTo>
                    <a:lnTo>
                      <a:pt x="95" y="247"/>
                    </a:lnTo>
                    <a:lnTo>
                      <a:pt x="103" y="247"/>
                    </a:lnTo>
                    <a:lnTo>
                      <a:pt x="113" y="247"/>
                    </a:lnTo>
                    <a:lnTo>
                      <a:pt x="122" y="247"/>
                    </a:lnTo>
                    <a:lnTo>
                      <a:pt x="134" y="247"/>
                    </a:lnTo>
                    <a:lnTo>
                      <a:pt x="143" y="245"/>
                    </a:lnTo>
                    <a:lnTo>
                      <a:pt x="153" y="245"/>
                    </a:lnTo>
                    <a:lnTo>
                      <a:pt x="164" y="243"/>
                    </a:lnTo>
                    <a:lnTo>
                      <a:pt x="173" y="243"/>
                    </a:lnTo>
                    <a:lnTo>
                      <a:pt x="181" y="243"/>
                    </a:lnTo>
                    <a:lnTo>
                      <a:pt x="191" y="241"/>
                    </a:lnTo>
                    <a:lnTo>
                      <a:pt x="198" y="241"/>
                    </a:lnTo>
                    <a:lnTo>
                      <a:pt x="206" y="241"/>
                    </a:lnTo>
                    <a:lnTo>
                      <a:pt x="215" y="239"/>
                    </a:lnTo>
                    <a:lnTo>
                      <a:pt x="219" y="239"/>
                    </a:lnTo>
                    <a:lnTo>
                      <a:pt x="219" y="213"/>
                    </a:lnTo>
                    <a:lnTo>
                      <a:pt x="240" y="188"/>
                    </a:lnTo>
                    <a:lnTo>
                      <a:pt x="232" y="152"/>
                    </a:lnTo>
                    <a:lnTo>
                      <a:pt x="253" y="110"/>
                    </a:lnTo>
                    <a:lnTo>
                      <a:pt x="234" y="62"/>
                    </a:lnTo>
                    <a:lnTo>
                      <a:pt x="251" y="32"/>
                    </a:lnTo>
                    <a:lnTo>
                      <a:pt x="244" y="5"/>
                    </a:lnTo>
                    <a:lnTo>
                      <a:pt x="240" y="5"/>
                    </a:lnTo>
                    <a:lnTo>
                      <a:pt x="236" y="5"/>
                    </a:lnTo>
                    <a:lnTo>
                      <a:pt x="227" y="5"/>
                    </a:lnTo>
                    <a:lnTo>
                      <a:pt x="219" y="5"/>
                    </a:lnTo>
                    <a:lnTo>
                      <a:pt x="208" y="3"/>
                    </a:lnTo>
                    <a:lnTo>
                      <a:pt x="196" y="3"/>
                    </a:lnTo>
                    <a:lnTo>
                      <a:pt x="181" y="1"/>
                    </a:lnTo>
                    <a:lnTo>
                      <a:pt x="168" y="0"/>
                    </a:lnTo>
                    <a:lnTo>
                      <a:pt x="160" y="0"/>
                    </a:lnTo>
                    <a:lnTo>
                      <a:pt x="153" y="0"/>
                    </a:lnTo>
                    <a:lnTo>
                      <a:pt x="147" y="0"/>
                    </a:lnTo>
                    <a:lnTo>
                      <a:pt x="141" y="0"/>
                    </a:lnTo>
                    <a:lnTo>
                      <a:pt x="130" y="0"/>
                    </a:lnTo>
                    <a:lnTo>
                      <a:pt x="120" y="0"/>
                    </a:lnTo>
                    <a:lnTo>
                      <a:pt x="111" y="0"/>
                    </a:lnTo>
                    <a:lnTo>
                      <a:pt x="107" y="0"/>
                    </a:lnTo>
                    <a:lnTo>
                      <a:pt x="103" y="0"/>
                    </a:lnTo>
                    <a:lnTo>
                      <a:pt x="103" y="0"/>
                    </a:lnTo>
                    <a:close/>
                  </a:path>
                </a:pathLst>
              </a:custGeom>
              <a:solidFill>
                <a:srgbClr val="D1D142"/>
              </a:solidFill>
              <a:ln w="9525">
                <a:noFill/>
                <a:round/>
              </a:ln>
            </p:spPr>
            <p:txBody>
              <a:bodyPr/>
              <a:lstStyle/>
              <a:p>
                <a:endParaRPr lang="en-US"/>
              </a:p>
            </p:txBody>
          </p:sp>
          <p:sp>
            <p:nvSpPr>
              <p:cNvPr id="607397" name="Freeform 165"/>
              <p:cNvSpPr/>
              <p:nvPr/>
            </p:nvSpPr>
            <p:spPr bwMode="auto">
              <a:xfrm>
                <a:off x="4019" y="1769"/>
                <a:ext cx="86" cy="91"/>
              </a:xfrm>
              <a:custGeom>
                <a:avLst/>
                <a:gdLst/>
                <a:ahLst/>
                <a:cxnLst>
                  <a:cxn ang="0">
                    <a:pos x="166" y="8"/>
                  </a:cxn>
                  <a:cxn ang="0">
                    <a:pos x="53" y="35"/>
                  </a:cxn>
                  <a:cxn ang="0">
                    <a:pos x="65" y="48"/>
                  </a:cxn>
                  <a:cxn ang="0">
                    <a:pos x="78" y="59"/>
                  </a:cxn>
                  <a:cxn ang="0">
                    <a:pos x="99" y="73"/>
                  </a:cxn>
                  <a:cxn ang="0">
                    <a:pos x="124" y="78"/>
                  </a:cxn>
                  <a:cxn ang="0">
                    <a:pos x="148" y="82"/>
                  </a:cxn>
                  <a:cxn ang="0">
                    <a:pos x="169" y="82"/>
                  </a:cxn>
                  <a:cxn ang="0">
                    <a:pos x="177" y="84"/>
                  </a:cxn>
                  <a:cxn ang="0">
                    <a:pos x="76" y="105"/>
                  </a:cxn>
                  <a:cxn ang="0">
                    <a:pos x="84" y="107"/>
                  </a:cxn>
                  <a:cxn ang="0">
                    <a:pos x="105" y="113"/>
                  </a:cxn>
                  <a:cxn ang="0">
                    <a:pos x="116" y="116"/>
                  </a:cxn>
                  <a:cxn ang="0">
                    <a:pos x="133" y="124"/>
                  </a:cxn>
                  <a:cxn ang="0">
                    <a:pos x="160" y="133"/>
                  </a:cxn>
                  <a:cxn ang="0">
                    <a:pos x="179" y="141"/>
                  </a:cxn>
                  <a:cxn ang="0">
                    <a:pos x="194" y="147"/>
                  </a:cxn>
                  <a:cxn ang="0">
                    <a:pos x="204" y="153"/>
                  </a:cxn>
                  <a:cxn ang="0">
                    <a:pos x="114" y="173"/>
                  </a:cxn>
                  <a:cxn ang="0">
                    <a:pos x="131" y="181"/>
                  </a:cxn>
                  <a:cxn ang="0">
                    <a:pos x="148" y="185"/>
                  </a:cxn>
                  <a:cxn ang="0">
                    <a:pos x="166" y="191"/>
                  </a:cxn>
                  <a:cxn ang="0">
                    <a:pos x="179" y="192"/>
                  </a:cxn>
                  <a:cxn ang="0">
                    <a:pos x="190" y="192"/>
                  </a:cxn>
                  <a:cxn ang="0">
                    <a:pos x="200" y="192"/>
                  </a:cxn>
                  <a:cxn ang="0">
                    <a:pos x="209" y="217"/>
                  </a:cxn>
                  <a:cxn ang="0">
                    <a:pos x="194" y="217"/>
                  </a:cxn>
                  <a:cxn ang="0">
                    <a:pos x="181" y="219"/>
                  </a:cxn>
                  <a:cxn ang="0">
                    <a:pos x="162" y="221"/>
                  </a:cxn>
                  <a:cxn ang="0">
                    <a:pos x="145" y="221"/>
                  </a:cxn>
                  <a:cxn ang="0">
                    <a:pos x="126" y="223"/>
                  </a:cxn>
                  <a:cxn ang="0">
                    <a:pos x="107" y="223"/>
                  </a:cxn>
                  <a:cxn ang="0">
                    <a:pos x="89" y="223"/>
                  </a:cxn>
                  <a:cxn ang="0">
                    <a:pos x="76" y="221"/>
                  </a:cxn>
                  <a:cxn ang="0">
                    <a:pos x="57" y="217"/>
                  </a:cxn>
                  <a:cxn ang="0">
                    <a:pos x="42" y="211"/>
                  </a:cxn>
                  <a:cxn ang="0">
                    <a:pos x="36" y="210"/>
                  </a:cxn>
                  <a:cxn ang="0">
                    <a:pos x="72" y="181"/>
                  </a:cxn>
                  <a:cxn ang="0">
                    <a:pos x="13" y="128"/>
                  </a:cxn>
                  <a:cxn ang="0">
                    <a:pos x="4" y="105"/>
                  </a:cxn>
                  <a:cxn ang="0">
                    <a:pos x="53" y="69"/>
                  </a:cxn>
                  <a:cxn ang="0">
                    <a:pos x="0" y="2"/>
                  </a:cxn>
                  <a:cxn ang="0">
                    <a:pos x="25" y="0"/>
                  </a:cxn>
                </a:cxnLst>
                <a:rect l="0" t="0" r="r" b="b"/>
                <a:pathLst>
                  <a:path w="213" h="225">
                    <a:moveTo>
                      <a:pt x="25" y="0"/>
                    </a:moveTo>
                    <a:lnTo>
                      <a:pt x="166" y="8"/>
                    </a:lnTo>
                    <a:lnTo>
                      <a:pt x="196" y="35"/>
                    </a:lnTo>
                    <a:lnTo>
                      <a:pt x="53" y="35"/>
                    </a:lnTo>
                    <a:lnTo>
                      <a:pt x="55" y="38"/>
                    </a:lnTo>
                    <a:lnTo>
                      <a:pt x="65" y="48"/>
                    </a:lnTo>
                    <a:lnTo>
                      <a:pt x="69" y="54"/>
                    </a:lnTo>
                    <a:lnTo>
                      <a:pt x="78" y="59"/>
                    </a:lnTo>
                    <a:lnTo>
                      <a:pt x="88" y="67"/>
                    </a:lnTo>
                    <a:lnTo>
                      <a:pt x="99" y="73"/>
                    </a:lnTo>
                    <a:lnTo>
                      <a:pt x="110" y="76"/>
                    </a:lnTo>
                    <a:lnTo>
                      <a:pt x="124" y="78"/>
                    </a:lnTo>
                    <a:lnTo>
                      <a:pt x="137" y="80"/>
                    </a:lnTo>
                    <a:lnTo>
                      <a:pt x="148" y="82"/>
                    </a:lnTo>
                    <a:lnTo>
                      <a:pt x="160" y="82"/>
                    </a:lnTo>
                    <a:lnTo>
                      <a:pt x="169" y="82"/>
                    </a:lnTo>
                    <a:lnTo>
                      <a:pt x="175" y="82"/>
                    </a:lnTo>
                    <a:lnTo>
                      <a:pt x="177" y="84"/>
                    </a:lnTo>
                    <a:lnTo>
                      <a:pt x="200" y="99"/>
                    </a:lnTo>
                    <a:lnTo>
                      <a:pt x="76" y="105"/>
                    </a:lnTo>
                    <a:lnTo>
                      <a:pt x="78" y="105"/>
                    </a:lnTo>
                    <a:lnTo>
                      <a:pt x="84" y="107"/>
                    </a:lnTo>
                    <a:lnTo>
                      <a:pt x="93" y="109"/>
                    </a:lnTo>
                    <a:lnTo>
                      <a:pt x="105" y="113"/>
                    </a:lnTo>
                    <a:lnTo>
                      <a:pt x="110" y="114"/>
                    </a:lnTo>
                    <a:lnTo>
                      <a:pt x="116" y="116"/>
                    </a:lnTo>
                    <a:lnTo>
                      <a:pt x="126" y="120"/>
                    </a:lnTo>
                    <a:lnTo>
                      <a:pt x="133" y="124"/>
                    </a:lnTo>
                    <a:lnTo>
                      <a:pt x="145" y="128"/>
                    </a:lnTo>
                    <a:lnTo>
                      <a:pt x="160" y="133"/>
                    </a:lnTo>
                    <a:lnTo>
                      <a:pt x="169" y="135"/>
                    </a:lnTo>
                    <a:lnTo>
                      <a:pt x="179" y="141"/>
                    </a:lnTo>
                    <a:lnTo>
                      <a:pt x="185" y="143"/>
                    </a:lnTo>
                    <a:lnTo>
                      <a:pt x="194" y="147"/>
                    </a:lnTo>
                    <a:lnTo>
                      <a:pt x="200" y="149"/>
                    </a:lnTo>
                    <a:lnTo>
                      <a:pt x="204" y="153"/>
                    </a:lnTo>
                    <a:lnTo>
                      <a:pt x="209" y="172"/>
                    </a:lnTo>
                    <a:lnTo>
                      <a:pt x="114" y="173"/>
                    </a:lnTo>
                    <a:lnTo>
                      <a:pt x="118" y="175"/>
                    </a:lnTo>
                    <a:lnTo>
                      <a:pt x="131" y="181"/>
                    </a:lnTo>
                    <a:lnTo>
                      <a:pt x="139" y="183"/>
                    </a:lnTo>
                    <a:lnTo>
                      <a:pt x="148" y="185"/>
                    </a:lnTo>
                    <a:lnTo>
                      <a:pt x="156" y="189"/>
                    </a:lnTo>
                    <a:lnTo>
                      <a:pt x="166" y="191"/>
                    </a:lnTo>
                    <a:lnTo>
                      <a:pt x="171" y="192"/>
                    </a:lnTo>
                    <a:lnTo>
                      <a:pt x="179" y="192"/>
                    </a:lnTo>
                    <a:lnTo>
                      <a:pt x="185" y="192"/>
                    </a:lnTo>
                    <a:lnTo>
                      <a:pt x="190" y="192"/>
                    </a:lnTo>
                    <a:lnTo>
                      <a:pt x="196" y="192"/>
                    </a:lnTo>
                    <a:lnTo>
                      <a:pt x="200" y="192"/>
                    </a:lnTo>
                    <a:lnTo>
                      <a:pt x="213" y="217"/>
                    </a:lnTo>
                    <a:lnTo>
                      <a:pt x="209" y="217"/>
                    </a:lnTo>
                    <a:lnTo>
                      <a:pt x="202" y="217"/>
                    </a:lnTo>
                    <a:lnTo>
                      <a:pt x="194" y="217"/>
                    </a:lnTo>
                    <a:lnTo>
                      <a:pt x="188" y="219"/>
                    </a:lnTo>
                    <a:lnTo>
                      <a:pt x="181" y="219"/>
                    </a:lnTo>
                    <a:lnTo>
                      <a:pt x="173" y="221"/>
                    </a:lnTo>
                    <a:lnTo>
                      <a:pt x="162" y="221"/>
                    </a:lnTo>
                    <a:lnTo>
                      <a:pt x="154" y="221"/>
                    </a:lnTo>
                    <a:lnTo>
                      <a:pt x="145" y="221"/>
                    </a:lnTo>
                    <a:lnTo>
                      <a:pt x="135" y="223"/>
                    </a:lnTo>
                    <a:lnTo>
                      <a:pt x="126" y="223"/>
                    </a:lnTo>
                    <a:lnTo>
                      <a:pt x="116" y="223"/>
                    </a:lnTo>
                    <a:lnTo>
                      <a:pt x="107" y="223"/>
                    </a:lnTo>
                    <a:lnTo>
                      <a:pt x="99" y="225"/>
                    </a:lnTo>
                    <a:lnTo>
                      <a:pt x="89" y="223"/>
                    </a:lnTo>
                    <a:lnTo>
                      <a:pt x="82" y="221"/>
                    </a:lnTo>
                    <a:lnTo>
                      <a:pt x="76" y="221"/>
                    </a:lnTo>
                    <a:lnTo>
                      <a:pt x="69" y="221"/>
                    </a:lnTo>
                    <a:lnTo>
                      <a:pt x="57" y="217"/>
                    </a:lnTo>
                    <a:lnTo>
                      <a:pt x="50" y="215"/>
                    </a:lnTo>
                    <a:lnTo>
                      <a:pt x="42" y="211"/>
                    </a:lnTo>
                    <a:lnTo>
                      <a:pt x="38" y="210"/>
                    </a:lnTo>
                    <a:lnTo>
                      <a:pt x="36" y="210"/>
                    </a:lnTo>
                    <a:lnTo>
                      <a:pt x="36" y="181"/>
                    </a:lnTo>
                    <a:lnTo>
                      <a:pt x="72" y="181"/>
                    </a:lnTo>
                    <a:lnTo>
                      <a:pt x="4" y="149"/>
                    </a:lnTo>
                    <a:lnTo>
                      <a:pt x="13" y="128"/>
                    </a:lnTo>
                    <a:lnTo>
                      <a:pt x="67" y="128"/>
                    </a:lnTo>
                    <a:lnTo>
                      <a:pt x="4" y="105"/>
                    </a:lnTo>
                    <a:lnTo>
                      <a:pt x="4" y="69"/>
                    </a:lnTo>
                    <a:lnTo>
                      <a:pt x="53" y="69"/>
                    </a:lnTo>
                    <a:lnTo>
                      <a:pt x="13" y="35"/>
                    </a:lnTo>
                    <a:lnTo>
                      <a:pt x="0" y="2"/>
                    </a:lnTo>
                    <a:lnTo>
                      <a:pt x="25" y="0"/>
                    </a:lnTo>
                    <a:lnTo>
                      <a:pt x="25" y="0"/>
                    </a:lnTo>
                    <a:close/>
                  </a:path>
                </a:pathLst>
              </a:custGeom>
              <a:solidFill>
                <a:srgbClr val="B3B02B"/>
              </a:solidFill>
              <a:ln w="9525">
                <a:noFill/>
                <a:round/>
              </a:ln>
            </p:spPr>
            <p:txBody>
              <a:bodyPr/>
              <a:lstStyle/>
              <a:p>
                <a:endParaRPr lang="en-US"/>
              </a:p>
            </p:txBody>
          </p:sp>
          <p:sp>
            <p:nvSpPr>
              <p:cNvPr id="607398" name="Freeform 166"/>
              <p:cNvSpPr/>
              <p:nvPr/>
            </p:nvSpPr>
            <p:spPr bwMode="auto">
              <a:xfrm>
                <a:off x="4086" y="1582"/>
                <a:ext cx="18" cy="180"/>
              </a:xfrm>
              <a:custGeom>
                <a:avLst/>
                <a:gdLst/>
                <a:ahLst/>
                <a:cxnLst>
                  <a:cxn ang="0">
                    <a:pos x="14" y="0"/>
                  </a:cxn>
                  <a:cxn ang="0">
                    <a:pos x="14" y="0"/>
                  </a:cxn>
                  <a:cxn ang="0">
                    <a:pos x="18" y="8"/>
                  </a:cxn>
                  <a:cxn ang="0">
                    <a:pos x="18" y="11"/>
                  </a:cxn>
                  <a:cxn ang="0">
                    <a:pos x="21" y="17"/>
                  </a:cxn>
                  <a:cxn ang="0">
                    <a:pos x="23" y="25"/>
                  </a:cxn>
                  <a:cxn ang="0">
                    <a:pos x="27" y="34"/>
                  </a:cxn>
                  <a:cxn ang="0">
                    <a:pos x="27" y="42"/>
                  </a:cxn>
                  <a:cxn ang="0">
                    <a:pos x="31" y="53"/>
                  </a:cxn>
                  <a:cxn ang="0">
                    <a:pos x="33" y="65"/>
                  </a:cxn>
                  <a:cxn ang="0">
                    <a:pos x="35" y="80"/>
                  </a:cxn>
                  <a:cxn ang="0">
                    <a:pos x="37" y="95"/>
                  </a:cxn>
                  <a:cxn ang="0">
                    <a:pos x="38" y="112"/>
                  </a:cxn>
                  <a:cxn ang="0">
                    <a:pos x="40" y="129"/>
                  </a:cxn>
                  <a:cxn ang="0">
                    <a:pos x="42" y="150"/>
                  </a:cxn>
                  <a:cxn ang="0">
                    <a:pos x="42" y="169"/>
                  </a:cxn>
                  <a:cxn ang="0">
                    <a:pos x="42" y="194"/>
                  </a:cxn>
                  <a:cxn ang="0">
                    <a:pos x="42" y="217"/>
                  </a:cxn>
                  <a:cxn ang="0">
                    <a:pos x="44" y="240"/>
                  </a:cxn>
                  <a:cxn ang="0">
                    <a:pos x="42" y="262"/>
                  </a:cxn>
                  <a:cxn ang="0">
                    <a:pos x="42" y="287"/>
                  </a:cxn>
                  <a:cxn ang="0">
                    <a:pos x="42" y="310"/>
                  </a:cxn>
                  <a:cxn ang="0">
                    <a:pos x="42" y="333"/>
                  </a:cxn>
                  <a:cxn ang="0">
                    <a:pos x="40" y="352"/>
                  </a:cxn>
                  <a:cxn ang="0">
                    <a:pos x="38" y="373"/>
                  </a:cxn>
                  <a:cxn ang="0">
                    <a:pos x="38" y="390"/>
                  </a:cxn>
                  <a:cxn ang="0">
                    <a:pos x="38" y="405"/>
                  </a:cxn>
                  <a:cxn ang="0">
                    <a:pos x="37" y="416"/>
                  </a:cxn>
                  <a:cxn ang="0">
                    <a:pos x="37" y="426"/>
                  </a:cxn>
                  <a:cxn ang="0">
                    <a:pos x="37" y="432"/>
                  </a:cxn>
                  <a:cxn ang="0">
                    <a:pos x="37" y="435"/>
                  </a:cxn>
                  <a:cxn ang="0">
                    <a:pos x="0" y="439"/>
                  </a:cxn>
                  <a:cxn ang="0">
                    <a:pos x="0" y="437"/>
                  </a:cxn>
                  <a:cxn ang="0">
                    <a:pos x="0" y="432"/>
                  </a:cxn>
                  <a:cxn ang="0">
                    <a:pos x="0" y="424"/>
                  </a:cxn>
                  <a:cxn ang="0">
                    <a:pos x="2" y="413"/>
                  </a:cxn>
                  <a:cxn ang="0">
                    <a:pos x="2" y="399"/>
                  </a:cxn>
                  <a:cxn ang="0">
                    <a:pos x="2" y="384"/>
                  </a:cxn>
                  <a:cxn ang="0">
                    <a:pos x="4" y="369"/>
                  </a:cxn>
                  <a:cxn ang="0">
                    <a:pos x="6" y="352"/>
                  </a:cxn>
                  <a:cxn ang="0">
                    <a:pos x="6" y="331"/>
                  </a:cxn>
                  <a:cxn ang="0">
                    <a:pos x="6" y="312"/>
                  </a:cxn>
                  <a:cxn ang="0">
                    <a:pos x="8" y="289"/>
                  </a:cxn>
                  <a:cxn ang="0">
                    <a:pos x="10" y="268"/>
                  </a:cxn>
                  <a:cxn ang="0">
                    <a:pos x="10" y="247"/>
                  </a:cxn>
                  <a:cxn ang="0">
                    <a:pos x="10" y="224"/>
                  </a:cxn>
                  <a:cxn ang="0">
                    <a:pos x="12" y="202"/>
                  </a:cxn>
                  <a:cxn ang="0">
                    <a:pos x="14" y="182"/>
                  </a:cxn>
                  <a:cxn ang="0">
                    <a:pos x="14" y="162"/>
                  </a:cxn>
                  <a:cxn ang="0">
                    <a:pos x="14" y="141"/>
                  </a:cxn>
                  <a:cxn ang="0">
                    <a:pos x="14" y="122"/>
                  </a:cxn>
                  <a:cxn ang="0">
                    <a:pos x="14" y="106"/>
                  </a:cxn>
                  <a:cxn ang="0">
                    <a:pos x="14" y="89"/>
                  </a:cxn>
                  <a:cxn ang="0">
                    <a:pos x="14" y="74"/>
                  </a:cxn>
                  <a:cxn ang="0">
                    <a:pos x="14" y="61"/>
                  </a:cxn>
                  <a:cxn ang="0">
                    <a:pos x="14" y="49"/>
                  </a:cxn>
                  <a:cxn ang="0">
                    <a:pos x="14" y="36"/>
                  </a:cxn>
                  <a:cxn ang="0">
                    <a:pos x="14" y="27"/>
                  </a:cxn>
                  <a:cxn ang="0">
                    <a:pos x="14" y="19"/>
                  </a:cxn>
                  <a:cxn ang="0">
                    <a:pos x="14" y="11"/>
                  </a:cxn>
                  <a:cxn ang="0">
                    <a:pos x="14" y="2"/>
                  </a:cxn>
                  <a:cxn ang="0">
                    <a:pos x="14" y="0"/>
                  </a:cxn>
                  <a:cxn ang="0">
                    <a:pos x="14" y="0"/>
                  </a:cxn>
                </a:cxnLst>
                <a:rect l="0" t="0" r="r" b="b"/>
                <a:pathLst>
                  <a:path w="44" h="439">
                    <a:moveTo>
                      <a:pt x="14" y="0"/>
                    </a:moveTo>
                    <a:lnTo>
                      <a:pt x="14" y="0"/>
                    </a:lnTo>
                    <a:lnTo>
                      <a:pt x="18" y="8"/>
                    </a:lnTo>
                    <a:lnTo>
                      <a:pt x="18" y="11"/>
                    </a:lnTo>
                    <a:lnTo>
                      <a:pt x="21" y="17"/>
                    </a:lnTo>
                    <a:lnTo>
                      <a:pt x="23" y="25"/>
                    </a:lnTo>
                    <a:lnTo>
                      <a:pt x="27" y="34"/>
                    </a:lnTo>
                    <a:lnTo>
                      <a:pt x="27" y="42"/>
                    </a:lnTo>
                    <a:lnTo>
                      <a:pt x="31" y="53"/>
                    </a:lnTo>
                    <a:lnTo>
                      <a:pt x="33" y="65"/>
                    </a:lnTo>
                    <a:lnTo>
                      <a:pt x="35" y="80"/>
                    </a:lnTo>
                    <a:lnTo>
                      <a:pt x="37" y="95"/>
                    </a:lnTo>
                    <a:lnTo>
                      <a:pt x="38" y="112"/>
                    </a:lnTo>
                    <a:lnTo>
                      <a:pt x="40" y="129"/>
                    </a:lnTo>
                    <a:lnTo>
                      <a:pt x="42" y="150"/>
                    </a:lnTo>
                    <a:lnTo>
                      <a:pt x="42" y="169"/>
                    </a:lnTo>
                    <a:lnTo>
                      <a:pt x="42" y="194"/>
                    </a:lnTo>
                    <a:lnTo>
                      <a:pt x="42" y="217"/>
                    </a:lnTo>
                    <a:lnTo>
                      <a:pt x="44" y="240"/>
                    </a:lnTo>
                    <a:lnTo>
                      <a:pt x="42" y="262"/>
                    </a:lnTo>
                    <a:lnTo>
                      <a:pt x="42" y="287"/>
                    </a:lnTo>
                    <a:lnTo>
                      <a:pt x="42" y="310"/>
                    </a:lnTo>
                    <a:lnTo>
                      <a:pt x="42" y="333"/>
                    </a:lnTo>
                    <a:lnTo>
                      <a:pt x="40" y="352"/>
                    </a:lnTo>
                    <a:lnTo>
                      <a:pt x="38" y="373"/>
                    </a:lnTo>
                    <a:lnTo>
                      <a:pt x="38" y="390"/>
                    </a:lnTo>
                    <a:lnTo>
                      <a:pt x="38" y="405"/>
                    </a:lnTo>
                    <a:lnTo>
                      <a:pt x="37" y="416"/>
                    </a:lnTo>
                    <a:lnTo>
                      <a:pt x="37" y="426"/>
                    </a:lnTo>
                    <a:lnTo>
                      <a:pt x="37" y="432"/>
                    </a:lnTo>
                    <a:lnTo>
                      <a:pt x="37" y="435"/>
                    </a:lnTo>
                    <a:lnTo>
                      <a:pt x="0" y="439"/>
                    </a:lnTo>
                    <a:lnTo>
                      <a:pt x="0" y="437"/>
                    </a:lnTo>
                    <a:lnTo>
                      <a:pt x="0" y="432"/>
                    </a:lnTo>
                    <a:lnTo>
                      <a:pt x="0" y="424"/>
                    </a:lnTo>
                    <a:lnTo>
                      <a:pt x="2" y="413"/>
                    </a:lnTo>
                    <a:lnTo>
                      <a:pt x="2" y="399"/>
                    </a:lnTo>
                    <a:lnTo>
                      <a:pt x="2" y="384"/>
                    </a:lnTo>
                    <a:lnTo>
                      <a:pt x="4" y="369"/>
                    </a:lnTo>
                    <a:lnTo>
                      <a:pt x="6" y="352"/>
                    </a:lnTo>
                    <a:lnTo>
                      <a:pt x="6" y="331"/>
                    </a:lnTo>
                    <a:lnTo>
                      <a:pt x="6" y="312"/>
                    </a:lnTo>
                    <a:lnTo>
                      <a:pt x="8" y="289"/>
                    </a:lnTo>
                    <a:lnTo>
                      <a:pt x="10" y="268"/>
                    </a:lnTo>
                    <a:lnTo>
                      <a:pt x="10" y="247"/>
                    </a:lnTo>
                    <a:lnTo>
                      <a:pt x="10" y="224"/>
                    </a:lnTo>
                    <a:lnTo>
                      <a:pt x="12" y="202"/>
                    </a:lnTo>
                    <a:lnTo>
                      <a:pt x="14" y="182"/>
                    </a:lnTo>
                    <a:lnTo>
                      <a:pt x="14" y="162"/>
                    </a:lnTo>
                    <a:lnTo>
                      <a:pt x="14" y="141"/>
                    </a:lnTo>
                    <a:lnTo>
                      <a:pt x="14" y="122"/>
                    </a:lnTo>
                    <a:lnTo>
                      <a:pt x="14" y="106"/>
                    </a:lnTo>
                    <a:lnTo>
                      <a:pt x="14" y="89"/>
                    </a:lnTo>
                    <a:lnTo>
                      <a:pt x="14" y="74"/>
                    </a:lnTo>
                    <a:lnTo>
                      <a:pt x="14" y="61"/>
                    </a:lnTo>
                    <a:lnTo>
                      <a:pt x="14" y="49"/>
                    </a:lnTo>
                    <a:lnTo>
                      <a:pt x="14" y="36"/>
                    </a:lnTo>
                    <a:lnTo>
                      <a:pt x="14" y="27"/>
                    </a:lnTo>
                    <a:lnTo>
                      <a:pt x="14" y="19"/>
                    </a:lnTo>
                    <a:lnTo>
                      <a:pt x="14" y="11"/>
                    </a:lnTo>
                    <a:lnTo>
                      <a:pt x="14" y="2"/>
                    </a:lnTo>
                    <a:lnTo>
                      <a:pt x="14" y="0"/>
                    </a:lnTo>
                    <a:lnTo>
                      <a:pt x="14" y="0"/>
                    </a:lnTo>
                    <a:close/>
                  </a:path>
                </a:pathLst>
              </a:custGeom>
              <a:solidFill>
                <a:srgbClr val="FFFFFF"/>
              </a:solidFill>
              <a:ln w="9525">
                <a:noFill/>
                <a:round/>
              </a:ln>
            </p:spPr>
            <p:txBody>
              <a:bodyPr/>
              <a:lstStyle/>
              <a:p>
                <a:endParaRPr lang="en-US"/>
              </a:p>
            </p:txBody>
          </p:sp>
          <p:sp>
            <p:nvSpPr>
              <p:cNvPr id="607399" name="Freeform 167"/>
              <p:cNvSpPr/>
              <p:nvPr/>
            </p:nvSpPr>
            <p:spPr bwMode="auto">
              <a:xfrm>
                <a:off x="4086" y="1762"/>
                <a:ext cx="23" cy="17"/>
              </a:xfrm>
              <a:custGeom>
                <a:avLst/>
                <a:gdLst/>
                <a:ahLst/>
                <a:cxnLst>
                  <a:cxn ang="0">
                    <a:pos x="0" y="0"/>
                  </a:cxn>
                  <a:cxn ang="0">
                    <a:pos x="56" y="0"/>
                  </a:cxn>
                  <a:cxn ang="0">
                    <a:pos x="38" y="42"/>
                  </a:cxn>
                  <a:cxn ang="0">
                    <a:pos x="0" y="0"/>
                  </a:cxn>
                  <a:cxn ang="0">
                    <a:pos x="0" y="0"/>
                  </a:cxn>
                </a:cxnLst>
                <a:rect l="0" t="0" r="r" b="b"/>
                <a:pathLst>
                  <a:path w="56" h="42">
                    <a:moveTo>
                      <a:pt x="0" y="0"/>
                    </a:moveTo>
                    <a:lnTo>
                      <a:pt x="56" y="0"/>
                    </a:lnTo>
                    <a:lnTo>
                      <a:pt x="38" y="42"/>
                    </a:lnTo>
                    <a:lnTo>
                      <a:pt x="0" y="0"/>
                    </a:lnTo>
                    <a:lnTo>
                      <a:pt x="0" y="0"/>
                    </a:lnTo>
                    <a:close/>
                  </a:path>
                </a:pathLst>
              </a:custGeom>
              <a:solidFill>
                <a:srgbClr val="FFFF85"/>
              </a:solidFill>
              <a:ln w="9525">
                <a:noFill/>
                <a:round/>
              </a:ln>
            </p:spPr>
            <p:txBody>
              <a:bodyPr/>
              <a:lstStyle/>
              <a:p>
                <a:endParaRPr lang="en-US"/>
              </a:p>
            </p:txBody>
          </p:sp>
          <p:sp>
            <p:nvSpPr>
              <p:cNvPr id="607400" name="Freeform 168"/>
              <p:cNvSpPr/>
              <p:nvPr/>
            </p:nvSpPr>
            <p:spPr bwMode="auto">
              <a:xfrm>
                <a:off x="4076" y="1790"/>
                <a:ext cx="36" cy="15"/>
              </a:xfrm>
              <a:custGeom>
                <a:avLst/>
                <a:gdLst/>
                <a:ahLst/>
                <a:cxnLst>
                  <a:cxn ang="0">
                    <a:pos x="0" y="0"/>
                  </a:cxn>
                  <a:cxn ang="0">
                    <a:pos x="68" y="0"/>
                  </a:cxn>
                  <a:cxn ang="0">
                    <a:pos x="87" y="38"/>
                  </a:cxn>
                  <a:cxn ang="0">
                    <a:pos x="68" y="38"/>
                  </a:cxn>
                  <a:cxn ang="0">
                    <a:pos x="0" y="0"/>
                  </a:cxn>
                  <a:cxn ang="0">
                    <a:pos x="0" y="0"/>
                  </a:cxn>
                </a:cxnLst>
                <a:rect l="0" t="0" r="r" b="b"/>
                <a:pathLst>
                  <a:path w="87" h="38">
                    <a:moveTo>
                      <a:pt x="0" y="0"/>
                    </a:moveTo>
                    <a:lnTo>
                      <a:pt x="68" y="0"/>
                    </a:lnTo>
                    <a:lnTo>
                      <a:pt x="87" y="38"/>
                    </a:lnTo>
                    <a:lnTo>
                      <a:pt x="68" y="38"/>
                    </a:lnTo>
                    <a:lnTo>
                      <a:pt x="0" y="0"/>
                    </a:lnTo>
                    <a:lnTo>
                      <a:pt x="0" y="0"/>
                    </a:lnTo>
                    <a:close/>
                  </a:path>
                </a:pathLst>
              </a:custGeom>
              <a:solidFill>
                <a:srgbClr val="FFFF85"/>
              </a:solidFill>
              <a:ln w="9525">
                <a:noFill/>
                <a:round/>
              </a:ln>
            </p:spPr>
            <p:txBody>
              <a:bodyPr/>
              <a:lstStyle/>
              <a:p>
                <a:endParaRPr lang="en-US"/>
              </a:p>
            </p:txBody>
          </p:sp>
          <p:sp>
            <p:nvSpPr>
              <p:cNvPr id="607401" name="Freeform 169"/>
              <p:cNvSpPr/>
              <p:nvPr/>
            </p:nvSpPr>
            <p:spPr bwMode="auto">
              <a:xfrm>
                <a:off x="4087" y="1816"/>
                <a:ext cx="21" cy="10"/>
              </a:xfrm>
              <a:custGeom>
                <a:avLst/>
                <a:gdLst/>
                <a:ahLst/>
                <a:cxnLst>
                  <a:cxn ang="0">
                    <a:pos x="0" y="0"/>
                  </a:cxn>
                  <a:cxn ang="0">
                    <a:pos x="52" y="0"/>
                  </a:cxn>
                  <a:cxn ang="0">
                    <a:pos x="50" y="27"/>
                  </a:cxn>
                  <a:cxn ang="0">
                    <a:pos x="0" y="0"/>
                  </a:cxn>
                  <a:cxn ang="0">
                    <a:pos x="0" y="0"/>
                  </a:cxn>
                </a:cxnLst>
                <a:rect l="0" t="0" r="r" b="b"/>
                <a:pathLst>
                  <a:path w="52" h="27">
                    <a:moveTo>
                      <a:pt x="0" y="0"/>
                    </a:moveTo>
                    <a:lnTo>
                      <a:pt x="52" y="0"/>
                    </a:lnTo>
                    <a:lnTo>
                      <a:pt x="50" y="27"/>
                    </a:lnTo>
                    <a:lnTo>
                      <a:pt x="0" y="0"/>
                    </a:lnTo>
                    <a:lnTo>
                      <a:pt x="0" y="0"/>
                    </a:lnTo>
                    <a:close/>
                  </a:path>
                </a:pathLst>
              </a:custGeom>
              <a:solidFill>
                <a:srgbClr val="FFFF85"/>
              </a:solidFill>
              <a:ln w="9525">
                <a:noFill/>
                <a:round/>
              </a:ln>
            </p:spPr>
            <p:txBody>
              <a:bodyPr/>
              <a:lstStyle/>
              <a:p>
                <a:endParaRPr lang="en-US"/>
              </a:p>
            </p:txBody>
          </p:sp>
          <p:sp>
            <p:nvSpPr>
              <p:cNvPr id="607402" name="Freeform 170"/>
              <p:cNvSpPr/>
              <p:nvPr/>
            </p:nvSpPr>
            <p:spPr bwMode="auto">
              <a:xfrm>
                <a:off x="4115" y="1565"/>
                <a:ext cx="39" cy="153"/>
              </a:xfrm>
              <a:custGeom>
                <a:avLst/>
                <a:gdLst/>
                <a:ahLst/>
                <a:cxnLst>
                  <a:cxn ang="0">
                    <a:pos x="0" y="0"/>
                  </a:cxn>
                  <a:cxn ang="0">
                    <a:pos x="4" y="0"/>
                  </a:cxn>
                  <a:cxn ang="0">
                    <a:pos x="11" y="2"/>
                  </a:cxn>
                  <a:cxn ang="0">
                    <a:pos x="17" y="4"/>
                  </a:cxn>
                  <a:cxn ang="0">
                    <a:pos x="24" y="8"/>
                  </a:cxn>
                  <a:cxn ang="0">
                    <a:pos x="32" y="12"/>
                  </a:cxn>
                  <a:cxn ang="0">
                    <a:pos x="42" y="19"/>
                  </a:cxn>
                  <a:cxn ang="0">
                    <a:pos x="49" y="23"/>
                  </a:cxn>
                  <a:cxn ang="0">
                    <a:pos x="57" y="33"/>
                  </a:cxn>
                  <a:cxn ang="0">
                    <a:pos x="64" y="40"/>
                  </a:cxn>
                  <a:cxn ang="0">
                    <a:pos x="74" y="52"/>
                  </a:cxn>
                  <a:cxn ang="0">
                    <a:pos x="80" y="63"/>
                  </a:cxn>
                  <a:cxn ang="0">
                    <a:pos x="85" y="78"/>
                  </a:cxn>
                  <a:cxn ang="0">
                    <a:pos x="89" y="93"/>
                  </a:cxn>
                  <a:cxn ang="0">
                    <a:pos x="95" y="112"/>
                  </a:cxn>
                  <a:cxn ang="0">
                    <a:pos x="95" y="130"/>
                  </a:cxn>
                  <a:cxn ang="0">
                    <a:pos x="95" y="149"/>
                  </a:cxn>
                  <a:cxn ang="0">
                    <a:pos x="93" y="169"/>
                  </a:cxn>
                  <a:cxn ang="0">
                    <a:pos x="93" y="192"/>
                  </a:cxn>
                  <a:cxn ang="0">
                    <a:pos x="89" y="213"/>
                  </a:cxn>
                  <a:cxn ang="0">
                    <a:pos x="85" y="234"/>
                  </a:cxn>
                  <a:cxn ang="0">
                    <a:pos x="82" y="257"/>
                  </a:cxn>
                  <a:cxn ang="0">
                    <a:pos x="76" y="278"/>
                  </a:cxn>
                  <a:cxn ang="0">
                    <a:pos x="72" y="297"/>
                  </a:cxn>
                  <a:cxn ang="0">
                    <a:pos x="66" y="316"/>
                  </a:cxn>
                  <a:cxn ang="0">
                    <a:pos x="62" y="331"/>
                  </a:cxn>
                  <a:cxn ang="0">
                    <a:pos x="59" y="348"/>
                  </a:cxn>
                  <a:cxn ang="0">
                    <a:pos x="55" y="358"/>
                  </a:cxn>
                  <a:cxn ang="0">
                    <a:pos x="51" y="367"/>
                  </a:cxn>
                  <a:cxn ang="0">
                    <a:pos x="51" y="373"/>
                  </a:cxn>
                  <a:cxn ang="0">
                    <a:pos x="51" y="375"/>
                  </a:cxn>
                  <a:cxn ang="0">
                    <a:pos x="51" y="373"/>
                  </a:cxn>
                  <a:cxn ang="0">
                    <a:pos x="51" y="367"/>
                  </a:cxn>
                  <a:cxn ang="0">
                    <a:pos x="51" y="360"/>
                  </a:cxn>
                  <a:cxn ang="0">
                    <a:pos x="51" y="348"/>
                  </a:cxn>
                  <a:cxn ang="0">
                    <a:pos x="51" y="333"/>
                  </a:cxn>
                  <a:cxn ang="0">
                    <a:pos x="51" y="318"/>
                  </a:cxn>
                  <a:cxn ang="0">
                    <a:pos x="53" y="301"/>
                  </a:cxn>
                  <a:cxn ang="0">
                    <a:pos x="55" y="282"/>
                  </a:cxn>
                  <a:cxn ang="0">
                    <a:pos x="55" y="263"/>
                  </a:cxn>
                  <a:cxn ang="0">
                    <a:pos x="55" y="242"/>
                  </a:cxn>
                  <a:cxn ang="0">
                    <a:pos x="55" y="219"/>
                  </a:cxn>
                  <a:cxn ang="0">
                    <a:pos x="55" y="200"/>
                  </a:cxn>
                  <a:cxn ang="0">
                    <a:pos x="53" y="177"/>
                  </a:cxn>
                  <a:cxn ang="0">
                    <a:pos x="53" y="158"/>
                  </a:cxn>
                  <a:cxn ang="0">
                    <a:pos x="51" y="137"/>
                  </a:cxn>
                  <a:cxn ang="0">
                    <a:pos x="51" y="120"/>
                  </a:cxn>
                  <a:cxn ang="0">
                    <a:pos x="47" y="103"/>
                  </a:cxn>
                  <a:cxn ang="0">
                    <a:pos x="43" y="88"/>
                  </a:cxn>
                  <a:cxn ang="0">
                    <a:pos x="40" y="72"/>
                  </a:cxn>
                  <a:cxn ang="0">
                    <a:pos x="36" y="61"/>
                  </a:cxn>
                  <a:cxn ang="0">
                    <a:pos x="32" y="50"/>
                  </a:cxn>
                  <a:cxn ang="0">
                    <a:pos x="28" y="40"/>
                  </a:cxn>
                  <a:cxn ang="0">
                    <a:pos x="24" y="33"/>
                  </a:cxn>
                  <a:cxn ang="0">
                    <a:pos x="21" y="25"/>
                  </a:cxn>
                  <a:cxn ang="0">
                    <a:pos x="11" y="14"/>
                  </a:cxn>
                  <a:cxn ang="0">
                    <a:pos x="5" y="6"/>
                  </a:cxn>
                  <a:cxn ang="0">
                    <a:pos x="0" y="0"/>
                  </a:cxn>
                  <a:cxn ang="0">
                    <a:pos x="0" y="0"/>
                  </a:cxn>
                </a:cxnLst>
                <a:rect l="0" t="0" r="r" b="b"/>
                <a:pathLst>
                  <a:path w="95" h="375">
                    <a:moveTo>
                      <a:pt x="0" y="0"/>
                    </a:moveTo>
                    <a:lnTo>
                      <a:pt x="4" y="0"/>
                    </a:lnTo>
                    <a:lnTo>
                      <a:pt x="11" y="2"/>
                    </a:lnTo>
                    <a:lnTo>
                      <a:pt x="17" y="4"/>
                    </a:lnTo>
                    <a:lnTo>
                      <a:pt x="24" y="8"/>
                    </a:lnTo>
                    <a:lnTo>
                      <a:pt x="32" y="12"/>
                    </a:lnTo>
                    <a:lnTo>
                      <a:pt x="42" y="19"/>
                    </a:lnTo>
                    <a:lnTo>
                      <a:pt x="49" y="23"/>
                    </a:lnTo>
                    <a:lnTo>
                      <a:pt x="57" y="33"/>
                    </a:lnTo>
                    <a:lnTo>
                      <a:pt x="64" y="40"/>
                    </a:lnTo>
                    <a:lnTo>
                      <a:pt x="74" y="52"/>
                    </a:lnTo>
                    <a:lnTo>
                      <a:pt x="80" y="63"/>
                    </a:lnTo>
                    <a:lnTo>
                      <a:pt x="85" y="78"/>
                    </a:lnTo>
                    <a:lnTo>
                      <a:pt x="89" y="93"/>
                    </a:lnTo>
                    <a:lnTo>
                      <a:pt x="95" y="112"/>
                    </a:lnTo>
                    <a:lnTo>
                      <a:pt x="95" y="130"/>
                    </a:lnTo>
                    <a:lnTo>
                      <a:pt x="95" y="149"/>
                    </a:lnTo>
                    <a:lnTo>
                      <a:pt x="93" y="169"/>
                    </a:lnTo>
                    <a:lnTo>
                      <a:pt x="93" y="192"/>
                    </a:lnTo>
                    <a:lnTo>
                      <a:pt x="89" y="213"/>
                    </a:lnTo>
                    <a:lnTo>
                      <a:pt x="85" y="234"/>
                    </a:lnTo>
                    <a:lnTo>
                      <a:pt x="82" y="257"/>
                    </a:lnTo>
                    <a:lnTo>
                      <a:pt x="76" y="278"/>
                    </a:lnTo>
                    <a:lnTo>
                      <a:pt x="72" y="297"/>
                    </a:lnTo>
                    <a:lnTo>
                      <a:pt x="66" y="316"/>
                    </a:lnTo>
                    <a:lnTo>
                      <a:pt x="62" y="331"/>
                    </a:lnTo>
                    <a:lnTo>
                      <a:pt x="59" y="348"/>
                    </a:lnTo>
                    <a:lnTo>
                      <a:pt x="55" y="358"/>
                    </a:lnTo>
                    <a:lnTo>
                      <a:pt x="51" y="367"/>
                    </a:lnTo>
                    <a:lnTo>
                      <a:pt x="51" y="373"/>
                    </a:lnTo>
                    <a:lnTo>
                      <a:pt x="51" y="375"/>
                    </a:lnTo>
                    <a:lnTo>
                      <a:pt x="51" y="373"/>
                    </a:lnTo>
                    <a:lnTo>
                      <a:pt x="51" y="367"/>
                    </a:lnTo>
                    <a:lnTo>
                      <a:pt x="51" y="360"/>
                    </a:lnTo>
                    <a:lnTo>
                      <a:pt x="51" y="348"/>
                    </a:lnTo>
                    <a:lnTo>
                      <a:pt x="51" y="333"/>
                    </a:lnTo>
                    <a:lnTo>
                      <a:pt x="51" y="318"/>
                    </a:lnTo>
                    <a:lnTo>
                      <a:pt x="53" y="301"/>
                    </a:lnTo>
                    <a:lnTo>
                      <a:pt x="55" y="282"/>
                    </a:lnTo>
                    <a:lnTo>
                      <a:pt x="55" y="263"/>
                    </a:lnTo>
                    <a:lnTo>
                      <a:pt x="55" y="242"/>
                    </a:lnTo>
                    <a:lnTo>
                      <a:pt x="55" y="219"/>
                    </a:lnTo>
                    <a:lnTo>
                      <a:pt x="55" y="200"/>
                    </a:lnTo>
                    <a:lnTo>
                      <a:pt x="53" y="177"/>
                    </a:lnTo>
                    <a:lnTo>
                      <a:pt x="53" y="158"/>
                    </a:lnTo>
                    <a:lnTo>
                      <a:pt x="51" y="137"/>
                    </a:lnTo>
                    <a:lnTo>
                      <a:pt x="51" y="120"/>
                    </a:lnTo>
                    <a:lnTo>
                      <a:pt x="47" y="103"/>
                    </a:lnTo>
                    <a:lnTo>
                      <a:pt x="43" y="88"/>
                    </a:lnTo>
                    <a:lnTo>
                      <a:pt x="40" y="72"/>
                    </a:lnTo>
                    <a:lnTo>
                      <a:pt x="36" y="61"/>
                    </a:lnTo>
                    <a:lnTo>
                      <a:pt x="32" y="50"/>
                    </a:lnTo>
                    <a:lnTo>
                      <a:pt x="28" y="40"/>
                    </a:lnTo>
                    <a:lnTo>
                      <a:pt x="24" y="33"/>
                    </a:lnTo>
                    <a:lnTo>
                      <a:pt x="21" y="25"/>
                    </a:lnTo>
                    <a:lnTo>
                      <a:pt x="11" y="14"/>
                    </a:lnTo>
                    <a:lnTo>
                      <a:pt x="5" y="6"/>
                    </a:lnTo>
                    <a:lnTo>
                      <a:pt x="0" y="0"/>
                    </a:lnTo>
                    <a:lnTo>
                      <a:pt x="0" y="0"/>
                    </a:lnTo>
                    <a:close/>
                  </a:path>
                </a:pathLst>
              </a:custGeom>
              <a:solidFill>
                <a:srgbClr val="E8FFFF"/>
              </a:solidFill>
              <a:ln w="9525">
                <a:noFill/>
                <a:round/>
              </a:ln>
            </p:spPr>
            <p:txBody>
              <a:bodyPr/>
              <a:lstStyle/>
              <a:p>
                <a:endParaRPr lang="en-US"/>
              </a:p>
            </p:txBody>
          </p:sp>
          <p:sp>
            <p:nvSpPr>
              <p:cNvPr id="607403" name="Freeform 171"/>
              <p:cNvSpPr/>
              <p:nvPr/>
            </p:nvSpPr>
            <p:spPr bwMode="auto">
              <a:xfrm>
                <a:off x="3970" y="1547"/>
                <a:ext cx="46" cy="226"/>
              </a:xfrm>
              <a:custGeom>
                <a:avLst/>
                <a:gdLst/>
                <a:ahLst/>
                <a:cxnLst>
                  <a:cxn ang="0">
                    <a:pos x="111" y="0"/>
                  </a:cxn>
                  <a:cxn ang="0">
                    <a:pos x="92" y="8"/>
                  </a:cxn>
                  <a:cxn ang="0">
                    <a:pos x="71" y="23"/>
                  </a:cxn>
                  <a:cxn ang="0">
                    <a:pos x="56" y="39"/>
                  </a:cxn>
                  <a:cxn ang="0">
                    <a:pos x="42" y="58"/>
                  </a:cxn>
                  <a:cxn ang="0">
                    <a:pos x="29" y="84"/>
                  </a:cxn>
                  <a:cxn ang="0">
                    <a:pos x="19" y="113"/>
                  </a:cxn>
                  <a:cxn ang="0">
                    <a:pos x="12" y="147"/>
                  </a:cxn>
                  <a:cxn ang="0">
                    <a:pos x="4" y="185"/>
                  </a:cxn>
                  <a:cxn ang="0">
                    <a:pos x="2" y="225"/>
                  </a:cxn>
                  <a:cxn ang="0">
                    <a:pos x="0" y="265"/>
                  </a:cxn>
                  <a:cxn ang="0">
                    <a:pos x="2" y="305"/>
                  </a:cxn>
                  <a:cxn ang="0">
                    <a:pos x="4" y="345"/>
                  </a:cxn>
                  <a:cxn ang="0">
                    <a:pos x="10" y="383"/>
                  </a:cxn>
                  <a:cxn ang="0">
                    <a:pos x="16" y="419"/>
                  </a:cxn>
                  <a:cxn ang="0">
                    <a:pos x="23" y="451"/>
                  </a:cxn>
                  <a:cxn ang="0">
                    <a:pos x="31" y="480"/>
                  </a:cxn>
                  <a:cxn ang="0">
                    <a:pos x="40" y="502"/>
                  </a:cxn>
                  <a:cxn ang="0">
                    <a:pos x="48" y="521"/>
                  </a:cxn>
                  <a:cxn ang="0">
                    <a:pos x="54" y="537"/>
                  </a:cxn>
                  <a:cxn ang="0">
                    <a:pos x="61" y="552"/>
                  </a:cxn>
                  <a:cxn ang="0">
                    <a:pos x="63" y="554"/>
                  </a:cxn>
                  <a:cxn ang="0">
                    <a:pos x="59" y="535"/>
                  </a:cxn>
                  <a:cxn ang="0">
                    <a:pos x="54" y="504"/>
                  </a:cxn>
                  <a:cxn ang="0">
                    <a:pos x="48" y="463"/>
                  </a:cxn>
                  <a:cxn ang="0">
                    <a:pos x="40" y="413"/>
                  </a:cxn>
                  <a:cxn ang="0">
                    <a:pos x="35" y="358"/>
                  </a:cxn>
                  <a:cxn ang="0">
                    <a:pos x="31" y="303"/>
                  </a:cxn>
                  <a:cxn ang="0">
                    <a:pos x="31" y="248"/>
                  </a:cxn>
                  <a:cxn ang="0">
                    <a:pos x="35" y="196"/>
                  </a:cxn>
                  <a:cxn ang="0">
                    <a:pos x="44" y="149"/>
                  </a:cxn>
                  <a:cxn ang="0">
                    <a:pos x="56" y="107"/>
                  </a:cxn>
                  <a:cxn ang="0">
                    <a:pos x="71" y="73"/>
                  </a:cxn>
                  <a:cxn ang="0">
                    <a:pos x="84" y="44"/>
                  </a:cxn>
                  <a:cxn ang="0">
                    <a:pos x="95" y="23"/>
                  </a:cxn>
                  <a:cxn ang="0">
                    <a:pos x="111" y="2"/>
                  </a:cxn>
                  <a:cxn ang="0">
                    <a:pos x="114" y="0"/>
                  </a:cxn>
                </a:cxnLst>
                <a:rect l="0" t="0" r="r" b="b"/>
                <a:pathLst>
                  <a:path w="114" h="556">
                    <a:moveTo>
                      <a:pt x="114" y="0"/>
                    </a:moveTo>
                    <a:lnTo>
                      <a:pt x="111" y="0"/>
                    </a:lnTo>
                    <a:lnTo>
                      <a:pt x="103" y="2"/>
                    </a:lnTo>
                    <a:lnTo>
                      <a:pt x="92" y="8"/>
                    </a:lnTo>
                    <a:lnTo>
                      <a:pt x="80" y="20"/>
                    </a:lnTo>
                    <a:lnTo>
                      <a:pt x="71" y="23"/>
                    </a:lnTo>
                    <a:lnTo>
                      <a:pt x="63" y="31"/>
                    </a:lnTo>
                    <a:lnTo>
                      <a:pt x="56" y="39"/>
                    </a:lnTo>
                    <a:lnTo>
                      <a:pt x="50" y="48"/>
                    </a:lnTo>
                    <a:lnTo>
                      <a:pt x="42" y="58"/>
                    </a:lnTo>
                    <a:lnTo>
                      <a:pt x="35" y="71"/>
                    </a:lnTo>
                    <a:lnTo>
                      <a:pt x="29" y="84"/>
                    </a:lnTo>
                    <a:lnTo>
                      <a:pt x="25" y="99"/>
                    </a:lnTo>
                    <a:lnTo>
                      <a:pt x="19" y="113"/>
                    </a:lnTo>
                    <a:lnTo>
                      <a:pt x="16" y="130"/>
                    </a:lnTo>
                    <a:lnTo>
                      <a:pt x="12" y="147"/>
                    </a:lnTo>
                    <a:lnTo>
                      <a:pt x="8" y="166"/>
                    </a:lnTo>
                    <a:lnTo>
                      <a:pt x="4" y="185"/>
                    </a:lnTo>
                    <a:lnTo>
                      <a:pt x="2" y="204"/>
                    </a:lnTo>
                    <a:lnTo>
                      <a:pt x="2" y="225"/>
                    </a:lnTo>
                    <a:lnTo>
                      <a:pt x="2" y="246"/>
                    </a:lnTo>
                    <a:lnTo>
                      <a:pt x="0" y="265"/>
                    </a:lnTo>
                    <a:lnTo>
                      <a:pt x="0" y="286"/>
                    </a:lnTo>
                    <a:lnTo>
                      <a:pt x="2" y="305"/>
                    </a:lnTo>
                    <a:lnTo>
                      <a:pt x="2" y="326"/>
                    </a:lnTo>
                    <a:lnTo>
                      <a:pt x="4" y="345"/>
                    </a:lnTo>
                    <a:lnTo>
                      <a:pt x="6" y="364"/>
                    </a:lnTo>
                    <a:lnTo>
                      <a:pt x="10" y="383"/>
                    </a:lnTo>
                    <a:lnTo>
                      <a:pt x="14" y="404"/>
                    </a:lnTo>
                    <a:lnTo>
                      <a:pt x="16" y="419"/>
                    </a:lnTo>
                    <a:lnTo>
                      <a:pt x="19" y="436"/>
                    </a:lnTo>
                    <a:lnTo>
                      <a:pt x="23" y="451"/>
                    </a:lnTo>
                    <a:lnTo>
                      <a:pt x="27" y="466"/>
                    </a:lnTo>
                    <a:lnTo>
                      <a:pt x="31" y="480"/>
                    </a:lnTo>
                    <a:lnTo>
                      <a:pt x="35" y="493"/>
                    </a:lnTo>
                    <a:lnTo>
                      <a:pt x="40" y="502"/>
                    </a:lnTo>
                    <a:lnTo>
                      <a:pt x="44" y="514"/>
                    </a:lnTo>
                    <a:lnTo>
                      <a:pt x="48" y="521"/>
                    </a:lnTo>
                    <a:lnTo>
                      <a:pt x="52" y="531"/>
                    </a:lnTo>
                    <a:lnTo>
                      <a:pt x="54" y="537"/>
                    </a:lnTo>
                    <a:lnTo>
                      <a:pt x="57" y="544"/>
                    </a:lnTo>
                    <a:lnTo>
                      <a:pt x="61" y="552"/>
                    </a:lnTo>
                    <a:lnTo>
                      <a:pt x="63" y="556"/>
                    </a:lnTo>
                    <a:lnTo>
                      <a:pt x="63" y="554"/>
                    </a:lnTo>
                    <a:lnTo>
                      <a:pt x="61" y="546"/>
                    </a:lnTo>
                    <a:lnTo>
                      <a:pt x="59" y="535"/>
                    </a:lnTo>
                    <a:lnTo>
                      <a:pt x="57" y="521"/>
                    </a:lnTo>
                    <a:lnTo>
                      <a:pt x="54" y="504"/>
                    </a:lnTo>
                    <a:lnTo>
                      <a:pt x="52" y="483"/>
                    </a:lnTo>
                    <a:lnTo>
                      <a:pt x="48" y="463"/>
                    </a:lnTo>
                    <a:lnTo>
                      <a:pt x="44" y="440"/>
                    </a:lnTo>
                    <a:lnTo>
                      <a:pt x="40" y="413"/>
                    </a:lnTo>
                    <a:lnTo>
                      <a:pt x="36" y="386"/>
                    </a:lnTo>
                    <a:lnTo>
                      <a:pt x="35" y="358"/>
                    </a:lnTo>
                    <a:lnTo>
                      <a:pt x="33" y="331"/>
                    </a:lnTo>
                    <a:lnTo>
                      <a:pt x="31" y="303"/>
                    </a:lnTo>
                    <a:lnTo>
                      <a:pt x="31" y="274"/>
                    </a:lnTo>
                    <a:lnTo>
                      <a:pt x="31" y="248"/>
                    </a:lnTo>
                    <a:lnTo>
                      <a:pt x="33" y="223"/>
                    </a:lnTo>
                    <a:lnTo>
                      <a:pt x="35" y="196"/>
                    </a:lnTo>
                    <a:lnTo>
                      <a:pt x="40" y="174"/>
                    </a:lnTo>
                    <a:lnTo>
                      <a:pt x="44" y="149"/>
                    </a:lnTo>
                    <a:lnTo>
                      <a:pt x="50" y="128"/>
                    </a:lnTo>
                    <a:lnTo>
                      <a:pt x="56" y="107"/>
                    </a:lnTo>
                    <a:lnTo>
                      <a:pt x="63" y="90"/>
                    </a:lnTo>
                    <a:lnTo>
                      <a:pt x="71" y="73"/>
                    </a:lnTo>
                    <a:lnTo>
                      <a:pt x="78" y="59"/>
                    </a:lnTo>
                    <a:lnTo>
                      <a:pt x="84" y="44"/>
                    </a:lnTo>
                    <a:lnTo>
                      <a:pt x="92" y="33"/>
                    </a:lnTo>
                    <a:lnTo>
                      <a:pt x="95" y="23"/>
                    </a:lnTo>
                    <a:lnTo>
                      <a:pt x="103" y="16"/>
                    </a:lnTo>
                    <a:lnTo>
                      <a:pt x="111" y="2"/>
                    </a:lnTo>
                    <a:lnTo>
                      <a:pt x="114" y="0"/>
                    </a:lnTo>
                    <a:lnTo>
                      <a:pt x="114" y="0"/>
                    </a:lnTo>
                    <a:close/>
                  </a:path>
                </a:pathLst>
              </a:custGeom>
              <a:solidFill>
                <a:srgbClr val="E8FFFF"/>
              </a:solidFill>
              <a:ln w="9525">
                <a:noFill/>
                <a:round/>
              </a:ln>
            </p:spPr>
            <p:txBody>
              <a:bodyPr/>
              <a:lstStyle/>
              <a:p>
                <a:endParaRPr lang="en-US"/>
              </a:p>
            </p:txBody>
          </p:sp>
          <p:sp>
            <p:nvSpPr>
              <p:cNvPr id="607404" name="Freeform 172"/>
              <p:cNvSpPr/>
              <p:nvPr/>
            </p:nvSpPr>
            <p:spPr bwMode="auto">
              <a:xfrm>
                <a:off x="4157" y="1640"/>
                <a:ext cx="31" cy="98"/>
              </a:xfrm>
              <a:custGeom>
                <a:avLst/>
                <a:gdLst/>
                <a:ahLst/>
                <a:cxnLst>
                  <a:cxn ang="0">
                    <a:pos x="38" y="0"/>
                  </a:cxn>
                  <a:cxn ang="0">
                    <a:pos x="38" y="3"/>
                  </a:cxn>
                  <a:cxn ang="0">
                    <a:pos x="39" y="9"/>
                  </a:cxn>
                  <a:cxn ang="0">
                    <a:pos x="39" y="19"/>
                  </a:cxn>
                  <a:cxn ang="0">
                    <a:pos x="39" y="22"/>
                  </a:cxn>
                  <a:cxn ang="0">
                    <a:pos x="39" y="30"/>
                  </a:cxn>
                  <a:cxn ang="0">
                    <a:pos x="39" y="36"/>
                  </a:cxn>
                  <a:cxn ang="0">
                    <a:pos x="39" y="45"/>
                  </a:cxn>
                  <a:cxn ang="0">
                    <a:pos x="39" y="53"/>
                  </a:cxn>
                  <a:cxn ang="0">
                    <a:pos x="39" y="62"/>
                  </a:cxn>
                  <a:cxn ang="0">
                    <a:pos x="38" y="74"/>
                  </a:cxn>
                  <a:cxn ang="0">
                    <a:pos x="38" y="85"/>
                  </a:cxn>
                  <a:cxn ang="0">
                    <a:pos x="36" y="95"/>
                  </a:cxn>
                  <a:cxn ang="0">
                    <a:pos x="32" y="106"/>
                  </a:cxn>
                  <a:cxn ang="0">
                    <a:pos x="30" y="119"/>
                  </a:cxn>
                  <a:cxn ang="0">
                    <a:pos x="28" y="133"/>
                  </a:cxn>
                  <a:cxn ang="0">
                    <a:pos x="24" y="144"/>
                  </a:cxn>
                  <a:cxn ang="0">
                    <a:pos x="20" y="157"/>
                  </a:cxn>
                  <a:cxn ang="0">
                    <a:pos x="17" y="171"/>
                  </a:cxn>
                  <a:cxn ang="0">
                    <a:pos x="15" y="182"/>
                  </a:cxn>
                  <a:cxn ang="0">
                    <a:pos x="11" y="194"/>
                  </a:cxn>
                  <a:cxn ang="0">
                    <a:pos x="7" y="205"/>
                  </a:cxn>
                  <a:cxn ang="0">
                    <a:pos x="5" y="215"/>
                  </a:cxn>
                  <a:cxn ang="0">
                    <a:pos x="3" y="224"/>
                  </a:cxn>
                  <a:cxn ang="0">
                    <a:pos x="1" y="230"/>
                  </a:cxn>
                  <a:cxn ang="0">
                    <a:pos x="0" y="235"/>
                  </a:cxn>
                  <a:cxn ang="0">
                    <a:pos x="0" y="237"/>
                  </a:cxn>
                  <a:cxn ang="0">
                    <a:pos x="0" y="239"/>
                  </a:cxn>
                  <a:cxn ang="0">
                    <a:pos x="3" y="235"/>
                  </a:cxn>
                  <a:cxn ang="0">
                    <a:pos x="11" y="224"/>
                  </a:cxn>
                  <a:cxn ang="0">
                    <a:pos x="15" y="216"/>
                  </a:cxn>
                  <a:cxn ang="0">
                    <a:pos x="20" y="209"/>
                  </a:cxn>
                  <a:cxn ang="0">
                    <a:pos x="28" y="199"/>
                  </a:cxn>
                  <a:cxn ang="0">
                    <a:pos x="36" y="190"/>
                  </a:cxn>
                  <a:cxn ang="0">
                    <a:pos x="41" y="178"/>
                  </a:cxn>
                  <a:cxn ang="0">
                    <a:pos x="47" y="167"/>
                  </a:cxn>
                  <a:cxn ang="0">
                    <a:pos x="55" y="154"/>
                  </a:cxn>
                  <a:cxn ang="0">
                    <a:pos x="60" y="142"/>
                  </a:cxn>
                  <a:cxn ang="0">
                    <a:pos x="64" y="131"/>
                  </a:cxn>
                  <a:cxn ang="0">
                    <a:pos x="70" y="119"/>
                  </a:cxn>
                  <a:cxn ang="0">
                    <a:pos x="72" y="108"/>
                  </a:cxn>
                  <a:cxn ang="0">
                    <a:pos x="76" y="97"/>
                  </a:cxn>
                  <a:cxn ang="0">
                    <a:pos x="76" y="85"/>
                  </a:cxn>
                  <a:cxn ang="0">
                    <a:pos x="76" y="76"/>
                  </a:cxn>
                  <a:cxn ang="0">
                    <a:pos x="76" y="66"/>
                  </a:cxn>
                  <a:cxn ang="0">
                    <a:pos x="74" y="57"/>
                  </a:cxn>
                  <a:cxn ang="0">
                    <a:pos x="70" y="47"/>
                  </a:cxn>
                  <a:cxn ang="0">
                    <a:pos x="66" y="40"/>
                  </a:cxn>
                  <a:cxn ang="0">
                    <a:pos x="62" y="32"/>
                  </a:cxn>
                  <a:cxn ang="0">
                    <a:pos x="60" y="24"/>
                  </a:cxn>
                  <a:cxn ang="0">
                    <a:pos x="51" y="13"/>
                  </a:cxn>
                  <a:cxn ang="0">
                    <a:pos x="43" y="5"/>
                  </a:cxn>
                  <a:cxn ang="0">
                    <a:pos x="39" y="0"/>
                  </a:cxn>
                  <a:cxn ang="0">
                    <a:pos x="38" y="0"/>
                  </a:cxn>
                  <a:cxn ang="0">
                    <a:pos x="38" y="0"/>
                  </a:cxn>
                </a:cxnLst>
                <a:rect l="0" t="0" r="r" b="b"/>
                <a:pathLst>
                  <a:path w="76" h="239">
                    <a:moveTo>
                      <a:pt x="38" y="0"/>
                    </a:moveTo>
                    <a:lnTo>
                      <a:pt x="38" y="3"/>
                    </a:lnTo>
                    <a:lnTo>
                      <a:pt x="39" y="9"/>
                    </a:lnTo>
                    <a:lnTo>
                      <a:pt x="39" y="19"/>
                    </a:lnTo>
                    <a:lnTo>
                      <a:pt x="39" y="22"/>
                    </a:lnTo>
                    <a:lnTo>
                      <a:pt x="39" y="30"/>
                    </a:lnTo>
                    <a:lnTo>
                      <a:pt x="39" y="36"/>
                    </a:lnTo>
                    <a:lnTo>
                      <a:pt x="39" y="45"/>
                    </a:lnTo>
                    <a:lnTo>
                      <a:pt x="39" y="53"/>
                    </a:lnTo>
                    <a:lnTo>
                      <a:pt x="39" y="62"/>
                    </a:lnTo>
                    <a:lnTo>
                      <a:pt x="38" y="74"/>
                    </a:lnTo>
                    <a:lnTo>
                      <a:pt x="38" y="85"/>
                    </a:lnTo>
                    <a:lnTo>
                      <a:pt x="36" y="95"/>
                    </a:lnTo>
                    <a:lnTo>
                      <a:pt x="32" y="106"/>
                    </a:lnTo>
                    <a:lnTo>
                      <a:pt x="30" y="119"/>
                    </a:lnTo>
                    <a:lnTo>
                      <a:pt x="28" y="133"/>
                    </a:lnTo>
                    <a:lnTo>
                      <a:pt x="24" y="144"/>
                    </a:lnTo>
                    <a:lnTo>
                      <a:pt x="20" y="157"/>
                    </a:lnTo>
                    <a:lnTo>
                      <a:pt x="17" y="171"/>
                    </a:lnTo>
                    <a:lnTo>
                      <a:pt x="15" y="182"/>
                    </a:lnTo>
                    <a:lnTo>
                      <a:pt x="11" y="194"/>
                    </a:lnTo>
                    <a:lnTo>
                      <a:pt x="7" y="205"/>
                    </a:lnTo>
                    <a:lnTo>
                      <a:pt x="5" y="215"/>
                    </a:lnTo>
                    <a:lnTo>
                      <a:pt x="3" y="224"/>
                    </a:lnTo>
                    <a:lnTo>
                      <a:pt x="1" y="230"/>
                    </a:lnTo>
                    <a:lnTo>
                      <a:pt x="0" y="235"/>
                    </a:lnTo>
                    <a:lnTo>
                      <a:pt x="0" y="237"/>
                    </a:lnTo>
                    <a:lnTo>
                      <a:pt x="0" y="239"/>
                    </a:lnTo>
                    <a:lnTo>
                      <a:pt x="3" y="235"/>
                    </a:lnTo>
                    <a:lnTo>
                      <a:pt x="11" y="224"/>
                    </a:lnTo>
                    <a:lnTo>
                      <a:pt x="15" y="216"/>
                    </a:lnTo>
                    <a:lnTo>
                      <a:pt x="20" y="209"/>
                    </a:lnTo>
                    <a:lnTo>
                      <a:pt x="28" y="199"/>
                    </a:lnTo>
                    <a:lnTo>
                      <a:pt x="36" y="190"/>
                    </a:lnTo>
                    <a:lnTo>
                      <a:pt x="41" y="178"/>
                    </a:lnTo>
                    <a:lnTo>
                      <a:pt x="47" y="167"/>
                    </a:lnTo>
                    <a:lnTo>
                      <a:pt x="55" y="154"/>
                    </a:lnTo>
                    <a:lnTo>
                      <a:pt x="60" y="142"/>
                    </a:lnTo>
                    <a:lnTo>
                      <a:pt x="64" y="131"/>
                    </a:lnTo>
                    <a:lnTo>
                      <a:pt x="70" y="119"/>
                    </a:lnTo>
                    <a:lnTo>
                      <a:pt x="72" y="108"/>
                    </a:lnTo>
                    <a:lnTo>
                      <a:pt x="76" y="97"/>
                    </a:lnTo>
                    <a:lnTo>
                      <a:pt x="76" y="85"/>
                    </a:lnTo>
                    <a:lnTo>
                      <a:pt x="76" y="76"/>
                    </a:lnTo>
                    <a:lnTo>
                      <a:pt x="76" y="66"/>
                    </a:lnTo>
                    <a:lnTo>
                      <a:pt x="74" y="57"/>
                    </a:lnTo>
                    <a:lnTo>
                      <a:pt x="70" y="47"/>
                    </a:lnTo>
                    <a:lnTo>
                      <a:pt x="66" y="40"/>
                    </a:lnTo>
                    <a:lnTo>
                      <a:pt x="62" y="32"/>
                    </a:lnTo>
                    <a:lnTo>
                      <a:pt x="60" y="24"/>
                    </a:lnTo>
                    <a:lnTo>
                      <a:pt x="51" y="13"/>
                    </a:lnTo>
                    <a:lnTo>
                      <a:pt x="43" y="5"/>
                    </a:lnTo>
                    <a:lnTo>
                      <a:pt x="39" y="0"/>
                    </a:lnTo>
                    <a:lnTo>
                      <a:pt x="38" y="0"/>
                    </a:lnTo>
                    <a:lnTo>
                      <a:pt x="38" y="0"/>
                    </a:lnTo>
                    <a:close/>
                  </a:path>
                </a:pathLst>
              </a:custGeom>
              <a:solidFill>
                <a:srgbClr val="E8FFFF"/>
              </a:solidFill>
              <a:ln w="9525">
                <a:noFill/>
                <a:round/>
              </a:ln>
            </p:spPr>
            <p:txBody>
              <a:bodyPr/>
              <a:lstStyle/>
              <a:p>
                <a:endParaRPr lang="en-US"/>
              </a:p>
            </p:txBody>
          </p:sp>
          <p:sp>
            <p:nvSpPr>
              <p:cNvPr id="607405" name="Freeform 173"/>
              <p:cNvSpPr/>
              <p:nvPr/>
            </p:nvSpPr>
            <p:spPr bwMode="auto">
              <a:xfrm>
                <a:off x="3939" y="1600"/>
                <a:ext cx="26" cy="122"/>
              </a:xfrm>
              <a:custGeom>
                <a:avLst/>
                <a:gdLst/>
                <a:ahLst/>
                <a:cxnLst>
                  <a:cxn ang="0">
                    <a:pos x="48" y="0"/>
                  </a:cxn>
                  <a:cxn ang="0">
                    <a:pos x="46" y="2"/>
                  </a:cxn>
                  <a:cxn ang="0">
                    <a:pos x="38" y="11"/>
                  </a:cxn>
                  <a:cxn ang="0">
                    <a:pos x="35" y="17"/>
                  </a:cxn>
                  <a:cxn ang="0">
                    <a:pos x="31" y="24"/>
                  </a:cxn>
                  <a:cxn ang="0">
                    <a:pos x="27" y="32"/>
                  </a:cxn>
                  <a:cxn ang="0">
                    <a:pos x="23" y="42"/>
                  </a:cxn>
                  <a:cxn ang="0">
                    <a:pos x="17" y="51"/>
                  </a:cxn>
                  <a:cxn ang="0">
                    <a:pos x="12" y="61"/>
                  </a:cxn>
                  <a:cxn ang="0">
                    <a:pos x="8" y="72"/>
                  </a:cxn>
                  <a:cxn ang="0">
                    <a:pos x="6" y="85"/>
                  </a:cxn>
                  <a:cxn ang="0">
                    <a:pos x="2" y="97"/>
                  </a:cxn>
                  <a:cxn ang="0">
                    <a:pos x="0" y="110"/>
                  </a:cxn>
                  <a:cxn ang="0">
                    <a:pos x="0" y="121"/>
                  </a:cxn>
                  <a:cxn ang="0">
                    <a:pos x="2" y="135"/>
                  </a:cxn>
                  <a:cxn ang="0">
                    <a:pos x="2" y="146"/>
                  </a:cxn>
                  <a:cxn ang="0">
                    <a:pos x="6" y="159"/>
                  </a:cxn>
                  <a:cxn ang="0">
                    <a:pos x="10" y="173"/>
                  </a:cxn>
                  <a:cxn ang="0">
                    <a:pos x="16" y="186"/>
                  </a:cxn>
                  <a:cxn ang="0">
                    <a:pos x="19" y="199"/>
                  </a:cxn>
                  <a:cxn ang="0">
                    <a:pos x="23" y="213"/>
                  </a:cxn>
                  <a:cxn ang="0">
                    <a:pos x="29" y="226"/>
                  </a:cxn>
                  <a:cxn ang="0">
                    <a:pos x="35" y="239"/>
                  </a:cxn>
                  <a:cxn ang="0">
                    <a:pos x="40" y="251"/>
                  </a:cxn>
                  <a:cxn ang="0">
                    <a:pos x="46" y="262"/>
                  </a:cxn>
                  <a:cxn ang="0">
                    <a:pos x="52" y="272"/>
                  </a:cxn>
                  <a:cxn ang="0">
                    <a:pos x="55" y="279"/>
                  </a:cxn>
                  <a:cxn ang="0">
                    <a:pos x="59" y="287"/>
                  </a:cxn>
                  <a:cxn ang="0">
                    <a:pos x="63" y="291"/>
                  </a:cxn>
                  <a:cxn ang="0">
                    <a:pos x="63" y="294"/>
                  </a:cxn>
                  <a:cxn ang="0">
                    <a:pos x="65" y="296"/>
                  </a:cxn>
                  <a:cxn ang="0">
                    <a:pos x="63" y="294"/>
                  </a:cxn>
                  <a:cxn ang="0">
                    <a:pos x="63" y="291"/>
                  </a:cxn>
                  <a:cxn ang="0">
                    <a:pos x="63" y="287"/>
                  </a:cxn>
                  <a:cxn ang="0">
                    <a:pos x="61" y="279"/>
                  </a:cxn>
                  <a:cxn ang="0">
                    <a:pos x="59" y="272"/>
                  </a:cxn>
                  <a:cxn ang="0">
                    <a:pos x="57" y="262"/>
                  </a:cxn>
                  <a:cxn ang="0">
                    <a:pos x="55" y="251"/>
                  </a:cxn>
                  <a:cxn ang="0">
                    <a:pos x="54" y="241"/>
                  </a:cxn>
                  <a:cxn ang="0">
                    <a:pos x="52" y="228"/>
                  </a:cxn>
                  <a:cxn ang="0">
                    <a:pos x="48" y="215"/>
                  </a:cxn>
                  <a:cxn ang="0">
                    <a:pos x="46" y="203"/>
                  </a:cxn>
                  <a:cxn ang="0">
                    <a:pos x="44" y="190"/>
                  </a:cxn>
                  <a:cxn ang="0">
                    <a:pos x="42" y="175"/>
                  </a:cxn>
                  <a:cxn ang="0">
                    <a:pos x="40" y="163"/>
                  </a:cxn>
                  <a:cxn ang="0">
                    <a:pos x="38" y="150"/>
                  </a:cxn>
                  <a:cxn ang="0">
                    <a:pos x="38" y="138"/>
                  </a:cxn>
                  <a:cxn ang="0">
                    <a:pos x="36" y="123"/>
                  </a:cxn>
                  <a:cxn ang="0">
                    <a:pos x="36" y="112"/>
                  </a:cxn>
                  <a:cxn ang="0">
                    <a:pos x="36" y="99"/>
                  </a:cxn>
                  <a:cxn ang="0">
                    <a:pos x="36" y="87"/>
                  </a:cxn>
                  <a:cxn ang="0">
                    <a:pos x="36" y="74"/>
                  </a:cxn>
                  <a:cxn ang="0">
                    <a:pos x="38" y="62"/>
                  </a:cxn>
                  <a:cxn ang="0">
                    <a:pos x="38" y="53"/>
                  </a:cxn>
                  <a:cxn ang="0">
                    <a:pos x="40" y="43"/>
                  </a:cxn>
                  <a:cxn ang="0">
                    <a:pos x="40" y="32"/>
                  </a:cxn>
                  <a:cxn ang="0">
                    <a:pos x="42" y="24"/>
                  </a:cxn>
                  <a:cxn ang="0">
                    <a:pos x="42" y="17"/>
                  </a:cxn>
                  <a:cxn ang="0">
                    <a:pos x="46" y="11"/>
                  </a:cxn>
                  <a:cxn ang="0">
                    <a:pos x="46" y="2"/>
                  </a:cxn>
                  <a:cxn ang="0">
                    <a:pos x="48" y="0"/>
                  </a:cxn>
                  <a:cxn ang="0">
                    <a:pos x="48" y="0"/>
                  </a:cxn>
                </a:cxnLst>
                <a:rect l="0" t="0" r="r" b="b"/>
                <a:pathLst>
                  <a:path w="65" h="296">
                    <a:moveTo>
                      <a:pt x="48" y="0"/>
                    </a:moveTo>
                    <a:lnTo>
                      <a:pt x="46" y="2"/>
                    </a:lnTo>
                    <a:lnTo>
                      <a:pt x="38" y="11"/>
                    </a:lnTo>
                    <a:lnTo>
                      <a:pt x="35" y="17"/>
                    </a:lnTo>
                    <a:lnTo>
                      <a:pt x="31" y="24"/>
                    </a:lnTo>
                    <a:lnTo>
                      <a:pt x="27" y="32"/>
                    </a:lnTo>
                    <a:lnTo>
                      <a:pt x="23" y="42"/>
                    </a:lnTo>
                    <a:lnTo>
                      <a:pt x="17" y="51"/>
                    </a:lnTo>
                    <a:lnTo>
                      <a:pt x="12" y="61"/>
                    </a:lnTo>
                    <a:lnTo>
                      <a:pt x="8" y="72"/>
                    </a:lnTo>
                    <a:lnTo>
                      <a:pt x="6" y="85"/>
                    </a:lnTo>
                    <a:lnTo>
                      <a:pt x="2" y="97"/>
                    </a:lnTo>
                    <a:lnTo>
                      <a:pt x="0" y="110"/>
                    </a:lnTo>
                    <a:lnTo>
                      <a:pt x="0" y="121"/>
                    </a:lnTo>
                    <a:lnTo>
                      <a:pt x="2" y="135"/>
                    </a:lnTo>
                    <a:lnTo>
                      <a:pt x="2" y="146"/>
                    </a:lnTo>
                    <a:lnTo>
                      <a:pt x="6" y="159"/>
                    </a:lnTo>
                    <a:lnTo>
                      <a:pt x="10" y="173"/>
                    </a:lnTo>
                    <a:lnTo>
                      <a:pt x="16" y="186"/>
                    </a:lnTo>
                    <a:lnTo>
                      <a:pt x="19" y="199"/>
                    </a:lnTo>
                    <a:lnTo>
                      <a:pt x="23" y="213"/>
                    </a:lnTo>
                    <a:lnTo>
                      <a:pt x="29" y="226"/>
                    </a:lnTo>
                    <a:lnTo>
                      <a:pt x="35" y="239"/>
                    </a:lnTo>
                    <a:lnTo>
                      <a:pt x="40" y="251"/>
                    </a:lnTo>
                    <a:lnTo>
                      <a:pt x="46" y="262"/>
                    </a:lnTo>
                    <a:lnTo>
                      <a:pt x="52" y="272"/>
                    </a:lnTo>
                    <a:lnTo>
                      <a:pt x="55" y="279"/>
                    </a:lnTo>
                    <a:lnTo>
                      <a:pt x="59" y="287"/>
                    </a:lnTo>
                    <a:lnTo>
                      <a:pt x="63" y="291"/>
                    </a:lnTo>
                    <a:lnTo>
                      <a:pt x="63" y="294"/>
                    </a:lnTo>
                    <a:lnTo>
                      <a:pt x="65" y="296"/>
                    </a:lnTo>
                    <a:lnTo>
                      <a:pt x="63" y="294"/>
                    </a:lnTo>
                    <a:lnTo>
                      <a:pt x="63" y="291"/>
                    </a:lnTo>
                    <a:lnTo>
                      <a:pt x="63" y="287"/>
                    </a:lnTo>
                    <a:lnTo>
                      <a:pt x="61" y="279"/>
                    </a:lnTo>
                    <a:lnTo>
                      <a:pt x="59" y="272"/>
                    </a:lnTo>
                    <a:lnTo>
                      <a:pt x="57" y="262"/>
                    </a:lnTo>
                    <a:lnTo>
                      <a:pt x="55" y="251"/>
                    </a:lnTo>
                    <a:lnTo>
                      <a:pt x="54" y="241"/>
                    </a:lnTo>
                    <a:lnTo>
                      <a:pt x="52" y="228"/>
                    </a:lnTo>
                    <a:lnTo>
                      <a:pt x="48" y="215"/>
                    </a:lnTo>
                    <a:lnTo>
                      <a:pt x="46" y="203"/>
                    </a:lnTo>
                    <a:lnTo>
                      <a:pt x="44" y="190"/>
                    </a:lnTo>
                    <a:lnTo>
                      <a:pt x="42" y="175"/>
                    </a:lnTo>
                    <a:lnTo>
                      <a:pt x="40" y="163"/>
                    </a:lnTo>
                    <a:lnTo>
                      <a:pt x="38" y="150"/>
                    </a:lnTo>
                    <a:lnTo>
                      <a:pt x="38" y="138"/>
                    </a:lnTo>
                    <a:lnTo>
                      <a:pt x="36" y="123"/>
                    </a:lnTo>
                    <a:lnTo>
                      <a:pt x="36" y="112"/>
                    </a:lnTo>
                    <a:lnTo>
                      <a:pt x="36" y="99"/>
                    </a:lnTo>
                    <a:lnTo>
                      <a:pt x="36" y="87"/>
                    </a:lnTo>
                    <a:lnTo>
                      <a:pt x="36" y="74"/>
                    </a:lnTo>
                    <a:lnTo>
                      <a:pt x="38" y="62"/>
                    </a:lnTo>
                    <a:lnTo>
                      <a:pt x="38" y="53"/>
                    </a:lnTo>
                    <a:lnTo>
                      <a:pt x="40" y="43"/>
                    </a:lnTo>
                    <a:lnTo>
                      <a:pt x="40" y="32"/>
                    </a:lnTo>
                    <a:lnTo>
                      <a:pt x="42" y="24"/>
                    </a:lnTo>
                    <a:lnTo>
                      <a:pt x="42" y="17"/>
                    </a:lnTo>
                    <a:lnTo>
                      <a:pt x="46" y="11"/>
                    </a:lnTo>
                    <a:lnTo>
                      <a:pt x="46" y="2"/>
                    </a:lnTo>
                    <a:lnTo>
                      <a:pt x="48" y="0"/>
                    </a:lnTo>
                    <a:lnTo>
                      <a:pt x="48" y="0"/>
                    </a:lnTo>
                    <a:close/>
                  </a:path>
                </a:pathLst>
              </a:custGeom>
              <a:solidFill>
                <a:srgbClr val="E8FFFF"/>
              </a:solidFill>
              <a:ln w="9525">
                <a:noFill/>
                <a:round/>
              </a:ln>
            </p:spPr>
            <p:txBody>
              <a:bodyPr/>
              <a:lstStyle/>
              <a:p>
                <a:endParaRPr lang="en-US"/>
              </a:p>
            </p:txBody>
          </p:sp>
        </p:grpSp>
        <p:sp>
          <p:nvSpPr>
            <p:cNvPr id="607406" name="Freeform 174"/>
            <p:cNvSpPr/>
            <p:nvPr/>
          </p:nvSpPr>
          <p:spPr bwMode="auto">
            <a:xfrm>
              <a:off x="3798" y="1459"/>
              <a:ext cx="56" cy="118"/>
            </a:xfrm>
            <a:custGeom>
              <a:avLst/>
              <a:gdLst/>
              <a:ahLst/>
              <a:cxnLst>
                <a:cxn ang="0">
                  <a:pos x="23" y="0"/>
                </a:cxn>
                <a:cxn ang="0">
                  <a:pos x="33" y="5"/>
                </a:cxn>
                <a:cxn ang="0">
                  <a:pos x="40" y="13"/>
                </a:cxn>
                <a:cxn ang="0">
                  <a:pos x="48" y="19"/>
                </a:cxn>
                <a:cxn ang="0">
                  <a:pos x="59" y="26"/>
                </a:cxn>
                <a:cxn ang="0">
                  <a:pos x="69" y="36"/>
                </a:cxn>
                <a:cxn ang="0">
                  <a:pos x="80" y="47"/>
                </a:cxn>
                <a:cxn ang="0">
                  <a:pos x="91" y="59"/>
                </a:cxn>
                <a:cxn ang="0">
                  <a:pos x="101" y="70"/>
                </a:cxn>
                <a:cxn ang="0">
                  <a:pos x="111" y="83"/>
                </a:cxn>
                <a:cxn ang="0">
                  <a:pos x="120" y="95"/>
                </a:cxn>
                <a:cxn ang="0">
                  <a:pos x="126" y="108"/>
                </a:cxn>
                <a:cxn ang="0">
                  <a:pos x="133" y="123"/>
                </a:cxn>
                <a:cxn ang="0">
                  <a:pos x="135" y="137"/>
                </a:cxn>
                <a:cxn ang="0">
                  <a:pos x="137" y="152"/>
                </a:cxn>
                <a:cxn ang="0">
                  <a:pos x="133" y="163"/>
                </a:cxn>
                <a:cxn ang="0">
                  <a:pos x="130" y="176"/>
                </a:cxn>
                <a:cxn ang="0">
                  <a:pos x="120" y="188"/>
                </a:cxn>
                <a:cxn ang="0">
                  <a:pos x="112" y="201"/>
                </a:cxn>
                <a:cxn ang="0">
                  <a:pos x="101" y="213"/>
                </a:cxn>
                <a:cxn ang="0">
                  <a:pos x="91" y="224"/>
                </a:cxn>
                <a:cxn ang="0">
                  <a:pos x="78" y="235"/>
                </a:cxn>
                <a:cxn ang="0">
                  <a:pos x="67" y="245"/>
                </a:cxn>
                <a:cxn ang="0">
                  <a:pos x="53" y="253"/>
                </a:cxn>
                <a:cxn ang="0">
                  <a:pos x="40" y="262"/>
                </a:cxn>
                <a:cxn ang="0">
                  <a:pos x="29" y="270"/>
                </a:cxn>
                <a:cxn ang="0">
                  <a:pos x="21" y="277"/>
                </a:cxn>
                <a:cxn ang="0">
                  <a:pos x="0" y="289"/>
                </a:cxn>
                <a:cxn ang="0">
                  <a:pos x="21" y="268"/>
                </a:cxn>
                <a:cxn ang="0">
                  <a:pos x="29" y="260"/>
                </a:cxn>
                <a:cxn ang="0">
                  <a:pos x="36" y="253"/>
                </a:cxn>
                <a:cxn ang="0">
                  <a:pos x="44" y="245"/>
                </a:cxn>
                <a:cxn ang="0">
                  <a:pos x="52" y="234"/>
                </a:cxn>
                <a:cxn ang="0">
                  <a:pos x="61" y="220"/>
                </a:cxn>
                <a:cxn ang="0">
                  <a:pos x="69" y="209"/>
                </a:cxn>
                <a:cxn ang="0">
                  <a:pos x="76" y="197"/>
                </a:cxn>
                <a:cxn ang="0">
                  <a:pos x="80" y="184"/>
                </a:cxn>
                <a:cxn ang="0">
                  <a:pos x="86" y="173"/>
                </a:cxn>
                <a:cxn ang="0">
                  <a:pos x="90" y="159"/>
                </a:cxn>
                <a:cxn ang="0">
                  <a:pos x="91" y="146"/>
                </a:cxn>
                <a:cxn ang="0">
                  <a:pos x="91" y="133"/>
                </a:cxn>
                <a:cxn ang="0">
                  <a:pos x="90" y="118"/>
                </a:cxn>
                <a:cxn ang="0">
                  <a:pos x="86" y="102"/>
                </a:cxn>
                <a:cxn ang="0">
                  <a:pos x="84" y="91"/>
                </a:cxn>
                <a:cxn ang="0">
                  <a:pos x="76" y="79"/>
                </a:cxn>
                <a:cxn ang="0">
                  <a:pos x="72" y="66"/>
                </a:cxn>
                <a:cxn ang="0">
                  <a:pos x="65" y="55"/>
                </a:cxn>
                <a:cxn ang="0">
                  <a:pos x="59" y="45"/>
                </a:cxn>
                <a:cxn ang="0">
                  <a:pos x="52" y="34"/>
                </a:cxn>
                <a:cxn ang="0">
                  <a:pos x="44" y="26"/>
                </a:cxn>
                <a:cxn ang="0">
                  <a:pos x="38" y="17"/>
                </a:cxn>
                <a:cxn ang="0">
                  <a:pos x="33" y="11"/>
                </a:cxn>
                <a:cxn ang="0">
                  <a:pos x="23" y="0"/>
                </a:cxn>
                <a:cxn ang="0">
                  <a:pos x="23" y="0"/>
                </a:cxn>
              </a:cxnLst>
              <a:rect l="0" t="0" r="r" b="b"/>
              <a:pathLst>
                <a:path w="137" h="289">
                  <a:moveTo>
                    <a:pt x="23" y="0"/>
                  </a:moveTo>
                  <a:lnTo>
                    <a:pt x="33" y="5"/>
                  </a:lnTo>
                  <a:lnTo>
                    <a:pt x="40" y="13"/>
                  </a:lnTo>
                  <a:lnTo>
                    <a:pt x="48" y="19"/>
                  </a:lnTo>
                  <a:lnTo>
                    <a:pt x="59" y="26"/>
                  </a:lnTo>
                  <a:lnTo>
                    <a:pt x="69" y="36"/>
                  </a:lnTo>
                  <a:lnTo>
                    <a:pt x="80" y="47"/>
                  </a:lnTo>
                  <a:lnTo>
                    <a:pt x="91" y="59"/>
                  </a:lnTo>
                  <a:lnTo>
                    <a:pt x="101" y="70"/>
                  </a:lnTo>
                  <a:lnTo>
                    <a:pt x="111" y="83"/>
                  </a:lnTo>
                  <a:lnTo>
                    <a:pt x="120" y="95"/>
                  </a:lnTo>
                  <a:lnTo>
                    <a:pt x="126" y="108"/>
                  </a:lnTo>
                  <a:lnTo>
                    <a:pt x="133" y="123"/>
                  </a:lnTo>
                  <a:lnTo>
                    <a:pt x="135" y="137"/>
                  </a:lnTo>
                  <a:lnTo>
                    <a:pt x="137" y="152"/>
                  </a:lnTo>
                  <a:lnTo>
                    <a:pt x="133" y="163"/>
                  </a:lnTo>
                  <a:lnTo>
                    <a:pt x="130" y="176"/>
                  </a:lnTo>
                  <a:lnTo>
                    <a:pt x="120" y="188"/>
                  </a:lnTo>
                  <a:lnTo>
                    <a:pt x="112" y="201"/>
                  </a:lnTo>
                  <a:lnTo>
                    <a:pt x="101" y="213"/>
                  </a:lnTo>
                  <a:lnTo>
                    <a:pt x="91" y="224"/>
                  </a:lnTo>
                  <a:lnTo>
                    <a:pt x="78" y="235"/>
                  </a:lnTo>
                  <a:lnTo>
                    <a:pt x="67" y="245"/>
                  </a:lnTo>
                  <a:lnTo>
                    <a:pt x="53" y="253"/>
                  </a:lnTo>
                  <a:lnTo>
                    <a:pt x="40" y="262"/>
                  </a:lnTo>
                  <a:lnTo>
                    <a:pt x="29" y="270"/>
                  </a:lnTo>
                  <a:lnTo>
                    <a:pt x="21" y="277"/>
                  </a:lnTo>
                  <a:lnTo>
                    <a:pt x="0" y="289"/>
                  </a:lnTo>
                  <a:lnTo>
                    <a:pt x="21" y="268"/>
                  </a:lnTo>
                  <a:lnTo>
                    <a:pt x="29" y="260"/>
                  </a:lnTo>
                  <a:lnTo>
                    <a:pt x="36" y="253"/>
                  </a:lnTo>
                  <a:lnTo>
                    <a:pt x="44" y="245"/>
                  </a:lnTo>
                  <a:lnTo>
                    <a:pt x="52" y="234"/>
                  </a:lnTo>
                  <a:lnTo>
                    <a:pt x="61" y="220"/>
                  </a:lnTo>
                  <a:lnTo>
                    <a:pt x="69" y="209"/>
                  </a:lnTo>
                  <a:lnTo>
                    <a:pt x="76" y="197"/>
                  </a:lnTo>
                  <a:lnTo>
                    <a:pt x="80" y="184"/>
                  </a:lnTo>
                  <a:lnTo>
                    <a:pt x="86" y="173"/>
                  </a:lnTo>
                  <a:lnTo>
                    <a:pt x="90" y="159"/>
                  </a:lnTo>
                  <a:lnTo>
                    <a:pt x="91" y="146"/>
                  </a:lnTo>
                  <a:lnTo>
                    <a:pt x="91" y="133"/>
                  </a:lnTo>
                  <a:lnTo>
                    <a:pt x="90" y="118"/>
                  </a:lnTo>
                  <a:lnTo>
                    <a:pt x="86" y="102"/>
                  </a:lnTo>
                  <a:lnTo>
                    <a:pt x="84" y="91"/>
                  </a:lnTo>
                  <a:lnTo>
                    <a:pt x="76" y="79"/>
                  </a:lnTo>
                  <a:lnTo>
                    <a:pt x="72" y="66"/>
                  </a:lnTo>
                  <a:lnTo>
                    <a:pt x="65" y="55"/>
                  </a:lnTo>
                  <a:lnTo>
                    <a:pt x="59" y="45"/>
                  </a:lnTo>
                  <a:lnTo>
                    <a:pt x="52" y="34"/>
                  </a:lnTo>
                  <a:lnTo>
                    <a:pt x="44" y="26"/>
                  </a:lnTo>
                  <a:lnTo>
                    <a:pt x="38" y="17"/>
                  </a:lnTo>
                  <a:lnTo>
                    <a:pt x="33" y="11"/>
                  </a:lnTo>
                  <a:lnTo>
                    <a:pt x="23" y="0"/>
                  </a:lnTo>
                  <a:lnTo>
                    <a:pt x="23" y="0"/>
                  </a:lnTo>
                  <a:close/>
                </a:path>
              </a:pathLst>
            </a:custGeom>
            <a:solidFill>
              <a:srgbClr val="FFFFC2"/>
            </a:solidFill>
            <a:ln w="9525">
              <a:noFill/>
              <a:round/>
            </a:ln>
          </p:spPr>
          <p:txBody>
            <a:bodyPr/>
            <a:lstStyle/>
            <a:p>
              <a:endParaRPr lang="en-US"/>
            </a:p>
          </p:txBody>
        </p:sp>
        <p:sp>
          <p:nvSpPr>
            <p:cNvPr id="607407" name="Freeform 175"/>
            <p:cNvSpPr/>
            <p:nvPr/>
          </p:nvSpPr>
          <p:spPr bwMode="auto">
            <a:xfrm>
              <a:off x="3577" y="1459"/>
              <a:ext cx="40" cy="123"/>
            </a:xfrm>
            <a:custGeom>
              <a:avLst/>
              <a:gdLst/>
              <a:ahLst/>
              <a:cxnLst>
                <a:cxn ang="0">
                  <a:pos x="82" y="0"/>
                </a:cxn>
                <a:cxn ang="0">
                  <a:pos x="76" y="2"/>
                </a:cxn>
                <a:cxn ang="0">
                  <a:pos x="67" y="9"/>
                </a:cxn>
                <a:cxn ang="0">
                  <a:pos x="59" y="13"/>
                </a:cxn>
                <a:cxn ang="0">
                  <a:pos x="54" y="21"/>
                </a:cxn>
                <a:cxn ang="0">
                  <a:pos x="46" y="26"/>
                </a:cxn>
                <a:cxn ang="0">
                  <a:pos x="38" y="36"/>
                </a:cxn>
                <a:cxn ang="0">
                  <a:pos x="31" y="43"/>
                </a:cxn>
                <a:cxn ang="0">
                  <a:pos x="23" y="55"/>
                </a:cxn>
                <a:cxn ang="0">
                  <a:pos x="16" y="64"/>
                </a:cxn>
                <a:cxn ang="0">
                  <a:pos x="10" y="76"/>
                </a:cxn>
                <a:cxn ang="0">
                  <a:pos x="6" y="87"/>
                </a:cxn>
                <a:cxn ang="0">
                  <a:pos x="2" y="100"/>
                </a:cxn>
                <a:cxn ang="0">
                  <a:pos x="0" y="114"/>
                </a:cxn>
                <a:cxn ang="0">
                  <a:pos x="2" y="129"/>
                </a:cxn>
                <a:cxn ang="0">
                  <a:pos x="2" y="142"/>
                </a:cxn>
                <a:cxn ang="0">
                  <a:pos x="6" y="157"/>
                </a:cxn>
                <a:cxn ang="0">
                  <a:pos x="10" y="173"/>
                </a:cxn>
                <a:cxn ang="0">
                  <a:pos x="18" y="188"/>
                </a:cxn>
                <a:cxn ang="0">
                  <a:pos x="25" y="201"/>
                </a:cxn>
                <a:cxn ang="0">
                  <a:pos x="33" y="216"/>
                </a:cxn>
                <a:cxn ang="0">
                  <a:pos x="42" y="230"/>
                </a:cxn>
                <a:cxn ang="0">
                  <a:pos x="52" y="243"/>
                </a:cxn>
                <a:cxn ang="0">
                  <a:pos x="59" y="253"/>
                </a:cxn>
                <a:cxn ang="0">
                  <a:pos x="69" y="266"/>
                </a:cxn>
                <a:cxn ang="0">
                  <a:pos x="76" y="275"/>
                </a:cxn>
                <a:cxn ang="0">
                  <a:pos x="84" y="285"/>
                </a:cxn>
                <a:cxn ang="0">
                  <a:pos x="90" y="291"/>
                </a:cxn>
                <a:cxn ang="0">
                  <a:pos x="96" y="296"/>
                </a:cxn>
                <a:cxn ang="0">
                  <a:pos x="97" y="298"/>
                </a:cxn>
                <a:cxn ang="0">
                  <a:pos x="99" y="302"/>
                </a:cxn>
                <a:cxn ang="0">
                  <a:pos x="99" y="298"/>
                </a:cxn>
                <a:cxn ang="0">
                  <a:pos x="97" y="296"/>
                </a:cxn>
                <a:cxn ang="0">
                  <a:pos x="94" y="291"/>
                </a:cxn>
                <a:cxn ang="0">
                  <a:pos x="90" y="283"/>
                </a:cxn>
                <a:cxn ang="0">
                  <a:pos x="86" y="273"/>
                </a:cxn>
                <a:cxn ang="0">
                  <a:pos x="82" y="262"/>
                </a:cxn>
                <a:cxn ang="0">
                  <a:pos x="76" y="249"/>
                </a:cxn>
                <a:cxn ang="0">
                  <a:pos x="73" y="237"/>
                </a:cxn>
                <a:cxn ang="0">
                  <a:pos x="67" y="224"/>
                </a:cxn>
                <a:cxn ang="0">
                  <a:pos x="61" y="209"/>
                </a:cxn>
                <a:cxn ang="0">
                  <a:pos x="56" y="194"/>
                </a:cxn>
                <a:cxn ang="0">
                  <a:pos x="52" y="180"/>
                </a:cxn>
                <a:cxn ang="0">
                  <a:pos x="48" y="163"/>
                </a:cxn>
                <a:cxn ang="0">
                  <a:pos x="46" y="148"/>
                </a:cxn>
                <a:cxn ang="0">
                  <a:pos x="42" y="133"/>
                </a:cxn>
                <a:cxn ang="0">
                  <a:pos x="42" y="119"/>
                </a:cxn>
                <a:cxn ang="0">
                  <a:pos x="40" y="104"/>
                </a:cxn>
                <a:cxn ang="0">
                  <a:pos x="42" y="91"/>
                </a:cxn>
                <a:cxn ang="0">
                  <a:pos x="42" y="79"/>
                </a:cxn>
                <a:cxn ang="0">
                  <a:pos x="46" y="68"/>
                </a:cxn>
                <a:cxn ang="0">
                  <a:pos x="48" y="57"/>
                </a:cxn>
                <a:cxn ang="0">
                  <a:pos x="52" y="47"/>
                </a:cxn>
                <a:cxn ang="0">
                  <a:pos x="56" y="40"/>
                </a:cxn>
                <a:cxn ang="0">
                  <a:pos x="59" y="30"/>
                </a:cxn>
                <a:cxn ang="0">
                  <a:pos x="63" y="22"/>
                </a:cxn>
                <a:cxn ang="0">
                  <a:pos x="67" y="17"/>
                </a:cxn>
                <a:cxn ang="0">
                  <a:pos x="71" y="11"/>
                </a:cxn>
                <a:cxn ang="0">
                  <a:pos x="75" y="7"/>
                </a:cxn>
                <a:cxn ang="0">
                  <a:pos x="78" y="2"/>
                </a:cxn>
                <a:cxn ang="0">
                  <a:pos x="82" y="0"/>
                </a:cxn>
                <a:cxn ang="0">
                  <a:pos x="82" y="0"/>
                </a:cxn>
              </a:cxnLst>
              <a:rect l="0" t="0" r="r" b="b"/>
              <a:pathLst>
                <a:path w="99" h="302">
                  <a:moveTo>
                    <a:pt x="82" y="0"/>
                  </a:moveTo>
                  <a:lnTo>
                    <a:pt x="76" y="2"/>
                  </a:lnTo>
                  <a:lnTo>
                    <a:pt x="67" y="9"/>
                  </a:lnTo>
                  <a:lnTo>
                    <a:pt x="59" y="13"/>
                  </a:lnTo>
                  <a:lnTo>
                    <a:pt x="54" y="21"/>
                  </a:lnTo>
                  <a:lnTo>
                    <a:pt x="46" y="26"/>
                  </a:lnTo>
                  <a:lnTo>
                    <a:pt x="38" y="36"/>
                  </a:lnTo>
                  <a:lnTo>
                    <a:pt x="31" y="43"/>
                  </a:lnTo>
                  <a:lnTo>
                    <a:pt x="23" y="55"/>
                  </a:lnTo>
                  <a:lnTo>
                    <a:pt x="16" y="64"/>
                  </a:lnTo>
                  <a:lnTo>
                    <a:pt x="10" y="76"/>
                  </a:lnTo>
                  <a:lnTo>
                    <a:pt x="6" y="87"/>
                  </a:lnTo>
                  <a:lnTo>
                    <a:pt x="2" y="100"/>
                  </a:lnTo>
                  <a:lnTo>
                    <a:pt x="0" y="114"/>
                  </a:lnTo>
                  <a:lnTo>
                    <a:pt x="2" y="129"/>
                  </a:lnTo>
                  <a:lnTo>
                    <a:pt x="2" y="142"/>
                  </a:lnTo>
                  <a:lnTo>
                    <a:pt x="6" y="157"/>
                  </a:lnTo>
                  <a:lnTo>
                    <a:pt x="10" y="173"/>
                  </a:lnTo>
                  <a:lnTo>
                    <a:pt x="18" y="188"/>
                  </a:lnTo>
                  <a:lnTo>
                    <a:pt x="25" y="201"/>
                  </a:lnTo>
                  <a:lnTo>
                    <a:pt x="33" y="216"/>
                  </a:lnTo>
                  <a:lnTo>
                    <a:pt x="42" y="230"/>
                  </a:lnTo>
                  <a:lnTo>
                    <a:pt x="52" y="243"/>
                  </a:lnTo>
                  <a:lnTo>
                    <a:pt x="59" y="253"/>
                  </a:lnTo>
                  <a:lnTo>
                    <a:pt x="69" y="266"/>
                  </a:lnTo>
                  <a:lnTo>
                    <a:pt x="76" y="275"/>
                  </a:lnTo>
                  <a:lnTo>
                    <a:pt x="84" y="285"/>
                  </a:lnTo>
                  <a:lnTo>
                    <a:pt x="90" y="291"/>
                  </a:lnTo>
                  <a:lnTo>
                    <a:pt x="96" y="296"/>
                  </a:lnTo>
                  <a:lnTo>
                    <a:pt x="97" y="298"/>
                  </a:lnTo>
                  <a:lnTo>
                    <a:pt x="99" y="302"/>
                  </a:lnTo>
                  <a:lnTo>
                    <a:pt x="99" y="298"/>
                  </a:lnTo>
                  <a:lnTo>
                    <a:pt x="97" y="296"/>
                  </a:lnTo>
                  <a:lnTo>
                    <a:pt x="94" y="291"/>
                  </a:lnTo>
                  <a:lnTo>
                    <a:pt x="90" y="283"/>
                  </a:lnTo>
                  <a:lnTo>
                    <a:pt x="86" y="273"/>
                  </a:lnTo>
                  <a:lnTo>
                    <a:pt x="82" y="262"/>
                  </a:lnTo>
                  <a:lnTo>
                    <a:pt x="76" y="249"/>
                  </a:lnTo>
                  <a:lnTo>
                    <a:pt x="73" y="237"/>
                  </a:lnTo>
                  <a:lnTo>
                    <a:pt x="67" y="224"/>
                  </a:lnTo>
                  <a:lnTo>
                    <a:pt x="61" y="209"/>
                  </a:lnTo>
                  <a:lnTo>
                    <a:pt x="56" y="194"/>
                  </a:lnTo>
                  <a:lnTo>
                    <a:pt x="52" y="180"/>
                  </a:lnTo>
                  <a:lnTo>
                    <a:pt x="48" y="163"/>
                  </a:lnTo>
                  <a:lnTo>
                    <a:pt x="46" y="148"/>
                  </a:lnTo>
                  <a:lnTo>
                    <a:pt x="42" y="133"/>
                  </a:lnTo>
                  <a:lnTo>
                    <a:pt x="42" y="119"/>
                  </a:lnTo>
                  <a:lnTo>
                    <a:pt x="40" y="104"/>
                  </a:lnTo>
                  <a:lnTo>
                    <a:pt x="42" y="91"/>
                  </a:lnTo>
                  <a:lnTo>
                    <a:pt x="42" y="79"/>
                  </a:lnTo>
                  <a:lnTo>
                    <a:pt x="46" y="68"/>
                  </a:lnTo>
                  <a:lnTo>
                    <a:pt x="48" y="57"/>
                  </a:lnTo>
                  <a:lnTo>
                    <a:pt x="52" y="47"/>
                  </a:lnTo>
                  <a:lnTo>
                    <a:pt x="56" y="40"/>
                  </a:lnTo>
                  <a:lnTo>
                    <a:pt x="59" y="30"/>
                  </a:lnTo>
                  <a:lnTo>
                    <a:pt x="63" y="22"/>
                  </a:lnTo>
                  <a:lnTo>
                    <a:pt x="67" y="17"/>
                  </a:lnTo>
                  <a:lnTo>
                    <a:pt x="71" y="11"/>
                  </a:lnTo>
                  <a:lnTo>
                    <a:pt x="75" y="7"/>
                  </a:lnTo>
                  <a:lnTo>
                    <a:pt x="78" y="2"/>
                  </a:lnTo>
                  <a:lnTo>
                    <a:pt x="82" y="0"/>
                  </a:lnTo>
                  <a:lnTo>
                    <a:pt x="82" y="0"/>
                  </a:lnTo>
                  <a:close/>
                </a:path>
              </a:pathLst>
            </a:custGeom>
            <a:solidFill>
              <a:srgbClr val="FFFFC2"/>
            </a:solidFill>
            <a:ln w="9525">
              <a:noFill/>
              <a:round/>
            </a:ln>
          </p:spPr>
          <p:txBody>
            <a:bodyPr/>
            <a:lstStyle/>
            <a:p>
              <a:endParaRPr lang="en-US"/>
            </a:p>
          </p:txBody>
        </p:sp>
        <p:sp>
          <p:nvSpPr>
            <p:cNvPr id="607408" name="Freeform 176"/>
            <p:cNvSpPr/>
            <p:nvPr/>
          </p:nvSpPr>
          <p:spPr bwMode="auto">
            <a:xfrm>
              <a:off x="3662" y="1467"/>
              <a:ext cx="93" cy="154"/>
            </a:xfrm>
            <a:custGeom>
              <a:avLst/>
              <a:gdLst/>
              <a:ahLst/>
              <a:cxnLst>
                <a:cxn ang="0">
                  <a:pos x="158" y="369"/>
                </a:cxn>
                <a:cxn ang="0">
                  <a:pos x="158" y="351"/>
                </a:cxn>
                <a:cxn ang="0">
                  <a:pos x="158" y="334"/>
                </a:cxn>
                <a:cxn ang="0">
                  <a:pos x="158" y="313"/>
                </a:cxn>
                <a:cxn ang="0">
                  <a:pos x="158" y="291"/>
                </a:cxn>
                <a:cxn ang="0">
                  <a:pos x="162" y="266"/>
                </a:cxn>
                <a:cxn ang="0">
                  <a:pos x="168" y="241"/>
                </a:cxn>
                <a:cxn ang="0">
                  <a:pos x="175" y="218"/>
                </a:cxn>
                <a:cxn ang="0">
                  <a:pos x="185" y="195"/>
                </a:cxn>
                <a:cxn ang="0">
                  <a:pos x="194" y="175"/>
                </a:cxn>
                <a:cxn ang="0">
                  <a:pos x="206" y="154"/>
                </a:cxn>
                <a:cxn ang="0">
                  <a:pos x="213" y="135"/>
                </a:cxn>
                <a:cxn ang="0">
                  <a:pos x="219" y="116"/>
                </a:cxn>
                <a:cxn ang="0">
                  <a:pos x="225" y="99"/>
                </a:cxn>
                <a:cxn ang="0">
                  <a:pos x="225" y="83"/>
                </a:cxn>
                <a:cxn ang="0">
                  <a:pos x="219" y="66"/>
                </a:cxn>
                <a:cxn ang="0">
                  <a:pos x="210" y="51"/>
                </a:cxn>
                <a:cxn ang="0">
                  <a:pos x="194" y="36"/>
                </a:cxn>
                <a:cxn ang="0">
                  <a:pos x="177" y="21"/>
                </a:cxn>
                <a:cxn ang="0">
                  <a:pos x="158" y="11"/>
                </a:cxn>
                <a:cxn ang="0">
                  <a:pos x="135" y="3"/>
                </a:cxn>
                <a:cxn ang="0">
                  <a:pos x="113" y="0"/>
                </a:cxn>
                <a:cxn ang="0">
                  <a:pos x="92" y="0"/>
                </a:cxn>
                <a:cxn ang="0">
                  <a:pos x="71" y="3"/>
                </a:cxn>
                <a:cxn ang="0">
                  <a:pos x="54" y="13"/>
                </a:cxn>
                <a:cxn ang="0">
                  <a:pos x="37" y="24"/>
                </a:cxn>
                <a:cxn ang="0">
                  <a:pos x="23" y="40"/>
                </a:cxn>
                <a:cxn ang="0">
                  <a:pos x="12" y="57"/>
                </a:cxn>
                <a:cxn ang="0">
                  <a:pos x="4" y="76"/>
                </a:cxn>
                <a:cxn ang="0">
                  <a:pos x="0" y="95"/>
                </a:cxn>
                <a:cxn ang="0">
                  <a:pos x="0" y="114"/>
                </a:cxn>
                <a:cxn ang="0">
                  <a:pos x="4" y="131"/>
                </a:cxn>
                <a:cxn ang="0">
                  <a:pos x="10" y="146"/>
                </a:cxn>
                <a:cxn ang="0">
                  <a:pos x="19" y="161"/>
                </a:cxn>
                <a:cxn ang="0">
                  <a:pos x="29" y="176"/>
                </a:cxn>
                <a:cxn ang="0">
                  <a:pos x="40" y="192"/>
                </a:cxn>
                <a:cxn ang="0">
                  <a:pos x="54" y="207"/>
                </a:cxn>
                <a:cxn ang="0">
                  <a:pos x="63" y="222"/>
                </a:cxn>
                <a:cxn ang="0">
                  <a:pos x="73" y="241"/>
                </a:cxn>
                <a:cxn ang="0">
                  <a:pos x="80" y="262"/>
                </a:cxn>
                <a:cxn ang="0">
                  <a:pos x="84" y="283"/>
                </a:cxn>
                <a:cxn ang="0">
                  <a:pos x="90" y="302"/>
                </a:cxn>
                <a:cxn ang="0">
                  <a:pos x="90" y="323"/>
                </a:cxn>
                <a:cxn ang="0">
                  <a:pos x="92" y="342"/>
                </a:cxn>
                <a:cxn ang="0">
                  <a:pos x="92" y="355"/>
                </a:cxn>
                <a:cxn ang="0">
                  <a:pos x="92" y="372"/>
                </a:cxn>
                <a:cxn ang="0">
                  <a:pos x="160" y="372"/>
                </a:cxn>
              </a:cxnLst>
              <a:rect l="0" t="0" r="r" b="b"/>
              <a:pathLst>
                <a:path w="227" h="376">
                  <a:moveTo>
                    <a:pt x="160" y="372"/>
                  </a:moveTo>
                  <a:lnTo>
                    <a:pt x="158" y="369"/>
                  </a:lnTo>
                  <a:lnTo>
                    <a:pt x="158" y="359"/>
                  </a:lnTo>
                  <a:lnTo>
                    <a:pt x="158" y="351"/>
                  </a:lnTo>
                  <a:lnTo>
                    <a:pt x="158" y="344"/>
                  </a:lnTo>
                  <a:lnTo>
                    <a:pt x="158" y="334"/>
                  </a:lnTo>
                  <a:lnTo>
                    <a:pt x="158" y="325"/>
                  </a:lnTo>
                  <a:lnTo>
                    <a:pt x="158" y="313"/>
                  </a:lnTo>
                  <a:lnTo>
                    <a:pt x="158" y="302"/>
                  </a:lnTo>
                  <a:lnTo>
                    <a:pt x="158" y="291"/>
                  </a:lnTo>
                  <a:lnTo>
                    <a:pt x="162" y="279"/>
                  </a:lnTo>
                  <a:lnTo>
                    <a:pt x="162" y="266"/>
                  </a:lnTo>
                  <a:lnTo>
                    <a:pt x="166" y="254"/>
                  </a:lnTo>
                  <a:lnTo>
                    <a:pt x="168" y="241"/>
                  </a:lnTo>
                  <a:lnTo>
                    <a:pt x="173" y="230"/>
                  </a:lnTo>
                  <a:lnTo>
                    <a:pt x="175" y="218"/>
                  </a:lnTo>
                  <a:lnTo>
                    <a:pt x="179" y="205"/>
                  </a:lnTo>
                  <a:lnTo>
                    <a:pt x="185" y="195"/>
                  </a:lnTo>
                  <a:lnTo>
                    <a:pt x="191" y="186"/>
                  </a:lnTo>
                  <a:lnTo>
                    <a:pt x="194" y="175"/>
                  </a:lnTo>
                  <a:lnTo>
                    <a:pt x="200" y="165"/>
                  </a:lnTo>
                  <a:lnTo>
                    <a:pt x="206" y="154"/>
                  </a:lnTo>
                  <a:lnTo>
                    <a:pt x="210" y="144"/>
                  </a:lnTo>
                  <a:lnTo>
                    <a:pt x="213" y="135"/>
                  </a:lnTo>
                  <a:lnTo>
                    <a:pt x="217" y="125"/>
                  </a:lnTo>
                  <a:lnTo>
                    <a:pt x="219" y="116"/>
                  </a:lnTo>
                  <a:lnTo>
                    <a:pt x="223" y="108"/>
                  </a:lnTo>
                  <a:lnTo>
                    <a:pt x="225" y="99"/>
                  </a:lnTo>
                  <a:lnTo>
                    <a:pt x="227" y="91"/>
                  </a:lnTo>
                  <a:lnTo>
                    <a:pt x="225" y="83"/>
                  </a:lnTo>
                  <a:lnTo>
                    <a:pt x="225" y="76"/>
                  </a:lnTo>
                  <a:lnTo>
                    <a:pt x="219" y="66"/>
                  </a:lnTo>
                  <a:lnTo>
                    <a:pt x="215" y="59"/>
                  </a:lnTo>
                  <a:lnTo>
                    <a:pt x="210" y="51"/>
                  </a:lnTo>
                  <a:lnTo>
                    <a:pt x="204" y="43"/>
                  </a:lnTo>
                  <a:lnTo>
                    <a:pt x="194" y="36"/>
                  </a:lnTo>
                  <a:lnTo>
                    <a:pt x="187" y="28"/>
                  </a:lnTo>
                  <a:lnTo>
                    <a:pt x="177" y="21"/>
                  </a:lnTo>
                  <a:lnTo>
                    <a:pt x="170" y="17"/>
                  </a:lnTo>
                  <a:lnTo>
                    <a:pt x="158" y="11"/>
                  </a:lnTo>
                  <a:lnTo>
                    <a:pt x="147" y="7"/>
                  </a:lnTo>
                  <a:lnTo>
                    <a:pt x="135" y="3"/>
                  </a:lnTo>
                  <a:lnTo>
                    <a:pt x="126" y="2"/>
                  </a:lnTo>
                  <a:lnTo>
                    <a:pt x="113" y="0"/>
                  </a:lnTo>
                  <a:lnTo>
                    <a:pt x="103" y="0"/>
                  </a:lnTo>
                  <a:lnTo>
                    <a:pt x="92" y="0"/>
                  </a:lnTo>
                  <a:lnTo>
                    <a:pt x="82" y="3"/>
                  </a:lnTo>
                  <a:lnTo>
                    <a:pt x="71" y="3"/>
                  </a:lnTo>
                  <a:lnTo>
                    <a:pt x="61" y="9"/>
                  </a:lnTo>
                  <a:lnTo>
                    <a:pt x="54" y="13"/>
                  </a:lnTo>
                  <a:lnTo>
                    <a:pt x="44" y="21"/>
                  </a:lnTo>
                  <a:lnTo>
                    <a:pt x="37" y="24"/>
                  </a:lnTo>
                  <a:lnTo>
                    <a:pt x="29" y="32"/>
                  </a:lnTo>
                  <a:lnTo>
                    <a:pt x="23" y="40"/>
                  </a:lnTo>
                  <a:lnTo>
                    <a:pt x="19" y="49"/>
                  </a:lnTo>
                  <a:lnTo>
                    <a:pt x="12" y="57"/>
                  </a:lnTo>
                  <a:lnTo>
                    <a:pt x="8" y="66"/>
                  </a:lnTo>
                  <a:lnTo>
                    <a:pt x="4" y="76"/>
                  </a:lnTo>
                  <a:lnTo>
                    <a:pt x="4" y="85"/>
                  </a:lnTo>
                  <a:lnTo>
                    <a:pt x="0" y="95"/>
                  </a:lnTo>
                  <a:lnTo>
                    <a:pt x="0" y="104"/>
                  </a:lnTo>
                  <a:lnTo>
                    <a:pt x="0" y="114"/>
                  </a:lnTo>
                  <a:lnTo>
                    <a:pt x="4" y="123"/>
                  </a:lnTo>
                  <a:lnTo>
                    <a:pt x="4" y="131"/>
                  </a:lnTo>
                  <a:lnTo>
                    <a:pt x="8" y="138"/>
                  </a:lnTo>
                  <a:lnTo>
                    <a:pt x="10" y="146"/>
                  </a:lnTo>
                  <a:lnTo>
                    <a:pt x="16" y="154"/>
                  </a:lnTo>
                  <a:lnTo>
                    <a:pt x="19" y="161"/>
                  </a:lnTo>
                  <a:lnTo>
                    <a:pt x="25" y="169"/>
                  </a:lnTo>
                  <a:lnTo>
                    <a:pt x="29" y="176"/>
                  </a:lnTo>
                  <a:lnTo>
                    <a:pt x="37" y="184"/>
                  </a:lnTo>
                  <a:lnTo>
                    <a:pt x="40" y="192"/>
                  </a:lnTo>
                  <a:lnTo>
                    <a:pt x="48" y="199"/>
                  </a:lnTo>
                  <a:lnTo>
                    <a:pt x="54" y="207"/>
                  </a:lnTo>
                  <a:lnTo>
                    <a:pt x="59" y="215"/>
                  </a:lnTo>
                  <a:lnTo>
                    <a:pt x="63" y="222"/>
                  </a:lnTo>
                  <a:lnTo>
                    <a:pt x="69" y="232"/>
                  </a:lnTo>
                  <a:lnTo>
                    <a:pt x="73" y="241"/>
                  </a:lnTo>
                  <a:lnTo>
                    <a:pt x="78" y="253"/>
                  </a:lnTo>
                  <a:lnTo>
                    <a:pt x="80" y="262"/>
                  </a:lnTo>
                  <a:lnTo>
                    <a:pt x="84" y="272"/>
                  </a:lnTo>
                  <a:lnTo>
                    <a:pt x="84" y="283"/>
                  </a:lnTo>
                  <a:lnTo>
                    <a:pt x="88" y="292"/>
                  </a:lnTo>
                  <a:lnTo>
                    <a:pt x="90" y="302"/>
                  </a:lnTo>
                  <a:lnTo>
                    <a:pt x="90" y="313"/>
                  </a:lnTo>
                  <a:lnTo>
                    <a:pt x="90" y="323"/>
                  </a:lnTo>
                  <a:lnTo>
                    <a:pt x="92" y="334"/>
                  </a:lnTo>
                  <a:lnTo>
                    <a:pt x="92" y="342"/>
                  </a:lnTo>
                  <a:lnTo>
                    <a:pt x="92" y="350"/>
                  </a:lnTo>
                  <a:lnTo>
                    <a:pt x="92" y="355"/>
                  </a:lnTo>
                  <a:lnTo>
                    <a:pt x="92" y="363"/>
                  </a:lnTo>
                  <a:lnTo>
                    <a:pt x="92" y="372"/>
                  </a:lnTo>
                  <a:lnTo>
                    <a:pt x="92" y="376"/>
                  </a:lnTo>
                  <a:lnTo>
                    <a:pt x="160" y="372"/>
                  </a:lnTo>
                  <a:lnTo>
                    <a:pt x="160" y="372"/>
                  </a:lnTo>
                  <a:close/>
                </a:path>
              </a:pathLst>
            </a:custGeom>
            <a:solidFill>
              <a:srgbClr val="FFFFC2"/>
            </a:solidFill>
            <a:ln w="9525">
              <a:noFill/>
              <a:round/>
            </a:ln>
          </p:spPr>
          <p:txBody>
            <a:bodyPr/>
            <a:lstStyle/>
            <a:p>
              <a:endParaRPr lang="en-US"/>
            </a:p>
          </p:txBody>
        </p:sp>
        <p:sp>
          <p:nvSpPr>
            <p:cNvPr id="607409" name="Freeform 177"/>
            <p:cNvSpPr/>
            <p:nvPr/>
          </p:nvSpPr>
          <p:spPr bwMode="auto">
            <a:xfrm>
              <a:off x="3690" y="1484"/>
              <a:ext cx="40" cy="128"/>
            </a:xfrm>
            <a:custGeom>
              <a:avLst/>
              <a:gdLst/>
              <a:ahLst/>
              <a:cxnLst>
                <a:cxn ang="0">
                  <a:pos x="51" y="312"/>
                </a:cxn>
                <a:cxn ang="0">
                  <a:pos x="57" y="120"/>
                </a:cxn>
                <a:cxn ang="0">
                  <a:pos x="97" y="69"/>
                </a:cxn>
                <a:cxn ang="0">
                  <a:pos x="32" y="31"/>
                </a:cxn>
                <a:cxn ang="0">
                  <a:pos x="53" y="0"/>
                </a:cxn>
                <a:cxn ang="0">
                  <a:pos x="0" y="35"/>
                </a:cxn>
                <a:cxn ang="0">
                  <a:pos x="66" y="73"/>
                </a:cxn>
                <a:cxn ang="0">
                  <a:pos x="32" y="120"/>
                </a:cxn>
                <a:cxn ang="0">
                  <a:pos x="51" y="312"/>
                </a:cxn>
                <a:cxn ang="0">
                  <a:pos x="51" y="312"/>
                </a:cxn>
              </a:cxnLst>
              <a:rect l="0" t="0" r="r" b="b"/>
              <a:pathLst>
                <a:path w="97" h="312">
                  <a:moveTo>
                    <a:pt x="51" y="312"/>
                  </a:moveTo>
                  <a:lnTo>
                    <a:pt x="57" y="120"/>
                  </a:lnTo>
                  <a:lnTo>
                    <a:pt x="97" y="69"/>
                  </a:lnTo>
                  <a:lnTo>
                    <a:pt x="32" y="31"/>
                  </a:lnTo>
                  <a:lnTo>
                    <a:pt x="53" y="0"/>
                  </a:lnTo>
                  <a:lnTo>
                    <a:pt x="0" y="35"/>
                  </a:lnTo>
                  <a:lnTo>
                    <a:pt x="66" y="73"/>
                  </a:lnTo>
                  <a:lnTo>
                    <a:pt x="32" y="120"/>
                  </a:lnTo>
                  <a:lnTo>
                    <a:pt x="51" y="312"/>
                  </a:lnTo>
                  <a:lnTo>
                    <a:pt x="51" y="312"/>
                  </a:lnTo>
                  <a:close/>
                </a:path>
              </a:pathLst>
            </a:custGeom>
            <a:solidFill>
              <a:srgbClr val="D1D142"/>
            </a:solidFill>
            <a:ln w="9525">
              <a:noFill/>
              <a:round/>
            </a:ln>
          </p:spPr>
          <p:txBody>
            <a:bodyPr/>
            <a:lstStyle/>
            <a:p>
              <a:endParaRPr lang="en-US"/>
            </a:p>
          </p:txBody>
        </p:sp>
        <p:sp>
          <p:nvSpPr>
            <p:cNvPr id="607410" name="Text Box 178"/>
            <p:cNvSpPr txBox="1">
              <a:spLocks noChangeArrowheads="1"/>
            </p:cNvSpPr>
            <p:nvPr/>
          </p:nvSpPr>
          <p:spPr bwMode="auto">
            <a:xfrm>
              <a:off x="3866" y="1127"/>
              <a:ext cx="740" cy="365"/>
            </a:xfrm>
            <a:prstGeom prst="rect">
              <a:avLst/>
            </a:prstGeom>
            <a:noFill/>
            <a:ln w="9525">
              <a:noFill/>
              <a:miter lim="800000"/>
            </a:ln>
            <a:effectLst>
              <a:outerShdw dist="17961" dir="2700000" algn="ctr" rotWithShape="0">
                <a:srgbClr val="808080"/>
              </a:outerShdw>
            </a:effectLst>
          </p:spPr>
          <p:txBody>
            <a:bodyPr wrap="none">
              <a:spAutoFit/>
            </a:bodyPr>
            <a:lstStyle/>
            <a:p>
              <a:r>
                <a:rPr lang="en-US" altLang="zh-CN" sz="3200">
                  <a:solidFill>
                    <a:schemeClr val="tx2"/>
                  </a:solidFill>
                  <a:ea typeface="宋体" panose="02010600030101010101" pitchFamily="2" charset="-122"/>
                </a:rPr>
                <a:t>Light</a:t>
              </a:r>
              <a:endParaRPr lang="en-US" altLang="zh-CN" sz="3200">
                <a:solidFill>
                  <a:schemeClr val="tx2"/>
                </a:solidFill>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9" name="Freeform 69"/>
          <p:cNvSpPr/>
          <p:nvPr/>
        </p:nvSpPr>
        <p:spPr bwMode="auto">
          <a:xfrm>
            <a:off x="6108700" y="4140663"/>
            <a:ext cx="2222500" cy="288925"/>
          </a:xfrm>
          <a:custGeom>
            <a:avLst/>
            <a:gdLst/>
            <a:ahLst/>
            <a:cxnLst>
              <a:cxn ang="0">
                <a:pos x="0" y="182"/>
              </a:cxn>
              <a:cxn ang="0">
                <a:pos x="4" y="164"/>
              </a:cxn>
              <a:cxn ang="0">
                <a:pos x="4" y="0"/>
              </a:cxn>
              <a:cxn ang="0">
                <a:pos x="1400" y="0"/>
              </a:cxn>
              <a:cxn ang="0">
                <a:pos x="1400" y="166"/>
              </a:cxn>
            </a:cxnLst>
            <a:rect l="0" t="0" r="r" b="b"/>
            <a:pathLst>
              <a:path w="1400" h="182">
                <a:moveTo>
                  <a:pt x="0" y="182"/>
                </a:moveTo>
                <a:cubicBezTo>
                  <a:pt x="1" y="176"/>
                  <a:pt x="4" y="164"/>
                  <a:pt x="4" y="164"/>
                </a:cubicBezTo>
                <a:lnTo>
                  <a:pt x="4" y="0"/>
                </a:lnTo>
                <a:lnTo>
                  <a:pt x="1400" y="0"/>
                </a:lnTo>
                <a:lnTo>
                  <a:pt x="1400" y="166"/>
                </a:lnTo>
              </a:path>
            </a:pathLst>
          </a:custGeom>
          <a:noFill/>
          <a:ln w="12700" cap="flat" cmpd="sng">
            <a:solidFill>
              <a:schemeClr val="tx1"/>
            </a:solidFill>
            <a:prstDash val="solid"/>
            <a:round/>
          </a:ln>
          <a:effectLst/>
        </p:spPr>
        <p:txBody>
          <a:bodyPr wrap="none" anchor="ctr"/>
          <a:lstStyle/>
          <a:p>
            <a:endParaRPr lang="en-US"/>
          </a:p>
        </p:txBody>
      </p:sp>
      <p:sp>
        <p:nvSpPr>
          <p:cNvPr id="491523" name="Rectangle 3"/>
          <p:cNvSpPr>
            <a:spLocks noGrp="1" noChangeArrowheads="1"/>
          </p:cNvSpPr>
          <p:nvPr>
            <p:ph sz="half" idx="1"/>
          </p:nvPr>
        </p:nvSpPr>
        <p:spPr>
          <a:xfrm>
            <a:off x="361950" y="1182688"/>
            <a:ext cx="3851275" cy="5043487"/>
          </a:xfrm>
        </p:spPr>
        <p:txBody>
          <a:bodyPr/>
          <a:lstStyle/>
          <a:p>
            <a:r>
              <a:rPr lang="en-US" altLang="zh-CN" dirty="0">
                <a:ea typeface="宋体" panose="02010600030101010101" pitchFamily="2" charset="-122"/>
              </a:rPr>
              <a:t>One class shares the structure and/or behavior of one or more classes</a:t>
            </a:r>
            <a:endParaRPr lang="en-US" altLang="zh-CN" dirty="0">
              <a:ea typeface="宋体" panose="02010600030101010101" pitchFamily="2" charset="-122"/>
            </a:endParaRPr>
          </a:p>
          <a:p>
            <a:r>
              <a:rPr lang="en-US" altLang="zh-CN" dirty="0">
                <a:ea typeface="宋体" panose="02010600030101010101" pitchFamily="2" charset="-122"/>
              </a:rPr>
              <a:t>“Is a kind of” relationship</a:t>
            </a:r>
            <a:endParaRPr lang="en-US" altLang="zh-CN" dirty="0">
              <a:ea typeface="宋体" panose="02010600030101010101" pitchFamily="2" charset="-122"/>
            </a:endParaRPr>
          </a:p>
          <a:p>
            <a:r>
              <a:rPr lang="en-US" altLang="zh-CN" dirty="0">
                <a:ea typeface="宋体" panose="02010600030101010101" pitchFamily="2" charset="-122"/>
              </a:rPr>
              <a:t>In Analysis, use sparingly</a:t>
            </a:r>
            <a:endParaRPr lang="en-US" altLang="zh-CN" dirty="0">
              <a:ea typeface="宋体" panose="02010600030101010101" pitchFamily="2" charset="-122"/>
            </a:endParaRPr>
          </a:p>
        </p:txBody>
      </p:sp>
      <p:sp>
        <p:nvSpPr>
          <p:cNvPr id="491522" name="Rectangle 2"/>
          <p:cNvSpPr>
            <a:spLocks noGrp="1" noChangeArrowheads="1"/>
          </p:cNvSpPr>
          <p:nvPr>
            <p:ph type="title"/>
          </p:nvPr>
        </p:nvSpPr>
        <p:spPr/>
        <p:txBody>
          <a:bodyPr/>
          <a:lstStyle/>
          <a:p>
            <a:r>
              <a:rPr lang="en-US" altLang="zh-CN">
                <a:ea typeface="宋体" panose="02010600030101010101" pitchFamily="2" charset="-122"/>
              </a:rPr>
              <a:t>Review: Generalization</a:t>
            </a:r>
            <a:endParaRPr lang="en-US" altLang="zh-CN">
              <a:ea typeface="宋体" panose="02010600030101010101" pitchFamily="2" charset="-122"/>
            </a:endParaRPr>
          </a:p>
        </p:txBody>
      </p:sp>
      <p:sp>
        <p:nvSpPr>
          <p:cNvPr id="491558" name="Text Box 38"/>
          <p:cNvSpPr txBox="1">
            <a:spLocks noChangeArrowheads="1"/>
          </p:cNvSpPr>
          <p:nvPr/>
        </p:nvSpPr>
        <p:spPr bwMode="auto">
          <a:xfrm>
            <a:off x="4070350" y="2197563"/>
            <a:ext cx="1355725" cy="931863"/>
          </a:xfrm>
          <a:prstGeom prst="rect">
            <a:avLst/>
          </a:prstGeom>
          <a:noFill/>
          <a:ln w="9525">
            <a:noFill/>
            <a:miter lim="800000"/>
          </a:ln>
          <a:effectLst/>
        </p:spPr>
        <p:txBody>
          <a:bodyPr lIns="107950" tIns="53975" rIns="107950" bIns="53975">
            <a:spAutoFit/>
          </a:bodyPr>
          <a:lstStyle/>
          <a:p>
            <a:pPr>
              <a:spcBef>
                <a:spcPct val="50000"/>
              </a:spcBef>
            </a:pPr>
            <a:r>
              <a:rPr lang="en-US" altLang="zh-CN" sz="1800" b="0" i="1">
                <a:solidFill>
                  <a:srgbClr val="00CCFF"/>
                </a:solidFill>
                <a:ea typeface="宋体" panose="02010600030101010101" pitchFamily="2" charset="-122"/>
              </a:rPr>
              <a:t>Superclass (Parent) (Ancestor)</a:t>
            </a:r>
            <a:endParaRPr lang="en-US" altLang="zh-CN" sz="1800" b="0" i="1">
              <a:solidFill>
                <a:srgbClr val="00CCFF"/>
              </a:solidFill>
              <a:ea typeface="宋体" panose="02010600030101010101" pitchFamily="2" charset="-122"/>
            </a:endParaRPr>
          </a:p>
        </p:txBody>
      </p:sp>
      <p:sp>
        <p:nvSpPr>
          <p:cNvPr id="491559" name="Text Box 39"/>
          <p:cNvSpPr txBox="1">
            <a:spLocks noChangeArrowheads="1"/>
          </p:cNvSpPr>
          <p:nvPr/>
        </p:nvSpPr>
        <p:spPr bwMode="auto">
          <a:xfrm>
            <a:off x="3867150" y="3658063"/>
            <a:ext cx="1724025" cy="657225"/>
          </a:xfrm>
          <a:prstGeom prst="rect">
            <a:avLst/>
          </a:prstGeom>
          <a:noFill/>
          <a:ln w="9525">
            <a:noFill/>
            <a:miter lim="800000"/>
          </a:ln>
          <a:effectLst/>
        </p:spPr>
        <p:txBody>
          <a:bodyPr lIns="107950" tIns="53975" rIns="107950" bIns="53975">
            <a:spAutoFit/>
          </a:bodyPr>
          <a:lstStyle/>
          <a:p>
            <a:pPr>
              <a:spcBef>
                <a:spcPct val="50000"/>
              </a:spcBef>
            </a:pPr>
            <a:r>
              <a:rPr lang="en-US" altLang="zh-CN" sz="1800" b="0" i="1">
                <a:solidFill>
                  <a:srgbClr val="00CCFF"/>
                </a:solidFill>
                <a:ea typeface="宋体" panose="02010600030101010101" pitchFamily="2" charset="-122"/>
              </a:rPr>
              <a:t>Generalization Relationship</a:t>
            </a:r>
            <a:endParaRPr lang="en-US" altLang="zh-CN" sz="1800" b="0" i="1">
              <a:solidFill>
                <a:srgbClr val="00CCFF"/>
              </a:solidFill>
              <a:ea typeface="宋体" panose="02010600030101010101" pitchFamily="2" charset="-122"/>
            </a:endParaRPr>
          </a:p>
        </p:txBody>
      </p:sp>
      <p:sp>
        <p:nvSpPr>
          <p:cNvPr id="491560" name="Line 40"/>
          <p:cNvSpPr>
            <a:spLocks noChangeShapeType="1"/>
          </p:cNvSpPr>
          <p:nvPr/>
        </p:nvSpPr>
        <p:spPr bwMode="auto">
          <a:xfrm>
            <a:off x="5510213" y="3858088"/>
            <a:ext cx="1576387"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1561" name="Line 41"/>
          <p:cNvSpPr>
            <a:spLocks noChangeShapeType="1"/>
          </p:cNvSpPr>
          <p:nvPr/>
        </p:nvSpPr>
        <p:spPr bwMode="auto">
          <a:xfrm>
            <a:off x="5359400" y="2435688"/>
            <a:ext cx="831850" cy="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1562" name="Line 42"/>
          <p:cNvSpPr>
            <a:spLocks noChangeShapeType="1"/>
          </p:cNvSpPr>
          <p:nvPr/>
        </p:nvSpPr>
        <p:spPr bwMode="auto">
          <a:xfrm flipV="1">
            <a:off x="5353050" y="5012201"/>
            <a:ext cx="649288" cy="636587"/>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1563" name="Line 43"/>
          <p:cNvSpPr>
            <a:spLocks noChangeShapeType="1"/>
          </p:cNvSpPr>
          <p:nvPr/>
        </p:nvSpPr>
        <p:spPr bwMode="auto">
          <a:xfrm flipV="1">
            <a:off x="5359400" y="5102688"/>
            <a:ext cx="2311400" cy="5461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1564" name="Text Box 44"/>
          <p:cNvSpPr txBox="1">
            <a:spLocks noChangeArrowheads="1"/>
          </p:cNvSpPr>
          <p:nvPr/>
        </p:nvSpPr>
        <p:spPr bwMode="auto">
          <a:xfrm>
            <a:off x="3819525" y="5420188"/>
            <a:ext cx="1800225" cy="931863"/>
          </a:xfrm>
          <a:prstGeom prst="rect">
            <a:avLst/>
          </a:prstGeom>
          <a:noFill/>
          <a:ln w="9525">
            <a:noFill/>
            <a:miter lim="800000"/>
          </a:ln>
          <a:effectLst/>
        </p:spPr>
        <p:txBody>
          <a:bodyPr lIns="107950" tIns="53975" rIns="107950" bIns="53975">
            <a:spAutoFit/>
          </a:bodyPr>
          <a:lstStyle/>
          <a:p>
            <a:pPr>
              <a:spcBef>
                <a:spcPct val="50000"/>
              </a:spcBef>
            </a:pPr>
            <a:r>
              <a:rPr lang="en-US" altLang="zh-CN" sz="1800" b="0" i="1">
                <a:solidFill>
                  <a:srgbClr val="00CCFF"/>
                </a:solidFill>
                <a:ea typeface="宋体" panose="02010600030101010101" pitchFamily="2" charset="-122"/>
              </a:rPr>
              <a:t>Subclasses (Child) (Descendants)</a:t>
            </a:r>
            <a:endParaRPr lang="en-US" altLang="zh-CN" sz="1800" b="0" i="1">
              <a:solidFill>
                <a:srgbClr val="00CCFF"/>
              </a:solidFill>
              <a:ea typeface="宋体" panose="02010600030101010101" pitchFamily="2" charset="-122"/>
            </a:endParaRPr>
          </a:p>
        </p:txBody>
      </p:sp>
      <p:sp>
        <p:nvSpPr>
          <p:cNvPr id="491565" name="Rectangle 45"/>
          <p:cNvSpPr>
            <a:spLocks noChangeArrowheads="1"/>
          </p:cNvSpPr>
          <p:nvPr/>
        </p:nvSpPr>
        <p:spPr bwMode="auto">
          <a:xfrm>
            <a:off x="7715250" y="4356563"/>
            <a:ext cx="1263650" cy="771525"/>
          </a:xfrm>
          <a:prstGeom prst="rect">
            <a:avLst/>
          </a:prstGeom>
          <a:solidFill>
            <a:srgbClr val="FFFFCC"/>
          </a:solidFill>
          <a:ln w="12700">
            <a:solidFill>
              <a:srgbClr val="8A0E5E"/>
            </a:solidFill>
            <a:miter lim="800000"/>
          </a:ln>
        </p:spPr>
        <p:txBody>
          <a:bodyPr/>
          <a:lstStyle/>
          <a:p>
            <a:endParaRPr lang="en-US"/>
          </a:p>
        </p:txBody>
      </p:sp>
      <p:sp>
        <p:nvSpPr>
          <p:cNvPr id="491566" name="Rectangle 46"/>
          <p:cNvSpPr>
            <a:spLocks noChangeArrowheads="1"/>
          </p:cNvSpPr>
          <p:nvPr/>
        </p:nvSpPr>
        <p:spPr bwMode="auto">
          <a:xfrm>
            <a:off x="5557838" y="4401013"/>
            <a:ext cx="1135062" cy="568325"/>
          </a:xfrm>
          <a:prstGeom prst="rect">
            <a:avLst/>
          </a:prstGeom>
          <a:solidFill>
            <a:srgbClr val="FFFFCC"/>
          </a:solidFill>
          <a:ln w="12700">
            <a:solidFill>
              <a:srgbClr val="8A0E5E"/>
            </a:solidFill>
            <a:miter lim="800000"/>
          </a:ln>
        </p:spPr>
        <p:txBody>
          <a:bodyPr/>
          <a:lstStyle/>
          <a:p>
            <a:endParaRPr lang="en-US"/>
          </a:p>
        </p:txBody>
      </p:sp>
      <p:sp>
        <p:nvSpPr>
          <p:cNvPr id="491567" name="Rectangle 47"/>
          <p:cNvSpPr>
            <a:spLocks noChangeArrowheads="1"/>
          </p:cNvSpPr>
          <p:nvPr/>
        </p:nvSpPr>
        <p:spPr bwMode="auto">
          <a:xfrm>
            <a:off x="6286500" y="1483188"/>
            <a:ext cx="1854200" cy="1776413"/>
          </a:xfrm>
          <a:prstGeom prst="rect">
            <a:avLst/>
          </a:prstGeom>
          <a:solidFill>
            <a:srgbClr val="FFFFCC"/>
          </a:solidFill>
          <a:ln w="12700">
            <a:solidFill>
              <a:srgbClr val="8A0E5E"/>
            </a:solidFill>
            <a:miter lim="800000"/>
          </a:ln>
        </p:spPr>
        <p:txBody>
          <a:bodyPr/>
          <a:lstStyle/>
          <a:p>
            <a:endParaRPr lang="en-US"/>
          </a:p>
        </p:txBody>
      </p:sp>
      <p:sp>
        <p:nvSpPr>
          <p:cNvPr id="491568" name="Rectangle 48"/>
          <p:cNvSpPr>
            <a:spLocks noChangeArrowheads="1"/>
          </p:cNvSpPr>
          <p:nvPr/>
        </p:nvSpPr>
        <p:spPr bwMode="auto">
          <a:xfrm>
            <a:off x="6286500" y="1789576"/>
            <a:ext cx="1854200" cy="1457325"/>
          </a:xfrm>
          <a:prstGeom prst="rect">
            <a:avLst/>
          </a:prstGeom>
          <a:solidFill>
            <a:srgbClr val="FFFFCC"/>
          </a:solidFill>
          <a:ln w="12700">
            <a:solidFill>
              <a:srgbClr val="8A0E5E"/>
            </a:solidFill>
            <a:miter lim="800000"/>
          </a:ln>
        </p:spPr>
        <p:txBody>
          <a:bodyPr/>
          <a:lstStyle/>
          <a:p>
            <a:endParaRPr lang="en-US"/>
          </a:p>
        </p:txBody>
      </p:sp>
      <p:sp>
        <p:nvSpPr>
          <p:cNvPr id="491569" name="Rectangle 49"/>
          <p:cNvSpPr>
            <a:spLocks noChangeArrowheads="1"/>
          </p:cNvSpPr>
          <p:nvPr/>
        </p:nvSpPr>
        <p:spPr bwMode="auto">
          <a:xfrm>
            <a:off x="6286500" y="2527763"/>
            <a:ext cx="1854200" cy="731838"/>
          </a:xfrm>
          <a:prstGeom prst="rect">
            <a:avLst/>
          </a:prstGeom>
          <a:solidFill>
            <a:srgbClr val="FFFFCC"/>
          </a:solidFill>
          <a:ln w="12700">
            <a:solidFill>
              <a:srgbClr val="8A0E5E"/>
            </a:solidFill>
            <a:miter lim="800000"/>
          </a:ln>
        </p:spPr>
        <p:txBody>
          <a:bodyPr/>
          <a:lstStyle/>
          <a:p>
            <a:endParaRPr lang="en-US"/>
          </a:p>
        </p:txBody>
      </p:sp>
      <p:sp>
        <p:nvSpPr>
          <p:cNvPr id="491570" name="Rectangle 50"/>
          <p:cNvSpPr>
            <a:spLocks noChangeArrowheads="1"/>
          </p:cNvSpPr>
          <p:nvPr/>
        </p:nvSpPr>
        <p:spPr bwMode="auto">
          <a:xfrm>
            <a:off x="6888163" y="1541926"/>
            <a:ext cx="641350" cy="212725"/>
          </a:xfrm>
          <a:prstGeom prst="rect">
            <a:avLst/>
          </a:prstGeom>
          <a:noFill/>
          <a:ln w="9525">
            <a:noFill/>
            <a:miter lim="800000"/>
          </a:ln>
        </p:spPr>
        <p:txBody>
          <a:bodyPr wrap="none" lIns="0" tIns="0" rIns="0" bIns="0">
            <a:spAutoFit/>
          </a:bodyPr>
          <a:lstStyle/>
          <a:p>
            <a:r>
              <a:rPr lang="en-US" altLang="zh-CN" b="0">
                <a:solidFill>
                  <a:schemeClr val="bg2"/>
                </a:solidFill>
                <a:ea typeface="宋体" panose="02010600030101010101" pitchFamily="2" charset="-122"/>
              </a:rPr>
              <a:t>Account</a:t>
            </a:r>
            <a:endParaRPr lang="en-US" altLang="zh-CN" b="0">
              <a:solidFill>
                <a:schemeClr val="bg2"/>
              </a:solidFill>
              <a:ea typeface="宋体" panose="02010600030101010101" pitchFamily="2" charset="-122"/>
            </a:endParaRPr>
          </a:p>
        </p:txBody>
      </p:sp>
      <p:sp>
        <p:nvSpPr>
          <p:cNvPr id="491571" name="Rectangle 51"/>
          <p:cNvSpPr>
            <a:spLocks noChangeArrowheads="1"/>
          </p:cNvSpPr>
          <p:nvPr/>
        </p:nvSpPr>
        <p:spPr bwMode="auto">
          <a:xfrm>
            <a:off x="6330950" y="1819738"/>
            <a:ext cx="773113"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balance</a:t>
            </a:r>
            <a:endParaRPr lang="en-US" altLang="zh-CN" b="0">
              <a:solidFill>
                <a:schemeClr val="bg2"/>
              </a:solidFill>
              <a:ea typeface="宋体" panose="02010600030101010101" pitchFamily="2" charset="-122"/>
            </a:endParaRPr>
          </a:p>
        </p:txBody>
      </p:sp>
      <p:sp>
        <p:nvSpPr>
          <p:cNvPr id="491572" name="Rectangle 52"/>
          <p:cNvSpPr>
            <a:spLocks noChangeArrowheads="1"/>
          </p:cNvSpPr>
          <p:nvPr/>
        </p:nvSpPr>
        <p:spPr bwMode="auto">
          <a:xfrm>
            <a:off x="6330950" y="2053101"/>
            <a:ext cx="595313"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name</a:t>
            </a:r>
            <a:endParaRPr lang="en-US" altLang="zh-CN" b="0">
              <a:solidFill>
                <a:schemeClr val="bg2"/>
              </a:solidFill>
              <a:ea typeface="宋体" panose="02010600030101010101" pitchFamily="2" charset="-122"/>
            </a:endParaRPr>
          </a:p>
        </p:txBody>
      </p:sp>
      <p:sp>
        <p:nvSpPr>
          <p:cNvPr id="491573" name="Rectangle 53"/>
          <p:cNvSpPr>
            <a:spLocks noChangeArrowheads="1"/>
          </p:cNvSpPr>
          <p:nvPr/>
        </p:nvSpPr>
        <p:spPr bwMode="auto">
          <a:xfrm>
            <a:off x="6330950" y="2286463"/>
            <a:ext cx="752475"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number</a:t>
            </a:r>
            <a:endParaRPr lang="en-US" altLang="zh-CN" b="0">
              <a:solidFill>
                <a:schemeClr val="bg2"/>
              </a:solidFill>
              <a:ea typeface="宋体" panose="02010600030101010101" pitchFamily="2" charset="-122"/>
            </a:endParaRPr>
          </a:p>
        </p:txBody>
      </p:sp>
      <p:sp>
        <p:nvSpPr>
          <p:cNvPr id="491574" name="Rectangle 54"/>
          <p:cNvSpPr>
            <a:spLocks noChangeArrowheads="1"/>
          </p:cNvSpPr>
          <p:nvPr/>
        </p:nvSpPr>
        <p:spPr bwMode="auto">
          <a:xfrm>
            <a:off x="6330950" y="2589676"/>
            <a:ext cx="1019175"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withdraw ()</a:t>
            </a:r>
            <a:endParaRPr lang="en-US" altLang="zh-CN" b="0">
              <a:solidFill>
                <a:schemeClr val="bg2"/>
              </a:solidFill>
              <a:ea typeface="宋体" panose="02010600030101010101" pitchFamily="2" charset="-122"/>
            </a:endParaRPr>
          </a:p>
        </p:txBody>
      </p:sp>
      <p:sp>
        <p:nvSpPr>
          <p:cNvPr id="491575" name="Rectangle 55"/>
          <p:cNvSpPr>
            <a:spLocks noChangeArrowheads="1"/>
          </p:cNvSpPr>
          <p:nvPr/>
        </p:nvSpPr>
        <p:spPr bwMode="auto">
          <a:xfrm>
            <a:off x="6330950" y="2823038"/>
            <a:ext cx="1619250"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createStatement ()</a:t>
            </a:r>
            <a:endParaRPr lang="en-US" altLang="zh-CN" b="0">
              <a:solidFill>
                <a:schemeClr val="bg2"/>
              </a:solidFill>
              <a:ea typeface="宋体" panose="02010600030101010101" pitchFamily="2" charset="-122"/>
            </a:endParaRPr>
          </a:p>
        </p:txBody>
      </p:sp>
      <p:sp>
        <p:nvSpPr>
          <p:cNvPr id="491576" name="Rectangle 56"/>
          <p:cNvSpPr>
            <a:spLocks noChangeArrowheads="1"/>
          </p:cNvSpPr>
          <p:nvPr/>
        </p:nvSpPr>
        <p:spPr bwMode="auto">
          <a:xfrm>
            <a:off x="5765800" y="4447051"/>
            <a:ext cx="739775" cy="212725"/>
          </a:xfrm>
          <a:prstGeom prst="rect">
            <a:avLst/>
          </a:prstGeom>
          <a:noFill/>
          <a:ln w="9525">
            <a:noFill/>
            <a:miter lim="800000"/>
          </a:ln>
        </p:spPr>
        <p:txBody>
          <a:bodyPr wrap="none" lIns="0" tIns="0" rIns="0" bIns="0">
            <a:spAutoFit/>
          </a:bodyPr>
          <a:lstStyle/>
          <a:p>
            <a:r>
              <a:rPr lang="en-US" altLang="zh-CN" b="0">
                <a:solidFill>
                  <a:schemeClr val="bg2"/>
                </a:solidFill>
                <a:ea typeface="宋体" panose="02010600030101010101" pitchFamily="2" charset="-122"/>
              </a:rPr>
              <a:t>Checking</a:t>
            </a:r>
            <a:endParaRPr lang="en-US" altLang="zh-CN" b="0">
              <a:solidFill>
                <a:schemeClr val="bg2"/>
              </a:solidFill>
              <a:ea typeface="宋体" panose="02010600030101010101" pitchFamily="2" charset="-122"/>
            </a:endParaRPr>
          </a:p>
        </p:txBody>
      </p:sp>
      <p:sp>
        <p:nvSpPr>
          <p:cNvPr id="491577" name="Rectangle 57"/>
          <p:cNvSpPr>
            <a:spLocks noChangeArrowheads="1"/>
          </p:cNvSpPr>
          <p:nvPr/>
        </p:nvSpPr>
        <p:spPr bwMode="auto">
          <a:xfrm>
            <a:off x="8037513" y="4428001"/>
            <a:ext cx="631825" cy="212725"/>
          </a:xfrm>
          <a:prstGeom prst="rect">
            <a:avLst/>
          </a:prstGeom>
          <a:noFill/>
          <a:ln w="9525">
            <a:noFill/>
            <a:miter lim="800000"/>
          </a:ln>
        </p:spPr>
        <p:txBody>
          <a:bodyPr wrap="none" lIns="0" tIns="0" rIns="0" bIns="0">
            <a:spAutoFit/>
          </a:bodyPr>
          <a:lstStyle/>
          <a:p>
            <a:r>
              <a:rPr lang="en-US" altLang="zh-CN" b="0">
                <a:solidFill>
                  <a:schemeClr val="bg2"/>
                </a:solidFill>
                <a:ea typeface="宋体" panose="02010600030101010101" pitchFamily="2" charset="-122"/>
              </a:rPr>
              <a:t>Savings</a:t>
            </a:r>
            <a:endParaRPr lang="en-US" altLang="zh-CN" b="0">
              <a:solidFill>
                <a:schemeClr val="bg2"/>
              </a:solidFill>
              <a:ea typeface="宋体" panose="02010600030101010101" pitchFamily="2" charset="-122"/>
            </a:endParaRPr>
          </a:p>
        </p:txBody>
      </p:sp>
      <p:sp>
        <p:nvSpPr>
          <p:cNvPr id="491578" name="Rectangle 58"/>
          <p:cNvSpPr>
            <a:spLocks noChangeArrowheads="1"/>
          </p:cNvSpPr>
          <p:nvPr/>
        </p:nvSpPr>
        <p:spPr bwMode="auto">
          <a:xfrm>
            <a:off x="7772400" y="4862976"/>
            <a:ext cx="1155700" cy="212725"/>
          </a:xfrm>
          <a:prstGeom prst="rect">
            <a:avLst/>
          </a:prstGeom>
          <a:noFill/>
          <a:ln w="9525">
            <a:noFill/>
            <a:miter lim="800000"/>
          </a:ln>
        </p:spPr>
        <p:txBody>
          <a:bodyPr wrap="none" lIns="0" tIns="0" rIns="0" bIns="0">
            <a:spAutoFit/>
          </a:bodyPr>
          <a:lstStyle/>
          <a:p>
            <a:pPr algn="l"/>
            <a:r>
              <a:rPr lang="en-US" altLang="zh-CN" b="0">
                <a:solidFill>
                  <a:schemeClr val="bg2"/>
                </a:solidFill>
                <a:ea typeface="宋体" panose="02010600030101010101" pitchFamily="2" charset="-122"/>
              </a:rPr>
              <a:t>+ getInterest ()</a:t>
            </a:r>
            <a:endParaRPr lang="en-US" altLang="zh-CN" b="0">
              <a:solidFill>
                <a:schemeClr val="bg2"/>
              </a:solidFill>
              <a:ea typeface="宋体" panose="02010600030101010101" pitchFamily="2" charset="-122"/>
            </a:endParaRPr>
          </a:p>
        </p:txBody>
      </p:sp>
      <p:sp>
        <p:nvSpPr>
          <p:cNvPr id="491580" name="Freeform 60"/>
          <p:cNvSpPr/>
          <p:nvPr/>
        </p:nvSpPr>
        <p:spPr bwMode="auto">
          <a:xfrm>
            <a:off x="7105650" y="3272301"/>
            <a:ext cx="204788" cy="277812"/>
          </a:xfrm>
          <a:custGeom>
            <a:avLst/>
            <a:gdLst/>
            <a:ahLst/>
            <a:cxnLst>
              <a:cxn ang="0">
                <a:pos x="65" y="0"/>
              </a:cxn>
              <a:cxn ang="0">
                <a:pos x="129" y="175"/>
              </a:cxn>
              <a:cxn ang="0">
                <a:pos x="0" y="175"/>
              </a:cxn>
              <a:cxn ang="0">
                <a:pos x="65" y="0"/>
              </a:cxn>
            </a:cxnLst>
            <a:rect l="0" t="0" r="r" b="b"/>
            <a:pathLst>
              <a:path w="129" h="175">
                <a:moveTo>
                  <a:pt x="65" y="0"/>
                </a:moveTo>
                <a:lnTo>
                  <a:pt x="129" y="175"/>
                </a:lnTo>
                <a:lnTo>
                  <a:pt x="0" y="175"/>
                </a:lnTo>
                <a:lnTo>
                  <a:pt x="65" y="0"/>
                </a:lnTo>
                <a:close/>
              </a:path>
            </a:pathLst>
          </a:custGeom>
          <a:noFill/>
          <a:ln w="12700" cmpd="sng">
            <a:solidFill>
              <a:schemeClr val="tx1"/>
            </a:solidFill>
            <a:prstDash val="solid"/>
            <a:round/>
          </a:ln>
        </p:spPr>
        <p:txBody>
          <a:bodyPr/>
          <a:lstStyle/>
          <a:p>
            <a:endParaRPr lang="en-US"/>
          </a:p>
        </p:txBody>
      </p:sp>
      <p:sp>
        <p:nvSpPr>
          <p:cNvPr id="491582" name="Line 62"/>
          <p:cNvSpPr>
            <a:spLocks noChangeShapeType="1"/>
          </p:cNvSpPr>
          <p:nvPr/>
        </p:nvSpPr>
        <p:spPr bwMode="auto">
          <a:xfrm>
            <a:off x="7207250" y="3553288"/>
            <a:ext cx="0" cy="590550"/>
          </a:xfrm>
          <a:prstGeom prst="line">
            <a:avLst/>
          </a:prstGeom>
          <a:noFill/>
          <a:ln w="12700">
            <a:solidFill>
              <a:schemeClr val="tx1"/>
            </a:solidFill>
            <a:round/>
          </a:ln>
          <a:effectLst/>
        </p:spPr>
        <p:txBody>
          <a:bodyPr wrap="none" lIns="107950" tIns="53975" rIns="107950" bIns="53975" anchor="ctr"/>
          <a:lstStyle/>
          <a:p>
            <a:endParaRPr lang="en-US"/>
          </a:p>
        </p:txBody>
      </p:sp>
      <p:sp>
        <p:nvSpPr>
          <p:cNvPr id="491583" name="Line 63"/>
          <p:cNvSpPr>
            <a:spLocks noChangeShapeType="1"/>
          </p:cNvSpPr>
          <p:nvPr/>
        </p:nvSpPr>
        <p:spPr bwMode="auto">
          <a:xfrm>
            <a:off x="7715250" y="4696288"/>
            <a:ext cx="1263650" cy="0"/>
          </a:xfrm>
          <a:prstGeom prst="line">
            <a:avLst/>
          </a:prstGeom>
          <a:noFill/>
          <a:ln w="12700">
            <a:solidFill>
              <a:srgbClr val="8A0E5E"/>
            </a:solidFill>
            <a:round/>
          </a:ln>
          <a:effectLst/>
        </p:spPr>
        <p:txBody>
          <a:bodyPr wrap="none" lIns="107950" tIns="53975" rIns="107950" bIns="53975" anchor="ctr"/>
          <a:lstStyle/>
          <a:p>
            <a:endParaRPr lang="en-US"/>
          </a:p>
        </p:txBody>
      </p:sp>
      <p:sp>
        <p:nvSpPr>
          <p:cNvPr id="491584" name="Line 64"/>
          <p:cNvSpPr>
            <a:spLocks noChangeShapeType="1"/>
          </p:cNvSpPr>
          <p:nvPr/>
        </p:nvSpPr>
        <p:spPr bwMode="auto">
          <a:xfrm>
            <a:off x="7715250" y="4824876"/>
            <a:ext cx="1263650" cy="0"/>
          </a:xfrm>
          <a:prstGeom prst="line">
            <a:avLst/>
          </a:prstGeom>
          <a:noFill/>
          <a:ln w="12700">
            <a:solidFill>
              <a:srgbClr val="8A0E5E"/>
            </a:solidFill>
            <a:round/>
          </a:ln>
          <a:effectLst/>
        </p:spPr>
        <p:txBody>
          <a:bodyPr wrap="none" lIns="107950" tIns="53975" rIns="107950" bIns="53975" anchor="ctr"/>
          <a:lstStyle/>
          <a:p>
            <a:endParaRPr lang="en-US"/>
          </a:p>
        </p:txBody>
      </p:sp>
      <p:sp>
        <p:nvSpPr>
          <p:cNvPr id="491585" name="Line 65"/>
          <p:cNvSpPr>
            <a:spLocks noChangeShapeType="1"/>
          </p:cNvSpPr>
          <p:nvPr/>
        </p:nvSpPr>
        <p:spPr bwMode="auto">
          <a:xfrm>
            <a:off x="5557838" y="4696288"/>
            <a:ext cx="1135062" cy="0"/>
          </a:xfrm>
          <a:prstGeom prst="line">
            <a:avLst/>
          </a:prstGeom>
          <a:noFill/>
          <a:ln w="12700">
            <a:solidFill>
              <a:srgbClr val="8A0E5E"/>
            </a:solidFill>
            <a:round/>
          </a:ln>
          <a:effectLst/>
        </p:spPr>
        <p:txBody>
          <a:bodyPr wrap="none" lIns="107950" tIns="53975" rIns="107950" bIns="53975" anchor="ctr"/>
          <a:lstStyle/>
          <a:p>
            <a:endParaRPr lang="en-US"/>
          </a:p>
        </p:txBody>
      </p:sp>
      <p:sp>
        <p:nvSpPr>
          <p:cNvPr id="491586" name="Line 66"/>
          <p:cNvSpPr>
            <a:spLocks noChangeShapeType="1"/>
          </p:cNvSpPr>
          <p:nvPr/>
        </p:nvSpPr>
        <p:spPr bwMode="auto">
          <a:xfrm>
            <a:off x="5557838" y="4824876"/>
            <a:ext cx="1135062" cy="0"/>
          </a:xfrm>
          <a:prstGeom prst="line">
            <a:avLst/>
          </a:prstGeom>
          <a:noFill/>
          <a:ln w="12700">
            <a:solidFill>
              <a:srgbClr val="8A0E5E"/>
            </a:solidFill>
            <a:round/>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0289" name="AutoShape 81"/>
          <p:cNvSpPr>
            <a:spLocks noChangeArrowheads="1"/>
          </p:cNvSpPr>
          <p:nvPr/>
        </p:nvSpPr>
        <p:spPr bwMode="auto">
          <a:xfrm>
            <a:off x="5838825" y="4533900"/>
            <a:ext cx="2171700" cy="1114425"/>
          </a:xfrm>
          <a:prstGeom prst="roundRect">
            <a:avLst>
              <a:gd name="adj" fmla="val 16667"/>
            </a:avLst>
          </a:prstGeom>
          <a:noFill/>
          <a:ln w="9525">
            <a:solidFill>
              <a:schemeClr val="tx1"/>
            </a:solidFill>
            <a:round/>
          </a:ln>
          <a:effectLst/>
        </p:spPr>
        <p:txBody>
          <a:bodyPr wrap="none" lIns="107950" tIns="53975" rIns="107950" bIns="53975" anchor="ctr"/>
          <a:lstStyle/>
          <a:p>
            <a:endParaRPr lang="en-US"/>
          </a:p>
        </p:txBody>
      </p:sp>
      <p:sp>
        <p:nvSpPr>
          <p:cNvPr id="350211" name="Rectangle 3"/>
          <p:cNvSpPr>
            <a:spLocks noGrp="1" noChangeArrowheads="1"/>
          </p:cNvSpPr>
          <p:nvPr>
            <p:ph idx="1"/>
          </p:nvPr>
        </p:nvSpPr>
        <p:spPr>
          <a:xfrm>
            <a:off x="400050" y="1217613"/>
            <a:ext cx="8489950" cy="5043487"/>
          </a:xfrm>
        </p:spPr>
        <p:txBody>
          <a:bodyPr/>
          <a:lstStyle/>
          <a:p>
            <a:r>
              <a:rPr lang="en-US" altLang="zh-CN" dirty="0">
                <a:ea typeface="宋体" panose="02010600030101010101" pitchFamily="2" charset="-122"/>
              </a:rPr>
              <a:t>Class stereotype</a:t>
            </a:r>
            <a:endParaRPr lang="en-US" altLang="zh-CN" dirty="0">
              <a:ea typeface="宋体" panose="02010600030101010101" pitchFamily="2" charset="-122"/>
            </a:endParaRPr>
          </a:p>
          <a:p>
            <a:pPr lvl="1"/>
            <a:r>
              <a:rPr lang="en-US" altLang="zh-CN" dirty="0">
                <a:ea typeface="宋体" panose="02010600030101010101" pitchFamily="2" charset="-122"/>
              </a:rPr>
              <a:t>Boundary</a:t>
            </a:r>
            <a:endParaRPr lang="en-US" altLang="zh-CN" dirty="0">
              <a:ea typeface="宋体" panose="02010600030101010101" pitchFamily="2" charset="-122"/>
            </a:endParaRPr>
          </a:p>
          <a:p>
            <a:pPr lvl="1"/>
            <a:r>
              <a:rPr lang="en-US" altLang="zh-CN" dirty="0">
                <a:ea typeface="宋体" panose="02010600030101010101" pitchFamily="2" charset="-122"/>
              </a:rPr>
              <a:t>Entity</a:t>
            </a:r>
            <a:endParaRPr lang="en-US" altLang="zh-CN" dirty="0">
              <a:ea typeface="宋体" panose="02010600030101010101" pitchFamily="2" charset="-122"/>
            </a:endParaRPr>
          </a:p>
          <a:p>
            <a:pPr lvl="1"/>
            <a:r>
              <a:rPr lang="en-US" altLang="zh-CN" dirty="0">
                <a:ea typeface="宋体" panose="02010600030101010101" pitchFamily="2" charset="-122"/>
              </a:rPr>
              <a:t>Control</a:t>
            </a:r>
            <a:endParaRPr lang="en-US" altLang="zh-CN" dirty="0">
              <a:ea typeface="宋体" panose="02010600030101010101" pitchFamily="2" charset="-122"/>
            </a:endParaRPr>
          </a:p>
          <a:p>
            <a:r>
              <a:rPr lang="en-US" altLang="zh-CN" dirty="0">
                <a:ea typeface="宋体" panose="02010600030101010101" pitchFamily="2" charset="-122"/>
              </a:rPr>
              <a:t>Applicable design patterns</a:t>
            </a:r>
            <a:endParaRPr lang="en-US" altLang="zh-CN" dirty="0">
              <a:ea typeface="宋体" panose="02010600030101010101" pitchFamily="2" charset="-122"/>
            </a:endParaRPr>
          </a:p>
          <a:p>
            <a:r>
              <a:rPr lang="en-US" altLang="zh-CN" dirty="0">
                <a:ea typeface="宋体" panose="02010600030101010101" pitchFamily="2" charset="-122"/>
              </a:rPr>
              <a:t>Architectural mechanisms</a:t>
            </a:r>
            <a:endParaRPr lang="en-US" altLang="zh-CN" dirty="0">
              <a:ea typeface="宋体" panose="02010600030101010101" pitchFamily="2" charset="-122"/>
            </a:endParaRPr>
          </a:p>
          <a:p>
            <a:pPr lvl="1"/>
            <a:r>
              <a:rPr lang="en-US" altLang="zh-CN" dirty="0">
                <a:ea typeface="宋体" panose="02010600030101010101" pitchFamily="2" charset="-122"/>
              </a:rPr>
              <a:t>Persistence</a:t>
            </a:r>
            <a:endParaRPr lang="en-US" altLang="zh-CN" dirty="0">
              <a:ea typeface="宋体" panose="02010600030101010101" pitchFamily="2" charset="-122"/>
            </a:endParaRPr>
          </a:p>
          <a:p>
            <a:pPr lvl="1"/>
            <a:r>
              <a:rPr lang="en-US" altLang="zh-CN" dirty="0">
                <a:ea typeface="宋体" panose="02010600030101010101" pitchFamily="2" charset="-122"/>
              </a:rPr>
              <a:t>Distribution</a:t>
            </a:r>
            <a:endParaRPr lang="en-US" altLang="zh-CN" dirty="0">
              <a:ea typeface="宋体" panose="02010600030101010101" pitchFamily="2" charset="-122"/>
            </a:endParaRPr>
          </a:p>
          <a:p>
            <a:pPr lvl="1"/>
            <a:r>
              <a:rPr lang="en-US" altLang="zh-CN" dirty="0">
                <a:ea typeface="宋体" panose="02010600030101010101" pitchFamily="2" charset="-122"/>
              </a:rPr>
              <a:t>etc.</a:t>
            </a:r>
            <a:endParaRPr lang="en-US" altLang="zh-CN" dirty="0">
              <a:ea typeface="宋体" panose="02010600030101010101" pitchFamily="2" charset="-122"/>
            </a:endParaRPr>
          </a:p>
        </p:txBody>
      </p:sp>
      <p:sp>
        <p:nvSpPr>
          <p:cNvPr id="350210" name="Rectangle 2"/>
          <p:cNvSpPr>
            <a:spLocks noGrp="1" noChangeArrowheads="1"/>
          </p:cNvSpPr>
          <p:nvPr>
            <p:ph type="title"/>
          </p:nvPr>
        </p:nvSpPr>
        <p:spPr/>
        <p:txBody>
          <a:bodyPr/>
          <a:lstStyle/>
          <a:p>
            <a:r>
              <a:rPr lang="en-US" altLang="zh-CN">
                <a:ea typeface="宋体" panose="02010600030101010101" pitchFamily="2" charset="-122"/>
              </a:rPr>
              <a:t>Class Design Considerations</a:t>
            </a:r>
            <a:endParaRPr lang="en-US" altLang="zh-CN">
              <a:ea typeface="宋体" panose="02010600030101010101" pitchFamily="2" charset="-122"/>
            </a:endParaRPr>
          </a:p>
        </p:txBody>
      </p:sp>
      <p:sp>
        <p:nvSpPr>
          <p:cNvPr id="350272" name="AutoShape 64"/>
          <p:cNvSpPr>
            <a:spLocks noChangeArrowheads="1"/>
          </p:cNvSpPr>
          <p:nvPr/>
        </p:nvSpPr>
        <p:spPr bwMode="auto">
          <a:xfrm>
            <a:off x="5702300" y="4124325"/>
            <a:ext cx="876300" cy="830263"/>
          </a:xfrm>
          <a:prstGeom prst="can">
            <a:avLst>
              <a:gd name="adj" fmla="val 29444"/>
            </a:avLst>
          </a:prstGeom>
          <a:solidFill>
            <a:srgbClr val="FFFFCC"/>
          </a:solidFill>
          <a:ln w="9525">
            <a:solidFill>
              <a:srgbClr val="990033"/>
            </a:solidFill>
            <a:round/>
          </a:ln>
          <a:effectLst/>
        </p:spPr>
        <p:txBody>
          <a:bodyPr wrap="none" lIns="107950" tIns="53975" rIns="107950" bIns="53975" anchor="ctr"/>
          <a:lstStyle/>
          <a:p>
            <a:endParaRPr lang="en-US"/>
          </a:p>
        </p:txBody>
      </p:sp>
      <p:grpSp>
        <p:nvGrpSpPr>
          <p:cNvPr id="350273" name="Group 65"/>
          <p:cNvGrpSpPr/>
          <p:nvPr/>
        </p:nvGrpSpPr>
        <p:grpSpPr bwMode="auto">
          <a:xfrm>
            <a:off x="5746750" y="4779963"/>
            <a:ext cx="2347913" cy="755650"/>
            <a:chOff x="2156" y="2770"/>
            <a:chExt cx="2056" cy="662"/>
          </a:xfrm>
        </p:grpSpPr>
        <p:sp>
          <p:nvSpPr>
            <p:cNvPr id="350274" name="Freeform 66"/>
            <p:cNvSpPr/>
            <p:nvPr/>
          </p:nvSpPr>
          <p:spPr bwMode="auto">
            <a:xfrm>
              <a:off x="2820" y="2837"/>
              <a:ext cx="748" cy="515"/>
            </a:xfrm>
            <a:custGeom>
              <a:avLst/>
              <a:gdLst/>
              <a:ahLst/>
              <a:cxnLst>
                <a:cxn ang="0">
                  <a:pos x="0" y="648"/>
                </a:cxn>
                <a:cxn ang="0">
                  <a:pos x="268" y="652"/>
                </a:cxn>
                <a:cxn ang="0">
                  <a:pos x="271" y="646"/>
                </a:cxn>
                <a:cxn ang="0">
                  <a:pos x="279" y="628"/>
                </a:cxn>
                <a:cxn ang="0">
                  <a:pos x="290" y="600"/>
                </a:cxn>
                <a:cxn ang="0">
                  <a:pos x="306" y="564"/>
                </a:cxn>
                <a:cxn ang="0">
                  <a:pos x="325" y="520"/>
                </a:cxn>
                <a:cxn ang="0">
                  <a:pos x="347" y="472"/>
                </a:cxn>
                <a:cxn ang="0">
                  <a:pos x="371" y="419"/>
                </a:cxn>
                <a:cxn ang="0">
                  <a:pos x="396" y="364"/>
                </a:cxn>
                <a:cxn ang="0">
                  <a:pos x="423" y="307"/>
                </a:cxn>
                <a:cxn ang="0">
                  <a:pos x="449" y="251"/>
                </a:cxn>
                <a:cxn ang="0">
                  <a:pos x="476" y="195"/>
                </a:cxn>
                <a:cxn ang="0">
                  <a:pos x="502" y="145"/>
                </a:cxn>
                <a:cxn ang="0">
                  <a:pos x="528" y="97"/>
                </a:cxn>
                <a:cxn ang="0">
                  <a:pos x="552" y="57"/>
                </a:cxn>
                <a:cxn ang="0">
                  <a:pos x="573" y="24"/>
                </a:cxn>
                <a:cxn ang="0">
                  <a:pos x="591" y="0"/>
                </a:cxn>
                <a:cxn ang="0">
                  <a:pos x="889" y="9"/>
                </a:cxn>
                <a:cxn ang="0">
                  <a:pos x="893" y="13"/>
                </a:cxn>
                <a:cxn ang="0">
                  <a:pos x="902" y="28"/>
                </a:cxn>
                <a:cxn ang="0">
                  <a:pos x="917" y="50"/>
                </a:cxn>
                <a:cxn ang="0">
                  <a:pos x="936" y="80"/>
                </a:cxn>
                <a:cxn ang="0">
                  <a:pos x="960" y="116"/>
                </a:cxn>
                <a:cxn ang="0">
                  <a:pos x="986" y="157"/>
                </a:cxn>
                <a:cxn ang="0">
                  <a:pos x="1014" y="202"/>
                </a:cxn>
                <a:cxn ang="0">
                  <a:pos x="1044" y="252"/>
                </a:cxn>
                <a:cxn ang="0">
                  <a:pos x="1074" y="303"/>
                </a:cxn>
                <a:cxn ang="0">
                  <a:pos x="1103" y="356"/>
                </a:cxn>
                <a:cxn ang="0">
                  <a:pos x="1133" y="409"/>
                </a:cxn>
                <a:cxn ang="0">
                  <a:pos x="1160" y="462"/>
                </a:cxn>
                <a:cxn ang="0">
                  <a:pos x="1185" y="512"/>
                </a:cxn>
                <a:cxn ang="0">
                  <a:pos x="1206" y="561"/>
                </a:cxn>
                <a:cxn ang="0">
                  <a:pos x="1223" y="606"/>
                </a:cxn>
                <a:cxn ang="0">
                  <a:pos x="1236" y="646"/>
                </a:cxn>
                <a:cxn ang="0">
                  <a:pos x="1496" y="648"/>
                </a:cxn>
                <a:cxn ang="0">
                  <a:pos x="730" y="1030"/>
                </a:cxn>
                <a:cxn ang="0">
                  <a:pos x="0" y="648"/>
                </a:cxn>
              </a:cxnLst>
              <a:rect l="0" t="0" r="r" b="b"/>
              <a:pathLst>
                <a:path w="1496" h="1030">
                  <a:moveTo>
                    <a:pt x="0" y="648"/>
                  </a:moveTo>
                  <a:lnTo>
                    <a:pt x="268" y="652"/>
                  </a:lnTo>
                  <a:lnTo>
                    <a:pt x="271" y="646"/>
                  </a:lnTo>
                  <a:lnTo>
                    <a:pt x="279" y="628"/>
                  </a:lnTo>
                  <a:lnTo>
                    <a:pt x="290" y="600"/>
                  </a:lnTo>
                  <a:lnTo>
                    <a:pt x="306" y="564"/>
                  </a:lnTo>
                  <a:lnTo>
                    <a:pt x="325" y="520"/>
                  </a:lnTo>
                  <a:lnTo>
                    <a:pt x="347" y="472"/>
                  </a:lnTo>
                  <a:lnTo>
                    <a:pt x="371" y="419"/>
                  </a:lnTo>
                  <a:lnTo>
                    <a:pt x="396" y="364"/>
                  </a:lnTo>
                  <a:lnTo>
                    <a:pt x="423" y="307"/>
                  </a:lnTo>
                  <a:lnTo>
                    <a:pt x="449" y="251"/>
                  </a:lnTo>
                  <a:lnTo>
                    <a:pt x="476" y="195"/>
                  </a:lnTo>
                  <a:lnTo>
                    <a:pt x="502" y="145"/>
                  </a:lnTo>
                  <a:lnTo>
                    <a:pt x="528" y="97"/>
                  </a:lnTo>
                  <a:lnTo>
                    <a:pt x="552" y="57"/>
                  </a:lnTo>
                  <a:lnTo>
                    <a:pt x="573" y="24"/>
                  </a:lnTo>
                  <a:lnTo>
                    <a:pt x="591" y="0"/>
                  </a:lnTo>
                  <a:lnTo>
                    <a:pt x="889" y="9"/>
                  </a:lnTo>
                  <a:lnTo>
                    <a:pt x="893" y="13"/>
                  </a:lnTo>
                  <a:lnTo>
                    <a:pt x="902" y="28"/>
                  </a:lnTo>
                  <a:lnTo>
                    <a:pt x="917" y="50"/>
                  </a:lnTo>
                  <a:lnTo>
                    <a:pt x="936" y="80"/>
                  </a:lnTo>
                  <a:lnTo>
                    <a:pt x="960" y="116"/>
                  </a:lnTo>
                  <a:lnTo>
                    <a:pt x="986" y="157"/>
                  </a:lnTo>
                  <a:lnTo>
                    <a:pt x="1014" y="202"/>
                  </a:lnTo>
                  <a:lnTo>
                    <a:pt x="1044" y="252"/>
                  </a:lnTo>
                  <a:lnTo>
                    <a:pt x="1074" y="303"/>
                  </a:lnTo>
                  <a:lnTo>
                    <a:pt x="1103" y="356"/>
                  </a:lnTo>
                  <a:lnTo>
                    <a:pt x="1133" y="409"/>
                  </a:lnTo>
                  <a:lnTo>
                    <a:pt x="1160" y="462"/>
                  </a:lnTo>
                  <a:lnTo>
                    <a:pt x="1185" y="512"/>
                  </a:lnTo>
                  <a:lnTo>
                    <a:pt x="1206" y="561"/>
                  </a:lnTo>
                  <a:lnTo>
                    <a:pt x="1223" y="606"/>
                  </a:lnTo>
                  <a:lnTo>
                    <a:pt x="1236" y="646"/>
                  </a:lnTo>
                  <a:lnTo>
                    <a:pt x="1496" y="648"/>
                  </a:lnTo>
                  <a:lnTo>
                    <a:pt x="730" y="1030"/>
                  </a:lnTo>
                  <a:lnTo>
                    <a:pt x="0" y="648"/>
                  </a:lnTo>
                  <a:close/>
                </a:path>
              </a:pathLst>
            </a:custGeom>
            <a:solidFill>
              <a:schemeClr val="folHlink"/>
            </a:solidFill>
            <a:ln w="9525">
              <a:noFill/>
              <a:round/>
            </a:ln>
          </p:spPr>
          <p:txBody>
            <a:bodyPr/>
            <a:lstStyle/>
            <a:p>
              <a:endParaRPr lang="en-US"/>
            </a:p>
          </p:txBody>
        </p:sp>
        <p:sp>
          <p:nvSpPr>
            <p:cNvPr id="350275" name="Freeform 67"/>
            <p:cNvSpPr/>
            <p:nvPr/>
          </p:nvSpPr>
          <p:spPr bwMode="auto">
            <a:xfrm>
              <a:off x="3180" y="3340"/>
              <a:ext cx="10" cy="3"/>
            </a:xfrm>
            <a:custGeom>
              <a:avLst/>
              <a:gdLst/>
              <a:ahLst/>
              <a:cxnLst>
                <a:cxn ang="0">
                  <a:pos x="0" y="4"/>
                </a:cxn>
                <a:cxn ang="0">
                  <a:pos x="21" y="5"/>
                </a:cxn>
                <a:cxn ang="0">
                  <a:pos x="10" y="0"/>
                </a:cxn>
                <a:cxn ang="0">
                  <a:pos x="0" y="4"/>
                </a:cxn>
              </a:cxnLst>
              <a:rect l="0" t="0" r="r" b="b"/>
              <a:pathLst>
                <a:path w="21" h="5">
                  <a:moveTo>
                    <a:pt x="0" y="4"/>
                  </a:moveTo>
                  <a:lnTo>
                    <a:pt x="21" y="5"/>
                  </a:lnTo>
                  <a:lnTo>
                    <a:pt x="10" y="0"/>
                  </a:lnTo>
                  <a:lnTo>
                    <a:pt x="0" y="4"/>
                  </a:lnTo>
                  <a:close/>
                </a:path>
              </a:pathLst>
            </a:custGeom>
            <a:solidFill>
              <a:srgbClr val="AD7C5B"/>
            </a:solidFill>
            <a:ln w="9525">
              <a:noFill/>
              <a:round/>
            </a:ln>
          </p:spPr>
          <p:txBody>
            <a:bodyPr/>
            <a:lstStyle/>
            <a:p>
              <a:endParaRPr lang="en-US"/>
            </a:p>
          </p:txBody>
        </p:sp>
        <p:sp>
          <p:nvSpPr>
            <p:cNvPr id="350276" name="Freeform 68"/>
            <p:cNvSpPr/>
            <p:nvPr/>
          </p:nvSpPr>
          <p:spPr bwMode="auto">
            <a:xfrm>
              <a:off x="2867" y="2849"/>
              <a:ext cx="654" cy="491"/>
            </a:xfrm>
            <a:custGeom>
              <a:avLst/>
              <a:gdLst/>
              <a:ahLst/>
              <a:cxnLst>
                <a:cxn ang="0">
                  <a:pos x="1126" y="645"/>
                </a:cxn>
                <a:cxn ang="0">
                  <a:pos x="1121" y="629"/>
                </a:cxn>
                <a:cxn ang="0">
                  <a:pos x="1111" y="593"/>
                </a:cxn>
                <a:cxn ang="0">
                  <a:pos x="1096" y="553"/>
                </a:cxn>
                <a:cxn ang="0">
                  <a:pos x="1077" y="510"/>
                </a:cxn>
                <a:cxn ang="0">
                  <a:pos x="1055" y="465"/>
                </a:cxn>
                <a:cxn ang="0">
                  <a:pos x="1031" y="418"/>
                </a:cxn>
                <a:cxn ang="0">
                  <a:pos x="1006" y="370"/>
                </a:cxn>
                <a:cxn ang="0">
                  <a:pos x="979" y="322"/>
                </a:cxn>
                <a:cxn ang="0">
                  <a:pos x="952" y="275"/>
                </a:cxn>
                <a:cxn ang="0">
                  <a:pos x="924" y="229"/>
                </a:cxn>
                <a:cxn ang="0">
                  <a:pos x="898" y="185"/>
                </a:cxn>
                <a:cxn ang="0">
                  <a:pos x="871" y="144"/>
                </a:cxn>
                <a:cxn ang="0">
                  <a:pos x="848" y="106"/>
                </a:cxn>
                <a:cxn ang="0">
                  <a:pos x="826" y="73"/>
                </a:cxn>
                <a:cxn ang="0">
                  <a:pos x="809" y="46"/>
                </a:cxn>
                <a:cxn ang="0">
                  <a:pos x="794" y="23"/>
                </a:cxn>
                <a:cxn ang="0">
                  <a:pos x="784" y="8"/>
                </a:cxn>
                <a:cxn ang="0">
                  <a:pos x="507" y="0"/>
                </a:cxn>
                <a:cxn ang="0">
                  <a:pos x="489" y="26"/>
                </a:cxn>
                <a:cxn ang="0">
                  <a:pos x="468" y="59"/>
                </a:cxn>
                <a:cxn ang="0">
                  <a:pos x="445" y="101"/>
                </a:cxn>
                <a:cxn ang="0">
                  <a:pos x="421" y="147"/>
                </a:cxn>
                <a:cxn ang="0">
                  <a:pos x="395" y="198"/>
                </a:cxn>
                <a:cxn ang="0">
                  <a:pos x="370" y="251"/>
                </a:cxn>
                <a:cxn ang="0">
                  <a:pos x="344" y="305"/>
                </a:cxn>
                <a:cxn ang="0">
                  <a:pos x="319" y="359"/>
                </a:cxn>
                <a:cxn ang="0">
                  <a:pos x="294" y="413"/>
                </a:cxn>
                <a:cxn ang="0">
                  <a:pos x="272" y="464"/>
                </a:cxn>
                <a:cxn ang="0">
                  <a:pos x="251" y="510"/>
                </a:cxn>
                <a:cxn ang="0">
                  <a:pos x="233" y="552"/>
                </a:cxn>
                <a:cxn ang="0">
                  <a:pos x="218" y="586"/>
                </a:cxn>
                <a:cxn ang="0">
                  <a:pos x="207" y="613"/>
                </a:cxn>
                <a:cxn ang="0">
                  <a:pos x="200" y="630"/>
                </a:cxn>
                <a:cxn ang="0">
                  <a:pos x="196" y="637"/>
                </a:cxn>
                <a:cxn ang="0">
                  <a:pos x="190" y="651"/>
                </a:cxn>
                <a:cxn ang="0">
                  <a:pos x="0" y="650"/>
                </a:cxn>
                <a:cxn ang="0">
                  <a:pos x="637" y="982"/>
                </a:cxn>
                <a:cxn ang="0">
                  <a:pos x="1310" y="647"/>
                </a:cxn>
                <a:cxn ang="0">
                  <a:pos x="1126" y="645"/>
                </a:cxn>
              </a:cxnLst>
              <a:rect l="0" t="0" r="r" b="b"/>
              <a:pathLst>
                <a:path w="1310" h="982">
                  <a:moveTo>
                    <a:pt x="1126" y="645"/>
                  </a:moveTo>
                  <a:lnTo>
                    <a:pt x="1121" y="629"/>
                  </a:lnTo>
                  <a:lnTo>
                    <a:pt x="1111" y="593"/>
                  </a:lnTo>
                  <a:lnTo>
                    <a:pt x="1096" y="553"/>
                  </a:lnTo>
                  <a:lnTo>
                    <a:pt x="1077" y="510"/>
                  </a:lnTo>
                  <a:lnTo>
                    <a:pt x="1055" y="465"/>
                  </a:lnTo>
                  <a:lnTo>
                    <a:pt x="1031" y="418"/>
                  </a:lnTo>
                  <a:lnTo>
                    <a:pt x="1006" y="370"/>
                  </a:lnTo>
                  <a:lnTo>
                    <a:pt x="979" y="322"/>
                  </a:lnTo>
                  <a:lnTo>
                    <a:pt x="952" y="275"/>
                  </a:lnTo>
                  <a:lnTo>
                    <a:pt x="924" y="229"/>
                  </a:lnTo>
                  <a:lnTo>
                    <a:pt x="898" y="185"/>
                  </a:lnTo>
                  <a:lnTo>
                    <a:pt x="871" y="144"/>
                  </a:lnTo>
                  <a:lnTo>
                    <a:pt x="848" y="106"/>
                  </a:lnTo>
                  <a:lnTo>
                    <a:pt x="826" y="73"/>
                  </a:lnTo>
                  <a:lnTo>
                    <a:pt x="809" y="46"/>
                  </a:lnTo>
                  <a:lnTo>
                    <a:pt x="794" y="23"/>
                  </a:lnTo>
                  <a:lnTo>
                    <a:pt x="784" y="8"/>
                  </a:lnTo>
                  <a:lnTo>
                    <a:pt x="507" y="0"/>
                  </a:lnTo>
                  <a:lnTo>
                    <a:pt x="489" y="26"/>
                  </a:lnTo>
                  <a:lnTo>
                    <a:pt x="468" y="59"/>
                  </a:lnTo>
                  <a:lnTo>
                    <a:pt x="445" y="101"/>
                  </a:lnTo>
                  <a:lnTo>
                    <a:pt x="421" y="147"/>
                  </a:lnTo>
                  <a:lnTo>
                    <a:pt x="395" y="198"/>
                  </a:lnTo>
                  <a:lnTo>
                    <a:pt x="370" y="251"/>
                  </a:lnTo>
                  <a:lnTo>
                    <a:pt x="344" y="305"/>
                  </a:lnTo>
                  <a:lnTo>
                    <a:pt x="319" y="359"/>
                  </a:lnTo>
                  <a:lnTo>
                    <a:pt x="294" y="413"/>
                  </a:lnTo>
                  <a:lnTo>
                    <a:pt x="272" y="464"/>
                  </a:lnTo>
                  <a:lnTo>
                    <a:pt x="251" y="510"/>
                  </a:lnTo>
                  <a:lnTo>
                    <a:pt x="233" y="552"/>
                  </a:lnTo>
                  <a:lnTo>
                    <a:pt x="218" y="586"/>
                  </a:lnTo>
                  <a:lnTo>
                    <a:pt x="207" y="613"/>
                  </a:lnTo>
                  <a:lnTo>
                    <a:pt x="200" y="630"/>
                  </a:lnTo>
                  <a:lnTo>
                    <a:pt x="196" y="637"/>
                  </a:lnTo>
                  <a:lnTo>
                    <a:pt x="190" y="651"/>
                  </a:lnTo>
                  <a:lnTo>
                    <a:pt x="0" y="650"/>
                  </a:lnTo>
                  <a:lnTo>
                    <a:pt x="637" y="982"/>
                  </a:lnTo>
                  <a:lnTo>
                    <a:pt x="1310" y="647"/>
                  </a:lnTo>
                  <a:lnTo>
                    <a:pt x="1126" y="645"/>
                  </a:lnTo>
                  <a:close/>
                </a:path>
              </a:pathLst>
            </a:custGeom>
            <a:solidFill>
              <a:srgbClr val="00CCFF"/>
            </a:solidFill>
            <a:ln w="9525">
              <a:noFill/>
              <a:round/>
            </a:ln>
          </p:spPr>
          <p:txBody>
            <a:bodyPr/>
            <a:lstStyle/>
            <a:p>
              <a:endParaRPr lang="en-US"/>
            </a:p>
          </p:txBody>
        </p:sp>
        <p:sp>
          <p:nvSpPr>
            <p:cNvPr id="350277" name="Freeform 69"/>
            <p:cNvSpPr/>
            <p:nvPr/>
          </p:nvSpPr>
          <p:spPr bwMode="auto">
            <a:xfrm>
              <a:off x="2156" y="2770"/>
              <a:ext cx="919" cy="498"/>
            </a:xfrm>
            <a:custGeom>
              <a:avLst/>
              <a:gdLst/>
              <a:ahLst/>
              <a:cxnLst>
                <a:cxn ang="0">
                  <a:pos x="222" y="403"/>
                </a:cxn>
                <a:cxn ang="0">
                  <a:pos x="213" y="412"/>
                </a:cxn>
                <a:cxn ang="0">
                  <a:pos x="191" y="438"/>
                </a:cxn>
                <a:cxn ang="0">
                  <a:pos x="158" y="478"/>
                </a:cxn>
                <a:cxn ang="0">
                  <a:pos x="120" y="528"/>
                </a:cxn>
                <a:cxn ang="0">
                  <a:pos x="79" y="586"/>
                </a:cxn>
                <a:cxn ang="0">
                  <a:pos x="44" y="650"/>
                </a:cxn>
                <a:cxn ang="0">
                  <a:pos x="16" y="715"/>
                </a:cxn>
                <a:cxn ang="0">
                  <a:pos x="0" y="781"/>
                </a:cxn>
                <a:cxn ang="0">
                  <a:pos x="9" y="996"/>
                </a:cxn>
                <a:cxn ang="0">
                  <a:pos x="18" y="994"/>
                </a:cxn>
                <a:cxn ang="0">
                  <a:pos x="45" y="992"/>
                </a:cxn>
                <a:cxn ang="0">
                  <a:pos x="86" y="987"/>
                </a:cxn>
                <a:cxn ang="0">
                  <a:pos x="141" y="982"/>
                </a:cxn>
                <a:cxn ang="0">
                  <a:pos x="205" y="975"/>
                </a:cxn>
                <a:cxn ang="0">
                  <a:pos x="280" y="968"/>
                </a:cxn>
                <a:cxn ang="0">
                  <a:pos x="361" y="960"/>
                </a:cxn>
                <a:cxn ang="0">
                  <a:pos x="446" y="952"/>
                </a:cxn>
                <a:cxn ang="0">
                  <a:pos x="534" y="945"/>
                </a:cxn>
                <a:cxn ang="0">
                  <a:pos x="623" y="937"/>
                </a:cxn>
                <a:cxn ang="0">
                  <a:pos x="711" y="930"/>
                </a:cxn>
                <a:cxn ang="0">
                  <a:pos x="795" y="924"/>
                </a:cxn>
                <a:cxn ang="0">
                  <a:pos x="873" y="921"/>
                </a:cxn>
                <a:cxn ang="0">
                  <a:pos x="944" y="917"/>
                </a:cxn>
                <a:cxn ang="0">
                  <a:pos x="1007" y="916"/>
                </a:cxn>
                <a:cxn ang="0">
                  <a:pos x="1056" y="917"/>
                </a:cxn>
                <a:cxn ang="0">
                  <a:pos x="1024" y="691"/>
                </a:cxn>
                <a:cxn ang="0">
                  <a:pos x="1029" y="687"/>
                </a:cxn>
                <a:cxn ang="0">
                  <a:pos x="1041" y="673"/>
                </a:cxn>
                <a:cxn ang="0">
                  <a:pos x="1062" y="652"/>
                </a:cxn>
                <a:cxn ang="0">
                  <a:pos x="1091" y="624"/>
                </a:cxn>
                <a:cxn ang="0">
                  <a:pos x="1125" y="590"/>
                </a:cxn>
                <a:cxn ang="0">
                  <a:pos x="1168" y="551"/>
                </a:cxn>
                <a:cxn ang="0">
                  <a:pos x="1215" y="508"/>
                </a:cxn>
                <a:cxn ang="0">
                  <a:pos x="1269" y="462"/>
                </a:cxn>
                <a:cxn ang="0">
                  <a:pos x="1327" y="413"/>
                </a:cxn>
                <a:cxn ang="0">
                  <a:pos x="1390" y="364"/>
                </a:cxn>
                <a:cxn ang="0">
                  <a:pos x="1457" y="314"/>
                </a:cxn>
                <a:cxn ang="0">
                  <a:pos x="1528" y="265"/>
                </a:cxn>
                <a:cxn ang="0">
                  <a:pos x="1602" y="216"/>
                </a:cxn>
                <a:cxn ang="0">
                  <a:pos x="1679" y="170"/>
                </a:cxn>
                <a:cxn ang="0">
                  <a:pos x="1758" y="129"/>
                </a:cxn>
                <a:cxn ang="0">
                  <a:pos x="1838" y="91"/>
                </a:cxn>
                <a:cxn ang="0">
                  <a:pos x="1836" y="0"/>
                </a:cxn>
                <a:cxn ang="0">
                  <a:pos x="1820" y="2"/>
                </a:cxn>
                <a:cxn ang="0">
                  <a:pos x="1788" y="8"/>
                </a:cxn>
                <a:cxn ang="0">
                  <a:pos x="1742" y="15"/>
                </a:cxn>
                <a:cxn ang="0">
                  <a:pos x="1681" y="26"/>
                </a:cxn>
                <a:cxn ang="0">
                  <a:pos x="1608" y="40"/>
                </a:cxn>
                <a:cxn ang="0">
                  <a:pos x="1523" y="57"/>
                </a:cxn>
                <a:cxn ang="0">
                  <a:pos x="1427" y="78"/>
                </a:cxn>
                <a:cxn ang="0">
                  <a:pos x="1322" y="103"/>
                </a:cxn>
                <a:cxn ang="0">
                  <a:pos x="1207" y="132"/>
                </a:cxn>
                <a:cxn ang="0">
                  <a:pos x="1085" y="167"/>
                </a:cxn>
                <a:cxn ang="0">
                  <a:pos x="955" y="205"/>
                </a:cxn>
                <a:cxn ang="0">
                  <a:pos x="820" y="247"/>
                </a:cxn>
                <a:cxn ang="0">
                  <a:pos x="680" y="296"/>
                </a:cxn>
                <a:cxn ang="0">
                  <a:pos x="534" y="349"/>
                </a:cxn>
                <a:cxn ang="0">
                  <a:pos x="386" y="408"/>
                </a:cxn>
              </a:cxnLst>
              <a:rect l="0" t="0" r="r" b="b"/>
              <a:pathLst>
                <a:path w="1838" h="996">
                  <a:moveTo>
                    <a:pt x="311" y="439"/>
                  </a:moveTo>
                  <a:lnTo>
                    <a:pt x="222" y="403"/>
                  </a:lnTo>
                  <a:lnTo>
                    <a:pt x="220" y="405"/>
                  </a:lnTo>
                  <a:lnTo>
                    <a:pt x="213" y="412"/>
                  </a:lnTo>
                  <a:lnTo>
                    <a:pt x="204" y="424"/>
                  </a:lnTo>
                  <a:lnTo>
                    <a:pt x="191" y="438"/>
                  </a:lnTo>
                  <a:lnTo>
                    <a:pt x="175" y="456"/>
                  </a:lnTo>
                  <a:lnTo>
                    <a:pt x="158" y="478"/>
                  </a:lnTo>
                  <a:lnTo>
                    <a:pt x="139" y="502"/>
                  </a:lnTo>
                  <a:lnTo>
                    <a:pt x="120" y="528"/>
                  </a:lnTo>
                  <a:lnTo>
                    <a:pt x="99" y="556"/>
                  </a:lnTo>
                  <a:lnTo>
                    <a:pt x="79" y="586"/>
                  </a:lnTo>
                  <a:lnTo>
                    <a:pt x="61" y="617"/>
                  </a:lnTo>
                  <a:lnTo>
                    <a:pt x="44" y="650"/>
                  </a:lnTo>
                  <a:lnTo>
                    <a:pt x="29" y="683"/>
                  </a:lnTo>
                  <a:lnTo>
                    <a:pt x="16" y="715"/>
                  </a:lnTo>
                  <a:lnTo>
                    <a:pt x="6" y="749"/>
                  </a:lnTo>
                  <a:lnTo>
                    <a:pt x="0" y="781"/>
                  </a:lnTo>
                  <a:lnTo>
                    <a:pt x="9" y="782"/>
                  </a:lnTo>
                  <a:lnTo>
                    <a:pt x="9" y="996"/>
                  </a:lnTo>
                  <a:lnTo>
                    <a:pt x="12" y="996"/>
                  </a:lnTo>
                  <a:lnTo>
                    <a:pt x="18" y="994"/>
                  </a:lnTo>
                  <a:lnTo>
                    <a:pt x="30" y="993"/>
                  </a:lnTo>
                  <a:lnTo>
                    <a:pt x="45" y="992"/>
                  </a:lnTo>
                  <a:lnTo>
                    <a:pt x="63" y="990"/>
                  </a:lnTo>
                  <a:lnTo>
                    <a:pt x="86" y="987"/>
                  </a:lnTo>
                  <a:lnTo>
                    <a:pt x="112" y="985"/>
                  </a:lnTo>
                  <a:lnTo>
                    <a:pt x="141" y="982"/>
                  </a:lnTo>
                  <a:lnTo>
                    <a:pt x="172" y="978"/>
                  </a:lnTo>
                  <a:lnTo>
                    <a:pt x="205" y="975"/>
                  </a:lnTo>
                  <a:lnTo>
                    <a:pt x="242" y="971"/>
                  </a:lnTo>
                  <a:lnTo>
                    <a:pt x="280" y="968"/>
                  </a:lnTo>
                  <a:lnTo>
                    <a:pt x="319" y="964"/>
                  </a:lnTo>
                  <a:lnTo>
                    <a:pt x="361" y="960"/>
                  </a:lnTo>
                  <a:lnTo>
                    <a:pt x="403" y="956"/>
                  </a:lnTo>
                  <a:lnTo>
                    <a:pt x="446" y="952"/>
                  </a:lnTo>
                  <a:lnTo>
                    <a:pt x="490" y="948"/>
                  </a:lnTo>
                  <a:lnTo>
                    <a:pt x="534" y="945"/>
                  </a:lnTo>
                  <a:lnTo>
                    <a:pt x="578" y="940"/>
                  </a:lnTo>
                  <a:lnTo>
                    <a:pt x="623" y="937"/>
                  </a:lnTo>
                  <a:lnTo>
                    <a:pt x="667" y="933"/>
                  </a:lnTo>
                  <a:lnTo>
                    <a:pt x="711" y="930"/>
                  </a:lnTo>
                  <a:lnTo>
                    <a:pt x="753" y="928"/>
                  </a:lnTo>
                  <a:lnTo>
                    <a:pt x="795" y="924"/>
                  </a:lnTo>
                  <a:lnTo>
                    <a:pt x="835" y="922"/>
                  </a:lnTo>
                  <a:lnTo>
                    <a:pt x="873" y="921"/>
                  </a:lnTo>
                  <a:lnTo>
                    <a:pt x="910" y="918"/>
                  </a:lnTo>
                  <a:lnTo>
                    <a:pt x="944" y="917"/>
                  </a:lnTo>
                  <a:lnTo>
                    <a:pt x="977" y="916"/>
                  </a:lnTo>
                  <a:lnTo>
                    <a:pt x="1007" y="916"/>
                  </a:lnTo>
                  <a:lnTo>
                    <a:pt x="1033" y="916"/>
                  </a:lnTo>
                  <a:lnTo>
                    <a:pt x="1056" y="917"/>
                  </a:lnTo>
                  <a:lnTo>
                    <a:pt x="1056" y="710"/>
                  </a:lnTo>
                  <a:lnTo>
                    <a:pt x="1024" y="691"/>
                  </a:lnTo>
                  <a:lnTo>
                    <a:pt x="1025" y="690"/>
                  </a:lnTo>
                  <a:lnTo>
                    <a:pt x="1029" y="687"/>
                  </a:lnTo>
                  <a:lnTo>
                    <a:pt x="1033" y="681"/>
                  </a:lnTo>
                  <a:lnTo>
                    <a:pt x="1041" y="673"/>
                  </a:lnTo>
                  <a:lnTo>
                    <a:pt x="1050" y="664"/>
                  </a:lnTo>
                  <a:lnTo>
                    <a:pt x="1062" y="652"/>
                  </a:lnTo>
                  <a:lnTo>
                    <a:pt x="1076" y="639"/>
                  </a:lnTo>
                  <a:lnTo>
                    <a:pt x="1091" y="624"/>
                  </a:lnTo>
                  <a:lnTo>
                    <a:pt x="1107" y="608"/>
                  </a:lnTo>
                  <a:lnTo>
                    <a:pt x="1125" y="590"/>
                  </a:lnTo>
                  <a:lnTo>
                    <a:pt x="1146" y="571"/>
                  </a:lnTo>
                  <a:lnTo>
                    <a:pt x="1168" y="551"/>
                  </a:lnTo>
                  <a:lnTo>
                    <a:pt x="1191" y="530"/>
                  </a:lnTo>
                  <a:lnTo>
                    <a:pt x="1215" y="508"/>
                  </a:lnTo>
                  <a:lnTo>
                    <a:pt x="1242" y="485"/>
                  </a:lnTo>
                  <a:lnTo>
                    <a:pt x="1269" y="462"/>
                  </a:lnTo>
                  <a:lnTo>
                    <a:pt x="1297" y="438"/>
                  </a:lnTo>
                  <a:lnTo>
                    <a:pt x="1327" y="413"/>
                  </a:lnTo>
                  <a:lnTo>
                    <a:pt x="1358" y="389"/>
                  </a:lnTo>
                  <a:lnTo>
                    <a:pt x="1390" y="364"/>
                  </a:lnTo>
                  <a:lnTo>
                    <a:pt x="1424" y="339"/>
                  </a:lnTo>
                  <a:lnTo>
                    <a:pt x="1457" y="314"/>
                  </a:lnTo>
                  <a:lnTo>
                    <a:pt x="1493" y="289"/>
                  </a:lnTo>
                  <a:lnTo>
                    <a:pt x="1528" y="265"/>
                  </a:lnTo>
                  <a:lnTo>
                    <a:pt x="1565" y="241"/>
                  </a:lnTo>
                  <a:lnTo>
                    <a:pt x="1602" y="216"/>
                  </a:lnTo>
                  <a:lnTo>
                    <a:pt x="1640" y="193"/>
                  </a:lnTo>
                  <a:lnTo>
                    <a:pt x="1679" y="170"/>
                  </a:lnTo>
                  <a:lnTo>
                    <a:pt x="1719" y="149"/>
                  </a:lnTo>
                  <a:lnTo>
                    <a:pt x="1758" y="129"/>
                  </a:lnTo>
                  <a:lnTo>
                    <a:pt x="1798" y="109"/>
                  </a:lnTo>
                  <a:lnTo>
                    <a:pt x="1838" y="91"/>
                  </a:lnTo>
                  <a:lnTo>
                    <a:pt x="1838" y="0"/>
                  </a:lnTo>
                  <a:lnTo>
                    <a:pt x="1836" y="0"/>
                  </a:lnTo>
                  <a:lnTo>
                    <a:pt x="1830" y="1"/>
                  </a:lnTo>
                  <a:lnTo>
                    <a:pt x="1820" y="2"/>
                  </a:lnTo>
                  <a:lnTo>
                    <a:pt x="1806" y="4"/>
                  </a:lnTo>
                  <a:lnTo>
                    <a:pt x="1788" y="8"/>
                  </a:lnTo>
                  <a:lnTo>
                    <a:pt x="1766" y="11"/>
                  </a:lnTo>
                  <a:lnTo>
                    <a:pt x="1742" y="15"/>
                  </a:lnTo>
                  <a:lnTo>
                    <a:pt x="1713" y="20"/>
                  </a:lnTo>
                  <a:lnTo>
                    <a:pt x="1681" y="26"/>
                  </a:lnTo>
                  <a:lnTo>
                    <a:pt x="1646" y="32"/>
                  </a:lnTo>
                  <a:lnTo>
                    <a:pt x="1608" y="40"/>
                  </a:lnTo>
                  <a:lnTo>
                    <a:pt x="1566" y="48"/>
                  </a:lnTo>
                  <a:lnTo>
                    <a:pt x="1523" y="57"/>
                  </a:lnTo>
                  <a:lnTo>
                    <a:pt x="1477" y="68"/>
                  </a:lnTo>
                  <a:lnTo>
                    <a:pt x="1427" y="78"/>
                  </a:lnTo>
                  <a:lnTo>
                    <a:pt x="1375" y="91"/>
                  </a:lnTo>
                  <a:lnTo>
                    <a:pt x="1322" y="103"/>
                  </a:lnTo>
                  <a:lnTo>
                    <a:pt x="1266" y="117"/>
                  </a:lnTo>
                  <a:lnTo>
                    <a:pt x="1207" y="132"/>
                  </a:lnTo>
                  <a:lnTo>
                    <a:pt x="1147" y="148"/>
                  </a:lnTo>
                  <a:lnTo>
                    <a:pt x="1085" y="167"/>
                  </a:lnTo>
                  <a:lnTo>
                    <a:pt x="1021" y="185"/>
                  </a:lnTo>
                  <a:lnTo>
                    <a:pt x="955" y="205"/>
                  </a:lnTo>
                  <a:lnTo>
                    <a:pt x="888" y="226"/>
                  </a:lnTo>
                  <a:lnTo>
                    <a:pt x="820" y="247"/>
                  </a:lnTo>
                  <a:lnTo>
                    <a:pt x="750" y="271"/>
                  </a:lnTo>
                  <a:lnTo>
                    <a:pt x="680" y="296"/>
                  </a:lnTo>
                  <a:lnTo>
                    <a:pt x="607" y="321"/>
                  </a:lnTo>
                  <a:lnTo>
                    <a:pt x="534" y="349"/>
                  </a:lnTo>
                  <a:lnTo>
                    <a:pt x="461" y="378"/>
                  </a:lnTo>
                  <a:lnTo>
                    <a:pt x="386" y="408"/>
                  </a:lnTo>
                  <a:lnTo>
                    <a:pt x="311" y="439"/>
                  </a:lnTo>
                  <a:close/>
                </a:path>
              </a:pathLst>
            </a:custGeom>
            <a:solidFill>
              <a:schemeClr val="folHlink"/>
            </a:solidFill>
            <a:ln w="9525">
              <a:noFill/>
              <a:round/>
            </a:ln>
          </p:spPr>
          <p:txBody>
            <a:bodyPr/>
            <a:lstStyle/>
            <a:p>
              <a:endParaRPr lang="en-US"/>
            </a:p>
          </p:txBody>
        </p:sp>
        <p:sp>
          <p:nvSpPr>
            <p:cNvPr id="350278" name="Freeform 70"/>
            <p:cNvSpPr/>
            <p:nvPr/>
          </p:nvSpPr>
          <p:spPr bwMode="auto">
            <a:xfrm>
              <a:off x="2165" y="2779"/>
              <a:ext cx="901" cy="378"/>
            </a:xfrm>
            <a:custGeom>
              <a:avLst/>
              <a:gdLst/>
              <a:ahLst/>
              <a:cxnLst>
                <a:cxn ang="0">
                  <a:pos x="214" y="407"/>
                </a:cxn>
                <a:cxn ang="0">
                  <a:pos x="204" y="417"/>
                </a:cxn>
                <a:cxn ang="0">
                  <a:pos x="180" y="447"/>
                </a:cxn>
                <a:cxn ang="0">
                  <a:pos x="146" y="490"/>
                </a:cxn>
                <a:cxn ang="0">
                  <a:pos x="108" y="542"/>
                </a:cxn>
                <a:cxn ang="0">
                  <a:pos x="68" y="599"/>
                </a:cxn>
                <a:cxn ang="0">
                  <a:pos x="34" y="657"/>
                </a:cxn>
                <a:cxn ang="0">
                  <a:pos x="10" y="710"/>
                </a:cxn>
                <a:cxn ang="0">
                  <a:pos x="0" y="755"/>
                </a:cxn>
                <a:cxn ang="0">
                  <a:pos x="840" y="619"/>
                </a:cxn>
                <a:cxn ang="0">
                  <a:pos x="846" y="614"/>
                </a:cxn>
                <a:cxn ang="0">
                  <a:pos x="863" y="601"/>
                </a:cxn>
                <a:cxn ang="0">
                  <a:pos x="890" y="579"/>
                </a:cxn>
                <a:cxn ang="0">
                  <a:pos x="926" y="550"/>
                </a:cxn>
                <a:cxn ang="0">
                  <a:pos x="971" y="515"/>
                </a:cxn>
                <a:cxn ang="0">
                  <a:pos x="1024" y="475"/>
                </a:cxn>
                <a:cxn ang="0">
                  <a:pos x="1083" y="432"/>
                </a:cxn>
                <a:cxn ang="0">
                  <a:pos x="1150" y="386"/>
                </a:cxn>
                <a:cxn ang="0">
                  <a:pos x="1221" y="338"/>
                </a:cxn>
                <a:cxn ang="0">
                  <a:pos x="1296" y="289"/>
                </a:cxn>
                <a:cxn ang="0">
                  <a:pos x="1376" y="241"/>
                </a:cxn>
                <a:cxn ang="0">
                  <a:pos x="1459" y="195"/>
                </a:cxn>
                <a:cxn ang="0">
                  <a:pos x="1544" y="150"/>
                </a:cxn>
                <a:cxn ang="0">
                  <a:pos x="1629" y="110"/>
                </a:cxn>
                <a:cxn ang="0">
                  <a:pos x="1715" y="74"/>
                </a:cxn>
                <a:cxn ang="0">
                  <a:pos x="1802" y="43"/>
                </a:cxn>
                <a:cxn ang="0">
                  <a:pos x="1800" y="0"/>
                </a:cxn>
                <a:cxn ang="0">
                  <a:pos x="1785" y="2"/>
                </a:cxn>
                <a:cxn ang="0">
                  <a:pos x="1756" y="7"/>
                </a:cxn>
                <a:cxn ang="0">
                  <a:pos x="1712" y="14"/>
                </a:cxn>
                <a:cxn ang="0">
                  <a:pos x="1657" y="24"/>
                </a:cxn>
                <a:cxn ang="0">
                  <a:pos x="1588" y="37"/>
                </a:cxn>
                <a:cxn ang="0">
                  <a:pos x="1508" y="54"/>
                </a:cxn>
                <a:cxn ang="0">
                  <a:pos x="1417" y="74"/>
                </a:cxn>
                <a:cxn ang="0">
                  <a:pos x="1316" y="99"/>
                </a:cxn>
                <a:cxn ang="0">
                  <a:pos x="1204" y="127"/>
                </a:cxn>
                <a:cxn ang="0">
                  <a:pos x="1084" y="160"/>
                </a:cxn>
                <a:cxn ang="0">
                  <a:pos x="956" y="198"/>
                </a:cxn>
                <a:cxn ang="0">
                  <a:pos x="819" y="241"/>
                </a:cxn>
                <a:cxn ang="0">
                  <a:pos x="677" y="289"/>
                </a:cxn>
                <a:cxn ang="0">
                  <a:pos x="528" y="344"/>
                </a:cxn>
                <a:cxn ang="0">
                  <a:pos x="372" y="404"/>
                </a:cxn>
              </a:cxnLst>
              <a:rect l="0" t="0" r="r" b="b"/>
              <a:pathLst>
                <a:path w="1802" h="755">
                  <a:moveTo>
                    <a:pt x="293" y="436"/>
                  </a:moveTo>
                  <a:lnTo>
                    <a:pt x="214" y="407"/>
                  </a:lnTo>
                  <a:lnTo>
                    <a:pt x="211" y="409"/>
                  </a:lnTo>
                  <a:lnTo>
                    <a:pt x="204" y="417"/>
                  </a:lnTo>
                  <a:lnTo>
                    <a:pt x="194" y="430"/>
                  </a:lnTo>
                  <a:lnTo>
                    <a:pt x="180" y="447"/>
                  </a:lnTo>
                  <a:lnTo>
                    <a:pt x="164" y="467"/>
                  </a:lnTo>
                  <a:lnTo>
                    <a:pt x="146" y="490"/>
                  </a:lnTo>
                  <a:lnTo>
                    <a:pt x="127" y="515"/>
                  </a:lnTo>
                  <a:lnTo>
                    <a:pt x="108" y="542"/>
                  </a:lnTo>
                  <a:lnTo>
                    <a:pt x="87" y="571"/>
                  </a:lnTo>
                  <a:lnTo>
                    <a:pt x="68" y="599"/>
                  </a:lnTo>
                  <a:lnTo>
                    <a:pt x="50" y="628"/>
                  </a:lnTo>
                  <a:lnTo>
                    <a:pt x="34" y="657"/>
                  </a:lnTo>
                  <a:lnTo>
                    <a:pt x="20" y="685"/>
                  </a:lnTo>
                  <a:lnTo>
                    <a:pt x="10" y="710"/>
                  </a:lnTo>
                  <a:lnTo>
                    <a:pt x="3" y="734"/>
                  </a:lnTo>
                  <a:lnTo>
                    <a:pt x="0" y="755"/>
                  </a:lnTo>
                  <a:lnTo>
                    <a:pt x="1006" y="691"/>
                  </a:lnTo>
                  <a:lnTo>
                    <a:pt x="840" y="619"/>
                  </a:lnTo>
                  <a:lnTo>
                    <a:pt x="841" y="618"/>
                  </a:lnTo>
                  <a:lnTo>
                    <a:pt x="846" y="614"/>
                  </a:lnTo>
                  <a:lnTo>
                    <a:pt x="853" y="609"/>
                  </a:lnTo>
                  <a:lnTo>
                    <a:pt x="863" y="601"/>
                  </a:lnTo>
                  <a:lnTo>
                    <a:pt x="875" y="590"/>
                  </a:lnTo>
                  <a:lnTo>
                    <a:pt x="890" y="579"/>
                  </a:lnTo>
                  <a:lnTo>
                    <a:pt x="907" y="565"/>
                  </a:lnTo>
                  <a:lnTo>
                    <a:pt x="926" y="550"/>
                  </a:lnTo>
                  <a:lnTo>
                    <a:pt x="947" y="533"/>
                  </a:lnTo>
                  <a:lnTo>
                    <a:pt x="971" y="515"/>
                  </a:lnTo>
                  <a:lnTo>
                    <a:pt x="997" y="496"/>
                  </a:lnTo>
                  <a:lnTo>
                    <a:pt x="1024" y="475"/>
                  </a:lnTo>
                  <a:lnTo>
                    <a:pt x="1053" y="454"/>
                  </a:lnTo>
                  <a:lnTo>
                    <a:pt x="1083" y="432"/>
                  </a:lnTo>
                  <a:lnTo>
                    <a:pt x="1115" y="409"/>
                  </a:lnTo>
                  <a:lnTo>
                    <a:pt x="1150" y="386"/>
                  </a:lnTo>
                  <a:lnTo>
                    <a:pt x="1185" y="362"/>
                  </a:lnTo>
                  <a:lnTo>
                    <a:pt x="1221" y="338"/>
                  </a:lnTo>
                  <a:lnTo>
                    <a:pt x="1258" y="314"/>
                  </a:lnTo>
                  <a:lnTo>
                    <a:pt x="1296" y="289"/>
                  </a:lnTo>
                  <a:lnTo>
                    <a:pt x="1337" y="265"/>
                  </a:lnTo>
                  <a:lnTo>
                    <a:pt x="1376" y="241"/>
                  </a:lnTo>
                  <a:lnTo>
                    <a:pt x="1417" y="218"/>
                  </a:lnTo>
                  <a:lnTo>
                    <a:pt x="1459" y="195"/>
                  </a:lnTo>
                  <a:lnTo>
                    <a:pt x="1501" y="172"/>
                  </a:lnTo>
                  <a:lnTo>
                    <a:pt x="1544" y="150"/>
                  </a:lnTo>
                  <a:lnTo>
                    <a:pt x="1586" y="129"/>
                  </a:lnTo>
                  <a:lnTo>
                    <a:pt x="1629" y="110"/>
                  </a:lnTo>
                  <a:lnTo>
                    <a:pt x="1673" y="91"/>
                  </a:lnTo>
                  <a:lnTo>
                    <a:pt x="1715" y="74"/>
                  </a:lnTo>
                  <a:lnTo>
                    <a:pt x="1759" y="58"/>
                  </a:lnTo>
                  <a:lnTo>
                    <a:pt x="1802" y="43"/>
                  </a:lnTo>
                  <a:lnTo>
                    <a:pt x="1802" y="0"/>
                  </a:lnTo>
                  <a:lnTo>
                    <a:pt x="1800" y="0"/>
                  </a:lnTo>
                  <a:lnTo>
                    <a:pt x="1794" y="1"/>
                  </a:lnTo>
                  <a:lnTo>
                    <a:pt x="1785" y="2"/>
                  </a:lnTo>
                  <a:lnTo>
                    <a:pt x="1772" y="5"/>
                  </a:lnTo>
                  <a:lnTo>
                    <a:pt x="1756" y="7"/>
                  </a:lnTo>
                  <a:lnTo>
                    <a:pt x="1736" y="10"/>
                  </a:lnTo>
                  <a:lnTo>
                    <a:pt x="1712" y="14"/>
                  </a:lnTo>
                  <a:lnTo>
                    <a:pt x="1687" y="19"/>
                  </a:lnTo>
                  <a:lnTo>
                    <a:pt x="1657" y="24"/>
                  </a:lnTo>
                  <a:lnTo>
                    <a:pt x="1623" y="30"/>
                  </a:lnTo>
                  <a:lnTo>
                    <a:pt x="1588" y="37"/>
                  </a:lnTo>
                  <a:lnTo>
                    <a:pt x="1550" y="45"/>
                  </a:lnTo>
                  <a:lnTo>
                    <a:pt x="1508" y="54"/>
                  </a:lnTo>
                  <a:lnTo>
                    <a:pt x="1464" y="63"/>
                  </a:lnTo>
                  <a:lnTo>
                    <a:pt x="1417" y="74"/>
                  </a:lnTo>
                  <a:lnTo>
                    <a:pt x="1368" y="87"/>
                  </a:lnTo>
                  <a:lnTo>
                    <a:pt x="1316" y="99"/>
                  </a:lnTo>
                  <a:lnTo>
                    <a:pt x="1262" y="113"/>
                  </a:lnTo>
                  <a:lnTo>
                    <a:pt x="1204" y="127"/>
                  </a:lnTo>
                  <a:lnTo>
                    <a:pt x="1145" y="143"/>
                  </a:lnTo>
                  <a:lnTo>
                    <a:pt x="1084" y="160"/>
                  </a:lnTo>
                  <a:lnTo>
                    <a:pt x="1021" y="179"/>
                  </a:lnTo>
                  <a:lnTo>
                    <a:pt x="956" y="198"/>
                  </a:lnTo>
                  <a:lnTo>
                    <a:pt x="888" y="219"/>
                  </a:lnTo>
                  <a:lnTo>
                    <a:pt x="819" y="241"/>
                  </a:lnTo>
                  <a:lnTo>
                    <a:pt x="749" y="265"/>
                  </a:lnTo>
                  <a:lnTo>
                    <a:pt x="677" y="289"/>
                  </a:lnTo>
                  <a:lnTo>
                    <a:pt x="603" y="316"/>
                  </a:lnTo>
                  <a:lnTo>
                    <a:pt x="528" y="344"/>
                  </a:lnTo>
                  <a:lnTo>
                    <a:pt x="451" y="372"/>
                  </a:lnTo>
                  <a:lnTo>
                    <a:pt x="372" y="404"/>
                  </a:lnTo>
                  <a:lnTo>
                    <a:pt x="293" y="436"/>
                  </a:lnTo>
                  <a:close/>
                </a:path>
              </a:pathLst>
            </a:custGeom>
            <a:solidFill>
              <a:srgbClr val="00CCFF"/>
            </a:solidFill>
            <a:ln w="9525">
              <a:noFill/>
              <a:round/>
            </a:ln>
          </p:spPr>
          <p:txBody>
            <a:bodyPr/>
            <a:lstStyle/>
            <a:p>
              <a:endParaRPr lang="en-US"/>
            </a:p>
          </p:txBody>
        </p:sp>
        <p:sp>
          <p:nvSpPr>
            <p:cNvPr id="350279" name="Freeform 71"/>
            <p:cNvSpPr/>
            <p:nvPr/>
          </p:nvSpPr>
          <p:spPr bwMode="auto">
            <a:xfrm>
              <a:off x="3293" y="2770"/>
              <a:ext cx="919" cy="498"/>
            </a:xfrm>
            <a:custGeom>
              <a:avLst/>
              <a:gdLst/>
              <a:ahLst/>
              <a:cxnLst>
                <a:cxn ang="0">
                  <a:pos x="1616" y="403"/>
                </a:cxn>
                <a:cxn ang="0">
                  <a:pos x="1624" y="412"/>
                </a:cxn>
                <a:cxn ang="0">
                  <a:pos x="1647" y="438"/>
                </a:cxn>
                <a:cxn ang="0">
                  <a:pos x="1680" y="478"/>
                </a:cxn>
                <a:cxn ang="0">
                  <a:pos x="1718" y="528"/>
                </a:cxn>
                <a:cxn ang="0">
                  <a:pos x="1757" y="586"/>
                </a:cxn>
                <a:cxn ang="0">
                  <a:pos x="1793" y="650"/>
                </a:cxn>
                <a:cxn ang="0">
                  <a:pos x="1822" y="715"/>
                </a:cxn>
                <a:cxn ang="0">
                  <a:pos x="1838" y="781"/>
                </a:cxn>
                <a:cxn ang="0">
                  <a:pos x="1829" y="996"/>
                </a:cxn>
                <a:cxn ang="0">
                  <a:pos x="1820" y="994"/>
                </a:cxn>
                <a:cxn ang="0">
                  <a:pos x="1793" y="992"/>
                </a:cxn>
                <a:cxn ang="0">
                  <a:pos x="1752" y="987"/>
                </a:cxn>
                <a:cxn ang="0">
                  <a:pos x="1697" y="982"/>
                </a:cxn>
                <a:cxn ang="0">
                  <a:pos x="1633" y="975"/>
                </a:cxn>
                <a:cxn ang="0">
                  <a:pos x="1558" y="968"/>
                </a:cxn>
                <a:cxn ang="0">
                  <a:pos x="1477" y="960"/>
                </a:cxn>
                <a:cxn ang="0">
                  <a:pos x="1392" y="952"/>
                </a:cxn>
                <a:cxn ang="0">
                  <a:pos x="1304" y="945"/>
                </a:cxn>
                <a:cxn ang="0">
                  <a:pos x="1215" y="937"/>
                </a:cxn>
                <a:cxn ang="0">
                  <a:pos x="1127" y="930"/>
                </a:cxn>
                <a:cxn ang="0">
                  <a:pos x="1043" y="924"/>
                </a:cxn>
                <a:cxn ang="0">
                  <a:pos x="965" y="921"/>
                </a:cxn>
                <a:cxn ang="0">
                  <a:pos x="894" y="917"/>
                </a:cxn>
                <a:cxn ang="0">
                  <a:pos x="831" y="916"/>
                </a:cxn>
                <a:cxn ang="0">
                  <a:pos x="782" y="917"/>
                </a:cxn>
                <a:cxn ang="0">
                  <a:pos x="813" y="691"/>
                </a:cxn>
                <a:cxn ang="0">
                  <a:pos x="808" y="687"/>
                </a:cxn>
                <a:cxn ang="0">
                  <a:pos x="796" y="673"/>
                </a:cxn>
                <a:cxn ang="0">
                  <a:pos x="775" y="652"/>
                </a:cxn>
                <a:cxn ang="0">
                  <a:pos x="747" y="624"/>
                </a:cxn>
                <a:cxn ang="0">
                  <a:pos x="712" y="590"/>
                </a:cxn>
                <a:cxn ang="0">
                  <a:pos x="670" y="551"/>
                </a:cxn>
                <a:cxn ang="0">
                  <a:pos x="622" y="508"/>
                </a:cxn>
                <a:cxn ang="0">
                  <a:pos x="569" y="462"/>
                </a:cxn>
                <a:cxn ang="0">
                  <a:pos x="510" y="413"/>
                </a:cxn>
                <a:cxn ang="0">
                  <a:pos x="448" y="364"/>
                </a:cxn>
                <a:cxn ang="0">
                  <a:pos x="380" y="314"/>
                </a:cxn>
                <a:cxn ang="0">
                  <a:pos x="310" y="265"/>
                </a:cxn>
                <a:cxn ang="0">
                  <a:pos x="236" y="216"/>
                </a:cxn>
                <a:cxn ang="0">
                  <a:pos x="159" y="170"/>
                </a:cxn>
                <a:cxn ang="0">
                  <a:pos x="80" y="129"/>
                </a:cxn>
                <a:cxn ang="0">
                  <a:pos x="0" y="91"/>
                </a:cxn>
                <a:cxn ang="0">
                  <a:pos x="2" y="0"/>
                </a:cxn>
                <a:cxn ang="0">
                  <a:pos x="18" y="2"/>
                </a:cxn>
                <a:cxn ang="0">
                  <a:pos x="50" y="8"/>
                </a:cxn>
                <a:cxn ang="0">
                  <a:pos x="96" y="15"/>
                </a:cxn>
                <a:cxn ang="0">
                  <a:pos x="157" y="26"/>
                </a:cxn>
                <a:cxn ang="0">
                  <a:pos x="230" y="40"/>
                </a:cxn>
                <a:cxn ang="0">
                  <a:pos x="315" y="57"/>
                </a:cxn>
                <a:cxn ang="0">
                  <a:pos x="411" y="78"/>
                </a:cxn>
                <a:cxn ang="0">
                  <a:pos x="516" y="103"/>
                </a:cxn>
                <a:cxn ang="0">
                  <a:pos x="631" y="132"/>
                </a:cxn>
                <a:cxn ang="0">
                  <a:pos x="753" y="167"/>
                </a:cxn>
                <a:cxn ang="0">
                  <a:pos x="882" y="205"/>
                </a:cxn>
                <a:cxn ang="0">
                  <a:pos x="1018" y="247"/>
                </a:cxn>
                <a:cxn ang="0">
                  <a:pos x="1158" y="296"/>
                </a:cxn>
                <a:cxn ang="0">
                  <a:pos x="1302" y="349"/>
                </a:cxn>
                <a:cxn ang="0">
                  <a:pos x="1451" y="408"/>
                </a:cxn>
              </a:cxnLst>
              <a:rect l="0" t="0" r="r" b="b"/>
              <a:pathLst>
                <a:path w="1838" h="996">
                  <a:moveTo>
                    <a:pt x="1526" y="439"/>
                  </a:moveTo>
                  <a:lnTo>
                    <a:pt x="1616" y="403"/>
                  </a:lnTo>
                  <a:lnTo>
                    <a:pt x="1618" y="405"/>
                  </a:lnTo>
                  <a:lnTo>
                    <a:pt x="1624" y="412"/>
                  </a:lnTo>
                  <a:lnTo>
                    <a:pt x="1634" y="424"/>
                  </a:lnTo>
                  <a:lnTo>
                    <a:pt x="1647" y="438"/>
                  </a:lnTo>
                  <a:lnTo>
                    <a:pt x="1663" y="456"/>
                  </a:lnTo>
                  <a:lnTo>
                    <a:pt x="1680" y="478"/>
                  </a:lnTo>
                  <a:lnTo>
                    <a:pt x="1699" y="502"/>
                  </a:lnTo>
                  <a:lnTo>
                    <a:pt x="1718" y="528"/>
                  </a:lnTo>
                  <a:lnTo>
                    <a:pt x="1738" y="556"/>
                  </a:lnTo>
                  <a:lnTo>
                    <a:pt x="1757" y="586"/>
                  </a:lnTo>
                  <a:lnTo>
                    <a:pt x="1776" y="617"/>
                  </a:lnTo>
                  <a:lnTo>
                    <a:pt x="1793" y="650"/>
                  </a:lnTo>
                  <a:lnTo>
                    <a:pt x="1809" y="683"/>
                  </a:lnTo>
                  <a:lnTo>
                    <a:pt x="1822" y="715"/>
                  </a:lnTo>
                  <a:lnTo>
                    <a:pt x="1832" y="749"/>
                  </a:lnTo>
                  <a:lnTo>
                    <a:pt x="1838" y="781"/>
                  </a:lnTo>
                  <a:lnTo>
                    <a:pt x="1829" y="782"/>
                  </a:lnTo>
                  <a:lnTo>
                    <a:pt x="1829" y="996"/>
                  </a:lnTo>
                  <a:lnTo>
                    <a:pt x="1826" y="996"/>
                  </a:lnTo>
                  <a:lnTo>
                    <a:pt x="1820" y="994"/>
                  </a:lnTo>
                  <a:lnTo>
                    <a:pt x="1808" y="993"/>
                  </a:lnTo>
                  <a:lnTo>
                    <a:pt x="1793" y="992"/>
                  </a:lnTo>
                  <a:lnTo>
                    <a:pt x="1775" y="990"/>
                  </a:lnTo>
                  <a:lnTo>
                    <a:pt x="1752" y="987"/>
                  </a:lnTo>
                  <a:lnTo>
                    <a:pt x="1726" y="985"/>
                  </a:lnTo>
                  <a:lnTo>
                    <a:pt x="1697" y="982"/>
                  </a:lnTo>
                  <a:lnTo>
                    <a:pt x="1666" y="978"/>
                  </a:lnTo>
                  <a:lnTo>
                    <a:pt x="1633" y="975"/>
                  </a:lnTo>
                  <a:lnTo>
                    <a:pt x="1596" y="971"/>
                  </a:lnTo>
                  <a:lnTo>
                    <a:pt x="1558" y="968"/>
                  </a:lnTo>
                  <a:lnTo>
                    <a:pt x="1519" y="964"/>
                  </a:lnTo>
                  <a:lnTo>
                    <a:pt x="1477" y="960"/>
                  </a:lnTo>
                  <a:lnTo>
                    <a:pt x="1435" y="956"/>
                  </a:lnTo>
                  <a:lnTo>
                    <a:pt x="1392" y="952"/>
                  </a:lnTo>
                  <a:lnTo>
                    <a:pt x="1348" y="948"/>
                  </a:lnTo>
                  <a:lnTo>
                    <a:pt x="1304" y="945"/>
                  </a:lnTo>
                  <a:lnTo>
                    <a:pt x="1260" y="940"/>
                  </a:lnTo>
                  <a:lnTo>
                    <a:pt x="1215" y="937"/>
                  </a:lnTo>
                  <a:lnTo>
                    <a:pt x="1171" y="933"/>
                  </a:lnTo>
                  <a:lnTo>
                    <a:pt x="1127" y="930"/>
                  </a:lnTo>
                  <a:lnTo>
                    <a:pt x="1085" y="928"/>
                  </a:lnTo>
                  <a:lnTo>
                    <a:pt x="1043" y="924"/>
                  </a:lnTo>
                  <a:lnTo>
                    <a:pt x="1003" y="922"/>
                  </a:lnTo>
                  <a:lnTo>
                    <a:pt x="965" y="921"/>
                  </a:lnTo>
                  <a:lnTo>
                    <a:pt x="928" y="918"/>
                  </a:lnTo>
                  <a:lnTo>
                    <a:pt x="894" y="917"/>
                  </a:lnTo>
                  <a:lnTo>
                    <a:pt x="861" y="916"/>
                  </a:lnTo>
                  <a:lnTo>
                    <a:pt x="831" y="916"/>
                  </a:lnTo>
                  <a:lnTo>
                    <a:pt x="805" y="916"/>
                  </a:lnTo>
                  <a:lnTo>
                    <a:pt x="782" y="917"/>
                  </a:lnTo>
                  <a:lnTo>
                    <a:pt x="782" y="710"/>
                  </a:lnTo>
                  <a:lnTo>
                    <a:pt x="813" y="691"/>
                  </a:lnTo>
                  <a:lnTo>
                    <a:pt x="812" y="690"/>
                  </a:lnTo>
                  <a:lnTo>
                    <a:pt x="808" y="687"/>
                  </a:lnTo>
                  <a:lnTo>
                    <a:pt x="804" y="681"/>
                  </a:lnTo>
                  <a:lnTo>
                    <a:pt x="796" y="673"/>
                  </a:lnTo>
                  <a:lnTo>
                    <a:pt x="786" y="664"/>
                  </a:lnTo>
                  <a:lnTo>
                    <a:pt x="775" y="652"/>
                  </a:lnTo>
                  <a:lnTo>
                    <a:pt x="762" y="639"/>
                  </a:lnTo>
                  <a:lnTo>
                    <a:pt x="747" y="624"/>
                  </a:lnTo>
                  <a:lnTo>
                    <a:pt x="730" y="608"/>
                  </a:lnTo>
                  <a:lnTo>
                    <a:pt x="712" y="590"/>
                  </a:lnTo>
                  <a:lnTo>
                    <a:pt x="692" y="571"/>
                  </a:lnTo>
                  <a:lnTo>
                    <a:pt x="670" y="551"/>
                  </a:lnTo>
                  <a:lnTo>
                    <a:pt x="647" y="530"/>
                  </a:lnTo>
                  <a:lnTo>
                    <a:pt x="622" y="508"/>
                  </a:lnTo>
                  <a:lnTo>
                    <a:pt x="596" y="485"/>
                  </a:lnTo>
                  <a:lnTo>
                    <a:pt x="569" y="462"/>
                  </a:lnTo>
                  <a:lnTo>
                    <a:pt x="540" y="438"/>
                  </a:lnTo>
                  <a:lnTo>
                    <a:pt x="510" y="413"/>
                  </a:lnTo>
                  <a:lnTo>
                    <a:pt x="479" y="389"/>
                  </a:lnTo>
                  <a:lnTo>
                    <a:pt x="448" y="364"/>
                  </a:lnTo>
                  <a:lnTo>
                    <a:pt x="414" y="339"/>
                  </a:lnTo>
                  <a:lnTo>
                    <a:pt x="380" y="314"/>
                  </a:lnTo>
                  <a:lnTo>
                    <a:pt x="345" y="289"/>
                  </a:lnTo>
                  <a:lnTo>
                    <a:pt x="310" y="265"/>
                  </a:lnTo>
                  <a:lnTo>
                    <a:pt x="273" y="241"/>
                  </a:lnTo>
                  <a:lnTo>
                    <a:pt x="236" y="216"/>
                  </a:lnTo>
                  <a:lnTo>
                    <a:pt x="198" y="193"/>
                  </a:lnTo>
                  <a:lnTo>
                    <a:pt x="159" y="170"/>
                  </a:lnTo>
                  <a:lnTo>
                    <a:pt x="119" y="149"/>
                  </a:lnTo>
                  <a:lnTo>
                    <a:pt x="80" y="129"/>
                  </a:lnTo>
                  <a:lnTo>
                    <a:pt x="40" y="109"/>
                  </a:lnTo>
                  <a:lnTo>
                    <a:pt x="0" y="91"/>
                  </a:lnTo>
                  <a:lnTo>
                    <a:pt x="0" y="0"/>
                  </a:lnTo>
                  <a:lnTo>
                    <a:pt x="2" y="0"/>
                  </a:lnTo>
                  <a:lnTo>
                    <a:pt x="8" y="1"/>
                  </a:lnTo>
                  <a:lnTo>
                    <a:pt x="18" y="2"/>
                  </a:lnTo>
                  <a:lnTo>
                    <a:pt x="32" y="4"/>
                  </a:lnTo>
                  <a:lnTo>
                    <a:pt x="50" y="8"/>
                  </a:lnTo>
                  <a:lnTo>
                    <a:pt x="72" y="11"/>
                  </a:lnTo>
                  <a:lnTo>
                    <a:pt x="96" y="15"/>
                  </a:lnTo>
                  <a:lnTo>
                    <a:pt x="125" y="20"/>
                  </a:lnTo>
                  <a:lnTo>
                    <a:pt x="157" y="26"/>
                  </a:lnTo>
                  <a:lnTo>
                    <a:pt x="192" y="32"/>
                  </a:lnTo>
                  <a:lnTo>
                    <a:pt x="230" y="40"/>
                  </a:lnTo>
                  <a:lnTo>
                    <a:pt x="272" y="48"/>
                  </a:lnTo>
                  <a:lnTo>
                    <a:pt x="315" y="57"/>
                  </a:lnTo>
                  <a:lnTo>
                    <a:pt x="361" y="68"/>
                  </a:lnTo>
                  <a:lnTo>
                    <a:pt x="411" y="78"/>
                  </a:lnTo>
                  <a:lnTo>
                    <a:pt x="463" y="91"/>
                  </a:lnTo>
                  <a:lnTo>
                    <a:pt x="516" y="103"/>
                  </a:lnTo>
                  <a:lnTo>
                    <a:pt x="572" y="117"/>
                  </a:lnTo>
                  <a:lnTo>
                    <a:pt x="631" y="132"/>
                  </a:lnTo>
                  <a:lnTo>
                    <a:pt x="691" y="148"/>
                  </a:lnTo>
                  <a:lnTo>
                    <a:pt x="753" y="167"/>
                  </a:lnTo>
                  <a:lnTo>
                    <a:pt x="816" y="185"/>
                  </a:lnTo>
                  <a:lnTo>
                    <a:pt x="882" y="205"/>
                  </a:lnTo>
                  <a:lnTo>
                    <a:pt x="949" y="226"/>
                  </a:lnTo>
                  <a:lnTo>
                    <a:pt x="1018" y="247"/>
                  </a:lnTo>
                  <a:lnTo>
                    <a:pt x="1087" y="271"/>
                  </a:lnTo>
                  <a:lnTo>
                    <a:pt x="1158" y="296"/>
                  </a:lnTo>
                  <a:lnTo>
                    <a:pt x="1230" y="321"/>
                  </a:lnTo>
                  <a:lnTo>
                    <a:pt x="1302" y="349"/>
                  </a:lnTo>
                  <a:lnTo>
                    <a:pt x="1376" y="378"/>
                  </a:lnTo>
                  <a:lnTo>
                    <a:pt x="1451" y="408"/>
                  </a:lnTo>
                  <a:lnTo>
                    <a:pt x="1526" y="439"/>
                  </a:lnTo>
                  <a:close/>
                </a:path>
              </a:pathLst>
            </a:custGeom>
            <a:solidFill>
              <a:schemeClr val="folHlink"/>
            </a:solidFill>
            <a:ln w="9525">
              <a:noFill/>
              <a:round/>
            </a:ln>
          </p:spPr>
          <p:txBody>
            <a:bodyPr/>
            <a:lstStyle/>
            <a:p>
              <a:endParaRPr lang="en-US"/>
            </a:p>
          </p:txBody>
        </p:sp>
        <p:sp>
          <p:nvSpPr>
            <p:cNvPr id="350280" name="Freeform 72"/>
            <p:cNvSpPr/>
            <p:nvPr/>
          </p:nvSpPr>
          <p:spPr bwMode="auto">
            <a:xfrm>
              <a:off x="3302" y="2779"/>
              <a:ext cx="901" cy="378"/>
            </a:xfrm>
            <a:custGeom>
              <a:avLst/>
              <a:gdLst/>
              <a:ahLst/>
              <a:cxnLst>
                <a:cxn ang="0">
                  <a:pos x="1588" y="407"/>
                </a:cxn>
                <a:cxn ang="0">
                  <a:pos x="1598" y="417"/>
                </a:cxn>
                <a:cxn ang="0">
                  <a:pos x="1622" y="447"/>
                </a:cxn>
                <a:cxn ang="0">
                  <a:pos x="1656" y="490"/>
                </a:cxn>
                <a:cxn ang="0">
                  <a:pos x="1696" y="542"/>
                </a:cxn>
                <a:cxn ang="0">
                  <a:pos x="1734" y="599"/>
                </a:cxn>
                <a:cxn ang="0">
                  <a:pos x="1768" y="657"/>
                </a:cxn>
                <a:cxn ang="0">
                  <a:pos x="1792" y="710"/>
                </a:cxn>
                <a:cxn ang="0">
                  <a:pos x="1802" y="755"/>
                </a:cxn>
                <a:cxn ang="0">
                  <a:pos x="962" y="619"/>
                </a:cxn>
                <a:cxn ang="0">
                  <a:pos x="956" y="614"/>
                </a:cxn>
                <a:cxn ang="0">
                  <a:pos x="939" y="601"/>
                </a:cxn>
                <a:cxn ang="0">
                  <a:pos x="912" y="579"/>
                </a:cxn>
                <a:cxn ang="0">
                  <a:pos x="876" y="550"/>
                </a:cxn>
                <a:cxn ang="0">
                  <a:pos x="831" y="515"/>
                </a:cxn>
                <a:cxn ang="0">
                  <a:pos x="778" y="475"/>
                </a:cxn>
                <a:cxn ang="0">
                  <a:pos x="719" y="432"/>
                </a:cxn>
                <a:cxn ang="0">
                  <a:pos x="652" y="386"/>
                </a:cxn>
                <a:cxn ang="0">
                  <a:pos x="581" y="338"/>
                </a:cxn>
                <a:cxn ang="0">
                  <a:pos x="506" y="289"/>
                </a:cxn>
                <a:cxn ang="0">
                  <a:pos x="426" y="241"/>
                </a:cxn>
                <a:cxn ang="0">
                  <a:pos x="343" y="195"/>
                </a:cxn>
                <a:cxn ang="0">
                  <a:pos x="258" y="150"/>
                </a:cxn>
                <a:cxn ang="0">
                  <a:pos x="173" y="110"/>
                </a:cxn>
                <a:cxn ang="0">
                  <a:pos x="87" y="74"/>
                </a:cxn>
                <a:cxn ang="0">
                  <a:pos x="0" y="43"/>
                </a:cxn>
                <a:cxn ang="0">
                  <a:pos x="2" y="0"/>
                </a:cxn>
                <a:cxn ang="0">
                  <a:pos x="17" y="2"/>
                </a:cxn>
                <a:cxn ang="0">
                  <a:pos x="46" y="7"/>
                </a:cxn>
                <a:cxn ang="0">
                  <a:pos x="90" y="14"/>
                </a:cxn>
                <a:cxn ang="0">
                  <a:pos x="145" y="24"/>
                </a:cxn>
                <a:cxn ang="0">
                  <a:pos x="214" y="37"/>
                </a:cxn>
                <a:cxn ang="0">
                  <a:pos x="294" y="54"/>
                </a:cxn>
                <a:cxn ang="0">
                  <a:pos x="385" y="74"/>
                </a:cxn>
                <a:cxn ang="0">
                  <a:pos x="486" y="99"/>
                </a:cxn>
                <a:cxn ang="0">
                  <a:pos x="597" y="127"/>
                </a:cxn>
                <a:cxn ang="0">
                  <a:pos x="718" y="160"/>
                </a:cxn>
                <a:cxn ang="0">
                  <a:pos x="846" y="198"/>
                </a:cxn>
                <a:cxn ang="0">
                  <a:pos x="981" y="241"/>
                </a:cxn>
                <a:cxn ang="0">
                  <a:pos x="1124" y="289"/>
                </a:cxn>
                <a:cxn ang="0">
                  <a:pos x="1274" y="344"/>
                </a:cxn>
                <a:cxn ang="0">
                  <a:pos x="1428" y="404"/>
                </a:cxn>
              </a:cxnLst>
              <a:rect l="0" t="0" r="r" b="b"/>
              <a:pathLst>
                <a:path w="1802" h="755">
                  <a:moveTo>
                    <a:pt x="1508" y="436"/>
                  </a:moveTo>
                  <a:lnTo>
                    <a:pt x="1588" y="407"/>
                  </a:lnTo>
                  <a:lnTo>
                    <a:pt x="1591" y="409"/>
                  </a:lnTo>
                  <a:lnTo>
                    <a:pt x="1598" y="417"/>
                  </a:lnTo>
                  <a:lnTo>
                    <a:pt x="1608" y="430"/>
                  </a:lnTo>
                  <a:lnTo>
                    <a:pt x="1622" y="447"/>
                  </a:lnTo>
                  <a:lnTo>
                    <a:pt x="1638" y="467"/>
                  </a:lnTo>
                  <a:lnTo>
                    <a:pt x="1656" y="490"/>
                  </a:lnTo>
                  <a:lnTo>
                    <a:pt x="1675" y="515"/>
                  </a:lnTo>
                  <a:lnTo>
                    <a:pt x="1696" y="542"/>
                  </a:lnTo>
                  <a:lnTo>
                    <a:pt x="1715" y="571"/>
                  </a:lnTo>
                  <a:lnTo>
                    <a:pt x="1734" y="599"/>
                  </a:lnTo>
                  <a:lnTo>
                    <a:pt x="1752" y="628"/>
                  </a:lnTo>
                  <a:lnTo>
                    <a:pt x="1768" y="657"/>
                  </a:lnTo>
                  <a:lnTo>
                    <a:pt x="1782" y="685"/>
                  </a:lnTo>
                  <a:lnTo>
                    <a:pt x="1792" y="710"/>
                  </a:lnTo>
                  <a:lnTo>
                    <a:pt x="1799" y="734"/>
                  </a:lnTo>
                  <a:lnTo>
                    <a:pt x="1802" y="755"/>
                  </a:lnTo>
                  <a:lnTo>
                    <a:pt x="795" y="691"/>
                  </a:lnTo>
                  <a:lnTo>
                    <a:pt x="962" y="619"/>
                  </a:lnTo>
                  <a:lnTo>
                    <a:pt x="961" y="618"/>
                  </a:lnTo>
                  <a:lnTo>
                    <a:pt x="956" y="614"/>
                  </a:lnTo>
                  <a:lnTo>
                    <a:pt x="949" y="609"/>
                  </a:lnTo>
                  <a:lnTo>
                    <a:pt x="939" y="601"/>
                  </a:lnTo>
                  <a:lnTo>
                    <a:pt x="927" y="590"/>
                  </a:lnTo>
                  <a:lnTo>
                    <a:pt x="912" y="579"/>
                  </a:lnTo>
                  <a:lnTo>
                    <a:pt x="895" y="565"/>
                  </a:lnTo>
                  <a:lnTo>
                    <a:pt x="876" y="550"/>
                  </a:lnTo>
                  <a:lnTo>
                    <a:pt x="855" y="533"/>
                  </a:lnTo>
                  <a:lnTo>
                    <a:pt x="831" y="515"/>
                  </a:lnTo>
                  <a:lnTo>
                    <a:pt x="805" y="496"/>
                  </a:lnTo>
                  <a:lnTo>
                    <a:pt x="778" y="475"/>
                  </a:lnTo>
                  <a:lnTo>
                    <a:pt x="749" y="454"/>
                  </a:lnTo>
                  <a:lnTo>
                    <a:pt x="719" y="432"/>
                  </a:lnTo>
                  <a:lnTo>
                    <a:pt x="687" y="409"/>
                  </a:lnTo>
                  <a:lnTo>
                    <a:pt x="652" y="386"/>
                  </a:lnTo>
                  <a:lnTo>
                    <a:pt x="617" y="362"/>
                  </a:lnTo>
                  <a:lnTo>
                    <a:pt x="581" y="338"/>
                  </a:lnTo>
                  <a:lnTo>
                    <a:pt x="544" y="314"/>
                  </a:lnTo>
                  <a:lnTo>
                    <a:pt x="506" y="289"/>
                  </a:lnTo>
                  <a:lnTo>
                    <a:pt x="465" y="265"/>
                  </a:lnTo>
                  <a:lnTo>
                    <a:pt x="426" y="241"/>
                  </a:lnTo>
                  <a:lnTo>
                    <a:pt x="385" y="218"/>
                  </a:lnTo>
                  <a:lnTo>
                    <a:pt x="343" y="195"/>
                  </a:lnTo>
                  <a:lnTo>
                    <a:pt x="301" y="172"/>
                  </a:lnTo>
                  <a:lnTo>
                    <a:pt x="258" y="150"/>
                  </a:lnTo>
                  <a:lnTo>
                    <a:pt x="216" y="129"/>
                  </a:lnTo>
                  <a:lnTo>
                    <a:pt x="173" y="110"/>
                  </a:lnTo>
                  <a:lnTo>
                    <a:pt x="129" y="91"/>
                  </a:lnTo>
                  <a:lnTo>
                    <a:pt x="87" y="74"/>
                  </a:lnTo>
                  <a:lnTo>
                    <a:pt x="43" y="58"/>
                  </a:lnTo>
                  <a:lnTo>
                    <a:pt x="0" y="43"/>
                  </a:lnTo>
                  <a:lnTo>
                    <a:pt x="0" y="0"/>
                  </a:lnTo>
                  <a:lnTo>
                    <a:pt x="2" y="0"/>
                  </a:lnTo>
                  <a:lnTo>
                    <a:pt x="8" y="1"/>
                  </a:lnTo>
                  <a:lnTo>
                    <a:pt x="17" y="2"/>
                  </a:lnTo>
                  <a:lnTo>
                    <a:pt x="30" y="5"/>
                  </a:lnTo>
                  <a:lnTo>
                    <a:pt x="46" y="7"/>
                  </a:lnTo>
                  <a:lnTo>
                    <a:pt x="66" y="10"/>
                  </a:lnTo>
                  <a:lnTo>
                    <a:pt x="90" y="14"/>
                  </a:lnTo>
                  <a:lnTo>
                    <a:pt x="115" y="19"/>
                  </a:lnTo>
                  <a:lnTo>
                    <a:pt x="145" y="24"/>
                  </a:lnTo>
                  <a:lnTo>
                    <a:pt x="179" y="30"/>
                  </a:lnTo>
                  <a:lnTo>
                    <a:pt x="214" y="37"/>
                  </a:lnTo>
                  <a:lnTo>
                    <a:pt x="252" y="45"/>
                  </a:lnTo>
                  <a:lnTo>
                    <a:pt x="294" y="54"/>
                  </a:lnTo>
                  <a:lnTo>
                    <a:pt x="338" y="63"/>
                  </a:lnTo>
                  <a:lnTo>
                    <a:pt x="385" y="74"/>
                  </a:lnTo>
                  <a:lnTo>
                    <a:pt x="434" y="87"/>
                  </a:lnTo>
                  <a:lnTo>
                    <a:pt x="486" y="99"/>
                  </a:lnTo>
                  <a:lnTo>
                    <a:pt x="540" y="113"/>
                  </a:lnTo>
                  <a:lnTo>
                    <a:pt x="597" y="127"/>
                  </a:lnTo>
                  <a:lnTo>
                    <a:pt x="657" y="143"/>
                  </a:lnTo>
                  <a:lnTo>
                    <a:pt x="718" y="160"/>
                  </a:lnTo>
                  <a:lnTo>
                    <a:pt x="780" y="179"/>
                  </a:lnTo>
                  <a:lnTo>
                    <a:pt x="846" y="198"/>
                  </a:lnTo>
                  <a:lnTo>
                    <a:pt x="912" y="219"/>
                  </a:lnTo>
                  <a:lnTo>
                    <a:pt x="981" y="241"/>
                  </a:lnTo>
                  <a:lnTo>
                    <a:pt x="1052" y="265"/>
                  </a:lnTo>
                  <a:lnTo>
                    <a:pt x="1124" y="289"/>
                  </a:lnTo>
                  <a:lnTo>
                    <a:pt x="1198" y="316"/>
                  </a:lnTo>
                  <a:lnTo>
                    <a:pt x="1274" y="344"/>
                  </a:lnTo>
                  <a:lnTo>
                    <a:pt x="1350" y="372"/>
                  </a:lnTo>
                  <a:lnTo>
                    <a:pt x="1428" y="404"/>
                  </a:lnTo>
                  <a:lnTo>
                    <a:pt x="1508" y="436"/>
                  </a:lnTo>
                  <a:close/>
                </a:path>
              </a:pathLst>
            </a:custGeom>
            <a:solidFill>
              <a:srgbClr val="00CCFF"/>
            </a:solidFill>
            <a:ln w="9525">
              <a:noFill/>
              <a:round/>
            </a:ln>
          </p:spPr>
          <p:txBody>
            <a:bodyPr/>
            <a:lstStyle/>
            <a:p>
              <a:endParaRPr lang="en-US"/>
            </a:p>
          </p:txBody>
        </p:sp>
        <p:sp>
          <p:nvSpPr>
            <p:cNvPr id="350281" name="Freeform 73"/>
            <p:cNvSpPr/>
            <p:nvPr/>
          </p:nvSpPr>
          <p:spPr bwMode="auto">
            <a:xfrm>
              <a:off x="2820" y="3162"/>
              <a:ext cx="748" cy="270"/>
            </a:xfrm>
            <a:custGeom>
              <a:avLst/>
              <a:gdLst/>
              <a:ahLst/>
              <a:cxnLst>
                <a:cxn ang="0">
                  <a:pos x="0" y="0"/>
                </a:cxn>
                <a:cxn ang="0">
                  <a:pos x="0" y="227"/>
                </a:cxn>
                <a:cxn ang="0">
                  <a:pos x="744" y="541"/>
                </a:cxn>
                <a:cxn ang="0">
                  <a:pos x="1496" y="231"/>
                </a:cxn>
                <a:cxn ang="0">
                  <a:pos x="1496" y="0"/>
                </a:cxn>
                <a:cxn ang="0">
                  <a:pos x="753" y="312"/>
                </a:cxn>
                <a:cxn ang="0">
                  <a:pos x="0" y="0"/>
                </a:cxn>
              </a:cxnLst>
              <a:rect l="0" t="0" r="r" b="b"/>
              <a:pathLst>
                <a:path w="1496" h="541">
                  <a:moveTo>
                    <a:pt x="0" y="0"/>
                  </a:moveTo>
                  <a:lnTo>
                    <a:pt x="0" y="227"/>
                  </a:lnTo>
                  <a:lnTo>
                    <a:pt x="744" y="541"/>
                  </a:lnTo>
                  <a:lnTo>
                    <a:pt x="1496" y="231"/>
                  </a:lnTo>
                  <a:lnTo>
                    <a:pt x="1496" y="0"/>
                  </a:lnTo>
                  <a:lnTo>
                    <a:pt x="753" y="312"/>
                  </a:lnTo>
                  <a:lnTo>
                    <a:pt x="0" y="0"/>
                  </a:lnTo>
                  <a:close/>
                </a:path>
              </a:pathLst>
            </a:custGeom>
            <a:solidFill>
              <a:schemeClr val="folHlink"/>
            </a:solidFill>
            <a:ln w="9525">
              <a:noFill/>
              <a:round/>
            </a:ln>
          </p:spPr>
          <p:txBody>
            <a:bodyPr/>
            <a:lstStyle/>
            <a:p>
              <a:endParaRPr lang="en-US"/>
            </a:p>
          </p:txBody>
        </p:sp>
      </p:grpSp>
      <p:grpSp>
        <p:nvGrpSpPr>
          <p:cNvPr id="350288" name="Group 80"/>
          <p:cNvGrpSpPr/>
          <p:nvPr/>
        </p:nvGrpSpPr>
        <p:grpSpPr bwMode="auto">
          <a:xfrm>
            <a:off x="5441950" y="1419225"/>
            <a:ext cx="2787650" cy="1235075"/>
            <a:chOff x="3428" y="894"/>
            <a:chExt cx="1756" cy="778"/>
          </a:xfrm>
        </p:grpSpPr>
        <p:grpSp>
          <p:nvGrpSpPr>
            <p:cNvPr id="350265" name="Group 57"/>
            <p:cNvGrpSpPr/>
            <p:nvPr/>
          </p:nvGrpSpPr>
          <p:grpSpPr bwMode="auto">
            <a:xfrm>
              <a:off x="3428" y="894"/>
              <a:ext cx="839" cy="582"/>
              <a:chOff x="753" y="1578"/>
              <a:chExt cx="518" cy="347"/>
            </a:xfrm>
          </p:grpSpPr>
          <p:sp>
            <p:nvSpPr>
              <p:cNvPr id="350266" name="Oval 58"/>
              <p:cNvSpPr>
                <a:spLocks noChangeArrowheads="1"/>
              </p:cNvSpPr>
              <p:nvPr/>
            </p:nvSpPr>
            <p:spPr bwMode="auto">
              <a:xfrm>
                <a:off x="923" y="1578"/>
                <a:ext cx="348" cy="347"/>
              </a:xfrm>
              <a:prstGeom prst="ellipse">
                <a:avLst/>
              </a:prstGeom>
              <a:noFill/>
              <a:ln w="28575">
                <a:solidFill>
                  <a:srgbClr val="00CCFF"/>
                </a:solidFill>
                <a:round/>
              </a:ln>
            </p:spPr>
            <p:txBody>
              <a:bodyPr/>
              <a:lstStyle/>
              <a:p>
                <a:endParaRPr lang="en-US"/>
              </a:p>
            </p:txBody>
          </p:sp>
          <p:sp>
            <p:nvSpPr>
              <p:cNvPr id="350267" name="Line 59"/>
              <p:cNvSpPr>
                <a:spLocks noChangeShapeType="1"/>
              </p:cNvSpPr>
              <p:nvPr/>
            </p:nvSpPr>
            <p:spPr bwMode="auto">
              <a:xfrm>
                <a:off x="753" y="1663"/>
                <a:ext cx="1" cy="177"/>
              </a:xfrm>
              <a:prstGeom prst="line">
                <a:avLst/>
              </a:prstGeom>
              <a:noFill/>
              <a:ln w="28575">
                <a:solidFill>
                  <a:srgbClr val="00CCFF"/>
                </a:solidFill>
                <a:round/>
              </a:ln>
            </p:spPr>
            <p:txBody>
              <a:bodyPr/>
              <a:lstStyle/>
              <a:p>
                <a:endParaRPr lang="en-US"/>
              </a:p>
            </p:txBody>
          </p:sp>
          <p:sp>
            <p:nvSpPr>
              <p:cNvPr id="350268" name="Line 60"/>
              <p:cNvSpPr>
                <a:spLocks noChangeShapeType="1"/>
              </p:cNvSpPr>
              <p:nvPr/>
            </p:nvSpPr>
            <p:spPr bwMode="auto">
              <a:xfrm>
                <a:off x="753" y="1748"/>
                <a:ext cx="170" cy="1"/>
              </a:xfrm>
              <a:prstGeom prst="line">
                <a:avLst/>
              </a:prstGeom>
              <a:noFill/>
              <a:ln w="28575">
                <a:solidFill>
                  <a:srgbClr val="00CCFF"/>
                </a:solidFill>
                <a:round/>
              </a:ln>
            </p:spPr>
            <p:txBody>
              <a:bodyPr/>
              <a:lstStyle/>
              <a:p>
                <a:endParaRPr lang="en-US"/>
              </a:p>
            </p:txBody>
          </p:sp>
        </p:grpSp>
        <p:grpSp>
          <p:nvGrpSpPr>
            <p:cNvPr id="350269" name="Group 61"/>
            <p:cNvGrpSpPr/>
            <p:nvPr/>
          </p:nvGrpSpPr>
          <p:grpSpPr bwMode="auto">
            <a:xfrm>
              <a:off x="4608" y="894"/>
              <a:ext cx="576" cy="591"/>
              <a:chOff x="4192" y="2208"/>
              <a:chExt cx="464" cy="473"/>
            </a:xfrm>
          </p:grpSpPr>
          <p:sp>
            <p:nvSpPr>
              <p:cNvPr id="350270" name="Oval 62"/>
              <p:cNvSpPr>
                <a:spLocks noChangeArrowheads="1"/>
              </p:cNvSpPr>
              <p:nvPr/>
            </p:nvSpPr>
            <p:spPr bwMode="auto">
              <a:xfrm>
                <a:off x="4192" y="2208"/>
                <a:ext cx="458" cy="466"/>
              </a:xfrm>
              <a:prstGeom prst="ellipse">
                <a:avLst/>
              </a:prstGeom>
              <a:noFill/>
              <a:ln w="28575">
                <a:solidFill>
                  <a:srgbClr val="00CCFF"/>
                </a:solidFill>
                <a:round/>
              </a:ln>
            </p:spPr>
            <p:txBody>
              <a:bodyPr/>
              <a:lstStyle/>
              <a:p>
                <a:endParaRPr lang="en-US"/>
              </a:p>
            </p:txBody>
          </p:sp>
          <p:sp>
            <p:nvSpPr>
              <p:cNvPr id="350271" name="Line 63"/>
              <p:cNvSpPr>
                <a:spLocks noChangeShapeType="1"/>
              </p:cNvSpPr>
              <p:nvPr/>
            </p:nvSpPr>
            <p:spPr bwMode="auto">
              <a:xfrm>
                <a:off x="4198" y="2680"/>
                <a:ext cx="458" cy="1"/>
              </a:xfrm>
              <a:prstGeom prst="line">
                <a:avLst/>
              </a:prstGeom>
              <a:noFill/>
              <a:ln w="28575">
                <a:solidFill>
                  <a:srgbClr val="00CCFF"/>
                </a:solidFill>
                <a:round/>
              </a:ln>
            </p:spPr>
            <p:txBody>
              <a:bodyPr/>
              <a:lstStyle/>
              <a:p>
                <a:endParaRPr lang="en-US"/>
              </a:p>
            </p:txBody>
          </p:sp>
        </p:grpSp>
        <p:grpSp>
          <p:nvGrpSpPr>
            <p:cNvPr id="350287" name="Group 79"/>
            <p:cNvGrpSpPr/>
            <p:nvPr/>
          </p:nvGrpSpPr>
          <p:grpSpPr bwMode="auto">
            <a:xfrm>
              <a:off x="4144" y="1044"/>
              <a:ext cx="576" cy="628"/>
              <a:chOff x="4152" y="1828"/>
              <a:chExt cx="576" cy="628"/>
            </a:xfrm>
          </p:grpSpPr>
          <p:sp>
            <p:nvSpPr>
              <p:cNvPr id="350263" name="Line 55"/>
              <p:cNvSpPr>
                <a:spLocks noChangeShapeType="1"/>
              </p:cNvSpPr>
              <p:nvPr/>
            </p:nvSpPr>
            <p:spPr bwMode="auto">
              <a:xfrm flipH="1">
                <a:off x="4353" y="1828"/>
                <a:ext cx="128" cy="58"/>
              </a:xfrm>
              <a:prstGeom prst="line">
                <a:avLst/>
              </a:prstGeom>
              <a:noFill/>
              <a:ln w="28575">
                <a:solidFill>
                  <a:srgbClr val="00CCFF"/>
                </a:solidFill>
                <a:round/>
              </a:ln>
            </p:spPr>
            <p:txBody>
              <a:bodyPr/>
              <a:lstStyle/>
              <a:p>
                <a:endParaRPr lang="en-US"/>
              </a:p>
            </p:txBody>
          </p:sp>
          <p:sp>
            <p:nvSpPr>
              <p:cNvPr id="350264" name="Line 56"/>
              <p:cNvSpPr>
                <a:spLocks noChangeShapeType="1"/>
              </p:cNvSpPr>
              <p:nvPr/>
            </p:nvSpPr>
            <p:spPr bwMode="auto">
              <a:xfrm flipH="1" flipV="1">
                <a:off x="4353" y="1894"/>
                <a:ext cx="128" cy="46"/>
              </a:xfrm>
              <a:prstGeom prst="line">
                <a:avLst/>
              </a:prstGeom>
              <a:noFill/>
              <a:ln w="28575">
                <a:solidFill>
                  <a:srgbClr val="00CCFF"/>
                </a:solidFill>
                <a:round/>
              </a:ln>
            </p:spPr>
            <p:txBody>
              <a:bodyPr/>
              <a:lstStyle/>
              <a:p>
                <a:endParaRPr lang="en-US"/>
              </a:p>
            </p:txBody>
          </p:sp>
          <p:sp>
            <p:nvSpPr>
              <p:cNvPr id="350286" name="Oval 78"/>
              <p:cNvSpPr>
                <a:spLocks noChangeArrowheads="1"/>
              </p:cNvSpPr>
              <p:nvPr/>
            </p:nvSpPr>
            <p:spPr bwMode="auto">
              <a:xfrm>
                <a:off x="4152" y="1880"/>
                <a:ext cx="576" cy="576"/>
              </a:xfrm>
              <a:prstGeom prst="ellipse">
                <a:avLst/>
              </a:prstGeom>
              <a:noFill/>
              <a:ln w="28575">
                <a:solidFill>
                  <a:srgbClr val="33CCFF"/>
                </a:solidFill>
                <a:round/>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617" name="Text Box 49"/>
          <p:cNvSpPr txBox="1">
            <a:spLocks noChangeArrowheads="1"/>
          </p:cNvSpPr>
          <p:nvPr/>
        </p:nvSpPr>
        <p:spPr bwMode="auto">
          <a:xfrm>
            <a:off x="3976688" y="3478213"/>
            <a:ext cx="4818062" cy="336550"/>
          </a:xfrm>
          <a:prstGeom prst="rect">
            <a:avLst/>
          </a:prstGeom>
          <a:noFill/>
          <a:ln w="12700">
            <a:noFill/>
            <a:miter lim="800000"/>
            <a:headEnd type="none" w="sm" len="sm"/>
            <a:tailEnd type="none" w="lg" len="lg"/>
          </a:ln>
          <a:effectLst/>
        </p:spPr>
        <p:txBody>
          <a:bodyPr>
            <a:spAutoFit/>
          </a:bodyPr>
          <a:lstStyle/>
          <a:p>
            <a:r>
              <a:rPr lang="en-US" altLang="zh-CN" sz="1600" b="0" i="1">
                <a:solidFill>
                  <a:schemeClr val="hlink"/>
                </a:solidFill>
                <a:ea typeface="宋体" panose="02010600030101010101" pitchFamily="2" charset="-122"/>
              </a:rPr>
              <a:t>There are no direct instances of Animal</a:t>
            </a:r>
            <a:endParaRPr lang="en-US" altLang="zh-CN" sz="1600" b="0" i="1">
              <a:solidFill>
                <a:schemeClr val="hlink"/>
              </a:solidFill>
              <a:ea typeface="宋体" panose="02010600030101010101" pitchFamily="2" charset="-122"/>
            </a:endParaRPr>
          </a:p>
        </p:txBody>
      </p:sp>
      <p:sp>
        <p:nvSpPr>
          <p:cNvPr id="493648" name="Line 80"/>
          <p:cNvSpPr>
            <a:spLocks noChangeShapeType="1"/>
          </p:cNvSpPr>
          <p:nvPr/>
        </p:nvSpPr>
        <p:spPr bwMode="auto">
          <a:xfrm flipV="1">
            <a:off x="2943225" y="3894138"/>
            <a:ext cx="0" cy="6921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3649" name="Line 81"/>
          <p:cNvSpPr>
            <a:spLocks noChangeShapeType="1"/>
          </p:cNvSpPr>
          <p:nvPr/>
        </p:nvSpPr>
        <p:spPr bwMode="auto">
          <a:xfrm flipV="1">
            <a:off x="5356225" y="3894138"/>
            <a:ext cx="0" cy="69215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493654" name="Group 86"/>
          <p:cNvGrpSpPr/>
          <p:nvPr/>
        </p:nvGrpSpPr>
        <p:grpSpPr bwMode="auto">
          <a:xfrm>
            <a:off x="1892300" y="4368800"/>
            <a:ext cx="2108200" cy="963613"/>
            <a:chOff x="5432" y="1496"/>
            <a:chExt cx="2072" cy="607"/>
          </a:xfrm>
        </p:grpSpPr>
        <p:sp>
          <p:nvSpPr>
            <p:cNvPr id="493655" name="Rectangle 87"/>
            <p:cNvSpPr>
              <a:spLocks noChangeArrowheads="1"/>
            </p:cNvSpPr>
            <p:nvPr/>
          </p:nvSpPr>
          <p:spPr bwMode="auto">
            <a:xfrm>
              <a:off x="5441" y="1496"/>
              <a:ext cx="2055" cy="60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3656" name="Line 88"/>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93657" name="Line 89"/>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grpSp>
        <p:nvGrpSpPr>
          <p:cNvPr id="493658" name="Group 90"/>
          <p:cNvGrpSpPr/>
          <p:nvPr/>
        </p:nvGrpSpPr>
        <p:grpSpPr bwMode="auto">
          <a:xfrm>
            <a:off x="4318000" y="4381500"/>
            <a:ext cx="2108200" cy="963613"/>
            <a:chOff x="5432" y="1496"/>
            <a:chExt cx="2072" cy="607"/>
          </a:xfrm>
        </p:grpSpPr>
        <p:sp>
          <p:nvSpPr>
            <p:cNvPr id="493659" name="Rectangle 91"/>
            <p:cNvSpPr>
              <a:spLocks noChangeArrowheads="1"/>
            </p:cNvSpPr>
            <p:nvPr/>
          </p:nvSpPr>
          <p:spPr bwMode="auto">
            <a:xfrm>
              <a:off x="5441" y="1496"/>
              <a:ext cx="2055" cy="60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3660" name="Line 92"/>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93661" name="Line 93"/>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grpSp>
        <p:nvGrpSpPr>
          <p:cNvPr id="493650" name="Group 82"/>
          <p:cNvGrpSpPr/>
          <p:nvPr/>
        </p:nvGrpSpPr>
        <p:grpSpPr bwMode="auto">
          <a:xfrm>
            <a:off x="3162300" y="2425700"/>
            <a:ext cx="2108200" cy="963613"/>
            <a:chOff x="5432" y="1496"/>
            <a:chExt cx="2072" cy="607"/>
          </a:xfrm>
        </p:grpSpPr>
        <p:sp>
          <p:nvSpPr>
            <p:cNvPr id="493631" name="Rectangle 63"/>
            <p:cNvSpPr>
              <a:spLocks noChangeArrowheads="1"/>
            </p:cNvSpPr>
            <p:nvPr/>
          </p:nvSpPr>
          <p:spPr bwMode="auto">
            <a:xfrm>
              <a:off x="5441" y="1496"/>
              <a:ext cx="2055" cy="60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3632" name="Line 64"/>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493633" name="Line 65"/>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493634" name="Rectangle 66"/>
          <p:cNvSpPr>
            <a:spLocks noChangeArrowheads="1"/>
          </p:cNvSpPr>
          <p:nvPr/>
        </p:nvSpPr>
        <p:spPr bwMode="auto">
          <a:xfrm>
            <a:off x="2638425" y="4400550"/>
            <a:ext cx="615950" cy="366713"/>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800" b="0" dirty="0">
                <a:ea typeface="宋体" panose="02010600030101010101" pitchFamily="2" charset="-122"/>
              </a:rPr>
              <a:t>Lion</a:t>
            </a:r>
            <a:endParaRPr lang="en-US" altLang="zh-CN" sz="1800" b="0" dirty="0">
              <a:ea typeface="宋体" panose="02010600030101010101" pitchFamily="2" charset="-122"/>
            </a:endParaRPr>
          </a:p>
        </p:txBody>
      </p:sp>
      <p:sp>
        <p:nvSpPr>
          <p:cNvPr id="493636" name="Rectangle 68"/>
          <p:cNvSpPr>
            <a:spLocks noChangeArrowheads="1"/>
          </p:cNvSpPr>
          <p:nvPr/>
        </p:nvSpPr>
        <p:spPr bwMode="auto">
          <a:xfrm>
            <a:off x="5006975" y="4400550"/>
            <a:ext cx="704850" cy="366713"/>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800" b="0" dirty="0">
                <a:ea typeface="宋体" panose="02010600030101010101" pitchFamily="2" charset="-122"/>
              </a:rPr>
              <a:t>Tiger</a:t>
            </a:r>
            <a:endParaRPr lang="en-US" altLang="zh-CN" sz="1800" b="0" dirty="0">
              <a:ea typeface="宋体" panose="02010600030101010101" pitchFamily="2" charset="-122"/>
            </a:endParaRPr>
          </a:p>
        </p:txBody>
      </p:sp>
      <p:sp>
        <p:nvSpPr>
          <p:cNvPr id="493638" name="Freeform 70"/>
          <p:cNvSpPr/>
          <p:nvPr/>
        </p:nvSpPr>
        <p:spPr bwMode="auto">
          <a:xfrm>
            <a:off x="4127500" y="3398838"/>
            <a:ext cx="192088" cy="280987"/>
          </a:xfrm>
          <a:custGeom>
            <a:avLst/>
            <a:gdLst/>
            <a:ahLst/>
            <a:cxnLst>
              <a:cxn ang="0">
                <a:pos x="62" y="0"/>
              </a:cxn>
              <a:cxn ang="0">
                <a:pos x="125" y="170"/>
              </a:cxn>
              <a:cxn ang="0">
                <a:pos x="0" y="170"/>
              </a:cxn>
              <a:cxn ang="0">
                <a:pos x="62" y="0"/>
              </a:cxn>
            </a:cxnLst>
            <a:rect l="0" t="0" r="r" b="b"/>
            <a:pathLst>
              <a:path w="126" h="171">
                <a:moveTo>
                  <a:pt x="62" y="0"/>
                </a:moveTo>
                <a:lnTo>
                  <a:pt x="125" y="170"/>
                </a:lnTo>
                <a:lnTo>
                  <a:pt x="0" y="170"/>
                </a:lnTo>
                <a:lnTo>
                  <a:pt x="62" y="0"/>
                </a:lnTo>
              </a:path>
            </a:pathLst>
          </a:custGeom>
          <a:noFill/>
          <a:ln w="12700" cap="rnd" cmpd="sng">
            <a:solidFill>
              <a:schemeClr val="tx1"/>
            </a:solidFill>
            <a:prstDash val="solid"/>
            <a:round/>
          </a:ln>
          <a:effectLst/>
        </p:spPr>
        <p:txBody>
          <a:bodyPr/>
          <a:lstStyle/>
          <a:p>
            <a:endParaRPr lang="en-US"/>
          </a:p>
        </p:txBody>
      </p:sp>
      <p:sp>
        <p:nvSpPr>
          <p:cNvPr id="493639" name="Rectangle 71"/>
          <p:cNvSpPr>
            <a:spLocks noChangeArrowheads="1"/>
          </p:cNvSpPr>
          <p:nvPr/>
        </p:nvSpPr>
        <p:spPr bwMode="auto">
          <a:xfrm>
            <a:off x="3756025" y="2463800"/>
            <a:ext cx="882650" cy="36671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800" b="0" i="1" dirty="0">
                <a:ea typeface="宋体" panose="02010600030101010101" pitchFamily="2" charset="-122"/>
              </a:rPr>
              <a:t>Animal</a:t>
            </a:r>
            <a:endParaRPr lang="en-US" altLang="zh-CN" sz="1800" b="0" dirty="0">
              <a:ea typeface="宋体" panose="02010600030101010101" pitchFamily="2" charset="-122"/>
            </a:endParaRPr>
          </a:p>
        </p:txBody>
      </p:sp>
      <p:sp>
        <p:nvSpPr>
          <p:cNvPr id="493640" name="Rectangle 72"/>
          <p:cNvSpPr>
            <a:spLocks noChangeArrowheads="1"/>
          </p:cNvSpPr>
          <p:nvPr/>
        </p:nvSpPr>
        <p:spPr bwMode="auto">
          <a:xfrm>
            <a:off x="3127375" y="300355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i="1" dirty="0">
                <a:ea typeface="宋体" panose="02010600030101010101" pitchFamily="2" charset="-122"/>
              </a:rPr>
              <a:t>+ communicate ()</a:t>
            </a:r>
            <a:endParaRPr lang="en-US" altLang="zh-CN" sz="1600" b="0" i="1" dirty="0">
              <a:ea typeface="宋体" panose="02010600030101010101" pitchFamily="2" charset="-122"/>
            </a:endParaRPr>
          </a:p>
        </p:txBody>
      </p:sp>
      <p:sp>
        <p:nvSpPr>
          <p:cNvPr id="493646" name="Line 78"/>
          <p:cNvSpPr>
            <a:spLocks noChangeShapeType="1"/>
          </p:cNvSpPr>
          <p:nvPr/>
        </p:nvSpPr>
        <p:spPr bwMode="auto">
          <a:xfrm flipV="1">
            <a:off x="4214813" y="3681413"/>
            <a:ext cx="0" cy="2127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3647" name="Line 79"/>
          <p:cNvSpPr>
            <a:spLocks noChangeShapeType="1"/>
          </p:cNvSpPr>
          <p:nvPr/>
        </p:nvSpPr>
        <p:spPr bwMode="auto">
          <a:xfrm>
            <a:off x="2943225" y="3894138"/>
            <a:ext cx="2413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3651" name="Rectangle 83"/>
          <p:cNvSpPr>
            <a:spLocks noChangeArrowheads="1"/>
          </p:cNvSpPr>
          <p:nvPr/>
        </p:nvSpPr>
        <p:spPr bwMode="auto">
          <a:xfrm>
            <a:off x="4283075" y="497205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dirty="0">
                <a:ea typeface="宋体" panose="02010600030101010101" pitchFamily="2" charset="-122"/>
              </a:rPr>
              <a:t>+ communicate ()</a:t>
            </a:r>
            <a:endParaRPr lang="en-US" altLang="zh-CN" sz="1600" b="0" dirty="0">
              <a:ea typeface="宋体" panose="02010600030101010101" pitchFamily="2" charset="-122"/>
            </a:endParaRPr>
          </a:p>
        </p:txBody>
      </p:sp>
      <p:sp>
        <p:nvSpPr>
          <p:cNvPr id="493652" name="Rectangle 84"/>
          <p:cNvSpPr>
            <a:spLocks noChangeArrowheads="1"/>
          </p:cNvSpPr>
          <p:nvPr/>
        </p:nvSpPr>
        <p:spPr bwMode="auto">
          <a:xfrm>
            <a:off x="1870075" y="498475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dirty="0">
                <a:ea typeface="宋体" panose="02010600030101010101" pitchFamily="2" charset="-122"/>
              </a:rPr>
              <a:t>+ communicate ()</a:t>
            </a:r>
            <a:endParaRPr lang="en-US" altLang="zh-CN" sz="1600" b="0" dirty="0">
              <a:ea typeface="宋体" panose="02010600030101010101" pitchFamily="2" charset="-122"/>
            </a:endParaRPr>
          </a:p>
        </p:txBody>
      </p:sp>
      <p:sp>
        <p:nvSpPr>
          <p:cNvPr id="493604" name="Rectangle 36"/>
          <p:cNvSpPr>
            <a:spLocks noGrp="1" noChangeArrowheads="1"/>
          </p:cNvSpPr>
          <p:nvPr>
            <p:ph idx="1"/>
          </p:nvPr>
        </p:nvSpPr>
        <p:spPr/>
        <p:txBody>
          <a:bodyPr/>
          <a:lstStyle/>
          <a:p>
            <a:r>
              <a:rPr lang="en-US" altLang="zh-CN" dirty="0">
                <a:ea typeface="宋体" panose="02010600030101010101" pitchFamily="2" charset="-122"/>
              </a:rPr>
              <a:t>Abstract classes cannot have any objects</a:t>
            </a:r>
            <a:endParaRPr lang="en-US" altLang="zh-CN" dirty="0">
              <a:ea typeface="宋体" panose="02010600030101010101" pitchFamily="2" charset="-122"/>
            </a:endParaRPr>
          </a:p>
          <a:p>
            <a:r>
              <a:rPr lang="en-US" altLang="zh-CN" dirty="0">
                <a:ea typeface="宋体" panose="02010600030101010101" pitchFamily="2" charset="-122"/>
              </a:rPr>
              <a:t>Concrete classes can have objects</a:t>
            </a:r>
            <a:endParaRPr lang="en-US" altLang="zh-CN" dirty="0">
              <a:ea typeface="宋体" panose="02010600030101010101" pitchFamily="2" charset="-122"/>
            </a:endParaRPr>
          </a:p>
        </p:txBody>
      </p:sp>
      <p:sp>
        <p:nvSpPr>
          <p:cNvPr id="493603" name="Rectangle 35"/>
          <p:cNvSpPr>
            <a:spLocks noGrp="1" noChangeArrowheads="1"/>
          </p:cNvSpPr>
          <p:nvPr>
            <p:ph type="title"/>
          </p:nvPr>
        </p:nvSpPr>
        <p:spPr/>
        <p:txBody>
          <a:bodyPr/>
          <a:lstStyle/>
          <a:p>
            <a:r>
              <a:rPr lang="en-US" altLang="zh-CN">
                <a:ea typeface="宋体" panose="02010600030101010101" pitchFamily="2" charset="-122"/>
              </a:rPr>
              <a:t>Abstract and Concrete Classes</a:t>
            </a:r>
            <a:endParaRPr lang="en-US" altLang="zh-CN">
              <a:ea typeface="宋体" panose="02010600030101010101" pitchFamily="2" charset="-122"/>
            </a:endParaRPr>
          </a:p>
        </p:txBody>
      </p:sp>
      <p:sp>
        <p:nvSpPr>
          <p:cNvPr id="493618" name="Text Box 50"/>
          <p:cNvSpPr txBox="1">
            <a:spLocks noChangeArrowheads="1"/>
          </p:cNvSpPr>
          <p:nvPr/>
        </p:nvSpPr>
        <p:spPr bwMode="auto">
          <a:xfrm>
            <a:off x="2079625" y="5567363"/>
            <a:ext cx="4241800" cy="336550"/>
          </a:xfrm>
          <a:prstGeom prst="rect">
            <a:avLst/>
          </a:prstGeom>
          <a:noFill/>
          <a:ln w="12700">
            <a:noFill/>
            <a:miter lim="800000"/>
            <a:headEnd type="none" w="sm" len="sm"/>
            <a:tailEnd type="none" w="lg" len="lg"/>
          </a:ln>
          <a:effectLst/>
        </p:spPr>
        <p:txBody>
          <a:bodyPr>
            <a:spAutoFit/>
          </a:bodyPr>
          <a:lstStyle/>
          <a:p>
            <a:r>
              <a:rPr lang="en-US" altLang="zh-CN" sz="1600" b="0" i="1">
                <a:solidFill>
                  <a:schemeClr val="hlink"/>
                </a:solidFill>
                <a:ea typeface="宋体" panose="02010600030101010101" pitchFamily="2" charset="-122"/>
              </a:rPr>
              <a:t>All objects are either lions or tigers</a:t>
            </a:r>
            <a:endParaRPr lang="en-US" altLang="zh-CN" sz="1600" b="0" i="1">
              <a:solidFill>
                <a:schemeClr val="hlink"/>
              </a:solidFill>
              <a:ea typeface="宋体" panose="02010600030101010101" pitchFamily="2" charset="-122"/>
            </a:endParaRPr>
          </a:p>
        </p:txBody>
      </p:sp>
      <p:sp>
        <p:nvSpPr>
          <p:cNvPr id="493619" name="Text Box 51"/>
          <p:cNvSpPr txBox="1">
            <a:spLocks noChangeArrowheads="1"/>
          </p:cNvSpPr>
          <p:nvPr/>
        </p:nvSpPr>
        <p:spPr bwMode="auto">
          <a:xfrm>
            <a:off x="5559425" y="2397125"/>
            <a:ext cx="2282825"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b="0" i="1">
                <a:solidFill>
                  <a:srgbClr val="00CCFF"/>
                </a:solidFill>
                <a:ea typeface="宋体" panose="02010600030101010101" pitchFamily="2" charset="-122"/>
              </a:rPr>
              <a:t>Abstract class</a:t>
            </a:r>
            <a:endParaRPr lang="en-US" altLang="zh-CN" sz="2000" b="0" i="1">
              <a:solidFill>
                <a:srgbClr val="00CCFF"/>
              </a:solidFill>
              <a:ea typeface="宋体" panose="02010600030101010101" pitchFamily="2" charset="-122"/>
            </a:endParaRPr>
          </a:p>
        </p:txBody>
      </p:sp>
      <p:sp>
        <p:nvSpPr>
          <p:cNvPr id="493620" name="Text Box 52"/>
          <p:cNvSpPr txBox="1">
            <a:spLocks noChangeArrowheads="1"/>
          </p:cNvSpPr>
          <p:nvPr/>
        </p:nvSpPr>
        <p:spPr bwMode="auto">
          <a:xfrm>
            <a:off x="5559425" y="2933700"/>
            <a:ext cx="2466975"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b="0" i="1">
                <a:solidFill>
                  <a:srgbClr val="00CCFF"/>
                </a:solidFill>
                <a:ea typeface="宋体" panose="02010600030101010101" pitchFamily="2" charset="-122"/>
              </a:rPr>
              <a:t>Abstract operation</a:t>
            </a:r>
            <a:endParaRPr lang="en-US" altLang="zh-CN" sz="2000" b="0" i="1">
              <a:solidFill>
                <a:srgbClr val="00CCFF"/>
              </a:solidFill>
              <a:ea typeface="宋体" panose="02010600030101010101" pitchFamily="2" charset="-122"/>
            </a:endParaRPr>
          </a:p>
        </p:txBody>
      </p:sp>
      <p:sp>
        <p:nvSpPr>
          <p:cNvPr id="493622" name="Line 54"/>
          <p:cNvSpPr>
            <a:spLocks noChangeShapeType="1"/>
          </p:cNvSpPr>
          <p:nvPr/>
        </p:nvSpPr>
        <p:spPr bwMode="auto">
          <a:xfrm flipH="1" flipV="1">
            <a:off x="4918075" y="3181350"/>
            <a:ext cx="628650" cy="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
        <p:nvSpPr>
          <p:cNvPr id="493623" name="Text Box 55"/>
          <p:cNvSpPr txBox="1">
            <a:spLocks noChangeArrowheads="1"/>
          </p:cNvSpPr>
          <p:nvPr/>
        </p:nvSpPr>
        <p:spPr bwMode="auto">
          <a:xfrm>
            <a:off x="2063750" y="3448050"/>
            <a:ext cx="1897063" cy="366713"/>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800" b="0">
                <a:ea typeface="宋体" panose="02010600030101010101" pitchFamily="2" charset="-122"/>
              </a:rPr>
              <a:t>Communication</a:t>
            </a:r>
            <a:endParaRPr lang="en-US" altLang="zh-CN" sz="1800" b="0">
              <a:ea typeface="宋体" panose="02010600030101010101" pitchFamily="2" charset="-122"/>
            </a:endParaRPr>
          </a:p>
        </p:txBody>
      </p:sp>
      <p:sp>
        <p:nvSpPr>
          <p:cNvPr id="493624" name="Text Box 56"/>
          <p:cNvSpPr txBox="1">
            <a:spLocks noChangeArrowheads="1"/>
          </p:cNvSpPr>
          <p:nvPr/>
        </p:nvSpPr>
        <p:spPr bwMode="auto">
          <a:xfrm>
            <a:off x="709613" y="2397125"/>
            <a:ext cx="1947862" cy="396875"/>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2000" b="0" i="1" dirty="0">
                <a:solidFill>
                  <a:srgbClr val="00CCFF"/>
                </a:solidFill>
                <a:ea typeface="宋体" panose="02010600030101010101" pitchFamily="2" charset="-122"/>
              </a:rPr>
              <a:t>Discriminator</a:t>
            </a:r>
            <a:endParaRPr lang="en-US" altLang="zh-CN" sz="2000" b="0" i="1" dirty="0">
              <a:solidFill>
                <a:srgbClr val="00CCFF"/>
              </a:solidFill>
              <a:ea typeface="宋体" panose="02010600030101010101" pitchFamily="2" charset="-122"/>
            </a:endParaRPr>
          </a:p>
        </p:txBody>
      </p:sp>
      <p:sp>
        <p:nvSpPr>
          <p:cNvPr id="493625" name="Line 57"/>
          <p:cNvSpPr>
            <a:spLocks noChangeShapeType="1"/>
          </p:cNvSpPr>
          <p:nvPr/>
        </p:nvSpPr>
        <p:spPr bwMode="auto">
          <a:xfrm>
            <a:off x="1546225" y="2862263"/>
            <a:ext cx="622300" cy="62865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pic>
        <p:nvPicPr>
          <p:cNvPr id="493626" name="Picture 58" descr="AN01124_"/>
          <p:cNvPicPr>
            <a:picLocks noChangeAspect="1" noChangeArrowheads="1"/>
          </p:cNvPicPr>
          <p:nvPr/>
        </p:nvPicPr>
        <p:blipFill>
          <a:blip r:embed="rId1" cstate="print"/>
          <a:srcRect/>
          <a:stretch>
            <a:fillRect/>
          </a:stretch>
        </p:blipFill>
        <p:spPr bwMode="auto">
          <a:xfrm>
            <a:off x="793750" y="3738563"/>
            <a:ext cx="1409700" cy="1716087"/>
          </a:xfrm>
          <a:prstGeom prst="rect">
            <a:avLst/>
          </a:prstGeom>
          <a:noFill/>
        </p:spPr>
      </p:pic>
      <p:grpSp>
        <p:nvGrpSpPr>
          <p:cNvPr id="601499" name="Group 1435"/>
          <p:cNvGrpSpPr/>
          <p:nvPr/>
        </p:nvGrpSpPr>
        <p:grpSpPr bwMode="auto">
          <a:xfrm>
            <a:off x="6065838" y="3956050"/>
            <a:ext cx="1773237" cy="1247775"/>
            <a:chOff x="3821" y="2492"/>
            <a:chExt cx="1117" cy="786"/>
          </a:xfrm>
        </p:grpSpPr>
        <p:sp>
          <p:nvSpPr>
            <p:cNvPr id="494434" name="Freeform 866"/>
            <p:cNvSpPr/>
            <p:nvPr/>
          </p:nvSpPr>
          <p:spPr bwMode="auto">
            <a:xfrm>
              <a:off x="3823" y="2494"/>
              <a:ext cx="1113" cy="782"/>
            </a:xfrm>
            <a:custGeom>
              <a:avLst/>
              <a:gdLst/>
              <a:ahLst/>
              <a:cxnLst>
                <a:cxn ang="0">
                  <a:pos x="549" y="27"/>
                </a:cxn>
                <a:cxn ang="0">
                  <a:pos x="606" y="13"/>
                </a:cxn>
                <a:cxn ang="0">
                  <a:pos x="648" y="14"/>
                </a:cxn>
                <a:cxn ang="0">
                  <a:pos x="681" y="29"/>
                </a:cxn>
                <a:cxn ang="0">
                  <a:pos x="733" y="77"/>
                </a:cxn>
                <a:cxn ang="0">
                  <a:pos x="782" y="106"/>
                </a:cxn>
                <a:cxn ang="0">
                  <a:pos x="817" y="125"/>
                </a:cxn>
                <a:cxn ang="0">
                  <a:pos x="872" y="147"/>
                </a:cxn>
                <a:cxn ang="0">
                  <a:pos x="916" y="170"/>
                </a:cxn>
                <a:cxn ang="0">
                  <a:pos x="944" y="183"/>
                </a:cxn>
                <a:cxn ang="0">
                  <a:pos x="988" y="123"/>
                </a:cxn>
                <a:cxn ang="0">
                  <a:pos x="1025" y="99"/>
                </a:cxn>
                <a:cxn ang="0">
                  <a:pos x="1076" y="99"/>
                </a:cxn>
                <a:cxn ang="0">
                  <a:pos x="1107" y="119"/>
                </a:cxn>
                <a:cxn ang="0">
                  <a:pos x="1107" y="158"/>
                </a:cxn>
                <a:cxn ang="0">
                  <a:pos x="1069" y="185"/>
                </a:cxn>
                <a:cxn ang="0">
                  <a:pos x="1021" y="222"/>
                </a:cxn>
                <a:cxn ang="0">
                  <a:pos x="997" y="352"/>
                </a:cxn>
                <a:cxn ang="0">
                  <a:pos x="984" y="528"/>
                </a:cxn>
                <a:cxn ang="0">
                  <a:pos x="951" y="563"/>
                </a:cxn>
                <a:cxn ang="0">
                  <a:pos x="929" y="611"/>
                </a:cxn>
                <a:cxn ang="0">
                  <a:pos x="907" y="679"/>
                </a:cxn>
                <a:cxn ang="0">
                  <a:pos x="872" y="697"/>
                </a:cxn>
                <a:cxn ang="0">
                  <a:pos x="823" y="714"/>
                </a:cxn>
                <a:cxn ang="0">
                  <a:pos x="780" y="727"/>
                </a:cxn>
                <a:cxn ang="0">
                  <a:pos x="742" y="740"/>
                </a:cxn>
                <a:cxn ang="0">
                  <a:pos x="694" y="749"/>
                </a:cxn>
                <a:cxn ang="0">
                  <a:pos x="652" y="758"/>
                </a:cxn>
                <a:cxn ang="0">
                  <a:pos x="604" y="767"/>
                </a:cxn>
                <a:cxn ang="0">
                  <a:pos x="558" y="778"/>
                </a:cxn>
                <a:cxn ang="0">
                  <a:pos x="433" y="776"/>
                </a:cxn>
                <a:cxn ang="0">
                  <a:pos x="382" y="765"/>
                </a:cxn>
                <a:cxn ang="0">
                  <a:pos x="338" y="752"/>
                </a:cxn>
                <a:cxn ang="0">
                  <a:pos x="305" y="740"/>
                </a:cxn>
                <a:cxn ang="0">
                  <a:pos x="268" y="729"/>
                </a:cxn>
                <a:cxn ang="0">
                  <a:pos x="227" y="697"/>
                </a:cxn>
                <a:cxn ang="0">
                  <a:pos x="167" y="615"/>
                </a:cxn>
                <a:cxn ang="0">
                  <a:pos x="134" y="607"/>
                </a:cxn>
                <a:cxn ang="0">
                  <a:pos x="99" y="587"/>
                </a:cxn>
                <a:cxn ang="0">
                  <a:pos x="80" y="561"/>
                </a:cxn>
                <a:cxn ang="0">
                  <a:pos x="49" y="541"/>
                </a:cxn>
                <a:cxn ang="0">
                  <a:pos x="20" y="512"/>
                </a:cxn>
                <a:cxn ang="0">
                  <a:pos x="5" y="438"/>
                </a:cxn>
                <a:cxn ang="0">
                  <a:pos x="9" y="400"/>
                </a:cxn>
                <a:cxn ang="0">
                  <a:pos x="40" y="361"/>
                </a:cxn>
                <a:cxn ang="0">
                  <a:pos x="62" y="317"/>
                </a:cxn>
                <a:cxn ang="0">
                  <a:pos x="68" y="249"/>
                </a:cxn>
                <a:cxn ang="0">
                  <a:pos x="73" y="226"/>
                </a:cxn>
                <a:cxn ang="0">
                  <a:pos x="90" y="211"/>
                </a:cxn>
                <a:cxn ang="0">
                  <a:pos x="134" y="178"/>
                </a:cxn>
                <a:cxn ang="0">
                  <a:pos x="114" y="145"/>
                </a:cxn>
                <a:cxn ang="0">
                  <a:pos x="112" y="60"/>
                </a:cxn>
                <a:cxn ang="0">
                  <a:pos x="148" y="38"/>
                </a:cxn>
                <a:cxn ang="0">
                  <a:pos x="176" y="51"/>
                </a:cxn>
                <a:cxn ang="0">
                  <a:pos x="205" y="62"/>
                </a:cxn>
                <a:cxn ang="0">
                  <a:pos x="233" y="71"/>
                </a:cxn>
                <a:cxn ang="0">
                  <a:pos x="270" y="69"/>
                </a:cxn>
                <a:cxn ang="0">
                  <a:pos x="327" y="57"/>
                </a:cxn>
                <a:cxn ang="0">
                  <a:pos x="406" y="13"/>
                </a:cxn>
                <a:cxn ang="0">
                  <a:pos x="435" y="2"/>
                </a:cxn>
                <a:cxn ang="0">
                  <a:pos x="463" y="5"/>
                </a:cxn>
                <a:cxn ang="0">
                  <a:pos x="492" y="27"/>
                </a:cxn>
              </a:cxnLst>
              <a:rect l="0" t="0" r="r" b="b"/>
              <a:pathLst>
                <a:path w="1113" h="782">
                  <a:moveTo>
                    <a:pt x="501" y="36"/>
                  </a:moveTo>
                  <a:lnTo>
                    <a:pt x="508" y="36"/>
                  </a:lnTo>
                  <a:lnTo>
                    <a:pt x="514" y="35"/>
                  </a:lnTo>
                  <a:lnTo>
                    <a:pt x="521" y="33"/>
                  </a:lnTo>
                  <a:lnTo>
                    <a:pt x="529" y="33"/>
                  </a:lnTo>
                  <a:lnTo>
                    <a:pt x="536" y="31"/>
                  </a:lnTo>
                  <a:lnTo>
                    <a:pt x="542" y="29"/>
                  </a:lnTo>
                  <a:lnTo>
                    <a:pt x="549" y="27"/>
                  </a:lnTo>
                  <a:lnTo>
                    <a:pt x="556" y="25"/>
                  </a:lnTo>
                  <a:lnTo>
                    <a:pt x="564" y="24"/>
                  </a:lnTo>
                  <a:lnTo>
                    <a:pt x="571" y="24"/>
                  </a:lnTo>
                  <a:lnTo>
                    <a:pt x="578" y="22"/>
                  </a:lnTo>
                  <a:lnTo>
                    <a:pt x="584" y="18"/>
                  </a:lnTo>
                  <a:lnTo>
                    <a:pt x="591" y="16"/>
                  </a:lnTo>
                  <a:lnTo>
                    <a:pt x="598" y="14"/>
                  </a:lnTo>
                  <a:lnTo>
                    <a:pt x="606" y="13"/>
                  </a:lnTo>
                  <a:lnTo>
                    <a:pt x="613" y="11"/>
                  </a:lnTo>
                  <a:lnTo>
                    <a:pt x="621" y="11"/>
                  </a:lnTo>
                  <a:lnTo>
                    <a:pt x="624" y="9"/>
                  </a:lnTo>
                  <a:lnTo>
                    <a:pt x="628" y="11"/>
                  </a:lnTo>
                  <a:lnTo>
                    <a:pt x="633" y="11"/>
                  </a:lnTo>
                  <a:lnTo>
                    <a:pt x="637" y="13"/>
                  </a:lnTo>
                  <a:lnTo>
                    <a:pt x="644" y="13"/>
                  </a:lnTo>
                  <a:lnTo>
                    <a:pt x="648" y="14"/>
                  </a:lnTo>
                  <a:lnTo>
                    <a:pt x="652" y="14"/>
                  </a:lnTo>
                  <a:lnTo>
                    <a:pt x="654" y="16"/>
                  </a:lnTo>
                  <a:lnTo>
                    <a:pt x="657" y="18"/>
                  </a:lnTo>
                  <a:lnTo>
                    <a:pt x="661" y="18"/>
                  </a:lnTo>
                  <a:lnTo>
                    <a:pt x="665" y="20"/>
                  </a:lnTo>
                  <a:lnTo>
                    <a:pt x="668" y="20"/>
                  </a:lnTo>
                  <a:lnTo>
                    <a:pt x="674" y="24"/>
                  </a:lnTo>
                  <a:lnTo>
                    <a:pt x="681" y="29"/>
                  </a:lnTo>
                  <a:lnTo>
                    <a:pt x="688" y="35"/>
                  </a:lnTo>
                  <a:lnTo>
                    <a:pt x="694" y="42"/>
                  </a:lnTo>
                  <a:lnTo>
                    <a:pt x="701" y="47"/>
                  </a:lnTo>
                  <a:lnTo>
                    <a:pt x="707" y="53"/>
                  </a:lnTo>
                  <a:lnTo>
                    <a:pt x="714" y="58"/>
                  </a:lnTo>
                  <a:lnTo>
                    <a:pt x="722" y="64"/>
                  </a:lnTo>
                  <a:lnTo>
                    <a:pt x="727" y="71"/>
                  </a:lnTo>
                  <a:lnTo>
                    <a:pt x="733" y="77"/>
                  </a:lnTo>
                  <a:lnTo>
                    <a:pt x="740" y="82"/>
                  </a:lnTo>
                  <a:lnTo>
                    <a:pt x="747" y="86"/>
                  </a:lnTo>
                  <a:lnTo>
                    <a:pt x="755" y="91"/>
                  </a:lnTo>
                  <a:lnTo>
                    <a:pt x="762" y="97"/>
                  </a:lnTo>
                  <a:lnTo>
                    <a:pt x="769" y="101"/>
                  </a:lnTo>
                  <a:lnTo>
                    <a:pt x="777" y="104"/>
                  </a:lnTo>
                  <a:lnTo>
                    <a:pt x="779" y="106"/>
                  </a:lnTo>
                  <a:lnTo>
                    <a:pt x="782" y="106"/>
                  </a:lnTo>
                  <a:lnTo>
                    <a:pt x="784" y="108"/>
                  </a:lnTo>
                  <a:lnTo>
                    <a:pt x="788" y="110"/>
                  </a:lnTo>
                  <a:lnTo>
                    <a:pt x="790" y="110"/>
                  </a:lnTo>
                  <a:lnTo>
                    <a:pt x="793" y="112"/>
                  </a:lnTo>
                  <a:lnTo>
                    <a:pt x="797" y="115"/>
                  </a:lnTo>
                  <a:lnTo>
                    <a:pt x="804" y="119"/>
                  </a:lnTo>
                  <a:lnTo>
                    <a:pt x="812" y="121"/>
                  </a:lnTo>
                  <a:lnTo>
                    <a:pt x="817" y="125"/>
                  </a:lnTo>
                  <a:lnTo>
                    <a:pt x="824" y="128"/>
                  </a:lnTo>
                  <a:lnTo>
                    <a:pt x="832" y="130"/>
                  </a:lnTo>
                  <a:lnTo>
                    <a:pt x="837" y="134"/>
                  </a:lnTo>
                  <a:lnTo>
                    <a:pt x="845" y="136"/>
                  </a:lnTo>
                  <a:lnTo>
                    <a:pt x="852" y="139"/>
                  </a:lnTo>
                  <a:lnTo>
                    <a:pt x="859" y="141"/>
                  </a:lnTo>
                  <a:lnTo>
                    <a:pt x="865" y="145"/>
                  </a:lnTo>
                  <a:lnTo>
                    <a:pt x="872" y="147"/>
                  </a:lnTo>
                  <a:lnTo>
                    <a:pt x="880" y="150"/>
                  </a:lnTo>
                  <a:lnTo>
                    <a:pt x="887" y="154"/>
                  </a:lnTo>
                  <a:lnTo>
                    <a:pt x="894" y="156"/>
                  </a:lnTo>
                  <a:lnTo>
                    <a:pt x="900" y="159"/>
                  </a:lnTo>
                  <a:lnTo>
                    <a:pt x="907" y="161"/>
                  </a:lnTo>
                  <a:lnTo>
                    <a:pt x="911" y="165"/>
                  </a:lnTo>
                  <a:lnTo>
                    <a:pt x="914" y="167"/>
                  </a:lnTo>
                  <a:lnTo>
                    <a:pt x="916" y="170"/>
                  </a:lnTo>
                  <a:lnTo>
                    <a:pt x="920" y="172"/>
                  </a:lnTo>
                  <a:lnTo>
                    <a:pt x="924" y="174"/>
                  </a:lnTo>
                  <a:lnTo>
                    <a:pt x="927" y="178"/>
                  </a:lnTo>
                  <a:lnTo>
                    <a:pt x="931" y="180"/>
                  </a:lnTo>
                  <a:lnTo>
                    <a:pt x="935" y="181"/>
                  </a:lnTo>
                  <a:lnTo>
                    <a:pt x="935" y="183"/>
                  </a:lnTo>
                  <a:lnTo>
                    <a:pt x="940" y="189"/>
                  </a:lnTo>
                  <a:lnTo>
                    <a:pt x="944" y="183"/>
                  </a:lnTo>
                  <a:lnTo>
                    <a:pt x="946" y="178"/>
                  </a:lnTo>
                  <a:lnTo>
                    <a:pt x="949" y="172"/>
                  </a:lnTo>
                  <a:lnTo>
                    <a:pt x="953" y="167"/>
                  </a:lnTo>
                  <a:lnTo>
                    <a:pt x="955" y="161"/>
                  </a:lnTo>
                  <a:lnTo>
                    <a:pt x="959" y="154"/>
                  </a:lnTo>
                  <a:lnTo>
                    <a:pt x="975" y="137"/>
                  </a:lnTo>
                  <a:lnTo>
                    <a:pt x="977" y="134"/>
                  </a:lnTo>
                  <a:lnTo>
                    <a:pt x="988" y="123"/>
                  </a:lnTo>
                  <a:lnTo>
                    <a:pt x="992" y="121"/>
                  </a:lnTo>
                  <a:lnTo>
                    <a:pt x="999" y="114"/>
                  </a:lnTo>
                  <a:lnTo>
                    <a:pt x="1004" y="112"/>
                  </a:lnTo>
                  <a:lnTo>
                    <a:pt x="1006" y="108"/>
                  </a:lnTo>
                  <a:lnTo>
                    <a:pt x="1012" y="106"/>
                  </a:lnTo>
                  <a:lnTo>
                    <a:pt x="1015" y="104"/>
                  </a:lnTo>
                  <a:lnTo>
                    <a:pt x="1019" y="101"/>
                  </a:lnTo>
                  <a:lnTo>
                    <a:pt x="1025" y="99"/>
                  </a:lnTo>
                  <a:lnTo>
                    <a:pt x="1028" y="97"/>
                  </a:lnTo>
                  <a:lnTo>
                    <a:pt x="1032" y="95"/>
                  </a:lnTo>
                  <a:lnTo>
                    <a:pt x="1038" y="93"/>
                  </a:lnTo>
                  <a:lnTo>
                    <a:pt x="1056" y="93"/>
                  </a:lnTo>
                  <a:lnTo>
                    <a:pt x="1061" y="95"/>
                  </a:lnTo>
                  <a:lnTo>
                    <a:pt x="1067" y="95"/>
                  </a:lnTo>
                  <a:lnTo>
                    <a:pt x="1071" y="97"/>
                  </a:lnTo>
                  <a:lnTo>
                    <a:pt x="1076" y="99"/>
                  </a:lnTo>
                  <a:lnTo>
                    <a:pt x="1080" y="101"/>
                  </a:lnTo>
                  <a:lnTo>
                    <a:pt x="1085" y="104"/>
                  </a:lnTo>
                  <a:lnTo>
                    <a:pt x="1089" y="106"/>
                  </a:lnTo>
                  <a:lnTo>
                    <a:pt x="1093" y="108"/>
                  </a:lnTo>
                  <a:lnTo>
                    <a:pt x="1098" y="112"/>
                  </a:lnTo>
                  <a:lnTo>
                    <a:pt x="1102" y="114"/>
                  </a:lnTo>
                  <a:lnTo>
                    <a:pt x="1104" y="117"/>
                  </a:lnTo>
                  <a:lnTo>
                    <a:pt x="1107" y="119"/>
                  </a:lnTo>
                  <a:lnTo>
                    <a:pt x="1109" y="123"/>
                  </a:lnTo>
                  <a:lnTo>
                    <a:pt x="1111" y="126"/>
                  </a:lnTo>
                  <a:lnTo>
                    <a:pt x="1111" y="130"/>
                  </a:lnTo>
                  <a:lnTo>
                    <a:pt x="1113" y="134"/>
                  </a:lnTo>
                  <a:lnTo>
                    <a:pt x="1113" y="141"/>
                  </a:lnTo>
                  <a:lnTo>
                    <a:pt x="1111" y="147"/>
                  </a:lnTo>
                  <a:lnTo>
                    <a:pt x="1109" y="152"/>
                  </a:lnTo>
                  <a:lnTo>
                    <a:pt x="1107" y="158"/>
                  </a:lnTo>
                  <a:lnTo>
                    <a:pt x="1104" y="163"/>
                  </a:lnTo>
                  <a:lnTo>
                    <a:pt x="1098" y="167"/>
                  </a:lnTo>
                  <a:lnTo>
                    <a:pt x="1094" y="172"/>
                  </a:lnTo>
                  <a:lnTo>
                    <a:pt x="1089" y="176"/>
                  </a:lnTo>
                  <a:lnTo>
                    <a:pt x="1083" y="180"/>
                  </a:lnTo>
                  <a:lnTo>
                    <a:pt x="1078" y="181"/>
                  </a:lnTo>
                  <a:lnTo>
                    <a:pt x="1074" y="183"/>
                  </a:lnTo>
                  <a:lnTo>
                    <a:pt x="1069" y="185"/>
                  </a:lnTo>
                  <a:lnTo>
                    <a:pt x="1063" y="185"/>
                  </a:lnTo>
                  <a:lnTo>
                    <a:pt x="1058" y="187"/>
                  </a:lnTo>
                  <a:lnTo>
                    <a:pt x="1052" y="189"/>
                  </a:lnTo>
                  <a:lnTo>
                    <a:pt x="1047" y="191"/>
                  </a:lnTo>
                  <a:lnTo>
                    <a:pt x="1043" y="194"/>
                  </a:lnTo>
                  <a:lnTo>
                    <a:pt x="1034" y="202"/>
                  </a:lnTo>
                  <a:lnTo>
                    <a:pt x="1026" y="211"/>
                  </a:lnTo>
                  <a:lnTo>
                    <a:pt x="1021" y="222"/>
                  </a:lnTo>
                  <a:lnTo>
                    <a:pt x="1017" y="231"/>
                  </a:lnTo>
                  <a:lnTo>
                    <a:pt x="1014" y="242"/>
                  </a:lnTo>
                  <a:lnTo>
                    <a:pt x="1010" y="253"/>
                  </a:lnTo>
                  <a:lnTo>
                    <a:pt x="1006" y="264"/>
                  </a:lnTo>
                  <a:lnTo>
                    <a:pt x="1001" y="273"/>
                  </a:lnTo>
                  <a:lnTo>
                    <a:pt x="999" y="288"/>
                  </a:lnTo>
                  <a:lnTo>
                    <a:pt x="997" y="304"/>
                  </a:lnTo>
                  <a:lnTo>
                    <a:pt x="997" y="352"/>
                  </a:lnTo>
                  <a:lnTo>
                    <a:pt x="999" y="367"/>
                  </a:lnTo>
                  <a:lnTo>
                    <a:pt x="1001" y="382"/>
                  </a:lnTo>
                  <a:lnTo>
                    <a:pt x="1003" y="398"/>
                  </a:lnTo>
                  <a:lnTo>
                    <a:pt x="1003" y="466"/>
                  </a:lnTo>
                  <a:lnTo>
                    <a:pt x="1001" y="483"/>
                  </a:lnTo>
                  <a:lnTo>
                    <a:pt x="997" y="499"/>
                  </a:lnTo>
                  <a:lnTo>
                    <a:pt x="992" y="514"/>
                  </a:lnTo>
                  <a:lnTo>
                    <a:pt x="984" y="528"/>
                  </a:lnTo>
                  <a:lnTo>
                    <a:pt x="979" y="532"/>
                  </a:lnTo>
                  <a:lnTo>
                    <a:pt x="975" y="538"/>
                  </a:lnTo>
                  <a:lnTo>
                    <a:pt x="971" y="541"/>
                  </a:lnTo>
                  <a:lnTo>
                    <a:pt x="968" y="547"/>
                  </a:lnTo>
                  <a:lnTo>
                    <a:pt x="964" y="550"/>
                  </a:lnTo>
                  <a:lnTo>
                    <a:pt x="960" y="556"/>
                  </a:lnTo>
                  <a:lnTo>
                    <a:pt x="957" y="560"/>
                  </a:lnTo>
                  <a:lnTo>
                    <a:pt x="951" y="563"/>
                  </a:lnTo>
                  <a:lnTo>
                    <a:pt x="951" y="565"/>
                  </a:lnTo>
                  <a:lnTo>
                    <a:pt x="949" y="567"/>
                  </a:lnTo>
                  <a:lnTo>
                    <a:pt x="949" y="569"/>
                  </a:lnTo>
                  <a:lnTo>
                    <a:pt x="942" y="576"/>
                  </a:lnTo>
                  <a:lnTo>
                    <a:pt x="942" y="578"/>
                  </a:lnTo>
                  <a:lnTo>
                    <a:pt x="936" y="589"/>
                  </a:lnTo>
                  <a:lnTo>
                    <a:pt x="933" y="600"/>
                  </a:lnTo>
                  <a:lnTo>
                    <a:pt x="929" y="611"/>
                  </a:lnTo>
                  <a:lnTo>
                    <a:pt x="925" y="624"/>
                  </a:lnTo>
                  <a:lnTo>
                    <a:pt x="922" y="635"/>
                  </a:lnTo>
                  <a:lnTo>
                    <a:pt x="920" y="648"/>
                  </a:lnTo>
                  <a:lnTo>
                    <a:pt x="918" y="661"/>
                  </a:lnTo>
                  <a:lnTo>
                    <a:pt x="918" y="672"/>
                  </a:lnTo>
                  <a:lnTo>
                    <a:pt x="916" y="675"/>
                  </a:lnTo>
                  <a:lnTo>
                    <a:pt x="913" y="679"/>
                  </a:lnTo>
                  <a:lnTo>
                    <a:pt x="907" y="679"/>
                  </a:lnTo>
                  <a:lnTo>
                    <a:pt x="903" y="681"/>
                  </a:lnTo>
                  <a:lnTo>
                    <a:pt x="902" y="681"/>
                  </a:lnTo>
                  <a:lnTo>
                    <a:pt x="900" y="683"/>
                  </a:lnTo>
                  <a:lnTo>
                    <a:pt x="894" y="686"/>
                  </a:lnTo>
                  <a:lnTo>
                    <a:pt x="889" y="690"/>
                  </a:lnTo>
                  <a:lnTo>
                    <a:pt x="883" y="692"/>
                  </a:lnTo>
                  <a:lnTo>
                    <a:pt x="878" y="696"/>
                  </a:lnTo>
                  <a:lnTo>
                    <a:pt x="872" y="697"/>
                  </a:lnTo>
                  <a:lnTo>
                    <a:pt x="865" y="701"/>
                  </a:lnTo>
                  <a:lnTo>
                    <a:pt x="859" y="703"/>
                  </a:lnTo>
                  <a:lnTo>
                    <a:pt x="854" y="705"/>
                  </a:lnTo>
                  <a:lnTo>
                    <a:pt x="848" y="707"/>
                  </a:lnTo>
                  <a:lnTo>
                    <a:pt x="843" y="708"/>
                  </a:lnTo>
                  <a:lnTo>
                    <a:pt x="835" y="710"/>
                  </a:lnTo>
                  <a:lnTo>
                    <a:pt x="830" y="712"/>
                  </a:lnTo>
                  <a:lnTo>
                    <a:pt x="823" y="714"/>
                  </a:lnTo>
                  <a:lnTo>
                    <a:pt x="817" y="716"/>
                  </a:lnTo>
                  <a:lnTo>
                    <a:pt x="812" y="718"/>
                  </a:lnTo>
                  <a:lnTo>
                    <a:pt x="806" y="719"/>
                  </a:lnTo>
                  <a:lnTo>
                    <a:pt x="801" y="721"/>
                  </a:lnTo>
                  <a:lnTo>
                    <a:pt x="795" y="721"/>
                  </a:lnTo>
                  <a:lnTo>
                    <a:pt x="790" y="723"/>
                  </a:lnTo>
                  <a:lnTo>
                    <a:pt x="786" y="725"/>
                  </a:lnTo>
                  <a:lnTo>
                    <a:pt x="780" y="727"/>
                  </a:lnTo>
                  <a:lnTo>
                    <a:pt x="775" y="729"/>
                  </a:lnTo>
                  <a:lnTo>
                    <a:pt x="771" y="729"/>
                  </a:lnTo>
                  <a:lnTo>
                    <a:pt x="766" y="730"/>
                  </a:lnTo>
                  <a:lnTo>
                    <a:pt x="760" y="732"/>
                  </a:lnTo>
                  <a:lnTo>
                    <a:pt x="756" y="734"/>
                  </a:lnTo>
                  <a:lnTo>
                    <a:pt x="751" y="736"/>
                  </a:lnTo>
                  <a:lnTo>
                    <a:pt x="745" y="738"/>
                  </a:lnTo>
                  <a:lnTo>
                    <a:pt x="742" y="740"/>
                  </a:lnTo>
                  <a:lnTo>
                    <a:pt x="736" y="741"/>
                  </a:lnTo>
                  <a:lnTo>
                    <a:pt x="731" y="741"/>
                  </a:lnTo>
                  <a:lnTo>
                    <a:pt x="727" y="743"/>
                  </a:lnTo>
                  <a:lnTo>
                    <a:pt x="714" y="743"/>
                  </a:lnTo>
                  <a:lnTo>
                    <a:pt x="711" y="745"/>
                  </a:lnTo>
                  <a:lnTo>
                    <a:pt x="705" y="745"/>
                  </a:lnTo>
                  <a:lnTo>
                    <a:pt x="700" y="747"/>
                  </a:lnTo>
                  <a:lnTo>
                    <a:pt x="694" y="749"/>
                  </a:lnTo>
                  <a:lnTo>
                    <a:pt x="688" y="749"/>
                  </a:lnTo>
                  <a:lnTo>
                    <a:pt x="683" y="751"/>
                  </a:lnTo>
                  <a:lnTo>
                    <a:pt x="677" y="752"/>
                  </a:lnTo>
                  <a:lnTo>
                    <a:pt x="672" y="752"/>
                  </a:lnTo>
                  <a:lnTo>
                    <a:pt x="668" y="754"/>
                  </a:lnTo>
                  <a:lnTo>
                    <a:pt x="663" y="756"/>
                  </a:lnTo>
                  <a:lnTo>
                    <a:pt x="657" y="756"/>
                  </a:lnTo>
                  <a:lnTo>
                    <a:pt x="652" y="758"/>
                  </a:lnTo>
                  <a:lnTo>
                    <a:pt x="646" y="758"/>
                  </a:lnTo>
                  <a:lnTo>
                    <a:pt x="641" y="760"/>
                  </a:lnTo>
                  <a:lnTo>
                    <a:pt x="633" y="760"/>
                  </a:lnTo>
                  <a:lnTo>
                    <a:pt x="628" y="762"/>
                  </a:lnTo>
                  <a:lnTo>
                    <a:pt x="622" y="763"/>
                  </a:lnTo>
                  <a:lnTo>
                    <a:pt x="617" y="763"/>
                  </a:lnTo>
                  <a:lnTo>
                    <a:pt x="611" y="765"/>
                  </a:lnTo>
                  <a:lnTo>
                    <a:pt x="604" y="767"/>
                  </a:lnTo>
                  <a:lnTo>
                    <a:pt x="598" y="769"/>
                  </a:lnTo>
                  <a:lnTo>
                    <a:pt x="593" y="769"/>
                  </a:lnTo>
                  <a:lnTo>
                    <a:pt x="587" y="771"/>
                  </a:lnTo>
                  <a:lnTo>
                    <a:pt x="580" y="773"/>
                  </a:lnTo>
                  <a:lnTo>
                    <a:pt x="575" y="773"/>
                  </a:lnTo>
                  <a:lnTo>
                    <a:pt x="569" y="774"/>
                  </a:lnTo>
                  <a:lnTo>
                    <a:pt x="564" y="776"/>
                  </a:lnTo>
                  <a:lnTo>
                    <a:pt x="558" y="778"/>
                  </a:lnTo>
                  <a:lnTo>
                    <a:pt x="553" y="780"/>
                  </a:lnTo>
                  <a:lnTo>
                    <a:pt x="547" y="782"/>
                  </a:lnTo>
                  <a:lnTo>
                    <a:pt x="468" y="782"/>
                  </a:lnTo>
                  <a:lnTo>
                    <a:pt x="461" y="780"/>
                  </a:lnTo>
                  <a:lnTo>
                    <a:pt x="453" y="780"/>
                  </a:lnTo>
                  <a:lnTo>
                    <a:pt x="448" y="778"/>
                  </a:lnTo>
                  <a:lnTo>
                    <a:pt x="441" y="778"/>
                  </a:lnTo>
                  <a:lnTo>
                    <a:pt x="433" y="776"/>
                  </a:lnTo>
                  <a:lnTo>
                    <a:pt x="428" y="776"/>
                  </a:lnTo>
                  <a:lnTo>
                    <a:pt x="420" y="774"/>
                  </a:lnTo>
                  <a:lnTo>
                    <a:pt x="415" y="773"/>
                  </a:lnTo>
                  <a:lnTo>
                    <a:pt x="407" y="773"/>
                  </a:lnTo>
                  <a:lnTo>
                    <a:pt x="400" y="771"/>
                  </a:lnTo>
                  <a:lnTo>
                    <a:pt x="395" y="769"/>
                  </a:lnTo>
                  <a:lnTo>
                    <a:pt x="387" y="767"/>
                  </a:lnTo>
                  <a:lnTo>
                    <a:pt x="382" y="765"/>
                  </a:lnTo>
                  <a:lnTo>
                    <a:pt x="376" y="763"/>
                  </a:lnTo>
                  <a:lnTo>
                    <a:pt x="369" y="762"/>
                  </a:lnTo>
                  <a:lnTo>
                    <a:pt x="363" y="760"/>
                  </a:lnTo>
                  <a:lnTo>
                    <a:pt x="356" y="758"/>
                  </a:lnTo>
                  <a:lnTo>
                    <a:pt x="351" y="754"/>
                  </a:lnTo>
                  <a:lnTo>
                    <a:pt x="345" y="752"/>
                  </a:lnTo>
                  <a:lnTo>
                    <a:pt x="338" y="751"/>
                  </a:lnTo>
                  <a:lnTo>
                    <a:pt x="338" y="752"/>
                  </a:lnTo>
                  <a:lnTo>
                    <a:pt x="332" y="747"/>
                  </a:lnTo>
                  <a:lnTo>
                    <a:pt x="328" y="747"/>
                  </a:lnTo>
                  <a:lnTo>
                    <a:pt x="327" y="745"/>
                  </a:lnTo>
                  <a:lnTo>
                    <a:pt x="319" y="745"/>
                  </a:lnTo>
                  <a:lnTo>
                    <a:pt x="317" y="743"/>
                  </a:lnTo>
                  <a:lnTo>
                    <a:pt x="314" y="741"/>
                  </a:lnTo>
                  <a:lnTo>
                    <a:pt x="308" y="741"/>
                  </a:lnTo>
                  <a:lnTo>
                    <a:pt x="305" y="740"/>
                  </a:lnTo>
                  <a:lnTo>
                    <a:pt x="299" y="738"/>
                  </a:lnTo>
                  <a:lnTo>
                    <a:pt x="295" y="738"/>
                  </a:lnTo>
                  <a:lnTo>
                    <a:pt x="292" y="736"/>
                  </a:lnTo>
                  <a:lnTo>
                    <a:pt x="286" y="734"/>
                  </a:lnTo>
                  <a:lnTo>
                    <a:pt x="283" y="732"/>
                  </a:lnTo>
                  <a:lnTo>
                    <a:pt x="277" y="732"/>
                  </a:lnTo>
                  <a:lnTo>
                    <a:pt x="273" y="730"/>
                  </a:lnTo>
                  <a:lnTo>
                    <a:pt x="268" y="729"/>
                  </a:lnTo>
                  <a:lnTo>
                    <a:pt x="264" y="727"/>
                  </a:lnTo>
                  <a:lnTo>
                    <a:pt x="261" y="725"/>
                  </a:lnTo>
                  <a:lnTo>
                    <a:pt x="257" y="723"/>
                  </a:lnTo>
                  <a:lnTo>
                    <a:pt x="251" y="723"/>
                  </a:lnTo>
                  <a:lnTo>
                    <a:pt x="248" y="721"/>
                  </a:lnTo>
                  <a:lnTo>
                    <a:pt x="244" y="719"/>
                  </a:lnTo>
                  <a:lnTo>
                    <a:pt x="235" y="708"/>
                  </a:lnTo>
                  <a:lnTo>
                    <a:pt x="227" y="697"/>
                  </a:lnTo>
                  <a:lnTo>
                    <a:pt x="222" y="685"/>
                  </a:lnTo>
                  <a:lnTo>
                    <a:pt x="218" y="672"/>
                  </a:lnTo>
                  <a:lnTo>
                    <a:pt x="215" y="657"/>
                  </a:lnTo>
                  <a:lnTo>
                    <a:pt x="211" y="644"/>
                  </a:lnTo>
                  <a:lnTo>
                    <a:pt x="207" y="629"/>
                  </a:lnTo>
                  <a:lnTo>
                    <a:pt x="202" y="617"/>
                  </a:lnTo>
                  <a:lnTo>
                    <a:pt x="172" y="617"/>
                  </a:lnTo>
                  <a:lnTo>
                    <a:pt x="167" y="615"/>
                  </a:lnTo>
                  <a:lnTo>
                    <a:pt x="163" y="613"/>
                  </a:lnTo>
                  <a:lnTo>
                    <a:pt x="150" y="613"/>
                  </a:lnTo>
                  <a:lnTo>
                    <a:pt x="148" y="611"/>
                  </a:lnTo>
                  <a:lnTo>
                    <a:pt x="145" y="611"/>
                  </a:lnTo>
                  <a:lnTo>
                    <a:pt x="143" y="609"/>
                  </a:lnTo>
                  <a:lnTo>
                    <a:pt x="139" y="609"/>
                  </a:lnTo>
                  <a:lnTo>
                    <a:pt x="136" y="607"/>
                  </a:lnTo>
                  <a:lnTo>
                    <a:pt x="134" y="607"/>
                  </a:lnTo>
                  <a:lnTo>
                    <a:pt x="130" y="606"/>
                  </a:lnTo>
                  <a:lnTo>
                    <a:pt x="125" y="606"/>
                  </a:lnTo>
                  <a:lnTo>
                    <a:pt x="123" y="604"/>
                  </a:lnTo>
                  <a:lnTo>
                    <a:pt x="115" y="604"/>
                  </a:lnTo>
                  <a:lnTo>
                    <a:pt x="112" y="600"/>
                  </a:lnTo>
                  <a:lnTo>
                    <a:pt x="106" y="596"/>
                  </a:lnTo>
                  <a:lnTo>
                    <a:pt x="103" y="593"/>
                  </a:lnTo>
                  <a:lnTo>
                    <a:pt x="99" y="587"/>
                  </a:lnTo>
                  <a:lnTo>
                    <a:pt x="97" y="582"/>
                  </a:lnTo>
                  <a:lnTo>
                    <a:pt x="95" y="578"/>
                  </a:lnTo>
                  <a:lnTo>
                    <a:pt x="93" y="573"/>
                  </a:lnTo>
                  <a:lnTo>
                    <a:pt x="93" y="567"/>
                  </a:lnTo>
                  <a:lnTo>
                    <a:pt x="90" y="565"/>
                  </a:lnTo>
                  <a:lnTo>
                    <a:pt x="86" y="563"/>
                  </a:lnTo>
                  <a:lnTo>
                    <a:pt x="84" y="561"/>
                  </a:lnTo>
                  <a:lnTo>
                    <a:pt x="80" y="561"/>
                  </a:lnTo>
                  <a:lnTo>
                    <a:pt x="77" y="560"/>
                  </a:lnTo>
                  <a:lnTo>
                    <a:pt x="73" y="560"/>
                  </a:lnTo>
                  <a:lnTo>
                    <a:pt x="68" y="554"/>
                  </a:lnTo>
                  <a:lnTo>
                    <a:pt x="64" y="552"/>
                  </a:lnTo>
                  <a:lnTo>
                    <a:pt x="60" y="550"/>
                  </a:lnTo>
                  <a:lnTo>
                    <a:pt x="57" y="547"/>
                  </a:lnTo>
                  <a:lnTo>
                    <a:pt x="53" y="545"/>
                  </a:lnTo>
                  <a:lnTo>
                    <a:pt x="49" y="541"/>
                  </a:lnTo>
                  <a:lnTo>
                    <a:pt x="46" y="539"/>
                  </a:lnTo>
                  <a:lnTo>
                    <a:pt x="42" y="536"/>
                  </a:lnTo>
                  <a:lnTo>
                    <a:pt x="36" y="534"/>
                  </a:lnTo>
                  <a:lnTo>
                    <a:pt x="35" y="530"/>
                  </a:lnTo>
                  <a:lnTo>
                    <a:pt x="27" y="523"/>
                  </a:lnTo>
                  <a:lnTo>
                    <a:pt x="25" y="519"/>
                  </a:lnTo>
                  <a:lnTo>
                    <a:pt x="22" y="516"/>
                  </a:lnTo>
                  <a:lnTo>
                    <a:pt x="20" y="512"/>
                  </a:lnTo>
                  <a:lnTo>
                    <a:pt x="18" y="508"/>
                  </a:lnTo>
                  <a:lnTo>
                    <a:pt x="16" y="503"/>
                  </a:lnTo>
                  <a:lnTo>
                    <a:pt x="16" y="479"/>
                  </a:lnTo>
                  <a:lnTo>
                    <a:pt x="18" y="466"/>
                  </a:lnTo>
                  <a:lnTo>
                    <a:pt x="20" y="453"/>
                  </a:lnTo>
                  <a:lnTo>
                    <a:pt x="16" y="451"/>
                  </a:lnTo>
                  <a:lnTo>
                    <a:pt x="7" y="442"/>
                  </a:lnTo>
                  <a:lnTo>
                    <a:pt x="5" y="438"/>
                  </a:lnTo>
                  <a:lnTo>
                    <a:pt x="3" y="435"/>
                  </a:lnTo>
                  <a:lnTo>
                    <a:pt x="2" y="431"/>
                  </a:lnTo>
                  <a:lnTo>
                    <a:pt x="0" y="427"/>
                  </a:lnTo>
                  <a:lnTo>
                    <a:pt x="2" y="420"/>
                  </a:lnTo>
                  <a:lnTo>
                    <a:pt x="2" y="415"/>
                  </a:lnTo>
                  <a:lnTo>
                    <a:pt x="3" y="409"/>
                  </a:lnTo>
                  <a:lnTo>
                    <a:pt x="7" y="405"/>
                  </a:lnTo>
                  <a:lnTo>
                    <a:pt x="9" y="400"/>
                  </a:lnTo>
                  <a:lnTo>
                    <a:pt x="13" y="394"/>
                  </a:lnTo>
                  <a:lnTo>
                    <a:pt x="16" y="391"/>
                  </a:lnTo>
                  <a:lnTo>
                    <a:pt x="18" y="385"/>
                  </a:lnTo>
                  <a:lnTo>
                    <a:pt x="24" y="382"/>
                  </a:lnTo>
                  <a:lnTo>
                    <a:pt x="29" y="378"/>
                  </a:lnTo>
                  <a:lnTo>
                    <a:pt x="33" y="372"/>
                  </a:lnTo>
                  <a:lnTo>
                    <a:pt x="36" y="367"/>
                  </a:lnTo>
                  <a:lnTo>
                    <a:pt x="40" y="361"/>
                  </a:lnTo>
                  <a:lnTo>
                    <a:pt x="44" y="358"/>
                  </a:lnTo>
                  <a:lnTo>
                    <a:pt x="46" y="352"/>
                  </a:lnTo>
                  <a:lnTo>
                    <a:pt x="49" y="347"/>
                  </a:lnTo>
                  <a:lnTo>
                    <a:pt x="51" y="341"/>
                  </a:lnTo>
                  <a:lnTo>
                    <a:pt x="53" y="336"/>
                  </a:lnTo>
                  <a:lnTo>
                    <a:pt x="57" y="328"/>
                  </a:lnTo>
                  <a:lnTo>
                    <a:pt x="58" y="323"/>
                  </a:lnTo>
                  <a:lnTo>
                    <a:pt x="62" y="317"/>
                  </a:lnTo>
                  <a:lnTo>
                    <a:pt x="64" y="312"/>
                  </a:lnTo>
                  <a:lnTo>
                    <a:pt x="66" y="306"/>
                  </a:lnTo>
                  <a:lnTo>
                    <a:pt x="69" y="301"/>
                  </a:lnTo>
                  <a:lnTo>
                    <a:pt x="68" y="290"/>
                  </a:lnTo>
                  <a:lnTo>
                    <a:pt x="68" y="279"/>
                  </a:lnTo>
                  <a:lnTo>
                    <a:pt x="66" y="266"/>
                  </a:lnTo>
                  <a:lnTo>
                    <a:pt x="66" y="257"/>
                  </a:lnTo>
                  <a:lnTo>
                    <a:pt x="68" y="249"/>
                  </a:lnTo>
                  <a:lnTo>
                    <a:pt x="66" y="244"/>
                  </a:lnTo>
                  <a:lnTo>
                    <a:pt x="64" y="238"/>
                  </a:lnTo>
                  <a:lnTo>
                    <a:pt x="64" y="233"/>
                  </a:lnTo>
                  <a:lnTo>
                    <a:pt x="66" y="231"/>
                  </a:lnTo>
                  <a:lnTo>
                    <a:pt x="68" y="231"/>
                  </a:lnTo>
                  <a:lnTo>
                    <a:pt x="71" y="227"/>
                  </a:lnTo>
                  <a:lnTo>
                    <a:pt x="73" y="227"/>
                  </a:lnTo>
                  <a:lnTo>
                    <a:pt x="73" y="226"/>
                  </a:lnTo>
                  <a:lnTo>
                    <a:pt x="75" y="226"/>
                  </a:lnTo>
                  <a:lnTo>
                    <a:pt x="73" y="222"/>
                  </a:lnTo>
                  <a:lnTo>
                    <a:pt x="73" y="214"/>
                  </a:lnTo>
                  <a:lnTo>
                    <a:pt x="71" y="211"/>
                  </a:lnTo>
                  <a:lnTo>
                    <a:pt x="75" y="209"/>
                  </a:lnTo>
                  <a:lnTo>
                    <a:pt x="82" y="209"/>
                  </a:lnTo>
                  <a:lnTo>
                    <a:pt x="86" y="211"/>
                  </a:lnTo>
                  <a:lnTo>
                    <a:pt x="90" y="211"/>
                  </a:lnTo>
                  <a:lnTo>
                    <a:pt x="92" y="213"/>
                  </a:lnTo>
                  <a:lnTo>
                    <a:pt x="95" y="214"/>
                  </a:lnTo>
                  <a:lnTo>
                    <a:pt x="99" y="214"/>
                  </a:lnTo>
                  <a:lnTo>
                    <a:pt x="110" y="203"/>
                  </a:lnTo>
                  <a:lnTo>
                    <a:pt x="115" y="196"/>
                  </a:lnTo>
                  <a:lnTo>
                    <a:pt x="123" y="191"/>
                  </a:lnTo>
                  <a:lnTo>
                    <a:pt x="126" y="185"/>
                  </a:lnTo>
                  <a:lnTo>
                    <a:pt x="134" y="178"/>
                  </a:lnTo>
                  <a:lnTo>
                    <a:pt x="137" y="172"/>
                  </a:lnTo>
                  <a:lnTo>
                    <a:pt x="143" y="165"/>
                  </a:lnTo>
                  <a:lnTo>
                    <a:pt x="137" y="163"/>
                  </a:lnTo>
                  <a:lnTo>
                    <a:pt x="132" y="159"/>
                  </a:lnTo>
                  <a:lnTo>
                    <a:pt x="126" y="156"/>
                  </a:lnTo>
                  <a:lnTo>
                    <a:pt x="121" y="154"/>
                  </a:lnTo>
                  <a:lnTo>
                    <a:pt x="117" y="148"/>
                  </a:lnTo>
                  <a:lnTo>
                    <a:pt x="114" y="145"/>
                  </a:lnTo>
                  <a:lnTo>
                    <a:pt x="110" y="139"/>
                  </a:lnTo>
                  <a:lnTo>
                    <a:pt x="108" y="134"/>
                  </a:lnTo>
                  <a:lnTo>
                    <a:pt x="106" y="117"/>
                  </a:lnTo>
                  <a:lnTo>
                    <a:pt x="104" y="101"/>
                  </a:lnTo>
                  <a:lnTo>
                    <a:pt x="106" y="84"/>
                  </a:lnTo>
                  <a:lnTo>
                    <a:pt x="108" y="69"/>
                  </a:lnTo>
                  <a:lnTo>
                    <a:pt x="110" y="64"/>
                  </a:lnTo>
                  <a:lnTo>
                    <a:pt x="112" y="60"/>
                  </a:lnTo>
                  <a:lnTo>
                    <a:pt x="115" y="55"/>
                  </a:lnTo>
                  <a:lnTo>
                    <a:pt x="123" y="47"/>
                  </a:lnTo>
                  <a:lnTo>
                    <a:pt x="126" y="46"/>
                  </a:lnTo>
                  <a:lnTo>
                    <a:pt x="130" y="44"/>
                  </a:lnTo>
                  <a:lnTo>
                    <a:pt x="136" y="40"/>
                  </a:lnTo>
                  <a:lnTo>
                    <a:pt x="139" y="40"/>
                  </a:lnTo>
                  <a:lnTo>
                    <a:pt x="145" y="38"/>
                  </a:lnTo>
                  <a:lnTo>
                    <a:pt x="148" y="38"/>
                  </a:lnTo>
                  <a:lnTo>
                    <a:pt x="152" y="40"/>
                  </a:lnTo>
                  <a:lnTo>
                    <a:pt x="156" y="40"/>
                  </a:lnTo>
                  <a:lnTo>
                    <a:pt x="159" y="42"/>
                  </a:lnTo>
                  <a:lnTo>
                    <a:pt x="163" y="44"/>
                  </a:lnTo>
                  <a:lnTo>
                    <a:pt x="167" y="44"/>
                  </a:lnTo>
                  <a:lnTo>
                    <a:pt x="169" y="46"/>
                  </a:lnTo>
                  <a:lnTo>
                    <a:pt x="174" y="47"/>
                  </a:lnTo>
                  <a:lnTo>
                    <a:pt x="176" y="51"/>
                  </a:lnTo>
                  <a:lnTo>
                    <a:pt x="180" y="53"/>
                  </a:lnTo>
                  <a:lnTo>
                    <a:pt x="183" y="53"/>
                  </a:lnTo>
                  <a:lnTo>
                    <a:pt x="187" y="55"/>
                  </a:lnTo>
                  <a:lnTo>
                    <a:pt x="191" y="57"/>
                  </a:lnTo>
                  <a:lnTo>
                    <a:pt x="194" y="57"/>
                  </a:lnTo>
                  <a:lnTo>
                    <a:pt x="198" y="58"/>
                  </a:lnTo>
                  <a:lnTo>
                    <a:pt x="202" y="60"/>
                  </a:lnTo>
                  <a:lnTo>
                    <a:pt x="205" y="62"/>
                  </a:lnTo>
                  <a:lnTo>
                    <a:pt x="209" y="62"/>
                  </a:lnTo>
                  <a:lnTo>
                    <a:pt x="213" y="64"/>
                  </a:lnTo>
                  <a:lnTo>
                    <a:pt x="215" y="64"/>
                  </a:lnTo>
                  <a:lnTo>
                    <a:pt x="218" y="66"/>
                  </a:lnTo>
                  <a:lnTo>
                    <a:pt x="222" y="68"/>
                  </a:lnTo>
                  <a:lnTo>
                    <a:pt x="226" y="69"/>
                  </a:lnTo>
                  <a:lnTo>
                    <a:pt x="229" y="69"/>
                  </a:lnTo>
                  <a:lnTo>
                    <a:pt x="233" y="71"/>
                  </a:lnTo>
                  <a:lnTo>
                    <a:pt x="237" y="73"/>
                  </a:lnTo>
                  <a:lnTo>
                    <a:pt x="238" y="73"/>
                  </a:lnTo>
                  <a:lnTo>
                    <a:pt x="242" y="75"/>
                  </a:lnTo>
                  <a:lnTo>
                    <a:pt x="246" y="77"/>
                  </a:lnTo>
                  <a:lnTo>
                    <a:pt x="249" y="77"/>
                  </a:lnTo>
                  <a:lnTo>
                    <a:pt x="257" y="75"/>
                  </a:lnTo>
                  <a:lnTo>
                    <a:pt x="262" y="73"/>
                  </a:lnTo>
                  <a:lnTo>
                    <a:pt x="270" y="69"/>
                  </a:lnTo>
                  <a:lnTo>
                    <a:pt x="277" y="68"/>
                  </a:lnTo>
                  <a:lnTo>
                    <a:pt x="284" y="66"/>
                  </a:lnTo>
                  <a:lnTo>
                    <a:pt x="290" y="64"/>
                  </a:lnTo>
                  <a:lnTo>
                    <a:pt x="297" y="62"/>
                  </a:lnTo>
                  <a:lnTo>
                    <a:pt x="305" y="60"/>
                  </a:lnTo>
                  <a:lnTo>
                    <a:pt x="312" y="60"/>
                  </a:lnTo>
                  <a:lnTo>
                    <a:pt x="319" y="58"/>
                  </a:lnTo>
                  <a:lnTo>
                    <a:pt x="327" y="57"/>
                  </a:lnTo>
                  <a:lnTo>
                    <a:pt x="334" y="57"/>
                  </a:lnTo>
                  <a:lnTo>
                    <a:pt x="341" y="55"/>
                  </a:lnTo>
                  <a:lnTo>
                    <a:pt x="349" y="53"/>
                  </a:lnTo>
                  <a:lnTo>
                    <a:pt x="363" y="53"/>
                  </a:lnTo>
                  <a:lnTo>
                    <a:pt x="393" y="24"/>
                  </a:lnTo>
                  <a:lnTo>
                    <a:pt x="398" y="20"/>
                  </a:lnTo>
                  <a:lnTo>
                    <a:pt x="400" y="16"/>
                  </a:lnTo>
                  <a:lnTo>
                    <a:pt x="406" y="13"/>
                  </a:lnTo>
                  <a:lnTo>
                    <a:pt x="409" y="11"/>
                  </a:lnTo>
                  <a:lnTo>
                    <a:pt x="413" y="9"/>
                  </a:lnTo>
                  <a:lnTo>
                    <a:pt x="418" y="7"/>
                  </a:lnTo>
                  <a:lnTo>
                    <a:pt x="422" y="5"/>
                  </a:lnTo>
                  <a:lnTo>
                    <a:pt x="428" y="3"/>
                  </a:lnTo>
                  <a:lnTo>
                    <a:pt x="430" y="3"/>
                  </a:lnTo>
                  <a:lnTo>
                    <a:pt x="433" y="2"/>
                  </a:lnTo>
                  <a:lnTo>
                    <a:pt x="435" y="2"/>
                  </a:lnTo>
                  <a:lnTo>
                    <a:pt x="439" y="0"/>
                  </a:lnTo>
                  <a:lnTo>
                    <a:pt x="444" y="0"/>
                  </a:lnTo>
                  <a:lnTo>
                    <a:pt x="448" y="2"/>
                  </a:lnTo>
                  <a:lnTo>
                    <a:pt x="450" y="2"/>
                  </a:lnTo>
                  <a:lnTo>
                    <a:pt x="453" y="3"/>
                  </a:lnTo>
                  <a:lnTo>
                    <a:pt x="457" y="3"/>
                  </a:lnTo>
                  <a:lnTo>
                    <a:pt x="459" y="5"/>
                  </a:lnTo>
                  <a:lnTo>
                    <a:pt x="463" y="5"/>
                  </a:lnTo>
                  <a:lnTo>
                    <a:pt x="466" y="7"/>
                  </a:lnTo>
                  <a:lnTo>
                    <a:pt x="470" y="9"/>
                  </a:lnTo>
                  <a:lnTo>
                    <a:pt x="474" y="11"/>
                  </a:lnTo>
                  <a:lnTo>
                    <a:pt x="475" y="13"/>
                  </a:lnTo>
                  <a:lnTo>
                    <a:pt x="479" y="14"/>
                  </a:lnTo>
                  <a:lnTo>
                    <a:pt x="483" y="16"/>
                  </a:lnTo>
                  <a:lnTo>
                    <a:pt x="490" y="24"/>
                  </a:lnTo>
                  <a:lnTo>
                    <a:pt x="492" y="27"/>
                  </a:lnTo>
                  <a:lnTo>
                    <a:pt x="496" y="29"/>
                  </a:lnTo>
                  <a:lnTo>
                    <a:pt x="497" y="33"/>
                  </a:lnTo>
                  <a:lnTo>
                    <a:pt x="501" y="36"/>
                  </a:lnTo>
                  <a:close/>
                </a:path>
              </a:pathLst>
            </a:custGeom>
            <a:solidFill>
              <a:srgbClr val="000000"/>
            </a:solidFill>
            <a:ln w="9525">
              <a:noFill/>
              <a:round/>
            </a:ln>
          </p:spPr>
          <p:txBody>
            <a:bodyPr/>
            <a:lstStyle/>
            <a:p>
              <a:endParaRPr lang="en-US"/>
            </a:p>
          </p:txBody>
        </p:sp>
        <p:sp>
          <p:nvSpPr>
            <p:cNvPr id="494435" name="Freeform 867"/>
            <p:cNvSpPr/>
            <p:nvPr/>
          </p:nvSpPr>
          <p:spPr bwMode="auto">
            <a:xfrm>
              <a:off x="4324" y="2503"/>
              <a:ext cx="112" cy="29"/>
            </a:xfrm>
            <a:custGeom>
              <a:avLst/>
              <a:gdLst/>
              <a:ahLst/>
              <a:cxnLst>
                <a:cxn ang="0">
                  <a:pos x="110" y="0"/>
                </a:cxn>
                <a:cxn ang="0">
                  <a:pos x="112" y="0"/>
                </a:cxn>
                <a:cxn ang="0">
                  <a:pos x="105" y="2"/>
                </a:cxn>
                <a:cxn ang="0">
                  <a:pos x="97" y="4"/>
                </a:cxn>
                <a:cxn ang="0">
                  <a:pos x="90" y="5"/>
                </a:cxn>
                <a:cxn ang="0">
                  <a:pos x="83" y="7"/>
                </a:cxn>
                <a:cxn ang="0">
                  <a:pos x="77" y="11"/>
                </a:cxn>
                <a:cxn ang="0">
                  <a:pos x="70" y="13"/>
                </a:cxn>
                <a:cxn ang="0">
                  <a:pos x="63" y="15"/>
                </a:cxn>
                <a:cxn ang="0">
                  <a:pos x="55" y="15"/>
                </a:cxn>
                <a:cxn ang="0">
                  <a:pos x="48" y="16"/>
                </a:cxn>
                <a:cxn ang="0">
                  <a:pos x="41" y="18"/>
                </a:cxn>
                <a:cxn ang="0">
                  <a:pos x="35" y="20"/>
                </a:cxn>
                <a:cxn ang="0">
                  <a:pos x="28" y="22"/>
                </a:cxn>
                <a:cxn ang="0">
                  <a:pos x="20" y="24"/>
                </a:cxn>
                <a:cxn ang="0">
                  <a:pos x="13" y="24"/>
                </a:cxn>
                <a:cxn ang="0">
                  <a:pos x="7" y="26"/>
                </a:cxn>
                <a:cxn ang="0">
                  <a:pos x="0" y="26"/>
                </a:cxn>
                <a:cxn ang="0">
                  <a:pos x="0" y="29"/>
                </a:cxn>
                <a:cxn ang="0">
                  <a:pos x="7" y="29"/>
                </a:cxn>
                <a:cxn ang="0">
                  <a:pos x="13" y="27"/>
                </a:cxn>
                <a:cxn ang="0">
                  <a:pos x="20" y="27"/>
                </a:cxn>
                <a:cxn ang="0">
                  <a:pos x="28" y="26"/>
                </a:cxn>
                <a:cxn ang="0">
                  <a:pos x="35" y="24"/>
                </a:cxn>
                <a:cxn ang="0">
                  <a:pos x="42" y="22"/>
                </a:cxn>
                <a:cxn ang="0">
                  <a:pos x="48" y="20"/>
                </a:cxn>
                <a:cxn ang="0">
                  <a:pos x="55" y="18"/>
                </a:cxn>
                <a:cxn ang="0">
                  <a:pos x="63" y="16"/>
                </a:cxn>
                <a:cxn ang="0">
                  <a:pos x="70" y="15"/>
                </a:cxn>
                <a:cxn ang="0">
                  <a:pos x="77" y="15"/>
                </a:cxn>
                <a:cxn ang="0">
                  <a:pos x="85" y="11"/>
                </a:cxn>
                <a:cxn ang="0">
                  <a:pos x="90" y="9"/>
                </a:cxn>
                <a:cxn ang="0">
                  <a:pos x="97" y="7"/>
                </a:cxn>
                <a:cxn ang="0">
                  <a:pos x="105" y="5"/>
                </a:cxn>
                <a:cxn ang="0">
                  <a:pos x="112" y="4"/>
                </a:cxn>
                <a:cxn ang="0">
                  <a:pos x="110" y="0"/>
                </a:cxn>
              </a:cxnLst>
              <a:rect l="0" t="0" r="r" b="b"/>
              <a:pathLst>
                <a:path w="112" h="29">
                  <a:moveTo>
                    <a:pt x="110" y="0"/>
                  </a:moveTo>
                  <a:lnTo>
                    <a:pt x="112" y="0"/>
                  </a:lnTo>
                  <a:lnTo>
                    <a:pt x="105" y="2"/>
                  </a:lnTo>
                  <a:lnTo>
                    <a:pt x="97" y="4"/>
                  </a:lnTo>
                  <a:lnTo>
                    <a:pt x="90" y="5"/>
                  </a:lnTo>
                  <a:lnTo>
                    <a:pt x="83" y="7"/>
                  </a:lnTo>
                  <a:lnTo>
                    <a:pt x="77" y="11"/>
                  </a:lnTo>
                  <a:lnTo>
                    <a:pt x="70" y="13"/>
                  </a:lnTo>
                  <a:lnTo>
                    <a:pt x="63" y="15"/>
                  </a:lnTo>
                  <a:lnTo>
                    <a:pt x="55" y="15"/>
                  </a:lnTo>
                  <a:lnTo>
                    <a:pt x="48" y="16"/>
                  </a:lnTo>
                  <a:lnTo>
                    <a:pt x="41" y="18"/>
                  </a:lnTo>
                  <a:lnTo>
                    <a:pt x="35" y="20"/>
                  </a:lnTo>
                  <a:lnTo>
                    <a:pt x="28" y="22"/>
                  </a:lnTo>
                  <a:lnTo>
                    <a:pt x="20" y="24"/>
                  </a:lnTo>
                  <a:lnTo>
                    <a:pt x="13" y="24"/>
                  </a:lnTo>
                  <a:lnTo>
                    <a:pt x="7" y="26"/>
                  </a:lnTo>
                  <a:lnTo>
                    <a:pt x="0" y="26"/>
                  </a:lnTo>
                  <a:lnTo>
                    <a:pt x="0" y="29"/>
                  </a:lnTo>
                  <a:lnTo>
                    <a:pt x="7" y="29"/>
                  </a:lnTo>
                  <a:lnTo>
                    <a:pt x="13" y="27"/>
                  </a:lnTo>
                  <a:lnTo>
                    <a:pt x="20" y="27"/>
                  </a:lnTo>
                  <a:lnTo>
                    <a:pt x="28" y="26"/>
                  </a:lnTo>
                  <a:lnTo>
                    <a:pt x="35" y="24"/>
                  </a:lnTo>
                  <a:lnTo>
                    <a:pt x="42" y="22"/>
                  </a:lnTo>
                  <a:lnTo>
                    <a:pt x="48" y="20"/>
                  </a:lnTo>
                  <a:lnTo>
                    <a:pt x="55" y="18"/>
                  </a:lnTo>
                  <a:lnTo>
                    <a:pt x="63" y="16"/>
                  </a:lnTo>
                  <a:lnTo>
                    <a:pt x="70" y="15"/>
                  </a:lnTo>
                  <a:lnTo>
                    <a:pt x="77" y="15"/>
                  </a:lnTo>
                  <a:lnTo>
                    <a:pt x="85" y="11"/>
                  </a:lnTo>
                  <a:lnTo>
                    <a:pt x="90" y="9"/>
                  </a:lnTo>
                  <a:lnTo>
                    <a:pt x="97" y="7"/>
                  </a:lnTo>
                  <a:lnTo>
                    <a:pt x="105" y="5"/>
                  </a:lnTo>
                  <a:lnTo>
                    <a:pt x="112" y="4"/>
                  </a:lnTo>
                  <a:lnTo>
                    <a:pt x="110" y="0"/>
                  </a:lnTo>
                  <a:close/>
                </a:path>
              </a:pathLst>
            </a:custGeom>
            <a:solidFill>
              <a:srgbClr val="000000"/>
            </a:solidFill>
            <a:ln w="9525">
              <a:noFill/>
              <a:round/>
            </a:ln>
          </p:spPr>
          <p:txBody>
            <a:bodyPr/>
            <a:lstStyle/>
            <a:p>
              <a:endParaRPr lang="en-US"/>
            </a:p>
          </p:txBody>
        </p:sp>
        <p:sp>
          <p:nvSpPr>
            <p:cNvPr id="494436" name="Freeform 868"/>
            <p:cNvSpPr/>
            <p:nvPr/>
          </p:nvSpPr>
          <p:spPr bwMode="auto">
            <a:xfrm>
              <a:off x="4434" y="2501"/>
              <a:ext cx="57" cy="15"/>
            </a:xfrm>
            <a:custGeom>
              <a:avLst/>
              <a:gdLst/>
              <a:ahLst/>
              <a:cxnLst>
                <a:cxn ang="0">
                  <a:pos x="57" y="11"/>
                </a:cxn>
                <a:cxn ang="0">
                  <a:pos x="54" y="11"/>
                </a:cxn>
                <a:cxn ang="0">
                  <a:pos x="50" y="9"/>
                </a:cxn>
                <a:cxn ang="0">
                  <a:pos x="46" y="9"/>
                </a:cxn>
                <a:cxn ang="0">
                  <a:pos x="44" y="7"/>
                </a:cxn>
                <a:cxn ang="0">
                  <a:pos x="41" y="6"/>
                </a:cxn>
                <a:cxn ang="0">
                  <a:pos x="33" y="6"/>
                </a:cxn>
                <a:cxn ang="0">
                  <a:pos x="30" y="4"/>
                </a:cxn>
                <a:cxn ang="0">
                  <a:pos x="26" y="4"/>
                </a:cxn>
                <a:cxn ang="0">
                  <a:pos x="24" y="2"/>
                </a:cxn>
                <a:cxn ang="0">
                  <a:pos x="17" y="2"/>
                </a:cxn>
                <a:cxn ang="0">
                  <a:pos x="13" y="0"/>
                </a:cxn>
                <a:cxn ang="0">
                  <a:pos x="10" y="2"/>
                </a:cxn>
                <a:cxn ang="0">
                  <a:pos x="0" y="2"/>
                </a:cxn>
                <a:cxn ang="0">
                  <a:pos x="2" y="6"/>
                </a:cxn>
                <a:cxn ang="0">
                  <a:pos x="26" y="6"/>
                </a:cxn>
                <a:cxn ang="0">
                  <a:pos x="30" y="7"/>
                </a:cxn>
                <a:cxn ang="0">
                  <a:pos x="33" y="7"/>
                </a:cxn>
                <a:cxn ang="0">
                  <a:pos x="37" y="9"/>
                </a:cxn>
                <a:cxn ang="0">
                  <a:pos x="39" y="11"/>
                </a:cxn>
                <a:cxn ang="0">
                  <a:pos x="43" y="11"/>
                </a:cxn>
                <a:cxn ang="0">
                  <a:pos x="46" y="13"/>
                </a:cxn>
                <a:cxn ang="0">
                  <a:pos x="50" y="13"/>
                </a:cxn>
                <a:cxn ang="0">
                  <a:pos x="54" y="15"/>
                </a:cxn>
                <a:cxn ang="0">
                  <a:pos x="57" y="15"/>
                </a:cxn>
                <a:cxn ang="0">
                  <a:pos x="55" y="15"/>
                </a:cxn>
                <a:cxn ang="0">
                  <a:pos x="57" y="11"/>
                </a:cxn>
              </a:cxnLst>
              <a:rect l="0" t="0" r="r" b="b"/>
              <a:pathLst>
                <a:path w="57" h="15">
                  <a:moveTo>
                    <a:pt x="57" y="11"/>
                  </a:moveTo>
                  <a:lnTo>
                    <a:pt x="54" y="11"/>
                  </a:lnTo>
                  <a:lnTo>
                    <a:pt x="50" y="9"/>
                  </a:lnTo>
                  <a:lnTo>
                    <a:pt x="46" y="9"/>
                  </a:lnTo>
                  <a:lnTo>
                    <a:pt x="44" y="7"/>
                  </a:lnTo>
                  <a:lnTo>
                    <a:pt x="41" y="6"/>
                  </a:lnTo>
                  <a:lnTo>
                    <a:pt x="33" y="6"/>
                  </a:lnTo>
                  <a:lnTo>
                    <a:pt x="30" y="4"/>
                  </a:lnTo>
                  <a:lnTo>
                    <a:pt x="26" y="4"/>
                  </a:lnTo>
                  <a:lnTo>
                    <a:pt x="24" y="2"/>
                  </a:lnTo>
                  <a:lnTo>
                    <a:pt x="17" y="2"/>
                  </a:lnTo>
                  <a:lnTo>
                    <a:pt x="13" y="0"/>
                  </a:lnTo>
                  <a:lnTo>
                    <a:pt x="10" y="2"/>
                  </a:lnTo>
                  <a:lnTo>
                    <a:pt x="0" y="2"/>
                  </a:lnTo>
                  <a:lnTo>
                    <a:pt x="2" y="6"/>
                  </a:lnTo>
                  <a:lnTo>
                    <a:pt x="26" y="6"/>
                  </a:lnTo>
                  <a:lnTo>
                    <a:pt x="30" y="7"/>
                  </a:lnTo>
                  <a:lnTo>
                    <a:pt x="33" y="7"/>
                  </a:lnTo>
                  <a:lnTo>
                    <a:pt x="37" y="9"/>
                  </a:lnTo>
                  <a:lnTo>
                    <a:pt x="39" y="11"/>
                  </a:lnTo>
                  <a:lnTo>
                    <a:pt x="43" y="11"/>
                  </a:lnTo>
                  <a:lnTo>
                    <a:pt x="46" y="13"/>
                  </a:lnTo>
                  <a:lnTo>
                    <a:pt x="50" y="13"/>
                  </a:lnTo>
                  <a:lnTo>
                    <a:pt x="54" y="15"/>
                  </a:lnTo>
                  <a:lnTo>
                    <a:pt x="57" y="15"/>
                  </a:lnTo>
                  <a:lnTo>
                    <a:pt x="55" y="15"/>
                  </a:lnTo>
                  <a:lnTo>
                    <a:pt x="57" y="11"/>
                  </a:lnTo>
                  <a:close/>
                </a:path>
              </a:pathLst>
            </a:custGeom>
            <a:solidFill>
              <a:srgbClr val="000000"/>
            </a:solidFill>
            <a:ln w="9525">
              <a:noFill/>
              <a:round/>
            </a:ln>
          </p:spPr>
          <p:txBody>
            <a:bodyPr/>
            <a:lstStyle/>
            <a:p>
              <a:endParaRPr lang="en-US"/>
            </a:p>
          </p:txBody>
        </p:sp>
        <p:sp>
          <p:nvSpPr>
            <p:cNvPr id="494437" name="Freeform 869"/>
            <p:cNvSpPr/>
            <p:nvPr/>
          </p:nvSpPr>
          <p:spPr bwMode="auto">
            <a:xfrm>
              <a:off x="4489" y="2512"/>
              <a:ext cx="111" cy="88"/>
            </a:xfrm>
            <a:custGeom>
              <a:avLst/>
              <a:gdLst/>
              <a:ahLst/>
              <a:cxnLst>
                <a:cxn ang="0">
                  <a:pos x="111" y="84"/>
                </a:cxn>
                <a:cxn ang="0">
                  <a:pos x="103" y="81"/>
                </a:cxn>
                <a:cxn ang="0">
                  <a:pos x="96" y="77"/>
                </a:cxn>
                <a:cxn ang="0">
                  <a:pos x="89" y="72"/>
                </a:cxn>
                <a:cxn ang="0">
                  <a:pos x="83" y="66"/>
                </a:cxn>
                <a:cxn ang="0">
                  <a:pos x="76" y="62"/>
                </a:cxn>
                <a:cxn ang="0">
                  <a:pos x="68" y="57"/>
                </a:cxn>
                <a:cxn ang="0">
                  <a:pos x="63" y="51"/>
                </a:cxn>
                <a:cxn ang="0">
                  <a:pos x="56" y="46"/>
                </a:cxn>
                <a:cxn ang="0">
                  <a:pos x="43" y="33"/>
                </a:cxn>
                <a:cxn ang="0">
                  <a:pos x="35" y="28"/>
                </a:cxn>
                <a:cxn ang="0">
                  <a:pos x="22" y="15"/>
                </a:cxn>
                <a:cxn ang="0">
                  <a:pos x="17" y="11"/>
                </a:cxn>
                <a:cxn ang="0">
                  <a:pos x="10" y="6"/>
                </a:cxn>
                <a:cxn ang="0">
                  <a:pos x="2" y="0"/>
                </a:cxn>
                <a:cxn ang="0">
                  <a:pos x="0" y="4"/>
                </a:cxn>
                <a:cxn ang="0">
                  <a:pos x="8" y="7"/>
                </a:cxn>
                <a:cxn ang="0">
                  <a:pos x="15" y="13"/>
                </a:cxn>
                <a:cxn ang="0">
                  <a:pos x="21" y="18"/>
                </a:cxn>
                <a:cxn ang="0">
                  <a:pos x="28" y="24"/>
                </a:cxn>
                <a:cxn ang="0">
                  <a:pos x="46" y="42"/>
                </a:cxn>
                <a:cxn ang="0">
                  <a:pos x="54" y="48"/>
                </a:cxn>
                <a:cxn ang="0">
                  <a:pos x="59" y="55"/>
                </a:cxn>
                <a:cxn ang="0">
                  <a:pos x="67" y="59"/>
                </a:cxn>
                <a:cxn ang="0">
                  <a:pos x="74" y="66"/>
                </a:cxn>
                <a:cxn ang="0">
                  <a:pos x="79" y="70"/>
                </a:cxn>
                <a:cxn ang="0">
                  <a:pos x="87" y="75"/>
                </a:cxn>
                <a:cxn ang="0">
                  <a:pos x="94" y="79"/>
                </a:cxn>
                <a:cxn ang="0">
                  <a:pos x="101" y="84"/>
                </a:cxn>
                <a:cxn ang="0">
                  <a:pos x="109" y="88"/>
                </a:cxn>
                <a:cxn ang="0">
                  <a:pos x="111" y="84"/>
                </a:cxn>
              </a:cxnLst>
              <a:rect l="0" t="0" r="r" b="b"/>
              <a:pathLst>
                <a:path w="111" h="88">
                  <a:moveTo>
                    <a:pt x="111" y="84"/>
                  </a:moveTo>
                  <a:lnTo>
                    <a:pt x="103" y="81"/>
                  </a:lnTo>
                  <a:lnTo>
                    <a:pt x="96" y="77"/>
                  </a:lnTo>
                  <a:lnTo>
                    <a:pt x="89" y="72"/>
                  </a:lnTo>
                  <a:lnTo>
                    <a:pt x="83" y="66"/>
                  </a:lnTo>
                  <a:lnTo>
                    <a:pt x="76" y="62"/>
                  </a:lnTo>
                  <a:lnTo>
                    <a:pt x="68" y="57"/>
                  </a:lnTo>
                  <a:lnTo>
                    <a:pt x="63" y="51"/>
                  </a:lnTo>
                  <a:lnTo>
                    <a:pt x="56" y="46"/>
                  </a:lnTo>
                  <a:lnTo>
                    <a:pt x="43" y="33"/>
                  </a:lnTo>
                  <a:lnTo>
                    <a:pt x="35" y="28"/>
                  </a:lnTo>
                  <a:lnTo>
                    <a:pt x="22" y="15"/>
                  </a:lnTo>
                  <a:lnTo>
                    <a:pt x="17" y="11"/>
                  </a:lnTo>
                  <a:lnTo>
                    <a:pt x="10" y="6"/>
                  </a:lnTo>
                  <a:lnTo>
                    <a:pt x="2" y="0"/>
                  </a:lnTo>
                  <a:lnTo>
                    <a:pt x="0" y="4"/>
                  </a:lnTo>
                  <a:lnTo>
                    <a:pt x="8" y="7"/>
                  </a:lnTo>
                  <a:lnTo>
                    <a:pt x="15" y="13"/>
                  </a:lnTo>
                  <a:lnTo>
                    <a:pt x="21" y="18"/>
                  </a:lnTo>
                  <a:lnTo>
                    <a:pt x="28" y="24"/>
                  </a:lnTo>
                  <a:lnTo>
                    <a:pt x="46" y="42"/>
                  </a:lnTo>
                  <a:lnTo>
                    <a:pt x="54" y="48"/>
                  </a:lnTo>
                  <a:lnTo>
                    <a:pt x="59" y="55"/>
                  </a:lnTo>
                  <a:lnTo>
                    <a:pt x="67" y="59"/>
                  </a:lnTo>
                  <a:lnTo>
                    <a:pt x="74" y="66"/>
                  </a:lnTo>
                  <a:lnTo>
                    <a:pt x="79" y="70"/>
                  </a:lnTo>
                  <a:lnTo>
                    <a:pt x="87" y="75"/>
                  </a:lnTo>
                  <a:lnTo>
                    <a:pt x="94" y="79"/>
                  </a:lnTo>
                  <a:lnTo>
                    <a:pt x="101" y="84"/>
                  </a:lnTo>
                  <a:lnTo>
                    <a:pt x="109" y="88"/>
                  </a:lnTo>
                  <a:lnTo>
                    <a:pt x="111" y="84"/>
                  </a:lnTo>
                  <a:close/>
                </a:path>
              </a:pathLst>
            </a:custGeom>
            <a:solidFill>
              <a:srgbClr val="000000"/>
            </a:solidFill>
            <a:ln w="9525">
              <a:noFill/>
              <a:round/>
            </a:ln>
          </p:spPr>
          <p:txBody>
            <a:bodyPr/>
            <a:lstStyle/>
            <a:p>
              <a:endParaRPr lang="en-US"/>
            </a:p>
          </p:txBody>
        </p:sp>
        <p:sp>
          <p:nvSpPr>
            <p:cNvPr id="494438" name="Freeform 870"/>
            <p:cNvSpPr/>
            <p:nvPr/>
          </p:nvSpPr>
          <p:spPr bwMode="auto">
            <a:xfrm>
              <a:off x="4598" y="2596"/>
              <a:ext cx="24" cy="15"/>
            </a:xfrm>
            <a:custGeom>
              <a:avLst/>
              <a:gdLst/>
              <a:ahLst/>
              <a:cxnLst>
                <a:cxn ang="0">
                  <a:pos x="24" y="12"/>
                </a:cxn>
                <a:cxn ang="0">
                  <a:pos x="22" y="10"/>
                </a:cxn>
                <a:cxn ang="0">
                  <a:pos x="18" y="8"/>
                </a:cxn>
                <a:cxn ang="0">
                  <a:pos x="16" y="6"/>
                </a:cxn>
                <a:cxn ang="0">
                  <a:pos x="13" y="4"/>
                </a:cxn>
                <a:cxn ang="0">
                  <a:pos x="11" y="4"/>
                </a:cxn>
                <a:cxn ang="0">
                  <a:pos x="7" y="2"/>
                </a:cxn>
                <a:cxn ang="0">
                  <a:pos x="5" y="2"/>
                </a:cxn>
                <a:cxn ang="0">
                  <a:pos x="2" y="0"/>
                </a:cxn>
                <a:cxn ang="0">
                  <a:pos x="0" y="4"/>
                </a:cxn>
                <a:cxn ang="0">
                  <a:pos x="4" y="6"/>
                </a:cxn>
                <a:cxn ang="0">
                  <a:pos x="7" y="8"/>
                </a:cxn>
                <a:cxn ang="0">
                  <a:pos x="9" y="8"/>
                </a:cxn>
                <a:cxn ang="0">
                  <a:pos x="13" y="10"/>
                </a:cxn>
                <a:cxn ang="0">
                  <a:pos x="15" y="10"/>
                </a:cxn>
                <a:cxn ang="0">
                  <a:pos x="16" y="12"/>
                </a:cxn>
                <a:cxn ang="0">
                  <a:pos x="18" y="12"/>
                </a:cxn>
                <a:cxn ang="0">
                  <a:pos x="22" y="13"/>
                </a:cxn>
                <a:cxn ang="0">
                  <a:pos x="22" y="15"/>
                </a:cxn>
                <a:cxn ang="0">
                  <a:pos x="22" y="13"/>
                </a:cxn>
                <a:cxn ang="0">
                  <a:pos x="22" y="15"/>
                </a:cxn>
                <a:cxn ang="0">
                  <a:pos x="24" y="12"/>
                </a:cxn>
              </a:cxnLst>
              <a:rect l="0" t="0" r="r" b="b"/>
              <a:pathLst>
                <a:path w="24" h="15">
                  <a:moveTo>
                    <a:pt x="24" y="12"/>
                  </a:moveTo>
                  <a:lnTo>
                    <a:pt x="22" y="10"/>
                  </a:lnTo>
                  <a:lnTo>
                    <a:pt x="18" y="8"/>
                  </a:lnTo>
                  <a:lnTo>
                    <a:pt x="16" y="6"/>
                  </a:lnTo>
                  <a:lnTo>
                    <a:pt x="13" y="4"/>
                  </a:lnTo>
                  <a:lnTo>
                    <a:pt x="11" y="4"/>
                  </a:lnTo>
                  <a:lnTo>
                    <a:pt x="7" y="2"/>
                  </a:lnTo>
                  <a:lnTo>
                    <a:pt x="5" y="2"/>
                  </a:lnTo>
                  <a:lnTo>
                    <a:pt x="2" y="0"/>
                  </a:lnTo>
                  <a:lnTo>
                    <a:pt x="0" y="4"/>
                  </a:lnTo>
                  <a:lnTo>
                    <a:pt x="4" y="6"/>
                  </a:lnTo>
                  <a:lnTo>
                    <a:pt x="7" y="8"/>
                  </a:lnTo>
                  <a:lnTo>
                    <a:pt x="9" y="8"/>
                  </a:lnTo>
                  <a:lnTo>
                    <a:pt x="13" y="10"/>
                  </a:lnTo>
                  <a:lnTo>
                    <a:pt x="15" y="10"/>
                  </a:lnTo>
                  <a:lnTo>
                    <a:pt x="16" y="12"/>
                  </a:lnTo>
                  <a:lnTo>
                    <a:pt x="18" y="12"/>
                  </a:lnTo>
                  <a:lnTo>
                    <a:pt x="22" y="13"/>
                  </a:lnTo>
                  <a:lnTo>
                    <a:pt x="22" y="15"/>
                  </a:lnTo>
                  <a:lnTo>
                    <a:pt x="22" y="13"/>
                  </a:lnTo>
                  <a:lnTo>
                    <a:pt x="22" y="15"/>
                  </a:lnTo>
                  <a:lnTo>
                    <a:pt x="24" y="12"/>
                  </a:lnTo>
                  <a:close/>
                </a:path>
              </a:pathLst>
            </a:custGeom>
            <a:solidFill>
              <a:srgbClr val="000000"/>
            </a:solidFill>
            <a:ln w="9525">
              <a:noFill/>
              <a:round/>
            </a:ln>
          </p:spPr>
          <p:txBody>
            <a:bodyPr/>
            <a:lstStyle/>
            <a:p>
              <a:endParaRPr lang="en-US"/>
            </a:p>
          </p:txBody>
        </p:sp>
        <p:sp>
          <p:nvSpPr>
            <p:cNvPr id="494439" name="Freeform 871"/>
            <p:cNvSpPr/>
            <p:nvPr/>
          </p:nvSpPr>
          <p:spPr bwMode="auto">
            <a:xfrm>
              <a:off x="4620" y="2608"/>
              <a:ext cx="110" cy="51"/>
            </a:xfrm>
            <a:custGeom>
              <a:avLst/>
              <a:gdLst/>
              <a:ahLst/>
              <a:cxnLst>
                <a:cxn ang="0">
                  <a:pos x="110" y="47"/>
                </a:cxn>
                <a:cxn ang="0">
                  <a:pos x="110" y="45"/>
                </a:cxn>
                <a:cxn ang="0">
                  <a:pos x="105" y="44"/>
                </a:cxn>
                <a:cxn ang="0">
                  <a:pos x="97" y="40"/>
                </a:cxn>
                <a:cxn ang="0">
                  <a:pos x="90" y="38"/>
                </a:cxn>
                <a:cxn ang="0">
                  <a:pos x="83" y="34"/>
                </a:cxn>
                <a:cxn ang="0">
                  <a:pos x="77" y="31"/>
                </a:cxn>
                <a:cxn ang="0">
                  <a:pos x="70" y="29"/>
                </a:cxn>
                <a:cxn ang="0">
                  <a:pos x="62" y="25"/>
                </a:cxn>
                <a:cxn ang="0">
                  <a:pos x="55" y="23"/>
                </a:cxn>
                <a:cxn ang="0">
                  <a:pos x="48" y="20"/>
                </a:cxn>
                <a:cxn ang="0">
                  <a:pos x="42" y="18"/>
                </a:cxn>
                <a:cxn ang="0">
                  <a:pos x="35" y="14"/>
                </a:cxn>
                <a:cxn ang="0">
                  <a:pos x="27" y="12"/>
                </a:cxn>
                <a:cxn ang="0">
                  <a:pos x="22" y="9"/>
                </a:cxn>
                <a:cxn ang="0">
                  <a:pos x="15" y="5"/>
                </a:cxn>
                <a:cxn ang="0">
                  <a:pos x="7" y="3"/>
                </a:cxn>
                <a:cxn ang="0">
                  <a:pos x="2" y="0"/>
                </a:cxn>
                <a:cxn ang="0">
                  <a:pos x="0" y="3"/>
                </a:cxn>
                <a:cxn ang="0">
                  <a:pos x="5" y="7"/>
                </a:cxn>
                <a:cxn ang="0">
                  <a:pos x="13" y="9"/>
                </a:cxn>
                <a:cxn ang="0">
                  <a:pos x="20" y="12"/>
                </a:cxn>
                <a:cxn ang="0">
                  <a:pos x="27" y="16"/>
                </a:cxn>
                <a:cxn ang="0">
                  <a:pos x="33" y="18"/>
                </a:cxn>
                <a:cxn ang="0">
                  <a:pos x="40" y="22"/>
                </a:cxn>
                <a:cxn ang="0">
                  <a:pos x="48" y="23"/>
                </a:cxn>
                <a:cxn ang="0">
                  <a:pos x="55" y="27"/>
                </a:cxn>
                <a:cxn ang="0">
                  <a:pos x="60" y="29"/>
                </a:cxn>
                <a:cxn ang="0">
                  <a:pos x="68" y="33"/>
                </a:cxn>
                <a:cxn ang="0">
                  <a:pos x="75" y="34"/>
                </a:cxn>
                <a:cxn ang="0">
                  <a:pos x="83" y="38"/>
                </a:cxn>
                <a:cxn ang="0">
                  <a:pos x="88" y="40"/>
                </a:cxn>
                <a:cxn ang="0">
                  <a:pos x="95" y="44"/>
                </a:cxn>
                <a:cxn ang="0">
                  <a:pos x="103" y="47"/>
                </a:cxn>
                <a:cxn ang="0">
                  <a:pos x="108" y="51"/>
                </a:cxn>
                <a:cxn ang="0">
                  <a:pos x="108" y="49"/>
                </a:cxn>
                <a:cxn ang="0">
                  <a:pos x="110" y="47"/>
                </a:cxn>
              </a:cxnLst>
              <a:rect l="0" t="0" r="r" b="b"/>
              <a:pathLst>
                <a:path w="110" h="51">
                  <a:moveTo>
                    <a:pt x="110" y="47"/>
                  </a:moveTo>
                  <a:lnTo>
                    <a:pt x="110" y="45"/>
                  </a:lnTo>
                  <a:lnTo>
                    <a:pt x="105" y="44"/>
                  </a:lnTo>
                  <a:lnTo>
                    <a:pt x="97" y="40"/>
                  </a:lnTo>
                  <a:lnTo>
                    <a:pt x="90" y="38"/>
                  </a:lnTo>
                  <a:lnTo>
                    <a:pt x="83" y="34"/>
                  </a:lnTo>
                  <a:lnTo>
                    <a:pt x="77" y="31"/>
                  </a:lnTo>
                  <a:lnTo>
                    <a:pt x="70" y="29"/>
                  </a:lnTo>
                  <a:lnTo>
                    <a:pt x="62" y="25"/>
                  </a:lnTo>
                  <a:lnTo>
                    <a:pt x="55" y="23"/>
                  </a:lnTo>
                  <a:lnTo>
                    <a:pt x="48" y="20"/>
                  </a:lnTo>
                  <a:lnTo>
                    <a:pt x="42" y="18"/>
                  </a:lnTo>
                  <a:lnTo>
                    <a:pt x="35" y="14"/>
                  </a:lnTo>
                  <a:lnTo>
                    <a:pt x="27" y="12"/>
                  </a:lnTo>
                  <a:lnTo>
                    <a:pt x="22" y="9"/>
                  </a:lnTo>
                  <a:lnTo>
                    <a:pt x="15" y="5"/>
                  </a:lnTo>
                  <a:lnTo>
                    <a:pt x="7" y="3"/>
                  </a:lnTo>
                  <a:lnTo>
                    <a:pt x="2" y="0"/>
                  </a:lnTo>
                  <a:lnTo>
                    <a:pt x="0" y="3"/>
                  </a:lnTo>
                  <a:lnTo>
                    <a:pt x="5" y="7"/>
                  </a:lnTo>
                  <a:lnTo>
                    <a:pt x="13" y="9"/>
                  </a:lnTo>
                  <a:lnTo>
                    <a:pt x="20" y="12"/>
                  </a:lnTo>
                  <a:lnTo>
                    <a:pt x="27" y="16"/>
                  </a:lnTo>
                  <a:lnTo>
                    <a:pt x="33" y="18"/>
                  </a:lnTo>
                  <a:lnTo>
                    <a:pt x="40" y="22"/>
                  </a:lnTo>
                  <a:lnTo>
                    <a:pt x="48" y="23"/>
                  </a:lnTo>
                  <a:lnTo>
                    <a:pt x="55" y="27"/>
                  </a:lnTo>
                  <a:lnTo>
                    <a:pt x="60" y="29"/>
                  </a:lnTo>
                  <a:lnTo>
                    <a:pt x="68" y="33"/>
                  </a:lnTo>
                  <a:lnTo>
                    <a:pt x="75" y="34"/>
                  </a:lnTo>
                  <a:lnTo>
                    <a:pt x="83" y="38"/>
                  </a:lnTo>
                  <a:lnTo>
                    <a:pt x="88" y="40"/>
                  </a:lnTo>
                  <a:lnTo>
                    <a:pt x="95" y="44"/>
                  </a:lnTo>
                  <a:lnTo>
                    <a:pt x="103" y="47"/>
                  </a:lnTo>
                  <a:lnTo>
                    <a:pt x="108" y="51"/>
                  </a:lnTo>
                  <a:lnTo>
                    <a:pt x="108" y="49"/>
                  </a:lnTo>
                  <a:lnTo>
                    <a:pt x="110" y="47"/>
                  </a:lnTo>
                  <a:close/>
                </a:path>
              </a:pathLst>
            </a:custGeom>
            <a:solidFill>
              <a:srgbClr val="000000"/>
            </a:solidFill>
            <a:ln w="9525">
              <a:noFill/>
              <a:round/>
            </a:ln>
          </p:spPr>
          <p:txBody>
            <a:bodyPr/>
            <a:lstStyle/>
            <a:p>
              <a:endParaRPr lang="en-US"/>
            </a:p>
          </p:txBody>
        </p:sp>
        <p:sp>
          <p:nvSpPr>
            <p:cNvPr id="494440" name="Freeform 872"/>
            <p:cNvSpPr/>
            <p:nvPr/>
          </p:nvSpPr>
          <p:spPr bwMode="auto">
            <a:xfrm>
              <a:off x="4728" y="2655"/>
              <a:ext cx="30" cy="22"/>
            </a:xfrm>
            <a:custGeom>
              <a:avLst/>
              <a:gdLst/>
              <a:ahLst/>
              <a:cxnLst>
                <a:cxn ang="0">
                  <a:pos x="30" y="19"/>
                </a:cxn>
                <a:cxn ang="0">
                  <a:pos x="26" y="17"/>
                </a:cxn>
                <a:cxn ang="0">
                  <a:pos x="22" y="15"/>
                </a:cxn>
                <a:cxn ang="0">
                  <a:pos x="19" y="13"/>
                </a:cxn>
                <a:cxn ang="0">
                  <a:pos x="17" y="9"/>
                </a:cxn>
                <a:cxn ang="0">
                  <a:pos x="13" y="8"/>
                </a:cxn>
                <a:cxn ang="0">
                  <a:pos x="9" y="4"/>
                </a:cxn>
                <a:cxn ang="0">
                  <a:pos x="6" y="2"/>
                </a:cxn>
                <a:cxn ang="0">
                  <a:pos x="2" y="0"/>
                </a:cxn>
                <a:cxn ang="0">
                  <a:pos x="0" y="2"/>
                </a:cxn>
                <a:cxn ang="0">
                  <a:pos x="4" y="4"/>
                </a:cxn>
                <a:cxn ang="0">
                  <a:pos x="8" y="8"/>
                </a:cxn>
                <a:cxn ang="0">
                  <a:pos x="11" y="9"/>
                </a:cxn>
                <a:cxn ang="0">
                  <a:pos x="13" y="13"/>
                </a:cxn>
                <a:cxn ang="0">
                  <a:pos x="17" y="15"/>
                </a:cxn>
                <a:cxn ang="0">
                  <a:pos x="20" y="19"/>
                </a:cxn>
                <a:cxn ang="0">
                  <a:pos x="24" y="20"/>
                </a:cxn>
                <a:cxn ang="0">
                  <a:pos x="30" y="22"/>
                </a:cxn>
                <a:cxn ang="0">
                  <a:pos x="28" y="22"/>
                </a:cxn>
                <a:cxn ang="0">
                  <a:pos x="30" y="19"/>
                </a:cxn>
              </a:cxnLst>
              <a:rect l="0" t="0" r="r" b="b"/>
              <a:pathLst>
                <a:path w="30" h="22">
                  <a:moveTo>
                    <a:pt x="30" y="19"/>
                  </a:moveTo>
                  <a:lnTo>
                    <a:pt x="26" y="17"/>
                  </a:lnTo>
                  <a:lnTo>
                    <a:pt x="22" y="15"/>
                  </a:lnTo>
                  <a:lnTo>
                    <a:pt x="19" y="13"/>
                  </a:lnTo>
                  <a:lnTo>
                    <a:pt x="17" y="9"/>
                  </a:lnTo>
                  <a:lnTo>
                    <a:pt x="13" y="8"/>
                  </a:lnTo>
                  <a:lnTo>
                    <a:pt x="9" y="4"/>
                  </a:lnTo>
                  <a:lnTo>
                    <a:pt x="6" y="2"/>
                  </a:lnTo>
                  <a:lnTo>
                    <a:pt x="2" y="0"/>
                  </a:lnTo>
                  <a:lnTo>
                    <a:pt x="0" y="2"/>
                  </a:lnTo>
                  <a:lnTo>
                    <a:pt x="4" y="4"/>
                  </a:lnTo>
                  <a:lnTo>
                    <a:pt x="8" y="8"/>
                  </a:lnTo>
                  <a:lnTo>
                    <a:pt x="11" y="9"/>
                  </a:lnTo>
                  <a:lnTo>
                    <a:pt x="13" y="13"/>
                  </a:lnTo>
                  <a:lnTo>
                    <a:pt x="17" y="15"/>
                  </a:lnTo>
                  <a:lnTo>
                    <a:pt x="20" y="19"/>
                  </a:lnTo>
                  <a:lnTo>
                    <a:pt x="24" y="20"/>
                  </a:lnTo>
                  <a:lnTo>
                    <a:pt x="30" y="22"/>
                  </a:lnTo>
                  <a:lnTo>
                    <a:pt x="28" y="22"/>
                  </a:lnTo>
                  <a:lnTo>
                    <a:pt x="30" y="19"/>
                  </a:lnTo>
                  <a:close/>
                </a:path>
              </a:pathLst>
            </a:custGeom>
            <a:solidFill>
              <a:srgbClr val="000000"/>
            </a:solidFill>
            <a:ln w="9525">
              <a:noFill/>
              <a:round/>
            </a:ln>
          </p:spPr>
          <p:txBody>
            <a:bodyPr/>
            <a:lstStyle/>
            <a:p>
              <a:endParaRPr lang="en-US"/>
            </a:p>
          </p:txBody>
        </p:sp>
        <p:sp>
          <p:nvSpPr>
            <p:cNvPr id="494441" name="Freeform 873"/>
            <p:cNvSpPr/>
            <p:nvPr/>
          </p:nvSpPr>
          <p:spPr bwMode="auto">
            <a:xfrm>
              <a:off x="4756" y="2674"/>
              <a:ext cx="9" cy="12"/>
            </a:xfrm>
            <a:custGeom>
              <a:avLst/>
              <a:gdLst/>
              <a:ahLst/>
              <a:cxnLst>
                <a:cxn ang="0">
                  <a:pos x="5" y="9"/>
                </a:cxn>
                <a:cxn ang="0">
                  <a:pos x="9" y="7"/>
                </a:cxn>
                <a:cxn ang="0">
                  <a:pos x="7" y="7"/>
                </a:cxn>
                <a:cxn ang="0">
                  <a:pos x="3" y="3"/>
                </a:cxn>
                <a:cxn ang="0">
                  <a:pos x="2" y="0"/>
                </a:cxn>
                <a:cxn ang="0">
                  <a:pos x="0" y="3"/>
                </a:cxn>
                <a:cxn ang="0">
                  <a:pos x="2" y="5"/>
                </a:cxn>
                <a:cxn ang="0">
                  <a:pos x="2" y="7"/>
                </a:cxn>
                <a:cxn ang="0">
                  <a:pos x="5" y="11"/>
                </a:cxn>
                <a:cxn ang="0">
                  <a:pos x="9" y="11"/>
                </a:cxn>
                <a:cxn ang="0">
                  <a:pos x="5" y="11"/>
                </a:cxn>
                <a:cxn ang="0">
                  <a:pos x="7" y="12"/>
                </a:cxn>
                <a:cxn ang="0">
                  <a:pos x="9" y="11"/>
                </a:cxn>
                <a:cxn ang="0">
                  <a:pos x="5" y="9"/>
                </a:cxn>
              </a:cxnLst>
              <a:rect l="0" t="0" r="r" b="b"/>
              <a:pathLst>
                <a:path w="9" h="12">
                  <a:moveTo>
                    <a:pt x="5" y="9"/>
                  </a:moveTo>
                  <a:lnTo>
                    <a:pt x="9" y="7"/>
                  </a:lnTo>
                  <a:lnTo>
                    <a:pt x="7" y="7"/>
                  </a:lnTo>
                  <a:lnTo>
                    <a:pt x="3" y="3"/>
                  </a:lnTo>
                  <a:lnTo>
                    <a:pt x="2" y="0"/>
                  </a:lnTo>
                  <a:lnTo>
                    <a:pt x="0" y="3"/>
                  </a:lnTo>
                  <a:lnTo>
                    <a:pt x="2" y="5"/>
                  </a:lnTo>
                  <a:lnTo>
                    <a:pt x="2" y="7"/>
                  </a:lnTo>
                  <a:lnTo>
                    <a:pt x="5" y="11"/>
                  </a:lnTo>
                  <a:lnTo>
                    <a:pt x="9" y="11"/>
                  </a:lnTo>
                  <a:lnTo>
                    <a:pt x="5" y="11"/>
                  </a:lnTo>
                  <a:lnTo>
                    <a:pt x="7" y="12"/>
                  </a:lnTo>
                  <a:lnTo>
                    <a:pt x="9" y="11"/>
                  </a:lnTo>
                  <a:lnTo>
                    <a:pt x="5" y="9"/>
                  </a:lnTo>
                  <a:close/>
                </a:path>
              </a:pathLst>
            </a:custGeom>
            <a:solidFill>
              <a:srgbClr val="000000"/>
            </a:solidFill>
            <a:ln w="9525">
              <a:noFill/>
              <a:round/>
            </a:ln>
          </p:spPr>
          <p:txBody>
            <a:bodyPr/>
            <a:lstStyle/>
            <a:p>
              <a:endParaRPr lang="en-US"/>
            </a:p>
          </p:txBody>
        </p:sp>
        <p:sp>
          <p:nvSpPr>
            <p:cNvPr id="494442" name="Freeform 874"/>
            <p:cNvSpPr/>
            <p:nvPr/>
          </p:nvSpPr>
          <p:spPr bwMode="auto">
            <a:xfrm>
              <a:off x="4761" y="2637"/>
              <a:ext cx="32" cy="48"/>
            </a:xfrm>
            <a:custGeom>
              <a:avLst/>
              <a:gdLst/>
              <a:ahLst/>
              <a:cxnLst>
                <a:cxn ang="0">
                  <a:pos x="28" y="0"/>
                </a:cxn>
                <a:cxn ang="0">
                  <a:pos x="24" y="5"/>
                </a:cxn>
                <a:cxn ang="0">
                  <a:pos x="19" y="11"/>
                </a:cxn>
                <a:cxn ang="0">
                  <a:pos x="17" y="16"/>
                </a:cxn>
                <a:cxn ang="0">
                  <a:pos x="13" y="22"/>
                </a:cxn>
                <a:cxn ang="0">
                  <a:pos x="9" y="27"/>
                </a:cxn>
                <a:cxn ang="0">
                  <a:pos x="6" y="33"/>
                </a:cxn>
                <a:cxn ang="0">
                  <a:pos x="4" y="40"/>
                </a:cxn>
                <a:cxn ang="0">
                  <a:pos x="0" y="46"/>
                </a:cxn>
                <a:cxn ang="0">
                  <a:pos x="4" y="48"/>
                </a:cxn>
                <a:cxn ang="0">
                  <a:pos x="8" y="42"/>
                </a:cxn>
                <a:cxn ang="0">
                  <a:pos x="9" y="35"/>
                </a:cxn>
                <a:cxn ang="0">
                  <a:pos x="13" y="29"/>
                </a:cxn>
                <a:cxn ang="0">
                  <a:pos x="17" y="24"/>
                </a:cxn>
                <a:cxn ang="0">
                  <a:pos x="19" y="18"/>
                </a:cxn>
                <a:cxn ang="0">
                  <a:pos x="22" y="13"/>
                </a:cxn>
                <a:cxn ang="0">
                  <a:pos x="26" y="7"/>
                </a:cxn>
                <a:cxn ang="0">
                  <a:pos x="32" y="2"/>
                </a:cxn>
                <a:cxn ang="0">
                  <a:pos x="28" y="0"/>
                </a:cxn>
              </a:cxnLst>
              <a:rect l="0" t="0" r="r" b="b"/>
              <a:pathLst>
                <a:path w="32" h="48">
                  <a:moveTo>
                    <a:pt x="28" y="0"/>
                  </a:moveTo>
                  <a:lnTo>
                    <a:pt x="24" y="5"/>
                  </a:lnTo>
                  <a:lnTo>
                    <a:pt x="19" y="11"/>
                  </a:lnTo>
                  <a:lnTo>
                    <a:pt x="17" y="16"/>
                  </a:lnTo>
                  <a:lnTo>
                    <a:pt x="13" y="22"/>
                  </a:lnTo>
                  <a:lnTo>
                    <a:pt x="9" y="27"/>
                  </a:lnTo>
                  <a:lnTo>
                    <a:pt x="6" y="33"/>
                  </a:lnTo>
                  <a:lnTo>
                    <a:pt x="4" y="40"/>
                  </a:lnTo>
                  <a:lnTo>
                    <a:pt x="0" y="46"/>
                  </a:lnTo>
                  <a:lnTo>
                    <a:pt x="4" y="48"/>
                  </a:lnTo>
                  <a:lnTo>
                    <a:pt x="8" y="42"/>
                  </a:lnTo>
                  <a:lnTo>
                    <a:pt x="9" y="35"/>
                  </a:lnTo>
                  <a:lnTo>
                    <a:pt x="13" y="29"/>
                  </a:lnTo>
                  <a:lnTo>
                    <a:pt x="17" y="24"/>
                  </a:lnTo>
                  <a:lnTo>
                    <a:pt x="19" y="18"/>
                  </a:lnTo>
                  <a:lnTo>
                    <a:pt x="22" y="13"/>
                  </a:lnTo>
                  <a:lnTo>
                    <a:pt x="26" y="7"/>
                  </a:lnTo>
                  <a:lnTo>
                    <a:pt x="32" y="2"/>
                  </a:lnTo>
                  <a:lnTo>
                    <a:pt x="28" y="0"/>
                  </a:lnTo>
                  <a:close/>
                </a:path>
              </a:pathLst>
            </a:custGeom>
            <a:solidFill>
              <a:srgbClr val="000000"/>
            </a:solidFill>
            <a:ln w="9525">
              <a:noFill/>
              <a:round/>
            </a:ln>
          </p:spPr>
          <p:txBody>
            <a:bodyPr/>
            <a:lstStyle/>
            <a:p>
              <a:endParaRPr lang="en-US"/>
            </a:p>
          </p:txBody>
        </p:sp>
        <p:sp>
          <p:nvSpPr>
            <p:cNvPr id="494443" name="Freeform 875"/>
            <p:cNvSpPr/>
            <p:nvPr/>
          </p:nvSpPr>
          <p:spPr bwMode="auto">
            <a:xfrm>
              <a:off x="4789" y="2589"/>
              <a:ext cx="62" cy="50"/>
            </a:xfrm>
            <a:custGeom>
              <a:avLst/>
              <a:gdLst/>
              <a:ahLst/>
              <a:cxnLst>
                <a:cxn ang="0">
                  <a:pos x="60" y="0"/>
                </a:cxn>
                <a:cxn ang="0">
                  <a:pos x="57" y="2"/>
                </a:cxn>
                <a:cxn ang="0">
                  <a:pos x="53" y="4"/>
                </a:cxn>
                <a:cxn ang="0">
                  <a:pos x="49" y="7"/>
                </a:cxn>
                <a:cxn ang="0">
                  <a:pos x="44" y="9"/>
                </a:cxn>
                <a:cxn ang="0">
                  <a:pos x="40" y="11"/>
                </a:cxn>
                <a:cxn ang="0">
                  <a:pos x="33" y="19"/>
                </a:cxn>
                <a:cxn ang="0">
                  <a:pos x="29" y="20"/>
                </a:cxn>
                <a:cxn ang="0">
                  <a:pos x="22" y="28"/>
                </a:cxn>
                <a:cxn ang="0">
                  <a:pos x="18" y="30"/>
                </a:cxn>
                <a:cxn ang="0">
                  <a:pos x="0" y="48"/>
                </a:cxn>
                <a:cxn ang="0">
                  <a:pos x="4" y="50"/>
                </a:cxn>
                <a:cxn ang="0">
                  <a:pos x="7" y="46"/>
                </a:cxn>
                <a:cxn ang="0">
                  <a:pos x="9" y="42"/>
                </a:cxn>
                <a:cxn ang="0">
                  <a:pos x="13" y="39"/>
                </a:cxn>
                <a:cxn ang="0">
                  <a:pos x="16" y="37"/>
                </a:cxn>
                <a:cxn ang="0">
                  <a:pos x="24" y="30"/>
                </a:cxn>
                <a:cxn ang="0">
                  <a:pos x="27" y="28"/>
                </a:cxn>
                <a:cxn ang="0">
                  <a:pos x="35" y="20"/>
                </a:cxn>
                <a:cxn ang="0">
                  <a:pos x="38" y="19"/>
                </a:cxn>
                <a:cxn ang="0">
                  <a:pos x="42" y="15"/>
                </a:cxn>
                <a:cxn ang="0">
                  <a:pos x="46" y="13"/>
                </a:cxn>
                <a:cxn ang="0">
                  <a:pos x="49" y="9"/>
                </a:cxn>
                <a:cxn ang="0">
                  <a:pos x="55" y="7"/>
                </a:cxn>
                <a:cxn ang="0">
                  <a:pos x="59" y="6"/>
                </a:cxn>
                <a:cxn ang="0">
                  <a:pos x="62" y="4"/>
                </a:cxn>
                <a:cxn ang="0">
                  <a:pos x="60" y="0"/>
                </a:cxn>
              </a:cxnLst>
              <a:rect l="0" t="0" r="r" b="b"/>
              <a:pathLst>
                <a:path w="62" h="50">
                  <a:moveTo>
                    <a:pt x="60" y="0"/>
                  </a:moveTo>
                  <a:lnTo>
                    <a:pt x="57" y="2"/>
                  </a:lnTo>
                  <a:lnTo>
                    <a:pt x="53" y="4"/>
                  </a:lnTo>
                  <a:lnTo>
                    <a:pt x="49" y="7"/>
                  </a:lnTo>
                  <a:lnTo>
                    <a:pt x="44" y="9"/>
                  </a:lnTo>
                  <a:lnTo>
                    <a:pt x="40" y="11"/>
                  </a:lnTo>
                  <a:lnTo>
                    <a:pt x="33" y="19"/>
                  </a:lnTo>
                  <a:lnTo>
                    <a:pt x="29" y="20"/>
                  </a:lnTo>
                  <a:lnTo>
                    <a:pt x="22" y="28"/>
                  </a:lnTo>
                  <a:lnTo>
                    <a:pt x="18" y="30"/>
                  </a:lnTo>
                  <a:lnTo>
                    <a:pt x="0" y="48"/>
                  </a:lnTo>
                  <a:lnTo>
                    <a:pt x="4" y="50"/>
                  </a:lnTo>
                  <a:lnTo>
                    <a:pt x="7" y="46"/>
                  </a:lnTo>
                  <a:lnTo>
                    <a:pt x="9" y="42"/>
                  </a:lnTo>
                  <a:lnTo>
                    <a:pt x="13" y="39"/>
                  </a:lnTo>
                  <a:lnTo>
                    <a:pt x="16" y="37"/>
                  </a:lnTo>
                  <a:lnTo>
                    <a:pt x="24" y="30"/>
                  </a:lnTo>
                  <a:lnTo>
                    <a:pt x="27" y="28"/>
                  </a:lnTo>
                  <a:lnTo>
                    <a:pt x="35" y="20"/>
                  </a:lnTo>
                  <a:lnTo>
                    <a:pt x="38" y="19"/>
                  </a:lnTo>
                  <a:lnTo>
                    <a:pt x="42" y="15"/>
                  </a:lnTo>
                  <a:lnTo>
                    <a:pt x="46" y="13"/>
                  </a:lnTo>
                  <a:lnTo>
                    <a:pt x="49" y="9"/>
                  </a:lnTo>
                  <a:lnTo>
                    <a:pt x="55" y="7"/>
                  </a:lnTo>
                  <a:lnTo>
                    <a:pt x="59" y="6"/>
                  </a:lnTo>
                  <a:lnTo>
                    <a:pt x="62" y="4"/>
                  </a:lnTo>
                  <a:lnTo>
                    <a:pt x="60" y="0"/>
                  </a:lnTo>
                  <a:close/>
                </a:path>
              </a:pathLst>
            </a:custGeom>
            <a:solidFill>
              <a:srgbClr val="000000"/>
            </a:solidFill>
            <a:ln w="9525">
              <a:noFill/>
              <a:round/>
            </a:ln>
          </p:spPr>
          <p:txBody>
            <a:bodyPr/>
            <a:lstStyle/>
            <a:p>
              <a:endParaRPr lang="en-US"/>
            </a:p>
          </p:txBody>
        </p:sp>
        <p:sp>
          <p:nvSpPr>
            <p:cNvPr id="494444" name="Freeform 876"/>
            <p:cNvSpPr/>
            <p:nvPr/>
          </p:nvSpPr>
          <p:spPr bwMode="auto">
            <a:xfrm>
              <a:off x="4849" y="2585"/>
              <a:ext cx="76" cy="24"/>
            </a:xfrm>
            <a:custGeom>
              <a:avLst/>
              <a:gdLst/>
              <a:ahLst/>
              <a:cxnLst>
                <a:cxn ang="0">
                  <a:pos x="76" y="23"/>
                </a:cxn>
                <a:cxn ang="0">
                  <a:pos x="68" y="15"/>
                </a:cxn>
                <a:cxn ang="0">
                  <a:pos x="63" y="13"/>
                </a:cxn>
                <a:cxn ang="0">
                  <a:pos x="59" y="11"/>
                </a:cxn>
                <a:cxn ang="0">
                  <a:pos x="56" y="8"/>
                </a:cxn>
                <a:cxn ang="0">
                  <a:pos x="50" y="6"/>
                </a:cxn>
                <a:cxn ang="0">
                  <a:pos x="46" y="4"/>
                </a:cxn>
                <a:cxn ang="0">
                  <a:pos x="41" y="2"/>
                </a:cxn>
                <a:cxn ang="0">
                  <a:pos x="32" y="2"/>
                </a:cxn>
                <a:cxn ang="0">
                  <a:pos x="26" y="0"/>
                </a:cxn>
                <a:cxn ang="0">
                  <a:pos x="17" y="0"/>
                </a:cxn>
                <a:cxn ang="0">
                  <a:pos x="12" y="2"/>
                </a:cxn>
                <a:cxn ang="0">
                  <a:pos x="6" y="2"/>
                </a:cxn>
                <a:cxn ang="0">
                  <a:pos x="0" y="4"/>
                </a:cxn>
                <a:cxn ang="0">
                  <a:pos x="2" y="8"/>
                </a:cxn>
                <a:cxn ang="0">
                  <a:pos x="8" y="6"/>
                </a:cxn>
                <a:cxn ang="0">
                  <a:pos x="12" y="4"/>
                </a:cxn>
                <a:cxn ang="0">
                  <a:pos x="30" y="4"/>
                </a:cxn>
                <a:cxn ang="0">
                  <a:pos x="35" y="6"/>
                </a:cxn>
                <a:cxn ang="0">
                  <a:pos x="41" y="6"/>
                </a:cxn>
                <a:cxn ang="0">
                  <a:pos x="45" y="8"/>
                </a:cxn>
                <a:cxn ang="0">
                  <a:pos x="50" y="10"/>
                </a:cxn>
                <a:cxn ang="0">
                  <a:pos x="54" y="11"/>
                </a:cxn>
                <a:cxn ang="0">
                  <a:pos x="57" y="13"/>
                </a:cxn>
                <a:cxn ang="0">
                  <a:pos x="61" y="17"/>
                </a:cxn>
                <a:cxn ang="0">
                  <a:pos x="67" y="19"/>
                </a:cxn>
                <a:cxn ang="0">
                  <a:pos x="70" y="23"/>
                </a:cxn>
                <a:cxn ang="0">
                  <a:pos x="74" y="24"/>
                </a:cxn>
                <a:cxn ang="0">
                  <a:pos x="76" y="23"/>
                </a:cxn>
              </a:cxnLst>
              <a:rect l="0" t="0" r="r" b="b"/>
              <a:pathLst>
                <a:path w="76" h="24">
                  <a:moveTo>
                    <a:pt x="76" y="23"/>
                  </a:moveTo>
                  <a:lnTo>
                    <a:pt x="68" y="15"/>
                  </a:lnTo>
                  <a:lnTo>
                    <a:pt x="63" y="13"/>
                  </a:lnTo>
                  <a:lnTo>
                    <a:pt x="59" y="11"/>
                  </a:lnTo>
                  <a:lnTo>
                    <a:pt x="56" y="8"/>
                  </a:lnTo>
                  <a:lnTo>
                    <a:pt x="50" y="6"/>
                  </a:lnTo>
                  <a:lnTo>
                    <a:pt x="46" y="4"/>
                  </a:lnTo>
                  <a:lnTo>
                    <a:pt x="41" y="2"/>
                  </a:lnTo>
                  <a:lnTo>
                    <a:pt x="32" y="2"/>
                  </a:lnTo>
                  <a:lnTo>
                    <a:pt x="26" y="0"/>
                  </a:lnTo>
                  <a:lnTo>
                    <a:pt x="17" y="0"/>
                  </a:lnTo>
                  <a:lnTo>
                    <a:pt x="12" y="2"/>
                  </a:lnTo>
                  <a:lnTo>
                    <a:pt x="6" y="2"/>
                  </a:lnTo>
                  <a:lnTo>
                    <a:pt x="0" y="4"/>
                  </a:lnTo>
                  <a:lnTo>
                    <a:pt x="2" y="8"/>
                  </a:lnTo>
                  <a:lnTo>
                    <a:pt x="8" y="6"/>
                  </a:lnTo>
                  <a:lnTo>
                    <a:pt x="12" y="4"/>
                  </a:lnTo>
                  <a:lnTo>
                    <a:pt x="30" y="4"/>
                  </a:lnTo>
                  <a:lnTo>
                    <a:pt x="35" y="6"/>
                  </a:lnTo>
                  <a:lnTo>
                    <a:pt x="41" y="6"/>
                  </a:lnTo>
                  <a:lnTo>
                    <a:pt x="45" y="8"/>
                  </a:lnTo>
                  <a:lnTo>
                    <a:pt x="50" y="10"/>
                  </a:lnTo>
                  <a:lnTo>
                    <a:pt x="54" y="11"/>
                  </a:lnTo>
                  <a:lnTo>
                    <a:pt x="57" y="13"/>
                  </a:lnTo>
                  <a:lnTo>
                    <a:pt x="61" y="17"/>
                  </a:lnTo>
                  <a:lnTo>
                    <a:pt x="67" y="19"/>
                  </a:lnTo>
                  <a:lnTo>
                    <a:pt x="70" y="23"/>
                  </a:lnTo>
                  <a:lnTo>
                    <a:pt x="74" y="24"/>
                  </a:lnTo>
                  <a:lnTo>
                    <a:pt x="76" y="23"/>
                  </a:lnTo>
                  <a:close/>
                </a:path>
              </a:pathLst>
            </a:custGeom>
            <a:solidFill>
              <a:srgbClr val="000000"/>
            </a:solidFill>
            <a:ln w="9525">
              <a:noFill/>
              <a:round/>
            </a:ln>
          </p:spPr>
          <p:txBody>
            <a:bodyPr/>
            <a:lstStyle/>
            <a:p>
              <a:endParaRPr lang="en-US"/>
            </a:p>
          </p:txBody>
        </p:sp>
        <p:sp>
          <p:nvSpPr>
            <p:cNvPr id="494445" name="Freeform 877"/>
            <p:cNvSpPr/>
            <p:nvPr/>
          </p:nvSpPr>
          <p:spPr bwMode="auto">
            <a:xfrm>
              <a:off x="4923" y="2608"/>
              <a:ext cx="15" cy="27"/>
            </a:xfrm>
            <a:custGeom>
              <a:avLst/>
              <a:gdLst/>
              <a:ahLst/>
              <a:cxnLst>
                <a:cxn ang="0">
                  <a:pos x="15" y="27"/>
                </a:cxn>
                <a:cxn ang="0">
                  <a:pos x="15" y="20"/>
                </a:cxn>
                <a:cxn ang="0">
                  <a:pos x="13" y="16"/>
                </a:cxn>
                <a:cxn ang="0">
                  <a:pos x="13" y="11"/>
                </a:cxn>
                <a:cxn ang="0">
                  <a:pos x="7" y="5"/>
                </a:cxn>
                <a:cxn ang="0">
                  <a:pos x="5" y="1"/>
                </a:cxn>
                <a:cxn ang="0">
                  <a:pos x="2" y="0"/>
                </a:cxn>
                <a:cxn ang="0">
                  <a:pos x="0" y="1"/>
                </a:cxn>
                <a:cxn ang="0">
                  <a:pos x="5" y="7"/>
                </a:cxn>
                <a:cxn ang="0">
                  <a:pos x="7" y="11"/>
                </a:cxn>
                <a:cxn ang="0">
                  <a:pos x="9" y="12"/>
                </a:cxn>
                <a:cxn ang="0">
                  <a:pos x="9" y="16"/>
                </a:cxn>
                <a:cxn ang="0">
                  <a:pos x="11" y="20"/>
                </a:cxn>
                <a:cxn ang="0">
                  <a:pos x="11" y="25"/>
                </a:cxn>
                <a:cxn ang="0">
                  <a:pos x="9" y="27"/>
                </a:cxn>
                <a:cxn ang="0">
                  <a:pos x="11" y="25"/>
                </a:cxn>
                <a:cxn ang="0">
                  <a:pos x="11" y="27"/>
                </a:cxn>
                <a:cxn ang="0">
                  <a:pos x="9" y="27"/>
                </a:cxn>
                <a:cxn ang="0">
                  <a:pos x="15" y="27"/>
                </a:cxn>
              </a:cxnLst>
              <a:rect l="0" t="0" r="r" b="b"/>
              <a:pathLst>
                <a:path w="15" h="27">
                  <a:moveTo>
                    <a:pt x="15" y="27"/>
                  </a:moveTo>
                  <a:lnTo>
                    <a:pt x="15" y="20"/>
                  </a:lnTo>
                  <a:lnTo>
                    <a:pt x="13" y="16"/>
                  </a:lnTo>
                  <a:lnTo>
                    <a:pt x="13" y="11"/>
                  </a:lnTo>
                  <a:lnTo>
                    <a:pt x="7" y="5"/>
                  </a:lnTo>
                  <a:lnTo>
                    <a:pt x="5" y="1"/>
                  </a:lnTo>
                  <a:lnTo>
                    <a:pt x="2" y="0"/>
                  </a:lnTo>
                  <a:lnTo>
                    <a:pt x="0" y="1"/>
                  </a:lnTo>
                  <a:lnTo>
                    <a:pt x="5" y="7"/>
                  </a:lnTo>
                  <a:lnTo>
                    <a:pt x="7" y="11"/>
                  </a:lnTo>
                  <a:lnTo>
                    <a:pt x="9" y="12"/>
                  </a:lnTo>
                  <a:lnTo>
                    <a:pt x="9" y="16"/>
                  </a:lnTo>
                  <a:lnTo>
                    <a:pt x="11" y="20"/>
                  </a:lnTo>
                  <a:lnTo>
                    <a:pt x="11" y="25"/>
                  </a:lnTo>
                  <a:lnTo>
                    <a:pt x="9" y="27"/>
                  </a:lnTo>
                  <a:lnTo>
                    <a:pt x="11" y="25"/>
                  </a:lnTo>
                  <a:lnTo>
                    <a:pt x="11" y="27"/>
                  </a:lnTo>
                  <a:lnTo>
                    <a:pt x="9" y="27"/>
                  </a:lnTo>
                  <a:lnTo>
                    <a:pt x="15" y="27"/>
                  </a:lnTo>
                  <a:close/>
                </a:path>
              </a:pathLst>
            </a:custGeom>
            <a:solidFill>
              <a:srgbClr val="000000"/>
            </a:solidFill>
            <a:ln w="9525">
              <a:noFill/>
              <a:round/>
            </a:ln>
          </p:spPr>
          <p:txBody>
            <a:bodyPr/>
            <a:lstStyle/>
            <a:p>
              <a:endParaRPr lang="en-US"/>
            </a:p>
          </p:txBody>
        </p:sp>
        <p:sp>
          <p:nvSpPr>
            <p:cNvPr id="494446" name="Freeform 878"/>
            <p:cNvSpPr/>
            <p:nvPr/>
          </p:nvSpPr>
          <p:spPr bwMode="auto">
            <a:xfrm>
              <a:off x="4906" y="2635"/>
              <a:ext cx="32" cy="40"/>
            </a:xfrm>
            <a:custGeom>
              <a:avLst/>
              <a:gdLst/>
              <a:ahLst/>
              <a:cxnLst>
                <a:cxn ang="0">
                  <a:pos x="2" y="40"/>
                </a:cxn>
                <a:cxn ang="0">
                  <a:pos x="6" y="37"/>
                </a:cxn>
                <a:cxn ang="0">
                  <a:pos x="11" y="33"/>
                </a:cxn>
                <a:cxn ang="0">
                  <a:pos x="17" y="28"/>
                </a:cxn>
                <a:cxn ang="0">
                  <a:pos x="22" y="24"/>
                </a:cxn>
                <a:cxn ang="0">
                  <a:pos x="24" y="18"/>
                </a:cxn>
                <a:cxn ang="0">
                  <a:pos x="28" y="13"/>
                </a:cxn>
                <a:cxn ang="0">
                  <a:pos x="30" y="6"/>
                </a:cxn>
                <a:cxn ang="0">
                  <a:pos x="32" y="0"/>
                </a:cxn>
                <a:cxn ang="0">
                  <a:pos x="26" y="0"/>
                </a:cxn>
                <a:cxn ang="0">
                  <a:pos x="26" y="6"/>
                </a:cxn>
                <a:cxn ang="0">
                  <a:pos x="24" y="11"/>
                </a:cxn>
                <a:cxn ang="0">
                  <a:pos x="22" y="17"/>
                </a:cxn>
                <a:cxn ang="0">
                  <a:pos x="19" y="20"/>
                </a:cxn>
                <a:cxn ang="0">
                  <a:pos x="15" y="26"/>
                </a:cxn>
                <a:cxn ang="0">
                  <a:pos x="10" y="29"/>
                </a:cxn>
                <a:cxn ang="0">
                  <a:pos x="4" y="33"/>
                </a:cxn>
                <a:cxn ang="0">
                  <a:pos x="0" y="37"/>
                </a:cxn>
                <a:cxn ang="0">
                  <a:pos x="2" y="40"/>
                </a:cxn>
              </a:cxnLst>
              <a:rect l="0" t="0" r="r" b="b"/>
              <a:pathLst>
                <a:path w="32" h="40">
                  <a:moveTo>
                    <a:pt x="2" y="40"/>
                  </a:moveTo>
                  <a:lnTo>
                    <a:pt x="6" y="37"/>
                  </a:lnTo>
                  <a:lnTo>
                    <a:pt x="11" y="33"/>
                  </a:lnTo>
                  <a:lnTo>
                    <a:pt x="17" y="28"/>
                  </a:lnTo>
                  <a:lnTo>
                    <a:pt x="22" y="24"/>
                  </a:lnTo>
                  <a:lnTo>
                    <a:pt x="24" y="18"/>
                  </a:lnTo>
                  <a:lnTo>
                    <a:pt x="28" y="13"/>
                  </a:lnTo>
                  <a:lnTo>
                    <a:pt x="30" y="6"/>
                  </a:lnTo>
                  <a:lnTo>
                    <a:pt x="32" y="0"/>
                  </a:lnTo>
                  <a:lnTo>
                    <a:pt x="26" y="0"/>
                  </a:lnTo>
                  <a:lnTo>
                    <a:pt x="26" y="6"/>
                  </a:lnTo>
                  <a:lnTo>
                    <a:pt x="24" y="11"/>
                  </a:lnTo>
                  <a:lnTo>
                    <a:pt x="22" y="17"/>
                  </a:lnTo>
                  <a:lnTo>
                    <a:pt x="19" y="20"/>
                  </a:lnTo>
                  <a:lnTo>
                    <a:pt x="15" y="26"/>
                  </a:lnTo>
                  <a:lnTo>
                    <a:pt x="10" y="29"/>
                  </a:lnTo>
                  <a:lnTo>
                    <a:pt x="4" y="33"/>
                  </a:lnTo>
                  <a:lnTo>
                    <a:pt x="0" y="37"/>
                  </a:lnTo>
                  <a:lnTo>
                    <a:pt x="2" y="40"/>
                  </a:lnTo>
                  <a:close/>
                </a:path>
              </a:pathLst>
            </a:custGeom>
            <a:solidFill>
              <a:srgbClr val="000000"/>
            </a:solidFill>
            <a:ln w="9525">
              <a:noFill/>
              <a:round/>
            </a:ln>
          </p:spPr>
          <p:txBody>
            <a:bodyPr/>
            <a:lstStyle/>
            <a:p>
              <a:endParaRPr lang="en-US"/>
            </a:p>
          </p:txBody>
        </p:sp>
        <p:sp>
          <p:nvSpPr>
            <p:cNvPr id="494447" name="Freeform 879"/>
            <p:cNvSpPr/>
            <p:nvPr/>
          </p:nvSpPr>
          <p:spPr bwMode="auto">
            <a:xfrm>
              <a:off x="4864" y="2672"/>
              <a:ext cx="44" cy="18"/>
            </a:xfrm>
            <a:custGeom>
              <a:avLst/>
              <a:gdLst/>
              <a:ahLst/>
              <a:cxnLst>
                <a:cxn ang="0">
                  <a:pos x="2" y="18"/>
                </a:cxn>
                <a:cxn ang="0">
                  <a:pos x="4" y="18"/>
                </a:cxn>
                <a:cxn ang="0">
                  <a:pos x="8" y="14"/>
                </a:cxn>
                <a:cxn ang="0">
                  <a:pos x="11" y="13"/>
                </a:cxn>
                <a:cxn ang="0">
                  <a:pos x="17" y="11"/>
                </a:cxn>
                <a:cxn ang="0">
                  <a:pos x="22" y="9"/>
                </a:cxn>
                <a:cxn ang="0">
                  <a:pos x="28" y="9"/>
                </a:cxn>
                <a:cxn ang="0">
                  <a:pos x="33" y="7"/>
                </a:cxn>
                <a:cxn ang="0">
                  <a:pos x="39" y="5"/>
                </a:cxn>
                <a:cxn ang="0">
                  <a:pos x="44" y="3"/>
                </a:cxn>
                <a:cxn ang="0">
                  <a:pos x="42" y="0"/>
                </a:cxn>
                <a:cxn ang="0">
                  <a:pos x="37" y="2"/>
                </a:cxn>
                <a:cxn ang="0">
                  <a:pos x="31" y="3"/>
                </a:cxn>
                <a:cxn ang="0">
                  <a:pos x="28" y="5"/>
                </a:cxn>
                <a:cxn ang="0">
                  <a:pos x="22" y="7"/>
                </a:cxn>
                <a:cxn ang="0">
                  <a:pos x="17" y="7"/>
                </a:cxn>
                <a:cxn ang="0">
                  <a:pos x="11" y="9"/>
                </a:cxn>
                <a:cxn ang="0">
                  <a:pos x="6" y="11"/>
                </a:cxn>
                <a:cxn ang="0">
                  <a:pos x="0" y="14"/>
                </a:cxn>
                <a:cxn ang="0">
                  <a:pos x="2" y="18"/>
                </a:cxn>
              </a:cxnLst>
              <a:rect l="0" t="0" r="r" b="b"/>
              <a:pathLst>
                <a:path w="44" h="18">
                  <a:moveTo>
                    <a:pt x="2" y="18"/>
                  </a:moveTo>
                  <a:lnTo>
                    <a:pt x="4" y="18"/>
                  </a:lnTo>
                  <a:lnTo>
                    <a:pt x="8" y="14"/>
                  </a:lnTo>
                  <a:lnTo>
                    <a:pt x="11" y="13"/>
                  </a:lnTo>
                  <a:lnTo>
                    <a:pt x="17" y="11"/>
                  </a:lnTo>
                  <a:lnTo>
                    <a:pt x="22" y="9"/>
                  </a:lnTo>
                  <a:lnTo>
                    <a:pt x="28" y="9"/>
                  </a:lnTo>
                  <a:lnTo>
                    <a:pt x="33" y="7"/>
                  </a:lnTo>
                  <a:lnTo>
                    <a:pt x="39" y="5"/>
                  </a:lnTo>
                  <a:lnTo>
                    <a:pt x="44" y="3"/>
                  </a:lnTo>
                  <a:lnTo>
                    <a:pt x="42" y="0"/>
                  </a:lnTo>
                  <a:lnTo>
                    <a:pt x="37" y="2"/>
                  </a:lnTo>
                  <a:lnTo>
                    <a:pt x="31" y="3"/>
                  </a:lnTo>
                  <a:lnTo>
                    <a:pt x="28" y="5"/>
                  </a:lnTo>
                  <a:lnTo>
                    <a:pt x="22" y="7"/>
                  </a:lnTo>
                  <a:lnTo>
                    <a:pt x="17" y="7"/>
                  </a:lnTo>
                  <a:lnTo>
                    <a:pt x="11" y="9"/>
                  </a:lnTo>
                  <a:lnTo>
                    <a:pt x="6" y="11"/>
                  </a:lnTo>
                  <a:lnTo>
                    <a:pt x="0" y="14"/>
                  </a:lnTo>
                  <a:lnTo>
                    <a:pt x="2" y="18"/>
                  </a:lnTo>
                  <a:close/>
                </a:path>
              </a:pathLst>
            </a:custGeom>
            <a:solidFill>
              <a:srgbClr val="000000"/>
            </a:solidFill>
            <a:ln w="9525">
              <a:noFill/>
              <a:round/>
            </a:ln>
          </p:spPr>
          <p:txBody>
            <a:bodyPr/>
            <a:lstStyle/>
            <a:p>
              <a:endParaRPr lang="en-US"/>
            </a:p>
          </p:txBody>
        </p:sp>
        <p:sp>
          <p:nvSpPr>
            <p:cNvPr id="494448" name="Freeform 880"/>
            <p:cNvSpPr/>
            <p:nvPr/>
          </p:nvSpPr>
          <p:spPr bwMode="auto">
            <a:xfrm>
              <a:off x="4822" y="2686"/>
              <a:ext cx="44" cy="83"/>
            </a:xfrm>
            <a:custGeom>
              <a:avLst/>
              <a:gdLst/>
              <a:ahLst/>
              <a:cxnLst>
                <a:cxn ang="0">
                  <a:pos x="4" y="81"/>
                </a:cxn>
                <a:cxn ang="0">
                  <a:pos x="4" y="83"/>
                </a:cxn>
                <a:cxn ang="0">
                  <a:pos x="9" y="72"/>
                </a:cxn>
                <a:cxn ang="0">
                  <a:pos x="13" y="61"/>
                </a:cxn>
                <a:cxn ang="0">
                  <a:pos x="16" y="50"/>
                </a:cxn>
                <a:cxn ang="0">
                  <a:pos x="20" y="39"/>
                </a:cxn>
                <a:cxn ang="0">
                  <a:pos x="24" y="30"/>
                </a:cxn>
                <a:cxn ang="0">
                  <a:pos x="27" y="21"/>
                </a:cxn>
                <a:cxn ang="0">
                  <a:pos x="35" y="11"/>
                </a:cxn>
                <a:cxn ang="0">
                  <a:pos x="44" y="4"/>
                </a:cxn>
                <a:cxn ang="0">
                  <a:pos x="42" y="0"/>
                </a:cxn>
                <a:cxn ang="0">
                  <a:pos x="33" y="10"/>
                </a:cxn>
                <a:cxn ang="0">
                  <a:pos x="26" y="19"/>
                </a:cxn>
                <a:cxn ang="0">
                  <a:pos x="20" y="28"/>
                </a:cxn>
                <a:cxn ang="0">
                  <a:pos x="16" y="39"/>
                </a:cxn>
                <a:cxn ang="0">
                  <a:pos x="13" y="50"/>
                </a:cxn>
                <a:cxn ang="0">
                  <a:pos x="9" y="59"/>
                </a:cxn>
                <a:cxn ang="0">
                  <a:pos x="5" y="70"/>
                </a:cxn>
                <a:cxn ang="0">
                  <a:pos x="0" y="79"/>
                </a:cxn>
                <a:cxn ang="0">
                  <a:pos x="0" y="81"/>
                </a:cxn>
                <a:cxn ang="0">
                  <a:pos x="0" y="79"/>
                </a:cxn>
                <a:cxn ang="0">
                  <a:pos x="0" y="81"/>
                </a:cxn>
                <a:cxn ang="0">
                  <a:pos x="4" y="81"/>
                </a:cxn>
              </a:cxnLst>
              <a:rect l="0" t="0" r="r" b="b"/>
              <a:pathLst>
                <a:path w="44" h="83">
                  <a:moveTo>
                    <a:pt x="4" y="81"/>
                  </a:moveTo>
                  <a:lnTo>
                    <a:pt x="4" y="83"/>
                  </a:lnTo>
                  <a:lnTo>
                    <a:pt x="9" y="72"/>
                  </a:lnTo>
                  <a:lnTo>
                    <a:pt x="13" y="61"/>
                  </a:lnTo>
                  <a:lnTo>
                    <a:pt x="16" y="50"/>
                  </a:lnTo>
                  <a:lnTo>
                    <a:pt x="20" y="39"/>
                  </a:lnTo>
                  <a:lnTo>
                    <a:pt x="24" y="30"/>
                  </a:lnTo>
                  <a:lnTo>
                    <a:pt x="27" y="21"/>
                  </a:lnTo>
                  <a:lnTo>
                    <a:pt x="35" y="11"/>
                  </a:lnTo>
                  <a:lnTo>
                    <a:pt x="44" y="4"/>
                  </a:lnTo>
                  <a:lnTo>
                    <a:pt x="42" y="0"/>
                  </a:lnTo>
                  <a:lnTo>
                    <a:pt x="33" y="10"/>
                  </a:lnTo>
                  <a:lnTo>
                    <a:pt x="26" y="19"/>
                  </a:lnTo>
                  <a:lnTo>
                    <a:pt x="20" y="28"/>
                  </a:lnTo>
                  <a:lnTo>
                    <a:pt x="16" y="39"/>
                  </a:lnTo>
                  <a:lnTo>
                    <a:pt x="13" y="50"/>
                  </a:lnTo>
                  <a:lnTo>
                    <a:pt x="9" y="59"/>
                  </a:lnTo>
                  <a:lnTo>
                    <a:pt x="5" y="70"/>
                  </a:lnTo>
                  <a:lnTo>
                    <a:pt x="0" y="79"/>
                  </a:lnTo>
                  <a:lnTo>
                    <a:pt x="0" y="81"/>
                  </a:lnTo>
                  <a:lnTo>
                    <a:pt x="0" y="79"/>
                  </a:lnTo>
                  <a:lnTo>
                    <a:pt x="0" y="81"/>
                  </a:lnTo>
                  <a:lnTo>
                    <a:pt x="4" y="81"/>
                  </a:lnTo>
                  <a:close/>
                </a:path>
              </a:pathLst>
            </a:custGeom>
            <a:solidFill>
              <a:srgbClr val="000000"/>
            </a:solidFill>
            <a:ln w="9525">
              <a:noFill/>
              <a:round/>
            </a:ln>
          </p:spPr>
          <p:txBody>
            <a:bodyPr/>
            <a:lstStyle/>
            <a:p>
              <a:endParaRPr lang="en-US"/>
            </a:p>
          </p:txBody>
        </p:sp>
        <p:sp>
          <p:nvSpPr>
            <p:cNvPr id="494449" name="Freeform 881"/>
            <p:cNvSpPr/>
            <p:nvPr/>
          </p:nvSpPr>
          <p:spPr bwMode="auto">
            <a:xfrm>
              <a:off x="4818" y="2767"/>
              <a:ext cx="9" cy="125"/>
            </a:xfrm>
            <a:custGeom>
              <a:avLst/>
              <a:gdLst/>
              <a:ahLst/>
              <a:cxnLst>
                <a:cxn ang="0">
                  <a:pos x="9" y="125"/>
                </a:cxn>
                <a:cxn ang="0">
                  <a:pos x="8" y="109"/>
                </a:cxn>
                <a:cxn ang="0">
                  <a:pos x="6" y="94"/>
                </a:cxn>
                <a:cxn ang="0">
                  <a:pos x="4" y="79"/>
                </a:cxn>
                <a:cxn ang="0">
                  <a:pos x="4" y="31"/>
                </a:cxn>
                <a:cxn ang="0">
                  <a:pos x="6" y="15"/>
                </a:cxn>
                <a:cxn ang="0">
                  <a:pos x="8" y="0"/>
                </a:cxn>
                <a:cxn ang="0">
                  <a:pos x="4" y="0"/>
                </a:cxn>
                <a:cxn ang="0">
                  <a:pos x="2" y="15"/>
                </a:cxn>
                <a:cxn ang="0">
                  <a:pos x="0" y="31"/>
                </a:cxn>
                <a:cxn ang="0">
                  <a:pos x="0" y="79"/>
                </a:cxn>
                <a:cxn ang="0">
                  <a:pos x="2" y="94"/>
                </a:cxn>
                <a:cxn ang="0">
                  <a:pos x="4" y="109"/>
                </a:cxn>
                <a:cxn ang="0">
                  <a:pos x="6" y="125"/>
                </a:cxn>
                <a:cxn ang="0">
                  <a:pos x="9" y="125"/>
                </a:cxn>
              </a:cxnLst>
              <a:rect l="0" t="0" r="r" b="b"/>
              <a:pathLst>
                <a:path w="9" h="125">
                  <a:moveTo>
                    <a:pt x="9" y="125"/>
                  </a:moveTo>
                  <a:lnTo>
                    <a:pt x="8" y="109"/>
                  </a:lnTo>
                  <a:lnTo>
                    <a:pt x="6" y="94"/>
                  </a:lnTo>
                  <a:lnTo>
                    <a:pt x="4" y="79"/>
                  </a:lnTo>
                  <a:lnTo>
                    <a:pt x="4" y="31"/>
                  </a:lnTo>
                  <a:lnTo>
                    <a:pt x="6" y="15"/>
                  </a:lnTo>
                  <a:lnTo>
                    <a:pt x="8" y="0"/>
                  </a:lnTo>
                  <a:lnTo>
                    <a:pt x="4" y="0"/>
                  </a:lnTo>
                  <a:lnTo>
                    <a:pt x="2" y="15"/>
                  </a:lnTo>
                  <a:lnTo>
                    <a:pt x="0" y="31"/>
                  </a:lnTo>
                  <a:lnTo>
                    <a:pt x="0" y="79"/>
                  </a:lnTo>
                  <a:lnTo>
                    <a:pt x="2" y="94"/>
                  </a:lnTo>
                  <a:lnTo>
                    <a:pt x="4" y="109"/>
                  </a:lnTo>
                  <a:lnTo>
                    <a:pt x="6" y="125"/>
                  </a:lnTo>
                  <a:lnTo>
                    <a:pt x="9" y="125"/>
                  </a:lnTo>
                  <a:close/>
                </a:path>
              </a:pathLst>
            </a:custGeom>
            <a:solidFill>
              <a:srgbClr val="000000"/>
            </a:solidFill>
            <a:ln w="9525">
              <a:noFill/>
              <a:round/>
            </a:ln>
          </p:spPr>
          <p:txBody>
            <a:bodyPr/>
            <a:lstStyle/>
            <a:p>
              <a:endParaRPr lang="en-US"/>
            </a:p>
          </p:txBody>
        </p:sp>
        <p:sp>
          <p:nvSpPr>
            <p:cNvPr id="494450" name="Freeform 882"/>
            <p:cNvSpPr/>
            <p:nvPr/>
          </p:nvSpPr>
          <p:spPr bwMode="auto">
            <a:xfrm>
              <a:off x="4805" y="2892"/>
              <a:ext cx="22" cy="132"/>
            </a:xfrm>
            <a:custGeom>
              <a:avLst/>
              <a:gdLst/>
              <a:ahLst/>
              <a:cxnLst>
                <a:cxn ang="0">
                  <a:pos x="2" y="132"/>
                </a:cxn>
                <a:cxn ang="0">
                  <a:pos x="11" y="118"/>
                </a:cxn>
                <a:cxn ang="0">
                  <a:pos x="17" y="101"/>
                </a:cxn>
                <a:cxn ang="0">
                  <a:pos x="21" y="85"/>
                </a:cxn>
                <a:cxn ang="0">
                  <a:pos x="22" y="68"/>
                </a:cxn>
                <a:cxn ang="0">
                  <a:pos x="22" y="0"/>
                </a:cxn>
                <a:cxn ang="0">
                  <a:pos x="19" y="0"/>
                </a:cxn>
                <a:cxn ang="0">
                  <a:pos x="19" y="68"/>
                </a:cxn>
                <a:cxn ang="0">
                  <a:pos x="17" y="85"/>
                </a:cxn>
                <a:cxn ang="0">
                  <a:pos x="13" y="101"/>
                </a:cxn>
                <a:cxn ang="0">
                  <a:pos x="8" y="116"/>
                </a:cxn>
                <a:cxn ang="0">
                  <a:pos x="0" y="129"/>
                </a:cxn>
                <a:cxn ang="0">
                  <a:pos x="2" y="132"/>
                </a:cxn>
              </a:cxnLst>
              <a:rect l="0" t="0" r="r" b="b"/>
              <a:pathLst>
                <a:path w="22" h="132">
                  <a:moveTo>
                    <a:pt x="2" y="132"/>
                  </a:moveTo>
                  <a:lnTo>
                    <a:pt x="11" y="118"/>
                  </a:lnTo>
                  <a:lnTo>
                    <a:pt x="17" y="101"/>
                  </a:lnTo>
                  <a:lnTo>
                    <a:pt x="21" y="85"/>
                  </a:lnTo>
                  <a:lnTo>
                    <a:pt x="22" y="68"/>
                  </a:lnTo>
                  <a:lnTo>
                    <a:pt x="22" y="0"/>
                  </a:lnTo>
                  <a:lnTo>
                    <a:pt x="19" y="0"/>
                  </a:lnTo>
                  <a:lnTo>
                    <a:pt x="19" y="68"/>
                  </a:lnTo>
                  <a:lnTo>
                    <a:pt x="17" y="85"/>
                  </a:lnTo>
                  <a:lnTo>
                    <a:pt x="13" y="101"/>
                  </a:lnTo>
                  <a:lnTo>
                    <a:pt x="8" y="116"/>
                  </a:lnTo>
                  <a:lnTo>
                    <a:pt x="0" y="129"/>
                  </a:lnTo>
                  <a:lnTo>
                    <a:pt x="2" y="132"/>
                  </a:lnTo>
                  <a:close/>
                </a:path>
              </a:pathLst>
            </a:custGeom>
            <a:solidFill>
              <a:srgbClr val="000000"/>
            </a:solidFill>
            <a:ln w="9525">
              <a:noFill/>
              <a:round/>
            </a:ln>
          </p:spPr>
          <p:txBody>
            <a:bodyPr/>
            <a:lstStyle/>
            <a:p>
              <a:endParaRPr lang="en-US"/>
            </a:p>
          </p:txBody>
        </p:sp>
        <p:sp>
          <p:nvSpPr>
            <p:cNvPr id="494451" name="Freeform 883"/>
            <p:cNvSpPr/>
            <p:nvPr/>
          </p:nvSpPr>
          <p:spPr bwMode="auto">
            <a:xfrm>
              <a:off x="4772" y="3021"/>
              <a:ext cx="35" cy="38"/>
            </a:xfrm>
            <a:custGeom>
              <a:avLst/>
              <a:gdLst/>
              <a:ahLst/>
              <a:cxnLst>
                <a:cxn ang="0">
                  <a:pos x="4" y="36"/>
                </a:cxn>
                <a:cxn ang="0">
                  <a:pos x="2" y="38"/>
                </a:cxn>
                <a:cxn ang="0">
                  <a:pos x="8" y="34"/>
                </a:cxn>
                <a:cxn ang="0">
                  <a:pos x="13" y="31"/>
                </a:cxn>
                <a:cxn ang="0">
                  <a:pos x="17" y="25"/>
                </a:cxn>
                <a:cxn ang="0">
                  <a:pos x="21" y="22"/>
                </a:cxn>
                <a:cxn ang="0">
                  <a:pos x="24" y="16"/>
                </a:cxn>
                <a:cxn ang="0">
                  <a:pos x="28" y="12"/>
                </a:cxn>
                <a:cxn ang="0">
                  <a:pos x="32" y="7"/>
                </a:cxn>
                <a:cxn ang="0">
                  <a:pos x="35" y="3"/>
                </a:cxn>
                <a:cxn ang="0">
                  <a:pos x="33" y="0"/>
                </a:cxn>
                <a:cxn ang="0">
                  <a:pos x="28" y="5"/>
                </a:cxn>
                <a:cxn ang="0">
                  <a:pos x="26" y="9"/>
                </a:cxn>
                <a:cxn ang="0">
                  <a:pos x="22" y="14"/>
                </a:cxn>
                <a:cxn ang="0">
                  <a:pos x="19" y="18"/>
                </a:cxn>
                <a:cxn ang="0">
                  <a:pos x="15" y="23"/>
                </a:cxn>
                <a:cxn ang="0">
                  <a:pos x="10" y="27"/>
                </a:cxn>
                <a:cxn ang="0">
                  <a:pos x="6" y="31"/>
                </a:cxn>
                <a:cxn ang="0">
                  <a:pos x="0" y="34"/>
                </a:cxn>
                <a:cxn ang="0">
                  <a:pos x="0" y="36"/>
                </a:cxn>
                <a:cxn ang="0">
                  <a:pos x="0" y="34"/>
                </a:cxn>
                <a:cxn ang="0">
                  <a:pos x="0" y="36"/>
                </a:cxn>
                <a:cxn ang="0">
                  <a:pos x="4" y="36"/>
                </a:cxn>
              </a:cxnLst>
              <a:rect l="0" t="0" r="r" b="b"/>
              <a:pathLst>
                <a:path w="35" h="38">
                  <a:moveTo>
                    <a:pt x="4" y="36"/>
                  </a:moveTo>
                  <a:lnTo>
                    <a:pt x="2" y="38"/>
                  </a:lnTo>
                  <a:lnTo>
                    <a:pt x="8" y="34"/>
                  </a:lnTo>
                  <a:lnTo>
                    <a:pt x="13" y="31"/>
                  </a:lnTo>
                  <a:lnTo>
                    <a:pt x="17" y="25"/>
                  </a:lnTo>
                  <a:lnTo>
                    <a:pt x="21" y="22"/>
                  </a:lnTo>
                  <a:lnTo>
                    <a:pt x="24" y="16"/>
                  </a:lnTo>
                  <a:lnTo>
                    <a:pt x="28" y="12"/>
                  </a:lnTo>
                  <a:lnTo>
                    <a:pt x="32" y="7"/>
                  </a:lnTo>
                  <a:lnTo>
                    <a:pt x="35" y="3"/>
                  </a:lnTo>
                  <a:lnTo>
                    <a:pt x="33" y="0"/>
                  </a:lnTo>
                  <a:lnTo>
                    <a:pt x="28" y="5"/>
                  </a:lnTo>
                  <a:lnTo>
                    <a:pt x="26" y="9"/>
                  </a:lnTo>
                  <a:lnTo>
                    <a:pt x="22" y="14"/>
                  </a:lnTo>
                  <a:lnTo>
                    <a:pt x="19" y="18"/>
                  </a:lnTo>
                  <a:lnTo>
                    <a:pt x="15" y="23"/>
                  </a:lnTo>
                  <a:lnTo>
                    <a:pt x="10" y="27"/>
                  </a:lnTo>
                  <a:lnTo>
                    <a:pt x="6" y="31"/>
                  </a:lnTo>
                  <a:lnTo>
                    <a:pt x="0" y="34"/>
                  </a:lnTo>
                  <a:lnTo>
                    <a:pt x="0" y="36"/>
                  </a:lnTo>
                  <a:lnTo>
                    <a:pt x="0" y="34"/>
                  </a:lnTo>
                  <a:lnTo>
                    <a:pt x="0" y="36"/>
                  </a:lnTo>
                  <a:lnTo>
                    <a:pt x="4" y="36"/>
                  </a:lnTo>
                  <a:close/>
                </a:path>
              </a:pathLst>
            </a:custGeom>
            <a:solidFill>
              <a:srgbClr val="000000"/>
            </a:solidFill>
            <a:ln w="9525">
              <a:noFill/>
              <a:round/>
            </a:ln>
          </p:spPr>
          <p:txBody>
            <a:bodyPr/>
            <a:lstStyle/>
            <a:p>
              <a:endParaRPr lang="en-US"/>
            </a:p>
          </p:txBody>
        </p:sp>
        <p:sp>
          <p:nvSpPr>
            <p:cNvPr id="494452" name="Freeform 884"/>
            <p:cNvSpPr/>
            <p:nvPr/>
          </p:nvSpPr>
          <p:spPr bwMode="auto">
            <a:xfrm>
              <a:off x="4763" y="3057"/>
              <a:ext cx="13" cy="17"/>
            </a:xfrm>
            <a:custGeom>
              <a:avLst/>
              <a:gdLst/>
              <a:ahLst/>
              <a:cxnLst>
                <a:cxn ang="0">
                  <a:pos x="4" y="17"/>
                </a:cxn>
                <a:cxn ang="0">
                  <a:pos x="4" y="15"/>
                </a:cxn>
                <a:cxn ang="0">
                  <a:pos x="9" y="10"/>
                </a:cxn>
                <a:cxn ang="0">
                  <a:pos x="9" y="8"/>
                </a:cxn>
                <a:cxn ang="0">
                  <a:pos x="11" y="6"/>
                </a:cxn>
                <a:cxn ang="0">
                  <a:pos x="13" y="2"/>
                </a:cxn>
                <a:cxn ang="0">
                  <a:pos x="13" y="0"/>
                </a:cxn>
                <a:cxn ang="0">
                  <a:pos x="9" y="0"/>
                </a:cxn>
                <a:cxn ang="0">
                  <a:pos x="9" y="2"/>
                </a:cxn>
                <a:cxn ang="0">
                  <a:pos x="7" y="4"/>
                </a:cxn>
                <a:cxn ang="0">
                  <a:pos x="7" y="6"/>
                </a:cxn>
                <a:cxn ang="0">
                  <a:pos x="6" y="6"/>
                </a:cxn>
                <a:cxn ang="0">
                  <a:pos x="2" y="10"/>
                </a:cxn>
                <a:cxn ang="0">
                  <a:pos x="0" y="13"/>
                </a:cxn>
                <a:cxn ang="0">
                  <a:pos x="0" y="15"/>
                </a:cxn>
                <a:cxn ang="0">
                  <a:pos x="4" y="17"/>
                </a:cxn>
              </a:cxnLst>
              <a:rect l="0" t="0" r="r" b="b"/>
              <a:pathLst>
                <a:path w="13" h="17">
                  <a:moveTo>
                    <a:pt x="4" y="17"/>
                  </a:moveTo>
                  <a:lnTo>
                    <a:pt x="4" y="15"/>
                  </a:lnTo>
                  <a:lnTo>
                    <a:pt x="9" y="10"/>
                  </a:lnTo>
                  <a:lnTo>
                    <a:pt x="9" y="8"/>
                  </a:lnTo>
                  <a:lnTo>
                    <a:pt x="11" y="6"/>
                  </a:lnTo>
                  <a:lnTo>
                    <a:pt x="13" y="2"/>
                  </a:lnTo>
                  <a:lnTo>
                    <a:pt x="13" y="0"/>
                  </a:lnTo>
                  <a:lnTo>
                    <a:pt x="9" y="0"/>
                  </a:lnTo>
                  <a:lnTo>
                    <a:pt x="9" y="2"/>
                  </a:lnTo>
                  <a:lnTo>
                    <a:pt x="7" y="4"/>
                  </a:lnTo>
                  <a:lnTo>
                    <a:pt x="7" y="6"/>
                  </a:lnTo>
                  <a:lnTo>
                    <a:pt x="6" y="6"/>
                  </a:lnTo>
                  <a:lnTo>
                    <a:pt x="2" y="10"/>
                  </a:lnTo>
                  <a:lnTo>
                    <a:pt x="0" y="13"/>
                  </a:lnTo>
                  <a:lnTo>
                    <a:pt x="0" y="15"/>
                  </a:lnTo>
                  <a:lnTo>
                    <a:pt x="4" y="17"/>
                  </a:lnTo>
                  <a:close/>
                </a:path>
              </a:pathLst>
            </a:custGeom>
            <a:solidFill>
              <a:srgbClr val="000000"/>
            </a:solidFill>
            <a:ln w="9525">
              <a:noFill/>
              <a:round/>
            </a:ln>
          </p:spPr>
          <p:txBody>
            <a:bodyPr/>
            <a:lstStyle/>
            <a:p>
              <a:endParaRPr lang="en-US"/>
            </a:p>
          </p:txBody>
        </p:sp>
        <p:sp>
          <p:nvSpPr>
            <p:cNvPr id="494453" name="Freeform 885"/>
            <p:cNvSpPr/>
            <p:nvPr/>
          </p:nvSpPr>
          <p:spPr bwMode="auto">
            <a:xfrm>
              <a:off x="4739" y="3072"/>
              <a:ext cx="28" cy="94"/>
            </a:xfrm>
            <a:custGeom>
              <a:avLst/>
              <a:gdLst/>
              <a:ahLst/>
              <a:cxnLst>
                <a:cxn ang="0">
                  <a:pos x="4" y="94"/>
                </a:cxn>
                <a:cxn ang="0">
                  <a:pos x="4" y="83"/>
                </a:cxn>
                <a:cxn ang="0">
                  <a:pos x="6" y="70"/>
                </a:cxn>
                <a:cxn ang="0">
                  <a:pos x="8" y="57"/>
                </a:cxn>
                <a:cxn ang="0">
                  <a:pos x="11" y="46"/>
                </a:cxn>
                <a:cxn ang="0">
                  <a:pos x="15" y="35"/>
                </a:cxn>
                <a:cxn ang="0">
                  <a:pos x="19" y="22"/>
                </a:cxn>
                <a:cxn ang="0">
                  <a:pos x="22" y="11"/>
                </a:cxn>
                <a:cxn ang="0">
                  <a:pos x="28" y="2"/>
                </a:cxn>
                <a:cxn ang="0">
                  <a:pos x="24" y="0"/>
                </a:cxn>
                <a:cxn ang="0">
                  <a:pos x="19" y="11"/>
                </a:cxn>
                <a:cxn ang="0">
                  <a:pos x="15" y="22"/>
                </a:cxn>
                <a:cxn ang="0">
                  <a:pos x="11" y="33"/>
                </a:cxn>
                <a:cxn ang="0">
                  <a:pos x="8" y="46"/>
                </a:cxn>
                <a:cxn ang="0">
                  <a:pos x="4" y="57"/>
                </a:cxn>
                <a:cxn ang="0">
                  <a:pos x="2" y="70"/>
                </a:cxn>
                <a:cxn ang="0">
                  <a:pos x="0" y="83"/>
                </a:cxn>
                <a:cxn ang="0">
                  <a:pos x="0" y="94"/>
                </a:cxn>
                <a:cxn ang="0">
                  <a:pos x="4" y="94"/>
                </a:cxn>
              </a:cxnLst>
              <a:rect l="0" t="0" r="r" b="b"/>
              <a:pathLst>
                <a:path w="28" h="94">
                  <a:moveTo>
                    <a:pt x="4" y="94"/>
                  </a:moveTo>
                  <a:lnTo>
                    <a:pt x="4" y="83"/>
                  </a:lnTo>
                  <a:lnTo>
                    <a:pt x="6" y="70"/>
                  </a:lnTo>
                  <a:lnTo>
                    <a:pt x="8" y="57"/>
                  </a:lnTo>
                  <a:lnTo>
                    <a:pt x="11" y="46"/>
                  </a:lnTo>
                  <a:lnTo>
                    <a:pt x="15" y="35"/>
                  </a:lnTo>
                  <a:lnTo>
                    <a:pt x="19" y="22"/>
                  </a:lnTo>
                  <a:lnTo>
                    <a:pt x="22" y="11"/>
                  </a:lnTo>
                  <a:lnTo>
                    <a:pt x="28" y="2"/>
                  </a:lnTo>
                  <a:lnTo>
                    <a:pt x="24" y="0"/>
                  </a:lnTo>
                  <a:lnTo>
                    <a:pt x="19" y="11"/>
                  </a:lnTo>
                  <a:lnTo>
                    <a:pt x="15" y="22"/>
                  </a:lnTo>
                  <a:lnTo>
                    <a:pt x="11" y="33"/>
                  </a:lnTo>
                  <a:lnTo>
                    <a:pt x="8" y="46"/>
                  </a:lnTo>
                  <a:lnTo>
                    <a:pt x="4" y="57"/>
                  </a:lnTo>
                  <a:lnTo>
                    <a:pt x="2" y="70"/>
                  </a:lnTo>
                  <a:lnTo>
                    <a:pt x="0" y="83"/>
                  </a:lnTo>
                  <a:lnTo>
                    <a:pt x="0" y="94"/>
                  </a:lnTo>
                  <a:lnTo>
                    <a:pt x="4" y="94"/>
                  </a:lnTo>
                  <a:close/>
                </a:path>
              </a:pathLst>
            </a:custGeom>
            <a:solidFill>
              <a:srgbClr val="000000"/>
            </a:solidFill>
            <a:ln w="9525">
              <a:noFill/>
              <a:round/>
            </a:ln>
          </p:spPr>
          <p:txBody>
            <a:bodyPr/>
            <a:lstStyle/>
            <a:p>
              <a:endParaRPr lang="en-US"/>
            </a:p>
          </p:txBody>
        </p:sp>
        <p:sp>
          <p:nvSpPr>
            <p:cNvPr id="494454" name="Freeform 886"/>
            <p:cNvSpPr/>
            <p:nvPr/>
          </p:nvSpPr>
          <p:spPr bwMode="auto">
            <a:xfrm>
              <a:off x="4721" y="3166"/>
              <a:ext cx="22" cy="13"/>
            </a:xfrm>
            <a:custGeom>
              <a:avLst/>
              <a:gdLst/>
              <a:ahLst/>
              <a:cxnLst>
                <a:cxn ang="0">
                  <a:pos x="4" y="13"/>
                </a:cxn>
                <a:cxn ang="0">
                  <a:pos x="5" y="11"/>
                </a:cxn>
                <a:cxn ang="0">
                  <a:pos x="7" y="11"/>
                </a:cxn>
                <a:cxn ang="0">
                  <a:pos x="9" y="9"/>
                </a:cxn>
                <a:cxn ang="0">
                  <a:pos x="15" y="9"/>
                </a:cxn>
                <a:cxn ang="0">
                  <a:pos x="20" y="3"/>
                </a:cxn>
                <a:cxn ang="0">
                  <a:pos x="22" y="0"/>
                </a:cxn>
                <a:cxn ang="0">
                  <a:pos x="18" y="0"/>
                </a:cxn>
                <a:cxn ang="0">
                  <a:pos x="13" y="5"/>
                </a:cxn>
                <a:cxn ang="0">
                  <a:pos x="9" y="5"/>
                </a:cxn>
                <a:cxn ang="0">
                  <a:pos x="5" y="7"/>
                </a:cxn>
                <a:cxn ang="0">
                  <a:pos x="4" y="7"/>
                </a:cxn>
                <a:cxn ang="0">
                  <a:pos x="0" y="9"/>
                </a:cxn>
                <a:cxn ang="0">
                  <a:pos x="2" y="9"/>
                </a:cxn>
                <a:cxn ang="0">
                  <a:pos x="4" y="13"/>
                </a:cxn>
              </a:cxnLst>
              <a:rect l="0" t="0" r="r" b="b"/>
              <a:pathLst>
                <a:path w="22" h="13">
                  <a:moveTo>
                    <a:pt x="4" y="13"/>
                  </a:moveTo>
                  <a:lnTo>
                    <a:pt x="5" y="11"/>
                  </a:lnTo>
                  <a:lnTo>
                    <a:pt x="7" y="11"/>
                  </a:lnTo>
                  <a:lnTo>
                    <a:pt x="9" y="9"/>
                  </a:lnTo>
                  <a:lnTo>
                    <a:pt x="15" y="9"/>
                  </a:lnTo>
                  <a:lnTo>
                    <a:pt x="20" y="3"/>
                  </a:lnTo>
                  <a:lnTo>
                    <a:pt x="22" y="0"/>
                  </a:lnTo>
                  <a:lnTo>
                    <a:pt x="18" y="0"/>
                  </a:lnTo>
                  <a:lnTo>
                    <a:pt x="13" y="5"/>
                  </a:lnTo>
                  <a:lnTo>
                    <a:pt x="9" y="5"/>
                  </a:lnTo>
                  <a:lnTo>
                    <a:pt x="5" y="7"/>
                  </a:lnTo>
                  <a:lnTo>
                    <a:pt x="4" y="7"/>
                  </a:lnTo>
                  <a:lnTo>
                    <a:pt x="0" y="9"/>
                  </a:lnTo>
                  <a:lnTo>
                    <a:pt x="2" y="9"/>
                  </a:lnTo>
                  <a:lnTo>
                    <a:pt x="4" y="13"/>
                  </a:lnTo>
                  <a:close/>
                </a:path>
              </a:pathLst>
            </a:custGeom>
            <a:solidFill>
              <a:srgbClr val="000000"/>
            </a:solidFill>
            <a:ln w="9525">
              <a:noFill/>
              <a:round/>
            </a:ln>
          </p:spPr>
          <p:txBody>
            <a:bodyPr/>
            <a:lstStyle/>
            <a:p>
              <a:endParaRPr lang="en-US"/>
            </a:p>
          </p:txBody>
        </p:sp>
        <p:sp>
          <p:nvSpPr>
            <p:cNvPr id="494455" name="Freeform 887"/>
            <p:cNvSpPr/>
            <p:nvPr/>
          </p:nvSpPr>
          <p:spPr bwMode="auto">
            <a:xfrm>
              <a:off x="4627" y="3175"/>
              <a:ext cx="98" cy="40"/>
            </a:xfrm>
            <a:custGeom>
              <a:avLst/>
              <a:gdLst/>
              <a:ahLst/>
              <a:cxnLst>
                <a:cxn ang="0">
                  <a:pos x="2" y="40"/>
                </a:cxn>
                <a:cxn ang="0">
                  <a:pos x="8" y="38"/>
                </a:cxn>
                <a:cxn ang="0">
                  <a:pos x="15" y="37"/>
                </a:cxn>
                <a:cxn ang="0">
                  <a:pos x="20" y="35"/>
                </a:cxn>
                <a:cxn ang="0">
                  <a:pos x="26" y="33"/>
                </a:cxn>
                <a:cxn ang="0">
                  <a:pos x="33" y="31"/>
                </a:cxn>
                <a:cxn ang="0">
                  <a:pos x="39" y="29"/>
                </a:cxn>
                <a:cxn ang="0">
                  <a:pos x="44" y="27"/>
                </a:cxn>
                <a:cxn ang="0">
                  <a:pos x="50" y="26"/>
                </a:cxn>
                <a:cxn ang="0">
                  <a:pos x="57" y="24"/>
                </a:cxn>
                <a:cxn ang="0">
                  <a:pos x="63" y="20"/>
                </a:cxn>
                <a:cxn ang="0">
                  <a:pos x="68" y="18"/>
                </a:cxn>
                <a:cxn ang="0">
                  <a:pos x="74" y="16"/>
                </a:cxn>
                <a:cxn ang="0">
                  <a:pos x="79" y="13"/>
                </a:cxn>
                <a:cxn ang="0">
                  <a:pos x="87" y="11"/>
                </a:cxn>
                <a:cxn ang="0">
                  <a:pos x="90" y="7"/>
                </a:cxn>
                <a:cxn ang="0">
                  <a:pos x="98" y="4"/>
                </a:cxn>
                <a:cxn ang="0">
                  <a:pos x="96" y="0"/>
                </a:cxn>
                <a:cxn ang="0">
                  <a:pos x="90" y="4"/>
                </a:cxn>
                <a:cxn ang="0">
                  <a:pos x="85" y="7"/>
                </a:cxn>
                <a:cxn ang="0">
                  <a:pos x="79" y="9"/>
                </a:cxn>
                <a:cxn ang="0">
                  <a:pos x="74" y="11"/>
                </a:cxn>
                <a:cxn ang="0">
                  <a:pos x="68" y="15"/>
                </a:cxn>
                <a:cxn ang="0">
                  <a:pos x="61" y="18"/>
                </a:cxn>
                <a:cxn ang="0">
                  <a:pos x="55" y="20"/>
                </a:cxn>
                <a:cxn ang="0">
                  <a:pos x="50" y="22"/>
                </a:cxn>
                <a:cxn ang="0">
                  <a:pos x="42" y="24"/>
                </a:cxn>
                <a:cxn ang="0">
                  <a:pos x="37" y="26"/>
                </a:cxn>
                <a:cxn ang="0">
                  <a:pos x="31" y="27"/>
                </a:cxn>
                <a:cxn ang="0">
                  <a:pos x="26" y="29"/>
                </a:cxn>
                <a:cxn ang="0">
                  <a:pos x="19" y="31"/>
                </a:cxn>
                <a:cxn ang="0">
                  <a:pos x="13" y="33"/>
                </a:cxn>
                <a:cxn ang="0">
                  <a:pos x="8" y="35"/>
                </a:cxn>
                <a:cxn ang="0">
                  <a:pos x="0" y="37"/>
                </a:cxn>
                <a:cxn ang="0">
                  <a:pos x="2" y="40"/>
                </a:cxn>
              </a:cxnLst>
              <a:rect l="0" t="0" r="r" b="b"/>
              <a:pathLst>
                <a:path w="98" h="40">
                  <a:moveTo>
                    <a:pt x="2" y="40"/>
                  </a:moveTo>
                  <a:lnTo>
                    <a:pt x="8" y="38"/>
                  </a:lnTo>
                  <a:lnTo>
                    <a:pt x="15" y="37"/>
                  </a:lnTo>
                  <a:lnTo>
                    <a:pt x="20" y="35"/>
                  </a:lnTo>
                  <a:lnTo>
                    <a:pt x="26" y="33"/>
                  </a:lnTo>
                  <a:lnTo>
                    <a:pt x="33" y="31"/>
                  </a:lnTo>
                  <a:lnTo>
                    <a:pt x="39" y="29"/>
                  </a:lnTo>
                  <a:lnTo>
                    <a:pt x="44" y="27"/>
                  </a:lnTo>
                  <a:lnTo>
                    <a:pt x="50" y="26"/>
                  </a:lnTo>
                  <a:lnTo>
                    <a:pt x="57" y="24"/>
                  </a:lnTo>
                  <a:lnTo>
                    <a:pt x="63" y="20"/>
                  </a:lnTo>
                  <a:lnTo>
                    <a:pt x="68" y="18"/>
                  </a:lnTo>
                  <a:lnTo>
                    <a:pt x="74" y="16"/>
                  </a:lnTo>
                  <a:lnTo>
                    <a:pt x="79" y="13"/>
                  </a:lnTo>
                  <a:lnTo>
                    <a:pt x="87" y="11"/>
                  </a:lnTo>
                  <a:lnTo>
                    <a:pt x="90" y="7"/>
                  </a:lnTo>
                  <a:lnTo>
                    <a:pt x="98" y="4"/>
                  </a:lnTo>
                  <a:lnTo>
                    <a:pt x="96" y="0"/>
                  </a:lnTo>
                  <a:lnTo>
                    <a:pt x="90" y="4"/>
                  </a:lnTo>
                  <a:lnTo>
                    <a:pt x="85" y="7"/>
                  </a:lnTo>
                  <a:lnTo>
                    <a:pt x="79" y="9"/>
                  </a:lnTo>
                  <a:lnTo>
                    <a:pt x="74" y="11"/>
                  </a:lnTo>
                  <a:lnTo>
                    <a:pt x="68" y="15"/>
                  </a:lnTo>
                  <a:lnTo>
                    <a:pt x="61" y="18"/>
                  </a:lnTo>
                  <a:lnTo>
                    <a:pt x="55" y="20"/>
                  </a:lnTo>
                  <a:lnTo>
                    <a:pt x="50" y="22"/>
                  </a:lnTo>
                  <a:lnTo>
                    <a:pt x="42" y="24"/>
                  </a:lnTo>
                  <a:lnTo>
                    <a:pt x="37" y="26"/>
                  </a:lnTo>
                  <a:lnTo>
                    <a:pt x="31" y="27"/>
                  </a:lnTo>
                  <a:lnTo>
                    <a:pt x="26" y="29"/>
                  </a:lnTo>
                  <a:lnTo>
                    <a:pt x="19" y="31"/>
                  </a:lnTo>
                  <a:lnTo>
                    <a:pt x="13" y="33"/>
                  </a:lnTo>
                  <a:lnTo>
                    <a:pt x="8" y="35"/>
                  </a:lnTo>
                  <a:lnTo>
                    <a:pt x="0" y="37"/>
                  </a:lnTo>
                  <a:lnTo>
                    <a:pt x="2" y="40"/>
                  </a:lnTo>
                  <a:close/>
                </a:path>
              </a:pathLst>
            </a:custGeom>
            <a:solidFill>
              <a:srgbClr val="000000"/>
            </a:solidFill>
            <a:ln w="9525">
              <a:noFill/>
              <a:round/>
            </a:ln>
          </p:spPr>
          <p:txBody>
            <a:bodyPr/>
            <a:lstStyle/>
            <a:p>
              <a:endParaRPr lang="en-US"/>
            </a:p>
          </p:txBody>
        </p:sp>
        <p:sp>
          <p:nvSpPr>
            <p:cNvPr id="494456" name="Freeform 888"/>
            <p:cNvSpPr/>
            <p:nvPr/>
          </p:nvSpPr>
          <p:spPr bwMode="auto">
            <a:xfrm>
              <a:off x="4548" y="3212"/>
              <a:ext cx="81" cy="27"/>
            </a:xfrm>
            <a:custGeom>
              <a:avLst/>
              <a:gdLst/>
              <a:ahLst/>
              <a:cxnLst>
                <a:cxn ang="0">
                  <a:pos x="2" y="27"/>
                </a:cxn>
                <a:cxn ang="0">
                  <a:pos x="8" y="25"/>
                </a:cxn>
                <a:cxn ang="0">
                  <a:pos x="11" y="23"/>
                </a:cxn>
                <a:cxn ang="0">
                  <a:pos x="17" y="23"/>
                </a:cxn>
                <a:cxn ang="0">
                  <a:pos x="22" y="22"/>
                </a:cxn>
                <a:cxn ang="0">
                  <a:pos x="26" y="20"/>
                </a:cxn>
                <a:cxn ang="0">
                  <a:pos x="31" y="18"/>
                </a:cxn>
                <a:cxn ang="0">
                  <a:pos x="37" y="16"/>
                </a:cxn>
                <a:cxn ang="0">
                  <a:pos x="41" y="14"/>
                </a:cxn>
                <a:cxn ang="0">
                  <a:pos x="46" y="12"/>
                </a:cxn>
                <a:cxn ang="0">
                  <a:pos x="50" y="12"/>
                </a:cxn>
                <a:cxn ang="0">
                  <a:pos x="55" y="11"/>
                </a:cxn>
                <a:cxn ang="0">
                  <a:pos x="61" y="9"/>
                </a:cxn>
                <a:cxn ang="0">
                  <a:pos x="66" y="7"/>
                </a:cxn>
                <a:cxn ang="0">
                  <a:pos x="70" y="5"/>
                </a:cxn>
                <a:cxn ang="0">
                  <a:pos x="76" y="5"/>
                </a:cxn>
                <a:cxn ang="0">
                  <a:pos x="81" y="3"/>
                </a:cxn>
                <a:cxn ang="0">
                  <a:pos x="79" y="0"/>
                </a:cxn>
                <a:cxn ang="0">
                  <a:pos x="76" y="1"/>
                </a:cxn>
                <a:cxn ang="0">
                  <a:pos x="70" y="3"/>
                </a:cxn>
                <a:cxn ang="0">
                  <a:pos x="65" y="3"/>
                </a:cxn>
                <a:cxn ang="0">
                  <a:pos x="59" y="5"/>
                </a:cxn>
                <a:cxn ang="0">
                  <a:pos x="55" y="7"/>
                </a:cxn>
                <a:cxn ang="0">
                  <a:pos x="50" y="9"/>
                </a:cxn>
                <a:cxn ang="0">
                  <a:pos x="44" y="9"/>
                </a:cxn>
                <a:cxn ang="0">
                  <a:pos x="41" y="11"/>
                </a:cxn>
                <a:cxn ang="0">
                  <a:pos x="35" y="12"/>
                </a:cxn>
                <a:cxn ang="0">
                  <a:pos x="30" y="14"/>
                </a:cxn>
                <a:cxn ang="0">
                  <a:pos x="26" y="16"/>
                </a:cxn>
                <a:cxn ang="0">
                  <a:pos x="20" y="18"/>
                </a:cxn>
                <a:cxn ang="0">
                  <a:pos x="17" y="20"/>
                </a:cxn>
                <a:cxn ang="0">
                  <a:pos x="11" y="22"/>
                </a:cxn>
                <a:cxn ang="0">
                  <a:pos x="6" y="23"/>
                </a:cxn>
                <a:cxn ang="0">
                  <a:pos x="0" y="23"/>
                </a:cxn>
                <a:cxn ang="0">
                  <a:pos x="2" y="23"/>
                </a:cxn>
                <a:cxn ang="0">
                  <a:pos x="2" y="27"/>
                </a:cxn>
              </a:cxnLst>
              <a:rect l="0" t="0" r="r" b="b"/>
              <a:pathLst>
                <a:path w="81" h="27">
                  <a:moveTo>
                    <a:pt x="2" y="27"/>
                  </a:moveTo>
                  <a:lnTo>
                    <a:pt x="8" y="25"/>
                  </a:lnTo>
                  <a:lnTo>
                    <a:pt x="11" y="23"/>
                  </a:lnTo>
                  <a:lnTo>
                    <a:pt x="17" y="23"/>
                  </a:lnTo>
                  <a:lnTo>
                    <a:pt x="22" y="22"/>
                  </a:lnTo>
                  <a:lnTo>
                    <a:pt x="26" y="20"/>
                  </a:lnTo>
                  <a:lnTo>
                    <a:pt x="31" y="18"/>
                  </a:lnTo>
                  <a:lnTo>
                    <a:pt x="37" y="16"/>
                  </a:lnTo>
                  <a:lnTo>
                    <a:pt x="41" y="14"/>
                  </a:lnTo>
                  <a:lnTo>
                    <a:pt x="46" y="12"/>
                  </a:lnTo>
                  <a:lnTo>
                    <a:pt x="50" y="12"/>
                  </a:lnTo>
                  <a:lnTo>
                    <a:pt x="55" y="11"/>
                  </a:lnTo>
                  <a:lnTo>
                    <a:pt x="61" y="9"/>
                  </a:lnTo>
                  <a:lnTo>
                    <a:pt x="66" y="7"/>
                  </a:lnTo>
                  <a:lnTo>
                    <a:pt x="70" y="5"/>
                  </a:lnTo>
                  <a:lnTo>
                    <a:pt x="76" y="5"/>
                  </a:lnTo>
                  <a:lnTo>
                    <a:pt x="81" y="3"/>
                  </a:lnTo>
                  <a:lnTo>
                    <a:pt x="79" y="0"/>
                  </a:lnTo>
                  <a:lnTo>
                    <a:pt x="76" y="1"/>
                  </a:lnTo>
                  <a:lnTo>
                    <a:pt x="70" y="3"/>
                  </a:lnTo>
                  <a:lnTo>
                    <a:pt x="65" y="3"/>
                  </a:lnTo>
                  <a:lnTo>
                    <a:pt x="59" y="5"/>
                  </a:lnTo>
                  <a:lnTo>
                    <a:pt x="55" y="7"/>
                  </a:lnTo>
                  <a:lnTo>
                    <a:pt x="50" y="9"/>
                  </a:lnTo>
                  <a:lnTo>
                    <a:pt x="44" y="9"/>
                  </a:lnTo>
                  <a:lnTo>
                    <a:pt x="41" y="11"/>
                  </a:lnTo>
                  <a:lnTo>
                    <a:pt x="35" y="12"/>
                  </a:lnTo>
                  <a:lnTo>
                    <a:pt x="30" y="14"/>
                  </a:lnTo>
                  <a:lnTo>
                    <a:pt x="26" y="16"/>
                  </a:lnTo>
                  <a:lnTo>
                    <a:pt x="20" y="18"/>
                  </a:lnTo>
                  <a:lnTo>
                    <a:pt x="17" y="20"/>
                  </a:lnTo>
                  <a:lnTo>
                    <a:pt x="11" y="22"/>
                  </a:lnTo>
                  <a:lnTo>
                    <a:pt x="6" y="23"/>
                  </a:lnTo>
                  <a:lnTo>
                    <a:pt x="0" y="23"/>
                  </a:lnTo>
                  <a:lnTo>
                    <a:pt x="2" y="23"/>
                  </a:lnTo>
                  <a:lnTo>
                    <a:pt x="2" y="27"/>
                  </a:lnTo>
                  <a:close/>
                </a:path>
              </a:pathLst>
            </a:custGeom>
            <a:solidFill>
              <a:srgbClr val="000000"/>
            </a:solidFill>
            <a:ln w="9525">
              <a:noFill/>
              <a:round/>
            </a:ln>
          </p:spPr>
          <p:txBody>
            <a:bodyPr/>
            <a:lstStyle/>
            <a:p>
              <a:endParaRPr lang="en-US"/>
            </a:p>
          </p:txBody>
        </p:sp>
        <p:sp>
          <p:nvSpPr>
            <p:cNvPr id="494457" name="Freeform 889"/>
            <p:cNvSpPr/>
            <p:nvPr/>
          </p:nvSpPr>
          <p:spPr bwMode="auto">
            <a:xfrm>
              <a:off x="4464" y="3235"/>
              <a:ext cx="86" cy="21"/>
            </a:xfrm>
            <a:custGeom>
              <a:avLst/>
              <a:gdLst/>
              <a:ahLst/>
              <a:cxnLst>
                <a:cxn ang="0">
                  <a:pos x="0" y="21"/>
                </a:cxn>
                <a:cxn ang="0">
                  <a:pos x="5" y="19"/>
                </a:cxn>
                <a:cxn ang="0">
                  <a:pos x="11" y="19"/>
                </a:cxn>
                <a:cxn ang="0">
                  <a:pos x="16" y="17"/>
                </a:cxn>
                <a:cxn ang="0">
                  <a:pos x="22" y="17"/>
                </a:cxn>
                <a:cxn ang="0">
                  <a:pos x="27" y="15"/>
                </a:cxn>
                <a:cxn ang="0">
                  <a:pos x="31" y="13"/>
                </a:cxn>
                <a:cxn ang="0">
                  <a:pos x="36" y="13"/>
                </a:cxn>
                <a:cxn ang="0">
                  <a:pos x="42" y="11"/>
                </a:cxn>
                <a:cxn ang="0">
                  <a:pos x="47" y="10"/>
                </a:cxn>
                <a:cxn ang="0">
                  <a:pos x="53" y="10"/>
                </a:cxn>
                <a:cxn ang="0">
                  <a:pos x="59" y="8"/>
                </a:cxn>
                <a:cxn ang="0">
                  <a:pos x="64" y="6"/>
                </a:cxn>
                <a:cxn ang="0">
                  <a:pos x="70" y="6"/>
                </a:cxn>
                <a:cxn ang="0">
                  <a:pos x="73" y="4"/>
                </a:cxn>
                <a:cxn ang="0">
                  <a:pos x="86" y="4"/>
                </a:cxn>
                <a:cxn ang="0">
                  <a:pos x="86" y="0"/>
                </a:cxn>
                <a:cxn ang="0">
                  <a:pos x="73" y="0"/>
                </a:cxn>
                <a:cxn ang="0">
                  <a:pos x="70" y="2"/>
                </a:cxn>
                <a:cxn ang="0">
                  <a:pos x="62" y="2"/>
                </a:cxn>
                <a:cxn ang="0">
                  <a:pos x="57" y="4"/>
                </a:cxn>
                <a:cxn ang="0">
                  <a:pos x="51" y="6"/>
                </a:cxn>
                <a:cxn ang="0">
                  <a:pos x="47" y="6"/>
                </a:cxn>
                <a:cxn ang="0">
                  <a:pos x="42" y="8"/>
                </a:cxn>
                <a:cxn ang="0">
                  <a:pos x="36" y="10"/>
                </a:cxn>
                <a:cxn ang="0">
                  <a:pos x="31" y="11"/>
                </a:cxn>
                <a:cxn ang="0">
                  <a:pos x="25" y="11"/>
                </a:cxn>
                <a:cxn ang="0">
                  <a:pos x="20" y="13"/>
                </a:cxn>
                <a:cxn ang="0">
                  <a:pos x="14" y="13"/>
                </a:cxn>
                <a:cxn ang="0">
                  <a:pos x="11" y="15"/>
                </a:cxn>
                <a:cxn ang="0">
                  <a:pos x="5" y="15"/>
                </a:cxn>
                <a:cxn ang="0">
                  <a:pos x="0" y="17"/>
                </a:cxn>
                <a:cxn ang="0">
                  <a:pos x="0" y="21"/>
                </a:cxn>
              </a:cxnLst>
              <a:rect l="0" t="0" r="r" b="b"/>
              <a:pathLst>
                <a:path w="86" h="21">
                  <a:moveTo>
                    <a:pt x="0" y="21"/>
                  </a:moveTo>
                  <a:lnTo>
                    <a:pt x="5" y="19"/>
                  </a:lnTo>
                  <a:lnTo>
                    <a:pt x="11" y="19"/>
                  </a:lnTo>
                  <a:lnTo>
                    <a:pt x="16" y="17"/>
                  </a:lnTo>
                  <a:lnTo>
                    <a:pt x="22" y="17"/>
                  </a:lnTo>
                  <a:lnTo>
                    <a:pt x="27" y="15"/>
                  </a:lnTo>
                  <a:lnTo>
                    <a:pt x="31" y="13"/>
                  </a:lnTo>
                  <a:lnTo>
                    <a:pt x="36" y="13"/>
                  </a:lnTo>
                  <a:lnTo>
                    <a:pt x="42" y="11"/>
                  </a:lnTo>
                  <a:lnTo>
                    <a:pt x="47" y="10"/>
                  </a:lnTo>
                  <a:lnTo>
                    <a:pt x="53" y="10"/>
                  </a:lnTo>
                  <a:lnTo>
                    <a:pt x="59" y="8"/>
                  </a:lnTo>
                  <a:lnTo>
                    <a:pt x="64" y="6"/>
                  </a:lnTo>
                  <a:lnTo>
                    <a:pt x="70" y="6"/>
                  </a:lnTo>
                  <a:lnTo>
                    <a:pt x="73" y="4"/>
                  </a:lnTo>
                  <a:lnTo>
                    <a:pt x="86" y="4"/>
                  </a:lnTo>
                  <a:lnTo>
                    <a:pt x="86" y="0"/>
                  </a:lnTo>
                  <a:lnTo>
                    <a:pt x="73" y="0"/>
                  </a:lnTo>
                  <a:lnTo>
                    <a:pt x="70" y="2"/>
                  </a:lnTo>
                  <a:lnTo>
                    <a:pt x="62" y="2"/>
                  </a:lnTo>
                  <a:lnTo>
                    <a:pt x="57" y="4"/>
                  </a:lnTo>
                  <a:lnTo>
                    <a:pt x="51" y="6"/>
                  </a:lnTo>
                  <a:lnTo>
                    <a:pt x="47" y="6"/>
                  </a:lnTo>
                  <a:lnTo>
                    <a:pt x="42" y="8"/>
                  </a:lnTo>
                  <a:lnTo>
                    <a:pt x="36" y="10"/>
                  </a:lnTo>
                  <a:lnTo>
                    <a:pt x="31" y="11"/>
                  </a:lnTo>
                  <a:lnTo>
                    <a:pt x="25" y="11"/>
                  </a:lnTo>
                  <a:lnTo>
                    <a:pt x="20" y="13"/>
                  </a:lnTo>
                  <a:lnTo>
                    <a:pt x="14" y="13"/>
                  </a:lnTo>
                  <a:lnTo>
                    <a:pt x="11" y="15"/>
                  </a:lnTo>
                  <a:lnTo>
                    <a:pt x="5" y="15"/>
                  </a:lnTo>
                  <a:lnTo>
                    <a:pt x="0" y="17"/>
                  </a:lnTo>
                  <a:lnTo>
                    <a:pt x="0" y="21"/>
                  </a:lnTo>
                  <a:close/>
                </a:path>
              </a:pathLst>
            </a:custGeom>
            <a:solidFill>
              <a:srgbClr val="000000"/>
            </a:solidFill>
            <a:ln w="9525">
              <a:noFill/>
              <a:round/>
            </a:ln>
          </p:spPr>
          <p:txBody>
            <a:bodyPr/>
            <a:lstStyle/>
            <a:p>
              <a:endParaRPr lang="en-US"/>
            </a:p>
          </p:txBody>
        </p:sp>
        <p:sp>
          <p:nvSpPr>
            <p:cNvPr id="494458" name="Freeform 890"/>
            <p:cNvSpPr/>
            <p:nvPr/>
          </p:nvSpPr>
          <p:spPr bwMode="auto">
            <a:xfrm>
              <a:off x="4368" y="3252"/>
              <a:ext cx="96" cy="26"/>
            </a:xfrm>
            <a:custGeom>
              <a:avLst/>
              <a:gdLst/>
              <a:ahLst/>
              <a:cxnLst>
                <a:cxn ang="0">
                  <a:pos x="2" y="26"/>
                </a:cxn>
                <a:cxn ang="0">
                  <a:pos x="8" y="24"/>
                </a:cxn>
                <a:cxn ang="0">
                  <a:pos x="13" y="22"/>
                </a:cxn>
                <a:cxn ang="0">
                  <a:pos x="19" y="20"/>
                </a:cxn>
                <a:cxn ang="0">
                  <a:pos x="24" y="18"/>
                </a:cxn>
                <a:cxn ang="0">
                  <a:pos x="31" y="16"/>
                </a:cxn>
                <a:cxn ang="0">
                  <a:pos x="37" y="15"/>
                </a:cxn>
                <a:cxn ang="0">
                  <a:pos x="42" y="15"/>
                </a:cxn>
                <a:cxn ang="0">
                  <a:pos x="48" y="13"/>
                </a:cxn>
                <a:cxn ang="0">
                  <a:pos x="53" y="13"/>
                </a:cxn>
                <a:cxn ang="0">
                  <a:pos x="61" y="11"/>
                </a:cxn>
                <a:cxn ang="0">
                  <a:pos x="66" y="9"/>
                </a:cxn>
                <a:cxn ang="0">
                  <a:pos x="72" y="7"/>
                </a:cxn>
                <a:cxn ang="0">
                  <a:pos x="77" y="7"/>
                </a:cxn>
                <a:cxn ang="0">
                  <a:pos x="85" y="5"/>
                </a:cxn>
                <a:cxn ang="0">
                  <a:pos x="90" y="4"/>
                </a:cxn>
                <a:cxn ang="0">
                  <a:pos x="96" y="4"/>
                </a:cxn>
                <a:cxn ang="0">
                  <a:pos x="96" y="0"/>
                </a:cxn>
                <a:cxn ang="0">
                  <a:pos x="88" y="0"/>
                </a:cxn>
                <a:cxn ang="0">
                  <a:pos x="83" y="2"/>
                </a:cxn>
                <a:cxn ang="0">
                  <a:pos x="77" y="4"/>
                </a:cxn>
                <a:cxn ang="0">
                  <a:pos x="72" y="4"/>
                </a:cxn>
                <a:cxn ang="0">
                  <a:pos x="65" y="5"/>
                </a:cxn>
                <a:cxn ang="0">
                  <a:pos x="59" y="7"/>
                </a:cxn>
                <a:cxn ang="0">
                  <a:pos x="53" y="7"/>
                </a:cxn>
                <a:cxn ang="0">
                  <a:pos x="48" y="9"/>
                </a:cxn>
                <a:cxn ang="0">
                  <a:pos x="42" y="11"/>
                </a:cxn>
                <a:cxn ang="0">
                  <a:pos x="35" y="13"/>
                </a:cxn>
                <a:cxn ang="0">
                  <a:pos x="30" y="13"/>
                </a:cxn>
                <a:cxn ang="0">
                  <a:pos x="24" y="15"/>
                </a:cxn>
                <a:cxn ang="0">
                  <a:pos x="19" y="16"/>
                </a:cxn>
                <a:cxn ang="0">
                  <a:pos x="13" y="18"/>
                </a:cxn>
                <a:cxn ang="0">
                  <a:pos x="6" y="20"/>
                </a:cxn>
                <a:cxn ang="0">
                  <a:pos x="0" y="22"/>
                </a:cxn>
                <a:cxn ang="0">
                  <a:pos x="2" y="22"/>
                </a:cxn>
                <a:cxn ang="0">
                  <a:pos x="2" y="26"/>
                </a:cxn>
              </a:cxnLst>
              <a:rect l="0" t="0" r="r" b="b"/>
              <a:pathLst>
                <a:path w="96" h="26">
                  <a:moveTo>
                    <a:pt x="2" y="26"/>
                  </a:moveTo>
                  <a:lnTo>
                    <a:pt x="8" y="24"/>
                  </a:lnTo>
                  <a:lnTo>
                    <a:pt x="13" y="22"/>
                  </a:lnTo>
                  <a:lnTo>
                    <a:pt x="19" y="20"/>
                  </a:lnTo>
                  <a:lnTo>
                    <a:pt x="24" y="18"/>
                  </a:lnTo>
                  <a:lnTo>
                    <a:pt x="31" y="16"/>
                  </a:lnTo>
                  <a:lnTo>
                    <a:pt x="37" y="15"/>
                  </a:lnTo>
                  <a:lnTo>
                    <a:pt x="42" y="15"/>
                  </a:lnTo>
                  <a:lnTo>
                    <a:pt x="48" y="13"/>
                  </a:lnTo>
                  <a:lnTo>
                    <a:pt x="53" y="13"/>
                  </a:lnTo>
                  <a:lnTo>
                    <a:pt x="61" y="11"/>
                  </a:lnTo>
                  <a:lnTo>
                    <a:pt x="66" y="9"/>
                  </a:lnTo>
                  <a:lnTo>
                    <a:pt x="72" y="7"/>
                  </a:lnTo>
                  <a:lnTo>
                    <a:pt x="77" y="7"/>
                  </a:lnTo>
                  <a:lnTo>
                    <a:pt x="85" y="5"/>
                  </a:lnTo>
                  <a:lnTo>
                    <a:pt x="90" y="4"/>
                  </a:lnTo>
                  <a:lnTo>
                    <a:pt x="96" y="4"/>
                  </a:lnTo>
                  <a:lnTo>
                    <a:pt x="96" y="0"/>
                  </a:lnTo>
                  <a:lnTo>
                    <a:pt x="88" y="0"/>
                  </a:lnTo>
                  <a:lnTo>
                    <a:pt x="83" y="2"/>
                  </a:lnTo>
                  <a:lnTo>
                    <a:pt x="77" y="4"/>
                  </a:lnTo>
                  <a:lnTo>
                    <a:pt x="72" y="4"/>
                  </a:lnTo>
                  <a:lnTo>
                    <a:pt x="65" y="5"/>
                  </a:lnTo>
                  <a:lnTo>
                    <a:pt x="59" y="7"/>
                  </a:lnTo>
                  <a:lnTo>
                    <a:pt x="53" y="7"/>
                  </a:lnTo>
                  <a:lnTo>
                    <a:pt x="48" y="9"/>
                  </a:lnTo>
                  <a:lnTo>
                    <a:pt x="42" y="11"/>
                  </a:lnTo>
                  <a:lnTo>
                    <a:pt x="35" y="13"/>
                  </a:lnTo>
                  <a:lnTo>
                    <a:pt x="30" y="13"/>
                  </a:lnTo>
                  <a:lnTo>
                    <a:pt x="24" y="15"/>
                  </a:lnTo>
                  <a:lnTo>
                    <a:pt x="19" y="16"/>
                  </a:lnTo>
                  <a:lnTo>
                    <a:pt x="13" y="18"/>
                  </a:lnTo>
                  <a:lnTo>
                    <a:pt x="6" y="20"/>
                  </a:lnTo>
                  <a:lnTo>
                    <a:pt x="0" y="22"/>
                  </a:lnTo>
                  <a:lnTo>
                    <a:pt x="2" y="22"/>
                  </a:lnTo>
                  <a:lnTo>
                    <a:pt x="2" y="26"/>
                  </a:lnTo>
                  <a:close/>
                </a:path>
              </a:pathLst>
            </a:custGeom>
            <a:solidFill>
              <a:srgbClr val="000000"/>
            </a:solidFill>
            <a:ln w="9525">
              <a:noFill/>
              <a:round/>
            </a:ln>
          </p:spPr>
          <p:txBody>
            <a:bodyPr/>
            <a:lstStyle/>
            <a:p>
              <a:endParaRPr lang="en-US"/>
            </a:p>
          </p:txBody>
        </p:sp>
        <p:sp>
          <p:nvSpPr>
            <p:cNvPr id="494459" name="Freeform 891"/>
            <p:cNvSpPr/>
            <p:nvPr/>
          </p:nvSpPr>
          <p:spPr bwMode="auto">
            <a:xfrm>
              <a:off x="4161" y="3241"/>
              <a:ext cx="209" cy="37"/>
            </a:xfrm>
            <a:custGeom>
              <a:avLst/>
              <a:gdLst/>
              <a:ahLst/>
              <a:cxnLst>
                <a:cxn ang="0">
                  <a:pos x="1" y="5"/>
                </a:cxn>
                <a:cxn ang="0">
                  <a:pos x="0" y="5"/>
                </a:cxn>
                <a:cxn ang="0">
                  <a:pos x="5" y="7"/>
                </a:cxn>
                <a:cxn ang="0">
                  <a:pos x="13" y="9"/>
                </a:cxn>
                <a:cxn ang="0">
                  <a:pos x="18" y="13"/>
                </a:cxn>
                <a:cxn ang="0">
                  <a:pos x="24" y="15"/>
                </a:cxn>
                <a:cxn ang="0">
                  <a:pos x="31" y="16"/>
                </a:cxn>
                <a:cxn ang="0">
                  <a:pos x="36" y="18"/>
                </a:cxn>
                <a:cxn ang="0">
                  <a:pos x="44" y="20"/>
                </a:cxn>
                <a:cxn ang="0">
                  <a:pos x="49" y="22"/>
                </a:cxn>
                <a:cxn ang="0">
                  <a:pos x="57" y="24"/>
                </a:cxn>
                <a:cxn ang="0">
                  <a:pos x="62" y="26"/>
                </a:cxn>
                <a:cxn ang="0">
                  <a:pos x="69" y="26"/>
                </a:cxn>
                <a:cxn ang="0">
                  <a:pos x="75" y="27"/>
                </a:cxn>
                <a:cxn ang="0">
                  <a:pos x="82" y="29"/>
                </a:cxn>
                <a:cxn ang="0">
                  <a:pos x="90" y="31"/>
                </a:cxn>
                <a:cxn ang="0">
                  <a:pos x="95" y="31"/>
                </a:cxn>
                <a:cxn ang="0">
                  <a:pos x="103" y="33"/>
                </a:cxn>
                <a:cxn ang="0">
                  <a:pos x="110" y="33"/>
                </a:cxn>
                <a:cxn ang="0">
                  <a:pos x="115" y="35"/>
                </a:cxn>
                <a:cxn ang="0">
                  <a:pos x="130" y="35"/>
                </a:cxn>
                <a:cxn ang="0">
                  <a:pos x="136" y="37"/>
                </a:cxn>
                <a:cxn ang="0">
                  <a:pos x="209" y="37"/>
                </a:cxn>
                <a:cxn ang="0">
                  <a:pos x="209" y="33"/>
                </a:cxn>
                <a:cxn ang="0">
                  <a:pos x="130" y="33"/>
                </a:cxn>
                <a:cxn ang="0">
                  <a:pos x="123" y="31"/>
                </a:cxn>
                <a:cxn ang="0">
                  <a:pos x="115" y="31"/>
                </a:cxn>
                <a:cxn ang="0">
                  <a:pos x="110" y="29"/>
                </a:cxn>
                <a:cxn ang="0">
                  <a:pos x="103" y="29"/>
                </a:cxn>
                <a:cxn ang="0">
                  <a:pos x="95" y="27"/>
                </a:cxn>
                <a:cxn ang="0">
                  <a:pos x="90" y="27"/>
                </a:cxn>
                <a:cxn ang="0">
                  <a:pos x="82" y="26"/>
                </a:cxn>
                <a:cxn ang="0">
                  <a:pos x="77" y="26"/>
                </a:cxn>
                <a:cxn ang="0">
                  <a:pos x="69" y="24"/>
                </a:cxn>
                <a:cxn ang="0">
                  <a:pos x="64" y="22"/>
                </a:cxn>
                <a:cxn ang="0">
                  <a:pos x="57" y="20"/>
                </a:cxn>
                <a:cxn ang="0">
                  <a:pos x="49" y="18"/>
                </a:cxn>
                <a:cxn ang="0">
                  <a:pos x="44" y="16"/>
                </a:cxn>
                <a:cxn ang="0">
                  <a:pos x="38" y="15"/>
                </a:cxn>
                <a:cxn ang="0">
                  <a:pos x="31" y="13"/>
                </a:cxn>
                <a:cxn ang="0">
                  <a:pos x="25" y="11"/>
                </a:cxn>
                <a:cxn ang="0">
                  <a:pos x="20" y="9"/>
                </a:cxn>
                <a:cxn ang="0">
                  <a:pos x="13" y="5"/>
                </a:cxn>
                <a:cxn ang="0">
                  <a:pos x="7" y="4"/>
                </a:cxn>
                <a:cxn ang="0">
                  <a:pos x="1" y="2"/>
                </a:cxn>
                <a:cxn ang="0">
                  <a:pos x="0" y="2"/>
                </a:cxn>
                <a:cxn ang="0">
                  <a:pos x="1" y="2"/>
                </a:cxn>
                <a:cxn ang="0">
                  <a:pos x="0" y="0"/>
                </a:cxn>
                <a:cxn ang="0">
                  <a:pos x="0" y="2"/>
                </a:cxn>
                <a:cxn ang="0">
                  <a:pos x="1" y="5"/>
                </a:cxn>
              </a:cxnLst>
              <a:rect l="0" t="0" r="r" b="b"/>
              <a:pathLst>
                <a:path w="209" h="37">
                  <a:moveTo>
                    <a:pt x="1" y="5"/>
                  </a:moveTo>
                  <a:lnTo>
                    <a:pt x="0" y="5"/>
                  </a:lnTo>
                  <a:lnTo>
                    <a:pt x="5" y="7"/>
                  </a:lnTo>
                  <a:lnTo>
                    <a:pt x="13" y="9"/>
                  </a:lnTo>
                  <a:lnTo>
                    <a:pt x="18" y="13"/>
                  </a:lnTo>
                  <a:lnTo>
                    <a:pt x="24" y="15"/>
                  </a:lnTo>
                  <a:lnTo>
                    <a:pt x="31" y="16"/>
                  </a:lnTo>
                  <a:lnTo>
                    <a:pt x="36" y="18"/>
                  </a:lnTo>
                  <a:lnTo>
                    <a:pt x="44" y="20"/>
                  </a:lnTo>
                  <a:lnTo>
                    <a:pt x="49" y="22"/>
                  </a:lnTo>
                  <a:lnTo>
                    <a:pt x="57" y="24"/>
                  </a:lnTo>
                  <a:lnTo>
                    <a:pt x="62" y="26"/>
                  </a:lnTo>
                  <a:lnTo>
                    <a:pt x="69" y="26"/>
                  </a:lnTo>
                  <a:lnTo>
                    <a:pt x="75" y="27"/>
                  </a:lnTo>
                  <a:lnTo>
                    <a:pt x="82" y="29"/>
                  </a:lnTo>
                  <a:lnTo>
                    <a:pt x="90" y="31"/>
                  </a:lnTo>
                  <a:lnTo>
                    <a:pt x="95" y="31"/>
                  </a:lnTo>
                  <a:lnTo>
                    <a:pt x="103" y="33"/>
                  </a:lnTo>
                  <a:lnTo>
                    <a:pt x="110" y="33"/>
                  </a:lnTo>
                  <a:lnTo>
                    <a:pt x="115" y="35"/>
                  </a:lnTo>
                  <a:lnTo>
                    <a:pt x="130" y="35"/>
                  </a:lnTo>
                  <a:lnTo>
                    <a:pt x="136" y="37"/>
                  </a:lnTo>
                  <a:lnTo>
                    <a:pt x="209" y="37"/>
                  </a:lnTo>
                  <a:lnTo>
                    <a:pt x="209" y="33"/>
                  </a:lnTo>
                  <a:lnTo>
                    <a:pt x="130" y="33"/>
                  </a:lnTo>
                  <a:lnTo>
                    <a:pt x="123" y="31"/>
                  </a:lnTo>
                  <a:lnTo>
                    <a:pt x="115" y="31"/>
                  </a:lnTo>
                  <a:lnTo>
                    <a:pt x="110" y="29"/>
                  </a:lnTo>
                  <a:lnTo>
                    <a:pt x="103" y="29"/>
                  </a:lnTo>
                  <a:lnTo>
                    <a:pt x="95" y="27"/>
                  </a:lnTo>
                  <a:lnTo>
                    <a:pt x="90" y="27"/>
                  </a:lnTo>
                  <a:lnTo>
                    <a:pt x="82" y="26"/>
                  </a:lnTo>
                  <a:lnTo>
                    <a:pt x="77" y="26"/>
                  </a:lnTo>
                  <a:lnTo>
                    <a:pt x="69" y="24"/>
                  </a:lnTo>
                  <a:lnTo>
                    <a:pt x="64" y="22"/>
                  </a:lnTo>
                  <a:lnTo>
                    <a:pt x="57" y="20"/>
                  </a:lnTo>
                  <a:lnTo>
                    <a:pt x="49" y="18"/>
                  </a:lnTo>
                  <a:lnTo>
                    <a:pt x="44" y="16"/>
                  </a:lnTo>
                  <a:lnTo>
                    <a:pt x="38" y="15"/>
                  </a:lnTo>
                  <a:lnTo>
                    <a:pt x="31" y="13"/>
                  </a:lnTo>
                  <a:lnTo>
                    <a:pt x="25" y="11"/>
                  </a:lnTo>
                  <a:lnTo>
                    <a:pt x="20" y="9"/>
                  </a:lnTo>
                  <a:lnTo>
                    <a:pt x="13" y="5"/>
                  </a:lnTo>
                  <a:lnTo>
                    <a:pt x="7" y="4"/>
                  </a:lnTo>
                  <a:lnTo>
                    <a:pt x="1" y="2"/>
                  </a:lnTo>
                  <a:lnTo>
                    <a:pt x="0" y="2"/>
                  </a:lnTo>
                  <a:lnTo>
                    <a:pt x="1" y="2"/>
                  </a:lnTo>
                  <a:lnTo>
                    <a:pt x="0" y="0"/>
                  </a:lnTo>
                  <a:lnTo>
                    <a:pt x="0" y="2"/>
                  </a:lnTo>
                  <a:lnTo>
                    <a:pt x="1" y="5"/>
                  </a:lnTo>
                  <a:close/>
                </a:path>
              </a:pathLst>
            </a:custGeom>
            <a:solidFill>
              <a:srgbClr val="000000"/>
            </a:solidFill>
            <a:ln w="9525">
              <a:noFill/>
              <a:round/>
            </a:ln>
          </p:spPr>
          <p:txBody>
            <a:bodyPr/>
            <a:lstStyle/>
            <a:p>
              <a:endParaRPr lang="en-US"/>
            </a:p>
          </p:txBody>
        </p:sp>
        <p:sp>
          <p:nvSpPr>
            <p:cNvPr id="494460" name="Freeform 892"/>
            <p:cNvSpPr/>
            <p:nvPr/>
          </p:nvSpPr>
          <p:spPr bwMode="auto">
            <a:xfrm>
              <a:off x="4159" y="3243"/>
              <a:ext cx="3" cy="5"/>
            </a:xfrm>
            <a:custGeom>
              <a:avLst/>
              <a:gdLst/>
              <a:ahLst/>
              <a:cxnLst>
                <a:cxn ang="0">
                  <a:pos x="0" y="3"/>
                </a:cxn>
                <a:cxn ang="0">
                  <a:pos x="3" y="3"/>
                </a:cxn>
                <a:cxn ang="0">
                  <a:pos x="2" y="0"/>
                </a:cxn>
                <a:cxn ang="0">
                  <a:pos x="0" y="2"/>
                </a:cxn>
                <a:cxn ang="0">
                  <a:pos x="2" y="2"/>
                </a:cxn>
                <a:cxn ang="0">
                  <a:pos x="0" y="3"/>
                </a:cxn>
                <a:cxn ang="0">
                  <a:pos x="2" y="5"/>
                </a:cxn>
                <a:cxn ang="0">
                  <a:pos x="2" y="3"/>
                </a:cxn>
                <a:cxn ang="0">
                  <a:pos x="0" y="3"/>
                </a:cxn>
              </a:cxnLst>
              <a:rect l="0" t="0" r="r" b="b"/>
              <a:pathLst>
                <a:path w="3" h="5">
                  <a:moveTo>
                    <a:pt x="0" y="3"/>
                  </a:moveTo>
                  <a:lnTo>
                    <a:pt x="3" y="3"/>
                  </a:lnTo>
                  <a:lnTo>
                    <a:pt x="2" y="0"/>
                  </a:lnTo>
                  <a:lnTo>
                    <a:pt x="0" y="2"/>
                  </a:lnTo>
                  <a:lnTo>
                    <a:pt x="2" y="2"/>
                  </a:lnTo>
                  <a:lnTo>
                    <a:pt x="0" y="3"/>
                  </a:lnTo>
                  <a:lnTo>
                    <a:pt x="2" y="5"/>
                  </a:lnTo>
                  <a:lnTo>
                    <a:pt x="2" y="3"/>
                  </a:lnTo>
                  <a:lnTo>
                    <a:pt x="0" y="3"/>
                  </a:lnTo>
                  <a:close/>
                </a:path>
              </a:pathLst>
            </a:custGeom>
            <a:solidFill>
              <a:srgbClr val="000000"/>
            </a:solidFill>
            <a:ln w="9525">
              <a:noFill/>
              <a:round/>
            </a:ln>
          </p:spPr>
          <p:txBody>
            <a:bodyPr/>
            <a:lstStyle/>
            <a:p>
              <a:endParaRPr lang="en-US"/>
            </a:p>
          </p:txBody>
        </p:sp>
        <p:sp>
          <p:nvSpPr>
            <p:cNvPr id="494461" name="Freeform 893"/>
            <p:cNvSpPr/>
            <p:nvPr/>
          </p:nvSpPr>
          <p:spPr bwMode="auto">
            <a:xfrm>
              <a:off x="4135" y="3234"/>
              <a:ext cx="26" cy="12"/>
            </a:xfrm>
            <a:custGeom>
              <a:avLst/>
              <a:gdLst/>
              <a:ahLst/>
              <a:cxnLst>
                <a:cxn ang="0">
                  <a:pos x="2" y="3"/>
                </a:cxn>
                <a:cxn ang="0">
                  <a:pos x="0" y="3"/>
                </a:cxn>
                <a:cxn ang="0">
                  <a:pos x="4" y="5"/>
                </a:cxn>
                <a:cxn ang="0">
                  <a:pos x="7" y="7"/>
                </a:cxn>
                <a:cxn ang="0">
                  <a:pos x="15" y="7"/>
                </a:cxn>
                <a:cxn ang="0">
                  <a:pos x="16" y="9"/>
                </a:cxn>
                <a:cxn ang="0">
                  <a:pos x="20" y="9"/>
                </a:cxn>
                <a:cxn ang="0">
                  <a:pos x="24" y="12"/>
                </a:cxn>
                <a:cxn ang="0">
                  <a:pos x="26" y="11"/>
                </a:cxn>
                <a:cxn ang="0">
                  <a:pos x="24" y="7"/>
                </a:cxn>
                <a:cxn ang="0">
                  <a:pos x="20" y="5"/>
                </a:cxn>
                <a:cxn ang="0">
                  <a:pos x="16" y="5"/>
                </a:cxn>
                <a:cxn ang="0">
                  <a:pos x="15" y="3"/>
                </a:cxn>
                <a:cxn ang="0">
                  <a:pos x="7" y="3"/>
                </a:cxn>
                <a:cxn ang="0">
                  <a:pos x="4" y="0"/>
                </a:cxn>
                <a:cxn ang="0">
                  <a:pos x="2" y="0"/>
                </a:cxn>
                <a:cxn ang="0">
                  <a:pos x="4" y="0"/>
                </a:cxn>
                <a:cxn ang="0">
                  <a:pos x="2" y="0"/>
                </a:cxn>
                <a:cxn ang="0">
                  <a:pos x="2" y="3"/>
                </a:cxn>
              </a:cxnLst>
              <a:rect l="0" t="0" r="r" b="b"/>
              <a:pathLst>
                <a:path w="26" h="12">
                  <a:moveTo>
                    <a:pt x="2" y="3"/>
                  </a:moveTo>
                  <a:lnTo>
                    <a:pt x="0" y="3"/>
                  </a:lnTo>
                  <a:lnTo>
                    <a:pt x="4" y="5"/>
                  </a:lnTo>
                  <a:lnTo>
                    <a:pt x="7" y="7"/>
                  </a:lnTo>
                  <a:lnTo>
                    <a:pt x="15" y="7"/>
                  </a:lnTo>
                  <a:lnTo>
                    <a:pt x="16" y="9"/>
                  </a:lnTo>
                  <a:lnTo>
                    <a:pt x="20" y="9"/>
                  </a:lnTo>
                  <a:lnTo>
                    <a:pt x="24" y="12"/>
                  </a:lnTo>
                  <a:lnTo>
                    <a:pt x="26" y="11"/>
                  </a:lnTo>
                  <a:lnTo>
                    <a:pt x="24" y="7"/>
                  </a:lnTo>
                  <a:lnTo>
                    <a:pt x="20" y="5"/>
                  </a:lnTo>
                  <a:lnTo>
                    <a:pt x="16" y="5"/>
                  </a:lnTo>
                  <a:lnTo>
                    <a:pt x="15" y="3"/>
                  </a:lnTo>
                  <a:lnTo>
                    <a:pt x="7" y="3"/>
                  </a:lnTo>
                  <a:lnTo>
                    <a:pt x="4" y="0"/>
                  </a:lnTo>
                  <a:lnTo>
                    <a:pt x="2" y="0"/>
                  </a:lnTo>
                  <a:lnTo>
                    <a:pt x="4" y="0"/>
                  </a:lnTo>
                  <a:lnTo>
                    <a:pt x="2" y="0"/>
                  </a:lnTo>
                  <a:lnTo>
                    <a:pt x="2" y="3"/>
                  </a:lnTo>
                  <a:close/>
                </a:path>
              </a:pathLst>
            </a:custGeom>
            <a:solidFill>
              <a:srgbClr val="000000"/>
            </a:solidFill>
            <a:ln w="9525">
              <a:noFill/>
              <a:round/>
            </a:ln>
          </p:spPr>
          <p:txBody>
            <a:bodyPr/>
            <a:lstStyle/>
            <a:p>
              <a:endParaRPr lang="en-US"/>
            </a:p>
          </p:txBody>
        </p:sp>
        <p:sp>
          <p:nvSpPr>
            <p:cNvPr id="494462" name="Freeform 894"/>
            <p:cNvSpPr/>
            <p:nvPr/>
          </p:nvSpPr>
          <p:spPr bwMode="auto">
            <a:xfrm>
              <a:off x="4065" y="3212"/>
              <a:ext cx="72" cy="25"/>
            </a:xfrm>
            <a:custGeom>
              <a:avLst/>
              <a:gdLst/>
              <a:ahLst/>
              <a:cxnLst>
                <a:cxn ang="0">
                  <a:pos x="0" y="3"/>
                </a:cxn>
                <a:cxn ang="0">
                  <a:pos x="6" y="5"/>
                </a:cxn>
                <a:cxn ang="0">
                  <a:pos x="9" y="7"/>
                </a:cxn>
                <a:cxn ang="0">
                  <a:pos x="13" y="7"/>
                </a:cxn>
                <a:cxn ang="0">
                  <a:pos x="17" y="9"/>
                </a:cxn>
                <a:cxn ang="0">
                  <a:pos x="22" y="11"/>
                </a:cxn>
                <a:cxn ang="0">
                  <a:pos x="26" y="12"/>
                </a:cxn>
                <a:cxn ang="0">
                  <a:pos x="30" y="14"/>
                </a:cxn>
                <a:cxn ang="0">
                  <a:pos x="35" y="16"/>
                </a:cxn>
                <a:cxn ang="0">
                  <a:pos x="39" y="16"/>
                </a:cxn>
                <a:cxn ang="0">
                  <a:pos x="44" y="18"/>
                </a:cxn>
                <a:cxn ang="0">
                  <a:pos x="48" y="20"/>
                </a:cxn>
                <a:cxn ang="0">
                  <a:pos x="53" y="22"/>
                </a:cxn>
                <a:cxn ang="0">
                  <a:pos x="57" y="22"/>
                </a:cxn>
                <a:cxn ang="0">
                  <a:pos x="63" y="23"/>
                </a:cxn>
                <a:cxn ang="0">
                  <a:pos x="66" y="23"/>
                </a:cxn>
                <a:cxn ang="0">
                  <a:pos x="72" y="25"/>
                </a:cxn>
                <a:cxn ang="0">
                  <a:pos x="72" y="22"/>
                </a:cxn>
                <a:cxn ang="0">
                  <a:pos x="68" y="22"/>
                </a:cxn>
                <a:cxn ang="0">
                  <a:pos x="63" y="20"/>
                </a:cxn>
                <a:cxn ang="0">
                  <a:pos x="59" y="18"/>
                </a:cxn>
                <a:cxn ang="0">
                  <a:pos x="53" y="18"/>
                </a:cxn>
                <a:cxn ang="0">
                  <a:pos x="50" y="16"/>
                </a:cxn>
                <a:cxn ang="0">
                  <a:pos x="44" y="14"/>
                </a:cxn>
                <a:cxn ang="0">
                  <a:pos x="41" y="14"/>
                </a:cxn>
                <a:cxn ang="0">
                  <a:pos x="35" y="12"/>
                </a:cxn>
                <a:cxn ang="0">
                  <a:pos x="31" y="11"/>
                </a:cxn>
                <a:cxn ang="0">
                  <a:pos x="28" y="9"/>
                </a:cxn>
                <a:cxn ang="0">
                  <a:pos x="24" y="7"/>
                </a:cxn>
                <a:cxn ang="0">
                  <a:pos x="19" y="5"/>
                </a:cxn>
                <a:cxn ang="0">
                  <a:pos x="15" y="3"/>
                </a:cxn>
                <a:cxn ang="0">
                  <a:pos x="11" y="3"/>
                </a:cxn>
                <a:cxn ang="0">
                  <a:pos x="6" y="1"/>
                </a:cxn>
                <a:cxn ang="0">
                  <a:pos x="2" y="0"/>
                </a:cxn>
                <a:cxn ang="0">
                  <a:pos x="4" y="1"/>
                </a:cxn>
                <a:cxn ang="0">
                  <a:pos x="0" y="3"/>
                </a:cxn>
              </a:cxnLst>
              <a:rect l="0" t="0" r="r" b="b"/>
              <a:pathLst>
                <a:path w="72" h="25">
                  <a:moveTo>
                    <a:pt x="0" y="3"/>
                  </a:moveTo>
                  <a:lnTo>
                    <a:pt x="6" y="5"/>
                  </a:lnTo>
                  <a:lnTo>
                    <a:pt x="9" y="7"/>
                  </a:lnTo>
                  <a:lnTo>
                    <a:pt x="13" y="7"/>
                  </a:lnTo>
                  <a:lnTo>
                    <a:pt x="17" y="9"/>
                  </a:lnTo>
                  <a:lnTo>
                    <a:pt x="22" y="11"/>
                  </a:lnTo>
                  <a:lnTo>
                    <a:pt x="26" y="12"/>
                  </a:lnTo>
                  <a:lnTo>
                    <a:pt x="30" y="14"/>
                  </a:lnTo>
                  <a:lnTo>
                    <a:pt x="35" y="16"/>
                  </a:lnTo>
                  <a:lnTo>
                    <a:pt x="39" y="16"/>
                  </a:lnTo>
                  <a:lnTo>
                    <a:pt x="44" y="18"/>
                  </a:lnTo>
                  <a:lnTo>
                    <a:pt x="48" y="20"/>
                  </a:lnTo>
                  <a:lnTo>
                    <a:pt x="53" y="22"/>
                  </a:lnTo>
                  <a:lnTo>
                    <a:pt x="57" y="22"/>
                  </a:lnTo>
                  <a:lnTo>
                    <a:pt x="63" y="23"/>
                  </a:lnTo>
                  <a:lnTo>
                    <a:pt x="66" y="23"/>
                  </a:lnTo>
                  <a:lnTo>
                    <a:pt x="72" y="25"/>
                  </a:lnTo>
                  <a:lnTo>
                    <a:pt x="72" y="22"/>
                  </a:lnTo>
                  <a:lnTo>
                    <a:pt x="68" y="22"/>
                  </a:lnTo>
                  <a:lnTo>
                    <a:pt x="63" y="20"/>
                  </a:lnTo>
                  <a:lnTo>
                    <a:pt x="59" y="18"/>
                  </a:lnTo>
                  <a:lnTo>
                    <a:pt x="53" y="18"/>
                  </a:lnTo>
                  <a:lnTo>
                    <a:pt x="50" y="16"/>
                  </a:lnTo>
                  <a:lnTo>
                    <a:pt x="44" y="14"/>
                  </a:lnTo>
                  <a:lnTo>
                    <a:pt x="41" y="14"/>
                  </a:lnTo>
                  <a:lnTo>
                    <a:pt x="35" y="12"/>
                  </a:lnTo>
                  <a:lnTo>
                    <a:pt x="31" y="11"/>
                  </a:lnTo>
                  <a:lnTo>
                    <a:pt x="28" y="9"/>
                  </a:lnTo>
                  <a:lnTo>
                    <a:pt x="24" y="7"/>
                  </a:lnTo>
                  <a:lnTo>
                    <a:pt x="19" y="5"/>
                  </a:lnTo>
                  <a:lnTo>
                    <a:pt x="15" y="3"/>
                  </a:lnTo>
                  <a:lnTo>
                    <a:pt x="11" y="3"/>
                  </a:lnTo>
                  <a:lnTo>
                    <a:pt x="6" y="1"/>
                  </a:lnTo>
                  <a:lnTo>
                    <a:pt x="2" y="0"/>
                  </a:lnTo>
                  <a:lnTo>
                    <a:pt x="4" y="1"/>
                  </a:lnTo>
                  <a:lnTo>
                    <a:pt x="0" y="3"/>
                  </a:lnTo>
                  <a:close/>
                </a:path>
              </a:pathLst>
            </a:custGeom>
            <a:solidFill>
              <a:srgbClr val="000000"/>
            </a:solidFill>
            <a:ln w="9525">
              <a:noFill/>
              <a:round/>
            </a:ln>
          </p:spPr>
          <p:txBody>
            <a:bodyPr/>
            <a:lstStyle/>
            <a:p>
              <a:endParaRPr lang="en-US"/>
            </a:p>
          </p:txBody>
        </p:sp>
        <p:sp>
          <p:nvSpPr>
            <p:cNvPr id="494463" name="Freeform 895"/>
            <p:cNvSpPr/>
            <p:nvPr/>
          </p:nvSpPr>
          <p:spPr bwMode="auto">
            <a:xfrm>
              <a:off x="4023" y="3109"/>
              <a:ext cx="46" cy="106"/>
            </a:xfrm>
            <a:custGeom>
              <a:avLst/>
              <a:gdLst/>
              <a:ahLst/>
              <a:cxnLst>
                <a:cxn ang="0">
                  <a:pos x="2" y="3"/>
                </a:cxn>
                <a:cxn ang="0">
                  <a:pos x="0" y="3"/>
                </a:cxn>
                <a:cxn ang="0">
                  <a:pos x="5" y="16"/>
                </a:cxn>
                <a:cxn ang="0">
                  <a:pos x="9" y="29"/>
                </a:cxn>
                <a:cxn ang="0">
                  <a:pos x="13" y="42"/>
                </a:cxn>
                <a:cxn ang="0">
                  <a:pos x="16" y="57"/>
                </a:cxn>
                <a:cxn ang="0">
                  <a:pos x="20" y="70"/>
                </a:cxn>
                <a:cxn ang="0">
                  <a:pos x="26" y="82"/>
                </a:cxn>
                <a:cxn ang="0">
                  <a:pos x="33" y="95"/>
                </a:cxn>
                <a:cxn ang="0">
                  <a:pos x="42" y="106"/>
                </a:cxn>
                <a:cxn ang="0">
                  <a:pos x="46" y="104"/>
                </a:cxn>
                <a:cxn ang="0">
                  <a:pos x="37" y="93"/>
                </a:cxn>
                <a:cxn ang="0">
                  <a:pos x="29" y="81"/>
                </a:cxn>
                <a:cxn ang="0">
                  <a:pos x="24" y="68"/>
                </a:cxn>
                <a:cxn ang="0">
                  <a:pos x="20" y="57"/>
                </a:cxn>
                <a:cxn ang="0">
                  <a:pos x="16" y="42"/>
                </a:cxn>
                <a:cxn ang="0">
                  <a:pos x="13" y="29"/>
                </a:cxn>
                <a:cxn ang="0">
                  <a:pos x="9" y="14"/>
                </a:cxn>
                <a:cxn ang="0">
                  <a:pos x="4" y="2"/>
                </a:cxn>
                <a:cxn ang="0">
                  <a:pos x="4" y="0"/>
                </a:cxn>
                <a:cxn ang="0">
                  <a:pos x="4" y="2"/>
                </a:cxn>
                <a:cxn ang="0">
                  <a:pos x="4" y="0"/>
                </a:cxn>
                <a:cxn ang="0">
                  <a:pos x="2" y="3"/>
                </a:cxn>
              </a:cxnLst>
              <a:rect l="0" t="0" r="r" b="b"/>
              <a:pathLst>
                <a:path w="46" h="106">
                  <a:moveTo>
                    <a:pt x="2" y="3"/>
                  </a:moveTo>
                  <a:lnTo>
                    <a:pt x="0" y="3"/>
                  </a:lnTo>
                  <a:lnTo>
                    <a:pt x="5" y="16"/>
                  </a:lnTo>
                  <a:lnTo>
                    <a:pt x="9" y="29"/>
                  </a:lnTo>
                  <a:lnTo>
                    <a:pt x="13" y="42"/>
                  </a:lnTo>
                  <a:lnTo>
                    <a:pt x="16" y="57"/>
                  </a:lnTo>
                  <a:lnTo>
                    <a:pt x="20" y="70"/>
                  </a:lnTo>
                  <a:lnTo>
                    <a:pt x="26" y="82"/>
                  </a:lnTo>
                  <a:lnTo>
                    <a:pt x="33" y="95"/>
                  </a:lnTo>
                  <a:lnTo>
                    <a:pt x="42" y="106"/>
                  </a:lnTo>
                  <a:lnTo>
                    <a:pt x="46" y="104"/>
                  </a:lnTo>
                  <a:lnTo>
                    <a:pt x="37" y="93"/>
                  </a:lnTo>
                  <a:lnTo>
                    <a:pt x="29" y="81"/>
                  </a:lnTo>
                  <a:lnTo>
                    <a:pt x="24" y="68"/>
                  </a:lnTo>
                  <a:lnTo>
                    <a:pt x="20" y="57"/>
                  </a:lnTo>
                  <a:lnTo>
                    <a:pt x="16" y="42"/>
                  </a:lnTo>
                  <a:lnTo>
                    <a:pt x="13" y="29"/>
                  </a:lnTo>
                  <a:lnTo>
                    <a:pt x="9" y="14"/>
                  </a:lnTo>
                  <a:lnTo>
                    <a:pt x="4" y="2"/>
                  </a:lnTo>
                  <a:lnTo>
                    <a:pt x="4" y="0"/>
                  </a:lnTo>
                  <a:lnTo>
                    <a:pt x="4" y="2"/>
                  </a:lnTo>
                  <a:lnTo>
                    <a:pt x="4" y="0"/>
                  </a:lnTo>
                  <a:lnTo>
                    <a:pt x="2" y="3"/>
                  </a:lnTo>
                  <a:close/>
                </a:path>
              </a:pathLst>
            </a:custGeom>
            <a:solidFill>
              <a:srgbClr val="000000"/>
            </a:solidFill>
            <a:ln w="9525">
              <a:noFill/>
              <a:round/>
            </a:ln>
          </p:spPr>
          <p:txBody>
            <a:bodyPr/>
            <a:lstStyle/>
            <a:p>
              <a:endParaRPr lang="en-US"/>
            </a:p>
          </p:txBody>
        </p:sp>
        <p:sp>
          <p:nvSpPr>
            <p:cNvPr id="494464" name="Freeform 896"/>
            <p:cNvSpPr/>
            <p:nvPr/>
          </p:nvSpPr>
          <p:spPr bwMode="auto">
            <a:xfrm>
              <a:off x="3984" y="3105"/>
              <a:ext cx="43" cy="7"/>
            </a:xfrm>
            <a:custGeom>
              <a:avLst/>
              <a:gdLst/>
              <a:ahLst/>
              <a:cxnLst>
                <a:cxn ang="0">
                  <a:pos x="2" y="4"/>
                </a:cxn>
                <a:cxn ang="0">
                  <a:pos x="0" y="4"/>
                </a:cxn>
                <a:cxn ang="0">
                  <a:pos x="6" y="6"/>
                </a:cxn>
                <a:cxn ang="0">
                  <a:pos x="11" y="7"/>
                </a:cxn>
                <a:cxn ang="0">
                  <a:pos x="41" y="7"/>
                </a:cxn>
                <a:cxn ang="0">
                  <a:pos x="43" y="4"/>
                </a:cxn>
                <a:cxn ang="0">
                  <a:pos x="11" y="4"/>
                </a:cxn>
                <a:cxn ang="0">
                  <a:pos x="6" y="2"/>
                </a:cxn>
                <a:cxn ang="0">
                  <a:pos x="2" y="0"/>
                </a:cxn>
                <a:cxn ang="0">
                  <a:pos x="2" y="4"/>
                </a:cxn>
              </a:cxnLst>
              <a:rect l="0" t="0" r="r" b="b"/>
              <a:pathLst>
                <a:path w="43" h="7">
                  <a:moveTo>
                    <a:pt x="2" y="4"/>
                  </a:moveTo>
                  <a:lnTo>
                    <a:pt x="0" y="4"/>
                  </a:lnTo>
                  <a:lnTo>
                    <a:pt x="6" y="6"/>
                  </a:lnTo>
                  <a:lnTo>
                    <a:pt x="11" y="7"/>
                  </a:lnTo>
                  <a:lnTo>
                    <a:pt x="41" y="7"/>
                  </a:lnTo>
                  <a:lnTo>
                    <a:pt x="43" y="4"/>
                  </a:lnTo>
                  <a:lnTo>
                    <a:pt x="11" y="4"/>
                  </a:lnTo>
                  <a:lnTo>
                    <a:pt x="6" y="2"/>
                  </a:lnTo>
                  <a:lnTo>
                    <a:pt x="2" y="0"/>
                  </a:lnTo>
                  <a:lnTo>
                    <a:pt x="2" y="4"/>
                  </a:lnTo>
                  <a:close/>
                </a:path>
              </a:pathLst>
            </a:custGeom>
            <a:solidFill>
              <a:srgbClr val="000000"/>
            </a:solidFill>
            <a:ln w="9525">
              <a:noFill/>
              <a:round/>
            </a:ln>
          </p:spPr>
          <p:txBody>
            <a:bodyPr/>
            <a:lstStyle/>
            <a:p>
              <a:endParaRPr lang="en-US"/>
            </a:p>
          </p:txBody>
        </p:sp>
        <p:sp>
          <p:nvSpPr>
            <p:cNvPr id="494465" name="Freeform 897"/>
            <p:cNvSpPr/>
            <p:nvPr/>
          </p:nvSpPr>
          <p:spPr bwMode="auto">
            <a:xfrm>
              <a:off x="3938" y="3096"/>
              <a:ext cx="48" cy="13"/>
            </a:xfrm>
            <a:custGeom>
              <a:avLst/>
              <a:gdLst/>
              <a:ahLst/>
              <a:cxnLst>
                <a:cxn ang="0">
                  <a:pos x="0" y="4"/>
                </a:cxn>
                <a:cxn ang="0">
                  <a:pos x="6" y="4"/>
                </a:cxn>
                <a:cxn ang="0">
                  <a:pos x="10" y="5"/>
                </a:cxn>
                <a:cxn ang="0">
                  <a:pos x="15" y="5"/>
                </a:cxn>
                <a:cxn ang="0">
                  <a:pos x="19" y="7"/>
                </a:cxn>
                <a:cxn ang="0">
                  <a:pos x="21" y="7"/>
                </a:cxn>
                <a:cxn ang="0">
                  <a:pos x="24" y="9"/>
                </a:cxn>
                <a:cxn ang="0">
                  <a:pos x="26" y="9"/>
                </a:cxn>
                <a:cxn ang="0">
                  <a:pos x="30" y="11"/>
                </a:cxn>
                <a:cxn ang="0">
                  <a:pos x="32" y="11"/>
                </a:cxn>
                <a:cxn ang="0">
                  <a:pos x="35" y="13"/>
                </a:cxn>
                <a:cxn ang="0">
                  <a:pos x="48" y="13"/>
                </a:cxn>
                <a:cxn ang="0">
                  <a:pos x="48" y="9"/>
                </a:cxn>
                <a:cxn ang="0">
                  <a:pos x="35" y="9"/>
                </a:cxn>
                <a:cxn ang="0">
                  <a:pos x="33" y="7"/>
                </a:cxn>
                <a:cxn ang="0">
                  <a:pos x="28" y="7"/>
                </a:cxn>
                <a:cxn ang="0">
                  <a:pos x="24" y="5"/>
                </a:cxn>
                <a:cxn ang="0">
                  <a:pos x="22" y="4"/>
                </a:cxn>
                <a:cxn ang="0">
                  <a:pos x="19" y="4"/>
                </a:cxn>
                <a:cxn ang="0">
                  <a:pos x="15" y="2"/>
                </a:cxn>
                <a:cxn ang="0">
                  <a:pos x="10" y="2"/>
                </a:cxn>
                <a:cxn ang="0">
                  <a:pos x="8" y="0"/>
                </a:cxn>
                <a:cxn ang="0">
                  <a:pos x="0" y="0"/>
                </a:cxn>
                <a:cxn ang="0">
                  <a:pos x="2" y="0"/>
                </a:cxn>
                <a:cxn ang="0">
                  <a:pos x="0" y="4"/>
                </a:cxn>
              </a:cxnLst>
              <a:rect l="0" t="0" r="r" b="b"/>
              <a:pathLst>
                <a:path w="48" h="13">
                  <a:moveTo>
                    <a:pt x="0" y="4"/>
                  </a:moveTo>
                  <a:lnTo>
                    <a:pt x="6" y="4"/>
                  </a:lnTo>
                  <a:lnTo>
                    <a:pt x="10" y="5"/>
                  </a:lnTo>
                  <a:lnTo>
                    <a:pt x="15" y="5"/>
                  </a:lnTo>
                  <a:lnTo>
                    <a:pt x="19" y="7"/>
                  </a:lnTo>
                  <a:lnTo>
                    <a:pt x="21" y="7"/>
                  </a:lnTo>
                  <a:lnTo>
                    <a:pt x="24" y="9"/>
                  </a:lnTo>
                  <a:lnTo>
                    <a:pt x="26" y="9"/>
                  </a:lnTo>
                  <a:lnTo>
                    <a:pt x="30" y="11"/>
                  </a:lnTo>
                  <a:lnTo>
                    <a:pt x="32" y="11"/>
                  </a:lnTo>
                  <a:lnTo>
                    <a:pt x="35" y="13"/>
                  </a:lnTo>
                  <a:lnTo>
                    <a:pt x="48" y="13"/>
                  </a:lnTo>
                  <a:lnTo>
                    <a:pt x="48" y="9"/>
                  </a:lnTo>
                  <a:lnTo>
                    <a:pt x="35" y="9"/>
                  </a:lnTo>
                  <a:lnTo>
                    <a:pt x="33" y="7"/>
                  </a:lnTo>
                  <a:lnTo>
                    <a:pt x="28" y="7"/>
                  </a:lnTo>
                  <a:lnTo>
                    <a:pt x="24" y="5"/>
                  </a:lnTo>
                  <a:lnTo>
                    <a:pt x="22" y="4"/>
                  </a:lnTo>
                  <a:lnTo>
                    <a:pt x="19" y="4"/>
                  </a:lnTo>
                  <a:lnTo>
                    <a:pt x="15" y="2"/>
                  </a:lnTo>
                  <a:lnTo>
                    <a:pt x="10" y="2"/>
                  </a:lnTo>
                  <a:lnTo>
                    <a:pt x="8" y="0"/>
                  </a:lnTo>
                  <a:lnTo>
                    <a:pt x="0" y="0"/>
                  </a:lnTo>
                  <a:lnTo>
                    <a:pt x="2" y="0"/>
                  </a:lnTo>
                  <a:lnTo>
                    <a:pt x="0" y="4"/>
                  </a:lnTo>
                  <a:close/>
                </a:path>
              </a:pathLst>
            </a:custGeom>
            <a:solidFill>
              <a:srgbClr val="000000"/>
            </a:solidFill>
            <a:ln w="9525">
              <a:noFill/>
              <a:round/>
            </a:ln>
          </p:spPr>
          <p:txBody>
            <a:bodyPr/>
            <a:lstStyle/>
            <a:p>
              <a:endParaRPr lang="en-US"/>
            </a:p>
          </p:txBody>
        </p:sp>
        <p:sp>
          <p:nvSpPr>
            <p:cNvPr id="494466" name="Freeform 898"/>
            <p:cNvSpPr/>
            <p:nvPr/>
          </p:nvSpPr>
          <p:spPr bwMode="auto">
            <a:xfrm>
              <a:off x="3915" y="3059"/>
              <a:ext cx="25" cy="41"/>
            </a:xfrm>
            <a:custGeom>
              <a:avLst/>
              <a:gdLst/>
              <a:ahLst/>
              <a:cxnLst>
                <a:cxn ang="0">
                  <a:pos x="0" y="4"/>
                </a:cxn>
                <a:cxn ang="0">
                  <a:pos x="0" y="2"/>
                </a:cxn>
                <a:cxn ang="0">
                  <a:pos x="0" y="8"/>
                </a:cxn>
                <a:cxn ang="0">
                  <a:pos x="1" y="13"/>
                </a:cxn>
                <a:cxn ang="0">
                  <a:pos x="3" y="19"/>
                </a:cxn>
                <a:cxn ang="0">
                  <a:pos x="7" y="24"/>
                </a:cxn>
                <a:cxn ang="0">
                  <a:pos x="9" y="28"/>
                </a:cxn>
                <a:cxn ang="0">
                  <a:pos x="12" y="33"/>
                </a:cxn>
                <a:cxn ang="0">
                  <a:pos x="18" y="37"/>
                </a:cxn>
                <a:cxn ang="0">
                  <a:pos x="23" y="41"/>
                </a:cxn>
                <a:cxn ang="0">
                  <a:pos x="25" y="37"/>
                </a:cxn>
                <a:cxn ang="0">
                  <a:pos x="20" y="33"/>
                </a:cxn>
                <a:cxn ang="0">
                  <a:pos x="9" y="22"/>
                </a:cxn>
                <a:cxn ang="0">
                  <a:pos x="7" y="17"/>
                </a:cxn>
                <a:cxn ang="0">
                  <a:pos x="5" y="11"/>
                </a:cxn>
                <a:cxn ang="0">
                  <a:pos x="3" y="8"/>
                </a:cxn>
                <a:cxn ang="0">
                  <a:pos x="1" y="2"/>
                </a:cxn>
                <a:cxn ang="0">
                  <a:pos x="1" y="0"/>
                </a:cxn>
                <a:cxn ang="0">
                  <a:pos x="1" y="2"/>
                </a:cxn>
                <a:cxn ang="0">
                  <a:pos x="1" y="0"/>
                </a:cxn>
                <a:cxn ang="0">
                  <a:pos x="0" y="4"/>
                </a:cxn>
              </a:cxnLst>
              <a:rect l="0" t="0" r="r" b="b"/>
              <a:pathLst>
                <a:path w="25" h="41">
                  <a:moveTo>
                    <a:pt x="0" y="4"/>
                  </a:moveTo>
                  <a:lnTo>
                    <a:pt x="0" y="2"/>
                  </a:lnTo>
                  <a:lnTo>
                    <a:pt x="0" y="8"/>
                  </a:lnTo>
                  <a:lnTo>
                    <a:pt x="1" y="13"/>
                  </a:lnTo>
                  <a:lnTo>
                    <a:pt x="3" y="19"/>
                  </a:lnTo>
                  <a:lnTo>
                    <a:pt x="7" y="24"/>
                  </a:lnTo>
                  <a:lnTo>
                    <a:pt x="9" y="28"/>
                  </a:lnTo>
                  <a:lnTo>
                    <a:pt x="12" y="33"/>
                  </a:lnTo>
                  <a:lnTo>
                    <a:pt x="18" y="37"/>
                  </a:lnTo>
                  <a:lnTo>
                    <a:pt x="23" y="41"/>
                  </a:lnTo>
                  <a:lnTo>
                    <a:pt x="25" y="37"/>
                  </a:lnTo>
                  <a:lnTo>
                    <a:pt x="20" y="33"/>
                  </a:lnTo>
                  <a:lnTo>
                    <a:pt x="9" y="22"/>
                  </a:lnTo>
                  <a:lnTo>
                    <a:pt x="7" y="17"/>
                  </a:lnTo>
                  <a:lnTo>
                    <a:pt x="5" y="11"/>
                  </a:lnTo>
                  <a:lnTo>
                    <a:pt x="3" y="8"/>
                  </a:lnTo>
                  <a:lnTo>
                    <a:pt x="1" y="2"/>
                  </a:lnTo>
                  <a:lnTo>
                    <a:pt x="1" y="0"/>
                  </a:lnTo>
                  <a:lnTo>
                    <a:pt x="1" y="2"/>
                  </a:lnTo>
                  <a:lnTo>
                    <a:pt x="1" y="0"/>
                  </a:lnTo>
                  <a:lnTo>
                    <a:pt x="0" y="4"/>
                  </a:lnTo>
                  <a:close/>
                </a:path>
              </a:pathLst>
            </a:custGeom>
            <a:solidFill>
              <a:srgbClr val="000000"/>
            </a:solidFill>
            <a:ln w="9525">
              <a:noFill/>
              <a:round/>
            </a:ln>
          </p:spPr>
          <p:txBody>
            <a:bodyPr/>
            <a:lstStyle/>
            <a:p>
              <a:endParaRPr lang="en-US"/>
            </a:p>
          </p:txBody>
        </p:sp>
        <p:sp>
          <p:nvSpPr>
            <p:cNvPr id="494467" name="Freeform 899"/>
            <p:cNvSpPr/>
            <p:nvPr/>
          </p:nvSpPr>
          <p:spPr bwMode="auto">
            <a:xfrm>
              <a:off x="3891" y="3046"/>
              <a:ext cx="25" cy="17"/>
            </a:xfrm>
            <a:custGeom>
              <a:avLst/>
              <a:gdLst/>
              <a:ahLst/>
              <a:cxnLst>
                <a:cxn ang="0">
                  <a:pos x="0" y="4"/>
                </a:cxn>
                <a:cxn ang="0">
                  <a:pos x="3" y="6"/>
                </a:cxn>
                <a:cxn ang="0">
                  <a:pos x="5" y="8"/>
                </a:cxn>
                <a:cxn ang="0">
                  <a:pos x="9" y="9"/>
                </a:cxn>
                <a:cxn ang="0">
                  <a:pos x="12" y="11"/>
                </a:cxn>
                <a:cxn ang="0">
                  <a:pos x="16" y="11"/>
                </a:cxn>
                <a:cxn ang="0">
                  <a:pos x="18" y="13"/>
                </a:cxn>
                <a:cxn ang="0">
                  <a:pos x="22" y="15"/>
                </a:cxn>
                <a:cxn ang="0">
                  <a:pos x="24" y="17"/>
                </a:cxn>
                <a:cxn ang="0">
                  <a:pos x="25" y="13"/>
                </a:cxn>
                <a:cxn ang="0">
                  <a:pos x="24" y="11"/>
                </a:cxn>
                <a:cxn ang="0">
                  <a:pos x="20" y="9"/>
                </a:cxn>
                <a:cxn ang="0">
                  <a:pos x="16" y="8"/>
                </a:cxn>
                <a:cxn ang="0">
                  <a:pos x="14" y="8"/>
                </a:cxn>
                <a:cxn ang="0">
                  <a:pos x="11" y="6"/>
                </a:cxn>
                <a:cxn ang="0">
                  <a:pos x="7" y="6"/>
                </a:cxn>
                <a:cxn ang="0">
                  <a:pos x="1" y="0"/>
                </a:cxn>
                <a:cxn ang="0">
                  <a:pos x="0" y="4"/>
                </a:cxn>
              </a:cxnLst>
              <a:rect l="0" t="0" r="r" b="b"/>
              <a:pathLst>
                <a:path w="25" h="17">
                  <a:moveTo>
                    <a:pt x="0" y="4"/>
                  </a:moveTo>
                  <a:lnTo>
                    <a:pt x="3" y="6"/>
                  </a:lnTo>
                  <a:lnTo>
                    <a:pt x="5" y="8"/>
                  </a:lnTo>
                  <a:lnTo>
                    <a:pt x="9" y="9"/>
                  </a:lnTo>
                  <a:lnTo>
                    <a:pt x="12" y="11"/>
                  </a:lnTo>
                  <a:lnTo>
                    <a:pt x="16" y="11"/>
                  </a:lnTo>
                  <a:lnTo>
                    <a:pt x="18" y="13"/>
                  </a:lnTo>
                  <a:lnTo>
                    <a:pt x="22" y="15"/>
                  </a:lnTo>
                  <a:lnTo>
                    <a:pt x="24" y="17"/>
                  </a:lnTo>
                  <a:lnTo>
                    <a:pt x="25" y="13"/>
                  </a:lnTo>
                  <a:lnTo>
                    <a:pt x="24" y="11"/>
                  </a:lnTo>
                  <a:lnTo>
                    <a:pt x="20" y="9"/>
                  </a:lnTo>
                  <a:lnTo>
                    <a:pt x="16" y="8"/>
                  </a:lnTo>
                  <a:lnTo>
                    <a:pt x="14" y="8"/>
                  </a:lnTo>
                  <a:lnTo>
                    <a:pt x="11" y="6"/>
                  </a:lnTo>
                  <a:lnTo>
                    <a:pt x="7" y="6"/>
                  </a:lnTo>
                  <a:lnTo>
                    <a:pt x="1" y="0"/>
                  </a:lnTo>
                  <a:lnTo>
                    <a:pt x="0" y="4"/>
                  </a:lnTo>
                  <a:close/>
                </a:path>
              </a:pathLst>
            </a:custGeom>
            <a:solidFill>
              <a:srgbClr val="000000"/>
            </a:solidFill>
            <a:ln w="9525">
              <a:noFill/>
              <a:round/>
            </a:ln>
          </p:spPr>
          <p:txBody>
            <a:bodyPr/>
            <a:lstStyle/>
            <a:p>
              <a:endParaRPr lang="en-US"/>
            </a:p>
          </p:txBody>
        </p:sp>
        <p:sp>
          <p:nvSpPr>
            <p:cNvPr id="494468" name="Freeform 900"/>
            <p:cNvSpPr/>
            <p:nvPr/>
          </p:nvSpPr>
          <p:spPr bwMode="auto">
            <a:xfrm>
              <a:off x="3837" y="2997"/>
              <a:ext cx="55" cy="53"/>
            </a:xfrm>
            <a:custGeom>
              <a:avLst/>
              <a:gdLst/>
              <a:ahLst/>
              <a:cxnLst>
                <a:cxn ang="0">
                  <a:pos x="0" y="0"/>
                </a:cxn>
                <a:cxn ang="0">
                  <a:pos x="2" y="5"/>
                </a:cxn>
                <a:cxn ang="0">
                  <a:pos x="4" y="9"/>
                </a:cxn>
                <a:cxn ang="0">
                  <a:pos x="8" y="14"/>
                </a:cxn>
                <a:cxn ang="0">
                  <a:pos x="10" y="18"/>
                </a:cxn>
                <a:cxn ang="0">
                  <a:pos x="11" y="22"/>
                </a:cxn>
                <a:cxn ang="0">
                  <a:pos x="19" y="29"/>
                </a:cxn>
                <a:cxn ang="0">
                  <a:pos x="22" y="31"/>
                </a:cxn>
                <a:cxn ang="0">
                  <a:pos x="30" y="38"/>
                </a:cxn>
                <a:cxn ang="0">
                  <a:pos x="33" y="40"/>
                </a:cxn>
                <a:cxn ang="0">
                  <a:pos x="37" y="44"/>
                </a:cxn>
                <a:cxn ang="0">
                  <a:pos x="41" y="46"/>
                </a:cxn>
                <a:cxn ang="0">
                  <a:pos x="46" y="49"/>
                </a:cxn>
                <a:cxn ang="0">
                  <a:pos x="50" y="51"/>
                </a:cxn>
                <a:cxn ang="0">
                  <a:pos x="54" y="53"/>
                </a:cxn>
                <a:cxn ang="0">
                  <a:pos x="55" y="49"/>
                </a:cxn>
                <a:cxn ang="0">
                  <a:pos x="52" y="47"/>
                </a:cxn>
                <a:cxn ang="0">
                  <a:pos x="48" y="46"/>
                </a:cxn>
                <a:cxn ang="0">
                  <a:pos x="44" y="44"/>
                </a:cxn>
                <a:cxn ang="0">
                  <a:pos x="39" y="40"/>
                </a:cxn>
                <a:cxn ang="0">
                  <a:pos x="35" y="38"/>
                </a:cxn>
                <a:cxn ang="0">
                  <a:pos x="32" y="35"/>
                </a:cxn>
                <a:cxn ang="0">
                  <a:pos x="28" y="33"/>
                </a:cxn>
                <a:cxn ang="0">
                  <a:pos x="21" y="25"/>
                </a:cxn>
                <a:cxn ang="0">
                  <a:pos x="19" y="22"/>
                </a:cxn>
                <a:cxn ang="0">
                  <a:pos x="15" y="18"/>
                </a:cxn>
                <a:cxn ang="0">
                  <a:pos x="11" y="16"/>
                </a:cxn>
                <a:cxn ang="0">
                  <a:pos x="10" y="13"/>
                </a:cxn>
                <a:cxn ang="0">
                  <a:pos x="8" y="7"/>
                </a:cxn>
                <a:cxn ang="0">
                  <a:pos x="6" y="3"/>
                </a:cxn>
                <a:cxn ang="0">
                  <a:pos x="4" y="0"/>
                </a:cxn>
                <a:cxn ang="0">
                  <a:pos x="0" y="0"/>
                </a:cxn>
              </a:cxnLst>
              <a:rect l="0" t="0" r="r" b="b"/>
              <a:pathLst>
                <a:path w="55" h="53">
                  <a:moveTo>
                    <a:pt x="0" y="0"/>
                  </a:moveTo>
                  <a:lnTo>
                    <a:pt x="2" y="5"/>
                  </a:lnTo>
                  <a:lnTo>
                    <a:pt x="4" y="9"/>
                  </a:lnTo>
                  <a:lnTo>
                    <a:pt x="8" y="14"/>
                  </a:lnTo>
                  <a:lnTo>
                    <a:pt x="10" y="18"/>
                  </a:lnTo>
                  <a:lnTo>
                    <a:pt x="11" y="22"/>
                  </a:lnTo>
                  <a:lnTo>
                    <a:pt x="19" y="29"/>
                  </a:lnTo>
                  <a:lnTo>
                    <a:pt x="22" y="31"/>
                  </a:lnTo>
                  <a:lnTo>
                    <a:pt x="30" y="38"/>
                  </a:lnTo>
                  <a:lnTo>
                    <a:pt x="33" y="40"/>
                  </a:lnTo>
                  <a:lnTo>
                    <a:pt x="37" y="44"/>
                  </a:lnTo>
                  <a:lnTo>
                    <a:pt x="41" y="46"/>
                  </a:lnTo>
                  <a:lnTo>
                    <a:pt x="46" y="49"/>
                  </a:lnTo>
                  <a:lnTo>
                    <a:pt x="50" y="51"/>
                  </a:lnTo>
                  <a:lnTo>
                    <a:pt x="54" y="53"/>
                  </a:lnTo>
                  <a:lnTo>
                    <a:pt x="55" y="49"/>
                  </a:lnTo>
                  <a:lnTo>
                    <a:pt x="52" y="47"/>
                  </a:lnTo>
                  <a:lnTo>
                    <a:pt x="48" y="46"/>
                  </a:lnTo>
                  <a:lnTo>
                    <a:pt x="44" y="44"/>
                  </a:lnTo>
                  <a:lnTo>
                    <a:pt x="39" y="40"/>
                  </a:lnTo>
                  <a:lnTo>
                    <a:pt x="35" y="38"/>
                  </a:lnTo>
                  <a:lnTo>
                    <a:pt x="32" y="35"/>
                  </a:lnTo>
                  <a:lnTo>
                    <a:pt x="28" y="33"/>
                  </a:lnTo>
                  <a:lnTo>
                    <a:pt x="21" y="25"/>
                  </a:lnTo>
                  <a:lnTo>
                    <a:pt x="19" y="22"/>
                  </a:lnTo>
                  <a:lnTo>
                    <a:pt x="15" y="18"/>
                  </a:lnTo>
                  <a:lnTo>
                    <a:pt x="11" y="16"/>
                  </a:lnTo>
                  <a:lnTo>
                    <a:pt x="10" y="13"/>
                  </a:lnTo>
                  <a:lnTo>
                    <a:pt x="8" y="7"/>
                  </a:lnTo>
                  <a:lnTo>
                    <a:pt x="6" y="3"/>
                  </a:lnTo>
                  <a:lnTo>
                    <a:pt x="4" y="0"/>
                  </a:lnTo>
                  <a:lnTo>
                    <a:pt x="0" y="0"/>
                  </a:lnTo>
                  <a:close/>
                </a:path>
              </a:pathLst>
            </a:custGeom>
            <a:solidFill>
              <a:srgbClr val="000000"/>
            </a:solidFill>
            <a:ln w="9525">
              <a:noFill/>
              <a:round/>
            </a:ln>
          </p:spPr>
          <p:txBody>
            <a:bodyPr/>
            <a:lstStyle/>
            <a:p>
              <a:endParaRPr lang="en-US"/>
            </a:p>
          </p:txBody>
        </p:sp>
        <p:sp>
          <p:nvSpPr>
            <p:cNvPr id="494469" name="Freeform 901"/>
            <p:cNvSpPr/>
            <p:nvPr/>
          </p:nvSpPr>
          <p:spPr bwMode="auto">
            <a:xfrm>
              <a:off x="3836" y="2945"/>
              <a:ext cx="9" cy="52"/>
            </a:xfrm>
            <a:custGeom>
              <a:avLst/>
              <a:gdLst/>
              <a:ahLst/>
              <a:cxnLst>
                <a:cxn ang="0">
                  <a:pos x="5" y="4"/>
                </a:cxn>
                <a:cxn ang="0">
                  <a:pos x="5" y="2"/>
                </a:cxn>
                <a:cxn ang="0">
                  <a:pos x="3" y="15"/>
                </a:cxn>
                <a:cxn ang="0">
                  <a:pos x="1" y="28"/>
                </a:cxn>
                <a:cxn ang="0">
                  <a:pos x="0" y="39"/>
                </a:cxn>
                <a:cxn ang="0">
                  <a:pos x="1" y="52"/>
                </a:cxn>
                <a:cxn ang="0">
                  <a:pos x="5" y="52"/>
                </a:cxn>
                <a:cxn ang="0">
                  <a:pos x="5" y="28"/>
                </a:cxn>
                <a:cxn ang="0">
                  <a:pos x="7" y="15"/>
                </a:cxn>
                <a:cxn ang="0">
                  <a:pos x="9" y="2"/>
                </a:cxn>
                <a:cxn ang="0">
                  <a:pos x="7" y="0"/>
                </a:cxn>
                <a:cxn ang="0">
                  <a:pos x="9" y="2"/>
                </a:cxn>
                <a:cxn ang="0">
                  <a:pos x="9" y="0"/>
                </a:cxn>
                <a:cxn ang="0">
                  <a:pos x="7" y="0"/>
                </a:cxn>
                <a:cxn ang="0">
                  <a:pos x="5" y="4"/>
                </a:cxn>
              </a:cxnLst>
              <a:rect l="0" t="0" r="r" b="b"/>
              <a:pathLst>
                <a:path w="9" h="52">
                  <a:moveTo>
                    <a:pt x="5" y="4"/>
                  </a:moveTo>
                  <a:lnTo>
                    <a:pt x="5" y="2"/>
                  </a:lnTo>
                  <a:lnTo>
                    <a:pt x="3" y="15"/>
                  </a:lnTo>
                  <a:lnTo>
                    <a:pt x="1" y="28"/>
                  </a:lnTo>
                  <a:lnTo>
                    <a:pt x="0" y="39"/>
                  </a:lnTo>
                  <a:lnTo>
                    <a:pt x="1" y="52"/>
                  </a:lnTo>
                  <a:lnTo>
                    <a:pt x="5" y="52"/>
                  </a:lnTo>
                  <a:lnTo>
                    <a:pt x="5" y="28"/>
                  </a:lnTo>
                  <a:lnTo>
                    <a:pt x="7" y="15"/>
                  </a:lnTo>
                  <a:lnTo>
                    <a:pt x="9" y="2"/>
                  </a:lnTo>
                  <a:lnTo>
                    <a:pt x="7" y="0"/>
                  </a:lnTo>
                  <a:lnTo>
                    <a:pt x="9" y="2"/>
                  </a:lnTo>
                  <a:lnTo>
                    <a:pt x="9" y="0"/>
                  </a:lnTo>
                  <a:lnTo>
                    <a:pt x="7" y="0"/>
                  </a:lnTo>
                  <a:lnTo>
                    <a:pt x="5" y="4"/>
                  </a:lnTo>
                  <a:close/>
                </a:path>
              </a:pathLst>
            </a:custGeom>
            <a:solidFill>
              <a:srgbClr val="000000"/>
            </a:solidFill>
            <a:ln w="9525">
              <a:noFill/>
              <a:round/>
            </a:ln>
          </p:spPr>
          <p:txBody>
            <a:bodyPr/>
            <a:lstStyle/>
            <a:p>
              <a:endParaRPr lang="en-US"/>
            </a:p>
          </p:txBody>
        </p:sp>
        <p:sp>
          <p:nvSpPr>
            <p:cNvPr id="494470" name="Freeform 902"/>
            <p:cNvSpPr/>
            <p:nvPr/>
          </p:nvSpPr>
          <p:spPr bwMode="auto">
            <a:xfrm>
              <a:off x="3821" y="2921"/>
              <a:ext cx="22" cy="28"/>
            </a:xfrm>
            <a:custGeom>
              <a:avLst/>
              <a:gdLst/>
              <a:ahLst/>
              <a:cxnLst>
                <a:cxn ang="0">
                  <a:pos x="0" y="0"/>
                </a:cxn>
                <a:cxn ang="0">
                  <a:pos x="2" y="4"/>
                </a:cxn>
                <a:cxn ang="0">
                  <a:pos x="4" y="8"/>
                </a:cxn>
                <a:cxn ang="0">
                  <a:pos x="5" y="13"/>
                </a:cxn>
                <a:cxn ang="0">
                  <a:pos x="7" y="17"/>
                </a:cxn>
                <a:cxn ang="0">
                  <a:pos x="11" y="19"/>
                </a:cxn>
                <a:cxn ang="0">
                  <a:pos x="20" y="28"/>
                </a:cxn>
                <a:cxn ang="0">
                  <a:pos x="22" y="24"/>
                </a:cxn>
                <a:cxn ang="0">
                  <a:pos x="18" y="22"/>
                </a:cxn>
                <a:cxn ang="0">
                  <a:pos x="13" y="17"/>
                </a:cxn>
                <a:cxn ang="0">
                  <a:pos x="11" y="13"/>
                </a:cxn>
                <a:cxn ang="0">
                  <a:pos x="9" y="11"/>
                </a:cxn>
                <a:cxn ang="0">
                  <a:pos x="7" y="8"/>
                </a:cxn>
                <a:cxn ang="0">
                  <a:pos x="5" y="2"/>
                </a:cxn>
                <a:cxn ang="0">
                  <a:pos x="4" y="0"/>
                </a:cxn>
                <a:cxn ang="0">
                  <a:pos x="5" y="0"/>
                </a:cxn>
                <a:cxn ang="0">
                  <a:pos x="0" y="0"/>
                </a:cxn>
              </a:cxnLst>
              <a:rect l="0" t="0" r="r" b="b"/>
              <a:pathLst>
                <a:path w="22" h="28">
                  <a:moveTo>
                    <a:pt x="0" y="0"/>
                  </a:moveTo>
                  <a:lnTo>
                    <a:pt x="2" y="4"/>
                  </a:lnTo>
                  <a:lnTo>
                    <a:pt x="4" y="8"/>
                  </a:lnTo>
                  <a:lnTo>
                    <a:pt x="5" y="13"/>
                  </a:lnTo>
                  <a:lnTo>
                    <a:pt x="7" y="17"/>
                  </a:lnTo>
                  <a:lnTo>
                    <a:pt x="11" y="19"/>
                  </a:lnTo>
                  <a:lnTo>
                    <a:pt x="20" y="28"/>
                  </a:lnTo>
                  <a:lnTo>
                    <a:pt x="22" y="24"/>
                  </a:lnTo>
                  <a:lnTo>
                    <a:pt x="18" y="22"/>
                  </a:lnTo>
                  <a:lnTo>
                    <a:pt x="13" y="17"/>
                  </a:lnTo>
                  <a:lnTo>
                    <a:pt x="11" y="13"/>
                  </a:lnTo>
                  <a:lnTo>
                    <a:pt x="9" y="11"/>
                  </a:lnTo>
                  <a:lnTo>
                    <a:pt x="7" y="8"/>
                  </a:lnTo>
                  <a:lnTo>
                    <a:pt x="5" y="2"/>
                  </a:lnTo>
                  <a:lnTo>
                    <a:pt x="4" y="0"/>
                  </a:lnTo>
                  <a:lnTo>
                    <a:pt x="5" y="0"/>
                  </a:lnTo>
                  <a:lnTo>
                    <a:pt x="0" y="0"/>
                  </a:lnTo>
                  <a:close/>
                </a:path>
              </a:pathLst>
            </a:custGeom>
            <a:solidFill>
              <a:srgbClr val="000000"/>
            </a:solidFill>
            <a:ln w="9525">
              <a:noFill/>
              <a:round/>
            </a:ln>
          </p:spPr>
          <p:txBody>
            <a:bodyPr/>
            <a:lstStyle/>
            <a:p>
              <a:endParaRPr lang="en-US"/>
            </a:p>
          </p:txBody>
        </p:sp>
        <p:sp>
          <p:nvSpPr>
            <p:cNvPr id="494471" name="Freeform 903"/>
            <p:cNvSpPr/>
            <p:nvPr/>
          </p:nvSpPr>
          <p:spPr bwMode="auto">
            <a:xfrm>
              <a:off x="3821" y="2879"/>
              <a:ext cx="22" cy="42"/>
            </a:xfrm>
            <a:custGeom>
              <a:avLst/>
              <a:gdLst/>
              <a:ahLst/>
              <a:cxnLst>
                <a:cxn ang="0">
                  <a:pos x="20" y="0"/>
                </a:cxn>
                <a:cxn ang="0">
                  <a:pos x="18" y="0"/>
                </a:cxn>
                <a:cxn ang="0">
                  <a:pos x="16" y="4"/>
                </a:cxn>
                <a:cxn ang="0">
                  <a:pos x="13" y="9"/>
                </a:cxn>
                <a:cxn ang="0">
                  <a:pos x="9" y="13"/>
                </a:cxn>
                <a:cxn ang="0">
                  <a:pos x="7" y="19"/>
                </a:cxn>
                <a:cxn ang="0">
                  <a:pos x="5" y="24"/>
                </a:cxn>
                <a:cxn ang="0">
                  <a:pos x="2" y="30"/>
                </a:cxn>
                <a:cxn ang="0">
                  <a:pos x="2" y="35"/>
                </a:cxn>
                <a:cxn ang="0">
                  <a:pos x="0" y="42"/>
                </a:cxn>
                <a:cxn ang="0">
                  <a:pos x="5" y="42"/>
                </a:cxn>
                <a:cxn ang="0">
                  <a:pos x="5" y="30"/>
                </a:cxn>
                <a:cxn ang="0">
                  <a:pos x="7" y="26"/>
                </a:cxn>
                <a:cxn ang="0">
                  <a:pos x="11" y="20"/>
                </a:cxn>
                <a:cxn ang="0">
                  <a:pos x="13" y="15"/>
                </a:cxn>
                <a:cxn ang="0">
                  <a:pos x="16" y="11"/>
                </a:cxn>
                <a:cxn ang="0">
                  <a:pos x="18" y="6"/>
                </a:cxn>
                <a:cxn ang="0">
                  <a:pos x="22" y="2"/>
                </a:cxn>
                <a:cxn ang="0">
                  <a:pos x="20" y="0"/>
                </a:cxn>
                <a:cxn ang="0">
                  <a:pos x="18" y="0"/>
                </a:cxn>
                <a:cxn ang="0">
                  <a:pos x="20" y="0"/>
                </a:cxn>
              </a:cxnLst>
              <a:rect l="0" t="0" r="r" b="b"/>
              <a:pathLst>
                <a:path w="22" h="42">
                  <a:moveTo>
                    <a:pt x="20" y="0"/>
                  </a:moveTo>
                  <a:lnTo>
                    <a:pt x="18" y="0"/>
                  </a:lnTo>
                  <a:lnTo>
                    <a:pt x="16" y="4"/>
                  </a:lnTo>
                  <a:lnTo>
                    <a:pt x="13" y="9"/>
                  </a:lnTo>
                  <a:lnTo>
                    <a:pt x="9" y="13"/>
                  </a:lnTo>
                  <a:lnTo>
                    <a:pt x="7" y="19"/>
                  </a:lnTo>
                  <a:lnTo>
                    <a:pt x="5" y="24"/>
                  </a:lnTo>
                  <a:lnTo>
                    <a:pt x="2" y="30"/>
                  </a:lnTo>
                  <a:lnTo>
                    <a:pt x="2" y="35"/>
                  </a:lnTo>
                  <a:lnTo>
                    <a:pt x="0" y="42"/>
                  </a:lnTo>
                  <a:lnTo>
                    <a:pt x="5" y="42"/>
                  </a:lnTo>
                  <a:lnTo>
                    <a:pt x="5" y="30"/>
                  </a:lnTo>
                  <a:lnTo>
                    <a:pt x="7" y="26"/>
                  </a:lnTo>
                  <a:lnTo>
                    <a:pt x="11" y="20"/>
                  </a:lnTo>
                  <a:lnTo>
                    <a:pt x="13" y="15"/>
                  </a:lnTo>
                  <a:lnTo>
                    <a:pt x="16" y="11"/>
                  </a:lnTo>
                  <a:lnTo>
                    <a:pt x="18" y="6"/>
                  </a:lnTo>
                  <a:lnTo>
                    <a:pt x="22" y="2"/>
                  </a:lnTo>
                  <a:lnTo>
                    <a:pt x="20" y="0"/>
                  </a:lnTo>
                  <a:lnTo>
                    <a:pt x="18" y="0"/>
                  </a:lnTo>
                  <a:lnTo>
                    <a:pt x="20" y="0"/>
                  </a:lnTo>
                  <a:close/>
                </a:path>
              </a:pathLst>
            </a:custGeom>
            <a:solidFill>
              <a:srgbClr val="000000"/>
            </a:solidFill>
            <a:ln w="9525">
              <a:noFill/>
              <a:round/>
            </a:ln>
          </p:spPr>
          <p:txBody>
            <a:bodyPr/>
            <a:lstStyle/>
            <a:p>
              <a:endParaRPr lang="en-US"/>
            </a:p>
          </p:txBody>
        </p:sp>
        <p:sp>
          <p:nvSpPr>
            <p:cNvPr id="494472" name="Freeform 904"/>
            <p:cNvSpPr/>
            <p:nvPr/>
          </p:nvSpPr>
          <p:spPr bwMode="auto">
            <a:xfrm>
              <a:off x="3841" y="2795"/>
              <a:ext cx="53" cy="86"/>
            </a:xfrm>
            <a:custGeom>
              <a:avLst/>
              <a:gdLst/>
              <a:ahLst/>
              <a:cxnLst>
                <a:cxn ang="0">
                  <a:pos x="50" y="0"/>
                </a:cxn>
                <a:cxn ang="0">
                  <a:pos x="46" y="5"/>
                </a:cxn>
                <a:cxn ang="0">
                  <a:pos x="44" y="11"/>
                </a:cxn>
                <a:cxn ang="0">
                  <a:pos x="42" y="16"/>
                </a:cxn>
                <a:cxn ang="0">
                  <a:pos x="39" y="22"/>
                </a:cxn>
                <a:cxn ang="0">
                  <a:pos x="37" y="27"/>
                </a:cxn>
                <a:cxn ang="0">
                  <a:pos x="35" y="33"/>
                </a:cxn>
                <a:cxn ang="0">
                  <a:pos x="31" y="38"/>
                </a:cxn>
                <a:cxn ang="0">
                  <a:pos x="29" y="44"/>
                </a:cxn>
                <a:cxn ang="0">
                  <a:pos x="26" y="49"/>
                </a:cxn>
                <a:cxn ang="0">
                  <a:pos x="24" y="55"/>
                </a:cxn>
                <a:cxn ang="0">
                  <a:pos x="20" y="60"/>
                </a:cxn>
                <a:cxn ang="0">
                  <a:pos x="17" y="66"/>
                </a:cxn>
                <a:cxn ang="0">
                  <a:pos x="13" y="70"/>
                </a:cxn>
                <a:cxn ang="0">
                  <a:pos x="9" y="75"/>
                </a:cxn>
                <a:cxn ang="0">
                  <a:pos x="0" y="84"/>
                </a:cxn>
                <a:cxn ang="0">
                  <a:pos x="2" y="86"/>
                </a:cxn>
                <a:cxn ang="0">
                  <a:pos x="7" y="82"/>
                </a:cxn>
                <a:cxn ang="0">
                  <a:pos x="11" y="77"/>
                </a:cxn>
                <a:cxn ang="0">
                  <a:pos x="20" y="68"/>
                </a:cxn>
                <a:cxn ang="0">
                  <a:pos x="24" y="62"/>
                </a:cxn>
                <a:cxn ang="0">
                  <a:pos x="28" y="57"/>
                </a:cxn>
                <a:cxn ang="0">
                  <a:pos x="29" y="51"/>
                </a:cxn>
                <a:cxn ang="0">
                  <a:pos x="33" y="46"/>
                </a:cxn>
                <a:cxn ang="0">
                  <a:pos x="35" y="40"/>
                </a:cxn>
                <a:cxn ang="0">
                  <a:pos x="37" y="35"/>
                </a:cxn>
                <a:cxn ang="0">
                  <a:pos x="40" y="29"/>
                </a:cxn>
                <a:cxn ang="0">
                  <a:pos x="42" y="24"/>
                </a:cxn>
                <a:cxn ang="0">
                  <a:pos x="46" y="18"/>
                </a:cxn>
                <a:cxn ang="0">
                  <a:pos x="48" y="13"/>
                </a:cxn>
                <a:cxn ang="0">
                  <a:pos x="50" y="7"/>
                </a:cxn>
                <a:cxn ang="0">
                  <a:pos x="53" y="2"/>
                </a:cxn>
                <a:cxn ang="0">
                  <a:pos x="53" y="0"/>
                </a:cxn>
                <a:cxn ang="0">
                  <a:pos x="53" y="2"/>
                </a:cxn>
                <a:cxn ang="0">
                  <a:pos x="53" y="0"/>
                </a:cxn>
                <a:cxn ang="0">
                  <a:pos x="50" y="0"/>
                </a:cxn>
              </a:cxnLst>
              <a:rect l="0" t="0" r="r" b="b"/>
              <a:pathLst>
                <a:path w="53" h="86">
                  <a:moveTo>
                    <a:pt x="50" y="0"/>
                  </a:moveTo>
                  <a:lnTo>
                    <a:pt x="46" y="5"/>
                  </a:lnTo>
                  <a:lnTo>
                    <a:pt x="44" y="11"/>
                  </a:lnTo>
                  <a:lnTo>
                    <a:pt x="42" y="16"/>
                  </a:lnTo>
                  <a:lnTo>
                    <a:pt x="39" y="22"/>
                  </a:lnTo>
                  <a:lnTo>
                    <a:pt x="37" y="27"/>
                  </a:lnTo>
                  <a:lnTo>
                    <a:pt x="35" y="33"/>
                  </a:lnTo>
                  <a:lnTo>
                    <a:pt x="31" y="38"/>
                  </a:lnTo>
                  <a:lnTo>
                    <a:pt x="29" y="44"/>
                  </a:lnTo>
                  <a:lnTo>
                    <a:pt x="26" y="49"/>
                  </a:lnTo>
                  <a:lnTo>
                    <a:pt x="24" y="55"/>
                  </a:lnTo>
                  <a:lnTo>
                    <a:pt x="20" y="60"/>
                  </a:lnTo>
                  <a:lnTo>
                    <a:pt x="17" y="66"/>
                  </a:lnTo>
                  <a:lnTo>
                    <a:pt x="13" y="70"/>
                  </a:lnTo>
                  <a:lnTo>
                    <a:pt x="9" y="75"/>
                  </a:lnTo>
                  <a:lnTo>
                    <a:pt x="0" y="84"/>
                  </a:lnTo>
                  <a:lnTo>
                    <a:pt x="2" y="86"/>
                  </a:lnTo>
                  <a:lnTo>
                    <a:pt x="7" y="82"/>
                  </a:lnTo>
                  <a:lnTo>
                    <a:pt x="11" y="77"/>
                  </a:lnTo>
                  <a:lnTo>
                    <a:pt x="20" y="68"/>
                  </a:lnTo>
                  <a:lnTo>
                    <a:pt x="24" y="62"/>
                  </a:lnTo>
                  <a:lnTo>
                    <a:pt x="28" y="57"/>
                  </a:lnTo>
                  <a:lnTo>
                    <a:pt x="29" y="51"/>
                  </a:lnTo>
                  <a:lnTo>
                    <a:pt x="33" y="46"/>
                  </a:lnTo>
                  <a:lnTo>
                    <a:pt x="35" y="40"/>
                  </a:lnTo>
                  <a:lnTo>
                    <a:pt x="37" y="35"/>
                  </a:lnTo>
                  <a:lnTo>
                    <a:pt x="40" y="29"/>
                  </a:lnTo>
                  <a:lnTo>
                    <a:pt x="42" y="24"/>
                  </a:lnTo>
                  <a:lnTo>
                    <a:pt x="46" y="18"/>
                  </a:lnTo>
                  <a:lnTo>
                    <a:pt x="48" y="13"/>
                  </a:lnTo>
                  <a:lnTo>
                    <a:pt x="50" y="7"/>
                  </a:lnTo>
                  <a:lnTo>
                    <a:pt x="53" y="2"/>
                  </a:lnTo>
                  <a:lnTo>
                    <a:pt x="53" y="0"/>
                  </a:lnTo>
                  <a:lnTo>
                    <a:pt x="53" y="2"/>
                  </a:lnTo>
                  <a:lnTo>
                    <a:pt x="53" y="0"/>
                  </a:lnTo>
                  <a:lnTo>
                    <a:pt x="50" y="0"/>
                  </a:lnTo>
                  <a:close/>
                </a:path>
              </a:pathLst>
            </a:custGeom>
            <a:solidFill>
              <a:srgbClr val="000000"/>
            </a:solidFill>
            <a:ln w="9525">
              <a:noFill/>
              <a:round/>
            </a:ln>
          </p:spPr>
          <p:txBody>
            <a:bodyPr/>
            <a:lstStyle/>
            <a:p>
              <a:endParaRPr lang="en-US"/>
            </a:p>
          </p:txBody>
        </p:sp>
        <p:sp>
          <p:nvSpPr>
            <p:cNvPr id="494473" name="Freeform 905"/>
            <p:cNvSpPr/>
            <p:nvPr/>
          </p:nvSpPr>
          <p:spPr bwMode="auto">
            <a:xfrm>
              <a:off x="3887" y="2749"/>
              <a:ext cx="7" cy="46"/>
            </a:xfrm>
            <a:custGeom>
              <a:avLst/>
              <a:gdLst/>
              <a:ahLst/>
              <a:cxnLst>
                <a:cxn ang="0">
                  <a:pos x="0" y="0"/>
                </a:cxn>
                <a:cxn ang="0">
                  <a:pos x="0" y="11"/>
                </a:cxn>
                <a:cxn ang="0">
                  <a:pos x="2" y="24"/>
                </a:cxn>
                <a:cxn ang="0">
                  <a:pos x="2" y="35"/>
                </a:cxn>
                <a:cxn ang="0">
                  <a:pos x="4" y="46"/>
                </a:cxn>
                <a:cxn ang="0">
                  <a:pos x="7" y="46"/>
                </a:cxn>
                <a:cxn ang="0">
                  <a:pos x="5" y="35"/>
                </a:cxn>
                <a:cxn ang="0">
                  <a:pos x="5" y="24"/>
                </a:cxn>
                <a:cxn ang="0">
                  <a:pos x="4" y="11"/>
                </a:cxn>
                <a:cxn ang="0">
                  <a:pos x="4" y="2"/>
                </a:cxn>
                <a:cxn ang="0">
                  <a:pos x="0" y="0"/>
                </a:cxn>
                <a:cxn ang="0">
                  <a:pos x="0" y="2"/>
                </a:cxn>
                <a:cxn ang="0">
                  <a:pos x="0" y="0"/>
                </a:cxn>
              </a:cxnLst>
              <a:rect l="0" t="0" r="r" b="b"/>
              <a:pathLst>
                <a:path w="7" h="46">
                  <a:moveTo>
                    <a:pt x="0" y="0"/>
                  </a:moveTo>
                  <a:lnTo>
                    <a:pt x="0" y="11"/>
                  </a:lnTo>
                  <a:lnTo>
                    <a:pt x="2" y="24"/>
                  </a:lnTo>
                  <a:lnTo>
                    <a:pt x="2" y="35"/>
                  </a:lnTo>
                  <a:lnTo>
                    <a:pt x="4" y="46"/>
                  </a:lnTo>
                  <a:lnTo>
                    <a:pt x="7" y="46"/>
                  </a:lnTo>
                  <a:lnTo>
                    <a:pt x="5" y="35"/>
                  </a:lnTo>
                  <a:lnTo>
                    <a:pt x="5" y="24"/>
                  </a:lnTo>
                  <a:lnTo>
                    <a:pt x="4" y="11"/>
                  </a:lnTo>
                  <a:lnTo>
                    <a:pt x="4" y="2"/>
                  </a:lnTo>
                  <a:lnTo>
                    <a:pt x="0" y="0"/>
                  </a:lnTo>
                  <a:lnTo>
                    <a:pt x="0" y="2"/>
                  </a:lnTo>
                  <a:lnTo>
                    <a:pt x="0" y="0"/>
                  </a:lnTo>
                  <a:close/>
                </a:path>
              </a:pathLst>
            </a:custGeom>
            <a:solidFill>
              <a:srgbClr val="000000"/>
            </a:solidFill>
            <a:ln w="9525">
              <a:noFill/>
              <a:round/>
            </a:ln>
          </p:spPr>
          <p:txBody>
            <a:bodyPr/>
            <a:lstStyle/>
            <a:p>
              <a:endParaRPr lang="en-US"/>
            </a:p>
          </p:txBody>
        </p:sp>
        <p:sp>
          <p:nvSpPr>
            <p:cNvPr id="494474" name="Freeform 906"/>
            <p:cNvSpPr/>
            <p:nvPr/>
          </p:nvSpPr>
          <p:spPr bwMode="auto">
            <a:xfrm>
              <a:off x="3885" y="2725"/>
              <a:ext cx="7" cy="26"/>
            </a:xfrm>
            <a:custGeom>
              <a:avLst/>
              <a:gdLst/>
              <a:ahLst/>
              <a:cxnLst>
                <a:cxn ang="0">
                  <a:pos x="2" y="0"/>
                </a:cxn>
                <a:cxn ang="0">
                  <a:pos x="0" y="7"/>
                </a:cxn>
                <a:cxn ang="0">
                  <a:pos x="2" y="15"/>
                </a:cxn>
                <a:cxn ang="0">
                  <a:pos x="4" y="18"/>
                </a:cxn>
                <a:cxn ang="0">
                  <a:pos x="2" y="24"/>
                </a:cxn>
                <a:cxn ang="0">
                  <a:pos x="6" y="26"/>
                </a:cxn>
                <a:cxn ang="0">
                  <a:pos x="7" y="18"/>
                </a:cxn>
                <a:cxn ang="0">
                  <a:pos x="6" y="13"/>
                </a:cxn>
                <a:cxn ang="0">
                  <a:pos x="4" y="7"/>
                </a:cxn>
                <a:cxn ang="0">
                  <a:pos x="4" y="2"/>
                </a:cxn>
                <a:cxn ang="0">
                  <a:pos x="4" y="4"/>
                </a:cxn>
                <a:cxn ang="0">
                  <a:pos x="2" y="0"/>
                </a:cxn>
              </a:cxnLst>
              <a:rect l="0" t="0" r="r" b="b"/>
              <a:pathLst>
                <a:path w="7" h="26">
                  <a:moveTo>
                    <a:pt x="2" y="0"/>
                  </a:moveTo>
                  <a:lnTo>
                    <a:pt x="0" y="7"/>
                  </a:lnTo>
                  <a:lnTo>
                    <a:pt x="2" y="15"/>
                  </a:lnTo>
                  <a:lnTo>
                    <a:pt x="4" y="18"/>
                  </a:lnTo>
                  <a:lnTo>
                    <a:pt x="2" y="24"/>
                  </a:lnTo>
                  <a:lnTo>
                    <a:pt x="6" y="26"/>
                  </a:lnTo>
                  <a:lnTo>
                    <a:pt x="7" y="18"/>
                  </a:lnTo>
                  <a:lnTo>
                    <a:pt x="6" y="13"/>
                  </a:lnTo>
                  <a:lnTo>
                    <a:pt x="4" y="7"/>
                  </a:lnTo>
                  <a:lnTo>
                    <a:pt x="4" y="2"/>
                  </a:lnTo>
                  <a:lnTo>
                    <a:pt x="4" y="4"/>
                  </a:lnTo>
                  <a:lnTo>
                    <a:pt x="2" y="0"/>
                  </a:lnTo>
                  <a:close/>
                </a:path>
              </a:pathLst>
            </a:custGeom>
            <a:solidFill>
              <a:srgbClr val="000000"/>
            </a:solidFill>
            <a:ln w="9525">
              <a:noFill/>
              <a:round/>
            </a:ln>
          </p:spPr>
          <p:txBody>
            <a:bodyPr/>
            <a:lstStyle/>
            <a:p>
              <a:endParaRPr lang="en-US"/>
            </a:p>
          </p:txBody>
        </p:sp>
        <p:sp>
          <p:nvSpPr>
            <p:cNvPr id="494475" name="Freeform 907"/>
            <p:cNvSpPr/>
            <p:nvPr/>
          </p:nvSpPr>
          <p:spPr bwMode="auto">
            <a:xfrm>
              <a:off x="3887" y="2718"/>
              <a:ext cx="15" cy="11"/>
            </a:xfrm>
            <a:custGeom>
              <a:avLst/>
              <a:gdLst/>
              <a:ahLst/>
              <a:cxnLst>
                <a:cxn ang="0">
                  <a:pos x="9" y="2"/>
                </a:cxn>
                <a:cxn ang="0">
                  <a:pos x="11" y="0"/>
                </a:cxn>
                <a:cxn ang="0">
                  <a:pos x="9" y="2"/>
                </a:cxn>
                <a:cxn ang="0">
                  <a:pos x="7" y="2"/>
                </a:cxn>
                <a:cxn ang="0">
                  <a:pos x="7" y="3"/>
                </a:cxn>
                <a:cxn ang="0">
                  <a:pos x="4" y="3"/>
                </a:cxn>
                <a:cxn ang="0">
                  <a:pos x="0" y="7"/>
                </a:cxn>
                <a:cxn ang="0">
                  <a:pos x="2" y="11"/>
                </a:cxn>
                <a:cxn ang="0">
                  <a:pos x="5" y="7"/>
                </a:cxn>
                <a:cxn ang="0">
                  <a:pos x="7" y="7"/>
                </a:cxn>
                <a:cxn ang="0">
                  <a:pos x="11" y="3"/>
                </a:cxn>
                <a:cxn ang="0">
                  <a:pos x="13" y="3"/>
                </a:cxn>
                <a:cxn ang="0">
                  <a:pos x="13" y="2"/>
                </a:cxn>
                <a:cxn ang="0">
                  <a:pos x="13" y="3"/>
                </a:cxn>
                <a:cxn ang="0">
                  <a:pos x="15" y="2"/>
                </a:cxn>
                <a:cxn ang="0">
                  <a:pos x="13" y="2"/>
                </a:cxn>
                <a:cxn ang="0">
                  <a:pos x="9" y="2"/>
                </a:cxn>
              </a:cxnLst>
              <a:rect l="0" t="0" r="r" b="b"/>
              <a:pathLst>
                <a:path w="15" h="11">
                  <a:moveTo>
                    <a:pt x="9" y="2"/>
                  </a:moveTo>
                  <a:lnTo>
                    <a:pt x="11" y="0"/>
                  </a:lnTo>
                  <a:lnTo>
                    <a:pt x="9" y="2"/>
                  </a:lnTo>
                  <a:lnTo>
                    <a:pt x="7" y="2"/>
                  </a:lnTo>
                  <a:lnTo>
                    <a:pt x="7" y="3"/>
                  </a:lnTo>
                  <a:lnTo>
                    <a:pt x="4" y="3"/>
                  </a:lnTo>
                  <a:lnTo>
                    <a:pt x="0" y="7"/>
                  </a:lnTo>
                  <a:lnTo>
                    <a:pt x="2" y="11"/>
                  </a:lnTo>
                  <a:lnTo>
                    <a:pt x="5" y="7"/>
                  </a:lnTo>
                  <a:lnTo>
                    <a:pt x="7" y="7"/>
                  </a:lnTo>
                  <a:lnTo>
                    <a:pt x="11" y="3"/>
                  </a:lnTo>
                  <a:lnTo>
                    <a:pt x="13" y="3"/>
                  </a:lnTo>
                  <a:lnTo>
                    <a:pt x="13" y="2"/>
                  </a:lnTo>
                  <a:lnTo>
                    <a:pt x="13" y="3"/>
                  </a:lnTo>
                  <a:lnTo>
                    <a:pt x="15" y="2"/>
                  </a:lnTo>
                  <a:lnTo>
                    <a:pt x="13" y="2"/>
                  </a:lnTo>
                  <a:lnTo>
                    <a:pt x="9" y="2"/>
                  </a:lnTo>
                  <a:close/>
                </a:path>
              </a:pathLst>
            </a:custGeom>
            <a:solidFill>
              <a:srgbClr val="000000"/>
            </a:solidFill>
            <a:ln w="9525">
              <a:noFill/>
              <a:round/>
            </a:ln>
          </p:spPr>
          <p:txBody>
            <a:bodyPr/>
            <a:lstStyle/>
            <a:p>
              <a:endParaRPr lang="en-US"/>
            </a:p>
          </p:txBody>
        </p:sp>
        <p:sp>
          <p:nvSpPr>
            <p:cNvPr id="494476" name="Freeform 908"/>
            <p:cNvSpPr/>
            <p:nvPr/>
          </p:nvSpPr>
          <p:spPr bwMode="auto">
            <a:xfrm>
              <a:off x="3892" y="2703"/>
              <a:ext cx="8" cy="17"/>
            </a:xfrm>
            <a:custGeom>
              <a:avLst/>
              <a:gdLst/>
              <a:ahLst/>
              <a:cxnLst>
                <a:cxn ang="0">
                  <a:pos x="2" y="0"/>
                </a:cxn>
                <a:cxn ang="0">
                  <a:pos x="0" y="2"/>
                </a:cxn>
                <a:cxn ang="0">
                  <a:pos x="2" y="5"/>
                </a:cxn>
                <a:cxn ang="0">
                  <a:pos x="2" y="9"/>
                </a:cxn>
                <a:cxn ang="0">
                  <a:pos x="4" y="15"/>
                </a:cxn>
                <a:cxn ang="0">
                  <a:pos x="4" y="17"/>
                </a:cxn>
                <a:cxn ang="0">
                  <a:pos x="8" y="17"/>
                </a:cxn>
                <a:cxn ang="0">
                  <a:pos x="6" y="13"/>
                </a:cxn>
                <a:cxn ang="0">
                  <a:pos x="6" y="9"/>
                </a:cxn>
                <a:cxn ang="0">
                  <a:pos x="4" y="5"/>
                </a:cxn>
                <a:cxn ang="0">
                  <a:pos x="4" y="2"/>
                </a:cxn>
                <a:cxn ang="0">
                  <a:pos x="4" y="4"/>
                </a:cxn>
                <a:cxn ang="0">
                  <a:pos x="2" y="0"/>
                </a:cxn>
                <a:cxn ang="0">
                  <a:pos x="0" y="2"/>
                </a:cxn>
                <a:cxn ang="0">
                  <a:pos x="2" y="0"/>
                </a:cxn>
              </a:cxnLst>
              <a:rect l="0" t="0" r="r" b="b"/>
              <a:pathLst>
                <a:path w="8" h="17">
                  <a:moveTo>
                    <a:pt x="2" y="0"/>
                  </a:moveTo>
                  <a:lnTo>
                    <a:pt x="0" y="2"/>
                  </a:lnTo>
                  <a:lnTo>
                    <a:pt x="2" y="5"/>
                  </a:lnTo>
                  <a:lnTo>
                    <a:pt x="2" y="9"/>
                  </a:lnTo>
                  <a:lnTo>
                    <a:pt x="4" y="15"/>
                  </a:lnTo>
                  <a:lnTo>
                    <a:pt x="4" y="17"/>
                  </a:lnTo>
                  <a:lnTo>
                    <a:pt x="8" y="17"/>
                  </a:lnTo>
                  <a:lnTo>
                    <a:pt x="6" y="13"/>
                  </a:lnTo>
                  <a:lnTo>
                    <a:pt x="6" y="9"/>
                  </a:lnTo>
                  <a:lnTo>
                    <a:pt x="4" y="5"/>
                  </a:lnTo>
                  <a:lnTo>
                    <a:pt x="4" y="2"/>
                  </a:lnTo>
                  <a:lnTo>
                    <a:pt x="4" y="4"/>
                  </a:lnTo>
                  <a:lnTo>
                    <a:pt x="2" y="0"/>
                  </a:lnTo>
                  <a:lnTo>
                    <a:pt x="0" y="2"/>
                  </a:lnTo>
                  <a:lnTo>
                    <a:pt x="2" y="0"/>
                  </a:lnTo>
                  <a:close/>
                </a:path>
              </a:pathLst>
            </a:custGeom>
            <a:solidFill>
              <a:srgbClr val="000000"/>
            </a:solidFill>
            <a:ln w="9525">
              <a:noFill/>
              <a:round/>
            </a:ln>
          </p:spPr>
          <p:txBody>
            <a:bodyPr/>
            <a:lstStyle/>
            <a:p>
              <a:endParaRPr lang="en-US"/>
            </a:p>
          </p:txBody>
        </p:sp>
        <p:sp>
          <p:nvSpPr>
            <p:cNvPr id="494477" name="Freeform 909"/>
            <p:cNvSpPr/>
            <p:nvPr/>
          </p:nvSpPr>
          <p:spPr bwMode="auto">
            <a:xfrm>
              <a:off x="3894" y="2701"/>
              <a:ext cx="30" cy="9"/>
            </a:xfrm>
            <a:custGeom>
              <a:avLst/>
              <a:gdLst/>
              <a:ahLst/>
              <a:cxnLst>
                <a:cxn ang="0">
                  <a:pos x="26" y="6"/>
                </a:cxn>
                <a:cxn ang="0">
                  <a:pos x="28" y="6"/>
                </a:cxn>
                <a:cxn ang="0">
                  <a:pos x="26" y="6"/>
                </a:cxn>
                <a:cxn ang="0">
                  <a:pos x="22" y="4"/>
                </a:cxn>
                <a:cxn ang="0">
                  <a:pos x="19" y="2"/>
                </a:cxn>
                <a:cxn ang="0">
                  <a:pos x="15" y="2"/>
                </a:cxn>
                <a:cxn ang="0">
                  <a:pos x="11" y="0"/>
                </a:cxn>
                <a:cxn ang="0">
                  <a:pos x="4" y="0"/>
                </a:cxn>
                <a:cxn ang="0">
                  <a:pos x="0" y="2"/>
                </a:cxn>
                <a:cxn ang="0">
                  <a:pos x="2" y="6"/>
                </a:cxn>
                <a:cxn ang="0">
                  <a:pos x="4" y="4"/>
                </a:cxn>
                <a:cxn ang="0">
                  <a:pos x="11" y="4"/>
                </a:cxn>
                <a:cxn ang="0">
                  <a:pos x="13" y="6"/>
                </a:cxn>
                <a:cxn ang="0">
                  <a:pos x="17" y="6"/>
                </a:cxn>
                <a:cxn ang="0">
                  <a:pos x="21" y="7"/>
                </a:cxn>
                <a:cxn ang="0">
                  <a:pos x="24" y="9"/>
                </a:cxn>
                <a:cxn ang="0">
                  <a:pos x="30" y="9"/>
                </a:cxn>
                <a:cxn ang="0">
                  <a:pos x="28" y="9"/>
                </a:cxn>
                <a:cxn ang="0">
                  <a:pos x="30" y="9"/>
                </a:cxn>
                <a:cxn ang="0">
                  <a:pos x="26" y="6"/>
                </a:cxn>
              </a:cxnLst>
              <a:rect l="0" t="0" r="r" b="b"/>
              <a:pathLst>
                <a:path w="30" h="9">
                  <a:moveTo>
                    <a:pt x="26" y="6"/>
                  </a:moveTo>
                  <a:lnTo>
                    <a:pt x="28" y="6"/>
                  </a:lnTo>
                  <a:lnTo>
                    <a:pt x="26" y="6"/>
                  </a:lnTo>
                  <a:lnTo>
                    <a:pt x="22" y="4"/>
                  </a:lnTo>
                  <a:lnTo>
                    <a:pt x="19" y="2"/>
                  </a:lnTo>
                  <a:lnTo>
                    <a:pt x="15" y="2"/>
                  </a:lnTo>
                  <a:lnTo>
                    <a:pt x="11" y="0"/>
                  </a:lnTo>
                  <a:lnTo>
                    <a:pt x="4" y="0"/>
                  </a:lnTo>
                  <a:lnTo>
                    <a:pt x="0" y="2"/>
                  </a:lnTo>
                  <a:lnTo>
                    <a:pt x="2" y="6"/>
                  </a:lnTo>
                  <a:lnTo>
                    <a:pt x="4" y="4"/>
                  </a:lnTo>
                  <a:lnTo>
                    <a:pt x="11" y="4"/>
                  </a:lnTo>
                  <a:lnTo>
                    <a:pt x="13" y="6"/>
                  </a:lnTo>
                  <a:lnTo>
                    <a:pt x="17" y="6"/>
                  </a:lnTo>
                  <a:lnTo>
                    <a:pt x="21" y="7"/>
                  </a:lnTo>
                  <a:lnTo>
                    <a:pt x="24" y="9"/>
                  </a:lnTo>
                  <a:lnTo>
                    <a:pt x="30" y="9"/>
                  </a:lnTo>
                  <a:lnTo>
                    <a:pt x="28" y="9"/>
                  </a:lnTo>
                  <a:lnTo>
                    <a:pt x="30" y="9"/>
                  </a:lnTo>
                  <a:lnTo>
                    <a:pt x="26" y="6"/>
                  </a:lnTo>
                  <a:close/>
                </a:path>
              </a:pathLst>
            </a:custGeom>
            <a:solidFill>
              <a:srgbClr val="000000"/>
            </a:solidFill>
            <a:ln w="9525">
              <a:noFill/>
              <a:round/>
            </a:ln>
          </p:spPr>
          <p:txBody>
            <a:bodyPr/>
            <a:lstStyle/>
            <a:p>
              <a:endParaRPr lang="en-US"/>
            </a:p>
          </p:txBody>
        </p:sp>
        <p:sp>
          <p:nvSpPr>
            <p:cNvPr id="494478" name="Freeform 910"/>
            <p:cNvSpPr/>
            <p:nvPr/>
          </p:nvSpPr>
          <p:spPr bwMode="auto">
            <a:xfrm>
              <a:off x="3920" y="2659"/>
              <a:ext cx="48" cy="51"/>
            </a:xfrm>
            <a:custGeom>
              <a:avLst/>
              <a:gdLst/>
              <a:ahLst/>
              <a:cxnLst>
                <a:cxn ang="0">
                  <a:pos x="46" y="2"/>
                </a:cxn>
                <a:cxn ang="0">
                  <a:pos x="44" y="0"/>
                </a:cxn>
                <a:cxn ang="0">
                  <a:pos x="39" y="5"/>
                </a:cxn>
                <a:cxn ang="0">
                  <a:pos x="35" y="11"/>
                </a:cxn>
                <a:cxn ang="0">
                  <a:pos x="29" y="18"/>
                </a:cxn>
                <a:cxn ang="0">
                  <a:pos x="24" y="26"/>
                </a:cxn>
                <a:cxn ang="0">
                  <a:pos x="7" y="42"/>
                </a:cxn>
                <a:cxn ang="0">
                  <a:pos x="0" y="48"/>
                </a:cxn>
                <a:cxn ang="0">
                  <a:pos x="4" y="51"/>
                </a:cxn>
                <a:cxn ang="0">
                  <a:pos x="15" y="40"/>
                </a:cxn>
                <a:cxn ang="0">
                  <a:pos x="20" y="33"/>
                </a:cxn>
                <a:cxn ang="0">
                  <a:pos x="26" y="27"/>
                </a:cxn>
                <a:cxn ang="0">
                  <a:pos x="31" y="20"/>
                </a:cxn>
                <a:cxn ang="0">
                  <a:pos x="42" y="9"/>
                </a:cxn>
                <a:cxn ang="0">
                  <a:pos x="48" y="2"/>
                </a:cxn>
                <a:cxn ang="0">
                  <a:pos x="46" y="0"/>
                </a:cxn>
                <a:cxn ang="0">
                  <a:pos x="48" y="2"/>
                </a:cxn>
                <a:cxn ang="0">
                  <a:pos x="48" y="0"/>
                </a:cxn>
                <a:cxn ang="0">
                  <a:pos x="46" y="0"/>
                </a:cxn>
                <a:cxn ang="0">
                  <a:pos x="46" y="2"/>
                </a:cxn>
              </a:cxnLst>
              <a:rect l="0" t="0" r="r" b="b"/>
              <a:pathLst>
                <a:path w="48" h="51">
                  <a:moveTo>
                    <a:pt x="46" y="2"/>
                  </a:moveTo>
                  <a:lnTo>
                    <a:pt x="44" y="0"/>
                  </a:lnTo>
                  <a:lnTo>
                    <a:pt x="39" y="5"/>
                  </a:lnTo>
                  <a:lnTo>
                    <a:pt x="35" y="11"/>
                  </a:lnTo>
                  <a:lnTo>
                    <a:pt x="29" y="18"/>
                  </a:lnTo>
                  <a:lnTo>
                    <a:pt x="24" y="26"/>
                  </a:lnTo>
                  <a:lnTo>
                    <a:pt x="7" y="42"/>
                  </a:lnTo>
                  <a:lnTo>
                    <a:pt x="0" y="48"/>
                  </a:lnTo>
                  <a:lnTo>
                    <a:pt x="4" y="51"/>
                  </a:lnTo>
                  <a:lnTo>
                    <a:pt x="15" y="40"/>
                  </a:lnTo>
                  <a:lnTo>
                    <a:pt x="20" y="33"/>
                  </a:lnTo>
                  <a:lnTo>
                    <a:pt x="26" y="27"/>
                  </a:lnTo>
                  <a:lnTo>
                    <a:pt x="31" y="20"/>
                  </a:lnTo>
                  <a:lnTo>
                    <a:pt x="42" y="9"/>
                  </a:lnTo>
                  <a:lnTo>
                    <a:pt x="48" y="2"/>
                  </a:lnTo>
                  <a:lnTo>
                    <a:pt x="46" y="0"/>
                  </a:lnTo>
                  <a:lnTo>
                    <a:pt x="48" y="2"/>
                  </a:lnTo>
                  <a:lnTo>
                    <a:pt x="48" y="0"/>
                  </a:lnTo>
                  <a:lnTo>
                    <a:pt x="46" y="0"/>
                  </a:lnTo>
                  <a:lnTo>
                    <a:pt x="46" y="2"/>
                  </a:lnTo>
                  <a:close/>
                </a:path>
              </a:pathLst>
            </a:custGeom>
            <a:solidFill>
              <a:srgbClr val="000000"/>
            </a:solidFill>
            <a:ln w="9525">
              <a:noFill/>
              <a:round/>
            </a:ln>
          </p:spPr>
          <p:txBody>
            <a:bodyPr/>
            <a:lstStyle/>
            <a:p>
              <a:endParaRPr lang="en-US"/>
            </a:p>
          </p:txBody>
        </p:sp>
        <p:sp>
          <p:nvSpPr>
            <p:cNvPr id="494479" name="Freeform 911"/>
            <p:cNvSpPr/>
            <p:nvPr/>
          </p:nvSpPr>
          <p:spPr bwMode="auto">
            <a:xfrm>
              <a:off x="3929" y="2626"/>
              <a:ext cx="37" cy="35"/>
            </a:xfrm>
            <a:custGeom>
              <a:avLst/>
              <a:gdLst/>
              <a:ahLst/>
              <a:cxnLst>
                <a:cxn ang="0">
                  <a:pos x="0" y="2"/>
                </a:cxn>
                <a:cxn ang="0">
                  <a:pos x="2" y="7"/>
                </a:cxn>
                <a:cxn ang="0">
                  <a:pos x="6" y="13"/>
                </a:cxn>
                <a:cxn ang="0">
                  <a:pos x="9" y="18"/>
                </a:cxn>
                <a:cxn ang="0">
                  <a:pos x="15" y="22"/>
                </a:cxn>
                <a:cxn ang="0">
                  <a:pos x="19" y="26"/>
                </a:cxn>
                <a:cxn ang="0">
                  <a:pos x="24" y="29"/>
                </a:cxn>
                <a:cxn ang="0">
                  <a:pos x="30" y="33"/>
                </a:cxn>
                <a:cxn ang="0">
                  <a:pos x="37" y="35"/>
                </a:cxn>
                <a:cxn ang="0">
                  <a:pos x="37" y="33"/>
                </a:cxn>
                <a:cxn ang="0">
                  <a:pos x="31" y="29"/>
                </a:cxn>
                <a:cxn ang="0">
                  <a:pos x="28" y="27"/>
                </a:cxn>
                <a:cxn ang="0">
                  <a:pos x="20" y="24"/>
                </a:cxn>
                <a:cxn ang="0">
                  <a:pos x="13" y="16"/>
                </a:cxn>
                <a:cxn ang="0">
                  <a:pos x="9" y="11"/>
                </a:cxn>
                <a:cxn ang="0">
                  <a:pos x="6" y="5"/>
                </a:cxn>
                <a:cxn ang="0">
                  <a:pos x="4" y="0"/>
                </a:cxn>
                <a:cxn ang="0">
                  <a:pos x="0" y="2"/>
                </a:cxn>
              </a:cxnLst>
              <a:rect l="0" t="0" r="r" b="b"/>
              <a:pathLst>
                <a:path w="37" h="35">
                  <a:moveTo>
                    <a:pt x="0" y="2"/>
                  </a:moveTo>
                  <a:lnTo>
                    <a:pt x="2" y="7"/>
                  </a:lnTo>
                  <a:lnTo>
                    <a:pt x="6" y="13"/>
                  </a:lnTo>
                  <a:lnTo>
                    <a:pt x="9" y="18"/>
                  </a:lnTo>
                  <a:lnTo>
                    <a:pt x="15" y="22"/>
                  </a:lnTo>
                  <a:lnTo>
                    <a:pt x="19" y="26"/>
                  </a:lnTo>
                  <a:lnTo>
                    <a:pt x="24" y="29"/>
                  </a:lnTo>
                  <a:lnTo>
                    <a:pt x="30" y="33"/>
                  </a:lnTo>
                  <a:lnTo>
                    <a:pt x="37" y="35"/>
                  </a:lnTo>
                  <a:lnTo>
                    <a:pt x="37" y="33"/>
                  </a:lnTo>
                  <a:lnTo>
                    <a:pt x="31" y="29"/>
                  </a:lnTo>
                  <a:lnTo>
                    <a:pt x="28" y="27"/>
                  </a:lnTo>
                  <a:lnTo>
                    <a:pt x="20" y="24"/>
                  </a:lnTo>
                  <a:lnTo>
                    <a:pt x="13" y="16"/>
                  </a:lnTo>
                  <a:lnTo>
                    <a:pt x="9" y="11"/>
                  </a:lnTo>
                  <a:lnTo>
                    <a:pt x="6" y="5"/>
                  </a:lnTo>
                  <a:lnTo>
                    <a:pt x="4" y="0"/>
                  </a:lnTo>
                  <a:lnTo>
                    <a:pt x="0" y="2"/>
                  </a:lnTo>
                  <a:close/>
                </a:path>
              </a:pathLst>
            </a:custGeom>
            <a:solidFill>
              <a:srgbClr val="000000"/>
            </a:solidFill>
            <a:ln w="9525">
              <a:noFill/>
              <a:round/>
            </a:ln>
          </p:spPr>
          <p:txBody>
            <a:bodyPr/>
            <a:lstStyle/>
            <a:p>
              <a:endParaRPr lang="en-US"/>
            </a:p>
          </p:txBody>
        </p:sp>
        <p:sp>
          <p:nvSpPr>
            <p:cNvPr id="494480" name="Freeform 912"/>
            <p:cNvSpPr/>
            <p:nvPr/>
          </p:nvSpPr>
          <p:spPr bwMode="auto">
            <a:xfrm>
              <a:off x="3927" y="2562"/>
              <a:ext cx="6" cy="66"/>
            </a:xfrm>
            <a:custGeom>
              <a:avLst/>
              <a:gdLst/>
              <a:ahLst/>
              <a:cxnLst>
                <a:cxn ang="0">
                  <a:pos x="2" y="0"/>
                </a:cxn>
                <a:cxn ang="0">
                  <a:pos x="2" y="1"/>
                </a:cxn>
                <a:cxn ang="0">
                  <a:pos x="0" y="16"/>
                </a:cxn>
                <a:cxn ang="0">
                  <a:pos x="0" y="49"/>
                </a:cxn>
                <a:cxn ang="0">
                  <a:pos x="2" y="66"/>
                </a:cxn>
                <a:cxn ang="0">
                  <a:pos x="6" y="64"/>
                </a:cxn>
                <a:cxn ang="0">
                  <a:pos x="4" y="49"/>
                </a:cxn>
                <a:cxn ang="0">
                  <a:pos x="4" y="16"/>
                </a:cxn>
                <a:cxn ang="0">
                  <a:pos x="6" y="1"/>
                </a:cxn>
                <a:cxn ang="0">
                  <a:pos x="2" y="0"/>
                </a:cxn>
                <a:cxn ang="0">
                  <a:pos x="2" y="1"/>
                </a:cxn>
                <a:cxn ang="0">
                  <a:pos x="2" y="0"/>
                </a:cxn>
              </a:cxnLst>
              <a:rect l="0" t="0" r="r" b="b"/>
              <a:pathLst>
                <a:path w="6" h="66">
                  <a:moveTo>
                    <a:pt x="2" y="0"/>
                  </a:moveTo>
                  <a:lnTo>
                    <a:pt x="2" y="1"/>
                  </a:lnTo>
                  <a:lnTo>
                    <a:pt x="0" y="16"/>
                  </a:lnTo>
                  <a:lnTo>
                    <a:pt x="0" y="49"/>
                  </a:lnTo>
                  <a:lnTo>
                    <a:pt x="2" y="66"/>
                  </a:lnTo>
                  <a:lnTo>
                    <a:pt x="6" y="64"/>
                  </a:lnTo>
                  <a:lnTo>
                    <a:pt x="4" y="49"/>
                  </a:lnTo>
                  <a:lnTo>
                    <a:pt x="4" y="16"/>
                  </a:lnTo>
                  <a:lnTo>
                    <a:pt x="6" y="1"/>
                  </a:lnTo>
                  <a:lnTo>
                    <a:pt x="2" y="0"/>
                  </a:lnTo>
                  <a:lnTo>
                    <a:pt x="2" y="1"/>
                  </a:lnTo>
                  <a:lnTo>
                    <a:pt x="2" y="0"/>
                  </a:lnTo>
                  <a:close/>
                </a:path>
              </a:pathLst>
            </a:custGeom>
            <a:solidFill>
              <a:srgbClr val="000000"/>
            </a:solidFill>
            <a:ln w="9525">
              <a:noFill/>
              <a:round/>
            </a:ln>
          </p:spPr>
          <p:txBody>
            <a:bodyPr/>
            <a:lstStyle/>
            <a:p>
              <a:endParaRPr lang="en-US"/>
            </a:p>
          </p:txBody>
        </p:sp>
        <p:sp>
          <p:nvSpPr>
            <p:cNvPr id="494481" name="Freeform 913"/>
            <p:cNvSpPr/>
            <p:nvPr/>
          </p:nvSpPr>
          <p:spPr bwMode="auto">
            <a:xfrm>
              <a:off x="3929" y="2532"/>
              <a:ext cx="30" cy="31"/>
            </a:xfrm>
            <a:custGeom>
              <a:avLst/>
              <a:gdLst/>
              <a:ahLst/>
              <a:cxnLst>
                <a:cxn ang="0">
                  <a:pos x="28" y="0"/>
                </a:cxn>
                <a:cxn ang="0">
                  <a:pos x="24" y="4"/>
                </a:cxn>
                <a:cxn ang="0">
                  <a:pos x="19" y="6"/>
                </a:cxn>
                <a:cxn ang="0">
                  <a:pos x="4" y="20"/>
                </a:cxn>
                <a:cxn ang="0">
                  <a:pos x="2" y="26"/>
                </a:cxn>
                <a:cxn ang="0">
                  <a:pos x="0" y="30"/>
                </a:cxn>
                <a:cxn ang="0">
                  <a:pos x="4" y="31"/>
                </a:cxn>
                <a:cxn ang="0">
                  <a:pos x="6" y="28"/>
                </a:cxn>
                <a:cxn ang="0">
                  <a:pos x="8" y="22"/>
                </a:cxn>
                <a:cxn ang="0">
                  <a:pos x="11" y="19"/>
                </a:cxn>
                <a:cxn ang="0">
                  <a:pos x="13" y="15"/>
                </a:cxn>
                <a:cxn ang="0">
                  <a:pos x="19" y="11"/>
                </a:cxn>
                <a:cxn ang="0">
                  <a:pos x="20" y="9"/>
                </a:cxn>
                <a:cxn ang="0">
                  <a:pos x="26" y="6"/>
                </a:cxn>
                <a:cxn ang="0">
                  <a:pos x="30" y="4"/>
                </a:cxn>
                <a:cxn ang="0">
                  <a:pos x="28" y="0"/>
                </a:cxn>
              </a:cxnLst>
              <a:rect l="0" t="0" r="r" b="b"/>
              <a:pathLst>
                <a:path w="30" h="31">
                  <a:moveTo>
                    <a:pt x="28" y="0"/>
                  </a:moveTo>
                  <a:lnTo>
                    <a:pt x="24" y="4"/>
                  </a:lnTo>
                  <a:lnTo>
                    <a:pt x="19" y="6"/>
                  </a:lnTo>
                  <a:lnTo>
                    <a:pt x="4" y="20"/>
                  </a:lnTo>
                  <a:lnTo>
                    <a:pt x="2" y="26"/>
                  </a:lnTo>
                  <a:lnTo>
                    <a:pt x="0" y="30"/>
                  </a:lnTo>
                  <a:lnTo>
                    <a:pt x="4" y="31"/>
                  </a:lnTo>
                  <a:lnTo>
                    <a:pt x="6" y="28"/>
                  </a:lnTo>
                  <a:lnTo>
                    <a:pt x="8" y="22"/>
                  </a:lnTo>
                  <a:lnTo>
                    <a:pt x="11" y="19"/>
                  </a:lnTo>
                  <a:lnTo>
                    <a:pt x="13" y="15"/>
                  </a:lnTo>
                  <a:lnTo>
                    <a:pt x="19" y="11"/>
                  </a:lnTo>
                  <a:lnTo>
                    <a:pt x="20" y="9"/>
                  </a:lnTo>
                  <a:lnTo>
                    <a:pt x="26" y="6"/>
                  </a:lnTo>
                  <a:lnTo>
                    <a:pt x="30" y="4"/>
                  </a:lnTo>
                  <a:lnTo>
                    <a:pt x="28" y="0"/>
                  </a:lnTo>
                  <a:close/>
                </a:path>
              </a:pathLst>
            </a:custGeom>
            <a:solidFill>
              <a:srgbClr val="000000"/>
            </a:solidFill>
            <a:ln w="9525">
              <a:noFill/>
              <a:round/>
            </a:ln>
          </p:spPr>
          <p:txBody>
            <a:bodyPr/>
            <a:lstStyle/>
            <a:p>
              <a:endParaRPr lang="en-US"/>
            </a:p>
          </p:txBody>
        </p:sp>
        <p:sp>
          <p:nvSpPr>
            <p:cNvPr id="494482" name="Freeform 914"/>
            <p:cNvSpPr/>
            <p:nvPr/>
          </p:nvSpPr>
          <p:spPr bwMode="auto">
            <a:xfrm>
              <a:off x="3957" y="2530"/>
              <a:ext cx="60" cy="22"/>
            </a:xfrm>
            <a:custGeom>
              <a:avLst/>
              <a:gdLst/>
              <a:ahLst/>
              <a:cxnLst>
                <a:cxn ang="0">
                  <a:pos x="60" y="19"/>
                </a:cxn>
                <a:cxn ang="0">
                  <a:pos x="57" y="19"/>
                </a:cxn>
                <a:cxn ang="0">
                  <a:pos x="53" y="17"/>
                </a:cxn>
                <a:cxn ang="0">
                  <a:pos x="51" y="17"/>
                </a:cxn>
                <a:cxn ang="0">
                  <a:pos x="48" y="15"/>
                </a:cxn>
                <a:cxn ang="0">
                  <a:pos x="44" y="13"/>
                </a:cxn>
                <a:cxn ang="0">
                  <a:pos x="40" y="10"/>
                </a:cxn>
                <a:cxn ang="0">
                  <a:pos x="37" y="8"/>
                </a:cxn>
                <a:cxn ang="0">
                  <a:pos x="33" y="8"/>
                </a:cxn>
                <a:cxn ang="0">
                  <a:pos x="29" y="6"/>
                </a:cxn>
                <a:cxn ang="0">
                  <a:pos x="25" y="4"/>
                </a:cxn>
                <a:cxn ang="0">
                  <a:pos x="22" y="2"/>
                </a:cxn>
                <a:cxn ang="0">
                  <a:pos x="18" y="2"/>
                </a:cxn>
                <a:cxn ang="0">
                  <a:pos x="14" y="0"/>
                </a:cxn>
                <a:cxn ang="0">
                  <a:pos x="11" y="0"/>
                </a:cxn>
                <a:cxn ang="0">
                  <a:pos x="5" y="2"/>
                </a:cxn>
                <a:cxn ang="0">
                  <a:pos x="0" y="2"/>
                </a:cxn>
                <a:cxn ang="0">
                  <a:pos x="2" y="6"/>
                </a:cxn>
                <a:cxn ang="0">
                  <a:pos x="5" y="6"/>
                </a:cxn>
                <a:cxn ang="0">
                  <a:pos x="11" y="4"/>
                </a:cxn>
                <a:cxn ang="0">
                  <a:pos x="14" y="6"/>
                </a:cxn>
                <a:cxn ang="0">
                  <a:pos x="20" y="6"/>
                </a:cxn>
                <a:cxn ang="0">
                  <a:pos x="25" y="8"/>
                </a:cxn>
                <a:cxn ang="0">
                  <a:pos x="29" y="8"/>
                </a:cxn>
                <a:cxn ang="0">
                  <a:pos x="31" y="10"/>
                </a:cxn>
                <a:cxn ang="0">
                  <a:pos x="35" y="11"/>
                </a:cxn>
                <a:cxn ang="0">
                  <a:pos x="38" y="13"/>
                </a:cxn>
                <a:cxn ang="0">
                  <a:pos x="42" y="17"/>
                </a:cxn>
                <a:cxn ang="0">
                  <a:pos x="46" y="17"/>
                </a:cxn>
                <a:cxn ang="0">
                  <a:pos x="49" y="19"/>
                </a:cxn>
                <a:cxn ang="0">
                  <a:pos x="53" y="21"/>
                </a:cxn>
                <a:cxn ang="0">
                  <a:pos x="57" y="22"/>
                </a:cxn>
                <a:cxn ang="0">
                  <a:pos x="60" y="22"/>
                </a:cxn>
                <a:cxn ang="0">
                  <a:pos x="60" y="19"/>
                </a:cxn>
              </a:cxnLst>
              <a:rect l="0" t="0" r="r" b="b"/>
              <a:pathLst>
                <a:path w="60" h="22">
                  <a:moveTo>
                    <a:pt x="60" y="19"/>
                  </a:moveTo>
                  <a:lnTo>
                    <a:pt x="57" y="19"/>
                  </a:lnTo>
                  <a:lnTo>
                    <a:pt x="53" y="17"/>
                  </a:lnTo>
                  <a:lnTo>
                    <a:pt x="51" y="17"/>
                  </a:lnTo>
                  <a:lnTo>
                    <a:pt x="48" y="15"/>
                  </a:lnTo>
                  <a:lnTo>
                    <a:pt x="44" y="13"/>
                  </a:lnTo>
                  <a:lnTo>
                    <a:pt x="40" y="10"/>
                  </a:lnTo>
                  <a:lnTo>
                    <a:pt x="37" y="8"/>
                  </a:lnTo>
                  <a:lnTo>
                    <a:pt x="33" y="8"/>
                  </a:lnTo>
                  <a:lnTo>
                    <a:pt x="29" y="6"/>
                  </a:lnTo>
                  <a:lnTo>
                    <a:pt x="25" y="4"/>
                  </a:lnTo>
                  <a:lnTo>
                    <a:pt x="22" y="2"/>
                  </a:lnTo>
                  <a:lnTo>
                    <a:pt x="18" y="2"/>
                  </a:lnTo>
                  <a:lnTo>
                    <a:pt x="14" y="0"/>
                  </a:lnTo>
                  <a:lnTo>
                    <a:pt x="11" y="0"/>
                  </a:lnTo>
                  <a:lnTo>
                    <a:pt x="5" y="2"/>
                  </a:lnTo>
                  <a:lnTo>
                    <a:pt x="0" y="2"/>
                  </a:lnTo>
                  <a:lnTo>
                    <a:pt x="2" y="6"/>
                  </a:lnTo>
                  <a:lnTo>
                    <a:pt x="5" y="6"/>
                  </a:lnTo>
                  <a:lnTo>
                    <a:pt x="11" y="4"/>
                  </a:lnTo>
                  <a:lnTo>
                    <a:pt x="14" y="6"/>
                  </a:lnTo>
                  <a:lnTo>
                    <a:pt x="20" y="6"/>
                  </a:lnTo>
                  <a:lnTo>
                    <a:pt x="25" y="8"/>
                  </a:lnTo>
                  <a:lnTo>
                    <a:pt x="29" y="8"/>
                  </a:lnTo>
                  <a:lnTo>
                    <a:pt x="31" y="10"/>
                  </a:lnTo>
                  <a:lnTo>
                    <a:pt x="35" y="11"/>
                  </a:lnTo>
                  <a:lnTo>
                    <a:pt x="38" y="13"/>
                  </a:lnTo>
                  <a:lnTo>
                    <a:pt x="42" y="17"/>
                  </a:lnTo>
                  <a:lnTo>
                    <a:pt x="46" y="17"/>
                  </a:lnTo>
                  <a:lnTo>
                    <a:pt x="49" y="19"/>
                  </a:lnTo>
                  <a:lnTo>
                    <a:pt x="53" y="21"/>
                  </a:lnTo>
                  <a:lnTo>
                    <a:pt x="57" y="22"/>
                  </a:lnTo>
                  <a:lnTo>
                    <a:pt x="60" y="22"/>
                  </a:lnTo>
                  <a:lnTo>
                    <a:pt x="60" y="19"/>
                  </a:lnTo>
                  <a:close/>
                </a:path>
              </a:pathLst>
            </a:custGeom>
            <a:solidFill>
              <a:srgbClr val="000000"/>
            </a:solidFill>
            <a:ln w="9525">
              <a:noFill/>
              <a:round/>
            </a:ln>
          </p:spPr>
          <p:txBody>
            <a:bodyPr/>
            <a:lstStyle/>
            <a:p>
              <a:endParaRPr lang="en-US"/>
            </a:p>
          </p:txBody>
        </p:sp>
        <p:sp>
          <p:nvSpPr>
            <p:cNvPr id="494483" name="Freeform 915"/>
            <p:cNvSpPr/>
            <p:nvPr/>
          </p:nvSpPr>
          <p:spPr bwMode="auto">
            <a:xfrm>
              <a:off x="4017" y="2549"/>
              <a:ext cx="55" cy="24"/>
            </a:xfrm>
            <a:custGeom>
              <a:avLst/>
              <a:gdLst/>
              <a:ahLst/>
              <a:cxnLst>
                <a:cxn ang="0">
                  <a:pos x="55" y="20"/>
                </a:cxn>
                <a:cxn ang="0">
                  <a:pos x="52" y="20"/>
                </a:cxn>
                <a:cxn ang="0">
                  <a:pos x="48" y="18"/>
                </a:cxn>
                <a:cxn ang="0">
                  <a:pos x="44" y="18"/>
                </a:cxn>
                <a:cxn ang="0">
                  <a:pos x="43" y="16"/>
                </a:cxn>
                <a:cxn ang="0">
                  <a:pos x="39" y="14"/>
                </a:cxn>
                <a:cxn ang="0">
                  <a:pos x="35" y="13"/>
                </a:cxn>
                <a:cxn ang="0">
                  <a:pos x="32" y="13"/>
                </a:cxn>
                <a:cxn ang="0">
                  <a:pos x="28" y="11"/>
                </a:cxn>
                <a:cxn ang="0">
                  <a:pos x="24" y="9"/>
                </a:cxn>
                <a:cxn ang="0">
                  <a:pos x="22" y="9"/>
                </a:cxn>
                <a:cxn ang="0">
                  <a:pos x="19" y="7"/>
                </a:cxn>
                <a:cxn ang="0">
                  <a:pos x="15" y="5"/>
                </a:cxn>
                <a:cxn ang="0">
                  <a:pos x="11" y="5"/>
                </a:cxn>
                <a:cxn ang="0">
                  <a:pos x="8" y="3"/>
                </a:cxn>
                <a:cxn ang="0">
                  <a:pos x="4" y="2"/>
                </a:cxn>
                <a:cxn ang="0">
                  <a:pos x="0" y="0"/>
                </a:cxn>
                <a:cxn ang="0">
                  <a:pos x="0" y="3"/>
                </a:cxn>
                <a:cxn ang="0">
                  <a:pos x="4" y="5"/>
                </a:cxn>
                <a:cxn ang="0">
                  <a:pos x="8" y="7"/>
                </a:cxn>
                <a:cxn ang="0">
                  <a:pos x="11" y="9"/>
                </a:cxn>
                <a:cxn ang="0">
                  <a:pos x="13" y="9"/>
                </a:cxn>
                <a:cxn ang="0">
                  <a:pos x="17" y="11"/>
                </a:cxn>
                <a:cxn ang="0">
                  <a:pos x="21" y="11"/>
                </a:cxn>
                <a:cxn ang="0">
                  <a:pos x="24" y="13"/>
                </a:cxn>
                <a:cxn ang="0">
                  <a:pos x="28" y="14"/>
                </a:cxn>
                <a:cxn ang="0">
                  <a:pos x="32" y="16"/>
                </a:cxn>
                <a:cxn ang="0">
                  <a:pos x="33" y="18"/>
                </a:cxn>
                <a:cxn ang="0">
                  <a:pos x="37" y="18"/>
                </a:cxn>
                <a:cxn ang="0">
                  <a:pos x="41" y="20"/>
                </a:cxn>
                <a:cxn ang="0">
                  <a:pos x="44" y="20"/>
                </a:cxn>
                <a:cxn ang="0">
                  <a:pos x="48" y="22"/>
                </a:cxn>
                <a:cxn ang="0">
                  <a:pos x="52" y="24"/>
                </a:cxn>
                <a:cxn ang="0">
                  <a:pos x="55" y="24"/>
                </a:cxn>
                <a:cxn ang="0">
                  <a:pos x="55" y="20"/>
                </a:cxn>
              </a:cxnLst>
              <a:rect l="0" t="0" r="r" b="b"/>
              <a:pathLst>
                <a:path w="55" h="24">
                  <a:moveTo>
                    <a:pt x="55" y="20"/>
                  </a:moveTo>
                  <a:lnTo>
                    <a:pt x="52" y="20"/>
                  </a:lnTo>
                  <a:lnTo>
                    <a:pt x="48" y="18"/>
                  </a:lnTo>
                  <a:lnTo>
                    <a:pt x="44" y="18"/>
                  </a:lnTo>
                  <a:lnTo>
                    <a:pt x="43" y="16"/>
                  </a:lnTo>
                  <a:lnTo>
                    <a:pt x="39" y="14"/>
                  </a:lnTo>
                  <a:lnTo>
                    <a:pt x="35" y="13"/>
                  </a:lnTo>
                  <a:lnTo>
                    <a:pt x="32" y="13"/>
                  </a:lnTo>
                  <a:lnTo>
                    <a:pt x="28" y="11"/>
                  </a:lnTo>
                  <a:lnTo>
                    <a:pt x="24" y="9"/>
                  </a:lnTo>
                  <a:lnTo>
                    <a:pt x="22" y="9"/>
                  </a:lnTo>
                  <a:lnTo>
                    <a:pt x="19" y="7"/>
                  </a:lnTo>
                  <a:lnTo>
                    <a:pt x="15" y="5"/>
                  </a:lnTo>
                  <a:lnTo>
                    <a:pt x="11" y="5"/>
                  </a:lnTo>
                  <a:lnTo>
                    <a:pt x="8" y="3"/>
                  </a:lnTo>
                  <a:lnTo>
                    <a:pt x="4" y="2"/>
                  </a:lnTo>
                  <a:lnTo>
                    <a:pt x="0" y="0"/>
                  </a:lnTo>
                  <a:lnTo>
                    <a:pt x="0" y="3"/>
                  </a:lnTo>
                  <a:lnTo>
                    <a:pt x="4" y="5"/>
                  </a:lnTo>
                  <a:lnTo>
                    <a:pt x="8" y="7"/>
                  </a:lnTo>
                  <a:lnTo>
                    <a:pt x="11" y="9"/>
                  </a:lnTo>
                  <a:lnTo>
                    <a:pt x="13" y="9"/>
                  </a:lnTo>
                  <a:lnTo>
                    <a:pt x="17" y="11"/>
                  </a:lnTo>
                  <a:lnTo>
                    <a:pt x="21" y="11"/>
                  </a:lnTo>
                  <a:lnTo>
                    <a:pt x="24" y="13"/>
                  </a:lnTo>
                  <a:lnTo>
                    <a:pt x="28" y="14"/>
                  </a:lnTo>
                  <a:lnTo>
                    <a:pt x="32" y="16"/>
                  </a:lnTo>
                  <a:lnTo>
                    <a:pt x="33" y="18"/>
                  </a:lnTo>
                  <a:lnTo>
                    <a:pt x="37" y="18"/>
                  </a:lnTo>
                  <a:lnTo>
                    <a:pt x="41" y="20"/>
                  </a:lnTo>
                  <a:lnTo>
                    <a:pt x="44" y="20"/>
                  </a:lnTo>
                  <a:lnTo>
                    <a:pt x="48" y="22"/>
                  </a:lnTo>
                  <a:lnTo>
                    <a:pt x="52" y="24"/>
                  </a:lnTo>
                  <a:lnTo>
                    <a:pt x="55" y="24"/>
                  </a:lnTo>
                  <a:lnTo>
                    <a:pt x="55" y="20"/>
                  </a:lnTo>
                  <a:close/>
                </a:path>
              </a:pathLst>
            </a:custGeom>
            <a:solidFill>
              <a:srgbClr val="000000"/>
            </a:solidFill>
            <a:ln w="9525">
              <a:noFill/>
              <a:round/>
            </a:ln>
          </p:spPr>
          <p:txBody>
            <a:bodyPr/>
            <a:lstStyle/>
            <a:p>
              <a:endParaRPr lang="en-US"/>
            </a:p>
          </p:txBody>
        </p:sp>
        <p:sp>
          <p:nvSpPr>
            <p:cNvPr id="494484" name="Freeform 916"/>
            <p:cNvSpPr/>
            <p:nvPr/>
          </p:nvSpPr>
          <p:spPr bwMode="auto">
            <a:xfrm>
              <a:off x="4072" y="2545"/>
              <a:ext cx="116" cy="28"/>
            </a:xfrm>
            <a:custGeom>
              <a:avLst/>
              <a:gdLst/>
              <a:ahLst/>
              <a:cxnLst>
                <a:cxn ang="0">
                  <a:pos x="114" y="0"/>
                </a:cxn>
                <a:cxn ang="0">
                  <a:pos x="107" y="0"/>
                </a:cxn>
                <a:cxn ang="0">
                  <a:pos x="100" y="2"/>
                </a:cxn>
                <a:cxn ang="0">
                  <a:pos x="92" y="2"/>
                </a:cxn>
                <a:cxn ang="0">
                  <a:pos x="85" y="4"/>
                </a:cxn>
                <a:cxn ang="0">
                  <a:pos x="78" y="4"/>
                </a:cxn>
                <a:cxn ang="0">
                  <a:pos x="70" y="6"/>
                </a:cxn>
                <a:cxn ang="0">
                  <a:pos x="63" y="7"/>
                </a:cxn>
                <a:cxn ang="0">
                  <a:pos x="56" y="7"/>
                </a:cxn>
                <a:cxn ang="0">
                  <a:pos x="48" y="9"/>
                </a:cxn>
                <a:cxn ang="0">
                  <a:pos x="41" y="11"/>
                </a:cxn>
                <a:cxn ang="0">
                  <a:pos x="34" y="13"/>
                </a:cxn>
                <a:cxn ang="0">
                  <a:pos x="28" y="15"/>
                </a:cxn>
                <a:cxn ang="0">
                  <a:pos x="21" y="17"/>
                </a:cxn>
                <a:cxn ang="0">
                  <a:pos x="13" y="18"/>
                </a:cxn>
                <a:cxn ang="0">
                  <a:pos x="6" y="22"/>
                </a:cxn>
                <a:cxn ang="0">
                  <a:pos x="0" y="24"/>
                </a:cxn>
                <a:cxn ang="0">
                  <a:pos x="0" y="28"/>
                </a:cxn>
                <a:cxn ang="0">
                  <a:pos x="8" y="26"/>
                </a:cxn>
                <a:cxn ang="0">
                  <a:pos x="15" y="22"/>
                </a:cxn>
                <a:cxn ang="0">
                  <a:pos x="21" y="20"/>
                </a:cxn>
                <a:cxn ang="0">
                  <a:pos x="28" y="18"/>
                </a:cxn>
                <a:cxn ang="0">
                  <a:pos x="35" y="17"/>
                </a:cxn>
                <a:cxn ang="0">
                  <a:pos x="43" y="15"/>
                </a:cxn>
                <a:cxn ang="0">
                  <a:pos x="48" y="13"/>
                </a:cxn>
                <a:cxn ang="0">
                  <a:pos x="57" y="11"/>
                </a:cxn>
                <a:cxn ang="0">
                  <a:pos x="63" y="11"/>
                </a:cxn>
                <a:cxn ang="0">
                  <a:pos x="70" y="9"/>
                </a:cxn>
                <a:cxn ang="0">
                  <a:pos x="78" y="7"/>
                </a:cxn>
                <a:cxn ang="0">
                  <a:pos x="85" y="7"/>
                </a:cxn>
                <a:cxn ang="0">
                  <a:pos x="92" y="6"/>
                </a:cxn>
                <a:cxn ang="0">
                  <a:pos x="100" y="4"/>
                </a:cxn>
                <a:cxn ang="0">
                  <a:pos x="114" y="4"/>
                </a:cxn>
                <a:cxn ang="0">
                  <a:pos x="116" y="2"/>
                </a:cxn>
                <a:cxn ang="0">
                  <a:pos x="114" y="4"/>
                </a:cxn>
                <a:cxn ang="0">
                  <a:pos x="116" y="4"/>
                </a:cxn>
                <a:cxn ang="0">
                  <a:pos x="116" y="2"/>
                </a:cxn>
                <a:cxn ang="0">
                  <a:pos x="114" y="0"/>
                </a:cxn>
              </a:cxnLst>
              <a:rect l="0" t="0" r="r" b="b"/>
              <a:pathLst>
                <a:path w="116" h="28">
                  <a:moveTo>
                    <a:pt x="114" y="0"/>
                  </a:moveTo>
                  <a:lnTo>
                    <a:pt x="107" y="0"/>
                  </a:lnTo>
                  <a:lnTo>
                    <a:pt x="100" y="2"/>
                  </a:lnTo>
                  <a:lnTo>
                    <a:pt x="92" y="2"/>
                  </a:lnTo>
                  <a:lnTo>
                    <a:pt x="85" y="4"/>
                  </a:lnTo>
                  <a:lnTo>
                    <a:pt x="78" y="4"/>
                  </a:lnTo>
                  <a:lnTo>
                    <a:pt x="70" y="6"/>
                  </a:lnTo>
                  <a:lnTo>
                    <a:pt x="63" y="7"/>
                  </a:lnTo>
                  <a:lnTo>
                    <a:pt x="56" y="7"/>
                  </a:lnTo>
                  <a:lnTo>
                    <a:pt x="48" y="9"/>
                  </a:lnTo>
                  <a:lnTo>
                    <a:pt x="41" y="11"/>
                  </a:lnTo>
                  <a:lnTo>
                    <a:pt x="34" y="13"/>
                  </a:lnTo>
                  <a:lnTo>
                    <a:pt x="28" y="15"/>
                  </a:lnTo>
                  <a:lnTo>
                    <a:pt x="21" y="17"/>
                  </a:lnTo>
                  <a:lnTo>
                    <a:pt x="13" y="18"/>
                  </a:lnTo>
                  <a:lnTo>
                    <a:pt x="6" y="22"/>
                  </a:lnTo>
                  <a:lnTo>
                    <a:pt x="0" y="24"/>
                  </a:lnTo>
                  <a:lnTo>
                    <a:pt x="0" y="28"/>
                  </a:lnTo>
                  <a:lnTo>
                    <a:pt x="8" y="26"/>
                  </a:lnTo>
                  <a:lnTo>
                    <a:pt x="15" y="22"/>
                  </a:lnTo>
                  <a:lnTo>
                    <a:pt x="21" y="20"/>
                  </a:lnTo>
                  <a:lnTo>
                    <a:pt x="28" y="18"/>
                  </a:lnTo>
                  <a:lnTo>
                    <a:pt x="35" y="17"/>
                  </a:lnTo>
                  <a:lnTo>
                    <a:pt x="43" y="15"/>
                  </a:lnTo>
                  <a:lnTo>
                    <a:pt x="48" y="13"/>
                  </a:lnTo>
                  <a:lnTo>
                    <a:pt x="57" y="11"/>
                  </a:lnTo>
                  <a:lnTo>
                    <a:pt x="63" y="11"/>
                  </a:lnTo>
                  <a:lnTo>
                    <a:pt x="70" y="9"/>
                  </a:lnTo>
                  <a:lnTo>
                    <a:pt x="78" y="7"/>
                  </a:lnTo>
                  <a:lnTo>
                    <a:pt x="85" y="7"/>
                  </a:lnTo>
                  <a:lnTo>
                    <a:pt x="92" y="6"/>
                  </a:lnTo>
                  <a:lnTo>
                    <a:pt x="100" y="4"/>
                  </a:lnTo>
                  <a:lnTo>
                    <a:pt x="114" y="4"/>
                  </a:lnTo>
                  <a:lnTo>
                    <a:pt x="116" y="2"/>
                  </a:lnTo>
                  <a:lnTo>
                    <a:pt x="114" y="4"/>
                  </a:lnTo>
                  <a:lnTo>
                    <a:pt x="116" y="4"/>
                  </a:lnTo>
                  <a:lnTo>
                    <a:pt x="116" y="2"/>
                  </a:lnTo>
                  <a:lnTo>
                    <a:pt x="114" y="0"/>
                  </a:lnTo>
                  <a:close/>
                </a:path>
              </a:pathLst>
            </a:custGeom>
            <a:solidFill>
              <a:srgbClr val="000000"/>
            </a:solidFill>
            <a:ln w="9525">
              <a:noFill/>
              <a:round/>
            </a:ln>
          </p:spPr>
          <p:txBody>
            <a:bodyPr/>
            <a:lstStyle/>
            <a:p>
              <a:endParaRPr lang="en-US"/>
            </a:p>
          </p:txBody>
        </p:sp>
        <p:sp>
          <p:nvSpPr>
            <p:cNvPr id="494485" name="Freeform 917"/>
            <p:cNvSpPr/>
            <p:nvPr/>
          </p:nvSpPr>
          <p:spPr bwMode="auto">
            <a:xfrm>
              <a:off x="4186" y="2496"/>
              <a:ext cx="65" cy="51"/>
            </a:xfrm>
            <a:custGeom>
              <a:avLst/>
              <a:gdLst/>
              <a:ahLst/>
              <a:cxnLst>
                <a:cxn ang="0">
                  <a:pos x="65" y="0"/>
                </a:cxn>
                <a:cxn ang="0">
                  <a:pos x="59" y="1"/>
                </a:cxn>
                <a:cxn ang="0">
                  <a:pos x="54" y="3"/>
                </a:cxn>
                <a:cxn ang="0">
                  <a:pos x="50" y="5"/>
                </a:cxn>
                <a:cxn ang="0">
                  <a:pos x="44" y="7"/>
                </a:cxn>
                <a:cxn ang="0">
                  <a:pos x="41" y="11"/>
                </a:cxn>
                <a:cxn ang="0">
                  <a:pos x="37" y="12"/>
                </a:cxn>
                <a:cxn ang="0">
                  <a:pos x="30" y="20"/>
                </a:cxn>
                <a:cxn ang="0">
                  <a:pos x="24" y="23"/>
                </a:cxn>
                <a:cxn ang="0">
                  <a:pos x="22" y="27"/>
                </a:cxn>
                <a:cxn ang="0">
                  <a:pos x="19" y="31"/>
                </a:cxn>
                <a:cxn ang="0">
                  <a:pos x="15" y="36"/>
                </a:cxn>
                <a:cxn ang="0">
                  <a:pos x="11" y="40"/>
                </a:cxn>
                <a:cxn ang="0">
                  <a:pos x="8" y="42"/>
                </a:cxn>
                <a:cxn ang="0">
                  <a:pos x="0" y="49"/>
                </a:cxn>
                <a:cxn ang="0">
                  <a:pos x="2" y="51"/>
                </a:cxn>
                <a:cxn ang="0">
                  <a:pos x="6" y="49"/>
                </a:cxn>
                <a:cxn ang="0">
                  <a:pos x="43" y="12"/>
                </a:cxn>
                <a:cxn ang="0">
                  <a:pos x="46" y="11"/>
                </a:cxn>
                <a:cxn ang="0">
                  <a:pos x="52" y="9"/>
                </a:cxn>
                <a:cxn ang="0">
                  <a:pos x="55" y="7"/>
                </a:cxn>
                <a:cxn ang="0">
                  <a:pos x="59" y="5"/>
                </a:cxn>
                <a:cxn ang="0">
                  <a:pos x="65" y="3"/>
                </a:cxn>
                <a:cxn ang="0">
                  <a:pos x="65" y="0"/>
                </a:cxn>
              </a:cxnLst>
              <a:rect l="0" t="0" r="r" b="b"/>
              <a:pathLst>
                <a:path w="65" h="51">
                  <a:moveTo>
                    <a:pt x="65" y="0"/>
                  </a:moveTo>
                  <a:lnTo>
                    <a:pt x="59" y="1"/>
                  </a:lnTo>
                  <a:lnTo>
                    <a:pt x="54" y="3"/>
                  </a:lnTo>
                  <a:lnTo>
                    <a:pt x="50" y="5"/>
                  </a:lnTo>
                  <a:lnTo>
                    <a:pt x="44" y="7"/>
                  </a:lnTo>
                  <a:lnTo>
                    <a:pt x="41" y="11"/>
                  </a:lnTo>
                  <a:lnTo>
                    <a:pt x="37" y="12"/>
                  </a:lnTo>
                  <a:lnTo>
                    <a:pt x="30" y="20"/>
                  </a:lnTo>
                  <a:lnTo>
                    <a:pt x="24" y="23"/>
                  </a:lnTo>
                  <a:lnTo>
                    <a:pt x="22" y="27"/>
                  </a:lnTo>
                  <a:lnTo>
                    <a:pt x="19" y="31"/>
                  </a:lnTo>
                  <a:lnTo>
                    <a:pt x="15" y="36"/>
                  </a:lnTo>
                  <a:lnTo>
                    <a:pt x="11" y="40"/>
                  </a:lnTo>
                  <a:lnTo>
                    <a:pt x="8" y="42"/>
                  </a:lnTo>
                  <a:lnTo>
                    <a:pt x="0" y="49"/>
                  </a:lnTo>
                  <a:lnTo>
                    <a:pt x="2" y="51"/>
                  </a:lnTo>
                  <a:lnTo>
                    <a:pt x="6" y="49"/>
                  </a:lnTo>
                  <a:lnTo>
                    <a:pt x="43" y="12"/>
                  </a:lnTo>
                  <a:lnTo>
                    <a:pt x="46" y="11"/>
                  </a:lnTo>
                  <a:lnTo>
                    <a:pt x="52" y="9"/>
                  </a:lnTo>
                  <a:lnTo>
                    <a:pt x="55" y="7"/>
                  </a:lnTo>
                  <a:lnTo>
                    <a:pt x="59" y="5"/>
                  </a:lnTo>
                  <a:lnTo>
                    <a:pt x="65" y="3"/>
                  </a:lnTo>
                  <a:lnTo>
                    <a:pt x="65" y="0"/>
                  </a:lnTo>
                  <a:close/>
                </a:path>
              </a:pathLst>
            </a:custGeom>
            <a:solidFill>
              <a:srgbClr val="000000"/>
            </a:solidFill>
            <a:ln w="9525">
              <a:noFill/>
              <a:round/>
            </a:ln>
          </p:spPr>
          <p:txBody>
            <a:bodyPr/>
            <a:lstStyle/>
            <a:p>
              <a:endParaRPr lang="en-US"/>
            </a:p>
          </p:txBody>
        </p:sp>
        <p:sp>
          <p:nvSpPr>
            <p:cNvPr id="494486" name="Freeform 918"/>
            <p:cNvSpPr/>
            <p:nvPr/>
          </p:nvSpPr>
          <p:spPr bwMode="auto">
            <a:xfrm>
              <a:off x="4251" y="2492"/>
              <a:ext cx="22" cy="7"/>
            </a:xfrm>
            <a:custGeom>
              <a:avLst/>
              <a:gdLst/>
              <a:ahLst/>
              <a:cxnLst>
                <a:cxn ang="0">
                  <a:pos x="22" y="2"/>
                </a:cxn>
                <a:cxn ang="0">
                  <a:pos x="20" y="2"/>
                </a:cxn>
                <a:cxn ang="0">
                  <a:pos x="16" y="0"/>
                </a:cxn>
                <a:cxn ang="0">
                  <a:pos x="11" y="0"/>
                </a:cxn>
                <a:cxn ang="0">
                  <a:pos x="7" y="2"/>
                </a:cxn>
                <a:cxn ang="0">
                  <a:pos x="3" y="2"/>
                </a:cxn>
                <a:cxn ang="0">
                  <a:pos x="2" y="4"/>
                </a:cxn>
                <a:cxn ang="0">
                  <a:pos x="0" y="4"/>
                </a:cxn>
                <a:cxn ang="0">
                  <a:pos x="0" y="7"/>
                </a:cxn>
                <a:cxn ang="0">
                  <a:pos x="2" y="5"/>
                </a:cxn>
                <a:cxn ang="0">
                  <a:pos x="9" y="5"/>
                </a:cxn>
                <a:cxn ang="0">
                  <a:pos x="11" y="4"/>
                </a:cxn>
                <a:cxn ang="0">
                  <a:pos x="16" y="4"/>
                </a:cxn>
                <a:cxn ang="0">
                  <a:pos x="18" y="5"/>
                </a:cxn>
                <a:cxn ang="0">
                  <a:pos x="22" y="5"/>
                </a:cxn>
                <a:cxn ang="0">
                  <a:pos x="20" y="5"/>
                </a:cxn>
                <a:cxn ang="0">
                  <a:pos x="22" y="5"/>
                </a:cxn>
                <a:cxn ang="0">
                  <a:pos x="22" y="2"/>
                </a:cxn>
              </a:cxnLst>
              <a:rect l="0" t="0" r="r" b="b"/>
              <a:pathLst>
                <a:path w="22" h="7">
                  <a:moveTo>
                    <a:pt x="22" y="2"/>
                  </a:moveTo>
                  <a:lnTo>
                    <a:pt x="20" y="2"/>
                  </a:lnTo>
                  <a:lnTo>
                    <a:pt x="16" y="0"/>
                  </a:lnTo>
                  <a:lnTo>
                    <a:pt x="11" y="0"/>
                  </a:lnTo>
                  <a:lnTo>
                    <a:pt x="7" y="2"/>
                  </a:lnTo>
                  <a:lnTo>
                    <a:pt x="3" y="2"/>
                  </a:lnTo>
                  <a:lnTo>
                    <a:pt x="2" y="4"/>
                  </a:lnTo>
                  <a:lnTo>
                    <a:pt x="0" y="4"/>
                  </a:lnTo>
                  <a:lnTo>
                    <a:pt x="0" y="7"/>
                  </a:lnTo>
                  <a:lnTo>
                    <a:pt x="2" y="5"/>
                  </a:lnTo>
                  <a:lnTo>
                    <a:pt x="9" y="5"/>
                  </a:lnTo>
                  <a:lnTo>
                    <a:pt x="11" y="4"/>
                  </a:lnTo>
                  <a:lnTo>
                    <a:pt x="16" y="4"/>
                  </a:lnTo>
                  <a:lnTo>
                    <a:pt x="18" y="5"/>
                  </a:lnTo>
                  <a:lnTo>
                    <a:pt x="22" y="5"/>
                  </a:lnTo>
                  <a:lnTo>
                    <a:pt x="20" y="5"/>
                  </a:lnTo>
                  <a:lnTo>
                    <a:pt x="22" y="5"/>
                  </a:lnTo>
                  <a:lnTo>
                    <a:pt x="22" y="2"/>
                  </a:lnTo>
                  <a:close/>
                </a:path>
              </a:pathLst>
            </a:custGeom>
            <a:solidFill>
              <a:srgbClr val="000000"/>
            </a:solidFill>
            <a:ln w="9525">
              <a:noFill/>
              <a:round/>
            </a:ln>
          </p:spPr>
          <p:txBody>
            <a:bodyPr/>
            <a:lstStyle/>
            <a:p>
              <a:endParaRPr lang="en-US"/>
            </a:p>
          </p:txBody>
        </p:sp>
        <p:sp>
          <p:nvSpPr>
            <p:cNvPr id="494487" name="Freeform 919"/>
            <p:cNvSpPr/>
            <p:nvPr/>
          </p:nvSpPr>
          <p:spPr bwMode="auto">
            <a:xfrm>
              <a:off x="4273" y="2494"/>
              <a:ext cx="49" cy="35"/>
            </a:xfrm>
            <a:custGeom>
              <a:avLst/>
              <a:gdLst/>
              <a:ahLst/>
              <a:cxnLst>
                <a:cxn ang="0">
                  <a:pos x="47" y="31"/>
                </a:cxn>
                <a:cxn ang="0">
                  <a:pos x="49" y="33"/>
                </a:cxn>
                <a:cxn ang="0">
                  <a:pos x="47" y="29"/>
                </a:cxn>
                <a:cxn ang="0">
                  <a:pos x="38" y="20"/>
                </a:cxn>
                <a:cxn ang="0">
                  <a:pos x="36" y="16"/>
                </a:cxn>
                <a:cxn ang="0">
                  <a:pos x="33" y="14"/>
                </a:cxn>
                <a:cxn ang="0">
                  <a:pos x="29" y="13"/>
                </a:cxn>
                <a:cxn ang="0">
                  <a:pos x="27" y="11"/>
                </a:cxn>
                <a:cxn ang="0">
                  <a:pos x="24" y="9"/>
                </a:cxn>
                <a:cxn ang="0">
                  <a:pos x="20" y="7"/>
                </a:cxn>
                <a:cxn ang="0">
                  <a:pos x="16" y="5"/>
                </a:cxn>
                <a:cxn ang="0">
                  <a:pos x="13" y="3"/>
                </a:cxn>
                <a:cxn ang="0">
                  <a:pos x="11" y="3"/>
                </a:cxn>
                <a:cxn ang="0">
                  <a:pos x="7" y="2"/>
                </a:cxn>
                <a:cxn ang="0">
                  <a:pos x="3" y="2"/>
                </a:cxn>
                <a:cxn ang="0">
                  <a:pos x="0" y="0"/>
                </a:cxn>
                <a:cxn ang="0">
                  <a:pos x="0" y="3"/>
                </a:cxn>
                <a:cxn ang="0">
                  <a:pos x="2" y="3"/>
                </a:cxn>
                <a:cxn ang="0">
                  <a:pos x="5" y="5"/>
                </a:cxn>
                <a:cxn ang="0">
                  <a:pos x="9" y="7"/>
                </a:cxn>
                <a:cxn ang="0">
                  <a:pos x="13" y="7"/>
                </a:cxn>
                <a:cxn ang="0">
                  <a:pos x="16" y="9"/>
                </a:cxn>
                <a:cxn ang="0">
                  <a:pos x="18" y="11"/>
                </a:cxn>
                <a:cxn ang="0">
                  <a:pos x="22" y="13"/>
                </a:cxn>
                <a:cxn ang="0">
                  <a:pos x="25" y="13"/>
                </a:cxn>
                <a:cxn ang="0">
                  <a:pos x="29" y="14"/>
                </a:cxn>
                <a:cxn ang="0">
                  <a:pos x="31" y="18"/>
                </a:cxn>
                <a:cxn ang="0">
                  <a:pos x="35" y="20"/>
                </a:cxn>
                <a:cxn ang="0">
                  <a:pos x="36" y="22"/>
                </a:cxn>
                <a:cxn ang="0">
                  <a:pos x="38" y="25"/>
                </a:cxn>
                <a:cxn ang="0">
                  <a:pos x="46" y="33"/>
                </a:cxn>
                <a:cxn ang="0">
                  <a:pos x="46" y="35"/>
                </a:cxn>
                <a:cxn ang="0">
                  <a:pos x="46" y="33"/>
                </a:cxn>
                <a:cxn ang="0">
                  <a:pos x="46" y="35"/>
                </a:cxn>
                <a:cxn ang="0">
                  <a:pos x="47" y="31"/>
                </a:cxn>
              </a:cxnLst>
              <a:rect l="0" t="0" r="r" b="b"/>
              <a:pathLst>
                <a:path w="49" h="35">
                  <a:moveTo>
                    <a:pt x="47" y="31"/>
                  </a:moveTo>
                  <a:lnTo>
                    <a:pt x="49" y="33"/>
                  </a:lnTo>
                  <a:lnTo>
                    <a:pt x="47" y="29"/>
                  </a:lnTo>
                  <a:lnTo>
                    <a:pt x="38" y="20"/>
                  </a:lnTo>
                  <a:lnTo>
                    <a:pt x="36" y="16"/>
                  </a:lnTo>
                  <a:lnTo>
                    <a:pt x="33" y="14"/>
                  </a:lnTo>
                  <a:lnTo>
                    <a:pt x="29" y="13"/>
                  </a:lnTo>
                  <a:lnTo>
                    <a:pt x="27" y="11"/>
                  </a:lnTo>
                  <a:lnTo>
                    <a:pt x="24" y="9"/>
                  </a:lnTo>
                  <a:lnTo>
                    <a:pt x="20" y="7"/>
                  </a:lnTo>
                  <a:lnTo>
                    <a:pt x="16" y="5"/>
                  </a:lnTo>
                  <a:lnTo>
                    <a:pt x="13" y="3"/>
                  </a:lnTo>
                  <a:lnTo>
                    <a:pt x="11" y="3"/>
                  </a:lnTo>
                  <a:lnTo>
                    <a:pt x="7" y="2"/>
                  </a:lnTo>
                  <a:lnTo>
                    <a:pt x="3" y="2"/>
                  </a:lnTo>
                  <a:lnTo>
                    <a:pt x="0" y="0"/>
                  </a:lnTo>
                  <a:lnTo>
                    <a:pt x="0" y="3"/>
                  </a:lnTo>
                  <a:lnTo>
                    <a:pt x="2" y="3"/>
                  </a:lnTo>
                  <a:lnTo>
                    <a:pt x="5" y="5"/>
                  </a:lnTo>
                  <a:lnTo>
                    <a:pt x="9" y="7"/>
                  </a:lnTo>
                  <a:lnTo>
                    <a:pt x="13" y="7"/>
                  </a:lnTo>
                  <a:lnTo>
                    <a:pt x="16" y="9"/>
                  </a:lnTo>
                  <a:lnTo>
                    <a:pt x="18" y="11"/>
                  </a:lnTo>
                  <a:lnTo>
                    <a:pt x="22" y="13"/>
                  </a:lnTo>
                  <a:lnTo>
                    <a:pt x="25" y="13"/>
                  </a:lnTo>
                  <a:lnTo>
                    <a:pt x="29" y="14"/>
                  </a:lnTo>
                  <a:lnTo>
                    <a:pt x="31" y="18"/>
                  </a:lnTo>
                  <a:lnTo>
                    <a:pt x="35" y="20"/>
                  </a:lnTo>
                  <a:lnTo>
                    <a:pt x="36" y="22"/>
                  </a:lnTo>
                  <a:lnTo>
                    <a:pt x="38" y="25"/>
                  </a:lnTo>
                  <a:lnTo>
                    <a:pt x="46" y="33"/>
                  </a:lnTo>
                  <a:lnTo>
                    <a:pt x="46" y="35"/>
                  </a:lnTo>
                  <a:lnTo>
                    <a:pt x="46" y="33"/>
                  </a:lnTo>
                  <a:lnTo>
                    <a:pt x="46" y="35"/>
                  </a:lnTo>
                  <a:lnTo>
                    <a:pt x="47" y="31"/>
                  </a:lnTo>
                  <a:close/>
                </a:path>
              </a:pathLst>
            </a:custGeom>
            <a:solidFill>
              <a:srgbClr val="000000"/>
            </a:solidFill>
            <a:ln w="9525">
              <a:noFill/>
              <a:round/>
            </a:ln>
          </p:spPr>
          <p:txBody>
            <a:bodyPr/>
            <a:lstStyle/>
            <a:p>
              <a:endParaRPr lang="en-US"/>
            </a:p>
          </p:txBody>
        </p:sp>
        <p:sp>
          <p:nvSpPr>
            <p:cNvPr id="494488" name="Freeform 920"/>
            <p:cNvSpPr/>
            <p:nvPr/>
          </p:nvSpPr>
          <p:spPr bwMode="auto">
            <a:xfrm>
              <a:off x="4319" y="2525"/>
              <a:ext cx="5" cy="7"/>
            </a:xfrm>
            <a:custGeom>
              <a:avLst/>
              <a:gdLst/>
              <a:ahLst/>
              <a:cxnLst>
                <a:cxn ang="0">
                  <a:pos x="5" y="4"/>
                </a:cxn>
                <a:cxn ang="0">
                  <a:pos x="1" y="0"/>
                </a:cxn>
                <a:cxn ang="0">
                  <a:pos x="0" y="4"/>
                </a:cxn>
                <a:cxn ang="0">
                  <a:pos x="3" y="7"/>
                </a:cxn>
                <a:cxn ang="0">
                  <a:pos x="5" y="7"/>
                </a:cxn>
                <a:cxn ang="0">
                  <a:pos x="3" y="7"/>
                </a:cxn>
                <a:cxn ang="0">
                  <a:pos x="5" y="7"/>
                </a:cxn>
                <a:cxn ang="0">
                  <a:pos x="5" y="4"/>
                </a:cxn>
              </a:cxnLst>
              <a:rect l="0" t="0" r="r" b="b"/>
              <a:pathLst>
                <a:path w="5" h="7">
                  <a:moveTo>
                    <a:pt x="5" y="4"/>
                  </a:moveTo>
                  <a:lnTo>
                    <a:pt x="1" y="0"/>
                  </a:lnTo>
                  <a:lnTo>
                    <a:pt x="0" y="4"/>
                  </a:lnTo>
                  <a:lnTo>
                    <a:pt x="3" y="7"/>
                  </a:lnTo>
                  <a:lnTo>
                    <a:pt x="5" y="7"/>
                  </a:lnTo>
                  <a:lnTo>
                    <a:pt x="3" y="7"/>
                  </a:lnTo>
                  <a:lnTo>
                    <a:pt x="5" y="7"/>
                  </a:lnTo>
                  <a:lnTo>
                    <a:pt x="5" y="4"/>
                  </a:lnTo>
                  <a:close/>
                </a:path>
              </a:pathLst>
            </a:custGeom>
            <a:solidFill>
              <a:srgbClr val="000000"/>
            </a:solidFill>
            <a:ln w="9525">
              <a:noFill/>
              <a:round/>
            </a:ln>
          </p:spPr>
          <p:txBody>
            <a:bodyPr/>
            <a:lstStyle/>
            <a:p>
              <a:endParaRPr lang="en-US"/>
            </a:p>
          </p:txBody>
        </p:sp>
        <p:sp>
          <p:nvSpPr>
            <p:cNvPr id="494489" name="Freeform 921"/>
            <p:cNvSpPr/>
            <p:nvPr/>
          </p:nvSpPr>
          <p:spPr bwMode="auto">
            <a:xfrm>
              <a:off x="3878" y="2510"/>
              <a:ext cx="911" cy="751"/>
            </a:xfrm>
            <a:custGeom>
              <a:avLst/>
              <a:gdLst/>
              <a:ahLst/>
              <a:cxnLst>
                <a:cxn ang="0">
                  <a:pos x="371" y="158"/>
                </a:cxn>
                <a:cxn ang="0">
                  <a:pos x="301" y="153"/>
                </a:cxn>
                <a:cxn ang="0">
                  <a:pos x="404" y="153"/>
                </a:cxn>
                <a:cxn ang="0">
                  <a:pos x="433" y="136"/>
                </a:cxn>
                <a:cxn ang="0">
                  <a:pos x="523" y="125"/>
                </a:cxn>
                <a:cxn ang="0">
                  <a:pos x="571" y="344"/>
                </a:cxn>
                <a:cxn ang="0">
                  <a:pos x="549" y="109"/>
                </a:cxn>
                <a:cxn ang="0">
                  <a:pos x="461" y="46"/>
                </a:cxn>
                <a:cxn ang="0">
                  <a:pos x="555" y="17"/>
                </a:cxn>
                <a:cxn ang="0">
                  <a:pos x="643" y="206"/>
                </a:cxn>
                <a:cxn ang="0">
                  <a:pos x="692" y="105"/>
                </a:cxn>
                <a:cxn ang="0">
                  <a:pos x="689" y="452"/>
                </a:cxn>
                <a:cxn ang="0">
                  <a:pos x="757" y="265"/>
                </a:cxn>
                <a:cxn ang="0">
                  <a:pos x="786" y="134"/>
                </a:cxn>
                <a:cxn ang="0">
                  <a:pos x="854" y="248"/>
                </a:cxn>
                <a:cxn ang="0">
                  <a:pos x="828" y="468"/>
                </a:cxn>
                <a:cxn ang="0">
                  <a:pos x="867" y="210"/>
                </a:cxn>
                <a:cxn ang="0">
                  <a:pos x="883" y="204"/>
                </a:cxn>
                <a:cxn ang="0">
                  <a:pos x="883" y="428"/>
                </a:cxn>
                <a:cxn ang="0">
                  <a:pos x="797" y="667"/>
                </a:cxn>
                <a:cxn ang="0">
                  <a:pos x="733" y="669"/>
                </a:cxn>
                <a:cxn ang="0">
                  <a:pos x="780" y="571"/>
                </a:cxn>
                <a:cxn ang="0">
                  <a:pos x="806" y="303"/>
                </a:cxn>
                <a:cxn ang="0">
                  <a:pos x="742" y="628"/>
                </a:cxn>
                <a:cxn ang="0">
                  <a:pos x="657" y="713"/>
                </a:cxn>
                <a:cxn ang="0">
                  <a:pos x="553" y="735"/>
                </a:cxn>
                <a:cxn ang="0">
                  <a:pos x="573" y="601"/>
                </a:cxn>
                <a:cxn ang="0">
                  <a:pos x="499" y="736"/>
                </a:cxn>
                <a:cxn ang="0">
                  <a:pos x="389" y="718"/>
                </a:cxn>
                <a:cxn ang="0">
                  <a:pos x="459" y="621"/>
                </a:cxn>
                <a:cxn ang="0">
                  <a:pos x="453" y="604"/>
                </a:cxn>
                <a:cxn ang="0">
                  <a:pos x="387" y="674"/>
                </a:cxn>
                <a:cxn ang="0">
                  <a:pos x="283" y="716"/>
                </a:cxn>
                <a:cxn ang="0">
                  <a:pos x="229" y="680"/>
                </a:cxn>
                <a:cxn ang="0">
                  <a:pos x="334" y="505"/>
                </a:cxn>
                <a:cxn ang="0">
                  <a:pos x="408" y="483"/>
                </a:cxn>
                <a:cxn ang="0">
                  <a:pos x="408" y="474"/>
                </a:cxn>
                <a:cxn ang="0">
                  <a:pos x="330" y="496"/>
                </a:cxn>
                <a:cxn ang="0">
                  <a:pos x="251" y="540"/>
                </a:cxn>
                <a:cxn ang="0">
                  <a:pos x="165" y="577"/>
                </a:cxn>
                <a:cxn ang="0">
                  <a:pos x="97" y="579"/>
                </a:cxn>
                <a:cxn ang="0">
                  <a:pos x="145" y="538"/>
                </a:cxn>
                <a:cxn ang="0">
                  <a:pos x="222" y="467"/>
                </a:cxn>
                <a:cxn ang="0">
                  <a:pos x="180" y="509"/>
                </a:cxn>
                <a:cxn ang="0">
                  <a:pos x="13" y="485"/>
                </a:cxn>
                <a:cxn ang="0">
                  <a:pos x="55" y="386"/>
                </a:cxn>
                <a:cxn ang="0">
                  <a:pos x="14" y="327"/>
                </a:cxn>
                <a:cxn ang="0">
                  <a:pos x="35" y="329"/>
                </a:cxn>
                <a:cxn ang="0">
                  <a:pos x="77" y="276"/>
                </a:cxn>
                <a:cxn ang="0">
                  <a:pos x="49" y="233"/>
                </a:cxn>
                <a:cxn ang="0">
                  <a:pos x="79" y="195"/>
                </a:cxn>
                <a:cxn ang="0">
                  <a:pos x="128" y="154"/>
                </a:cxn>
                <a:cxn ang="0">
                  <a:pos x="106" y="244"/>
                </a:cxn>
                <a:cxn ang="0">
                  <a:pos x="123" y="189"/>
                </a:cxn>
                <a:cxn ang="0">
                  <a:pos x="194" y="176"/>
                </a:cxn>
                <a:cxn ang="0">
                  <a:pos x="250" y="173"/>
                </a:cxn>
                <a:cxn ang="0">
                  <a:pos x="160" y="140"/>
                </a:cxn>
                <a:cxn ang="0">
                  <a:pos x="259" y="127"/>
                </a:cxn>
                <a:cxn ang="0">
                  <a:pos x="292" y="149"/>
                </a:cxn>
                <a:cxn ang="0">
                  <a:pos x="211" y="98"/>
                </a:cxn>
                <a:cxn ang="0">
                  <a:pos x="307" y="53"/>
                </a:cxn>
                <a:cxn ang="0">
                  <a:pos x="332" y="37"/>
                </a:cxn>
              </a:cxnLst>
              <a:rect l="0" t="0" r="r" b="b"/>
              <a:pathLst>
                <a:path w="911" h="751">
                  <a:moveTo>
                    <a:pt x="426" y="24"/>
                  </a:moveTo>
                  <a:lnTo>
                    <a:pt x="430" y="37"/>
                  </a:lnTo>
                  <a:lnTo>
                    <a:pt x="431" y="50"/>
                  </a:lnTo>
                  <a:lnTo>
                    <a:pt x="433" y="64"/>
                  </a:lnTo>
                  <a:lnTo>
                    <a:pt x="431" y="77"/>
                  </a:lnTo>
                  <a:lnTo>
                    <a:pt x="430" y="90"/>
                  </a:lnTo>
                  <a:lnTo>
                    <a:pt x="424" y="103"/>
                  </a:lnTo>
                  <a:lnTo>
                    <a:pt x="420" y="114"/>
                  </a:lnTo>
                  <a:lnTo>
                    <a:pt x="413" y="125"/>
                  </a:lnTo>
                  <a:lnTo>
                    <a:pt x="409" y="129"/>
                  </a:lnTo>
                  <a:lnTo>
                    <a:pt x="408" y="132"/>
                  </a:lnTo>
                  <a:lnTo>
                    <a:pt x="404" y="136"/>
                  </a:lnTo>
                  <a:lnTo>
                    <a:pt x="402" y="140"/>
                  </a:lnTo>
                  <a:lnTo>
                    <a:pt x="398" y="142"/>
                  </a:lnTo>
                  <a:lnTo>
                    <a:pt x="391" y="149"/>
                  </a:lnTo>
                  <a:lnTo>
                    <a:pt x="387" y="151"/>
                  </a:lnTo>
                  <a:lnTo>
                    <a:pt x="384" y="153"/>
                  </a:lnTo>
                  <a:lnTo>
                    <a:pt x="380" y="154"/>
                  </a:lnTo>
                  <a:lnTo>
                    <a:pt x="375" y="156"/>
                  </a:lnTo>
                  <a:lnTo>
                    <a:pt x="371" y="158"/>
                  </a:lnTo>
                  <a:lnTo>
                    <a:pt x="363" y="158"/>
                  </a:lnTo>
                  <a:lnTo>
                    <a:pt x="358" y="160"/>
                  </a:lnTo>
                  <a:lnTo>
                    <a:pt x="352" y="160"/>
                  </a:lnTo>
                  <a:lnTo>
                    <a:pt x="349" y="158"/>
                  </a:lnTo>
                  <a:lnTo>
                    <a:pt x="345" y="158"/>
                  </a:lnTo>
                  <a:lnTo>
                    <a:pt x="341" y="156"/>
                  </a:lnTo>
                  <a:lnTo>
                    <a:pt x="336" y="154"/>
                  </a:lnTo>
                  <a:lnTo>
                    <a:pt x="332" y="154"/>
                  </a:lnTo>
                  <a:lnTo>
                    <a:pt x="329" y="153"/>
                  </a:lnTo>
                  <a:lnTo>
                    <a:pt x="325" y="151"/>
                  </a:lnTo>
                  <a:lnTo>
                    <a:pt x="321" y="149"/>
                  </a:lnTo>
                  <a:lnTo>
                    <a:pt x="314" y="149"/>
                  </a:lnTo>
                  <a:lnTo>
                    <a:pt x="310" y="147"/>
                  </a:lnTo>
                  <a:lnTo>
                    <a:pt x="308" y="145"/>
                  </a:lnTo>
                  <a:lnTo>
                    <a:pt x="305" y="143"/>
                  </a:lnTo>
                  <a:lnTo>
                    <a:pt x="301" y="143"/>
                  </a:lnTo>
                  <a:lnTo>
                    <a:pt x="297" y="145"/>
                  </a:lnTo>
                  <a:lnTo>
                    <a:pt x="296" y="147"/>
                  </a:lnTo>
                  <a:lnTo>
                    <a:pt x="297" y="151"/>
                  </a:lnTo>
                  <a:lnTo>
                    <a:pt x="301" y="153"/>
                  </a:lnTo>
                  <a:lnTo>
                    <a:pt x="303" y="154"/>
                  </a:lnTo>
                  <a:lnTo>
                    <a:pt x="308" y="156"/>
                  </a:lnTo>
                  <a:lnTo>
                    <a:pt x="312" y="156"/>
                  </a:lnTo>
                  <a:lnTo>
                    <a:pt x="316" y="158"/>
                  </a:lnTo>
                  <a:lnTo>
                    <a:pt x="319" y="158"/>
                  </a:lnTo>
                  <a:lnTo>
                    <a:pt x="323" y="162"/>
                  </a:lnTo>
                  <a:lnTo>
                    <a:pt x="327" y="164"/>
                  </a:lnTo>
                  <a:lnTo>
                    <a:pt x="332" y="165"/>
                  </a:lnTo>
                  <a:lnTo>
                    <a:pt x="338" y="167"/>
                  </a:lnTo>
                  <a:lnTo>
                    <a:pt x="343" y="167"/>
                  </a:lnTo>
                  <a:lnTo>
                    <a:pt x="349" y="169"/>
                  </a:lnTo>
                  <a:lnTo>
                    <a:pt x="363" y="169"/>
                  </a:lnTo>
                  <a:lnTo>
                    <a:pt x="369" y="167"/>
                  </a:lnTo>
                  <a:lnTo>
                    <a:pt x="375" y="167"/>
                  </a:lnTo>
                  <a:lnTo>
                    <a:pt x="380" y="165"/>
                  </a:lnTo>
                  <a:lnTo>
                    <a:pt x="384" y="164"/>
                  </a:lnTo>
                  <a:lnTo>
                    <a:pt x="389" y="160"/>
                  </a:lnTo>
                  <a:lnTo>
                    <a:pt x="393" y="158"/>
                  </a:lnTo>
                  <a:lnTo>
                    <a:pt x="398" y="156"/>
                  </a:lnTo>
                  <a:lnTo>
                    <a:pt x="404" y="153"/>
                  </a:lnTo>
                  <a:lnTo>
                    <a:pt x="406" y="151"/>
                  </a:lnTo>
                  <a:lnTo>
                    <a:pt x="409" y="149"/>
                  </a:lnTo>
                  <a:lnTo>
                    <a:pt x="411" y="143"/>
                  </a:lnTo>
                  <a:lnTo>
                    <a:pt x="413" y="140"/>
                  </a:lnTo>
                  <a:lnTo>
                    <a:pt x="417" y="138"/>
                  </a:lnTo>
                  <a:lnTo>
                    <a:pt x="419" y="136"/>
                  </a:lnTo>
                  <a:lnTo>
                    <a:pt x="422" y="138"/>
                  </a:lnTo>
                  <a:lnTo>
                    <a:pt x="428" y="142"/>
                  </a:lnTo>
                  <a:lnTo>
                    <a:pt x="431" y="145"/>
                  </a:lnTo>
                  <a:lnTo>
                    <a:pt x="433" y="149"/>
                  </a:lnTo>
                  <a:lnTo>
                    <a:pt x="433" y="151"/>
                  </a:lnTo>
                  <a:lnTo>
                    <a:pt x="437" y="154"/>
                  </a:lnTo>
                  <a:lnTo>
                    <a:pt x="439" y="153"/>
                  </a:lnTo>
                  <a:lnTo>
                    <a:pt x="441" y="153"/>
                  </a:lnTo>
                  <a:lnTo>
                    <a:pt x="444" y="149"/>
                  </a:lnTo>
                  <a:lnTo>
                    <a:pt x="442" y="145"/>
                  </a:lnTo>
                  <a:lnTo>
                    <a:pt x="441" y="143"/>
                  </a:lnTo>
                  <a:lnTo>
                    <a:pt x="439" y="140"/>
                  </a:lnTo>
                  <a:lnTo>
                    <a:pt x="435" y="138"/>
                  </a:lnTo>
                  <a:lnTo>
                    <a:pt x="433" y="136"/>
                  </a:lnTo>
                  <a:lnTo>
                    <a:pt x="430" y="134"/>
                  </a:lnTo>
                  <a:lnTo>
                    <a:pt x="426" y="132"/>
                  </a:lnTo>
                  <a:lnTo>
                    <a:pt x="424" y="129"/>
                  </a:lnTo>
                  <a:lnTo>
                    <a:pt x="426" y="123"/>
                  </a:lnTo>
                  <a:lnTo>
                    <a:pt x="430" y="118"/>
                  </a:lnTo>
                  <a:lnTo>
                    <a:pt x="433" y="112"/>
                  </a:lnTo>
                  <a:lnTo>
                    <a:pt x="435" y="105"/>
                  </a:lnTo>
                  <a:lnTo>
                    <a:pt x="439" y="99"/>
                  </a:lnTo>
                  <a:lnTo>
                    <a:pt x="441" y="94"/>
                  </a:lnTo>
                  <a:lnTo>
                    <a:pt x="442" y="86"/>
                  </a:lnTo>
                  <a:lnTo>
                    <a:pt x="442" y="79"/>
                  </a:lnTo>
                  <a:lnTo>
                    <a:pt x="444" y="79"/>
                  </a:lnTo>
                  <a:lnTo>
                    <a:pt x="444" y="70"/>
                  </a:lnTo>
                  <a:lnTo>
                    <a:pt x="476" y="77"/>
                  </a:lnTo>
                  <a:lnTo>
                    <a:pt x="488" y="90"/>
                  </a:lnTo>
                  <a:lnTo>
                    <a:pt x="496" y="96"/>
                  </a:lnTo>
                  <a:lnTo>
                    <a:pt x="503" y="99"/>
                  </a:lnTo>
                  <a:lnTo>
                    <a:pt x="514" y="110"/>
                  </a:lnTo>
                  <a:lnTo>
                    <a:pt x="520" y="118"/>
                  </a:lnTo>
                  <a:lnTo>
                    <a:pt x="523" y="125"/>
                  </a:lnTo>
                  <a:lnTo>
                    <a:pt x="527" y="132"/>
                  </a:lnTo>
                  <a:lnTo>
                    <a:pt x="532" y="138"/>
                  </a:lnTo>
                  <a:lnTo>
                    <a:pt x="534" y="145"/>
                  </a:lnTo>
                  <a:lnTo>
                    <a:pt x="538" y="153"/>
                  </a:lnTo>
                  <a:lnTo>
                    <a:pt x="542" y="160"/>
                  </a:lnTo>
                  <a:lnTo>
                    <a:pt x="545" y="167"/>
                  </a:lnTo>
                  <a:lnTo>
                    <a:pt x="549" y="175"/>
                  </a:lnTo>
                  <a:lnTo>
                    <a:pt x="555" y="180"/>
                  </a:lnTo>
                  <a:lnTo>
                    <a:pt x="556" y="191"/>
                  </a:lnTo>
                  <a:lnTo>
                    <a:pt x="558" y="200"/>
                  </a:lnTo>
                  <a:lnTo>
                    <a:pt x="560" y="210"/>
                  </a:lnTo>
                  <a:lnTo>
                    <a:pt x="564" y="221"/>
                  </a:lnTo>
                  <a:lnTo>
                    <a:pt x="566" y="230"/>
                  </a:lnTo>
                  <a:lnTo>
                    <a:pt x="566" y="239"/>
                  </a:lnTo>
                  <a:lnTo>
                    <a:pt x="567" y="250"/>
                  </a:lnTo>
                  <a:lnTo>
                    <a:pt x="567" y="261"/>
                  </a:lnTo>
                  <a:lnTo>
                    <a:pt x="571" y="281"/>
                  </a:lnTo>
                  <a:lnTo>
                    <a:pt x="571" y="322"/>
                  </a:lnTo>
                  <a:lnTo>
                    <a:pt x="569" y="342"/>
                  </a:lnTo>
                  <a:lnTo>
                    <a:pt x="571" y="344"/>
                  </a:lnTo>
                  <a:lnTo>
                    <a:pt x="578" y="344"/>
                  </a:lnTo>
                  <a:lnTo>
                    <a:pt x="582" y="331"/>
                  </a:lnTo>
                  <a:lnTo>
                    <a:pt x="582" y="299"/>
                  </a:lnTo>
                  <a:lnTo>
                    <a:pt x="586" y="285"/>
                  </a:lnTo>
                  <a:lnTo>
                    <a:pt x="586" y="261"/>
                  </a:lnTo>
                  <a:lnTo>
                    <a:pt x="584" y="250"/>
                  </a:lnTo>
                  <a:lnTo>
                    <a:pt x="582" y="237"/>
                  </a:lnTo>
                  <a:lnTo>
                    <a:pt x="578" y="224"/>
                  </a:lnTo>
                  <a:lnTo>
                    <a:pt x="577" y="211"/>
                  </a:lnTo>
                  <a:lnTo>
                    <a:pt x="575" y="200"/>
                  </a:lnTo>
                  <a:lnTo>
                    <a:pt x="575" y="187"/>
                  </a:lnTo>
                  <a:lnTo>
                    <a:pt x="571" y="178"/>
                  </a:lnTo>
                  <a:lnTo>
                    <a:pt x="569" y="169"/>
                  </a:lnTo>
                  <a:lnTo>
                    <a:pt x="566" y="160"/>
                  </a:lnTo>
                  <a:lnTo>
                    <a:pt x="564" y="151"/>
                  </a:lnTo>
                  <a:lnTo>
                    <a:pt x="562" y="142"/>
                  </a:lnTo>
                  <a:lnTo>
                    <a:pt x="558" y="132"/>
                  </a:lnTo>
                  <a:lnTo>
                    <a:pt x="555" y="123"/>
                  </a:lnTo>
                  <a:lnTo>
                    <a:pt x="551" y="114"/>
                  </a:lnTo>
                  <a:lnTo>
                    <a:pt x="549" y="109"/>
                  </a:lnTo>
                  <a:lnTo>
                    <a:pt x="547" y="103"/>
                  </a:lnTo>
                  <a:lnTo>
                    <a:pt x="543" y="99"/>
                  </a:lnTo>
                  <a:lnTo>
                    <a:pt x="542" y="94"/>
                  </a:lnTo>
                  <a:lnTo>
                    <a:pt x="534" y="86"/>
                  </a:lnTo>
                  <a:lnTo>
                    <a:pt x="531" y="81"/>
                  </a:lnTo>
                  <a:lnTo>
                    <a:pt x="525" y="77"/>
                  </a:lnTo>
                  <a:lnTo>
                    <a:pt x="521" y="75"/>
                  </a:lnTo>
                  <a:lnTo>
                    <a:pt x="518" y="72"/>
                  </a:lnTo>
                  <a:lnTo>
                    <a:pt x="512" y="68"/>
                  </a:lnTo>
                  <a:lnTo>
                    <a:pt x="507" y="66"/>
                  </a:lnTo>
                  <a:lnTo>
                    <a:pt x="503" y="63"/>
                  </a:lnTo>
                  <a:lnTo>
                    <a:pt x="498" y="61"/>
                  </a:lnTo>
                  <a:lnTo>
                    <a:pt x="492" y="59"/>
                  </a:lnTo>
                  <a:lnTo>
                    <a:pt x="487" y="57"/>
                  </a:lnTo>
                  <a:lnTo>
                    <a:pt x="485" y="53"/>
                  </a:lnTo>
                  <a:lnTo>
                    <a:pt x="479" y="52"/>
                  </a:lnTo>
                  <a:lnTo>
                    <a:pt x="476" y="50"/>
                  </a:lnTo>
                  <a:lnTo>
                    <a:pt x="470" y="48"/>
                  </a:lnTo>
                  <a:lnTo>
                    <a:pt x="465" y="46"/>
                  </a:lnTo>
                  <a:lnTo>
                    <a:pt x="461" y="46"/>
                  </a:lnTo>
                  <a:lnTo>
                    <a:pt x="457" y="44"/>
                  </a:lnTo>
                  <a:lnTo>
                    <a:pt x="452" y="41"/>
                  </a:lnTo>
                  <a:lnTo>
                    <a:pt x="459" y="39"/>
                  </a:lnTo>
                  <a:lnTo>
                    <a:pt x="465" y="37"/>
                  </a:lnTo>
                  <a:lnTo>
                    <a:pt x="470" y="37"/>
                  </a:lnTo>
                  <a:lnTo>
                    <a:pt x="476" y="35"/>
                  </a:lnTo>
                  <a:lnTo>
                    <a:pt x="481" y="33"/>
                  </a:lnTo>
                  <a:lnTo>
                    <a:pt x="487" y="31"/>
                  </a:lnTo>
                  <a:lnTo>
                    <a:pt x="494" y="30"/>
                  </a:lnTo>
                  <a:lnTo>
                    <a:pt x="499" y="28"/>
                  </a:lnTo>
                  <a:lnTo>
                    <a:pt x="505" y="26"/>
                  </a:lnTo>
                  <a:lnTo>
                    <a:pt x="510" y="24"/>
                  </a:lnTo>
                  <a:lnTo>
                    <a:pt x="516" y="22"/>
                  </a:lnTo>
                  <a:lnTo>
                    <a:pt x="523" y="20"/>
                  </a:lnTo>
                  <a:lnTo>
                    <a:pt x="527" y="19"/>
                  </a:lnTo>
                  <a:lnTo>
                    <a:pt x="534" y="17"/>
                  </a:lnTo>
                  <a:lnTo>
                    <a:pt x="540" y="17"/>
                  </a:lnTo>
                  <a:lnTo>
                    <a:pt x="545" y="15"/>
                  </a:lnTo>
                  <a:lnTo>
                    <a:pt x="549" y="17"/>
                  </a:lnTo>
                  <a:lnTo>
                    <a:pt x="555" y="17"/>
                  </a:lnTo>
                  <a:lnTo>
                    <a:pt x="558" y="19"/>
                  </a:lnTo>
                  <a:lnTo>
                    <a:pt x="562" y="19"/>
                  </a:lnTo>
                  <a:lnTo>
                    <a:pt x="566" y="20"/>
                  </a:lnTo>
                  <a:lnTo>
                    <a:pt x="569" y="20"/>
                  </a:lnTo>
                  <a:lnTo>
                    <a:pt x="573" y="22"/>
                  </a:lnTo>
                  <a:lnTo>
                    <a:pt x="575" y="24"/>
                  </a:lnTo>
                  <a:lnTo>
                    <a:pt x="578" y="26"/>
                  </a:lnTo>
                  <a:lnTo>
                    <a:pt x="582" y="28"/>
                  </a:lnTo>
                  <a:lnTo>
                    <a:pt x="586" y="30"/>
                  </a:lnTo>
                  <a:lnTo>
                    <a:pt x="593" y="37"/>
                  </a:lnTo>
                  <a:lnTo>
                    <a:pt x="595" y="41"/>
                  </a:lnTo>
                  <a:lnTo>
                    <a:pt x="604" y="59"/>
                  </a:lnTo>
                  <a:lnTo>
                    <a:pt x="611" y="77"/>
                  </a:lnTo>
                  <a:lnTo>
                    <a:pt x="619" y="96"/>
                  </a:lnTo>
                  <a:lnTo>
                    <a:pt x="626" y="116"/>
                  </a:lnTo>
                  <a:lnTo>
                    <a:pt x="632" y="136"/>
                  </a:lnTo>
                  <a:lnTo>
                    <a:pt x="635" y="158"/>
                  </a:lnTo>
                  <a:lnTo>
                    <a:pt x="637" y="178"/>
                  </a:lnTo>
                  <a:lnTo>
                    <a:pt x="637" y="200"/>
                  </a:lnTo>
                  <a:lnTo>
                    <a:pt x="643" y="206"/>
                  </a:lnTo>
                  <a:lnTo>
                    <a:pt x="645" y="206"/>
                  </a:lnTo>
                  <a:lnTo>
                    <a:pt x="645" y="202"/>
                  </a:lnTo>
                  <a:lnTo>
                    <a:pt x="646" y="202"/>
                  </a:lnTo>
                  <a:lnTo>
                    <a:pt x="648" y="200"/>
                  </a:lnTo>
                  <a:lnTo>
                    <a:pt x="652" y="167"/>
                  </a:lnTo>
                  <a:lnTo>
                    <a:pt x="654" y="136"/>
                  </a:lnTo>
                  <a:lnTo>
                    <a:pt x="654" y="74"/>
                  </a:lnTo>
                  <a:lnTo>
                    <a:pt x="652" y="70"/>
                  </a:lnTo>
                  <a:lnTo>
                    <a:pt x="652" y="64"/>
                  </a:lnTo>
                  <a:lnTo>
                    <a:pt x="650" y="61"/>
                  </a:lnTo>
                  <a:lnTo>
                    <a:pt x="650" y="57"/>
                  </a:lnTo>
                  <a:lnTo>
                    <a:pt x="656" y="61"/>
                  </a:lnTo>
                  <a:lnTo>
                    <a:pt x="661" y="66"/>
                  </a:lnTo>
                  <a:lnTo>
                    <a:pt x="667" y="70"/>
                  </a:lnTo>
                  <a:lnTo>
                    <a:pt x="672" y="74"/>
                  </a:lnTo>
                  <a:lnTo>
                    <a:pt x="678" y="79"/>
                  </a:lnTo>
                  <a:lnTo>
                    <a:pt x="683" y="83"/>
                  </a:lnTo>
                  <a:lnTo>
                    <a:pt x="687" y="88"/>
                  </a:lnTo>
                  <a:lnTo>
                    <a:pt x="690" y="96"/>
                  </a:lnTo>
                  <a:lnTo>
                    <a:pt x="692" y="105"/>
                  </a:lnTo>
                  <a:lnTo>
                    <a:pt x="696" y="112"/>
                  </a:lnTo>
                  <a:lnTo>
                    <a:pt x="700" y="120"/>
                  </a:lnTo>
                  <a:lnTo>
                    <a:pt x="703" y="127"/>
                  </a:lnTo>
                  <a:lnTo>
                    <a:pt x="705" y="136"/>
                  </a:lnTo>
                  <a:lnTo>
                    <a:pt x="707" y="143"/>
                  </a:lnTo>
                  <a:lnTo>
                    <a:pt x="709" y="153"/>
                  </a:lnTo>
                  <a:lnTo>
                    <a:pt x="709" y="160"/>
                  </a:lnTo>
                  <a:lnTo>
                    <a:pt x="711" y="184"/>
                  </a:lnTo>
                  <a:lnTo>
                    <a:pt x="712" y="208"/>
                  </a:lnTo>
                  <a:lnTo>
                    <a:pt x="712" y="232"/>
                  </a:lnTo>
                  <a:lnTo>
                    <a:pt x="714" y="255"/>
                  </a:lnTo>
                  <a:lnTo>
                    <a:pt x="716" y="281"/>
                  </a:lnTo>
                  <a:lnTo>
                    <a:pt x="716" y="305"/>
                  </a:lnTo>
                  <a:lnTo>
                    <a:pt x="714" y="331"/>
                  </a:lnTo>
                  <a:lnTo>
                    <a:pt x="711" y="355"/>
                  </a:lnTo>
                  <a:lnTo>
                    <a:pt x="707" y="377"/>
                  </a:lnTo>
                  <a:lnTo>
                    <a:pt x="701" y="400"/>
                  </a:lnTo>
                  <a:lnTo>
                    <a:pt x="694" y="424"/>
                  </a:lnTo>
                  <a:lnTo>
                    <a:pt x="689" y="446"/>
                  </a:lnTo>
                  <a:lnTo>
                    <a:pt x="689" y="452"/>
                  </a:lnTo>
                  <a:lnTo>
                    <a:pt x="690" y="454"/>
                  </a:lnTo>
                  <a:lnTo>
                    <a:pt x="692" y="454"/>
                  </a:lnTo>
                  <a:lnTo>
                    <a:pt x="694" y="456"/>
                  </a:lnTo>
                  <a:lnTo>
                    <a:pt x="698" y="456"/>
                  </a:lnTo>
                  <a:lnTo>
                    <a:pt x="705" y="445"/>
                  </a:lnTo>
                  <a:lnTo>
                    <a:pt x="709" y="433"/>
                  </a:lnTo>
                  <a:lnTo>
                    <a:pt x="714" y="421"/>
                  </a:lnTo>
                  <a:lnTo>
                    <a:pt x="716" y="408"/>
                  </a:lnTo>
                  <a:lnTo>
                    <a:pt x="720" y="397"/>
                  </a:lnTo>
                  <a:lnTo>
                    <a:pt x="724" y="384"/>
                  </a:lnTo>
                  <a:lnTo>
                    <a:pt x="727" y="371"/>
                  </a:lnTo>
                  <a:lnTo>
                    <a:pt x="731" y="360"/>
                  </a:lnTo>
                  <a:lnTo>
                    <a:pt x="736" y="349"/>
                  </a:lnTo>
                  <a:lnTo>
                    <a:pt x="740" y="336"/>
                  </a:lnTo>
                  <a:lnTo>
                    <a:pt x="742" y="325"/>
                  </a:lnTo>
                  <a:lnTo>
                    <a:pt x="746" y="312"/>
                  </a:lnTo>
                  <a:lnTo>
                    <a:pt x="747" y="301"/>
                  </a:lnTo>
                  <a:lnTo>
                    <a:pt x="751" y="288"/>
                  </a:lnTo>
                  <a:lnTo>
                    <a:pt x="755" y="276"/>
                  </a:lnTo>
                  <a:lnTo>
                    <a:pt x="757" y="265"/>
                  </a:lnTo>
                  <a:lnTo>
                    <a:pt x="755" y="246"/>
                  </a:lnTo>
                  <a:lnTo>
                    <a:pt x="753" y="228"/>
                  </a:lnTo>
                  <a:lnTo>
                    <a:pt x="751" y="210"/>
                  </a:lnTo>
                  <a:lnTo>
                    <a:pt x="749" y="191"/>
                  </a:lnTo>
                  <a:lnTo>
                    <a:pt x="749" y="173"/>
                  </a:lnTo>
                  <a:lnTo>
                    <a:pt x="747" y="154"/>
                  </a:lnTo>
                  <a:lnTo>
                    <a:pt x="747" y="118"/>
                  </a:lnTo>
                  <a:lnTo>
                    <a:pt x="751" y="120"/>
                  </a:lnTo>
                  <a:lnTo>
                    <a:pt x="753" y="121"/>
                  </a:lnTo>
                  <a:lnTo>
                    <a:pt x="757" y="121"/>
                  </a:lnTo>
                  <a:lnTo>
                    <a:pt x="758" y="123"/>
                  </a:lnTo>
                  <a:lnTo>
                    <a:pt x="762" y="125"/>
                  </a:lnTo>
                  <a:lnTo>
                    <a:pt x="766" y="127"/>
                  </a:lnTo>
                  <a:lnTo>
                    <a:pt x="768" y="127"/>
                  </a:lnTo>
                  <a:lnTo>
                    <a:pt x="771" y="129"/>
                  </a:lnTo>
                  <a:lnTo>
                    <a:pt x="773" y="131"/>
                  </a:lnTo>
                  <a:lnTo>
                    <a:pt x="777" y="131"/>
                  </a:lnTo>
                  <a:lnTo>
                    <a:pt x="779" y="132"/>
                  </a:lnTo>
                  <a:lnTo>
                    <a:pt x="782" y="134"/>
                  </a:lnTo>
                  <a:lnTo>
                    <a:pt x="786" y="134"/>
                  </a:lnTo>
                  <a:lnTo>
                    <a:pt x="788" y="136"/>
                  </a:lnTo>
                  <a:lnTo>
                    <a:pt x="791" y="138"/>
                  </a:lnTo>
                  <a:lnTo>
                    <a:pt x="795" y="138"/>
                  </a:lnTo>
                  <a:lnTo>
                    <a:pt x="799" y="142"/>
                  </a:lnTo>
                  <a:lnTo>
                    <a:pt x="802" y="143"/>
                  </a:lnTo>
                  <a:lnTo>
                    <a:pt x="806" y="143"/>
                  </a:lnTo>
                  <a:lnTo>
                    <a:pt x="808" y="145"/>
                  </a:lnTo>
                  <a:lnTo>
                    <a:pt x="812" y="147"/>
                  </a:lnTo>
                  <a:lnTo>
                    <a:pt x="814" y="149"/>
                  </a:lnTo>
                  <a:lnTo>
                    <a:pt x="815" y="153"/>
                  </a:lnTo>
                  <a:lnTo>
                    <a:pt x="821" y="160"/>
                  </a:lnTo>
                  <a:lnTo>
                    <a:pt x="825" y="167"/>
                  </a:lnTo>
                  <a:lnTo>
                    <a:pt x="828" y="176"/>
                  </a:lnTo>
                  <a:lnTo>
                    <a:pt x="832" y="186"/>
                  </a:lnTo>
                  <a:lnTo>
                    <a:pt x="836" y="193"/>
                  </a:lnTo>
                  <a:lnTo>
                    <a:pt x="839" y="202"/>
                  </a:lnTo>
                  <a:lnTo>
                    <a:pt x="843" y="210"/>
                  </a:lnTo>
                  <a:lnTo>
                    <a:pt x="847" y="219"/>
                  </a:lnTo>
                  <a:lnTo>
                    <a:pt x="852" y="233"/>
                  </a:lnTo>
                  <a:lnTo>
                    <a:pt x="854" y="248"/>
                  </a:lnTo>
                  <a:lnTo>
                    <a:pt x="856" y="263"/>
                  </a:lnTo>
                  <a:lnTo>
                    <a:pt x="856" y="279"/>
                  </a:lnTo>
                  <a:lnTo>
                    <a:pt x="854" y="305"/>
                  </a:lnTo>
                  <a:lnTo>
                    <a:pt x="852" y="331"/>
                  </a:lnTo>
                  <a:lnTo>
                    <a:pt x="852" y="382"/>
                  </a:lnTo>
                  <a:lnTo>
                    <a:pt x="848" y="395"/>
                  </a:lnTo>
                  <a:lnTo>
                    <a:pt x="843" y="406"/>
                  </a:lnTo>
                  <a:lnTo>
                    <a:pt x="839" y="419"/>
                  </a:lnTo>
                  <a:lnTo>
                    <a:pt x="836" y="430"/>
                  </a:lnTo>
                  <a:lnTo>
                    <a:pt x="830" y="443"/>
                  </a:lnTo>
                  <a:lnTo>
                    <a:pt x="825" y="452"/>
                  </a:lnTo>
                  <a:lnTo>
                    <a:pt x="819" y="465"/>
                  </a:lnTo>
                  <a:lnTo>
                    <a:pt x="814" y="474"/>
                  </a:lnTo>
                  <a:lnTo>
                    <a:pt x="814" y="478"/>
                  </a:lnTo>
                  <a:lnTo>
                    <a:pt x="817" y="481"/>
                  </a:lnTo>
                  <a:lnTo>
                    <a:pt x="821" y="481"/>
                  </a:lnTo>
                  <a:lnTo>
                    <a:pt x="825" y="478"/>
                  </a:lnTo>
                  <a:lnTo>
                    <a:pt x="826" y="474"/>
                  </a:lnTo>
                  <a:lnTo>
                    <a:pt x="828" y="472"/>
                  </a:lnTo>
                  <a:lnTo>
                    <a:pt x="828" y="468"/>
                  </a:lnTo>
                  <a:lnTo>
                    <a:pt x="830" y="467"/>
                  </a:lnTo>
                  <a:lnTo>
                    <a:pt x="830" y="463"/>
                  </a:lnTo>
                  <a:lnTo>
                    <a:pt x="839" y="452"/>
                  </a:lnTo>
                  <a:lnTo>
                    <a:pt x="845" y="443"/>
                  </a:lnTo>
                  <a:lnTo>
                    <a:pt x="850" y="430"/>
                  </a:lnTo>
                  <a:lnTo>
                    <a:pt x="856" y="419"/>
                  </a:lnTo>
                  <a:lnTo>
                    <a:pt x="861" y="406"/>
                  </a:lnTo>
                  <a:lnTo>
                    <a:pt x="865" y="395"/>
                  </a:lnTo>
                  <a:lnTo>
                    <a:pt x="869" y="382"/>
                  </a:lnTo>
                  <a:lnTo>
                    <a:pt x="872" y="369"/>
                  </a:lnTo>
                  <a:lnTo>
                    <a:pt x="876" y="353"/>
                  </a:lnTo>
                  <a:lnTo>
                    <a:pt x="878" y="334"/>
                  </a:lnTo>
                  <a:lnTo>
                    <a:pt x="878" y="318"/>
                  </a:lnTo>
                  <a:lnTo>
                    <a:pt x="880" y="299"/>
                  </a:lnTo>
                  <a:lnTo>
                    <a:pt x="878" y="283"/>
                  </a:lnTo>
                  <a:lnTo>
                    <a:pt x="876" y="266"/>
                  </a:lnTo>
                  <a:lnTo>
                    <a:pt x="874" y="250"/>
                  </a:lnTo>
                  <a:lnTo>
                    <a:pt x="869" y="232"/>
                  </a:lnTo>
                  <a:lnTo>
                    <a:pt x="869" y="221"/>
                  </a:lnTo>
                  <a:lnTo>
                    <a:pt x="867" y="210"/>
                  </a:lnTo>
                  <a:lnTo>
                    <a:pt x="861" y="200"/>
                  </a:lnTo>
                  <a:lnTo>
                    <a:pt x="858" y="189"/>
                  </a:lnTo>
                  <a:lnTo>
                    <a:pt x="852" y="180"/>
                  </a:lnTo>
                  <a:lnTo>
                    <a:pt x="845" y="171"/>
                  </a:lnTo>
                  <a:lnTo>
                    <a:pt x="839" y="162"/>
                  </a:lnTo>
                  <a:lnTo>
                    <a:pt x="830" y="154"/>
                  </a:lnTo>
                  <a:lnTo>
                    <a:pt x="836" y="156"/>
                  </a:lnTo>
                  <a:lnTo>
                    <a:pt x="841" y="158"/>
                  </a:lnTo>
                  <a:lnTo>
                    <a:pt x="845" y="160"/>
                  </a:lnTo>
                  <a:lnTo>
                    <a:pt x="848" y="164"/>
                  </a:lnTo>
                  <a:lnTo>
                    <a:pt x="854" y="167"/>
                  </a:lnTo>
                  <a:lnTo>
                    <a:pt x="858" y="169"/>
                  </a:lnTo>
                  <a:lnTo>
                    <a:pt x="861" y="173"/>
                  </a:lnTo>
                  <a:lnTo>
                    <a:pt x="865" y="178"/>
                  </a:lnTo>
                  <a:lnTo>
                    <a:pt x="867" y="182"/>
                  </a:lnTo>
                  <a:lnTo>
                    <a:pt x="870" y="186"/>
                  </a:lnTo>
                  <a:lnTo>
                    <a:pt x="874" y="191"/>
                  </a:lnTo>
                  <a:lnTo>
                    <a:pt x="876" y="195"/>
                  </a:lnTo>
                  <a:lnTo>
                    <a:pt x="880" y="200"/>
                  </a:lnTo>
                  <a:lnTo>
                    <a:pt x="883" y="204"/>
                  </a:lnTo>
                  <a:lnTo>
                    <a:pt x="885" y="208"/>
                  </a:lnTo>
                  <a:lnTo>
                    <a:pt x="889" y="211"/>
                  </a:lnTo>
                  <a:lnTo>
                    <a:pt x="892" y="217"/>
                  </a:lnTo>
                  <a:lnTo>
                    <a:pt x="896" y="222"/>
                  </a:lnTo>
                  <a:lnTo>
                    <a:pt x="902" y="230"/>
                  </a:lnTo>
                  <a:lnTo>
                    <a:pt x="905" y="235"/>
                  </a:lnTo>
                  <a:lnTo>
                    <a:pt x="909" y="241"/>
                  </a:lnTo>
                  <a:lnTo>
                    <a:pt x="911" y="248"/>
                  </a:lnTo>
                  <a:lnTo>
                    <a:pt x="911" y="254"/>
                  </a:lnTo>
                  <a:lnTo>
                    <a:pt x="909" y="261"/>
                  </a:lnTo>
                  <a:lnTo>
                    <a:pt x="905" y="276"/>
                  </a:lnTo>
                  <a:lnTo>
                    <a:pt x="904" y="290"/>
                  </a:lnTo>
                  <a:lnTo>
                    <a:pt x="900" y="303"/>
                  </a:lnTo>
                  <a:lnTo>
                    <a:pt x="898" y="318"/>
                  </a:lnTo>
                  <a:lnTo>
                    <a:pt x="894" y="333"/>
                  </a:lnTo>
                  <a:lnTo>
                    <a:pt x="892" y="345"/>
                  </a:lnTo>
                  <a:lnTo>
                    <a:pt x="891" y="360"/>
                  </a:lnTo>
                  <a:lnTo>
                    <a:pt x="889" y="375"/>
                  </a:lnTo>
                  <a:lnTo>
                    <a:pt x="887" y="402"/>
                  </a:lnTo>
                  <a:lnTo>
                    <a:pt x="883" y="428"/>
                  </a:lnTo>
                  <a:lnTo>
                    <a:pt x="880" y="456"/>
                  </a:lnTo>
                  <a:lnTo>
                    <a:pt x="876" y="483"/>
                  </a:lnTo>
                  <a:lnTo>
                    <a:pt x="872" y="509"/>
                  </a:lnTo>
                  <a:lnTo>
                    <a:pt x="869" y="536"/>
                  </a:lnTo>
                  <a:lnTo>
                    <a:pt x="865" y="562"/>
                  </a:lnTo>
                  <a:lnTo>
                    <a:pt x="859" y="590"/>
                  </a:lnTo>
                  <a:lnTo>
                    <a:pt x="848" y="645"/>
                  </a:lnTo>
                  <a:lnTo>
                    <a:pt x="847" y="645"/>
                  </a:lnTo>
                  <a:lnTo>
                    <a:pt x="845" y="646"/>
                  </a:lnTo>
                  <a:lnTo>
                    <a:pt x="843" y="646"/>
                  </a:lnTo>
                  <a:lnTo>
                    <a:pt x="841" y="648"/>
                  </a:lnTo>
                  <a:lnTo>
                    <a:pt x="839" y="648"/>
                  </a:lnTo>
                  <a:lnTo>
                    <a:pt x="839" y="650"/>
                  </a:lnTo>
                  <a:lnTo>
                    <a:pt x="837" y="650"/>
                  </a:lnTo>
                  <a:lnTo>
                    <a:pt x="836" y="652"/>
                  </a:lnTo>
                  <a:lnTo>
                    <a:pt x="828" y="656"/>
                  </a:lnTo>
                  <a:lnTo>
                    <a:pt x="821" y="659"/>
                  </a:lnTo>
                  <a:lnTo>
                    <a:pt x="812" y="661"/>
                  </a:lnTo>
                  <a:lnTo>
                    <a:pt x="804" y="665"/>
                  </a:lnTo>
                  <a:lnTo>
                    <a:pt x="797" y="667"/>
                  </a:lnTo>
                  <a:lnTo>
                    <a:pt x="790" y="669"/>
                  </a:lnTo>
                  <a:lnTo>
                    <a:pt x="780" y="672"/>
                  </a:lnTo>
                  <a:lnTo>
                    <a:pt x="773" y="674"/>
                  </a:lnTo>
                  <a:lnTo>
                    <a:pt x="766" y="676"/>
                  </a:lnTo>
                  <a:lnTo>
                    <a:pt x="758" y="678"/>
                  </a:lnTo>
                  <a:lnTo>
                    <a:pt x="749" y="681"/>
                  </a:lnTo>
                  <a:lnTo>
                    <a:pt x="742" y="683"/>
                  </a:lnTo>
                  <a:lnTo>
                    <a:pt x="735" y="685"/>
                  </a:lnTo>
                  <a:lnTo>
                    <a:pt x="727" y="687"/>
                  </a:lnTo>
                  <a:lnTo>
                    <a:pt x="718" y="691"/>
                  </a:lnTo>
                  <a:lnTo>
                    <a:pt x="711" y="694"/>
                  </a:lnTo>
                  <a:lnTo>
                    <a:pt x="711" y="691"/>
                  </a:lnTo>
                  <a:lnTo>
                    <a:pt x="712" y="689"/>
                  </a:lnTo>
                  <a:lnTo>
                    <a:pt x="714" y="689"/>
                  </a:lnTo>
                  <a:lnTo>
                    <a:pt x="720" y="683"/>
                  </a:lnTo>
                  <a:lnTo>
                    <a:pt x="722" y="683"/>
                  </a:lnTo>
                  <a:lnTo>
                    <a:pt x="725" y="680"/>
                  </a:lnTo>
                  <a:lnTo>
                    <a:pt x="727" y="676"/>
                  </a:lnTo>
                  <a:lnTo>
                    <a:pt x="731" y="672"/>
                  </a:lnTo>
                  <a:lnTo>
                    <a:pt x="733" y="669"/>
                  </a:lnTo>
                  <a:lnTo>
                    <a:pt x="736" y="665"/>
                  </a:lnTo>
                  <a:lnTo>
                    <a:pt x="738" y="661"/>
                  </a:lnTo>
                  <a:lnTo>
                    <a:pt x="740" y="656"/>
                  </a:lnTo>
                  <a:lnTo>
                    <a:pt x="740" y="652"/>
                  </a:lnTo>
                  <a:lnTo>
                    <a:pt x="746" y="646"/>
                  </a:lnTo>
                  <a:lnTo>
                    <a:pt x="749" y="639"/>
                  </a:lnTo>
                  <a:lnTo>
                    <a:pt x="753" y="634"/>
                  </a:lnTo>
                  <a:lnTo>
                    <a:pt x="757" y="626"/>
                  </a:lnTo>
                  <a:lnTo>
                    <a:pt x="758" y="619"/>
                  </a:lnTo>
                  <a:lnTo>
                    <a:pt x="762" y="612"/>
                  </a:lnTo>
                  <a:lnTo>
                    <a:pt x="766" y="604"/>
                  </a:lnTo>
                  <a:lnTo>
                    <a:pt x="768" y="597"/>
                  </a:lnTo>
                  <a:lnTo>
                    <a:pt x="769" y="595"/>
                  </a:lnTo>
                  <a:lnTo>
                    <a:pt x="771" y="591"/>
                  </a:lnTo>
                  <a:lnTo>
                    <a:pt x="773" y="588"/>
                  </a:lnTo>
                  <a:lnTo>
                    <a:pt x="775" y="584"/>
                  </a:lnTo>
                  <a:lnTo>
                    <a:pt x="775" y="582"/>
                  </a:lnTo>
                  <a:lnTo>
                    <a:pt x="777" y="579"/>
                  </a:lnTo>
                  <a:lnTo>
                    <a:pt x="779" y="575"/>
                  </a:lnTo>
                  <a:lnTo>
                    <a:pt x="780" y="571"/>
                  </a:lnTo>
                  <a:lnTo>
                    <a:pt x="784" y="558"/>
                  </a:lnTo>
                  <a:lnTo>
                    <a:pt x="788" y="544"/>
                  </a:lnTo>
                  <a:lnTo>
                    <a:pt x="788" y="512"/>
                  </a:lnTo>
                  <a:lnTo>
                    <a:pt x="786" y="496"/>
                  </a:lnTo>
                  <a:lnTo>
                    <a:pt x="784" y="481"/>
                  </a:lnTo>
                  <a:lnTo>
                    <a:pt x="784" y="465"/>
                  </a:lnTo>
                  <a:lnTo>
                    <a:pt x="786" y="450"/>
                  </a:lnTo>
                  <a:lnTo>
                    <a:pt x="786" y="408"/>
                  </a:lnTo>
                  <a:lnTo>
                    <a:pt x="788" y="395"/>
                  </a:lnTo>
                  <a:lnTo>
                    <a:pt x="788" y="382"/>
                  </a:lnTo>
                  <a:lnTo>
                    <a:pt x="790" y="367"/>
                  </a:lnTo>
                  <a:lnTo>
                    <a:pt x="793" y="355"/>
                  </a:lnTo>
                  <a:lnTo>
                    <a:pt x="797" y="340"/>
                  </a:lnTo>
                  <a:lnTo>
                    <a:pt x="799" y="334"/>
                  </a:lnTo>
                  <a:lnTo>
                    <a:pt x="801" y="329"/>
                  </a:lnTo>
                  <a:lnTo>
                    <a:pt x="802" y="323"/>
                  </a:lnTo>
                  <a:lnTo>
                    <a:pt x="804" y="318"/>
                  </a:lnTo>
                  <a:lnTo>
                    <a:pt x="804" y="314"/>
                  </a:lnTo>
                  <a:lnTo>
                    <a:pt x="806" y="309"/>
                  </a:lnTo>
                  <a:lnTo>
                    <a:pt x="806" y="303"/>
                  </a:lnTo>
                  <a:lnTo>
                    <a:pt x="804" y="301"/>
                  </a:lnTo>
                  <a:lnTo>
                    <a:pt x="797" y="301"/>
                  </a:lnTo>
                  <a:lnTo>
                    <a:pt x="788" y="323"/>
                  </a:lnTo>
                  <a:lnTo>
                    <a:pt x="780" y="345"/>
                  </a:lnTo>
                  <a:lnTo>
                    <a:pt x="773" y="369"/>
                  </a:lnTo>
                  <a:lnTo>
                    <a:pt x="768" y="393"/>
                  </a:lnTo>
                  <a:lnTo>
                    <a:pt x="764" y="417"/>
                  </a:lnTo>
                  <a:lnTo>
                    <a:pt x="762" y="443"/>
                  </a:lnTo>
                  <a:lnTo>
                    <a:pt x="760" y="467"/>
                  </a:lnTo>
                  <a:lnTo>
                    <a:pt x="758" y="494"/>
                  </a:lnTo>
                  <a:lnTo>
                    <a:pt x="760" y="507"/>
                  </a:lnTo>
                  <a:lnTo>
                    <a:pt x="762" y="523"/>
                  </a:lnTo>
                  <a:lnTo>
                    <a:pt x="762" y="553"/>
                  </a:lnTo>
                  <a:lnTo>
                    <a:pt x="760" y="568"/>
                  </a:lnTo>
                  <a:lnTo>
                    <a:pt x="757" y="582"/>
                  </a:lnTo>
                  <a:lnTo>
                    <a:pt x="753" y="595"/>
                  </a:lnTo>
                  <a:lnTo>
                    <a:pt x="747" y="608"/>
                  </a:lnTo>
                  <a:lnTo>
                    <a:pt x="746" y="615"/>
                  </a:lnTo>
                  <a:lnTo>
                    <a:pt x="744" y="621"/>
                  </a:lnTo>
                  <a:lnTo>
                    <a:pt x="742" y="628"/>
                  </a:lnTo>
                  <a:lnTo>
                    <a:pt x="740" y="634"/>
                  </a:lnTo>
                  <a:lnTo>
                    <a:pt x="736" y="641"/>
                  </a:lnTo>
                  <a:lnTo>
                    <a:pt x="735" y="646"/>
                  </a:lnTo>
                  <a:lnTo>
                    <a:pt x="731" y="652"/>
                  </a:lnTo>
                  <a:lnTo>
                    <a:pt x="727" y="657"/>
                  </a:lnTo>
                  <a:lnTo>
                    <a:pt x="724" y="665"/>
                  </a:lnTo>
                  <a:lnTo>
                    <a:pt x="720" y="670"/>
                  </a:lnTo>
                  <a:lnTo>
                    <a:pt x="716" y="676"/>
                  </a:lnTo>
                  <a:lnTo>
                    <a:pt x="711" y="681"/>
                  </a:lnTo>
                  <a:lnTo>
                    <a:pt x="707" y="687"/>
                  </a:lnTo>
                  <a:lnTo>
                    <a:pt x="701" y="692"/>
                  </a:lnTo>
                  <a:lnTo>
                    <a:pt x="696" y="696"/>
                  </a:lnTo>
                  <a:lnTo>
                    <a:pt x="690" y="702"/>
                  </a:lnTo>
                  <a:lnTo>
                    <a:pt x="685" y="703"/>
                  </a:lnTo>
                  <a:lnTo>
                    <a:pt x="681" y="705"/>
                  </a:lnTo>
                  <a:lnTo>
                    <a:pt x="676" y="707"/>
                  </a:lnTo>
                  <a:lnTo>
                    <a:pt x="672" y="709"/>
                  </a:lnTo>
                  <a:lnTo>
                    <a:pt x="667" y="709"/>
                  </a:lnTo>
                  <a:lnTo>
                    <a:pt x="661" y="711"/>
                  </a:lnTo>
                  <a:lnTo>
                    <a:pt x="657" y="713"/>
                  </a:lnTo>
                  <a:lnTo>
                    <a:pt x="652" y="713"/>
                  </a:lnTo>
                  <a:lnTo>
                    <a:pt x="646" y="714"/>
                  </a:lnTo>
                  <a:lnTo>
                    <a:pt x="643" y="714"/>
                  </a:lnTo>
                  <a:lnTo>
                    <a:pt x="637" y="716"/>
                  </a:lnTo>
                  <a:lnTo>
                    <a:pt x="633" y="716"/>
                  </a:lnTo>
                  <a:lnTo>
                    <a:pt x="628" y="718"/>
                  </a:lnTo>
                  <a:lnTo>
                    <a:pt x="622" y="720"/>
                  </a:lnTo>
                  <a:lnTo>
                    <a:pt x="619" y="722"/>
                  </a:lnTo>
                  <a:lnTo>
                    <a:pt x="613" y="724"/>
                  </a:lnTo>
                  <a:lnTo>
                    <a:pt x="604" y="724"/>
                  </a:lnTo>
                  <a:lnTo>
                    <a:pt x="599" y="725"/>
                  </a:lnTo>
                  <a:lnTo>
                    <a:pt x="589" y="725"/>
                  </a:lnTo>
                  <a:lnTo>
                    <a:pt x="584" y="727"/>
                  </a:lnTo>
                  <a:lnTo>
                    <a:pt x="580" y="727"/>
                  </a:lnTo>
                  <a:lnTo>
                    <a:pt x="575" y="729"/>
                  </a:lnTo>
                  <a:lnTo>
                    <a:pt x="571" y="729"/>
                  </a:lnTo>
                  <a:lnTo>
                    <a:pt x="566" y="731"/>
                  </a:lnTo>
                  <a:lnTo>
                    <a:pt x="562" y="731"/>
                  </a:lnTo>
                  <a:lnTo>
                    <a:pt x="556" y="733"/>
                  </a:lnTo>
                  <a:lnTo>
                    <a:pt x="553" y="735"/>
                  </a:lnTo>
                  <a:lnTo>
                    <a:pt x="547" y="735"/>
                  </a:lnTo>
                  <a:lnTo>
                    <a:pt x="542" y="736"/>
                  </a:lnTo>
                  <a:lnTo>
                    <a:pt x="538" y="736"/>
                  </a:lnTo>
                  <a:lnTo>
                    <a:pt x="551" y="724"/>
                  </a:lnTo>
                  <a:lnTo>
                    <a:pt x="560" y="709"/>
                  </a:lnTo>
                  <a:lnTo>
                    <a:pt x="567" y="692"/>
                  </a:lnTo>
                  <a:lnTo>
                    <a:pt x="573" y="674"/>
                  </a:lnTo>
                  <a:lnTo>
                    <a:pt x="575" y="656"/>
                  </a:lnTo>
                  <a:lnTo>
                    <a:pt x="578" y="637"/>
                  </a:lnTo>
                  <a:lnTo>
                    <a:pt x="580" y="619"/>
                  </a:lnTo>
                  <a:lnTo>
                    <a:pt x="584" y="602"/>
                  </a:lnTo>
                  <a:lnTo>
                    <a:pt x="584" y="597"/>
                  </a:lnTo>
                  <a:lnTo>
                    <a:pt x="586" y="595"/>
                  </a:lnTo>
                  <a:lnTo>
                    <a:pt x="586" y="586"/>
                  </a:lnTo>
                  <a:lnTo>
                    <a:pt x="582" y="584"/>
                  </a:lnTo>
                  <a:lnTo>
                    <a:pt x="578" y="584"/>
                  </a:lnTo>
                  <a:lnTo>
                    <a:pt x="575" y="588"/>
                  </a:lnTo>
                  <a:lnTo>
                    <a:pt x="575" y="593"/>
                  </a:lnTo>
                  <a:lnTo>
                    <a:pt x="573" y="597"/>
                  </a:lnTo>
                  <a:lnTo>
                    <a:pt x="573" y="601"/>
                  </a:lnTo>
                  <a:lnTo>
                    <a:pt x="571" y="604"/>
                  </a:lnTo>
                  <a:lnTo>
                    <a:pt x="567" y="612"/>
                  </a:lnTo>
                  <a:lnTo>
                    <a:pt x="566" y="619"/>
                  </a:lnTo>
                  <a:lnTo>
                    <a:pt x="564" y="626"/>
                  </a:lnTo>
                  <a:lnTo>
                    <a:pt x="560" y="635"/>
                  </a:lnTo>
                  <a:lnTo>
                    <a:pt x="558" y="643"/>
                  </a:lnTo>
                  <a:lnTo>
                    <a:pt x="556" y="650"/>
                  </a:lnTo>
                  <a:lnTo>
                    <a:pt x="555" y="657"/>
                  </a:lnTo>
                  <a:lnTo>
                    <a:pt x="551" y="665"/>
                  </a:lnTo>
                  <a:lnTo>
                    <a:pt x="547" y="672"/>
                  </a:lnTo>
                  <a:lnTo>
                    <a:pt x="545" y="678"/>
                  </a:lnTo>
                  <a:lnTo>
                    <a:pt x="543" y="683"/>
                  </a:lnTo>
                  <a:lnTo>
                    <a:pt x="540" y="689"/>
                  </a:lnTo>
                  <a:lnTo>
                    <a:pt x="536" y="694"/>
                  </a:lnTo>
                  <a:lnTo>
                    <a:pt x="534" y="700"/>
                  </a:lnTo>
                  <a:lnTo>
                    <a:pt x="525" y="709"/>
                  </a:lnTo>
                  <a:lnTo>
                    <a:pt x="521" y="714"/>
                  </a:lnTo>
                  <a:lnTo>
                    <a:pt x="518" y="720"/>
                  </a:lnTo>
                  <a:lnTo>
                    <a:pt x="505" y="733"/>
                  </a:lnTo>
                  <a:lnTo>
                    <a:pt x="499" y="736"/>
                  </a:lnTo>
                  <a:lnTo>
                    <a:pt x="494" y="742"/>
                  </a:lnTo>
                  <a:lnTo>
                    <a:pt x="488" y="746"/>
                  </a:lnTo>
                  <a:lnTo>
                    <a:pt x="485" y="749"/>
                  </a:lnTo>
                  <a:lnTo>
                    <a:pt x="468" y="749"/>
                  </a:lnTo>
                  <a:lnTo>
                    <a:pt x="461" y="751"/>
                  </a:lnTo>
                  <a:lnTo>
                    <a:pt x="453" y="749"/>
                  </a:lnTo>
                  <a:lnTo>
                    <a:pt x="430" y="749"/>
                  </a:lnTo>
                  <a:lnTo>
                    <a:pt x="424" y="747"/>
                  </a:lnTo>
                  <a:lnTo>
                    <a:pt x="417" y="747"/>
                  </a:lnTo>
                  <a:lnTo>
                    <a:pt x="411" y="746"/>
                  </a:lnTo>
                  <a:lnTo>
                    <a:pt x="404" y="746"/>
                  </a:lnTo>
                  <a:lnTo>
                    <a:pt x="398" y="744"/>
                  </a:lnTo>
                  <a:lnTo>
                    <a:pt x="393" y="744"/>
                  </a:lnTo>
                  <a:lnTo>
                    <a:pt x="386" y="742"/>
                  </a:lnTo>
                  <a:lnTo>
                    <a:pt x="380" y="740"/>
                  </a:lnTo>
                  <a:lnTo>
                    <a:pt x="373" y="738"/>
                  </a:lnTo>
                  <a:lnTo>
                    <a:pt x="376" y="735"/>
                  </a:lnTo>
                  <a:lnTo>
                    <a:pt x="378" y="731"/>
                  </a:lnTo>
                  <a:lnTo>
                    <a:pt x="387" y="722"/>
                  </a:lnTo>
                  <a:lnTo>
                    <a:pt x="389" y="718"/>
                  </a:lnTo>
                  <a:lnTo>
                    <a:pt x="393" y="714"/>
                  </a:lnTo>
                  <a:lnTo>
                    <a:pt x="397" y="713"/>
                  </a:lnTo>
                  <a:lnTo>
                    <a:pt x="400" y="709"/>
                  </a:lnTo>
                  <a:lnTo>
                    <a:pt x="402" y="705"/>
                  </a:lnTo>
                  <a:lnTo>
                    <a:pt x="406" y="703"/>
                  </a:lnTo>
                  <a:lnTo>
                    <a:pt x="409" y="700"/>
                  </a:lnTo>
                  <a:lnTo>
                    <a:pt x="411" y="696"/>
                  </a:lnTo>
                  <a:lnTo>
                    <a:pt x="415" y="692"/>
                  </a:lnTo>
                  <a:lnTo>
                    <a:pt x="419" y="691"/>
                  </a:lnTo>
                  <a:lnTo>
                    <a:pt x="420" y="687"/>
                  </a:lnTo>
                  <a:lnTo>
                    <a:pt x="426" y="681"/>
                  </a:lnTo>
                  <a:lnTo>
                    <a:pt x="431" y="674"/>
                  </a:lnTo>
                  <a:lnTo>
                    <a:pt x="435" y="669"/>
                  </a:lnTo>
                  <a:lnTo>
                    <a:pt x="439" y="661"/>
                  </a:lnTo>
                  <a:lnTo>
                    <a:pt x="444" y="656"/>
                  </a:lnTo>
                  <a:lnTo>
                    <a:pt x="446" y="648"/>
                  </a:lnTo>
                  <a:lnTo>
                    <a:pt x="450" y="643"/>
                  </a:lnTo>
                  <a:lnTo>
                    <a:pt x="453" y="635"/>
                  </a:lnTo>
                  <a:lnTo>
                    <a:pt x="457" y="628"/>
                  </a:lnTo>
                  <a:lnTo>
                    <a:pt x="459" y="621"/>
                  </a:lnTo>
                  <a:lnTo>
                    <a:pt x="463" y="613"/>
                  </a:lnTo>
                  <a:lnTo>
                    <a:pt x="465" y="608"/>
                  </a:lnTo>
                  <a:lnTo>
                    <a:pt x="466" y="601"/>
                  </a:lnTo>
                  <a:lnTo>
                    <a:pt x="468" y="593"/>
                  </a:lnTo>
                  <a:lnTo>
                    <a:pt x="470" y="586"/>
                  </a:lnTo>
                  <a:lnTo>
                    <a:pt x="474" y="579"/>
                  </a:lnTo>
                  <a:lnTo>
                    <a:pt x="474" y="577"/>
                  </a:lnTo>
                  <a:lnTo>
                    <a:pt x="476" y="575"/>
                  </a:lnTo>
                  <a:lnTo>
                    <a:pt x="476" y="573"/>
                  </a:lnTo>
                  <a:lnTo>
                    <a:pt x="470" y="568"/>
                  </a:lnTo>
                  <a:lnTo>
                    <a:pt x="470" y="566"/>
                  </a:lnTo>
                  <a:lnTo>
                    <a:pt x="466" y="562"/>
                  </a:lnTo>
                  <a:lnTo>
                    <a:pt x="465" y="562"/>
                  </a:lnTo>
                  <a:lnTo>
                    <a:pt x="463" y="564"/>
                  </a:lnTo>
                  <a:lnTo>
                    <a:pt x="461" y="571"/>
                  </a:lnTo>
                  <a:lnTo>
                    <a:pt x="459" y="577"/>
                  </a:lnTo>
                  <a:lnTo>
                    <a:pt x="457" y="584"/>
                  </a:lnTo>
                  <a:lnTo>
                    <a:pt x="457" y="591"/>
                  </a:lnTo>
                  <a:lnTo>
                    <a:pt x="455" y="597"/>
                  </a:lnTo>
                  <a:lnTo>
                    <a:pt x="453" y="604"/>
                  </a:lnTo>
                  <a:lnTo>
                    <a:pt x="452" y="612"/>
                  </a:lnTo>
                  <a:lnTo>
                    <a:pt x="448" y="617"/>
                  </a:lnTo>
                  <a:lnTo>
                    <a:pt x="446" y="621"/>
                  </a:lnTo>
                  <a:lnTo>
                    <a:pt x="444" y="624"/>
                  </a:lnTo>
                  <a:lnTo>
                    <a:pt x="442" y="628"/>
                  </a:lnTo>
                  <a:lnTo>
                    <a:pt x="441" y="634"/>
                  </a:lnTo>
                  <a:lnTo>
                    <a:pt x="437" y="635"/>
                  </a:lnTo>
                  <a:lnTo>
                    <a:pt x="433" y="641"/>
                  </a:lnTo>
                  <a:lnTo>
                    <a:pt x="431" y="645"/>
                  </a:lnTo>
                  <a:lnTo>
                    <a:pt x="428" y="648"/>
                  </a:lnTo>
                  <a:lnTo>
                    <a:pt x="424" y="650"/>
                  </a:lnTo>
                  <a:lnTo>
                    <a:pt x="422" y="654"/>
                  </a:lnTo>
                  <a:lnTo>
                    <a:pt x="419" y="657"/>
                  </a:lnTo>
                  <a:lnTo>
                    <a:pt x="413" y="659"/>
                  </a:lnTo>
                  <a:lnTo>
                    <a:pt x="409" y="663"/>
                  </a:lnTo>
                  <a:lnTo>
                    <a:pt x="406" y="665"/>
                  </a:lnTo>
                  <a:lnTo>
                    <a:pt x="402" y="667"/>
                  </a:lnTo>
                  <a:lnTo>
                    <a:pt x="398" y="667"/>
                  </a:lnTo>
                  <a:lnTo>
                    <a:pt x="393" y="670"/>
                  </a:lnTo>
                  <a:lnTo>
                    <a:pt x="387" y="674"/>
                  </a:lnTo>
                  <a:lnTo>
                    <a:pt x="384" y="678"/>
                  </a:lnTo>
                  <a:lnTo>
                    <a:pt x="378" y="680"/>
                  </a:lnTo>
                  <a:lnTo>
                    <a:pt x="373" y="683"/>
                  </a:lnTo>
                  <a:lnTo>
                    <a:pt x="369" y="687"/>
                  </a:lnTo>
                  <a:lnTo>
                    <a:pt x="363" y="691"/>
                  </a:lnTo>
                  <a:lnTo>
                    <a:pt x="360" y="694"/>
                  </a:lnTo>
                  <a:lnTo>
                    <a:pt x="354" y="696"/>
                  </a:lnTo>
                  <a:lnTo>
                    <a:pt x="351" y="700"/>
                  </a:lnTo>
                  <a:lnTo>
                    <a:pt x="347" y="705"/>
                  </a:lnTo>
                  <a:lnTo>
                    <a:pt x="343" y="707"/>
                  </a:lnTo>
                  <a:lnTo>
                    <a:pt x="330" y="720"/>
                  </a:lnTo>
                  <a:lnTo>
                    <a:pt x="327" y="725"/>
                  </a:lnTo>
                  <a:lnTo>
                    <a:pt x="305" y="725"/>
                  </a:lnTo>
                  <a:lnTo>
                    <a:pt x="301" y="724"/>
                  </a:lnTo>
                  <a:lnTo>
                    <a:pt x="297" y="724"/>
                  </a:lnTo>
                  <a:lnTo>
                    <a:pt x="294" y="722"/>
                  </a:lnTo>
                  <a:lnTo>
                    <a:pt x="290" y="720"/>
                  </a:lnTo>
                  <a:lnTo>
                    <a:pt x="288" y="720"/>
                  </a:lnTo>
                  <a:lnTo>
                    <a:pt x="284" y="718"/>
                  </a:lnTo>
                  <a:lnTo>
                    <a:pt x="283" y="716"/>
                  </a:lnTo>
                  <a:lnTo>
                    <a:pt x="279" y="716"/>
                  </a:lnTo>
                  <a:lnTo>
                    <a:pt x="275" y="714"/>
                  </a:lnTo>
                  <a:lnTo>
                    <a:pt x="273" y="714"/>
                  </a:lnTo>
                  <a:lnTo>
                    <a:pt x="270" y="713"/>
                  </a:lnTo>
                  <a:lnTo>
                    <a:pt x="268" y="713"/>
                  </a:lnTo>
                  <a:lnTo>
                    <a:pt x="264" y="711"/>
                  </a:lnTo>
                  <a:lnTo>
                    <a:pt x="261" y="711"/>
                  </a:lnTo>
                  <a:lnTo>
                    <a:pt x="259" y="709"/>
                  </a:lnTo>
                  <a:lnTo>
                    <a:pt x="255" y="709"/>
                  </a:lnTo>
                  <a:lnTo>
                    <a:pt x="251" y="707"/>
                  </a:lnTo>
                  <a:lnTo>
                    <a:pt x="250" y="707"/>
                  </a:lnTo>
                  <a:lnTo>
                    <a:pt x="246" y="705"/>
                  </a:lnTo>
                  <a:lnTo>
                    <a:pt x="246" y="702"/>
                  </a:lnTo>
                  <a:lnTo>
                    <a:pt x="242" y="698"/>
                  </a:lnTo>
                  <a:lnTo>
                    <a:pt x="240" y="698"/>
                  </a:lnTo>
                  <a:lnTo>
                    <a:pt x="237" y="694"/>
                  </a:lnTo>
                  <a:lnTo>
                    <a:pt x="237" y="692"/>
                  </a:lnTo>
                  <a:lnTo>
                    <a:pt x="233" y="687"/>
                  </a:lnTo>
                  <a:lnTo>
                    <a:pt x="231" y="683"/>
                  </a:lnTo>
                  <a:lnTo>
                    <a:pt x="229" y="680"/>
                  </a:lnTo>
                  <a:lnTo>
                    <a:pt x="226" y="676"/>
                  </a:lnTo>
                  <a:lnTo>
                    <a:pt x="224" y="672"/>
                  </a:lnTo>
                  <a:lnTo>
                    <a:pt x="222" y="669"/>
                  </a:lnTo>
                  <a:lnTo>
                    <a:pt x="220" y="665"/>
                  </a:lnTo>
                  <a:lnTo>
                    <a:pt x="218" y="659"/>
                  </a:lnTo>
                  <a:lnTo>
                    <a:pt x="224" y="648"/>
                  </a:lnTo>
                  <a:lnTo>
                    <a:pt x="229" y="639"/>
                  </a:lnTo>
                  <a:lnTo>
                    <a:pt x="235" y="630"/>
                  </a:lnTo>
                  <a:lnTo>
                    <a:pt x="240" y="619"/>
                  </a:lnTo>
                  <a:lnTo>
                    <a:pt x="248" y="610"/>
                  </a:lnTo>
                  <a:lnTo>
                    <a:pt x="253" y="601"/>
                  </a:lnTo>
                  <a:lnTo>
                    <a:pt x="261" y="590"/>
                  </a:lnTo>
                  <a:lnTo>
                    <a:pt x="266" y="580"/>
                  </a:lnTo>
                  <a:lnTo>
                    <a:pt x="273" y="571"/>
                  </a:lnTo>
                  <a:lnTo>
                    <a:pt x="281" y="562"/>
                  </a:lnTo>
                  <a:lnTo>
                    <a:pt x="288" y="553"/>
                  </a:lnTo>
                  <a:lnTo>
                    <a:pt x="296" y="544"/>
                  </a:lnTo>
                  <a:lnTo>
                    <a:pt x="329" y="511"/>
                  </a:lnTo>
                  <a:lnTo>
                    <a:pt x="332" y="509"/>
                  </a:lnTo>
                  <a:lnTo>
                    <a:pt x="334" y="505"/>
                  </a:lnTo>
                  <a:lnTo>
                    <a:pt x="338" y="503"/>
                  </a:lnTo>
                  <a:lnTo>
                    <a:pt x="341" y="501"/>
                  </a:lnTo>
                  <a:lnTo>
                    <a:pt x="345" y="500"/>
                  </a:lnTo>
                  <a:lnTo>
                    <a:pt x="349" y="498"/>
                  </a:lnTo>
                  <a:lnTo>
                    <a:pt x="352" y="496"/>
                  </a:lnTo>
                  <a:lnTo>
                    <a:pt x="358" y="494"/>
                  </a:lnTo>
                  <a:lnTo>
                    <a:pt x="362" y="492"/>
                  </a:lnTo>
                  <a:lnTo>
                    <a:pt x="365" y="492"/>
                  </a:lnTo>
                  <a:lnTo>
                    <a:pt x="369" y="490"/>
                  </a:lnTo>
                  <a:lnTo>
                    <a:pt x="375" y="489"/>
                  </a:lnTo>
                  <a:lnTo>
                    <a:pt x="378" y="489"/>
                  </a:lnTo>
                  <a:lnTo>
                    <a:pt x="384" y="487"/>
                  </a:lnTo>
                  <a:lnTo>
                    <a:pt x="387" y="487"/>
                  </a:lnTo>
                  <a:lnTo>
                    <a:pt x="391" y="485"/>
                  </a:lnTo>
                  <a:lnTo>
                    <a:pt x="395" y="485"/>
                  </a:lnTo>
                  <a:lnTo>
                    <a:pt x="397" y="483"/>
                  </a:lnTo>
                  <a:lnTo>
                    <a:pt x="402" y="483"/>
                  </a:lnTo>
                  <a:lnTo>
                    <a:pt x="404" y="485"/>
                  </a:lnTo>
                  <a:lnTo>
                    <a:pt x="406" y="485"/>
                  </a:lnTo>
                  <a:lnTo>
                    <a:pt x="408" y="483"/>
                  </a:lnTo>
                  <a:lnTo>
                    <a:pt x="413" y="483"/>
                  </a:lnTo>
                  <a:lnTo>
                    <a:pt x="415" y="485"/>
                  </a:lnTo>
                  <a:lnTo>
                    <a:pt x="417" y="485"/>
                  </a:lnTo>
                  <a:lnTo>
                    <a:pt x="419" y="487"/>
                  </a:lnTo>
                  <a:lnTo>
                    <a:pt x="419" y="489"/>
                  </a:lnTo>
                  <a:lnTo>
                    <a:pt x="420" y="489"/>
                  </a:lnTo>
                  <a:lnTo>
                    <a:pt x="422" y="490"/>
                  </a:lnTo>
                  <a:lnTo>
                    <a:pt x="428" y="490"/>
                  </a:lnTo>
                  <a:lnTo>
                    <a:pt x="428" y="489"/>
                  </a:lnTo>
                  <a:lnTo>
                    <a:pt x="426" y="487"/>
                  </a:lnTo>
                  <a:lnTo>
                    <a:pt x="426" y="485"/>
                  </a:lnTo>
                  <a:lnTo>
                    <a:pt x="424" y="483"/>
                  </a:lnTo>
                  <a:lnTo>
                    <a:pt x="424" y="481"/>
                  </a:lnTo>
                  <a:lnTo>
                    <a:pt x="422" y="481"/>
                  </a:lnTo>
                  <a:lnTo>
                    <a:pt x="419" y="478"/>
                  </a:lnTo>
                  <a:lnTo>
                    <a:pt x="417" y="479"/>
                  </a:lnTo>
                  <a:lnTo>
                    <a:pt x="415" y="479"/>
                  </a:lnTo>
                  <a:lnTo>
                    <a:pt x="413" y="478"/>
                  </a:lnTo>
                  <a:lnTo>
                    <a:pt x="411" y="478"/>
                  </a:lnTo>
                  <a:lnTo>
                    <a:pt x="408" y="474"/>
                  </a:lnTo>
                  <a:lnTo>
                    <a:pt x="404" y="474"/>
                  </a:lnTo>
                  <a:lnTo>
                    <a:pt x="404" y="476"/>
                  </a:lnTo>
                  <a:lnTo>
                    <a:pt x="400" y="476"/>
                  </a:lnTo>
                  <a:lnTo>
                    <a:pt x="398" y="474"/>
                  </a:lnTo>
                  <a:lnTo>
                    <a:pt x="397" y="476"/>
                  </a:lnTo>
                  <a:lnTo>
                    <a:pt x="393" y="476"/>
                  </a:lnTo>
                  <a:lnTo>
                    <a:pt x="391" y="478"/>
                  </a:lnTo>
                  <a:lnTo>
                    <a:pt x="384" y="478"/>
                  </a:lnTo>
                  <a:lnTo>
                    <a:pt x="380" y="481"/>
                  </a:lnTo>
                  <a:lnTo>
                    <a:pt x="363" y="481"/>
                  </a:lnTo>
                  <a:lnTo>
                    <a:pt x="362" y="483"/>
                  </a:lnTo>
                  <a:lnTo>
                    <a:pt x="358" y="483"/>
                  </a:lnTo>
                  <a:lnTo>
                    <a:pt x="354" y="485"/>
                  </a:lnTo>
                  <a:lnTo>
                    <a:pt x="351" y="487"/>
                  </a:lnTo>
                  <a:lnTo>
                    <a:pt x="347" y="489"/>
                  </a:lnTo>
                  <a:lnTo>
                    <a:pt x="343" y="490"/>
                  </a:lnTo>
                  <a:lnTo>
                    <a:pt x="340" y="492"/>
                  </a:lnTo>
                  <a:lnTo>
                    <a:pt x="336" y="492"/>
                  </a:lnTo>
                  <a:lnTo>
                    <a:pt x="332" y="494"/>
                  </a:lnTo>
                  <a:lnTo>
                    <a:pt x="330" y="496"/>
                  </a:lnTo>
                  <a:lnTo>
                    <a:pt x="327" y="498"/>
                  </a:lnTo>
                  <a:lnTo>
                    <a:pt x="323" y="500"/>
                  </a:lnTo>
                  <a:lnTo>
                    <a:pt x="319" y="501"/>
                  </a:lnTo>
                  <a:lnTo>
                    <a:pt x="314" y="503"/>
                  </a:lnTo>
                  <a:lnTo>
                    <a:pt x="312" y="505"/>
                  </a:lnTo>
                  <a:lnTo>
                    <a:pt x="307" y="509"/>
                  </a:lnTo>
                  <a:lnTo>
                    <a:pt x="303" y="511"/>
                  </a:lnTo>
                  <a:lnTo>
                    <a:pt x="299" y="512"/>
                  </a:lnTo>
                  <a:lnTo>
                    <a:pt x="296" y="514"/>
                  </a:lnTo>
                  <a:lnTo>
                    <a:pt x="292" y="518"/>
                  </a:lnTo>
                  <a:lnTo>
                    <a:pt x="286" y="520"/>
                  </a:lnTo>
                  <a:lnTo>
                    <a:pt x="283" y="522"/>
                  </a:lnTo>
                  <a:lnTo>
                    <a:pt x="279" y="523"/>
                  </a:lnTo>
                  <a:lnTo>
                    <a:pt x="275" y="525"/>
                  </a:lnTo>
                  <a:lnTo>
                    <a:pt x="272" y="529"/>
                  </a:lnTo>
                  <a:lnTo>
                    <a:pt x="266" y="531"/>
                  </a:lnTo>
                  <a:lnTo>
                    <a:pt x="262" y="533"/>
                  </a:lnTo>
                  <a:lnTo>
                    <a:pt x="259" y="536"/>
                  </a:lnTo>
                  <a:lnTo>
                    <a:pt x="255" y="538"/>
                  </a:lnTo>
                  <a:lnTo>
                    <a:pt x="251" y="540"/>
                  </a:lnTo>
                  <a:lnTo>
                    <a:pt x="248" y="542"/>
                  </a:lnTo>
                  <a:lnTo>
                    <a:pt x="244" y="544"/>
                  </a:lnTo>
                  <a:lnTo>
                    <a:pt x="240" y="547"/>
                  </a:lnTo>
                  <a:lnTo>
                    <a:pt x="237" y="549"/>
                  </a:lnTo>
                  <a:lnTo>
                    <a:pt x="231" y="551"/>
                  </a:lnTo>
                  <a:lnTo>
                    <a:pt x="228" y="551"/>
                  </a:lnTo>
                  <a:lnTo>
                    <a:pt x="222" y="557"/>
                  </a:lnTo>
                  <a:lnTo>
                    <a:pt x="218" y="558"/>
                  </a:lnTo>
                  <a:lnTo>
                    <a:pt x="215" y="560"/>
                  </a:lnTo>
                  <a:lnTo>
                    <a:pt x="211" y="562"/>
                  </a:lnTo>
                  <a:lnTo>
                    <a:pt x="207" y="564"/>
                  </a:lnTo>
                  <a:lnTo>
                    <a:pt x="204" y="566"/>
                  </a:lnTo>
                  <a:lnTo>
                    <a:pt x="202" y="568"/>
                  </a:lnTo>
                  <a:lnTo>
                    <a:pt x="196" y="568"/>
                  </a:lnTo>
                  <a:lnTo>
                    <a:pt x="193" y="569"/>
                  </a:lnTo>
                  <a:lnTo>
                    <a:pt x="187" y="571"/>
                  </a:lnTo>
                  <a:lnTo>
                    <a:pt x="183" y="573"/>
                  </a:lnTo>
                  <a:lnTo>
                    <a:pt x="180" y="575"/>
                  </a:lnTo>
                  <a:lnTo>
                    <a:pt x="176" y="577"/>
                  </a:lnTo>
                  <a:lnTo>
                    <a:pt x="165" y="577"/>
                  </a:lnTo>
                  <a:lnTo>
                    <a:pt x="163" y="579"/>
                  </a:lnTo>
                  <a:lnTo>
                    <a:pt x="161" y="579"/>
                  </a:lnTo>
                  <a:lnTo>
                    <a:pt x="160" y="580"/>
                  </a:lnTo>
                  <a:lnTo>
                    <a:pt x="154" y="580"/>
                  </a:lnTo>
                  <a:lnTo>
                    <a:pt x="154" y="579"/>
                  </a:lnTo>
                  <a:lnTo>
                    <a:pt x="150" y="579"/>
                  </a:lnTo>
                  <a:lnTo>
                    <a:pt x="147" y="580"/>
                  </a:lnTo>
                  <a:lnTo>
                    <a:pt x="145" y="580"/>
                  </a:lnTo>
                  <a:lnTo>
                    <a:pt x="141" y="582"/>
                  </a:lnTo>
                  <a:lnTo>
                    <a:pt x="139" y="582"/>
                  </a:lnTo>
                  <a:lnTo>
                    <a:pt x="136" y="579"/>
                  </a:lnTo>
                  <a:lnTo>
                    <a:pt x="132" y="584"/>
                  </a:lnTo>
                  <a:lnTo>
                    <a:pt x="128" y="584"/>
                  </a:lnTo>
                  <a:lnTo>
                    <a:pt x="127" y="586"/>
                  </a:lnTo>
                  <a:lnTo>
                    <a:pt x="123" y="584"/>
                  </a:lnTo>
                  <a:lnTo>
                    <a:pt x="119" y="584"/>
                  </a:lnTo>
                  <a:lnTo>
                    <a:pt x="114" y="582"/>
                  </a:lnTo>
                  <a:lnTo>
                    <a:pt x="103" y="582"/>
                  </a:lnTo>
                  <a:lnTo>
                    <a:pt x="99" y="580"/>
                  </a:lnTo>
                  <a:lnTo>
                    <a:pt x="97" y="579"/>
                  </a:lnTo>
                  <a:lnTo>
                    <a:pt x="90" y="579"/>
                  </a:lnTo>
                  <a:lnTo>
                    <a:pt x="86" y="577"/>
                  </a:lnTo>
                  <a:lnTo>
                    <a:pt x="79" y="577"/>
                  </a:lnTo>
                  <a:lnTo>
                    <a:pt x="75" y="575"/>
                  </a:lnTo>
                  <a:lnTo>
                    <a:pt x="71" y="575"/>
                  </a:lnTo>
                  <a:lnTo>
                    <a:pt x="70" y="573"/>
                  </a:lnTo>
                  <a:lnTo>
                    <a:pt x="66" y="571"/>
                  </a:lnTo>
                  <a:lnTo>
                    <a:pt x="62" y="569"/>
                  </a:lnTo>
                  <a:lnTo>
                    <a:pt x="60" y="568"/>
                  </a:lnTo>
                  <a:lnTo>
                    <a:pt x="59" y="564"/>
                  </a:lnTo>
                  <a:lnTo>
                    <a:pt x="57" y="562"/>
                  </a:lnTo>
                  <a:lnTo>
                    <a:pt x="57" y="536"/>
                  </a:lnTo>
                  <a:lnTo>
                    <a:pt x="55" y="534"/>
                  </a:lnTo>
                  <a:lnTo>
                    <a:pt x="103" y="534"/>
                  </a:lnTo>
                  <a:lnTo>
                    <a:pt x="108" y="536"/>
                  </a:lnTo>
                  <a:lnTo>
                    <a:pt x="117" y="536"/>
                  </a:lnTo>
                  <a:lnTo>
                    <a:pt x="121" y="538"/>
                  </a:lnTo>
                  <a:lnTo>
                    <a:pt x="125" y="540"/>
                  </a:lnTo>
                  <a:lnTo>
                    <a:pt x="130" y="538"/>
                  </a:lnTo>
                  <a:lnTo>
                    <a:pt x="145" y="538"/>
                  </a:lnTo>
                  <a:lnTo>
                    <a:pt x="150" y="536"/>
                  </a:lnTo>
                  <a:lnTo>
                    <a:pt x="154" y="536"/>
                  </a:lnTo>
                  <a:lnTo>
                    <a:pt x="160" y="533"/>
                  </a:lnTo>
                  <a:lnTo>
                    <a:pt x="163" y="531"/>
                  </a:lnTo>
                  <a:lnTo>
                    <a:pt x="167" y="527"/>
                  </a:lnTo>
                  <a:lnTo>
                    <a:pt x="172" y="525"/>
                  </a:lnTo>
                  <a:lnTo>
                    <a:pt x="176" y="522"/>
                  </a:lnTo>
                  <a:lnTo>
                    <a:pt x="180" y="520"/>
                  </a:lnTo>
                  <a:lnTo>
                    <a:pt x="183" y="516"/>
                  </a:lnTo>
                  <a:lnTo>
                    <a:pt x="189" y="512"/>
                  </a:lnTo>
                  <a:lnTo>
                    <a:pt x="193" y="511"/>
                  </a:lnTo>
                  <a:lnTo>
                    <a:pt x="198" y="509"/>
                  </a:lnTo>
                  <a:lnTo>
                    <a:pt x="202" y="505"/>
                  </a:lnTo>
                  <a:lnTo>
                    <a:pt x="207" y="501"/>
                  </a:lnTo>
                  <a:lnTo>
                    <a:pt x="213" y="496"/>
                  </a:lnTo>
                  <a:lnTo>
                    <a:pt x="218" y="492"/>
                  </a:lnTo>
                  <a:lnTo>
                    <a:pt x="222" y="487"/>
                  </a:lnTo>
                  <a:lnTo>
                    <a:pt x="226" y="481"/>
                  </a:lnTo>
                  <a:lnTo>
                    <a:pt x="226" y="474"/>
                  </a:lnTo>
                  <a:lnTo>
                    <a:pt x="222" y="467"/>
                  </a:lnTo>
                  <a:lnTo>
                    <a:pt x="224" y="465"/>
                  </a:lnTo>
                  <a:lnTo>
                    <a:pt x="224" y="457"/>
                  </a:lnTo>
                  <a:lnTo>
                    <a:pt x="222" y="454"/>
                  </a:lnTo>
                  <a:lnTo>
                    <a:pt x="222" y="439"/>
                  </a:lnTo>
                  <a:lnTo>
                    <a:pt x="218" y="435"/>
                  </a:lnTo>
                  <a:lnTo>
                    <a:pt x="213" y="437"/>
                  </a:lnTo>
                  <a:lnTo>
                    <a:pt x="211" y="448"/>
                  </a:lnTo>
                  <a:lnTo>
                    <a:pt x="213" y="461"/>
                  </a:lnTo>
                  <a:lnTo>
                    <a:pt x="213" y="483"/>
                  </a:lnTo>
                  <a:lnTo>
                    <a:pt x="211" y="485"/>
                  </a:lnTo>
                  <a:lnTo>
                    <a:pt x="211" y="487"/>
                  </a:lnTo>
                  <a:lnTo>
                    <a:pt x="209" y="489"/>
                  </a:lnTo>
                  <a:lnTo>
                    <a:pt x="206" y="490"/>
                  </a:lnTo>
                  <a:lnTo>
                    <a:pt x="204" y="490"/>
                  </a:lnTo>
                  <a:lnTo>
                    <a:pt x="202" y="492"/>
                  </a:lnTo>
                  <a:lnTo>
                    <a:pt x="200" y="492"/>
                  </a:lnTo>
                  <a:lnTo>
                    <a:pt x="196" y="498"/>
                  </a:lnTo>
                  <a:lnTo>
                    <a:pt x="191" y="501"/>
                  </a:lnTo>
                  <a:lnTo>
                    <a:pt x="185" y="505"/>
                  </a:lnTo>
                  <a:lnTo>
                    <a:pt x="180" y="509"/>
                  </a:lnTo>
                  <a:lnTo>
                    <a:pt x="172" y="512"/>
                  </a:lnTo>
                  <a:lnTo>
                    <a:pt x="167" y="516"/>
                  </a:lnTo>
                  <a:lnTo>
                    <a:pt x="161" y="520"/>
                  </a:lnTo>
                  <a:lnTo>
                    <a:pt x="156" y="523"/>
                  </a:lnTo>
                  <a:lnTo>
                    <a:pt x="150" y="525"/>
                  </a:lnTo>
                  <a:lnTo>
                    <a:pt x="145" y="527"/>
                  </a:lnTo>
                  <a:lnTo>
                    <a:pt x="116" y="527"/>
                  </a:lnTo>
                  <a:lnTo>
                    <a:pt x="110" y="525"/>
                  </a:lnTo>
                  <a:lnTo>
                    <a:pt x="103" y="525"/>
                  </a:lnTo>
                  <a:lnTo>
                    <a:pt x="97" y="523"/>
                  </a:lnTo>
                  <a:lnTo>
                    <a:pt x="62" y="523"/>
                  </a:lnTo>
                  <a:lnTo>
                    <a:pt x="59" y="525"/>
                  </a:lnTo>
                  <a:lnTo>
                    <a:pt x="49" y="525"/>
                  </a:lnTo>
                  <a:lnTo>
                    <a:pt x="48" y="523"/>
                  </a:lnTo>
                  <a:lnTo>
                    <a:pt x="38" y="523"/>
                  </a:lnTo>
                  <a:lnTo>
                    <a:pt x="33" y="514"/>
                  </a:lnTo>
                  <a:lnTo>
                    <a:pt x="29" y="507"/>
                  </a:lnTo>
                  <a:lnTo>
                    <a:pt x="22" y="500"/>
                  </a:lnTo>
                  <a:lnTo>
                    <a:pt x="18" y="492"/>
                  </a:lnTo>
                  <a:lnTo>
                    <a:pt x="13" y="485"/>
                  </a:lnTo>
                  <a:lnTo>
                    <a:pt x="9" y="476"/>
                  </a:lnTo>
                  <a:lnTo>
                    <a:pt x="7" y="468"/>
                  </a:lnTo>
                  <a:lnTo>
                    <a:pt x="5" y="459"/>
                  </a:lnTo>
                  <a:lnTo>
                    <a:pt x="3" y="452"/>
                  </a:lnTo>
                  <a:lnTo>
                    <a:pt x="2" y="446"/>
                  </a:lnTo>
                  <a:lnTo>
                    <a:pt x="0" y="441"/>
                  </a:lnTo>
                  <a:lnTo>
                    <a:pt x="0" y="433"/>
                  </a:lnTo>
                  <a:lnTo>
                    <a:pt x="3" y="428"/>
                  </a:lnTo>
                  <a:lnTo>
                    <a:pt x="5" y="424"/>
                  </a:lnTo>
                  <a:lnTo>
                    <a:pt x="13" y="417"/>
                  </a:lnTo>
                  <a:lnTo>
                    <a:pt x="18" y="415"/>
                  </a:lnTo>
                  <a:lnTo>
                    <a:pt x="24" y="413"/>
                  </a:lnTo>
                  <a:lnTo>
                    <a:pt x="29" y="411"/>
                  </a:lnTo>
                  <a:lnTo>
                    <a:pt x="33" y="410"/>
                  </a:lnTo>
                  <a:lnTo>
                    <a:pt x="38" y="408"/>
                  </a:lnTo>
                  <a:lnTo>
                    <a:pt x="42" y="406"/>
                  </a:lnTo>
                  <a:lnTo>
                    <a:pt x="48" y="402"/>
                  </a:lnTo>
                  <a:lnTo>
                    <a:pt x="53" y="397"/>
                  </a:lnTo>
                  <a:lnTo>
                    <a:pt x="53" y="391"/>
                  </a:lnTo>
                  <a:lnTo>
                    <a:pt x="55" y="386"/>
                  </a:lnTo>
                  <a:lnTo>
                    <a:pt x="53" y="380"/>
                  </a:lnTo>
                  <a:lnTo>
                    <a:pt x="51" y="377"/>
                  </a:lnTo>
                  <a:lnTo>
                    <a:pt x="49" y="373"/>
                  </a:lnTo>
                  <a:lnTo>
                    <a:pt x="46" y="371"/>
                  </a:lnTo>
                  <a:lnTo>
                    <a:pt x="42" y="367"/>
                  </a:lnTo>
                  <a:lnTo>
                    <a:pt x="38" y="366"/>
                  </a:lnTo>
                  <a:lnTo>
                    <a:pt x="37" y="364"/>
                  </a:lnTo>
                  <a:lnTo>
                    <a:pt x="33" y="362"/>
                  </a:lnTo>
                  <a:lnTo>
                    <a:pt x="29" y="358"/>
                  </a:lnTo>
                  <a:lnTo>
                    <a:pt x="27" y="358"/>
                  </a:lnTo>
                  <a:lnTo>
                    <a:pt x="24" y="356"/>
                  </a:lnTo>
                  <a:lnTo>
                    <a:pt x="18" y="356"/>
                  </a:lnTo>
                  <a:lnTo>
                    <a:pt x="14" y="355"/>
                  </a:lnTo>
                  <a:lnTo>
                    <a:pt x="3" y="355"/>
                  </a:lnTo>
                  <a:lnTo>
                    <a:pt x="0" y="356"/>
                  </a:lnTo>
                  <a:lnTo>
                    <a:pt x="2" y="351"/>
                  </a:lnTo>
                  <a:lnTo>
                    <a:pt x="5" y="345"/>
                  </a:lnTo>
                  <a:lnTo>
                    <a:pt x="9" y="340"/>
                  </a:lnTo>
                  <a:lnTo>
                    <a:pt x="11" y="333"/>
                  </a:lnTo>
                  <a:lnTo>
                    <a:pt x="14" y="327"/>
                  </a:lnTo>
                  <a:lnTo>
                    <a:pt x="18" y="322"/>
                  </a:lnTo>
                  <a:lnTo>
                    <a:pt x="22" y="316"/>
                  </a:lnTo>
                  <a:lnTo>
                    <a:pt x="24" y="310"/>
                  </a:lnTo>
                  <a:lnTo>
                    <a:pt x="25" y="307"/>
                  </a:lnTo>
                  <a:lnTo>
                    <a:pt x="27" y="303"/>
                  </a:lnTo>
                  <a:lnTo>
                    <a:pt x="27" y="299"/>
                  </a:lnTo>
                  <a:lnTo>
                    <a:pt x="29" y="294"/>
                  </a:lnTo>
                  <a:lnTo>
                    <a:pt x="29" y="296"/>
                  </a:lnTo>
                  <a:lnTo>
                    <a:pt x="31" y="299"/>
                  </a:lnTo>
                  <a:lnTo>
                    <a:pt x="35" y="301"/>
                  </a:lnTo>
                  <a:lnTo>
                    <a:pt x="37" y="301"/>
                  </a:lnTo>
                  <a:lnTo>
                    <a:pt x="42" y="307"/>
                  </a:lnTo>
                  <a:lnTo>
                    <a:pt x="46" y="309"/>
                  </a:lnTo>
                  <a:lnTo>
                    <a:pt x="44" y="312"/>
                  </a:lnTo>
                  <a:lnTo>
                    <a:pt x="42" y="314"/>
                  </a:lnTo>
                  <a:lnTo>
                    <a:pt x="40" y="318"/>
                  </a:lnTo>
                  <a:lnTo>
                    <a:pt x="38" y="322"/>
                  </a:lnTo>
                  <a:lnTo>
                    <a:pt x="37" y="323"/>
                  </a:lnTo>
                  <a:lnTo>
                    <a:pt x="35" y="327"/>
                  </a:lnTo>
                  <a:lnTo>
                    <a:pt x="35" y="329"/>
                  </a:lnTo>
                  <a:lnTo>
                    <a:pt x="37" y="333"/>
                  </a:lnTo>
                  <a:lnTo>
                    <a:pt x="40" y="333"/>
                  </a:lnTo>
                  <a:lnTo>
                    <a:pt x="42" y="331"/>
                  </a:lnTo>
                  <a:lnTo>
                    <a:pt x="44" y="331"/>
                  </a:lnTo>
                  <a:lnTo>
                    <a:pt x="46" y="329"/>
                  </a:lnTo>
                  <a:lnTo>
                    <a:pt x="46" y="327"/>
                  </a:lnTo>
                  <a:lnTo>
                    <a:pt x="48" y="325"/>
                  </a:lnTo>
                  <a:lnTo>
                    <a:pt x="49" y="322"/>
                  </a:lnTo>
                  <a:lnTo>
                    <a:pt x="53" y="320"/>
                  </a:lnTo>
                  <a:lnTo>
                    <a:pt x="55" y="318"/>
                  </a:lnTo>
                  <a:lnTo>
                    <a:pt x="57" y="314"/>
                  </a:lnTo>
                  <a:lnTo>
                    <a:pt x="60" y="310"/>
                  </a:lnTo>
                  <a:lnTo>
                    <a:pt x="62" y="307"/>
                  </a:lnTo>
                  <a:lnTo>
                    <a:pt x="68" y="301"/>
                  </a:lnTo>
                  <a:lnTo>
                    <a:pt x="70" y="298"/>
                  </a:lnTo>
                  <a:lnTo>
                    <a:pt x="70" y="292"/>
                  </a:lnTo>
                  <a:lnTo>
                    <a:pt x="71" y="288"/>
                  </a:lnTo>
                  <a:lnTo>
                    <a:pt x="73" y="285"/>
                  </a:lnTo>
                  <a:lnTo>
                    <a:pt x="75" y="281"/>
                  </a:lnTo>
                  <a:lnTo>
                    <a:pt x="77" y="276"/>
                  </a:lnTo>
                  <a:lnTo>
                    <a:pt x="77" y="270"/>
                  </a:lnTo>
                  <a:lnTo>
                    <a:pt x="75" y="270"/>
                  </a:lnTo>
                  <a:lnTo>
                    <a:pt x="75" y="266"/>
                  </a:lnTo>
                  <a:lnTo>
                    <a:pt x="73" y="265"/>
                  </a:lnTo>
                  <a:lnTo>
                    <a:pt x="73" y="263"/>
                  </a:lnTo>
                  <a:lnTo>
                    <a:pt x="71" y="261"/>
                  </a:lnTo>
                  <a:lnTo>
                    <a:pt x="71" y="259"/>
                  </a:lnTo>
                  <a:lnTo>
                    <a:pt x="70" y="259"/>
                  </a:lnTo>
                  <a:lnTo>
                    <a:pt x="66" y="261"/>
                  </a:lnTo>
                  <a:lnTo>
                    <a:pt x="68" y="257"/>
                  </a:lnTo>
                  <a:lnTo>
                    <a:pt x="68" y="252"/>
                  </a:lnTo>
                  <a:lnTo>
                    <a:pt x="66" y="250"/>
                  </a:lnTo>
                  <a:lnTo>
                    <a:pt x="64" y="246"/>
                  </a:lnTo>
                  <a:lnTo>
                    <a:pt x="62" y="244"/>
                  </a:lnTo>
                  <a:lnTo>
                    <a:pt x="60" y="241"/>
                  </a:lnTo>
                  <a:lnTo>
                    <a:pt x="60" y="239"/>
                  </a:lnTo>
                  <a:lnTo>
                    <a:pt x="59" y="237"/>
                  </a:lnTo>
                  <a:lnTo>
                    <a:pt x="55" y="235"/>
                  </a:lnTo>
                  <a:lnTo>
                    <a:pt x="51" y="235"/>
                  </a:lnTo>
                  <a:lnTo>
                    <a:pt x="49" y="233"/>
                  </a:lnTo>
                  <a:lnTo>
                    <a:pt x="44" y="233"/>
                  </a:lnTo>
                  <a:lnTo>
                    <a:pt x="40" y="235"/>
                  </a:lnTo>
                  <a:lnTo>
                    <a:pt x="37" y="235"/>
                  </a:lnTo>
                  <a:lnTo>
                    <a:pt x="29" y="237"/>
                  </a:lnTo>
                  <a:lnTo>
                    <a:pt x="29" y="226"/>
                  </a:lnTo>
                  <a:lnTo>
                    <a:pt x="31" y="224"/>
                  </a:lnTo>
                  <a:lnTo>
                    <a:pt x="33" y="224"/>
                  </a:lnTo>
                  <a:lnTo>
                    <a:pt x="33" y="222"/>
                  </a:lnTo>
                  <a:lnTo>
                    <a:pt x="35" y="222"/>
                  </a:lnTo>
                  <a:lnTo>
                    <a:pt x="38" y="221"/>
                  </a:lnTo>
                  <a:lnTo>
                    <a:pt x="38" y="211"/>
                  </a:lnTo>
                  <a:lnTo>
                    <a:pt x="48" y="211"/>
                  </a:lnTo>
                  <a:lnTo>
                    <a:pt x="51" y="210"/>
                  </a:lnTo>
                  <a:lnTo>
                    <a:pt x="57" y="208"/>
                  </a:lnTo>
                  <a:lnTo>
                    <a:pt x="60" y="206"/>
                  </a:lnTo>
                  <a:lnTo>
                    <a:pt x="64" y="200"/>
                  </a:lnTo>
                  <a:lnTo>
                    <a:pt x="68" y="197"/>
                  </a:lnTo>
                  <a:lnTo>
                    <a:pt x="70" y="193"/>
                  </a:lnTo>
                  <a:lnTo>
                    <a:pt x="73" y="195"/>
                  </a:lnTo>
                  <a:lnTo>
                    <a:pt x="79" y="195"/>
                  </a:lnTo>
                  <a:lnTo>
                    <a:pt x="82" y="197"/>
                  </a:lnTo>
                  <a:lnTo>
                    <a:pt x="86" y="197"/>
                  </a:lnTo>
                  <a:lnTo>
                    <a:pt x="90" y="198"/>
                  </a:lnTo>
                  <a:lnTo>
                    <a:pt x="93" y="198"/>
                  </a:lnTo>
                  <a:lnTo>
                    <a:pt x="97" y="197"/>
                  </a:lnTo>
                  <a:lnTo>
                    <a:pt x="101" y="193"/>
                  </a:lnTo>
                  <a:lnTo>
                    <a:pt x="101" y="191"/>
                  </a:lnTo>
                  <a:lnTo>
                    <a:pt x="97" y="187"/>
                  </a:lnTo>
                  <a:lnTo>
                    <a:pt x="97" y="184"/>
                  </a:lnTo>
                  <a:lnTo>
                    <a:pt x="95" y="182"/>
                  </a:lnTo>
                  <a:lnTo>
                    <a:pt x="92" y="180"/>
                  </a:lnTo>
                  <a:lnTo>
                    <a:pt x="90" y="180"/>
                  </a:lnTo>
                  <a:lnTo>
                    <a:pt x="86" y="176"/>
                  </a:lnTo>
                  <a:lnTo>
                    <a:pt x="103" y="160"/>
                  </a:lnTo>
                  <a:lnTo>
                    <a:pt x="106" y="158"/>
                  </a:lnTo>
                  <a:lnTo>
                    <a:pt x="112" y="154"/>
                  </a:lnTo>
                  <a:lnTo>
                    <a:pt x="116" y="153"/>
                  </a:lnTo>
                  <a:lnTo>
                    <a:pt x="119" y="153"/>
                  </a:lnTo>
                  <a:lnTo>
                    <a:pt x="121" y="154"/>
                  </a:lnTo>
                  <a:lnTo>
                    <a:pt x="128" y="154"/>
                  </a:lnTo>
                  <a:lnTo>
                    <a:pt x="127" y="158"/>
                  </a:lnTo>
                  <a:lnTo>
                    <a:pt x="123" y="162"/>
                  </a:lnTo>
                  <a:lnTo>
                    <a:pt x="121" y="165"/>
                  </a:lnTo>
                  <a:lnTo>
                    <a:pt x="119" y="169"/>
                  </a:lnTo>
                  <a:lnTo>
                    <a:pt x="117" y="175"/>
                  </a:lnTo>
                  <a:lnTo>
                    <a:pt x="116" y="178"/>
                  </a:lnTo>
                  <a:lnTo>
                    <a:pt x="112" y="182"/>
                  </a:lnTo>
                  <a:lnTo>
                    <a:pt x="110" y="186"/>
                  </a:lnTo>
                  <a:lnTo>
                    <a:pt x="108" y="187"/>
                  </a:lnTo>
                  <a:lnTo>
                    <a:pt x="108" y="193"/>
                  </a:lnTo>
                  <a:lnTo>
                    <a:pt x="110" y="195"/>
                  </a:lnTo>
                  <a:lnTo>
                    <a:pt x="110" y="198"/>
                  </a:lnTo>
                  <a:lnTo>
                    <a:pt x="106" y="202"/>
                  </a:lnTo>
                  <a:lnTo>
                    <a:pt x="106" y="210"/>
                  </a:lnTo>
                  <a:lnTo>
                    <a:pt x="110" y="215"/>
                  </a:lnTo>
                  <a:lnTo>
                    <a:pt x="110" y="233"/>
                  </a:lnTo>
                  <a:lnTo>
                    <a:pt x="108" y="237"/>
                  </a:lnTo>
                  <a:lnTo>
                    <a:pt x="108" y="241"/>
                  </a:lnTo>
                  <a:lnTo>
                    <a:pt x="106" y="243"/>
                  </a:lnTo>
                  <a:lnTo>
                    <a:pt x="106" y="244"/>
                  </a:lnTo>
                  <a:lnTo>
                    <a:pt x="108" y="248"/>
                  </a:lnTo>
                  <a:lnTo>
                    <a:pt x="110" y="250"/>
                  </a:lnTo>
                  <a:lnTo>
                    <a:pt x="114" y="248"/>
                  </a:lnTo>
                  <a:lnTo>
                    <a:pt x="119" y="244"/>
                  </a:lnTo>
                  <a:lnTo>
                    <a:pt x="121" y="241"/>
                  </a:lnTo>
                  <a:lnTo>
                    <a:pt x="125" y="239"/>
                  </a:lnTo>
                  <a:lnTo>
                    <a:pt x="128" y="235"/>
                  </a:lnTo>
                  <a:lnTo>
                    <a:pt x="130" y="232"/>
                  </a:lnTo>
                  <a:lnTo>
                    <a:pt x="132" y="228"/>
                  </a:lnTo>
                  <a:lnTo>
                    <a:pt x="132" y="222"/>
                  </a:lnTo>
                  <a:lnTo>
                    <a:pt x="127" y="217"/>
                  </a:lnTo>
                  <a:lnTo>
                    <a:pt x="125" y="213"/>
                  </a:lnTo>
                  <a:lnTo>
                    <a:pt x="123" y="211"/>
                  </a:lnTo>
                  <a:lnTo>
                    <a:pt x="121" y="208"/>
                  </a:lnTo>
                  <a:lnTo>
                    <a:pt x="119" y="204"/>
                  </a:lnTo>
                  <a:lnTo>
                    <a:pt x="116" y="200"/>
                  </a:lnTo>
                  <a:lnTo>
                    <a:pt x="116" y="198"/>
                  </a:lnTo>
                  <a:lnTo>
                    <a:pt x="117" y="197"/>
                  </a:lnTo>
                  <a:lnTo>
                    <a:pt x="119" y="197"/>
                  </a:lnTo>
                  <a:lnTo>
                    <a:pt x="123" y="189"/>
                  </a:lnTo>
                  <a:lnTo>
                    <a:pt x="125" y="184"/>
                  </a:lnTo>
                  <a:lnTo>
                    <a:pt x="128" y="178"/>
                  </a:lnTo>
                  <a:lnTo>
                    <a:pt x="130" y="173"/>
                  </a:lnTo>
                  <a:lnTo>
                    <a:pt x="134" y="167"/>
                  </a:lnTo>
                  <a:lnTo>
                    <a:pt x="138" y="160"/>
                  </a:lnTo>
                  <a:lnTo>
                    <a:pt x="141" y="156"/>
                  </a:lnTo>
                  <a:lnTo>
                    <a:pt x="147" y="153"/>
                  </a:lnTo>
                  <a:lnTo>
                    <a:pt x="150" y="154"/>
                  </a:lnTo>
                  <a:lnTo>
                    <a:pt x="152" y="156"/>
                  </a:lnTo>
                  <a:lnTo>
                    <a:pt x="158" y="158"/>
                  </a:lnTo>
                  <a:lnTo>
                    <a:pt x="161" y="160"/>
                  </a:lnTo>
                  <a:lnTo>
                    <a:pt x="165" y="160"/>
                  </a:lnTo>
                  <a:lnTo>
                    <a:pt x="169" y="162"/>
                  </a:lnTo>
                  <a:lnTo>
                    <a:pt x="172" y="164"/>
                  </a:lnTo>
                  <a:lnTo>
                    <a:pt x="176" y="167"/>
                  </a:lnTo>
                  <a:lnTo>
                    <a:pt x="180" y="169"/>
                  </a:lnTo>
                  <a:lnTo>
                    <a:pt x="183" y="171"/>
                  </a:lnTo>
                  <a:lnTo>
                    <a:pt x="187" y="173"/>
                  </a:lnTo>
                  <a:lnTo>
                    <a:pt x="191" y="175"/>
                  </a:lnTo>
                  <a:lnTo>
                    <a:pt x="194" y="176"/>
                  </a:lnTo>
                  <a:lnTo>
                    <a:pt x="198" y="178"/>
                  </a:lnTo>
                  <a:lnTo>
                    <a:pt x="202" y="178"/>
                  </a:lnTo>
                  <a:lnTo>
                    <a:pt x="206" y="180"/>
                  </a:lnTo>
                  <a:lnTo>
                    <a:pt x="211" y="182"/>
                  </a:lnTo>
                  <a:lnTo>
                    <a:pt x="215" y="184"/>
                  </a:lnTo>
                  <a:lnTo>
                    <a:pt x="218" y="186"/>
                  </a:lnTo>
                  <a:lnTo>
                    <a:pt x="222" y="187"/>
                  </a:lnTo>
                  <a:lnTo>
                    <a:pt x="226" y="189"/>
                  </a:lnTo>
                  <a:lnTo>
                    <a:pt x="229" y="189"/>
                  </a:lnTo>
                  <a:lnTo>
                    <a:pt x="233" y="191"/>
                  </a:lnTo>
                  <a:lnTo>
                    <a:pt x="237" y="193"/>
                  </a:lnTo>
                  <a:lnTo>
                    <a:pt x="240" y="197"/>
                  </a:lnTo>
                  <a:lnTo>
                    <a:pt x="242" y="197"/>
                  </a:lnTo>
                  <a:lnTo>
                    <a:pt x="246" y="200"/>
                  </a:lnTo>
                  <a:lnTo>
                    <a:pt x="251" y="200"/>
                  </a:lnTo>
                  <a:lnTo>
                    <a:pt x="253" y="197"/>
                  </a:lnTo>
                  <a:lnTo>
                    <a:pt x="253" y="187"/>
                  </a:lnTo>
                  <a:lnTo>
                    <a:pt x="251" y="182"/>
                  </a:lnTo>
                  <a:lnTo>
                    <a:pt x="251" y="176"/>
                  </a:lnTo>
                  <a:lnTo>
                    <a:pt x="250" y="173"/>
                  </a:lnTo>
                  <a:lnTo>
                    <a:pt x="248" y="169"/>
                  </a:lnTo>
                  <a:lnTo>
                    <a:pt x="244" y="167"/>
                  </a:lnTo>
                  <a:lnTo>
                    <a:pt x="240" y="164"/>
                  </a:lnTo>
                  <a:lnTo>
                    <a:pt x="235" y="160"/>
                  </a:lnTo>
                  <a:lnTo>
                    <a:pt x="231" y="158"/>
                  </a:lnTo>
                  <a:lnTo>
                    <a:pt x="228" y="154"/>
                  </a:lnTo>
                  <a:lnTo>
                    <a:pt x="222" y="153"/>
                  </a:lnTo>
                  <a:lnTo>
                    <a:pt x="217" y="149"/>
                  </a:lnTo>
                  <a:lnTo>
                    <a:pt x="211" y="147"/>
                  </a:lnTo>
                  <a:lnTo>
                    <a:pt x="206" y="143"/>
                  </a:lnTo>
                  <a:lnTo>
                    <a:pt x="200" y="142"/>
                  </a:lnTo>
                  <a:lnTo>
                    <a:pt x="194" y="140"/>
                  </a:lnTo>
                  <a:lnTo>
                    <a:pt x="189" y="142"/>
                  </a:lnTo>
                  <a:lnTo>
                    <a:pt x="182" y="145"/>
                  </a:lnTo>
                  <a:lnTo>
                    <a:pt x="178" y="143"/>
                  </a:lnTo>
                  <a:lnTo>
                    <a:pt x="167" y="143"/>
                  </a:lnTo>
                  <a:lnTo>
                    <a:pt x="163" y="145"/>
                  </a:lnTo>
                  <a:lnTo>
                    <a:pt x="158" y="145"/>
                  </a:lnTo>
                  <a:lnTo>
                    <a:pt x="154" y="143"/>
                  </a:lnTo>
                  <a:lnTo>
                    <a:pt x="160" y="140"/>
                  </a:lnTo>
                  <a:lnTo>
                    <a:pt x="165" y="134"/>
                  </a:lnTo>
                  <a:lnTo>
                    <a:pt x="171" y="131"/>
                  </a:lnTo>
                  <a:lnTo>
                    <a:pt x="176" y="127"/>
                  </a:lnTo>
                  <a:lnTo>
                    <a:pt x="182" y="121"/>
                  </a:lnTo>
                  <a:lnTo>
                    <a:pt x="187" y="118"/>
                  </a:lnTo>
                  <a:lnTo>
                    <a:pt x="193" y="112"/>
                  </a:lnTo>
                  <a:lnTo>
                    <a:pt x="200" y="109"/>
                  </a:lnTo>
                  <a:lnTo>
                    <a:pt x="204" y="109"/>
                  </a:lnTo>
                  <a:lnTo>
                    <a:pt x="209" y="110"/>
                  </a:lnTo>
                  <a:lnTo>
                    <a:pt x="215" y="110"/>
                  </a:lnTo>
                  <a:lnTo>
                    <a:pt x="218" y="112"/>
                  </a:lnTo>
                  <a:lnTo>
                    <a:pt x="224" y="112"/>
                  </a:lnTo>
                  <a:lnTo>
                    <a:pt x="229" y="114"/>
                  </a:lnTo>
                  <a:lnTo>
                    <a:pt x="235" y="114"/>
                  </a:lnTo>
                  <a:lnTo>
                    <a:pt x="239" y="116"/>
                  </a:lnTo>
                  <a:lnTo>
                    <a:pt x="244" y="118"/>
                  </a:lnTo>
                  <a:lnTo>
                    <a:pt x="248" y="120"/>
                  </a:lnTo>
                  <a:lnTo>
                    <a:pt x="251" y="121"/>
                  </a:lnTo>
                  <a:lnTo>
                    <a:pt x="255" y="125"/>
                  </a:lnTo>
                  <a:lnTo>
                    <a:pt x="259" y="127"/>
                  </a:lnTo>
                  <a:lnTo>
                    <a:pt x="262" y="132"/>
                  </a:lnTo>
                  <a:lnTo>
                    <a:pt x="264" y="136"/>
                  </a:lnTo>
                  <a:lnTo>
                    <a:pt x="266" y="142"/>
                  </a:lnTo>
                  <a:lnTo>
                    <a:pt x="270" y="147"/>
                  </a:lnTo>
                  <a:lnTo>
                    <a:pt x="272" y="153"/>
                  </a:lnTo>
                  <a:lnTo>
                    <a:pt x="275" y="160"/>
                  </a:lnTo>
                  <a:lnTo>
                    <a:pt x="279" y="165"/>
                  </a:lnTo>
                  <a:lnTo>
                    <a:pt x="283" y="171"/>
                  </a:lnTo>
                  <a:lnTo>
                    <a:pt x="286" y="176"/>
                  </a:lnTo>
                  <a:lnTo>
                    <a:pt x="292" y="178"/>
                  </a:lnTo>
                  <a:lnTo>
                    <a:pt x="301" y="176"/>
                  </a:lnTo>
                  <a:lnTo>
                    <a:pt x="303" y="175"/>
                  </a:lnTo>
                  <a:lnTo>
                    <a:pt x="303" y="171"/>
                  </a:lnTo>
                  <a:lnTo>
                    <a:pt x="301" y="169"/>
                  </a:lnTo>
                  <a:lnTo>
                    <a:pt x="301" y="165"/>
                  </a:lnTo>
                  <a:lnTo>
                    <a:pt x="299" y="162"/>
                  </a:lnTo>
                  <a:lnTo>
                    <a:pt x="297" y="160"/>
                  </a:lnTo>
                  <a:lnTo>
                    <a:pt x="297" y="156"/>
                  </a:lnTo>
                  <a:lnTo>
                    <a:pt x="296" y="154"/>
                  </a:lnTo>
                  <a:lnTo>
                    <a:pt x="292" y="149"/>
                  </a:lnTo>
                  <a:lnTo>
                    <a:pt x="288" y="142"/>
                  </a:lnTo>
                  <a:lnTo>
                    <a:pt x="286" y="136"/>
                  </a:lnTo>
                  <a:lnTo>
                    <a:pt x="283" y="129"/>
                  </a:lnTo>
                  <a:lnTo>
                    <a:pt x="277" y="123"/>
                  </a:lnTo>
                  <a:lnTo>
                    <a:pt x="273" y="118"/>
                  </a:lnTo>
                  <a:lnTo>
                    <a:pt x="268" y="114"/>
                  </a:lnTo>
                  <a:lnTo>
                    <a:pt x="261" y="112"/>
                  </a:lnTo>
                  <a:lnTo>
                    <a:pt x="259" y="110"/>
                  </a:lnTo>
                  <a:lnTo>
                    <a:pt x="255" y="109"/>
                  </a:lnTo>
                  <a:lnTo>
                    <a:pt x="251" y="107"/>
                  </a:lnTo>
                  <a:lnTo>
                    <a:pt x="248" y="105"/>
                  </a:lnTo>
                  <a:lnTo>
                    <a:pt x="242" y="105"/>
                  </a:lnTo>
                  <a:lnTo>
                    <a:pt x="239" y="103"/>
                  </a:lnTo>
                  <a:lnTo>
                    <a:pt x="231" y="103"/>
                  </a:lnTo>
                  <a:lnTo>
                    <a:pt x="229" y="101"/>
                  </a:lnTo>
                  <a:lnTo>
                    <a:pt x="228" y="101"/>
                  </a:lnTo>
                  <a:lnTo>
                    <a:pt x="226" y="99"/>
                  </a:lnTo>
                  <a:lnTo>
                    <a:pt x="220" y="99"/>
                  </a:lnTo>
                  <a:lnTo>
                    <a:pt x="218" y="98"/>
                  </a:lnTo>
                  <a:lnTo>
                    <a:pt x="211" y="98"/>
                  </a:lnTo>
                  <a:lnTo>
                    <a:pt x="213" y="96"/>
                  </a:lnTo>
                  <a:lnTo>
                    <a:pt x="215" y="96"/>
                  </a:lnTo>
                  <a:lnTo>
                    <a:pt x="218" y="92"/>
                  </a:lnTo>
                  <a:lnTo>
                    <a:pt x="222" y="86"/>
                  </a:lnTo>
                  <a:lnTo>
                    <a:pt x="228" y="83"/>
                  </a:lnTo>
                  <a:lnTo>
                    <a:pt x="231" y="77"/>
                  </a:lnTo>
                  <a:lnTo>
                    <a:pt x="239" y="75"/>
                  </a:lnTo>
                  <a:lnTo>
                    <a:pt x="242" y="72"/>
                  </a:lnTo>
                  <a:lnTo>
                    <a:pt x="250" y="68"/>
                  </a:lnTo>
                  <a:lnTo>
                    <a:pt x="255" y="66"/>
                  </a:lnTo>
                  <a:lnTo>
                    <a:pt x="261" y="63"/>
                  </a:lnTo>
                  <a:lnTo>
                    <a:pt x="262" y="64"/>
                  </a:lnTo>
                  <a:lnTo>
                    <a:pt x="268" y="64"/>
                  </a:lnTo>
                  <a:lnTo>
                    <a:pt x="272" y="59"/>
                  </a:lnTo>
                  <a:lnTo>
                    <a:pt x="275" y="57"/>
                  </a:lnTo>
                  <a:lnTo>
                    <a:pt x="279" y="57"/>
                  </a:lnTo>
                  <a:lnTo>
                    <a:pt x="283" y="55"/>
                  </a:lnTo>
                  <a:lnTo>
                    <a:pt x="288" y="55"/>
                  </a:lnTo>
                  <a:lnTo>
                    <a:pt x="292" y="53"/>
                  </a:lnTo>
                  <a:lnTo>
                    <a:pt x="307" y="53"/>
                  </a:lnTo>
                  <a:lnTo>
                    <a:pt x="303" y="57"/>
                  </a:lnTo>
                  <a:lnTo>
                    <a:pt x="299" y="63"/>
                  </a:lnTo>
                  <a:lnTo>
                    <a:pt x="290" y="72"/>
                  </a:lnTo>
                  <a:lnTo>
                    <a:pt x="286" y="77"/>
                  </a:lnTo>
                  <a:lnTo>
                    <a:pt x="275" y="88"/>
                  </a:lnTo>
                  <a:lnTo>
                    <a:pt x="272" y="94"/>
                  </a:lnTo>
                  <a:lnTo>
                    <a:pt x="272" y="99"/>
                  </a:lnTo>
                  <a:lnTo>
                    <a:pt x="279" y="98"/>
                  </a:lnTo>
                  <a:lnTo>
                    <a:pt x="283" y="92"/>
                  </a:lnTo>
                  <a:lnTo>
                    <a:pt x="288" y="88"/>
                  </a:lnTo>
                  <a:lnTo>
                    <a:pt x="292" y="83"/>
                  </a:lnTo>
                  <a:lnTo>
                    <a:pt x="296" y="79"/>
                  </a:lnTo>
                  <a:lnTo>
                    <a:pt x="299" y="74"/>
                  </a:lnTo>
                  <a:lnTo>
                    <a:pt x="303" y="68"/>
                  </a:lnTo>
                  <a:lnTo>
                    <a:pt x="308" y="64"/>
                  </a:lnTo>
                  <a:lnTo>
                    <a:pt x="312" y="59"/>
                  </a:lnTo>
                  <a:lnTo>
                    <a:pt x="318" y="55"/>
                  </a:lnTo>
                  <a:lnTo>
                    <a:pt x="321" y="50"/>
                  </a:lnTo>
                  <a:lnTo>
                    <a:pt x="327" y="44"/>
                  </a:lnTo>
                  <a:lnTo>
                    <a:pt x="332" y="37"/>
                  </a:lnTo>
                  <a:lnTo>
                    <a:pt x="336" y="31"/>
                  </a:lnTo>
                  <a:lnTo>
                    <a:pt x="352" y="15"/>
                  </a:lnTo>
                  <a:lnTo>
                    <a:pt x="358" y="11"/>
                  </a:lnTo>
                  <a:lnTo>
                    <a:pt x="363" y="8"/>
                  </a:lnTo>
                  <a:lnTo>
                    <a:pt x="371" y="4"/>
                  </a:lnTo>
                  <a:lnTo>
                    <a:pt x="376" y="2"/>
                  </a:lnTo>
                  <a:lnTo>
                    <a:pt x="384" y="0"/>
                  </a:lnTo>
                  <a:lnTo>
                    <a:pt x="391" y="0"/>
                  </a:lnTo>
                  <a:lnTo>
                    <a:pt x="398" y="2"/>
                  </a:lnTo>
                  <a:lnTo>
                    <a:pt x="404" y="4"/>
                  </a:lnTo>
                  <a:lnTo>
                    <a:pt x="408" y="6"/>
                  </a:lnTo>
                  <a:lnTo>
                    <a:pt x="411" y="8"/>
                  </a:lnTo>
                  <a:lnTo>
                    <a:pt x="415" y="11"/>
                  </a:lnTo>
                  <a:lnTo>
                    <a:pt x="419" y="13"/>
                  </a:lnTo>
                  <a:lnTo>
                    <a:pt x="422" y="17"/>
                  </a:lnTo>
                  <a:lnTo>
                    <a:pt x="424" y="20"/>
                  </a:lnTo>
                  <a:lnTo>
                    <a:pt x="426" y="24"/>
                  </a:lnTo>
                  <a:close/>
                </a:path>
              </a:pathLst>
            </a:custGeom>
            <a:gradFill rotWithShape="0">
              <a:gsLst>
                <a:gs pos="0">
                  <a:srgbClr val="FFCC00"/>
                </a:gs>
                <a:gs pos="100000">
                  <a:schemeClr val="accent1"/>
                </a:gs>
              </a:gsLst>
              <a:lin ang="5400000" scaled="1"/>
            </a:gradFill>
            <a:ln w="9525">
              <a:noFill/>
              <a:round/>
            </a:ln>
          </p:spPr>
          <p:txBody>
            <a:bodyPr/>
            <a:lstStyle/>
            <a:p>
              <a:endParaRPr lang="en-US"/>
            </a:p>
          </p:txBody>
        </p:sp>
        <p:sp>
          <p:nvSpPr>
            <p:cNvPr id="494490" name="Freeform 922"/>
            <p:cNvSpPr/>
            <p:nvPr/>
          </p:nvSpPr>
          <p:spPr bwMode="auto">
            <a:xfrm>
              <a:off x="4289" y="2534"/>
              <a:ext cx="24" cy="101"/>
            </a:xfrm>
            <a:custGeom>
              <a:avLst/>
              <a:gdLst/>
              <a:ahLst/>
              <a:cxnLst>
                <a:cxn ang="0">
                  <a:pos x="2" y="101"/>
                </a:cxn>
                <a:cxn ang="0">
                  <a:pos x="11" y="92"/>
                </a:cxn>
                <a:cxn ang="0">
                  <a:pos x="15" y="79"/>
                </a:cxn>
                <a:cxn ang="0">
                  <a:pos x="20" y="66"/>
                </a:cxn>
                <a:cxn ang="0">
                  <a:pos x="22" y="53"/>
                </a:cxn>
                <a:cxn ang="0">
                  <a:pos x="24" y="40"/>
                </a:cxn>
                <a:cxn ang="0">
                  <a:pos x="22" y="26"/>
                </a:cxn>
                <a:cxn ang="0">
                  <a:pos x="20" y="13"/>
                </a:cxn>
                <a:cxn ang="0">
                  <a:pos x="17" y="0"/>
                </a:cxn>
                <a:cxn ang="0">
                  <a:pos x="13" y="2"/>
                </a:cxn>
                <a:cxn ang="0">
                  <a:pos x="17" y="13"/>
                </a:cxn>
                <a:cxn ang="0">
                  <a:pos x="19" y="26"/>
                </a:cxn>
                <a:cxn ang="0">
                  <a:pos x="20" y="40"/>
                </a:cxn>
                <a:cxn ang="0">
                  <a:pos x="19" y="53"/>
                </a:cxn>
                <a:cxn ang="0">
                  <a:pos x="17" y="66"/>
                </a:cxn>
                <a:cxn ang="0">
                  <a:pos x="13" y="77"/>
                </a:cxn>
                <a:cxn ang="0">
                  <a:pos x="8" y="90"/>
                </a:cxn>
                <a:cxn ang="0">
                  <a:pos x="0" y="99"/>
                </a:cxn>
                <a:cxn ang="0">
                  <a:pos x="2" y="101"/>
                </a:cxn>
              </a:cxnLst>
              <a:rect l="0" t="0" r="r" b="b"/>
              <a:pathLst>
                <a:path w="24" h="101">
                  <a:moveTo>
                    <a:pt x="2" y="101"/>
                  </a:moveTo>
                  <a:lnTo>
                    <a:pt x="11" y="92"/>
                  </a:lnTo>
                  <a:lnTo>
                    <a:pt x="15" y="79"/>
                  </a:lnTo>
                  <a:lnTo>
                    <a:pt x="20" y="66"/>
                  </a:lnTo>
                  <a:lnTo>
                    <a:pt x="22" y="53"/>
                  </a:lnTo>
                  <a:lnTo>
                    <a:pt x="24" y="40"/>
                  </a:lnTo>
                  <a:lnTo>
                    <a:pt x="22" y="26"/>
                  </a:lnTo>
                  <a:lnTo>
                    <a:pt x="20" y="13"/>
                  </a:lnTo>
                  <a:lnTo>
                    <a:pt x="17" y="0"/>
                  </a:lnTo>
                  <a:lnTo>
                    <a:pt x="13" y="2"/>
                  </a:lnTo>
                  <a:lnTo>
                    <a:pt x="17" y="13"/>
                  </a:lnTo>
                  <a:lnTo>
                    <a:pt x="19" y="26"/>
                  </a:lnTo>
                  <a:lnTo>
                    <a:pt x="20" y="40"/>
                  </a:lnTo>
                  <a:lnTo>
                    <a:pt x="19" y="53"/>
                  </a:lnTo>
                  <a:lnTo>
                    <a:pt x="17" y="66"/>
                  </a:lnTo>
                  <a:lnTo>
                    <a:pt x="13" y="77"/>
                  </a:lnTo>
                  <a:lnTo>
                    <a:pt x="8" y="90"/>
                  </a:lnTo>
                  <a:lnTo>
                    <a:pt x="0" y="99"/>
                  </a:lnTo>
                  <a:lnTo>
                    <a:pt x="2" y="101"/>
                  </a:lnTo>
                  <a:close/>
                </a:path>
              </a:pathLst>
            </a:custGeom>
            <a:solidFill>
              <a:srgbClr val="000000"/>
            </a:solidFill>
            <a:ln w="9525">
              <a:noFill/>
              <a:round/>
            </a:ln>
          </p:spPr>
          <p:txBody>
            <a:bodyPr/>
            <a:lstStyle/>
            <a:p>
              <a:endParaRPr lang="en-US"/>
            </a:p>
          </p:txBody>
        </p:sp>
        <p:sp>
          <p:nvSpPr>
            <p:cNvPr id="494491" name="Freeform 923"/>
            <p:cNvSpPr/>
            <p:nvPr/>
          </p:nvSpPr>
          <p:spPr bwMode="auto">
            <a:xfrm>
              <a:off x="4230" y="2633"/>
              <a:ext cx="61" cy="39"/>
            </a:xfrm>
            <a:custGeom>
              <a:avLst/>
              <a:gdLst/>
              <a:ahLst/>
              <a:cxnLst>
                <a:cxn ang="0">
                  <a:pos x="0" y="39"/>
                </a:cxn>
                <a:cxn ang="0">
                  <a:pos x="6" y="39"/>
                </a:cxn>
                <a:cxn ang="0">
                  <a:pos x="11" y="37"/>
                </a:cxn>
                <a:cxn ang="0">
                  <a:pos x="15" y="37"/>
                </a:cxn>
                <a:cxn ang="0">
                  <a:pos x="21" y="35"/>
                </a:cxn>
                <a:cxn ang="0">
                  <a:pos x="24" y="35"/>
                </a:cxn>
                <a:cxn ang="0">
                  <a:pos x="28" y="33"/>
                </a:cxn>
                <a:cxn ang="0">
                  <a:pos x="32" y="31"/>
                </a:cxn>
                <a:cxn ang="0">
                  <a:pos x="37" y="30"/>
                </a:cxn>
                <a:cxn ang="0">
                  <a:pos x="41" y="26"/>
                </a:cxn>
                <a:cxn ang="0">
                  <a:pos x="45" y="24"/>
                </a:cxn>
                <a:cxn ang="0">
                  <a:pos x="57" y="11"/>
                </a:cxn>
                <a:cxn ang="0">
                  <a:pos x="59" y="6"/>
                </a:cxn>
                <a:cxn ang="0">
                  <a:pos x="61" y="2"/>
                </a:cxn>
                <a:cxn ang="0">
                  <a:pos x="59" y="0"/>
                </a:cxn>
                <a:cxn ang="0">
                  <a:pos x="57" y="4"/>
                </a:cxn>
                <a:cxn ang="0">
                  <a:pos x="54" y="8"/>
                </a:cxn>
                <a:cxn ang="0">
                  <a:pos x="52" y="11"/>
                </a:cxn>
                <a:cxn ang="0">
                  <a:pos x="45" y="19"/>
                </a:cxn>
                <a:cxn ang="0">
                  <a:pos x="41" y="20"/>
                </a:cxn>
                <a:cxn ang="0">
                  <a:pos x="39" y="24"/>
                </a:cxn>
                <a:cxn ang="0">
                  <a:pos x="35" y="26"/>
                </a:cxn>
                <a:cxn ang="0">
                  <a:pos x="32" y="28"/>
                </a:cxn>
                <a:cxn ang="0">
                  <a:pos x="28" y="30"/>
                </a:cxn>
                <a:cxn ang="0">
                  <a:pos x="23" y="31"/>
                </a:cxn>
                <a:cxn ang="0">
                  <a:pos x="19" y="33"/>
                </a:cxn>
                <a:cxn ang="0">
                  <a:pos x="15" y="33"/>
                </a:cxn>
                <a:cxn ang="0">
                  <a:pos x="11" y="35"/>
                </a:cxn>
                <a:cxn ang="0">
                  <a:pos x="0" y="35"/>
                </a:cxn>
                <a:cxn ang="0">
                  <a:pos x="0" y="39"/>
                </a:cxn>
              </a:cxnLst>
              <a:rect l="0" t="0" r="r" b="b"/>
              <a:pathLst>
                <a:path w="61" h="39">
                  <a:moveTo>
                    <a:pt x="0" y="39"/>
                  </a:moveTo>
                  <a:lnTo>
                    <a:pt x="6" y="39"/>
                  </a:lnTo>
                  <a:lnTo>
                    <a:pt x="11" y="37"/>
                  </a:lnTo>
                  <a:lnTo>
                    <a:pt x="15" y="37"/>
                  </a:lnTo>
                  <a:lnTo>
                    <a:pt x="21" y="35"/>
                  </a:lnTo>
                  <a:lnTo>
                    <a:pt x="24" y="35"/>
                  </a:lnTo>
                  <a:lnTo>
                    <a:pt x="28" y="33"/>
                  </a:lnTo>
                  <a:lnTo>
                    <a:pt x="32" y="31"/>
                  </a:lnTo>
                  <a:lnTo>
                    <a:pt x="37" y="30"/>
                  </a:lnTo>
                  <a:lnTo>
                    <a:pt x="41" y="26"/>
                  </a:lnTo>
                  <a:lnTo>
                    <a:pt x="45" y="24"/>
                  </a:lnTo>
                  <a:lnTo>
                    <a:pt x="57" y="11"/>
                  </a:lnTo>
                  <a:lnTo>
                    <a:pt x="59" y="6"/>
                  </a:lnTo>
                  <a:lnTo>
                    <a:pt x="61" y="2"/>
                  </a:lnTo>
                  <a:lnTo>
                    <a:pt x="59" y="0"/>
                  </a:lnTo>
                  <a:lnTo>
                    <a:pt x="57" y="4"/>
                  </a:lnTo>
                  <a:lnTo>
                    <a:pt x="54" y="8"/>
                  </a:lnTo>
                  <a:lnTo>
                    <a:pt x="52" y="11"/>
                  </a:lnTo>
                  <a:lnTo>
                    <a:pt x="45" y="19"/>
                  </a:lnTo>
                  <a:lnTo>
                    <a:pt x="41" y="20"/>
                  </a:lnTo>
                  <a:lnTo>
                    <a:pt x="39" y="24"/>
                  </a:lnTo>
                  <a:lnTo>
                    <a:pt x="35" y="26"/>
                  </a:lnTo>
                  <a:lnTo>
                    <a:pt x="32" y="28"/>
                  </a:lnTo>
                  <a:lnTo>
                    <a:pt x="28" y="30"/>
                  </a:lnTo>
                  <a:lnTo>
                    <a:pt x="23" y="31"/>
                  </a:lnTo>
                  <a:lnTo>
                    <a:pt x="19" y="33"/>
                  </a:lnTo>
                  <a:lnTo>
                    <a:pt x="15" y="33"/>
                  </a:lnTo>
                  <a:lnTo>
                    <a:pt x="11" y="35"/>
                  </a:lnTo>
                  <a:lnTo>
                    <a:pt x="0" y="35"/>
                  </a:lnTo>
                  <a:lnTo>
                    <a:pt x="0" y="39"/>
                  </a:lnTo>
                  <a:close/>
                </a:path>
              </a:pathLst>
            </a:custGeom>
            <a:solidFill>
              <a:srgbClr val="000000"/>
            </a:solidFill>
            <a:ln w="9525">
              <a:noFill/>
              <a:round/>
            </a:ln>
          </p:spPr>
          <p:txBody>
            <a:bodyPr/>
            <a:lstStyle/>
            <a:p>
              <a:endParaRPr lang="en-US"/>
            </a:p>
          </p:txBody>
        </p:sp>
        <p:sp>
          <p:nvSpPr>
            <p:cNvPr id="494492" name="Freeform 924"/>
            <p:cNvSpPr/>
            <p:nvPr/>
          </p:nvSpPr>
          <p:spPr bwMode="auto">
            <a:xfrm>
              <a:off x="4197" y="2659"/>
              <a:ext cx="33" cy="13"/>
            </a:xfrm>
            <a:custGeom>
              <a:avLst/>
              <a:gdLst/>
              <a:ahLst/>
              <a:cxnLst>
                <a:cxn ang="0">
                  <a:pos x="2" y="2"/>
                </a:cxn>
                <a:cxn ang="0">
                  <a:pos x="0" y="2"/>
                </a:cxn>
                <a:cxn ang="0">
                  <a:pos x="4" y="4"/>
                </a:cxn>
                <a:cxn ang="0">
                  <a:pos x="10" y="5"/>
                </a:cxn>
                <a:cxn ang="0">
                  <a:pos x="13" y="7"/>
                </a:cxn>
                <a:cxn ang="0">
                  <a:pos x="17" y="7"/>
                </a:cxn>
                <a:cxn ang="0">
                  <a:pos x="21" y="9"/>
                </a:cxn>
                <a:cxn ang="0">
                  <a:pos x="26" y="9"/>
                </a:cxn>
                <a:cxn ang="0">
                  <a:pos x="30" y="11"/>
                </a:cxn>
                <a:cxn ang="0">
                  <a:pos x="33" y="13"/>
                </a:cxn>
                <a:cxn ang="0">
                  <a:pos x="33" y="9"/>
                </a:cxn>
                <a:cxn ang="0">
                  <a:pos x="30" y="7"/>
                </a:cxn>
                <a:cxn ang="0">
                  <a:pos x="26" y="7"/>
                </a:cxn>
                <a:cxn ang="0">
                  <a:pos x="22" y="5"/>
                </a:cxn>
                <a:cxn ang="0">
                  <a:pos x="17" y="4"/>
                </a:cxn>
                <a:cxn ang="0">
                  <a:pos x="13" y="4"/>
                </a:cxn>
                <a:cxn ang="0">
                  <a:pos x="10" y="2"/>
                </a:cxn>
                <a:cxn ang="0">
                  <a:pos x="6" y="0"/>
                </a:cxn>
                <a:cxn ang="0">
                  <a:pos x="2" y="0"/>
                </a:cxn>
                <a:cxn ang="0">
                  <a:pos x="2" y="2"/>
                </a:cxn>
              </a:cxnLst>
              <a:rect l="0" t="0" r="r" b="b"/>
              <a:pathLst>
                <a:path w="33" h="13">
                  <a:moveTo>
                    <a:pt x="2" y="2"/>
                  </a:moveTo>
                  <a:lnTo>
                    <a:pt x="0" y="2"/>
                  </a:lnTo>
                  <a:lnTo>
                    <a:pt x="4" y="4"/>
                  </a:lnTo>
                  <a:lnTo>
                    <a:pt x="10" y="5"/>
                  </a:lnTo>
                  <a:lnTo>
                    <a:pt x="13" y="7"/>
                  </a:lnTo>
                  <a:lnTo>
                    <a:pt x="17" y="7"/>
                  </a:lnTo>
                  <a:lnTo>
                    <a:pt x="21" y="9"/>
                  </a:lnTo>
                  <a:lnTo>
                    <a:pt x="26" y="9"/>
                  </a:lnTo>
                  <a:lnTo>
                    <a:pt x="30" y="11"/>
                  </a:lnTo>
                  <a:lnTo>
                    <a:pt x="33" y="13"/>
                  </a:lnTo>
                  <a:lnTo>
                    <a:pt x="33" y="9"/>
                  </a:lnTo>
                  <a:lnTo>
                    <a:pt x="30" y="7"/>
                  </a:lnTo>
                  <a:lnTo>
                    <a:pt x="26" y="7"/>
                  </a:lnTo>
                  <a:lnTo>
                    <a:pt x="22" y="5"/>
                  </a:lnTo>
                  <a:lnTo>
                    <a:pt x="17" y="4"/>
                  </a:lnTo>
                  <a:lnTo>
                    <a:pt x="13" y="4"/>
                  </a:lnTo>
                  <a:lnTo>
                    <a:pt x="10" y="2"/>
                  </a:lnTo>
                  <a:lnTo>
                    <a:pt x="6" y="0"/>
                  </a:lnTo>
                  <a:lnTo>
                    <a:pt x="2" y="0"/>
                  </a:lnTo>
                  <a:lnTo>
                    <a:pt x="2" y="2"/>
                  </a:lnTo>
                  <a:close/>
                </a:path>
              </a:pathLst>
            </a:custGeom>
            <a:solidFill>
              <a:srgbClr val="000000"/>
            </a:solidFill>
            <a:ln w="9525">
              <a:noFill/>
              <a:round/>
            </a:ln>
          </p:spPr>
          <p:txBody>
            <a:bodyPr/>
            <a:lstStyle/>
            <a:p>
              <a:endParaRPr lang="en-US"/>
            </a:p>
          </p:txBody>
        </p:sp>
        <p:sp>
          <p:nvSpPr>
            <p:cNvPr id="494493" name="Freeform 925"/>
            <p:cNvSpPr/>
            <p:nvPr/>
          </p:nvSpPr>
          <p:spPr bwMode="auto">
            <a:xfrm>
              <a:off x="4172" y="2652"/>
              <a:ext cx="27" cy="9"/>
            </a:xfrm>
            <a:custGeom>
              <a:avLst/>
              <a:gdLst/>
              <a:ahLst/>
              <a:cxnLst>
                <a:cxn ang="0">
                  <a:pos x="3" y="5"/>
                </a:cxn>
                <a:cxn ang="0">
                  <a:pos x="3" y="7"/>
                </a:cxn>
                <a:cxn ang="0">
                  <a:pos x="7" y="3"/>
                </a:cxn>
                <a:cxn ang="0">
                  <a:pos x="9" y="3"/>
                </a:cxn>
                <a:cxn ang="0">
                  <a:pos x="13" y="5"/>
                </a:cxn>
                <a:cxn ang="0">
                  <a:pos x="16" y="7"/>
                </a:cxn>
                <a:cxn ang="0">
                  <a:pos x="20" y="7"/>
                </a:cxn>
                <a:cxn ang="0">
                  <a:pos x="22" y="9"/>
                </a:cxn>
                <a:cxn ang="0">
                  <a:pos x="27" y="9"/>
                </a:cxn>
                <a:cxn ang="0">
                  <a:pos x="27" y="7"/>
                </a:cxn>
                <a:cxn ang="0">
                  <a:pos x="24" y="5"/>
                </a:cxn>
                <a:cxn ang="0">
                  <a:pos x="20" y="3"/>
                </a:cxn>
                <a:cxn ang="0">
                  <a:pos x="18" y="3"/>
                </a:cxn>
                <a:cxn ang="0">
                  <a:pos x="14" y="1"/>
                </a:cxn>
                <a:cxn ang="0">
                  <a:pos x="11" y="0"/>
                </a:cxn>
                <a:cxn ang="0">
                  <a:pos x="7" y="0"/>
                </a:cxn>
                <a:cxn ang="0">
                  <a:pos x="3" y="1"/>
                </a:cxn>
                <a:cxn ang="0">
                  <a:pos x="0" y="3"/>
                </a:cxn>
                <a:cxn ang="0">
                  <a:pos x="0" y="5"/>
                </a:cxn>
                <a:cxn ang="0">
                  <a:pos x="0" y="3"/>
                </a:cxn>
                <a:cxn ang="0">
                  <a:pos x="0" y="5"/>
                </a:cxn>
                <a:cxn ang="0">
                  <a:pos x="3" y="5"/>
                </a:cxn>
              </a:cxnLst>
              <a:rect l="0" t="0" r="r" b="b"/>
              <a:pathLst>
                <a:path w="27" h="9">
                  <a:moveTo>
                    <a:pt x="3" y="5"/>
                  </a:moveTo>
                  <a:lnTo>
                    <a:pt x="3" y="7"/>
                  </a:lnTo>
                  <a:lnTo>
                    <a:pt x="7" y="3"/>
                  </a:lnTo>
                  <a:lnTo>
                    <a:pt x="9" y="3"/>
                  </a:lnTo>
                  <a:lnTo>
                    <a:pt x="13" y="5"/>
                  </a:lnTo>
                  <a:lnTo>
                    <a:pt x="16" y="7"/>
                  </a:lnTo>
                  <a:lnTo>
                    <a:pt x="20" y="7"/>
                  </a:lnTo>
                  <a:lnTo>
                    <a:pt x="22" y="9"/>
                  </a:lnTo>
                  <a:lnTo>
                    <a:pt x="27" y="9"/>
                  </a:lnTo>
                  <a:lnTo>
                    <a:pt x="27" y="7"/>
                  </a:lnTo>
                  <a:lnTo>
                    <a:pt x="24" y="5"/>
                  </a:lnTo>
                  <a:lnTo>
                    <a:pt x="20" y="3"/>
                  </a:lnTo>
                  <a:lnTo>
                    <a:pt x="18" y="3"/>
                  </a:lnTo>
                  <a:lnTo>
                    <a:pt x="14" y="1"/>
                  </a:lnTo>
                  <a:lnTo>
                    <a:pt x="11" y="0"/>
                  </a:lnTo>
                  <a:lnTo>
                    <a:pt x="7" y="0"/>
                  </a:lnTo>
                  <a:lnTo>
                    <a:pt x="3" y="1"/>
                  </a:lnTo>
                  <a:lnTo>
                    <a:pt x="0" y="3"/>
                  </a:lnTo>
                  <a:lnTo>
                    <a:pt x="0" y="5"/>
                  </a:lnTo>
                  <a:lnTo>
                    <a:pt x="0" y="3"/>
                  </a:lnTo>
                  <a:lnTo>
                    <a:pt x="0" y="5"/>
                  </a:lnTo>
                  <a:lnTo>
                    <a:pt x="3" y="5"/>
                  </a:lnTo>
                  <a:close/>
                </a:path>
              </a:pathLst>
            </a:custGeom>
            <a:solidFill>
              <a:srgbClr val="000000"/>
            </a:solidFill>
            <a:ln w="9525">
              <a:noFill/>
              <a:round/>
            </a:ln>
          </p:spPr>
          <p:txBody>
            <a:bodyPr/>
            <a:lstStyle/>
            <a:p>
              <a:endParaRPr lang="en-US"/>
            </a:p>
          </p:txBody>
        </p:sp>
        <p:sp>
          <p:nvSpPr>
            <p:cNvPr id="494494" name="Freeform 926"/>
            <p:cNvSpPr/>
            <p:nvPr/>
          </p:nvSpPr>
          <p:spPr bwMode="auto">
            <a:xfrm>
              <a:off x="4172" y="2657"/>
              <a:ext cx="29" cy="17"/>
            </a:xfrm>
            <a:custGeom>
              <a:avLst/>
              <a:gdLst/>
              <a:ahLst/>
              <a:cxnLst>
                <a:cxn ang="0">
                  <a:pos x="29" y="13"/>
                </a:cxn>
                <a:cxn ang="0">
                  <a:pos x="25" y="11"/>
                </a:cxn>
                <a:cxn ang="0">
                  <a:pos x="22" y="9"/>
                </a:cxn>
                <a:cxn ang="0">
                  <a:pos x="18" y="7"/>
                </a:cxn>
                <a:cxn ang="0">
                  <a:pos x="14" y="7"/>
                </a:cxn>
                <a:cxn ang="0">
                  <a:pos x="11" y="6"/>
                </a:cxn>
                <a:cxn ang="0">
                  <a:pos x="7" y="4"/>
                </a:cxn>
                <a:cxn ang="0">
                  <a:pos x="3" y="0"/>
                </a:cxn>
                <a:cxn ang="0">
                  <a:pos x="0" y="0"/>
                </a:cxn>
                <a:cxn ang="0">
                  <a:pos x="2" y="4"/>
                </a:cxn>
                <a:cxn ang="0">
                  <a:pos x="5" y="7"/>
                </a:cxn>
                <a:cxn ang="0">
                  <a:pos x="9" y="9"/>
                </a:cxn>
                <a:cxn ang="0">
                  <a:pos x="13" y="11"/>
                </a:cxn>
                <a:cxn ang="0">
                  <a:pos x="20" y="11"/>
                </a:cxn>
                <a:cxn ang="0">
                  <a:pos x="24" y="13"/>
                </a:cxn>
                <a:cxn ang="0">
                  <a:pos x="27" y="15"/>
                </a:cxn>
                <a:cxn ang="0">
                  <a:pos x="27" y="17"/>
                </a:cxn>
                <a:cxn ang="0">
                  <a:pos x="27" y="15"/>
                </a:cxn>
                <a:cxn ang="0">
                  <a:pos x="27" y="17"/>
                </a:cxn>
                <a:cxn ang="0">
                  <a:pos x="29" y="13"/>
                </a:cxn>
              </a:cxnLst>
              <a:rect l="0" t="0" r="r" b="b"/>
              <a:pathLst>
                <a:path w="29" h="17">
                  <a:moveTo>
                    <a:pt x="29" y="13"/>
                  </a:moveTo>
                  <a:lnTo>
                    <a:pt x="25" y="11"/>
                  </a:lnTo>
                  <a:lnTo>
                    <a:pt x="22" y="9"/>
                  </a:lnTo>
                  <a:lnTo>
                    <a:pt x="18" y="7"/>
                  </a:lnTo>
                  <a:lnTo>
                    <a:pt x="14" y="7"/>
                  </a:lnTo>
                  <a:lnTo>
                    <a:pt x="11" y="6"/>
                  </a:lnTo>
                  <a:lnTo>
                    <a:pt x="7" y="4"/>
                  </a:lnTo>
                  <a:lnTo>
                    <a:pt x="3" y="0"/>
                  </a:lnTo>
                  <a:lnTo>
                    <a:pt x="0" y="0"/>
                  </a:lnTo>
                  <a:lnTo>
                    <a:pt x="2" y="4"/>
                  </a:lnTo>
                  <a:lnTo>
                    <a:pt x="5" y="7"/>
                  </a:lnTo>
                  <a:lnTo>
                    <a:pt x="9" y="9"/>
                  </a:lnTo>
                  <a:lnTo>
                    <a:pt x="13" y="11"/>
                  </a:lnTo>
                  <a:lnTo>
                    <a:pt x="20" y="11"/>
                  </a:lnTo>
                  <a:lnTo>
                    <a:pt x="24" y="13"/>
                  </a:lnTo>
                  <a:lnTo>
                    <a:pt x="27" y="15"/>
                  </a:lnTo>
                  <a:lnTo>
                    <a:pt x="27" y="17"/>
                  </a:lnTo>
                  <a:lnTo>
                    <a:pt x="27" y="15"/>
                  </a:lnTo>
                  <a:lnTo>
                    <a:pt x="27" y="17"/>
                  </a:lnTo>
                  <a:lnTo>
                    <a:pt x="29" y="13"/>
                  </a:lnTo>
                  <a:close/>
                </a:path>
              </a:pathLst>
            </a:custGeom>
            <a:solidFill>
              <a:srgbClr val="000000"/>
            </a:solidFill>
            <a:ln w="9525">
              <a:noFill/>
              <a:round/>
            </a:ln>
          </p:spPr>
          <p:txBody>
            <a:bodyPr/>
            <a:lstStyle/>
            <a:p>
              <a:endParaRPr lang="en-US"/>
            </a:p>
          </p:txBody>
        </p:sp>
        <p:sp>
          <p:nvSpPr>
            <p:cNvPr id="494495" name="Freeform 927"/>
            <p:cNvSpPr/>
            <p:nvPr/>
          </p:nvSpPr>
          <p:spPr bwMode="auto">
            <a:xfrm>
              <a:off x="4199" y="2661"/>
              <a:ext cx="83" cy="20"/>
            </a:xfrm>
            <a:custGeom>
              <a:avLst/>
              <a:gdLst/>
              <a:ahLst/>
              <a:cxnLst>
                <a:cxn ang="0">
                  <a:pos x="81" y="0"/>
                </a:cxn>
                <a:cxn ang="0">
                  <a:pos x="76" y="3"/>
                </a:cxn>
                <a:cxn ang="0">
                  <a:pos x="72" y="5"/>
                </a:cxn>
                <a:cxn ang="0">
                  <a:pos x="66" y="7"/>
                </a:cxn>
                <a:cxn ang="0">
                  <a:pos x="63" y="11"/>
                </a:cxn>
                <a:cxn ang="0">
                  <a:pos x="57" y="13"/>
                </a:cxn>
                <a:cxn ang="0">
                  <a:pos x="52" y="13"/>
                </a:cxn>
                <a:cxn ang="0">
                  <a:pos x="48" y="14"/>
                </a:cxn>
                <a:cxn ang="0">
                  <a:pos x="42" y="16"/>
                </a:cxn>
                <a:cxn ang="0">
                  <a:pos x="28" y="16"/>
                </a:cxn>
                <a:cxn ang="0">
                  <a:pos x="22" y="14"/>
                </a:cxn>
                <a:cxn ang="0">
                  <a:pos x="17" y="14"/>
                </a:cxn>
                <a:cxn ang="0">
                  <a:pos x="11" y="13"/>
                </a:cxn>
                <a:cxn ang="0">
                  <a:pos x="8" y="11"/>
                </a:cxn>
                <a:cxn ang="0">
                  <a:pos x="2" y="9"/>
                </a:cxn>
                <a:cxn ang="0">
                  <a:pos x="0" y="13"/>
                </a:cxn>
                <a:cxn ang="0">
                  <a:pos x="6" y="14"/>
                </a:cxn>
                <a:cxn ang="0">
                  <a:pos x="11" y="16"/>
                </a:cxn>
                <a:cxn ang="0">
                  <a:pos x="17" y="18"/>
                </a:cxn>
                <a:cxn ang="0">
                  <a:pos x="28" y="18"/>
                </a:cxn>
                <a:cxn ang="0">
                  <a:pos x="31" y="20"/>
                </a:cxn>
                <a:cxn ang="0">
                  <a:pos x="37" y="20"/>
                </a:cxn>
                <a:cxn ang="0">
                  <a:pos x="42" y="18"/>
                </a:cxn>
                <a:cxn ang="0">
                  <a:pos x="54" y="18"/>
                </a:cxn>
                <a:cxn ang="0">
                  <a:pos x="59" y="16"/>
                </a:cxn>
                <a:cxn ang="0">
                  <a:pos x="65" y="14"/>
                </a:cxn>
                <a:cxn ang="0">
                  <a:pos x="68" y="11"/>
                </a:cxn>
                <a:cxn ang="0">
                  <a:pos x="74" y="9"/>
                </a:cxn>
                <a:cxn ang="0">
                  <a:pos x="79" y="7"/>
                </a:cxn>
                <a:cxn ang="0">
                  <a:pos x="83" y="3"/>
                </a:cxn>
                <a:cxn ang="0">
                  <a:pos x="81" y="0"/>
                </a:cxn>
              </a:cxnLst>
              <a:rect l="0" t="0" r="r" b="b"/>
              <a:pathLst>
                <a:path w="83" h="20">
                  <a:moveTo>
                    <a:pt x="81" y="0"/>
                  </a:moveTo>
                  <a:lnTo>
                    <a:pt x="76" y="3"/>
                  </a:lnTo>
                  <a:lnTo>
                    <a:pt x="72" y="5"/>
                  </a:lnTo>
                  <a:lnTo>
                    <a:pt x="66" y="7"/>
                  </a:lnTo>
                  <a:lnTo>
                    <a:pt x="63" y="11"/>
                  </a:lnTo>
                  <a:lnTo>
                    <a:pt x="57" y="13"/>
                  </a:lnTo>
                  <a:lnTo>
                    <a:pt x="52" y="13"/>
                  </a:lnTo>
                  <a:lnTo>
                    <a:pt x="48" y="14"/>
                  </a:lnTo>
                  <a:lnTo>
                    <a:pt x="42" y="16"/>
                  </a:lnTo>
                  <a:lnTo>
                    <a:pt x="28" y="16"/>
                  </a:lnTo>
                  <a:lnTo>
                    <a:pt x="22" y="14"/>
                  </a:lnTo>
                  <a:lnTo>
                    <a:pt x="17" y="14"/>
                  </a:lnTo>
                  <a:lnTo>
                    <a:pt x="11" y="13"/>
                  </a:lnTo>
                  <a:lnTo>
                    <a:pt x="8" y="11"/>
                  </a:lnTo>
                  <a:lnTo>
                    <a:pt x="2" y="9"/>
                  </a:lnTo>
                  <a:lnTo>
                    <a:pt x="0" y="13"/>
                  </a:lnTo>
                  <a:lnTo>
                    <a:pt x="6" y="14"/>
                  </a:lnTo>
                  <a:lnTo>
                    <a:pt x="11" y="16"/>
                  </a:lnTo>
                  <a:lnTo>
                    <a:pt x="17" y="18"/>
                  </a:lnTo>
                  <a:lnTo>
                    <a:pt x="28" y="18"/>
                  </a:lnTo>
                  <a:lnTo>
                    <a:pt x="31" y="20"/>
                  </a:lnTo>
                  <a:lnTo>
                    <a:pt x="37" y="20"/>
                  </a:lnTo>
                  <a:lnTo>
                    <a:pt x="42" y="18"/>
                  </a:lnTo>
                  <a:lnTo>
                    <a:pt x="54" y="18"/>
                  </a:lnTo>
                  <a:lnTo>
                    <a:pt x="59" y="16"/>
                  </a:lnTo>
                  <a:lnTo>
                    <a:pt x="65" y="14"/>
                  </a:lnTo>
                  <a:lnTo>
                    <a:pt x="68" y="11"/>
                  </a:lnTo>
                  <a:lnTo>
                    <a:pt x="74" y="9"/>
                  </a:lnTo>
                  <a:lnTo>
                    <a:pt x="79" y="7"/>
                  </a:lnTo>
                  <a:lnTo>
                    <a:pt x="83" y="3"/>
                  </a:lnTo>
                  <a:lnTo>
                    <a:pt x="81" y="0"/>
                  </a:lnTo>
                  <a:close/>
                </a:path>
              </a:pathLst>
            </a:custGeom>
            <a:solidFill>
              <a:srgbClr val="000000"/>
            </a:solidFill>
            <a:ln w="9525">
              <a:noFill/>
              <a:round/>
            </a:ln>
          </p:spPr>
          <p:txBody>
            <a:bodyPr/>
            <a:lstStyle/>
            <a:p>
              <a:endParaRPr lang="en-US"/>
            </a:p>
          </p:txBody>
        </p:sp>
        <p:sp>
          <p:nvSpPr>
            <p:cNvPr id="494496" name="Freeform 928"/>
            <p:cNvSpPr/>
            <p:nvPr/>
          </p:nvSpPr>
          <p:spPr bwMode="auto">
            <a:xfrm>
              <a:off x="4280" y="2644"/>
              <a:ext cx="26" cy="20"/>
            </a:xfrm>
            <a:custGeom>
              <a:avLst/>
              <a:gdLst/>
              <a:ahLst/>
              <a:cxnLst>
                <a:cxn ang="0">
                  <a:pos x="26" y="6"/>
                </a:cxn>
                <a:cxn ang="0">
                  <a:pos x="22" y="2"/>
                </a:cxn>
                <a:cxn ang="0">
                  <a:pos x="17" y="0"/>
                </a:cxn>
                <a:cxn ang="0">
                  <a:pos x="13" y="2"/>
                </a:cxn>
                <a:cxn ang="0">
                  <a:pos x="11" y="6"/>
                </a:cxn>
                <a:cxn ang="0">
                  <a:pos x="7" y="9"/>
                </a:cxn>
                <a:cxn ang="0">
                  <a:pos x="6" y="13"/>
                </a:cxn>
                <a:cxn ang="0">
                  <a:pos x="2" y="15"/>
                </a:cxn>
                <a:cxn ang="0">
                  <a:pos x="0" y="17"/>
                </a:cxn>
                <a:cxn ang="0">
                  <a:pos x="2" y="20"/>
                </a:cxn>
                <a:cxn ang="0">
                  <a:pos x="6" y="19"/>
                </a:cxn>
                <a:cxn ang="0">
                  <a:pos x="7" y="15"/>
                </a:cxn>
                <a:cxn ang="0">
                  <a:pos x="11" y="11"/>
                </a:cxn>
                <a:cxn ang="0">
                  <a:pos x="13" y="8"/>
                </a:cxn>
                <a:cxn ang="0">
                  <a:pos x="15" y="4"/>
                </a:cxn>
                <a:cxn ang="0">
                  <a:pos x="20" y="4"/>
                </a:cxn>
                <a:cxn ang="0">
                  <a:pos x="24" y="9"/>
                </a:cxn>
                <a:cxn ang="0">
                  <a:pos x="26" y="6"/>
                </a:cxn>
              </a:cxnLst>
              <a:rect l="0" t="0" r="r" b="b"/>
              <a:pathLst>
                <a:path w="26" h="20">
                  <a:moveTo>
                    <a:pt x="26" y="6"/>
                  </a:moveTo>
                  <a:lnTo>
                    <a:pt x="22" y="2"/>
                  </a:lnTo>
                  <a:lnTo>
                    <a:pt x="17" y="0"/>
                  </a:lnTo>
                  <a:lnTo>
                    <a:pt x="13" y="2"/>
                  </a:lnTo>
                  <a:lnTo>
                    <a:pt x="11" y="6"/>
                  </a:lnTo>
                  <a:lnTo>
                    <a:pt x="7" y="9"/>
                  </a:lnTo>
                  <a:lnTo>
                    <a:pt x="6" y="13"/>
                  </a:lnTo>
                  <a:lnTo>
                    <a:pt x="2" y="15"/>
                  </a:lnTo>
                  <a:lnTo>
                    <a:pt x="0" y="17"/>
                  </a:lnTo>
                  <a:lnTo>
                    <a:pt x="2" y="20"/>
                  </a:lnTo>
                  <a:lnTo>
                    <a:pt x="6" y="19"/>
                  </a:lnTo>
                  <a:lnTo>
                    <a:pt x="7" y="15"/>
                  </a:lnTo>
                  <a:lnTo>
                    <a:pt x="11" y="11"/>
                  </a:lnTo>
                  <a:lnTo>
                    <a:pt x="13" y="8"/>
                  </a:lnTo>
                  <a:lnTo>
                    <a:pt x="15" y="4"/>
                  </a:lnTo>
                  <a:lnTo>
                    <a:pt x="20" y="4"/>
                  </a:lnTo>
                  <a:lnTo>
                    <a:pt x="24" y="9"/>
                  </a:lnTo>
                  <a:lnTo>
                    <a:pt x="26" y="6"/>
                  </a:lnTo>
                  <a:close/>
                </a:path>
              </a:pathLst>
            </a:custGeom>
            <a:solidFill>
              <a:srgbClr val="000000"/>
            </a:solidFill>
            <a:ln w="9525">
              <a:noFill/>
              <a:round/>
            </a:ln>
          </p:spPr>
          <p:txBody>
            <a:bodyPr/>
            <a:lstStyle/>
            <a:p>
              <a:endParaRPr lang="en-US"/>
            </a:p>
          </p:txBody>
        </p:sp>
        <p:sp>
          <p:nvSpPr>
            <p:cNvPr id="494497" name="Freeform 929"/>
            <p:cNvSpPr/>
            <p:nvPr/>
          </p:nvSpPr>
          <p:spPr bwMode="auto">
            <a:xfrm>
              <a:off x="4304" y="2650"/>
              <a:ext cx="13" cy="16"/>
            </a:xfrm>
            <a:custGeom>
              <a:avLst/>
              <a:gdLst/>
              <a:ahLst/>
              <a:cxnLst>
                <a:cxn ang="0">
                  <a:pos x="11" y="13"/>
                </a:cxn>
                <a:cxn ang="0">
                  <a:pos x="13" y="13"/>
                </a:cxn>
                <a:cxn ang="0">
                  <a:pos x="7" y="7"/>
                </a:cxn>
                <a:cxn ang="0">
                  <a:pos x="7" y="5"/>
                </a:cxn>
                <a:cxn ang="0">
                  <a:pos x="2" y="0"/>
                </a:cxn>
                <a:cxn ang="0">
                  <a:pos x="0" y="3"/>
                </a:cxn>
                <a:cxn ang="0">
                  <a:pos x="5" y="9"/>
                </a:cxn>
                <a:cxn ang="0">
                  <a:pos x="5" y="11"/>
                </a:cxn>
                <a:cxn ang="0">
                  <a:pos x="11" y="16"/>
                </a:cxn>
                <a:cxn ang="0">
                  <a:pos x="13" y="14"/>
                </a:cxn>
                <a:cxn ang="0">
                  <a:pos x="11" y="16"/>
                </a:cxn>
                <a:cxn ang="0">
                  <a:pos x="13" y="14"/>
                </a:cxn>
                <a:cxn ang="0">
                  <a:pos x="11" y="13"/>
                </a:cxn>
              </a:cxnLst>
              <a:rect l="0" t="0" r="r" b="b"/>
              <a:pathLst>
                <a:path w="13" h="16">
                  <a:moveTo>
                    <a:pt x="11" y="13"/>
                  </a:moveTo>
                  <a:lnTo>
                    <a:pt x="13" y="13"/>
                  </a:lnTo>
                  <a:lnTo>
                    <a:pt x="7" y="7"/>
                  </a:lnTo>
                  <a:lnTo>
                    <a:pt x="7" y="5"/>
                  </a:lnTo>
                  <a:lnTo>
                    <a:pt x="2" y="0"/>
                  </a:lnTo>
                  <a:lnTo>
                    <a:pt x="0" y="3"/>
                  </a:lnTo>
                  <a:lnTo>
                    <a:pt x="5" y="9"/>
                  </a:lnTo>
                  <a:lnTo>
                    <a:pt x="5" y="11"/>
                  </a:lnTo>
                  <a:lnTo>
                    <a:pt x="11" y="16"/>
                  </a:lnTo>
                  <a:lnTo>
                    <a:pt x="13" y="14"/>
                  </a:lnTo>
                  <a:lnTo>
                    <a:pt x="11" y="16"/>
                  </a:lnTo>
                  <a:lnTo>
                    <a:pt x="13" y="14"/>
                  </a:lnTo>
                  <a:lnTo>
                    <a:pt x="11" y="13"/>
                  </a:lnTo>
                  <a:close/>
                </a:path>
              </a:pathLst>
            </a:custGeom>
            <a:solidFill>
              <a:srgbClr val="000000"/>
            </a:solidFill>
            <a:ln w="9525">
              <a:noFill/>
              <a:round/>
            </a:ln>
          </p:spPr>
          <p:txBody>
            <a:bodyPr/>
            <a:lstStyle/>
            <a:p>
              <a:endParaRPr lang="en-US"/>
            </a:p>
          </p:txBody>
        </p:sp>
        <p:sp>
          <p:nvSpPr>
            <p:cNvPr id="494498" name="Freeform 930"/>
            <p:cNvSpPr/>
            <p:nvPr/>
          </p:nvSpPr>
          <p:spPr bwMode="auto">
            <a:xfrm>
              <a:off x="4315" y="2659"/>
              <a:ext cx="9" cy="5"/>
            </a:xfrm>
            <a:custGeom>
              <a:avLst/>
              <a:gdLst/>
              <a:ahLst/>
              <a:cxnLst>
                <a:cxn ang="0">
                  <a:pos x="5" y="0"/>
                </a:cxn>
                <a:cxn ang="0">
                  <a:pos x="4" y="0"/>
                </a:cxn>
                <a:cxn ang="0">
                  <a:pos x="4" y="2"/>
                </a:cxn>
                <a:cxn ang="0">
                  <a:pos x="2" y="2"/>
                </a:cxn>
                <a:cxn ang="0">
                  <a:pos x="0" y="4"/>
                </a:cxn>
                <a:cxn ang="0">
                  <a:pos x="2" y="5"/>
                </a:cxn>
                <a:cxn ang="0">
                  <a:pos x="4" y="5"/>
                </a:cxn>
                <a:cxn ang="0">
                  <a:pos x="5" y="4"/>
                </a:cxn>
                <a:cxn ang="0">
                  <a:pos x="7" y="4"/>
                </a:cxn>
                <a:cxn ang="0">
                  <a:pos x="7" y="0"/>
                </a:cxn>
                <a:cxn ang="0">
                  <a:pos x="9" y="0"/>
                </a:cxn>
                <a:cxn ang="0">
                  <a:pos x="7" y="0"/>
                </a:cxn>
                <a:cxn ang="0">
                  <a:pos x="9" y="0"/>
                </a:cxn>
                <a:cxn ang="0">
                  <a:pos x="5" y="0"/>
                </a:cxn>
              </a:cxnLst>
              <a:rect l="0" t="0" r="r" b="b"/>
              <a:pathLst>
                <a:path w="9" h="5">
                  <a:moveTo>
                    <a:pt x="5" y="0"/>
                  </a:moveTo>
                  <a:lnTo>
                    <a:pt x="4" y="0"/>
                  </a:lnTo>
                  <a:lnTo>
                    <a:pt x="4" y="2"/>
                  </a:lnTo>
                  <a:lnTo>
                    <a:pt x="2" y="2"/>
                  </a:lnTo>
                  <a:lnTo>
                    <a:pt x="0" y="4"/>
                  </a:lnTo>
                  <a:lnTo>
                    <a:pt x="2" y="5"/>
                  </a:lnTo>
                  <a:lnTo>
                    <a:pt x="4" y="5"/>
                  </a:lnTo>
                  <a:lnTo>
                    <a:pt x="5" y="4"/>
                  </a:lnTo>
                  <a:lnTo>
                    <a:pt x="7" y="4"/>
                  </a:lnTo>
                  <a:lnTo>
                    <a:pt x="7" y="0"/>
                  </a:lnTo>
                  <a:lnTo>
                    <a:pt x="9" y="0"/>
                  </a:lnTo>
                  <a:lnTo>
                    <a:pt x="7" y="0"/>
                  </a:lnTo>
                  <a:lnTo>
                    <a:pt x="9" y="0"/>
                  </a:lnTo>
                  <a:lnTo>
                    <a:pt x="5" y="0"/>
                  </a:lnTo>
                  <a:close/>
                </a:path>
              </a:pathLst>
            </a:custGeom>
            <a:solidFill>
              <a:srgbClr val="000000"/>
            </a:solidFill>
            <a:ln w="9525">
              <a:noFill/>
              <a:round/>
            </a:ln>
          </p:spPr>
          <p:txBody>
            <a:bodyPr/>
            <a:lstStyle/>
            <a:p>
              <a:endParaRPr lang="en-US"/>
            </a:p>
          </p:txBody>
        </p:sp>
        <p:sp>
          <p:nvSpPr>
            <p:cNvPr id="494499" name="Freeform 931"/>
            <p:cNvSpPr/>
            <p:nvPr/>
          </p:nvSpPr>
          <p:spPr bwMode="auto">
            <a:xfrm>
              <a:off x="4298" y="2639"/>
              <a:ext cx="26" cy="20"/>
            </a:xfrm>
            <a:custGeom>
              <a:avLst/>
              <a:gdLst/>
              <a:ahLst/>
              <a:cxnLst>
                <a:cxn ang="0">
                  <a:pos x="2" y="0"/>
                </a:cxn>
                <a:cxn ang="0">
                  <a:pos x="2" y="2"/>
                </a:cxn>
                <a:cxn ang="0">
                  <a:pos x="4" y="5"/>
                </a:cxn>
                <a:cxn ang="0">
                  <a:pos x="8" y="7"/>
                </a:cxn>
                <a:cxn ang="0">
                  <a:pos x="11" y="9"/>
                </a:cxn>
                <a:cxn ang="0">
                  <a:pos x="15" y="11"/>
                </a:cxn>
                <a:cxn ang="0">
                  <a:pos x="17" y="13"/>
                </a:cxn>
                <a:cxn ang="0">
                  <a:pos x="21" y="14"/>
                </a:cxn>
                <a:cxn ang="0">
                  <a:pos x="21" y="16"/>
                </a:cxn>
                <a:cxn ang="0">
                  <a:pos x="22" y="20"/>
                </a:cxn>
                <a:cxn ang="0">
                  <a:pos x="26" y="20"/>
                </a:cxn>
                <a:cxn ang="0">
                  <a:pos x="24" y="16"/>
                </a:cxn>
                <a:cxn ang="0">
                  <a:pos x="22" y="13"/>
                </a:cxn>
                <a:cxn ang="0">
                  <a:pos x="21" y="9"/>
                </a:cxn>
                <a:cxn ang="0">
                  <a:pos x="17" y="7"/>
                </a:cxn>
                <a:cxn ang="0">
                  <a:pos x="13" y="5"/>
                </a:cxn>
                <a:cxn ang="0">
                  <a:pos x="10" y="3"/>
                </a:cxn>
                <a:cxn ang="0">
                  <a:pos x="6" y="2"/>
                </a:cxn>
                <a:cxn ang="0">
                  <a:pos x="4" y="0"/>
                </a:cxn>
                <a:cxn ang="0">
                  <a:pos x="4" y="2"/>
                </a:cxn>
                <a:cxn ang="0">
                  <a:pos x="2" y="0"/>
                </a:cxn>
                <a:cxn ang="0">
                  <a:pos x="0" y="0"/>
                </a:cxn>
                <a:cxn ang="0">
                  <a:pos x="2" y="2"/>
                </a:cxn>
                <a:cxn ang="0">
                  <a:pos x="2" y="0"/>
                </a:cxn>
              </a:cxnLst>
              <a:rect l="0" t="0" r="r" b="b"/>
              <a:pathLst>
                <a:path w="26" h="20">
                  <a:moveTo>
                    <a:pt x="2" y="0"/>
                  </a:moveTo>
                  <a:lnTo>
                    <a:pt x="2" y="2"/>
                  </a:lnTo>
                  <a:lnTo>
                    <a:pt x="4" y="5"/>
                  </a:lnTo>
                  <a:lnTo>
                    <a:pt x="8" y="7"/>
                  </a:lnTo>
                  <a:lnTo>
                    <a:pt x="11" y="9"/>
                  </a:lnTo>
                  <a:lnTo>
                    <a:pt x="15" y="11"/>
                  </a:lnTo>
                  <a:lnTo>
                    <a:pt x="17" y="13"/>
                  </a:lnTo>
                  <a:lnTo>
                    <a:pt x="21" y="14"/>
                  </a:lnTo>
                  <a:lnTo>
                    <a:pt x="21" y="16"/>
                  </a:lnTo>
                  <a:lnTo>
                    <a:pt x="22" y="20"/>
                  </a:lnTo>
                  <a:lnTo>
                    <a:pt x="26" y="20"/>
                  </a:lnTo>
                  <a:lnTo>
                    <a:pt x="24" y="16"/>
                  </a:lnTo>
                  <a:lnTo>
                    <a:pt x="22" y="13"/>
                  </a:lnTo>
                  <a:lnTo>
                    <a:pt x="21" y="9"/>
                  </a:lnTo>
                  <a:lnTo>
                    <a:pt x="17" y="7"/>
                  </a:lnTo>
                  <a:lnTo>
                    <a:pt x="13" y="5"/>
                  </a:lnTo>
                  <a:lnTo>
                    <a:pt x="10" y="3"/>
                  </a:lnTo>
                  <a:lnTo>
                    <a:pt x="6" y="2"/>
                  </a:lnTo>
                  <a:lnTo>
                    <a:pt x="4" y="0"/>
                  </a:lnTo>
                  <a:lnTo>
                    <a:pt x="4" y="2"/>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494500" name="Freeform 932"/>
            <p:cNvSpPr/>
            <p:nvPr/>
          </p:nvSpPr>
          <p:spPr bwMode="auto">
            <a:xfrm>
              <a:off x="4300" y="2587"/>
              <a:ext cx="22" cy="54"/>
            </a:xfrm>
            <a:custGeom>
              <a:avLst/>
              <a:gdLst/>
              <a:ahLst/>
              <a:cxnLst>
                <a:cxn ang="0">
                  <a:pos x="20" y="0"/>
                </a:cxn>
                <a:cxn ang="0">
                  <a:pos x="19" y="2"/>
                </a:cxn>
                <a:cxn ang="0">
                  <a:pos x="19" y="9"/>
                </a:cxn>
                <a:cxn ang="0">
                  <a:pos x="17" y="15"/>
                </a:cxn>
                <a:cxn ang="0">
                  <a:pos x="13" y="22"/>
                </a:cxn>
                <a:cxn ang="0">
                  <a:pos x="11" y="28"/>
                </a:cxn>
                <a:cxn ang="0">
                  <a:pos x="9" y="33"/>
                </a:cxn>
                <a:cxn ang="0">
                  <a:pos x="6" y="39"/>
                </a:cxn>
                <a:cxn ang="0">
                  <a:pos x="2" y="46"/>
                </a:cxn>
                <a:cxn ang="0">
                  <a:pos x="0" y="52"/>
                </a:cxn>
                <a:cxn ang="0">
                  <a:pos x="2" y="54"/>
                </a:cxn>
                <a:cxn ang="0">
                  <a:pos x="6" y="48"/>
                </a:cxn>
                <a:cxn ang="0">
                  <a:pos x="9" y="41"/>
                </a:cxn>
                <a:cxn ang="0">
                  <a:pos x="11" y="35"/>
                </a:cxn>
                <a:cxn ang="0">
                  <a:pos x="15" y="30"/>
                </a:cxn>
                <a:cxn ang="0">
                  <a:pos x="19" y="22"/>
                </a:cxn>
                <a:cxn ang="0">
                  <a:pos x="20" y="17"/>
                </a:cxn>
                <a:cxn ang="0">
                  <a:pos x="22" y="9"/>
                </a:cxn>
                <a:cxn ang="0">
                  <a:pos x="22" y="2"/>
                </a:cxn>
                <a:cxn ang="0">
                  <a:pos x="20" y="4"/>
                </a:cxn>
                <a:cxn ang="0">
                  <a:pos x="20" y="0"/>
                </a:cxn>
                <a:cxn ang="0">
                  <a:pos x="19" y="0"/>
                </a:cxn>
                <a:cxn ang="0">
                  <a:pos x="19" y="2"/>
                </a:cxn>
                <a:cxn ang="0">
                  <a:pos x="20" y="0"/>
                </a:cxn>
              </a:cxnLst>
              <a:rect l="0" t="0" r="r" b="b"/>
              <a:pathLst>
                <a:path w="22" h="54">
                  <a:moveTo>
                    <a:pt x="20" y="0"/>
                  </a:moveTo>
                  <a:lnTo>
                    <a:pt x="19" y="2"/>
                  </a:lnTo>
                  <a:lnTo>
                    <a:pt x="19" y="9"/>
                  </a:lnTo>
                  <a:lnTo>
                    <a:pt x="17" y="15"/>
                  </a:lnTo>
                  <a:lnTo>
                    <a:pt x="13" y="22"/>
                  </a:lnTo>
                  <a:lnTo>
                    <a:pt x="11" y="28"/>
                  </a:lnTo>
                  <a:lnTo>
                    <a:pt x="9" y="33"/>
                  </a:lnTo>
                  <a:lnTo>
                    <a:pt x="6" y="39"/>
                  </a:lnTo>
                  <a:lnTo>
                    <a:pt x="2" y="46"/>
                  </a:lnTo>
                  <a:lnTo>
                    <a:pt x="0" y="52"/>
                  </a:lnTo>
                  <a:lnTo>
                    <a:pt x="2" y="54"/>
                  </a:lnTo>
                  <a:lnTo>
                    <a:pt x="6" y="48"/>
                  </a:lnTo>
                  <a:lnTo>
                    <a:pt x="9" y="41"/>
                  </a:lnTo>
                  <a:lnTo>
                    <a:pt x="11" y="35"/>
                  </a:lnTo>
                  <a:lnTo>
                    <a:pt x="15" y="30"/>
                  </a:lnTo>
                  <a:lnTo>
                    <a:pt x="19" y="22"/>
                  </a:lnTo>
                  <a:lnTo>
                    <a:pt x="20" y="17"/>
                  </a:lnTo>
                  <a:lnTo>
                    <a:pt x="22" y="9"/>
                  </a:lnTo>
                  <a:lnTo>
                    <a:pt x="22" y="2"/>
                  </a:lnTo>
                  <a:lnTo>
                    <a:pt x="20" y="4"/>
                  </a:lnTo>
                  <a:lnTo>
                    <a:pt x="20" y="0"/>
                  </a:lnTo>
                  <a:lnTo>
                    <a:pt x="19" y="0"/>
                  </a:lnTo>
                  <a:lnTo>
                    <a:pt x="19" y="2"/>
                  </a:lnTo>
                  <a:lnTo>
                    <a:pt x="20" y="0"/>
                  </a:lnTo>
                  <a:close/>
                </a:path>
              </a:pathLst>
            </a:custGeom>
            <a:solidFill>
              <a:srgbClr val="000000"/>
            </a:solidFill>
            <a:ln w="9525">
              <a:noFill/>
              <a:round/>
            </a:ln>
          </p:spPr>
          <p:txBody>
            <a:bodyPr/>
            <a:lstStyle/>
            <a:p>
              <a:endParaRPr lang="en-US"/>
            </a:p>
          </p:txBody>
        </p:sp>
        <p:sp>
          <p:nvSpPr>
            <p:cNvPr id="494501" name="Freeform 933"/>
            <p:cNvSpPr/>
            <p:nvPr/>
          </p:nvSpPr>
          <p:spPr bwMode="auto">
            <a:xfrm>
              <a:off x="4320" y="2587"/>
              <a:ext cx="2" cy="4"/>
            </a:xfrm>
            <a:custGeom>
              <a:avLst/>
              <a:gdLst/>
              <a:ahLst/>
              <a:cxnLst>
                <a:cxn ang="0">
                  <a:pos x="0" y="2"/>
                </a:cxn>
                <a:cxn ang="0">
                  <a:pos x="2" y="0"/>
                </a:cxn>
                <a:cxn ang="0">
                  <a:pos x="0" y="0"/>
                </a:cxn>
                <a:cxn ang="0">
                  <a:pos x="0" y="4"/>
                </a:cxn>
                <a:cxn ang="0">
                  <a:pos x="2" y="4"/>
                </a:cxn>
                <a:cxn ang="0">
                  <a:pos x="2" y="2"/>
                </a:cxn>
                <a:cxn ang="0">
                  <a:pos x="2" y="4"/>
                </a:cxn>
                <a:cxn ang="0">
                  <a:pos x="2" y="2"/>
                </a:cxn>
                <a:cxn ang="0">
                  <a:pos x="0" y="2"/>
                </a:cxn>
              </a:cxnLst>
              <a:rect l="0" t="0" r="r" b="b"/>
              <a:pathLst>
                <a:path w="2" h="4">
                  <a:moveTo>
                    <a:pt x="0" y="2"/>
                  </a:moveTo>
                  <a:lnTo>
                    <a:pt x="2" y="0"/>
                  </a:lnTo>
                  <a:lnTo>
                    <a:pt x="0" y="0"/>
                  </a:lnTo>
                  <a:lnTo>
                    <a:pt x="0" y="4"/>
                  </a:lnTo>
                  <a:lnTo>
                    <a:pt x="2" y="4"/>
                  </a:lnTo>
                  <a:lnTo>
                    <a:pt x="2" y="2"/>
                  </a:lnTo>
                  <a:lnTo>
                    <a:pt x="2" y="4"/>
                  </a:lnTo>
                  <a:lnTo>
                    <a:pt x="2" y="2"/>
                  </a:lnTo>
                  <a:lnTo>
                    <a:pt x="0" y="2"/>
                  </a:lnTo>
                  <a:close/>
                </a:path>
              </a:pathLst>
            </a:custGeom>
            <a:solidFill>
              <a:srgbClr val="000000"/>
            </a:solidFill>
            <a:ln w="9525">
              <a:noFill/>
              <a:round/>
            </a:ln>
          </p:spPr>
          <p:txBody>
            <a:bodyPr/>
            <a:lstStyle/>
            <a:p>
              <a:endParaRPr lang="en-US"/>
            </a:p>
          </p:txBody>
        </p:sp>
        <p:sp>
          <p:nvSpPr>
            <p:cNvPr id="494502" name="Freeform 934"/>
            <p:cNvSpPr/>
            <p:nvPr/>
          </p:nvSpPr>
          <p:spPr bwMode="auto">
            <a:xfrm>
              <a:off x="4320" y="2578"/>
              <a:ext cx="4" cy="11"/>
            </a:xfrm>
            <a:custGeom>
              <a:avLst/>
              <a:gdLst/>
              <a:ahLst/>
              <a:cxnLst>
                <a:cxn ang="0">
                  <a:pos x="2" y="0"/>
                </a:cxn>
                <a:cxn ang="0">
                  <a:pos x="0" y="2"/>
                </a:cxn>
                <a:cxn ang="0">
                  <a:pos x="0" y="11"/>
                </a:cxn>
                <a:cxn ang="0">
                  <a:pos x="2" y="11"/>
                </a:cxn>
                <a:cxn ang="0">
                  <a:pos x="4" y="2"/>
                </a:cxn>
                <a:cxn ang="0">
                  <a:pos x="2" y="4"/>
                </a:cxn>
                <a:cxn ang="0">
                  <a:pos x="2" y="0"/>
                </a:cxn>
                <a:cxn ang="0">
                  <a:pos x="0" y="2"/>
                </a:cxn>
                <a:cxn ang="0">
                  <a:pos x="2" y="0"/>
                </a:cxn>
              </a:cxnLst>
              <a:rect l="0" t="0" r="r" b="b"/>
              <a:pathLst>
                <a:path w="4" h="11">
                  <a:moveTo>
                    <a:pt x="2" y="0"/>
                  </a:moveTo>
                  <a:lnTo>
                    <a:pt x="0" y="2"/>
                  </a:lnTo>
                  <a:lnTo>
                    <a:pt x="0" y="11"/>
                  </a:lnTo>
                  <a:lnTo>
                    <a:pt x="2" y="11"/>
                  </a:lnTo>
                  <a:lnTo>
                    <a:pt x="4" y="2"/>
                  </a:lnTo>
                  <a:lnTo>
                    <a:pt x="2" y="4"/>
                  </a:lnTo>
                  <a:lnTo>
                    <a:pt x="2" y="0"/>
                  </a:lnTo>
                  <a:lnTo>
                    <a:pt x="0" y="2"/>
                  </a:lnTo>
                  <a:lnTo>
                    <a:pt x="2" y="0"/>
                  </a:lnTo>
                  <a:close/>
                </a:path>
              </a:pathLst>
            </a:custGeom>
            <a:solidFill>
              <a:srgbClr val="000000"/>
            </a:solidFill>
            <a:ln w="9525">
              <a:noFill/>
              <a:round/>
            </a:ln>
          </p:spPr>
          <p:txBody>
            <a:bodyPr/>
            <a:lstStyle/>
            <a:p>
              <a:endParaRPr lang="en-US"/>
            </a:p>
          </p:txBody>
        </p:sp>
        <p:sp>
          <p:nvSpPr>
            <p:cNvPr id="494503" name="Freeform 935"/>
            <p:cNvSpPr/>
            <p:nvPr/>
          </p:nvSpPr>
          <p:spPr bwMode="auto">
            <a:xfrm>
              <a:off x="4322" y="2578"/>
              <a:ext cx="33" cy="11"/>
            </a:xfrm>
            <a:custGeom>
              <a:avLst/>
              <a:gdLst/>
              <a:ahLst/>
              <a:cxnLst>
                <a:cxn ang="0">
                  <a:pos x="33" y="9"/>
                </a:cxn>
                <a:cxn ang="0">
                  <a:pos x="32" y="7"/>
                </a:cxn>
                <a:cxn ang="0">
                  <a:pos x="0" y="0"/>
                </a:cxn>
                <a:cxn ang="0">
                  <a:pos x="0" y="4"/>
                </a:cxn>
                <a:cxn ang="0">
                  <a:pos x="32" y="11"/>
                </a:cxn>
                <a:cxn ang="0">
                  <a:pos x="30" y="11"/>
                </a:cxn>
                <a:cxn ang="0">
                  <a:pos x="33" y="9"/>
                </a:cxn>
                <a:cxn ang="0">
                  <a:pos x="33" y="7"/>
                </a:cxn>
                <a:cxn ang="0">
                  <a:pos x="32" y="7"/>
                </a:cxn>
                <a:cxn ang="0">
                  <a:pos x="33" y="9"/>
                </a:cxn>
              </a:cxnLst>
              <a:rect l="0" t="0" r="r" b="b"/>
              <a:pathLst>
                <a:path w="33" h="11">
                  <a:moveTo>
                    <a:pt x="33" y="9"/>
                  </a:moveTo>
                  <a:lnTo>
                    <a:pt x="32" y="7"/>
                  </a:lnTo>
                  <a:lnTo>
                    <a:pt x="0" y="0"/>
                  </a:lnTo>
                  <a:lnTo>
                    <a:pt x="0" y="4"/>
                  </a:lnTo>
                  <a:lnTo>
                    <a:pt x="32" y="11"/>
                  </a:lnTo>
                  <a:lnTo>
                    <a:pt x="30" y="11"/>
                  </a:lnTo>
                  <a:lnTo>
                    <a:pt x="33" y="9"/>
                  </a:lnTo>
                  <a:lnTo>
                    <a:pt x="33" y="7"/>
                  </a:lnTo>
                  <a:lnTo>
                    <a:pt x="32" y="7"/>
                  </a:lnTo>
                  <a:lnTo>
                    <a:pt x="33" y="9"/>
                  </a:lnTo>
                  <a:close/>
                </a:path>
              </a:pathLst>
            </a:custGeom>
            <a:solidFill>
              <a:srgbClr val="000000"/>
            </a:solidFill>
            <a:ln w="9525">
              <a:noFill/>
              <a:round/>
            </a:ln>
          </p:spPr>
          <p:txBody>
            <a:bodyPr/>
            <a:lstStyle/>
            <a:p>
              <a:endParaRPr lang="en-US"/>
            </a:p>
          </p:txBody>
        </p:sp>
        <p:sp>
          <p:nvSpPr>
            <p:cNvPr id="494504" name="Freeform 936"/>
            <p:cNvSpPr/>
            <p:nvPr/>
          </p:nvSpPr>
          <p:spPr bwMode="auto">
            <a:xfrm>
              <a:off x="4352" y="2587"/>
              <a:ext cx="51" cy="50"/>
            </a:xfrm>
            <a:custGeom>
              <a:avLst/>
              <a:gdLst/>
              <a:ahLst/>
              <a:cxnLst>
                <a:cxn ang="0">
                  <a:pos x="51" y="46"/>
                </a:cxn>
                <a:cxn ang="0">
                  <a:pos x="51" y="48"/>
                </a:cxn>
                <a:cxn ang="0">
                  <a:pos x="47" y="39"/>
                </a:cxn>
                <a:cxn ang="0">
                  <a:pos x="42" y="32"/>
                </a:cxn>
                <a:cxn ang="0">
                  <a:pos x="36" y="26"/>
                </a:cxn>
                <a:cxn ang="0">
                  <a:pos x="29" y="21"/>
                </a:cxn>
                <a:cxn ang="0">
                  <a:pos x="22" y="17"/>
                </a:cxn>
                <a:cxn ang="0">
                  <a:pos x="16" y="11"/>
                </a:cxn>
                <a:cxn ang="0">
                  <a:pos x="9" y="6"/>
                </a:cxn>
                <a:cxn ang="0">
                  <a:pos x="3" y="0"/>
                </a:cxn>
                <a:cxn ang="0">
                  <a:pos x="0" y="2"/>
                </a:cxn>
                <a:cxn ang="0">
                  <a:pos x="13" y="15"/>
                </a:cxn>
                <a:cxn ang="0">
                  <a:pos x="20" y="21"/>
                </a:cxn>
                <a:cxn ang="0">
                  <a:pos x="27" y="24"/>
                </a:cxn>
                <a:cxn ang="0">
                  <a:pos x="33" y="30"/>
                </a:cxn>
                <a:cxn ang="0">
                  <a:pos x="40" y="35"/>
                </a:cxn>
                <a:cxn ang="0">
                  <a:pos x="44" y="41"/>
                </a:cxn>
                <a:cxn ang="0">
                  <a:pos x="47" y="48"/>
                </a:cxn>
                <a:cxn ang="0">
                  <a:pos x="47" y="50"/>
                </a:cxn>
                <a:cxn ang="0">
                  <a:pos x="47" y="48"/>
                </a:cxn>
                <a:cxn ang="0">
                  <a:pos x="47" y="50"/>
                </a:cxn>
                <a:cxn ang="0">
                  <a:pos x="51" y="46"/>
                </a:cxn>
              </a:cxnLst>
              <a:rect l="0" t="0" r="r" b="b"/>
              <a:pathLst>
                <a:path w="51" h="50">
                  <a:moveTo>
                    <a:pt x="51" y="46"/>
                  </a:moveTo>
                  <a:lnTo>
                    <a:pt x="51" y="48"/>
                  </a:lnTo>
                  <a:lnTo>
                    <a:pt x="47" y="39"/>
                  </a:lnTo>
                  <a:lnTo>
                    <a:pt x="42" y="32"/>
                  </a:lnTo>
                  <a:lnTo>
                    <a:pt x="36" y="26"/>
                  </a:lnTo>
                  <a:lnTo>
                    <a:pt x="29" y="21"/>
                  </a:lnTo>
                  <a:lnTo>
                    <a:pt x="22" y="17"/>
                  </a:lnTo>
                  <a:lnTo>
                    <a:pt x="16" y="11"/>
                  </a:lnTo>
                  <a:lnTo>
                    <a:pt x="9" y="6"/>
                  </a:lnTo>
                  <a:lnTo>
                    <a:pt x="3" y="0"/>
                  </a:lnTo>
                  <a:lnTo>
                    <a:pt x="0" y="2"/>
                  </a:lnTo>
                  <a:lnTo>
                    <a:pt x="13" y="15"/>
                  </a:lnTo>
                  <a:lnTo>
                    <a:pt x="20" y="21"/>
                  </a:lnTo>
                  <a:lnTo>
                    <a:pt x="27" y="24"/>
                  </a:lnTo>
                  <a:lnTo>
                    <a:pt x="33" y="30"/>
                  </a:lnTo>
                  <a:lnTo>
                    <a:pt x="40" y="35"/>
                  </a:lnTo>
                  <a:lnTo>
                    <a:pt x="44" y="41"/>
                  </a:lnTo>
                  <a:lnTo>
                    <a:pt x="47" y="48"/>
                  </a:lnTo>
                  <a:lnTo>
                    <a:pt x="47" y="50"/>
                  </a:lnTo>
                  <a:lnTo>
                    <a:pt x="47" y="48"/>
                  </a:lnTo>
                  <a:lnTo>
                    <a:pt x="47" y="50"/>
                  </a:lnTo>
                  <a:lnTo>
                    <a:pt x="51" y="46"/>
                  </a:lnTo>
                  <a:close/>
                </a:path>
              </a:pathLst>
            </a:custGeom>
            <a:solidFill>
              <a:srgbClr val="000000"/>
            </a:solidFill>
            <a:ln w="9525">
              <a:noFill/>
              <a:round/>
            </a:ln>
          </p:spPr>
          <p:txBody>
            <a:bodyPr/>
            <a:lstStyle/>
            <a:p>
              <a:endParaRPr lang="en-US"/>
            </a:p>
          </p:txBody>
        </p:sp>
        <p:sp>
          <p:nvSpPr>
            <p:cNvPr id="494505" name="Freeform 937"/>
            <p:cNvSpPr/>
            <p:nvPr/>
          </p:nvSpPr>
          <p:spPr bwMode="auto">
            <a:xfrm>
              <a:off x="4399" y="2633"/>
              <a:ext cx="35" cy="59"/>
            </a:xfrm>
            <a:custGeom>
              <a:avLst/>
              <a:gdLst/>
              <a:ahLst/>
              <a:cxnLst>
                <a:cxn ang="0">
                  <a:pos x="35" y="57"/>
                </a:cxn>
                <a:cxn ang="0">
                  <a:pos x="34" y="57"/>
                </a:cxn>
                <a:cxn ang="0">
                  <a:pos x="30" y="50"/>
                </a:cxn>
                <a:cxn ang="0">
                  <a:pos x="26" y="44"/>
                </a:cxn>
                <a:cxn ang="0">
                  <a:pos x="22" y="35"/>
                </a:cxn>
                <a:cxn ang="0">
                  <a:pos x="19" y="30"/>
                </a:cxn>
                <a:cxn ang="0">
                  <a:pos x="15" y="22"/>
                </a:cxn>
                <a:cxn ang="0">
                  <a:pos x="13" y="15"/>
                </a:cxn>
                <a:cxn ang="0">
                  <a:pos x="8" y="8"/>
                </a:cxn>
                <a:cxn ang="0">
                  <a:pos x="4" y="0"/>
                </a:cxn>
                <a:cxn ang="0">
                  <a:pos x="0" y="4"/>
                </a:cxn>
                <a:cxn ang="0">
                  <a:pos x="4" y="9"/>
                </a:cxn>
                <a:cxn ang="0">
                  <a:pos x="8" y="17"/>
                </a:cxn>
                <a:cxn ang="0">
                  <a:pos x="13" y="24"/>
                </a:cxn>
                <a:cxn ang="0">
                  <a:pos x="15" y="31"/>
                </a:cxn>
                <a:cxn ang="0">
                  <a:pos x="19" y="37"/>
                </a:cxn>
                <a:cxn ang="0">
                  <a:pos x="22" y="46"/>
                </a:cxn>
                <a:cxn ang="0">
                  <a:pos x="26" y="52"/>
                </a:cxn>
                <a:cxn ang="0">
                  <a:pos x="32" y="59"/>
                </a:cxn>
                <a:cxn ang="0">
                  <a:pos x="32" y="57"/>
                </a:cxn>
                <a:cxn ang="0">
                  <a:pos x="35" y="57"/>
                </a:cxn>
                <a:cxn ang="0">
                  <a:pos x="34" y="57"/>
                </a:cxn>
                <a:cxn ang="0">
                  <a:pos x="35" y="57"/>
                </a:cxn>
              </a:cxnLst>
              <a:rect l="0" t="0" r="r" b="b"/>
              <a:pathLst>
                <a:path w="35" h="59">
                  <a:moveTo>
                    <a:pt x="35" y="57"/>
                  </a:moveTo>
                  <a:lnTo>
                    <a:pt x="34" y="57"/>
                  </a:lnTo>
                  <a:lnTo>
                    <a:pt x="30" y="50"/>
                  </a:lnTo>
                  <a:lnTo>
                    <a:pt x="26" y="44"/>
                  </a:lnTo>
                  <a:lnTo>
                    <a:pt x="22" y="35"/>
                  </a:lnTo>
                  <a:lnTo>
                    <a:pt x="19" y="30"/>
                  </a:lnTo>
                  <a:lnTo>
                    <a:pt x="15" y="22"/>
                  </a:lnTo>
                  <a:lnTo>
                    <a:pt x="13" y="15"/>
                  </a:lnTo>
                  <a:lnTo>
                    <a:pt x="8" y="8"/>
                  </a:lnTo>
                  <a:lnTo>
                    <a:pt x="4" y="0"/>
                  </a:lnTo>
                  <a:lnTo>
                    <a:pt x="0" y="4"/>
                  </a:lnTo>
                  <a:lnTo>
                    <a:pt x="4" y="9"/>
                  </a:lnTo>
                  <a:lnTo>
                    <a:pt x="8" y="17"/>
                  </a:lnTo>
                  <a:lnTo>
                    <a:pt x="13" y="24"/>
                  </a:lnTo>
                  <a:lnTo>
                    <a:pt x="15" y="31"/>
                  </a:lnTo>
                  <a:lnTo>
                    <a:pt x="19" y="37"/>
                  </a:lnTo>
                  <a:lnTo>
                    <a:pt x="22" y="46"/>
                  </a:lnTo>
                  <a:lnTo>
                    <a:pt x="26" y="52"/>
                  </a:lnTo>
                  <a:lnTo>
                    <a:pt x="32" y="59"/>
                  </a:lnTo>
                  <a:lnTo>
                    <a:pt x="32" y="57"/>
                  </a:lnTo>
                  <a:lnTo>
                    <a:pt x="35" y="57"/>
                  </a:lnTo>
                  <a:lnTo>
                    <a:pt x="34" y="57"/>
                  </a:lnTo>
                  <a:lnTo>
                    <a:pt x="35" y="57"/>
                  </a:lnTo>
                  <a:close/>
                </a:path>
              </a:pathLst>
            </a:custGeom>
            <a:solidFill>
              <a:srgbClr val="000000"/>
            </a:solidFill>
            <a:ln w="9525">
              <a:noFill/>
              <a:round/>
            </a:ln>
          </p:spPr>
          <p:txBody>
            <a:bodyPr/>
            <a:lstStyle/>
            <a:p>
              <a:endParaRPr lang="en-US"/>
            </a:p>
          </p:txBody>
        </p:sp>
        <p:sp>
          <p:nvSpPr>
            <p:cNvPr id="494506" name="Freeform 938"/>
            <p:cNvSpPr/>
            <p:nvPr/>
          </p:nvSpPr>
          <p:spPr bwMode="auto">
            <a:xfrm>
              <a:off x="4431" y="2690"/>
              <a:ext cx="16" cy="81"/>
            </a:xfrm>
            <a:custGeom>
              <a:avLst/>
              <a:gdLst/>
              <a:ahLst/>
              <a:cxnLst>
                <a:cxn ang="0">
                  <a:pos x="16" y="81"/>
                </a:cxn>
                <a:cxn ang="0">
                  <a:pos x="16" y="59"/>
                </a:cxn>
                <a:cxn ang="0">
                  <a:pos x="14" y="50"/>
                </a:cxn>
                <a:cxn ang="0">
                  <a:pos x="13" y="39"/>
                </a:cxn>
                <a:cxn ang="0">
                  <a:pos x="9" y="30"/>
                </a:cxn>
                <a:cxn ang="0">
                  <a:pos x="7" y="20"/>
                </a:cxn>
                <a:cxn ang="0">
                  <a:pos x="5" y="9"/>
                </a:cxn>
                <a:cxn ang="0">
                  <a:pos x="3" y="0"/>
                </a:cxn>
                <a:cxn ang="0">
                  <a:pos x="0" y="0"/>
                </a:cxn>
                <a:cxn ang="0">
                  <a:pos x="2" y="11"/>
                </a:cxn>
                <a:cxn ang="0">
                  <a:pos x="3" y="20"/>
                </a:cxn>
                <a:cxn ang="0">
                  <a:pos x="5" y="30"/>
                </a:cxn>
                <a:cxn ang="0">
                  <a:pos x="9" y="41"/>
                </a:cxn>
                <a:cxn ang="0">
                  <a:pos x="11" y="50"/>
                </a:cxn>
                <a:cxn ang="0">
                  <a:pos x="13" y="59"/>
                </a:cxn>
                <a:cxn ang="0">
                  <a:pos x="13" y="81"/>
                </a:cxn>
                <a:cxn ang="0">
                  <a:pos x="16" y="81"/>
                </a:cxn>
              </a:cxnLst>
              <a:rect l="0" t="0" r="r" b="b"/>
              <a:pathLst>
                <a:path w="16" h="81">
                  <a:moveTo>
                    <a:pt x="16" y="81"/>
                  </a:moveTo>
                  <a:lnTo>
                    <a:pt x="16" y="59"/>
                  </a:lnTo>
                  <a:lnTo>
                    <a:pt x="14" y="50"/>
                  </a:lnTo>
                  <a:lnTo>
                    <a:pt x="13" y="39"/>
                  </a:lnTo>
                  <a:lnTo>
                    <a:pt x="9" y="30"/>
                  </a:lnTo>
                  <a:lnTo>
                    <a:pt x="7" y="20"/>
                  </a:lnTo>
                  <a:lnTo>
                    <a:pt x="5" y="9"/>
                  </a:lnTo>
                  <a:lnTo>
                    <a:pt x="3" y="0"/>
                  </a:lnTo>
                  <a:lnTo>
                    <a:pt x="0" y="0"/>
                  </a:lnTo>
                  <a:lnTo>
                    <a:pt x="2" y="11"/>
                  </a:lnTo>
                  <a:lnTo>
                    <a:pt x="3" y="20"/>
                  </a:lnTo>
                  <a:lnTo>
                    <a:pt x="5" y="30"/>
                  </a:lnTo>
                  <a:lnTo>
                    <a:pt x="9" y="41"/>
                  </a:lnTo>
                  <a:lnTo>
                    <a:pt x="11" y="50"/>
                  </a:lnTo>
                  <a:lnTo>
                    <a:pt x="13" y="59"/>
                  </a:lnTo>
                  <a:lnTo>
                    <a:pt x="13" y="81"/>
                  </a:lnTo>
                  <a:lnTo>
                    <a:pt x="16" y="81"/>
                  </a:lnTo>
                  <a:close/>
                </a:path>
              </a:pathLst>
            </a:custGeom>
            <a:solidFill>
              <a:srgbClr val="000000"/>
            </a:solidFill>
            <a:ln w="9525">
              <a:noFill/>
              <a:round/>
            </a:ln>
          </p:spPr>
          <p:txBody>
            <a:bodyPr/>
            <a:lstStyle/>
            <a:p>
              <a:endParaRPr lang="en-US"/>
            </a:p>
          </p:txBody>
        </p:sp>
        <p:sp>
          <p:nvSpPr>
            <p:cNvPr id="494507" name="Freeform 939"/>
            <p:cNvSpPr/>
            <p:nvPr/>
          </p:nvSpPr>
          <p:spPr bwMode="auto">
            <a:xfrm>
              <a:off x="4444" y="2771"/>
              <a:ext cx="7" cy="83"/>
            </a:xfrm>
            <a:custGeom>
              <a:avLst/>
              <a:gdLst/>
              <a:ahLst/>
              <a:cxnLst>
                <a:cxn ang="0">
                  <a:pos x="3" y="79"/>
                </a:cxn>
                <a:cxn ang="0">
                  <a:pos x="5" y="81"/>
                </a:cxn>
                <a:cxn ang="0">
                  <a:pos x="7" y="61"/>
                </a:cxn>
                <a:cxn ang="0">
                  <a:pos x="7" y="20"/>
                </a:cxn>
                <a:cxn ang="0">
                  <a:pos x="3" y="0"/>
                </a:cxn>
                <a:cxn ang="0">
                  <a:pos x="0" y="0"/>
                </a:cxn>
                <a:cxn ang="0">
                  <a:pos x="3" y="20"/>
                </a:cxn>
                <a:cxn ang="0">
                  <a:pos x="3" y="61"/>
                </a:cxn>
                <a:cxn ang="0">
                  <a:pos x="1" y="81"/>
                </a:cxn>
                <a:cxn ang="0">
                  <a:pos x="1" y="83"/>
                </a:cxn>
                <a:cxn ang="0">
                  <a:pos x="1" y="81"/>
                </a:cxn>
                <a:cxn ang="0">
                  <a:pos x="0" y="81"/>
                </a:cxn>
                <a:cxn ang="0">
                  <a:pos x="1" y="83"/>
                </a:cxn>
                <a:cxn ang="0">
                  <a:pos x="3" y="79"/>
                </a:cxn>
              </a:cxnLst>
              <a:rect l="0" t="0" r="r" b="b"/>
              <a:pathLst>
                <a:path w="7" h="83">
                  <a:moveTo>
                    <a:pt x="3" y="79"/>
                  </a:moveTo>
                  <a:lnTo>
                    <a:pt x="5" y="81"/>
                  </a:lnTo>
                  <a:lnTo>
                    <a:pt x="7" y="61"/>
                  </a:lnTo>
                  <a:lnTo>
                    <a:pt x="7" y="20"/>
                  </a:lnTo>
                  <a:lnTo>
                    <a:pt x="3" y="0"/>
                  </a:lnTo>
                  <a:lnTo>
                    <a:pt x="0" y="0"/>
                  </a:lnTo>
                  <a:lnTo>
                    <a:pt x="3" y="20"/>
                  </a:lnTo>
                  <a:lnTo>
                    <a:pt x="3" y="61"/>
                  </a:lnTo>
                  <a:lnTo>
                    <a:pt x="1" y="81"/>
                  </a:lnTo>
                  <a:lnTo>
                    <a:pt x="1" y="83"/>
                  </a:lnTo>
                  <a:lnTo>
                    <a:pt x="1" y="81"/>
                  </a:lnTo>
                  <a:lnTo>
                    <a:pt x="0" y="81"/>
                  </a:lnTo>
                  <a:lnTo>
                    <a:pt x="1" y="83"/>
                  </a:lnTo>
                  <a:lnTo>
                    <a:pt x="3" y="79"/>
                  </a:lnTo>
                  <a:close/>
                </a:path>
              </a:pathLst>
            </a:custGeom>
            <a:solidFill>
              <a:srgbClr val="000000"/>
            </a:solidFill>
            <a:ln w="9525">
              <a:noFill/>
              <a:round/>
            </a:ln>
          </p:spPr>
          <p:txBody>
            <a:bodyPr/>
            <a:lstStyle/>
            <a:p>
              <a:endParaRPr lang="en-US"/>
            </a:p>
          </p:txBody>
        </p:sp>
        <p:sp>
          <p:nvSpPr>
            <p:cNvPr id="494508" name="Freeform 940"/>
            <p:cNvSpPr/>
            <p:nvPr/>
          </p:nvSpPr>
          <p:spPr bwMode="auto">
            <a:xfrm>
              <a:off x="4445" y="2850"/>
              <a:ext cx="13" cy="5"/>
            </a:xfrm>
            <a:custGeom>
              <a:avLst/>
              <a:gdLst/>
              <a:ahLst/>
              <a:cxnLst>
                <a:cxn ang="0">
                  <a:pos x="10" y="4"/>
                </a:cxn>
                <a:cxn ang="0">
                  <a:pos x="11" y="2"/>
                </a:cxn>
                <a:cxn ang="0">
                  <a:pos x="4" y="2"/>
                </a:cxn>
                <a:cxn ang="0">
                  <a:pos x="2" y="0"/>
                </a:cxn>
                <a:cxn ang="0">
                  <a:pos x="0" y="4"/>
                </a:cxn>
                <a:cxn ang="0">
                  <a:pos x="2" y="4"/>
                </a:cxn>
                <a:cxn ang="0">
                  <a:pos x="2" y="5"/>
                </a:cxn>
                <a:cxn ang="0">
                  <a:pos x="13" y="5"/>
                </a:cxn>
                <a:cxn ang="0">
                  <a:pos x="11" y="5"/>
                </a:cxn>
                <a:cxn ang="0">
                  <a:pos x="13" y="5"/>
                </a:cxn>
                <a:cxn ang="0">
                  <a:pos x="10" y="4"/>
                </a:cxn>
              </a:cxnLst>
              <a:rect l="0" t="0" r="r" b="b"/>
              <a:pathLst>
                <a:path w="13" h="5">
                  <a:moveTo>
                    <a:pt x="10" y="4"/>
                  </a:moveTo>
                  <a:lnTo>
                    <a:pt x="11" y="2"/>
                  </a:lnTo>
                  <a:lnTo>
                    <a:pt x="4" y="2"/>
                  </a:lnTo>
                  <a:lnTo>
                    <a:pt x="2" y="0"/>
                  </a:lnTo>
                  <a:lnTo>
                    <a:pt x="0" y="4"/>
                  </a:lnTo>
                  <a:lnTo>
                    <a:pt x="2" y="4"/>
                  </a:lnTo>
                  <a:lnTo>
                    <a:pt x="2" y="5"/>
                  </a:lnTo>
                  <a:lnTo>
                    <a:pt x="13" y="5"/>
                  </a:lnTo>
                  <a:lnTo>
                    <a:pt x="11" y="5"/>
                  </a:lnTo>
                  <a:lnTo>
                    <a:pt x="13" y="5"/>
                  </a:lnTo>
                  <a:lnTo>
                    <a:pt x="10" y="4"/>
                  </a:lnTo>
                  <a:close/>
                </a:path>
              </a:pathLst>
            </a:custGeom>
            <a:solidFill>
              <a:srgbClr val="000000"/>
            </a:solidFill>
            <a:ln w="9525">
              <a:noFill/>
              <a:round/>
            </a:ln>
          </p:spPr>
          <p:txBody>
            <a:bodyPr/>
            <a:lstStyle/>
            <a:p>
              <a:endParaRPr lang="en-US"/>
            </a:p>
          </p:txBody>
        </p:sp>
        <p:sp>
          <p:nvSpPr>
            <p:cNvPr id="494509" name="Freeform 941"/>
            <p:cNvSpPr/>
            <p:nvPr/>
          </p:nvSpPr>
          <p:spPr bwMode="auto">
            <a:xfrm>
              <a:off x="4455" y="2795"/>
              <a:ext cx="9" cy="60"/>
            </a:xfrm>
            <a:custGeom>
              <a:avLst/>
              <a:gdLst/>
              <a:ahLst/>
              <a:cxnLst>
                <a:cxn ang="0">
                  <a:pos x="7" y="0"/>
                </a:cxn>
                <a:cxn ang="0">
                  <a:pos x="3" y="14"/>
                </a:cxn>
                <a:cxn ang="0">
                  <a:pos x="3" y="46"/>
                </a:cxn>
                <a:cxn ang="0">
                  <a:pos x="0" y="59"/>
                </a:cxn>
                <a:cxn ang="0">
                  <a:pos x="3" y="60"/>
                </a:cxn>
                <a:cxn ang="0">
                  <a:pos x="7" y="46"/>
                </a:cxn>
                <a:cxn ang="0">
                  <a:pos x="7" y="14"/>
                </a:cxn>
                <a:cxn ang="0">
                  <a:pos x="9" y="2"/>
                </a:cxn>
                <a:cxn ang="0">
                  <a:pos x="9" y="0"/>
                </a:cxn>
                <a:cxn ang="0">
                  <a:pos x="9" y="2"/>
                </a:cxn>
                <a:cxn ang="0">
                  <a:pos x="9" y="0"/>
                </a:cxn>
                <a:cxn ang="0">
                  <a:pos x="7" y="0"/>
                </a:cxn>
              </a:cxnLst>
              <a:rect l="0" t="0" r="r" b="b"/>
              <a:pathLst>
                <a:path w="9" h="60">
                  <a:moveTo>
                    <a:pt x="7" y="0"/>
                  </a:moveTo>
                  <a:lnTo>
                    <a:pt x="3" y="14"/>
                  </a:lnTo>
                  <a:lnTo>
                    <a:pt x="3" y="46"/>
                  </a:lnTo>
                  <a:lnTo>
                    <a:pt x="0" y="59"/>
                  </a:lnTo>
                  <a:lnTo>
                    <a:pt x="3" y="60"/>
                  </a:lnTo>
                  <a:lnTo>
                    <a:pt x="7" y="46"/>
                  </a:lnTo>
                  <a:lnTo>
                    <a:pt x="7" y="14"/>
                  </a:lnTo>
                  <a:lnTo>
                    <a:pt x="9" y="2"/>
                  </a:lnTo>
                  <a:lnTo>
                    <a:pt x="9" y="0"/>
                  </a:lnTo>
                  <a:lnTo>
                    <a:pt x="9" y="2"/>
                  </a:lnTo>
                  <a:lnTo>
                    <a:pt x="9" y="0"/>
                  </a:lnTo>
                  <a:lnTo>
                    <a:pt x="7" y="0"/>
                  </a:lnTo>
                  <a:close/>
                </a:path>
              </a:pathLst>
            </a:custGeom>
            <a:solidFill>
              <a:srgbClr val="000000"/>
            </a:solidFill>
            <a:ln w="9525">
              <a:noFill/>
              <a:round/>
            </a:ln>
          </p:spPr>
          <p:txBody>
            <a:bodyPr/>
            <a:lstStyle/>
            <a:p>
              <a:endParaRPr lang="en-US"/>
            </a:p>
          </p:txBody>
        </p:sp>
        <p:sp>
          <p:nvSpPr>
            <p:cNvPr id="494510" name="Freeform 942"/>
            <p:cNvSpPr/>
            <p:nvPr/>
          </p:nvSpPr>
          <p:spPr bwMode="auto">
            <a:xfrm>
              <a:off x="4451" y="2696"/>
              <a:ext cx="15" cy="99"/>
            </a:xfrm>
            <a:custGeom>
              <a:avLst/>
              <a:gdLst/>
              <a:ahLst/>
              <a:cxnLst>
                <a:cxn ang="0">
                  <a:pos x="0" y="1"/>
                </a:cxn>
                <a:cxn ang="0">
                  <a:pos x="2" y="14"/>
                </a:cxn>
                <a:cxn ang="0">
                  <a:pos x="2" y="25"/>
                </a:cxn>
                <a:cxn ang="0">
                  <a:pos x="4" y="38"/>
                </a:cxn>
                <a:cxn ang="0">
                  <a:pos x="7" y="51"/>
                </a:cxn>
                <a:cxn ang="0">
                  <a:pos x="9" y="64"/>
                </a:cxn>
                <a:cxn ang="0">
                  <a:pos x="11" y="75"/>
                </a:cxn>
                <a:cxn ang="0">
                  <a:pos x="11" y="99"/>
                </a:cxn>
                <a:cxn ang="0">
                  <a:pos x="13" y="99"/>
                </a:cxn>
                <a:cxn ang="0">
                  <a:pos x="15" y="88"/>
                </a:cxn>
                <a:cxn ang="0">
                  <a:pos x="13" y="75"/>
                </a:cxn>
                <a:cxn ang="0">
                  <a:pos x="13" y="64"/>
                </a:cxn>
                <a:cxn ang="0">
                  <a:pos x="11" y="51"/>
                </a:cxn>
                <a:cxn ang="0">
                  <a:pos x="7" y="38"/>
                </a:cxn>
                <a:cxn ang="0">
                  <a:pos x="5" y="25"/>
                </a:cxn>
                <a:cxn ang="0">
                  <a:pos x="4" y="14"/>
                </a:cxn>
                <a:cxn ang="0">
                  <a:pos x="4" y="0"/>
                </a:cxn>
                <a:cxn ang="0">
                  <a:pos x="4" y="1"/>
                </a:cxn>
                <a:cxn ang="0">
                  <a:pos x="4" y="0"/>
                </a:cxn>
                <a:cxn ang="0">
                  <a:pos x="0" y="1"/>
                </a:cxn>
              </a:cxnLst>
              <a:rect l="0" t="0" r="r" b="b"/>
              <a:pathLst>
                <a:path w="15" h="99">
                  <a:moveTo>
                    <a:pt x="0" y="1"/>
                  </a:moveTo>
                  <a:lnTo>
                    <a:pt x="2" y="14"/>
                  </a:lnTo>
                  <a:lnTo>
                    <a:pt x="2" y="25"/>
                  </a:lnTo>
                  <a:lnTo>
                    <a:pt x="4" y="38"/>
                  </a:lnTo>
                  <a:lnTo>
                    <a:pt x="7" y="51"/>
                  </a:lnTo>
                  <a:lnTo>
                    <a:pt x="9" y="64"/>
                  </a:lnTo>
                  <a:lnTo>
                    <a:pt x="11" y="75"/>
                  </a:lnTo>
                  <a:lnTo>
                    <a:pt x="11" y="99"/>
                  </a:lnTo>
                  <a:lnTo>
                    <a:pt x="13" y="99"/>
                  </a:lnTo>
                  <a:lnTo>
                    <a:pt x="15" y="88"/>
                  </a:lnTo>
                  <a:lnTo>
                    <a:pt x="13" y="75"/>
                  </a:lnTo>
                  <a:lnTo>
                    <a:pt x="13" y="64"/>
                  </a:lnTo>
                  <a:lnTo>
                    <a:pt x="11" y="51"/>
                  </a:lnTo>
                  <a:lnTo>
                    <a:pt x="7" y="38"/>
                  </a:lnTo>
                  <a:lnTo>
                    <a:pt x="5" y="25"/>
                  </a:lnTo>
                  <a:lnTo>
                    <a:pt x="4" y="14"/>
                  </a:lnTo>
                  <a:lnTo>
                    <a:pt x="4" y="0"/>
                  </a:lnTo>
                  <a:lnTo>
                    <a:pt x="4" y="1"/>
                  </a:lnTo>
                  <a:lnTo>
                    <a:pt x="4" y="0"/>
                  </a:lnTo>
                  <a:lnTo>
                    <a:pt x="0" y="1"/>
                  </a:lnTo>
                  <a:close/>
                </a:path>
              </a:pathLst>
            </a:custGeom>
            <a:solidFill>
              <a:srgbClr val="000000"/>
            </a:solidFill>
            <a:ln w="9525">
              <a:noFill/>
              <a:round/>
            </a:ln>
          </p:spPr>
          <p:txBody>
            <a:bodyPr/>
            <a:lstStyle/>
            <a:p>
              <a:endParaRPr lang="en-US"/>
            </a:p>
          </p:txBody>
        </p:sp>
        <p:sp>
          <p:nvSpPr>
            <p:cNvPr id="494511" name="Freeform 943"/>
            <p:cNvSpPr/>
            <p:nvPr/>
          </p:nvSpPr>
          <p:spPr bwMode="auto">
            <a:xfrm>
              <a:off x="4427" y="2624"/>
              <a:ext cx="28" cy="73"/>
            </a:xfrm>
            <a:custGeom>
              <a:avLst/>
              <a:gdLst/>
              <a:ahLst/>
              <a:cxnLst>
                <a:cxn ang="0">
                  <a:pos x="0" y="2"/>
                </a:cxn>
                <a:cxn ang="0">
                  <a:pos x="6" y="9"/>
                </a:cxn>
                <a:cxn ang="0">
                  <a:pos x="7" y="18"/>
                </a:cxn>
                <a:cxn ang="0">
                  <a:pos x="11" y="28"/>
                </a:cxn>
                <a:cxn ang="0">
                  <a:pos x="13" y="37"/>
                </a:cxn>
                <a:cxn ang="0">
                  <a:pos x="15" y="46"/>
                </a:cxn>
                <a:cxn ang="0">
                  <a:pos x="17" y="55"/>
                </a:cxn>
                <a:cxn ang="0">
                  <a:pos x="20" y="64"/>
                </a:cxn>
                <a:cxn ang="0">
                  <a:pos x="24" y="73"/>
                </a:cxn>
                <a:cxn ang="0">
                  <a:pos x="28" y="72"/>
                </a:cxn>
                <a:cxn ang="0">
                  <a:pos x="24" y="64"/>
                </a:cxn>
                <a:cxn ang="0">
                  <a:pos x="22" y="55"/>
                </a:cxn>
                <a:cxn ang="0">
                  <a:pos x="18" y="44"/>
                </a:cxn>
                <a:cxn ang="0">
                  <a:pos x="17" y="35"/>
                </a:cxn>
                <a:cxn ang="0">
                  <a:pos x="15" y="26"/>
                </a:cxn>
                <a:cxn ang="0">
                  <a:pos x="11" y="17"/>
                </a:cxn>
                <a:cxn ang="0">
                  <a:pos x="7" y="9"/>
                </a:cxn>
                <a:cxn ang="0">
                  <a:pos x="4" y="0"/>
                </a:cxn>
                <a:cxn ang="0">
                  <a:pos x="0" y="2"/>
                </a:cxn>
              </a:cxnLst>
              <a:rect l="0" t="0" r="r" b="b"/>
              <a:pathLst>
                <a:path w="28" h="73">
                  <a:moveTo>
                    <a:pt x="0" y="2"/>
                  </a:moveTo>
                  <a:lnTo>
                    <a:pt x="6" y="9"/>
                  </a:lnTo>
                  <a:lnTo>
                    <a:pt x="7" y="18"/>
                  </a:lnTo>
                  <a:lnTo>
                    <a:pt x="11" y="28"/>
                  </a:lnTo>
                  <a:lnTo>
                    <a:pt x="13" y="37"/>
                  </a:lnTo>
                  <a:lnTo>
                    <a:pt x="15" y="46"/>
                  </a:lnTo>
                  <a:lnTo>
                    <a:pt x="17" y="55"/>
                  </a:lnTo>
                  <a:lnTo>
                    <a:pt x="20" y="64"/>
                  </a:lnTo>
                  <a:lnTo>
                    <a:pt x="24" y="73"/>
                  </a:lnTo>
                  <a:lnTo>
                    <a:pt x="28" y="72"/>
                  </a:lnTo>
                  <a:lnTo>
                    <a:pt x="24" y="64"/>
                  </a:lnTo>
                  <a:lnTo>
                    <a:pt x="22" y="55"/>
                  </a:lnTo>
                  <a:lnTo>
                    <a:pt x="18" y="44"/>
                  </a:lnTo>
                  <a:lnTo>
                    <a:pt x="17" y="35"/>
                  </a:lnTo>
                  <a:lnTo>
                    <a:pt x="15" y="26"/>
                  </a:lnTo>
                  <a:lnTo>
                    <a:pt x="11" y="17"/>
                  </a:lnTo>
                  <a:lnTo>
                    <a:pt x="7" y="9"/>
                  </a:lnTo>
                  <a:lnTo>
                    <a:pt x="4" y="0"/>
                  </a:lnTo>
                  <a:lnTo>
                    <a:pt x="0" y="2"/>
                  </a:lnTo>
                  <a:close/>
                </a:path>
              </a:pathLst>
            </a:custGeom>
            <a:solidFill>
              <a:srgbClr val="000000"/>
            </a:solidFill>
            <a:ln w="9525">
              <a:noFill/>
              <a:round/>
            </a:ln>
          </p:spPr>
          <p:txBody>
            <a:bodyPr/>
            <a:lstStyle/>
            <a:p>
              <a:endParaRPr lang="en-US"/>
            </a:p>
          </p:txBody>
        </p:sp>
        <p:sp>
          <p:nvSpPr>
            <p:cNvPr id="494512" name="Freeform 944"/>
            <p:cNvSpPr/>
            <p:nvPr/>
          </p:nvSpPr>
          <p:spPr bwMode="auto">
            <a:xfrm>
              <a:off x="4365" y="2563"/>
              <a:ext cx="66" cy="63"/>
            </a:xfrm>
            <a:custGeom>
              <a:avLst/>
              <a:gdLst/>
              <a:ahLst/>
              <a:cxnLst>
                <a:cxn ang="0">
                  <a:pos x="0" y="4"/>
                </a:cxn>
                <a:cxn ang="0">
                  <a:pos x="5" y="8"/>
                </a:cxn>
                <a:cxn ang="0">
                  <a:pos x="11" y="10"/>
                </a:cxn>
                <a:cxn ang="0">
                  <a:pos x="14" y="11"/>
                </a:cxn>
                <a:cxn ang="0">
                  <a:pos x="20" y="15"/>
                </a:cxn>
                <a:cxn ang="0">
                  <a:pos x="25" y="17"/>
                </a:cxn>
                <a:cxn ang="0">
                  <a:pos x="33" y="24"/>
                </a:cxn>
                <a:cxn ang="0">
                  <a:pos x="38" y="26"/>
                </a:cxn>
                <a:cxn ang="0">
                  <a:pos x="49" y="37"/>
                </a:cxn>
                <a:cxn ang="0">
                  <a:pos x="53" y="43"/>
                </a:cxn>
                <a:cxn ang="0">
                  <a:pos x="55" y="46"/>
                </a:cxn>
                <a:cxn ang="0">
                  <a:pos x="58" y="52"/>
                </a:cxn>
                <a:cxn ang="0">
                  <a:pos x="60" y="56"/>
                </a:cxn>
                <a:cxn ang="0">
                  <a:pos x="62" y="63"/>
                </a:cxn>
                <a:cxn ang="0">
                  <a:pos x="66" y="61"/>
                </a:cxn>
                <a:cxn ang="0">
                  <a:pos x="64" y="56"/>
                </a:cxn>
                <a:cxn ang="0">
                  <a:pos x="62" y="50"/>
                </a:cxn>
                <a:cxn ang="0">
                  <a:pos x="58" y="45"/>
                </a:cxn>
                <a:cxn ang="0">
                  <a:pos x="56" y="41"/>
                </a:cxn>
                <a:cxn ang="0">
                  <a:pos x="53" y="35"/>
                </a:cxn>
                <a:cxn ang="0">
                  <a:pos x="49" y="32"/>
                </a:cxn>
                <a:cxn ang="0">
                  <a:pos x="44" y="28"/>
                </a:cxn>
                <a:cxn ang="0">
                  <a:pos x="36" y="21"/>
                </a:cxn>
                <a:cxn ang="0">
                  <a:pos x="31" y="17"/>
                </a:cxn>
                <a:cxn ang="0">
                  <a:pos x="27" y="15"/>
                </a:cxn>
                <a:cxn ang="0">
                  <a:pos x="22" y="11"/>
                </a:cxn>
                <a:cxn ang="0">
                  <a:pos x="16" y="8"/>
                </a:cxn>
                <a:cxn ang="0">
                  <a:pos x="11" y="6"/>
                </a:cxn>
                <a:cxn ang="0">
                  <a:pos x="7" y="4"/>
                </a:cxn>
                <a:cxn ang="0">
                  <a:pos x="1" y="0"/>
                </a:cxn>
                <a:cxn ang="0">
                  <a:pos x="1" y="2"/>
                </a:cxn>
                <a:cxn ang="0">
                  <a:pos x="0" y="4"/>
                </a:cxn>
              </a:cxnLst>
              <a:rect l="0" t="0" r="r" b="b"/>
              <a:pathLst>
                <a:path w="66" h="63">
                  <a:moveTo>
                    <a:pt x="0" y="4"/>
                  </a:moveTo>
                  <a:lnTo>
                    <a:pt x="5" y="8"/>
                  </a:lnTo>
                  <a:lnTo>
                    <a:pt x="11" y="10"/>
                  </a:lnTo>
                  <a:lnTo>
                    <a:pt x="14" y="11"/>
                  </a:lnTo>
                  <a:lnTo>
                    <a:pt x="20" y="15"/>
                  </a:lnTo>
                  <a:lnTo>
                    <a:pt x="25" y="17"/>
                  </a:lnTo>
                  <a:lnTo>
                    <a:pt x="33" y="24"/>
                  </a:lnTo>
                  <a:lnTo>
                    <a:pt x="38" y="26"/>
                  </a:lnTo>
                  <a:lnTo>
                    <a:pt x="49" y="37"/>
                  </a:lnTo>
                  <a:lnTo>
                    <a:pt x="53" y="43"/>
                  </a:lnTo>
                  <a:lnTo>
                    <a:pt x="55" y="46"/>
                  </a:lnTo>
                  <a:lnTo>
                    <a:pt x="58" y="52"/>
                  </a:lnTo>
                  <a:lnTo>
                    <a:pt x="60" y="56"/>
                  </a:lnTo>
                  <a:lnTo>
                    <a:pt x="62" y="63"/>
                  </a:lnTo>
                  <a:lnTo>
                    <a:pt x="66" y="61"/>
                  </a:lnTo>
                  <a:lnTo>
                    <a:pt x="64" y="56"/>
                  </a:lnTo>
                  <a:lnTo>
                    <a:pt x="62" y="50"/>
                  </a:lnTo>
                  <a:lnTo>
                    <a:pt x="58" y="45"/>
                  </a:lnTo>
                  <a:lnTo>
                    <a:pt x="56" y="41"/>
                  </a:lnTo>
                  <a:lnTo>
                    <a:pt x="53" y="35"/>
                  </a:lnTo>
                  <a:lnTo>
                    <a:pt x="49" y="32"/>
                  </a:lnTo>
                  <a:lnTo>
                    <a:pt x="44" y="28"/>
                  </a:lnTo>
                  <a:lnTo>
                    <a:pt x="36" y="21"/>
                  </a:lnTo>
                  <a:lnTo>
                    <a:pt x="31" y="17"/>
                  </a:lnTo>
                  <a:lnTo>
                    <a:pt x="27" y="15"/>
                  </a:lnTo>
                  <a:lnTo>
                    <a:pt x="22" y="11"/>
                  </a:lnTo>
                  <a:lnTo>
                    <a:pt x="16" y="8"/>
                  </a:lnTo>
                  <a:lnTo>
                    <a:pt x="11" y="6"/>
                  </a:lnTo>
                  <a:lnTo>
                    <a:pt x="7" y="4"/>
                  </a:lnTo>
                  <a:lnTo>
                    <a:pt x="1" y="0"/>
                  </a:lnTo>
                  <a:lnTo>
                    <a:pt x="1" y="2"/>
                  </a:lnTo>
                  <a:lnTo>
                    <a:pt x="0" y="4"/>
                  </a:lnTo>
                  <a:close/>
                </a:path>
              </a:pathLst>
            </a:custGeom>
            <a:solidFill>
              <a:srgbClr val="000000"/>
            </a:solidFill>
            <a:ln w="9525">
              <a:noFill/>
              <a:round/>
            </a:ln>
          </p:spPr>
          <p:txBody>
            <a:bodyPr/>
            <a:lstStyle/>
            <a:p>
              <a:endParaRPr lang="en-US"/>
            </a:p>
          </p:txBody>
        </p:sp>
        <p:sp>
          <p:nvSpPr>
            <p:cNvPr id="494513" name="Freeform 945"/>
            <p:cNvSpPr/>
            <p:nvPr/>
          </p:nvSpPr>
          <p:spPr bwMode="auto">
            <a:xfrm>
              <a:off x="4326" y="2549"/>
              <a:ext cx="40" cy="18"/>
            </a:xfrm>
            <a:custGeom>
              <a:avLst/>
              <a:gdLst/>
              <a:ahLst/>
              <a:cxnLst>
                <a:cxn ang="0">
                  <a:pos x="4" y="0"/>
                </a:cxn>
                <a:cxn ang="0">
                  <a:pos x="4" y="3"/>
                </a:cxn>
                <a:cxn ang="0">
                  <a:pos x="7" y="7"/>
                </a:cxn>
                <a:cxn ang="0">
                  <a:pos x="13" y="9"/>
                </a:cxn>
                <a:cxn ang="0">
                  <a:pos x="17" y="9"/>
                </a:cxn>
                <a:cxn ang="0">
                  <a:pos x="22" y="11"/>
                </a:cxn>
                <a:cxn ang="0">
                  <a:pos x="26" y="13"/>
                </a:cxn>
                <a:cxn ang="0">
                  <a:pos x="31" y="14"/>
                </a:cxn>
                <a:cxn ang="0">
                  <a:pos x="35" y="16"/>
                </a:cxn>
                <a:cxn ang="0">
                  <a:pos x="39" y="18"/>
                </a:cxn>
                <a:cxn ang="0">
                  <a:pos x="40" y="16"/>
                </a:cxn>
                <a:cxn ang="0">
                  <a:pos x="37" y="13"/>
                </a:cxn>
                <a:cxn ang="0">
                  <a:pos x="31" y="11"/>
                </a:cxn>
                <a:cxn ang="0">
                  <a:pos x="28" y="9"/>
                </a:cxn>
                <a:cxn ang="0">
                  <a:pos x="22" y="7"/>
                </a:cxn>
                <a:cxn ang="0">
                  <a:pos x="18" y="5"/>
                </a:cxn>
                <a:cxn ang="0">
                  <a:pos x="13" y="5"/>
                </a:cxn>
                <a:cxn ang="0">
                  <a:pos x="9" y="3"/>
                </a:cxn>
                <a:cxn ang="0">
                  <a:pos x="5" y="2"/>
                </a:cxn>
                <a:cxn ang="0">
                  <a:pos x="5" y="3"/>
                </a:cxn>
                <a:cxn ang="0">
                  <a:pos x="4" y="0"/>
                </a:cxn>
                <a:cxn ang="0">
                  <a:pos x="0" y="2"/>
                </a:cxn>
                <a:cxn ang="0">
                  <a:pos x="4" y="3"/>
                </a:cxn>
                <a:cxn ang="0">
                  <a:pos x="4" y="0"/>
                </a:cxn>
              </a:cxnLst>
              <a:rect l="0" t="0" r="r" b="b"/>
              <a:pathLst>
                <a:path w="40" h="18">
                  <a:moveTo>
                    <a:pt x="4" y="0"/>
                  </a:moveTo>
                  <a:lnTo>
                    <a:pt x="4" y="3"/>
                  </a:lnTo>
                  <a:lnTo>
                    <a:pt x="7" y="7"/>
                  </a:lnTo>
                  <a:lnTo>
                    <a:pt x="13" y="9"/>
                  </a:lnTo>
                  <a:lnTo>
                    <a:pt x="17" y="9"/>
                  </a:lnTo>
                  <a:lnTo>
                    <a:pt x="22" y="11"/>
                  </a:lnTo>
                  <a:lnTo>
                    <a:pt x="26" y="13"/>
                  </a:lnTo>
                  <a:lnTo>
                    <a:pt x="31" y="14"/>
                  </a:lnTo>
                  <a:lnTo>
                    <a:pt x="35" y="16"/>
                  </a:lnTo>
                  <a:lnTo>
                    <a:pt x="39" y="18"/>
                  </a:lnTo>
                  <a:lnTo>
                    <a:pt x="40" y="16"/>
                  </a:lnTo>
                  <a:lnTo>
                    <a:pt x="37" y="13"/>
                  </a:lnTo>
                  <a:lnTo>
                    <a:pt x="31" y="11"/>
                  </a:lnTo>
                  <a:lnTo>
                    <a:pt x="28" y="9"/>
                  </a:lnTo>
                  <a:lnTo>
                    <a:pt x="22" y="7"/>
                  </a:lnTo>
                  <a:lnTo>
                    <a:pt x="18" y="5"/>
                  </a:lnTo>
                  <a:lnTo>
                    <a:pt x="13" y="5"/>
                  </a:lnTo>
                  <a:lnTo>
                    <a:pt x="9" y="3"/>
                  </a:lnTo>
                  <a:lnTo>
                    <a:pt x="5" y="2"/>
                  </a:lnTo>
                  <a:lnTo>
                    <a:pt x="5" y="3"/>
                  </a:lnTo>
                  <a:lnTo>
                    <a:pt x="4" y="0"/>
                  </a:lnTo>
                  <a:lnTo>
                    <a:pt x="0" y="2"/>
                  </a:lnTo>
                  <a:lnTo>
                    <a:pt x="4" y="3"/>
                  </a:lnTo>
                  <a:lnTo>
                    <a:pt x="4" y="0"/>
                  </a:lnTo>
                  <a:close/>
                </a:path>
              </a:pathLst>
            </a:custGeom>
            <a:solidFill>
              <a:srgbClr val="000000"/>
            </a:solidFill>
            <a:ln w="9525">
              <a:noFill/>
              <a:round/>
            </a:ln>
          </p:spPr>
          <p:txBody>
            <a:bodyPr/>
            <a:lstStyle/>
            <a:p>
              <a:endParaRPr lang="en-US"/>
            </a:p>
          </p:txBody>
        </p:sp>
        <p:sp>
          <p:nvSpPr>
            <p:cNvPr id="494514" name="Freeform 946"/>
            <p:cNvSpPr/>
            <p:nvPr/>
          </p:nvSpPr>
          <p:spPr bwMode="auto">
            <a:xfrm>
              <a:off x="4330" y="2523"/>
              <a:ext cx="93" cy="29"/>
            </a:xfrm>
            <a:custGeom>
              <a:avLst/>
              <a:gdLst/>
              <a:ahLst/>
              <a:cxnLst>
                <a:cxn ang="0">
                  <a:pos x="93" y="0"/>
                </a:cxn>
                <a:cxn ang="0">
                  <a:pos x="88" y="2"/>
                </a:cxn>
                <a:cxn ang="0">
                  <a:pos x="82" y="4"/>
                </a:cxn>
                <a:cxn ang="0">
                  <a:pos x="75" y="4"/>
                </a:cxn>
                <a:cxn ang="0">
                  <a:pos x="69" y="6"/>
                </a:cxn>
                <a:cxn ang="0">
                  <a:pos x="64" y="7"/>
                </a:cxn>
                <a:cxn ang="0">
                  <a:pos x="58" y="9"/>
                </a:cxn>
                <a:cxn ang="0">
                  <a:pos x="53" y="11"/>
                </a:cxn>
                <a:cxn ang="0">
                  <a:pos x="47" y="13"/>
                </a:cxn>
                <a:cxn ang="0">
                  <a:pos x="40" y="15"/>
                </a:cxn>
                <a:cxn ang="0">
                  <a:pos x="35" y="17"/>
                </a:cxn>
                <a:cxn ang="0">
                  <a:pos x="29" y="18"/>
                </a:cxn>
                <a:cxn ang="0">
                  <a:pos x="24" y="20"/>
                </a:cxn>
                <a:cxn ang="0">
                  <a:pos x="18" y="22"/>
                </a:cxn>
                <a:cxn ang="0">
                  <a:pos x="13" y="24"/>
                </a:cxn>
                <a:cxn ang="0">
                  <a:pos x="5" y="24"/>
                </a:cxn>
                <a:cxn ang="0">
                  <a:pos x="0" y="26"/>
                </a:cxn>
                <a:cxn ang="0">
                  <a:pos x="1" y="29"/>
                </a:cxn>
                <a:cxn ang="0">
                  <a:pos x="7" y="28"/>
                </a:cxn>
                <a:cxn ang="0">
                  <a:pos x="13" y="26"/>
                </a:cxn>
                <a:cxn ang="0">
                  <a:pos x="18" y="24"/>
                </a:cxn>
                <a:cxn ang="0">
                  <a:pos x="24" y="24"/>
                </a:cxn>
                <a:cxn ang="0">
                  <a:pos x="31" y="22"/>
                </a:cxn>
                <a:cxn ang="0">
                  <a:pos x="36" y="20"/>
                </a:cxn>
                <a:cxn ang="0">
                  <a:pos x="42" y="18"/>
                </a:cxn>
                <a:cxn ang="0">
                  <a:pos x="47" y="17"/>
                </a:cxn>
                <a:cxn ang="0">
                  <a:pos x="53" y="15"/>
                </a:cxn>
                <a:cxn ang="0">
                  <a:pos x="58" y="13"/>
                </a:cxn>
                <a:cxn ang="0">
                  <a:pos x="64" y="11"/>
                </a:cxn>
                <a:cxn ang="0">
                  <a:pos x="71" y="9"/>
                </a:cxn>
                <a:cxn ang="0">
                  <a:pos x="77" y="7"/>
                </a:cxn>
                <a:cxn ang="0">
                  <a:pos x="82" y="6"/>
                </a:cxn>
                <a:cxn ang="0">
                  <a:pos x="88" y="4"/>
                </a:cxn>
                <a:cxn ang="0">
                  <a:pos x="93" y="4"/>
                </a:cxn>
                <a:cxn ang="0">
                  <a:pos x="93" y="0"/>
                </a:cxn>
              </a:cxnLst>
              <a:rect l="0" t="0" r="r" b="b"/>
              <a:pathLst>
                <a:path w="93" h="29">
                  <a:moveTo>
                    <a:pt x="93" y="0"/>
                  </a:moveTo>
                  <a:lnTo>
                    <a:pt x="88" y="2"/>
                  </a:lnTo>
                  <a:lnTo>
                    <a:pt x="82" y="4"/>
                  </a:lnTo>
                  <a:lnTo>
                    <a:pt x="75" y="4"/>
                  </a:lnTo>
                  <a:lnTo>
                    <a:pt x="69" y="6"/>
                  </a:lnTo>
                  <a:lnTo>
                    <a:pt x="64" y="7"/>
                  </a:lnTo>
                  <a:lnTo>
                    <a:pt x="58" y="9"/>
                  </a:lnTo>
                  <a:lnTo>
                    <a:pt x="53" y="11"/>
                  </a:lnTo>
                  <a:lnTo>
                    <a:pt x="47" y="13"/>
                  </a:lnTo>
                  <a:lnTo>
                    <a:pt x="40" y="15"/>
                  </a:lnTo>
                  <a:lnTo>
                    <a:pt x="35" y="17"/>
                  </a:lnTo>
                  <a:lnTo>
                    <a:pt x="29" y="18"/>
                  </a:lnTo>
                  <a:lnTo>
                    <a:pt x="24" y="20"/>
                  </a:lnTo>
                  <a:lnTo>
                    <a:pt x="18" y="22"/>
                  </a:lnTo>
                  <a:lnTo>
                    <a:pt x="13" y="24"/>
                  </a:lnTo>
                  <a:lnTo>
                    <a:pt x="5" y="24"/>
                  </a:lnTo>
                  <a:lnTo>
                    <a:pt x="0" y="26"/>
                  </a:lnTo>
                  <a:lnTo>
                    <a:pt x="1" y="29"/>
                  </a:lnTo>
                  <a:lnTo>
                    <a:pt x="7" y="28"/>
                  </a:lnTo>
                  <a:lnTo>
                    <a:pt x="13" y="26"/>
                  </a:lnTo>
                  <a:lnTo>
                    <a:pt x="18" y="24"/>
                  </a:lnTo>
                  <a:lnTo>
                    <a:pt x="24" y="24"/>
                  </a:lnTo>
                  <a:lnTo>
                    <a:pt x="31" y="22"/>
                  </a:lnTo>
                  <a:lnTo>
                    <a:pt x="36" y="20"/>
                  </a:lnTo>
                  <a:lnTo>
                    <a:pt x="42" y="18"/>
                  </a:lnTo>
                  <a:lnTo>
                    <a:pt x="47" y="17"/>
                  </a:lnTo>
                  <a:lnTo>
                    <a:pt x="53" y="15"/>
                  </a:lnTo>
                  <a:lnTo>
                    <a:pt x="58" y="13"/>
                  </a:lnTo>
                  <a:lnTo>
                    <a:pt x="64" y="11"/>
                  </a:lnTo>
                  <a:lnTo>
                    <a:pt x="71" y="9"/>
                  </a:lnTo>
                  <a:lnTo>
                    <a:pt x="77" y="7"/>
                  </a:lnTo>
                  <a:lnTo>
                    <a:pt x="82" y="6"/>
                  </a:lnTo>
                  <a:lnTo>
                    <a:pt x="88" y="4"/>
                  </a:lnTo>
                  <a:lnTo>
                    <a:pt x="93" y="4"/>
                  </a:lnTo>
                  <a:lnTo>
                    <a:pt x="93" y="0"/>
                  </a:lnTo>
                  <a:close/>
                </a:path>
              </a:pathLst>
            </a:custGeom>
            <a:solidFill>
              <a:srgbClr val="000000"/>
            </a:solidFill>
            <a:ln w="9525">
              <a:noFill/>
              <a:round/>
            </a:ln>
          </p:spPr>
          <p:txBody>
            <a:bodyPr/>
            <a:lstStyle/>
            <a:p>
              <a:endParaRPr lang="en-US"/>
            </a:p>
          </p:txBody>
        </p:sp>
        <p:sp>
          <p:nvSpPr>
            <p:cNvPr id="494515" name="Freeform 947"/>
            <p:cNvSpPr/>
            <p:nvPr/>
          </p:nvSpPr>
          <p:spPr bwMode="auto">
            <a:xfrm>
              <a:off x="4423" y="2523"/>
              <a:ext cx="52" cy="28"/>
            </a:xfrm>
            <a:custGeom>
              <a:avLst/>
              <a:gdLst/>
              <a:ahLst/>
              <a:cxnLst>
                <a:cxn ang="0">
                  <a:pos x="52" y="26"/>
                </a:cxn>
                <a:cxn ang="0">
                  <a:pos x="48" y="24"/>
                </a:cxn>
                <a:cxn ang="0">
                  <a:pos x="46" y="20"/>
                </a:cxn>
                <a:cxn ang="0">
                  <a:pos x="44" y="17"/>
                </a:cxn>
                <a:cxn ang="0">
                  <a:pos x="41" y="15"/>
                </a:cxn>
                <a:cxn ang="0">
                  <a:pos x="39" y="13"/>
                </a:cxn>
                <a:cxn ang="0">
                  <a:pos x="35" y="11"/>
                </a:cxn>
                <a:cxn ang="0">
                  <a:pos x="32" y="9"/>
                </a:cxn>
                <a:cxn ang="0">
                  <a:pos x="28" y="7"/>
                </a:cxn>
                <a:cxn ang="0">
                  <a:pos x="24" y="6"/>
                </a:cxn>
                <a:cxn ang="0">
                  <a:pos x="21" y="6"/>
                </a:cxn>
                <a:cxn ang="0">
                  <a:pos x="17" y="4"/>
                </a:cxn>
                <a:cxn ang="0">
                  <a:pos x="13" y="4"/>
                </a:cxn>
                <a:cxn ang="0">
                  <a:pos x="10" y="2"/>
                </a:cxn>
                <a:cxn ang="0">
                  <a:pos x="4" y="2"/>
                </a:cxn>
                <a:cxn ang="0">
                  <a:pos x="0" y="0"/>
                </a:cxn>
                <a:cxn ang="0">
                  <a:pos x="0" y="4"/>
                </a:cxn>
                <a:cxn ang="0">
                  <a:pos x="2" y="4"/>
                </a:cxn>
                <a:cxn ang="0">
                  <a:pos x="6" y="6"/>
                </a:cxn>
                <a:cxn ang="0">
                  <a:pos x="10" y="6"/>
                </a:cxn>
                <a:cxn ang="0">
                  <a:pos x="13" y="7"/>
                </a:cxn>
                <a:cxn ang="0">
                  <a:pos x="17" y="7"/>
                </a:cxn>
                <a:cxn ang="0">
                  <a:pos x="21" y="9"/>
                </a:cxn>
                <a:cxn ang="0">
                  <a:pos x="24" y="9"/>
                </a:cxn>
                <a:cxn ang="0">
                  <a:pos x="28" y="11"/>
                </a:cxn>
                <a:cxn ang="0">
                  <a:pos x="30" y="13"/>
                </a:cxn>
                <a:cxn ang="0">
                  <a:pos x="33" y="15"/>
                </a:cxn>
                <a:cxn ang="0">
                  <a:pos x="37" y="15"/>
                </a:cxn>
                <a:cxn ang="0">
                  <a:pos x="39" y="17"/>
                </a:cxn>
                <a:cxn ang="0">
                  <a:pos x="41" y="20"/>
                </a:cxn>
                <a:cxn ang="0">
                  <a:pos x="44" y="22"/>
                </a:cxn>
                <a:cxn ang="0">
                  <a:pos x="46" y="24"/>
                </a:cxn>
                <a:cxn ang="0">
                  <a:pos x="48" y="28"/>
                </a:cxn>
                <a:cxn ang="0">
                  <a:pos x="52" y="26"/>
                </a:cxn>
              </a:cxnLst>
              <a:rect l="0" t="0" r="r" b="b"/>
              <a:pathLst>
                <a:path w="52" h="28">
                  <a:moveTo>
                    <a:pt x="52" y="26"/>
                  </a:moveTo>
                  <a:lnTo>
                    <a:pt x="48" y="24"/>
                  </a:lnTo>
                  <a:lnTo>
                    <a:pt x="46" y="20"/>
                  </a:lnTo>
                  <a:lnTo>
                    <a:pt x="44" y="17"/>
                  </a:lnTo>
                  <a:lnTo>
                    <a:pt x="41" y="15"/>
                  </a:lnTo>
                  <a:lnTo>
                    <a:pt x="39" y="13"/>
                  </a:lnTo>
                  <a:lnTo>
                    <a:pt x="35" y="11"/>
                  </a:lnTo>
                  <a:lnTo>
                    <a:pt x="32" y="9"/>
                  </a:lnTo>
                  <a:lnTo>
                    <a:pt x="28" y="7"/>
                  </a:lnTo>
                  <a:lnTo>
                    <a:pt x="24" y="6"/>
                  </a:lnTo>
                  <a:lnTo>
                    <a:pt x="21" y="6"/>
                  </a:lnTo>
                  <a:lnTo>
                    <a:pt x="17" y="4"/>
                  </a:lnTo>
                  <a:lnTo>
                    <a:pt x="13" y="4"/>
                  </a:lnTo>
                  <a:lnTo>
                    <a:pt x="10" y="2"/>
                  </a:lnTo>
                  <a:lnTo>
                    <a:pt x="4" y="2"/>
                  </a:lnTo>
                  <a:lnTo>
                    <a:pt x="0" y="0"/>
                  </a:lnTo>
                  <a:lnTo>
                    <a:pt x="0" y="4"/>
                  </a:lnTo>
                  <a:lnTo>
                    <a:pt x="2" y="4"/>
                  </a:lnTo>
                  <a:lnTo>
                    <a:pt x="6" y="6"/>
                  </a:lnTo>
                  <a:lnTo>
                    <a:pt x="10" y="6"/>
                  </a:lnTo>
                  <a:lnTo>
                    <a:pt x="13" y="7"/>
                  </a:lnTo>
                  <a:lnTo>
                    <a:pt x="17" y="7"/>
                  </a:lnTo>
                  <a:lnTo>
                    <a:pt x="21" y="9"/>
                  </a:lnTo>
                  <a:lnTo>
                    <a:pt x="24" y="9"/>
                  </a:lnTo>
                  <a:lnTo>
                    <a:pt x="28" y="11"/>
                  </a:lnTo>
                  <a:lnTo>
                    <a:pt x="30" y="13"/>
                  </a:lnTo>
                  <a:lnTo>
                    <a:pt x="33" y="15"/>
                  </a:lnTo>
                  <a:lnTo>
                    <a:pt x="37" y="15"/>
                  </a:lnTo>
                  <a:lnTo>
                    <a:pt x="39" y="17"/>
                  </a:lnTo>
                  <a:lnTo>
                    <a:pt x="41" y="20"/>
                  </a:lnTo>
                  <a:lnTo>
                    <a:pt x="44" y="22"/>
                  </a:lnTo>
                  <a:lnTo>
                    <a:pt x="46" y="24"/>
                  </a:lnTo>
                  <a:lnTo>
                    <a:pt x="48" y="28"/>
                  </a:lnTo>
                  <a:lnTo>
                    <a:pt x="52" y="26"/>
                  </a:lnTo>
                  <a:close/>
                </a:path>
              </a:pathLst>
            </a:custGeom>
            <a:solidFill>
              <a:srgbClr val="000000"/>
            </a:solidFill>
            <a:ln w="9525">
              <a:noFill/>
              <a:round/>
            </a:ln>
          </p:spPr>
          <p:txBody>
            <a:bodyPr/>
            <a:lstStyle/>
            <a:p>
              <a:endParaRPr lang="en-US"/>
            </a:p>
          </p:txBody>
        </p:sp>
        <p:sp>
          <p:nvSpPr>
            <p:cNvPr id="494516" name="Freeform 948"/>
            <p:cNvSpPr/>
            <p:nvPr/>
          </p:nvSpPr>
          <p:spPr bwMode="auto">
            <a:xfrm>
              <a:off x="4471" y="2549"/>
              <a:ext cx="46" cy="163"/>
            </a:xfrm>
            <a:custGeom>
              <a:avLst/>
              <a:gdLst/>
              <a:ahLst/>
              <a:cxnLst>
                <a:cxn ang="0">
                  <a:pos x="46" y="161"/>
                </a:cxn>
                <a:cxn ang="0">
                  <a:pos x="46" y="139"/>
                </a:cxn>
                <a:cxn ang="0">
                  <a:pos x="44" y="119"/>
                </a:cxn>
                <a:cxn ang="0">
                  <a:pos x="40" y="97"/>
                </a:cxn>
                <a:cxn ang="0">
                  <a:pos x="35" y="77"/>
                </a:cxn>
                <a:cxn ang="0">
                  <a:pos x="28" y="57"/>
                </a:cxn>
                <a:cxn ang="0">
                  <a:pos x="20" y="38"/>
                </a:cxn>
                <a:cxn ang="0">
                  <a:pos x="13" y="18"/>
                </a:cxn>
                <a:cxn ang="0">
                  <a:pos x="4" y="0"/>
                </a:cxn>
                <a:cxn ang="0">
                  <a:pos x="0" y="2"/>
                </a:cxn>
                <a:cxn ang="0">
                  <a:pos x="9" y="20"/>
                </a:cxn>
                <a:cxn ang="0">
                  <a:pos x="17" y="38"/>
                </a:cxn>
                <a:cxn ang="0">
                  <a:pos x="24" y="59"/>
                </a:cxn>
                <a:cxn ang="0">
                  <a:pos x="31" y="77"/>
                </a:cxn>
                <a:cxn ang="0">
                  <a:pos x="37" y="99"/>
                </a:cxn>
                <a:cxn ang="0">
                  <a:pos x="40" y="119"/>
                </a:cxn>
                <a:cxn ang="0">
                  <a:pos x="42" y="139"/>
                </a:cxn>
                <a:cxn ang="0">
                  <a:pos x="42" y="163"/>
                </a:cxn>
                <a:cxn ang="0">
                  <a:pos x="42" y="161"/>
                </a:cxn>
                <a:cxn ang="0">
                  <a:pos x="42" y="163"/>
                </a:cxn>
                <a:cxn ang="0">
                  <a:pos x="46" y="161"/>
                </a:cxn>
              </a:cxnLst>
              <a:rect l="0" t="0" r="r" b="b"/>
              <a:pathLst>
                <a:path w="46" h="163">
                  <a:moveTo>
                    <a:pt x="46" y="161"/>
                  </a:moveTo>
                  <a:lnTo>
                    <a:pt x="46" y="139"/>
                  </a:lnTo>
                  <a:lnTo>
                    <a:pt x="44" y="119"/>
                  </a:lnTo>
                  <a:lnTo>
                    <a:pt x="40" y="97"/>
                  </a:lnTo>
                  <a:lnTo>
                    <a:pt x="35" y="77"/>
                  </a:lnTo>
                  <a:lnTo>
                    <a:pt x="28" y="57"/>
                  </a:lnTo>
                  <a:lnTo>
                    <a:pt x="20" y="38"/>
                  </a:lnTo>
                  <a:lnTo>
                    <a:pt x="13" y="18"/>
                  </a:lnTo>
                  <a:lnTo>
                    <a:pt x="4" y="0"/>
                  </a:lnTo>
                  <a:lnTo>
                    <a:pt x="0" y="2"/>
                  </a:lnTo>
                  <a:lnTo>
                    <a:pt x="9" y="20"/>
                  </a:lnTo>
                  <a:lnTo>
                    <a:pt x="17" y="38"/>
                  </a:lnTo>
                  <a:lnTo>
                    <a:pt x="24" y="59"/>
                  </a:lnTo>
                  <a:lnTo>
                    <a:pt x="31" y="77"/>
                  </a:lnTo>
                  <a:lnTo>
                    <a:pt x="37" y="99"/>
                  </a:lnTo>
                  <a:lnTo>
                    <a:pt x="40" y="119"/>
                  </a:lnTo>
                  <a:lnTo>
                    <a:pt x="42" y="139"/>
                  </a:lnTo>
                  <a:lnTo>
                    <a:pt x="42" y="163"/>
                  </a:lnTo>
                  <a:lnTo>
                    <a:pt x="42" y="161"/>
                  </a:lnTo>
                  <a:lnTo>
                    <a:pt x="42" y="163"/>
                  </a:lnTo>
                  <a:lnTo>
                    <a:pt x="46" y="161"/>
                  </a:lnTo>
                  <a:close/>
                </a:path>
              </a:pathLst>
            </a:custGeom>
            <a:solidFill>
              <a:srgbClr val="000000"/>
            </a:solidFill>
            <a:ln w="9525">
              <a:noFill/>
              <a:round/>
            </a:ln>
          </p:spPr>
          <p:txBody>
            <a:bodyPr/>
            <a:lstStyle/>
            <a:p>
              <a:endParaRPr lang="en-US"/>
            </a:p>
          </p:txBody>
        </p:sp>
        <p:sp>
          <p:nvSpPr>
            <p:cNvPr id="494517" name="Freeform 949"/>
            <p:cNvSpPr/>
            <p:nvPr/>
          </p:nvSpPr>
          <p:spPr bwMode="auto">
            <a:xfrm>
              <a:off x="4513" y="2710"/>
              <a:ext cx="10" cy="8"/>
            </a:xfrm>
            <a:custGeom>
              <a:avLst/>
              <a:gdLst/>
              <a:ahLst/>
              <a:cxnLst>
                <a:cxn ang="0">
                  <a:pos x="8" y="4"/>
                </a:cxn>
                <a:cxn ang="0">
                  <a:pos x="10" y="4"/>
                </a:cxn>
                <a:cxn ang="0">
                  <a:pos x="8" y="4"/>
                </a:cxn>
                <a:cxn ang="0">
                  <a:pos x="4" y="0"/>
                </a:cxn>
                <a:cxn ang="0">
                  <a:pos x="0" y="2"/>
                </a:cxn>
                <a:cxn ang="0">
                  <a:pos x="6" y="8"/>
                </a:cxn>
                <a:cxn ang="0">
                  <a:pos x="10" y="8"/>
                </a:cxn>
                <a:cxn ang="0">
                  <a:pos x="8" y="8"/>
                </a:cxn>
                <a:cxn ang="0">
                  <a:pos x="10" y="8"/>
                </a:cxn>
                <a:cxn ang="0">
                  <a:pos x="8" y="4"/>
                </a:cxn>
              </a:cxnLst>
              <a:rect l="0" t="0" r="r" b="b"/>
              <a:pathLst>
                <a:path w="10" h="8">
                  <a:moveTo>
                    <a:pt x="8" y="4"/>
                  </a:moveTo>
                  <a:lnTo>
                    <a:pt x="10" y="4"/>
                  </a:lnTo>
                  <a:lnTo>
                    <a:pt x="8" y="4"/>
                  </a:lnTo>
                  <a:lnTo>
                    <a:pt x="4" y="0"/>
                  </a:lnTo>
                  <a:lnTo>
                    <a:pt x="0" y="2"/>
                  </a:lnTo>
                  <a:lnTo>
                    <a:pt x="6" y="8"/>
                  </a:lnTo>
                  <a:lnTo>
                    <a:pt x="10" y="8"/>
                  </a:lnTo>
                  <a:lnTo>
                    <a:pt x="8" y="8"/>
                  </a:lnTo>
                  <a:lnTo>
                    <a:pt x="10" y="8"/>
                  </a:lnTo>
                  <a:lnTo>
                    <a:pt x="8" y="4"/>
                  </a:lnTo>
                  <a:close/>
                </a:path>
              </a:pathLst>
            </a:custGeom>
            <a:solidFill>
              <a:srgbClr val="000000"/>
            </a:solidFill>
            <a:ln w="9525">
              <a:noFill/>
              <a:round/>
            </a:ln>
          </p:spPr>
          <p:txBody>
            <a:bodyPr/>
            <a:lstStyle/>
            <a:p>
              <a:endParaRPr lang="en-US"/>
            </a:p>
          </p:txBody>
        </p:sp>
        <p:sp>
          <p:nvSpPr>
            <p:cNvPr id="494518" name="Freeform 950"/>
            <p:cNvSpPr/>
            <p:nvPr/>
          </p:nvSpPr>
          <p:spPr bwMode="auto">
            <a:xfrm>
              <a:off x="4521" y="2710"/>
              <a:ext cx="3" cy="8"/>
            </a:xfrm>
            <a:custGeom>
              <a:avLst/>
              <a:gdLst/>
              <a:ahLst/>
              <a:cxnLst>
                <a:cxn ang="0">
                  <a:pos x="3" y="0"/>
                </a:cxn>
                <a:cxn ang="0">
                  <a:pos x="0" y="2"/>
                </a:cxn>
                <a:cxn ang="0">
                  <a:pos x="0" y="4"/>
                </a:cxn>
                <a:cxn ang="0">
                  <a:pos x="2" y="8"/>
                </a:cxn>
                <a:cxn ang="0">
                  <a:pos x="3" y="6"/>
                </a:cxn>
                <a:cxn ang="0">
                  <a:pos x="3" y="2"/>
                </a:cxn>
                <a:cxn ang="0">
                  <a:pos x="2" y="4"/>
                </a:cxn>
                <a:cxn ang="0">
                  <a:pos x="3" y="0"/>
                </a:cxn>
                <a:cxn ang="0">
                  <a:pos x="0" y="0"/>
                </a:cxn>
                <a:cxn ang="0">
                  <a:pos x="0" y="2"/>
                </a:cxn>
                <a:cxn ang="0">
                  <a:pos x="3" y="0"/>
                </a:cxn>
              </a:cxnLst>
              <a:rect l="0" t="0" r="r" b="b"/>
              <a:pathLst>
                <a:path w="3" h="8">
                  <a:moveTo>
                    <a:pt x="3" y="0"/>
                  </a:moveTo>
                  <a:lnTo>
                    <a:pt x="0" y="2"/>
                  </a:lnTo>
                  <a:lnTo>
                    <a:pt x="0" y="4"/>
                  </a:lnTo>
                  <a:lnTo>
                    <a:pt x="2" y="8"/>
                  </a:lnTo>
                  <a:lnTo>
                    <a:pt x="3" y="6"/>
                  </a:lnTo>
                  <a:lnTo>
                    <a:pt x="3" y="2"/>
                  </a:lnTo>
                  <a:lnTo>
                    <a:pt x="2" y="4"/>
                  </a:lnTo>
                  <a:lnTo>
                    <a:pt x="3" y="0"/>
                  </a:lnTo>
                  <a:lnTo>
                    <a:pt x="0" y="0"/>
                  </a:lnTo>
                  <a:lnTo>
                    <a:pt x="0" y="2"/>
                  </a:lnTo>
                  <a:lnTo>
                    <a:pt x="3" y="0"/>
                  </a:lnTo>
                  <a:close/>
                </a:path>
              </a:pathLst>
            </a:custGeom>
            <a:solidFill>
              <a:srgbClr val="000000"/>
            </a:solidFill>
            <a:ln w="9525">
              <a:noFill/>
              <a:round/>
            </a:ln>
          </p:spPr>
          <p:txBody>
            <a:bodyPr/>
            <a:lstStyle/>
            <a:p>
              <a:endParaRPr lang="en-US"/>
            </a:p>
          </p:txBody>
        </p:sp>
        <p:sp>
          <p:nvSpPr>
            <p:cNvPr id="494519" name="Freeform 951"/>
            <p:cNvSpPr/>
            <p:nvPr/>
          </p:nvSpPr>
          <p:spPr bwMode="auto">
            <a:xfrm>
              <a:off x="4523" y="2708"/>
              <a:ext cx="5" cy="6"/>
            </a:xfrm>
            <a:custGeom>
              <a:avLst/>
              <a:gdLst/>
              <a:ahLst/>
              <a:cxnLst>
                <a:cxn ang="0">
                  <a:pos x="1" y="2"/>
                </a:cxn>
                <a:cxn ang="0">
                  <a:pos x="3" y="0"/>
                </a:cxn>
                <a:cxn ang="0">
                  <a:pos x="1" y="2"/>
                </a:cxn>
                <a:cxn ang="0">
                  <a:pos x="0" y="6"/>
                </a:cxn>
                <a:cxn ang="0">
                  <a:pos x="1" y="6"/>
                </a:cxn>
                <a:cxn ang="0">
                  <a:pos x="5" y="2"/>
                </a:cxn>
                <a:cxn ang="0">
                  <a:pos x="1" y="2"/>
                </a:cxn>
              </a:cxnLst>
              <a:rect l="0" t="0" r="r" b="b"/>
              <a:pathLst>
                <a:path w="5" h="6">
                  <a:moveTo>
                    <a:pt x="1" y="2"/>
                  </a:moveTo>
                  <a:lnTo>
                    <a:pt x="3" y="0"/>
                  </a:lnTo>
                  <a:lnTo>
                    <a:pt x="1" y="2"/>
                  </a:lnTo>
                  <a:lnTo>
                    <a:pt x="0" y="6"/>
                  </a:lnTo>
                  <a:lnTo>
                    <a:pt x="1" y="6"/>
                  </a:lnTo>
                  <a:lnTo>
                    <a:pt x="5" y="2"/>
                  </a:lnTo>
                  <a:lnTo>
                    <a:pt x="1" y="2"/>
                  </a:lnTo>
                  <a:close/>
                </a:path>
              </a:pathLst>
            </a:custGeom>
            <a:solidFill>
              <a:srgbClr val="000000"/>
            </a:solidFill>
            <a:ln w="9525">
              <a:noFill/>
              <a:round/>
            </a:ln>
          </p:spPr>
          <p:txBody>
            <a:bodyPr/>
            <a:lstStyle/>
            <a:p>
              <a:endParaRPr lang="en-US"/>
            </a:p>
          </p:txBody>
        </p:sp>
        <p:sp>
          <p:nvSpPr>
            <p:cNvPr id="494520" name="Freeform 952"/>
            <p:cNvSpPr/>
            <p:nvPr/>
          </p:nvSpPr>
          <p:spPr bwMode="auto">
            <a:xfrm>
              <a:off x="4524" y="2582"/>
              <a:ext cx="10" cy="128"/>
            </a:xfrm>
            <a:custGeom>
              <a:avLst/>
              <a:gdLst/>
              <a:ahLst/>
              <a:cxnLst>
                <a:cxn ang="0">
                  <a:pos x="6" y="3"/>
                </a:cxn>
                <a:cxn ang="0">
                  <a:pos x="6" y="2"/>
                </a:cxn>
                <a:cxn ang="0">
                  <a:pos x="6" y="64"/>
                </a:cxn>
                <a:cxn ang="0">
                  <a:pos x="4" y="95"/>
                </a:cxn>
                <a:cxn ang="0">
                  <a:pos x="0" y="128"/>
                </a:cxn>
                <a:cxn ang="0">
                  <a:pos x="4" y="128"/>
                </a:cxn>
                <a:cxn ang="0">
                  <a:pos x="8" y="95"/>
                </a:cxn>
                <a:cxn ang="0">
                  <a:pos x="10" y="64"/>
                </a:cxn>
                <a:cxn ang="0">
                  <a:pos x="10" y="0"/>
                </a:cxn>
                <a:cxn ang="0">
                  <a:pos x="10" y="2"/>
                </a:cxn>
                <a:cxn ang="0">
                  <a:pos x="10" y="0"/>
                </a:cxn>
                <a:cxn ang="0">
                  <a:pos x="6" y="3"/>
                </a:cxn>
              </a:cxnLst>
              <a:rect l="0" t="0" r="r" b="b"/>
              <a:pathLst>
                <a:path w="10" h="128">
                  <a:moveTo>
                    <a:pt x="6" y="3"/>
                  </a:moveTo>
                  <a:lnTo>
                    <a:pt x="6" y="2"/>
                  </a:lnTo>
                  <a:lnTo>
                    <a:pt x="6" y="64"/>
                  </a:lnTo>
                  <a:lnTo>
                    <a:pt x="4" y="95"/>
                  </a:lnTo>
                  <a:lnTo>
                    <a:pt x="0" y="128"/>
                  </a:lnTo>
                  <a:lnTo>
                    <a:pt x="4" y="128"/>
                  </a:lnTo>
                  <a:lnTo>
                    <a:pt x="8" y="95"/>
                  </a:lnTo>
                  <a:lnTo>
                    <a:pt x="10" y="64"/>
                  </a:lnTo>
                  <a:lnTo>
                    <a:pt x="10" y="0"/>
                  </a:lnTo>
                  <a:lnTo>
                    <a:pt x="10" y="2"/>
                  </a:lnTo>
                  <a:lnTo>
                    <a:pt x="10" y="0"/>
                  </a:lnTo>
                  <a:lnTo>
                    <a:pt x="6" y="3"/>
                  </a:lnTo>
                  <a:close/>
                </a:path>
              </a:pathLst>
            </a:custGeom>
            <a:solidFill>
              <a:srgbClr val="000000"/>
            </a:solidFill>
            <a:ln w="9525">
              <a:noFill/>
              <a:round/>
            </a:ln>
          </p:spPr>
          <p:txBody>
            <a:bodyPr/>
            <a:lstStyle/>
            <a:p>
              <a:endParaRPr lang="en-US"/>
            </a:p>
          </p:txBody>
        </p:sp>
        <p:sp>
          <p:nvSpPr>
            <p:cNvPr id="494521" name="Freeform 953"/>
            <p:cNvSpPr/>
            <p:nvPr/>
          </p:nvSpPr>
          <p:spPr bwMode="auto">
            <a:xfrm>
              <a:off x="4524" y="2558"/>
              <a:ext cx="10" cy="27"/>
            </a:xfrm>
            <a:custGeom>
              <a:avLst/>
              <a:gdLst/>
              <a:ahLst/>
              <a:cxnLst>
                <a:cxn ang="0">
                  <a:pos x="6" y="7"/>
                </a:cxn>
                <a:cxn ang="0">
                  <a:pos x="2" y="9"/>
                </a:cxn>
                <a:cxn ang="0">
                  <a:pos x="2" y="13"/>
                </a:cxn>
                <a:cxn ang="0">
                  <a:pos x="4" y="16"/>
                </a:cxn>
                <a:cxn ang="0">
                  <a:pos x="4" y="22"/>
                </a:cxn>
                <a:cxn ang="0">
                  <a:pos x="6" y="27"/>
                </a:cxn>
                <a:cxn ang="0">
                  <a:pos x="10" y="24"/>
                </a:cxn>
                <a:cxn ang="0">
                  <a:pos x="8" y="20"/>
                </a:cxn>
                <a:cxn ang="0">
                  <a:pos x="8" y="16"/>
                </a:cxn>
                <a:cxn ang="0">
                  <a:pos x="6" y="13"/>
                </a:cxn>
                <a:cxn ang="0">
                  <a:pos x="6" y="7"/>
                </a:cxn>
                <a:cxn ang="0">
                  <a:pos x="2" y="9"/>
                </a:cxn>
                <a:cxn ang="0">
                  <a:pos x="6" y="7"/>
                </a:cxn>
                <a:cxn ang="0">
                  <a:pos x="0" y="0"/>
                </a:cxn>
                <a:cxn ang="0">
                  <a:pos x="2" y="9"/>
                </a:cxn>
                <a:cxn ang="0">
                  <a:pos x="6" y="7"/>
                </a:cxn>
              </a:cxnLst>
              <a:rect l="0" t="0" r="r" b="b"/>
              <a:pathLst>
                <a:path w="10" h="27">
                  <a:moveTo>
                    <a:pt x="6" y="7"/>
                  </a:moveTo>
                  <a:lnTo>
                    <a:pt x="2" y="9"/>
                  </a:lnTo>
                  <a:lnTo>
                    <a:pt x="2" y="13"/>
                  </a:lnTo>
                  <a:lnTo>
                    <a:pt x="4" y="16"/>
                  </a:lnTo>
                  <a:lnTo>
                    <a:pt x="4" y="22"/>
                  </a:lnTo>
                  <a:lnTo>
                    <a:pt x="6" y="27"/>
                  </a:lnTo>
                  <a:lnTo>
                    <a:pt x="10" y="24"/>
                  </a:lnTo>
                  <a:lnTo>
                    <a:pt x="8" y="20"/>
                  </a:lnTo>
                  <a:lnTo>
                    <a:pt x="8" y="16"/>
                  </a:lnTo>
                  <a:lnTo>
                    <a:pt x="6" y="13"/>
                  </a:lnTo>
                  <a:lnTo>
                    <a:pt x="6" y="7"/>
                  </a:lnTo>
                  <a:lnTo>
                    <a:pt x="2" y="9"/>
                  </a:lnTo>
                  <a:lnTo>
                    <a:pt x="6" y="7"/>
                  </a:lnTo>
                  <a:lnTo>
                    <a:pt x="0" y="0"/>
                  </a:lnTo>
                  <a:lnTo>
                    <a:pt x="2" y="9"/>
                  </a:lnTo>
                  <a:lnTo>
                    <a:pt x="6" y="7"/>
                  </a:lnTo>
                  <a:close/>
                </a:path>
              </a:pathLst>
            </a:custGeom>
            <a:solidFill>
              <a:srgbClr val="000000"/>
            </a:solidFill>
            <a:ln w="9525">
              <a:noFill/>
              <a:round/>
            </a:ln>
          </p:spPr>
          <p:txBody>
            <a:bodyPr/>
            <a:lstStyle/>
            <a:p>
              <a:endParaRPr lang="en-US"/>
            </a:p>
          </p:txBody>
        </p:sp>
        <p:sp>
          <p:nvSpPr>
            <p:cNvPr id="494522" name="Freeform 954"/>
            <p:cNvSpPr/>
            <p:nvPr/>
          </p:nvSpPr>
          <p:spPr bwMode="auto">
            <a:xfrm>
              <a:off x="4526" y="2565"/>
              <a:ext cx="44" cy="43"/>
            </a:xfrm>
            <a:custGeom>
              <a:avLst/>
              <a:gdLst/>
              <a:ahLst/>
              <a:cxnLst>
                <a:cxn ang="0">
                  <a:pos x="44" y="41"/>
                </a:cxn>
                <a:cxn ang="0">
                  <a:pos x="41" y="33"/>
                </a:cxn>
                <a:cxn ang="0">
                  <a:pos x="37" y="28"/>
                </a:cxn>
                <a:cxn ang="0">
                  <a:pos x="30" y="22"/>
                </a:cxn>
                <a:cxn ang="0">
                  <a:pos x="26" y="17"/>
                </a:cxn>
                <a:cxn ang="0">
                  <a:pos x="20" y="13"/>
                </a:cxn>
                <a:cxn ang="0">
                  <a:pos x="13" y="9"/>
                </a:cxn>
                <a:cxn ang="0">
                  <a:pos x="9" y="4"/>
                </a:cxn>
                <a:cxn ang="0">
                  <a:pos x="4" y="0"/>
                </a:cxn>
                <a:cxn ang="0">
                  <a:pos x="0" y="2"/>
                </a:cxn>
                <a:cxn ang="0">
                  <a:pos x="11" y="13"/>
                </a:cxn>
                <a:cxn ang="0">
                  <a:pos x="19" y="17"/>
                </a:cxn>
                <a:cxn ang="0">
                  <a:pos x="28" y="26"/>
                </a:cxn>
                <a:cxn ang="0">
                  <a:pos x="33" y="30"/>
                </a:cxn>
                <a:cxn ang="0">
                  <a:pos x="37" y="35"/>
                </a:cxn>
                <a:cxn ang="0">
                  <a:pos x="41" y="43"/>
                </a:cxn>
                <a:cxn ang="0">
                  <a:pos x="44" y="41"/>
                </a:cxn>
              </a:cxnLst>
              <a:rect l="0" t="0" r="r" b="b"/>
              <a:pathLst>
                <a:path w="44" h="43">
                  <a:moveTo>
                    <a:pt x="44" y="41"/>
                  </a:moveTo>
                  <a:lnTo>
                    <a:pt x="41" y="33"/>
                  </a:lnTo>
                  <a:lnTo>
                    <a:pt x="37" y="28"/>
                  </a:lnTo>
                  <a:lnTo>
                    <a:pt x="30" y="22"/>
                  </a:lnTo>
                  <a:lnTo>
                    <a:pt x="26" y="17"/>
                  </a:lnTo>
                  <a:lnTo>
                    <a:pt x="20" y="13"/>
                  </a:lnTo>
                  <a:lnTo>
                    <a:pt x="13" y="9"/>
                  </a:lnTo>
                  <a:lnTo>
                    <a:pt x="9" y="4"/>
                  </a:lnTo>
                  <a:lnTo>
                    <a:pt x="4" y="0"/>
                  </a:lnTo>
                  <a:lnTo>
                    <a:pt x="0" y="2"/>
                  </a:lnTo>
                  <a:lnTo>
                    <a:pt x="11" y="13"/>
                  </a:lnTo>
                  <a:lnTo>
                    <a:pt x="19" y="17"/>
                  </a:lnTo>
                  <a:lnTo>
                    <a:pt x="28" y="26"/>
                  </a:lnTo>
                  <a:lnTo>
                    <a:pt x="33" y="30"/>
                  </a:lnTo>
                  <a:lnTo>
                    <a:pt x="37" y="35"/>
                  </a:lnTo>
                  <a:lnTo>
                    <a:pt x="41" y="43"/>
                  </a:lnTo>
                  <a:lnTo>
                    <a:pt x="44" y="41"/>
                  </a:lnTo>
                  <a:close/>
                </a:path>
              </a:pathLst>
            </a:custGeom>
            <a:solidFill>
              <a:srgbClr val="000000"/>
            </a:solidFill>
            <a:ln w="9525">
              <a:noFill/>
              <a:round/>
            </a:ln>
          </p:spPr>
          <p:txBody>
            <a:bodyPr/>
            <a:lstStyle/>
            <a:p>
              <a:endParaRPr lang="en-US"/>
            </a:p>
          </p:txBody>
        </p:sp>
        <p:sp>
          <p:nvSpPr>
            <p:cNvPr id="494523" name="Freeform 955"/>
            <p:cNvSpPr/>
            <p:nvPr/>
          </p:nvSpPr>
          <p:spPr bwMode="auto">
            <a:xfrm>
              <a:off x="4567" y="2606"/>
              <a:ext cx="22" cy="64"/>
            </a:xfrm>
            <a:custGeom>
              <a:avLst/>
              <a:gdLst/>
              <a:ahLst/>
              <a:cxnLst>
                <a:cxn ang="0">
                  <a:pos x="22" y="64"/>
                </a:cxn>
                <a:cxn ang="0">
                  <a:pos x="22" y="57"/>
                </a:cxn>
                <a:cxn ang="0">
                  <a:pos x="20" y="47"/>
                </a:cxn>
                <a:cxn ang="0">
                  <a:pos x="18" y="38"/>
                </a:cxn>
                <a:cxn ang="0">
                  <a:pos x="16" y="31"/>
                </a:cxn>
                <a:cxn ang="0">
                  <a:pos x="12" y="24"/>
                </a:cxn>
                <a:cxn ang="0">
                  <a:pos x="9" y="16"/>
                </a:cxn>
                <a:cxn ang="0">
                  <a:pos x="5" y="7"/>
                </a:cxn>
                <a:cxn ang="0">
                  <a:pos x="3" y="0"/>
                </a:cxn>
                <a:cxn ang="0">
                  <a:pos x="0" y="2"/>
                </a:cxn>
                <a:cxn ang="0">
                  <a:pos x="1" y="9"/>
                </a:cxn>
                <a:cxn ang="0">
                  <a:pos x="5" y="16"/>
                </a:cxn>
                <a:cxn ang="0">
                  <a:pos x="9" y="24"/>
                </a:cxn>
                <a:cxn ang="0">
                  <a:pos x="12" y="33"/>
                </a:cxn>
                <a:cxn ang="0">
                  <a:pos x="14" y="40"/>
                </a:cxn>
                <a:cxn ang="0">
                  <a:pos x="18" y="47"/>
                </a:cxn>
                <a:cxn ang="0">
                  <a:pos x="18" y="64"/>
                </a:cxn>
                <a:cxn ang="0">
                  <a:pos x="22" y="64"/>
                </a:cxn>
              </a:cxnLst>
              <a:rect l="0" t="0" r="r" b="b"/>
              <a:pathLst>
                <a:path w="22" h="64">
                  <a:moveTo>
                    <a:pt x="22" y="64"/>
                  </a:moveTo>
                  <a:lnTo>
                    <a:pt x="22" y="57"/>
                  </a:lnTo>
                  <a:lnTo>
                    <a:pt x="20" y="47"/>
                  </a:lnTo>
                  <a:lnTo>
                    <a:pt x="18" y="38"/>
                  </a:lnTo>
                  <a:lnTo>
                    <a:pt x="16" y="31"/>
                  </a:lnTo>
                  <a:lnTo>
                    <a:pt x="12" y="24"/>
                  </a:lnTo>
                  <a:lnTo>
                    <a:pt x="9" y="16"/>
                  </a:lnTo>
                  <a:lnTo>
                    <a:pt x="5" y="7"/>
                  </a:lnTo>
                  <a:lnTo>
                    <a:pt x="3" y="0"/>
                  </a:lnTo>
                  <a:lnTo>
                    <a:pt x="0" y="2"/>
                  </a:lnTo>
                  <a:lnTo>
                    <a:pt x="1" y="9"/>
                  </a:lnTo>
                  <a:lnTo>
                    <a:pt x="5" y="16"/>
                  </a:lnTo>
                  <a:lnTo>
                    <a:pt x="9" y="24"/>
                  </a:lnTo>
                  <a:lnTo>
                    <a:pt x="12" y="33"/>
                  </a:lnTo>
                  <a:lnTo>
                    <a:pt x="14" y="40"/>
                  </a:lnTo>
                  <a:lnTo>
                    <a:pt x="18" y="47"/>
                  </a:lnTo>
                  <a:lnTo>
                    <a:pt x="18" y="64"/>
                  </a:lnTo>
                  <a:lnTo>
                    <a:pt x="22" y="64"/>
                  </a:lnTo>
                  <a:close/>
                </a:path>
              </a:pathLst>
            </a:custGeom>
            <a:solidFill>
              <a:srgbClr val="000000"/>
            </a:solidFill>
            <a:ln w="9525">
              <a:noFill/>
              <a:round/>
            </a:ln>
          </p:spPr>
          <p:txBody>
            <a:bodyPr/>
            <a:lstStyle/>
            <a:p>
              <a:endParaRPr lang="en-US"/>
            </a:p>
          </p:txBody>
        </p:sp>
        <p:sp>
          <p:nvSpPr>
            <p:cNvPr id="494524" name="Freeform 956"/>
            <p:cNvSpPr/>
            <p:nvPr/>
          </p:nvSpPr>
          <p:spPr bwMode="auto">
            <a:xfrm>
              <a:off x="4585" y="2670"/>
              <a:ext cx="9" cy="95"/>
            </a:xfrm>
            <a:custGeom>
              <a:avLst/>
              <a:gdLst/>
              <a:ahLst/>
              <a:cxnLst>
                <a:cxn ang="0">
                  <a:pos x="9" y="95"/>
                </a:cxn>
                <a:cxn ang="0">
                  <a:pos x="7" y="72"/>
                </a:cxn>
                <a:cxn ang="0">
                  <a:pos x="7" y="48"/>
                </a:cxn>
                <a:cxn ang="0">
                  <a:pos x="5" y="24"/>
                </a:cxn>
                <a:cxn ang="0">
                  <a:pos x="4" y="0"/>
                </a:cxn>
                <a:cxn ang="0">
                  <a:pos x="0" y="0"/>
                </a:cxn>
                <a:cxn ang="0">
                  <a:pos x="2" y="24"/>
                </a:cxn>
                <a:cxn ang="0">
                  <a:pos x="4" y="48"/>
                </a:cxn>
                <a:cxn ang="0">
                  <a:pos x="4" y="72"/>
                </a:cxn>
                <a:cxn ang="0">
                  <a:pos x="5" y="95"/>
                </a:cxn>
                <a:cxn ang="0">
                  <a:pos x="9" y="95"/>
                </a:cxn>
              </a:cxnLst>
              <a:rect l="0" t="0" r="r" b="b"/>
              <a:pathLst>
                <a:path w="9" h="95">
                  <a:moveTo>
                    <a:pt x="9" y="95"/>
                  </a:moveTo>
                  <a:lnTo>
                    <a:pt x="7" y="72"/>
                  </a:lnTo>
                  <a:lnTo>
                    <a:pt x="7" y="48"/>
                  </a:lnTo>
                  <a:lnTo>
                    <a:pt x="5" y="24"/>
                  </a:lnTo>
                  <a:lnTo>
                    <a:pt x="4" y="0"/>
                  </a:lnTo>
                  <a:lnTo>
                    <a:pt x="0" y="0"/>
                  </a:lnTo>
                  <a:lnTo>
                    <a:pt x="2" y="24"/>
                  </a:lnTo>
                  <a:lnTo>
                    <a:pt x="4" y="48"/>
                  </a:lnTo>
                  <a:lnTo>
                    <a:pt x="4" y="72"/>
                  </a:lnTo>
                  <a:lnTo>
                    <a:pt x="5" y="95"/>
                  </a:lnTo>
                  <a:lnTo>
                    <a:pt x="9" y="95"/>
                  </a:lnTo>
                  <a:close/>
                </a:path>
              </a:pathLst>
            </a:custGeom>
            <a:solidFill>
              <a:srgbClr val="000000"/>
            </a:solidFill>
            <a:ln w="9525">
              <a:noFill/>
              <a:round/>
            </a:ln>
          </p:spPr>
          <p:txBody>
            <a:bodyPr/>
            <a:lstStyle/>
            <a:p>
              <a:endParaRPr lang="en-US"/>
            </a:p>
          </p:txBody>
        </p:sp>
        <p:sp>
          <p:nvSpPr>
            <p:cNvPr id="494525" name="Freeform 957"/>
            <p:cNvSpPr/>
            <p:nvPr/>
          </p:nvSpPr>
          <p:spPr bwMode="auto">
            <a:xfrm>
              <a:off x="4565" y="2765"/>
              <a:ext cx="31" cy="193"/>
            </a:xfrm>
            <a:custGeom>
              <a:avLst/>
              <a:gdLst/>
              <a:ahLst/>
              <a:cxnLst>
                <a:cxn ang="0">
                  <a:pos x="3" y="191"/>
                </a:cxn>
                <a:cxn ang="0">
                  <a:pos x="9" y="169"/>
                </a:cxn>
                <a:cxn ang="0">
                  <a:pos x="16" y="145"/>
                </a:cxn>
                <a:cxn ang="0">
                  <a:pos x="20" y="123"/>
                </a:cxn>
                <a:cxn ang="0">
                  <a:pos x="25" y="100"/>
                </a:cxn>
                <a:cxn ang="0">
                  <a:pos x="29" y="76"/>
                </a:cxn>
                <a:cxn ang="0">
                  <a:pos x="31" y="50"/>
                </a:cxn>
                <a:cxn ang="0">
                  <a:pos x="31" y="26"/>
                </a:cxn>
                <a:cxn ang="0">
                  <a:pos x="29" y="0"/>
                </a:cxn>
                <a:cxn ang="0">
                  <a:pos x="25" y="0"/>
                </a:cxn>
                <a:cxn ang="0">
                  <a:pos x="27" y="26"/>
                </a:cxn>
                <a:cxn ang="0">
                  <a:pos x="27" y="50"/>
                </a:cxn>
                <a:cxn ang="0">
                  <a:pos x="25" y="76"/>
                </a:cxn>
                <a:cxn ang="0">
                  <a:pos x="22" y="98"/>
                </a:cxn>
                <a:cxn ang="0">
                  <a:pos x="18" y="122"/>
                </a:cxn>
                <a:cxn ang="0">
                  <a:pos x="13" y="145"/>
                </a:cxn>
                <a:cxn ang="0">
                  <a:pos x="5" y="167"/>
                </a:cxn>
                <a:cxn ang="0">
                  <a:pos x="0" y="191"/>
                </a:cxn>
                <a:cxn ang="0">
                  <a:pos x="0" y="193"/>
                </a:cxn>
                <a:cxn ang="0">
                  <a:pos x="0" y="191"/>
                </a:cxn>
                <a:cxn ang="0">
                  <a:pos x="0" y="193"/>
                </a:cxn>
                <a:cxn ang="0">
                  <a:pos x="3" y="191"/>
                </a:cxn>
              </a:cxnLst>
              <a:rect l="0" t="0" r="r" b="b"/>
              <a:pathLst>
                <a:path w="31" h="193">
                  <a:moveTo>
                    <a:pt x="3" y="191"/>
                  </a:moveTo>
                  <a:lnTo>
                    <a:pt x="9" y="169"/>
                  </a:lnTo>
                  <a:lnTo>
                    <a:pt x="16" y="145"/>
                  </a:lnTo>
                  <a:lnTo>
                    <a:pt x="20" y="123"/>
                  </a:lnTo>
                  <a:lnTo>
                    <a:pt x="25" y="100"/>
                  </a:lnTo>
                  <a:lnTo>
                    <a:pt x="29" y="76"/>
                  </a:lnTo>
                  <a:lnTo>
                    <a:pt x="31" y="50"/>
                  </a:lnTo>
                  <a:lnTo>
                    <a:pt x="31" y="26"/>
                  </a:lnTo>
                  <a:lnTo>
                    <a:pt x="29" y="0"/>
                  </a:lnTo>
                  <a:lnTo>
                    <a:pt x="25" y="0"/>
                  </a:lnTo>
                  <a:lnTo>
                    <a:pt x="27" y="26"/>
                  </a:lnTo>
                  <a:lnTo>
                    <a:pt x="27" y="50"/>
                  </a:lnTo>
                  <a:lnTo>
                    <a:pt x="25" y="76"/>
                  </a:lnTo>
                  <a:lnTo>
                    <a:pt x="22" y="98"/>
                  </a:lnTo>
                  <a:lnTo>
                    <a:pt x="18" y="122"/>
                  </a:lnTo>
                  <a:lnTo>
                    <a:pt x="13" y="145"/>
                  </a:lnTo>
                  <a:lnTo>
                    <a:pt x="5" y="167"/>
                  </a:lnTo>
                  <a:lnTo>
                    <a:pt x="0" y="191"/>
                  </a:lnTo>
                  <a:lnTo>
                    <a:pt x="0" y="193"/>
                  </a:lnTo>
                  <a:lnTo>
                    <a:pt x="0" y="191"/>
                  </a:lnTo>
                  <a:lnTo>
                    <a:pt x="0" y="193"/>
                  </a:lnTo>
                  <a:lnTo>
                    <a:pt x="3" y="191"/>
                  </a:lnTo>
                  <a:close/>
                </a:path>
              </a:pathLst>
            </a:custGeom>
            <a:solidFill>
              <a:srgbClr val="000000"/>
            </a:solidFill>
            <a:ln w="9525">
              <a:noFill/>
              <a:round/>
            </a:ln>
          </p:spPr>
          <p:txBody>
            <a:bodyPr/>
            <a:lstStyle/>
            <a:p>
              <a:endParaRPr lang="en-US"/>
            </a:p>
          </p:txBody>
        </p:sp>
        <p:sp>
          <p:nvSpPr>
            <p:cNvPr id="494526" name="Freeform 958"/>
            <p:cNvSpPr/>
            <p:nvPr/>
          </p:nvSpPr>
          <p:spPr bwMode="auto">
            <a:xfrm>
              <a:off x="4565" y="2956"/>
              <a:ext cx="7" cy="10"/>
            </a:xfrm>
            <a:custGeom>
              <a:avLst/>
              <a:gdLst/>
              <a:ahLst/>
              <a:cxnLst>
                <a:cxn ang="0">
                  <a:pos x="7" y="8"/>
                </a:cxn>
                <a:cxn ang="0">
                  <a:pos x="5" y="6"/>
                </a:cxn>
                <a:cxn ang="0">
                  <a:pos x="3" y="6"/>
                </a:cxn>
                <a:cxn ang="0">
                  <a:pos x="5" y="4"/>
                </a:cxn>
                <a:cxn ang="0">
                  <a:pos x="3" y="0"/>
                </a:cxn>
                <a:cxn ang="0">
                  <a:pos x="0" y="2"/>
                </a:cxn>
                <a:cxn ang="0">
                  <a:pos x="0" y="6"/>
                </a:cxn>
                <a:cxn ang="0">
                  <a:pos x="2" y="10"/>
                </a:cxn>
                <a:cxn ang="0">
                  <a:pos x="5" y="10"/>
                </a:cxn>
                <a:cxn ang="0">
                  <a:pos x="3" y="10"/>
                </a:cxn>
                <a:cxn ang="0">
                  <a:pos x="7" y="8"/>
                </a:cxn>
                <a:cxn ang="0">
                  <a:pos x="7" y="6"/>
                </a:cxn>
                <a:cxn ang="0">
                  <a:pos x="5" y="6"/>
                </a:cxn>
                <a:cxn ang="0">
                  <a:pos x="7" y="8"/>
                </a:cxn>
              </a:cxnLst>
              <a:rect l="0" t="0" r="r" b="b"/>
              <a:pathLst>
                <a:path w="7" h="10">
                  <a:moveTo>
                    <a:pt x="7" y="8"/>
                  </a:moveTo>
                  <a:lnTo>
                    <a:pt x="5" y="6"/>
                  </a:lnTo>
                  <a:lnTo>
                    <a:pt x="3" y="6"/>
                  </a:lnTo>
                  <a:lnTo>
                    <a:pt x="5" y="4"/>
                  </a:lnTo>
                  <a:lnTo>
                    <a:pt x="3" y="0"/>
                  </a:lnTo>
                  <a:lnTo>
                    <a:pt x="0" y="2"/>
                  </a:lnTo>
                  <a:lnTo>
                    <a:pt x="0" y="6"/>
                  </a:lnTo>
                  <a:lnTo>
                    <a:pt x="2" y="10"/>
                  </a:lnTo>
                  <a:lnTo>
                    <a:pt x="5" y="10"/>
                  </a:lnTo>
                  <a:lnTo>
                    <a:pt x="3" y="10"/>
                  </a:lnTo>
                  <a:lnTo>
                    <a:pt x="7" y="8"/>
                  </a:lnTo>
                  <a:lnTo>
                    <a:pt x="7" y="6"/>
                  </a:lnTo>
                  <a:lnTo>
                    <a:pt x="5" y="6"/>
                  </a:lnTo>
                  <a:lnTo>
                    <a:pt x="7" y="8"/>
                  </a:lnTo>
                  <a:close/>
                </a:path>
              </a:pathLst>
            </a:custGeom>
            <a:solidFill>
              <a:srgbClr val="000000"/>
            </a:solidFill>
            <a:ln w="9525">
              <a:noFill/>
              <a:round/>
            </a:ln>
          </p:spPr>
          <p:txBody>
            <a:bodyPr/>
            <a:lstStyle/>
            <a:p>
              <a:endParaRPr lang="en-US"/>
            </a:p>
          </p:txBody>
        </p:sp>
        <p:sp>
          <p:nvSpPr>
            <p:cNvPr id="494527" name="Freeform 959"/>
            <p:cNvSpPr/>
            <p:nvPr/>
          </p:nvSpPr>
          <p:spPr bwMode="auto">
            <a:xfrm>
              <a:off x="4568" y="2964"/>
              <a:ext cx="8" cy="3"/>
            </a:xfrm>
            <a:custGeom>
              <a:avLst/>
              <a:gdLst/>
              <a:ahLst/>
              <a:cxnLst>
                <a:cxn ang="0">
                  <a:pos x="6" y="0"/>
                </a:cxn>
                <a:cxn ang="0">
                  <a:pos x="8" y="0"/>
                </a:cxn>
                <a:cxn ang="0">
                  <a:pos x="4" y="0"/>
                </a:cxn>
                <a:cxn ang="0">
                  <a:pos x="0" y="2"/>
                </a:cxn>
                <a:cxn ang="0">
                  <a:pos x="4" y="3"/>
                </a:cxn>
                <a:cxn ang="0">
                  <a:pos x="8" y="3"/>
                </a:cxn>
                <a:cxn ang="0">
                  <a:pos x="6" y="0"/>
                </a:cxn>
              </a:cxnLst>
              <a:rect l="0" t="0" r="r" b="b"/>
              <a:pathLst>
                <a:path w="8" h="3">
                  <a:moveTo>
                    <a:pt x="6" y="0"/>
                  </a:moveTo>
                  <a:lnTo>
                    <a:pt x="8" y="0"/>
                  </a:lnTo>
                  <a:lnTo>
                    <a:pt x="4" y="0"/>
                  </a:lnTo>
                  <a:lnTo>
                    <a:pt x="0" y="2"/>
                  </a:lnTo>
                  <a:lnTo>
                    <a:pt x="4" y="3"/>
                  </a:lnTo>
                  <a:lnTo>
                    <a:pt x="8" y="3"/>
                  </a:lnTo>
                  <a:lnTo>
                    <a:pt x="6" y="0"/>
                  </a:lnTo>
                  <a:close/>
                </a:path>
              </a:pathLst>
            </a:custGeom>
            <a:solidFill>
              <a:srgbClr val="000000"/>
            </a:solidFill>
            <a:ln w="9525">
              <a:noFill/>
              <a:round/>
            </a:ln>
          </p:spPr>
          <p:txBody>
            <a:bodyPr/>
            <a:lstStyle/>
            <a:p>
              <a:endParaRPr lang="en-US"/>
            </a:p>
          </p:txBody>
        </p:sp>
        <p:sp>
          <p:nvSpPr>
            <p:cNvPr id="494528" name="Freeform 960"/>
            <p:cNvSpPr/>
            <p:nvPr/>
          </p:nvSpPr>
          <p:spPr bwMode="auto">
            <a:xfrm>
              <a:off x="4574" y="2868"/>
              <a:ext cx="37" cy="99"/>
            </a:xfrm>
            <a:custGeom>
              <a:avLst/>
              <a:gdLst/>
              <a:ahLst/>
              <a:cxnLst>
                <a:cxn ang="0">
                  <a:pos x="33" y="2"/>
                </a:cxn>
                <a:cxn ang="0">
                  <a:pos x="33" y="0"/>
                </a:cxn>
                <a:cxn ang="0">
                  <a:pos x="29" y="13"/>
                </a:cxn>
                <a:cxn ang="0">
                  <a:pos x="26" y="24"/>
                </a:cxn>
                <a:cxn ang="0">
                  <a:pos x="22" y="37"/>
                </a:cxn>
                <a:cxn ang="0">
                  <a:pos x="18" y="50"/>
                </a:cxn>
                <a:cxn ang="0">
                  <a:pos x="16" y="63"/>
                </a:cxn>
                <a:cxn ang="0">
                  <a:pos x="11" y="74"/>
                </a:cxn>
                <a:cxn ang="0">
                  <a:pos x="7" y="87"/>
                </a:cxn>
                <a:cxn ang="0">
                  <a:pos x="0" y="96"/>
                </a:cxn>
                <a:cxn ang="0">
                  <a:pos x="2" y="99"/>
                </a:cxn>
                <a:cxn ang="0">
                  <a:pos x="11" y="88"/>
                </a:cxn>
                <a:cxn ang="0">
                  <a:pos x="15" y="75"/>
                </a:cxn>
                <a:cxn ang="0">
                  <a:pos x="20" y="63"/>
                </a:cxn>
                <a:cxn ang="0">
                  <a:pos x="22" y="52"/>
                </a:cxn>
                <a:cxn ang="0">
                  <a:pos x="26" y="39"/>
                </a:cxn>
                <a:cxn ang="0">
                  <a:pos x="29" y="26"/>
                </a:cxn>
                <a:cxn ang="0">
                  <a:pos x="33" y="13"/>
                </a:cxn>
                <a:cxn ang="0">
                  <a:pos x="37" y="2"/>
                </a:cxn>
                <a:cxn ang="0">
                  <a:pos x="33" y="2"/>
                </a:cxn>
              </a:cxnLst>
              <a:rect l="0" t="0" r="r" b="b"/>
              <a:pathLst>
                <a:path w="37" h="99">
                  <a:moveTo>
                    <a:pt x="33" y="2"/>
                  </a:moveTo>
                  <a:lnTo>
                    <a:pt x="33" y="0"/>
                  </a:lnTo>
                  <a:lnTo>
                    <a:pt x="29" y="13"/>
                  </a:lnTo>
                  <a:lnTo>
                    <a:pt x="26" y="24"/>
                  </a:lnTo>
                  <a:lnTo>
                    <a:pt x="22" y="37"/>
                  </a:lnTo>
                  <a:lnTo>
                    <a:pt x="18" y="50"/>
                  </a:lnTo>
                  <a:lnTo>
                    <a:pt x="16" y="63"/>
                  </a:lnTo>
                  <a:lnTo>
                    <a:pt x="11" y="74"/>
                  </a:lnTo>
                  <a:lnTo>
                    <a:pt x="7" y="87"/>
                  </a:lnTo>
                  <a:lnTo>
                    <a:pt x="0" y="96"/>
                  </a:lnTo>
                  <a:lnTo>
                    <a:pt x="2" y="99"/>
                  </a:lnTo>
                  <a:lnTo>
                    <a:pt x="11" y="88"/>
                  </a:lnTo>
                  <a:lnTo>
                    <a:pt x="15" y="75"/>
                  </a:lnTo>
                  <a:lnTo>
                    <a:pt x="20" y="63"/>
                  </a:lnTo>
                  <a:lnTo>
                    <a:pt x="22" y="52"/>
                  </a:lnTo>
                  <a:lnTo>
                    <a:pt x="26" y="39"/>
                  </a:lnTo>
                  <a:lnTo>
                    <a:pt x="29" y="26"/>
                  </a:lnTo>
                  <a:lnTo>
                    <a:pt x="33" y="13"/>
                  </a:lnTo>
                  <a:lnTo>
                    <a:pt x="37" y="2"/>
                  </a:lnTo>
                  <a:lnTo>
                    <a:pt x="33" y="2"/>
                  </a:lnTo>
                  <a:close/>
                </a:path>
              </a:pathLst>
            </a:custGeom>
            <a:solidFill>
              <a:srgbClr val="000000"/>
            </a:solidFill>
            <a:ln w="9525">
              <a:noFill/>
              <a:round/>
            </a:ln>
          </p:spPr>
          <p:txBody>
            <a:bodyPr/>
            <a:lstStyle/>
            <a:p>
              <a:endParaRPr lang="en-US"/>
            </a:p>
          </p:txBody>
        </p:sp>
        <p:sp>
          <p:nvSpPr>
            <p:cNvPr id="494529" name="Freeform 961"/>
            <p:cNvSpPr/>
            <p:nvPr/>
          </p:nvSpPr>
          <p:spPr bwMode="auto">
            <a:xfrm>
              <a:off x="4607" y="2775"/>
              <a:ext cx="29" cy="95"/>
            </a:xfrm>
            <a:custGeom>
              <a:avLst/>
              <a:gdLst/>
              <a:ahLst/>
              <a:cxnLst>
                <a:cxn ang="0">
                  <a:pos x="26" y="0"/>
                </a:cxn>
                <a:cxn ang="0">
                  <a:pos x="24" y="11"/>
                </a:cxn>
                <a:cxn ang="0">
                  <a:pos x="20" y="23"/>
                </a:cxn>
                <a:cxn ang="0">
                  <a:pos x="18" y="34"/>
                </a:cxn>
                <a:cxn ang="0">
                  <a:pos x="15" y="47"/>
                </a:cxn>
                <a:cxn ang="0">
                  <a:pos x="11" y="58"/>
                </a:cxn>
                <a:cxn ang="0">
                  <a:pos x="9" y="71"/>
                </a:cxn>
                <a:cxn ang="0">
                  <a:pos x="6" y="82"/>
                </a:cxn>
                <a:cxn ang="0">
                  <a:pos x="0" y="95"/>
                </a:cxn>
                <a:cxn ang="0">
                  <a:pos x="4" y="95"/>
                </a:cxn>
                <a:cxn ang="0">
                  <a:pos x="9" y="84"/>
                </a:cxn>
                <a:cxn ang="0">
                  <a:pos x="13" y="71"/>
                </a:cxn>
                <a:cxn ang="0">
                  <a:pos x="15" y="60"/>
                </a:cxn>
                <a:cxn ang="0">
                  <a:pos x="18" y="47"/>
                </a:cxn>
                <a:cxn ang="0">
                  <a:pos x="20" y="36"/>
                </a:cxn>
                <a:cxn ang="0">
                  <a:pos x="24" y="23"/>
                </a:cxn>
                <a:cxn ang="0">
                  <a:pos x="28" y="12"/>
                </a:cxn>
                <a:cxn ang="0">
                  <a:pos x="29" y="0"/>
                </a:cxn>
                <a:cxn ang="0">
                  <a:pos x="26" y="0"/>
                </a:cxn>
              </a:cxnLst>
              <a:rect l="0" t="0" r="r" b="b"/>
              <a:pathLst>
                <a:path w="29" h="95">
                  <a:moveTo>
                    <a:pt x="26" y="0"/>
                  </a:moveTo>
                  <a:lnTo>
                    <a:pt x="24" y="11"/>
                  </a:lnTo>
                  <a:lnTo>
                    <a:pt x="20" y="23"/>
                  </a:lnTo>
                  <a:lnTo>
                    <a:pt x="18" y="34"/>
                  </a:lnTo>
                  <a:lnTo>
                    <a:pt x="15" y="47"/>
                  </a:lnTo>
                  <a:lnTo>
                    <a:pt x="11" y="58"/>
                  </a:lnTo>
                  <a:lnTo>
                    <a:pt x="9" y="71"/>
                  </a:lnTo>
                  <a:lnTo>
                    <a:pt x="6" y="82"/>
                  </a:lnTo>
                  <a:lnTo>
                    <a:pt x="0" y="95"/>
                  </a:lnTo>
                  <a:lnTo>
                    <a:pt x="4" y="95"/>
                  </a:lnTo>
                  <a:lnTo>
                    <a:pt x="9" y="84"/>
                  </a:lnTo>
                  <a:lnTo>
                    <a:pt x="13" y="71"/>
                  </a:lnTo>
                  <a:lnTo>
                    <a:pt x="15" y="60"/>
                  </a:lnTo>
                  <a:lnTo>
                    <a:pt x="18" y="47"/>
                  </a:lnTo>
                  <a:lnTo>
                    <a:pt x="20" y="36"/>
                  </a:lnTo>
                  <a:lnTo>
                    <a:pt x="24" y="23"/>
                  </a:lnTo>
                  <a:lnTo>
                    <a:pt x="28" y="12"/>
                  </a:lnTo>
                  <a:lnTo>
                    <a:pt x="29" y="0"/>
                  </a:lnTo>
                  <a:lnTo>
                    <a:pt x="26" y="0"/>
                  </a:lnTo>
                  <a:close/>
                </a:path>
              </a:pathLst>
            </a:custGeom>
            <a:solidFill>
              <a:srgbClr val="000000"/>
            </a:solidFill>
            <a:ln w="9525">
              <a:noFill/>
              <a:round/>
            </a:ln>
          </p:spPr>
          <p:txBody>
            <a:bodyPr/>
            <a:lstStyle/>
            <a:p>
              <a:endParaRPr lang="en-US"/>
            </a:p>
          </p:txBody>
        </p:sp>
        <p:sp>
          <p:nvSpPr>
            <p:cNvPr id="494530" name="Freeform 962"/>
            <p:cNvSpPr/>
            <p:nvPr/>
          </p:nvSpPr>
          <p:spPr bwMode="auto">
            <a:xfrm>
              <a:off x="4624" y="2626"/>
              <a:ext cx="12" cy="149"/>
            </a:xfrm>
            <a:custGeom>
              <a:avLst/>
              <a:gdLst/>
              <a:ahLst/>
              <a:cxnLst>
                <a:cxn ang="0">
                  <a:pos x="1" y="2"/>
                </a:cxn>
                <a:cxn ang="0">
                  <a:pos x="0" y="2"/>
                </a:cxn>
                <a:cxn ang="0">
                  <a:pos x="0" y="38"/>
                </a:cxn>
                <a:cxn ang="0">
                  <a:pos x="1" y="57"/>
                </a:cxn>
                <a:cxn ang="0">
                  <a:pos x="1" y="75"/>
                </a:cxn>
                <a:cxn ang="0">
                  <a:pos x="3" y="94"/>
                </a:cxn>
                <a:cxn ang="0">
                  <a:pos x="5" y="112"/>
                </a:cxn>
                <a:cxn ang="0">
                  <a:pos x="7" y="130"/>
                </a:cxn>
                <a:cxn ang="0">
                  <a:pos x="9" y="149"/>
                </a:cxn>
                <a:cxn ang="0">
                  <a:pos x="12" y="149"/>
                </a:cxn>
                <a:cxn ang="0">
                  <a:pos x="11" y="130"/>
                </a:cxn>
                <a:cxn ang="0">
                  <a:pos x="9" y="112"/>
                </a:cxn>
                <a:cxn ang="0">
                  <a:pos x="7" y="94"/>
                </a:cxn>
                <a:cxn ang="0">
                  <a:pos x="5" y="75"/>
                </a:cxn>
                <a:cxn ang="0">
                  <a:pos x="5" y="57"/>
                </a:cxn>
                <a:cxn ang="0">
                  <a:pos x="3" y="38"/>
                </a:cxn>
                <a:cxn ang="0">
                  <a:pos x="3" y="2"/>
                </a:cxn>
                <a:cxn ang="0">
                  <a:pos x="1" y="4"/>
                </a:cxn>
                <a:cxn ang="0">
                  <a:pos x="1" y="2"/>
                </a:cxn>
                <a:cxn ang="0">
                  <a:pos x="0" y="0"/>
                </a:cxn>
                <a:cxn ang="0">
                  <a:pos x="0" y="2"/>
                </a:cxn>
                <a:cxn ang="0">
                  <a:pos x="1" y="2"/>
                </a:cxn>
              </a:cxnLst>
              <a:rect l="0" t="0" r="r" b="b"/>
              <a:pathLst>
                <a:path w="12" h="149">
                  <a:moveTo>
                    <a:pt x="1" y="2"/>
                  </a:moveTo>
                  <a:lnTo>
                    <a:pt x="0" y="2"/>
                  </a:lnTo>
                  <a:lnTo>
                    <a:pt x="0" y="38"/>
                  </a:lnTo>
                  <a:lnTo>
                    <a:pt x="1" y="57"/>
                  </a:lnTo>
                  <a:lnTo>
                    <a:pt x="1" y="75"/>
                  </a:lnTo>
                  <a:lnTo>
                    <a:pt x="3" y="94"/>
                  </a:lnTo>
                  <a:lnTo>
                    <a:pt x="5" y="112"/>
                  </a:lnTo>
                  <a:lnTo>
                    <a:pt x="7" y="130"/>
                  </a:lnTo>
                  <a:lnTo>
                    <a:pt x="9" y="149"/>
                  </a:lnTo>
                  <a:lnTo>
                    <a:pt x="12" y="149"/>
                  </a:lnTo>
                  <a:lnTo>
                    <a:pt x="11" y="130"/>
                  </a:lnTo>
                  <a:lnTo>
                    <a:pt x="9" y="112"/>
                  </a:lnTo>
                  <a:lnTo>
                    <a:pt x="7" y="94"/>
                  </a:lnTo>
                  <a:lnTo>
                    <a:pt x="5" y="75"/>
                  </a:lnTo>
                  <a:lnTo>
                    <a:pt x="5" y="57"/>
                  </a:lnTo>
                  <a:lnTo>
                    <a:pt x="3" y="38"/>
                  </a:lnTo>
                  <a:lnTo>
                    <a:pt x="3" y="2"/>
                  </a:lnTo>
                  <a:lnTo>
                    <a:pt x="1" y="4"/>
                  </a:lnTo>
                  <a:lnTo>
                    <a:pt x="1" y="2"/>
                  </a:lnTo>
                  <a:lnTo>
                    <a:pt x="0" y="0"/>
                  </a:lnTo>
                  <a:lnTo>
                    <a:pt x="0" y="2"/>
                  </a:lnTo>
                  <a:lnTo>
                    <a:pt x="1" y="2"/>
                  </a:lnTo>
                  <a:close/>
                </a:path>
              </a:pathLst>
            </a:custGeom>
            <a:solidFill>
              <a:srgbClr val="000000"/>
            </a:solidFill>
            <a:ln w="9525">
              <a:noFill/>
              <a:round/>
            </a:ln>
          </p:spPr>
          <p:txBody>
            <a:bodyPr/>
            <a:lstStyle/>
            <a:p>
              <a:endParaRPr lang="en-US"/>
            </a:p>
          </p:txBody>
        </p:sp>
        <p:sp>
          <p:nvSpPr>
            <p:cNvPr id="494531" name="Freeform 963"/>
            <p:cNvSpPr/>
            <p:nvPr/>
          </p:nvSpPr>
          <p:spPr bwMode="auto">
            <a:xfrm>
              <a:off x="4625" y="2628"/>
              <a:ext cx="50" cy="22"/>
            </a:xfrm>
            <a:custGeom>
              <a:avLst/>
              <a:gdLst/>
              <a:ahLst/>
              <a:cxnLst>
                <a:cxn ang="0">
                  <a:pos x="50" y="20"/>
                </a:cxn>
                <a:cxn ang="0">
                  <a:pos x="48" y="18"/>
                </a:cxn>
                <a:cxn ang="0">
                  <a:pos x="44" y="18"/>
                </a:cxn>
                <a:cxn ang="0">
                  <a:pos x="41" y="16"/>
                </a:cxn>
                <a:cxn ang="0">
                  <a:pos x="39" y="14"/>
                </a:cxn>
                <a:cxn ang="0">
                  <a:pos x="35" y="14"/>
                </a:cxn>
                <a:cxn ang="0">
                  <a:pos x="33" y="13"/>
                </a:cxn>
                <a:cxn ang="0">
                  <a:pos x="30" y="11"/>
                </a:cxn>
                <a:cxn ang="0">
                  <a:pos x="28" y="11"/>
                </a:cxn>
                <a:cxn ang="0">
                  <a:pos x="24" y="9"/>
                </a:cxn>
                <a:cxn ang="0">
                  <a:pos x="21" y="7"/>
                </a:cxn>
                <a:cxn ang="0">
                  <a:pos x="19" y="7"/>
                </a:cxn>
                <a:cxn ang="0">
                  <a:pos x="15" y="5"/>
                </a:cxn>
                <a:cxn ang="0">
                  <a:pos x="13" y="3"/>
                </a:cxn>
                <a:cxn ang="0">
                  <a:pos x="10" y="2"/>
                </a:cxn>
                <a:cxn ang="0">
                  <a:pos x="8" y="2"/>
                </a:cxn>
                <a:cxn ang="0">
                  <a:pos x="4" y="0"/>
                </a:cxn>
                <a:cxn ang="0">
                  <a:pos x="0" y="0"/>
                </a:cxn>
                <a:cxn ang="0">
                  <a:pos x="0" y="2"/>
                </a:cxn>
                <a:cxn ang="0">
                  <a:pos x="2" y="3"/>
                </a:cxn>
                <a:cxn ang="0">
                  <a:pos x="6" y="5"/>
                </a:cxn>
                <a:cxn ang="0">
                  <a:pos x="10" y="5"/>
                </a:cxn>
                <a:cxn ang="0">
                  <a:pos x="11" y="7"/>
                </a:cxn>
                <a:cxn ang="0">
                  <a:pos x="15" y="9"/>
                </a:cxn>
                <a:cxn ang="0">
                  <a:pos x="17" y="11"/>
                </a:cxn>
                <a:cxn ang="0">
                  <a:pos x="21" y="11"/>
                </a:cxn>
                <a:cxn ang="0">
                  <a:pos x="22" y="13"/>
                </a:cxn>
                <a:cxn ang="0">
                  <a:pos x="26" y="14"/>
                </a:cxn>
                <a:cxn ang="0">
                  <a:pos x="30" y="14"/>
                </a:cxn>
                <a:cxn ang="0">
                  <a:pos x="32" y="16"/>
                </a:cxn>
                <a:cxn ang="0">
                  <a:pos x="35" y="18"/>
                </a:cxn>
                <a:cxn ang="0">
                  <a:pos x="37" y="18"/>
                </a:cxn>
                <a:cxn ang="0">
                  <a:pos x="41" y="20"/>
                </a:cxn>
                <a:cxn ang="0">
                  <a:pos x="44" y="20"/>
                </a:cxn>
                <a:cxn ang="0">
                  <a:pos x="46" y="22"/>
                </a:cxn>
                <a:cxn ang="0">
                  <a:pos x="46" y="20"/>
                </a:cxn>
                <a:cxn ang="0">
                  <a:pos x="50" y="20"/>
                </a:cxn>
                <a:cxn ang="0">
                  <a:pos x="48" y="18"/>
                </a:cxn>
                <a:cxn ang="0">
                  <a:pos x="50" y="20"/>
                </a:cxn>
              </a:cxnLst>
              <a:rect l="0" t="0" r="r" b="b"/>
              <a:pathLst>
                <a:path w="50" h="22">
                  <a:moveTo>
                    <a:pt x="50" y="20"/>
                  </a:moveTo>
                  <a:lnTo>
                    <a:pt x="48" y="18"/>
                  </a:lnTo>
                  <a:lnTo>
                    <a:pt x="44" y="18"/>
                  </a:lnTo>
                  <a:lnTo>
                    <a:pt x="41" y="16"/>
                  </a:lnTo>
                  <a:lnTo>
                    <a:pt x="39" y="14"/>
                  </a:lnTo>
                  <a:lnTo>
                    <a:pt x="35" y="14"/>
                  </a:lnTo>
                  <a:lnTo>
                    <a:pt x="33" y="13"/>
                  </a:lnTo>
                  <a:lnTo>
                    <a:pt x="30" y="11"/>
                  </a:lnTo>
                  <a:lnTo>
                    <a:pt x="28" y="11"/>
                  </a:lnTo>
                  <a:lnTo>
                    <a:pt x="24" y="9"/>
                  </a:lnTo>
                  <a:lnTo>
                    <a:pt x="21" y="7"/>
                  </a:lnTo>
                  <a:lnTo>
                    <a:pt x="19" y="7"/>
                  </a:lnTo>
                  <a:lnTo>
                    <a:pt x="15" y="5"/>
                  </a:lnTo>
                  <a:lnTo>
                    <a:pt x="13" y="3"/>
                  </a:lnTo>
                  <a:lnTo>
                    <a:pt x="10" y="2"/>
                  </a:lnTo>
                  <a:lnTo>
                    <a:pt x="8" y="2"/>
                  </a:lnTo>
                  <a:lnTo>
                    <a:pt x="4" y="0"/>
                  </a:lnTo>
                  <a:lnTo>
                    <a:pt x="0" y="0"/>
                  </a:lnTo>
                  <a:lnTo>
                    <a:pt x="0" y="2"/>
                  </a:lnTo>
                  <a:lnTo>
                    <a:pt x="2" y="3"/>
                  </a:lnTo>
                  <a:lnTo>
                    <a:pt x="6" y="5"/>
                  </a:lnTo>
                  <a:lnTo>
                    <a:pt x="10" y="5"/>
                  </a:lnTo>
                  <a:lnTo>
                    <a:pt x="11" y="7"/>
                  </a:lnTo>
                  <a:lnTo>
                    <a:pt x="15" y="9"/>
                  </a:lnTo>
                  <a:lnTo>
                    <a:pt x="17" y="11"/>
                  </a:lnTo>
                  <a:lnTo>
                    <a:pt x="21" y="11"/>
                  </a:lnTo>
                  <a:lnTo>
                    <a:pt x="22" y="13"/>
                  </a:lnTo>
                  <a:lnTo>
                    <a:pt x="26" y="14"/>
                  </a:lnTo>
                  <a:lnTo>
                    <a:pt x="30" y="14"/>
                  </a:lnTo>
                  <a:lnTo>
                    <a:pt x="32" y="16"/>
                  </a:lnTo>
                  <a:lnTo>
                    <a:pt x="35" y="18"/>
                  </a:lnTo>
                  <a:lnTo>
                    <a:pt x="37" y="18"/>
                  </a:lnTo>
                  <a:lnTo>
                    <a:pt x="41" y="20"/>
                  </a:lnTo>
                  <a:lnTo>
                    <a:pt x="44" y="20"/>
                  </a:lnTo>
                  <a:lnTo>
                    <a:pt x="46" y="22"/>
                  </a:lnTo>
                  <a:lnTo>
                    <a:pt x="46" y="20"/>
                  </a:lnTo>
                  <a:lnTo>
                    <a:pt x="50" y="20"/>
                  </a:lnTo>
                  <a:lnTo>
                    <a:pt x="48" y="18"/>
                  </a:lnTo>
                  <a:lnTo>
                    <a:pt x="50" y="20"/>
                  </a:lnTo>
                  <a:close/>
                </a:path>
              </a:pathLst>
            </a:custGeom>
            <a:solidFill>
              <a:srgbClr val="000000"/>
            </a:solidFill>
            <a:ln w="9525">
              <a:noFill/>
              <a:round/>
            </a:ln>
          </p:spPr>
          <p:txBody>
            <a:bodyPr/>
            <a:lstStyle/>
            <a:p>
              <a:endParaRPr lang="en-US"/>
            </a:p>
          </p:txBody>
        </p:sp>
        <p:sp>
          <p:nvSpPr>
            <p:cNvPr id="494532" name="Freeform 964"/>
            <p:cNvSpPr/>
            <p:nvPr/>
          </p:nvSpPr>
          <p:spPr bwMode="auto">
            <a:xfrm>
              <a:off x="4671" y="2648"/>
              <a:ext cx="24" cy="16"/>
            </a:xfrm>
            <a:custGeom>
              <a:avLst/>
              <a:gdLst/>
              <a:ahLst/>
              <a:cxnLst>
                <a:cxn ang="0">
                  <a:pos x="24" y="13"/>
                </a:cxn>
                <a:cxn ang="0">
                  <a:pos x="24" y="15"/>
                </a:cxn>
                <a:cxn ang="0">
                  <a:pos x="22" y="11"/>
                </a:cxn>
                <a:cxn ang="0">
                  <a:pos x="21" y="7"/>
                </a:cxn>
                <a:cxn ang="0">
                  <a:pos x="17" y="5"/>
                </a:cxn>
                <a:cxn ang="0">
                  <a:pos x="13" y="4"/>
                </a:cxn>
                <a:cxn ang="0">
                  <a:pos x="9" y="4"/>
                </a:cxn>
                <a:cxn ang="0">
                  <a:pos x="6" y="0"/>
                </a:cxn>
                <a:cxn ang="0">
                  <a:pos x="0" y="0"/>
                </a:cxn>
                <a:cxn ang="0">
                  <a:pos x="2" y="4"/>
                </a:cxn>
                <a:cxn ang="0">
                  <a:pos x="6" y="5"/>
                </a:cxn>
                <a:cxn ang="0">
                  <a:pos x="9" y="7"/>
                </a:cxn>
                <a:cxn ang="0">
                  <a:pos x="13" y="7"/>
                </a:cxn>
                <a:cxn ang="0">
                  <a:pos x="17" y="11"/>
                </a:cxn>
                <a:cxn ang="0">
                  <a:pos x="19" y="11"/>
                </a:cxn>
                <a:cxn ang="0">
                  <a:pos x="21" y="15"/>
                </a:cxn>
                <a:cxn ang="0">
                  <a:pos x="21" y="16"/>
                </a:cxn>
                <a:cxn ang="0">
                  <a:pos x="21" y="15"/>
                </a:cxn>
                <a:cxn ang="0">
                  <a:pos x="21" y="16"/>
                </a:cxn>
                <a:cxn ang="0">
                  <a:pos x="24" y="13"/>
                </a:cxn>
              </a:cxnLst>
              <a:rect l="0" t="0" r="r" b="b"/>
              <a:pathLst>
                <a:path w="24" h="16">
                  <a:moveTo>
                    <a:pt x="24" y="13"/>
                  </a:moveTo>
                  <a:lnTo>
                    <a:pt x="24" y="15"/>
                  </a:lnTo>
                  <a:lnTo>
                    <a:pt x="22" y="11"/>
                  </a:lnTo>
                  <a:lnTo>
                    <a:pt x="21" y="7"/>
                  </a:lnTo>
                  <a:lnTo>
                    <a:pt x="17" y="5"/>
                  </a:lnTo>
                  <a:lnTo>
                    <a:pt x="13" y="4"/>
                  </a:lnTo>
                  <a:lnTo>
                    <a:pt x="9" y="4"/>
                  </a:lnTo>
                  <a:lnTo>
                    <a:pt x="6" y="0"/>
                  </a:lnTo>
                  <a:lnTo>
                    <a:pt x="0" y="0"/>
                  </a:lnTo>
                  <a:lnTo>
                    <a:pt x="2" y="4"/>
                  </a:lnTo>
                  <a:lnTo>
                    <a:pt x="6" y="5"/>
                  </a:lnTo>
                  <a:lnTo>
                    <a:pt x="9" y="7"/>
                  </a:lnTo>
                  <a:lnTo>
                    <a:pt x="13" y="7"/>
                  </a:lnTo>
                  <a:lnTo>
                    <a:pt x="17" y="11"/>
                  </a:lnTo>
                  <a:lnTo>
                    <a:pt x="19" y="11"/>
                  </a:lnTo>
                  <a:lnTo>
                    <a:pt x="21" y="15"/>
                  </a:lnTo>
                  <a:lnTo>
                    <a:pt x="21" y="16"/>
                  </a:lnTo>
                  <a:lnTo>
                    <a:pt x="21" y="15"/>
                  </a:lnTo>
                  <a:lnTo>
                    <a:pt x="21" y="16"/>
                  </a:lnTo>
                  <a:lnTo>
                    <a:pt x="24" y="13"/>
                  </a:lnTo>
                  <a:close/>
                </a:path>
              </a:pathLst>
            </a:custGeom>
            <a:solidFill>
              <a:srgbClr val="000000"/>
            </a:solidFill>
            <a:ln w="9525">
              <a:noFill/>
              <a:round/>
            </a:ln>
          </p:spPr>
          <p:txBody>
            <a:bodyPr/>
            <a:lstStyle/>
            <a:p>
              <a:endParaRPr lang="en-US"/>
            </a:p>
          </p:txBody>
        </p:sp>
        <p:sp>
          <p:nvSpPr>
            <p:cNvPr id="494533" name="Freeform 965"/>
            <p:cNvSpPr/>
            <p:nvPr/>
          </p:nvSpPr>
          <p:spPr bwMode="auto">
            <a:xfrm>
              <a:off x="4692" y="2661"/>
              <a:ext cx="34" cy="68"/>
            </a:xfrm>
            <a:custGeom>
              <a:avLst/>
              <a:gdLst/>
              <a:ahLst/>
              <a:cxnLst>
                <a:cxn ang="0">
                  <a:pos x="34" y="66"/>
                </a:cxn>
                <a:cxn ang="0">
                  <a:pos x="31" y="59"/>
                </a:cxn>
                <a:cxn ang="0">
                  <a:pos x="25" y="49"/>
                </a:cxn>
                <a:cxn ang="0">
                  <a:pos x="23" y="42"/>
                </a:cxn>
                <a:cxn ang="0">
                  <a:pos x="20" y="33"/>
                </a:cxn>
                <a:cxn ang="0">
                  <a:pos x="16" y="25"/>
                </a:cxn>
                <a:cxn ang="0">
                  <a:pos x="12" y="16"/>
                </a:cxn>
                <a:cxn ang="0">
                  <a:pos x="7" y="7"/>
                </a:cxn>
                <a:cxn ang="0">
                  <a:pos x="3" y="0"/>
                </a:cxn>
                <a:cxn ang="0">
                  <a:pos x="0" y="3"/>
                </a:cxn>
                <a:cxn ang="0">
                  <a:pos x="5" y="9"/>
                </a:cxn>
                <a:cxn ang="0">
                  <a:pos x="9" y="18"/>
                </a:cxn>
                <a:cxn ang="0">
                  <a:pos x="12" y="25"/>
                </a:cxn>
                <a:cxn ang="0">
                  <a:pos x="16" y="35"/>
                </a:cxn>
                <a:cxn ang="0">
                  <a:pos x="20" y="42"/>
                </a:cxn>
                <a:cxn ang="0">
                  <a:pos x="23" y="51"/>
                </a:cxn>
                <a:cxn ang="0">
                  <a:pos x="27" y="60"/>
                </a:cxn>
                <a:cxn ang="0">
                  <a:pos x="31" y="68"/>
                </a:cxn>
                <a:cxn ang="0">
                  <a:pos x="34" y="66"/>
                </a:cxn>
              </a:cxnLst>
              <a:rect l="0" t="0" r="r" b="b"/>
              <a:pathLst>
                <a:path w="34" h="68">
                  <a:moveTo>
                    <a:pt x="34" y="66"/>
                  </a:moveTo>
                  <a:lnTo>
                    <a:pt x="31" y="59"/>
                  </a:lnTo>
                  <a:lnTo>
                    <a:pt x="25" y="49"/>
                  </a:lnTo>
                  <a:lnTo>
                    <a:pt x="23" y="42"/>
                  </a:lnTo>
                  <a:lnTo>
                    <a:pt x="20" y="33"/>
                  </a:lnTo>
                  <a:lnTo>
                    <a:pt x="16" y="25"/>
                  </a:lnTo>
                  <a:lnTo>
                    <a:pt x="12" y="16"/>
                  </a:lnTo>
                  <a:lnTo>
                    <a:pt x="7" y="7"/>
                  </a:lnTo>
                  <a:lnTo>
                    <a:pt x="3" y="0"/>
                  </a:lnTo>
                  <a:lnTo>
                    <a:pt x="0" y="3"/>
                  </a:lnTo>
                  <a:lnTo>
                    <a:pt x="5" y="9"/>
                  </a:lnTo>
                  <a:lnTo>
                    <a:pt x="9" y="18"/>
                  </a:lnTo>
                  <a:lnTo>
                    <a:pt x="12" y="25"/>
                  </a:lnTo>
                  <a:lnTo>
                    <a:pt x="16" y="35"/>
                  </a:lnTo>
                  <a:lnTo>
                    <a:pt x="20" y="42"/>
                  </a:lnTo>
                  <a:lnTo>
                    <a:pt x="23" y="51"/>
                  </a:lnTo>
                  <a:lnTo>
                    <a:pt x="27" y="60"/>
                  </a:lnTo>
                  <a:lnTo>
                    <a:pt x="31" y="68"/>
                  </a:lnTo>
                  <a:lnTo>
                    <a:pt x="34" y="66"/>
                  </a:lnTo>
                  <a:close/>
                </a:path>
              </a:pathLst>
            </a:custGeom>
            <a:solidFill>
              <a:srgbClr val="000000"/>
            </a:solidFill>
            <a:ln w="9525">
              <a:noFill/>
              <a:round/>
            </a:ln>
          </p:spPr>
          <p:txBody>
            <a:bodyPr/>
            <a:lstStyle/>
            <a:p>
              <a:endParaRPr lang="en-US"/>
            </a:p>
          </p:txBody>
        </p:sp>
        <p:sp>
          <p:nvSpPr>
            <p:cNvPr id="494534" name="Freeform 966"/>
            <p:cNvSpPr/>
            <p:nvPr/>
          </p:nvSpPr>
          <p:spPr bwMode="auto">
            <a:xfrm>
              <a:off x="4723" y="2727"/>
              <a:ext cx="13" cy="62"/>
            </a:xfrm>
            <a:custGeom>
              <a:avLst/>
              <a:gdLst/>
              <a:ahLst/>
              <a:cxnLst>
                <a:cxn ang="0">
                  <a:pos x="13" y="62"/>
                </a:cxn>
                <a:cxn ang="0">
                  <a:pos x="13" y="46"/>
                </a:cxn>
                <a:cxn ang="0">
                  <a:pos x="11" y="31"/>
                </a:cxn>
                <a:cxn ang="0">
                  <a:pos x="9" y="15"/>
                </a:cxn>
                <a:cxn ang="0">
                  <a:pos x="3" y="0"/>
                </a:cxn>
                <a:cxn ang="0">
                  <a:pos x="0" y="2"/>
                </a:cxn>
                <a:cxn ang="0">
                  <a:pos x="5" y="16"/>
                </a:cxn>
                <a:cxn ang="0">
                  <a:pos x="7" y="31"/>
                </a:cxn>
                <a:cxn ang="0">
                  <a:pos x="9" y="46"/>
                </a:cxn>
                <a:cxn ang="0">
                  <a:pos x="9" y="62"/>
                </a:cxn>
                <a:cxn ang="0">
                  <a:pos x="13" y="62"/>
                </a:cxn>
              </a:cxnLst>
              <a:rect l="0" t="0" r="r" b="b"/>
              <a:pathLst>
                <a:path w="13" h="62">
                  <a:moveTo>
                    <a:pt x="13" y="62"/>
                  </a:moveTo>
                  <a:lnTo>
                    <a:pt x="13" y="46"/>
                  </a:lnTo>
                  <a:lnTo>
                    <a:pt x="11" y="31"/>
                  </a:lnTo>
                  <a:lnTo>
                    <a:pt x="9" y="15"/>
                  </a:lnTo>
                  <a:lnTo>
                    <a:pt x="3" y="0"/>
                  </a:lnTo>
                  <a:lnTo>
                    <a:pt x="0" y="2"/>
                  </a:lnTo>
                  <a:lnTo>
                    <a:pt x="5" y="16"/>
                  </a:lnTo>
                  <a:lnTo>
                    <a:pt x="7" y="31"/>
                  </a:lnTo>
                  <a:lnTo>
                    <a:pt x="9" y="46"/>
                  </a:lnTo>
                  <a:lnTo>
                    <a:pt x="9" y="62"/>
                  </a:lnTo>
                  <a:lnTo>
                    <a:pt x="13" y="62"/>
                  </a:lnTo>
                  <a:close/>
                </a:path>
              </a:pathLst>
            </a:custGeom>
            <a:solidFill>
              <a:srgbClr val="000000"/>
            </a:solidFill>
            <a:ln w="9525">
              <a:noFill/>
              <a:round/>
            </a:ln>
          </p:spPr>
          <p:txBody>
            <a:bodyPr/>
            <a:lstStyle/>
            <a:p>
              <a:endParaRPr lang="en-US"/>
            </a:p>
          </p:txBody>
        </p:sp>
        <p:sp>
          <p:nvSpPr>
            <p:cNvPr id="494535" name="Freeform 967"/>
            <p:cNvSpPr/>
            <p:nvPr/>
          </p:nvSpPr>
          <p:spPr bwMode="auto">
            <a:xfrm>
              <a:off x="4726" y="2789"/>
              <a:ext cx="10" cy="103"/>
            </a:xfrm>
            <a:custGeom>
              <a:avLst/>
              <a:gdLst/>
              <a:ahLst/>
              <a:cxnLst>
                <a:cxn ang="0">
                  <a:pos x="6" y="103"/>
                </a:cxn>
                <a:cxn ang="0">
                  <a:pos x="6" y="52"/>
                </a:cxn>
                <a:cxn ang="0">
                  <a:pos x="8" y="26"/>
                </a:cxn>
                <a:cxn ang="0">
                  <a:pos x="10" y="0"/>
                </a:cxn>
                <a:cxn ang="0">
                  <a:pos x="6" y="0"/>
                </a:cxn>
                <a:cxn ang="0">
                  <a:pos x="2" y="26"/>
                </a:cxn>
                <a:cxn ang="0">
                  <a:pos x="2" y="52"/>
                </a:cxn>
                <a:cxn ang="0">
                  <a:pos x="0" y="77"/>
                </a:cxn>
                <a:cxn ang="0">
                  <a:pos x="2" y="103"/>
                </a:cxn>
                <a:cxn ang="0">
                  <a:pos x="6" y="103"/>
                </a:cxn>
              </a:cxnLst>
              <a:rect l="0" t="0" r="r" b="b"/>
              <a:pathLst>
                <a:path w="10" h="103">
                  <a:moveTo>
                    <a:pt x="6" y="103"/>
                  </a:moveTo>
                  <a:lnTo>
                    <a:pt x="6" y="52"/>
                  </a:lnTo>
                  <a:lnTo>
                    <a:pt x="8" y="26"/>
                  </a:lnTo>
                  <a:lnTo>
                    <a:pt x="10" y="0"/>
                  </a:lnTo>
                  <a:lnTo>
                    <a:pt x="6" y="0"/>
                  </a:lnTo>
                  <a:lnTo>
                    <a:pt x="2" y="26"/>
                  </a:lnTo>
                  <a:lnTo>
                    <a:pt x="2" y="52"/>
                  </a:lnTo>
                  <a:lnTo>
                    <a:pt x="0" y="77"/>
                  </a:lnTo>
                  <a:lnTo>
                    <a:pt x="2" y="103"/>
                  </a:lnTo>
                  <a:lnTo>
                    <a:pt x="6" y="103"/>
                  </a:lnTo>
                  <a:close/>
                </a:path>
              </a:pathLst>
            </a:custGeom>
            <a:solidFill>
              <a:srgbClr val="000000"/>
            </a:solidFill>
            <a:ln w="9525">
              <a:noFill/>
              <a:round/>
            </a:ln>
          </p:spPr>
          <p:txBody>
            <a:bodyPr/>
            <a:lstStyle/>
            <a:p>
              <a:endParaRPr lang="en-US"/>
            </a:p>
          </p:txBody>
        </p:sp>
        <p:sp>
          <p:nvSpPr>
            <p:cNvPr id="494536" name="Freeform 968"/>
            <p:cNvSpPr/>
            <p:nvPr/>
          </p:nvSpPr>
          <p:spPr bwMode="auto">
            <a:xfrm>
              <a:off x="4690" y="2892"/>
              <a:ext cx="42" cy="94"/>
            </a:xfrm>
            <a:custGeom>
              <a:avLst/>
              <a:gdLst/>
              <a:ahLst/>
              <a:cxnLst>
                <a:cxn ang="0">
                  <a:pos x="3" y="92"/>
                </a:cxn>
                <a:cxn ang="0">
                  <a:pos x="3" y="94"/>
                </a:cxn>
                <a:cxn ang="0">
                  <a:pos x="9" y="83"/>
                </a:cxn>
                <a:cxn ang="0">
                  <a:pos x="14" y="72"/>
                </a:cxn>
                <a:cxn ang="0">
                  <a:pos x="20" y="61"/>
                </a:cxn>
                <a:cxn ang="0">
                  <a:pos x="25" y="48"/>
                </a:cxn>
                <a:cxn ang="0">
                  <a:pos x="29" y="37"/>
                </a:cxn>
                <a:cxn ang="0">
                  <a:pos x="33" y="26"/>
                </a:cxn>
                <a:cxn ang="0">
                  <a:pos x="36" y="13"/>
                </a:cxn>
                <a:cxn ang="0">
                  <a:pos x="42" y="0"/>
                </a:cxn>
                <a:cxn ang="0">
                  <a:pos x="38" y="0"/>
                </a:cxn>
                <a:cxn ang="0">
                  <a:pos x="35" y="11"/>
                </a:cxn>
                <a:cxn ang="0">
                  <a:pos x="29" y="24"/>
                </a:cxn>
                <a:cxn ang="0">
                  <a:pos x="25" y="35"/>
                </a:cxn>
                <a:cxn ang="0">
                  <a:pos x="22" y="48"/>
                </a:cxn>
                <a:cxn ang="0">
                  <a:pos x="16" y="59"/>
                </a:cxn>
                <a:cxn ang="0">
                  <a:pos x="11" y="70"/>
                </a:cxn>
                <a:cxn ang="0">
                  <a:pos x="7" y="81"/>
                </a:cxn>
                <a:cxn ang="0">
                  <a:pos x="0" y="92"/>
                </a:cxn>
                <a:cxn ang="0">
                  <a:pos x="3" y="92"/>
                </a:cxn>
              </a:cxnLst>
              <a:rect l="0" t="0" r="r" b="b"/>
              <a:pathLst>
                <a:path w="42" h="94">
                  <a:moveTo>
                    <a:pt x="3" y="92"/>
                  </a:moveTo>
                  <a:lnTo>
                    <a:pt x="3" y="94"/>
                  </a:lnTo>
                  <a:lnTo>
                    <a:pt x="9" y="83"/>
                  </a:lnTo>
                  <a:lnTo>
                    <a:pt x="14" y="72"/>
                  </a:lnTo>
                  <a:lnTo>
                    <a:pt x="20" y="61"/>
                  </a:lnTo>
                  <a:lnTo>
                    <a:pt x="25" y="48"/>
                  </a:lnTo>
                  <a:lnTo>
                    <a:pt x="29" y="37"/>
                  </a:lnTo>
                  <a:lnTo>
                    <a:pt x="33" y="26"/>
                  </a:lnTo>
                  <a:lnTo>
                    <a:pt x="36" y="13"/>
                  </a:lnTo>
                  <a:lnTo>
                    <a:pt x="42" y="0"/>
                  </a:lnTo>
                  <a:lnTo>
                    <a:pt x="38" y="0"/>
                  </a:lnTo>
                  <a:lnTo>
                    <a:pt x="35" y="11"/>
                  </a:lnTo>
                  <a:lnTo>
                    <a:pt x="29" y="24"/>
                  </a:lnTo>
                  <a:lnTo>
                    <a:pt x="25" y="35"/>
                  </a:lnTo>
                  <a:lnTo>
                    <a:pt x="22" y="48"/>
                  </a:lnTo>
                  <a:lnTo>
                    <a:pt x="16" y="59"/>
                  </a:lnTo>
                  <a:lnTo>
                    <a:pt x="11" y="70"/>
                  </a:lnTo>
                  <a:lnTo>
                    <a:pt x="7" y="81"/>
                  </a:lnTo>
                  <a:lnTo>
                    <a:pt x="0" y="92"/>
                  </a:lnTo>
                  <a:lnTo>
                    <a:pt x="3" y="92"/>
                  </a:lnTo>
                  <a:close/>
                </a:path>
              </a:pathLst>
            </a:custGeom>
            <a:solidFill>
              <a:srgbClr val="000000"/>
            </a:solidFill>
            <a:ln w="9525">
              <a:noFill/>
              <a:round/>
            </a:ln>
          </p:spPr>
          <p:txBody>
            <a:bodyPr/>
            <a:lstStyle/>
            <a:p>
              <a:endParaRPr lang="en-US"/>
            </a:p>
          </p:txBody>
        </p:sp>
        <p:sp>
          <p:nvSpPr>
            <p:cNvPr id="494537" name="Freeform 969"/>
            <p:cNvSpPr/>
            <p:nvPr/>
          </p:nvSpPr>
          <p:spPr bwMode="auto">
            <a:xfrm>
              <a:off x="4690" y="2984"/>
              <a:ext cx="7" cy="9"/>
            </a:xfrm>
            <a:custGeom>
              <a:avLst/>
              <a:gdLst/>
              <a:ahLst/>
              <a:cxnLst>
                <a:cxn ang="0">
                  <a:pos x="7" y="5"/>
                </a:cxn>
                <a:cxn ang="0">
                  <a:pos x="5" y="5"/>
                </a:cxn>
                <a:cxn ang="0">
                  <a:pos x="5" y="4"/>
                </a:cxn>
                <a:cxn ang="0">
                  <a:pos x="3" y="2"/>
                </a:cxn>
                <a:cxn ang="0">
                  <a:pos x="3" y="0"/>
                </a:cxn>
                <a:cxn ang="0">
                  <a:pos x="0" y="0"/>
                </a:cxn>
                <a:cxn ang="0">
                  <a:pos x="0" y="4"/>
                </a:cxn>
                <a:cxn ang="0">
                  <a:pos x="5" y="9"/>
                </a:cxn>
                <a:cxn ang="0">
                  <a:pos x="7" y="9"/>
                </a:cxn>
                <a:cxn ang="0">
                  <a:pos x="5" y="9"/>
                </a:cxn>
                <a:cxn ang="0">
                  <a:pos x="7" y="9"/>
                </a:cxn>
                <a:cxn ang="0">
                  <a:pos x="7" y="5"/>
                </a:cxn>
              </a:cxnLst>
              <a:rect l="0" t="0" r="r" b="b"/>
              <a:pathLst>
                <a:path w="7" h="9">
                  <a:moveTo>
                    <a:pt x="7" y="5"/>
                  </a:moveTo>
                  <a:lnTo>
                    <a:pt x="5" y="5"/>
                  </a:lnTo>
                  <a:lnTo>
                    <a:pt x="5" y="4"/>
                  </a:lnTo>
                  <a:lnTo>
                    <a:pt x="3" y="2"/>
                  </a:lnTo>
                  <a:lnTo>
                    <a:pt x="3" y="0"/>
                  </a:lnTo>
                  <a:lnTo>
                    <a:pt x="0" y="0"/>
                  </a:lnTo>
                  <a:lnTo>
                    <a:pt x="0" y="4"/>
                  </a:lnTo>
                  <a:lnTo>
                    <a:pt x="5" y="9"/>
                  </a:lnTo>
                  <a:lnTo>
                    <a:pt x="7" y="9"/>
                  </a:lnTo>
                  <a:lnTo>
                    <a:pt x="5" y="9"/>
                  </a:lnTo>
                  <a:lnTo>
                    <a:pt x="7" y="9"/>
                  </a:lnTo>
                  <a:lnTo>
                    <a:pt x="7" y="5"/>
                  </a:lnTo>
                  <a:close/>
                </a:path>
              </a:pathLst>
            </a:custGeom>
            <a:solidFill>
              <a:srgbClr val="000000"/>
            </a:solidFill>
            <a:ln w="9525">
              <a:noFill/>
              <a:round/>
            </a:ln>
          </p:spPr>
          <p:txBody>
            <a:bodyPr/>
            <a:lstStyle/>
            <a:p>
              <a:endParaRPr lang="en-US"/>
            </a:p>
          </p:txBody>
        </p:sp>
        <p:sp>
          <p:nvSpPr>
            <p:cNvPr id="494538" name="Freeform 970"/>
            <p:cNvSpPr/>
            <p:nvPr/>
          </p:nvSpPr>
          <p:spPr bwMode="auto">
            <a:xfrm>
              <a:off x="4697" y="2973"/>
              <a:ext cx="13" cy="20"/>
            </a:xfrm>
            <a:custGeom>
              <a:avLst/>
              <a:gdLst/>
              <a:ahLst/>
              <a:cxnLst>
                <a:cxn ang="0">
                  <a:pos x="11" y="0"/>
                </a:cxn>
                <a:cxn ang="0">
                  <a:pos x="9" y="2"/>
                </a:cxn>
                <a:cxn ang="0">
                  <a:pos x="7" y="5"/>
                </a:cxn>
                <a:cxn ang="0">
                  <a:pos x="7" y="9"/>
                </a:cxn>
                <a:cxn ang="0">
                  <a:pos x="6" y="11"/>
                </a:cxn>
                <a:cxn ang="0">
                  <a:pos x="6" y="13"/>
                </a:cxn>
                <a:cxn ang="0">
                  <a:pos x="2" y="16"/>
                </a:cxn>
                <a:cxn ang="0">
                  <a:pos x="0" y="16"/>
                </a:cxn>
                <a:cxn ang="0">
                  <a:pos x="0" y="20"/>
                </a:cxn>
                <a:cxn ang="0">
                  <a:pos x="2" y="20"/>
                </a:cxn>
                <a:cxn ang="0">
                  <a:pos x="6" y="18"/>
                </a:cxn>
                <a:cxn ang="0">
                  <a:pos x="7" y="15"/>
                </a:cxn>
                <a:cxn ang="0">
                  <a:pos x="9" y="13"/>
                </a:cxn>
                <a:cxn ang="0">
                  <a:pos x="9" y="9"/>
                </a:cxn>
                <a:cxn ang="0">
                  <a:pos x="11" y="7"/>
                </a:cxn>
                <a:cxn ang="0">
                  <a:pos x="13" y="4"/>
                </a:cxn>
                <a:cxn ang="0">
                  <a:pos x="13" y="2"/>
                </a:cxn>
                <a:cxn ang="0">
                  <a:pos x="11" y="0"/>
                </a:cxn>
              </a:cxnLst>
              <a:rect l="0" t="0" r="r" b="b"/>
              <a:pathLst>
                <a:path w="13" h="20">
                  <a:moveTo>
                    <a:pt x="11" y="0"/>
                  </a:moveTo>
                  <a:lnTo>
                    <a:pt x="9" y="2"/>
                  </a:lnTo>
                  <a:lnTo>
                    <a:pt x="7" y="5"/>
                  </a:lnTo>
                  <a:lnTo>
                    <a:pt x="7" y="9"/>
                  </a:lnTo>
                  <a:lnTo>
                    <a:pt x="6" y="11"/>
                  </a:lnTo>
                  <a:lnTo>
                    <a:pt x="6" y="13"/>
                  </a:lnTo>
                  <a:lnTo>
                    <a:pt x="2" y="16"/>
                  </a:lnTo>
                  <a:lnTo>
                    <a:pt x="0" y="16"/>
                  </a:lnTo>
                  <a:lnTo>
                    <a:pt x="0" y="20"/>
                  </a:lnTo>
                  <a:lnTo>
                    <a:pt x="2" y="20"/>
                  </a:lnTo>
                  <a:lnTo>
                    <a:pt x="6" y="18"/>
                  </a:lnTo>
                  <a:lnTo>
                    <a:pt x="7" y="15"/>
                  </a:lnTo>
                  <a:lnTo>
                    <a:pt x="9" y="13"/>
                  </a:lnTo>
                  <a:lnTo>
                    <a:pt x="9" y="9"/>
                  </a:lnTo>
                  <a:lnTo>
                    <a:pt x="11" y="7"/>
                  </a:lnTo>
                  <a:lnTo>
                    <a:pt x="13" y="4"/>
                  </a:lnTo>
                  <a:lnTo>
                    <a:pt x="13" y="2"/>
                  </a:lnTo>
                  <a:lnTo>
                    <a:pt x="11" y="0"/>
                  </a:lnTo>
                  <a:close/>
                </a:path>
              </a:pathLst>
            </a:custGeom>
            <a:solidFill>
              <a:srgbClr val="000000"/>
            </a:solidFill>
            <a:ln w="9525">
              <a:noFill/>
              <a:round/>
            </a:ln>
          </p:spPr>
          <p:txBody>
            <a:bodyPr/>
            <a:lstStyle/>
            <a:p>
              <a:endParaRPr lang="en-US"/>
            </a:p>
          </p:txBody>
        </p:sp>
        <p:sp>
          <p:nvSpPr>
            <p:cNvPr id="494539" name="Freeform 971"/>
            <p:cNvSpPr/>
            <p:nvPr/>
          </p:nvSpPr>
          <p:spPr bwMode="auto">
            <a:xfrm>
              <a:off x="4708" y="2879"/>
              <a:ext cx="44" cy="96"/>
            </a:xfrm>
            <a:custGeom>
              <a:avLst/>
              <a:gdLst/>
              <a:ahLst/>
              <a:cxnLst>
                <a:cxn ang="0">
                  <a:pos x="40" y="0"/>
                </a:cxn>
                <a:cxn ang="0">
                  <a:pos x="37" y="13"/>
                </a:cxn>
                <a:cxn ang="0">
                  <a:pos x="33" y="24"/>
                </a:cxn>
                <a:cxn ang="0">
                  <a:pos x="29" y="37"/>
                </a:cxn>
                <a:cxn ang="0">
                  <a:pos x="24" y="48"/>
                </a:cxn>
                <a:cxn ang="0">
                  <a:pos x="18" y="61"/>
                </a:cxn>
                <a:cxn ang="0">
                  <a:pos x="13" y="72"/>
                </a:cxn>
                <a:cxn ang="0">
                  <a:pos x="7" y="83"/>
                </a:cxn>
                <a:cxn ang="0">
                  <a:pos x="0" y="94"/>
                </a:cxn>
                <a:cxn ang="0">
                  <a:pos x="2" y="96"/>
                </a:cxn>
                <a:cxn ang="0">
                  <a:pos x="9" y="85"/>
                </a:cxn>
                <a:cxn ang="0">
                  <a:pos x="17" y="74"/>
                </a:cxn>
                <a:cxn ang="0">
                  <a:pos x="22" y="63"/>
                </a:cxn>
                <a:cxn ang="0">
                  <a:pos x="28" y="50"/>
                </a:cxn>
                <a:cxn ang="0">
                  <a:pos x="33" y="39"/>
                </a:cxn>
                <a:cxn ang="0">
                  <a:pos x="37" y="26"/>
                </a:cxn>
                <a:cxn ang="0">
                  <a:pos x="40" y="13"/>
                </a:cxn>
                <a:cxn ang="0">
                  <a:pos x="44" y="2"/>
                </a:cxn>
                <a:cxn ang="0">
                  <a:pos x="40" y="0"/>
                </a:cxn>
              </a:cxnLst>
              <a:rect l="0" t="0" r="r" b="b"/>
              <a:pathLst>
                <a:path w="44" h="96">
                  <a:moveTo>
                    <a:pt x="40" y="0"/>
                  </a:moveTo>
                  <a:lnTo>
                    <a:pt x="37" y="13"/>
                  </a:lnTo>
                  <a:lnTo>
                    <a:pt x="33" y="24"/>
                  </a:lnTo>
                  <a:lnTo>
                    <a:pt x="29" y="37"/>
                  </a:lnTo>
                  <a:lnTo>
                    <a:pt x="24" y="48"/>
                  </a:lnTo>
                  <a:lnTo>
                    <a:pt x="18" y="61"/>
                  </a:lnTo>
                  <a:lnTo>
                    <a:pt x="13" y="72"/>
                  </a:lnTo>
                  <a:lnTo>
                    <a:pt x="7" y="83"/>
                  </a:lnTo>
                  <a:lnTo>
                    <a:pt x="0" y="94"/>
                  </a:lnTo>
                  <a:lnTo>
                    <a:pt x="2" y="96"/>
                  </a:lnTo>
                  <a:lnTo>
                    <a:pt x="9" y="85"/>
                  </a:lnTo>
                  <a:lnTo>
                    <a:pt x="17" y="74"/>
                  </a:lnTo>
                  <a:lnTo>
                    <a:pt x="22" y="63"/>
                  </a:lnTo>
                  <a:lnTo>
                    <a:pt x="28" y="50"/>
                  </a:lnTo>
                  <a:lnTo>
                    <a:pt x="33" y="39"/>
                  </a:lnTo>
                  <a:lnTo>
                    <a:pt x="37" y="26"/>
                  </a:lnTo>
                  <a:lnTo>
                    <a:pt x="40" y="13"/>
                  </a:lnTo>
                  <a:lnTo>
                    <a:pt x="44" y="2"/>
                  </a:lnTo>
                  <a:lnTo>
                    <a:pt x="40" y="0"/>
                  </a:lnTo>
                  <a:close/>
                </a:path>
              </a:pathLst>
            </a:custGeom>
            <a:solidFill>
              <a:srgbClr val="000000"/>
            </a:solidFill>
            <a:ln w="9525">
              <a:noFill/>
              <a:round/>
            </a:ln>
          </p:spPr>
          <p:txBody>
            <a:bodyPr/>
            <a:lstStyle/>
            <a:p>
              <a:endParaRPr lang="en-US"/>
            </a:p>
          </p:txBody>
        </p:sp>
        <p:sp>
          <p:nvSpPr>
            <p:cNvPr id="494540" name="Freeform 972"/>
            <p:cNvSpPr/>
            <p:nvPr/>
          </p:nvSpPr>
          <p:spPr bwMode="auto">
            <a:xfrm>
              <a:off x="4747" y="2742"/>
              <a:ext cx="11" cy="139"/>
            </a:xfrm>
            <a:custGeom>
              <a:avLst/>
              <a:gdLst/>
              <a:ahLst/>
              <a:cxnLst>
                <a:cxn ang="0">
                  <a:pos x="0" y="0"/>
                </a:cxn>
                <a:cxn ang="0">
                  <a:pos x="3" y="18"/>
                </a:cxn>
                <a:cxn ang="0">
                  <a:pos x="5" y="34"/>
                </a:cxn>
                <a:cxn ang="0">
                  <a:pos x="7" y="51"/>
                </a:cxn>
                <a:cxn ang="0">
                  <a:pos x="7" y="102"/>
                </a:cxn>
                <a:cxn ang="0">
                  <a:pos x="5" y="121"/>
                </a:cxn>
                <a:cxn ang="0">
                  <a:pos x="1" y="137"/>
                </a:cxn>
                <a:cxn ang="0">
                  <a:pos x="5" y="139"/>
                </a:cxn>
                <a:cxn ang="0">
                  <a:pos x="9" y="121"/>
                </a:cxn>
                <a:cxn ang="0">
                  <a:pos x="11" y="102"/>
                </a:cxn>
                <a:cxn ang="0">
                  <a:pos x="11" y="51"/>
                </a:cxn>
                <a:cxn ang="0">
                  <a:pos x="9" y="34"/>
                </a:cxn>
                <a:cxn ang="0">
                  <a:pos x="7" y="16"/>
                </a:cxn>
                <a:cxn ang="0">
                  <a:pos x="1" y="0"/>
                </a:cxn>
                <a:cxn ang="0">
                  <a:pos x="0" y="0"/>
                </a:cxn>
              </a:cxnLst>
              <a:rect l="0" t="0" r="r" b="b"/>
              <a:pathLst>
                <a:path w="11" h="139">
                  <a:moveTo>
                    <a:pt x="0" y="0"/>
                  </a:moveTo>
                  <a:lnTo>
                    <a:pt x="3" y="18"/>
                  </a:lnTo>
                  <a:lnTo>
                    <a:pt x="5" y="34"/>
                  </a:lnTo>
                  <a:lnTo>
                    <a:pt x="7" y="51"/>
                  </a:lnTo>
                  <a:lnTo>
                    <a:pt x="7" y="102"/>
                  </a:lnTo>
                  <a:lnTo>
                    <a:pt x="5" y="121"/>
                  </a:lnTo>
                  <a:lnTo>
                    <a:pt x="1" y="137"/>
                  </a:lnTo>
                  <a:lnTo>
                    <a:pt x="5" y="139"/>
                  </a:lnTo>
                  <a:lnTo>
                    <a:pt x="9" y="121"/>
                  </a:lnTo>
                  <a:lnTo>
                    <a:pt x="11" y="102"/>
                  </a:lnTo>
                  <a:lnTo>
                    <a:pt x="11" y="51"/>
                  </a:lnTo>
                  <a:lnTo>
                    <a:pt x="9" y="34"/>
                  </a:lnTo>
                  <a:lnTo>
                    <a:pt x="7" y="16"/>
                  </a:lnTo>
                  <a:lnTo>
                    <a:pt x="1" y="0"/>
                  </a:lnTo>
                  <a:lnTo>
                    <a:pt x="0" y="0"/>
                  </a:lnTo>
                  <a:close/>
                </a:path>
              </a:pathLst>
            </a:custGeom>
            <a:solidFill>
              <a:srgbClr val="000000"/>
            </a:solidFill>
            <a:ln w="9525">
              <a:noFill/>
              <a:round/>
            </a:ln>
          </p:spPr>
          <p:txBody>
            <a:bodyPr/>
            <a:lstStyle/>
            <a:p>
              <a:endParaRPr lang="en-US"/>
            </a:p>
          </p:txBody>
        </p:sp>
        <p:sp>
          <p:nvSpPr>
            <p:cNvPr id="494541" name="Freeform 973"/>
            <p:cNvSpPr/>
            <p:nvPr/>
          </p:nvSpPr>
          <p:spPr bwMode="auto">
            <a:xfrm>
              <a:off x="4703" y="2661"/>
              <a:ext cx="45" cy="81"/>
            </a:xfrm>
            <a:custGeom>
              <a:avLst/>
              <a:gdLst/>
              <a:ahLst/>
              <a:cxnLst>
                <a:cxn ang="0">
                  <a:pos x="5" y="2"/>
                </a:cxn>
                <a:cxn ang="0">
                  <a:pos x="3" y="5"/>
                </a:cxn>
                <a:cxn ang="0">
                  <a:pos x="12" y="13"/>
                </a:cxn>
                <a:cxn ang="0">
                  <a:pos x="20" y="22"/>
                </a:cxn>
                <a:cxn ang="0">
                  <a:pos x="25" y="31"/>
                </a:cxn>
                <a:cxn ang="0">
                  <a:pos x="31" y="40"/>
                </a:cxn>
                <a:cxn ang="0">
                  <a:pos x="34" y="49"/>
                </a:cxn>
                <a:cxn ang="0">
                  <a:pos x="40" y="60"/>
                </a:cxn>
                <a:cxn ang="0">
                  <a:pos x="42" y="70"/>
                </a:cxn>
                <a:cxn ang="0">
                  <a:pos x="44" y="81"/>
                </a:cxn>
                <a:cxn ang="0">
                  <a:pos x="45" y="81"/>
                </a:cxn>
                <a:cxn ang="0">
                  <a:pos x="45" y="70"/>
                </a:cxn>
                <a:cxn ang="0">
                  <a:pos x="44" y="59"/>
                </a:cxn>
                <a:cxn ang="0">
                  <a:pos x="38" y="49"/>
                </a:cxn>
                <a:cxn ang="0">
                  <a:pos x="34" y="38"/>
                </a:cxn>
                <a:cxn ang="0">
                  <a:pos x="29" y="29"/>
                </a:cxn>
                <a:cxn ang="0">
                  <a:pos x="22" y="20"/>
                </a:cxn>
                <a:cxn ang="0">
                  <a:pos x="14" y="11"/>
                </a:cxn>
                <a:cxn ang="0">
                  <a:pos x="7" y="2"/>
                </a:cxn>
                <a:cxn ang="0">
                  <a:pos x="5" y="5"/>
                </a:cxn>
                <a:cxn ang="0">
                  <a:pos x="5" y="2"/>
                </a:cxn>
                <a:cxn ang="0">
                  <a:pos x="0" y="0"/>
                </a:cxn>
                <a:cxn ang="0">
                  <a:pos x="3" y="5"/>
                </a:cxn>
                <a:cxn ang="0">
                  <a:pos x="5" y="2"/>
                </a:cxn>
              </a:cxnLst>
              <a:rect l="0" t="0" r="r" b="b"/>
              <a:pathLst>
                <a:path w="45" h="81">
                  <a:moveTo>
                    <a:pt x="5" y="2"/>
                  </a:moveTo>
                  <a:lnTo>
                    <a:pt x="3" y="5"/>
                  </a:lnTo>
                  <a:lnTo>
                    <a:pt x="12" y="13"/>
                  </a:lnTo>
                  <a:lnTo>
                    <a:pt x="20" y="22"/>
                  </a:lnTo>
                  <a:lnTo>
                    <a:pt x="25" y="31"/>
                  </a:lnTo>
                  <a:lnTo>
                    <a:pt x="31" y="40"/>
                  </a:lnTo>
                  <a:lnTo>
                    <a:pt x="34" y="49"/>
                  </a:lnTo>
                  <a:lnTo>
                    <a:pt x="40" y="60"/>
                  </a:lnTo>
                  <a:lnTo>
                    <a:pt x="42" y="70"/>
                  </a:lnTo>
                  <a:lnTo>
                    <a:pt x="44" y="81"/>
                  </a:lnTo>
                  <a:lnTo>
                    <a:pt x="45" y="81"/>
                  </a:lnTo>
                  <a:lnTo>
                    <a:pt x="45" y="70"/>
                  </a:lnTo>
                  <a:lnTo>
                    <a:pt x="44" y="59"/>
                  </a:lnTo>
                  <a:lnTo>
                    <a:pt x="38" y="49"/>
                  </a:lnTo>
                  <a:lnTo>
                    <a:pt x="34" y="38"/>
                  </a:lnTo>
                  <a:lnTo>
                    <a:pt x="29" y="29"/>
                  </a:lnTo>
                  <a:lnTo>
                    <a:pt x="22" y="20"/>
                  </a:lnTo>
                  <a:lnTo>
                    <a:pt x="14" y="11"/>
                  </a:lnTo>
                  <a:lnTo>
                    <a:pt x="7" y="2"/>
                  </a:lnTo>
                  <a:lnTo>
                    <a:pt x="5" y="5"/>
                  </a:lnTo>
                  <a:lnTo>
                    <a:pt x="5" y="2"/>
                  </a:lnTo>
                  <a:lnTo>
                    <a:pt x="0" y="0"/>
                  </a:lnTo>
                  <a:lnTo>
                    <a:pt x="3" y="5"/>
                  </a:lnTo>
                  <a:lnTo>
                    <a:pt x="5" y="2"/>
                  </a:lnTo>
                  <a:close/>
                </a:path>
              </a:pathLst>
            </a:custGeom>
            <a:solidFill>
              <a:srgbClr val="000000"/>
            </a:solidFill>
            <a:ln w="9525">
              <a:noFill/>
              <a:round/>
            </a:ln>
          </p:spPr>
          <p:txBody>
            <a:bodyPr/>
            <a:lstStyle/>
            <a:p>
              <a:endParaRPr lang="en-US"/>
            </a:p>
          </p:txBody>
        </p:sp>
        <p:sp>
          <p:nvSpPr>
            <p:cNvPr id="494542" name="Freeform 974"/>
            <p:cNvSpPr/>
            <p:nvPr/>
          </p:nvSpPr>
          <p:spPr bwMode="auto">
            <a:xfrm>
              <a:off x="4708" y="2663"/>
              <a:ext cx="61" cy="58"/>
            </a:xfrm>
            <a:custGeom>
              <a:avLst/>
              <a:gdLst/>
              <a:ahLst/>
              <a:cxnLst>
                <a:cxn ang="0">
                  <a:pos x="61" y="57"/>
                </a:cxn>
                <a:cxn ang="0">
                  <a:pos x="53" y="49"/>
                </a:cxn>
                <a:cxn ang="0">
                  <a:pos x="51" y="45"/>
                </a:cxn>
                <a:cxn ang="0">
                  <a:pos x="48" y="42"/>
                </a:cxn>
                <a:cxn ang="0">
                  <a:pos x="46" y="36"/>
                </a:cxn>
                <a:cxn ang="0">
                  <a:pos x="42" y="33"/>
                </a:cxn>
                <a:cxn ang="0">
                  <a:pos x="39" y="27"/>
                </a:cxn>
                <a:cxn ang="0">
                  <a:pos x="37" y="23"/>
                </a:cxn>
                <a:cxn ang="0">
                  <a:pos x="26" y="12"/>
                </a:cxn>
                <a:cxn ang="0">
                  <a:pos x="20" y="9"/>
                </a:cxn>
                <a:cxn ang="0">
                  <a:pos x="17" y="5"/>
                </a:cxn>
                <a:cxn ang="0">
                  <a:pos x="11" y="3"/>
                </a:cxn>
                <a:cxn ang="0">
                  <a:pos x="7" y="1"/>
                </a:cxn>
                <a:cxn ang="0">
                  <a:pos x="0" y="0"/>
                </a:cxn>
                <a:cxn ang="0">
                  <a:pos x="0" y="3"/>
                </a:cxn>
                <a:cxn ang="0">
                  <a:pos x="6" y="5"/>
                </a:cxn>
                <a:cxn ang="0">
                  <a:pos x="9" y="7"/>
                </a:cxn>
                <a:cxn ang="0">
                  <a:pos x="15" y="9"/>
                </a:cxn>
                <a:cxn ang="0">
                  <a:pos x="18" y="11"/>
                </a:cxn>
                <a:cxn ang="0">
                  <a:pos x="37" y="29"/>
                </a:cxn>
                <a:cxn ang="0">
                  <a:pos x="39" y="34"/>
                </a:cxn>
                <a:cxn ang="0">
                  <a:pos x="42" y="38"/>
                </a:cxn>
                <a:cxn ang="0">
                  <a:pos x="46" y="44"/>
                </a:cxn>
                <a:cxn ang="0">
                  <a:pos x="48" y="47"/>
                </a:cxn>
                <a:cxn ang="0">
                  <a:pos x="51" y="51"/>
                </a:cxn>
                <a:cxn ang="0">
                  <a:pos x="53" y="57"/>
                </a:cxn>
                <a:cxn ang="0">
                  <a:pos x="57" y="58"/>
                </a:cxn>
                <a:cxn ang="0">
                  <a:pos x="61" y="57"/>
                </a:cxn>
              </a:cxnLst>
              <a:rect l="0" t="0" r="r" b="b"/>
              <a:pathLst>
                <a:path w="61" h="58">
                  <a:moveTo>
                    <a:pt x="61" y="57"/>
                  </a:moveTo>
                  <a:lnTo>
                    <a:pt x="53" y="49"/>
                  </a:lnTo>
                  <a:lnTo>
                    <a:pt x="51" y="45"/>
                  </a:lnTo>
                  <a:lnTo>
                    <a:pt x="48" y="42"/>
                  </a:lnTo>
                  <a:lnTo>
                    <a:pt x="46" y="36"/>
                  </a:lnTo>
                  <a:lnTo>
                    <a:pt x="42" y="33"/>
                  </a:lnTo>
                  <a:lnTo>
                    <a:pt x="39" y="27"/>
                  </a:lnTo>
                  <a:lnTo>
                    <a:pt x="37" y="23"/>
                  </a:lnTo>
                  <a:lnTo>
                    <a:pt x="26" y="12"/>
                  </a:lnTo>
                  <a:lnTo>
                    <a:pt x="20" y="9"/>
                  </a:lnTo>
                  <a:lnTo>
                    <a:pt x="17" y="5"/>
                  </a:lnTo>
                  <a:lnTo>
                    <a:pt x="11" y="3"/>
                  </a:lnTo>
                  <a:lnTo>
                    <a:pt x="7" y="1"/>
                  </a:lnTo>
                  <a:lnTo>
                    <a:pt x="0" y="0"/>
                  </a:lnTo>
                  <a:lnTo>
                    <a:pt x="0" y="3"/>
                  </a:lnTo>
                  <a:lnTo>
                    <a:pt x="6" y="5"/>
                  </a:lnTo>
                  <a:lnTo>
                    <a:pt x="9" y="7"/>
                  </a:lnTo>
                  <a:lnTo>
                    <a:pt x="15" y="9"/>
                  </a:lnTo>
                  <a:lnTo>
                    <a:pt x="18" y="11"/>
                  </a:lnTo>
                  <a:lnTo>
                    <a:pt x="37" y="29"/>
                  </a:lnTo>
                  <a:lnTo>
                    <a:pt x="39" y="34"/>
                  </a:lnTo>
                  <a:lnTo>
                    <a:pt x="42" y="38"/>
                  </a:lnTo>
                  <a:lnTo>
                    <a:pt x="46" y="44"/>
                  </a:lnTo>
                  <a:lnTo>
                    <a:pt x="48" y="47"/>
                  </a:lnTo>
                  <a:lnTo>
                    <a:pt x="51" y="51"/>
                  </a:lnTo>
                  <a:lnTo>
                    <a:pt x="53" y="57"/>
                  </a:lnTo>
                  <a:lnTo>
                    <a:pt x="57" y="58"/>
                  </a:lnTo>
                  <a:lnTo>
                    <a:pt x="61" y="57"/>
                  </a:lnTo>
                  <a:close/>
                </a:path>
              </a:pathLst>
            </a:custGeom>
            <a:solidFill>
              <a:srgbClr val="000000"/>
            </a:solidFill>
            <a:ln w="9525">
              <a:noFill/>
              <a:round/>
            </a:ln>
          </p:spPr>
          <p:txBody>
            <a:bodyPr/>
            <a:lstStyle/>
            <a:p>
              <a:endParaRPr lang="en-US"/>
            </a:p>
          </p:txBody>
        </p:sp>
        <p:sp>
          <p:nvSpPr>
            <p:cNvPr id="494543" name="Freeform 975"/>
            <p:cNvSpPr/>
            <p:nvPr/>
          </p:nvSpPr>
          <p:spPr bwMode="auto">
            <a:xfrm>
              <a:off x="4765" y="2720"/>
              <a:ext cx="26" cy="53"/>
            </a:xfrm>
            <a:custGeom>
              <a:avLst/>
              <a:gdLst/>
              <a:ahLst/>
              <a:cxnLst>
                <a:cxn ang="0">
                  <a:pos x="24" y="51"/>
                </a:cxn>
                <a:cxn ang="0">
                  <a:pos x="24" y="53"/>
                </a:cxn>
                <a:cxn ang="0">
                  <a:pos x="26" y="44"/>
                </a:cxn>
                <a:cxn ang="0">
                  <a:pos x="26" y="36"/>
                </a:cxn>
                <a:cxn ang="0">
                  <a:pos x="24" y="31"/>
                </a:cxn>
                <a:cxn ang="0">
                  <a:pos x="20" y="23"/>
                </a:cxn>
                <a:cxn ang="0">
                  <a:pos x="15" y="18"/>
                </a:cxn>
                <a:cxn ang="0">
                  <a:pos x="11" y="12"/>
                </a:cxn>
                <a:cxn ang="0">
                  <a:pos x="7" y="7"/>
                </a:cxn>
                <a:cxn ang="0">
                  <a:pos x="4" y="0"/>
                </a:cxn>
                <a:cxn ang="0">
                  <a:pos x="0" y="1"/>
                </a:cxn>
                <a:cxn ang="0">
                  <a:pos x="4" y="9"/>
                </a:cxn>
                <a:cxn ang="0">
                  <a:pos x="7" y="14"/>
                </a:cxn>
                <a:cxn ang="0">
                  <a:pos x="13" y="20"/>
                </a:cxn>
                <a:cxn ang="0">
                  <a:pos x="17" y="25"/>
                </a:cxn>
                <a:cxn ang="0">
                  <a:pos x="20" y="31"/>
                </a:cxn>
                <a:cxn ang="0">
                  <a:pos x="22" y="38"/>
                </a:cxn>
                <a:cxn ang="0">
                  <a:pos x="22" y="44"/>
                </a:cxn>
                <a:cxn ang="0">
                  <a:pos x="20" y="51"/>
                </a:cxn>
                <a:cxn ang="0">
                  <a:pos x="24" y="51"/>
                </a:cxn>
              </a:cxnLst>
              <a:rect l="0" t="0" r="r" b="b"/>
              <a:pathLst>
                <a:path w="26" h="53">
                  <a:moveTo>
                    <a:pt x="24" y="51"/>
                  </a:moveTo>
                  <a:lnTo>
                    <a:pt x="24" y="53"/>
                  </a:lnTo>
                  <a:lnTo>
                    <a:pt x="26" y="44"/>
                  </a:lnTo>
                  <a:lnTo>
                    <a:pt x="26" y="36"/>
                  </a:lnTo>
                  <a:lnTo>
                    <a:pt x="24" y="31"/>
                  </a:lnTo>
                  <a:lnTo>
                    <a:pt x="20" y="23"/>
                  </a:lnTo>
                  <a:lnTo>
                    <a:pt x="15" y="18"/>
                  </a:lnTo>
                  <a:lnTo>
                    <a:pt x="11" y="12"/>
                  </a:lnTo>
                  <a:lnTo>
                    <a:pt x="7" y="7"/>
                  </a:lnTo>
                  <a:lnTo>
                    <a:pt x="4" y="0"/>
                  </a:lnTo>
                  <a:lnTo>
                    <a:pt x="0" y="1"/>
                  </a:lnTo>
                  <a:lnTo>
                    <a:pt x="4" y="9"/>
                  </a:lnTo>
                  <a:lnTo>
                    <a:pt x="7" y="14"/>
                  </a:lnTo>
                  <a:lnTo>
                    <a:pt x="13" y="20"/>
                  </a:lnTo>
                  <a:lnTo>
                    <a:pt x="17" y="25"/>
                  </a:lnTo>
                  <a:lnTo>
                    <a:pt x="20" y="31"/>
                  </a:lnTo>
                  <a:lnTo>
                    <a:pt x="22" y="38"/>
                  </a:lnTo>
                  <a:lnTo>
                    <a:pt x="22" y="44"/>
                  </a:lnTo>
                  <a:lnTo>
                    <a:pt x="20" y="51"/>
                  </a:lnTo>
                  <a:lnTo>
                    <a:pt x="24" y="51"/>
                  </a:lnTo>
                  <a:close/>
                </a:path>
              </a:pathLst>
            </a:custGeom>
            <a:solidFill>
              <a:srgbClr val="000000"/>
            </a:solidFill>
            <a:ln w="9525">
              <a:noFill/>
              <a:round/>
            </a:ln>
          </p:spPr>
          <p:txBody>
            <a:bodyPr/>
            <a:lstStyle/>
            <a:p>
              <a:endParaRPr lang="en-US"/>
            </a:p>
          </p:txBody>
        </p:sp>
        <p:sp>
          <p:nvSpPr>
            <p:cNvPr id="494544" name="Freeform 976"/>
            <p:cNvSpPr/>
            <p:nvPr/>
          </p:nvSpPr>
          <p:spPr bwMode="auto">
            <a:xfrm>
              <a:off x="4767" y="2771"/>
              <a:ext cx="22" cy="114"/>
            </a:xfrm>
            <a:custGeom>
              <a:avLst/>
              <a:gdLst/>
              <a:ahLst/>
              <a:cxnLst>
                <a:cxn ang="0">
                  <a:pos x="2" y="114"/>
                </a:cxn>
                <a:cxn ang="0">
                  <a:pos x="3" y="99"/>
                </a:cxn>
                <a:cxn ang="0">
                  <a:pos x="5" y="84"/>
                </a:cxn>
                <a:cxn ang="0">
                  <a:pos x="7" y="72"/>
                </a:cxn>
                <a:cxn ang="0">
                  <a:pos x="11" y="57"/>
                </a:cxn>
                <a:cxn ang="0">
                  <a:pos x="13" y="44"/>
                </a:cxn>
                <a:cxn ang="0">
                  <a:pos x="16" y="29"/>
                </a:cxn>
                <a:cxn ang="0">
                  <a:pos x="18" y="15"/>
                </a:cxn>
                <a:cxn ang="0">
                  <a:pos x="22" y="0"/>
                </a:cxn>
                <a:cxn ang="0">
                  <a:pos x="18" y="0"/>
                </a:cxn>
                <a:cxn ang="0">
                  <a:pos x="15" y="15"/>
                </a:cxn>
                <a:cxn ang="0">
                  <a:pos x="13" y="29"/>
                </a:cxn>
                <a:cxn ang="0">
                  <a:pos x="11" y="42"/>
                </a:cxn>
                <a:cxn ang="0">
                  <a:pos x="7" y="57"/>
                </a:cxn>
                <a:cxn ang="0">
                  <a:pos x="3" y="72"/>
                </a:cxn>
                <a:cxn ang="0">
                  <a:pos x="2" y="84"/>
                </a:cxn>
                <a:cxn ang="0">
                  <a:pos x="0" y="99"/>
                </a:cxn>
                <a:cxn ang="0">
                  <a:pos x="0" y="114"/>
                </a:cxn>
                <a:cxn ang="0">
                  <a:pos x="2" y="114"/>
                </a:cxn>
              </a:cxnLst>
              <a:rect l="0" t="0" r="r" b="b"/>
              <a:pathLst>
                <a:path w="22" h="114">
                  <a:moveTo>
                    <a:pt x="2" y="114"/>
                  </a:moveTo>
                  <a:lnTo>
                    <a:pt x="3" y="99"/>
                  </a:lnTo>
                  <a:lnTo>
                    <a:pt x="5" y="84"/>
                  </a:lnTo>
                  <a:lnTo>
                    <a:pt x="7" y="72"/>
                  </a:lnTo>
                  <a:lnTo>
                    <a:pt x="11" y="57"/>
                  </a:lnTo>
                  <a:lnTo>
                    <a:pt x="13" y="44"/>
                  </a:lnTo>
                  <a:lnTo>
                    <a:pt x="16" y="29"/>
                  </a:lnTo>
                  <a:lnTo>
                    <a:pt x="18" y="15"/>
                  </a:lnTo>
                  <a:lnTo>
                    <a:pt x="22" y="0"/>
                  </a:lnTo>
                  <a:lnTo>
                    <a:pt x="18" y="0"/>
                  </a:lnTo>
                  <a:lnTo>
                    <a:pt x="15" y="15"/>
                  </a:lnTo>
                  <a:lnTo>
                    <a:pt x="13" y="29"/>
                  </a:lnTo>
                  <a:lnTo>
                    <a:pt x="11" y="42"/>
                  </a:lnTo>
                  <a:lnTo>
                    <a:pt x="7" y="57"/>
                  </a:lnTo>
                  <a:lnTo>
                    <a:pt x="3" y="72"/>
                  </a:lnTo>
                  <a:lnTo>
                    <a:pt x="2" y="84"/>
                  </a:lnTo>
                  <a:lnTo>
                    <a:pt x="0" y="99"/>
                  </a:lnTo>
                  <a:lnTo>
                    <a:pt x="0" y="114"/>
                  </a:lnTo>
                  <a:lnTo>
                    <a:pt x="2" y="114"/>
                  </a:lnTo>
                  <a:close/>
                </a:path>
              </a:pathLst>
            </a:custGeom>
            <a:solidFill>
              <a:srgbClr val="000000"/>
            </a:solidFill>
            <a:ln w="9525">
              <a:noFill/>
              <a:round/>
            </a:ln>
          </p:spPr>
          <p:txBody>
            <a:bodyPr/>
            <a:lstStyle/>
            <a:p>
              <a:endParaRPr lang="en-US"/>
            </a:p>
          </p:txBody>
        </p:sp>
        <p:sp>
          <p:nvSpPr>
            <p:cNvPr id="494545" name="Freeform 977"/>
            <p:cNvSpPr/>
            <p:nvPr/>
          </p:nvSpPr>
          <p:spPr bwMode="auto">
            <a:xfrm>
              <a:off x="4737" y="2885"/>
              <a:ext cx="32" cy="215"/>
            </a:xfrm>
            <a:custGeom>
              <a:avLst/>
              <a:gdLst/>
              <a:ahLst/>
              <a:cxnLst>
                <a:cxn ang="0">
                  <a:pos x="2" y="215"/>
                </a:cxn>
                <a:cxn ang="0">
                  <a:pos x="8" y="187"/>
                </a:cxn>
                <a:cxn ang="0">
                  <a:pos x="11" y="161"/>
                </a:cxn>
                <a:cxn ang="0">
                  <a:pos x="15" y="134"/>
                </a:cxn>
                <a:cxn ang="0">
                  <a:pos x="19" y="108"/>
                </a:cxn>
                <a:cxn ang="0">
                  <a:pos x="22" y="81"/>
                </a:cxn>
                <a:cxn ang="0">
                  <a:pos x="26" y="53"/>
                </a:cxn>
                <a:cxn ang="0">
                  <a:pos x="30" y="27"/>
                </a:cxn>
                <a:cxn ang="0">
                  <a:pos x="32" y="0"/>
                </a:cxn>
                <a:cxn ang="0">
                  <a:pos x="30" y="0"/>
                </a:cxn>
                <a:cxn ang="0">
                  <a:pos x="26" y="27"/>
                </a:cxn>
                <a:cxn ang="0">
                  <a:pos x="22" y="53"/>
                </a:cxn>
                <a:cxn ang="0">
                  <a:pos x="19" y="81"/>
                </a:cxn>
                <a:cxn ang="0">
                  <a:pos x="15" y="108"/>
                </a:cxn>
                <a:cxn ang="0">
                  <a:pos x="11" y="134"/>
                </a:cxn>
                <a:cxn ang="0">
                  <a:pos x="8" y="159"/>
                </a:cxn>
                <a:cxn ang="0">
                  <a:pos x="4" y="187"/>
                </a:cxn>
                <a:cxn ang="0">
                  <a:pos x="0" y="213"/>
                </a:cxn>
                <a:cxn ang="0">
                  <a:pos x="2" y="215"/>
                </a:cxn>
              </a:cxnLst>
              <a:rect l="0" t="0" r="r" b="b"/>
              <a:pathLst>
                <a:path w="32" h="215">
                  <a:moveTo>
                    <a:pt x="2" y="215"/>
                  </a:moveTo>
                  <a:lnTo>
                    <a:pt x="8" y="187"/>
                  </a:lnTo>
                  <a:lnTo>
                    <a:pt x="11" y="161"/>
                  </a:lnTo>
                  <a:lnTo>
                    <a:pt x="15" y="134"/>
                  </a:lnTo>
                  <a:lnTo>
                    <a:pt x="19" y="108"/>
                  </a:lnTo>
                  <a:lnTo>
                    <a:pt x="22" y="81"/>
                  </a:lnTo>
                  <a:lnTo>
                    <a:pt x="26" y="53"/>
                  </a:lnTo>
                  <a:lnTo>
                    <a:pt x="30" y="27"/>
                  </a:lnTo>
                  <a:lnTo>
                    <a:pt x="32" y="0"/>
                  </a:lnTo>
                  <a:lnTo>
                    <a:pt x="30" y="0"/>
                  </a:lnTo>
                  <a:lnTo>
                    <a:pt x="26" y="27"/>
                  </a:lnTo>
                  <a:lnTo>
                    <a:pt x="22" y="53"/>
                  </a:lnTo>
                  <a:lnTo>
                    <a:pt x="19" y="81"/>
                  </a:lnTo>
                  <a:lnTo>
                    <a:pt x="15" y="108"/>
                  </a:lnTo>
                  <a:lnTo>
                    <a:pt x="11" y="134"/>
                  </a:lnTo>
                  <a:lnTo>
                    <a:pt x="8" y="159"/>
                  </a:lnTo>
                  <a:lnTo>
                    <a:pt x="4" y="187"/>
                  </a:lnTo>
                  <a:lnTo>
                    <a:pt x="0" y="213"/>
                  </a:lnTo>
                  <a:lnTo>
                    <a:pt x="2" y="215"/>
                  </a:lnTo>
                  <a:close/>
                </a:path>
              </a:pathLst>
            </a:custGeom>
            <a:solidFill>
              <a:srgbClr val="000000"/>
            </a:solidFill>
            <a:ln w="9525">
              <a:noFill/>
              <a:round/>
            </a:ln>
          </p:spPr>
          <p:txBody>
            <a:bodyPr/>
            <a:lstStyle/>
            <a:p>
              <a:endParaRPr lang="en-US"/>
            </a:p>
          </p:txBody>
        </p:sp>
        <p:sp>
          <p:nvSpPr>
            <p:cNvPr id="494546" name="Freeform 978"/>
            <p:cNvSpPr/>
            <p:nvPr/>
          </p:nvSpPr>
          <p:spPr bwMode="auto">
            <a:xfrm>
              <a:off x="4725" y="3098"/>
              <a:ext cx="14" cy="58"/>
            </a:xfrm>
            <a:custGeom>
              <a:avLst/>
              <a:gdLst/>
              <a:ahLst/>
              <a:cxnLst>
                <a:cxn ang="0">
                  <a:pos x="1" y="58"/>
                </a:cxn>
                <a:cxn ang="0">
                  <a:pos x="1" y="57"/>
                </a:cxn>
                <a:cxn ang="0">
                  <a:pos x="14" y="2"/>
                </a:cxn>
                <a:cxn ang="0">
                  <a:pos x="12" y="0"/>
                </a:cxn>
                <a:cxn ang="0">
                  <a:pos x="0" y="57"/>
                </a:cxn>
                <a:cxn ang="0">
                  <a:pos x="0" y="55"/>
                </a:cxn>
                <a:cxn ang="0">
                  <a:pos x="1" y="58"/>
                </a:cxn>
                <a:cxn ang="0">
                  <a:pos x="1" y="57"/>
                </a:cxn>
                <a:cxn ang="0">
                  <a:pos x="1" y="58"/>
                </a:cxn>
              </a:cxnLst>
              <a:rect l="0" t="0" r="r" b="b"/>
              <a:pathLst>
                <a:path w="14" h="58">
                  <a:moveTo>
                    <a:pt x="1" y="58"/>
                  </a:moveTo>
                  <a:lnTo>
                    <a:pt x="1" y="57"/>
                  </a:lnTo>
                  <a:lnTo>
                    <a:pt x="14" y="2"/>
                  </a:lnTo>
                  <a:lnTo>
                    <a:pt x="12" y="0"/>
                  </a:lnTo>
                  <a:lnTo>
                    <a:pt x="0" y="57"/>
                  </a:lnTo>
                  <a:lnTo>
                    <a:pt x="0" y="55"/>
                  </a:lnTo>
                  <a:lnTo>
                    <a:pt x="1" y="58"/>
                  </a:lnTo>
                  <a:lnTo>
                    <a:pt x="1" y="57"/>
                  </a:lnTo>
                  <a:lnTo>
                    <a:pt x="1" y="58"/>
                  </a:lnTo>
                  <a:close/>
                </a:path>
              </a:pathLst>
            </a:custGeom>
            <a:solidFill>
              <a:srgbClr val="000000"/>
            </a:solidFill>
            <a:ln w="9525">
              <a:noFill/>
              <a:round/>
            </a:ln>
          </p:spPr>
          <p:txBody>
            <a:bodyPr/>
            <a:lstStyle/>
            <a:p>
              <a:endParaRPr lang="en-US"/>
            </a:p>
          </p:txBody>
        </p:sp>
        <p:sp>
          <p:nvSpPr>
            <p:cNvPr id="494547" name="Freeform 979"/>
            <p:cNvSpPr/>
            <p:nvPr/>
          </p:nvSpPr>
          <p:spPr bwMode="auto">
            <a:xfrm>
              <a:off x="4712" y="3153"/>
              <a:ext cx="14" cy="11"/>
            </a:xfrm>
            <a:custGeom>
              <a:avLst/>
              <a:gdLst/>
              <a:ahLst/>
              <a:cxnLst>
                <a:cxn ang="0">
                  <a:pos x="2" y="11"/>
                </a:cxn>
                <a:cxn ang="0">
                  <a:pos x="3" y="11"/>
                </a:cxn>
                <a:cxn ang="0">
                  <a:pos x="3" y="9"/>
                </a:cxn>
                <a:cxn ang="0">
                  <a:pos x="5" y="9"/>
                </a:cxn>
                <a:cxn ang="0">
                  <a:pos x="7" y="7"/>
                </a:cxn>
                <a:cxn ang="0">
                  <a:pos x="9" y="7"/>
                </a:cxn>
                <a:cxn ang="0">
                  <a:pos x="9" y="5"/>
                </a:cxn>
                <a:cxn ang="0">
                  <a:pos x="11" y="5"/>
                </a:cxn>
                <a:cxn ang="0">
                  <a:pos x="13" y="3"/>
                </a:cxn>
                <a:cxn ang="0">
                  <a:pos x="14" y="3"/>
                </a:cxn>
                <a:cxn ang="0">
                  <a:pos x="13" y="0"/>
                </a:cxn>
                <a:cxn ang="0">
                  <a:pos x="11" y="2"/>
                </a:cxn>
                <a:cxn ang="0">
                  <a:pos x="7" y="2"/>
                </a:cxn>
                <a:cxn ang="0">
                  <a:pos x="7" y="3"/>
                </a:cxn>
                <a:cxn ang="0">
                  <a:pos x="5" y="3"/>
                </a:cxn>
                <a:cxn ang="0">
                  <a:pos x="2" y="7"/>
                </a:cxn>
                <a:cxn ang="0">
                  <a:pos x="0" y="7"/>
                </a:cxn>
                <a:cxn ang="0">
                  <a:pos x="2" y="11"/>
                </a:cxn>
                <a:cxn ang="0">
                  <a:pos x="3" y="11"/>
                </a:cxn>
                <a:cxn ang="0">
                  <a:pos x="2" y="11"/>
                </a:cxn>
              </a:cxnLst>
              <a:rect l="0" t="0" r="r" b="b"/>
              <a:pathLst>
                <a:path w="14" h="11">
                  <a:moveTo>
                    <a:pt x="2" y="11"/>
                  </a:moveTo>
                  <a:lnTo>
                    <a:pt x="3" y="11"/>
                  </a:lnTo>
                  <a:lnTo>
                    <a:pt x="3" y="9"/>
                  </a:lnTo>
                  <a:lnTo>
                    <a:pt x="5" y="9"/>
                  </a:lnTo>
                  <a:lnTo>
                    <a:pt x="7" y="7"/>
                  </a:lnTo>
                  <a:lnTo>
                    <a:pt x="9" y="7"/>
                  </a:lnTo>
                  <a:lnTo>
                    <a:pt x="9" y="5"/>
                  </a:lnTo>
                  <a:lnTo>
                    <a:pt x="11" y="5"/>
                  </a:lnTo>
                  <a:lnTo>
                    <a:pt x="13" y="3"/>
                  </a:lnTo>
                  <a:lnTo>
                    <a:pt x="14" y="3"/>
                  </a:lnTo>
                  <a:lnTo>
                    <a:pt x="13" y="0"/>
                  </a:lnTo>
                  <a:lnTo>
                    <a:pt x="11" y="2"/>
                  </a:lnTo>
                  <a:lnTo>
                    <a:pt x="7" y="2"/>
                  </a:lnTo>
                  <a:lnTo>
                    <a:pt x="7" y="3"/>
                  </a:lnTo>
                  <a:lnTo>
                    <a:pt x="5" y="3"/>
                  </a:lnTo>
                  <a:lnTo>
                    <a:pt x="2" y="7"/>
                  </a:lnTo>
                  <a:lnTo>
                    <a:pt x="0" y="7"/>
                  </a:lnTo>
                  <a:lnTo>
                    <a:pt x="2" y="11"/>
                  </a:lnTo>
                  <a:lnTo>
                    <a:pt x="3" y="11"/>
                  </a:lnTo>
                  <a:lnTo>
                    <a:pt x="2" y="11"/>
                  </a:lnTo>
                  <a:close/>
                </a:path>
              </a:pathLst>
            </a:custGeom>
            <a:solidFill>
              <a:srgbClr val="000000"/>
            </a:solidFill>
            <a:ln w="9525">
              <a:noFill/>
              <a:round/>
            </a:ln>
          </p:spPr>
          <p:txBody>
            <a:bodyPr/>
            <a:lstStyle/>
            <a:p>
              <a:endParaRPr lang="en-US"/>
            </a:p>
          </p:txBody>
        </p:sp>
        <p:sp>
          <p:nvSpPr>
            <p:cNvPr id="494548" name="Freeform 980"/>
            <p:cNvSpPr/>
            <p:nvPr/>
          </p:nvSpPr>
          <p:spPr bwMode="auto">
            <a:xfrm>
              <a:off x="4585" y="3160"/>
              <a:ext cx="129" cy="46"/>
            </a:xfrm>
            <a:custGeom>
              <a:avLst/>
              <a:gdLst/>
              <a:ahLst/>
              <a:cxnLst>
                <a:cxn ang="0">
                  <a:pos x="2" y="42"/>
                </a:cxn>
                <a:cxn ang="0">
                  <a:pos x="4" y="46"/>
                </a:cxn>
                <a:cxn ang="0">
                  <a:pos x="11" y="42"/>
                </a:cxn>
                <a:cxn ang="0">
                  <a:pos x="20" y="39"/>
                </a:cxn>
                <a:cxn ang="0">
                  <a:pos x="28" y="37"/>
                </a:cxn>
                <a:cxn ang="0">
                  <a:pos x="35" y="35"/>
                </a:cxn>
                <a:cxn ang="0">
                  <a:pos x="42" y="33"/>
                </a:cxn>
                <a:cxn ang="0">
                  <a:pos x="51" y="30"/>
                </a:cxn>
                <a:cxn ang="0">
                  <a:pos x="59" y="28"/>
                </a:cxn>
                <a:cxn ang="0">
                  <a:pos x="66" y="26"/>
                </a:cxn>
                <a:cxn ang="0">
                  <a:pos x="75" y="24"/>
                </a:cxn>
                <a:cxn ang="0">
                  <a:pos x="83" y="20"/>
                </a:cxn>
                <a:cxn ang="0">
                  <a:pos x="92" y="19"/>
                </a:cxn>
                <a:cxn ang="0">
                  <a:pos x="99" y="17"/>
                </a:cxn>
                <a:cxn ang="0">
                  <a:pos x="107" y="13"/>
                </a:cxn>
                <a:cxn ang="0">
                  <a:pos x="114" y="11"/>
                </a:cxn>
                <a:cxn ang="0">
                  <a:pos x="121" y="7"/>
                </a:cxn>
                <a:cxn ang="0">
                  <a:pos x="129" y="4"/>
                </a:cxn>
                <a:cxn ang="0">
                  <a:pos x="127" y="0"/>
                </a:cxn>
                <a:cxn ang="0">
                  <a:pos x="121" y="4"/>
                </a:cxn>
                <a:cxn ang="0">
                  <a:pos x="112" y="7"/>
                </a:cxn>
                <a:cxn ang="0">
                  <a:pos x="105" y="9"/>
                </a:cxn>
                <a:cxn ang="0">
                  <a:pos x="97" y="13"/>
                </a:cxn>
                <a:cxn ang="0">
                  <a:pos x="90" y="15"/>
                </a:cxn>
                <a:cxn ang="0">
                  <a:pos x="81" y="17"/>
                </a:cxn>
                <a:cxn ang="0">
                  <a:pos x="73" y="20"/>
                </a:cxn>
                <a:cxn ang="0">
                  <a:pos x="66" y="22"/>
                </a:cxn>
                <a:cxn ang="0">
                  <a:pos x="59" y="24"/>
                </a:cxn>
                <a:cxn ang="0">
                  <a:pos x="50" y="26"/>
                </a:cxn>
                <a:cxn ang="0">
                  <a:pos x="42" y="30"/>
                </a:cxn>
                <a:cxn ang="0">
                  <a:pos x="35" y="31"/>
                </a:cxn>
                <a:cxn ang="0">
                  <a:pos x="26" y="33"/>
                </a:cxn>
                <a:cxn ang="0">
                  <a:pos x="18" y="35"/>
                </a:cxn>
                <a:cxn ang="0">
                  <a:pos x="11" y="39"/>
                </a:cxn>
                <a:cxn ang="0">
                  <a:pos x="4" y="42"/>
                </a:cxn>
                <a:cxn ang="0">
                  <a:pos x="5" y="44"/>
                </a:cxn>
                <a:cxn ang="0">
                  <a:pos x="2" y="42"/>
                </a:cxn>
                <a:cxn ang="0">
                  <a:pos x="0" y="46"/>
                </a:cxn>
                <a:cxn ang="0">
                  <a:pos x="4" y="46"/>
                </a:cxn>
                <a:cxn ang="0">
                  <a:pos x="2" y="42"/>
                </a:cxn>
              </a:cxnLst>
              <a:rect l="0" t="0" r="r" b="b"/>
              <a:pathLst>
                <a:path w="129" h="46">
                  <a:moveTo>
                    <a:pt x="2" y="42"/>
                  </a:moveTo>
                  <a:lnTo>
                    <a:pt x="4" y="46"/>
                  </a:lnTo>
                  <a:lnTo>
                    <a:pt x="11" y="42"/>
                  </a:lnTo>
                  <a:lnTo>
                    <a:pt x="20" y="39"/>
                  </a:lnTo>
                  <a:lnTo>
                    <a:pt x="28" y="37"/>
                  </a:lnTo>
                  <a:lnTo>
                    <a:pt x="35" y="35"/>
                  </a:lnTo>
                  <a:lnTo>
                    <a:pt x="42" y="33"/>
                  </a:lnTo>
                  <a:lnTo>
                    <a:pt x="51" y="30"/>
                  </a:lnTo>
                  <a:lnTo>
                    <a:pt x="59" y="28"/>
                  </a:lnTo>
                  <a:lnTo>
                    <a:pt x="66" y="26"/>
                  </a:lnTo>
                  <a:lnTo>
                    <a:pt x="75" y="24"/>
                  </a:lnTo>
                  <a:lnTo>
                    <a:pt x="83" y="20"/>
                  </a:lnTo>
                  <a:lnTo>
                    <a:pt x="92" y="19"/>
                  </a:lnTo>
                  <a:lnTo>
                    <a:pt x="99" y="17"/>
                  </a:lnTo>
                  <a:lnTo>
                    <a:pt x="107" y="13"/>
                  </a:lnTo>
                  <a:lnTo>
                    <a:pt x="114" y="11"/>
                  </a:lnTo>
                  <a:lnTo>
                    <a:pt x="121" y="7"/>
                  </a:lnTo>
                  <a:lnTo>
                    <a:pt x="129" y="4"/>
                  </a:lnTo>
                  <a:lnTo>
                    <a:pt x="127" y="0"/>
                  </a:lnTo>
                  <a:lnTo>
                    <a:pt x="121" y="4"/>
                  </a:lnTo>
                  <a:lnTo>
                    <a:pt x="112" y="7"/>
                  </a:lnTo>
                  <a:lnTo>
                    <a:pt x="105" y="9"/>
                  </a:lnTo>
                  <a:lnTo>
                    <a:pt x="97" y="13"/>
                  </a:lnTo>
                  <a:lnTo>
                    <a:pt x="90" y="15"/>
                  </a:lnTo>
                  <a:lnTo>
                    <a:pt x="81" y="17"/>
                  </a:lnTo>
                  <a:lnTo>
                    <a:pt x="73" y="20"/>
                  </a:lnTo>
                  <a:lnTo>
                    <a:pt x="66" y="22"/>
                  </a:lnTo>
                  <a:lnTo>
                    <a:pt x="59" y="24"/>
                  </a:lnTo>
                  <a:lnTo>
                    <a:pt x="50" y="26"/>
                  </a:lnTo>
                  <a:lnTo>
                    <a:pt x="42" y="30"/>
                  </a:lnTo>
                  <a:lnTo>
                    <a:pt x="35" y="31"/>
                  </a:lnTo>
                  <a:lnTo>
                    <a:pt x="26" y="33"/>
                  </a:lnTo>
                  <a:lnTo>
                    <a:pt x="18" y="35"/>
                  </a:lnTo>
                  <a:lnTo>
                    <a:pt x="11" y="39"/>
                  </a:lnTo>
                  <a:lnTo>
                    <a:pt x="4" y="42"/>
                  </a:lnTo>
                  <a:lnTo>
                    <a:pt x="5" y="44"/>
                  </a:lnTo>
                  <a:lnTo>
                    <a:pt x="2" y="42"/>
                  </a:lnTo>
                  <a:lnTo>
                    <a:pt x="0" y="46"/>
                  </a:lnTo>
                  <a:lnTo>
                    <a:pt x="4" y="46"/>
                  </a:lnTo>
                  <a:lnTo>
                    <a:pt x="2" y="42"/>
                  </a:lnTo>
                  <a:close/>
                </a:path>
              </a:pathLst>
            </a:custGeom>
            <a:solidFill>
              <a:srgbClr val="000000"/>
            </a:solidFill>
            <a:ln w="9525">
              <a:noFill/>
              <a:round/>
            </a:ln>
          </p:spPr>
          <p:txBody>
            <a:bodyPr/>
            <a:lstStyle/>
            <a:p>
              <a:endParaRPr lang="en-US"/>
            </a:p>
          </p:txBody>
        </p:sp>
        <p:sp>
          <p:nvSpPr>
            <p:cNvPr id="494549" name="Freeform 981"/>
            <p:cNvSpPr/>
            <p:nvPr/>
          </p:nvSpPr>
          <p:spPr bwMode="auto">
            <a:xfrm>
              <a:off x="4587" y="3191"/>
              <a:ext cx="15" cy="13"/>
            </a:xfrm>
            <a:custGeom>
              <a:avLst/>
              <a:gdLst/>
              <a:ahLst/>
              <a:cxnLst>
                <a:cxn ang="0">
                  <a:pos x="11" y="0"/>
                </a:cxn>
                <a:cxn ang="0">
                  <a:pos x="13" y="0"/>
                </a:cxn>
                <a:cxn ang="0">
                  <a:pos x="9" y="0"/>
                </a:cxn>
                <a:cxn ang="0">
                  <a:pos x="9" y="2"/>
                </a:cxn>
                <a:cxn ang="0">
                  <a:pos x="7" y="2"/>
                </a:cxn>
                <a:cxn ang="0">
                  <a:pos x="0" y="10"/>
                </a:cxn>
                <a:cxn ang="0">
                  <a:pos x="0" y="11"/>
                </a:cxn>
                <a:cxn ang="0">
                  <a:pos x="3" y="13"/>
                </a:cxn>
                <a:cxn ang="0">
                  <a:pos x="3" y="11"/>
                </a:cxn>
                <a:cxn ang="0">
                  <a:pos x="5" y="10"/>
                </a:cxn>
                <a:cxn ang="0">
                  <a:pos x="5" y="8"/>
                </a:cxn>
                <a:cxn ang="0">
                  <a:pos x="7" y="8"/>
                </a:cxn>
                <a:cxn ang="0">
                  <a:pos x="11" y="4"/>
                </a:cxn>
                <a:cxn ang="0">
                  <a:pos x="13" y="4"/>
                </a:cxn>
                <a:cxn ang="0">
                  <a:pos x="15" y="2"/>
                </a:cxn>
                <a:cxn ang="0">
                  <a:pos x="11" y="0"/>
                </a:cxn>
              </a:cxnLst>
              <a:rect l="0" t="0" r="r" b="b"/>
              <a:pathLst>
                <a:path w="15" h="13">
                  <a:moveTo>
                    <a:pt x="11" y="0"/>
                  </a:moveTo>
                  <a:lnTo>
                    <a:pt x="13" y="0"/>
                  </a:lnTo>
                  <a:lnTo>
                    <a:pt x="9" y="0"/>
                  </a:lnTo>
                  <a:lnTo>
                    <a:pt x="9" y="2"/>
                  </a:lnTo>
                  <a:lnTo>
                    <a:pt x="7" y="2"/>
                  </a:lnTo>
                  <a:lnTo>
                    <a:pt x="0" y="10"/>
                  </a:lnTo>
                  <a:lnTo>
                    <a:pt x="0" y="11"/>
                  </a:lnTo>
                  <a:lnTo>
                    <a:pt x="3" y="13"/>
                  </a:lnTo>
                  <a:lnTo>
                    <a:pt x="3" y="11"/>
                  </a:lnTo>
                  <a:lnTo>
                    <a:pt x="5" y="10"/>
                  </a:lnTo>
                  <a:lnTo>
                    <a:pt x="5" y="8"/>
                  </a:lnTo>
                  <a:lnTo>
                    <a:pt x="7" y="8"/>
                  </a:lnTo>
                  <a:lnTo>
                    <a:pt x="11" y="4"/>
                  </a:lnTo>
                  <a:lnTo>
                    <a:pt x="13" y="4"/>
                  </a:lnTo>
                  <a:lnTo>
                    <a:pt x="15" y="2"/>
                  </a:lnTo>
                  <a:lnTo>
                    <a:pt x="11" y="0"/>
                  </a:lnTo>
                  <a:close/>
                </a:path>
              </a:pathLst>
            </a:custGeom>
            <a:solidFill>
              <a:srgbClr val="000000"/>
            </a:solidFill>
            <a:ln w="9525">
              <a:noFill/>
              <a:round/>
            </a:ln>
          </p:spPr>
          <p:txBody>
            <a:bodyPr/>
            <a:lstStyle/>
            <a:p>
              <a:endParaRPr lang="en-US"/>
            </a:p>
          </p:txBody>
        </p:sp>
        <p:sp>
          <p:nvSpPr>
            <p:cNvPr id="494550" name="Freeform 982"/>
            <p:cNvSpPr/>
            <p:nvPr/>
          </p:nvSpPr>
          <p:spPr bwMode="auto">
            <a:xfrm>
              <a:off x="4598" y="3160"/>
              <a:ext cx="22" cy="33"/>
            </a:xfrm>
            <a:custGeom>
              <a:avLst/>
              <a:gdLst/>
              <a:ahLst/>
              <a:cxnLst>
                <a:cxn ang="0">
                  <a:pos x="18" y="0"/>
                </a:cxn>
                <a:cxn ang="0">
                  <a:pos x="18" y="6"/>
                </a:cxn>
                <a:cxn ang="0">
                  <a:pos x="16" y="9"/>
                </a:cxn>
                <a:cxn ang="0">
                  <a:pos x="15" y="13"/>
                </a:cxn>
                <a:cxn ang="0">
                  <a:pos x="13" y="17"/>
                </a:cxn>
                <a:cxn ang="0">
                  <a:pos x="9" y="20"/>
                </a:cxn>
                <a:cxn ang="0">
                  <a:pos x="7" y="24"/>
                </a:cxn>
                <a:cxn ang="0">
                  <a:pos x="0" y="31"/>
                </a:cxn>
                <a:cxn ang="0">
                  <a:pos x="4" y="33"/>
                </a:cxn>
                <a:cxn ang="0">
                  <a:pos x="7" y="30"/>
                </a:cxn>
                <a:cxn ang="0">
                  <a:pos x="9" y="26"/>
                </a:cxn>
                <a:cxn ang="0">
                  <a:pos x="13" y="22"/>
                </a:cxn>
                <a:cxn ang="0">
                  <a:pos x="15" y="19"/>
                </a:cxn>
                <a:cxn ang="0">
                  <a:pos x="18" y="15"/>
                </a:cxn>
                <a:cxn ang="0">
                  <a:pos x="20" y="11"/>
                </a:cxn>
                <a:cxn ang="0">
                  <a:pos x="22" y="7"/>
                </a:cxn>
                <a:cxn ang="0">
                  <a:pos x="22" y="2"/>
                </a:cxn>
                <a:cxn ang="0">
                  <a:pos x="22" y="4"/>
                </a:cxn>
                <a:cxn ang="0">
                  <a:pos x="18" y="0"/>
                </a:cxn>
                <a:cxn ang="0">
                  <a:pos x="18" y="2"/>
                </a:cxn>
                <a:cxn ang="0">
                  <a:pos x="18" y="0"/>
                </a:cxn>
              </a:cxnLst>
              <a:rect l="0" t="0" r="r" b="b"/>
              <a:pathLst>
                <a:path w="22" h="33">
                  <a:moveTo>
                    <a:pt x="18" y="0"/>
                  </a:moveTo>
                  <a:lnTo>
                    <a:pt x="18" y="6"/>
                  </a:lnTo>
                  <a:lnTo>
                    <a:pt x="16" y="9"/>
                  </a:lnTo>
                  <a:lnTo>
                    <a:pt x="15" y="13"/>
                  </a:lnTo>
                  <a:lnTo>
                    <a:pt x="13" y="17"/>
                  </a:lnTo>
                  <a:lnTo>
                    <a:pt x="9" y="20"/>
                  </a:lnTo>
                  <a:lnTo>
                    <a:pt x="7" y="24"/>
                  </a:lnTo>
                  <a:lnTo>
                    <a:pt x="0" y="31"/>
                  </a:lnTo>
                  <a:lnTo>
                    <a:pt x="4" y="33"/>
                  </a:lnTo>
                  <a:lnTo>
                    <a:pt x="7" y="30"/>
                  </a:lnTo>
                  <a:lnTo>
                    <a:pt x="9" y="26"/>
                  </a:lnTo>
                  <a:lnTo>
                    <a:pt x="13" y="22"/>
                  </a:lnTo>
                  <a:lnTo>
                    <a:pt x="15" y="19"/>
                  </a:lnTo>
                  <a:lnTo>
                    <a:pt x="18" y="15"/>
                  </a:lnTo>
                  <a:lnTo>
                    <a:pt x="20" y="11"/>
                  </a:lnTo>
                  <a:lnTo>
                    <a:pt x="22" y="7"/>
                  </a:lnTo>
                  <a:lnTo>
                    <a:pt x="22" y="2"/>
                  </a:lnTo>
                  <a:lnTo>
                    <a:pt x="22" y="4"/>
                  </a:lnTo>
                  <a:lnTo>
                    <a:pt x="18" y="0"/>
                  </a:lnTo>
                  <a:lnTo>
                    <a:pt x="18" y="2"/>
                  </a:lnTo>
                  <a:lnTo>
                    <a:pt x="18" y="0"/>
                  </a:lnTo>
                  <a:close/>
                </a:path>
              </a:pathLst>
            </a:custGeom>
            <a:solidFill>
              <a:srgbClr val="000000"/>
            </a:solidFill>
            <a:ln w="9525">
              <a:noFill/>
              <a:round/>
            </a:ln>
          </p:spPr>
          <p:txBody>
            <a:bodyPr/>
            <a:lstStyle/>
            <a:p>
              <a:endParaRPr lang="en-US"/>
            </a:p>
          </p:txBody>
        </p:sp>
        <p:sp>
          <p:nvSpPr>
            <p:cNvPr id="494551" name="Freeform 983"/>
            <p:cNvSpPr/>
            <p:nvPr/>
          </p:nvSpPr>
          <p:spPr bwMode="auto">
            <a:xfrm>
              <a:off x="4616" y="3105"/>
              <a:ext cx="31" cy="59"/>
            </a:xfrm>
            <a:custGeom>
              <a:avLst/>
              <a:gdLst/>
              <a:ahLst/>
              <a:cxnLst>
                <a:cxn ang="0">
                  <a:pos x="30" y="0"/>
                </a:cxn>
                <a:cxn ang="0">
                  <a:pos x="28" y="2"/>
                </a:cxn>
                <a:cxn ang="0">
                  <a:pos x="26" y="9"/>
                </a:cxn>
                <a:cxn ang="0">
                  <a:pos x="22" y="17"/>
                </a:cxn>
                <a:cxn ang="0">
                  <a:pos x="19" y="22"/>
                </a:cxn>
                <a:cxn ang="0">
                  <a:pos x="17" y="29"/>
                </a:cxn>
                <a:cxn ang="0">
                  <a:pos x="13" y="37"/>
                </a:cxn>
                <a:cxn ang="0">
                  <a:pos x="9" y="44"/>
                </a:cxn>
                <a:cxn ang="0">
                  <a:pos x="6" y="50"/>
                </a:cxn>
                <a:cxn ang="0">
                  <a:pos x="0" y="55"/>
                </a:cxn>
                <a:cxn ang="0">
                  <a:pos x="4" y="59"/>
                </a:cxn>
                <a:cxn ang="0">
                  <a:pos x="9" y="51"/>
                </a:cxn>
                <a:cxn ang="0">
                  <a:pos x="13" y="46"/>
                </a:cxn>
                <a:cxn ang="0">
                  <a:pos x="17" y="39"/>
                </a:cxn>
                <a:cxn ang="0">
                  <a:pos x="20" y="31"/>
                </a:cxn>
                <a:cxn ang="0">
                  <a:pos x="22" y="24"/>
                </a:cxn>
                <a:cxn ang="0">
                  <a:pos x="26" y="17"/>
                </a:cxn>
                <a:cxn ang="0">
                  <a:pos x="30" y="9"/>
                </a:cxn>
                <a:cxn ang="0">
                  <a:pos x="31" y="2"/>
                </a:cxn>
                <a:cxn ang="0">
                  <a:pos x="31" y="4"/>
                </a:cxn>
                <a:cxn ang="0">
                  <a:pos x="30" y="0"/>
                </a:cxn>
                <a:cxn ang="0">
                  <a:pos x="30" y="2"/>
                </a:cxn>
                <a:cxn ang="0">
                  <a:pos x="28" y="2"/>
                </a:cxn>
                <a:cxn ang="0">
                  <a:pos x="30" y="0"/>
                </a:cxn>
              </a:cxnLst>
              <a:rect l="0" t="0" r="r" b="b"/>
              <a:pathLst>
                <a:path w="31" h="59">
                  <a:moveTo>
                    <a:pt x="30" y="0"/>
                  </a:moveTo>
                  <a:lnTo>
                    <a:pt x="28" y="2"/>
                  </a:lnTo>
                  <a:lnTo>
                    <a:pt x="26" y="9"/>
                  </a:lnTo>
                  <a:lnTo>
                    <a:pt x="22" y="17"/>
                  </a:lnTo>
                  <a:lnTo>
                    <a:pt x="19" y="22"/>
                  </a:lnTo>
                  <a:lnTo>
                    <a:pt x="17" y="29"/>
                  </a:lnTo>
                  <a:lnTo>
                    <a:pt x="13" y="37"/>
                  </a:lnTo>
                  <a:lnTo>
                    <a:pt x="9" y="44"/>
                  </a:lnTo>
                  <a:lnTo>
                    <a:pt x="6" y="50"/>
                  </a:lnTo>
                  <a:lnTo>
                    <a:pt x="0" y="55"/>
                  </a:lnTo>
                  <a:lnTo>
                    <a:pt x="4" y="59"/>
                  </a:lnTo>
                  <a:lnTo>
                    <a:pt x="9" y="51"/>
                  </a:lnTo>
                  <a:lnTo>
                    <a:pt x="13" y="46"/>
                  </a:lnTo>
                  <a:lnTo>
                    <a:pt x="17" y="39"/>
                  </a:lnTo>
                  <a:lnTo>
                    <a:pt x="20" y="31"/>
                  </a:lnTo>
                  <a:lnTo>
                    <a:pt x="22" y="24"/>
                  </a:lnTo>
                  <a:lnTo>
                    <a:pt x="26" y="17"/>
                  </a:lnTo>
                  <a:lnTo>
                    <a:pt x="30" y="9"/>
                  </a:lnTo>
                  <a:lnTo>
                    <a:pt x="31" y="2"/>
                  </a:lnTo>
                  <a:lnTo>
                    <a:pt x="31" y="4"/>
                  </a:lnTo>
                  <a:lnTo>
                    <a:pt x="30" y="0"/>
                  </a:lnTo>
                  <a:lnTo>
                    <a:pt x="30" y="2"/>
                  </a:lnTo>
                  <a:lnTo>
                    <a:pt x="28" y="2"/>
                  </a:lnTo>
                  <a:lnTo>
                    <a:pt x="30" y="0"/>
                  </a:lnTo>
                  <a:close/>
                </a:path>
              </a:pathLst>
            </a:custGeom>
            <a:solidFill>
              <a:srgbClr val="000000"/>
            </a:solidFill>
            <a:ln w="9525">
              <a:noFill/>
              <a:round/>
            </a:ln>
          </p:spPr>
          <p:txBody>
            <a:bodyPr/>
            <a:lstStyle/>
            <a:p>
              <a:endParaRPr lang="en-US"/>
            </a:p>
          </p:txBody>
        </p:sp>
        <p:sp>
          <p:nvSpPr>
            <p:cNvPr id="494552" name="Freeform 984"/>
            <p:cNvSpPr/>
            <p:nvPr/>
          </p:nvSpPr>
          <p:spPr bwMode="auto">
            <a:xfrm>
              <a:off x="4646" y="3081"/>
              <a:ext cx="14" cy="28"/>
            </a:xfrm>
            <a:custGeom>
              <a:avLst/>
              <a:gdLst/>
              <a:ahLst/>
              <a:cxnLst>
                <a:cxn ang="0">
                  <a:pos x="11" y="0"/>
                </a:cxn>
                <a:cxn ang="0">
                  <a:pos x="9" y="2"/>
                </a:cxn>
                <a:cxn ang="0">
                  <a:pos x="7" y="6"/>
                </a:cxn>
                <a:cxn ang="0">
                  <a:pos x="5" y="9"/>
                </a:cxn>
                <a:cxn ang="0">
                  <a:pos x="5" y="13"/>
                </a:cxn>
                <a:cxn ang="0">
                  <a:pos x="3" y="17"/>
                </a:cxn>
                <a:cxn ang="0">
                  <a:pos x="1" y="20"/>
                </a:cxn>
                <a:cxn ang="0">
                  <a:pos x="0" y="22"/>
                </a:cxn>
                <a:cxn ang="0">
                  <a:pos x="0" y="24"/>
                </a:cxn>
                <a:cxn ang="0">
                  <a:pos x="1" y="28"/>
                </a:cxn>
                <a:cxn ang="0">
                  <a:pos x="3" y="24"/>
                </a:cxn>
                <a:cxn ang="0">
                  <a:pos x="5" y="22"/>
                </a:cxn>
                <a:cxn ang="0">
                  <a:pos x="7" y="19"/>
                </a:cxn>
                <a:cxn ang="0">
                  <a:pos x="9" y="15"/>
                </a:cxn>
                <a:cxn ang="0">
                  <a:pos x="9" y="11"/>
                </a:cxn>
                <a:cxn ang="0">
                  <a:pos x="11" y="8"/>
                </a:cxn>
                <a:cxn ang="0">
                  <a:pos x="12" y="4"/>
                </a:cxn>
                <a:cxn ang="0">
                  <a:pos x="12" y="2"/>
                </a:cxn>
                <a:cxn ang="0">
                  <a:pos x="14" y="2"/>
                </a:cxn>
                <a:cxn ang="0">
                  <a:pos x="11" y="0"/>
                </a:cxn>
              </a:cxnLst>
              <a:rect l="0" t="0" r="r" b="b"/>
              <a:pathLst>
                <a:path w="14" h="28">
                  <a:moveTo>
                    <a:pt x="11" y="0"/>
                  </a:moveTo>
                  <a:lnTo>
                    <a:pt x="9" y="2"/>
                  </a:lnTo>
                  <a:lnTo>
                    <a:pt x="7" y="6"/>
                  </a:lnTo>
                  <a:lnTo>
                    <a:pt x="5" y="9"/>
                  </a:lnTo>
                  <a:lnTo>
                    <a:pt x="5" y="13"/>
                  </a:lnTo>
                  <a:lnTo>
                    <a:pt x="3" y="17"/>
                  </a:lnTo>
                  <a:lnTo>
                    <a:pt x="1" y="20"/>
                  </a:lnTo>
                  <a:lnTo>
                    <a:pt x="0" y="22"/>
                  </a:lnTo>
                  <a:lnTo>
                    <a:pt x="0" y="24"/>
                  </a:lnTo>
                  <a:lnTo>
                    <a:pt x="1" y="28"/>
                  </a:lnTo>
                  <a:lnTo>
                    <a:pt x="3" y="24"/>
                  </a:lnTo>
                  <a:lnTo>
                    <a:pt x="5" y="22"/>
                  </a:lnTo>
                  <a:lnTo>
                    <a:pt x="7" y="19"/>
                  </a:lnTo>
                  <a:lnTo>
                    <a:pt x="9" y="15"/>
                  </a:lnTo>
                  <a:lnTo>
                    <a:pt x="9" y="11"/>
                  </a:lnTo>
                  <a:lnTo>
                    <a:pt x="11" y="8"/>
                  </a:lnTo>
                  <a:lnTo>
                    <a:pt x="12" y="4"/>
                  </a:lnTo>
                  <a:lnTo>
                    <a:pt x="12" y="2"/>
                  </a:lnTo>
                  <a:lnTo>
                    <a:pt x="14" y="2"/>
                  </a:lnTo>
                  <a:lnTo>
                    <a:pt x="11" y="0"/>
                  </a:lnTo>
                  <a:close/>
                </a:path>
              </a:pathLst>
            </a:custGeom>
            <a:solidFill>
              <a:srgbClr val="000000"/>
            </a:solidFill>
            <a:ln w="9525">
              <a:noFill/>
              <a:round/>
            </a:ln>
          </p:spPr>
          <p:txBody>
            <a:bodyPr/>
            <a:lstStyle/>
            <a:p>
              <a:endParaRPr lang="en-US"/>
            </a:p>
          </p:txBody>
        </p:sp>
        <p:sp>
          <p:nvSpPr>
            <p:cNvPr id="494553" name="Freeform 985"/>
            <p:cNvSpPr/>
            <p:nvPr/>
          </p:nvSpPr>
          <p:spPr bwMode="auto">
            <a:xfrm>
              <a:off x="4657" y="2960"/>
              <a:ext cx="11" cy="123"/>
            </a:xfrm>
            <a:custGeom>
              <a:avLst/>
              <a:gdLst/>
              <a:ahLst/>
              <a:cxnLst>
                <a:cxn ang="0">
                  <a:pos x="5" y="0"/>
                </a:cxn>
                <a:cxn ang="0">
                  <a:pos x="3" y="15"/>
                </a:cxn>
                <a:cxn ang="0">
                  <a:pos x="3" y="31"/>
                </a:cxn>
                <a:cxn ang="0">
                  <a:pos x="5" y="46"/>
                </a:cxn>
                <a:cxn ang="0">
                  <a:pos x="7" y="62"/>
                </a:cxn>
                <a:cxn ang="0">
                  <a:pos x="7" y="94"/>
                </a:cxn>
                <a:cxn ang="0">
                  <a:pos x="3" y="108"/>
                </a:cxn>
                <a:cxn ang="0">
                  <a:pos x="0" y="121"/>
                </a:cxn>
                <a:cxn ang="0">
                  <a:pos x="3" y="123"/>
                </a:cxn>
                <a:cxn ang="0">
                  <a:pos x="7" y="108"/>
                </a:cxn>
                <a:cxn ang="0">
                  <a:pos x="9" y="94"/>
                </a:cxn>
                <a:cxn ang="0">
                  <a:pos x="11" y="79"/>
                </a:cxn>
                <a:cxn ang="0">
                  <a:pos x="9" y="62"/>
                </a:cxn>
                <a:cxn ang="0">
                  <a:pos x="9" y="46"/>
                </a:cxn>
                <a:cxn ang="0">
                  <a:pos x="7" y="31"/>
                </a:cxn>
                <a:cxn ang="0">
                  <a:pos x="7" y="15"/>
                </a:cxn>
                <a:cxn ang="0">
                  <a:pos x="9" y="0"/>
                </a:cxn>
                <a:cxn ang="0">
                  <a:pos x="5" y="0"/>
                </a:cxn>
              </a:cxnLst>
              <a:rect l="0" t="0" r="r" b="b"/>
              <a:pathLst>
                <a:path w="11" h="123">
                  <a:moveTo>
                    <a:pt x="5" y="0"/>
                  </a:moveTo>
                  <a:lnTo>
                    <a:pt x="3" y="15"/>
                  </a:lnTo>
                  <a:lnTo>
                    <a:pt x="3" y="31"/>
                  </a:lnTo>
                  <a:lnTo>
                    <a:pt x="5" y="46"/>
                  </a:lnTo>
                  <a:lnTo>
                    <a:pt x="7" y="62"/>
                  </a:lnTo>
                  <a:lnTo>
                    <a:pt x="7" y="94"/>
                  </a:lnTo>
                  <a:lnTo>
                    <a:pt x="3" y="108"/>
                  </a:lnTo>
                  <a:lnTo>
                    <a:pt x="0" y="121"/>
                  </a:lnTo>
                  <a:lnTo>
                    <a:pt x="3" y="123"/>
                  </a:lnTo>
                  <a:lnTo>
                    <a:pt x="7" y="108"/>
                  </a:lnTo>
                  <a:lnTo>
                    <a:pt x="9" y="94"/>
                  </a:lnTo>
                  <a:lnTo>
                    <a:pt x="11" y="79"/>
                  </a:lnTo>
                  <a:lnTo>
                    <a:pt x="9" y="62"/>
                  </a:lnTo>
                  <a:lnTo>
                    <a:pt x="9" y="46"/>
                  </a:lnTo>
                  <a:lnTo>
                    <a:pt x="7" y="31"/>
                  </a:lnTo>
                  <a:lnTo>
                    <a:pt x="7" y="15"/>
                  </a:lnTo>
                  <a:lnTo>
                    <a:pt x="9" y="0"/>
                  </a:lnTo>
                  <a:lnTo>
                    <a:pt x="5" y="0"/>
                  </a:lnTo>
                  <a:close/>
                </a:path>
              </a:pathLst>
            </a:custGeom>
            <a:solidFill>
              <a:srgbClr val="000000"/>
            </a:solidFill>
            <a:ln w="9525">
              <a:noFill/>
              <a:round/>
            </a:ln>
          </p:spPr>
          <p:txBody>
            <a:bodyPr/>
            <a:lstStyle/>
            <a:p>
              <a:endParaRPr lang="en-US"/>
            </a:p>
          </p:txBody>
        </p:sp>
        <p:sp>
          <p:nvSpPr>
            <p:cNvPr id="494554" name="Freeform 986"/>
            <p:cNvSpPr/>
            <p:nvPr/>
          </p:nvSpPr>
          <p:spPr bwMode="auto">
            <a:xfrm>
              <a:off x="4662" y="2850"/>
              <a:ext cx="15" cy="110"/>
            </a:xfrm>
            <a:custGeom>
              <a:avLst/>
              <a:gdLst/>
              <a:ahLst/>
              <a:cxnLst>
                <a:cxn ang="0">
                  <a:pos x="11" y="0"/>
                </a:cxn>
                <a:cxn ang="0">
                  <a:pos x="7" y="15"/>
                </a:cxn>
                <a:cxn ang="0">
                  <a:pos x="4" y="27"/>
                </a:cxn>
                <a:cxn ang="0">
                  <a:pos x="4" y="42"/>
                </a:cxn>
                <a:cxn ang="0">
                  <a:pos x="2" y="55"/>
                </a:cxn>
                <a:cxn ang="0">
                  <a:pos x="0" y="68"/>
                </a:cxn>
                <a:cxn ang="0">
                  <a:pos x="0" y="110"/>
                </a:cxn>
                <a:cxn ang="0">
                  <a:pos x="4" y="110"/>
                </a:cxn>
                <a:cxn ang="0">
                  <a:pos x="4" y="68"/>
                </a:cxn>
                <a:cxn ang="0">
                  <a:pos x="6" y="55"/>
                </a:cxn>
                <a:cxn ang="0">
                  <a:pos x="6" y="42"/>
                </a:cxn>
                <a:cxn ang="0">
                  <a:pos x="7" y="29"/>
                </a:cxn>
                <a:cxn ang="0">
                  <a:pos x="11" y="15"/>
                </a:cxn>
                <a:cxn ang="0">
                  <a:pos x="15" y="2"/>
                </a:cxn>
                <a:cxn ang="0">
                  <a:pos x="11" y="0"/>
                </a:cxn>
              </a:cxnLst>
              <a:rect l="0" t="0" r="r" b="b"/>
              <a:pathLst>
                <a:path w="15" h="110">
                  <a:moveTo>
                    <a:pt x="11" y="0"/>
                  </a:moveTo>
                  <a:lnTo>
                    <a:pt x="7" y="15"/>
                  </a:lnTo>
                  <a:lnTo>
                    <a:pt x="4" y="27"/>
                  </a:lnTo>
                  <a:lnTo>
                    <a:pt x="4" y="42"/>
                  </a:lnTo>
                  <a:lnTo>
                    <a:pt x="2" y="55"/>
                  </a:lnTo>
                  <a:lnTo>
                    <a:pt x="0" y="68"/>
                  </a:lnTo>
                  <a:lnTo>
                    <a:pt x="0" y="110"/>
                  </a:lnTo>
                  <a:lnTo>
                    <a:pt x="4" y="110"/>
                  </a:lnTo>
                  <a:lnTo>
                    <a:pt x="4" y="68"/>
                  </a:lnTo>
                  <a:lnTo>
                    <a:pt x="6" y="55"/>
                  </a:lnTo>
                  <a:lnTo>
                    <a:pt x="6" y="42"/>
                  </a:lnTo>
                  <a:lnTo>
                    <a:pt x="7" y="29"/>
                  </a:lnTo>
                  <a:lnTo>
                    <a:pt x="11" y="15"/>
                  </a:lnTo>
                  <a:lnTo>
                    <a:pt x="15" y="2"/>
                  </a:lnTo>
                  <a:lnTo>
                    <a:pt x="11" y="0"/>
                  </a:lnTo>
                  <a:close/>
                </a:path>
              </a:pathLst>
            </a:custGeom>
            <a:solidFill>
              <a:srgbClr val="000000"/>
            </a:solidFill>
            <a:ln w="9525">
              <a:noFill/>
              <a:round/>
            </a:ln>
          </p:spPr>
          <p:txBody>
            <a:bodyPr/>
            <a:lstStyle/>
            <a:p>
              <a:endParaRPr lang="en-US"/>
            </a:p>
          </p:txBody>
        </p:sp>
        <p:sp>
          <p:nvSpPr>
            <p:cNvPr id="494555" name="Freeform 987"/>
            <p:cNvSpPr/>
            <p:nvPr/>
          </p:nvSpPr>
          <p:spPr bwMode="auto">
            <a:xfrm>
              <a:off x="4673" y="2828"/>
              <a:ext cx="11" cy="24"/>
            </a:xfrm>
            <a:custGeom>
              <a:avLst/>
              <a:gdLst/>
              <a:ahLst/>
              <a:cxnLst>
                <a:cxn ang="0">
                  <a:pos x="7" y="0"/>
                </a:cxn>
                <a:cxn ang="0">
                  <a:pos x="6" y="5"/>
                </a:cxn>
                <a:cxn ang="0">
                  <a:pos x="4" y="11"/>
                </a:cxn>
                <a:cxn ang="0">
                  <a:pos x="2" y="16"/>
                </a:cxn>
                <a:cxn ang="0">
                  <a:pos x="0" y="22"/>
                </a:cxn>
                <a:cxn ang="0">
                  <a:pos x="4" y="24"/>
                </a:cxn>
                <a:cxn ang="0">
                  <a:pos x="6" y="18"/>
                </a:cxn>
                <a:cxn ang="0">
                  <a:pos x="7" y="11"/>
                </a:cxn>
                <a:cxn ang="0">
                  <a:pos x="9" y="5"/>
                </a:cxn>
                <a:cxn ang="0">
                  <a:pos x="11" y="2"/>
                </a:cxn>
                <a:cxn ang="0">
                  <a:pos x="11" y="0"/>
                </a:cxn>
                <a:cxn ang="0">
                  <a:pos x="11" y="2"/>
                </a:cxn>
                <a:cxn ang="0">
                  <a:pos x="11" y="0"/>
                </a:cxn>
                <a:cxn ang="0">
                  <a:pos x="7" y="0"/>
                </a:cxn>
              </a:cxnLst>
              <a:rect l="0" t="0" r="r" b="b"/>
              <a:pathLst>
                <a:path w="11" h="24">
                  <a:moveTo>
                    <a:pt x="7" y="0"/>
                  </a:moveTo>
                  <a:lnTo>
                    <a:pt x="6" y="5"/>
                  </a:lnTo>
                  <a:lnTo>
                    <a:pt x="4" y="11"/>
                  </a:lnTo>
                  <a:lnTo>
                    <a:pt x="2" y="16"/>
                  </a:lnTo>
                  <a:lnTo>
                    <a:pt x="0" y="22"/>
                  </a:lnTo>
                  <a:lnTo>
                    <a:pt x="4" y="24"/>
                  </a:lnTo>
                  <a:lnTo>
                    <a:pt x="6" y="18"/>
                  </a:lnTo>
                  <a:lnTo>
                    <a:pt x="7" y="11"/>
                  </a:lnTo>
                  <a:lnTo>
                    <a:pt x="9" y="5"/>
                  </a:lnTo>
                  <a:lnTo>
                    <a:pt x="11" y="2"/>
                  </a:lnTo>
                  <a:lnTo>
                    <a:pt x="11" y="0"/>
                  </a:lnTo>
                  <a:lnTo>
                    <a:pt x="11" y="2"/>
                  </a:lnTo>
                  <a:lnTo>
                    <a:pt x="11" y="0"/>
                  </a:lnTo>
                  <a:lnTo>
                    <a:pt x="7" y="0"/>
                  </a:lnTo>
                  <a:close/>
                </a:path>
              </a:pathLst>
            </a:custGeom>
            <a:solidFill>
              <a:srgbClr val="000000"/>
            </a:solidFill>
            <a:ln w="9525">
              <a:noFill/>
              <a:round/>
            </a:ln>
          </p:spPr>
          <p:txBody>
            <a:bodyPr/>
            <a:lstStyle/>
            <a:p>
              <a:endParaRPr lang="en-US"/>
            </a:p>
          </p:txBody>
        </p:sp>
        <p:sp>
          <p:nvSpPr>
            <p:cNvPr id="494556" name="Freeform 988"/>
            <p:cNvSpPr/>
            <p:nvPr/>
          </p:nvSpPr>
          <p:spPr bwMode="auto">
            <a:xfrm>
              <a:off x="4680" y="2808"/>
              <a:ext cx="6" cy="20"/>
            </a:xfrm>
            <a:custGeom>
              <a:avLst/>
              <a:gdLst/>
              <a:ahLst/>
              <a:cxnLst>
                <a:cxn ang="0">
                  <a:pos x="2" y="3"/>
                </a:cxn>
                <a:cxn ang="0">
                  <a:pos x="0" y="3"/>
                </a:cxn>
                <a:cxn ang="0">
                  <a:pos x="2" y="7"/>
                </a:cxn>
                <a:cxn ang="0">
                  <a:pos x="2" y="11"/>
                </a:cxn>
                <a:cxn ang="0">
                  <a:pos x="0" y="14"/>
                </a:cxn>
                <a:cxn ang="0">
                  <a:pos x="0" y="20"/>
                </a:cxn>
                <a:cxn ang="0">
                  <a:pos x="4" y="20"/>
                </a:cxn>
                <a:cxn ang="0">
                  <a:pos x="4" y="16"/>
                </a:cxn>
                <a:cxn ang="0">
                  <a:pos x="6" y="11"/>
                </a:cxn>
                <a:cxn ang="0">
                  <a:pos x="6" y="5"/>
                </a:cxn>
                <a:cxn ang="0">
                  <a:pos x="2" y="1"/>
                </a:cxn>
                <a:cxn ang="0">
                  <a:pos x="2" y="0"/>
                </a:cxn>
                <a:cxn ang="0">
                  <a:pos x="2" y="1"/>
                </a:cxn>
                <a:cxn ang="0">
                  <a:pos x="2" y="0"/>
                </a:cxn>
                <a:cxn ang="0">
                  <a:pos x="2" y="3"/>
                </a:cxn>
              </a:cxnLst>
              <a:rect l="0" t="0" r="r" b="b"/>
              <a:pathLst>
                <a:path w="6" h="20">
                  <a:moveTo>
                    <a:pt x="2" y="3"/>
                  </a:moveTo>
                  <a:lnTo>
                    <a:pt x="0" y="3"/>
                  </a:lnTo>
                  <a:lnTo>
                    <a:pt x="2" y="7"/>
                  </a:lnTo>
                  <a:lnTo>
                    <a:pt x="2" y="11"/>
                  </a:lnTo>
                  <a:lnTo>
                    <a:pt x="0" y="14"/>
                  </a:lnTo>
                  <a:lnTo>
                    <a:pt x="0" y="20"/>
                  </a:lnTo>
                  <a:lnTo>
                    <a:pt x="4" y="20"/>
                  </a:lnTo>
                  <a:lnTo>
                    <a:pt x="4" y="16"/>
                  </a:lnTo>
                  <a:lnTo>
                    <a:pt x="6" y="11"/>
                  </a:lnTo>
                  <a:lnTo>
                    <a:pt x="6" y="5"/>
                  </a:lnTo>
                  <a:lnTo>
                    <a:pt x="2" y="1"/>
                  </a:lnTo>
                  <a:lnTo>
                    <a:pt x="2" y="0"/>
                  </a:lnTo>
                  <a:lnTo>
                    <a:pt x="2" y="1"/>
                  </a:lnTo>
                  <a:lnTo>
                    <a:pt x="2" y="0"/>
                  </a:lnTo>
                  <a:lnTo>
                    <a:pt x="2" y="3"/>
                  </a:lnTo>
                  <a:close/>
                </a:path>
              </a:pathLst>
            </a:custGeom>
            <a:solidFill>
              <a:srgbClr val="000000"/>
            </a:solidFill>
            <a:ln w="9525">
              <a:noFill/>
              <a:round/>
            </a:ln>
          </p:spPr>
          <p:txBody>
            <a:bodyPr/>
            <a:lstStyle/>
            <a:p>
              <a:endParaRPr lang="en-US"/>
            </a:p>
          </p:txBody>
        </p:sp>
        <p:sp>
          <p:nvSpPr>
            <p:cNvPr id="494557" name="Freeform 989"/>
            <p:cNvSpPr/>
            <p:nvPr/>
          </p:nvSpPr>
          <p:spPr bwMode="auto">
            <a:xfrm>
              <a:off x="4673" y="2808"/>
              <a:ext cx="9" cy="3"/>
            </a:xfrm>
            <a:custGeom>
              <a:avLst/>
              <a:gdLst/>
              <a:ahLst/>
              <a:cxnLst>
                <a:cxn ang="0">
                  <a:pos x="4" y="3"/>
                </a:cxn>
                <a:cxn ang="0">
                  <a:pos x="2" y="3"/>
                </a:cxn>
                <a:cxn ang="0">
                  <a:pos x="9" y="3"/>
                </a:cxn>
                <a:cxn ang="0">
                  <a:pos x="9" y="0"/>
                </a:cxn>
                <a:cxn ang="0">
                  <a:pos x="2" y="0"/>
                </a:cxn>
                <a:cxn ang="0">
                  <a:pos x="0" y="1"/>
                </a:cxn>
                <a:cxn ang="0">
                  <a:pos x="2" y="0"/>
                </a:cxn>
                <a:cxn ang="0">
                  <a:pos x="0" y="1"/>
                </a:cxn>
                <a:cxn ang="0">
                  <a:pos x="4" y="3"/>
                </a:cxn>
              </a:cxnLst>
              <a:rect l="0" t="0" r="r" b="b"/>
              <a:pathLst>
                <a:path w="9" h="3">
                  <a:moveTo>
                    <a:pt x="4" y="3"/>
                  </a:moveTo>
                  <a:lnTo>
                    <a:pt x="2" y="3"/>
                  </a:lnTo>
                  <a:lnTo>
                    <a:pt x="9" y="3"/>
                  </a:lnTo>
                  <a:lnTo>
                    <a:pt x="9" y="0"/>
                  </a:lnTo>
                  <a:lnTo>
                    <a:pt x="2" y="0"/>
                  </a:lnTo>
                  <a:lnTo>
                    <a:pt x="0" y="1"/>
                  </a:lnTo>
                  <a:lnTo>
                    <a:pt x="2" y="0"/>
                  </a:lnTo>
                  <a:lnTo>
                    <a:pt x="0" y="1"/>
                  </a:lnTo>
                  <a:lnTo>
                    <a:pt x="4" y="3"/>
                  </a:lnTo>
                  <a:close/>
                </a:path>
              </a:pathLst>
            </a:custGeom>
            <a:solidFill>
              <a:srgbClr val="000000"/>
            </a:solidFill>
            <a:ln w="9525">
              <a:noFill/>
              <a:round/>
            </a:ln>
          </p:spPr>
          <p:txBody>
            <a:bodyPr/>
            <a:lstStyle/>
            <a:p>
              <a:endParaRPr lang="en-US"/>
            </a:p>
          </p:txBody>
        </p:sp>
        <p:sp>
          <p:nvSpPr>
            <p:cNvPr id="494558" name="Freeform 990"/>
            <p:cNvSpPr/>
            <p:nvPr/>
          </p:nvSpPr>
          <p:spPr bwMode="auto">
            <a:xfrm>
              <a:off x="4635" y="2809"/>
              <a:ext cx="42" cy="195"/>
            </a:xfrm>
            <a:custGeom>
              <a:avLst/>
              <a:gdLst/>
              <a:ahLst/>
              <a:cxnLst>
                <a:cxn ang="0">
                  <a:pos x="3" y="195"/>
                </a:cxn>
                <a:cxn ang="0">
                  <a:pos x="5" y="195"/>
                </a:cxn>
                <a:cxn ang="0">
                  <a:pos x="5" y="168"/>
                </a:cxn>
                <a:cxn ang="0">
                  <a:pos x="7" y="144"/>
                </a:cxn>
                <a:cxn ang="0">
                  <a:pos x="9" y="118"/>
                </a:cxn>
                <a:cxn ang="0">
                  <a:pos x="12" y="94"/>
                </a:cxn>
                <a:cxn ang="0">
                  <a:pos x="18" y="70"/>
                </a:cxn>
                <a:cxn ang="0">
                  <a:pos x="25" y="48"/>
                </a:cxn>
                <a:cxn ang="0">
                  <a:pos x="33" y="24"/>
                </a:cxn>
                <a:cxn ang="0">
                  <a:pos x="42" y="2"/>
                </a:cxn>
                <a:cxn ang="0">
                  <a:pos x="38" y="0"/>
                </a:cxn>
                <a:cxn ang="0">
                  <a:pos x="29" y="23"/>
                </a:cxn>
                <a:cxn ang="0">
                  <a:pos x="22" y="46"/>
                </a:cxn>
                <a:cxn ang="0">
                  <a:pos x="14" y="70"/>
                </a:cxn>
                <a:cxn ang="0">
                  <a:pos x="11" y="94"/>
                </a:cxn>
                <a:cxn ang="0">
                  <a:pos x="5" y="118"/>
                </a:cxn>
                <a:cxn ang="0">
                  <a:pos x="3" y="144"/>
                </a:cxn>
                <a:cxn ang="0">
                  <a:pos x="1" y="168"/>
                </a:cxn>
                <a:cxn ang="0">
                  <a:pos x="0" y="195"/>
                </a:cxn>
                <a:cxn ang="0">
                  <a:pos x="1" y="195"/>
                </a:cxn>
                <a:cxn ang="0">
                  <a:pos x="3" y="195"/>
                </a:cxn>
              </a:cxnLst>
              <a:rect l="0" t="0" r="r" b="b"/>
              <a:pathLst>
                <a:path w="42" h="195">
                  <a:moveTo>
                    <a:pt x="3" y="195"/>
                  </a:moveTo>
                  <a:lnTo>
                    <a:pt x="5" y="195"/>
                  </a:lnTo>
                  <a:lnTo>
                    <a:pt x="5" y="168"/>
                  </a:lnTo>
                  <a:lnTo>
                    <a:pt x="7" y="144"/>
                  </a:lnTo>
                  <a:lnTo>
                    <a:pt x="9" y="118"/>
                  </a:lnTo>
                  <a:lnTo>
                    <a:pt x="12" y="94"/>
                  </a:lnTo>
                  <a:lnTo>
                    <a:pt x="18" y="70"/>
                  </a:lnTo>
                  <a:lnTo>
                    <a:pt x="25" y="48"/>
                  </a:lnTo>
                  <a:lnTo>
                    <a:pt x="33" y="24"/>
                  </a:lnTo>
                  <a:lnTo>
                    <a:pt x="42" y="2"/>
                  </a:lnTo>
                  <a:lnTo>
                    <a:pt x="38" y="0"/>
                  </a:lnTo>
                  <a:lnTo>
                    <a:pt x="29" y="23"/>
                  </a:lnTo>
                  <a:lnTo>
                    <a:pt x="22" y="46"/>
                  </a:lnTo>
                  <a:lnTo>
                    <a:pt x="14" y="70"/>
                  </a:lnTo>
                  <a:lnTo>
                    <a:pt x="11" y="94"/>
                  </a:lnTo>
                  <a:lnTo>
                    <a:pt x="5" y="118"/>
                  </a:lnTo>
                  <a:lnTo>
                    <a:pt x="3" y="144"/>
                  </a:lnTo>
                  <a:lnTo>
                    <a:pt x="1" y="168"/>
                  </a:lnTo>
                  <a:lnTo>
                    <a:pt x="0" y="195"/>
                  </a:lnTo>
                  <a:lnTo>
                    <a:pt x="1" y="195"/>
                  </a:lnTo>
                  <a:lnTo>
                    <a:pt x="3" y="195"/>
                  </a:lnTo>
                  <a:close/>
                </a:path>
              </a:pathLst>
            </a:custGeom>
            <a:solidFill>
              <a:srgbClr val="000000"/>
            </a:solidFill>
            <a:ln w="9525">
              <a:noFill/>
              <a:round/>
            </a:ln>
          </p:spPr>
          <p:txBody>
            <a:bodyPr/>
            <a:lstStyle/>
            <a:p>
              <a:endParaRPr lang="en-US"/>
            </a:p>
          </p:txBody>
        </p:sp>
        <p:sp>
          <p:nvSpPr>
            <p:cNvPr id="494559" name="Freeform 991"/>
            <p:cNvSpPr/>
            <p:nvPr/>
          </p:nvSpPr>
          <p:spPr bwMode="auto">
            <a:xfrm>
              <a:off x="4624" y="3004"/>
              <a:ext cx="18" cy="116"/>
            </a:xfrm>
            <a:custGeom>
              <a:avLst/>
              <a:gdLst/>
              <a:ahLst/>
              <a:cxnLst>
                <a:cxn ang="0">
                  <a:pos x="3" y="114"/>
                </a:cxn>
                <a:cxn ang="0">
                  <a:pos x="3" y="116"/>
                </a:cxn>
                <a:cxn ang="0">
                  <a:pos x="9" y="101"/>
                </a:cxn>
                <a:cxn ang="0">
                  <a:pos x="12" y="88"/>
                </a:cxn>
                <a:cxn ang="0">
                  <a:pos x="16" y="74"/>
                </a:cxn>
                <a:cxn ang="0">
                  <a:pos x="18" y="59"/>
                </a:cxn>
                <a:cxn ang="0">
                  <a:pos x="18" y="29"/>
                </a:cxn>
                <a:cxn ang="0">
                  <a:pos x="16" y="13"/>
                </a:cxn>
                <a:cxn ang="0">
                  <a:pos x="14" y="0"/>
                </a:cxn>
                <a:cxn ang="0">
                  <a:pos x="12" y="0"/>
                </a:cxn>
                <a:cxn ang="0">
                  <a:pos x="12" y="13"/>
                </a:cxn>
                <a:cxn ang="0">
                  <a:pos x="14" y="29"/>
                </a:cxn>
                <a:cxn ang="0">
                  <a:pos x="14" y="59"/>
                </a:cxn>
                <a:cxn ang="0">
                  <a:pos x="12" y="74"/>
                </a:cxn>
                <a:cxn ang="0">
                  <a:pos x="9" y="88"/>
                </a:cxn>
                <a:cxn ang="0">
                  <a:pos x="5" y="101"/>
                </a:cxn>
                <a:cxn ang="0">
                  <a:pos x="0" y="114"/>
                </a:cxn>
                <a:cxn ang="0">
                  <a:pos x="3" y="114"/>
                </a:cxn>
              </a:cxnLst>
              <a:rect l="0" t="0" r="r" b="b"/>
              <a:pathLst>
                <a:path w="18" h="116">
                  <a:moveTo>
                    <a:pt x="3" y="114"/>
                  </a:moveTo>
                  <a:lnTo>
                    <a:pt x="3" y="116"/>
                  </a:lnTo>
                  <a:lnTo>
                    <a:pt x="9" y="101"/>
                  </a:lnTo>
                  <a:lnTo>
                    <a:pt x="12" y="88"/>
                  </a:lnTo>
                  <a:lnTo>
                    <a:pt x="16" y="74"/>
                  </a:lnTo>
                  <a:lnTo>
                    <a:pt x="18" y="59"/>
                  </a:lnTo>
                  <a:lnTo>
                    <a:pt x="18" y="29"/>
                  </a:lnTo>
                  <a:lnTo>
                    <a:pt x="16" y="13"/>
                  </a:lnTo>
                  <a:lnTo>
                    <a:pt x="14" y="0"/>
                  </a:lnTo>
                  <a:lnTo>
                    <a:pt x="12" y="0"/>
                  </a:lnTo>
                  <a:lnTo>
                    <a:pt x="12" y="13"/>
                  </a:lnTo>
                  <a:lnTo>
                    <a:pt x="14" y="29"/>
                  </a:lnTo>
                  <a:lnTo>
                    <a:pt x="14" y="59"/>
                  </a:lnTo>
                  <a:lnTo>
                    <a:pt x="12" y="74"/>
                  </a:lnTo>
                  <a:lnTo>
                    <a:pt x="9" y="88"/>
                  </a:lnTo>
                  <a:lnTo>
                    <a:pt x="5" y="101"/>
                  </a:lnTo>
                  <a:lnTo>
                    <a:pt x="0" y="114"/>
                  </a:lnTo>
                  <a:lnTo>
                    <a:pt x="3" y="114"/>
                  </a:lnTo>
                  <a:close/>
                </a:path>
              </a:pathLst>
            </a:custGeom>
            <a:solidFill>
              <a:srgbClr val="000000"/>
            </a:solidFill>
            <a:ln w="9525">
              <a:noFill/>
              <a:round/>
            </a:ln>
          </p:spPr>
          <p:txBody>
            <a:bodyPr/>
            <a:lstStyle/>
            <a:p>
              <a:endParaRPr lang="en-US"/>
            </a:p>
          </p:txBody>
        </p:sp>
        <p:sp>
          <p:nvSpPr>
            <p:cNvPr id="494560" name="Freeform 992"/>
            <p:cNvSpPr/>
            <p:nvPr/>
          </p:nvSpPr>
          <p:spPr bwMode="auto">
            <a:xfrm>
              <a:off x="4567" y="3118"/>
              <a:ext cx="60" cy="95"/>
            </a:xfrm>
            <a:custGeom>
              <a:avLst/>
              <a:gdLst/>
              <a:ahLst/>
              <a:cxnLst>
                <a:cxn ang="0">
                  <a:pos x="1" y="95"/>
                </a:cxn>
                <a:cxn ang="0">
                  <a:pos x="9" y="90"/>
                </a:cxn>
                <a:cxn ang="0">
                  <a:pos x="12" y="86"/>
                </a:cxn>
                <a:cxn ang="0">
                  <a:pos x="18" y="79"/>
                </a:cxn>
                <a:cxn ang="0">
                  <a:pos x="23" y="75"/>
                </a:cxn>
                <a:cxn ang="0">
                  <a:pos x="29" y="68"/>
                </a:cxn>
                <a:cxn ang="0">
                  <a:pos x="33" y="64"/>
                </a:cxn>
                <a:cxn ang="0">
                  <a:pos x="36" y="57"/>
                </a:cxn>
                <a:cxn ang="0">
                  <a:pos x="40" y="51"/>
                </a:cxn>
                <a:cxn ang="0">
                  <a:pos x="44" y="46"/>
                </a:cxn>
                <a:cxn ang="0">
                  <a:pos x="47" y="38"/>
                </a:cxn>
                <a:cxn ang="0">
                  <a:pos x="49" y="33"/>
                </a:cxn>
                <a:cxn ang="0">
                  <a:pos x="53" y="27"/>
                </a:cxn>
                <a:cxn ang="0">
                  <a:pos x="55" y="20"/>
                </a:cxn>
                <a:cxn ang="0">
                  <a:pos x="57" y="15"/>
                </a:cxn>
                <a:cxn ang="0">
                  <a:pos x="58" y="7"/>
                </a:cxn>
                <a:cxn ang="0">
                  <a:pos x="60" y="0"/>
                </a:cxn>
                <a:cxn ang="0">
                  <a:pos x="57" y="0"/>
                </a:cxn>
                <a:cxn ang="0">
                  <a:pos x="55" y="5"/>
                </a:cxn>
                <a:cxn ang="0">
                  <a:pos x="53" y="13"/>
                </a:cxn>
                <a:cxn ang="0">
                  <a:pos x="51" y="18"/>
                </a:cxn>
                <a:cxn ang="0">
                  <a:pos x="49" y="26"/>
                </a:cxn>
                <a:cxn ang="0">
                  <a:pos x="46" y="31"/>
                </a:cxn>
                <a:cxn ang="0">
                  <a:pos x="44" y="37"/>
                </a:cxn>
                <a:cxn ang="0">
                  <a:pos x="40" y="44"/>
                </a:cxn>
                <a:cxn ang="0">
                  <a:pos x="36" y="49"/>
                </a:cxn>
                <a:cxn ang="0">
                  <a:pos x="33" y="55"/>
                </a:cxn>
                <a:cxn ang="0">
                  <a:pos x="29" y="61"/>
                </a:cxn>
                <a:cxn ang="0">
                  <a:pos x="25" y="66"/>
                </a:cxn>
                <a:cxn ang="0">
                  <a:pos x="20" y="72"/>
                </a:cxn>
                <a:cxn ang="0">
                  <a:pos x="16" y="77"/>
                </a:cxn>
                <a:cxn ang="0">
                  <a:pos x="5" y="88"/>
                </a:cxn>
                <a:cxn ang="0">
                  <a:pos x="0" y="92"/>
                </a:cxn>
                <a:cxn ang="0">
                  <a:pos x="1" y="95"/>
                </a:cxn>
              </a:cxnLst>
              <a:rect l="0" t="0" r="r" b="b"/>
              <a:pathLst>
                <a:path w="60" h="95">
                  <a:moveTo>
                    <a:pt x="1" y="95"/>
                  </a:moveTo>
                  <a:lnTo>
                    <a:pt x="9" y="90"/>
                  </a:lnTo>
                  <a:lnTo>
                    <a:pt x="12" y="86"/>
                  </a:lnTo>
                  <a:lnTo>
                    <a:pt x="18" y="79"/>
                  </a:lnTo>
                  <a:lnTo>
                    <a:pt x="23" y="75"/>
                  </a:lnTo>
                  <a:lnTo>
                    <a:pt x="29" y="68"/>
                  </a:lnTo>
                  <a:lnTo>
                    <a:pt x="33" y="64"/>
                  </a:lnTo>
                  <a:lnTo>
                    <a:pt x="36" y="57"/>
                  </a:lnTo>
                  <a:lnTo>
                    <a:pt x="40" y="51"/>
                  </a:lnTo>
                  <a:lnTo>
                    <a:pt x="44" y="46"/>
                  </a:lnTo>
                  <a:lnTo>
                    <a:pt x="47" y="38"/>
                  </a:lnTo>
                  <a:lnTo>
                    <a:pt x="49" y="33"/>
                  </a:lnTo>
                  <a:lnTo>
                    <a:pt x="53" y="27"/>
                  </a:lnTo>
                  <a:lnTo>
                    <a:pt x="55" y="20"/>
                  </a:lnTo>
                  <a:lnTo>
                    <a:pt x="57" y="15"/>
                  </a:lnTo>
                  <a:lnTo>
                    <a:pt x="58" y="7"/>
                  </a:lnTo>
                  <a:lnTo>
                    <a:pt x="60" y="0"/>
                  </a:lnTo>
                  <a:lnTo>
                    <a:pt x="57" y="0"/>
                  </a:lnTo>
                  <a:lnTo>
                    <a:pt x="55" y="5"/>
                  </a:lnTo>
                  <a:lnTo>
                    <a:pt x="53" y="13"/>
                  </a:lnTo>
                  <a:lnTo>
                    <a:pt x="51" y="18"/>
                  </a:lnTo>
                  <a:lnTo>
                    <a:pt x="49" y="26"/>
                  </a:lnTo>
                  <a:lnTo>
                    <a:pt x="46" y="31"/>
                  </a:lnTo>
                  <a:lnTo>
                    <a:pt x="44" y="37"/>
                  </a:lnTo>
                  <a:lnTo>
                    <a:pt x="40" y="44"/>
                  </a:lnTo>
                  <a:lnTo>
                    <a:pt x="36" y="49"/>
                  </a:lnTo>
                  <a:lnTo>
                    <a:pt x="33" y="55"/>
                  </a:lnTo>
                  <a:lnTo>
                    <a:pt x="29" y="61"/>
                  </a:lnTo>
                  <a:lnTo>
                    <a:pt x="25" y="66"/>
                  </a:lnTo>
                  <a:lnTo>
                    <a:pt x="20" y="72"/>
                  </a:lnTo>
                  <a:lnTo>
                    <a:pt x="16" y="77"/>
                  </a:lnTo>
                  <a:lnTo>
                    <a:pt x="5" y="88"/>
                  </a:lnTo>
                  <a:lnTo>
                    <a:pt x="0" y="92"/>
                  </a:lnTo>
                  <a:lnTo>
                    <a:pt x="1" y="95"/>
                  </a:lnTo>
                  <a:close/>
                </a:path>
              </a:pathLst>
            </a:custGeom>
            <a:solidFill>
              <a:srgbClr val="000000"/>
            </a:solidFill>
            <a:ln w="9525">
              <a:noFill/>
              <a:round/>
            </a:ln>
          </p:spPr>
          <p:txBody>
            <a:bodyPr/>
            <a:lstStyle/>
            <a:p>
              <a:endParaRPr lang="en-US"/>
            </a:p>
          </p:txBody>
        </p:sp>
        <p:sp>
          <p:nvSpPr>
            <p:cNvPr id="494561" name="Freeform 993"/>
            <p:cNvSpPr/>
            <p:nvPr/>
          </p:nvSpPr>
          <p:spPr bwMode="auto">
            <a:xfrm>
              <a:off x="4491" y="3210"/>
              <a:ext cx="77" cy="25"/>
            </a:xfrm>
            <a:custGeom>
              <a:avLst/>
              <a:gdLst/>
              <a:ahLst/>
              <a:cxnLst>
                <a:cxn ang="0">
                  <a:pos x="0" y="25"/>
                </a:cxn>
                <a:cxn ang="0">
                  <a:pos x="2" y="25"/>
                </a:cxn>
                <a:cxn ang="0">
                  <a:pos x="6" y="24"/>
                </a:cxn>
                <a:cxn ang="0">
                  <a:pos x="11" y="22"/>
                </a:cxn>
                <a:cxn ang="0">
                  <a:pos x="15" y="20"/>
                </a:cxn>
                <a:cxn ang="0">
                  <a:pos x="20" y="18"/>
                </a:cxn>
                <a:cxn ang="0">
                  <a:pos x="24" y="18"/>
                </a:cxn>
                <a:cxn ang="0">
                  <a:pos x="30" y="16"/>
                </a:cxn>
                <a:cxn ang="0">
                  <a:pos x="33" y="16"/>
                </a:cxn>
                <a:cxn ang="0">
                  <a:pos x="39" y="14"/>
                </a:cxn>
                <a:cxn ang="0">
                  <a:pos x="44" y="14"/>
                </a:cxn>
                <a:cxn ang="0">
                  <a:pos x="48" y="13"/>
                </a:cxn>
                <a:cxn ang="0">
                  <a:pos x="54" y="11"/>
                </a:cxn>
                <a:cxn ang="0">
                  <a:pos x="59" y="11"/>
                </a:cxn>
                <a:cxn ang="0">
                  <a:pos x="65" y="9"/>
                </a:cxn>
                <a:cxn ang="0">
                  <a:pos x="68" y="7"/>
                </a:cxn>
                <a:cxn ang="0">
                  <a:pos x="74" y="5"/>
                </a:cxn>
                <a:cxn ang="0">
                  <a:pos x="77" y="3"/>
                </a:cxn>
                <a:cxn ang="0">
                  <a:pos x="76" y="0"/>
                </a:cxn>
                <a:cxn ang="0">
                  <a:pos x="72" y="2"/>
                </a:cxn>
                <a:cxn ang="0">
                  <a:pos x="66" y="3"/>
                </a:cxn>
                <a:cxn ang="0">
                  <a:pos x="63" y="5"/>
                </a:cxn>
                <a:cxn ang="0">
                  <a:pos x="57" y="7"/>
                </a:cxn>
                <a:cxn ang="0">
                  <a:pos x="54" y="7"/>
                </a:cxn>
                <a:cxn ang="0">
                  <a:pos x="48" y="9"/>
                </a:cxn>
                <a:cxn ang="0">
                  <a:pos x="44" y="11"/>
                </a:cxn>
                <a:cxn ang="0">
                  <a:pos x="39" y="11"/>
                </a:cxn>
                <a:cxn ang="0">
                  <a:pos x="33" y="13"/>
                </a:cxn>
                <a:cxn ang="0">
                  <a:pos x="30" y="13"/>
                </a:cxn>
                <a:cxn ang="0">
                  <a:pos x="24" y="14"/>
                </a:cxn>
                <a:cxn ang="0">
                  <a:pos x="19" y="16"/>
                </a:cxn>
                <a:cxn ang="0">
                  <a:pos x="15" y="16"/>
                </a:cxn>
                <a:cxn ang="0">
                  <a:pos x="9" y="18"/>
                </a:cxn>
                <a:cxn ang="0">
                  <a:pos x="4" y="20"/>
                </a:cxn>
                <a:cxn ang="0">
                  <a:pos x="0" y="22"/>
                </a:cxn>
                <a:cxn ang="0">
                  <a:pos x="0" y="25"/>
                </a:cxn>
                <a:cxn ang="0">
                  <a:pos x="2" y="25"/>
                </a:cxn>
                <a:cxn ang="0">
                  <a:pos x="0" y="25"/>
                </a:cxn>
              </a:cxnLst>
              <a:rect l="0" t="0" r="r" b="b"/>
              <a:pathLst>
                <a:path w="77" h="25">
                  <a:moveTo>
                    <a:pt x="0" y="25"/>
                  </a:moveTo>
                  <a:lnTo>
                    <a:pt x="2" y="25"/>
                  </a:lnTo>
                  <a:lnTo>
                    <a:pt x="6" y="24"/>
                  </a:lnTo>
                  <a:lnTo>
                    <a:pt x="11" y="22"/>
                  </a:lnTo>
                  <a:lnTo>
                    <a:pt x="15" y="20"/>
                  </a:lnTo>
                  <a:lnTo>
                    <a:pt x="20" y="18"/>
                  </a:lnTo>
                  <a:lnTo>
                    <a:pt x="24" y="18"/>
                  </a:lnTo>
                  <a:lnTo>
                    <a:pt x="30" y="16"/>
                  </a:lnTo>
                  <a:lnTo>
                    <a:pt x="33" y="16"/>
                  </a:lnTo>
                  <a:lnTo>
                    <a:pt x="39" y="14"/>
                  </a:lnTo>
                  <a:lnTo>
                    <a:pt x="44" y="14"/>
                  </a:lnTo>
                  <a:lnTo>
                    <a:pt x="48" y="13"/>
                  </a:lnTo>
                  <a:lnTo>
                    <a:pt x="54" y="11"/>
                  </a:lnTo>
                  <a:lnTo>
                    <a:pt x="59" y="11"/>
                  </a:lnTo>
                  <a:lnTo>
                    <a:pt x="65" y="9"/>
                  </a:lnTo>
                  <a:lnTo>
                    <a:pt x="68" y="7"/>
                  </a:lnTo>
                  <a:lnTo>
                    <a:pt x="74" y="5"/>
                  </a:lnTo>
                  <a:lnTo>
                    <a:pt x="77" y="3"/>
                  </a:lnTo>
                  <a:lnTo>
                    <a:pt x="76" y="0"/>
                  </a:lnTo>
                  <a:lnTo>
                    <a:pt x="72" y="2"/>
                  </a:lnTo>
                  <a:lnTo>
                    <a:pt x="66" y="3"/>
                  </a:lnTo>
                  <a:lnTo>
                    <a:pt x="63" y="5"/>
                  </a:lnTo>
                  <a:lnTo>
                    <a:pt x="57" y="7"/>
                  </a:lnTo>
                  <a:lnTo>
                    <a:pt x="54" y="7"/>
                  </a:lnTo>
                  <a:lnTo>
                    <a:pt x="48" y="9"/>
                  </a:lnTo>
                  <a:lnTo>
                    <a:pt x="44" y="11"/>
                  </a:lnTo>
                  <a:lnTo>
                    <a:pt x="39" y="11"/>
                  </a:lnTo>
                  <a:lnTo>
                    <a:pt x="33" y="13"/>
                  </a:lnTo>
                  <a:lnTo>
                    <a:pt x="30" y="13"/>
                  </a:lnTo>
                  <a:lnTo>
                    <a:pt x="24" y="14"/>
                  </a:lnTo>
                  <a:lnTo>
                    <a:pt x="19" y="16"/>
                  </a:lnTo>
                  <a:lnTo>
                    <a:pt x="15" y="16"/>
                  </a:lnTo>
                  <a:lnTo>
                    <a:pt x="9" y="18"/>
                  </a:lnTo>
                  <a:lnTo>
                    <a:pt x="4" y="20"/>
                  </a:lnTo>
                  <a:lnTo>
                    <a:pt x="0" y="22"/>
                  </a:lnTo>
                  <a:lnTo>
                    <a:pt x="0" y="25"/>
                  </a:lnTo>
                  <a:lnTo>
                    <a:pt x="2" y="25"/>
                  </a:lnTo>
                  <a:lnTo>
                    <a:pt x="0" y="25"/>
                  </a:lnTo>
                  <a:close/>
                </a:path>
              </a:pathLst>
            </a:custGeom>
            <a:solidFill>
              <a:srgbClr val="000000"/>
            </a:solidFill>
            <a:ln w="9525">
              <a:noFill/>
              <a:round/>
            </a:ln>
          </p:spPr>
          <p:txBody>
            <a:bodyPr/>
            <a:lstStyle/>
            <a:p>
              <a:endParaRPr lang="en-US"/>
            </a:p>
          </p:txBody>
        </p:sp>
        <p:sp>
          <p:nvSpPr>
            <p:cNvPr id="494562" name="Freeform 994"/>
            <p:cNvSpPr/>
            <p:nvPr/>
          </p:nvSpPr>
          <p:spPr bwMode="auto">
            <a:xfrm>
              <a:off x="4407" y="3232"/>
              <a:ext cx="84" cy="20"/>
            </a:xfrm>
            <a:custGeom>
              <a:avLst/>
              <a:gdLst/>
              <a:ahLst/>
              <a:cxnLst>
                <a:cxn ang="0">
                  <a:pos x="7" y="14"/>
                </a:cxn>
                <a:cxn ang="0">
                  <a:pos x="9" y="16"/>
                </a:cxn>
                <a:cxn ang="0">
                  <a:pos x="14" y="16"/>
                </a:cxn>
                <a:cxn ang="0">
                  <a:pos x="18" y="14"/>
                </a:cxn>
                <a:cxn ang="0">
                  <a:pos x="24" y="14"/>
                </a:cxn>
                <a:cxn ang="0">
                  <a:pos x="27" y="13"/>
                </a:cxn>
                <a:cxn ang="0">
                  <a:pos x="33" y="13"/>
                </a:cxn>
                <a:cxn ang="0">
                  <a:pos x="37" y="11"/>
                </a:cxn>
                <a:cxn ang="0">
                  <a:pos x="42" y="9"/>
                </a:cxn>
                <a:cxn ang="0">
                  <a:pos x="46" y="9"/>
                </a:cxn>
                <a:cxn ang="0">
                  <a:pos x="51" y="7"/>
                </a:cxn>
                <a:cxn ang="0">
                  <a:pos x="55" y="7"/>
                </a:cxn>
                <a:cxn ang="0">
                  <a:pos x="60" y="5"/>
                </a:cxn>
                <a:cxn ang="0">
                  <a:pos x="64" y="5"/>
                </a:cxn>
                <a:cxn ang="0">
                  <a:pos x="70" y="3"/>
                </a:cxn>
                <a:cxn ang="0">
                  <a:pos x="84" y="3"/>
                </a:cxn>
                <a:cxn ang="0">
                  <a:pos x="84" y="0"/>
                </a:cxn>
                <a:cxn ang="0">
                  <a:pos x="73" y="0"/>
                </a:cxn>
                <a:cxn ang="0">
                  <a:pos x="70" y="2"/>
                </a:cxn>
                <a:cxn ang="0">
                  <a:pos x="64" y="2"/>
                </a:cxn>
                <a:cxn ang="0">
                  <a:pos x="59" y="3"/>
                </a:cxn>
                <a:cxn ang="0">
                  <a:pos x="49" y="3"/>
                </a:cxn>
                <a:cxn ang="0">
                  <a:pos x="46" y="5"/>
                </a:cxn>
                <a:cxn ang="0">
                  <a:pos x="42" y="5"/>
                </a:cxn>
                <a:cxn ang="0">
                  <a:pos x="37" y="7"/>
                </a:cxn>
                <a:cxn ang="0">
                  <a:pos x="33" y="7"/>
                </a:cxn>
                <a:cxn ang="0">
                  <a:pos x="27" y="9"/>
                </a:cxn>
                <a:cxn ang="0">
                  <a:pos x="24" y="11"/>
                </a:cxn>
                <a:cxn ang="0">
                  <a:pos x="18" y="11"/>
                </a:cxn>
                <a:cxn ang="0">
                  <a:pos x="13" y="13"/>
                </a:cxn>
                <a:cxn ang="0">
                  <a:pos x="7" y="14"/>
                </a:cxn>
                <a:cxn ang="0">
                  <a:pos x="9" y="16"/>
                </a:cxn>
                <a:cxn ang="0">
                  <a:pos x="7" y="14"/>
                </a:cxn>
                <a:cxn ang="0">
                  <a:pos x="0" y="20"/>
                </a:cxn>
                <a:cxn ang="0">
                  <a:pos x="9" y="16"/>
                </a:cxn>
                <a:cxn ang="0">
                  <a:pos x="7" y="14"/>
                </a:cxn>
              </a:cxnLst>
              <a:rect l="0" t="0" r="r" b="b"/>
              <a:pathLst>
                <a:path w="84" h="20">
                  <a:moveTo>
                    <a:pt x="7" y="14"/>
                  </a:moveTo>
                  <a:lnTo>
                    <a:pt x="9" y="16"/>
                  </a:lnTo>
                  <a:lnTo>
                    <a:pt x="14" y="16"/>
                  </a:lnTo>
                  <a:lnTo>
                    <a:pt x="18" y="14"/>
                  </a:lnTo>
                  <a:lnTo>
                    <a:pt x="24" y="14"/>
                  </a:lnTo>
                  <a:lnTo>
                    <a:pt x="27" y="13"/>
                  </a:lnTo>
                  <a:lnTo>
                    <a:pt x="33" y="13"/>
                  </a:lnTo>
                  <a:lnTo>
                    <a:pt x="37" y="11"/>
                  </a:lnTo>
                  <a:lnTo>
                    <a:pt x="42" y="9"/>
                  </a:lnTo>
                  <a:lnTo>
                    <a:pt x="46" y="9"/>
                  </a:lnTo>
                  <a:lnTo>
                    <a:pt x="51" y="7"/>
                  </a:lnTo>
                  <a:lnTo>
                    <a:pt x="55" y="7"/>
                  </a:lnTo>
                  <a:lnTo>
                    <a:pt x="60" y="5"/>
                  </a:lnTo>
                  <a:lnTo>
                    <a:pt x="64" y="5"/>
                  </a:lnTo>
                  <a:lnTo>
                    <a:pt x="70" y="3"/>
                  </a:lnTo>
                  <a:lnTo>
                    <a:pt x="84" y="3"/>
                  </a:lnTo>
                  <a:lnTo>
                    <a:pt x="84" y="0"/>
                  </a:lnTo>
                  <a:lnTo>
                    <a:pt x="73" y="0"/>
                  </a:lnTo>
                  <a:lnTo>
                    <a:pt x="70" y="2"/>
                  </a:lnTo>
                  <a:lnTo>
                    <a:pt x="64" y="2"/>
                  </a:lnTo>
                  <a:lnTo>
                    <a:pt x="59" y="3"/>
                  </a:lnTo>
                  <a:lnTo>
                    <a:pt x="49" y="3"/>
                  </a:lnTo>
                  <a:lnTo>
                    <a:pt x="46" y="5"/>
                  </a:lnTo>
                  <a:lnTo>
                    <a:pt x="42" y="5"/>
                  </a:lnTo>
                  <a:lnTo>
                    <a:pt x="37" y="7"/>
                  </a:lnTo>
                  <a:lnTo>
                    <a:pt x="33" y="7"/>
                  </a:lnTo>
                  <a:lnTo>
                    <a:pt x="27" y="9"/>
                  </a:lnTo>
                  <a:lnTo>
                    <a:pt x="24" y="11"/>
                  </a:lnTo>
                  <a:lnTo>
                    <a:pt x="18" y="11"/>
                  </a:lnTo>
                  <a:lnTo>
                    <a:pt x="13" y="13"/>
                  </a:lnTo>
                  <a:lnTo>
                    <a:pt x="7" y="14"/>
                  </a:lnTo>
                  <a:lnTo>
                    <a:pt x="9" y="16"/>
                  </a:lnTo>
                  <a:lnTo>
                    <a:pt x="7" y="14"/>
                  </a:lnTo>
                  <a:lnTo>
                    <a:pt x="0" y="20"/>
                  </a:lnTo>
                  <a:lnTo>
                    <a:pt x="9" y="16"/>
                  </a:lnTo>
                  <a:lnTo>
                    <a:pt x="7" y="14"/>
                  </a:lnTo>
                  <a:close/>
                </a:path>
              </a:pathLst>
            </a:custGeom>
            <a:solidFill>
              <a:srgbClr val="000000"/>
            </a:solidFill>
            <a:ln w="9525">
              <a:noFill/>
              <a:round/>
            </a:ln>
          </p:spPr>
          <p:txBody>
            <a:bodyPr/>
            <a:lstStyle/>
            <a:p>
              <a:endParaRPr lang="en-US"/>
            </a:p>
          </p:txBody>
        </p:sp>
        <p:sp>
          <p:nvSpPr>
            <p:cNvPr id="494563" name="Freeform 995"/>
            <p:cNvSpPr/>
            <p:nvPr/>
          </p:nvSpPr>
          <p:spPr bwMode="auto">
            <a:xfrm>
              <a:off x="4414" y="3112"/>
              <a:ext cx="50" cy="136"/>
            </a:xfrm>
            <a:custGeom>
              <a:avLst/>
              <a:gdLst/>
              <a:ahLst/>
              <a:cxnLst>
                <a:cxn ang="0">
                  <a:pos x="46" y="0"/>
                </a:cxn>
                <a:cxn ang="0">
                  <a:pos x="42" y="17"/>
                </a:cxn>
                <a:cxn ang="0">
                  <a:pos x="41" y="35"/>
                </a:cxn>
                <a:cxn ang="0">
                  <a:pos x="39" y="54"/>
                </a:cxn>
                <a:cxn ang="0">
                  <a:pos x="35" y="72"/>
                </a:cxn>
                <a:cxn ang="0">
                  <a:pos x="30" y="89"/>
                </a:cxn>
                <a:cxn ang="0">
                  <a:pos x="22" y="105"/>
                </a:cxn>
                <a:cxn ang="0">
                  <a:pos x="13" y="122"/>
                </a:cxn>
                <a:cxn ang="0">
                  <a:pos x="0" y="134"/>
                </a:cxn>
                <a:cxn ang="0">
                  <a:pos x="2" y="136"/>
                </a:cxn>
                <a:cxn ang="0">
                  <a:pos x="17" y="123"/>
                </a:cxn>
                <a:cxn ang="0">
                  <a:pos x="26" y="107"/>
                </a:cxn>
                <a:cxn ang="0">
                  <a:pos x="33" y="90"/>
                </a:cxn>
                <a:cxn ang="0">
                  <a:pos x="39" y="72"/>
                </a:cxn>
                <a:cxn ang="0">
                  <a:pos x="41" y="54"/>
                </a:cxn>
                <a:cxn ang="0">
                  <a:pos x="44" y="35"/>
                </a:cxn>
                <a:cxn ang="0">
                  <a:pos x="46" y="17"/>
                </a:cxn>
                <a:cxn ang="0">
                  <a:pos x="50" y="0"/>
                </a:cxn>
                <a:cxn ang="0">
                  <a:pos x="46" y="0"/>
                </a:cxn>
              </a:cxnLst>
              <a:rect l="0" t="0" r="r" b="b"/>
              <a:pathLst>
                <a:path w="50" h="136">
                  <a:moveTo>
                    <a:pt x="46" y="0"/>
                  </a:moveTo>
                  <a:lnTo>
                    <a:pt x="42" y="17"/>
                  </a:lnTo>
                  <a:lnTo>
                    <a:pt x="41" y="35"/>
                  </a:lnTo>
                  <a:lnTo>
                    <a:pt x="39" y="54"/>
                  </a:lnTo>
                  <a:lnTo>
                    <a:pt x="35" y="72"/>
                  </a:lnTo>
                  <a:lnTo>
                    <a:pt x="30" y="89"/>
                  </a:lnTo>
                  <a:lnTo>
                    <a:pt x="22" y="105"/>
                  </a:lnTo>
                  <a:lnTo>
                    <a:pt x="13" y="122"/>
                  </a:lnTo>
                  <a:lnTo>
                    <a:pt x="0" y="134"/>
                  </a:lnTo>
                  <a:lnTo>
                    <a:pt x="2" y="136"/>
                  </a:lnTo>
                  <a:lnTo>
                    <a:pt x="17" y="123"/>
                  </a:lnTo>
                  <a:lnTo>
                    <a:pt x="26" y="107"/>
                  </a:lnTo>
                  <a:lnTo>
                    <a:pt x="33" y="90"/>
                  </a:lnTo>
                  <a:lnTo>
                    <a:pt x="39" y="72"/>
                  </a:lnTo>
                  <a:lnTo>
                    <a:pt x="41" y="54"/>
                  </a:lnTo>
                  <a:lnTo>
                    <a:pt x="44" y="35"/>
                  </a:lnTo>
                  <a:lnTo>
                    <a:pt x="46" y="17"/>
                  </a:lnTo>
                  <a:lnTo>
                    <a:pt x="50" y="0"/>
                  </a:lnTo>
                  <a:lnTo>
                    <a:pt x="46" y="0"/>
                  </a:lnTo>
                  <a:close/>
                </a:path>
              </a:pathLst>
            </a:custGeom>
            <a:solidFill>
              <a:srgbClr val="000000"/>
            </a:solidFill>
            <a:ln w="9525">
              <a:noFill/>
              <a:round/>
            </a:ln>
          </p:spPr>
          <p:txBody>
            <a:bodyPr/>
            <a:lstStyle/>
            <a:p>
              <a:endParaRPr lang="en-US"/>
            </a:p>
          </p:txBody>
        </p:sp>
        <p:sp>
          <p:nvSpPr>
            <p:cNvPr id="494564" name="Freeform 996"/>
            <p:cNvSpPr/>
            <p:nvPr/>
          </p:nvSpPr>
          <p:spPr bwMode="auto">
            <a:xfrm>
              <a:off x="4460" y="3092"/>
              <a:ext cx="7" cy="20"/>
            </a:xfrm>
            <a:custGeom>
              <a:avLst/>
              <a:gdLst/>
              <a:ahLst/>
              <a:cxnLst>
                <a:cxn ang="0">
                  <a:pos x="0" y="4"/>
                </a:cxn>
                <a:cxn ang="0">
                  <a:pos x="2" y="6"/>
                </a:cxn>
                <a:cxn ang="0">
                  <a:pos x="4" y="6"/>
                </a:cxn>
                <a:cxn ang="0">
                  <a:pos x="4" y="11"/>
                </a:cxn>
                <a:cxn ang="0">
                  <a:pos x="2" y="11"/>
                </a:cxn>
                <a:cxn ang="0">
                  <a:pos x="0" y="15"/>
                </a:cxn>
                <a:cxn ang="0">
                  <a:pos x="0" y="20"/>
                </a:cxn>
                <a:cxn ang="0">
                  <a:pos x="4" y="20"/>
                </a:cxn>
                <a:cxn ang="0">
                  <a:pos x="4" y="17"/>
                </a:cxn>
                <a:cxn ang="0">
                  <a:pos x="6" y="13"/>
                </a:cxn>
                <a:cxn ang="0">
                  <a:pos x="6" y="11"/>
                </a:cxn>
                <a:cxn ang="0">
                  <a:pos x="7" y="8"/>
                </a:cxn>
                <a:cxn ang="0">
                  <a:pos x="6" y="6"/>
                </a:cxn>
                <a:cxn ang="0">
                  <a:pos x="4" y="2"/>
                </a:cxn>
                <a:cxn ang="0">
                  <a:pos x="2" y="0"/>
                </a:cxn>
                <a:cxn ang="0">
                  <a:pos x="0" y="0"/>
                </a:cxn>
                <a:cxn ang="0">
                  <a:pos x="2" y="0"/>
                </a:cxn>
                <a:cxn ang="0">
                  <a:pos x="0" y="0"/>
                </a:cxn>
                <a:cxn ang="0">
                  <a:pos x="0" y="4"/>
                </a:cxn>
              </a:cxnLst>
              <a:rect l="0" t="0" r="r" b="b"/>
              <a:pathLst>
                <a:path w="7" h="20">
                  <a:moveTo>
                    <a:pt x="0" y="4"/>
                  </a:moveTo>
                  <a:lnTo>
                    <a:pt x="2" y="6"/>
                  </a:lnTo>
                  <a:lnTo>
                    <a:pt x="4" y="6"/>
                  </a:lnTo>
                  <a:lnTo>
                    <a:pt x="4" y="11"/>
                  </a:lnTo>
                  <a:lnTo>
                    <a:pt x="2" y="11"/>
                  </a:lnTo>
                  <a:lnTo>
                    <a:pt x="0" y="15"/>
                  </a:lnTo>
                  <a:lnTo>
                    <a:pt x="0" y="20"/>
                  </a:lnTo>
                  <a:lnTo>
                    <a:pt x="4" y="20"/>
                  </a:lnTo>
                  <a:lnTo>
                    <a:pt x="4" y="17"/>
                  </a:lnTo>
                  <a:lnTo>
                    <a:pt x="6" y="13"/>
                  </a:lnTo>
                  <a:lnTo>
                    <a:pt x="6" y="11"/>
                  </a:lnTo>
                  <a:lnTo>
                    <a:pt x="7" y="8"/>
                  </a:lnTo>
                  <a:lnTo>
                    <a:pt x="6" y="6"/>
                  </a:lnTo>
                  <a:lnTo>
                    <a:pt x="4" y="2"/>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494565" name="Freeform 997"/>
            <p:cNvSpPr/>
            <p:nvPr/>
          </p:nvSpPr>
          <p:spPr bwMode="auto">
            <a:xfrm>
              <a:off x="4447" y="3092"/>
              <a:ext cx="13" cy="22"/>
            </a:xfrm>
            <a:custGeom>
              <a:avLst/>
              <a:gdLst/>
              <a:ahLst/>
              <a:cxnLst>
                <a:cxn ang="0">
                  <a:pos x="4" y="22"/>
                </a:cxn>
                <a:cxn ang="0">
                  <a:pos x="6" y="19"/>
                </a:cxn>
                <a:cxn ang="0">
                  <a:pos x="6" y="13"/>
                </a:cxn>
                <a:cxn ang="0">
                  <a:pos x="8" y="9"/>
                </a:cxn>
                <a:cxn ang="0">
                  <a:pos x="8" y="8"/>
                </a:cxn>
                <a:cxn ang="0">
                  <a:pos x="11" y="4"/>
                </a:cxn>
                <a:cxn ang="0">
                  <a:pos x="13" y="4"/>
                </a:cxn>
                <a:cxn ang="0">
                  <a:pos x="13" y="0"/>
                </a:cxn>
                <a:cxn ang="0">
                  <a:pos x="9" y="0"/>
                </a:cxn>
                <a:cxn ang="0">
                  <a:pos x="6" y="2"/>
                </a:cxn>
                <a:cxn ang="0">
                  <a:pos x="4" y="6"/>
                </a:cxn>
                <a:cxn ang="0">
                  <a:pos x="4" y="11"/>
                </a:cxn>
                <a:cxn ang="0">
                  <a:pos x="2" y="15"/>
                </a:cxn>
                <a:cxn ang="0">
                  <a:pos x="2" y="19"/>
                </a:cxn>
                <a:cxn ang="0">
                  <a:pos x="0" y="20"/>
                </a:cxn>
                <a:cxn ang="0">
                  <a:pos x="4" y="22"/>
                </a:cxn>
              </a:cxnLst>
              <a:rect l="0" t="0" r="r" b="b"/>
              <a:pathLst>
                <a:path w="13" h="22">
                  <a:moveTo>
                    <a:pt x="4" y="22"/>
                  </a:moveTo>
                  <a:lnTo>
                    <a:pt x="6" y="19"/>
                  </a:lnTo>
                  <a:lnTo>
                    <a:pt x="6" y="13"/>
                  </a:lnTo>
                  <a:lnTo>
                    <a:pt x="8" y="9"/>
                  </a:lnTo>
                  <a:lnTo>
                    <a:pt x="8" y="8"/>
                  </a:lnTo>
                  <a:lnTo>
                    <a:pt x="11" y="4"/>
                  </a:lnTo>
                  <a:lnTo>
                    <a:pt x="13" y="4"/>
                  </a:lnTo>
                  <a:lnTo>
                    <a:pt x="13" y="0"/>
                  </a:lnTo>
                  <a:lnTo>
                    <a:pt x="9" y="0"/>
                  </a:lnTo>
                  <a:lnTo>
                    <a:pt x="6" y="2"/>
                  </a:lnTo>
                  <a:lnTo>
                    <a:pt x="4" y="6"/>
                  </a:lnTo>
                  <a:lnTo>
                    <a:pt x="4" y="11"/>
                  </a:lnTo>
                  <a:lnTo>
                    <a:pt x="2" y="15"/>
                  </a:lnTo>
                  <a:lnTo>
                    <a:pt x="2" y="19"/>
                  </a:lnTo>
                  <a:lnTo>
                    <a:pt x="0" y="20"/>
                  </a:lnTo>
                  <a:lnTo>
                    <a:pt x="4" y="22"/>
                  </a:lnTo>
                  <a:close/>
                </a:path>
              </a:pathLst>
            </a:custGeom>
            <a:solidFill>
              <a:srgbClr val="000000"/>
            </a:solidFill>
            <a:ln w="9525">
              <a:noFill/>
              <a:round/>
            </a:ln>
          </p:spPr>
          <p:txBody>
            <a:bodyPr/>
            <a:lstStyle/>
            <a:p>
              <a:endParaRPr lang="en-US"/>
            </a:p>
          </p:txBody>
        </p:sp>
        <p:sp>
          <p:nvSpPr>
            <p:cNvPr id="494566" name="Freeform 998"/>
            <p:cNvSpPr/>
            <p:nvPr/>
          </p:nvSpPr>
          <p:spPr bwMode="auto">
            <a:xfrm>
              <a:off x="4427" y="3112"/>
              <a:ext cx="24" cy="65"/>
            </a:xfrm>
            <a:custGeom>
              <a:avLst/>
              <a:gdLst/>
              <a:ahLst/>
              <a:cxnLst>
                <a:cxn ang="0">
                  <a:pos x="4" y="65"/>
                </a:cxn>
                <a:cxn ang="0">
                  <a:pos x="6" y="57"/>
                </a:cxn>
                <a:cxn ang="0">
                  <a:pos x="9" y="48"/>
                </a:cxn>
                <a:cxn ang="0">
                  <a:pos x="11" y="41"/>
                </a:cxn>
                <a:cxn ang="0">
                  <a:pos x="13" y="33"/>
                </a:cxn>
                <a:cxn ang="0">
                  <a:pos x="17" y="24"/>
                </a:cxn>
                <a:cxn ang="0">
                  <a:pos x="18" y="17"/>
                </a:cxn>
                <a:cxn ang="0">
                  <a:pos x="20" y="10"/>
                </a:cxn>
                <a:cxn ang="0">
                  <a:pos x="24" y="2"/>
                </a:cxn>
                <a:cxn ang="0">
                  <a:pos x="20" y="0"/>
                </a:cxn>
                <a:cxn ang="0">
                  <a:pos x="17" y="8"/>
                </a:cxn>
                <a:cxn ang="0">
                  <a:pos x="15" y="15"/>
                </a:cxn>
                <a:cxn ang="0">
                  <a:pos x="13" y="24"/>
                </a:cxn>
                <a:cxn ang="0">
                  <a:pos x="9" y="32"/>
                </a:cxn>
                <a:cxn ang="0">
                  <a:pos x="7" y="41"/>
                </a:cxn>
                <a:cxn ang="0">
                  <a:pos x="6" y="48"/>
                </a:cxn>
                <a:cxn ang="0">
                  <a:pos x="4" y="55"/>
                </a:cxn>
                <a:cxn ang="0">
                  <a:pos x="0" y="63"/>
                </a:cxn>
                <a:cxn ang="0">
                  <a:pos x="4" y="65"/>
                </a:cxn>
              </a:cxnLst>
              <a:rect l="0" t="0" r="r" b="b"/>
              <a:pathLst>
                <a:path w="24" h="65">
                  <a:moveTo>
                    <a:pt x="4" y="65"/>
                  </a:moveTo>
                  <a:lnTo>
                    <a:pt x="6" y="57"/>
                  </a:lnTo>
                  <a:lnTo>
                    <a:pt x="9" y="48"/>
                  </a:lnTo>
                  <a:lnTo>
                    <a:pt x="11" y="41"/>
                  </a:lnTo>
                  <a:lnTo>
                    <a:pt x="13" y="33"/>
                  </a:lnTo>
                  <a:lnTo>
                    <a:pt x="17" y="24"/>
                  </a:lnTo>
                  <a:lnTo>
                    <a:pt x="18" y="17"/>
                  </a:lnTo>
                  <a:lnTo>
                    <a:pt x="20" y="10"/>
                  </a:lnTo>
                  <a:lnTo>
                    <a:pt x="24" y="2"/>
                  </a:lnTo>
                  <a:lnTo>
                    <a:pt x="20" y="0"/>
                  </a:lnTo>
                  <a:lnTo>
                    <a:pt x="17" y="8"/>
                  </a:lnTo>
                  <a:lnTo>
                    <a:pt x="15" y="15"/>
                  </a:lnTo>
                  <a:lnTo>
                    <a:pt x="13" y="24"/>
                  </a:lnTo>
                  <a:lnTo>
                    <a:pt x="9" y="32"/>
                  </a:lnTo>
                  <a:lnTo>
                    <a:pt x="7" y="41"/>
                  </a:lnTo>
                  <a:lnTo>
                    <a:pt x="6" y="48"/>
                  </a:lnTo>
                  <a:lnTo>
                    <a:pt x="4" y="55"/>
                  </a:lnTo>
                  <a:lnTo>
                    <a:pt x="0" y="63"/>
                  </a:lnTo>
                  <a:lnTo>
                    <a:pt x="4" y="65"/>
                  </a:lnTo>
                  <a:close/>
                </a:path>
              </a:pathLst>
            </a:custGeom>
            <a:solidFill>
              <a:srgbClr val="000000"/>
            </a:solidFill>
            <a:ln w="9525">
              <a:noFill/>
              <a:round/>
            </a:ln>
          </p:spPr>
          <p:txBody>
            <a:bodyPr/>
            <a:lstStyle/>
            <a:p>
              <a:endParaRPr lang="en-US"/>
            </a:p>
          </p:txBody>
        </p:sp>
        <p:sp>
          <p:nvSpPr>
            <p:cNvPr id="494567" name="Freeform 999"/>
            <p:cNvSpPr/>
            <p:nvPr/>
          </p:nvSpPr>
          <p:spPr bwMode="auto">
            <a:xfrm>
              <a:off x="4365" y="3175"/>
              <a:ext cx="66" cy="81"/>
            </a:xfrm>
            <a:custGeom>
              <a:avLst/>
              <a:gdLst/>
              <a:ahLst/>
              <a:cxnLst>
                <a:cxn ang="0">
                  <a:pos x="3" y="81"/>
                </a:cxn>
                <a:cxn ang="0">
                  <a:pos x="9" y="77"/>
                </a:cxn>
                <a:cxn ang="0">
                  <a:pos x="12" y="73"/>
                </a:cxn>
                <a:cxn ang="0">
                  <a:pos x="18" y="70"/>
                </a:cxn>
                <a:cxn ang="0">
                  <a:pos x="36" y="51"/>
                </a:cxn>
                <a:cxn ang="0">
                  <a:pos x="40" y="46"/>
                </a:cxn>
                <a:cxn ang="0">
                  <a:pos x="44" y="40"/>
                </a:cxn>
                <a:cxn ang="0">
                  <a:pos x="47" y="35"/>
                </a:cxn>
                <a:cxn ang="0">
                  <a:pos x="51" y="29"/>
                </a:cxn>
                <a:cxn ang="0">
                  <a:pos x="55" y="24"/>
                </a:cxn>
                <a:cxn ang="0">
                  <a:pos x="58" y="18"/>
                </a:cxn>
                <a:cxn ang="0">
                  <a:pos x="60" y="13"/>
                </a:cxn>
                <a:cxn ang="0">
                  <a:pos x="64" y="7"/>
                </a:cxn>
                <a:cxn ang="0">
                  <a:pos x="66" y="2"/>
                </a:cxn>
                <a:cxn ang="0">
                  <a:pos x="62" y="0"/>
                </a:cxn>
                <a:cxn ang="0">
                  <a:pos x="58" y="5"/>
                </a:cxn>
                <a:cxn ang="0">
                  <a:pos x="56" y="11"/>
                </a:cxn>
                <a:cxn ang="0">
                  <a:pos x="55" y="16"/>
                </a:cxn>
                <a:cxn ang="0">
                  <a:pos x="51" y="22"/>
                </a:cxn>
                <a:cxn ang="0">
                  <a:pos x="47" y="27"/>
                </a:cxn>
                <a:cxn ang="0">
                  <a:pos x="45" y="33"/>
                </a:cxn>
                <a:cxn ang="0">
                  <a:pos x="42" y="38"/>
                </a:cxn>
                <a:cxn ang="0">
                  <a:pos x="38" y="44"/>
                </a:cxn>
                <a:cxn ang="0">
                  <a:pos x="29" y="53"/>
                </a:cxn>
                <a:cxn ang="0">
                  <a:pos x="25" y="59"/>
                </a:cxn>
                <a:cxn ang="0">
                  <a:pos x="20" y="62"/>
                </a:cxn>
                <a:cxn ang="0">
                  <a:pos x="11" y="71"/>
                </a:cxn>
                <a:cxn ang="0">
                  <a:pos x="5" y="75"/>
                </a:cxn>
                <a:cxn ang="0">
                  <a:pos x="0" y="81"/>
                </a:cxn>
                <a:cxn ang="0">
                  <a:pos x="1" y="79"/>
                </a:cxn>
                <a:cxn ang="0">
                  <a:pos x="0" y="79"/>
                </a:cxn>
                <a:cxn ang="0">
                  <a:pos x="0" y="81"/>
                </a:cxn>
                <a:cxn ang="0">
                  <a:pos x="3" y="81"/>
                </a:cxn>
              </a:cxnLst>
              <a:rect l="0" t="0" r="r" b="b"/>
              <a:pathLst>
                <a:path w="66" h="81">
                  <a:moveTo>
                    <a:pt x="3" y="81"/>
                  </a:moveTo>
                  <a:lnTo>
                    <a:pt x="9" y="77"/>
                  </a:lnTo>
                  <a:lnTo>
                    <a:pt x="12" y="73"/>
                  </a:lnTo>
                  <a:lnTo>
                    <a:pt x="18" y="70"/>
                  </a:lnTo>
                  <a:lnTo>
                    <a:pt x="36" y="51"/>
                  </a:lnTo>
                  <a:lnTo>
                    <a:pt x="40" y="46"/>
                  </a:lnTo>
                  <a:lnTo>
                    <a:pt x="44" y="40"/>
                  </a:lnTo>
                  <a:lnTo>
                    <a:pt x="47" y="35"/>
                  </a:lnTo>
                  <a:lnTo>
                    <a:pt x="51" y="29"/>
                  </a:lnTo>
                  <a:lnTo>
                    <a:pt x="55" y="24"/>
                  </a:lnTo>
                  <a:lnTo>
                    <a:pt x="58" y="18"/>
                  </a:lnTo>
                  <a:lnTo>
                    <a:pt x="60" y="13"/>
                  </a:lnTo>
                  <a:lnTo>
                    <a:pt x="64" y="7"/>
                  </a:lnTo>
                  <a:lnTo>
                    <a:pt x="66" y="2"/>
                  </a:lnTo>
                  <a:lnTo>
                    <a:pt x="62" y="0"/>
                  </a:lnTo>
                  <a:lnTo>
                    <a:pt x="58" y="5"/>
                  </a:lnTo>
                  <a:lnTo>
                    <a:pt x="56" y="11"/>
                  </a:lnTo>
                  <a:lnTo>
                    <a:pt x="55" y="16"/>
                  </a:lnTo>
                  <a:lnTo>
                    <a:pt x="51" y="22"/>
                  </a:lnTo>
                  <a:lnTo>
                    <a:pt x="47" y="27"/>
                  </a:lnTo>
                  <a:lnTo>
                    <a:pt x="45" y="33"/>
                  </a:lnTo>
                  <a:lnTo>
                    <a:pt x="42" y="38"/>
                  </a:lnTo>
                  <a:lnTo>
                    <a:pt x="38" y="44"/>
                  </a:lnTo>
                  <a:lnTo>
                    <a:pt x="29" y="53"/>
                  </a:lnTo>
                  <a:lnTo>
                    <a:pt x="25" y="59"/>
                  </a:lnTo>
                  <a:lnTo>
                    <a:pt x="20" y="62"/>
                  </a:lnTo>
                  <a:lnTo>
                    <a:pt x="11" y="71"/>
                  </a:lnTo>
                  <a:lnTo>
                    <a:pt x="5" y="75"/>
                  </a:lnTo>
                  <a:lnTo>
                    <a:pt x="0" y="81"/>
                  </a:lnTo>
                  <a:lnTo>
                    <a:pt x="1" y="79"/>
                  </a:lnTo>
                  <a:lnTo>
                    <a:pt x="0" y="79"/>
                  </a:lnTo>
                  <a:lnTo>
                    <a:pt x="0" y="81"/>
                  </a:lnTo>
                  <a:lnTo>
                    <a:pt x="3" y="81"/>
                  </a:lnTo>
                  <a:close/>
                </a:path>
              </a:pathLst>
            </a:custGeom>
            <a:solidFill>
              <a:srgbClr val="000000"/>
            </a:solidFill>
            <a:ln w="9525">
              <a:noFill/>
              <a:round/>
            </a:ln>
          </p:spPr>
          <p:txBody>
            <a:bodyPr/>
            <a:lstStyle/>
            <a:p>
              <a:endParaRPr lang="en-US"/>
            </a:p>
          </p:txBody>
        </p:sp>
        <p:sp>
          <p:nvSpPr>
            <p:cNvPr id="494568" name="Freeform 1000"/>
            <p:cNvSpPr/>
            <p:nvPr/>
          </p:nvSpPr>
          <p:spPr bwMode="auto">
            <a:xfrm>
              <a:off x="4352" y="3256"/>
              <a:ext cx="16" cy="5"/>
            </a:xfrm>
            <a:custGeom>
              <a:avLst/>
              <a:gdLst/>
              <a:ahLst/>
              <a:cxnLst>
                <a:cxn ang="0">
                  <a:pos x="2" y="5"/>
                </a:cxn>
                <a:cxn ang="0">
                  <a:pos x="11" y="5"/>
                </a:cxn>
                <a:cxn ang="0">
                  <a:pos x="13" y="3"/>
                </a:cxn>
                <a:cxn ang="0">
                  <a:pos x="14" y="3"/>
                </a:cxn>
                <a:cxn ang="0">
                  <a:pos x="16" y="1"/>
                </a:cxn>
                <a:cxn ang="0">
                  <a:pos x="16" y="0"/>
                </a:cxn>
                <a:cxn ang="0">
                  <a:pos x="11" y="0"/>
                </a:cxn>
                <a:cxn ang="0">
                  <a:pos x="11" y="1"/>
                </a:cxn>
                <a:cxn ang="0">
                  <a:pos x="0" y="1"/>
                </a:cxn>
                <a:cxn ang="0">
                  <a:pos x="2" y="1"/>
                </a:cxn>
                <a:cxn ang="0">
                  <a:pos x="2" y="5"/>
                </a:cxn>
              </a:cxnLst>
              <a:rect l="0" t="0" r="r" b="b"/>
              <a:pathLst>
                <a:path w="16" h="5">
                  <a:moveTo>
                    <a:pt x="2" y="5"/>
                  </a:moveTo>
                  <a:lnTo>
                    <a:pt x="11" y="5"/>
                  </a:lnTo>
                  <a:lnTo>
                    <a:pt x="13" y="3"/>
                  </a:lnTo>
                  <a:lnTo>
                    <a:pt x="14" y="3"/>
                  </a:lnTo>
                  <a:lnTo>
                    <a:pt x="16" y="1"/>
                  </a:lnTo>
                  <a:lnTo>
                    <a:pt x="16" y="0"/>
                  </a:lnTo>
                  <a:lnTo>
                    <a:pt x="11" y="0"/>
                  </a:lnTo>
                  <a:lnTo>
                    <a:pt x="11" y="1"/>
                  </a:lnTo>
                  <a:lnTo>
                    <a:pt x="0" y="1"/>
                  </a:lnTo>
                  <a:lnTo>
                    <a:pt x="2" y="1"/>
                  </a:lnTo>
                  <a:lnTo>
                    <a:pt x="2" y="5"/>
                  </a:lnTo>
                  <a:close/>
                </a:path>
              </a:pathLst>
            </a:custGeom>
            <a:solidFill>
              <a:srgbClr val="000000"/>
            </a:solidFill>
            <a:ln w="9525">
              <a:noFill/>
              <a:round/>
            </a:ln>
          </p:spPr>
          <p:txBody>
            <a:bodyPr/>
            <a:lstStyle/>
            <a:p>
              <a:endParaRPr lang="en-US"/>
            </a:p>
          </p:txBody>
        </p:sp>
        <p:sp>
          <p:nvSpPr>
            <p:cNvPr id="494569" name="Freeform 1001"/>
            <p:cNvSpPr/>
            <p:nvPr/>
          </p:nvSpPr>
          <p:spPr bwMode="auto">
            <a:xfrm>
              <a:off x="4249" y="3246"/>
              <a:ext cx="105" cy="17"/>
            </a:xfrm>
            <a:custGeom>
              <a:avLst/>
              <a:gdLst/>
              <a:ahLst/>
              <a:cxnLst>
                <a:cxn ang="0">
                  <a:pos x="2" y="2"/>
                </a:cxn>
                <a:cxn ang="0">
                  <a:pos x="2" y="4"/>
                </a:cxn>
                <a:cxn ang="0">
                  <a:pos x="9" y="6"/>
                </a:cxn>
                <a:cxn ang="0">
                  <a:pos x="15" y="8"/>
                </a:cxn>
                <a:cxn ang="0">
                  <a:pos x="22" y="10"/>
                </a:cxn>
                <a:cxn ang="0">
                  <a:pos x="27" y="10"/>
                </a:cxn>
                <a:cxn ang="0">
                  <a:pos x="33" y="11"/>
                </a:cxn>
                <a:cxn ang="0">
                  <a:pos x="40" y="11"/>
                </a:cxn>
                <a:cxn ang="0">
                  <a:pos x="46" y="13"/>
                </a:cxn>
                <a:cxn ang="0">
                  <a:pos x="53" y="13"/>
                </a:cxn>
                <a:cxn ang="0">
                  <a:pos x="59" y="15"/>
                </a:cxn>
                <a:cxn ang="0">
                  <a:pos x="71" y="15"/>
                </a:cxn>
                <a:cxn ang="0">
                  <a:pos x="77" y="17"/>
                </a:cxn>
                <a:cxn ang="0">
                  <a:pos x="97" y="17"/>
                </a:cxn>
                <a:cxn ang="0">
                  <a:pos x="105" y="15"/>
                </a:cxn>
                <a:cxn ang="0">
                  <a:pos x="105" y="11"/>
                </a:cxn>
                <a:cxn ang="0">
                  <a:pos x="59" y="11"/>
                </a:cxn>
                <a:cxn ang="0">
                  <a:pos x="53" y="10"/>
                </a:cxn>
                <a:cxn ang="0">
                  <a:pos x="40" y="10"/>
                </a:cxn>
                <a:cxn ang="0">
                  <a:pos x="33" y="8"/>
                </a:cxn>
                <a:cxn ang="0">
                  <a:pos x="27" y="6"/>
                </a:cxn>
                <a:cxn ang="0">
                  <a:pos x="22" y="6"/>
                </a:cxn>
                <a:cxn ang="0">
                  <a:pos x="15" y="4"/>
                </a:cxn>
                <a:cxn ang="0">
                  <a:pos x="9" y="2"/>
                </a:cxn>
                <a:cxn ang="0">
                  <a:pos x="2" y="0"/>
                </a:cxn>
                <a:cxn ang="0">
                  <a:pos x="4" y="4"/>
                </a:cxn>
                <a:cxn ang="0">
                  <a:pos x="2" y="2"/>
                </a:cxn>
                <a:cxn ang="0">
                  <a:pos x="0" y="4"/>
                </a:cxn>
                <a:cxn ang="0">
                  <a:pos x="2" y="4"/>
                </a:cxn>
                <a:cxn ang="0">
                  <a:pos x="2" y="2"/>
                </a:cxn>
              </a:cxnLst>
              <a:rect l="0" t="0" r="r" b="b"/>
              <a:pathLst>
                <a:path w="105" h="17">
                  <a:moveTo>
                    <a:pt x="2" y="2"/>
                  </a:moveTo>
                  <a:lnTo>
                    <a:pt x="2" y="4"/>
                  </a:lnTo>
                  <a:lnTo>
                    <a:pt x="9" y="6"/>
                  </a:lnTo>
                  <a:lnTo>
                    <a:pt x="15" y="8"/>
                  </a:lnTo>
                  <a:lnTo>
                    <a:pt x="22" y="10"/>
                  </a:lnTo>
                  <a:lnTo>
                    <a:pt x="27" y="10"/>
                  </a:lnTo>
                  <a:lnTo>
                    <a:pt x="33" y="11"/>
                  </a:lnTo>
                  <a:lnTo>
                    <a:pt x="40" y="11"/>
                  </a:lnTo>
                  <a:lnTo>
                    <a:pt x="46" y="13"/>
                  </a:lnTo>
                  <a:lnTo>
                    <a:pt x="53" y="13"/>
                  </a:lnTo>
                  <a:lnTo>
                    <a:pt x="59" y="15"/>
                  </a:lnTo>
                  <a:lnTo>
                    <a:pt x="71" y="15"/>
                  </a:lnTo>
                  <a:lnTo>
                    <a:pt x="77" y="17"/>
                  </a:lnTo>
                  <a:lnTo>
                    <a:pt x="97" y="17"/>
                  </a:lnTo>
                  <a:lnTo>
                    <a:pt x="105" y="15"/>
                  </a:lnTo>
                  <a:lnTo>
                    <a:pt x="105" y="11"/>
                  </a:lnTo>
                  <a:lnTo>
                    <a:pt x="59" y="11"/>
                  </a:lnTo>
                  <a:lnTo>
                    <a:pt x="53" y="10"/>
                  </a:lnTo>
                  <a:lnTo>
                    <a:pt x="40" y="10"/>
                  </a:lnTo>
                  <a:lnTo>
                    <a:pt x="33" y="8"/>
                  </a:lnTo>
                  <a:lnTo>
                    <a:pt x="27" y="6"/>
                  </a:lnTo>
                  <a:lnTo>
                    <a:pt x="22" y="6"/>
                  </a:lnTo>
                  <a:lnTo>
                    <a:pt x="15" y="4"/>
                  </a:lnTo>
                  <a:lnTo>
                    <a:pt x="9" y="2"/>
                  </a:lnTo>
                  <a:lnTo>
                    <a:pt x="2" y="0"/>
                  </a:lnTo>
                  <a:lnTo>
                    <a:pt x="4" y="4"/>
                  </a:lnTo>
                  <a:lnTo>
                    <a:pt x="2" y="2"/>
                  </a:lnTo>
                  <a:lnTo>
                    <a:pt x="0" y="4"/>
                  </a:lnTo>
                  <a:lnTo>
                    <a:pt x="2" y="4"/>
                  </a:lnTo>
                  <a:lnTo>
                    <a:pt x="2" y="2"/>
                  </a:lnTo>
                  <a:close/>
                </a:path>
              </a:pathLst>
            </a:custGeom>
            <a:solidFill>
              <a:srgbClr val="000000"/>
            </a:solidFill>
            <a:ln w="9525">
              <a:noFill/>
              <a:round/>
            </a:ln>
          </p:spPr>
          <p:txBody>
            <a:bodyPr/>
            <a:lstStyle/>
            <a:p>
              <a:endParaRPr lang="en-US"/>
            </a:p>
          </p:txBody>
        </p:sp>
        <p:sp>
          <p:nvSpPr>
            <p:cNvPr id="494570" name="Freeform 1002"/>
            <p:cNvSpPr/>
            <p:nvPr/>
          </p:nvSpPr>
          <p:spPr bwMode="auto">
            <a:xfrm>
              <a:off x="4251" y="3195"/>
              <a:ext cx="49" cy="55"/>
            </a:xfrm>
            <a:custGeom>
              <a:avLst/>
              <a:gdLst/>
              <a:ahLst/>
              <a:cxnLst>
                <a:cxn ang="0">
                  <a:pos x="47" y="0"/>
                </a:cxn>
                <a:cxn ang="0">
                  <a:pos x="40" y="7"/>
                </a:cxn>
                <a:cxn ang="0">
                  <a:pos x="38" y="11"/>
                </a:cxn>
                <a:cxn ang="0">
                  <a:pos x="35" y="13"/>
                </a:cxn>
                <a:cxn ang="0">
                  <a:pos x="31" y="17"/>
                </a:cxn>
                <a:cxn ang="0">
                  <a:pos x="29" y="20"/>
                </a:cxn>
                <a:cxn ang="0">
                  <a:pos x="25" y="22"/>
                </a:cxn>
                <a:cxn ang="0">
                  <a:pos x="22" y="26"/>
                </a:cxn>
                <a:cxn ang="0">
                  <a:pos x="20" y="29"/>
                </a:cxn>
                <a:cxn ang="0">
                  <a:pos x="16" y="31"/>
                </a:cxn>
                <a:cxn ang="0">
                  <a:pos x="13" y="35"/>
                </a:cxn>
                <a:cxn ang="0">
                  <a:pos x="11" y="39"/>
                </a:cxn>
                <a:cxn ang="0">
                  <a:pos x="3" y="46"/>
                </a:cxn>
                <a:cxn ang="0">
                  <a:pos x="2" y="50"/>
                </a:cxn>
                <a:cxn ang="0">
                  <a:pos x="0" y="53"/>
                </a:cxn>
                <a:cxn ang="0">
                  <a:pos x="2" y="55"/>
                </a:cxn>
                <a:cxn ang="0">
                  <a:pos x="3" y="51"/>
                </a:cxn>
                <a:cxn ang="0">
                  <a:pos x="11" y="44"/>
                </a:cxn>
                <a:cxn ang="0">
                  <a:pos x="13" y="40"/>
                </a:cxn>
                <a:cxn ang="0">
                  <a:pos x="22" y="31"/>
                </a:cxn>
                <a:cxn ang="0">
                  <a:pos x="24" y="28"/>
                </a:cxn>
                <a:cxn ang="0">
                  <a:pos x="27" y="26"/>
                </a:cxn>
                <a:cxn ang="0">
                  <a:pos x="47" y="6"/>
                </a:cxn>
                <a:cxn ang="0">
                  <a:pos x="49" y="2"/>
                </a:cxn>
                <a:cxn ang="0">
                  <a:pos x="47" y="0"/>
                </a:cxn>
              </a:cxnLst>
              <a:rect l="0" t="0" r="r" b="b"/>
              <a:pathLst>
                <a:path w="49" h="55">
                  <a:moveTo>
                    <a:pt x="47" y="0"/>
                  </a:moveTo>
                  <a:lnTo>
                    <a:pt x="40" y="7"/>
                  </a:lnTo>
                  <a:lnTo>
                    <a:pt x="38" y="11"/>
                  </a:lnTo>
                  <a:lnTo>
                    <a:pt x="35" y="13"/>
                  </a:lnTo>
                  <a:lnTo>
                    <a:pt x="31" y="17"/>
                  </a:lnTo>
                  <a:lnTo>
                    <a:pt x="29" y="20"/>
                  </a:lnTo>
                  <a:lnTo>
                    <a:pt x="25" y="22"/>
                  </a:lnTo>
                  <a:lnTo>
                    <a:pt x="22" y="26"/>
                  </a:lnTo>
                  <a:lnTo>
                    <a:pt x="20" y="29"/>
                  </a:lnTo>
                  <a:lnTo>
                    <a:pt x="16" y="31"/>
                  </a:lnTo>
                  <a:lnTo>
                    <a:pt x="13" y="35"/>
                  </a:lnTo>
                  <a:lnTo>
                    <a:pt x="11" y="39"/>
                  </a:lnTo>
                  <a:lnTo>
                    <a:pt x="3" y="46"/>
                  </a:lnTo>
                  <a:lnTo>
                    <a:pt x="2" y="50"/>
                  </a:lnTo>
                  <a:lnTo>
                    <a:pt x="0" y="53"/>
                  </a:lnTo>
                  <a:lnTo>
                    <a:pt x="2" y="55"/>
                  </a:lnTo>
                  <a:lnTo>
                    <a:pt x="3" y="51"/>
                  </a:lnTo>
                  <a:lnTo>
                    <a:pt x="11" y="44"/>
                  </a:lnTo>
                  <a:lnTo>
                    <a:pt x="13" y="40"/>
                  </a:lnTo>
                  <a:lnTo>
                    <a:pt x="22" y="31"/>
                  </a:lnTo>
                  <a:lnTo>
                    <a:pt x="24" y="28"/>
                  </a:lnTo>
                  <a:lnTo>
                    <a:pt x="27" y="26"/>
                  </a:lnTo>
                  <a:lnTo>
                    <a:pt x="47" y="6"/>
                  </a:lnTo>
                  <a:lnTo>
                    <a:pt x="49" y="2"/>
                  </a:lnTo>
                  <a:lnTo>
                    <a:pt x="47" y="0"/>
                  </a:lnTo>
                  <a:close/>
                </a:path>
              </a:pathLst>
            </a:custGeom>
            <a:solidFill>
              <a:srgbClr val="000000"/>
            </a:solidFill>
            <a:ln w="9525">
              <a:noFill/>
              <a:round/>
            </a:ln>
          </p:spPr>
          <p:txBody>
            <a:bodyPr/>
            <a:lstStyle/>
            <a:p>
              <a:endParaRPr lang="en-US"/>
            </a:p>
          </p:txBody>
        </p:sp>
        <p:sp>
          <p:nvSpPr>
            <p:cNvPr id="494571" name="Freeform 1003"/>
            <p:cNvSpPr/>
            <p:nvPr/>
          </p:nvSpPr>
          <p:spPr bwMode="auto">
            <a:xfrm>
              <a:off x="4298" y="3087"/>
              <a:ext cx="54" cy="110"/>
            </a:xfrm>
            <a:custGeom>
              <a:avLst/>
              <a:gdLst/>
              <a:ahLst/>
              <a:cxnLst>
                <a:cxn ang="0">
                  <a:pos x="52" y="0"/>
                </a:cxn>
                <a:cxn ang="0">
                  <a:pos x="52" y="2"/>
                </a:cxn>
                <a:cxn ang="0">
                  <a:pos x="48" y="9"/>
                </a:cxn>
                <a:cxn ang="0">
                  <a:pos x="46" y="16"/>
                </a:cxn>
                <a:cxn ang="0">
                  <a:pos x="45" y="24"/>
                </a:cxn>
                <a:cxn ang="0">
                  <a:pos x="43" y="29"/>
                </a:cxn>
                <a:cxn ang="0">
                  <a:pos x="41" y="36"/>
                </a:cxn>
                <a:cxn ang="0">
                  <a:pos x="37" y="44"/>
                </a:cxn>
                <a:cxn ang="0">
                  <a:pos x="35" y="51"/>
                </a:cxn>
                <a:cxn ang="0">
                  <a:pos x="32" y="58"/>
                </a:cxn>
                <a:cxn ang="0">
                  <a:pos x="28" y="64"/>
                </a:cxn>
                <a:cxn ang="0">
                  <a:pos x="24" y="71"/>
                </a:cxn>
                <a:cxn ang="0">
                  <a:pos x="22" y="77"/>
                </a:cxn>
                <a:cxn ang="0">
                  <a:pos x="19" y="84"/>
                </a:cxn>
                <a:cxn ang="0">
                  <a:pos x="13" y="90"/>
                </a:cxn>
                <a:cxn ang="0">
                  <a:pos x="10" y="97"/>
                </a:cxn>
                <a:cxn ang="0">
                  <a:pos x="4" y="103"/>
                </a:cxn>
                <a:cxn ang="0">
                  <a:pos x="0" y="108"/>
                </a:cxn>
                <a:cxn ang="0">
                  <a:pos x="2" y="110"/>
                </a:cxn>
                <a:cxn ang="0">
                  <a:pos x="8" y="104"/>
                </a:cxn>
                <a:cxn ang="0">
                  <a:pos x="11" y="99"/>
                </a:cxn>
                <a:cxn ang="0">
                  <a:pos x="17" y="92"/>
                </a:cxn>
                <a:cxn ang="0">
                  <a:pos x="21" y="86"/>
                </a:cxn>
                <a:cxn ang="0">
                  <a:pos x="24" y="79"/>
                </a:cxn>
                <a:cxn ang="0">
                  <a:pos x="28" y="73"/>
                </a:cxn>
                <a:cxn ang="0">
                  <a:pos x="32" y="66"/>
                </a:cxn>
                <a:cxn ang="0">
                  <a:pos x="35" y="58"/>
                </a:cxn>
                <a:cxn ang="0">
                  <a:pos x="39" y="51"/>
                </a:cxn>
                <a:cxn ang="0">
                  <a:pos x="41" y="46"/>
                </a:cxn>
                <a:cxn ang="0">
                  <a:pos x="45" y="38"/>
                </a:cxn>
                <a:cxn ang="0">
                  <a:pos x="46" y="31"/>
                </a:cxn>
                <a:cxn ang="0">
                  <a:pos x="48" y="24"/>
                </a:cxn>
                <a:cxn ang="0">
                  <a:pos x="50" y="16"/>
                </a:cxn>
                <a:cxn ang="0">
                  <a:pos x="52" y="9"/>
                </a:cxn>
                <a:cxn ang="0">
                  <a:pos x="54" y="2"/>
                </a:cxn>
                <a:cxn ang="0">
                  <a:pos x="54" y="3"/>
                </a:cxn>
                <a:cxn ang="0">
                  <a:pos x="52" y="0"/>
                </a:cxn>
                <a:cxn ang="0">
                  <a:pos x="52" y="2"/>
                </a:cxn>
                <a:cxn ang="0">
                  <a:pos x="52" y="0"/>
                </a:cxn>
              </a:cxnLst>
              <a:rect l="0" t="0" r="r" b="b"/>
              <a:pathLst>
                <a:path w="54" h="110">
                  <a:moveTo>
                    <a:pt x="52" y="0"/>
                  </a:moveTo>
                  <a:lnTo>
                    <a:pt x="52" y="2"/>
                  </a:lnTo>
                  <a:lnTo>
                    <a:pt x="48" y="9"/>
                  </a:lnTo>
                  <a:lnTo>
                    <a:pt x="46" y="16"/>
                  </a:lnTo>
                  <a:lnTo>
                    <a:pt x="45" y="24"/>
                  </a:lnTo>
                  <a:lnTo>
                    <a:pt x="43" y="29"/>
                  </a:lnTo>
                  <a:lnTo>
                    <a:pt x="41" y="36"/>
                  </a:lnTo>
                  <a:lnTo>
                    <a:pt x="37" y="44"/>
                  </a:lnTo>
                  <a:lnTo>
                    <a:pt x="35" y="51"/>
                  </a:lnTo>
                  <a:lnTo>
                    <a:pt x="32" y="58"/>
                  </a:lnTo>
                  <a:lnTo>
                    <a:pt x="28" y="64"/>
                  </a:lnTo>
                  <a:lnTo>
                    <a:pt x="24" y="71"/>
                  </a:lnTo>
                  <a:lnTo>
                    <a:pt x="22" y="77"/>
                  </a:lnTo>
                  <a:lnTo>
                    <a:pt x="19" y="84"/>
                  </a:lnTo>
                  <a:lnTo>
                    <a:pt x="13" y="90"/>
                  </a:lnTo>
                  <a:lnTo>
                    <a:pt x="10" y="97"/>
                  </a:lnTo>
                  <a:lnTo>
                    <a:pt x="4" y="103"/>
                  </a:lnTo>
                  <a:lnTo>
                    <a:pt x="0" y="108"/>
                  </a:lnTo>
                  <a:lnTo>
                    <a:pt x="2" y="110"/>
                  </a:lnTo>
                  <a:lnTo>
                    <a:pt x="8" y="104"/>
                  </a:lnTo>
                  <a:lnTo>
                    <a:pt x="11" y="99"/>
                  </a:lnTo>
                  <a:lnTo>
                    <a:pt x="17" y="92"/>
                  </a:lnTo>
                  <a:lnTo>
                    <a:pt x="21" y="86"/>
                  </a:lnTo>
                  <a:lnTo>
                    <a:pt x="24" y="79"/>
                  </a:lnTo>
                  <a:lnTo>
                    <a:pt x="28" y="73"/>
                  </a:lnTo>
                  <a:lnTo>
                    <a:pt x="32" y="66"/>
                  </a:lnTo>
                  <a:lnTo>
                    <a:pt x="35" y="58"/>
                  </a:lnTo>
                  <a:lnTo>
                    <a:pt x="39" y="51"/>
                  </a:lnTo>
                  <a:lnTo>
                    <a:pt x="41" y="46"/>
                  </a:lnTo>
                  <a:lnTo>
                    <a:pt x="45" y="38"/>
                  </a:lnTo>
                  <a:lnTo>
                    <a:pt x="46" y="31"/>
                  </a:lnTo>
                  <a:lnTo>
                    <a:pt x="48" y="24"/>
                  </a:lnTo>
                  <a:lnTo>
                    <a:pt x="50" y="16"/>
                  </a:lnTo>
                  <a:lnTo>
                    <a:pt x="52" y="9"/>
                  </a:lnTo>
                  <a:lnTo>
                    <a:pt x="54" y="2"/>
                  </a:lnTo>
                  <a:lnTo>
                    <a:pt x="54" y="3"/>
                  </a:lnTo>
                  <a:lnTo>
                    <a:pt x="52" y="0"/>
                  </a:lnTo>
                  <a:lnTo>
                    <a:pt x="52" y="2"/>
                  </a:lnTo>
                  <a:lnTo>
                    <a:pt x="52" y="0"/>
                  </a:lnTo>
                  <a:close/>
                </a:path>
              </a:pathLst>
            </a:custGeom>
            <a:solidFill>
              <a:srgbClr val="000000"/>
            </a:solidFill>
            <a:ln w="9525">
              <a:noFill/>
              <a:round/>
            </a:ln>
          </p:spPr>
          <p:txBody>
            <a:bodyPr/>
            <a:lstStyle/>
            <a:p>
              <a:endParaRPr lang="en-US"/>
            </a:p>
          </p:txBody>
        </p:sp>
        <p:sp>
          <p:nvSpPr>
            <p:cNvPr id="494572" name="Freeform 1004"/>
            <p:cNvSpPr/>
            <p:nvPr/>
          </p:nvSpPr>
          <p:spPr bwMode="auto">
            <a:xfrm>
              <a:off x="4350" y="3081"/>
              <a:ext cx="5" cy="9"/>
            </a:xfrm>
            <a:custGeom>
              <a:avLst/>
              <a:gdLst/>
              <a:ahLst/>
              <a:cxnLst>
                <a:cxn ang="0">
                  <a:pos x="4" y="2"/>
                </a:cxn>
                <a:cxn ang="0">
                  <a:pos x="2" y="2"/>
                </a:cxn>
                <a:cxn ang="0">
                  <a:pos x="2" y="6"/>
                </a:cxn>
                <a:cxn ang="0">
                  <a:pos x="0" y="6"/>
                </a:cxn>
                <a:cxn ang="0">
                  <a:pos x="2" y="9"/>
                </a:cxn>
                <a:cxn ang="0">
                  <a:pos x="5" y="6"/>
                </a:cxn>
                <a:cxn ang="0">
                  <a:pos x="5" y="2"/>
                </a:cxn>
                <a:cxn ang="0">
                  <a:pos x="4" y="0"/>
                </a:cxn>
                <a:cxn ang="0">
                  <a:pos x="5" y="2"/>
                </a:cxn>
                <a:cxn ang="0">
                  <a:pos x="5" y="0"/>
                </a:cxn>
                <a:cxn ang="0">
                  <a:pos x="4" y="0"/>
                </a:cxn>
                <a:cxn ang="0">
                  <a:pos x="4" y="2"/>
                </a:cxn>
              </a:cxnLst>
              <a:rect l="0" t="0" r="r" b="b"/>
              <a:pathLst>
                <a:path w="5" h="9">
                  <a:moveTo>
                    <a:pt x="4" y="2"/>
                  </a:moveTo>
                  <a:lnTo>
                    <a:pt x="2" y="2"/>
                  </a:lnTo>
                  <a:lnTo>
                    <a:pt x="2" y="6"/>
                  </a:lnTo>
                  <a:lnTo>
                    <a:pt x="0" y="6"/>
                  </a:lnTo>
                  <a:lnTo>
                    <a:pt x="2" y="9"/>
                  </a:lnTo>
                  <a:lnTo>
                    <a:pt x="5" y="6"/>
                  </a:lnTo>
                  <a:lnTo>
                    <a:pt x="5" y="2"/>
                  </a:lnTo>
                  <a:lnTo>
                    <a:pt x="4" y="0"/>
                  </a:lnTo>
                  <a:lnTo>
                    <a:pt x="5" y="2"/>
                  </a:lnTo>
                  <a:lnTo>
                    <a:pt x="5" y="0"/>
                  </a:lnTo>
                  <a:lnTo>
                    <a:pt x="4" y="0"/>
                  </a:lnTo>
                  <a:lnTo>
                    <a:pt x="4" y="2"/>
                  </a:lnTo>
                  <a:close/>
                </a:path>
              </a:pathLst>
            </a:custGeom>
            <a:solidFill>
              <a:srgbClr val="000000"/>
            </a:solidFill>
            <a:ln w="9525">
              <a:noFill/>
              <a:round/>
            </a:ln>
          </p:spPr>
          <p:txBody>
            <a:bodyPr/>
            <a:lstStyle/>
            <a:p>
              <a:endParaRPr lang="en-US"/>
            </a:p>
          </p:txBody>
        </p:sp>
        <p:sp>
          <p:nvSpPr>
            <p:cNvPr id="494573" name="Freeform 1005"/>
            <p:cNvSpPr/>
            <p:nvPr/>
          </p:nvSpPr>
          <p:spPr bwMode="auto">
            <a:xfrm>
              <a:off x="4339" y="3070"/>
              <a:ext cx="15" cy="13"/>
            </a:xfrm>
            <a:custGeom>
              <a:avLst/>
              <a:gdLst/>
              <a:ahLst/>
              <a:cxnLst>
                <a:cxn ang="0">
                  <a:pos x="4" y="4"/>
                </a:cxn>
                <a:cxn ang="0">
                  <a:pos x="4" y="6"/>
                </a:cxn>
                <a:cxn ang="0">
                  <a:pos x="5" y="4"/>
                </a:cxn>
                <a:cxn ang="0">
                  <a:pos x="7" y="6"/>
                </a:cxn>
                <a:cxn ang="0">
                  <a:pos x="7" y="8"/>
                </a:cxn>
                <a:cxn ang="0">
                  <a:pos x="9" y="11"/>
                </a:cxn>
                <a:cxn ang="0">
                  <a:pos x="11" y="13"/>
                </a:cxn>
                <a:cxn ang="0">
                  <a:pos x="15" y="13"/>
                </a:cxn>
                <a:cxn ang="0">
                  <a:pos x="15" y="11"/>
                </a:cxn>
                <a:cxn ang="0">
                  <a:pos x="13" y="9"/>
                </a:cxn>
                <a:cxn ang="0">
                  <a:pos x="13" y="8"/>
                </a:cxn>
                <a:cxn ang="0">
                  <a:pos x="11" y="6"/>
                </a:cxn>
                <a:cxn ang="0">
                  <a:pos x="11" y="4"/>
                </a:cxn>
                <a:cxn ang="0">
                  <a:pos x="7" y="0"/>
                </a:cxn>
                <a:cxn ang="0">
                  <a:pos x="4" y="0"/>
                </a:cxn>
                <a:cxn ang="0">
                  <a:pos x="0" y="4"/>
                </a:cxn>
                <a:cxn ang="0">
                  <a:pos x="2" y="2"/>
                </a:cxn>
                <a:cxn ang="0">
                  <a:pos x="0" y="4"/>
                </a:cxn>
                <a:cxn ang="0">
                  <a:pos x="4" y="4"/>
                </a:cxn>
              </a:cxnLst>
              <a:rect l="0" t="0" r="r" b="b"/>
              <a:pathLst>
                <a:path w="15" h="13">
                  <a:moveTo>
                    <a:pt x="4" y="4"/>
                  </a:moveTo>
                  <a:lnTo>
                    <a:pt x="4" y="6"/>
                  </a:lnTo>
                  <a:lnTo>
                    <a:pt x="5" y="4"/>
                  </a:lnTo>
                  <a:lnTo>
                    <a:pt x="7" y="6"/>
                  </a:lnTo>
                  <a:lnTo>
                    <a:pt x="7" y="8"/>
                  </a:lnTo>
                  <a:lnTo>
                    <a:pt x="9" y="11"/>
                  </a:lnTo>
                  <a:lnTo>
                    <a:pt x="11" y="13"/>
                  </a:lnTo>
                  <a:lnTo>
                    <a:pt x="15" y="13"/>
                  </a:lnTo>
                  <a:lnTo>
                    <a:pt x="15" y="11"/>
                  </a:lnTo>
                  <a:lnTo>
                    <a:pt x="13" y="9"/>
                  </a:lnTo>
                  <a:lnTo>
                    <a:pt x="13" y="8"/>
                  </a:lnTo>
                  <a:lnTo>
                    <a:pt x="11" y="6"/>
                  </a:lnTo>
                  <a:lnTo>
                    <a:pt x="11" y="4"/>
                  </a:lnTo>
                  <a:lnTo>
                    <a:pt x="7" y="0"/>
                  </a:lnTo>
                  <a:lnTo>
                    <a:pt x="4" y="0"/>
                  </a:lnTo>
                  <a:lnTo>
                    <a:pt x="0" y="4"/>
                  </a:lnTo>
                  <a:lnTo>
                    <a:pt x="2" y="2"/>
                  </a:lnTo>
                  <a:lnTo>
                    <a:pt x="0" y="4"/>
                  </a:lnTo>
                  <a:lnTo>
                    <a:pt x="4" y="4"/>
                  </a:lnTo>
                  <a:close/>
                </a:path>
              </a:pathLst>
            </a:custGeom>
            <a:solidFill>
              <a:srgbClr val="000000"/>
            </a:solidFill>
            <a:ln w="9525">
              <a:noFill/>
              <a:round/>
            </a:ln>
          </p:spPr>
          <p:txBody>
            <a:bodyPr/>
            <a:lstStyle/>
            <a:p>
              <a:endParaRPr lang="en-US"/>
            </a:p>
          </p:txBody>
        </p:sp>
        <p:sp>
          <p:nvSpPr>
            <p:cNvPr id="494574" name="Freeform 1006"/>
            <p:cNvSpPr/>
            <p:nvPr/>
          </p:nvSpPr>
          <p:spPr bwMode="auto">
            <a:xfrm>
              <a:off x="4324" y="3074"/>
              <a:ext cx="19" cy="53"/>
            </a:xfrm>
            <a:custGeom>
              <a:avLst/>
              <a:gdLst/>
              <a:ahLst/>
              <a:cxnLst>
                <a:cxn ang="0">
                  <a:pos x="4" y="53"/>
                </a:cxn>
                <a:cxn ang="0">
                  <a:pos x="7" y="48"/>
                </a:cxn>
                <a:cxn ang="0">
                  <a:pos x="9" y="40"/>
                </a:cxn>
                <a:cxn ang="0">
                  <a:pos x="11" y="35"/>
                </a:cxn>
                <a:cxn ang="0">
                  <a:pos x="13" y="27"/>
                </a:cxn>
                <a:cxn ang="0">
                  <a:pos x="13" y="20"/>
                </a:cxn>
                <a:cxn ang="0">
                  <a:pos x="15" y="13"/>
                </a:cxn>
                <a:cxn ang="0">
                  <a:pos x="17" y="7"/>
                </a:cxn>
                <a:cxn ang="0">
                  <a:pos x="19" y="0"/>
                </a:cxn>
                <a:cxn ang="0">
                  <a:pos x="15" y="0"/>
                </a:cxn>
                <a:cxn ang="0">
                  <a:pos x="13" y="7"/>
                </a:cxn>
                <a:cxn ang="0">
                  <a:pos x="11" y="13"/>
                </a:cxn>
                <a:cxn ang="0">
                  <a:pos x="9" y="20"/>
                </a:cxn>
                <a:cxn ang="0">
                  <a:pos x="9" y="27"/>
                </a:cxn>
                <a:cxn ang="0">
                  <a:pos x="7" y="33"/>
                </a:cxn>
                <a:cxn ang="0">
                  <a:pos x="6" y="40"/>
                </a:cxn>
                <a:cxn ang="0">
                  <a:pos x="4" y="46"/>
                </a:cxn>
                <a:cxn ang="0">
                  <a:pos x="0" y="51"/>
                </a:cxn>
                <a:cxn ang="0">
                  <a:pos x="4" y="53"/>
                </a:cxn>
              </a:cxnLst>
              <a:rect l="0" t="0" r="r" b="b"/>
              <a:pathLst>
                <a:path w="19" h="53">
                  <a:moveTo>
                    <a:pt x="4" y="53"/>
                  </a:moveTo>
                  <a:lnTo>
                    <a:pt x="7" y="48"/>
                  </a:lnTo>
                  <a:lnTo>
                    <a:pt x="9" y="40"/>
                  </a:lnTo>
                  <a:lnTo>
                    <a:pt x="11" y="35"/>
                  </a:lnTo>
                  <a:lnTo>
                    <a:pt x="13" y="27"/>
                  </a:lnTo>
                  <a:lnTo>
                    <a:pt x="13" y="20"/>
                  </a:lnTo>
                  <a:lnTo>
                    <a:pt x="15" y="13"/>
                  </a:lnTo>
                  <a:lnTo>
                    <a:pt x="17" y="7"/>
                  </a:lnTo>
                  <a:lnTo>
                    <a:pt x="19" y="0"/>
                  </a:lnTo>
                  <a:lnTo>
                    <a:pt x="15" y="0"/>
                  </a:lnTo>
                  <a:lnTo>
                    <a:pt x="13" y="7"/>
                  </a:lnTo>
                  <a:lnTo>
                    <a:pt x="11" y="13"/>
                  </a:lnTo>
                  <a:lnTo>
                    <a:pt x="9" y="20"/>
                  </a:lnTo>
                  <a:lnTo>
                    <a:pt x="9" y="27"/>
                  </a:lnTo>
                  <a:lnTo>
                    <a:pt x="7" y="33"/>
                  </a:lnTo>
                  <a:lnTo>
                    <a:pt x="6" y="40"/>
                  </a:lnTo>
                  <a:lnTo>
                    <a:pt x="4" y="46"/>
                  </a:lnTo>
                  <a:lnTo>
                    <a:pt x="0" y="51"/>
                  </a:lnTo>
                  <a:lnTo>
                    <a:pt x="4" y="53"/>
                  </a:lnTo>
                  <a:close/>
                </a:path>
              </a:pathLst>
            </a:custGeom>
            <a:solidFill>
              <a:srgbClr val="000000"/>
            </a:solidFill>
            <a:ln w="9525">
              <a:noFill/>
              <a:round/>
            </a:ln>
          </p:spPr>
          <p:txBody>
            <a:bodyPr/>
            <a:lstStyle/>
            <a:p>
              <a:endParaRPr lang="en-US"/>
            </a:p>
          </p:txBody>
        </p:sp>
        <p:sp>
          <p:nvSpPr>
            <p:cNvPr id="494575" name="Freeform 1007"/>
            <p:cNvSpPr/>
            <p:nvPr/>
          </p:nvSpPr>
          <p:spPr bwMode="auto">
            <a:xfrm>
              <a:off x="4275" y="3125"/>
              <a:ext cx="53" cy="54"/>
            </a:xfrm>
            <a:custGeom>
              <a:avLst/>
              <a:gdLst/>
              <a:ahLst/>
              <a:cxnLst>
                <a:cxn ang="0">
                  <a:pos x="1" y="54"/>
                </a:cxn>
                <a:cxn ang="0">
                  <a:pos x="5" y="54"/>
                </a:cxn>
                <a:cxn ang="0">
                  <a:pos x="11" y="52"/>
                </a:cxn>
                <a:cxn ang="0">
                  <a:pos x="14" y="50"/>
                </a:cxn>
                <a:cxn ang="0">
                  <a:pos x="22" y="42"/>
                </a:cxn>
                <a:cxn ang="0">
                  <a:pos x="25" y="41"/>
                </a:cxn>
                <a:cxn ang="0">
                  <a:pos x="36" y="30"/>
                </a:cxn>
                <a:cxn ang="0">
                  <a:pos x="38" y="26"/>
                </a:cxn>
                <a:cxn ang="0">
                  <a:pos x="42" y="22"/>
                </a:cxn>
                <a:cxn ang="0">
                  <a:pos x="44" y="19"/>
                </a:cxn>
                <a:cxn ang="0">
                  <a:pos x="47" y="15"/>
                </a:cxn>
                <a:cxn ang="0">
                  <a:pos x="49" y="11"/>
                </a:cxn>
                <a:cxn ang="0">
                  <a:pos x="51" y="8"/>
                </a:cxn>
                <a:cxn ang="0">
                  <a:pos x="53" y="2"/>
                </a:cxn>
                <a:cxn ang="0">
                  <a:pos x="49" y="0"/>
                </a:cxn>
                <a:cxn ang="0">
                  <a:pos x="47" y="6"/>
                </a:cxn>
                <a:cxn ang="0">
                  <a:pos x="45" y="9"/>
                </a:cxn>
                <a:cxn ang="0">
                  <a:pos x="44" y="13"/>
                </a:cxn>
                <a:cxn ang="0">
                  <a:pos x="42" y="17"/>
                </a:cxn>
                <a:cxn ang="0">
                  <a:pos x="38" y="20"/>
                </a:cxn>
                <a:cxn ang="0">
                  <a:pos x="36" y="24"/>
                </a:cxn>
                <a:cxn ang="0">
                  <a:pos x="29" y="31"/>
                </a:cxn>
                <a:cxn ang="0">
                  <a:pos x="27" y="35"/>
                </a:cxn>
                <a:cxn ang="0">
                  <a:pos x="23" y="37"/>
                </a:cxn>
                <a:cxn ang="0">
                  <a:pos x="20" y="41"/>
                </a:cxn>
                <a:cxn ang="0">
                  <a:pos x="16" y="42"/>
                </a:cxn>
                <a:cxn ang="0">
                  <a:pos x="12" y="46"/>
                </a:cxn>
                <a:cxn ang="0">
                  <a:pos x="9" y="48"/>
                </a:cxn>
                <a:cxn ang="0">
                  <a:pos x="5" y="50"/>
                </a:cxn>
                <a:cxn ang="0">
                  <a:pos x="0" y="50"/>
                </a:cxn>
                <a:cxn ang="0">
                  <a:pos x="0" y="52"/>
                </a:cxn>
                <a:cxn ang="0">
                  <a:pos x="0" y="50"/>
                </a:cxn>
                <a:cxn ang="0">
                  <a:pos x="0" y="52"/>
                </a:cxn>
                <a:cxn ang="0">
                  <a:pos x="1" y="54"/>
                </a:cxn>
              </a:cxnLst>
              <a:rect l="0" t="0" r="r" b="b"/>
              <a:pathLst>
                <a:path w="53" h="54">
                  <a:moveTo>
                    <a:pt x="1" y="54"/>
                  </a:moveTo>
                  <a:lnTo>
                    <a:pt x="5" y="54"/>
                  </a:lnTo>
                  <a:lnTo>
                    <a:pt x="11" y="52"/>
                  </a:lnTo>
                  <a:lnTo>
                    <a:pt x="14" y="50"/>
                  </a:lnTo>
                  <a:lnTo>
                    <a:pt x="22" y="42"/>
                  </a:lnTo>
                  <a:lnTo>
                    <a:pt x="25" y="41"/>
                  </a:lnTo>
                  <a:lnTo>
                    <a:pt x="36" y="30"/>
                  </a:lnTo>
                  <a:lnTo>
                    <a:pt x="38" y="26"/>
                  </a:lnTo>
                  <a:lnTo>
                    <a:pt x="42" y="22"/>
                  </a:lnTo>
                  <a:lnTo>
                    <a:pt x="44" y="19"/>
                  </a:lnTo>
                  <a:lnTo>
                    <a:pt x="47" y="15"/>
                  </a:lnTo>
                  <a:lnTo>
                    <a:pt x="49" y="11"/>
                  </a:lnTo>
                  <a:lnTo>
                    <a:pt x="51" y="8"/>
                  </a:lnTo>
                  <a:lnTo>
                    <a:pt x="53" y="2"/>
                  </a:lnTo>
                  <a:lnTo>
                    <a:pt x="49" y="0"/>
                  </a:lnTo>
                  <a:lnTo>
                    <a:pt x="47" y="6"/>
                  </a:lnTo>
                  <a:lnTo>
                    <a:pt x="45" y="9"/>
                  </a:lnTo>
                  <a:lnTo>
                    <a:pt x="44" y="13"/>
                  </a:lnTo>
                  <a:lnTo>
                    <a:pt x="42" y="17"/>
                  </a:lnTo>
                  <a:lnTo>
                    <a:pt x="38" y="20"/>
                  </a:lnTo>
                  <a:lnTo>
                    <a:pt x="36" y="24"/>
                  </a:lnTo>
                  <a:lnTo>
                    <a:pt x="29" y="31"/>
                  </a:lnTo>
                  <a:lnTo>
                    <a:pt x="27" y="35"/>
                  </a:lnTo>
                  <a:lnTo>
                    <a:pt x="23" y="37"/>
                  </a:lnTo>
                  <a:lnTo>
                    <a:pt x="20" y="41"/>
                  </a:lnTo>
                  <a:lnTo>
                    <a:pt x="16" y="42"/>
                  </a:lnTo>
                  <a:lnTo>
                    <a:pt x="12" y="46"/>
                  </a:lnTo>
                  <a:lnTo>
                    <a:pt x="9" y="48"/>
                  </a:lnTo>
                  <a:lnTo>
                    <a:pt x="5" y="50"/>
                  </a:lnTo>
                  <a:lnTo>
                    <a:pt x="0" y="50"/>
                  </a:lnTo>
                  <a:lnTo>
                    <a:pt x="0" y="52"/>
                  </a:lnTo>
                  <a:lnTo>
                    <a:pt x="0" y="50"/>
                  </a:lnTo>
                  <a:lnTo>
                    <a:pt x="0" y="52"/>
                  </a:lnTo>
                  <a:lnTo>
                    <a:pt x="1" y="54"/>
                  </a:lnTo>
                  <a:close/>
                </a:path>
              </a:pathLst>
            </a:custGeom>
            <a:solidFill>
              <a:srgbClr val="000000"/>
            </a:solidFill>
            <a:ln w="9525">
              <a:noFill/>
              <a:round/>
            </a:ln>
          </p:spPr>
          <p:txBody>
            <a:bodyPr/>
            <a:lstStyle/>
            <a:p>
              <a:endParaRPr lang="en-US"/>
            </a:p>
          </p:txBody>
        </p:sp>
        <p:sp>
          <p:nvSpPr>
            <p:cNvPr id="494576" name="Freeform 1008"/>
            <p:cNvSpPr/>
            <p:nvPr/>
          </p:nvSpPr>
          <p:spPr bwMode="auto">
            <a:xfrm>
              <a:off x="4203" y="3177"/>
              <a:ext cx="73" cy="60"/>
            </a:xfrm>
            <a:custGeom>
              <a:avLst/>
              <a:gdLst/>
              <a:ahLst/>
              <a:cxnLst>
                <a:cxn ang="0">
                  <a:pos x="2" y="60"/>
                </a:cxn>
                <a:cxn ang="0">
                  <a:pos x="11" y="51"/>
                </a:cxn>
                <a:cxn ang="0">
                  <a:pos x="15" y="46"/>
                </a:cxn>
                <a:cxn ang="0">
                  <a:pos x="22" y="38"/>
                </a:cxn>
                <a:cxn ang="0">
                  <a:pos x="27" y="35"/>
                </a:cxn>
                <a:cxn ang="0">
                  <a:pos x="31" y="31"/>
                </a:cxn>
                <a:cxn ang="0">
                  <a:pos x="37" y="27"/>
                </a:cxn>
                <a:cxn ang="0">
                  <a:pos x="40" y="25"/>
                </a:cxn>
                <a:cxn ang="0">
                  <a:pos x="46" y="22"/>
                </a:cxn>
                <a:cxn ang="0">
                  <a:pos x="50" y="18"/>
                </a:cxn>
                <a:cxn ang="0">
                  <a:pos x="55" y="14"/>
                </a:cxn>
                <a:cxn ang="0">
                  <a:pos x="59" y="13"/>
                </a:cxn>
                <a:cxn ang="0">
                  <a:pos x="64" y="9"/>
                </a:cxn>
                <a:cxn ang="0">
                  <a:pos x="68" y="5"/>
                </a:cxn>
                <a:cxn ang="0">
                  <a:pos x="73" y="2"/>
                </a:cxn>
                <a:cxn ang="0">
                  <a:pos x="72" y="0"/>
                </a:cxn>
                <a:cxn ang="0">
                  <a:pos x="68" y="2"/>
                </a:cxn>
                <a:cxn ang="0">
                  <a:pos x="62" y="5"/>
                </a:cxn>
                <a:cxn ang="0">
                  <a:pos x="59" y="9"/>
                </a:cxn>
                <a:cxn ang="0">
                  <a:pos x="53" y="13"/>
                </a:cxn>
                <a:cxn ang="0">
                  <a:pos x="48" y="14"/>
                </a:cxn>
                <a:cxn ang="0">
                  <a:pos x="42" y="18"/>
                </a:cxn>
                <a:cxn ang="0">
                  <a:pos x="38" y="22"/>
                </a:cxn>
                <a:cxn ang="0">
                  <a:pos x="33" y="25"/>
                </a:cxn>
                <a:cxn ang="0">
                  <a:pos x="29" y="29"/>
                </a:cxn>
                <a:cxn ang="0">
                  <a:pos x="24" y="33"/>
                </a:cxn>
                <a:cxn ang="0">
                  <a:pos x="16" y="40"/>
                </a:cxn>
                <a:cxn ang="0">
                  <a:pos x="11" y="44"/>
                </a:cxn>
                <a:cxn ang="0">
                  <a:pos x="7" y="47"/>
                </a:cxn>
                <a:cxn ang="0">
                  <a:pos x="4" y="53"/>
                </a:cxn>
                <a:cxn ang="0">
                  <a:pos x="0" y="57"/>
                </a:cxn>
                <a:cxn ang="0">
                  <a:pos x="2" y="60"/>
                </a:cxn>
                <a:cxn ang="0">
                  <a:pos x="4" y="58"/>
                </a:cxn>
                <a:cxn ang="0">
                  <a:pos x="2" y="60"/>
                </a:cxn>
              </a:cxnLst>
              <a:rect l="0" t="0" r="r" b="b"/>
              <a:pathLst>
                <a:path w="73" h="60">
                  <a:moveTo>
                    <a:pt x="2" y="60"/>
                  </a:moveTo>
                  <a:lnTo>
                    <a:pt x="11" y="51"/>
                  </a:lnTo>
                  <a:lnTo>
                    <a:pt x="15" y="46"/>
                  </a:lnTo>
                  <a:lnTo>
                    <a:pt x="22" y="38"/>
                  </a:lnTo>
                  <a:lnTo>
                    <a:pt x="27" y="35"/>
                  </a:lnTo>
                  <a:lnTo>
                    <a:pt x="31" y="31"/>
                  </a:lnTo>
                  <a:lnTo>
                    <a:pt x="37" y="27"/>
                  </a:lnTo>
                  <a:lnTo>
                    <a:pt x="40" y="25"/>
                  </a:lnTo>
                  <a:lnTo>
                    <a:pt x="46" y="22"/>
                  </a:lnTo>
                  <a:lnTo>
                    <a:pt x="50" y="18"/>
                  </a:lnTo>
                  <a:lnTo>
                    <a:pt x="55" y="14"/>
                  </a:lnTo>
                  <a:lnTo>
                    <a:pt x="59" y="13"/>
                  </a:lnTo>
                  <a:lnTo>
                    <a:pt x="64" y="9"/>
                  </a:lnTo>
                  <a:lnTo>
                    <a:pt x="68" y="5"/>
                  </a:lnTo>
                  <a:lnTo>
                    <a:pt x="73" y="2"/>
                  </a:lnTo>
                  <a:lnTo>
                    <a:pt x="72" y="0"/>
                  </a:lnTo>
                  <a:lnTo>
                    <a:pt x="68" y="2"/>
                  </a:lnTo>
                  <a:lnTo>
                    <a:pt x="62" y="5"/>
                  </a:lnTo>
                  <a:lnTo>
                    <a:pt x="59" y="9"/>
                  </a:lnTo>
                  <a:lnTo>
                    <a:pt x="53" y="13"/>
                  </a:lnTo>
                  <a:lnTo>
                    <a:pt x="48" y="14"/>
                  </a:lnTo>
                  <a:lnTo>
                    <a:pt x="42" y="18"/>
                  </a:lnTo>
                  <a:lnTo>
                    <a:pt x="38" y="22"/>
                  </a:lnTo>
                  <a:lnTo>
                    <a:pt x="33" y="25"/>
                  </a:lnTo>
                  <a:lnTo>
                    <a:pt x="29" y="29"/>
                  </a:lnTo>
                  <a:lnTo>
                    <a:pt x="24" y="33"/>
                  </a:lnTo>
                  <a:lnTo>
                    <a:pt x="16" y="40"/>
                  </a:lnTo>
                  <a:lnTo>
                    <a:pt x="11" y="44"/>
                  </a:lnTo>
                  <a:lnTo>
                    <a:pt x="7" y="47"/>
                  </a:lnTo>
                  <a:lnTo>
                    <a:pt x="4" y="53"/>
                  </a:lnTo>
                  <a:lnTo>
                    <a:pt x="0" y="57"/>
                  </a:lnTo>
                  <a:lnTo>
                    <a:pt x="2" y="60"/>
                  </a:lnTo>
                  <a:lnTo>
                    <a:pt x="4" y="58"/>
                  </a:lnTo>
                  <a:lnTo>
                    <a:pt x="2" y="60"/>
                  </a:lnTo>
                  <a:close/>
                </a:path>
              </a:pathLst>
            </a:custGeom>
            <a:solidFill>
              <a:srgbClr val="000000"/>
            </a:solidFill>
            <a:ln w="9525">
              <a:noFill/>
              <a:round/>
            </a:ln>
          </p:spPr>
          <p:txBody>
            <a:bodyPr/>
            <a:lstStyle/>
            <a:p>
              <a:endParaRPr lang="en-US"/>
            </a:p>
          </p:txBody>
        </p:sp>
        <p:sp>
          <p:nvSpPr>
            <p:cNvPr id="494577" name="Freeform 1009"/>
            <p:cNvSpPr/>
            <p:nvPr/>
          </p:nvSpPr>
          <p:spPr bwMode="auto">
            <a:xfrm>
              <a:off x="4170" y="3230"/>
              <a:ext cx="35" cy="9"/>
            </a:xfrm>
            <a:custGeom>
              <a:avLst/>
              <a:gdLst/>
              <a:ahLst/>
              <a:cxnLst>
                <a:cxn ang="0">
                  <a:pos x="0" y="4"/>
                </a:cxn>
                <a:cxn ang="0">
                  <a:pos x="5" y="5"/>
                </a:cxn>
                <a:cxn ang="0">
                  <a:pos x="13" y="5"/>
                </a:cxn>
                <a:cxn ang="0">
                  <a:pos x="18" y="7"/>
                </a:cxn>
                <a:cxn ang="0">
                  <a:pos x="22" y="7"/>
                </a:cxn>
                <a:cxn ang="0">
                  <a:pos x="26" y="9"/>
                </a:cxn>
                <a:cxn ang="0">
                  <a:pos x="31" y="7"/>
                </a:cxn>
                <a:cxn ang="0">
                  <a:pos x="35" y="7"/>
                </a:cxn>
                <a:cxn ang="0">
                  <a:pos x="33" y="4"/>
                </a:cxn>
                <a:cxn ang="0">
                  <a:pos x="31" y="5"/>
                </a:cxn>
                <a:cxn ang="0">
                  <a:pos x="22" y="5"/>
                </a:cxn>
                <a:cxn ang="0">
                  <a:pos x="18" y="4"/>
                </a:cxn>
                <a:cxn ang="0">
                  <a:pos x="15" y="4"/>
                </a:cxn>
                <a:cxn ang="0">
                  <a:pos x="9" y="2"/>
                </a:cxn>
                <a:cxn ang="0">
                  <a:pos x="5" y="2"/>
                </a:cxn>
                <a:cxn ang="0">
                  <a:pos x="2" y="0"/>
                </a:cxn>
                <a:cxn ang="0">
                  <a:pos x="0" y="4"/>
                </a:cxn>
              </a:cxnLst>
              <a:rect l="0" t="0" r="r" b="b"/>
              <a:pathLst>
                <a:path w="35" h="9">
                  <a:moveTo>
                    <a:pt x="0" y="4"/>
                  </a:moveTo>
                  <a:lnTo>
                    <a:pt x="5" y="5"/>
                  </a:lnTo>
                  <a:lnTo>
                    <a:pt x="13" y="5"/>
                  </a:lnTo>
                  <a:lnTo>
                    <a:pt x="18" y="7"/>
                  </a:lnTo>
                  <a:lnTo>
                    <a:pt x="22" y="7"/>
                  </a:lnTo>
                  <a:lnTo>
                    <a:pt x="26" y="9"/>
                  </a:lnTo>
                  <a:lnTo>
                    <a:pt x="31" y="7"/>
                  </a:lnTo>
                  <a:lnTo>
                    <a:pt x="35" y="7"/>
                  </a:lnTo>
                  <a:lnTo>
                    <a:pt x="33" y="4"/>
                  </a:lnTo>
                  <a:lnTo>
                    <a:pt x="31" y="5"/>
                  </a:lnTo>
                  <a:lnTo>
                    <a:pt x="22" y="5"/>
                  </a:lnTo>
                  <a:lnTo>
                    <a:pt x="18" y="4"/>
                  </a:lnTo>
                  <a:lnTo>
                    <a:pt x="15" y="4"/>
                  </a:lnTo>
                  <a:lnTo>
                    <a:pt x="9" y="2"/>
                  </a:lnTo>
                  <a:lnTo>
                    <a:pt x="5" y="2"/>
                  </a:lnTo>
                  <a:lnTo>
                    <a:pt x="2" y="0"/>
                  </a:lnTo>
                  <a:lnTo>
                    <a:pt x="0" y="4"/>
                  </a:lnTo>
                  <a:close/>
                </a:path>
              </a:pathLst>
            </a:custGeom>
            <a:solidFill>
              <a:srgbClr val="000000"/>
            </a:solidFill>
            <a:ln w="9525">
              <a:noFill/>
              <a:round/>
            </a:ln>
          </p:spPr>
          <p:txBody>
            <a:bodyPr/>
            <a:lstStyle/>
            <a:p>
              <a:endParaRPr lang="en-US"/>
            </a:p>
          </p:txBody>
        </p:sp>
        <p:sp>
          <p:nvSpPr>
            <p:cNvPr id="494578" name="Freeform 1010"/>
            <p:cNvSpPr/>
            <p:nvPr/>
          </p:nvSpPr>
          <p:spPr bwMode="auto">
            <a:xfrm>
              <a:off x="4122" y="3215"/>
              <a:ext cx="50" cy="19"/>
            </a:xfrm>
            <a:custGeom>
              <a:avLst/>
              <a:gdLst/>
              <a:ahLst/>
              <a:cxnLst>
                <a:cxn ang="0">
                  <a:pos x="0" y="0"/>
                </a:cxn>
                <a:cxn ang="0">
                  <a:pos x="2" y="2"/>
                </a:cxn>
                <a:cxn ang="0">
                  <a:pos x="6" y="4"/>
                </a:cxn>
                <a:cxn ang="0">
                  <a:pos x="7" y="4"/>
                </a:cxn>
                <a:cxn ang="0">
                  <a:pos x="11" y="6"/>
                </a:cxn>
                <a:cxn ang="0">
                  <a:pos x="13" y="6"/>
                </a:cxn>
                <a:cxn ang="0">
                  <a:pos x="17" y="8"/>
                </a:cxn>
                <a:cxn ang="0">
                  <a:pos x="18" y="8"/>
                </a:cxn>
                <a:cxn ang="0">
                  <a:pos x="22" y="9"/>
                </a:cxn>
                <a:cxn ang="0">
                  <a:pos x="26" y="9"/>
                </a:cxn>
                <a:cxn ang="0">
                  <a:pos x="28" y="11"/>
                </a:cxn>
                <a:cxn ang="0">
                  <a:pos x="31" y="11"/>
                </a:cxn>
                <a:cxn ang="0">
                  <a:pos x="35" y="13"/>
                </a:cxn>
                <a:cxn ang="0">
                  <a:pos x="37" y="13"/>
                </a:cxn>
                <a:cxn ang="0">
                  <a:pos x="40" y="15"/>
                </a:cxn>
                <a:cxn ang="0">
                  <a:pos x="42" y="17"/>
                </a:cxn>
                <a:cxn ang="0">
                  <a:pos x="46" y="17"/>
                </a:cxn>
                <a:cxn ang="0">
                  <a:pos x="48" y="19"/>
                </a:cxn>
                <a:cxn ang="0">
                  <a:pos x="50" y="15"/>
                </a:cxn>
                <a:cxn ang="0">
                  <a:pos x="48" y="13"/>
                </a:cxn>
                <a:cxn ang="0">
                  <a:pos x="44" y="13"/>
                </a:cxn>
                <a:cxn ang="0">
                  <a:pos x="40" y="11"/>
                </a:cxn>
                <a:cxn ang="0">
                  <a:pos x="39" y="11"/>
                </a:cxn>
                <a:cxn ang="0">
                  <a:pos x="35" y="9"/>
                </a:cxn>
                <a:cxn ang="0">
                  <a:pos x="33" y="8"/>
                </a:cxn>
                <a:cxn ang="0">
                  <a:pos x="29" y="8"/>
                </a:cxn>
                <a:cxn ang="0">
                  <a:pos x="28" y="6"/>
                </a:cxn>
                <a:cxn ang="0">
                  <a:pos x="24" y="6"/>
                </a:cxn>
                <a:cxn ang="0">
                  <a:pos x="20" y="4"/>
                </a:cxn>
                <a:cxn ang="0">
                  <a:pos x="17" y="4"/>
                </a:cxn>
                <a:cxn ang="0">
                  <a:pos x="15" y="2"/>
                </a:cxn>
                <a:cxn ang="0">
                  <a:pos x="11" y="2"/>
                </a:cxn>
                <a:cxn ang="0">
                  <a:pos x="7" y="0"/>
                </a:cxn>
                <a:cxn ang="0">
                  <a:pos x="2" y="0"/>
                </a:cxn>
                <a:cxn ang="0">
                  <a:pos x="4" y="0"/>
                </a:cxn>
                <a:cxn ang="0">
                  <a:pos x="0" y="0"/>
                </a:cxn>
                <a:cxn ang="0">
                  <a:pos x="0" y="2"/>
                </a:cxn>
                <a:cxn ang="0">
                  <a:pos x="2" y="2"/>
                </a:cxn>
                <a:cxn ang="0">
                  <a:pos x="0" y="0"/>
                </a:cxn>
              </a:cxnLst>
              <a:rect l="0" t="0" r="r" b="b"/>
              <a:pathLst>
                <a:path w="50" h="19">
                  <a:moveTo>
                    <a:pt x="0" y="0"/>
                  </a:moveTo>
                  <a:lnTo>
                    <a:pt x="2" y="2"/>
                  </a:lnTo>
                  <a:lnTo>
                    <a:pt x="6" y="4"/>
                  </a:lnTo>
                  <a:lnTo>
                    <a:pt x="7" y="4"/>
                  </a:lnTo>
                  <a:lnTo>
                    <a:pt x="11" y="6"/>
                  </a:lnTo>
                  <a:lnTo>
                    <a:pt x="13" y="6"/>
                  </a:lnTo>
                  <a:lnTo>
                    <a:pt x="17" y="8"/>
                  </a:lnTo>
                  <a:lnTo>
                    <a:pt x="18" y="8"/>
                  </a:lnTo>
                  <a:lnTo>
                    <a:pt x="22" y="9"/>
                  </a:lnTo>
                  <a:lnTo>
                    <a:pt x="26" y="9"/>
                  </a:lnTo>
                  <a:lnTo>
                    <a:pt x="28" y="11"/>
                  </a:lnTo>
                  <a:lnTo>
                    <a:pt x="31" y="11"/>
                  </a:lnTo>
                  <a:lnTo>
                    <a:pt x="35" y="13"/>
                  </a:lnTo>
                  <a:lnTo>
                    <a:pt x="37" y="13"/>
                  </a:lnTo>
                  <a:lnTo>
                    <a:pt x="40" y="15"/>
                  </a:lnTo>
                  <a:lnTo>
                    <a:pt x="42" y="17"/>
                  </a:lnTo>
                  <a:lnTo>
                    <a:pt x="46" y="17"/>
                  </a:lnTo>
                  <a:lnTo>
                    <a:pt x="48" y="19"/>
                  </a:lnTo>
                  <a:lnTo>
                    <a:pt x="50" y="15"/>
                  </a:lnTo>
                  <a:lnTo>
                    <a:pt x="48" y="13"/>
                  </a:lnTo>
                  <a:lnTo>
                    <a:pt x="44" y="13"/>
                  </a:lnTo>
                  <a:lnTo>
                    <a:pt x="40" y="11"/>
                  </a:lnTo>
                  <a:lnTo>
                    <a:pt x="39" y="11"/>
                  </a:lnTo>
                  <a:lnTo>
                    <a:pt x="35" y="9"/>
                  </a:lnTo>
                  <a:lnTo>
                    <a:pt x="33" y="8"/>
                  </a:lnTo>
                  <a:lnTo>
                    <a:pt x="29" y="8"/>
                  </a:lnTo>
                  <a:lnTo>
                    <a:pt x="28" y="6"/>
                  </a:lnTo>
                  <a:lnTo>
                    <a:pt x="24" y="6"/>
                  </a:lnTo>
                  <a:lnTo>
                    <a:pt x="20" y="4"/>
                  </a:lnTo>
                  <a:lnTo>
                    <a:pt x="17" y="4"/>
                  </a:lnTo>
                  <a:lnTo>
                    <a:pt x="15" y="2"/>
                  </a:lnTo>
                  <a:lnTo>
                    <a:pt x="11" y="2"/>
                  </a:lnTo>
                  <a:lnTo>
                    <a:pt x="7" y="0"/>
                  </a:lnTo>
                  <a:lnTo>
                    <a:pt x="2" y="0"/>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494579" name="Freeform 1011"/>
            <p:cNvSpPr/>
            <p:nvPr/>
          </p:nvSpPr>
          <p:spPr bwMode="auto">
            <a:xfrm>
              <a:off x="4113" y="3201"/>
              <a:ext cx="13" cy="14"/>
            </a:xfrm>
            <a:custGeom>
              <a:avLst/>
              <a:gdLst/>
              <a:ahLst/>
              <a:cxnLst>
                <a:cxn ang="0">
                  <a:pos x="0" y="1"/>
                </a:cxn>
                <a:cxn ang="0">
                  <a:pos x="2" y="5"/>
                </a:cxn>
                <a:cxn ang="0">
                  <a:pos x="4" y="7"/>
                </a:cxn>
                <a:cxn ang="0">
                  <a:pos x="5" y="7"/>
                </a:cxn>
                <a:cxn ang="0">
                  <a:pos x="7" y="9"/>
                </a:cxn>
                <a:cxn ang="0">
                  <a:pos x="7" y="11"/>
                </a:cxn>
                <a:cxn ang="0">
                  <a:pos x="9" y="12"/>
                </a:cxn>
                <a:cxn ang="0">
                  <a:pos x="9" y="14"/>
                </a:cxn>
                <a:cxn ang="0">
                  <a:pos x="13" y="14"/>
                </a:cxn>
                <a:cxn ang="0">
                  <a:pos x="13" y="11"/>
                </a:cxn>
                <a:cxn ang="0">
                  <a:pos x="11" y="7"/>
                </a:cxn>
                <a:cxn ang="0">
                  <a:pos x="9" y="7"/>
                </a:cxn>
                <a:cxn ang="0">
                  <a:pos x="5" y="3"/>
                </a:cxn>
                <a:cxn ang="0">
                  <a:pos x="4" y="3"/>
                </a:cxn>
                <a:cxn ang="0">
                  <a:pos x="4" y="0"/>
                </a:cxn>
                <a:cxn ang="0">
                  <a:pos x="4" y="1"/>
                </a:cxn>
                <a:cxn ang="0">
                  <a:pos x="4" y="0"/>
                </a:cxn>
                <a:cxn ang="0">
                  <a:pos x="0" y="1"/>
                </a:cxn>
              </a:cxnLst>
              <a:rect l="0" t="0" r="r" b="b"/>
              <a:pathLst>
                <a:path w="13" h="14">
                  <a:moveTo>
                    <a:pt x="0" y="1"/>
                  </a:moveTo>
                  <a:lnTo>
                    <a:pt x="2" y="5"/>
                  </a:lnTo>
                  <a:lnTo>
                    <a:pt x="4" y="7"/>
                  </a:lnTo>
                  <a:lnTo>
                    <a:pt x="5" y="7"/>
                  </a:lnTo>
                  <a:lnTo>
                    <a:pt x="7" y="9"/>
                  </a:lnTo>
                  <a:lnTo>
                    <a:pt x="7" y="11"/>
                  </a:lnTo>
                  <a:lnTo>
                    <a:pt x="9" y="12"/>
                  </a:lnTo>
                  <a:lnTo>
                    <a:pt x="9" y="14"/>
                  </a:lnTo>
                  <a:lnTo>
                    <a:pt x="13" y="14"/>
                  </a:lnTo>
                  <a:lnTo>
                    <a:pt x="13" y="11"/>
                  </a:lnTo>
                  <a:lnTo>
                    <a:pt x="11" y="7"/>
                  </a:lnTo>
                  <a:lnTo>
                    <a:pt x="9" y="7"/>
                  </a:lnTo>
                  <a:lnTo>
                    <a:pt x="5" y="3"/>
                  </a:lnTo>
                  <a:lnTo>
                    <a:pt x="4" y="3"/>
                  </a:lnTo>
                  <a:lnTo>
                    <a:pt x="4" y="0"/>
                  </a:lnTo>
                  <a:lnTo>
                    <a:pt x="4" y="1"/>
                  </a:lnTo>
                  <a:lnTo>
                    <a:pt x="4" y="0"/>
                  </a:lnTo>
                  <a:lnTo>
                    <a:pt x="0" y="1"/>
                  </a:lnTo>
                  <a:close/>
                </a:path>
              </a:pathLst>
            </a:custGeom>
            <a:solidFill>
              <a:srgbClr val="000000"/>
            </a:solidFill>
            <a:ln w="9525">
              <a:noFill/>
              <a:round/>
            </a:ln>
          </p:spPr>
          <p:txBody>
            <a:bodyPr/>
            <a:lstStyle/>
            <a:p>
              <a:endParaRPr lang="en-US"/>
            </a:p>
          </p:txBody>
        </p:sp>
        <p:sp>
          <p:nvSpPr>
            <p:cNvPr id="494580" name="Freeform 1012"/>
            <p:cNvSpPr/>
            <p:nvPr/>
          </p:nvSpPr>
          <p:spPr bwMode="auto">
            <a:xfrm>
              <a:off x="4095" y="3167"/>
              <a:ext cx="22" cy="35"/>
            </a:xfrm>
            <a:custGeom>
              <a:avLst/>
              <a:gdLst/>
              <a:ahLst/>
              <a:cxnLst>
                <a:cxn ang="0">
                  <a:pos x="0" y="0"/>
                </a:cxn>
                <a:cxn ang="0">
                  <a:pos x="0" y="2"/>
                </a:cxn>
                <a:cxn ang="0">
                  <a:pos x="1" y="8"/>
                </a:cxn>
                <a:cxn ang="0">
                  <a:pos x="3" y="12"/>
                </a:cxn>
                <a:cxn ang="0">
                  <a:pos x="5" y="17"/>
                </a:cxn>
                <a:cxn ang="0">
                  <a:pos x="7" y="19"/>
                </a:cxn>
                <a:cxn ang="0">
                  <a:pos x="11" y="24"/>
                </a:cxn>
                <a:cxn ang="0">
                  <a:pos x="12" y="28"/>
                </a:cxn>
                <a:cxn ang="0">
                  <a:pos x="16" y="32"/>
                </a:cxn>
                <a:cxn ang="0">
                  <a:pos x="18" y="35"/>
                </a:cxn>
                <a:cxn ang="0">
                  <a:pos x="22" y="34"/>
                </a:cxn>
                <a:cxn ang="0">
                  <a:pos x="18" y="30"/>
                </a:cxn>
                <a:cxn ang="0">
                  <a:pos x="16" y="26"/>
                </a:cxn>
                <a:cxn ang="0">
                  <a:pos x="14" y="23"/>
                </a:cxn>
                <a:cxn ang="0">
                  <a:pos x="11" y="19"/>
                </a:cxn>
                <a:cxn ang="0">
                  <a:pos x="9" y="15"/>
                </a:cxn>
                <a:cxn ang="0">
                  <a:pos x="5" y="10"/>
                </a:cxn>
                <a:cxn ang="0">
                  <a:pos x="5" y="6"/>
                </a:cxn>
                <a:cxn ang="0">
                  <a:pos x="3" y="2"/>
                </a:cxn>
                <a:cxn ang="0">
                  <a:pos x="0" y="0"/>
                </a:cxn>
                <a:cxn ang="0">
                  <a:pos x="0" y="2"/>
                </a:cxn>
                <a:cxn ang="0">
                  <a:pos x="0" y="0"/>
                </a:cxn>
              </a:cxnLst>
              <a:rect l="0" t="0" r="r" b="b"/>
              <a:pathLst>
                <a:path w="22" h="35">
                  <a:moveTo>
                    <a:pt x="0" y="0"/>
                  </a:moveTo>
                  <a:lnTo>
                    <a:pt x="0" y="2"/>
                  </a:lnTo>
                  <a:lnTo>
                    <a:pt x="1" y="8"/>
                  </a:lnTo>
                  <a:lnTo>
                    <a:pt x="3" y="12"/>
                  </a:lnTo>
                  <a:lnTo>
                    <a:pt x="5" y="17"/>
                  </a:lnTo>
                  <a:lnTo>
                    <a:pt x="7" y="19"/>
                  </a:lnTo>
                  <a:lnTo>
                    <a:pt x="11" y="24"/>
                  </a:lnTo>
                  <a:lnTo>
                    <a:pt x="12" y="28"/>
                  </a:lnTo>
                  <a:lnTo>
                    <a:pt x="16" y="32"/>
                  </a:lnTo>
                  <a:lnTo>
                    <a:pt x="18" y="35"/>
                  </a:lnTo>
                  <a:lnTo>
                    <a:pt x="22" y="34"/>
                  </a:lnTo>
                  <a:lnTo>
                    <a:pt x="18" y="30"/>
                  </a:lnTo>
                  <a:lnTo>
                    <a:pt x="16" y="26"/>
                  </a:lnTo>
                  <a:lnTo>
                    <a:pt x="14" y="23"/>
                  </a:lnTo>
                  <a:lnTo>
                    <a:pt x="11" y="19"/>
                  </a:lnTo>
                  <a:lnTo>
                    <a:pt x="9" y="15"/>
                  </a:lnTo>
                  <a:lnTo>
                    <a:pt x="5" y="10"/>
                  </a:lnTo>
                  <a:lnTo>
                    <a:pt x="5" y="6"/>
                  </a:lnTo>
                  <a:lnTo>
                    <a:pt x="3" y="2"/>
                  </a:lnTo>
                  <a:lnTo>
                    <a:pt x="0" y="0"/>
                  </a:lnTo>
                  <a:lnTo>
                    <a:pt x="0" y="2"/>
                  </a:lnTo>
                  <a:lnTo>
                    <a:pt x="0" y="0"/>
                  </a:lnTo>
                  <a:close/>
                </a:path>
              </a:pathLst>
            </a:custGeom>
            <a:solidFill>
              <a:srgbClr val="000000"/>
            </a:solidFill>
            <a:ln w="9525">
              <a:noFill/>
              <a:round/>
            </a:ln>
          </p:spPr>
          <p:txBody>
            <a:bodyPr/>
            <a:lstStyle/>
            <a:p>
              <a:endParaRPr lang="en-US"/>
            </a:p>
          </p:txBody>
        </p:sp>
        <p:sp>
          <p:nvSpPr>
            <p:cNvPr id="494581" name="Freeform 1013"/>
            <p:cNvSpPr/>
            <p:nvPr/>
          </p:nvSpPr>
          <p:spPr bwMode="auto">
            <a:xfrm>
              <a:off x="4095" y="3021"/>
              <a:ext cx="113" cy="148"/>
            </a:xfrm>
            <a:custGeom>
              <a:avLst/>
              <a:gdLst/>
              <a:ahLst/>
              <a:cxnLst>
                <a:cxn ang="0">
                  <a:pos x="110" y="0"/>
                </a:cxn>
                <a:cxn ang="0">
                  <a:pos x="102" y="7"/>
                </a:cxn>
                <a:cxn ang="0">
                  <a:pos x="93" y="14"/>
                </a:cxn>
                <a:cxn ang="0">
                  <a:pos x="86" y="23"/>
                </a:cxn>
                <a:cxn ang="0">
                  <a:pos x="77" y="33"/>
                </a:cxn>
                <a:cxn ang="0">
                  <a:pos x="69" y="42"/>
                </a:cxn>
                <a:cxn ang="0">
                  <a:pos x="62" y="51"/>
                </a:cxn>
                <a:cxn ang="0">
                  <a:pos x="55" y="60"/>
                </a:cxn>
                <a:cxn ang="0">
                  <a:pos x="47" y="69"/>
                </a:cxn>
                <a:cxn ang="0">
                  <a:pos x="42" y="79"/>
                </a:cxn>
                <a:cxn ang="0">
                  <a:pos x="34" y="88"/>
                </a:cxn>
                <a:cxn ang="0">
                  <a:pos x="29" y="97"/>
                </a:cxn>
                <a:cxn ang="0">
                  <a:pos x="23" y="108"/>
                </a:cxn>
                <a:cxn ang="0">
                  <a:pos x="16" y="117"/>
                </a:cxn>
                <a:cxn ang="0">
                  <a:pos x="11" y="126"/>
                </a:cxn>
                <a:cxn ang="0">
                  <a:pos x="5" y="137"/>
                </a:cxn>
                <a:cxn ang="0">
                  <a:pos x="0" y="146"/>
                </a:cxn>
                <a:cxn ang="0">
                  <a:pos x="3" y="148"/>
                </a:cxn>
                <a:cxn ang="0">
                  <a:pos x="9" y="139"/>
                </a:cxn>
                <a:cxn ang="0">
                  <a:pos x="14" y="128"/>
                </a:cxn>
                <a:cxn ang="0">
                  <a:pos x="20" y="119"/>
                </a:cxn>
                <a:cxn ang="0">
                  <a:pos x="25" y="110"/>
                </a:cxn>
                <a:cxn ang="0">
                  <a:pos x="33" y="99"/>
                </a:cxn>
                <a:cxn ang="0">
                  <a:pos x="38" y="90"/>
                </a:cxn>
                <a:cxn ang="0">
                  <a:pos x="45" y="80"/>
                </a:cxn>
                <a:cxn ang="0">
                  <a:pos x="51" y="71"/>
                </a:cxn>
                <a:cxn ang="0">
                  <a:pos x="58" y="62"/>
                </a:cxn>
                <a:cxn ang="0">
                  <a:pos x="66" y="53"/>
                </a:cxn>
                <a:cxn ang="0">
                  <a:pos x="73" y="44"/>
                </a:cxn>
                <a:cxn ang="0">
                  <a:pos x="80" y="34"/>
                </a:cxn>
                <a:cxn ang="0">
                  <a:pos x="88" y="25"/>
                </a:cxn>
                <a:cxn ang="0">
                  <a:pos x="95" y="18"/>
                </a:cxn>
                <a:cxn ang="0">
                  <a:pos x="104" y="11"/>
                </a:cxn>
                <a:cxn ang="0">
                  <a:pos x="113" y="1"/>
                </a:cxn>
                <a:cxn ang="0">
                  <a:pos x="110" y="0"/>
                </a:cxn>
              </a:cxnLst>
              <a:rect l="0" t="0" r="r" b="b"/>
              <a:pathLst>
                <a:path w="113" h="148">
                  <a:moveTo>
                    <a:pt x="110" y="0"/>
                  </a:moveTo>
                  <a:lnTo>
                    <a:pt x="102" y="7"/>
                  </a:lnTo>
                  <a:lnTo>
                    <a:pt x="93" y="14"/>
                  </a:lnTo>
                  <a:lnTo>
                    <a:pt x="86" y="23"/>
                  </a:lnTo>
                  <a:lnTo>
                    <a:pt x="77" y="33"/>
                  </a:lnTo>
                  <a:lnTo>
                    <a:pt x="69" y="42"/>
                  </a:lnTo>
                  <a:lnTo>
                    <a:pt x="62" y="51"/>
                  </a:lnTo>
                  <a:lnTo>
                    <a:pt x="55" y="60"/>
                  </a:lnTo>
                  <a:lnTo>
                    <a:pt x="47" y="69"/>
                  </a:lnTo>
                  <a:lnTo>
                    <a:pt x="42" y="79"/>
                  </a:lnTo>
                  <a:lnTo>
                    <a:pt x="34" y="88"/>
                  </a:lnTo>
                  <a:lnTo>
                    <a:pt x="29" y="97"/>
                  </a:lnTo>
                  <a:lnTo>
                    <a:pt x="23" y="108"/>
                  </a:lnTo>
                  <a:lnTo>
                    <a:pt x="16" y="117"/>
                  </a:lnTo>
                  <a:lnTo>
                    <a:pt x="11" y="126"/>
                  </a:lnTo>
                  <a:lnTo>
                    <a:pt x="5" y="137"/>
                  </a:lnTo>
                  <a:lnTo>
                    <a:pt x="0" y="146"/>
                  </a:lnTo>
                  <a:lnTo>
                    <a:pt x="3" y="148"/>
                  </a:lnTo>
                  <a:lnTo>
                    <a:pt x="9" y="139"/>
                  </a:lnTo>
                  <a:lnTo>
                    <a:pt x="14" y="128"/>
                  </a:lnTo>
                  <a:lnTo>
                    <a:pt x="20" y="119"/>
                  </a:lnTo>
                  <a:lnTo>
                    <a:pt x="25" y="110"/>
                  </a:lnTo>
                  <a:lnTo>
                    <a:pt x="33" y="99"/>
                  </a:lnTo>
                  <a:lnTo>
                    <a:pt x="38" y="90"/>
                  </a:lnTo>
                  <a:lnTo>
                    <a:pt x="45" y="80"/>
                  </a:lnTo>
                  <a:lnTo>
                    <a:pt x="51" y="71"/>
                  </a:lnTo>
                  <a:lnTo>
                    <a:pt x="58" y="62"/>
                  </a:lnTo>
                  <a:lnTo>
                    <a:pt x="66" y="53"/>
                  </a:lnTo>
                  <a:lnTo>
                    <a:pt x="73" y="44"/>
                  </a:lnTo>
                  <a:lnTo>
                    <a:pt x="80" y="34"/>
                  </a:lnTo>
                  <a:lnTo>
                    <a:pt x="88" y="25"/>
                  </a:lnTo>
                  <a:lnTo>
                    <a:pt x="95" y="18"/>
                  </a:lnTo>
                  <a:lnTo>
                    <a:pt x="104" y="11"/>
                  </a:lnTo>
                  <a:lnTo>
                    <a:pt x="113" y="1"/>
                  </a:lnTo>
                  <a:lnTo>
                    <a:pt x="110" y="0"/>
                  </a:lnTo>
                  <a:close/>
                </a:path>
              </a:pathLst>
            </a:custGeom>
            <a:solidFill>
              <a:srgbClr val="000000"/>
            </a:solidFill>
            <a:ln w="9525">
              <a:noFill/>
              <a:round/>
            </a:ln>
          </p:spPr>
          <p:txBody>
            <a:bodyPr/>
            <a:lstStyle/>
            <a:p>
              <a:endParaRPr lang="en-US"/>
            </a:p>
          </p:txBody>
        </p:sp>
        <p:sp>
          <p:nvSpPr>
            <p:cNvPr id="494582" name="Freeform 1014"/>
            <p:cNvSpPr/>
            <p:nvPr/>
          </p:nvSpPr>
          <p:spPr bwMode="auto">
            <a:xfrm>
              <a:off x="4205" y="2993"/>
              <a:ext cx="66" cy="29"/>
            </a:xfrm>
            <a:custGeom>
              <a:avLst/>
              <a:gdLst/>
              <a:ahLst/>
              <a:cxnLst>
                <a:cxn ang="0">
                  <a:pos x="66" y="0"/>
                </a:cxn>
                <a:cxn ang="0">
                  <a:pos x="64" y="0"/>
                </a:cxn>
                <a:cxn ang="0">
                  <a:pos x="59" y="2"/>
                </a:cxn>
                <a:cxn ang="0">
                  <a:pos x="55" y="2"/>
                </a:cxn>
                <a:cxn ang="0">
                  <a:pos x="51" y="4"/>
                </a:cxn>
                <a:cxn ang="0">
                  <a:pos x="46" y="4"/>
                </a:cxn>
                <a:cxn ang="0">
                  <a:pos x="42" y="6"/>
                </a:cxn>
                <a:cxn ang="0">
                  <a:pos x="38" y="7"/>
                </a:cxn>
                <a:cxn ang="0">
                  <a:pos x="35" y="7"/>
                </a:cxn>
                <a:cxn ang="0">
                  <a:pos x="29" y="9"/>
                </a:cxn>
                <a:cxn ang="0">
                  <a:pos x="25" y="11"/>
                </a:cxn>
                <a:cxn ang="0">
                  <a:pos x="22" y="13"/>
                </a:cxn>
                <a:cxn ang="0">
                  <a:pos x="18" y="15"/>
                </a:cxn>
                <a:cxn ang="0">
                  <a:pos x="14" y="17"/>
                </a:cxn>
                <a:cxn ang="0">
                  <a:pos x="11" y="18"/>
                </a:cxn>
                <a:cxn ang="0">
                  <a:pos x="7" y="20"/>
                </a:cxn>
                <a:cxn ang="0">
                  <a:pos x="0" y="28"/>
                </a:cxn>
                <a:cxn ang="0">
                  <a:pos x="3" y="29"/>
                </a:cxn>
                <a:cxn ang="0">
                  <a:pos x="9" y="24"/>
                </a:cxn>
                <a:cxn ang="0">
                  <a:pos x="13" y="22"/>
                </a:cxn>
                <a:cxn ang="0">
                  <a:pos x="16" y="20"/>
                </a:cxn>
                <a:cxn ang="0">
                  <a:pos x="20" y="18"/>
                </a:cxn>
                <a:cxn ang="0">
                  <a:pos x="24" y="17"/>
                </a:cxn>
                <a:cxn ang="0">
                  <a:pos x="27" y="15"/>
                </a:cxn>
                <a:cxn ang="0">
                  <a:pos x="31" y="13"/>
                </a:cxn>
                <a:cxn ang="0">
                  <a:pos x="35" y="11"/>
                </a:cxn>
                <a:cxn ang="0">
                  <a:pos x="38" y="9"/>
                </a:cxn>
                <a:cxn ang="0">
                  <a:pos x="44" y="9"/>
                </a:cxn>
                <a:cxn ang="0">
                  <a:pos x="48" y="7"/>
                </a:cxn>
                <a:cxn ang="0">
                  <a:pos x="51" y="7"/>
                </a:cxn>
                <a:cxn ang="0">
                  <a:pos x="57" y="6"/>
                </a:cxn>
                <a:cxn ang="0">
                  <a:pos x="60" y="6"/>
                </a:cxn>
                <a:cxn ang="0">
                  <a:pos x="64" y="4"/>
                </a:cxn>
                <a:cxn ang="0">
                  <a:pos x="62" y="4"/>
                </a:cxn>
                <a:cxn ang="0">
                  <a:pos x="66" y="0"/>
                </a:cxn>
                <a:cxn ang="0">
                  <a:pos x="64" y="0"/>
                </a:cxn>
                <a:cxn ang="0">
                  <a:pos x="66" y="0"/>
                </a:cxn>
              </a:cxnLst>
              <a:rect l="0" t="0" r="r" b="b"/>
              <a:pathLst>
                <a:path w="66" h="29">
                  <a:moveTo>
                    <a:pt x="66" y="0"/>
                  </a:moveTo>
                  <a:lnTo>
                    <a:pt x="64" y="0"/>
                  </a:lnTo>
                  <a:lnTo>
                    <a:pt x="59" y="2"/>
                  </a:lnTo>
                  <a:lnTo>
                    <a:pt x="55" y="2"/>
                  </a:lnTo>
                  <a:lnTo>
                    <a:pt x="51" y="4"/>
                  </a:lnTo>
                  <a:lnTo>
                    <a:pt x="46" y="4"/>
                  </a:lnTo>
                  <a:lnTo>
                    <a:pt x="42" y="6"/>
                  </a:lnTo>
                  <a:lnTo>
                    <a:pt x="38" y="7"/>
                  </a:lnTo>
                  <a:lnTo>
                    <a:pt x="35" y="7"/>
                  </a:lnTo>
                  <a:lnTo>
                    <a:pt x="29" y="9"/>
                  </a:lnTo>
                  <a:lnTo>
                    <a:pt x="25" y="11"/>
                  </a:lnTo>
                  <a:lnTo>
                    <a:pt x="22" y="13"/>
                  </a:lnTo>
                  <a:lnTo>
                    <a:pt x="18" y="15"/>
                  </a:lnTo>
                  <a:lnTo>
                    <a:pt x="14" y="17"/>
                  </a:lnTo>
                  <a:lnTo>
                    <a:pt x="11" y="18"/>
                  </a:lnTo>
                  <a:lnTo>
                    <a:pt x="7" y="20"/>
                  </a:lnTo>
                  <a:lnTo>
                    <a:pt x="0" y="28"/>
                  </a:lnTo>
                  <a:lnTo>
                    <a:pt x="3" y="29"/>
                  </a:lnTo>
                  <a:lnTo>
                    <a:pt x="9" y="24"/>
                  </a:lnTo>
                  <a:lnTo>
                    <a:pt x="13" y="22"/>
                  </a:lnTo>
                  <a:lnTo>
                    <a:pt x="16" y="20"/>
                  </a:lnTo>
                  <a:lnTo>
                    <a:pt x="20" y="18"/>
                  </a:lnTo>
                  <a:lnTo>
                    <a:pt x="24" y="17"/>
                  </a:lnTo>
                  <a:lnTo>
                    <a:pt x="27" y="15"/>
                  </a:lnTo>
                  <a:lnTo>
                    <a:pt x="31" y="13"/>
                  </a:lnTo>
                  <a:lnTo>
                    <a:pt x="35" y="11"/>
                  </a:lnTo>
                  <a:lnTo>
                    <a:pt x="38" y="9"/>
                  </a:lnTo>
                  <a:lnTo>
                    <a:pt x="44" y="9"/>
                  </a:lnTo>
                  <a:lnTo>
                    <a:pt x="48" y="7"/>
                  </a:lnTo>
                  <a:lnTo>
                    <a:pt x="51" y="7"/>
                  </a:lnTo>
                  <a:lnTo>
                    <a:pt x="57" y="6"/>
                  </a:lnTo>
                  <a:lnTo>
                    <a:pt x="60" y="6"/>
                  </a:lnTo>
                  <a:lnTo>
                    <a:pt x="64" y="4"/>
                  </a:lnTo>
                  <a:lnTo>
                    <a:pt x="62" y="4"/>
                  </a:lnTo>
                  <a:lnTo>
                    <a:pt x="66" y="0"/>
                  </a:lnTo>
                  <a:lnTo>
                    <a:pt x="64" y="0"/>
                  </a:lnTo>
                  <a:lnTo>
                    <a:pt x="66" y="0"/>
                  </a:lnTo>
                  <a:close/>
                </a:path>
              </a:pathLst>
            </a:custGeom>
            <a:solidFill>
              <a:srgbClr val="000000"/>
            </a:solidFill>
            <a:ln w="9525">
              <a:noFill/>
              <a:round/>
            </a:ln>
          </p:spPr>
          <p:txBody>
            <a:bodyPr/>
            <a:lstStyle/>
            <a:p>
              <a:endParaRPr lang="en-US"/>
            </a:p>
          </p:txBody>
        </p:sp>
        <p:sp>
          <p:nvSpPr>
            <p:cNvPr id="494583" name="Freeform 1015"/>
            <p:cNvSpPr/>
            <p:nvPr/>
          </p:nvSpPr>
          <p:spPr bwMode="auto">
            <a:xfrm>
              <a:off x="4267" y="2991"/>
              <a:ext cx="17" cy="6"/>
            </a:xfrm>
            <a:custGeom>
              <a:avLst/>
              <a:gdLst/>
              <a:ahLst/>
              <a:cxnLst>
                <a:cxn ang="0">
                  <a:pos x="15" y="2"/>
                </a:cxn>
                <a:cxn ang="0">
                  <a:pos x="17" y="2"/>
                </a:cxn>
                <a:cxn ang="0">
                  <a:pos x="15" y="2"/>
                </a:cxn>
                <a:cxn ang="0">
                  <a:pos x="11" y="0"/>
                </a:cxn>
                <a:cxn ang="0">
                  <a:pos x="9" y="0"/>
                </a:cxn>
                <a:cxn ang="0">
                  <a:pos x="8" y="2"/>
                </a:cxn>
                <a:cxn ang="0">
                  <a:pos x="4" y="2"/>
                </a:cxn>
                <a:cxn ang="0">
                  <a:pos x="0" y="6"/>
                </a:cxn>
                <a:cxn ang="0">
                  <a:pos x="8" y="6"/>
                </a:cxn>
                <a:cxn ang="0">
                  <a:pos x="9" y="4"/>
                </a:cxn>
                <a:cxn ang="0">
                  <a:pos x="13" y="4"/>
                </a:cxn>
                <a:cxn ang="0">
                  <a:pos x="15" y="6"/>
                </a:cxn>
                <a:cxn ang="0">
                  <a:pos x="13" y="4"/>
                </a:cxn>
                <a:cxn ang="0">
                  <a:pos x="15" y="6"/>
                </a:cxn>
                <a:cxn ang="0">
                  <a:pos x="15" y="2"/>
                </a:cxn>
              </a:cxnLst>
              <a:rect l="0" t="0" r="r" b="b"/>
              <a:pathLst>
                <a:path w="17" h="6">
                  <a:moveTo>
                    <a:pt x="15" y="2"/>
                  </a:moveTo>
                  <a:lnTo>
                    <a:pt x="17" y="2"/>
                  </a:lnTo>
                  <a:lnTo>
                    <a:pt x="15" y="2"/>
                  </a:lnTo>
                  <a:lnTo>
                    <a:pt x="11" y="0"/>
                  </a:lnTo>
                  <a:lnTo>
                    <a:pt x="9" y="0"/>
                  </a:lnTo>
                  <a:lnTo>
                    <a:pt x="8" y="2"/>
                  </a:lnTo>
                  <a:lnTo>
                    <a:pt x="4" y="2"/>
                  </a:lnTo>
                  <a:lnTo>
                    <a:pt x="0" y="6"/>
                  </a:lnTo>
                  <a:lnTo>
                    <a:pt x="8" y="6"/>
                  </a:lnTo>
                  <a:lnTo>
                    <a:pt x="9" y="4"/>
                  </a:lnTo>
                  <a:lnTo>
                    <a:pt x="13" y="4"/>
                  </a:lnTo>
                  <a:lnTo>
                    <a:pt x="15" y="6"/>
                  </a:lnTo>
                  <a:lnTo>
                    <a:pt x="13" y="4"/>
                  </a:lnTo>
                  <a:lnTo>
                    <a:pt x="15" y="6"/>
                  </a:lnTo>
                  <a:lnTo>
                    <a:pt x="15" y="2"/>
                  </a:lnTo>
                  <a:close/>
                </a:path>
              </a:pathLst>
            </a:custGeom>
            <a:solidFill>
              <a:srgbClr val="000000"/>
            </a:solidFill>
            <a:ln w="9525">
              <a:noFill/>
              <a:round/>
            </a:ln>
          </p:spPr>
          <p:txBody>
            <a:bodyPr/>
            <a:lstStyle/>
            <a:p>
              <a:endParaRPr lang="en-US"/>
            </a:p>
          </p:txBody>
        </p:sp>
        <p:sp>
          <p:nvSpPr>
            <p:cNvPr id="494584" name="Freeform 1016"/>
            <p:cNvSpPr/>
            <p:nvPr/>
          </p:nvSpPr>
          <p:spPr bwMode="auto">
            <a:xfrm>
              <a:off x="4282" y="2993"/>
              <a:ext cx="16" cy="7"/>
            </a:xfrm>
            <a:custGeom>
              <a:avLst/>
              <a:gdLst/>
              <a:ahLst/>
              <a:cxnLst>
                <a:cxn ang="0">
                  <a:pos x="15" y="4"/>
                </a:cxn>
                <a:cxn ang="0">
                  <a:pos x="16" y="6"/>
                </a:cxn>
                <a:cxn ang="0">
                  <a:pos x="16" y="2"/>
                </a:cxn>
                <a:cxn ang="0">
                  <a:pos x="15" y="2"/>
                </a:cxn>
                <a:cxn ang="0">
                  <a:pos x="11" y="0"/>
                </a:cxn>
                <a:cxn ang="0">
                  <a:pos x="0" y="0"/>
                </a:cxn>
                <a:cxn ang="0">
                  <a:pos x="0" y="4"/>
                </a:cxn>
                <a:cxn ang="0">
                  <a:pos x="2" y="4"/>
                </a:cxn>
                <a:cxn ang="0">
                  <a:pos x="4" y="2"/>
                </a:cxn>
                <a:cxn ang="0">
                  <a:pos x="7" y="4"/>
                </a:cxn>
                <a:cxn ang="0">
                  <a:pos x="9" y="2"/>
                </a:cxn>
                <a:cxn ang="0">
                  <a:pos x="9" y="4"/>
                </a:cxn>
                <a:cxn ang="0">
                  <a:pos x="11" y="4"/>
                </a:cxn>
                <a:cxn ang="0">
                  <a:pos x="15" y="7"/>
                </a:cxn>
                <a:cxn ang="0">
                  <a:pos x="13" y="6"/>
                </a:cxn>
                <a:cxn ang="0">
                  <a:pos x="13" y="7"/>
                </a:cxn>
                <a:cxn ang="0">
                  <a:pos x="15" y="7"/>
                </a:cxn>
                <a:cxn ang="0">
                  <a:pos x="15" y="4"/>
                </a:cxn>
              </a:cxnLst>
              <a:rect l="0" t="0" r="r" b="b"/>
              <a:pathLst>
                <a:path w="16" h="7">
                  <a:moveTo>
                    <a:pt x="15" y="4"/>
                  </a:moveTo>
                  <a:lnTo>
                    <a:pt x="16" y="6"/>
                  </a:lnTo>
                  <a:lnTo>
                    <a:pt x="16" y="2"/>
                  </a:lnTo>
                  <a:lnTo>
                    <a:pt x="15" y="2"/>
                  </a:lnTo>
                  <a:lnTo>
                    <a:pt x="11" y="0"/>
                  </a:lnTo>
                  <a:lnTo>
                    <a:pt x="0" y="0"/>
                  </a:lnTo>
                  <a:lnTo>
                    <a:pt x="0" y="4"/>
                  </a:lnTo>
                  <a:lnTo>
                    <a:pt x="2" y="4"/>
                  </a:lnTo>
                  <a:lnTo>
                    <a:pt x="4" y="2"/>
                  </a:lnTo>
                  <a:lnTo>
                    <a:pt x="7" y="4"/>
                  </a:lnTo>
                  <a:lnTo>
                    <a:pt x="9" y="2"/>
                  </a:lnTo>
                  <a:lnTo>
                    <a:pt x="9" y="4"/>
                  </a:lnTo>
                  <a:lnTo>
                    <a:pt x="11" y="4"/>
                  </a:lnTo>
                  <a:lnTo>
                    <a:pt x="15" y="7"/>
                  </a:lnTo>
                  <a:lnTo>
                    <a:pt x="13" y="6"/>
                  </a:lnTo>
                  <a:lnTo>
                    <a:pt x="13" y="7"/>
                  </a:lnTo>
                  <a:lnTo>
                    <a:pt x="15" y="7"/>
                  </a:lnTo>
                  <a:lnTo>
                    <a:pt x="15" y="4"/>
                  </a:lnTo>
                  <a:close/>
                </a:path>
              </a:pathLst>
            </a:custGeom>
            <a:solidFill>
              <a:srgbClr val="000000"/>
            </a:solidFill>
            <a:ln w="9525">
              <a:noFill/>
              <a:round/>
            </a:ln>
          </p:spPr>
          <p:txBody>
            <a:bodyPr/>
            <a:lstStyle/>
            <a:p>
              <a:endParaRPr lang="en-US"/>
            </a:p>
          </p:txBody>
        </p:sp>
        <p:sp>
          <p:nvSpPr>
            <p:cNvPr id="494585" name="Freeform 1017"/>
            <p:cNvSpPr/>
            <p:nvPr/>
          </p:nvSpPr>
          <p:spPr bwMode="auto">
            <a:xfrm>
              <a:off x="4297" y="2997"/>
              <a:ext cx="11" cy="5"/>
            </a:xfrm>
            <a:custGeom>
              <a:avLst/>
              <a:gdLst/>
              <a:ahLst/>
              <a:cxnLst>
                <a:cxn ang="0">
                  <a:pos x="7" y="3"/>
                </a:cxn>
                <a:cxn ang="0">
                  <a:pos x="7" y="2"/>
                </a:cxn>
                <a:cxn ang="0">
                  <a:pos x="3" y="2"/>
                </a:cxn>
                <a:cxn ang="0">
                  <a:pos x="1" y="0"/>
                </a:cxn>
                <a:cxn ang="0">
                  <a:pos x="0" y="0"/>
                </a:cxn>
                <a:cxn ang="0">
                  <a:pos x="0" y="3"/>
                </a:cxn>
                <a:cxn ang="0">
                  <a:pos x="1" y="3"/>
                </a:cxn>
                <a:cxn ang="0">
                  <a:pos x="1" y="5"/>
                </a:cxn>
                <a:cxn ang="0">
                  <a:pos x="9" y="5"/>
                </a:cxn>
                <a:cxn ang="0">
                  <a:pos x="11" y="3"/>
                </a:cxn>
                <a:cxn ang="0">
                  <a:pos x="11" y="2"/>
                </a:cxn>
                <a:cxn ang="0">
                  <a:pos x="11" y="3"/>
                </a:cxn>
                <a:cxn ang="0">
                  <a:pos x="11" y="2"/>
                </a:cxn>
                <a:cxn ang="0">
                  <a:pos x="7" y="3"/>
                </a:cxn>
              </a:cxnLst>
              <a:rect l="0" t="0" r="r" b="b"/>
              <a:pathLst>
                <a:path w="11" h="5">
                  <a:moveTo>
                    <a:pt x="7" y="3"/>
                  </a:moveTo>
                  <a:lnTo>
                    <a:pt x="7" y="2"/>
                  </a:lnTo>
                  <a:lnTo>
                    <a:pt x="3" y="2"/>
                  </a:lnTo>
                  <a:lnTo>
                    <a:pt x="1" y="0"/>
                  </a:lnTo>
                  <a:lnTo>
                    <a:pt x="0" y="0"/>
                  </a:lnTo>
                  <a:lnTo>
                    <a:pt x="0" y="3"/>
                  </a:lnTo>
                  <a:lnTo>
                    <a:pt x="1" y="3"/>
                  </a:lnTo>
                  <a:lnTo>
                    <a:pt x="1" y="5"/>
                  </a:lnTo>
                  <a:lnTo>
                    <a:pt x="9" y="5"/>
                  </a:lnTo>
                  <a:lnTo>
                    <a:pt x="11" y="3"/>
                  </a:lnTo>
                  <a:lnTo>
                    <a:pt x="11" y="2"/>
                  </a:lnTo>
                  <a:lnTo>
                    <a:pt x="11" y="3"/>
                  </a:lnTo>
                  <a:lnTo>
                    <a:pt x="11" y="2"/>
                  </a:lnTo>
                  <a:lnTo>
                    <a:pt x="7" y="3"/>
                  </a:lnTo>
                  <a:close/>
                </a:path>
              </a:pathLst>
            </a:custGeom>
            <a:solidFill>
              <a:srgbClr val="000000"/>
            </a:solidFill>
            <a:ln w="9525">
              <a:noFill/>
              <a:round/>
            </a:ln>
          </p:spPr>
          <p:txBody>
            <a:bodyPr/>
            <a:lstStyle/>
            <a:p>
              <a:endParaRPr lang="en-US"/>
            </a:p>
          </p:txBody>
        </p:sp>
        <p:sp>
          <p:nvSpPr>
            <p:cNvPr id="494586" name="Freeform 1018"/>
            <p:cNvSpPr/>
            <p:nvPr/>
          </p:nvSpPr>
          <p:spPr bwMode="auto">
            <a:xfrm>
              <a:off x="4297" y="2986"/>
              <a:ext cx="11" cy="14"/>
            </a:xfrm>
            <a:custGeom>
              <a:avLst/>
              <a:gdLst/>
              <a:ahLst/>
              <a:cxnLst>
                <a:cxn ang="0">
                  <a:pos x="1" y="3"/>
                </a:cxn>
                <a:cxn ang="0">
                  <a:pos x="0" y="3"/>
                </a:cxn>
                <a:cxn ang="0">
                  <a:pos x="5" y="9"/>
                </a:cxn>
                <a:cxn ang="0">
                  <a:pos x="5" y="11"/>
                </a:cxn>
                <a:cxn ang="0">
                  <a:pos x="7" y="13"/>
                </a:cxn>
                <a:cxn ang="0">
                  <a:pos x="7" y="14"/>
                </a:cxn>
                <a:cxn ang="0">
                  <a:pos x="11" y="13"/>
                </a:cxn>
                <a:cxn ang="0">
                  <a:pos x="11" y="11"/>
                </a:cxn>
                <a:cxn ang="0">
                  <a:pos x="9" y="9"/>
                </a:cxn>
                <a:cxn ang="0">
                  <a:pos x="9" y="7"/>
                </a:cxn>
                <a:cxn ang="0">
                  <a:pos x="7" y="7"/>
                </a:cxn>
                <a:cxn ang="0">
                  <a:pos x="5" y="5"/>
                </a:cxn>
                <a:cxn ang="0">
                  <a:pos x="5" y="3"/>
                </a:cxn>
                <a:cxn ang="0">
                  <a:pos x="1" y="0"/>
                </a:cxn>
                <a:cxn ang="0">
                  <a:pos x="0" y="0"/>
                </a:cxn>
                <a:cxn ang="0">
                  <a:pos x="1" y="0"/>
                </a:cxn>
                <a:cxn ang="0">
                  <a:pos x="0" y="0"/>
                </a:cxn>
                <a:cxn ang="0">
                  <a:pos x="1" y="3"/>
                </a:cxn>
              </a:cxnLst>
              <a:rect l="0" t="0" r="r" b="b"/>
              <a:pathLst>
                <a:path w="11" h="14">
                  <a:moveTo>
                    <a:pt x="1" y="3"/>
                  </a:moveTo>
                  <a:lnTo>
                    <a:pt x="0" y="3"/>
                  </a:lnTo>
                  <a:lnTo>
                    <a:pt x="5" y="9"/>
                  </a:lnTo>
                  <a:lnTo>
                    <a:pt x="5" y="11"/>
                  </a:lnTo>
                  <a:lnTo>
                    <a:pt x="7" y="13"/>
                  </a:lnTo>
                  <a:lnTo>
                    <a:pt x="7" y="14"/>
                  </a:lnTo>
                  <a:lnTo>
                    <a:pt x="11" y="13"/>
                  </a:lnTo>
                  <a:lnTo>
                    <a:pt x="11" y="11"/>
                  </a:lnTo>
                  <a:lnTo>
                    <a:pt x="9" y="9"/>
                  </a:lnTo>
                  <a:lnTo>
                    <a:pt x="9" y="7"/>
                  </a:lnTo>
                  <a:lnTo>
                    <a:pt x="7" y="7"/>
                  </a:lnTo>
                  <a:lnTo>
                    <a:pt x="5" y="5"/>
                  </a:lnTo>
                  <a:lnTo>
                    <a:pt x="5" y="3"/>
                  </a:lnTo>
                  <a:lnTo>
                    <a:pt x="1" y="0"/>
                  </a:lnTo>
                  <a:lnTo>
                    <a:pt x="0" y="0"/>
                  </a:lnTo>
                  <a:lnTo>
                    <a:pt x="1" y="0"/>
                  </a:lnTo>
                  <a:lnTo>
                    <a:pt x="0" y="0"/>
                  </a:lnTo>
                  <a:lnTo>
                    <a:pt x="1" y="3"/>
                  </a:lnTo>
                  <a:close/>
                </a:path>
              </a:pathLst>
            </a:custGeom>
            <a:solidFill>
              <a:srgbClr val="000000"/>
            </a:solidFill>
            <a:ln w="9525">
              <a:noFill/>
              <a:round/>
            </a:ln>
          </p:spPr>
          <p:txBody>
            <a:bodyPr/>
            <a:lstStyle/>
            <a:p>
              <a:endParaRPr lang="en-US"/>
            </a:p>
          </p:txBody>
        </p:sp>
        <p:sp>
          <p:nvSpPr>
            <p:cNvPr id="494587" name="Freeform 1019"/>
            <p:cNvSpPr/>
            <p:nvPr/>
          </p:nvSpPr>
          <p:spPr bwMode="auto">
            <a:xfrm>
              <a:off x="4280" y="2982"/>
              <a:ext cx="18" cy="9"/>
            </a:xfrm>
            <a:custGeom>
              <a:avLst/>
              <a:gdLst/>
              <a:ahLst/>
              <a:cxnLst>
                <a:cxn ang="0">
                  <a:pos x="4" y="2"/>
                </a:cxn>
                <a:cxn ang="0">
                  <a:pos x="2" y="4"/>
                </a:cxn>
                <a:cxn ang="0">
                  <a:pos x="6" y="4"/>
                </a:cxn>
                <a:cxn ang="0">
                  <a:pos x="6" y="6"/>
                </a:cxn>
                <a:cxn ang="0">
                  <a:pos x="7" y="7"/>
                </a:cxn>
                <a:cxn ang="0">
                  <a:pos x="11" y="7"/>
                </a:cxn>
                <a:cxn ang="0">
                  <a:pos x="13" y="9"/>
                </a:cxn>
                <a:cxn ang="0">
                  <a:pos x="15" y="9"/>
                </a:cxn>
                <a:cxn ang="0">
                  <a:pos x="18" y="7"/>
                </a:cxn>
                <a:cxn ang="0">
                  <a:pos x="17" y="4"/>
                </a:cxn>
                <a:cxn ang="0">
                  <a:pos x="15" y="6"/>
                </a:cxn>
                <a:cxn ang="0">
                  <a:pos x="13" y="4"/>
                </a:cxn>
                <a:cxn ang="0">
                  <a:pos x="9" y="4"/>
                </a:cxn>
                <a:cxn ang="0">
                  <a:pos x="6" y="0"/>
                </a:cxn>
                <a:cxn ang="0">
                  <a:pos x="2" y="0"/>
                </a:cxn>
                <a:cxn ang="0">
                  <a:pos x="0" y="2"/>
                </a:cxn>
                <a:cxn ang="0">
                  <a:pos x="2" y="0"/>
                </a:cxn>
                <a:cxn ang="0">
                  <a:pos x="0" y="0"/>
                </a:cxn>
                <a:cxn ang="0">
                  <a:pos x="0" y="2"/>
                </a:cxn>
                <a:cxn ang="0">
                  <a:pos x="4" y="2"/>
                </a:cxn>
              </a:cxnLst>
              <a:rect l="0" t="0" r="r" b="b"/>
              <a:pathLst>
                <a:path w="18" h="9">
                  <a:moveTo>
                    <a:pt x="4" y="2"/>
                  </a:moveTo>
                  <a:lnTo>
                    <a:pt x="2" y="4"/>
                  </a:lnTo>
                  <a:lnTo>
                    <a:pt x="6" y="4"/>
                  </a:lnTo>
                  <a:lnTo>
                    <a:pt x="6" y="6"/>
                  </a:lnTo>
                  <a:lnTo>
                    <a:pt x="7" y="7"/>
                  </a:lnTo>
                  <a:lnTo>
                    <a:pt x="11" y="7"/>
                  </a:lnTo>
                  <a:lnTo>
                    <a:pt x="13" y="9"/>
                  </a:lnTo>
                  <a:lnTo>
                    <a:pt x="15" y="9"/>
                  </a:lnTo>
                  <a:lnTo>
                    <a:pt x="18" y="7"/>
                  </a:lnTo>
                  <a:lnTo>
                    <a:pt x="17" y="4"/>
                  </a:lnTo>
                  <a:lnTo>
                    <a:pt x="15" y="6"/>
                  </a:lnTo>
                  <a:lnTo>
                    <a:pt x="13" y="4"/>
                  </a:lnTo>
                  <a:lnTo>
                    <a:pt x="9" y="4"/>
                  </a:lnTo>
                  <a:lnTo>
                    <a:pt x="6" y="0"/>
                  </a:lnTo>
                  <a:lnTo>
                    <a:pt x="2" y="0"/>
                  </a:lnTo>
                  <a:lnTo>
                    <a:pt x="0" y="2"/>
                  </a:lnTo>
                  <a:lnTo>
                    <a:pt x="2" y="0"/>
                  </a:lnTo>
                  <a:lnTo>
                    <a:pt x="0" y="0"/>
                  </a:lnTo>
                  <a:lnTo>
                    <a:pt x="0" y="2"/>
                  </a:lnTo>
                  <a:lnTo>
                    <a:pt x="4" y="2"/>
                  </a:lnTo>
                  <a:close/>
                </a:path>
              </a:pathLst>
            </a:custGeom>
            <a:solidFill>
              <a:srgbClr val="000000"/>
            </a:solidFill>
            <a:ln w="9525">
              <a:noFill/>
              <a:round/>
            </a:ln>
          </p:spPr>
          <p:txBody>
            <a:bodyPr/>
            <a:lstStyle/>
            <a:p>
              <a:endParaRPr lang="en-US"/>
            </a:p>
          </p:txBody>
        </p:sp>
        <p:sp>
          <p:nvSpPr>
            <p:cNvPr id="494588" name="Freeform 1020"/>
            <p:cNvSpPr/>
            <p:nvPr/>
          </p:nvSpPr>
          <p:spPr bwMode="auto">
            <a:xfrm>
              <a:off x="4280" y="2982"/>
              <a:ext cx="4" cy="4"/>
            </a:xfrm>
            <a:custGeom>
              <a:avLst/>
              <a:gdLst/>
              <a:ahLst/>
              <a:cxnLst>
                <a:cxn ang="0">
                  <a:pos x="2" y="4"/>
                </a:cxn>
                <a:cxn ang="0">
                  <a:pos x="0" y="2"/>
                </a:cxn>
                <a:cxn ang="0">
                  <a:pos x="4" y="2"/>
                </a:cxn>
                <a:cxn ang="0">
                  <a:pos x="0" y="2"/>
                </a:cxn>
                <a:cxn ang="0">
                  <a:pos x="0" y="4"/>
                </a:cxn>
                <a:cxn ang="0">
                  <a:pos x="4" y="2"/>
                </a:cxn>
                <a:cxn ang="0">
                  <a:pos x="4" y="0"/>
                </a:cxn>
                <a:cxn ang="0">
                  <a:pos x="2" y="0"/>
                </a:cxn>
                <a:cxn ang="0">
                  <a:pos x="2" y="4"/>
                </a:cxn>
              </a:cxnLst>
              <a:rect l="0" t="0" r="r" b="b"/>
              <a:pathLst>
                <a:path w="4" h="4">
                  <a:moveTo>
                    <a:pt x="2" y="4"/>
                  </a:moveTo>
                  <a:lnTo>
                    <a:pt x="0" y="2"/>
                  </a:lnTo>
                  <a:lnTo>
                    <a:pt x="4" y="2"/>
                  </a:lnTo>
                  <a:lnTo>
                    <a:pt x="0" y="2"/>
                  </a:lnTo>
                  <a:lnTo>
                    <a:pt x="0" y="4"/>
                  </a:lnTo>
                  <a:lnTo>
                    <a:pt x="4" y="2"/>
                  </a:lnTo>
                  <a:lnTo>
                    <a:pt x="4" y="0"/>
                  </a:lnTo>
                  <a:lnTo>
                    <a:pt x="2" y="0"/>
                  </a:lnTo>
                  <a:lnTo>
                    <a:pt x="2" y="4"/>
                  </a:lnTo>
                  <a:close/>
                </a:path>
              </a:pathLst>
            </a:custGeom>
            <a:solidFill>
              <a:srgbClr val="000000"/>
            </a:solidFill>
            <a:ln w="9525">
              <a:noFill/>
              <a:round/>
            </a:ln>
          </p:spPr>
          <p:txBody>
            <a:bodyPr/>
            <a:lstStyle/>
            <a:p>
              <a:endParaRPr lang="en-US"/>
            </a:p>
          </p:txBody>
        </p:sp>
        <p:sp>
          <p:nvSpPr>
            <p:cNvPr id="494589" name="Freeform 1021"/>
            <p:cNvSpPr/>
            <p:nvPr/>
          </p:nvSpPr>
          <p:spPr bwMode="auto">
            <a:xfrm>
              <a:off x="4278" y="2982"/>
              <a:ext cx="4" cy="6"/>
            </a:xfrm>
            <a:custGeom>
              <a:avLst/>
              <a:gdLst/>
              <a:ahLst/>
              <a:cxnLst>
                <a:cxn ang="0">
                  <a:pos x="4" y="6"/>
                </a:cxn>
                <a:cxn ang="0">
                  <a:pos x="4" y="2"/>
                </a:cxn>
                <a:cxn ang="0">
                  <a:pos x="4" y="4"/>
                </a:cxn>
                <a:cxn ang="0">
                  <a:pos x="4" y="0"/>
                </a:cxn>
                <a:cxn ang="0">
                  <a:pos x="2" y="0"/>
                </a:cxn>
                <a:cxn ang="0">
                  <a:pos x="0" y="2"/>
                </a:cxn>
                <a:cxn ang="0">
                  <a:pos x="0" y="4"/>
                </a:cxn>
                <a:cxn ang="0">
                  <a:pos x="2" y="2"/>
                </a:cxn>
                <a:cxn ang="0">
                  <a:pos x="4" y="6"/>
                </a:cxn>
                <a:cxn ang="0">
                  <a:pos x="4" y="4"/>
                </a:cxn>
                <a:cxn ang="0">
                  <a:pos x="4" y="6"/>
                </a:cxn>
              </a:cxnLst>
              <a:rect l="0" t="0" r="r" b="b"/>
              <a:pathLst>
                <a:path w="4" h="6">
                  <a:moveTo>
                    <a:pt x="4" y="6"/>
                  </a:moveTo>
                  <a:lnTo>
                    <a:pt x="4" y="2"/>
                  </a:lnTo>
                  <a:lnTo>
                    <a:pt x="4" y="4"/>
                  </a:lnTo>
                  <a:lnTo>
                    <a:pt x="4" y="0"/>
                  </a:lnTo>
                  <a:lnTo>
                    <a:pt x="2" y="0"/>
                  </a:lnTo>
                  <a:lnTo>
                    <a:pt x="0" y="2"/>
                  </a:lnTo>
                  <a:lnTo>
                    <a:pt x="0" y="4"/>
                  </a:lnTo>
                  <a:lnTo>
                    <a:pt x="2" y="2"/>
                  </a:lnTo>
                  <a:lnTo>
                    <a:pt x="4" y="6"/>
                  </a:lnTo>
                  <a:lnTo>
                    <a:pt x="4" y="4"/>
                  </a:lnTo>
                  <a:lnTo>
                    <a:pt x="4" y="6"/>
                  </a:lnTo>
                  <a:close/>
                </a:path>
              </a:pathLst>
            </a:custGeom>
            <a:solidFill>
              <a:srgbClr val="000000"/>
            </a:solidFill>
            <a:ln w="9525">
              <a:noFill/>
              <a:round/>
            </a:ln>
          </p:spPr>
          <p:txBody>
            <a:bodyPr/>
            <a:lstStyle/>
            <a:p>
              <a:endParaRPr lang="en-US"/>
            </a:p>
          </p:txBody>
        </p:sp>
        <p:sp>
          <p:nvSpPr>
            <p:cNvPr id="494590" name="Freeform 1022"/>
            <p:cNvSpPr/>
            <p:nvPr/>
          </p:nvSpPr>
          <p:spPr bwMode="auto">
            <a:xfrm>
              <a:off x="4275" y="2982"/>
              <a:ext cx="7" cy="6"/>
            </a:xfrm>
            <a:custGeom>
              <a:avLst/>
              <a:gdLst/>
              <a:ahLst/>
              <a:cxnLst>
                <a:cxn ang="0">
                  <a:pos x="3" y="2"/>
                </a:cxn>
                <a:cxn ang="0">
                  <a:pos x="0" y="4"/>
                </a:cxn>
                <a:cxn ang="0">
                  <a:pos x="1" y="4"/>
                </a:cxn>
                <a:cxn ang="0">
                  <a:pos x="1" y="6"/>
                </a:cxn>
                <a:cxn ang="0">
                  <a:pos x="7" y="6"/>
                </a:cxn>
                <a:cxn ang="0">
                  <a:pos x="5" y="2"/>
                </a:cxn>
                <a:cxn ang="0">
                  <a:pos x="3" y="2"/>
                </a:cxn>
                <a:cxn ang="0">
                  <a:pos x="1" y="0"/>
                </a:cxn>
                <a:cxn ang="0">
                  <a:pos x="0" y="0"/>
                </a:cxn>
                <a:cxn ang="0">
                  <a:pos x="1" y="0"/>
                </a:cxn>
                <a:cxn ang="0">
                  <a:pos x="0" y="0"/>
                </a:cxn>
                <a:cxn ang="0">
                  <a:pos x="3" y="2"/>
                </a:cxn>
              </a:cxnLst>
              <a:rect l="0" t="0" r="r" b="b"/>
              <a:pathLst>
                <a:path w="7" h="6">
                  <a:moveTo>
                    <a:pt x="3" y="2"/>
                  </a:moveTo>
                  <a:lnTo>
                    <a:pt x="0" y="4"/>
                  </a:lnTo>
                  <a:lnTo>
                    <a:pt x="1" y="4"/>
                  </a:lnTo>
                  <a:lnTo>
                    <a:pt x="1" y="6"/>
                  </a:lnTo>
                  <a:lnTo>
                    <a:pt x="7" y="6"/>
                  </a:lnTo>
                  <a:lnTo>
                    <a:pt x="5" y="2"/>
                  </a:lnTo>
                  <a:lnTo>
                    <a:pt x="3" y="2"/>
                  </a:lnTo>
                  <a:lnTo>
                    <a:pt x="1" y="0"/>
                  </a:lnTo>
                  <a:lnTo>
                    <a:pt x="0" y="0"/>
                  </a:lnTo>
                  <a:lnTo>
                    <a:pt x="1" y="0"/>
                  </a:lnTo>
                  <a:lnTo>
                    <a:pt x="0" y="0"/>
                  </a:lnTo>
                  <a:lnTo>
                    <a:pt x="3" y="2"/>
                  </a:lnTo>
                  <a:close/>
                </a:path>
              </a:pathLst>
            </a:custGeom>
            <a:solidFill>
              <a:srgbClr val="000000"/>
            </a:solidFill>
            <a:ln w="9525">
              <a:noFill/>
              <a:round/>
            </a:ln>
          </p:spPr>
          <p:txBody>
            <a:bodyPr/>
            <a:lstStyle/>
            <a:p>
              <a:endParaRPr lang="en-US"/>
            </a:p>
          </p:txBody>
        </p:sp>
        <p:sp>
          <p:nvSpPr>
            <p:cNvPr id="494591" name="Freeform 1023"/>
            <p:cNvSpPr/>
            <p:nvPr/>
          </p:nvSpPr>
          <p:spPr bwMode="auto">
            <a:xfrm>
              <a:off x="4256" y="2982"/>
              <a:ext cx="22" cy="11"/>
            </a:xfrm>
            <a:custGeom>
              <a:avLst/>
              <a:gdLst/>
              <a:ahLst/>
              <a:cxnLst>
                <a:cxn ang="0">
                  <a:pos x="2" y="11"/>
                </a:cxn>
                <a:cxn ang="0">
                  <a:pos x="4" y="11"/>
                </a:cxn>
                <a:cxn ang="0">
                  <a:pos x="6" y="9"/>
                </a:cxn>
                <a:cxn ang="0">
                  <a:pos x="6" y="7"/>
                </a:cxn>
                <a:cxn ang="0">
                  <a:pos x="17" y="7"/>
                </a:cxn>
                <a:cxn ang="0">
                  <a:pos x="22" y="2"/>
                </a:cxn>
                <a:cxn ang="0">
                  <a:pos x="19" y="0"/>
                </a:cxn>
                <a:cxn ang="0">
                  <a:pos x="17" y="2"/>
                </a:cxn>
                <a:cxn ang="0">
                  <a:pos x="11" y="2"/>
                </a:cxn>
                <a:cxn ang="0">
                  <a:pos x="8" y="4"/>
                </a:cxn>
                <a:cxn ang="0">
                  <a:pos x="6" y="4"/>
                </a:cxn>
                <a:cxn ang="0">
                  <a:pos x="2" y="6"/>
                </a:cxn>
                <a:cxn ang="0">
                  <a:pos x="0" y="9"/>
                </a:cxn>
                <a:cxn ang="0">
                  <a:pos x="2" y="7"/>
                </a:cxn>
                <a:cxn ang="0">
                  <a:pos x="2" y="11"/>
                </a:cxn>
                <a:cxn ang="0">
                  <a:pos x="4" y="11"/>
                </a:cxn>
                <a:cxn ang="0">
                  <a:pos x="2" y="11"/>
                </a:cxn>
              </a:cxnLst>
              <a:rect l="0" t="0" r="r" b="b"/>
              <a:pathLst>
                <a:path w="22" h="11">
                  <a:moveTo>
                    <a:pt x="2" y="11"/>
                  </a:moveTo>
                  <a:lnTo>
                    <a:pt x="4" y="11"/>
                  </a:lnTo>
                  <a:lnTo>
                    <a:pt x="6" y="9"/>
                  </a:lnTo>
                  <a:lnTo>
                    <a:pt x="6" y="7"/>
                  </a:lnTo>
                  <a:lnTo>
                    <a:pt x="17" y="7"/>
                  </a:lnTo>
                  <a:lnTo>
                    <a:pt x="22" y="2"/>
                  </a:lnTo>
                  <a:lnTo>
                    <a:pt x="19" y="0"/>
                  </a:lnTo>
                  <a:lnTo>
                    <a:pt x="17" y="2"/>
                  </a:lnTo>
                  <a:lnTo>
                    <a:pt x="11" y="2"/>
                  </a:lnTo>
                  <a:lnTo>
                    <a:pt x="8" y="4"/>
                  </a:lnTo>
                  <a:lnTo>
                    <a:pt x="6" y="4"/>
                  </a:lnTo>
                  <a:lnTo>
                    <a:pt x="2" y="6"/>
                  </a:lnTo>
                  <a:lnTo>
                    <a:pt x="0" y="9"/>
                  </a:lnTo>
                  <a:lnTo>
                    <a:pt x="2" y="7"/>
                  </a:lnTo>
                  <a:lnTo>
                    <a:pt x="2" y="11"/>
                  </a:lnTo>
                  <a:lnTo>
                    <a:pt x="4" y="11"/>
                  </a:lnTo>
                  <a:lnTo>
                    <a:pt x="2" y="11"/>
                  </a:lnTo>
                  <a:close/>
                </a:path>
              </a:pathLst>
            </a:custGeom>
            <a:solidFill>
              <a:srgbClr val="000000"/>
            </a:solidFill>
            <a:ln w="9525">
              <a:noFill/>
              <a:round/>
            </a:ln>
          </p:spPr>
          <p:txBody>
            <a:bodyPr/>
            <a:lstStyle/>
            <a:p>
              <a:endParaRPr lang="en-US"/>
            </a:p>
          </p:txBody>
        </p:sp>
        <p:sp>
          <p:nvSpPr>
            <p:cNvPr id="601088" name="Freeform 1024"/>
            <p:cNvSpPr/>
            <p:nvPr/>
          </p:nvSpPr>
          <p:spPr bwMode="auto">
            <a:xfrm>
              <a:off x="4199" y="2989"/>
              <a:ext cx="59" cy="22"/>
            </a:xfrm>
            <a:custGeom>
              <a:avLst/>
              <a:gdLst/>
              <a:ahLst/>
              <a:cxnLst>
                <a:cxn ang="0">
                  <a:pos x="2" y="21"/>
                </a:cxn>
                <a:cxn ang="0">
                  <a:pos x="2" y="22"/>
                </a:cxn>
                <a:cxn ang="0">
                  <a:pos x="6" y="21"/>
                </a:cxn>
                <a:cxn ang="0">
                  <a:pos x="9" y="19"/>
                </a:cxn>
                <a:cxn ang="0">
                  <a:pos x="13" y="17"/>
                </a:cxn>
                <a:cxn ang="0">
                  <a:pos x="17" y="15"/>
                </a:cxn>
                <a:cxn ang="0">
                  <a:pos x="20" y="13"/>
                </a:cxn>
                <a:cxn ang="0">
                  <a:pos x="22" y="13"/>
                </a:cxn>
                <a:cxn ang="0">
                  <a:pos x="26" y="11"/>
                </a:cxn>
                <a:cxn ang="0">
                  <a:pos x="30" y="10"/>
                </a:cxn>
                <a:cxn ang="0">
                  <a:pos x="33" y="8"/>
                </a:cxn>
                <a:cxn ang="0">
                  <a:pos x="37" y="6"/>
                </a:cxn>
                <a:cxn ang="0">
                  <a:pos x="41" y="6"/>
                </a:cxn>
                <a:cxn ang="0">
                  <a:pos x="44" y="4"/>
                </a:cxn>
                <a:cxn ang="0">
                  <a:pos x="59" y="4"/>
                </a:cxn>
                <a:cxn ang="0">
                  <a:pos x="59" y="0"/>
                </a:cxn>
                <a:cxn ang="0">
                  <a:pos x="42" y="0"/>
                </a:cxn>
                <a:cxn ang="0">
                  <a:pos x="39" y="2"/>
                </a:cxn>
                <a:cxn ang="0">
                  <a:pos x="35" y="4"/>
                </a:cxn>
                <a:cxn ang="0">
                  <a:pos x="31" y="4"/>
                </a:cxn>
                <a:cxn ang="0">
                  <a:pos x="30" y="6"/>
                </a:cxn>
                <a:cxn ang="0">
                  <a:pos x="26" y="8"/>
                </a:cxn>
                <a:cxn ang="0">
                  <a:pos x="22" y="10"/>
                </a:cxn>
                <a:cxn ang="0">
                  <a:pos x="19" y="11"/>
                </a:cxn>
                <a:cxn ang="0">
                  <a:pos x="15" y="13"/>
                </a:cxn>
                <a:cxn ang="0">
                  <a:pos x="11" y="13"/>
                </a:cxn>
                <a:cxn ang="0">
                  <a:pos x="8" y="15"/>
                </a:cxn>
                <a:cxn ang="0">
                  <a:pos x="4" y="17"/>
                </a:cxn>
                <a:cxn ang="0">
                  <a:pos x="0" y="19"/>
                </a:cxn>
                <a:cxn ang="0">
                  <a:pos x="2" y="21"/>
                </a:cxn>
              </a:cxnLst>
              <a:rect l="0" t="0" r="r" b="b"/>
              <a:pathLst>
                <a:path w="59" h="22">
                  <a:moveTo>
                    <a:pt x="2" y="21"/>
                  </a:moveTo>
                  <a:lnTo>
                    <a:pt x="2" y="22"/>
                  </a:lnTo>
                  <a:lnTo>
                    <a:pt x="6" y="21"/>
                  </a:lnTo>
                  <a:lnTo>
                    <a:pt x="9" y="19"/>
                  </a:lnTo>
                  <a:lnTo>
                    <a:pt x="13" y="17"/>
                  </a:lnTo>
                  <a:lnTo>
                    <a:pt x="17" y="15"/>
                  </a:lnTo>
                  <a:lnTo>
                    <a:pt x="20" y="13"/>
                  </a:lnTo>
                  <a:lnTo>
                    <a:pt x="22" y="13"/>
                  </a:lnTo>
                  <a:lnTo>
                    <a:pt x="26" y="11"/>
                  </a:lnTo>
                  <a:lnTo>
                    <a:pt x="30" y="10"/>
                  </a:lnTo>
                  <a:lnTo>
                    <a:pt x="33" y="8"/>
                  </a:lnTo>
                  <a:lnTo>
                    <a:pt x="37" y="6"/>
                  </a:lnTo>
                  <a:lnTo>
                    <a:pt x="41" y="6"/>
                  </a:lnTo>
                  <a:lnTo>
                    <a:pt x="44" y="4"/>
                  </a:lnTo>
                  <a:lnTo>
                    <a:pt x="59" y="4"/>
                  </a:lnTo>
                  <a:lnTo>
                    <a:pt x="59" y="0"/>
                  </a:lnTo>
                  <a:lnTo>
                    <a:pt x="42" y="0"/>
                  </a:lnTo>
                  <a:lnTo>
                    <a:pt x="39" y="2"/>
                  </a:lnTo>
                  <a:lnTo>
                    <a:pt x="35" y="4"/>
                  </a:lnTo>
                  <a:lnTo>
                    <a:pt x="31" y="4"/>
                  </a:lnTo>
                  <a:lnTo>
                    <a:pt x="30" y="6"/>
                  </a:lnTo>
                  <a:lnTo>
                    <a:pt x="26" y="8"/>
                  </a:lnTo>
                  <a:lnTo>
                    <a:pt x="22" y="10"/>
                  </a:lnTo>
                  <a:lnTo>
                    <a:pt x="19" y="11"/>
                  </a:lnTo>
                  <a:lnTo>
                    <a:pt x="15" y="13"/>
                  </a:lnTo>
                  <a:lnTo>
                    <a:pt x="11" y="13"/>
                  </a:lnTo>
                  <a:lnTo>
                    <a:pt x="8" y="15"/>
                  </a:lnTo>
                  <a:lnTo>
                    <a:pt x="4" y="17"/>
                  </a:lnTo>
                  <a:lnTo>
                    <a:pt x="0" y="19"/>
                  </a:lnTo>
                  <a:lnTo>
                    <a:pt x="2" y="21"/>
                  </a:lnTo>
                  <a:close/>
                </a:path>
              </a:pathLst>
            </a:custGeom>
            <a:solidFill>
              <a:srgbClr val="000000"/>
            </a:solidFill>
            <a:ln w="9525">
              <a:noFill/>
              <a:round/>
            </a:ln>
          </p:spPr>
          <p:txBody>
            <a:bodyPr/>
            <a:lstStyle/>
            <a:p>
              <a:endParaRPr lang="en-US"/>
            </a:p>
          </p:txBody>
        </p:sp>
        <p:sp>
          <p:nvSpPr>
            <p:cNvPr id="601089" name="Freeform 1025"/>
            <p:cNvSpPr/>
            <p:nvPr/>
          </p:nvSpPr>
          <p:spPr bwMode="auto">
            <a:xfrm>
              <a:off x="4137" y="3008"/>
              <a:ext cx="64" cy="40"/>
            </a:xfrm>
            <a:custGeom>
              <a:avLst/>
              <a:gdLst/>
              <a:ahLst/>
              <a:cxnLst>
                <a:cxn ang="0">
                  <a:pos x="2" y="40"/>
                </a:cxn>
                <a:cxn ang="0">
                  <a:pos x="2" y="38"/>
                </a:cxn>
                <a:cxn ang="0">
                  <a:pos x="3" y="36"/>
                </a:cxn>
                <a:cxn ang="0">
                  <a:pos x="9" y="35"/>
                </a:cxn>
                <a:cxn ang="0">
                  <a:pos x="13" y="33"/>
                </a:cxn>
                <a:cxn ang="0">
                  <a:pos x="16" y="29"/>
                </a:cxn>
                <a:cxn ang="0">
                  <a:pos x="20" y="27"/>
                </a:cxn>
                <a:cxn ang="0">
                  <a:pos x="24" y="25"/>
                </a:cxn>
                <a:cxn ang="0">
                  <a:pos x="29" y="24"/>
                </a:cxn>
                <a:cxn ang="0">
                  <a:pos x="33" y="22"/>
                </a:cxn>
                <a:cxn ang="0">
                  <a:pos x="37" y="18"/>
                </a:cxn>
                <a:cxn ang="0">
                  <a:pos x="40" y="16"/>
                </a:cxn>
                <a:cxn ang="0">
                  <a:pos x="44" y="14"/>
                </a:cxn>
                <a:cxn ang="0">
                  <a:pos x="49" y="13"/>
                </a:cxn>
                <a:cxn ang="0">
                  <a:pos x="53" y="9"/>
                </a:cxn>
                <a:cxn ang="0">
                  <a:pos x="57" y="7"/>
                </a:cxn>
                <a:cxn ang="0">
                  <a:pos x="60" y="5"/>
                </a:cxn>
                <a:cxn ang="0">
                  <a:pos x="64" y="2"/>
                </a:cxn>
                <a:cxn ang="0">
                  <a:pos x="62" y="0"/>
                </a:cxn>
                <a:cxn ang="0">
                  <a:pos x="59" y="2"/>
                </a:cxn>
                <a:cxn ang="0">
                  <a:pos x="55" y="5"/>
                </a:cxn>
                <a:cxn ang="0">
                  <a:pos x="51" y="5"/>
                </a:cxn>
                <a:cxn ang="0">
                  <a:pos x="48" y="9"/>
                </a:cxn>
                <a:cxn ang="0">
                  <a:pos x="44" y="11"/>
                </a:cxn>
                <a:cxn ang="0">
                  <a:pos x="38" y="13"/>
                </a:cxn>
                <a:cxn ang="0">
                  <a:pos x="35" y="14"/>
                </a:cxn>
                <a:cxn ang="0">
                  <a:pos x="31" y="18"/>
                </a:cxn>
                <a:cxn ang="0">
                  <a:pos x="27" y="20"/>
                </a:cxn>
                <a:cxn ang="0">
                  <a:pos x="24" y="22"/>
                </a:cxn>
                <a:cxn ang="0">
                  <a:pos x="18" y="24"/>
                </a:cxn>
                <a:cxn ang="0">
                  <a:pos x="14" y="25"/>
                </a:cxn>
                <a:cxn ang="0">
                  <a:pos x="11" y="29"/>
                </a:cxn>
                <a:cxn ang="0">
                  <a:pos x="7" y="31"/>
                </a:cxn>
                <a:cxn ang="0">
                  <a:pos x="3" y="33"/>
                </a:cxn>
                <a:cxn ang="0">
                  <a:pos x="0" y="36"/>
                </a:cxn>
                <a:cxn ang="0">
                  <a:pos x="2" y="40"/>
                </a:cxn>
              </a:cxnLst>
              <a:rect l="0" t="0" r="r" b="b"/>
              <a:pathLst>
                <a:path w="64" h="40">
                  <a:moveTo>
                    <a:pt x="2" y="40"/>
                  </a:moveTo>
                  <a:lnTo>
                    <a:pt x="2" y="38"/>
                  </a:lnTo>
                  <a:lnTo>
                    <a:pt x="3" y="36"/>
                  </a:lnTo>
                  <a:lnTo>
                    <a:pt x="9" y="35"/>
                  </a:lnTo>
                  <a:lnTo>
                    <a:pt x="13" y="33"/>
                  </a:lnTo>
                  <a:lnTo>
                    <a:pt x="16" y="29"/>
                  </a:lnTo>
                  <a:lnTo>
                    <a:pt x="20" y="27"/>
                  </a:lnTo>
                  <a:lnTo>
                    <a:pt x="24" y="25"/>
                  </a:lnTo>
                  <a:lnTo>
                    <a:pt x="29" y="24"/>
                  </a:lnTo>
                  <a:lnTo>
                    <a:pt x="33" y="22"/>
                  </a:lnTo>
                  <a:lnTo>
                    <a:pt x="37" y="18"/>
                  </a:lnTo>
                  <a:lnTo>
                    <a:pt x="40" y="16"/>
                  </a:lnTo>
                  <a:lnTo>
                    <a:pt x="44" y="14"/>
                  </a:lnTo>
                  <a:lnTo>
                    <a:pt x="49" y="13"/>
                  </a:lnTo>
                  <a:lnTo>
                    <a:pt x="53" y="9"/>
                  </a:lnTo>
                  <a:lnTo>
                    <a:pt x="57" y="7"/>
                  </a:lnTo>
                  <a:lnTo>
                    <a:pt x="60" y="5"/>
                  </a:lnTo>
                  <a:lnTo>
                    <a:pt x="64" y="2"/>
                  </a:lnTo>
                  <a:lnTo>
                    <a:pt x="62" y="0"/>
                  </a:lnTo>
                  <a:lnTo>
                    <a:pt x="59" y="2"/>
                  </a:lnTo>
                  <a:lnTo>
                    <a:pt x="55" y="5"/>
                  </a:lnTo>
                  <a:lnTo>
                    <a:pt x="51" y="5"/>
                  </a:lnTo>
                  <a:lnTo>
                    <a:pt x="48" y="9"/>
                  </a:lnTo>
                  <a:lnTo>
                    <a:pt x="44" y="11"/>
                  </a:lnTo>
                  <a:lnTo>
                    <a:pt x="38" y="13"/>
                  </a:lnTo>
                  <a:lnTo>
                    <a:pt x="35" y="14"/>
                  </a:lnTo>
                  <a:lnTo>
                    <a:pt x="31" y="18"/>
                  </a:lnTo>
                  <a:lnTo>
                    <a:pt x="27" y="20"/>
                  </a:lnTo>
                  <a:lnTo>
                    <a:pt x="24" y="22"/>
                  </a:lnTo>
                  <a:lnTo>
                    <a:pt x="18" y="24"/>
                  </a:lnTo>
                  <a:lnTo>
                    <a:pt x="14" y="25"/>
                  </a:lnTo>
                  <a:lnTo>
                    <a:pt x="11" y="29"/>
                  </a:lnTo>
                  <a:lnTo>
                    <a:pt x="7" y="31"/>
                  </a:lnTo>
                  <a:lnTo>
                    <a:pt x="3" y="33"/>
                  </a:lnTo>
                  <a:lnTo>
                    <a:pt x="0" y="36"/>
                  </a:lnTo>
                  <a:lnTo>
                    <a:pt x="2" y="40"/>
                  </a:lnTo>
                  <a:close/>
                </a:path>
              </a:pathLst>
            </a:custGeom>
            <a:solidFill>
              <a:srgbClr val="000000"/>
            </a:solidFill>
            <a:ln w="9525">
              <a:noFill/>
              <a:round/>
            </a:ln>
          </p:spPr>
          <p:txBody>
            <a:bodyPr/>
            <a:lstStyle/>
            <a:p>
              <a:endParaRPr lang="en-US"/>
            </a:p>
          </p:txBody>
        </p:sp>
        <p:sp>
          <p:nvSpPr>
            <p:cNvPr id="601090" name="Freeform 1026"/>
            <p:cNvSpPr/>
            <p:nvPr/>
          </p:nvSpPr>
          <p:spPr bwMode="auto">
            <a:xfrm>
              <a:off x="4104" y="3044"/>
              <a:ext cx="35" cy="19"/>
            </a:xfrm>
            <a:custGeom>
              <a:avLst/>
              <a:gdLst/>
              <a:ahLst/>
              <a:cxnLst>
                <a:cxn ang="0">
                  <a:pos x="3" y="19"/>
                </a:cxn>
                <a:cxn ang="0">
                  <a:pos x="2" y="19"/>
                </a:cxn>
                <a:cxn ang="0">
                  <a:pos x="7" y="19"/>
                </a:cxn>
                <a:cxn ang="0">
                  <a:pos x="11" y="17"/>
                </a:cxn>
                <a:cxn ang="0">
                  <a:pos x="14" y="15"/>
                </a:cxn>
                <a:cxn ang="0">
                  <a:pos x="18" y="11"/>
                </a:cxn>
                <a:cxn ang="0">
                  <a:pos x="24" y="10"/>
                </a:cxn>
                <a:cxn ang="0">
                  <a:pos x="25" y="8"/>
                </a:cxn>
                <a:cxn ang="0">
                  <a:pos x="31" y="6"/>
                </a:cxn>
                <a:cxn ang="0">
                  <a:pos x="35" y="4"/>
                </a:cxn>
                <a:cxn ang="0">
                  <a:pos x="33" y="0"/>
                </a:cxn>
                <a:cxn ang="0">
                  <a:pos x="29" y="2"/>
                </a:cxn>
                <a:cxn ang="0">
                  <a:pos x="25" y="4"/>
                </a:cxn>
                <a:cxn ang="0">
                  <a:pos x="20" y="8"/>
                </a:cxn>
                <a:cxn ang="0">
                  <a:pos x="16" y="10"/>
                </a:cxn>
                <a:cxn ang="0">
                  <a:pos x="13" y="11"/>
                </a:cxn>
                <a:cxn ang="0">
                  <a:pos x="9" y="13"/>
                </a:cxn>
                <a:cxn ang="0">
                  <a:pos x="5" y="15"/>
                </a:cxn>
                <a:cxn ang="0">
                  <a:pos x="2" y="15"/>
                </a:cxn>
                <a:cxn ang="0">
                  <a:pos x="0" y="17"/>
                </a:cxn>
                <a:cxn ang="0">
                  <a:pos x="2" y="15"/>
                </a:cxn>
                <a:cxn ang="0">
                  <a:pos x="0" y="15"/>
                </a:cxn>
                <a:cxn ang="0">
                  <a:pos x="0" y="17"/>
                </a:cxn>
                <a:cxn ang="0">
                  <a:pos x="3" y="19"/>
                </a:cxn>
              </a:cxnLst>
              <a:rect l="0" t="0" r="r" b="b"/>
              <a:pathLst>
                <a:path w="35" h="19">
                  <a:moveTo>
                    <a:pt x="3" y="19"/>
                  </a:moveTo>
                  <a:lnTo>
                    <a:pt x="2" y="19"/>
                  </a:lnTo>
                  <a:lnTo>
                    <a:pt x="7" y="19"/>
                  </a:lnTo>
                  <a:lnTo>
                    <a:pt x="11" y="17"/>
                  </a:lnTo>
                  <a:lnTo>
                    <a:pt x="14" y="15"/>
                  </a:lnTo>
                  <a:lnTo>
                    <a:pt x="18" y="11"/>
                  </a:lnTo>
                  <a:lnTo>
                    <a:pt x="24" y="10"/>
                  </a:lnTo>
                  <a:lnTo>
                    <a:pt x="25" y="8"/>
                  </a:lnTo>
                  <a:lnTo>
                    <a:pt x="31" y="6"/>
                  </a:lnTo>
                  <a:lnTo>
                    <a:pt x="35" y="4"/>
                  </a:lnTo>
                  <a:lnTo>
                    <a:pt x="33" y="0"/>
                  </a:lnTo>
                  <a:lnTo>
                    <a:pt x="29" y="2"/>
                  </a:lnTo>
                  <a:lnTo>
                    <a:pt x="25" y="4"/>
                  </a:lnTo>
                  <a:lnTo>
                    <a:pt x="20" y="8"/>
                  </a:lnTo>
                  <a:lnTo>
                    <a:pt x="16" y="10"/>
                  </a:lnTo>
                  <a:lnTo>
                    <a:pt x="13" y="11"/>
                  </a:lnTo>
                  <a:lnTo>
                    <a:pt x="9" y="13"/>
                  </a:lnTo>
                  <a:lnTo>
                    <a:pt x="5" y="15"/>
                  </a:lnTo>
                  <a:lnTo>
                    <a:pt x="2" y="15"/>
                  </a:lnTo>
                  <a:lnTo>
                    <a:pt x="0" y="17"/>
                  </a:lnTo>
                  <a:lnTo>
                    <a:pt x="2" y="15"/>
                  </a:lnTo>
                  <a:lnTo>
                    <a:pt x="0" y="15"/>
                  </a:lnTo>
                  <a:lnTo>
                    <a:pt x="0" y="17"/>
                  </a:lnTo>
                  <a:lnTo>
                    <a:pt x="3" y="19"/>
                  </a:lnTo>
                  <a:close/>
                </a:path>
              </a:pathLst>
            </a:custGeom>
            <a:solidFill>
              <a:srgbClr val="000000"/>
            </a:solidFill>
            <a:ln w="9525">
              <a:noFill/>
              <a:round/>
            </a:ln>
          </p:spPr>
          <p:txBody>
            <a:bodyPr/>
            <a:lstStyle/>
            <a:p>
              <a:endParaRPr lang="en-US"/>
            </a:p>
          </p:txBody>
        </p:sp>
        <p:sp>
          <p:nvSpPr>
            <p:cNvPr id="601091" name="Freeform 1027"/>
            <p:cNvSpPr/>
            <p:nvPr/>
          </p:nvSpPr>
          <p:spPr bwMode="auto">
            <a:xfrm>
              <a:off x="4078" y="3061"/>
              <a:ext cx="29" cy="18"/>
            </a:xfrm>
            <a:custGeom>
              <a:avLst/>
              <a:gdLst/>
              <a:ahLst/>
              <a:cxnLst>
                <a:cxn ang="0">
                  <a:pos x="2" y="18"/>
                </a:cxn>
                <a:cxn ang="0">
                  <a:pos x="6" y="17"/>
                </a:cxn>
                <a:cxn ang="0">
                  <a:pos x="9" y="13"/>
                </a:cxn>
                <a:cxn ang="0">
                  <a:pos x="11" y="13"/>
                </a:cxn>
                <a:cxn ang="0">
                  <a:pos x="15" y="11"/>
                </a:cxn>
                <a:cxn ang="0">
                  <a:pos x="20" y="9"/>
                </a:cxn>
                <a:cxn ang="0">
                  <a:pos x="26" y="4"/>
                </a:cxn>
                <a:cxn ang="0">
                  <a:pos x="29" y="2"/>
                </a:cxn>
                <a:cxn ang="0">
                  <a:pos x="26" y="0"/>
                </a:cxn>
                <a:cxn ang="0">
                  <a:pos x="24" y="2"/>
                </a:cxn>
                <a:cxn ang="0">
                  <a:pos x="20" y="4"/>
                </a:cxn>
                <a:cxn ang="0">
                  <a:pos x="18" y="6"/>
                </a:cxn>
                <a:cxn ang="0">
                  <a:pos x="15" y="7"/>
                </a:cxn>
                <a:cxn ang="0">
                  <a:pos x="11" y="9"/>
                </a:cxn>
                <a:cxn ang="0">
                  <a:pos x="7" y="11"/>
                </a:cxn>
                <a:cxn ang="0">
                  <a:pos x="4" y="13"/>
                </a:cxn>
                <a:cxn ang="0">
                  <a:pos x="0" y="15"/>
                </a:cxn>
                <a:cxn ang="0">
                  <a:pos x="2" y="15"/>
                </a:cxn>
                <a:cxn ang="0">
                  <a:pos x="2" y="18"/>
                </a:cxn>
              </a:cxnLst>
              <a:rect l="0" t="0" r="r" b="b"/>
              <a:pathLst>
                <a:path w="29" h="18">
                  <a:moveTo>
                    <a:pt x="2" y="18"/>
                  </a:moveTo>
                  <a:lnTo>
                    <a:pt x="6" y="17"/>
                  </a:lnTo>
                  <a:lnTo>
                    <a:pt x="9" y="13"/>
                  </a:lnTo>
                  <a:lnTo>
                    <a:pt x="11" y="13"/>
                  </a:lnTo>
                  <a:lnTo>
                    <a:pt x="15" y="11"/>
                  </a:lnTo>
                  <a:lnTo>
                    <a:pt x="20" y="9"/>
                  </a:lnTo>
                  <a:lnTo>
                    <a:pt x="26" y="4"/>
                  </a:lnTo>
                  <a:lnTo>
                    <a:pt x="29" y="2"/>
                  </a:lnTo>
                  <a:lnTo>
                    <a:pt x="26" y="0"/>
                  </a:lnTo>
                  <a:lnTo>
                    <a:pt x="24" y="2"/>
                  </a:lnTo>
                  <a:lnTo>
                    <a:pt x="20" y="4"/>
                  </a:lnTo>
                  <a:lnTo>
                    <a:pt x="18" y="6"/>
                  </a:lnTo>
                  <a:lnTo>
                    <a:pt x="15" y="7"/>
                  </a:lnTo>
                  <a:lnTo>
                    <a:pt x="11" y="9"/>
                  </a:lnTo>
                  <a:lnTo>
                    <a:pt x="7" y="11"/>
                  </a:lnTo>
                  <a:lnTo>
                    <a:pt x="4" y="13"/>
                  </a:lnTo>
                  <a:lnTo>
                    <a:pt x="0" y="15"/>
                  </a:lnTo>
                  <a:lnTo>
                    <a:pt x="2" y="15"/>
                  </a:lnTo>
                  <a:lnTo>
                    <a:pt x="2" y="18"/>
                  </a:lnTo>
                  <a:close/>
                </a:path>
              </a:pathLst>
            </a:custGeom>
            <a:solidFill>
              <a:srgbClr val="000000"/>
            </a:solidFill>
            <a:ln w="9525">
              <a:noFill/>
              <a:round/>
            </a:ln>
          </p:spPr>
          <p:txBody>
            <a:bodyPr/>
            <a:lstStyle/>
            <a:p>
              <a:endParaRPr lang="en-US"/>
            </a:p>
          </p:txBody>
        </p:sp>
        <p:sp>
          <p:nvSpPr>
            <p:cNvPr id="601092" name="Freeform 1028"/>
            <p:cNvSpPr/>
            <p:nvPr/>
          </p:nvSpPr>
          <p:spPr bwMode="auto">
            <a:xfrm>
              <a:off x="4045" y="3076"/>
              <a:ext cx="35" cy="14"/>
            </a:xfrm>
            <a:custGeom>
              <a:avLst/>
              <a:gdLst/>
              <a:ahLst/>
              <a:cxnLst>
                <a:cxn ang="0">
                  <a:pos x="2" y="13"/>
                </a:cxn>
                <a:cxn ang="0">
                  <a:pos x="0" y="13"/>
                </a:cxn>
                <a:cxn ang="0">
                  <a:pos x="4" y="14"/>
                </a:cxn>
                <a:cxn ang="0">
                  <a:pos x="9" y="13"/>
                </a:cxn>
                <a:cxn ang="0">
                  <a:pos x="13" y="11"/>
                </a:cxn>
                <a:cxn ang="0">
                  <a:pos x="16" y="9"/>
                </a:cxn>
                <a:cxn ang="0">
                  <a:pos x="22" y="7"/>
                </a:cxn>
                <a:cxn ang="0">
                  <a:pos x="26" y="5"/>
                </a:cxn>
                <a:cxn ang="0">
                  <a:pos x="29" y="5"/>
                </a:cxn>
                <a:cxn ang="0">
                  <a:pos x="35" y="3"/>
                </a:cxn>
                <a:cxn ang="0">
                  <a:pos x="35" y="0"/>
                </a:cxn>
                <a:cxn ang="0">
                  <a:pos x="29" y="0"/>
                </a:cxn>
                <a:cxn ang="0">
                  <a:pos x="24" y="2"/>
                </a:cxn>
                <a:cxn ang="0">
                  <a:pos x="20" y="3"/>
                </a:cxn>
                <a:cxn ang="0">
                  <a:pos x="16" y="7"/>
                </a:cxn>
                <a:cxn ang="0">
                  <a:pos x="13" y="7"/>
                </a:cxn>
                <a:cxn ang="0">
                  <a:pos x="9" y="9"/>
                </a:cxn>
                <a:cxn ang="0">
                  <a:pos x="0" y="9"/>
                </a:cxn>
                <a:cxn ang="0">
                  <a:pos x="2" y="13"/>
                </a:cxn>
              </a:cxnLst>
              <a:rect l="0" t="0" r="r" b="b"/>
              <a:pathLst>
                <a:path w="35" h="14">
                  <a:moveTo>
                    <a:pt x="2" y="13"/>
                  </a:moveTo>
                  <a:lnTo>
                    <a:pt x="0" y="13"/>
                  </a:lnTo>
                  <a:lnTo>
                    <a:pt x="4" y="14"/>
                  </a:lnTo>
                  <a:lnTo>
                    <a:pt x="9" y="13"/>
                  </a:lnTo>
                  <a:lnTo>
                    <a:pt x="13" y="11"/>
                  </a:lnTo>
                  <a:lnTo>
                    <a:pt x="16" y="9"/>
                  </a:lnTo>
                  <a:lnTo>
                    <a:pt x="22" y="7"/>
                  </a:lnTo>
                  <a:lnTo>
                    <a:pt x="26" y="5"/>
                  </a:lnTo>
                  <a:lnTo>
                    <a:pt x="29" y="5"/>
                  </a:lnTo>
                  <a:lnTo>
                    <a:pt x="35" y="3"/>
                  </a:lnTo>
                  <a:lnTo>
                    <a:pt x="35" y="0"/>
                  </a:lnTo>
                  <a:lnTo>
                    <a:pt x="29" y="0"/>
                  </a:lnTo>
                  <a:lnTo>
                    <a:pt x="24" y="2"/>
                  </a:lnTo>
                  <a:lnTo>
                    <a:pt x="20" y="3"/>
                  </a:lnTo>
                  <a:lnTo>
                    <a:pt x="16" y="7"/>
                  </a:lnTo>
                  <a:lnTo>
                    <a:pt x="13" y="7"/>
                  </a:lnTo>
                  <a:lnTo>
                    <a:pt x="9" y="9"/>
                  </a:lnTo>
                  <a:lnTo>
                    <a:pt x="0" y="9"/>
                  </a:lnTo>
                  <a:lnTo>
                    <a:pt x="2" y="13"/>
                  </a:lnTo>
                  <a:close/>
                </a:path>
              </a:pathLst>
            </a:custGeom>
            <a:solidFill>
              <a:srgbClr val="000000"/>
            </a:solidFill>
            <a:ln w="9525">
              <a:noFill/>
              <a:round/>
            </a:ln>
          </p:spPr>
          <p:txBody>
            <a:bodyPr/>
            <a:lstStyle/>
            <a:p>
              <a:endParaRPr lang="en-US"/>
            </a:p>
          </p:txBody>
        </p:sp>
        <p:sp>
          <p:nvSpPr>
            <p:cNvPr id="601093" name="Freeform 1029"/>
            <p:cNvSpPr/>
            <p:nvPr/>
          </p:nvSpPr>
          <p:spPr bwMode="auto">
            <a:xfrm>
              <a:off x="4030" y="3085"/>
              <a:ext cx="17" cy="7"/>
            </a:xfrm>
            <a:custGeom>
              <a:avLst/>
              <a:gdLst/>
              <a:ahLst/>
              <a:cxnLst>
                <a:cxn ang="0">
                  <a:pos x="0" y="5"/>
                </a:cxn>
                <a:cxn ang="0">
                  <a:pos x="2" y="7"/>
                </a:cxn>
                <a:cxn ang="0">
                  <a:pos x="8" y="7"/>
                </a:cxn>
                <a:cxn ang="0">
                  <a:pos x="9" y="5"/>
                </a:cxn>
                <a:cxn ang="0">
                  <a:pos x="13" y="5"/>
                </a:cxn>
                <a:cxn ang="0">
                  <a:pos x="15" y="4"/>
                </a:cxn>
                <a:cxn ang="0">
                  <a:pos x="17" y="4"/>
                </a:cxn>
                <a:cxn ang="0">
                  <a:pos x="15" y="0"/>
                </a:cxn>
                <a:cxn ang="0">
                  <a:pos x="13" y="0"/>
                </a:cxn>
                <a:cxn ang="0">
                  <a:pos x="11" y="2"/>
                </a:cxn>
                <a:cxn ang="0">
                  <a:pos x="9" y="2"/>
                </a:cxn>
                <a:cxn ang="0">
                  <a:pos x="8" y="4"/>
                </a:cxn>
                <a:cxn ang="0">
                  <a:pos x="6" y="2"/>
                </a:cxn>
                <a:cxn ang="0">
                  <a:pos x="4" y="2"/>
                </a:cxn>
                <a:cxn ang="0">
                  <a:pos x="2" y="4"/>
                </a:cxn>
                <a:cxn ang="0">
                  <a:pos x="4" y="5"/>
                </a:cxn>
                <a:cxn ang="0">
                  <a:pos x="0" y="5"/>
                </a:cxn>
                <a:cxn ang="0">
                  <a:pos x="0" y="7"/>
                </a:cxn>
                <a:cxn ang="0">
                  <a:pos x="2" y="7"/>
                </a:cxn>
                <a:cxn ang="0">
                  <a:pos x="0" y="5"/>
                </a:cxn>
              </a:cxnLst>
              <a:rect l="0" t="0" r="r" b="b"/>
              <a:pathLst>
                <a:path w="17" h="7">
                  <a:moveTo>
                    <a:pt x="0" y="5"/>
                  </a:moveTo>
                  <a:lnTo>
                    <a:pt x="2" y="7"/>
                  </a:lnTo>
                  <a:lnTo>
                    <a:pt x="8" y="7"/>
                  </a:lnTo>
                  <a:lnTo>
                    <a:pt x="9" y="5"/>
                  </a:lnTo>
                  <a:lnTo>
                    <a:pt x="13" y="5"/>
                  </a:lnTo>
                  <a:lnTo>
                    <a:pt x="15" y="4"/>
                  </a:lnTo>
                  <a:lnTo>
                    <a:pt x="17" y="4"/>
                  </a:lnTo>
                  <a:lnTo>
                    <a:pt x="15" y="0"/>
                  </a:lnTo>
                  <a:lnTo>
                    <a:pt x="13" y="0"/>
                  </a:lnTo>
                  <a:lnTo>
                    <a:pt x="11" y="2"/>
                  </a:lnTo>
                  <a:lnTo>
                    <a:pt x="9" y="2"/>
                  </a:lnTo>
                  <a:lnTo>
                    <a:pt x="8" y="4"/>
                  </a:lnTo>
                  <a:lnTo>
                    <a:pt x="6" y="2"/>
                  </a:lnTo>
                  <a:lnTo>
                    <a:pt x="4" y="2"/>
                  </a:lnTo>
                  <a:lnTo>
                    <a:pt x="2" y="4"/>
                  </a:lnTo>
                  <a:lnTo>
                    <a:pt x="4" y="5"/>
                  </a:lnTo>
                  <a:lnTo>
                    <a:pt x="0" y="5"/>
                  </a:lnTo>
                  <a:lnTo>
                    <a:pt x="0" y="7"/>
                  </a:lnTo>
                  <a:lnTo>
                    <a:pt x="2" y="7"/>
                  </a:lnTo>
                  <a:lnTo>
                    <a:pt x="0" y="5"/>
                  </a:lnTo>
                  <a:close/>
                </a:path>
              </a:pathLst>
            </a:custGeom>
            <a:solidFill>
              <a:srgbClr val="000000"/>
            </a:solidFill>
            <a:ln w="9525">
              <a:noFill/>
              <a:round/>
            </a:ln>
          </p:spPr>
          <p:txBody>
            <a:bodyPr/>
            <a:lstStyle/>
            <a:p>
              <a:endParaRPr lang="en-US"/>
            </a:p>
          </p:txBody>
        </p:sp>
        <p:sp>
          <p:nvSpPr>
            <p:cNvPr id="601094" name="Freeform 1030"/>
            <p:cNvSpPr/>
            <p:nvPr/>
          </p:nvSpPr>
          <p:spPr bwMode="auto">
            <a:xfrm>
              <a:off x="4030" y="3087"/>
              <a:ext cx="4" cy="3"/>
            </a:xfrm>
            <a:custGeom>
              <a:avLst/>
              <a:gdLst/>
              <a:ahLst/>
              <a:cxnLst>
                <a:cxn ang="0">
                  <a:pos x="2" y="3"/>
                </a:cxn>
                <a:cxn ang="0">
                  <a:pos x="0" y="2"/>
                </a:cxn>
                <a:cxn ang="0">
                  <a:pos x="0" y="3"/>
                </a:cxn>
                <a:cxn ang="0">
                  <a:pos x="4" y="3"/>
                </a:cxn>
                <a:cxn ang="0">
                  <a:pos x="4" y="2"/>
                </a:cxn>
                <a:cxn ang="0">
                  <a:pos x="2" y="0"/>
                </a:cxn>
                <a:cxn ang="0">
                  <a:pos x="4" y="2"/>
                </a:cxn>
                <a:cxn ang="0">
                  <a:pos x="4" y="0"/>
                </a:cxn>
                <a:cxn ang="0">
                  <a:pos x="2" y="0"/>
                </a:cxn>
                <a:cxn ang="0">
                  <a:pos x="2" y="3"/>
                </a:cxn>
              </a:cxnLst>
              <a:rect l="0" t="0" r="r" b="b"/>
              <a:pathLst>
                <a:path w="4" h="3">
                  <a:moveTo>
                    <a:pt x="2" y="3"/>
                  </a:moveTo>
                  <a:lnTo>
                    <a:pt x="0" y="2"/>
                  </a:lnTo>
                  <a:lnTo>
                    <a:pt x="0" y="3"/>
                  </a:lnTo>
                  <a:lnTo>
                    <a:pt x="4" y="3"/>
                  </a:lnTo>
                  <a:lnTo>
                    <a:pt x="4" y="2"/>
                  </a:lnTo>
                  <a:lnTo>
                    <a:pt x="2" y="0"/>
                  </a:lnTo>
                  <a:lnTo>
                    <a:pt x="4" y="2"/>
                  </a:lnTo>
                  <a:lnTo>
                    <a:pt x="4" y="0"/>
                  </a:lnTo>
                  <a:lnTo>
                    <a:pt x="2" y="0"/>
                  </a:lnTo>
                  <a:lnTo>
                    <a:pt x="2" y="3"/>
                  </a:lnTo>
                  <a:close/>
                </a:path>
              </a:pathLst>
            </a:custGeom>
            <a:solidFill>
              <a:srgbClr val="000000"/>
            </a:solidFill>
            <a:ln w="9525">
              <a:noFill/>
              <a:round/>
            </a:ln>
          </p:spPr>
          <p:txBody>
            <a:bodyPr/>
            <a:lstStyle/>
            <a:p>
              <a:endParaRPr lang="en-US"/>
            </a:p>
          </p:txBody>
        </p:sp>
        <p:sp>
          <p:nvSpPr>
            <p:cNvPr id="601095" name="Freeform 1031"/>
            <p:cNvSpPr/>
            <p:nvPr/>
          </p:nvSpPr>
          <p:spPr bwMode="auto">
            <a:xfrm>
              <a:off x="4010" y="3085"/>
              <a:ext cx="22" cy="9"/>
            </a:xfrm>
            <a:custGeom>
              <a:avLst/>
              <a:gdLst/>
              <a:ahLst/>
              <a:cxnLst>
                <a:cxn ang="0">
                  <a:pos x="6" y="4"/>
                </a:cxn>
                <a:cxn ang="0">
                  <a:pos x="2" y="5"/>
                </a:cxn>
                <a:cxn ang="0">
                  <a:pos x="4" y="7"/>
                </a:cxn>
                <a:cxn ang="0">
                  <a:pos x="7" y="9"/>
                </a:cxn>
                <a:cxn ang="0">
                  <a:pos x="9" y="9"/>
                </a:cxn>
                <a:cxn ang="0">
                  <a:pos x="13" y="7"/>
                </a:cxn>
                <a:cxn ang="0">
                  <a:pos x="17" y="7"/>
                </a:cxn>
                <a:cxn ang="0">
                  <a:pos x="18" y="5"/>
                </a:cxn>
                <a:cxn ang="0">
                  <a:pos x="22" y="5"/>
                </a:cxn>
                <a:cxn ang="0">
                  <a:pos x="22" y="2"/>
                </a:cxn>
                <a:cxn ang="0">
                  <a:pos x="17" y="2"/>
                </a:cxn>
                <a:cxn ang="0">
                  <a:pos x="15" y="4"/>
                </a:cxn>
                <a:cxn ang="0">
                  <a:pos x="11" y="4"/>
                </a:cxn>
                <a:cxn ang="0">
                  <a:pos x="9" y="5"/>
                </a:cxn>
                <a:cxn ang="0">
                  <a:pos x="7" y="5"/>
                </a:cxn>
                <a:cxn ang="0">
                  <a:pos x="4" y="2"/>
                </a:cxn>
                <a:cxn ang="0">
                  <a:pos x="0" y="4"/>
                </a:cxn>
                <a:cxn ang="0">
                  <a:pos x="4" y="2"/>
                </a:cxn>
                <a:cxn ang="0">
                  <a:pos x="2" y="0"/>
                </a:cxn>
                <a:cxn ang="0">
                  <a:pos x="0" y="4"/>
                </a:cxn>
                <a:cxn ang="0">
                  <a:pos x="6" y="4"/>
                </a:cxn>
              </a:cxnLst>
              <a:rect l="0" t="0" r="r" b="b"/>
              <a:pathLst>
                <a:path w="22" h="9">
                  <a:moveTo>
                    <a:pt x="6" y="4"/>
                  </a:moveTo>
                  <a:lnTo>
                    <a:pt x="2" y="5"/>
                  </a:lnTo>
                  <a:lnTo>
                    <a:pt x="4" y="7"/>
                  </a:lnTo>
                  <a:lnTo>
                    <a:pt x="7" y="9"/>
                  </a:lnTo>
                  <a:lnTo>
                    <a:pt x="9" y="9"/>
                  </a:lnTo>
                  <a:lnTo>
                    <a:pt x="13" y="7"/>
                  </a:lnTo>
                  <a:lnTo>
                    <a:pt x="17" y="7"/>
                  </a:lnTo>
                  <a:lnTo>
                    <a:pt x="18" y="5"/>
                  </a:lnTo>
                  <a:lnTo>
                    <a:pt x="22" y="5"/>
                  </a:lnTo>
                  <a:lnTo>
                    <a:pt x="22" y="2"/>
                  </a:lnTo>
                  <a:lnTo>
                    <a:pt x="17" y="2"/>
                  </a:lnTo>
                  <a:lnTo>
                    <a:pt x="15" y="4"/>
                  </a:lnTo>
                  <a:lnTo>
                    <a:pt x="11" y="4"/>
                  </a:lnTo>
                  <a:lnTo>
                    <a:pt x="9" y="5"/>
                  </a:lnTo>
                  <a:lnTo>
                    <a:pt x="7" y="5"/>
                  </a:lnTo>
                  <a:lnTo>
                    <a:pt x="4" y="2"/>
                  </a:lnTo>
                  <a:lnTo>
                    <a:pt x="0" y="4"/>
                  </a:lnTo>
                  <a:lnTo>
                    <a:pt x="4" y="2"/>
                  </a:lnTo>
                  <a:lnTo>
                    <a:pt x="2" y="0"/>
                  </a:lnTo>
                  <a:lnTo>
                    <a:pt x="0" y="4"/>
                  </a:lnTo>
                  <a:lnTo>
                    <a:pt x="6" y="4"/>
                  </a:lnTo>
                  <a:close/>
                </a:path>
              </a:pathLst>
            </a:custGeom>
            <a:solidFill>
              <a:srgbClr val="000000"/>
            </a:solidFill>
            <a:ln w="9525">
              <a:noFill/>
              <a:round/>
            </a:ln>
          </p:spPr>
          <p:txBody>
            <a:bodyPr/>
            <a:lstStyle/>
            <a:p>
              <a:endParaRPr lang="en-US"/>
            </a:p>
          </p:txBody>
        </p:sp>
        <p:sp>
          <p:nvSpPr>
            <p:cNvPr id="601096" name="Freeform 1032"/>
            <p:cNvSpPr/>
            <p:nvPr/>
          </p:nvSpPr>
          <p:spPr bwMode="auto">
            <a:xfrm>
              <a:off x="3984" y="3089"/>
              <a:ext cx="32" cy="9"/>
            </a:xfrm>
            <a:custGeom>
              <a:avLst/>
              <a:gdLst/>
              <a:ahLst/>
              <a:cxnLst>
                <a:cxn ang="0">
                  <a:pos x="0" y="5"/>
                </a:cxn>
                <a:cxn ang="0">
                  <a:pos x="11" y="5"/>
                </a:cxn>
                <a:cxn ang="0">
                  <a:pos x="15" y="7"/>
                </a:cxn>
                <a:cxn ang="0">
                  <a:pos x="21" y="9"/>
                </a:cxn>
                <a:cxn ang="0">
                  <a:pos x="24" y="9"/>
                </a:cxn>
                <a:cxn ang="0">
                  <a:pos x="28" y="5"/>
                </a:cxn>
                <a:cxn ang="0">
                  <a:pos x="32" y="0"/>
                </a:cxn>
                <a:cxn ang="0">
                  <a:pos x="26" y="0"/>
                </a:cxn>
                <a:cxn ang="0">
                  <a:pos x="24" y="3"/>
                </a:cxn>
                <a:cxn ang="0">
                  <a:pos x="22" y="5"/>
                </a:cxn>
                <a:cxn ang="0">
                  <a:pos x="21" y="5"/>
                </a:cxn>
                <a:cxn ang="0">
                  <a:pos x="17" y="3"/>
                </a:cxn>
                <a:cxn ang="0">
                  <a:pos x="13" y="3"/>
                </a:cxn>
                <a:cxn ang="0">
                  <a:pos x="10" y="1"/>
                </a:cxn>
                <a:cxn ang="0">
                  <a:pos x="0" y="1"/>
                </a:cxn>
                <a:cxn ang="0">
                  <a:pos x="0" y="5"/>
                </a:cxn>
              </a:cxnLst>
              <a:rect l="0" t="0" r="r" b="b"/>
              <a:pathLst>
                <a:path w="32" h="9">
                  <a:moveTo>
                    <a:pt x="0" y="5"/>
                  </a:moveTo>
                  <a:lnTo>
                    <a:pt x="11" y="5"/>
                  </a:lnTo>
                  <a:lnTo>
                    <a:pt x="15" y="7"/>
                  </a:lnTo>
                  <a:lnTo>
                    <a:pt x="21" y="9"/>
                  </a:lnTo>
                  <a:lnTo>
                    <a:pt x="24" y="9"/>
                  </a:lnTo>
                  <a:lnTo>
                    <a:pt x="28" y="5"/>
                  </a:lnTo>
                  <a:lnTo>
                    <a:pt x="32" y="0"/>
                  </a:lnTo>
                  <a:lnTo>
                    <a:pt x="26" y="0"/>
                  </a:lnTo>
                  <a:lnTo>
                    <a:pt x="24" y="3"/>
                  </a:lnTo>
                  <a:lnTo>
                    <a:pt x="22" y="5"/>
                  </a:lnTo>
                  <a:lnTo>
                    <a:pt x="21" y="5"/>
                  </a:lnTo>
                  <a:lnTo>
                    <a:pt x="17" y="3"/>
                  </a:lnTo>
                  <a:lnTo>
                    <a:pt x="13" y="3"/>
                  </a:lnTo>
                  <a:lnTo>
                    <a:pt x="10" y="1"/>
                  </a:lnTo>
                  <a:lnTo>
                    <a:pt x="0" y="1"/>
                  </a:lnTo>
                  <a:lnTo>
                    <a:pt x="0" y="5"/>
                  </a:lnTo>
                  <a:close/>
                </a:path>
              </a:pathLst>
            </a:custGeom>
            <a:solidFill>
              <a:srgbClr val="000000"/>
            </a:solidFill>
            <a:ln w="9525">
              <a:noFill/>
              <a:round/>
            </a:ln>
          </p:spPr>
          <p:txBody>
            <a:bodyPr/>
            <a:lstStyle/>
            <a:p>
              <a:endParaRPr lang="en-US"/>
            </a:p>
          </p:txBody>
        </p:sp>
        <p:sp>
          <p:nvSpPr>
            <p:cNvPr id="601097" name="Freeform 1033"/>
            <p:cNvSpPr/>
            <p:nvPr/>
          </p:nvSpPr>
          <p:spPr bwMode="auto">
            <a:xfrm>
              <a:off x="3933" y="3070"/>
              <a:ext cx="51" cy="24"/>
            </a:xfrm>
            <a:custGeom>
              <a:avLst/>
              <a:gdLst/>
              <a:ahLst/>
              <a:cxnLst>
                <a:cxn ang="0">
                  <a:pos x="0" y="2"/>
                </a:cxn>
                <a:cxn ang="0">
                  <a:pos x="2" y="6"/>
                </a:cxn>
                <a:cxn ang="0">
                  <a:pos x="4" y="9"/>
                </a:cxn>
                <a:cxn ang="0">
                  <a:pos x="7" y="11"/>
                </a:cxn>
                <a:cxn ang="0">
                  <a:pos x="11" y="13"/>
                </a:cxn>
                <a:cxn ang="0">
                  <a:pos x="13" y="15"/>
                </a:cxn>
                <a:cxn ang="0">
                  <a:pos x="16" y="17"/>
                </a:cxn>
                <a:cxn ang="0">
                  <a:pos x="20" y="17"/>
                </a:cxn>
                <a:cxn ang="0">
                  <a:pos x="24" y="19"/>
                </a:cxn>
                <a:cxn ang="0">
                  <a:pos x="31" y="19"/>
                </a:cxn>
                <a:cxn ang="0">
                  <a:pos x="35" y="20"/>
                </a:cxn>
                <a:cxn ang="0">
                  <a:pos x="42" y="20"/>
                </a:cxn>
                <a:cxn ang="0">
                  <a:pos x="44" y="22"/>
                </a:cxn>
                <a:cxn ang="0">
                  <a:pos x="48" y="24"/>
                </a:cxn>
                <a:cxn ang="0">
                  <a:pos x="51" y="24"/>
                </a:cxn>
                <a:cxn ang="0">
                  <a:pos x="51" y="20"/>
                </a:cxn>
                <a:cxn ang="0">
                  <a:pos x="49" y="20"/>
                </a:cxn>
                <a:cxn ang="0">
                  <a:pos x="46" y="19"/>
                </a:cxn>
                <a:cxn ang="0">
                  <a:pos x="42" y="17"/>
                </a:cxn>
                <a:cxn ang="0">
                  <a:pos x="35" y="17"/>
                </a:cxn>
                <a:cxn ang="0">
                  <a:pos x="31" y="15"/>
                </a:cxn>
                <a:cxn ang="0">
                  <a:pos x="24" y="15"/>
                </a:cxn>
                <a:cxn ang="0">
                  <a:pos x="20" y="13"/>
                </a:cxn>
                <a:cxn ang="0">
                  <a:pos x="18" y="13"/>
                </a:cxn>
                <a:cxn ang="0">
                  <a:pos x="15" y="11"/>
                </a:cxn>
                <a:cxn ang="0">
                  <a:pos x="13" y="9"/>
                </a:cxn>
                <a:cxn ang="0">
                  <a:pos x="9" y="8"/>
                </a:cxn>
                <a:cxn ang="0">
                  <a:pos x="5" y="4"/>
                </a:cxn>
                <a:cxn ang="0">
                  <a:pos x="4" y="0"/>
                </a:cxn>
                <a:cxn ang="0">
                  <a:pos x="4" y="2"/>
                </a:cxn>
                <a:cxn ang="0">
                  <a:pos x="0" y="2"/>
                </a:cxn>
              </a:cxnLst>
              <a:rect l="0" t="0" r="r" b="b"/>
              <a:pathLst>
                <a:path w="51" h="24">
                  <a:moveTo>
                    <a:pt x="0" y="2"/>
                  </a:moveTo>
                  <a:lnTo>
                    <a:pt x="2" y="6"/>
                  </a:lnTo>
                  <a:lnTo>
                    <a:pt x="4" y="9"/>
                  </a:lnTo>
                  <a:lnTo>
                    <a:pt x="7" y="11"/>
                  </a:lnTo>
                  <a:lnTo>
                    <a:pt x="11" y="13"/>
                  </a:lnTo>
                  <a:lnTo>
                    <a:pt x="13" y="15"/>
                  </a:lnTo>
                  <a:lnTo>
                    <a:pt x="16" y="17"/>
                  </a:lnTo>
                  <a:lnTo>
                    <a:pt x="20" y="17"/>
                  </a:lnTo>
                  <a:lnTo>
                    <a:pt x="24" y="19"/>
                  </a:lnTo>
                  <a:lnTo>
                    <a:pt x="31" y="19"/>
                  </a:lnTo>
                  <a:lnTo>
                    <a:pt x="35" y="20"/>
                  </a:lnTo>
                  <a:lnTo>
                    <a:pt x="42" y="20"/>
                  </a:lnTo>
                  <a:lnTo>
                    <a:pt x="44" y="22"/>
                  </a:lnTo>
                  <a:lnTo>
                    <a:pt x="48" y="24"/>
                  </a:lnTo>
                  <a:lnTo>
                    <a:pt x="51" y="24"/>
                  </a:lnTo>
                  <a:lnTo>
                    <a:pt x="51" y="20"/>
                  </a:lnTo>
                  <a:lnTo>
                    <a:pt x="49" y="20"/>
                  </a:lnTo>
                  <a:lnTo>
                    <a:pt x="46" y="19"/>
                  </a:lnTo>
                  <a:lnTo>
                    <a:pt x="42" y="17"/>
                  </a:lnTo>
                  <a:lnTo>
                    <a:pt x="35" y="17"/>
                  </a:lnTo>
                  <a:lnTo>
                    <a:pt x="31" y="15"/>
                  </a:lnTo>
                  <a:lnTo>
                    <a:pt x="24" y="15"/>
                  </a:lnTo>
                  <a:lnTo>
                    <a:pt x="20" y="13"/>
                  </a:lnTo>
                  <a:lnTo>
                    <a:pt x="18" y="13"/>
                  </a:lnTo>
                  <a:lnTo>
                    <a:pt x="15" y="11"/>
                  </a:lnTo>
                  <a:lnTo>
                    <a:pt x="13" y="9"/>
                  </a:lnTo>
                  <a:lnTo>
                    <a:pt x="9" y="8"/>
                  </a:lnTo>
                  <a:lnTo>
                    <a:pt x="5" y="4"/>
                  </a:lnTo>
                  <a:lnTo>
                    <a:pt x="4" y="0"/>
                  </a:lnTo>
                  <a:lnTo>
                    <a:pt x="4" y="2"/>
                  </a:lnTo>
                  <a:lnTo>
                    <a:pt x="0" y="2"/>
                  </a:lnTo>
                  <a:close/>
                </a:path>
              </a:pathLst>
            </a:custGeom>
            <a:solidFill>
              <a:srgbClr val="000000"/>
            </a:solidFill>
            <a:ln w="9525">
              <a:noFill/>
              <a:round/>
            </a:ln>
          </p:spPr>
          <p:txBody>
            <a:bodyPr/>
            <a:lstStyle/>
            <a:p>
              <a:endParaRPr lang="en-US"/>
            </a:p>
          </p:txBody>
        </p:sp>
        <p:sp>
          <p:nvSpPr>
            <p:cNvPr id="601098" name="Freeform 1034"/>
            <p:cNvSpPr/>
            <p:nvPr/>
          </p:nvSpPr>
          <p:spPr bwMode="auto">
            <a:xfrm>
              <a:off x="3933" y="3046"/>
              <a:ext cx="4" cy="26"/>
            </a:xfrm>
            <a:custGeom>
              <a:avLst/>
              <a:gdLst/>
              <a:ahLst/>
              <a:cxnLst>
                <a:cxn ang="0">
                  <a:pos x="0" y="2"/>
                </a:cxn>
                <a:cxn ang="0">
                  <a:pos x="0" y="0"/>
                </a:cxn>
                <a:cxn ang="0">
                  <a:pos x="0" y="26"/>
                </a:cxn>
                <a:cxn ang="0">
                  <a:pos x="4" y="26"/>
                </a:cxn>
                <a:cxn ang="0">
                  <a:pos x="4" y="0"/>
                </a:cxn>
                <a:cxn ang="0">
                  <a:pos x="0" y="2"/>
                </a:cxn>
              </a:cxnLst>
              <a:rect l="0" t="0" r="r" b="b"/>
              <a:pathLst>
                <a:path w="4" h="26">
                  <a:moveTo>
                    <a:pt x="0" y="2"/>
                  </a:moveTo>
                  <a:lnTo>
                    <a:pt x="0" y="0"/>
                  </a:lnTo>
                  <a:lnTo>
                    <a:pt x="0" y="26"/>
                  </a:lnTo>
                  <a:lnTo>
                    <a:pt x="4" y="26"/>
                  </a:lnTo>
                  <a:lnTo>
                    <a:pt x="4" y="0"/>
                  </a:lnTo>
                  <a:lnTo>
                    <a:pt x="0" y="2"/>
                  </a:lnTo>
                  <a:close/>
                </a:path>
              </a:pathLst>
            </a:custGeom>
            <a:solidFill>
              <a:srgbClr val="000000"/>
            </a:solidFill>
            <a:ln w="9525">
              <a:noFill/>
              <a:round/>
            </a:ln>
          </p:spPr>
          <p:txBody>
            <a:bodyPr/>
            <a:lstStyle/>
            <a:p>
              <a:endParaRPr lang="en-US"/>
            </a:p>
          </p:txBody>
        </p:sp>
        <p:sp>
          <p:nvSpPr>
            <p:cNvPr id="601099" name="Freeform 1035"/>
            <p:cNvSpPr/>
            <p:nvPr/>
          </p:nvSpPr>
          <p:spPr bwMode="auto">
            <a:xfrm>
              <a:off x="3927" y="3043"/>
              <a:ext cx="10" cy="5"/>
            </a:xfrm>
            <a:custGeom>
              <a:avLst/>
              <a:gdLst/>
              <a:ahLst/>
              <a:cxnLst>
                <a:cxn ang="0">
                  <a:pos x="6" y="0"/>
                </a:cxn>
                <a:cxn ang="0">
                  <a:pos x="4" y="3"/>
                </a:cxn>
                <a:cxn ang="0">
                  <a:pos x="6" y="5"/>
                </a:cxn>
                <a:cxn ang="0">
                  <a:pos x="10" y="3"/>
                </a:cxn>
                <a:cxn ang="0">
                  <a:pos x="6" y="0"/>
                </a:cxn>
                <a:cxn ang="0">
                  <a:pos x="6" y="3"/>
                </a:cxn>
                <a:cxn ang="0">
                  <a:pos x="6" y="0"/>
                </a:cxn>
                <a:cxn ang="0">
                  <a:pos x="0" y="0"/>
                </a:cxn>
                <a:cxn ang="0">
                  <a:pos x="4" y="3"/>
                </a:cxn>
                <a:cxn ang="0">
                  <a:pos x="6" y="0"/>
                </a:cxn>
              </a:cxnLst>
              <a:rect l="0" t="0" r="r" b="b"/>
              <a:pathLst>
                <a:path w="10" h="5">
                  <a:moveTo>
                    <a:pt x="6" y="0"/>
                  </a:moveTo>
                  <a:lnTo>
                    <a:pt x="4" y="3"/>
                  </a:lnTo>
                  <a:lnTo>
                    <a:pt x="6" y="5"/>
                  </a:lnTo>
                  <a:lnTo>
                    <a:pt x="10" y="3"/>
                  </a:lnTo>
                  <a:lnTo>
                    <a:pt x="6" y="0"/>
                  </a:lnTo>
                  <a:lnTo>
                    <a:pt x="6" y="3"/>
                  </a:lnTo>
                  <a:lnTo>
                    <a:pt x="6" y="0"/>
                  </a:lnTo>
                  <a:lnTo>
                    <a:pt x="0" y="0"/>
                  </a:lnTo>
                  <a:lnTo>
                    <a:pt x="4" y="3"/>
                  </a:lnTo>
                  <a:lnTo>
                    <a:pt x="6" y="0"/>
                  </a:lnTo>
                  <a:close/>
                </a:path>
              </a:pathLst>
            </a:custGeom>
            <a:solidFill>
              <a:srgbClr val="000000"/>
            </a:solidFill>
            <a:ln w="9525">
              <a:noFill/>
              <a:round/>
            </a:ln>
          </p:spPr>
          <p:txBody>
            <a:bodyPr/>
            <a:lstStyle/>
            <a:p>
              <a:endParaRPr lang="en-US"/>
            </a:p>
          </p:txBody>
        </p:sp>
        <p:sp>
          <p:nvSpPr>
            <p:cNvPr id="601100" name="Freeform 1036"/>
            <p:cNvSpPr/>
            <p:nvPr/>
          </p:nvSpPr>
          <p:spPr bwMode="auto">
            <a:xfrm>
              <a:off x="3933" y="3043"/>
              <a:ext cx="70" cy="9"/>
            </a:xfrm>
            <a:custGeom>
              <a:avLst/>
              <a:gdLst/>
              <a:ahLst/>
              <a:cxnLst>
                <a:cxn ang="0">
                  <a:pos x="68" y="5"/>
                </a:cxn>
                <a:cxn ang="0">
                  <a:pos x="70" y="5"/>
                </a:cxn>
                <a:cxn ang="0">
                  <a:pos x="66" y="3"/>
                </a:cxn>
                <a:cxn ang="0">
                  <a:pos x="62" y="1"/>
                </a:cxn>
                <a:cxn ang="0">
                  <a:pos x="53" y="1"/>
                </a:cxn>
                <a:cxn ang="0">
                  <a:pos x="48" y="0"/>
                </a:cxn>
                <a:cxn ang="0">
                  <a:pos x="0" y="0"/>
                </a:cxn>
                <a:cxn ang="0">
                  <a:pos x="0" y="3"/>
                </a:cxn>
                <a:cxn ang="0">
                  <a:pos x="48" y="3"/>
                </a:cxn>
                <a:cxn ang="0">
                  <a:pos x="53" y="5"/>
                </a:cxn>
                <a:cxn ang="0">
                  <a:pos x="61" y="5"/>
                </a:cxn>
                <a:cxn ang="0">
                  <a:pos x="64" y="7"/>
                </a:cxn>
                <a:cxn ang="0">
                  <a:pos x="68" y="9"/>
                </a:cxn>
                <a:cxn ang="0">
                  <a:pos x="70" y="9"/>
                </a:cxn>
                <a:cxn ang="0">
                  <a:pos x="68" y="9"/>
                </a:cxn>
                <a:cxn ang="0">
                  <a:pos x="70" y="9"/>
                </a:cxn>
                <a:cxn ang="0">
                  <a:pos x="68" y="5"/>
                </a:cxn>
              </a:cxnLst>
              <a:rect l="0" t="0" r="r" b="b"/>
              <a:pathLst>
                <a:path w="70" h="9">
                  <a:moveTo>
                    <a:pt x="68" y="5"/>
                  </a:moveTo>
                  <a:lnTo>
                    <a:pt x="70" y="5"/>
                  </a:lnTo>
                  <a:lnTo>
                    <a:pt x="66" y="3"/>
                  </a:lnTo>
                  <a:lnTo>
                    <a:pt x="62" y="1"/>
                  </a:lnTo>
                  <a:lnTo>
                    <a:pt x="53" y="1"/>
                  </a:lnTo>
                  <a:lnTo>
                    <a:pt x="48" y="0"/>
                  </a:lnTo>
                  <a:lnTo>
                    <a:pt x="0" y="0"/>
                  </a:lnTo>
                  <a:lnTo>
                    <a:pt x="0" y="3"/>
                  </a:lnTo>
                  <a:lnTo>
                    <a:pt x="48" y="3"/>
                  </a:lnTo>
                  <a:lnTo>
                    <a:pt x="53" y="5"/>
                  </a:lnTo>
                  <a:lnTo>
                    <a:pt x="61" y="5"/>
                  </a:lnTo>
                  <a:lnTo>
                    <a:pt x="64" y="7"/>
                  </a:lnTo>
                  <a:lnTo>
                    <a:pt x="68" y="9"/>
                  </a:lnTo>
                  <a:lnTo>
                    <a:pt x="70" y="9"/>
                  </a:lnTo>
                  <a:lnTo>
                    <a:pt x="68" y="9"/>
                  </a:lnTo>
                  <a:lnTo>
                    <a:pt x="70" y="9"/>
                  </a:lnTo>
                  <a:lnTo>
                    <a:pt x="68" y="5"/>
                  </a:lnTo>
                  <a:close/>
                </a:path>
              </a:pathLst>
            </a:custGeom>
            <a:solidFill>
              <a:srgbClr val="000000"/>
            </a:solidFill>
            <a:ln w="9525">
              <a:noFill/>
              <a:round/>
            </a:ln>
          </p:spPr>
          <p:txBody>
            <a:bodyPr/>
            <a:lstStyle/>
            <a:p>
              <a:endParaRPr lang="en-US"/>
            </a:p>
          </p:txBody>
        </p:sp>
        <p:sp>
          <p:nvSpPr>
            <p:cNvPr id="601101" name="Freeform 1037"/>
            <p:cNvSpPr/>
            <p:nvPr/>
          </p:nvSpPr>
          <p:spPr bwMode="auto">
            <a:xfrm>
              <a:off x="4001" y="3039"/>
              <a:ext cx="42" cy="13"/>
            </a:xfrm>
            <a:custGeom>
              <a:avLst/>
              <a:gdLst/>
              <a:ahLst/>
              <a:cxnLst>
                <a:cxn ang="0">
                  <a:pos x="40" y="0"/>
                </a:cxn>
                <a:cxn ang="0">
                  <a:pos x="38" y="0"/>
                </a:cxn>
                <a:cxn ang="0">
                  <a:pos x="35" y="4"/>
                </a:cxn>
                <a:cxn ang="0">
                  <a:pos x="31" y="5"/>
                </a:cxn>
                <a:cxn ang="0">
                  <a:pos x="27" y="5"/>
                </a:cxn>
                <a:cxn ang="0">
                  <a:pos x="22" y="7"/>
                </a:cxn>
                <a:cxn ang="0">
                  <a:pos x="5" y="7"/>
                </a:cxn>
                <a:cxn ang="0">
                  <a:pos x="0" y="9"/>
                </a:cxn>
                <a:cxn ang="0">
                  <a:pos x="2" y="13"/>
                </a:cxn>
                <a:cxn ang="0">
                  <a:pos x="7" y="11"/>
                </a:cxn>
                <a:cxn ang="0">
                  <a:pos x="22" y="11"/>
                </a:cxn>
                <a:cxn ang="0">
                  <a:pos x="27" y="9"/>
                </a:cxn>
                <a:cxn ang="0">
                  <a:pos x="33" y="9"/>
                </a:cxn>
                <a:cxn ang="0">
                  <a:pos x="37" y="5"/>
                </a:cxn>
                <a:cxn ang="0">
                  <a:pos x="42" y="2"/>
                </a:cxn>
                <a:cxn ang="0">
                  <a:pos x="40" y="4"/>
                </a:cxn>
                <a:cxn ang="0">
                  <a:pos x="40" y="0"/>
                </a:cxn>
                <a:cxn ang="0">
                  <a:pos x="38" y="0"/>
                </a:cxn>
                <a:cxn ang="0">
                  <a:pos x="40" y="0"/>
                </a:cxn>
              </a:cxnLst>
              <a:rect l="0" t="0" r="r" b="b"/>
              <a:pathLst>
                <a:path w="42" h="13">
                  <a:moveTo>
                    <a:pt x="40" y="0"/>
                  </a:moveTo>
                  <a:lnTo>
                    <a:pt x="38" y="0"/>
                  </a:lnTo>
                  <a:lnTo>
                    <a:pt x="35" y="4"/>
                  </a:lnTo>
                  <a:lnTo>
                    <a:pt x="31" y="5"/>
                  </a:lnTo>
                  <a:lnTo>
                    <a:pt x="27" y="5"/>
                  </a:lnTo>
                  <a:lnTo>
                    <a:pt x="22" y="7"/>
                  </a:lnTo>
                  <a:lnTo>
                    <a:pt x="5" y="7"/>
                  </a:lnTo>
                  <a:lnTo>
                    <a:pt x="0" y="9"/>
                  </a:lnTo>
                  <a:lnTo>
                    <a:pt x="2" y="13"/>
                  </a:lnTo>
                  <a:lnTo>
                    <a:pt x="7" y="11"/>
                  </a:lnTo>
                  <a:lnTo>
                    <a:pt x="22" y="11"/>
                  </a:lnTo>
                  <a:lnTo>
                    <a:pt x="27" y="9"/>
                  </a:lnTo>
                  <a:lnTo>
                    <a:pt x="33" y="9"/>
                  </a:lnTo>
                  <a:lnTo>
                    <a:pt x="37" y="5"/>
                  </a:lnTo>
                  <a:lnTo>
                    <a:pt x="42" y="2"/>
                  </a:lnTo>
                  <a:lnTo>
                    <a:pt x="40" y="4"/>
                  </a:lnTo>
                  <a:lnTo>
                    <a:pt x="40" y="0"/>
                  </a:lnTo>
                  <a:lnTo>
                    <a:pt x="38" y="0"/>
                  </a:lnTo>
                  <a:lnTo>
                    <a:pt x="40" y="0"/>
                  </a:lnTo>
                  <a:close/>
                </a:path>
              </a:pathLst>
            </a:custGeom>
            <a:solidFill>
              <a:srgbClr val="000000"/>
            </a:solidFill>
            <a:ln w="9525">
              <a:noFill/>
              <a:round/>
            </a:ln>
          </p:spPr>
          <p:txBody>
            <a:bodyPr/>
            <a:lstStyle/>
            <a:p>
              <a:endParaRPr lang="en-US"/>
            </a:p>
          </p:txBody>
        </p:sp>
        <p:sp>
          <p:nvSpPr>
            <p:cNvPr id="601102" name="Freeform 1038"/>
            <p:cNvSpPr/>
            <p:nvPr/>
          </p:nvSpPr>
          <p:spPr bwMode="auto">
            <a:xfrm>
              <a:off x="4041" y="3017"/>
              <a:ext cx="37" cy="26"/>
            </a:xfrm>
            <a:custGeom>
              <a:avLst/>
              <a:gdLst/>
              <a:ahLst/>
              <a:cxnLst>
                <a:cxn ang="0">
                  <a:pos x="33" y="2"/>
                </a:cxn>
                <a:cxn ang="0">
                  <a:pos x="35" y="0"/>
                </a:cxn>
                <a:cxn ang="0">
                  <a:pos x="30" y="2"/>
                </a:cxn>
                <a:cxn ang="0">
                  <a:pos x="24" y="5"/>
                </a:cxn>
                <a:cxn ang="0">
                  <a:pos x="20" y="7"/>
                </a:cxn>
                <a:cxn ang="0">
                  <a:pos x="17" y="11"/>
                </a:cxn>
                <a:cxn ang="0">
                  <a:pos x="11" y="15"/>
                </a:cxn>
                <a:cxn ang="0">
                  <a:pos x="8" y="16"/>
                </a:cxn>
                <a:cxn ang="0">
                  <a:pos x="4" y="18"/>
                </a:cxn>
                <a:cxn ang="0">
                  <a:pos x="0" y="22"/>
                </a:cxn>
                <a:cxn ang="0">
                  <a:pos x="0" y="26"/>
                </a:cxn>
                <a:cxn ang="0">
                  <a:pos x="6" y="22"/>
                </a:cxn>
                <a:cxn ang="0">
                  <a:pos x="9" y="20"/>
                </a:cxn>
                <a:cxn ang="0">
                  <a:pos x="15" y="16"/>
                </a:cxn>
                <a:cxn ang="0">
                  <a:pos x="19" y="15"/>
                </a:cxn>
                <a:cxn ang="0">
                  <a:pos x="26" y="7"/>
                </a:cxn>
                <a:cxn ang="0">
                  <a:pos x="30" y="5"/>
                </a:cxn>
                <a:cxn ang="0">
                  <a:pos x="35" y="4"/>
                </a:cxn>
                <a:cxn ang="0">
                  <a:pos x="37" y="4"/>
                </a:cxn>
                <a:cxn ang="0">
                  <a:pos x="35" y="4"/>
                </a:cxn>
                <a:cxn ang="0">
                  <a:pos x="37" y="4"/>
                </a:cxn>
                <a:cxn ang="0">
                  <a:pos x="33" y="2"/>
                </a:cxn>
              </a:cxnLst>
              <a:rect l="0" t="0" r="r" b="b"/>
              <a:pathLst>
                <a:path w="37" h="26">
                  <a:moveTo>
                    <a:pt x="33" y="2"/>
                  </a:moveTo>
                  <a:lnTo>
                    <a:pt x="35" y="0"/>
                  </a:lnTo>
                  <a:lnTo>
                    <a:pt x="30" y="2"/>
                  </a:lnTo>
                  <a:lnTo>
                    <a:pt x="24" y="5"/>
                  </a:lnTo>
                  <a:lnTo>
                    <a:pt x="20" y="7"/>
                  </a:lnTo>
                  <a:lnTo>
                    <a:pt x="17" y="11"/>
                  </a:lnTo>
                  <a:lnTo>
                    <a:pt x="11" y="15"/>
                  </a:lnTo>
                  <a:lnTo>
                    <a:pt x="8" y="16"/>
                  </a:lnTo>
                  <a:lnTo>
                    <a:pt x="4" y="18"/>
                  </a:lnTo>
                  <a:lnTo>
                    <a:pt x="0" y="22"/>
                  </a:lnTo>
                  <a:lnTo>
                    <a:pt x="0" y="26"/>
                  </a:lnTo>
                  <a:lnTo>
                    <a:pt x="6" y="22"/>
                  </a:lnTo>
                  <a:lnTo>
                    <a:pt x="9" y="20"/>
                  </a:lnTo>
                  <a:lnTo>
                    <a:pt x="15" y="16"/>
                  </a:lnTo>
                  <a:lnTo>
                    <a:pt x="19" y="15"/>
                  </a:lnTo>
                  <a:lnTo>
                    <a:pt x="26" y="7"/>
                  </a:lnTo>
                  <a:lnTo>
                    <a:pt x="30" y="5"/>
                  </a:lnTo>
                  <a:lnTo>
                    <a:pt x="35" y="4"/>
                  </a:lnTo>
                  <a:lnTo>
                    <a:pt x="37" y="4"/>
                  </a:lnTo>
                  <a:lnTo>
                    <a:pt x="35" y="4"/>
                  </a:lnTo>
                  <a:lnTo>
                    <a:pt x="37" y="4"/>
                  </a:lnTo>
                  <a:lnTo>
                    <a:pt x="33" y="2"/>
                  </a:lnTo>
                  <a:close/>
                </a:path>
              </a:pathLst>
            </a:custGeom>
            <a:solidFill>
              <a:srgbClr val="000000"/>
            </a:solidFill>
            <a:ln w="9525">
              <a:noFill/>
              <a:round/>
            </a:ln>
          </p:spPr>
          <p:txBody>
            <a:bodyPr/>
            <a:lstStyle/>
            <a:p>
              <a:endParaRPr lang="en-US"/>
            </a:p>
          </p:txBody>
        </p:sp>
        <p:sp>
          <p:nvSpPr>
            <p:cNvPr id="601103" name="Freeform 1039"/>
            <p:cNvSpPr/>
            <p:nvPr/>
          </p:nvSpPr>
          <p:spPr bwMode="auto">
            <a:xfrm>
              <a:off x="4074" y="2977"/>
              <a:ext cx="32" cy="44"/>
            </a:xfrm>
            <a:custGeom>
              <a:avLst/>
              <a:gdLst/>
              <a:ahLst/>
              <a:cxnLst>
                <a:cxn ang="0">
                  <a:pos x="26" y="0"/>
                </a:cxn>
                <a:cxn ang="0">
                  <a:pos x="26" y="1"/>
                </a:cxn>
                <a:cxn ang="0">
                  <a:pos x="28" y="9"/>
                </a:cxn>
                <a:cxn ang="0">
                  <a:pos x="28" y="14"/>
                </a:cxn>
                <a:cxn ang="0">
                  <a:pos x="26" y="20"/>
                </a:cxn>
                <a:cxn ang="0">
                  <a:pos x="22" y="23"/>
                </a:cxn>
                <a:cxn ang="0">
                  <a:pos x="17" y="27"/>
                </a:cxn>
                <a:cxn ang="0">
                  <a:pos x="11" y="33"/>
                </a:cxn>
                <a:cxn ang="0">
                  <a:pos x="6" y="36"/>
                </a:cxn>
                <a:cxn ang="0">
                  <a:pos x="0" y="42"/>
                </a:cxn>
                <a:cxn ang="0">
                  <a:pos x="4" y="44"/>
                </a:cxn>
                <a:cxn ang="0">
                  <a:pos x="13" y="34"/>
                </a:cxn>
                <a:cxn ang="0">
                  <a:pos x="19" y="31"/>
                </a:cxn>
                <a:cxn ang="0">
                  <a:pos x="28" y="22"/>
                </a:cxn>
                <a:cxn ang="0">
                  <a:pos x="32" y="14"/>
                </a:cxn>
                <a:cxn ang="0">
                  <a:pos x="32" y="7"/>
                </a:cxn>
                <a:cxn ang="0">
                  <a:pos x="28" y="0"/>
                </a:cxn>
                <a:cxn ang="0">
                  <a:pos x="28" y="1"/>
                </a:cxn>
                <a:cxn ang="0">
                  <a:pos x="26" y="0"/>
                </a:cxn>
                <a:cxn ang="0">
                  <a:pos x="24" y="0"/>
                </a:cxn>
                <a:cxn ang="0">
                  <a:pos x="26" y="1"/>
                </a:cxn>
                <a:cxn ang="0">
                  <a:pos x="26" y="0"/>
                </a:cxn>
              </a:cxnLst>
              <a:rect l="0" t="0" r="r" b="b"/>
              <a:pathLst>
                <a:path w="32" h="44">
                  <a:moveTo>
                    <a:pt x="26" y="0"/>
                  </a:moveTo>
                  <a:lnTo>
                    <a:pt x="26" y="1"/>
                  </a:lnTo>
                  <a:lnTo>
                    <a:pt x="28" y="9"/>
                  </a:lnTo>
                  <a:lnTo>
                    <a:pt x="28" y="14"/>
                  </a:lnTo>
                  <a:lnTo>
                    <a:pt x="26" y="20"/>
                  </a:lnTo>
                  <a:lnTo>
                    <a:pt x="22" y="23"/>
                  </a:lnTo>
                  <a:lnTo>
                    <a:pt x="17" y="27"/>
                  </a:lnTo>
                  <a:lnTo>
                    <a:pt x="11" y="33"/>
                  </a:lnTo>
                  <a:lnTo>
                    <a:pt x="6" y="36"/>
                  </a:lnTo>
                  <a:lnTo>
                    <a:pt x="0" y="42"/>
                  </a:lnTo>
                  <a:lnTo>
                    <a:pt x="4" y="44"/>
                  </a:lnTo>
                  <a:lnTo>
                    <a:pt x="13" y="34"/>
                  </a:lnTo>
                  <a:lnTo>
                    <a:pt x="19" y="31"/>
                  </a:lnTo>
                  <a:lnTo>
                    <a:pt x="28" y="22"/>
                  </a:lnTo>
                  <a:lnTo>
                    <a:pt x="32" y="14"/>
                  </a:lnTo>
                  <a:lnTo>
                    <a:pt x="32" y="7"/>
                  </a:lnTo>
                  <a:lnTo>
                    <a:pt x="28" y="0"/>
                  </a:lnTo>
                  <a:lnTo>
                    <a:pt x="28" y="1"/>
                  </a:lnTo>
                  <a:lnTo>
                    <a:pt x="26" y="0"/>
                  </a:lnTo>
                  <a:lnTo>
                    <a:pt x="24" y="0"/>
                  </a:lnTo>
                  <a:lnTo>
                    <a:pt x="26" y="1"/>
                  </a:lnTo>
                  <a:lnTo>
                    <a:pt x="26" y="0"/>
                  </a:lnTo>
                  <a:close/>
                </a:path>
              </a:pathLst>
            </a:custGeom>
            <a:solidFill>
              <a:srgbClr val="000000"/>
            </a:solidFill>
            <a:ln w="9525">
              <a:noFill/>
              <a:round/>
            </a:ln>
          </p:spPr>
          <p:txBody>
            <a:bodyPr/>
            <a:lstStyle/>
            <a:p>
              <a:endParaRPr lang="en-US"/>
            </a:p>
          </p:txBody>
        </p:sp>
        <p:sp>
          <p:nvSpPr>
            <p:cNvPr id="601104" name="Freeform 1040"/>
            <p:cNvSpPr/>
            <p:nvPr/>
          </p:nvSpPr>
          <p:spPr bwMode="auto">
            <a:xfrm>
              <a:off x="4098" y="2953"/>
              <a:ext cx="6" cy="25"/>
            </a:xfrm>
            <a:custGeom>
              <a:avLst/>
              <a:gdLst/>
              <a:ahLst/>
              <a:cxnLst>
                <a:cxn ang="0">
                  <a:pos x="2" y="2"/>
                </a:cxn>
                <a:cxn ang="0">
                  <a:pos x="2" y="0"/>
                </a:cxn>
                <a:cxn ang="0">
                  <a:pos x="0" y="3"/>
                </a:cxn>
                <a:cxn ang="0">
                  <a:pos x="0" y="9"/>
                </a:cxn>
                <a:cxn ang="0">
                  <a:pos x="2" y="13"/>
                </a:cxn>
                <a:cxn ang="0">
                  <a:pos x="2" y="24"/>
                </a:cxn>
                <a:cxn ang="0">
                  <a:pos x="4" y="25"/>
                </a:cxn>
                <a:cxn ang="0">
                  <a:pos x="6" y="22"/>
                </a:cxn>
                <a:cxn ang="0">
                  <a:pos x="6" y="14"/>
                </a:cxn>
                <a:cxn ang="0">
                  <a:pos x="4" y="11"/>
                </a:cxn>
                <a:cxn ang="0">
                  <a:pos x="4" y="0"/>
                </a:cxn>
                <a:cxn ang="0">
                  <a:pos x="4" y="2"/>
                </a:cxn>
                <a:cxn ang="0">
                  <a:pos x="6" y="0"/>
                </a:cxn>
                <a:cxn ang="0">
                  <a:pos x="4" y="0"/>
                </a:cxn>
                <a:cxn ang="0">
                  <a:pos x="2" y="2"/>
                </a:cxn>
              </a:cxnLst>
              <a:rect l="0" t="0" r="r" b="b"/>
              <a:pathLst>
                <a:path w="6" h="25">
                  <a:moveTo>
                    <a:pt x="2" y="2"/>
                  </a:moveTo>
                  <a:lnTo>
                    <a:pt x="2" y="0"/>
                  </a:lnTo>
                  <a:lnTo>
                    <a:pt x="0" y="3"/>
                  </a:lnTo>
                  <a:lnTo>
                    <a:pt x="0" y="9"/>
                  </a:lnTo>
                  <a:lnTo>
                    <a:pt x="2" y="13"/>
                  </a:lnTo>
                  <a:lnTo>
                    <a:pt x="2" y="24"/>
                  </a:lnTo>
                  <a:lnTo>
                    <a:pt x="4" y="25"/>
                  </a:lnTo>
                  <a:lnTo>
                    <a:pt x="6" y="22"/>
                  </a:lnTo>
                  <a:lnTo>
                    <a:pt x="6" y="14"/>
                  </a:lnTo>
                  <a:lnTo>
                    <a:pt x="4" y="11"/>
                  </a:lnTo>
                  <a:lnTo>
                    <a:pt x="4" y="0"/>
                  </a:lnTo>
                  <a:lnTo>
                    <a:pt x="4" y="2"/>
                  </a:lnTo>
                  <a:lnTo>
                    <a:pt x="6" y="0"/>
                  </a:lnTo>
                  <a:lnTo>
                    <a:pt x="4" y="0"/>
                  </a:lnTo>
                  <a:lnTo>
                    <a:pt x="2" y="2"/>
                  </a:lnTo>
                  <a:close/>
                </a:path>
              </a:pathLst>
            </a:custGeom>
            <a:solidFill>
              <a:srgbClr val="000000"/>
            </a:solidFill>
            <a:ln w="9525">
              <a:noFill/>
              <a:round/>
            </a:ln>
          </p:spPr>
          <p:txBody>
            <a:bodyPr/>
            <a:lstStyle/>
            <a:p>
              <a:endParaRPr lang="en-US"/>
            </a:p>
          </p:txBody>
        </p:sp>
        <p:sp>
          <p:nvSpPr>
            <p:cNvPr id="601105" name="Freeform 1041"/>
            <p:cNvSpPr/>
            <p:nvPr/>
          </p:nvSpPr>
          <p:spPr bwMode="auto">
            <a:xfrm>
              <a:off x="4096" y="2943"/>
              <a:ext cx="6" cy="12"/>
            </a:xfrm>
            <a:custGeom>
              <a:avLst/>
              <a:gdLst/>
              <a:ahLst/>
              <a:cxnLst>
                <a:cxn ang="0">
                  <a:pos x="0" y="4"/>
                </a:cxn>
                <a:cxn ang="0">
                  <a:pos x="0" y="6"/>
                </a:cxn>
                <a:cxn ang="0">
                  <a:pos x="2" y="8"/>
                </a:cxn>
                <a:cxn ang="0">
                  <a:pos x="2" y="10"/>
                </a:cxn>
                <a:cxn ang="0">
                  <a:pos x="4" y="12"/>
                </a:cxn>
                <a:cxn ang="0">
                  <a:pos x="6" y="10"/>
                </a:cxn>
                <a:cxn ang="0">
                  <a:pos x="6" y="8"/>
                </a:cxn>
                <a:cxn ang="0">
                  <a:pos x="4" y="6"/>
                </a:cxn>
                <a:cxn ang="0">
                  <a:pos x="4" y="4"/>
                </a:cxn>
                <a:cxn ang="0">
                  <a:pos x="2" y="0"/>
                </a:cxn>
                <a:cxn ang="0">
                  <a:pos x="0" y="0"/>
                </a:cxn>
                <a:cxn ang="0">
                  <a:pos x="2" y="0"/>
                </a:cxn>
                <a:cxn ang="0">
                  <a:pos x="0" y="0"/>
                </a:cxn>
                <a:cxn ang="0">
                  <a:pos x="0" y="4"/>
                </a:cxn>
              </a:cxnLst>
              <a:rect l="0" t="0" r="r" b="b"/>
              <a:pathLst>
                <a:path w="6" h="12">
                  <a:moveTo>
                    <a:pt x="0" y="4"/>
                  </a:moveTo>
                  <a:lnTo>
                    <a:pt x="0" y="6"/>
                  </a:lnTo>
                  <a:lnTo>
                    <a:pt x="2" y="8"/>
                  </a:lnTo>
                  <a:lnTo>
                    <a:pt x="2" y="10"/>
                  </a:lnTo>
                  <a:lnTo>
                    <a:pt x="4" y="12"/>
                  </a:lnTo>
                  <a:lnTo>
                    <a:pt x="6" y="10"/>
                  </a:lnTo>
                  <a:lnTo>
                    <a:pt x="6" y="8"/>
                  </a:lnTo>
                  <a:lnTo>
                    <a:pt x="4" y="6"/>
                  </a:lnTo>
                  <a:lnTo>
                    <a:pt x="4" y="4"/>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601106" name="Freeform 1042"/>
            <p:cNvSpPr/>
            <p:nvPr/>
          </p:nvSpPr>
          <p:spPr bwMode="auto">
            <a:xfrm>
              <a:off x="4089" y="2943"/>
              <a:ext cx="7" cy="6"/>
            </a:xfrm>
            <a:custGeom>
              <a:avLst/>
              <a:gdLst/>
              <a:ahLst/>
              <a:cxnLst>
                <a:cxn ang="0">
                  <a:pos x="4" y="4"/>
                </a:cxn>
                <a:cxn ang="0">
                  <a:pos x="2" y="6"/>
                </a:cxn>
                <a:cxn ang="0">
                  <a:pos x="7" y="4"/>
                </a:cxn>
                <a:cxn ang="0">
                  <a:pos x="7" y="0"/>
                </a:cxn>
                <a:cxn ang="0">
                  <a:pos x="0" y="2"/>
                </a:cxn>
                <a:cxn ang="0">
                  <a:pos x="0" y="4"/>
                </a:cxn>
                <a:cxn ang="0">
                  <a:pos x="0" y="2"/>
                </a:cxn>
                <a:cxn ang="0">
                  <a:pos x="0" y="4"/>
                </a:cxn>
                <a:cxn ang="0">
                  <a:pos x="4" y="4"/>
                </a:cxn>
              </a:cxnLst>
              <a:rect l="0" t="0" r="r" b="b"/>
              <a:pathLst>
                <a:path w="7" h="6">
                  <a:moveTo>
                    <a:pt x="4" y="4"/>
                  </a:moveTo>
                  <a:lnTo>
                    <a:pt x="2" y="6"/>
                  </a:lnTo>
                  <a:lnTo>
                    <a:pt x="7" y="4"/>
                  </a:lnTo>
                  <a:lnTo>
                    <a:pt x="7" y="0"/>
                  </a:lnTo>
                  <a:lnTo>
                    <a:pt x="0" y="2"/>
                  </a:lnTo>
                  <a:lnTo>
                    <a:pt x="0" y="4"/>
                  </a:lnTo>
                  <a:lnTo>
                    <a:pt x="0" y="2"/>
                  </a:lnTo>
                  <a:lnTo>
                    <a:pt x="0" y="4"/>
                  </a:lnTo>
                  <a:lnTo>
                    <a:pt x="4" y="4"/>
                  </a:lnTo>
                  <a:close/>
                </a:path>
              </a:pathLst>
            </a:custGeom>
            <a:solidFill>
              <a:srgbClr val="000000"/>
            </a:solidFill>
            <a:ln w="9525">
              <a:noFill/>
              <a:round/>
            </a:ln>
          </p:spPr>
          <p:txBody>
            <a:bodyPr/>
            <a:lstStyle/>
            <a:p>
              <a:endParaRPr lang="en-US"/>
            </a:p>
          </p:txBody>
        </p:sp>
        <p:sp>
          <p:nvSpPr>
            <p:cNvPr id="601107" name="Freeform 1043"/>
            <p:cNvSpPr/>
            <p:nvPr/>
          </p:nvSpPr>
          <p:spPr bwMode="auto">
            <a:xfrm>
              <a:off x="4089" y="2947"/>
              <a:ext cx="6" cy="46"/>
            </a:xfrm>
            <a:custGeom>
              <a:avLst/>
              <a:gdLst/>
              <a:ahLst/>
              <a:cxnLst>
                <a:cxn ang="0">
                  <a:pos x="4" y="46"/>
                </a:cxn>
                <a:cxn ang="0">
                  <a:pos x="4" y="0"/>
                </a:cxn>
                <a:cxn ang="0">
                  <a:pos x="0" y="0"/>
                </a:cxn>
                <a:cxn ang="0">
                  <a:pos x="0" y="46"/>
                </a:cxn>
                <a:cxn ang="0">
                  <a:pos x="0" y="44"/>
                </a:cxn>
                <a:cxn ang="0">
                  <a:pos x="4" y="46"/>
                </a:cxn>
                <a:cxn ang="0">
                  <a:pos x="6" y="46"/>
                </a:cxn>
                <a:cxn ang="0">
                  <a:pos x="4" y="46"/>
                </a:cxn>
              </a:cxnLst>
              <a:rect l="0" t="0" r="r" b="b"/>
              <a:pathLst>
                <a:path w="6" h="46">
                  <a:moveTo>
                    <a:pt x="4" y="46"/>
                  </a:moveTo>
                  <a:lnTo>
                    <a:pt x="4" y="0"/>
                  </a:lnTo>
                  <a:lnTo>
                    <a:pt x="0" y="0"/>
                  </a:lnTo>
                  <a:lnTo>
                    <a:pt x="0" y="46"/>
                  </a:lnTo>
                  <a:lnTo>
                    <a:pt x="0" y="44"/>
                  </a:lnTo>
                  <a:lnTo>
                    <a:pt x="4" y="46"/>
                  </a:lnTo>
                  <a:lnTo>
                    <a:pt x="6" y="46"/>
                  </a:lnTo>
                  <a:lnTo>
                    <a:pt x="4" y="46"/>
                  </a:lnTo>
                  <a:close/>
                </a:path>
              </a:pathLst>
            </a:custGeom>
            <a:solidFill>
              <a:srgbClr val="000000"/>
            </a:solidFill>
            <a:ln w="9525">
              <a:noFill/>
              <a:round/>
            </a:ln>
          </p:spPr>
          <p:txBody>
            <a:bodyPr/>
            <a:lstStyle/>
            <a:p>
              <a:endParaRPr lang="en-US"/>
            </a:p>
          </p:txBody>
        </p:sp>
        <p:sp>
          <p:nvSpPr>
            <p:cNvPr id="601108" name="Freeform 1044"/>
            <p:cNvSpPr/>
            <p:nvPr/>
          </p:nvSpPr>
          <p:spPr bwMode="auto">
            <a:xfrm>
              <a:off x="4076" y="2991"/>
              <a:ext cx="17" cy="13"/>
            </a:xfrm>
            <a:custGeom>
              <a:avLst/>
              <a:gdLst/>
              <a:ahLst/>
              <a:cxnLst>
                <a:cxn ang="0">
                  <a:pos x="4" y="13"/>
                </a:cxn>
                <a:cxn ang="0">
                  <a:pos x="8" y="11"/>
                </a:cxn>
                <a:cxn ang="0">
                  <a:pos x="9" y="11"/>
                </a:cxn>
                <a:cxn ang="0">
                  <a:pos x="17" y="4"/>
                </a:cxn>
                <a:cxn ang="0">
                  <a:pos x="17" y="2"/>
                </a:cxn>
                <a:cxn ang="0">
                  <a:pos x="13" y="0"/>
                </a:cxn>
                <a:cxn ang="0">
                  <a:pos x="13" y="4"/>
                </a:cxn>
                <a:cxn ang="0">
                  <a:pos x="11" y="6"/>
                </a:cxn>
                <a:cxn ang="0">
                  <a:pos x="9" y="6"/>
                </a:cxn>
                <a:cxn ang="0">
                  <a:pos x="8" y="8"/>
                </a:cxn>
                <a:cxn ang="0">
                  <a:pos x="6" y="8"/>
                </a:cxn>
                <a:cxn ang="0">
                  <a:pos x="4" y="9"/>
                </a:cxn>
                <a:cxn ang="0">
                  <a:pos x="2" y="9"/>
                </a:cxn>
                <a:cxn ang="0">
                  <a:pos x="0" y="11"/>
                </a:cxn>
                <a:cxn ang="0">
                  <a:pos x="2" y="9"/>
                </a:cxn>
                <a:cxn ang="0">
                  <a:pos x="2" y="11"/>
                </a:cxn>
                <a:cxn ang="0">
                  <a:pos x="0" y="11"/>
                </a:cxn>
                <a:cxn ang="0">
                  <a:pos x="4" y="13"/>
                </a:cxn>
              </a:cxnLst>
              <a:rect l="0" t="0" r="r" b="b"/>
              <a:pathLst>
                <a:path w="17" h="13">
                  <a:moveTo>
                    <a:pt x="4" y="13"/>
                  </a:moveTo>
                  <a:lnTo>
                    <a:pt x="8" y="11"/>
                  </a:lnTo>
                  <a:lnTo>
                    <a:pt x="9" y="11"/>
                  </a:lnTo>
                  <a:lnTo>
                    <a:pt x="17" y="4"/>
                  </a:lnTo>
                  <a:lnTo>
                    <a:pt x="17" y="2"/>
                  </a:lnTo>
                  <a:lnTo>
                    <a:pt x="13" y="0"/>
                  </a:lnTo>
                  <a:lnTo>
                    <a:pt x="13" y="4"/>
                  </a:lnTo>
                  <a:lnTo>
                    <a:pt x="11" y="6"/>
                  </a:lnTo>
                  <a:lnTo>
                    <a:pt x="9" y="6"/>
                  </a:lnTo>
                  <a:lnTo>
                    <a:pt x="8" y="8"/>
                  </a:lnTo>
                  <a:lnTo>
                    <a:pt x="6" y="8"/>
                  </a:lnTo>
                  <a:lnTo>
                    <a:pt x="4" y="9"/>
                  </a:lnTo>
                  <a:lnTo>
                    <a:pt x="2" y="9"/>
                  </a:lnTo>
                  <a:lnTo>
                    <a:pt x="0" y="11"/>
                  </a:lnTo>
                  <a:lnTo>
                    <a:pt x="2" y="9"/>
                  </a:lnTo>
                  <a:lnTo>
                    <a:pt x="2" y="11"/>
                  </a:lnTo>
                  <a:lnTo>
                    <a:pt x="0" y="11"/>
                  </a:lnTo>
                  <a:lnTo>
                    <a:pt x="4" y="13"/>
                  </a:lnTo>
                  <a:close/>
                </a:path>
              </a:pathLst>
            </a:custGeom>
            <a:solidFill>
              <a:srgbClr val="000000"/>
            </a:solidFill>
            <a:ln w="9525">
              <a:noFill/>
              <a:round/>
            </a:ln>
          </p:spPr>
          <p:txBody>
            <a:bodyPr/>
            <a:lstStyle/>
            <a:p>
              <a:endParaRPr lang="en-US"/>
            </a:p>
          </p:txBody>
        </p:sp>
        <p:sp>
          <p:nvSpPr>
            <p:cNvPr id="601109" name="Freeform 1045"/>
            <p:cNvSpPr/>
            <p:nvPr/>
          </p:nvSpPr>
          <p:spPr bwMode="auto">
            <a:xfrm>
              <a:off x="4034" y="3002"/>
              <a:ext cx="46" cy="33"/>
            </a:xfrm>
            <a:custGeom>
              <a:avLst/>
              <a:gdLst/>
              <a:ahLst/>
              <a:cxnLst>
                <a:cxn ang="0">
                  <a:pos x="2" y="33"/>
                </a:cxn>
                <a:cxn ang="0">
                  <a:pos x="7" y="30"/>
                </a:cxn>
                <a:cxn ang="0">
                  <a:pos x="13" y="26"/>
                </a:cxn>
                <a:cxn ang="0">
                  <a:pos x="18" y="22"/>
                </a:cxn>
                <a:cxn ang="0">
                  <a:pos x="24" y="19"/>
                </a:cxn>
                <a:cxn ang="0">
                  <a:pos x="29" y="15"/>
                </a:cxn>
                <a:cxn ang="0">
                  <a:pos x="35" y="11"/>
                </a:cxn>
                <a:cxn ang="0">
                  <a:pos x="40" y="8"/>
                </a:cxn>
                <a:cxn ang="0">
                  <a:pos x="46" y="2"/>
                </a:cxn>
                <a:cxn ang="0">
                  <a:pos x="42" y="0"/>
                </a:cxn>
                <a:cxn ang="0">
                  <a:pos x="38" y="4"/>
                </a:cxn>
                <a:cxn ang="0">
                  <a:pos x="33" y="8"/>
                </a:cxn>
                <a:cxn ang="0">
                  <a:pos x="27" y="11"/>
                </a:cxn>
                <a:cxn ang="0">
                  <a:pos x="22" y="15"/>
                </a:cxn>
                <a:cxn ang="0">
                  <a:pos x="16" y="19"/>
                </a:cxn>
                <a:cxn ang="0">
                  <a:pos x="11" y="22"/>
                </a:cxn>
                <a:cxn ang="0">
                  <a:pos x="5" y="26"/>
                </a:cxn>
                <a:cxn ang="0">
                  <a:pos x="0" y="31"/>
                </a:cxn>
                <a:cxn ang="0">
                  <a:pos x="0" y="30"/>
                </a:cxn>
                <a:cxn ang="0">
                  <a:pos x="2" y="33"/>
                </a:cxn>
              </a:cxnLst>
              <a:rect l="0" t="0" r="r" b="b"/>
              <a:pathLst>
                <a:path w="46" h="33">
                  <a:moveTo>
                    <a:pt x="2" y="33"/>
                  </a:moveTo>
                  <a:lnTo>
                    <a:pt x="7" y="30"/>
                  </a:lnTo>
                  <a:lnTo>
                    <a:pt x="13" y="26"/>
                  </a:lnTo>
                  <a:lnTo>
                    <a:pt x="18" y="22"/>
                  </a:lnTo>
                  <a:lnTo>
                    <a:pt x="24" y="19"/>
                  </a:lnTo>
                  <a:lnTo>
                    <a:pt x="29" y="15"/>
                  </a:lnTo>
                  <a:lnTo>
                    <a:pt x="35" y="11"/>
                  </a:lnTo>
                  <a:lnTo>
                    <a:pt x="40" y="8"/>
                  </a:lnTo>
                  <a:lnTo>
                    <a:pt x="46" y="2"/>
                  </a:lnTo>
                  <a:lnTo>
                    <a:pt x="42" y="0"/>
                  </a:lnTo>
                  <a:lnTo>
                    <a:pt x="38" y="4"/>
                  </a:lnTo>
                  <a:lnTo>
                    <a:pt x="33" y="8"/>
                  </a:lnTo>
                  <a:lnTo>
                    <a:pt x="27" y="11"/>
                  </a:lnTo>
                  <a:lnTo>
                    <a:pt x="22" y="15"/>
                  </a:lnTo>
                  <a:lnTo>
                    <a:pt x="16" y="19"/>
                  </a:lnTo>
                  <a:lnTo>
                    <a:pt x="11" y="22"/>
                  </a:lnTo>
                  <a:lnTo>
                    <a:pt x="5" y="26"/>
                  </a:lnTo>
                  <a:lnTo>
                    <a:pt x="0" y="31"/>
                  </a:lnTo>
                  <a:lnTo>
                    <a:pt x="0" y="30"/>
                  </a:lnTo>
                  <a:lnTo>
                    <a:pt x="2" y="33"/>
                  </a:lnTo>
                  <a:close/>
                </a:path>
              </a:pathLst>
            </a:custGeom>
            <a:solidFill>
              <a:srgbClr val="000000"/>
            </a:solidFill>
            <a:ln w="9525">
              <a:noFill/>
              <a:round/>
            </a:ln>
          </p:spPr>
          <p:txBody>
            <a:bodyPr/>
            <a:lstStyle/>
            <a:p>
              <a:endParaRPr lang="en-US"/>
            </a:p>
          </p:txBody>
        </p:sp>
        <p:sp>
          <p:nvSpPr>
            <p:cNvPr id="601110" name="Freeform 1046"/>
            <p:cNvSpPr/>
            <p:nvPr/>
          </p:nvSpPr>
          <p:spPr bwMode="auto">
            <a:xfrm>
              <a:off x="3938" y="3032"/>
              <a:ext cx="98" cy="9"/>
            </a:xfrm>
            <a:custGeom>
              <a:avLst/>
              <a:gdLst/>
              <a:ahLst/>
              <a:cxnLst>
                <a:cxn ang="0">
                  <a:pos x="2" y="3"/>
                </a:cxn>
                <a:cxn ang="0">
                  <a:pos x="13" y="3"/>
                </a:cxn>
                <a:cxn ang="0">
                  <a:pos x="19" y="1"/>
                </a:cxn>
                <a:cxn ang="0">
                  <a:pos x="26" y="3"/>
                </a:cxn>
                <a:cxn ang="0">
                  <a:pos x="37" y="3"/>
                </a:cxn>
                <a:cxn ang="0">
                  <a:pos x="43" y="5"/>
                </a:cxn>
                <a:cxn ang="0">
                  <a:pos x="50" y="5"/>
                </a:cxn>
                <a:cxn ang="0">
                  <a:pos x="56" y="7"/>
                </a:cxn>
                <a:cxn ang="0">
                  <a:pos x="61" y="7"/>
                </a:cxn>
                <a:cxn ang="0">
                  <a:pos x="67" y="9"/>
                </a:cxn>
                <a:cxn ang="0">
                  <a:pos x="72" y="9"/>
                </a:cxn>
                <a:cxn ang="0">
                  <a:pos x="79" y="7"/>
                </a:cxn>
                <a:cxn ang="0">
                  <a:pos x="85" y="7"/>
                </a:cxn>
                <a:cxn ang="0">
                  <a:pos x="90" y="5"/>
                </a:cxn>
                <a:cxn ang="0">
                  <a:pos x="98" y="3"/>
                </a:cxn>
                <a:cxn ang="0">
                  <a:pos x="96" y="0"/>
                </a:cxn>
                <a:cxn ang="0">
                  <a:pos x="90" y="1"/>
                </a:cxn>
                <a:cxn ang="0">
                  <a:pos x="85" y="3"/>
                </a:cxn>
                <a:cxn ang="0">
                  <a:pos x="56" y="3"/>
                </a:cxn>
                <a:cxn ang="0">
                  <a:pos x="50" y="1"/>
                </a:cxn>
                <a:cxn ang="0">
                  <a:pos x="37" y="1"/>
                </a:cxn>
                <a:cxn ang="0">
                  <a:pos x="32" y="0"/>
                </a:cxn>
                <a:cxn ang="0">
                  <a:pos x="0" y="0"/>
                </a:cxn>
                <a:cxn ang="0">
                  <a:pos x="2" y="3"/>
                </a:cxn>
              </a:cxnLst>
              <a:rect l="0" t="0" r="r" b="b"/>
              <a:pathLst>
                <a:path w="98" h="9">
                  <a:moveTo>
                    <a:pt x="2" y="3"/>
                  </a:moveTo>
                  <a:lnTo>
                    <a:pt x="13" y="3"/>
                  </a:lnTo>
                  <a:lnTo>
                    <a:pt x="19" y="1"/>
                  </a:lnTo>
                  <a:lnTo>
                    <a:pt x="26" y="3"/>
                  </a:lnTo>
                  <a:lnTo>
                    <a:pt x="37" y="3"/>
                  </a:lnTo>
                  <a:lnTo>
                    <a:pt x="43" y="5"/>
                  </a:lnTo>
                  <a:lnTo>
                    <a:pt x="50" y="5"/>
                  </a:lnTo>
                  <a:lnTo>
                    <a:pt x="56" y="7"/>
                  </a:lnTo>
                  <a:lnTo>
                    <a:pt x="61" y="7"/>
                  </a:lnTo>
                  <a:lnTo>
                    <a:pt x="67" y="9"/>
                  </a:lnTo>
                  <a:lnTo>
                    <a:pt x="72" y="9"/>
                  </a:lnTo>
                  <a:lnTo>
                    <a:pt x="79" y="7"/>
                  </a:lnTo>
                  <a:lnTo>
                    <a:pt x="85" y="7"/>
                  </a:lnTo>
                  <a:lnTo>
                    <a:pt x="90" y="5"/>
                  </a:lnTo>
                  <a:lnTo>
                    <a:pt x="98" y="3"/>
                  </a:lnTo>
                  <a:lnTo>
                    <a:pt x="96" y="0"/>
                  </a:lnTo>
                  <a:lnTo>
                    <a:pt x="90" y="1"/>
                  </a:lnTo>
                  <a:lnTo>
                    <a:pt x="85" y="3"/>
                  </a:lnTo>
                  <a:lnTo>
                    <a:pt x="56" y="3"/>
                  </a:lnTo>
                  <a:lnTo>
                    <a:pt x="50" y="1"/>
                  </a:lnTo>
                  <a:lnTo>
                    <a:pt x="37" y="1"/>
                  </a:lnTo>
                  <a:lnTo>
                    <a:pt x="32" y="0"/>
                  </a:lnTo>
                  <a:lnTo>
                    <a:pt x="0" y="0"/>
                  </a:lnTo>
                  <a:lnTo>
                    <a:pt x="2" y="3"/>
                  </a:lnTo>
                  <a:close/>
                </a:path>
              </a:pathLst>
            </a:custGeom>
            <a:solidFill>
              <a:srgbClr val="000000"/>
            </a:solidFill>
            <a:ln w="9525">
              <a:noFill/>
              <a:round/>
            </a:ln>
          </p:spPr>
          <p:txBody>
            <a:bodyPr/>
            <a:lstStyle/>
            <a:p>
              <a:endParaRPr lang="en-US"/>
            </a:p>
          </p:txBody>
        </p:sp>
        <p:sp>
          <p:nvSpPr>
            <p:cNvPr id="601111" name="Freeform 1047"/>
            <p:cNvSpPr/>
            <p:nvPr/>
          </p:nvSpPr>
          <p:spPr bwMode="auto">
            <a:xfrm>
              <a:off x="3916" y="3032"/>
              <a:ext cx="24" cy="5"/>
            </a:xfrm>
            <a:custGeom>
              <a:avLst/>
              <a:gdLst/>
              <a:ahLst/>
              <a:cxnLst>
                <a:cxn ang="0">
                  <a:pos x="0" y="1"/>
                </a:cxn>
                <a:cxn ang="0">
                  <a:pos x="0" y="3"/>
                </a:cxn>
                <a:cxn ang="0">
                  <a:pos x="10" y="3"/>
                </a:cxn>
                <a:cxn ang="0">
                  <a:pos x="11" y="5"/>
                </a:cxn>
                <a:cxn ang="0">
                  <a:pos x="21" y="5"/>
                </a:cxn>
                <a:cxn ang="0">
                  <a:pos x="24" y="3"/>
                </a:cxn>
                <a:cxn ang="0">
                  <a:pos x="22" y="0"/>
                </a:cxn>
                <a:cxn ang="0">
                  <a:pos x="21" y="1"/>
                </a:cxn>
                <a:cxn ang="0">
                  <a:pos x="10" y="1"/>
                </a:cxn>
                <a:cxn ang="0">
                  <a:pos x="8" y="0"/>
                </a:cxn>
                <a:cxn ang="0">
                  <a:pos x="0" y="0"/>
                </a:cxn>
                <a:cxn ang="0">
                  <a:pos x="2" y="0"/>
                </a:cxn>
                <a:cxn ang="0">
                  <a:pos x="0" y="1"/>
                </a:cxn>
                <a:cxn ang="0">
                  <a:pos x="0" y="3"/>
                </a:cxn>
                <a:cxn ang="0">
                  <a:pos x="0" y="1"/>
                </a:cxn>
              </a:cxnLst>
              <a:rect l="0" t="0" r="r" b="b"/>
              <a:pathLst>
                <a:path w="24" h="5">
                  <a:moveTo>
                    <a:pt x="0" y="1"/>
                  </a:moveTo>
                  <a:lnTo>
                    <a:pt x="0" y="3"/>
                  </a:lnTo>
                  <a:lnTo>
                    <a:pt x="10" y="3"/>
                  </a:lnTo>
                  <a:lnTo>
                    <a:pt x="11" y="5"/>
                  </a:lnTo>
                  <a:lnTo>
                    <a:pt x="21" y="5"/>
                  </a:lnTo>
                  <a:lnTo>
                    <a:pt x="24" y="3"/>
                  </a:lnTo>
                  <a:lnTo>
                    <a:pt x="22" y="0"/>
                  </a:lnTo>
                  <a:lnTo>
                    <a:pt x="21" y="1"/>
                  </a:lnTo>
                  <a:lnTo>
                    <a:pt x="10" y="1"/>
                  </a:lnTo>
                  <a:lnTo>
                    <a:pt x="8" y="0"/>
                  </a:lnTo>
                  <a:lnTo>
                    <a:pt x="0" y="0"/>
                  </a:lnTo>
                  <a:lnTo>
                    <a:pt x="2" y="0"/>
                  </a:lnTo>
                  <a:lnTo>
                    <a:pt x="0" y="1"/>
                  </a:lnTo>
                  <a:lnTo>
                    <a:pt x="0" y="3"/>
                  </a:lnTo>
                  <a:lnTo>
                    <a:pt x="0" y="1"/>
                  </a:lnTo>
                  <a:close/>
                </a:path>
              </a:pathLst>
            </a:custGeom>
            <a:solidFill>
              <a:srgbClr val="000000"/>
            </a:solidFill>
            <a:ln w="9525">
              <a:noFill/>
              <a:round/>
            </a:ln>
          </p:spPr>
          <p:txBody>
            <a:bodyPr/>
            <a:lstStyle/>
            <a:p>
              <a:endParaRPr lang="en-US"/>
            </a:p>
          </p:txBody>
        </p:sp>
        <p:sp>
          <p:nvSpPr>
            <p:cNvPr id="601112" name="Freeform 1048"/>
            <p:cNvSpPr/>
            <p:nvPr/>
          </p:nvSpPr>
          <p:spPr bwMode="auto">
            <a:xfrm>
              <a:off x="3881" y="2967"/>
              <a:ext cx="37" cy="66"/>
            </a:xfrm>
            <a:custGeom>
              <a:avLst/>
              <a:gdLst/>
              <a:ahLst/>
              <a:cxnLst>
                <a:cxn ang="0">
                  <a:pos x="2" y="4"/>
                </a:cxn>
                <a:cxn ang="0">
                  <a:pos x="0" y="2"/>
                </a:cxn>
                <a:cxn ang="0">
                  <a:pos x="2" y="11"/>
                </a:cxn>
                <a:cxn ang="0">
                  <a:pos x="4" y="21"/>
                </a:cxn>
                <a:cxn ang="0">
                  <a:pos x="8" y="28"/>
                </a:cxn>
                <a:cxn ang="0">
                  <a:pos x="13" y="35"/>
                </a:cxn>
                <a:cxn ang="0">
                  <a:pos x="19" y="44"/>
                </a:cxn>
                <a:cxn ang="0">
                  <a:pos x="24" y="52"/>
                </a:cxn>
                <a:cxn ang="0">
                  <a:pos x="30" y="59"/>
                </a:cxn>
                <a:cxn ang="0">
                  <a:pos x="35" y="66"/>
                </a:cxn>
                <a:cxn ang="0">
                  <a:pos x="37" y="65"/>
                </a:cxn>
                <a:cxn ang="0">
                  <a:pos x="32" y="57"/>
                </a:cxn>
                <a:cxn ang="0">
                  <a:pos x="26" y="50"/>
                </a:cxn>
                <a:cxn ang="0">
                  <a:pos x="21" y="43"/>
                </a:cxn>
                <a:cxn ang="0">
                  <a:pos x="15" y="35"/>
                </a:cxn>
                <a:cxn ang="0">
                  <a:pos x="11" y="26"/>
                </a:cxn>
                <a:cxn ang="0">
                  <a:pos x="8" y="19"/>
                </a:cxn>
                <a:cxn ang="0">
                  <a:pos x="6" y="11"/>
                </a:cxn>
                <a:cxn ang="0">
                  <a:pos x="4" y="2"/>
                </a:cxn>
                <a:cxn ang="0">
                  <a:pos x="4" y="0"/>
                </a:cxn>
                <a:cxn ang="0">
                  <a:pos x="6" y="2"/>
                </a:cxn>
                <a:cxn ang="0">
                  <a:pos x="4" y="0"/>
                </a:cxn>
                <a:cxn ang="0">
                  <a:pos x="2" y="4"/>
                </a:cxn>
              </a:cxnLst>
              <a:rect l="0" t="0" r="r" b="b"/>
              <a:pathLst>
                <a:path w="37" h="66">
                  <a:moveTo>
                    <a:pt x="2" y="4"/>
                  </a:moveTo>
                  <a:lnTo>
                    <a:pt x="0" y="2"/>
                  </a:lnTo>
                  <a:lnTo>
                    <a:pt x="2" y="11"/>
                  </a:lnTo>
                  <a:lnTo>
                    <a:pt x="4" y="21"/>
                  </a:lnTo>
                  <a:lnTo>
                    <a:pt x="8" y="28"/>
                  </a:lnTo>
                  <a:lnTo>
                    <a:pt x="13" y="35"/>
                  </a:lnTo>
                  <a:lnTo>
                    <a:pt x="19" y="44"/>
                  </a:lnTo>
                  <a:lnTo>
                    <a:pt x="24" y="52"/>
                  </a:lnTo>
                  <a:lnTo>
                    <a:pt x="30" y="59"/>
                  </a:lnTo>
                  <a:lnTo>
                    <a:pt x="35" y="66"/>
                  </a:lnTo>
                  <a:lnTo>
                    <a:pt x="37" y="65"/>
                  </a:lnTo>
                  <a:lnTo>
                    <a:pt x="32" y="57"/>
                  </a:lnTo>
                  <a:lnTo>
                    <a:pt x="26" y="50"/>
                  </a:lnTo>
                  <a:lnTo>
                    <a:pt x="21" y="43"/>
                  </a:lnTo>
                  <a:lnTo>
                    <a:pt x="15" y="35"/>
                  </a:lnTo>
                  <a:lnTo>
                    <a:pt x="11" y="26"/>
                  </a:lnTo>
                  <a:lnTo>
                    <a:pt x="8" y="19"/>
                  </a:lnTo>
                  <a:lnTo>
                    <a:pt x="6" y="11"/>
                  </a:lnTo>
                  <a:lnTo>
                    <a:pt x="4" y="2"/>
                  </a:lnTo>
                  <a:lnTo>
                    <a:pt x="4" y="0"/>
                  </a:lnTo>
                  <a:lnTo>
                    <a:pt x="6" y="2"/>
                  </a:lnTo>
                  <a:lnTo>
                    <a:pt x="4" y="0"/>
                  </a:lnTo>
                  <a:lnTo>
                    <a:pt x="2" y="4"/>
                  </a:lnTo>
                  <a:close/>
                </a:path>
              </a:pathLst>
            </a:custGeom>
            <a:solidFill>
              <a:srgbClr val="000000"/>
            </a:solidFill>
            <a:ln w="9525">
              <a:noFill/>
              <a:round/>
            </a:ln>
          </p:spPr>
          <p:txBody>
            <a:bodyPr/>
            <a:lstStyle/>
            <a:p>
              <a:endParaRPr lang="en-US"/>
            </a:p>
          </p:txBody>
        </p:sp>
        <p:sp>
          <p:nvSpPr>
            <p:cNvPr id="601113" name="Freeform 1049"/>
            <p:cNvSpPr/>
            <p:nvPr/>
          </p:nvSpPr>
          <p:spPr bwMode="auto">
            <a:xfrm>
              <a:off x="3876" y="2943"/>
              <a:ext cx="9" cy="28"/>
            </a:xfrm>
            <a:custGeom>
              <a:avLst/>
              <a:gdLst/>
              <a:ahLst/>
              <a:cxnLst>
                <a:cxn ang="0">
                  <a:pos x="0" y="0"/>
                </a:cxn>
                <a:cxn ang="0">
                  <a:pos x="0" y="8"/>
                </a:cxn>
                <a:cxn ang="0">
                  <a:pos x="2" y="13"/>
                </a:cxn>
                <a:cxn ang="0">
                  <a:pos x="2" y="21"/>
                </a:cxn>
                <a:cxn ang="0">
                  <a:pos x="7" y="28"/>
                </a:cxn>
                <a:cxn ang="0">
                  <a:pos x="9" y="24"/>
                </a:cxn>
                <a:cxn ang="0">
                  <a:pos x="7" y="19"/>
                </a:cxn>
                <a:cxn ang="0">
                  <a:pos x="5" y="13"/>
                </a:cxn>
                <a:cxn ang="0">
                  <a:pos x="5" y="0"/>
                </a:cxn>
                <a:cxn ang="0">
                  <a:pos x="0" y="0"/>
                </a:cxn>
              </a:cxnLst>
              <a:rect l="0" t="0" r="r" b="b"/>
              <a:pathLst>
                <a:path w="9" h="28">
                  <a:moveTo>
                    <a:pt x="0" y="0"/>
                  </a:moveTo>
                  <a:lnTo>
                    <a:pt x="0" y="8"/>
                  </a:lnTo>
                  <a:lnTo>
                    <a:pt x="2" y="13"/>
                  </a:lnTo>
                  <a:lnTo>
                    <a:pt x="2" y="21"/>
                  </a:lnTo>
                  <a:lnTo>
                    <a:pt x="7" y="28"/>
                  </a:lnTo>
                  <a:lnTo>
                    <a:pt x="9" y="24"/>
                  </a:lnTo>
                  <a:lnTo>
                    <a:pt x="7" y="19"/>
                  </a:lnTo>
                  <a:lnTo>
                    <a:pt x="5" y="13"/>
                  </a:lnTo>
                  <a:lnTo>
                    <a:pt x="5" y="0"/>
                  </a:lnTo>
                  <a:lnTo>
                    <a:pt x="0" y="0"/>
                  </a:lnTo>
                  <a:close/>
                </a:path>
              </a:pathLst>
            </a:custGeom>
            <a:solidFill>
              <a:srgbClr val="000000"/>
            </a:solidFill>
            <a:ln w="9525">
              <a:noFill/>
              <a:round/>
            </a:ln>
          </p:spPr>
          <p:txBody>
            <a:bodyPr/>
            <a:lstStyle/>
            <a:p>
              <a:endParaRPr lang="en-US"/>
            </a:p>
          </p:txBody>
        </p:sp>
        <p:sp>
          <p:nvSpPr>
            <p:cNvPr id="601114" name="Freeform 1050"/>
            <p:cNvSpPr/>
            <p:nvPr/>
          </p:nvSpPr>
          <p:spPr bwMode="auto">
            <a:xfrm>
              <a:off x="3876" y="2888"/>
              <a:ext cx="59" cy="55"/>
            </a:xfrm>
            <a:custGeom>
              <a:avLst/>
              <a:gdLst/>
              <a:ahLst/>
              <a:cxnLst>
                <a:cxn ang="0">
                  <a:pos x="53" y="2"/>
                </a:cxn>
                <a:cxn ang="0">
                  <a:pos x="55" y="8"/>
                </a:cxn>
                <a:cxn ang="0">
                  <a:pos x="53" y="13"/>
                </a:cxn>
                <a:cxn ang="0">
                  <a:pos x="53" y="17"/>
                </a:cxn>
                <a:cxn ang="0">
                  <a:pos x="51" y="21"/>
                </a:cxn>
                <a:cxn ang="0">
                  <a:pos x="48" y="24"/>
                </a:cxn>
                <a:cxn ang="0">
                  <a:pos x="44" y="26"/>
                </a:cxn>
                <a:cxn ang="0">
                  <a:pos x="40" y="28"/>
                </a:cxn>
                <a:cxn ang="0">
                  <a:pos x="35" y="30"/>
                </a:cxn>
                <a:cxn ang="0">
                  <a:pos x="29" y="32"/>
                </a:cxn>
                <a:cxn ang="0">
                  <a:pos x="24" y="33"/>
                </a:cxn>
                <a:cxn ang="0">
                  <a:pos x="20" y="35"/>
                </a:cxn>
                <a:cxn ang="0">
                  <a:pos x="15" y="37"/>
                </a:cxn>
                <a:cxn ang="0">
                  <a:pos x="11" y="41"/>
                </a:cxn>
                <a:cxn ang="0">
                  <a:pos x="5" y="44"/>
                </a:cxn>
                <a:cxn ang="0">
                  <a:pos x="4" y="50"/>
                </a:cxn>
                <a:cxn ang="0">
                  <a:pos x="0" y="55"/>
                </a:cxn>
                <a:cxn ang="0">
                  <a:pos x="5" y="55"/>
                </a:cxn>
                <a:cxn ang="0">
                  <a:pos x="7" y="52"/>
                </a:cxn>
                <a:cxn ang="0">
                  <a:pos x="9" y="48"/>
                </a:cxn>
                <a:cxn ang="0">
                  <a:pos x="16" y="41"/>
                </a:cxn>
                <a:cxn ang="0">
                  <a:pos x="20" y="39"/>
                </a:cxn>
                <a:cxn ang="0">
                  <a:pos x="26" y="37"/>
                </a:cxn>
                <a:cxn ang="0">
                  <a:pos x="31" y="35"/>
                </a:cxn>
                <a:cxn ang="0">
                  <a:pos x="35" y="33"/>
                </a:cxn>
                <a:cxn ang="0">
                  <a:pos x="40" y="32"/>
                </a:cxn>
                <a:cxn ang="0">
                  <a:pos x="46" y="30"/>
                </a:cxn>
                <a:cxn ang="0">
                  <a:pos x="50" y="26"/>
                </a:cxn>
                <a:cxn ang="0">
                  <a:pos x="53" y="24"/>
                </a:cxn>
                <a:cxn ang="0">
                  <a:pos x="57" y="19"/>
                </a:cxn>
                <a:cxn ang="0">
                  <a:pos x="57" y="13"/>
                </a:cxn>
                <a:cxn ang="0">
                  <a:pos x="59" y="8"/>
                </a:cxn>
                <a:cxn ang="0">
                  <a:pos x="57" y="0"/>
                </a:cxn>
                <a:cxn ang="0">
                  <a:pos x="53" y="2"/>
                </a:cxn>
              </a:cxnLst>
              <a:rect l="0" t="0" r="r" b="b"/>
              <a:pathLst>
                <a:path w="59" h="55">
                  <a:moveTo>
                    <a:pt x="53" y="2"/>
                  </a:moveTo>
                  <a:lnTo>
                    <a:pt x="55" y="8"/>
                  </a:lnTo>
                  <a:lnTo>
                    <a:pt x="53" y="13"/>
                  </a:lnTo>
                  <a:lnTo>
                    <a:pt x="53" y="17"/>
                  </a:lnTo>
                  <a:lnTo>
                    <a:pt x="51" y="21"/>
                  </a:lnTo>
                  <a:lnTo>
                    <a:pt x="48" y="24"/>
                  </a:lnTo>
                  <a:lnTo>
                    <a:pt x="44" y="26"/>
                  </a:lnTo>
                  <a:lnTo>
                    <a:pt x="40" y="28"/>
                  </a:lnTo>
                  <a:lnTo>
                    <a:pt x="35" y="30"/>
                  </a:lnTo>
                  <a:lnTo>
                    <a:pt x="29" y="32"/>
                  </a:lnTo>
                  <a:lnTo>
                    <a:pt x="24" y="33"/>
                  </a:lnTo>
                  <a:lnTo>
                    <a:pt x="20" y="35"/>
                  </a:lnTo>
                  <a:lnTo>
                    <a:pt x="15" y="37"/>
                  </a:lnTo>
                  <a:lnTo>
                    <a:pt x="11" y="41"/>
                  </a:lnTo>
                  <a:lnTo>
                    <a:pt x="5" y="44"/>
                  </a:lnTo>
                  <a:lnTo>
                    <a:pt x="4" y="50"/>
                  </a:lnTo>
                  <a:lnTo>
                    <a:pt x="0" y="55"/>
                  </a:lnTo>
                  <a:lnTo>
                    <a:pt x="5" y="55"/>
                  </a:lnTo>
                  <a:lnTo>
                    <a:pt x="7" y="52"/>
                  </a:lnTo>
                  <a:lnTo>
                    <a:pt x="9" y="48"/>
                  </a:lnTo>
                  <a:lnTo>
                    <a:pt x="16" y="41"/>
                  </a:lnTo>
                  <a:lnTo>
                    <a:pt x="20" y="39"/>
                  </a:lnTo>
                  <a:lnTo>
                    <a:pt x="26" y="37"/>
                  </a:lnTo>
                  <a:lnTo>
                    <a:pt x="31" y="35"/>
                  </a:lnTo>
                  <a:lnTo>
                    <a:pt x="35" y="33"/>
                  </a:lnTo>
                  <a:lnTo>
                    <a:pt x="40" y="32"/>
                  </a:lnTo>
                  <a:lnTo>
                    <a:pt x="46" y="30"/>
                  </a:lnTo>
                  <a:lnTo>
                    <a:pt x="50" y="26"/>
                  </a:lnTo>
                  <a:lnTo>
                    <a:pt x="53" y="24"/>
                  </a:lnTo>
                  <a:lnTo>
                    <a:pt x="57" y="19"/>
                  </a:lnTo>
                  <a:lnTo>
                    <a:pt x="57" y="13"/>
                  </a:lnTo>
                  <a:lnTo>
                    <a:pt x="59" y="8"/>
                  </a:lnTo>
                  <a:lnTo>
                    <a:pt x="57" y="0"/>
                  </a:lnTo>
                  <a:lnTo>
                    <a:pt x="53" y="2"/>
                  </a:lnTo>
                  <a:close/>
                </a:path>
              </a:pathLst>
            </a:custGeom>
            <a:solidFill>
              <a:srgbClr val="000000"/>
            </a:solidFill>
            <a:ln w="9525">
              <a:noFill/>
              <a:round/>
            </a:ln>
          </p:spPr>
          <p:txBody>
            <a:bodyPr/>
            <a:lstStyle/>
            <a:p>
              <a:endParaRPr lang="en-US"/>
            </a:p>
          </p:txBody>
        </p:sp>
        <p:sp>
          <p:nvSpPr>
            <p:cNvPr id="601115" name="Freeform 1051"/>
            <p:cNvSpPr/>
            <p:nvPr/>
          </p:nvSpPr>
          <p:spPr bwMode="auto">
            <a:xfrm>
              <a:off x="3907" y="2866"/>
              <a:ext cx="26" cy="24"/>
            </a:xfrm>
            <a:custGeom>
              <a:avLst/>
              <a:gdLst/>
              <a:ahLst/>
              <a:cxnLst>
                <a:cxn ang="0">
                  <a:pos x="0" y="4"/>
                </a:cxn>
                <a:cxn ang="0">
                  <a:pos x="4" y="6"/>
                </a:cxn>
                <a:cxn ang="0">
                  <a:pos x="9" y="11"/>
                </a:cxn>
                <a:cxn ang="0">
                  <a:pos x="13" y="13"/>
                </a:cxn>
                <a:cxn ang="0">
                  <a:pos x="20" y="21"/>
                </a:cxn>
                <a:cxn ang="0">
                  <a:pos x="22" y="24"/>
                </a:cxn>
                <a:cxn ang="0">
                  <a:pos x="26" y="22"/>
                </a:cxn>
                <a:cxn ang="0">
                  <a:pos x="24" y="19"/>
                </a:cxn>
                <a:cxn ang="0">
                  <a:pos x="15" y="10"/>
                </a:cxn>
                <a:cxn ang="0">
                  <a:pos x="11" y="8"/>
                </a:cxn>
                <a:cxn ang="0">
                  <a:pos x="9" y="6"/>
                </a:cxn>
                <a:cxn ang="0">
                  <a:pos x="6" y="4"/>
                </a:cxn>
                <a:cxn ang="0">
                  <a:pos x="2" y="2"/>
                </a:cxn>
                <a:cxn ang="0">
                  <a:pos x="2" y="0"/>
                </a:cxn>
                <a:cxn ang="0">
                  <a:pos x="2" y="2"/>
                </a:cxn>
                <a:cxn ang="0">
                  <a:pos x="2" y="0"/>
                </a:cxn>
                <a:cxn ang="0">
                  <a:pos x="0" y="4"/>
                </a:cxn>
              </a:cxnLst>
              <a:rect l="0" t="0" r="r" b="b"/>
              <a:pathLst>
                <a:path w="26" h="24">
                  <a:moveTo>
                    <a:pt x="0" y="4"/>
                  </a:moveTo>
                  <a:lnTo>
                    <a:pt x="4" y="6"/>
                  </a:lnTo>
                  <a:lnTo>
                    <a:pt x="9" y="11"/>
                  </a:lnTo>
                  <a:lnTo>
                    <a:pt x="13" y="13"/>
                  </a:lnTo>
                  <a:lnTo>
                    <a:pt x="20" y="21"/>
                  </a:lnTo>
                  <a:lnTo>
                    <a:pt x="22" y="24"/>
                  </a:lnTo>
                  <a:lnTo>
                    <a:pt x="26" y="22"/>
                  </a:lnTo>
                  <a:lnTo>
                    <a:pt x="24" y="19"/>
                  </a:lnTo>
                  <a:lnTo>
                    <a:pt x="15" y="10"/>
                  </a:lnTo>
                  <a:lnTo>
                    <a:pt x="11" y="8"/>
                  </a:lnTo>
                  <a:lnTo>
                    <a:pt x="9" y="6"/>
                  </a:lnTo>
                  <a:lnTo>
                    <a:pt x="6" y="4"/>
                  </a:lnTo>
                  <a:lnTo>
                    <a:pt x="2" y="2"/>
                  </a:lnTo>
                  <a:lnTo>
                    <a:pt x="2" y="0"/>
                  </a:lnTo>
                  <a:lnTo>
                    <a:pt x="2" y="2"/>
                  </a:lnTo>
                  <a:lnTo>
                    <a:pt x="2" y="0"/>
                  </a:lnTo>
                  <a:lnTo>
                    <a:pt x="0" y="4"/>
                  </a:lnTo>
                  <a:close/>
                </a:path>
              </a:pathLst>
            </a:custGeom>
            <a:solidFill>
              <a:srgbClr val="000000"/>
            </a:solidFill>
            <a:ln w="9525">
              <a:noFill/>
              <a:round/>
            </a:ln>
          </p:spPr>
          <p:txBody>
            <a:bodyPr/>
            <a:lstStyle/>
            <a:p>
              <a:endParaRPr lang="en-US"/>
            </a:p>
          </p:txBody>
        </p:sp>
        <p:sp>
          <p:nvSpPr>
            <p:cNvPr id="601116" name="Freeform 1052"/>
            <p:cNvSpPr/>
            <p:nvPr/>
          </p:nvSpPr>
          <p:spPr bwMode="auto">
            <a:xfrm>
              <a:off x="3874" y="2863"/>
              <a:ext cx="35" cy="7"/>
            </a:xfrm>
            <a:custGeom>
              <a:avLst/>
              <a:gdLst/>
              <a:ahLst/>
              <a:cxnLst>
                <a:cxn ang="0">
                  <a:pos x="2" y="3"/>
                </a:cxn>
                <a:cxn ang="0">
                  <a:pos x="4" y="5"/>
                </a:cxn>
                <a:cxn ang="0">
                  <a:pos x="7" y="3"/>
                </a:cxn>
                <a:cxn ang="0">
                  <a:pos x="18" y="3"/>
                </a:cxn>
                <a:cxn ang="0">
                  <a:pos x="22" y="5"/>
                </a:cxn>
                <a:cxn ang="0">
                  <a:pos x="26" y="5"/>
                </a:cxn>
                <a:cxn ang="0">
                  <a:pos x="31" y="7"/>
                </a:cxn>
                <a:cxn ang="0">
                  <a:pos x="33" y="7"/>
                </a:cxn>
                <a:cxn ang="0">
                  <a:pos x="35" y="3"/>
                </a:cxn>
                <a:cxn ang="0">
                  <a:pos x="31" y="3"/>
                </a:cxn>
                <a:cxn ang="0">
                  <a:pos x="28" y="2"/>
                </a:cxn>
                <a:cxn ang="0">
                  <a:pos x="22" y="2"/>
                </a:cxn>
                <a:cxn ang="0">
                  <a:pos x="20" y="0"/>
                </a:cxn>
                <a:cxn ang="0">
                  <a:pos x="7" y="0"/>
                </a:cxn>
                <a:cxn ang="0">
                  <a:pos x="2" y="2"/>
                </a:cxn>
                <a:cxn ang="0">
                  <a:pos x="6" y="3"/>
                </a:cxn>
                <a:cxn ang="0">
                  <a:pos x="2" y="3"/>
                </a:cxn>
                <a:cxn ang="0">
                  <a:pos x="0" y="7"/>
                </a:cxn>
                <a:cxn ang="0">
                  <a:pos x="4" y="5"/>
                </a:cxn>
                <a:cxn ang="0">
                  <a:pos x="2" y="3"/>
                </a:cxn>
              </a:cxnLst>
              <a:rect l="0" t="0" r="r" b="b"/>
              <a:pathLst>
                <a:path w="35" h="7">
                  <a:moveTo>
                    <a:pt x="2" y="3"/>
                  </a:moveTo>
                  <a:lnTo>
                    <a:pt x="4" y="5"/>
                  </a:lnTo>
                  <a:lnTo>
                    <a:pt x="7" y="3"/>
                  </a:lnTo>
                  <a:lnTo>
                    <a:pt x="18" y="3"/>
                  </a:lnTo>
                  <a:lnTo>
                    <a:pt x="22" y="5"/>
                  </a:lnTo>
                  <a:lnTo>
                    <a:pt x="26" y="5"/>
                  </a:lnTo>
                  <a:lnTo>
                    <a:pt x="31" y="7"/>
                  </a:lnTo>
                  <a:lnTo>
                    <a:pt x="33" y="7"/>
                  </a:lnTo>
                  <a:lnTo>
                    <a:pt x="35" y="3"/>
                  </a:lnTo>
                  <a:lnTo>
                    <a:pt x="31" y="3"/>
                  </a:lnTo>
                  <a:lnTo>
                    <a:pt x="28" y="2"/>
                  </a:lnTo>
                  <a:lnTo>
                    <a:pt x="22" y="2"/>
                  </a:lnTo>
                  <a:lnTo>
                    <a:pt x="20" y="0"/>
                  </a:lnTo>
                  <a:lnTo>
                    <a:pt x="7" y="0"/>
                  </a:lnTo>
                  <a:lnTo>
                    <a:pt x="2" y="2"/>
                  </a:lnTo>
                  <a:lnTo>
                    <a:pt x="6" y="3"/>
                  </a:lnTo>
                  <a:lnTo>
                    <a:pt x="2" y="3"/>
                  </a:lnTo>
                  <a:lnTo>
                    <a:pt x="0" y="7"/>
                  </a:lnTo>
                  <a:lnTo>
                    <a:pt x="4" y="5"/>
                  </a:lnTo>
                  <a:lnTo>
                    <a:pt x="2" y="3"/>
                  </a:lnTo>
                  <a:close/>
                </a:path>
              </a:pathLst>
            </a:custGeom>
            <a:solidFill>
              <a:srgbClr val="000000"/>
            </a:solidFill>
            <a:ln w="9525">
              <a:noFill/>
              <a:round/>
            </a:ln>
          </p:spPr>
          <p:txBody>
            <a:bodyPr/>
            <a:lstStyle/>
            <a:p>
              <a:endParaRPr lang="en-US"/>
            </a:p>
          </p:txBody>
        </p:sp>
        <p:sp>
          <p:nvSpPr>
            <p:cNvPr id="601117" name="Freeform 1053"/>
            <p:cNvSpPr/>
            <p:nvPr/>
          </p:nvSpPr>
          <p:spPr bwMode="auto">
            <a:xfrm>
              <a:off x="3876" y="2820"/>
              <a:ext cx="27" cy="46"/>
            </a:xfrm>
            <a:custGeom>
              <a:avLst/>
              <a:gdLst/>
              <a:ahLst/>
              <a:cxnLst>
                <a:cxn ang="0">
                  <a:pos x="24" y="0"/>
                </a:cxn>
                <a:cxn ang="0">
                  <a:pos x="26" y="0"/>
                </a:cxn>
                <a:cxn ang="0">
                  <a:pos x="22" y="6"/>
                </a:cxn>
                <a:cxn ang="0">
                  <a:pos x="18" y="12"/>
                </a:cxn>
                <a:cxn ang="0">
                  <a:pos x="15" y="17"/>
                </a:cxn>
                <a:cxn ang="0">
                  <a:pos x="11" y="23"/>
                </a:cxn>
                <a:cxn ang="0">
                  <a:pos x="9" y="28"/>
                </a:cxn>
                <a:cxn ang="0">
                  <a:pos x="5" y="34"/>
                </a:cxn>
                <a:cxn ang="0">
                  <a:pos x="2" y="41"/>
                </a:cxn>
                <a:cxn ang="0">
                  <a:pos x="0" y="46"/>
                </a:cxn>
                <a:cxn ang="0">
                  <a:pos x="4" y="46"/>
                </a:cxn>
                <a:cxn ang="0">
                  <a:pos x="5" y="41"/>
                </a:cxn>
                <a:cxn ang="0">
                  <a:pos x="9" y="35"/>
                </a:cxn>
                <a:cxn ang="0">
                  <a:pos x="11" y="30"/>
                </a:cxn>
                <a:cxn ang="0">
                  <a:pos x="15" y="24"/>
                </a:cxn>
                <a:cxn ang="0">
                  <a:pos x="18" y="19"/>
                </a:cxn>
                <a:cxn ang="0">
                  <a:pos x="20" y="13"/>
                </a:cxn>
                <a:cxn ang="0">
                  <a:pos x="24" y="8"/>
                </a:cxn>
                <a:cxn ang="0">
                  <a:pos x="27" y="2"/>
                </a:cxn>
                <a:cxn ang="0">
                  <a:pos x="24" y="0"/>
                </a:cxn>
              </a:cxnLst>
              <a:rect l="0" t="0" r="r" b="b"/>
              <a:pathLst>
                <a:path w="27" h="46">
                  <a:moveTo>
                    <a:pt x="24" y="0"/>
                  </a:moveTo>
                  <a:lnTo>
                    <a:pt x="26" y="0"/>
                  </a:lnTo>
                  <a:lnTo>
                    <a:pt x="22" y="6"/>
                  </a:lnTo>
                  <a:lnTo>
                    <a:pt x="18" y="12"/>
                  </a:lnTo>
                  <a:lnTo>
                    <a:pt x="15" y="17"/>
                  </a:lnTo>
                  <a:lnTo>
                    <a:pt x="11" y="23"/>
                  </a:lnTo>
                  <a:lnTo>
                    <a:pt x="9" y="28"/>
                  </a:lnTo>
                  <a:lnTo>
                    <a:pt x="5" y="34"/>
                  </a:lnTo>
                  <a:lnTo>
                    <a:pt x="2" y="41"/>
                  </a:lnTo>
                  <a:lnTo>
                    <a:pt x="0" y="46"/>
                  </a:lnTo>
                  <a:lnTo>
                    <a:pt x="4" y="46"/>
                  </a:lnTo>
                  <a:lnTo>
                    <a:pt x="5" y="41"/>
                  </a:lnTo>
                  <a:lnTo>
                    <a:pt x="9" y="35"/>
                  </a:lnTo>
                  <a:lnTo>
                    <a:pt x="11" y="30"/>
                  </a:lnTo>
                  <a:lnTo>
                    <a:pt x="15" y="24"/>
                  </a:lnTo>
                  <a:lnTo>
                    <a:pt x="18" y="19"/>
                  </a:lnTo>
                  <a:lnTo>
                    <a:pt x="20" y="13"/>
                  </a:lnTo>
                  <a:lnTo>
                    <a:pt x="24" y="8"/>
                  </a:lnTo>
                  <a:lnTo>
                    <a:pt x="27" y="2"/>
                  </a:lnTo>
                  <a:lnTo>
                    <a:pt x="24" y="0"/>
                  </a:lnTo>
                  <a:close/>
                </a:path>
              </a:pathLst>
            </a:custGeom>
            <a:solidFill>
              <a:srgbClr val="000000"/>
            </a:solidFill>
            <a:ln w="9525">
              <a:noFill/>
              <a:round/>
            </a:ln>
          </p:spPr>
          <p:txBody>
            <a:bodyPr/>
            <a:lstStyle/>
            <a:p>
              <a:endParaRPr lang="en-US"/>
            </a:p>
          </p:txBody>
        </p:sp>
        <p:sp>
          <p:nvSpPr>
            <p:cNvPr id="601118" name="Freeform 1054"/>
            <p:cNvSpPr/>
            <p:nvPr/>
          </p:nvSpPr>
          <p:spPr bwMode="auto">
            <a:xfrm>
              <a:off x="3900" y="2800"/>
              <a:ext cx="7" cy="22"/>
            </a:xfrm>
            <a:custGeom>
              <a:avLst/>
              <a:gdLst/>
              <a:ahLst/>
              <a:cxnLst>
                <a:cxn ang="0">
                  <a:pos x="7" y="2"/>
                </a:cxn>
                <a:cxn ang="0">
                  <a:pos x="5" y="4"/>
                </a:cxn>
                <a:cxn ang="0">
                  <a:pos x="3" y="9"/>
                </a:cxn>
                <a:cxn ang="0">
                  <a:pos x="3" y="13"/>
                </a:cxn>
                <a:cxn ang="0">
                  <a:pos x="2" y="17"/>
                </a:cxn>
                <a:cxn ang="0">
                  <a:pos x="0" y="20"/>
                </a:cxn>
                <a:cxn ang="0">
                  <a:pos x="3" y="22"/>
                </a:cxn>
                <a:cxn ang="0">
                  <a:pos x="5" y="17"/>
                </a:cxn>
                <a:cxn ang="0">
                  <a:pos x="7" y="13"/>
                </a:cxn>
                <a:cxn ang="0">
                  <a:pos x="7" y="4"/>
                </a:cxn>
                <a:cxn ang="0">
                  <a:pos x="5" y="6"/>
                </a:cxn>
                <a:cxn ang="0">
                  <a:pos x="7" y="2"/>
                </a:cxn>
                <a:cxn ang="0">
                  <a:pos x="5" y="0"/>
                </a:cxn>
                <a:cxn ang="0">
                  <a:pos x="5" y="4"/>
                </a:cxn>
                <a:cxn ang="0">
                  <a:pos x="7" y="2"/>
                </a:cxn>
              </a:cxnLst>
              <a:rect l="0" t="0" r="r" b="b"/>
              <a:pathLst>
                <a:path w="7" h="22">
                  <a:moveTo>
                    <a:pt x="7" y="2"/>
                  </a:moveTo>
                  <a:lnTo>
                    <a:pt x="5" y="4"/>
                  </a:lnTo>
                  <a:lnTo>
                    <a:pt x="3" y="9"/>
                  </a:lnTo>
                  <a:lnTo>
                    <a:pt x="3" y="13"/>
                  </a:lnTo>
                  <a:lnTo>
                    <a:pt x="2" y="17"/>
                  </a:lnTo>
                  <a:lnTo>
                    <a:pt x="0" y="20"/>
                  </a:lnTo>
                  <a:lnTo>
                    <a:pt x="3" y="22"/>
                  </a:lnTo>
                  <a:lnTo>
                    <a:pt x="5" y="17"/>
                  </a:lnTo>
                  <a:lnTo>
                    <a:pt x="7" y="13"/>
                  </a:lnTo>
                  <a:lnTo>
                    <a:pt x="7" y="4"/>
                  </a:lnTo>
                  <a:lnTo>
                    <a:pt x="5" y="6"/>
                  </a:lnTo>
                  <a:lnTo>
                    <a:pt x="7" y="2"/>
                  </a:lnTo>
                  <a:lnTo>
                    <a:pt x="5" y="0"/>
                  </a:lnTo>
                  <a:lnTo>
                    <a:pt x="5" y="4"/>
                  </a:lnTo>
                  <a:lnTo>
                    <a:pt x="7" y="2"/>
                  </a:lnTo>
                  <a:close/>
                </a:path>
              </a:pathLst>
            </a:custGeom>
            <a:solidFill>
              <a:srgbClr val="000000"/>
            </a:solidFill>
            <a:ln w="9525">
              <a:noFill/>
              <a:round/>
            </a:ln>
          </p:spPr>
          <p:txBody>
            <a:bodyPr/>
            <a:lstStyle/>
            <a:p>
              <a:endParaRPr lang="en-US"/>
            </a:p>
          </p:txBody>
        </p:sp>
        <p:sp>
          <p:nvSpPr>
            <p:cNvPr id="601119" name="Freeform 1055"/>
            <p:cNvSpPr/>
            <p:nvPr/>
          </p:nvSpPr>
          <p:spPr bwMode="auto">
            <a:xfrm>
              <a:off x="3905" y="2802"/>
              <a:ext cx="21" cy="18"/>
            </a:xfrm>
            <a:custGeom>
              <a:avLst/>
              <a:gdLst/>
              <a:ahLst/>
              <a:cxnLst>
                <a:cxn ang="0">
                  <a:pos x="21" y="17"/>
                </a:cxn>
                <a:cxn ang="0">
                  <a:pos x="19" y="15"/>
                </a:cxn>
                <a:cxn ang="0">
                  <a:pos x="17" y="15"/>
                </a:cxn>
                <a:cxn ang="0">
                  <a:pos x="15" y="13"/>
                </a:cxn>
                <a:cxn ang="0">
                  <a:pos x="11" y="11"/>
                </a:cxn>
                <a:cxn ang="0">
                  <a:pos x="11" y="9"/>
                </a:cxn>
                <a:cxn ang="0">
                  <a:pos x="8" y="7"/>
                </a:cxn>
                <a:cxn ang="0">
                  <a:pos x="4" y="4"/>
                </a:cxn>
                <a:cxn ang="0">
                  <a:pos x="2" y="0"/>
                </a:cxn>
                <a:cxn ang="0">
                  <a:pos x="0" y="4"/>
                </a:cxn>
                <a:cxn ang="0">
                  <a:pos x="11" y="15"/>
                </a:cxn>
                <a:cxn ang="0">
                  <a:pos x="15" y="17"/>
                </a:cxn>
                <a:cxn ang="0">
                  <a:pos x="17" y="18"/>
                </a:cxn>
                <a:cxn ang="0">
                  <a:pos x="17" y="17"/>
                </a:cxn>
                <a:cxn ang="0">
                  <a:pos x="21" y="17"/>
                </a:cxn>
                <a:cxn ang="0">
                  <a:pos x="19" y="15"/>
                </a:cxn>
                <a:cxn ang="0">
                  <a:pos x="21" y="17"/>
                </a:cxn>
              </a:cxnLst>
              <a:rect l="0" t="0" r="r" b="b"/>
              <a:pathLst>
                <a:path w="21" h="18">
                  <a:moveTo>
                    <a:pt x="21" y="17"/>
                  </a:moveTo>
                  <a:lnTo>
                    <a:pt x="19" y="15"/>
                  </a:lnTo>
                  <a:lnTo>
                    <a:pt x="17" y="15"/>
                  </a:lnTo>
                  <a:lnTo>
                    <a:pt x="15" y="13"/>
                  </a:lnTo>
                  <a:lnTo>
                    <a:pt x="11" y="11"/>
                  </a:lnTo>
                  <a:lnTo>
                    <a:pt x="11" y="9"/>
                  </a:lnTo>
                  <a:lnTo>
                    <a:pt x="8" y="7"/>
                  </a:lnTo>
                  <a:lnTo>
                    <a:pt x="4" y="4"/>
                  </a:lnTo>
                  <a:lnTo>
                    <a:pt x="2" y="0"/>
                  </a:lnTo>
                  <a:lnTo>
                    <a:pt x="0" y="4"/>
                  </a:lnTo>
                  <a:lnTo>
                    <a:pt x="11" y="15"/>
                  </a:lnTo>
                  <a:lnTo>
                    <a:pt x="15" y="17"/>
                  </a:lnTo>
                  <a:lnTo>
                    <a:pt x="17" y="18"/>
                  </a:lnTo>
                  <a:lnTo>
                    <a:pt x="17" y="17"/>
                  </a:lnTo>
                  <a:lnTo>
                    <a:pt x="21" y="17"/>
                  </a:lnTo>
                  <a:lnTo>
                    <a:pt x="19" y="15"/>
                  </a:lnTo>
                  <a:lnTo>
                    <a:pt x="21" y="17"/>
                  </a:lnTo>
                  <a:close/>
                </a:path>
              </a:pathLst>
            </a:custGeom>
            <a:solidFill>
              <a:srgbClr val="000000"/>
            </a:solidFill>
            <a:ln w="9525">
              <a:noFill/>
              <a:round/>
            </a:ln>
          </p:spPr>
          <p:txBody>
            <a:bodyPr/>
            <a:lstStyle/>
            <a:p>
              <a:endParaRPr lang="en-US"/>
            </a:p>
          </p:txBody>
        </p:sp>
        <p:sp>
          <p:nvSpPr>
            <p:cNvPr id="601120" name="Freeform 1056"/>
            <p:cNvSpPr/>
            <p:nvPr/>
          </p:nvSpPr>
          <p:spPr bwMode="auto">
            <a:xfrm>
              <a:off x="3911" y="2819"/>
              <a:ext cx="15" cy="25"/>
            </a:xfrm>
            <a:custGeom>
              <a:avLst/>
              <a:gdLst/>
              <a:ahLst/>
              <a:cxnLst>
                <a:cxn ang="0">
                  <a:pos x="4" y="22"/>
                </a:cxn>
                <a:cxn ang="0">
                  <a:pos x="5" y="22"/>
                </a:cxn>
                <a:cxn ang="0">
                  <a:pos x="4" y="20"/>
                </a:cxn>
                <a:cxn ang="0">
                  <a:pos x="4" y="14"/>
                </a:cxn>
                <a:cxn ang="0">
                  <a:pos x="5" y="13"/>
                </a:cxn>
                <a:cxn ang="0">
                  <a:pos x="9" y="11"/>
                </a:cxn>
                <a:cxn ang="0">
                  <a:pos x="11" y="7"/>
                </a:cxn>
                <a:cxn ang="0">
                  <a:pos x="13" y="3"/>
                </a:cxn>
                <a:cxn ang="0">
                  <a:pos x="15" y="0"/>
                </a:cxn>
                <a:cxn ang="0">
                  <a:pos x="11" y="0"/>
                </a:cxn>
                <a:cxn ang="0">
                  <a:pos x="9" y="1"/>
                </a:cxn>
                <a:cxn ang="0">
                  <a:pos x="7" y="5"/>
                </a:cxn>
                <a:cxn ang="0">
                  <a:pos x="5" y="7"/>
                </a:cxn>
                <a:cxn ang="0">
                  <a:pos x="4" y="11"/>
                </a:cxn>
                <a:cxn ang="0">
                  <a:pos x="2" y="13"/>
                </a:cxn>
                <a:cxn ang="0">
                  <a:pos x="0" y="16"/>
                </a:cxn>
                <a:cxn ang="0">
                  <a:pos x="0" y="22"/>
                </a:cxn>
                <a:cxn ang="0">
                  <a:pos x="2" y="25"/>
                </a:cxn>
                <a:cxn ang="0">
                  <a:pos x="4" y="25"/>
                </a:cxn>
                <a:cxn ang="0">
                  <a:pos x="2" y="25"/>
                </a:cxn>
                <a:cxn ang="0">
                  <a:pos x="4" y="25"/>
                </a:cxn>
                <a:cxn ang="0">
                  <a:pos x="4" y="22"/>
                </a:cxn>
              </a:cxnLst>
              <a:rect l="0" t="0" r="r" b="b"/>
              <a:pathLst>
                <a:path w="15" h="25">
                  <a:moveTo>
                    <a:pt x="4" y="22"/>
                  </a:moveTo>
                  <a:lnTo>
                    <a:pt x="5" y="22"/>
                  </a:lnTo>
                  <a:lnTo>
                    <a:pt x="4" y="20"/>
                  </a:lnTo>
                  <a:lnTo>
                    <a:pt x="4" y="14"/>
                  </a:lnTo>
                  <a:lnTo>
                    <a:pt x="5" y="13"/>
                  </a:lnTo>
                  <a:lnTo>
                    <a:pt x="9" y="11"/>
                  </a:lnTo>
                  <a:lnTo>
                    <a:pt x="11" y="7"/>
                  </a:lnTo>
                  <a:lnTo>
                    <a:pt x="13" y="3"/>
                  </a:lnTo>
                  <a:lnTo>
                    <a:pt x="15" y="0"/>
                  </a:lnTo>
                  <a:lnTo>
                    <a:pt x="11" y="0"/>
                  </a:lnTo>
                  <a:lnTo>
                    <a:pt x="9" y="1"/>
                  </a:lnTo>
                  <a:lnTo>
                    <a:pt x="7" y="5"/>
                  </a:lnTo>
                  <a:lnTo>
                    <a:pt x="5" y="7"/>
                  </a:lnTo>
                  <a:lnTo>
                    <a:pt x="4" y="11"/>
                  </a:lnTo>
                  <a:lnTo>
                    <a:pt x="2" y="13"/>
                  </a:lnTo>
                  <a:lnTo>
                    <a:pt x="0" y="16"/>
                  </a:lnTo>
                  <a:lnTo>
                    <a:pt x="0" y="22"/>
                  </a:lnTo>
                  <a:lnTo>
                    <a:pt x="2" y="25"/>
                  </a:lnTo>
                  <a:lnTo>
                    <a:pt x="4" y="25"/>
                  </a:lnTo>
                  <a:lnTo>
                    <a:pt x="2" y="25"/>
                  </a:lnTo>
                  <a:lnTo>
                    <a:pt x="4" y="25"/>
                  </a:lnTo>
                  <a:lnTo>
                    <a:pt x="4" y="22"/>
                  </a:lnTo>
                  <a:close/>
                </a:path>
              </a:pathLst>
            </a:custGeom>
            <a:solidFill>
              <a:srgbClr val="000000"/>
            </a:solidFill>
            <a:ln w="9525">
              <a:noFill/>
              <a:round/>
            </a:ln>
          </p:spPr>
          <p:txBody>
            <a:bodyPr/>
            <a:lstStyle/>
            <a:p>
              <a:endParaRPr lang="en-US"/>
            </a:p>
          </p:txBody>
        </p:sp>
        <p:sp>
          <p:nvSpPr>
            <p:cNvPr id="601121" name="Freeform 1057"/>
            <p:cNvSpPr/>
            <p:nvPr/>
          </p:nvSpPr>
          <p:spPr bwMode="auto">
            <a:xfrm>
              <a:off x="3915" y="2835"/>
              <a:ext cx="11" cy="9"/>
            </a:xfrm>
            <a:custGeom>
              <a:avLst/>
              <a:gdLst/>
              <a:ahLst/>
              <a:cxnLst>
                <a:cxn ang="0">
                  <a:pos x="7" y="2"/>
                </a:cxn>
                <a:cxn ang="0">
                  <a:pos x="9" y="0"/>
                </a:cxn>
                <a:cxn ang="0">
                  <a:pos x="3" y="6"/>
                </a:cxn>
                <a:cxn ang="0">
                  <a:pos x="0" y="6"/>
                </a:cxn>
                <a:cxn ang="0">
                  <a:pos x="0" y="9"/>
                </a:cxn>
                <a:cxn ang="0">
                  <a:pos x="5" y="9"/>
                </a:cxn>
                <a:cxn ang="0">
                  <a:pos x="5" y="8"/>
                </a:cxn>
                <a:cxn ang="0">
                  <a:pos x="7" y="8"/>
                </a:cxn>
                <a:cxn ang="0">
                  <a:pos x="11" y="4"/>
                </a:cxn>
                <a:cxn ang="0">
                  <a:pos x="7" y="2"/>
                </a:cxn>
              </a:cxnLst>
              <a:rect l="0" t="0" r="r" b="b"/>
              <a:pathLst>
                <a:path w="11" h="9">
                  <a:moveTo>
                    <a:pt x="7" y="2"/>
                  </a:moveTo>
                  <a:lnTo>
                    <a:pt x="9" y="0"/>
                  </a:lnTo>
                  <a:lnTo>
                    <a:pt x="3" y="6"/>
                  </a:lnTo>
                  <a:lnTo>
                    <a:pt x="0" y="6"/>
                  </a:lnTo>
                  <a:lnTo>
                    <a:pt x="0" y="9"/>
                  </a:lnTo>
                  <a:lnTo>
                    <a:pt x="5" y="9"/>
                  </a:lnTo>
                  <a:lnTo>
                    <a:pt x="5" y="8"/>
                  </a:lnTo>
                  <a:lnTo>
                    <a:pt x="7" y="8"/>
                  </a:lnTo>
                  <a:lnTo>
                    <a:pt x="11" y="4"/>
                  </a:lnTo>
                  <a:lnTo>
                    <a:pt x="7" y="2"/>
                  </a:lnTo>
                  <a:close/>
                </a:path>
              </a:pathLst>
            </a:custGeom>
            <a:solidFill>
              <a:srgbClr val="000000"/>
            </a:solidFill>
            <a:ln w="9525">
              <a:noFill/>
              <a:round/>
            </a:ln>
          </p:spPr>
          <p:txBody>
            <a:bodyPr/>
            <a:lstStyle/>
            <a:p>
              <a:endParaRPr lang="en-US"/>
            </a:p>
          </p:txBody>
        </p:sp>
        <p:sp>
          <p:nvSpPr>
            <p:cNvPr id="601122" name="Freeform 1058"/>
            <p:cNvSpPr/>
            <p:nvPr/>
          </p:nvSpPr>
          <p:spPr bwMode="auto">
            <a:xfrm>
              <a:off x="3922" y="2826"/>
              <a:ext cx="13" cy="13"/>
            </a:xfrm>
            <a:custGeom>
              <a:avLst/>
              <a:gdLst/>
              <a:ahLst/>
              <a:cxnLst>
                <a:cxn ang="0">
                  <a:pos x="9" y="0"/>
                </a:cxn>
                <a:cxn ang="0">
                  <a:pos x="7" y="4"/>
                </a:cxn>
                <a:cxn ang="0">
                  <a:pos x="5" y="6"/>
                </a:cxn>
                <a:cxn ang="0">
                  <a:pos x="2" y="7"/>
                </a:cxn>
                <a:cxn ang="0">
                  <a:pos x="0" y="11"/>
                </a:cxn>
                <a:cxn ang="0">
                  <a:pos x="4" y="13"/>
                </a:cxn>
                <a:cxn ang="0">
                  <a:pos x="5" y="11"/>
                </a:cxn>
                <a:cxn ang="0">
                  <a:pos x="7" y="7"/>
                </a:cxn>
                <a:cxn ang="0">
                  <a:pos x="13" y="2"/>
                </a:cxn>
                <a:cxn ang="0">
                  <a:pos x="9" y="0"/>
                </a:cxn>
              </a:cxnLst>
              <a:rect l="0" t="0" r="r" b="b"/>
              <a:pathLst>
                <a:path w="13" h="13">
                  <a:moveTo>
                    <a:pt x="9" y="0"/>
                  </a:moveTo>
                  <a:lnTo>
                    <a:pt x="7" y="4"/>
                  </a:lnTo>
                  <a:lnTo>
                    <a:pt x="5" y="6"/>
                  </a:lnTo>
                  <a:lnTo>
                    <a:pt x="2" y="7"/>
                  </a:lnTo>
                  <a:lnTo>
                    <a:pt x="0" y="11"/>
                  </a:lnTo>
                  <a:lnTo>
                    <a:pt x="4" y="13"/>
                  </a:lnTo>
                  <a:lnTo>
                    <a:pt x="5" y="11"/>
                  </a:lnTo>
                  <a:lnTo>
                    <a:pt x="7" y="7"/>
                  </a:lnTo>
                  <a:lnTo>
                    <a:pt x="13" y="2"/>
                  </a:lnTo>
                  <a:lnTo>
                    <a:pt x="9" y="0"/>
                  </a:lnTo>
                  <a:close/>
                </a:path>
              </a:pathLst>
            </a:custGeom>
            <a:solidFill>
              <a:srgbClr val="000000"/>
            </a:solidFill>
            <a:ln w="9525">
              <a:noFill/>
              <a:round/>
            </a:ln>
          </p:spPr>
          <p:txBody>
            <a:bodyPr/>
            <a:lstStyle/>
            <a:p>
              <a:endParaRPr lang="en-US"/>
            </a:p>
          </p:txBody>
        </p:sp>
        <p:sp>
          <p:nvSpPr>
            <p:cNvPr id="601123" name="Freeform 1059"/>
            <p:cNvSpPr/>
            <p:nvPr/>
          </p:nvSpPr>
          <p:spPr bwMode="auto">
            <a:xfrm>
              <a:off x="3931" y="2798"/>
              <a:ext cx="20" cy="30"/>
            </a:xfrm>
            <a:custGeom>
              <a:avLst/>
              <a:gdLst/>
              <a:ahLst/>
              <a:cxnLst>
                <a:cxn ang="0">
                  <a:pos x="17" y="0"/>
                </a:cxn>
                <a:cxn ang="0">
                  <a:pos x="17" y="4"/>
                </a:cxn>
                <a:cxn ang="0">
                  <a:pos x="15" y="8"/>
                </a:cxn>
                <a:cxn ang="0">
                  <a:pos x="13" y="11"/>
                </a:cxn>
                <a:cxn ang="0">
                  <a:pos x="11" y="15"/>
                </a:cxn>
                <a:cxn ang="0">
                  <a:pos x="9" y="19"/>
                </a:cxn>
                <a:cxn ang="0">
                  <a:pos x="0" y="28"/>
                </a:cxn>
                <a:cxn ang="0">
                  <a:pos x="4" y="30"/>
                </a:cxn>
                <a:cxn ang="0">
                  <a:pos x="9" y="24"/>
                </a:cxn>
                <a:cxn ang="0">
                  <a:pos x="11" y="21"/>
                </a:cxn>
                <a:cxn ang="0">
                  <a:pos x="15" y="17"/>
                </a:cxn>
                <a:cxn ang="0">
                  <a:pos x="17" y="13"/>
                </a:cxn>
                <a:cxn ang="0">
                  <a:pos x="18" y="10"/>
                </a:cxn>
                <a:cxn ang="0">
                  <a:pos x="18" y="4"/>
                </a:cxn>
                <a:cxn ang="0">
                  <a:pos x="20" y="0"/>
                </a:cxn>
                <a:cxn ang="0">
                  <a:pos x="20" y="2"/>
                </a:cxn>
                <a:cxn ang="0">
                  <a:pos x="17" y="0"/>
                </a:cxn>
              </a:cxnLst>
              <a:rect l="0" t="0" r="r" b="b"/>
              <a:pathLst>
                <a:path w="20" h="30">
                  <a:moveTo>
                    <a:pt x="17" y="0"/>
                  </a:moveTo>
                  <a:lnTo>
                    <a:pt x="17" y="4"/>
                  </a:lnTo>
                  <a:lnTo>
                    <a:pt x="15" y="8"/>
                  </a:lnTo>
                  <a:lnTo>
                    <a:pt x="13" y="11"/>
                  </a:lnTo>
                  <a:lnTo>
                    <a:pt x="11" y="15"/>
                  </a:lnTo>
                  <a:lnTo>
                    <a:pt x="9" y="19"/>
                  </a:lnTo>
                  <a:lnTo>
                    <a:pt x="0" y="28"/>
                  </a:lnTo>
                  <a:lnTo>
                    <a:pt x="4" y="30"/>
                  </a:lnTo>
                  <a:lnTo>
                    <a:pt x="9" y="24"/>
                  </a:lnTo>
                  <a:lnTo>
                    <a:pt x="11" y="21"/>
                  </a:lnTo>
                  <a:lnTo>
                    <a:pt x="15" y="17"/>
                  </a:lnTo>
                  <a:lnTo>
                    <a:pt x="17" y="13"/>
                  </a:lnTo>
                  <a:lnTo>
                    <a:pt x="18" y="10"/>
                  </a:lnTo>
                  <a:lnTo>
                    <a:pt x="18" y="4"/>
                  </a:lnTo>
                  <a:lnTo>
                    <a:pt x="20" y="0"/>
                  </a:lnTo>
                  <a:lnTo>
                    <a:pt x="20" y="2"/>
                  </a:lnTo>
                  <a:lnTo>
                    <a:pt x="17" y="0"/>
                  </a:lnTo>
                  <a:close/>
                </a:path>
              </a:pathLst>
            </a:custGeom>
            <a:solidFill>
              <a:srgbClr val="000000"/>
            </a:solidFill>
            <a:ln w="9525">
              <a:noFill/>
              <a:round/>
            </a:ln>
          </p:spPr>
          <p:txBody>
            <a:bodyPr/>
            <a:lstStyle/>
            <a:p>
              <a:endParaRPr lang="en-US"/>
            </a:p>
          </p:txBody>
        </p:sp>
        <p:sp>
          <p:nvSpPr>
            <p:cNvPr id="601124" name="Freeform 1060"/>
            <p:cNvSpPr/>
            <p:nvPr/>
          </p:nvSpPr>
          <p:spPr bwMode="auto">
            <a:xfrm>
              <a:off x="3948" y="2780"/>
              <a:ext cx="9" cy="20"/>
            </a:xfrm>
            <a:custGeom>
              <a:avLst/>
              <a:gdLst/>
              <a:ahLst/>
              <a:cxnLst>
                <a:cxn ang="0">
                  <a:pos x="7" y="2"/>
                </a:cxn>
                <a:cxn ang="0">
                  <a:pos x="5" y="0"/>
                </a:cxn>
                <a:cxn ang="0">
                  <a:pos x="5" y="6"/>
                </a:cxn>
                <a:cxn ang="0">
                  <a:pos x="3" y="9"/>
                </a:cxn>
                <a:cxn ang="0">
                  <a:pos x="1" y="13"/>
                </a:cxn>
                <a:cxn ang="0">
                  <a:pos x="0" y="18"/>
                </a:cxn>
                <a:cxn ang="0">
                  <a:pos x="3" y="20"/>
                </a:cxn>
                <a:cxn ang="0">
                  <a:pos x="5" y="15"/>
                </a:cxn>
                <a:cxn ang="0">
                  <a:pos x="7" y="11"/>
                </a:cxn>
                <a:cxn ang="0">
                  <a:pos x="9" y="6"/>
                </a:cxn>
                <a:cxn ang="0">
                  <a:pos x="9" y="0"/>
                </a:cxn>
                <a:cxn ang="0">
                  <a:pos x="7" y="2"/>
                </a:cxn>
              </a:cxnLst>
              <a:rect l="0" t="0" r="r" b="b"/>
              <a:pathLst>
                <a:path w="9" h="20">
                  <a:moveTo>
                    <a:pt x="7" y="2"/>
                  </a:moveTo>
                  <a:lnTo>
                    <a:pt x="5" y="0"/>
                  </a:lnTo>
                  <a:lnTo>
                    <a:pt x="5" y="6"/>
                  </a:lnTo>
                  <a:lnTo>
                    <a:pt x="3" y="9"/>
                  </a:lnTo>
                  <a:lnTo>
                    <a:pt x="1" y="13"/>
                  </a:lnTo>
                  <a:lnTo>
                    <a:pt x="0" y="18"/>
                  </a:lnTo>
                  <a:lnTo>
                    <a:pt x="3" y="20"/>
                  </a:lnTo>
                  <a:lnTo>
                    <a:pt x="5" y="15"/>
                  </a:lnTo>
                  <a:lnTo>
                    <a:pt x="7" y="11"/>
                  </a:lnTo>
                  <a:lnTo>
                    <a:pt x="9" y="6"/>
                  </a:lnTo>
                  <a:lnTo>
                    <a:pt x="9" y="0"/>
                  </a:lnTo>
                  <a:lnTo>
                    <a:pt x="7" y="2"/>
                  </a:lnTo>
                  <a:close/>
                </a:path>
              </a:pathLst>
            </a:custGeom>
            <a:solidFill>
              <a:srgbClr val="000000"/>
            </a:solidFill>
            <a:ln w="9525">
              <a:noFill/>
              <a:round/>
            </a:ln>
          </p:spPr>
          <p:txBody>
            <a:bodyPr/>
            <a:lstStyle/>
            <a:p>
              <a:endParaRPr lang="en-US"/>
            </a:p>
          </p:txBody>
        </p:sp>
        <p:sp>
          <p:nvSpPr>
            <p:cNvPr id="601125" name="Freeform 1061"/>
            <p:cNvSpPr/>
            <p:nvPr/>
          </p:nvSpPr>
          <p:spPr bwMode="auto">
            <a:xfrm>
              <a:off x="3938" y="2767"/>
              <a:ext cx="19" cy="15"/>
            </a:xfrm>
            <a:custGeom>
              <a:avLst/>
              <a:gdLst/>
              <a:ahLst/>
              <a:cxnLst>
                <a:cxn ang="0">
                  <a:pos x="4" y="2"/>
                </a:cxn>
                <a:cxn ang="0">
                  <a:pos x="8" y="4"/>
                </a:cxn>
                <a:cxn ang="0">
                  <a:pos x="11" y="4"/>
                </a:cxn>
                <a:cxn ang="0">
                  <a:pos x="11" y="8"/>
                </a:cxn>
                <a:cxn ang="0">
                  <a:pos x="13" y="11"/>
                </a:cxn>
                <a:cxn ang="0">
                  <a:pos x="13" y="13"/>
                </a:cxn>
                <a:cxn ang="0">
                  <a:pos x="17" y="15"/>
                </a:cxn>
                <a:cxn ang="0">
                  <a:pos x="19" y="13"/>
                </a:cxn>
                <a:cxn ang="0">
                  <a:pos x="17" y="11"/>
                </a:cxn>
                <a:cxn ang="0">
                  <a:pos x="17" y="9"/>
                </a:cxn>
                <a:cxn ang="0">
                  <a:pos x="15" y="8"/>
                </a:cxn>
                <a:cxn ang="0">
                  <a:pos x="15" y="4"/>
                </a:cxn>
                <a:cxn ang="0">
                  <a:pos x="11" y="0"/>
                </a:cxn>
                <a:cxn ang="0">
                  <a:pos x="10" y="0"/>
                </a:cxn>
                <a:cxn ang="0">
                  <a:pos x="6" y="2"/>
                </a:cxn>
                <a:cxn ang="0">
                  <a:pos x="8" y="4"/>
                </a:cxn>
                <a:cxn ang="0">
                  <a:pos x="4" y="2"/>
                </a:cxn>
                <a:cxn ang="0">
                  <a:pos x="0" y="8"/>
                </a:cxn>
                <a:cxn ang="0">
                  <a:pos x="8" y="4"/>
                </a:cxn>
                <a:cxn ang="0">
                  <a:pos x="4" y="2"/>
                </a:cxn>
              </a:cxnLst>
              <a:rect l="0" t="0" r="r" b="b"/>
              <a:pathLst>
                <a:path w="19" h="15">
                  <a:moveTo>
                    <a:pt x="4" y="2"/>
                  </a:moveTo>
                  <a:lnTo>
                    <a:pt x="8" y="4"/>
                  </a:lnTo>
                  <a:lnTo>
                    <a:pt x="11" y="4"/>
                  </a:lnTo>
                  <a:lnTo>
                    <a:pt x="11" y="8"/>
                  </a:lnTo>
                  <a:lnTo>
                    <a:pt x="13" y="11"/>
                  </a:lnTo>
                  <a:lnTo>
                    <a:pt x="13" y="13"/>
                  </a:lnTo>
                  <a:lnTo>
                    <a:pt x="17" y="15"/>
                  </a:lnTo>
                  <a:lnTo>
                    <a:pt x="19" y="13"/>
                  </a:lnTo>
                  <a:lnTo>
                    <a:pt x="17" y="11"/>
                  </a:lnTo>
                  <a:lnTo>
                    <a:pt x="17" y="9"/>
                  </a:lnTo>
                  <a:lnTo>
                    <a:pt x="15" y="8"/>
                  </a:lnTo>
                  <a:lnTo>
                    <a:pt x="15" y="4"/>
                  </a:lnTo>
                  <a:lnTo>
                    <a:pt x="11" y="0"/>
                  </a:lnTo>
                  <a:lnTo>
                    <a:pt x="10" y="0"/>
                  </a:lnTo>
                  <a:lnTo>
                    <a:pt x="6" y="2"/>
                  </a:lnTo>
                  <a:lnTo>
                    <a:pt x="8" y="4"/>
                  </a:lnTo>
                  <a:lnTo>
                    <a:pt x="4" y="2"/>
                  </a:lnTo>
                  <a:lnTo>
                    <a:pt x="0" y="8"/>
                  </a:lnTo>
                  <a:lnTo>
                    <a:pt x="8" y="4"/>
                  </a:lnTo>
                  <a:lnTo>
                    <a:pt x="4" y="2"/>
                  </a:lnTo>
                  <a:close/>
                </a:path>
              </a:pathLst>
            </a:custGeom>
            <a:solidFill>
              <a:srgbClr val="000000"/>
            </a:solidFill>
            <a:ln w="9525">
              <a:noFill/>
              <a:round/>
            </a:ln>
          </p:spPr>
          <p:txBody>
            <a:bodyPr/>
            <a:lstStyle/>
            <a:p>
              <a:endParaRPr lang="en-US"/>
            </a:p>
          </p:txBody>
        </p:sp>
        <p:sp>
          <p:nvSpPr>
            <p:cNvPr id="601126" name="Freeform 1062"/>
            <p:cNvSpPr/>
            <p:nvPr/>
          </p:nvSpPr>
          <p:spPr bwMode="auto">
            <a:xfrm>
              <a:off x="3937" y="2747"/>
              <a:ext cx="11" cy="24"/>
            </a:xfrm>
            <a:custGeom>
              <a:avLst/>
              <a:gdLst/>
              <a:ahLst/>
              <a:cxnLst>
                <a:cxn ang="0">
                  <a:pos x="0" y="4"/>
                </a:cxn>
                <a:cxn ang="0">
                  <a:pos x="0" y="2"/>
                </a:cxn>
                <a:cxn ang="0">
                  <a:pos x="0" y="6"/>
                </a:cxn>
                <a:cxn ang="0">
                  <a:pos x="1" y="7"/>
                </a:cxn>
                <a:cxn ang="0">
                  <a:pos x="3" y="11"/>
                </a:cxn>
                <a:cxn ang="0">
                  <a:pos x="7" y="15"/>
                </a:cxn>
                <a:cxn ang="0">
                  <a:pos x="7" y="20"/>
                </a:cxn>
                <a:cxn ang="0">
                  <a:pos x="5" y="22"/>
                </a:cxn>
                <a:cxn ang="0">
                  <a:pos x="9" y="24"/>
                </a:cxn>
                <a:cxn ang="0">
                  <a:pos x="11" y="20"/>
                </a:cxn>
                <a:cxn ang="0">
                  <a:pos x="11" y="13"/>
                </a:cxn>
                <a:cxn ang="0">
                  <a:pos x="7" y="9"/>
                </a:cxn>
                <a:cxn ang="0">
                  <a:pos x="5" y="6"/>
                </a:cxn>
                <a:cxn ang="0">
                  <a:pos x="3" y="4"/>
                </a:cxn>
                <a:cxn ang="0">
                  <a:pos x="3" y="0"/>
                </a:cxn>
                <a:cxn ang="0">
                  <a:pos x="3" y="2"/>
                </a:cxn>
                <a:cxn ang="0">
                  <a:pos x="3" y="0"/>
                </a:cxn>
                <a:cxn ang="0">
                  <a:pos x="0" y="4"/>
                </a:cxn>
              </a:cxnLst>
              <a:rect l="0" t="0" r="r" b="b"/>
              <a:pathLst>
                <a:path w="11" h="24">
                  <a:moveTo>
                    <a:pt x="0" y="4"/>
                  </a:moveTo>
                  <a:lnTo>
                    <a:pt x="0" y="2"/>
                  </a:lnTo>
                  <a:lnTo>
                    <a:pt x="0" y="6"/>
                  </a:lnTo>
                  <a:lnTo>
                    <a:pt x="1" y="7"/>
                  </a:lnTo>
                  <a:lnTo>
                    <a:pt x="3" y="11"/>
                  </a:lnTo>
                  <a:lnTo>
                    <a:pt x="7" y="15"/>
                  </a:lnTo>
                  <a:lnTo>
                    <a:pt x="7" y="20"/>
                  </a:lnTo>
                  <a:lnTo>
                    <a:pt x="5" y="22"/>
                  </a:lnTo>
                  <a:lnTo>
                    <a:pt x="9" y="24"/>
                  </a:lnTo>
                  <a:lnTo>
                    <a:pt x="11" y="20"/>
                  </a:lnTo>
                  <a:lnTo>
                    <a:pt x="11" y="13"/>
                  </a:lnTo>
                  <a:lnTo>
                    <a:pt x="7" y="9"/>
                  </a:lnTo>
                  <a:lnTo>
                    <a:pt x="5" y="6"/>
                  </a:lnTo>
                  <a:lnTo>
                    <a:pt x="3" y="4"/>
                  </a:lnTo>
                  <a:lnTo>
                    <a:pt x="3" y="0"/>
                  </a:lnTo>
                  <a:lnTo>
                    <a:pt x="3" y="2"/>
                  </a:lnTo>
                  <a:lnTo>
                    <a:pt x="3" y="0"/>
                  </a:lnTo>
                  <a:lnTo>
                    <a:pt x="0" y="4"/>
                  </a:lnTo>
                  <a:close/>
                </a:path>
              </a:pathLst>
            </a:custGeom>
            <a:solidFill>
              <a:srgbClr val="000000"/>
            </a:solidFill>
            <a:ln w="9525">
              <a:noFill/>
              <a:round/>
            </a:ln>
          </p:spPr>
          <p:txBody>
            <a:bodyPr/>
            <a:lstStyle/>
            <a:p>
              <a:endParaRPr lang="en-US"/>
            </a:p>
          </p:txBody>
        </p:sp>
        <p:sp>
          <p:nvSpPr>
            <p:cNvPr id="601127" name="Freeform 1063"/>
            <p:cNvSpPr/>
            <p:nvPr/>
          </p:nvSpPr>
          <p:spPr bwMode="auto">
            <a:xfrm>
              <a:off x="3915" y="2742"/>
              <a:ext cx="25" cy="9"/>
            </a:xfrm>
            <a:custGeom>
              <a:avLst/>
              <a:gdLst/>
              <a:ahLst/>
              <a:cxnLst>
                <a:cxn ang="0">
                  <a:pos x="1" y="5"/>
                </a:cxn>
                <a:cxn ang="0">
                  <a:pos x="0" y="5"/>
                </a:cxn>
                <a:cxn ang="0">
                  <a:pos x="3" y="5"/>
                </a:cxn>
                <a:cxn ang="0">
                  <a:pos x="7" y="3"/>
                </a:cxn>
                <a:cxn ang="0">
                  <a:pos x="12" y="3"/>
                </a:cxn>
                <a:cxn ang="0">
                  <a:pos x="14" y="5"/>
                </a:cxn>
                <a:cxn ang="0">
                  <a:pos x="18" y="5"/>
                </a:cxn>
                <a:cxn ang="0">
                  <a:pos x="22" y="9"/>
                </a:cxn>
                <a:cxn ang="0">
                  <a:pos x="25" y="5"/>
                </a:cxn>
                <a:cxn ang="0">
                  <a:pos x="22" y="3"/>
                </a:cxn>
                <a:cxn ang="0">
                  <a:pos x="18" y="1"/>
                </a:cxn>
                <a:cxn ang="0">
                  <a:pos x="16" y="1"/>
                </a:cxn>
                <a:cxn ang="0">
                  <a:pos x="12" y="0"/>
                </a:cxn>
                <a:cxn ang="0">
                  <a:pos x="7" y="0"/>
                </a:cxn>
                <a:cxn ang="0">
                  <a:pos x="3" y="1"/>
                </a:cxn>
                <a:cxn ang="0">
                  <a:pos x="0" y="1"/>
                </a:cxn>
                <a:cxn ang="0">
                  <a:pos x="1" y="5"/>
                </a:cxn>
              </a:cxnLst>
              <a:rect l="0" t="0" r="r" b="b"/>
              <a:pathLst>
                <a:path w="25" h="9">
                  <a:moveTo>
                    <a:pt x="1" y="5"/>
                  </a:moveTo>
                  <a:lnTo>
                    <a:pt x="0" y="5"/>
                  </a:lnTo>
                  <a:lnTo>
                    <a:pt x="3" y="5"/>
                  </a:lnTo>
                  <a:lnTo>
                    <a:pt x="7" y="3"/>
                  </a:lnTo>
                  <a:lnTo>
                    <a:pt x="12" y="3"/>
                  </a:lnTo>
                  <a:lnTo>
                    <a:pt x="14" y="5"/>
                  </a:lnTo>
                  <a:lnTo>
                    <a:pt x="18" y="5"/>
                  </a:lnTo>
                  <a:lnTo>
                    <a:pt x="22" y="9"/>
                  </a:lnTo>
                  <a:lnTo>
                    <a:pt x="25" y="5"/>
                  </a:lnTo>
                  <a:lnTo>
                    <a:pt x="22" y="3"/>
                  </a:lnTo>
                  <a:lnTo>
                    <a:pt x="18" y="1"/>
                  </a:lnTo>
                  <a:lnTo>
                    <a:pt x="16" y="1"/>
                  </a:lnTo>
                  <a:lnTo>
                    <a:pt x="12" y="0"/>
                  </a:lnTo>
                  <a:lnTo>
                    <a:pt x="7" y="0"/>
                  </a:lnTo>
                  <a:lnTo>
                    <a:pt x="3" y="1"/>
                  </a:lnTo>
                  <a:lnTo>
                    <a:pt x="0" y="1"/>
                  </a:lnTo>
                  <a:lnTo>
                    <a:pt x="1" y="5"/>
                  </a:lnTo>
                  <a:close/>
                </a:path>
              </a:pathLst>
            </a:custGeom>
            <a:solidFill>
              <a:srgbClr val="000000"/>
            </a:solidFill>
            <a:ln w="9525">
              <a:noFill/>
              <a:round/>
            </a:ln>
          </p:spPr>
          <p:txBody>
            <a:bodyPr/>
            <a:lstStyle/>
            <a:p>
              <a:endParaRPr lang="en-US"/>
            </a:p>
          </p:txBody>
        </p:sp>
        <p:sp>
          <p:nvSpPr>
            <p:cNvPr id="601128" name="Freeform 1064"/>
            <p:cNvSpPr/>
            <p:nvPr/>
          </p:nvSpPr>
          <p:spPr bwMode="auto">
            <a:xfrm>
              <a:off x="3907" y="2743"/>
              <a:ext cx="9" cy="8"/>
            </a:xfrm>
            <a:custGeom>
              <a:avLst/>
              <a:gdLst/>
              <a:ahLst/>
              <a:cxnLst>
                <a:cxn ang="0">
                  <a:pos x="0" y="4"/>
                </a:cxn>
                <a:cxn ang="0">
                  <a:pos x="2" y="6"/>
                </a:cxn>
                <a:cxn ang="0">
                  <a:pos x="9" y="4"/>
                </a:cxn>
                <a:cxn ang="0">
                  <a:pos x="8" y="0"/>
                </a:cxn>
                <a:cxn ang="0">
                  <a:pos x="0" y="2"/>
                </a:cxn>
                <a:cxn ang="0">
                  <a:pos x="4" y="4"/>
                </a:cxn>
                <a:cxn ang="0">
                  <a:pos x="0" y="4"/>
                </a:cxn>
                <a:cxn ang="0">
                  <a:pos x="0" y="8"/>
                </a:cxn>
                <a:cxn ang="0">
                  <a:pos x="2" y="6"/>
                </a:cxn>
                <a:cxn ang="0">
                  <a:pos x="0" y="4"/>
                </a:cxn>
              </a:cxnLst>
              <a:rect l="0" t="0" r="r" b="b"/>
              <a:pathLst>
                <a:path w="9" h="8">
                  <a:moveTo>
                    <a:pt x="0" y="4"/>
                  </a:moveTo>
                  <a:lnTo>
                    <a:pt x="2" y="6"/>
                  </a:lnTo>
                  <a:lnTo>
                    <a:pt x="9" y="4"/>
                  </a:lnTo>
                  <a:lnTo>
                    <a:pt x="8" y="0"/>
                  </a:lnTo>
                  <a:lnTo>
                    <a:pt x="0" y="2"/>
                  </a:lnTo>
                  <a:lnTo>
                    <a:pt x="4" y="4"/>
                  </a:lnTo>
                  <a:lnTo>
                    <a:pt x="0" y="4"/>
                  </a:lnTo>
                  <a:lnTo>
                    <a:pt x="0" y="8"/>
                  </a:lnTo>
                  <a:lnTo>
                    <a:pt x="2" y="6"/>
                  </a:lnTo>
                  <a:lnTo>
                    <a:pt x="0" y="4"/>
                  </a:lnTo>
                  <a:close/>
                </a:path>
              </a:pathLst>
            </a:custGeom>
            <a:solidFill>
              <a:srgbClr val="000000"/>
            </a:solidFill>
            <a:ln w="9525">
              <a:noFill/>
              <a:round/>
            </a:ln>
          </p:spPr>
          <p:txBody>
            <a:bodyPr/>
            <a:lstStyle/>
            <a:p>
              <a:endParaRPr lang="en-US"/>
            </a:p>
          </p:txBody>
        </p:sp>
        <p:sp>
          <p:nvSpPr>
            <p:cNvPr id="601129" name="Freeform 1065"/>
            <p:cNvSpPr/>
            <p:nvPr/>
          </p:nvSpPr>
          <p:spPr bwMode="auto">
            <a:xfrm>
              <a:off x="3907" y="2732"/>
              <a:ext cx="4" cy="15"/>
            </a:xfrm>
            <a:custGeom>
              <a:avLst/>
              <a:gdLst/>
              <a:ahLst/>
              <a:cxnLst>
                <a:cxn ang="0">
                  <a:pos x="0" y="0"/>
                </a:cxn>
                <a:cxn ang="0">
                  <a:pos x="0" y="15"/>
                </a:cxn>
                <a:cxn ang="0">
                  <a:pos x="4" y="15"/>
                </a:cxn>
                <a:cxn ang="0">
                  <a:pos x="4" y="4"/>
                </a:cxn>
                <a:cxn ang="0">
                  <a:pos x="0" y="6"/>
                </a:cxn>
                <a:cxn ang="0">
                  <a:pos x="0" y="0"/>
                </a:cxn>
                <a:cxn ang="0">
                  <a:pos x="0" y="4"/>
                </a:cxn>
                <a:cxn ang="0">
                  <a:pos x="0" y="0"/>
                </a:cxn>
              </a:cxnLst>
              <a:rect l="0" t="0" r="r" b="b"/>
              <a:pathLst>
                <a:path w="4" h="15">
                  <a:moveTo>
                    <a:pt x="0" y="0"/>
                  </a:moveTo>
                  <a:lnTo>
                    <a:pt x="0" y="15"/>
                  </a:lnTo>
                  <a:lnTo>
                    <a:pt x="4" y="15"/>
                  </a:lnTo>
                  <a:lnTo>
                    <a:pt x="4" y="4"/>
                  </a:lnTo>
                  <a:lnTo>
                    <a:pt x="0" y="6"/>
                  </a:lnTo>
                  <a:lnTo>
                    <a:pt x="0" y="0"/>
                  </a:lnTo>
                  <a:lnTo>
                    <a:pt x="0" y="4"/>
                  </a:lnTo>
                  <a:lnTo>
                    <a:pt x="0" y="0"/>
                  </a:lnTo>
                  <a:close/>
                </a:path>
              </a:pathLst>
            </a:custGeom>
            <a:solidFill>
              <a:srgbClr val="000000"/>
            </a:solidFill>
            <a:ln w="9525">
              <a:noFill/>
              <a:round/>
            </a:ln>
          </p:spPr>
          <p:txBody>
            <a:bodyPr/>
            <a:lstStyle/>
            <a:p>
              <a:endParaRPr lang="en-US"/>
            </a:p>
          </p:txBody>
        </p:sp>
        <p:sp>
          <p:nvSpPr>
            <p:cNvPr id="601131" name="Freeform 1067"/>
            <p:cNvSpPr/>
            <p:nvPr/>
          </p:nvSpPr>
          <p:spPr bwMode="auto">
            <a:xfrm>
              <a:off x="3907" y="2731"/>
              <a:ext cx="6" cy="7"/>
            </a:xfrm>
            <a:custGeom>
              <a:avLst/>
              <a:gdLst/>
              <a:ahLst/>
              <a:cxnLst>
                <a:cxn ang="0">
                  <a:pos x="6" y="0"/>
                </a:cxn>
                <a:cxn ang="0">
                  <a:pos x="4" y="0"/>
                </a:cxn>
                <a:cxn ang="0">
                  <a:pos x="4" y="1"/>
                </a:cxn>
                <a:cxn ang="0">
                  <a:pos x="0" y="1"/>
                </a:cxn>
                <a:cxn ang="0">
                  <a:pos x="0" y="7"/>
                </a:cxn>
                <a:cxn ang="0">
                  <a:pos x="4" y="5"/>
                </a:cxn>
                <a:cxn ang="0">
                  <a:pos x="6" y="3"/>
                </a:cxn>
                <a:cxn ang="0">
                  <a:pos x="4" y="3"/>
                </a:cxn>
                <a:cxn ang="0">
                  <a:pos x="6" y="0"/>
                </a:cxn>
                <a:cxn ang="0">
                  <a:pos x="4" y="0"/>
                </a:cxn>
                <a:cxn ang="0">
                  <a:pos x="6" y="0"/>
                </a:cxn>
              </a:cxnLst>
              <a:rect l="0" t="0" r="r" b="b"/>
              <a:pathLst>
                <a:path w="6" h="7">
                  <a:moveTo>
                    <a:pt x="6" y="0"/>
                  </a:moveTo>
                  <a:lnTo>
                    <a:pt x="4" y="0"/>
                  </a:lnTo>
                  <a:lnTo>
                    <a:pt x="4" y="1"/>
                  </a:lnTo>
                  <a:lnTo>
                    <a:pt x="0" y="1"/>
                  </a:lnTo>
                  <a:lnTo>
                    <a:pt x="0" y="7"/>
                  </a:lnTo>
                  <a:lnTo>
                    <a:pt x="4" y="5"/>
                  </a:lnTo>
                  <a:lnTo>
                    <a:pt x="6" y="3"/>
                  </a:lnTo>
                  <a:lnTo>
                    <a:pt x="4" y="3"/>
                  </a:lnTo>
                  <a:lnTo>
                    <a:pt x="6" y="0"/>
                  </a:lnTo>
                  <a:lnTo>
                    <a:pt x="4" y="0"/>
                  </a:lnTo>
                  <a:lnTo>
                    <a:pt x="6" y="0"/>
                  </a:lnTo>
                  <a:close/>
                </a:path>
              </a:pathLst>
            </a:custGeom>
            <a:solidFill>
              <a:srgbClr val="000000"/>
            </a:solidFill>
            <a:ln w="9525">
              <a:noFill/>
              <a:round/>
            </a:ln>
          </p:spPr>
          <p:txBody>
            <a:bodyPr/>
            <a:lstStyle/>
            <a:p>
              <a:endParaRPr lang="en-US"/>
            </a:p>
          </p:txBody>
        </p:sp>
        <p:sp>
          <p:nvSpPr>
            <p:cNvPr id="601132" name="Freeform 1068"/>
            <p:cNvSpPr/>
            <p:nvPr/>
          </p:nvSpPr>
          <p:spPr bwMode="auto">
            <a:xfrm>
              <a:off x="3911" y="2731"/>
              <a:ext cx="4" cy="5"/>
            </a:xfrm>
            <a:custGeom>
              <a:avLst/>
              <a:gdLst/>
              <a:ahLst/>
              <a:cxnLst>
                <a:cxn ang="0">
                  <a:pos x="2" y="0"/>
                </a:cxn>
                <a:cxn ang="0">
                  <a:pos x="4" y="1"/>
                </a:cxn>
                <a:cxn ang="0">
                  <a:pos x="2" y="0"/>
                </a:cxn>
                <a:cxn ang="0">
                  <a:pos x="0" y="3"/>
                </a:cxn>
                <a:cxn ang="0">
                  <a:pos x="2" y="3"/>
                </a:cxn>
                <a:cxn ang="0">
                  <a:pos x="2" y="5"/>
                </a:cxn>
                <a:cxn ang="0">
                  <a:pos x="2" y="3"/>
                </a:cxn>
                <a:cxn ang="0">
                  <a:pos x="2" y="0"/>
                </a:cxn>
              </a:cxnLst>
              <a:rect l="0" t="0" r="r" b="b"/>
              <a:pathLst>
                <a:path w="4" h="5">
                  <a:moveTo>
                    <a:pt x="2" y="0"/>
                  </a:moveTo>
                  <a:lnTo>
                    <a:pt x="4" y="1"/>
                  </a:lnTo>
                  <a:lnTo>
                    <a:pt x="2" y="0"/>
                  </a:lnTo>
                  <a:lnTo>
                    <a:pt x="0" y="3"/>
                  </a:lnTo>
                  <a:lnTo>
                    <a:pt x="2" y="3"/>
                  </a:lnTo>
                  <a:lnTo>
                    <a:pt x="2" y="5"/>
                  </a:lnTo>
                  <a:lnTo>
                    <a:pt x="2" y="3"/>
                  </a:lnTo>
                  <a:lnTo>
                    <a:pt x="2" y="0"/>
                  </a:lnTo>
                  <a:close/>
                </a:path>
              </a:pathLst>
            </a:custGeom>
            <a:solidFill>
              <a:srgbClr val="000000"/>
            </a:solidFill>
            <a:ln w="9525">
              <a:noFill/>
              <a:round/>
            </a:ln>
          </p:spPr>
          <p:txBody>
            <a:bodyPr/>
            <a:lstStyle/>
            <a:p>
              <a:endParaRPr lang="en-US"/>
            </a:p>
          </p:txBody>
        </p:sp>
        <p:sp>
          <p:nvSpPr>
            <p:cNvPr id="601133" name="Freeform 1069"/>
            <p:cNvSpPr/>
            <p:nvPr/>
          </p:nvSpPr>
          <p:spPr bwMode="auto">
            <a:xfrm>
              <a:off x="3911" y="2718"/>
              <a:ext cx="9" cy="16"/>
            </a:xfrm>
            <a:custGeom>
              <a:avLst/>
              <a:gdLst/>
              <a:ahLst/>
              <a:cxnLst>
                <a:cxn ang="0">
                  <a:pos x="5" y="2"/>
                </a:cxn>
                <a:cxn ang="0">
                  <a:pos x="4" y="3"/>
                </a:cxn>
                <a:cxn ang="0">
                  <a:pos x="5" y="7"/>
                </a:cxn>
                <a:cxn ang="0">
                  <a:pos x="5" y="11"/>
                </a:cxn>
                <a:cxn ang="0">
                  <a:pos x="4" y="13"/>
                </a:cxn>
                <a:cxn ang="0">
                  <a:pos x="2" y="13"/>
                </a:cxn>
                <a:cxn ang="0">
                  <a:pos x="2" y="16"/>
                </a:cxn>
                <a:cxn ang="0">
                  <a:pos x="7" y="14"/>
                </a:cxn>
                <a:cxn ang="0">
                  <a:pos x="9" y="11"/>
                </a:cxn>
                <a:cxn ang="0">
                  <a:pos x="7" y="5"/>
                </a:cxn>
                <a:cxn ang="0">
                  <a:pos x="5" y="2"/>
                </a:cxn>
                <a:cxn ang="0">
                  <a:pos x="4" y="5"/>
                </a:cxn>
                <a:cxn ang="0">
                  <a:pos x="5" y="2"/>
                </a:cxn>
                <a:cxn ang="0">
                  <a:pos x="0" y="0"/>
                </a:cxn>
                <a:cxn ang="0">
                  <a:pos x="4" y="3"/>
                </a:cxn>
                <a:cxn ang="0">
                  <a:pos x="5" y="2"/>
                </a:cxn>
              </a:cxnLst>
              <a:rect l="0" t="0" r="r" b="b"/>
              <a:pathLst>
                <a:path w="9" h="16">
                  <a:moveTo>
                    <a:pt x="5" y="2"/>
                  </a:moveTo>
                  <a:lnTo>
                    <a:pt x="4" y="3"/>
                  </a:lnTo>
                  <a:lnTo>
                    <a:pt x="5" y="7"/>
                  </a:lnTo>
                  <a:lnTo>
                    <a:pt x="5" y="11"/>
                  </a:lnTo>
                  <a:lnTo>
                    <a:pt x="4" y="13"/>
                  </a:lnTo>
                  <a:lnTo>
                    <a:pt x="2" y="13"/>
                  </a:lnTo>
                  <a:lnTo>
                    <a:pt x="2" y="16"/>
                  </a:lnTo>
                  <a:lnTo>
                    <a:pt x="7" y="14"/>
                  </a:lnTo>
                  <a:lnTo>
                    <a:pt x="9" y="11"/>
                  </a:lnTo>
                  <a:lnTo>
                    <a:pt x="7" y="5"/>
                  </a:lnTo>
                  <a:lnTo>
                    <a:pt x="5" y="2"/>
                  </a:lnTo>
                  <a:lnTo>
                    <a:pt x="4" y="5"/>
                  </a:lnTo>
                  <a:lnTo>
                    <a:pt x="5" y="2"/>
                  </a:lnTo>
                  <a:lnTo>
                    <a:pt x="0" y="0"/>
                  </a:lnTo>
                  <a:lnTo>
                    <a:pt x="4" y="3"/>
                  </a:lnTo>
                  <a:lnTo>
                    <a:pt x="5" y="2"/>
                  </a:lnTo>
                  <a:close/>
                </a:path>
              </a:pathLst>
            </a:custGeom>
            <a:solidFill>
              <a:srgbClr val="000000"/>
            </a:solidFill>
            <a:ln w="9525">
              <a:noFill/>
              <a:round/>
            </a:ln>
          </p:spPr>
          <p:txBody>
            <a:bodyPr/>
            <a:lstStyle/>
            <a:p>
              <a:endParaRPr lang="en-US"/>
            </a:p>
          </p:txBody>
        </p:sp>
        <p:sp>
          <p:nvSpPr>
            <p:cNvPr id="601134" name="Freeform 1070"/>
            <p:cNvSpPr/>
            <p:nvPr/>
          </p:nvSpPr>
          <p:spPr bwMode="auto">
            <a:xfrm>
              <a:off x="3915" y="2701"/>
              <a:ext cx="34" cy="22"/>
            </a:xfrm>
            <a:custGeom>
              <a:avLst/>
              <a:gdLst/>
              <a:ahLst/>
              <a:cxnLst>
                <a:cxn ang="0">
                  <a:pos x="33" y="0"/>
                </a:cxn>
                <a:cxn ang="0">
                  <a:pos x="33" y="2"/>
                </a:cxn>
                <a:cxn ang="0">
                  <a:pos x="18" y="17"/>
                </a:cxn>
                <a:cxn ang="0">
                  <a:pos x="14" y="19"/>
                </a:cxn>
                <a:cxn ang="0">
                  <a:pos x="1" y="19"/>
                </a:cxn>
                <a:cxn ang="0">
                  <a:pos x="0" y="22"/>
                </a:cxn>
                <a:cxn ang="0">
                  <a:pos x="11" y="22"/>
                </a:cxn>
                <a:cxn ang="0">
                  <a:pos x="16" y="20"/>
                </a:cxn>
                <a:cxn ang="0">
                  <a:pos x="20" y="19"/>
                </a:cxn>
                <a:cxn ang="0">
                  <a:pos x="23" y="15"/>
                </a:cxn>
                <a:cxn ang="0">
                  <a:pos x="29" y="11"/>
                </a:cxn>
                <a:cxn ang="0">
                  <a:pos x="33" y="7"/>
                </a:cxn>
                <a:cxn ang="0">
                  <a:pos x="34" y="4"/>
                </a:cxn>
                <a:cxn ang="0">
                  <a:pos x="33" y="6"/>
                </a:cxn>
                <a:cxn ang="0">
                  <a:pos x="33" y="0"/>
                </a:cxn>
                <a:cxn ang="0">
                  <a:pos x="33" y="2"/>
                </a:cxn>
                <a:cxn ang="0">
                  <a:pos x="33" y="0"/>
                </a:cxn>
              </a:cxnLst>
              <a:rect l="0" t="0" r="r" b="b"/>
              <a:pathLst>
                <a:path w="34" h="22">
                  <a:moveTo>
                    <a:pt x="33" y="0"/>
                  </a:moveTo>
                  <a:lnTo>
                    <a:pt x="33" y="2"/>
                  </a:lnTo>
                  <a:lnTo>
                    <a:pt x="18" y="17"/>
                  </a:lnTo>
                  <a:lnTo>
                    <a:pt x="14" y="19"/>
                  </a:lnTo>
                  <a:lnTo>
                    <a:pt x="1" y="19"/>
                  </a:lnTo>
                  <a:lnTo>
                    <a:pt x="0" y="22"/>
                  </a:lnTo>
                  <a:lnTo>
                    <a:pt x="11" y="22"/>
                  </a:lnTo>
                  <a:lnTo>
                    <a:pt x="16" y="20"/>
                  </a:lnTo>
                  <a:lnTo>
                    <a:pt x="20" y="19"/>
                  </a:lnTo>
                  <a:lnTo>
                    <a:pt x="23" y="15"/>
                  </a:lnTo>
                  <a:lnTo>
                    <a:pt x="29" y="11"/>
                  </a:lnTo>
                  <a:lnTo>
                    <a:pt x="33" y="7"/>
                  </a:lnTo>
                  <a:lnTo>
                    <a:pt x="34" y="4"/>
                  </a:lnTo>
                  <a:lnTo>
                    <a:pt x="33" y="6"/>
                  </a:lnTo>
                  <a:lnTo>
                    <a:pt x="33" y="0"/>
                  </a:lnTo>
                  <a:lnTo>
                    <a:pt x="33" y="2"/>
                  </a:lnTo>
                  <a:lnTo>
                    <a:pt x="33" y="0"/>
                  </a:lnTo>
                  <a:close/>
                </a:path>
              </a:pathLst>
            </a:custGeom>
            <a:solidFill>
              <a:srgbClr val="000000"/>
            </a:solidFill>
            <a:ln w="9525">
              <a:noFill/>
              <a:round/>
            </a:ln>
          </p:spPr>
          <p:txBody>
            <a:bodyPr/>
            <a:lstStyle/>
            <a:p>
              <a:endParaRPr lang="en-US"/>
            </a:p>
          </p:txBody>
        </p:sp>
        <p:sp>
          <p:nvSpPr>
            <p:cNvPr id="601135" name="Freeform 1071"/>
            <p:cNvSpPr/>
            <p:nvPr/>
          </p:nvSpPr>
          <p:spPr bwMode="auto">
            <a:xfrm>
              <a:off x="3948" y="2701"/>
              <a:ext cx="33" cy="9"/>
            </a:xfrm>
            <a:custGeom>
              <a:avLst/>
              <a:gdLst/>
              <a:ahLst/>
              <a:cxnLst>
                <a:cxn ang="0">
                  <a:pos x="29" y="2"/>
                </a:cxn>
                <a:cxn ang="0">
                  <a:pos x="27" y="4"/>
                </a:cxn>
                <a:cxn ang="0">
                  <a:pos x="23" y="6"/>
                </a:cxn>
                <a:cxn ang="0">
                  <a:pos x="20" y="6"/>
                </a:cxn>
                <a:cxn ang="0">
                  <a:pos x="16" y="4"/>
                </a:cxn>
                <a:cxn ang="0">
                  <a:pos x="12" y="4"/>
                </a:cxn>
                <a:cxn ang="0">
                  <a:pos x="9" y="2"/>
                </a:cxn>
                <a:cxn ang="0">
                  <a:pos x="5" y="2"/>
                </a:cxn>
                <a:cxn ang="0">
                  <a:pos x="0" y="0"/>
                </a:cxn>
                <a:cxn ang="0">
                  <a:pos x="0" y="6"/>
                </a:cxn>
                <a:cxn ang="0">
                  <a:pos x="9" y="6"/>
                </a:cxn>
                <a:cxn ang="0">
                  <a:pos x="12" y="7"/>
                </a:cxn>
                <a:cxn ang="0">
                  <a:pos x="16" y="7"/>
                </a:cxn>
                <a:cxn ang="0">
                  <a:pos x="20" y="9"/>
                </a:cxn>
                <a:cxn ang="0">
                  <a:pos x="23" y="9"/>
                </a:cxn>
                <a:cxn ang="0">
                  <a:pos x="29" y="7"/>
                </a:cxn>
                <a:cxn ang="0">
                  <a:pos x="33" y="4"/>
                </a:cxn>
                <a:cxn ang="0">
                  <a:pos x="29" y="2"/>
                </a:cxn>
              </a:cxnLst>
              <a:rect l="0" t="0" r="r" b="b"/>
              <a:pathLst>
                <a:path w="33" h="9">
                  <a:moveTo>
                    <a:pt x="29" y="2"/>
                  </a:moveTo>
                  <a:lnTo>
                    <a:pt x="27" y="4"/>
                  </a:lnTo>
                  <a:lnTo>
                    <a:pt x="23" y="6"/>
                  </a:lnTo>
                  <a:lnTo>
                    <a:pt x="20" y="6"/>
                  </a:lnTo>
                  <a:lnTo>
                    <a:pt x="16" y="4"/>
                  </a:lnTo>
                  <a:lnTo>
                    <a:pt x="12" y="4"/>
                  </a:lnTo>
                  <a:lnTo>
                    <a:pt x="9" y="2"/>
                  </a:lnTo>
                  <a:lnTo>
                    <a:pt x="5" y="2"/>
                  </a:lnTo>
                  <a:lnTo>
                    <a:pt x="0" y="0"/>
                  </a:lnTo>
                  <a:lnTo>
                    <a:pt x="0" y="6"/>
                  </a:lnTo>
                  <a:lnTo>
                    <a:pt x="9" y="6"/>
                  </a:lnTo>
                  <a:lnTo>
                    <a:pt x="12" y="7"/>
                  </a:lnTo>
                  <a:lnTo>
                    <a:pt x="16" y="7"/>
                  </a:lnTo>
                  <a:lnTo>
                    <a:pt x="20" y="9"/>
                  </a:lnTo>
                  <a:lnTo>
                    <a:pt x="23" y="9"/>
                  </a:lnTo>
                  <a:lnTo>
                    <a:pt x="29" y="7"/>
                  </a:lnTo>
                  <a:lnTo>
                    <a:pt x="33" y="4"/>
                  </a:lnTo>
                  <a:lnTo>
                    <a:pt x="29" y="2"/>
                  </a:lnTo>
                  <a:close/>
                </a:path>
              </a:pathLst>
            </a:custGeom>
            <a:solidFill>
              <a:srgbClr val="000000"/>
            </a:solidFill>
            <a:ln w="9525">
              <a:noFill/>
              <a:round/>
            </a:ln>
          </p:spPr>
          <p:txBody>
            <a:bodyPr/>
            <a:lstStyle/>
            <a:p>
              <a:endParaRPr lang="en-US"/>
            </a:p>
          </p:txBody>
        </p:sp>
        <p:sp>
          <p:nvSpPr>
            <p:cNvPr id="601136" name="Freeform 1072"/>
            <p:cNvSpPr/>
            <p:nvPr/>
          </p:nvSpPr>
          <p:spPr bwMode="auto">
            <a:xfrm>
              <a:off x="3973" y="2692"/>
              <a:ext cx="8" cy="13"/>
            </a:xfrm>
            <a:custGeom>
              <a:avLst/>
              <a:gdLst/>
              <a:ahLst/>
              <a:cxnLst>
                <a:cxn ang="0">
                  <a:pos x="0" y="4"/>
                </a:cxn>
                <a:cxn ang="0">
                  <a:pos x="0" y="2"/>
                </a:cxn>
                <a:cxn ang="0">
                  <a:pos x="0" y="5"/>
                </a:cxn>
                <a:cxn ang="0">
                  <a:pos x="4" y="9"/>
                </a:cxn>
                <a:cxn ang="0">
                  <a:pos x="4" y="11"/>
                </a:cxn>
                <a:cxn ang="0">
                  <a:pos x="8" y="13"/>
                </a:cxn>
                <a:cxn ang="0">
                  <a:pos x="8" y="7"/>
                </a:cxn>
                <a:cxn ang="0">
                  <a:pos x="4" y="4"/>
                </a:cxn>
                <a:cxn ang="0">
                  <a:pos x="4" y="0"/>
                </a:cxn>
                <a:cxn ang="0">
                  <a:pos x="4" y="2"/>
                </a:cxn>
                <a:cxn ang="0">
                  <a:pos x="4" y="0"/>
                </a:cxn>
                <a:cxn ang="0">
                  <a:pos x="0" y="4"/>
                </a:cxn>
              </a:cxnLst>
              <a:rect l="0" t="0" r="r" b="b"/>
              <a:pathLst>
                <a:path w="8" h="13">
                  <a:moveTo>
                    <a:pt x="0" y="4"/>
                  </a:moveTo>
                  <a:lnTo>
                    <a:pt x="0" y="2"/>
                  </a:lnTo>
                  <a:lnTo>
                    <a:pt x="0" y="5"/>
                  </a:lnTo>
                  <a:lnTo>
                    <a:pt x="4" y="9"/>
                  </a:lnTo>
                  <a:lnTo>
                    <a:pt x="4" y="11"/>
                  </a:lnTo>
                  <a:lnTo>
                    <a:pt x="8" y="13"/>
                  </a:lnTo>
                  <a:lnTo>
                    <a:pt x="8" y="7"/>
                  </a:lnTo>
                  <a:lnTo>
                    <a:pt x="4" y="4"/>
                  </a:lnTo>
                  <a:lnTo>
                    <a:pt x="4" y="0"/>
                  </a:lnTo>
                  <a:lnTo>
                    <a:pt x="4" y="2"/>
                  </a:lnTo>
                  <a:lnTo>
                    <a:pt x="4" y="0"/>
                  </a:lnTo>
                  <a:lnTo>
                    <a:pt x="0" y="4"/>
                  </a:lnTo>
                  <a:close/>
                </a:path>
              </a:pathLst>
            </a:custGeom>
            <a:solidFill>
              <a:srgbClr val="000000"/>
            </a:solidFill>
            <a:ln w="9525">
              <a:noFill/>
              <a:round/>
            </a:ln>
          </p:spPr>
          <p:txBody>
            <a:bodyPr/>
            <a:lstStyle/>
            <a:p>
              <a:endParaRPr lang="en-US"/>
            </a:p>
          </p:txBody>
        </p:sp>
        <p:sp>
          <p:nvSpPr>
            <p:cNvPr id="601137" name="Freeform 1073"/>
            <p:cNvSpPr/>
            <p:nvPr/>
          </p:nvSpPr>
          <p:spPr bwMode="auto">
            <a:xfrm>
              <a:off x="3964" y="2688"/>
              <a:ext cx="13" cy="8"/>
            </a:xfrm>
            <a:custGeom>
              <a:avLst/>
              <a:gdLst/>
              <a:ahLst/>
              <a:cxnLst>
                <a:cxn ang="0">
                  <a:pos x="0" y="0"/>
                </a:cxn>
                <a:cxn ang="0">
                  <a:pos x="4" y="4"/>
                </a:cxn>
                <a:cxn ang="0">
                  <a:pos x="6" y="4"/>
                </a:cxn>
                <a:cxn ang="0">
                  <a:pos x="9" y="8"/>
                </a:cxn>
                <a:cxn ang="0">
                  <a:pos x="13" y="4"/>
                </a:cxn>
                <a:cxn ang="0">
                  <a:pos x="9" y="2"/>
                </a:cxn>
                <a:cxn ang="0">
                  <a:pos x="7" y="0"/>
                </a:cxn>
                <a:cxn ang="0">
                  <a:pos x="2" y="0"/>
                </a:cxn>
                <a:cxn ang="0">
                  <a:pos x="4" y="0"/>
                </a:cxn>
                <a:cxn ang="0">
                  <a:pos x="0" y="0"/>
                </a:cxn>
                <a:cxn ang="0">
                  <a:pos x="0" y="2"/>
                </a:cxn>
                <a:cxn ang="0">
                  <a:pos x="2" y="2"/>
                </a:cxn>
                <a:cxn ang="0">
                  <a:pos x="0" y="0"/>
                </a:cxn>
              </a:cxnLst>
              <a:rect l="0" t="0" r="r" b="b"/>
              <a:pathLst>
                <a:path w="13" h="8">
                  <a:moveTo>
                    <a:pt x="0" y="0"/>
                  </a:moveTo>
                  <a:lnTo>
                    <a:pt x="4" y="4"/>
                  </a:lnTo>
                  <a:lnTo>
                    <a:pt x="6" y="4"/>
                  </a:lnTo>
                  <a:lnTo>
                    <a:pt x="9" y="8"/>
                  </a:lnTo>
                  <a:lnTo>
                    <a:pt x="13" y="4"/>
                  </a:lnTo>
                  <a:lnTo>
                    <a:pt x="9" y="2"/>
                  </a:lnTo>
                  <a:lnTo>
                    <a:pt x="7" y="0"/>
                  </a:lnTo>
                  <a:lnTo>
                    <a:pt x="2" y="0"/>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601138" name="Freeform 1074"/>
            <p:cNvSpPr/>
            <p:nvPr/>
          </p:nvSpPr>
          <p:spPr bwMode="auto">
            <a:xfrm>
              <a:off x="3964" y="2685"/>
              <a:ext cx="4" cy="3"/>
            </a:xfrm>
            <a:custGeom>
              <a:avLst/>
              <a:gdLst/>
              <a:ahLst/>
              <a:cxnLst>
                <a:cxn ang="0">
                  <a:pos x="0" y="3"/>
                </a:cxn>
                <a:cxn ang="0">
                  <a:pos x="4" y="3"/>
                </a:cxn>
                <a:cxn ang="0">
                  <a:pos x="4" y="1"/>
                </a:cxn>
                <a:cxn ang="0">
                  <a:pos x="2" y="1"/>
                </a:cxn>
                <a:cxn ang="0">
                  <a:pos x="0" y="0"/>
                </a:cxn>
                <a:cxn ang="0">
                  <a:pos x="2" y="1"/>
                </a:cxn>
                <a:cxn ang="0">
                  <a:pos x="2" y="0"/>
                </a:cxn>
                <a:cxn ang="0">
                  <a:pos x="0" y="0"/>
                </a:cxn>
                <a:cxn ang="0">
                  <a:pos x="0" y="3"/>
                </a:cxn>
              </a:cxnLst>
              <a:rect l="0" t="0" r="r" b="b"/>
              <a:pathLst>
                <a:path w="4" h="3">
                  <a:moveTo>
                    <a:pt x="0" y="3"/>
                  </a:moveTo>
                  <a:lnTo>
                    <a:pt x="4" y="3"/>
                  </a:lnTo>
                  <a:lnTo>
                    <a:pt x="4" y="1"/>
                  </a:lnTo>
                  <a:lnTo>
                    <a:pt x="2" y="1"/>
                  </a:lnTo>
                  <a:lnTo>
                    <a:pt x="0" y="0"/>
                  </a:lnTo>
                  <a:lnTo>
                    <a:pt x="2" y="1"/>
                  </a:lnTo>
                  <a:lnTo>
                    <a:pt x="2" y="0"/>
                  </a:lnTo>
                  <a:lnTo>
                    <a:pt x="0" y="0"/>
                  </a:lnTo>
                  <a:lnTo>
                    <a:pt x="0" y="3"/>
                  </a:lnTo>
                  <a:close/>
                </a:path>
              </a:pathLst>
            </a:custGeom>
            <a:solidFill>
              <a:srgbClr val="000000"/>
            </a:solidFill>
            <a:ln w="9525">
              <a:noFill/>
              <a:round/>
            </a:ln>
          </p:spPr>
          <p:txBody>
            <a:bodyPr/>
            <a:lstStyle/>
            <a:p>
              <a:endParaRPr lang="en-US"/>
            </a:p>
          </p:txBody>
        </p:sp>
        <p:sp>
          <p:nvSpPr>
            <p:cNvPr id="601139" name="Freeform 1075"/>
            <p:cNvSpPr/>
            <p:nvPr/>
          </p:nvSpPr>
          <p:spPr bwMode="auto">
            <a:xfrm>
              <a:off x="3960" y="2685"/>
              <a:ext cx="6" cy="3"/>
            </a:xfrm>
            <a:custGeom>
              <a:avLst/>
              <a:gdLst/>
              <a:ahLst/>
              <a:cxnLst>
                <a:cxn ang="0">
                  <a:pos x="2" y="1"/>
                </a:cxn>
                <a:cxn ang="0">
                  <a:pos x="4" y="3"/>
                </a:cxn>
                <a:cxn ang="0">
                  <a:pos x="4" y="0"/>
                </a:cxn>
                <a:cxn ang="0">
                  <a:pos x="6" y="3"/>
                </a:cxn>
                <a:cxn ang="0">
                  <a:pos x="2" y="1"/>
                </a:cxn>
                <a:cxn ang="0">
                  <a:pos x="0" y="3"/>
                </a:cxn>
                <a:cxn ang="0">
                  <a:pos x="4" y="3"/>
                </a:cxn>
                <a:cxn ang="0">
                  <a:pos x="2" y="1"/>
                </a:cxn>
              </a:cxnLst>
              <a:rect l="0" t="0" r="r" b="b"/>
              <a:pathLst>
                <a:path w="6" h="3">
                  <a:moveTo>
                    <a:pt x="2" y="1"/>
                  </a:moveTo>
                  <a:lnTo>
                    <a:pt x="4" y="3"/>
                  </a:lnTo>
                  <a:lnTo>
                    <a:pt x="4" y="0"/>
                  </a:lnTo>
                  <a:lnTo>
                    <a:pt x="6" y="3"/>
                  </a:lnTo>
                  <a:lnTo>
                    <a:pt x="2" y="1"/>
                  </a:lnTo>
                  <a:lnTo>
                    <a:pt x="0" y="3"/>
                  </a:lnTo>
                  <a:lnTo>
                    <a:pt x="4" y="3"/>
                  </a:lnTo>
                  <a:lnTo>
                    <a:pt x="2" y="1"/>
                  </a:lnTo>
                  <a:close/>
                </a:path>
              </a:pathLst>
            </a:custGeom>
            <a:solidFill>
              <a:srgbClr val="000000"/>
            </a:solidFill>
            <a:ln w="9525">
              <a:noFill/>
              <a:round/>
            </a:ln>
          </p:spPr>
          <p:txBody>
            <a:bodyPr/>
            <a:lstStyle/>
            <a:p>
              <a:endParaRPr lang="en-US"/>
            </a:p>
          </p:txBody>
        </p:sp>
        <p:sp>
          <p:nvSpPr>
            <p:cNvPr id="601140" name="Freeform 1076"/>
            <p:cNvSpPr/>
            <p:nvPr/>
          </p:nvSpPr>
          <p:spPr bwMode="auto">
            <a:xfrm>
              <a:off x="3962" y="2661"/>
              <a:ext cx="33" cy="27"/>
            </a:xfrm>
            <a:custGeom>
              <a:avLst/>
              <a:gdLst/>
              <a:ahLst/>
              <a:cxnLst>
                <a:cxn ang="0">
                  <a:pos x="32" y="0"/>
                </a:cxn>
                <a:cxn ang="0">
                  <a:pos x="26" y="2"/>
                </a:cxn>
                <a:cxn ang="0">
                  <a:pos x="22" y="5"/>
                </a:cxn>
                <a:cxn ang="0">
                  <a:pos x="17" y="7"/>
                </a:cxn>
                <a:cxn ang="0">
                  <a:pos x="6" y="18"/>
                </a:cxn>
                <a:cxn ang="0">
                  <a:pos x="4" y="22"/>
                </a:cxn>
                <a:cxn ang="0">
                  <a:pos x="0" y="25"/>
                </a:cxn>
                <a:cxn ang="0">
                  <a:pos x="4" y="27"/>
                </a:cxn>
                <a:cxn ang="0">
                  <a:pos x="6" y="24"/>
                </a:cxn>
                <a:cxn ang="0">
                  <a:pos x="15" y="14"/>
                </a:cxn>
                <a:cxn ang="0">
                  <a:pos x="20" y="11"/>
                </a:cxn>
                <a:cxn ang="0">
                  <a:pos x="24" y="7"/>
                </a:cxn>
                <a:cxn ang="0">
                  <a:pos x="28" y="5"/>
                </a:cxn>
                <a:cxn ang="0">
                  <a:pos x="33" y="3"/>
                </a:cxn>
                <a:cxn ang="0">
                  <a:pos x="32" y="3"/>
                </a:cxn>
                <a:cxn ang="0">
                  <a:pos x="32" y="0"/>
                </a:cxn>
              </a:cxnLst>
              <a:rect l="0" t="0" r="r" b="b"/>
              <a:pathLst>
                <a:path w="33" h="27">
                  <a:moveTo>
                    <a:pt x="32" y="0"/>
                  </a:moveTo>
                  <a:lnTo>
                    <a:pt x="26" y="2"/>
                  </a:lnTo>
                  <a:lnTo>
                    <a:pt x="22" y="5"/>
                  </a:lnTo>
                  <a:lnTo>
                    <a:pt x="17" y="7"/>
                  </a:lnTo>
                  <a:lnTo>
                    <a:pt x="6" y="18"/>
                  </a:lnTo>
                  <a:lnTo>
                    <a:pt x="4" y="22"/>
                  </a:lnTo>
                  <a:lnTo>
                    <a:pt x="0" y="25"/>
                  </a:lnTo>
                  <a:lnTo>
                    <a:pt x="4" y="27"/>
                  </a:lnTo>
                  <a:lnTo>
                    <a:pt x="6" y="24"/>
                  </a:lnTo>
                  <a:lnTo>
                    <a:pt x="15" y="14"/>
                  </a:lnTo>
                  <a:lnTo>
                    <a:pt x="20" y="11"/>
                  </a:lnTo>
                  <a:lnTo>
                    <a:pt x="24" y="7"/>
                  </a:lnTo>
                  <a:lnTo>
                    <a:pt x="28" y="5"/>
                  </a:lnTo>
                  <a:lnTo>
                    <a:pt x="33" y="3"/>
                  </a:lnTo>
                  <a:lnTo>
                    <a:pt x="32" y="3"/>
                  </a:lnTo>
                  <a:lnTo>
                    <a:pt x="32" y="0"/>
                  </a:lnTo>
                  <a:close/>
                </a:path>
              </a:pathLst>
            </a:custGeom>
            <a:solidFill>
              <a:srgbClr val="000000"/>
            </a:solidFill>
            <a:ln w="9525">
              <a:noFill/>
              <a:round/>
            </a:ln>
          </p:spPr>
          <p:txBody>
            <a:bodyPr/>
            <a:lstStyle/>
            <a:p>
              <a:endParaRPr lang="en-US"/>
            </a:p>
          </p:txBody>
        </p:sp>
        <p:sp>
          <p:nvSpPr>
            <p:cNvPr id="601141" name="Freeform 1077"/>
            <p:cNvSpPr/>
            <p:nvPr/>
          </p:nvSpPr>
          <p:spPr bwMode="auto">
            <a:xfrm>
              <a:off x="3994" y="2655"/>
              <a:ext cx="23" cy="11"/>
            </a:xfrm>
            <a:custGeom>
              <a:avLst/>
              <a:gdLst/>
              <a:ahLst/>
              <a:cxnLst>
                <a:cxn ang="0">
                  <a:pos x="14" y="9"/>
                </a:cxn>
                <a:cxn ang="0">
                  <a:pos x="12" y="8"/>
                </a:cxn>
                <a:cxn ang="0">
                  <a:pos x="5" y="8"/>
                </a:cxn>
                <a:cxn ang="0">
                  <a:pos x="3" y="6"/>
                </a:cxn>
                <a:cxn ang="0">
                  <a:pos x="0" y="6"/>
                </a:cxn>
                <a:cxn ang="0">
                  <a:pos x="0" y="9"/>
                </a:cxn>
                <a:cxn ang="0">
                  <a:pos x="3" y="9"/>
                </a:cxn>
                <a:cxn ang="0">
                  <a:pos x="5" y="11"/>
                </a:cxn>
                <a:cxn ang="0">
                  <a:pos x="12" y="11"/>
                </a:cxn>
                <a:cxn ang="0">
                  <a:pos x="14" y="9"/>
                </a:cxn>
                <a:cxn ang="0">
                  <a:pos x="12" y="8"/>
                </a:cxn>
                <a:cxn ang="0">
                  <a:pos x="14" y="9"/>
                </a:cxn>
                <a:cxn ang="0">
                  <a:pos x="23" y="0"/>
                </a:cxn>
                <a:cxn ang="0">
                  <a:pos x="12" y="8"/>
                </a:cxn>
                <a:cxn ang="0">
                  <a:pos x="14" y="9"/>
                </a:cxn>
              </a:cxnLst>
              <a:rect l="0" t="0" r="r" b="b"/>
              <a:pathLst>
                <a:path w="23" h="11">
                  <a:moveTo>
                    <a:pt x="14" y="9"/>
                  </a:moveTo>
                  <a:lnTo>
                    <a:pt x="12" y="8"/>
                  </a:lnTo>
                  <a:lnTo>
                    <a:pt x="5" y="8"/>
                  </a:lnTo>
                  <a:lnTo>
                    <a:pt x="3" y="6"/>
                  </a:lnTo>
                  <a:lnTo>
                    <a:pt x="0" y="6"/>
                  </a:lnTo>
                  <a:lnTo>
                    <a:pt x="0" y="9"/>
                  </a:lnTo>
                  <a:lnTo>
                    <a:pt x="3" y="9"/>
                  </a:lnTo>
                  <a:lnTo>
                    <a:pt x="5" y="11"/>
                  </a:lnTo>
                  <a:lnTo>
                    <a:pt x="12" y="11"/>
                  </a:lnTo>
                  <a:lnTo>
                    <a:pt x="14" y="9"/>
                  </a:lnTo>
                  <a:lnTo>
                    <a:pt x="12" y="8"/>
                  </a:lnTo>
                  <a:lnTo>
                    <a:pt x="14" y="9"/>
                  </a:lnTo>
                  <a:lnTo>
                    <a:pt x="23" y="0"/>
                  </a:lnTo>
                  <a:lnTo>
                    <a:pt x="12" y="8"/>
                  </a:lnTo>
                  <a:lnTo>
                    <a:pt x="14" y="9"/>
                  </a:lnTo>
                  <a:close/>
                </a:path>
              </a:pathLst>
            </a:custGeom>
            <a:solidFill>
              <a:srgbClr val="000000"/>
            </a:solidFill>
            <a:ln w="9525">
              <a:noFill/>
              <a:round/>
            </a:ln>
          </p:spPr>
          <p:txBody>
            <a:bodyPr/>
            <a:lstStyle/>
            <a:p>
              <a:endParaRPr lang="en-US"/>
            </a:p>
          </p:txBody>
        </p:sp>
        <p:sp>
          <p:nvSpPr>
            <p:cNvPr id="601142" name="Freeform 1078"/>
            <p:cNvSpPr/>
            <p:nvPr/>
          </p:nvSpPr>
          <p:spPr bwMode="auto">
            <a:xfrm>
              <a:off x="3986" y="2663"/>
              <a:ext cx="22" cy="34"/>
            </a:xfrm>
            <a:custGeom>
              <a:avLst/>
              <a:gdLst/>
              <a:ahLst/>
              <a:cxnLst>
                <a:cxn ang="0">
                  <a:pos x="2" y="34"/>
                </a:cxn>
                <a:cxn ang="0">
                  <a:pos x="6" y="29"/>
                </a:cxn>
                <a:cxn ang="0">
                  <a:pos x="9" y="25"/>
                </a:cxn>
                <a:cxn ang="0">
                  <a:pos x="11" y="22"/>
                </a:cxn>
                <a:cxn ang="0">
                  <a:pos x="13" y="18"/>
                </a:cxn>
                <a:cxn ang="0">
                  <a:pos x="15" y="14"/>
                </a:cxn>
                <a:cxn ang="0">
                  <a:pos x="17" y="9"/>
                </a:cxn>
                <a:cxn ang="0">
                  <a:pos x="19" y="5"/>
                </a:cxn>
                <a:cxn ang="0">
                  <a:pos x="22" y="1"/>
                </a:cxn>
                <a:cxn ang="0">
                  <a:pos x="20" y="0"/>
                </a:cxn>
                <a:cxn ang="0">
                  <a:pos x="13" y="7"/>
                </a:cxn>
                <a:cxn ang="0">
                  <a:pos x="11" y="11"/>
                </a:cxn>
                <a:cxn ang="0">
                  <a:pos x="9" y="16"/>
                </a:cxn>
                <a:cxn ang="0">
                  <a:pos x="8" y="20"/>
                </a:cxn>
                <a:cxn ang="0">
                  <a:pos x="6" y="23"/>
                </a:cxn>
                <a:cxn ang="0">
                  <a:pos x="2" y="27"/>
                </a:cxn>
                <a:cxn ang="0">
                  <a:pos x="0" y="33"/>
                </a:cxn>
                <a:cxn ang="0">
                  <a:pos x="2" y="34"/>
                </a:cxn>
              </a:cxnLst>
              <a:rect l="0" t="0" r="r" b="b"/>
              <a:pathLst>
                <a:path w="22" h="34">
                  <a:moveTo>
                    <a:pt x="2" y="34"/>
                  </a:moveTo>
                  <a:lnTo>
                    <a:pt x="6" y="29"/>
                  </a:lnTo>
                  <a:lnTo>
                    <a:pt x="9" y="25"/>
                  </a:lnTo>
                  <a:lnTo>
                    <a:pt x="11" y="22"/>
                  </a:lnTo>
                  <a:lnTo>
                    <a:pt x="13" y="18"/>
                  </a:lnTo>
                  <a:lnTo>
                    <a:pt x="15" y="14"/>
                  </a:lnTo>
                  <a:lnTo>
                    <a:pt x="17" y="9"/>
                  </a:lnTo>
                  <a:lnTo>
                    <a:pt x="19" y="5"/>
                  </a:lnTo>
                  <a:lnTo>
                    <a:pt x="22" y="1"/>
                  </a:lnTo>
                  <a:lnTo>
                    <a:pt x="20" y="0"/>
                  </a:lnTo>
                  <a:lnTo>
                    <a:pt x="13" y="7"/>
                  </a:lnTo>
                  <a:lnTo>
                    <a:pt x="11" y="11"/>
                  </a:lnTo>
                  <a:lnTo>
                    <a:pt x="9" y="16"/>
                  </a:lnTo>
                  <a:lnTo>
                    <a:pt x="8" y="20"/>
                  </a:lnTo>
                  <a:lnTo>
                    <a:pt x="6" y="23"/>
                  </a:lnTo>
                  <a:lnTo>
                    <a:pt x="2" y="27"/>
                  </a:lnTo>
                  <a:lnTo>
                    <a:pt x="0" y="33"/>
                  </a:lnTo>
                  <a:lnTo>
                    <a:pt x="2" y="34"/>
                  </a:lnTo>
                  <a:close/>
                </a:path>
              </a:pathLst>
            </a:custGeom>
            <a:solidFill>
              <a:srgbClr val="000000"/>
            </a:solidFill>
            <a:ln w="9525">
              <a:noFill/>
              <a:round/>
            </a:ln>
          </p:spPr>
          <p:txBody>
            <a:bodyPr/>
            <a:lstStyle/>
            <a:p>
              <a:endParaRPr lang="en-US"/>
            </a:p>
          </p:txBody>
        </p:sp>
        <p:sp>
          <p:nvSpPr>
            <p:cNvPr id="601143" name="Freeform 1079"/>
            <p:cNvSpPr/>
            <p:nvPr/>
          </p:nvSpPr>
          <p:spPr bwMode="auto">
            <a:xfrm>
              <a:off x="3981" y="2696"/>
              <a:ext cx="9" cy="18"/>
            </a:xfrm>
            <a:custGeom>
              <a:avLst/>
              <a:gdLst/>
              <a:ahLst/>
              <a:cxnLst>
                <a:cxn ang="0">
                  <a:pos x="5" y="16"/>
                </a:cxn>
                <a:cxn ang="0">
                  <a:pos x="3" y="18"/>
                </a:cxn>
                <a:cxn ang="0">
                  <a:pos x="7" y="16"/>
                </a:cxn>
                <a:cxn ang="0">
                  <a:pos x="7" y="12"/>
                </a:cxn>
                <a:cxn ang="0">
                  <a:pos x="9" y="11"/>
                </a:cxn>
                <a:cxn ang="0">
                  <a:pos x="7" y="9"/>
                </a:cxn>
                <a:cxn ang="0">
                  <a:pos x="7" y="1"/>
                </a:cxn>
                <a:cxn ang="0">
                  <a:pos x="5" y="0"/>
                </a:cxn>
                <a:cxn ang="0">
                  <a:pos x="3" y="1"/>
                </a:cxn>
                <a:cxn ang="0">
                  <a:pos x="3" y="7"/>
                </a:cxn>
                <a:cxn ang="0">
                  <a:pos x="5" y="9"/>
                </a:cxn>
                <a:cxn ang="0">
                  <a:pos x="5" y="12"/>
                </a:cxn>
                <a:cxn ang="0">
                  <a:pos x="3" y="14"/>
                </a:cxn>
                <a:cxn ang="0">
                  <a:pos x="1" y="14"/>
                </a:cxn>
                <a:cxn ang="0">
                  <a:pos x="0" y="16"/>
                </a:cxn>
                <a:cxn ang="0">
                  <a:pos x="1" y="14"/>
                </a:cxn>
                <a:cxn ang="0">
                  <a:pos x="0" y="16"/>
                </a:cxn>
                <a:cxn ang="0">
                  <a:pos x="5" y="16"/>
                </a:cxn>
              </a:cxnLst>
              <a:rect l="0" t="0" r="r" b="b"/>
              <a:pathLst>
                <a:path w="9" h="18">
                  <a:moveTo>
                    <a:pt x="5" y="16"/>
                  </a:moveTo>
                  <a:lnTo>
                    <a:pt x="3" y="18"/>
                  </a:lnTo>
                  <a:lnTo>
                    <a:pt x="7" y="16"/>
                  </a:lnTo>
                  <a:lnTo>
                    <a:pt x="7" y="12"/>
                  </a:lnTo>
                  <a:lnTo>
                    <a:pt x="9" y="11"/>
                  </a:lnTo>
                  <a:lnTo>
                    <a:pt x="7" y="9"/>
                  </a:lnTo>
                  <a:lnTo>
                    <a:pt x="7" y="1"/>
                  </a:lnTo>
                  <a:lnTo>
                    <a:pt x="5" y="0"/>
                  </a:lnTo>
                  <a:lnTo>
                    <a:pt x="3" y="1"/>
                  </a:lnTo>
                  <a:lnTo>
                    <a:pt x="3" y="7"/>
                  </a:lnTo>
                  <a:lnTo>
                    <a:pt x="5" y="9"/>
                  </a:lnTo>
                  <a:lnTo>
                    <a:pt x="5" y="12"/>
                  </a:lnTo>
                  <a:lnTo>
                    <a:pt x="3" y="14"/>
                  </a:lnTo>
                  <a:lnTo>
                    <a:pt x="1" y="14"/>
                  </a:lnTo>
                  <a:lnTo>
                    <a:pt x="0" y="16"/>
                  </a:lnTo>
                  <a:lnTo>
                    <a:pt x="1" y="14"/>
                  </a:lnTo>
                  <a:lnTo>
                    <a:pt x="0" y="16"/>
                  </a:lnTo>
                  <a:lnTo>
                    <a:pt x="5" y="16"/>
                  </a:lnTo>
                  <a:close/>
                </a:path>
              </a:pathLst>
            </a:custGeom>
            <a:solidFill>
              <a:srgbClr val="000000"/>
            </a:solidFill>
            <a:ln w="9525">
              <a:noFill/>
              <a:round/>
            </a:ln>
          </p:spPr>
          <p:txBody>
            <a:bodyPr/>
            <a:lstStyle/>
            <a:p>
              <a:endParaRPr lang="en-US"/>
            </a:p>
          </p:txBody>
        </p:sp>
        <p:sp>
          <p:nvSpPr>
            <p:cNvPr id="601144" name="Freeform 1080"/>
            <p:cNvSpPr/>
            <p:nvPr/>
          </p:nvSpPr>
          <p:spPr bwMode="auto">
            <a:xfrm>
              <a:off x="3981" y="2712"/>
              <a:ext cx="9" cy="26"/>
            </a:xfrm>
            <a:custGeom>
              <a:avLst/>
              <a:gdLst/>
              <a:ahLst/>
              <a:cxnLst>
                <a:cxn ang="0">
                  <a:pos x="9" y="26"/>
                </a:cxn>
                <a:cxn ang="0">
                  <a:pos x="9" y="19"/>
                </a:cxn>
                <a:cxn ang="0">
                  <a:pos x="7" y="13"/>
                </a:cxn>
                <a:cxn ang="0">
                  <a:pos x="5" y="8"/>
                </a:cxn>
                <a:cxn ang="0">
                  <a:pos x="5" y="0"/>
                </a:cxn>
                <a:cxn ang="0">
                  <a:pos x="0" y="0"/>
                </a:cxn>
                <a:cxn ang="0">
                  <a:pos x="1" y="8"/>
                </a:cxn>
                <a:cxn ang="0">
                  <a:pos x="5" y="15"/>
                </a:cxn>
                <a:cxn ang="0">
                  <a:pos x="7" y="20"/>
                </a:cxn>
                <a:cxn ang="0">
                  <a:pos x="7" y="26"/>
                </a:cxn>
                <a:cxn ang="0">
                  <a:pos x="9" y="26"/>
                </a:cxn>
              </a:cxnLst>
              <a:rect l="0" t="0" r="r" b="b"/>
              <a:pathLst>
                <a:path w="9" h="26">
                  <a:moveTo>
                    <a:pt x="9" y="26"/>
                  </a:moveTo>
                  <a:lnTo>
                    <a:pt x="9" y="19"/>
                  </a:lnTo>
                  <a:lnTo>
                    <a:pt x="7" y="13"/>
                  </a:lnTo>
                  <a:lnTo>
                    <a:pt x="5" y="8"/>
                  </a:lnTo>
                  <a:lnTo>
                    <a:pt x="5" y="0"/>
                  </a:lnTo>
                  <a:lnTo>
                    <a:pt x="0" y="0"/>
                  </a:lnTo>
                  <a:lnTo>
                    <a:pt x="1" y="8"/>
                  </a:lnTo>
                  <a:lnTo>
                    <a:pt x="5" y="15"/>
                  </a:lnTo>
                  <a:lnTo>
                    <a:pt x="7" y="20"/>
                  </a:lnTo>
                  <a:lnTo>
                    <a:pt x="7" y="26"/>
                  </a:lnTo>
                  <a:lnTo>
                    <a:pt x="9" y="26"/>
                  </a:lnTo>
                  <a:close/>
                </a:path>
              </a:pathLst>
            </a:custGeom>
            <a:solidFill>
              <a:srgbClr val="000000"/>
            </a:solidFill>
            <a:ln w="9525">
              <a:noFill/>
              <a:round/>
            </a:ln>
          </p:spPr>
          <p:txBody>
            <a:bodyPr/>
            <a:lstStyle/>
            <a:p>
              <a:endParaRPr lang="en-US"/>
            </a:p>
          </p:txBody>
        </p:sp>
        <p:sp>
          <p:nvSpPr>
            <p:cNvPr id="601145" name="Freeform 1081"/>
            <p:cNvSpPr/>
            <p:nvPr/>
          </p:nvSpPr>
          <p:spPr bwMode="auto">
            <a:xfrm>
              <a:off x="3982" y="2738"/>
              <a:ext cx="8" cy="24"/>
            </a:xfrm>
            <a:custGeom>
              <a:avLst/>
              <a:gdLst/>
              <a:ahLst/>
              <a:cxnLst>
                <a:cxn ang="0">
                  <a:pos x="6" y="20"/>
                </a:cxn>
                <a:cxn ang="0">
                  <a:pos x="8" y="20"/>
                </a:cxn>
                <a:cxn ang="0">
                  <a:pos x="4" y="16"/>
                </a:cxn>
                <a:cxn ang="0">
                  <a:pos x="4" y="15"/>
                </a:cxn>
                <a:cxn ang="0">
                  <a:pos x="6" y="13"/>
                </a:cxn>
                <a:cxn ang="0">
                  <a:pos x="6" y="9"/>
                </a:cxn>
                <a:cxn ang="0">
                  <a:pos x="8" y="5"/>
                </a:cxn>
                <a:cxn ang="0">
                  <a:pos x="8" y="0"/>
                </a:cxn>
                <a:cxn ang="0">
                  <a:pos x="6" y="0"/>
                </a:cxn>
                <a:cxn ang="0">
                  <a:pos x="6" y="2"/>
                </a:cxn>
                <a:cxn ang="0">
                  <a:pos x="4" y="5"/>
                </a:cxn>
                <a:cxn ang="0">
                  <a:pos x="2" y="9"/>
                </a:cxn>
                <a:cxn ang="0">
                  <a:pos x="2" y="11"/>
                </a:cxn>
                <a:cxn ang="0">
                  <a:pos x="0" y="15"/>
                </a:cxn>
                <a:cxn ang="0">
                  <a:pos x="0" y="18"/>
                </a:cxn>
                <a:cxn ang="0">
                  <a:pos x="2" y="22"/>
                </a:cxn>
                <a:cxn ang="0">
                  <a:pos x="6" y="24"/>
                </a:cxn>
                <a:cxn ang="0">
                  <a:pos x="8" y="22"/>
                </a:cxn>
                <a:cxn ang="0">
                  <a:pos x="6" y="24"/>
                </a:cxn>
                <a:cxn ang="0">
                  <a:pos x="8" y="22"/>
                </a:cxn>
                <a:cxn ang="0">
                  <a:pos x="6" y="20"/>
                </a:cxn>
              </a:cxnLst>
              <a:rect l="0" t="0" r="r" b="b"/>
              <a:pathLst>
                <a:path w="8" h="24">
                  <a:moveTo>
                    <a:pt x="6" y="20"/>
                  </a:moveTo>
                  <a:lnTo>
                    <a:pt x="8" y="20"/>
                  </a:lnTo>
                  <a:lnTo>
                    <a:pt x="4" y="16"/>
                  </a:lnTo>
                  <a:lnTo>
                    <a:pt x="4" y="15"/>
                  </a:lnTo>
                  <a:lnTo>
                    <a:pt x="6" y="13"/>
                  </a:lnTo>
                  <a:lnTo>
                    <a:pt x="6" y="9"/>
                  </a:lnTo>
                  <a:lnTo>
                    <a:pt x="8" y="5"/>
                  </a:lnTo>
                  <a:lnTo>
                    <a:pt x="8" y="0"/>
                  </a:lnTo>
                  <a:lnTo>
                    <a:pt x="6" y="0"/>
                  </a:lnTo>
                  <a:lnTo>
                    <a:pt x="6" y="2"/>
                  </a:lnTo>
                  <a:lnTo>
                    <a:pt x="4" y="5"/>
                  </a:lnTo>
                  <a:lnTo>
                    <a:pt x="2" y="9"/>
                  </a:lnTo>
                  <a:lnTo>
                    <a:pt x="2" y="11"/>
                  </a:lnTo>
                  <a:lnTo>
                    <a:pt x="0" y="15"/>
                  </a:lnTo>
                  <a:lnTo>
                    <a:pt x="0" y="18"/>
                  </a:lnTo>
                  <a:lnTo>
                    <a:pt x="2" y="22"/>
                  </a:lnTo>
                  <a:lnTo>
                    <a:pt x="6" y="24"/>
                  </a:lnTo>
                  <a:lnTo>
                    <a:pt x="8" y="22"/>
                  </a:lnTo>
                  <a:lnTo>
                    <a:pt x="6" y="24"/>
                  </a:lnTo>
                  <a:lnTo>
                    <a:pt x="8" y="22"/>
                  </a:lnTo>
                  <a:lnTo>
                    <a:pt x="6" y="20"/>
                  </a:lnTo>
                  <a:close/>
                </a:path>
              </a:pathLst>
            </a:custGeom>
            <a:solidFill>
              <a:srgbClr val="000000"/>
            </a:solidFill>
            <a:ln w="9525">
              <a:noFill/>
              <a:round/>
            </a:ln>
          </p:spPr>
          <p:txBody>
            <a:bodyPr/>
            <a:lstStyle/>
            <a:p>
              <a:endParaRPr lang="en-US"/>
            </a:p>
          </p:txBody>
        </p:sp>
        <p:sp>
          <p:nvSpPr>
            <p:cNvPr id="601146" name="Freeform 1082"/>
            <p:cNvSpPr/>
            <p:nvPr/>
          </p:nvSpPr>
          <p:spPr bwMode="auto">
            <a:xfrm>
              <a:off x="3988" y="2732"/>
              <a:ext cx="24" cy="28"/>
            </a:xfrm>
            <a:custGeom>
              <a:avLst/>
              <a:gdLst/>
              <a:ahLst/>
              <a:cxnLst>
                <a:cxn ang="0">
                  <a:pos x="20" y="2"/>
                </a:cxn>
                <a:cxn ang="0">
                  <a:pos x="20" y="6"/>
                </a:cxn>
                <a:cxn ang="0">
                  <a:pos x="18" y="10"/>
                </a:cxn>
                <a:cxn ang="0">
                  <a:pos x="17" y="11"/>
                </a:cxn>
                <a:cxn ang="0">
                  <a:pos x="15" y="15"/>
                </a:cxn>
                <a:cxn ang="0">
                  <a:pos x="11" y="19"/>
                </a:cxn>
                <a:cxn ang="0">
                  <a:pos x="7" y="21"/>
                </a:cxn>
                <a:cxn ang="0">
                  <a:pos x="4" y="24"/>
                </a:cxn>
                <a:cxn ang="0">
                  <a:pos x="0" y="26"/>
                </a:cxn>
                <a:cxn ang="0">
                  <a:pos x="2" y="28"/>
                </a:cxn>
                <a:cxn ang="0">
                  <a:pos x="6" y="26"/>
                </a:cxn>
                <a:cxn ang="0">
                  <a:pos x="9" y="24"/>
                </a:cxn>
                <a:cxn ang="0">
                  <a:pos x="13" y="21"/>
                </a:cxn>
                <a:cxn ang="0">
                  <a:pos x="17" y="19"/>
                </a:cxn>
                <a:cxn ang="0">
                  <a:pos x="20" y="15"/>
                </a:cxn>
                <a:cxn ang="0">
                  <a:pos x="22" y="10"/>
                </a:cxn>
                <a:cxn ang="0">
                  <a:pos x="24" y="6"/>
                </a:cxn>
                <a:cxn ang="0">
                  <a:pos x="24" y="0"/>
                </a:cxn>
                <a:cxn ang="0">
                  <a:pos x="22" y="0"/>
                </a:cxn>
                <a:cxn ang="0">
                  <a:pos x="24" y="0"/>
                </a:cxn>
                <a:cxn ang="0">
                  <a:pos x="22" y="0"/>
                </a:cxn>
                <a:cxn ang="0">
                  <a:pos x="20" y="2"/>
                </a:cxn>
              </a:cxnLst>
              <a:rect l="0" t="0" r="r" b="b"/>
              <a:pathLst>
                <a:path w="24" h="28">
                  <a:moveTo>
                    <a:pt x="20" y="2"/>
                  </a:moveTo>
                  <a:lnTo>
                    <a:pt x="20" y="6"/>
                  </a:lnTo>
                  <a:lnTo>
                    <a:pt x="18" y="10"/>
                  </a:lnTo>
                  <a:lnTo>
                    <a:pt x="17" y="11"/>
                  </a:lnTo>
                  <a:lnTo>
                    <a:pt x="15" y="15"/>
                  </a:lnTo>
                  <a:lnTo>
                    <a:pt x="11" y="19"/>
                  </a:lnTo>
                  <a:lnTo>
                    <a:pt x="7" y="21"/>
                  </a:lnTo>
                  <a:lnTo>
                    <a:pt x="4" y="24"/>
                  </a:lnTo>
                  <a:lnTo>
                    <a:pt x="0" y="26"/>
                  </a:lnTo>
                  <a:lnTo>
                    <a:pt x="2" y="28"/>
                  </a:lnTo>
                  <a:lnTo>
                    <a:pt x="6" y="26"/>
                  </a:lnTo>
                  <a:lnTo>
                    <a:pt x="9" y="24"/>
                  </a:lnTo>
                  <a:lnTo>
                    <a:pt x="13" y="21"/>
                  </a:lnTo>
                  <a:lnTo>
                    <a:pt x="17" y="19"/>
                  </a:lnTo>
                  <a:lnTo>
                    <a:pt x="20" y="15"/>
                  </a:lnTo>
                  <a:lnTo>
                    <a:pt x="22" y="10"/>
                  </a:lnTo>
                  <a:lnTo>
                    <a:pt x="24" y="6"/>
                  </a:lnTo>
                  <a:lnTo>
                    <a:pt x="24" y="0"/>
                  </a:lnTo>
                  <a:lnTo>
                    <a:pt x="22" y="0"/>
                  </a:lnTo>
                  <a:lnTo>
                    <a:pt x="24" y="0"/>
                  </a:lnTo>
                  <a:lnTo>
                    <a:pt x="22" y="0"/>
                  </a:lnTo>
                  <a:lnTo>
                    <a:pt x="20" y="2"/>
                  </a:lnTo>
                  <a:close/>
                </a:path>
              </a:pathLst>
            </a:custGeom>
            <a:solidFill>
              <a:srgbClr val="000000"/>
            </a:solidFill>
            <a:ln w="9525">
              <a:noFill/>
              <a:round/>
            </a:ln>
          </p:spPr>
          <p:txBody>
            <a:bodyPr/>
            <a:lstStyle/>
            <a:p>
              <a:endParaRPr lang="en-US"/>
            </a:p>
          </p:txBody>
        </p:sp>
        <p:sp>
          <p:nvSpPr>
            <p:cNvPr id="601147" name="Freeform 1083"/>
            <p:cNvSpPr/>
            <p:nvPr/>
          </p:nvSpPr>
          <p:spPr bwMode="auto">
            <a:xfrm>
              <a:off x="3992" y="2708"/>
              <a:ext cx="18" cy="26"/>
            </a:xfrm>
            <a:custGeom>
              <a:avLst/>
              <a:gdLst/>
              <a:ahLst/>
              <a:cxnLst>
                <a:cxn ang="0">
                  <a:pos x="0" y="2"/>
                </a:cxn>
                <a:cxn ang="0">
                  <a:pos x="5" y="8"/>
                </a:cxn>
                <a:cxn ang="0">
                  <a:pos x="5" y="12"/>
                </a:cxn>
                <a:cxn ang="0">
                  <a:pos x="7" y="13"/>
                </a:cxn>
                <a:cxn ang="0">
                  <a:pos x="9" y="17"/>
                </a:cxn>
                <a:cxn ang="0">
                  <a:pos x="14" y="23"/>
                </a:cxn>
                <a:cxn ang="0">
                  <a:pos x="16" y="26"/>
                </a:cxn>
                <a:cxn ang="0">
                  <a:pos x="18" y="24"/>
                </a:cxn>
                <a:cxn ang="0">
                  <a:pos x="16" y="21"/>
                </a:cxn>
                <a:cxn ang="0">
                  <a:pos x="14" y="19"/>
                </a:cxn>
                <a:cxn ang="0">
                  <a:pos x="13" y="15"/>
                </a:cxn>
                <a:cxn ang="0">
                  <a:pos x="11" y="12"/>
                </a:cxn>
                <a:cxn ang="0">
                  <a:pos x="9" y="10"/>
                </a:cxn>
                <a:cxn ang="0">
                  <a:pos x="7" y="6"/>
                </a:cxn>
                <a:cxn ang="0">
                  <a:pos x="5" y="2"/>
                </a:cxn>
                <a:cxn ang="0">
                  <a:pos x="3" y="0"/>
                </a:cxn>
                <a:cxn ang="0">
                  <a:pos x="3" y="2"/>
                </a:cxn>
                <a:cxn ang="0">
                  <a:pos x="0" y="2"/>
                </a:cxn>
              </a:cxnLst>
              <a:rect l="0" t="0" r="r" b="b"/>
              <a:pathLst>
                <a:path w="18" h="26">
                  <a:moveTo>
                    <a:pt x="0" y="2"/>
                  </a:moveTo>
                  <a:lnTo>
                    <a:pt x="5" y="8"/>
                  </a:lnTo>
                  <a:lnTo>
                    <a:pt x="5" y="12"/>
                  </a:lnTo>
                  <a:lnTo>
                    <a:pt x="7" y="13"/>
                  </a:lnTo>
                  <a:lnTo>
                    <a:pt x="9" y="17"/>
                  </a:lnTo>
                  <a:lnTo>
                    <a:pt x="14" y="23"/>
                  </a:lnTo>
                  <a:lnTo>
                    <a:pt x="16" y="26"/>
                  </a:lnTo>
                  <a:lnTo>
                    <a:pt x="18" y="24"/>
                  </a:lnTo>
                  <a:lnTo>
                    <a:pt x="16" y="21"/>
                  </a:lnTo>
                  <a:lnTo>
                    <a:pt x="14" y="19"/>
                  </a:lnTo>
                  <a:lnTo>
                    <a:pt x="13" y="15"/>
                  </a:lnTo>
                  <a:lnTo>
                    <a:pt x="11" y="12"/>
                  </a:lnTo>
                  <a:lnTo>
                    <a:pt x="9" y="10"/>
                  </a:lnTo>
                  <a:lnTo>
                    <a:pt x="7" y="6"/>
                  </a:lnTo>
                  <a:lnTo>
                    <a:pt x="5" y="2"/>
                  </a:lnTo>
                  <a:lnTo>
                    <a:pt x="3" y="0"/>
                  </a:lnTo>
                  <a:lnTo>
                    <a:pt x="3" y="2"/>
                  </a:lnTo>
                  <a:lnTo>
                    <a:pt x="0" y="2"/>
                  </a:lnTo>
                  <a:close/>
                </a:path>
              </a:pathLst>
            </a:custGeom>
            <a:solidFill>
              <a:srgbClr val="000000"/>
            </a:solidFill>
            <a:ln w="9525">
              <a:noFill/>
              <a:round/>
            </a:ln>
          </p:spPr>
          <p:txBody>
            <a:bodyPr/>
            <a:lstStyle/>
            <a:p>
              <a:endParaRPr lang="en-US"/>
            </a:p>
          </p:txBody>
        </p:sp>
        <p:sp>
          <p:nvSpPr>
            <p:cNvPr id="601148" name="Freeform 1084"/>
            <p:cNvSpPr/>
            <p:nvPr/>
          </p:nvSpPr>
          <p:spPr bwMode="auto">
            <a:xfrm>
              <a:off x="3992" y="2705"/>
              <a:ext cx="7" cy="5"/>
            </a:xfrm>
            <a:custGeom>
              <a:avLst/>
              <a:gdLst/>
              <a:ahLst/>
              <a:cxnLst>
                <a:cxn ang="0">
                  <a:pos x="5" y="0"/>
                </a:cxn>
                <a:cxn ang="0">
                  <a:pos x="2" y="0"/>
                </a:cxn>
                <a:cxn ang="0">
                  <a:pos x="0" y="2"/>
                </a:cxn>
                <a:cxn ang="0">
                  <a:pos x="0" y="5"/>
                </a:cxn>
                <a:cxn ang="0">
                  <a:pos x="3" y="5"/>
                </a:cxn>
                <a:cxn ang="0">
                  <a:pos x="3" y="3"/>
                </a:cxn>
                <a:cxn ang="0">
                  <a:pos x="5" y="3"/>
                </a:cxn>
                <a:cxn ang="0">
                  <a:pos x="7" y="2"/>
                </a:cxn>
                <a:cxn ang="0">
                  <a:pos x="5" y="0"/>
                </a:cxn>
              </a:cxnLst>
              <a:rect l="0" t="0" r="r" b="b"/>
              <a:pathLst>
                <a:path w="7" h="5">
                  <a:moveTo>
                    <a:pt x="5" y="0"/>
                  </a:moveTo>
                  <a:lnTo>
                    <a:pt x="2" y="0"/>
                  </a:lnTo>
                  <a:lnTo>
                    <a:pt x="0" y="2"/>
                  </a:lnTo>
                  <a:lnTo>
                    <a:pt x="0" y="5"/>
                  </a:lnTo>
                  <a:lnTo>
                    <a:pt x="3" y="5"/>
                  </a:lnTo>
                  <a:lnTo>
                    <a:pt x="3" y="3"/>
                  </a:lnTo>
                  <a:lnTo>
                    <a:pt x="5" y="3"/>
                  </a:lnTo>
                  <a:lnTo>
                    <a:pt x="7" y="2"/>
                  </a:lnTo>
                  <a:lnTo>
                    <a:pt x="5" y="0"/>
                  </a:lnTo>
                  <a:close/>
                </a:path>
              </a:pathLst>
            </a:custGeom>
            <a:solidFill>
              <a:srgbClr val="000000"/>
            </a:solidFill>
            <a:ln w="9525">
              <a:noFill/>
              <a:round/>
            </a:ln>
          </p:spPr>
          <p:txBody>
            <a:bodyPr/>
            <a:lstStyle/>
            <a:p>
              <a:endParaRPr lang="en-US"/>
            </a:p>
          </p:txBody>
        </p:sp>
        <p:sp>
          <p:nvSpPr>
            <p:cNvPr id="601149" name="Freeform 1085"/>
            <p:cNvSpPr/>
            <p:nvPr/>
          </p:nvSpPr>
          <p:spPr bwMode="auto">
            <a:xfrm>
              <a:off x="3997" y="2659"/>
              <a:ext cx="30" cy="48"/>
            </a:xfrm>
            <a:custGeom>
              <a:avLst/>
              <a:gdLst/>
              <a:ahLst/>
              <a:cxnLst>
                <a:cxn ang="0">
                  <a:pos x="30" y="2"/>
                </a:cxn>
                <a:cxn ang="0">
                  <a:pos x="26" y="2"/>
                </a:cxn>
                <a:cxn ang="0">
                  <a:pos x="20" y="5"/>
                </a:cxn>
                <a:cxn ang="0">
                  <a:pos x="17" y="11"/>
                </a:cxn>
                <a:cxn ang="0">
                  <a:pos x="13" y="16"/>
                </a:cxn>
                <a:cxn ang="0">
                  <a:pos x="9" y="22"/>
                </a:cxn>
                <a:cxn ang="0">
                  <a:pos x="8" y="29"/>
                </a:cxn>
                <a:cxn ang="0">
                  <a:pos x="4" y="35"/>
                </a:cxn>
                <a:cxn ang="0">
                  <a:pos x="2" y="40"/>
                </a:cxn>
                <a:cxn ang="0">
                  <a:pos x="0" y="46"/>
                </a:cxn>
                <a:cxn ang="0">
                  <a:pos x="2" y="48"/>
                </a:cxn>
                <a:cxn ang="0">
                  <a:pos x="6" y="42"/>
                </a:cxn>
                <a:cxn ang="0">
                  <a:pos x="8" y="37"/>
                </a:cxn>
                <a:cxn ang="0">
                  <a:pos x="11" y="29"/>
                </a:cxn>
                <a:cxn ang="0">
                  <a:pos x="13" y="24"/>
                </a:cxn>
                <a:cxn ang="0">
                  <a:pos x="17" y="18"/>
                </a:cxn>
                <a:cxn ang="0">
                  <a:pos x="20" y="13"/>
                </a:cxn>
                <a:cxn ang="0">
                  <a:pos x="30" y="4"/>
                </a:cxn>
                <a:cxn ang="0">
                  <a:pos x="26" y="4"/>
                </a:cxn>
                <a:cxn ang="0">
                  <a:pos x="30" y="2"/>
                </a:cxn>
                <a:cxn ang="0">
                  <a:pos x="28" y="0"/>
                </a:cxn>
                <a:cxn ang="0">
                  <a:pos x="26" y="2"/>
                </a:cxn>
                <a:cxn ang="0">
                  <a:pos x="30" y="2"/>
                </a:cxn>
              </a:cxnLst>
              <a:rect l="0" t="0" r="r" b="b"/>
              <a:pathLst>
                <a:path w="30" h="48">
                  <a:moveTo>
                    <a:pt x="30" y="2"/>
                  </a:moveTo>
                  <a:lnTo>
                    <a:pt x="26" y="2"/>
                  </a:lnTo>
                  <a:lnTo>
                    <a:pt x="20" y="5"/>
                  </a:lnTo>
                  <a:lnTo>
                    <a:pt x="17" y="11"/>
                  </a:lnTo>
                  <a:lnTo>
                    <a:pt x="13" y="16"/>
                  </a:lnTo>
                  <a:lnTo>
                    <a:pt x="9" y="22"/>
                  </a:lnTo>
                  <a:lnTo>
                    <a:pt x="8" y="29"/>
                  </a:lnTo>
                  <a:lnTo>
                    <a:pt x="4" y="35"/>
                  </a:lnTo>
                  <a:lnTo>
                    <a:pt x="2" y="40"/>
                  </a:lnTo>
                  <a:lnTo>
                    <a:pt x="0" y="46"/>
                  </a:lnTo>
                  <a:lnTo>
                    <a:pt x="2" y="48"/>
                  </a:lnTo>
                  <a:lnTo>
                    <a:pt x="6" y="42"/>
                  </a:lnTo>
                  <a:lnTo>
                    <a:pt x="8" y="37"/>
                  </a:lnTo>
                  <a:lnTo>
                    <a:pt x="11" y="29"/>
                  </a:lnTo>
                  <a:lnTo>
                    <a:pt x="13" y="24"/>
                  </a:lnTo>
                  <a:lnTo>
                    <a:pt x="17" y="18"/>
                  </a:lnTo>
                  <a:lnTo>
                    <a:pt x="20" y="13"/>
                  </a:lnTo>
                  <a:lnTo>
                    <a:pt x="30" y="4"/>
                  </a:lnTo>
                  <a:lnTo>
                    <a:pt x="26" y="4"/>
                  </a:lnTo>
                  <a:lnTo>
                    <a:pt x="30" y="2"/>
                  </a:lnTo>
                  <a:lnTo>
                    <a:pt x="28" y="0"/>
                  </a:lnTo>
                  <a:lnTo>
                    <a:pt x="26" y="2"/>
                  </a:lnTo>
                  <a:lnTo>
                    <a:pt x="30" y="2"/>
                  </a:lnTo>
                  <a:close/>
                </a:path>
              </a:pathLst>
            </a:custGeom>
            <a:solidFill>
              <a:srgbClr val="000000"/>
            </a:solidFill>
            <a:ln w="9525">
              <a:noFill/>
              <a:round/>
            </a:ln>
          </p:spPr>
          <p:txBody>
            <a:bodyPr/>
            <a:lstStyle/>
            <a:p>
              <a:endParaRPr lang="en-US"/>
            </a:p>
          </p:txBody>
        </p:sp>
        <p:sp>
          <p:nvSpPr>
            <p:cNvPr id="601150" name="Freeform 1086"/>
            <p:cNvSpPr/>
            <p:nvPr/>
          </p:nvSpPr>
          <p:spPr bwMode="auto">
            <a:xfrm>
              <a:off x="4023" y="2661"/>
              <a:ext cx="33" cy="16"/>
            </a:xfrm>
            <a:custGeom>
              <a:avLst/>
              <a:gdLst/>
              <a:ahLst/>
              <a:cxnLst>
                <a:cxn ang="0">
                  <a:pos x="33" y="14"/>
                </a:cxn>
                <a:cxn ang="0">
                  <a:pos x="31" y="14"/>
                </a:cxn>
                <a:cxn ang="0">
                  <a:pos x="27" y="11"/>
                </a:cxn>
                <a:cxn ang="0">
                  <a:pos x="24" y="9"/>
                </a:cxn>
                <a:cxn ang="0">
                  <a:pos x="20" y="7"/>
                </a:cxn>
                <a:cxn ang="0">
                  <a:pos x="16" y="7"/>
                </a:cxn>
                <a:cxn ang="0">
                  <a:pos x="13" y="5"/>
                </a:cxn>
                <a:cxn ang="0">
                  <a:pos x="9" y="3"/>
                </a:cxn>
                <a:cxn ang="0">
                  <a:pos x="5" y="2"/>
                </a:cxn>
                <a:cxn ang="0">
                  <a:pos x="4" y="0"/>
                </a:cxn>
                <a:cxn ang="0">
                  <a:pos x="0" y="2"/>
                </a:cxn>
                <a:cxn ang="0">
                  <a:pos x="4" y="5"/>
                </a:cxn>
                <a:cxn ang="0">
                  <a:pos x="7" y="7"/>
                </a:cxn>
                <a:cxn ang="0">
                  <a:pos x="11" y="9"/>
                </a:cxn>
                <a:cxn ang="0">
                  <a:pos x="15" y="11"/>
                </a:cxn>
                <a:cxn ang="0">
                  <a:pos x="18" y="11"/>
                </a:cxn>
                <a:cxn ang="0">
                  <a:pos x="24" y="13"/>
                </a:cxn>
                <a:cxn ang="0">
                  <a:pos x="26" y="14"/>
                </a:cxn>
                <a:cxn ang="0">
                  <a:pos x="29" y="16"/>
                </a:cxn>
                <a:cxn ang="0">
                  <a:pos x="33" y="14"/>
                </a:cxn>
              </a:cxnLst>
              <a:rect l="0" t="0" r="r" b="b"/>
              <a:pathLst>
                <a:path w="33" h="16">
                  <a:moveTo>
                    <a:pt x="33" y="14"/>
                  </a:moveTo>
                  <a:lnTo>
                    <a:pt x="31" y="14"/>
                  </a:lnTo>
                  <a:lnTo>
                    <a:pt x="27" y="11"/>
                  </a:lnTo>
                  <a:lnTo>
                    <a:pt x="24" y="9"/>
                  </a:lnTo>
                  <a:lnTo>
                    <a:pt x="20" y="7"/>
                  </a:lnTo>
                  <a:lnTo>
                    <a:pt x="16" y="7"/>
                  </a:lnTo>
                  <a:lnTo>
                    <a:pt x="13" y="5"/>
                  </a:lnTo>
                  <a:lnTo>
                    <a:pt x="9" y="3"/>
                  </a:lnTo>
                  <a:lnTo>
                    <a:pt x="5" y="2"/>
                  </a:lnTo>
                  <a:lnTo>
                    <a:pt x="4" y="0"/>
                  </a:lnTo>
                  <a:lnTo>
                    <a:pt x="0" y="2"/>
                  </a:lnTo>
                  <a:lnTo>
                    <a:pt x="4" y="5"/>
                  </a:lnTo>
                  <a:lnTo>
                    <a:pt x="7" y="7"/>
                  </a:lnTo>
                  <a:lnTo>
                    <a:pt x="11" y="9"/>
                  </a:lnTo>
                  <a:lnTo>
                    <a:pt x="15" y="11"/>
                  </a:lnTo>
                  <a:lnTo>
                    <a:pt x="18" y="11"/>
                  </a:lnTo>
                  <a:lnTo>
                    <a:pt x="24" y="13"/>
                  </a:lnTo>
                  <a:lnTo>
                    <a:pt x="26" y="14"/>
                  </a:lnTo>
                  <a:lnTo>
                    <a:pt x="29" y="16"/>
                  </a:lnTo>
                  <a:lnTo>
                    <a:pt x="33" y="14"/>
                  </a:lnTo>
                  <a:close/>
                </a:path>
              </a:pathLst>
            </a:custGeom>
            <a:solidFill>
              <a:srgbClr val="000000"/>
            </a:solidFill>
            <a:ln w="9525">
              <a:noFill/>
              <a:round/>
            </a:ln>
          </p:spPr>
          <p:txBody>
            <a:bodyPr/>
            <a:lstStyle/>
            <a:p>
              <a:endParaRPr lang="en-US"/>
            </a:p>
          </p:txBody>
        </p:sp>
        <p:sp>
          <p:nvSpPr>
            <p:cNvPr id="601151" name="Freeform 1087"/>
            <p:cNvSpPr/>
            <p:nvPr/>
          </p:nvSpPr>
          <p:spPr bwMode="auto">
            <a:xfrm>
              <a:off x="4052" y="2675"/>
              <a:ext cx="65" cy="30"/>
            </a:xfrm>
            <a:custGeom>
              <a:avLst/>
              <a:gdLst/>
              <a:ahLst/>
              <a:cxnLst>
                <a:cxn ang="0">
                  <a:pos x="65" y="26"/>
                </a:cxn>
                <a:cxn ang="0">
                  <a:pos x="61" y="24"/>
                </a:cxn>
                <a:cxn ang="0">
                  <a:pos x="57" y="24"/>
                </a:cxn>
                <a:cxn ang="0">
                  <a:pos x="52" y="22"/>
                </a:cxn>
                <a:cxn ang="0">
                  <a:pos x="48" y="21"/>
                </a:cxn>
                <a:cxn ang="0">
                  <a:pos x="44" y="19"/>
                </a:cxn>
                <a:cxn ang="0">
                  <a:pos x="41" y="17"/>
                </a:cxn>
                <a:cxn ang="0">
                  <a:pos x="37" y="15"/>
                </a:cxn>
                <a:cxn ang="0">
                  <a:pos x="33" y="13"/>
                </a:cxn>
                <a:cxn ang="0">
                  <a:pos x="28" y="13"/>
                </a:cxn>
                <a:cxn ang="0">
                  <a:pos x="26" y="11"/>
                </a:cxn>
                <a:cxn ang="0">
                  <a:pos x="20" y="10"/>
                </a:cxn>
                <a:cxn ang="0">
                  <a:pos x="17" y="8"/>
                </a:cxn>
                <a:cxn ang="0">
                  <a:pos x="13" y="6"/>
                </a:cxn>
                <a:cxn ang="0">
                  <a:pos x="9" y="4"/>
                </a:cxn>
                <a:cxn ang="0">
                  <a:pos x="6" y="2"/>
                </a:cxn>
                <a:cxn ang="0">
                  <a:pos x="4" y="0"/>
                </a:cxn>
                <a:cxn ang="0">
                  <a:pos x="0" y="2"/>
                </a:cxn>
                <a:cxn ang="0">
                  <a:pos x="4" y="4"/>
                </a:cxn>
                <a:cxn ang="0">
                  <a:pos x="8" y="8"/>
                </a:cxn>
                <a:cxn ang="0">
                  <a:pos x="11" y="10"/>
                </a:cxn>
                <a:cxn ang="0">
                  <a:pos x="17" y="11"/>
                </a:cxn>
                <a:cxn ang="0">
                  <a:pos x="20" y="13"/>
                </a:cxn>
                <a:cxn ang="0">
                  <a:pos x="24" y="15"/>
                </a:cxn>
                <a:cxn ang="0">
                  <a:pos x="28" y="15"/>
                </a:cxn>
                <a:cxn ang="0">
                  <a:pos x="32" y="17"/>
                </a:cxn>
                <a:cxn ang="0">
                  <a:pos x="35" y="19"/>
                </a:cxn>
                <a:cxn ang="0">
                  <a:pos x="39" y="21"/>
                </a:cxn>
                <a:cxn ang="0">
                  <a:pos x="44" y="22"/>
                </a:cxn>
                <a:cxn ang="0">
                  <a:pos x="48" y="24"/>
                </a:cxn>
                <a:cxn ang="0">
                  <a:pos x="52" y="24"/>
                </a:cxn>
                <a:cxn ang="0">
                  <a:pos x="55" y="26"/>
                </a:cxn>
                <a:cxn ang="0">
                  <a:pos x="59" y="28"/>
                </a:cxn>
                <a:cxn ang="0">
                  <a:pos x="63" y="30"/>
                </a:cxn>
                <a:cxn ang="0">
                  <a:pos x="65" y="26"/>
                </a:cxn>
              </a:cxnLst>
              <a:rect l="0" t="0" r="r" b="b"/>
              <a:pathLst>
                <a:path w="65" h="30">
                  <a:moveTo>
                    <a:pt x="65" y="26"/>
                  </a:moveTo>
                  <a:lnTo>
                    <a:pt x="61" y="24"/>
                  </a:lnTo>
                  <a:lnTo>
                    <a:pt x="57" y="24"/>
                  </a:lnTo>
                  <a:lnTo>
                    <a:pt x="52" y="22"/>
                  </a:lnTo>
                  <a:lnTo>
                    <a:pt x="48" y="21"/>
                  </a:lnTo>
                  <a:lnTo>
                    <a:pt x="44" y="19"/>
                  </a:lnTo>
                  <a:lnTo>
                    <a:pt x="41" y="17"/>
                  </a:lnTo>
                  <a:lnTo>
                    <a:pt x="37" y="15"/>
                  </a:lnTo>
                  <a:lnTo>
                    <a:pt x="33" y="13"/>
                  </a:lnTo>
                  <a:lnTo>
                    <a:pt x="28" y="13"/>
                  </a:lnTo>
                  <a:lnTo>
                    <a:pt x="26" y="11"/>
                  </a:lnTo>
                  <a:lnTo>
                    <a:pt x="20" y="10"/>
                  </a:lnTo>
                  <a:lnTo>
                    <a:pt x="17" y="8"/>
                  </a:lnTo>
                  <a:lnTo>
                    <a:pt x="13" y="6"/>
                  </a:lnTo>
                  <a:lnTo>
                    <a:pt x="9" y="4"/>
                  </a:lnTo>
                  <a:lnTo>
                    <a:pt x="6" y="2"/>
                  </a:lnTo>
                  <a:lnTo>
                    <a:pt x="4" y="0"/>
                  </a:lnTo>
                  <a:lnTo>
                    <a:pt x="0" y="2"/>
                  </a:lnTo>
                  <a:lnTo>
                    <a:pt x="4" y="4"/>
                  </a:lnTo>
                  <a:lnTo>
                    <a:pt x="8" y="8"/>
                  </a:lnTo>
                  <a:lnTo>
                    <a:pt x="11" y="10"/>
                  </a:lnTo>
                  <a:lnTo>
                    <a:pt x="17" y="11"/>
                  </a:lnTo>
                  <a:lnTo>
                    <a:pt x="20" y="13"/>
                  </a:lnTo>
                  <a:lnTo>
                    <a:pt x="24" y="15"/>
                  </a:lnTo>
                  <a:lnTo>
                    <a:pt x="28" y="15"/>
                  </a:lnTo>
                  <a:lnTo>
                    <a:pt x="32" y="17"/>
                  </a:lnTo>
                  <a:lnTo>
                    <a:pt x="35" y="19"/>
                  </a:lnTo>
                  <a:lnTo>
                    <a:pt x="39" y="21"/>
                  </a:lnTo>
                  <a:lnTo>
                    <a:pt x="44" y="22"/>
                  </a:lnTo>
                  <a:lnTo>
                    <a:pt x="48" y="24"/>
                  </a:lnTo>
                  <a:lnTo>
                    <a:pt x="52" y="24"/>
                  </a:lnTo>
                  <a:lnTo>
                    <a:pt x="55" y="26"/>
                  </a:lnTo>
                  <a:lnTo>
                    <a:pt x="59" y="28"/>
                  </a:lnTo>
                  <a:lnTo>
                    <a:pt x="63" y="30"/>
                  </a:lnTo>
                  <a:lnTo>
                    <a:pt x="65" y="26"/>
                  </a:lnTo>
                  <a:close/>
                </a:path>
              </a:pathLst>
            </a:custGeom>
            <a:solidFill>
              <a:srgbClr val="000000"/>
            </a:solidFill>
            <a:ln w="9525">
              <a:noFill/>
              <a:round/>
            </a:ln>
          </p:spPr>
          <p:txBody>
            <a:bodyPr/>
            <a:lstStyle/>
            <a:p>
              <a:endParaRPr lang="en-US"/>
            </a:p>
          </p:txBody>
        </p:sp>
        <p:sp>
          <p:nvSpPr>
            <p:cNvPr id="601152" name="Freeform 1088"/>
            <p:cNvSpPr/>
            <p:nvPr/>
          </p:nvSpPr>
          <p:spPr bwMode="auto">
            <a:xfrm>
              <a:off x="4115" y="2701"/>
              <a:ext cx="14" cy="11"/>
            </a:xfrm>
            <a:custGeom>
              <a:avLst/>
              <a:gdLst/>
              <a:ahLst/>
              <a:cxnLst>
                <a:cxn ang="0">
                  <a:pos x="13" y="7"/>
                </a:cxn>
                <a:cxn ang="0">
                  <a:pos x="14" y="7"/>
                </a:cxn>
                <a:cxn ang="0">
                  <a:pos x="9" y="7"/>
                </a:cxn>
                <a:cxn ang="0">
                  <a:pos x="7" y="6"/>
                </a:cxn>
                <a:cxn ang="0">
                  <a:pos x="5" y="6"/>
                </a:cxn>
                <a:cxn ang="0">
                  <a:pos x="5" y="4"/>
                </a:cxn>
                <a:cxn ang="0">
                  <a:pos x="2" y="0"/>
                </a:cxn>
                <a:cxn ang="0">
                  <a:pos x="0" y="4"/>
                </a:cxn>
                <a:cxn ang="0">
                  <a:pos x="5" y="9"/>
                </a:cxn>
                <a:cxn ang="0">
                  <a:pos x="7" y="9"/>
                </a:cxn>
                <a:cxn ang="0">
                  <a:pos x="11" y="11"/>
                </a:cxn>
                <a:cxn ang="0">
                  <a:pos x="13" y="11"/>
                </a:cxn>
                <a:cxn ang="0">
                  <a:pos x="14" y="9"/>
                </a:cxn>
                <a:cxn ang="0">
                  <a:pos x="13" y="7"/>
                </a:cxn>
              </a:cxnLst>
              <a:rect l="0" t="0" r="r" b="b"/>
              <a:pathLst>
                <a:path w="14" h="11">
                  <a:moveTo>
                    <a:pt x="13" y="7"/>
                  </a:moveTo>
                  <a:lnTo>
                    <a:pt x="14" y="7"/>
                  </a:lnTo>
                  <a:lnTo>
                    <a:pt x="9" y="7"/>
                  </a:lnTo>
                  <a:lnTo>
                    <a:pt x="7" y="6"/>
                  </a:lnTo>
                  <a:lnTo>
                    <a:pt x="5" y="6"/>
                  </a:lnTo>
                  <a:lnTo>
                    <a:pt x="5" y="4"/>
                  </a:lnTo>
                  <a:lnTo>
                    <a:pt x="2" y="0"/>
                  </a:lnTo>
                  <a:lnTo>
                    <a:pt x="0" y="4"/>
                  </a:lnTo>
                  <a:lnTo>
                    <a:pt x="5" y="9"/>
                  </a:lnTo>
                  <a:lnTo>
                    <a:pt x="7" y="9"/>
                  </a:lnTo>
                  <a:lnTo>
                    <a:pt x="11" y="11"/>
                  </a:lnTo>
                  <a:lnTo>
                    <a:pt x="13" y="11"/>
                  </a:lnTo>
                  <a:lnTo>
                    <a:pt x="14" y="9"/>
                  </a:lnTo>
                  <a:lnTo>
                    <a:pt x="13" y="7"/>
                  </a:lnTo>
                  <a:close/>
                </a:path>
              </a:pathLst>
            </a:custGeom>
            <a:solidFill>
              <a:srgbClr val="000000"/>
            </a:solidFill>
            <a:ln w="9525">
              <a:noFill/>
              <a:round/>
            </a:ln>
          </p:spPr>
          <p:txBody>
            <a:bodyPr/>
            <a:lstStyle/>
            <a:p>
              <a:endParaRPr lang="en-US"/>
            </a:p>
          </p:txBody>
        </p:sp>
        <p:sp>
          <p:nvSpPr>
            <p:cNvPr id="601153" name="Freeform 1089"/>
            <p:cNvSpPr/>
            <p:nvPr/>
          </p:nvSpPr>
          <p:spPr bwMode="auto">
            <a:xfrm>
              <a:off x="4128" y="2692"/>
              <a:ext cx="5" cy="18"/>
            </a:xfrm>
            <a:custGeom>
              <a:avLst/>
              <a:gdLst/>
              <a:ahLst/>
              <a:cxnLst>
                <a:cxn ang="0">
                  <a:pos x="1" y="0"/>
                </a:cxn>
                <a:cxn ang="0">
                  <a:pos x="1" y="13"/>
                </a:cxn>
                <a:cxn ang="0">
                  <a:pos x="0" y="16"/>
                </a:cxn>
                <a:cxn ang="0">
                  <a:pos x="1" y="18"/>
                </a:cxn>
                <a:cxn ang="0">
                  <a:pos x="5" y="15"/>
                </a:cxn>
                <a:cxn ang="0">
                  <a:pos x="5" y="4"/>
                </a:cxn>
                <a:cxn ang="0">
                  <a:pos x="3" y="0"/>
                </a:cxn>
                <a:cxn ang="0">
                  <a:pos x="1" y="0"/>
                </a:cxn>
              </a:cxnLst>
              <a:rect l="0" t="0" r="r" b="b"/>
              <a:pathLst>
                <a:path w="5" h="18">
                  <a:moveTo>
                    <a:pt x="1" y="0"/>
                  </a:moveTo>
                  <a:lnTo>
                    <a:pt x="1" y="13"/>
                  </a:lnTo>
                  <a:lnTo>
                    <a:pt x="0" y="16"/>
                  </a:lnTo>
                  <a:lnTo>
                    <a:pt x="1" y="18"/>
                  </a:lnTo>
                  <a:lnTo>
                    <a:pt x="5" y="15"/>
                  </a:lnTo>
                  <a:lnTo>
                    <a:pt x="5" y="4"/>
                  </a:lnTo>
                  <a:lnTo>
                    <a:pt x="3" y="0"/>
                  </a:lnTo>
                  <a:lnTo>
                    <a:pt x="1" y="0"/>
                  </a:lnTo>
                  <a:close/>
                </a:path>
              </a:pathLst>
            </a:custGeom>
            <a:solidFill>
              <a:srgbClr val="000000"/>
            </a:solidFill>
            <a:ln w="9525">
              <a:noFill/>
              <a:round/>
            </a:ln>
          </p:spPr>
          <p:txBody>
            <a:bodyPr/>
            <a:lstStyle/>
            <a:p>
              <a:endParaRPr lang="en-US"/>
            </a:p>
          </p:txBody>
        </p:sp>
        <p:sp>
          <p:nvSpPr>
            <p:cNvPr id="601154" name="Freeform 1090"/>
            <p:cNvSpPr/>
            <p:nvPr/>
          </p:nvSpPr>
          <p:spPr bwMode="auto">
            <a:xfrm>
              <a:off x="4106" y="2663"/>
              <a:ext cx="25" cy="29"/>
            </a:xfrm>
            <a:custGeom>
              <a:avLst/>
              <a:gdLst/>
              <a:ahLst/>
              <a:cxnLst>
                <a:cxn ang="0">
                  <a:pos x="0" y="3"/>
                </a:cxn>
                <a:cxn ang="0">
                  <a:pos x="3" y="5"/>
                </a:cxn>
                <a:cxn ang="0">
                  <a:pos x="11" y="12"/>
                </a:cxn>
                <a:cxn ang="0">
                  <a:pos x="14" y="14"/>
                </a:cxn>
                <a:cxn ang="0">
                  <a:pos x="22" y="22"/>
                </a:cxn>
                <a:cxn ang="0">
                  <a:pos x="22" y="23"/>
                </a:cxn>
                <a:cxn ang="0">
                  <a:pos x="23" y="29"/>
                </a:cxn>
                <a:cxn ang="0">
                  <a:pos x="25" y="29"/>
                </a:cxn>
                <a:cxn ang="0">
                  <a:pos x="25" y="23"/>
                </a:cxn>
                <a:cxn ang="0">
                  <a:pos x="23" y="20"/>
                </a:cxn>
                <a:cxn ang="0">
                  <a:pos x="22" y="16"/>
                </a:cxn>
                <a:cxn ang="0">
                  <a:pos x="16" y="12"/>
                </a:cxn>
                <a:cxn ang="0">
                  <a:pos x="9" y="5"/>
                </a:cxn>
                <a:cxn ang="0">
                  <a:pos x="5" y="3"/>
                </a:cxn>
                <a:cxn ang="0">
                  <a:pos x="1" y="0"/>
                </a:cxn>
                <a:cxn ang="0">
                  <a:pos x="0" y="3"/>
                </a:cxn>
              </a:cxnLst>
              <a:rect l="0" t="0" r="r" b="b"/>
              <a:pathLst>
                <a:path w="25" h="29">
                  <a:moveTo>
                    <a:pt x="0" y="3"/>
                  </a:moveTo>
                  <a:lnTo>
                    <a:pt x="3" y="5"/>
                  </a:lnTo>
                  <a:lnTo>
                    <a:pt x="11" y="12"/>
                  </a:lnTo>
                  <a:lnTo>
                    <a:pt x="14" y="14"/>
                  </a:lnTo>
                  <a:lnTo>
                    <a:pt x="22" y="22"/>
                  </a:lnTo>
                  <a:lnTo>
                    <a:pt x="22" y="23"/>
                  </a:lnTo>
                  <a:lnTo>
                    <a:pt x="23" y="29"/>
                  </a:lnTo>
                  <a:lnTo>
                    <a:pt x="25" y="29"/>
                  </a:lnTo>
                  <a:lnTo>
                    <a:pt x="25" y="23"/>
                  </a:lnTo>
                  <a:lnTo>
                    <a:pt x="23" y="20"/>
                  </a:lnTo>
                  <a:lnTo>
                    <a:pt x="22" y="16"/>
                  </a:lnTo>
                  <a:lnTo>
                    <a:pt x="16" y="12"/>
                  </a:lnTo>
                  <a:lnTo>
                    <a:pt x="9" y="5"/>
                  </a:lnTo>
                  <a:lnTo>
                    <a:pt x="5" y="3"/>
                  </a:lnTo>
                  <a:lnTo>
                    <a:pt x="1" y="0"/>
                  </a:lnTo>
                  <a:lnTo>
                    <a:pt x="0" y="3"/>
                  </a:lnTo>
                  <a:close/>
                </a:path>
              </a:pathLst>
            </a:custGeom>
            <a:solidFill>
              <a:srgbClr val="000000"/>
            </a:solidFill>
            <a:ln w="9525">
              <a:noFill/>
              <a:round/>
            </a:ln>
          </p:spPr>
          <p:txBody>
            <a:bodyPr/>
            <a:lstStyle/>
            <a:p>
              <a:endParaRPr lang="en-US"/>
            </a:p>
          </p:txBody>
        </p:sp>
        <p:sp>
          <p:nvSpPr>
            <p:cNvPr id="601155" name="Freeform 1091"/>
            <p:cNvSpPr/>
            <p:nvPr/>
          </p:nvSpPr>
          <p:spPr bwMode="auto">
            <a:xfrm>
              <a:off x="4060" y="2648"/>
              <a:ext cx="47" cy="18"/>
            </a:xfrm>
            <a:custGeom>
              <a:avLst/>
              <a:gdLst/>
              <a:ahLst/>
              <a:cxnLst>
                <a:cxn ang="0">
                  <a:pos x="0" y="9"/>
                </a:cxn>
                <a:cxn ang="0">
                  <a:pos x="1" y="9"/>
                </a:cxn>
                <a:cxn ang="0">
                  <a:pos x="7" y="5"/>
                </a:cxn>
                <a:cxn ang="0">
                  <a:pos x="18" y="5"/>
                </a:cxn>
                <a:cxn ang="0">
                  <a:pos x="24" y="7"/>
                </a:cxn>
                <a:cxn ang="0">
                  <a:pos x="29" y="11"/>
                </a:cxn>
                <a:cxn ang="0">
                  <a:pos x="35" y="13"/>
                </a:cxn>
                <a:cxn ang="0">
                  <a:pos x="40" y="16"/>
                </a:cxn>
                <a:cxn ang="0">
                  <a:pos x="46" y="18"/>
                </a:cxn>
                <a:cxn ang="0">
                  <a:pos x="47" y="15"/>
                </a:cxn>
                <a:cxn ang="0">
                  <a:pos x="42" y="13"/>
                </a:cxn>
                <a:cxn ang="0">
                  <a:pos x="36" y="11"/>
                </a:cxn>
                <a:cxn ang="0">
                  <a:pos x="31" y="7"/>
                </a:cxn>
                <a:cxn ang="0">
                  <a:pos x="24" y="4"/>
                </a:cxn>
                <a:cxn ang="0">
                  <a:pos x="18" y="2"/>
                </a:cxn>
                <a:cxn ang="0">
                  <a:pos x="12" y="0"/>
                </a:cxn>
                <a:cxn ang="0">
                  <a:pos x="5" y="2"/>
                </a:cxn>
                <a:cxn ang="0">
                  <a:pos x="0" y="5"/>
                </a:cxn>
                <a:cxn ang="0">
                  <a:pos x="0" y="9"/>
                </a:cxn>
                <a:cxn ang="0">
                  <a:pos x="1" y="9"/>
                </a:cxn>
                <a:cxn ang="0">
                  <a:pos x="0" y="9"/>
                </a:cxn>
              </a:cxnLst>
              <a:rect l="0" t="0" r="r" b="b"/>
              <a:pathLst>
                <a:path w="47" h="18">
                  <a:moveTo>
                    <a:pt x="0" y="9"/>
                  </a:moveTo>
                  <a:lnTo>
                    <a:pt x="1" y="9"/>
                  </a:lnTo>
                  <a:lnTo>
                    <a:pt x="7" y="5"/>
                  </a:lnTo>
                  <a:lnTo>
                    <a:pt x="18" y="5"/>
                  </a:lnTo>
                  <a:lnTo>
                    <a:pt x="24" y="7"/>
                  </a:lnTo>
                  <a:lnTo>
                    <a:pt x="29" y="11"/>
                  </a:lnTo>
                  <a:lnTo>
                    <a:pt x="35" y="13"/>
                  </a:lnTo>
                  <a:lnTo>
                    <a:pt x="40" y="16"/>
                  </a:lnTo>
                  <a:lnTo>
                    <a:pt x="46" y="18"/>
                  </a:lnTo>
                  <a:lnTo>
                    <a:pt x="47" y="15"/>
                  </a:lnTo>
                  <a:lnTo>
                    <a:pt x="42" y="13"/>
                  </a:lnTo>
                  <a:lnTo>
                    <a:pt x="36" y="11"/>
                  </a:lnTo>
                  <a:lnTo>
                    <a:pt x="31" y="7"/>
                  </a:lnTo>
                  <a:lnTo>
                    <a:pt x="24" y="4"/>
                  </a:lnTo>
                  <a:lnTo>
                    <a:pt x="18" y="2"/>
                  </a:lnTo>
                  <a:lnTo>
                    <a:pt x="12" y="0"/>
                  </a:lnTo>
                  <a:lnTo>
                    <a:pt x="5" y="2"/>
                  </a:lnTo>
                  <a:lnTo>
                    <a:pt x="0" y="5"/>
                  </a:lnTo>
                  <a:lnTo>
                    <a:pt x="0" y="9"/>
                  </a:lnTo>
                  <a:lnTo>
                    <a:pt x="1" y="9"/>
                  </a:lnTo>
                  <a:lnTo>
                    <a:pt x="0" y="9"/>
                  </a:lnTo>
                  <a:close/>
                </a:path>
              </a:pathLst>
            </a:custGeom>
            <a:solidFill>
              <a:srgbClr val="000000"/>
            </a:solidFill>
            <a:ln w="9525">
              <a:noFill/>
              <a:round/>
            </a:ln>
          </p:spPr>
          <p:txBody>
            <a:bodyPr/>
            <a:lstStyle/>
            <a:p>
              <a:endParaRPr lang="en-US"/>
            </a:p>
          </p:txBody>
        </p:sp>
        <p:sp>
          <p:nvSpPr>
            <p:cNvPr id="601156" name="Freeform 1092"/>
            <p:cNvSpPr/>
            <p:nvPr/>
          </p:nvSpPr>
          <p:spPr bwMode="auto">
            <a:xfrm>
              <a:off x="4028" y="2650"/>
              <a:ext cx="32" cy="7"/>
            </a:xfrm>
            <a:custGeom>
              <a:avLst/>
              <a:gdLst/>
              <a:ahLst/>
              <a:cxnLst>
                <a:cxn ang="0">
                  <a:pos x="2" y="2"/>
                </a:cxn>
                <a:cxn ang="0">
                  <a:pos x="2" y="5"/>
                </a:cxn>
                <a:cxn ang="0">
                  <a:pos x="6" y="7"/>
                </a:cxn>
                <a:cxn ang="0">
                  <a:pos x="13" y="7"/>
                </a:cxn>
                <a:cxn ang="0">
                  <a:pos x="17" y="5"/>
                </a:cxn>
                <a:cxn ang="0">
                  <a:pos x="28" y="5"/>
                </a:cxn>
                <a:cxn ang="0">
                  <a:pos x="32" y="7"/>
                </a:cxn>
                <a:cxn ang="0">
                  <a:pos x="32" y="3"/>
                </a:cxn>
                <a:cxn ang="0">
                  <a:pos x="28" y="2"/>
                </a:cxn>
                <a:cxn ang="0">
                  <a:pos x="24" y="0"/>
                </a:cxn>
                <a:cxn ang="0">
                  <a:pos x="21" y="2"/>
                </a:cxn>
                <a:cxn ang="0">
                  <a:pos x="17" y="2"/>
                </a:cxn>
                <a:cxn ang="0">
                  <a:pos x="13" y="3"/>
                </a:cxn>
                <a:cxn ang="0">
                  <a:pos x="8" y="3"/>
                </a:cxn>
                <a:cxn ang="0">
                  <a:pos x="4" y="2"/>
                </a:cxn>
                <a:cxn ang="0">
                  <a:pos x="4" y="5"/>
                </a:cxn>
                <a:cxn ang="0">
                  <a:pos x="2" y="2"/>
                </a:cxn>
                <a:cxn ang="0">
                  <a:pos x="0" y="3"/>
                </a:cxn>
                <a:cxn ang="0">
                  <a:pos x="2" y="5"/>
                </a:cxn>
                <a:cxn ang="0">
                  <a:pos x="2" y="2"/>
                </a:cxn>
              </a:cxnLst>
              <a:rect l="0" t="0" r="r" b="b"/>
              <a:pathLst>
                <a:path w="32" h="7">
                  <a:moveTo>
                    <a:pt x="2" y="2"/>
                  </a:moveTo>
                  <a:lnTo>
                    <a:pt x="2" y="5"/>
                  </a:lnTo>
                  <a:lnTo>
                    <a:pt x="6" y="7"/>
                  </a:lnTo>
                  <a:lnTo>
                    <a:pt x="13" y="7"/>
                  </a:lnTo>
                  <a:lnTo>
                    <a:pt x="17" y="5"/>
                  </a:lnTo>
                  <a:lnTo>
                    <a:pt x="28" y="5"/>
                  </a:lnTo>
                  <a:lnTo>
                    <a:pt x="32" y="7"/>
                  </a:lnTo>
                  <a:lnTo>
                    <a:pt x="32" y="3"/>
                  </a:lnTo>
                  <a:lnTo>
                    <a:pt x="28" y="2"/>
                  </a:lnTo>
                  <a:lnTo>
                    <a:pt x="24" y="0"/>
                  </a:lnTo>
                  <a:lnTo>
                    <a:pt x="21" y="2"/>
                  </a:lnTo>
                  <a:lnTo>
                    <a:pt x="17" y="2"/>
                  </a:lnTo>
                  <a:lnTo>
                    <a:pt x="13" y="3"/>
                  </a:lnTo>
                  <a:lnTo>
                    <a:pt x="8" y="3"/>
                  </a:lnTo>
                  <a:lnTo>
                    <a:pt x="4" y="2"/>
                  </a:lnTo>
                  <a:lnTo>
                    <a:pt x="4" y="5"/>
                  </a:lnTo>
                  <a:lnTo>
                    <a:pt x="2" y="2"/>
                  </a:lnTo>
                  <a:lnTo>
                    <a:pt x="0" y="3"/>
                  </a:lnTo>
                  <a:lnTo>
                    <a:pt x="2" y="5"/>
                  </a:lnTo>
                  <a:lnTo>
                    <a:pt x="2" y="2"/>
                  </a:lnTo>
                  <a:close/>
                </a:path>
              </a:pathLst>
            </a:custGeom>
            <a:solidFill>
              <a:srgbClr val="000000"/>
            </a:solidFill>
            <a:ln w="9525">
              <a:noFill/>
              <a:round/>
            </a:ln>
          </p:spPr>
          <p:txBody>
            <a:bodyPr/>
            <a:lstStyle/>
            <a:p>
              <a:endParaRPr lang="en-US"/>
            </a:p>
          </p:txBody>
        </p:sp>
        <p:sp>
          <p:nvSpPr>
            <p:cNvPr id="601157" name="Freeform 1093"/>
            <p:cNvSpPr/>
            <p:nvPr/>
          </p:nvSpPr>
          <p:spPr bwMode="auto">
            <a:xfrm>
              <a:off x="4030" y="2617"/>
              <a:ext cx="48" cy="38"/>
            </a:xfrm>
            <a:custGeom>
              <a:avLst/>
              <a:gdLst/>
              <a:ahLst/>
              <a:cxnLst>
                <a:cxn ang="0">
                  <a:pos x="48" y="0"/>
                </a:cxn>
                <a:cxn ang="0">
                  <a:pos x="46" y="0"/>
                </a:cxn>
                <a:cxn ang="0">
                  <a:pos x="41" y="5"/>
                </a:cxn>
                <a:cxn ang="0">
                  <a:pos x="35" y="9"/>
                </a:cxn>
                <a:cxn ang="0">
                  <a:pos x="30" y="13"/>
                </a:cxn>
                <a:cxn ang="0">
                  <a:pos x="22" y="18"/>
                </a:cxn>
                <a:cxn ang="0">
                  <a:pos x="17" y="22"/>
                </a:cxn>
                <a:cxn ang="0">
                  <a:pos x="11" y="27"/>
                </a:cxn>
                <a:cxn ang="0">
                  <a:pos x="6" y="31"/>
                </a:cxn>
                <a:cxn ang="0">
                  <a:pos x="0" y="35"/>
                </a:cxn>
                <a:cxn ang="0">
                  <a:pos x="2" y="38"/>
                </a:cxn>
                <a:cxn ang="0">
                  <a:pos x="8" y="33"/>
                </a:cxn>
                <a:cxn ang="0">
                  <a:pos x="13" y="29"/>
                </a:cxn>
                <a:cxn ang="0">
                  <a:pos x="19" y="25"/>
                </a:cxn>
                <a:cxn ang="0">
                  <a:pos x="26" y="20"/>
                </a:cxn>
                <a:cxn ang="0">
                  <a:pos x="31" y="16"/>
                </a:cxn>
                <a:cxn ang="0">
                  <a:pos x="37" y="11"/>
                </a:cxn>
                <a:cxn ang="0">
                  <a:pos x="42" y="7"/>
                </a:cxn>
                <a:cxn ang="0">
                  <a:pos x="48" y="3"/>
                </a:cxn>
                <a:cxn ang="0">
                  <a:pos x="46" y="3"/>
                </a:cxn>
                <a:cxn ang="0">
                  <a:pos x="48" y="0"/>
                </a:cxn>
                <a:cxn ang="0">
                  <a:pos x="46" y="0"/>
                </a:cxn>
                <a:cxn ang="0">
                  <a:pos x="48" y="0"/>
                </a:cxn>
              </a:cxnLst>
              <a:rect l="0" t="0" r="r" b="b"/>
              <a:pathLst>
                <a:path w="48" h="38">
                  <a:moveTo>
                    <a:pt x="48" y="0"/>
                  </a:moveTo>
                  <a:lnTo>
                    <a:pt x="46" y="0"/>
                  </a:lnTo>
                  <a:lnTo>
                    <a:pt x="41" y="5"/>
                  </a:lnTo>
                  <a:lnTo>
                    <a:pt x="35" y="9"/>
                  </a:lnTo>
                  <a:lnTo>
                    <a:pt x="30" y="13"/>
                  </a:lnTo>
                  <a:lnTo>
                    <a:pt x="22" y="18"/>
                  </a:lnTo>
                  <a:lnTo>
                    <a:pt x="17" y="22"/>
                  </a:lnTo>
                  <a:lnTo>
                    <a:pt x="11" y="27"/>
                  </a:lnTo>
                  <a:lnTo>
                    <a:pt x="6" y="31"/>
                  </a:lnTo>
                  <a:lnTo>
                    <a:pt x="0" y="35"/>
                  </a:lnTo>
                  <a:lnTo>
                    <a:pt x="2" y="38"/>
                  </a:lnTo>
                  <a:lnTo>
                    <a:pt x="8" y="33"/>
                  </a:lnTo>
                  <a:lnTo>
                    <a:pt x="13" y="29"/>
                  </a:lnTo>
                  <a:lnTo>
                    <a:pt x="19" y="25"/>
                  </a:lnTo>
                  <a:lnTo>
                    <a:pt x="26" y="20"/>
                  </a:lnTo>
                  <a:lnTo>
                    <a:pt x="31" y="16"/>
                  </a:lnTo>
                  <a:lnTo>
                    <a:pt x="37" y="11"/>
                  </a:lnTo>
                  <a:lnTo>
                    <a:pt x="42" y="7"/>
                  </a:lnTo>
                  <a:lnTo>
                    <a:pt x="48" y="3"/>
                  </a:lnTo>
                  <a:lnTo>
                    <a:pt x="46" y="3"/>
                  </a:lnTo>
                  <a:lnTo>
                    <a:pt x="48" y="0"/>
                  </a:lnTo>
                  <a:lnTo>
                    <a:pt x="46" y="0"/>
                  </a:lnTo>
                  <a:lnTo>
                    <a:pt x="48" y="0"/>
                  </a:lnTo>
                  <a:close/>
                </a:path>
              </a:pathLst>
            </a:custGeom>
            <a:solidFill>
              <a:srgbClr val="000000"/>
            </a:solidFill>
            <a:ln w="9525">
              <a:noFill/>
              <a:round/>
            </a:ln>
          </p:spPr>
          <p:txBody>
            <a:bodyPr/>
            <a:lstStyle/>
            <a:p>
              <a:endParaRPr lang="en-US"/>
            </a:p>
          </p:txBody>
        </p:sp>
        <p:sp>
          <p:nvSpPr>
            <p:cNvPr id="601158" name="Freeform 1094"/>
            <p:cNvSpPr/>
            <p:nvPr/>
          </p:nvSpPr>
          <p:spPr bwMode="auto">
            <a:xfrm>
              <a:off x="4076" y="2617"/>
              <a:ext cx="70" cy="36"/>
            </a:xfrm>
            <a:custGeom>
              <a:avLst/>
              <a:gdLst/>
              <a:ahLst/>
              <a:cxnLst>
                <a:cxn ang="0">
                  <a:pos x="70" y="33"/>
                </a:cxn>
                <a:cxn ang="0">
                  <a:pos x="70" y="35"/>
                </a:cxn>
                <a:cxn ang="0">
                  <a:pos x="68" y="29"/>
                </a:cxn>
                <a:cxn ang="0">
                  <a:pos x="66" y="24"/>
                </a:cxn>
                <a:cxn ang="0">
                  <a:pos x="55" y="13"/>
                </a:cxn>
                <a:cxn ang="0">
                  <a:pos x="52" y="11"/>
                </a:cxn>
                <a:cxn ang="0">
                  <a:pos x="46" y="9"/>
                </a:cxn>
                <a:cxn ang="0">
                  <a:pos x="42" y="7"/>
                </a:cxn>
                <a:cxn ang="0">
                  <a:pos x="37" y="5"/>
                </a:cxn>
                <a:cxn ang="0">
                  <a:pos x="31" y="5"/>
                </a:cxn>
                <a:cxn ang="0">
                  <a:pos x="26" y="3"/>
                </a:cxn>
                <a:cxn ang="0">
                  <a:pos x="20" y="2"/>
                </a:cxn>
                <a:cxn ang="0">
                  <a:pos x="6" y="2"/>
                </a:cxn>
                <a:cxn ang="0">
                  <a:pos x="2" y="0"/>
                </a:cxn>
                <a:cxn ang="0">
                  <a:pos x="0" y="3"/>
                </a:cxn>
                <a:cxn ang="0">
                  <a:pos x="6" y="3"/>
                </a:cxn>
                <a:cxn ang="0">
                  <a:pos x="11" y="5"/>
                </a:cxn>
                <a:cxn ang="0">
                  <a:pos x="17" y="5"/>
                </a:cxn>
                <a:cxn ang="0">
                  <a:pos x="20" y="7"/>
                </a:cxn>
                <a:cxn ang="0">
                  <a:pos x="26" y="7"/>
                </a:cxn>
                <a:cxn ang="0">
                  <a:pos x="31" y="9"/>
                </a:cxn>
                <a:cxn ang="0">
                  <a:pos x="35" y="9"/>
                </a:cxn>
                <a:cxn ang="0">
                  <a:pos x="41" y="11"/>
                </a:cxn>
                <a:cxn ang="0">
                  <a:pos x="44" y="11"/>
                </a:cxn>
                <a:cxn ang="0">
                  <a:pos x="50" y="14"/>
                </a:cxn>
                <a:cxn ang="0">
                  <a:pos x="53" y="16"/>
                </a:cxn>
                <a:cxn ang="0">
                  <a:pos x="57" y="18"/>
                </a:cxn>
                <a:cxn ang="0">
                  <a:pos x="59" y="22"/>
                </a:cxn>
                <a:cxn ang="0">
                  <a:pos x="63" y="25"/>
                </a:cxn>
                <a:cxn ang="0">
                  <a:pos x="64" y="31"/>
                </a:cxn>
                <a:cxn ang="0">
                  <a:pos x="66" y="35"/>
                </a:cxn>
                <a:cxn ang="0">
                  <a:pos x="66" y="36"/>
                </a:cxn>
                <a:cxn ang="0">
                  <a:pos x="66" y="35"/>
                </a:cxn>
                <a:cxn ang="0">
                  <a:pos x="66" y="36"/>
                </a:cxn>
                <a:cxn ang="0">
                  <a:pos x="70" y="33"/>
                </a:cxn>
              </a:cxnLst>
              <a:rect l="0" t="0" r="r" b="b"/>
              <a:pathLst>
                <a:path w="70" h="36">
                  <a:moveTo>
                    <a:pt x="70" y="33"/>
                  </a:moveTo>
                  <a:lnTo>
                    <a:pt x="70" y="35"/>
                  </a:lnTo>
                  <a:lnTo>
                    <a:pt x="68" y="29"/>
                  </a:lnTo>
                  <a:lnTo>
                    <a:pt x="66" y="24"/>
                  </a:lnTo>
                  <a:lnTo>
                    <a:pt x="55" y="13"/>
                  </a:lnTo>
                  <a:lnTo>
                    <a:pt x="52" y="11"/>
                  </a:lnTo>
                  <a:lnTo>
                    <a:pt x="46" y="9"/>
                  </a:lnTo>
                  <a:lnTo>
                    <a:pt x="42" y="7"/>
                  </a:lnTo>
                  <a:lnTo>
                    <a:pt x="37" y="5"/>
                  </a:lnTo>
                  <a:lnTo>
                    <a:pt x="31" y="5"/>
                  </a:lnTo>
                  <a:lnTo>
                    <a:pt x="26" y="3"/>
                  </a:lnTo>
                  <a:lnTo>
                    <a:pt x="20" y="2"/>
                  </a:lnTo>
                  <a:lnTo>
                    <a:pt x="6" y="2"/>
                  </a:lnTo>
                  <a:lnTo>
                    <a:pt x="2" y="0"/>
                  </a:lnTo>
                  <a:lnTo>
                    <a:pt x="0" y="3"/>
                  </a:lnTo>
                  <a:lnTo>
                    <a:pt x="6" y="3"/>
                  </a:lnTo>
                  <a:lnTo>
                    <a:pt x="11" y="5"/>
                  </a:lnTo>
                  <a:lnTo>
                    <a:pt x="17" y="5"/>
                  </a:lnTo>
                  <a:lnTo>
                    <a:pt x="20" y="7"/>
                  </a:lnTo>
                  <a:lnTo>
                    <a:pt x="26" y="7"/>
                  </a:lnTo>
                  <a:lnTo>
                    <a:pt x="31" y="9"/>
                  </a:lnTo>
                  <a:lnTo>
                    <a:pt x="35" y="9"/>
                  </a:lnTo>
                  <a:lnTo>
                    <a:pt x="41" y="11"/>
                  </a:lnTo>
                  <a:lnTo>
                    <a:pt x="44" y="11"/>
                  </a:lnTo>
                  <a:lnTo>
                    <a:pt x="50" y="14"/>
                  </a:lnTo>
                  <a:lnTo>
                    <a:pt x="53" y="16"/>
                  </a:lnTo>
                  <a:lnTo>
                    <a:pt x="57" y="18"/>
                  </a:lnTo>
                  <a:lnTo>
                    <a:pt x="59" y="22"/>
                  </a:lnTo>
                  <a:lnTo>
                    <a:pt x="63" y="25"/>
                  </a:lnTo>
                  <a:lnTo>
                    <a:pt x="64" y="31"/>
                  </a:lnTo>
                  <a:lnTo>
                    <a:pt x="66" y="35"/>
                  </a:lnTo>
                  <a:lnTo>
                    <a:pt x="66" y="36"/>
                  </a:lnTo>
                  <a:lnTo>
                    <a:pt x="66" y="35"/>
                  </a:lnTo>
                  <a:lnTo>
                    <a:pt x="66" y="36"/>
                  </a:lnTo>
                  <a:lnTo>
                    <a:pt x="70" y="33"/>
                  </a:lnTo>
                  <a:close/>
                </a:path>
              </a:pathLst>
            </a:custGeom>
            <a:solidFill>
              <a:srgbClr val="000000"/>
            </a:solidFill>
            <a:ln w="9525">
              <a:noFill/>
              <a:round/>
            </a:ln>
          </p:spPr>
          <p:txBody>
            <a:bodyPr/>
            <a:lstStyle/>
            <a:p>
              <a:endParaRPr lang="en-US"/>
            </a:p>
          </p:txBody>
        </p:sp>
        <p:sp>
          <p:nvSpPr>
            <p:cNvPr id="601159" name="Freeform 1095"/>
            <p:cNvSpPr/>
            <p:nvPr/>
          </p:nvSpPr>
          <p:spPr bwMode="auto">
            <a:xfrm>
              <a:off x="4142" y="2650"/>
              <a:ext cx="39" cy="38"/>
            </a:xfrm>
            <a:custGeom>
              <a:avLst/>
              <a:gdLst/>
              <a:ahLst/>
              <a:cxnLst>
                <a:cxn ang="0">
                  <a:pos x="35" y="36"/>
                </a:cxn>
                <a:cxn ang="0">
                  <a:pos x="37" y="35"/>
                </a:cxn>
                <a:cxn ang="0">
                  <a:pos x="28" y="36"/>
                </a:cxn>
                <a:cxn ang="0">
                  <a:pos x="24" y="35"/>
                </a:cxn>
                <a:cxn ang="0">
                  <a:pos x="19" y="31"/>
                </a:cxn>
                <a:cxn ang="0">
                  <a:pos x="17" y="25"/>
                </a:cxn>
                <a:cxn ang="0">
                  <a:pos x="13" y="18"/>
                </a:cxn>
                <a:cxn ang="0">
                  <a:pos x="9" y="13"/>
                </a:cxn>
                <a:cxn ang="0">
                  <a:pos x="8" y="5"/>
                </a:cxn>
                <a:cxn ang="0">
                  <a:pos x="4" y="0"/>
                </a:cxn>
                <a:cxn ang="0">
                  <a:pos x="0" y="3"/>
                </a:cxn>
                <a:cxn ang="0">
                  <a:pos x="4" y="9"/>
                </a:cxn>
                <a:cxn ang="0">
                  <a:pos x="8" y="14"/>
                </a:cxn>
                <a:cxn ang="0">
                  <a:pos x="9" y="20"/>
                </a:cxn>
                <a:cxn ang="0">
                  <a:pos x="13" y="27"/>
                </a:cxn>
                <a:cxn ang="0">
                  <a:pos x="17" y="33"/>
                </a:cxn>
                <a:cxn ang="0">
                  <a:pos x="22" y="38"/>
                </a:cxn>
                <a:cxn ang="0">
                  <a:pos x="39" y="38"/>
                </a:cxn>
                <a:cxn ang="0">
                  <a:pos x="37" y="38"/>
                </a:cxn>
                <a:cxn ang="0">
                  <a:pos x="39" y="38"/>
                </a:cxn>
                <a:cxn ang="0">
                  <a:pos x="35" y="36"/>
                </a:cxn>
              </a:cxnLst>
              <a:rect l="0" t="0" r="r" b="b"/>
              <a:pathLst>
                <a:path w="39" h="38">
                  <a:moveTo>
                    <a:pt x="35" y="36"/>
                  </a:moveTo>
                  <a:lnTo>
                    <a:pt x="37" y="35"/>
                  </a:lnTo>
                  <a:lnTo>
                    <a:pt x="28" y="36"/>
                  </a:lnTo>
                  <a:lnTo>
                    <a:pt x="24" y="35"/>
                  </a:lnTo>
                  <a:lnTo>
                    <a:pt x="19" y="31"/>
                  </a:lnTo>
                  <a:lnTo>
                    <a:pt x="17" y="25"/>
                  </a:lnTo>
                  <a:lnTo>
                    <a:pt x="13" y="18"/>
                  </a:lnTo>
                  <a:lnTo>
                    <a:pt x="9" y="13"/>
                  </a:lnTo>
                  <a:lnTo>
                    <a:pt x="8" y="5"/>
                  </a:lnTo>
                  <a:lnTo>
                    <a:pt x="4" y="0"/>
                  </a:lnTo>
                  <a:lnTo>
                    <a:pt x="0" y="3"/>
                  </a:lnTo>
                  <a:lnTo>
                    <a:pt x="4" y="9"/>
                  </a:lnTo>
                  <a:lnTo>
                    <a:pt x="8" y="14"/>
                  </a:lnTo>
                  <a:lnTo>
                    <a:pt x="9" y="20"/>
                  </a:lnTo>
                  <a:lnTo>
                    <a:pt x="13" y="27"/>
                  </a:lnTo>
                  <a:lnTo>
                    <a:pt x="17" y="33"/>
                  </a:lnTo>
                  <a:lnTo>
                    <a:pt x="22" y="38"/>
                  </a:lnTo>
                  <a:lnTo>
                    <a:pt x="39" y="38"/>
                  </a:lnTo>
                  <a:lnTo>
                    <a:pt x="37" y="38"/>
                  </a:lnTo>
                  <a:lnTo>
                    <a:pt x="39" y="38"/>
                  </a:lnTo>
                  <a:lnTo>
                    <a:pt x="35" y="36"/>
                  </a:lnTo>
                  <a:close/>
                </a:path>
              </a:pathLst>
            </a:custGeom>
            <a:solidFill>
              <a:srgbClr val="000000"/>
            </a:solidFill>
            <a:ln w="9525">
              <a:noFill/>
              <a:round/>
            </a:ln>
          </p:spPr>
          <p:txBody>
            <a:bodyPr/>
            <a:lstStyle/>
            <a:p>
              <a:endParaRPr lang="en-US"/>
            </a:p>
          </p:txBody>
        </p:sp>
        <p:sp>
          <p:nvSpPr>
            <p:cNvPr id="601160" name="Freeform 1096"/>
            <p:cNvSpPr/>
            <p:nvPr/>
          </p:nvSpPr>
          <p:spPr bwMode="auto">
            <a:xfrm>
              <a:off x="4172" y="2663"/>
              <a:ext cx="9" cy="25"/>
            </a:xfrm>
            <a:custGeom>
              <a:avLst/>
              <a:gdLst/>
              <a:ahLst/>
              <a:cxnLst>
                <a:cxn ang="0">
                  <a:pos x="0" y="1"/>
                </a:cxn>
                <a:cxn ang="0">
                  <a:pos x="2" y="5"/>
                </a:cxn>
                <a:cxn ang="0">
                  <a:pos x="2" y="7"/>
                </a:cxn>
                <a:cxn ang="0">
                  <a:pos x="3" y="11"/>
                </a:cxn>
                <a:cxn ang="0">
                  <a:pos x="5" y="12"/>
                </a:cxn>
                <a:cxn ang="0">
                  <a:pos x="5" y="16"/>
                </a:cxn>
                <a:cxn ang="0">
                  <a:pos x="7" y="18"/>
                </a:cxn>
                <a:cxn ang="0">
                  <a:pos x="7" y="22"/>
                </a:cxn>
                <a:cxn ang="0">
                  <a:pos x="5" y="23"/>
                </a:cxn>
                <a:cxn ang="0">
                  <a:pos x="9" y="25"/>
                </a:cxn>
                <a:cxn ang="0">
                  <a:pos x="9" y="12"/>
                </a:cxn>
                <a:cxn ang="0">
                  <a:pos x="7" y="9"/>
                </a:cxn>
                <a:cxn ang="0">
                  <a:pos x="5" y="5"/>
                </a:cxn>
                <a:cxn ang="0">
                  <a:pos x="5" y="3"/>
                </a:cxn>
                <a:cxn ang="0">
                  <a:pos x="3" y="0"/>
                </a:cxn>
                <a:cxn ang="0">
                  <a:pos x="0" y="1"/>
                </a:cxn>
              </a:cxnLst>
              <a:rect l="0" t="0" r="r" b="b"/>
              <a:pathLst>
                <a:path w="9" h="25">
                  <a:moveTo>
                    <a:pt x="0" y="1"/>
                  </a:moveTo>
                  <a:lnTo>
                    <a:pt x="2" y="5"/>
                  </a:lnTo>
                  <a:lnTo>
                    <a:pt x="2" y="7"/>
                  </a:lnTo>
                  <a:lnTo>
                    <a:pt x="3" y="11"/>
                  </a:lnTo>
                  <a:lnTo>
                    <a:pt x="5" y="12"/>
                  </a:lnTo>
                  <a:lnTo>
                    <a:pt x="5" y="16"/>
                  </a:lnTo>
                  <a:lnTo>
                    <a:pt x="7" y="18"/>
                  </a:lnTo>
                  <a:lnTo>
                    <a:pt x="7" y="22"/>
                  </a:lnTo>
                  <a:lnTo>
                    <a:pt x="5" y="23"/>
                  </a:lnTo>
                  <a:lnTo>
                    <a:pt x="9" y="25"/>
                  </a:lnTo>
                  <a:lnTo>
                    <a:pt x="9" y="12"/>
                  </a:lnTo>
                  <a:lnTo>
                    <a:pt x="7" y="9"/>
                  </a:lnTo>
                  <a:lnTo>
                    <a:pt x="5" y="5"/>
                  </a:lnTo>
                  <a:lnTo>
                    <a:pt x="5" y="3"/>
                  </a:lnTo>
                  <a:lnTo>
                    <a:pt x="3" y="0"/>
                  </a:lnTo>
                  <a:lnTo>
                    <a:pt x="0" y="1"/>
                  </a:lnTo>
                  <a:close/>
                </a:path>
              </a:pathLst>
            </a:custGeom>
            <a:solidFill>
              <a:srgbClr val="000000"/>
            </a:solidFill>
            <a:ln w="9525">
              <a:noFill/>
              <a:round/>
            </a:ln>
          </p:spPr>
          <p:txBody>
            <a:bodyPr/>
            <a:lstStyle/>
            <a:p>
              <a:endParaRPr lang="en-US"/>
            </a:p>
          </p:txBody>
        </p:sp>
        <p:sp>
          <p:nvSpPr>
            <p:cNvPr id="601161" name="Freeform 1097"/>
            <p:cNvSpPr/>
            <p:nvPr/>
          </p:nvSpPr>
          <p:spPr bwMode="auto">
            <a:xfrm>
              <a:off x="4139" y="2620"/>
              <a:ext cx="36" cy="44"/>
            </a:xfrm>
            <a:custGeom>
              <a:avLst/>
              <a:gdLst/>
              <a:ahLst/>
              <a:cxnLst>
                <a:cxn ang="0">
                  <a:pos x="0" y="4"/>
                </a:cxn>
                <a:cxn ang="0">
                  <a:pos x="7" y="6"/>
                </a:cxn>
                <a:cxn ang="0">
                  <a:pos x="20" y="19"/>
                </a:cxn>
                <a:cxn ang="0">
                  <a:pos x="22" y="26"/>
                </a:cxn>
                <a:cxn ang="0">
                  <a:pos x="25" y="32"/>
                </a:cxn>
                <a:cxn ang="0">
                  <a:pos x="31" y="39"/>
                </a:cxn>
                <a:cxn ang="0">
                  <a:pos x="33" y="44"/>
                </a:cxn>
                <a:cxn ang="0">
                  <a:pos x="36" y="43"/>
                </a:cxn>
                <a:cxn ang="0">
                  <a:pos x="33" y="37"/>
                </a:cxn>
                <a:cxn ang="0">
                  <a:pos x="29" y="30"/>
                </a:cxn>
                <a:cxn ang="0">
                  <a:pos x="27" y="24"/>
                </a:cxn>
                <a:cxn ang="0">
                  <a:pos x="22" y="19"/>
                </a:cxn>
                <a:cxn ang="0">
                  <a:pos x="18" y="11"/>
                </a:cxn>
                <a:cxn ang="0">
                  <a:pos x="12" y="8"/>
                </a:cxn>
                <a:cxn ang="0">
                  <a:pos x="7" y="2"/>
                </a:cxn>
                <a:cxn ang="0">
                  <a:pos x="0" y="0"/>
                </a:cxn>
                <a:cxn ang="0">
                  <a:pos x="1" y="0"/>
                </a:cxn>
                <a:cxn ang="0">
                  <a:pos x="0" y="4"/>
                </a:cxn>
              </a:cxnLst>
              <a:rect l="0" t="0" r="r" b="b"/>
              <a:pathLst>
                <a:path w="36" h="44">
                  <a:moveTo>
                    <a:pt x="0" y="4"/>
                  </a:moveTo>
                  <a:lnTo>
                    <a:pt x="7" y="6"/>
                  </a:lnTo>
                  <a:lnTo>
                    <a:pt x="20" y="19"/>
                  </a:lnTo>
                  <a:lnTo>
                    <a:pt x="22" y="26"/>
                  </a:lnTo>
                  <a:lnTo>
                    <a:pt x="25" y="32"/>
                  </a:lnTo>
                  <a:lnTo>
                    <a:pt x="31" y="39"/>
                  </a:lnTo>
                  <a:lnTo>
                    <a:pt x="33" y="44"/>
                  </a:lnTo>
                  <a:lnTo>
                    <a:pt x="36" y="43"/>
                  </a:lnTo>
                  <a:lnTo>
                    <a:pt x="33" y="37"/>
                  </a:lnTo>
                  <a:lnTo>
                    <a:pt x="29" y="30"/>
                  </a:lnTo>
                  <a:lnTo>
                    <a:pt x="27" y="24"/>
                  </a:lnTo>
                  <a:lnTo>
                    <a:pt x="22" y="19"/>
                  </a:lnTo>
                  <a:lnTo>
                    <a:pt x="18" y="11"/>
                  </a:lnTo>
                  <a:lnTo>
                    <a:pt x="12" y="8"/>
                  </a:lnTo>
                  <a:lnTo>
                    <a:pt x="7" y="2"/>
                  </a:lnTo>
                  <a:lnTo>
                    <a:pt x="0" y="0"/>
                  </a:lnTo>
                  <a:lnTo>
                    <a:pt x="1" y="0"/>
                  </a:lnTo>
                  <a:lnTo>
                    <a:pt x="0" y="4"/>
                  </a:lnTo>
                  <a:close/>
                </a:path>
              </a:pathLst>
            </a:custGeom>
            <a:solidFill>
              <a:srgbClr val="000000"/>
            </a:solidFill>
            <a:ln w="9525">
              <a:noFill/>
              <a:round/>
            </a:ln>
          </p:spPr>
          <p:txBody>
            <a:bodyPr/>
            <a:lstStyle/>
            <a:p>
              <a:endParaRPr lang="en-US"/>
            </a:p>
          </p:txBody>
        </p:sp>
        <p:sp>
          <p:nvSpPr>
            <p:cNvPr id="601162" name="Freeform 1098"/>
            <p:cNvSpPr/>
            <p:nvPr/>
          </p:nvSpPr>
          <p:spPr bwMode="auto">
            <a:xfrm>
              <a:off x="4107" y="2611"/>
              <a:ext cx="33" cy="13"/>
            </a:xfrm>
            <a:custGeom>
              <a:avLst/>
              <a:gdLst/>
              <a:ahLst/>
              <a:cxnLst>
                <a:cxn ang="0">
                  <a:pos x="0" y="2"/>
                </a:cxn>
                <a:cxn ang="0">
                  <a:pos x="2" y="4"/>
                </a:cxn>
                <a:cxn ang="0">
                  <a:pos x="10" y="4"/>
                </a:cxn>
                <a:cxn ang="0">
                  <a:pos x="13" y="6"/>
                </a:cxn>
                <a:cxn ang="0">
                  <a:pos x="17" y="6"/>
                </a:cxn>
                <a:cxn ang="0">
                  <a:pos x="22" y="8"/>
                </a:cxn>
                <a:cxn ang="0">
                  <a:pos x="24" y="8"/>
                </a:cxn>
                <a:cxn ang="0">
                  <a:pos x="28" y="11"/>
                </a:cxn>
                <a:cxn ang="0">
                  <a:pos x="32" y="13"/>
                </a:cxn>
                <a:cxn ang="0">
                  <a:pos x="33" y="9"/>
                </a:cxn>
                <a:cxn ang="0">
                  <a:pos x="30" y="8"/>
                </a:cxn>
                <a:cxn ang="0">
                  <a:pos x="26" y="6"/>
                </a:cxn>
                <a:cxn ang="0">
                  <a:pos x="22" y="4"/>
                </a:cxn>
                <a:cxn ang="0">
                  <a:pos x="19" y="2"/>
                </a:cxn>
                <a:cxn ang="0">
                  <a:pos x="13" y="2"/>
                </a:cxn>
                <a:cxn ang="0">
                  <a:pos x="10" y="0"/>
                </a:cxn>
                <a:cxn ang="0">
                  <a:pos x="2" y="0"/>
                </a:cxn>
                <a:cxn ang="0">
                  <a:pos x="0" y="4"/>
                </a:cxn>
                <a:cxn ang="0">
                  <a:pos x="2" y="4"/>
                </a:cxn>
                <a:cxn ang="0">
                  <a:pos x="0" y="2"/>
                </a:cxn>
              </a:cxnLst>
              <a:rect l="0" t="0" r="r" b="b"/>
              <a:pathLst>
                <a:path w="33" h="13">
                  <a:moveTo>
                    <a:pt x="0" y="2"/>
                  </a:moveTo>
                  <a:lnTo>
                    <a:pt x="2" y="4"/>
                  </a:lnTo>
                  <a:lnTo>
                    <a:pt x="10" y="4"/>
                  </a:lnTo>
                  <a:lnTo>
                    <a:pt x="13" y="6"/>
                  </a:lnTo>
                  <a:lnTo>
                    <a:pt x="17" y="6"/>
                  </a:lnTo>
                  <a:lnTo>
                    <a:pt x="22" y="8"/>
                  </a:lnTo>
                  <a:lnTo>
                    <a:pt x="24" y="8"/>
                  </a:lnTo>
                  <a:lnTo>
                    <a:pt x="28" y="11"/>
                  </a:lnTo>
                  <a:lnTo>
                    <a:pt x="32" y="13"/>
                  </a:lnTo>
                  <a:lnTo>
                    <a:pt x="33" y="9"/>
                  </a:lnTo>
                  <a:lnTo>
                    <a:pt x="30" y="8"/>
                  </a:lnTo>
                  <a:lnTo>
                    <a:pt x="26" y="6"/>
                  </a:lnTo>
                  <a:lnTo>
                    <a:pt x="22" y="4"/>
                  </a:lnTo>
                  <a:lnTo>
                    <a:pt x="19" y="2"/>
                  </a:lnTo>
                  <a:lnTo>
                    <a:pt x="13" y="2"/>
                  </a:lnTo>
                  <a:lnTo>
                    <a:pt x="10" y="0"/>
                  </a:lnTo>
                  <a:lnTo>
                    <a:pt x="2" y="0"/>
                  </a:lnTo>
                  <a:lnTo>
                    <a:pt x="0" y="4"/>
                  </a:lnTo>
                  <a:lnTo>
                    <a:pt x="2" y="4"/>
                  </a:lnTo>
                  <a:lnTo>
                    <a:pt x="0" y="2"/>
                  </a:lnTo>
                  <a:close/>
                </a:path>
              </a:pathLst>
            </a:custGeom>
            <a:solidFill>
              <a:srgbClr val="000000"/>
            </a:solidFill>
            <a:ln w="9525">
              <a:noFill/>
              <a:round/>
            </a:ln>
          </p:spPr>
          <p:txBody>
            <a:bodyPr/>
            <a:lstStyle/>
            <a:p>
              <a:endParaRPr lang="en-US"/>
            </a:p>
          </p:txBody>
        </p:sp>
        <p:sp>
          <p:nvSpPr>
            <p:cNvPr id="601163" name="Freeform 1099"/>
            <p:cNvSpPr/>
            <p:nvPr/>
          </p:nvSpPr>
          <p:spPr bwMode="auto">
            <a:xfrm>
              <a:off x="4096" y="2608"/>
              <a:ext cx="13" cy="5"/>
            </a:xfrm>
            <a:custGeom>
              <a:avLst/>
              <a:gdLst/>
              <a:ahLst/>
              <a:cxnLst>
                <a:cxn ang="0">
                  <a:pos x="0" y="3"/>
                </a:cxn>
                <a:cxn ang="0">
                  <a:pos x="8" y="3"/>
                </a:cxn>
                <a:cxn ang="0">
                  <a:pos x="8" y="5"/>
                </a:cxn>
                <a:cxn ang="0">
                  <a:pos x="11" y="5"/>
                </a:cxn>
                <a:cxn ang="0">
                  <a:pos x="13" y="3"/>
                </a:cxn>
                <a:cxn ang="0">
                  <a:pos x="11" y="1"/>
                </a:cxn>
                <a:cxn ang="0">
                  <a:pos x="10" y="1"/>
                </a:cxn>
                <a:cxn ang="0">
                  <a:pos x="8" y="0"/>
                </a:cxn>
                <a:cxn ang="0">
                  <a:pos x="2" y="0"/>
                </a:cxn>
                <a:cxn ang="0">
                  <a:pos x="0" y="3"/>
                </a:cxn>
              </a:cxnLst>
              <a:rect l="0" t="0" r="r" b="b"/>
              <a:pathLst>
                <a:path w="13" h="5">
                  <a:moveTo>
                    <a:pt x="0" y="3"/>
                  </a:moveTo>
                  <a:lnTo>
                    <a:pt x="8" y="3"/>
                  </a:lnTo>
                  <a:lnTo>
                    <a:pt x="8" y="5"/>
                  </a:lnTo>
                  <a:lnTo>
                    <a:pt x="11" y="5"/>
                  </a:lnTo>
                  <a:lnTo>
                    <a:pt x="13" y="3"/>
                  </a:lnTo>
                  <a:lnTo>
                    <a:pt x="11" y="1"/>
                  </a:lnTo>
                  <a:lnTo>
                    <a:pt x="10" y="1"/>
                  </a:lnTo>
                  <a:lnTo>
                    <a:pt x="8" y="0"/>
                  </a:lnTo>
                  <a:lnTo>
                    <a:pt x="2" y="0"/>
                  </a:lnTo>
                  <a:lnTo>
                    <a:pt x="0" y="3"/>
                  </a:lnTo>
                  <a:close/>
                </a:path>
              </a:pathLst>
            </a:custGeom>
            <a:solidFill>
              <a:srgbClr val="000000"/>
            </a:solidFill>
            <a:ln w="9525">
              <a:noFill/>
              <a:round/>
            </a:ln>
          </p:spPr>
          <p:txBody>
            <a:bodyPr/>
            <a:lstStyle/>
            <a:p>
              <a:endParaRPr lang="en-US"/>
            </a:p>
          </p:txBody>
        </p:sp>
        <p:sp>
          <p:nvSpPr>
            <p:cNvPr id="601164" name="Freeform 1100"/>
            <p:cNvSpPr/>
            <p:nvPr/>
          </p:nvSpPr>
          <p:spPr bwMode="auto">
            <a:xfrm>
              <a:off x="4087" y="2606"/>
              <a:ext cx="11" cy="5"/>
            </a:xfrm>
            <a:custGeom>
              <a:avLst/>
              <a:gdLst/>
              <a:ahLst/>
              <a:cxnLst>
                <a:cxn ang="0">
                  <a:pos x="0" y="2"/>
                </a:cxn>
                <a:cxn ang="0">
                  <a:pos x="2" y="3"/>
                </a:cxn>
                <a:cxn ang="0">
                  <a:pos x="9" y="3"/>
                </a:cxn>
                <a:cxn ang="0">
                  <a:pos x="9" y="5"/>
                </a:cxn>
                <a:cxn ang="0">
                  <a:pos x="11" y="2"/>
                </a:cxn>
                <a:cxn ang="0">
                  <a:pos x="9" y="0"/>
                </a:cxn>
                <a:cxn ang="0">
                  <a:pos x="2" y="0"/>
                </a:cxn>
                <a:cxn ang="0">
                  <a:pos x="4" y="2"/>
                </a:cxn>
                <a:cxn ang="0">
                  <a:pos x="0" y="2"/>
                </a:cxn>
                <a:cxn ang="0">
                  <a:pos x="0" y="3"/>
                </a:cxn>
                <a:cxn ang="0">
                  <a:pos x="2" y="3"/>
                </a:cxn>
                <a:cxn ang="0">
                  <a:pos x="0" y="2"/>
                </a:cxn>
              </a:cxnLst>
              <a:rect l="0" t="0" r="r" b="b"/>
              <a:pathLst>
                <a:path w="11" h="5">
                  <a:moveTo>
                    <a:pt x="0" y="2"/>
                  </a:moveTo>
                  <a:lnTo>
                    <a:pt x="2" y="3"/>
                  </a:lnTo>
                  <a:lnTo>
                    <a:pt x="9" y="3"/>
                  </a:lnTo>
                  <a:lnTo>
                    <a:pt x="9" y="5"/>
                  </a:lnTo>
                  <a:lnTo>
                    <a:pt x="11" y="2"/>
                  </a:lnTo>
                  <a:lnTo>
                    <a:pt x="9" y="0"/>
                  </a:lnTo>
                  <a:lnTo>
                    <a:pt x="2" y="0"/>
                  </a:lnTo>
                  <a:lnTo>
                    <a:pt x="4" y="2"/>
                  </a:lnTo>
                  <a:lnTo>
                    <a:pt x="0" y="2"/>
                  </a:lnTo>
                  <a:lnTo>
                    <a:pt x="0" y="3"/>
                  </a:lnTo>
                  <a:lnTo>
                    <a:pt x="2" y="3"/>
                  </a:lnTo>
                  <a:lnTo>
                    <a:pt x="0" y="2"/>
                  </a:lnTo>
                  <a:close/>
                </a:path>
              </a:pathLst>
            </a:custGeom>
            <a:solidFill>
              <a:srgbClr val="000000"/>
            </a:solidFill>
            <a:ln w="9525">
              <a:noFill/>
              <a:round/>
            </a:ln>
          </p:spPr>
          <p:txBody>
            <a:bodyPr/>
            <a:lstStyle/>
            <a:p>
              <a:endParaRPr lang="en-US"/>
            </a:p>
          </p:txBody>
        </p:sp>
        <p:sp>
          <p:nvSpPr>
            <p:cNvPr id="601165" name="Freeform 1101"/>
            <p:cNvSpPr/>
            <p:nvPr/>
          </p:nvSpPr>
          <p:spPr bwMode="auto">
            <a:xfrm>
              <a:off x="4087" y="2600"/>
              <a:ext cx="11" cy="8"/>
            </a:xfrm>
            <a:custGeom>
              <a:avLst/>
              <a:gdLst/>
              <a:ahLst/>
              <a:cxnLst>
                <a:cxn ang="0">
                  <a:pos x="8" y="2"/>
                </a:cxn>
                <a:cxn ang="0">
                  <a:pos x="9" y="0"/>
                </a:cxn>
                <a:cxn ang="0">
                  <a:pos x="8" y="2"/>
                </a:cxn>
                <a:cxn ang="0">
                  <a:pos x="4" y="4"/>
                </a:cxn>
                <a:cxn ang="0">
                  <a:pos x="0" y="8"/>
                </a:cxn>
                <a:cxn ang="0">
                  <a:pos x="6" y="8"/>
                </a:cxn>
                <a:cxn ang="0">
                  <a:pos x="9" y="6"/>
                </a:cxn>
                <a:cxn ang="0">
                  <a:pos x="11" y="4"/>
                </a:cxn>
                <a:cxn ang="0">
                  <a:pos x="8" y="2"/>
                </a:cxn>
              </a:cxnLst>
              <a:rect l="0" t="0" r="r" b="b"/>
              <a:pathLst>
                <a:path w="11" h="8">
                  <a:moveTo>
                    <a:pt x="8" y="2"/>
                  </a:moveTo>
                  <a:lnTo>
                    <a:pt x="9" y="0"/>
                  </a:lnTo>
                  <a:lnTo>
                    <a:pt x="8" y="2"/>
                  </a:lnTo>
                  <a:lnTo>
                    <a:pt x="4" y="4"/>
                  </a:lnTo>
                  <a:lnTo>
                    <a:pt x="0" y="8"/>
                  </a:lnTo>
                  <a:lnTo>
                    <a:pt x="6" y="8"/>
                  </a:lnTo>
                  <a:lnTo>
                    <a:pt x="9" y="6"/>
                  </a:lnTo>
                  <a:lnTo>
                    <a:pt x="11" y="4"/>
                  </a:lnTo>
                  <a:lnTo>
                    <a:pt x="8" y="2"/>
                  </a:lnTo>
                  <a:close/>
                </a:path>
              </a:pathLst>
            </a:custGeom>
            <a:solidFill>
              <a:srgbClr val="000000"/>
            </a:solidFill>
            <a:ln w="9525">
              <a:noFill/>
              <a:round/>
            </a:ln>
          </p:spPr>
          <p:txBody>
            <a:bodyPr/>
            <a:lstStyle/>
            <a:p>
              <a:endParaRPr lang="en-US"/>
            </a:p>
          </p:txBody>
        </p:sp>
        <p:sp>
          <p:nvSpPr>
            <p:cNvPr id="601166" name="Freeform 1102"/>
            <p:cNvSpPr/>
            <p:nvPr/>
          </p:nvSpPr>
          <p:spPr bwMode="auto">
            <a:xfrm>
              <a:off x="4095" y="2571"/>
              <a:ext cx="45" cy="33"/>
            </a:xfrm>
            <a:custGeom>
              <a:avLst/>
              <a:gdLst/>
              <a:ahLst/>
              <a:cxnLst>
                <a:cxn ang="0">
                  <a:pos x="45" y="0"/>
                </a:cxn>
                <a:cxn ang="0">
                  <a:pos x="44" y="0"/>
                </a:cxn>
                <a:cxn ang="0">
                  <a:pos x="38" y="3"/>
                </a:cxn>
                <a:cxn ang="0">
                  <a:pos x="33" y="5"/>
                </a:cxn>
                <a:cxn ang="0">
                  <a:pos x="25" y="9"/>
                </a:cxn>
                <a:cxn ang="0">
                  <a:pos x="20" y="13"/>
                </a:cxn>
                <a:cxn ang="0">
                  <a:pos x="14" y="16"/>
                </a:cxn>
                <a:cxn ang="0">
                  <a:pos x="9" y="20"/>
                </a:cxn>
                <a:cxn ang="0">
                  <a:pos x="5" y="25"/>
                </a:cxn>
                <a:cxn ang="0">
                  <a:pos x="0" y="31"/>
                </a:cxn>
                <a:cxn ang="0">
                  <a:pos x="3" y="33"/>
                </a:cxn>
                <a:cxn ang="0">
                  <a:pos x="7" y="27"/>
                </a:cxn>
                <a:cxn ang="0">
                  <a:pos x="11" y="22"/>
                </a:cxn>
                <a:cxn ang="0">
                  <a:pos x="16" y="18"/>
                </a:cxn>
                <a:cxn ang="0">
                  <a:pos x="22" y="16"/>
                </a:cxn>
                <a:cxn ang="0">
                  <a:pos x="27" y="13"/>
                </a:cxn>
                <a:cxn ang="0">
                  <a:pos x="33" y="9"/>
                </a:cxn>
                <a:cxn ang="0">
                  <a:pos x="38" y="7"/>
                </a:cxn>
                <a:cxn ang="0">
                  <a:pos x="45" y="3"/>
                </a:cxn>
                <a:cxn ang="0">
                  <a:pos x="44" y="3"/>
                </a:cxn>
                <a:cxn ang="0">
                  <a:pos x="45" y="0"/>
                </a:cxn>
                <a:cxn ang="0">
                  <a:pos x="44" y="0"/>
                </a:cxn>
                <a:cxn ang="0">
                  <a:pos x="45" y="0"/>
                </a:cxn>
              </a:cxnLst>
              <a:rect l="0" t="0" r="r" b="b"/>
              <a:pathLst>
                <a:path w="45" h="33">
                  <a:moveTo>
                    <a:pt x="45" y="0"/>
                  </a:moveTo>
                  <a:lnTo>
                    <a:pt x="44" y="0"/>
                  </a:lnTo>
                  <a:lnTo>
                    <a:pt x="38" y="3"/>
                  </a:lnTo>
                  <a:lnTo>
                    <a:pt x="33" y="5"/>
                  </a:lnTo>
                  <a:lnTo>
                    <a:pt x="25" y="9"/>
                  </a:lnTo>
                  <a:lnTo>
                    <a:pt x="20" y="13"/>
                  </a:lnTo>
                  <a:lnTo>
                    <a:pt x="14" y="16"/>
                  </a:lnTo>
                  <a:lnTo>
                    <a:pt x="9" y="20"/>
                  </a:lnTo>
                  <a:lnTo>
                    <a:pt x="5" y="25"/>
                  </a:lnTo>
                  <a:lnTo>
                    <a:pt x="0" y="31"/>
                  </a:lnTo>
                  <a:lnTo>
                    <a:pt x="3" y="33"/>
                  </a:lnTo>
                  <a:lnTo>
                    <a:pt x="7" y="27"/>
                  </a:lnTo>
                  <a:lnTo>
                    <a:pt x="11" y="22"/>
                  </a:lnTo>
                  <a:lnTo>
                    <a:pt x="16" y="18"/>
                  </a:lnTo>
                  <a:lnTo>
                    <a:pt x="22" y="16"/>
                  </a:lnTo>
                  <a:lnTo>
                    <a:pt x="27" y="13"/>
                  </a:lnTo>
                  <a:lnTo>
                    <a:pt x="33" y="9"/>
                  </a:lnTo>
                  <a:lnTo>
                    <a:pt x="38" y="7"/>
                  </a:lnTo>
                  <a:lnTo>
                    <a:pt x="45" y="3"/>
                  </a:lnTo>
                  <a:lnTo>
                    <a:pt x="44" y="3"/>
                  </a:lnTo>
                  <a:lnTo>
                    <a:pt x="45" y="0"/>
                  </a:lnTo>
                  <a:lnTo>
                    <a:pt x="44" y="0"/>
                  </a:lnTo>
                  <a:lnTo>
                    <a:pt x="45" y="0"/>
                  </a:lnTo>
                  <a:close/>
                </a:path>
              </a:pathLst>
            </a:custGeom>
            <a:solidFill>
              <a:srgbClr val="000000"/>
            </a:solidFill>
            <a:ln w="9525">
              <a:noFill/>
              <a:round/>
            </a:ln>
          </p:spPr>
          <p:txBody>
            <a:bodyPr/>
            <a:lstStyle/>
            <a:p>
              <a:endParaRPr lang="en-US"/>
            </a:p>
          </p:txBody>
        </p:sp>
        <p:sp>
          <p:nvSpPr>
            <p:cNvPr id="601167" name="Freeform 1103"/>
            <p:cNvSpPr/>
            <p:nvPr/>
          </p:nvSpPr>
          <p:spPr bwMode="auto">
            <a:xfrm>
              <a:off x="4139" y="2571"/>
              <a:ext cx="9" cy="5"/>
            </a:xfrm>
            <a:custGeom>
              <a:avLst/>
              <a:gdLst/>
              <a:ahLst/>
              <a:cxnLst>
                <a:cxn ang="0">
                  <a:pos x="5" y="2"/>
                </a:cxn>
                <a:cxn ang="0">
                  <a:pos x="7" y="2"/>
                </a:cxn>
                <a:cxn ang="0">
                  <a:pos x="5" y="0"/>
                </a:cxn>
                <a:cxn ang="0">
                  <a:pos x="3" y="0"/>
                </a:cxn>
                <a:cxn ang="0">
                  <a:pos x="1" y="2"/>
                </a:cxn>
                <a:cxn ang="0">
                  <a:pos x="1" y="0"/>
                </a:cxn>
                <a:cxn ang="0">
                  <a:pos x="0" y="3"/>
                </a:cxn>
                <a:cxn ang="0">
                  <a:pos x="1" y="5"/>
                </a:cxn>
                <a:cxn ang="0">
                  <a:pos x="7" y="5"/>
                </a:cxn>
                <a:cxn ang="0">
                  <a:pos x="9" y="3"/>
                </a:cxn>
                <a:cxn ang="0">
                  <a:pos x="7" y="5"/>
                </a:cxn>
                <a:cxn ang="0">
                  <a:pos x="9" y="3"/>
                </a:cxn>
                <a:cxn ang="0">
                  <a:pos x="5" y="2"/>
                </a:cxn>
              </a:cxnLst>
              <a:rect l="0" t="0" r="r" b="b"/>
              <a:pathLst>
                <a:path w="9" h="5">
                  <a:moveTo>
                    <a:pt x="5" y="2"/>
                  </a:moveTo>
                  <a:lnTo>
                    <a:pt x="7" y="2"/>
                  </a:lnTo>
                  <a:lnTo>
                    <a:pt x="5" y="0"/>
                  </a:lnTo>
                  <a:lnTo>
                    <a:pt x="3" y="0"/>
                  </a:lnTo>
                  <a:lnTo>
                    <a:pt x="1" y="2"/>
                  </a:lnTo>
                  <a:lnTo>
                    <a:pt x="1" y="0"/>
                  </a:lnTo>
                  <a:lnTo>
                    <a:pt x="0" y="3"/>
                  </a:lnTo>
                  <a:lnTo>
                    <a:pt x="1" y="5"/>
                  </a:lnTo>
                  <a:lnTo>
                    <a:pt x="7" y="5"/>
                  </a:lnTo>
                  <a:lnTo>
                    <a:pt x="9" y="3"/>
                  </a:lnTo>
                  <a:lnTo>
                    <a:pt x="7" y="5"/>
                  </a:lnTo>
                  <a:lnTo>
                    <a:pt x="9" y="3"/>
                  </a:lnTo>
                  <a:lnTo>
                    <a:pt x="5" y="2"/>
                  </a:lnTo>
                  <a:close/>
                </a:path>
              </a:pathLst>
            </a:custGeom>
            <a:solidFill>
              <a:srgbClr val="000000"/>
            </a:solidFill>
            <a:ln w="9525">
              <a:noFill/>
              <a:round/>
            </a:ln>
          </p:spPr>
          <p:txBody>
            <a:bodyPr/>
            <a:lstStyle/>
            <a:p>
              <a:endParaRPr lang="en-US"/>
            </a:p>
          </p:txBody>
        </p:sp>
        <p:sp>
          <p:nvSpPr>
            <p:cNvPr id="601168" name="Freeform 1104"/>
            <p:cNvSpPr/>
            <p:nvPr/>
          </p:nvSpPr>
          <p:spPr bwMode="auto">
            <a:xfrm>
              <a:off x="4144" y="2569"/>
              <a:ext cx="7" cy="5"/>
            </a:xfrm>
            <a:custGeom>
              <a:avLst/>
              <a:gdLst/>
              <a:ahLst/>
              <a:cxnLst>
                <a:cxn ang="0">
                  <a:pos x="4" y="2"/>
                </a:cxn>
                <a:cxn ang="0">
                  <a:pos x="4" y="0"/>
                </a:cxn>
                <a:cxn ang="0">
                  <a:pos x="0" y="4"/>
                </a:cxn>
                <a:cxn ang="0">
                  <a:pos x="4" y="5"/>
                </a:cxn>
                <a:cxn ang="0">
                  <a:pos x="6" y="2"/>
                </a:cxn>
                <a:cxn ang="0">
                  <a:pos x="7" y="0"/>
                </a:cxn>
                <a:cxn ang="0">
                  <a:pos x="6" y="2"/>
                </a:cxn>
                <a:cxn ang="0">
                  <a:pos x="7" y="0"/>
                </a:cxn>
                <a:cxn ang="0">
                  <a:pos x="4" y="2"/>
                </a:cxn>
              </a:cxnLst>
              <a:rect l="0" t="0" r="r" b="b"/>
              <a:pathLst>
                <a:path w="7" h="5">
                  <a:moveTo>
                    <a:pt x="4" y="2"/>
                  </a:moveTo>
                  <a:lnTo>
                    <a:pt x="4" y="0"/>
                  </a:lnTo>
                  <a:lnTo>
                    <a:pt x="0" y="4"/>
                  </a:lnTo>
                  <a:lnTo>
                    <a:pt x="4" y="5"/>
                  </a:lnTo>
                  <a:lnTo>
                    <a:pt x="6" y="2"/>
                  </a:lnTo>
                  <a:lnTo>
                    <a:pt x="7" y="0"/>
                  </a:lnTo>
                  <a:lnTo>
                    <a:pt x="6" y="2"/>
                  </a:lnTo>
                  <a:lnTo>
                    <a:pt x="7" y="0"/>
                  </a:lnTo>
                  <a:lnTo>
                    <a:pt x="4" y="2"/>
                  </a:lnTo>
                  <a:close/>
                </a:path>
              </a:pathLst>
            </a:custGeom>
            <a:solidFill>
              <a:srgbClr val="000000"/>
            </a:solidFill>
            <a:ln w="9525">
              <a:noFill/>
              <a:round/>
            </a:ln>
          </p:spPr>
          <p:txBody>
            <a:bodyPr/>
            <a:lstStyle/>
            <a:p>
              <a:endParaRPr lang="en-US"/>
            </a:p>
          </p:txBody>
        </p:sp>
        <p:sp>
          <p:nvSpPr>
            <p:cNvPr id="601169" name="Freeform 1105"/>
            <p:cNvSpPr/>
            <p:nvPr/>
          </p:nvSpPr>
          <p:spPr bwMode="auto">
            <a:xfrm>
              <a:off x="4146" y="2567"/>
              <a:ext cx="5" cy="4"/>
            </a:xfrm>
            <a:custGeom>
              <a:avLst/>
              <a:gdLst/>
              <a:ahLst/>
              <a:cxnLst>
                <a:cxn ang="0">
                  <a:pos x="2" y="0"/>
                </a:cxn>
                <a:cxn ang="0">
                  <a:pos x="2" y="4"/>
                </a:cxn>
                <a:cxn ang="0">
                  <a:pos x="5" y="2"/>
                </a:cxn>
                <a:cxn ang="0">
                  <a:pos x="4" y="0"/>
                </a:cxn>
                <a:cxn ang="0">
                  <a:pos x="4" y="4"/>
                </a:cxn>
                <a:cxn ang="0">
                  <a:pos x="2" y="0"/>
                </a:cxn>
                <a:cxn ang="0">
                  <a:pos x="0" y="0"/>
                </a:cxn>
                <a:cxn ang="0">
                  <a:pos x="2" y="2"/>
                </a:cxn>
                <a:cxn ang="0">
                  <a:pos x="2" y="0"/>
                </a:cxn>
              </a:cxnLst>
              <a:rect l="0" t="0" r="r" b="b"/>
              <a:pathLst>
                <a:path w="5" h="4">
                  <a:moveTo>
                    <a:pt x="2" y="0"/>
                  </a:moveTo>
                  <a:lnTo>
                    <a:pt x="2" y="4"/>
                  </a:lnTo>
                  <a:lnTo>
                    <a:pt x="5" y="2"/>
                  </a:lnTo>
                  <a:lnTo>
                    <a:pt x="4" y="0"/>
                  </a:lnTo>
                  <a:lnTo>
                    <a:pt x="4" y="4"/>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601170" name="Freeform 1106"/>
            <p:cNvSpPr/>
            <p:nvPr/>
          </p:nvSpPr>
          <p:spPr bwMode="auto">
            <a:xfrm>
              <a:off x="4148" y="2562"/>
              <a:ext cx="42" cy="9"/>
            </a:xfrm>
            <a:custGeom>
              <a:avLst/>
              <a:gdLst/>
              <a:ahLst/>
              <a:cxnLst>
                <a:cxn ang="0">
                  <a:pos x="38" y="1"/>
                </a:cxn>
                <a:cxn ang="0">
                  <a:pos x="37" y="0"/>
                </a:cxn>
                <a:cxn ang="0">
                  <a:pos x="22" y="0"/>
                </a:cxn>
                <a:cxn ang="0">
                  <a:pos x="18" y="1"/>
                </a:cxn>
                <a:cxn ang="0">
                  <a:pos x="13" y="1"/>
                </a:cxn>
                <a:cxn ang="0">
                  <a:pos x="9" y="3"/>
                </a:cxn>
                <a:cxn ang="0">
                  <a:pos x="3" y="5"/>
                </a:cxn>
                <a:cxn ang="0">
                  <a:pos x="0" y="5"/>
                </a:cxn>
                <a:cxn ang="0">
                  <a:pos x="2" y="9"/>
                </a:cxn>
                <a:cxn ang="0">
                  <a:pos x="5" y="7"/>
                </a:cxn>
                <a:cxn ang="0">
                  <a:pos x="9" y="7"/>
                </a:cxn>
                <a:cxn ang="0">
                  <a:pos x="13" y="5"/>
                </a:cxn>
                <a:cxn ang="0">
                  <a:pos x="22" y="5"/>
                </a:cxn>
                <a:cxn ang="0">
                  <a:pos x="27" y="3"/>
                </a:cxn>
                <a:cxn ang="0">
                  <a:pos x="37" y="3"/>
                </a:cxn>
                <a:cxn ang="0">
                  <a:pos x="35" y="0"/>
                </a:cxn>
                <a:cxn ang="0">
                  <a:pos x="38" y="1"/>
                </a:cxn>
                <a:cxn ang="0">
                  <a:pos x="42" y="0"/>
                </a:cxn>
                <a:cxn ang="0">
                  <a:pos x="37" y="0"/>
                </a:cxn>
                <a:cxn ang="0">
                  <a:pos x="38" y="1"/>
                </a:cxn>
              </a:cxnLst>
              <a:rect l="0" t="0" r="r" b="b"/>
              <a:pathLst>
                <a:path w="42" h="9">
                  <a:moveTo>
                    <a:pt x="38" y="1"/>
                  </a:moveTo>
                  <a:lnTo>
                    <a:pt x="37" y="0"/>
                  </a:lnTo>
                  <a:lnTo>
                    <a:pt x="22" y="0"/>
                  </a:lnTo>
                  <a:lnTo>
                    <a:pt x="18" y="1"/>
                  </a:lnTo>
                  <a:lnTo>
                    <a:pt x="13" y="1"/>
                  </a:lnTo>
                  <a:lnTo>
                    <a:pt x="9" y="3"/>
                  </a:lnTo>
                  <a:lnTo>
                    <a:pt x="3" y="5"/>
                  </a:lnTo>
                  <a:lnTo>
                    <a:pt x="0" y="5"/>
                  </a:lnTo>
                  <a:lnTo>
                    <a:pt x="2" y="9"/>
                  </a:lnTo>
                  <a:lnTo>
                    <a:pt x="5" y="7"/>
                  </a:lnTo>
                  <a:lnTo>
                    <a:pt x="9" y="7"/>
                  </a:lnTo>
                  <a:lnTo>
                    <a:pt x="13" y="5"/>
                  </a:lnTo>
                  <a:lnTo>
                    <a:pt x="22" y="5"/>
                  </a:lnTo>
                  <a:lnTo>
                    <a:pt x="27" y="3"/>
                  </a:lnTo>
                  <a:lnTo>
                    <a:pt x="37" y="3"/>
                  </a:lnTo>
                  <a:lnTo>
                    <a:pt x="35" y="0"/>
                  </a:lnTo>
                  <a:lnTo>
                    <a:pt x="38" y="1"/>
                  </a:lnTo>
                  <a:lnTo>
                    <a:pt x="42" y="0"/>
                  </a:lnTo>
                  <a:lnTo>
                    <a:pt x="37" y="0"/>
                  </a:lnTo>
                  <a:lnTo>
                    <a:pt x="38" y="1"/>
                  </a:lnTo>
                  <a:close/>
                </a:path>
              </a:pathLst>
            </a:custGeom>
            <a:solidFill>
              <a:srgbClr val="000000"/>
            </a:solidFill>
            <a:ln w="9525">
              <a:noFill/>
              <a:round/>
            </a:ln>
          </p:spPr>
          <p:txBody>
            <a:bodyPr/>
            <a:lstStyle/>
            <a:p>
              <a:endParaRPr lang="en-US"/>
            </a:p>
          </p:txBody>
        </p:sp>
        <p:sp>
          <p:nvSpPr>
            <p:cNvPr id="601171" name="Freeform 1107"/>
            <p:cNvSpPr/>
            <p:nvPr/>
          </p:nvSpPr>
          <p:spPr bwMode="auto">
            <a:xfrm>
              <a:off x="4148" y="2562"/>
              <a:ext cx="38" cy="44"/>
            </a:xfrm>
            <a:custGeom>
              <a:avLst/>
              <a:gdLst/>
              <a:ahLst/>
              <a:cxnLst>
                <a:cxn ang="0">
                  <a:pos x="2" y="42"/>
                </a:cxn>
                <a:cxn ang="0">
                  <a:pos x="2" y="44"/>
                </a:cxn>
                <a:cxn ang="0">
                  <a:pos x="18" y="27"/>
                </a:cxn>
                <a:cxn ang="0">
                  <a:pos x="22" y="22"/>
                </a:cxn>
                <a:cxn ang="0">
                  <a:pos x="26" y="16"/>
                </a:cxn>
                <a:cxn ang="0">
                  <a:pos x="35" y="7"/>
                </a:cxn>
                <a:cxn ang="0">
                  <a:pos x="38" y="1"/>
                </a:cxn>
                <a:cxn ang="0">
                  <a:pos x="35" y="0"/>
                </a:cxn>
                <a:cxn ang="0">
                  <a:pos x="31" y="5"/>
                </a:cxn>
                <a:cxn ang="0">
                  <a:pos x="27" y="9"/>
                </a:cxn>
                <a:cxn ang="0">
                  <a:pos x="24" y="14"/>
                </a:cxn>
                <a:cxn ang="0">
                  <a:pos x="20" y="20"/>
                </a:cxn>
                <a:cxn ang="0">
                  <a:pos x="9" y="31"/>
                </a:cxn>
                <a:cxn ang="0">
                  <a:pos x="5" y="36"/>
                </a:cxn>
                <a:cxn ang="0">
                  <a:pos x="0" y="40"/>
                </a:cxn>
                <a:cxn ang="0">
                  <a:pos x="0" y="42"/>
                </a:cxn>
                <a:cxn ang="0">
                  <a:pos x="0" y="40"/>
                </a:cxn>
                <a:cxn ang="0">
                  <a:pos x="0" y="42"/>
                </a:cxn>
                <a:cxn ang="0">
                  <a:pos x="2" y="42"/>
                </a:cxn>
              </a:cxnLst>
              <a:rect l="0" t="0" r="r" b="b"/>
              <a:pathLst>
                <a:path w="38" h="44">
                  <a:moveTo>
                    <a:pt x="2" y="42"/>
                  </a:moveTo>
                  <a:lnTo>
                    <a:pt x="2" y="44"/>
                  </a:lnTo>
                  <a:lnTo>
                    <a:pt x="18" y="27"/>
                  </a:lnTo>
                  <a:lnTo>
                    <a:pt x="22" y="22"/>
                  </a:lnTo>
                  <a:lnTo>
                    <a:pt x="26" y="16"/>
                  </a:lnTo>
                  <a:lnTo>
                    <a:pt x="35" y="7"/>
                  </a:lnTo>
                  <a:lnTo>
                    <a:pt x="38" y="1"/>
                  </a:lnTo>
                  <a:lnTo>
                    <a:pt x="35" y="0"/>
                  </a:lnTo>
                  <a:lnTo>
                    <a:pt x="31" y="5"/>
                  </a:lnTo>
                  <a:lnTo>
                    <a:pt x="27" y="9"/>
                  </a:lnTo>
                  <a:lnTo>
                    <a:pt x="24" y="14"/>
                  </a:lnTo>
                  <a:lnTo>
                    <a:pt x="20" y="20"/>
                  </a:lnTo>
                  <a:lnTo>
                    <a:pt x="9" y="31"/>
                  </a:lnTo>
                  <a:lnTo>
                    <a:pt x="5" y="36"/>
                  </a:lnTo>
                  <a:lnTo>
                    <a:pt x="0" y="40"/>
                  </a:lnTo>
                  <a:lnTo>
                    <a:pt x="0" y="42"/>
                  </a:lnTo>
                  <a:lnTo>
                    <a:pt x="0" y="40"/>
                  </a:lnTo>
                  <a:lnTo>
                    <a:pt x="0" y="42"/>
                  </a:lnTo>
                  <a:lnTo>
                    <a:pt x="2" y="42"/>
                  </a:lnTo>
                  <a:close/>
                </a:path>
              </a:pathLst>
            </a:custGeom>
            <a:solidFill>
              <a:srgbClr val="000000"/>
            </a:solidFill>
            <a:ln w="9525">
              <a:noFill/>
              <a:round/>
            </a:ln>
          </p:spPr>
          <p:txBody>
            <a:bodyPr/>
            <a:lstStyle/>
            <a:p>
              <a:endParaRPr lang="en-US"/>
            </a:p>
          </p:txBody>
        </p:sp>
        <p:sp>
          <p:nvSpPr>
            <p:cNvPr id="601172" name="Freeform 1108"/>
            <p:cNvSpPr/>
            <p:nvPr/>
          </p:nvSpPr>
          <p:spPr bwMode="auto">
            <a:xfrm>
              <a:off x="4146" y="2604"/>
              <a:ext cx="5" cy="7"/>
            </a:xfrm>
            <a:custGeom>
              <a:avLst/>
              <a:gdLst/>
              <a:ahLst/>
              <a:cxnLst>
                <a:cxn ang="0">
                  <a:pos x="4" y="4"/>
                </a:cxn>
                <a:cxn ang="0">
                  <a:pos x="5" y="4"/>
                </a:cxn>
                <a:cxn ang="0">
                  <a:pos x="4" y="2"/>
                </a:cxn>
                <a:cxn ang="0">
                  <a:pos x="4" y="0"/>
                </a:cxn>
                <a:cxn ang="0">
                  <a:pos x="2" y="0"/>
                </a:cxn>
                <a:cxn ang="0">
                  <a:pos x="0" y="2"/>
                </a:cxn>
                <a:cxn ang="0">
                  <a:pos x="2" y="4"/>
                </a:cxn>
                <a:cxn ang="0">
                  <a:pos x="2" y="5"/>
                </a:cxn>
                <a:cxn ang="0">
                  <a:pos x="4" y="5"/>
                </a:cxn>
                <a:cxn ang="0">
                  <a:pos x="4" y="7"/>
                </a:cxn>
                <a:cxn ang="0">
                  <a:pos x="4" y="5"/>
                </a:cxn>
                <a:cxn ang="0">
                  <a:pos x="4" y="7"/>
                </a:cxn>
                <a:cxn ang="0">
                  <a:pos x="4" y="4"/>
                </a:cxn>
              </a:cxnLst>
              <a:rect l="0" t="0" r="r" b="b"/>
              <a:pathLst>
                <a:path w="5" h="7">
                  <a:moveTo>
                    <a:pt x="4" y="4"/>
                  </a:moveTo>
                  <a:lnTo>
                    <a:pt x="5" y="4"/>
                  </a:lnTo>
                  <a:lnTo>
                    <a:pt x="4" y="2"/>
                  </a:lnTo>
                  <a:lnTo>
                    <a:pt x="4" y="0"/>
                  </a:lnTo>
                  <a:lnTo>
                    <a:pt x="2" y="0"/>
                  </a:lnTo>
                  <a:lnTo>
                    <a:pt x="0" y="2"/>
                  </a:lnTo>
                  <a:lnTo>
                    <a:pt x="2" y="4"/>
                  </a:lnTo>
                  <a:lnTo>
                    <a:pt x="2" y="5"/>
                  </a:lnTo>
                  <a:lnTo>
                    <a:pt x="4" y="5"/>
                  </a:lnTo>
                  <a:lnTo>
                    <a:pt x="4" y="7"/>
                  </a:lnTo>
                  <a:lnTo>
                    <a:pt x="4" y="5"/>
                  </a:lnTo>
                  <a:lnTo>
                    <a:pt x="4" y="7"/>
                  </a:lnTo>
                  <a:lnTo>
                    <a:pt x="4" y="4"/>
                  </a:lnTo>
                  <a:close/>
                </a:path>
              </a:pathLst>
            </a:custGeom>
            <a:solidFill>
              <a:srgbClr val="000000"/>
            </a:solidFill>
            <a:ln w="9525">
              <a:noFill/>
              <a:round/>
            </a:ln>
          </p:spPr>
          <p:txBody>
            <a:bodyPr/>
            <a:lstStyle/>
            <a:p>
              <a:endParaRPr lang="en-US"/>
            </a:p>
          </p:txBody>
        </p:sp>
        <p:sp>
          <p:nvSpPr>
            <p:cNvPr id="601173" name="Freeform 1109"/>
            <p:cNvSpPr/>
            <p:nvPr/>
          </p:nvSpPr>
          <p:spPr bwMode="auto">
            <a:xfrm>
              <a:off x="4150" y="2573"/>
              <a:ext cx="36" cy="38"/>
            </a:xfrm>
            <a:custGeom>
              <a:avLst/>
              <a:gdLst/>
              <a:ahLst/>
              <a:cxnLst>
                <a:cxn ang="0">
                  <a:pos x="35" y="0"/>
                </a:cxn>
                <a:cxn ang="0">
                  <a:pos x="25" y="9"/>
                </a:cxn>
                <a:cxn ang="0">
                  <a:pos x="22" y="14"/>
                </a:cxn>
                <a:cxn ang="0">
                  <a:pos x="18" y="20"/>
                </a:cxn>
                <a:cxn ang="0">
                  <a:pos x="14" y="25"/>
                </a:cxn>
                <a:cxn ang="0">
                  <a:pos x="11" y="27"/>
                </a:cxn>
                <a:cxn ang="0">
                  <a:pos x="5" y="33"/>
                </a:cxn>
                <a:cxn ang="0">
                  <a:pos x="0" y="35"/>
                </a:cxn>
                <a:cxn ang="0">
                  <a:pos x="0" y="38"/>
                </a:cxn>
                <a:cxn ang="0">
                  <a:pos x="7" y="35"/>
                </a:cxn>
                <a:cxn ang="0">
                  <a:pos x="12" y="31"/>
                </a:cxn>
                <a:cxn ang="0">
                  <a:pos x="18" y="27"/>
                </a:cxn>
                <a:cxn ang="0">
                  <a:pos x="20" y="22"/>
                </a:cxn>
                <a:cxn ang="0">
                  <a:pos x="29" y="12"/>
                </a:cxn>
                <a:cxn ang="0">
                  <a:pos x="33" y="7"/>
                </a:cxn>
                <a:cxn ang="0">
                  <a:pos x="36" y="3"/>
                </a:cxn>
                <a:cxn ang="0">
                  <a:pos x="35" y="0"/>
                </a:cxn>
              </a:cxnLst>
              <a:rect l="0" t="0" r="r" b="b"/>
              <a:pathLst>
                <a:path w="36" h="38">
                  <a:moveTo>
                    <a:pt x="35" y="0"/>
                  </a:moveTo>
                  <a:lnTo>
                    <a:pt x="25" y="9"/>
                  </a:lnTo>
                  <a:lnTo>
                    <a:pt x="22" y="14"/>
                  </a:lnTo>
                  <a:lnTo>
                    <a:pt x="18" y="20"/>
                  </a:lnTo>
                  <a:lnTo>
                    <a:pt x="14" y="25"/>
                  </a:lnTo>
                  <a:lnTo>
                    <a:pt x="11" y="27"/>
                  </a:lnTo>
                  <a:lnTo>
                    <a:pt x="5" y="33"/>
                  </a:lnTo>
                  <a:lnTo>
                    <a:pt x="0" y="35"/>
                  </a:lnTo>
                  <a:lnTo>
                    <a:pt x="0" y="38"/>
                  </a:lnTo>
                  <a:lnTo>
                    <a:pt x="7" y="35"/>
                  </a:lnTo>
                  <a:lnTo>
                    <a:pt x="12" y="31"/>
                  </a:lnTo>
                  <a:lnTo>
                    <a:pt x="18" y="27"/>
                  </a:lnTo>
                  <a:lnTo>
                    <a:pt x="20" y="22"/>
                  </a:lnTo>
                  <a:lnTo>
                    <a:pt x="29" y="12"/>
                  </a:lnTo>
                  <a:lnTo>
                    <a:pt x="33" y="7"/>
                  </a:lnTo>
                  <a:lnTo>
                    <a:pt x="36" y="3"/>
                  </a:lnTo>
                  <a:lnTo>
                    <a:pt x="35" y="0"/>
                  </a:lnTo>
                  <a:close/>
                </a:path>
              </a:pathLst>
            </a:custGeom>
            <a:solidFill>
              <a:srgbClr val="000000"/>
            </a:solidFill>
            <a:ln w="9525">
              <a:noFill/>
              <a:round/>
            </a:ln>
          </p:spPr>
          <p:txBody>
            <a:bodyPr/>
            <a:lstStyle/>
            <a:p>
              <a:endParaRPr lang="en-US"/>
            </a:p>
          </p:txBody>
        </p:sp>
        <p:sp>
          <p:nvSpPr>
            <p:cNvPr id="601174" name="Freeform 1110"/>
            <p:cNvSpPr/>
            <p:nvPr/>
          </p:nvSpPr>
          <p:spPr bwMode="auto">
            <a:xfrm>
              <a:off x="4185" y="2508"/>
              <a:ext cx="93" cy="68"/>
            </a:xfrm>
            <a:custGeom>
              <a:avLst/>
              <a:gdLst/>
              <a:ahLst/>
              <a:cxnLst>
                <a:cxn ang="0">
                  <a:pos x="93" y="2"/>
                </a:cxn>
                <a:cxn ang="0">
                  <a:pos x="91" y="2"/>
                </a:cxn>
                <a:cxn ang="0">
                  <a:pos x="84" y="0"/>
                </a:cxn>
                <a:cxn ang="0">
                  <a:pos x="77" y="0"/>
                </a:cxn>
                <a:cxn ang="0">
                  <a:pos x="69" y="2"/>
                </a:cxn>
                <a:cxn ang="0">
                  <a:pos x="62" y="4"/>
                </a:cxn>
                <a:cxn ang="0">
                  <a:pos x="56" y="8"/>
                </a:cxn>
                <a:cxn ang="0">
                  <a:pos x="49" y="11"/>
                </a:cxn>
                <a:cxn ang="0">
                  <a:pos x="44" y="15"/>
                </a:cxn>
                <a:cxn ang="0">
                  <a:pos x="27" y="32"/>
                </a:cxn>
                <a:cxn ang="0">
                  <a:pos x="23" y="39"/>
                </a:cxn>
                <a:cxn ang="0">
                  <a:pos x="18" y="44"/>
                </a:cxn>
                <a:cxn ang="0">
                  <a:pos x="14" y="50"/>
                </a:cxn>
                <a:cxn ang="0">
                  <a:pos x="9" y="55"/>
                </a:cxn>
                <a:cxn ang="0">
                  <a:pos x="5" y="61"/>
                </a:cxn>
                <a:cxn ang="0">
                  <a:pos x="0" y="65"/>
                </a:cxn>
                <a:cxn ang="0">
                  <a:pos x="1" y="68"/>
                </a:cxn>
                <a:cxn ang="0">
                  <a:pos x="7" y="63"/>
                </a:cxn>
                <a:cxn ang="0">
                  <a:pos x="12" y="59"/>
                </a:cxn>
                <a:cxn ang="0">
                  <a:pos x="16" y="52"/>
                </a:cxn>
                <a:cxn ang="0">
                  <a:pos x="22" y="46"/>
                </a:cxn>
                <a:cxn ang="0">
                  <a:pos x="25" y="41"/>
                </a:cxn>
                <a:cxn ang="0">
                  <a:pos x="42" y="24"/>
                </a:cxn>
                <a:cxn ang="0">
                  <a:pos x="45" y="19"/>
                </a:cxn>
                <a:cxn ang="0">
                  <a:pos x="51" y="13"/>
                </a:cxn>
                <a:cxn ang="0">
                  <a:pos x="58" y="10"/>
                </a:cxn>
                <a:cxn ang="0">
                  <a:pos x="64" y="8"/>
                </a:cxn>
                <a:cxn ang="0">
                  <a:pos x="69" y="6"/>
                </a:cxn>
                <a:cxn ang="0">
                  <a:pos x="77" y="4"/>
                </a:cxn>
                <a:cxn ang="0">
                  <a:pos x="84" y="4"/>
                </a:cxn>
                <a:cxn ang="0">
                  <a:pos x="91" y="6"/>
                </a:cxn>
                <a:cxn ang="0">
                  <a:pos x="93" y="2"/>
                </a:cxn>
              </a:cxnLst>
              <a:rect l="0" t="0" r="r" b="b"/>
              <a:pathLst>
                <a:path w="93" h="68">
                  <a:moveTo>
                    <a:pt x="93" y="2"/>
                  </a:moveTo>
                  <a:lnTo>
                    <a:pt x="91" y="2"/>
                  </a:lnTo>
                  <a:lnTo>
                    <a:pt x="84" y="0"/>
                  </a:lnTo>
                  <a:lnTo>
                    <a:pt x="77" y="0"/>
                  </a:lnTo>
                  <a:lnTo>
                    <a:pt x="69" y="2"/>
                  </a:lnTo>
                  <a:lnTo>
                    <a:pt x="62" y="4"/>
                  </a:lnTo>
                  <a:lnTo>
                    <a:pt x="56" y="8"/>
                  </a:lnTo>
                  <a:lnTo>
                    <a:pt x="49" y="11"/>
                  </a:lnTo>
                  <a:lnTo>
                    <a:pt x="44" y="15"/>
                  </a:lnTo>
                  <a:lnTo>
                    <a:pt x="27" y="32"/>
                  </a:lnTo>
                  <a:lnTo>
                    <a:pt x="23" y="39"/>
                  </a:lnTo>
                  <a:lnTo>
                    <a:pt x="18" y="44"/>
                  </a:lnTo>
                  <a:lnTo>
                    <a:pt x="14" y="50"/>
                  </a:lnTo>
                  <a:lnTo>
                    <a:pt x="9" y="55"/>
                  </a:lnTo>
                  <a:lnTo>
                    <a:pt x="5" y="61"/>
                  </a:lnTo>
                  <a:lnTo>
                    <a:pt x="0" y="65"/>
                  </a:lnTo>
                  <a:lnTo>
                    <a:pt x="1" y="68"/>
                  </a:lnTo>
                  <a:lnTo>
                    <a:pt x="7" y="63"/>
                  </a:lnTo>
                  <a:lnTo>
                    <a:pt x="12" y="59"/>
                  </a:lnTo>
                  <a:lnTo>
                    <a:pt x="16" y="52"/>
                  </a:lnTo>
                  <a:lnTo>
                    <a:pt x="22" y="46"/>
                  </a:lnTo>
                  <a:lnTo>
                    <a:pt x="25" y="41"/>
                  </a:lnTo>
                  <a:lnTo>
                    <a:pt x="42" y="24"/>
                  </a:lnTo>
                  <a:lnTo>
                    <a:pt x="45" y="19"/>
                  </a:lnTo>
                  <a:lnTo>
                    <a:pt x="51" y="13"/>
                  </a:lnTo>
                  <a:lnTo>
                    <a:pt x="58" y="10"/>
                  </a:lnTo>
                  <a:lnTo>
                    <a:pt x="64" y="8"/>
                  </a:lnTo>
                  <a:lnTo>
                    <a:pt x="69" y="6"/>
                  </a:lnTo>
                  <a:lnTo>
                    <a:pt x="77" y="4"/>
                  </a:lnTo>
                  <a:lnTo>
                    <a:pt x="84" y="4"/>
                  </a:lnTo>
                  <a:lnTo>
                    <a:pt x="91" y="6"/>
                  </a:lnTo>
                  <a:lnTo>
                    <a:pt x="93" y="2"/>
                  </a:lnTo>
                  <a:close/>
                </a:path>
              </a:pathLst>
            </a:custGeom>
            <a:solidFill>
              <a:srgbClr val="000000"/>
            </a:solidFill>
            <a:ln w="9525">
              <a:noFill/>
              <a:round/>
            </a:ln>
          </p:spPr>
          <p:txBody>
            <a:bodyPr/>
            <a:lstStyle/>
            <a:p>
              <a:endParaRPr lang="en-US"/>
            </a:p>
          </p:txBody>
        </p:sp>
        <p:sp>
          <p:nvSpPr>
            <p:cNvPr id="601175" name="Freeform 1111"/>
            <p:cNvSpPr/>
            <p:nvPr/>
          </p:nvSpPr>
          <p:spPr bwMode="auto">
            <a:xfrm>
              <a:off x="4276" y="2510"/>
              <a:ext cx="30" cy="26"/>
            </a:xfrm>
            <a:custGeom>
              <a:avLst/>
              <a:gdLst/>
              <a:ahLst/>
              <a:cxnLst>
                <a:cxn ang="0">
                  <a:pos x="30" y="24"/>
                </a:cxn>
                <a:cxn ang="0">
                  <a:pos x="28" y="20"/>
                </a:cxn>
                <a:cxn ang="0">
                  <a:pos x="17" y="9"/>
                </a:cxn>
                <a:cxn ang="0">
                  <a:pos x="13" y="8"/>
                </a:cxn>
                <a:cxn ang="0">
                  <a:pos x="10" y="4"/>
                </a:cxn>
                <a:cxn ang="0">
                  <a:pos x="6" y="2"/>
                </a:cxn>
                <a:cxn ang="0">
                  <a:pos x="2" y="0"/>
                </a:cxn>
                <a:cxn ang="0">
                  <a:pos x="0" y="4"/>
                </a:cxn>
                <a:cxn ang="0">
                  <a:pos x="4" y="6"/>
                </a:cxn>
                <a:cxn ang="0">
                  <a:pos x="8" y="8"/>
                </a:cxn>
                <a:cxn ang="0">
                  <a:pos x="11" y="9"/>
                </a:cxn>
                <a:cxn ang="0">
                  <a:pos x="15" y="13"/>
                </a:cxn>
                <a:cxn ang="0">
                  <a:pos x="19" y="15"/>
                </a:cxn>
                <a:cxn ang="0">
                  <a:pos x="22" y="19"/>
                </a:cxn>
                <a:cxn ang="0">
                  <a:pos x="24" y="22"/>
                </a:cxn>
                <a:cxn ang="0">
                  <a:pos x="26" y="26"/>
                </a:cxn>
                <a:cxn ang="0">
                  <a:pos x="30" y="24"/>
                </a:cxn>
              </a:cxnLst>
              <a:rect l="0" t="0" r="r" b="b"/>
              <a:pathLst>
                <a:path w="30" h="26">
                  <a:moveTo>
                    <a:pt x="30" y="24"/>
                  </a:moveTo>
                  <a:lnTo>
                    <a:pt x="28" y="20"/>
                  </a:lnTo>
                  <a:lnTo>
                    <a:pt x="17" y="9"/>
                  </a:lnTo>
                  <a:lnTo>
                    <a:pt x="13" y="8"/>
                  </a:lnTo>
                  <a:lnTo>
                    <a:pt x="10" y="4"/>
                  </a:lnTo>
                  <a:lnTo>
                    <a:pt x="6" y="2"/>
                  </a:lnTo>
                  <a:lnTo>
                    <a:pt x="2" y="0"/>
                  </a:lnTo>
                  <a:lnTo>
                    <a:pt x="0" y="4"/>
                  </a:lnTo>
                  <a:lnTo>
                    <a:pt x="4" y="6"/>
                  </a:lnTo>
                  <a:lnTo>
                    <a:pt x="8" y="8"/>
                  </a:lnTo>
                  <a:lnTo>
                    <a:pt x="11" y="9"/>
                  </a:lnTo>
                  <a:lnTo>
                    <a:pt x="15" y="13"/>
                  </a:lnTo>
                  <a:lnTo>
                    <a:pt x="19" y="15"/>
                  </a:lnTo>
                  <a:lnTo>
                    <a:pt x="22" y="19"/>
                  </a:lnTo>
                  <a:lnTo>
                    <a:pt x="24" y="22"/>
                  </a:lnTo>
                  <a:lnTo>
                    <a:pt x="26" y="26"/>
                  </a:lnTo>
                  <a:lnTo>
                    <a:pt x="30" y="24"/>
                  </a:lnTo>
                  <a:close/>
                </a:path>
              </a:pathLst>
            </a:custGeom>
            <a:solidFill>
              <a:srgbClr val="000000"/>
            </a:solidFill>
            <a:ln w="9525">
              <a:noFill/>
              <a:round/>
            </a:ln>
          </p:spPr>
          <p:txBody>
            <a:bodyPr/>
            <a:lstStyle/>
            <a:p>
              <a:endParaRPr lang="en-US"/>
            </a:p>
          </p:txBody>
        </p:sp>
        <p:sp>
          <p:nvSpPr>
            <p:cNvPr id="601176" name="Freeform 1112"/>
            <p:cNvSpPr/>
            <p:nvPr/>
          </p:nvSpPr>
          <p:spPr bwMode="auto">
            <a:xfrm>
              <a:off x="4172" y="2530"/>
              <a:ext cx="95" cy="118"/>
            </a:xfrm>
            <a:custGeom>
              <a:avLst/>
              <a:gdLst/>
              <a:ahLst/>
              <a:cxnLst>
                <a:cxn ang="0">
                  <a:pos x="93" y="10"/>
                </a:cxn>
                <a:cxn ang="0">
                  <a:pos x="90" y="17"/>
                </a:cxn>
                <a:cxn ang="0">
                  <a:pos x="84" y="22"/>
                </a:cxn>
                <a:cxn ang="0">
                  <a:pos x="81" y="28"/>
                </a:cxn>
                <a:cxn ang="0">
                  <a:pos x="71" y="37"/>
                </a:cxn>
                <a:cxn ang="0">
                  <a:pos x="68" y="43"/>
                </a:cxn>
                <a:cxn ang="0">
                  <a:pos x="62" y="48"/>
                </a:cxn>
                <a:cxn ang="0">
                  <a:pos x="57" y="52"/>
                </a:cxn>
                <a:cxn ang="0">
                  <a:pos x="53" y="57"/>
                </a:cxn>
                <a:cxn ang="0">
                  <a:pos x="47" y="61"/>
                </a:cxn>
                <a:cxn ang="0">
                  <a:pos x="42" y="65"/>
                </a:cxn>
                <a:cxn ang="0">
                  <a:pos x="36" y="70"/>
                </a:cxn>
                <a:cxn ang="0">
                  <a:pos x="33" y="76"/>
                </a:cxn>
                <a:cxn ang="0">
                  <a:pos x="27" y="79"/>
                </a:cxn>
                <a:cxn ang="0">
                  <a:pos x="18" y="89"/>
                </a:cxn>
                <a:cxn ang="0">
                  <a:pos x="20" y="90"/>
                </a:cxn>
                <a:cxn ang="0">
                  <a:pos x="22" y="94"/>
                </a:cxn>
                <a:cxn ang="0">
                  <a:pos x="24" y="96"/>
                </a:cxn>
                <a:cxn ang="0">
                  <a:pos x="24" y="98"/>
                </a:cxn>
                <a:cxn ang="0">
                  <a:pos x="20" y="103"/>
                </a:cxn>
                <a:cxn ang="0">
                  <a:pos x="25" y="109"/>
                </a:cxn>
                <a:cxn ang="0">
                  <a:pos x="25" y="111"/>
                </a:cxn>
                <a:cxn ang="0">
                  <a:pos x="27" y="114"/>
                </a:cxn>
                <a:cxn ang="0">
                  <a:pos x="27" y="118"/>
                </a:cxn>
                <a:cxn ang="0">
                  <a:pos x="22" y="118"/>
                </a:cxn>
                <a:cxn ang="0">
                  <a:pos x="20" y="116"/>
                </a:cxn>
                <a:cxn ang="0">
                  <a:pos x="18" y="112"/>
                </a:cxn>
                <a:cxn ang="0">
                  <a:pos x="18" y="111"/>
                </a:cxn>
                <a:cxn ang="0">
                  <a:pos x="9" y="111"/>
                </a:cxn>
                <a:cxn ang="0">
                  <a:pos x="7" y="109"/>
                </a:cxn>
                <a:cxn ang="0">
                  <a:pos x="7" y="105"/>
                </a:cxn>
                <a:cxn ang="0">
                  <a:pos x="13" y="100"/>
                </a:cxn>
                <a:cxn ang="0">
                  <a:pos x="0" y="100"/>
                </a:cxn>
                <a:cxn ang="0">
                  <a:pos x="0" y="92"/>
                </a:cxn>
                <a:cxn ang="0">
                  <a:pos x="2" y="92"/>
                </a:cxn>
                <a:cxn ang="0">
                  <a:pos x="3" y="90"/>
                </a:cxn>
                <a:cxn ang="0">
                  <a:pos x="5" y="90"/>
                </a:cxn>
                <a:cxn ang="0">
                  <a:pos x="22" y="74"/>
                </a:cxn>
                <a:cxn ang="0">
                  <a:pos x="27" y="70"/>
                </a:cxn>
                <a:cxn ang="0">
                  <a:pos x="38" y="59"/>
                </a:cxn>
                <a:cxn ang="0">
                  <a:pos x="42" y="57"/>
                </a:cxn>
                <a:cxn ang="0">
                  <a:pos x="68" y="32"/>
                </a:cxn>
                <a:cxn ang="0">
                  <a:pos x="69" y="28"/>
                </a:cxn>
                <a:cxn ang="0">
                  <a:pos x="73" y="24"/>
                </a:cxn>
                <a:cxn ang="0">
                  <a:pos x="77" y="19"/>
                </a:cxn>
                <a:cxn ang="0">
                  <a:pos x="81" y="15"/>
                </a:cxn>
                <a:cxn ang="0">
                  <a:pos x="82" y="11"/>
                </a:cxn>
                <a:cxn ang="0">
                  <a:pos x="88" y="8"/>
                </a:cxn>
                <a:cxn ang="0">
                  <a:pos x="90" y="4"/>
                </a:cxn>
                <a:cxn ang="0">
                  <a:pos x="93" y="0"/>
                </a:cxn>
                <a:cxn ang="0">
                  <a:pos x="95" y="2"/>
                </a:cxn>
                <a:cxn ang="0">
                  <a:pos x="95" y="8"/>
                </a:cxn>
                <a:cxn ang="0">
                  <a:pos x="93" y="10"/>
                </a:cxn>
              </a:cxnLst>
              <a:rect l="0" t="0" r="r" b="b"/>
              <a:pathLst>
                <a:path w="95" h="118">
                  <a:moveTo>
                    <a:pt x="93" y="10"/>
                  </a:moveTo>
                  <a:lnTo>
                    <a:pt x="90" y="17"/>
                  </a:lnTo>
                  <a:lnTo>
                    <a:pt x="84" y="22"/>
                  </a:lnTo>
                  <a:lnTo>
                    <a:pt x="81" y="28"/>
                  </a:lnTo>
                  <a:lnTo>
                    <a:pt x="71" y="37"/>
                  </a:lnTo>
                  <a:lnTo>
                    <a:pt x="68" y="43"/>
                  </a:lnTo>
                  <a:lnTo>
                    <a:pt x="62" y="48"/>
                  </a:lnTo>
                  <a:lnTo>
                    <a:pt x="57" y="52"/>
                  </a:lnTo>
                  <a:lnTo>
                    <a:pt x="53" y="57"/>
                  </a:lnTo>
                  <a:lnTo>
                    <a:pt x="47" y="61"/>
                  </a:lnTo>
                  <a:lnTo>
                    <a:pt x="42" y="65"/>
                  </a:lnTo>
                  <a:lnTo>
                    <a:pt x="36" y="70"/>
                  </a:lnTo>
                  <a:lnTo>
                    <a:pt x="33" y="76"/>
                  </a:lnTo>
                  <a:lnTo>
                    <a:pt x="27" y="79"/>
                  </a:lnTo>
                  <a:lnTo>
                    <a:pt x="18" y="89"/>
                  </a:lnTo>
                  <a:lnTo>
                    <a:pt x="20" y="90"/>
                  </a:lnTo>
                  <a:lnTo>
                    <a:pt x="22" y="94"/>
                  </a:lnTo>
                  <a:lnTo>
                    <a:pt x="24" y="96"/>
                  </a:lnTo>
                  <a:lnTo>
                    <a:pt x="24" y="98"/>
                  </a:lnTo>
                  <a:lnTo>
                    <a:pt x="20" y="103"/>
                  </a:lnTo>
                  <a:lnTo>
                    <a:pt x="25" y="109"/>
                  </a:lnTo>
                  <a:lnTo>
                    <a:pt x="25" y="111"/>
                  </a:lnTo>
                  <a:lnTo>
                    <a:pt x="27" y="114"/>
                  </a:lnTo>
                  <a:lnTo>
                    <a:pt x="27" y="118"/>
                  </a:lnTo>
                  <a:lnTo>
                    <a:pt x="22" y="118"/>
                  </a:lnTo>
                  <a:lnTo>
                    <a:pt x="20" y="116"/>
                  </a:lnTo>
                  <a:lnTo>
                    <a:pt x="18" y="112"/>
                  </a:lnTo>
                  <a:lnTo>
                    <a:pt x="18" y="111"/>
                  </a:lnTo>
                  <a:lnTo>
                    <a:pt x="9" y="111"/>
                  </a:lnTo>
                  <a:lnTo>
                    <a:pt x="7" y="109"/>
                  </a:lnTo>
                  <a:lnTo>
                    <a:pt x="7" y="105"/>
                  </a:lnTo>
                  <a:lnTo>
                    <a:pt x="13" y="100"/>
                  </a:lnTo>
                  <a:lnTo>
                    <a:pt x="0" y="100"/>
                  </a:lnTo>
                  <a:lnTo>
                    <a:pt x="0" y="92"/>
                  </a:lnTo>
                  <a:lnTo>
                    <a:pt x="2" y="92"/>
                  </a:lnTo>
                  <a:lnTo>
                    <a:pt x="3" y="90"/>
                  </a:lnTo>
                  <a:lnTo>
                    <a:pt x="5" y="90"/>
                  </a:lnTo>
                  <a:lnTo>
                    <a:pt x="22" y="74"/>
                  </a:lnTo>
                  <a:lnTo>
                    <a:pt x="27" y="70"/>
                  </a:lnTo>
                  <a:lnTo>
                    <a:pt x="38" y="59"/>
                  </a:lnTo>
                  <a:lnTo>
                    <a:pt x="42" y="57"/>
                  </a:lnTo>
                  <a:lnTo>
                    <a:pt x="68" y="32"/>
                  </a:lnTo>
                  <a:lnTo>
                    <a:pt x="69" y="28"/>
                  </a:lnTo>
                  <a:lnTo>
                    <a:pt x="73" y="24"/>
                  </a:lnTo>
                  <a:lnTo>
                    <a:pt x="77" y="19"/>
                  </a:lnTo>
                  <a:lnTo>
                    <a:pt x="81" y="15"/>
                  </a:lnTo>
                  <a:lnTo>
                    <a:pt x="82" y="11"/>
                  </a:lnTo>
                  <a:lnTo>
                    <a:pt x="88" y="8"/>
                  </a:lnTo>
                  <a:lnTo>
                    <a:pt x="90" y="4"/>
                  </a:lnTo>
                  <a:lnTo>
                    <a:pt x="93" y="0"/>
                  </a:lnTo>
                  <a:lnTo>
                    <a:pt x="95" y="2"/>
                  </a:lnTo>
                  <a:lnTo>
                    <a:pt x="95" y="8"/>
                  </a:lnTo>
                  <a:lnTo>
                    <a:pt x="93" y="10"/>
                  </a:lnTo>
                  <a:close/>
                </a:path>
              </a:pathLst>
            </a:custGeom>
            <a:solidFill>
              <a:srgbClr val="000000"/>
            </a:solidFill>
            <a:ln w="9525">
              <a:noFill/>
              <a:round/>
            </a:ln>
          </p:spPr>
          <p:txBody>
            <a:bodyPr/>
            <a:lstStyle/>
            <a:p>
              <a:endParaRPr lang="en-US"/>
            </a:p>
          </p:txBody>
        </p:sp>
        <p:sp>
          <p:nvSpPr>
            <p:cNvPr id="601177" name="Freeform 1113"/>
            <p:cNvSpPr/>
            <p:nvPr/>
          </p:nvSpPr>
          <p:spPr bwMode="auto">
            <a:xfrm>
              <a:off x="4186" y="2540"/>
              <a:ext cx="81" cy="82"/>
            </a:xfrm>
            <a:custGeom>
              <a:avLst/>
              <a:gdLst/>
              <a:ahLst/>
              <a:cxnLst>
                <a:cxn ang="0">
                  <a:pos x="4" y="79"/>
                </a:cxn>
                <a:cxn ang="0">
                  <a:pos x="4" y="80"/>
                </a:cxn>
                <a:cxn ang="0">
                  <a:pos x="10" y="75"/>
                </a:cxn>
                <a:cxn ang="0">
                  <a:pos x="15" y="71"/>
                </a:cxn>
                <a:cxn ang="0">
                  <a:pos x="19" y="66"/>
                </a:cxn>
                <a:cxn ang="0">
                  <a:pos x="24" y="60"/>
                </a:cxn>
                <a:cxn ang="0">
                  <a:pos x="30" y="56"/>
                </a:cxn>
                <a:cxn ang="0">
                  <a:pos x="35" y="53"/>
                </a:cxn>
                <a:cxn ang="0">
                  <a:pos x="39" y="47"/>
                </a:cxn>
                <a:cxn ang="0">
                  <a:pos x="44" y="44"/>
                </a:cxn>
                <a:cxn ang="0">
                  <a:pos x="50" y="38"/>
                </a:cxn>
                <a:cxn ang="0">
                  <a:pos x="55" y="34"/>
                </a:cxn>
                <a:cxn ang="0">
                  <a:pos x="59" y="29"/>
                </a:cxn>
                <a:cxn ang="0">
                  <a:pos x="65" y="23"/>
                </a:cxn>
                <a:cxn ang="0">
                  <a:pos x="68" y="18"/>
                </a:cxn>
                <a:cxn ang="0">
                  <a:pos x="72" y="12"/>
                </a:cxn>
                <a:cxn ang="0">
                  <a:pos x="76" y="7"/>
                </a:cxn>
                <a:cxn ang="0">
                  <a:pos x="81" y="1"/>
                </a:cxn>
                <a:cxn ang="0">
                  <a:pos x="78" y="0"/>
                </a:cxn>
                <a:cxn ang="0">
                  <a:pos x="74" y="5"/>
                </a:cxn>
                <a:cxn ang="0">
                  <a:pos x="70" y="11"/>
                </a:cxn>
                <a:cxn ang="0">
                  <a:pos x="65" y="16"/>
                </a:cxn>
                <a:cxn ang="0">
                  <a:pos x="61" y="22"/>
                </a:cxn>
                <a:cxn ang="0">
                  <a:pos x="37" y="45"/>
                </a:cxn>
                <a:cxn ang="0">
                  <a:pos x="32" y="49"/>
                </a:cxn>
                <a:cxn ang="0">
                  <a:pos x="17" y="64"/>
                </a:cxn>
                <a:cxn ang="0">
                  <a:pos x="11" y="68"/>
                </a:cxn>
                <a:cxn ang="0">
                  <a:pos x="6" y="73"/>
                </a:cxn>
                <a:cxn ang="0">
                  <a:pos x="2" y="79"/>
                </a:cxn>
                <a:cxn ang="0">
                  <a:pos x="4" y="82"/>
                </a:cxn>
                <a:cxn ang="0">
                  <a:pos x="2" y="79"/>
                </a:cxn>
                <a:cxn ang="0">
                  <a:pos x="0" y="80"/>
                </a:cxn>
                <a:cxn ang="0">
                  <a:pos x="4" y="82"/>
                </a:cxn>
                <a:cxn ang="0">
                  <a:pos x="4" y="79"/>
                </a:cxn>
              </a:cxnLst>
              <a:rect l="0" t="0" r="r" b="b"/>
              <a:pathLst>
                <a:path w="81" h="82">
                  <a:moveTo>
                    <a:pt x="4" y="79"/>
                  </a:moveTo>
                  <a:lnTo>
                    <a:pt x="4" y="80"/>
                  </a:lnTo>
                  <a:lnTo>
                    <a:pt x="10" y="75"/>
                  </a:lnTo>
                  <a:lnTo>
                    <a:pt x="15" y="71"/>
                  </a:lnTo>
                  <a:lnTo>
                    <a:pt x="19" y="66"/>
                  </a:lnTo>
                  <a:lnTo>
                    <a:pt x="24" y="60"/>
                  </a:lnTo>
                  <a:lnTo>
                    <a:pt x="30" y="56"/>
                  </a:lnTo>
                  <a:lnTo>
                    <a:pt x="35" y="53"/>
                  </a:lnTo>
                  <a:lnTo>
                    <a:pt x="39" y="47"/>
                  </a:lnTo>
                  <a:lnTo>
                    <a:pt x="44" y="44"/>
                  </a:lnTo>
                  <a:lnTo>
                    <a:pt x="50" y="38"/>
                  </a:lnTo>
                  <a:lnTo>
                    <a:pt x="55" y="34"/>
                  </a:lnTo>
                  <a:lnTo>
                    <a:pt x="59" y="29"/>
                  </a:lnTo>
                  <a:lnTo>
                    <a:pt x="65" y="23"/>
                  </a:lnTo>
                  <a:lnTo>
                    <a:pt x="68" y="18"/>
                  </a:lnTo>
                  <a:lnTo>
                    <a:pt x="72" y="12"/>
                  </a:lnTo>
                  <a:lnTo>
                    <a:pt x="76" y="7"/>
                  </a:lnTo>
                  <a:lnTo>
                    <a:pt x="81" y="1"/>
                  </a:lnTo>
                  <a:lnTo>
                    <a:pt x="78" y="0"/>
                  </a:lnTo>
                  <a:lnTo>
                    <a:pt x="74" y="5"/>
                  </a:lnTo>
                  <a:lnTo>
                    <a:pt x="70" y="11"/>
                  </a:lnTo>
                  <a:lnTo>
                    <a:pt x="65" y="16"/>
                  </a:lnTo>
                  <a:lnTo>
                    <a:pt x="61" y="22"/>
                  </a:lnTo>
                  <a:lnTo>
                    <a:pt x="37" y="45"/>
                  </a:lnTo>
                  <a:lnTo>
                    <a:pt x="32" y="49"/>
                  </a:lnTo>
                  <a:lnTo>
                    <a:pt x="17" y="64"/>
                  </a:lnTo>
                  <a:lnTo>
                    <a:pt x="11" y="68"/>
                  </a:lnTo>
                  <a:lnTo>
                    <a:pt x="6" y="73"/>
                  </a:lnTo>
                  <a:lnTo>
                    <a:pt x="2" y="79"/>
                  </a:lnTo>
                  <a:lnTo>
                    <a:pt x="4" y="82"/>
                  </a:lnTo>
                  <a:lnTo>
                    <a:pt x="2" y="79"/>
                  </a:lnTo>
                  <a:lnTo>
                    <a:pt x="0" y="80"/>
                  </a:lnTo>
                  <a:lnTo>
                    <a:pt x="4" y="82"/>
                  </a:lnTo>
                  <a:lnTo>
                    <a:pt x="4" y="79"/>
                  </a:lnTo>
                  <a:close/>
                </a:path>
              </a:pathLst>
            </a:custGeom>
            <a:solidFill>
              <a:srgbClr val="000000"/>
            </a:solidFill>
            <a:ln w="9525">
              <a:noFill/>
              <a:round/>
            </a:ln>
          </p:spPr>
          <p:txBody>
            <a:bodyPr/>
            <a:lstStyle/>
            <a:p>
              <a:endParaRPr lang="en-US"/>
            </a:p>
          </p:txBody>
        </p:sp>
        <p:sp>
          <p:nvSpPr>
            <p:cNvPr id="601178" name="Freeform 1114"/>
            <p:cNvSpPr/>
            <p:nvPr/>
          </p:nvSpPr>
          <p:spPr bwMode="auto">
            <a:xfrm>
              <a:off x="4190" y="2619"/>
              <a:ext cx="7" cy="11"/>
            </a:xfrm>
            <a:custGeom>
              <a:avLst/>
              <a:gdLst/>
              <a:ahLst/>
              <a:cxnLst>
                <a:cxn ang="0">
                  <a:pos x="7" y="11"/>
                </a:cxn>
                <a:cxn ang="0">
                  <a:pos x="7" y="7"/>
                </a:cxn>
                <a:cxn ang="0">
                  <a:pos x="6" y="3"/>
                </a:cxn>
                <a:cxn ang="0">
                  <a:pos x="4" y="0"/>
                </a:cxn>
                <a:cxn ang="0">
                  <a:pos x="0" y="0"/>
                </a:cxn>
                <a:cxn ang="0">
                  <a:pos x="0" y="3"/>
                </a:cxn>
                <a:cxn ang="0">
                  <a:pos x="4" y="5"/>
                </a:cxn>
                <a:cxn ang="0">
                  <a:pos x="4" y="9"/>
                </a:cxn>
                <a:cxn ang="0">
                  <a:pos x="7" y="11"/>
                </a:cxn>
              </a:cxnLst>
              <a:rect l="0" t="0" r="r" b="b"/>
              <a:pathLst>
                <a:path w="7" h="11">
                  <a:moveTo>
                    <a:pt x="7" y="11"/>
                  </a:moveTo>
                  <a:lnTo>
                    <a:pt x="7" y="7"/>
                  </a:lnTo>
                  <a:lnTo>
                    <a:pt x="6" y="3"/>
                  </a:lnTo>
                  <a:lnTo>
                    <a:pt x="4" y="0"/>
                  </a:lnTo>
                  <a:lnTo>
                    <a:pt x="0" y="0"/>
                  </a:lnTo>
                  <a:lnTo>
                    <a:pt x="0" y="3"/>
                  </a:lnTo>
                  <a:lnTo>
                    <a:pt x="4" y="5"/>
                  </a:lnTo>
                  <a:lnTo>
                    <a:pt x="4" y="9"/>
                  </a:lnTo>
                  <a:lnTo>
                    <a:pt x="7" y="11"/>
                  </a:lnTo>
                  <a:close/>
                </a:path>
              </a:pathLst>
            </a:custGeom>
            <a:solidFill>
              <a:srgbClr val="000000"/>
            </a:solidFill>
            <a:ln w="9525">
              <a:noFill/>
              <a:round/>
            </a:ln>
          </p:spPr>
          <p:txBody>
            <a:bodyPr/>
            <a:lstStyle/>
            <a:p>
              <a:endParaRPr lang="en-US"/>
            </a:p>
          </p:txBody>
        </p:sp>
        <p:sp>
          <p:nvSpPr>
            <p:cNvPr id="601179" name="Freeform 1115"/>
            <p:cNvSpPr/>
            <p:nvPr/>
          </p:nvSpPr>
          <p:spPr bwMode="auto">
            <a:xfrm>
              <a:off x="4190" y="2628"/>
              <a:ext cx="7" cy="5"/>
            </a:xfrm>
            <a:custGeom>
              <a:avLst/>
              <a:gdLst/>
              <a:ahLst/>
              <a:cxnLst>
                <a:cxn ang="0">
                  <a:pos x="4" y="3"/>
                </a:cxn>
                <a:cxn ang="0">
                  <a:pos x="4" y="5"/>
                </a:cxn>
                <a:cxn ang="0">
                  <a:pos x="7" y="2"/>
                </a:cxn>
                <a:cxn ang="0">
                  <a:pos x="4" y="0"/>
                </a:cxn>
                <a:cxn ang="0">
                  <a:pos x="0" y="3"/>
                </a:cxn>
                <a:cxn ang="0">
                  <a:pos x="0" y="5"/>
                </a:cxn>
                <a:cxn ang="0">
                  <a:pos x="0" y="3"/>
                </a:cxn>
                <a:cxn ang="0">
                  <a:pos x="0" y="5"/>
                </a:cxn>
                <a:cxn ang="0">
                  <a:pos x="4" y="3"/>
                </a:cxn>
              </a:cxnLst>
              <a:rect l="0" t="0" r="r" b="b"/>
              <a:pathLst>
                <a:path w="7" h="5">
                  <a:moveTo>
                    <a:pt x="4" y="3"/>
                  </a:moveTo>
                  <a:lnTo>
                    <a:pt x="4" y="5"/>
                  </a:lnTo>
                  <a:lnTo>
                    <a:pt x="7" y="2"/>
                  </a:lnTo>
                  <a:lnTo>
                    <a:pt x="4" y="0"/>
                  </a:lnTo>
                  <a:lnTo>
                    <a:pt x="0" y="3"/>
                  </a:lnTo>
                  <a:lnTo>
                    <a:pt x="0" y="5"/>
                  </a:lnTo>
                  <a:lnTo>
                    <a:pt x="0" y="3"/>
                  </a:lnTo>
                  <a:lnTo>
                    <a:pt x="0" y="5"/>
                  </a:lnTo>
                  <a:lnTo>
                    <a:pt x="4" y="3"/>
                  </a:lnTo>
                  <a:close/>
                </a:path>
              </a:pathLst>
            </a:custGeom>
            <a:solidFill>
              <a:srgbClr val="000000"/>
            </a:solidFill>
            <a:ln w="9525">
              <a:noFill/>
              <a:round/>
            </a:ln>
          </p:spPr>
          <p:txBody>
            <a:bodyPr/>
            <a:lstStyle/>
            <a:p>
              <a:endParaRPr lang="en-US"/>
            </a:p>
          </p:txBody>
        </p:sp>
        <p:sp>
          <p:nvSpPr>
            <p:cNvPr id="601180" name="Freeform 1116"/>
            <p:cNvSpPr/>
            <p:nvPr/>
          </p:nvSpPr>
          <p:spPr bwMode="auto">
            <a:xfrm>
              <a:off x="4190" y="2631"/>
              <a:ext cx="11" cy="19"/>
            </a:xfrm>
            <a:custGeom>
              <a:avLst/>
              <a:gdLst/>
              <a:ahLst/>
              <a:cxnLst>
                <a:cxn ang="0">
                  <a:pos x="9" y="19"/>
                </a:cxn>
                <a:cxn ang="0">
                  <a:pos x="11" y="17"/>
                </a:cxn>
                <a:cxn ang="0">
                  <a:pos x="11" y="11"/>
                </a:cxn>
                <a:cxn ang="0">
                  <a:pos x="9" y="10"/>
                </a:cxn>
                <a:cxn ang="0">
                  <a:pos x="9" y="8"/>
                </a:cxn>
                <a:cxn ang="0">
                  <a:pos x="4" y="2"/>
                </a:cxn>
                <a:cxn ang="0">
                  <a:pos x="4" y="0"/>
                </a:cxn>
                <a:cxn ang="0">
                  <a:pos x="0" y="2"/>
                </a:cxn>
                <a:cxn ang="0">
                  <a:pos x="2" y="4"/>
                </a:cxn>
                <a:cxn ang="0">
                  <a:pos x="2" y="6"/>
                </a:cxn>
                <a:cxn ang="0">
                  <a:pos x="6" y="10"/>
                </a:cxn>
                <a:cxn ang="0">
                  <a:pos x="6" y="11"/>
                </a:cxn>
                <a:cxn ang="0">
                  <a:pos x="7" y="13"/>
                </a:cxn>
                <a:cxn ang="0">
                  <a:pos x="7" y="17"/>
                </a:cxn>
                <a:cxn ang="0">
                  <a:pos x="7" y="15"/>
                </a:cxn>
                <a:cxn ang="0">
                  <a:pos x="9" y="19"/>
                </a:cxn>
                <a:cxn ang="0">
                  <a:pos x="11" y="17"/>
                </a:cxn>
                <a:cxn ang="0">
                  <a:pos x="9" y="19"/>
                </a:cxn>
              </a:cxnLst>
              <a:rect l="0" t="0" r="r" b="b"/>
              <a:pathLst>
                <a:path w="11" h="19">
                  <a:moveTo>
                    <a:pt x="9" y="19"/>
                  </a:moveTo>
                  <a:lnTo>
                    <a:pt x="11" y="17"/>
                  </a:lnTo>
                  <a:lnTo>
                    <a:pt x="11" y="11"/>
                  </a:lnTo>
                  <a:lnTo>
                    <a:pt x="9" y="10"/>
                  </a:lnTo>
                  <a:lnTo>
                    <a:pt x="9" y="8"/>
                  </a:lnTo>
                  <a:lnTo>
                    <a:pt x="4" y="2"/>
                  </a:lnTo>
                  <a:lnTo>
                    <a:pt x="4" y="0"/>
                  </a:lnTo>
                  <a:lnTo>
                    <a:pt x="0" y="2"/>
                  </a:lnTo>
                  <a:lnTo>
                    <a:pt x="2" y="4"/>
                  </a:lnTo>
                  <a:lnTo>
                    <a:pt x="2" y="6"/>
                  </a:lnTo>
                  <a:lnTo>
                    <a:pt x="6" y="10"/>
                  </a:lnTo>
                  <a:lnTo>
                    <a:pt x="6" y="11"/>
                  </a:lnTo>
                  <a:lnTo>
                    <a:pt x="7" y="13"/>
                  </a:lnTo>
                  <a:lnTo>
                    <a:pt x="7" y="17"/>
                  </a:lnTo>
                  <a:lnTo>
                    <a:pt x="7" y="15"/>
                  </a:lnTo>
                  <a:lnTo>
                    <a:pt x="9" y="19"/>
                  </a:lnTo>
                  <a:lnTo>
                    <a:pt x="11" y="17"/>
                  </a:lnTo>
                  <a:lnTo>
                    <a:pt x="9" y="19"/>
                  </a:lnTo>
                  <a:close/>
                </a:path>
              </a:pathLst>
            </a:custGeom>
            <a:solidFill>
              <a:srgbClr val="000000"/>
            </a:solidFill>
            <a:ln w="9525">
              <a:noFill/>
              <a:round/>
            </a:ln>
          </p:spPr>
          <p:txBody>
            <a:bodyPr/>
            <a:lstStyle/>
            <a:p>
              <a:endParaRPr lang="en-US"/>
            </a:p>
          </p:txBody>
        </p:sp>
        <p:sp>
          <p:nvSpPr>
            <p:cNvPr id="601181" name="Freeform 1117"/>
            <p:cNvSpPr/>
            <p:nvPr/>
          </p:nvSpPr>
          <p:spPr bwMode="auto">
            <a:xfrm>
              <a:off x="4188" y="2642"/>
              <a:ext cx="11" cy="8"/>
            </a:xfrm>
            <a:custGeom>
              <a:avLst/>
              <a:gdLst/>
              <a:ahLst/>
              <a:cxnLst>
                <a:cxn ang="0">
                  <a:pos x="0" y="0"/>
                </a:cxn>
                <a:cxn ang="0">
                  <a:pos x="2" y="2"/>
                </a:cxn>
                <a:cxn ang="0">
                  <a:pos x="2" y="4"/>
                </a:cxn>
                <a:cxn ang="0">
                  <a:pos x="4" y="6"/>
                </a:cxn>
                <a:cxn ang="0">
                  <a:pos x="8" y="8"/>
                </a:cxn>
                <a:cxn ang="0">
                  <a:pos x="11" y="8"/>
                </a:cxn>
                <a:cxn ang="0">
                  <a:pos x="9" y="4"/>
                </a:cxn>
                <a:cxn ang="0">
                  <a:pos x="6" y="4"/>
                </a:cxn>
                <a:cxn ang="0">
                  <a:pos x="6" y="2"/>
                </a:cxn>
                <a:cxn ang="0">
                  <a:pos x="4" y="0"/>
                </a:cxn>
                <a:cxn ang="0">
                  <a:pos x="0" y="0"/>
                </a:cxn>
                <a:cxn ang="0">
                  <a:pos x="0" y="2"/>
                </a:cxn>
                <a:cxn ang="0">
                  <a:pos x="2" y="2"/>
                </a:cxn>
                <a:cxn ang="0">
                  <a:pos x="0" y="0"/>
                </a:cxn>
              </a:cxnLst>
              <a:rect l="0" t="0" r="r" b="b"/>
              <a:pathLst>
                <a:path w="11" h="8">
                  <a:moveTo>
                    <a:pt x="0" y="0"/>
                  </a:moveTo>
                  <a:lnTo>
                    <a:pt x="2" y="2"/>
                  </a:lnTo>
                  <a:lnTo>
                    <a:pt x="2" y="4"/>
                  </a:lnTo>
                  <a:lnTo>
                    <a:pt x="4" y="6"/>
                  </a:lnTo>
                  <a:lnTo>
                    <a:pt x="8" y="8"/>
                  </a:lnTo>
                  <a:lnTo>
                    <a:pt x="11" y="8"/>
                  </a:lnTo>
                  <a:lnTo>
                    <a:pt x="9" y="4"/>
                  </a:lnTo>
                  <a:lnTo>
                    <a:pt x="6" y="4"/>
                  </a:lnTo>
                  <a:lnTo>
                    <a:pt x="6" y="2"/>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601182" name="Freeform 1118"/>
            <p:cNvSpPr/>
            <p:nvPr/>
          </p:nvSpPr>
          <p:spPr bwMode="auto">
            <a:xfrm>
              <a:off x="4188" y="2639"/>
              <a:ext cx="4" cy="3"/>
            </a:xfrm>
            <a:custGeom>
              <a:avLst/>
              <a:gdLst/>
              <a:ahLst/>
              <a:cxnLst>
                <a:cxn ang="0">
                  <a:pos x="2" y="3"/>
                </a:cxn>
                <a:cxn ang="0">
                  <a:pos x="0" y="2"/>
                </a:cxn>
                <a:cxn ang="0">
                  <a:pos x="0" y="3"/>
                </a:cxn>
                <a:cxn ang="0">
                  <a:pos x="4" y="3"/>
                </a:cxn>
                <a:cxn ang="0">
                  <a:pos x="4" y="0"/>
                </a:cxn>
                <a:cxn ang="0">
                  <a:pos x="4" y="2"/>
                </a:cxn>
                <a:cxn ang="0">
                  <a:pos x="4" y="0"/>
                </a:cxn>
                <a:cxn ang="0">
                  <a:pos x="2" y="3"/>
                </a:cxn>
              </a:cxnLst>
              <a:rect l="0" t="0" r="r" b="b"/>
              <a:pathLst>
                <a:path w="4" h="3">
                  <a:moveTo>
                    <a:pt x="2" y="3"/>
                  </a:moveTo>
                  <a:lnTo>
                    <a:pt x="0" y="2"/>
                  </a:lnTo>
                  <a:lnTo>
                    <a:pt x="0" y="3"/>
                  </a:lnTo>
                  <a:lnTo>
                    <a:pt x="4" y="3"/>
                  </a:lnTo>
                  <a:lnTo>
                    <a:pt x="4" y="0"/>
                  </a:lnTo>
                  <a:lnTo>
                    <a:pt x="4" y="2"/>
                  </a:lnTo>
                  <a:lnTo>
                    <a:pt x="4" y="0"/>
                  </a:lnTo>
                  <a:lnTo>
                    <a:pt x="2" y="3"/>
                  </a:lnTo>
                  <a:close/>
                </a:path>
              </a:pathLst>
            </a:custGeom>
            <a:solidFill>
              <a:srgbClr val="000000"/>
            </a:solidFill>
            <a:ln w="9525">
              <a:noFill/>
              <a:round/>
            </a:ln>
          </p:spPr>
          <p:txBody>
            <a:bodyPr/>
            <a:lstStyle/>
            <a:p>
              <a:endParaRPr lang="en-US"/>
            </a:p>
          </p:txBody>
        </p:sp>
        <p:sp>
          <p:nvSpPr>
            <p:cNvPr id="601183" name="Freeform 1119"/>
            <p:cNvSpPr/>
            <p:nvPr/>
          </p:nvSpPr>
          <p:spPr bwMode="auto">
            <a:xfrm>
              <a:off x="4177" y="2637"/>
              <a:ext cx="15" cy="5"/>
            </a:xfrm>
            <a:custGeom>
              <a:avLst/>
              <a:gdLst/>
              <a:ahLst/>
              <a:cxnLst>
                <a:cxn ang="0">
                  <a:pos x="0" y="0"/>
                </a:cxn>
                <a:cxn ang="0">
                  <a:pos x="0" y="4"/>
                </a:cxn>
                <a:cxn ang="0">
                  <a:pos x="2" y="5"/>
                </a:cxn>
                <a:cxn ang="0">
                  <a:pos x="13" y="5"/>
                </a:cxn>
                <a:cxn ang="0">
                  <a:pos x="15" y="2"/>
                </a:cxn>
                <a:cxn ang="0">
                  <a:pos x="4" y="2"/>
                </a:cxn>
                <a:cxn ang="0">
                  <a:pos x="4" y="0"/>
                </a:cxn>
                <a:cxn ang="0">
                  <a:pos x="0" y="0"/>
                </a:cxn>
              </a:cxnLst>
              <a:rect l="0" t="0" r="r" b="b"/>
              <a:pathLst>
                <a:path w="15" h="5">
                  <a:moveTo>
                    <a:pt x="0" y="0"/>
                  </a:moveTo>
                  <a:lnTo>
                    <a:pt x="0" y="4"/>
                  </a:lnTo>
                  <a:lnTo>
                    <a:pt x="2" y="5"/>
                  </a:lnTo>
                  <a:lnTo>
                    <a:pt x="13" y="5"/>
                  </a:lnTo>
                  <a:lnTo>
                    <a:pt x="15" y="2"/>
                  </a:lnTo>
                  <a:lnTo>
                    <a:pt x="4" y="2"/>
                  </a:lnTo>
                  <a:lnTo>
                    <a:pt x="4" y="0"/>
                  </a:lnTo>
                  <a:lnTo>
                    <a:pt x="0" y="0"/>
                  </a:lnTo>
                  <a:close/>
                </a:path>
              </a:pathLst>
            </a:custGeom>
            <a:solidFill>
              <a:srgbClr val="000000"/>
            </a:solidFill>
            <a:ln w="9525">
              <a:noFill/>
              <a:round/>
            </a:ln>
          </p:spPr>
          <p:txBody>
            <a:bodyPr/>
            <a:lstStyle/>
            <a:p>
              <a:endParaRPr lang="en-US"/>
            </a:p>
          </p:txBody>
        </p:sp>
        <p:sp>
          <p:nvSpPr>
            <p:cNvPr id="601184" name="Freeform 1120"/>
            <p:cNvSpPr/>
            <p:nvPr/>
          </p:nvSpPr>
          <p:spPr bwMode="auto">
            <a:xfrm>
              <a:off x="4177" y="2630"/>
              <a:ext cx="9" cy="7"/>
            </a:xfrm>
            <a:custGeom>
              <a:avLst/>
              <a:gdLst/>
              <a:ahLst/>
              <a:cxnLst>
                <a:cxn ang="0">
                  <a:pos x="6" y="1"/>
                </a:cxn>
                <a:cxn ang="0">
                  <a:pos x="4" y="0"/>
                </a:cxn>
                <a:cxn ang="0">
                  <a:pos x="4" y="1"/>
                </a:cxn>
                <a:cxn ang="0">
                  <a:pos x="2" y="3"/>
                </a:cxn>
                <a:cxn ang="0">
                  <a:pos x="2" y="5"/>
                </a:cxn>
                <a:cxn ang="0">
                  <a:pos x="0" y="7"/>
                </a:cxn>
                <a:cxn ang="0">
                  <a:pos x="4" y="7"/>
                </a:cxn>
                <a:cxn ang="0">
                  <a:pos x="8" y="3"/>
                </a:cxn>
                <a:cxn ang="0">
                  <a:pos x="9" y="0"/>
                </a:cxn>
                <a:cxn ang="0">
                  <a:pos x="8" y="0"/>
                </a:cxn>
                <a:cxn ang="0">
                  <a:pos x="9" y="0"/>
                </a:cxn>
                <a:cxn ang="0">
                  <a:pos x="8" y="0"/>
                </a:cxn>
                <a:cxn ang="0">
                  <a:pos x="6" y="1"/>
                </a:cxn>
              </a:cxnLst>
              <a:rect l="0" t="0" r="r" b="b"/>
              <a:pathLst>
                <a:path w="9" h="7">
                  <a:moveTo>
                    <a:pt x="6" y="1"/>
                  </a:moveTo>
                  <a:lnTo>
                    <a:pt x="4" y="0"/>
                  </a:lnTo>
                  <a:lnTo>
                    <a:pt x="4" y="1"/>
                  </a:lnTo>
                  <a:lnTo>
                    <a:pt x="2" y="3"/>
                  </a:lnTo>
                  <a:lnTo>
                    <a:pt x="2" y="5"/>
                  </a:lnTo>
                  <a:lnTo>
                    <a:pt x="0" y="7"/>
                  </a:lnTo>
                  <a:lnTo>
                    <a:pt x="4" y="7"/>
                  </a:lnTo>
                  <a:lnTo>
                    <a:pt x="8" y="3"/>
                  </a:lnTo>
                  <a:lnTo>
                    <a:pt x="9" y="0"/>
                  </a:lnTo>
                  <a:lnTo>
                    <a:pt x="8" y="0"/>
                  </a:lnTo>
                  <a:lnTo>
                    <a:pt x="9" y="0"/>
                  </a:lnTo>
                  <a:lnTo>
                    <a:pt x="8" y="0"/>
                  </a:lnTo>
                  <a:lnTo>
                    <a:pt x="6" y="1"/>
                  </a:lnTo>
                  <a:close/>
                </a:path>
              </a:pathLst>
            </a:custGeom>
            <a:solidFill>
              <a:srgbClr val="000000"/>
            </a:solidFill>
            <a:ln w="9525">
              <a:noFill/>
              <a:round/>
            </a:ln>
          </p:spPr>
          <p:txBody>
            <a:bodyPr/>
            <a:lstStyle/>
            <a:p>
              <a:endParaRPr lang="en-US"/>
            </a:p>
          </p:txBody>
        </p:sp>
        <p:sp>
          <p:nvSpPr>
            <p:cNvPr id="601185" name="Freeform 1121"/>
            <p:cNvSpPr/>
            <p:nvPr/>
          </p:nvSpPr>
          <p:spPr bwMode="auto">
            <a:xfrm>
              <a:off x="4170" y="2626"/>
              <a:ext cx="15" cy="7"/>
            </a:xfrm>
            <a:custGeom>
              <a:avLst/>
              <a:gdLst/>
              <a:ahLst/>
              <a:cxnLst>
                <a:cxn ang="0">
                  <a:pos x="0" y="2"/>
                </a:cxn>
                <a:cxn ang="0">
                  <a:pos x="0" y="4"/>
                </a:cxn>
                <a:cxn ang="0">
                  <a:pos x="4" y="7"/>
                </a:cxn>
                <a:cxn ang="0">
                  <a:pos x="7" y="5"/>
                </a:cxn>
                <a:cxn ang="0">
                  <a:pos x="13" y="5"/>
                </a:cxn>
                <a:cxn ang="0">
                  <a:pos x="15" y="4"/>
                </a:cxn>
                <a:cxn ang="0">
                  <a:pos x="13" y="2"/>
                </a:cxn>
                <a:cxn ang="0">
                  <a:pos x="4" y="2"/>
                </a:cxn>
                <a:cxn ang="0">
                  <a:pos x="4" y="0"/>
                </a:cxn>
                <a:cxn ang="0">
                  <a:pos x="0" y="2"/>
                </a:cxn>
              </a:cxnLst>
              <a:rect l="0" t="0" r="r" b="b"/>
              <a:pathLst>
                <a:path w="15" h="7">
                  <a:moveTo>
                    <a:pt x="0" y="2"/>
                  </a:moveTo>
                  <a:lnTo>
                    <a:pt x="0" y="4"/>
                  </a:lnTo>
                  <a:lnTo>
                    <a:pt x="4" y="7"/>
                  </a:lnTo>
                  <a:lnTo>
                    <a:pt x="7" y="5"/>
                  </a:lnTo>
                  <a:lnTo>
                    <a:pt x="13" y="5"/>
                  </a:lnTo>
                  <a:lnTo>
                    <a:pt x="15" y="4"/>
                  </a:lnTo>
                  <a:lnTo>
                    <a:pt x="13" y="2"/>
                  </a:lnTo>
                  <a:lnTo>
                    <a:pt x="4" y="2"/>
                  </a:lnTo>
                  <a:lnTo>
                    <a:pt x="4" y="0"/>
                  </a:lnTo>
                  <a:lnTo>
                    <a:pt x="0" y="2"/>
                  </a:lnTo>
                  <a:close/>
                </a:path>
              </a:pathLst>
            </a:custGeom>
            <a:solidFill>
              <a:srgbClr val="000000"/>
            </a:solidFill>
            <a:ln w="9525">
              <a:noFill/>
              <a:round/>
            </a:ln>
          </p:spPr>
          <p:txBody>
            <a:bodyPr/>
            <a:lstStyle/>
            <a:p>
              <a:endParaRPr lang="en-US"/>
            </a:p>
          </p:txBody>
        </p:sp>
        <p:sp>
          <p:nvSpPr>
            <p:cNvPr id="601186" name="Freeform 1122"/>
            <p:cNvSpPr/>
            <p:nvPr/>
          </p:nvSpPr>
          <p:spPr bwMode="auto">
            <a:xfrm>
              <a:off x="4170" y="2617"/>
              <a:ext cx="11" cy="11"/>
            </a:xfrm>
            <a:custGeom>
              <a:avLst/>
              <a:gdLst/>
              <a:ahLst/>
              <a:cxnLst>
                <a:cxn ang="0">
                  <a:pos x="9" y="0"/>
                </a:cxn>
                <a:cxn ang="0">
                  <a:pos x="7" y="2"/>
                </a:cxn>
                <a:cxn ang="0">
                  <a:pos x="4" y="2"/>
                </a:cxn>
                <a:cxn ang="0">
                  <a:pos x="0" y="5"/>
                </a:cxn>
                <a:cxn ang="0">
                  <a:pos x="0" y="11"/>
                </a:cxn>
                <a:cxn ang="0">
                  <a:pos x="4" y="9"/>
                </a:cxn>
                <a:cxn ang="0">
                  <a:pos x="4" y="7"/>
                </a:cxn>
                <a:cxn ang="0">
                  <a:pos x="5" y="7"/>
                </a:cxn>
                <a:cxn ang="0">
                  <a:pos x="11" y="2"/>
                </a:cxn>
                <a:cxn ang="0">
                  <a:pos x="9" y="0"/>
                </a:cxn>
              </a:cxnLst>
              <a:rect l="0" t="0" r="r" b="b"/>
              <a:pathLst>
                <a:path w="11" h="11">
                  <a:moveTo>
                    <a:pt x="9" y="0"/>
                  </a:moveTo>
                  <a:lnTo>
                    <a:pt x="7" y="2"/>
                  </a:lnTo>
                  <a:lnTo>
                    <a:pt x="4" y="2"/>
                  </a:lnTo>
                  <a:lnTo>
                    <a:pt x="0" y="5"/>
                  </a:lnTo>
                  <a:lnTo>
                    <a:pt x="0" y="11"/>
                  </a:lnTo>
                  <a:lnTo>
                    <a:pt x="4" y="9"/>
                  </a:lnTo>
                  <a:lnTo>
                    <a:pt x="4" y="7"/>
                  </a:lnTo>
                  <a:lnTo>
                    <a:pt x="5" y="7"/>
                  </a:lnTo>
                  <a:lnTo>
                    <a:pt x="11" y="2"/>
                  </a:lnTo>
                  <a:lnTo>
                    <a:pt x="9" y="0"/>
                  </a:lnTo>
                  <a:close/>
                </a:path>
              </a:pathLst>
            </a:custGeom>
            <a:solidFill>
              <a:srgbClr val="000000"/>
            </a:solidFill>
            <a:ln w="9525">
              <a:noFill/>
              <a:round/>
            </a:ln>
          </p:spPr>
          <p:txBody>
            <a:bodyPr/>
            <a:lstStyle/>
            <a:p>
              <a:endParaRPr lang="en-US"/>
            </a:p>
          </p:txBody>
        </p:sp>
        <p:sp>
          <p:nvSpPr>
            <p:cNvPr id="601187" name="Freeform 1123"/>
            <p:cNvSpPr/>
            <p:nvPr/>
          </p:nvSpPr>
          <p:spPr bwMode="auto">
            <a:xfrm>
              <a:off x="4179" y="2560"/>
              <a:ext cx="62" cy="59"/>
            </a:xfrm>
            <a:custGeom>
              <a:avLst/>
              <a:gdLst/>
              <a:ahLst/>
              <a:cxnLst>
                <a:cxn ang="0">
                  <a:pos x="59" y="2"/>
                </a:cxn>
                <a:cxn ang="0">
                  <a:pos x="59" y="0"/>
                </a:cxn>
                <a:cxn ang="0">
                  <a:pos x="55" y="5"/>
                </a:cxn>
                <a:cxn ang="0">
                  <a:pos x="51" y="7"/>
                </a:cxn>
                <a:cxn ang="0">
                  <a:pos x="33" y="25"/>
                </a:cxn>
                <a:cxn ang="0">
                  <a:pos x="29" y="27"/>
                </a:cxn>
                <a:cxn ang="0">
                  <a:pos x="7" y="49"/>
                </a:cxn>
                <a:cxn ang="0">
                  <a:pos x="2" y="53"/>
                </a:cxn>
                <a:cxn ang="0">
                  <a:pos x="0" y="57"/>
                </a:cxn>
                <a:cxn ang="0">
                  <a:pos x="2" y="59"/>
                </a:cxn>
                <a:cxn ang="0">
                  <a:pos x="6" y="57"/>
                </a:cxn>
                <a:cxn ang="0">
                  <a:pos x="9" y="51"/>
                </a:cxn>
                <a:cxn ang="0">
                  <a:pos x="13" y="48"/>
                </a:cxn>
                <a:cxn ang="0">
                  <a:pos x="17" y="46"/>
                </a:cxn>
                <a:cxn ang="0">
                  <a:pos x="35" y="27"/>
                </a:cxn>
                <a:cxn ang="0">
                  <a:pos x="39" y="25"/>
                </a:cxn>
                <a:cxn ang="0">
                  <a:pos x="42" y="20"/>
                </a:cxn>
                <a:cxn ang="0">
                  <a:pos x="48" y="18"/>
                </a:cxn>
                <a:cxn ang="0">
                  <a:pos x="51" y="14"/>
                </a:cxn>
                <a:cxn ang="0">
                  <a:pos x="53" y="11"/>
                </a:cxn>
                <a:cxn ang="0">
                  <a:pos x="59" y="7"/>
                </a:cxn>
                <a:cxn ang="0">
                  <a:pos x="62" y="3"/>
                </a:cxn>
                <a:cxn ang="0">
                  <a:pos x="59" y="2"/>
                </a:cxn>
              </a:cxnLst>
              <a:rect l="0" t="0" r="r" b="b"/>
              <a:pathLst>
                <a:path w="62" h="59">
                  <a:moveTo>
                    <a:pt x="59" y="2"/>
                  </a:moveTo>
                  <a:lnTo>
                    <a:pt x="59" y="0"/>
                  </a:lnTo>
                  <a:lnTo>
                    <a:pt x="55" y="5"/>
                  </a:lnTo>
                  <a:lnTo>
                    <a:pt x="51" y="7"/>
                  </a:lnTo>
                  <a:lnTo>
                    <a:pt x="33" y="25"/>
                  </a:lnTo>
                  <a:lnTo>
                    <a:pt x="29" y="27"/>
                  </a:lnTo>
                  <a:lnTo>
                    <a:pt x="7" y="49"/>
                  </a:lnTo>
                  <a:lnTo>
                    <a:pt x="2" y="53"/>
                  </a:lnTo>
                  <a:lnTo>
                    <a:pt x="0" y="57"/>
                  </a:lnTo>
                  <a:lnTo>
                    <a:pt x="2" y="59"/>
                  </a:lnTo>
                  <a:lnTo>
                    <a:pt x="6" y="57"/>
                  </a:lnTo>
                  <a:lnTo>
                    <a:pt x="9" y="51"/>
                  </a:lnTo>
                  <a:lnTo>
                    <a:pt x="13" y="48"/>
                  </a:lnTo>
                  <a:lnTo>
                    <a:pt x="17" y="46"/>
                  </a:lnTo>
                  <a:lnTo>
                    <a:pt x="35" y="27"/>
                  </a:lnTo>
                  <a:lnTo>
                    <a:pt x="39" y="25"/>
                  </a:lnTo>
                  <a:lnTo>
                    <a:pt x="42" y="20"/>
                  </a:lnTo>
                  <a:lnTo>
                    <a:pt x="48" y="18"/>
                  </a:lnTo>
                  <a:lnTo>
                    <a:pt x="51" y="14"/>
                  </a:lnTo>
                  <a:lnTo>
                    <a:pt x="53" y="11"/>
                  </a:lnTo>
                  <a:lnTo>
                    <a:pt x="59" y="7"/>
                  </a:lnTo>
                  <a:lnTo>
                    <a:pt x="62" y="3"/>
                  </a:lnTo>
                  <a:lnTo>
                    <a:pt x="59" y="2"/>
                  </a:lnTo>
                  <a:close/>
                </a:path>
              </a:pathLst>
            </a:custGeom>
            <a:solidFill>
              <a:srgbClr val="000000"/>
            </a:solidFill>
            <a:ln w="9525">
              <a:noFill/>
              <a:round/>
            </a:ln>
          </p:spPr>
          <p:txBody>
            <a:bodyPr/>
            <a:lstStyle/>
            <a:p>
              <a:endParaRPr lang="en-US"/>
            </a:p>
          </p:txBody>
        </p:sp>
        <p:sp>
          <p:nvSpPr>
            <p:cNvPr id="601188" name="Freeform 1124"/>
            <p:cNvSpPr/>
            <p:nvPr/>
          </p:nvSpPr>
          <p:spPr bwMode="auto">
            <a:xfrm>
              <a:off x="4238" y="2527"/>
              <a:ext cx="29" cy="36"/>
            </a:xfrm>
            <a:custGeom>
              <a:avLst/>
              <a:gdLst/>
              <a:ahLst/>
              <a:cxnLst>
                <a:cxn ang="0">
                  <a:pos x="27" y="0"/>
                </a:cxn>
                <a:cxn ang="0">
                  <a:pos x="26" y="2"/>
                </a:cxn>
                <a:cxn ang="0">
                  <a:pos x="24" y="5"/>
                </a:cxn>
                <a:cxn ang="0">
                  <a:pos x="16" y="13"/>
                </a:cxn>
                <a:cxn ang="0">
                  <a:pos x="13" y="18"/>
                </a:cxn>
                <a:cxn ang="0">
                  <a:pos x="5" y="25"/>
                </a:cxn>
                <a:cxn ang="0">
                  <a:pos x="3" y="29"/>
                </a:cxn>
                <a:cxn ang="0">
                  <a:pos x="0" y="35"/>
                </a:cxn>
                <a:cxn ang="0">
                  <a:pos x="3" y="36"/>
                </a:cxn>
                <a:cxn ang="0">
                  <a:pos x="5" y="31"/>
                </a:cxn>
                <a:cxn ang="0">
                  <a:pos x="13" y="24"/>
                </a:cxn>
                <a:cxn ang="0">
                  <a:pos x="15" y="20"/>
                </a:cxn>
                <a:cxn ang="0">
                  <a:pos x="18" y="16"/>
                </a:cxn>
                <a:cxn ang="0">
                  <a:pos x="22" y="11"/>
                </a:cxn>
                <a:cxn ang="0">
                  <a:pos x="29" y="3"/>
                </a:cxn>
                <a:cxn ang="0">
                  <a:pos x="27" y="5"/>
                </a:cxn>
                <a:cxn ang="0">
                  <a:pos x="27" y="0"/>
                </a:cxn>
                <a:cxn ang="0">
                  <a:pos x="26" y="0"/>
                </a:cxn>
                <a:cxn ang="0">
                  <a:pos x="26" y="2"/>
                </a:cxn>
                <a:cxn ang="0">
                  <a:pos x="27" y="0"/>
                </a:cxn>
              </a:cxnLst>
              <a:rect l="0" t="0" r="r" b="b"/>
              <a:pathLst>
                <a:path w="29" h="36">
                  <a:moveTo>
                    <a:pt x="27" y="0"/>
                  </a:moveTo>
                  <a:lnTo>
                    <a:pt x="26" y="2"/>
                  </a:lnTo>
                  <a:lnTo>
                    <a:pt x="24" y="5"/>
                  </a:lnTo>
                  <a:lnTo>
                    <a:pt x="16" y="13"/>
                  </a:lnTo>
                  <a:lnTo>
                    <a:pt x="13" y="18"/>
                  </a:lnTo>
                  <a:lnTo>
                    <a:pt x="5" y="25"/>
                  </a:lnTo>
                  <a:lnTo>
                    <a:pt x="3" y="29"/>
                  </a:lnTo>
                  <a:lnTo>
                    <a:pt x="0" y="35"/>
                  </a:lnTo>
                  <a:lnTo>
                    <a:pt x="3" y="36"/>
                  </a:lnTo>
                  <a:lnTo>
                    <a:pt x="5" y="31"/>
                  </a:lnTo>
                  <a:lnTo>
                    <a:pt x="13" y="24"/>
                  </a:lnTo>
                  <a:lnTo>
                    <a:pt x="15" y="20"/>
                  </a:lnTo>
                  <a:lnTo>
                    <a:pt x="18" y="16"/>
                  </a:lnTo>
                  <a:lnTo>
                    <a:pt x="22" y="11"/>
                  </a:lnTo>
                  <a:lnTo>
                    <a:pt x="29" y="3"/>
                  </a:lnTo>
                  <a:lnTo>
                    <a:pt x="27" y="5"/>
                  </a:lnTo>
                  <a:lnTo>
                    <a:pt x="27" y="0"/>
                  </a:lnTo>
                  <a:lnTo>
                    <a:pt x="26" y="0"/>
                  </a:lnTo>
                  <a:lnTo>
                    <a:pt x="26" y="2"/>
                  </a:lnTo>
                  <a:lnTo>
                    <a:pt x="27" y="0"/>
                  </a:lnTo>
                  <a:close/>
                </a:path>
              </a:pathLst>
            </a:custGeom>
            <a:solidFill>
              <a:srgbClr val="000000"/>
            </a:solidFill>
            <a:ln w="9525">
              <a:noFill/>
              <a:round/>
            </a:ln>
          </p:spPr>
          <p:txBody>
            <a:bodyPr/>
            <a:lstStyle/>
            <a:p>
              <a:endParaRPr lang="en-US"/>
            </a:p>
          </p:txBody>
        </p:sp>
        <p:sp>
          <p:nvSpPr>
            <p:cNvPr id="601189" name="Freeform 1125"/>
            <p:cNvSpPr/>
            <p:nvPr/>
          </p:nvSpPr>
          <p:spPr bwMode="auto">
            <a:xfrm>
              <a:off x="4264" y="2527"/>
              <a:ext cx="5" cy="14"/>
            </a:xfrm>
            <a:custGeom>
              <a:avLst/>
              <a:gdLst/>
              <a:ahLst/>
              <a:cxnLst>
                <a:cxn ang="0">
                  <a:pos x="3" y="14"/>
                </a:cxn>
                <a:cxn ang="0">
                  <a:pos x="5" y="11"/>
                </a:cxn>
                <a:cxn ang="0">
                  <a:pos x="5" y="3"/>
                </a:cxn>
                <a:cxn ang="0">
                  <a:pos x="1" y="0"/>
                </a:cxn>
                <a:cxn ang="0">
                  <a:pos x="1" y="11"/>
                </a:cxn>
                <a:cxn ang="0">
                  <a:pos x="0" y="13"/>
                </a:cxn>
                <a:cxn ang="0">
                  <a:pos x="3" y="14"/>
                </a:cxn>
              </a:cxnLst>
              <a:rect l="0" t="0" r="r" b="b"/>
              <a:pathLst>
                <a:path w="5" h="14">
                  <a:moveTo>
                    <a:pt x="3" y="14"/>
                  </a:moveTo>
                  <a:lnTo>
                    <a:pt x="5" y="11"/>
                  </a:lnTo>
                  <a:lnTo>
                    <a:pt x="5" y="3"/>
                  </a:lnTo>
                  <a:lnTo>
                    <a:pt x="1" y="0"/>
                  </a:lnTo>
                  <a:lnTo>
                    <a:pt x="1" y="11"/>
                  </a:lnTo>
                  <a:lnTo>
                    <a:pt x="0" y="13"/>
                  </a:lnTo>
                  <a:lnTo>
                    <a:pt x="3" y="14"/>
                  </a:lnTo>
                  <a:close/>
                </a:path>
              </a:pathLst>
            </a:custGeom>
            <a:solidFill>
              <a:srgbClr val="000000"/>
            </a:solidFill>
            <a:ln w="9525">
              <a:noFill/>
              <a:round/>
            </a:ln>
          </p:spPr>
          <p:txBody>
            <a:bodyPr/>
            <a:lstStyle/>
            <a:p>
              <a:endParaRPr lang="en-US"/>
            </a:p>
          </p:txBody>
        </p:sp>
        <p:sp>
          <p:nvSpPr>
            <p:cNvPr id="601190" name="Freeform 1126"/>
            <p:cNvSpPr/>
            <p:nvPr/>
          </p:nvSpPr>
          <p:spPr bwMode="auto">
            <a:xfrm>
              <a:off x="3944" y="2549"/>
              <a:ext cx="116" cy="99"/>
            </a:xfrm>
            <a:custGeom>
              <a:avLst/>
              <a:gdLst/>
              <a:ahLst/>
              <a:cxnLst>
                <a:cxn ang="0">
                  <a:pos x="61" y="14"/>
                </a:cxn>
                <a:cxn ang="0">
                  <a:pos x="68" y="18"/>
                </a:cxn>
                <a:cxn ang="0">
                  <a:pos x="73" y="20"/>
                </a:cxn>
                <a:cxn ang="0">
                  <a:pos x="81" y="24"/>
                </a:cxn>
                <a:cxn ang="0">
                  <a:pos x="86" y="27"/>
                </a:cxn>
                <a:cxn ang="0">
                  <a:pos x="94" y="31"/>
                </a:cxn>
                <a:cxn ang="0">
                  <a:pos x="101" y="35"/>
                </a:cxn>
                <a:cxn ang="0">
                  <a:pos x="106" y="36"/>
                </a:cxn>
                <a:cxn ang="0">
                  <a:pos x="112" y="38"/>
                </a:cxn>
                <a:cxn ang="0">
                  <a:pos x="112" y="40"/>
                </a:cxn>
                <a:cxn ang="0">
                  <a:pos x="105" y="49"/>
                </a:cxn>
                <a:cxn ang="0">
                  <a:pos x="95" y="57"/>
                </a:cxn>
                <a:cxn ang="0">
                  <a:pos x="92" y="60"/>
                </a:cxn>
                <a:cxn ang="0">
                  <a:pos x="86" y="64"/>
                </a:cxn>
                <a:cxn ang="0">
                  <a:pos x="83" y="66"/>
                </a:cxn>
                <a:cxn ang="0">
                  <a:pos x="77" y="70"/>
                </a:cxn>
                <a:cxn ang="0">
                  <a:pos x="70" y="81"/>
                </a:cxn>
                <a:cxn ang="0">
                  <a:pos x="59" y="90"/>
                </a:cxn>
                <a:cxn ang="0">
                  <a:pos x="46" y="99"/>
                </a:cxn>
                <a:cxn ang="0">
                  <a:pos x="33" y="95"/>
                </a:cxn>
                <a:cxn ang="0">
                  <a:pos x="20" y="90"/>
                </a:cxn>
                <a:cxn ang="0">
                  <a:pos x="9" y="81"/>
                </a:cxn>
                <a:cxn ang="0">
                  <a:pos x="4" y="70"/>
                </a:cxn>
                <a:cxn ang="0">
                  <a:pos x="2" y="53"/>
                </a:cxn>
                <a:cxn ang="0">
                  <a:pos x="0" y="29"/>
                </a:cxn>
                <a:cxn ang="0">
                  <a:pos x="4" y="14"/>
                </a:cxn>
                <a:cxn ang="0">
                  <a:pos x="18" y="2"/>
                </a:cxn>
                <a:cxn ang="0">
                  <a:pos x="24" y="0"/>
                </a:cxn>
                <a:cxn ang="0">
                  <a:pos x="29" y="2"/>
                </a:cxn>
                <a:cxn ang="0">
                  <a:pos x="37" y="5"/>
                </a:cxn>
                <a:cxn ang="0">
                  <a:pos x="42" y="9"/>
                </a:cxn>
                <a:cxn ang="0">
                  <a:pos x="48" y="11"/>
                </a:cxn>
                <a:cxn ang="0">
                  <a:pos x="53" y="13"/>
                </a:cxn>
              </a:cxnLst>
              <a:rect l="0" t="0" r="r" b="b"/>
              <a:pathLst>
                <a:path w="116" h="99">
                  <a:moveTo>
                    <a:pt x="57" y="14"/>
                  </a:moveTo>
                  <a:lnTo>
                    <a:pt x="61" y="14"/>
                  </a:lnTo>
                  <a:lnTo>
                    <a:pt x="64" y="16"/>
                  </a:lnTo>
                  <a:lnTo>
                    <a:pt x="68" y="18"/>
                  </a:lnTo>
                  <a:lnTo>
                    <a:pt x="72" y="18"/>
                  </a:lnTo>
                  <a:lnTo>
                    <a:pt x="73" y="20"/>
                  </a:lnTo>
                  <a:lnTo>
                    <a:pt x="77" y="22"/>
                  </a:lnTo>
                  <a:lnTo>
                    <a:pt x="81" y="24"/>
                  </a:lnTo>
                  <a:lnTo>
                    <a:pt x="84" y="25"/>
                  </a:lnTo>
                  <a:lnTo>
                    <a:pt x="86" y="27"/>
                  </a:lnTo>
                  <a:lnTo>
                    <a:pt x="90" y="29"/>
                  </a:lnTo>
                  <a:lnTo>
                    <a:pt x="94" y="31"/>
                  </a:lnTo>
                  <a:lnTo>
                    <a:pt x="97" y="33"/>
                  </a:lnTo>
                  <a:lnTo>
                    <a:pt x="101" y="35"/>
                  </a:lnTo>
                  <a:lnTo>
                    <a:pt x="103" y="35"/>
                  </a:lnTo>
                  <a:lnTo>
                    <a:pt x="106" y="36"/>
                  </a:lnTo>
                  <a:lnTo>
                    <a:pt x="110" y="36"/>
                  </a:lnTo>
                  <a:lnTo>
                    <a:pt x="112" y="38"/>
                  </a:lnTo>
                  <a:lnTo>
                    <a:pt x="116" y="38"/>
                  </a:lnTo>
                  <a:lnTo>
                    <a:pt x="112" y="40"/>
                  </a:lnTo>
                  <a:lnTo>
                    <a:pt x="106" y="46"/>
                  </a:lnTo>
                  <a:lnTo>
                    <a:pt x="105" y="49"/>
                  </a:lnTo>
                  <a:lnTo>
                    <a:pt x="101" y="51"/>
                  </a:lnTo>
                  <a:lnTo>
                    <a:pt x="95" y="57"/>
                  </a:lnTo>
                  <a:lnTo>
                    <a:pt x="92" y="59"/>
                  </a:lnTo>
                  <a:lnTo>
                    <a:pt x="92" y="60"/>
                  </a:lnTo>
                  <a:lnTo>
                    <a:pt x="90" y="62"/>
                  </a:lnTo>
                  <a:lnTo>
                    <a:pt x="86" y="64"/>
                  </a:lnTo>
                  <a:lnTo>
                    <a:pt x="84" y="66"/>
                  </a:lnTo>
                  <a:lnTo>
                    <a:pt x="83" y="66"/>
                  </a:lnTo>
                  <a:lnTo>
                    <a:pt x="79" y="68"/>
                  </a:lnTo>
                  <a:lnTo>
                    <a:pt x="77" y="70"/>
                  </a:lnTo>
                  <a:lnTo>
                    <a:pt x="77" y="73"/>
                  </a:lnTo>
                  <a:lnTo>
                    <a:pt x="70" y="81"/>
                  </a:lnTo>
                  <a:lnTo>
                    <a:pt x="66" y="82"/>
                  </a:lnTo>
                  <a:lnTo>
                    <a:pt x="59" y="90"/>
                  </a:lnTo>
                  <a:lnTo>
                    <a:pt x="53" y="92"/>
                  </a:lnTo>
                  <a:lnTo>
                    <a:pt x="46" y="99"/>
                  </a:lnTo>
                  <a:lnTo>
                    <a:pt x="40" y="97"/>
                  </a:lnTo>
                  <a:lnTo>
                    <a:pt x="33" y="95"/>
                  </a:lnTo>
                  <a:lnTo>
                    <a:pt x="26" y="92"/>
                  </a:lnTo>
                  <a:lnTo>
                    <a:pt x="20" y="90"/>
                  </a:lnTo>
                  <a:lnTo>
                    <a:pt x="15" y="86"/>
                  </a:lnTo>
                  <a:lnTo>
                    <a:pt x="9" y="81"/>
                  </a:lnTo>
                  <a:lnTo>
                    <a:pt x="5" y="75"/>
                  </a:lnTo>
                  <a:lnTo>
                    <a:pt x="4" y="70"/>
                  </a:lnTo>
                  <a:lnTo>
                    <a:pt x="4" y="60"/>
                  </a:lnTo>
                  <a:lnTo>
                    <a:pt x="2" y="53"/>
                  </a:lnTo>
                  <a:lnTo>
                    <a:pt x="0" y="46"/>
                  </a:lnTo>
                  <a:lnTo>
                    <a:pt x="0" y="29"/>
                  </a:lnTo>
                  <a:lnTo>
                    <a:pt x="2" y="22"/>
                  </a:lnTo>
                  <a:lnTo>
                    <a:pt x="4" y="14"/>
                  </a:lnTo>
                  <a:lnTo>
                    <a:pt x="15" y="3"/>
                  </a:lnTo>
                  <a:lnTo>
                    <a:pt x="18" y="2"/>
                  </a:lnTo>
                  <a:lnTo>
                    <a:pt x="22" y="0"/>
                  </a:lnTo>
                  <a:lnTo>
                    <a:pt x="24" y="0"/>
                  </a:lnTo>
                  <a:lnTo>
                    <a:pt x="27" y="2"/>
                  </a:lnTo>
                  <a:lnTo>
                    <a:pt x="29" y="2"/>
                  </a:lnTo>
                  <a:lnTo>
                    <a:pt x="33" y="3"/>
                  </a:lnTo>
                  <a:lnTo>
                    <a:pt x="37" y="5"/>
                  </a:lnTo>
                  <a:lnTo>
                    <a:pt x="38" y="7"/>
                  </a:lnTo>
                  <a:lnTo>
                    <a:pt x="42" y="9"/>
                  </a:lnTo>
                  <a:lnTo>
                    <a:pt x="44" y="9"/>
                  </a:lnTo>
                  <a:lnTo>
                    <a:pt x="48" y="11"/>
                  </a:lnTo>
                  <a:lnTo>
                    <a:pt x="51" y="13"/>
                  </a:lnTo>
                  <a:lnTo>
                    <a:pt x="53" y="13"/>
                  </a:lnTo>
                  <a:lnTo>
                    <a:pt x="57" y="14"/>
                  </a:lnTo>
                  <a:close/>
                </a:path>
              </a:pathLst>
            </a:custGeom>
            <a:solidFill>
              <a:srgbClr val="FFCC00"/>
            </a:solidFill>
            <a:ln w="9525">
              <a:noFill/>
              <a:round/>
            </a:ln>
          </p:spPr>
          <p:txBody>
            <a:bodyPr/>
            <a:lstStyle/>
            <a:p>
              <a:endParaRPr lang="en-US"/>
            </a:p>
          </p:txBody>
        </p:sp>
        <p:sp>
          <p:nvSpPr>
            <p:cNvPr id="601191" name="Freeform 1127"/>
            <p:cNvSpPr/>
            <p:nvPr/>
          </p:nvSpPr>
          <p:spPr bwMode="auto">
            <a:xfrm>
              <a:off x="4001" y="2562"/>
              <a:ext cx="55" cy="25"/>
            </a:xfrm>
            <a:custGeom>
              <a:avLst/>
              <a:gdLst/>
              <a:ahLst/>
              <a:cxnLst>
                <a:cxn ang="0">
                  <a:pos x="55" y="22"/>
                </a:cxn>
                <a:cxn ang="0">
                  <a:pos x="49" y="22"/>
                </a:cxn>
                <a:cxn ang="0">
                  <a:pos x="48" y="20"/>
                </a:cxn>
                <a:cxn ang="0">
                  <a:pos x="44" y="20"/>
                </a:cxn>
                <a:cxn ang="0">
                  <a:pos x="40" y="18"/>
                </a:cxn>
                <a:cxn ang="0">
                  <a:pos x="38" y="16"/>
                </a:cxn>
                <a:cxn ang="0">
                  <a:pos x="35" y="14"/>
                </a:cxn>
                <a:cxn ang="0">
                  <a:pos x="31" y="12"/>
                </a:cxn>
                <a:cxn ang="0">
                  <a:pos x="27" y="11"/>
                </a:cxn>
                <a:cxn ang="0">
                  <a:pos x="24" y="9"/>
                </a:cxn>
                <a:cxn ang="0">
                  <a:pos x="22" y="7"/>
                </a:cxn>
                <a:cxn ang="0">
                  <a:pos x="18" y="5"/>
                </a:cxn>
                <a:cxn ang="0">
                  <a:pos x="15" y="5"/>
                </a:cxn>
                <a:cxn ang="0">
                  <a:pos x="11" y="3"/>
                </a:cxn>
                <a:cxn ang="0">
                  <a:pos x="7" y="1"/>
                </a:cxn>
                <a:cxn ang="0">
                  <a:pos x="4" y="0"/>
                </a:cxn>
                <a:cxn ang="0">
                  <a:pos x="0" y="0"/>
                </a:cxn>
                <a:cxn ang="0">
                  <a:pos x="0" y="3"/>
                </a:cxn>
                <a:cxn ang="0">
                  <a:pos x="4" y="3"/>
                </a:cxn>
                <a:cxn ang="0">
                  <a:pos x="7" y="5"/>
                </a:cxn>
                <a:cxn ang="0">
                  <a:pos x="9" y="7"/>
                </a:cxn>
                <a:cxn ang="0">
                  <a:pos x="13" y="7"/>
                </a:cxn>
                <a:cxn ang="0">
                  <a:pos x="16" y="9"/>
                </a:cxn>
                <a:cxn ang="0">
                  <a:pos x="20" y="11"/>
                </a:cxn>
                <a:cxn ang="0">
                  <a:pos x="22" y="12"/>
                </a:cxn>
                <a:cxn ang="0">
                  <a:pos x="26" y="14"/>
                </a:cxn>
                <a:cxn ang="0">
                  <a:pos x="29" y="16"/>
                </a:cxn>
                <a:cxn ang="0">
                  <a:pos x="33" y="18"/>
                </a:cxn>
                <a:cxn ang="0">
                  <a:pos x="37" y="20"/>
                </a:cxn>
                <a:cxn ang="0">
                  <a:pos x="38" y="22"/>
                </a:cxn>
                <a:cxn ang="0">
                  <a:pos x="42" y="23"/>
                </a:cxn>
                <a:cxn ang="0">
                  <a:pos x="46" y="23"/>
                </a:cxn>
                <a:cxn ang="0">
                  <a:pos x="49" y="25"/>
                </a:cxn>
                <a:cxn ang="0">
                  <a:pos x="53" y="25"/>
                </a:cxn>
                <a:cxn ang="0">
                  <a:pos x="55" y="22"/>
                </a:cxn>
                <a:cxn ang="0">
                  <a:pos x="53" y="22"/>
                </a:cxn>
                <a:cxn ang="0">
                  <a:pos x="55" y="22"/>
                </a:cxn>
              </a:cxnLst>
              <a:rect l="0" t="0" r="r" b="b"/>
              <a:pathLst>
                <a:path w="55" h="25">
                  <a:moveTo>
                    <a:pt x="55" y="22"/>
                  </a:moveTo>
                  <a:lnTo>
                    <a:pt x="49" y="22"/>
                  </a:lnTo>
                  <a:lnTo>
                    <a:pt x="48" y="20"/>
                  </a:lnTo>
                  <a:lnTo>
                    <a:pt x="44" y="20"/>
                  </a:lnTo>
                  <a:lnTo>
                    <a:pt x="40" y="18"/>
                  </a:lnTo>
                  <a:lnTo>
                    <a:pt x="38" y="16"/>
                  </a:lnTo>
                  <a:lnTo>
                    <a:pt x="35" y="14"/>
                  </a:lnTo>
                  <a:lnTo>
                    <a:pt x="31" y="12"/>
                  </a:lnTo>
                  <a:lnTo>
                    <a:pt x="27" y="11"/>
                  </a:lnTo>
                  <a:lnTo>
                    <a:pt x="24" y="9"/>
                  </a:lnTo>
                  <a:lnTo>
                    <a:pt x="22" y="7"/>
                  </a:lnTo>
                  <a:lnTo>
                    <a:pt x="18" y="5"/>
                  </a:lnTo>
                  <a:lnTo>
                    <a:pt x="15" y="5"/>
                  </a:lnTo>
                  <a:lnTo>
                    <a:pt x="11" y="3"/>
                  </a:lnTo>
                  <a:lnTo>
                    <a:pt x="7" y="1"/>
                  </a:lnTo>
                  <a:lnTo>
                    <a:pt x="4" y="0"/>
                  </a:lnTo>
                  <a:lnTo>
                    <a:pt x="0" y="0"/>
                  </a:lnTo>
                  <a:lnTo>
                    <a:pt x="0" y="3"/>
                  </a:lnTo>
                  <a:lnTo>
                    <a:pt x="4" y="3"/>
                  </a:lnTo>
                  <a:lnTo>
                    <a:pt x="7" y="5"/>
                  </a:lnTo>
                  <a:lnTo>
                    <a:pt x="9" y="7"/>
                  </a:lnTo>
                  <a:lnTo>
                    <a:pt x="13" y="7"/>
                  </a:lnTo>
                  <a:lnTo>
                    <a:pt x="16" y="9"/>
                  </a:lnTo>
                  <a:lnTo>
                    <a:pt x="20" y="11"/>
                  </a:lnTo>
                  <a:lnTo>
                    <a:pt x="22" y="12"/>
                  </a:lnTo>
                  <a:lnTo>
                    <a:pt x="26" y="14"/>
                  </a:lnTo>
                  <a:lnTo>
                    <a:pt x="29" y="16"/>
                  </a:lnTo>
                  <a:lnTo>
                    <a:pt x="33" y="18"/>
                  </a:lnTo>
                  <a:lnTo>
                    <a:pt x="37" y="20"/>
                  </a:lnTo>
                  <a:lnTo>
                    <a:pt x="38" y="22"/>
                  </a:lnTo>
                  <a:lnTo>
                    <a:pt x="42" y="23"/>
                  </a:lnTo>
                  <a:lnTo>
                    <a:pt x="46" y="23"/>
                  </a:lnTo>
                  <a:lnTo>
                    <a:pt x="49" y="25"/>
                  </a:lnTo>
                  <a:lnTo>
                    <a:pt x="53" y="25"/>
                  </a:lnTo>
                  <a:lnTo>
                    <a:pt x="55" y="22"/>
                  </a:lnTo>
                  <a:lnTo>
                    <a:pt x="53" y="22"/>
                  </a:lnTo>
                  <a:lnTo>
                    <a:pt x="55" y="22"/>
                  </a:lnTo>
                  <a:close/>
                </a:path>
              </a:pathLst>
            </a:custGeom>
            <a:solidFill>
              <a:srgbClr val="000000"/>
            </a:solidFill>
            <a:ln w="9525">
              <a:noFill/>
              <a:round/>
            </a:ln>
          </p:spPr>
          <p:txBody>
            <a:bodyPr/>
            <a:lstStyle/>
            <a:p>
              <a:endParaRPr lang="en-US"/>
            </a:p>
          </p:txBody>
        </p:sp>
        <p:sp>
          <p:nvSpPr>
            <p:cNvPr id="601192" name="Freeform 1128"/>
            <p:cNvSpPr/>
            <p:nvPr/>
          </p:nvSpPr>
          <p:spPr bwMode="auto">
            <a:xfrm>
              <a:off x="4054" y="2584"/>
              <a:ext cx="15" cy="5"/>
            </a:xfrm>
            <a:custGeom>
              <a:avLst/>
              <a:gdLst/>
              <a:ahLst/>
              <a:cxnLst>
                <a:cxn ang="0">
                  <a:pos x="6" y="5"/>
                </a:cxn>
                <a:cxn ang="0">
                  <a:pos x="6" y="1"/>
                </a:cxn>
                <a:cxn ang="0">
                  <a:pos x="4" y="1"/>
                </a:cxn>
                <a:cxn ang="0">
                  <a:pos x="2" y="0"/>
                </a:cxn>
                <a:cxn ang="0">
                  <a:pos x="0" y="3"/>
                </a:cxn>
                <a:cxn ang="0">
                  <a:pos x="2" y="5"/>
                </a:cxn>
                <a:cxn ang="0">
                  <a:pos x="6" y="5"/>
                </a:cxn>
                <a:cxn ang="0">
                  <a:pos x="4" y="3"/>
                </a:cxn>
                <a:cxn ang="0">
                  <a:pos x="6" y="5"/>
                </a:cxn>
                <a:cxn ang="0">
                  <a:pos x="15" y="0"/>
                </a:cxn>
                <a:cxn ang="0">
                  <a:pos x="6" y="1"/>
                </a:cxn>
                <a:cxn ang="0">
                  <a:pos x="6" y="5"/>
                </a:cxn>
              </a:cxnLst>
              <a:rect l="0" t="0" r="r" b="b"/>
              <a:pathLst>
                <a:path w="15" h="5">
                  <a:moveTo>
                    <a:pt x="6" y="5"/>
                  </a:moveTo>
                  <a:lnTo>
                    <a:pt x="6" y="1"/>
                  </a:lnTo>
                  <a:lnTo>
                    <a:pt x="4" y="1"/>
                  </a:lnTo>
                  <a:lnTo>
                    <a:pt x="2" y="0"/>
                  </a:lnTo>
                  <a:lnTo>
                    <a:pt x="0" y="3"/>
                  </a:lnTo>
                  <a:lnTo>
                    <a:pt x="2" y="5"/>
                  </a:lnTo>
                  <a:lnTo>
                    <a:pt x="6" y="5"/>
                  </a:lnTo>
                  <a:lnTo>
                    <a:pt x="4" y="3"/>
                  </a:lnTo>
                  <a:lnTo>
                    <a:pt x="6" y="5"/>
                  </a:lnTo>
                  <a:lnTo>
                    <a:pt x="15" y="0"/>
                  </a:lnTo>
                  <a:lnTo>
                    <a:pt x="6" y="1"/>
                  </a:lnTo>
                  <a:lnTo>
                    <a:pt x="6" y="5"/>
                  </a:lnTo>
                  <a:close/>
                </a:path>
              </a:pathLst>
            </a:custGeom>
            <a:solidFill>
              <a:srgbClr val="000000"/>
            </a:solidFill>
            <a:ln w="9525">
              <a:noFill/>
              <a:round/>
            </a:ln>
          </p:spPr>
          <p:txBody>
            <a:bodyPr/>
            <a:lstStyle/>
            <a:p>
              <a:endParaRPr lang="en-US"/>
            </a:p>
          </p:txBody>
        </p:sp>
        <p:sp>
          <p:nvSpPr>
            <p:cNvPr id="601193" name="Freeform 1129"/>
            <p:cNvSpPr/>
            <p:nvPr/>
          </p:nvSpPr>
          <p:spPr bwMode="auto">
            <a:xfrm>
              <a:off x="4034" y="2587"/>
              <a:ext cx="26" cy="22"/>
            </a:xfrm>
            <a:custGeom>
              <a:avLst/>
              <a:gdLst/>
              <a:ahLst/>
              <a:cxnLst>
                <a:cxn ang="0">
                  <a:pos x="4" y="21"/>
                </a:cxn>
                <a:cxn ang="0">
                  <a:pos x="4" y="22"/>
                </a:cxn>
                <a:cxn ang="0">
                  <a:pos x="9" y="17"/>
                </a:cxn>
                <a:cxn ang="0">
                  <a:pos x="13" y="15"/>
                </a:cxn>
                <a:cxn ang="0">
                  <a:pos x="15" y="11"/>
                </a:cxn>
                <a:cxn ang="0">
                  <a:pos x="18" y="9"/>
                </a:cxn>
                <a:cxn ang="0">
                  <a:pos x="26" y="2"/>
                </a:cxn>
                <a:cxn ang="0">
                  <a:pos x="24" y="0"/>
                </a:cxn>
                <a:cxn ang="0">
                  <a:pos x="20" y="0"/>
                </a:cxn>
                <a:cxn ang="0">
                  <a:pos x="18" y="4"/>
                </a:cxn>
                <a:cxn ang="0">
                  <a:pos x="13" y="9"/>
                </a:cxn>
                <a:cxn ang="0">
                  <a:pos x="9" y="11"/>
                </a:cxn>
                <a:cxn ang="0">
                  <a:pos x="7" y="15"/>
                </a:cxn>
                <a:cxn ang="0">
                  <a:pos x="5" y="17"/>
                </a:cxn>
                <a:cxn ang="0">
                  <a:pos x="2" y="19"/>
                </a:cxn>
                <a:cxn ang="0">
                  <a:pos x="0" y="21"/>
                </a:cxn>
                <a:cxn ang="0">
                  <a:pos x="2" y="19"/>
                </a:cxn>
                <a:cxn ang="0">
                  <a:pos x="0" y="21"/>
                </a:cxn>
                <a:cxn ang="0">
                  <a:pos x="4" y="21"/>
                </a:cxn>
              </a:cxnLst>
              <a:rect l="0" t="0" r="r" b="b"/>
              <a:pathLst>
                <a:path w="26" h="22">
                  <a:moveTo>
                    <a:pt x="4" y="21"/>
                  </a:moveTo>
                  <a:lnTo>
                    <a:pt x="4" y="22"/>
                  </a:lnTo>
                  <a:lnTo>
                    <a:pt x="9" y="17"/>
                  </a:lnTo>
                  <a:lnTo>
                    <a:pt x="13" y="15"/>
                  </a:lnTo>
                  <a:lnTo>
                    <a:pt x="15" y="11"/>
                  </a:lnTo>
                  <a:lnTo>
                    <a:pt x="18" y="9"/>
                  </a:lnTo>
                  <a:lnTo>
                    <a:pt x="26" y="2"/>
                  </a:lnTo>
                  <a:lnTo>
                    <a:pt x="24" y="0"/>
                  </a:lnTo>
                  <a:lnTo>
                    <a:pt x="20" y="0"/>
                  </a:lnTo>
                  <a:lnTo>
                    <a:pt x="18" y="4"/>
                  </a:lnTo>
                  <a:lnTo>
                    <a:pt x="13" y="9"/>
                  </a:lnTo>
                  <a:lnTo>
                    <a:pt x="9" y="11"/>
                  </a:lnTo>
                  <a:lnTo>
                    <a:pt x="7" y="15"/>
                  </a:lnTo>
                  <a:lnTo>
                    <a:pt x="5" y="17"/>
                  </a:lnTo>
                  <a:lnTo>
                    <a:pt x="2" y="19"/>
                  </a:lnTo>
                  <a:lnTo>
                    <a:pt x="0" y="21"/>
                  </a:lnTo>
                  <a:lnTo>
                    <a:pt x="2" y="19"/>
                  </a:lnTo>
                  <a:lnTo>
                    <a:pt x="0" y="21"/>
                  </a:lnTo>
                  <a:lnTo>
                    <a:pt x="4" y="21"/>
                  </a:lnTo>
                  <a:close/>
                </a:path>
              </a:pathLst>
            </a:custGeom>
            <a:solidFill>
              <a:srgbClr val="000000"/>
            </a:solidFill>
            <a:ln w="9525">
              <a:noFill/>
              <a:round/>
            </a:ln>
          </p:spPr>
          <p:txBody>
            <a:bodyPr/>
            <a:lstStyle/>
            <a:p>
              <a:endParaRPr lang="en-US"/>
            </a:p>
          </p:txBody>
        </p:sp>
        <p:sp>
          <p:nvSpPr>
            <p:cNvPr id="601194" name="Freeform 1130"/>
            <p:cNvSpPr/>
            <p:nvPr/>
          </p:nvSpPr>
          <p:spPr bwMode="auto">
            <a:xfrm>
              <a:off x="4019" y="2608"/>
              <a:ext cx="19" cy="16"/>
            </a:xfrm>
            <a:custGeom>
              <a:avLst/>
              <a:gdLst/>
              <a:ahLst/>
              <a:cxnLst>
                <a:cxn ang="0">
                  <a:pos x="2" y="16"/>
                </a:cxn>
                <a:cxn ang="0">
                  <a:pos x="4" y="14"/>
                </a:cxn>
                <a:cxn ang="0">
                  <a:pos x="4" y="12"/>
                </a:cxn>
                <a:cxn ang="0">
                  <a:pos x="8" y="9"/>
                </a:cxn>
                <a:cxn ang="0">
                  <a:pos x="9" y="9"/>
                </a:cxn>
                <a:cxn ang="0">
                  <a:pos x="13" y="7"/>
                </a:cxn>
                <a:cxn ang="0">
                  <a:pos x="15" y="5"/>
                </a:cxn>
                <a:cxn ang="0">
                  <a:pos x="19" y="3"/>
                </a:cxn>
                <a:cxn ang="0">
                  <a:pos x="19" y="0"/>
                </a:cxn>
                <a:cxn ang="0">
                  <a:pos x="15" y="0"/>
                </a:cxn>
                <a:cxn ang="0">
                  <a:pos x="9" y="5"/>
                </a:cxn>
                <a:cxn ang="0">
                  <a:pos x="6" y="5"/>
                </a:cxn>
                <a:cxn ang="0">
                  <a:pos x="4" y="9"/>
                </a:cxn>
                <a:cxn ang="0">
                  <a:pos x="0" y="11"/>
                </a:cxn>
                <a:cxn ang="0">
                  <a:pos x="0" y="14"/>
                </a:cxn>
                <a:cxn ang="0">
                  <a:pos x="2" y="16"/>
                </a:cxn>
                <a:cxn ang="0">
                  <a:pos x="4" y="16"/>
                </a:cxn>
                <a:cxn ang="0">
                  <a:pos x="4" y="14"/>
                </a:cxn>
                <a:cxn ang="0">
                  <a:pos x="2" y="16"/>
                </a:cxn>
              </a:cxnLst>
              <a:rect l="0" t="0" r="r" b="b"/>
              <a:pathLst>
                <a:path w="19" h="16">
                  <a:moveTo>
                    <a:pt x="2" y="16"/>
                  </a:moveTo>
                  <a:lnTo>
                    <a:pt x="4" y="14"/>
                  </a:lnTo>
                  <a:lnTo>
                    <a:pt x="4" y="12"/>
                  </a:lnTo>
                  <a:lnTo>
                    <a:pt x="8" y="9"/>
                  </a:lnTo>
                  <a:lnTo>
                    <a:pt x="9" y="9"/>
                  </a:lnTo>
                  <a:lnTo>
                    <a:pt x="13" y="7"/>
                  </a:lnTo>
                  <a:lnTo>
                    <a:pt x="15" y="5"/>
                  </a:lnTo>
                  <a:lnTo>
                    <a:pt x="19" y="3"/>
                  </a:lnTo>
                  <a:lnTo>
                    <a:pt x="19" y="0"/>
                  </a:lnTo>
                  <a:lnTo>
                    <a:pt x="15" y="0"/>
                  </a:lnTo>
                  <a:lnTo>
                    <a:pt x="9" y="5"/>
                  </a:lnTo>
                  <a:lnTo>
                    <a:pt x="6" y="5"/>
                  </a:lnTo>
                  <a:lnTo>
                    <a:pt x="4" y="9"/>
                  </a:lnTo>
                  <a:lnTo>
                    <a:pt x="0" y="11"/>
                  </a:lnTo>
                  <a:lnTo>
                    <a:pt x="0" y="14"/>
                  </a:lnTo>
                  <a:lnTo>
                    <a:pt x="2" y="16"/>
                  </a:lnTo>
                  <a:lnTo>
                    <a:pt x="4" y="16"/>
                  </a:lnTo>
                  <a:lnTo>
                    <a:pt x="4" y="14"/>
                  </a:lnTo>
                  <a:lnTo>
                    <a:pt x="2" y="16"/>
                  </a:lnTo>
                  <a:close/>
                </a:path>
              </a:pathLst>
            </a:custGeom>
            <a:solidFill>
              <a:srgbClr val="000000"/>
            </a:solidFill>
            <a:ln w="9525">
              <a:noFill/>
              <a:round/>
            </a:ln>
          </p:spPr>
          <p:txBody>
            <a:bodyPr/>
            <a:lstStyle/>
            <a:p>
              <a:endParaRPr lang="en-US"/>
            </a:p>
          </p:txBody>
        </p:sp>
        <p:sp>
          <p:nvSpPr>
            <p:cNvPr id="601195" name="Freeform 1131"/>
            <p:cNvSpPr/>
            <p:nvPr/>
          </p:nvSpPr>
          <p:spPr bwMode="auto">
            <a:xfrm>
              <a:off x="3988" y="2622"/>
              <a:ext cx="33" cy="26"/>
            </a:xfrm>
            <a:custGeom>
              <a:avLst/>
              <a:gdLst/>
              <a:ahLst/>
              <a:cxnLst>
                <a:cxn ang="0">
                  <a:pos x="2" y="26"/>
                </a:cxn>
                <a:cxn ang="0">
                  <a:pos x="4" y="26"/>
                </a:cxn>
                <a:cxn ang="0">
                  <a:pos x="7" y="24"/>
                </a:cxn>
                <a:cxn ang="0">
                  <a:pos x="15" y="17"/>
                </a:cxn>
                <a:cxn ang="0">
                  <a:pos x="18" y="15"/>
                </a:cxn>
                <a:cxn ang="0">
                  <a:pos x="22" y="11"/>
                </a:cxn>
                <a:cxn ang="0">
                  <a:pos x="28" y="8"/>
                </a:cxn>
                <a:cxn ang="0">
                  <a:pos x="33" y="2"/>
                </a:cxn>
                <a:cxn ang="0">
                  <a:pos x="31" y="0"/>
                </a:cxn>
                <a:cxn ang="0">
                  <a:pos x="28" y="2"/>
                </a:cxn>
                <a:cxn ang="0">
                  <a:pos x="24" y="6"/>
                </a:cxn>
                <a:cxn ang="0">
                  <a:pos x="20" y="8"/>
                </a:cxn>
                <a:cxn ang="0">
                  <a:pos x="13" y="15"/>
                </a:cxn>
                <a:cxn ang="0">
                  <a:pos x="9" y="17"/>
                </a:cxn>
                <a:cxn ang="0">
                  <a:pos x="6" y="20"/>
                </a:cxn>
                <a:cxn ang="0">
                  <a:pos x="0" y="24"/>
                </a:cxn>
                <a:cxn ang="0">
                  <a:pos x="2" y="24"/>
                </a:cxn>
                <a:cxn ang="0">
                  <a:pos x="2" y="26"/>
                </a:cxn>
                <a:cxn ang="0">
                  <a:pos x="4" y="26"/>
                </a:cxn>
                <a:cxn ang="0">
                  <a:pos x="2" y="26"/>
                </a:cxn>
              </a:cxnLst>
              <a:rect l="0" t="0" r="r" b="b"/>
              <a:pathLst>
                <a:path w="33" h="26">
                  <a:moveTo>
                    <a:pt x="2" y="26"/>
                  </a:moveTo>
                  <a:lnTo>
                    <a:pt x="4" y="26"/>
                  </a:lnTo>
                  <a:lnTo>
                    <a:pt x="7" y="24"/>
                  </a:lnTo>
                  <a:lnTo>
                    <a:pt x="15" y="17"/>
                  </a:lnTo>
                  <a:lnTo>
                    <a:pt x="18" y="15"/>
                  </a:lnTo>
                  <a:lnTo>
                    <a:pt x="22" y="11"/>
                  </a:lnTo>
                  <a:lnTo>
                    <a:pt x="28" y="8"/>
                  </a:lnTo>
                  <a:lnTo>
                    <a:pt x="33" y="2"/>
                  </a:lnTo>
                  <a:lnTo>
                    <a:pt x="31" y="0"/>
                  </a:lnTo>
                  <a:lnTo>
                    <a:pt x="28" y="2"/>
                  </a:lnTo>
                  <a:lnTo>
                    <a:pt x="24" y="6"/>
                  </a:lnTo>
                  <a:lnTo>
                    <a:pt x="20" y="8"/>
                  </a:lnTo>
                  <a:lnTo>
                    <a:pt x="13" y="15"/>
                  </a:lnTo>
                  <a:lnTo>
                    <a:pt x="9" y="17"/>
                  </a:lnTo>
                  <a:lnTo>
                    <a:pt x="6" y="20"/>
                  </a:lnTo>
                  <a:lnTo>
                    <a:pt x="0" y="24"/>
                  </a:lnTo>
                  <a:lnTo>
                    <a:pt x="2" y="24"/>
                  </a:lnTo>
                  <a:lnTo>
                    <a:pt x="2" y="26"/>
                  </a:lnTo>
                  <a:lnTo>
                    <a:pt x="4" y="26"/>
                  </a:lnTo>
                  <a:lnTo>
                    <a:pt x="2" y="26"/>
                  </a:lnTo>
                  <a:close/>
                </a:path>
              </a:pathLst>
            </a:custGeom>
            <a:solidFill>
              <a:srgbClr val="000000"/>
            </a:solidFill>
            <a:ln w="9525">
              <a:noFill/>
              <a:round/>
            </a:ln>
          </p:spPr>
          <p:txBody>
            <a:bodyPr/>
            <a:lstStyle/>
            <a:p>
              <a:endParaRPr lang="en-US"/>
            </a:p>
          </p:txBody>
        </p:sp>
        <p:sp>
          <p:nvSpPr>
            <p:cNvPr id="601196" name="Freeform 1132"/>
            <p:cNvSpPr/>
            <p:nvPr/>
          </p:nvSpPr>
          <p:spPr bwMode="auto">
            <a:xfrm>
              <a:off x="3948" y="2617"/>
              <a:ext cx="42" cy="31"/>
            </a:xfrm>
            <a:custGeom>
              <a:avLst/>
              <a:gdLst/>
              <a:ahLst/>
              <a:cxnLst>
                <a:cxn ang="0">
                  <a:pos x="0" y="2"/>
                </a:cxn>
                <a:cxn ang="0">
                  <a:pos x="0" y="9"/>
                </a:cxn>
                <a:cxn ang="0">
                  <a:pos x="5" y="14"/>
                </a:cxn>
                <a:cxn ang="0">
                  <a:pos x="9" y="20"/>
                </a:cxn>
                <a:cxn ang="0">
                  <a:pos x="16" y="24"/>
                </a:cxn>
                <a:cxn ang="0">
                  <a:pos x="22" y="25"/>
                </a:cxn>
                <a:cxn ang="0">
                  <a:pos x="29" y="29"/>
                </a:cxn>
                <a:cxn ang="0">
                  <a:pos x="36" y="31"/>
                </a:cxn>
                <a:cxn ang="0">
                  <a:pos x="42" y="31"/>
                </a:cxn>
                <a:cxn ang="0">
                  <a:pos x="42" y="29"/>
                </a:cxn>
                <a:cxn ang="0">
                  <a:pos x="36" y="27"/>
                </a:cxn>
                <a:cxn ang="0">
                  <a:pos x="29" y="25"/>
                </a:cxn>
                <a:cxn ang="0">
                  <a:pos x="23" y="22"/>
                </a:cxn>
                <a:cxn ang="0">
                  <a:pos x="18" y="20"/>
                </a:cxn>
                <a:cxn ang="0">
                  <a:pos x="12" y="16"/>
                </a:cxn>
                <a:cxn ang="0">
                  <a:pos x="7" y="13"/>
                </a:cxn>
                <a:cxn ang="0">
                  <a:pos x="3" y="7"/>
                </a:cxn>
                <a:cxn ang="0">
                  <a:pos x="1" y="2"/>
                </a:cxn>
                <a:cxn ang="0">
                  <a:pos x="1" y="0"/>
                </a:cxn>
                <a:cxn ang="0">
                  <a:pos x="0" y="2"/>
                </a:cxn>
              </a:cxnLst>
              <a:rect l="0" t="0" r="r" b="b"/>
              <a:pathLst>
                <a:path w="42" h="31">
                  <a:moveTo>
                    <a:pt x="0" y="2"/>
                  </a:moveTo>
                  <a:lnTo>
                    <a:pt x="0" y="9"/>
                  </a:lnTo>
                  <a:lnTo>
                    <a:pt x="5" y="14"/>
                  </a:lnTo>
                  <a:lnTo>
                    <a:pt x="9" y="20"/>
                  </a:lnTo>
                  <a:lnTo>
                    <a:pt x="16" y="24"/>
                  </a:lnTo>
                  <a:lnTo>
                    <a:pt x="22" y="25"/>
                  </a:lnTo>
                  <a:lnTo>
                    <a:pt x="29" y="29"/>
                  </a:lnTo>
                  <a:lnTo>
                    <a:pt x="36" y="31"/>
                  </a:lnTo>
                  <a:lnTo>
                    <a:pt x="42" y="31"/>
                  </a:lnTo>
                  <a:lnTo>
                    <a:pt x="42" y="29"/>
                  </a:lnTo>
                  <a:lnTo>
                    <a:pt x="36" y="27"/>
                  </a:lnTo>
                  <a:lnTo>
                    <a:pt x="29" y="25"/>
                  </a:lnTo>
                  <a:lnTo>
                    <a:pt x="23" y="22"/>
                  </a:lnTo>
                  <a:lnTo>
                    <a:pt x="18" y="20"/>
                  </a:lnTo>
                  <a:lnTo>
                    <a:pt x="12" y="16"/>
                  </a:lnTo>
                  <a:lnTo>
                    <a:pt x="7" y="13"/>
                  </a:lnTo>
                  <a:lnTo>
                    <a:pt x="3" y="7"/>
                  </a:lnTo>
                  <a:lnTo>
                    <a:pt x="1" y="2"/>
                  </a:lnTo>
                  <a:lnTo>
                    <a:pt x="1" y="0"/>
                  </a:lnTo>
                  <a:lnTo>
                    <a:pt x="0" y="2"/>
                  </a:lnTo>
                  <a:close/>
                </a:path>
              </a:pathLst>
            </a:custGeom>
            <a:solidFill>
              <a:srgbClr val="000000"/>
            </a:solidFill>
            <a:ln w="9525">
              <a:noFill/>
              <a:round/>
            </a:ln>
          </p:spPr>
          <p:txBody>
            <a:bodyPr/>
            <a:lstStyle/>
            <a:p>
              <a:endParaRPr lang="en-US"/>
            </a:p>
          </p:txBody>
        </p:sp>
        <p:sp>
          <p:nvSpPr>
            <p:cNvPr id="601197" name="Freeform 1133"/>
            <p:cNvSpPr/>
            <p:nvPr/>
          </p:nvSpPr>
          <p:spPr bwMode="auto">
            <a:xfrm>
              <a:off x="3942" y="2556"/>
              <a:ext cx="13" cy="63"/>
            </a:xfrm>
            <a:custGeom>
              <a:avLst/>
              <a:gdLst/>
              <a:ahLst/>
              <a:cxnLst>
                <a:cxn ang="0">
                  <a:pos x="9" y="0"/>
                </a:cxn>
                <a:cxn ang="0">
                  <a:pos x="6" y="7"/>
                </a:cxn>
                <a:cxn ang="0">
                  <a:pos x="2" y="15"/>
                </a:cxn>
                <a:cxn ang="0">
                  <a:pos x="0" y="22"/>
                </a:cxn>
                <a:cxn ang="0">
                  <a:pos x="0" y="39"/>
                </a:cxn>
                <a:cxn ang="0">
                  <a:pos x="2" y="48"/>
                </a:cxn>
                <a:cxn ang="0">
                  <a:pos x="4" y="55"/>
                </a:cxn>
                <a:cxn ang="0">
                  <a:pos x="6" y="63"/>
                </a:cxn>
                <a:cxn ang="0">
                  <a:pos x="7" y="61"/>
                </a:cxn>
                <a:cxn ang="0">
                  <a:pos x="6" y="53"/>
                </a:cxn>
                <a:cxn ang="0">
                  <a:pos x="6" y="46"/>
                </a:cxn>
                <a:cxn ang="0">
                  <a:pos x="4" y="39"/>
                </a:cxn>
                <a:cxn ang="0">
                  <a:pos x="4" y="22"/>
                </a:cxn>
                <a:cxn ang="0">
                  <a:pos x="6" y="15"/>
                </a:cxn>
                <a:cxn ang="0">
                  <a:pos x="7" y="9"/>
                </a:cxn>
                <a:cxn ang="0">
                  <a:pos x="13" y="2"/>
                </a:cxn>
                <a:cxn ang="0">
                  <a:pos x="9" y="0"/>
                </a:cxn>
              </a:cxnLst>
              <a:rect l="0" t="0" r="r" b="b"/>
              <a:pathLst>
                <a:path w="13" h="63">
                  <a:moveTo>
                    <a:pt x="9" y="0"/>
                  </a:moveTo>
                  <a:lnTo>
                    <a:pt x="6" y="7"/>
                  </a:lnTo>
                  <a:lnTo>
                    <a:pt x="2" y="15"/>
                  </a:lnTo>
                  <a:lnTo>
                    <a:pt x="0" y="22"/>
                  </a:lnTo>
                  <a:lnTo>
                    <a:pt x="0" y="39"/>
                  </a:lnTo>
                  <a:lnTo>
                    <a:pt x="2" y="48"/>
                  </a:lnTo>
                  <a:lnTo>
                    <a:pt x="4" y="55"/>
                  </a:lnTo>
                  <a:lnTo>
                    <a:pt x="6" y="63"/>
                  </a:lnTo>
                  <a:lnTo>
                    <a:pt x="7" y="61"/>
                  </a:lnTo>
                  <a:lnTo>
                    <a:pt x="6" y="53"/>
                  </a:lnTo>
                  <a:lnTo>
                    <a:pt x="6" y="46"/>
                  </a:lnTo>
                  <a:lnTo>
                    <a:pt x="4" y="39"/>
                  </a:lnTo>
                  <a:lnTo>
                    <a:pt x="4" y="22"/>
                  </a:lnTo>
                  <a:lnTo>
                    <a:pt x="6" y="15"/>
                  </a:lnTo>
                  <a:lnTo>
                    <a:pt x="7" y="9"/>
                  </a:lnTo>
                  <a:lnTo>
                    <a:pt x="13" y="2"/>
                  </a:lnTo>
                  <a:lnTo>
                    <a:pt x="9" y="0"/>
                  </a:lnTo>
                  <a:close/>
                </a:path>
              </a:pathLst>
            </a:custGeom>
            <a:solidFill>
              <a:srgbClr val="000000"/>
            </a:solidFill>
            <a:ln w="9525">
              <a:noFill/>
              <a:round/>
            </a:ln>
          </p:spPr>
          <p:txBody>
            <a:bodyPr/>
            <a:lstStyle/>
            <a:p>
              <a:endParaRPr lang="en-US"/>
            </a:p>
          </p:txBody>
        </p:sp>
        <p:sp>
          <p:nvSpPr>
            <p:cNvPr id="601198" name="Freeform 1134"/>
            <p:cNvSpPr/>
            <p:nvPr/>
          </p:nvSpPr>
          <p:spPr bwMode="auto">
            <a:xfrm>
              <a:off x="3951" y="2547"/>
              <a:ext cx="50" cy="18"/>
            </a:xfrm>
            <a:custGeom>
              <a:avLst/>
              <a:gdLst/>
              <a:ahLst/>
              <a:cxnLst>
                <a:cxn ang="0">
                  <a:pos x="50" y="15"/>
                </a:cxn>
                <a:cxn ang="0">
                  <a:pos x="48" y="13"/>
                </a:cxn>
                <a:cxn ang="0">
                  <a:pos x="44" y="13"/>
                </a:cxn>
                <a:cxn ang="0">
                  <a:pos x="43" y="11"/>
                </a:cxn>
                <a:cxn ang="0">
                  <a:pos x="39" y="11"/>
                </a:cxn>
                <a:cxn ang="0">
                  <a:pos x="35" y="9"/>
                </a:cxn>
                <a:cxn ang="0">
                  <a:pos x="33" y="7"/>
                </a:cxn>
                <a:cxn ang="0">
                  <a:pos x="30" y="5"/>
                </a:cxn>
                <a:cxn ang="0">
                  <a:pos x="26" y="4"/>
                </a:cxn>
                <a:cxn ang="0">
                  <a:pos x="24" y="2"/>
                </a:cxn>
                <a:cxn ang="0">
                  <a:pos x="20" y="2"/>
                </a:cxn>
                <a:cxn ang="0">
                  <a:pos x="17" y="0"/>
                </a:cxn>
                <a:cxn ang="0">
                  <a:pos x="13" y="0"/>
                </a:cxn>
                <a:cxn ang="0">
                  <a:pos x="11" y="2"/>
                </a:cxn>
                <a:cxn ang="0">
                  <a:pos x="8" y="4"/>
                </a:cxn>
                <a:cxn ang="0">
                  <a:pos x="4" y="5"/>
                </a:cxn>
                <a:cxn ang="0">
                  <a:pos x="0" y="9"/>
                </a:cxn>
                <a:cxn ang="0">
                  <a:pos x="4" y="11"/>
                </a:cxn>
                <a:cxn ang="0">
                  <a:pos x="9" y="5"/>
                </a:cxn>
                <a:cxn ang="0">
                  <a:pos x="11" y="5"/>
                </a:cxn>
                <a:cxn ang="0">
                  <a:pos x="15" y="4"/>
                </a:cxn>
                <a:cxn ang="0">
                  <a:pos x="17" y="4"/>
                </a:cxn>
                <a:cxn ang="0">
                  <a:pos x="19" y="5"/>
                </a:cxn>
                <a:cxn ang="0">
                  <a:pos x="22" y="5"/>
                </a:cxn>
                <a:cxn ang="0">
                  <a:pos x="26" y="7"/>
                </a:cxn>
                <a:cxn ang="0">
                  <a:pos x="28" y="9"/>
                </a:cxn>
                <a:cxn ang="0">
                  <a:pos x="31" y="11"/>
                </a:cxn>
                <a:cxn ang="0">
                  <a:pos x="33" y="11"/>
                </a:cxn>
                <a:cxn ang="0">
                  <a:pos x="37" y="13"/>
                </a:cxn>
                <a:cxn ang="0">
                  <a:pos x="41" y="15"/>
                </a:cxn>
                <a:cxn ang="0">
                  <a:pos x="44" y="16"/>
                </a:cxn>
                <a:cxn ang="0">
                  <a:pos x="46" y="16"/>
                </a:cxn>
                <a:cxn ang="0">
                  <a:pos x="50" y="18"/>
                </a:cxn>
                <a:cxn ang="0">
                  <a:pos x="50" y="15"/>
                </a:cxn>
              </a:cxnLst>
              <a:rect l="0" t="0" r="r" b="b"/>
              <a:pathLst>
                <a:path w="50" h="18">
                  <a:moveTo>
                    <a:pt x="50" y="15"/>
                  </a:moveTo>
                  <a:lnTo>
                    <a:pt x="48" y="13"/>
                  </a:lnTo>
                  <a:lnTo>
                    <a:pt x="44" y="13"/>
                  </a:lnTo>
                  <a:lnTo>
                    <a:pt x="43" y="11"/>
                  </a:lnTo>
                  <a:lnTo>
                    <a:pt x="39" y="11"/>
                  </a:lnTo>
                  <a:lnTo>
                    <a:pt x="35" y="9"/>
                  </a:lnTo>
                  <a:lnTo>
                    <a:pt x="33" y="7"/>
                  </a:lnTo>
                  <a:lnTo>
                    <a:pt x="30" y="5"/>
                  </a:lnTo>
                  <a:lnTo>
                    <a:pt x="26" y="4"/>
                  </a:lnTo>
                  <a:lnTo>
                    <a:pt x="24" y="2"/>
                  </a:lnTo>
                  <a:lnTo>
                    <a:pt x="20" y="2"/>
                  </a:lnTo>
                  <a:lnTo>
                    <a:pt x="17" y="0"/>
                  </a:lnTo>
                  <a:lnTo>
                    <a:pt x="13" y="0"/>
                  </a:lnTo>
                  <a:lnTo>
                    <a:pt x="11" y="2"/>
                  </a:lnTo>
                  <a:lnTo>
                    <a:pt x="8" y="4"/>
                  </a:lnTo>
                  <a:lnTo>
                    <a:pt x="4" y="5"/>
                  </a:lnTo>
                  <a:lnTo>
                    <a:pt x="0" y="9"/>
                  </a:lnTo>
                  <a:lnTo>
                    <a:pt x="4" y="11"/>
                  </a:lnTo>
                  <a:lnTo>
                    <a:pt x="9" y="5"/>
                  </a:lnTo>
                  <a:lnTo>
                    <a:pt x="11" y="5"/>
                  </a:lnTo>
                  <a:lnTo>
                    <a:pt x="15" y="4"/>
                  </a:lnTo>
                  <a:lnTo>
                    <a:pt x="17" y="4"/>
                  </a:lnTo>
                  <a:lnTo>
                    <a:pt x="19" y="5"/>
                  </a:lnTo>
                  <a:lnTo>
                    <a:pt x="22" y="5"/>
                  </a:lnTo>
                  <a:lnTo>
                    <a:pt x="26" y="7"/>
                  </a:lnTo>
                  <a:lnTo>
                    <a:pt x="28" y="9"/>
                  </a:lnTo>
                  <a:lnTo>
                    <a:pt x="31" y="11"/>
                  </a:lnTo>
                  <a:lnTo>
                    <a:pt x="33" y="11"/>
                  </a:lnTo>
                  <a:lnTo>
                    <a:pt x="37" y="13"/>
                  </a:lnTo>
                  <a:lnTo>
                    <a:pt x="41" y="15"/>
                  </a:lnTo>
                  <a:lnTo>
                    <a:pt x="44" y="16"/>
                  </a:lnTo>
                  <a:lnTo>
                    <a:pt x="46" y="16"/>
                  </a:lnTo>
                  <a:lnTo>
                    <a:pt x="50" y="18"/>
                  </a:lnTo>
                  <a:lnTo>
                    <a:pt x="50" y="15"/>
                  </a:lnTo>
                  <a:close/>
                </a:path>
              </a:pathLst>
            </a:custGeom>
            <a:solidFill>
              <a:srgbClr val="000000"/>
            </a:solidFill>
            <a:ln w="9525">
              <a:noFill/>
              <a:round/>
            </a:ln>
          </p:spPr>
          <p:txBody>
            <a:bodyPr/>
            <a:lstStyle/>
            <a:p>
              <a:endParaRPr lang="en-US"/>
            </a:p>
          </p:txBody>
        </p:sp>
        <p:sp>
          <p:nvSpPr>
            <p:cNvPr id="601199" name="Freeform 1135"/>
            <p:cNvSpPr/>
            <p:nvPr/>
          </p:nvSpPr>
          <p:spPr bwMode="auto">
            <a:xfrm>
              <a:off x="4118" y="2571"/>
              <a:ext cx="10" cy="3"/>
            </a:xfrm>
            <a:custGeom>
              <a:avLst/>
              <a:gdLst/>
              <a:ahLst/>
              <a:cxnLst>
                <a:cxn ang="0">
                  <a:pos x="10" y="0"/>
                </a:cxn>
                <a:cxn ang="0">
                  <a:pos x="8" y="0"/>
                </a:cxn>
                <a:cxn ang="0">
                  <a:pos x="6" y="2"/>
                </a:cxn>
                <a:cxn ang="0">
                  <a:pos x="4" y="2"/>
                </a:cxn>
                <a:cxn ang="0">
                  <a:pos x="4" y="3"/>
                </a:cxn>
                <a:cxn ang="0">
                  <a:pos x="0" y="3"/>
                </a:cxn>
                <a:cxn ang="0">
                  <a:pos x="0" y="2"/>
                </a:cxn>
                <a:cxn ang="0">
                  <a:pos x="2" y="2"/>
                </a:cxn>
                <a:cxn ang="0">
                  <a:pos x="4" y="0"/>
                </a:cxn>
                <a:cxn ang="0">
                  <a:pos x="10" y="0"/>
                </a:cxn>
              </a:cxnLst>
              <a:rect l="0" t="0" r="r" b="b"/>
              <a:pathLst>
                <a:path w="10" h="3">
                  <a:moveTo>
                    <a:pt x="10" y="0"/>
                  </a:moveTo>
                  <a:lnTo>
                    <a:pt x="8" y="0"/>
                  </a:lnTo>
                  <a:lnTo>
                    <a:pt x="6" y="2"/>
                  </a:lnTo>
                  <a:lnTo>
                    <a:pt x="4" y="2"/>
                  </a:lnTo>
                  <a:lnTo>
                    <a:pt x="4" y="3"/>
                  </a:lnTo>
                  <a:lnTo>
                    <a:pt x="0" y="3"/>
                  </a:lnTo>
                  <a:lnTo>
                    <a:pt x="0" y="2"/>
                  </a:lnTo>
                  <a:lnTo>
                    <a:pt x="2" y="2"/>
                  </a:lnTo>
                  <a:lnTo>
                    <a:pt x="4" y="0"/>
                  </a:lnTo>
                  <a:lnTo>
                    <a:pt x="10" y="0"/>
                  </a:lnTo>
                  <a:close/>
                </a:path>
              </a:pathLst>
            </a:custGeom>
            <a:solidFill>
              <a:srgbClr val="FFCC00"/>
            </a:solidFill>
            <a:ln w="9525">
              <a:noFill/>
              <a:round/>
            </a:ln>
          </p:spPr>
          <p:txBody>
            <a:bodyPr/>
            <a:lstStyle/>
            <a:p>
              <a:endParaRPr lang="en-US"/>
            </a:p>
          </p:txBody>
        </p:sp>
        <p:sp>
          <p:nvSpPr>
            <p:cNvPr id="601200" name="Freeform 1136"/>
            <p:cNvSpPr/>
            <p:nvPr/>
          </p:nvSpPr>
          <p:spPr bwMode="auto">
            <a:xfrm>
              <a:off x="4113" y="2569"/>
              <a:ext cx="16" cy="7"/>
            </a:xfrm>
            <a:custGeom>
              <a:avLst/>
              <a:gdLst/>
              <a:ahLst/>
              <a:cxnLst>
                <a:cxn ang="0">
                  <a:pos x="4" y="2"/>
                </a:cxn>
                <a:cxn ang="0">
                  <a:pos x="4" y="5"/>
                </a:cxn>
                <a:cxn ang="0">
                  <a:pos x="5" y="7"/>
                </a:cxn>
                <a:cxn ang="0">
                  <a:pos x="9" y="7"/>
                </a:cxn>
                <a:cxn ang="0">
                  <a:pos x="13" y="4"/>
                </a:cxn>
                <a:cxn ang="0">
                  <a:pos x="15" y="4"/>
                </a:cxn>
                <a:cxn ang="0">
                  <a:pos x="16" y="0"/>
                </a:cxn>
                <a:cxn ang="0">
                  <a:pos x="11" y="0"/>
                </a:cxn>
                <a:cxn ang="0">
                  <a:pos x="7" y="4"/>
                </a:cxn>
                <a:cxn ang="0">
                  <a:pos x="5" y="2"/>
                </a:cxn>
                <a:cxn ang="0">
                  <a:pos x="5" y="5"/>
                </a:cxn>
                <a:cxn ang="0">
                  <a:pos x="4" y="2"/>
                </a:cxn>
                <a:cxn ang="0">
                  <a:pos x="0" y="4"/>
                </a:cxn>
                <a:cxn ang="0">
                  <a:pos x="4" y="5"/>
                </a:cxn>
                <a:cxn ang="0">
                  <a:pos x="4" y="2"/>
                </a:cxn>
              </a:cxnLst>
              <a:rect l="0" t="0" r="r" b="b"/>
              <a:pathLst>
                <a:path w="16" h="7">
                  <a:moveTo>
                    <a:pt x="4" y="2"/>
                  </a:moveTo>
                  <a:lnTo>
                    <a:pt x="4" y="5"/>
                  </a:lnTo>
                  <a:lnTo>
                    <a:pt x="5" y="7"/>
                  </a:lnTo>
                  <a:lnTo>
                    <a:pt x="9" y="7"/>
                  </a:lnTo>
                  <a:lnTo>
                    <a:pt x="13" y="4"/>
                  </a:lnTo>
                  <a:lnTo>
                    <a:pt x="15" y="4"/>
                  </a:lnTo>
                  <a:lnTo>
                    <a:pt x="16" y="0"/>
                  </a:lnTo>
                  <a:lnTo>
                    <a:pt x="11" y="0"/>
                  </a:lnTo>
                  <a:lnTo>
                    <a:pt x="7" y="4"/>
                  </a:lnTo>
                  <a:lnTo>
                    <a:pt x="5" y="2"/>
                  </a:lnTo>
                  <a:lnTo>
                    <a:pt x="5" y="5"/>
                  </a:lnTo>
                  <a:lnTo>
                    <a:pt x="4" y="2"/>
                  </a:lnTo>
                  <a:lnTo>
                    <a:pt x="0" y="4"/>
                  </a:lnTo>
                  <a:lnTo>
                    <a:pt x="4" y="5"/>
                  </a:lnTo>
                  <a:lnTo>
                    <a:pt x="4" y="2"/>
                  </a:lnTo>
                  <a:close/>
                </a:path>
              </a:pathLst>
            </a:custGeom>
            <a:solidFill>
              <a:srgbClr val="000000"/>
            </a:solidFill>
            <a:ln w="9525">
              <a:noFill/>
              <a:round/>
            </a:ln>
          </p:spPr>
          <p:txBody>
            <a:bodyPr/>
            <a:lstStyle/>
            <a:p>
              <a:endParaRPr lang="en-US"/>
            </a:p>
          </p:txBody>
        </p:sp>
        <p:sp>
          <p:nvSpPr>
            <p:cNvPr id="601201" name="Freeform 1137"/>
            <p:cNvSpPr/>
            <p:nvPr/>
          </p:nvSpPr>
          <p:spPr bwMode="auto">
            <a:xfrm>
              <a:off x="4117" y="2569"/>
              <a:ext cx="12" cy="5"/>
            </a:xfrm>
            <a:custGeom>
              <a:avLst/>
              <a:gdLst/>
              <a:ahLst/>
              <a:cxnLst>
                <a:cxn ang="0">
                  <a:pos x="11" y="4"/>
                </a:cxn>
                <a:cxn ang="0">
                  <a:pos x="12" y="0"/>
                </a:cxn>
                <a:cxn ang="0">
                  <a:pos x="5" y="0"/>
                </a:cxn>
                <a:cxn ang="0">
                  <a:pos x="3" y="2"/>
                </a:cxn>
                <a:cxn ang="0">
                  <a:pos x="0" y="2"/>
                </a:cxn>
                <a:cxn ang="0">
                  <a:pos x="1" y="5"/>
                </a:cxn>
                <a:cxn ang="0">
                  <a:pos x="5" y="5"/>
                </a:cxn>
                <a:cxn ang="0">
                  <a:pos x="5" y="4"/>
                </a:cxn>
                <a:cxn ang="0">
                  <a:pos x="11" y="4"/>
                </a:cxn>
                <a:cxn ang="0">
                  <a:pos x="12" y="0"/>
                </a:cxn>
                <a:cxn ang="0">
                  <a:pos x="11" y="4"/>
                </a:cxn>
              </a:cxnLst>
              <a:rect l="0" t="0" r="r" b="b"/>
              <a:pathLst>
                <a:path w="12" h="5">
                  <a:moveTo>
                    <a:pt x="11" y="4"/>
                  </a:moveTo>
                  <a:lnTo>
                    <a:pt x="12" y="0"/>
                  </a:lnTo>
                  <a:lnTo>
                    <a:pt x="5" y="0"/>
                  </a:lnTo>
                  <a:lnTo>
                    <a:pt x="3" y="2"/>
                  </a:lnTo>
                  <a:lnTo>
                    <a:pt x="0" y="2"/>
                  </a:lnTo>
                  <a:lnTo>
                    <a:pt x="1" y="5"/>
                  </a:lnTo>
                  <a:lnTo>
                    <a:pt x="5" y="5"/>
                  </a:lnTo>
                  <a:lnTo>
                    <a:pt x="5" y="4"/>
                  </a:lnTo>
                  <a:lnTo>
                    <a:pt x="11" y="4"/>
                  </a:lnTo>
                  <a:lnTo>
                    <a:pt x="12" y="0"/>
                  </a:lnTo>
                  <a:lnTo>
                    <a:pt x="11" y="4"/>
                  </a:lnTo>
                  <a:close/>
                </a:path>
              </a:pathLst>
            </a:custGeom>
            <a:solidFill>
              <a:srgbClr val="000000"/>
            </a:solidFill>
            <a:ln w="9525">
              <a:noFill/>
              <a:round/>
            </a:ln>
          </p:spPr>
          <p:txBody>
            <a:bodyPr/>
            <a:lstStyle/>
            <a:p>
              <a:endParaRPr lang="en-US"/>
            </a:p>
          </p:txBody>
        </p:sp>
        <p:sp>
          <p:nvSpPr>
            <p:cNvPr id="601202" name="Freeform 1138"/>
            <p:cNvSpPr/>
            <p:nvPr/>
          </p:nvSpPr>
          <p:spPr bwMode="auto">
            <a:xfrm>
              <a:off x="4049" y="2574"/>
              <a:ext cx="62" cy="35"/>
            </a:xfrm>
            <a:custGeom>
              <a:avLst/>
              <a:gdLst/>
              <a:ahLst/>
              <a:cxnLst>
                <a:cxn ang="0">
                  <a:pos x="62" y="0"/>
                </a:cxn>
                <a:cxn ang="0">
                  <a:pos x="49" y="13"/>
                </a:cxn>
                <a:cxn ang="0">
                  <a:pos x="44" y="17"/>
                </a:cxn>
                <a:cxn ang="0">
                  <a:pos x="38" y="22"/>
                </a:cxn>
                <a:cxn ang="0">
                  <a:pos x="33" y="26"/>
                </a:cxn>
                <a:cxn ang="0">
                  <a:pos x="27" y="30"/>
                </a:cxn>
                <a:cxn ang="0">
                  <a:pos x="22" y="34"/>
                </a:cxn>
                <a:cxn ang="0">
                  <a:pos x="5" y="34"/>
                </a:cxn>
                <a:cxn ang="0">
                  <a:pos x="3" y="35"/>
                </a:cxn>
                <a:cxn ang="0">
                  <a:pos x="0" y="35"/>
                </a:cxn>
                <a:cxn ang="0">
                  <a:pos x="3" y="34"/>
                </a:cxn>
                <a:cxn ang="0">
                  <a:pos x="5" y="30"/>
                </a:cxn>
                <a:cxn ang="0">
                  <a:pos x="12" y="22"/>
                </a:cxn>
                <a:cxn ang="0">
                  <a:pos x="16" y="21"/>
                </a:cxn>
                <a:cxn ang="0">
                  <a:pos x="20" y="17"/>
                </a:cxn>
                <a:cxn ang="0">
                  <a:pos x="23" y="15"/>
                </a:cxn>
                <a:cxn ang="0">
                  <a:pos x="27" y="13"/>
                </a:cxn>
                <a:cxn ang="0">
                  <a:pos x="31" y="10"/>
                </a:cxn>
                <a:cxn ang="0">
                  <a:pos x="36" y="8"/>
                </a:cxn>
                <a:cxn ang="0">
                  <a:pos x="40" y="6"/>
                </a:cxn>
                <a:cxn ang="0">
                  <a:pos x="44" y="4"/>
                </a:cxn>
                <a:cxn ang="0">
                  <a:pos x="49" y="2"/>
                </a:cxn>
                <a:cxn ang="0">
                  <a:pos x="53" y="2"/>
                </a:cxn>
                <a:cxn ang="0">
                  <a:pos x="58" y="0"/>
                </a:cxn>
                <a:cxn ang="0">
                  <a:pos x="62" y="0"/>
                </a:cxn>
              </a:cxnLst>
              <a:rect l="0" t="0" r="r" b="b"/>
              <a:pathLst>
                <a:path w="62" h="35">
                  <a:moveTo>
                    <a:pt x="62" y="0"/>
                  </a:moveTo>
                  <a:lnTo>
                    <a:pt x="49" y="13"/>
                  </a:lnTo>
                  <a:lnTo>
                    <a:pt x="44" y="17"/>
                  </a:lnTo>
                  <a:lnTo>
                    <a:pt x="38" y="22"/>
                  </a:lnTo>
                  <a:lnTo>
                    <a:pt x="33" y="26"/>
                  </a:lnTo>
                  <a:lnTo>
                    <a:pt x="27" y="30"/>
                  </a:lnTo>
                  <a:lnTo>
                    <a:pt x="22" y="34"/>
                  </a:lnTo>
                  <a:lnTo>
                    <a:pt x="5" y="34"/>
                  </a:lnTo>
                  <a:lnTo>
                    <a:pt x="3" y="35"/>
                  </a:lnTo>
                  <a:lnTo>
                    <a:pt x="0" y="35"/>
                  </a:lnTo>
                  <a:lnTo>
                    <a:pt x="3" y="34"/>
                  </a:lnTo>
                  <a:lnTo>
                    <a:pt x="5" y="30"/>
                  </a:lnTo>
                  <a:lnTo>
                    <a:pt x="12" y="22"/>
                  </a:lnTo>
                  <a:lnTo>
                    <a:pt x="16" y="21"/>
                  </a:lnTo>
                  <a:lnTo>
                    <a:pt x="20" y="17"/>
                  </a:lnTo>
                  <a:lnTo>
                    <a:pt x="23" y="15"/>
                  </a:lnTo>
                  <a:lnTo>
                    <a:pt x="27" y="13"/>
                  </a:lnTo>
                  <a:lnTo>
                    <a:pt x="31" y="10"/>
                  </a:lnTo>
                  <a:lnTo>
                    <a:pt x="36" y="8"/>
                  </a:lnTo>
                  <a:lnTo>
                    <a:pt x="40" y="6"/>
                  </a:lnTo>
                  <a:lnTo>
                    <a:pt x="44" y="4"/>
                  </a:lnTo>
                  <a:lnTo>
                    <a:pt x="49" y="2"/>
                  </a:lnTo>
                  <a:lnTo>
                    <a:pt x="53" y="2"/>
                  </a:lnTo>
                  <a:lnTo>
                    <a:pt x="58" y="0"/>
                  </a:lnTo>
                  <a:lnTo>
                    <a:pt x="62" y="0"/>
                  </a:lnTo>
                  <a:close/>
                </a:path>
              </a:pathLst>
            </a:custGeom>
            <a:solidFill>
              <a:srgbClr val="FFCC00"/>
            </a:solidFill>
            <a:ln w="9525">
              <a:noFill/>
              <a:round/>
            </a:ln>
          </p:spPr>
          <p:txBody>
            <a:bodyPr/>
            <a:lstStyle/>
            <a:p>
              <a:endParaRPr lang="en-US"/>
            </a:p>
          </p:txBody>
        </p:sp>
        <p:sp>
          <p:nvSpPr>
            <p:cNvPr id="601203" name="Freeform 1139"/>
            <p:cNvSpPr/>
            <p:nvPr/>
          </p:nvSpPr>
          <p:spPr bwMode="auto">
            <a:xfrm>
              <a:off x="4071" y="2573"/>
              <a:ext cx="42" cy="36"/>
            </a:xfrm>
            <a:custGeom>
              <a:avLst/>
              <a:gdLst/>
              <a:ahLst/>
              <a:cxnLst>
                <a:cxn ang="0">
                  <a:pos x="1" y="36"/>
                </a:cxn>
                <a:cxn ang="0">
                  <a:pos x="1" y="35"/>
                </a:cxn>
                <a:cxn ang="0">
                  <a:pos x="7" y="33"/>
                </a:cxn>
                <a:cxn ang="0">
                  <a:pos x="13" y="27"/>
                </a:cxn>
                <a:cxn ang="0">
                  <a:pos x="18" y="25"/>
                </a:cxn>
                <a:cxn ang="0">
                  <a:pos x="22" y="20"/>
                </a:cxn>
                <a:cxn ang="0">
                  <a:pos x="27" y="16"/>
                </a:cxn>
                <a:cxn ang="0">
                  <a:pos x="33" y="12"/>
                </a:cxn>
                <a:cxn ang="0">
                  <a:pos x="38" y="7"/>
                </a:cxn>
                <a:cxn ang="0">
                  <a:pos x="42" y="1"/>
                </a:cxn>
                <a:cxn ang="0">
                  <a:pos x="38" y="0"/>
                </a:cxn>
                <a:cxn ang="0">
                  <a:pos x="35" y="5"/>
                </a:cxn>
                <a:cxn ang="0">
                  <a:pos x="29" y="9"/>
                </a:cxn>
                <a:cxn ang="0">
                  <a:pos x="25" y="14"/>
                </a:cxn>
                <a:cxn ang="0">
                  <a:pos x="20" y="18"/>
                </a:cxn>
                <a:cxn ang="0">
                  <a:pos x="14" y="22"/>
                </a:cxn>
                <a:cxn ang="0">
                  <a:pos x="9" y="25"/>
                </a:cxn>
                <a:cxn ang="0">
                  <a:pos x="5" y="29"/>
                </a:cxn>
                <a:cxn ang="0">
                  <a:pos x="0" y="33"/>
                </a:cxn>
                <a:cxn ang="0">
                  <a:pos x="1" y="36"/>
                </a:cxn>
                <a:cxn ang="0">
                  <a:pos x="1" y="35"/>
                </a:cxn>
                <a:cxn ang="0">
                  <a:pos x="1" y="36"/>
                </a:cxn>
              </a:cxnLst>
              <a:rect l="0" t="0" r="r" b="b"/>
              <a:pathLst>
                <a:path w="42" h="36">
                  <a:moveTo>
                    <a:pt x="1" y="36"/>
                  </a:moveTo>
                  <a:lnTo>
                    <a:pt x="1" y="35"/>
                  </a:lnTo>
                  <a:lnTo>
                    <a:pt x="7" y="33"/>
                  </a:lnTo>
                  <a:lnTo>
                    <a:pt x="13" y="27"/>
                  </a:lnTo>
                  <a:lnTo>
                    <a:pt x="18" y="25"/>
                  </a:lnTo>
                  <a:lnTo>
                    <a:pt x="22" y="20"/>
                  </a:lnTo>
                  <a:lnTo>
                    <a:pt x="27" y="16"/>
                  </a:lnTo>
                  <a:lnTo>
                    <a:pt x="33" y="12"/>
                  </a:lnTo>
                  <a:lnTo>
                    <a:pt x="38" y="7"/>
                  </a:lnTo>
                  <a:lnTo>
                    <a:pt x="42" y="1"/>
                  </a:lnTo>
                  <a:lnTo>
                    <a:pt x="38" y="0"/>
                  </a:lnTo>
                  <a:lnTo>
                    <a:pt x="35" y="5"/>
                  </a:lnTo>
                  <a:lnTo>
                    <a:pt x="29" y="9"/>
                  </a:lnTo>
                  <a:lnTo>
                    <a:pt x="25" y="14"/>
                  </a:lnTo>
                  <a:lnTo>
                    <a:pt x="20" y="18"/>
                  </a:lnTo>
                  <a:lnTo>
                    <a:pt x="14" y="22"/>
                  </a:lnTo>
                  <a:lnTo>
                    <a:pt x="9" y="25"/>
                  </a:lnTo>
                  <a:lnTo>
                    <a:pt x="5" y="29"/>
                  </a:lnTo>
                  <a:lnTo>
                    <a:pt x="0" y="33"/>
                  </a:lnTo>
                  <a:lnTo>
                    <a:pt x="1" y="36"/>
                  </a:lnTo>
                  <a:lnTo>
                    <a:pt x="1" y="35"/>
                  </a:lnTo>
                  <a:lnTo>
                    <a:pt x="1" y="36"/>
                  </a:lnTo>
                  <a:close/>
                </a:path>
              </a:pathLst>
            </a:custGeom>
            <a:solidFill>
              <a:srgbClr val="000000"/>
            </a:solidFill>
            <a:ln w="9525">
              <a:noFill/>
              <a:round/>
            </a:ln>
          </p:spPr>
          <p:txBody>
            <a:bodyPr/>
            <a:lstStyle/>
            <a:p>
              <a:endParaRPr lang="en-US"/>
            </a:p>
          </p:txBody>
        </p:sp>
        <p:sp>
          <p:nvSpPr>
            <p:cNvPr id="601204" name="Freeform 1140"/>
            <p:cNvSpPr/>
            <p:nvPr/>
          </p:nvSpPr>
          <p:spPr bwMode="auto">
            <a:xfrm>
              <a:off x="4041" y="2606"/>
              <a:ext cx="31" cy="11"/>
            </a:xfrm>
            <a:custGeom>
              <a:avLst/>
              <a:gdLst/>
              <a:ahLst/>
              <a:cxnLst>
                <a:cxn ang="0">
                  <a:pos x="6" y="3"/>
                </a:cxn>
                <a:cxn ang="0">
                  <a:pos x="8" y="5"/>
                </a:cxn>
                <a:cxn ang="0">
                  <a:pos x="11" y="5"/>
                </a:cxn>
                <a:cxn ang="0">
                  <a:pos x="13" y="3"/>
                </a:cxn>
                <a:cxn ang="0">
                  <a:pos x="31" y="3"/>
                </a:cxn>
                <a:cxn ang="0">
                  <a:pos x="30" y="0"/>
                </a:cxn>
                <a:cxn ang="0">
                  <a:pos x="17" y="0"/>
                </a:cxn>
                <a:cxn ang="0">
                  <a:pos x="13" y="2"/>
                </a:cxn>
                <a:cxn ang="0">
                  <a:pos x="8" y="2"/>
                </a:cxn>
                <a:cxn ang="0">
                  <a:pos x="9" y="5"/>
                </a:cxn>
                <a:cxn ang="0">
                  <a:pos x="6" y="3"/>
                </a:cxn>
                <a:cxn ang="0">
                  <a:pos x="0" y="11"/>
                </a:cxn>
                <a:cxn ang="0">
                  <a:pos x="8" y="5"/>
                </a:cxn>
                <a:cxn ang="0">
                  <a:pos x="6" y="3"/>
                </a:cxn>
              </a:cxnLst>
              <a:rect l="0" t="0" r="r" b="b"/>
              <a:pathLst>
                <a:path w="31" h="11">
                  <a:moveTo>
                    <a:pt x="6" y="3"/>
                  </a:moveTo>
                  <a:lnTo>
                    <a:pt x="8" y="5"/>
                  </a:lnTo>
                  <a:lnTo>
                    <a:pt x="11" y="5"/>
                  </a:lnTo>
                  <a:lnTo>
                    <a:pt x="13" y="3"/>
                  </a:lnTo>
                  <a:lnTo>
                    <a:pt x="31" y="3"/>
                  </a:lnTo>
                  <a:lnTo>
                    <a:pt x="30" y="0"/>
                  </a:lnTo>
                  <a:lnTo>
                    <a:pt x="17" y="0"/>
                  </a:lnTo>
                  <a:lnTo>
                    <a:pt x="13" y="2"/>
                  </a:lnTo>
                  <a:lnTo>
                    <a:pt x="8" y="2"/>
                  </a:lnTo>
                  <a:lnTo>
                    <a:pt x="9" y="5"/>
                  </a:lnTo>
                  <a:lnTo>
                    <a:pt x="6" y="3"/>
                  </a:lnTo>
                  <a:lnTo>
                    <a:pt x="0" y="11"/>
                  </a:lnTo>
                  <a:lnTo>
                    <a:pt x="8" y="5"/>
                  </a:lnTo>
                  <a:lnTo>
                    <a:pt x="6" y="3"/>
                  </a:lnTo>
                  <a:close/>
                </a:path>
              </a:pathLst>
            </a:custGeom>
            <a:solidFill>
              <a:srgbClr val="000000"/>
            </a:solidFill>
            <a:ln w="9525">
              <a:noFill/>
              <a:round/>
            </a:ln>
          </p:spPr>
          <p:txBody>
            <a:bodyPr/>
            <a:lstStyle/>
            <a:p>
              <a:endParaRPr lang="en-US"/>
            </a:p>
          </p:txBody>
        </p:sp>
        <p:sp>
          <p:nvSpPr>
            <p:cNvPr id="601205" name="Freeform 1141"/>
            <p:cNvSpPr/>
            <p:nvPr/>
          </p:nvSpPr>
          <p:spPr bwMode="auto">
            <a:xfrm>
              <a:off x="4047" y="2571"/>
              <a:ext cx="70" cy="40"/>
            </a:xfrm>
            <a:custGeom>
              <a:avLst/>
              <a:gdLst/>
              <a:ahLst/>
              <a:cxnLst>
                <a:cxn ang="0">
                  <a:pos x="66" y="3"/>
                </a:cxn>
                <a:cxn ang="0">
                  <a:pos x="64" y="2"/>
                </a:cxn>
                <a:cxn ang="0">
                  <a:pos x="60" y="2"/>
                </a:cxn>
                <a:cxn ang="0">
                  <a:pos x="55" y="3"/>
                </a:cxn>
                <a:cxn ang="0">
                  <a:pos x="51" y="3"/>
                </a:cxn>
                <a:cxn ang="0">
                  <a:pos x="46" y="5"/>
                </a:cxn>
                <a:cxn ang="0">
                  <a:pos x="42" y="7"/>
                </a:cxn>
                <a:cxn ang="0">
                  <a:pos x="37" y="9"/>
                </a:cxn>
                <a:cxn ang="0">
                  <a:pos x="33" y="11"/>
                </a:cxn>
                <a:cxn ang="0">
                  <a:pos x="29" y="14"/>
                </a:cxn>
                <a:cxn ang="0">
                  <a:pos x="24" y="16"/>
                </a:cxn>
                <a:cxn ang="0">
                  <a:pos x="20" y="18"/>
                </a:cxn>
                <a:cxn ang="0">
                  <a:pos x="0" y="38"/>
                </a:cxn>
                <a:cxn ang="0">
                  <a:pos x="3" y="40"/>
                </a:cxn>
                <a:cxn ang="0">
                  <a:pos x="7" y="37"/>
                </a:cxn>
                <a:cxn ang="0">
                  <a:pos x="9" y="33"/>
                </a:cxn>
                <a:cxn ang="0">
                  <a:pos x="13" y="31"/>
                </a:cxn>
                <a:cxn ang="0">
                  <a:pos x="14" y="27"/>
                </a:cxn>
                <a:cxn ang="0">
                  <a:pos x="20" y="25"/>
                </a:cxn>
                <a:cxn ang="0">
                  <a:pos x="22" y="22"/>
                </a:cxn>
                <a:cxn ang="0">
                  <a:pos x="25" y="20"/>
                </a:cxn>
                <a:cxn ang="0">
                  <a:pos x="31" y="16"/>
                </a:cxn>
                <a:cxn ang="0">
                  <a:pos x="35" y="14"/>
                </a:cxn>
                <a:cxn ang="0">
                  <a:pos x="38" y="13"/>
                </a:cxn>
                <a:cxn ang="0">
                  <a:pos x="42" y="11"/>
                </a:cxn>
                <a:cxn ang="0">
                  <a:pos x="48" y="9"/>
                </a:cxn>
                <a:cxn ang="0">
                  <a:pos x="51" y="7"/>
                </a:cxn>
                <a:cxn ang="0">
                  <a:pos x="55" y="7"/>
                </a:cxn>
                <a:cxn ang="0">
                  <a:pos x="60" y="5"/>
                </a:cxn>
                <a:cxn ang="0">
                  <a:pos x="64" y="5"/>
                </a:cxn>
                <a:cxn ang="0">
                  <a:pos x="62" y="2"/>
                </a:cxn>
                <a:cxn ang="0">
                  <a:pos x="66" y="3"/>
                </a:cxn>
                <a:cxn ang="0">
                  <a:pos x="70" y="0"/>
                </a:cxn>
                <a:cxn ang="0">
                  <a:pos x="64" y="2"/>
                </a:cxn>
                <a:cxn ang="0">
                  <a:pos x="66" y="3"/>
                </a:cxn>
              </a:cxnLst>
              <a:rect l="0" t="0" r="r" b="b"/>
              <a:pathLst>
                <a:path w="70" h="40">
                  <a:moveTo>
                    <a:pt x="66" y="3"/>
                  </a:moveTo>
                  <a:lnTo>
                    <a:pt x="64" y="2"/>
                  </a:lnTo>
                  <a:lnTo>
                    <a:pt x="60" y="2"/>
                  </a:lnTo>
                  <a:lnTo>
                    <a:pt x="55" y="3"/>
                  </a:lnTo>
                  <a:lnTo>
                    <a:pt x="51" y="3"/>
                  </a:lnTo>
                  <a:lnTo>
                    <a:pt x="46" y="5"/>
                  </a:lnTo>
                  <a:lnTo>
                    <a:pt x="42" y="7"/>
                  </a:lnTo>
                  <a:lnTo>
                    <a:pt x="37" y="9"/>
                  </a:lnTo>
                  <a:lnTo>
                    <a:pt x="33" y="11"/>
                  </a:lnTo>
                  <a:lnTo>
                    <a:pt x="29" y="14"/>
                  </a:lnTo>
                  <a:lnTo>
                    <a:pt x="24" y="16"/>
                  </a:lnTo>
                  <a:lnTo>
                    <a:pt x="20" y="18"/>
                  </a:lnTo>
                  <a:lnTo>
                    <a:pt x="0" y="38"/>
                  </a:lnTo>
                  <a:lnTo>
                    <a:pt x="3" y="40"/>
                  </a:lnTo>
                  <a:lnTo>
                    <a:pt x="7" y="37"/>
                  </a:lnTo>
                  <a:lnTo>
                    <a:pt x="9" y="33"/>
                  </a:lnTo>
                  <a:lnTo>
                    <a:pt x="13" y="31"/>
                  </a:lnTo>
                  <a:lnTo>
                    <a:pt x="14" y="27"/>
                  </a:lnTo>
                  <a:lnTo>
                    <a:pt x="20" y="25"/>
                  </a:lnTo>
                  <a:lnTo>
                    <a:pt x="22" y="22"/>
                  </a:lnTo>
                  <a:lnTo>
                    <a:pt x="25" y="20"/>
                  </a:lnTo>
                  <a:lnTo>
                    <a:pt x="31" y="16"/>
                  </a:lnTo>
                  <a:lnTo>
                    <a:pt x="35" y="14"/>
                  </a:lnTo>
                  <a:lnTo>
                    <a:pt x="38" y="13"/>
                  </a:lnTo>
                  <a:lnTo>
                    <a:pt x="42" y="11"/>
                  </a:lnTo>
                  <a:lnTo>
                    <a:pt x="48" y="9"/>
                  </a:lnTo>
                  <a:lnTo>
                    <a:pt x="51" y="7"/>
                  </a:lnTo>
                  <a:lnTo>
                    <a:pt x="55" y="7"/>
                  </a:lnTo>
                  <a:lnTo>
                    <a:pt x="60" y="5"/>
                  </a:lnTo>
                  <a:lnTo>
                    <a:pt x="64" y="5"/>
                  </a:lnTo>
                  <a:lnTo>
                    <a:pt x="62" y="2"/>
                  </a:lnTo>
                  <a:lnTo>
                    <a:pt x="66" y="3"/>
                  </a:lnTo>
                  <a:lnTo>
                    <a:pt x="70" y="0"/>
                  </a:lnTo>
                  <a:lnTo>
                    <a:pt x="64" y="2"/>
                  </a:lnTo>
                  <a:lnTo>
                    <a:pt x="66" y="3"/>
                  </a:lnTo>
                  <a:close/>
                </a:path>
              </a:pathLst>
            </a:custGeom>
            <a:solidFill>
              <a:srgbClr val="000000"/>
            </a:solidFill>
            <a:ln w="9525">
              <a:noFill/>
              <a:round/>
            </a:ln>
          </p:spPr>
          <p:txBody>
            <a:bodyPr/>
            <a:lstStyle/>
            <a:p>
              <a:endParaRPr lang="en-US"/>
            </a:p>
          </p:txBody>
        </p:sp>
        <p:sp>
          <p:nvSpPr>
            <p:cNvPr id="601206" name="Freeform 1142"/>
            <p:cNvSpPr/>
            <p:nvPr/>
          </p:nvSpPr>
          <p:spPr bwMode="auto">
            <a:xfrm>
              <a:off x="4862" y="2604"/>
              <a:ext cx="55" cy="55"/>
            </a:xfrm>
            <a:custGeom>
              <a:avLst/>
              <a:gdLst/>
              <a:ahLst/>
              <a:cxnLst>
                <a:cxn ang="0">
                  <a:pos x="54" y="18"/>
                </a:cxn>
                <a:cxn ang="0">
                  <a:pos x="54" y="22"/>
                </a:cxn>
                <a:cxn ang="0">
                  <a:pos x="55" y="26"/>
                </a:cxn>
                <a:cxn ang="0">
                  <a:pos x="55" y="31"/>
                </a:cxn>
                <a:cxn ang="0">
                  <a:pos x="54" y="35"/>
                </a:cxn>
                <a:cxn ang="0">
                  <a:pos x="52" y="38"/>
                </a:cxn>
                <a:cxn ang="0">
                  <a:pos x="48" y="42"/>
                </a:cxn>
                <a:cxn ang="0">
                  <a:pos x="44" y="44"/>
                </a:cxn>
                <a:cxn ang="0">
                  <a:pos x="41" y="48"/>
                </a:cxn>
                <a:cxn ang="0">
                  <a:pos x="37" y="48"/>
                </a:cxn>
                <a:cxn ang="0">
                  <a:pos x="32" y="49"/>
                </a:cxn>
                <a:cxn ang="0">
                  <a:pos x="28" y="51"/>
                </a:cxn>
                <a:cxn ang="0">
                  <a:pos x="24" y="55"/>
                </a:cxn>
                <a:cxn ang="0">
                  <a:pos x="24" y="53"/>
                </a:cxn>
                <a:cxn ang="0">
                  <a:pos x="22" y="49"/>
                </a:cxn>
                <a:cxn ang="0">
                  <a:pos x="22" y="44"/>
                </a:cxn>
                <a:cxn ang="0">
                  <a:pos x="21" y="44"/>
                </a:cxn>
                <a:cxn ang="0">
                  <a:pos x="11" y="35"/>
                </a:cxn>
                <a:cxn ang="0">
                  <a:pos x="11" y="33"/>
                </a:cxn>
                <a:cxn ang="0">
                  <a:pos x="8" y="29"/>
                </a:cxn>
                <a:cxn ang="0">
                  <a:pos x="8" y="20"/>
                </a:cxn>
                <a:cxn ang="0">
                  <a:pos x="6" y="18"/>
                </a:cxn>
                <a:cxn ang="0">
                  <a:pos x="2" y="16"/>
                </a:cxn>
                <a:cxn ang="0">
                  <a:pos x="4" y="15"/>
                </a:cxn>
                <a:cxn ang="0">
                  <a:pos x="4" y="13"/>
                </a:cxn>
                <a:cxn ang="0">
                  <a:pos x="2" y="11"/>
                </a:cxn>
                <a:cxn ang="0">
                  <a:pos x="2" y="7"/>
                </a:cxn>
                <a:cxn ang="0">
                  <a:pos x="0" y="5"/>
                </a:cxn>
                <a:cxn ang="0">
                  <a:pos x="0" y="4"/>
                </a:cxn>
                <a:cxn ang="0">
                  <a:pos x="4" y="2"/>
                </a:cxn>
                <a:cxn ang="0">
                  <a:pos x="6" y="2"/>
                </a:cxn>
                <a:cxn ang="0">
                  <a:pos x="11" y="0"/>
                </a:cxn>
                <a:cxn ang="0">
                  <a:pos x="26" y="0"/>
                </a:cxn>
                <a:cxn ang="0">
                  <a:pos x="30" y="2"/>
                </a:cxn>
                <a:cxn ang="0">
                  <a:pos x="33" y="2"/>
                </a:cxn>
                <a:cxn ang="0">
                  <a:pos x="37" y="4"/>
                </a:cxn>
                <a:cxn ang="0">
                  <a:pos x="41" y="5"/>
                </a:cxn>
                <a:cxn ang="0">
                  <a:pos x="48" y="13"/>
                </a:cxn>
                <a:cxn ang="0">
                  <a:pos x="52" y="15"/>
                </a:cxn>
                <a:cxn ang="0">
                  <a:pos x="54" y="18"/>
                </a:cxn>
              </a:cxnLst>
              <a:rect l="0" t="0" r="r" b="b"/>
              <a:pathLst>
                <a:path w="55" h="55">
                  <a:moveTo>
                    <a:pt x="54" y="18"/>
                  </a:moveTo>
                  <a:lnTo>
                    <a:pt x="54" y="22"/>
                  </a:lnTo>
                  <a:lnTo>
                    <a:pt x="55" y="26"/>
                  </a:lnTo>
                  <a:lnTo>
                    <a:pt x="55" y="31"/>
                  </a:lnTo>
                  <a:lnTo>
                    <a:pt x="54" y="35"/>
                  </a:lnTo>
                  <a:lnTo>
                    <a:pt x="52" y="38"/>
                  </a:lnTo>
                  <a:lnTo>
                    <a:pt x="48" y="42"/>
                  </a:lnTo>
                  <a:lnTo>
                    <a:pt x="44" y="44"/>
                  </a:lnTo>
                  <a:lnTo>
                    <a:pt x="41" y="48"/>
                  </a:lnTo>
                  <a:lnTo>
                    <a:pt x="37" y="48"/>
                  </a:lnTo>
                  <a:lnTo>
                    <a:pt x="32" y="49"/>
                  </a:lnTo>
                  <a:lnTo>
                    <a:pt x="28" y="51"/>
                  </a:lnTo>
                  <a:lnTo>
                    <a:pt x="24" y="55"/>
                  </a:lnTo>
                  <a:lnTo>
                    <a:pt x="24" y="53"/>
                  </a:lnTo>
                  <a:lnTo>
                    <a:pt x="22" y="49"/>
                  </a:lnTo>
                  <a:lnTo>
                    <a:pt x="22" y="44"/>
                  </a:lnTo>
                  <a:lnTo>
                    <a:pt x="21" y="44"/>
                  </a:lnTo>
                  <a:lnTo>
                    <a:pt x="11" y="35"/>
                  </a:lnTo>
                  <a:lnTo>
                    <a:pt x="11" y="33"/>
                  </a:lnTo>
                  <a:lnTo>
                    <a:pt x="8" y="29"/>
                  </a:lnTo>
                  <a:lnTo>
                    <a:pt x="8" y="20"/>
                  </a:lnTo>
                  <a:lnTo>
                    <a:pt x="6" y="18"/>
                  </a:lnTo>
                  <a:lnTo>
                    <a:pt x="2" y="16"/>
                  </a:lnTo>
                  <a:lnTo>
                    <a:pt x="4" y="15"/>
                  </a:lnTo>
                  <a:lnTo>
                    <a:pt x="4" y="13"/>
                  </a:lnTo>
                  <a:lnTo>
                    <a:pt x="2" y="11"/>
                  </a:lnTo>
                  <a:lnTo>
                    <a:pt x="2" y="7"/>
                  </a:lnTo>
                  <a:lnTo>
                    <a:pt x="0" y="5"/>
                  </a:lnTo>
                  <a:lnTo>
                    <a:pt x="0" y="4"/>
                  </a:lnTo>
                  <a:lnTo>
                    <a:pt x="4" y="2"/>
                  </a:lnTo>
                  <a:lnTo>
                    <a:pt x="6" y="2"/>
                  </a:lnTo>
                  <a:lnTo>
                    <a:pt x="11" y="0"/>
                  </a:lnTo>
                  <a:lnTo>
                    <a:pt x="26" y="0"/>
                  </a:lnTo>
                  <a:lnTo>
                    <a:pt x="30" y="2"/>
                  </a:lnTo>
                  <a:lnTo>
                    <a:pt x="33" y="2"/>
                  </a:lnTo>
                  <a:lnTo>
                    <a:pt x="37" y="4"/>
                  </a:lnTo>
                  <a:lnTo>
                    <a:pt x="41" y="5"/>
                  </a:lnTo>
                  <a:lnTo>
                    <a:pt x="48" y="13"/>
                  </a:lnTo>
                  <a:lnTo>
                    <a:pt x="52" y="15"/>
                  </a:lnTo>
                  <a:lnTo>
                    <a:pt x="54" y="18"/>
                  </a:lnTo>
                  <a:close/>
                </a:path>
              </a:pathLst>
            </a:custGeom>
            <a:solidFill>
              <a:srgbClr val="FF9900"/>
            </a:solidFill>
            <a:ln w="9525">
              <a:noFill/>
              <a:round/>
            </a:ln>
          </p:spPr>
          <p:txBody>
            <a:bodyPr/>
            <a:lstStyle/>
            <a:p>
              <a:endParaRPr lang="en-US"/>
            </a:p>
          </p:txBody>
        </p:sp>
        <p:sp>
          <p:nvSpPr>
            <p:cNvPr id="601207" name="Freeform 1143"/>
            <p:cNvSpPr/>
            <p:nvPr/>
          </p:nvSpPr>
          <p:spPr bwMode="auto">
            <a:xfrm>
              <a:off x="4914" y="2622"/>
              <a:ext cx="5" cy="17"/>
            </a:xfrm>
            <a:custGeom>
              <a:avLst/>
              <a:gdLst/>
              <a:ahLst/>
              <a:cxnLst>
                <a:cxn ang="0">
                  <a:pos x="3" y="17"/>
                </a:cxn>
                <a:cxn ang="0">
                  <a:pos x="5" y="13"/>
                </a:cxn>
                <a:cxn ang="0">
                  <a:pos x="5" y="8"/>
                </a:cxn>
                <a:cxn ang="0">
                  <a:pos x="3" y="4"/>
                </a:cxn>
                <a:cxn ang="0">
                  <a:pos x="3" y="0"/>
                </a:cxn>
                <a:cxn ang="0">
                  <a:pos x="0" y="0"/>
                </a:cxn>
                <a:cxn ang="0">
                  <a:pos x="0" y="6"/>
                </a:cxn>
                <a:cxn ang="0">
                  <a:pos x="2" y="8"/>
                </a:cxn>
                <a:cxn ang="0">
                  <a:pos x="2" y="13"/>
                </a:cxn>
                <a:cxn ang="0">
                  <a:pos x="0" y="15"/>
                </a:cxn>
                <a:cxn ang="0">
                  <a:pos x="3" y="17"/>
                </a:cxn>
              </a:cxnLst>
              <a:rect l="0" t="0" r="r" b="b"/>
              <a:pathLst>
                <a:path w="5" h="17">
                  <a:moveTo>
                    <a:pt x="3" y="17"/>
                  </a:moveTo>
                  <a:lnTo>
                    <a:pt x="5" y="13"/>
                  </a:lnTo>
                  <a:lnTo>
                    <a:pt x="5" y="8"/>
                  </a:lnTo>
                  <a:lnTo>
                    <a:pt x="3" y="4"/>
                  </a:lnTo>
                  <a:lnTo>
                    <a:pt x="3" y="0"/>
                  </a:lnTo>
                  <a:lnTo>
                    <a:pt x="0" y="0"/>
                  </a:lnTo>
                  <a:lnTo>
                    <a:pt x="0" y="6"/>
                  </a:lnTo>
                  <a:lnTo>
                    <a:pt x="2" y="8"/>
                  </a:lnTo>
                  <a:lnTo>
                    <a:pt x="2" y="13"/>
                  </a:lnTo>
                  <a:lnTo>
                    <a:pt x="0" y="15"/>
                  </a:lnTo>
                  <a:lnTo>
                    <a:pt x="3" y="17"/>
                  </a:lnTo>
                  <a:close/>
                </a:path>
              </a:pathLst>
            </a:custGeom>
            <a:solidFill>
              <a:srgbClr val="000000"/>
            </a:solidFill>
            <a:ln w="9525">
              <a:noFill/>
              <a:round/>
            </a:ln>
          </p:spPr>
          <p:txBody>
            <a:bodyPr/>
            <a:lstStyle/>
            <a:p>
              <a:endParaRPr lang="en-US"/>
            </a:p>
          </p:txBody>
        </p:sp>
        <p:sp>
          <p:nvSpPr>
            <p:cNvPr id="601208" name="Freeform 1144"/>
            <p:cNvSpPr/>
            <p:nvPr/>
          </p:nvSpPr>
          <p:spPr bwMode="auto">
            <a:xfrm>
              <a:off x="4884" y="2637"/>
              <a:ext cx="33" cy="24"/>
            </a:xfrm>
            <a:custGeom>
              <a:avLst/>
              <a:gdLst/>
              <a:ahLst/>
              <a:cxnLst>
                <a:cxn ang="0">
                  <a:pos x="0" y="22"/>
                </a:cxn>
                <a:cxn ang="0">
                  <a:pos x="4" y="22"/>
                </a:cxn>
                <a:cxn ang="0">
                  <a:pos x="6" y="20"/>
                </a:cxn>
                <a:cxn ang="0">
                  <a:pos x="10" y="18"/>
                </a:cxn>
                <a:cxn ang="0">
                  <a:pos x="15" y="16"/>
                </a:cxn>
                <a:cxn ang="0">
                  <a:pos x="19" y="16"/>
                </a:cxn>
                <a:cxn ang="0">
                  <a:pos x="24" y="13"/>
                </a:cxn>
                <a:cxn ang="0">
                  <a:pos x="28" y="11"/>
                </a:cxn>
                <a:cxn ang="0">
                  <a:pos x="32" y="7"/>
                </a:cxn>
                <a:cxn ang="0">
                  <a:pos x="33" y="2"/>
                </a:cxn>
                <a:cxn ang="0">
                  <a:pos x="30" y="0"/>
                </a:cxn>
                <a:cxn ang="0">
                  <a:pos x="28" y="5"/>
                </a:cxn>
                <a:cxn ang="0">
                  <a:pos x="22" y="11"/>
                </a:cxn>
                <a:cxn ang="0">
                  <a:pos x="19" y="13"/>
                </a:cxn>
                <a:cxn ang="0">
                  <a:pos x="13" y="13"/>
                </a:cxn>
                <a:cxn ang="0">
                  <a:pos x="10" y="15"/>
                </a:cxn>
                <a:cxn ang="0">
                  <a:pos x="6" y="16"/>
                </a:cxn>
                <a:cxn ang="0">
                  <a:pos x="0" y="20"/>
                </a:cxn>
                <a:cxn ang="0">
                  <a:pos x="4" y="20"/>
                </a:cxn>
                <a:cxn ang="0">
                  <a:pos x="0" y="22"/>
                </a:cxn>
                <a:cxn ang="0">
                  <a:pos x="2" y="24"/>
                </a:cxn>
                <a:cxn ang="0">
                  <a:pos x="4" y="22"/>
                </a:cxn>
                <a:cxn ang="0">
                  <a:pos x="0" y="22"/>
                </a:cxn>
              </a:cxnLst>
              <a:rect l="0" t="0" r="r" b="b"/>
              <a:pathLst>
                <a:path w="33" h="24">
                  <a:moveTo>
                    <a:pt x="0" y="22"/>
                  </a:moveTo>
                  <a:lnTo>
                    <a:pt x="4" y="22"/>
                  </a:lnTo>
                  <a:lnTo>
                    <a:pt x="6" y="20"/>
                  </a:lnTo>
                  <a:lnTo>
                    <a:pt x="10" y="18"/>
                  </a:lnTo>
                  <a:lnTo>
                    <a:pt x="15" y="16"/>
                  </a:lnTo>
                  <a:lnTo>
                    <a:pt x="19" y="16"/>
                  </a:lnTo>
                  <a:lnTo>
                    <a:pt x="24" y="13"/>
                  </a:lnTo>
                  <a:lnTo>
                    <a:pt x="28" y="11"/>
                  </a:lnTo>
                  <a:lnTo>
                    <a:pt x="32" y="7"/>
                  </a:lnTo>
                  <a:lnTo>
                    <a:pt x="33" y="2"/>
                  </a:lnTo>
                  <a:lnTo>
                    <a:pt x="30" y="0"/>
                  </a:lnTo>
                  <a:lnTo>
                    <a:pt x="28" y="5"/>
                  </a:lnTo>
                  <a:lnTo>
                    <a:pt x="22" y="11"/>
                  </a:lnTo>
                  <a:lnTo>
                    <a:pt x="19" y="13"/>
                  </a:lnTo>
                  <a:lnTo>
                    <a:pt x="13" y="13"/>
                  </a:lnTo>
                  <a:lnTo>
                    <a:pt x="10" y="15"/>
                  </a:lnTo>
                  <a:lnTo>
                    <a:pt x="6" y="16"/>
                  </a:lnTo>
                  <a:lnTo>
                    <a:pt x="0" y="20"/>
                  </a:lnTo>
                  <a:lnTo>
                    <a:pt x="4" y="20"/>
                  </a:lnTo>
                  <a:lnTo>
                    <a:pt x="0" y="22"/>
                  </a:lnTo>
                  <a:lnTo>
                    <a:pt x="2" y="24"/>
                  </a:lnTo>
                  <a:lnTo>
                    <a:pt x="4" y="22"/>
                  </a:lnTo>
                  <a:lnTo>
                    <a:pt x="0" y="22"/>
                  </a:lnTo>
                  <a:close/>
                </a:path>
              </a:pathLst>
            </a:custGeom>
            <a:solidFill>
              <a:srgbClr val="000000"/>
            </a:solidFill>
            <a:ln w="9525">
              <a:noFill/>
              <a:round/>
            </a:ln>
          </p:spPr>
          <p:txBody>
            <a:bodyPr/>
            <a:lstStyle/>
            <a:p>
              <a:endParaRPr lang="en-US"/>
            </a:p>
          </p:txBody>
        </p:sp>
        <p:sp>
          <p:nvSpPr>
            <p:cNvPr id="601209" name="Freeform 1145"/>
            <p:cNvSpPr/>
            <p:nvPr/>
          </p:nvSpPr>
          <p:spPr bwMode="auto">
            <a:xfrm>
              <a:off x="4883" y="2650"/>
              <a:ext cx="5" cy="9"/>
            </a:xfrm>
            <a:custGeom>
              <a:avLst/>
              <a:gdLst/>
              <a:ahLst/>
              <a:cxnLst>
                <a:cxn ang="0">
                  <a:pos x="0" y="2"/>
                </a:cxn>
                <a:cxn ang="0">
                  <a:pos x="0" y="3"/>
                </a:cxn>
                <a:cxn ang="0">
                  <a:pos x="1" y="7"/>
                </a:cxn>
                <a:cxn ang="0">
                  <a:pos x="1" y="9"/>
                </a:cxn>
                <a:cxn ang="0">
                  <a:pos x="5" y="7"/>
                </a:cxn>
                <a:cxn ang="0">
                  <a:pos x="5" y="5"/>
                </a:cxn>
                <a:cxn ang="0">
                  <a:pos x="3" y="3"/>
                </a:cxn>
                <a:cxn ang="0">
                  <a:pos x="5" y="2"/>
                </a:cxn>
                <a:cxn ang="0">
                  <a:pos x="3" y="0"/>
                </a:cxn>
                <a:cxn ang="0">
                  <a:pos x="0" y="2"/>
                </a:cxn>
              </a:cxnLst>
              <a:rect l="0" t="0" r="r" b="b"/>
              <a:pathLst>
                <a:path w="5" h="9">
                  <a:moveTo>
                    <a:pt x="0" y="2"/>
                  </a:moveTo>
                  <a:lnTo>
                    <a:pt x="0" y="3"/>
                  </a:lnTo>
                  <a:lnTo>
                    <a:pt x="1" y="7"/>
                  </a:lnTo>
                  <a:lnTo>
                    <a:pt x="1" y="9"/>
                  </a:lnTo>
                  <a:lnTo>
                    <a:pt x="5" y="7"/>
                  </a:lnTo>
                  <a:lnTo>
                    <a:pt x="5" y="5"/>
                  </a:lnTo>
                  <a:lnTo>
                    <a:pt x="3" y="3"/>
                  </a:lnTo>
                  <a:lnTo>
                    <a:pt x="5" y="2"/>
                  </a:lnTo>
                  <a:lnTo>
                    <a:pt x="3" y="0"/>
                  </a:lnTo>
                  <a:lnTo>
                    <a:pt x="0" y="2"/>
                  </a:lnTo>
                  <a:close/>
                </a:path>
              </a:pathLst>
            </a:custGeom>
            <a:solidFill>
              <a:srgbClr val="000000"/>
            </a:solidFill>
            <a:ln w="9525">
              <a:noFill/>
              <a:round/>
            </a:ln>
          </p:spPr>
          <p:txBody>
            <a:bodyPr/>
            <a:lstStyle/>
            <a:p>
              <a:endParaRPr lang="en-US"/>
            </a:p>
          </p:txBody>
        </p:sp>
        <p:sp>
          <p:nvSpPr>
            <p:cNvPr id="601210" name="Freeform 1146"/>
            <p:cNvSpPr/>
            <p:nvPr/>
          </p:nvSpPr>
          <p:spPr bwMode="auto">
            <a:xfrm>
              <a:off x="4872" y="2635"/>
              <a:ext cx="14" cy="17"/>
            </a:xfrm>
            <a:custGeom>
              <a:avLst/>
              <a:gdLst/>
              <a:ahLst/>
              <a:cxnLst>
                <a:cxn ang="0">
                  <a:pos x="0" y="4"/>
                </a:cxn>
                <a:cxn ang="0">
                  <a:pos x="0" y="2"/>
                </a:cxn>
                <a:cxn ang="0">
                  <a:pos x="0" y="6"/>
                </a:cxn>
                <a:cxn ang="0">
                  <a:pos x="7" y="13"/>
                </a:cxn>
                <a:cxn ang="0">
                  <a:pos x="9" y="13"/>
                </a:cxn>
                <a:cxn ang="0">
                  <a:pos x="11" y="15"/>
                </a:cxn>
                <a:cxn ang="0">
                  <a:pos x="11" y="17"/>
                </a:cxn>
                <a:cxn ang="0">
                  <a:pos x="14" y="15"/>
                </a:cxn>
                <a:cxn ang="0">
                  <a:pos x="14" y="13"/>
                </a:cxn>
                <a:cxn ang="0">
                  <a:pos x="11" y="9"/>
                </a:cxn>
                <a:cxn ang="0">
                  <a:pos x="7" y="7"/>
                </a:cxn>
                <a:cxn ang="0">
                  <a:pos x="7" y="6"/>
                </a:cxn>
                <a:cxn ang="0">
                  <a:pos x="5" y="6"/>
                </a:cxn>
                <a:cxn ang="0">
                  <a:pos x="3" y="4"/>
                </a:cxn>
                <a:cxn ang="0">
                  <a:pos x="3" y="2"/>
                </a:cxn>
                <a:cxn ang="0">
                  <a:pos x="1" y="0"/>
                </a:cxn>
                <a:cxn ang="0">
                  <a:pos x="3" y="2"/>
                </a:cxn>
                <a:cxn ang="0">
                  <a:pos x="1" y="0"/>
                </a:cxn>
                <a:cxn ang="0">
                  <a:pos x="0" y="4"/>
                </a:cxn>
              </a:cxnLst>
              <a:rect l="0" t="0" r="r" b="b"/>
              <a:pathLst>
                <a:path w="14" h="17">
                  <a:moveTo>
                    <a:pt x="0" y="4"/>
                  </a:moveTo>
                  <a:lnTo>
                    <a:pt x="0" y="2"/>
                  </a:lnTo>
                  <a:lnTo>
                    <a:pt x="0" y="6"/>
                  </a:lnTo>
                  <a:lnTo>
                    <a:pt x="7" y="13"/>
                  </a:lnTo>
                  <a:lnTo>
                    <a:pt x="9" y="13"/>
                  </a:lnTo>
                  <a:lnTo>
                    <a:pt x="11" y="15"/>
                  </a:lnTo>
                  <a:lnTo>
                    <a:pt x="11" y="17"/>
                  </a:lnTo>
                  <a:lnTo>
                    <a:pt x="14" y="15"/>
                  </a:lnTo>
                  <a:lnTo>
                    <a:pt x="14" y="13"/>
                  </a:lnTo>
                  <a:lnTo>
                    <a:pt x="11" y="9"/>
                  </a:lnTo>
                  <a:lnTo>
                    <a:pt x="7" y="7"/>
                  </a:lnTo>
                  <a:lnTo>
                    <a:pt x="7" y="6"/>
                  </a:lnTo>
                  <a:lnTo>
                    <a:pt x="5" y="6"/>
                  </a:lnTo>
                  <a:lnTo>
                    <a:pt x="3" y="4"/>
                  </a:lnTo>
                  <a:lnTo>
                    <a:pt x="3" y="2"/>
                  </a:lnTo>
                  <a:lnTo>
                    <a:pt x="1" y="0"/>
                  </a:lnTo>
                  <a:lnTo>
                    <a:pt x="3" y="2"/>
                  </a:lnTo>
                  <a:lnTo>
                    <a:pt x="1" y="0"/>
                  </a:lnTo>
                  <a:lnTo>
                    <a:pt x="0" y="4"/>
                  </a:lnTo>
                  <a:close/>
                </a:path>
              </a:pathLst>
            </a:custGeom>
            <a:solidFill>
              <a:srgbClr val="000000"/>
            </a:solidFill>
            <a:ln w="9525">
              <a:noFill/>
              <a:round/>
            </a:ln>
          </p:spPr>
          <p:txBody>
            <a:bodyPr/>
            <a:lstStyle/>
            <a:p>
              <a:endParaRPr lang="en-US"/>
            </a:p>
          </p:txBody>
        </p:sp>
        <p:sp>
          <p:nvSpPr>
            <p:cNvPr id="601211" name="Freeform 1147"/>
            <p:cNvSpPr/>
            <p:nvPr/>
          </p:nvSpPr>
          <p:spPr bwMode="auto">
            <a:xfrm>
              <a:off x="4859" y="2619"/>
              <a:ext cx="14" cy="20"/>
            </a:xfrm>
            <a:custGeom>
              <a:avLst/>
              <a:gdLst/>
              <a:ahLst/>
              <a:cxnLst>
                <a:cxn ang="0">
                  <a:pos x="5" y="0"/>
                </a:cxn>
                <a:cxn ang="0">
                  <a:pos x="5" y="3"/>
                </a:cxn>
                <a:cxn ang="0">
                  <a:pos x="9" y="5"/>
                </a:cxn>
                <a:cxn ang="0">
                  <a:pos x="9" y="14"/>
                </a:cxn>
                <a:cxn ang="0">
                  <a:pos x="11" y="18"/>
                </a:cxn>
                <a:cxn ang="0">
                  <a:pos x="13" y="20"/>
                </a:cxn>
                <a:cxn ang="0">
                  <a:pos x="14" y="16"/>
                </a:cxn>
                <a:cxn ang="0">
                  <a:pos x="13" y="16"/>
                </a:cxn>
                <a:cxn ang="0">
                  <a:pos x="13" y="3"/>
                </a:cxn>
                <a:cxn ang="0">
                  <a:pos x="9" y="1"/>
                </a:cxn>
                <a:cxn ang="0">
                  <a:pos x="7" y="0"/>
                </a:cxn>
                <a:cxn ang="0">
                  <a:pos x="7" y="3"/>
                </a:cxn>
                <a:cxn ang="0">
                  <a:pos x="5" y="0"/>
                </a:cxn>
                <a:cxn ang="0">
                  <a:pos x="0" y="3"/>
                </a:cxn>
                <a:cxn ang="0">
                  <a:pos x="5" y="3"/>
                </a:cxn>
                <a:cxn ang="0">
                  <a:pos x="5" y="0"/>
                </a:cxn>
              </a:cxnLst>
              <a:rect l="0" t="0" r="r" b="b"/>
              <a:pathLst>
                <a:path w="14" h="20">
                  <a:moveTo>
                    <a:pt x="5" y="0"/>
                  </a:moveTo>
                  <a:lnTo>
                    <a:pt x="5" y="3"/>
                  </a:lnTo>
                  <a:lnTo>
                    <a:pt x="9" y="5"/>
                  </a:lnTo>
                  <a:lnTo>
                    <a:pt x="9" y="14"/>
                  </a:lnTo>
                  <a:lnTo>
                    <a:pt x="11" y="18"/>
                  </a:lnTo>
                  <a:lnTo>
                    <a:pt x="13" y="20"/>
                  </a:lnTo>
                  <a:lnTo>
                    <a:pt x="14" y="16"/>
                  </a:lnTo>
                  <a:lnTo>
                    <a:pt x="13" y="16"/>
                  </a:lnTo>
                  <a:lnTo>
                    <a:pt x="13" y="3"/>
                  </a:lnTo>
                  <a:lnTo>
                    <a:pt x="9" y="1"/>
                  </a:lnTo>
                  <a:lnTo>
                    <a:pt x="7" y="0"/>
                  </a:lnTo>
                  <a:lnTo>
                    <a:pt x="7" y="3"/>
                  </a:lnTo>
                  <a:lnTo>
                    <a:pt x="5" y="0"/>
                  </a:lnTo>
                  <a:lnTo>
                    <a:pt x="0" y="3"/>
                  </a:lnTo>
                  <a:lnTo>
                    <a:pt x="5" y="3"/>
                  </a:lnTo>
                  <a:lnTo>
                    <a:pt x="5" y="0"/>
                  </a:lnTo>
                  <a:close/>
                </a:path>
              </a:pathLst>
            </a:custGeom>
            <a:solidFill>
              <a:srgbClr val="000000"/>
            </a:solidFill>
            <a:ln w="9525">
              <a:noFill/>
              <a:round/>
            </a:ln>
          </p:spPr>
          <p:txBody>
            <a:bodyPr/>
            <a:lstStyle/>
            <a:p>
              <a:endParaRPr lang="en-US"/>
            </a:p>
          </p:txBody>
        </p:sp>
        <p:sp>
          <p:nvSpPr>
            <p:cNvPr id="601212" name="Freeform 1148"/>
            <p:cNvSpPr/>
            <p:nvPr/>
          </p:nvSpPr>
          <p:spPr bwMode="auto">
            <a:xfrm>
              <a:off x="4864" y="2615"/>
              <a:ext cx="4" cy="7"/>
            </a:xfrm>
            <a:custGeom>
              <a:avLst/>
              <a:gdLst/>
              <a:ahLst/>
              <a:cxnLst>
                <a:cxn ang="0">
                  <a:pos x="2" y="4"/>
                </a:cxn>
                <a:cxn ang="0">
                  <a:pos x="0" y="2"/>
                </a:cxn>
                <a:cxn ang="0">
                  <a:pos x="0" y="4"/>
                </a:cxn>
                <a:cxn ang="0">
                  <a:pos x="2" y="7"/>
                </a:cxn>
                <a:cxn ang="0">
                  <a:pos x="4" y="5"/>
                </a:cxn>
                <a:cxn ang="0">
                  <a:pos x="4" y="2"/>
                </a:cxn>
                <a:cxn ang="0">
                  <a:pos x="2" y="0"/>
                </a:cxn>
                <a:cxn ang="0">
                  <a:pos x="4" y="2"/>
                </a:cxn>
                <a:cxn ang="0">
                  <a:pos x="4" y="0"/>
                </a:cxn>
                <a:cxn ang="0">
                  <a:pos x="2" y="0"/>
                </a:cxn>
                <a:cxn ang="0">
                  <a:pos x="2" y="4"/>
                </a:cxn>
              </a:cxnLst>
              <a:rect l="0" t="0" r="r" b="b"/>
              <a:pathLst>
                <a:path w="4" h="7">
                  <a:moveTo>
                    <a:pt x="2" y="4"/>
                  </a:moveTo>
                  <a:lnTo>
                    <a:pt x="0" y="2"/>
                  </a:lnTo>
                  <a:lnTo>
                    <a:pt x="0" y="4"/>
                  </a:lnTo>
                  <a:lnTo>
                    <a:pt x="2" y="7"/>
                  </a:lnTo>
                  <a:lnTo>
                    <a:pt x="4" y="5"/>
                  </a:lnTo>
                  <a:lnTo>
                    <a:pt x="4" y="2"/>
                  </a:lnTo>
                  <a:lnTo>
                    <a:pt x="2" y="0"/>
                  </a:lnTo>
                  <a:lnTo>
                    <a:pt x="4" y="2"/>
                  </a:lnTo>
                  <a:lnTo>
                    <a:pt x="4" y="0"/>
                  </a:lnTo>
                  <a:lnTo>
                    <a:pt x="2" y="0"/>
                  </a:lnTo>
                  <a:lnTo>
                    <a:pt x="2" y="4"/>
                  </a:lnTo>
                  <a:close/>
                </a:path>
              </a:pathLst>
            </a:custGeom>
            <a:solidFill>
              <a:srgbClr val="000000"/>
            </a:solidFill>
            <a:ln w="9525">
              <a:noFill/>
              <a:round/>
            </a:ln>
          </p:spPr>
          <p:txBody>
            <a:bodyPr/>
            <a:lstStyle/>
            <a:p>
              <a:endParaRPr lang="en-US"/>
            </a:p>
          </p:txBody>
        </p:sp>
        <p:sp>
          <p:nvSpPr>
            <p:cNvPr id="601213" name="Freeform 1149"/>
            <p:cNvSpPr/>
            <p:nvPr/>
          </p:nvSpPr>
          <p:spPr bwMode="auto">
            <a:xfrm>
              <a:off x="4859" y="2608"/>
              <a:ext cx="7" cy="11"/>
            </a:xfrm>
            <a:custGeom>
              <a:avLst/>
              <a:gdLst/>
              <a:ahLst/>
              <a:cxnLst>
                <a:cxn ang="0">
                  <a:pos x="2" y="0"/>
                </a:cxn>
                <a:cxn ang="0">
                  <a:pos x="2" y="5"/>
                </a:cxn>
                <a:cxn ang="0">
                  <a:pos x="7" y="11"/>
                </a:cxn>
                <a:cxn ang="0">
                  <a:pos x="7" y="3"/>
                </a:cxn>
                <a:cxn ang="0">
                  <a:pos x="3" y="0"/>
                </a:cxn>
                <a:cxn ang="0">
                  <a:pos x="3" y="1"/>
                </a:cxn>
                <a:cxn ang="0">
                  <a:pos x="2" y="0"/>
                </a:cxn>
                <a:cxn ang="0">
                  <a:pos x="0" y="0"/>
                </a:cxn>
                <a:cxn ang="0">
                  <a:pos x="2" y="1"/>
                </a:cxn>
                <a:cxn ang="0">
                  <a:pos x="2" y="0"/>
                </a:cxn>
              </a:cxnLst>
              <a:rect l="0" t="0" r="r" b="b"/>
              <a:pathLst>
                <a:path w="7" h="11">
                  <a:moveTo>
                    <a:pt x="2" y="0"/>
                  </a:moveTo>
                  <a:lnTo>
                    <a:pt x="2" y="5"/>
                  </a:lnTo>
                  <a:lnTo>
                    <a:pt x="7" y="11"/>
                  </a:lnTo>
                  <a:lnTo>
                    <a:pt x="7" y="3"/>
                  </a:lnTo>
                  <a:lnTo>
                    <a:pt x="3" y="0"/>
                  </a:lnTo>
                  <a:lnTo>
                    <a:pt x="3" y="1"/>
                  </a:lnTo>
                  <a:lnTo>
                    <a:pt x="2" y="0"/>
                  </a:lnTo>
                  <a:lnTo>
                    <a:pt x="0" y="0"/>
                  </a:lnTo>
                  <a:lnTo>
                    <a:pt x="2" y="1"/>
                  </a:lnTo>
                  <a:lnTo>
                    <a:pt x="2" y="0"/>
                  </a:lnTo>
                  <a:close/>
                </a:path>
              </a:pathLst>
            </a:custGeom>
            <a:solidFill>
              <a:srgbClr val="000000"/>
            </a:solidFill>
            <a:ln w="9525">
              <a:noFill/>
              <a:round/>
            </a:ln>
          </p:spPr>
          <p:txBody>
            <a:bodyPr/>
            <a:lstStyle/>
            <a:p>
              <a:endParaRPr lang="en-US"/>
            </a:p>
          </p:txBody>
        </p:sp>
        <p:sp>
          <p:nvSpPr>
            <p:cNvPr id="601214" name="Freeform 1150"/>
            <p:cNvSpPr/>
            <p:nvPr/>
          </p:nvSpPr>
          <p:spPr bwMode="auto">
            <a:xfrm>
              <a:off x="4861" y="2600"/>
              <a:ext cx="56" cy="24"/>
            </a:xfrm>
            <a:custGeom>
              <a:avLst/>
              <a:gdLst/>
              <a:ahLst/>
              <a:cxnLst>
                <a:cxn ang="0">
                  <a:pos x="56" y="22"/>
                </a:cxn>
                <a:cxn ang="0">
                  <a:pos x="55" y="19"/>
                </a:cxn>
                <a:cxn ang="0">
                  <a:pos x="45" y="9"/>
                </a:cxn>
                <a:cxn ang="0">
                  <a:pos x="42" y="8"/>
                </a:cxn>
                <a:cxn ang="0">
                  <a:pos x="38" y="6"/>
                </a:cxn>
                <a:cxn ang="0">
                  <a:pos x="34" y="4"/>
                </a:cxn>
                <a:cxn ang="0">
                  <a:pos x="31" y="4"/>
                </a:cxn>
                <a:cxn ang="0">
                  <a:pos x="27" y="2"/>
                </a:cxn>
                <a:cxn ang="0">
                  <a:pos x="23" y="2"/>
                </a:cxn>
                <a:cxn ang="0">
                  <a:pos x="20" y="0"/>
                </a:cxn>
                <a:cxn ang="0">
                  <a:pos x="16" y="0"/>
                </a:cxn>
                <a:cxn ang="0">
                  <a:pos x="11" y="2"/>
                </a:cxn>
                <a:cxn ang="0">
                  <a:pos x="7" y="4"/>
                </a:cxn>
                <a:cxn ang="0">
                  <a:pos x="3" y="4"/>
                </a:cxn>
                <a:cxn ang="0">
                  <a:pos x="0" y="8"/>
                </a:cxn>
                <a:cxn ang="0">
                  <a:pos x="1" y="9"/>
                </a:cxn>
                <a:cxn ang="0">
                  <a:pos x="5" y="8"/>
                </a:cxn>
                <a:cxn ang="0">
                  <a:pos x="9" y="8"/>
                </a:cxn>
                <a:cxn ang="0">
                  <a:pos x="12" y="6"/>
                </a:cxn>
                <a:cxn ang="0">
                  <a:pos x="27" y="6"/>
                </a:cxn>
                <a:cxn ang="0">
                  <a:pos x="31" y="8"/>
                </a:cxn>
                <a:cxn ang="0">
                  <a:pos x="34" y="8"/>
                </a:cxn>
                <a:cxn ang="0">
                  <a:pos x="36" y="9"/>
                </a:cxn>
                <a:cxn ang="0">
                  <a:pos x="40" y="11"/>
                </a:cxn>
                <a:cxn ang="0">
                  <a:pos x="44" y="13"/>
                </a:cxn>
                <a:cxn ang="0">
                  <a:pos x="51" y="20"/>
                </a:cxn>
                <a:cxn ang="0">
                  <a:pos x="53" y="24"/>
                </a:cxn>
                <a:cxn ang="0">
                  <a:pos x="53" y="22"/>
                </a:cxn>
                <a:cxn ang="0">
                  <a:pos x="56" y="22"/>
                </a:cxn>
              </a:cxnLst>
              <a:rect l="0" t="0" r="r" b="b"/>
              <a:pathLst>
                <a:path w="56" h="24">
                  <a:moveTo>
                    <a:pt x="56" y="22"/>
                  </a:moveTo>
                  <a:lnTo>
                    <a:pt x="55" y="19"/>
                  </a:lnTo>
                  <a:lnTo>
                    <a:pt x="45" y="9"/>
                  </a:lnTo>
                  <a:lnTo>
                    <a:pt x="42" y="8"/>
                  </a:lnTo>
                  <a:lnTo>
                    <a:pt x="38" y="6"/>
                  </a:lnTo>
                  <a:lnTo>
                    <a:pt x="34" y="4"/>
                  </a:lnTo>
                  <a:lnTo>
                    <a:pt x="31" y="4"/>
                  </a:lnTo>
                  <a:lnTo>
                    <a:pt x="27" y="2"/>
                  </a:lnTo>
                  <a:lnTo>
                    <a:pt x="23" y="2"/>
                  </a:lnTo>
                  <a:lnTo>
                    <a:pt x="20" y="0"/>
                  </a:lnTo>
                  <a:lnTo>
                    <a:pt x="16" y="0"/>
                  </a:lnTo>
                  <a:lnTo>
                    <a:pt x="11" y="2"/>
                  </a:lnTo>
                  <a:lnTo>
                    <a:pt x="7" y="4"/>
                  </a:lnTo>
                  <a:lnTo>
                    <a:pt x="3" y="4"/>
                  </a:lnTo>
                  <a:lnTo>
                    <a:pt x="0" y="8"/>
                  </a:lnTo>
                  <a:lnTo>
                    <a:pt x="1" y="9"/>
                  </a:lnTo>
                  <a:lnTo>
                    <a:pt x="5" y="8"/>
                  </a:lnTo>
                  <a:lnTo>
                    <a:pt x="9" y="8"/>
                  </a:lnTo>
                  <a:lnTo>
                    <a:pt x="12" y="6"/>
                  </a:lnTo>
                  <a:lnTo>
                    <a:pt x="27" y="6"/>
                  </a:lnTo>
                  <a:lnTo>
                    <a:pt x="31" y="8"/>
                  </a:lnTo>
                  <a:lnTo>
                    <a:pt x="34" y="8"/>
                  </a:lnTo>
                  <a:lnTo>
                    <a:pt x="36" y="9"/>
                  </a:lnTo>
                  <a:lnTo>
                    <a:pt x="40" y="11"/>
                  </a:lnTo>
                  <a:lnTo>
                    <a:pt x="44" y="13"/>
                  </a:lnTo>
                  <a:lnTo>
                    <a:pt x="51" y="20"/>
                  </a:lnTo>
                  <a:lnTo>
                    <a:pt x="53" y="24"/>
                  </a:lnTo>
                  <a:lnTo>
                    <a:pt x="53" y="22"/>
                  </a:lnTo>
                  <a:lnTo>
                    <a:pt x="56" y="22"/>
                  </a:lnTo>
                  <a:close/>
                </a:path>
              </a:pathLst>
            </a:custGeom>
            <a:solidFill>
              <a:srgbClr val="000000"/>
            </a:solidFill>
            <a:ln w="9525">
              <a:noFill/>
              <a:round/>
            </a:ln>
          </p:spPr>
          <p:txBody>
            <a:bodyPr/>
            <a:lstStyle/>
            <a:p>
              <a:endParaRPr lang="en-US"/>
            </a:p>
          </p:txBody>
        </p:sp>
        <p:sp>
          <p:nvSpPr>
            <p:cNvPr id="601215" name="Freeform 1151"/>
            <p:cNvSpPr/>
            <p:nvPr/>
          </p:nvSpPr>
          <p:spPr bwMode="auto">
            <a:xfrm>
              <a:off x="4010" y="2619"/>
              <a:ext cx="50" cy="33"/>
            </a:xfrm>
            <a:custGeom>
              <a:avLst/>
              <a:gdLst/>
              <a:ahLst/>
              <a:cxnLst>
                <a:cxn ang="0">
                  <a:pos x="35" y="14"/>
                </a:cxn>
                <a:cxn ang="0">
                  <a:pos x="29" y="16"/>
                </a:cxn>
                <a:cxn ang="0">
                  <a:pos x="28" y="18"/>
                </a:cxn>
                <a:cxn ang="0">
                  <a:pos x="24" y="20"/>
                </a:cxn>
                <a:cxn ang="0">
                  <a:pos x="20" y="23"/>
                </a:cxn>
                <a:cxn ang="0">
                  <a:pos x="17" y="25"/>
                </a:cxn>
                <a:cxn ang="0">
                  <a:pos x="11" y="31"/>
                </a:cxn>
                <a:cxn ang="0">
                  <a:pos x="7" y="33"/>
                </a:cxn>
                <a:cxn ang="0">
                  <a:pos x="6" y="29"/>
                </a:cxn>
                <a:cxn ang="0">
                  <a:pos x="0" y="23"/>
                </a:cxn>
                <a:cxn ang="0">
                  <a:pos x="4" y="22"/>
                </a:cxn>
                <a:cxn ang="0">
                  <a:pos x="6" y="18"/>
                </a:cxn>
                <a:cxn ang="0">
                  <a:pos x="9" y="16"/>
                </a:cxn>
                <a:cxn ang="0">
                  <a:pos x="13" y="12"/>
                </a:cxn>
                <a:cxn ang="0">
                  <a:pos x="17" y="11"/>
                </a:cxn>
                <a:cxn ang="0">
                  <a:pos x="18" y="9"/>
                </a:cxn>
                <a:cxn ang="0">
                  <a:pos x="24" y="5"/>
                </a:cxn>
                <a:cxn ang="0">
                  <a:pos x="28" y="3"/>
                </a:cxn>
                <a:cxn ang="0">
                  <a:pos x="50" y="0"/>
                </a:cxn>
                <a:cxn ang="0">
                  <a:pos x="42" y="7"/>
                </a:cxn>
                <a:cxn ang="0">
                  <a:pos x="39" y="9"/>
                </a:cxn>
                <a:cxn ang="0">
                  <a:pos x="39" y="11"/>
                </a:cxn>
                <a:cxn ang="0">
                  <a:pos x="35" y="12"/>
                </a:cxn>
                <a:cxn ang="0">
                  <a:pos x="35" y="14"/>
                </a:cxn>
              </a:cxnLst>
              <a:rect l="0" t="0" r="r" b="b"/>
              <a:pathLst>
                <a:path w="50" h="33">
                  <a:moveTo>
                    <a:pt x="35" y="14"/>
                  </a:moveTo>
                  <a:lnTo>
                    <a:pt x="29" y="16"/>
                  </a:lnTo>
                  <a:lnTo>
                    <a:pt x="28" y="18"/>
                  </a:lnTo>
                  <a:lnTo>
                    <a:pt x="24" y="20"/>
                  </a:lnTo>
                  <a:lnTo>
                    <a:pt x="20" y="23"/>
                  </a:lnTo>
                  <a:lnTo>
                    <a:pt x="17" y="25"/>
                  </a:lnTo>
                  <a:lnTo>
                    <a:pt x="11" y="31"/>
                  </a:lnTo>
                  <a:lnTo>
                    <a:pt x="7" y="33"/>
                  </a:lnTo>
                  <a:lnTo>
                    <a:pt x="6" y="29"/>
                  </a:lnTo>
                  <a:lnTo>
                    <a:pt x="0" y="23"/>
                  </a:lnTo>
                  <a:lnTo>
                    <a:pt x="4" y="22"/>
                  </a:lnTo>
                  <a:lnTo>
                    <a:pt x="6" y="18"/>
                  </a:lnTo>
                  <a:lnTo>
                    <a:pt x="9" y="16"/>
                  </a:lnTo>
                  <a:lnTo>
                    <a:pt x="13" y="12"/>
                  </a:lnTo>
                  <a:lnTo>
                    <a:pt x="17" y="11"/>
                  </a:lnTo>
                  <a:lnTo>
                    <a:pt x="18" y="9"/>
                  </a:lnTo>
                  <a:lnTo>
                    <a:pt x="24" y="5"/>
                  </a:lnTo>
                  <a:lnTo>
                    <a:pt x="28" y="3"/>
                  </a:lnTo>
                  <a:lnTo>
                    <a:pt x="50" y="0"/>
                  </a:lnTo>
                  <a:lnTo>
                    <a:pt x="42" y="7"/>
                  </a:lnTo>
                  <a:lnTo>
                    <a:pt x="39" y="9"/>
                  </a:lnTo>
                  <a:lnTo>
                    <a:pt x="39" y="11"/>
                  </a:lnTo>
                  <a:lnTo>
                    <a:pt x="35" y="12"/>
                  </a:lnTo>
                  <a:lnTo>
                    <a:pt x="35" y="14"/>
                  </a:lnTo>
                  <a:close/>
                </a:path>
              </a:pathLst>
            </a:custGeom>
            <a:solidFill>
              <a:srgbClr val="FFCC00"/>
            </a:solidFill>
            <a:ln w="9525">
              <a:noFill/>
              <a:round/>
            </a:ln>
          </p:spPr>
          <p:txBody>
            <a:bodyPr/>
            <a:lstStyle/>
            <a:p>
              <a:endParaRPr lang="en-US"/>
            </a:p>
          </p:txBody>
        </p:sp>
        <p:sp>
          <p:nvSpPr>
            <p:cNvPr id="601216" name="Freeform 1152"/>
            <p:cNvSpPr/>
            <p:nvPr/>
          </p:nvSpPr>
          <p:spPr bwMode="auto">
            <a:xfrm>
              <a:off x="4016" y="2631"/>
              <a:ext cx="29" cy="22"/>
            </a:xfrm>
            <a:custGeom>
              <a:avLst/>
              <a:gdLst/>
              <a:ahLst/>
              <a:cxnLst>
                <a:cxn ang="0">
                  <a:pos x="0" y="21"/>
                </a:cxn>
                <a:cxn ang="0">
                  <a:pos x="1" y="22"/>
                </a:cxn>
                <a:cxn ang="0">
                  <a:pos x="5" y="21"/>
                </a:cxn>
                <a:cxn ang="0">
                  <a:pos x="9" y="17"/>
                </a:cxn>
                <a:cxn ang="0">
                  <a:pos x="12" y="15"/>
                </a:cxn>
                <a:cxn ang="0">
                  <a:pos x="16" y="13"/>
                </a:cxn>
                <a:cxn ang="0">
                  <a:pos x="18" y="10"/>
                </a:cxn>
                <a:cxn ang="0">
                  <a:pos x="22" y="8"/>
                </a:cxn>
                <a:cxn ang="0">
                  <a:pos x="25" y="6"/>
                </a:cxn>
                <a:cxn ang="0">
                  <a:pos x="29" y="4"/>
                </a:cxn>
                <a:cxn ang="0">
                  <a:pos x="27" y="0"/>
                </a:cxn>
                <a:cxn ang="0">
                  <a:pos x="23" y="2"/>
                </a:cxn>
                <a:cxn ang="0">
                  <a:pos x="20" y="4"/>
                </a:cxn>
                <a:cxn ang="0">
                  <a:pos x="16" y="6"/>
                </a:cxn>
                <a:cxn ang="0">
                  <a:pos x="12" y="10"/>
                </a:cxn>
                <a:cxn ang="0">
                  <a:pos x="11" y="13"/>
                </a:cxn>
                <a:cxn ang="0">
                  <a:pos x="7" y="15"/>
                </a:cxn>
                <a:cxn ang="0">
                  <a:pos x="3" y="17"/>
                </a:cxn>
                <a:cxn ang="0">
                  <a:pos x="0" y="21"/>
                </a:cxn>
                <a:cxn ang="0">
                  <a:pos x="0" y="22"/>
                </a:cxn>
                <a:cxn ang="0">
                  <a:pos x="1" y="22"/>
                </a:cxn>
                <a:cxn ang="0">
                  <a:pos x="0" y="21"/>
                </a:cxn>
              </a:cxnLst>
              <a:rect l="0" t="0" r="r" b="b"/>
              <a:pathLst>
                <a:path w="29" h="22">
                  <a:moveTo>
                    <a:pt x="0" y="21"/>
                  </a:moveTo>
                  <a:lnTo>
                    <a:pt x="1" y="22"/>
                  </a:lnTo>
                  <a:lnTo>
                    <a:pt x="5" y="21"/>
                  </a:lnTo>
                  <a:lnTo>
                    <a:pt x="9" y="17"/>
                  </a:lnTo>
                  <a:lnTo>
                    <a:pt x="12" y="15"/>
                  </a:lnTo>
                  <a:lnTo>
                    <a:pt x="16" y="13"/>
                  </a:lnTo>
                  <a:lnTo>
                    <a:pt x="18" y="10"/>
                  </a:lnTo>
                  <a:lnTo>
                    <a:pt x="22" y="8"/>
                  </a:lnTo>
                  <a:lnTo>
                    <a:pt x="25" y="6"/>
                  </a:lnTo>
                  <a:lnTo>
                    <a:pt x="29" y="4"/>
                  </a:lnTo>
                  <a:lnTo>
                    <a:pt x="27" y="0"/>
                  </a:lnTo>
                  <a:lnTo>
                    <a:pt x="23" y="2"/>
                  </a:lnTo>
                  <a:lnTo>
                    <a:pt x="20" y="4"/>
                  </a:lnTo>
                  <a:lnTo>
                    <a:pt x="16" y="6"/>
                  </a:lnTo>
                  <a:lnTo>
                    <a:pt x="12" y="10"/>
                  </a:lnTo>
                  <a:lnTo>
                    <a:pt x="11" y="13"/>
                  </a:lnTo>
                  <a:lnTo>
                    <a:pt x="7" y="15"/>
                  </a:lnTo>
                  <a:lnTo>
                    <a:pt x="3" y="17"/>
                  </a:lnTo>
                  <a:lnTo>
                    <a:pt x="0" y="21"/>
                  </a:lnTo>
                  <a:lnTo>
                    <a:pt x="0" y="22"/>
                  </a:lnTo>
                  <a:lnTo>
                    <a:pt x="1" y="22"/>
                  </a:lnTo>
                  <a:lnTo>
                    <a:pt x="0" y="21"/>
                  </a:lnTo>
                  <a:close/>
                </a:path>
              </a:pathLst>
            </a:custGeom>
            <a:solidFill>
              <a:srgbClr val="000000"/>
            </a:solidFill>
            <a:ln w="9525">
              <a:noFill/>
              <a:round/>
            </a:ln>
          </p:spPr>
          <p:txBody>
            <a:bodyPr/>
            <a:lstStyle/>
            <a:p>
              <a:endParaRPr lang="en-US"/>
            </a:p>
          </p:txBody>
        </p:sp>
        <p:sp>
          <p:nvSpPr>
            <p:cNvPr id="601217" name="Freeform 1153"/>
            <p:cNvSpPr/>
            <p:nvPr/>
          </p:nvSpPr>
          <p:spPr bwMode="auto">
            <a:xfrm>
              <a:off x="4006" y="2641"/>
              <a:ext cx="11" cy="11"/>
            </a:xfrm>
            <a:custGeom>
              <a:avLst/>
              <a:gdLst/>
              <a:ahLst/>
              <a:cxnLst>
                <a:cxn ang="0">
                  <a:pos x="2" y="0"/>
                </a:cxn>
                <a:cxn ang="0">
                  <a:pos x="2" y="3"/>
                </a:cxn>
                <a:cxn ang="0">
                  <a:pos x="10" y="11"/>
                </a:cxn>
                <a:cxn ang="0">
                  <a:pos x="11" y="9"/>
                </a:cxn>
                <a:cxn ang="0">
                  <a:pos x="11" y="7"/>
                </a:cxn>
                <a:cxn ang="0">
                  <a:pos x="10" y="5"/>
                </a:cxn>
                <a:cxn ang="0">
                  <a:pos x="8" y="1"/>
                </a:cxn>
                <a:cxn ang="0">
                  <a:pos x="4" y="0"/>
                </a:cxn>
                <a:cxn ang="0">
                  <a:pos x="4" y="3"/>
                </a:cxn>
                <a:cxn ang="0">
                  <a:pos x="2" y="0"/>
                </a:cxn>
                <a:cxn ang="0">
                  <a:pos x="0" y="1"/>
                </a:cxn>
                <a:cxn ang="0">
                  <a:pos x="2" y="3"/>
                </a:cxn>
                <a:cxn ang="0">
                  <a:pos x="2" y="0"/>
                </a:cxn>
              </a:cxnLst>
              <a:rect l="0" t="0" r="r" b="b"/>
              <a:pathLst>
                <a:path w="11" h="11">
                  <a:moveTo>
                    <a:pt x="2" y="0"/>
                  </a:moveTo>
                  <a:lnTo>
                    <a:pt x="2" y="3"/>
                  </a:lnTo>
                  <a:lnTo>
                    <a:pt x="10" y="11"/>
                  </a:lnTo>
                  <a:lnTo>
                    <a:pt x="11" y="9"/>
                  </a:lnTo>
                  <a:lnTo>
                    <a:pt x="11" y="7"/>
                  </a:lnTo>
                  <a:lnTo>
                    <a:pt x="10" y="5"/>
                  </a:lnTo>
                  <a:lnTo>
                    <a:pt x="8" y="1"/>
                  </a:lnTo>
                  <a:lnTo>
                    <a:pt x="4" y="0"/>
                  </a:lnTo>
                  <a:lnTo>
                    <a:pt x="4" y="3"/>
                  </a:lnTo>
                  <a:lnTo>
                    <a:pt x="2" y="0"/>
                  </a:lnTo>
                  <a:lnTo>
                    <a:pt x="0" y="1"/>
                  </a:lnTo>
                  <a:lnTo>
                    <a:pt x="2" y="3"/>
                  </a:lnTo>
                  <a:lnTo>
                    <a:pt x="2" y="0"/>
                  </a:lnTo>
                  <a:close/>
                </a:path>
              </a:pathLst>
            </a:custGeom>
            <a:solidFill>
              <a:srgbClr val="000000"/>
            </a:solidFill>
            <a:ln w="9525">
              <a:noFill/>
              <a:round/>
            </a:ln>
          </p:spPr>
          <p:txBody>
            <a:bodyPr/>
            <a:lstStyle/>
            <a:p>
              <a:endParaRPr lang="en-US"/>
            </a:p>
          </p:txBody>
        </p:sp>
        <p:sp>
          <p:nvSpPr>
            <p:cNvPr id="601218" name="Freeform 1154"/>
            <p:cNvSpPr/>
            <p:nvPr/>
          </p:nvSpPr>
          <p:spPr bwMode="auto">
            <a:xfrm>
              <a:off x="4008" y="2620"/>
              <a:ext cx="30" cy="24"/>
            </a:xfrm>
            <a:custGeom>
              <a:avLst/>
              <a:gdLst/>
              <a:ahLst/>
              <a:cxnLst>
                <a:cxn ang="0">
                  <a:pos x="30" y="0"/>
                </a:cxn>
                <a:cxn ang="0">
                  <a:pos x="24" y="2"/>
                </a:cxn>
                <a:cxn ang="0">
                  <a:pos x="20" y="6"/>
                </a:cxn>
                <a:cxn ang="0">
                  <a:pos x="17" y="8"/>
                </a:cxn>
                <a:cxn ang="0">
                  <a:pos x="13" y="10"/>
                </a:cxn>
                <a:cxn ang="0">
                  <a:pos x="4" y="19"/>
                </a:cxn>
                <a:cxn ang="0">
                  <a:pos x="0" y="21"/>
                </a:cxn>
                <a:cxn ang="0">
                  <a:pos x="2" y="24"/>
                </a:cxn>
                <a:cxn ang="0">
                  <a:pos x="6" y="21"/>
                </a:cxn>
                <a:cxn ang="0">
                  <a:pos x="9" y="19"/>
                </a:cxn>
                <a:cxn ang="0">
                  <a:pos x="19" y="10"/>
                </a:cxn>
                <a:cxn ang="0">
                  <a:pos x="22" y="8"/>
                </a:cxn>
                <a:cxn ang="0">
                  <a:pos x="26" y="6"/>
                </a:cxn>
                <a:cxn ang="0">
                  <a:pos x="30" y="4"/>
                </a:cxn>
                <a:cxn ang="0">
                  <a:pos x="30" y="0"/>
                </a:cxn>
              </a:cxnLst>
              <a:rect l="0" t="0" r="r" b="b"/>
              <a:pathLst>
                <a:path w="30" h="24">
                  <a:moveTo>
                    <a:pt x="30" y="0"/>
                  </a:moveTo>
                  <a:lnTo>
                    <a:pt x="24" y="2"/>
                  </a:lnTo>
                  <a:lnTo>
                    <a:pt x="20" y="6"/>
                  </a:lnTo>
                  <a:lnTo>
                    <a:pt x="17" y="8"/>
                  </a:lnTo>
                  <a:lnTo>
                    <a:pt x="13" y="10"/>
                  </a:lnTo>
                  <a:lnTo>
                    <a:pt x="4" y="19"/>
                  </a:lnTo>
                  <a:lnTo>
                    <a:pt x="0" y="21"/>
                  </a:lnTo>
                  <a:lnTo>
                    <a:pt x="2" y="24"/>
                  </a:lnTo>
                  <a:lnTo>
                    <a:pt x="6" y="21"/>
                  </a:lnTo>
                  <a:lnTo>
                    <a:pt x="9" y="19"/>
                  </a:lnTo>
                  <a:lnTo>
                    <a:pt x="19" y="10"/>
                  </a:lnTo>
                  <a:lnTo>
                    <a:pt x="22" y="8"/>
                  </a:lnTo>
                  <a:lnTo>
                    <a:pt x="26" y="6"/>
                  </a:lnTo>
                  <a:lnTo>
                    <a:pt x="30" y="4"/>
                  </a:lnTo>
                  <a:lnTo>
                    <a:pt x="30" y="0"/>
                  </a:lnTo>
                  <a:close/>
                </a:path>
              </a:pathLst>
            </a:custGeom>
            <a:solidFill>
              <a:srgbClr val="000000"/>
            </a:solidFill>
            <a:ln w="9525">
              <a:noFill/>
              <a:round/>
            </a:ln>
          </p:spPr>
          <p:txBody>
            <a:bodyPr/>
            <a:lstStyle/>
            <a:p>
              <a:endParaRPr lang="en-US"/>
            </a:p>
          </p:txBody>
        </p:sp>
        <p:sp>
          <p:nvSpPr>
            <p:cNvPr id="601219" name="Freeform 1155"/>
            <p:cNvSpPr/>
            <p:nvPr/>
          </p:nvSpPr>
          <p:spPr bwMode="auto">
            <a:xfrm>
              <a:off x="4038" y="2617"/>
              <a:ext cx="23" cy="7"/>
            </a:xfrm>
            <a:custGeom>
              <a:avLst/>
              <a:gdLst/>
              <a:ahLst/>
              <a:cxnLst>
                <a:cxn ang="0">
                  <a:pos x="22" y="2"/>
                </a:cxn>
                <a:cxn ang="0">
                  <a:pos x="22" y="0"/>
                </a:cxn>
                <a:cxn ang="0">
                  <a:pos x="0" y="3"/>
                </a:cxn>
                <a:cxn ang="0">
                  <a:pos x="0" y="7"/>
                </a:cxn>
                <a:cxn ang="0">
                  <a:pos x="22" y="3"/>
                </a:cxn>
                <a:cxn ang="0">
                  <a:pos x="20" y="2"/>
                </a:cxn>
                <a:cxn ang="0">
                  <a:pos x="22" y="2"/>
                </a:cxn>
                <a:cxn ang="0">
                  <a:pos x="23" y="0"/>
                </a:cxn>
                <a:cxn ang="0">
                  <a:pos x="22" y="0"/>
                </a:cxn>
                <a:cxn ang="0">
                  <a:pos x="22" y="2"/>
                </a:cxn>
              </a:cxnLst>
              <a:rect l="0" t="0" r="r" b="b"/>
              <a:pathLst>
                <a:path w="23" h="7">
                  <a:moveTo>
                    <a:pt x="22" y="2"/>
                  </a:moveTo>
                  <a:lnTo>
                    <a:pt x="22" y="0"/>
                  </a:lnTo>
                  <a:lnTo>
                    <a:pt x="0" y="3"/>
                  </a:lnTo>
                  <a:lnTo>
                    <a:pt x="0" y="7"/>
                  </a:lnTo>
                  <a:lnTo>
                    <a:pt x="22" y="3"/>
                  </a:lnTo>
                  <a:lnTo>
                    <a:pt x="20" y="2"/>
                  </a:lnTo>
                  <a:lnTo>
                    <a:pt x="22" y="2"/>
                  </a:lnTo>
                  <a:lnTo>
                    <a:pt x="23" y="0"/>
                  </a:lnTo>
                  <a:lnTo>
                    <a:pt x="22" y="0"/>
                  </a:lnTo>
                  <a:lnTo>
                    <a:pt x="22" y="2"/>
                  </a:lnTo>
                  <a:close/>
                </a:path>
              </a:pathLst>
            </a:custGeom>
            <a:solidFill>
              <a:srgbClr val="000000"/>
            </a:solidFill>
            <a:ln w="9525">
              <a:noFill/>
              <a:round/>
            </a:ln>
          </p:spPr>
          <p:txBody>
            <a:bodyPr/>
            <a:lstStyle/>
            <a:p>
              <a:endParaRPr lang="en-US"/>
            </a:p>
          </p:txBody>
        </p:sp>
        <p:sp>
          <p:nvSpPr>
            <p:cNvPr id="601220" name="Freeform 1156"/>
            <p:cNvSpPr/>
            <p:nvPr/>
          </p:nvSpPr>
          <p:spPr bwMode="auto">
            <a:xfrm>
              <a:off x="4043" y="2619"/>
              <a:ext cx="17" cy="16"/>
            </a:xfrm>
            <a:custGeom>
              <a:avLst/>
              <a:gdLst/>
              <a:ahLst/>
              <a:cxnLst>
                <a:cxn ang="0">
                  <a:pos x="2" y="16"/>
                </a:cxn>
                <a:cxn ang="0">
                  <a:pos x="2" y="14"/>
                </a:cxn>
                <a:cxn ang="0">
                  <a:pos x="4" y="12"/>
                </a:cxn>
                <a:cxn ang="0">
                  <a:pos x="6" y="12"/>
                </a:cxn>
                <a:cxn ang="0">
                  <a:pos x="9" y="9"/>
                </a:cxn>
                <a:cxn ang="0">
                  <a:pos x="13" y="7"/>
                </a:cxn>
                <a:cxn ang="0">
                  <a:pos x="17" y="3"/>
                </a:cxn>
                <a:cxn ang="0">
                  <a:pos x="17" y="0"/>
                </a:cxn>
                <a:cxn ang="0">
                  <a:pos x="13" y="0"/>
                </a:cxn>
                <a:cxn ang="0">
                  <a:pos x="0" y="12"/>
                </a:cxn>
                <a:cxn ang="0">
                  <a:pos x="2" y="16"/>
                </a:cxn>
                <a:cxn ang="0">
                  <a:pos x="2" y="14"/>
                </a:cxn>
                <a:cxn ang="0">
                  <a:pos x="2" y="16"/>
                </a:cxn>
              </a:cxnLst>
              <a:rect l="0" t="0" r="r" b="b"/>
              <a:pathLst>
                <a:path w="17" h="16">
                  <a:moveTo>
                    <a:pt x="2" y="16"/>
                  </a:moveTo>
                  <a:lnTo>
                    <a:pt x="2" y="14"/>
                  </a:lnTo>
                  <a:lnTo>
                    <a:pt x="4" y="12"/>
                  </a:lnTo>
                  <a:lnTo>
                    <a:pt x="6" y="12"/>
                  </a:lnTo>
                  <a:lnTo>
                    <a:pt x="9" y="9"/>
                  </a:lnTo>
                  <a:lnTo>
                    <a:pt x="13" y="7"/>
                  </a:lnTo>
                  <a:lnTo>
                    <a:pt x="17" y="3"/>
                  </a:lnTo>
                  <a:lnTo>
                    <a:pt x="17" y="0"/>
                  </a:lnTo>
                  <a:lnTo>
                    <a:pt x="13" y="0"/>
                  </a:lnTo>
                  <a:lnTo>
                    <a:pt x="0" y="12"/>
                  </a:lnTo>
                  <a:lnTo>
                    <a:pt x="2" y="16"/>
                  </a:lnTo>
                  <a:lnTo>
                    <a:pt x="2" y="14"/>
                  </a:lnTo>
                  <a:lnTo>
                    <a:pt x="2" y="16"/>
                  </a:lnTo>
                  <a:close/>
                </a:path>
              </a:pathLst>
            </a:custGeom>
            <a:solidFill>
              <a:srgbClr val="000000"/>
            </a:solidFill>
            <a:ln w="9525">
              <a:noFill/>
              <a:round/>
            </a:ln>
          </p:spPr>
          <p:txBody>
            <a:bodyPr/>
            <a:lstStyle/>
            <a:p>
              <a:endParaRPr lang="en-US"/>
            </a:p>
          </p:txBody>
        </p:sp>
        <p:sp>
          <p:nvSpPr>
            <p:cNvPr id="601221" name="Freeform 1157"/>
            <p:cNvSpPr/>
            <p:nvPr/>
          </p:nvSpPr>
          <p:spPr bwMode="auto">
            <a:xfrm>
              <a:off x="4793" y="2630"/>
              <a:ext cx="58" cy="78"/>
            </a:xfrm>
            <a:custGeom>
              <a:avLst/>
              <a:gdLst/>
              <a:ahLst/>
              <a:cxnLst>
                <a:cxn ang="0">
                  <a:pos x="47" y="7"/>
                </a:cxn>
                <a:cxn ang="0">
                  <a:pos x="44" y="11"/>
                </a:cxn>
                <a:cxn ang="0">
                  <a:pos x="42" y="11"/>
                </a:cxn>
                <a:cxn ang="0">
                  <a:pos x="40" y="12"/>
                </a:cxn>
                <a:cxn ang="0">
                  <a:pos x="42" y="18"/>
                </a:cxn>
                <a:cxn ang="0">
                  <a:pos x="42" y="22"/>
                </a:cxn>
                <a:cxn ang="0">
                  <a:pos x="44" y="25"/>
                </a:cxn>
                <a:cxn ang="0">
                  <a:pos x="47" y="27"/>
                </a:cxn>
                <a:cxn ang="0">
                  <a:pos x="49" y="27"/>
                </a:cxn>
                <a:cxn ang="0">
                  <a:pos x="53" y="31"/>
                </a:cxn>
                <a:cxn ang="0">
                  <a:pos x="53" y="33"/>
                </a:cxn>
                <a:cxn ang="0">
                  <a:pos x="55" y="34"/>
                </a:cxn>
                <a:cxn ang="0">
                  <a:pos x="55" y="36"/>
                </a:cxn>
                <a:cxn ang="0">
                  <a:pos x="56" y="36"/>
                </a:cxn>
                <a:cxn ang="0">
                  <a:pos x="58" y="38"/>
                </a:cxn>
                <a:cxn ang="0">
                  <a:pos x="53" y="44"/>
                </a:cxn>
                <a:cxn ang="0">
                  <a:pos x="51" y="47"/>
                </a:cxn>
                <a:cxn ang="0">
                  <a:pos x="51" y="51"/>
                </a:cxn>
                <a:cxn ang="0">
                  <a:pos x="36" y="78"/>
                </a:cxn>
                <a:cxn ang="0">
                  <a:pos x="34" y="77"/>
                </a:cxn>
                <a:cxn ang="0">
                  <a:pos x="34" y="73"/>
                </a:cxn>
                <a:cxn ang="0">
                  <a:pos x="27" y="73"/>
                </a:cxn>
                <a:cxn ang="0">
                  <a:pos x="27" y="71"/>
                </a:cxn>
                <a:cxn ang="0">
                  <a:pos x="25" y="69"/>
                </a:cxn>
                <a:cxn ang="0">
                  <a:pos x="23" y="69"/>
                </a:cxn>
                <a:cxn ang="0">
                  <a:pos x="22" y="67"/>
                </a:cxn>
                <a:cxn ang="0">
                  <a:pos x="16" y="69"/>
                </a:cxn>
                <a:cxn ang="0">
                  <a:pos x="14" y="66"/>
                </a:cxn>
                <a:cxn ang="0">
                  <a:pos x="12" y="62"/>
                </a:cxn>
                <a:cxn ang="0">
                  <a:pos x="11" y="60"/>
                </a:cxn>
                <a:cxn ang="0">
                  <a:pos x="9" y="56"/>
                </a:cxn>
                <a:cxn ang="0">
                  <a:pos x="5" y="53"/>
                </a:cxn>
                <a:cxn ang="0">
                  <a:pos x="3" y="53"/>
                </a:cxn>
                <a:cxn ang="0">
                  <a:pos x="1" y="55"/>
                </a:cxn>
                <a:cxn ang="0">
                  <a:pos x="0" y="51"/>
                </a:cxn>
                <a:cxn ang="0">
                  <a:pos x="0" y="44"/>
                </a:cxn>
                <a:cxn ang="0">
                  <a:pos x="1" y="38"/>
                </a:cxn>
                <a:cxn ang="0">
                  <a:pos x="5" y="34"/>
                </a:cxn>
                <a:cxn ang="0">
                  <a:pos x="9" y="29"/>
                </a:cxn>
                <a:cxn ang="0">
                  <a:pos x="12" y="22"/>
                </a:cxn>
                <a:cxn ang="0">
                  <a:pos x="16" y="16"/>
                </a:cxn>
                <a:cxn ang="0">
                  <a:pos x="20" y="11"/>
                </a:cxn>
                <a:cxn ang="0">
                  <a:pos x="23" y="7"/>
                </a:cxn>
                <a:cxn ang="0">
                  <a:pos x="29" y="3"/>
                </a:cxn>
                <a:cxn ang="0">
                  <a:pos x="34" y="0"/>
                </a:cxn>
                <a:cxn ang="0">
                  <a:pos x="36" y="1"/>
                </a:cxn>
                <a:cxn ang="0">
                  <a:pos x="38" y="1"/>
                </a:cxn>
                <a:cxn ang="0">
                  <a:pos x="44" y="7"/>
                </a:cxn>
                <a:cxn ang="0">
                  <a:pos x="47" y="7"/>
                </a:cxn>
              </a:cxnLst>
              <a:rect l="0" t="0" r="r" b="b"/>
              <a:pathLst>
                <a:path w="58" h="78">
                  <a:moveTo>
                    <a:pt x="47" y="7"/>
                  </a:moveTo>
                  <a:lnTo>
                    <a:pt x="44" y="11"/>
                  </a:lnTo>
                  <a:lnTo>
                    <a:pt x="42" y="11"/>
                  </a:lnTo>
                  <a:lnTo>
                    <a:pt x="40" y="12"/>
                  </a:lnTo>
                  <a:lnTo>
                    <a:pt x="42" y="18"/>
                  </a:lnTo>
                  <a:lnTo>
                    <a:pt x="42" y="22"/>
                  </a:lnTo>
                  <a:lnTo>
                    <a:pt x="44" y="25"/>
                  </a:lnTo>
                  <a:lnTo>
                    <a:pt x="47" y="27"/>
                  </a:lnTo>
                  <a:lnTo>
                    <a:pt x="49" y="27"/>
                  </a:lnTo>
                  <a:lnTo>
                    <a:pt x="53" y="31"/>
                  </a:lnTo>
                  <a:lnTo>
                    <a:pt x="53" y="33"/>
                  </a:lnTo>
                  <a:lnTo>
                    <a:pt x="55" y="34"/>
                  </a:lnTo>
                  <a:lnTo>
                    <a:pt x="55" y="36"/>
                  </a:lnTo>
                  <a:lnTo>
                    <a:pt x="56" y="36"/>
                  </a:lnTo>
                  <a:lnTo>
                    <a:pt x="58" y="38"/>
                  </a:lnTo>
                  <a:lnTo>
                    <a:pt x="53" y="44"/>
                  </a:lnTo>
                  <a:lnTo>
                    <a:pt x="51" y="47"/>
                  </a:lnTo>
                  <a:lnTo>
                    <a:pt x="51" y="51"/>
                  </a:lnTo>
                  <a:lnTo>
                    <a:pt x="36" y="78"/>
                  </a:lnTo>
                  <a:lnTo>
                    <a:pt x="34" y="77"/>
                  </a:lnTo>
                  <a:lnTo>
                    <a:pt x="34" y="73"/>
                  </a:lnTo>
                  <a:lnTo>
                    <a:pt x="27" y="73"/>
                  </a:lnTo>
                  <a:lnTo>
                    <a:pt x="27" y="71"/>
                  </a:lnTo>
                  <a:lnTo>
                    <a:pt x="25" y="69"/>
                  </a:lnTo>
                  <a:lnTo>
                    <a:pt x="23" y="69"/>
                  </a:lnTo>
                  <a:lnTo>
                    <a:pt x="22" y="67"/>
                  </a:lnTo>
                  <a:lnTo>
                    <a:pt x="16" y="69"/>
                  </a:lnTo>
                  <a:lnTo>
                    <a:pt x="14" y="66"/>
                  </a:lnTo>
                  <a:lnTo>
                    <a:pt x="12" y="62"/>
                  </a:lnTo>
                  <a:lnTo>
                    <a:pt x="11" y="60"/>
                  </a:lnTo>
                  <a:lnTo>
                    <a:pt x="9" y="56"/>
                  </a:lnTo>
                  <a:lnTo>
                    <a:pt x="5" y="53"/>
                  </a:lnTo>
                  <a:lnTo>
                    <a:pt x="3" y="53"/>
                  </a:lnTo>
                  <a:lnTo>
                    <a:pt x="1" y="55"/>
                  </a:lnTo>
                  <a:lnTo>
                    <a:pt x="0" y="51"/>
                  </a:lnTo>
                  <a:lnTo>
                    <a:pt x="0" y="44"/>
                  </a:lnTo>
                  <a:lnTo>
                    <a:pt x="1" y="38"/>
                  </a:lnTo>
                  <a:lnTo>
                    <a:pt x="5" y="34"/>
                  </a:lnTo>
                  <a:lnTo>
                    <a:pt x="9" y="29"/>
                  </a:lnTo>
                  <a:lnTo>
                    <a:pt x="12" y="22"/>
                  </a:lnTo>
                  <a:lnTo>
                    <a:pt x="16" y="16"/>
                  </a:lnTo>
                  <a:lnTo>
                    <a:pt x="20" y="11"/>
                  </a:lnTo>
                  <a:lnTo>
                    <a:pt x="23" y="7"/>
                  </a:lnTo>
                  <a:lnTo>
                    <a:pt x="29" y="3"/>
                  </a:lnTo>
                  <a:lnTo>
                    <a:pt x="34" y="0"/>
                  </a:lnTo>
                  <a:lnTo>
                    <a:pt x="36" y="1"/>
                  </a:lnTo>
                  <a:lnTo>
                    <a:pt x="38" y="1"/>
                  </a:lnTo>
                  <a:lnTo>
                    <a:pt x="44" y="7"/>
                  </a:lnTo>
                  <a:lnTo>
                    <a:pt x="47" y="7"/>
                  </a:lnTo>
                  <a:close/>
                </a:path>
              </a:pathLst>
            </a:custGeom>
            <a:solidFill>
              <a:srgbClr val="FF9900"/>
            </a:solidFill>
            <a:ln w="9525">
              <a:noFill/>
              <a:round/>
            </a:ln>
          </p:spPr>
          <p:txBody>
            <a:bodyPr/>
            <a:lstStyle/>
            <a:p>
              <a:endParaRPr lang="en-US"/>
            </a:p>
          </p:txBody>
        </p:sp>
        <p:sp>
          <p:nvSpPr>
            <p:cNvPr id="601222" name="Freeform 1158"/>
            <p:cNvSpPr/>
            <p:nvPr/>
          </p:nvSpPr>
          <p:spPr bwMode="auto">
            <a:xfrm>
              <a:off x="4831" y="2635"/>
              <a:ext cx="9" cy="9"/>
            </a:xfrm>
            <a:custGeom>
              <a:avLst/>
              <a:gdLst/>
              <a:ahLst/>
              <a:cxnLst>
                <a:cxn ang="0">
                  <a:pos x="4" y="7"/>
                </a:cxn>
                <a:cxn ang="0">
                  <a:pos x="4" y="9"/>
                </a:cxn>
                <a:cxn ang="0">
                  <a:pos x="9" y="4"/>
                </a:cxn>
                <a:cxn ang="0">
                  <a:pos x="7" y="0"/>
                </a:cxn>
                <a:cxn ang="0">
                  <a:pos x="0" y="7"/>
                </a:cxn>
                <a:cxn ang="0">
                  <a:pos x="0" y="9"/>
                </a:cxn>
                <a:cxn ang="0">
                  <a:pos x="0" y="7"/>
                </a:cxn>
                <a:cxn ang="0">
                  <a:pos x="0" y="9"/>
                </a:cxn>
                <a:cxn ang="0">
                  <a:pos x="4" y="7"/>
                </a:cxn>
              </a:cxnLst>
              <a:rect l="0" t="0" r="r" b="b"/>
              <a:pathLst>
                <a:path w="9" h="9">
                  <a:moveTo>
                    <a:pt x="4" y="7"/>
                  </a:moveTo>
                  <a:lnTo>
                    <a:pt x="4" y="9"/>
                  </a:lnTo>
                  <a:lnTo>
                    <a:pt x="9" y="4"/>
                  </a:lnTo>
                  <a:lnTo>
                    <a:pt x="7" y="0"/>
                  </a:lnTo>
                  <a:lnTo>
                    <a:pt x="0" y="7"/>
                  </a:lnTo>
                  <a:lnTo>
                    <a:pt x="0" y="9"/>
                  </a:lnTo>
                  <a:lnTo>
                    <a:pt x="0" y="7"/>
                  </a:lnTo>
                  <a:lnTo>
                    <a:pt x="0" y="9"/>
                  </a:lnTo>
                  <a:lnTo>
                    <a:pt x="4" y="7"/>
                  </a:lnTo>
                  <a:close/>
                </a:path>
              </a:pathLst>
            </a:custGeom>
            <a:solidFill>
              <a:srgbClr val="000000"/>
            </a:solidFill>
            <a:ln w="9525">
              <a:noFill/>
              <a:round/>
            </a:ln>
          </p:spPr>
          <p:txBody>
            <a:bodyPr/>
            <a:lstStyle/>
            <a:p>
              <a:endParaRPr lang="en-US"/>
            </a:p>
          </p:txBody>
        </p:sp>
        <p:sp>
          <p:nvSpPr>
            <p:cNvPr id="601223" name="Freeform 1159"/>
            <p:cNvSpPr/>
            <p:nvPr/>
          </p:nvSpPr>
          <p:spPr bwMode="auto">
            <a:xfrm>
              <a:off x="4831" y="2642"/>
              <a:ext cx="9" cy="17"/>
            </a:xfrm>
            <a:custGeom>
              <a:avLst/>
              <a:gdLst/>
              <a:ahLst/>
              <a:cxnLst>
                <a:cxn ang="0">
                  <a:pos x="9" y="13"/>
                </a:cxn>
                <a:cxn ang="0">
                  <a:pos x="6" y="11"/>
                </a:cxn>
                <a:cxn ang="0">
                  <a:pos x="6" y="6"/>
                </a:cxn>
                <a:cxn ang="0">
                  <a:pos x="4" y="0"/>
                </a:cxn>
                <a:cxn ang="0">
                  <a:pos x="0" y="2"/>
                </a:cxn>
                <a:cxn ang="0">
                  <a:pos x="2" y="6"/>
                </a:cxn>
                <a:cxn ang="0">
                  <a:pos x="2" y="10"/>
                </a:cxn>
                <a:cxn ang="0">
                  <a:pos x="4" y="15"/>
                </a:cxn>
                <a:cxn ang="0">
                  <a:pos x="9" y="17"/>
                </a:cxn>
                <a:cxn ang="0">
                  <a:pos x="9" y="13"/>
                </a:cxn>
              </a:cxnLst>
              <a:rect l="0" t="0" r="r" b="b"/>
              <a:pathLst>
                <a:path w="9" h="17">
                  <a:moveTo>
                    <a:pt x="9" y="13"/>
                  </a:moveTo>
                  <a:lnTo>
                    <a:pt x="6" y="11"/>
                  </a:lnTo>
                  <a:lnTo>
                    <a:pt x="6" y="6"/>
                  </a:lnTo>
                  <a:lnTo>
                    <a:pt x="4" y="0"/>
                  </a:lnTo>
                  <a:lnTo>
                    <a:pt x="0" y="2"/>
                  </a:lnTo>
                  <a:lnTo>
                    <a:pt x="2" y="6"/>
                  </a:lnTo>
                  <a:lnTo>
                    <a:pt x="2" y="10"/>
                  </a:lnTo>
                  <a:lnTo>
                    <a:pt x="4" y="15"/>
                  </a:lnTo>
                  <a:lnTo>
                    <a:pt x="9" y="17"/>
                  </a:lnTo>
                  <a:lnTo>
                    <a:pt x="9" y="13"/>
                  </a:lnTo>
                  <a:close/>
                </a:path>
              </a:pathLst>
            </a:custGeom>
            <a:solidFill>
              <a:srgbClr val="000000"/>
            </a:solidFill>
            <a:ln w="9525">
              <a:noFill/>
              <a:round/>
            </a:ln>
          </p:spPr>
          <p:txBody>
            <a:bodyPr/>
            <a:lstStyle/>
            <a:p>
              <a:endParaRPr lang="en-US"/>
            </a:p>
          </p:txBody>
        </p:sp>
        <p:sp>
          <p:nvSpPr>
            <p:cNvPr id="601224" name="Freeform 1160"/>
            <p:cNvSpPr/>
            <p:nvPr/>
          </p:nvSpPr>
          <p:spPr bwMode="auto">
            <a:xfrm>
              <a:off x="4840" y="2655"/>
              <a:ext cx="17" cy="15"/>
            </a:xfrm>
            <a:custGeom>
              <a:avLst/>
              <a:gdLst/>
              <a:ahLst/>
              <a:cxnLst>
                <a:cxn ang="0">
                  <a:pos x="13" y="13"/>
                </a:cxn>
                <a:cxn ang="0">
                  <a:pos x="8" y="8"/>
                </a:cxn>
                <a:cxn ang="0">
                  <a:pos x="8" y="4"/>
                </a:cxn>
                <a:cxn ang="0">
                  <a:pos x="4" y="0"/>
                </a:cxn>
                <a:cxn ang="0">
                  <a:pos x="0" y="0"/>
                </a:cxn>
                <a:cxn ang="0">
                  <a:pos x="0" y="4"/>
                </a:cxn>
                <a:cxn ang="0">
                  <a:pos x="2" y="4"/>
                </a:cxn>
                <a:cxn ang="0">
                  <a:pos x="4" y="6"/>
                </a:cxn>
                <a:cxn ang="0">
                  <a:pos x="4" y="8"/>
                </a:cxn>
                <a:cxn ang="0">
                  <a:pos x="6" y="9"/>
                </a:cxn>
                <a:cxn ang="0">
                  <a:pos x="8" y="13"/>
                </a:cxn>
                <a:cxn ang="0">
                  <a:pos x="9" y="13"/>
                </a:cxn>
                <a:cxn ang="0">
                  <a:pos x="11" y="15"/>
                </a:cxn>
                <a:cxn ang="0">
                  <a:pos x="11" y="11"/>
                </a:cxn>
                <a:cxn ang="0">
                  <a:pos x="13" y="13"/>
                </a:cxn>
                <a:cxn ang="0">
                  <a:pos x="17" y="11"/>
                </a:cxn>
                <a:cxn ang="0">
                  <a:pos x="11" y="11"/>
                </a:cxn>
                <a:cxn ang="0">
                  <a:pos x="13" y="13"/>
                </a:cxn>
              </a:cxnLst>
              <a:rect l="0" t="0" r="r" b="b"/>
              <a:pathLst>
                <a:path w="17" h="15">
                  <a:moveTo>
                    <a:pt x="13" y="13"/>
                  </a:moveTo>
                  <a:lnTo>
                    <a:pt x="8" y="8"/>
                  </a:lnTo>
                  <a:lnTo>
                    <a:pt x="8" y="4"/>
                  </a:lnTo>
                  <a:lnTo>
                    <a:pt x="4" y="0"/>
                  </a:lnTo>
                  <a:lnTo>
                    <a:pt x="0" y="0"/>
                  </a:lnTo>
                  <a:lnTo>
                    <a:pt x="0" y="4"/>
                  </a:lnTo>
                  <a:lnTo>
                    <a:pt x="2" y="4"/>
                  </a:lnTo>
                  <a:lnTo>
                    <a:pt x="4" y="6"/>
                  </a:lnTo>
                  <a:lnTo>
                    <a:pt x="4" y="8"/>
                  </a:lnTo>
                  <a:lnTo>
                    <a:pt x="6" y="9"/>
                  </a:lnTo>
                  <a:lnTo>
                    <a:pt x="8" y="13"/>
                  </a:lnTo>
                  <a:lnTo>
                    <a:pt x="9" y="13"/>
                  </a:lnTo>
                  <a:lnTo>
                    <a:pt x="11" y="15"/>
                  </a:lnTo>
                  <a:lnTo>
                    <a:pt x="11" y="11"/>
                  </a:lnTo>
                  <a:lnTo>
                    <a:pt x="13" y="13"/>
                  </a:lnTo>
                  <a:lnTo>
                    <a:pt x="17" y="11"/>
                  </a:lnTo>
                  <a:lnTo>
                    <a:pt x="11" y="11"/>
                  </a:lnTo>
                  <a:lnTo>
                    <a:pt x="13" y="13"/>
                  </a:lnTo>
                  <a:close/>
                </a:path>
              </a:pathLst>
            </a:custGeom>
            <a:solidFill>
              <a:srgbClr val="000000"/>
            </a:solidFill>
            <a:ln w="9525">
              <a:noFill/>
              <a:round/>
            </a:ln>
          </p:spPr>
          <p:txBody>
            <a:bodyPr/>
            <a:lstStyle/>
            <a:p>
              <a:endParaRPr lang="en-US"/>
            </a:p>
          </p:txBody>
        </p:sp>
        <p:sp>
          <p:nvSpPr>
            <p:cNvPr id="601225" name="Freeform 1161"/>
            <p:cNvSpPr/>
            <p:nvPr/>
          </p:nvSpPr>
          <p:spPr bwMode="auto">
            <a:xfrm>
              <a:off x="4840" y="2666"/>
              <a:ext cx="13" cy="15"/>
            </a:xfrm>
            <a:custGeom>
              <a:avLst/>
              <a:gdLst/>
              <a:ahLst/>
              <a:cxnLst>
                <a:cxn ang="0">
                  <a:pos x="6" y="15"/>
                </a:cxn>
                <a:cxn ang="0">
                  <a:pos x="6" y="9"/>
                </a:cxn>
                <a:cxn ang="0">
                  <a:pos x="8" y="8"/>
                </a:cxn>
                <a:cxn ang="0">
                  <a:pos x="9" y="8"/>
                </a:cxn>
                <a:cxn ang="0">
                  <a:pos x="9" y="6"/>
                </a:cxn>
                <a:cxn ang="0">
                  <a:pos x="13" y="2"/>
                </a:cxn>
                <a:cxn ang="0">
                  <a:pos x="11" y="0"/>
                </a:cxn>
                <a:cxn ang="0">
                  <a:pos x="9" y="2"/>
                </a:cxn>
                <a:cxn ang="0">
                  <a:pos x="8" y="2"/>
                </a:cxn>
                <a:cxn ang="0">
                  <a:pos x="8" y="4"/>
                </a:cxn>
                <a:cxn ang="0">
                  <a:pos x="2" y="9"/>
                </a:cxn>
                <a:cxn ang="0">
                  <a:pos x="2" y="11"/>
                </a:cxn>
                <a:cxn ang="0">
                  <a:pos x="0" y="15"/>
                </a:cxn>
                <a:cxn ang="0">
                  <a:pos x="0" y="13"/>
                </a:cxn>
                <a:cxn ang="0">
                  <a:pos x="6" y="15"/>
                </a:cxn>
              </a:cxnLst>
              <a:rect l="0" t="0" r="r" b="b"/>
              <a:pathLst>
                <a:path w="13" h="15">
                  <a:moveTo>
                    <a:pt x="6" y="15"/>
                  </a:moveTo>
                  <a:lnTo>
                    <a:pt x="6" y="9"/>
                  </a:lnTo>
                  <a:lnTo>
                    <a:pt x="8" y="8"/>
                  </a:lnTo>
                  <a:lnTo>
                    <a:pt x="9" y="8"/>
                  </a:lnTo>
                  <a:lnTo>
                    <a:pt x="9" y="6"/>
                  </a:lnTo>
                  <a:lnTo>
                    <a:pt x="13" y="2"/>
                  </a:lnTo>
                  <a:lnTo>
                    <a:pt x="11" y="0"/>
                  </a:lnTo>
                  <a:lnTo>
                    <a:pt x="9" y="2"/>
                  </a:lnTo>
                  <a:lnTo>
                    <a:pt x="8" y="2"/>
                  </a:lnTo>
                  <a:lnTo>
                    <a:pt x="8" y="4"/>
                  </a:lnTo>
                  <a:lnTo>
                    <a:pt x="2" y="9"/>
                  </a:lnTo>
                  <a:lnTo>
                    <a:pt x="2" y="11"/>
                  </a:lnTo>
                  <a:lnTo>
                    <a:pt x="0" y="15"/>
                  </a:lnTo>
                  <a:lnTo>
                    <a:pt x="0" y="13"/>
                  </a:lnTo>
                  <a:lnTo>
                    <a:pt x="6" y="15"/>
                  </a:lnTo>
                  <a:close/>
                </a:path>
              </a:pathLst>
            </a:custGeom>
            <a:solidFill>
              <a:srgbClr val="000000"/>
            </a:solidFill>
            <a:ln w="9525">
              <a:noFill/>
              <a:round/>
            </a:ln>
          </p:spPr>
          <p:txBody>
            <a:bodyPr/>
            <a:lstStyle/>
            <a:p>
              <a:endParaRPr lang="en-US"/>
            </a:p>
          </p:txBody>
        </p:sp>
        <p:sp>
          <p:nvSpPr>
            <p:cNvPr id="601226" name="Freeform 1162"/>
            <p:cNvSpPr/>
            <p:nvPr/>
          </p:nvSpPr>
          <p:spPr bwMode="auto">
            <a:xfrm>
              <a:off x="4827" y="2679"/>
              <a:ext cx="19" cy="31"/>
            </a:xfrm>
            <a:custGeom>
              <a:avLst/>
              <a:gdLst/>
              <a:ahLst/>
              <a:cxnLst>
                <a:cxn ang="0">
                  <a:pos x="0" y="31"/>
                </a:cxn>
                <a:cxn ang="0">
                  <a:pos x="4" y="31"/>
                </a:cxn>
                <a:cxn ang="0">
                  <a:pos x="19" y="2"/>
                </a:cxn>
                <a:cxn ang="0">
                  <a:pos x="13" y="0"/>
                </a:cxn>
                <a:cxn ang="0">
                  <a:pos x="0" y="29"/>
                </a:cxn>
                <a:cxn ang="0">
                  <a:pos x="2" y="28"/>
                </a:cxn>
                <a:cxn ang="0">
                  <a:pos x="0" y="31"/>
                </a:cxn>
                <a:cxn ang="0">
                  <a:pos x="4" y="31"/>
                </a:cxn>
                <a:cxn ang="0">
                  <a:pos x="0" y="31"/>
                </a:cxn>
              </a:cxnLst>
              <a:rect l="0" t="0" r="r" b="b"/>
              <a:pathLst>
                <a:path w="19" h="31">
                  <a:moveTo>
                    <a:pt x="0" y="31"/>
                  </a:moveTo>
                  <a:lnTo>
                    <a:pt x="4" y="31"/>
                  </a:lnTo>
                  <a:lnTo>
                    <a:pt x="19" y="2"/>
                  </a:lnTo>
                  <a:lnTo>
                    <a:pt x="13" y="0"/>
                  </a:lnTo>
                  <a:lnTo>
                    <a:pt x="0" y="29"/>
                  </a:lnTo>
                  <a:lnTo>
                    <a:pt x="2" y="28"/>
                  </a:lnTo>
                  <a:lnTo>
                    <a:pt x="0" y="31"/>
                  </a:lnTo>
                  <a:lnTo>
                    <a:pt x="4" y="31"/>
                  </a:lnTo>
                  <a:lnTo>
                    <a:pt x="0" y="31"/>
                  </a:lnTo>
                  <a:close/>
                </a:path>
              </a:pathLst>
            </a:custGeom>
            <a:solidFill>
              <a:srgbClr val="000000"/>
            </a:solidFill>
            <a:ln w="9525">
              <a:noFill/>
              <a:round/>
            </a:ln>
          </p:spPr>
          <p:txBody>
            <a:bodyPr/>
            <a:lstStyle/>
            <a:p>
              <a:endParaRPr lang="en-US"/>
            </a:p>
          </p:txBody>
        </p:sp>
        <p:sp>
          <p:nvSpPr>
            <p:cNvPr id="601227" name="Freeform 1163"/>
            <p:cNvSpPr/>
            <p:nvPr/>
          </p:nvSpPr>
          <p:spPr bwMode="auto">
            <a:xfrm>
              <a:off x="4826" y="2701"/>
              <a:ext cx="3" cy="9"/>
            </a:xfrm>
            <a:custGeom>
              <a:avLst/>
              <a:gdLst/>
              <a:ahLst/>
              <a:cxnLst>
                <a:cxn ang="0">
                  <a:pos x="1" y="4"/>
                </a:cxn>
                <a:cxn ang="0">
                  <a:pos x="0" y="4"/>
                </a:cxn>
                <a:cxn ang="0">
                  <a:pos x="1" y="4"/>
                </a:cxn>
                <a:cxn ang="0">
                  <a:pos x="1" y="9"/>
                </a:cxn>
                <a:cxn ang="0">
                  <a:pos x="3" y="6"/>
                </a:cxn>
                <a:cxn ang="0">
                  <a:pos x="3" y="2"/>
                </a:cxn>
                <a:cxn ang="0">
                  <a:pos x="1" y="0"/>
                </a:cxn>
                <a:cxn ang="0">
                  <a:pos x="1" y="4"/>
                </a:cxn>
              </a:cxnLst>
              <a:rect l="0" t="0" r="r" b="b"/>
              <a:pathLst>
                <a:path w="3" h="9">
                  <a:moveTo>
                    <a:pt x="1" y="4"/>
                  </a:moveTo>
                  <a:lnTo>
                    <a:pt x="0" y="4"/>
                  </a:lnTo>
                  <a:lnTo>
                    <a:pt x="1" y="4"/>
                  </a:lnTo>
                  <a:lnTo>
                    <a:pt x="1" y="9"/>
                  </a:lnTo>
                  <a:lnTo>
                    <a:pt x="3" y="6"/>
                  </a:lnTo>
                  <a:lnTo>
                    <a:pt x="3" y="2"/>
                  </a:lnTo>
                  <a:lnTo>
                    <a:pt x="1" y="0"/>
                  </a:lnTo>
                  <a:lnTo>
                    <a:pt x="1" y="4"/>
                  </a:lnTo>
                  <a:close/>
                </a:path>
              </a:pathLst>
            </a:custGeom>
            <a:solidFill>
              <a:srgbClr val="000000"/>
            </a:solidFill>
            <a:ln w="9525">
              <a:noFill/>
              <a:round/>
            </a:ln>
          </p:spPr>
          <p:txBody>
            <a:bodyPr/>
            <a:lstStyle/>
            <a:p>
              <a:endParaRPr lang="en-US"/>
            </a:p>
          </p:txBody>
        </p:sp>
        <p:sp>
          <p:nvSpPr>
            <p:cNvPr id="601228" name="Freeform 1164"/>
            <p:cNvSpPr/>
            <p:nvPr/>
          </p:nvSpPr>
          <p:spPr bwMode="auto">
            <a:xfrm>
              <a:off x="4818" y="2701"/>
              <a:ext cx="9" cy="7"/>
            </a:xfrm>
            <a:custGeom>
              <a:avLst/>
              <a:gdLst/>
              <a:ahLst/>
              <a:cxnLst>
                <a:cxn ang="0">
                  <a:pos x="0" y="4"/>
                </a:cxn>
                <a:cxn ang="0">
                  <a:pos x="9" y="4"/>
                </a:cxn>
                <a:cxn ang="0">
                  <a:pos x="9" y="0"/>
                </a:cxn>
                <a:cxn ang="0">
                  <a:pos x="2" y="0"/>
                </a:cxn>
                <a:cxn ang="0">
                  <a:pos x="0" y="2"/>
                </a:cxn>
                <a:cxn ang="0">
                  <a:pos x="4" y="2"/>
                </a:cxn>
                <a:cxn ang="0">
                  <a:pos x="0" y="4"/>
                </a:cxn>
                <a:cxn ang="0">
                  <a:pos x="2" y="7"/>
                </a:cxn>
                <a:cxn ang="0">
                  <a:pos x="4" y="4"/>
                </a:cxn>
                <a:cxn ang="0">
                  <a:pos x="0" y="4"/>
                </a:cxn>
              </a:cxnLst>
              <a:rect l="0" t="0" r="r" b="b"/>
              <a:pathLst>
                <a:path w="9" h="7">
                  <a:moveTo>
                    <a:pt x="0" y="4"/>
                  </a:moveTo>
                  <a:lnTo>
                    <a:pt x="9" y="4"/>
                  </a:lnTo>
                  <a:lnTo>
                    <a:pt x="9" y="0"/>
                  </a:lnTo>
                  <a:lnTo>
                    <a:pt x="2" y="0"/>
                  </a:lnTo>
                  <a:lnTo>
                    <a:pt x="0" y="2"/>
                  </a:lnTo>
                  <a:lnTo>
                    <a:pt x="4" y="2"/>
                  </a:lnTo>
                  <a:lnTo>
                    <a:pt x="0" y="4"/>
                  </a:lnTo>
                  <a:lnTo>
                    <a:pt x="2" y="7"/>
                  </a:lnTo>
                  <a:lnTo>
                    <a:pt x="4" y="4"/>
                  </a:lnTo>
                  <a:lnTo>
                    <a:pt x="0" y="4"/>
                  </a:lnTo>
                  <a:close/>
                </a:path>
              </a:pathLst>
            </a:custGeom>
            <a:solidFill>
              <a:srgbClr val="000000"/>
            </a:solidFill>
            <a:ln w="9525">
              <a:noFill/>
              <a:round/>
            </a:ln>
          </p:spPr>
          <p:txBody>
            <a:bodyPr/>
            <a:lstStyle/>
            <a:p>
              <a:endParaRPr lang="en-US"/>
            </a:p>
          </p:txBody>
        </p:sp>
        <p:sp>
          <p:nvSpPr>
            <p:cNvPr id="601229" name="Freeform 1165"/>
            <p:cNvSpPr/>
            <p:nvPr/>
          </p:nvSpPr>
          <p:spPr bwMode="auto">
            <a:xfrm>
              <a:off x="4815" y="2696"/>
              <a:ext cx="7" cy="9"/>
            </a:xfrm>
            <a:custGeom>
              <a:avLst/>
              <a:gdLst/>
              <a:ahLst/>
              <a:cxnLst>
                <a:cxn ang="0">
                  <a:pos x="0" y="3"/>
                </a:cxn>
                <a:cxn ang="0">
                  <a:pos x="1" y="3"/>
                </a:cxn>
                <a:cxn ang="0">
                  <a:pos x="3" y="5"/>
                </a:cxn>
                <a:cxn ang="0">
                  <a:pos x="3" y="9"/>
                </a:cxn>
                <a:cxn ang="0">
                  <a:pos x="7" y="7"/>
                </a:cxn>
                <a:cxn ang="0">
                  <a:pos x="7" y="5"/>
                </a:cxn>
                <a:cxn ang="0">
                  <a:pos x="1" y="0"/>
                </a:cxn>
                <a:cxn ang="0">
                  <a:pos x="0" y="0"/>
                </a:cxn>
                <a:cxn ang="0">
                  <a:pos x="1" y="0"/>
                </a:cxn>
                <a:cxn ang="0">
                  <a:pos x="0" y="0"/>
                </a:cxn>
                <a:cxn ang="0">
                  <a:pos x="0" y="3"/>
                </a:cxn>
              </a:cxnLst>
              <a:rect l="0" t="0" r="r" b="b"/>
              <a:pathLst>
                <a:path w="7" h="9">
                  <a:moveTo>
                    <a:pt x="0" y="3"/>
                  </a:moveTo>
                  <a:lnTo>
                    <a:pt x="1" y="3"/>
                  </a:lnTo>
                  <a:lnTo>
                    <a:pt x="3" y="5"/>
                  </a:lnTo>
                  <a:lnTo>
                    <a:pt x="3" y="9"/>
                  </a:lnTo>
                  <a:lnTo>
                    <a:pt x="7" y="7"/>
                  </a:lnTo>
                  <a:lnTo>
                    <a:pt x="7" y="5"/>
                  </a:lnTo>
                  <a:lnTo>
                    <a:pt x="1" y="0"/>
                  </a:lnTo>
                  <a:lnTo>
                    <a:pt x="0" y="0"/>
                  </a:lnTo>
                  <a:lnTo>
                    <a:pt x="1" y="0"/>
                  </a:lnTo>
                  <a:lnTo>
                    <a:pt x="0" y="0"/>
                  </a:lnTo>
                  <a:lnTo>
                    <a:pt x="0" y="3"/>
                  </a:lnTo>
                  <a:close/>
                </a:path>
              </a:pathLst>
            </a:custGeom>
            <a:solidFill>
              <a:srgbClr val="000000"/>
            </a:solidFill>
            <a:ln w="9525">
              <a:noFill/>
              <a:round/>
            </a:ln>
          </p:spPr>
          <p:txBody>
            <a:bodyPr/>
            <a:lstStyle/>
            <a:p>
              <a:endParaRPr lang="en-US"/>
            </a:p>
          </p:txBody>
        </p:sp>
        <p:sp>
          <p:nvSpPr>
            <p:cNvPr id="601230" name="Freeform 1166"/>
            <p:cNvSpPr/>
            <p:nvPr/>
          </p:nvSpPr>
          <p:spPr bwMode="auto">
            <a:xfrm>
              <a:off x="4807" y="2696"/>
              <a:ext cx="8" cy="5"/>
            </a:xfrm>
            <a:custGeom>
              <a:avLst/>
              <a:gdLst/>
              <a:ahLst/>
              <a:cxnLst>
                <a:cxn ang="0">
                  <a:pos x="0" y="3"/>
                </a:cxn>
                <a:cxn ang="0">
                  <a:pos x="2" y="5"/>
                </a:cxn>
                <a:cxn ang="0">
                  <a:pos x="8" y="3"/>
                </a:cxn>
                <a:cxn ang="0">
                  <a:pos x="8" y="0"/>
                </a:cxn>
                <a:cxn ang="0">
                  <a:pos x="2" y="1"/>
                </a:cxn>
                <a:cxn ang="0">
                  <a:pos x="4" y="3"/>
                </a:cxn>
                <a:cxn ang="0">
                  <a:pos x="0" y="3"/>
                </a:cxn>
                <a:cxn ang="0">
                  <a:pos x="0" y="5"/>
                </a:cxn>
                <a:cxn ang="0">
                  <a:pos x="2" y="5"/>
                </a:cxn>
                <a:cxn ang="0">
                  <a:pos x="0" y="3"/>
                </a:cxn>
              </a:cxnLst>
              <a:rect l="0" t="0" r="r" b="b"/>
              <a:pathLst>
                <a:path w="8" h="5">
                  <a:moveTo>
                    <a:pt x="0" y="3"/>
                  </a:moveTo>
                  <a:lnTo>
                    <a:pt x="2" y="5"/>
                  </a:lnTo>
                  <a:lnTo>
                    <a:pt x="8" y="3"/>
                  </a:lnTo>
                  <a:lnTo>
                    <a:pt x="8" y="0"/>
                  </a:lnTo>
                  <a:lnTo>
                    <a:pt x="2" y="1"/>
                  </a:lnTo>
                  <a:lnTo>
                    <a:pt x="4" y="3"/>
                  </a:lnTo>
                  <a:lnTo>
                    <a:pt x="0" y="3"/>
                  </a:lnTo>
                  <a:lnTo>
                    <a:pt x="0" y="5"/>
                  </a:lnTo>
                  <a:lnTo>
                    <a:pt x="2" y="5"/>
                  </a:lnTo>
                  <a:lnTo>
                    <a:pt x="0" y="3"/>
                  </a:lnTo>
                  <a:close/>
                </a:path>
              </a:pathLst>
            </a:custGeom>
            <a:solidFill>
              <a:srgbClr val="000000"/>
            </a:solidFill>
            <a:ln w="9525">
              <a:noFill/>
              <a:round/>
            </a:ln>
          </p:spPr>
          <p:txBody>
            <a:bodyPr/>
            <a:lstStyle/>
            <a:p>
              <a:endParaRPr lang="en-US"/>
            </a:p>
          </p:txBody>
        </p:sp>
        <p:sp>
          <p:nvSpPr>
            <p:cNvPr id="601231" name="Freeform 1167"/>
            <p:cNvSpPr/>
            <p:nvPr/>
          </p:nvSpPr>
          <p:spPr bwMode="auto">
            <a:xfrm>
              <a:off x="4800" y="2685"/>
              <a:ext cx="11" cy="14"/>
            </a:xfrm>
            <a:custGeom>
              <a:avLst/>
              <a:gdLst/>
              <a:ahLst/>
              <a:cxnLst>
                <a:cxn ang="0">
                  <a:pos x="0" y="3"/>
                </a:cxn>
                <a:cxn ang="0">
                  <a:pos x="0" y="1"/>
                </a:cxn>
                <a:cxn ang="0">
                  <a:pos x="2" y="5"/>
                </a:cxn>
                <a:cxn ang="0">
                  <a:pos x="4" y="9"/>
                </a:cxn>
                <a:cxn ang="0">
                  <a:pos x="7" y="11"/>
                </a:cxn>
                <a:cxn ang="0">
                  <a:pos x="7" y="14"/>
                </a:cxn>
                <a:cxn ang="0">
                  <a:pos x="11" y="14"/>
                </a:cxn>
                <a:cxn ang="0">
                  <a:pos x="9" y="9"/>
                </a:cxn>
                <a:cxn ang="0">
                  <a:pos x="7" y="5"/>
                </a:cxn>
                <a:cxn ang="0">
                  <a:pos x="4" y="1"/>
                </a:cxn>
                <a:cxn ang="0">
                  <a:pos x="4" y="0"/>
                </a:cxn>
                <a:cxn ang="0">
                  <a:pos x="4" y="1"/>
                </a:cxn>
                <a:cxn ang="0">
                  <a:pos x="4" y="0"/>
                </a:cxn>
                <a:cxn ang="0">
                  <a:pos x="0" y="3"/>
                </a:cxn>
              </a:cxnLst>
              <a:rect l="0" t="0" r="r" b="b"/>
              <a:pathLst>
                <a:path w="11" h="14">
                  <a:moveTo>
                    <a:pt x="0" y="3"/>
                  </a:moveTo>
                  <a:lnTo>
                    <a:pt x="0" y="1"/>
                  </a:lnTo>
                  <a:lnTo>
                    <a:pt x="2" y="5"/>
                  </a:lnTo>
                  <a:lnTo>
                    <a:pt x="4" y="9"/>
                  </a:lnTo>
                  <a:lnTo>
                    <a:pt x="7" y="11"/>
                  </a:lnTo>
                  <a:lnTo>
                    <a:pt x="7" y="14"/>
                  </a:lnTo>
                  <a:lnTo>
                    <a:pt x="11" y="14"/>
                  </a:lnTo>
                  <a:lnTo>
                    <a:pt x="9" y="9"/>
                  </a:lnTo>
                  <a:lnTo>
                    <a:pt x="7" y="5"/>
                  </a:lnTo>
                  <a:lnTo>
                    <a:pt x="4" y="1"/>
                  </a:lnTo>
                  <a:lnTo>
                    <a:pt x="4" y="0"/>
                  </a:lnTo>
                  <a:lnTo>
                    <a:pt x="4" y="1"/>
                  </a:lnTo>
                  <a:lnTo>
                    <a:pt x="4" y="0"/>
                  </a:lnTo>
                  <a:lnTo>
                    <a:pt x="0" y="3"/>
                  </a:lnTo>
                  <a:close/>
                </a:path>
              </a:pathLst>
            </a:custGeom>
            <a:solidFill>
              <a:srgbClr val="000000"/>
            </a:solidFill>
            <a:ln w="9525">
              <a:noFill/>
              <a:round/>
            </a:ln>
          </p:spPr>
          <p:txBody>
            <a:bodyPr/>
            <a:lstStyle/>
            <a:p>
              <a:endParaRPr lang="en-US"/>
            </a:p>
          </p:txBody>
        </p:sp>
        <p:sp>
          <p:nvSpPr>
            <p:cNvPr id="601232" name="Freeform 1168"/>
            <p:cNvSpPr/>
            <p:nvPr/>
          </p:nvSpPr>
          <p:spPr bwMode="auto">
            <a:xfrm>
              <a:off x="4793" y="2681"/>
              <a:ext cx="11" cy="7"/>
            </a:xfrm>
            <a:custGeom>
              <a:avLst/>
              <a:gdLst/>
              <a:ahLst/>
              <a:cxnLst>
                <a:cxn ang="0">
                  <a:pos x="1" y="5"/>
                </a:cxn>
                <a:cxn ang="0">
                  <a:pos x="3" y="5"/>
                </a:cxn>
                <a:cxn ang="0">
                  <a:pos x="5" y="4"/>
                </a:cxn>
                <a:cxn ang="0">
                  <a:pos x="7" y="5"/>
                </a:cxn>
                <a:cxn ang="0">
                  <a:pos x="7" y="7"/>
                </a:cxn>
                <a:cxn ang="0">
                  <a:pos x="11" y="4"/>
                </a:cxn>
                <a:cxn ang="0">
                  <a:pos x="9" y="2"/>
                </a:cxn>
                <a:cxn ang="0">
                  <a:pos x="5" y="0"/>
                </a:cxn>
                <a:cxn ang="0">
                  <a:pos x="3" y="0"/>
                </a:cxn>
                <a:cxn ang="0">
                  <a:pos x="0" y="4"/>
                </a:cxn>
                <a:cxn ang="0">
                  <a:pos x="3" y="4"/>
                </a:cxn>
                <a:cxn ang="0">
                  <a:pos x="1" y="5"/>
                </a:cxn>
                <a:cxn ang="0">
                  <a:pos x="3" y="7"/>
                </a:cxn>
                <a:cxn ang="0">
                  <a:pos x="3" y="5"/>
                </a:cxn>
                <a:cxn ang="0">
                  <a:pos x="1" y="5"/>
                </a:cxn>
              </a:cxnLst>
              <a:rect l="0" t="0" r="r" b="b"/>
              <a:pathLst>
                <a:path w="11" h="7">
                  <a:moveTo>
                    <a:pt x="1" y="5"/>
                  </a:moveTo>
                  <a:lnTo>
                    <a:pt x="3" y="5"/>
                  </a:lnTo>
                  <a:lnTo>
                    <a:pt x="5" y="4"/>
                  </a:lnTo>
                  <a:lnTo>
                    <a:pt x="7" y="5"/>
                  </a:lnTo>
                  <a:lnTo>
                    <a:pt x="7" y="7"/>
                  </a:lnTo>
                  <a:lnTo>
                    <a:pt x="11" y="4"/>
                  </a:lnTo>
                  <a:lnTo>
                    <a:pt x="9" y="2"/>
                  </a:lnTo>
                  <a:lnTo>
                    <a:pt x="5" y="0"/>
                  </a:lnTo>
                  <a:lnTo>
                    <a:pt x="3" y="0"/>
                  </a:lnTo>
                  <a:lnTo>
                    <a:pt x="0" y="4"/>
                  </a:lnTo>
                  <a:lnTo>
                    <a:pt x="3" y="4"/>
                  </a:lnTo>
                  <a:lnTo>
                    <a:pt x="1" y="5"/>
                  </a:lnTo>
                  <a:lnTo>
                    <a:pt x="3" y="7"/>
                  </a:lnTo>
                  <a:lnTo>
                    <a:pt x="3" y="5"/>
                  </a:lnTo>
                  <a:lnTo>
                    <a:pt x="1" y="5"/>
                  </a:lnTo>
                  <a:close/>
                </a:path>
              </a:pathLst>
            </a:custGeom>
            <a:solidFill>
              <a:srgbClr val="000000"/>
            </a:solidFill>
            <a:ln w="9525">
              <a:noFill/>
              <a:round/>
            </a:ln>
          </p:spPr>
          <p:txBody>
            <a:bodyPr/>
            <a:lstStyle/>
            <a:p>
              <a:endParaRPr lang="en-US"/>
            </a:p>
          </p:txBody>
        </p:sp>
        <p:sp>
          <p:nvSpPr>
            <p:cNvPr id="601233" name="Freeform 1169"/>
            <p:cNvSpPr/>
            <p:nvPr/>
          </p:nvSpPr>
          <p:spPr bwMode="auto">
            <a:xfrm>
              <a:off x="4791" y="2668"/>
              <a:ext cx="5" cy="18"/>
            </a:xfrm>
            <a:custGeom>
              <a:avLst/>
              <a:gdLst/>
              <a:ahLst/>
              <a:cxnLst>
                <a:cxn ang="0">
                  <a:pos x="2" y="0"/>
                </a:cxn>
                <a:cxn ang="0">
                  <a:pos x="0" y="4"/>
                </a:cxn>
                <a:cxn ang="0">
                  <a:pos x="0" y="15"/>
                </a:cxn>
                <a:cxn ang="0">
                  <a:pos x="3" y="18"/>
                </a:cxn>
                <a:cxn ang="0">
                  <a:pos x="5" y="17"/>
                </a:cxn>
                <a:cxn ang="0">
                  <a:pos x="3" y="13"/>
                </a:cxn>
                <a:cxn ang="0">
                  <a:pos x="3" y="6"/>
                </a:cxn>
                <a:cxn ang="0">
                  <a:pos x="5" y="2"/>
                </a:cxn>
                <a:cxn ang="0">
                  <a:pos x="2" y="0"/>
                </a:cxn>
              </a:cxnLst>
              <a:rect l="0" t="0" r="r" b="b"/>
              <a:pathLst>
                <a:path w="5" h="18">
                  <a:moveTo>
                    <a:pt x="2" y="0"/>
                  </a:moveTo>
                  <a:lnTo>
                    <a:pt x="0" y="4"/>
                  </a:lnTo>
                  <a:lnTo>
                    <a:pt x="0" y="15"/>
                  </a:lnTo>
                  <a:lnTo>
                    <a:pt x="3" y="18"/>
                  </a:lnTo>
                  <a:lnTo>
                    <a:pt x="5" y="17"/>
                  </a:lnTo>
                  <a:lnTo>
                    <a:pt x="3" y="13"/>
                  </a:lnTo>
                  <a:lnTo>
                    <a:pt x="3" y="6"/>
                  </a:lnTo>
                  <a:lnTo>
                    <a:pt x="5" y="2"/>
                  </a:lnTo>
                  <a:lnTo>
                    <a:pt x="2" y="0"/>
                  </a:lnTo>
                  <a:close/>
                </a:path>
              </a:pathLst>
            </a:custGeom>
            <a:solidFill>
              <a:srgbClr val="000000"/>
            </a:solidFill>
            <a:ln w="9525">
              <a:noFill/>
              <a:round/>
            </a:ln>
          </p:spPr>
          <p:txBody>
            <a:bodyPr/>
            <a:lstStyle/>
            <a:p>
              <a:endParaRPr lang="en-US"/>
            </a:p>
          </p:txBody>
        </p:sp>
        <p:sp>
          <p:nvSpPr>
            <p:cNvPr id="601234" name="Freeform 1170"/>
            <p:cNvSpPr/>
            <p:nvPr/>
          </p:nvSpPr>
          <p:spPr bwMode="auto">
            <a:xfrm>
              <a:off x="4793" y="2628"/>
              <a:ext cx="36" cy="42"/>
            </a:xfrm>
            <a:custGeom>
              <a:avLst/>
              <a:gdLst/>
              <a:ahLst/>
              <a:cxnLst>
                <a:cxn ang="0">
                  <a:pos x="34" y="0"/>
                </a:cxn>
                <a:cxn ang="0">
                  <a:pos x="27" y="3"/>
                </a:cxn>
                <a:cxn ang="0">
                  <a:pos x="18" y="13"/>
                </a:cxn>
                <a:cxn ang="0">
                  <a:pos x="14" y="18"/>
                </a:cxn>
                <a:cxn ang="0">
                  <a:pos x="11" y="24"/>
                </a:cxn>
                <a:cxn ang="0">
                  <a:pos x="7" y="29"/>
                </a:cxn>
                <a:cxn ang="0">
                  <a:pos x="5" y="35"/>
                </a:cxn>
                <a:cxn ang="0">
                  <a:pos x="0" y="40"/>
                </a:cxn>
                <a:cxn ang="0">
                  <a:pos x="3" y="42"/>
                </a:cxn>
                <a:cxn ang="0">
                  <a:pos x="7" y="36"/>
                </a:cxn>
                <a:cxn ang="0">
                  <a:pos x="11" y="31"/>
                </a:cxn>
                <a:cxn ang="0">
                  <a:pos x="14" y="25"/>
                </a:cxn>
                <a:cxn ang="0">
                  <a:pos x="18" y="20"/>
                </a:cxn>
                <a:cxn ang="0">
                  <a:pos x="22" y="14"/>
                </a:cxn>
                <a:cxn ang="0">
                  <a:pos x="29" y="7"/>
                </a:cxn>
                <a:cxn ang="0">
                  <a:pos x="36" y="3"/>
                </a:cxn>
                <a:cxn ang="0">
                  <a:pos x="34" y="3"/>
                </a:cxn>
                <a:cxn ang="0">
                  <a:pos x="34" y="0"/>
                </a:cxn>
              </a:cxnLst>
              <a:rect l="0" t="0" r="r" b="b"/>
              <a:pathLst>
                <a:path w="36" h="42">
                  <a:moveTo>
                    <a:pt x="34" y="0"/>
                  </a:moveTo>
                  <a:lnTo>
                    <a:pt x="27" y="3"/>
                  </a:lnTo>
                  <a:lnTo>
                    <a:pt x="18" y="13"/>
                  </a:lnTo>
                  <a:lnTo>
                    <a:pt x="14" y="18"/>
                  </a:lnTo>
                  <a:lnTo>
                    <a:pt x="11" y="24"/>
                  </a:lnTo>
                  <a:lnTo>
                    <a:pt x="7" y="29"/>
                  </a:lnTo>
                  <a:lnTo>
                    <a:pt x="5" y="35"/>
                  </a:lnTo>
                  <a:lnTo>
                    <a:pt x="0" y="40"/>
                  </a:lnTo>
                  <a:lnTo>
                    <a:pt x="3" y="42"/>
                  </a:lnTo>
                  <a:lnTo>
                    <a:pt x="7" y="36"/>
                  </a:lnTo>
                  <a:lnTo>
                    <a:pt x="11" y="31"/>
                  </a:lnTo>
                  <a:lnTo>
                    <a:pt x="14" y="25"/>
                  </a:lnTo>
                  <a:lnTo>
                    <a:pt x="18" y="20"/>
                  </a:lnTo>
                  <a:lnTo>
                    <a:pt x="22" y="14"/>
                  </a:lnTo>
                  <a:lnTo>
                    <a:pt x="29" y="7"/>
                  </a:lnTo>
                  <a:lnTo>
                    <a:pt x="36" y="3"/>
                  </a:lnTo>
                  <a:lnTo>
                    <a:pt x="34" y="3"/>
                  </a:lnTo>
                  <a:lnTo>
                    <a:pt x="34" y="0"/>
                  </a:lnTo>
                  <a:close/>
                </a:path>
              </a:pathLst>
            </a:custGeom>
            <a:solidFill>
              <a:srgbClr val="000000"/>
            </a:solidFill>
            <a:ln w="9525">
              <a:noFill/>
              <a:round/>
            </a:ln>
          </p:spPr>
          <p:txBody>
            <a:bodyPr/>
            <a:lstStyle/>
            <a:p>
              <a:endParaRPr lang="en-US"/>
            </a:p>
          </p:txBody>
        </p:sp>
        <p:sp>
          <p:nvSpPr>
            <p:cNvPr id="601235" name="Freeform 1171"/>
            <p:cNvSpPr/>
            <p:nvPr/>
          </p:nvSpPr>
          <p:spPr bwMode="auto">
            <a:xfrm>
              <a:off x="4827" y="2628"/>
              <a:ext cx="21" cy="11"/>
            </a:xfrm>
            <a:custGeom>
              <a:avLst/>
              <a:gdLst/>
              <a:ahLst/>
              <a:cxnLst>
                <a:cxn ang="0">
                  <a:pos x="13" y="11"/>
                </a:cxn>
                <a:cxn ang="0">
                  <a:pos x="13" y="7"/>
                </a:cxn>
                <a:cxn ang="0">
                  <a:pos x="11" y="7"/>
                </a:cxn>
                <a:cxn ang="0">
                  <a:pos x="10" y="5"/>
                </a:cxn>
                <a:cxn ang="0">
                  <a:pos x="8" y="5"/>
                </a:cxn>
                <a:cxn ang="0">
                  <a:pos x="8" y="3"/>
                </a:cxn>
                <a:cxn ang="0">
                  <a:pos x="6" y="2"/>
                </a:cxn>
                <a:cxn ang="0">
                  <a:pos x="4" y="2"/>
                </a:cxn>
                <a:cxn ang="0">
                  <a:pos x="0" y="0"/>
                </a:cxn>
                <a:cxn ang="0">
                  <a:pos x="0" y="3"/>
                </a:cxn>
                <a:cxn ang="0">
                  <a:pos x="2" y="5"/>
                </a:cxn>
                <a:cxn ang="0">
                  <a:pos x="4" y="5"/>
                </a:cxn>
                <a:cxn ang="0">
                  <a:pos x="4" y="7"/>
                </a:cxn>
                <a:cxn ang="0">
                  <a:pos x="6" y="7"/>
                </a:cxn>
                <a:cxn ang="0">
                  <a:pos x="10" y="11"/>
                </a:cxn>
                <a:cxn ang="0">
                  <a:pos x="13" y="11"/>
                </a:cxn>
                <a:cxn ang="0">
                  <a:pos x="11" y="7"/>
                </a:cxn>
                <a:cxn ang="0">
                  <a:pos x="13" y="11"/>
                </a:cxn>
                <a:cxn ang="0">
                  <a:pos x="21" y="7"/>
                </a:cxn>
                <a:cxn ang="0">
                  <a:pos x="13" y="7"/>
                </a:cxn>
                <a:cxn ang="0">
                  <a:pos x="13" y="11"/>
                </a:cxn>
              </a:cxnLst>
              <a:rect l="0" t="0" r="r" b="b"/>
              <a:pathLst>
                <a:path w="21" h="11">
                  <a:moveTo>
                    <a:pt x="13" y="11"/>
                  </a:moveTo>
                  <a:lnTo>
                    <a:pt x="13" y="7"/>
                  </a:lnTo>
                  <a:lnTo>
                    <a:pt x="11" y="7"/>
                  </a:lnTo>
                  <a:lnTo>
                    <a:pt x="10" y="5"/>
                  </a:lnTo>
                  <a:lnTo>
                    <a:pt x="8" y="5"/>
                  </a:lnTo>
                  <a:lnTo>
                    <a:pt x="8" y="3"/>
                  </a:lnTo>
                  <a:lnTo>
                    <a:pt x="6" y="2"/>
                  </a:lnTo>
                  <a:lnTo>
                    <a:pt x="4" y="2"/>
                  </a:lnTo>
                  <a:lnTo>
                    <a:pt x="0" y="0"/>
                  </a:lnTo>
                  <a:lnTo>
                    <a:pt x="0" y="3"/>
                  </a:lnTo>
                  <a:lnTo>
                    <a:pt x="2" y="5"/>
                  </a:lnTo>
                  <a:lnTo>
                    <a:pt x="4" y="5"/>
                  </a:lnTo>
                  <a:lnTo>
                    <a:pt x="4" y="7"/>
                  </a:lnTo>
                  <a:lnTo>
                    <a:pt x="6" y="7"/>
                  </a:lnTo>
                  <a:lnTo>
                    <a:pt x="10" y="11"/>
                  </a:lnTo>
                  <a:lnTo>
                    <a:pt x="13" y="11"/>
                  </a:lnTo>
                  <a:lnTo>
                    <a:pt x="11" y="7"/>
                  </a:lnTo>
                  <a:lnTo>
                    <a:pt x="13" y="11"/>
                  </a:lnTo>
                  <a:lnTo>
                    <a:pt x="21" y="7"/>
                  </a:lnTo>
                  <a:lnTo>
                    <a:pt x="13" y="7"/>
                  </a:lnTo>
                  <a:lnTo>
                    <a:pt x="13" y="11"/>
                  </a:lnTo>
                  <a:close/>
                </a:path>
              </a:pathLst>
            </a:custGeom>
            <a:solidFill>
              <a:srgbClr val="000000"/>
            </a:solidFill>
            <a:ln w="9525">
              <a:noFill/>
              <a:round/>
            </a:ln>
          </p:spPr>
          <p:txBody>
            <a:bodyPr/>
            <a:lstStyle/>
            <a:p>
              <a:endParaRPr lang="en-US"/>
            </a:p>
          </p:txBody>
        </p:sp>
        <p:sp>
          <p:nvSpPr>
            <p:cNvPr id="601236" name="Freeform 1172"/>
            <p:cNvSpPr/>
            <p:nvPr/>
          </p:nvSpPr>
          <p:spPr bwMode="auto">
            <a:xfrm>
              <a:off x="4052" y="2688"/>
              <a:ext cx="193" cy="248"/>
            </a:xfrm>
            <a:custGeom>
              <a:avLst/>
              <a:gdLst/>
              <a:ahLst/>
              <a:cxnLst>
                <a:cxn ang="0">
                  <a:pos x="166" y="9"/>
                </a:cxn>
                <a:cxn ang="0">
                  <a:pos x="162" y="11"/>
                </a:cxn>
                <a:cxn ang="0">
                  <a:pos x="160" y="30"/>
                </a:cxn>
                <a:cxn ang="0">
                  <a:pos x="166" y="54"/>
                </a:cxn>
                <a:cxn ang="0">
                  <a:pos x="177" y="79"/>
                </a:cxn>
                <a:cxn ang="0">
                  <a:pos x="189" y="103"/>
                </a:cxn>
                <a:cxn ang="0">
                  <a:pos x="189" y="127"/>
                </a:cxn>
                <a:cxn ang="0">
                  <a:pos x="184" y="149"/>
                </a:cxn>
                <a:cxn ang="0">
                  <a:pos x="177" y="173"/>
                </a:cxn>
                <a:cxn ang="0">
                  <a:pos x="169" y="195"/>
                </a:cxn>
                <a:cxn ang="0">
                  <a:pos x="162" y="211"/>
                </a:cxn>
                <a:cxn ang="0">
                  <a:pos x="155" y="222"/>
                </a:cxn>
                <a:cxn ang="0">
                  <a:pos x="138" y="237"/>
                </a:cxn>
                <a:cxn ang="0">
                  <a:pos x="127" y="243"/>
                </a:cxn>
                <a:cxn ang="0">
                  <a:pos x="99" y="244"/>
                </a:cxn>
                <a:cxn ang="0">
                  <a:pos x="90" y="246"/>
                </a:cxn>
                <a:cxn ang="0">
                  <a:pos x="81" y="246"/>
                </a:cxn>
                <a:cxn ang="0">
                  <a:pos x="76" y="244"/>
                </a:cxn>
                <a:cxn ang="0">
                  <a:pos x="70" y="243"/>
                </a:cxn>
                <a:cxn ang="0">
                  <a:pos x="65" y="239"/>
                </a:cxn>
                <a:cxn ang="0">
                  <a:pos x="46" y="224"/>
                </a:cxn>
                <a:cxn ang="0">
                  <a:pos x="33" y="213"/>
                </a:cxn>
                <a:cxn ang="0">
                  <a:pos x="26" y="208"/>
                </a:cxn>
                <a:cxn ang="0">
                  <a:pos x="19" y="204"/>
                </a:cxn>
                <a:cxn ang="0">
                  <a:pos x="11" y="199"/>
                </a:cxn>
                <a:cxn ang="0">
                  <a:pos x="2" y="193"/>
                </a:cxn>
                <a:cxn ang="0">
                  <a:pos x="0" y="189"/>
                </a:cxn>
                <a:cxn ang="0">
                  <a:pos x="4" y="184"/>
                </a:cxn>
                <a:cxn ang="0">
                  <a:pos x="8" y="184"/>
                </a:cxn>
                <a:cxn ang="0">
                  <a:pos x="17" y="191"/>
                </a:cxn>
                <a:cxn ang="0">
                  <a:pos x="24" y="195"/>
                </a:cxn>
                <a:cxn ang="0">
                  <a:pos x="30" y="200"/>
                </a:cxn>
                <a:cxn ang="0">
                  <a:pos x="37" y="206"/>
                </a:cxn>
                <a:cxn ang="0">
                  <a:pos x="46" y="213"/>
                </a:cxn>
                <a:cxn ang="0">
                  <a:pos x="52" y="219"/>
                </a:cxn>
                <a:cxn ang="0">
                  <a:pos x="70" y="221"/>
                </a:cxn>
                <a:cxn ang="0">
                  <a:pos x="87" y="222"/>
                </a:cxn>
                <a:cxn ang="0">
                  <a:pos x="118" y="224"/>
                </a:cxn>
                <a:cxn ang="0">
                  <a:pos x="127" y="222"/>
                </a:cxn>
                <a:cxn ang="0">
                  <a:pos x="138" y="219"/>
                </a:cxn>
                <a:cxn ang="0">
                  <a:pos x="142" y="211"/>
                </a:cxn>
                <a:cxn ang="0">
                  <a:pos x="145" y="202"/>
                </a:cxn>
                <a:cxn ang="0">
                  <a:pos x="151" y="193"/>
                </a:cxn>
                <a:cxn ang="0">
                  <a:pos x="155" y="182"/>
                </a:cxn>
                <a:cxn ang="0">
                  <a:pos x="156" y="171"/>
                </a:cxn>
                <a:cxn ang="0">
                  <a:pos x="160" y="158"/>
                </a:cxn>
                <a:cxn ang="0">
                  <a:pos x="164" y="145"/>
                </a:cxn>
                <a:cxn ang="0">
                  <a:pos x="169" y="132"/>
                </a:cxn>
                <a:cxn ang="0">
                  <a:pos x="173" y="120"/>
                </a:cxn>
                <a:cxn ang="0">
                  <a:pos x="177" y="103"/>
                </a:cxn>
                <a:cxn ang="0">
                  <a:pos x="169" y="85"/>
                </a:cxn>
                <a:cxn ang="0">
                  <a:pos x="160" y="63"/>
                </a:cxn>
                <a:cxn ang="0">
                  <a:pos x="153" y="39"/>
                </a:cxn>
                <a:cxn ang="0">
                  <a:pos x="153" y="15"/>
                </a:cxn>
                <a:cxn ang="0">
                  <a:pos x="158" y="2"/>
                </a:cxn>
                <a:cxn ang="0">
                  <a:pos x="160" y="0"/>
                </a:cxn>
                <a:cxn ang="0">
                  <a:pos x="162" y="4"/>
                </a:cxn>
                <a:cxn ang="0">
                  <a:pos x="166" y="6"/>
                </a:cxn>
              </a:cxnLst>
              <a:rect l="0" t="0" r="r" b="b"/>
              <a:pathLst>
                <a:path w="193" h="248">
                  <a:moveTo>
                    <a:pt x="166" y="6"/>
                  </a:moveTo>
                  <a:lnTo>
                    <a:pt x="166" y="9"/>
                  </a:lnTo>
                  <a:lnTo>
                    <a:pt x="164" y="11"/>
                  </a:lnTo>
                  <a:lnTo>
                    <a:pt x="162" y="11"/>
                  </a:lnTo>
                  <a:lnTo>
                    <a:pt x="160" y="15"/>
                  </a:lnTo>
                  <a:lnTo>
                    <a:pt x="160" y="30"/>
                  </a:lnTo>
                  <a:lnTo>
                    <a:pt x="162" y="43"/>
                  </a:lnTo>
                  <a:lnTo>
                    <a:pt x="166" y="54"/>
                  </a:lnTo>
                  <a:lnTo>
                    <a:pt x="171" y="66"/>
                  </a:lnTo>
                  <a:lnTo>
                    <a:pt x="177" y="79"/>
                  </a:lnTo>
                  <a:lnTo>
                    <a:pt x="182" y="90"/>
                  </a:lnTo>
                  <a:lnTo>
                    <a:pt x="189" y="103"/>
                  </a:lnTo>
                  <a:lnTo>
                    <a:pt x="193" y="116"/>
                  </a:lnTo>
                  <a:lnTo>
                    <a:pt x="189" y="127"/>
                  </a:lnTo>
                  <a:lnTo>
                    <a:pt x="186" y="138"/>
                  </a:lnTo>
                  <a:lnTo>
                    <a:pt x="184" y="149"/>
                  </a:lnTo>
                  <a:lnTo>
                    <a:pt x="180" y="162"/>
                  </a:lnTo>
                  <a:lnTo>
                    <a:pt x="177" y="173"/>
                  </a:lnTo>
                  <a:lnTo>
                    <a:pt x="173" y="184"/>
                  </a:lnTo>
                  <a:lnTo>
                    <a:pt x="169" y="195"/>
                  </a:lnTo>
                  <a:lnTo>
                    <a:pt x="166" y="206"/>
                  </a:lnTo>
                  <a:lnTo>
                    <a:pt x="162" y="211"/>
                  </a:lnTo>
                  <a:lnTo>
                    <a:pt x="158" y="217"/>
                  </a:lnTo>
                  <a:lnTo>
                    <a:pt x="155" y="222"/>
                  </a:lnTo>
                  <a:lnTo>
                    <a:pt x="144" y="233"/>
                  </a:lnTo>
                  <a:lnTo>
                    <a:pt x="138" y="237"/>
                  </a:lnTo>
                  <a:lnTo>
                    <a:pt x="133" y="241"/>
                  </a:lnTo>
                  <a:lnTo>
                    <a:pt x="127" y="243"/>
                  </a:lnTo>
                  <a:lnTo>
                    <a:pt x="122" y="244"/>
                  </a:lnTo>
                  <a:lnTo>
                    <a:pt x="99" y="244"/>
                  </a:lnTo>
                  <a:lnTo>
                    <a:pt x="96" y="246"/>
                  </a:lnTo>
                  <a:lnTo>
                    <a:pt x="90" y="246"/>
                  </a:lnTo>
                  <a:lnTo>
                    <a:pt x="85" y="248"/>
                  </a:lnTo>
                  <a:lnTo>
                    <a:pt x="81" y="246"/>
                  </a:lnTo>
                  <a:lnTo>
                    <a:pt x="77" y="246"/>
                  </a:lnTo>
                  <a:lnTo>
                    <a:pt x="76" y="244"/>
                  </a:lnTo>
                  <a:lnTo>
                    <a:pt x="72" y="243"/>
                  </a:lnTo>
                  <a:lnTo>
                    <a:pt x="70" y="243"/>
                  </a:lnTo>
                  <a:lnTo>
                    <a:pt x="66" y="241"/>
                  </a:lnTo>
                  <a:lnTo>
                    <a:pt x="65" y="239"/>
                  </a:lnTo>
                  <a:lnTo>
                    <a:pt x="61" y="239"/>
                  </a:lnTo>
                  <a:lnTo>
                    <a:pt x="46" y="224"/>
                  </a:lnTo>
                  <a:lnTo>
                    <a:pt x="43" y="222"/>
                  </a:lnTo>
                  <a:lnTo>
                    <a:pt x="33" y="213"/>
                  </a:lnTo>
                  <a:lnTo>
                    <a:pt x="30" y="211"/>
                  </a:lnTo>
                  <a:lnTo>
                    <a:pt x="26" y="208"/>
                  </a:lnTo>
                  <a:lnTo>
                    <a:pt x="22" y="206"/>
                  </a:lnTo>
                  <a:lnTo>
                    <a:pt x="19" y="204"/>
                  </a:lnTo>
                  <a:lnTo>
                    <a:pt x="15" y="200"/>
                  </a:lnTo>
                  <a:lnTo>
                    <a:pt x="11" y="199"/>
                  </a:lnTo>
                  <a:lnTo>
                    <a:pt x="8" y="195"/>
                  </a:lnTo>
                  <a:lnTo>
                    <a:pt x="2" y="193"/>
                  </a:lnTo>
                  <a:lnTo>
                    <a:pt x="2" y="191"/>
                  </a:lnTo>
                  <a:lnTo>
                    <a:pt x="0" y="189"/>
                  </a:lnTo>
                  <a:lnTo>
                    <a:pt x="0" y="184"/>
                  </a:lnTo>
                  <a:lnTo>
                    <a:pt x="4" y="184"/>
                  </a:lnTo>
                  <a:lnTo>
                    <a:pt x="6" y="182"/>
                  </a:lnTo>
                  <a:lnTo>
                    <a:pt x="8" y="184"/>
                  </a:lnTo>
                  <a:lnTo>
                    <a:pt x="11" y="186"/>
                  </a:lnTo>
                  <a:lnTo>
                    <a:pt x="17" y="191"/>
                  </a:lnTo>
                  <a:lnTo>
                    <a:pt x="20" y="193"/>
                  </a:lnTo>
                  <a:lnTo>
                    <a:pt x="24" y="195"/>
                  </a:lnTo>
                  <a:lnTo>
                    <a:pt x="28" y="197"/>
                  </a:lnTo>
                  <a:lnTo>
                    <a:pt x="30" y="200"/>
                  </a:lnTo>
                  <a:lnTo>
                    <a:pt x="32" y="204"/>
                  </a:lnTo>
                  <a:lnTo>
                    <a:pt x="37" y="206"/>
                  </a:lnTo>
                  <a:lnTo>
                    <a:pt x="43" y="211"/>
                  </a:lnTo>
                  <a:lnTo>
                    <a:pt x="46" y="213"/>
                  </a:lnTo>
                  <a:lnTo>
                    <a:pt x="48" y="217"/>
                  </a:lnTo>
                  <a:lnTo>
                    <a:pt x="52" y="219"/>
                  </a:lnTo>
                  <a:lnTo>
                    <a:pt x="57" y="221"/>
                  </a:lnTo>
                  <a:lnTo>
                    <a:pt x="70" y="221"/>
                  </a:lnTo>
                  <a:lnTo>
                    <a:pt x="76" y="222"/>
                  </a:lnTo>
                  <a:lnTo>
                    <a:pt x="87" y="222"/>
                  </a:lnTo>
                  <a:lnTo>
                    <a:pt x="90" y="224"/>
                  </a:lnTo>
                  <a:lnTo>
                    <a:pt x="118" y="224"/>
                  </a:lnTo>
                  <a:lnTo>
                    <a:pt x="123" y="222"/>
                  </a:lnTo>
                  <a:lnTo>
                    <a:pt x="127" y="222"/>
                  </a:lnTo>
                  <a:lnTo>
                    <a:pt x="133" y="221"/>
                  </a:lnTo>
                  <a:lnTo>
                    <a:pt x="138" y="219"/>
                  </a:lnTo>
                  <a:lnTo>
                    <a:pt x="142" y="215"/>
                  </a:lnTo>
                  <a:lnTo>
                    <a:pt x="142" y="211"/>
                  </a:lnTo>
                  <a:lnTo>
                    <a:pt x="144" y="206"/>
                  </a:lnTo>
                  <a:lnTo>
                    <a:pt x="145" y="202"/>
                  </a:lnTo>
                  <a:lnTo>
                    <a:pt x="149" y="197"/>
                  </a:lnTo>
                  <a:lnTo>
                    <a:pt x="151" y="193"/>
                  </a:lnTo>
                  <a:lnTo>
                    <a:pt x="153" y="188"/>
                  </a:lnTo>
                  <a:lnTo>
                    <a:pt x="155" y="182"/>
                  </a:lnTo>
                  <a:lnTo>
                    <a:pt x="155" y="177"/>
                  </a:lnTo>
                  <a:lnTo>
                    <a:pt x="156" y="171"/>
                  </a:lnTo>
                  <a:lnTo>
                    <a:pt x="158" y="164"/>
                  </a:lnTo>
                  <a:lnTo>
                    <a:pt x="160" y="158"/>
                  </a:lnTo>
                  <a:lnTo>
                    <a:pt x="162" y="151"/>
                  </a:lnTo>
                  <a:lnTo>
                    <a:pt x="164" y="145"/>
                  </a:lnTo>
                  <a:lnTo>
                    <a:pt x="167" y="140"/>
                  </a:lnTo>
                  <a:lnTo>
                    <a:pt x="169" y="132"/>
                  </a:lnTo>
                  <a:lnTo>
                    <a:pt x="171" y="127"/>
                  </a:lnTo>
                  <a:lnTo>
                    <a:pt x="173" y="120"/>
                  </a:lnTo>
                  <a:lnTo>
                    <a:pt x="175" y="112"/>
                  </a:lnTo>
                  <a:lnTo>
                    <a:pt x="177" y="103"/>
                  </a:lnTo>
                  <a:lnTo>
                    <a:pt x="177" y="96"/>
                  </a:lnTo>
                  <a:lnTo>
                    <a:pt x="169" y="85"/>
                  </a:lnTo>
                  <a:lnTo>
                    <a:pt x="164" y="74"/>
                  </a:lnTo>
                  <a:lnTo>
                    <a:pt x="160" y="63"/>
                  </a:lnTo>
                  <a:lnTo>
                    <a:pt x="156" y="52"/>
                  </a:lnTo>
                  <a:lnTo>
                    <a:pt x="153" y="39"/>
                  </a:lnTo>
                  <a:lnTo>
                    <a:pt x="151" y="28"/>
                  </a:lnTo>
                  <a:lnTo>
                    <a:pt x="153" y="15"/>
                  </a:lnTo>
                  <a:lnTo>
                    <a:pt x="156" y="2"/>
                  </a:lnTo>
                  <a:lnTo>
                    <a:pt x="158" y="2"/>
                  </a:lnTo>
                  <a:lnTo>
                    <a:pt x="158" y="0"/>
                  </a:lnTo>
                  <a:lnTo>
                    <a:pt x="160" y="0"/>
                  </a:lnTo>
                  <a:lnTo>
                    <a:pt x="162" y="2"/>
                  </a:lnTo>
                  <a:lnTo>
                    <a:pt x="162" y="4"/>
                  </a:lnTo>
                  <a:lnTo>
                    <a:pt x="164" y="4"/>
                  </a:lnTo>
                  <a:lnTo>
                    <a:pt x="166" y="6"/>
                  </a:lnTo>
                  <a:close/>
                </a:path>
              </a:pathLst>
            </a:custGeom>
            <a:solidFill>
              <a:srgbClr val="000000"/>
            </a:solidFill>
            <a:ln w="9525">
              <a:noFill/>
              <a:round/>
            </a:ln>
          </p:spPr>
          <p:txBody>
            <a:bodyPr/>
            <a:lstStyle/>
            <a:p>
              <a:endParaRPr lang="en-US"/>
            </a:p>
          </p:txBody>
        </p:sp>
        <p:sp>
          <p:nvSpPr>
            <p:cNvPr id="601237" name="Freeform 1173"/>
            <p:cNvSpPr/>
            <p:nvPr/>
          </p:nvSpPr>
          <p:spPr bwMode="auto">
            <a:xfrm>
              <a:off x="4210" y="2694"/>
              <a:ext cx="9" cy="9"/>
            </a:xfrm>
            <a:custGeom>
              <a:avLst/>
              <a:gdLst/>
              <a:ahLst/>
              <a:cxnLst>
                <a:cxn ang="0">
                  <a:pos x="4" y="9"/>
                </a:cxn>
                <a:cxn ang="0">
                  <a:pos x="9" y="3"/>
                </a:cxn>
                <a:cxn ang="0">
                  <a:pos x="9" y="0"/>
                </a:cxn>
                <a:cxn ang="0">
                  <a:pos x="6" y="0"/>
                </a:cxn>
                <a:cxn ang="0">
                  <a:pos x="6" y="2"/>
                </a:cxn>
                <a:cxn ang="0">
                  <a:pos x="2" y="5"/>
                </a:cxn>
                <a:cxn ang="0">
                  <a:pos x="0" y="9"/>
                </a:cxn>
                <a:cxn ang="0">
                  <a:pos x="6" y="9"/>
                </a:cxn>
                <a:cxn ang="0">
                  <a:pos x="4" y="9"/>
                </a:cxn>
              </a:cxnLst>
              <a:rect l="0" t="0" r="r" b="b"/>
              <a:pathLst>
                <a:path w="9" h="9">
                  <a:moveTo>
                    <a:pt x="4" y="9"/>
                  </a:moveTo>
                  <a:lnTo>
                    <a:pt x="9" y="3"/>
                  </a:lnTo>
                  <a:lnTo>
                    <a:pt x="9" y="0"/>
                  </a:lnTo>
                  <a:lnTo>
                    <a:pt x="6" y="0"/>
                  </a:lnTo>
                  <a:lnTo>
                    <a:pt x="6" y="2"/>
                  </a:lnTo>
                  <a:lnTo>
                    <a:pt x="2" y="5"/>
                  </a:lnTo>
                  <a:lnTo>
                    <a:pt x="0" y="9"/>
                  </a:lnTo>
                  <a:lnTo>
                    <a:pt x="6" y="9"/>
                  </a:lnTo>
                  <a:lnTo>
                    <a:pt x="4" y="9"/>
                  </a:lnTo>
                  <a:close/>
                </a:path>
              </a:pathLst>
            </a:custGeom>
            <a:solidFill>
              <a:srgbClr val="000000"/>
            </a:solidFill>
            <a:ln w="9525">
              <a:noFill/>
              <a:round/>
            </a:ln>
          </p:spPr>
          <p:txBody>
            <a:bodyPr/>
            <a:lstStyle/>
            <a:p>
              <a:endParaRPr lang="en-US"/>
            </a:p>
          </p:txBody>
        </p:sp>
        <p:sp>
          <p:nvSpPr>
            <p:cNvPr id="601238" name="Freeform 1174"/>
            <p:cNvSpPr/>
            <p:nvPr/>
          </p:nvSpPr>
          <p:spPr bwMode="auto">
            <a:xfrm>
              <a:off x="4210" y="2703"/>
              <a:ext cx="37" cy="101"/>
            </a:xfrm>
            <a:custGeom>
              <a:avLst/>
              <a:gdLst/>
              <a:ahLst/>
              <a:cxnLst>
                <a:cxn ang="0">
                  <a:pos x="37" y="101"/>
                </a:cxn>
                <a:cxn ang="0">
                  <a:pos x="37" y="99"/>
                </a:cxn>
                <a:cxn ang="0">
                  <a:pos x="31" y="88"/>
                </a:cxn>
                <a:cxn ang="0">
                  <a:pos x="26" y="75"/>
                </a:cxn>
                <a:cxn ang="0">
                  <a:pos x="20" y="62"/>
                </a:cxn>
                <a:cxn ang="0">
                  <a:pos x="15" y="51"/>
                </a:cxn>
                <a:cxn ang="0">
                  <a:pos x="9" y="39"/>
                </a:cxn>
                <a:cxn ang="0">
                  <a:pos x="6" y="28"/>
                </a:cxn>
                <a:cxn ang="0">
                  <a:pos x="4" y="15"/>
                </a:cxn>
                <a:cxn ang="0">
                  <a:pos x="4" y="0"/>
                </a:cxn>
                <a:cxn ang="0">
                  <a:pos x="0" y="0"/>
                </a:cxn>
                <a:cxn ang="0">
                  <a:pos x="0" y="15"/>
                </a:cxn>
                <a:cxn ang="0">
                  <a:pos x="2" y="28"/>
                </a:cxn>
                <a:cxn ang="0">
                  <a:pos x="6" y="40"/>
                </a:cxn>
                <a:cxn ang="0">
                  <a:pos x="11" y="51"/>
                </a:cxn>
                <a:cxn ang="0">
                  <a:pos x="17" y="64"/>
                </a:cxn>
                <a:cxn ang="0">
                  <a:pos x="22" y="77"/>
                </a:cxn>
                <a:cxn ang="0">
                  <a:pos x="28" y="88"/>
                </a:cxn>
                <a:cxn ang="0">
                  <a:pos x="33" y="101"/>
                </a:cxn>
                <a:cxn ang="0">
                  <a:pos x="33" y="99"/>
                </a:cxn>
                <a:cxn ang="0">
                  <a:pos x="37" y="101"/>
                </a:cxn>
                <a:cxn ang="0">
                  <a:pos x="37" y="99"/>
                </a:cxn>
                <a:cxn ang="0">
                  <a:pos x="37" y="101"/>
                </a:cxn>
              </a:cxnLst>
              <a:rect l="0" t="0" r="r" b="b"/>
              <a:pathLst>
                <a:path w="37" h="101">
                  <a:moveTo>
                    <a:pt x="37" y="101"/>
                  </a:moveTo>
                  <a:lnTo>
                    <a:pt x="37" y="99"/>
                  </a:lnTo>
                  <a:lnTo>
                    <a:pt x="31" y="88"/>
                  </a:lnTo>
                  <a:lnTo>
                    <a:pt x="26" y="75"/>
                  </a:lnTo>
                  <a:lnTo>
                    <a:pt x="20" y="62"/>
                  </a:lnTo>
                  <a:lnTo>
                    <a:pt x="15" y="51"/>
                  </a:lnTo>
                  <a:lnTo>
                    <a:pt x="9" y="39"/>
                  </a:lnTo>
                  <a:lnTo>
                    <a:pt x="6" y="28"/>
                  </a:lnTo>
                  <a:lnTo>
                    <a:pt x="4" y="15"/>
                  </a:lnTo>
                  <a:lnTo>
                    <a:pt x="4" y="0"/>
                  </a:lnTo>
                  <a:lnTo>
                    <a:pt x="0" y="0"/>
                  </a:lnTo>
                  <a:lnTo>
                    <a:pt x="0" y="15"/>
                  </a:lnTo>
                  <a:lnTo>
                    <a:pt x="2" y="28"/>
                  </a:lnTo>
                  <a:lnTo>
                    <a:pt x="6" y="40"/>
                  </a:lnTo>
                  <a:lnTo>
                    <a:pt x="11" y="51"/>
                  </a:lnTo>
                  <a:lnTo>
                    <a:pt x="17" y="64"/>
                  </a:lnTo>
                  <a:lnTo>
                    <a:pt x="22" y="77"/>
                  </a:lnTo>
                  <a:lnTo>
                    <a:pt x="28" y="88"/>
                  </a:lnTo>
                  <a:lnTo>
                    <a:pt x="33" y="101"/>
                  </a:lnTo>
                  <a:lnTo>
                    <a:pt x="33" y="99"/>
                  </a:lnTo>
                  <a:lnTo>
                    <a:pt x="37" y="101"/>
                  </a:lnTo>
                  <a:lnTo>
                    <a:pt x="37" y="99"/>
                  </a:lnTo>
                  <a:lnTo>
                    <a:pt x="37" y="101"/>
                  </a:lnTo>
                  <a:close/>
                </a:path>
              </a:pathLst>
            </a:custGeom>
            <a:solidFill>
              <a:srgbClr val="000000"/>
            </a:solidFill>
            <a:ln w="9525">
              <a:noFill/>
              <a:round/>
            </a:ln>
          </p:spPr>
          <p:txBody>
            <a:bodyPr/>
            <a:lstStyle/>
            <a:p>
              <a:endParaRPr lang="en-US"/>
            </a:p>
          </p:txBody>
        </p:sp>
        <p:sp>
          <p:nvSpPr>
            <p:cNvPr id="601239" name="Freeform 1175"/>
            <p:cNvSpPr/>
            <p:nvPr/>
          </p:nvSpPr>
          <p:spPr bwMode="auto">
            <a:xfrm>
              <a:off x="4216" y="2802"/>
              <a:ext cx="31" cy="92"/>
            </a:xfrm>
            <a:custGeom>
              <a:avLst/>
              <a:gdLst/>
              <a:ahLst/>
              <a:cxnLst>
                <a:cxn ang="0">
                  <a:pos x="3" y="92"/>
                </a:cxn>
                <a:cxn ang="0">
                  <a:pos x="7" y="81"/>
                </a:cxn>
                <a:cxn ang="0">
                  <a:pos x="11" y="70"/>
                </a:cxn>
                <a:cxn ang="0">
                  <a:pos x="14" y="59"/>
                </a:cxn>
                <a:cxn ang="0">
                  <a:pos x="18" y="48"/>
                </a:cxn>
                <a:cxn ang="0">
                  <a:pos x="22" y="37"/>
                </a:cxn>
                <a:cxn ang="0">
                  <a:pos x="25" y="24"/>
                </a:cxn>
                <a:cxn ang="0">
                  <a:pos x="27" y="13"/>
                </a:cxn>
                <a:cxn ang="0">
                  <a:pos x="31" y="2"/>
                </a:cxn>
                <a:cxn ang="0">
                  <a:pos x="27" y="0"/>
                </a:cxn>
                <a:cxn ang="0">
                  <a:pos x="24" y="13"/>
                </a:cxn>
                <a:cxn ang="0">
                  <a:pos x="20" y="24"/>
                </a:cxn>
                <a:cxn ang="0">
                  <a:pos x="18" y="35"/>
                </a:cxn>
                <a:cxn ang="0">
                  <a:pos x="14" y="46"/>
                </a:cxn>
                <a:cxn ang="0">
                  <a:pos x="11" y="59"/>
                </a:cxn>
                <a:cxn ang="0">
                  <a:pos x="7" y="70"/>
                </a:cxn>
                <a:cxn ang="0">
                  <a:pos x="3" y="79"/>
                </a:cxn>
                <a:cxn ang="0">
                  <a:pos x="0" y="90"/>
                </a:cxn>
                <a:cxn ang="0">
                  <a:pos x="3" y="92"/>
                </a:cxn>
              </a:cxnLst>
              <a:rect l="0" t="0" r="r" b="b"/>
              <a:pathLst>
                <a:path w="31" h="92">
                  <a:moveTo>
                    <a:pt x="3" y="92"/>
                  </a:moveTo>
                  <a:lnTo>
                    <a:pt x="7" y="81"/>
                  </a:lnTo>
                  <a:lnTo>
                    <a:pt x="11" y="70"/>
                  </a:lnTo>
                  <a:lnTo>
                    <a:pt x="14" y="59"/>
                  </a:lnTo>
                  <a:lnTo>
                    <a:pt x="18" y="48"/>
                  </a:lnTo>
                  <a:lnTo>
                    <a:pt x="22" y="37"/>
                  </a:lnTo>
                  <a:lnTo>
                    <a:pt x="25" y="24"/>
                  </a:lnTo>
                  <a:lnTo>
                    <a:pt x="27" y="13"/>
                  </a:lnTo>
                  <a:lnTo>
                    <a:pt x="31" y="2"/>
                  </a:lnTo>
                  <a:lnTo>
                    <a:pt x="27" y="0"/>
                  </a:lnTo>
                  <a:lnTo>
                    <a:pt x="24" y="13"/>
                  </a:lnTo>
                  <a:lnTo>
                    <a:pt x="20" y="24"/>
                  </a:lnTo>
                  <a:lnTo>
                    <a:pt x="18" y="35"/>
                  </a:lnTo>
                  <a:lnTo>
                    <a:pt x="14" y="46"/>
                  </a:lnTo>
                  <a:lnTo>
                    <a:pt x="11" y="59"/>
                  </a:lnTo>
                  <a:lnTo>
                    <a:pt x="7" y="70"/>
                  </a:lnTo>
                  <a:lnTo>
                    <a:pt x="3" y="79"/>
                  </a:lnTo>
                  <a:lnTo>
                    <a:pt x="0" y="90"/>
                  </a:lnTo>
                  <a:lnTo>
                    <a:pt x="3" y="92"/>
                  </a:lnTo>
                  <a:close/>
                </a:path>
              </a:pathLst>
            </a:custGeom>
            <a:solidFill>
              <a:srgbClr val="000000"/>
            </a:solidFill>
            <a:ln w="9525">
              <a:noFill/>
              <a:round/>
            </a:ln>
          </p:spPr>
          <p:txBody>
            <a:bodyPr/>
            <a:lstStyle/>
            <a:p>
              <a:endParaRPr lang="en-US"/>
            </a:p>
          </p:txBody>
        </p:sp>
        <p:sp>
          <p:nvSpPr>
            <p:cNvPr id="601240" name="Freeform 1176"/>
            <p:cNvSpPr/>
            <p:nvPr/>
          </p:nvSpPr>
          <p:spPr bwMode="auto">
            <a:xfrm>
              <a:off x="4177" y="2892"/>
              <a:ext cx="42" cy="40"/>
            </a:xfrm>
            <a:custGeom>
              <a:avLst/>
              <a:gdLst/>
              <a:ahLst/>
              <a:cxnLst>
                <a:cxn ang="0">
                  <a:pos x="2" y="40"/>
                </a:cxn>
                <a:cxn ang="0">
                  <a:pos x="8" y="39"/>
                </a:cxn>
                <a:cxn ang="0">
                  <a:pos x="15" y="35"/>
                </a:cxn>
                <a:cxn ang="0">
                  <a:pos x="20" y="31"/>
                </a:cxn>
                <a:cxn ang="0">
                  <a:pos x="26" y="26"/>
                </a:cxn>
                <a:cxn ang="0">
                  <a:pos x="30" y="20"/>
                </a:cxn>
                <a:cxn ang="0">
                  <a:pos x="35" y="15"/>
                </a:cxn>
                <a:cxn ang="0">
                  <a:pos x="39" y="9"/>
                </a:cxn>
                <a:cxn ang="0">
                  <a:pos x="42" y="2"/>
                </a:cxn>
                <a:cxn ang="0">
                  <a:pos x="39" y="0"/>
                </a:cxn>
                <a:cxn ang="0">
                  <a:pos x="35" y="7"/>
                </a:cxn>
                <a:cxn ang="0">
                  <a:pos x="31" y="13"/>
                </a:cxn>
                <a:cxn ang="0">
                  <a:pos x="28" y="18"/>
                </a:cxn>
                <a:cxn ang="0">
                  <a:pos x="19" y="28"/>
                </a:cxn>
                <a:cxn ang="0">
                  <a:pos x="13" y="31"/>
                </a:cxn>
                <a:cxn ang="0">
                  <a:pos x="8" y="35"/>
                </a:cxn>
                <a:cxn ang="0">
                  <a:pos x="0" y="37"/>
                </a:cxn>
                <a:cxn ang="0">
                  <a:pos x="2" y="37"/>
                </a:cxn>
                <a:cxn ang="0">
                  <a:pos x="2" y="40"/>
                </a:cxn>
              </a:cxnLst>
              <a:rect l="0" t="0" r="r" b="b"/>
              <a:pathLst>
                <a:path w="42" h="40">
                  <a:moveTo>
                    <a:pt x="2" y="40"/>
                  </a:moveTo>
                  <a:lnTo>
                    <a:pt x="8" y="39"/>
                  </a:lnTo>
                  <a:lnTo>
                    <a:pt x="15" y="35"/>
                  </a:lnTo>
                  <a:lnTo>
                    <a:pt x="20" y="31"/>
                  </a:lnTo>
                  <a:lnTo>
                    <a:pt x="26" y="26"/>
                  </a:lnTo>
                  <a:lnTo>
                    <a:pt x="30" y="20"/>
                  </a:lnTo>
                  <a:lnTo>
                    <a:pt x="35" y="15"/>
                  </a:lnTo>
                  <a:lnTo>
                    <a:pt x="39" y="9"/>
                  </a:lnTo>
                  <a:lnTo>
                    <a:pt x="42" y="2"/>
                  </a:lnTo>
                  <a:lnTo>
                    <a:pt x="39" y="0"/>
                  </a:lnTo>
                  <a:lnTo>
                    <a:pt x="35" y="7"/>
                  </a:lnTo>
                  <a:lnTo>
                    <a:pt x="31" y="13"/>
                  </a:lnTo>
                  <a:lnTo>
                    <a:pt x="28" y="18"/>
                  </a:lnTo>
                  <a:lnTo>
                    <a:pt x="19" y="28"/>
                  </a:lnTo>
                  <a:lnTo>
                    <a:pt x="13" y="31"/>
                  </a:lnTo>
                  <a:lnTo>
                    <a:pt x="8" y="35"/>
                  </a:lnTo>
                  <a:lnTo>
                    <a:pt x="0" y="37"/>
                  </a:lnTo>
                  <a:lnTo>
                    <a:pt x="2" y="37"/>
                  </a:lnTo>
                  <a:lnTo>
                    <a:pt x="2" y="40"/>
                  </a:lnTo>
                  <a:close/>
                </a:path>
              </a:pathLst>
            </a:custGeom>
            <a:solidFill>
              <a:srgbClr val="000000"/>
            </a:solidFill>
            <a:ln w="9525">
              <a:noFill/>
              <a:round/>
            </a:ln>
          </p:spPr>
          <p:txBody>
            <a:bodyPr/>
            <a:lstStyle/>
            <a:p>
              <a:endParaRPr lang="en-US"/>
            </a:p>
          </p:txBody>
        </p:sp>
        <p:sp>
          <p:nvSpPr>
            <p:cNvPr id="601241" name="Freeform 1177"/>
            <p:cNvSpPr/>
            <p:nvPr/>
          </p:nvSpPr>
          <p:spPr bwMode="auto">
            <a:xfrm>
              <a:off x="4137" y="2929"/>
              <a:ext cx="42" cy="9"/>
            </a:xfrm>
            <a:custGeom>
              <a:avLst/>
              <a:gdLst/>
              <a:ahLst/>
              <a:cxnLst>
                <a:cxn ang="0">
                  <a:pos x="0" y="9"/>
                </a:cxn>
                <a:cxn ang="0">
                  <a:pos x="5" y="7"/>
                </a:cxn>
                <a:cxn ang="0">
                  <a:pos x="11" y="7"/>
                </a:cxn>
                <a:cxn ang="0">
                  <a:pos x="14" y="5"/>
                </a:cxn>
                <a:cxn ang="0">
                  <a:pos x="31" y="5"/>
                </a:cxn>
                <a:cxn ang="0">
                  <a:pos x="37" y="3"/>
                </a:cxn>
                <a:cxn ang="0">
                  <a:pos x="42" y="3"/>
                </a:cxn>
                <a:cxn ang="0">
                  <a:pos x="42" y="0"/>
                </a:cxn>
                <a:cxn ang="0">
                  <a:pos x="37" y="2"/>
                </a:cxn>
                <a:cxn ang="0">
                  <a:pos x="14" y="2"/>
                </a:cxn>
                <a:cxn ang="0">
                  <a:pos x="11" y="3"/>
                </a:cxn>
                <a:cxn ang="0">
                  <a:pos x="3" y="3"/>
                </a:cxn>
                <a:cxn ang="0">
                  <a:pos x="0" y="5"/>
                </a:cxn>
                <a:cxn ang="0">
                  <a:pos x="0" y="9"/>
                </a:cxn>
              </a:cxnLst>
              <a:rect l="0" t="0" r="r" b="b"/>
              <a:pathLst>
                <a:path w="42" h="9">
                  <a:moveTo>
                    <a:pt x="0" y="9"/>
                  </a:moveTo>
                  <a:lnTo>
                    <a:pt x="5" y="7"/>
                  </a:lnTo>
                  <a:lnTo>
                    <a:pt x="11" y="7"/>
                  </a:lnTo>
                  <a:lnTo>
                    <a:pt x="14" y="5"/>
                  </a:lnTo>
                  <a:lnTo>
                    <a:pt x="31" y="5"/>
                  </a:lnTo>
                  <a:lnTo>
                    <a:pt x="37" y="3"/>
                  </a:lnTo>
                  <a:lnTo>
                    <a:pt x="42" y="3"/>
                  </a:lnTo>
                  <a:lnTo>
                    <a:pt x="42" y="0"/>
                  </a:lnTo>
                  <a:lnTo>
                    <a:pt x="37" y="2"/>
                  </a:lnTo>
                  <a:lnTo>
                    <a:pt x="14" y="2"/>
                  </a:lnTo>
                  <a:lnTo>
                    <a:pt x="11" y="3"/>
                  </a:lnTo>
                  <a:lnTo>
                    <a:pt x="3" y="3"/>
                  </a:lnTo>
                  <a:lnTo>
                    <a:pt x="0" y="5"/>
                  </a:lnTo>
                  <a:lnTo>
                    <a:pt x="0" y="9"/>
                  </a:lnTo>
                  <a:close/>
                </a:path>
              </a:pathLst>
            </a:custGeom>
            <a:solidFill>
              <a:srgbClr val="000000"/>
            </a:solidFill>
            <a:ln w="9525">
              <a:noFill/>
              <a:round/>
            </a:ln>
          </p:spPr>
          <p:txBody>
            <a:bodyPr/>
            <a:lstStyle/>
            <a:p>
              <a:endParaRPr lang="en-US"/>
            </a:p>
          </p:txBody>
        </p:sp>
        <p:sp>
          <p:nvSpPr>
            <p:cNvPr id="601242" name="Freeform 1178"/>
            <p:cNvSpPr/>
            <p:nvPr/>
          </p:nvSpPr>
          <p:spPr bwMode="auto">
            <a:xfrm>
              <a:off x="4111" y="2925"/>
              <a:ext cx="26" cy="13"/>
            </a:xfrm>
            <a:custGeom>
              <a:avLst/>
              <a:gdLst/>
              <a:ahLst/>
              <a:cxnLst>
                <a:cxn ang="0">
                  <a:pos x="0" y="2"/>
                </a:cxn>
                <a:cxn ang="0">
                  <a:pos x="0" y="4"/>
                </a:cxn>
                <a:cxn ang="0">
                  <a:pos x="4" y="4"/>
                </a:cxn>
                <a:cxn ang="0">
                  <a:pos x="7" y="6"/>
                </a:cxn>
                <a:cxn ang="0">
                  <a:pos x="9" y="7"/>
                </a:cxn>
                <a:cxn ang="0">
                  <a:pos x="13" y="7"/>
                </a:cxn>
                <a:cxn ang="0">
                  <a:pos x="17" y="9"/>
                </a:cxn>
                <a:cxn ang="0">
                  <a:pos x="18" y="11"/>
                </a:cxn>
                <a:cxn ang="0">
                  <a:pos x="22" y="11"/>
                </a:cxn>
                <a:cxn ang="0">
                  <a:pos x="26" y="13"/>
                </a:cxn>
                <a:cxn ang="0">
                  <a:pos x="26" y="9"/>
                </a:cxn>
                <a:cxn ang="0">
                  <a:pos x="22" y="7"/>
                </a:cxn>
                <a:cxn ang="0">
                  <a:pos x="20" y="7"/>
                </a:cxn>
                <a:cxn ang="0">
                  <a:pos x="17" y="6"/>
                </a:cxn>
                <a:cxn ang="0">
                  <a:pos x="15" y="4"/>
                </a:cxn>
                <a:cxn ang="0">
                  <a:pos x="11" y="4"/>
                </a:cxn>
                <a:cxn ang="0">
                  <a:pos x="9" y="2"/>
                </a:cxn>
                <a:cxn ang="0">
                  <a:pos x="6" y="0"/>
                </a:cxn>
                <a:cxn ang="0">
                  <a:pos x="2" y="0"/>
                </a:cxn>
                <a:cxn ang="0">
                  <a:pos x="0" y="2"/>
                </a:cxn>
                <a:cxn ang="0">
                  <a:pos x="0" y="4"/>
                </a:cxn>
                <a:cxn ang="0">
                  <a:pos x="0" y="2"/>
                </a:cxn>
              </a:cxnLst>
              <a:rect l="0" t="0" r="r" b="b"/>
              <a:pathLst>
                <a:path w="26" h="13">
                  <a:moveTo>
                    <a:pt x="0" y="2"/>
                  </a:moveTo>
                  <a:lnTo>
                    <a:pt x="0" y="4"/>
                  </a:lnTo>
                  <a:lnTo>
                    <a:pt x="4" y="4"/>
                  </a:lnTo>
                  <a:lnTo>
                    <a:pt x="7" y="6"/>
                  </a:lnTo>
                  <a:lnTo>
                    <a:pt x="9" y="7"/>
                  </a:lnTo>
                  <a:lnTo>
                    <a:pt x="13" y="7"/>
                  </a:lnTo>
                  <a:lnTo>
                    <a:pt x="17" y="9"/>
                  </a:lnTo>
                  <a:lnTo>
                    <a:pt x="18" y="11"/>
                  </a:lnTo>
                  <a:lnTo>
                    <a:pt x="22" y="11"/>
                  </a:lnTo>
                  <a:lnTo>
                    <a:pt x="26" y="13"/>
                  </a:lnTo>
                  <a:lnTo>
                    <a:pt x="26" y="9"/>
                  </a:lnTo>
                  <a:lnTo>
                    <a:pt x="22" y="7"/>
                  </a:lnTo>
                  <a:lnTo>
                    <a:pt x="20" y="7"/>
                  </a:lnTo>
                  <a:lnTo>
                    <a:pt x="17" y="6"/>
                  </a:lnTo>
                  <a:lnTo>
                    <a:pt x="15" y="4"/>
                  </a:lnTo>
                  <a:lnTo>
                    <a:pt x="11" y="4"/>
                  </a:lnTo>
                  <a:lnTo>
                    <a:pt x="9" y="2"/>
                  </a:lnTo>
                  <a:lnTo>
                    <a:pt x="6" y="0"/>
                  </a:lnTo>
                  <a:lnTo>
                    <a:pt x="2" y="0"/>
                  </a:lnTo>
                  <a:lnTo>
                    <a:pt x="0" y="2"/>
                  </a:lnTo>
                  <a:lnTo>
                    <a:pt x="0" y="4"/>
                  </a:lnTo>
                  <a:lnTo>
                    <a:pt x="0" y="2"/>
                  </a:lnTo>
                  <a:close/>
                </a:path>
              </a:pathLst>
            </a:custGeom>
            <a:solidFill>
              <a:srgbClr val="000000"/>
            </a:solidFill>
            <a:ln w="9525">
              <a:noFill/>
              <a:round/>
            </a:ln>
          </p:spPr>
          <p:txBody>
            <a:bodyPr/>
            <a:lstStyle/>
            <a:p>
              <a:endParaRPr lang="en-US"/>
            </a:p>
          </p:txBody>
        </p:sp>
        <p:sp>
          <p:nvSpPr>
            <p:cNvPr id="601243" name="Freeform 1179"/>
            <p:cNvSpPr/>
            <p:nvPr/>
          </p:nvSpPr>
          <p:spPr bwMode="auto">
            <a:xfrm>
              <a:off x="4052" y="2879"/>
              <a:ext cx="61" cy="48"/>
            </a:xfrm>
            <a:custGeom>
              <a:avLst/>
              <a:gdLst/>
              <a:ahLst/>
              <a:cxnLst>
                <a:cxn ang="0">
                  <a:pos x="0" y="2"/>
                </a:cxn>
                <a:cxn ang="0">
                  <a:pos x="2" y="4"/>
                </a:cxn>
                <a:cxn ang="0">
                  <a:pos x="6" y="6"/>
                </a:cxn>
                <a:cxn ang="0">
                  <a:pos x="9" y="8"/>
                </a:cxn>
                <a:cxn ang="0">
                  <a:pos x="13" y="11"/>
                </a:cxn>
                <a:cxn ang="0">
                  <a:pos x="17" y="13"/>
                </a:cxn>
                <a:cxn ang="0">
                  <a:pos x="20" y="15"/>
                </a:cxn>
                <a:cxn ang="0">
                  <a:pos x="28" y="22"/>
                </a:cxn>
                <a:cxn ang="0">
                  <a:pos x="32" y="24"/>
                </a:cxn>
                <a:cxn ang="0">
                  <a:pos x="35" y="26"/>
                </a:cxn>
                <a:cxn ang="0">
                  <a:pos x="43" y="33"/>
                </a:cxn>
                <a:cxn ang="0">
                  <a:pos x="46" y="35"/>
                </a:cxn>
                <a:cxn ang="0">
                  <a:pos x="48" y="39"/>
                </a:cxn>
                <a:cxn ang="0">
                  <a:pos x="52" y="42"/>
                </a:cxn>
                <a:cxn ang="0">
                  <a:pos x="55" y="44"/>
                </a:cxn>
                <a:cxn ang="0">
                  <a:pos x="59" y="48"/>
                </a:cxn>
                <a:cxn ang="0">
                  <a:pos x="61" y="46"/>
                </a:cxn>
                <a:cxn ang="0">
                  <a:pos x="57" y="42"/>
                </a:cxn>
                <a:cxn ang="0">
                  <a:pos x="55" y="39"/>
                </a:cxn>
                <a:cxn ang="0">
                  <a:pos x="52" y="35"/>
                </a:cxn>
                <a:cxn ang="0">
                  <a:pos x="48" y="33"/>
                </a:cxn>
                <a:cxn ang="0">
                  <a:pos x="41" y="26"/>
                </a:cxn>
                <a:cxn ang="0">
                  <a:pos x="37" y="24"/>
                </a:cxn>
                <a:cxn ang="0">
                  <a:pos x="33" y="22"/>
                </a:cxn>
                <a:cxn ang="0">
                  <a:pos x="30" y="19"/>
                </a:cxn>
                <a:cxn ang="0">
                  <a:pos x="28" y="15"/>
                </a:cxn>
                <a:cxn ang="0">
                  <a:pos x="22" y="13"/>
                </a:cxn>
                <a:cxn ang="0">
                  <a:pos x="19" y="11"/>
                </a:cxn>
                <a:cxn ang="0">
                  <a:pos x="15" y="8"/>
                </a:cxn>
                <a:cxn ang="0">
                  <a:pos x="11" y="6"/>
                </a:cxn>
                <a:cxn ang="0">
                  <a:pos x="8" y="2"/>
                </a:cxn>
                <a:cxn ang="0">
                  <a:pos x="4" y="0"/>
                </a:cxn>
                <a:cxn ang="0">
                  <a:pos x="4" y="2"/>
                </a:cxn>
                <a:cxn ang="0">
                  <a:pos x="0" y="2"/>
                </a:cxn>
                <a:cxn ang="0">
                  <a:pos x="2" y="2"/>
                </a:cxn>
                <a:cxn ang="0">
                  <a:pos x="2" y="4"/>
                </a:cxn>
                <a:cxn ang="0">
                  <a:pos x="0" y="2"/>
                </a:cxn>
              </a:cxnLst>
              <a:rect l="0" t="0" r="r" b="b"/>
              <a:pathLst>
                <a:path w="61" h="48">
                  <a:moveTo>
                    <a:pt x="0" y="2"/>
                  </a:moveTo>
                  <a:lnTo>
                    <a:pt x="2" y="4"/>
                  </a:lnTo>
                  <a:lnTo>
                    <a:pt x="6" y="6"/>
                  </a:lnTo>
                  <a:lnTo>
                    <a:pt x="9" y="8"/>
                  </a:lnTo>
                  <a:lnTo>
                    <a:pt x="13" y="11"/>
                  </a:lnTo>
                  <a:lnTo>
                    <a:pt x="17" y="13"/>
                  </a:lnTo>
                  <a:lnTo>
                    <a:pt x="20" y="15"/>
                  </a:lnTo>
                  <a:lnTo>
                    <a:pt x="28" y="22"/>
                  </a:lnTo>
                  <a:lnTo>
                    <a:pt x="32" y="24"/>
                  </a:lnTo>
                  <a:lnTo>
                    <a:pt x="35" y="26"/>
                  </a:lnTo>
                  <a:lnTo>
                    <a:pt x="43" y="33"/>
                  </a:lnTo>
                  <a:lnTo>
                    <a:pt x="46" y="35"/>
                  </a:lnTo>
                  <a:lnTo>
                    <a:pt x="48" y="39"/>
                  </a:lnTo>
                  <a:lnTo>
                    <a:pt x="52" y="42"/>
                  </a:lnTo>
                  <a:lnTo>
                    <a:pt x="55" y="44"/>
                  </a:lnTo>
                  <a:lnTo>
                    <a:pt x="59" y="48"/>
                  </a:lnTo>
                  <a:lnTo>
                    <a:pt x="61" y="46"/>
                  </a:lnTo>
                  <a:lnTo>
                    <a:pt x="57" y="42"/>
                  </a:lnTo>
                  <a:lnTo>
                    <a:pt x="55" y="39"/>
                  </a:lnTo>
                  <a:lnTo>
                    <a:pt x="52" y="35"/>
                  </a:lnTo>
                  <a:lnTo>
                    <a:pt x="48" y="33"/>
                  </a:lnTo>
                  <a:lnTo>
                    <a:pt x="41" y="26"/>
                  </a:lnTo>
                  <a:lnTo>
                    <a:pt x="37" y="24"/>
                  </a:lnTo>
                  <a:lnTo>
                    <a:pt x="33" y="22"/>
                  </a:lnTo>
                  <a:lnTo>
                    <a:pt x="30" y="19"/>
                  </a:lnTo>
                  <a:lnTo>
                    <a:pt x="28" y="15"/>
                  </a:lnTo>
                  <a:lnTo>
                    <a:pt x="22" y="13"/>
                  </a:lnTo>
                  <a:lnTo>
                    <a:pt x="19" y="11"/>
                  </a:lnTo>
                  <a:lnTo>
                    <a:pt x="15" y="8"/>
                  </a:lnTo>
                  <a:lnTo>
                    <a:pt x="11" y="6"/>
                  </a:lnTo>
                  <a:lnTo>
                    <a:pt x="8" y="2"/>
                  </a:lnTo>
                  <a:lnTo>
                    <a:pt x="4" y="0"/>
                  </a:lnTo>
                  <a:lnTo>
                    <a:pt x="4" y="2"/>
                  </a:lnTo>
                  <a:lnTo>
                    <a:pt x="0" y="2"/>
                  </a:lnTo>
                  <a:lnTo>
                    <a:pt x="2" y="2"/>
                  </a:lnTo>
                  <a:lnTo>
                    <a:pt x="2" y="4"/>
                  </a:lnTo>
                  <a:lnTo>
                    <a:pt x="0" y="2"/>
                  </a:lnTo>
                  <a:close/>
                </a:path>
              </a:pathLst>
            </a:custGeom>
            <a:solidFill>
              <a:srgbClr val="000000"/>
            </a:solidFill>
            <a:ln w="9525">
              <a:noFill/>
              <a:round/>
            </a:ln>
          </p:spPr>
          <p:txBody>
            <a:bodyPr/>
            <a:lstStyle/>
            <a:p>
              <a:endParaRPr lang="en-US"/>
            </a:p>
          </p:txBody>
        </p:sp>
        <p:sp>
          <p:nvSpPr>
            <p:cNvPr id="601244" name="Freeform 1180"/>
            <p:cNvSpPr/>
            <p:nvPr/>
          </p:nvSpPr>
          <p:spPr bwMode="auto">
            <a:xfrm>
              <a:off x="4050" y="2870"/>
              <a:ext cx="6" cy="11"/>
            </a:xfrm>
            <a:custGeom>
              <a:avLst/>
              <a:gdLst/>
              <a:ahLst/>
              <a:cxnLst>
                <a:cxn ang="0">
                  <a:pos x="2" y="0"/>
                </a:cxn>
                <a:cxn ang="0">
                  <a:pos x="0" y="2"/>
                </a:cxn>
                <a:cxn ang="0">
                  <a:pos x="0" y="7"/>
                </a:cxn>
                <a:cxn ang="0">
                  <a:pos x="2" y="9"/>
                </a:cxn>
                <a:cxn ang="0">
                  <a:pos x="2" y="11"/>
                </a:cxn>
                <a:cxn ang="0">
                  <a:pos x="6" y="11"/>
                </a:cxn>
                <a:cxn ang="0">
                  <a:pos x="6" y="7"/>
                </a:cxn>
                <a:cxn ang="0">
                  <a:pos x="4" y="6"/>
                </a:cxn>
                <a:cxn ang="0">
                  <a:pos x="4" y="2"/>
                </a:cxn>
                <a:cxn ang="0">
                  <a:pos x="2" y="4"/>
                </a:cxn>
                <a:cxn ang="0">
                  <a:pos x="2" y="0"/>
                </a:cxn>
                <a:cxn ang="0">
                  <a:pos x="0" y="2"/>
                </a:cxn>
                <a:cxn ang="0">
                  <a:pos x="2" y="0"/>
                </a:cxn>
              </a:cxnLst>
              <a:rect l="0" t="0" r="r" b="b"/>
              <a:pathLst>
                <a:path w="6" h="11">
                  <a:moveTo>
                    <a:pt x="2" y="0"/>
                  </a:moveTo>
                  <a:lnTo>
                    <a:pt x="0" y="2"/>
                  </a:lnTo>
                  <a:lnTo>
                    <a:pt x="0" y="7"/>
                  </a:lnTo>
                  <a:lnTo>
                    <a:pt x="2" y="9"/>
                  </a:lnTo>
                  <a:lnTo>
                    <a:pt x="2" y="11"/>
                  </a:lnTo>
                  <a:lnTo>
                    <a:pt x="6" y="11"/>
                  </a:lnTo>
                  <a:lnTo>
                    <a:pt x="6" y="7"/>
                  </a:lnTo>
                  <a:lnTo>
                    <a:pt x="4" y="6"/>
                  </a:lnTo>
                  <a:lnTo>
                    <a:pt x="4" y="2"/>
                  </a:lnTo>
                  <a:lnTo>
                    <a:pt x="2" y="4"/>
                  </a:lnTo>
                  <a:lnTo>
                    <a:pt x="2" y="0"/>
                  </a:lnTo>
                  <a:lnTo>
                    <a:pt x="0" y="2"/>
                  </a:lnTo>
                  <a:lnTo>
                    <a:pt x="2" y="0"/>
                  </a:lnTo>
                  <a:close/>
                </a:path>
              </a:pathLst>
            </a:custGeom>
            <a:solidFill>
              <a:srgbClr val="000000"/>
            </a:solidFill>
            <a:ln w="9525">
              <a:noFill/>
              <a:round/>
            </a:ln>
          </p:spPr>
          <p:txBody>
            <a:bodyPr/>
            <a:lstStyle/>
            <a:p>
              <a:endParaRPr lang="en-US"/>
            </a:p>
          </p:txBody>
        </p:sp>
        <p:sp>
          <p:nvSpPr>
            <p:cNvPr id="601245" name="Freeform 1181"/>
            <p:cNvSpPr/>
            <p:nvPr/>
          </p:nvSpPr>
          <p:spPr bwMode="auto">
            <a:xfrm>
              <a:off x="4052" y="2868"/>
              <a:ext cx="9" cy="6"/>
            </a:xfrm>
            <a:custGeom>
              <a:avLst/>
              <a:gdLst/>
              <a:ahLst/>
              <a:cxnLst>
                <a:cxn ang="0">
                  <a:pos x="9" y="2"/>
                </a:cxn>
                <a:cxn ang="0">
                  <a:pos x="6" y="0"/>
                </a:cxn>
                <a:cxn ang="0">
                  <a:pos x="4" y="2"/>
                </a:cxn>
                <a:cxn ang="0">
                  <a:pos x="0" y="2"/>
                </a:cxn>
                <a:cxn ang="0">
                  <a:pos x="0" y="6"/>
                </a:cxn>
                <a:cxn ang="0">
                  <a:pos x="2" y="6"/>
                </a:cxn>
                <a:cxn ang="0">
                  <a:pos x="4" y="4"/>
                </a:cxn>
                <a:cxn ang="0">
                  <a:pos x="6" y="4"/>
                </a:cxn>
                <a:cxn ang="0">
                  <a:pos x="9" y="2"/>
                </a:cxn>
              </a:cxnLst>
              <a:rect l="0" t="0" r="r" b="b"/>
              <a:pathLst>
                <a:path w="9" h="6">
                  <a:moveTo>
                    <a:pt x="9" y="2"/>
                  </a:moveTo>
                  <a:lnTo>
                    <a:pt x="6" y="0"/>
                  </a:lnTo>
                  <a:lnTo>
                    <a:pt x="4" y="2"/>
                  </a:lnTo>
                  <a:lnTo>
                    <a:pt x="0" y="2"/>
                  </a:lnTo>
                  <a:lnTo>
                    <a:pt x="0" y="6"/>
                  </a:lnTo>
                  <a:lnTo>
                    <a:pt x="2" y="6"/>
                  </a:lnTo>
                  <a:lnTo>
                    <a:pt x="4" y="4"/>
                  </a:lnTo>
                  <a:lnTo>
                    <a:pt x="6" y="4"/>
                  </a:lnTo>
                  <a:lnTo>
                    <a:pt x="9" y="2"/>
                  </a:lnTo>
                  <a:close/>
                </a:path>
              </a:pathLst>
            </a:custGeom>
            <a:solidFill>
              <a:srgbClr val="000000"/>
            </a:solidFill>
            <a:ln w="9525">
              <a:noFill/>
              <a:round/>
            </a:ln>
          </p:spPr>
          <p:txBody>
            <a:bodyPr/>
            <a:lstStyle/>
            <a:p>
              <a:endParaRPr lang="en-US"/>
            </a:p>
          </p:txBody>
        </p:sp>
        <p:sp>
          <p:nvSpPr>
            <p:cNvPr id="601246" name="Freeform 1182"/>
            <p:cNvSpPr/>
            <p:nvPr/>
          </p:nvSpPr>
          <p:spPr bwMode="auto">
            <a:xfrm>
              <a:off x="4058" y="2870"/>
              <a:ext cx="27" cy="24"/>
            </a:xfrm>
            <a:custGeom>
              <a:avLst/>
              <a:gdLst/>
              <a:ahLst/>
              <a:cxnLst>
                <a:cxn ang="0">
                  <a:pos x="26" y="20"/>
                </a:cxn>
                <a:cxn ang="0">
                  <a:pos x="27" y="22"/>
                </a:cxn>
                <a:cxn ang="0">
                  <a:pos x="26" y="18"/>
                </a:cxn>
                <a:cxn ang="0">
                  <a:pos x="22" y="15"/>
                </a:cxn>
                <a:cxn ang="0">
                  <a:pos x="20" y="11"/>
                </a:cxn>
                <a:cxn ang="0">
                  <a:pos x="16" y="9"/>
                </a:cxn>
                <a:cxn ang="0">
                  <a:pos x="13" y="7"/>
                </a:cxn>
                <a:cxn ang="0">
                  <a:pos x="9" y="6"/>
                </a:cxn>
                <a:cxn ang="0">
                  <a:pos x="5" y="4"/>
                </a:cxn>
                <a:cxn ang="0">
                  <a:pos x="3" y="0"/>
                </a:cxn>
                <a:cxn ang="0">
                  <a:pos x="0" y="2"/>
                </a:cxn>
                <a:cxn ang="0">
                  <a:pos x="7" y="9"/>
                </a:cxn>
                <a:cxn ang="0">
                  <a:pos x="11" y="11"/>
                </a:cxn>
                <a:cxn ang="0">
                  <a:pos x="14" y="13"/>
                </a:cxn>
                <a:cxn ang="0">
                  <a:pos x="18" y="15"/>
                </a:cxn>
                <a:cxn ang="0">
                  <a:pos x="20" y="17"/>
                </a:cxn>
                <a:cxn ang="0">
                  <a:pos x="22" y="20"/>
                </a:cxn>
                <a:cxn ang="0">
                  <a:pos x="26" y="24"/>
                </a:cxn>
                <a:cxn ang="0">
                  <a:pos x="24" y="22"/>
                </a:cxn>
                <a:cxn ang="0">
                  <a:pos x="24" y="24"/>
                </a:cxn>
                <a:cxn ang="0">
                  <a:pos x="26" y="24"/>
                </a:cxn>
                <a:cxn ang="0">
                  <a:pos x="26" y="20"/>
                </a:cxn>
              </a:cxnLst>
              <a:rect l="0" t="0" r="r" b="b"/>
              <a:pathLst>
                <a:path w="27" h="24">
                  <a:moveTo>
                    <a:pt x="26" y="20"/>
                  </a:moveTo>
                  <a:lnTo>
                    <a:pt x="27" y="22"/>
                  </a:lnTo>
                  <a:lnTo>
                    <a:pt x="26" y="18"/>
                  </a:lnTo>
                  <a:lnTo>
                    <a:pt x="22" y="15"/>
                  </a:lnTo>
                  <a:lnTo>
                    <a:pt x="20" y="11"/>
                  </a:lnTo>
                  <a:lnTo>
                    <a:pt x="16" y="9"/>
                  </a:lnTo>
                  <a:lnTo>
                    <a:pt x="13" y="7"/>
                  </a:lnTo>
                  <a:lnTo>
                    <a:pt x="9" y="6"/>
                  </a:lnTo>
                  <a:lnTo>
                    <a:pt x="5" y="4"/>
                  </a:lnTo>
                  <a:lnTo>
                    <a:pt x="3" y="0"/>
                  </a:lnTo>
                  <a:lnTo>
                    <a:pt x="0" y="2"/>
                  </a:lnTo>
                  <a:lnTo>
                    <a:pt x="7" y="9"/>
                  </a:lnTo>
                  <a:lnTo>
                    <a:pt x="11" y="11"/>
                  </a:lnTo>
                  <a:lnTo>
                    <a:pt x="14" y="13"/>
                  </a:lnTo>
                  <a:lnTo>
                    <a:pt x="18" y="15"/>
                  </a:lnTo>
                  <a:lnTo>
                    <a:pt x="20" y="17"/>
                  </a:lnTo>
                  <a:lnTo>
                    <a:pt x="22" y="20"/>
                  </a:lnTo>
                  <a:lnTo>
                    <a:pt x="26" y="24"/>
                  </a:lnTo>
                  <a:lnTo>
                    <a:pt x="24" y="22"/>
                  </a:lnTo>
                  <a:lnTo>
                    <a:pt x="24" y="24"/>
                  </a:lnTo>
                  <a:lnTo>
                    <a:pt x="26" y="24"/>
                  </a:lnTo>
                  <a:lnTo>
                    <a:pt x="26" y="20"/>
                  </a:lnTo>
                  <a:close/>
                </a:path>
              </a:pathLst>
            </a:custGeom>
            <a:solidFill>
              <a:srgbClr val="000000"/>
            </a:solidFill>
            <a:ln w="9525">
              <a:noFill/>
              <a:round/>
            </a:ln>
          </p:spPr>
          <p:txBody>
            <a:bodyPr/>
            <a:lstStyle/>
            <a:p>
              <a:endParaRPr lang="en-US"/>
            </a:p>
          </p:txBody>
        </p:sp>
        <p:sp>
          <p:nvSpPr>
            <p:cNvPr id="601247" name="Freeform 1183"/>
            <p:cNvSpPr/>
            <p:nvPr/>
          </p:nvSpPr>
          <p:spPr bwMode="auto">
            <a:xfrm>
              <a:off x="4084" y="2890"/>
              <a:ext cx="29" cy="20"/>
            </a:xfrm>
            <a:custGeom>
              <a:avLst/>
              <a:gdLst/>
              <a:ahLst/>
              <a:cxnLst>
                <a:cxn ang="0">
                  <a:pos x="29" y="17"/>
                </a:cxn>
                <a:cxn ang="0">
                  <a:pos x="25" y="17"/>
                </a:cxn>
                <a:cxn ang="0">
                  <a:pos x="22" y="15"/>
                </a:cxn>
                <a:cxn ang="0">
                  <a:pos x="18" y="13"/>
                </a:cxn>
                <a:cxn ang="0">
                  <a:pos x="9" y="4"/>
                </a:cxn>
                <a:cxn ang="0">
                  <a:pos x="5" y="2"/>
                </a:cxn>
                <a:cxn ang="0">
                  <a:pos x="0" y="0"/>
                </a:cxn>
                <a:cxn ang="0">
                  <a:pos x="0" y="4"/>
                </a:cxn>
                <a:cxn ang="0">
                  <a:pos x="3" y="6"/>
                </a:cxn>
                <a:cxn ang="0">
                  <a:pos x="7" y="8"/>
                </a:cxn>
                <a:cxn ang="0">
                  <a:pos x="9" y="11"/>
                </a:cxn>
                <a:cxn ang="0">
                  <a:pos x="12" y="13"/>
                </a:cxn>
                <a:cxn ang="0">
                  <a:pos x="16" y="15"/>
                </a:cxn>
                <a:cxn ang="0">
                  <a:pos x="20" y="19"/>
                </a:cxn>
                <a:cxn ang="0">
                  <a:pos x="23" y="20"/>
                </a:cxn>
                <a:cxn ang="0">
                  <a:pos x="29" y="20"/>
                </a:cxn>
                <a:cxn ang="0">
                  <a:pos x="29" y="17"/>
                </a:cxn>
              </a:cxnLst>
              <a:rect l="0" t="0" r="r" b="b"/>
              <a:pathLst>
                <a:path w="29" h="20">
                  <a:moveTo>
                    <a:pt x="29" y="17"/>
                  </a:moveTo>
                  <a:lnTo>
                    <a:pt x="25" y="17"/>
                  </a:lnTo>
                  <a:lnTo>
                    <a:pt x="22" y="15"/>
                  </a:lnTo>
                  <a:lnTo>
                    <a:pt x="18" y="13"/>
                  </a:lnTo>
                  <a:lnTo>
                    <a:pt x="9" y="4"/>
                  </a:lnTo>
                  <a:lnTo>
                    <a:pt x="5" y="2"/>
                  </a:lnTo>
                  <a:lnTo>
                    <a:pt x="0" y="0"/>
                  </a:lnTo>
                  <a:lnTo>
                    <a:pt x="0" y="4"/>
                  </a:lnTo>
                  <a:lnTo>
                    <a:pt x="3" y="6"/>
                  </a:lnTo>
                  <a:lnTo>
                    <a:pt x="7" y="8"/>
                  </a:lnTo>
                  <a:lnTo>
                    <a:pt x="9" y="11"/>
                  </a:lnTo>
                  <a:lnTo>
                    <a:pt x="12" y="13"/>
                  </a:lnTo>
                  <a:lnTo>
                    <a:pt x="16" y="15"/>
                  </a:lnTo>
                  <a:lnTo>
                    <a:pt x="20" y="19"/>
                  </a:lnTo>
                  <a:lnTo>
                    <a:pt x="23" y="20"/>
                  </a:lnTo>
                  <a:lnTo>
                    <a:pt x="29" y="20"/>
                  </a:lnTo>
                  <a:lnTo>
                    <a:pt x="29" y="17"/>
                  </a:lnTo>
                  <a:close/>
                </a:path>
              </a:pathLst>
            </a:custGeom>
            <a:solidFill>
              <a:srgbClr val="000000"/>
            </a:solidFill>
            <a:ln w="9525">
              <a:noFill/>
              <a:round/>
            </a:ln>
          </p:spPr>
          <p:txBody>
            <a:bodyPr/>
            <a:lstStyle/>
            <a:p>
              <a:endParaRPr lang="en-US"/>
            </a:p>
          </p:txBody>
        </p:sp>
        <p:sp>
          <p:nvSpPr>
            <p:cNvPr id="601248" name="Freeform 1184"/>
            <p:cNvSpPr/>
            <p:nvPr/>
          </p:nvSpPr>
          <p:spPr bwMode="auto">
            <a:xfrm>
              <a:off x="4113" y="2903"/>
              <a:ext cx="83" cy="11"/>
            </a:xfrm>
            <a:custGeom>
              <a:avLst/>
              <a:gdLst/>
              <a:ahLst/>
              <a:cxnLst>
                <a:cxn ang="0">
                  <a:pos x="79" y="0"/>
                </a:cxn>
                <a:cxn ang="0">
                  <a:pos x="75" y="2"/>
                </a:cxn>
                <a:cxn ang="0">
                  <a:pos x="72" y="4"/>
                </a:cxn>
                <a:cxn ang="0">
                  <a:pos x="66" y="6"/>
                </a:cxn>
                <a:cxn ang="0">
                  <a:pos x="61" y="6"/>
                </a:cxn>
                <a:cxn ang="0">
                  <a:pos x="57" y="7"/>
                </a:cxn>
                <a:cxn ang="0">
                  <a:pos x="29" y="7"/>
                </a:cxn>
                <a:cxn ang="0">
                  <a:pos x="26" y="6"/>
                </a:cxn>
                <a:cxn ang="0">
                  <a:pos x="15" y="6"/>
                </a:cxn>
                <a:cxn ang="0">
                  <a:pos x="9" y="4"/>
                </a:cxn>
                <a:cxn ang="0">
                  <a:pos x="0" y="4"/>
                </a:cxn>
                <a:cxn ang="0">
                  <a:pos x="0" y="7"/>
                </a:cxn>
                <a:cxn ang="0">
                  <a:pos x="9" y="7"/>
                </a:cxn>
                <a:cxn ang="0">
                  <a:pos x="15" y="9"/>
                </a:cxn>
                <a:cxn ang="0">
                  <a:pos x="29" y="9"/>
                </a:cxn>
                <a:cxn ang="0">
                  <a:pos x="37" y="11"/>
                </a:cxn>
                <a:cxn ang="0">
                  <a:pos x="51" y="11"/>
                </a:cxn>
                <a:cxn ang="0">
                  <a:pos x="57" y="9"/>
                </a:cxn>
                <a:cxn ang="0">
                  <a:pos x="68" y="9"/>
                </a:cxn>
                <a:cxn ang="0">
                  <a:pos x="72" y="7"/>
                </a:cxn>
                <a:cxn ang="0">
                  <a:pos x="77" y="6"/>
                </a:cxn>
                <a:cxn ang="0">
                  <a:pos x="83" y="0"/>
                </a:cxn>
                <a:cxn ang="0">
                  <a:pos x="81" y="2"/>
                </a:cxn>
                <a:cxn ang="0">
                  <a:pos x="83" y="2"/>
                </a:cxn>
                <a:cxn ang="0">
                  <a:pos x="83" y="0"/>
                </a:cxn>
                <a:cxn ang="0">
                  <a:pos x="79" y="0"/>
                </a:cxn>
              </a:cxnLst>
              <a:rect l="0" t="0" r="r" b="b"/>
              <a:pathLst>
                <a:path w="83" h="11">
                  <a:moveTo>
                    <a:pt x="79" y="0"/>
                  </a:moveTo>
                  <a:lnTo>
                    <a:pt x="75" y="2"/>
                  </a:lnTo>
                  <a:lnTo>
                    <a:pt x="72" y="4"/>
                  </a:lnTo>
                  <a:lnTo>
                    <a:pt x="66" y="6"/>
                  </a:lnTo>
                  <a:lnTo>
                    <a:pt x="61" y="6"/>
                  </a:lnTo>
                  <a:lnTo>
                    <a:pt x="57" y="7"/>
                  </a:lnTo>
                  <a:lnTo>
                    <a:pt x="29" y="7"/>
                  </a:lnTo>
                  <a:lnTo>
                    <a:pt x="26" y="6"/>
                  </a:lnTo>
                  <a:lnTo>
                    <a:pt x="15" y="6"/>
                  </a:lnTo>
                  <a:lnTo>
                    <a:pt x="9" y="4"/>
                  </a:lnTo>
                  <a:lnTo>
                    <a:pt x="0" y="4"/>
                  </a:lnTo>
                  <a:lnTo>
                    <a:pt x="0" y="7"/>
                  </a:lnTo>
                  <a:lnTo>
                    <a:pt x="9" y="7"/>
                  </a:lnTo>
                  <a:lnTo>
                    <a:pt x="15" y="9"/>
                  </a:lnTo>
                  <a:lnTo>
                    <a:pt x="29" y="9"/>
                  </a:lnTo>
                  <a:lnTo>
                    <a:pt x="37" y="11"/>
                  </a:lnTo>
                  <a:lnTo>
                    <a:pt x="51" y="11"/>
                  </a:lnTo>
                  <a:lnTo>
                    <a:pt x="57" y="9"/>
                  </a:lnTo>
                  <a:lnTo>
                    <a:pt x="68" y="9"/>
                  </a:lnTo>
                  <a:lnTo>
                    <a:pt x="72" y="7"/>
                  </a:lnTo>
                  <a:lnTo>
                    <a:pt x="77" y="6"/>
                  </a:lnTo>
                  <a:lnTo>
                    <a:pt x="83" y="0"/>
                  </a:lnTo>
                  <a:lnTo>
                    <a:pt x="81" y="2"/>
                  </a:lnTo>
                  <a:lnTo>
                    <a:pt x="83" y="2"/>
                  </a:lnTo>
                  <a:lnTo>
                    <a:pt x="83" y="0"/>
                  </a:lnTo>
                  <a:lnTo>
                    <a:pt x="79" y="0"/>
                  </a:lnTo>
                  <a:close/>
                </a:path>
              </a:pathLst>
            </a:custGeom>
            <a:solidFill>
              <a:srgbClr val="000000"/>
            </a:solidFill>
            <a:ln w="9525">
              <a:noFill/>
              <a:round/>
            </a:ln>
          </p:spPr>
          <p:txBody>
            <a:bodyPr/>
            <a:lstStyle/>
            <a:p>
              <a:endParaRPr lang="en-US"/>
            </a:p>
          </p:txBody>
        </p:sp>
        <p:sp>
          <p:nvSpPr>
            <p:cNvPr id="601249" name="Freeform 1185"/>
            <p:cNvSpPr/>
            <p:nvPr/>
          </p:nvSpPr>
          <p:spPr bwMode="auto">
            <a:xfrm>
              <a:off x="4192" y="2865"/>
              <a:ext cx="16" cy="38"/>
            </a:xfrm>
            <a:custGeom>
              <a:avLst/>
              <a:gdLst/>
              <a:ahLst/>
              <a:cxnLst>
                <a:cxn ang="0">
                  <a:pos x="13" y="0"/>
                </a:cxn>
                <a:cxn ang="0">
                  <a:pos x="13" y="5"/>
                </a:cxn>
                <a:cxn ang="0">
                  <a:pos x="11" y="9"/>
                </a:cxn>
                <a:cxn ang="0">
                  <a:pos x="9" y="14"/>
                </a:cxn>
                <a:cxn ang="0">
                  <a:pos x="7" y="18"/>
                </a:cxn>
                <a:cxn ang="0">
                  <a:pos x="4" y="23"/>
                </a:cxn>
                <a:cxn ang="0">
                  <a:pos x="2" y="29"/>
                </a:cxn>
                <a:cxn ang="0">
                  <a:pos x="0" y="34"/>
                </a:cxn>
                <a:cxn ang="0">
                  <a:pos x="0" y="38"/>
                </a:cxn>
                <a:cxn ang="0">
                  <a:pos x="4" y="38"/>
                </a:cxn>
                <a:cxn ang="0">
                  <a:pos x="4" y="34"/>
                </a:cxn>
                <a:cxn ang="0">
                  <a:pos x="5" y="29"/>
                </a:cxn>
                <a:cxn ang="0">
                  <a:pos x="7" y="25"/>
                </a:cxn>
                <a:cxn ang="0">
                  <a:pos x="11" y="20"/>
                </a:cxn>
                <a:cxn ang="0">
                  <a:pos x="13" y="16"/>
                </a:cxn>
                <a:cxn ang="0">
                  <a:pos x="15" y="11"/>
                </a:cxn>
                <a:cxn ang="0">
                  <a:pos x="16" y="5"/>
                </a:cxn>
                <a:cxn ang="0">
                  <a:pos x="16" y="0"/>
                </a:cxn>
                <a:cxn ang="0">
                  <a:pos x="13" y="0"/>
                </a:cxn>
              </a:cxnLst>
              <a:rect l="0" t="0" r="r" b="b"/>
              <a:pathLst>
                <a:path w="16" h="38">
                  <a:moveTo>
                    <a:pt x="13" y="0"/>
                  </a:moveTo>
                  <a:lnTo>
                    <a:pt x="13" y="5"/>
                  </a:lnTo>
                  <a:lnTo>
                    <a:pt x="11" y="9"/>
                  </a:lnTo>
                  <a:lnTo>
                    <a:pt x="9" y="14"/>
                  </a:lnTo>
                  <a:lnTo>
                    <a:pt x="7" y="18"/>
                  </a:lnTo>
                  <a:lnTo>
                    <a:pt x="4" y="23"/>
                  </a:lnTo>
                  <a:lnTo>
                    <a:pt x="2" y="29"/>
                  </a:lnTo>
                  <a:lnTo>
                    <a:pt x="0" y="34"/>
                  </a:lnTo>
                  <a:lnTo>
                    <a:pt x="0" y="38"/>
                  </a:lnTo>
                  <a:lnTo>
                    <a:pt x="4" y="38"/>
                  </a:lnTo>
                  <a:lnTo>
                    <a:pt x="4" y="34"/>
                  </a:lnTo>
                  <a:lnTo>
                    <a:pt x="5" y="29"/>
                  </a:lnTo>
                  <a:lnTo>
                    <a:pt x="7" y="25"/>
                  </a:lnTo>
                  <a:lnTo>
                    <a:pt x="11" y="20"/>
                  </a:lnTo>
                  <a:lnTo>
                    <a:pt x="13" y="16"/>
                  </a:lnTo>
                  <a:lnTo>
                    <a:pt x="15" y="11"/>
                  </a:lnTo>
                  <a:lnTo>
                    <a:pt x="16" y="5"/>
                  </a:lnTo>
                  <a:lnTo>
                    <a:pt x="16" y="0"/>
                  </a:lnTo>
                  <a:lnTo>
                    <a:pt x="13" y="0"/>
                  </a:lnTo>
                  <a:close/>
                </a:path>
              </a:pathLst>
            </a:custGeom>
            <a:solidFill>
              <a:srgbClr val="000000"/>
            </a:solidFill>
            <a:ln w="9525">
              <a:noFill/>
              <a:round/>
            </a:ln>
          </p:spPr>
          <p:txBody>
            <a:bodyPr/>
            <a:lstStyle/>
            <a:p>
              <a:endParaRPr lang="en-US"/>
            </a:p>
          </p:txBody>
        </p:sp>
        <p:sp>
          <p:nvSpPr>
            <p:cNvPr id="601250" name="Freeform 1186"/>
            <p:cNvSpPr/>
            <p:nvPr/>
          </p:nvSpPr>
          <p:spPr bwMode="auto">
            <a:xfrm>
              <a:off x="4205" y="2815"/>
              <a:ext cx="20" cy="50"/>
            </a:xfrm>
            <a:custGeom>
              <a:avLst/>
              <a:gdLst/>
              <a:ahLst/>
              <a:cxnLst>
                <a:cxn ang="0">
                  <a:pos x="16" y="0"/>
                </a:cxn>
                <a:cxn ang="0">
                  <a:pos x="14" y="5"/>
                </a:cxn>
                <a:cxn ang="0">
                  <a:pos x="13" y="11"/>
                </a:cxn>
                <a:cxn ang="0">
                  <a:pos x="9" y="18"/>
                </a:cxn>
                <a:cxn ang="0">
                  <a:pos x="7" y="24"/>
                </a:cxn>
                <a:cxn ang="0">
                  <a:pos x="5" y="31"/>
                </a:cxn>
                <a:cxn ang="0">
                  <a:pos x="3" y="37"/>
                </a:cxn>
                <a:cxn ang="0">
                  <a:pos x="2" y="44"/>
                </a:cxn>
                <a:cxn ang="0">
                  <a:pos x="0" y="50"/>
                </a:cxn>
                <a:cxn ang="0">
                  <a:pos x="3" y="50"/>
                </a:cxn>
                <a:cxn ang="0">
                  <a:pos x="5" y="44"/>
                </a:cxn>
                <a:cxn ang="0">
                  <a:pos x="7" y="37"/>
                </a:cxn>
                <a:cxn ang="0">
                  <a:pos x="9" y="31"/>
                </a:cxn>
                <a:cxn ang="0">
                  <a:pos x="11" y="26"/>
                </a:cxn>
                <a:cxn ang="0">
                  <a:pos x="13" y="18"/>
                </a:cxn>
                <a:cxn ang="0">
                  <a:pos x="16" y="13"/>
                </a:cxn>
                <a:cxn ang="0">
                  <a:pos x="18" y="5"/>
                </a:cxn>
                <a:cxn ang="0">
                  <a:pos x="20" y="0"/>
                </a:cxn>
                <a:cxn ang="0">
                  <a:pos x="16" y="0"/>
                </a:cxn>
              </a:cxnLst>
              <a:rect l="0" t="0" r="r" b="b"/>
              <a:pathLst>
                <a:path w="20" h="50">
                  <a:moveTo>
                    <a:pt x="16" y="0"/>
                  </a:moveTo>
                  <a:lnTo>
                    <a:pt x="14" y="5"/>
                  </a:lnTo>
                  <a:lnTo>
                    <a:pt x="13" y="11"/>
                  </a:lnTo>
                  <a:lnTo>
                    <a:pt x="9" y="18"/>
                  </a:lnTo>
                  <a:lnTo>
                    <a:pt x="7" y="24"/>
                  </a:lnTo>
                  <a:lnTo>
                    <a:pt x="5" y="31"/>
                  </a:lnTo>
                  <a:lnTo>
                    <a:pt x="3" y="37"/>
                  </a:lnTo>
                  <a:lnTo>
                    <a:pt x="2" y="44"/>
                  </a:lnTo>
                  <a:lnTo>
                    <a:pt x="0" y="50"/>
                  </a:lnTo>
                  <a:lnTo>
                    <a:pt x="3" y="50"/>
                  </a:lnTo>
                  <a:lnTo>
                    <a:pt x="5" y="44"/>
                  </a:lnTo>
                  <a:lnTo>
                    <a:pt x="7" y="37"/>
                  </a:lnTo>
                  <a:lnTo>
                    <a:pt x="9" y="31"/>
                  </a:lnTo>
                  <a:lnTo>
                    <a:pt x="11" y="26"/>
                  </a:lnTo>
                  <a:lnTo>
                    <a:pt x="13" y="18"/>
                  </a:lnTo>
                  <a:lnTo>
                    <a:pt x="16" y="13"/>
                  </a:lnTo>
                  <a:lnTo>
                    <a:pt x="18" y="5"/>
                  </a:lnTo>
                  <a:lnTo>
                    <a:pt x="20" y="0"/>
                  </a:lnTo>
                  <a:lnTo>
                    <a:pt x="16" y="0"/>
                  </a:lnTo>
                  <a:close/>
                </a:path>
              </a:pathLst>
            </a:custGeom>
            <a:solidFill>
              <a:srgbClr val="000000"/>
            </a:solidFill>
            <a:ln w="9525">
              <a:noFill/>
              <a:round/>
            </a:ln>
          </p:spPr>
          <p:txBody>
            <a:bodyPr/>
            <a:lstStyle/>
            <a:p>
              <a:endParaRPr lang="en-US"/>
            </a:p>
          </p:txBody>
        </p:sp>
        <p:sp>
          <p:nvSpPr>
            <p:cNvPr id="601251" name="Freeform 1187"/>
            <p:cNvSpPr/>
            <p:nvPr/>
          </p:nvSpPr>
          <p:spPr bwMode="auto">
            <a:xfrm>
              <a:off x="4221" y="2782"/>
              <a:ext cx="9" cy="33"/>
            </a:xfrm>
            <a:custGeom>
              <a:avLst/>
              <a:gdLst/>
              <a:ahLst/>
              <a:cxnLst>
                <a:cxn ang="0">
                  <a:pos x="6" y="2"/>
                </a:cxn>
                <a:cxn ang="0">
                  <a:pos x="6" y="9"/>
                </a:cxn>
                <a:cxn ang="0">
                  <a:pos x="4" y="16"/>
                </a:cxn>
                <a:cxn ang="0">
                  <a:pos x="2" y="26"/>
                </a:cxn>
                <a:cxn ang="0">
                  <a:pos x="0" y="33"/>
                </a:cxn>
                <a:cxn ang="0">
                  <a:pos x="4" y="33"/>
                </a:cxn>
                <a:cxn ang="0">
                  <a:pos x="6" y="26"/>
                </a:cxn>
                <a:cxn ang="0">
                  <a:pos x="8" y="18"/>
                </a:cxn>
                <a:cxn ang="0">
                  <a:pos x="9" y="9"/>
                </a:cxn>
                <a:cxn ang="0">
                  <a:pos x="9" y="0"/>
                </a:cxn>
                <a:cxn ang="0">
                  <a:pos x="6" y="2"/>
                </a:cxn>
              </a:cxnLst>
              <a:rect l="0" t="0" r="r" b="b"/>
              <a:pathLst>
                <a:path w="9" h="33">
                  <a:moveTo>
                    <a:pt x="6" y="2"/>
                  </a:moveTo>
                  <a:lnTo>
                    <a:pt x="6" y="9"/>
                  </a:lnTo>
                  <a:lnTo>
                    <a:pt x="4" y="16"/>
                  </a:lnTo>
                  <a:lnTo>
                    <a:pt x="2" y="26"/>
                  </a:lnTo>
                  <a:lnTo>
                    <a:pt x="0" y="33"/>
                  </a:lnTo>
                  <a:lnTo>
                    <a:pt x="4" y="33"/>
                  </a:lnTo>
                  <a:lnTo>
                    <a:pt x="6" y="26"/>
                  </a:lnTo>
                  <a:lnTo>
                    <a:pt x="8" y="18"/>
                  </a:lnTo>
                  <a:lnTo>
                    <a:pt x="9" y="9"/>
                  </a:lnTo>
                  <a:lnTo>
                    <a:pt x="9" y="0"/>
                  </a:lnTo>
                  <a:lnTo>
                    <a:pt x="6" y="2"/>
                  </a:lnTo>
                  <a:close/>
                </a:path>
              </a:pathLst>
            </a:custGeom>
            <a:solidFill>
              <a:srgbClr val="000000"/>
            </a:solidFill>
            <a:ln w="9525">
              <a:noFill/>
              <a:round/>
            </a:ln>
          </p:spPr>
          <p:txBody>
            <a:bodyPr/>
            <a:lstStyle/>
            <a:p>
              <a:endParaRPr lang="en-US"/>
            </a:p>
          </p:txBody>
        </p:sp>
        <p:sp>
          <p:nvSpPr>
            <p:cNvPr id="601252" name="Freeform 1188"/>
            <p:cNvSpPr/>
            <p:nvPr/>
          </p:nvSpPr>
          <p:spPr bwMode="auto">
            <a:xfrm>
              <a:off x="4201" y="2688"/>
              <a:ext cx="29" cy="96"/>
            </a:xfrm>
            <a:custGeom>
              <a:avLst/>
              <a:gdLst/>
              <a:ahLst/>
              <a:cxnLst>
                <a:cxn ang="0">
                  <a:pos x="6" y="0"/>
                </a:cxn>
                <a:cxn ang="0">
                  <a:pos x="6" y="2"/>
                </a:cxn>
                <a:cxn ang="0">
                  <a:pos x="2" y="15"/>
                </a:cxn>
                <a:cxn ang="0">
                  <a:pos x="0" y="28"/>
                </a:cxn>
                <a:cxn ang="0">
                  <a:pos x="2" y="41"/>
                </a:cxn>
                <a:cxn ang="0">
                  <a:pos x="6" y="52"/>
                </a:cxn>
                <a:cxn ang="0">
                  <a:pos x="9" y="63"/>
                </a:cxn>
                <a:cxn ang="0">
                  <a:pos x="13" y="74"/>
                </a:cxn>
                <a:cxn ang="0">
                  <a:pos x="20" y="87"/>
                </a:cxn>
                <a:cxn ang="0">
                  <a:pos x="26" y="96"/>
                </a:cxn>
                <a:cxn ang="0">
                  <a:pos x="29" y="94"/>
                </a:cxn>
                <a:cxn ang="0">
                  <a:pos x="22" y="85"/>
                </a:cxn>
                <a:cxn ang="0">
                  <a:pos x="17" y="74"/>
                </a:cxn>
                <a:cxn ang="0">
                  <a:pos x="13" y="63"/>
                </a:cxn>
                <a:cxn ang="0">
                  <a:pos x="9" y="52"/>
                </a:cxn>
                <a:cxn ang="0">
                  <a:pos x="6" y="39"/>
                </a:cxn>
                <a:cxn ang="0">
                  <a:pos x="6" y="15"/>
                </a:cxn>
                <a:cxn ang="0">
                  <a:pos x="9" y="4"/>
                </a:cxn>
                <a:cxn ang="0">
                  <a:pos x="7" y="4"/>
                </a:cxn>
                <a:cxn ang="0">
                  <a:pos x="6" y="0"/>
                </a:cxn>
                <a:cxn ang="0">
                  <a:pos x="6" y="2"/>
                </a:cxn>
                <a:cxn ang="0">
                  <a:pos x="6" y="0"/>
                </a:cxn>
              </a:cxnLst>
              <a:rect l="0" t="0" r="r" b="b"/>
              <a:pathLst>
                <a:path w="29" h="96">
                  <a:moveTo>
                    <a:pt x="6" y="0"/>
                  </a:moveTo>
                  <a:lnTo>
                    <a:pt x="6" y="2"/>
                  </a:lnTo>
                  <a:lnTo>
                    <a:pt x="2" y="15"/>
                  </a:lnTo>
                  <a:lnTo>
                    <a:pt x="0" y="28"/>
                  </a:lnTo>
                  <a:lnTo>
                    <a:pt x="2" y="41"/>
                  </a:lnTo>
                  <a:lnTo>
                    <a:pt x="6" y="52"/>
                  </a:lnTo>
                  <a:lnTo>
                    <a:pt x="9" y="63"/>
                  </a:lnTo>
                  <a:lnTo>
                    <a:pt x="13" y="74"/>
                  </a:lnTo>
                  <a:lnTo>
                    <a:pt x="20" y="87"/>
                  </a:lnTo>
                  <a:lnTo>
                    <a:pt x="26" y="96"/>
                  </a:lnTo>
                  <a:lnTo>
                    <a:pt x="29" y="94"/>
                  </a:lnTo>
                  <a:lnTo>
                    <a:pt x="22" y="85"/>
                  </a:lnTo>
                  <a:lnTo>
                    <a:pt x="17" y="74"/>
                  </a:lnTo>
                  <a:lnTo>
                    <a:pt x="13" y="63"/>
                  </a:lnTo>
                  <a:lnTo>
                    <a:pt x="9" y="52"/>
                  </a:lnTo>
                  <a:lnTo>
                    <a:pt x="6" y="39"/>
                  </a:lnTo>
                  <a:lnTo>
                    <a:pt x="6" y="15"/>
                  </a:lnTo>
                  <a:lnTo>
                    <a:pt x="9" y="4"/>
                  </a:lnTo>
                  <a:lnTo>
                    <a:pt x="7" y="4"/>
                  </a:lnTo>
                  <a:lnTo>
                    <a:pt x="6" y="0"/>
                  </a:lnTo>
                  <a:lnTo>
                    <a:pt x="6" y="2"/>
                  </a:lnTo>
                  <a:lnTo>
                    <a:pt x="6" y="0"/>
                  </a:lnTo>
                  <a:close/>
                </a:path>
              </a:pathLst>
            </a:custGeom>
            <a:solidFill>
              <a:srgbClr val="000000"/>
            </a:solidFill>
            <a:ln w="9525">
              <a:noFill/>
              <a:round/>
            </a:ln>
          </p:spPr>
          <p:txBody>
            <a:bodyPr/>
            <a:lstStyle/>
            <a:p>
              <a:endParaRPr lang="en-US"/>
            </a:p>
          </p:txBody>
        </p:sp>
        <p:sp>
          <p:nvSpPr>
            <p:cNvPr id="601253" name="Freeform 1189"/>
            <p:cNvSpPr/>
            <p:nvPr/>
          </p:nvSpPr>
          <p:spPr bwMode="auto">
            <a:xfrm>
              <a:off x="4207" y="2686"/>
              <a:ext cx="7" cy="6"/>
            </a:xfrm>
            <a:custGeom>
              <a:avLst/>
              <a:gdLst/>
              <a:ahLst/>
              <a:cxnLst>
                <a:cxn ang="0">
                  <a:pos x="7" y="2"/>
                </a:cxn>
                <a:cxn ang="0">
                  <a:pos x="5" y="0"/>
                </a:cxn>
                <a:cxn ang="0">
                  <a:pos x="3" y="2"/>
                </a:cxn>
                <a:cxn ang="0">
                  <a:pos x="0" y="2"/>
                </a:cxn>
                <a:cxn ang="0">
                  <a:pos x="1" y="6"/>
                </a:cxn>
                <a:cxn ang="0">
                  <a:pos x="3" y="6"/>
                </a:cxn>
                <a:cxn ang="0">
                  <a:pos x="5" y="4"/>
                </a:cxn>
                <a:cxn ang="0">
                  <a:pos x="3" y="4"/>
                </a:cxn>
                <a:cxn ang="0">
                  <a:pos x="7" y="2"/>
                </a:cxn>
                <a:cxn ang="0">
                  <a:pos x="7" y="0"/>
                </a:cxn>
                <a:cxn ang="0">
                  <a:pos x="5" y="0"/>
                </a:cxn>
                <a:cxn ang="0">
                  <a:pos x="7" y="2"/>
                </a:cxn>
              </a:cxnLst>
              <a:rect l="0" t="0" r="r" b="b"/>
              <a:pathLst>
                <a:path w="7" h="6">
                  <a:moveTo>
                    <a:pt x="7" y="2"/>
                  </a:moveTo>
                  <a:lnTo>
                    <a:pt x="5" y="0"/>
                  </a:lnTo>
                  <a:lnTo>
                    <a:pt x="3" y="2"/>
                  </a:lnTo>
                  <a:lnTo>
                    <a:pt x="0" y="2"/>
                  </a:lnTo>
                  <a:lnTo>
                    <a:pt x="1" y="6"/>
                  </a:lnTo>
                  <a:lnTo>
                    <a:pt x="3" y="6"/>
                  </a:lnTo>
                  <a:lnTo>
                    <a:pt x="5" y="4"/>
                  </a:lnTo>
                  <a:lnTo>
                    <a:pt x="3" y="4"/>
                  </a:lnTo>
                  <a:lnTo>
                    <a:pt x="7" y="2"/>
                  </a:lnTo>
                  <a:lnTo>
                    <a:pt x="7" y="0"/>
                  </a:lnTo>
                  <a:lnTo>
                    <a:pt x="5" y="0"/>
                  </a:lnTo>
                  <a:lnTo>
                    <a:pt x="7" y="2"/>
                  </a:lnTo>
                  <a:close/>
                </a:path>
              </a:pathLst>
            </a:custGeom>
            <a:solidFill>
              <a:srgbClr val="000000"/>
            </a:solidFill>
            <a:ln w="9525">
              <a:noFill/>
              <a:round/>
            </a:ln>
          </p:spPr>
          <p:txBody>
            <a:bodyPr/>
            <a:lstStyle/>
            <a:p>
              <a:endParaRPr lang="en-US"/>
            </a:p>
          </p:txBody>
        </p:sp>
        <p:sp>
          <p:nvSpPr>
            <p:cNvPr id="601254" name="Freeform 1190"/>
            <p:cNvSpPr/>
            <p:nvPr/>
          </p:nvSpPr>
          <p:spPr bwMode="auto">
            <a:xfrm>
              <a:off x="4210" y="2688"/>
              <a:ext cx="9" cy="8"/>
            </a:xfrm>
            <a:custGeom>
              <a:avLst/>
              <a:gdLst/>
              <a:ahLst/>
              <a:cxnLst>
                <a:cxn ang="0">
                  <a:pos x="9" y="6"/>
                </a:cxn>
                <a:cxn ang="0">
                  <a:pos x="6" y="2"/>
                </a:cxn>
                <a:cxn ang="0">
                  <a:pos x="6" y="0"/>
                </a:cxn>
                <a:cxn ang="0">
                  <a:pos x="4" y="0"/>
                </a:cxn>
                <a:cxn ang="0">
                  <a:pos x="0" y="2"/>
                </a:cxn>
                <a:cxn ang="0">
                  <a:pos x="2" y="2"/>
                </a:cxn>
                <a:cxn ang="0">
                  <a:pos x="4" y="4"/>
                </a:cxn>
                <a:cxn ang="0">
                  <a:pos x="4" y="6"/>
                </a:cxn>
                <a:cxn ang="0">
                  <a:pos x="6" y="8"/>
                </a:cxn>
                <a:cxn ang="0">
                  <a:pos x="6" y="6"/>
                </a:cxn>
                <a:cxn ang="0">
                  <a:pos x="9" y="6"/>
                </a:cxn>
                <a:cxn ang="0">
                  <a:pos x="9" y="4"/>
                </a:cxn>
                <a:cxn ang="0">
                  <a:pos x="8" y="4"/>
                </a:cxn>
                <a:cxn ang="0">
                  <a:pos x="9" y="6"/>
                </a:cxn>
              </a:cxnLst>
              <a:rect l="0" t="0" r="r" b="b"/>
              <a:pathLst>
                <a:path w="9" h="8">
                  <a:moveTo>
                    <a:pt x="9" y="6"/>
                  </a:moveTo>
                  <a:lnTo>
                    <a:pt x="6" y="2"/>
                  </a:lnTo>
                  <a:lnTo>
                    <a:pt x="6" y="0"/>
                  </a:lnTo>
                  <a:lnTo>
                    <a:pt x="4" y="0"/>
                  </a:lnTo>
                  <a:lnTo>
                    <a:pt x="0" y="2"/>
                  </a:lnTo>
                  <a:lnTo>
                    <a:pt x="2" y="2"/>
                  </a:lnTo>
                  <a:lnTo>
                    <a:pt x="4" y="4"/>
                  </a:lnTo>
                  <a:lnTo>
                    <a:pt x="4" y="6"/>
                  </a:lnTo>
                  <a:lnTo>
                    <a:pt x="6" y="8"/>
                  </a:lnTo>
                  <a:lnTo>
                    <a:pt x="6" y="6"/>
                  </a:lnTo>
                  <a:lnTo>
                    <a:pt x="9" y="6"/>
                  </a:lnTo>
                  <a:lnTo>
                    <a:pt x="9" y="4"/>
                  </a:lnTo>
                  <a:lnTo>
                    <a:pt x="8" y="4"/>
                  </a:lnTo>
                  <a:lnTo>
                    <a:pt x="9" y="6"/>
                  </a:lnTo>
                  <a:close/>
                </a:path>
              </a:pathLst>
            </a:custGeom>
            <a:solidFill>
              <a:srgbClr val="000000"/>
            </a:solidFill>
            <a:ln w="9525">
              <a:noFill/>
              <a:round/>
            </a:ln>
          </p:spPr>
          <p:txBody>
            <a:bodyPr/>
            <a:lstStyle/>
            <a:p>
              <a:endParaRPr lang="en-US"/>
            </a:p>
          </p:txBody>
        </p:sp>
        <p:sp>
          <p:nvSpPr>
            <p:cNvPr id="601255" name="Freeform 1191"/>
            <p:cNvSpPr/>
            <p:nvPr/>
          </p:nvSpPr>
          <p:spPr bwMode="auto">
            <a:xfrm>
              <a:off x="4006" y="2694"/>
              <a:ext cx="100" cy="38"/>
            </a:xfrm>
            <a:custGeom>
              <a:avLst/>
              <a:gdLst/>
              <a:ahLst/>
              <a:cxnLst>
                <a:cxn ang="0">
                  <a:pos x="100" y="37"/>
                </a:cxn>
                <a:cxn ang="0">
                  <a:pos x="98" y="38"/>
                </a:cxn>
                <a:cxn ang="0">
                  <a:pos x="92" y="38"/>
                </a:cxn>
                <a:cxn ang="0">
                  <a:pos x="89" y="37"/>
                </a:cxn>
                <a:cxn ang="0">
                  <a:pos x="83" y="37"/>
                </a:cxn>
                <a:cxn ang="0">
                  <a:pos x="79" y="35"/>
                </a:cxn>
                <a:cxn ang="0">
                  <a:pos x="76" y="33"/>
                </a:cxn>
                <a:cxn ang="0">
                  <a:pos x="72" y="33"/>
                </a:cxn>
                <a:cxn ang="0">
                  <a:pos x="68" y="31"/>
                </a:cxn>
                <a:cxn ang="0">
                  <a:pos x="65" y="29"/>
                </a:cxn>
                <a:cxn ang="0">
                  <a:pos x="61" y="27"/>
                </a:cxn>
                <a:cxn ang="0">
                  <a:pos x="57" y="26"/>
                </a:cxn>
                <a:cxn ang="0">
                  <a:pos x="55" y="22"/>
                </a:cxn>
                <a:cxn ang="0">
                  <a:pos x="50" y="22"/>
                </a:cxn>
                <a:cxn ang="0">
                  <a:pos x="44" y="20"/>
                </a:cxn>
                <a:cxn ang="0">
                  <a:pos x="41" y="16"/>
                </a:cxn>
                <a:cxn ang="0">
                  <a:pos x="35" y="16"/>
                </a:cxn>
                <a:cxn ang="0">
                  <a:pos x="30" y="14"/>
                </a:cxn>
                <a:cxn ang="0">
                  <a:pos x="24" y="13"/>
                </a:cxn>
                <a:cxn ang="0">
                  <a:pos x="21" y="14"/>
                </a:cxn>
                <a:cxn ang="0">
                  <a:pos x="15" y="16"/>
                </a:cxn>
                <a:cxn ang="0">
                  <a:pos x="4" y="16"/>
                </a:cxn>
                <a:cxn ang="0">
                  <a:pos x="0" y="13"/>
                </a:cxn>
                <a:cxn ang="0">
                  <a:pos x="0" y="9"/>
                </a:cxn>
                <a:cxn ang="0">
                  <a:pos x="2" y="7"/>
                </a:cxn>
                <a:cxn ang="0">
                  <a:pos x="2" y="5"/>
                </a:cxn>
                <a:cxn ang="0">
                  <a:pos x="8" y="5"/>
                </a:cxn>
                <a:cxn ang="0">
                  <a:pos x="10" y="3"/>
                </a:cxn>
                <a:cxn ang="0">
                  <a:pos x="11" y="3"/>
                </a:cxn>
                <a:cxn ang="0">
                  <a:pos x="15" y="2"/>
                </a:cxn>
                <a:cxn ang="0">
                  <a:pos x="21" y="3"/>
                </a:cxn>
                <a:cxn ang="0">
                  <a:pos x="24" y="5"/>
                </a:cxn>
                <a:cxn ang="0">
                  <a:pos x="30" y="3"/>
                </a:cxn>
                <a:cxn ang="0">
                  <a:pos x="33" y="2"/>
                </a:cxn>
                <a:cxn ang="0">
                  <a:pos x="39" y="0"/>
                </a:cxn>
                <a:cxn ang="0">
                  <a:pos x="48" y="0"/>
                </a:cxn>
                <a:cxn ang="0">
                  <a:pos x="54" y="2"/>
                </a:cxn>
                <a:cxn ang="0">
                  <a:pos x="61" y="5"/>
                </a:cxn>
                <a:cxn ang="0">
                  <a:pos x="66" y="9"/>
                </a:cxn>
                <a:cxn ang="0">
                  <a:pos x="74" y="13"/>
                </a:cxn>
                <a:cxn ang="0">
                  <a:pos x="79" y="14"/>
                </a:cxn>
                <a:cxn ang="0">
                  <a:pos x="87" y="20"/>
                </a:cxn>
                <a:cxn ang="0">
                  <a:pos x="92" y="24"/>
                </a:cxn>
                <a:cxn ang="0">
                  <a:pos x="96" y="29"/>
                </a:cxn>
                <a:cxn ang="0">
                  <a:pos x="100" y="37"/>
                </a:cxn>
              </a:cxnLst>
              <a:rect l="0" t="0" r="r" b="b"/>
              <a:pathLst>
                <a:path w="100" h="38">
                  <a:moveTo>
                    <a:pt x="100" y="37"/>
                  </a:moveTo>
                  <a:lnTo>
                    <a:pt x="98" y="38"/>
                  </a:lnTo>
                  <a:lnTo>
                    <a:pt x="92" y="38"/>
                  </a:lnTo>
                  <a:lnTo>
                    <a:pt x="89" y="37"/>
                  </a:lnTo>
                  <a:lnTo>
                    <a:pt x="83" y="37"/>
                  </a:lnTo>
                  <a:lnTo>
                    <a:pt x="79" y="35"/>
                  </a:lnTo>
                  <a:lnTo>
                    <a:pt x="76" y="33"/>
                  </a:lnTo>
                  <a:lnTo>
                    <a:pt x="72" y="33"/>
                  </a:lnTo>
                  <a:lnTo>
                    <a:pt x="68" y="31"/>
                  </a:lnTo>
                  <a:lnTo>
                    <a:pt x="65" y="29"/>
                  </a:lnTo>
                  <a:lnTo>
                    <a:pt x="61" y="27"/>
                  </a:lnTo>
                  <a:lnTo>
                    <a:pt x="57" y="26"/>
                  </a:lnTo>
                  <a:lnTo>
                    <a:pt x="55" y="22"/>
                  </a:lnTo>
                  <a:lnTo>
                    <a:pt x="50" y="22"/>
                  </a:lnTo>
                  <a:lnTo>
                    <a:pt x="44" y="20"/>
                  </a:lnTo>
                  <a:lnTo>
                    <a:pt x="41" y="16"/>
                  </a:lnTo>
                  <a:lnTo>
                    <a:pt x="35" y="16"/>
                  </a:lnTo>
                  <a:lnTo>
                    <a:pt x="30" y="14"/>
                  </a:lnTo>
                  <a:lnTo>
                    <a:pt x="24" y="13"/>
                  </a:lnTo>
                  <a:lnTo>
                    <a:pt x="21" y="14"/>
                  </a:lnTo>
                  <a:lnTo>
                    <a:pt x="15" y="16"/>
                  </a:lnTo>
                  <a:lnTo>
                    <a:pt x="4" y="16"/>
                  </a:lnTo>
                  <a:lnTo>
                    <a:pt x="0" y="13"/>
                  </a:lnTo>
                  <a:lnTo>
                    <a:pt x="0" y="9"/>
                  </a:lnTo>
                  <a:lnTo>
                    <a:pt x="2" y="7"/>
                  </a:lnTo>
                  <a:lnTo>
                    <a:pt x="2" y="5"/>
                  </a:lnTo>
                  <a:lnTo>
                    <a:pt x="8" y="5"/>
                  </a:lnTo>
                  <a:lnTo>
                    <a:pt x="10" y="3"/>
                  </a:lnTo>
                  <a:lnTo>
                    <a:pt x="11" y="3"/>
                  </a:lnTo>
                  <a:lnTo>
                    <a:pt x="15" y="2"/>
                  </a:lnTo>
                  <a:lnTo>
                    <a:pt x="21" y="3"/>
                  </a:lnTo>
                  <a:lnTo>
                    <a:pt x="24" y="5"/>
                  </a:lnTo>
                  <a:lnTo>
                    <a:pt x="30" y="3"/>
                  </a:lnTo>
                  <a:lnTo>
                    <a:pt x="33" y="2"/>
                  </a:lnTo>
                  <a:lnTo>
                    <a:pt x="39" y="0"/>
                  </a:lnTo>
                  <a:lnTo>
                    <a:pt x="48" y="0"/>
                  </a:lnTo>
                  <a:lnTo>
                    <a:pt x="54" y="2"/>
                  </a:lnTo>
                  <a:lnTo>
                    <a:pt x="61" y="5"/>
                  </a:lnTo>
                  <a:lnTo>
                    <a:pt x="66" y="9"/>
                  </a:lnTo>
                  <a:lnTo>
                    <a:pt x="74" y="13"/>
                  </a:lnTo>
                  <a:lnTo>
                    <a:pt x="79" y="14"/>
                  </a:lnTo>
                  <a:lnTo>
                    <a:pt x="87" y="20"/>
                  </a:lnTo>
                  <a:lnTo>
                    <a:pt x="92" y="24"/>
                  </a:lnTo>
                  <a:lnTo>
                    <a:pt x="96" y="29"/>
                  </a:lnTo>
                  <a:lnTo>
                    <a:pt x="100" y="37"/>
                  </a:lnTo>
                  <a:close/>
                </a:path>
              </a:pathLst>
            </a:custGeom>
            <a:solidFill>
              <a:srgbClr val="000000"/>
            </a:solidFill>
            <a:ln w="9525">
              <a:noFill/>
              <a:round/>
            </a:ln>
          </p:spPr>
          <p:txBody>
            <a:bodyPr/>
            <a:lstStyle/>
            <a:p>
              <a:endParaRPr lang="en-US"/>
            </a:p>
          </p:txBody>
        </p:sp>
        <p:sp>
          <p:nvSpPr>
            <p:cNvPr id="601256" name="Freeform 1192"/>
            <p:cNvSpPr/>
            <p:nvPr/>
          </p:nvSpPr>
          <p:spPr bwMode="auto">
            <a:xfrm>
              <a:off x="4087" y="2729"/>
              <a:ext cx="20" cy="5"/>
            </a:xfrm>
            <a:custGeom>
              <a:avLst/>
              <a:gdLst/>
              <a:ahLst/>
              <a:cxnLst>
                <a:cxn ang="0">
                  <a:pos x="0" y="3"/>
                </a:cxn>
                <a:cxn ang="0">
                  <a:pos x="8" y="3"/>
                </a:cxn>
                <a:cxn ang="0">
                  <a:pos x="9" y="5"/>
                </a:cxn>
                <a:cxn ang="0">
                  <a:pos x="19" y="5"/>
                </a:cxn>
                <a:cxn ang="0">
                  <a:pos x="20" y="2"/>
                </a:cxn>
                <a:cxn ang="0">
                  <a:pos x="17" y="0"/>
                </a:cxn>
                <a:cxn ang="0">
                  <a:pos x="15" y="2"/>
                </a:cxn>
                <a:cxn ang="0">
                  <a:pos x="9" y="2"/>
                </a:cxn>
                <a:cxn ang="0">
                  <a:pos x="6" y="0"/>
                </a:cxn>
                <a:cxn ang="0">
                  <a:pos x="2" y="0"/>
                </a:cxn>
                <a:cxn ang="0">
                  <a:pos x="0" y="3"/>
                </a:cxn>
                <a:cxn ang="0">
                  <a:pos x="2" y="3"/>
                </a:cxn>
                <a:cxn ang="0">
                  <a:pos x="0" y="3"/>
                </a:cxn>
              </a:cxnLst>
              <a:rect l="0" t="0" r="r" b="b"/>
              <a:pathLst>
                <a:path w="20" h="5">
                  <a:moveTo>
                    <a:pt x="0" y="3"/>
                  </a:moveTo>
                  <a:lnTo>
                    <a:pt x="8" y="3"/>
                  </a:lnTo>
                  <a:lnTo>
                    <a:pt x="9" y="5"/>
                  </a:lnTo>
                  <a:lnTo>
                    <a:pt x="19" y="5"/>
                  </a:lnTo>
                  <a:lnTo>
                    <a:pt x="20" y="2"/>
                  </a:lnTo>
                  <a:lnTo>
                    <a:pt x="17" y="0"/>
                  </a:lnTo>
                  <a:lnTo>
                    <a:pt x="15" y="2"/>
                  </a:lnTo>
                  <a:lnTo>
                    <a:pt x="9" y="2"/>
                  </a:lnTo>
                  <a:lnTo>
                    <a:pt x="6" y="0"/>
                  </a:lnTo>
                  <a:lnTo>
                    <a:pt x="2" y="0"/>
                  </a:lnTo>
                  <a:lnTo>
                    <a:pt x="0" y="3"/>
                  </a:lnTo>
                  <a:lnTo>
                    <a:pt x="2" y="3"/>
                  </a:lnTo>
                  <a:lnTo>
                    <a:pt x="0" y="3"/>
                  </a:lnTo>
                  <a:close/>
                </a:path>
              </a:pathLst>
            </a:custGeom>
            <a:solidFill>
              <a:srgbClr val="000000"/>
            </a:solidFill>
            <a:ln w="9525">
              <a:noFill/>
              <a:round/>
            </a:ln>
          </p:spPr>
          <p:txBody>
            <a:bodyPr/>
            <a:lstStyle/>
            <a:p>
              <a:endParaRPr lang="en-US"/>
            </a:p>
          </p:txBody>
        </p:sp>
        <p:sp>
          <p:nvSpPr>
            <p:cNvPr id="601257" name="Freeform 1193"/>
            <p:cNvSpPr/>
            <p:nvPr/>
          </p:nvSpPr>
          <p:spPr bwMode="auto">
            <a:xfrm>
              <a:off x="4060" y="2714"/>
              <a:ext cx="29" cy="18"/>
            </a:xfrm>
            <a:custGeom>
              <a:avLst/>
              <a:gdLst/>
              <a:ahLst/>
              <a:cxnLst>
                <a:cxn ang="0">
                  <a:pos x="1" y="4"/>
                </a:cxn>
                <a:cxn ang="0">
                  <a:pos x="0" y="4"/>
                </a:cxn>
                <a:cxn ang="0">
                  <a:pos x="3" y="7"/>
                </a:cxn>
                <a:cxn ang="0">
                  <a:pos x="7" y="9"/>
                </a:cxn>
                <a:cxn ang="0">
                  <a:pos x="9" y="11"/>
                </a:cxn>
                <a:cxn ang="0">
                  <a:pos x="12" y="13"/>
                </a:cxn>
                <a:cxn ang="0">
                  <a:pos x="18" y="15"/>
                </a:cxn>
                <a:cxn ang="0">
                  <a:pos x="20" y="15"/>
                </a:cxn>
                <a:cxn ang="0">
                  <a:pos x="24" y="17"/>
                </a:cxn>
                <a:cxn ang="0">
                  <a:pos x="27" y="18"/>
                </a:cxn>
                <a:cxn ang="0">
                  <a:pos x="29" y="15"/>
                </a:cxn>
                <a:cxn ang="0">
                  <a:pos x="25" y="13"/>
                </a:cxn>
                <a:cxn ang="0">
                  <a:pos x="22" y="11"/>
                </a:cxn>
                <a:cxn ang="0">
                  <a:pos x="18" y="11"/>
                </a:cxn>
                <a:cxn ang="0">
                  <a:pos x="14" y="9"/>
                </a:cxn>
                <a:cxn ang="0">
                  <a:pos x="11" y="7"/>
                </a:cxn>
                <a:cxn ang="0">
                  <a:pos x="9" y="6"/>
                </a:cxn>
                <a:cxn ang="0">
                  <a:pos x="5" y="4"/>
                </a:cxn>
                <a:cxn ang="0">
                  <a:pos x="1" y="2"/>
                </a:cxn>
                <a:cxn ang="0">
                  <a:pos x="1" y="0"/>
                </a:cxn>
                <a:cxn ang="0">
                  <a:pos x="1" y="2"/>
                </a:cxn>
                <a:cxn ang="0">
                  <a:pos x="1" y="0"/>
                </a:cxn>
                <a:cxn ang="0">
                  <a:pos x="1" y="4"/>
                </a:cxn>
              </a:cxnLst>
              <a:rect l="0" t="0" r="r" b="b"/>
              <a:pathLst>
                <a:path w="29" h="18">
                  <a:moveTo>
                    <a:pt x="1" y="4"/>
                  </a:moveTo>
                  <a:lnTo>
                    <a:pt x="0" y="4"/>
                  </a:lnTo>
                  <a:lnTo>
                    <a:pt x="3" y="7"/>
                  </a:lnTo>
                  <a:lnTo>
                    <a:pt x="7" y="9"/>
                  </a:lnTo>
                  <a:lnTo>
                    <a:pt x="9" y="11"/>
                  </a:lnTo>
                  <a:lnTo>
                    <a:pt x="12" y="13"/>
                  </a:lnTo>
                  <a:lnTo>
                    <a:pt x="18" y="15"/>
                  </a:lnTo>
                  <a:lnTo>
                    <a:pt x="20" y="15"/>
                  </a:lnTo>
                  <a:lnTo>
                    <a:pt x="24" y="17"/>
                  </a:lnTo>
                  <a:lnTo>
                    <a:pt x="27" y="18"/>
                  </a:lnTo>
                  <a:lnTo>
                    <a:pt x="29" y="15"/>
                  </a:lnTo>
                  <a:lnTo>
                    <a:pt x="25" y="13"/>
                  </a:lnTo>
                  <a:lnTo>
                    <a:pt x="22" y="11"/>
                  </a:lnTo>
                  <a:lnTo>
                    <a:pt x="18" y="11"/>
                  </a:lnTo>
                  <a:lnTo>
                    <a:pt x="14" y="9"/>
                  </a:lnTo>
                  <a:lnTo>
                    <a:pt x="11" y="7"/>
                  </a:lnTo>
                  <a:lnTo>
                    <a:pt x="9" y="6"/>
                  </a:lnTo>
                  <a:lnTo>
                    <a:pt x="5" y="4"/>
                  </a:lnTo>
                  <a:lnTo>
                    <a:pt x="1" y="2"/>
                  </a:lnTo>
                  <a:lnTo>
                    <a:pt x="1" y="0"/>
                  </a:lnTo>
                  <a:lnTo>
                    <a:pt x="1" y="2"/>
                  </a:lnTo>
                  <a:lnTo>
                    <a:pt x="1" y="0"/>
                  </a:lnTo>
                  <a:lnTo>
                    <a:pt x="1" y="4"/>
                  </a:lnTo>
                  <a:close/>
                </a:path>
              </a:pathLst>
            </a:custGeom>
            <a:solidFill>
              <a:srgbClr val="000000"/>
            </a:solidFill>
            <a:ln w="9525">
              <a:noFill/>
              <a:round/>
            </a:ln>
          </p:spPr>
          <p:txBody>
            <a:bodyPr/>
            <a:lstStyle/>
            <a:p>
              <a:endParaRPr lang="en-US"/>
            </a:p>
          </p:txBody>
        </p:sp>
        <p:sp>
          <p:nvSpPr>
            <p:cNvPr id="601258" name="Freeform 1194"/>
            <p:cNvSpPr/>
            <p:nvPr/>
          </p:nvSpPr>
          <p:spPr bwMode="auto">
            <a:xfrm>
              <a:off x="4019" y="2705"/>
              <a:ext cx="42" cy="13"/>
            </a:xfrm>
            <a:custGeom>
              <a:avLst/>
              <a:gdLst/>
              <a:ahLst/>
              <a:cxnLst>
                <a:cxn ang="0">
                  <a:pos x="0" y="5"/>
                </a:cxn>
                <a:cxn ang="0">
                  <a:pos x="8" y="5"/>
                </a:cxn>
                <a:cxn ang="0">
                  <a:pos x="11" y="3"/>
                </a:cxn>
                <a:cxn ang="0">
                  <a:pos x="17" y="5"/>
                </a:cxn>
                <a:cxn ang="0">
                  <a:pos x="22" y="5"/>
                </a:cxn>
                <a:cxn ang="0">
                  <a:pos x="26" y="9"/>
                </a:cxn>
                <a:cxn ang="0">
                  <a:pos x="31" y="11"/>
                </a:cxn>
                <a:cxn ang="0">
                  <a:pos x="37" y="13"/>
                </a:cxn>
                <a:cxn ang="0">
                  <a:pos x="42" y="13"/>
                </a:cxn>
                <a:cxn ang="0">
                  <a:pos x="42" y="9"/>
                </a:cxn>
                <a:cxn ang="0">
                  <a:pos x="39" y="9"/>
                </a:cxn>
                <a:cxn ang="0">
                  <a:pos x="33" y="7"/>
                </a:cxn>
                <a:cxn ang="0">
                  <a:pos x="28" y="5"/>
                </a:cxn>
                <a:cxn ang="0">
                  <a:pos x="22" y="3"/>
                </a:cxn>
                <a:cxn ang="0">
                  <a:pos x="17" y="2"/>
                </a:cxn>
                <a:cxn ang="0">
                  <a:pos x="11" y="0"/>
                </a:cxn>
                <a:cxn ang="0">
                  <a:pos x="6" y="2"/>
                </a:cxn>
                <a:cxn ang="0">
                  <a:pos x="0" y="3"/>
                </a:cxn>
                <a:cxn ang="0">
                  <a:pos x="2" y="3"/>
                </a:cxn>
                <a:cxn ang="0">
                  <a:pos x="0" y="5"/>
                </a:cxn>
                <a:cxn ang="0">
                  <a:pos x="2" y="7"/>
                </a:cxn>
                <a:cxn ang="0">
                  <a:pos x="2" y="5"/>
                </a:cxn>
                <a:cxn ang="0">
                  <a:pos x="0" y="5"/>
                </a:cxn>
              </a:cxnLst>
              <a:rect l="0" t="0" r="r" b="b"/>
              <a:pathLst>
                <a:path w="42" h="13">
                  <a:moveTo>
                    <a:pt x="0" y="5"/>
                  </a:moveTo>
                  <a:lnTo>
                    <a:pt x="8" y="5"/>
                  </a:lnTo>
                  <a:lnTo>
                    <a:pt x="11" y="3"/>
                  </a:lnTo>
                  <a:lnTo>
                    <a:pt x="17" y="5"/>
                  </a:lnTo>
                  <a:lnTo>
                    <a:pt x="22" y="5"/>
                  </a:lnTo>
                  <a:lnTo>
                    <a:pt x="26" y="9"/>
                  </a:lnTo>
                  <a:lnTo>
                    <a:pt x="31" y="11"/>
                  </a:lnTo>
                  <a:lnTo>
                    <a:pt x="37" y="13"/>
                  </a:lnTo>
                  <a:lnTo>
                    <a:pt x="42" y="13"/>
                  </a:lnTo>
                  <a:lnTo>
                    <a:pt x="42" y="9"/>
                  </a:lnTo>
                  <a:lnTo>
                    <a:pt x="39" y="9"/>
                  </a:lnTo>
                  <a:lnTo>
                    <a:pt x="33" y="7"/>
                  </a:lnTo>
                  <a:lnTo>
                    <a:pt x="28" y="5"/>
                  </a:lnTo>
                  <a:lnTo>
                    <a:pt x="22" y="3"/>
                  </a:lnTo>
                  <a:lnTo>
                    <a:pt x="17" y="2"/>
                  </a:lnTo>
                  <a:lnTo>
                    <a:pt x="11" y="0"/>
                  </a:lnTo>
                  <a:lnTo>
                    <a:pt x="6" y="2"/>
                  </a:lnTo>
                  <a:lnTo>
                    <a:pt x="0" y="3"/>
                  </a:lnTo>
                  <a:lnTo>
                    <a:pt x="2" y="3"/>
                  </a:lnTo>
                  <a:lnTo>
                    <a:pt x="0" y="5"/>
                  </a:lnTo>
                  <a:lnTo>
                    <a:pt x="2" y="7"/>
                  </a:lnTo>
                  <a:lnTo>
                    <a:pt x="2" y="5"/>
                  </a:lnTo>
                  <a:lnTo>
                    <a:pt x="0" y="5"/>
                  </a:lnTo>
                  <a:close/>
                </a:path>
              </a:pathLst>
            </a:custGeom>
            <a:solidFill>
              <a:srgbClr val="000000"/>
            </a:solidFill>
            <a:ln w="9525">
              <a:noFill/>
              <a:round/>
            </a:ln>
          </p:spPr>
          <p:txBody>
            <a:bodyPr/>
            <a:lstStyle/>
            <a:p>
              <a:endParaRPr lang="en-US"/>
            </a:p>
          </p:txBody>
        </p:sp>
        <p:sp>
          <p:nvSpPr>
            <p:cNvPr id="601259" name="Freeform 1195"/>
            <p:cNvSpPr/>
            <p:nvPr/>
          </p:nvSpPr>
          <p:spPr bwMode="auto">
            <a:xfrm>
              <a:off x="4005" y="2707"/>
              <a:ext cx="16" cy="5"/>
            </a:xfrm>
            <a:custGeom>
              <a:avLst/>
              <a:gdLst/>
              <a:ahLst/>
              <a:cxnLst>
                <a:cxn ang="0">
                  <a:pos x="0" y="0"/>
                </a:cxn>
                <a:cxn ang="0">
                  <a:pos x="1" y="3"/>
                </a:cxn>
                <a:cxn ang="0">
                  <a:pos x="7" y="3"/>
                </a:cxn>
                <a:cxn ang="0">
                  <a:pos x="9" y="5"/>
                </a:cxn>
                <a:cxn ang="0">
                  <a:pos x="11" y="3"/>
                </a:cxn>
                <a:cxn ang="0">
                  <a:pos x="14" y="3"/>
                </a:cxn>
                <a:cxn ang="0">
                  <a:pos x="16" y="1"/>
                </a:cxn>
                <a:cxn ang="0">
                  <a:pos x="5" y="1"/>
                </a:cxn>
                <a:cxn ang="0">
                  <a:pos x="5" y="0"/>
                </a:cxn>
                <a:cxn ang="0">
                  <a:pos x="3" y="0"/>
                </a:cxn>
                <a:cxn ang="0">
                  <a:pos x="0" y="0"/>
                </a:cxn>
              </a:cxnLst>
              <a:rect l="0" t="0" r="r" b="b"/>
              <a:pathLst>
                <a:path w="16" h="5">
                  <a:moveTo>
                    <a:pt x="0" y="0"/>
                  </a:moveTo>
                  <a:lnTo>
                    <a:pt x="1" y="3"/>
                  </a:lnTo>
                  <a:lnTo>
                    <a:pt x="7" y="3"/>
                  </a:lnTo>
                  <a:lnTo>
                    <a:pt x="9" y="5"/>
                  </a:lnTo>
                  <a:lnTo>
                    <a:pt x="11" y="3"/>
                  </a:lnTo>
                  <a:lnTo>
                    <a:pt x="14" y="3"/>
                  </a:lnTo>
                  <a:lnTo>
                    <a:pt x="16" y="1"/>
                  </a:lnTo>
                  <a:lnTo>
                    <a:pt x="5" y="1"/>
                  </a:lnTo>
                  <a:lnTo>
                    <a:pt x="5" y="0"/>
                  </a:lnTo>
                  <a:lnTo>
                    <a:pt x="3" y="0"/>
                  </a:lnTo>
                  <a:lnTo>
                    <a:pt x="0" y="0"/>
                  </a:lnTo>
                  <a:close/>
                </a:path>
              </a:pathLst>
            </a:custGeom>
            <a:solidFill>
              <a:srgbClr val="000000"/>
            </a:solidFill>
            <a:ln w="9525">
              <a:noFill/>
              <a:round/>
            </a:ln>
          </p:spPr>
          <p:txBody>
            <a:bodyPr/>
            <a:lstStyle/>
            <a:p>
              <a:endParaRPr lang="en-US"/>
            </a:p>
          </p:txBody>
        </p:sp>
        <p:sp>
          <p:nvSpPr>
            <p:cNvPr id="601260" name="Freeform 1196"/>
            <p:cNvSpPr/>
            <p:nvPr/>
          </p:nvSpPr>
          <p:spPr bwMode="auto">
            <a:xfrm>
              <a:off x="4005" y="2694"/>
              <a:ext cx="16" cy="13"/>
            </a:xfrm>
            <a:custGeom>
              <a:avLst/>
              <a:gdLst/>
              <a:ahLst/>
              <a:cxnLst>
                <a:cxn ang="0">
                  <a:pos x="16" y="0"/>
                </a:cxn>
                <a:cxn ang="0">
                  <a:pos x="14" y="0"/>
                </a:cxn>
                <a:cxn ang="0">
                  <a:pos x="12" y="2"/>
                </a:cxn>
                <a:cxn ang="0">
                  <a:pos x="11" y="2"/>
                </a:cxn>
                <a:cxn ang="0">
                  <a:pos x="9" y="3"/>
                </a:cxn>
                <a:cxn ang="0">
                  <a:pos x="5" y="3"/>
                </a:cxn>
                <a:cxn ang="0">
                  <a:pos x="0" y="9"/>
                </a:cxn>
                <a:cxn ang="0">
                  <a:pos x="0" y="13"/>
                </a:cxn>
                <a:cxn ang="0">
                  <a:pos x="3" y="13"/>
                </a:cxn>
                <a:cxn ang="0">
                  <a:pos x="3" y="9"/>
                </a:cxn>
                <a:cxn ang="0">
                  <a:pos x="5" y="7"/>
                </a:cxn>
                <a:cxn ang="0">
                  <a:pos x="7" y="7"/>
                </a:cxn>
                <a:cxn ang="0">
                  <a:pos x="9" y="5"/>
                </a:cxn>
                <a:cxn ang="0">
                  <a:pos x="14" y="5"/>
                </a:cxn>
                <a:cxn ang="0">
                  <a:pos x="16" y="3"/>
                </a:cxn>
                <a:cxn ang="0">
                  <a:pos x="14" y="3"/>
                </a:cxn>
                <a:cxn ang="0">
                  <a:pos x="16" y="0"/>
                </a:cxn>
                <a:cxn ang="0">
                  <a:pos x="14" y="0"/>
                </a:cxn>
                <a:cxn ang="0">
                  <a:pos x="16" y="0"/>
                </a:cxn>
              </a:cxnLst>
              <a:rect l="0" t="0" r="r" b="b"/>
              <a:pathLst>
                <a:path w="16" h="13">
                  <a:moveTo>
                    <a:pt x="16" y="0"/>
                  </a:moveTo>
                  <a:lnTo>
                    <a:pt x="14" y="0"/>
                  </a:lnTo>
                  <a:lnTo>
                    <a:pt x="12" y="2"/>
                  </a:lnTo>
                  <a:lnTo>
                    <a:pt x="11" y="2"/>
                  </a:lnTo>
                  <a:lnTo>
                    <a:pt x="9" y="3"/>
                  </a:lnTo>
                  <a:lnTo>
                    <a:pt x="5" y="3"/>
                  </a:lnTo>
                  <a:lnTo>
                    <a:pt x="0" y="9"/>
                  </a:lnTo>
                  <a:lnTo>
                    <a:pt x="0" y="13"/>
                  </a:lnTo>
                  <a:lnTo>
                    <a:pt x="3" y="13"/>
                  </a:lnTo>
                  <a:lnTo>
                    <a:pt x="3" y="9"/>
                  </a:lnTo>
                  <a:lnTo>
                    <a:pt x="5" y="7"/>
                  </a:lnTo>
                  <a:lnTo>
                    <a:pt x="7" y="7"/>
                  </a:lnTo>
                  <a:lnTo>
                    <a:pt x="9" y="5"/>
                  </a:lnTo>
                  <a:lnTo>
                    <a:pt x="14" y="5"/>
                  </a:lnTo>
                  <a:lnTo>
                    <a:pt x="16" y="3"/>
                  </a:lnTo>
                  <a:lnTo>
                    <a:pt x="14" y="3"/>
                  </a:lnTo>
                  <a:lnTo>
                    <a:pt x="16" y="0"/>
                  </a:lnTo>
                  <a:lnTo>
                    <a:pt x="14" y="0"/>
                  </a:lnTo>
                  <a:lnTo>
                    <a:pt x="16" y="0"/>
                  </a:lnTo>
                  <a:close/>
                </a:path>
              </a:pathLst>
            </a:custGeom>
            <a:solidFill>
              <a:srgbClr val="000000"/>
            </a:solidFill>
            <a:ln w="9525">
              <a:noFill/>
              <a:round/>
            </a:ln>
          </p:spPr>
          <p:txBody>
            <a:bodyPr/>
            <a:lstStyle/>
            <a:p>
              <a:endParaRPr lang="en-US"/>
            </a:p>
          </p:txBody>
        </p:sp>
        <p:sp>
          <p:nvSpPr>
            <p:cNvPr id="601261" name="Freeform 1197"/>
            <p:cNvSpPr/>
            <p:nvPr/>
          </p:nvSpPr>
          <p:spPr bwMode="auto">
            <a:xfrm>
              <a:off x="4019" y="2692"/>
              <a:ext cx="42" cy="7"/>
            </a:xfrm>
            <a:custGeom>
              <a:avLst/>
              <a:gdLst/>
              <a:ahLst/>
              <a:cxnLst>
                <a:cxn ang="0">
                  <a:pos x="42" y="2"/>
                </a:cxn>
                <a:cxn ang="0">
                  <a:pos x="41" y="2"/>
                </a:cxn>
                <a:cxn ang="0">
                  <a:pos x="37" y="0"/>
                </a:cxn>
                <a:cxn ang="0">
                  <a:pos x="26" y="0"/>
                </a:cxn>
                <a:cxn ang="0">
                  <a:pos x="20" y="2"/>
                </a:cxn>
                <a:cxn ang="0">
                  <a:pos x="17" y="4"/>
                </a:cxn>
                <a:cxn ang="0">
                  <a:pos x="11" y="5"/>
                </a:cxn>
                <a:cxn ang="0">
                  <a:pos x="8" y="4"/>
                </a:cxn>
                <a:cxn ang="0">
                  <a:pos x="2" y="2"/>
                </a:cxn>
                <a:cxn ang="0">
                  <a:pos x="0" y="5"/>
                </a:cxn>
                <a:cxn ang="0">
                  <a:pos x="6" y="7"/>
                </a:cxn>
                <a:cxn ang="0">
                  <a:pos x="17" y="7"/>
                </a:cxn>
                <a:cxn ang="0">
                  <a:pos x="22" y="5"/>
                </a:cxn>
                <a:cxn ang="0">
                  <a:pos x="26" y="4"/>
                </a:cxn>
                <a:cxn ang="0">
                  <a:pos x="35" y="4"/>
                </a:cxn>
                <a:cxn ang="0">
                  <a:pos x="41" y="5"/>
                </a:cxn>
                <a:cxn ang="0">
                  <a:pos x="42" y="2"/>
                </a:cxn>
              </a:cxnLst>
              <a:rect l="0" t="0" r="r" b="b"/>
              <a:pathLst>
                <a:path w="42" h="7">
                  <a:moveTo>
                    <a:pt x="42" y="2"/>
                  </a:moveTo>
                  <a:lnTo>
                    <a:pt x="41" y="2"/>
                  </a:lnTo>
                  <a:lnTo>
                    <a:pt x="37" y="0"/>
                  </a:lnTo>
                  <a:lnTo>
                    <a:pt x="26" y="0"/>
                  </a:lnTo>
                  <a:lnTo>
                    <a:pt x="20" y="2"/>
                  </a:lnTo>
                  <a:lnTo>
                    <a:pt x="17" y="4"/>
                  </a:lnTo>
                  <a:lnTo>
                    <a:pt x="11" y="5"/>
                  </a:lnTo>
                  <a:lnTo>
                    <a:pt x="8" y="4"/>
                  </a:lnTo>
                  <a:lnTo>
                    <a:pt x="2" y="2"/>
                  </a:lnTo>
                  <a:lnTo>
                    <a:pt x="0" y="5"/>
                  </a:lnTo>
                  <a:lnTo>
                    <a:pt x="6" y="7"/>
                  </a:lnTo>
                  <a:lnTo>
                    <a:pt x="17" y="7"/>
                  </a:lnTo>
                  <a:lnTo>
                    <a:pt x="22" y="5"/>
                  </a:lnTo>
                  <a:lnTo>
                    <a:pt x="26" y="4"/>
                  </a:lnTo>
                  <a:lnTo>
                    <a:pt x="35" y="4"/>
                  </a:lnTo>
                  <a:lnTo>
                    <a:pt x="41" y="5"/>
                  </a:lnTo>
                  <a:lnTo>
                    <a:pt x="42" y="2"/>
                  </a:lnTo>
                  <a:close/>
                </a:path>
              </a:pathLst>
            </a:custGeom>
            <a:solidFill>
              <a:srgbClr val="000000"/>
            </a:solidFill>
            <a:ln w="9525">
              <a:noFill/>
              <a:round/>
            </a:ln>
          </p:spPr>
          <p:txBody>
            <a:bodyPr/>
            <a:lstStyle/>
            <a:p>
              <a:endParaRPr lang="en-US"/>
            </a:p>
          </p:txBody>
        </p:sp>
        <p:sp>
          <p:nvSpPr>
            <p:cNvPr id="601262" name="Freeform 1198"/>
            <p:cNvSpPr/>
            <p:nvPr/>
          </p:nvSpPr>
          <p:spPr bwMode="auto">
            <a:xfrm>
              <a:off x="4060" y="2694"/>
              <a:ext cx="47" cy="37"/>
            </a:xfrm>
            <a:custGeom>
              <a:avLst/>
              <a:gdLst/>
              <a:ahLst/>
              <a:cxnLst>
                <a:cxn ang="0">
                  <a:pos x="47" y="37"/>
                </a:cxn>
                <a:cxn ang="0">
                  <a:pos x="44" y="27"/>
                </a:cxn>
                <a:cxn ang="0">
                  <a:pos x="38" y="22"/>
                </a:cxn>
                <a:cxn ang="0">
                  <a:pos x="33" y="18"/>
                </a:cxn>
                <a:cxn ang="0">
                  <a:pos x="27" y="13"/>
                </a:cxn>
                <a:cxn ang="0">
                  <a:pos x="20" y="11"/>
                </a:cxn>
                <a:cxn ang="0">
                  <a:pos x="14" y="7"/>
                </a:cxn>
                <a:cxn ang="0">
                  <a:pos x="7" y="3"/>
                </a:cxn>
                <a:cxn ang="0">
                  <a:pos x="1" y="0"/>
                </a:cxn>
                <a:cxn ang="0">
                  <a:pos x="0" y="3"/>
                </a:cxn>
                <a:cxn ang="0">
                  <a:pos x="5" y="7"/>
                </a:cxn>
                <a:cxn ang="0">
                  <a:pos x="12" y="11"/>
                </a:cxn>
                <a:cxn ang="0">
                  <a:pos x="18" y="14"/>
                </a:cxn>
                <a:cxn ang="0">
                  <a:pos x="25" y="16"/>
                </a:cxn>
                <a:cxn ang="0">
                  <a:pos x="31" y="20"/>
                </a:cxn>
                <a:cxn ang="0">
                  <a:pos x="40" y="29"/>
                </a:cxn>
                <a:cxn ang="0">
                  <a:pos x="44" y="37"/>
                </a:cxn>
                <a:cxn ang="0">
                  <a:pos x="44" y="35"/>
                </a:cxn>
                <a:cxn ang="0">
                  <a:pos x="47" y="37"/>
                </a:cxn>
              </a:cxnLst>
              <a:rect l="0" t="0" r="r" b="b"/>
              <a:pathLst>
                <a:path w="47" h="37">
                  <a:moveTo>
                    <a:pt x="47" y="37"/>
                  </a:moveTo>
                  <a:lnTo>
                    <a:pt x="44" y="27"/>
                  </a:lnTo>
                  <a:lnTo>
                    <a:pt x="38" y="22"/>
                  </a:lnTo>
                  <a:lnTo>
                    <a:pt x="33" y="18"/>
                  </a:lnTo>
                  <a:lnTo>
                    <a:pt x="27" y="13"/>
                  </a:lnTo>
                  <a:lnTo>
                    <a:pt x="20" y="11"/>
                  </a:lnTo>
                  <a:lnTo>
                    <a:pt x="14" y="7"/>
                  </a:lnTo>
                  <a:lnTo>
                    <a:pt x="7" y="3"/>
                  </a:lnTo>
                  <a:lnTo>
                    <a:pt x="1" y="0"/>
                  </a:lnTo>
                  <a:lnTo>
                    <a:pt x="0" y="3"/>
                  </a:lnTo>
                  <a:lnTo>
                    <a:pt x="5" y="7"/>
                  </a:lnTo>
                  <a:lnTo>
                    <a:pt x="12" y="11"/>
                  </a:lnTo>
                  <a:lnTo>
                    <a:pt x="18" y="14"/>
                  </a:lnTo>
                  <a:lnTo>
                    <a:pt x="25" y="16"/>
                  </a:lnTo>
                  <a:lnTo>
                    <a:pt x="31" y="20"/>
                  </a:lnTo>
                  <a:lnTo>
                    <a:pt x="40" y="29"/>
                  </a:lnTo>
                  <a:lnTo>
                    <a:pt x="44" y="37"/>
                  </a:lnTo>
                  <a:lnTo>
                    <a:pt x="44" y="35"/>
                  </a:lnTo>
                  <a:lnTo>
                    <a:pt x="47" y="37"/>
                  </a:lnTo>
                  <a:close/>
                </a:path>
              </a:pathLst>
            </a:custGeom>
            <a:solidFill>
              <a:srgbClr val="000000"/>
            </a:solidFill>
            <a:ln w="9525">
              <a:noFill/>
              <a:round/>
            </a:ln>
          </p:spPr>
          <p:txBody>
            <a:bodyPr/>
            <a:lstStyle/>
            <a:p>
              <a:endParaRPr lang="en-US"/>
            </a:p>
          </p:txBody>
        </p:sp>
        <p:sp>
          <p:nvSpPr>
            <p:cNvPr id="601263" name="Freeform 1199"/>
            <p:cNvSpPr/>
            <p:nvPr/>
          </p:nvSpPr>
          <p:spPr bwMode="auto">
            <a:xfrm>
              <a:off x="4778" y="2707"/>
              <a:ext cx="33" cy="68"/>
            </a:xfrm>
            <a:custGeom>
              <a:avLst/>
              <a:gdLst/>
              <a:ahLst/>
              <a:cxnLst>
                <a:cxn ang="0">
                  <a:pos x="7" y="1"/>
                </a:cxn>
                <a:cxn ang="0">
                  <a:pos x="7" y="3"/>
                </a:cxn>
                <a:cxn ang="0">
                  <a:pos x="5" y="7"/>
                </a:cxn>
                <a:cxn ang="0">
                  <a:pos x="7" y="11"/>
                </a:cxn>
                <a:cxn ang="0">
                  <a:pos x="9" y="13"/>
                </a:cxn>
                <a:cxn ang="0">
                  <a:pos x="13" y="13"/>
                </a:cxn>
                <a:cxn ang="0">
                  <a:pos x="13" y="14"/>
                </a:cxn>
                <a:cxn ang="0">
                  <a:pos x="11" y="16"/>
                </a:cxn>
                <a:cxn ang="0">
                  <a:pos x="11" y="20"/>
                </a:cxn>
                <a:cxn ang="0">
                  <a:pos x="13" y="22"/>
                </a:cxn>
                <a:cxn ang="0">
                  <a:pos x="15" y="22"/>
                </a:cxn>
                <a:cxn ang="0">
                  <a:pos x="16" y="24"/>
                </a:cxn>
                <a:cxn ang="0">
                  <a:pos x="20" y="24"/>
                </a:cxn>
                <a:cxn ang="0">
                  <a:pos x="20" y="25"/>
                </a:cxn>
                <a:cxn ang="0">
                  <a:pos x="18" y="25"/>
                </a:cxn>
                <a:cxn ang="0">
                  <a:pos x="18" y="29"/>
                </a:cxn>
                <a:cxn ang="0">
                  <a:pos x="20" y="29"/>
                </a:cxn>
                <a:cxn ang="0">
                  <a:pos x="24" y="33"/>
                </a:cxn>
                <a:cxn ang="0">
                  <a:pos x="26" y="33"/>
                </a:cxn>
                <a:cxn ang="0">
                  <a:pos x="27" y="31"/>
                </a:cxn>
                <a:cxn ang="0">
                  <a:pos x="29" y="31"/>
                </a:cxn>
                <a:cxn ang="0">
                  <a:pos x="33" y="24"/>
                </a:cxn>
                <a:cxn ang="0">
                  <a:pos x="31" y="31"/>
                </a:cxn>
                <a:cxn ang="0">
                  <a:pos x="29" y="36"/>
                </a:cxn>
                <a:cxn ang="0">
                  <a:pos x="29" y="42"/>
                </a:cxn>
                <a:cxn ang="0">
                  <a:pos x="31" y="47"/>
                </a:cxn>
                <a:cxn ang="0">
                  <a:pos x="26" y="68"/>
                </a:cxn>
                <a:cxn ang="0">
                  <a:pos x="24" y="68"/>
                </a:cxn>
                <a:cxn ang="0">
                  <a:pos x="24" y="66"/>
                </a:cxn>
                <a:cxn ang="0">
                  <a:pos x="20" y="66"/>
                </a:cxn>
                <a:cxn ang="0">
                  <a:pos x="20" y="68"/>
                </a:cxn>
                <a:cxn ang="0">
                  <a:pos x="20" y="57"/>
                </a:cxn>
                <a:cxn ang="0">
                  <a:pos x="22" y="51"/>
                </a:cxn>
                <a:cxn ang="0">
                  <a:pos x="20" y="46"/>
                </a:cxn>
                <a:cxn ang="0">
                  <a:pos x="20" y="40"/>
                </a:cxn>
                <a:cxn ang="0">
                  <a:pos x="16" y="36"/>
                </a:cxn>
                <a:cxn ang="0">
                  <a:pos x="15" y="33"/>
                </a:cxn>
                <a:cxn ang="0">
                  <a:pos x="11" y="27"/>
                </a:cxn>
                <a:cxn ang="0">
                  <a:pos x="7" y="24"/>
                </a:cxn>
                <a:cxn ang="0">
                  <a:pos x="5" y="18"/>
                </a:cxn>
                <a:cxn ang="0">
                  <a:pos x="2" y="14"/>
                </a:cxn>
                <a:cxn ang="0">
                  <a:pos x="0" y="9"/>
                </a:cxn>
                <a:cxn ang="0">
                  <a:pos x="2" y="0"/>
                </a:cxn>
                <a:cxn ang="0">
                  <a:pos x="4" y="1"/>
                </a:cxn>
                <a:cxn ang="0">
                  <a:pos x="7" y="1"/>
                </a:cxn>
              </a:cxnLst>
              <a:rect l="0" t="0" r="r" b="b"/>
              <a:pathLst>
                <a:path w="33" h="68">
                  <a:moveTo>
                    <a:pt x="7" y="1"/>
                  </a:moveTo>
                  <a:lnTo>
                    <a:pt x="7" y="3"/>
                  </a:lnTo>
                  <a:lnTo>
                    <a:pt x="5" y="7"/>
                  </a:lnTo>
                  <a:lnTo>
                    <a:pt x="7" y="11"/>
                  </a:lnTo>
                  <a:lnTo>
                    <a:pt x="9" y="13"/>
                  </a:lnTo>
                  <a:lnTo>
                    <a:pt x="13" y="13"/>
                  </a:lnTo>
                  <a:lnTo>
                    <a:pt x="13" y="14"/>
                  </a:lnTo>
                  <a:lnTo>
                    <a:pt x="11" y="16"/>
                  </a:lnTo>
                  <a:lnTo>
                    <a:pt x="11" y="20"/>
                  </a:lnTo>
                  <a:lnTo>
                    <a:pt x="13" y="22"/>
                  </a:lnTo>
                  <a:lnTo>
                    <a:pt x="15" y="22"/>
                  </a:lnTo>
                  <a:lnTo>
                    <a:pt x="16" y="24"/>
                  </a:lnTo>
                  <a:lnTo>
                    <a:pt x="20" y="24"/>
                  </a:lnTo>
                  <a:lnTo>
                    <a:pt x="20" y="25"/>
                  </a:lnTo>
                  <a:lnTo>
                    <a:pt x="18" y="25"/>
                  </a:lnTo>
                  <a:lnTo>
                    <a:pt x="18" y="29"/>
                  </a:lnTo>
                  <a:lnTo>
                    <a:pt x="20" y="29"/>
                  </a:lnTo>
                  <a:lnTo>
                    <a:pt x="24" y="33"/>
                  </a:lnTo>
                  <a:lnTo>
                    <a:pt x="26" y="33"/>
                  </a:lnTo>
                  <a:lnTo>
                    <a:pt x="27" y="31"/>
                  </a:lnTo>
                  <a:lnTo>
                    <a:pt x="29" y="31"/>
                  </a:lnTo>
                  <a:lnTo>
                    <a:pt x="33" y="24"/>
                  </a:lnTo>
                  <a:lnTo>
                    <a:pt x="31" y="31"/>
                  </a:lnTo>
                  <a:lnTo>
                    <a:pt x="29" y="36"/>
                  </a:lnTo>
                  <a:lnTo>
                    <a:pt x="29" y="42"/>
                  </a:lnTo>
                  <a:lnTo>
                    <a:pt x="31" y="47"/>
                  </a:lnTo>
                  <a:lnTo>
                    <a:pt x="26" y="68"/>
                  </a:lnTo>
                  <a:lnTo>
                    <a:pt x="24" y="68"/>
                  </a:lnTo>
                  <a:lnTo>
                    <a:pt x="24" y="66"/>
                  </a:lnTo>
                  <a:lnTo>
                    <a:pt x="20" y="66"/>
                  </a:lnTo>
                  <a:lnTo>
                    <a:pt x="20" y="68"/>
                  </a:lnTo>
                  <a:lnTo>
                    <a:pt x="20" y="57"/>
                  </a:lnTo>
                  <a:lnTo>
                    <a:pt x="22" y="51"/>
                  </a:lnTo>
                  <a:lnTo>
                    <a:pt x="20" y="46"/>
                  </a:lnTo>
                  <a:lnTo>
                    <a:pt x="20" y="40"/>
                  </a:lnTo>
                  <a:lnTo>
                    <a:pt x="16" y="36"/>
                  </a:lnTo>
                  <a:lnTo>
                    <a:pt x="15" y="33"/>
                  </a:lnTo>
                  <a:lnTo>
                    <a:pt x="11" y="27"/>
                  </a:lnTo>
                  <a:lnTo>
                    <a:pt x="7" y="24"/>
                  </a:lnTo>
                  <a:lnTo>
                    <a:pt x="5" y="18"/>
                  </a:lnTo>
                  <a:lnTo>
                    <a:pt x="2" y="14"/>
                  </a:lnTo>
                  <a:lnTo>
                    <a:pt x="0" y="9"/>
                  </a:lnTo>
                  <a:lnTo>
                    <a:pt x="2" y="0"/>
                  </a:lnTo>
                  <a:lnTo>
                    <a:pt x="4" y="1"/>
                  </a:lnTo>
                  <a:lnTo>
                    <a:pt x="7" y="1"/>
                  </a:lnTo>
                  <a:close/>
                </a:path>
              </a:pathLst>
            </a:custGeom>
            <a:solidFill>
              <a:srgbClr val="FF9900"/>
            </a:solidFill>
            <a:ln w="9525">
              <a:noFill/>
              <a:round/>
            </a:ln>
          </p:spPr>
          <p:txBody>
            <a:bodyPr/>
            <a:lstStyle/>
            <a:p>
              <a:endParaRPr lang="en-US"/>
            </a:p>
          </p:txBody>
        </p:sp>
        <p:sp>
          <p:nvSpPr>
            <p:cNvPr id="601264" name="Freeform 1200"/>
            <p:cNvSpPr/>
            <p:nvPr/>
          </p:nvSpPr>
          <p:spPr bwMode="auto">
            <a:xfrm>
              <a:off x="4782" y="2708"/>
              <a:ext cx="5" cy="13"/>
            </a:xfrm>
            <a:custGeom>
              <a:avLst/>
              <a:gdLst/>
              <a:ahLst/>
              <a:cxnLst>
                <a:cxn ang="0">
                  <a:pos x="5" y="10"/>
                </a:cxn>
                <a:cxn ang="0">
                  <a:pos x="5" y="12"/>
                </a:cxn>
                <a:cxn ang="0">
                  <a:pos x="5" y="0"/>
                </a:cxn>
                <a:cxn ang="0">
                  <a:pos x="1" y="0"/>
                </a:cxn>
                <a:cxn ang="0">
                  <a:pos x="1" y="2"/>
                </a:cxn>
                <a:cxn ang="0">
                  <a:pos x="0" y="6"/>
                </a:cxn>
                <a:cxn ang="0">
                  <a:pos x="1" y="10"/>
                </a:cxn>
                <a:cxn ang="0">
                  <a:pos x="3" y="13"/>
                </a:cxn>
                <a:cxn ang="0">
                  <a:pos x="5" y="13"/>
                </a:cxn>
                <a:cxn ang="0">
                  <a:pos x="3" y="13"/>
                </a:cxn>
                <a:cxn ang="0">
                  <a:pos x="5" y="13"/>
                </a:cxn>
                <a:cxn ang="0">
                  <a:pos x="5" y="10"/>
                </a:cxn>
              </a:cxnLst>
              <a:rect l="0" t="0" r="r" b="b"/>
              <a:pathLst>
                <a:path w="5" h="13">
                  <a:moveTo>
                    <a:pt x="5" y="10"/>
                  </a:moveTo>
                  <a:lnTo>
                    <a:pt x="5" y="12"/>
                  </a:lnTo>
                  <a:lnTo>
                    <a:pt x="5" y="0"/>
                  </a:lnTo>
                  <a:lnTo>
                    <a:pt x="1" y="0"/>
                  </a:lnTo>
                  <a:lnTo>
                    <a:pt x="1" y="2"/>
                  </a:lnTo>
                  <a:lnTo>
                    <a:pt x="0" y="6"/>
                  </a:lnTo>
                  <a:lnTo>
                    <a:pt x="1" y="10"/>
                  </a:lnTo>
                  <a:lnTo>
                    <a:pt x="3" y="13"/>
                  </a:lnTo>
                  <a:lnTo>
                    <a:pt x="5" y="13"/>
                  </a:lnTo>
                  <a:lnTo>
                    <a:pt x="3" y="13"/>
                  </a:lnTo>
                  <a:lnTo>
                    <a:pt x="5" y="13"/>
                  </a:lnTo>
                  <a:lnTo>
                    <a:pt x="5" y="10"/>
                  </a:lnTo>
                  <a:close/>
                </a:path>
              </a:pathLst>
            </a:custGeom>
            <a:solidFill>
              <a:srgbClr val="000000"/>
            </a:solidFill>
            <a:ln w="9525">
              <a:noFill/>
              <a:round/>
            </a:ln>
          </p:spPr>
          <p:txBody>
            <a:bodyPr/>
            <a:lstStyle/>
            <a:p>
              <a:endParaRPr lang="en-US"/>
            </a:p>
          </p:txBody>
        </p:sp>
        <p:sp>
          <p:nvSpPr>
            <p:cNvPr id="601265" name="Freeform 1201"/>
            <p:cNvSpPr/>
            <p:nvPr/>
          </p:nvSpPr>
          <p:spPr bwMode="auto">
            <a:xfrm>
              <a:off x="4787" y="2718"/>
              <a:ext cx="7" cy="3"/>
            </a:xfrm>
            <a:custGeom>
              <a:avLst/>
              <a:gdLst/>
              <a:ahLst/>
              <a:cxnLst>
                <a:cxn ang="0">
                  <a:pos x="6" y="2"/>
                </a:cxn>
                <a:cxn ang="0">
                  <a:pos x="4" y="0"/>
                </a:cxn>
                <a:cxn ang="0">
                  <a:pos x="0" y="0"/>
                </a:cxn>
                <a:cxn ang="0">
                  <a:pos x="0" y="3"/>
                </a:cxn>
                <a:cxn ang="0">
                  <a:pos x="4" y="3"/>
                </a:cxn>
                <a:cxn ang="0">
                  <a:pos x="2" y="2"/>
                </a:cxn>
                <a:cxn ang="0">
                  <a:pos x="6" y="2"/>
                </a:cxn>
                <a:cxn ang="0">
                  <a:pos x="7" y="0"/>
                </a:cxn>
                <a:cxn ang="0">
                  <a:pos x="4" y="0"/>
                </a:cxn>
                <a:cxn ang="0">
                  <a:pos x="6" y="2"/>
                </a:cxn>
              </a:cxnLst>
              <a:rect l="0" t="0" r="r" b="b"/>
              <a:pathLst>
                <a:path w="7" h="3">
                  <a:moveTo>
                    <a:pt x="6" y="2"/>
                  </a:moveTo>
                  <a:lnTo>
                    <a:pt x="4" y="0"/>
                  </a:lnTo>
                  <a:lnTo>
                    <a:pt x="0" y="0"/>
                  </a:lnTo>
                  <a:lnTo>
                    <a:pt x="0" y="3"/>
                  </a:lnTo>
                  <a:lnTo>
                    <a:pt x="4" y="3"/>
                  </a:lnTo>
                  <a:lnTo>
                    <a:pt x="2" y="2"/>
                  </a:lnTo>
                  <a:lnTo>
                    <a:pt x="6" y="2"/>
                  </a:lnTo>
                  <a:lnTo>
                    <a:pt x="7" y="0"/>
                  </a:lnTo>
                  <a:lnTo>
                    <a:pt x="4" y="0"/>
                  </a:lnTo>
                  <a:lnTo>
                    <a:pt x="6" y="2"/>
                  </a:lnTo>
                  <a:close/>
                </a:path>
              </a:pathLst>
            </a:custGeom>
            <a:solidFill>
              <a:srgbClr val="000000"/>
            </a:solidFill>
            <a:ln w="9525">
              <a:noFill/>
              <a:round/>
            </a:ln>
          </p:spPr>
          <p:txBody>
            <a:bodyPr/>
            <a:lstStyle/>
            <a:p>
              <a:endParaRPr lang="en-US"/>
            </a:p>
          </p:txBody>
        </p:sp>
        <p:sp>
          <p:nvSpPr>
            <p:cNvPr id="601266" name="Freeform 1202"/>
            <p:cNvSpPr/>
            <p:nvPr/>
          </p:nvSpPr>
          <p:spPr bwMode="auto">
            <a:xfrm>
              <a:off x="4787" y="2720"/>
              <a:ext cx="6" cy="9"/>
            </a:xfrm>
            <a:custGeom>
              <a:avLst/>
              <a:gdLst/>
              <a:ahLst/>
              <a:cxnLst>
                <a:cxn ang="0">
                  <a:pos x="4" y="7"/>
                </a:cxn>
                <a:cxn ang="0">
                  <a:pos x="4" y="3"/>
                </a:cxn>
                <a:cxn ang="0">
                  <a:pos x="6" y="1"/>
                </a:cxn>
                <a:cxn ang="0">
                  <a:pos x="6" y="0"/>
                </a:cxn>
                <a:cxn ang="0">
                  <a:pos x="2" y="0"/>
                </a:cxn>
                <a:cxn ang="0">
                  <a:pos x="0" y="3"/>
                </a:cxn>
                <a:cxn ang="0">
                  <a:pos x="0" y="7"/>
                </a:cxn>
                <a:cxn ang="0">
                  <a:pos x="2" y="9"/>
                </a:cxn>
                <a:cxn ang="0">
                  <a:pos x="0" y="7"/>
                </a:cxn>
                <a:cxn ang="0">
                  <a:pos x="0" y="9"/>
                </a:cxn>
                <a:cxn ang="0">
                  <a:pos x="2" y="9"/>
                </a:cxn>
                <a:cxn ang="0">
                  <a:pos x="4" y="7"/>
                </a:cxn>
              </a:cxnLst>
              <a:rect l="0" t="0" r="r" b="b"/>
              <a:pathLst>
                <a:path w="6" h="9">
                  <a:moveTo>
                    <a:pt x="4" y="7"/>
                  </a:moveTo>
                  <a:lnTo>
                    <a:pt x="4" y="3"/>
                  </a:lnTo>
                  <a:lnTo>
                    <a:pt x="6" y="1"/>
                  </a:lnTo>
                  <a:lnTo>
                    <a:pt x="6" y="0"/>
                  </a:lnTo>
                  <a:lnTo>
                    <a:pt x="2" y="0"/>
                  </a:lnTo>
                  <a:lnTo>
                    <a:pt x="0" y="3"/>
                  </a:lnTo>
                  <a:lnTo>
                    <a:pt x="0" y="7"/>
                  </a:lnTo>
                  <a:lnTo>
                    <a:pt x="2" y="9"/>
                  </a:lnTo>
                  <a:lnTo>
                    <a:pt x="0" y="7"/>
                  </a:lnTo>
                  <a:lnTo>
                    <a:pt x="0" y="9"/>
                  </a:lnTo>
                  <a:lnTo>
                    <a:pt x="2" y="9"/>
                  </a:lnTo>
                  <a:lnTo>
                    <a:pt x="4" y="7"/>
                  </a:lnTo>
                  <a:close/>
                </a:path>
              </a:pathLst>
            </a:custGeom>
            <a:solidFill>
              <a:srgbClr val="000000"/>
            </a:solidFill>
            <a:ln w="9525">
              <a:noFill/>
              <a:round/>
            </a:ln>
          </p:spPr>
          <p:txBody>
            <a:bodyPr/>
            <a:lstStyle/>
            <a:p>
              <a:endParaRPr lang="en-US"/>
            </a:p>
          </p:txBody>
        </p:sp>
        <p:sp>
          <p:nvSpPr>
            <p:cNvPr id="601267" name="Freeform 1203"/>
            <p:cNvSpPr/>
            <p:nvPr/>
          </p:nvSpPr>
          <p:spPr bwMode="auto">
            <a:xfrm>
              <a:off x="4789" y="2727"/>
              <a:ext cx="11" cy="5"/>
            </a:xfrm>
            <a:custGeom>
              <a:avLst/>
              <a:gdLst/>
              <a:ahLst/>
              <a:cxnLst>
                <a:cxn ang="0">
                  <a:pos x="11" y="4"/>
                </a:cxn>
                <a:cxn ang="0">
                  <a:pos x="9" y="2"/>
                </a:cxn>
                <a:cxn ang="0">
                  <a:pos x="5" y="2"/>
                </a:cxn>
                <a:cxn ang="0">
                  <a:pos x="4" y="0"/>
                </a:cxn>
                <a:cxn ang="0">
                  <a:pos x="2" y="0"/>
                </a:cxn>
                <a:cxn ang="0">
                  <a:pos x="0" y="2"/>
                </a:cxn>
                <a:cxn ang="0">
                  <a:pos x="0" y="4"/>
                </a:cxn>
                <a:cxn ang="0">
                  <a:pos x="4" y="4"/>
                </a:cxn>
                <a:cxn ang="0">
                  <a:pos x="5" y="5"/>
                </a:cxn>
                <a:cxn ang="0">
                  <a:pos x="9" y="5"/>
                </a:cxn>
                <a:cxn ang="0">
                  <a:pos x="7" y="4"/>
                </a:cxn>
                <a:cxn ang="0">
                  <a:pos x="11" y="4"/>
                </a:cxn>
                <a:cxn ang="0">
                  <a:pos x="11" y="2"/>
                </a:cxn>
                <a:cxn ang="0">
                  <a:pos x="9" y="2"/>
                </a:cxn>
                <a:cxn ang="0">
                  <a:pos x="11" y="4"/>
                </a:cxn>
              </a:cxnLst>
              <a:rect l="0" t="0" r="r" b="b"/>
              <a:pathLst>
                <a:path w="11" h="5">
                  <a:moveTo>
                    <a:pt x="11" y="4"/>
                  </a:moveTo>
                  <a:lnTo>
                    <a:pt x="9" y="2"/>
                  </a:lnTo>
                  <a:lnTo>
                    <a:pt x="5" y="2"/>
                  </a:lnTo>
                  <a:lnTo>
                    <a:pt x="4" y="0"/>
                  </a:lnTo>
                  <a:lnTo>
                    <a:pt x="2" y="0"/>
                  </a:lnTo>
                  <a:lnTo>
                    <a:pt x="0" y="2"/>
                  </a:lnTo>
                  <a:lnTo>
                    <a:pt x="0" y="4"/>
                  </a:lnTo>
                  <a:lnTo>
                    <a:pt x="4" y="4"/>
                  </a:lnTo>
                  <a:lnTo>
                    <a:pt x="5" y="5"/>
                  </a:lnTo>
                  <a:lnTo>
                    <a:pt x="9" y="5"/>
                  </a:lnTo>
                  <a:lnTo>
                    <a:pt x="7" y="4"/>
                  </a:lnTo>
                  <a:lnTo>
                    <a:pt x="11" y="4"/>
                  </a:lnTo>
                  <a:lnTo>
                    <a:pt x="11" y="2"/>
                  </a:lnTo>
                  <a:lnTo>
                    <a:pt x="9" y="2"/>
                  </a:lnTo>
                  <a:lnTo>
                    <a:pt x="11" y="4"/>
                  </a:lnTo>
                  <a:close/>
                </a:path>
              </a:pathLst>
            </a:custGeom>
            <a:solidFill>
              <a:srgbClr val="000000"/>
            </a:solidFill>
            <a:ln w="9525">
              <a:noFill/>
              <a:round/>
            </a:ln>
          </p:spPr>
          <p:txBody>
            <a:bodyPr/>
            <a:lstStyle/>
            <a:p>
              <a:endParaRPr lang="en-US"/>
            </a:p>
          </p:txBody>
        </p:sp>
        <p:sp>
          <p:nvSpPr>
            <p:cNvPr id="601268" name="Freeform 1204"/>
            <p:cNvSpPr/>
            <p:nvPr/>
          </p:nvSpPr>
          <p:spPr bwMode="auto">
            <a:xfrm>
              <a:off x="4794" y="2731"/>
              <a:ext cx="6" cy="7"/>
            </a:xfrm>
            <a:custGeom>
              <a:avLst/>
              <a:gdLst/>
              <a:ahLst/>
              <a:cxnLst>
                <a:cxn ang="0">
                  <a:pos x="4" y="3"/>
                </a:cxn>
                <a:cxn ang="0">
                  <a:pos x="4" y="5"/>
                </a:cxn>
                <a:cxn ang="0">
                  <a:pos x="4" y="3"/>
                </a:cxn>
                <a:cxn ang="0">
                  <a:pos x="6" y="1"/>
                </a:cxn>
                <a:cxn ang="0">
                  <a:pos x="6" y="0"/>
                </a:cxn>
                <a:cxn ang="0">
                  <a:pos x="2" y="0"/>
                </a:cxn>
                <a:cxn ang="0">
                  <a:pos x="0" y="1"/>
                </a:cxn>
                <a:cxn ang="0">
                  <a:pos x="0" y="5"/>
                </a:cxn>
                <a:cxn ang="0">
                  <a:pos x="2" y="7"/>
                </a:cxn>
                <a:cxn ang="0">
                  <a:pos x="0" y="5"/>
                </a:cxn>
                <a:cxn ang="0">
                  <a:pos x="0" y="7"/>
                </a:cxn>
                <a:cxn ang="0">
                  <a:pos x="2" y="7"/>
                </a:cxn>
                <a:cxn ang="0">
                  <a:pos x="4" y="3"/>
                </a:cxn>
              </a:cxnLst>
              <a:rect l="0" t="0" r="r" b="b"/>
              <a:pathLst>
                <a:path w="6" h="7">
                  <a:moveTo>
                    <a:pt x="4" y="3"/>
                  </a:moveTo>
                  <a:lnTo>
                    <a:pt x="4" y="5"/>
                  </a:lnTo>
                  <a:lnTo>
                    <a:pt x="4" y="3"/>
                  </a:lnTo>
                  <a:lnTo>
                    <a:pt x="6" y="1"/>
                  </a:lnTo>
                  <a:lnTo>
                    <a:pt x="6" y="0"/>
                  </a:lnTo>
                  <a:lnTo>
                    <a:pt x="2" y="0"/>
                  </a:lnTo>
                  <a:lnTo>
                    <a:pt x="0" y="1"/>
                  </a:lnTo>
                  <a:lnTo>
                    <a:pt x="0" y="5"/>
                  </a:lnTo>
                  <a:lnTo>
                    <a:pt x="2" y="7"/>
                  </a:lnTo>
                  <a:lnTo>
                    <a:pt x="0" y="5"/>
                  </a:lnTo>
                  <a:lnTo>
                    <a:pt x="0" y="7"/>
                  </a:lnTo>
                  <a:lnTo>
                    <a:pt x="2" y="7"/>
                  </a:lnTo>
                  <a:lnTo>
                    <a:pt x="4" y="3"/>
                  </a:lnTo>
                  <a:close/>
                </a:path>
              </a:pathLst>
            </a:custGeom>
            <a:solidFill>
              <a:srgbClr val="000000"/>
            </a:solidFill>
            <a:ln w="9525">
              <a:noFill/>
              <a:round/>
            </a:ln>
          </p:spPr>
          <p:txBody>
            <a:bodyPr/>
            <a:lstStyle/>
            <a:p>
              <a:endParaRPr lang="en-US"/>
            </a:p>
          </p:txBody>
        </p:sp>
        <p:sp>
          <p:nvSpPr>
            <p:cNvPr id="601269" name="Freeform 1205"/>
            <p:cNvSpPr/>
            <p:nvPr/>
          </p:nvSpPr>
          <p:spPr bwMode="auto">
            <a:xfrm>
              <a:off x="4796" y="2734"/>
              <a:ext cx="13" cy="8"/>
            </a:xfrm>
            <a:custGeom>
              <a:avLst/>
              <a:gdLst/>
              <a:ahLst/>
              <a:cxnLst>
                <a:cxn ang="0">
                  <a:pos x="9" y="2"/>
                </a:cxn>
                <a:cxn ang="0">
                  <a:pos x="8" y="4"/>
                </a:cxn>
                <a:cxn ang="0">
                  <a:pos x="6" y="4"/>
                </a:cxn>
                <a:cxn ang="0">
                  <a:pos x="6" y="2"/>
                </a:cxn>
                <a:cxn ang="0">
                  <a:pos x="4" y="2"/>
                </a:cxn>
                <a:cxn ang="0">
                  <a:pos x="2" y="0"/>
                </a:cxn>
                <a:cxn ang="0">
                  <a:pos x="0" y="4"/>
                </a:cxn>
                <a:cxn ang="0">
                  <a:pos x="2" y="4"/>
                </a:cxn>
                <a:cxn ang="0">
                  <a:pos x="2" y="6"/>
                </a:cxn>
                <a:cxn ang="0">
                  <a:pos x="6" y="6"/>
                </a:cxn>
                <a:cxn ang="0">
                  <a:pos x="8" y="8"/>
                </a:cxn>
                <a:cxn ang="0">
                  <a:pos x="9" y="6"/>
                </a:cxn>
                <a:cxn ang="0">
                  <a:pos x="11" y="6"/>
                </a:cxn>
                <a:cxn ang="0">
                  <a:pos x="11" y="4"/>
                </a:cxn>
                <a:cxn ang="0">
                  <a:pos x="13" y="4"/>
                </a:cxn>
                <a:cxn ang="0">
                  <a:pos x="11" y="4"/>
                </a:cxn>
                <a:cxn ang="0">
                  <a:pos x="13" y="4"/>
                </a:cxn>
                <a:cxn ang="0">
                  <a:pos x="9" y="2"/>
                </a:cxn>
              </a:cxnLst>
              <a:rect l="0" t="0" r="r" b="b"/>
              <a:pathLst>
                <a:path w="13" h="8">
                  <a:moveTo>
                    <a:pt x="9" y="2"/>
                  </a:moveTo>
                  <a:lnTo>
                    <a:pt x="8" y="4"/>
                  </a:lnTo>
                  <a:lnTo>
                    <a:pt x="6" y="4"/>
                  </a:lnTo>
                  <a:lnTo>
                    <a:pt x="6" y="2"/>
                  </a:lnTo>
                  <a:lnTo>
                    <a:pt x="4" y="2"/>
                  </a:lnTo>
                  <a:lnTo>
                    <a:pt x="2" y="0"/>
                  </a:lnTo>
                  <a:lnTo>
                    <a:pt x="0" y="4"/>
                  </a:lnTo>
                  <a:lnTo>
                    <a:pt x="2" y="4"/>
                  </a:lnTo>
                  <a:lnTo>
                    <a:pt x="2" y="6"/>
                  </a:lnTo>
                  <a:lnTo>
                    <a:pt x="6" y="6"/>
                  </a:lnTo>
                  <a:lnTo>
                    <a:pt x="8" y="8"/>
                  </a:lnTo>
                  <a:lnTo>
                    <a:pt x="9" y="6"/>
                  </a:lnTo>
                  <a:lnTo>
                    <a:pt x="11" y="6"/>
                  </a:lnTo>
                  <a:lnTo>
                    <a:pt x="11" y="4"/>
                  </a:lnTo>
                  <a:lnTo>
                    <a:pt x="13" y="4"/>
                  </a:lnTo>
                  <a:lnTo>
                    <a:pt x="11" y="4"/>
                  </a:lnTo>
                  <a:lnTo>
                    <a:pt x="13" y="4"/>
                  </a:lnTo>
                  <a:lnTo>
                    <a:pt x="9" y="2"/>
                  </a:lnTo>
                  <a:close/>
                </a:path>
              </a:pathLst>
            </a:custGeom>
            <a:solidFill>
              <a:srgbClr val="000000"/>
            </a:solidFill>
            <a:ln w="9525">
              <a:noFill/>
              <a:round/>
            </a:ln>
          </p:spPr>
          <p:txBody>
            <a:bodyPr/>
            <a:lstStyle/>
            <a:p>
              <a:endParaRPr lang="en-US"/>
            </a:p>
          </p:txBody>
        </p:sp>
        <p:sp>
          <p:nvSpPr>
            <p:cNvPr id="601270" name="Freeform 1206"/>
            <p:cNvSpPr/>
            <p:nvPr/>
          </p:nvSpPr>
          <p:spPr bwMode="auto">
            <a:xfrm>
              <a:off x="4805" y="2721"/>
              <a:ext cx="10" cy="17"/>
            </a:xfrm>
            <a:custGeom>
              <a:avLst/>
              <a:gdLst/>
              <a:ahLst/>
              <a:cxnLst>
                <a:cxn ang="0">
                  <a:pos x="8" y="10"/>
                </a:cxn>
                <a:cxn ang="0">
                  <a:pos x="4" y="10"/>
                </a:cxn>
                <a:cxn ang="0">
                  <a:pos x="0" y="15"/>
                </a:cxn>
                <a:cxn ang="0">
                  <a:pos x="4" y="17"/>
                </a:cxn>
                <a:cxn ang="0">
                  <a:pos x="8" y="11"/>
                </a:cxn>
                <a:cxn ang="0">
                  <a:pos x="4" y="10"/>
                </a:cxn>
                <a:cxn ang="0">
                  <a:pos x="8" y="10"/>
                </a:cxn>
                <a:cxn ang="0">
                  <a:pos x="10" y="0"/>
                </a:cxn>
                <a:cxn ang="0">
                  <a:pos x="4" y="10"/>
                </a:cxn>
                <a:cxn ang="0">
                  <a:pos x="8" y="10"/>
                </a:cxn>
              </a:cxnLst>
              <a:rect l="0" t="0" r="r" b="b"/>
              <a:pathLst>
                <a:path w="10" h="17">
                  <a:moveTo>
                    <a:pt x="8" y="10"/>
                  </a:moveTo>
                  <a:lnTo>
                    <a:pt x="4" y="10"/>
                  </a:lnTo>
                  <a:lnTo>
                    <a:pt x="0" y="15"/>
                  </a:lnTo>
                  <a:lnTo>
                    <a:pt x="4" y="17"/>
                  </a:lnTo>
                  <a:lnTo>
                    <a:pt x="8" y="11"/>
                  </a:lnTo>
                  <a:lnTo>
                    <a:pt x="4" y="10"/>
                  </a:lnTo>
                  <a:lnTo>
                    <a:pt x="8" y="10"/>
                  </a:lnTo>
                  <a:lnTo>
                    <a:pt x="10" y="0"/>
                  </a:lnTo>
                  <a:lnTo>
                    <a:pt x="4" y="10"/>
                  </a:lnTo>
                  <a:lnTo>
                    <a:pt x="8" y="10"/>
                  </a:lnTo>
                  <a:close/>
                </a:path>
              </a:pathLst>
            </a:custGeom>
            <a:solidFill>
              <a:srgbClr val="000000"/>
            </a:solidFill>
            <a:ln w="9525">
              <a:noFill/>
              <a:round/>
            </a:ln>
          </p:spPr>
          <p:txBody>
            <a:bodyPr/>
            <a:lstStyle/>
            <a:p>
              <a:endParaRPr lang="en-US"/>
            </a:p>
          </p:txBody>
        </p:sp>
        <p:sp>
          <p:nvSpPr>
            <p:cNvPr id="601271" name="Freeform 1207"/>
            <p:cNvSpPr/>
            <p:nvPr/>
          </p:nvSpPr>
          <p:spPr bwMode="auto">
            <a:xfrm>
              <a:off x="4805" y="2731"/>
              <a:ext cx="8" cy="25"/>
            </a:xfrm>
            <a:custGeom>
              <a:avLst/>
              <a:gdLst/>
              <a:ahLst/>
              <a:cxnLst>
                <a:cxn ang="0">
                  <a:pos x="6" y="23"/>
                </a:cxn>
                <a:cxn ang="0">
                  <a:pos x="4" y="18"/>
                </a:cxn>
                <a:cxn ang="0">
                  <a:pos x="4" y="12"/>
                </a:cxn>
                <a:cxn ang="0">
                  <a:pos x="6" y="7"/>
                </a:cxn>
                <a:cxn ang="0">
                  <a:pos x="8" y="0"/>
                </a:cxn>
                <a:cxn ang="0">
                  <a:pos x="4" y="0"/>
                </a:cxn>
                <a:cxn ang="0">
                  <a:pos x="2" y="7"/>
                </a:cxn>
                <a:cxn ang="0">
                  <a:pos x="2" y="12"/>
                </a:cxn>
                <a:cxn ang="0">
                  <a:pos x="0" y="18"/>
                </a:cxn>
                <a:cxn ang="0">
                  <a:pos x="2" y="25"/>
                </a:cxn>
                <a:cxn ang="0">
                  <a:pos x="2" y="23"/>
                </a:cxn>
                <a:cxn ang="0">
                  <a:pos x="6" y="23"/>
                </a:cxn>
              </a:cxnLst>
              <a:rect l="0" t="0" r="r" b="b"/>
              <a:pathLst>
                <a:path w="8" h="25">
                  <a:moveTo>
                    <a:pt x="6" y="23"/>
                  </a:moveTo>
                  <a:lnTo>
                    <a:pt x="4" y="18"/>
                  </a:lnTo>
                  <a:lnTo>
                    <a:pt x="4" y="12"/>
                  </a:lnTo>
                  <a:lnTo>
                    <a:pt x="6" y="7"/>
                  </a:lnTo>
                  <a:lnTo>
                    <a:pt x="8" y="0"/>
                  </a:lnTo>
                  <a:lnTo>
                    <a:pt x="4" y="0"/>
                  </a:lnTo>
                  <a:lnTo>
                    <a:pt x="2" y="7"/>
                  </a:lnTo>
                  <a:lnTo>
                    <a:pt x="2" y="12"/>
                  </a:lnTo>
                  <a:lnTo>
                    <a:pt x="0" y="18"/>
                  </a:lnTo>
                  <a:lnTo>
                    <a:pt x="2" y="25"/>
                  </a:lnTo>
                  <a:lnTo>
                    <a:pt x="2" y="23"/>
                  </a:lnTo>
                  <a:lnTo>
                    <a:pt x="6" y="23"/>
                  </a:lnTo>
                  <a:close/>
                </a:path>
              </a:pathLst>
            </a:custGeom>
            <a:solidFill>
              <a:srgbClr val="000000"/>
            </a:solidFill>
            <a:ln w="9525">
              <a:noFill/>
              <a:round/>
            </a:ln>
          </p:spPr>
          <p:txBody>
            <a:bodyPr/>
            <a:lstStyle/>
            <a:p>
              <a:endParaRPr lang="en-US"/>
            </a:p>
          </p:txBody>
        </p:sp>
        <p:sp>
          <p:nvSpPr>
            <p:cNvPr id="601272" name="Freeform 1208"/>
            <p:cNvSpPr/>
            <p:nvPr/>
          </p:nvSpPr>
          <p:spPr bwMode="auto">
            <a:xfrm>
              <a:off x="4802" y="2754"/>
              <a:ext cx="9" cy="22"/>
            </a:xfrm>
            <a:custGeom>
              <a:avLst/>
              <a:gdLst/>
              <a:ahLst/>
              <a:cxnLst>
                <a:cxn ang="0">
                  <a:pos x="2" y="22"/>
                </a:cxn>
                <a:cxn ang="0">
                  <a:pos x="3" y="21"/>
                </a:cxn>
                <a:cxn ang="0">
                  <a:pos x="9" y="0"/>
                </a:cxn>
                <a:cxn ang="0">
                  <a:pos x="5" y="0"/>
                </a:cxn>
                <a:cxn ang="0">
                  <a:pos x="0" y="21"/>
                </a:cxn>
                <a:cxn ang="0">
                  <a:pos x="2" y="19"/>
                </a:cxn>
                <a:cxn ang="0">
                  <a:pos x="2" y="22"/>
                </a:cxn>
                <a:cxn ang="0">
                  <a:pos x="3" y="22"/>
                </a:cxn>
                <a:cxn ang="0">
                  <a:pos x="3" y="21"/>
                </a:cxn>
                <a:cxn ang="0">
                  <a:pos x="2" y="22"/>
                </a:cxn>
              </a:cxnLst>
              <a:rect l="0" t="0" r="r" b="b"/>
              <a:pathLst>
                <a:path w="9" h="22">
                  <a:moveTo>
                    <a:pt x="2" y="22"/>
                  </a:moveTo>
                  <a:lnTo>
                    <a:pt x="3" y="21"/>
                  </a:lnTo>
                  <a:lnTo>
                    <a:pt x="9" y="0"/>
                  </a:lnTo>
                  <a:lnTo>
                    <a:pt x="5" y="0"/>
                  </a:lnTo>
                  <a:lnTo>
                    <a:pt x="0" y="21"/>
                  </a:lnTo>
                  <a:lnTo>
                    <a:pt x="2" y="19"/>
                  </a:lnTo>
                  <a:lnTo>
                    <a:pt x="2" y="22"/>
                  </a:lnTo>
                  <a:lnTo>
                    <a:pt x="3" y="22"/>
                  </a:lnTo>
                  <a:lnTo>
                    <a:pt x="3" y="21"/>
                  </a:lnTo>
                  <a:lnTo>
                    <a:pt x="2" y="22"/>
                  </a:lnTo>
                  <a:close/>
                </a:path>
              </a:pathLst>
            </a:custGeom>
            <a:solidFill>
              <a:srgbClr val="000000"/>
            </a:solidFill>
            <a:ln w="9525">
              <a:noFill/>
              <a:round/>
            </a:ln>
          </p:spPr>
          <p:txBody>
            <a:bodyPr/>
            <a:lstStyle/>
            <a:p>
              <a:endParaRPr lang="en-US"/>
            </a:p>
          </p:txBody>
        </p:sp>
        <p:sp>
          <p:nvSpPr>
            <p:cNvPr id="601273" name="Freeform 1209"/>
            <p:cNvSpPr/>
            <p:nvPr/>
          </p:nvSpPr>
          <p:spPr bwMode="auto">
            <a:xfrm>
              <a:off x="4798" y="2771"/>
              <a:ext cx="6" cy="5"/>
            </a:xfrm>
            <a:custGeom>
              <a:avLst/>
              <a:gdLst/>
              <a:ahLst/>
              <a:cxnLst>
                <a:cxn ang="0">
                  <a:pos x="2" y="4"/>
                </a:cxn>
                <a:cxn ang="0">
                  <a:pos x="4" y="5"/>
                </a:cxn>
                <a:cxn ang="0">
                  <a:pos x="6" y="5"/>
                </a:cxn>
                <a:cxn ang="0">
                  <a:pos x="6" y="2"/>
                </a:cxn>
                <a:cxn ang="0">
                  <a:pos x="4" y="2"/>
                </a:cxn>
                <a:cxn ang="0">
                  <a:pos x="2" y="0"/>
                </a:cxn>
                <a:cxn ang="0">
                  <a:pos x="0" y="0"/>
                </a:cxn>
                <a:cxn ang="0">
                  <a:pos x="2" y="4"/>
                </a:cxn>
              </a:cxnLst>
              <a:rect l="0" t="0" r="r" b="b"/>
              <a:pathLst>
                <a:path w="6" h="5">
                  <a:moveTo>
                    <a:pt x="2" y="4"/>
                  </a:moveTo>
                  <a:lnTo>
                    <a:pt x="4" y="5"/>
                  </a:lnTo>
                  <a:lnTo>
                    <a:pt x="6" y="5"/>
                  </a:lnTo>
                  <a:lnTo>
                    <a:pt x="6" y="2"/>
                  </a:lnTo>
                  <a:lnTo>
                    <a:pt x="4" y="2"/>
                  </a:lnTo>
                  <a:lnTo>
                    <a:pt x="2" y="0"/>
                  </a:lnTo>
                  <a:lnTo>
                    <a:pt x="0" y="0"/>
                  </a:lnTo>
                  <a:lnTo>
                    <a:pt x="2" y="4"/>
                  </a:lnTo>
                  <a:close/>
                </a:path>
              </a:pathLst>
            </a:custGeom>
            <a:solidFill>
              <a:srgbClr val="000000"/>
            </a:solidFill>
            <a:ln w="9525">
              <a:noFill/>
              <a:round/>
            </a:ln>
          </p:spPr>
          <p:txBody>
            <a:bodyPr/>
            <a:lstStyle/>
            <a:p>
              <a:endParaRPr lang="en-US"/>
            </a:p>
          </p:txBody>
        </p:sp>
        <p:sp>
          <p:nvSpPr>
            <p:cNvPr id="601274" name="Freeform 1210"/>
            <p:cNvSpPr/>
            <p:nvPr/>
          </p:nvSpPr>
          <p:spPr bwMode="auto">
            <a:xfrm>
              <a:off x="4794" y="2771"/>
              <a:ext cx="6" cy="9"/>
            </a:xfrm>
            <a:custGeom>
              <a:avLst/>
              <a:gdLst/>
              <a:ahLst/>
              <a:cxnLst>
                <a:cxn ang="0">
                  <a:pos x="2" y="4"/>
                </a:cxn>
                <a:cxn ang="0">
                  <a:pos x="4" y="5"/>
                </a:cxn>
                <a:cxn ang="0">
                  <a:pos x="6" y="4"/>
                </a:cxn>
                <a:cxn ang="0">
                  <a:pos x="4" y="0"/>
                </a:cxn>
                <a:cxn ang="0">
                  <a:pos x="2" y="2"/>
                </a:cxn>
                <a:cxn ang="0">
                  <a:pos x="4" y="4"/>
                </a:cxn>
                <a:cxn ang="0">
                  <a:pos x="2" y="4"/>
                </a:cxn>
                <a:cxn ang="0">
                  <a:pos x="0" y="9"/>
                </a:cxn>
                <a:cxn ang="0">
                  <a:pos x="4" y="5"/>
                </a:cxn>
                <a:cxn ang="0">
                  <a:pos x="2" y="4"/>
                </a:cxn>
              </a:cxnLst>
              <a:rect l="0" t="0" r="r" b="b"/>
              <a:pathLst>
                <a:path w="6" h="9">
                  <a:moveTo>
                    <a:pt x="2" y="4"/>
                  </a:moveTo>
                  <a:lnTo>
                    <a:pt x="4" y="5"/>
                  </a:lnTo>
                  <a:lnTo>
                    <a:pt x="6" y="4"/>
                  </a:lnTo>
                  <a:lnTo>
                    <a:pt x="4" y="0"/>
                  </a:lnTo>
                  <a:lnTo>
                    <a:pt x="2" y="2"/>
                  </a:lnTo>
                  <a:lnTo>
                    <a:pt x="4" y="4"/>
                  </a:lnTo>
                  <a:lnTo>
                    <a:pt x="2" y="4"/>
                  </a:lnTo>
                  <a:lnTo>
                    <a:pt x="0" y="9"/>
                  </a:lnTo>
                  <a:lnTo>
                    <a:pt x="4" y="5"/>
                  </a:lnTo>
                  <a:lnTo>
                    <a:pt x="2" y="4"/>
                  </a:lnTo>
                  <a:close/>
                </a:path>
              </a:pathLst>
            </a:custGeom>
            <a:solidFill>
              <a:srgbClr val="000000"/>
            </a:solidFill>
            <a:ln w="9525">
              <a:noFill/>
              <a:round/>
            </a:ln>
          </p:spPr>
          <p:txBody>
            <a:bodyPr/>
            <a:lstStyle/>
            <a:p>
              <a:endParaRPr lang="en-US"/>
            </a:p>
          </p:txBody>
        </p:sp>
        <p:sp>
          <p:nvSpPr>
            <p:cNvPr id="601275" name="Freeform 1211"/>
            <p:cNvSpPr/>
            <p:nvPr/>
          </p:nvSpPr>
          <p:spPr bwMode="auto">
            <a:xfrm>
              <a:off x="4796" y="2753"/>
              <a:ext cx="6" cy="22"/>
            </a:xfrm>
            <a:custGeom>
              <a:avLst/>
              <a:gdLst/>
              <a:ahLst/>
              <a:cxnLst>
                <a:cxn ang="0">
                  <a:pos x="2" y="0"/>
                </a:cxn>
                <a:cxn ang="0">
                  <a:pos x="2" y="11"/>
                </a:cxn>
                <a:cxn ang="0">
                  <a:pos x="0" y="16"/>
                </a:cxn>
                <a:cxn ang="0">
                  <a:pos x="0" y="22"/>
                </a:cxn>
                <a:cxn ang="0">
                  <a:pos x="2" y="22"/>
                </a:cxn>
                <a:cxn ang="0">
                  <a:pos x="4" y="16"/>
                </a:cxn>
                <a:cxn ang="0">
                  <a:pos x="4" y="11"/>
                </a:cxn>
                <a:cxn ang="0">
                  <a:pos x="6" y="5"/>
                </a:cxn>
                <a:cxn ang="0">
                  <a:pos x="4" y="0"/>
                </a:cxn>
                <a:cxn ang="0">
                  <a:pos x="2" y="0"/>
                </a:cxn>
              </a:cxnLst>
              <a:rect l="0" t="0" r="r" b="b"/>
              <a:pathLst>
                <a:path w="6" h="22">
                  <a:moveTo>
                    <a:pt x="2" y="0"/>
                  </a:moveTo>
                  <a:lnTo>
                    <a:pt x="2" y="11"/>
                  </a:lnTo>
                  <a:lnTo>
                    <a:pt x="0" y="16"/>
                  </a:lnTo>
                  <a:lnTo>
                    <a:pt x="0" y="22"/>
                  </a:lnTo>
                  <a:lnTo>
                    <a:pt x="2" y="22"/>
                  </a:lnTo>
                  <a:lnTo>
                    <a:pt x="4" y="16"/>
                  </a:lnTo>
                  <a:lnTo>
                    <a:pt x="4" y="11"/>
                  </a:lnTo>
                  <a:lnTo>
                    <a:pt x="6" y="5"/>
                  </a:lnTo>
                  <a:lnTo>
                    <a:pt x="4" y="0"/>
                  </a:lnTo>
                  <a:lnTo>
                    <a:pt x="2" y="0"/>
                  </a:lnTo>
                  <a:close/>
                </a:path>
              </a:pathLst>
            </a:custGeom>
            <a:solidFill>
              <a:srgbClr val="000000"/>
            </a:solidFill>
            <a:ln w="9525">
              <a:noFill/>
              <a:round/>
            </a:ln>
          </p:spPr>
          <p:txBody>
            <a:bodyPr/>
            <a:lstStyle/>
            <a:p>
              <a:endParaRPr lang="en-US"/>
            </a:p>
          </p:txBody>
        </p:sp>
        <p:sp>
          <p:nvSpPr>
            <p:cNvPr id="601276" name="Freeform 1212"/>
            <p:cNvSpPr/>
            <p:nvPr/>
          </p:nvSpPr>
          <p:spPr bwMode="auto">
            <a:xfrm>
              <a:off x="4774" y="2716"/>
              <a:ext cx="26" cy="37"/>
            </a:xfrm>
            <a:custGeom>
              <a:avLst/>
              <a:gdLst/>
              <a:ahLst/>
              <a:cxnLst>
                <a:cxn ang="0">
                  <a:pos x="2" y="0"/>
                </a:cxn>
                <a:cxn ang="0">
                  <a:pos x="2" y="2"/>
                </a:cxn>
                <a:cxn ang="0">
                  <a:pos x="4" y="5"/>
                </a:cxn>
                <a:cxn ang="0">
                  <a:pos x="8" y="11"/>
                </a:cxn>
                <a:cxn ang="0">
                  <a:pos x="9" y="15"/>
                </a:cxn>
                <a:cxn ang="0">
                  <a:pos x="13" y="18"/>
                </a:cxn>
                <a:cxn ang="0">
                  <a:pos x="17" y="24"/>
                </a:cxn>
                <a:cxn ang="0">
                  <a:pos x="19" y="27"/>
                </a:cxn>
                <a:cxn ang="0">
                  <a:pos x="22" y="33"/>
                </a:cxn>
                <a:cxn ang="0">
                  <a:pos x="24" y="37"/>
                </a:cxn>
                <a:cxn ang="0">
                  <a:pos x="26" y="37"/>
                </a:cxn>
                <a:cxn ang="0">
                  <a:pos x="24" y="31"/>
                </a:cxn>
                <a:cxn ang="0">
                  <a:pos x="22" y="26"/>
                </a:cxn>
                <a:cxn ang="0">
                  <a:pos x="19" y="22"/>
                </a:cxn>
                <a:cxn ang="0">
                  <a:pos x="17" y="16"/>
                </a:cxn>
                <a:cxn ang="0">
                  <a:pos x="9" y="9"/>
                </a:cxn>
                <a:cxn ang="0">
                  <a:pos x="8" y="4"/>
                </a:cxn>
                <a:cxn ang="0">
                  <a:pos x="4" y="0"/>
                </a:cxn>
                <a:cxn ang="0">
                  <a:pos x="4" y="2"/>
                </a:cxn>
                <a:cxn ang="0">
                  <a:pos x="2" y="0"/>
                </a:cxn>
                <a:cxn ang="0">
                  <a:pos x="0" y="0"/>
                </a:cxn>
                <a:cxn ang="0">
                  <a:pos x="2" y="2"/>
                </a:cxn>
                <a:cxn ang="0">
                  <a:pos x="2" y="0"/>
                </a:cxn>
              </a:cxnLst>
              <a:rect l="0" t="0" r="r" b="b"/>
              <a:pathLst>
                <a:path w="26" h="37">
                  <a:moveTo>
                    <a:pt x="2" y="0"/>
                  </a:moveTo>
                  <a:lnTo>
                    <a:pt x="2" y="2"/>
                  </a:lnTo>
                  <a:lnTo>
                    <a:pt x="4" y="5"/>
                  </a:lnTo>
                  <a:lnTo>
                    <a:pt x="8" y="11"/>
                  </a:lnTo>
                  <a:lnTo>
                    <a:pt x="9" y="15"/>
                  </a:lnTo>
                  <a:lnTo>
                    <a:pt x="13" y="18"/>
                  </a:lnTo>
                  <a:lnTo>
                    <a:pt x="17" y="24"/>
                  </a:lnTo>
                  <a:lnTo>
                    <a:pt x="19" y="27"/>
                  </a:lnTo>
                  <a:lnTo>
                    <a:pt x="22" y="33"/>
                  </a:lnTo>
                  <a:lnTo>
                    <a:pt x="24" y="37"/>
                  </a:lnTo>
                  <a:lnTo>
                    <a:pt x="26" y="37"/>
                  </a:lnTo>
                  <a:lnTo>
                    <a:pt x="24" y="31"/>
                  </a:lnTo>
                  <a:lnTo>
                    <a:pt x="22" y="26"/>
                  </a:lnTo>
                  <a:lnTo>
                    <a:pt x="19" y="22"/>
                  </a:lnTo>
                  <a:lnTo>
                    <a:pt x="17" y="16"/>
                  </a:lnTo>
                  <a:lnTo>
                    <a:pt x="9" y="9"/>
                  </a:lnTo>
                  <a:lnTo>
                    <a:pt x="8" y="4"/>
                  </a:lnTo>
                  <a:lnTo>
                    <a:pt x="4" y="0"/>
                  </a:lnTo>
                  <a:lnTo>
                    <a:pt x="4" y="2"/>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601277" name="Freeform 1213"/>
            <p:cNvSpPr/>
            <p:nvPr/>
          </p:nvSpPr>
          <p:spPr bwMode="auto">
            <a:xfrm>
              <a:off x="4776" y="2701"/>
              <a:ext cx="6" cy="17"/>
            </a:xfrm>
            <a:custGeom>
              <a:avLst/>
              <a:gdLst/>
              <a:ahLst/>
              <a:cxnLst>
                <a:cxn ang="0">
                  <a:pos x="6" y="4"/>
                </a:cxn>
                <a:cxn ang="0">
                  <a:pos x="2" y="6"/>
                </a:cxn>
                <a:cxn ang="0">
                  <a:pos x="0" y="15"/>
                </a:cxn>
                <a:cxn ang="0">
                  <a:pos x="2" y="17"/>
                </a:cxn>
                <a:cxn ang="0">
                  <a:pos x="6" y="6"/>
                </a:cxn>
                <a:cxn ang="0">
                  <a:pos x="2" y="6"/>
                </a:cxn>
                <a:cxn ang="0">
                  <a:pos x="6" y="4"/>
                </a:cxn>
                <a:cxn ang="0">
                  <a:pos x="4" y="0"/>
                </a:cxn>
                <a:cxn ang="0">
                  <a:pos x="2" y="6"/>
                </a:cxn>
                <a:cxn ang="0">
                  <a:pos x="6" y="4"/>
                </a:cxn>
              </a:cxnLst>
              <a:rect l="0" t="0" r="r" b="b"/>
              <a:pathLst>
                <a:path w="6" h="17">
                  <a:moveTo>
                    <a:pt x="6" y="4"/>
                  </a:moveTo>
                  <a:lnTo>
                    <a:pt x="2" y="6"/>
                  </a:lnTo>
                  <a:lnTo>
                    <a:pt x="0" y="15"/>
                  </a:lnTo>
                  <a:lnTo>
                    <a:pt x="2" y="17"/>
                  </a:lnTo>
                  <a:lnTo>
                    <a:pt x="6" y="6"/>
                  </a:lnTo>
                  <a:lnTo>
                    <a:pt x="2" y="6"/>
                  </a:lnTo>
                  <a:lnTo>
                    <a:pt x="6" y="4"/>
                  </a:lnTo>
                  <a:lnTo>
                    <a:pt x="4" y="0"/>
                  </a:lnTo>
                  <a:lnTo>
                    <a:pt x="2" y="6"/>
                  </a:lnTo>
                  <a:lnTo>
                    <a:pt x="6" y="4"/>
                  </a:lnTo>
                  <a:close/>
                </a:path>
              </a:pathLst>
            </a:custGeom>
            <a:solidFill>
              <a:srgbClr val="000000"/>
            </a:solidFill>
            <a:ln w="9525">
              <a:noFill/>
              <a:round/>
            </a:ln>
          </p:spPr>
          <p:txBody>
            <a:bodyPr/>
            <a:lstStyle/>
            <a:p>
              <a:endParaRPr lang="en-US"/>
            </a:p>
          </p:txBody>
        </p:sp>
        <p:sp>
          <p:nvSpPr>
            <p:cNvPr id="601278" name="Freeform 1214"/>
            <p:cNvSpPr/>
            <p:nvPr/>
          </p:nvSpPr>
          <p:spPr bwMode="auto">
            <a:xfrm>
              <a:off x="4778" y="2705"/>
              <a:ext cx="11" cy="5"/>
            </a:xfrm>
            <a:custGeom>
              <a:avLst/>
              <a:gdLst/>
              <a:ahLst/>
              <a:cxnLst>
                <a:cxn ang="0">
                  <a:pos x="9" y="3"/>
                </a:cxn>
                <a:cxn ang="0">
                  <a:pos x="7" y="2"/>
                </a:cxn>
                <a:cxn ang="0">
                  <a:pos x="5" y="2"/>
                </a:cxn>
                <a:cxn ang="0">
                  <a:pos x="4" y="0"/>
                </a:cxn>
                <a:cxn ang="0">
                  <a:pos x="0" y="2"/>
                </a:cxn>
                <a:cxn ang="0">
                  <a:pos x="4" y="5"/>
                </a:cxn>
                <a:cxn ang="0">
                  <a:pos x="7" y="5"/>
                </a:cxn>
                <a:cxn ang="0">
                  <a:pos x="5" y="3"/>
                </a:cxn>
                <a:cxn ang="0">
                  <a:pos x="9" y="3"/>
                </a:cxn>
                <a:cxn ang="0">
                  <a:pos x="11" y="0"/>
                </a:cxn>
                <a:cxn ang="0">
                  <a:pos x="7" y="2"/>
                </a:cxn>
                <a:cxn ang="0">
                  <a:pos x="9" y="3"/>
                </a:cxn>
              </a:cxnLst>
              <a:rect l="0" t="0" r="r" b="b"/>
              <a:pathLst>
                <a:path w="11" h="5">
                  <a:moveTo>
                    <a:pt x="9" y="3"/>
                  </a:moveTo>
                  <a:lnTo>
                    <a:pt x="7" y="2"/>
                  </a:lnTo>
                  <a:lnTo>
                    <a:pt x="5" y="2"/>
                  </a:lnTo>
                  <a:lnTo>
                    <a:pt x="4" y="0"/>
                  </a:lnTo>
                  <a:lnTo>
                    <a:pt x="0" y="2"/>
                  </a:lnTo>
                  <a:lnTo>
                    <a:pt x="4" y="5"/>
                  </a:lnTo>
                  <a:lnTo>
                    <a:pt x="7" y="5"/>
                  </a:lnTo>
                  <a:lnTo>
                    <a:pt x="5" y="3"/>
                  </a:lnTo>
                  <a:lnTo>
                    <a:pt x="9" y="3"/>
                  </a:lnTo>
                  <a:lnTo>
                    <a:pt x="11" y="0"/>
                  </a:lnTo>
                  <a:lnTo>
                    <a:pt x="7" y="2"/>
                  </a:lnTo>
                  <a:lnTo>
                    <a:pt x="9" y="3"/>
                  </a:lnTo>
                  <a:close/>
                </a:path>
              </a:pathLst>
            </a:custGeom>
            <a:solidFill>
              <a:srgbClr val="000000"/>
            </a:solidFill>
            <a:ln w="9525">
              <a:noFill/>
              <a:round/>
            </a:ln>
          </p:spPr>
          <p:txBody>
            <a:bodyPr/>
            <a:lstStyle/>
            <a:p>
              <a:endParaRPr lang="en-US"/>
            </a:p>
          </p:txBody>
        </p:sp>
        <p:sp>
          <p:nvSpPr>
            <p:cNvPr id="601279" name="Freeform 1215"/>
            <p:cNvSpPr/>
            <p:nvPr/>
          </p:nvSpPr>
          <p:spPr bwMode="auto">
            <a:xfrm>
              <a:off x="3942" y="2710"/>
              <a:ext cx="31" cy="41"/>
            </a:xfrm>
            <a:custGeom>
              <a:avLst/>
              <a:gdLst/>
              <a:ahLst/>
              <a:cxnLst>
                <a:cxn ang="0">
                  <a:pos x="26" y="0"/>
                </a:cxn>
                <a:cxn ang="0">
                  <a:pos x="28" y="4"/>
                </a:cxn>
                <a:cxn ang="0">
                  <a:pos x="29" y="8"/>
                </a:cxn>
                <a:cxn ang="0">
                  <a:pos x="31" y="10"/>
                </a:cxn>
                <a:cxn ang="0">
                  <a:pos x="29" y="11"/>
                </a:cxn>
                <a:cxn ang="0">
                  <a:pos x="26" y="11"/>
                </a:cxn>
                <a:cxn ang="0">
                  <a:pos x="20" y="17"/>
                </a:cxn>
                <a:cxn ang="0">
                  <a:pos x="18" y="21"/>
                </a:cxn>
                <a:cxn ang="0">
                  <a:pos x="17" y="22"/>
                </a:cxn>
                <a:cxn ang="0">
                  <a:pos x="15" y="26"/>
                </a:cxn>
                <a:cxn ang="0">
                  <a:pos x="13" y="30"/>
                </a:cxn>
                <a:cxn ang="0">
                  <a:pos x="4" y="39"/>
                </a:cxn>
                <a:cxn ang="0">
                  <a:pos x="4" y="41"/>
                </a:cxn>
                <a:cxn ang="0">
                  <a:pos x="0" y="41"/>
                </a:cxn>
                <a:cxn ang="0">
                  <a:pos x="0" y="22"/>
                </a:cxn>
                <a:cxn ang="0">
                  <a:pos x="2" y="15"/>
                </a:cxn>
                <a:cxn ang="0">
                  <a:pos x="6" y="13"/>
                </a:cxn>
                <a:cxn ang="0">
                  <a:pos x="9" y="11"/>
                </a:cxn>
                <a:cxn ang="0">
                  <a:pos x="17" y="4"/>
                </a:cxn>
                <a:cxn ang="0">
                  <a:pos x="20" y="2"/>
                </a:cxn>
                <a:cxn ang="0">
                  <a:pos x="24" y="0"/>
                </a:cxn>
                <a:cxn ang="0">
                  <a:pos x="26" y="0"/>
                </a:cxn>
              </a:cxnLst>
              <a:rect l="0" t="0" r="r" b="b"/>
              <a:pathLst>
                <a:path w="31" h="41">
                  <a:moveTo>
                    <a:pt x="26" y="0"/>
                  </a:moveTo>
                  <a:lnTo>
                    <a:pt x="28" y="4"/>
                  </a:lnTo>
                  <a:lnTo>
                    <a:pt x="29" y="8"/>
                  </a:lnTo>
                  <a:lnTo>
                    <a:pt x="31" y="10"/>
                  </a:lnTo>
                  <a:lnTo>
                    <a:pt x="29" y="11"/>
                  </a:lnTo>
                  <a:lnTo>
                    <a:pt x="26" y="11"/>
                  </a:lnTo>
                  <a:lnTo>
                    <a:pt x="20" y="17"/>
                  </a:lnTo>
                  <a:lnTo>
                    <a:pt x="18" y="21"/>
                  </a:lnTo>
                  <a:lnTo>
                    <a:pt x="17" y="22"/>
                  </a:lnTo>
                  <a:lnTo>
                    <a:pt x="15" y="26"/>
                  </a:lnTo>
                  <a:lnTo>
                    <a:pt x="13" y="30"/>
                  </a:lnTo>
                  <a:lnTo>
                    <a:pt x="4" y="39"/>
                  </a:lnTo>
                  <a:lnTo>
                    <a:pt x="4" y="41"/>
                  </a:lnTo>
                  <a:lnTo>
                    <a:pt x="0" y="41"/>
                  </a:lnTo>
                  <a:lnTo>
                    <a:pt x="0" y="22"/>
                  </a:lnTo>
                  <a:lnTo>
                    <a:pt x="2" y="15"/>
                  </a:lnTo>
                  <a:lnTo>
                    <a:pt x="6" y="13"/>
                  </a:lnTo>
                  <a:lnTo>
                    <a:pt x="9" y="11"/>
                  </a:lnTo>
                  <a:lnTo>
                    <a:pt x="17" y="4"/>
                  </a:lnTo>
                  <a:lnTo>
                    <a:pt x="20" y="2"/>
                  </a:lnTo>
                  <a:lnTo>
                    <a:pt x="24" y="0"/>
                  </a:lnTo>
                  <a:lnTo>
                    <a:pt x="26" y="0"/>
                  </a:lnTo>
                  <a:close/>
                </a:path>
              </a:pathLst>
            </a:custGeom>
            <a:solidFill>
              <a:srgbClr val="000000"/>
            </a:solidFill>
            <a:ln w="9525">
              <a:noFill/>
              <a:round/>
            </a:ln>
          </p:spPr>
          <p:txBody>
            <a:bodyPr/>
            <a:lstStyle/>
            <a:p>
              <a:endParaRPr lang="en-US"/>
            </a:p>
          </p:txBody>
        </p:sp>
        <p:sp>
          <p:nvSpPr>
            <p:cNvPr id="601280" name="Freeform 1216"/>
            <p:cNvSpPr/>
            <p:nvPr/>
          </p:nvSpPr>
          <p:spPr bwMode="auto">
            <a:xfrm>
              <a:off x="3968" y="2710"/>
              <a:ext cx="7" cy="13"/>
            </a:xfrm>
            <a:custGeom>
              <a:avLst/>
              <a:gdLst/>
              <a:ahLst/>
              <a:cxnLst>
                <a:cxn ang="0">
                  <a:pos x="3" y="13"/>
                </a:cxn>
                <a:cxn ang="0">
                  <a:pos x="7" y="10"/>
                </a:cxn>
                <a:cxn ang="0">
                  <a:pos x="5" y="6"/>
                </a:cxn>
                <a:cxn ang="0">
                  <a:pos x="3" y="4"/>
                </a:cxn>
                <a:cxn ang="0">
                  <a:pos x="2" y="0"/>
                </a:cxn>
                <a:cxn ang="0">
                  <a:pos x="0" y="0"/>
                </a:cxn>
                <a:cxn ang="0">
                  <a:pos x="0" y="6"/>
                </a:cxn>
                <a:cxn ang="0">
                  <a:pos x="2" y="8"/>
                </a:cxn>
                <a:cxn ang="0">
                  <a:pos x="3" y="8"/>
                </a:cxn>
                <a:cxn ang="0">
                  <a:pos x="2" y="10"/>
                </a:cxn>
                <a:cxn ang="0">
                  <a:pos x="3" y="13"/>
                </a:cxn>
              </a:cxnLst>
              <a:rect l="0" t="0" r="r" b="b"/>
              <a:pathLst>
                <a:path w="7" h="13">
                  <a:moveTo>
                    <a:pt x="3" y="13"/>
                  </a:moveTo>
                  <a:lnTo>
                    <a:pt x="7" y="10"/>
                  </a:lnTo>
                  <a:lnTo>
                    <a:pt x="5" y="6"/>
                  </a:lnTo>
                  <a:lnTo>
                    <a:pt x="3" y="4"/>
                  </a:lnTo>
                  <a:lnTo>
                    <a:pt x="2" y="0"/>
                  </a:lnTo>
                  <a:lnTo>
                    <a:pt x="0" y="0"/>
                  </a:lnTo>
                  <a:lnTo>
                    <a:pt x="0" y="6"/>
                  </a:lnTo>
                  <a:lnTo>
                    <a:pt x="2" y="8"/>
                  </a:lnTo>
                  <a:lnTo>
                    <a:pt x="3" y="8"/>
                  </a:lnTo>
                  <a:lnTo>
                    <a:pt x="2" y="10"/>
                  </a:lnTo>
                  <a:lnTo>
                    <a:pt x="3" y="13"/>
                  </a:lnTo>
                  <a:close/>
                </a:path>
              </a:pathLst>
            </a:custGeom>
            <a:solidFill>
              <a:srgbClr val="000000"/>
            </a:solidFill>
            <a:ln w="9525">
              <a:noFill/>
              <a:round/>
            </a:ln>
          </p:spPr>
          <p:txBody>
            <a:bodyPr/>
            <a:lstStyle/>
            <a:p>
              <a:endParaRPr lang="en-US"/>
            </a:p>
          </p:txBody>
        </p:sp>
        <p:sp>
          <p:nvSpPr>
            <p:cNvPr id="601281" name="Freeform 1217"/>
            <p:cNvSpPr/>
            <p:nvPr/>
          </p:nvSpPr>
          <p:spPr bwMode="auto">
            <a:xfrm>
              <a:off x="3951" y="2720"/>
              <a:ext cx="20" cy="23"/>
            </a:xfrm>
            <a:custGeom>
              <a:avLst/>
              <a:gdLst/>
              <a:ahLst/>
              <a:cxnLst>
                <a:cxn ang="0">
                  <a:pos x="4" y="23"/>
                </a:cxn>
                <a:cxn ang="0">
                  <a:pos x="6" y="20"/>
                </a:cxn>
                <a:cxn ang="0">
                  <a:pos x="8" y="18"/>
                </a:cxn>
                <a:cxn ang="0">
                  <a:pos x="9" y="14"/>
                </a:cxn>
                <a:cxn ang="0">
                  <a:pos x="11" y="11"/>
                </a:cxn>
                <a:cxn ang="0">
                  <a:pos x="13" y="9"/>
                </a:cxn>
                <a:cxn ang="0">
                  <a:pos x="15" y="5"/>
                </a:cxn>
                <a:cxn ang="0">
                  <a:pos x="17" y="3"/>
                </a:cxn>
                <a:cxn ang="0">
                  <a:pos x="20" y="3"/>
                </a:cxn>
                <a:cxn ang="0">
                  <a:pos x="19" y="0"/>
                </a:cxn>
                <a:cxn ang="0">
                  <a:pos x="15" y="0"/>
                </a:cxn>
                <a:cxn ang="0">
                  <a:pos x="13" y="3"/>
                </a:cxn>
                <a:cxn ang="0">
                  <a:pos x="9" y="5"/>
                </a:cxn>
                <a:cxn ang="0">
                  <a:pos x="8" y="9"/>
                </a:cxn>
                <a:cxn ang="0">
                  <a:pos x="6" y="12"/>
                </a:cxn>
                <a:cxn ang="0">
                  <a:pos x="4" y="16"/>
                </a:cxn>
                <a:cxn ang="0">
                  <a:pos x="0" y="20"/>
                </a:cxn>
                <a:cxn ang="0">
                  <a:pos x="2" y="20"/>
                </a:cxn>
                <a:cxn ang="0">
                  <a:pos x="4" y="23"/>
                </a:cxn>
              </a:cxnLst>
              <a:rect l="0" t="0" r="r" b="b"/>
              <a:pathLst>
                <a:path w="20" h="23">
                  <a:moveTo>
                    <a:pt x="4" y="23"/>
                  </a:moveTo>
                  <a:lnTo>
                    <a:pt x="6" y="20"/>
                  </a:lnTo>
                  <a:lnTo>
                    <a:pt x="8" y="18"/>
                  </a:lnTo>
                  <a:lnTo>
                    <a:pt x="9" y="14"/>
                  </a:lnTo>
                  <a:lnTo>
                    <a:pt x="11" y="11"/>
                  </a:lnTo>
                  <a:lnTo>
                    <a:pt x="13" y="9"/>
                  </a:lnTo>
                  <a:lnTo>
                    <a:pt x="15" y="5"/>
                  </a:lnTo>
                  <a:lnTo>
                    <a:pt x="17" y="3"/>
                  </a:lnTo>
                  <a:lnTo>
                    <a:pt x="20" y="3"/>
                  </a:lnTo>
                  <a:lnTo>
                    <a:pt x="19" y="0"/>
                  </a:lnTo>
                  <a:lnTo>
                    <a:pt x="15" y="0"/>
                  </a:lnTo>
                  <a:lnTo>
                    <a:pt x="13" y="3"/>
                  </a:lnTo>
                  <a:lnTo>
                    <a:pt x="9" y="5"/>
                  </a:lnTo>
                  <a:lnTo>
                    <a:pt x="8" y="9"/>
                  </a:lnTo>
                  <a:lnTo>
                    <a:pt x="6" y="12"/>
                  </a:lnTo>
                  <a:lnTo>
                    <a:pt x="4" y="16"/>
                  </a:lnTo>
                  <a:lnTo>
                    <a:pt x="0" y="20"/>
                  </a:lnTo>
                  <a:lnTo>
                    <a:pt x="2" y="20"/>
                  </a:lnTo>
                  <a:lnTo>
                    <a:pt x="4" y="23"/>
                  </a:lnTo>
                  <a:close/>
                </a:path>
              </a:pathLst>
            </a:custGeom>
            <a:solidFill>
              <a:srgbClr val="000000"/>
            </a:solidFill>
            <a:ln w="9525">
              <a:noFill/>
              <a:round/>
            </a:ln>
          </p:spPr>
          <p:txBody>
            <a:bodyPr/>
            <a:lstStyle/>
            <a:p>
              <a:endParaRPr lang="en-US"/>
            </a:p>
          </p:txBody>
        </p:sp>
        <p:sp>
          <p:nvSpPr>
            <p:cNvPr id="601282" name="Freeform 1218"/>
            <p:cNvSpPr/>
            <p:nvPr/>
          </p:nvSpPr>
          <p:spPr bwMode="auto">
            <a:xfrm>
              <a:off x="3940" y="2740"/>
              <a:ext cx="15" cy="13"/>
            </a:xfrm>
            <a:custGeom>
              <a:avLst/>
              <a:gdLst/>
              <a:ahLst/>
              <a:cxnLst>
                <a:cxn ang="0">
                  <a:pos x="0" y="11"/>
                </a:cxn>
                <a:cxn ang="0">
                  <a:pos x="4" y="13"/>
                </a:cxn>
                <a:cxn ang="0">
                  <a:pos x="6" y="11"/>
                </a:cxn>
                <a:cxn ang="0">
                  <a:pos x="8" y="11"/>
                </a:cxn>
                <a:cxn ang="0">
                  <a:pos x="9" y="9"/>
                </a:cxn>
                <a:cxn ang="0">
                  <a:pos x="9" y="7"/>
                </a:cxn>
                <a:cxn ang="0">
                  <a:pos x="11" y="5"/>
                </a:cxn>
                <a:cxn ang="0">
                  <a:pos x="13" y="5"/>
                </a:cxn>
                <a:cxn ang="0">
                  <a:pos x="15" y="3"/>
                </a:cxn>
                <a:cxn ang="0">
                  <a:pos x="13" y="0"/>
                </a:cxn>
                <a:cxn ang="0">
                  <a:pos x="4" y="9"/>
                </a:cxn>
                <a:cxn ang="0">
                  <a:pos x="2" y="7"/>
                </a:cxn>
                <a:cxn ang="0">
                  <a:pos x="4" y="11"/>
                </a:cxn>
                <a:cxn ang="0">
                  <a:pos x="0" y="11"/>
                </a:cxn>
              </a:cxnLst>
              <a:rect l="0" t="0" r="r" b="b"/>
              <a:pathLst>
                <a:path w="15" h="13">
                  <a:moveTo>
                    <a:pt x="0" y="11"/>
                  </a:moveTo>
                  <a:lnTo>
                    <a:pt x="4" y="13"/>
                  </a:lnTo>
                  <a:lnTo>
                    <a:pt x="6" y="11"/>
                  </a:lnTo>
                  <a:lnTo>
                    <a:pt x="8" y="11"/>
                  </a:lnTo>
                  <a:lnTo>
                    <a:pt x="9" y="9"/>
                  </a:lnTo>
                  <a:lnTo>
                    <a:pt x="9" y="7"/>
                  </a:lnTo>
                  <a:lnTo>
                    <a:pt x="11" y="5"/>
                  </a:lnTo>
                  <a:lnTo>
                    <a:pt x="13" y="5"/>
                  </a:lnTo>
                  <a:lnTo>
                    <a:pt x="15" y="3"/>
                  </a:lnTo>
                  <a:lnTo>
                    <a:pt x="13" y="0"/>
                  </a:lnTo>
                  <a:lnTo>
                    <a:pt x="4" y="9"/>
                  </a:lnTo>
                  <a:lnTo>
                    <a:pt x="2" y="7"/>
                  </a:lnTo>
                  <a:lnTo>
                    <a:pt x="4" y="11"/>
                  </a:lnTo>
                  <a:lnTo>
                    <a:pt x="0" y="11"/>
                  </a:lnTo>
                  <a:close/>
                </a:path>
              </a:pathLst>
            </a:custGeom>
            <a:solidFill>
              <a:srgbClr val="000000"/>
            </a:solidFill>
            <a:ln w="9525">
              <a:noFill/>
              <a:round/>
            </a:ln>
          </p:spPr>
          <p:txBody>
            <a:bodyPr/>
            <a:lstStyle/>
            <a:p>
              <a:endParaRPr lang="en-US"/>
            </a:p>
          </p:txBody>
        </p:sp>
        <p:sp>
          <p:nvSpPr>
            <p:cNvPr id="601283" name="Freeform 1219"/>
            <p:cNvSpPr/>
            <p:nvPr/>
          </p:nvSpPr>
          <p:spPr bwMode="auto">
            <a:xfrm>
              <a:off x="3938" y="2723"/>
              <a:ext cx="8" cy="28"/>
            </a:xfrm>
            <a:custGeom>
              <a:avLst/>
              <a:gdLst/>
              <a:ahLst/>
              <a:cxnLst>
                <a:cxn ang="0">
                  <a:pos x="6" y="0"/>
                </a:cxn>
                <a:cxn ang="0">
                  <a:pos x="4" y="2"/>
                </a:cxn>
                <a:cxn ang="0">
                  <a:pos x="2" y="8"/>
                </a:cxn>
                <a:cxn ang="0">
                  <a:pos x="2" y="15"/>
                </a:cxn>
                <a:cxn ang="0">
                  <a:pos x="0" y="20"/>
                </a:cxn>
                <a:cxn ang="0">
                  <a:pos x="2" y="28"/>
                </a:cxn>
                <a:cxn ang="0">
                  <a:pos x="6" y="28"/>
                </a:cxn>
                <a:cxn ang="0">
                  <a:pos x="6" y="9"/>
                </a:cxn>
                <a:cxn ang="0">
                  <a:pos x="8" y="2"/>
                </a:cxn>
                <a:cxn ang="0">
                  <a:pos x="8" y="4"/>
                </a:cxn>
                <a:cxn ang="0">
                  <a:pos x="6" y="0"/>
                </a:cxn>
                <a:cxn ang="0">
                  <a:pos x="4" y="2"/>
                </a:cxn>
                <a:cxn ang="0">
                  <a:pos x="6" y="0"/>
                </a:cxn>
              </a:cxnLst>
              <a:rect l="0" t="0" r="r" b="b"/>
              <a:pathLst>
                <a:path w="8" h="28">
                  <a:moveTo>
                    <a:pt x="6" y="0"/>
                  </a:moveTo>
                  <a:lnTo>
                    <a:pt x="4" y="2"/>
                  </a:lnTo>
                  <a:lnTo>
                    <a:pt x="2" y="8"/>
                  </a:lnTo>
                  <a:lnTo>
                    <a:pt x="2" y="15"/>
                  </a:lnTo>
                  <a:lnTo>
                    <a:pt x="0" y="20"/>
                  </a:lnTo>
                  <a:lnTo>
                    <a:pt x="2" y="28"/>
                  </a:lnTo>
                  <a:lnTo>
                    <a:pt x="6" y="28"/>
                  </a:lnTo>
                  <a:lnTo>
                    <a:pt x="6" y="9"/>
                  </a:lnTo>
                  <a:lnTo>
                    <a:pt x="8" y="2"/>
                  </a:lnTo>
                  <a:lnTo>
                    <a:pt x="8" y="4"/>
                  </a:lnTo>
                  <a:lnTo>
                    <a:pt x="6" y="0"/>
                  </a:lnTo>
                  <a:lnTo>
                    <a:pt x="4" y="2"/>
                  </a:lnTo>
                  <a:lnTo>
                    <a:pt x="6" y="0"/>
                  </a:lnTo>
                  <a:close/>
                </a:path>
              </a:pathLst>
            </a:custGeom>
            <a:solidFill>
              <a:srgbClr val="000000"/>
            </a:solidFill>
            <a:ln w="9525">
              <a:noFill/>
              <a:round/>
            </a:ln>
          </p:spPr>
          <p:txBody>
            <a:bodyPr/>
            <a:lstStyle/>
            <a:p>
              <a:endParaRPr lang="en-US"/>
            </a:p>
          </p:txBody>
        </p:sp>
        <p:sp>
          <p:nvSpPr>
            <p:cNvPr id="601284" name="Freeform 1220"/>
            <p:cNvSpPr/>
            <p:nvPr/>
          </p:nvSpPr>
          <p:spPr bwMode="auto">
            <a:xfrm>
              <a:off x="3944" y="2710"/>
              <a:ext cx="27" cy="17"/>
            </a:xfrm>
            <a:custGeom>
              <a:avLst/>
              <a:gdLst/>
              <a:ahLst/>
              <a:cxnLst>
                <a:cxn ang="0">
                  <a:pos x="26" y="0"/>
                </a:cxn>
                <a:cxn ang="0">
                  <a:pos x="16" y="0"/>
                </a:cxn>
                <a:cxn ang="0">
                  <a:pos x="13" y="2"/>
                </a:cxn>
                <a:cxn ang="0">
                  <a:pos x="11" y="6"/>
                </a:cxn>
                <a:cxn ang="0">
                  <a:pos x="7" y="8"/>
                </a:cxn>
                <a:cxn ang="0">
                  <a:pos x="4" y="11"/>
                </a:cxn>
                <a:cxn ang="0">
                  <a:pos x="0" y="13"/>
                </a:cxn>
                <a:cxn ang="0">
                  <a:pos x="2" y="17"/>
                </a:cxn>
                <a:cxn ang="0">
                  <a:pos x="4" y="15"/>
                </a:cxn>
                <a:cxn ang="0">
                  <a:pos x="7" y="13"/>
                </a:cxn>
                <a:cxn ang="0">
                  <a:pos x="13" y="8"/>
                </a:cxn>
                <a:cxn ang="0">
                  <a:pos x="16" y="6"/>
                </a:cxn>
                <a:cxn ang="0">
                  <a:pos x="18" y="4"/>
                </a:cxn>
                <a:cxn ang="0">
                  <a:pos x="24" y="4"/>
                </a:cxn>
                <a:cxn ang="0">
                  <a:pos x="24" y="0"/>
                </a:cxn>
                <a:cxn ang="0">
                  <a:pos x="27" y="0"/>
                </a:cxn>
                <a:cxn ang="0">
                  <a:pos x="26" y="0"/>
                </a:cxn>
              </a:cxnLst>
              <a:rect l="0" t="0" r="r" b="b"/>
              <a:pathLst>
                <a:path w="27" h="17">
                  <a:moveTo>
                    <a:pt x="26" y="0"/>
                  </a:moveTo>
                  <a:lnTo>
                    <a:pt x="16" y="0"/>
                  </a:lnTo>
                  <a:lnTo>
                    <a:pt x="13" y="2"/>
                  </a:lnTo>
                  <a:lnTo>
                    <a:pt x="11" y="6"/>
                  </a:lnTo>
                  <a:lnTo>
                    <a:pt x="7" y="8"/>
                  </a:lnTo>
                  <a:lnTo>
                    <a:pt x="4" y="11"/>
                  </a:lnTo>
                  <a:lnTo>
                    <a:pt x="0" y="13"/>
                  </a:lnTo>
                  <a:lnTo>
                    <a:pt x="2" y="17"/>
                  </a:lnTo>
                  <a:lnTo>
                    <a:pt x="4" y="15"/>
                  </a:lnTo>
                  <a:lnTo>
                    <a:pt x="7" y="13"/>
                  </a:lnTo>
                  <a:lnTo>
                    <a:pt x="13" y="8"/>
                  </a:lnTo>
                  <a:lnTo>
                    <a:pt x="16" y="6"/>
                  </a:lnTo>
                  <a:lnTo>
                    <a:pt x="18" y="4"/>
                  </a:lnTo>
                  <a:lnTo>
                    <a:pt x="24" y="4"/>
                  </a:lnTo>
                  <a:lnTo>
                    <a:pt x="24" y="0"/>
                  </a:lnTo>
                  <a:lnTo>
                    <a:pt x="27" y="0"/>
                  </a:lnTo>
                  <a:lnTo>
                    <a:pt x="26" y="0"/>
                  </a:lnTo>
                  <a:close/>
                </a:path>
              </a:pathLst>
            </a:custGeom>
            <a:solidFill>
              <a:srgbClr val="000000"/>
            </a:solidFill>
            <a:ln w="9525">
              <a:noFill/>
              <a:round/>
            </a:ln>
          </p:spPr>
          <p:txBody>
            <a:bodyPr/>
            <a:lstStyle/>
            <a:p>
              <a:endParaRPr lang="en-US"/>
            </a:p>
          </p:txBody>
        </p:sp>
        <p:sp>
          <p:nvSpPr>
            <p:cNvPr id="601285" name="Freeform 1221"/>
            <p:cNvSpPr/>
            <p:nvPr/>
          </p:nvSpPr>
          <p:spPr bwMode="auto">
            <a:xfrm>
              <a:off x="4291" y="2736"/>
              <a:ext cx="134" cy="253"/>
            </a:xfrm>
            <a:custGeom>
              <a:avLst/>
              <a:gdLst/>
              <a:ahLst/>
              <a:cxnLst>
                <a:cxn ang="0">
                  <a:pos x="88" y="24"/>
                </a:cxn>
                <a:cxn ang="0">
                  <a:pos x="101" y="37"/>
                </a:cxn>
                <a:cxn ang="0">
                  <a:pos x="127" y="57"/>
                </a:cxn>
                <a:cxn ang="0">
                  <a:pos x="132" y="66"/>
                </a:cxn>
                <a:cxn ang="0">
                  <a:pos x="107" y="73"/>
                </a:cxn>
                <a:cxn ang="0">
                  <a:pos x="85" y="77"/>
                </a:cxn>
                <a:cxn ang="0">
                  <a:pos x="108" y="103"/>
                </a:cxn>
                <a:cxn ang="0">
                  <a:pos x="123" y="121"/>
                </a:cxn>
                <a:cxn ang="0">
                  <a:pos x="134" y="136"/>
                </a:cxn>
                <a:cxn ang="0">
                  <a:pos x="121" y="140"/>
                </a:cxn>
                <a:cxn ang="0">
                  <a:pos x="107" y="136"/>
                </a:cxn>
                <a:cxn ang="0">
                  <a:pos x="92" y="132"/>
                </a:cxn>
                <a:cxn ang="0">
                  <a:pos x="92" y="141"/>
                </a:cxn>
                <a:cxn ang="0">
                  <a:pos x="101" y="156"/>
                </a:cxn>
                <a:cxn ang="0">
                  <a:pos x="108" y="174"/>
                </a:cxn>
                <a:cxn ang="0">
                  <a:pos x="114" y="202"/>
                </a:cxn>
                <a:cxn ang="0">
                  <a:pos x="92" y="198"/>
                </a:cxn>
                <a:cxn ang="0">
                  <a:pos x="72" y="189"/>
                </a:cxn>
                <a:cxn ang="0">
                  <a:pos x="57" y="180"/>
                </a:cxn>
                <a:cxn ang="0">
                  <a:pos x="40" y="173"/>
                </a:cxn>
                <a:cxn ang="0">
                  <a:pos x="50" y="209"/>
                </a:cxn>
                <a:cxn ang="0">
                  <a:pos x="53" y="248"/>
                </a:cxn>
                <a:cxn ang="0">
                  <a:pos x="44" y="248"/>
                </a:cxn>
                <a:cxn ang="0">
                  <a:pos x="28" y="241"/>
                </a:cxn>
                <a:cxn ang="0">
                  <a:pos x="15" y="231"/>
                </a:cxn>
                <a:cxn ang="0">
                  <a:pos x="13" y="253"/>
                </a:cxn>
                <a:cxn ang="0">
                  <a:pos x="4" y="250"/>
                </a:cxn>
                <a:cxn ang="0">
                  <a:pos x="0" y="219"/>
                </a:cxn>
                <a:cxn ang="0">
                  <a:pos x="15" y="224"/>
                </a:cxn>
                <a:cxn ang="0">
                  <a:pos x="31" y="233"/>
                </a:cxn>
                <a:cxn ang="0">
                  <a:pos x="39" y="198"/>
                </a:cxn>
                <a:cxn ang="0">
                  <a:pos x="31" y="160"/>
                </a:cxn>
                <a:cxn ang="0">
                  <a:pos x="48" y="167"/>
                </a:cxn>
                <a:cxn ang="0">
                  <a:pos x="64" y="174"/>
                </a:cxn>
                <a:cxn ang="0">
                  <a:pos x="81" y="185"/>
                </a:cxn>
                <a:cxn ang="0">
                  <a:pos x="101" y="195"/>
                </a:cxn>
                <a:cxn ang="0">
                  <a:pos x="97" y="165"/>
                </a:cxn>
                <a:cxn ang="0">
                  <a:pos x="75" y="132"/>
                </a:cxn>
                <a:cxn ang="0">
                  <a:pos x="72" y="118"/>
                </a:cxn>
                <a:cxn ang="0">
                  <a:pos x="86" y="121"/>
                </a:cxn>
                <a:cxn ang="0">
                  <a:pos x="97" y="127"/>
                </a:cxn>
                <a:cxn ang="0">
                  <a:pos x="110" y="130"/>
                </a:cxn>
                <a:cxn ang="0">
                  <a:pos x="112" y="118"/>
                </a:cxn>
                <a:cxn ang="0">
                  <a:pos x="92" y="96"/>
                </a:cxn>
                <a:cxn ang="0">
                  <a:pos x="64" y="72"/>
                </a:cxn>
                <a:cxn ang="0">
                  <a:pos x="74" y="68"/>
                </a:cxn>
                <a:cxn ang="0">
                  <a:pos x="105" y="64"/>
                </a:cxn>
                <a:cxn ang="0">
                  <a:pos x="77" y="22"/>
                </a:cxn>
                <a:cxn ang="0">
                  <a:pos x="59" y="7"/>
                </a:cxn>
                <a:cxn ang="0">
                  <a:pos x="59" y="0"/>
                </a:cxn>
              </a:cxnLst>
              <a:rect l="0" t="0" r="r" b="b"/>
              <a:pathLst>
                <a:path w="134" h="253">
                  <a:moveTo>
                    <a:pt x="63" y="0"/>
                  </a:moveTo>
                  <a:lnTo>
                    <a:pt x="66" y="4"/>
                  </a:lnTo>
                  <a:lnTo>
                    <a:pt x="70" y="6"/>
                  </a:lnTo>
                  <a:lnTo>
                    <a:pt x="88" y="24"/>
                  </a:lnTo>
                  <a:lnTo>
                    <a:pt x="92" y="26"/>
                  </a:lnTo>
                  <a:lnTo>
                    <a:pt x="94" y="29"/>
                  </a:lnTo>
                  <a:lnTo>
                    <a:pt x="97" y="35"/>
                  </a:lnTo>
                  <a:lnTo>
                    <a:pt x="101" y="37"/>
                  </a:lnTo>
                  <a:lnTo>
                    <a:pt x="116" y="51"/>
                  </a:lnTo>
                  <a:lnTo>
                    <a:pt x="119" y="53"/>
                  </a:lnTo>
                  <a:lnTo>
                    <a:pt x="123" y="57"/>
                  </a:lnTo>
                  <a:lnTo>
                    <a:pt x="127" y="57"/>
                  </a:lnTo>
                  <a:lnTo>
                    <a:pt x="129" y="59"/>
                  </a:lnTo>
                  <a:lnTo>
                    <a:pt x="130" y="59"/>
                  </a:lnTo>
                  <a:lnTo>
                    <a:pt x="132" y="61"/>
                  </a:lnTo>
                  <a:lnTo>
                    <a:pt x="132" y="66"/>
                  </a:lnTo>
                  <a:lnTo>
                    <a:pt x="129" y="70"/>
                  </a:lnTo>
                  <a:lnTo>
                    <a:pt x="125" y="72"/>
                  </a:lnTo>
                  <a:lnTo>
                    <a:pt x="121" y="73"/>
                  </a:lnTo>
                  <a:lnTo>
                    <a:pt x="107" y="73"/>
                  </a:lnTo>
                  <a:lnTo>
                    <a:pt x="103" y="75"/>
                  </a:lnTo>
                  <a:lnTo>
                    <a:pt x="92" y="75"/>
                  </a:lnTo>
                  <a:lnTo>
                    <a:pt x="88" y="77"/>
                  </a:lnTo>
                  <a:lnTo>
                    <a:pt x="85" y="77"/>
                  </a:lnTo>
                  <a:lnTo>
                    <a:pt x="90" y="81"/>
                  </a:lnTo>
                  <a:lnTo>
                    <a:pt x="92" y="84"/>
                  </a:lnTo>
                  <a:lnTo>
                    <a:pt x="107" y="99"/>
                  </a:lnTo>
                  <a:lnTo>
                    <a:pt x="108" y="103"/>
                  </a:lnTo>
                  <a:lnTo>
                    <a:pt x="116" y="110"/>
                  </a:lnTo>
                  <a:lnTo>
                    <a:pt x="118" y="114"/>
                  </a:lnTo>
                  <a:lnTo>
                    <a:pt x="121" y="118"/>
                  </a:lnTo>
                  <a:lnTo>
                    <a:pt x="123" y="121"/>
                  </a:lnTo>
                  <a:lnTo>
                    <a:pt x="127" y="125"/>
                  </a:lnTo>
                  <a:lnTo>
                    <a:pt x="129" y="129"/>
                  </a:lnTo>
                  <a:lnTo>
                    <a:pt x="132" y="132"/>
                  </a:lnTo>
                  <a:lnTo>
                    <a:pt x="134" y="136"/>
                  </a:lnTo>
                  <a:lnTo>
                    <a:pt x="132" y="140"/>
                  </a:lnTo>
                  <a:lnTo>
                    <a:pt x="129" y="140"/>
                  </a:lnTo>
                  <a:lnTo>
                    <a:pt x="125" y="141"/>
                  </a:lnTo>
                  <a:lnTo>
                    <a:pt x="121" y="140"/>
                  </a:lnTo>
                  <a:lnTo>
                    <a:pt x="119" y="140"/>
                  </a:lnTo>
                  <a:lnTo>
                    <a:pt x="116" y="138"/>
                  </a:lnTo>
                  <a:lnTo>
                    <a:pt x="110" y="138"/>
                  </a:lnTo>
                  <a:lnTo>
                    <a:pt x="107" y="136"/>
                  </a:lnTo>
                  <a:lnTo>
                    <a:pt x="101" y="136"/>
                  </a:lnTo>
                  <a:lnTo>
                    <a:pt x="99" y="134"/>
                  </a:lnTo>
                  <a:lnTo>
                    <a:pt x="94" y="134"/>
                  </a:lnTo>
                  <a:lnTo>
                    <a:pt x="92" y="132"/>
                  </a:lnTo>
                  <a:lnTo>
                    <a:pt x="88" y="130"/>
                  </a:lnTo>
                  <a:lnTo>
                    <a:pt x="90" y="134"/>
                  </a:lnTo>
                  <a:lnTo>
                    <a:pt x="92" y="138"/>
                  </a:lnTo>
                  <a:lnTo>
                    <a:pt x="92" y="141"/>
                  </a:lnTo>
                  <a:lnTo>
                    <a:pt x="96" y="145"/>
                  </a:lnTo>
                  <a:lnTo>
                    <a:pt x="97" y="149"/>
                  </a:lnTo>
                  <a:lnTo>
                    <a:pt x="99" y="152"/>
                  </a:lnTo>
                  <a:lnTo>
                    <a:pt x="101" y="156"/>
                  </a:lnTo>
                  <a:lnTo>
                    <a:pt x="103" y="160"/>
                  </a:lnTo>
                  <a:lnTo>
                    <a:pt x="105" y="165"/>
                  </a:lnTo>
                  <a:lnTo>
                    <a:pt x="107" y="169"/>
                  </a:lnTo>
                  <a:lnTo>
                    <a:pt x="108" y="174"/>
                  </a:lnTo>
                  <a:lnTo>
                    <a:pt x="110" y="180"/>
                  </a:lnTo>
                  <a:lnTo>
                    <a:pt x="112" y="185"/>
                  </a:lnTo>
                  <a:lnTo>
                    <a:pt x="112" y="196"/>
                  </a:lnTo>
                  <a:lnTo>
                    <a:pt x="114" y="202"/>
                  </a:lnTo>
                  <a:lnTo>
                    <a:pt x="108" y="204"/>
                  </a:lnTo>
                  <a:lnTo>
                    <a:pt x="101" y="204"/>
                  </a:lnTo>
                  <a:lnTo>
                    <a:pt x="97" y="202"/>
                  </a:lnTo>
                  <a:lnTo>
                    <a:pt x="92" y="198"/>
                  </a:lnTo>
                  <a:lnTo>
                    <a:pt x="86" y="195"/>
                  </a:lnTo>
                  <a:lnTo>
                    <a:pt x="81" y="191"/>
                  </a:lnTo>
                  <a:lnTo>
                    <a:pt x="75" y="189"/>
                  </a:lnTo>
                  <a:lnTo>
                    <a:pt x="72" y="189"/>
                  </a:lnTo>
                  <a:lnTo>
                    <a:pt x="68" y="185"/>
                  </a:lnTo>
                  <a:lnTo>
                    <a:pt x="64" y="184"/>
                  </a:lnTo>
                  <a:lnTo>
                    <a:pt x="61" y="182"/>
                  </a:lnTo>
                  <a:lnTo>
                    <a:pt x="57" y="180"/>
                  </a:lnTo>
                  <a:lnTo>
                    <a:pt x="52" y="176"/>
                  </a:lnTo>
                  <a:lnTo>
                    <a:pt x="48" y="176"/>
                  </a:lnTo>
                  <a:lnTo>
                    <a:pt x="44" y="174"/>
                  </a:lnTo>
                  <a:lnTo>
                    <a:pt x="40" y="173"/>
                  </a:lnTo>
                  <a:lnTo>
                    <a:pt x="42" y="182"/>
                  </a:lnTo>
                  <a:lnTo>
                    <a:pt x="44" y="191"/>
                  </a:lnTo>
                  <a:lnTo>
                    <a:pt x="48" y="200"/>
                  </a:lnTo>
                  <a:lnTo>
                    <a:pt x="50" y="209"/>
                  </a:lnTo>
                  <a:lnTo>
                    <a:pt x="52" y="219"/>
                  </a:lnTo>
                  <a:lnTo>
                    <a:pt x="53" y="228"/>
                  </a:lnTo>
                  <a:lnTo>
                    <a:pt x="55" y="239"/>
                  </a:lnTo>
                  <a:lnTo>
                    <a:pt x="53" y="248"/>
                  </a:lnTo>
                  <a:lnTo>
                    <a:pt x="52" y="250"/>
                  </a:lnTo>
                  <a:lnTo>
                    <a:pt x="50" y="250"/>
                  </a:lnTo>
                  <a:lnTo>
                    <a:pt x="46" y="248"/>
                  </a:lnTo>
                  <a:lnTo>
                    <a:pt x="44" y="248"/>
                  </a:lnTo>
                  <a:lnTo>
                    <a:pt x="40" y="246"/>
                  </a:lnTo>
                  <a:lnTo>
                    <a:pt x="37" y="242"/>
                  </a:lnTo>
                  <a:lnTo>
                    <a:pt x="31" y="242"/>
                  </a:lnTo>
                  <a:lnTo>
                    <a:pt x="28" y="241"/>
                  </a:lnTo>
                  <a:lnTo>
                    <a:pt x="26" y="239"/>
                  </a:lnTo>
                  <a:lnTo>
                    <a:pt x="22" y="237"/>
                  </a:lnTo>
                  <a:lnTo>
                    <a:pt x="18" y="233"/>
                  </a:lnTo>
                  <a:lnTo>
                    <a:pt x="15" y="231"/>
                  </a:lnTo>
                  <a:lnTo>
                    <a:pt x="11" y="230"/>
                  </a:lnTo>
                  <a:lnTo>
                    <a:pt x="11" y="235"/>
                  </a:lnTo>
                  <a:lnTo>
                    <a:pt x="13" y="242"/>
                  </a:lnTo>
                  <a:lnTo>
                    <a:pt x="13" y="253"/>
                  </a:lnTo>
                  <a:lnTo>
                    <a:pt x="11" y="253"/>
                  </a:lnTo>
                  <a:lnTo>
                    <a:pt x="9" y="252"/>
                  </a:lnTo>
                  <a:lnTo>
                    <a:pt x="7" y="252"/>
                  </a:lnTo>
                  <a:lnTo>
                    <a:pt x="4" y="250"/>
                  </a:lnTo>
                  <a:lnTo>
                    <a:pt x="6" y="242"/>
                  </a:lnTo>
                  <a:lnTo>
                    <a:pt x="4" y="235"/>
                  </a:lnTo>
                  <a:lnTo>
                    <a:pt x="0" y="226"/>
                  </a:lnTo>
                  <a:lnTo>
                    <a:pt x="0" y="219"/>
                  </a:lnTo>
                  <a:lnTo>
                    <a:pt x="4" y="219"/>
                  </a:lnTo>
                  <a:lnTo>
                    <a:pt x="7" y="220"/>
                  </a:lnTo>
                  <a:lnTo>
                    <a:pt x="11" y="222"/>
                  </a:lnTo>
                  <a:lnTo>
                    <a:pt x="15" y="224"/>
                  </a:lnTo>
                  <a:lnTo>
                    <a:pt x="20" y="226"/>
                  </a:lnTo>
                  <a:lnTo>
                    <a:pt x="22" y="228"/>
                  </a:lnTo>
                  <a:lnTo>
                    <a:pt x="28" y="231"/>
                  </a:lnTo>
                  <a:lnTo>
                    <a:pt x="31" y="233"/>
                  </a:lnTo>
                  <a:lnTo>
                    <a:pt x="44" y="239"/>
                  </a:lnTo>
                  <a:lnTo>
                    <a:pt x="44" y="219"/>
                  </a:lnTo>
                  <a:lnTo>
                    <a:pt x="40" y="207"/>
                  </a:lnTo>
                  <a:lnTo>
                    <a:pt x="39" y="198"/>
                  </a:lnTo>
                  <a:lnTo>
                    <a:pt x="35" y="189"/>
                  </a:lnTo>
                  <a:lnTo>
                    <a:pt x="33" y="180"/>
                  </a:lnTo>
                  <a:lnTo>
                    <a:pt x="31" y="171"/>
                  </a:lnTo>
                  <a:lnTo>
                    <a:pt x="31" y="160"/>
                  </a:lnTo>
                  <a:lnTo>
                    <a:pt x="35" y="162"/>
                  </a:lnTo>
                  <a:lnTo>
                    <a:pt x="39" y="163"/>
                  </a:lnTo>
                  <a:lnTo>
                    <a:pt x="42" y="165"/>
                  </a:lnTo>
                  <a:lnTo>
                    <a:pt x="48" y="167"/>
                  </a:lnTo>
                  <a:lnTo>
                    <a:pt x="52" y="171"/>
                  </a:lnTo>
                  <a:lnTo>
                    <a:pt x="55" y="173"/>
                  </a:lnTo>
                  <a:lnTo>
                    <a:pt x="59" y="174"/>
                  </a:lnTo>
                  <a:lnTo>
                    <a:pt x="64" y="174"/>
                  </a:lnTo>
                  <a:lnTo>
                    <a:pt x="68" y="180"/>
                  </a:lnTo>
                  <a:lnTo>
                    <a:pt x="72" y="182"/>
                  </a:lnTo>
                  <a:lnTo>
                    <a:pt x="77" y="184"/>
                  </a:lnTo>
                  <a:lnTo>
                    <a:pt x="81" y="185"/>
                  </a:lnTo>
                  <a:lnTo>
                    <a:pt x="86" y="187"/>
                  </a:lnTo>
                  <a:lnTo>
                    <a:pt x="92" y="189"/>
                  </a:lnTo>
                  <a:lnTo>
                    <a:pt x="96" y="191"/>
                  </a:lnTo>
                  <a:lnTo>
                    <a:pt x="101" y="195"/>
                  </a:lnTo>
                  <a:lnTo>
                    <a:pt x="103" y="195"/>
                  </a:lnTo>
                  <a:lnTo>
                    <a:pt x="103" y="185"/>
                  </a:lnTo>
                  <a:lnTo>
                    <a:pt x="101" y="176"/>
                  </a:lnTo>
                  <a:lnTo>
                    <a:pt x="97" y="165"/>
                  </a:lnTo>
                  <a:lnTo>
                    <a:pt x="92" y="158"/>
                  </a:lnTo>
                  <a:lnTo>
                    <a:pt x="88" y="149"/>
                  </a:lnTo>
                  <a:lnTo>
                    <a:pt x="81" y="141"/>
                  </a:lnTo>
                  <a:lnTo>
                    <a:pt x="75" y="132"/>
                  </a:lnTo>
                  <a:lnTo>
                    <a:pt x="70" y="125"/>
                  </a:lnTo>
                  <a:lnTo>
                    <a:pt x="70" y="121"/>
                  </a:lnTo>
                  <a:lnTo>
                    <a:pt x="68" y="119"/>
                  </a:lnTo>
                  <a:lnTo>
                    <a:pt x="72" y="118"/>
                  </a:lnTo>
                  <a:lnTo>
                    <a:pt x="77" y="118"/>
                  </a:lnTo>
                  <a:lnTo>
                    <a:pt x="81" y="119"/>
                  </a:lnTo>
                  <a:lnTo>
                    <a:pt x="83" y="121"/>
                  </a:lnTo>
                  <a:lnTo>
                    <a:pt x="86" y="121"/>
                  </a:lnTo>
                  <a:lnTo>
                    <a:pt x="90" y="123"/>
                  </a:lnTo>
                  <a:lnTo>
                    <a:pt x="92" y="125"/>
                  </a:lnTo>
                  <a:lnTo>
                    <a:pt x="96" y="125"/>
                  </a:lnTo>
                  <a:lnTo>
                    <a:pt x="97" y="127"/>
                  </a:lnTo>
                  <a:lnTo>
                    <a:pt x="101" y="127"/>
                  </a:lnTo>
                  <a:lnTo>
                    <a:pt x="105" y="129"/>
                  </a:lnTo>
                  <a:lnTo>
                    <a:pt x="107" y="129"/>
                  </a:lnTo>
                  <a:lnTo>
                    <a:pt x="110" y="130"/>
                  </a:lnTo>
                  <a:lnTo>
                    <a:pt x="121" y="130"/>
                  </a:lnTo>
                  <a:lnTo>
                    <a:pt x="118" y="127"/>
                  </a:lnTo>
                  <a:lnTo>
                    <a:pt x="114" y="121"/>
                  </a:lnTo>
                  <a:lnTo>
                    <a:pt x="112" y="118"/>
                  </a:lnTo>
                  <a:lnTo>
                    <a:pt x="101" y="107"/>
                  </a:lnTo>
                  <a:lnTo>
                    <a:pt x="99" y="103"/>
                  </a:lnTo>
                  <a:lnTo>
                    <a:pt x="94" y="99"/>
                  </a:lnTo>
                  <a:lnTo>
                    <a:pt x="92" y="96"/>
                  </a:lnTo>
                  <a:lnTo>
                    <a:pt x="86" y="92"/>
                  </a:lnTo>
                  <a:lnTo>
                    <a:pt x="72" y="77"/>
                  </a:lnTo>
                  <a:lnTo>
                    <a:pt x="68" y="75"/>
                  </a:lnTo>
                  <a:lnTo>
                    <a:pt x="64" y="72"/>
                  </a:lnTo>
                  <a:lnTo>
                    <a:pt x="64" y="66"/>
                  </a:lnTo>
                  <a:lnTo>
                    <a:pt x="66" y="64"/>
                  </a:lnTo>
                  <a:lnTo>
                    <a:pt x="70" y="66"/>
                  </a:lnTo>
                  <a:lnTo>
                    <a:pt x="74" y="68"/>
                  </a:lnTo>
                  <a:lnTo>
                    <a:pt x="92" y="68"/>
                  </a:lnTo>
                  <a:lnTo>
                    <a:pt x="96" y="66"/>
                  </a:lnTo>
                  <a:lnTo>
                    <a:pt x="101" y="66"/>
                  </a:lnTo>
                  <a:lnTo>
                    <a:pt x="105" y="64"/>
                  </a:lnTo>
                  <a:lnTo>
                    <a:pt x="121" y="64"/>
                  </a:lnTo>
                  <a:lnTo>
                    <a:pt x="114" y="57"/>
                  </a:lnTo>
                  <a:lnTo>
                    <a:pt x="110" y="55"/>
                  </a:lnTo>
                  <a:lnTo>
                    <a:pt x="77" y="22"/>
                  </a:lnTo>
                  <a:lnTo>
                    <a:pt x="72" y="18"/>
                  </a:lnTo>
                  <a:lnTo>
                    <a:pt x="70" y="15"/>
                  </a:lnTo>
                  <a:lnTo>
                    <a:pt x="64" y="13"/>
                  </a:lnTo>
                  <a:lnTo>
                    <a:pt x="59" y="7"/>
                  </a:lnTo>
                  <a:lnTo>
                    <a:pt x="59" y="6"/>
                  </a:lnTo>
                  <a:lnTo>
                    <a:pt x="57" y="4"/>
                  </a:lnTo>
                  <a:lnTo>
                    <a:pt x="59" y="2"/>
                  </a:lnTo>
                  <a:lnTo>
                    <a:pt x="59" y="0"/>
                  </a:lnTo>
                  <a:lnTo>
                    <a:pt x="63" y="0"/>
                  </a:lnTo>
                  <a:close/>
                </a:path>
              </a:pathLst>
            </a:custGeom>
            <a:solidFill>
              <a:srgbClr val="000000"/>
            </a:solidFill>
            <a:ln w="9525">
              <a:noFill/>
              <a:round/>
            </a:ln>
          </p:spPr>
          <p:txBody>
            <a:bodyPr/>
            <a:lstStyle/>
            <a:p>
              <a:endParaRPr lang="en-US"/>
            </a:p>
          </p:txBody>
        </p:sp>
        <p:sp>
          <p:nvSpPr>
            <p:cNvPr id="601286" name="Freeform 1222"/>
            <p:cNvSpPr/>
            <p:nvPr/>
          </p:nvSpPr>
          <p:spPr bwMode="auto">
            <a:xfrm>
              <a:off x="4352" y="2734"/>
              <a:ext cx="60" cy="57"/>
            </a:xfrm>
            <a:custGeom>
              <a:avLst/>
              <a:gdLst/>
              <a:ahLst/>
              <a:cxnLst>
                <a:cxn ang="0">
                  <a:pos x="60" y="55"/>
                </a:cxn>
                <a:cxn ang="0">
                  <a:pos x="57" y="52"/>
                </a:cxn>
                <a:cxn ang="0">
                  <a:pos x="51" y="48"/>
                </a:cxn>
                <a:cxn ang="0">
                  <a:pos x="49" y="44"/>
                </a:cxn>
                <a:cxn ang="0">
                  <a:pos x="46" y="41"/>
                </a:cxn>
                <a:cxn ang="0">
                  <a:pos x="42" y="39"/>
                </a:cxn>
                <a:cxn ang="0">
                  <a:pos x="20" y="17"/>
                </a:cxn>
                <a:cxn ang="0">
                  <a:pos x="18" y="13"/>
                </a:cxn>
                <a:cxn ang="0">
                  <a:pos x="13" y="9"/>
                </a:cxn>
                <a:cxn ang="0">
                  <a:pos x="11" y="6"/>
                </a:cxn>
                <a:cxn ang="0">
                  <a:pos x="5" y="4"/>
                </a:cxn>
                <a:cxn ang="0">
                  <a:pos x="2" y="0"/>
                </a:cxn>
                <a:cxn ang="0">
                  <a:pos x="0" y="4"/>
                </a:cxn>
                <a:cxn ang="0">
                  <a:pos x="3" y="6"/>
                </a:cxn>
                <a:cxn ang="0">
                  <a:pos x="22" y="24"/>
                </a:cxn>
                <a:cxn ang="0">
                  <a:pos x="25" y="26"/>
                </a:cxn>
                <a:cxn ang="0">
                  <a:pos x="40" y="41"/>
                </a:cxn>
                <a:cxn ang="0">
                  <a:pos x="42" y="44"/>
                </a:cxn>
                <a:cxn ang="0">
                  <a:pos x="46" y="48"/>
                </a:cxn>
                <a:cxn ang="0">
                  <a:pos x="49" y="50"/>
                </a:cxn>
                <a:cxn ang="0">
                  <a:pos x="53" y="53"/>
                </a:cxn>
                <a:cxn ang="0">
                  <a:pos x="58" y="57"/>
                </a:cxn>
                <a:cxn ang="0">
                  <a:pos x="60" y="55"/>
                </a:cxn>
              </a:cxnLst>
              <a:rect l="0" t="0" r="r" b="b"/>
              <a:pathLst>
                <a:path w="60" h="57">
                  <a:moveTo>
                    <a:pt x="60" y="55"/>
                  </a:moveTo>
                  <a:lnTo>
                    <a:pt x="57" y="52"/>
                  </a:lnTo>
                  <a:lnTo>
                    <a:pt x="51" y="48"/>
                  </a:lnTo>
                  <a:lnTo>
                    <a:pt x="49" y="44"/>
                  </a:lnTo>
                  <a:lnTo>
                    <a:pt x="46" y="41"/>
                  </a:lnTo>
                  <a:lnTo>
                    <a:pt x="42" y="39"/>
                  </a:lnTo>
                  <a:lnTo>
                    <a:pt x="20" y="17"/>
                  </a:lnTo>
                  <a:lnTo>
                    <a:pt x="18" y="13"/>
                  </a:lnTo>
                  <a:lnTo>
                    <a:pt x="13" y="9"/>
                  </a:lnTo>
                  <a:lnTo>
                    <a:pt x="11" y="6"/>
                  </a:lnTo>
                  <a:lnTo>
                    <a:pt x="5" y="4"/>
                  </a:lnTo>
                  <a:lnTo>
                    <a:pt x="2" y="0"/>
                  </a:lnTo>
                  <a:lnTo>
                    <a:pt x="0" y="4"/>
                  </a:lnTo>
                  <a:lnTo>
                    <a:pt x="3" y="6"/>
                  </a:lnTo>
                  <a:lnTo>
                    <a:pt x="22" y="24"/>
                  </a:lnTo>
                  <a:lnTo>
                    <a:pt x="25" y="26"/>
                  </a:lnTo>
                  <a:lnTo>
                    <a:pt x="40" y="41"/>
                  </a:lnTo>
                  <a:lnTo>
                    <a:pt x="42" y="44"/>
                  </a:lnTo>
                  <a:lnTo>
                    <a:pt x="46" y="48"/>
                  </a:lnTo>
                  <a:lnTo>
                    <a:pt x="49" y="50"/>
                  </a:lnTo>
                  <a:lnTo>
                    <a:pt x="53" y="53"/>
                  </a:lnTo>
                  <a:lnTo>
                    <a:pt x="58" y="57"/>
                  </a:lnTo>
                  <a:lnTo>
                    <a:pt x="60" y="55"/>
                  </a:lnTo>
                  <a:close/>
                </a:path>
              </a:pathLst>
            </a:custGeom>
            <a:solidFill>
              <a:srgbClr val="000000"/>
            </a:solidFill>
            <a:ln w="9525">
              <a:noFill/>
              <a:round/>
            </a:ln>
          </p:spPr>
          <p:txBody>
            <a:bodyPr/>
            <a:lstStyle/>
            <a:p>
              <a:endParaRPr lang="en-US"/>
            </a:p>
          </p:txBody>
        </p:sp>
        <p:sp>
          <p:nvSpPr>
            <p:cNvPr id="601287" name="Freeform 1223"/>
            <p:cNvSpPr/>
            <p:nvPr/>
          </p:nvSpPr>
          <p:spPr bwMode="auto">
            <a:xfrm>
              <a:off x="4410" y="2789"/>
              <a:ext cx="15" cy="15"/>
            </a:xfrm>
            <a:custGeom>
              <a:avLst/>
              <a:gdLst/>
              <a:ahLst/>
              <a:cxnLst>
                <a:cxn ang="0">
                  <a:pos x="15" y="15"/>
                </a:cxn>
                <a:cxn ang="0">
                  <a:pos x="15" y="8"/>
                </a:cxn>
                <a:cxn ang="0">
                  <a:pos x="11" y="4"/>
                </a:cxn>
                <a:cxn ang="0">
                  <a:pos x="8" y="2"/>
                </a:cxn>
                <a:cxn ang="0">
                  <a:pos x="6" y="2"/>
                </a:cxn>
                <a:cxn ang="0">
                  <a:pos x="4" y="0"/>
                </a:cxn>
                <a:cxn ang="0">
                  <a:pos x="2" y="0"/>
                </a:cxn>
                <a:cxn ang="0">
                  <a:pos x="0" y="2"/>
                </a:cxn>
                <a:cxn ang="0">
                  <a:pos x="4" y="6"/>
                </a:cxn>
                <a:cxn ang="0">
                  <a:pos x="6" y="6"/>
                </a:cxn>
                <a:cxn ang="0">
                  <a:pos x="10" y="8"/>
                </a:cxn>
                <a:cxn ang="0">
                  <a:pos x="13" y="11"/>
                </a:cxn>
                <a:cxn ang="0">
                  <a:pos x="13" y="13"/>
                </a:cxn>
                <a:cxn ang="0">
                  <a:pos x="13" y="11"/>
                </a:cxn>
                <a:cxn ang="0">
                  <a:pos x="15" y="15"/>
                </a:cxn>
                <a:cxn ang="0">
                  <a:pos x="15" y="13"/>
                </a:cxn>
                <a:cxn ang="0">
                  <a:pos x="15" y="15"/>
                </a:cxn>
              </a:cxnLst>
              <a:rect l="0" t="0" r="r" b="b"/>
              <a:pathLst>
                <a:path w="15" h="15">
                  <a:moveTo>
                    <a:pt x="15" y="15"/>
                  </a:moveTo>
                  <a:lnTo>
                    <a:pt x="15" y="8"/>
                  </a:lnTo>
                  <a:lnTo>
                    <a:pt x="11" y="4"/>
                  </a:lnTo>
                  <a:lnTo>
                    <a:pt x="8" y="2"/>
                  </a:lnTo>
                  <a:lnTo>
                    <a:pt x="6" y="2"/>
                  </a:lnTo>
                  <a:lnTo>
                    <a:pt x="4" y="0"/>
                  </a:lnTo>
                  <a:lnTo>
                    <a:pt x="2" y="0"/>
                  </a:lnTo>
                  <a:lnTo>
                    <a:pt x="0" y="2"/>
                  </a:lnTo>
                  <a:lnTo>
                    <a:pt x="4" y="6"/>
                  </a:lnTo>
                  <a:lnTo>
                    <a:pt x="6" y="6"/>
                  </a:lnTo>
                  <a:lnTo>
                    <a:pt x="10" y="8"/>
                  </a:lnTo>
                  <a:lnTo>
                    <a:pt x="13" y="11"/>
                  </a:lnTo>
                  <a:lnTo>
                    <a:pt x="13" y="13"/>
                  </a:lnTo>
                  <a:lnTo>
                    <a:pt x="13" y="11"/>
                  </a:lnTo>
                  <a:lnTo>
                    <a:pt x="15" y="15"/>
                  </a:lnTo>
                  <a:lnTo>
                    <a:pt x="15" y="13"/>
                  </a:lnTo>
                  <a:lnTo>
                    <a:pt x="15" y="15"/>
                  </a:lnTo>
                  <a:close/>
                </a:path>
              </a:pathLst>
            </a:custGeom>
            <a:solidFill>
              <a:srgbClr val="000000"/>
            </a:solidFill>
            <a:ln w="9525">
              <a:noFill/>
              <a:round/>
            </a:ln>
          </p:spPr>
          <p:txBody>
            <a:bodyPr/>
            <a:lstStyle/>
            <a:p>
              <a:endParaRPr lang="en-US"/>
            </a:p>
          </p:txBody>
        </p:sp>
        <p:sp>
          <p:nvSpPr>
            <p:cNvPr id="601288" name="Freeform 1224"/>
            <p:cNvSpPr/>
            <p:nvPr/>
          </p:nvSpPr>
          <p:spPr bwMode="auto">
            <a:xfrm>
              <a:off x="4374" y="2800"/>
              <a:ext cx="51" cy="15"/>
            </a:xfrm>
            <a:custGeom>
              <a:avLst/>
              <a:gdLst/>
              <a:ahLst/>
              <a:cxnLst>
                <a:cxn ang="0">
                  <a:pos x="3" y="13"/>
                </a:cxn>
                <a:cxn ang="0">
                  <a:pos x="3" y="15"/>
                </a:cxn>
                <a:cxn ang="0">
                  <a:pos x="5" y="15"/>
                </a:cxn>
                <a:cxn ang="0">
                  <a:pos x="9" y="13"/>
                </a:cxn>
                <a:cxn ang="0">
                  <a:pos x="11" y="13"/>
                </a:cxn>
                <a:cxn ang="0">
                  <a:pos x="14" y="11"/>
                </a:cxn>
                <a:cxn ang="0">
                  <a:pos x="40" y="11"/>
                </a:cxn>
                <a:cxn ang="0">
                  <a:pos x="42" y="9"/>
                </a:cxn>
                <a:cxn ang="0">
                  <a:pos x="46" y="8"/>
                </a:cxn>
                <a:cxn ang="0">
                  <a:pos x="49" y="6"/>
                </a:cxn>
                <a:cxn ang="0">
                  <a:pos x="51" y="4"/>
                </a:cxn>
                <a:cxn ang="0">
                  <a:pos x="49" y="0"/>
                </a:cxn>
                <a:cxn ang="0">
                  <a:pos x="46" y="2"/>
                </a:cxn>
                <a:cxn ang="0">
                  <a:pos x="42" y="6"/>
                </a:cxn>
                <a:cxn ang="0">
                  <a:pos x="38" y="8"/>
                </a:cxn>
                <a:cxn ang="0">
                  <a:pos x="18" y="8"/>
                </a:cxn>
                <a:cxn ang="0">
                  <a:pos x="14" y="9"/>
                </a:cxn>
                <a:cxn ang="0">
                  <a:pos x="9" y="9"/>
                </a:cxn>
                <a:cxn ang="0">
                  <a:pos x="5" y="11"/>
                </a:cxn>
                <a:cxn ang="0">
                  <a:pos x="2" y="11"/>
                </a:cxn>
                <a:cxn ang="0">
                  <a:pos x="2" y="15"/>
                </a:cxn>
                <a:cxn ang="0">
                  <a:pos x="2" y="11"/>
                </a:cxn>
                <a:cxn ang="0">
                  <a:pos x="0" y="13"/>
                </a:cxn>
                <a:cxn ang="0">
                  <a:pos x="2" y="15"/>
                </a:cxn>
                <a:cxn ang="0">
                  <a:pos x="3" y="13"/>
                </a:cxn>
              </a:cxnLst>
              <a:rect l="0" t="0" r="r" b="b"/>
              <a:pathLst>
                <a:path w="51" h="15">
                  <a:moveTo>
                    <a:pt x="3" y="13"/>
                  </a:moveTo>
                  <a:lnTo>
                    <a:pt x="3" y="15"/>
                  </a:lnTo>
                  <a:lnTo>
                    <a:pt x="5" y="15"/>
                  </a:lnTo>
                  <a:lnTo>
                    <a:pt x="9" y="13"/>
                  </a:lnTo>
                  <a:lnTo>
                    <a:pt x="11" y="13"/>
                  </a:lnTo>
                  <a:lnTo>
                    <a:pt x="14" y="11"/>
                  </a:lnTo>
                  <a:lnTo>
                    <a:pt x="40" y="11"/>
                  </a:lnTo>
                  <a:lnTo>
                    <a:pt x="42" y="9"/>
                  </a:lnTo>
                  <a:lnTo>
                    <a:pt x="46" y="8"/>
                  </a:lnTo>
                  <a:lnTo>
                    <a:pt x="49" y="6"/>
                  </a:lnTo>
                  <a:lnTo>
                    <a:pt x="51" y="4"/>
                  </a:lnTo>
                  <a:lnTo>
                    <a:pt x="49" y="0"/>
                  </a:lnTo>
                  <a:lnTo>
                    <a:pt x="46" y="2"/>
                  </a:lnTo>
                  <a:lnTo>
                    <a:pt x="42" y="6"/>
                  </a:lnTo>
                  <a:lnTo>
                    <a:pt x="38" y="8"/>
                  </a:lnTo>
                  <a:lnTo>
                    <a:pt x="18" y="8"/>
                  </a:lnTo>
                  <a:lnTo>
                    <a:pt x="14" y="9"/>
                  </a:lnTo>
                  <a:lnTo>
                    <a:pt x="9" y="9"/>
                  </a:lnTo>
                  <a:lnTo>
                    <a:pt x="5" y="11"/>
                  </a:lnTo>
                  <a:lnTo>
                    <a:pt x="2" y="11"/>
                  </a:lnTo>
                  <a:lnTo>
                    <a:pt x="2" y="15"/>
                  </a:lnTo>
                  <a:lnTo>
                    <a:pt x="2" y="11"/>
                  </a:lnTo>
                  <a:lnTo>
                    <a:pt x="0" y="13"/>
                  </a:lnTo>
                  <a:lnTo>
                    <a:pt x="2" y="15"/>
                  </a:lnTo>
                  <a:lnTo>
                    <a:pt x="3" y="13"/>
                  </a:lnTo>
                  <a:close/>
                </a:path>
              </a:pathLst>
            </a:custGeom>
            <a:solidFill>
              <a:srgbClr val="000000"/>
            </a:solidFill>
            <a:ln w="9525">
              <a:noFill/>
              <a:round/>
            </a:ln>
          </p:spPr>
          <p:txBody>
            <a:bodyPr/>
            <a:lstStyle/>
            <a:p>
              <a:endParaRPr lang="en-US"/>
            </a:p>
          </p:txBody>
        </p:sp>
        <p:sp>
          <p:nvSpPr>
            <p:cNvPr id="601289" name="Freeform 1225"/>
            <p:cNvSpPr/>
            <p:nvPr/>
          </p:nvSpPr>
          <p:spPr bwMode="auto">
            <a:xfrm>
              <a:off x="4376" y="2813"/>
              <a:ext cx="51" cy="61"/>
            </a:xfrm>
            <a:custGeom>
              <a:avLst/>
              <a:gdLst/>
              <a:ahLst/>
              <a:cxnLst>
                <a:cxn ang="0">
                  <a:pos x="51" y="61"/>
                </a:cxn>
                <a:cxn ang="0">
                  <a:pos x="51" y="59"/>
                </a:cxn>
                <a:cxn ang="0">
                  <a:pos x="47" y="55"/>
                </a:cxn>
                <a:cxn ang="0">
                  <a:pos x="45" y="50"/>
                </a:cxn>
                <a:cxn ang="0">
                  <a:pos x="44" y="48"/>
                </a:cxn>
                <a:cxn ang="0">
                  <a:pos x="40" y="42"/>
                </a:cxn>
                <a:cxn ang="0">
                  <a:pos x="38" y="39"/>
                </a:cxn>
                <a:cxn ang="0">
                  <a:pos x="31" y="31"/>
                </a:cxn>
                <a:cxn ang="0">
                  <a:pos x="29" y="28"/>
                </a:cxn>
                <a:cxn ang="0">
                  <a:pos x="25" y="24"/>
                </a:cxn>
                <a:cxn ang="0">
                  <a:pos x="23" y="20"/>
                </a:cxn>
                <a:cxn ang="0">
                  <a:pos x="20" y="19"/>
                </a:cxn>
                <a:cxn ang="0">
                  <a:pos x="1" y="0"/>
                </a:cxn>
                <a:cxn ang="0">
                  <a:pos x="0" y="2"/>
                </a:cxn>
                <a:cxn ang="0">
                  <a:pos x="7" y="9"/>
                </a:cxn>
                <a:cxn ang="0">
                  <a:pos x="9" y="13"/>
                </a:cxn>
                <a:cxn ang="0">
                  <a:pos x="29" y="33"/>
                </a:cxn>
                <a:cxn ang="0">
                  <a:pos x="31" y="37"/>
                </a:cxn>
                <a:cxn ang="0">
                  <a:pos x="34" y="41"/>
                </a:cxn>
                <a:cxn ang="0">
                  <a:pos x="36" y="44"/>
                </a:cxn>
                <a:cxn ang="0">
                  <a:pos x="40" y="48"/>
                </a:cxn>
                <a:cxn ang="0">
                  <a:pos x="42" y="52"/>
                </a:cxn>
                <a:cxn ang="0">
                  <a:pos x="45" y="57"/>
                </a:cxn>
                <a:cxn ang="0">
                  <a:pos x="47" y="61"/>
                </a:cxn>
                <a:cxn ang="0">
                  <a:pos x="47" y="59"/>
                </a:cxn>
                <a:cxn ang="0">
                  <a:pos x="51" y="61"/>
                </a:cxn>
                <a:cxn ang="0">
                  <a:pos x="51" y="59"/>
                </a:cxn>
                <a:cxn ang="0">
                  <a:pos x="51" y="61"/>
                </a:cxn>
              </a:cxnLst>
              <a:rect l="0" t="0" r="r" b="b"/>
              <a:pathLst>
                <a:path w="51" h="61">
                  <a:moveTo>
                    <a:pt x="51" y="61"/>
                  </a:moveTo>
                  <a:lnTo>
                    <a:pt x="51" y="59"/>
                  </a:lnTo>
                  <a:lnTo>
                    <a:pt x="47" y="55"/>
                  </a:lnTo>
                  <a:lnTo>
                    <a:pt x="45" y="50"/>
                  </a:lnTo>
                  <a:lnTo>
                    <a:pt x="44" y="48"/>
                  </a:lnTo>
                  <a:lnTo>
                    <a:pt x="40" y="42"/>
                  </a:lnTo>
                  <a:lnTo>
                    <a:pt x="38" y="39"/>
                  </a:lnTo>
                  <a:lnTo>
                    <a:pt x="31" y="31"/>
                  </a:lnTo>
                  <a:lnTo>
                    <a:pt x="29" y="28"/>
                  </a:lnTo>
                  <a:lnTo>
                    <a:pt x="25" y="24"/>
                  </a:lnTo>
                  <a:lnTo>
                    <a:pt x="23" y="20"/>
                  </a:lnTo>
                  <a:lnTo>
                    <a:pt x="20" y="19"/>
                  </a:lnTo>
                  <a:lnTo>
                    <a:pt x="1" y="0"/>
                  </a:lnTo>
                  <a:lnTo>
                    <a:pt x="0" y="2"/>
                  </a:lnTo>
                  <a:lnTo>
                    <a:pt x="7" y="9"/>
                  </a:lnTo>
                  <a:lnTo>
                    <a:pt x="9" y="13"/>
                  </a:lnTo>
                  <a:lnTo>
                    <a:pt x="29" y="33"/>
                  </a:lnTo>
                  <a:lnTo>
                    <a:pt x="31" y="37"/>
                  </a:lnTo>
                  <a:lnTo>
                    <a:pt x="34" y="41"/>
                  </a:lnTo>
                  <a:lnTo>
                    <a:pt x="36" y="44"/>
                  </a:lnTo>
                  <a:lnTo>
                    <a:pt x="40" y="48"/>
                  </a:lnTo>
                  <a:lnTo>
                    <a:pt x="42" y="52"/>
                  </a:lnTo>
                  <a:lnTo>
                    <a:pt x="45" y="57"/>
                  </a:lnTo>
                  <a:lnTo>
                    <a:pt x="47" y="61"/>
                  </a:lnTo>
                  <a:lnTo>
                    <a:pt x="47" y="59"/>
                  </a:lnTo>
                  <a:lnTo>
                    <a:pt x="51" y="61"/>
                  </a:lnTo>
                  <a:lnTo>
                    <a:pt x="51" y="59"/>
                  </a:lnTo>
                  <a:lnTo>
                    <a:pt x="51" y="61"/>
                  </a:lnTo>
                  <a:close/>
                </a:path>
              </a:pathLst>
            </a:custGeom>
            <a:solidFill>
              <a:srgbClr val="000000"/>
            </a:solidFill>
            <a:ln w="9525">
              <a:noFill/>
              <a:round/>
            </a:ln>
          </p:spPr>
          <p:txBody>
            <a:bodyPr/>
            <a:lstStyle/>
            <a:p>
              <a:endParaRPr lang="en-US"/>
            </a:p>
          </p:txBody>
        </p:sp>
        <p:sp>
          <p:nvSpPr>
            <p:cNvPr id="601290" name="Freeform 1226"/>
            <p:cNvSpPr/>
            <p:nvPr/>
          </p:nvSpPr>
          <p:spPr bwMode="auto">
            <a:xfrm>
              <a:off x="4399" y="2872"/>
              <a:ext cx="28" cy="7"/>
            </a:xfrm>
            <a:custGeom>
              <a:avLst/>
              <a:gdLst/>
              <a:ahLst/>
              <a:cxnLst>
                <a:cxn ang="0">
                  <a:pos x="0" y="4"/>
                </a:cxn>
                <a:cxn ang="0">
                  <a:pos x="8" y="4"/>
                </a:cxn>
                <a:cxn ang="0">
                  <a:pos x="11" y="5"/>
                </a:cxn>
                <a:cxn ang="0">
                  <a:pos x="13" y="5"/>
                </a:cxn>
                <a:cxn ang="0">
                  <a:pos x="17" y="7"/>
                </a:cxn>
                <a:cxn ang="0">
                  <a:pos x="21" y="7"/>
                </a:cxn>
                <a:cxn ang="0">
                  <a:pos x="24" y="5"/>
                </a:cxn>
                <a:cxn ang="0">
                  <a:pos x="28" y="2"/>
                </a:cxn>
                <a:cxn ang="0">
                  <a:pos x="24" y="0"/>
                </a:cxn>
                <a:cxn ang="0">
                  <a:pos x="22" y="2"/>
                </a:cxn>
                <a:cxn ang="0">
                  <a:pos x="11" y="2"/>
                </a:cxn>
                <a:cxn ang="0">
                  <a:pos x="8" y="0"/>
                </a:cxn>
                <a:cxn ang="0">
                  <a:pos x="2" y="0"/>
                </a:cxn>
                <a:cxn ang="0">
                  <a:pos x="0" y="4"/>
                </a:cxn>
                <a:cxn ang="0">
                  <a:pos x="2" y="4"/>
                </a:cxn>
                <a:cxn ang="0">
                  <a:pos x="0" y="4"/>
                </a:cxn>
              </a:cxnLst>
              <a:rect l="0" t="0" r="r" b="b"/>
              <a:pathLst>
                <a:path w="28" h="7">
                  <a:moveTo>
                    <a:pt x="0" y="4"/>
                  </a:moveTo>
                  <a:lnTo>
                    <a:pt x="8" y="4"/>
                  </a:lnTo>
                  <a:lnTo>
                    <a:pt x="11" y="5"/>
                  </a:lnTo>
                  <a:lnTo>
                    <a:pt x="13" y="5"/>
                  </a:lnTo>
                  <a:lnTo>
                    <a:pt x="17" y="7"/>
                  </a:lnTo>
                  <a:lnTo>
                    <a:pt x="21" y="7"/>
                  </a:lnTo>
                  <a:lnTo>
                    <a:pt x="24" y="5"/>
                  </a:lnTo>
                  <a:lnTo>
                    <a:pt x="28" y="2"/>
                  </a:lnTo>
                  <a:lnTo>
                    <a:pt x="24" y="0"/>
                  </a:lnTo>
                  <a:lnTo>
                    <a:pt x="22" y="2"/>
                  </a:lnTo>
                  <a:lnTo>
                    <a:pt x="11" y="2"/>
                  </a:lnTo>
                  <a:lnTo>
                    <a:pt x="8" y="0"/>
                  </a:lnTo>
                  <a:lnTo>
                    <a:pt x="2" y="0"/>
                  </a:lnTo>
                  <a:lnTo>
                    <a:pt x="0" y="4"/>
                  </a:lnTo>
                  <a:lnTo>
                    <a:pt x="2" y="4"/>
                  </a:lnTo>
                  <a:lnTo>
                    <a:pt x="0" y="4"/>
                  </a:lnTo>
                  <a:close/>
                </a:path>
              </a:pathLst>
            </a:custGeom>
            <a:solidFill>
              <a:srgbClr val="000000"/>
            </a:solidFill>
            <a:ln w="9525">
              <a:noFill/>
              <a:round/>
            </a:ln>
          </p:spPr>
          <p:txBody>
            <a:bodyPr/>
            <a:lstStyle/>
            <a:p>
              <a:endParaRPr lang="en-US"/>
            </a:p>
          </p:txBody>
        </p:sp>
        <p:sp>
          <p:nvSpPr>
            <p:cNvPr id="601291" name="Freeform 1227"/>
            <p:cNvSpPr/>
            <p:nvPr/>
          </p:nvSpPr>
          <p:spPr bwMode="auto">
            <a:xfrm>
              <a:off x="4376" y="2863"/>
              <a:ext cx="25" cy="13"/>
            </a:xfrm>
            <a:custGeom>
              <a:avLst/>
              <a:gdLst/>
              <a:ahLst/>
              <a:cxnLst>
                <a:cxn ang="0">
                  <a:pos x="5" y="3"/>
                </a:cxn>
                <a:cxn ang="0">
                  <a:pos x="3" y="5"/>
                </a:cxn>
                <a:cxn ang="0">
                  <a:pos x="7" y="9"/>
                </a:cxn>
                <a:cxn ang="0">
                  <a:pos x="16" y="9"/>
                </a:cxn>
                <a:cxn ang="0">
                  <a:pos x="20" y="11"/>
                </a:cxn>
                <a:cxn ang="0">
                  <a:pos x="22" y="11"/>
                </a:cxn>
                <a:cxn ang="0">
                  <a:pos x="23" y="13"/>
                </a:cxn>
                <a:cxn ang="0">
                  <a:pos x="25" y="9"/>
                </a:cxn>
                <a:cxn ang="0">
                  <a:pos x="23" y="9"/>
                </a:cxn>
                <a:cxn ang="0">
                  <a:pos x="20" y="7"/>
                </a:cxn>
                <a:cxn ang="0">
                  <a:pos x="16" y="7"/>
                </a:cxn>
                <a:cxn ang="0">
                  <a:pos x="14" y="5"/>
                </a:cxn>
                <a:cxn ang="0">
                  <a:pos x="9" y="5"/>
                </a:cxn>
                <a:cxn ang="0">
                  <a:pos x="5" y="2"/>
                </a:cxn>
                <a:cxn ang="0">
                  <a:pos x="1" y="3"/>
                </a:cxn>
                <a:cxn ang="0">
                  <a:pos x="5" y="2"/>
                </a:cxn>
                <a:cxn ang="0">
                  <a:pos x="0" y="0"/>
                </a:cxn>
                <a:cxn ang="0">
                  <a:pos x="1" y="3"/>
                </a:cxn>
                <a:cxn ang="0">
                  <a:pos x="5" y="3"/>
                </a:cxn>
              </a:cxnLst>
              <a:rect l="0" t="0" r="r" b="b"/>
              <a:pathLst>
                <a:path w="25" h="13">
                  <a:moveTo>
                    <a:pt x="5" y="3"/>
                  </a:moveTo>
                  <a:lnTo>
                    <a:pt x="3" y="5"/>
                  </a:lnTo>
                  <a:lnTo>
                    <a:pt x="7" y="9"/>
                  </a:lnTo>
                  <a:lnTo>
                    <a:pt x="16" y="9"/>
                  </a:lnTo>
                  <a:lnTo>
                    <a:pt x="20" y="11"/>
                  </a:lnTo>
                  <a:lnTo>
                    <a:pt x="22" y="11"/>
                  </a:lnTo>
                  <a:lnTo>
                    <a:pt x="23" y="13"/>
                  </a:lnTo>
                  <a:lnTo>
                    <a:pt x="25" y="9"/>
                  </a:lnTo>
                  <a:lnTo>
                    <a:pt x="23" y="9"/>
                  </a:lnTo>
                  <a:lnTo>
                    <a:pt x="20" y="7"/>
                  </a:lnTo>
                  <a:lnTo>
                    <a:pt x="16" y="7"/>
                  </a:lnTo>
                  <a:lnTo>
                    <a:pt x="14" y="5"/>
                  </a:lnTo>
                  <a:lnTo>
                    <a:pt x="9" y="5"/>
                  </a:lnTo>
                  <a:lnTo>
                    <a:pt x="5" y="2"/>
                  </a:lnTo>
                  <a:lnTo>
                    <a:pt x="1" y="3"/>
                  </a:lnTo>
                  <a:lnTo>
                    <a:pt x="5" y="2"/>
                  </a:lnTo>
                  <a:lnTo>
                    <a:pt x="0" y="0"/>
                  </a:lnTo>
                  <a:lnTo>
                    <a:pt x="1" y="3"/>
                  </a:lnTo>
                  <a:lnTo>
                    <a:pt x="5" y="3"/>
                  </a:lnTo>
                  <a:close/>
                </a:path>
              </a:pathLst>
            </a:custGeom>
            <a:solidFill>
              <a:srgbClr val="000000"/>
            </a:solidFill>
            <a:ln w="9525">
              <a:noFill/>
              <a:round/>
            </a:ln>
          </p:spPr>
          <p:txBody>
            <a:bodyPr/>
            <a:lstStyle/>
            <a:p>
              <a:endParaRPr lang="en-US"/>
            </a:p>
          </p:txBody>
        </p:sp>
        <p:sp>
          <p:nvSpPr>
            <p:cNvPr id="601292" name="Freeform 1228"/>
            <p:cNvSpPr/>
            <p:nvPr/>
          </p:nvSpPr>
          <p:spPr bwMode="auto">
            <a:xfrm>
              <a:off x="4377" y="2866"/>
              <a:ext cx="19" cy="30"/>
            </a:xfrm>
            <a:custGeom>
              <a:avLst/>
              <a:gdLst/>
              <a:ahLst/>
              <a:cxnLst>
                <a:cxn ang="0">
                  <a:pos x="19" y="28"/>
                </a:cxn>
                <a:cxn ang="0">
                  <a:pos x="17" y="26"/>
                </a:cxn>
                <a:cxn ang="0">
                  <a:pos x="15" y="21"/>
                </a:cxn>
                <a:cxn ang="0">
                  <a:pos x="13" y="17"/>
                </a:cxn>
                <a:cxn ang="0">
                  <a:pos x="11" y="15"/>
                </a:cxn>
                <a:cxn ang="0">
                  <a:pos x="8" y="10"/>
                </a:cxn>
                <a:cxn ang="0">
                  <a:pos x="6" y="6"/>
                </a:cxn>
                <a:cxn ang="0">
                  <a:pos x="6" y="4"/>
                </a:cxn>
                <a:cxn ang="0">
                  <a:pos x="4" y="0"/>
                </a:cxn>
                <a:cxn ang="0">
                  <a:pos x="0" y="0"/>
                </a:cxn>
                <a:cxn ang="0">
                  <a:pos x="2" y="6"/>
                </a:cxn>
                <a:cxn ang="0">
                  <a:pos x="4" y="8"/>
                </a:cxn>
                <a:cxn ang="0">
                  <a:pos x="6" y="13"/>
                </a:cxn>
                <a:cxn ang="0">
                  <a:pos x="8" y="15"/>
                </a:cxn>
                <a:cxn ang="0">
                  <a:pos x="10" y="19"/>
                </a:cxn>
                <a:cxn ang="0">
                  <a:pos x="11" y="22"/>
                </a:cxn>
                <a:cxn ang="0">
                  <a:pos x="13" y="26"/>
                </a:cxn>
                <a:cxn ang="0">
                  <a:pos x="15" y="30"/>
                </a:cxn>
                <a:cxn ang="0">
                  <a:pos x="19" y="28"/>
                </a:cxn>
              </a:cxnLst>
              <a:rect l="0" t="0" r="r" b="b"/>
              <a:pathLst>
                <a:path w="19" h="30">
                  <a:moveTo>
                    <a:pt x="19" y="28"/>
                  </a:moveTo>
                  <a:lnTo>
                    <a:pt x="17" y="26"/>
                  </a:lnTo>
                  <a:lnTo>
                    <a:pt x="15" y="21"/>
                  </a:lnTo>
                  <a:lnTo>
                    <a:pt x="13" y="17"/>
                  </a:lnTo>
                  <a:lnTo>
                    <a:pt x="11" y="15"/>
                  </a:lnTo>
                  <a:lnTo>
                    <a:pt x="8" y="10"/>
                  </a:lnTo>
                  <a:lnTo>
                    <a:pt x="6" y="6"/>
                  </a:lnTo>
                  <a:lnTo>
                    <a:pt x="6" y="4"/>
                  </a:lnTo>
                  <a:lnTo>
                    <a:pt x="4" y="0"/>
                  </a:lnTo>
                  <a:lnTo>
                    <a:pt x="0" y="0"/>
                  </a:lnTo>
                  <a:lnTo>
                    <a:pt x="2" y="6"/>
                  </a:lnTo>
                  <a:lnTo>
                    <a:pt x="4" y="8"/>
                  </a:lnTo>
                  <a:lnTo>
                    <a:pt x="6" y="13"/>
                  </a:lnTo>
                  <a:lnTo>
                    <a:pt x="8" y="15"/>
                  </a:lnTo>
                  <a:lnTo>
                    <a:pt x="10" y="19"/>
                  </a:lnTo>
                  <a:lnTo>
                    <a:pt x="11" y="22"/>
                  </a:lnTo>
                  <a:lnTo>
                    <a:pt x="13" y="26"/>
                  </a:lnTo>
                  <a:lnTo>
                    <a:pt x="15" y="30"/>
                  </a:lnTo>
                  <a:lnTo>
                    <a:pt x="19" y="28"/>
                  </a:lnTo>
                  <a:close/>
                </a:path>
              </a:pathLst>
            </a:custGeom>
            <a:solidFill>
              <a:srgbClr val="000000"/>
            </a:solidFill>
            <a:ln w="9525">
              <a:noFill/>
              <a:round/>
            </a:ln>
          </p:spPr>
          <p:txBody>
            <a:bodyPr/>
            <a:lstStyle/>
            <a:p>
              <a:endParaRPr lang="en-US"/>
            </a:p>
          </p:txBody>
        </p:sp>
        <p:sp>
          <p:nvSpPr>
            <p:cNvPr id="601293" name="Freeform 1229"/>
            <p:cNvSpPr/>
            <p:nvPr/>
          </p:nvSpPr>
          <p:spPr bwMode="auto">
            <a:xfrm>
              <a:off x="4392" y="2894"/>
              <a:ext cx="15" cy="46"/>
            </a:xfrm>
            <a:custGeom>
              <a:avLst/>
              <a:gdLst/>
              <a:ahLst/>
              <a:cxnLst>
                <a:cxn ang="0">
                  <a:pos x="13" y="46"/>
                </a:cxn>
                <a:cxn ang="0">
                  <a:pos x="15" y="44"/>
                </a:cxn>
                <a:cxn ang="0">
                  <a:pos x="13" y="38"/>
                </a:cxn>
                <a:cxn ang="0">
                  <a:pos x="13" y="31"/>
                </a:cxn>
                <a:cxn ang="0">
                  <a:pos x="11" y="27"/>
                </a:cxn>
                <a:cxn ang="0">
                  <a:pos x="11" y="22"/>
                </a:cxn>
                <a:cxn ang="0">
                  <a:pos x="9" y="16"/>
                </a:cxn>
                <a:cxn ang="0">
                  <a:pos x="7" y="11"/>
                </a:cxn>
                <a:cxn ang="0">
                  <a:pos x="6" y="5"/>
                </a:cxn>
                <a:cxn ang="0">
                  <a:pos x="4" y="0"/>
                </a:cxn>
                <a:cxn ang="0">
                  <a:pos x="0" y="2"/>
                </a:cxn>
                <a:cxn ang="0">
                  <a:pos x="2" y="7"/>
                </a:cxn>
                <a:cxn ang="0">
                  <a:pos x="4" y="13"/>
                </a:cxn>
                <a:cxn ang="0">
                  <a:pos x="6" y="18"/>
                </a:cxn>
                <a:cxn ang="0">
                  <a:pos x="7" y="22"/>
                </a:cxn>
                <a:cxn ang="0">
                  <a:pos x="9" y="27"/>
                </a:cxn>
                <a:cxn ang="0">
                  <a:pos x="9" y="33"/>
                </a:cxn>
                <a:cxn ang="0">
                  <a:pos x="11" y="38"/>
                </a:cxn>
                <a:cxn ang="0">
                  <a:pos x="11" y="44"/>
                </a:cxn>
                <a:cxn ang="0">
                  <a:pos x="11" y="42"/>
                </a:cxn>
                <a:cxn ang="0">
                  <a:pos x="13" y="46"/>
                </a:cxn>
                <a:cxn ang="0">
                  <a:pos x="15" y="44"/>
                </a:cxn>
                <a:cxn ang="0">
                  <a:pos x="13" y="46"/>
                </a:cxn>
              </a:cxnLst>
              <a:rect l="0" t="0" r="r" b="b"/>
              <a:pathLst>
                <a:path w="15" h="46">
                  <a:moveTo>
                    <a:pt x="13" y="46"/>
                  </a:moveTo>
                  <a:lnTo>
                    <a:pt x="15" y="44"/>
                  </a:lnTo>
                  <a:lnTo>
                    <a:pt x="13" y="38"/>
                  </a:lnTo>
                  <a:lnTo>
                    <a:pt x="13" y="31"/>
                  </a:lnTo>
                  <a:lnTo>
                    <a:pt x="11" y="27"/>
                  </a:lnTo>
                  <a:lnTo>
                    <a:pt x="11" y="22"/>
                  </a:lnTo>
                  <a:lnTo>
                    <a:pt x="9" y="16"/>
                  </a:lnTo>
                  <a:lnTo>
                    <a:pt x="7" y="11"/>
                  </a:lnTo>
                  <a:lnTo>
                    <a:pt x="6" y="5"/>
                  </a:lnTo>
                  <a:lnTo>
                    <a:pt x="4" y="0"/>
                  </a:lnTo>
                  <a:lnTo>
                    <a:pt x="0" y="2"/>
                  </a:lnTo>
                  <a:lnTo>
                    <a:pt x="2" y="7"/>
                  </a:lnTo>
                  <a:lnTo>
                    <a:pt x="4" y="13"/>
                  </a:lnTo>
                  <a:lnTo>
                    <a:pt x="6" y="18"/>
                  </a:lnTo>
                  <a:lnTo>
                    <a:pt x="7" y="22"/>
                  </a:lnTo>
                  <a:lnTo>
                    <a:pt x="9" y="27"/>
                  </a:lnTo>
                  <a:lnTo>
                    <a:pt x="9" y="33"/>
                  </a:lnTo>
                  <a:lnTo>
                    <a:pt x="11" y="38"/>
                  </a:lnTo>
                  <a:lnTo>
                    <a:pt x="11" y="44"/>
                  </a:lnTo>
                  <a:lnTo>
                    <a:pt x="11" y="42"/>
                  </a:lnTo>
                  <a:lnTo>
                    <a:pt x="13" y="46"/>
                  </a:lnTo>
                  <a:lnTo>
                    <a:pt x="15" y="44"/>
                  </a:lnTo>
                  <a:lnTo>
                    <a:pt x="13" y="46"/>
                  </a:lnTo>
                  <a:close/>
                </a:path>
              </a:pathLst>
            </a:custGeom>
            <a:solidFill>
              <a:srgbClr val="000000"/>
            </a:solidFill>
            <a:ln w="9525">
              <a:noFill/>
              <a:round/>
            </a:ln>
          </p:spPr>
          <p:txBody>
            <a:bodyPr/>
            <a:lstStyle/>
            <a:p>
              <a:endParaRPr lang="en-US"/>
            </a:p>
          </p:txBody>
        </p:sp>
        <p:sp>
          <p:nvSpPr>
            <p:cNvPr id="601294" name="Freeform 1230"/>
            <p:cNvSpPr/>
            <p:nvPr/>
          </p:nvSpPr>
          <p:spPr bwMode="auto">
            <a:xfrm>
              <a:off x="4361" y="2923"/>
              <a:ext cx="44" cy="19"/>
            </a:xfrm>
            <a:custGeom>
              <a:avLst/>
              <a:gdLst/>
              <a:ahLst/>
              <a:cxnLst>
                <a:cxn ang="0">
                  <a:pos x="0" y="4"/>
                </a:cxn>
                <a:cxn ang="0">
                  <a:pos x="5" y="4"/>
                </a:cxn>
                <a:cxn ang="0">
                  <a:pos x="11" y="6"/>
                </a:cxn>
                <a:cxn ang="0">
                  <a:pos x="16" y="9"/>
                </a:cxn>
                <a:cxn ang="0">
                  <a:pos x="22" y="13"/>
                </a:cxn>
                <a:cxn ang="0">
                  <a:pos x="26" y="17"/>
                </a:cxn>
                <a:cxn ang="0">
                  <a:pos x="31" y="19"/>
                </a:cxn>
                <a:cxn ang="0">
                  <a:pos x="38" y="19"/>
                </a:cxn>
                <a:cxn ang="0">
                  <a:pos x="44" y="17"/>
                </a:cxn>
                <a:cxn ang="0">
                  <a:pos x="42" y="13"/>
                </a:cxn>
                <a:cxn ang="0">
                  <a:pos x="37" y="15"/>
                </a:cxn>
                <a:cxn ang="0">
                  <a:pos x="33" y="15"/>
                </a:cxn>
                <a:cxn ang="0">
                  <a:pos x="27" y="13"/>
                </a:cxn>
                <a:cxn ang="0">
                  <a:pos x="22" y="9"/>
                </a:cxn>
                <a:cxn ang="0">
                  <a:pos x="18" y="6"/>
                </a:cxn>
                <a:cxn ang="0">
                  <a:pos x="13" y="2"/>
                </a:cxn>
                <a:cxn ang="0">
                  <a:pos x="7" y="0"/>
                </a:cxn>
                <a:cxn ang="0">
                  <a:pos x="0" y="0"/>
                </a:cxn>
                <a:cxn ang="0">
                  <a:pos x="2" y="2"/>
                </a:cxn>
                <a:cxn ang="0">
                  <a:pos x="0" y="4"/>
                </a:cxn>
                <a:cxn ang="0">
                  <a:pos x="2" y="4"/>
                </a:cxn>
                <a:cxn ang="0">
                  <a:pos x="0" y="4"/>
                </a:cxn>
              </a:cxnLst>
              <a:rect l="0" t="0" r="r" b="b"/>
              <a:pathLst>
                <a:path w="44" h="19">
                  <a:moveTo>
                    <a:pt x="0" y="4"/>
                  </a:moveTo>
                  <a:lnTo>
                    <a:pt x="5" y="4"/>
                  </a:lnTo>
                  <a:lnTo>
                    <a:pt x="11" y="6"/>
                  </a:lnTo>
                  <a:lnTo>
                    <a:pt x="16" y="9"/>
                  </a:lnTo>
                  <a:lnTo>
                    <a:pt x="22" y="13"/>
                  </a:lnTo>
                  <a:lnTo>
                    <a:pt x="26" y="17"/>
                  </a:lnTo>
                  <a:lnTo>
                    <a:pt x="31" y="19"/>
                  </a:lnTo>
                  <a:lnTo>
                    <a:pt x="38" y="19"/>
                  </a:lnTo>
                  <a:lnTo>
                    <a:pt x="44" y="17"/>
                  </a:lnTo>
                  <a:lnTo>
                    <a:pt x="42" y="13"/>
                  </a:lnTo>
                  <a:lnTo>
                    <a:pt x="37" y="15"/>
                  </a:lnTo>
                  <a:lnTo>
                    <a:pt x="33" y="15"/>
                  </a:lnTo>
                  <a:lnTo>
                    <a:pt x="27" y="13"/>
                  </a:lnTo>
                  <a:lnTo>
                    <a:pt x="22" y="9"/>
                  </a:lnTo>
                  <a:lnTo>
                    <a:pt x="18" y="6"/>
                  </a:lnTo>
                  <a:lnTo>
                    <a:pt x="13" y="2"/>
                  </a:lnTo>
                  <a:lnTo>
                    <a:pt x="7" y="0"/>
                  </a:lnTo>
                  <a:lnTo>
                    <a:pt x="0" y="0"/>
                  </a:lnTo>
                  <a:lnTo>
                    <a:pt x="2" y="2"/>
                  </a:lnTo>
                  <a:lnTo>
                    <a:pt x="0" y="4"/>
                  </a:lnTo>
                  <a:lnTo>
                    <a:pt x="2" y="4"/>
                  </a:lnTo>
                  <a:lnTo>
                    <a:pt x="0" y="4"/>
                  </a:lnTo>
                  <a:close/>
                </a:path>
              </a:pathLst>
            </a:custGeom>
            <a:solidFill>
              <a:srgbClr val="000000"/>
            </a:solidFill>
            <a:ln w="9525">
              <a:noFill/>
              <a:round/>
            </a:ln>
          </p:spPr>
          <p:txBody>
            <a:bodyPr/>
            <a:lstStyle/>
            <a:p>
              <a:endParaRPr lang="en-US"/>
            </a:p>
          </p:txBody>
        </p:sp>
        <p:sp>
          <p:nvSpPr>
            <p:cNvPr id="601295" name="Freeform 1231"/>
            <p:cNvSpPr/>
            <p:nvPr/>
          </p:nvSpPr>
          <p:spPr bwMode="auto">
            <a:xfrm>
              <a:off x="4330" y="2907"/>
              <a:ext cx="33" cy="20"/>
            </a:xfrm>
            <a:custGeom>
              <a:avLst/>
              <a:gdLst/>
              <a:ahLst/>
              <a:cxnLst>
                <a:cxn ang="0">
                  <a:pos x="3" y="2"/>
                </a:cxn>
                <a:cxn ang="0">
                  <a:pos x="1" y="3"/>
                </a:cxn>
                <a:cxn ang="0">
                  <a:pos x="5" y="5"/>
                </a:cxn>
                <a:cxn ang="0">
                  <a:pos x="9" y="7"/>
                </a:cxn>
                <a:cxn ang="0">
                  <a:pos x="13" y="9"/>
                </a:cxn>
                <a:cxn ang="0">
                  <a:pos x="16" y="11"/>
                </a:cxn>
                <a:cxn ang="0">
                  <a:pos x="20" y="13"/>
                </a:cxn>
                <a:cxn ang="0">
                  <a:pos x="24" y="14"/>
                </a:cxn>
                <a:cxn ang="0">
                  <a:pos x="27" y="16"/>
                </a:cxn>
                <a:cxn ang="0">
                  <a:pos x="31" y="20"/>
                </a:cxn>
                <a:cxn ang="0">
                  <a:pos x="33" y="18"/>
                </a:cxn>
                <a:cxn ang="0">
                  <a:pos x="25" y="11"/>
                </a:cxn>
                <a:cxn ang="0">
                  <a:pos x="22" y="9"/>
                </a:cxn>
                <a:cxn ang="0">
                  <a:pos x="18" y="7"/>
                </a:cxn>
                <a:cxn ang="0">
                  <a:pos x="14" y="5"/>
                </a:cxn>
                <a:cxn ang="0">
                  <a:pos x="11" y="3"/>
                </a:cxn>
                <a:cxn ang="0">
                  <a:pos x="5" y="2"/>
                </a:cxn>
                <a:cxn ang="0">
                  <a:pos x="1" y="0"/>
                </a:cxn>
                <a:cxn ang="0">
                  <a:pos x="0" y="2"/>
                </a:cxn>
                <a:cxn ang="0">
                  <a:pos x="1" y="0"/>
                </a:cxn>
                <a:cxn ang="0">
                  <a:pos x="0" y="0"/>
                </a:cxn>
                <a:cxn ang="0">
                  <a:pos x="0" y="2"/>
                </a:cxn>
                <a:cxn ang="0">
                  <a:pos x="3" y="2"/>
                </a:cxn>
              </a:cxnLst>
              <a:rect l="0" t="0" r="r" b="b"/>
              <a:pathLst>
                <a:path w="33" h="20">
                  <a:moveTo>
                    <a:pt x="3" y="2"/>
                  </a:moveTo>
                  <a:lnTo>
                    <a:pt x="1" y="3"/>
                  </a:lnTo>
                  <a:lnTo>
                    <a:pt x="5" y="5"/>
                  </a:lnTo>
                  <a:lnTo>
                    <a:pt x="9" y="7"/>
                  </a:lnTo>
                  <a:lnTo>
                    <a:pt x="13" y="9"/>
                  </a:lnTo>
                  <a:lnTo>
                    <a:pt x="16" y="11"/>
                  </a:lnTo>
                  <a:lnTo>
                    <a:pt x="20" y="13"/>
                  </a:lnTo>
                  <a:lnTo>
                    <a:pt x="24" y="14"/>
                  </a:lnTo>
                  <a:lnTo>
                    <a:pt x="27" y="16"/>
                  </a:lnTo>
                  <a:lnTo>
                    <a:pt x="31" y="20"/>
                  </a:lnTo>
                  <a:lnTo>
                    <a:pt x="33" y="18"/>
                  </a:lnTo>
                  <a:lnTo>
                    <a:pt x="25" y="11"/>
                  </a:lnTo>
                  <a:lnTo>
                    <a:pt x="22" y="9"/>
                  </a:lnTo>
                  <a:lnTo>
                    <a:pt x="18" y="7"/>
                  </a:lnTo>
                  <a:lnTo>
                    <a:pt x="14" y="5"/>
                  </a:lnTo>
                  <a:lnTo>
                    <a:pt x="11" y="3"/>
                  </a:lnTo>
                  <a:lnTo>
                    <a:pt x="5" y="2"/>
                  </a:lnTo>
                  <a:lnTo>
                    <a:pt x="1" y="0"/>
                  </a:lnTo>
                  <a:lnTo>
                    <a:pt x="0" y="2"/>
                  </a:lnTo>
                  <a:lnTo>
                    <a:pt x="1" y="0"/>
                  </a:lnTo>
                  <a:lnTo>
                    <a:pt x="0" y="0"/>
                  </a:lnTo>
                  <a:lnTo>
                    <a:pt x="0" y="2"/>
                  </a:lnTo>
                  <a:lnTo>
                    <a:pt x="3" y="2"/>
                  </a:lnTo>
                  <a:close/>
                </a:path>
              </a:pathLst>
            </a:custGeom>
            <a:solidFill>
              <a:srgbClr val="000000"/>
            </a:solidFill>
            <a:ln w="9525">
              <a:noFill/>
              <a:round/>
            </a:ln>
          </p:spPr>
          <p:txBody>
            <a:bodyPr/>
            <a:lstStyle/>
            <a:p>
              <a:endParaRPr lang="en-US"/>
            </a:p>
          </p:txBody>
        </p:sp>
        <p:sp>
          <p:nvSpPr>
            <p:cNvPr id="601296" name="Freeform 1232"/>
            <p:cNvSpPr/>
            <p:nvPr/>
          </p:nvSpPr>
          <p:spPr bwMode="auto">
            <a:xfrm>
              <a:off x="4330" y="2909"/>
              <a:ext cx="18" cy="77"/>
            </a:xfrm>
            <a:custGeom>
              <a:avLst/>
              <a:gdLst/>
              <a:ahLst/>
              <a:cxnLst>
                <a:cxn ang="0">
                  <a:pos x="16" y="77"/>
                </a:cxn>
                <a:cxn ang="0">
                  <a:pos x="16" y="75"/>
                </a:cxn>
                <a:cxn ang="0">
                  <a:pos x="18" y="66"/>
                </a:cxn>
                <a:cxn ang="0">
                  <a:pos x="16" y="55"/>
                </a:cxn>
                <a:cxn ang="0">
                  <a:pos x="14" y="46"/>
                </a:cxn>
                <a:cxn ang="0">
                  <a:pos x="13" y="36"/>
                </a:cxn>
                <a:cxn ang="0">
                  <a:pos x="11" y="27"/>
                </a:cxn>
                <a:cxn ang="0">
                  <a:pos x="7" y="18"/>
                </a:cxn>
                <a:cxn ang="0">
                  <a:pos x="5" y="9"/>
                </a:cxn>
                <a:cxn ang="0">
                  <a:pos x="3" y="0"/>
                </a:cxn>
                <a:cxn ang="0">
                  <a:pos x="0" y="0"/>
                </a:cxn>
                <a:cxn ang="0">
                  <a:pos x="1" y="9"/>
                </a:cxn>
                <a:cxn ang="0">
                  <a:pos x="3" y="18"/>
                </a:cxn>
                <a:cxn ang="0">
                  <a:pos x="7" y="27"/>
                </a:cxn>
                <a:cxn ang="0">
                  <a:pos x="9" y="36"/>
                </a:cxn>
                <a:cxn ang="0">
                  <a:pos x="13" y="46"/>
                </a:cxn>
                <a:cxn ang="0">
                  <a:pos x="13" y="75"/>
                </a:cxn>
                <a:cxn ang="0">
                  <a:pos x="14" y="73"/>
                </a:cxn>
                <a:cxn ang="0">
                  <a:pos x="16" y="77"/>
                </a:cxn>
                <a:cxn ang="0">
                  <a:pos x="16" y="75"/>
                </a:cxn>
                <a:cxn ang="0">
                  <a:pos x="16" y="77"/>
                </a:cxn>
              </a:cxnLst>
              <a:rect l="0" t="0" r="r" b="b"/>
              <a:pathLst>
                <a:path w="18" h="77">
                  <a:moveTo>
                    <a:pt x="16" y="77"/>
                  </a:moveTo>
                  <a:lnTo>
                    <a:pt x="16" y="75"/>
                  </a:lnTo>
                  <a:lnTo>
                    <a:pt x="18" y="66"/>
                  </a:lnTo>
                  <a:lnTo>
                    <a:pt x="16" y="55"/>
                  </a:lnTo>
                  <a:lnTo>
                    <a:pt x="14" y="46"/>
                  </a:lnTo>
                  <a:lnTo>
                    <a:pt x="13" y="36"/>
                  </a:lnTo>
                  <a:lnTo>
                    <a:pt x="11" y="27"/>
                  </a:lnTo>
                  <a:lnTo>
                    <a:pt x="7" y="18"/>
                  </a:lnTo>
                  <a:lnTo>
                    <a:pt x="5" y="9"/>
                  </a:lnTo>
                  <a:lnTo>
                    <a:pt x="3" y="0"/>
                  </a:lnTo>
                  <a:lnTo>
                    <a:pt x="0" y="0"/>
                  </a:lnTo>
                  <a:lnTo>
                    <a:pt x="1" y="9"/>
                  </a:lnTo>
                  <a:lnTo>
                    <a:pt x="3" y="18"/>
                  </a:lnTo>
                  <a:lnTo>
                    <a:pt x="7" y="27"/>
                  </a:lnTo>
                  <a:lnTo>
                    <a:pt x="9" y="36"/>
                  </a:lnTo>
                  <a:lnTo>
                    <a:pt x="13" y="46"/>
                  </a:lnTo>
                  <a:lnTo>
                    <a:pt x="13" y="75"/>
                  </a:lnTo>
                  <a:lnTo>
                    <a:pt x="14" y="73"/>
                  </a:lnTo>
                  <a:lnTo>
                    <a:pt x="16" y="77"/>
                  </a:lnTo>
                  <a:lnTo>
                    <a:pt x="16" y="75"/>
                  </a:lnTo>
                  <a:lnTo>
                    <a:pt x="16" y="77"/>
                  </a:lnTo>
                  <a:close/>
                </a:path>
              </a:pathLst>
            </a:custGeom>
            <a:solidFill>
              <a:srgbClr val="000000"/>
            </a:solidFill>
            <a:ln w="9525">
              <a:noFill/>
              <a:round/>
            </a:ln>
          </p:spPr>
          <p:txBody>
            <a:bodyPr/>
            <a:lstStyle/>
            <a:p>
              <a:endParaRPr lang="en-US"/>
            </a:p>
          </p:txBody>
        </p:sp>
        <p:sp>
          <p:nvSpPr>
            <p:cNvPr id="601297" name="Freeform 1233"/>
            <p:cNvSpPr/>
            <p:nvPr/>
          </p:nvSpPr>
          <p:spPr bwMode="auto">
            <a:xfrm>
              <a:off x="4326" y="2977"/>
              <a:ext cx="20" cy="11"/>
            </a:xfrm>
            <a:custGeom>
              <a:avLst/>
              <a:gdLst/>
              <a:ahLst/>
              <a:cxnLst>
                <a:cxn ang="0">
                  <a:pos x="0" y="3"/>
                </a:cxn>
                <a:cxn ang="0">
                  <a:pos x="2" y="3"/>
                </a:cxn>
                <a:cxn ang="0">
                  <a:pos x="4" y="5"/>
                </a:cxn>
                <a:cxn ang="0">
                  <a:pos x="5" y="5"/>
                </a:cxn>
                <a:cxn ang="0">
                  <a:pos x="7" y="7"/>
                </a:cxn>
                <a:cxn ang="0">
                  <a:pos x="11" y="9"/>
                </a:cxn>
                <a:cxn ang="0">
                  <a:pos x="15" y="11"/>
                </a:cxn>
                <a:cxn ang="0">
                  <a:pos x="17" y="11"/>
                </a:cxn>
                <a:cxn ang="0">
                  <a:pos x="20" y="9"/>
                </a:cxn>
                <a:cxn ang="0">
                  <a:pos x="18" y="5"/>
                </a:cxn>
                <a:cxn ang="0">
                  <a:pos x="17" y="7"/>
                </a:cxn>
                <a:cxn ang="0">
                  <a:pos x="15" y="7"/>
                </a:cxn>
                <a:cxn ang="0">
                  <a:pos x="13" y="5"/>
                </a:cxn>
                <a:cxn ang="0">
                  <a:pos x="9" y="5"/>
                </a:cxn>
                <a:cxn ang="0">
                  <a:pos x="5" y="1"/>
                </a:cxn>
                <a:cxn ang="0">
                  <a:pos x="2" y="0"/>
                </a:cxn>
                <a:cxn ang="0">
                  <a:pos x="0" y="0"/>
                </a:cxn>
                <a:cxn ang="0">
                  <a:pos x="0" y="3"/>
                </a:cxn>
              </a:cxnLst>
              <a:rect l="0" t="0" r="r" b="b"/>
              <a:pathLst>
                <a:path w="20" h="11">
                  <a:moveTo>
                    <a:pt x="0" y="3"/>
                  </a:moveTo>
                  <a:lnTo>
                    <a:pt x="2" y="3"/>
                  </a:lnTo>
                  <a:lnTo>
                    <a:pt x="4" y="5"/>
                  </a:lnTo>
                  <a:lnTo>
                    <a:pt x="5" y="5"/>
                  </a:lnTo>
                  <a:lnTo>
                    <a:pt x="7" y="7"/>
                  </a:lnTo>
                  <a:lnTo>
                    <a:pt x="11" y="9"/>
                  </a:lnTo>
                  <a:lnTo>
                    <a:pt x="15" y="11"/>
                  </a:lnTo>
                  <a:lnTo>
                    <a:pt x="17" y="11"/>
                  </a:lnTo>
                  <a:lnTo>
                    <a:pt x="20" y="9"/>
                  </a:lnTo>
                  <a:lnTo>
                    <a:pt x="18" y="5"/>
                  </a:lnTo>
                  <a:lnTo>
                    <a:pt x="17" y="7"/>
                  </a:lnTo>
                  <a:lnTo>
                    <a:pt x="15" y="7"/>
                  </a:lnTo>
                  <a:lnTo>
                    <a:pt x="13" y="5"/>
                  </a:lnTo>
                  <a:lnTo>
                    <a:pt x="9" y="5"/>
                  </a:lnTo>
                  <a:lnTo>
                    <a:pt x="5" y="1"/>
                  </a:lnTo>
                  <a:lnTo>
                    <a:pt x="2" y="0"/>
                  </a:lnTo>
                  <a:lnTo>
                    <a:pt x="0" y="0"/>
                  </a:lnTo>
                  <a:lnTo>
                    <a:pt x="0" y="3"/>
                  </a:lnTo>
                  <a:close/>
                </a:path>
              </a:pathLst>
            </a:custGeom>
            <a:solidFill>
              <a:srgbClr val="000000"/>
            </a:solidFill>
            <a:ln w="9525">
              <a:noFill/>
              <a:round/>
            </a:ln>
          </p:spPr>
          <p:txBody>
            <a:bodyPr/>
            <a:lstStyle/>
            <a:p>
              <a:endParaRPr lang="en-US"/>
            </a:p>
          </p:txBody>
        </p:sp>
        <p:sp>
          <p:nvSpPr>
            <p:cNvPr id="601298" name="Freeform 1234"/>
            <p:cNvSpPr/>
            <p:nvPr/>
          </p:nvSpPr>
          <p:spPr bwMode="auto">
            <a:xfrm>
              <a:off x="4302" y="2962"/>
              <a:ext cx="24" cy="18"/>
            </a:xfrm>
            <a:custGeom>
              <a:avLst/>
              <a:gdLst/>
              <a:ahLst/>
              <a:cxnLst>
                <a:cxn ang="0">
                  <a:pos x="2" y="4"/>
                </a:cxn>
                <a:cxn ang="0">
                  <a:pos x="0" y="5"/>
                </a:cxn>
                <a:cxn ang="0">
                  <a:pos x="4" y="7"/>
                </a:cxn>
                <a:cxn ang="0">
                  <a:pos x="7" y="11"/>
                </a:cxn>
                <a:cxn ang="0">
                  <a:pos x="11" y="13"/>
                </a:cxn>
                <a:cxn ang="0">
                  <a:pos x="13" y="15"/>
                </a:cxn>
                <a:cxn ang="0">
                  <a:pos x="17" y="16"/>
                </a:cxn>
                <a:cxn ang="0">
                  <a:pos x="20" y="18"/>
                </a:cxn>
                <a:cxn ang="0">
                  <a:pos x="24" y="18"/>
                </a:cxn>
                <a:cxn ang="0">
                  <a:pos x="24" y="15"/>
                </a:cxn>
                <a:cxn ang="0">
                  <a:pos x="20" y="15"/>
                </a:cxn>
                <a:cxn ang="0">
                  <a:pos x="18" y="13"/>
                </a:cxn>
                <a:cxn ang="0">
                  <a:pos x="15" y="11"/>
                </a:cxn>
                <a:cxn ang="0">
                  <a:pos x="13" y="9"/>
                </a:cxn>
                <a:cxn ang="0">
                  <a:pos x="9" y="7"/>
                </a:cxn>
                <a:cxn ang="0">
                  <a:pos x="6" y="4"/>
                </a:cxn>
                <a:cxn ang="0">
                  <a:pos x="2" y="2"/>
                </a:cxn>
                <a:cxn ang="0">
                  <a:pos x="0" y="4"/>
                </a:cxn>
                <a:cxn ang="0">
                  <a:pos x="2" y="2"/>
                </a:cxn>
                <a:cxn ang="0">
                  <a:pos x="0" y="0"/>
                </a:cxn>
                <a:cxn ang="0">
                  <a:pos x="0" y="4"/>
                </a:cxn>
                <a:cxn ang="0">
                  <a:pos x="2" y="4"/>
                </a:cxn>
              </a:cxnLst>
              <a:rect l="0" t="0" r="r" b="b"/>
              <a:pathLst>
                <a:path w="24" h="18">
                  <a:moveTo>
                    <a:pt x="2" y="4"/>
                  </a:moveTo>
                  <a:lnTo>
                    <a:pt x="0" y="5"/>
                  </a:lnTo>
                  <a:lnTo>
                    <a:pt x="4" y="7"/>
                  </a:lnTo>
                  <a:lnTo>
                    <a:pt x="7" y="11"/>
                  </a:lnTo>
                  <a:lnTo>
                    <a:pt x="11" y="13"/>
                  </a:lnTo>
                  <a:lnTo>
                    <a:pt x="13" y="15"/>
                  </a:lnTo>
                  <a:lnTo>
                    <a:pt x="17" y="16"/>
                  </a:lnTo>
                  <a:lnTo>
                    <a:pt x="20" y="18"/>
                  </a:lnTo>
                  <a:lnTo>
                    <a:pt x="24" y="18"/>
                  </a:lnTo>
                  <a:lnTo>
                    <a:pt x="24" y="15"/>
                  </a:lnTo>
                  <a:lnTo>
                    <a:pt x="20" y="15"/>
                  </a:lnTo>
                  <a:lnTo>
                    <a:pt x="18" y="13"/>
                  </a:lnTo>
                  <a:lnTo>
                    <a:pt x="15" y="11"/>
                  </a:lnTo>
                  <a:lnTo>
                    <a:pt x="13" y="9"/>
                  </a:lnTo>
                  <a:lnTo>
                    <a:pt x="9" y="7"/>
                  </a:lnTo>
                  <a:lnTo>
                    <a:pt x="6" y="4"/>
                  </a:lnTo>
                  <a:lnTo>
                    <a:pt x="2" y="2"/>
                  </a:lnTo>
                  <a:lnTo>
                    <a:pt x="0" y="4"/>
                  </a:lnTo>
                  <a:lnTo>
                    <a:pt x="2" y="2"/>
                  </a:lnTo>
                  <a:lnTo>
                    <a:pt x="0" y="0"/>
                  </a:lnTo>
                  <a:lnTo>
                    <a:pt x="0" y="4"/>
                  </a:lnTo>
                  <a:lnTo>
                    <a:pt x="2" y="4"/>
                  </a:lnTo>
                  <a:close/>
                </a:path>
              </a:pathLst>
            </a:custGeom>
            <a:solidFill>
              <a:srgbClr val="000000"/>
            </a:solidFill>
            <a:ln w="9525">
              <a:noFill/>
              <a:round/>
            </a:ln>
          </p:spPr>
          <p:txBody>
            <a:bodyPr/>
            <a:lstStyle/>
            <a:p>
              <a:endParaRPr lang="en-US"/>
            </a:p>
          </p:txBody>
        </p:sp>
        <p:sp>
          <p:nvSpPr>
            <p:cNvPr id="601299" name="Freeform 1235"/>
            <p:cNvSpPr/>
            <p:nvPr/>
          </p:nvSpPr>
          <p:spPr bwMode="auto">
            <a:xfrm>
              <a:off x="4302" y="2966"/>
              <a:ext cx="4" cy="27"/>
            </a:xfrm>
            <a:custGeom>
              <a:avLst/>
              <a:gdLst/>
              <a:ahLst/>
              <a:cxnLst>
                <a:cxn ang="0">
                  <a:pos x="0" y="25"/>
                </a:cxn>
                <a:cxn ang="0">
                  <a:pos x="4" y="25"/>
                </a:cxn>
                <a:cxn ang="0">
                  <a:pos x="4" y="12"/>
                </a:cxn>
                <a:cxn ang="0">
                  <a:pos x="2" y="5"/>
                </a:cxn>
                <a:cxn ang="0">
                  <a:pos x="2" y="0"/>
                </a:cxn>
                <a:cxn ang="0">
                  <a:pos x="0" y="0"/>
                </a:cxn>
                <a:cxn ang="0">
                  <a:pos x="0" y="23"/>
                </a:cxn>
                <a:cxn ang="0">
                  <a:pos x="4" y="23"/>
                </a:cxn>
                <a:cxn ang="0">
                  <a:pos x="0" y="25"/>
                </a:cxn>
                <a:cxn ang="0">
                  <a:pos x="4" y="27"/>
                </a:cxn>
                <a:cxn ang="0">
                  <a:pos x="4" y="25"/>
                </a:cxn>
                <a:cxn ang="0">
                  <a:pos x="0" y="25"/>
                </a:cxn>
              </a:cxnLst>
              <a:rect l="0" t="0" r="r" b="b"/>
              <a:pathLst>
                <a:path w="4" h="27">
                  <a:moveTo>
                    <a:pt x="0" y="25"/>
                  </a:moveTo>
                  <a:lnTo>
                    <a:pt x="4" y="25"/>
                  </a:lnTo>
                  <a:lnTo>
                    <a:pt x="4" y="12"/>
                  </a:lnTo>
                  <a:lnTo>
                    <a:pt x="2" y="5"/>
                  </a:lnTo>
                  <a:lnTo>
                    <a:pt x="2" y="0"/>
                  </a:lnTo>
                  <a:lnTo>
                    <a:pt x="0" y="0"/>
                  </a:lnTo>
                  <a:lnTo>
                    <a:pt x="0" y="23"/>
                  </a:lnTo>
                  <a:lnTo>
                    <a:pt x="4" y="23"/>
                  </a:lnTo>
                  <a:lnTo>
                    <a:pt x="0" y="25"/>
                  </a:lnTo>
                  <a:lnTo>
                    <a:pt x="4" y="27"/>
                  </a:lnTo>
                  <a:lnTo>
                    <a:pt x="4" y="25"/>
                  </a:lnTo>
                  <a:lnTo>
                    <a:pt x="0" y="25"/>
                  </a:lnTo>
                  <a:close/>
                </a:path>
              </a:pathLst>
            </a:custGeom>
            <a:solidFill>
              <a:srgbClr val="000000"/>
            </a:solidFill>
            <a:ln w="9525">
              <a:noFill/>
              <a:round/>
            </a:ln>
          </p:spPr>
          <p:txBody>
            <a:bodyPr/>
            <a:lstStyle/>
            <a:p>
              <a:endParaRPr lang="en-US"/>
            </a:p>
          </p:txBody>
        </p:sp>
        <p:sp>
          <p:nvSpPr>
            <p:cNvPr id="601300" name="Freeform 1236"/>
            <p:cNvSpPr/>
            <p:nvPr/>
          </p:nvSpPr>
          <p:spPr bwMode="auto">
            <a:xfrm>
              <a:off x="4293" y="2984"/>
              <a:ext cx="13" cy="7"/>
            </a:xfrm>
            <a:custGeom>
              <a:avLst/>
              <a:gdLst/>
              <a:ahLst/>
              <a:cxnLst>
                <a:cxn ang="0">
                  <a:pos x="0" y="2"/>
                </a:cxn>
                <a:cxn ang="0">
                  <a:pos x="4" y="5"/>
                </a:cxn>
                <a:cxn ang="0">
                  <a:pos x="7" y="5"/>
                </a:cxn>
                <a:cxn ang="0">
                  <a:pos x="9" y="7"/>
                </a:cxn>
                <a:cxn ang="0">
                  <a:pos x="13" y="5"/>
                </a:cxn>
                <a:cxn ang="0">
                  <a:pos x="9" y="2"/>
                </a:cxn>
                <a:cxn ang="0">
                  <a:pos x="5" y="2"/>
                </a:cxn>
                <a:cxn ang="0">
                  <a:pos x="4" y="0"/>
                </a:cxn>
                <a:cxn ang="0">
                  <a:pos x="4" y="2"/>
                </a:cxn>
                <a:cxn ang="0">
                  <a:pos x="0" y="2"/>
                </a:cxn>
                <a:cxn ang="0">
                  <a:pos x="0" y="4"/>
                </a:cxn>
                <a:cxn ang="0">
                  <a:pos x="2" y="4"/>
                </a:cxn>
                <a:cxn ang="0">
                  <a:pos x="0" y="2"/>
                </a:cxn>
              </a:cxnLst>
              <a:rect l="0" t="0" r="r" b="b"/>
              <a:pathLst>
                <a:path w="13" h="7">
                  <a:moveTo>
                    <a:pt x="0" y="2"/>
                  </a:moveTo>
                  <a:lnTo>
                    <a:pt x="4" y="5"/>
                  </a:lnTo>
                  <a:lnTo>
                    <a:pt x="7" y="5"/>
                  </a:lnTo>
                  <a:lnTo>
                    <a:pt x="9" y="7"/>
                  </a:lnTo>
                  <a:lnTo>
                    <a:pt x="13" y="5"/>
                  </a:lnTo>
                  <a:lnTo>
                    <a:pt x="9" y="2"/>
                  </a:lnTo>
                  <a:lnTo>
                    <a:pt x="5" y="2"/>
                  </a:lnTo>
                  <a:lnTo>
                    <a:pt x="4" y="0"/>
                  </a:lnTo>
                  <a:lnTo>
                    <a:pt x="4" y="2"/>
                  </a:lnTo>
                  <a:lnTo>
                    <a:pt x="0" y="2"/>
                  </a:lnTo>
                  <a:lnTo>
                    <a:pt x="0" y="4"/>
                  </a:lnTo>
                  <a:lnTo>
                    <a:pt x="2" y="4"/>
                  </a:lnTo>
                  <a:lnTo>
                    <a:pt x="0" y="2"/>
                  </a:lnTo>
                  <a:close/>
                </a:path>
              </a:pathLst>
            </a:custGeom>
            <a:solidFill>
              <a:srgbClr val="000000"/>
            </a:solidFill>
            <a:ln w="9525">
              <a:noFill/>
              <a:round/>
            </a:ln>
          </p:spPr>
          <p:txBody>
            <a:bodyPr/>
            <a:lstStyle/>
            <a:p>
              <a:endParaRPr lang="en-US"/>
            </a:p>
          </p:txBody>
        </p:sp>
        <p:sp>
          <p:nvSpPr>
            <p:cNvPr id="601301" name="Freeform 1237"/>
            <p:cNvSpPr/>
            <p:nvPr/>
          </p:nvSpPr>
          <p:spPr bwMode="auto">
            <a:xfrm>
              <a:off x="4289" y="2953"/>
              <a:ext cx="9" cy="33"/>
            </a:xfrm>
            <a:custGeom>
              <a:avLst/>
              <a:gdLst/>
              <a:ahLst/>
              <a:cxnLst>
                <a:cxn ang="0">
                  <a:pos x="2" y="0"/>
                </a:cxn>
                <a:cxn ang="0">
                  <a:pos x="0" y="2"/>
                </a:cxn>
                <a:cxn ang="0">
                  <a:pos x="2" y="9"/>
                </a:cxn>
                <a:cxn ang="0">
                  <a:pos x="4" y="18"/>
                </a:cxn>
                <a:cxn ang="0">
                  <a:pos x="4" y="33"/>
                </a:cxn>
                <a:cxn ang="0">
                  <a:pos x="8" y="33"/>
                </a:cxn>
                <a:cxn ang="0">
                  <a:pos x="9" y="25"/>
                </a:cxn>
                <a:cxn ang="0">
                  <a:pos x="8" y="16"/>
                </a:cxn>
                <a:cxn ang="0">
                  <a:pos x="4" y="9"/>
                </a:cxn>
                <a:cxn ang="0">
                  <a:pos x="2" y="2"/>
                </a:cxn>
                <a:cxn ang="0">
                  <a:pos x="2" y="3"/>
                </a:cxn>
                <a:cxn ang="0">
                  <a:pos x="2" y="0"/>
                </a:cxn>
                <a:cxn ang="0">
                  <a:pos x="0" y="0"/>
                </a:cxn>
                <a:cxn ang="0">
                  <a:pos x="0" y="2"/>
                </a:cxn>
                <a:cxn ang="0">
                  <a:pos x="2" y="0"/>
                </a:cxn>
              </a:cxnLst>
              <a:rect l="0" t="0" r="r" b="b"/>
              <a:pathLst>
                <a:path w="9" h="33">
                  <a:moveTo>
                    <a:pt x="2" y="0"/>
                  </a:moveTo>
                  <a:lnTo>
                    <a:pt x="0" y="2"/>
                  </a:lnTo>
                  <a:lnTo>
                    <a:pt x="2" y="9"/>
                  </a:lnTo>
                  <a:lnTo>
                    <a:pt x="4" y="18"/>
                  </a:lnTo>
                  <a:lnTo>
                    <a:pt x="4" y="33"/>
                  </a:lnTo>
                  <a:lnTo>
                    <a:pt x="8" y="33"/>
                  </a:lnTo>
                  <a:lnTo>
                    <a:pt x="9" y="25"/>
                  </a:lnTo>
                  <a:lnTo>
                    <a:pt x="8" y="16"/>
                  </a:lnTo>
                  <a:lnTo>
                    <a:pt x="4" y="9"/>
                  </a:lnTo>
                  <a:lnTo>
                    <a:pt x="2" y="2"/>
                  </a:lnTo>
                  <a:lnTo>
                    <a:pt x="2" y="3"/>
                  </a:lnTo>
                  <a:lnTo>
                    <a:pt x="2" y="0"/>
                  </a:lnTo>
                  <a:lnTo>
                    <a:pt x="0" y="0"/>
                  </a:lnTo>
                  <a:lnTo>
                    <a:pt x="0" y="2"/>
                  </a:lnTo>
                  <a:lnTo>
                    <a:pt x="2" y="0"/>
                  </a:lnTo>
                  <a:close/>
                </a:path>
              </a:pathLst>
            </a:custGeom>
            <a:solidFill>
              <a:srgbClr val="000000"/>
            </a:solidFill>
            <a:ln w="9525">
              <a:noFill/>
              <a:round/>
            </a:ln>
          </p:spPr>
          <p:txBody>
            <a:bodyPr/>
            <a:lstStyle/>
            <a:p>
              <a:endParaRPr lang="en-US"/>
            </a:p>
          </p:txBody>
        </p:sp>
        <p:sp>
          <p:nvSpPr>
            <p:cNvPr id="601302" name="Freeform 1238"/>
            <p:cNvSpPr/>
            <p:nvPr/>
          </p:nvSpPr>
          <p:spPr bwMode="auto">
            <a:xfrm>
              <a:off x="4291" y="2953"/>
              <a:ext cx="31" cy="18"/>
            </a:xfrm>
            <a:custGeom>
              <a:avLst/>
              <a:gdLst/>
              <a:ahLst/>
              <a:cxnLst>
                <a:cxn ang="0">
                  <a:pos x="31" y="14"/>
                </a:cxn>
                <a:cxn ang="0">
                  <a:pos x="28" y="13"/>
                </a:cxn>
                <a:cxn ang="0">
                  <a:pos x="24" y="9"/>
                </a:cxn>
                <a:cxn ang="0">
                  <a:pos x="20" y="7"/>
                </a:cxn>
                <a:cxn ang="0">
                  <a:pos x="17" y="5"/>
                </a:cxn>
                <a:cxn ang="0">
                  <a:pos x="13" y="3"/>
                </a:cxn>
                <a:cxn ang="0">
                  <a:pos x="7" y="2"/>
                </a:cxn>
                <a:cxn ang="0">
                  <a:pos x="4" y="0"/>
                </a:cxn>
                <a:cxn ang="0">
                  <a:pos x="0" y="0"/>
                </a:cxn>
                <a:cxn ang="0">
                  <a:pos x="0" y="3"/>
                </a:cxn>
                <a:cxn ang="0">
                  <a:pos x="4" y="3"/>
                </a:cxn>
                <a:cxn ang="0">
                  <a:pos x="7" y="5"/>
                </a:cxn>
                <a:cxn ang="0">
                  <a:pos x="11" y="7"/>
                </a:cxn>
                <a:cxn ang="0">
                  <a:pos x="15" y="9"/>
                </a:cxn>
                <a:cxn ang="0">
                  <a:pos x="18" y="11"/>
                </a:cxn>
                <a:cxn ang="0">
                  <a:pos x="22" y="13"/>
                </a:cxn>
                <a:cxn ang="0">
                  <a:pos x="26" y="14"/>
                </a:cxn>
                <a:cxn ang="0">
                  <a:pos x="29" y="18"/>
                </a:cxn>
                <a:cxn ang="0">
                  <a:pos x="31" y="14"/>
                </a:cxn>
              </a:cxnLst>
              <a:rect l="0" t="0" r="r" b="b"/>
              <a:pathLst>
                <a:path w="31" h="18">
                  <a:moveTo>
                    <a:pt x="31" y="14"/>
                  </a:moveTo>
                  <a:lnTo>
                    <a:pt x="28" y="13"/>
                  </a:lnTo>
                  <a:lnTo>
                    <a:pt x="24" y="9"/>
                  </a:lnTo>
                  <a:lnTo>
                    <a:pt x="20" y="7"/>
                  </a:lnTo>
                  <a:lnTo>
                    <a:pt x="17" y="5"/>
                  </a:lnTo>
                  <a:lnTo>
                    <a:pt x="13" y="3"/>
                  </a:lnTo>
                  <a:lnTo>
                    <a:pt x="7" y="2"/>
                  </a:lnTo>
                  <a:lnTo>
                    <a:pt x="4" y="0"/>
                  </a:lnTo>
                  <a:lnTo>
                    <a:pt x="0" y="0"/>
                  </a:lnTo>
                  <a:lnTo>
                    <a:pt x="0" y="3"/>
                  </a:lnTo>
                  <a:lnTo>
                    <a:pt x="4" y="3"/>
                  </a:lnTo>
                  <a:lnTo>
                    <a:pt x="7" y="5"/>
                  </a:lnTo>
                  <a:lnTo>
                    <a:pt x="11" y="7"/>
                  </a:lnTo>
                  <a:lnTo>
                    <a:pt x="15" y="9"/>
                  </a:lnTo>
                  <a:lnTo>
                    <a:pt x="18" y="11"/>
                  </a:lnTo>
                  <a:lnTo>
                    <a:pt x="22" y="13"/>
                  </a:lnTo>
                  <a:lnTo>
                    <a:pt x="26" y="14"/>
                  </a:lnTo>
                  <a:lnTo>
                    <a:pt x="29" y="18"/>
                  </a:lnTo>
                  <a:lnTo>
                    <a:pt x="31" y="14"/>
                  </a:lnTo>
                  <a:close/>
                </a:path>
              </a:pathLst>
            </a:custGeom>
            <a:solidFill>
              <a:srgbClr val="000000"/>
            </a:solidFill>
            <a:ln w="9525">
              <a:noFill/>
              <a:round/>
            </a:ln>
          </p:spPr>
          <p:txBody>
            <a:bodyPr/>
            <a:lstStyle/>
            <a:p>
              <a:endParaRPr lang="en-US"/>
            </a:p>
          </p:txBody>
        </p:sp>
        <p:sp>
          <p:nvSpPr>
            <p:cNvPr id="601303" name="Freeform 1239"/>
            <p:cNvSpPr/>
            <p:nvPr/>
          </p:nvSpPr>
          <p:spPr bwMode="auto">
            <a:xfrm>
              <a:off x="4320" y="2967"/>
              <a:ext cx="17" cy="10"/>
            </a:xfrm>
            <a:custGeom>
              <a:avLst/>
              <a:gdLst/>
              <a:ahLst/>
              <a:cxnLst>
                <a:cxn ang="0">
                  <a:pos x="13" y="8"/>
                </a:cxn>
                <a:cxn ang="0">
                  <a:pos x="15" y="6"/>
                </a:cxn>
                <a:cxn ang="0">
                  <a:pos x="2" y="0"/>
                </a:cxn>
                <a:cxn ang="0">
                  <a:pos x="0" y="4"/>
                </a:cxn>
                <a:cxn ang="0">
                  <a:pos x="15" y="10"/>
                </a:cxn>
                <a:cxn ang="0">
                  <a:pos x="17" y="8"/>
                </a:cxn>
                <a:cxn ang="0">
                  <a:pos x="15" y="10"/>
                </a:cxn>
                <a:cxn ang="0">
                  <a:pos x="17" y="10"/>
                </a:cxn>
                <a:cxn ang="0">
                  <a:pos x="17" y="8"/>
                </a:cxn>
                <a:cxn ang="0">
                  <a:pos x="13" y="8"/>
                </a:cxn>
              </a:cxnLst>
              <a:rect l="0" t="0" r="r" b="b"/>
              <a:pathLst>
                <a:path w="17" h="10">
                  <a:moveTo>
                    <a:pt x="13" y="8"/>
                  </a:moveTo>
                  <a:lnTo>
                    <a:pt x="15" y="6"/>
                  </a:lnTo>
                  <a:lnTo>
                    <a:pt x="2" y="0"/>
                  </a:lnTo>
                  <a:lnTo>
                    <a:pt x="0" y="4"/>
                  </a:lnTo>
                  <a:lnTo>
                    <a:pt x="15" y="10"/>
                  </a:lnTo>
                  <a:lnTo>
                    <a:pt x="17" y="8"/>
                  </a:lnTo>
                  <a:lnTo>
                    <a:pt x="15" y="10"/>
                  </a:lnTo>
                  <a:lnTo>
                    <a:pt x="17" y="10"/>
                  </a:lnTo>
                  <a:lnTo>
                    <a:pt x="17" y="8"/>
                  </a:lnTo>
                  <a:lnTo>
                    <a:pt x="13" y="8"/>
                  </a:lnTo>
                  <a:close/>
                </a:path>
              </a:pathLst>
            </a:custGeom>
            <a:solidFill>
              <a:srgbClr val="000000"/>
            </a:solidFill>
            <a:ln w="9525">
              <a:noFill/>
              <a:round/>
            </a:ln>
          </p:spPr>
          <p:txBody>
            <a:bodyPr/>
            <a:lstStyle/>
            <a:p>
              <a:endParaRPr lang="en-US"/>
            </a:p>
          </p:txBody>
        </p:sp>
        <p:sp>
          <p:nvSpPr>
            <p:cNvPr id="601304" name="Freeform 1240"/>
            <p:cNvSpPr/>
            <p:nvPr/>
          </p:nvSpPr>
          <p:spPr bwMode="auto">
            <a:xfrm>
              <a:off x="4320" y="2894"/>
              <a:ext cx="19" cy="81"/>
            </a:xfrm>
            <a:custGeom>
              <a:avLst/>
              <a:gdLst/>
              <a:ahLst/>
              <a:cxnLst>
                <a:cxn ang="0">
                  <a:pos x="2" y="0"/>
                </a:cxn>
                <a:cxn ang="0">
                  <a:pos x="0" y="2"/>
                </a:cxn>
                <a:cxn ang="0">
                  <a:pos x="0" y="13"/>
                </a:cxn>
                <a:cxn ang="0">
                  <a:pos x="2" y="22"/>
                </a:cxn>
                <a:cxn ang="0">
                  <a:pos x="4" y="33"/>
                </a:cxn>
                <a:cxn ang="0">
                  <a:pos x="8" y="42"/>
                </a:cxn>
                <a:cxn ang="0">
                  <a:pos x="11" y="51"/>
                </a:cxn>
                <a:cxn ang="0">
                  <a:pos x="13" y="61"/>
                </a:cxn>
                <a:cxn ang="0">
                  <a:pos x="13" y="81"/>
                </a:cxn>
                <a:cxn ang="0">
                  <a:pos x="17" y="81"/>
                </a:cxn>
                <a:cxn ang="0">
                  <a:pos x="19" y="70"/>
                </a:cxn>
                <a:cxn ang="0">
                  <a:pos x="17" y="61"/>
                </a:cxn>
                <a:cxn ang="0">
                  <a:pos x="13" y="49"/>
                </a:cxn>
                <a:cxn ang="0">
                  <a:pos x="11" y="40"/>
                </a:cxn>
                <a:cxn ang="0">
                  <a:pos x="8" y="31"/>
                </a:cxn>
                <a:cxn ang="0">
                  <a:pos x="6" y="22"/>
                </a:cxn>
                <a:cxn ang="0">
                  <a:pos x="4" y="13"/>
                </a:cxn>
                <a:cxn ang="0">
                  <a:pos x="2" y="2"/>
                </a:cxn>
                <a:cxn ang="0">
                  <a:pos x="2" y="4"/>
                </a:cxn>
                <a:cxn ang="0">
                  <a:pos x="2" y="0"/>
                </a:cxn>
                <a:cxn ang="0">
                  <a:pos x="0" y="0"/>
                </a:cxn>
                <a:cxn ang="0">
                  <a:pos x="0" y="2"/>
                </a:cxn>
                <a:cxn ang="0">
                  <a:pos x="2" y="0"/>
                </a:cxn>
              </a:cxnLst>
              <a:rect l="0" t="0" r="r" b="b"/>
              <a:pathLst>
                <a:path w="19" h="81">
                  <a:moveTo>
                    <a:pt x="2" y="0"/>
                  </a:moveTo>
                  <a:lnTo>
                    <a:pt x="0" y="2"/>
                  </a:lnTo>
                  <a:lnTo>
                    <a:pt x="0" y="13"/>
                  </a:lnTo>
                  <a:lnTo>
                    <a:pt x="2" y="22"/>
                  </a:lnTo>
                  <a:lnTo>
                    <a:pt x="4" y="33"/>
                  </a:lnTo>
                  <a:lnTo>
                    <a:pt x="8" y="42"/>
                  </a:lnTo>
                  <a:lnTo>
                    <a:pt x="11" y="51"/>
                  </a:lnTo>
                  <a:lnTo>
                    <a:pt x="13" y="61"/>
                  </a:lnTo>
                  <a:lnTo>
                    <a:pt x="13" y="81"/>
                  </a:lnTo>
                  <a:lnTo>
                    <a:pt x="17" y="81"/>
                  </a:lnTo>
                  <a:lnTo>
                    <a:pt x="19" y="70"/>
                  </a:lnTo>
                  <a:lnTo>
                    <a:pt x="17" y="61"/>
                  </a:lnTo>
                  <a:lnTo>
                    <a:pt x="13" y="49"/>
                  </a:lnTo>
                  <a:lnTo>
                    <a:pt x="11" y="40"/>
                  </a:lnTo>
                  <a:lnTo>
                    <a:pt x="8" y="31"/>
                  </a:lnTo>
                  <a:lnTo>
                    <a:pt x="6" y="22"/>
                  </a:lnTo>
                  <a:lnTo>
                    <a:pt x="4" y="13"/>
                  </a:lnTo>
                  <a:lnTo>
                    <a:pt x="2" y="2"/>
                  </a:lnTo>
                  <a:lnTo>
                    <a:pt x="2" y="4"/>
                  </a:lnTo>
                  <a:lnTo>
                    <a:pt x="2" y="0"/>
                  </a:lnTo>
                  <a:lnTo>
                    <a:pt x="0" y="0"/>
                  </a:lnTo>
                  <a:lnTo>
                    <a:pt x="0" y="2"/>
                  </a:lnTo>
                  <a:lnTo>
                    <a:pt x="2" y="0"/>
                  </a:lnTo>
                  <a:close/>
                </a:path>
              </a:pathLst>
            </a:custGeom>
            <a:solidFill>
              <a:srgbClr val="000000"/>
            </a:solidFill>
            <a:ln w="9525">
              <a:noFill/>
              <a:round/>
            </a:ln>
          </p:spPr>
          <p:txBody>
            <a:bodyPr/>
            <a:lstStyle/>
            <a:p>
              <a:endParaRPr lang="en-US"/>
            </a:p>
          </p:txBody>
        </p:sp>
        <p:sp>
          <p:nvSpPr>
            <p:cNvPr id="601305" name="Freeform 1241"/>
            <p:cNvSpPr/>
            <p:nvPr/>
          </p:nvSpPr>
          <p:spPr bwMode="auto">
            <a:xfrm>
              <a:off x="4322" y="2894"/>
              <a:ext cx="35" cy="18"/>
            </a:xfrm>
            <a:custGeom>
              <a:avLst/>
              <a:gdLst/>
              <a:ahLst/>
              <a:cxnLst>
                <a:cxn ang="0">
                  <a:pos x="35" y="16"/>
                </a:cxn>
                <a:cxn ang="0">
                  <a:pos x="33" y="15"/>
                </a:cxn>
                <a:cxn ang="0">
                  <a:pos x="28" y="15"/>
                </a:cxn>
                <a:cxn ang="0">
                  <a:pos x="24" y="13"/>
                </a:cxn>
                <a:cxn ang="0">
                  <a:pos x="21" y="11"/>
                </a:cxn>
                <a:cxn ang="0">
                  <a:pos x="17" y="7"/>
                </a:cxn>
                <a:cxn ang="0">
                  <a:pos x="13" y="5"/>
                </a:cxn>
                <a:cxn ang="0">
                  <a:pos x="9" y="4"/>
                </a:cxn>
                <a:cxn ang="0">
                  <a:pos x="4" y="2"/>
                </a:cxn>
                <a:cxn ang="0">
                  <a:pos x="0" y="0"/>
                </a:cxn>
                <a:cxn ang="0">
                  <a:pos x="0" y="4"/>
                </a:cxn>
                <a:cxn ang="0">
                  <a:pos x="4" y="5"/>
                </a:cxn>
                <a:cxn ang="0">
                  <a:pos x="8" y="7"/>
                </a:cxn>
                <a:cxn ang="0">
                  <a:pos x="11" y="9"/>
                </a:cxn>
                <a:cxn ang="0">
                  <a:pos x="15" y="11"/>
                </a:cxn>
                <a:cxn ang="0">
                  <a:pos x="19" y="15"/>
                </a:cxn>
                <a:cxn ang="0">
                  <a:pos x="22" y="16"/>
                </a:cxn>
                <a:cxn ang="0">
                  <a:pos x="28" y="18"/>
                </a:cxn>
                <a:cxn ang="0">
                  <a:pos x="33" y="18"/>
                </a:cxn>
                <a:cxn ang="0">
                  <a:pos x="32" y="18"/>
                </a:cxn>
                <a:cxn ang="0">
                  <a:pos x="35" y="16"/>
                </a:cxn>
                <a:cxn ang="0">
                  <a:pos x="33" y="15"/>
                </a:cxn>
                <a:cxn ang="0">
                  <a:pos x="35" y="16"/>
                </a:cxn>
              </a:cxnLst>
              <a:rect l="0" t="0" r="r" b="b"/>
              <a:pathLst>
                <a:path w="35" h="18">
                  <a:moveTo>
                    <a:pt x="35" y="16"/>
                  </a:moveTo>
                  <a:lnTo>
                    <a:pt x="33" y="15"/>
                  </a:lnTo>
                  <a:lnTo>
                    <a:pt x="28" y="15"/>
                  </a:lnTo>
                  <a:lnTo>
                    <a:pt x="24" y="13"/>
                  </a:lnTo>
                  <a:lnTo>
                    <a:pt x="21" y="11"/>
                  </a:lnTo>
                  <a:lnTo>
                    <a:pt x="17" y="7"/>
                  </a:lnTo>
                  <a:lnTo>
                    <a:pt x="13" y="5"/>
                  </a:lnTo>
                  <a:lnTo>
                    <a:pt x="9" y="4"/>
                  </a:lnTo>
                  <a:lnTo>
                    <a:pt x="4" y="2"/>
                  </a:lnTo>
                  <a:lnTo>
                    <a:pt x="0" y="0"/>
                  </a:lnTo>
                  <a:lnTo>
                    <a:pt x="0" y="4"/>
                  </a:lnTo>
                  <a:lnTo>
                    <a:pt x="4" y="5"/>
                  </a:lnTo>
                  <a:lnTo>
                    <a:pt x="8" y="7"/>
                  </a:lnTo>
                  <a:lnTo>
                    <a:pt x="11" y="9"/>
                  </a:lnTo>
                  <a:lnTo>
                    <a:pt x="15" y="11"/>
                  </a:lnTo>
                  <a:lnTo>
                    <a:pt x="19" y="15"/>
                  </a:lnTo>
                  <a:lnTo>
                    <a:pt x="22" y="16"/>
                  </a:lnTo>
                  <a:lnTo>
                    <a:pt x="28" y="18"/>
                  </a:lnTo>
                  <a:lnTo>
                    <a:pt x="33" y="18"/>
                  </a:lnTo>
                  <a:lnTo>
                    <a:pt x="32" y="18"/>
                  </a:lnTo>
                  <a:lnTo>
                    <a:pt x="35" y="16"/>
                  </a:lnTo>
                  <a:lnTo>
                    <a:pt x="33" y="15"/>
                  </a:lnTo>
                  <a:lnTo>
                    <a:pt x="35" y="16"/>
                  </a:lnTo>
                  <a:close/>
                </a:path>
              </a:pathLst>
            </a:custGeom>
            <a:solidFill>
              <a:srgbClr val="000000"/>
            </a:solidFill>
            <a:ln w="9525">
              <a:noFill/>
              <a:round/>
            </a:ln>
          </p:spPr>
          <p:txBody>
            <a:bodyPr/>
            <a:lstStyle/>
            <a:p>
              <a:endParaRPr lang="en-US"/>
            </a:p>
          </p:txBody>
        </p:sp>
        <p:sp>
          <p:nvSpPr>
            <p:cNvPr id="601306" name="Freeform 1242"/>
            <p:cNvSpPr/>
            <p:nvPr/>
          </p:nvSpPr>
          <p:spPr bwMode="auto">
            <a:xfrm>
              <a:off x="4354" y="2910"/>
              <a:ext cx="38" cy="22"/>
            </a:xfrm>
            <a:custGeom>
              <a:avLst/>
              <a:gdLst/>
              <a:ahLst/>
              <a:cxnLst>
                <a:cxn ang="0">
                  <a:pos x="38" y="19"/>
                </a:cxn>
                <a:cxn ang="0">
                  <a:pos x="34" y="15"/>
                </a:cxn>
                <a:cxn ang="0">
                  <a:pos x="29" y="13"/>
                </a:cxn>
                <a:cxn ang="0">
                  <a:pos x="23" y="11"/>
                </a:cxn>
                <a:cxn ang="0">
                  <a:pos x="20" y="10"/>
                </a:cxn>
                <a:cxn ang="0">
                  <a:pos x="14" y="8"/>
                </a:cxn>
                <a:cxn ang="0">
                  <a:pos x="9" y="6"/>
                </a:cxn>
                <a:cxn ang="0">
                  <a:pos x="5" y="4"/>
                </a:cxn>
                <a:cxn ang="0">
                  <a:pos x="3" y="0"/>
                </a:cxn>
                <a:cxn ang="0">
                  <a:pos x="0" y="2"/>
                </a:cxn>
                <a:cxn ang="0">
                  <a:pos x="3" y="6"/>
                </a:cxn>
                <a:cxn ang="0">
                  <a:pos x="9" y="10"/>
                </a:cxn>
                <a:cxn ang="0">
                  <a:pos x="12" y="11"/>
                </a:cxn>
                <a:cxn ang="0">
                  <a:pos x="18" y="13"/>
                </a:cxn>
                <a:cxn ang="0">
                  <a:pos x="23" y="15"/>
                </a:cxn>
                <a:cxn ang="0">
                  <a:pos x="29" y="17"/>
                </a:cxn>
                <a:cxn ang="0">
                  <a:pos x="33" y="19"/>
                </a:cxn>
                <a:cxn ang="0">
                  <a:pos x="36" y="22"/>
                </a:cxn>
                <a:cxn ang="0">
                  <a:pos x="38" y="22"/>
                </a:cxn>
                <a:cxn ang="0">
                  <a:pos x="36" y="22"/>
                </a:cxn>
                <a:cxn ang="0">
                  <a:pos x="38" y="22"/>
                </a:cxn>
                <a:cxn ang="0">
                  <a:pos x="38" y="19"/>
                </a:cxn>
              </a:cxnLst>
              <a:rect l="0" t="0" r="r" b="b"/>
              <a:pathLst>
                <a:path w="38" h="22">
                  <a:moveTo>
                    <a:pt x="38" y="19"/>
                  </a:moveTo>
                  <a:lnTo>
                    <a:pt x="34" y="15"/>
                  </a:lnTo>
                  <a:lnTo>
                    <a:pt x="29" y="13"/>
                  </a:lnTo>
                  <a:lnTo>
                    <a:pt x="23" y="11"/>
                  </a:lnTo>
                  <a:lnTo>
                    <a:pt x="20" y="10"/>
                  </a:lnTo>
                  <a:lnTo>
                    <a:pt x="14" y="8"/>
                  </a:lnTo>
                  <a:lnTo>
                    <a:pt x="9" y="6"/>
                  </a:lnTo>
                  <a:lnTo>
                    <a:pt x="5" y="4"/>
                  </a:lnTo>
                  <a:lnTo>
                    <a:pt x="3" y="0"/>
                  </a:lnTo>
                  <a:lnTo>
                    <a:pt x="0" y="2"/>
                  </a:lnTo>
                  <a:lnTo>
                    <a:pt x="3" y="6"/>
                  </a:lnTo>
                  <a:lnTo>
                    <a:pt x="9" y="10"/>
                  </a:lnTo>
                  <a:lnTo>
                    <a:pt x="12" y="11"/>
                  </a:lnTo>
                  <a:lnTo>
                    <a:pt x="18" y="13"/>
                  </a:lnTo>
                  <a:lnTo>
                    <a:pt x="23" y="15"/>
                  </a:lnTo>
                  <a:lnTo>
                    <a:pt x="29" y="17"/>
                  </a:lnTo>
                  <a:lnTo>
                    <a:pt x="33" y="19"/>
                  </a:lnTo>
                  <a:lnTo>
                    <a:pt x="36" y="22"/>
                  </a:lnTo>
                  <a:lnTo>
                    <a:pt x="38" y="22"/>
                  </a:lnTo>
                  <a:lnTo>
                    <a:pt x="36" y="22"/>
                  </a:lnTo>
                  <a:lnTo>
                    <a:pt x="38" y="22"/>
                  </a:lnTo>
                  <a:lnTo>
                    <a:pt x="38" y="19"/>
                  </a:lnTo>
                  <a:close/>
                </a:path>
              </a:pathLst>
            </a:custGeom>
            <a:solidFill>
              <a:srgbClr val="000000"/>
            </a:solidFill>
            <a:ln w="9525">
              <a:noFill/>
              <a:round/>
            </a:ln>
          </p:spPr>
          <p:txBody>
            <a:bodyPr/>
            <a:lstStyle/>
            <a:p>
              <a:endParaRPr lang="en-US"/>
            </a:p>
          </p:txBody>
        </p:sp>
        <p:sp>
          <p:nvSpPr>
            <p:cNvPr id="601307" name="Freeform 1243"/>
            <p:cNvSpPr/>
            <p:nvPr/>
          </p:nvSpPr>
          <p:spPr bwMode="auto">
            <a:xfrm>
              <a:off x="4392" y="2929"/>
              <a:ext cx="6" cy="3"/>
            </a:xfrm>
            <a:custGeom>
              <a:avLst/>
              <a:gdLst/>
              <a:ahLst/>
              <a:cxnLst>
                <a:cxn ang="0">
                  <a:pos x="0" y="2"/>
                </a:cxn>
                <a:cxn ang="0">
                  <a:pos x="2" y="0"/>
                </a:cxn>
                <a:cxn ang="0">
                  <a:pos x="0" y="0"/>
                </a:cxn>
                <a:cxn ang="0">
                  <a:pos x="0" y="3"/>
                </a:cxn>
                <a:cxn ang="0">
                  <a:pos x="2" y="3"/>
                </a:cxn>
                <a:cxn ang="0">
                  <a:pos x="4" y="2"/>
                </a:cxn>
                <a:cxn ang="0">
                  <a:pos x="2" y="3"/>
                </a:cxn>
                <a:cxn ang="0">
                  <a:pos x="6" y="3"/>
                </a:cxn>
                <a:cxn ang="0">
                  <a:pos x="4" y="2"/>
                </a:cxn>
                <a:cxn ang="0">
                  <a:pos x="0" y="2"/>
                </a:cxn>
              </a:cxnLst>
              <a:rect l="0" t="0" r="r" b="b"/>
              <a:pathLst>
                <a:path w="6" h="3">
                  <a:moveTo>
                    <a:pt x="0" y="2"/>
                  </a:moveTo>
                  <a:lnTo>
                    <a:pt x="2" y="0"/>
                  </a:lnTo>
                  <a:lnTo>
                    <a:pt x="0" y="0"/>
                  </a:lnTo>
                  <a:lnTo>
                    <a:pt x="0" y="3"/>
                  </a:lnTo>
                  <a:lnTo>
                    <a:pt x="2" y="3"/>
                  </a:lnTo>
                  <a:lnTo>
                    <a:pt x="4" y="2"/>
                  </a:lnTo>
                  <a:lnTo>
                    <a:pt x="2" y="3"/>
                  </a:lnTo>
                  <a:lnTo>
                    <a:pt x="6" y="3"/>
                  </a:lnTo>
                  <a:lnTo>
                    <a:pt x="4" y="2"/>
                  </a:lnTo>
                  <a:lnTo>
                    <a:pt x="0" y="2"/>
                  </a:lnTo>
                  <a:close/>
                </a:path>
              </a:pathLst>
            </a:custGeom>
            <a:solidFill>
              <a:srgbClr val="000000"/>
            </a:solidFill>
            <a:ln w="9525">
              <a:noFill/>
              <a:round/>
            </a:ln>
          </p:spPr>
          <p:txBody>
            <a:bodyPr/>
            <a:lstStyle/>
            <a:p>
              <a:endParaRPr lang="en-US"/>
            </a:p>
          </p:txBody>
        </p:sp>
        <p:sp>
          <p:nvSpPr>
            <p:cNvPr id="601308" name="Freeform 1244"/>
            <p:cNvSpPr/>
            <p:nvPr/>
          </p:nvSpPr>
          <p:spPr bwMode="auto">
            <a:xfrm>
              <a:off x="4359" y="2861"/>
              <a:ext cx="37" cy="70"/>
            </a:xfrm>
            <a:custGeom>
              <a:avLst/>
              <a:gdLst/>
              <a:ahLst/>
              <a:cxnLst>
                <a:cxn ang="0">
                  <a:pos x="0" y="0"/>
                </a:cxn>
                <a:cxn ang="0">
                  <a:pos x="0" y="2"/>
                </a:cxn>
                <a:cxn ang="0">
                  <a:pos x="6" y="9"/>
                </a:cxn>
                <a:cxn ang="0">
                  <a:pos x="13" y="16"/>
                </a:cxn>
                <a:cxn ang="0">
                  <a:pos x="18" y="26"/>
                </a:cxn>
                <a:cxn ang="0">
                  <a:pos x="22" y="33"/>
                </a:cxn>
                <a:cxn ang="0">
                  <a:pos x="28" y="42"/>
                </a:cxn>
                <a:cxn ang="0">
                  <a:pos x="31" y="51"/>
                </a:cxn>
                <a:cxn ang="0">
                  <a:pos x="33" y="60"/>
                </a:cxn>
                <a:cxn ang="0">
                  <a:pos x="33" y="70"/>
                </a:cxn>
                <a:cxn ang="0">
                  <a:pos x="37" y="70"/>
                </a:cxn>
                <a:cxn ang="0">
                  <a:pos x="37" y="60"/>
                </a:cxn>
                <a:cxn ang="0">
                  <a:pos x="33" y="49"/>
                </a:cxn>
                <a:cxn ang="0">
                  <a:pos x="31" y="40"/>
                </a:cxn>
                <a:cxn ang="0">
                  <a:pos x="26" y="31"/>
                </a:cxn>
                <a:cxn ang="0">
                  <a:pos x="20" y="24"/>
                </a:cxn>
                <a:cxn ang="0">
                  <a:pos x="15" y="15"/>
                </a:cxn>
                <a:cxn ang="0">
                  <a:pos x="9" y="7"/>
                </a:cxn>
                <a:cxn ang="0">
                  <a:pos x="4" y="0"/>
                </a:cxn>
                <a:cxn ang="0">
                  <a:pos x="4" y="2"/>
                </a:cxn>
                <a:cxn ang="0">
                  <a:pos x="0" y="0"/>
                </a:cxn>
                <a:cxn ang="0">
                  <a:pos x="0" y="2"/>
                </a:cxn>
                <a:cxn ang="0">
                  <a:pos x="0" y="0"/>
                </a:cxn>
              </a:cxnLst>
              <a:rect l="0" t="0" r="r" b="b"/>
              <a:pathLst>
                <a:path w="37" h="70">
                  <a:moveTo>
                    <a:pt x="0" y="0"/>
                  </a:moveTo>
                  <a:lnTo>
                    <a:pt x="0" y="2"/>
                  </a:lnTo>
                  <a:lnTo>
                    <a:pt x="6" y="9"/>
                  </a:lnTo>
                  <a:lnTo>
                    <a:pt x="13" y="16"/>
                  </a:lnTo>
                  <a:lnTo>
                    <a:pt x="18" y="26"/>
                  </a:lnTo>
                  <a:lnTo>
                    <a:pt x="22" y="33"/>
                  </a:lnTo>
                  <a:lnTo>
                    <a:pt x="28" y="42"/>
                  </a:lnTo>
                  <a:lnTo>
                    <a:pt x="31" y="51"/>
                  </a:lnTo>
                  <a:lnTo>
                    <a:pt x="33" y="60"/>
                  </a:lnTo>
                  <a:lnTo>
                    <a:pt x="33" y="70"/>
                  </a:lnTo>
                  <a:lnTo>
                    <a:pt x="37" y="70"/>
                  </a:lnTo>
                  <a:lnTo>
                    <a:pt x="37" y="60"/>
                  </a:lnTo>
                  <a:lnTo>
                    <a:pt x="33" y="49"/>
                  </a:lnTo>
                  <a:lnTo>
                    <a:pt x="31" y="40"/>
                  </a:lnTo>
                  <a:lnTo>
                    <a:pt x="26" y="31"/>
                  </a:lnTo>
                  <a:lnTo>
                    <a:pt x="20" y="24"/>
                  </a:lnTo>
                  <a:lnTo>
                    <a:pt x="15" y="15"/>
                  </a:lnTo>
                  <a:lnTo>
                    <a:pt x="9" y="7"/>
                  </a:lnTo>
                  <a:lnTo>
                    <a:pt x="4" y="0"/>
                  </a:lnTo>
                  <a:lnTo>
                    <a:pt x="4" y="2"/>
                  </a:lnTo>
                  <a:lnTo>
                    <a:pt x="0" y="0"/>
                  </a:lnTo>
                  <a:lnTo>
                    <a:pt x="0" y="2"/>
                  </a:lnTo>
                  <a:lnTo>
                    <a:pt x="0" y="0"/>
                  </a:lnTo>
                  <a:close/>
                </a:path>
              </a:pathLst>
            </a:custGeom>
            <a:solidFill>
              <a:srgbClr val="000000"/>
            </a:solidFill>
            <a:ln w="9525">
              <a:noFill/>
              <a:round/>
            </a:ln>
          </p:spPr>
          <p:txBody>
            <a:bodyPr/>
            <a:lstStyle/>
            <a:p>
              <a:endParaRPr lang="en-US"/>
            </a:p>
          </p:txBody>
        </p:sp>
        <p:sp>
          <p:nvSpPr>
            <p:cNvPr id="601309" name="Freeform 1245"/>
            <p:cNvSpPr/>
            <p:nvPr/>
          </p:nvSpPr>
          <p:spPr bwMode="auto">
            <a:xfrm>
              <a:off x="4357" y="2852"/>
              <a:ext cx="6" cy="11"/>
            </a:xfrm>
            <a:custGeom>
              <a:avLst/>
              <a:gdLst/>
              <a:ahLst/>
              <a:cxnLst>
                <a:cxn ang="0">
                  <a:pos x="6" y="0"/>
                </a:cxn>
                <a:cxn ang="0">
                  <a:pos x="4" y="0"/>
                </a:cxn>
                <a:cxn ang="0">
                  <a:pos x="0" y="2"/>
                </a:cxn>
                <a:cxn ang="0">
                  <a:pos x="2" y="5"/>
                </a:cxn>
                <a:cxn ang="0">
                  <a:pos x="2" y="9"/>
                </a:cxn>
                <a:cxn ang="0">
                  <a:pos x="6" y="11"/>
                </a:cxn>
                <a:cxn ang="0">
                  <a:pos x="6" y="3"/>
                </a:cxn>
                <a:cxn ang="0">
                  <a:pos x="4" y="3"/>
                </a:cxn>
                <a:cxn ang="0">
                  <a:pos x="6" y="3"/>
                </a:cxn>
                <a:cxn ang="0">
                  <a:pos x="4" y="3"/>
                </a:cxn>
                <a:cxn ang="0">
                  <a:pos x="6" y="0"/>
                </a:cxn>
                <a:cxn ang="0">
                  <a:pos x="4" y="0"/>
                </a:cxn>
                <a:cxn ang="0">
                  <a:pos x="6" y="0"/>
                </a:cxn>
              </a:cxnLst>
              <a:rect l="0" t="0" r="r" b="b"/>
              <a:pathLst>
                <a:path w="6" h="11">
                  <a:moveTo>
                    <a:pt x="6" y="0"/>
                  </a:moveTo>
                  <a:lnTo>
                    <a:pt x="4" y="0"/>
                  </a:lnTo>
                  <a:lnTo>
                    <a:pt x="0" y="2"/>
                  </a:lnTo>
                  <a:lnTo>
                    <a:pt x="2" y="5"/>
                  </a:lnTo>
                  <a:lnTo>
                    <a:pt x="2" y="9"/>
                  </a:lnTo>
                  <a:lnTo>
                    <a:pt x="6" y="11"/>
                  </a:lnTo>
                  <a:lnTo>
                    <a:pt x="6" y="3"/>
                  </a:lnTo>
                  <a:lnTo>
                    <a:pt x="4" y="3"/>
                  </a:lnTo>
                  <a:lnTo>
                    <a:pt x="6" y="3"/>
                  </a:lnTo>
                  <a:lnTo>
                    <a:pt x="4" y="3"/>
                  </a:lnTo>
                  <a:lnTo>
                    <a:pt x="6" y="0"/>
                  </a:lnTo>
                  <a:lnTo>
                    <a:pt x="4" y="0"/>
                  </a:lnTo>
                  <a:lnTo>
                    <a:pt x="6" y="0"/>
                  </a:lnTo>
                  <a:close/>
                </a:path>
              </a:pathLst>
            </a:custGeom>
            <a:solidFill>
              <a:srgbClr val="000000"/>
            </a:solidFill>
            <a:ln w="9525">
              <a:noFill/>
              <a:round/>
            </a:ln>
          </p:spPr>
          <p:txBody>
            <a:bodyPr/>
            <a:lstStyle/>
            <a:p>
              <a:endParaRPr lang="en-US"/>
            </a:p>
          </p:txBody>
        </p:sp>
        <p:sp>
          <p:nvSpPr>
            <p:cNvPr id="601310" name="Freeform 1246"/>
            <p:cNvSpPr/>
            <p:nvPr/>
          </p:nvSpPr>
          <p:spPr bwMode="auto">
            <a:xfrm>
              <a:off x="4361" y="2852"/>
              <a:ext cx="53" cy="16"/>
            </a:xfrm>
            <a:custGeom>
              <a:avLst/>
              <a:gdLst/>
              <a:ahLst/>
              <a:cxnLst>
                <a:cxn ang="0">
                  <a:pos x="49" y="14"/>
                </a:cxn>
                <a:cxn ang="0">
                  <a:pos x="51" y="13"/>
                </a:cxn>
                <a:cxn ang="0">
                  <a:pos x="40" y="13"/>
                </a:cxn>
                <a:cxn ang="0">
                  <a:pos x="38" y="11"/>
                </a:cxn>
                <a:cxn ang="0">
                  <a:pos x="35" y="11"/>
                </a:cxn>
                <a:cxn ang="0">
                  <a:pos x="31" y="9"/>
                </a:cxn>
                <a:cxn ang="0">
                  <a:pos x="29" y="9"/>
                </a:cxn>
                <a:cxn ang="0">
                  <a:pos x="26" y="7"/>
                </a:cxn>
                <a:cxn ang="0">
                  <a:pos x="22" y="7"/>
                </a:cxn>
                <a:cxn ang="0">
                  <a:pos x="20" y="5"/>
                </a:cxn>
                <a:cxn ang="0">
                  <a:pos x="16" y="3"/>
                </a:cxn>
                <a:cxn ang="0">
                  <a:pos x="13" y="3"/>
                </a:cxn>
                <a:cxn ang="0">
                  <a:pos x="11" y="2"/>
                </a:cxn>
                <a:cxn ang="0">
                  <a:pos x="7" y="0"/>
                </a:cxn>
                <a:cxn ang="0">
                  <a:pos x="2" y="0"/>
                </a:cxn>
                <a:cxn ang="0">
                  <a:pos x="0" y="3"/>
                </a:cxn>
                <a:cxn ang="0">
                  <a:pos x="7" y="3"/>
                </a:cxn>
                <a:cxn ang="0">
                  <a:pos x="9" y="5"/>
                </a:cxn>
                <a:cxn ang="0">
                  <a:pos x="13" y="7"/>
                </a:cxn>
                <a:cxn ang="0">
                  <a:pos x="16" y="7"/>
                </a:cxn>
                <a:cxn ang="0">
                  <a:pos x="18" y="9"/>
                </a:cxn>
                <a:cxn ang="0">
                  <a:pos x="22" y="9"/>
                </a:cxn>
                <a:cxn ang="0">
                  <a:pos x="24" y="11"/>
                </a:cxn>
                <a:cxn ang="0">
                  <a:pos x="27" y="13"/>
                </a:cxn>
                <a:cxn ang="0">
                  <a:pos x="31" y="13"/>
                </a:cxn>
                <a:cxn ang="0">
                  <a:pos x="35" y="14"/>
                </a:cxn>
                <a:cxn ang="0">
                  <a:pos x="37" y="14"/>
                </a:cxn>
                <a:cxn ang="0">
                  <a:pos x="40" y="16"/>
                </a:cxn>
                <a:cxn ang="0">
                  <a:pos x="51" y="16"/>
                </a:cxn>
                <a:cxn ang="0">
                  <a:pos x="51" y="13"/>
                </a:cxn>
                <a:cxn ang="0">
                  <a:pos x="51" y="16"/>
                </a:cxn>
                <a:cxn ang="0">
                  <a:pos x="53" y="16"/>
                </a:cxn>
                <a:cxn ang="0">
                  <a:pos x="51" y="13"/>
                </a:cxn>
                <a:cxn ang="0">
                  <a:pos x="49" y="14"/>
                </a:cxn>
              </a:cxnLst>
              <a:rect l="0" t="0" r="r" b="b"/>
              <a:pathLst>
                <a:path w="53" h="16">
                  <a:moveTo>
                    <a:pt x="49" y="14"/>
                  </a:moveTo>
                  <a:lnTo>
                    <a:pt x="51" y="13"/>
                  </a:lnTo>
                  <a:lnTo>
                    <a:pt x="40" y="13"/>
                  </a:lnTo>
                  <a:lnTo>
                    <a:pt x="38" y="11"/>
                  </a:lnTo>
                  <a:lnTo>
                    <a:pt x="35" y="11"/>
                  </a:lnTo>
                  <a:lnTo>
                    <a:pt x="31" y="9"/>
                  </a:lnTo>
                  <a:lnTo>
                    <a:pt x="29" y="9"/>
                  </a:lnTo>
                  <a:lnTo>
                    <a:pt x="26" y="7"/>
                  </a:lnTo>
                  <a:lnTo>
                    <a:pt x="22" y="7"/>
                  </a:lnTo>
                  <a:lnTo>
                    <a:pt x="20" y="5"/>
                  </a:lnTo>
                  <a:lnTo>
                    <a:pt x="16" y="3"/>
                  </a:lnTo>
                  <a:lnTo>
                    <a:pt x="13" y="3"/>
                  </a:lnTo>
                  <a:lnTo>
                    <a:pt x="11" y="2"/>
                  </a:lnTo>
                  <a:lnTo>
                    <a:pt x="7" y="0"/>
                  </a:lnTo>
                  <a:lnTo>
                    <a:pt x="2" y="0"/>
                  </a:lnTo>
                  <a:lnTo>
                    <a:pt x="0" y="3"/>
                  </a:lnTo>
                  <a:lnTo>
                    <a:pt x="7" y="3"/>
                  </a:lnTo>
                  <a:lnTo>
                    <a:pt x="9" y="5"/>
                  </a:lnTo>
                  <a:lnTo>
                    <a:pt x="13" y="7"/>
                  </a:lnTo>
                  <a:lnTo>
                    <a:pt x="16" y="7"/>
                  </a:lnTo>
                  <a:lnTo>
                    <a:pt x="18" y="9"/>
                  </a:lnTo>
                  <a:lnTo>
                    <a:pt x="22" y="9"/>
                  </a:lnTo>
                  <a:lnTo>
                    <a:pt x="24" y="11"/>
                  </a:lnTo>
                  <a:lnTo>
                    <a:pt x="27" y="13"/>
                  </a:lnTo>
                  <a:lnTo>
                    <a:pt x="31" y="13"/>
                  </a:lnTo>
                  <a:lnTo>
                    <a:pt x="35" y="14"/>
                  </a:lnTo>
                  <a:lnTo>
                    <a:pt x="37" y="14"/>
                  </a:lnTo>
                  <a:lnTo>
                    <a:pt x="40" y="16"/>
                  </a:lnTo>
                  <a:lnTo>
                    <a:pt x="51" y="16"/>
                  </a:lnTo>
                  <a:lnTo>
                    <a:pt x="51" y="13"/>
                  </a:lnTo>
                  <a:lnTo>
                    <a:pt x="51" y="16"/>
                  </a:lnTo>
                  <a:lnTo>
                    <a:pt x="53" y="16"/>
                  </a:lnTo>
                  <a:lnTo>
                    <a:pt x="51" y="13"/>
                  </a:lnTo>
                  <a:lnTo>
                    <a:pt x="49" y="14"/>
                  </a:lnTo>
                  <a:close/>
                </a:path>
              </a:pathLst>
            </a:custGeom>
            <a:solidFill>
              <a:srgbClr val="000000"/>
            </a:solidFill>
            <a:ln w="9525">
              <a:noFill/>
              <a:round/>
            </a:ln>
          </p:spPr>
          <p:txBody>
            <a:bodyPr/>
            <a:lstStyle/>
            <a:p>
              <a:endParaRPr lang="en-US"/>
            </a:p>
          </p:txBody>
        </p:sp>
        <p:sp>
          <p:nvSpPr>
            <p:cNvPr id="601311" name="Freeform 1247"/>
            <p:cNvSpPr/>
            <p:nvPr/>
          </p:nvSpPr>
          <p:spPr bwMode="auto">
            <a:xfrm>
              <a:off x="4354" y="2806"/>
              <a:ext cx="58" cy="60"/>
            </a:xfrm>
            <a:custGeom>
              <a:avLst/>
              <a:gdLst/>
              <a:ahLst/>
              <a:cxnLst>
                <a:cxn ang="0">
                  <a:pos x="0" y="2"/>
                </a:cxn>
                <a:cxn ang="0">
                  <a:pos x="0" y="3"/>
                </a:cxn>
                <a:cxn ang="0">
                  <a:pos x="3" y="5"/>
                </a:cxn>
                <a:cxn ang="0">
                  <a:pos x="11" y="13"/>
                </a:cxn>
                <a:cxn ang="0">
                  <a:pos x="16" y="16"/>
                </a:cxn>
                <a:cxn ang="0">
                  <a:pos x="23" y="24"/>
                </a:cxn>
                <a:cxn ang="0">
                  <a:pos x="27" y="26"/>
                </a:cxn>
                <a:cxn ang="0">
                  <a:pos x="38" y="37"/>
                </a:cxn>
                <a:cxn ang="0">
                  <a:pos x="42" y="42"/>
                </a:cxn>
                <a:cxn ang="0">
                  <a:pos x="44" y="46"/>
                </a:cxn>
                <a:cxn ang="0">
                  <a:pos x="51" y="53"/>
                </a:cxn>
                <a:cxn ang="0">
                  <a:pos x="53" y="57"/>
                </a:cxn>
                <a:cxn ang="0">
                  <a:pos x="56" y="60"/>
                </a:cxn>
                <a:cxn ang="0">
                  <a:pos x="58" y="59"/>
                </a:cxn>
                <a:cxn ang="0">
                  <a:pos x="56" y="55"/>
                </a:cxn>
                <a:cxn ang="0">
                  <a:pos x="53" y="51"/>
                </a:cxn>
                <a:cxn ang="0">
                  <a:pos x="51" y="46"/>
                </a:cxn>
                <a:cxn ang="0">
                  <a:pos x="47" y="44"/>
                </a:cxn>
                <a:cxn ang="0">
                  <a:pos x="44" y="38"/>
                </a:cxn>
                <a:cxn ang="0">
                  <a:pos x="40" y="35"/>
                </a:cxn>
                <a:cxn ang="0">
                  <a:pos x="38" y="31"/>
                </a:cxn>
                <a:cxn ang="0">
                  <a:pos x="33" y="27"/>
                </a:cxn>
                <a:cxn ang="0">
                  <a:pos x="14" y="9"/>
                </a:cxn>
                <a:cxn ang="0">
                  <a:pos x="9" y="5"/>
                </a:cxn>
                <a:cxn ang="0">
                  <a:pos x="7" y="3"/>
                </a:cxn>
                <a:cxn ang="0">
                  <a:pos x="1" y="0"/>
                </a:cxn>
                <a:cxn ang="0">
                  <a:pos x="3" y="2"/>
                </a:cxn>
                <a:cxn ang="0">
                  <a:pos x="0" y="2"/>
                </a:cxn>
                <a:cxn ang="0">
                  <a:pos x="0" y="3"/>
                </a:cxn>
                <a:cxn ang="0">
                  <a:pos x="0" y="2"/>
                </a:cxn>
              </a:cxnLst>
              <a:rect l="0" t="0" r="r" b="b"/>
              <a:pathLst>
                <a:path w="58" h="60">
                  <a:moveTo>
                    <a:pt x="0" y="2"/>
                  </a:moveTo>
                  <a:lnTo>
                    <a:pt x="0" y="3"/>
                  </a:lnTo>
                  <a:lnTo>
                    <a:pt x="3" y="5"/>
                  </a:lnTo>
                  <a:lnTo>
                    <a:pt x="11" y="13"/>
                  </a:lnTo>
                  <a:lnTo>
                    <a:pt x="16" y="16"/>
                  </a:lnTo>
                  <a:lnTo>
                    <a:pt x="23" y="24"/>
                  </a:lnTo>
                  <a:lnTo>
                    <a:pt x="27" y="26"/>
                  </a:lnTo>
                  <a:lnTo>
                    <a:pt x="38" y="37"/>
                  </a:lnTo>
                  <a:lnTo>
                    <a:pt x="42" y="42"/>
                  </a:lnTo>
                  <a:lnTo>
                    <a:pt x="44" y="46"/>
                  </a:lnTo>
                  <a:lnTo>
                    <a:pt x="51" y="53"/>
                  </a:lnTo>
                  <a:lnTo>
                    <a:pt x="53" y="57"/>
                  </a:lnTo>
                  <a:lnTo>
                    <a:pt x="56" y="60"/>
                  </a:lnTo>
                  <a:lnTo>
                    <a:pt x="58" y="59"/>
                  </a:lnTo>
                  <a:lnTo>
                    <a:pt x="56" y="55"/>
                  </a:lnTo>
                  <a:lnTo>
                    <a:pt x="53" y="51"/>
                  </a:lnTo>
                  <a:lnTo>
                    <a:pt x="51" y="46"/>
                  </a:lnTo>
                  <a:lnTo>
                    <a:pt x="47" y="44"/>
                  </a:lnTo>
                  <a:lnTo>
                    <a:pt x="44" y="38"/>
                  </a:lnTo>
                  <a:lnTo>
                    <a:pt x="40" y="35"/>
                  </a:lnTo>
                  <a:lnTo>
                    <a:pt x="38" y="31"/>
                  </a:lnTo>
                  <a:lnTo>
                    <a:pt x="33" y="27"/>
                  </a:lnTo>
                  <a:lnTo>
                    <a:pt x="14" y="9"/>
                  </a:lnTo>
                  <a:lnTo>
                    <a:pt x="9" y="5"/>
                  </a:lnTo>
                  <a:lnTo>
                    <a:pt x="7" y="3"/>
                  </a:lnTo>
                  <a:lnTo>
                    <a:pt x="1" y="0"/>
                  </a:lnTo>
                  <a:lnTo>
                    <a:pt x="3" y="2"/>
                  </a:lnTo>
                  <a:lnTo>
                    <a:pt x="0" y="2"/>
                  </a:lnTo>
                  <a:lnTo>
                    <a:pt x="0" y="3"/>
                  </a:lnTo>
                  <a:lnTo>
                    <a:pt x="0" y="2"/>
                  </a:lnTo>
                  <a:close/>
                </a:path>
              </a:pathLst>
            </a:custGeom>
            <a:solidFill>
              <a:srgbClr val="000000"/>
            </a:solidFill>
            <a:ln w="9525">
              <a:noFill/>
              <a:round/>
            </a:ln>
          </p:spPr>
          <p:txBody>
            <a:bodyPr/>
            <a:lstStyle/>
            <a:p>
              <a:endParaRPr lang="en-US"/>
            </a:p>
          </p:txBody>
        </p:sp>
        <p:sp>
          <p:nvSpPr>
            <p:cNvPr id="601312" name="Freeform 1248"/>
            <p:cNvSpPr/>
            <p:nvPr/>
          </p:nvSpPr>
          <p:spPr bwMode="auto">
            <a:xfrm>
              <a:off x="4352" y="2800"/>
              <a:ext cx="7" cy="8"/>
            </a:xfrm>
            <a:custGeom>
              <a:avLst/>
              <a:gdLst/>
              <a:ahLst/>
              <a:cxnLst>
                <a:cxn ang="0">
                  <a:pos x="7" y="0"/>
                </a:cxn>
                <a:cxn ang="0">
                  <a:pos x="3" y="0"/>
                </a:cxn>
                <a:cxn ang="0">
                  <a:pos x="2" y="2"/>
                </a:cxn>
                <a:cxn ang="0">
                  <a:pos x="0" y="6"/>
                </a:cxn>
                <a:cxn ang="0">
                  <a:pos x="2" y="8"/>
                </a:cxn>
                <a:cxn ang="0">
                  <a:pos x="5" y="8"/>
                </a:cxn>
                <a:cxn ang="0">
                  <a:pos x="5" y="2"/>
                </a:cxn>
                <a:cxn ang="0">
                  <a:pos x="7" y="0"/>
                </a:cxn>
                <a:cxn ang="0">
                  <a:pos x="5" y="0"/>
                </a:cxn>
                <a:cxn ang="0">
                  <a:pos x="7" y="0"/>
                </a:cxn>
              </a:cxnLst>
              <a:rect l="0" t="0" r="r" b="b"/>
              <a:pathLst>
                <a:path w="7" h="8">
                  <a:moveTo>
                    <a:pt x="7" y="0"/>
                  </a:moveTo>
                  <a:lnTo>
                    <a:pt x="3" y="0"/>
                  </a:lnTo>
                  <a:lnTo>
                    <a:pt x="2" y="2"/>
                  </a:lnTo>
                  <a:lnTo>
                    <a:pt x="0" y="6"/>
                  </a:lnTo>
                  <a:lnTo>
                    <a:pt x="2" y="8"/>
                  </a:lnTo>
                  <a:lnTo>
                    <a:pt x="5" y="8"/>
                  </a:lnTo>
                  <a:lnTo>
                    <a:pt x="5" y="2"/>
                  </a:lnTo>
                  <a:lnTo>
                    <a:pt x="7" y="0"/>
                  </a:lnTo>
                  <a:lnTo>
                    <a:pt x="5" y="0"/>
                  </a:lnTo>
                  <a:lnTo>
                    <a:pt x="7" y="0"/>
                  </a:lnTo>
                  <a:close/>
                </a:path>
              </a:pathLst>
            </a:custGeom>
            <a:solidFill>
              <a:srgbClr val="000000"/>
            </a:solidFill>
            <a:ln w="9525">
              <a:noFill/>
              <a:round/>
            </a:ln>
          </p:spPr>
          <p:txBody>
            <a:bodyPr/>
            <a:lstStyle/>
            <a:p>
              <a:endParaRPr lang="en-US"/>
            </a:p>
          </p:txBody>
        </p:sp>
        <p:sp>
          <p:nvSpPr>
            <p:cNvPr id="601313" name="Freeform 1249"/>
            <p:cNvSpPr/>
            <p:nvPr/>
          </p:nvSpPr>
          <p:spPr bwMode="auto">
            <a:xfrm>
              <a:off x="4357" y="2800"/>
              <a:ext cx="30" cy="8"/>
            </a:xfrm>
            <a:custGeom>
              <a:avLst/>
              <a:gdLst/>
              <a:ahLst/>
              <a:cxnLst>
                <a:cxn ang="0">
                  <a:pos x="30" y="0"/>
                </a:cxn>
                <a:cxn ang="0">
                  <a:pos x="26" y="2"/>
                </a:cxn>
                <a:cxn ang="0">
                  <a:pos x="8" y="2"/>
                </a:cxn>
                <a:cxn ang="0">
                  <a:pos x="6" y="0"/>
                </a:cxn>
                <a:cxn ang="0">
                  <a:pos x="2" y="0"/>
                </a:cxn>
                <a:cxn ang="0">
                  <a:pos x="0" y="2"/>
                </a:cxn>
                <a:cxn ang="0">
                  <a:pos x="4" y="4"/>
                </a:cxn>
                <a:cxn ang="0">
                  <a:pos x="8" y="6"/>
                </a:cxn>
                <a:cxn ang="0">
                  <a:pos x="11" y="6"/>
                </a:cxn>
                <a:cxn ang="0">
                  <a:pos x="15" y="8"/>
                </a:cxn>
                <a:cxn ang="0">
                  <a:pos x="19" y="8"/>
                </a:cxn>
                <a:cxn ang="0">
                  <a:pos x="22" y="6"/>
                </a:cxn>
                <a:cxn ang="0">
                  <a:pos x="26" y="6"/>
                </a:cxn>
                <a:cxn ang="0">
                  <a:pos x="30" y="4"/>
                </a:cxn>
                <a:cxn ang="0">
                  <a:pos x="30" y="0"/>
                </a:cxn>
              </a:cxnLst>
              <a:rect l="0" t="0" r="r" b="b"/>
              <a:pathLst>
                <a:path w="30" h="8">
                  <a:moveTo>
                    <a:pt x="30" y="0"/>
                  </a:moveTo>
                  <a:lnTo>
                    <a:pt x="26" y="2"/>
                  </a:lnTo>
                  <a:lnTo>
                    <a:pt x="8" y="2"/>
                  </a:lnTo>
                  <a:lnTo>
                    <a:pt x="6" y="0"/>
                  </a:lnTo>
                  <a:lnTo>
                    <a:pt x="2" y="0"/>
                  </a:lnTo>
                  <a:lnTo>
                    <a:pt x="0" y="2"/>
                  </a:lnTo>
                  <a:lnTo>
                    <a:pt x="4" y="4"/>
                  </a:lnTo>
                  <a:lnTo>
                    <a:pt x="8" y="6"/>
                  </a:lnTo>
                  <a:lnTo>
                    <a:pt x="11" y="6"/>
                  </a:lnTo>
                  <a:lnTo>
                    <a:pt x="15" y="8"/>
                  </a:lnTo>
                  <a:lnTo>
                    <a:pt x="19" y="8"/>
                  </a:lnTo>
                  <a:lnTo>
                    <a:pt x="22" y="6"/>
                  </a:lnTo>
                  <a:lnTo>
                    <a:pt x="26" y="6"/>
                  </a:lnTo>
                  <a:lnTo>
                    <a:pt x="30" y="4"/>
                  </a:lnTo>
                  <a:lnTo>
                    <a:pt x="30" y="0"/>
                  </a:lnTo>
                  <a:close/>
                </a:path>
              </a:pathLst>
            </a:custGeom>
            <a:solidFill>
              <a:srgbClr val="000000"/>
            </a:solidFill>
            <a:ln w="9525">
              <a:noFill/>
              <a:round/>
            </a:ln>
          </p:spPr>
          <p:txBody>
            <a:bodyPr/>
            <a:lstStyle/>
            <a:p>
              <a:endParaRPr lang="en-US"/>
            </a:p>
          </p:txBody>
        </p:sp>
        <p:sp>
          <p:nvSpPr>
            <p:cNvPr id="601314" name="Freeform 1250"/>
            <p:cNvSpPr/>
            <p:nvPr/>
          </p:nvSpPr>
          <p:spPr bwMode="auto">
            <a:xfrm>
              <a:off x="4387" y="2798"/>
              <a:ext cx="29" cy="6"/>
            </a:xfrm>
            <a:custGeom>
              <a:avLst/>
              <a:gdLst/>
              <a:ahLst/>
              <a:cxnLst>
                <a:cxn ang="0">
                  <a:pos x="25" y="4"/>
                </a:cxn>
                <a:cxn ang="0">
                  <a:pos x="25" y="0"/>
                </a:cxn>
                <a:cxn ang="0">
                  <a:pos x="23" y="2"/>
                </a:cxn>
                <a:cxn ang="0">
                  <a:pos x="0" y="2"/>
                </a:cxn>
                <a:cxn ang="0">
                  <a:pos x="0" y="6"/>
                </a:cxn>
                <a:cxn ang="0">
                  <a:pos x="20" y="6"/>
                </a:cxn>
                <a:cxn ang="0">
                  <a:pos x="23" y="4"/>
                </a:cxn>
                <a:cxn ang="0">
                  <a:pos x="25" y="4"/>
                </a:cxn>
                <a:cxn ang="0">
                  <a:pos x="27" y="0"/>
                </a:cxn>
                <a:cxn ang="0">
                  <a:pos x="25" y="4"/>
                </a:cxn>
                <a:cxn ang="0">
                  <a:pos x="29" y="2"/>
                </a:cxn>
                <a:cxn ang="0">
                  <a:pos x="27" y="0"/>
                </a:cxn>
                <a:cxn ang="0">
                  <a:pos x="25" y="4"/>
                </a:cxn>
              </a:cxnLst>
              <a:rect l="0" t="0" r="r" b="b"/>
              <a:pathLst>
                <a:path w="29" h="6">
                  <a:moveTo>
                    <a:pt x="25" y="4"/>
                  </a:moveTo>
                  <a:lnTo>
                    <a:pt x="25" y="0"/>
                  </a:lnTo>
                  <a:lnTo>
                    <a:pt x="23" y="2"/>
                  </a:lnTo>
                  <a:lnTo>
                    <a:pt x="0" y="2"/>
                  </a:lnTo>
                  <a:lnTo>
                    <a:pt x="0" y="6"/>
                  </a:lnTo>
                  <a:lnTo>
                    <a:pt x="20" y="6"/>
                  </a:lnTo>
                  <a:lnTo>
                    <a:pt x="23" y="4"/>
                  </a:lnTo>
                  <a:lnTo>
                    <a:pt x="25" y="4"/>
                  </a:lnTo>
                  <a:lnTo>
                    <a:pt x="27" y="0"/>
                  </a:lnTo>
                  <a:lnTo>
                    <a:pt x="25" y="4"/>
                  </a:lnTo>
                  <a:lnTo>
                    <a:pt x="29" y="2"/>
                  </a:lnTo>
                  <a:lnTo>
                    <a:pt x="27" y="0"/>
                  </a:lnTo>
                  <a:lnTo>
                    <a:pt x="25" y="4"/>
                  </a:lnTo>
                  <a:close/>
                </a:path>
              </a:pathLst>
            </a:custGeom>
            <a:solidFill>
              <a:srgbClr val="000000"/>
            </a:solidFill>
            <a:ln w="9525">
              <a:noFill/>
              <a:round/>
            </a:ln>
          </p:spPr>
          <p:txBody>
            <a:bodyPr/>
            <a:lstStyle/>
            <a:p>
              <a:endParaRPr lang="en-US"/>
            </a:p>
          </p:txBody>
        </p:sp>
        <p:sp>
          <p:nvSpPr>
            <p:cNvPr id="601315" name="Freeform 1251"/>
            <p:cNvSpPr/>
            <p:nvPr/>
          </p:nvSpPr>
          <p:spPr bwMode="auto">
            <a:xfrm>
              <a:off x="4352" y="2743"/>
              <a:ext cx="62" cy="59"/>
            </a:xfrm>
            <a:custGeom>
              <a:avLst/>
              <a:gdLst/>
              <a:ahLst/>
              <a:cxnLst>
                <a:cxn ang="0">
                  <a:pos x="0" y="4"/>
                </a:cxn>
                <a:cxn ang="0">
                  <a:pos x="3" y="8"/>
                </a:cxn>
                <a:cxn ang="0">
                  <a:pos x="7" y="10"/>
                </a:cxn>
                <a:cxn ang="0">
                  <a:pos x="44" y="46"/>
                </a:cxn>
                <a:cxn ang="0">
                  <a:pos x="47" y="48"/>
                </a:cxn>
                <a:cxn ang="0">
                  <a:pos x="55" y="55"/>
                </a:cxn>
                <a:cxn ang="0">
                  <a:pos x="60" y="59"/>
                </a:cxn>
                <a:cxn ang="0">
                  <a:pos x="62" y="55"/>
                </a:cxn>
                <a:cxn ang="0">
                  <a:pos x="58" y="54"/>
                </a:cxn>
                <a:cxn ang="0">
                  <a:pos x="47" y="43"/>
                </a:cxn>
                <a:cxn ang="0">
                  <a:pos x="42" y="39"/>
                </a:cxn>
                <a:cxn ang="0">
                  <a:pos x="40" y="35"/>
                </a:cxn>
                <a:cxn ang="0">
                  <a:pos x="35" y="32"/>
                </a:cxn>
                <a:cxn ang="0">
                  <a:pos x="20" y="17"/>
                </a:cxn>
                <a:cxn ang="0">
                  <a:pos x="16" y="15"/>
                </a:cxn>
                <a:cxn ang="0">
                  <a:pos x="2" y="0"/>
                </a:cxn>
                <a:cxn ang="0">
                  <a:pos x="0" y="0"/>
                </a:cxn>
                <a:cxn ang="0">
                  <a:pos x="2" y="0"/>
                </a:cxn>
                <a:cxn ang="0">
                  <a:pos x="0" y="0"/>
                </a:cxn>
                <a:cxn ang="0">
                  <a:pos x="0" y="4"/>
                </a:cxn>
              </a:cxnLst>
              <a:rect l="0" t="0" r="r" b="b"/>
              <a:pathLst>
                <a:path w="62" h="59">
                  <a:moveTo>
                    <a:pt x="0" y="4"/>
                  </a:moveTo>
                  <a:lnTo>
                    <a:pt x="3" y="8"/>
                  </a:lnTo>
                  <a:lnTo>
                    <a:pt x="7" y="10"/>
                  </a:lnTo>
                  <a:lnTo>
                    <a:pt x="44" y="46"/>
                  </a:lnTo>
                  <a:lnTo>
                    <a:pt x="47" y="48"/>
                  </a:lnTo>
                  <a:lnTo>
                    <a:pt x="55" y="55"/>
                  </a:lnTo>
                  <a:lnTo>
                    <a:pt x="60" y="59"/>
                  </a:lnTo>
                  <a:lnTo>
                    <a:pt x="62" y="55"/>
                  </a:lnTo>
                  <a:lnTo>
                    <a:pt x="58" y="54"/>
                  </a:lnTo>
                  <a:lnTo>
                    <a:pt x="47" y="43"/>
                  </a:lnTo>
                  <a:lnTo>
                    <a:pt x="42" y="39"/>
                  </a:lnTo>
                  <a:lnTo>
                    <a:pt x="40" y="35"/>
                  </a:lnTo>
                  <a:lnTo>
                    <a:pt x="35" y="32"/>
                  </a:lnTo>
                  <a:lnTo>
                    <a:pt x="20" y="17"/>
                  </a:lnTo>
                  <a:lnTo>
                    <a:pt x="16" y="15"/>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601316" name="Freeform 1252"/>
            <p:cNvSpPr/>
            <p:nvPr/>
          </p:nvSpPr>
          <p:spPr bwMode="auto">
            <a:xfrm>
              <a:off x="4346" y="2734"/>
              <a:ext cx="6" cy="13"/>
            </a:xfrm>
            <a:custGeom>
              <a:avLst/>
              <a:gdLst/>
              <a:ahLst/>
              <a:cxnLst>
                <a:cxn ang="0">
                  <a:pos x="4" y="0"/>
                </a:cxn>
                <a:cxn ang="0">
                  <a:pos x="2" y="2"/>
                </a:cxn>
                <a:cxn ang="0">
                  <a:pos x="0" y="6"/>
                </a:cxn>
                <a:cxn ang="0">
                  <a:pos x="2" y="8"/>
                </a:cxn>
                <a:cxn ang="0">
                  <a:pos x="2" y="11"/>
                </a:cxn>
                <a:cxn ang="0">
                  <a:pos x="6" y="13"/>
                </a:cxn>
                <a:cxn ang="0">
                  <a:pos x="6" y="8"/>
                </a:cxn>
                <a:cxn ang="0">
                  <a:pos x="4" y="6"/>
                </a:cxn>
                <a:cxn ang="0">
                  <a:pos x="6" y="4"/>
                </a:cxn>
                <a:cxn ang="0">
                  <a:pos x="4" y="6"/>
                </a:cxn>
                <a:cxn ang="0">
                  <a:pos x="4" y="0"/>
                </a:cxn>
                <a:cxn ang="0">
                  <a:pos x="2" y="2"/>
                </a:cxn>
                <a:cxn ang="0">
                  <a:pos x="4" y="0"/>
                </a:cxn>
              </a:cxnLst>
              <a:rect l="0" t="0" r="r" b="b"/>
              <a:pathLst>
                <a:path w="6" h="13">
                  <a:moveTo>
                    <a:pt x="4" y="0"/>
                  </a:moveTo>
                  <a:lnTo>
                    <a:pt x="2" y="2"/>
                  </a:lnTo>
                  <a:lnTo>
                    <a:pt x="0" y="6"/>
                  </a:lnTo>
                  <a:lnTo>
                    <a:pt x="2" y="8"/>
                  </a:lnTo>
                  <a:lnTo>
                    <a:pt x="2" y="11"/>
                  </a:lnTo>
                  <a:lnTo>
                    <a:pt x="6" y="13"/>
                  </a:lnTo>
                  <a:lnTo>
                    <a:pt x="6" y="8"/>
                  </a:lnTo>
                  <a:lnTo>
                    <a:pt x="4" y="6"/>
                  </a:lnTo>
                  <a:lnTo>
                    <a:pt x="6" y="4"/>
                  </a:lnTo>
                  <a:lnTo>
                    <a:pt x="4" y="6"/>
                  </a:lnTo>
                  <a:lnTo>
                    <a:pt x="4" y="0"/>
                  </a:lnTo>
                  <a:lnTo>
                    <a:pt x="2" y="2"/>
                  </a:lnTo>
                  <a:lnTo>
                    <a:pt x="4" y="0"/>
                  </a:lnTo>
                  <a:close/>
                </a:path>
              </a:pathLst>
            </a:custGeom>
            <a:solidFill>
              <a:srgbClr val="000000"/>
            </a:solidFill>
            <a:ln w="9525">
              <a:noFill/>
              <a:round/>
            </a:ln>
          </p:spPr>
          <p:txBody>
            <a:bodyPr/>
            <a:lstStyle/>
            <a:p>
              <a:endParaRPr lang="en-US"/>
            </a:p>
          </p:txBody>
        </p:sp>
        <p:sp>
          <p:nvSpPr>
            <p:cNvPr id="601317" name="Freeform 1253"/>
            <p:cNvSpPr/>
            <p:nvPr/>
          </p:nvSpPr>
          <p:spPr bwMode="auto">
            <a:xfrm>
              <a:off x="4350" y="2734"/>
              <a:ext cx="4" cy="6"/>
            </a:xfrm>
            <a:custGeom>
              <a:avLst/>
              <a:gdLst/>
              <a:ahLst/>
              <a:cxnLst>
                <a:cxn ang="0">
                  <a:pos x="4" y="0"/>
                </a:cxn>
                <a:cxn ang="0">
                  <a:pos x="0" y="0"/>
                </a:cxn>
                <a:cxn ang="0">
                  <a:pos x="0" y="6"/>
                </a:cxn>
                <a:cxn ang="0">
                  <a:pos x="0" y="4"/>
                </a:cxn>
                <a:cxn ang="0">
                  <a:pos x="2" y="4"/>
                </a:cxn>
                <a:cxn ang="0">
                  <a:pos x="4" y="0"/>
                </a:cxn>
              </a:cxnLst>
              <a:rect l="0" t="0" r="r" b="b"/>
              <a:pathLst>
                <a:path w="4" h="6">
                  <a:moveTo>
                    <a:pt x="4" y="0"/>
                  </a:moveTo>
                  <a:lnTo>
                    <a:pt x="0" y="0"/>
                  </a:lnTo>
                  <a:lnTo>
                    <a:pt x="0" y="6"/>
                  </a:lnTo>
                  <a:lnTo>
                    <a:pt x="0" y="4"/>
                  </a:lnTo>
                  <a:lnTo>
                    <a:pt x="2" y="4"/>
                  </a:lnTo>
                  <a:lnTo>
                    <a:pt x="4" y="0"/>
                  </a:lnTo>
                  <a:close/>
                </a:path>
              </a:pathLst>
            </a:custGeom>
            <a:solidFill>
              <a:srgbClr val="000000"/>
            </a:solidFill>
            <a:ln w="9525">
              <a:noFill/>
              <a:round/>
            </a:ln>
          </p:spPr>
          <p:txBody>
            <a:bodyPr/>
            <a:lstStyle/>
            <a:p>
              <a:endParaRPr lang="en-US"/>
            </a:p>
          </p:txBody>
        </p:sp>
        <p:sp>
          <p:nvSpPr>
            <p:cNvPr id="601318" name="Freeform 1254"/>
            <p:cNvSpPr/>
            <p:nvPr/>
          </p:nvSpPr>
          <p:spPr bwMode="auto">
            <a:xfrm>
              <a:off x="3995" y="2740"/>
              <a:ext cx="94" cy="75"/>
            </a:xfrm>
            <a:custGeom>
              <a:avLst/>
              <a:gdLst/>
              <a:ahLst/>
              <a:cxnLst>
                <a:cxn ang="0">
                  <a:pos x="94" y="31"/>
                </a:cxn>
                <a:cxn ang="0">
                  <a:pos x="94" y="36"/>
                </a:cxn>
                <a:cxn ang="0">
                  <a:pos x="92" y="40"/>
                </a:cxn>
                <a:cxn ang="0">
                  <a:pos x="90" y="46"/>
                </a:cxn>
                <a:cxn ang="0">
                  <a:pos x="89" y="51"/>
                </a:cxn>
                <a:cxn ang="0">
                  <a:pos x="77" y="62"/>
                </a:cxn>
                <a:cxn ang="0">
                  <a:pos x="74" y="64"/>
                </a:cxn>
                <a:cxn ang="0">
                  <a:pos x="70" y="66"/>
                </a:cxn>
                <a:cxn ang="0">
                  <a:pos x="66" y="68"/>
                </a:cxn>
                <a:cxn ang="0">
                  <a:pos x="63" y="69"/>
                </a:cxn>
                <a:cxn ang="0">
                  <a:pos x="59" y="71"/>
                </a:cxn>
                <a:cxn ang="0">
                  <a:pos x="54" y="73"/>
                </a:cxn>
                <a:cxn ang="0">
                  <a:pos x="43" y="73"/>
                </a:cxn>
                <a:cxn ang="0">
                  <a:pos x="43" y="75"/>
                </a:cxn>
                <a:cxn ang="0">
                  <a:pos x="41" y="75"/>
                </a:cxn>
                <a:cxn ang="0">
                  <a:pos x="39" y="73"/>
                </a:cxn>
                <a:cxn ang="0">
                  <a:pos x="35" y="73"/>
                </a:cxn>
                <a:cxn ang="0">
                  <a:pos x="33" y="75"/>
                </a:cxn>
                <a:cxn ang="0">
                  <a:pos x="11" y="75"/>
                </a:cxn>
                <a:cxn ang="0">
                  <a:pos x="10" y="73"/>
                </a:cxn>
                <a:cxn ang="0">
                  <a:pos x="8" y="75"/>
                </a:cxn>
                <a:cxn ang="0">
                  <a:pos x="2" y="75"/>
                </a:cxn>
                <a:cxn ang="0">
                  <a:pos x="0" y="71"/>
                </a:cxn>
                <a:cxn ang="0">
                  <a:pos x="0" y="60"/>
                </a:cxn>
                <a:cxn ang="0">
                  <a:pos x="2" y="57"/>
                </a:cxn>
                <a:cxn ang="0">
                  <a:pos x="4" y="53"/>
                </a:cxn>
                <a:cxn ang="0">
                  <a:pos x="6" y="47"/>
                </a:cxn>
                <a:cxn ang="0">
                  <a:pos x="8" y="42"/>
                </a:cxn>
                <a:cxn ang="0">
                  <a:pos x="8" y="38"/>
                </a:cxn>
                <a:cxn ang="0">
                  <a:pos x="11" y="33"/>
                </a:cxn>
                <a:cxn ang="0">
                  <a:pos x="13" y="27"/>
                </a:cxn>
                <a:cxn ang="0">
                  <a:pos x="15" y="20"/>
                </a:cxn>
                <a:cxn ang="0">
                  <a:pos x="19" y="14"/>
                </a:cxn>
                <a:cxn ang="0">
                  <a:pos x="22" y="9"/>
                </a:cxn>
                <a:cxn ang="0">
                  <a:pos x="26" y="5"/>
                </a:cxn>
                <a:cxn ang="0">
                  <a:pos x="33" y="2"/>
                </a:cxn>
                <a:cxn ang="0">
                  <a:pos x="39" y="0"/>
                </a:cxn>
                <a:cxn ang="0">
                  <a:pos x="46" y="0"/>
                </a:cxn>
                <a:cxn ang="0">
                  <a:pos x="50" y="2"/>
                </a:cxn>
                <a:cxn ang="0">
                  <a:pos x="54" y="3"/>
                </a:cxn>
                <a:cxn ang="0">
                  <a:pos x="59" y="3"/>
                </a:cxn>
                <a:cxn ang="0">
                  <a:pos x="63" y="5"/>
                </a:cxn>
                <a:cxn ang="0">
                  <a:pos x="65" y="7"/>
                </a:cxn>
                <a:cxn ang="0">
                  <a:pos x="68" y="9"/>
                </a:cxn>
                <a:cxn ang="0">
                  <a:pos x="72" y="11"/>
                </a:cxn>
                <a:cxn ang="0">
                  <a:pos x="76" y="14"/>
                </a:cxn>
                <a:cxn ang="0">
                  <a:pos x="79" y="16"/>
                </a:cxn>
                <a:cxn ang="0">
                  <a:pos x="89" y="25"/>
                </a:cxn>
                <a:cxn ang="0">
                  <a:pos x="90" y="29"/>
                </a:cxn>
                <a:cxn ang="0">
                  <a:pos x="94" y="31"/>
                </a:cxn>
              </a:cxnLst>
              <a:rect l="0" t="0" r="r" b="b"/>
              <a:pathLst>
                <a:path w="94" h="75">
                  <a:moveTo>
                    <a:pt x="94" y="31"/>
                  </a:moveTo>
                  <a:lnTo>
                    <a:pt x="94" y="36"/>
                  </a:lnTo>
                  <a:lnTo>
                    <a:pt x="92" y="40"/>
                  </a:lnTo>
                  <a:lnTo>
                    <a:pt x="90" y="46"/>
                  </a:lnTo>
                  <a:lnTo>
                    <a:pt x="89" y="51"/>
                  </a:lnTo>
                  <a:lnTo>
                    <a:pt x="77" y="62"/>
                  </a:lnTo>
                  <a:lnTo>
                    <a:pt x="74" y="64"/>
                  </a:lnTo>
                  <a:lnTo>
                    <a:pt x="70" y="66"/>
                  </a:lnTo>
                  <a:lnTo>
                    <a:pt x="66" y="68"/>
                  </a:lnTo>
                  <a:lnTo>
                    <a:pt x="63" y="69"/>
                  </a:lnTo>
                  <a:lnTo>
                    <a:pt x="59" y="71"/>
                  </a:lnTo>
                  <a:lnTo>
                    <a:pt x="54" y="73"/>
                  </a:lnTo>
                  <a:lnTo>
                    <a:pt x="43" y="73"/>
                  </a:lnTo>
                  <a:lnTo>
                    <a:pt x="43" y="75"/>
                  </a:lnTo>
                  <a:lnTo>
                    <a:pt x="41" y="75"/>
                  </a:lnTo>
                  <a:lnTo>
                    <a:pt x="39" y="73"/>
                  </a:lnTo>
                  <a:lnTo>
                    <a:pt x="35" y="73"/>
                  </a:lnTo>
                  <a:lnTo>
                    <a:pt x="33" y="75"/>
                  </a:lnTo>
                  <a:lnTo>
                    <a:pt x="11" y="75"/>
                  </a:lnTo>
                  <a:lnTo>
                    <a:pt x="10" y="73"/>
                  </a:lnTo>
                  <a:lnTo>
                    <a:pt x="8" y="75"/>
                  </a:lnTo>
                  <a:lnTo>
                    <a:pt x="2" y="75"/>
                  </a:lnTo>
                  <a:lnTo>
                    <a:pt x="0" y="71"/>
                  </a:lnTo>
                  <a:lnTo>
                    <a:pt x="0" y="60"/>
                  </a:lnTo>
                  <a:lnTo>
                    <a:pt x="2" y="57"/>
                  </a:lnTo>
                  <a:lnTo>
                    <a:pt x="4" y="53"/>
                  </a:lnTo>
                  <a:lnTo>
                    <a:pt x="6" y="47"/>
                  </a:lnTo>
                  <a:lnTo>
                    <a:pt x="8" y="42"/>
                  </a:lnTo>
                  <a:lnTo>
                    <a:pt x="8" y="38"/>
                  </a:lnTo>
                  <a:lnTo>
                    <a:pt x="11" y="33"/>
                  </a:lnTo>
                  <a:lnTo>
                    <a:pt x="13" y="27"/>
                  </a:lnTo>
                  <a:lnTo>
                    <a:pt x="15" y="20"/>
                  </a:lnTo>
                  <a:lnTo>
                    <a:pt x="19" y="14"/>
                  </a:lnTo>
                  <a:lnTo>
                    <a:pt x="22" y="9"/>
                  </a:lnTo>
                  <a:lnTo>
                    <a:pt x="26" y="5"/>
                  </a:lnTo>
                  <a:lnTo>
                    <a:pt x="33" y="2"/>
                  </a:lnTo>
                  <a:lnTo>
                    <a:pt x="39" y="0"/>
                  </a:lnTo>
                  <a:lnTo>
                    <a:pt x="46" y="0"/>
                  </a:lnTo>
                  <a:lnTo>
                    <a:pt x="50" y="2"/>
                  </a:lnTo>
                  <a:lnTo>
                    <a:pt x="54" y="3"/>
                  </a:lnTo>
                  <a:lnTo>
                    <a:pt x="59" y="3"/>
                  </a:lnTo>
                  <a:lnTo>
                    <a:pt x="63" y="5"/>
                  </a:lnTo>
                  <a:lnTo>
                    <a:pt x="65" y="7"/>
                  </a:lnTo>
                  <a:lnTo>
                    <a:pt x="68" y="9"/>
                  </a:lnTo>
                  <a:lnTo>
                    <a:pt x="72" y="11"/>
                  </a:lnTo>
                  <a:lnTo>
                    <a:pt x="76" y="14"/>
                  </a:lnTo>
                  <a:lnTo>
                    <a:pt x="79" y="16"/>
                  </a:lnTo>
                  <a:lnTo>
                    <a:pt x="89" y="25"/>
                  </a:lnTo>
                  <a:lnTo>
                    <a:pt x="90" y="29"/>
                  </a:lnTo>
                  <a:lnTo>
                    <a:pt x="94" y="31"/>
                  </a:lnTo>
                  <a:close/>
                </a:path>
              </a:pathLst>
            </a:custGeom>
            <a:solidFill>
              <a:srgbClr val="000000"/>
            </a:solidFill>
            <a:ln w="9525">
              <a:noFill/>
              <a:round/>
            </a:ln>
          </p:spPr>
          <p:txBody>
            <a:bodyPr/>
            <a:lstStyle/>
            <a:p>
              <a:endParaRPr lang="en-US"/>
            </a:p>
          </p:txBody>
        </p:sp>
        <p:sp>
          <p:nvSpPr>
            <p:cNvPr id="601319" name="Freeform 1255"/>
            <p:cNvSpPr/>
            <p:nvPr/>
          </p:nvSpPr>
          <p:spPr bwMode="auto">
            <a:xfrm>
              <a:off x="4067" y="2771"/>
              <a:ext cx="22" cy="35"/>
            </a:xfrm>
            <a:custGeom>
              <a:avLst/>
              <a:gdLst/>
              <a:ahLst/>
              <a:cxnLst>
                <a:cxn ang="0">
                  <a:pos x="2" y="35"/>
                </a:cxn>
                <a:cxn ang="0">
                  <a:pos x="7" y="31"/>
                </a:cxn>
                <a:cxn ang="0">
                  <a:pos x="11" y="29"/>
                </a:cxn>
                <a:cxn ang="0">
                  <a:pos x="15" y="24"/>
                </a:cxn>
                <a:cxn ang="0">
                  <a:pos x="17" y="20"/>
                </a:cxn>
                <a:cxn ang="0">
                  <a:pos x="20" y="15"/>
                </a:cxn>
                <a:cxn ang="0">
                  <a:pos x="22" y="9"/>
                </a:cxn>
                <a:cxn ang="0">
                  <a:pos x="22" y="0"/>
                </a:cxn>
                <a:cxn ang="0">
                  <a:pos x="20" y="0"/>
                </a:cxn>
                <a:cxn ang="0">
                  <a:pos x="18" y="5"/>
                </a:cxn>
                <a:cxn ang="0">
                  <a:pos x="18" y="9"/>
                </a:cxn>
                <a:cxn ang="0">
                  <a:pos x="17" y="15"/>
                </a:cxn>
                <a:cxn ang="0">
                  <a:pos x="15" y="18"/>
                </a:cxn>
                <a:cxn ang="0">
                  <a:pos x="11" y="22"/>
                </a:cxn>
                <a:cxn ang="0">
                  <a:pos x="9" y="26"/>
                </a:cxn>
                <a:cxn ang="0">
                  <a:pos x="4" y="29"/>
                </a:cxn>
                <a:cxn ang="0">
                  <a:pos x="0" y="31"/>
                </a:cxn>
                <a:cxn ang="0">
                  <a:pos x="2" y="35"/>
                </a:cxn>
              </a:cxnLst>
              <a:rect l="0" t="0" r="r" b="b"/>
              <a:pathLst>
                <a:path w="22" h="35">
                  <a:moveTo>
                    <a:pt x="2" y="35"/>
                  </a:moveTo>
                  <a:lnTo>
                    <a:pt x="7" y="31"/>
                  </a:lnTo>
                  <a:lnTo>
                    <a:pt x="11" y="29"/>
                  </a:lnTo>
                  <a:lnTo>
                    <a:pt x="15" y="24"/>
                  </a:lnTo>
                  <a:lnTo>
                    <a:pt x="17" y="20"/>
                  </a:lnTo>
                  <a:lnTo>
                    <a:pt x="20" y="15"/>
                  </a:lnTo>
                  <a:lnTo>
                    <a:pt x="22" y="9"/>
                  </a:lnTo>
                  <a:lnTo>
                    <a:pt x="22" y="0"/>
                  </a:lnTo>
                  <a:lnTo>
                    <a:pt x="20" y="0"/>
                  </a:lnTo>
                  <a:lnTo>
                    <a:pt x="18" y="5"/>
                  </a:lnTo>
                  <a:lnTo>
                    <a:pt x="18" y="9"/>
                  </a:lnTo>
                  <a:lnTo>
                    <a:pt x="17" y="15"/>
                  </a:lnTo>
                  <a:lnTo>
                    <a:pt x="15" y="18"/>
                  </a:lnTo>
                  <a:lnTo>
                    <a:pt x="11" y="22"/>
                  </a:lnTo>
                  <a:lnTo>
                    <a:pt x="9" y="26"/>
                  </a:lnTo>
                  <a:lnTo>
                    <a:pt x="4" y="29"/>
                  </a:lnTo>
                  <a:lnTo>
                    <a:pt x="0" y="31"/>
                  </a:lnTo>
                  <a:lnTo>
                    <a:pt x="2" y="35"/>
                  </a:lnTo>
                  <a:close/>
                </a:path>
              </a:pathLst>
            </a:custGeom>
            <a:solidFill>
              <a:srgbClr val="000000"/>
            </a:solidFill>
            <a:ln w="9525">
              <a:noFill/>
              <a:round/>
            </a:ln>
          </p:spPr>
          <p:txBody>
            <a:bodyPr/>
            <a:lstStyle/>
            <a:p>
              <a:endParaRPr lang="en-US"/>
            </a:p>
          </p:txBody>
        </p:sp>
        <p:sp>
          <p:nvSpPr>
            <p:cNvPr id="601320" name="Freeform 1256"/>
            <p:cNvSpPr/>
            <p:nvPr/>
          </p:nvSpPr>
          <p:spPr bwMode="auto">
            <a:xfrm>
              <a:off x="4038" y="2802"/>
              <a:ext cx="31" cy="15"/>
            </a:xfrm>
            <a:custGeom>
              <a:avLst/>
              <a:gdLst/>
              <a:ahLst/>
              <a:cxnLst>
                <a:cxn ang="0">
                  <a:pos x="1" y="13"/>
                </a:cxn>
                <a:cxn ang="0">
                  <a:pos x="0" y="13"/>
                </a:cxn>
                <a:cxn ang="0">
                  <a:pos x="3" y="15"/>
                </a:cxn>
                <a:cxn ang="0">
                  <a:pos x="9" y="13"/>
                </a:cxn>
                <a:cxn ang="0">
                  <a:pos x="12" y="13"/>
                </a:cxn>
                <a:cxn ang="0">
                  <a:pos x="16" y="11"/>
                </a:cxn>
                <a:cxn ang="0">
                  <a:pos x="20" y="9"/>
                </a:cxn>
                <a:cxn ang="0">
                  <a:pos x="23" y="7"/>
                </a:cxn>
                <a:cxn ang="0">
                  <a:pos x="27" y="6"/>
                </a:cxn>
                <a:cxn ang="0">
                  <a:pos x="31" y="4"/>
                </a:cxn>
                <a:cxn ang="0">
                  <a:pos x="29" y="0"/>
                </a:cxn>
                <a:cxn ang="0">
                  <a:pos x="25" y="2"/>
                </a:cxn>
                <a:cxn ang="0">
                  <a:pos x="22" y="4"/>
                </a:cxn>
                <a:cxn ang="0">
                  <a:pos x="18" y="6"/>
                </a:cxn>
                <a:cxn ang="0">
                  <a:pos x="16" y="7"/>
                </a:cxn>
                <a:cxn ang="0">
                  <a:pos x="11" y="9"/>
                </a:cxn>
                <a:cxn ang="0">
                  <a:pos x="0" y="9"/>
                </a:cxn>
                <a:cxn ang="0">
                  <a:pos x="0" y="11"/>
                </a:cxn>
                <a:cxn ang="0">
                  <a:pos x="0" y="9"/>
                </a:cxn>
                <a:cxn ang="0">
                  <a:pos x="0" y="11"/>
                </a:cxn>
                <a:cxn ang="0">
                  <a:pos x="1" y="13"/>
                </a:cxn>
              </a:cxnLst>
              <a:rect l="0" t="0" r="r" b="b"/>
              <a:pathLst>
                <a:path w="31" h="15">
                  <a:moveTo>
                    <a:pt x="1" y="13"/>
                  </a:moveTo>
                  <a:lnTo>
                    <a:pt x="0" y="13"/>
                  </a:lnTo>
                  <a:lnTo>
                    <a:pt x="3" y="15"/>
                  </a:lnTo>
                  <a:lnTo>
                    <a:pt x="9" y="13"/>
                  </a:lnTo>
                  <a:lnTo>
                    <a:pt x="12" y="13"/>
                  </a:lnTo>
                  <a:lnTo>
                    <a:pt x="16" y="11"/>
                  </a:lnTo>
                  <a:lnTo>
                    <a:pt x="20" y="9"/>
                  </a:lnTo>
                  <a:lnTo>
                    <a:pt x="23" y="7"/>
                  </a:lnTo>
                  <a:lnTo>
                    <a:pt x="27" y="6"/>
                  </a:lnTo>
                  <a:lnTo>
                    <a:pt x="31" y="4"/>
                  </a:lnTo>
                  <a:lnTo>
                    <a:pt x="29" y="0"/>
                  </a:lnTo>
                  <a:lnTo>
                    <a:pt x="25" y="2"/>
                  </a:lnTo>
                  <a:lnTo>
                    <a:pt x="22" y="4"/>
                  </a:lnTo>
                  <a:lnTo>
                    <a:pt x="18" y="6"/>
                  </a:lnTo>
                  <a:lnTo>
                    <a:pt x="16" y="7"/>
                  </a:lnTo>
                  <a:lnTo>
                    <a:pt x="11" y="9"/>
                  </a:lnTo>
                  <a:lnTo>
                    <a:pt x="0" y="9"/>
                  </a:lnTo>
                  <a:lnTo>
                    <a:pt x="0" y="11"/>
                  </a:lnTo>
                  <a:lnTo>
                    <a:pt x="0" y="9"/>
                  </a:lnTo>
                  <a:lnTo>
                    <a:pt x="0" y="11"/>
                  </a:lnTo>
                  <a:lnTo>
                    <a:pt x="1" y="13"/>
                  </a:lnTo>
                  <a:close/>
                </a:path>
              </a:pathLst>
            </a:custGeom>
            <a:solidFill>
              <a:srgbClr val="000000"/>
            </a:solidFill>
            <a:ln w="9525">
              <a:noFill/>
              <a:round/>
            </a:ln>
          </p:spPr>
          <p:txBody>
            <a:bodyPr/>
            <a:lstStyle/>
            <a:p>
              <a:endParaRPr lang="en-US"/>
            </a:p>
          </p:txBody>
        </p:sp>
        <p:sp>
          <p:nvSpPr>
            <p:cNvPr id="601321" name="Freeform 1257"/>
            <p:cNvSpPr/>
            <p:nvPr/>
          </p:nvSpPr>
          <p:spPr bwMode="auto">
            <a:xfrm>
              <a:off x="4036" y="2813"/>
              <a:ext cx="3" cy="6"/>
            </a:xfrm>
            <a:custGeom>
              <a:avLst/>
              <a:gdLst/>
              <a:ahLst/>
              <a:cxnLst>
                <a:cxn ang="0">
                  <a:pos x="0" y="4"/>
                </a:cxn>
                <a:cxn ang="0">
                  <a:pos x="3" y="4"/>
                </a:cxn>
                <a:cxn ang="0">
                  <a:pos x="3" y="2"/>
                </a:cxn>
                <a:cxn ang="0">
                  <a:pos x="2" y="0"/>
                </a:cxn>
                <a:cxn ang="0">
                  <a:pos x="0" y="0"/>
                </a:cxn>
                <a:cxn ang="0">
                  <a:pos x="3" y="0"/>
                </a:cxn>
                <a:cxn ang="0">
                  <a:pos x="0" y="4"/>
                </a:cxn>
                <a:cxn ang="0">
                  <a:pos x="2" y="6"/>
                </a:cxn>
                <a:cxn ang="0">
                  <a:pos x="3" y="4"/>
                </a:cxn>
                <a:cxn ang="0">
                  <a:pos x="0" y="4"/>
                </a:cxn>
              </a:cxnLst>
              <a:rect l="0" t="0" r="r" b="b"/>
              <a:pathLst>
                <a:path w="3" h="6">
                  <a:moveTo>
                    <a:pt x="0" y="4"/>
                  </a:moveTo>
                  <a:lnTo>
                    <a:pt x="3" y="4"/>
                  </a:lnTo>
                  <a:lnTo>
                    <a:pt x="3" y="2"/>
                  </a:lnTo>
                  <a:lnTo>
                    <a:pt x="2" y="0"/>
                  </a:lnTo>
                  <a:lnTo>
                    <a:pt x="0" y="0"/>
                  </a:lnTo>
                  <a:lnTo>
                    <a:pt x="3" y="0"/>
                  </a:lnTo>
                  <a:lnTo>
                    <a:pt x="0" y="4"/>
                  </a:lnTo>
                  <a:lnTo>
                    <a:pt x="2" y="6"/>
                  </a:lnTo>
                  <a:lnTo>
                    <a:pt x="3" y="4"/>
                  </a:lnTo>
                  <a:lnTo>
                    <a:pt x="0" y="4"/>
                  </a:lnTo>
                  <a:close/>
                </a:path>
              </a:pathLst>
            </a:custGeom>
            <a:solidFill>
              <a:srgbClr val="000000"/>
            </a:solidFill>
            <a:ln w="9525">
              <a:noFill/>
              <a:round/>
            </a:ln>
          </p:spPr>
          <p:txBody>
            <a:bodyPr/>
            <a:lstStyle/>
            <a:p>
              <a:endParaRPr lang="en-US"/>
            </a:p>
          </p:txBody>
        </p:sp>
        <p:sp>
          <p:nvSpPr>
            <p:cNvPr id="601322" name="Freeform 1258"/>
            <p:cNvSpPr/>
            <p:nvPr/>
          </p:nvSpPr>
          <p:spPr bwMode="auto">
            <a:xfrm>
              <a:off x="4027" y="2811"/>
              <a:ext cx="12" cy="6"/>
            </a:xfrm>
            <a:custGeom>
              <a:avLst/>
              <a:gdLst/>
              <a:ahLst/>
              <a:cxnLst>
                <a:cxn ang="0">
                  <a:pos x="0" y="6"/>
                </a:cxn>
                <a:cxn ang="0">
                  <a:pos x="1" y="6"/>
                </a:cxn>
                <a:cxn ang="0">
                  <a:pos x="3" y="4"/>
                </a:cxn>
                <a:cxn ang="0">
                  <a:pos x="5" y="6"/>
                </a:cxn>
                <a:cxn ang="0">
                  <a:pos x="7" y="4"/>
                </a:cxn>
                <a:cxn ang="0">
                  <a:pos x="9" y="6"/>
                </a:cxn>
                <a:cxn ang="0">
                  <a:pos x="12" y="2"/>
                </a:cxn>
                <a:cxn ang="0">
                  <a:pos x="9" y="2"/>
                </a:cxn>
                <a:cxn ang="0">
                  <a:pos x="7" y="0"/>
                </a:cxn>
                <a:cxn ang="0">
                  <a:pos x="3" y="0"/>
                </a:cxn>
                <a:cxn ang="0">
                  <a:pos x="1" y="2"/>
                </a:cxn>
                <a:cxn ang="0">
                  <a:pos x="0" y="2"/>
                </a:cxn>
                <a:cxn ang="0">
                  <a:pos x="0" y="6"/>
                </a:cxn>
                <a:cxn ang="0">
                  <a:pos x="1" y="6"/>
                </a:cxn>
                <a:cxn ang="0">
                  <a:pos x="0" y="6"/>
                </a:cxn>
              </a:cxnLst>
              <a:rect l="0" t="0" r="r" b="b"/>
              <a:pathLst>
                <a:path w="12" h="6">
                  <a:moveTo>
                    <a:pt x="0" y="6"/>
                  </a:moveTo>
                  <a:lnTo>
                    <a:pt x="1" y="6"/>
                  </a:lnTo>
                  <a:lnTo>
                    <a:pt x="3" y="4"/>
                  </a:lnTo>
                  <a:lnTo>
                    <a:pt x="5" y="6"/>
                  </a:lnTo>
                  <a:lnTo>
                    <a:pt x="7" y="4"/>
                  </a:lnTo>
                  <a:lnTo>
                    <a:pt x="9" y="6"/>
                  </a:lnTo>
                  <a:lnTo>
                    <a:pt x="12" y="2"/>
                  </a:lnTo>
                  <a:lnTo>
                    <a:pt x="9" y="2"/>
                  </a:lnTo>
                  <a:lnTo>
                    <a:pt x="7" y="0"/>
                  </a:lnTo>
                  <a:lnTo>
                    <a:pt x="3" y="0"/>
                  </a:lnTo>
                  <a:lnTo>
                    <a:pt x="1" y="2"/>
                  </a:lnTo>
                  <a:lnTo>
                    <a:pt x="0" y="2"/>
                  </a:lnTo>
                  <a:lnTo>
                    <a:pt x="0" y="6"/>
                  </a:lnTo>
                  <a:lnTo>
                    <a:pt x="1" y="6"/>
                  </a:lnTo>
                  <a:lnTo>
                    <a:pt x="0" y="6"/>
                  </a:lnTo>
                  <a:close/>
                </a:path>
              </a:pathLst>
            </a:custGeom>
            <a:solidFill>
              <a:srgbClr val="000000"/>
            </a:solidFill>
            <a:ln w="9525">
              <a:noFill/>
              <a:round/>
            </a:ln>
          </p:spPr>
          <p:txBody>
            <a:bodyPr/>
            <a:lstStyle/>
            <a:p>
              <a:endParaRPr lang="en-US"/>
            </a:p>
          </p:txBody>
        </p:sp>
        <p:sp>
          <p:nvSpPr>
            <p:cNvPr id="601323" name="Freeform 1259"/>
            <p:cNvSpPr/>
            <p:nvPr/>
          </p:nvSpPr>
          <p:spPr bwMode="auto">
            <a:xfrm>
              <a:off x="4003" y="2811"/>
              <a:ext cx="24" cy="6"/>
            </a:xfrm>
            <a:custGeom>
              <a:avLst/>
              <a:gdLst/>
              <a:ahLst/>
              <a:cxnLst>
                <a:cxn ang="0">
                  <a:pos x="2" y="4"/>
                </a:cxn>
                <a:cxn ang="0">
                  <a:pos x="0" y="4"/>
                </a:cxn>
                <a:cxn ang="0">
                  <a:pos x="3" y="6"/>
                </a:cxn>
                <a:cxn ang="0">
                  <a:pos x="24" y="6"/>
                </a:cxn>
                <a:cxn ang="0">
                  <a:pos x="24" y="2"/>
                </a:cxn>
                <a:cxn ang="0">
                  <a:pos x="3" y="2"/>
                </a:cxn>
                <a:cxn ang="0">
                  <a:pos x="2" y="0"/>
                </a:cxn>
                <a:cxn ang="0">
                  <a:pos x="0" y="2"/>
                </a:cxn>
                <a:cxn ang="0">
                  <a:pos x="2" y="0"/>
                </a:cxn>
                <a:cxn ang="0">
                  <a:pos x="0" y="0"/>
                </a:cxn>
                <a:cxn ang="0">
                  <a:pos x="0" y="2"/>
                </a:cxn>
                <a:cxn ang="0">
                  <a:pos x="2" y="4"/>
                </a:cxn>
              </a:cxnLst>
              <a:rect l="0" t="0" r="r" b="b"/>
              <a:pathLst>
                <a:path w="24" h="6">
                  <a:moveTo>
                    <a:pt x="2" y="4"/>
                  </a:moveTo>
                  <a:lnTo>
                    <a:pt x="0" y="4"/>
                  </a:lnTo>
                  <a:lnTo>
                    <a:pt x="3" y="6"/>
                  </a:lnTo>
                  <a:lnTo>
                    <a:pt x="24" y="6"/>
                  </a:lnTo>
                  <a:lnTo>
                    <a:pt x="24" y="2"/>
                  </a:lnTo>
                  <a:lnTo>
                    <a:pt x="3" y="2"/>
                  </a:lnTo>
                  <a:lnTo>
                    <a:pt x="2" y="0"/>
                  </a:lnTo>
                  <a:lnTo>
                    <a:pt x="0" y="2"/>
                  </a:lnTo>
                  <a:lnTo>
                    <a:pt x="2" y="0"/>
                  </a:lnTo>
                  <a:lnTo>
                    <a:pt x="0" y="0"/>
                  </a:lnTo>
                  <a:lnTo>
                    <a:pt x="0" y="2"/>
                  </a:lnTo>
                  <a:lnTo>
                    <a:pt x="2" y="4"/>
                  </a:lnTo>
                  <a:close/>
                </a:path>
              </a:pathLst>
            </a:custGeom>
            <a:solidFill>
              <a:srgbClr val="000000"/>
            </a:solidFill>
            <a:ln w="9525">
              <a:noFill/>
              <a:round/>
            </a:ln>
          </p:spPr>
          <p:txBody>
            <a:bodyPr/>
            <a:lstStyle/>
            <a:p>
              <a:endParaRPr lang="en-US"/>
            </a:p>
          </p:txBody>
        </p:sp>
        <p:sp>
          <p:nvSpPr>
            <p:cNvPr id="601324" name="Freeform 1260"/>
            <p:cNvSpPr/>
            <p:nvPr/>
          </p:nvSpPr>
          <p:spPr bwMode="auto">
            <a:xfrm>
              <a:off x="3995" y="2813"/>
              <a:ext cx="10" cy="4"/>
            </a:xfrm>
            <a:custGeom>
              <a:avLst/>
              <a:gdLst/>
              <a:ahLst/>
              <a:cxnLst>
                <a:cxn ang="0">
                  <a:pos x="0" y="4"/>
                </a:cxn>
                <a:cxn ang="0">
                  <a:pos x="8" y="4"/>
                </a:cxn>
                <a:cxn ang="0">
                  <a:pos x="10" y="2"/>
                </a:cxn>
                <a:cxn ang="0">
                  <a:pos x="8" y="0"/>
                </a:cxn>
                <a:cxn ang="0">
                  <a:pos x="2" y="0"/>
                </a:cxn>
                <a:cxn ang="0">
                  <a:pos x="4" y="2"/>
                </a:cxn>
                <a:cxn ang="0">
                  <a:pos x="0" y="4"/>
                </a:cxn>
                <a:cxn ang="0">
                  <a:pos x="2" y="4"/>
                </a:cxn>
                <a:cxn ang="0">
                  <a:pos x="0" y="4"/>
                </a:cxn>
              </a:cxnLst>
              <a:rect l="0" t="0" r="r" b="b"/>
              <a:pathLst>
                <a:path w="10" h="4">
                  <a:moveTo>
                    <a:pt x="0" y="4"/>
                  </a:moveTo>
                  <a:lnTo>
                    <a:pt x="8" y="4"/>
                  </a:lnTo>
                  <a:lnTo>
                    <a:pt x="10" y="2"/>
                  </a:lnTo>
                  <a:lnTo>
                    <a:pt x="8" y="0"/>
                  </a:lnTo>
                  <a:lnTo>
                    <a:pt x="2" y="0"/>
                  </a:lnTo>
                  <a:lnTo>
                    <a:pt x="4" y="2"/>
                  </a:lnTo>
                  <a:lnTo>
                    <a:pt x="0" y="4"/>
                  </a:lnTo>
                  <a:lnTo>
                    <a:pt x="2" y="4"/>
                  </a:lnTo>
                  <a:lnTo>
                    <a:pt x="0" y="4"/>
                  </a:lnTo>
                  <a:close/>
                </a:path>
              </a:pathLst>
            </a:custGeom>
            <a:solidFill>
              <a:srgbClr val="000000"/>
            </a:solidFill>
            <a:ln w="9525">
              <a:noFill/>
              <a:round/>
            </a:ln>
          </p:spPr>
          <p:txBody>
            <a:bodyPr/>
            <a:lstStyle/>
            <a:p>
              <a:endParaRPr lang="en-US"/>
            </a:p>
          </p:txBody>
        </p:sp>
        <p:sp>
          <p:nvSpPr>
            <p:cNvPr id="601325" name="Freeform 1261"/>
            <p:cNvSpPr/>
            <p:nvPr/>
          </p:nvSpPr>
          <p:spPr bwMode="auto">
            <a:xfrm>
              <a:off x="3994" y="2778"/>
              <a:ext cx="11" cy="39"/>
            </a:xfrm>
            <a:custGeom>
              <a:avLst/>
              <a:gdLst/>
              <a:ahLst/>
              <a:cxnLst>
                <a:cxn ang="0">
                  <a:pos x="7" y="0"/>
                </a:cxn>
                <a:cxn ang="0">
                  <a:pos x="7" y="4"/>
                </a:cxn>
                <a:cxn ang="0">
                  <a:pos x="5" y="9"/>
                </a:cxn>
                <a:cxn ang="0">
                  <a:pos x="3" y="13"/>
                </a:cxn>
                <a:cxn ang="0">
                  <a:pos x="1" y="19"/>
                </a:cxn>
                <a:cxn ang="0">
                  <a:pos x="0" y="22"/>
                </a:cxn>
                <a:cxn ang="0">
                  <a:pos x="0" y="33"/>
                </a:cxn>
                <a:cxn ang="0">
                  <a:pos x="1" y="39"/>
                </a:cxn>
                <a:cxn ang="0">
                  <a:pos x="5" y="37"/>
                </a:cxn>
                <a:cxn ang="0">
                  <a:pos x="3" y="33"/>
                </a:cxn>
                <a:cxn ang="0">
                  <a:pos x="3" y="24"/>
                </a:cxn>
                <a:cxn ang="0">
                  <a:pos x="5" y="19"/>
                </a:cxn>
                <a:cxn ang="0">
                  <a:pos x="7" y="15"/>
                </a:cxn>
                <a:cxn ang="0">
                  <a:pos x="9" y="11"/>
                </a:cxn>
                <a:cxn ang="0">
                  <a:pos x="11" y="6"/>
                </a:cxn>
                <a:cxn ang="0">
                  <a:pos x="11" y="0"/>
                </a:cxn>
                <a:cxn ang="0">
                  <a:pos x="11" y="2"/>
                </a:cxn>
                <a:cxn ang="0">
                  <a:pos x="7" y="0"/>
                </a:cxn>
              </a:cxnLst>
              <a:rect l="0" t="0" r="r" b="b"/>
              <a:pathLst>
                <a:path w="11" h="39">
                  <a:moveTo>
                    <a:pt x="7" y="0"/>
                  </a:moveTo>
                  <a:lnTo>
                    <a:pt x="7" y="4"/>
                  </a:lnTo>
                  <a:lnTo>
                    <a:pt x="5" y="9"/>
                  </a:lnTo>
                  <a:lnTo>
                    <a:pt x="3" y="13"/>
                  </a:lnTo>
                  <a:lnTo>
                    <a:pt x="1" y="19"/>
                  </a:lnTo>
                  <a:lnTo>
                    <a:pt x="0" y="22"/>
                  </a:lnTo>
                  <a:lnTo>
                    <a:pt x="0" y="33"/>
                  </a:lnTo>
                  <a:lnTo>
                    <a:pt x="1" y="39"/>
                  </a:lnTo>
                  <a:lnTo>
                    <a:pt x="5" y="37"/>
                  </a:lnTo>
                  <a:lnTo>
                    <a:pt x="3" y="33"/>
                  </a:lnTo>
                  <a:lnTo>
                    <a:pt x="3" y="24"/>
                  </a:lnTo>
                  <a:lnTo>
                    <a:pt x="5" y="19"/>
                  </a:lnTo>
                  <a:lnTo>
                    <a:pt x="7" y="15"/>
                  </a:lnTo>
                  <a:lnTo>
                    <a:pt x="9" y="11"/>
                  </a:lnTo>
                  <a:lnTo>
                    <a:pt x="11" y="6"/>
                  </a:lnTo>
                  <a:lnTo>
                    <a:pt x="11" y="0"/>
                  </a:lnTo>
                  <a:lnTo>
                    <a:pt x="11" y="2"/>
                  </a:lnTo>
                  <a:lnTo>
                    <a:pt x="7" y="0"/>
                  </a:lnTo>
                  <a:close/>
                </a:path>
              </a:pathLst>
            </a:custGeom>
            <a:solidFill>
              <a:srgbClr val="000000"/>
            </a:solidFill>
            <a:ln w="9525">
              <a:noFill/>
              <a:round/>
            </a:ln>
          </p:spPr>
          <p:txBody>
            <a:bodyPr/>
            <a:lstStyle/>
            <a:p>
              <a:endParaRPr lang="en-US"/>
            </a:p>
          </p:txBody>
        </p:sp>
        <p:sp>
          <p:nvSpPr>
            <p:cNvPr id="601326" name="Freeform 1262"/>
            <p:cNvSpPr/>
            <p:nvPr/>
          </p:nvSpPr>
          <p:spPr bwMode="auto">
            <a:xfrm>
              <a:off x="4001" y="2738"/>
              <a:ext cx="33" cy="42"/>
            </a:xfrm>
            <a:custGeom>
              <a:avLst/>
              <a:gdLst/>
              <a:ahLst/>
              <a:cxnLst>
                <a:cxn ang="0">
                  <a:pos x="33" y="0"/>
                </a:cxn>
                <a:cxn ang="0">
                  <a:pos x="26" y="2"/>
                </a:cxn>
                <a:cxn ang="0">
                  <a:pos x="20" y="5"/>
                </a:cxn>
                <a:cxn ang="0">
                  <a:pos x="15" y="11"/>
                </a:cxn>
                <a:cxn ang="0">
                  <a:pos x="11" y="16"/>
                </a:cxn>
                <a:cxn ang="0">
                  <a:pos x="7" y="22"/>
                </a:cxn>
                <a:cxn ang="0">
                  <a:pos x="5" y="27"/>
                </a:cxn>
                <a:cxn ang="0">
                  <a:pos x="4" y="35"/>
                </a:cxn>
                <a:cxn ang="0">
                  <a:pos x="0" y="40"/>
                </a:cxn>
                <a:cxn ang="0">
                  <a:pos x="4" y="42"/>
                </a:cxn>
                <a:cxn ang="0">
                  <a:pos x="7" y="35"/>
                </a:cxn>
                <a:cxn ang="0">
                  <a:pos x="9" y="29"/>
                </a:cxn>
                <a:cxn ang="0">
                  <a:pos x="11" y="24"/>
                </a:cxn>
                <a:cxn ang="0">
                  <a:pos x="15" y="18"/>
                </a:cxn>
                <a:cxn ang="0">
                  <a:pos x="18" y="13"/>
                </a:cxn>
                <a:cxn ang="0">
                  <a:pos x="22" y="9"/>
                </a:cxn>
                <a:cxn ang="0">
                  <a:pos x="27" y="5"/>
                </a:cxn>
                <a:cxn ang="0">
                  <a:pos x="33" y="4"/>
                </a:cxn>
                <a:cxn ang="0">
                  <a:pos x="33" y="0"/>
                </a:cxn>
              </a:cxnLst>
              <a:rect l="0" t="0" r="r" b="b"/>
              <a:pathLst>
                <a:path w="33" h="42">
                  <a:moveTo>
                    <a:pt x="33" y="0"/>
                  </a:moveTo>
                  <a:lnTo>
                    <a:pt x="26" y="2"/>
                  </a:lnTo>
                  <a:lnTo>
                    <a:pt x="20" y="5"/>
                  </a:lnTo>
                  <a:lnTo>
                    <a:pt x="15" y="11"/>
                  </a:lnTo>
                  <a:lnTo>
                    <a:pt x="11" y="16"/>
                  </a:lnTo>
                  <a:lnTo>
                    <a:pt x="7" y="22"/>
                  </a:lnTo>
                  <a:lnTo>
                    <a:pt x="5" y="27"/>
                  </a:lnTo>
                  <a:lnTo>
                    <a:pt x="4" y="35"/>
                  </a:lnTo>
                  <a:lnTo>
                    <a:pt x="0" y="40"/>
                  </a:lnTo>
                  <a:lnTo>
                    <a:pt x="4" y="42"/>
                  </a:lnTo>
                  <a:lnTo>
                    <a:pt x="7" y="35"/>
                  </a:lnTo>
                  <a:lnTo>
                    <a:pt x="9" y="29"/>
                  </a:lnTo>
                  <a:lnTo>
                    <a:pt x="11" y="24"/>
                  </a:lnTo>
                  <a:lnTo>
                    <a:pt x="15" y="18"/>
                  </a:lnTo>
                  <a:lnTo>
                    <a:pt x="18" y="13"/>
                  </a:lnTo>
                  <a:lnTo>
                    <a:pt x="22" y="9"/>
                  </a:lnTo>
                  <a:lnTo>
                    <a:pt x="27" y="5"/>
                  </a:lnTo>
                  <a:lnTo>
                    <a:pt x="33" y="4"/>
                  </a:lnTo>
                  <a:lnTo>
                    <a:pt x="33" y="0"/>
                  </a:lnTo>
                  <a:close/>
                </a:path>
              </a:pathLst>
            </a:custGeom>
            <a:solidFill>
              <a:srgbClr val="000000"/>
            </a:solidFill>
            <a:ln w="9525">
              <a:noFill/>
              <a:round/>
            </a:ln>
          </p:spPr>
          <p:txBody>
            <a:bodyPr/>
            <a:lstStyle/>
            <a:p>
              <a:endParaRPr lang="en-US"/>
            </a:p>
          </p:txBody>
        </p:sp>
        <p:sp>
          <p:nvSpPr>
            <p:cNvPr id="601327" name="Freeform 1263"/>
            <p:cNvSpPr/>
            <p:nvPr/>
          </p:nvSpPr>
          <p:spPr bwMode="auto">
            <a:xfrm>
              <a:off x="4034" y="2738"/>
              <a:ext cx="57" cy="35"/>
            </a:xfrm>
            <a:custGeom>
              <a:avLst/>
              <a:gdLst/>
              <a:ahLst/>
              <a:cxnLst>
                <a:cxn ang="0">
                  <a:pos x="55" y="33"/>
                </a:cxn>
                <a:cxn ang="0">
                  <a:pos x="53" y="29"/>
                </a:cxn>
                <a:cxn ang="0">
                  <a:pos x="51" y="26"/>
                </a:cxn>
                <a:cxn ang="0">
                  <a:pos x="48" y="22"/>
                </a:cxn>
                <a:cxn ang="0">
                  <a:pos x="44" y="20"/>
                </a:cxn>
                <a:cxn ang="0">
                  <a:pos x="42" y="16"/>
                </a:cxn>
                <a:cxn ang="0">
                  <a:pos x="38" y="15"/>
                </a:cxn>
                <a:cxn ang="0">
                  <a:pos x="35" y="13"/>
                </a:cxn>
                <a:cxn ang="0">
                  <a:pos x="31" y="9"/>
                </a:cxn>
                <a:cxn ang="0">
                  <a:pos x="27" y="7"/>
                </a:cxn>
                <a:cxn ang="0">
                  <a:pos x="24" y="5"/>
                </a:cxn>
                <a:cxn ang="0">
                  <a:pos x="20" y="4"/>
                </a:cxn>
                <a:cxn ang="0">
                  <a:pos x="16" y="4"/>
                </a:cxn>
                <a:cxn ang="0">
                  <a:pos x="13" y="2"/>
                </a:cxn>
                <a:cxn ang="0">
                  <a:pos x="7" y="2"/>
                </a:cxn>
                <a:cxn ang="0">
                  <a:pos x="4" y="0"/>
                </a:cxn>
                <a:cxn ang="0">
                  <a:pos x="0" y="0"/>
                </a:cxn>
                <a:cxn ang="0">
                  <a:pos x="0" y="4"/>
                </a:cxn>
                <a:cxn ang="0">
                  <a:pos x="7" y="4"/>
                </a:cxn>
                <a:cxn ang="0">
                  <a:pos x="11" y="5"/>
                </a:cxn>
                <a:cxn ang="0">
                  <a:pos x="15" y="7"/>
                </a:cxn>
                <a:cxn ang="0">
                  <a:pos x="18" y="7"/>
                </a:cxn>
                <a:cxn ang="0">
                  <a:pos x="22" y="9"/>
                </a:cxn>
                <a:cxn ang="0">
                  <a:pos x="26" y="11"/>
                </a:cxn>
                <a:cxn ang="0">
                  <a:pos x="29" y="13"/>
                </a:cxn>
                <a:cxn ang="0">
                  <a:pos x="33" y="15"/>
                </a:cxn>
                <a:cxn ang="0">
                  <a:pos x="35" y="18"/>
                </a:cxn>
                <a:cxn ang="0">
                  <a:pos x="38" y="20"/>
                </a:cxn>
                <a:cxn ang="0">
                  <a:pos x="42" y="22"/>
                </a:cxn>
                <a:cxn ang="0">
                  <a:pos x="48" y="27"/>
                </a:cxn>
                <a:cxn ang="0">
                  <a:pos x="50" y="31"/>
                </a:cxn>
                <a:cxn ang="0">
                  <a:pos x="53" y="35"/>
                </a:cxn>
                <a:cxn ang="0">
                  <a:pos x="53" y="33"/>
                </a:cxn>
                <a:cxn ang="0">
                  <a:pos x="57" y="33"/>
                </a:cxn>
                <a:cxn ang="0">
                  <a:pos x="55" y="33"/>
                </a:cxn>
              </a:cxnLst>
              <a:rect l="0" t="0" r="r" b="b"/>
              <a:pathLst>
                <a:path w="57" h="35">
                  <a:moveTo>
                    <a:pt x="55" y="33"/>
                  </a:moveTo>
                  <a:lnTo>
                    <a:pt x="53" y="29"/>
                  </a:lnTo>
                  <a:lnTo>
                    <a:pt x="51" y="26"/>
                  </a:lnTo>
                  <a:lnTo>
                    <a:pt x="48" y="22"/>
                  </a:lnTo>
                  <a:lnTo>
                    <a:pt x="44" y="20"/>
                  </a:lnTo>
                  <a:lnTo>
                    <a:pt x="42" y="16"/>
                  </a:lnTo>
                  <a:lnTo>
                    <a:pt x="38" y="15"/>
                  </a:lnTo>
                  <a:lnTo>
                    <a:pt x="35" y="13"/>
                  </a:lnTo>
                  <a:lnTo>
                    <a:pt x="31" y="9"/>
                  </a:lnTo>
                  <a:lnTo>
                    <a:pt x="27" y="7"/>
                  </a:lnTo>
                  <a:lnTo>
                    <a:pt x="24" y="5"/>
                  </a:lnTo>
                  <a:lnTo>
                    <a:pt x="20" y="4"/>
                  </a:lnTo>
                  <a:lnTo>
                    <a:pt x="16" y="4"/>
                  </a:lnTo>
                  <a:lnTo>
                    <a:pt x="13" y="2"/>
                  </a:lnTo>
                  <a:lnTo>
                    <a:pt x="7" y="2"/>
                  </a:lnTo>
                  <a:lnTo>
                    <a:pt x="4" y="0"/>
                  </a:lnTo>
                  <a:lnTo>
                    <a:pt x="0" y="0"/>
                  </a:lnTo>
                  <a:lnTo>
                    <a:pt x="0" y="4"/>
                  </a:lnTo>
                  <a:lnTo>
                    <a:pt x="7" y="4"/>
                  </a:lnTo>
                  <a:lnTo>
                    <a:pt x="11" y="5"/>
                  </a:lnTo>
                  <a:lnTo>
                    <a:pt x="15" y="7"/>
                  </a:lnTo>
                  <a:lnTo>
                    <a:pt x="18" y="7"/>
                  </a:lnTo>
                  <a:lnTo>
                    <a:pt x="22" y="9"/>
                  </a:lnTo>
                  <a:lnTo>
                    <a:pt x="26" y="11"/>
                  </a:lnTo>
                  <a:lnTo>
                    <a:pt x="29" y="13"/>
                  </a:lnTo>
                  <a:lnTo>
                    <a:pt x="33" y="15"/>
                  </a:lnTo>
                  <a:lnTo>
                    <a:pt x="35" y="18"/>
                  </a:lnTo>
                  <a:lnTo>
                    <a:pt x="38" y="20"/>
                  </a:lnTo>
                  <a:lnTo>
                    <a:pt x="42" y="22"/>
                  </a:lnTo>
                  <a:lnTo>
                    <a:pt x="48" y="27"/>
                  </a:lnTo>
                  <a:lnTo>
                    <a:pt x="50" y="31"/>
                  </a:lnTo>
                  <a:lnTo>
                    <a:pt x="53" y="35"/>
                  </a:lnTo>
                  <a:lnTo>
                    <a:pt x="53" y="33"/>
                  </a:lnTo>
                  <a:lnTo>
                    <a:pt x="57" y="33"/>
                  </a:lnTo>
                  <a:lnTo>
                    <a:pt x="55" y="33"/>
                  </a:lnTo>
                  <a:close/>
                </a:path>
              </a:pathLst>
            </a:custGeom>
            <a:solidFill>
              <a:srgbClr val="000000"/>
            </a:solidFill>
            <a:ln w="9525">
              <a:noFill/>
              <a:round/>
            </a:ln>
          </p:spPr>
          <p:txBody>
            <a:bodyPr/>
            <a:lstStyle/>
            <a:p>
              <a:endParaRPr lang="en-US"/>
            </a:p>
          </p:txBody>
        </p:sp>
        <p:sp>
          <p:nvSpPr>
            <p:cNvPr id="601328" name="Freeform 1264"/>
            <p:cNvSpPr/>
            <p:nvPr/>
          </p:nvSpPr>
          <p:spPr bwMode="auto">
            <a:xfrm>
              <a:off x="4025" y="2751"/>
              <a:ext cx="44" cy="25"/>
            </a:xfrm>
            <a:custGeom>
              <a:avLst/>
              <a:gdLst/>
              <a:ahLst/>
              <a:cxnLst>
                <a:cxn ang="0">
                  <a:pos x="44" y="14"/>
                </a:cxn>
                <a:cxn ang="0">
                  <a:pos x="44" y="24"/>
                </a:cxn>
                <a:cxn ang="0">
                  <a:pos x="42" y="25"/>
                </a:cxn>
                <a:cxn ang="0">
                  <a:pos x="33" y="25"/>
                </a:cxn>
                <a:cxn ang="0">
                  <a:pos x="27" y="24"/>
                </a:cxn>
                <a:cxn ang="0">
                  <a:pos x="24" y="22"/>
                </a:cxn>
                <a:cxn ang="0">
                  <a:pos x="18" y="20"/>
                </a:cxn>
                <a:cxn ang="0">
                  <a:pos x="13" y="20"/>
                </a:cxn>
                <a:cxn ang="0">
                  <a:pos x="9" y="18"/>
                </a:cxn>
                <a:cxn ang="0">
                  <a:pos x="3" y="18"/>
                </a:cxn>
                <a:cxn ang="0">
                  <a:pos x="3" y="14"/>
                </a:cxn>
                <a:cxn ang="0">
                  <a:pos x="0" y="11"/>
                </a:cxn>
                <a:cxn ang="0">
                  <a:pos x="0" y="9"/>
                </a:cxn>
                <a:cxn ang="0">
                  <a:pos x="2" y="7"/>
                </a:cxn>
                <a:cxn ang="0">
                  <a:pos x="2" y="5"/>
                </a:cxn>
                <a:cxn ang="0">
                  <a:pos x="3" y="5"/>
                </a:cxn>
                <a:cxn ang="0">
                  <a:pos x="3" y="3"/>
                </a:cxn>
                <a:cxn ang="0">
                  <a:pos x="5" y="3"/>
                </a:cxn>
                <a:cxn ang="0">
                  <a:pos x="9" y="0"/>
                </a:cxn>
                <a:cxn ang="0">
                  <a:pos x="11" y="2"/>
                </a:cxn>
                <a:cxn ang="0">
                  <a:pos x="13" y="2"/>
                </a:cxn>
                <a:cxn ang="0">
                  <a:pos x="13" y="0"/>
                </a:cxn>
                <a:cxn ang="0">
                  <a:pos x="24" y="0"/>
                </a:cxn>
                <a:cxn ang="0">
                  <a:pos x="27" y="2"/>
                </a:cxn>
                <a:cxn ang="0">
                  <a:pos x="31" y="3"/>
                </a:cxn>
                <a:cxn ang="0">
                  <a:pos x="35" y="5"/>
                </a:cxn>
                <a:cxn ang="0">
                  <a:pos x="38" y="9"/>
                </a:cxn>
                <a:cxn ang="0">
                  <a:pos x="42" y="11"/>
                </a:cxn>
                <a:cxn ang="0">
                  <a:pos x="44" y="14"/>
                </a:cxn>
              </a:cxnLst>
              <a:rect l="0" t="0" r="r" b="b"/>
              <a:pathLst>
                <a:path w="44" h="25">
                  <a:moveTo>
                    <a:pt x="44" y="14"/>
                  </a:moveTo>
                  <a:lnTo>
                    <a:pt x="44" y="24"/>
                  </a:lnTo>
                  <a:lnTo>
                    <a:pt x="42" y="25"/>
                  </a:lnTo>
                  <a:lnTo>
                    <a:pt x="33" y="25"/>
                  </a:lnTo>
                  <a:lnTo>
                    <a:pt x="27" y="24"/>
                  </a:lnTo>
                  <a:lnTo>
                    <a:pt x="24" y="22"/>
                  </a:lnTo>
                  <a:lnTo>
                    <a:pt x="18" y="20"/>
                  </a:lnTo>
                  <a:lnTo>
                    <a:pt x="13" y="20"/>
                  </a:lnTo>
                  <a:lnTo>
                    <a:pt x="9" y="18"/>
                  </a:lnTo>
                  <a:lnTo>
                    <a:pt x="3" y="18"/>
                  </a:lnTo>
                  <a:lnTo>
                    <a:pt x="3" y="14"/>
                  </a:lnTo>
                  <a:lnTo>
                    <a:pt x="0" y="11"/>
                  </a:lnTo>
                  <a:lnTo>
                    <a:pt x="0" y="9"/>
                  </a:lnTo>
                  <a:lnTo>
                    <a:pt x="2" y="7"/>
                  </a:lnTo>
                  <a:lnTo>
                    <a:pt x="2" y="5"/>
                  </a:lnTo>
                  <a:lnTo>
                    <a:pt x="3" y="5"/>
                  </a:lnTo>
                  <a:lnTo>
                    <a:pt x="3" y="3"/>
                  </a:lnTo>
                  <a:lnTo>
                    <a:pt x="5" y="3"/>
                  </a:lnTo>
                  <a:lnTo>
                    <a:pt x="9" y="0"/>
                  </a:lnTo>
                  <a:lnTo>
                    <a:pt x="11" y="2"/>
                  </a:lnTo>
                  <a:lnTo>
                    <a:pt x="13" y="2"/>
                  </a:lnTo>
                  <a:lnTo>
                    <a:pt x="13" y="0"/>
                  </a:lnTo>
                  <a:lnTo>
                    <a:pt x="24" y="0"/>
                  </a:lnTo>
                  <a:lnTo>
                    <a:pt x="27" y="2"/>
                  </a:lnTo>
                  <a:lnTo>
                    <a:pt x="31" y="3"/>
                  </a:lnTo>
                  <a:lnTo>
                    <a:pt x="35" y="5"/>
                  </a:lnTo>
                  <a:lnTo>
                    <a:pt x="38" y="9"/>
                  </a:lnTo>
                  <a:lnTo>
                    <a:pt x="42" y="11"/>
                  </a:lnTo>
                  <a:lnTo>
                    <a:pt x="44" y="14"/>
                  </a:lnTo>
                  <a:close/>
                </a:path>
              </a:pathLst>
            </a:custGeom>
            <a:solidFill>
              <a:srgbClr val="FFFF7F"/>
            </a:solidFill>
            <a:ln w="9525">
              <a:noFill/>
              <a:round/>
            </a:ln>
          </p:spPr>
          <p:txBody>
            <a:bodyPr/>
            <a:lstStyle/>
            <a:p>
              <a:endParaRPr lang="en-US"/>
            </a:p>
          </p:txBody>
        </p:sp>
        <p:sp>
          <p:nvSpPr>
            <p:cNvPr id="601329" name="Freeform 1265"/>
            <p:cNvSpPr/>
            <p:nvPr/>
          </p:nvSpPr>
          <p:spPr bwMode="auto">
            <a:xfrm>
              <a:off x="4065" y="2764"/>
              <a:ext cx="6" cy="16"/>
            </a:xfrm>
            <a:custGeom>
              <a:avLst/>
              <a:gdLst/>
              <a:ahLst/>
              <a:cxnLst>
                <a:cxn ang="0">
                  <a:pos x="2" y="16"/>
                </a:cxn>
                <a:cxn ang="0">
                  <a:pos x="2" y="14"/>
                </a:cxn>
                <a:cxn ang="0">
                  <a:pos x="6" y="11"/>
                </a:cxn>
                <a:cxn ang="0">
                  <a:pos x="6" y="1"/>
                </a:cxn>
                <a:cxn ang="0">
                  <a:pos x="2" y="0"/>
                </a:cxn>
                <a:cxn ang="0">
                  <a:pos x="2" y="9"/>
                </a:cxn>
                <a:cxn ang="0">
                  <a:pos x="0" y="12"/>
                </a:cxn>
                <a:cxn ang="0">
                  <a:pos x="2" y="11"/>
                </a:cxn>
                <a:cxn ang="0">
                  <a:pos x="2" y="16"/>
                </a:cxn>
                <a:cxn ang="0">
                  <a:pos x="2" y="14"/>
                </a:cxn>
                <a:cxn ang="0">
                  <a:pos x="2" y="16"/>
                </a:cxn>
              </a:cxnLst>
              <a:rect l="0" t="0" r="r" b="b"/>
              <a:pathLst>
                <a:path w="6" h="16">
                  <a:moveTo>
                    <a:pt x="2" y="16"/>
                  </a:moveTo>
                  <a:lnTo>
                    <a:pt x="2" y="14"/>
                  </a:lnTo>
                  <a:lnTo>
                    <a:pt x="6" y="11"/>
                  </a:lnTo>
                  <a:lnTo>
                    <a:pt x="6" y="1"/>
                  </a:lnTo>
                  <a:lnTo>
                    <a:pt x="2" y="0"/>
                  </a:lnTo>
                  <a:lnTo>
                    <a:pt x="2" y="9"/>
                  </a:lnTo>
                  <a:lnTo>
                    <a:pt x="0" y="12"/>
                  </a:lnTo>
                  <a:lnTo>
                    <a:pt x="2" y="11"/>
                  </a:lnTo>
                  <a:lnTo>
                    <a:pt x="2" y="16"/>
                  </a:lnTo>
                  <a:lnTo>
                    <a:pt x="2" y="14"/>
                  </a:lnTo>
                  <a:lnTo>
                    <a:pt x="2" y="16"/>
                  </a:lnTo>
                  <a:close/>
                </a:path>
              </a:pathLst>
            </a:custGeom>
            <a:solidFill>
              <a:srgbClr val="000000"/>
            </a:solidFill>
            <a:ln w="9525">
              <a:noFill/>
              <a:round/>
            </a:ln>
          </p:spPr>
          <p:txBody>
            <a:bodyPr/>
            <a:lstStyle/>
            <a:p>
              <a:endParaRPr lang="en-US"/>
            </a:p>
          </p:txBody>
        </p:sp>
        <p:sp>
          <p:nvSpPr>
            <p:cNvPr id="601330" name="Freeform 1266"/>
            <p:cNvSpPr/>
            <p:nvPr/>
          </p:nvSpPr>
          <p:spPr bwMode="auto">
            <a:xfrm>
              <a:off x="4027" y="2767"/>
              <a:ext cx="40" cy="13"/>
            </a:xfrm>
            <a:custGeom>
              <a:avLst/>
              <a:gdLst/>
              <a:ahLst/>
              <a:cxnLst>
                <a:cxn ang="0">
                  <a:pos x="0" y="2"/>
                </a:cxn>
                <a:cxn ang="0">
                  <a:pos x="1" y="4"/>
                </a:cxn>
                <a:cxn ang="0">
                  <a:pos x="7" y="4"/>
                </a:cxn>
                <a:cxn ang="0">
                  <a:pos x="11" y="6"/>
                </a:cxn>
                <a:cxn ang="0">
                  <a:pos x="16" y="6"/>
                </a:cxn>
                <a:cxn ang="0">
                  <a:pos x="20" y="8"/>
                </a:cxn>
                <a:cxn ang="0">
                  <a:pos x="25" y="9"/>
                </a:cxn>
                <a:cxn ang="0">
                  <a:pos x="31" y="11"/>
                </a:cxn>
                <a:cxn ang="0">
                  <a:pos x="34" y="11"/>
                </a:cxn>
                <a:cxn ang="0">
                  <a:pos x="40" y="13"/>
                </a:cxn>
                <a:cxn ang="0">
                  <a:pos x="40" y="8"/>
                </a:cxn>
                <a:cxn ang="0">
                  <a:pos x="31" y="8"/>
                </a:cxn>
                <a:cxn ang="0">
                  <a:pos x="25" y="6"/>
                </a:cxn>
                <a:cxn ang="0">
                  <a:pos x="22" y="4"/>
                </a:cxn>
                <a:cxn ang="0">
                  <a:pos x="16" y="4"/>
                </a:cxn>
                <a:cxn ang="0">
                  <a:pos x="12" y="2"/>
                </a:cxn>
                <a:cxn ang="0">
                  <a:pos x="7" y="0"/>
                </a:cxn>
                <a:cxn ang="0">
                  <a:pos x="1" y="0"/>
                </a:cxn>
                <a:cxn ang="0">
                  <a:pos x="3" y="2"/>
                </a:cxn>
                <a:cxn ang="0">
                  <a:pos x="0" y="2"/>
                </a:cxn>
                <a:cxn ang="0">
                  <a:pos x="0" y="4"/>
                </a:cxn>
                <a:cxn ang="0">
                  <a:pos x="1" y="4"/>
                </a:cxn>
                <a:cxn ang="0">
                  <a:pos x="0" y="2"/>
                </a:cxn>
              </a:cxnLst>
              <a:rect l="0" t="0" r="r" b="b"/>
              <a:pathLst>
                <a:path w="40" h="13">
                  <a:moveTo>
                    <a:pt x="0" y="2"/>
                  </a:moveTo>
                  <a:lnTo>
                    <a:pt x="1" y="4"/>
                  </a:lnTo>
                  <a:lnTo>
                    <a:pt x="7" y="4"/>
                  </a:lnTo>
                  <a:lnTo>
                    <a:pt x="11" y="6"/>
                  </a:lnTo>
                  <a:lnTo>
                    <a:pt x="16" y="6"/>
                  </a:lnTo>
                  <a:lnTo>
                    <a:pt x="20" y="8"/>
                  </a:lnTo>
                  <a:lnTo>
                    <a:pt x="25" y="9"/>
                  </a:lnTo>
                  <a:lnTo>
                    <a:pt x="31" y="11"/>
                  </a:lnTo>
                  <a:lnTo>
                    <a:pt x="34" y="11"/>
                  </a:lnTo>
                  <a:lnTo>
                    <a:pt x="40" y="13"/>
                  </a:lnTo>
                  <a:lnTo>
                    <a:pt x="40" y="8"/>
                  </a:lnTo>
                  <a:lnTo>
                    <a:pt x="31" y="8"/>
                  </a:lnTo>
                  <a:lnTo>
                    <a:pt x="25" y="6"/>
                  </a:lnTo>
                  <a:lnTo>
                    <a:pt x="22" y="4"/>
                  </a:lnTo>
                  <a:lnTo>
                    <a:pt x="16" y="4"/>
                  </a:lnTo>
                  <a:lnTo>
                    <a:pt x="12" y="2"/>
                  </a:lnTo>
                  <a:lnTo>
                    <a:pt x="7" y="0"/>
                  </a:lnTo>
                  <a:lnTo>
                    <a:pt x="1" y="0"/>
                  </a:lnTo>
                  <a:lnTo>
                    <a:pt x="3" y="2"/>
                  </a:lnTo>
                  <a:lnTo>
                    <a:pt x="0" y="2"/>
                  </a:lnTo>
                  <a:lnTo>
                    <a:pt x="0" y="4"/>
                  </a:lnTo>
                  <a:lnTo>
                    <a:pt x="1" y="4"/>
                  </a:lnTo>
                  <a:lnTo>
                    <a:pt x="0" y="2"/>
                  </a:lnTo>
                  <a:close/>
                </a:path>
              </a:pathLst>
            </a:custGeom>
            <a:solidFill>
              <a:srgbClr val="000000"/>
            </a:solidFill>
            <a:ln w="9525">
              <a:noFill/>
              <a:round/>
            </a:ln>
          </p:spPr>
          <p:txBody>
            <a:bodyPr/>
            <a:lstStyle/>
            <a:p>
              <a:endParaRPr lang="en-US"/>
            </a:p>
          </p:txBody>
        </p:sp>
        <p:sp>
          <p:nvSpPr>
            <p:cNvPr id="601332" name="Freeform 1268"/>
            <p:cNvSpPr/>
            <p:nvPr/>
          </p:nvSpPr>
          <p:spPr bwMode="auto">
            <a:xfrm>
              <a:off x="4023" y="2758"/>
              <a:ext cx="7" cy="11"/>
            </a:xfrm>
            <a:custGeom>
              <a:avLst/>
              <a:gdLst/>
              <a:ahLst/>
              <a:cxnLst>
                <a:cxn ang="0">
                  <a:pos x="0" y="2"/>
                </a:cxn>
                <a:cxn ang="0">
                  <a:pos x="0" y="0"/>
                </a:cxn>
                <a:cxn ang="0">
                  <a:pos x="0" y="4"/>
                </a:cxn>
                <a:cxn ang="0">
                  <a:pos x="2" y="7"/>
                </a:cxn>
                <a:cxn ang="0">
                  <a:pos x="4" y="9"/>
                </a:cxn>
                <a:cxn ang="0">
                  <a:pos x="4" y="11"/>
                </a:cxn>
                <a:cxn ang="0">
                  <a:pos x="7" y="11"/>
                </a:cxn>
                <a:cxn ang="0">
                  <a:pos x="5" y="7"/>
                </a:cxn>
                <a:cxn ang="0">
                  <a:pos x="5" y="6"/>
                </a:cxn>
                <a:cxn ang="0">
                  <a:pos x="4" y="4"/>
                </a:cxn>
                <a:cxn ang="0">
                  <a:pos x="4" y="2"/>
                </a:cxn>
                <a:cxn ang="0">
                  <a:pos x="0" y="2"/>
                </a:cxn>
              </a:cxnLst>
              <a:rect l="0" t="0" r="r" b="b"/>
              <a:pathLst>
                <a:path w="7" h="11">
                  <a:moveTo>
                    <a:pt x="0" y="2"/>
                  </a:moveTo>
                  <a:lnTo>
                    <a:pt x="0" y="0"/>
                  </a:lnTo>
                  <a:lnTo>
                    <a:pt x="0" y="4"/>
                  </a:lnTo>
                  <a:lnTo>
                    <a:pt x="2" y="7"/>
                  </a:lnTo>
                  <a:lnTo>
                    <a:pt x="4" y="9"/>
                  </a:lnTo>
                  <a:lnTo>
                    <a:pt x="4" y="11"/>
                  </a:lnTo>
                  <a:lnTo>
                    <a:pt x="7" y="11"/>
                  </a:lnTo>
                  <a:lnTo>
                    <a:pt x="5" y="7"/>
                  </a:lnTo>
                  <a:lnTo>
                    <a:pt x="5" y="6"/>
                  </a:lnTo>
                  <a:lnTo>
                    <a:pt x="4" y="4"/>
                  </a:lnTo>
                  <a:lnTo>
                    <a:pt x="4" y="2"/>
                  </a:lnTo>
                  <a:lnTo>
                    <a:pt x="0" y="2"/>
                  </a:lnTo>
                  <a:close/>
                </a:path>
              </a:pathLst>
            </a:custGeom>
            <a:solidFill>
              <a:srgbClr val="000000"/>
            </a:solidFill>
            <a:ln w="9525">
              <a:noFill/>
              <a:round/>
            </a:ln>
          </p:spPr>
          <p:txBody>
            <a:bodyPr/>
            <a:lstStyle/>
            <a:p>
              <a:endParaRPr lang="en-US"/>
            </a:p>
          </p:txBody>
        </p:sp>
        <p:sp>
          <p:nvSpPr>
            <p:cNvPr id="601333" name="Freeform 1269"/>
            <p:cNvSpPr/>
            <p:nvPr/>
          </p:nvSpPr>
          <p:spPr bwMode="auto">
            <a:xfrm>
              <a:off x="4023" y="2749"/>
              <a:ext cx="13" cy="11"/>
            </a:xfrm>
            <a:custGeom>
              <a:avLst/>
              <a:gdLst/>
              <a:ahLst/>
              <a:cxnLst>
                <a:cxn ang="0">
                  <a:pos x="13" y="2"/>
                </a:cxn>
                <a:cxn ang="0">
                  <a:pos x="7" y="2"/>
                </a:cxn>
                <a:cxn ang="0">
                  <a:pos x="2" y="7"/>
                </a:cxn>
                <a:cxn ang="0">
                  <a:pos x="2" y="9"/>
                </a:cxn>
                <a:cxn ang="0">
                  <a:pos x="0" y="11"/>
                </a:cxn>
                <a:cxn ang="0">
                  <a:pos x="5" y="11"/>
                </a:cxn>
                <a:cxn ang="0">
                  <a:pos x="5" y="7"/>
                </a:cxn>
                <a:cxn ang="0">
                  <a:pos x="7" y="7"/>
                </a:cxn>
                <a:cxn ang="0">
                  <a:pos x="7" y="5"/>
                </a:cxn>
                <a:cxn ang="0">
                  <a:pos x="11" y="5"/>
                </a:cxn>
                <a:cxn ang="0">
                  <a:pos x="13" y="4"/>
                </a:cxn>
                <a:cxn ang="0">
                  <a:pos x="9" y="4"/>
                </a:cxn>
                <a:cxn ang="0">
                  <a:pos x="13" y="2"/>
                </a:cxn>
                <a:cxn ang="0">
                  <a:pos x="13" y="0"/>
                </a:cxn>
                <a:cxn ang="0">
                  <a:pos x="11" y="2"/>
                </a:cxn>
                <a:cxn ang="0">
                  <a:pos x="13" y="2"/>
                </a:cxn>
              </a:cxnLst>
              <a:rect l="0" t="0" r="r" b="b"/>
              <a:pathLst>
                <a:path w="13" h="11">
                  <a:moveTo>
                    <a:pt x="13" y="2"/>
                  </a:moveTo>
                  <a:lnTo>
                    <a:pt x="7" y="2"/>
                  </a:lnTo>
                  <a:lnTo>
                    <a:pt x="2" y="7"/>
                  </a:lnTo>
                  <a:lnTo>
                    <a:pt x="2" y="9"/>
                  </a:lnTo>
                  <a:lnTo>
                    <a:pt x="0" y="11"/>
                  </a:lnTo>
                  <a:lnTo>
                    <a:pt x="5" y="11"/>
                  </a:lnTo>
                  <a:lnTo>
                    <a:pt x="5" y="7"/>
                  </a:lnTo>
                  <a:lnTo>
                    <a:pt x="7" y="7"/>
                  </a:lnTo>
                  <a:lnTo>
                    <a:pt x="7" y="5"/>
                  </a:lnTo>
                  <a:lnTo>
                    <a:pt x="11" y="5"/>
                  </a:lnTo>
                  <a:lnTo>
                    <a:pt x="13" y="4"/>
                  </a:lnTo>
                  <a:lnTo>
                    <a:pt x="9" y="4"/>
                  </a:lnTo>
                  <a:lnTo>
                    <a:pt x="13" y="2"/>
                  </a:lnTo>
                  <a:lnTo>
                    <a:pt x="13" y="0"/>
                  </a:lnTo>
                  <a:lnTo>
                    <a:pt x="11" y="2"/>
                  </a:lnTo>
                  <a:lnTo>
                    <a:pt x="13" y="2"/>
                  </a:lnTo>
                  <a:close/>
                </a:path>
              </a:pathLst>
            </a:custGeom>
            <a:solidFill>
              <a:srgbClr val="000000"/>
            </a:solidFill>
            <a:ln w="9525">
              <a:noFill/>
              <a:round/>
            </a:ln>
          </p:spPr>
          <p:txBody>
            <a:bodyPr/>
            <a:lstStyle/>
            <a:p>
              <a:endParaRPr lang="en-US"/>
            </a:p>
          </p:txBody>
        </p:sp>
        <p:sp>
          <p:nvSpPr>
            <p:cNvPr id="601334" name="Freeform 1270"/>
            <p:cNvSpPr/>
            <p:nvPr/>
          </p:nvSpPr>
          <p:spPr bwMode="auto">
            <a:xfrm>
              <a:off x="4032" y="2747"/>
              <a:ext cx="7" cy="7"/>
            </a:xfrm>
            <a:custGeom>
              <a:avLst/>
              <a:gdLst/>
              <a:ahLst/>
              <a:cxnLst>
                <a:cxn ang="0">
                  <a:pos x="7" y="0"/>
                </a:cxn>
                <a:cxn ang="0">
                  <a:pos x="7" y="2"/>
                </a:cxn>
                <a:cxn ang="0">
                  <a:pos x="6" y="4"/>
                </a:cxn>
                <a:cxn ang="0">
                  <a:pos x="4" y="4"/>
                </a:cxn>
                <a:cxn ang="0">
                  <a:pos x="0" y="6"/>
                </a:cxn>
                <a:cxn ang="0">
                  <a:pos x="4" y="7"/>
                </a:cxn>
                <a:cxn ang="0">
                  <a:pos x="6" y="6"/>
                </a:cxn>
                <a:cxn ang="0">
                  <a:pos x="7" y="6"/>
                </a:cxn>
                <a:cxn ang="0">
                  <a:pos x="7" y="0"/>
                </a:cxn>
              </a:cxnLst>
              <a:rect l="0" t="0" r="r" b="b"/>
              <a:pathLst>
                <a:path w="7" h="7">
                  <a:moveTo>
                    <a:pt x="7" y="0"/>
                  </a:moveTo>
                  <a:lnTo>
                    <a:pt x="7" y="2"/>
                  </a:lnTo>
                  <a:lnTo>
                    <a:pt x="6" y="4"/>
                  </a:lnTo>
                  <a:lnTo>
                    <a:pt x="4" y="4"/>
                  </a:lnTo>
                  <a:lnTo>
                    <a:pt x="0" y="6"/>
                  </a:lnTo>
                  <a:lnTo>
                    <a:pt x="4" y="7"/>
                  </a:lnTo>
                  <a:lnTo>
                    <a:pt x="6" y="6"/>
                  </a:lnTo>
                  <a:lnTo>
                    <a:pt x="7" y="6"/>
                  </a:lnTo>
                  <a:lnTo>
                    <a:pt x="7" y="0"/>
                  </a:lnTo>
                  <a:close/>
                </a:path>
              </a:pathLst>
            </a:custGeom>
            <a:solidFill>
              <a:srgbClr val="000000"/>
            </a:solidFill>
            <a:ln w="9525">
              <a:noFill/>
              <a:round/>
            </a:ln>
          </p:spPr>
          <p:txBody>
            <a:bodyPr/>
            <a:lstStyle/>
            <a:p>
              <a:endParaRPr lang="en-US"/>
            </a:p>
          </p:txBody>
        </p:sp>
        <p:sp>
          <p:nvSpPr>
            <p:cNvPr id="601335" name="Freeform 1271"/>
            <p:cNvSpPr/>
            <p:nvPr/>
          </p:nvSpPr>
          <p:spPr bwMode="auto">
            <a:xfrm>
              <a:off x="4039" y="2747"/>
              <a:ext cx="33" cy="20"/>
            </a:xfrm>
            <a:custGeom>
              <a:avLst/>
              <a:gdLst/>
              <a:ahLst/>
              <a:cxnLst>
                <a:cxn ang="0">
                  <a:pos x="32" y="18"/>
                </a:cxn>
                <a:cxn ang="0">
                  <a:pos x="32" y="17"/>
                </a:cxn>
                <a:cxn ang="0">
                  <a:pos x="28" y="13"/>
                </a:cxn>
                <a:cxn ang="0">
                  <a:pos x="24" y="11"/>
                </a:cxn>
                <a:cxn ang="0">
                  <a:pos x="19" y="6"/>
                </a:cxn>
                <a:cxn ang="0">
                  <a:pos x="13" y="4"/>
                </a:cxn>
                <a:cxn ang="0">
                  <a:pos x="10" y="2"/>
                </a:cxn>
                <a:cxn ang="0">
                  <a:pos x="4" y="2"/>
                </a:cxn>
                <a:cxn ang="0">
                  <a:pos x="0" y="0"/>
                </a:cxn>
                <a:cxn ang="0">
                  <a:pos x="0" y="4"/>
                </a:cxn>
                <a:cxn ang="0">
                  <a:pos x="4" y="4"/>
                </a:cxn>
                <a:cxn ang="0">
                  <a:pos x="10" y="6"/>
                </a:cxn>
                <a:cxn ang="0">
                  <a:pos x="13" y="7"/>
                </a:cxn>
                <a:cxn ang="0">
                  <a:pos x="17" y="9"/>
                </a:cxn>
                <a:cxn ang="0">
                  <a:pos x="19" y="11"/>
                </a:cxn>
                <a:cxn ang="0">
                  <a:pos x="22" y="13"/>
                </a:cxn>
                <a:cxn ang="0">
                  <a:pos x="30" y="20"/>
                </a:cxn>
                <a:cxn ang="0">
                  <a:pos x="28" y="17"/>
                </a:cxn>
                <a:cxn ang="0">
                  <a:pos x="32" y="18"/>
                </a:cxn>
                <a:cxn ang="0">
                  <a:pos x="33" y="18"/>
                </a:cxn>
                <a:cxn ang="0">
                  <a:pos x="32" y="17"/>
                </a:cxn>
                <a:cxn ang="0">
                  <a:pos x="32" y="18"/>
                </a:cxn>
              </a:cxnLst>
              <a:rect l="0" t="0" r="r" b="b"/>
              <a:pathLst>
                <a:path w="33" h="20">
                  <a:moveTo>
                    <a:pt x="32" y="18"/>
                  </a:moveTo>
                  <a:lnTo>
                    <a:pt x="32" y="17"/>
                  </a:lnTo>
                  <a:lnTo>
                    <a:pt x="28" y="13"/>
                  </a:lnTo>
                  <a:lnTo>
                    <a:pt x="24" y="11"/>
                  </a:lnTo>
                  <a:lnTo>
                    <a:pt x="19" y="6"/>
                  </a:lnTo>
                  <a:lnTo>
                    <a:pt x="13" y="4"/>
                  </a:lnTo>
                  <a:lnTo>
                    <a:pt x="10" y="2"/>
                  </a:lnTo>
                  <a:lnTo>
                    <a:pt x="4" y="2"/>
                  </a:lnTo>
                  <a:lnTo>
                    <a:pt x="0" y="0"/>
                  </a:lnTo>
                  <a:lnTo>
                    <a:pt x="0" y="4"/>
                  </a:lnTo>
                  <a:lnTo>
                    <a:pt x="4" y="4"/>
                  </a:lnTo>
                  <a:lnTo>
                    <a:pt x="10" y="6"/>
                  </a:lnTo>
                  <a:lnTo>
                    <a:pt x="13" y="7"/>
                  </a:lnTo>
                  <a:lnTo>
                    <a:pt x="17" y="9"/>
                  </a:lnTo>
                  <a:lnTo>
                    <a:pt x="19" y="11"/>
                  </a:lnTo>
                  <a:lnTo>
                    <a:pt x="22" y="13"/>
                  </a:lnTo>
                  <a:lnTo>
                    <a:pt x="30" y="20"/>
                  </a:lnTo>
                  <a:lnTo>
                    <a:pt x="28" y="17"/>
                  </a:lnTo>
                  <a:lnTo>
                    <a:pt x="32" y="18"/>
                  </a:lnTo>
                  <a:lnTo>
                    <a:pt x="33" y="18"/>
                  </a:lnTo>
                  <a:lnTo>
                    <a:pt x="32" y="17"/>
                  </a:lnTo>
                  <a:lnTo>
                    <a:pt x="32" y="18"/>
                  </a:lnTo>
                  <a:close/>
                </a:path>
              </a:pathLst>
            </a:custGeom>
            <a:solidFill>
              <a:srgbClr val="000000"/>
            </a:solidFill>
            <a:ln w="9525">
              <a:noFill/>
              <a:round/>
            </a:ln>
          </p:spPr>
          <p:txBody>
            <a:bodyPr/>
            <a:lstStyle/>
            <a:p>
              <a:endParaRPr lang="en-US"/>
            </a:p>
          </p:txBody>
        </p:sp>
        <p:sp>
          <p:nvSpPr>
            <p:cNvPr id="601336" name="Freeform 1272"/>
            <p:cNvSpPr/>
            <p:nvPr/>
          </p:nvSpPr>
          <p:spPr bwMode="auto">
            <a:xfrm>
              <a:off x="4058" y="2753"/>
              <a:ext cx="150" cy="139"/>
            </a:xfrm>
            <a:custGeom>
              <a:avLst/>
              <a:gdLst/>
              <a:ahLst/>
              <a:cxnLst>
                <a:cxn ang="0">
                  <a:pos x="150" y="14"/>
                </a:cxn>
                <a:cxn ang="0">
                  <a:pos x="145" y="20"/>
                </a:cxn>
                <a:cxn ang="0">
                  <a:pos x="139" y="23"/>
                </a:cxn>
                <a:cxn ang="0">
                  <a:pos x="134" y="27"/>
                </a:cxn>
                <a:cxn ang="0">
                  <a:pos x="125" y="31"/>
                </a:cxn>
                <a:cxn ang="0">
                  <a:pos x="108" y="45"/>
                </a:cxn>
                <a:cxn ang="0">
                  <a:pos x="106" y="66"/>
                </a:cxn>
                <a:cxn ang="0">
                  <a:pos x="108" y="86"/>
                </a:cxn>
                <a:cxn ang="0">
                  <a:pos x="104" y="104"/>
                </a:cxn>
                <a:cxn ang="0">
                  <a:pos x="97" y="121"/>
                </a:cxn>
                <a:cxn ang="0">
                  <a:pos x="86" y="130"/>
                </a:cxn>
                <a:cxn ang="0">
                  <a:pos x="81" y="134"/>
                </a:cxn>
                <a:cxn ang="0">
                  <a:pos x="73" y="137"/>
                </a:cxn>
                <a:cxn ang="0">
                  <a:pos x="66" y="139"/>
                </a:cxn>
                <a:cxn ang="0">
                  <a:pos x="49" y="137"/>
                </a:cxn>
                <a:cxn ang="0">
                  <a:pos x="42" y="135"/>
                </a:cxn>
                <a:cxn ang="0">
                  <a:pos x="37" y="134"/>
                </a:cxn>
                <a:cxn ang="0">
                  <a:pos x="29" y="130"/>
                </a:cxn>
                <a:cxn ang="0">
                  <a:pos x="24" y="126"/>
                </a:cxn>
                <a:cxn ang="0">
                  <a:pos x="18" y="123"/>
                </a:cxn>
                <a:cxn ang="0">
                  <a:pos x="11" y="119"/>
                </a:cxn>
                <a:cxn ang="0">
                  <a:pos x="7" y="117"/>
                </a:cxn>
                <a:cxn ang="0">
                  <a:pos x="3" y="115"/>
                </a:cxn>
                <a:cxn ang="0">
                  <a:pos x="0" y="110"/>
                </a:cxn>
                <a:cxn ang="0">
                  <a:pos x="13" y="112"/>
                </a:cxn>
                <a:cxn ang="0">
                  <a:pos x="18" y="113"/>
                </a:cxn>
                <a:cxn ang="0">
                  <a:pos x="24" y="117"/>
                </a:cxn>
                <a:cxn ang="0">
                  <a:pos x="29" y="121"/>
                </a:cxn>
                <a:cxn ang="0">
                  <a:pos x="35" y="124"/>
                </a:cxn>
                <a:cxn ang="0">
                  <a:pos x="42" y="126"/>
                </a:cxn>
                <a:cxn ang="0">
                  <a:pos x="53" y="128"/>
                </a:cxn>
                <a:cxn ang="0">
                  <a:pos x="73" y="126"/>
                </a:cxn>
                <a:cxn ang="0">
                  <a:pos x="82" y="121"/>
                </a:cxn>
                <a:cxn ang="0">
                  <a:pos x="90" y="112"/>
                </a:cxn>
                <a:cxn ang="0">
                  <a:pos x="95" y="102"/>
                </a:cxn>
                <a:cxn ang="0">
                  <a:pos x="97" y="91"/>
                </a:cxn>
                <a:cxn ang="0">
                  <a:pos x="95" y="80"/>
                </a:cxn>
                <a:cxn ang="0">
                  <a:pos x="93" y="67"/>
                </a:cxn>
                <a:cxn ang="0">
                  <a:pos x="90" y="51"/>
                </a:cxn>
                <a:cxn ang="0">
                  <a:pos x="90" y="34"/>
                </a:cxn>
                <a:cxn ang="0">
                  <a:pos x="104" y="16"/>
                </a:cxn>
                <a:cxn ang="0">
                  <a:pos x="117" y="7"/>
                </a:cxn>
                <a:cxn ang="0">
                  <a:pos x="132" y="1"/>
                </a:cxn>
                <a:cxn ang="0">
                  <a:pos x="138" y="1"/>
                </a:cxn>
                <a:cxn ang="0">
                  <a:pos x="150" y="7"/>
                </a:cxn>
              </a:cxnLst>
              <a:rect l="0" t="0" r="r" b="b"/>
              <a:pathLst>
                <a:path w="150" h="139">
                  <a:moveTo>
                    <a:pt x="150" y="7"/>
                  </a:moveTo>
                  <a:lnTo>
                    <a:pt x="150" y="14"/>
                  </a:lnTo>
                  <a:lnTo>
                    <a:pt x="149" y="18"/>
                  </a:lnTo>
                  <a:lnTo>
                    <a:pt x="145" y="20"/>
                  </a:lnTo>
                  <a:lnTo>
                    <a:pt x="143" y="22"/>
                  </a:lnTo>
                  <a:lnTo>
                    <a:pt x="139" y="23"/>
                  </a:lnTo>
                  <a:lnTo>
                    <a:pt x="136" y="25"/>
                  </a:lnTo>
                  <a:lnTo>
                    <a:pt x="134" y="27"/>
                  </a:lnTo>
                  <a:lnTo>
                    <a:pt x="128" y="29"/>
                  </a:lnTo>
                  <a:lnTo>
                    <a:pt x="125" y="31"/>
                  </a:lnTo>
                  <a:lnTo>
                    <a:pt x="119" y="34"/>
                  </a:lnTo>
                  <a:lnTo>
                    <a:pt x="108" y="45"/>
                  </a:lnTo>
                  <a:lnTo>
                    <a:pt x="106" y="49"/>
                  </a:lnTo>
                  <a:lnTo>
                    <a:pt x="106" y="66"/>
                  </a:lnTo>
                  <a:lnTo>
                    <a:pt x="108" y="75"/>
                  </a:lnTo>
                  <a:lnTo>
                    <a:pt x="108" y="86"/>
                  </a:lnTo>
                  <a:lnTo>
                    <a:pt x="106" y="95"/>
                  </a:lnTo>
                  <a:lnTo>
                    <a:pt x="104" y="104"/>
                  </a:lnTo>
                  <a:lnTo>
                    <a:pt x="103" y="113"/>
                  </a:lnTo>
                  <a:lnTo>
                    <a:pt x="97" y="121"/>
                  </a:lnTo>
                  <a:lnTo>
                    <a:pt x="90" y="128"/>
                  </a:lnTo>
                  <a:lnTo>
                    <a:pt x="86" y="130"/>
                  </a:lnTo>
                  <a:lnTo>
                    <a:pt x="82" y="132"/>
                  </a:lnTo>
                  <a:lnTo>
                    <a:pt x="81" y="134"/>
                  </a:lnTo>
                  <a:lnTo>
                    <a:pt x="77" y="135"/>
                  </a:lnTo>
                  <a:lnTo>
                    <a:pt x="73" y="137"/>
                  </a:lnTo>
                  <a:lnTo>
                    <a:pt x="70" y="137"/>
                  </a:lnTo>
                  <a:lnTo>
                    <a:pt x="66" y="139"/>
                  </a:lnTo>
                  <a:lnTo>
                    <a:pt x="51" y="139"/>
                  </a:lnTo>
                  <a:lnTo>
                    <a:pt x="49" y="137"/>
                  </a:lnTo>
                  <a:lnTo>
                    <a:pt x="46" y="137"/>
                  </a:lnTo>
                  <a:lnTo>
                    <a:pt x="42" y="135"/>
                  </a:lnTo>
                  <a:lnTo>
                    <a:pt x="38" y="135"/>
                  </a:lnTo>
                  <a:lnTo>
                    <a:pt x="37" y="134"/>
                  </a:lnTo>
                  <a:lnTo>
                    <a:pt x="33" y="132"/>
                  </a:lnTo>
                  <a:lnTo>
                    <a:pt x="29" y="130"/>
                  </a:lnTo>
                  <a:lnTo>
                    <a:pt x="26" y="128"/>
                  </a:lnTo>
                  <a:lnTo>
                    <a:pt x="24" y="126"/>
                  </a:lnTo>
                  <a:lnTo>
                    <a:pt x="20" y="124"/>
                  </a:lnTo>
                  <a:lnTo>
                    <a:pt x="18" y="123"/>
                  </a:lnTo>
                  <a:lnTo>
                    <a:pt x="14" y="121"/>
                  </a:lnTo>
                  <a:lnTo>
                    <a:pt x="11" y="119"/>
                  </a:lnTo>
                  <a:lnTo>
                    <a:pt x="11" y="117"/>
                  </a:lnTo>
                  <a:lnTo>
                    <a:pt x="7" y="117"/>
                  </a:lnTo>
                  <a:lnTo>
                    <a:pt x="5" y="115"/>
                  </a:lnTo>
                  <a:lnTo>
                    <a:pt x="3" y="115"/>
                  </a:lnTo>
                  <a:lnTo>
                    <a:pt x="0" y="112"/>
                  </a:lnTo>
                  <a:lnTo>
                    <a:pt x="0" y="110"/>
                  </a:lnTo>
                  <a:lnTo>
                    <a:pt x="9" y="110"/>
                  </a:lnTo>
                  <a:lnTo>
                    <a:pt x="13" y="112"/>
                  </a:lnTo>
                  <a:lnTo>
                    <a:pt x="14" y="112"/>
                  </a:lnTo>
                  <a:lnTo>
                    <a:pt x="18" y="113"/>
                  </a:lnTo>
                  <a:lnTo>
                    <a:pt x="22" y="115"/>
                  </a:lnTo>
                  <a:lnTo>
                    <a:pt x="24" y="117"/>
                  </a:lnTo>
                  <a:lnTo>
                    <a:pt x="27" y="119"/>
                  </a:lnTo>
                  <a:lnTo>
                    <a:pt x="29" y="121"/>
                  </a:lnTo>
                  <a:lnTo>
                    <a:pt x="33" y="123"/>
                  </a:lnTo>
                  <a:lnTo>
                    <a:pt x="35" y="124"/>
                  </a:lnTo>
                  <a:lnTo>
                    <a:pt x="38" y="126"/>
                  </a:lnTo>
                  <a:lnTo>
                    <a:pt x="42" y="126"/>
                  </a:lnTo>
                  <a:lnTo>
                    <a:pt x="44" y="128"/>
                  </a:lnTo>
                  <a:lnTo>
                    <a:pt x="53" y="128"/>
                  </a:lnTo>
                  <a:lnTo>
                    <a:pt x="59" y="126"/>
                  </a:lnTo>
                  <a:lnTo>
                    <a:pt x="73" y="126"/>
                  </a:lnTo>
                  <a:lnTo>
                    <a:pt x="79" y="124"/>
                  </a:lnTo>
                  <a:lnTo>
                    <a:pt x="82" y="121"/>
                  </a:lnTo>
                  <a:lnTo>
                    <a:pt x="84" y="115"/>
                  </a:lnTo>
                  <a:lnTo>
                    <a:pt x="90" y="112"/>
                  </a:lnTo>
                  <a:lnTo>
                    <a:pt x="92" y="108"/>
                  </a:lnTo>
                  <a:lnTo>
                    <a:pt x="95" y="102"/>
                  </a:lnTo>
                  <a:lnTo>
                    <a:pt x="95" y="99"/>
                  </a:lnTo>
                  <a:lnTo>
                    <a:pt x="97" y="91"/>
                  </a:lnTo>
                  <a:lnTo>
                    <a:pt x="97" y="86"/>
                  </a:lnTo>
                  <a:lnTo>
                    <a:pt x="95" y="80"/>
                  </a:lnTo>
                  <a:lnTo>
                    <a:pt x="95" y="75"/>
                  </a:lnTo>
                  <a:lnTo>
                    <a:pt x="93" y="67"/>
                  </a:lnTo>
                  <a:lnTo>
                    <a:pt x="92" y="58"/>
                  </a:lnTo>
                  <a:lnTo>
                    <a:pt x="90" y="51"/>
                  </a:lnTo>
                  <a:lnTo>
                    <a:pt x="88" y="42"/>
                  </a:lnTo>
                  <a:lnTo>
                    <a:pt x="90" y="34"/>
                  </a:lnTo>
                  <a:lnTo>
                    <a:pt x="93" y="27"/>
                  </a:lnTo>
                  <a:lnTo>
                    <a:pt x="104" y="16"/>
                  </a:lnTo>
                  <a:lnTo>
                    <a:pt x="112" y="11"/>
                  </a:lnTo>
                  <a:lnTo>
                    <a:pt x="117" y="7"/>
                  </a:lnTo>
                  <a:lnTo>
                    <a:pt x="125" y="3"/>
                  </a:lnTo>
                  <a:lnTo>
                    <a:pt x="132" y="1"/>
                  </a:lnTo>
                  <a:lnTo>
                    <a:pt x="136" y="0"/>
                  </a:lnTo>
                  <a:lnTo>
                    <a:pt x="138" y="1"/>
                  </a:lnTo>
                  <a:lnTo>
                    <a:pt x="145" y="1"/>
                  </a:lnTo>
                  <a:lnTo>
                    <a:pt x="150" y="7"/>
                  </a:lnTo>
                  <a:close/>
                </a:path>
              </a:pathLst>
            </a:custGeom>
            <a:solidFill>
              <a:srgbClr val="000000"/>
            </a:solidFill>
            <a:ln w="9525">
              <a:noFill/>
              <a:round/>
            </a:ln>
          </p:spPr>
          <p:txBody>
            <a:bodyPr/>
            <a:lstStyle/>
            <a:p>
              <a:endParaRPr lang="en-US"/>
            </a:p>
          </p:txBody>
        </p:sp>
        <p:sp>
          <p:nvSpPr>
            <p:cNvPr id="601337" name="Freeform 1273"/>
            <p:cNvSpPr/>
            <p:nvPr/>
          </p:nvSpPr>
          <p:spPr bwMode="auto">
            <a:xfrm>
              <a:off x="4190" y="2760"/>
              <a:ext cx="20" cy="22"/>
            </a:xfrm>
            <a:custGeom>
              <a:avLst/>
              <a:gdLst/>
              <a:ahLst/>
              <a:cxnLst>
                <a:cxn ang="0">
                  <a:pos x="2" y="22"/>
                </a:cxn>
                <a:cxn ang="0">
                  <a:pos x="2" y="20"/>
                </a:cxn>
                <a:cxn ang="0">
                  <a:pos x="6" y="20"/>
                </a:cxn>
                <a:cxn ang="0">
                  <a:pos x="7" y="18"/>
                </a:cxn>
                <a:cxn ang="0">
                  <a:pos x="11" y="16"/>
                </a:cxn>
                <a:cxn ang="0">
                  <a:pos x="15" y="15"/>
                </a:cxn>
                <a:cxn ang="0">
                  <a:pos x="17" y="11"/>
                </a:cxn>
                <a:cxn ang="0">
                  <a:pos x="20" y="7"/>
                </a:cxn>
                <a:cxn ang="0">
                  <a:pos x="20" y="0"/>
                </a:cxn>
                <a:cxn ang="0">
                  <a:pos x="17" y="0"/>
                </a:cxn>
                <a:cxn ang="0">
                  <a:pos x="17" y="7"/>
                </a:cxn>
                <a:cxn ang="0">
                  <a:pos x="13" y="11"/>
                </a:cxn>
                <a:cxn ang="0">
                  <a:pos x="9" y="13"/>
                </a:cxn>
                <a:cxn ang="0">
                  <a:pos x="6" y="15"/>
                </a:cxn>
                <a:cxn ang="0">
                  <a:pos x="4" y="16"/>
                </a:cxn>
                <a:cxn ang="0">
                  <a:pos x="0" y="18"/>
                </a:cxn>
                <a:cxn ang="0">
                  <a:pos x="2" y="22"/>
                </a:cxn>
              </a:cxnLst>
              <a:rect l="0" t="0" r="r" b="b"/>
              <a:pathLst>
                <a:path w="20" h="22">
                  <a:moveTo>
                    <a:pt x="2" y="22"/>
                  </a:moveTo>
                  <a:lnTo>
                    <a:pt x="2" y="20"/>
                  </a:lnTo>
                  <a:lnTo>
                    <a:pt x="6" y="20"/>
                  </a:lnTo>
                  <a:lnTo>
                    <a:pt x="7" y="18"/>
                  </a:lnTo>
                  <a:lnTo>
                    <a:pt x="11" y="16"/>
                  </a:lnTo>
                  <a:lnTo>
                    <a:pt x="15" y="15"/>
                  </a:lnTo>
                  <a:lnTo>
                    <a:pt x="17" y="11"/>
                  </a:lnTo>
                  <a:lnTo>
                    <a:pt x="20" y="7"/>
                  </a:lnTo>
                  <a:lnTo>
                    <a:pt x="20" y="0"/>
                  </a:lnTo>
                  <a:lnTo>
                    <a:pt x="17" y="0"/>
                  </a:lnTo>
                  <a:lnTo>
                    <a:pt x="17" y="7"/>
                  </a:lnTo>
                  <a:lnTo>
                    <a:pt x="13" y="11"/>
                  </a:lnTo>
                  <a:lnTo>
                    <a:pt x="9" y="13"/>
                  </a:lnTo>
                  <a:lnTo>
                    <a:pt x="6" y="15"/>
                  </a:lnTo>
                  <a:lnTo>
                    <a:pt x="4" y="16"/>
                  </a:lnTo>
                  <a:lnTo>
                    <a:pt x="0" y="18"/>
                  </a:lnTo>
                  <a:lnTo>
                    <a:pt x="2" y="22"/>
                  </a:lnTo>
                  <a:close/>
                </a:path>
              </a:pathLst>
            </a:custGeom>
            <a:solidFill>
              <a:srgbClr val="000000"/>
            </a:solidFill>
            <a:ln w="9525">
              <a:noFill/>
              <a:round/>
            </a:ln>
          </p:spPr>
          <p:txBody>
            <a:bodyPr/>
            <a:lstStyle/>
            <a:p>
              <a:endParaRPr lang="en-US"/>
            </a:p>
          </p:txBody>
        </p:sp>
        <p:sp>
          <p:nvSpPr>
            <p:cNvPr id="601338" name="Freeform 1274"/>
            <p:cNvSpPr/>
            <p:nvPr/>
          </p:nvSpPr>
          <p:spPr bwMode="auto">
            <a:xfrm>
              <a:off x="4161" y="2778"/>
              <a:ext cx="31" cy="31"/>
            </a:xfrm>
            <a:custGeom>
              <a:avLst/>
              <a:gdLst/>
              <a:ahLst/>
              <a:cxnLst>
                <a:cxn ang="0">
                  <a:pos x="5" y="31"/>
                </a:cxn>
                <a:cxn ang="0">
                  <a:pos x="5" y="26"/>
                </a:cxn>
                <a:cxn ang="0">
                  <a:pos x="7" y="20"/>
                </a:cxn>
                <a:cxn ang="0">
                  <a:pos x="14" y="13"/>
                </a:cxn>
                <a:cxn ang="0">
                  <a:pos x="18" y="11"/>
                </a:cxn>
                <a:cxn ang="0">
                  <a:pos x="22" y="9"/>
                </a:cxn>
                <a:cxn ang="0">
                  <a:pos x="27" y="6"/>
                </a:cxn>
                <a:cxn ang="0">
                  <a:pos x="31" y="4"/>
                </a:cxn>
                <a:cxn ang="0">
                  <a:pos x="29" y="0"/>
                </a:cxn>
                <a:cxn ang="0">
                  <a:pos x="25" y="2"/>
                </a:cxn>
                <a:cxn ang="0">
                  <a:pos x="20" y="4"/>
                </a:cxn>
                <a:cxn ang="0">
                  <a:pos x="16" y="8"/>
                </a:cxn>
                <a:cxn ang="0">
                  <a:pos x="11" y="11"/>
                </a:cxn>
                <a:cxn ang="0">
                  <a:pos x="7" y="15"/>
                </a:cxn>
                <a:cxn ang="0">
                  <a:pos x="5" y="19"/>
                </a:cxn>
                <a:cxn ang="0">
                  <a:pos x="1" y="24"/>
                </a:cxn>
                <a:cxn ang="0">
                  <a:pos x="0" y="31"/>
                </a:cxn>
                <a:cxn ang="0">
                  <a:pos x="5" y="31"/>
                </a:cxn>
              </a:cxnLst>
              <a:rect l="0" t="0" r="r" b="b"/>
              <a:pathLst>
                <a:path w="31" h="31">
                  <a:moveTo>
                    <a:pt x="5" y="31"/>
                  </a:moveTo>
                  <a:lnTo>
                    <a:pt x="5" y="26"/>
                  </a:lnTo>
                  <a:lnTo>
                    <a:pt x="7" y="20"/>
                  </a:lnTo>
                  <a:lnTo>
                    <a:pt x="14" y="13"/>
                  </a:lnTo>
                  <a:lnTo>
                    <a:pt x="18" y="11"/>
                  </a:lnTo>
                  <a:lnTo>
                    <a:pt x="22" y="9"/>
                  </a:lnTo>
                  <a:lnTo>
                    <a:pt x="27" y="6"/>
                  </a:lnTo>
                  <a:lnTo>
                    <a:pt x="31" y="4"/>
                  </a:lnTo>
                  <a:lnTo>
                    <a:pt x="29" y="0"/>
                  </a:lnTo>
                  <a:lnTo>
                    <a:pt x="25" y="2"/>
                  </a:lnTo>
                  <a:lnTo>
                    <a:pt x="20" y="4"/>
                  </a:lnTo>
                  <a:lnTo>
                    <a:pt x="16" y="8"/>
                  </a:lnTo>
                  <a:lnTo>
                    <a:pt x="11" y="11"/>
                  </a:lnTo>
                  <a:lnTo>
                    <a:pt x="7" y="15"/>
                  </a:lnTo>
                  <a:lnTo>
                    <a:pt x="5" y="19"/>
                  </a:lnTo>
                  <a:lnTo>
                    <a:pt x="1" y="24"/>
                  </a:lnTo>
                  <a:lnTo>
                    <a:pt x="0" y="31"/>
                  </a:lnTo>
                  <a:lnTo>
                    <a:pt x="5" y="31"/>
                  </a:lnTo>
                  <a:close/>
                </a:path>
              </a:pathLst>
            </a:custGeom>
            <a:solidFill>
              <a:srgbClr val="000000"/>
            </a:solidFill>
            <a:ln w="9525">
              <a:noFill/>
              <a:round/>
            </a:ln>
          </p:spPr>
          <p:txBody>
            <a:bodyPr/>
            <a:lstStyle/>
            <a:p>
              <a:endParaRPr lang="en-US"/>
            </a:p>
          </p:txBody>
        </p:sp>
        <p:sp>
          <p:nvSpPr>
            <p:cNvPr id="601339" name="Freeform 1275"/>
            <p:cNvSpPr/>
            <p:nvPr/>
          </p:nvSpPr>
          <p:spPr bwMode="auto">
            <a:xfrm>
              <a:off x="4146" y="2809"/>
              <a:ext cx="22" cy="74"/>
            </a:xfrm>
            <a:custGeom>
              <a:avLst/>
              <a:gdLst/>
              <a:ahLst/>
              <a:cxnLst>
                <a:cxn ang="0">
                  <a:pos x="4" y="74"/>
                </a:cxn>
                <a:cxn ang="0">
                  <a:pos x="11" y="67"/>
                </a:cxn>
                <a:cxn ang="0">
                  <a:pos x="15" y="57"/>
                </a:cxn>
                <a:cxn ang="0">
                  <a:pos x="18" y="48"/>
                </a:cxn>
                <a:cxn ang="0">
                  <a:pos x="20" y="39"/>
                </a:cxn>
                <a:cxn ang="0">
                  <a:pos x="22" y="30"/>
                </a:cxn>
                <a:cxn ang="0">
                  <a:pos x="22" y="19"/>
                </a:cxn>
                <a:cxn ang="0">
                  <a:pos x="20" y="10"/>
                </a:cxn>
                <a:cxn ang="0">
                  <a:pos x="20" y="0"/>
                </a:cxn>
                <a:cxn ang="0">
                  <a:pos x="15" y="0"/>
                </a:cxn>
                <a:cxn ang="0">
                  <a:pos x="16" y="10"/>
                </a:cxn>
                <a:cxn ang="0">
                  <a:pos x="18" y="19"/>
                </a:cxn>
                <a:cxn ang="0">
                  <a:pos x="16" y="30"/>
                </a:cxn>
                <a:cxn ang="0">
                  <a:pos x="16" y="39"/>
                </a:cxn>
                <a:cxn ang="0">
                  <a:pos x="15" y="48"/>
                </a:cxn>
                <a:cxn ang="0">
                  <a:pos x="13" y="56"/>
                </a:cxn>
                <a:cxn ang="0">
                  <a:pos x="7" y="63"/>
                </a:cxn>
                <a:cxn ang="0">
                  <a:pos x="0" y="70"/>
                </a:cxn>
                <a:cxn ang="0">
                  <a:pos x="4" y="74"/>
                </a:cxn>
              </a:cxnLst>
              <a:rect l="0" t="0" r="r" b="b"/>
              <a:pathLst>
                <a:path w="22" h="74">
                  <a:moveTo>
                    <a:pt x="4" y="74"/>
                  </a:moveTo>
                  <a:lnTo>
                    <a:pt x="11" y="67"/>
                  </a:lnTo>
                  <a:lnTo>
                    <a:pt x="15" y="57"/>
                  </a:lnTo>
                  <a:lnTo>
                    <a:pt x="18" y="48"/>
                  </a:lnTo>
                  <a:lnTo>
                    <a:pt x="20" y="39"/>
                  </a:lnTo>
                  <a:lnTo>
                    <a:pt x="22" y="30"/>
                  </a:lnTo>
                  <a:lnTo>
                    <a:pt x="22" y="19"/>
                  </a:lnTo>
                  <a:lnTo>
                    <a:pt x="20" y="10"/>
                  </a:lnTo>
                  <a:lnTo>
                    <a:pt x="20" y="0"/>
                  </a:lnTo>
                  <a:lnTo>
                    <a:pt x="15" y="0"/>
                  </a:lnTo>
                  <a:lnTo>
                    <a:pt x="16" y="10"/>
                  </a:lnTo>
                  <a:lnTo>
                    <a:pt x="18" y="19"/>
                  </a:lnTo>
                  <a:lnTo>
                    <a:pt x="16" y="30"/>
                  </a:lnTo>
                  <a:lnTo>
                    <a:pt x="16" y="39"/>
                  </a:lnTo>
                  <a:lnTo>
                    <a:pt x="15" y="48"/>
                  </a:lnTo>
                  <a:lnTo>
                    <a:pt x="13" y="56"/>
                  </a:lnTo>
                  <a:lnTo>
                    <a:pt x="7" y="63"/>
                  </a:lnTo>
                  <a:lnTo>
                    <a:pt x="0" y="70"/>
                  </a:lnTo>
                  <a:lnTo>
                    <a:pt x="4" y="74"/>
                  </a:lnTo>
                  <a:close/>
                </a:path>
              </a:pathLst>
            </a:custGeom>
            <a:solidFill>
              <a:srgbClr val="000000"/>
            </a:solidFill>
            <a:ln w="9525">
              <a:noFill/>
              <a:round/>
            </a:ln>
          </p:spPr>
          <p:txBody>
            <a:bodyPr/>
            <a:lstStyle/>
            <a:p>
              <a:endParaRPr lang="en-US"/>
            </a:p>
          </p:txBody>
        </p:sp>
        <p:sp>
          <p:nvSpPr>
            <p:cNvPr id="601340" name="Freeform 1276"/>
            <p:cNvSpPr/>
            <p:nvPr/>
          </p:nvSpPr>
          <p:spPr bwMode="auto">
            <a:xfrm>
              <a:off x="4093" y="2879"/>
              <a:ext cx="57" cy="15"/>
            </a:xfrm>
            <a:custGeom>
              <a:avLst/>
              <a:gdLst/>
              <a:ahLst/>
              <a:cxnLst>
                <a:cxn ang="0">
                  <a:pos x="0" y="9"/>
                </a:cxn>
                <a:cxn ang="0">
                  <a:pos x="3" y="11"/>
                </a:cxn>
                <a:cxn ang="0">
                  <a:pos x="7" y="11"/>
                </a:cxn>
                <a:cxn ang="0">
                  <a:pos x="9" y="13"/>
                </a:cxn>
                <a:cxn ang="0">
                  <a:pos x="16" y="13"/>
                </a:cxn>
                <a:cxn ang="0">
                  <a:pos x="20" y="15"/>
                </a:cxn>
                <a:cxn ang="0">
                  <a:pos x="27" y="15"/>
                </a:cxn>
                <a:cxn ang="0">
                  <a:pos x="31" y="13"/>
                </a:cxn>
                <a:cxn ang="0">
                  <a:pos x="38" y="13"/>
                </a:cxn>
                <a:cxn ang="0">
                  <a:pos x="42" y="11"/>
                </a:cxn>
                <a:cxn ang="0">
                  <a:pos x="46" y="9"/>
                </a:cxn>
                <a:cxn ang="0">
                  <a:pos x="49" y="8"/>
                </a:cxn>
                <a:cxn ang="0">
                  <a:pos x="53" y="6"/>
                </a:cxn>
                <a:cxn ang="0">
                  <a:pos x="57" y="4"/>
                </a:cxn>
                <a:cxn ang="0">
                  <a:pos x="53" y="0"/>
                </a:cxn>
                <a:cxn ang="0">
                  <a:pos x="51" y="2"/>
                </a:cxn>
                <a:cxn ang="0">
                  <a:pos x="47" y="4"/>
                </a:cxn>
                <a:cxn ang="0">
                  <a:pos x="44" y="6"/>
                </a:cxn>
                <a:cxn ang="0">
                  <a:pos x="42" y="8"/>
                </a:cxn>
                <a:cxn ang="0">
                  <a:pos x="38" y="9"/>
                </a:cxn>
                <a:cxn ang="0">
                  <a:pos x="35" y="9"/>
                </a:cxn>
                <a:cxn ang="0">
                  <a:pos x="31" y="11"/>
                </a:cxn>
                <a:cxn ang="0">
                  <a:pos x="16" y="11"/>
                </a:cxn>
                <a:cxn ang="0">
                  <a:pos x="14" y="9"/>
                </a:cxn>
                <a:cxn ang="0">
                  <a:pos x="11" y="9"/>
                </a:cxn>
                <a:cxn ang="0">
                  <a:pos x="7" y="8"/>
                </a:cxn>
                <a:cxn ang="0">
                  <a:pos x="5" y="8"/>
                </a:cxn>
                <a:cxn ang="0">
                  <a:pos x="2" y="6"/>
                </a:cxn>
                <a:cxn ang="0">
                  <a:pos x="0" y="9"/>
                </a:cxn>
              </a:cxnLst>
              <a:rect l="0" t="0" r="r" b="b"/>
              <a:pathLst>
                <a:path w="57" h="15">
                  <a:moveTo>
                    <a:pt x="0" y="9"/>
                  </a:moveTo>
                  <a:lnTo>
                    <a:pt x="3" y="11"/>
                  </a:lnTo>
                  <a:lnTo>
                    <a:pt x="7" y="11"/>
                  </a:lnTo>
                  <a:lnTo>
                    <a:pt x="9" y="13"/>
                  </a:lnTo>
                  <a:lnTo>
                    <a:pt x="16" y="13"/>
                  </a:lnTo>
                  <a:lnTo>
                    <a:pt x="20" y="15"/>
                  </a:lnTo>
                  <a:lnTo>
                    <a:pt x="27" y="15"/>
                  </a:lnTo>
                  <a:lnTo>
                    <a:pt x="31" y="13"/>
                  </a:lnTo>
                  <a:lnTo>
                    <a:pt x="38" y="13"/>
                  </a:lnTo>
                  <a:lnTo>
                    <a:pt x="42" y="11"/>
                  </a:lnTo>
                  <a:lnTo>
                    <a:pt x="46" y="9"/>
                  </a:lnTo>
                  <a:lnTo>
                    <a:pt x="49" y="8"/>
                  </a:lnTo>
                  <a:lnTo>
                    <a:pt x="53" y="6"/>
                  </a:lnTo>
                  <a:lnTo>
                    <a:pt x="57" y="4"/>
                  </a:lnTo>
                  <a:lnTo>
                    <a:pt x="53" y="0"/>
                  </a:lnTo>
                  <a:lnTo>
                    <a:pt x="51" y="2"/>
                  </a:lnTo>
                  <a:lnTo>
                    <a:pt x="47" y="4"/>
                  </a:lnTo>
                  <a:lnTo>
                    <a:pt x="44" y="6"/>
                  </a:lnTo>
                  <a:lnTo>
                    <a:pt x="42" y="8"/>
                  </a:lnTo>
                  <a:lnTo>
                    <a:pt x="38" y="9"/>
                  </a:lnTo>
                  <a:lnTo>
                    <a:pt x="35" y="9"/>
                  </a:lnTo>
                  <a:lnTo>
                    <a:pt x="31" y="11"/>
                  </a:lnTo>
                  <a:lnTo>
                    <a:pt x="16" y="11"/>
                  </a:lnTo>
                  <a:lnTo>
                    <a:pt x="14" y="9"/>
                  </a:lnTo>
                  <a:lnTo>
                    <a:pt x="11" y="9"/>
                  </a:lnTo>
                  <a:lnTo>
                    <a:pt x="7" y="8"/>
                  </a:lnTo>
                  <a:lnTo>
                    <a:pt x="5" y="8"/>
                  </a:lnTo>
                  <a:lnTo>
                    <a:pt x="2" y="6"/>
                  </a:lnTo>
                  <a:lnTo>
                    <a:pt x="0" y="9"/>
                  </a:lnTo>
                  <a:close/>
                </a:path>
              </a:pathLst>
            </a:custGeom>
            <a:solidFill>
              <a:srgbClr val="000000"/>
            </a:solidFill>
            <a:ln w="9525">
              <a:noFill/>
              <a:round/>
            </a:ln>
          </p:spPr>
          <p:txBody>
            <a:bodyPr/>
            <a:lstStyle/>
            <a:p>
              <a:endParaRPr lang="en-US"/>
            </a:p>
          </p:txBody>
        </p:sp>
        <p:sp>
          <p:nvSpPr>
            <p:cNvPr id="601341" name="Freeform 1277"/>
            <p:cNvSpPr/>
            <p:nvPr/>
          </p:nvSpPr>
          <p:spPr bwMode="auto">
            <a:xfrm>
              <a:off x="4069" y="2870"/>
              <a:ext cx="26" cy="18"/>
            </a:xfrm>
            <a:custGeom>
              <a:avLst/>
              <a:gdLst/>
              <a:ahLst/>
              <a:cxnLst>
                <a:cxn ang="0">
                  <a:pos x="0" y="2"/>
                </a:cxn>
                <a:cxn ang="0">
                  <a:pos x="0" y="4"/>
                </a:cxn>
                <a:cxn ang="0">
                  <a:pos x="2" y="6"/>
                </a:cxn>
                <a:cxn ang="0">
                  <a:pos x="5" y="7"/>
                </a:cxn>
                <a:cxn ang="0">
                  <a:pos x="9" y="9"/>
                </a:cxn>
                <a:cxn ang="0">
                  <a:pos x="11" y="11"/>
                </a:cxn>
                <a:cxn ang="0">
                  <a:pos x="15" y="13"/>
                </a:cxn>
                <a:cxn ang="0">
                  <a:pos x="18" y="15"/>
                </a:cxn>
                <a:cxn ang="0">
                  <a:pos x="20" y="17"/>
                </a:cxn>
                <a:cxn ang="0">
                  <a:pos x="24" y="18"/>
                </a:cxn>
                <a:cxn ang="0">
                  <a:pos x="26" y="15"/>
                </a:cxn>
                <a:cxn ang="0">
                  <a:pos x="22" y="13"/>
                </a:cxn>
                <a:cxn ang="0">
                  <a:pos x="20" y="11"/>
                </a:cxn>
                <a:cxn ang="0">
                  <a:pos x="16" y="9"/>
                </a:cxn>
                <a:cxn ang="0">
                  <a:pos x="13" y="7"/>
                </a:cxn>
                <a:cxn ang="0">
                  <a:pos x="11" y="6"/>
                </a:cxn>
                <a:cxn ang="0">
                  <a:pos x="7" y="4"/>
                </a:cxn>
                <a:cxn ang="0">
                  <a:pos x="3" y="2"/>
                </a:cxn>
                <a:cxn ang="0">
                  <a:pos x="2" y="0"/>
                </a:cxn>
                <a:cxn ang="0">
                  <a:pos x="0" y="2"/>
                </a:cxn>
                <a:cxn ang="0">
                  <a:pos x="0" y="4"/>
                </a:cxn>
                <a:cxn ang="0">
                  <a:pos x="0" y="2"/>
                </a:cxn>
              </a:cxnLst>
              <a:rect l="0" t="0" r="r" b="b"/>
              <a:pathLst>
                <a:path w="26" h="18">
                  <a:moveTo>
                    <a:pt x="0" y="2"/>
                  </a:moveTo>
                  <a:lnTo>
                    <a:pt x="0" y="4"/>
                  </a:lnTo>
                  <a:lnTo>
                    <a:pt x="2" y="6"/>
                  </a:lnTo>
                  <a:lnTo>
                    <a:pt x="5" y="7"/>
                  </a:lnTo>
                  <a:lnTo>
                    <a:pt x="9" y="9"/>
                  </a:lnTo>
                  <a:lnTo>
                    <a:pt x="11" y="11"/>
                  </a:lnTo>
                  <a:lnTo>
                    <a:pt x="15" y="13"/>
                  </a:lnTo>
                  <a:lnTo>
                    <a:pt x="18" y="15"/>
                  </a:lnTo>
                  <a:lnTo>
                    <a:pt x="20" y="17"/>
                  </a:lnTo>
                  <a:lnTo>
                    <a:pt x="24" y="18"/>
                  </a:lnTo>
                  <a:lnTo>
                    <a:pt x="26" y="15"/>
                  </a:lnTo>
                  <a:lnTo>
                    <a:pt x="22" y="13"/>
                  </a:lnTo>
                  <a:lnTo>
                    <a:pt x="20" y="11"/>
                  </a:lnTo>
                  <a:lnTo>
                    <a:pt x="16" y="9"/>
                  </a:lnTo>
                  <a:lnTo>
                    <a:pt x="13" y="7"/>
                  </a:lnTo>
                  <a:lnTo>
                    <a:pt x="11" y="6"/>
                  </a:lnTo>
                  <a:lnTo>
                    <a:pt x="7" y="4"/>
                  </a:lnTo>
                  <a:lnTo>
                    <a:pt x="3" y="2"/>
                  </a:lnTo>
                  <a:lnTo>
                    <a:pt x="2" y="0"/>
                  </a:lnTo>
                  <a:lnTo>
                    <a:pt x="0" y="2"/>
                  </a:lnTo>
                  <a:lnTo>
                    <a:pt x="0" y="4"/>
                  </a:lnTo>
                  <a:lnTo>
                    <a:pt x="0" y="2"/>
                  </a:lnTo>
                  <a:close/>
                </a:path>
              </a:pathLst>
            </a:custGeom>
            <a:solidFill>
              <a:srgbClr val="000000"/>
            </a:solidFill>
            <a:ln w="9525">
              <a:noFill/>
              <a:round/>
            </a:ln>
          </p:spPr>
          <p:txBody>
            <a:bodyPr/>
            <a:lstStyle/>
            <a:p>
              <a:endParaRPr lang="en-US"/>
            </a:p>
          </p:txBody>
        </p:sp>
        <p:sp>
          <p:nvSpPr>
            <p:cNvPr id="601342" name="Freeform 1278"/>
            <p:cNvSpPr/>
            <p:nvPr/>
          </p:nvSpPr>
          <p:spPr bwMode="auto">
            <a:xfrm>
              <a:off x="4054" y="2861"/>
              <a:ext cx="17" cy="11"/>
            </a:xfrm>
            <a:custGeom>
              <a:avLst/>
              <a:gdLst/>
              <a:ahLst/>
              <a:cxnLst>
                <a:cxn ang="0">
                  <a:pos x="2" y="0"/>
                </a:cxn>
                <a:cxn ang="0">
                  <a:pos x="2" y="5"/>
                </a:cxn>
                <a:cxn ang="0">
                  <a:pos x="4" y="7"/>
                </a:cxn>
                <a:cxn ang="0">
                  <a:pos x="6" y="7"/>
                </a:cxn>
                <a:cxn ang="0">
                  <a:pos x="7" y="9"/>
                </a:cxn>
                <a:cxn ang="0">
                  <a:pos x="9" y="9"/>
                </a:cxn>
                <a:cxn ang="0">
                  <a:pos x="11" y="11"/>
                </a:cxn>
                <a:cxn ang="0">
                  <a:pos x="15" y="11"/>
                </a:cxn>
                <a:cxn ang="0">
                  <a:pos x="17" y="9"/>
                </a:cxn>
                <a:cxn ang="0">
                  <a:pos x="15" y="7"/>
                </a:cxn>
                <a:cxn ang="0">
                  <a:pos x="13" y="7"/>
                </a:cxn>
                <a:cxn ang="0">
                  <a:pos x="11" y="5"/>
                </a:cxn>
                <a:cxn ang="0">
                  <a:pos x="9" y="5"/>
                </a:cxn>
                <a:cxn ang="0">
                  <a:pos x="7" y="4"/>
                </a:cxn>
                <a:cxn ang="0">
                  <a:pos x="6" y="4"/>
                </a:cxn>
                <a:cxn ang="0">
                  <a:pos x="6" y="2"/>
                </a:cxn>
                <a:cxn ang="0">
                  <a:pos x="4" y="4"/>
                </a:cxn>
                <a:cxn ang="0">
                  <a:pos x="2" y="0"/>
                </a:cxn>
                <a:cxn ang="0">
                  <a:pos x="0" y="0"/>
                </a:cxn>
                <a:cxn ang="0">
                  <a:pos x="2" y="2"/>
                </a:cxn>
                <a:cxn ang="0">
                  <a:pos x="2" y="0"/>
                </a:cxn>
              </a:cxnLst>
              <a:rect l="0" t="0" r="r" b="b"/>
              <a:pathLst>
                <a:path w="17" h="11">
                  <a:moveTo>
                    <a:pt x="2" y="0"/>
                  </a:moveTo>
                  <a:lnTo>
                    <a:pt x="2" y="5"/>
                  </a:lnTo>
                  <a:lnTo>
                    <a:pt x="4" y="7"/>
                  </a:lnTo>
                  <a:lnTo>
                    <a:pt x="6" y="7"/>
                  </a:lnTo>
                  <a:lnTo>
                    <a:pt x="7" y="9"/>
                  </a:lnTo>
                  <a:lnTo>
                    <a:pt x="9" y="9"/>
                  </a:lnTo>
                  <a:lnTo>
                    <a:pt x="11" y="11"/>
                  </a:lnTo>
                  <a:lnTo>
                    <a:pt x="15" y="11"/>
                  </a:lnTo>
                  <a:lnTo>
                    <a:pt x="17" y="9"/>
                  </a:lnTo>
                  <a:lnTo>
                    <a:pt x="15" y="7"/>
                  </a:lnTo>
                  <a:lnTo>
                    <a:pt x="13" y="7"/>
                  </a:lnTo>
                  <a:lnTo>
                    <a:pt x="11" y="5"/>
                  </a:lnTo>
                  <a:lnTo>
                    <a:pt x="9" y="5"/>
                  </a:lnTo>
                  <a:lnTo>
                    <a:pt x="7" y="4"/>
                  </a:lnTo>
                  <a:lnTo>
                    <a:pt x="6" y="4"/>
                  </a:lnTo>
                  <a:lnTo>
                    <a:pt x="6" y="2"/>
                  </a:lnTo>
                  <a:lnTo>
                    <a:pt x="4" y="4"/>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601343" name="Freeform 1279"/>
            <p:cNvSpPr/>
            <p:nvPr/>
          </p:nvSpPr>
          <p:spPr bwMode="auto">
            <a:xfrm>
              <a:off x="4056" y="2861"/>
              <a:ext cx="50" cy="22"/>
            </a:xfrm>
            <a:custGeom>
              <a:avLst/>
              <a:gdLst/>
              <a:ahLst/>
              <a:cxnLst>
                <a:cxn ang="0">
                  <a:pos x="48" y="20"/>
                </a:cxn>
                <a:cxn ang="0">
                  <a:pos x="50" y="20"/>
                </a:cxn>
                <a:cxn ang="0">
                  <a:pos x="46" y="18"/>
                </a:cxn>
                <a:cxn ang="0">
                  <a:pos x="42" y="15"/>
                </a:cxn>
                <a:cxn ang="0">
                  <a:pos x="39" y="15"/>
                </a:cxn>
                <a:cxn ang="0">
                  <a:pos x="35" y="13"/>
                </a:cxn>
                <a:cxn ang="0">
                  <a:pos x="33" y="11"/>
                </a:cxn>
                <a:cxn ang="0">
                  <a:pos x="29" y="9"/>
                </a:cxn>
                <a:cxn ang="0">
                  <a:pos x="26" y="7"/>
                </a:cxn>
                <a:cxn ang="0">
                  <a:pos x="24" y="5"/>
                </a:cxn>
                <a:cxn ang="0">
                  <a:pos x="20" y="4"/>
                </a:cxn>
                <a:cxn ang="0">
                  <a:pos x="18" y="2"/>
                </a:cxn>
                <a:cxn ang="0">
                  <a:pos x="15" y="2"/>
                </a:cxn>
                <a:cxn ang="0">
                  <a:pos x="11" y="0"/>
                </a:cxn>
                <a:cxn ang="0">
                  <a:pos x="0" y="0"/>
                </a:cxn>
                <a:cxn ang="0">
                  <a:pos x="2" y="4"/>
                </a:cxn>
                <a:cxn ang="0">
                  <a:pos x="11" y="4"/>
                </a:cxn>
                <a:cxn ang="0">
                  <a:pos x="13" y="5"/>
                </a:cxn>
                <a:cxn ang="0">
                  <a:pos x="16" y="5"/>
                </a:cxn>
                <a:cxn ang="0">
                  <a:pos x="20" y="7"/>
                </a:cxn>
                <a:cxn ang="0">
                  <a:pos x="24" y="11"/>
                </a:cxn>
                <a:cxn ang="0">
                  <a:pos x="28" y="11"/>
                </a:cxn>
                <a:cxn ang="0">
                  <a:pos x="31" y="13"/>
                </a:cxn>
                <a:cxn ang="0">
                  <a:pos x="37" y="18"/>
                </a:cxn>
                <a:cxn ang="0">
                  <a:pos x="40" y="20"/>
                </a:cxn>
                <a:cxn ang="0">
                  <a:pos x="42" y="20"/>
                </a:cxn>
                <a:cxn ang="0">
                  <a:pos x="46" y="22"/>
                </a:cxn>
                <a:cxn ang="0">
                  <a:pos x="50" y="22"/>
                </a:cxn>
                <a:cxn ang="0">
                  <a:pos x="48" y="20"/>
                </a:cxn>
              </a:cxnLst>
              <a:rect l="0" t="0" r="r" b="b"/>
              <a:pathLst>
                <a:path w="50" h="22">
                  <a:moveTo>
                    <a:pt x="48" y="20"/>
                  </a:moveTo>
                  <a:lnTo>
                    <a:pt x="50" y="20"/>
                  </a:lnTo>
                  <a:lnTo>
                    <a:pt x="46" y="18"/>
                  </a:lnTo>
                  <a:lnTo>
                    <a:pt x="42" y="15"/>
                  </a:lnTo>
                  <a:lnTo>
                    <a:pt x="39" y="15"/>
                  </a:lnTo>
                  <a:lnTo>
                    <a:pt x="35" y="13"/>
                  </a:lnTo>
                  <a:lnTo>
                    <a:pt x="33" y="11"/>
                  </a:lnTo>
                  <a:lnTo>
                    <a:pt x="29" y="9"/>
                  </a:lnTo>
                  <a:lnTo>
                    <a:pt x="26" y="7"/>
                  </a:lnTo>
                  <a:lnTo>
                    <a:pt x="24" y="5"/>
                  </a:lnTo>
                  <a:lnTo>
                    <a:pt x="20" y="4"/>
                  </a:lnTo>
                  <a:lnTo>
                    <a:pt x="18" y="2"/>
                  </a:lnTo>
                  <a:lnTo>
                    <a:pt x="15" y="2"/>
                  </a:lnTo>
                  <a:lnTo>
                    <a:pt x="11" y="0"/>
                  </a:lnTo>
                  <a:lnTo>
                    <a:pt x="0" y="0"/>
                  </a:lnTo>
                  <a:lnTo>
                    <a:pt x="2" y="4"/>
                  </a:lnTo>
                  <a:lnTo>
                    <a:pt x="11" y="4"/>
                  </a:lnTo>
                  <a:lnTo>
                    <a:pt x="13" y="5"/>
                  </a:lnTo>
                  <a:lnTo>
                    <a:pt x="16" y="5"/>
                  </a:lnTo>
                  <a:lnTo>
                    <a:pt x="20" y="7"/>
                  </a:lnTo>
                  <a:lnTo>
                    <a:pt x="24" y="11"/>
                  </a:lnTo>
                  <a:lnTo>
                    <a:pt x="28" y="11"/>
                  </a:lnTo>
                  <a:lnTo>
                    <a:pt x="31" y="13"/>
                  </a:lnTo>
                  <a:lnTo>
                    <a:pt x="37" y="18"/>
                  </a:lnTo>
                  <a:lnTo>
                    <a:pt x="40" y="20"/>
                  </a:lnTo>
                  <a:lnTo>
                    <a:pt x="42" y="20"/>
                  </a:lnTo>
                  <a:lnTo>
                    <a:pt x="46" y="22"/>
                  </a:lnTo>
                  <a:lnTo>
                    <a:pt x="50" y="22"/>
                  </a:lnTo>
                  <a:lnTo>
                    <a:pt x="48" y="20"/>
                  </a:lnTo>
                  <a:close/>
                </a:path>
              </a:pathLst>
            </a:custGeom>
            <a:solidFill>
              <a:srgbClr val="000000"/>
            </a:solidFill>
            <a:ln w="9525">
              <a:noFill/>
              <a:round/>
            </a:ln>
          </p:spPr>
          <p:txBody>
            <a:bodyPr/>
            <a:lstStyle/>
            <a:p>
              <a:endParaRPr lang="en-US"/>
            </a:p>
          </p:txBody>
        </p:sp>
        <p:sp>
          <p:nvSpPr>
            <p:cNvPr id="601344" name="Freeform 1280"/>
            <p:cNvSpPr/>
            <p:nvPr/>
          </p:nvSpPr>
          <p:spPr bwMode="auto">
            <a:xfrm>
              <a:off x="4104" y="2868"/>
              <a:ext cx="40" cy="15"/>
            </a:xfrm>
            <a:custGeom>
              <a:avLst/>
              <a:gdLst/>
              <a:ahLst/>
              <a:cxnLst>
                <a:cxn ang="0">
                  <a:pos x="38" y="0"/>
                </a:cxn>
                <a:cxn ang="0">
                  <a:pos x="36" y="0"/>
                </a:cxn>
                <a:cxn ang="0">
                  <a:pos x="35" y="4"/>
                </a:cxn>
                <a:cxn ang="0">
                  <a:pos x="31" y="8"/>
                </a:cxn>
                <a:cxn ang="0">
                  <a:pos x="27" y="9"/>
                </a:cxn>
                <a:cxn ang="0">
                  <a:pos x="13" y="9"/>
                </a:cxn>
                <a:cxn ang="0">
                  <a:pos x="5" y="11"/>
                </a:cxn>
                <a:cxn ang="0">
                  <a:pos x="0" y="13"/>
                </a:cxn>
                <a:cxn ang="0">
                  <a:pos x="2" y="15"/>
                </a:cxn>
                <a:cxn ang="0">
                  <a:pos x="7" y="13"/>
                </a:cxn>
                <a:cxn ang="0">
                  <a:pos x="27" y="13"/>
                </a:cxn>
                <a:cxn ang="0">
                  <a:pos x="33" y="11"/>
                </a:cxn>
                <a:cxn ang="0">
                  <a:pos x="36" y="8"/>
                </a:cxn>
                <a:cxn ang="0">
                  <a:pos x="40" y="2"/>
                </a:cxn>
                <a:cxn ang="0">
                  <a:pos x="38" y="0"/>
                </a:cxn>
                <a:cxn ang="0">
                  <a:pos x="36" y="0"/>
                </a:cxn>
                <a:cxn ang="0">
                  <a:pos x="38" y="0"/>
                </a:cxn>
              </a:cxnLst>
              <a:rect l="0" t="0" r="r" b="b"/>
              <a:pathLst>
                <a:path w="40" h="15">
                  <a:moveTo>
                    <a:pt x="38" y="0"/>
                  </a:moveTo>
                  <a:lnTo>
                    <a:pt x="36" y="0"/>
                  </a:lnTo>
                  <a:lnTo>
                    <a:pt x="35" y="4"/>
                  </a:lnTo>
                  <a:lnTo>
                    <a:pt x="31" y="8"/>
                  </a:lnTo>
                  <a:lnTo>
                    <a:pt x="27" y="9"/>
                  </a:lnTo>
                  <a:lnTo>
                    <a:pt x="13" y="9"/>
                  </a:lnTo>
                  <a:lnTo>
                    <a:pt x="5" y="11"/>
                  </a:lnTo>
                  <a:lnTo>
                    <a:pt x="0" y="13"/>
                  </a:lnTo>
                  <a:lnTo>
                    <a:pt x="2" y="15"/>
                  </a:lnTo>
                  <a:lnTo>
                    <a:pt x="7" y="13"/>
                  </a:lnTo>
                  <a:lnTo>
                    <a:pt x="27" y="13"/>
                  </a:lnTo>
                  <a:lnTo>
                    <a:pt x="33" y="11"/>
                  </a:lnTo>
                  <a:lnTo>
                    <a:pt x="36" y="8"/>
                  </a:lnTo>
                  <a:lnTo>
                    <a:pt x="40" y="2"/>
                  </a:lnTo>
                  <a:lnTo>
                    <a:pt x="38" y="0"/>
                  </a:lnTo>
                  <a:lnTo>
                    <a:pt x="36" y="0"/>
                  </a:lnTo>
                  <a:lnTo>
                    <a:pt x="38" y="0"/>
                  </a:lnTo>
                  <a:close/>
                </a:path>
              </a:pathLst>
            </a:custGeom>
            <a:solidFill>
              <a:srgbClr val="000000"/>
            </a:solidFill>
            <a:ln w="9525">
              <a:noFill/>
              <a:round/>
            </a:ln>
          </p:spPr>
          <p:txBody>
            <a:bodyPr/>
            <a:lstStyle/>
            <a:p>
              <a:endParaRPr lang="en-US"/>
            </a:p>
          </p:txBody>
        </p:sp>
        <p:sp>
          <p:nvSpPr>
            <p:cNvPr id="601345" name="Freeform 1281"/>
            <p:cNvSpPr/>
            <p:nvPr/>
          </p:nvSpPr>
          <p:spPr bwMode="auto">
            <a:xfrm>
              <a:off x="4142" y="2828"/>
              <a:ext cx="15" cy="42"/>
            </a:xfrm>
            <a:custGeom>
              <a:avLst/>
              <a:gdLst/>
              <a:ahLst/>
              <a:cxnLst>
                <a:cxn ang="0">
                  <a:pos x="9" y="0"/>
                </a:cxn>
                <a:cxn ang="0">
                  <a:pos x="9" y="11"/>
                </a:cxn>
                <a:cxn ang="0">
                  <a:pos x="11" y="16"/>
                </a:cxn>
                <a:cxn ang="0">
                  <a:pos x="9" y="22"/>
                </a:cxn>
                <a:cxn ang="0">
                  <a:pos x="9" y="27"/>
                </a:cxn>
                <a:cxn ang="0">
                  <a:pos x="8" y="33"/>
                </a:cxn>
                <a:cxn ang="0">
                  <a:pos x="0" y="40"/>
                </a:cxn>
                <a:cxn ang="0">
                  <a:pos x="2" y="42"/>
                </a:cxn>
                <a:cxn ang="0">
                  <a:pos x="8" y="38"/>
                </a:cxn>
                <a:cxn ang="0">
                  <a:pos x="9" y="33"/>
                </a:cxn>
                <a:cxn ang="0">
                  <a:pos x="13" y="29"/>
                </a:cxn>
                <a:cxn ang="0">
                  <a:pos x="13" y="24"/>
                </a:cxn>
                <a:cxn ang="0">
                  <a:pos x="15" y="16"/>
                </a:cxn>
                <a:cxn ang="0">
                  <a:pos x="15" y="11"/>
                </a:cxn>
                <a:cxn ang="0">
                  <a:pos x="13" y="5"/>
                </a:cxn>
                <a:cxn ang="0">
                  <a:pos x="13" y="0"/>
                </a:cxn>
                <a:cxn ang="0">
                  <a:pos x="9" y="0"/>
                </a:cxn>
              </a:cxnLst>
              <a:rect l="0" t="0" r="r" b="b"/>
              <a:pathLst>
                <a:path w="15" h="42">
                  <a:moveTo>
                    <a:pt x="9" y="0"/>
                  </a:moveTo>
                  <a:lnTo>
                    <a:pt x="9" y="11"/>
                  </a:lnTo>
                  <a:lnTo>
                    <a:pt x="11" y="16"/>
                  </a:lnTo>
                  <a:lnTo>
                    <a:pt x="9" y="22"/>
                  </a:lnTo>
                  <a:lnTo>
                    <a:pt x="9" y="27"/>
                  </a:lnTo>
                  <a:lnTo>
                    <a:pt x="8" y="33"/>
                  </a:lnTo>
                  <a:lnTo>
                    <a:pt x="0" y="40"/>
                  </a:lnTo>
                  <a:lnTo>
                    <a:pt x="2" y="42"/>
                  </a:lnTo>
                  <a:lnTo>
                    <a:pt x="8" y="38"/>
                  </a:lnTo>
                  <a:lnTo>
                    <a:pt x="9" y="33"/>
                  </a:lnTo>
                  <a:lnTo>
                    <a:pt x="13" y="29"/>
                  </a:lnTo>
                  <a:lnTo>
                    <a:pt x="13" y="24"/>
                  </a:lnTo>
                  <a:lnTo>
                    <a:pt x="15" y="16"/>
                  </a:lnTo>
                  <a:lnTo>
                    <a:pt x="15" y="11"/>
                  </a:lnTo>
                  <a:lnTo>
                    <a:pt x="13" y="5"/>
                  </a:lnTo>
                  <a:lnTo>
                    <a:pt x="13" y="0"/>
                  </a:lnTo>
                  <a:lnTo>
                    <a:pt x="9" y="0"/>
                  </a:lnTo>
                  <a:close/>
                </a:path>
              </a:pathLst>
            </a:custGeom>
            <a:solidFill>
              <a:srgbClr val="000000"/>
            </a:solidFill>
            <a:ln w="9525">
              <a:noFill/>
              <a:round/>
            </a:ln>
          </p:spPr>
          <p:txBody>
            <a:bodyPr/>
            <a:lstStyle/>
            <a:p>
              <a:endParaRPr lang="en-US"/>
            </a:p>
          </p:txBody>
        </p:sp>
        <p:sp>
          <p:nvSpPr>
            <p:cNvPr id="601346" name="Freeform 1282"/>
            <p:cNvSpPr/>
            <p:nvPr/>
          </p:nvSpPr>
          <p:spPr bwMode="auto">
            <a:xfrm>
              <a:off x="4144" y="2795"/>
              <a:ext cx="11" cy="33"/>
            </a:xfrm>
            <a:custGeom>
              <a:avLst/>
              <a:gdLst/>
              <a:ahLst/>
              <a:cxnLst>
                <a:cxn ang="0">
                  <a:pos x="0" y="0"/>
                </a:cxn>
                <a:cxn ang="0">
                  <a:pos x="2" y="9"/>
                </a:cxn>
                <a:cxn ang="0">
                  <a:pos x="4" y="16"/>
                </a:cxn>
                <a:cxn ang="0">
                  <a:pos x="6" y="25"/>
                </a:cxn>
                <a:cxn ang="0">
                  <a:pos x="7" y="33"/>
                </a:cxn>
                <a:cxn ang="0">
                  <a:pos x="11" y="33"/>
                </a:cxn>
                <a:cxn ang="0">
                  <a:pos x="9" y="25"/>
                </a:cxn>
                <a:cxn ang="0">
                  <a:pos x="6" y="16"/>
                </a:cxn>
                <a:cxn ang="0">
                  <a:pos x="6" y="7"/>
                </a:cxn>
                <a:cxn ang="0">
                  <a:pos x="4" y="0"/>
                </a:cxn>
                <a:cxn ang="0">
                  <a:pos x="0" y="0"/>
                </a:cxn>
              </a:cxnLst>
              <a:rect l="0" t="0" r="r" b="b"/>
              <a:pathLst>
                <a:path w="11" h="33">
                  <a:moveTo>
                    <a:pt x="0" y="0"/>
                  </a:moveTo>
                  <a:lnTo>
                    <a:pt x="2" y="9"/>
                  </a:lnTo>
                  <a:lnTo>
                    <a:pt x="4" y="16"/>
                  </a:lnTo>
                  <a:lnTo>
                    <a:pt x="6" y="25"/>
                  </a:lnTo>
                  <a:lnTo>
                    <a:pt x="7" y="33"/>
                  </a:lnTo>
                  <a:lnTo>
                    <a:pt x="11" y="33"/>
                  </a:lnTo>
                  <a:lnTo>
                    <a:pt x="9" y="25"/>
                  </a:lnTo>
                  <a:lnTo>
                    <a:pt x="6" y="16"/>
                  </a:lnTo>
                  <a:lnTo>
                    <a:pt x="6" y="7"/>
                  </a:lnTo>
                  <a:lnTo>
                    <a:pt x="4" y="0"/>
                  </a:lnTo>
                  <a:lnTo>
                    <a:pt x="0" y="0"/>
                  </a:lnTo>
                  <a:close/>
                </a:path>
              </a:pathLst>
            </a:custGeom>
            <a:solidFill>
              <a:srgbClr val="000000"/>
            </a:solidFill>
            <a:ln w="9525">
              <a:noFill/>
              <a:round/>
            </a:ln>
          </p:spPr>
          <p:txBody>
            <a:bodyPr/>
            <a:lstStyle/>
            <a:p>
              <a:endParaRPr lang="en-US"/>
            </a:p>
          </p:txBody>
        </p:sp>
        <p:sp>
          <p:nvSpPr>
            <p:cNvPr id="601347" name="Freeform 1283"/>
            <p:cNvSpPr/>
            <p:nvPr/>
          </p:nvSpPr>
          <p:spPr bwMode="auto">
            <a:xfrm>
              <a:off x="4144" y="2753"/>
              <a:ext cx="46" cy="42"/>
            </a:xfrm>
            <a:custGeom>
              <a:avLst/>
              <a:gdLst/>
              <a:ahLst/>
              <a:cxnLst>
                <a:cxn ang="0">
                  <a:pos x="46" y="0"/>
                </a:cxn>
                <a:cxn ang="0">
                  <a:pos x="39" y="1"/>
                </a:cxn>
                <a:cxn ang="0">
                  <a:pos x="31" y="5"/>
                </a:cxn>
                <a:cxn ang="0">
                  <a:pos x="24" y="9"/>
                </a:cxn>
                <a:cxn ang="0">
                  <a:pos x="17" y="14"/>
                </a:cxn>
                <a:cxn ang="0">
                  <a:pos x="11" y="20"/>
                </a:cxn>
                <a:cxn ang="0">
                  <a:pos x="7" y="27"/>
                </a:cxn>
                <a:cxn ang="0">
                  <a:pos x="2" y="34"/>
                </a:cxn>
                <a:cxn ang="0">
                  <a:pos x="0" y="42"/>
                </a:cxn>
                <a:cxn ang="0">
                  <a:pos x="4" y="42"/>
                </a:cxn>
                <a:cxn ang="0">
                  <a:pos x="6" y="34"/>
                </a:cxn>
                <a:cxn ang="0">
                  <a:pos x="9" y="27"/>
                </a:cxn>
                <a:cxn ang="0">
                  <a:pos x="26" y="11"/>
                </a:cxn>
                <a:cxn ang="0">
                  <a:pos x="33" y="7"/>
                </a:cxn>
                <a:cxn ang="0">
                  <a:pos x="41" y="5"/>
                </a:cxn>
                <a:cxn ang="0">
                  <a:pos x="46" y="3"/>
                </a:cxn>
                <a:cxn ang="0">
                  <a:pos x="46" y="0"/>
                </a:cxn>
              </a:cxnLst>
              <a:rect l="0" t="0" r="r" b="b"/>
              <a:pathLst>
                <a:path w="46" h="42">
                  <a:moveTo>
                    <a:pt x="46" y="0"/>
                  </a:moveTo>
                  <a:lnTo>
                    <a:pt x="39" y="1"/>
                  </a:lnTo>
                  <a:lnTo>
                    <a:pt x="31" y="5"/>
                  </a:lnTo>
                  <a:lnTo>
                    <a:pt x="24" y="9"/>
                  </a:lnTo>
                  <a:lnTo>
                    <a:pt x="17" y="14"/>
                  </a:lnTo>
                  <a:lnTo>
                    <a:pt x="11" y="20"/>
                  </a:lnTo>
                  <a:lnTo>
                    <a:pt x="7" y="27"/>
                  </a:lnTo>
                  <a:lnTo>
                    <a:pt x="2" y="34"/>
                  </a:lnTo>
                  <a:lnTo>
                    <a:pt x="0" y="42"/>
                  </a:lnTo>
                  <a:lnTo>
                    <a:pt x="4" y="42"/>
                  </a:lnTo>
                  <a:lnTo>
                    <a:pt x="6" y="34"/>
                  </a:lnTo>
                  <a:lnTo>
                    <a:pt x="9" y="27"/>
                  </a:lnTo>
                  <a:lnTo>
                    <a:pt x="26" y="11"/>
                  </a:lnTo>
                  <a:lnTo>
                    <a:pt x="33" y="7"/>
                  </a:lnTo>
                  <a:lnTo>
                    <a:pt x="41" y="5"/>
                  </a:lnTo>
                  <a:lnTo>
                    <a:pt x="46" y="3"/>
                  </a:lnTo>
                  <a:lnTo>
                    <a:pt x="46" y="0"/>
                  </a:lnTo>
                  <a:close/>
                </a:path>
              </a:pathLst>
            </a:custGeom>
            <a:solidFill>
              <a:srgbClr val="000000"/>
            </a:solidFill>
            <a:ln w="9525">
              <a:noFill/>
              <a:round/>
            </a:ln>
          </p:spPr>
          <p:txBody>
            <a:bodyPr/>
            <a:lstStyle/>
            <a:p>
              <a:endParaRPr lang="en-US"/>
            </a:p>
          </p:txBody>
        </p:sp>
        <p:sp>
          <p:nvSpPr>
            <p:cNvPr id="601348" name="Freeform 1284"/>
            <p:cNvSpPr/>
            <p:nvPr/>
          </p:nvSpPr>
          <p:spPr bwMode="auto">
            <a:xfrm>
              <a:off x="4190" y="2751"/>
              <a:ext cx="20" cy="11"/>
            </a:xfrm>
            <a:custGeom>
              <a:avLst/>
              <a:gdLst/>
              <a:ahLst/>
              <a:cxnLst>
                <a:cxn ang="0">
                  <a:pos x="20" y="9"/>
                </a:cxn>
                <a:cxn ang="0">
                  <a:pos x="18" y="5"/>
                </a:cxn>
                <a:cxn ang="0">
                  <a:pos x="17" y="3"/>
                </a:cxn>
                <a:cxn ang="0">
                  <a:pos x="13" y="2"/>
                </a:cxn>
                <a:cxn ang="0">
                  <a:pos x="9" y="2"/>
                </a:cxn>
                <a:cxn ang="0">
                  <a:pos x="6" y="0"/>
                </a:cxn>
                <a:cxn ang="0">
                  <a:pos x="4" y="0"/>
                </a:cxn>
                <a:cxn ang="0">
                  <a:pos x="0" y="2"/>
                </a:cxn>
                <a:cxn ang="0">
                  <a:pos x="0" y="5"/>
                </a:cxn>
                <a:cxn ang="0">
                  <a:pos x="11" y="5"/>
                </a:cxn>
                <a:cxn ang="0">
                  <a:pos x="17" y="11"/>
                </a:cxn>
                <a:cxn ang="0">
                  <a:pos x="17" y="9"/>
                </a:cxn>
                <a:cxn ang="0">
                  <a:pos x="20" y="9"/>
                </a:cxn>
              </a:cxnLst>
              <a:rect l="0" t="0" r="r" b="b"/>
              <a:pathLst>
                <a:path w="20" h="11">
                  <a:moveTo>
                    <a:pt x="20" y="9"/>
                  </a:moveTo>
                  <a:lnTo>
                    <a:pt x="18" y="5"/>
                  </a:lnTo>
                  <a:lnTo>
                    <a:pt x="17" y="3"/>
                  </a:lnTo>
                  <a:lnTo>
                    <a:pt x="13" y="2"/>
                  </a:lnTo>
                  <a:lnTo>
                    <a:pt x="9" y="2"/>
                  </a:lnTo>
                  <a:lnTo>
                    <a:pt x="6" y="0"/>
                  </a:lnTo>
                  <a:lnTo>
                    <a:pt x="4" y="0"/>
                  </a:lnTo>
                  <a:lnTo>
                    <a:pt x="0" y="2"/>
                  </a:lnTo>
                  <a:lnTo>
                    <a:pt x="0" y="5"/>
                  </a:lnTo>
                  <a:lnTo>
                    <a:pt x="11" y="5"/>
                  </a:lnTo>
                  <a:lnTo>
                    <a:pt x="17" y="11"/>
                  </a:lnTo>
                  <a:lnTo>
                    <a:pt x="17" y="9"/>
                  </a:lnTo>
                  <a:lnTo>
                    <a:pt x="20" y="9"/>
                  </a:lnTo>
                  <a:close/>
                </a:path>
              </a:pathLst>
            </a:custGeom>
            <a:solidFill>
              <a:srgbClr val="000000"/>
            </a:solidFill>
            <a:ln w="9525">
              <a:noFill/>
              <a:round/>
            </a:ln>
          </p:spPr>
          <p:txBody>
            <a:bodyPr/>
            <a:lstStyle/>
            <a:p>
              <a:endParaRPr lang="en-US"/>
            </a:p>
          </p:txBody>
        </p:sp>
        <p:sp>
          <p:nvSpPr>
            <p:cNvPr id="601349" name="Freeform 1285"/>
            <p:cNvSpPr/>
            <p:nvPr/>
          </p:nvSpPr>
          <p:spPr bwMode="auto">
            <a:xfrm>
              <a:off x="3922" y="2754"/>
              <a:ext cx="13" cy="22"/>
            </a:xfrm>
            <a:custGeom>
              <a:avLst/>
              <a:gdLst/>
              <a:ahLst/>
              <a:cxnLst>
                <a:cxn ang="0">
                  <a:pos x="13" y="10"/>
                </a:cxn>
                <a:cxn ang="0">
                  <a:pos x="13" y="22"/>
                </a:cxn>
                <a:cxn ang="0">
                  <a:pos x="9" y="22"/>
                </a:cxn>
                <a:cxn ang="0">
                  <a:pos x="9" y="21"/>
                </a:cxn>
                <a:cxn ang="0">
                  <a:pos x="7" y="21"/>
                </a:cxn>
                <a:cxn ang="0">
                  <a:pos x="7" y="19"/>
                </a:cxn>
                <a:cxn ang="0">
                  <a:pos x="4" y="19"/>
                </a:cxn>
                <a:cxn ang="0">
                  <a:pos x="2" y="15"/>
                </a:cxn>
                <a:cxn ang="0">
                  <a:pos x="0" y="10"/>
                </a:cxn>
                <a:cxn ang="0">
                  <a:pos x="0" y="6"/>
                </a:cxn>
                <a:cxn ang="0">
                  <a:pos x="2" y="0"/>
                </a:cxn>
                <a:cxn ang="0">
                  <a:pos x="7" y="0"/>
                </a:cxn>
                <a:cxn ang="0">
                  <a:pos x="9" y="2"/>
                </a:cxn>
                <a:cxn ang="0">
                  <a:pos x="9" y="6"/>
                </a:cxn>
                <a:cxn ang="0">
                  <a:pos x="11" y="6"/>
                </a:cxn>
                <a:cxn ang="0">
                  <a:pos x="11" y="8"/>
                </a:cxn>
                <a:cxn ang="0">
                  <a:pos x="13" y="10"/>
                </a:cxn>
              </a:cxnLst>
              <a:rect l="0" t="0" r="r" b="b"/>
              <a:pathLst>
                <a:path w="13" h="22">
                  <a:moveTo>
                    <a:pt x="13" y="10"/>
                  </a:moveTo>
                  <a:lnTo>
                    <a:pt x="13" y="22"/>
                  </a:lnTo>
                  <a:lnTo>
                    <a:pt x="9" y="22"/>
                  </a:lnTo>
                  <a:lnTo>
                    <a:pt x="9" y="21"/>
                  </a:lnTo>
                  <a:lnTo>
                    <a:pt x="7" y="21"/>
                  </a:lnTo>
                  <a:lnTo>
                    <a:pt x="7" y="19"/>
                  </a:lnTo>
                  <a:lnTo>
                    <a:pt x="4" y="19"/>
                  </a:lnTo>
                  <a:lnTo>
                    <a:pt x="2" y="15"/>
                  </a:lnTo>
                  <a:lnTo>
                    <a:pt x="0" y="10"/>
                  </a:lnTo>
                  <a:lnTo>
                    <a:pt x="0" y="6"/>
                  </a:lnTo>
                  <a:lnTo>
                    <a:pt x="2" y="0"/>
                  </a:lnTo>
                  <a:lnTo>
                    <a:pt x="7" y="0"/>
                  </a:lnTo>
                  <a:lnTo>
                    <a:pt x="9" y="2"/>
                  </a:lnTo>
                  <a:lnTo>
                    <a:pt x="9" y="6"/>
                  </a:lnTo>
                  <a:lnTo>
                    <a:pt x="11" y="6"/>
                  </a:lnTo>
                  <a:lnTo>
                    <a:pt x="11" y="8"/>
                  </a:lnTo>
                  <a:lnTo>
                    <a:pt x="13" y="10"/>
                  </a:lnTo>
                  <a:close/>
                </a:path>
              </a:pathLst>
            </a:custGeom>
            <a:solidFill>
              <a:srgbClr val="FFFF7F"/>
            </a:solidFill>
            <a:ln w="9525">
              <a:noFill/>
              <a:round/>
            </a:ln>
          </p:spPr>
          <p:txBody>
            <a:bodyPr/>
            <a:lstStyle/>
            <a:p>
              <a:endParaRPr lang="en-US"/>
            </a:p>
          </p:txBody>
        </p:sp>
        <p:sp>
          <p:nvSpPr>
            <p:cNvPr id="601350" name="Freeform 1286"/>
            <p:cNvSpPr/>
            <p:nvPr/>
          </p:nvSpPr>
          <p:spPr bwMode="auto">
            <a:xfrm>
              <a:off x="3933" y="2764"/>
              <a:ext cx="4" cy="14"/>
            </a:xfrm>
            <a:custGeom>
              <a:avLst/>
              <a:gdLst/>
              <a:ahLst/>
              <a:cxnLst>
                <a:cxn ang="0">
                  <a:pos x="2" y="14"/>
                </a:cxn>
                <a:cxn ang="0">
                  <a:pos x="4" y="12"/>
                </a:cxn>
                <a:cxn ang="0">
                  <a:pos x="4" y="0"/>
                </a:cxn>
                <a:cxn ang="0">
                  <a:pos x="0" y="0"/>
                </a:cxn>
                <a:cxn ang="0">
                  <a:pos x="0" y="12"/>
                </a:cxn>
                <a:cxn ang="0">
                  <a:pos x="0" y="11"/>
                </a:cxn>
                <a:cxn ang="0">
                  <a:pos x="2" y="14"/>
                </a:cxn>
                <a:cxn ang="0">
                  <a:pos x="4" y="14"/>
                </a:cxn>
                <a:cxn ang="0">
                  <a:pos x="4" y="12"/>
                </a:cxn>
                <a:cxn ang="0">
                  <a:pos x="2" y="14"/>
                </a:cxn>
              </a:cxnLst>
              <a:rect l="0" t="0" r="r" b="b"/>
              <a:pathLst>
                <a:path w="4" h="14">
                  <a:moveTo>
                    <a:pt x="2" y="14"/>
                  </a:moveTo>
                  <a:lnTo>
                    <a:pt x="4" y="12"/>
                  </a:lnTo>
                  <a:lnTo>
                    <a:pt x="4" y="0"/>
                  </a:lnTo>
                  <a:lnTo>
                    <a:pt x="0" y="0"/>
                  </a:lnTo>
                  <a:lnTo>
                    <a:pt x="0" y="12"/>
                  </a:lnTo>
                  <a:lnTo>
                    <a:pt x="0" y="11"/>
                  </a:lnTo>
                  <a:lnTo>
                    <a:pt x="2" y="14"/>
                  </a:lnTo>
                  <a:lnTo>
                    <a:pt x="4" y="14"/>
                  </a:lnTo>
                  <a:lnTo>
                    <a:pt x="4" y="12"/>
                  </a:lnTo>
                  <a:lnTo>
                    <a:pt x="2" y="14"/>
                  </a:lnTo>
                  <a:close/>
                </a:path>
              </a:pathLst>
            </a:custGeom>
            <a:solidFill>
              <a:srgbClr val="000000"/>
            </a:solidFill>
            <a:ln w="9525">
              <a:noFill/>
              <a:round/>
            </a:ln>
          </p:spPr>
          <p:txBody>
            <a:bodyPr/>
            <a:lstStyle/>
            <a:p>
              <a:endParaRPr lang="en-US"/>
            </a:p>
          </p:txBody>
        </p:sp>
        <p:sp>
          <p:nvSpPr>
            <p:cNvPr id="601351" name="Freeform 1287"/>
            <p:cNvSpPr/>
            <p:nvPr/>
          </p:nvSpPr>
          <p:spPr bwMode="auto">
            <a:xfrm>
              <a:off x="3924" y="2771"/>
              <a:ext cx="11" cy="7"/>
            </a:xfrm>
            <a:custGeom>
              <a:avLst/>
              <a:gdLst/>
              <a:ahLst/>
              <a:cxnLst>
                <a:cxn ang="0">
                  <a:pos x="0" y="4"/>
                </a:cxn>
                <a:cxn ang="0">
                  <a:pos x="5" y="4"/>
                </a:cxn>
                <a:cxn ang="0">
                  <a:pos x="5" y="5"/>
                </a:cxn>
                <a:cxn ang="0">
                  <a:pos x="7" y="7"/>
                </a:cxn>
                <a:cxn ang="0">
                  <a:pos x="11" y="7"/>
                </a:cxn>
                <a:cxn ang="0">
                  <a:pos x="9" y="4"/>
                </a:cxn>
                <a:cxn ang="0">
                  <a:pos x="5" y="0"/>
                </a:cxn>
                <a:cxn ang="0">
                  <a:pos x="2" y="0"/>
                </a:cxn>
                <a:cxn ang="0">
                  <a:pos x="3" y="2"/>
                </a:cxn>
                <a:cxn ang="0">
                  <a:pos x="0" y="4"/>
                </a:cxn>
                <a:cxn ang="0">
                  <a:pos x="2" y="5"/>
                </a:cxn>
                <a:cxn ang="0">
                  <a:pos x="3" y="4"/>
                </a:cxn>
                <a:cxn ang="0">
                  <a:pos x="0" y="4"/>
                </a:cxn>
              </a:cxnLst>
              <a:rect l="0" t="0" r="r" b="b"/>
              <a:pathLst>
                <a:path w="11" h="7">
                  <a:moveTo>
                    <a:pt x="0" y="4"/>
                  </a:moveTo>
                  <a:lnTo>
                    <a:pt x="5" y="4"/>
                  </a:lnTo>
                  <a:lnTo>
                    <a:pt x="5" y="5"/>
                  </a:lnTo>
                  <a:lnTo>
                    <a:pt x="7" y="7"/>
                  </a:lnTo>
                  <a:lnTo>
                    <a:pt x="11" y="7"/>
                  </a:lnTo>
                  <a:lnTo>
                    <a:pt x="9" y="4"/>
                  </a:lnTo>
                  <a:lnTo>
                    <a:pt x="5" y="0"/>
                  </a:lnTo>
                  <a:lnTo>
                    <a:pt x="2" y="0"/>
                  </a:lnTo>
                  <a:lnTo>
                    <a:pt x="3" y="2"/>
                  </a:lnTo>
                  <a:lnTo>
                    <a:pt x="0" y="4"/>
                  </a:lnTo>
                  <a:lnTo>
                    <a:pt x="2" y="5"/>
                  </a:lnTo>
                  <a:lnTo>
                    <a:pt x="3" y="4"/>
                  </a:lnTo>
                  <a:lnTo>
                    <a:pt x="0" y="4"/>
                  </a:lnTo>
                  <a:close/>
                </a:path>
              </a:pathLst>
            </a:custGeom>
            <a:solidFill>
              <a:srgbClr val="000000"/>
            </a:solidFill>
            <a:ln w="9525">
              <a:noFill/>
              <a:round/>
            </a:ln>
          </p:spPr>
          <p:txBody>
            <a:bodyPr/>
            <a:lstStyle/>
            <a:p>
              <a:endParaRPr lang="en-US"/>
            </a:p>
          </p:txBody>
        </p:sp>
        <p:sp>
          <p:nvSpPr>
            <p:cNvPr id="601352" name="Freeform 1288"/>
            <p:cNvSpPr/>
            <p:nvPr/>
          </p:nvSpPr>
          <p:spPr bwMode="auto">
            <a:xfrm>
              <a:off x="3920" y="2753"/>
              <a:ext cx="7" cy="22"/>
            </a:xfrm>
            <a:custGeom>
              <a:avLst/>
              <a:gdLst/>
              <a:ahLst/>
              <a:cxnLst>
                <a:cxn ang="0">
                  <a:pos x="4" y="0"/>
                </a:cxn>
                <a:cxn ang="0">
                  <a:pos x="2" y="1"/>
                </a:cxn>
                <a:cxn ang="0">
                  <a:pos x="0" y="7"/>
                </a:cxn>
                <a:cxn ang="0">
                  <a:pos x="0" y="11"/>
                </a:cxn>
                <a:cxn ang="0">
                  <a:pos x="2" y="18"/>
                </a:cxn>
                <a:cxn ang="0">
                  <a:pos x="4" y="22"/>
                </a:cxn>
                <a:cxn ang="0">
                  <a:pos x="7" y="20"/>
                </a:cxn>
                <a:cxn ang="0">
                  <a:pos x="6" y="16"/>
                </a:cxn>
                <a:cxn ang="0">
                  <a:pos x="4" y="11"/>
                </a:cxn>
                <a:cxn ang="0">
                  <a:pos x="4" y="7"/>
                </a:cxn>
                <a:cxn ang="0">
                  <a:pos x="6" y="3"/>
                </a:cxn>
                <a:cxn ang="0">
                  <a:pos x="4" y="0"/>
                </a:cxn>
                <a:cxn ang="0">
                  <a:pos x="2" y="1"/>
                </a:cxn>
                <a:cxn ang="0">
                  <a:pos x="4" y="0"/>
                </a:cxn>
              </a:cxnLst>
              <a:rect l="0" t="0" r="r" b="b"/>
              <a:pathLst>
                <a:path w="7" h="22">
                  <a:moveTo>
                    <a:pt x="4" y="0"/>
                  </a:moveTo>
                  <a:lnTo>
                    <a:pt x="2" y="1"/>
                  </a:lnTo>
                  <a:lnTo>
                    <a:pt x="0" y="7"/>
                  </a:lnTo>
                  <a:lnTo>
                    <a:pt x="0" y="11"/>
                  </a:lnTo>
                  <a:lnTo>
                    <a:pt x="2" y="18"/>
                  </a:lnTo>
                  <a:lnTo>
                    <a:pt x="4" y="22"/>
                  </a:lnTo>
                  <a:lnTo>
                    <a:pt x="7" y="20"/>
                  </a:lnTo>
                  <a:lnTo>
                    <a:pt x="6" y="16"/>
                  </a:lnTo>
                  <a:lnTo>
                    <a:pt x="4" y="11"/>
                  </a:lnTo>
                  <a:lnTo>
                    <a:pt x="4" y="7"/>
                  </a:lnTo>
                  <a:lnTo>
                    <a:pt x="6" y="3"/>
                  </a:lnTo>
                  <a:lnTo>
                    <a:pt x="4" y="0"/>
                  </a:lnTo>
                  <a:lnTo>
                    <a:pt x="2" y="1"/>
                  </a:lnTo>
                  <a:lnTo>
                    <a:pt x="4" y="0"/>
                  </a:lnTo>
                  <a:close/>
                </a:path>
              </a:pathLst>
            </a:custGeom>
            <a:solidFill>
              <a:srgbClr val="000000"/>
            </a:solidFill>
            <a:ln w="9525">
              <a:noFill/>
              <a:round/>
            </a:ln>
          </p:spPr>
          <p:txBody>
            <a:bodyPr/>
            <a:lstStyle/>
            <a:p>
              <a:endParaRPr lang="en-US"/>
            </a:p>
          </p:txBody>
        </p:sp>
        <p:sp>
          <p:nvSpPr>
            <p:cNvPr id="601353" name="Freeform 1289"/>
            <p:cNvSpPr/>
            <p:nvPr/>
          </p:nvSpPr>
          <p:spPr bwMode="auto">
            <a:xfrm>
              <a:off x="3924" y="2753"/>
              <a:ext cx="13" cy="12"/>
            </a:xfrm>
            <a:custGeom>
              <a:avLst/>
              <a:gdLst/>
              <a:ahLst/>
              <a:cxnLst>
                <a:cxn ang="0">
                  <a:pos x="13" y="11"/>
                </a:cxn>
                <a:cxn ang="0">
                  <a:pos x="13" y="9"/>
                </a:cxn>
                <a:cxn ang="0">
                  <a:pos x="11" y="9"/>
                </a:cxn>
                <a:cxn ang="0">
                  <a:pos x="11" y="7"/>
                </a:cxn>
                <a:cxn ang="0">
                  <a:pos x="9" y="5"/>
                </a:cxn>
                <a:cxn ang="0">
                  <a:pos x="9" y="3"/>
                </a:cxn>
                <a:cxn ang="0">
                  <a:pos x="5" y="0"/>
                </a:cxn>
                <a:cxn ang="0">
                  <a:pos x="0" y="0"/>
                </a:cxn>
                <a:cxn ang="0">
                  <a:pos x="2" y="3"/>
                </a:cxn>
                <a:cxn ang="0">
                  <a:pos x="5" y="3"/>
                </a:cxn>
                <a:cxn ang="0">
                  <a:pos x="5" y="7"/>
                </a:cxn>
                <a:cxn ang="0">
                  <a:pos x="11" y="12"/>
                </a:cxn>
                <a:cxn ang="0">
                  <a:pos x="9" y="11"/>
                </a:cxn>
                <a:cxn ang="0">
                  <a:pos x="13" y="11"/>
                </a:cxn>
                <a:cxn ang="0">
                  <a:pos x="13" y="9"/>
                </a:cxn>
                <a:cxn ang="0">
                  <a:pos x="13" y="11"/>
                </a:cxn>
              </a:cxnLst>
              <a:rect l="0" t="0" r="r" b="b"/>
              <a:pathLst>
                <a:path w="13" h="12">
                  <a:moveTo>
                    <a:pt x="13" y="11"/>
                  </a:moveTo>
                  <a:lnTo>
                    <a:pt x="13" y="9"/>
                  </a:lnTo>
                  <a:lnTo>
                    <a:pt x="11" y="9"/>
                  </a:lnTo>
                  <a:lnTo>
                    <a:pt x="11" y="7"/>
                  </a:lnTo>
                  <a:lnTo>
                    <a:pt x="9" y="5"/>
                  </a:lnTo>
                  <a:lnTo>
                    <a:pt x="9" y="3"/>
                  </a:lnTo>
                  <a:lnTo>
                    <a:pt x="5" y="0"/>
                  </a:lnTo>
                  <a:lnTo>
                    <a:pt x="0" y="0"/>
                  </a:lnTo>
                  <a:lnTo>
                    <a:pt x="2" y="3"/>
                  </a:lnTo>
                  <a:lnTo>
                    <a:pt x="5" y="3"/>
                  </a:lnTo>
                  <a:lnTo>
                    <a:pt x="5" y="7"/>
                  </a:lnTo>
                  <a:lnTo>
                    <a:pt x="11" y="12"/>
                  </a:lnTo>
                  <a:lnTo>
                    <a:pt x="9" y="11"/>
                  </a:lnTo>
                  <a:lnTo>
                    <a:pt x="13" y="11"/>
                  </a:lnTo>
                  <a:lnTo>
                    <a:pt x="13" y="9"/>
                  </a:lnTo>
                  <a:lnTo>
                    <a:pt x="13" y="11"/>
                  </a:lnTo>
                  <a:close/>
                </a:path>
              </a:pathLst>
            </a:custGeom>
            <a:solidFill>
              <a:srgbClr val="000000"/>
            </a:solidFill>
            <a:ln w="9525">
              <a:noFill/>
              <a:round/>
            </a:ln>
          </p:spPr>
          <p:txBody>
            <a:bodyPr/>
            <a:lstStyle/>
            <a:p>
              <a:endParaRPr lang="en-US"/>
            </a:p>
          </p:txBody>
        </p:sp>
        <p:sp>
          <p:nvSpPr>
            <p:cNvPr id="601354" name="Freeform 1290"/>
            <p:cNvSpPr/>
            <p:nvPr/>
          </p:nvSpPr>
          <p:spPr bwMode="auto">
            <a:xfrm>
              <a:off x="4484" y="2756"/>
              <a:ext cx="50" cy="241"/>
            </a:xfrm>
            <a:custGeom>
              <a:avLst/>
              <a:gdLst/>
              <a:ahLst/>
              <a:cxnLst>
                <a:cxn ang="0">
                  <a:pos x="37" y="4"/>
                </a:cxn>
                <a:cxn ang="0">
                  <a:pos x="37" y="13"/>
                </a:cxn>
                <a:cxn ang="0">
                  <a:pos x="35" y="15"/>
                </a:cxn>
                <a:cxn ang="0">
                  <a:pos x="35" y="28"/>
                </a:cxn>
                <a:cxn ang="0">
                  <a:pos x="37" y="31"/>
                </a:cxn>
                <a:cxn ang="0">
                  <a:pos x="42" y="37"/>
                </a:cxn>
                <a:cxn ang="0">
                  <a:pos x="44" y="41"/>
                </a:cxn>
                <a:cxn ang="0">
                  <a:pos x="44" y="50"/>
                </a:cxn>
                <a:cxn ang="0">
                  <a:pos x="46" y="53"/>
                </a:cxn>
                <a:cxn ang="0">
                  <a:pos x="46" y="55"/>
                </a:cxn>
                <a:cxn ang="0">
                  <a:pos x="50" y="59"/>
                </a:cxn>
                <a:cxn ang="0">
                  <a:pos x="48" y="64"/>
                </a:cxn>
                <a:cxn ang="0">
                  <a:pos x="48" y="76"/>
                </a:cxn>
                <a:cxn ang="0">
                  <a:pos x="50" y="79"/>
                </a:cxn>
                <a:cxn ang="0">
                  <a:pos x="50" y="110"/>
                </a:cxn>
                <a:cxn ang="0">
                  <a:pos x="48" y="116"/>
                </a:cxn>
                <a:cxn ang="0">
                  <a:pos x="46" y="123"/>
                </a:cxn>
                <a:cxn ang="0">
                  <a:pos x="42" y="129"/>
                </a:cxn>
                <a:cxn ang="0">
                  <a:pos x="40" y="134"/>
                </a:cxn>
                <a:cxn ang="0">
                  <a:pos x="40" y="142"/>
                </a:cxn>
                <a:cxn ang="0">
                  <a:pos x="39" y="147"/>
                </a:cxn>
                <a:cxn ang="0">
                  <a:pos x="37" y="154"/>
                </a:cxn>
                <a:cxn ang="0">
                  <a:pos x="37" y="162"/>
                </a:cxn>
                <a:cxn ang="0">
                  <a:pos x="35" y="167"/>
                </a:cxn>
                <a:cxn ang="0">
                  <a:pos x="33" y="175"/>
                </a:cxn>
                <a:cxn ang="0">
                  <a:pos x="33" y="182"/>
                </a:cxn>
                <a:cxn ang="0">
                  <a:pos x="29" y="187"/>
                </a:cxn>
                <a:cxn ang="0">
                  <a:pos x="27" y="195"/>
                </a:cxn>
                <a:cxn ang="0">
                  <a:pos x="26" y="200"/>
                </a:cxn>
                <a:cxn ang="0">
                  <a:pos x="24" y="208"/>
                </a:cxn>
                <a:cxn ang="0">
                  <a:pos x="20" y="213"/>
                </a:cxn>
                <a:cxn ang="0">
                  <a:pos x="18" y="221"/>
                </a:cxn>
                <a:cxn ang="0">
                  <a:pos x="15" y="226"/>
                </a:cxn>
                <a:cxn ang="0">
                  <a:pos x="11" y="232"/>
                </a:cxn>
                <a:cxn ang="0">
                  <a:pos x="11" y="235"/>
                </a:cxn>
                <a:cxn ang="0">
                  <a:pos x="9" y="237"/>
                </a:cxn>
                <a:cxn ang="0">
                  <a:pos x="7" y="241"/>
                </a:cxn>
                <a:cxn ang="0">
                  <a:pos x="4" y="241"/>
                </a:cxn>
                <a:cxn ang="0">
                  <a:pos x="2" y="239"/>
                </a:cxn>
                <a:cxn ang="0">
                  <a:pos x="0" y="235"/>
                </a:cxn>
                <a:cxn ang="0">
                  <a:pos x="0" y="233"/>
                </a:cxn>
                <a:cxn ang="0">
                  <a:pos x="2" y="230"/>
                </a:cxn>
                <a:cxn ang="0">
                  <a:pos x="4" y="228"/>
                </a:cxn>
                <a:cxn ang="0">
                  <a:pos x="4" y="226"/>
                </a:cxn>
                <a:cxn ang="0">
                  <a:pos x="5" y="222"/>
                </a:cxn>
                <a:cxn ang="0">
                  <a:pos x="5" y="221"/>
                </a:cxn>
                <a:cxn ang="0">
                  <a:pos x="7" y="199"/>
                </a:cxn>
                <a:cxn ang="0">
                  <a:pos x="11" y="176"/>
                </a:cxn>
                <a:cxn ang="0">
                  <a:pos x="13" y="156"/>
                </a:cxn>
                <a:cxn ang="0">
                  <a:pos x="16" y="136"/>
                </a:cxn>
                <a:cxn ang="0">
                  <a:pos x="18" y="116"/>
                </a:cxn>
                <a:cxn ang="0">
                  <a:pos x="20" y="94"/>
                </a:cxn>
                <a:cxn ang="0">
                  <a:pos x="20" y="41"/>
                </a:cxn>
                <a:cxn ang="0">
                  <a:pos x="22" y="28"/>
                </a:cxn>
                <a:cxn ang="0">
                  <a:pos x="22" y="17"/>
                </a:cxn>
                <a:cxn ang="0">
                  <a:pos x="24" y="4"/>
                </a:cxn>
                <a:cxn ang="0">
                  <a:pos x="26" y="2"/>
                </a:cxn>
                <a:cxn ang="0">
                  <a:pos x="29" y="2"/>
                </a:cxn>
                <a:cxn ang="0">
                  <a:pos x="31" y="0"/>
                </a:cxn>
                <a:cxn ang="0">
                  <a:pos x="33" y="0"/>
                </a:cxn>
                <a:cxn ang="0">
                  <a:pos x="37" y="4"/>
                </a:cxn>
              </a:cxnLst>
              <a:rect l="0" t="0" r="r" b="b"/>
              <a:pathLst>
                <a:path w="50" h="241">
                  <a:moveTo>
                    <a:pt x="37" y="4"/>
                  </a:moveTo>
                  <a:lnTo>
                    <a:pt x="37" y="13"/>
                  </a:lnTo>
                  <a:lnTo>
                    <a:pt x="35" y="15"/>
                  </a:lnTo>
                  <a:lnTo>
                    <a:pt x="35" y="28"/>
                  </a:lnTo>
                  <a:lnTo>
                    <a:pt x="37" y="31"/>
                  </a:lnTo>
                  <a:lnTo>
                    <a:pt x="42" y="37"/>
                  </a:lnTo>
                  <a:lnTo>
                    <a:pt x="44" y="41"/>
                  </a:lnTo>
                  <a:lnTo>
                    <a:pt x="44" y="50"/>
                  </a:lnTo>
                  <a:lnTo>
                    <a:pt x="46" y="53"/>
                  </a:lnTo>
                  <a:lnTo>
                    <a:pt x="46" y="55"/>
                  </a:lnTo>
                  <a:lnTo>
                    <a:pt x="50" y="59"/>
                  </a:lnTo>
                  <a:lnTo>
                    <a:pt x="48" y="64"/>
                  </a:lnTo>
                  <a:lnTo>
                    <a:pt x="48" y="76"/>
                  </a:lnTo>
                  <a:lnTo>
                    <a:pt x="50" y="79"/>
                  </a:lnTo>
                  <a:lnTo>
                    <a:pt x="50" y="110"/>
                  </a:lnTo>
                  <a:lnTo>
                    <a:pt x="48" y="116"/>
                  </a:lnTo>
                  <a:lnTo>
                    <a:pt x="46" y="123"/>
                  </a:lnTo>
                  <a:lnTo>
                    <a:pt x="42" y="129"/>
                  </a:lnTo>
                  <a:lnTo>
                    <a:pt x="40" y="134"/>
                  </a:lnTo>
                  <a:lnTo>
                    <a:pt x="40" y="142"/>
                  </a:lnTo>
                  <a:lnTo>
                    <a:pt x="39" y="147"/>
                  </a:lnTo>
                  <a:lnTo>
                    <a:pt x="37" y="154"/>
                  </a:lnTo>
                  <a:lnTo>
                    <a:pt x="37" y="162"/>
                  </a:lnTo>
                  <a:lnTo>
                    <a:pt x="35" y="167"/>
                  </a:lnTo>
                  <a:lnTo>
                    <a:pt x="33" y="175"/>
                  </a:lnTo>
                  <a:lnTo>
                    <a:pt x="33" y="182"/>
                  </a:lnTo>
                  <a:lnTo>
                    <a:pt x="29" y="187"/>
                  </a:lnTo>
                  <a:lnTo>
                    <a:pt x="27" y="195"/>
                  </a:lnTo>
                  <a:lnTo>
                    <a:pt x="26" y="200"/>
                  </a:lnTo>
                  <a:lnTo>
                    <a:pt x="24" y="208"/>
                  </a:lnTo>
                  <a:lnTo>
                    <a:pt x="20" y="213"/>
                  </a:lnTo>
                  <a:lnTo>
                    <a:pt x="18" y="221"/>
                  </a:lnTo>
                  <a:lnTo>
                    <a:pt x="15" y="226"/>
                  </a:lnTo>
                  <a:lnTo>
                    <a:pt x="11" y="232"/>
                  </a:lnTo>
                  <a:lnTo>
                    <a:pt x="11" y="235"/>
                  </a:lnTo>
                  <a:lnTo>
                    <a:pt x="9" y="237"/>
                  </a:lnTo>
                  <a:lnTo>
                    <a:pt x="7" y="241"/>
                  </a:lnTo>
                  <a:lnTo>
                    <a:pt x="4" y="241"/>
                  </a:lnTo>
                  <a:lnTo>
                    <a:pt x="2" y="239"/>
                  </a:lnTo>
                  <a:lnTo>
                    <a:pt x="0" y="235"/>
                  </a:lnTo>
                  <a:lnTo>
                    <a:pt x="0" y="233"/>
                  </a:lnTo>
                  <a:lnTo>
                    <a:pt x="2" y="230"/>
                  </a:lnTo>
                  <a:lnTo>
                    <a:pt x="4" y="228"/>
                  </a:lnTo>
                  <a:lnTo>
                    <a:pt x="4" y="226"/>
                  </a:lnTo>
                  <a:lnTo>
                    <a:pt x="5" y="222"/>
                  </a:lnTo>
                  <a:lnTo>
                    <a:pt x="5" y="221"/>
                  </a:lnTo>
                  <a:lnTo>
                    <a:pt x="7" y="199"/>
                  </a:lnTo>
                  <a:lnTo>
                    <a:pt x="11" y="176"/>
                  </a:lnTo>
                  <a:lnTo>
                    <a:pt x="13" y="156"/>
                  </a:lnTo>
                  <a:lnTo>
                    <a:pt x="16" y="136"/>
                  </a:lnTo>
                  <a:lnTo>
                    <a:pt x="18" y="116"/>
                  </a:lnTo>
                  <a:lnTo>
                    <a:pt x="20" y="94"/>
                  </a:lnTo>
                  <a:lnTo>
                    <a:pt x="20" y="41"/>
                  </a:lnTo>
                  <a:lnTo>
                    <a:pt x="22" y="28"/>
                  </a:lnTo>
                  <a:lnTo>
                    <a:pt x="22" y="17"/>
                  </a:lnTo>
                  <a:lnTo>
                    <a:pt x="24" y="4"/>
                  </a:lnTo>
                  <a:lnTo>
                    <a:pt x="26" y="2"/>
                  </a:lnTo>
                  <a:lnTo>
                    <a:pt x="29" y="2"/>
                  </a:lnTo>
                  <a:lnTo>
                    <a:pt x="31" y="0"/>
                  </a:lnTo>
                  <a:lnTo>
                    <a:pt x="33" y="0"/>
                  </a:lnTo>
                  <a:lnTo>
                    <a:pt x="37" y="4"/>
                  </a:lnTo>
                  <a:close/>
                </a:path>
              </a:pathLst>
            </a:custGeom>
            <a:solidFill>
              <a:srgbClr val="000000"/>
            </a:solidFill>
            <a:ln w="9525">
              <a:noFill/>
              <a:round/>
            </a:ln>
          </p:spPr>
          <p:txBody>
            <a:bodyPr/>
            <a:lstStyle/>
            <a:p>
              <a:endParaRPr lang="en-US"/>
            </a:p>
          </p:txBody>
        </p:sp>
        <p:sp>
          <p:nvSpPr>
            <p:cNvPr id="601355" name="Freeform 1291"/>
            <p:cNvSpPr/>
            <p:nvPr/>
          </p:nvSpPr>
          <p:spPr bwMode="auto">
            <a:xfrm>
              <a:off x="4517" y="2760"/>
              <a:ext cx="7" cy="31"/>
            </a:xfrm>
            <a:custGeom>
              <a:avLst/>
              <a:gdLst/>
              <a:ahLst/>
              <a:cxnLst>
                <a:cxn ang="0">
                  <a:pos x="7" y="29"/>
                </a:cxn>
                <a:cxn ang="0">
                  <a:pos x="6" y="26"/>
                </a:cxn>
                <a:cxn ang="0">
                  <a:pos x="4" y="24"/>
                </a:cxn>
                <a:cxn ang="0">
                  <a:pos x="4" y="13"/>
                </a:cxn>
                <a:cxn ang="0">
                  <a:pos x="6" y="9"/>
                </a:cxn>
                <a:cxn ang="0">
                  <a:pos x="6" y="0"/>
                </a:cxn>
                <a:cxn ang="0">
                  <a:pos x="2" y="0"/>
                </a:cxn>
                <a:cxn ang="0">
                  <a:pos x="2" y="7"/>
                </a:cxn>
                <a:cxn ang="0">
                  <a:pos x="0" y="11"/>
                </a:cxn>
                <a:cxn ang="0">
                  <a:pos x="0" y="24"/>
                </a:cxn>
                <a:cxn ang="0">
                  <a:pos x="2" y="27"/>
                </a:cxn>
                <a:cxn ang="0">
                  <a:pos x="6" y="31"/>
                </a:cxn>
                <a:cxn ang="0">
                  <a:pos x="7" y="29"/>
                </a:cxn>
              </a:cxnLst>
              <a:rect l="0" t="0" r="r" b="b"/>
              <a:pathLst>
                <a:path w="7" h="31">
                  <a:moveTo>
                    <a:pt x="7" y="29"/>
                  </a:moveTo>
                  <a:lnTo>
                    <a:pt x="6" y="26"/>
                  </a:lnTo>
                  <a:lnTo>
                    <a:pt x="4" y="24"/>
                  </a:lnTo>
                  <a:lnTo>
                    <a:pt x="4" y="13"/>
                  </a:lnTo>
                  <a:lnTo>
                    <a:pt x="6" y="9"/>
                  </a:lnTo>
                  <a:lnTo>
                    <a:pt x="6" y="0"/>
                  </a:lnTo>
                  <a:lnTo>
                    <a:pt x="2" y="0"/>
                  </a:lnTo>
                  <a:lnTo>
                    <a:pt x="2" y="7"/>
                  </a:lnTo>
                  <a:lnTo>
                    <a:pt x="0" y="11"/>
                  </a:lnTo>
                  <a:lnTo>
                    <a:pt x="0" y="24"/>
                  </a:lnTo>
                  <a:lnTo>
                    <a:pt x="2" y="27"/>
                  </a:lnTo>
                  <a:lnTo>
                    <a:pt x="6" y="31"/>
                  </a:lnTo>
                  <a:lnTo>
                    <a:pt x="7" y="29"/>
                  </a:lnTo>
                  <a:close/>
                </a:path>
              </a:pathLst>
            </a:custGeom>
            <a:solidFill>
              <a:srgbClr val="000000"/>
            </a:solidFill>
            <a:ln w="9525">
              <a:noFill/>
              <a:round/>
            </a:ln>
          </p:spPr>
          <p:txBody>
            <a:bodyPr/>
            <a:lstStyle/>
            <a:p>
              <a:endParaRPr lang="en-US"/>
            </a:p>
          </p:txBody>
        </p:sp>
        <p:sp>
          <p:nvSpPr>
            <p:cNvPr id="601356" name="Freeform 1292"/>
            <p:cNvSpPr/>
            <p:nvPr/>
          </p:nvSpPr>
          <p:spPr bwMode="auto">
            <a:xfrm>
              <a:off x="4523" y="2789"/>
              <a:ext cx="12" cy="28"/>
            </a:xfrm>
            <a:custGeom>
              <a:avLst/>
              <a:gdLst/>
              <a:ahLst/>
              <a:cxnLst>
                <a:cxn ang="0">
                  <a:pos x="12" y="26"/>
                </a:cxn>
                <a:cxn ang="0">
                  <a:pos x="9" y="22"/>
                </a:cxn>
                <a:cxn ang="0">
                  <a:pos x="9" y="20"/>
                </a:cxn>
                <a:cxn ang="0">
                  <a:pos x="7" y="17"/>
                </a:cxn>
                <a:cxn ang="0">
                  <a:pos x="7" y="8"/>
                </a:cxn>
                <a:cxn ang="0">
                  <a:pos x="5" y="4"/>
                </a:cxn>
                <a:cxn ang="0">
                  <a:pos x="1" y="0"/>
                </a:cxn>
                <a:cxn ang="0">
                  <a:pos x="0" y="2"/>
                </a:cxn>
                <a:cxn ang="0">
                  <a:pos x="1" y="6"/>
                </a:cxn>
                <a:cxn ang="0">
                  <a:pos x="3" y="8"/>
                </a:cxn>
                <a:cxn ang="0">
                  <a:pos x="3" y="17"/>
                </a:cxn>
                <a:cxn ang="0">
                  <a:pos x="5" y="20"/>
                </a:cxn>
                <a:cxn ang="0">
                  <a:pos x="7" y="24"/>
                </a:cxn>
                <a:cxn ang="0">
                  <a:pos x="9" y="28"/>
                </a:cxn>
                <a:cxn ang="0">
                  <a:pos x="9" y="26"/>
                </a:cxn>
                <a:cxn ang="0">
                  <a:pos x="12" y="26"/>
                </a:cxn>
                <a:cxn ang="0">
                  <a:pos x="11" y="24"/>
                </a:cxn>
                <a:cxn ang="0">
                  <a:pos x="12" y="26"/>
                </a:cxn>
              </a:cxnLst>
              <a:rect l="0" t="0" r="r" b="b"/>
              <a:pathLst>
                <a:path w="12" h="28">
                  <a:moveTo>
                    <a:pt x="12" y="26"/>
                  </a:moveTo>
                  <a:lnTo>
                    <a:pt x="9" y="22"/>
                  </a:lnTo>
                  <a:lnTo>
                    <a:pt x="9" y="20"/>
                  </a:lnTo>
                  <a:lnTo>
                    <a:pt x="7" y="17"/>
                  </a:lnTo>
                  <a:lnTo>
                    <a:pt x="7" y="8"/>
                  </a:lnTo>
                  <a:lnTo>
                    <a:pt x="5" y="4"/>
                  </a:lnTo>
                  <a:lnTo>
                    <a:pt x="1" y="0"/>
                  </a:lnTo>
                  <a:lnTo>
                    <a:pt x="0" y="2"/>
                  </a:lnTo>
                  <a:lnTo>
                    <a:pt x="1" y="6"/>
                  </a:lnTo>
                  <a:lnTo>
                    <a:pt x="3" y="8"/>
                  </a:lnTo>
                  <a:lnTo>
                    <a:pt x="3" y="17"/>
                  </a:lnTo>
                  <a:lnTo>
                    <a:pt x="5" y="20"/>
                  </a:lnTo>
                  <a:lnTo>
                    <a:pt x="7" y="24"/>
                  </a:lnTo>
                  <a:lnTo>
                    <a:pt x="9" y="28"/>
                  </a:lnTo>
                  <a:lnTo>
                    <a:pt x="9" y="26"/>
                  </a:lnTo>
                  <a:lnTo>
                    <a:pt x="12" y="26"/>
                  </a:lnTo>
                  <a:lnTo>
                    <a:pt x="11" y="24"/>
                  </a:lnTo>
                  <a:lnTo>
                    <a:pt x="12" y="26"/>
                  </a:lnTo>
                  <a:close/>
                </a:path>
              </a:pathLst>
            </a:custGeom>
            <a:solidFill>
              <a:srgbClr val="000000"/>
            </a:solidFill>
            <a:ln w="9525">
              <a:noFill/>
              <a:round/>
            </a:ln>
          </p:spPr>
          <p:txBody>
            <a:bodyPr/>
            <a:lstStyle/>
            <a:p>
              <a:endParaRPr lang="en-US"/>
            </a:p>
          </p:txBody>
        </p:sp>
        <p:sp>
          <p:nvSpPr>
            <p:cNvPr id="601357" name="Freeform 1293"/>
            <p:cNvSpPr/>
            <p:nvPr/>
          </p:nvSpPr>
          <p:spPr bwMode="auto">
            <a:xfrm>
              <a:off x="4530" y="2815"/>
              <a:ext cx="5" cy="20"/>
            </a:xfrm>
            <a:custGeom>
              <a:avLst/>
              <a:gdLst/>
              <a:ahLst/>
              <a:cxnLst>
                <a:cxn ang="0">
                  <a:pos x="5" y="20"/>
                </a:cxn>
                <a:cxn ang="0">
                  <a:pos x="5" y="18"/>
                </a:cxn>
                <a:cxn ang="0">
                  <a:pos x="4" y="15"/>
                </a:cxn>
                <a:cxn ang="0">
                  <a:pos x="4" y="5"/>
                </a:cxn>
                <a:cxn ang="0">
                  <a:pos x="5" y="0"/>
                </a:cxn>
                <a:cxn ang="0">
                  <a:pos x="2" y="0"/>
                </a:cxn>
                <a:cxn ang="0">
                  <a:pos x="0" y="5"/>
                </a:cxn>
                <a:cxn ang="0">
                  <a:pos x="0" y="17"/>
                </a:cxn>
                <a:cxn ang="0">
                  <a:pos x="2" y="20"/>
                </a:cxn>
                <a:cxn ang="0">
                  <a:pos x="5" y="20"/>
                </a:cxn>
                <a:cxn ang="0">
                  <a:pos x="5" y="18"/>
                </a:cxn>
                <a:cxn ang="0">
                  <a:pos x="5" y="20"/>
                </a:cxn>
              </a:cxnLst>
              <a:rect l="0" t="0" r="r" b="b"/>
              <a:pathLst>
                <a:path w="5" h="20">
                  <a:moveTo>
                    <a:pt x="5" y="20"/>
                  </a:moveTo>
                  <a:lnTo>
                    <a:pt x="5" y="18"/>
                  </a:lnTo>
                  <a:lnTo>
                    <a:pt x="4" y="15"/>
                  </a:lnTo>
                  <a:lnTo>
                    <a:pt x="4" y="5"/>
                  </a:lnTo>
                  <a:lnTo>
                    <a:pt x="5" y="0"/>
                  </a:lnTo>
                  <a:lnTo>
                    <a:pt x="2" y="0"/>
                  </a:lnTo>
                  <a:lnTo>
                    <a:pt x="0" y="5"/>
                  </a:lnTo>
                  <a:lnTo>
                    <a:pt x="0" y="17"/>
                  </a:lnTo>
                  <a:lnTo>
                    <a:pt x="2" y="20"/>
                  </a:lnTo>
                  <a:lnTo>
                    <a:pt x="5" y="20"/>
                  </a:lnTo>
                  <a:lnTo>
                    <a:pt x="5" y="18"/>
                  </a:lnTo>
                  <a:lnTo>
                    <a:pt x="5" y="20"/>
                  </a:lnTo>
                  <a:close/>
                </a:path>
              </a:pathLst>
            </a:custGeom>
            <a:solidFill>
              <a:srgbClr val="000000"/>
            </a:solidFill>
            <a:ln w="9525">
              <a:noFill/>
              <a:round/>
            </a:ln>
          </p:spPr>
          <p:txBody>
            <a:bodyPr/>
            <a:lstStyle/>
            <a:p>
              <a:endParaRPr lang="en-US"/>
            </a:p>
          </p:txBody>
        </p:sp>
        <p:sp>
          <p:nvSpPr>
            <p:cNvPr id="601358" name="Freeform 1294"/>
            <p:cNvSpPr/>
            <p:nvPr/>
          </p:nvSpPr>
          <p:spPr bwMode="auto">
            <a:xfrm>
              <a:off x="4524" y="2835"/>
              <a:ext cx="11" cy="50"/>
            </a:xfrm>
            <a:custGeom>
              <a:avLst/>
              <a:gdLst/>
              <a:ahLst/>
              <a:cxnLst>
                <a:cxn ang="0">
                  <a:pos x="4" y="50"/>
                </a:cxn>
                <a:cxn ang="0">
                  <a:pos x="8" y="44"/>
                </a:cxn>
                <a:cxn ang="0">
                  <a:pos x="10" y="37"/>
                </a:cxn>
                <a:cxn ang="0">
                  <a:pos x="11" y="31"/>
                </a:cxn>
                <a:cxn ang="0">
                  <a:pos x="11" y="0"/>
                </a:cxn>
                <a:cxn ang="0">
                  <a:pos x="8" y="0"/>
                </a:cxn>
                <a:cxn ang="0">
                  <a:pos x="8" y="31"/>
                </a:cxn>
                <a:cxn ang="0">
                  <a:pos x="6" y="37"/>
                </a:cxn>
                <a:cxn ang="0">
                  <a:pos x="4" y="42"/>
                </a:cxn>
                <a:cxn ang="0">
                  <a:pos x="0" y="48"/>
                </a:cxn>
                <a:cxn ang="0">
                  <a:pos x="0" y="50"/>
                </a:cxn>
                <a:cxn ang="0">
                  <a:pos x="0" y="48"/>
                </a:cxn>
                <a:cxn ang="0">
                  <a:pos x="0" y="50"/>
                </a:cxn>
                <a:cxn ang="0">
                  <a:pos x="4" y="50"/>
                </a:cxn>
              </a:cxnLst>
              <a:rect l="0" t="0" r="r" b="b"/>
              <a:pathLst>
                <a:path w="11" h="50">
                  <a:moveTo>
                    <a:pt x="4" y="50"/>
                  </a:moveTo>
                  <a:lnTo>
                    <a:pt x="8" y="44"/>
                  </a:lnTo>
                  <a:lnTo>
                    <a:pt x="10" y="37"/>
                  </a:lnTo>
                  <a:lnTo>
                    <a:pt x="11" y="31"/>
                  </a:lnTo>
                  <a:lnTo>
                    <a:pt x="11" y="0"/>
                  </a:lnTo>
                  <a:lnTo>
                    <a:pt x="8" y="0"/>
                  </a:lnTo>
                  <a:lnTo>
                    <a:pt x="8" y="31"/>
                  </a:lnTo>
                  <a:lnTo>
                    <a:pt x="6" y="37"/>
                  </a:lnTo>
                  <a:lnTo>
                    <a:pt x="4" y="42"/>
                  </a:lnTo>
                  <a:lnTo>
                    <a:pt x="0" y="48"/>
                  </a:lnTo>
                  <a:lnTo>
                    <a:pt x="0" y="50"/>
                  </a:lnTo>
                  <a:lnTo>
                    <a:pt x="0" y="48"/>
                  </a:lnTo>
                  <a:lnTo>
                    <a:pt x="0" y="50"/>
                  </a:lnTo>
                  <a:lnTo>
                    <a:pt x="4" y="50"/>
                  </a:lnTo>
                  <a:close/>
                </a:path>
              </a:pathLst>
            </a:custGeom>
            <a:solidFill>
              <a:srgbClr val="000000"/>
            </a:solidFill>
            <a:ln w="9525">
              <a:noFill/>
              <a:round/>
            </a:ln>
          </p:spPr>
          <p:txBody>
            <a:bodyPr/>
            <a:lstStyle/>
            <a:p>
              <a:endParaRPr lang="en-US"/>
            </a:p>
          </p:txBody>
        </p:sp>
        <p:sp>
          <p:nvSpPr>
            <p:cNvPr id="601359" name="Freeform 1295"/>
            <p:cNvSpPr/>
            <p:nvPr/>
          </p:nvSpPr>
          <p:spPr bwMode="auto">
            <a:xfrm>
              <a:off x="4515" y="2885"/>
              <a:ext cx="13" cy="53"/>
            </a:xfrm>
            <a:custGeom>
              <a:avLst/>
              <a:gdLst/>
              <a:ahLst/>
              <a:cxnLst>
                <a:cxn ang="0">
                  <a:pos x="4" y="53"/>
                </a:cxn>
                <a:cxn ang="0">
                  <a:pos x="4" y="46"/>
                </a:cxn>
                <a:cxn ang="0">
                  <a:pos x="6" y="40"/>
                </a:cxn>
                <a:cxn ang="0">
                  <a:pos x="8" y="33"/>
                </a:cxn>
                <a:cxn ang="0">
                  <a:pos x="8" y="25"/>
                </a:cxn>
                <a:cxn ang="0">
                  <a:pos x="9" y="20"/>
                </a:cxn>
                <a:cxn ang="0">
                  <a:pos x="9" y="13"/>
                </a:cxn>
                <a:cxn ang="0">
                  <a:pos x="11" y="7"/>
                </a:cxn>
                <a:cxn ang="0">
                  <a:pos x="13" y="0"/>
                </a:cxn>
                <a:cxn ang="0">
                  <a:pos x="9" y="0"/>
                </a:cxn>
                <a:cxn ang="0">
                  <a:pos x="9" y="5"/>
                </a:cxn>
                <a:cxn ang="0">
                  <a:pos x="8" y="13"/>
                </a:cxn>
                <a:cxn ang="0">
                  <a:pos x="6" y="18"/>
                </a:cxn>
                <a:cxn ang="0">
                  <a:pos x="4" y="25"/>
                </a:cxn>
                <a:cxn ang="0">
                  <a:pos x="4" y="33"/>
                </a:cxn>
                <a:cxn ang="0">
                  <a:pos x="2" y="38"/>
                </a:cxn>
                <a:cxn ang="0">
                  <a:pos x="0" y="46"/>
                </a:cxn>
                <a:cxn ang="0">
                  <a:pos x="0" y="53"/>
                </a:cxn>
                <a:cxn ang="0">
                  <a:pos x="0" y="51"/>
                </a:cxn>
                <a:cxn ang="0">
                  <a:pos x="4" y="53"/>
                </a:cxn>
              </a:cxnLst>
              <a:rect l="0" t="0" r="r" b="b"/>
              <a:pathLst>
                <a:path w="13" h="53">
                  <a:moveTo>
                    <a:pt x="4" y="53"/>
                  </a:moveTo>
                  <a:lnTo>
                    <a:pt x="4" y="46"/>
                  </a:lnTo>
                  <a:lnTo>
                    <a:pt x="6" y="40"/>
                  </a:lnTo>
                  <a:lnTo>
                    <a:pt x="8" y="33"/>
                  </a:lnTo>
                  <a:lnTo>
                    <a:pt x="8" y="25"/>
                  </a:lnTo>
                  <a:lnTo>
                    <a:pt x="9" y="20"/>
                  </a:lnTo>
                  <a:lnTo>
                    <a:pt x="9" y="13"/>
                  </a:lnTo>
                  <a:lnTo>
                    <a:pt x="11" y="7"/>
                  </a:lnTo>
                  <a:lnTo>
                    <a:pt x="13" y="0"/>
                  </a:lnTo>
                  <a:lnTo>
                    <a:pt x="9" y="0"/>
                  </a:lnTo>
                  <a:lnTo>
                    <a:pt x="9" y="5"/>
                  </a:lnTo>
                  <a:lnTo>
                    <a:pt x="8" y="13"/>
                  </a:lnTo>
                  <a:lnTo>
                    <a:pt x="6" y="18"/>
                  </a:lnTo>
                  <a:lnTo>
                    <a:pt x="4" y="25"/>
                  </a:lnTo>
                  <a:lnTo>
                    <a:pt x="4" y="33"/>
                  </a:lnTo>
                  <a:lnTo>
                    <a:pt x="2" y="38"/>
                  </a:lnTo>
                  <a:lnTo>
                    <a:pt x="0" y="46"/>
                  </a:lnTo>
                  <a:lnTo>
                    <a:pt x="0" y="53"/>
                  </a:lnTo>
                  <a:lnTo>
                    <a:pt x="0" y="51"/>
                  </a:lnTo>
                  <a:lnTo>
                    <a:pt x="4" y="53"/>
                  </a:lnTo>
                  <a:close/>
                </a:path>
              </a:pathLst>
            </a:custGeom>
            <a:solidFill>
              <a:srgbClr val="000000"/>
            </a:solidFill>
            <a:ln w="9525">
              <a:noFill/>
              <a:round/>
            </a:ln>
          </p:spPr>
          <p:txBody>
            <a:bodyPr/>
            <a:lstStyle/>
            <a:p>
              <a:endParaRPr lang="en-US"/>
            </a:p>
          </p:txBody>
        </p:sp>
        <p:sp>
          <p:nvSpPr>
            <p:cNvPr id="601360" name="Freeform 1296"/>
            <p:cNvSpPr/>
            <p:nvPr/>
          </p:nvSpPr>
          <p:spPr bwMode="auto">
            <a:xfrm>
              <a:off x="4495" y="2936"/>
              <a:ext cx="24" cy="53"/>
            </a:xfrm>
            <a:custGeom>
              <a:avLst/>
              <a:gdLst/>
              <a:ahLst/>
              <a:cxnLst>
                <a:cxn ang="0">
                  <a:pos x="2" y="53"/>
                </a:cxn>
                <a:cxn ang="0">
                  <a:pos x="5" y="46"/>
                </a:cxn>
                <a:cxn ang="0">
                  <a:pos x="9" y="41"/>
                </a:cxn>
                <a:cxn ang="0">
                  <a:pos x="11" y="35"/>
                </a:cxn>
                <a:cxn ang="0">
                  <a:pos x="15" y="28"/>
                </a:cxn>
                <a:cxn ang="0">
                  <a:pos x="16" y="20"/>
                </a:cxn>
                <a:cxn ang="0">
                  <a:pos x="18" y="15"/>
                </a:cxn>
                <a:cxn ang="0">
                  <a:pos x="20" y="7"/>
                </a:cxn>
                <a:cxn ang="0">
                  <a:pos x="24" y="2"/>
                </a:cxn>
                <a:cxn ang="0">
                  <a:pos x="20" y="0"/>
                </a:cxn>
                <a:cxn ang="0">
                  <a:pos x="16" y="7"/>
                </a:cxn>
                <a:cxn ang="0">
                  <a:pos x="15" y="13"/>
                </a:cxn>
                <a:cxn ang="0">
                  <a:pos x="13" y="20"/>
                </a:cxn>
                <a:cxn ang="0">
                  <a:pos x="11" y="26"/>
                </a:cxn>
                <a:cxn ang="0">
                  <a:pos x="9" y="33"/>
                </a:cxn>
                <a:cxn ang="0">
                  <a:pos x="5" y="39"/>
                </a:cxn>
                <a:cxn ang="0">
                  <a:pos x="2" y="46"/>
                </a:cxn>
                <a:cxn ang="0">
                  <a:pos x="0" y="52"/>
                </a:cxn>
                <a:cxn ang="0">
                  <a:pos x="2" y="53"/>
                </a:cxn>
              </a:cxnLst>
              <a:rect l="0" t="0" r="r" b="b"/>
              <a:pathLst>
                <a:path w="24" h="53">
                  <a:moveTo>
                    <a:pt x="2" y="53"/>
                  </a:moveTo>
                  <a:lnTo>
                    <a:pt x="5" y="46"/>
                  </a:lnTo>
                  <a:lnTo>
                    <a:pt x="9" y="41"/>
                  </a:lnTo>
                  <a:lnTo>
                    <a:pt x="11" y="35"/>
                  </a:lnTo>
                  <a:lnTo>
                    <a:pt x="15" y="28"/>
                  </a:lnTo>
                  <a:lnTo>
                    <a:pt x="16" y="20"/>
                  </a:lnTo>
                  <a:lnTo>
                    <a:pt x="18" y="15"/>
                  </a:lnTo>
                  <a:lnTo>
                    <a:pt x="20" y="7"/>
                  </a:lnTo>
                  <a:lnTo>
                    <a:pt x="24" y="2"/>
                  </a:lnTo>
                  <a:lnTo>
                    <a:pt x="20" y="0"/>
                  </a:lnTo>
                  <a:lnTo>
                    <a:pt x="16" y="7"/>
                  </a:lnTo>
                  <a:lnTo>
                    <a:pt x="15" y="13"/>
                  </a:lnTo>
                  <a:lnTo>
                    <a:pt x="13" y="20"/>
                  </a:lnTo>
                  <a:lnTo>
                    <a:pt x="11" y="26"/>
                  </a:lnTo>
                  <a:lnTo>
                    <a:pt x="9" y="33"/>
                  </a:lnTo>
                  <a:lnTo>
                    <a:pt x="5" y="39"/>
                  </a:lnTo>
                  <a:lnTo>
                    <a:pt x="2" y="46"/>
                  </a:lnTo>
                  <a:lnTo>
                    <a:pt x="0" y="52"/>
                  </a:lnTo>
                  <a:lnTo>
                    <a:pt x="2" y="53"/>
                  </a:lnTo>
                  <a:close/>
                </a:path>
              </a:pathLst>
            </a:custGeom>
            <a:solidFill>
              <a:srgbClr val="000000"/>
            </a:solidFill>
            <a:ln w="9525">
              <a:noFill/>
              <a:round/>
            </a:ln>
          </p:spPr>
          <p:txBody>
            <a:bodyPr/>
            <a:lstStyle/>
            <a:p>
              <a:endParaRPr lang="en-US"/>
            </a:p>
          </p:txBody>
        </p:sp>
        <p:sp>
          <p:nvSpPr>
            <p:cNvPr id="601361" name="Freeform 1297"/>
            <p:cNvSpPr/>
            <p:nvPr/>
          </p:nvSpPr>
          <p:spPr bwMode="auto">
            <a:xfrm>
              <a:off x="4486" y="2988"/>
              <a:ext cx="11" cy="11"/>
            </a:xfrm>
            <a:custGeom>
              <a:avLst/>
              <a:gdLst/>
              <a:ahLst/>
              <a:cxnLst>
                <a:cxn ang="0">
                  <a:pos x="0" y="11"/>
                </a:cxn>
                <a:cxn ang="0">
                  <a:pos x="5" y="11"/>
                </a:cxn>
                <a:cxn ang="0">
                  <a:pos x="9" y="7"/>
                </a:cxn>
                <a:cxn ang="0">
                  <a:pos x="9" y="3"/>
                </a:cxn>
                <a:cxn ang="0">
                  <a:pos x="11" y="1"/>
                </a:cxn>
                <a:cxn ang="0">
                  <a:pos x="9" y="0"/>
                </a:cxn>
                <a:cxn ang="0">
                  <a:pos x="7" y="1"/>
                </a:cxn>
                <a:cxn ang="0">
                  <a:pos x="5" y="5"/>
                </a:cxn>
                <a:cxn ang="0">
                  <a:pos x="3" y="7"/>
                </a:cxn>
                <a:cxn ang="0">
                  <a:pos x="2" y="7"/>
                </a:cxn>
                <a:cxn ang="0">
                  <a:pos x="3" y="7"/>
                </a:cxn>
                <a:cxn ang="0">
                  <a:pos x="0" y="11"/>
                </a:cxn>
                <a:cxn ang="0">
                  <a:pos x="2" y="11"/>
                </a:cxn>
                <a:cxn ang="0">
                  <a:pos x="0" y="11"/>
                </a:cxn>
              </a:cxnLst>
              <a:rect l="0" t="0" r="r" b="b"/>
              <a:pathLst>
                <a:path w="11" h="11">
                  <a:moveTo>
                    <a:pt x="0" y="11"/>
                  </a:moveTo>
                  <a:lnTo>
                    <a:pt x="5" y="11"/>
                  </a:lnTo>
                  <a:lnTo>
                    <a:pt x="9" y="7"/>
                  </a:lnTo>
                  <a:lnTo>
                    <a:pt x="9" y="3"/>
                  </a:lnTo>
                  <a:lnTo>
                    <a:pt x="11" y="1"/>
                  </a:lnTo>
                  <a:lnTo>
                    <a:pt x="9" y="0"/>
                  </a:lnTo>
                  <a:lnTo>
                    <a:pt x="7" y="1"/>
                  </a:lnTo>
                  <a:lnTo>
                    <a:pt x="5" y="5"/>
                  </a:lnTo>
                  <a:lnTo>
                    <a:pt x="3" y="7"/>
                  </a:lnTo>
                  <a:lnTo>
                    <a:pt x="2" y="7"/>
                  </a:lnTo>
                  <a:lnTo>
                    <a:pt x="3" y="7"/>
                  </a:lnTo>
                  <a:lnTo>
                    <a:pt x="0" y="11"/>
                  </a:lnTo>
                  <a:lnTo>
                    <a:pt x="2" y="11"/>
                  </a:lnTo>
                  <a:lnTo>
                    <a:pt x="0" y="11"/>
                  </a:lnTo>
                  <a:close/>
                </a:path>
              </a:pathLst>
            </a:custGeom>
            <a:solidFill>
              <a:srgbClr val="000000"/>
            </a:solidFill>
            <a:ln w="9525">
              <a:noFill/>
              <a:round/>
            </a:ln>
          </p:spPr>
          <p:txBody>
            <a:bodyPr/>
            <a:lstStyle/>
            <a:p>
              <a:endParaRPr lang="en-US"/>
            </a:p>
          </p:txBody>
        </p:sp>
        <p:sp>
          <p:nvSpPr>
            <p:cNvPr id="601362" name="Freeform 1298"/>
            <p:cNvSpPr/>
            <p:nvPr/>
          </p:nvSpPr>
          <p:spPr bwMode="auto">
            <a:xfrm>
              <a:off x="4482" y="2977"/>
              <a:ext cx="9" cy="22"/>
            </a:xfrm>
            <a:custGeom>
              <a:avLst/>
              <a:gdLst/>
              <a:ahLst/>
              <a:cxnLst>
                <a:cxn ang="0">
                  <a:pos x="6" y="0"/>
                </a:cxn>
                <a:cxn ang="0">
                  <a:pos x="6" y="1"/>
                </a:cxn>
                <a:cxn ang="0">
                  <a:pos x="4" y="5"/>
                </a:cxn>
                <a:cxn ang="0">
                  <a:pos x="4" y="7"/>
                </a:cxn>
                <a:cxn ang="0">
                  <a:pos x="2" y="9"/>
                </a:cxn>
                <a:cxn ang="0">
                  <a:pos x="2" y="12"/>
                </a:cxn>
                <a:cxn ang="0">
                  <a:pos x="0" y="14"/>
                </a:cxn>
                <a:cxn ang="0">
                  <a:pos x="2" y="18"/>
                </a:cxn>
                <a:cxn ang="0">
                  <a:pos x="4" y="22"/>
                </a:cxn>
                <a:cxn ang="0">
                  <a:pos x="7" y="18"/>
                </a:cxn>
                <a:cxn ang="0">
                  <a:pos x="4" y="14"/>
                </a:cxn>
                <a:cxn ang="0">
                  <a:pos x="4" y="12"/>
                </a:cxn>
                <a:cxn ang="0">
                  <a:pos x="6" y="11"/>
                </a:cxn>
                <a:cxn ang="0">
                  <a:pos x="7" y="7"/>
                </a:cxn>
                <a:cxn ang="0">
                  <a:pos x="7" y="5"/>
                </a:cxn>
                <a:cxn ang="0">
                  <a:pos x="9" y="3"/>
                </a:cxn>
                <a:cxn ang="0">
                  <a:pos x="9" y="0"/>
                </a:cxn>
                <a:cxn ang="0">
                  <a:pos x="6" y="0"/>
                </a:cxn>
              </a:cxnLst>
              <a:rect l="0" t="0" r="r" b="b"/>
              <a:pathLst>
                <a:path w="9" h="22">
                  <a:moveTo>
                    <a:pt x="6" y="0"/>
                  </a:moveTo>
                  <a:lnTo>
                    <a:pt x="6" y="1"/>
                  </a:lnTo>
                  <a:lnTo>
                    <a:pt x="4" y="5"/>
                  </a:lnTo>
                  <a:lnTo>
                    <a:pt x="4" y="7"/>
                  </a:lnTo>
                  <a:lnTo>
                    <a:pt x="2" y="9"/>
                  </a:lnTo>
                  <a:lnTo>
                    <a:pt x="2" y="12"/>
                  </a:lnTo>
                  <a:lnTo>
                    <a:pt x="0" y="14"/>
                  </a:lnTo>
                  <a:lnTo>
                    <a:pt x="2" y="18"/>
                  </a:lnTo>
                  <a:lnTo>
                    <a:pt x="4" y="22"/>
                  </a:lnTo>
                  <a:lnTo>
                    <a:pt x="7" y="18"/>
                  </a:lnTo>
                  <a:lnTo>
                    <a:pt x="4" y="14"/>
                  </a:lnTo>
                  <a:lnTo>
                    <a:pt x="4" y="12"/>
                  </a:lnTo>
                  <a:lnTo>
                    <a:pt x="6" y="11"/>
                  </a:lnTo>
                  <a:lnTo>
                    <a:pt x="7" y="7"/>
                  </a:lnTo>
                  <a:lnTo>
                    <a:pt x="7" y="5"/>
                  </a:lnTo>
                  <a:lnTo>
                    <a:pt x="9" y="3"/>
                  </a:lnTo>
                  <a:lnTo>
                    <a:pt x="9" y="0"/>
                  </a:lnTo>
                  <a:lnTo>
                    <a:pt x="6" y="0"/>
                  </a:lnTo>
                  <a:close/>
                </a:path>
              </a:pathLst>
            </a:custGeom>
            <a:solidFill>
              <a:srgbClr val="000000"/>
            </a:solidFill>
            <a:ln w="9525">
              <a:noFill/>
              <a:round/>
            </a:ln>
          </p:spPr>
          <p:txBody>
            <a:bodyPr/>
            <a:lstStyle/>
            <a:p>
              <a:endParaRPr lang="en-US"/>
            </a:p>
          </p:txBody>
        </p:sp>
        <p:sp>
          <p:nvSpPr>
            <p:cNvPr id="601363" name="Freeform 1299"/>
            <p:cNvSpPr/>
            <p:nvPr/>
          </p:nvSpPr>
          <p:spPr bwMode="auto">
            <a:xfrm>
              <a:off x="4488" y="2809"/>
              <a:ext cx="18" cy="168"/>
            </a:xfrm>
            <a:custGeom>
              <a:avLst/>
              <a:gdLst/>
              <a:ahLst/>
              <a:cxnLst>
                <a:cxn ang="0">
                  <a:pos x="14" y="0"/>
                </a:cxn>
                <a:cxn ang="0">
                  <a:pos x="14" y="41"/>
                </a:cxn>
                <a:cxn ang="0">
                  <a:pos x="12" y="63"/>
                </a:cxn>
                <a:cxn ang="0">
                  <a:pos x="11" y="83"/>
                </a:cxn>
                <a:cxn ang="0">
                  <a:pos x="7" y="103"/>
                </a:cxn>
                <a:cxn ang="0">
                  <a:pos x="5" y="123"/>
                </a:cxn>
                <a:cxn ang="0">
                  <a:pos x="1" y="146"/>
                </a:cxn>
                <a:cxn ang="0">
                  <a:pos x="0" y="168"/>
                </a:cxn>
                <a:cxn ang="0">
                  <a:pos x="3" y="168"/>
                </a:cxn>
                <a:cxn ang="0">
                  <a:pos x="5" y="146"/>
                </a:cxn>
                <a:cxn ang="0">
                  <a:pos x="9" y="123"/>
                </a:cxn>
                <a:cxn ang="0">
                  <a:pos x="11" y="103"/>
                </a:cxn>
                <a:cxn ang="0">
                  <a:pos x="14" y="83"/>
                </a:cxn>
                <a:cxn ang="0">
                  <a:pos x="16" y="63"/>
                </a:cxn>
                <a:cxn ang="0">
                  <a:pos x="18" y="41"/>
                </a:cxn>
                <a:cxn ang="0">
                  <a:pos x="18" y="21"/>
                </a:cxn>
                <a:cxn ang="0">
                  <a:pos x="16" y="0"/>
                </a:cxn>
                <a:cxn ang="0">
                  <a:pos x="14" y="0"/>
                </a:cxn>
              </a:cxnLst>
              <a:rect l="0" t="0" r="r" b="b"/>
              <a:pathLst>
                <a:path w="18" h="168">
                  <a:moveTo>
                    <a:pt x="14" y="0"/>
                  </a:moveTo>
                  <a:lnTo>
                    <a:pt x="14" y="41"/>
                  </a:lnTo>
                  <a:lnTo>
                    <a:pt x="12" y="63"/>
                  </a:lnTo>
                  <a:lnTo>
                    <a:pt x="11" y="83"/>
                  </a:lnTo>
                  <a:lnTo>
                    <a:pt x="7" y="103"/>
                  </a:lnTo>
                  <a:lnTo>
                    <a:pt x="5" y="123"/>
                  </a:lnTo>
                  <a:lnTo>
                    <a:pt x="1" y="146"/>
                  </a:lnTo>
                  <a:lnTo>
                    <a:pt x="0" y="168"/>
                  </a:lnTo>
                  <a:lnTo>
                    <a:pt x="3" y="168"/>
                  </a:lnTo>
                  <a:lnTo>
                    <a:pt x="5" y="146"/>
                  </a:lnTo>
                  <a:lnTo>
                    <a:pt x="9" y="123"/>
                  </a:lnTo>
                  <a:lnTo>
                    <a:pt x="11" y="103"/>
                  </a:lnTo>
                  <a:lnTo>
                    <a:pt x="14" y="83"/>
                  </a:lnTo>
                  <a:lnTo>
                    <a:pt x="16" y="63"/>
                  </a:lnTo>
                  <a:lnTo>
                    <a:pt x="18" y="41"/>
                  </a:lnTo>
                  <a:lnTo>
                    <a:pt x="18" y="21"/>
                  </a:lnTo>
                  <a:lnTo>
                    <a:pt x="16" y="0"/>
                  </a:lnTo>
                  <a:lnTo>
                    <a:pt x="14" y="0"/>
                  </a:lnTo>
                  <a:close/>
                </a:path>
              </a:pathLst>
            </a:custGeom>
            <a:solidFill>
              <a:srgbClr val="000000"/>
            </a:solidFill>
            <a:ln w="9525">
              <a:noFill/>
              <a:round/>
            </a:ln>
          </p:spPr>
          <p:txBody>
            <a:bodyPr/>
            <a:lstStyle/>
            <a:p>
              <a:endParaRPr lang="en-US"/>
            </a:p>
          </p:txBody>
        </p:sp>
        <p:sp>
          <p:nvSpPr>
            <p:cNvPr id="601364" name="Freeform 1300"/>
            <p:cNvSpPr/>
            <p:nvPr/>
          </p:nvSpPr>
          <p:spPr bwMode="auto">
            <a:xfrm>
              <a:off x="4502" y="2758"/>
              <a:ext cx="8" cy="51"/>
            </a:xfrm>
            <a:custGeom>
              <a:avLst/>
              <a:gdLst/>
              <a:ahLst/>
              <a:cxnLst>
                <a:cxn ang="0">
                  <a:pos x="4" y="0"/>
                </a:cxn>
                <a:cxn ang="0">
                  <a:pos x="4" y="2"/>
                </a:cxn>
                <a:cxn ang="0">
                  <a:pos x="2" y="15"/>
                </a:cxn>
                <a:cxn ang="0">
                  <a:pos x="2" y="26"/>
                </a:cxn>
                <a:cxn ang="0">
                  <a:pos x="0" y="39"/>
                </a:cxn>
                <a:cxn ang="0">
                  <a:pos x="0" y="51"/>
                </a:cxn>
                <a:cxn ang="0">
                  <a:pos x="2" y="51"/>
                </a:cxn>
                <a:cxn ang="0">
                  <a:pos x="4" y="39"/>
                </a:cxn>
                <a:cxn ang="0">
                  <a:pos x="6" y="26"/>
                </a:cxn>
                <a:cxn ang="0">
                  <a:pos x="6" y="15"/>
                </a:cxn>
                <a:cxn ang="0">
                  <a:pos x="8" y="2"/>
                </a:cxn>
                <a:cxn ang="0">
                  <a:pos x="6" y="4"/>
                </a:cxn>
                <a:cxn ang="0">
                  <a:pos x="4" y="0"/>
                </a:cxn>
                <a:cxn ang="0">
                  <a:pos x="2" y="0"/>
                </a:cxn>
                <a:cxn ang="0">
                  <a:pos x="2" y="2"/>
                </a:cxn>
                <a:cxn ang="0">
                  <a:pos x="4" y="0"/>
                </a:cxn>
              </a:cxnLst>
              <a:rect l="0" t="0" r="r" b="b"/>
              <a:pathLst>
                <a:path w="8" h="51">
                  <a:moveTo>
                    <a:pt x="4" y="0"/>
                  </a:moveTo>
                  <a:lnTo>
                    <a:pt x="4" y="2"/>
                  </a:lnTo>
                  <a:lnTo>
                    <a:pt x="2" y="15"/>
                  </a:lnTo>
                  <a:lnTo>
                    <a:pt x="2" y="26"/>
                  </a:lnTo>
                  <a:lnTo>
                    <a:pt x="0" y="39"/>
                  </a:lnTo>
                  <a:lnTo>
                    <a:pt x="0" y="51"/>
                  </a:lnTo>
                  <a:lnTo>
                    <a:pt x="2" y="51"/>
                  </a:lnTo>
                  <a:lnTo>
                    <a:pt x="4" y="39"/>
                  </a:lnTo>
                  <a:lnTo>
                    <a:pt x="6" y="26"/>
                  </a:lnTo>
                  <a:lnTo>
                    <a:pt x="6" y="15"/>
                  </a:lnTo>
                  <a:lnTo>
                    <a:pt x="8" y="2"/>
                  </a:lnTo>
                  <a:lnTo>
                    <a:pt x="6" y="4"/>
                  </a:lnTo>
                  <a:lnTo>
                    <a:pt x="4" y="0"/>
                  </a:lnTo>
                  <a:lnTo>
                    <a:pt x="2" y="0"/>
                  </a:lnTo>
                  <a:lnTo>
                    <a:pt x="2" y="2"/>
                  </a:lnTo>
                  <a:lnTo>
                    <a:pt x="4" y="0"/>
                  </a:lnTo>
                  <a:close/>
                </a:path>
              </a:pathLst>
            </a:custGeom>
            <a:solidFill>
              <a:srgbClr val="000000"/>
            </a:solidFill>
            <a:ln w="9525">
              <a:noFill/>
              <a:round/>
            </a:ln>
          </p:spPr>
          <p:txBody>
            <a:bodyPr/>
            <a:lstStyle/>
            <a:p>
              <a:endParaRPr lang="en-US"/>
            </a:p>
          </p:txBody>
        </p:sp>
        <p:sp>
          <p:nvSpPr>
            <p:cNvPr id="601365" name="Freeform 1301"/>
            <p:cNvSpPr/>
            <p:nvPr/>
          </p:nvSpPr>
          <p:spPr bwMode="auto">
            <a:xfrm>
              <a:off x="4506" y="2754"/>
              <a:ext cx="17" cy="8"/>
            </a:xfrm>
            <a:custGeom>
              <a:avLst/>
              <a:gdLst/>
              <a:ahLst/>
              <a:cxnLst>
                <a:cxn ang="0">
                  <a:pos x="17" y="6"/>
                </a:cxn>
                <a:cxn ang="0">
                  <a:pos x="17" y="4"/>
                </a:cxn>
                <a:cxn ang="0">
                  <a:pos x="13" y="0"/>
                </a:cxn>
                <a:cxn ang="0">
                  <a:pos x="9" y="0"/>
                </a:cxn>
                <a:cxn ang="0">
                  <a:pos x="5" y="2"/>
                </a:cxn>
                <a:cxn ang="0">
                  <a:pos x="2" y="2"/>
                </a:cxn>
                <a:cxn ang="0">
                  <a:pos x="0" y="4"/>
                </a:cxn>
                <a:cxn ang="0">
                  <a:pos x="2" y="8"/>
                </a:cxn>
                <a:cxn ang="0">
                  <a:pos x="4" y="6"/>
                </a:cxn>
                <a:cxn ang="0">
                  <a:pos x="7" y="6"/>
                </a:cxn>
                <a:cxn ang="0">
                  <a:pos x="9" y="4"/>
                </a:cxn>
                <a:cxn ang="0">
                  <a:pos x="11" y="4"/>
                </a:cxn>
                <a:cxn ang="0">
                  <a:pos x="13" y="6"/>
                </a:cxn>
                <a:cxn ang="0">
                  <a:pos x="17" y="6"/>
                </a:cxn>
                <a:cxn ang="0">
                  <a:pos x="17" y="4"/>
                </a:cxn>
                <a:cxn ang="0">
                  <a:pos x="17" y="6"/>
                </a:cxn>
              </a:cxnLst>
              <a:rect l="0" t="0" r="r" b="b"/>
              <a:pathLst>
                <a:path w="17" h="8">
                  <a:moveTo>
                    <a:pt x="17" y="6"/>
                  </a:moveTo>
                  <a:lnTo>
                    <a:pt x="17" y="4"/>
                  </a:lnTo>
                  <a:lnTo>
                    <a:pt x="13" y="0"/>
                  </a:lnTo>
                  <a:lnTo>
                    <a:pt x="9" y="0"/>
                  </a:lnTo>
                  <a:lnTo>
                    <a:pt x="5" y="2"/>
                  </a:lnTo>
                  <a:lnTo>
                    <a:pt x="2" y="2"/>
                  </a:lnTo>
                  <a:lnTo>
                    <a:pt x="0" y="4"/>
                  </a:lnTo>
                  <a:lnTo>
                    <a:pt x="2" y="8"/>
                  </a:lnTo>
                  <a:lnTo>
                    <a:pt x="4" y="6"/>
                  </a:lnTo>
                  <a:lnTo>
                    <a:pt x="7" y="6"/>
                  </a:lnTo>
                  <a:lnTo>
                    <a:pt x="9" y="4"/>
                  </a:lnTo>
                  <a:lnTo>
                    <a:pt x="11" y="4"/>
                  </a:lnTo>
                  <a:lnTo>
                    <a:pt x="13" y="6"/>
                  </a:lnTo>
                  <a:lnTo>
                    <a:pt x="17" y="6"/>
                  </a:lnTo>
                  <a:lnTo>
                    <a:pt x="17" y="4"/>
                  </a:lnTo>
                  <a:lnTo>
                    <a:pt x="17" y="6"/>
                  </a:lnTo>
                  <a:close/>
                </a:path>
              </a:pathLst>
            </a:custGeom>
            <a:solidFill>
              <a:srgbClr val="000000"/>
            </a:solidFill>
            <a:ln w="9525">
              <a:noFill/>
              <a:round/>
            </a:ln>
          </p:spPr>
          <p:txBody>
            <a:bodyPr/>
            <a:lstStyle/>
            <a:p>
              <a:endParaRPr lang="en-US"/>
            </a:p>
          </p:txBody>
        </p:sp>
        <p:sp>
          <p:nvSpPr>
            <p:cNvPr id="601366" name="Freeform 1302"/>
            <p:cNvSpPr/>
            <p:nvPr/>
          </p:nvSpPr>
          <p:spPr bwMode="auto">
            <a:xfrm>
              <a:off x="3975" y="2760"/>
              <a:ext cx="24" cy="97"/>
            </a:xfrm>
            <a:custGeom>
              <a:avLst/>
              <a:gdLst/>
              <a:ahLst/>
              <a:cxnLst>
                <a:cxn ang="0">
                  <a:pos x="24" y="0"/>
                </a:cxn>
                <a:cxn ang="0">
                  <a:pos x="24" y="11"/>
                </a:cxn>
                <a:cxn ang="0">
                  <a:pos x="22" y="15"/>
                </a:cxn>
                <a:cxn ang="0">
                  <a:pos x="22" y="18"/>
                </a:cxn>
                <a:cxn ang="0">
                  <a:pos x="20" y="22"/>
                </a:cxn>
                <a:cxn ang="0">
                  <a:pos x="19" y="26"/>
                </a:cxn>
                <a:cxn ang="0">
                  <a:pos x="17" y="29"/>
                </a:cxn>
                <a:cxn ang="0">
                  <a:pos x="13" y="40"/>
                </a:cxn>
                <a:cxn ang="0">
                  <a:pos x="13" y="83"/>
                </a:cxn>
                <a:cxn ang="0">
                  <a:pos x="15" y="86"/>
                </a:cxn>
                <a:cxn ang="0">
                  <a:pos x="17" y="90"/>
                </a:cxn>
                <a:cxn ang="0">
                  <a:pos x="17" y="95"/>
                </a:cxn>
                <a:cxn ang="0">
                  <a:pos x="15" y="97"/>
                </a:cxn>
                <a:cxn ang="0">
                  <a:pos x="11" y="97"/>
                </a:cxn>
                <a:cxn ang="0">
                  <a:pos x="6" y="88"/>
                </a:cxn>
                <a:cxn ang="0">
                  <a:pos x="4" y="79"/>
                </a:cxn>
                <a:cxn ang="0">
                  <a:pos x="2" y="70"/>
                </a:cxn>
                <a:cxn ang="0">
                  <a:pos x="0" y="60"/>
                </a:cxn>
                <a:cxn ang="0">
                  <a:pos x="0" y="51"/>
                </a:cxn>
                <a:cxn ang="0">
                  <a:pos x="2" y="40"/>
                </a:cxn>
                <a:cxn ang="0">
                  <a:pos x="4" y="31"/>
                </a:cxn>
                <a:cxn ang="0">
                  <a:pos x="9" y="22"/>
                </a:cxn>
                <a:cxn ang="0">
                  <a:pos x="9" y="20"/>
                </a:cxn>
                <a:cxn ang="0">
                  <a:pos x="11" y="16"/>
                </a:cxn>
                <a:cxn ang="0">
                  <a:pos x="11" y="13"/>
                </a:cxn>
                <a:cxn ang="0">
                  <a:pos x="13" y="11"/>
                </a:cxn>
                <a:cxn ang="0">
                  <a:pos x="15" y="7"/>
                </a:cxn>
                <a:cxn ang="0">
                  <a:pos x="17" y="4"/>
                </a:cxn>
                <a:cxn ang="0">
                  <a:pos x="20" y="0"/>
                </a:cxn>
                <a:cxn ang="0">
                  <a:pos x="24" y="0"/>
                </a:cxn>
              </a:cxnLst>
              <a:rect l="0" t="0" r="r" b="b"/>
              <a:pathLst>
                <a:path w="24" h="97">
                  <a:moveTo>
                    <a:pt x="24" y="0"/>
                  </a:moveTo>
                  <a:lnTo>
                    <a:pt x="24" y="11"/>
                  </a:lnTo>
                  <a:lnTo>
                    <a:pt x="22" y="15"/>
                  </a:lnTo>
                  <a:lnTo>
                    <a:pt x="22" y="18"/>
                  </a:lnTo>
                  <a:lnTo>
                    <a:pt x="20" y="22"/>
                  </a:lnTo>
                  <a:lnTo>
                    <a:pt x="19" y="26"/>
                  </a:lnTo>
                  <a:lnTo>
                    <a:pt x="17" y="29"/>
                  </a:lnTo>
                  <a:lnTo>
                    <a:pt x="13" y="40"/>
                  </a:lnTo>
                  <a:lnTo>
                    <a:pt x="13" y="83"/>
                  </a:lnTo>
                  <a:lnTo>
                    <a:pt x="15" y="86"/>
                  </a:lnTo>
                  <a:lnTo>
                    <a:pt x="17" y="90"/>
                  </a:lnTo>
                  <a:lnTo>
                    <a:pt x="17" y="95"/>
                  </a:lnTo>
                  <a:lnTo>
                    <a:pt x="15" y="97"/>
                  </a:lnTo>
                  <a:lnTo>
                    <a:pt x="11" y="97"/>
                  </a:lnTo>
                  <a:lnTo>
                    <a:pt x="6" y="88"/>
                  </a:lnTo>
                  <a:lnTo>
                    <a:pt x="4" y="79"/>
                  </a:lnTo>
                  <a:lnTo>
                    <a:pt x="2" y="70"/>
                  </a:lnTo>
                  <a:lnTo>
                    <a:pt x="0" y="60"/>
                  </a:lnTo>
                  <a:lnTo>
                    <a:pt x="0" y="51"/>
                  </a:lnTo>
                  <a:lnTo>
                    <a:pt x="2" y="40"/>
                  </a:lnTo>
                  <a:lnTo>
                    <a:pt x="4" y="31"/>
                  </a:lnTo>
                  <a:lnTo>
                    <a:pt x="9" y="22"/>
                  </a:lnTo>
                  <a:lnTo>
                    <a:pt x="9" y="20"/>
                  </a:lnTo>
                  <a:lnTo>
                    <a:pt x="11" y="16"/>
                  </a:lnTo>
                  <a:lnTo>
                    <a:pt x="11" y="13"/>
                  </a:lnTo>
                  <a:lnTo>
                    <a:pt x="13" y="11"/>
                  </a:lnTo>
                  <a:lnTo>
                    <a:pt x="15" y="7"/>
                  </a:lnTo>
                  <a:lnTo>
                    <a:pt x="17" y="4"/>
                  </a:lnTo>
                  <a:lnTo>
                    <a:pt x="20" y="0"/>
                  </a:lnTo>
                  <a:lnTo>
                    <a:pt x="24" y="0"/>
                  </a:lnTo>
                  <a:close/>
                </a:path>
              </a:pathLst>
            </a:custGeom>
            <a:solidFill>
              <a:srgbClr val="000000"/>
            </a:solidFill>
            <a:ln w="9525">
              <a:noFill/>
              <a:round/>
            </a:ln>
          </p:spPr>
          <p:txBody>
            <a:bodyPr/>
            <a:lstStyle/>
            <a:p>
              <a:endParaRPr lang="en-US"/>
            </a:p>
          </p:txBody>
        </p:sp>
        <p:sp>
          <p:nvSpPr>
            <p:cNvPr id="601367" name="Freeform 1303"/>
            <p:cNvSpPr/>
            <p:nvPr/>
          </p:nvSpPr>
          <p:spPr bwMode="auto">
            <a:xfrm>
              <a:off x="3990" y="2760"/>
              <a:ext cx="11" cy="29"/>
            </a:xfrm>
            <a:custGeom>
              <a:avLst/>
              <a:gdLst/>
              <a:ahLst/>
              <a:cxnLst>
                <a:cxn ang="0">
                  <a:pos x="4" y="29"/>
                </a:cxn>
                <a:cxn ang="0">
                  <a:pos x="5" y="26"/>
                </a:cxn>
                <a:cxn ang="0">
                  <a:pos x="7" y="22"/>
                </a:cxn>
                <a:cxn ang="0">
                  <a:pos x="7" y="18"/>
                </a:cxn>
                <a:cxn ang="0">
                  <a:pos x="9" y="15"/>
                </a:cxn>
                <a:cxn ang="0">
                  <a:pos x="11" y="11"/>
                </a:cxn>
                <a:cxn ang="0">
                  <a:pos x="11" y="0"/>
                </a:cxn>
                <a:cxn ang="0">
                  <a:pos x="7" y="0"/>
                </a:cxn>
                <a:cxn ang="0">
                  <a:pos x="7" y="11"/>
                </a:cxn>
                <a:cxn ang="0">
                  <a:pos x="5" y="15"/>
                </a:cxn>
                <a:cxn ang="0">
                  <a:pos x="5" y="18"/>
                </a:cxn>
                <a:cxn ang="0">
                  <a:pos x="2" y="20"/>
                </a:cxn>
                <a:cxn ang="0">
                  <a:pos x="2" y="24"/>
                </a:cxn>
                <a:cxn ang="0">
                  <a:pos x="0" y="29"/>
                </a:cxn>
                <a:cxn ang="0">
                  <a:pos x="4" y="29"/>
                </a:cxn>
              </a:cxnLst>
              <a:rect l="0" t="0" r="r" b="b"/>
              <a:pathLst>
                <a:path w="11" h="29">
                  <a:moveTo>
                    <a:pt x="4" y="29"/>
                  </a:moveTo>
                  <a:lnTo>
                    <a:pt x="5" y="26"/>
                  </a:lnTo>
                  <a:lnTo>
                    <a:pt x="7" y="22"/>
                  </a:lnTo>
                  <a:lnTo>
                    <a:pt x="7" y="18"/>
                  </a:lnTo>
                  <a:lnTo>
                    <a:pt x="9" y="15"/>
                  </a:lnTo>
                  <a:lnTo>
                    <a:pt x="11" y="11"/>
                  </a:lnTo>
                  <a:lnTo>
                    <a:pt x="11" y="0"/>
                  </a:lnTo>
                  <a:lnTo>
                    <a:pt x="7" y="0"/>
                  </a:lnTo>
                  <a:lnTo>
                    <a:pt x="7" y="11"/>
                  </a:lnTo>
                  <a:lnTo>
                    <a:pt x="5" y="15"/>
                  </a:lnTo>
                  <a:lnTo>
                    <a:pt x="5" y="18"/>
                  </a:lnTo>
                  <a:lnTo>
                    <a:pt x="2" y="20"/>
                  </a:lnTo>
                  <a:lnTo>
                    <a:pt x="2" y="24"/>
                  </a:lnTo>
                  <a:lnTo>
                    <a:pt x="0" y="29"/>
                  </a:lnTo>
                  <a:lnTo>
                    <a:pt x="4" y="29"/>
                  </a:lnTo>
                  <a:close/>
                </a:path>
              </a:pathLst>
            </a:custGeom>
            <a:solidFill>
              <a:srgbClr val="000000"/>
            </a:solidFill>
            <a:ln w="9525">
              <a:noFill/>
              <a:round/>
            </a:ln>
          </p:spPr>
          <p:txBody>
            <a:bodyPr/>
            <a:lstStyle/>
            <a:p>
              <a:endParaRPr lang="en-US"/>
            </a:p>
          </p:txBody>
        </p:sp>
        <p:sp>
          <p:nvSpPr>
            <p:cNvPr id="601368" name="Freeform 1304"/>
            <p:cNvSpPr/>
            <p:nvPr/>
          </p:nvSpPr>
          <p:spPr bwMode="auto">
            <a:xfrm>
              <a:off x="3986" y="2789"/>
              <a:ext cx="8" cy="50"/>
            </a:xfrm>
            <a:custGeom>
              <a:avLst/>
              <a:gdLst/>
              <a:ahLst/>
              <a:cxnLst>
                <a:cxn ang="0">
                  <a:pos x="4" y="50"/>
                </a:cxn>
                <a:cxn ang="0">
                  <a:pos x="4" y="48"/>
                </a:cxn>
                <a:cxn ang="0">
                  <a:pos x="2" y="35"/>
                </a:cxn>
                <a:cxn ang="0">
                  <a:pos x="4" y="24"/>
                </a:cxn>
                <a:cxn ang="0">
                  <a:pos x="4" y="11"/>
                </a:cxn>
                <a:cxn ang="0">
                  <a:pos x="8" y="0"/>
                </a:cxn>
                <a:cxn ang="0">
                  <a:pos x="4" y="0"/>
                </a:cxn>
                <a:cxn ang="0">
                  <a:pos x="2" y="11"/>
                </a:cxn>
                <a:cxn ang="0">
                  <a:pos x="0" y="24"/>
                </a:cxn>
                <a:cxn ang="0">
                  <a:pos x="0" y="35"/>
                </a:cxn>
                <a:cxn ang="0">
                  <a:pos x="2" y="48"/>
                </a:cxn>
                <a:cxn ang="0">
                  <a:pos x="2" y="46"/>
                </a:cxn>
                <a:cxn ang="0">
                  <a:pos x="4" y="50"/>
                </a:cxn>
                <a:cxn ang="0">
                  <a:pos x="6" y="48"/>
                </a:cxn>
                <a:cxn ang="0">
                  <a:pos x="4" y="48"/>
                </a:cxn>
                <a:cxn ang="0">
                  <a:pos x="4" y="50"/>
                </a:cxn>
              </a:cxnLst>
              <a:rect l="0" t="0" r="r" b="b"/>
              <a:pathLst>
                <a:path w="8" h="50">
                  <a:moveTo>
                    <a:pt x="4" y="50"/>
                  </a:moveTo>
                  <a:lnTo>
                    <a:pt x="4" y="48"/>
                  </a:lnTo>
                  <a:lnTo>
                    <a:pt x="2" y="35"/>
                  </a:lnTo>
                  <a:lnTo>
                    <a:pt x="4" y="24"/>
                  </a:lnTo>
                  <a:lnTo>
                    <a:pt x="4" y="11"/>
                  </a:lnTo>
                  <a:lnTo>
                    <a:pt x="8" y="0"/>
                  </a:lnTo>
                  <a:lnTo>
                    <a:pt x="4" y="0"/>
                  </a:lnTo>
                  <a:lnTo>
                    <a:pt x="2" y="11"/>
                  </a:lnTo>
                  <a:lnTo>
                    <a:pt x="0" y="24"/>
                  </a:lnTo>
                  <a:lnTo>
                    <a:pt x="0" y="35"/>
                  </a:lnTo>
                  <a:lnTo>
                    <a:pt x="2" y="48"/>
                  </a:lnTo>
                  <a:lnTo>
                    <a:pt x="2" y="46"/>
                  </a:lnTo>
                  <a:lnTo>
                    <a:pt x="4" y="50"/>
                  </a:lnTo>
                  <a:lnTo>
                    <a:pt x="6" y="48"/>
                  </a:lnTo>
                  <a:lnTo>
                    <a:pt x="4" y="48"/>
                  </a:lnTo>
                  <a:lnTo>
                    <a:pt x="4" y="50"/>
                  </a:lnTo>
                  <a:close/>
                </a:path>
              </a:pathLst>
            </a:custGeom>
            <a:solidFill>
              <a:srgbClr val="000000"/>
            </a:solidFill>
            <a:ln w="9525">
              <a:noFill/>
              <a:round/>
            </a:ln>
          </p:spPr>
          <p:txBody>
            <a:bodyPr/>
            <a:lstStyle/>
            <a:p>
              <a:endParaRPr lang="en-US"/>
            </a:p>
          </p:txBody>
        </p:sp>
        <p:sp>
          <p:nvSpPr>
            <p:cNvPr id="601369" name="Freeform 1305"/>
            <p:cNvSpPr/>
            <p:nvPr/>
          </p:nvSpPr>
          <p:spPr bwMode="auto">
            <a:xfrm>
              <a:off x="3984" y="2835"/>
              <a:ext cx="10" cy="24"/>
            </a:xfrm>
            <a:custGeom>
              <a:avLst/>
              <a:gdLst/>
              <a:ahLst/>
              <a:cxnLst>
                <a:cxn ang="0">
                  <a:pos x="0" y="22"/>
                </a:cxn>
                <a:cxn ang="0">
                  <a:pos x="2" y="24"/>
                </a:cxn>
                <a:cxn ang="0">
                  <a:pos x="6" y="24"/>
                </a:cxn>
                <a:cxn ang="0">
                  <a:pos x="10" y="20"/>
                </a:cxn>
                <a:cxn ang="0">
                  <a:pos x="10" y="15"/>
                </a:cxn>
                <a:cxn ang="0">
                  <a:pos x="8" y="11"/>
                </a:cxn>
                <a:cxn ang="0">
                  <a:pos x="6" y="8"/>
                </a:cxn>
                <a:cxn ang="0">
                  <a:pos x="6" y="4"/>
                </a:cxn>
                <a:cxn ang="0">
                  <a:pos x="4" y="0"/>
                </a:cxn>
                <a:cxn ang="0">
                  <a:pos x="2" y="6"/>
                </a:cxn>
                <a:cxn ang="0">
                  <a:pos x="2" y="8"/>
                </a:cxn>
                <a:cxn ang="0">
                  <a:pos x="4" y="13"/>
                </a:cxn>
                <a:cxn ang="0">
                  <a:pos x="6" y="15"/>
                </a:cxn>
                <a:cxn ang="0">
                  <a:pos x="6" y="20"/>
                </a:cxn>
                <a:cxn ang="0">
                  <a:pos x="2" y="20"/>
                </a:cxn>
                <a:cxn ang="0">
                  <a:pos x="4" y="20"/>
                </a:cxn>
                <a:cxn ang="0">
                  <a:pos x="0" y="22"/>
                </a:cxn>
                <a:cxn ang="0">
                  <a:pos x="0" y="24"/>
                </a:cxn>
                <a:cxn ang="0">
                  <a:pos x="2" y="24"/>
                </a:cxn>
                <a:cxn ang="0">
                  <a:pos x="0" y="22"/>
                </a:cxn>
              </a:cxnLst>
              <a:rect l="0" t="0" r="r" b="b"/>
              <a:pathLst>
                <a:path w="10" h="24">
                  <a:moveTo>
                    <a:pt x="0" y="22"/>
                  </a:moveTo>
                  <a:lnTo>
                    <a:pt x="2" y="24"/>
                  </a:lnTo>
                  <a:lnTo>
                    <a:pt x="6" y="24"/>
                  </a:lnTo>
                  <a:lnTo>
                    <a:pt x="10" y="20"/>
                  </a:lnTo>
                  <a:lnTo>
                    <a:pt x="10" y="15"/>
                  </a:lnTo>
                  <a:lnTo>
                    <a:pt x="8" y="11"/>
                  </a:lnTo>
                  <a:lnTo>
                    <a:pt x="6" y="8"/>
                  </a:lnTo>
                  <a:lnTo>
                    <a:pt x="6" y="4"/>
                  </a:lnTo>
                  <a:lnTo>
                    <a:pt x="4" y="0"/>
                  </a:lnTo>
                  <a:lnTo>
                    <a:pt x="2" y="6"/>
                  </a:lnTo>
                  <a:lnTo>
                    <a:pt x="2" y="8"/>
                  </a:lnTo>
                  <a:lnTo>
                    <a:pt x="4" y="13"/>
                  </a:lnTo>
                  <a:lnTo>
                    <a:pt x="6" y="15"/>
                  </a:lnTo>
                  <a:lnTo>
                    <a:pt x="6" y="20"/>
                  </a:lnTo>
                  <a:lnTo>
                    <a:pt x="2" y="20"/>
                  </a:lnTo>
                  <a:lnTo>
                    <a:pt x="4" y="20"/>
                  </a:lnTo>
                  <a:lnTo>
                    <a:pt x="0" y="22"/>
                  </a:lnTo>
                  <a:lnTo>
                    <a:pt x="0" y="24"/>
                  </a:lnTo>
                  <a:lnTo>
                    <a:pt x="2" y="24"/>
                  </a:lnTo>
                  <a:lnTo>
                    <a:pt x="0" y="22"/>
                  </a:lnTo>
                  <a:close/>
                </a:path>
              </a:pathLst>
            </a:custGeom>
            <a:solidFill>
              <a:srgbClr val="000000"/>
            </a:solidFill>
            <a:ln w="9525">
              <a:noFill/>
              <a:round/>
            </a:ln>
          </p:spPr>
          <p:txBody>
            <a:bodyPr/>
            <a:lstStyle/>
            <a:p>
              <a:endParaRPr lang="en-US"/>
            </a:p>
          </p:txBody>
        </p:sp>
        <p:sp>
          <p:nvSpPr>
            <p:cNvPr id="601370" name="Freeform 1306"/>
            <p:cNvSpPr/>
            <p:nvPr/>
          </p:nvSpPr>
          <p:spPr bwMode="auto">
            <a:xfrm>
              <a:off x="3973" y="2782"/>
              <a:ext cx="15" cy="75"/>
            </a:xfrm>
            <a:custGeom>
              <a:avLst/>
              <a:gdLst/>
              <a:ahLst/>
              <a:cxnLst>
                <a:cxn ang="0">
                  <a:pos x="9" y="0"/>
                </a:cxn>
                <a:cxn ang="0">
                  <a:pos x="4" y="9"/>
                </a:cxn>
                <a:cxn ang="0">
                  <a:pos x="2" y="18"/>
                </a:cxn>
                <a:cxn ang="0">
                  <a:pos x="0" y="29"/>
                </a:cxn>
                <a:cxn ang="0">
                  <a:pos x="0" y="48"/>
                </a:cxn>
                <a:cxn ang="0">
                  <a:pos x="4" y="57"/>
                </a:cxn>
                <a:cxn ang="0">
                  <a:pos x="6" y="68"/>
                </a:cxn>
                <a:cxn ang="0">
                  <a:pos x="11" y="75"/>
                </a:cxn>
                <a:cxn ang="0">
                  <a:pos x="15" y="73"/>
                </a:cxn>
                <a:cxn ang="0">
                  <a:pos x="9" y="66"/>
                </a:cxn>
                <a:cxn ang="0">
                  <a:pos x="8" y="57"/>
                </a:cxn>
                <a:cxn ang="0">
                  <a:pos x="4" y="48"/>
                </a:cxn>
                <a:cxn ang="0">
                  <a:pos x="4" y="29"/>
                </a:cxn>
                <a:cxn ang="0">
                  <a:pos x="6" y="18"/>
                </a:cxn>
                <a:cxn ang="0">
                  <a:pos x="8" y="9"/>
                </a:cxn>
                <a:cxn ang="0">
                  <a:pos x="13" y="2"/>
                </a:cxn>
                <a:cxn ang="0">
                  <a:pos x="13" y="0"/>
                </a:cxn>
                <a:cxn ang="0">
                  <a:pos x="13" y="2"/>
                </a:cxn>
                <a:cxn ang="0">
                  <a:pos x="13" y="0"/>
                </a:cxn>
                <a:cxn ang="0">
                  <a:pos x="9" y="0"/>
                </a:cxn>
              </a:cxnLst>
              <a:rect l="0" t="0" r="r" b="b"/>
              <a:pathLst>
                <a:path w="15" h="75">
                  <a:moveTo>
                    <a:pt x="9" y="0"/>
                  </a:moveTo>
                  <a:lnTo>
                    <a:pt x="4" y="9"/>
                  </a:lnTo>
                  <a:lnTo>
                    <a:pt x="2" y="18"/>
                  </a:lnTo>
                  <a:lnTo>
                    <a:pt x="0" y="29"/>
                  </a:lnTo>
                  <a:lnTo>
                    <a:pt x="0" y="48"/>
                  </a:lnTo>
                  <a:lnTo>
                    <a:pt x="4" y="57"/>
                  </a:lnTo>
                  <a:lnTo>
                    <a:pt x="6" y="68"/>
                  </a:lnTo>
                  <a:lnTo>
                    <a:pt x="11" y="75"/>
                  </a:lnTo>
                  <a:lnTo>
                    <a:pt x="15" y="73"/>
                  </a:lnTo>
                  <a:lnTo>
                    <a:pt x="9" y="66"/>
                  </a:lnTo>
                  <a:lnTo>
                    <a:pt x="8" y="57"/>
                  </a:lnTo>
                  <a:lnTo>
                    <a:pt x="4" y="48"/>
                  </a:lnTo>
                  <a:lnTo>
                    <a:pt x="4" y="29"/>
                  </a:lnTo>
                  <a:lnTo>
                    <a:pt x="6" y="18"/>
                  </a:lnTo>
                  <a:lnTo>
                    <a:pt x="8" y="9"/>
                  </a:lnTo>
                  <a:lnTo>
                    <a:pt x="13" y="2"/>
                  </a:lnTo>
                  <a:lnTo>
                    <a:pt x="13" y="0"/>
                  </a:lnTo>
                  <a:lnTo>
                    <a:pt x="13" y="2"/>
                  </a:lnTo>
                  <a:lnTo>
                    <a:pt x="13" y="0"/>
                  </a:lnTo>
                  <a:lnTo>
                    <a:pt x="9" y="0"/>
                  </a:lnTo>
                  <a:close/>
                </a:path>
              </a:pathLst>
            </a:custGeom>
            <a:solidFill>
              <a:srgbClr val="000000"/>
            </a:solidFill>
            <a:ln w="9525">
              <a:noFill/>
              <a:round/>
            </a:ln>
          </p:spPr>
          <p:txBody>
            <a:bodyPr/>
            <a:lstStyle/>
            <a:p>
              <a:endParaRPr lang="en-US"/>
            </a:p>
          </p:txBody>
        </p:sp>
        <p:sp>
          <p:nvSpPr>
            <p:cNvPr id="601371" name="Freeform 1307"/>
            <p:cNvSpPr/>
            <p:nvPr/>
          </p:nvSpPr>
          <p:spPr bwMode="auto">
            <a:xfrm>
              <a:off x="3982" y="2758"/>
              <a:ext cx="15" cy="24"/>
            </a:xfrm>
            <a:custGeom>
              <a:avLst/>
              <a:gdLst/>
              <a:ahLst/>
              <a:cxnLst>
                <a:cxn ang="0">
                  <a:pos x="13" y="0"/>
                </a:cxn>
                <a:cxn ang="0">
                  <a:pos x="12" y="0"/>
                </a:cxn>
                <a:cxn ang="0">
                  <a:pos x="10" y="2"/>
                </a:cxn>
                <a:cxn ang="0">
                  <a:pos x="8" y="6"/>
                </a:cxn>
                <a:cxn ang="0">
                  <a:pos x="6" y="9"/>
                </a:cxn>
                <a:cxn ang="0">
                  <a:pos x="4" y="11"/>
                </a:cxn>
                <a:cxn ang="0">
                  <a:pos x="2" y="15"/>
                </a:cxn>
                <a:cxn ang="0">
                  <a:pos x="2" y="18"/>
                </a:cxn>
                <a:cxn ang="0">
                  <a:pos x="0" y="22"/>
                </a:cxn>
                <a:cxn ang="0">
                  <a:pos x="0" y="24"/>
                </a:cxn>
                <a:cxn ang="0">
                  <a:pos x="4" y="24"/>
                </a:cxn>
                <a:cxn ang="0">
                  <a:pos x="4" y="22"/>
                </a:cxn>
                <a:cxn ang="0">
                  <a:pos x="6" y="18"/>
                </a:cxn>
                <a:cxn ang="0">
                  <a:pos x="6" y="15"/>
                </a:cxn>
                <a:cxn ang="0">
                  <a:pos x="10" y="11"/>
                </a:cxn>
                <a:cxn ang="0">
                  <a:pos x="12" y="7"/>
                </a:cxn>
                <a:cxn ang="0">
                  <a:pos x="13" y="6"/>
                </a:cxn>
                <a:cxn ang="0">
                  <a:pos x="15" y="2"/>
                </a:cxn>
                <a:cxn ang="0">
                  <a:pos x="13" y="4"/>
                </a:cxn>
                <a:cxn ang="0">
                  <a:pos x="13" y="0"/>
                </a:cxn>
                <a:cxn ang="0">
                  <a:pos x="12" y="0"/>
                </a:cxn>
                <a:cxn ang="0">
                  <a:pos x="13" y="0"/>
                </a:cxn>
              </a:cxnLst>
              <a:rect l="0" t="0" r="r" b="b"/>
              <a:pathLst>
                <a:path w="15" h="24">
                  <a:moveTo>
                    <a:pt x="13" y="0"/>
                  </a:moveTo>
                  <a:lnTo>
                    <a:pt x="12" y="0"/>
                  </a:lnTo>
                  <a:lnTo>
                    <a:pt x="10" y="2"/>
                  </a:lnTo>
                  <a:lnTo>
                    <a:pt x="8" y="6"/>
                  </a:lnTo>
                  <a:lnTo>
                    <a:pt x="6" y="9"/>
                  </a:lnTo>
                  <a:lnTo>
                    <a:pt x="4" y="11"/>
                  </a:lnTo>
                  <a:lnTo>
                    <a:pt x="2" y="15"/>
                  </a:lnTo>
                  <a:lnTo>
                    <a:pt x="2" y="18"/>
                  </a:lnTo>
                  <a:lnTo>
                    <a:pt x="0" y="22"/>
                  </a:lnTo>
                  <a:lnTo>
                    <a:pt x="0" y="24"/>
                  </a:lnTo>
                  <a:lnTo>
                    <a:pt x="4" y="24"/>
                  </a:lnTo>
                  <a:lnTo>
                    <a:pt x="4" y="22"/>
                  </a:lnTo>
                  <a:lnTo>
                    <a:pt x="6" y="18"/>
                  </a:lnTo>
                  <a:lnTo>
                    <a:pt x="6" y="15"/>
                  </a:lnTo>
                  <a:lnTo>
                    <a:pt x="10" y="11"/>
                  </a:lnTo>
                  <a:lnTo>
                    <a:pt x="12" y="7"/>
                  </a:lnTo>
                  <a:lnTo>
                    <a:pt x="13" y="6"/>
                  </a:lnTo>
                  <a:lnTo>
                    <a:pt x="15" y="2"/>
                  </a:lnTo>
                  <a:lnTo>
                    <a:pt x="13" y="4"/>
                  </a:lnTo>
                  <a:lnTo>
                    <a:pt x="13" y="0"/>
                  </a:lnTo>
                  <a:lnTo>
                    <a:pt x="12" y="0"/>
                  </a:lnTo>
                  <a:lnTo>
                    <a:pt x="13" y="0"/>
                  </a:lnTo>
                  <a:close/>
                </a:path>
              </a:pathLst>
            </a:custGeom>
            <a:solidFill>
              <a:srgbClr val="000000"/>
            </a:solidFill>
            <a:ln w="9525">
              <a:noFill/>
              <a:round/>
            </a:ln>
          </p:spPr>
          <p:txBody>
            <a:bodyPr/>
            <a:lstStyle/>
            <a:p>
              <a:endParaRPr lang="en-US"/>
            </a:p>
          </p:txBody>
        </p:sp>
        <p:sp>
          <p:nvSpPr>
            <p:cNvPr id="601372" name="Freeform 1308"/>
            <p:cNvSpPr/>
            <p:nvPr/>
          </p:nvSpPr>
          <p:spPr bwMode="auto">
            <a:xfrm>
              <a:off x="3995" y="2758"/>
              <a:ext cx="6" cy="4"/>
            </a:xfrm>
            <a:custGeom>
              <a:avLst/>
              <a:gdLst/>
              <a:ahLst/>
              <a:cxnLst>
                <a:cxn ang="0">
                  <a:pos x="6" y="2"/>
                </a:cxn>
                <a:cxn ang="0">
                  <a:pos x="4" y="0"/>
                </a:cxn>
                <a:cxn ang="0">
                  <a:pos x="0" y="0"/>
                </a:cxn>
                <a:cxn ang="0">
                  <a:pos x="0" y="4"/>
                </a:cxn>
                <a:cxn ang="0">
                  <a:pos x="4" y="4"/>
                </a:cxn>
                <a:cxn ang="0">
                  <a:pos x="2" y="2"/>
                </a:cxn>
                <a:cxn ang="0">
                  <a:pos x="6" y="2"/>
                </a:cxn>
                <a:cxn ang="0">
                  <a:pos x="6" y="0"/>
                </a:cxn>
                <a:cxn ang="0">
                  <a:pos x="4" y="0"/>
                </a:cxn>
                <a:cxn ang="0">
                  <a:pos x="6" y="2"/>
                </a:cxn>
              </a:cxnLst>
              <a:rect l="0" t="0" r="r" b="b"/>
              <a:pathLst>
                <a:path w="6" h="4">
                  <a:moveTo>
                    <a:pt x="6" y="2"/>
                  </a:moveTo>
                  <a:lnTo>
                    <a:pt x="4" y="0"/>
                  </a:lnTo>
                  <a:lnTo>
                    <a:pt x="0" y="0"/>
                  </a:lnTo>
                  <a:lnTo>
                    <a:pt x="0" y="4"/>
                  </a:lnTo>
                  <a:lnTo>
                    <a:pt x="4" y="4"/>
                  </a:lnTo>
                  <a:lnTo>
                    <a:pt x="2" y="2"/>
                  </a:lnTo>
                  <a:lnTo>
                    <a:pt x="6" y="2"/>
                  </a:lnTo>
                  <a:lnTo>
                    <a:pt x="6" y="0"/>
                  </a:lnTo>
                  <a:lnTo>
                    <a:pt x="4" y="0"/>
                  </a:lnTo>
                  <a:lnTo>
                    <a:pt x="6" y="2"/>
                  </a:lnTo>
                  <a:close/>
                </a:path>
              </a:pathLst>
            </a:custGeom>
            <a:solidFill>
              <a:srgbClr val="000000"/>
            </a:solidFill>
            <a:ln w="9525">
              <a:noFill/>
              <a:round/>
            </a:ln>
          </p:spPr>
          <p:txBody>
            <a:bodyPr/>
            <a:lstStyle/>
            <a:p>
              <a:endParaRPr lang="en-US"/>
            </a:p>
          </p:txBody>
        </p:sp>
        <p:sp>
          <p:nvSpPr>
            <p:cNvPr id="601373" name="Freeform 1309"/>
            <p:cNvSpPr/>
            <p:nvPr/>
          </p:nvSpPr>
          <p:spPr bwMode="auto">
            <a:xfrm>
              <a:off x="3911" y="2762"/>
              <a:ext cx="22" cy="47"/>
            </a:xfrm>
            <a:custGeom>
              <a:avLst/>
              <a:gdLst/>
              <a:ahLst/>
              <a:cxnLst>
                <a:cxn ang="0">
                  <a:pos x="7" y="29"/>
                </a:cxn>
                <a:cxn ang="0">
                  <a:pos x="9" y="33"/>
                </a:cxn>
                <a:cxn ang="0">
                  <a:pos x="9" y="35"/>
                </a:cxn>
                <a:cxn ang="0">
                  <a:pos x="16" y="35"/>
                </a:cxn>
                <a:cxn ang="0">
                  <a:pos x="22" y="29"/>
                </a:cxn>
                <a:cxn ang="0">
                  <a:pos x="20" y="35"/>
                </a:cxn>
                <a:cxn ang="0">
                  <a:pos x="18" y="38"/>
                </a:cxn>
                <a:cxn ang="0">
                  <a:pos x="16" y="44"/>
                </a:cxn>
                <a:cxn ang="0">
                  <a:pos x="15" y="47"/>
                </a:cxn>
                <a:cxn ang="0">
                  <a:pos x="5" y="38"/>
                </a:cxn>
                <a:cxn ang="0">
                  <a:pos x="2" y="33"/>
                </a:cxn>
                <a:cxn ang="0">
                  <a:pos x="0" y="25"/>
                </a:cxn>
                <a:cxn ang="0">
                  <a:pos x="0" y="7"/>
                </a:cxn>
                <a:cxn ang="0">
                  <a:pos x="2" y="0"/>
                </a:cxn>
                <a:cxn ang="0">
                  <a:pos x="4" y="7"/>
                </a:cxn>
                <a:cxn ang="0">
                  <a:pos x="5" y="14"/>
                </a:cxn>
                <a:cxn ang="0">
                  <a:pos x="7" y="22"/>
                </a:cxn>
                <a:cxn ang="0">
                  <a:pos x="7" y="29"/>
                </a:cxn>
              </a:cxnLst>
              <a:rect l="0" t="0" r="r" b="b"/>
              <a:pathLst>
                <a:path w="22" h="47">
                  <a:moveTo>
                    <a:pt x="7" y="29"/>
                  </a:moveTo>
                  <a:lnTo>
                    <a:pt x="9" y="33"/>
                  </a:lnTo>
                  <a:lnTo>
                    <a:pt x="9" y="35"/>
                  </a:lnTo>
                  <a:lnTo>
                    <a:pt x="16" y="35"/>
                  </a:lnTo>
                  <a:lnTo>
                    <a:pt x="22" y="29"/>
                  </a:lnTo>
                  <a:lnTo>
                    <a:pt x="20" y="35"/>
                  </a:lnTo>
                  <a:lnTo>
                    <a:pt x="18" y="38"/>
                  </a:lnTo>
                  <a:lnTo>
                    <a:pt x="16" y="44"/>
                  </a:lnTo>
                  <a:lnTo>
                    <a:pt x="15" y="47"/>
                  </a:lnTo>
                  <a:lnTo>
                    <a:pt x="5" y="38"/>
                  </a:lnTo>
                  <a:lnTo>
                    <a:pt x="2" y="33"/>
                  </a:lnTo>
                  <a:lnTo>
                    <a:pt x="0" y="25"/>
                  </a:lnTo>
                  <a:lnTo>
                    <a:pt x="0" y="7"/>
                  </a:lnTo>
                  <a:lnTo>
                    <a:pt x="2" y="0"/>
                  </a:lnTo>
                  <a:lnTo>
                    <a:pt x="4" y="7"/>
                  </a:lnTo>
                  <a:lnTo>
                    <a:pt x="5" y="14"/>
                  </a:lnTo>
                  <a:lnTo>
                    <a:pt x="7" y="22"/>
                  </a:lnTo>
                  <a:lnTo>
                    <a:pt x="7" y="29"/>
                  </a:lnTo>
                  <a:close/>
                </a:path>
              </a:pathLst>
            </a:custGeom>
            <a:solidFill>
              <a:schemeClr val="tx1"/>
            </a:solidFill>
            <a:ln w="9525">
              <a:noFill/>
              <a:round/>
            </a:ln>
          </p:spPr>
          <p:txBody>
            <a:bodyPr/>
            <a:lstStyle/>
            <a:p>
              <a:endParaRPr lang="en-US"/>
            </a:p>
          </p:txBody>
        </p:sp>
        <p:sp>
          <p:nvSpPr>
            <p:cNvPr id="601374" name="Freeform 1310"/>
            <p:cNvSpPr/>
            <p:nvPr/>
          </p:nvSpPr>
          <p:spPr bwMode="auto">
            <a:xfrm>
              <a:off x="3916" y="2786"/>
              <a:ext cx="19" cy="12"/>
            </a:xfrm>
            <a:custGeom>
              <a:avLst/>
              <a:gdLst/>
              <a:ahLst/>
              <a:cxnLst>
                <a:cxn ang="0">
                  <a:pos x="19" y="5"/>
                </a:cxn>
                <a:cxn ang="0">
                  <a:pos x="13" y="5"/>
                </a:cxn>
                <a:cxn ang="0">
                  <a:pos x="11" y="7"/>
                </a:cxn>
                <a:cxn ang="0">
                  <a:pos x="11" y="9"/>
                </a:cxn>
                <a:cxn ang="0">
                  <a:pos x="6" y="9"/>
                </a:cxn>
                <a:cxn ang="0">
                  <a:pos x="4" y="7"/>
                </a:cxn>
                <a:cxn ang="0">
                  <a:pos x="4" y="5"/>
                </a:cxn>
                <a:cxn ang="0">
                  <a:pos x="0" y="7"/>
                </a:cxn>
                <a:cxn ang="0">
                  <a:pos x="4" y="11"/>
                </a:cxn>
                <a:cxn ang="0">
                  <a:pos x="8" y="12"/>
                </a:cxn>
                <a:cxn ang="0">
                  <a:pos x="11" y="12"/>
                </a:cxn>
                <a:cxn ang="0">
                  <a:pos x="13" y="11"/>
                </a:cxn>
                <a:cxn ang="0">
                  <a:pos x="17" y="9"/>
                </a:cxn>
                <a:cxn ang="0">
                  <a:pos x="19" y="7"/>
                </a:cxn>
                <a:cxn ang="0">
                  <a:pos x="15" y="5"/>
                </a:cxn>
                <a:cxn ang="0">
                  <a:pos x="19" y="5"/>
                </a:cxn>
                <a:cxn ang="0">
                  <a:pos x="19" y="0"/>
                </a:cxn>
                <a:cxn ang="0">
                  <a:pos x="15" y="5"/>
                </a:cxn>
                <a:cxn ang="0">
                  <a:pos x="19" y="5"/>
                </a:cxn>
              </a:cxnLst>
              <a:rect l="0" t="0" r="r" b="b"/>
              <a:pathLst>
                <a:path w="19" h="12">
                  <a:moveTo>
                    <a:pt x="19" y="5"/>
                  </a:moveTo>
                  <a:lnTo>
                    <a:pt x="13" y="5"/>
                  </a:lnTo>
                  <a:lnTo>
                    <a:pt x="11" y="7"/>
                  </a:lnTo>
                  <a:lnTo>
                    <a:pt x="11" y="9"/>
                  </a:lnTo>
                  <a:lnTo>
                    <a:pt x="6" y="9"/>
                  </a:lnTo>
                  <a:lnTo>
                    <a:pt x="4" y="7"/>
                  </a:lnTo>
                  <a:lnTo>
                    <a:pt x="4" y="5"/>
                  </a:lnTo>
                  <a:lnTo>
                    <a:pt x="0" y="7"/>
                  </a:lnTo>
                  <a:lnTo>
                    <a:pt x="4" y="11"/>
                  </a:lnTo>
                  <a:lnTo>
                    <a:pt x="8" y="12"/>
                  </a:lnTo>
                  <a:lnTo>
                    <a:pt x="11" y="12"/>
                  </a:lnTo>
                  <a:lnTo>
                    <a:pt x="13" y="11"/>
                  </a:lnTo>
                  <a:lnTo>
                    <a:pt x="17" y="9"/>
                  </a:lnTo>
                  <a:lnTo>
                    <a:pt x="19" y="7"/>
                  </a:lnTo>
                  <a:lnTo>
                    <a:pt x="15" y="5"/>
                  </a:lnTo>
                  <a:lnTo>
                    <a:pt x="19" y="5"/>
                  </a:lnTo>
                  <a:lnTo>
                    <a:pt x="19" y="0"/>
                  </a:lnTo>
                  <a:lnTo>
                    <a:pt x="15" y="5"/>
                  </a:lnTo>
                  <a:lnTo>
                    <a:pt x="19" y="5"/>
                  </a:lnTo>
                  <a:close/>
                </a:path>
              </a:pathLst>
            </a:custGeom>
            <a:solidFill>
              <a:srgbClr val="000000"/>
            </a:solidFill>
            <a:ln w="9525">
              <a:noFill/>
              <a:round/>
            </a:ln>
          </p:spPr>
          <p:txBody>
            <a:bodyPr/>
            <a:lstStyle/>
            <a:p>
              <a:endParaRPr lang="en-US"/>
            </a:p>
          </p:txBody>
        </p:sp>
        <p:sp>
          <p:nvSpPr>
            <p:cNvPr id="601375" name="Freeform 1311"/>
            <p:cNvSpPr/>
            <p:nvPr/>
          </p:nvSpPr>
          <p:spPr bwMode="auto">
            <a:xfrm>
              <a:off x="3924" y="2791"/>
              <a:ext cx="11" cy="20"/>
            </a:xfrm>
            <a:custGeom>
              <a:avLst/>
              <a:gdLst/>
              <a:ahLst/>
              <a:cxnLst>
                <a:cxn ang="0">
                  <a:pos x="0" y="20"/>
                </a:cxn>
                <a:cxn ang="0">
                  <a:pos x="2" y="20"/>
                </a:cxn>
                <a:cxn ang="0">
                  <a:pos x="5" y="17"/>
                </a:cxn>
                <a:cxn ang="0">
                  <a:pos x="7" y="11"/>
                </a:cxn>
                <a:cxn ang="0">
                  <a:pos x="9" y="6"/>
                </a:cxn>
                <a:cxn ang="0">
                  <a:pos x="11" y="0"/>
                </a:cxn>
                <a:cxn ang="0">
                  <a:pos x="7" y="0"/>
                </a:cxn>
                <a:cxn ang="0">
                  <a:pos x="5" y="6"/>
                </a:cxn>
                <a:cxn ang="0">
                  <a:pos x="3" y="9"/>
                </a:cxn>
                <a:cxn ang="0">
                  <a:pos x="3" y="15"/>
                </a:cxn>
                <a:cxn ang="0">
                  <a:pos x="0" y="17"/>
                </a:cxn>
                <a:cxn ang="0">
                  <a:pos x="2" y="17"/>
                </a:cxn>
                <a:cxn ang="0">
                  <a:pos x="0" y="20"/>
                </a:cxn>
                <a:cxn ang="0">
                  <a:pos x="2" y="20"/>
                </a:cxn>
                <a:cxn ang="0">
                  <a:pos x="0" y="20"/>
                </a:cxn>
              </a:cxnLst>
              <a:rect l="0" t="0" r="r" b="b"/>
              <a:pathLst>
                <a:path w="11" h="20">
                  <a:moveTo>
                    <a:pt x="0" y="20"/>
                  </a:moveTo>
                  <a:lnTo>
                    <a:pt x="2" y="20"/>
                  </a:lnTo>
                  <a:lnTo>
                    <a:pt x="5" y="17"/>
                  </a:lnTo>
                  <a:lnTo>
                    <a:pt x="7" y="11"/>
                  </a:lnTo>
                  <a:lnTo>
                    <a:pt x="9" y="6"/>
                  </a:lnTo>
                  <a:lnTo>
                    <a:pt x="11" y="0"/>
                  </a:lnTo>
                  <a:lnTo>
                    <a:pt x="7" y="0"/>
                  </a:lnTo>
                  <a:lnTo>
                    <a:pt x="5" y="6"/>
                  </a:lnTo>
                  <a:lnTo>
                    <a:pt x="3" y="9"/>
                  </a:lnTo>
                  <a:lnTo>
                    <a:pt x="3" y="15"/>
                  </a:lnTo>
                  <a:lnTo>
                    <a:pt x="0" y="17"/>
                  </a:lnTo>
                  <a:lnTo>
                    <a:pt x="2" y="17"/>
                  </a:lnTo>
                  <a:lnTo>
                    <a:pt x="0" y="20"/>
                  </a:lnTo>
                  <a:lnTo>
                    <a:pt x="2" y="20"/>
                  </a:lnTo>
                  <a:lnTo>
                    <a:pt x="0" y="20"/>
                  </a:lnTo>
                  <a:close/>
                </a:path>
              </a:pathLst>
            </a:custGeom>
            <a:solidFill>
              <a:srgbClr val="000000"/>
            </a:solidFill>
            <a:ln w="9525">
              <a:noFill/>
              <a:round/>
            </a:ln>
          </p:spPr>
          <p:txBody>
            <a:bodyPr/>
            <a:lstStyle/>
            <a:p>
              <a:endParaRPr lang="en-US"/>
            </a:p>
          </p:txBody>
        </p:sp>
        <p:sp>
          <p:nvSpPr>
            <p:cNvPr id="601376" name="Freeform 1312"/>
            <p:cNvSpPr/>
            <p:nvPr/>
          </p:nvSpPr>
          <p:spPr bwMode="auto">
            <a:xfrm>
              <a:off x="3909" y="2753"/>
              <a:ext cx="17" cy="58"/>
            </a:xfrm>
            <a:custGeom>
              <a:avLst/>
              <a:gdLst/>
              <a:ahLst/>
              <a:cxnLst>
                <a:cxn ang="0">
                  <a:pos x="6" y="9"/>
                </a:cxn>
                <a:cxn ang="0">
                  <a:pos x="2" y="9"/>
                </a:cxn>
                <a:cxn ang="0">
                  <a:pos x="0" y="16"/>
                </a:cxn>
                <a:cxn ang="0">
                  <a:pos x="0" y="36"/>
                </a:cxn>
                <a:cxn ang="0">
                  <a:pos x="2" y="42"/>
                </a:cxn>
                <a:cxn ang="0">
                  <a:pos x="6" y="47"/>
                </a:cxn>
                <a:cxn ang="0">
                  <a:pos x="9" y="53"/>
                </a:cxn>
                <a:cxn ang="0">
                  <a:pos x="15" y="58"/>
                </a:cxn>
                <a:cxn ang="0">
                  <a:pos x="17" y="55"/>
                </a:cxn>
                <a:cxn ang="0">
                  <a:pos x="7" y="45"/>
                </a:cxn>
                <a:cxn ang="0">
                  <a:pos x="6" y="40"/>
                </a:cxn>
                <a:cxn ang="0">
                  <a:pos x="4" y="34"/>
                </a:cxn>
                <a:cxn ang="0">
                  <a:pos x="4" y="16"/>
                </a:cxn>
                <a:cxn ang="0">
                  <a:pos x="6" y="9"/>
                </a:cxn>
                <a:cxn ang="0">
                  <a:pos x="2" y="9"/>
                </a:cxn>
                <a:cxn ang="0">
                  <a:pos x="6" y="9"/>
                </a:cxn>
                <a:cxn ang="0">
                  <a:pos x="4" y="0"/>
                </a:cxn>
                <a:cxn ang="0">
                  <a:pos x="2" y="9"/>
                </a:cxn>
                <a:cxn ang="0">
                  <a:pos x="6" y="9"/>
                </a:cxn>
              </a:cxnLst>
              <a:rect l="0" t="0" r="r" b="b"/>
              <a:pathLst>
                <a:path w="17" h="58">
                  <a:moveTo>
                    <a:pt x="6" y="9"/>
                  </a:moveTo>
                  <a:lnTo>
                    <a:pt x="2" y="9"/>
                  </a:lnTo>
                  <a:lnTo>
                    <a:pt x="0" y="16"/>
                  </a:lnTo>
                  <a:lnTo>
                    <a:pt x="0" y="36"/>
                  </a:lnTo>
                  <a:lnTo>
                    <a:pt x="2" y="42"/>
                  </a:lnTo>
                  <a:lnTo>
                    <a:pt x="6" y="47"/>
                  </a:lnTo>
                  <a:lnTo>
                    <a:pt x="9" y="53"/>
                  </a:lnTo>
                  <a:lnTo>
                    <a:pt x="15" y="58"/>
                  </a:lnTo>
                  <a:lnTo>
                    <a:pt x="17" y="55"/>
                  </a:lnTo>
                  <a:lnTo>
                    <a:pt x="7" y="45"/>
                  </a:lnTo>
                  <a:lnTo>
                    <a:pt x="6" y="40"/>
                  </a:lnTo>
                  <a:lnTo>
                    <a:pt x="4" y="34"/>
                  </a:lnTo>
                  <a:lnTo>
                    <a:pt x="4" y="16"/>
                  </a:lnTo>
                  <a:lnTo>
                    <a:pt x="6" y="9"/>
                  </a:lnTo>
                  <a:lnTo>
                    <a:pt x="2" y="9"/>
                  </a:lnTo>
                  <a:lnTo>
                    <a:pt x="6" y="9"/>
                  </a:lnTo>
                  <a:lnTo>
                    <a:pt x="4" y="0"/>
                  </a:lnTo>
                  <a:lnTo>
                    <a:pt x="2" y="9"/>
                  </a:lnTo>
                  <a:lnTo>
                    <a:pt x="6" y="9"/>
                  </a:lnTo>
                  <a:close/>
                </a:path>
              </a:pathLst>
            </a:custGeom>
            <a:solidFill>
              <a:schemeClr val="tx1"/>
            </a:solidFill>
            <a:ln w="9525">
              <a:noFill/>
              <a:round/>
            </a:ln>
          </p:spPr>
          <p:txBody>
            <a:bodyPr/>
            <a:lstStyle/>
            <a:p>
              <a:endParaRPr lang="en-US"/>
            </a:p>
          </p:txBody>
        </p:sp>
        <p:sp>
          <p:nvSpPr>
            <p:cNvPr id="601377" name="Freeform 1313"/>
            <p:cNvSpPr/>
            <p:nvPr/>
          </p:nvSpPr>
          <p:spPr bwMode="auto">
            <a:xfrm>
              <a:off x="3911" y="2762"/>
              <a:ext cx="9" cy="31"/>
            </a:xfrm>
            <a:custGeom>
              <a:avLst/>
              <a:gdLst/>
              <a:ahLst/>
              <a:cxnLst>
                <a:cxn ang="0">
                  <a:pos x="9" y="29"/>
                </a:cxn>
                <a:cxn ang="0">
                  <a:pos x="9" y="22"/>
                </a:cxn>
                <a:cxn ang="0">
                  <a:pos x="7" y="14"/>
                </a:cxn>
                <a:cxn ang="0">
                  <a:pos x="5" y="7"/>
                </a:cxn>
                <a:cxn ang="0">
                  <a:pos x="4" y="0"/>
                </a:cxn>
                <a:cxn ang="0">
                  <a:pos x="0" y="0"/>
                </a:cxn>
                <a:cxn ang="0">
                  <a:pos x="2" y="7"/>
                </a:cxn>
                <a:cxn ang="0">
                  <a:pos x="4" y="14"/>
                </a:cxn>
                <a:cxn ang="0">
                  <a:pos x="5" y="22"/>
                </a:cxn>
                <a:cxn ang="0">
                  <a:pos x="5" y="31"/>
                </a:cxn>
                <a:cxn ang="0">
                  <a:pos x="5" y="29"/>
                </a:cxn>
                <a:cxn ang="0">
                  <a:pos x="5" y="31"/>
                </a:cxn>
                <a:cxn ang="0">
                  <a:pos x="9" y="29"/>
                </a:cxn>
              </a:cxnLst>
              <a:rect l="0" t="0" r="r" b="b"/>
              <a:pathLst>
                <a:path w="9" h="31">
                  <a:moveTo>
                    <a:pt x="9" y="29"/>
                  </a:moveTo>
                  <a:lnTo>
                    <a:pt x="9" y="22"/>
                  </a:lnTo>
                  <a:lnTo>
                    <a:pt x="7" y="14"/>
                  </a:lnTo>
                  <a:lnTo>
                    <a:pt x="5" y="7"/>
                  </a:lnTo>
                  <a:lnTo>
                    <a:pt x="4" y="0"/>
                  </a:lnTo>
                  <a:lnTo>
                    <a:pt x="0" y="0"/>
                  </a:lnTo>
                  <a:lnTo>
                    <a:pt x="2" y="7"/>
                  </a:lnTo>
                  <a:lnTo>
                    <a:pt x="4" y="14"/>
                  </a:lnTo>
                  <a:lnTo>
                    <a:pt x="5" y="22"/>
                  </a:lnTo>
                  <a:lnTo>
                    <a:pt x="5" y="31"/>
                  </a:lnTo>
                  <a:lnTo>
                    <a:pt x="5" y="29"/>
                  </a:lnTo>
                  <a:lnTo>
                    <a:pt x="5" y="31"/>
                  </a:lnTo>
                  <a:lnTo>
                    <a:pt x="9" y="29"/>
                  </a:lnTo>
                  <a:close/>
                </a:path>
              </a:pathLst>
            </a:custGeom>
            <a:solidFill>
              <a:srgbClr val="000000"/>
            </a:solidFill>
            <a:ln w="9525">
              <a:noFill/>
              <a:round/>
            </a:ln>
          </p:spPr>
          <p:txBody>
            <a:bodyPr/>
            <a:lstStyle/>
            <a:p>
              <a:endParaRPr lang="en-US"/>
            </a:p>
          </p:txBody>
        </p:sp>
        <p:sp>
          <p:nvSpPr>
            <p:cNvPr id="601378" name="Freeform 1314"/>
            <p:cNvSpPr/>
            <p:nvPr/>
          </p:nvSpPr>
          <p:spPr bwMode="auto">
            <a:xfrm>
              <a:off x="3997" y="2765"/>
              <a:ext cx="116" cy="89"/>
            </a:xfrm>
            <a:custGeom>
              <a:avLst/>
              <a:gdLst/>
              <a:ahLst/>
              <a:cxnLst>
                <a:cxn ang="0">
                  <a:pos x="116" y="2"/>
                </a:cxn>
                <a:cxn ang="0">
                  <a:pos x="116" y="6"/>
                </a:cxn>
                <a:cxn ang="0">
                  <a:pos x="114" y="6"/>
                </a:cxn>
                <a:cxn ang="0">
                  <a:pos x="112" y="10"/>
                </a:cxn>
                <a:cxn ang="0">
                  <a:pos x="105" y="17"/>
                </a:cxn>
                <a:cxn ang="0">
                  <a:pos x="105" y="19"/>
                </a:cxn>
                <a:cxn ang="0">
                  <a:pos x="103" y="28"/>
                </a:cxn>
                <a:cxn ang="0">
                  <a:pos x="105" y="35"/>
                </a:cxn>
                <a:cxn ang="0">
                  <a:pos x="107" y="46"/>
                </a:cxn>
                <a:cxn ang="0">
                  <a:pos x="107" y="72"/>
                </a:cxn>
                <a:cxn ang="0">
                  <a:pos x="103" y="79"/>
                </a:cxn>
                <a:cxn ang="0">
                  <a:pos x="94" y="85"/>
                </a:cxn>
                <a:cxn ang="0">
                  <a:pos x="88" y="89"/>
                </a:cxn>
                <a:cxn ang="0">
                  <a:pos x="72" y="89"/>
                </a:cxn>
                <a:cxn ang="0">
                  <a:pos x="64" y="87"/>
                </a:cxn>
                <a:cxn ang="0">
                  <a:pos x="61" y="85"/>
                </a:cxn>
                <a:cxn ang="0">
                  <a:pos x="53" y="83"/>
                </a:cxn>
                <a:cxn ang="0">
                  <a:pos x="48" y="79"/>
                </a:cxn>
                <a:cxn ang="0">
                  <a:pos x="42" y="78"/>
                </a:cxn>
                <a:cxn ang="0">
                  <a:pos x="37" y="76"/>
                </a:cxn>
                <a:cxn ang="0">
                  <a:pos x="31" y="74"/>
                </a:cxn>
                <a:cxn ang="0">
                  <a:pos x="26" y="74"/>
                </a:cxn>
                <a:cxn ang="0">
                  <a:pos x="20" y="76"/>
                </a:cxn>
                <a:cxn ang="0">
                  <a:pos x="17" y="78"/>
                </a:cxn>
                <a:cxn ang="0">
                  <a:pos x="11" y="81"/>
                </a:cxn>
                <a:cxn ang="0">
                  <a:pos x="6" y="87"/>
                </a:cxn>
                <a:cxn ang="0">
                  <a:pos x="2" y="87"/>
                </a:cxn>
                <a:cxn ang="0">
                  <a:pos x="0" y="85"/>
                </a:cxn>
                <a:cxn ang="0">
                  <a:pos x="0" y="78"/>
                </a:cxn>
                <a:cxn ang="0">
                  <a:pos x="2" y="76"/>
                </a:cxn>
                <a:cxn ang="0">
                  <a:pos x="4" y="72"/>
                </a:cxn>
                <a:cxn ang="0">
                  <a:pos x="9" y="67"/>
                </a:cxn>
                <a:cxn ang="0">
                  <a:pos x="9" y="65"/>
                </a:cxn>
                <a:cxn ang="0">
                  <a:pos x="15" y="63"/>
                </a:cxn>
                <a:cxn ang="0">
                  <a:pos x="20" y="61"/>
                </a:cxn>
                <a:cxn ang="0">
                  <a:pos x="31" y="61"/>
                </a:cxn>
                <a:cxn ang="0">
                  <a:pos x="37" y="63"/>
                </a:cxn>
                <a:cxn ang="0">
                  <a:pos x="42" y="65"/>
                </a:cxn>
                <a:cxn ang="0">
                  <a:pos x="46" y="67"/>
                </a:cxn>
                <a:cxn ang="0">
                  <a:pos x="52" y="67"/>
                </a:cxn>
                <a:cxn ang="0">
                  <a:pos x="57" y="70"/>
                </a:cxn>
                <a:cxn ang="0">
                  <a:pos x="63" y="72"/>
                </a:cxn>
                <a:cxn ang="0">
                  <a:pos x="68" y="74"/>
                </a:cxn>
                <a:cxn ang="0">
                  <a:pos x="83" y="74"/>
                </a:cxn>
                <a:cxn ang="0">
                  <a:pos x="88" y="72"/>
                </a:cxn>
                <a:cxn ang="0">
                  <a:pos x="94" y="68"/>
                </a:cxn>
                <a:cxn ang="0">
                  <a:pos x="96" y="63"/>
                </a:cxn>
                <a:cxn ang="0">
                  <a:pos x="96" y="44"/>
                </a:cxn>
                <a:cxn ang="0">
                  <a:pos x="94" y="37"/>
                </a:cxn>
                <a:cxn ang="0">
                  <a:pos x="94" y="21"/>
                </a:cxn>
                <a:cxn ang="0">
                  <a:pos x="96" y="17"/>
                </a:cxn>
                <a:cxn ang="0">
                  <a:pos x="98" y="15"/>
                </a:cxn>
                <a:cxn ang="0">
                  <a:pos x="99" y="11"/>
                </a:cxn>
                <a:cxn ang="0">
                  <a:pos x="103" y="8"/>
                </a:cxn>
                <a:cxn ang="0">
                  <a:pos x="105" y="4"/>
                </a:cxn>
                <a:cxn ang="0">
                  <a:pos x="107" y="2"/>
                </a:cxn>
                <a:cxn ang="0">
                  <a:pos x="110" y="0"/>
                </a:cxn>
                <a:cxn ang="0">
                  <a:pos x="114" y="0"/>
                </a:cxn>
                <a:cxn ang="0">
                  <a:pos x="116" y="2"/>
                </a:cxn>
              </a:cxnLst>
              <a:rect l="0" t="0" r="r" b="b"/>
              <a:pathLst>
                <a:path w="116" h="89">
                  <a:moveTo>
                    <a:pt x="116" y="2"/>
                  </a:moveTo>
                  <a:lnTo>
                    <a:pt x="116" y="6"/>
                  </a:lnTo>
                  <a:lnTo>
                    <a:pt x="114" y="6"/>
                  </a:lnTo>
                  <a:lnTo>
                    <a:pt x="112" y="10"/>
                  </a:lnTo>
                  <a:lnTo>
                    <a:pt x="105" y="17"/>
                  </a:lnTo>
                  <a:lnTo>
                    <a:pt x="105" y="19"/>
                  </a:lnTo>
                  <a:lnTo>
                    <a:pt x="103" y="28"/>
                  </a:lnTo>
                  <a:lnTo>
                    <a:pt x="105" y="35"/>
                  </a:lnTo>
                  <a:lnTo>
                    <a:pt x="107" y="46"/>
                  </a:lnTo>
                  <a:lnTo>
                    <a:pt x="107" y="72"/>
                  </a:lnTo>
                  <a:lnTo>
                    <a:pt x="103" y="79"/>
                  </a:lnTo>
                  <a:lnTo>
                    <a:pt x="94" y="85"/>
                  </a:lnTo>
                  <a:lnTo>
                    <a:pt x="88" y="89"/>
                  </a:lnTo>
                  <a:lnTo>
                    <a:pt x="72" y="89"/>
                  </a:lnTo>
                  <a:lnTo>
                    <a:pt x="64" y="87"/>
                  </a:lnTo>
                  <a:lnTo>
                    <a:pt x="61" y="85"/>
                  </a:lnTo>
                  <a:lnTo>
                    <a:pt x="53" y="83"/>
                  </a:lnTo>
                  <a:lnTo>
                    <a:pt x="48" y="79"/>
                  </a:lnTo>
                  <a:lnTo>
                    <a:pt x="42" y="78"/>
                  </a:lnTo>
                  <a:lnTo>
                    <a:pt x="37" y="76"/>
                  </a:lnTo>
                  <a:lnTo>
                    <a:pt x="31" y="74"/>
                  </a:lnTo>
                  <a:lnTo>
                    <a:pt x="26" y="74"/>
                  </a:lnTo>
                  <a:lnTo>
                    <a:pt x="20" y="76"/>
                  </a:lnTo>
                  <a:lnTo>
                    <a:pt x="17" y="78"/>
                  </a:lnTo>
                  <a:lnTo>
                    <a:pt x="11" y="81"/>
                  </a:lnTo>
                  <a:lnTo>
                    <a:pt x="6" y="87"/>
                  </a:lnTo>
                  <a:lnTo>
                    <a:pt x="2" y="87"/>
                  </a:lnTo>
                  <a:lnTo>
                    <a:pt x="0" y="85"/>
                  </a:lnTo>
                  <a:lnTo>
                    <a:pt x="0" y="78"/>
                  </a:lnTo>
                  <a:lnTo>
                    <a:pt x="2" y="76"/>
                  </a:lnTo>
                  <a:lnTo>
                    <a:pt x="4" y="72"/>
                  </a:lnTo>
                  <a:lnTo>
                    <a:pt x="9" y="67"/>
                  </a:lnTo>
                  <a:lnTo>
                    <a:pt x="9" y="65"/>
                  </a:lnTo>
                  <a:lnTo>
                    <a:pt x="15" y="63"/>
                  </a:lnTo>
                  <a:lnTo>
                    <a:pt x="20" y="61"/>
                  </a:lnTo>
                  <a:lnTo>
                    <a:pt x="31" y="61"/>
                  </a:lnTo>
                  <a:lnTo>
                    <a:pt x="37" y="63"/>
                  </a:lnTo>
                  <a:lnTo>
                    <a:pt x="42" y="65"/>
                  </a:lnTo>
                  <a:lnTo>
                    <a:pt x="46" y="67"/>
                  </a:lnTo>
                  <a:lnTo>
                    <a:pt x="52" y="67"/>
                  </a:lnTo>
                  <a:lnTo>
                    <a:pt x="57" y="70"/>
                  </a:lnTo>
                  <a:lnTo>
                    <a:pt x="63" y="72"/>
                  </a:lnTo>
                  <a:lnTo>
                    <a:pt x="68" y="74"/>
                  </a:lnTo>
                  <a:lnTo>
                    <a:pt x="83" y="74"/>
                  </a:lnTo>
                  <a:lnTo>
                    <a:pt x="88" y="72"/>
                  </a:lnTo>
                  <a:lnTo>
                    <a:pt x="94" y="68"/>
                  </a:lnTo>
                  <a:lnTo>
                    <a:pt x="96" y="63"/>
                  </a:lnTo>
                  <a:lnTo>
                    <a:pt x="96" y="44"/>
                  </a:lnTo>
                  <a:lnTo>
                    <a:pt x="94" y="37"/>
                  </a:lnTo>
                  <a:lnTo>
                    <a:pt x="94" y="21"/>
                  </a:lnTo>
                  <a:lnTo>
                    <a:pt x="96" y="17"/>
                  </a:lnTo>
                  <a:lnTo>
                    <a:pt x="98" y="15"/>
                  </a:lnTo>
                  <a:lnTo>
                    <a:pt x="99" y="11"/>
                  </a:lnTo>
                  <a:lnTo>
                    <a:pt x="103" y="8"/>
                  </a:lnTo>
                  <a:lnTo>
                    <a:pt x="105" y="4"/>
                  </a:lnTo>
                  <a:lnTo>
                    <a:pt x="107" y="2"/>
                  </a:lnTo>
                  <a:lnTo>
                    <a:pt x="110" y="0"/>
                  </a:lnTo>
                  <a:lnTo>
                    <a:pt x="114" y="0"/>
                  </a:lnTo>
                  <a:lnTo>
                    <a:pt x="116" y="2"/>
                  </a:lnTo>
                  <a:close/>
                </a:path>
              </a:pathLst>
            </a:custGeom>
            <a:solidFill>
              <a:srgbClr val="000000"/>
            </a:solidFill>
            <a:ln w="9525">
              <a:noFill/>
              <a:round/>
            </a:ln>
          </p:spPr>
          <p:txBody>
            <a:bodyPr/>
            <a:lstStyle/>
            <a:p>
              <a:endParaRPr lang="en-US"/>
            </a:p>
          </p:txBody>
        </p:sp>
        <p:sp>
          <p:nvSpPr>
            <p:cNvPr id="601379" name="Freeform 1315"/>
            <p:cNvSpPr/>
            <p:nvPr/>
          </p:nvSpPr>
          <p:spPr bwMode="auto">
            <a:xfrm>
              <a:off x="4100" y="2767"/>
              <a:ext cx="15" cy="17"/>
            </a:xfrm>
            <a:custGeom>
              <a:avLst/>
              <a:gdLst/>
              <a:ahLst/>
              <a:cxnLst>
                <a:cxn ang="0">
                  <a:pos x="4" y="17"/>
                </a:cxn>
                <a:cxn ang="0">
                  <a:pos x="4" y="15"/>
                </a:cxn>
                <a:cxn ang="0">
                  <a:pos x="6" y="13"/>
                </a:cxn>
                <a:cxn ang="0">
                  <a:pos x="7" y="13"/>
                </a:cxn>
                <a:cxn ang="0">
                  <a:pos x="9" y="9"/>
                </a:cxn>
                <a:cxn ang="0">
                  <a:pos x="15" y="4"/>
                </a:cxn>
                <a:cxn ang="0">
                  <a:pos x="15" y="0"/>
                </a:cxn>
                <a:cxn ang="0">
                  <a:pos x="11" y="0"/>
                </a:cxn>
                <a:cxn ang="0">
                  <a:pos x="11" y="2"/>
                </a:cxn>
                <a:cxn ang="0">
                  <a:pos x="9" y="4"/>
                </a:cxn>
                <a:cxn ang="0">
                  <a:pos x="9" y="6"/>
                </a:cxn>
                <a:cxn ang="0">
                  <a:pos x="7" y="8"/>
                </a:cxn>
                <a:cxn ang="0">
                  <a:pos x="4" y="9"/>
                </a:cxn>
                <a:cxn ang="0">
                  <a:pos x="0" y="13"/>
                </a:cxn>
                <a:cxn ang="0">
                  <a:pos x="0" y="17"/>
                </a:cxn>
                <a:cxn ang="0">
                  <a:pos x="4" y="17"/>
                </a:cxn>
              </a:cxnLst>
              <a:rect l="0" t="0" r="r" b="b"/>
              <a:pathLst>
                <a:path w="15" h="17">
                  <a:moveTo>
                    <a:pt x="4" y="17"/>
                  </a:moveTo>
                  <a:lnTo>
                    <a:pt x="4" y="15"/>
                  </a:lnTo>
                  <a:lnTo>
                    <a:pt x="6" y="13"/>
                  </a:lnTo>
                  <a:lnTo>
                    <a:pt x="7" y="13"/>
                  </a:lnTo>
                  <a:lnTo>
                    <a:pt x="9" y="9"/>
                  </a:lnTo>
                  <a:lnTo>
                    <a:pt x="15" y="4"/>
                  </a:lnTo>
                  <a:lnTo>
                    <a:pt x="15" y="0"/>
                  </a:lnTo>
                  <a:lnTo>
                    <a:pt x="11" y="0"/>
                  </a:lnTo>
                  <a:lnTo>
                    <a:pt x="11" y="2"/>
                  </a:lnTo>
                  <a:lnTo>
                    <a:pt x="9" y="4"/>
                  </a:lnTo>
                  <a:lnTo>
                    <a:pt x="9" y="6"/>
                  </a:lnTo>
                  <a:lnTo>
                    <a:pt x="7" y="8"/>
                  </a:lnTo>
                  <a:lnTo>
                    <a:pt x="4" y="9"/>
                  </a:lnTo>
                  <a:lnTo>
                    <a:pt x="0" y="13"/>
                  </a:lnTo>
                  <a:lnTo>
                    <a:pt x="0" y="17"/>
                  </a:lnTo>
                  <a:lnTo>
                    <a:pt x="4" y="17"/>
                  </a:lnTo>
                  <a:close/>
                </a:path>
              </a:pathLst>
            </a:custGeom>
            <a:solidFill>
              <a:srgbClr val="000000"/>
            </a:solidFill>
            <a:ln w="9525">
              <a:noFill/>
              <a:round/>
            </a:ln>
          </p:spPr>
          <p:txBody>
            <a:bodyPr/>
            <a:lstStyle/>
            <a:p>
              <a:endParaRPr lang="en-US"/>
            </a:p>
          </p:txBody>
        </p:sp>
        <p:sp>
          <p:nvSpPr>
            <p:cNvPr id="601380" name="Freeform 1316"/>
            <p:cNvSpPr/>
            <p:nvPr/>
          </p:nvSpPr>
          <p:spPr bwMode="auto">
            <a:xfrm>
              <a:off x="4091" y="2784"/>
              <a:ext cx="15" cy="68"/>
            </a:xfrm>
            <a:custGeom>
              <a:avLst/>
              <a:gdLst/>
              <a:ahLst/>
              <a:cxnLst>
                <a:cxn ang="0">
                  <a:pos x="2" y="68"/>
                </a:cxn>
                <a:cxn ang="0">
                  <a:pos x="9" y="62"/>
                </a:cxn>
                <a:cxn ang="0">
                  <a:pos x="15" y="53"/>
                </a:cxn>
                <a:cxn ang="0">
                  <a:pos x="15" y="27"/>
                </a:cxn>
                <a:cxn ang="0">
                  <a:pos x="13" y="16"/>
                </a:cxn>
                <a:cxn ang="0">
                  <a:pos x="11" y="9"/>
                </a:cxn>
                <a:cxn ang="0">
                  <a:pos x="13" y="0"/>
                </a:cxn>
                <a:cxn ang="0">
                  <a:pos x="9" y="0"/>
                </a:cxn>
                <a:cxn ang="0">
                  <a:pos x="7" y="9"/>
                </a:cxn>
                <a:cxn ang="0">
                  <a:pos x="9" y="16"/>
                </a:cxn>
                <a:cxn ang="0">
                  <a:pos x="11" y="27"/>
                </a:cxn>
                <a:cxn ang="0">
                  <a:pos x="11" y="53"/>
                </a:cxn>
                <a:cxn ang="0">
                  <a:pos x="7" y="59"/>
                </a:cxn>
                <a:cxn ang="0">
                  <a:pos x="0" y="64"/>
                </a:cxn>
                <a:cxn ang="0">
                  <a:pos x="2" y="68"/>
                </a:cxn>
              </a:cxnLst>
              <a:rect l="0" t="0" r="r" b="b"/>
              <a:pathLst>
                <a:path w="15" h="68">
                  <a:moveTo>
                    <a:pt x="2" y="68"/>
                  </a:moveTo>
                  <a:lnTo>
                    <a:pt x="9" y="62"/>
                  </a:lnTo>
                  <a:lnTo>
                    <a:pt x="15" y="53"/>
                  </a:lnTo>
                  <a:lnTo>
                    <a:pt x="15" y="27"/>
                  </a:lnTo>
                  <a:lnTo>
                    <a:pt x="13" y="16"/>
                  </a:lnTo>
                  <a:lnTo>
                    <a:pt x="11" y="9"/>
                  </a:lnTo>
                  <a:lnTo>
                    <a:pt x="13" y="0"/>
                  </a:lnTo>
                  <a:lnTo>
                    <a:pt x="9" y="0"/>
                  </a:lnTo>
                  <a:lnTo>
                    <a:pt x="7" y="9"/>
                  </a:lnTo>
                  <a:lnTo>
                    <a:pt x="9" y="16"/>
                  </a:lnTo>
                  <a:lnTo>
                    <a:pt x="11" y="27"/>
                  </a:lnTo>
                  <a:lnTo>
                    <a:pt x="11" y="53"/>
                  </a:lnTo>
                  <a:lnTo>
                    <a:pt x="7" y="59"/>
                  </a:lnTo>
                  <a:lnTo>
                    <a:pt x="0" y="64"/>
                  </a:lnTo>
                  <a:lnTo>
                    <a:pt x="2" y="68"/>
                  </a:lnTo>
                  <a:close/>
                </a:path>
              </a:pathLst>
            </a:custGeom>
            <a:solidFill>
              <a:srgbClr val="000000"/>
            </a:solidFill>
            <a:ln w="9525">
              <a:noFill/>
              <a:round/>
            </a:ln>
          </p:spPr>
          <p:txBody>
            <a:bodyPr/>
            <a:lstStyle/>
            <a:p>
              <a:endParaRPr lang="en-US"/>
            </a:p>
          </p:txBody>
        </p:sp>
        <p:sp>
          <p:nvSpPr>
            <p:cNvPr id="601381" name="Freeform 1317"/>
            <p:cNvSpPr/>
            <p:nvPr/>
          </p:nvSpPr>
          <p:spPr bwMode="auto">
            <a:xfrm>
              <a:off x="4001" y="2837"/>
              <a:ext cx="92" cy="18"/>
            </a:xfrm>
            <a:custGeom>
              <a:avLst/>
              <a:gdLst/>
              <a:ahLst/>
              <a:cxnLst>
                <a:cxn ang="0">
                  <a:pos x="2" y="17"/>
                </a:cxn>
                <a:cxn ang="0">
                  <a:pos x="7" y="11"/>
                </a:cxn>
                <a:cxn ang="0">
                  <a:pos x="13" y="7"/>
                </a:cxn>
                <a:cxn ang="0">
                  <a:pos x="18" y="4"/>
                </a:cxn>
                <a:cxn ang="0">
                  <a:pos x="27" y="4"/>
                </a:cxn>
                <a:cxn ang="0">
                  <a:pos x="33" y="6"/>
                </a:cxn>
                <a:cxn ang="0">
                  <a:pos x="38" y="7"/>
                </a:cxn>
                <a:cxn ang="0">
                  <a:pos x="44" y="9"/>
                </a:cxn>
                <a:cxn ang="0">
                  <a:pos x="49" y="13"/>
                </a:cxn>
                <a:cxn ang="0">
                  <a:pos x="55" y="15"/>
                </a:cxn>
                <a:cxn ang="0">
                  <a:pos x="60" y="17"/>
                </a:cxn>
                <a:cxn ang="0">
                  <a:pos x="66" y="18"/>
                </a:cxn>
                <a:cxn ang="0">
                  <a:pos x="84" y="18"/>
                </a:cxn>
                <a:cxn ang="0">
                  <a:pos x="92" y="15"/>
                </a:cxn>
                <a:cxn ang="0">
                  <a:pos x="90" y="11"/>
                </a:cxn>
                <a:cxn ang="0">
                  <a:pos x="84" y="15"/>
                </a:cxn>
                <a:cxn ang="0">
                  <a:pos x="68" y="15"/>
                </a:cxn>
                <a:cxn ang="0">
                  <a:pos x="62" y="13"/>
                </a:cxn>
                <a:cxn ang="0">
                  <a:pos x="57" y="11"/>
                </a:cxn>
                <a:cxn ang="0">
                  <a:pos x="51" y="9"/>
                </a:cxn>
                <a:cxn ang="0">
                  <a:pos x="46" y="6"/>
                </a:cxn>
                <a:cxn ang="0">
                  <a:pos x="40" y="4"/>
                </a:cxn>
                <a:cxn ang="0">
                  <a:pos x="35" y="2"/>
                </a:cxn>
                <a:cxn ang="0">
                  <a:pos x="27" y="0"/>
                </a:cxn>
                <a:cxn ang="0">
                  <a:pos x="22" y="0"/>
                </a:cxn>
                <a:cxn ang="0">
                  <a:pos x="16" y="2"/>
                </a:cxn>
                <a:cxn ang="0">
                  <a:pos x="11" y="4"/>
                </a:cxn>
                <a:cxn ang="0">
                  <a:pos x="5" y="7"/>
                </a:cxn>
                <a:cxn ang="0">
                  <a:pos x="0" y="13"/>
                </a:cxn>
                <a:cxn ang="0">
                  <a:pos x="2" y="13"/>
                </a:cxn>
                <a:cxn ang="0">
                  <a:pos x="2" y="17"/>
                </a:cxn>
                <a:cxn ang="0">
                  <a:pos x="4" y="15"/>
                </a:cxn>
                <a:cxn ang="0">
                  <a:pos x="2" y="17"/>
                </a:cxn>
              </a:cxnLst>
              <a:rect l="0" t="0" r="r" b="b"/>
              <a:pathLst>
                <a:path w="92" h="18">
                  <a:moveTo>
                    <a:pt x="2" y="17"/>
                  </a:moveTo>
                  <a:lnTo>
                    <a:pt x="7" y="11"/>
                  </a:lnTo>
                  <a:lnTo>
                    <a:pt x="13" y="7"/>
                  </a:lnTo>
                  <a:lnTo>
                    <a:pt x="18" y="4"/>
                  </a:lnTo>
                  <a:lnTo>
                    <a:pt x="27" y="4"/>
                  </a:lnTo>
                  <a:lnTo>
                    <a:pt x="33" y="6"/>
                  </a:lnTo>
                  <a:lnTo>
                    <a:pt x="38" y="7"/>
                  </a:lnTo>
                  <a:lnTo>
                    <a:pt x="44" y="9"/>
                  </a:lnTo>
                  <a:lnTo>
                    <a:pt x="49" y="13"/>
                  </a:lnTo>
                  <a:lnTo>
                    <a:pt x="55" y="15"/>
                  </a:lnTo>
                  <a:lnTo>
                    <a:pt x="60" y="17"/>
                  </a:lnTo>
                  <a:lnTo>
                    <a:pt x="66" y="18"/>
                  </a:lnTo>
                  <a:lnTo>
                    <a:pt x="84" y="18"/>
                  </a:lnTo>
                  <a:lnTo>
                    <a:pt x="92" y="15"/>
                  </a:lnTo>
                  <a:lnTo>
                    <a:pt x="90" y="11"/>
                  </a:lnTo>
                  <a:lnTo>
                    <a:pt x="84" y="15"/>
                  </a:lnTo>
                  <a:lnTo>
                    <a:pt x="68" y="15"/>
                  </a:lnTo>
                  <a:lnTo>
                    <a:pt x="62" y="13"/>
                  </a:lnTo>
                  <a:lnTo>
                    <a:pt x="57" y="11"/>
                  </a:lnTo>
                  <a:lnTo>
                    <a:pt x="51" y="9"/>
                  </a:lnTo>
                  <a:lnTo>
                    <a:pt x="46" y="6"/>
                  </a:lnTo>
                  <a:lnTo>
                    <a:pt x="40" y="4"/>
                  </a:lnTo>
                  <a:lnTo>
                    <a:pt x="35" y="2"/>
                  </a:lnTo>
                  <a:lnTo>
                    <a:pt x="27" y="0"/>
                  </a:lnTo>
                  <a:lnTo>
                    <a:pt x="22" y="0"/>
                  </a:lnTo>
                  <a:lnTo>
                    <a:pt x="16" y="2"/>
                  </a:lnTo>
                  <a:lnTo>
                    <a:pt x="11" y="4"/>
                  </a:lnTo>
                  <a:lnTo>
                    <a:pt x="5" y="7"/>
                  </a:lnTo>
                  <a:lnTo>
                    <a:pt x="0" y="13"/>
                  </a:lnTo>
                  <a:lnTo>
                    <a:pt x="2" y="13"/>
                  </a:lnTo>
                  <a:lnTo>
                    <a:pt x="2" y="17"/>
                  </a:lnTo>
                  <a:lnTo>
                    <a:pt x="4" y="15"/>
                  </a:lnTo>
                  <a:lnTo>
                    <a:pt x="2" y="17"/>
                  </a:lnTo>
                  <a:close/>
                </a:path>
              </a:pathLst>
            </a:custGeom>
            <a:solidFill>
              <a:srgbClr val="000000"/>
            </a:solidFill>
            <a:ln w="9525">
              <a:noFill/>
              <a:round/>
            </a:ln>
          </p:spPr>
          <p:txBody>
            <a:bodyPr/>
            <a:lstStyle/>
            <a:p>
              <a:endParaRPr lang="en-US"/>
            </a:p>
          </p:txBody>
        </p:sp>
        <p:sp>
          <p:nvSpPr>
            <p:cNvPr id="601382" name="Freeform 1318"/>
            <p:cNvSpPr/>
            <p:nvPr/>
          </p:nvSpPr>
          <p:spPr bwMode="auto">
            <a:xfrm>
              <a:off x="3997" y="2850"/>
              <a:ext cx="6" cy="5"/>
            </a:xfrm>
            <a:custGeom>
              <a:avLst/>
              <a:gdLst/>
              <a:ahLst/>
              <a:cxnLst>
                <a:cxn ang="0">
                  <a:pos x="0" y="4"/>
                </a:cxn>
                <a:cxn ang="0">
                  <a:pos x="6" y="4"/>
                </a:cxn>
                <a:cxn ang="0">
                  <a:pos x="6" y="0"/>
                </a:cxn>
                <a:cxn ang="0">
                  <a:pos x="2" y="0"/>
                </a:cxn>
                <a:cxn ang="0">
                  <a:pos x="0" y="2"/>
                </a:cxn>
                <a:cxn ang="0">
                  <a:pos x="4" y="2"/>
                </a:cxn>
                <a:cxn ang="0">
                  <a:pos x="0" y="4"/>
                </a:cxn>
                <a:cxn ang="0">
                  <a:pos x="2" y="5"/>
                </a:cxn>
                <a:cxn ang="0">
                  <a:pos x="4" y="4"/>
                </a:cxn>
                <a:cxn ang="0">
                  <a:pos x="0" y="4"/>
                </a:cxn>
              </a:cxnLst>
              <a:rect l="0" t="0" r="r" b="b"/>
              <a:pathLst>
                <a:path w="6" h="5">
                  <a:moveTo>
                    <a:pt x="0" y="4"/>
                  </a:moveTo>
                  <a:lnTo>
                    <a:pt x="6" y="4"/>
                  </a:lnTo>
                  <a:lnTo>
                    <a:pt x="6" y="0"/>
                  </a:lnTo>
                  <a:lnTo>
                    <a:pt x="2" y="0"/>
                  </a:lnTo>
                  <a:lnTo>
                    <a:pt x="0" y="2"/>
                  </a:lnTo>
                  <a:lnTo>
                    <a:pt x="4" y="2"/>
                  </a:lnTo>
                  <a:lnTo>
                    <a:pt x="0" y="4"/>
                  </a:lnTo>
                  <a:lnTo>
                    <a:pt x="2" y="5"/>
                  </a:lnTo>
                  <a:lnTo>
                    <a:pt x="4" y="4"/>
                  </a:lnTo>
                  <a:lnTo>
                    <a:pt x="0" y="4"/>
                  </a:lnTo>
                  <a:close/>
                </a:path>
              </a:pathLst>
            </a:custGeom>
            <a:solidFill>
              <a:srgbClr val="000000"/>
            </a:solidFill>
            <a:ln w="9525">
              <a:noFill/>
              <a:round/>
            </a:ln>
          </p:spPr>
          <p:txBody>
            <a:bodyPr/>
            <a:lstStyle/>
            <a:p>
              <a:endParaRPr lang="en-US"/>
            </a:p>
          </p:txBody>
        </p:sp>
        <p:sp>
          <p:nvSpPr>
            <p:cNvPr id="601383" name="Freeform 1319"/>
            <p:cNvSpPr/>
            <p:nvPr/>
          </p:nvSpPr>
          <p:spPr bwMode="auto">
            <a:xfrm>
              <a:off x="3994" y="2828"/>
              <a:ext cx="14" cy="26"/>
            </a:xfrm>
            <a:custGeom>
              <a:avLst/>
              <a:gdLst/>
              <a:ahLst/>
              <a:cxnLst>
                <a:cxn ang="0">
                  <a:pos x="12" y="0"/>
                </a:cxn>
                <a:cxn ang="0">
                  <a:pos x="11" y="2"/>
                </a:cxn>
                <a:cxn ang="0">
                  <a:pos x="11" y="4"/>
                </a:cxn>
                <a:cxn ang="0">
                  <a:pos x="3" y="11"/>
                </a:cxn>
                <a:cxn ang="0">
                  <a:pos x="1" y="15"/>
                </a:cxn>
                <a:cxn ang="0">
                  <a:pos x="0" y="18"/>
                </a:cxn>
                <a:cxn ang="0">
                  <a:pos x="1" y="22"/>
                </a:cxn>
                <a:cxn ang="0">
                  <a:pos x="3" y="26"/>
                </a:cxn>
                <a:cxn ang="0">
                  <a:pos x="7" y="24"/>
                </a:cxn>
                <a:cxn ang="0">
                  <a:pos x="5" y="20"/>
                </a:cxn>
                <a:cxn ang="0">
                  <a:pos x="3" y="18"/>
                </a:cxn>
                <a:cxn ang="0">
                  <a:pos x="5" y="16"/>
                </a:cxn>
                <a:cxn ang="0">
                  <a:pos x="7" y="13"/>
                </a:cxn>
                <a:cxn ang="0">
                  <a:pos x="11" y="9"/>
                </a:cxn>
                <a:cxn ang="0">
                  <a:pos x="12" y="5"/>
                </a:cxn>
                <a:cxn ang="0">
                  <a:pos x="14" y="4"/>
                </a:cxn>
                <a:cxn ang="0">
                  <a:pos x="12" y="0"/>
                </a:cxn>
                <a:cxn ang="0">
                  <a:pos x="12" y="2"/>
                </a:cxn>
                <a:cxn ang="0">
                  <a:pos x="11" y="2"/>
                </a:cxn>
                <a:cxn ang="0">
                  <a:pos x="12" y="0"/>
                </a:cxn>
              </a:cxnLst>
              <a:rect l="0" t="0" r="r" b="b"/>
              <a:pathLst>
                <a:path w="14" h="26">
                  <a:moveTo>
                    <a:pt x="12" y="0"/>
                  </a:moveTo>
                  <a:lnTo>
                    <a:pt x="11" y="2"/>
                  </a:lnTo>
                  <a:lnTo>
                    <a:pt x="11" y="4"/>
                  </a:lnTo>
                  <a:lnTo>
                    <a:pt x="3" y="11"/>
                  </a:lnTo>
                  <a:lnTo>
                    <a:pt x="1" y="15"/>
                  </a:lnTo>
                  <a:lnTo>
                    <a:pt x="0" y="18"/>
                  </a:lnTo>
                  <a:lnTo>
                    <a:pt x="1" y="22"/>
                  </a:lnTo>
                  <a:lnTo>
                    <a:pt x="3" y="26"/>
                  </a:lnTo>
                  <a:lnTo>
                    <a:pt x="7" y="24"/>
                  </a:lnTo>
                  <a:lnTo>
                    <a:pt x="5" y="20"/>
                  </a:lnTo>
                  <a:lnTo>
                    <a:pt x="3" y="18"/>
                  </a:lnTo>
                  <a:lnTo>
                    <a:pt x="5" y="16"/>
                  </a:lnTo>
                  <a:lnTo>
                    <a:pt x="7" y="13"/>
                  </a:lnTo>
                  <a:lnTo>
                    <a:pt x="11" y="9"/>
                  </a:lnTo>
                  <a:lnTo>
                    <a:pt x="12" y="5"/>
                  </a:lnTo>
                  <a:lnTo>
                    <a:pt x="14" y="4"/>
                  </a:lnTo>
                  <a:lnTo>
                    <a:pt x="12" y="0"/>
                  </a:lnTo>
                  <a:lnTo>
                    <a:pt x="12" y="2"/>
                  </a:lnTo>
                  <a:lnTo>
                    <a:pt x="11" y="2"/>
                  </a:lnTo>
                  <a:lnTo>
                    <a:pt x="12" y="0"/>
                  </a:lnTo>
                  <a:close/>
                </a:path>
              </a:pathLst>
            </a:custGeom>
            <a:solidFill>
              <a:srgbClr val="000000"/>
            </a:solidFill>
            <a:ln w="9525">
              <a:noFill/>
              <a:round/>
            </a:ln>
          </p:spPr>
          <p:txBody>
            <a:bodyPr/>
            <a:lstStyle/>
            <a:p>
              <a:endParaRPr lang="en-US"/>
            </a:p>
          </p:txBody>
        </p:sp>
        <p:sp>
          <p:nvSpPr>
            <p:cNvPr id="601384" name="Freeform 1320"/>
            <p:cNvSpPr/>
            <p:nvPr/>
          </p:nvSpPr>
          <p:spPr bwMode="auto">
            <a:xfrm>
              <a:off x="4006" y="2824"/>
              <a:ext cx="87" cy="17"/>
            </a:xfrm>
            <a:custGeom>
              <a:avLst/>
              <a:gdLst/>
              <a:ahLst/>
              <a:cxnLst>
                <a:cxn ang="0">
                  <a:pos x="83" y="9"/>
                </a:cxn>
                <a:cxn ang="0">
                  <a:pos x="83" y="8"/>
                </a:cxn>
                <a:cxn ang="0">
                  <a:pos x="78" y="11"/>
                </a:cxn>
                <a:cxn ang="0">
                  <a:pos x="74" y="13"/>
                </a:cxn>
                <a:cxn ang="0">
                  <a:pos x="59" y="13"/>
                </a:cxn>
                <a:cxn ang="0">
                  <a:pos x="54" y="11"/>
                </a:cxn>
                <a:cxn ang="0">
                  <a:pos x="48" y="9"/>
                </a:cxn>
                <a:cxn ang="0">
                  <a:pos x="43" y="8"/>
                </a:cxn>
                <a:cxn ang="0">
                  <a:pos x="39" y="6"/>
                </a:cxn>
                <a:cxn ang="0">
                  <a:pos x="33" y="4"/>
                </a:cxn>
                <a:cxn ang="0">
                  <a:pos x="28" y="2"/>
                </a:cxn>
                <a:cxn ang="0">
                  <a:pos x="22" y="0"/>
                </a:cxn>
                <a:cxn ang="0">
                  <a:pos x="11" y="0"/>
                </a:cxn>
                <a:cxn ang="0">
                  <a:pos x="6" y="2"/>
                </a:cxn>
                <a:cxn ang="0">
                  <a:pos x="0" y="4"/>
                </a:cxn>
                <a:cxn ang="0">
                  <a:pos x="2" y="8"/>
                </a:cxn>
                <a:cxn ang="0">
                  <a:pos x="8" y="6"/>
                </a:cxn>
                <a:cxn ang="0">
                  <a:pos x="11" y="4"/>
                </a:cxn>
                <a:cxn ang="0">
                  <a:pos x="22" y="4"/>
                </a:cxn>
                <a:cxn ang="0">
                  <a:pos x="28" y="6"/>
                </a:cxn>
                <a:cxn ang="0">
                  <a:pos x="32" y="8"/>
                </a:cxn>
                <a:cxn ang="0">
                  <a:pos x="37" y="8"/>
                </a:cxn>
                <a:cxn ang="0">
                  <a:pos x="43" y="9"/>
                </a:cxn>
                <a:cxn ang="0">
                  <a:pos x="48" y="13"/>
                </a:cxn>
                <a:cxn ang="0">
                  <a:pos x="54" y="15"/>
                </a:cxn>
                <a:cxn ang="0">
                  <a:pos x="57" y="17"/>
                </a:cxn>
                <a:cxn ang="0">
                  <a:pos x="74" y="17"/>
                </a:cxn>
                <a:cxn ang="0">
                  <a:pos x="79" y="15"/>
                </a:cxn>
                <a:cxn ang="0">
                  <a:pos x="85" y="11"/>
                </a:cxn>
                <a:cxn ang="0">
                  <a:pos x="87" y="11"/>
                </a:cxn>
                <a:cxn ang="0">
                  <a:pos x="85" y="11"/>
                </a:cxn>
                <a:cxn ang="0">
                  <a:pos x="87" y="11"/>
                </a:cxn>
                <a:cxn ang="0">
                  <a:pos x="83" y="9"/>
                </a:cxn>
              </a:cxnLst>
              <a:rect l="0" t="0" r="r" b="b"/>
              <a:pathLst>
                <a:path w="87" h="17">
                  <a:moveTo>
                    <a:pt x="83" y="9"/>
                  </a:moveTo>
                  <a:lnTo>
                    <a:pt x="83" y="8"/>
                  </a:lnTo>
                  <a:lnTo>
                    <a:pt x="78" y="11"/>
                  </a:lnTo>
                  <a:lnTo>
                    <a:pt x="74" y="13"/>
                  </a:lnTo>
                  <a:lnTo>
                    <a:pt x="59" y="13"/>
                  </a:lnTo>
                  <a:lnTo>
                    <a:pt x="54" y="11"/>
                  </a:lnTo>
                  <a:lnTo>
                    <a:pt x="48" y="9"/>
                  </a:lnTo>
                  <a:lnTo>
                    <a:pt x="43" y="8"/>
                  </a:lnTo>
                  <a:lnTo>
                    <a:pt x="39" y="6"/>
                  </a:lnTo>
                  <a:lnTo>
                    <a:pt x="33" y="4"/>
                  </a:lnTo>
                  <a:lnTo>
                    <a:pt x="28" y="2"/>
                  </a:lnTo>
                  <a:lnTo>
                    <a:pt x="22" y="0"/>
                  </a:lnTo>
                  <a:lnTo>
                    <a:pt x="11" y="0"/>
                  </a:lnTo>
                  <a:lnTo>
                    <a:pt x="6" y="2"/>
                  </a:lnTo>
                  <a:lnTo>
                    <a:pt x="0" y="4"/>
                  </a:lnTo>
                  <a:lnTo>
                    <a:pt x="2" y="8"/>
                  </a:lnTo>
                  <a:lnTo>
                    <a:pt x="8" y="6"/>
                  </a:lnTo>
                  <a:lnTo>
                    <a:pt x="11" y="4"/>
                  </a:lnTo>
                  <a:lnTo>
                    <a:pt x="22" y="4"/>
                  </a:lnTo>
                  <a:lnTo>
                    <a:pt x="28" y="6"/>
                  </a:lnTo>
                  <a:lnTo>
                    <a:pt x="32" y="8"/>
                  </a:lnTo>
                  <a:lnTo>
                    <a:pt x="37" y="8"/>
                  </a:lnTo>
                  <a:lnTo>
                    <a:pt x="43" y="9"/>
                  </a:lnTo>
                  <a:lnTo>
                    <a:pt x="48" y="13"/>
                  </a:lnTo>
                  <a:lnTo>
                    <a:pt x="54" y="15"/>
                  </a:lnTo>
                  <a:lnTo>
                    <a:pt x="57" y="17"/>
                  </a:lnTo>
                  <a:lnTo>
                    <a:pt x="74" y="17"/>
                  </a:lnTo>
                  <a:lnTo>
                    <a:pt x="79" y="15"/>
                  </a:lnTo>
                  <a:lnTo>
                    <a:pt x="85" y="11"/>
                  </a:lnTo>
                  <a:lnTo>
                    <a:pt x="87" y="11"/>
                  </a:lnTo>
                  <a:lnTo>
                    <a:pt x="85" y="11"/>
                  </a:lnTo>
                  <a:lnTo>
                    <a:pt x="87" y="11"/>
                  </a:lnTo>
                  <a:lnTo>
                    <a:pt x="83" y="9"/>
                  </a:lnTo>
                  <a:close/>
                </a:path>
              </a:pathLst>
            </a:custGeom>
            <a:solidFill>
              <a:srgbClr val="000000"/>
            </a:solidFill>
            <a:ln w="9525">
              <a:noFill/>
              <a:round/>
            </a:ln>
          </p:spPr>
          <p:txBody>
            <a:bodyPr/>
            <a:lstStyle/>
            <a:p>
              <a:endParaRPr lang="en-US"/>
            </a:p>
          </p:txBody>
        </p:sp>
        <p:sp>
          <p:nvSpPr>
            <p:cNvPr id="601385" name="Freeform 1321"/>
            <p:cNvSpPr/>
            <p:nvPr/>
          </p:nvSpPr>
          <p:spPr bwMode="auto">
            <a:xfrm>
              <a:off x="4089" y="2786"/>
              <a:ext cx="6" cy="49"/>
            </a:xfrm>
            <a:custGeom>
              <a:avLst/>
              <a:gdLst/>
              <a:ahLst/>
              <a:cxnLst>
                <a:cxn ang="0">
                  <a:pos x="0" y="0"/>
                </a:cxn>
                <a:cxn ang="0">
                  <a:pos x="0" y="16"/>
                </a:cxn>
                <a:cxn ang="0">
                  <a:pos x="2" y="23"/>
                </a:cxn>
                <a:cxn ang="0">
                  <a:pos x="2" y="42"/>
                </a:cxn>
                <a:cxn ang="0">
                  <a:pos x="0" y="47"/>
                </a:cxn>
                <a:cxn ang="0">
                  <a:pos x="4" y="49"/>
                </a:cxn>
                <a:cxn ang="0">
                  <a:pos x="6" y="42"/>
                </a:cxn>
                <a:cxn ang="0">
                  <a:pos x="6" y="23"/>
                </a:cxn>
                <a:cxn ang="0">
                  <a:pos x="4" y="16"/>
                </a:cxn>
                <a:cxn ang="0">
                  <a:pos x="4" y="0"/>
                </a:cxn>
                <a:cxn ang="0">
                  <a:pos x="4" y="1"/>
                </a:cxn>
                <a:cxn ang="0">
                  <a:pos x="0" y="0"/>
                </a:cxn>
              </a:cxnLst>
              <a:rect l="0" t="0" r="r" b="b"/>
              <a:pathLst>
                <a:path w="6" h="49">
                  <a:moveTo>
                    <a:pt x="0" y="0"/>
                  </a:moveTo>
                  <a:lnTo>
                    <a:pt x="0" y="16"/>
                  </a:lnTo>
                  <a:lnTo>
                    <a:pt x="2" y="23"/>
                  </a:lnTo>
                  <a:lnTo>
                    <a:pt x="2" y="42"/>
                  </a:lnTo>
                  <a:lnTo>
                    <a:pt x="0" y="47"/>
                  </a:lnTo>
                  <a:lnTo>
                    <a:pt x="4" y="49"/>
                  </a:lnTo>
                  <a:lnTo>
                    <a:pt x="6" y="42"/>
                  </a:lnTo>
                  <a:lnTo>
                    <a:pt x="6" y="23"/>
                  </a:lnTo>
                  <a:lnTo>
                    <a:pt x="4" y="16"/>
                  </a:lnTo>
                  <a:lnTo>
                    <a:pt x="4" y="0"/>
                  </a:lnTo>
                  <a:lnTo>
                    <a:pt x="4" y="1"/>
                  </a:lnTo>
                  <a:lnTo>
                    <a:pt x="0" y="0"/>
                  </a:lnTo>
                  <a:close/>
                </a:path>
              </a:pathLst>
            </a:custGeom>
            <a:solidFill>
              <a:srgbClr val="000000"/>
            </a:solidFill>
            <a:ln w="9525">
              <a:noFill/>
              <a:round/>
            </a:ln>
          </p:spPr>
          <p:txBody>
            <a:bodyPr/>
            <a:lstStyle/>
            <a:p>
              <a:endParaRPr lang="en-US"/>
            </a:p>
          </p:txBody>
        </p:sp>
        <p:sp>
          <p:nvSpPr>
            <p:cNvPr id="601386" name="Freeform 1322"/>
            <p:cNvSpPr/>
            <p:nvPr/>
          </p:nvSpPr>
          <p:spPr bwMode="auto">
            <a:xfrm>
              <a:off x="4089" y="2764"/>
              <a:ext cx="24" cy="23"/>
            </a:xfrm>
            <a:custGeom>
              <a:avLst/>
              <a:gdLst/>
              <a:ahLst/>
              <a:cxnLst>
                <a:cxn ang="0">
                  <a:pos x="24" y="0"/>
                </a:cxn>
                <a:cxn ang="0">
                  <a:pos x="18" y="0"/>
                </a:cxn>
                <a:cxn ang="0">
                  <a:pos x="15" y="1"/>
                </a:cxn>
                <a:cxn ang="0">
                  <a:pos x="11" y="3"/>
                </a:cxn>
                <a:cxn ang="0">
                  <a:pos x="9" y="7"/>
                </a:cxn>
                <a:cxn ang="0">
                  <a:pos x="6" y="11"/>
                </a:cxn>
                <a:cxn ang="0">
                  <a:pos x="4" y="14"/>
                </a:cxn>
                <a:cxn ang="0">
                  <a:pos x="2" y="18"/>
                </a:cxn>
                <a:cxn ang="0">
                  <a:pos x="0" y="22"/>
                </a:cxn>
                <a:cxn ang="0">
                  <a:pos x="4" y="23"/>
                </a:cxn>
                <a:cxn ang="0">
                  <a:pos x="6" y="20"/>
                </a:cxn>
                <a:cxn ang="0">
                  <a:pos x="7" y="16"/>
                </a:cxn>
                <a:cxn ang="0">
                  <a:pos x="9" y="12"/>
                </a:cxn>
                <a:cxn ang="0">
                  <a:pos x="11" y="9"/>
                </a:cxn>
                <a:cxn ang="0">
                  <a:pos x="13" y="7"/>
                </a:cxn>
                <a:cxn ang="0">
                  <a:pos x="17" y="5"/>
                </a:cxn>
                <a:cxn ang="0">
                  <a:pos x="18" y="3"/>
                </a:cxn>
                <a:cxn ang="0">
                  <a:pos x="22" y="3"/>
                </a:cxn>
                <a:cxn ang="0">
                  <a:pos x="20" y="1"/>
                </a:cxn>
                <a:cxn ang="0">
                  <a:pos x="24" y="0"/>
                </a:cxn>
                <a:cxn ang="0">
                  <a:pos x="22" y="0"/>
                </a:cxn>
                <a:cxn ang="0">
                  <a:pos x="24" y="0"/>
                </a:cxn>
              </a:cxnLst>
              <a:rect l="0" t="0" r="r" b="b"/>
              <a:pathLst>
                <a:path w="24" h="23">
                  <a:moveTo>
                    <a:pt x="24" y="0"/>
                  </a:moveTo>
                  <a:lnTo>
                    <a:pt x="18" y="0"/>
                  </a:lnTo>
                  <a:lnTo>
                    <a:pt x="15" y="1"/>
                  </a:lnTo>
                  <a:lnTo>
                    <a:pt x="11" y="3"/>
                  </a:lnTo>
                  <a:lnTo>
                    <a:pt x="9" y="7"/>
                  </a:lnTo>
                  <a:lnTo>
                    <a:pt x="6" y="11"/>
                  </a:lnTo>
                  <a:lnTo>
                    <a:pt x="4" y="14"/>
                  </a:lnTo>
                  <a:lnTo>
                    <a:pt x="2" y="18"/>
                  </a:lnTo>
                  <a:lnTo>
                    <a:pt x="0" y="22"/>
                  </a:lnTo>
                  <a:lnTo>
                    <a:pt x="4" y="23"/>
                  </a:lnTo>
                  <a:lnTo>
                    <a:pt x="6" y="20"/>
                  </a:lnTo>
                  <a:lnTo>
                    <a:pt x="7" y="16"/>
                  </a:lnTo>
                  <a:lnTo>
                    <a:pt x="9" y="12"/>
                  </a:lnTo>
                  <a:lnTo>
                    <a:pt x="11" y="9"/>
                  </a:lnTo>
                  <a:lnTo>
                    <a:pt x="13" y="7"/>
                  </a:lnTo>
                  <a:lnTo>
                    <a:pt x="17" y="5"/>
                  </a:lnTo>
                  <a:lnTo>
                    <a:pt x="18" y="3"/>
                  </a:lnTo>
                  <a:lnTo>
                    <a:pt x="22" y="3"/>
                  </a:lnTo>
                  <a:lnTo>
                    <a:pt x="20" y="1"/>
                  </a:lnTo>
                  <a:lnTo>
                    <a:pt x="24" y="0"/>
                  </a:lnTo>
                  <a:lnTo>
                    <a:pt x="22" y="0"/>
                  </a:lnTo>
                  <a:lnTo>
                    <a:pt x="24" y="0"/>
                  </a:lnTo>
                  <a:close/>
                </a:path>
              </a:pathLst>
            </a:custGeom>
            <a:solidFill>
              <a:srgbClr val="000000"/>
            </a:solidFill>
            <a:ln w="9525">
              <a:noFill/>
              <a:round/>
            </a:ln>
          </p:spPr>
          <p:txBody>
            <a:bodyPr/>
            <a:lstStyle/>
            <a:p>
              <a:endParaRPr lang="en-US"/>
            </a:p>
          </p:txBody>
        </p:sp>
        <p:sp>
          <p:nvSpPr>
            <p:cNvPr id="601387" name="Freeform 1323"/>
            <p:cNvSpPr/>
            <p:nvPr/>
          </p:nvSpPr>
          <p:spPr bwMode="auto">
            <a:xfrm>
              <a:off x="4109" y="2764"/>
              <a:ext cx="6" cy="5"/>
            </a:xfrm>
            <a:custGeom>
              <a:avLst/>
              <a:gdLst/>
              <a:ahLst/>
              <a:cxnLst>
                <a:cxn ang="0">
                  <a:pos x="6" y="3"/>
                </a:cxn>
                <a:cxn ang="0">
                  <a:pos x="6" y="1"/>
                </a:cxn>
                <a:cxn ang="0">
                  <a:pos x="4" y="0"/>
                </a:cxn>
                <a:cxn ang="0">
                  <a:pos x="0" y="1"/>
                </a:cxn>
                <a:cxn ang="0">
                  <a:pos x="2" y="5"/>
                </a:cxn>
                <a:cxn ang="0">
                  <a:pos x="2" y="3"/>
                </a:cxn>
                <a:cxn ang="0">
                  <a:pos x="6" y="3"/>
                </a:cxn>
                <a:cxn ang="0">
                  <a:pos x="6" y="1"/>
                </a:cxn>
                <a:cxn ang="0">
                  <a:pos x="6" y="3"/>
                </a:cxn>
              </a:cxnLst>
              <a:rect l="0" t="0" r="r" b="b"/>
              <a:pathLst>
                <a:path w="6" h="5">
                  <a:moveTo>
                    <a:pt x="6" y="3"/>
                  </a:moveTo>
                  <a:lnTo>
                    <a:pt x="6" y="1"/>
                  </a:lnTo>
                  <a:lnTo>
                    <a:pt x="4" y="0"/>
                  </a:lnTo>
                  <a:lnTo>
                    <a:pt x="0" y="1"/>
                  </a:lnTo>
                  <a:lnTo>
                    <a:pt x="2" y="5"/>
                  </a:lnTo>
                  <a:lnTo>
                    <a:pt x="2" y="3"/>
                  </a:lnTo>
                  <a:lnTo>
                    <a:pt x="6" y="3"/>
                  </a:lnTo>
                  <a:lnTo>
                    <a:pt x="6" y="1"/>
                  </a:lnTo>
                  <a:lnTo>
                    <a:pt x="6" y="3"/>
                  </a:lnTo>
                  <a:close/>
                </a:path>
              </a:pathLst>
            </a:custGeom>
            <a:solidFill>
              <a:srgbClr val="000000"/>
            </a:solidFill>
            <a:ln w="9525">
              <a:noFill/>
              <a:round/>
            </a:ln>
          </p:spPr>
          <p:txBody>
            <a:bodyPr/>
            <a:lstStyle/>
            <a:p>
              <a:endParaRPr lang="en-US"/>
            </a:p>
          </p:txBody>
        </p:sp>
        <p:sp>
          <p:nvSpPr>
            <p:cNvPr id="601388" name="Freeform 1324"/>
            <p:cNvSpPr/>
            <p:nvPr/>
          </p:nvSpPr>
          <p:spPr bwMode="auto">
            <a:xfrm>
              <a:off x="3942" y="2773"/>
              <a:ext cx="6" cy="22"/>
            </a:xfrm>
            <a:custGeom>
              <a:avLst/>
              <a:gdLst/>
              <a:ahLst/>
              <a:cxnLst>
                <a:cxn ang="0">
                  <a:pos x="0" y="22"/>
                </a:cxn>
                <a:cxn ang="0">
                  <a:pos x="2" y="0"/>
                </a:cxn>
                <a:cxn ang="0">
                  <a:pos x="4" y="2"/>
                </a:cxn>
                <a:cxn ang="0">
                  <a:pos x="6" y="5"/>
                </a:cxn>
                <a:cxn ang="0">
                  <a:pos x="4" y="7"/>
                </a:cxn>
                <a:cxn ang="0">
                  <a:pos x="4" y="11"/>
                </a:cxn>
                <a:cxn ang="0">
                  <a:pos x="2" y="14"/>
                </a:cxn>
                <a:cxn ang="0">
                  <a:pos x="0" y="16"/>
                </a:cxn>
                <a:cxn ang="0">
                  <a:pos x="0" y="22"/>
                </a:cxn>
              </a:cxnLst>
              <a:rect l="0" t="0" r="r" b="b"/>
              <a:pathLst>
                <a:path w="6" h="22">
                  <a:moveTo>
                    <a:pt x="0" y="22"/>
                  </a:moveTo>
                  <a:lnTo>
                    <a:pt x="2" y="0"/>
                  </a:lnTo>
                  <a:lnTo>
                    <a:pt x="4" y="2"/>
                  </a:lnTo>
                  <a:lnTo>
                    <a:pt x="6" y="5"/>
                  </a:lnTo>
                  <a:lnTo>
                    <a:pt x="4" y="7"/>
                  </a:lnTo>
                  <a:lnTo>
                    <a:pt x="4" y="11"/>
                  </a:lnTo>
                  <a:lnTo>
                    <a:pt x="2" y="14"/>
                  </a:lnTo>
                  <a:lnTo>
                    <a:pt x="0" y="16"/>
                  </a:lnTo>
                  <a:lnTo>
                    <a:pt x="0" y="22"/>
                  </a:lnTo>
                  <a:close/>
                </a:path>
              </a:pathLst>
            </a:custGeom>
            <a:solidFill>
              <a:srgbClr val="FFFFFF"/>
            </a:solidFill>
            <a:ln w="9525">
              <a:noFill/>
              <a:round/>
            </a:ln>
          </p:spPr>
          <p:txBody>
            <a:bodyPr/>
            <a:lstStyle/>
            <a:p>
              <a:endParaRPr lang="en-US"/>
            </a:p>
          </p:txBody>
        </p:sp>
        <p:sp>
          <p:nvSpPr>
            <p:cNvPr id="601389" name="Freeform 1325"/>
            <p:cNvSpPr/>
            <p:nvPr/>
          </p:nvSpPr>
          <p:spPr bwMode="auto">
            <a:xfrm>
              <a:off x="3940" y="2767"/>
              <a:ext cx="6" cy="28"/>
            </a:xfrm>
            <a:custGeom>
              <a:avLst/>
              <a:gdLst/>
              <a:ahLst/>
              <a:cxnLst>
                <a:cxn ang="0">
                  <a:pos x="6" y="4"/>
                </a:cxn>
                <a:cxn ang="0">
                  <a:pos x="2" y="6"/>
                </a:cxn>
                <a:cxn ang="0">
                  <a:pos x="0" y="28"/>
                </a:cxn>
                <a:cxn ang="0">
                  <a:pos x="4" y="28"/>
                </a:cxn>
                <a:cxn ang="0">
                  <a:pos x="6" y="6"/>
                </a:cxn>
                <a:cxn ang="0">
                  <a:pos x="4" y="6"/>
                </a:cxn>
                <a:cxn ang="0">
                  <a:pos x="6" y="4"/>
                </a:cxn>
                <a:cxn ang="0">
                  <a:pos x="4" y="0"/>
                </a:cxn>
                <a:cxn ang="0">
                  <a:pos x="2" y="6"/>
                </a:cxn>
                <a:cxn ang="0">
                  <a:pos x="6" y="4"/>
                </a:cxn>
              </a:cxnLst>
              <a:rect l="0" t="0" r="r" b="b"/>
              <a:pathLst>
                <a:path w="6" h="28">
                  <a:moveTo>
                    <a:pt x="6" y="4"/>
                  </a:moveTo>
                  <a:lnTo>
                    <a:pt x="2" y="6"/>
                  </a:lnTo>
                  <a:lnTo>
                    <a:pt x="0" y="28"/>
                  </a:lnTo>
                  <a:lnTo>
                    <a:pt x="4" y="28"/>
                  </a:lnTo>
                  <a:lnTo>
                    <a:pt x="6" y="6"/>
                  </a:lnTo>
                  <a:lnTo>
                    <a:pt x="4" y="6"/>
                  </a:lnTo>
                  <a:lnTo>
                    <a:pt x="6" y="4"/>
                  </a:lnTo>
                  <a:lnTo>
                    <a:pt x="4" y="0"/>
                  </a:lnTo>
                  <a:lnTo>
                    <a:pt x="2" y="6"/>
                  </a:lnTo>
                  <a:lnTo>
                    <a:pt x="6" y="4"/>
                  </a:lnTo>
                  <a:close/>
                </a:path>
              </a:pathLst>
            </a:custGeom>
            <a:solidFill>
              <a:srgbClr val="000000"/>
            </a:solidFill>
            <a:ln w="9525">
              <a:noFill/>
              <a:round/>
            </a:ln>
          </p:spPr>
          <p:txBody>
            <a:bodyPr/>
            <a:lstStyle/>
            <a:p>
              <a:endParaRPr lang="en-US"/>
            </a:p>
          </p:txBody>
        </p:sp>
        <p:sp>
          <p:nvSpPr>
            <p:cNvPr id="601390" name="Freeform 1326"/>
            <p:cNvSpPr/>
            <p:nvPr/>
          </p:nvSpPr>
          <p:spPr bwMode="auto">
            <a:xfrm>
              <a:off x="3940" y="2771"/>
              <a:ext cx="8" cy="44"/>
            </a:xfrm>
            <a:custGeom>
              <a:avLst/>
              <a:gdLst/>
              <a:ahLst/>
              <a:cxnLst>
                <a:cxn ang="0">
                  <a:pos x="0" y="24"/>
                </a:cxn>
                <a:cxn ang="0">
                  <a:pos x="4" y="24"/>
                </a:cxn>
                <a:cxn ang="0">
                  <a:pos x="4" y="20"/>
                </a:cxn>
                <a:cxn ang="0">
                  <a:pos x="6" y="16"/>
                </a:cxn>
                <a:cxn ang="0">
                  <a:pos x="8" y="13"/>
                </a:cxn>
                <a:cxn ang="0">
                  <a:pos x="8" y="4"/>
                </a:cxn>
                <a:cxn ang="0">
                  <a:pos x="6" y="0"/>
                </a:cxn>
                <a:cxn ang="0">
                  <a:pos x="4" y="2"/>
                </a:cxn>
                <a:cxn ang="0">
                  <a:pos x="4" y="13"/>
                </a:cxn>
                <a:cxn ang="0">
                  <a:pos x="2" y="15"/>
                </a:cxn>
                <a:cxn ang="0">
                  <a:pos x="0" y="18"/>
                </a:cxn>
                <a:cxn ang="0">
                  <a:pos x="0" y="24"/>
                </a:cxn>
                <a:cxn ang="0">
                  <a:pos x="4" y="24"/>
                </a:cxn>
                <a:cxn ang="0">
                  <a:pos x="0" y="24"/>
                </a:cxn>
                <a:cxn ang="0">
                  <a:pos x="2" y="44"/>
                </a:cxn>
                <a:cxn ang="0">
                  <a:pos x="4" y="24"/>
                </a:cxn>
                <a:cxn ang="0">
                  <a:pos x="0" y="24"/>
                </a:cxn>
              </a:cxnLst>
              <a:rect l="0" t="0" r="r" b="b"/>
              <a:pathLst>
                <a:path w="8" h="44">
                  <a:moveTo>
                    <a:pt x="0" y="24"/>
                  </a:moveTo>
                  <a:lnTo>
                    <a:pt x="4" y="24"/>
                  </a:lnTo>
                  <a:lnTo>
                    <a:pt x="4" y="20"/>
                  </a:lnTo>
                  <a:lnTo>
                    <a:pt x="6" y="16"/>
                  </a:lnTo>
                  <a:lnTo>
                    <a:pt x="8" y="13"/>
                  </a:lnTo>
                  <a:lnTo>
                    <a:pt x="8" y="4"/>
                  </a:lnTo>
                  <a:lnTo>
                    <a:pt x="6" y="0"/>
                  </a:lnTo>
                  <a:lnTo>
                    <a:pt x="4" y="2"/>
                  </a:lnTo>
                  <a:lnTo>
                    <a:pt x="4" y="13"/>
                  </a:lnTo>
                  <a:lnTo>
                    <a:pt x="2" y="15"/>
                  </a:lnTo>
                  <a:lnTo>
                    <a:pt x="0" y="18"/>
                  </a:lnTo>
                  <a:lnTo>
                    <a:pt x="0" y="24"/>
                  </a:lnTo>
                  <a:lnTo>
                    <a:pt x="4" y="24"/>
                  </a:lnTo>
                  <a:lnTo>
                    <a:pt x="0" y="24"/>
                  </a:lnTo>
                  <a:lnTo>
                    <a:pt x="2" y="44"/>
                  </a:lnTo>
                  <a:lnTo>
                    <a:pt x="4" y="24"/>
                  </a:lnTo>
                  <a:lnTo>
                    <a:pt x="0" y="24"/>
                  </a:lnTo>
                  <a:close/>
                </a:path>
              </a:pathLst>
            </a:custGeom>
            <a:solidFill>
              <a:srgbClr val="000000"/>
            </a:solidFill>
            <a:ln w="9525">
              <a:noFill/>
              <a:round/>
            </a:ln>
          </p:spPr>
          <p:txBody>
            <a:bodyPr/>
            <a:lstStyle/>
            <a:p>
              <a:endParaRPr lang="en-US"/>
            </a:p>
          </p:txBody>
        </p:sp>
        <p:sp>
          <p:nvSpPr>
            <p:cNvPr id="601391" name="Freeform 1327"/>
            <p:cNvSpPr/>
            <p:nvPr/>
          </p:nvSpPr>
          <p:spPr bwMode="auto">
            <a:xfrm>
              <a:off x="4016" y="2773"/>
              <a:ext cx="60" cy="33"/>
            </a:xfrm>
            <a:custGeom>
              <a:avLst/>
              <a:gdLst/>
              <a:ahLst/>
              <a:cxnLst>
                <a:cxn ang="0">
                  <a:pos x="22" y="16"/>
                </a:cxn>
                <a:cxn ang="0">
                  <a:pos x="23" y="18"/>
                </a:cxn>
                <a:cxn ang="0">
                  <a:pos x="33" y="18"/>
                </a:cxn>
                <a:cxn ang="0">
                  <a:pos x="34" y="16"/>
                </a:cxn>
                <a:cxn ang="0">
                  <a:pos x="36" y="16"/>
                </a:cxn>
                <a:cxn ang="0">
                  <a:pos x="38" y="14"/>
                </a:cxn>
                <a:cxn ang="0">
                  <a:pos x="45" y="14"/>
                </a:cxn>
                <a:cxn ang="0">
                  <a:pos x="49" y="16"/>
                </a:cxn>
                <a:cxn ang="0">
                  <a:pos x="53" y="16"/>
                </a:cxn>
                <a:cxn ang="0">
                  <a:pos x="56" y="14"/>
                </a:cxn>
                <a:cxn ang="0">
                  <a:pos x="58" y="11"/>
                </a:cxn>
                <a:cxn ang="0">
                  <a:pos x="60" y="9"/>
                </a:cxn>
                <a:cxn ang="0">
                  <a:pos x="58" y="13"/>
                </a:cxn>
                <a:cxn ang="0">
                  <a:pos x="56" y="16"/>
                </a:cxn>
                <a:cxn ang="0">
                  <a:pos x="55" y="18"/>
                </a:cxn>
                <a:cxn ang="0">
                  <a:pos x="51" y="20"/>
                </a:cxn>
                <a:cxn ang="0">
                  <a:pos x="49" y="22"/>
                </a:cxn>
                <a:cxn ang="0">
                  <a:pos x="45" y="24"/>
                </a:cxn>
                <a:cxn ang="0">
                  <a:pos x="44" y="25"/>
                </a:cxn>
                <a:cxn ang="0">
                  <a:pos x="40" y="27"/>
                </a:cxn>
                <a:cxn ang="0">
                  <a:pos x="36" y="29"/>
                </a:cxn>
                <a:cxn ang="0">
                  <a:pos x="33" y="29"/>
                </a:cxn>
                <a:cxn ang="0">
                  <a:pos x="29" y="31"/>
                </a:cxn>
                <a:cxn ang="0">
                  <a:pos x="25" y="31"/>
                </a:cxn>
                <a:cxn ang="0">
                  <a:pos x="23" y="33"/>
                </a:cxn>
                <a:cxn ang="0">
                  <a:pos x="12" y="33"/>
                </a:cxn>
                <a:cxn ang="0">
                  <a:pos x="3" y="24"/>
                </a:cxn>
                <a:cxn ang="0">
                  <a:pos x="1" y="18"/>
                </a:cxn>
                <a:cxn ang="0">
                  <a:pos x="0" y="14"/>
                </a:cxn>
                <a:cxn ang="0">
                  <a:pos x="0" y="5"/>
                </a:cxn>
                <a:cxn ang="0">
                  <a:pos x="1" y="2"/>
                </a:cxn>
                <a:cxn ang="0">
                  <a:pos x="1" y="0"/>
                </a:cxn>
                <a:cxn ang="0">
                  <a:pos x="7" y="0"/>
                </a:cxn>
                <a:cxn ang="0">
                  <a:pos x="9" y="3"/>
                </a:cxn>
                <a:cxn ang="0">
                  <a:pos x="11" y="5"/>
                </a:cxn>
                <a:cxn ang="0">
                  <a:pos x="12" y="9"/>
                </a:cxn>
                <a:cxn ang="0">
                  <a:pos x="12" y="11"/>
                </a:cxn>
                <a:cxn ang="0">
                  <a:pos x="14" y="14"/>
                </a:cxn>
                <a:cxn ang="0">
                  <a:pos x="18" y="16"/>
                </a:cxn>
                <a:cxn ang="0">
                  <a:pos x="22" y="16"/>
                </a:cxn>
              </a:cxnLst>
              <a:rect l="0" t="0" r="r" b="b"/>
              <a:pathLst>
                <a:path w="60" h="33">
                  <a:moveTo>
                    <a:pt x="22" y="16"/>
                  </a:moveTo>
                  <a:lnTo>
                    <a:pt x="23" y="18"/>
                  </a:lnTo>
                  <a:lnTo>
                    <a:pt x="33" y="18"/>
                  </a:lnTo>
                  <a:lnTo>
                    <a:pt x="34" y="16"/>
                  </a:lnTo>
                  <a:lnTo>
                    <a:pt x="36" y="16"/>
                  </a:lnTo>
                  <a:lnTo>
                    <a:pt x="38" y="14"/>
                  </a:lnTo>
                  <a:lnTo>
                    <a:pt x="45" y="14"/>
                  </a:lnTo>
                  <a:lnTo>
                    <a:pt x="49" y="16"/>
                  </a:lnTo>
                  <a:lnTo>
                    <a:pt x="53" y="16"/>
                  </a:lnTo>
                  <a:lnTo>
                    <a:pt x="56" y="14"/>
                  </a:lnTo>
                  <a:lnTo>
                    <a:pt x="58" y="11"/>
                  </a:lnTo>
                  <a:lnTo>
                    <a:pt x="60" y="9"/>
                  </a:lnTo>
                  <a:lnTo>
                    <a:pt x="58" y="13"/>
                  </a:lnTo>
                  <a:lnTo>
                    <a:pt x="56" y="16"/>
                  </a:lnTo>
                  <a:lnTo>
                    <a:pt x="55" y="18"/>
                  </a:lnTo>
                  <a:lnTo>
                    <a:pt x="51" y="20"/>
                  </a:lnTo>
                  <a:lnTo>
                    <a:pt x="49" y="22"/>
                  </a:lnTo>
                  <a:lnTo>
                    <a:pt x="45" y="24"/>
                  </a:lnTo>
                  <a:lnTo>
                    <a:pt x="44" y="25"/>
                  </a:lnTo>
                  <a:lnTo>
                    <a:pt x="40" y="27"/>
                  </a:lnTo>
                  <a:lnTo>
                    <a:pt x="36" y="29"/>
                  </a:lnTo>
                  <a:lnTo>
                    <a:pt x="33" y="29"/>
                  </a:lnTo>
                  <a:lnTo>
                    <a:pt x="29" y="31"/>
                  </a:lnTo>
                  <a:lnTo>
                    <a:pt x="25" y="31"/>
                  </a:lnTo>
                  <a:lnTo>
                    <a:pt x="23" y="33"/>
                  </a:lnTo>
                  <a:lnTo>
                    <a:pt x="12" y="33"/>
                  </a:lnTo>
                  <a:lnTo>
                    <a:pt x="3" y="24"/>
                  </a:lnTo>
                  <a:lnTo>
                    <a:pt x="1" y="18"/>
                  </a:lnTo>
                  <a:lnTo>
                    <a:pt x="0" y="14"/>
                  </a:lnTo>
                  <a:lnTo>
                    <a:pt x="0" y="5"/>
                  </a:lnTo>
                  <a:lnTo>
                    <a:pt x="1" y="2"/>
                  </a:lnTo>
                  <a:lnTo>
                    <a:pt x="1" y="0"/>
                  </a:lnTo>
                  <a:lnTo>
                    <a:pt x="7" y="0"/>
                  </a:lnTo>
                  <a:lnTo>
                    <a:pt x="9" y="3"/>
                  </a:lnTo>
                  <a:lnTo>
                    <a:pt x="11" y="5"/>
                  </a:lnTo>
                  <a:lnTo>
                    <a:pt x="12" y="9"/>
                  </a:lnTo>
                  <a:lnTo>
                    <a:pt x="12" y="11"/>
                  </a:lnTo>
                  <a:lnTo>
                    <a:pt x="14" y="14"/>
                  </a:lnTo>
                  <a:lnTo>
                    <a:pt x="18" y="16"/>
                  </a:lnTo>
                  <a:lnTo>
                    <a:pt x="22" y="16"/>
                  </a:lnTo>
                  <a:close/>
                </a:path>
              </a:pathLst>
            </a:custGeom>
            <a:solidFill>
              <a:schemeClr val="tx1"/>
            </a:solidFill>
            <a:ln w="9525">
              <a:noFill/>
              <a:round/>
            </a:ln>
          </p:spPr>
          <p:txBody>
            <a:bodyPr/>
            <a:lstStyle/>
            <a:p>
              <a:endParaRPr lang="en-US"/>
            </a:p>
          </p:txBody>
        </p:sp>
        <p:sp>
          <p:nvSpPr>
            <p:cNvPr id="601392" name="Freeform 1328"/>
            <p:cNvSpPr/>
            <p:nvPr/>
          </p:nvSpPr>
          <p:spPr bwMode="auto">
            <a:xfrm>
              <a:off x="4038" y="2786"/>
              <a:ext cx="18" cy="7"/>
            </a:xfrm>
            <a:custGeom>
              <a:avLst/>
              <a:gdLst/>
              <a:ahLst/>
              <a:cxnLst>
                <a:cxn ang="0">
                  <a:pos x="16" y="0"/>
                </a:cxn>
                <a:cxn ang="0">
                  <a:pos x="14" y="1"/>
                </a:cxn>
                <a:cxn ang="0">
                  <a:pos x="12" y="1"/>
                </a:cxn>
                <a:cxn ang="0">
                  <a:pos x="11" y="3"/>
                </a:cxn>
                <a:cxn ang="0">
                  <a:pos x="1" y="3"/>
                </a:cxn>
                <a:cxn ang="0">
                  <a:pos x="0" y="1"/>
                </a:cxn>
                <a:cxn ang="0">
                  <a:pos x="0" y="5"/>
                </a:cxn>
                <a:cxn ang="0">
                  <a:pos x="1" y="5"/>
                </a:cxn>
                <a:cxn ang="0">
                  <a:pos x="3" y="7"/>
                </a:cxn>
                <a:cxn ang="0">
                  <a:pos x="9" y="7"/>
                </a:cxn>
                <a:cxn ang="0">
                  <a:pos x="11" y="5"/>
                </a:cxn>
                <a:cxn ang="0">
                  <a:pos x="14" y="5"/>
                </a:cxn>
                <a:cxn ang="0">
                  <a:pos x="16" y="3"/>
                </a:cxn>
                <a:cxn ang="0">
                  <a:pos x="18" y="3"/>
                </a:cxn>
                <a:cxn ang="0">
                  <a:pos x="16" y="3"/>
                </a:cxn>
                <a:cxn ang="0">
                  <a:pos x="16" y="0"/>
                </a:cxn>
              </a:cxnLst>
              <a:rect l="0" t="0" r="r" b="b"/>
              <a:pathLst>
                <a:path w="18" h="7">
                  <a:moveTo>
                    <a:pt x="16" y="0"/>
                  </a:moveTo>
                  <a:lnTo>
                    <a:pt x="14" y="1"/>
                  </a:lnTo>
                  <a:lnTo>
                    <a:pt x="12" y="1"/>
                  </a:lnTo>
                  <a:lnTo>
                    <a:pt x="11" y="3"/>
                  </a:lnTo>
                  <a:lnTo>
                    <a:pt x="1" y="3"/>
                  </a:lnTo>
                  <a:lnTo>
                    <a:pt x="0" y="1"/>
                  </a:lnTo>
                  <a:lnTo>
                    <a:pt x="0" y="5"/>
                  </a:lnTo>
                  <a:lnTo>
                    <a:pt x="1" y="5"/>
                  </a:lnTo>
                  <a:lnTo>
                    <a:pt x="3" y="7"/>
                  </a:lnTo>
                  <a:lnTo>
                    <a:pt x="9" y="7"/>
                  </a:lnTo>
                  <a:lnTo>
                    <a:pt x="11" y="5"/>
                  </a:lnTo>
                  <a:lnTo>
                    <a:pt x="14" y="5"/>
                  </a:lnTo>
                  <a:lnTo>
                    <a:pt x="16" y="3"/>
                  </a:lnTo>
                  <a:lnTo>
                    <a:pt x="18" y="3"/>
                  </a:lnTo>
                  <a:lnTo>
                    <a:pt x="16" y="3"/>
                  </a:lnTo>
                  <a:lnTo>
                    <a:pt x="16" y="0"/>
                  </a:lnTo>
                  <a:close/>
                </a:path>
              </a:pathLst>
            </a:custGeom>
            <a:solidFill>
              <a:srgbClr val="000000"/>
            </a:solidFill>
            <a:ln w="9525">
              <a:noFill/>
              <a:round/>
            </a:ln>
          </p:spPr>
          <p:txBody>
            <a:bodyPr/>
            <a:lstStyle/>
            <a:p>
              <a:endParaRPr lang="en-US"/>
            </a:p>
          </p:txBody>
        </p:sp>
        <p:sp>
          <p:nvSpPr>
            <p:cNvPr id="601393" name="Freeform 1329"/>
            <p:cNvSpPr/>
            <p:nvPr/>
          </p:nvSpPr>
          <p:spPr bwMode="auto">
            <a:xfrm>
              <a:off x="4054" y="2784"/>
              <a:ext cx="22" cy="7"/>
            </a:xfrm>
            <a:custGeom>
              <a:avLst/>
              <a:gdLst/>
              <a:ahLst/>
              <a:cxnLst>
                <a:cxn ang="0">
                  <a:pos x="18" y="0"/>
                </a:cxn>
                <a:cxn ang="0">
                  <a:pos x="15" y="3"/>
                </a:cxn>
                <a:cxn ang="0">
                  <a:pos x="11" y="3"/>
                </a:cxn>
                <a:cxn ang="0">
                  <a:pos x="7" y="2"/>
                </a:cxn>
                <a:cxn ang="0">
                  <a:pos x="0" y="2"/>
                </a:cxn>
                <a:cxn ang="0">
                  <a:pos x="0" y="5"/>
                </a:cxn>
                <a:cxn ang="0">
                  <a:pos x="7" y="5"/>
                </a:cxn>
                <a:cxn ang="0">
                  <a:pos x="11" y="7"/>
                </a:cxn>
                <a:cxn ang="0">
                  <a:pos x="17" y="7"/>
                </a:cxn>
                <a:cxn ang="0">
                  <a:pos x="22" y="2"/>
                </a:cxn>
                <a:cxn ang="0">
                  <a:pos x="20" y="2"/>
                </a:cxn>
                <a:cxn ang="0">
                  <a:pos x="18" y="0"/>
                </a:cxn>
              </a:cxnLst>
              <a:rect l="0" t="0" r="r" b="b"/>
              <a:pathLst>
                <a:path w="22" h="7">
                  <a:moveTo>
                    <a:pt x="18" y="0"/>
                  </a:moveTo>
                  <a:lnTo>
                    <a:pt x="15" y="3"/>
                  </a:lnTo>
                  <a:lnTo>
                    <a:pt x="11" y="3"/>
                  </a:lnTo>
                  <a:lnTo>
                    <a:pt x="7" y="2"/>
                  </a:lnTo>
                  <a:lnTo>
                    <a:pt x="0" y="2"/>
                  </a:lnTo>
                  <a:lnTo>
                    <a:pt x="0" y="5"/>
                  </a:lnTo>
                  <a:lnTo>
                    <a:pt x="7" y="5"/>
                  </a:lnTo>
                  <a:lnTo>
                    <a:pt x="11" y="7"/>
                  </a:lnTo>
                  <a:lnTo>
                    <a:pt x="17" y="7"/>
                  </a:lnTo>
                  <a:lnTo>
                    <a:pt x="22" y="2"/>
                  </a:lnTo>
                  <a:lnTo>
                    <a:pt x="20" y="2"/>
                  </a:lnTo>
                  <a:lnTo>
                    <a:pt x="18" y="0"/>
                  </a:lnTo>
                  <a:close/>
                </a:path>
              </a:pathLst>
            </a:custGeom>
            <a:solidFill>
              <a:srgbClr val="000000"/>
            </a:solidFill>
            <a:ln w="9525">
              <a:noFill/>
              <a:round/>
            </a:ln>
          </p:spPr>
          <p:txBody>
            <a:bodyPr/>
            <a:lstStyle/>
            <a:p>
              <a:endParaRPr lang="en-US"/>
            </a:p>
          </p:txBody>
        </p:sp>
        <p:sp>
          <p:nvSpPr>
            <p:cNvPr id="601394" name="Freeform 1330"/>
            <p:cNvSpPr/>
            <p:nvPr/>
          </p:nvSpPr>
          <p:spPr bwMode="auto">
            <a:xfrm>
              <a:off x="4072" y="2776"/>
              <a:ext cx="8" cy="10"/>
            </a:xfrm>
            <a:custGeom>
              <a:avLst/>
              <a:gdLst/>
              <a:ahLst/>
              <a:cxnLst>
                <a:cxn ang="0">
                  <a:pos x="6" y="8"/>
                </a:cxn>
                <a:cxn ang="0">
                  <a:pos x="2" y="6"/>
                </a:cxn>
                <a:cxn ang="0">
                  <a:pos x="0" y="8"/>
                </a:cxn>
                <a:cxn ang="0">
                  <a:pos x="2" y="10"/>
                </a:cxn>
                <a:cxn ang="0">
                  <a:pos x="4" y="8"/>
                </a:cxn>
                <a:cxn ang="0">
                  <a:pos x="2" y="6"/>
                </a:cxn>
                <a:cxn ang="0">
                  <a:pos x="6" y="8"/>
                </a:cxn>
                <a:cxn ang="0">
                  <a:pos x="8" y="0"/>
                </a:cxn>
                <a:cxn ang="0">
                  <a:pos x="2" y="6"/>
                </a:cxn>
                <a:cxn ang="0">
                  <a:pos x="6" y="8"/>
                </a:cxn>
              </a:cxnLst>
              <a:rect l="0" t="0" r="r" b="b"/>
              <a:pathLst>
                <a:path w="8" h="10">
                  <a:moveTo>
                    <a:pt x="6" y="8"/>
                  </a:moveTo>
                  <a:lnTo>
                    <a:pt x="2" y="6"/>
                  </a:lnTo>
                  <a:lnTo>
                    <a:pt x="0" y="8"/>
                  </a:lnTo>
                  <a:lnTo>
                    <a:pt x="2" y="10"/>
                  </a:lnTo>
                  <a:lnTo>
                    <a:pt x="4" y="8"/>
                  </a:lnTo>
                  <a:lnTo>
                    <a:pt x="2" y="6"/>
                  </a:lnTo>
                  <a:lnTo>
                    <a:pt x="6" y="8"/>
                  </a:lnTo>
                  <a:lnTo>
                    <a:pt x="8" y="0"/>
                  </a:lnTo>
                  <a:lnTo>
                    <a:pt x="2" y="6"/>
                  </a:lnTo>
                  <a:lnTo>
                    <a:pt x="6" y="8"/>
                  </a:lnTo>
                  <a:close/>
                </a:path>
              </a:pathLst>
            </a:custGeom>
            <a:solidFill>
              <a:srgbClr val="000000"/>
            </a:solidFill>
            <a:ln w="9525">
              <a:noFill/>
              <a:round/>
            </a:ln>
          </p:spPr>
          <p:txBody>
            <a:bodyPr/>
            <a:lstStyle/>
            <a:p>
              <a:endParaRPr lang="en-US"/>
            </a:p>
          </p:txBody>
        </p:sp>
        <p:sp>
          <p:nvSpPr>
            <p:cNvPr id="601395" name="Freeform 1331"/>
            <p:cNvSpPr/>
            <p:nvPr/>
          </p:nvSpPr>
          <p:spPr bwMode="auto">
            <a:xfrm>
              <a:off x="4027" y="2782"/>
              <a:ext cx="51" cy="26"/>
            </a:xfrm>
            <a:custGeom>
              <a:avLst/>
              <a:gdLst/>
              <a:ahLst/>
              <a:cxnLst>
                <a:cxn ang="0">
                  <a:pos x="0" y="26"/>
                </a:cxn>
                <a:cxn ang="0">
                  <a:pos x="12" y="26"/>
                </a:cxn>
                <a:cxn ang="0">
                  <a:pos x="16" y="24"/>
                </a:cxn>
                <a:cxn ang="0">
                  <a:pos x="20" y="24"/>
                </a:cxn>
                <a:cxn ang="0">
                  <a:pos x="22" y="22"/>
                </a:cxn>
                <a:cxn ang="0">
                  <a:pos x="27" y="22"/>
                </a:cxn>
                <a:cxn ang="0">
                  <a:pos x="29" y="20"/>
                </a:cxn>
                <a:cxn ang="0">
                  <a:pos x="33" y="18"/>
                </a:cxn>
                <a:cxn ang="0">
                  <a:pos x="36" y="16"/>
                </a:cxn>
                <a:cxn ang="0">
                  <a:pos x="38" y="15"/>
                </a:cxn>
                <a:cxn ang="0">
                  <a:pos x="42" y="13"/>
                </a:cxn>
                <a:cxn ang="0">
                  <a:pos x="44" y="11"/>
                </a:cxn>
                <a:cxn ang="0">
                  <a:pos x="47" y="9"/>
                </a:cxn>
                <a:cxn ang="0">
                  <a:pos x="49" y="5"/>
                </a:cxn>
                <a:cxn ang="0">
                  <a:pos x="51" y="2"/>
                </a:cxn>
                <a:cxn ang="0">
                  <a:pos x="47" y="0"/>
                </a:cxn>
                <a:cxn ang="0">
                  <a:pos x="45" y="4"/>
                </a:cxn>
                <a:cxn ang="0">
                  <a:pos x="44" y="5"/>
                </a:cxn>
                <a:cxn ang="0">
                  <a:pos x="42" y="9"/>
                </a:cxn>
                <a:cxn ang="0">
                  <a:pos x="40" y="9"/>
                </a:cxn>
                <a:cxn ang="0">
                  <a:pos x="34" y="15"/>
                </a:cxn>
                <a:cxn ang="0">
                  <a:pos x="31" y="15"/>
                </a:cxn>
                <a:cxn ang="0">
                  <a:pos x="29" y="16"/>
                </a:cxn>
                <a:cxn ang="0">
                  <a:pos x="25" y="18"/>
                </a:cxn>
                <a:cxn ang="0">
                  <a:pos x="22" y="18"/>
                </a:cxn>
                <a:cxn ang="0">
                  <a:pos x="18" y="20"/>
                </a:cxn>
                <a:cxn ang="0">
                  <a:pos x="12" y="20"/>
                </a:cxn>
                <a:cxn ang="0">
                  <a:pos x="9" y="22"/>
                </a:cxn>
                <a:cxn ang="0">
                  <a:pos x="1" y="22"/>
                </a:cxn>
                <a:cxn ang="0">
                  <a:pos x="0" y="26"/>
                </a:cxn>
                <a:cxn ang="0">
                  <a:pos x="1" y="26"/>
                </a:cxn>
                <a:cxn ang="0">
                  <a:pos x="0" y="26"/>
                </a:cxn>
              </a:cxnLst>
              <a:rect l="0" t="0" r="r" b="b"/>
              <a:pathLst>
                <a:path w="51" h="26">
                  <a:moveTo>
                    <a:pt x="0" y="26"/>
                  </a:moveTo>
                  <a:lnTo>
                    <a:pt x="12" y="26"/>
                  </a:lnTo>
                  <a:lnTo>
                    <a:pt x="16" y="24"/>
                  </a:lnTo>
                  <a:lnTo>
                    <a:pt x="20" y="24"/>
                  </a:lnTo>
                  <a:lnTo>
                    <a:pt x="22" y="22"/>
                  </a:lnTo>
                  <a:lnTo>
                    <a:pt x="27" y="22"/>
                  </a:lnTo>
                  <a:lnTo>
                    <a:pt x="29" y="20"/>
                  </a:lnTo>
                  <a:lnTo>
                    <a:pt x="33" y="18"/>
                  </a:lnTo>
                  <a:lnTo>
                    <a:pt x="36" y="16"/>
                  </a:lnTo>
                  <a:lnTo>
                    <a:pt x="38" y="15"/>
                  </a:lnTo>
                  <a:lnTo>
                    <a:pt x="42" y="13"/>
                  </a:lnTo>
                  <a:lnTo>
                    <a:pt x="44" y="11"/>
                  </a:lnTo>
                  <a:lnTo>
                    <a:pt x="47" y="9"/>
                  </a:lnTo>
                  <a:lnTo>
                    <a:pt x="49" y="5"/>
                  </a:lnTo>
                  <a:lnTo>
                    <a:pt x="51" y="2"/>
                  </a:lnTo>
                  <a:lnTo>
                    <a:pt x="47" y="0"/>
                  </a:lnTo>
                  <a:lnTo>
                    <a:pt x="45" y="4"/>
                  </a:lnTo>
                  <a:lnTo>
                    <a:pt x="44" y="5"/>
                  </a:lnTo>
                  <a:lnTo>
                    <a:pt x="42" y="9"/>
                  </a:lnTo>
                  <a:lnTo>
                    <a:pt x="40" y="9"/>
                  </a:lnTo>
                  <a:lnTo>
                    <a:pt x="34" y="15"/>
                  </a:lnTo>
                  <a:lnTo>
                    <a:pt x="31" y="15"/>
                  </a:lnTo>
                  <a:lnTo>
                    <a:pt x="29" y="16"/>
                  </a:lnTo>
                  <a:lnTo>
                    <a:pt x="25" y="18"/>
                  </a:lnTo>
                  <a:lnTo>
                    <a:pt x="22" y="18"/>
                  </a:lnTo>
                  <a:lnTo>
                    <a:pt x="18" y="20"/>
                  </a:lnTo>
                  <a:lnTo>
                    <a:pt x="12" y="20"/>
                  </a:lnTo>
                  <a:lnTo>
                    <a:pt x="9" y="22"/>
                  </a:lnTo>
                  <a:lnTo>
                    <a:pt x="1" y="22"/>
                  </a:lnTo>
                  <a:lnTo>
                    <a:pt x="0" y="26"/>
                  </a:lnTo>
                  <a:lnTo>
                    <a:pt x="1" y="26"/>
                  </a:lnTo>
                  <a:lnTo>
                    <a:pt x="0" y="26"/>
                  </a:lnTo>
                  <a:close/>
                </a:path>
              </a:pathLst>
            </a:custGeom>
            <a:solidFill>
              <a:srgbClr val="000000"/>
            </a:solidFill>
            <a:ln w="9525">
              <a:noFill/>
              <a:round/>
            </a:ln>
          </p:spPr>
          <p:txBody>
            <a:bodyPr/>
            <a:lstStyle/>
            <a:p>
              <a:endParaRPr lang="en-US"/>
            </a:p>
          </p:txBody>
        </p:sp>
        <p:sp>
          <p:nvSpPr>
            <p:cNvPr id="601396" name="Freeform 1332"/>
            <p:cNvSpPr/>
            <p:nvPr/>
          </p:nvSpPr>
          <p:spPr bwMode="auto">
            <a:xfrm>
              <a:off x="4014" y="2773"/>
              <a:ext cx="14" cy="35"/>
            </a:xfrm>
            <a:custGeom>
              <a:avLst/>
              <a:gdLst/>
              <a:ahLst/>
              <a:cxnLst>
                <a:cxn ang="0">
                  <a:pos x="2" y="0"/>
                </a:cxn>
                <a:cxn ang="0">
                  <a:pos x="0" y="5"/>
                </a:cxn>
                <a:cxn ang="0">
                  <a:pos x="0" y="16"/>
                </a:cxn>
                <a:cxn ang="0">
                  <a:pos x="2" y="20"/>
                </a:cxn>
                <a:cxn ang="0">
                  <a:pos x="3" y="24"/>
                </a:cxn>
                <a:cxn ang="0">
                  <a:pos x="11" y="31"/>
                </a:cxn>
                <a:cxn ang="0">
                  <a:pos x="13" y="35"/>
                </a:cxn>
                <a:cxn ang="0">
                  <a:pos x="14" y="31"/>
                </a:cxn>
                <a:cxn ang="0">
                  <a:pos x="13" y="27"/>
                </a:cxn>
                <a:cxn ang="0">
                  <a:pos x="7" y="22"/>
                </a:cxn>
                <a:cxn ang="0">
                  <a:pos x="5" y="18"/>
                </a:cxn>
                <a:cxn ang="0">
                  <a:pos x="3" y="14"/>
                </a:cxn>
                <a:cxn ang="0">
                  <a:pos x="3" y="7"/>
                </a:cxn>
                <a:cxn ang="0">
                  <a:pos x="5" y="2"/>
                </a:cxn>
                <a:cxn ang="0">
                  <a:pos x="2" y="0"/>
                </a:cxn>
              </a:cxnLst>
              <a:rect l="0" t="0" r="r" b="b"/>
              <a:pathLst>
                <a:path w="14" h="35">
                  <a:moveTo>
                    <a:pt x="2" y="0"/>
                  </a:moveTo>
                  <a:lnTo>
                    <a:pt x="0" y="5"/>
                  </a:lnTo>
                  <a:lnTo>
                    <a:pt x="0" y="16"/>
                  </a:lnTo>
                  <a:lnTo>
                    <a:pt x="2" y="20"/>
                  </a:lnTo>
                  <a:lnTo>
                    <a:pt x="3" y="24"/>
                  </a:lnTo>
                  <a:lnTo>
                    <a:pt x="11" y="31"/>
                  </a:lnTo>
                  <a:lnTo>
                    <a:pt x="13" y="35"/>
                  </a:lnTo>
                  <a:lnTo>
                    <a:pt x="14" y="31"/>
                  </a:lnTo>
                  <a:lnTo>
                    <a:pt x="13" y="27"/>
                  </a:lnTo>
                  <a:lnTo>
                    <a:pt x="7" y="22"/>
                  </a:lnTo>
                  <a:lnTo>
                    <a:pt x="5" y="18"/>
                  </a:lnTo>
                  <a:lnTo>
                    <a:pt x="3" y="14"/>
                  </a:lnTo>
                  <a:lnTo>
                    <a:pt x="3" y="7"/>
                  </a:lnTo>
                  <a:lnTo>
                    <a:pt x="5" y="2"/>
                  </a:lnTo>
                  <a:lnTo>
                    <a:pt x="2" y="0"/>
                  </a:lnTo>
                  <a:close/>
                </a:path>
              </a:pathLst>
            </a:custGeom>
            <a:solidFill>
              <a:srgbClr val="000000"/>
            </a:solidFill>
            <a:ln w="9525">
              <a:noFill/>
              <a:round/>
            </a:ln>
          </p:spPr>
          <p:txBody>
            <a:bodyPr/>
            <a:lstStyle/>
            <a:p>
              <a:endParaRPr lang="en-US"/>
            </a:p>
          </p:txBody>
        </p:sp>
        <p:sp>
          <p:nvSpPr>
            <p:cNvPr id="601397" name="Freeform 1333"/>
            <p:cNvSpPr/>
            <p:nvPr/>
          </p:nvSpPr>
          <p:spPr bwMode="auto">
            <a:xfrm>
              <a:off x="4016" y="2771"/>
              <a:ext cx="3" cy="4"/>
            </a:xfrm>
            <a:custGeom>
              <a:avLst/>
              <a:gdLst/>
              <a:ahLst/>
              <a:cxnLst>
                <a:cxn ang="0">
                  <a:pos x="1" y="0"/>
                </a:cxn>
                <a:cxn ang="0">
                  <a:pos x="0" y="0"/>
                </a:cxn>
                <a:cxn ang="0">
                  <a:pos x="0" y="2"/>
                </a:cxn>
                <a:cxn ang="0">
                  <a:pos x="3" y="4"/>
                </a:cxn>
                <a:cxn ang="0">
                  <a:pos x="3" y="2"/>
                </a:cxn>
                <a:cxn ang="0">
                  <a:pos x="1" y="4"/>
                </a:cxn>
                <a:cxn ang="0">
                  <a:pos x="1" y="0"/>
                </a:cxn>
                <a:cxn ang="0">
                  <a:pos x="0" y="0"/>
                </a:cxn>
                <a:cxn ang="0">
                  <a:pos x="1" y="0"/>
                </a:cxn>
              </a:cxnLst>
              <a:rect l="0" t="0" r="r" b="b"/>
              <a:pathLst>
                <a:path w="3" h="4">
                  <a:moveTo>
                    <a:pt x="1" y="0"/>
                  </a:moveTo>
                  <a:lnTo>
                    <a:pt x="0" y="0"/>
                  </a:lnTo>
                  <a:lnTo>
                    <a:pt x="0" y="2"/>
                  </a:lnTo>
                  <a:lnTo>
                    <a:pt x="3" y="4"/>
                  </a:lnTo>
                  <a:lnTo>
                    <a:pt x="3" y="2"/>
                  </a:lnTo>
                  <a:lnTo>
                    <a:pt x="1" y="4"/>
                  </a:lnTo>
                  <a:lnTo>
                    <a:pt x="1" y="0"/>
                  </a:lnTo>
                  <a:lnTo>
                    <a:pt x="0" y="0"/>
                  </a:lnTo>
                  <a:lnTo>
                    <a:pt x="1" y="0"/>
                  </a:lnTo>
                  <a:close/>
                </a:path>
              </a:pathLst>
            </a:custGeom>
            <a:solidFill>
              <a:srgbClr val="000000"/>
            </a:solidFill>
            <a:ln w="9525">
              <a:noFill/>
              <a:round/>
            </a:ln>
          </p:spPr>
          <p:txBody>
            <a:bodyPr/>
            <a:lstStyle/>
            <a:p>
              <a:endParaRPr lang="en-US"/>
            </a:p>
          </p:txBody>
        </p:sp>
        <p:sp>
          <p:nvSpPr>
            <p:cNvPr id="601398" name="Freeform 1334"/>
            <p:cNvSpPr/>
            <p:nvPr/>
          </p:nvSpPr>
          <p:spPr bwMode="auto">
            <a:xfrm>
              <a:off x="4017" y="2771"/>
              <a:ext cx="21" cy="20"/>
            </a:xfrm>
            <a:custGeom>
              <a:avLst/>
              <a:gdLst/>
              <a:ahLst/>
              <a:cxnLst>
                <a:cxn ang="0">
                  <a:pos x="21" y="16"/>
                </a:cxn>
                <a:cxn ang="0">
                  <a:pos x="17" y="16"/>
                </a:cxn>
                <a:cxn ang="0">
                  <a:pos x="13" y="13"/>
                </a:cxn>
                <a:cxn ang="0">
                  <a:pos x="11" y="9"/>
                </a:cxn>
                <a:cxn ang="0">
                  <a:pos x="11" y="7"/>
                </a:cxn>
                <a:cxn ang="0">
                  <a:pos x="10" y="4"/>
                </a:cxn>
                <a:cxn ang="0">
                  <a:pos x="6" y="0"/>
                </a:cxn>
                <a:cxn ang="0">
                  <a:pos x="0" y="0"/>
                </a:cxn>
                <a:cxn ang="0">
                  <a:pos x="0" y="4"/>
                </a:cxn>
                <a:cxn ang="0">
                  <a:pos x="4" y="4"/>
                </a:cxn>
                <a:cxn ang="0">
                  <a:pos x="6" y="5"/>
                </a:cxn>
                <a:cxn ang="0">
                  <a:pos x="8" y="9"/>
                </a:cxn>
                <a:cxn ang="0">
                  <a:pos x="10" y="11"/>
                </a:cxn>
                <a:cxn ang="0">
                  <a:pos x="10" y="15"/>
                </a:cxn>
                <a:cxn ang="0">
                  <a:pos x="11" y="18"/>
                </a:cxn>
                <a:cxn ang="0">
                  <a:pos x="15" y="20"/>
                </a:cxn>
                <a:cxn ang="0">
                  <a:pos x="21" y="20"/>
                </a:cxn>
                <a:cxn ang="0">
                  <a:pos x="21" y="16"/>
                </a:cxn>
              </a:cxnLst>
              <a:rect l="0" t="0" r="r" b="b"/>
              <a:pathLst>
                <a:path w="21" h="20">
                  <a:moveTo>
                    <a:pt x="21" y="16"/>
                  </a:moveTo>
                  <a:lnTo>
                    <a:pt x="17" y="16"/>
                  </a:lnTo>
                  <a:lnTo>
                    <a:pt x="13" y="13"/>
                  </a:lnTo>
                  <a:lnTo>
                    <a:pt x="11" y="9"/>
                  </a:lnTo>
                  <a:lnTo>
                    <a:pt x="11" y="7"/>
                  </a:lnTo>
                  <a:lnTo>
                    <a:pt x="10" y="4"/>
                  </a:lnTo>
                  <a:lnTo>
                    <a:pt x="6" y="0"/>
                  </a:lnTo>
                  <a:lnTo>
                    <a:pt x="0" y="0"/>
                  </a:lnTo>
                  <a:lnTo>
                    <a:pt x="0" y="4"/>
                  </a:lnTo>
                  <a:lnTo>
                    <a:pt x="4" y="4"/>
                  </a:lnTo>
                  <a:lnTo>
                    <a:pt x="6" y="5"/>
                  </a:lnTo>
                  <a:lnTo>
                    <a:pt x="8" y="9"/>
                  </a:lnTo>
                  <a:lnTo>
                    <a:pt x="10" y="11"/>
                  </a:lnTo>
                  <a:lnTo>
                    <a:pt x="10" y="15"/>
                  </a:lnTo>
                  <a:lnTo>
                    <a:pt x="11" y="18"/>
                  </a:lnTo>
                  <a:lnTo>
                    <a:pt x="15" y="20"/>
                  </a:lnTo>
                  <a:lnTo>
                    <a:pt x="21" y="20"/>
                  </a:lnTo>
                  <a:lnTo>
                    <a:pt x="21" y="16"/>
                  </a:lnTo>
                  <a:close/>
                </a:path>
              </a:pathLst>
            </a:custGeom>
            <a:solidFill>
              <a:srgbClr val="000000"/>
            </a:solidFill>
            <a:ln w="9525">
              <a:noFill/>
              <a:round/>
            </a:ln>
          </p:spPr>
          <p:txBody>
            <a:bodyPr/>
            <a:lstStyle/>
            <a:p>
              <a:endParaRPr lang="en-US"/>
            </a:p>
          </p:txBody>
        </p:sp>
        <p:sp>
          <p:nvSpPr>
            <p:cNvPr id="601399" name="Freeform 1335"/>
            <p:cNvSpPr/>
            <p:nvPr/>
          </p:nvSpPr>
          <p:spPr bwMode="auto">
            <a:xfrm>
              <a:off x="4005" y="2795"/>
              <a:ext cx="11" cy="11"/>
            </a:xfrm>
            <a:custGeom>
              <a:avLst/>
              <a:gdLst/>
              <a:ahLst/>
              <a:cxnLst>
                <a:cxn ang="0">
                  <a:pos x="0" y="11"/>
                </a:cxn>
                <a:cxn ang="0">
                  <a:pos x="0" y="7"/>
                </a:cxn>
                <a:cxn ang="0">
                  <a:pos x="3" y="3"/>
                </a:cxn>
                <a:cxn ang="0">
                  <a:pos x="3" y="0"/>
                </a:cxn>
                <a:cxn ang="0">
                  <a:pos x="11" y="11"/>
                </a:cxn>
                <a:cxn ang="0">
                  <a:pos x="0" y="11"/>
                </a:cxn>
              </a:cxnLst>
              <a:rect l="0" t="0" r="r" b="b"/>
              <a:pathLst>
                <a:path w="11" h="11">
                  <a:moveTo>
                    <a:pt x="0" y="11"/>
                  </a:moveTo>
                  <a:lnTo>
                    <a:pt x="0" y="7"/>
                  </a:lnTo>
                  <a:lnTo>
                    <a:pt x="3" y="3"/>
                  </a:lnTo>
                  <a:lnTo>
                    <a:pt x="3" y="0"/>
                  </a:lnTo>
                  <a:lnTo>
                    <a:pt x="11" y="11"/>
                  </a:lnTo>
                  <a:lnTo>
                    <a:pt x="0" y="11"/>
                  </a:lnTo>
                  <a:close/>
                </a:path>
              </a:pathLst>
            </a:custGeom>
            <a:solidFill>
              <a:srgbClr val="FFFFFF"/>
            </a:solidFill>
            <a:ln w="9525">
              <a:noFill/>
              <a:round/>
            </a:ln>
          </p:spPr>
          <p:txBody>
            <a:bodyPr/>
            <a:lstStyle/>
            <a:p>
              <a:endParaRPr lang="en-US"/>
            </a:p>
          </p:txBody>
        </p:sp>
        <p:sp>
          <p:nvSpPr>
            <p:cNvPr id="601400" name="Freeform 1336"/>
            <p:cNvSpPr/>
            <p:nvPr/>
          </p:nvSpPr>
          <p:spPr bwMode="auto">
            <a:xfrm>
              <a:off x="4003" y="2789"/>
              <a:ext cx="7" cy="19"/>
            </a:xfrm>
            <a:custGeom>
              <a:avLst/>
              <a:gdLst/>
              <a:ahLst/>
              <a:cxnLst>
                <a:cxn ang="0">
                  <a:pos x="5" y="6"/>
                </a:cxn>
                <a:cxn ang="0">
                  <a:pos x="3" y="6"/>
                </a:cxn>
                <a:cxn ang="0">
                  <a:pos x="3" y="9"/>
                </a:cxn>
                <a:cxn ang="0">
                  <a:pos x="0" y="13"/>
                </a:cxn>
                <a:cxn ang="0">
                  <a:pos x="0" y="19"/>
                </a:cxn>
                <a:cxn ang="0">
                  <a:pos x="3" y="17"/>
                </a:cxn>
                <a:cxn ang="0">
                  <a:pos x="3" y="15"/>
                </a:cxn>
                <a:cxn ang="0">
                  <a:pos x="5" y="13"/>
                </a:cxn>
                <a:cxn ang="0">
                  <a:pos x="5" y="9"/>
                </a:cxn>
                <a:cxn ang="0">
                  <a:pos x="7" y="6"/>
                </a:cxn>
                <a:cxn ang="0">
                  <a:pos x="3" y="8"/>
                </a:cxn>
                <a:cxn ang="0">
                  <a:pos x="5" y="6"/>
                </a:cxn>
                <a:cxn ang="0">
                  <a:pos x="2" y="0"/>
                </a:cxn>
                <a:cxn ang="0">
                  <a:pos x="3" y="6"/>
                </a:cxn>
                <a:cxn ang="0">
                  <a:pos x="5" y="6"/>
                </a:cxn>
              </a:cxnLst>
              <a:rect l="0" t="0" r="r" b="b"/>
              <a:pathLst>
                <a:path w="7" h="19">
                  <a:moveTo>
                    <a:pt x="5" y="6"/>
                  </a:moveTo>
                  <a:lnTo>
                    <a:pt x="3" y="6"/>
                  </a:lnTo>
                  <a:lnTo>
                    <a:pt x="3" y="9"/>
                  </a:lnTo>
                  <a:lnTo>
                    <a:pt x="0" y="13"/>
                  </a:lnTo>
                  <a:lnTo>
                    <a:pt x="0" y="19"/>
                  </a:lnTo>
                  <a:lnTo>
                    <a:pt x="3" y="17"/>
                  </a:lnTo>
                  <a:lnTo>
                    <a:pt x="3" y="15"/>
                  </a:lnTo>
                  <a:lnTo>
                    <a:pt x="5" y="13"/>
                  </a:lnTo>
                  <a:lnTo>
                    <a:pt x="5" y="9"/>
                  </a:lnTo>
                  <a:lnTo>
                    <a:pt x="7" y="6"/>
                  </a:lnTo>
                  <a:lnTo>
                    <a:pt x="3" y="8"/>
                  </a:lnTo>
                  <a:lnTo>
                    <a:pt x="5" y="6"/>
                  </a:lnTo>
                  <a:lnTo>
                    <a:pt x="2" y="0"/>
                  </a:lnTo>
                  <a:lnTo>
                    <a:pt x="3" y="6"/>
                  </a:lnTo>
                  <a:lnTo>
                    <a:pt x="5" y="6"/>
                  </a:lnTo>
                  <a:close/>
                </a:path>
              </a:pathLst>
            </a:custGeom>
            <a:solidFill>
              <a:srgbClr val="000000"/>
            </a:solidFill>
            <a:ln w="9525">
              <a:noFill/>
              <a:round/>
            </a:ln>
          </p:spPr>
          <p:txBody>
            <a:bodyPr/>
            <a:lstStyle/>
            <a:p>
              <a:endParaRPr lang="en-US"/>
            </a:p>
          </p:txBody>
        </p:sp>
        <p:sp>
          <p:nvSpPr>
            <p:cNvPr id="601401" name="Freeform 1337"/>
            <p:cNvSpPr/>
            <p:nvPr/>
          </p:nvSpPr>
          <p:spPr bwMode="auto">
            <a:xfrm>
              <a:off x="4006" y="2795"/>
              <a:ext cx="13" cy="14"/>
            </a:xfrm>
            <a:custGeom>
              <a:avLst/>
              <a:gdLst/>
              <a:ahLst/>
              <a:cxnLst>
                <a:cxn ang="0">
                  <a:pos x="10" y="14"/>
                </a:cxn>
                <a:cxn ang="0">
                  <a:pos x="11" y="11"/>
                </a:cxn>
                <a:cxn ang="0">
                  <a:pos x="2" y="0"/>
                </a:cxn>
                <a:cxn ang="0">
                  <a:pos x="0" y="2"/>
                </a:cxn>
                <a:cxn ang="0">
                  <a:pos x="8" y="13"/>
                </a:cxn>
                <a:cxn ang="0">
                  <a:pos x="10" y="9"/>
                </a:cxn>
                <a:cxn ang="0">
                  <a:pos x="10" y="14"/>
                </a:cxn>
                <a:cxn ang="0">
                  <a:pos x="13" y="14"/>
                </a:cxn>
                <a:cxn ang="0">
                  <a:pos x="11" y="11"/>
                </a:cxn>
                <a:cxn ang="0">
                  <a:pos x="10" y="14"/>
                </a:cxn>
              </a:cxnLst>
              <a:rect l="0" t="0" r="r" b="b"/>
              <a:pathLst>
                <a:path w="13" h="14">
                  <a:moveTo>
                    <a:pt x="10" y="14"/>
                  </a:moveTo>
                  <a:lnTo>
                    <a:pt x="11" y="11"/>
                  </a:lnTo>
                  <a:lnTo>
                    <a:pt x="2" y="0"/>
                  </a:lnTo>
                  <a:lnTo>
                    <a:pt x="0" y="2"/>
                  </a:lnTo>
                  <a:lnTo>
                    <a:pt x="8" y="13"/>
                  </a:lnTo>
                  <a:lnTo>
                    <a:pt x="10" y="9"/>
                  </a:lnTo>
                  <a:lnTo>
                    <a:pt x="10" y="14"/>
                  </a:lnTo>
                  <a:lnTo>
                    <a:pt x="13" y="14"/>
                  </a:lnTo>
                  <a:lnTo>
                    <a:pt x="11" y="11"/>
                  </a:lnTo>
                  <a:lnTo>
                    <a:pt x="10" y="14"/>
                  </a:lnTo>
                  <a:close/>
                </a:path>
              </a:pathLst>
            </a:custGeom>
            <a:solidFill>
              <a:srgbClr val="000000"/>
            </a:solidFill>
            <a:ln w="9525">
              <a:noFill/>
              <a:round/>
            </a:ln>
          </p:spPr>
          <p:txBody>
            <a:bodyPr/>
            <a:lstStyle/>
            <a:p>
              <a:endParaRPr lang="en-US"/>
            </a:p>
          </p:txBody>
        </p:sp>
        <p:sp>
          <p:nvSpPr>
            <p:cNvPr id="601402" name="Freeform 1338"/>
            <p:cNvSpPr/>
            <p:nvPr/>
          </p:nvSpPr>
          <p:spPr bwMode="auto">
            <a:xfrm>
              <a:off x="4003" y="2804"/>
              <a:ext cx="13" cy="5"/>
            </a:xfrm>
            <a:custGeom>
              <a:avLst/>
              <a:gdLst/>
              <a:ahLst/>
              <a:cxnLst>
                <a:cxn ang="0">
                  <a:pos x="0" y="4"/>
                </a:cxn>
                <a:cxn ang="0">
                  <a:pos x="2" y="5"/>
                </a:cxn>
                <a:cxn ang="0">
                  <a:pos x="13" y="5"/>
                </a:cxn>
                <a:cxn ang="0">
                  <a:pos x="13" y="0"/>
                </a:cxn>
                <a:cxn ang="0">
                  <a:pos x="2" y="0"/>
                </a:cxn>
                <a:cxn ang="0">
                  <a:pos x="3" y="2"/>
                </a:cxn>
                <a:cxn ang="0">
                  <a:pos x="0" y="4"/>
                </a:cxn>
                <a:cxn ang="0">
                  <a:pos x="2" y="5"/>
                </a:cxn>
                <a:cxn ang="0">
                  <a:pos x="0" y="4"/>
                </a:cxn>
              </a:cxnLst>
              <a:rect l="0" t="0" r="r" b="b"/>
              <a:pathLst>
                <a:path w="13" h="5">
                  <a:moveTo>
                    <a:pt x="0" y="4"/>
                  </a:moveTo>
                  <a:lnTo>
                    <a:pt x="2" y="5"/>
                  </a:lnTo>
                  <a:lnTo>
                    <a:pt x="13" y="5"/>
                  </a:lnTo>
                  <a:lnTo>
                    <a:pt x="13" y="0"/>
                  </a:lnTo>
                  <a:lnTo>
                    <a:pt x="2" y="0"/>
                  </a:lnTo>
                  <a:lnTo>
                    <a:pt x="3" y="2"/>
                  </a:lnTo>
                  <a:lnTo>
                    <a:pt x="0" y="4"/>
                  </a:lnTo>
                  <a:lnTo>
                    <a:pt x="2" y="5"/>
                  </a:lnTo>
                  <a:lnTo>
                    <a:pt x="0" y="4"/>
                  </a:lnTo>
                  <a:close/>
                </a:path>
              </a:pathLst>
            </a:custGeom>
            <a:solidFill>
              <a:srgbClr val="000000"/>
            </a:solidFill>
            <a:ln w="9525">
              <a:noFill/>
              <a:round/>
            </a:ln>
          </p:spPr>
          <p:txBody>
            <a:bodyPr/>
            <a:lstStyle/>
            <a:p>
              <a:endParaRPr lang="en-US"/>
            </a:p>
          </p:txBody>
        </p:sp>
        <p:sp>
          <p:nvSpPr>
            <p:cNvPr id="601403" name="Freeform 1339"/>
            <p:cNvSpPr/>
            <p:nvPr/>
          </p:nvSpPr>
          <p:spPr bwMode="auto">
            <a:xfrm>
              <a:off x="4782" y="2806"/>
              <a:ext cx="25" cy="59"/>
            </a:xfrm>
            <a:custGeom>
              <a:avLst/>
              <a:gdLst/>
              <a:ahLst/>
              <a:cxnLst>
                <a:cxn ang="0">
                  <a:pos x="16" y="3"/>
                </a:cxn>
                <a:cxn ang="0">
                  <a:pos x="18" y="2"/>
                </a:cxn>
                <a:cxn ang="0">
                  <a:pos x="22" y="9"/>
                </a:cxn>
                <a:cxn ang="0">
                  <a:pos x="22" y="14"/>
                </a:cxn>
                <a:cxn ang="0">
                  <a:pos x="20" y="24"/>
                </a:cxn>
                <a:cxn ang="0">
                  <a:pos x="22" y="31"/>
                </a:cxn>
                <a:cxn ang="0">
                  <a:pos x="25" y="57"/>
                </a:cxn>
                <a:cxn ang="0">
                  <a:pos x="22" y="59"/>
                </a:cxn>
                <a:cxn ang="0">
                  <a:pos x="22" y="57"/>
                </a:cxn>
                <a:cxn ang="0">
                  <a:pos x="16" y="51"/>
                </a:cxn>
                <a:cxn ang="0">
                  <a:pos x="12" y="51"/>
                </a:cxn>
                <a:cxn ang="0">
                  <a:pos x="12" y="49"/>
                </a:cxn>
                <a:cxn ang="0">
                  <a:pos x="11" y="46"/>
                </a:cxn>
                <a:cxn ang="0">
                  <a:pos x="7" y="42"/>
                </a:cxn>
                <a:cxn ang="0">
                  <a:pos x="3" y="46"/>
                </a:cxn>
                <a:cxn ang="0">
                  <a:pos x="1" y="46"/>
                </a:cxn>
                <a:cxn ang="0">
                  <a:pos x="0" y="48"/>
                </a:cxn>
                <a:cxn ang="0">
                  <a:pos x="1" y="42"/>
                </a:cxn>
                <a:cxn ang="0">
                  <a:pos x="1" y="35"/>
                </a:cxn>
                <a:cxn ang="0">
                  <a:pos x="3" y="29"/>
                </a:cxn>
                <a:cxn ang="0">
                  <a:pos x="5" y="24"/>
                </a:cxn>
                <a:cxn ang="0">
                  <a:pos x="5" y="18"/>
                </a:cxn>
                <a:cxn ang="0">
                  <a:pos x="7" y="11"/>
                </a:cxn>
                <a:cxn ang="0">
                  <a:pos x="9" y="5"/>
                </a:cxn>
                <a:cxn ang="0">
                  <a:pos x="9" y="0"/>
                </a:cxn>
                <a:cxn ang="0">
                  <a:pos x="11" y="0"/>
                </a:cxn>
                <a:cxn ang="0">
                  <a:pos x="14" y="3"/>
                </a:cxn>
                <a:cxn ang="0">
                  <a:pos x="16" y="3"/>
                </a:cxn>
              </a:cxnLst>
              <a:rect l="0" t="0" r="r" b="b"/>
              <a:pathLst>
                <a:path w="25" h="59">
                  <a:moveTo>
                    <a:pt x="16" y="3"/>
                  </a:moveTo>
                  <a:lnTo>
                    <a:pt x="18" y="2"/>
                  </a:lnTo>
                  <a:lnTo>
                    <a:pt x="22" y="9"/>
                  </a:lnTo>
                  <a:lnTo>
                    <a:pt x="22" y="14"/>
                  </a:lnTo>
                  <a:lnTo>
                    <a:pt x="20" y="24"/>
                  </a:lnTo>
                  <a:lnTo>
                    <a:pt x="22" y="31"/>
                  </a:lnTo>
                  <a:lnTo>
                    <a:pt x="25" y="57"/>
                  </a:lnTo>
                  <a:lnTo>
                    <a:pt x="22" y="59"/>
                  </a:lnTo>
                  <a:lnTo>
                    <a:pt x="22" y="57"/>
                  </a:lnTo>
                  <a:lnTo>
                    <a:pt x="16" y="51"/>
                  </a:lnTo>
                  <a:lnTo>
                    <a:pt x="12" y="51"/>
                  </a:lnTo>
                  <a:lnTo>
                    <a:pt x="12" y="49"/>
                  </a:lnTo>
                  <a:lnTo>
                    <a:pt x="11" y="46"/>
                  </a:lnTo>
                  <a:lnTo>
                    <a:pt x="7" y="42"/>
                  </a:lnTo>
                  <a:lnTo>
                    <a:pt x="3" y="46"/>
                  </a:lnTo>
                  <a:lnTo>
                    <a:pt x="1" y="46"/>
                  </a:lnTo>
                  <a:lnTo>
                    <a:pt x="0" y="48"/>
                  </a:lnTo>
                  <a:lnTo>
                    <a:pt x="1" y="42"/>
                  </a:lnTo>
                  <a:lnTo>
                    <a:pt x="1" y="35"/>
                  </a:lnTo>
                  <a:lnTo>
                    <a:pt x="3" y="29"/>
                  </a:lnTo>
                  <a:lnTo>
                    <a:pt x="5" y="24"/>
                  </a:lnTo>
                  <a:lnTo>
                    <a:pt x="5" y="18"/>
                  </a:lnTo>
                  <a:lnTo>
                    <a:pt x="7" y="11"/>
                  </a:lnTo>
                  <a:lnTo>
                    <a:pt x="9" y="5"/>
                  </a:lnTo>
                  <a:lnTo>
                    <a:pt x="9" y="0"/>
                  </a:lnTo>
                  <a:lnTo>
                    <a:pt x="11" y="0"/>
                  </a:lnTo>
                  <a:lnTo>
                    <a:pt x="14" y="3"/>
                  </a:lnTo>
                  <a:lnTo>
                    <a:pt x="16" y="3"/>
                  </a:lnTo>
                  <a:close/>
                </a:path>
              </a:pathLst>
            </a:custGeom>
            <a:solidFill>
              <a:srgbClr val="FF9900"/>
            </a:solidFill>
            <a:ln w="9525">
              <a:noFill/>
              <a:round/>
            </a:ln>
          </p:spPr>
          <p:txBody>
            <a:bodyPr/>
            <a:lstStyle/>
            <a:p>
              <a:endParaRPr lang="en-US"/>
            </a:p>
          </p:txBody>
        </p:sp>
        <p:sp>
          <p:nvSpPr>
            <p:cNvPr id="601404" name="Freeform 1340"/>
            <p:cNvSpPr/>
            <p:nvPr/>
          </p:nvSpPr>
          <p:spPr bwMode="auto">
            <a:xfrm>
              <a:off x="4798" y="2804"/>
              <a:ext cx="4" cy="7"/>
            </a:xfrm>
            <a:custGeom>
              <a:avLst/>
              <a:gdLst/>
              <a:ahLst/>
              <a:cxnLst>
                <a:cxn ang="0">
                  <a:pos x="4" y="4"/>
                </a:cxn>
                <a:cxn ang="0">
                  <a:pos x="0" y="2"/>
                </a:cxn>
                <a:cxn ang="0">
                  <a:pos x="0" y="4"/>
                </a:cxn>
                <a:cxn ang="0">
                  <a:pos x="2" y="7"/>
                </a:cxn>
                <a:cxn ang="0">
                  <a:pos x="4" y="5"/>
                </a:cxn>
                <a:cxn ang="0">
                  <a:pos x="0" y="5"/>
                </a:cxn>
                <a:cxn ang="0">
                  <a:pos x="4" y="4"/>
                </a:cxn>
                <a:cxn ang="0">
                  <a:pos x="2" y="0"/>
                </a:cxn>
                <a:cxn ang="0">
                  <a:pos x="0" y="2"/>
                </a:cxn>
                <a:cxn ang="0">
                  <a:pos x="4" y="4"/>
                </a:cxn>
              </a:cxnLst>
              <a:rect l="0" t="0" r="r" b="b"/>
              <a:pathLst>
                <a:path w="4" h="7">
                  <a:moveTo>
                    <a:pt x="4" y="4"/>
                  </a:moveTo>
                  <a:lnTo>
                    <a:pt x="0" y="2"/>
                  </a:lnTo>
                  <a:lnTo>
                    <a:pt x="0" y="4"/>
                  </a:lnTo>
                  <a:lnTo>
                    <a:pt x="2" y="7"/>
                  </a:lnTo>
                  <a:lnTo>
                    <a:pt x="4" y="5"/>
                  </a:lnTo>
                  <a:lnTo>
                    <a:pt x="0" y="5"/>
                  </a:lnTo>
                  <a:lnTo>
                    <a:pt x="4" y="4"/>
                  </a:lnTo>
                  <a:lnTo>
                    <a:pt x="2" y="0"/>
                  </a:lnTo>
                  <a:lnTo>
                    <a:pt x="0" y="2"/>
                  </a:lnTo>
                  <a:lnTo>
                    <a:pt x="4" y="4"/>
                  </a:lnTo>
                  <a:close/>
                </a:path>
              </a:pathLst>
            </a:custGeom>
            <a:solidFill>
              <a:srgbClr val="000000"/>
            </a:solidFill>
            <a:ln w="9525">
              <a:noFill/>
              <a:round/>
            </a:ln>
          </p:spPr>
          <p:txBody>
            <a:bodyPr/>
            <a:lstStyle/>
            <a:p>
              <a:endParaRPr lang="en-US"/>
            </a:p>
          </p:txBody>
        </p:sp>
        <p:sp>
          <p:nvSpPr>
            <p:cNvPr id="601405" name="Freeform 1341"/>
            <p:cNvSpPr/>
            <p:nvPr/>
          </p:nvSpPr>
          <p:spPr bwMode="auto">
            <a:xfrm>
              <a:off x="4798" y="2808"/>
              <a:ext cx="7" cy="29"/>
            </a:xfrm>
            <a:custGeom>
              <a:avLst/>
              <a:gdLst/>
              <a:ahLst/>
              <a:cxnLst>
                <a:cxn ang="0">
                  <a:pos x="7" y="29"/>
                </a:cxn>
                <a:cxn ang="0">
                  <a:pos x="7" y="7"/>
                </a:cxn>
                <a:cxn ang="0">
                  <a:pos x="4" y="0"/>
                </a:cxn>
                <a:cxn ang="0">
                  <a:pos x="0" y="1"/>
                </a:cxn>
                <a:cxn ang="0">
                  <a:pos x="4" y="7"/>
                </a:cxn>
                <a:cxn ang="0">
                  <a:pos x="4" y="12"/>
                </a:cxn>
                <a:cxn ang="0">
                  <a:pos x="2" y="22"/>
                </a:cxn>
                <a:cxn ang="0">
                  <a:pos x="4" y="29"/>
                </a:cxn>
                <a:cxn ang="0">
                  <a:pos x="7" y="29"/>
                </a:cxn>
              </a:cxnLst>
              <a:rect l="0" t="0" r="r" b="b"/>
              <a:pathLst>
                <a:path w="7" h="29">
                  <a:moveTo>
                    <a:pt x="7" y="29"/>
                  </a:moveTo>
                  <a:lnTo>
                    <a:pt x="7" y="7"/>
                  </a:lnTo>
                  <a:lnTo>
                    <a:pt x="4" y="0"/>
                  </a:lnTo>
                  <a:lnTo>
                    <a:pt x="0" y="1"/>
                  </a:lnTo>
                  <a:lnTo>
                    <a:pt x="4" y="7"/>
                  </a:lnTo>
                  <a:lnTo>
                    <a:pt x="4" y="12"/>
                  </a:lnTo>
                  <a:lnTo>
                    <a:pt x="2" y="22"/>
                  </a:lnTo>
                  <a:lnTo>
                    <a:pt x="4" y="29"/>
                  </a:lnTo>
                  <a:lnTo>
                    <a:pt x="7" y="29"/>
                  </a:lnTo>
                  <a:close/>
                </a:path>
              </a:pathLst>
            </a:custGeom>
            <a:solidFill>
              <a:srgbClr val="000000"/>
            </a:solidFill>
            <a:ln w="9525">
              <a:noFill/>
              <a:round/>
            </a:ln>
          </p:spPr>
          <p:txBody>
            <a:bodyPr/>
            <a:lstStyle/>
            <a:p>
              <a:endParaRPr lang="en-US"/>
            </a:p>
          </p:txBody>
        </p:sp>
        <p:sp>
          <p:nvSpPr>
            <p:cNvPr id="601406" name="Freeform 1342"/>
            <p:cNvSpPr/>
            <p:nvPr/>
          </p:nvSpPr>
          <p:spPr bwMode="auto">
            <a:xfrm>
              <a:off x="4802" y="2837"/>
              <a:ext cx="5" cy="28"/>
            </a:xfrm>
            <a:custGeom>
              <a:avLst/>
              <a:gdLst/>
              <a:ahLst/>
              <a:cxnLst>
                <a:cxn ang="0">
                  <a:pos x="5" y="28"/>
                </a:cxn>
                <a:cxn ang="0">
                  <a:pos x="5" y="26"/>
                </a:cxn>
                <a:cxn ang="0">
                  <a:pos x="3" y="0"/>
                </a:cxn>
                <a:cxn ang="0">
                  <a:pos x="0" y="0"/>
                </a:cxn>
                <a:cxn ang="0">
                  <a:pos x="2" y="26"/>
                </a:cxn>
                <a:cxn ang="0">
                  <a:pos x="3" y="24"/>
                </a:cxn>
                <a:cxn ang="0">
                  <a:pos x="5" y="28"/>
                </a:cxn>
                <a:cxn ang="0">
                  <a:pos x="5" y="26"/>
                </a:cxn>
                <a:cxn ang="0">
                  <a:pos x="5" y="28"/>
                </a:cxn>
              </a:cxnLst>
              <a:rect l="0" t="0" r="r" b="b"/>
              <a:pathLst>
                <a:path w="5" h="28">
                  <a:moveTo>
                    <a:pt x="5" y="28"/>
                  </a:moveTo>
                  <a:lnTo>
                    <a:pt x="5" y="26"/>
                  </a:lnTo>
                  <a:lnTo>
                    <a:pt x="3" y="0"/>
                  </a:lnTo>
                  <a:lnTo>
                    <a:pt x="0" y="0"/>
                  </a:lnTo>
                  <a:lnTo>
                    <a:pt x="2" y="26"/>
                  </a:lnTo>
                  <a:lnTo>
                    <a:pt x="3" y="24"/>
                  </a:lnTo>
                  <a:lnTo>
                    <a:pt x="5" y="28"/>
                  </a:lnTo>
                  <a:lnTo>
                    <a:pt x="5" y="26"/>
                  </a:lnTo>
                  <a:lnTo>
                    <a:pt x="5" y="28"/>
                  </a:lnTo>
                  <a:close/>
                </a:path>
              </a:pathLst>
            </a:custGeom>
            <a:solidFill>
              <a:srgbClr val="000000"/>
            </a:solidFill>
            <a:ln w="9525">
              <a:noFill/>
              <a:round/>
            </a:ln>
          </p:spPr>
          <p:txBody>
            <a:bodyPr/>
            <a:lstStyle/>
            <a:p>
              <a:endParaRPr lang="en-US"/>
            </a:p>
          </p:txBody>
        </p:sp>
        <p:sp>
          <p:nvSpPr>
            <p:cNvPr id="601407" name="Freeform 1343"/>
            <p:cNvSpPr/>
            <p:nvPr/>
          </p:nvSpPr>
          <p:spPr bwMode="auto">
            <a:xfrm>
              <a:off x="4802" y="2861"/>
              <a:ext cx="5" cy="9"/>
            </a:xfrm>
            <a:custGeom>
              <a:avLst/>
              <a:gdLst/>
              <a:ahLst/>
              <a:cxnLst>
                <a:cxn ang="0">
                  <a:pos x="0" y="4"/>
                </a:cxn>
                <a:cxn ang="0">
                  <a:pos x="3" y="5"/>
                </a:cxn>
                <a:cxn ang="0">
                  <a:pos x="5" y="4"/>
                </a:cxn>
                <a:cxn ang="0">
                  <a:pos x="3" y="0"/>
                </a:cxn>
                <a:cxn ang="0">
                  <a:pos x="2" y="4"/>
                </a:cxn>
                <a:cxn ang="0">
                  <a:pos x="3" y="4"/>
                </a:cxn>
                <a:cxn ang="0">
                  <a:pos x="0" y="4"/>
                </a:cxn>
                <a:cxn ang="0">
                  <a:pos x="0" y="9"/>
                </a:cxn>
                <a:cxn ang="0">
                  <a:pos x="3" y="5"/>
                </a:cxn>
                <a:cxn ang="0">
                  <a:pos x="0" y="4"/>
                </a:cxn>
              </a:cxnLst>
              <a:rect l="0" t="0" r="r" b="b"/>
              <a:pathLst>
                <a:path w="5" h="9">
                  <a:moveTo>
                    <a:pt x="0" y="4"/>
                  </a:moveTo>
                  <a:lnTo>
                    <a:pt x="3" y="5"/>
                  </a:lnTo>
                  <a:lnTo>
                    <a:pt x="5" y="4"/>
                  </a:lnTo>
                  <a:lnTo>
                    <a:pt x="3" y="0"/>
                  </a:lnTo>
                  <a:lnTo>
                    <a:pt x="2" y="4"/>
                  </a:lnTo>
                  <a:lnTo>
                    <a:pt x="3" y="4"/>
                  </a:lnTo>
                  <a:lnTo>
                    <a:pt x="0" y="4"/>
                  </a:lnTo>
                  <a:lnTo>
                    <a:pt x="0" y="9"/>
                  </a:lnTo>
                  <a:lnTo>
                    <a:pt x="3" y="5"/>
                  </a:lnTo>
                  <a:lnTo>
                    <a:pt x="0" y="4"/>
                  </a:lnTo>
                  <a:close/>
                </a:path>
              </a:pathLst>
            </a:custGeom>
            <a:solidFill>
              <a:srgbClr val="000000"/>
            </a:solidFill>
            <a:ln w="9525">
              <a:noFill/>
              <a:round/>
            </a:ln>
          </p:spPr>
          <p:txBody>
            <a:bodyPr/>
            <a:lstStyle/>
            <a:p>
              <a:endParaRPr lang="en-US"/>
            </a:p>
          </p:txBody>
        </p:sp>
        <p:sp>
          <p:nvSpPr>
            <p:cNvPr id="601408" name="Freeform 1344"/>
            <p:cNvSpPr/>
            <p:nvPr/>
          </p:nvSpPr>
          <p:spPr bwMode="auto">
            <a:xfrm>
              <a:off x="4796" y="2855"/>
              <a:ext cx="9" cy="10"/>
            </a:xfrm>
            <a:custGeom>
              <a:avLst/>
              <a:gdLst/>
              <a:ahLst/>
              <a:cxnLst>
                <a:cxn ang="0">
                  <a:pos x="2" y="6"/>
                </a:cxn>
                <a:cxn ang="0">
                  <a:pos x="0" y="4"/>
                </a:cxn>
                <a:cxn ang="0">
                  <a:pos x="4" y="8"/>
                </a:cxn>
                <a:cxn ang="0">
                  <a:pos x="6" y="8"/>
                </a:cxn>
                <a:cxn ang="0">
                  <a:pos x="6" y="10"/>
                </a:cxn>
                <a:cxn ang="0">
                  <a:pos x="9" y="10"/>
                </a:cxn>
                <a:cxn ang="0">
                  <a:pos x="9" y="6"/>
                </a:cxn>
                <a:cxn ang="0">
                  <a:pos x="6" y="2"/>
                </a:cxn>
                <a:cxn ang="0">
                  <a:pos x="4" y="2"/>
                </a:cxn>
                <a:cxn ang="0">
                  <a:pos x="2" y="0"/>
                </a:cxn>
                <a:cxn ang="0">
                  <a:pos x="4" y="2"/>
                </a:cxn>
                <a:cxn ang="0">
                  <a:pos x="2" y="0"/>
                </a:cxn>
                <a:cxn ang="0">
                  <a:pos x="2" y="6"/>
                </a:cxn>
              </a:cxnLst>
              <a:rect l="0" t="0" r="r" b="b"/>
              <a:pathLst>
                <a:path w="9" h="10">
                  <a:moveTo>
                    <a:pt x="2" y="6"/>
                  </a:moveTo>
                  <a:lnTo>
                    <a:pt x="0" y="4"/>
                  </a:lnTo>
                  <a:lnTo>
                    <a:pt x="4" y="8"/>
                  </a:lnTo>
                  <a:lnTo>
                    <a:pt x="6" y="8"/>
                  </a:lnTo>
                  <a:lnTo>
                    <a:pt x="6" y="10"/>
                  </a:lnTo>
                  <a:lnTo>
                    <a:pt x="9" y="10"/>
                  </a:lnTo>
                  <a:lnTo>
                    <a:pt x="9" y="6"/>
                  </a:lnTo>
                  <a:lnTo>
                    <a:pt x="6" y="2"/>
                  </a:lnTo>
                  <a:lnTo>
                    <a:pt x="4" y="2"/>
                  </a:lnTo>
                  <a:lnTo>
                    <a:pt x="2" y="0"/>
                  </a:lnTo>
                  <a:lnTo>
                    <a:pt x="4" y="2"/>
                  </a:lnTo>
                  <a:lnTo>
                    <a:pt x="2" y="0"/>
                  </a:lnTo>
                  <a:lnTo>
                    <a:pt x="2" y="6"/>
                  </a:lnTo>
                  <a:close/>
                </a:path>
              </a:pathLst>
            </a:custGeom>
            <a:solidFill>
              <a:srgbClr val="000000"/>
            </a:solidFill>
            <a:ln w="9525">
              <a:noFill/>
              <a:round/>
            </a:ln>
          </p:spPr>
          <p:txBody>
            <a:bodyPr/>
            <a:lstStyle/>
            <a:p>
              <a:endParaRPr lang="en-US"/>
            </a:p>
          </p:txBody>
        </p:sp>
        <p:sp>
          <p:nvSpPr>
            <p:cNvPr id="601409" name="Freeform 1345"/>
            <p:cNvSpPr/>
            <p:nvPr/>
          </p:nvSpPr>
          <p:spPr bwMode="auto">
            <a:xfrm>
              <a:off x="4793" y="2855"/>
              <a:ext cx="5" cy="6"/>
            </a:xfrm>
            <a:custGeom>
              <a:avLst/>
              <a:gdLst/>
              <a:ahLst/>
              <a:cxnLst>
                <a:cxn ang="0">
                  <a:pos x="0" y="2"/>
                </a:cxn>
                <a:cxn ang="0">
                  <a:pos x="1" y="6"/>
                </a:cxn>
                <a:cxn ang="0">
                  <a:pos x="5" y="6"/>
                </a:cxn>
                <a:cxn ang="0">
                  <a:pos x="5" y="0"/>
                </a:cxn>
                <a:cxn ang="0">
                  <a:pos x="1" y="0"/>
                </a:cxn>
                <a:cxn ang="0">
                  <a:pos x="3" y="4"/>
                </a:cxn>
                <a:cxn ang="0">
                  <a:pos x="0" y="2"/>
                </a:cxn>
                <a:cxn ang="0">
                  <a:pos x="0" y="6"/>
                </a:cxn>
                <a:cxn ang="0">
                  <a:pos x="1" y="6"/>
                </a:cxn>
                <a:cxn ang="0">
                  <a:pos x="0" y="2"/>
                </a:cxn>
              </a:cxnLst>
              <a:rect l="0" t="0" r="r" b="b"/>
              <a:pathLst>
                <a:path w="5" h="6">
                  <a:moveTo>
                    <a:pt x="0" y="2"/>
                  </a:moveTo>
                  <a:lnTo>
                    <a:pt x="1" y="6"/>
                  </a:lnTo>
                  <a:lnTo>
                    <a:pt x="5" y="6"/>
                  </a:lnTo>
                  <a:lnTo>
                    <a:pt x="5" y="0"/>
                  </a:lnTo>
                  <a:lnTo>
                    <a:pt x="1" y="0"/>
                  </a:lnTo>
                  <a:lnTo>
                    <a:pt x="3" y="4"/>
                  </a:lnTo>
                  <a:lnTo>
                    <a:pt x="0" y="2"/>
                  </a:lnTo>
                  <a:lnTo>
                    <a:pt x="0" y="6"/>
                  </a:lnTo>
                  <a:lnTo>
                    <a:pt x="1" y="6"/>
                  </a:lnTo>
                  <a:lnTo>
                    <a:pt x="0" y="2"/>
                  </a:lnTo>
                  <a:close/>
                </a:path>
              </a:pathLst>
            </a:custGeom>
            <a:solidFill>
              <a:srgbClr val="000000"/>
            </a:solidFill>
            <a:ln w="9525">
              <a:noFill/>
              <a:round/>
            </a:ln>
          </p:spPr>
          <p:txBody>
            <a:bodyPr/>
            <a:lstStyle/>
            <a:p>
              <a:endParaRPr lang="en-US"/>
            </a:p>
          </p:txBody>
        </p:sp>
        <p:sp>
          <p:nvSpPr>
            <p:cNvPr id="601410" name="Freeform 1346"/>
            <p:cNvSpPr/>
            <p:nvPr/>
          </p:nvSpPr>
          <p:spPr bwMode="auto">
            <a:xfrm>
              <a:off x="4787" y="2846"/>
              <a:ext cx="9" cy="13"/>
            </a:xfrm>
            <a:custGeom>
              <a:avLst/>
              <a:gdLst/>
              <a:ahLst/>
              <a:cxnLst>
                <a:cxn ang="0">
                  <a:pos x="2" y="4"/>
                </a:cxn>
                <a:cxn ang="0">
                  <a:pos x="0" y="4"/>
                </a:cxn>
                <a:cxn ang="0">
                  <a:pos x="6" y="9"/>
                </a:cxn>
                <a:cxn ang="0">
                  <a:pos x="6" y="11"/>
                </a:cxn>
                <a:cxn ang="0">
                  <a:pos x="9" y="13"/>
                </a:cxn>
                <a:cxn ang="0">
                  <a:pos x="9" y="8"/>
                </a:cxn>
                <a:cxn ang="0">
                  <a:pos x="6" y="4"/>
                </a:cxn>
                <a:cxn ang="0">
                  <a:pos x="2" y="2"/>
                </a:cxn>
                <a:cxn ang="0">
                  <a:pos x="0" y="2"/>
                </a:cxn>
                <a:cxn ang="0">
                  <a:pos x="2" y="2"/>
                </a:cxn>
                <a:cxn ang="0">
                  <a:pos x="2" y="0"/>
                </a:cxn>
                <a:cxn ang="0">
                  <a:pos x="0" y="2"/>
                </a:cxn>
                <a:cxn ang="0">
                  <a:pos x="2" y="4"/>
                </a:cxn>
              </a:cxnLst>
              <a:rect l="0" t="0" r="r" b="b"/>
              <a:pathLst>
                <a:path w="9" h="13">
                  <a:moveTo>
                    <a:pt x="2" y="4"/>
                  </a:moveTo>
                  <a:lnTo>
                    <a:pt x="0" y="4"/>
                  </a:lnTo>
                  <a:lnTo>
                    <a:pt x="6" y="9"/>
                  </a:lnTo>
                  <a:lnTo>
                    <a:pt x="6" y="11"/>
                  </a:lnTo>
                  <a:lnTo>
                    <a:pt x="9" y="13"/>
                  </a:lnTo>
                  <a:lnTo>
                    <a:pt x="9" y="8"/>
                  </a:lnTo>
                  <a:lnTo>
                    <a:pt x="6" y="4"/>
                  </a:lnTo>
                  <a:lnTo>
                    <a:pt x="2" y="2"/>
                  </a:lnTo>
                  <a:lnTo>
                    <a:pt x="0" y="2"/>
                  </a:lnTo>
                  <a:lnTo>
                    <a:pt x="2" y="2"/>
                  </a:lnTo>
                  <a:lnTo>
                    <a:pt x="2" y="0"/>
                  </a:lnTo>
                  <a:lnTo>
                    <a:pt x="0" y="2"/>
                  </a:lnTo>
                  <a:lnTo>
                    <a:pt x="2" y="4"/>
                  </a:lnTo>
                  <a:close/>
                </a:path>
              </a:pathLst>
            </a:custGeom>
            <a:solidFill>
              <a:srgbClr val="000000"/>
            </a:solidFill>
            <a:ln w="9525">
              <a:noFill/>
              <a:round/>
            </a:ln>
          </p:spPr>
          <p:txBody>
            <a:bodyPr/>
            <a:lstStyle/>
            <a:p>
              <a:endParaRPr lang="en-US"/>
            </a:p>
          </p:txBody>
        </p:sp>
        <p:sp>
          <p:nvSpPr>
            <p:cNvPr id="601411" name="Freeform 1347"/>
            <p:cNvSpPr/>
            <p:nvPr/>
          </p:nvSpPr>
          <p:spPr bwMode="auto">
            <a:xfrm>
              <a:off x="4780" y="2848"/>
              <a:ext cx="9" cy="7"/>
            </a:xfrm>
            <a:custGeom>
              <a:avLst/>
              <a:gdLst/>
              <a:ahLst/>
              <a:cxnLst>
                <a:cxn ang="0">
                  <a:pos x="0" y="6"/>
                </a:cxn>
                <a:cxn ang="0">
                  <a:pos x="2" y="7"/>
                </a:cxn>
                <a:cxn ang="0">
                  <a:pos x="5" y="6"/>
                </a:cxn>
                <a:cxn ang="0">
                  <a:pos x="7" y="4"/>
                </a:cxn>
                <a:cxn ang="0">
                  <a:pos x="9" y="4"/>
                </a:cxn>
                <a:cxn ang="0">
                  <a:pos x="9" y="2"/>
                </a:cxn>
                <a:cxn ang="0">
                  <a:pos x="7" y="0"/>
                </a:cxn>
                <a:cxn ang="0">
                  <a:pos x="5" y="0"/>
                </a:cxn>
                <a:cxn ang="0">
                  <a:pos x="5" y="2"/>
                </a:cxn>
                <a:cxn ang="0">
                  <a:pos x="3" y="4"/>
                </a:cxn>
                <a:cxn ang="0">
                  <a:pos x="2" y="4"/>
                </a:cxn>
                <a:cxn ang="0">
                  <a:pos x="3" y="6"/>
                </a:cxn>
                <a:cxn ang="0">
                  <a:pos x="0" y="6"/>
                </a:cxn>
                <a:cxn ang="0">
                  <a:pos x="0" y="7"/>
                </a:cxn>
                <a:cxn ang="0">
                  <a:pos x="2" y="7"/>
                </a:cxn>
                <a:cxn ang="0">
                  <a:pos x="0" y="6"/>
                </a:cxn>
              </a:cxnLst>
              <a:rect l="0" t="0" r="r" b="b"/>
              <a:pathLst>
                <a:path w="9" h="7">
                  <a:moveTo>
                    <a:pt x="0" y="6"/>
                  </a:moveTo>
                  <a:lnTo>
                    <a:pt x="2" y="7"/>
                  </a:lnTo>
                  <a:lnTo>
                    <a:pt x="5" y="6"/>
                  </a:lnTo>
                  <a:lnTo>
                    <a:pt x="7" y="4"/>
                  </a:lnTo>
                  <a:lnTo>
                    <a:pt x="9" y="4"/>
                  </a:lnTo>
                  <a:lnTo>
                    <a:pt x="9" y="2"/>
                  </a:lnTo>
                  <a:lnTo>
                    <a:pt x="7" y="0"/>
                  </a:lnTo>
                  <a:lnTo>
                    <a:pt x="5" y="0"/>
                  </a:lnTo>
                  <a:lnTo>
                    <a:pt x="5" y="2"/>
                  </a:lnTo>
                  <a:lnTo>
                    <a:pt x="3" y="4"/>
                  </a:lnTo>
                  <a:lnTo>
                    <a:pt x="2" y="4"/>
                  </a:lnTo>
                  <a:lnTo>
                    <a:pt x="3" y="6"/>
                  </a:lnTo>
                  <a:lnTo>
                    <a:pt x="0" y="6"/>
                  </a:lnTo>
                  <a:lnTo>
                    <a:pt x="0" y="7"/>
                  </a:lnTo>
                  <a:lnTo>
                    <a:pt x="2" y="7"/>
                  </a:lnTo>
                  <a:lnTo>
                    <a:pt x="0" y="6"/>
                  </a:lnTo>
                  <a:close/>
                </a:path>
              </a:pathLst>
            </a:custGeom>
            <a:solidFill>
              <a:srgbClr val="000000"/>
            </a:solidFill>
            <a:ln w="9525">
              <a:noFill/>
              <a:round/>
            </a:ln>
          </p:spPr>
          <p:txBody>
            <a:bodyPr/>
            <a:lstStyle/>
            <a:p>
              <a:endParaRPr lang="en-US"/>
            </a:p>
          </p:txBody>
        </p:sp>
        <p:sp>
          <p:nvSpPr>
            <p:cNvPr id="601412" name="Freeform 1348"/>
            <p:cNvSpPr/>
            <p:nvPr/>
          </p:nvSpPr>
          <p:spPr bwMode="auto">
            <a:xfrm>
              <a:off x="4780" y="2802"/>
              <a:ext cx="13" cy="52"/>
            </a:xfrm>
            <a:custGeom>
              <a:avLst/>
              <a:gdLst/>
              <a:ahLst/>
              <a:cxnLst>
                <a:cxn ang="0">
                  <a:pos x="13" y="2"/>
                </a:cxn>
                <a:cxn ang="0">
                  <a:pos x="9" y="4"/>
                </a:cxn>
                <a:cxn ang="0">
                  <a:pos x="9" y="9"/>
                </a:cxn>
                <a:cxn ang="0">
                  <a:pos x="7" y="15"/>
                </a:cxn>
                <a:cxn ang="0">
                  <a:pos x="5" y="20"/>
                </a:cxn>
                <a:cxn ang="0">
                  <a:pos x="5" y="28"/>
                </a:cxn>
                <a:cxn ang="0">
                  <a:pos x="3" y="33"/>
                </a:cxn>
                <a:cxn ang="0">
                  <a:pos x="2" y="39"/>
                </a:cxn>
                <a:cxn ang="0">
                  <a:pos x="2" y="46"/>
                </a:cxn>
                <a:cxn ang="0">
                  <a:pos x="0" y="52"/>
                </a:cxn>
                <a:cxn ang="0">
                  <a:pos x="3" y="52"/>
                </a:cxn>
                <a:cxn ang="0">
                  <a:pos x="5" y="46"/>
                </a:cxn>
                <a:cxn ang="0">
                  <a:pos x="5" y="39"/>
                </a:cxn>
                <a:cxn ang="0">
                  <a:pos x="7" y="33"/>
                </a:cxn>
                <a:cxn ang="0">
                  <a:pos x="7" y="28"/>
                </a:cxn>
                <a:cxn ang="0">
                  <a:pos x="9" y="22"/>
                </a:cxn>
                <a:cxn ang="0">
                  <a:pos x="11" y="17"/>
                </a:cxn>
                <a:cxn ang="0">
                  <a:pos x="13" y="9"/>
                </a:cxn>
                <a:cxn ang="0">
                  <a:pos x="13" y="4"/>
                </a:cxn>
                <a:cxn ang="0">
                  <a:pos x="11" y="6"/>
                </a:cxn>
                <a:cxn ang="0">
                  <a:pos x="13" y="2"/>
                </a:cxn>
                <a:cxn ang="0">
                  <a:pos x="11" y="0"/>
                </a:cxn>
                <a:cxn ang="0">
                  <a:pos x="9" y="4"/>
                </a:cxn>
                <a:cxn ang="0">
                  <a:pos x="13" y="2"/>
                </a:cxn>
              </a:cxnLst>
              <a:rect l="0" t="0" r="r" b="b"/>
              <a:pathLst>
                <a:path w="13" h="52">
                  <a:moveTo>
                    <a:pt x="13" y="2"/>
                  </a:moveTo>
                  <a:lnTo>
                    <a:pt x="9" y="4"/>
                  </a:lnTo>
                  <a:lnTo>
                    <a:pt x="9" y="9"/>
                  </a:lnTo>
                  <a:lnTo>
                    <a:pt x="7" y="15"/>
                  </a:lnTo>
                  <a:lnTo>
                    <a:pt x="5" y="20"/>
                  </a:lnTo>
                  <a:lnTo>
                    <a:pt x="5" y="28"/>
                  </a:lnTo>
                  <a:lnTo>
                    <a:pt x="3" y="33"/>
                  </a:lnTo>
                  <a:lnTo>
                    <a:pt x="2" y="39"/>
                  </a:lnTo>
                  <a:lnTo>
                    <a:pt x="2" y="46"/>
                  </a:lnTo>
                  <a:lnTo>
                    <a:pt x="0" y="52"/>
                  </a:lnTo>
                  <a:lnTo>
                    <a:pt x="3" y="52"/>
                  </a:lnTo>
                  <a:lnTo>
                    <a:pt x="5" y="46"/>
                  </a:lnTo>
                  <a:lnTo>
                    <a:pt x="5" y="39"/>
                  </a:lnTo>
                  <a:lnTo>
                    <a:pt x="7" y="33"/>
                  </a:lnTo>
                  <a:lnTo>
                    <a:pt x="7" y="28"/>
                  </a:lnTo>
                  <a:lnTo>
                    <a:pt x="9" y="22"/>
                  </a:lnTo>
                  <a:lnTo>
                    <a:pt x="11" y="17"/>
                  </a:lnTo>
                  <a:lnTo>
                    <a:pt x="13" y="9"/>
                  </a:lnTo>
                  <a:lnTo>
                    <a:pt x="13" y="4"/>
                  </a:lnTo>
                  <a:lnTo>
                    <a:pt x="11" y="6"/>
                  </a:lnTo>
                  <a:lnTo>
                    <a:pt x="13" y="2"/>
                  </a:lnTo>
                  <a:lnTo>
                    <a:pt x="11" y="0"/>
                  </a:lnTo>
                  <a:lnTo>
                    <a:pt x="9" y="4"/>
                  </a:lnTo>
                  <a:lnTo>
                    <a:pt x="13" y="2"/>
                  </a:lnTo>
                  <a:close/>
                </a:path>
              </a:pathLst>
            </a:custGeom>
            <a:solidFill>
              <a:srgbClr val="000000"/>
            </a:solidFill>
            <a:ln w="9525">
              <a:noFill/>
              <a:round/>
            </a:ln>
          </p:spPr>
          <p:txBody>
            <a:bodyPr/>
            <a:lstStyle/>
            <a:p>
              <a:endParaRPr lang="en-US"/>
            </a:p>
          </p:txBody>
        </p:sp>
        <p:sp>
          <p:nvSpPr>
            <p:cNvPr id="601413" name="Freeform 1349"/>
            <p:cNvSpPr/>
            <p:nvPr/>
          </p:nvSpPr>
          <p:spPr bwMode="auto">
            <a:xfrm>
              <a:off x="4791" y="2804"/>
              <a:ext cx="9" cy="7"/>
            </a:xfrm>
            <a:custGeom>
              <a:avLst/>
              <a:gdLst/>
              <a:ahLst/>
              <a:cxnLst>
                <a:cxn ang="0">
                  <a:pos x="7" y="4"/>
                </a:cxn>
                <a:cxn ang="0">
                  <a:pos x="5" y="2"/>
                </a:cxn>
                <a:cxn ang="0">
                  <a:pos x="3" y="2"/>
                </a:cxn>
                <a:cxn ang="0">
                  <a:pos x="2" y="0"/>
                </a:cxn>
                <a:cxn ang="0">
                  <a:pos x="0" y="4"/>
                </a:cxn>
                <a:cxn ang="0">
                  <a:pos x="2" y="4"/>
                </a:cxn>
                <a:cxn ang="0">
                  <a:pos x="5" y="7"/>
                </a:cxn>
                <a:cxn ang="0">
                  <a:pos x="9" y="7"/>
                </a:cxn>
                <a:cxn ang="0">
                  <a:pos x="7" y="7"/>
                </a:cxn>
                <a:cxn ang="0">
                  <a:pos x="9" y="7"/>
                </a:cxn>
                <a:cxn ang="0">
                  <a:pos x="7" y="4"/>
                </a:cxn>
              </a:cxnLst>
              <a:rect l="0" t="0" r="r" b="b"/>
              <a:pathLst>
                <a:path w="9" h="7">
                  <a:moveTo>
                    <a:pt x="7" y="4"/>
                  </a:moveTo>
                  <a:lnTo>
                    <a:pt x="5" y="2"/>
                  </a:lnTo>
                  <a:lnTo>
                    <a:pt x="3" y="2"/>
                  </a:lnTo>
                  <a:lnTo>
                    <a:pt x="2" y="0"/>
                  </a:lnTo>
                  <a:lnTo>
                    <a:pt x="0" y="4"/>
                  </a:lnTo>
                  <a:lnTo>
                    <a:pt x="2" y="4"/>
                  </a:lnTo>
                  <a:lnTo>
                    <a:pt x="5" y="7"/>
                  </a:lnTo>
                  <a:lnTo>
                    <a:pt x="9" y="7"/>
                  </a:lnTo>
                  <a:lnTo>
                    <a:pt x="7" y="7"/>
                  </a:lnTo>
                  <a:lnTo>
                    <a:pt x="9" y="7"/>
                  </a:lnTo>
                  <a:lnTo>
                    <a:pt x="7" y="4"/>
                  </a:lnTo>
                  <a:close/>
                </a:path>
              </a:pathLst>
            </a:custGeom>
            <a:solidFill>
              <a:srgbClr val="000000"/>
            </a:solidFill>
            <a:ln w="9525">
              <a:noFill/>
              <a:round/>
            </a:ln>
          </p:spPr>
          <p:txBody>
            <a:bodyPr/>
            <a:lstStyle/>
            <a:p>
              <a:endParaRPr lang="en-US"/>
            </a:p>
          </p:txBody>
        </p:sp>
        <p:sp>
          <p:nvSpPr>
            <p:cNvPr id="601414" name="Freeform 1350"/>
            <p:cNvSpPr/>
            <p:nvPr/>
          </p:nvSpPr>
          <p:spPr bwMode="auto">
            <a:xfrm>
              <a:off x="3845" y="2874"/>
              <a:ext cx="77" cy="66"/>
            </a:xfrm>
            <a:custGeom>
              <a:avLst/>
              <a:gdLst/>
              <a:ahLst/>
              <a:cxnLst>
                <a:cxn ang="0">
                  <a:pos x="75" y="18"/>
                </a:cxn>
                <a:cxn ang="0">
                  <a:pos x="77" y="22"/>
                </a:cxn>
                <a:cxn ang="0">
                  <a:pos x="77" y="24"/>
                </a:cxn>
                <a:cxn ang="0">
                  <a:pos x="75" y="27"/>
                </a:cxn>
                <a:cxn ang="0">
                  <a:pos x="71" y="31"/>
                </a:cxn>
                <a:cxn ang="0">
                  <a:pos x="71" y="33"/>
                </a:cxn>
                <a:cxn ang="0">
                  <a:pos x="68" y="35"/>
                </a:cxn>
                <a:cxn ang="0">
                  <a:pos x="66" y="36"/>
                </a:cxn>
                <a:cxn ang="0">
                  <a:pos x="60" y="36"/>
                </a:cxn>
                <a:cxn ang="0">
                  <a:pos x="53" y="38"/>
                </a:cxn>
                <a:cxn ang="0">
                  <a:pos x="47" y="42"/>
                </a:cxn>
                <a:cxn ang="0">
                  <a:pos x="40" y="46"/>
                </a:cxn>
                <a:cxn ang="0">
                  <a:pos x="35" y="49"/>
                </a:cxn>
                <a:cxn ang="0">
                  <a:pos x="31" y="53"/>
                </a:cxn>
                <a:cxn ang="0">
                  <a:pos x="25" y="60"/>
                </a:cxn>
                <a:cxn ang="0">
                  <a:pos x="24" y="66"/>
                </a:cxn>
                <a:cxn ang="0">
                  <a:pos x="18" y="66"/>
                </a:cxn>
                <a:cxn ang="0">
                  <a:pos x="14" y="64"/>
                </a:cxn>
                <a:cxn ang="0">
                  <a:pos x="9" y="58"/>
                </a:cxn>
                <a:cxn ang="0">
                  <a:pos x="7" y="53"/>
                </a:cxn>
                <a:cxn ang="0">
                  <a:pos x="5" y="49"/>
                </a:cxn>
                <a:cxn ang="0">
                  <a:pos x="2" y="46"/>
                </a:cxn>
                <a:cxn ang="0">
                  <a:pos x="2" y="42"/>
                </a:cxn>
                <a:cxn ang="0">
                  <a:pos x="0" y="38"/>
                </a:cxn>
                <a:cxn ang="0">
                  <a:pos x="2" y="33"/>
                </a:cxn>
                <a:cxn ang="0">
                  <a:pos x="2" y="29"/>
                </a:cxn>
                <a:cxn ang="0">
                  <a:pos x="7" y="24"/>
                </a:cxn>
                <a:cxn ang="0">
                  <a:pos x="9" y="20"/>
                </a:cxn>
                <a:cxn ang="0">
                  <a:pos x="11" y="16"/>
                </a:cxn>
                <a:cxn ang="0">
                  <a:pos x="13" y="13"/>
                </a:cxn>
                <a:cxn ang="0">
                  <a:pos x="18" y="11"/>
                </a:cxn>
                <a:cxn ang="0">
                  <a:pos x="22" y="9"/>
                </a:cxn>
                <a:cxn ang="0">
                  <a:pos x="27" y="5"/>
                </a:cxn>
                <a:cxn ang="0">
                  <a:pos x="31" y="3"/>
                </a:cxn>
                <a:cxn ang="0">
                  <a:pos x="36" y="0"/>
                </a:cxn>
                <a:cxn ang="0">
                  <a:pos x="53" y="0"/>
                </a:cxn>
                <a:cxn ang="0">
                  <a:pos x="75" y="18"/>
                </a:cxn>
              </a:cxnLst>
              <a:rect l="0" t="0" r="r" b="b"/>
              <a:pathLst>
                <a:path w="77" h="66">
                  <a:moveTo>
                    <a:pt x="75" y="18"/>
                  </a:moveTo>
                  <a:lnTo>
                    <a:pt x="77" y="22"/>
                  </a:lnTo>
                  <a:lnTo>
                    <a:pt x="77" y="24"/>
                  </a:lnTo>
                  <a:lnTo>
                    <a:pt x="75" y="27"/>
                  </a:lnTo>
                  <a:lnTo>
                    <a:pt x="71" y="31"/>
                  </a:lnTo>
                  <a:lnTo>
                    <a:pt x="71" y="33"/>
                  </a:lnTo>
                  <a:lnTo>
                    <a:pt x="68" y="35"/>
                  </a:lnTo>
                  <a:lnTo>
                    <a:pt x="66" y="36"/>
                  </a:lnTo>
                  <a:lnTo>
                    <a:pt x="60" y="36"/>
                  </a:lnTo>
                  <a:lnTo>
                    <a:pt x="53" y="38"/>
                  </a:lnTo>
                  <a:lnTo>
                    <a:pt x="47" y="42"/>
                  </a:lnTo>
                  <a:lnTo>
                    <a:pt x="40" y="46"/>
                  </a:lnTo>
                  <a:lnTo>
                    <a:pt x="35" y="49"/>
                  </a:lnTo>
                  <a:lnTo>
                    <a:pt x="31" y="53"/>
                  </a:lnTo>
                  <a:lnTo>
                    <a:pt x="25" y="60"/>
                  </a:lnTo>
                  <a:lnTo>
                    <a:pt x="24" y="66"/>
                  </a:lnTo>
                  <a:lnTo>
                    <a:pt x="18" y="66"/>
                  </a:lnTo>
                  <a:lnTo>
                    <a:pt x="14" y="64"/>
                  </a:lnTo>
                  <a:lnTo>
                    <a:pt x="9" y="58"/>
                  </a:lnTo>
                  <a:lnTo>
                    <a:pt x="7" y="53"/>
                  </a:lnTo>
                  <a:lnTo>
                    <a:pt x="5" y="49"/>
                  </a:lnTo>
                  <a:lnTo>
                    <a:pt x="2" y="46"/>
                  </a:lnTo>
                  <a:lnTo>
                    <a:pt x="2" y="42"/>
                  </a:lnTo>
                  <a:lnTo>
                    <a:pt x="0" y="38"/>
                  </a:lnTo>
                  <a:lnTo>
                    <a:pt x="2" y="33"/>
                  </a:lnTo>
                  <a:lnTo>
                    <a:pt x="2" y="29"/>
                  </a:lnTo>
                  <a:lnTo>
                    <a:pt x="7" y="24"/>
                  </a:lnTo>
                  <a:lnTo>
                    <a:pt x="9" y="20"/>
                  </a:lnTo>
                  <a:lnTo>
                    <a:pt x="11" y="16"/>
                  </a:lnTo>
                  <a:lnTo>
                    <a:pt x="13" y="13"/>
                  </a:lnTo>
                  <a:lnTo>
                    <a:pt x="18" y="11"/>
                  </a:lnTo>
                  <a:lnTo>
                    <a:pt x="22" y="9"/>
                  </a:lnTo>
                  <a:lnTo>
                    <a:pt x="27" y="5"/>
                  </a:lnTo>
                  <a:lnTo>
                    <a:pt x="31" y="3"/>
                  </a:lnTo>
                  <a:lnTo>
                    <a:pt x="36" y="0"/>
                  </a:lnTo>
                  <a:lnTo>
                    <a:pt x="53" y="0"/>
                  </a:lnTo>
                  <a:lnTo>
                    <a:pt x="75" y="18"/>
                  </a:lnTo>
                  <a:close/>
                </a:path>
              </a:pathLst>
            </a:custGeom>
            <a:solidFill>
              <a:srgbClr val="3F3F3F"/>
            </a:solidFill>
            <a:ln w="9525">
              <a:noFill/>
              <a:round/>
            </a:ln>
          </p:spPr>
          <p:txBody>
            <a:bodyPr/>
            <a:lstStyle/>
            <a:p>
              <a:endParaRPr lang="en-US"/>
            </a:p>
          </p:txBody>
        </p:sp>
        <p:sp>
          <p:nvSpPr>
            <p:cNvPr id="601415" name="Freeform 1351"/>
            <p:cNvSpPr/>
            <p:nvPr/>
          </p:nvSpPr>
          <p:spPr bwMode="auto">
            <a:xfrm>
              <a:off x="3909" y="2892"/>
              <a:ext cx="15" cy="20"/>
            </a:xfrm>
            <a:custGeom>
              <a:avLst/>
              <a:gdLst/>
              <a:ahLst/>
              <a:cxnLst>
                <a:cxn ang="0">
                  <a:pos x="2" y="20"/>
                </a:cxn>
                <a:cxn ang="0">
                  <a:pos x="4" y="20"/>
                </a:cxn>
                <a:cxn ang="0">
                  <a:pos x="6" y="18"/>
                </a:cxn>
                <a:cxn ang="0">
                  <a:pos x="7" y="15"/>
                </a:cxn>
                <a:cxn ang="0">
                  <a:pos x="13" y="9"/>
                </a:cxn>
                <a:cxn ang="0">
                  <a:pos x="15" y="6"/>
                </a:cxn>
                <a:cxn ang="0">
                  <a:pos x="15" y="4"/>
                </a:cxn>
                <a:cxn ang="0">
                  <a:pos x="13" y="0"/>
                </a:cxn>
                <a:cxn ang="0">
                  <a:pos x="9" y="0"/>
                </a:cxn>
                <a:cxn ang="0">
                  <a:pos x="11" y="4"/>
                </a:cxn>
                <a:cxn ang="0">
                  <a:pos x="11" y="6"/>
                </a:cxn>
                <a:cxn ang="0">
                  <a:pos x="9" y="7"/>
                </a:cxn>
                <a:cxn ang="0">
                  <a:pos x="9" y="9"/>
                </a:cxn>
                <a:cxn ang="0">
                  <a:pos x="4" y="15"/>
                </a:cxn>
                <a:cxn ang="0">
                  <a:pos x="0" y="17"/>
                </a:cxn>
                <a:cxn ang="0">
                  <a:pos x="2" y="17"/>
                </a:cxn>
                <a:cxn ang="0">
                  <a:pos x="2" y="20"/>
                </a:cxn>
                <a:cxn ang="0">
                  <a:pos x="4" y="20"/>
                </a:cxn>
                <a:cxn ang="0">
                  <a:pos x="2" y="20"/>
                </a:cxn>
              </a:cxnLst>
              <a:rect l="0" t="0" r="r" b="b"/>
              <a:pathLst>
                <a:path w="15" h="20">
                  <a:moveTo>
                    <a:pt x="2" y="20"/>
                  </a:moveTo>
                  <a:lnTo>
                    <a:pt x="4" y="20"/>
                  </a:lnTo>
                  <a:lnTo>
                    <a:pt x="6" y="18"/>
                  </a:lnTo>
                  <a:lnTo>
                    <a:pt x="7" y="15"/>
                  </a:lnTo>
                  <a:lnTo>
                    <a:pt x="13" y="9"/>
                  </a:lnTo>
                  <a:lnTo>
                    <a:pt x="15" y="6"/>
                  </a:lnTo>
                  <a:lnTo>
                    <a:pt x="15" y="4"/>
                  </a:lnTo>
                  <a:lnTo>
                    <a:pt x="13" y="0"/>
                  </a:lnTo>
                  <a:lnTo>
                    <a:pt x="9" y="0"/>
                  </a:lnTo>
                  <a:lnTo>
                    <a:pt x="11" y="4"/>
                  </a:lnTo>
                  <a:lnTo>
                    <a:pt x="11" y="6"/>
                  </a:lnTo>
                  <a:lnTo>
                    <a:pt x="9" y="7"/>
                  </a:lnTo>
                  <a:lnTo>
                    <a:pt x="9" y="9"/>
                  </a:lnTo>
                  <a:lnTo>
                    <a:pt x="4" y="15"/>
                  </a:lnTo>
                  <a:lnTo>
                    <a:pt x="0" y="17"/>
                  </a:lnTo>
                  <a:lnTo>
                    <a:pt x="2" y="17"/>
                  </a:lnTo>
                  <a:lnTo>
                    <a:pt x="2" y="20"/>
                  </a:lnTo>
                  <a:lnTo>
                    <a:pt x="4" y="20"/>
                  </a:lnTo>
                  <a:lnTo>
                    <a:pt x="2" y="20"/>
                  </a:lnTo>
                  <a:close/>
                </a:path>
              </a:pathLst>
            </a:custGeom>
            <a:solidFill>
              <a:srgbClr val="000000"/>
            </a:solidFill>
            <a:ln w="9525">
              <a:noFill/>
              <a:round/>
            </a:ln>
          </p:spPr>
          <p:txBody>
            <a:bodyPr/>
            <a:lstStyle/>
            <a:p>
              <a:endParaRPr lang="en-US"/>
            </a:p>
          </p:txBody>
        </p:sp>
        <p:sp>
          <p:nvSpPr>
            <p:cNvPr id="601416" name="Freeform 1352"/>
            <p:cNvSpPr/>
            <p:nvPr/>
          </p:nvSpPr>
          <p:spPr bwMode="auto">
            <a:xfrm>
              <a:off x="3867" y="2909"/>
              <a:ext cx="44" cy="33"/>
            </a:xfrm>
            <a:custGeom>
              <a:avLst/>
              <a:gdLst/>
              <a:ahLst/>
              <a:cxnLst>
                <a:cxn ang="0">
                  <a:pos x="2" y="33"/>
                </a:cxn>
                <a:cxn ang="0">
                  <a:pos x="3" y="31"/>
                </a:cxn>
                <a:cxn ang="0">
                  <a:pos x="5" y="25"/>
                </a:cxn>
                <a:cxn ang="0">
                  <a:pos x="9" y="20"/>
                </a:cxn>
                <a:cxn ang="0">
                  <a:pos x="14" y="14"/>
                </a:cxn>
                <a:cxn ang="0">
                  <a:pos x="20" y="11"/>
                </a:cxn>
                <a:cxn ang="0">
                  <a:pos x="25" y="9"/>
                </a:cxn>
                <a:cxn ang="0">
                  <a:pos x="31" y="5"/>
                </a:cxn>
                <a:cxn ang="0">
                  <a:pos x="38" y="3"/>
                </a:cxn>
                <a:cxn ang="0">
                  <a:pos x="44" y="3"/>
                </a:cxn>
                <a:cxn ang="0">
                  <a:pos x="44" y="0"/>
                </a:cxn>
                <a:cxn ang="0">
                  <a:pos x="38" y="0"/>
                </a:cxn>
                <a:cxn ang="0">
                  <a:pos x="31" y="1"/>
                </a:cxn>
                <a:cxn ang="0">
                  <a:pos x="24" y="5"/>
                </a:cxn>
                <a:cxn ang="0">
                  <a:pos x="18" y="9"/>
                </a:cxn>
                <a:cxn ang="0">
                  <a:pos x="11" y="12"/>
                </a:cxn>
                <a:cxn ang="0">
                  <a:pos x="7" y="18"/>
                </a:cxn>
                <a:cxn ang="0">
                  <a:pos x="2" y="23"/>
                </a:cxn>
                <a:cxn ang="0">
                  <a:pos x="0" y="31"/>
                </a:cxn>
                <a:cxn ang="0">
                  <a:pos x="2" y="29"/>
                </a:cxn>
                <a:cxn ang="0">
                  <a:pos x="2" y="33"/>
                </a:cxn>
                <a:cxn ang="0">
                  <a:pos x="3" y="33"/>
                </a:cxn>
                <a:cxn ang="0">
                  <a:pos x="3" y="31"/>
                </a:cxn>
                <a:cxn ang="0">
                  <a:pos x="2" y="33"/>
                </a:cxn>
              </a:cxnLst>
              <a:rect l="0" t="0" r="r" b="b"/>
              <a:pathLst>
                <a:path w="44" h="33">
                  <a:moveTo>
                    <a:pt x="2" y="33"/>
                  </a:moveTo>
                  <a:lnTo>
                    <a:pt x="3" y="31"/>
                  </a:lnTo>
                  <a:lnTo>
                    <a:pt x="5" y="25"/>
                  </a:lnTo>
                  <a:lnTo>
                    <a:pt x="9" y="20"/>
                  </a:lnTo>
                  <a:lnTo>
                    <a:pt x="14" y="14"/>
                  </a:lnTo>
                  <a:lnTo>
                    <a:pt x="20" y="11"/>
                  </a:lnTo>
                  <a:lnTo>
                    <a:pt x="25" y="9"/>
                  </a:lnTo>
                  <a:lnTo>
                    <a:pt x="31" y="5"/>
                  </a:lnTo>
                  <a:lnTo>
                    <a:pt x="38" y="3"/>
                  </a:lnTo>
                  <a:lnTo>
                    <a:pt x="44" y="3"/>
                  </a:lnTo>
                  <a:lnTo>
                    <a:pt x="44" y="0"/>
                  </a:lnTo>
                  <a:lnTo>
                    <a:pt x="38" y="0"/>
                  </a:lnTo>
                  <a:lnTo>
                    <a:pt x="31" y="1"/>
                  </a:lnTo>
                  <a:lnTo>
                    <a:pt x="24" y="5"/>
                  </a:lnTo>
                  <a:lnTo>
                    <a:pt x="18" y="9"/>
                  </a:lnTo>
                  <a:lnTo>
                    <a:pt x="11" y="12"/>
                  </a:lnTo>
                  <a:lnTo>
                    <a:pt x="7" y="18"/>
                  </a:lnTo>
                  <a:lnTo>
                    <a:pt x="2" y="23"/>
                  </a:lnTo>
                  <a:lnTo>
                    <a:pt x="0" y="31"/>
                  </a:lnTo>
                  <a:lnTo>
                    <a:pt x="2" y="29"/>
                  </a:lnTo>
                  <a:lnTo>
                    <a:pt x="2" y="33"/>
                  </a:lnTo>
                  <a:lnTo>
                    <a:pt x="3" y="33"/>
                  </a:lnTo>
                  <a:lnTo>
                    <a:pt x="3" y="31"/>
                  </a:lnTo>
                  <a:lnTo>
                    <a:pt x="2" y="33"/>
                  </a:lnTo>
                  <a:close/>
                </a:path>
              </a:pathLst>
            </a:custGeom>
            <a:solidFill>
              <a:srgbClr val="000000"/>
            </a:solidFill>
            <a:ln w="9525">
              <a:noFill/>
              <a:round/>
            </a:ln>
          </p:spPr>
          <p:txBody>
            <a:bodyPr/>
            <a:lstStyle/>
            <a:p>
              <a:endParaRPr lang="en-US"/>
            </a:p>
          </p:txBody>
        </p:sp>
        <p:sp>
          <p:nvSpPr>
            <p:cNvPr id="601417" name="Freeform 1353"/>
            <p:cNvSpPr/>
            <p:nvPr/>
          </p:nvSpPr>
          <p:spPr bwMode="auto">
            <a:xfrm>
              <a:off x="3845" y="2914"/>
              <a:ext cx="24" cy="28"/>
            </a:xfrm>
            <a:custGeom>
              <a:avLst/>
              <a:gdLst/>
              <a:ahLst/>
              <a:cxnLst>
                <a:cxn ang="0">
                  <a:pos x="0" y="2"/>
                </a:cxn>
                <a:cxn ang="0">
                  <a:pos x="2" y="7"/>
                </a:cxn>
                <a:cxn ang="0">
                  <a:pos x="3" y="9"/>
                </a:cxn>
                <a:cxn ang="0">
                  <a:pos x="5" y="15"/>
                </a:cxn>
                <a:cxn ang="0">
                  <a:pos x="7" y="18"/>
                </a:cxn>
                <a:cxn ang="0">
                  <a:pos x="14" y="26"/>
                </a:cxn>
                <a:cxn ang="0">
                  <a:pos x="18" y="28"/>
                </a:cxn>
                <a:cxn ang="0">
                  <a:pos x="24" y="28"/>
                </a:cxn>
                <a:cxn ang="0">
                  <a:pos x="24" y="24"/>
                </a:cxn>
                <a:cxn ang="0">
                  <a:pos x="20" y="24"/>
                </a:cxn>
                <a:cxn ang="0">
                  <a:pos x="16" y="22"/>
                </a:cxn>
                <a:cxn ang="0">
                  <a:pos x="13" y="20"/>
                </a:cxn>
                <a:cxn ang="0">
                  <a:pos x="11" y="17"/>
                </a:cxn>
                <a:cxn ang="0">
                  <a:pos x="9" y="13"/>
                </a:cxn>
                <a:cxn ang="0">
                  <a:pos x="7" y="9"/>
                </a:cxn>
                <a:cxn ang="0">
                  <a:pos x="3" y="6"/>
                </a:cxn>
                <a:cxn ang="0">
                  <a:pos x="2" y="0"/>
                </a:cxn>
                <a:cxn ang="0">
                  <a:pos x="2" y="2"/>
                </a:cxn>
                <a:cxn ang="0">
                  <a:pos x="0" y="2"/>
                </a:cxn>
              </a:cxnLst>
              <a:rect l="0" t="0" r="r" b="b"/>
              <a:pathLst>
                <a:path w="24" h="28">
                  <a:moveTo>
                    <a:pt x="0" y="2"/>
                  </a:moveTo>
                  <a:lnTo>
                    <a:pt x="2" y="7"/>
                  </a:lnTo>
                  <a:lnTo>
                    <a:pt x="3" y="9"/>
                  </a:lnTo>
                  <a:lnTo>
                    <a:pt x="5" y="15"/>
                  </a:lnTo>
                  <a:lnTo>
                    <a:pt x="7" y="18"/>
                  </a:lnTo>
                  <a:lnTo>
                    <a:pt x="14" y="26"/>
                  </a:lnTo>
                  <a:lnTo>
                    <a:pt x="18" y="28"/>
                  </a:lnTo>
                  <a:lnTo>
                    <a:pt x="24" y="28"/>
                  </a:lnTo>
                  <a:lnTo>
                    <a:pt x="24" y="24"/>
                  </a:lnTo>
                  <a:lnTo>
                    <a:pt x="20" y="24"/>
                  </a:lnTo>
                  <a:lnTo>
                    <a:pt x="16" y="22"/>
                  </a:lnTo>
                  <a:lnTo>
                    <a:pt x="13" y="20"/>
                  </a:lnTo>
                  <a:lnTo>
                    <a:pt x="11" y="17"/>
                  </a:lnTo>
                  <a:lnTo>
                    <a:pt x="9" y="13"/>
                  </a:lnTo>
                  <a:lnTo>
                    <a:pt x="7" y="9"/>
                  </a:lnTo>
                  <a:lnTo>
                    <a:pt x="3" y="6"/>
                  </a:lnTo>
                  <a:lnTo>
                    <a:pt x="2" y="0"/>
                  </a:lnTo>
                  <a:lnTo>
                    <a:pt x="2" y="2"/>
                  </a:lnTo>
                  <a:lnTo>
                    <a:pt x="0" y="2"/>
                  </a:lnTo>
                  <a:close/>
                </a:path>
              </a:pathLst>
            </a:custGeom>
            <a:solidFill>
              <a:srgbClr val="000000"/>
            </a:solidFill>
            <a:ln w="9525">
              <a:noFill/>
              <a:round/>
            </a:ln>
          </p:spPr>
          <p:txBody>
            <a:bodyPr/>
            <a:lstStyle/>
            <a:p>
              <a:endParaRPr lang="en-US"/>
            </a:p>
          </p:txBody>
        </p:sp>
        <p:sp>
          <p:nvSpPr>
            <p:cNvPr id="601418" name="Freeform 1354"/>
            <p:cNvSpPr/>
            <p:nvPr/>
          </p:nvSpPr>
          <p:spPr bwMode="auto">
            <a:xfrm>
              <a:off x="3843" y="2885"/>
              <a:ext cx="16" cy="31"/>
            </a:xfrm>
            <a:custGeom>
              <a:avLst/>
              <a:gdLst/>
              <a:ahLst/>
              <a:cxnLst>
                <a:cxn ang="0">
                  <a:pos x="13" y="0"/>
                </a:cxn>
                <a:cxn ang="0">
                  <a:pos x="13" y="2"/>
                </a:cxn>
                <a:cxn ang="0">
                  <a:pos x="11" y="5"/>
                </a:cxn>
                <a:cxn ang="0">
                  <a:pos x="9" y="7"/>
                </a:cxn>
                <a:cxn ang="0">
                  <a:pos x="7" y="11"/>
                </a:cxn>
                <a:cxn ang="0">
                  <a:pos x="5" y="14"/>
                </a:cxn>
                <a:cxn ang="0">
                  <a:pos x="4" y="18"/>
                </a:cxn>
                <a:cxn ang="0">
                  <a:pos x="2" y="22"/>
                </a:cxn>
                <a:cxn ang="0">
                  <a:pos x="0" y="27"/>
                </a:cxn>
                <a:cxn ang="0">
                  <a:pos x="2" y="31"/>
                </a:cxn>
                <a:cxn ang="0">
                  <a:pos x="4" y="31"/>
                </a:cxn>
                <a:cxn ang="0">
                  <a:pos x="4" y="22"/>
                </a:cxn>
                <a:cxn ang="0">
                  <a:pos x="5" y="20"/>
                </a:cxn>
                <a:cxn ang="0">
                  <a:pos x="7" y="16"/>
                </a:cxn>
                <a:cxn ang="0">
                  <a:pos x="13" y="11"/>
                </a:cxn>
                <a:cxn ang="0">
                  <a:pos x="15" y="7"/>
                </a:cxn>
                <a:cxn ang="0">
                  <a:pos x="16" y="3"/>
                </a:cxn>
                <a:cxn ang="0">
                  <a:pos x="15" y="3"/>
                </a:cxn>
                <a:cxn ang="0">
                  <a:pos x="13" y="0"/>
                </a:cxn>
                <a:cxn ang="0">
                  <a:pos x="13" y="2"/>
                </a:cxn>
                <a:cxn ang="0">
                  <a:pos x="13" y="0"/>
                </a:cxn>
              </a:cxnLst>
              <a:rect l="0" t="0" r="r" b="b"/>
              <a:pathLst>
                <a:path w="16" h="31">
                  <a:moveTo>
                    <a:pt x="13" y="0"/>
                  </a:moveTo>
                  <a:lnTo>
                    <a:pt x="13" y="2"/>
                  </a:lnTo>
                  <a:lnTo>
                    <a:pt x="11" y="5"/>
                  </a:lnTo>
                  <a:lnTo>
                    <a:pt x="9" y="7"/>
                  </a:lnTo>
                  <a:lnTo>
                    <a:pt x="7" y="11"/>
                  </a:lnTo>
                  <a:lnTo>
                    <a:pt x="5" y="14"/>
                  </a:lnTo>
                  <a:lnTo>
                    <a:pt x="4" y="18"/>
                  </a:lnTo>
                  <a:lnTo>
                    <a:pt x="2" y="22"/>
                  </a:lnTo>
                  <a:lnTo>
                    <a:pt x="0" y="27"/>
                  </a:lnTo>
                  <a:lnTo>
                    <a:pt x="2" y="31"/>
                  </a:lnTo>
                  <a:lnTo>
                    <a:pt x="4" y="31"/>
                  </a:lnTo>
                  <a:lnTo>
                    <a:pt x="4" y="22"/>
                  </a:lnTo>
                  <a:lnTo>
                    <a:pt x="5" y="20"/>
                  </a:lnTo>
                  <a:lnTo>
                    <a:pt x="7" y="16"/>
                  </a:lnTo>
                  <a:lnTo>
                    <a:pt x="13" y="11"/>
                  </a:lnTo>
                  <a:lnTo>
                    <a:pt x="15" y="7"/>
                  </a:lnTo>
                  <a:lnTo>
                    <a:pt x="16" y="3"/>
                  </a:lnTo>
                  <a:lnTo>
                    <a:pt x="15" y="3"/>
                  </a:lnTo>
                  <a:lnTo>
                    <a:pt x="13" y="0"/>
                  </a:lnTo>
                  <a:lnTo>
                    <a:pt x="13" y="2"/>
                  </a:lnTo>
                  <a:lnTo>
                    <a:pt x="13" y="0"/>
                  </a:lnTo>
                  <a:close/>
                </a:path>
              </a:pathLst>
            </a:custGeom>
            <a:solidFill>
              <a:srgbClr val="000000"/>
            </a:solidFill>
            <a:ln w="9525">
              <a:noFill/>
              <a:round/>
            </a:ln>
          </p:spPr>
          <p:txBody>
            <a:bodyPr/>
            <a:lstStyle/>
            <a:p>
              <a:endParaRPr lang="en-US"/>
            </a:p>
          </p:txBody>
        </p:sp>
        <p:sp>
          <p:nvSpPr>
            <p:cNvPr id="601419" name="Freeform 1355"/>
            <p:cNvSpPr/>
            <p:nvPr/>
          </p:nvSpPr>
          <p:spPr bwMode="auto">
            <a:xfrm>
              <a:off x="3856" y="2872"/>
              <a:ext cx="42" cy="16"/>
            </a:xfrm>
            <a:custGeom>
              <a:avLst/>
              <a:gdLst/>
              <a:ahLst/>
              <a:cxnLst>
                <a:cxn ang="0">
                  <a:pos x="42" y="2"/>
                </a:cxn>
                <a:cxn ang="0">
                  <a:pos x="42" y="0"/>
                </a:cxn>
                <a:cxn ang="0">
                  <a:pos x="25" y="0"/>
                </a:cxn>
                <a:cxn ang="0">
                  <a:pos x="20" y="4"/>
                </a:cxn>
                <a:cxn ang="0">
                  <a:pos x="14" y="5"/>
                </a:cxn>
                <a:cxn ang="0">
                  <a:pos x="11" y="9"/>
                </a:cxn>
                <a:cxn ang="0">
                  <a:pos x="5" y="11"/>
                </a:cxn>
                <a:cxn ang="0">
                  <a:pos x="0" y="13"/>
                </a:cxn>
                <a:cxn ang="0">
                  <a:pos x="2" y="16"/>
                </a:cxn>
                <a:cxn ang="0">
                  <a:pos x="7" y="15"/>
                </a:cxn>
                <a:cxn ang="0">
                  <a:pos x="11" y="13"/>
                </a:cxn>
                <a:cxn ang="0">
                  <a:pos x="16" y="9"/>
                </a:cxn>
                <a:cxn ang="0">
                  <a:pos x="22" y="7"/>
                </a:cxn>
                <a:cxn ang="0">
                  <a:pos x="25" y="4"/>
                </a:cxn>
                <a:cxn ang="0">
                  <a:pos x="40" y="4"/>
                </a:cxn>
                <a:cxn ang="0">
                  <a:pos x="42" y="2"/>
                </a:cxn>
                <a:cxn ang="0">
                  <a:pos x="42" y="0"/>
                </a:cxn>
                <a:cxn ang="0">
                  <a:pos x="42" y="2"/>
                </a:cxn>
              </a:cxnLst>
              <a:rect l="0" t="0" r="r" b="b"/>
              <a:pathLst>
                <a:path w="42" h="16">
                  <a:moveTo>
                    <a:pt x="42" y="2"/>
                  </a:moveTo>
                  <a:lnTo>
                    <a:pt x="42" y="0"/>
                  </a:lnTo>
                  <a:lnTo>
                    <a:pt x="25" y="0"/>
                  </a:lnTo>
                  <a:lnTo>
                    <a:pt x="20" y="4"/>
                  </a:lnTo>
                  <a:lnTo>
                    <a:pt x="14" y="5"/>
                  </a:lnTo>
                  <a:lnTo>
                    <a:pt x="11" y="9"/>
                  </a:lnTo>
                  <a:lnTo>
                    <a:pt x="5" y="11"/>
                  </a:lnTo>
                  <a:lnTo>
                    <a:pt x="0" y="13"/>
                  </a:lnTo>
                  <a:lnTo>
                    <a:pt x="2" y="16"/>
                  </a:lnTo>
                  <a:lnTo>
                    <a:pt x="7" y="15"/>
                  </a:lnTo>
                  <a:lnTo>
                    <a:pt x="11" y="13"/>
                  </a:lnTo>
                  <a:lnTo>
                    <a:pt x="16" y="9"/>
                  </a:lnTo>
                  <a:lnTo>
                    <a:pt x="22" y="7"/>
                  </a:lnTo>
                  <a:lnTo>
                    <a:pt x="25" y="4"/>
                  </a:lnTo>
                  <a:lnTo>
                    <a:pt x="40" y="4"/>
                  </a:lnTo>
                  <a:lnTo>
                    <a:pt x="42" y="2"/>
                  </a:lnTo>
                  <a:lnTo>
                    <a:pt x="42" y="0"/>
                  </a:lnTo>
                  <a:lnTo>
                    <a:pt x="42" y="2"/>
                  </a:lnTo>
                  <a:close/>
                </a:path>
              </a:pathLst>
            </a:custGeom>
            <a:solidFill>
              <a:srgbClr val="000000"/>
            </a:solidFill>
            <a:ln w="9525">
              <a:noFill/>
              <a:round/>
            </a:ln>
          </p:spPr>
          <p:txBody>
            <a:bodyPr/>
            <a:lstStyle/>
            <a:p>
              <a:endParaRPr lang="en-US"/>
            </a:p>
          </p:txBody>
        </p:sp>
        <p:sp>
          <p:nvSpPr>
            <p:cNvPr id="601420" name="Freeform 1356"/>
            <p:cNvSpPr/>
            <p:nvPr/>
          </p:nvSpPr>
          <p:spPr bwMode="auto">
            <a:xfrm>
              <a:off x="3896" y="2874"/>
              <a:ext cx="26" cy="20"/>
            </a:xfrm>
            <a:custGeom>
              <a:avLst/>
              <a:gdLst/>
              <a:ahLst/>
              <a:cxnLst>
                <a:cxn ang="0">
                  <a:pos x="26" y="18"/>
                </a:cxn>
                <a:cxn ang="0">
                  <a:pos x="26" y="16"/>
                </a:cxn>
                <a:cxn ang="0">
                  <a:pos x="2" y="0"/>
                </a:cxn>
                <a:cxn ang="0">
                  <a:pos x="0" y="2"/>
                </a:cxn>
                <a:cxn ang="0">
                  <a:pos x="24" y="20"/>
                </a:cxn>
                <a:cxn ang="0">
                  <a:pos x="22" y="18"/>
                </a:cxn>
                <a:cxn ang="0">
                  <a:pos x="26" y="18"/>
                </a:cxn>
                <a:cxn ang="0">
                  <a:pos x="26" y="16"/>
                </a:cxn>
                <a:cxn ang="0">
                  <a:pos x="26" y="18"/>
                </a:cxn>
              </a:cxnLst>
              <a:rect l="0" t="0" r="r" b="b"/>
              <a:pathLst>
                <a:path w="26" h="20">
                  <a:moveTo>
                    <a:pt x="26" y="18"/>
                  </a:moveTo>
                  <a:lnTo>
                    <a:pt x="26" y="16"/>
                  </a:lnTo>
                  <a:lnTo>
                    <a:pt x="2" y="0"/>
                  </a:lnTo>
                  <a:lnTo>
                    <a:pt x="0" y="2"/>
                  </a:lnTo>
                  <a:lnTo>
                    <a:pt x="24" y="20"/>
                  </a:lnTo>
                  <a:lnTo>
                    <a:pt x="22" y="18"/>
                  </a:lnTo>
                  <a:lnTo>
                    <a:pt x="26" y="18"/>
                  </a:lnTo>
                  <a:lnTo>
                    <a:pt x="26" y="16"/>
                  </a:lnTo>
                  <a:lnTo>
                    <a:pt x="26" y="18"/>
                  </a:lnTo>
                  <a:close/>
                </a:path>
              </a:pathLst>
            </a:custGeom>
            <a:solidFill>
              <a:srgbClr val="000000"/>
            </a:solidFill>
            <a:ln w="9525">
              <a:noFill/>
              <a:round/>
            </a:ln>
          </p:spPr>
          <p:txBody>
            <a:bodyPr/>
            <a:lstStyle/>
            <a:p>
              <a:endParaRPr lang="en-US"/>
            </a:p>
          </p:txBody>
        </p:sp>
        <p:sp>
          <p:nvSpPr>
            <p:cNvPr id="601421" name="Freeform 1357"/>
            <p:cNvSpPr/>
            <p:nvPr/>
          </p:nvSpPr>
          <p:spPr bwMode="auto">
            <a:xfrm>
              <a:off x="4772" y="2881"/>
              <a:ext cx="39" cy="75"/>
            </a:xfrm>
            <a:custGeom>
              <a:avLst/>
              <a:gdLst/>
              <a:ahLst/>
              <a:cxnLst>
                <a:cxn ang="0">
                  <a:pos x="37" y="75"/>
                </a:cxn>
                <a:cxn ang="0">
                  <a:pos x="35" y="74"/>
                </a:cxn>
                <a:cxn ang="0">
                  <a:pos x="35" y="64"/>
                </a:cxn>
                <a:cxn ang="0">
                  <a:pos x="32" y="64"/>
                </a:cxn>
                <a:cxn ang="0">
                  <a:pos x="30" y="66"/>
                </a:cxn>
                <a:cxn ang="0">
                  <a:pos x="28" y="66"/>
                </a:cxn>
                <a:cxn ang="0">
                  <a:pos x="22" y="72"/>
                </a:cxn>
                <a:cxn ang="0">
                  <a:pos x="22" y="74"/>
                </a:cxn>
                <a:cxn ang="0">
                  <a:pos x="21" y="72"/>
                </a:cxn>
                <a:cxn ang="0">
                  <a:pos x="22" y="68"/>
                </a:cxn>
                <a:cxn ang="0">
                  <a:pos x="21" y="64"/>
                </a:cxn>
                <a:cxn ang="0">
                  <a:pos x="19" y="62"/>
                </a:cxn>
                <a:cxn ang="0">
                  <a:pos x="11" y="62"/>
                </a:cxn>
                <a:cxn ang="0">
                  <a:pos x="11" y="61"/>
                </a:cxn>
                <a:cxn ang="0">
                  <a:pos x="8" y="61"/>
                </a:cxn>
                <a:cxn ang="0">
                  <a:pos x="8" y="59"/>
                </a:cxn>
                <a:cxn ang="0">
                  <a:pos x="6" y="59"/>
                </a:cxn>
                <a:cxn ang="0">
                  <a:pos x="6" y="57"/>
                </a:cxn>
                <a:cxn ang="0">
                  <a:pos x="2" y="57"/>
                </a:cxn>
                <a:cxn ang="0">
                  <a:pos x="0" y="55"/>
                </a:cxn>
                <a:cxn ang="0">
                  <a:pos x="2" y="42"/>
                </a:cxn>
                <a:cxn ang="0">
                  <a:pos x="2" y="29"/>
                </a:cxn>
                <a:cxn ang="0">
                  <a:pos x="4" y="17"/>
                </a:cxn>
                <a:cxn ang="0">
                  <a:pos x="6" y="4"/>
                </a:cxn>
                <a:cxn ang="0">
                  <a:pos x="11" y="4"/>
                </a:cxn>
                <a:cxn ang="0">
                  <a:pos x="13" y="2"/>
                </a:cxn>
                <a:cxn ang="0">
                  <a:pos x="15" y="6"/>
                </a:cxn>
                <a:cxn ang="0">
                  <a:pos x="15" y="7"/>
                </a:cxn>
                <a:cxn ang="0">
                  <a:pos x="19" y="11"/>
                </a:cxn>
                <a:cxn ang="0">
                  <a:pos x="21" y="9"/>
                </a:cxn>
                <a:cxn ang="0">
                  <a:pos x="22" y="9"/>
                </a:cxn>
                <a:cxn ang="0">
                  <a:pos x="22" y="11"/>
                </a:cxn>
                <a:cxn ang="0">
                  <a:pos x="26" y="15"/>
                </a:cxn>
                <a:cxn ang="0">
                  <a:pos x="26" y="17"/>
                </a:cxn>
                <a:cxn ang="0">
                  <a:pos x="30" y="17"/>
                </a:cxn>
                <a:cxn ang="0">
                  <a:pos x="35" y="11"/>
                </a:cxn>
                <a:cxn ang="0">
                  <a:pos x="35" y="0"/>
                </a:cxn>
                <a:cxn ang="0">
                  <a:pos x="39" y="20"/>
                </a:cxn>
                <a:cxn ang="0">
                  <a:pos x="39" y="57"/>
                </a:cxn>
                <a:cxn ang="0">
                  <a:pos x="37" y="75"/>
                </a:cxn>
              </a:cxnLst>
              <a:rect l="0" t="0" r="r" b="b"/>
              <a:pathLst>
                <a:path w="39" h="75">
                  <a:moveTo>
                    <a:pt x="37" y="75"/>
                  </a:moveTo>
                  <a:lnTo>
                    <a:pt x="35" y="74"/>
                  </a:lnTo>
                  <a:lnTo>
                    <a:pt x="35" y="64"/>
                  </a:lnTo>
                  <a:lnTo>
                    <a:pt x="32" y="64"/>
                  </a:lnTo>
                  <a:lnTo>
                    <a:pt x="30" y="66"/>
                  </a:lnTo>
                  <a:lnTo>
                    <a:pt x="28" y="66"/>
                  </a:lnTo>
                  <a:lnTo>
                    <a:pt x="22" y="72"/>
                  </a:lnTo>
                  <a:lnTo>
                    <a:pt x="22" y="74"/>
                  </a:lnTo>
                  <a:lnTo>
                    <a:pt x="21" y="72"/>
                  </a:lnTo>
                  <a:lnTo>
                    <a:pt x="22" y="68"/>
                  </a:lnTo>
                  <a:lnTo>
                    <a:pt x="21" y="64"/>
                  </a:lnTo>
                  <a:lnTo>
                    <a:pt x="19" y="62"/>
                  </a:lnTo>
                  <a:lnTo>
                    <a:pt x="11" y="62"/>
                  </a:lnTo>
                  <a:lnTo>
                    <a:pt x="11" y="61"/>
                  </a:lnTo>
                  <a:lnTo>
                    <a:pt x="8" y="61"/>
                  </a:lnTo>
                  <a:lnTo>
                    <a:pt x="8" y="59"/>
                  </a:lnTo>
                  <a:lnTo>
                    <a:pt x="6" y="59"/>
                  </a:lnTo>
                  <a:lnTo>
                    <a:pt x="6" y="57"/>
                  </a:lnTo>
                  <a:lnTo>
                    <a:pt x="2" y="57"/>
                  </a:lnTo>
                  <a:lnTo>
                    <a:pt x="0" y="55"/>
                  </a:lnTo>
                  <a:lnTo>
                    <a:pt x="2" y="42"/>
                  </a:lnTo>
                  <a:lnTo>
                    <a:pt x="2" y="29"/>
                  </a:lnTo>
                  <a:lnTo>
                    <a:pt x="4" y="17"/>
                  </a:lnTo>
                  <a:lnTo>
                    <a:pt x="6" y="4"/>
                  </a:lnTo>
                  <a:lnTo>
                    <a:pt x="11" y="4"/>
                  </a:lnTo>
                  <a:lnTo>
                    <a:pt x="13" y="2"/>
                  </a:lnTo>
                  <a:lnTo>
                    <a:pt x="15" y="6"/>
                  </a:lnTo>
                  <a:lnTo>
                    <a:pt x="15" y="7"/>
                  </a:lnTo>
                  <a:lnTo>
                    <a:pt x="19" y="11"/>
                  </a:lnTo>
                  <a:lnTo>
                    <a:pt x="21" y="9"/>
                  </a:lnTo>
                  <a:lnTo>
                    <a:pt x="22" y="9"/>
                  </a:lnTo>
                  <a:lnTo>
                    <a:pt x="22" y="11"/>
                  </a:lnTo>
                  <a:lnTo>
                    <a:pt x="26" y="15"/>
                  </a:lnTo>
                  <a:lnTo>
                    <a:pt x="26" y="17"/>
                  </a:lnTo>
                  <a:lnTo>
                    <a:pt x="30" y="17"/>
                  </a:lnTo>
                  <a:lnTo>
                    <a:pt x="35" y="11"/>
                  </a:lnTo>
                  <a:lnTo>
                    <a:pt x="35" y="0"/>
                  </a:lnTo>
                  <a:lnTo>
                    <a:pt x="39" y="20"/>
                  </a:lnTo>
                  <a:lnTo>
                    <a:pt x="39" y="57"/>
                  </a:lnTo>
                  <a:lnTo>
                    <a:pt x="37" y="75"/>
                  </a:lnTo>
                  <a:close/>
                </a:path>
              </a:pathLst>
            </a:custGeom>
            <a:solidFill>
              <a:srgbClr val="FF9900"/>
            </a:solidFill>
            <a:ln w="9525">
              <a:noFill/>
              <a:round/>
            </a:ln>
          </p:spPr>
          <p:txBody>
            <a:bodyPr/>
            <a:lstStyle/>
            <a:p>
              <a:endParaRPr lang="en-US"/>
            </a:p>
          </p:txBody>
        </p:sp>
        <p:sp>
          <p:nvSpPr>
            <p:cNvPr id="601422" name="Freeform 1358"/>
            <p:cNvSpPr/>
            <p:nvPr/>
          </p:nvSpPr>
          <p:spPr bwMode="auto">
            <a:xfrm>
              <a:off x="4805" y="2943"/>
              <a:ext cx="6" cy="15"/>
            </a:xfrm>
            <a:custGeom>
              <a:avLst/>
              <a:gdLst/>
              <a:ahLst/>
              <a:cxnLst>
                <a:cxn ang="0">
                  <a:pos x="2" y="4"/>
                </a:cxn>
                <a:cxn ang="0">
                  <a:pos x="0" y="4"/>
                </a:cxn>
                <a:cxn ang="0">
                  <a:pos x="0" y="8"/>
                </a:cxn>
                <a:cxn ang="0">
                  <a:pos x="2" y="12"/>
                </a:cxn>
                <a:cxn ang="0">
                  <a:pos x="2" y="15"/>
                </a:cxn>
                <a:cxn ang="0">
                  <a:pos x="6" y="13"/>
                </a:cxn>
                <a:cxn ang="0">
                  <a:pos x="4" y="10"/>
                </a:cxn>
                <a:cxn ang="0">
                  <a:pos x="4" y="4"/>
                </a:cxn>
                <a:cxn ang="0">
                  <a:pos x="2" y="2"/>
                </a:cxn>
                <a:cxn ang="0">
                  <a:pos x="2" y="0"/>
                </a:cxn>
                <a:cxn ang="0">
                  <a:pos x="2" y="2"/>
                </a:cxn>
                <a:cxn ang="0">
                  <a:pos x="2" y="0"/>
                </a:cxn>
                <a:cxn ang="0">
                  <a:pos x="2" y="4"/>
                </a:cxn>
              </a:cxnLst>
              <a:rect l="0" t="0" r="r" b="b"/>
              <a:pathLst>
                <a:path w="6" h="15">
                  <a:moveTo>
                    <a:pt x="2" y="4"/>
                  </a:moveTo>
                  <a:lnTo>
                    <a:pt x="0" y="4"/>
                  </a:lnTo>
                  <a:lnTo>
                    <a:pt x="0" y="8"/>
                  </a:lnTo>
                  <a:lnTo>
                    <a:pt x="2" y="12"/>
                  </a:lnTo>
                  <a:lnTo>
                    <a:pt x="2" y="15"/>
                  </a:lnTo>
                  <a:lnTo>
                    <a:pt x="6" y="13"/>
                  </a:lnTo>
                  <a:lnTo>
                    <a:pt x="4" y="10"/>
                  </a:lnTo>
                  <a:lnTo>
                    <a:pt x="4" y="4"/>
                  </a:lnTo>
                  <a:lnTo>
                    <a:pt x="2" y="2"/>
                  </a:lnTo>
                  <a:lnTo>
                    <a:pt x="2" y="0"/>
                  </a:lnTo>
                  <a:lnTo>
                    <a:pt x="2" y="2"/>
                  </a:lnTo>
                  <a:lnTo>
                    <a:pt x="2" y="0"/>
                  </a:lnTo>
                  <a:lnTo>
                    <a:pt x="2" y="4"/>
                  </a:lnTo>
                  <a:close/>
                </a:path>
              </a:pathLst>
            </a:custGeom>
            <a:solidFill>
              <a:srgbClr val="000000"/>
            </a:solidFill>
            <a:ln w="9525">
              <a:noFill/>
              <a:round/>
            </a:ln>
          </p:spPr>
          <p:txBody>
            <a:bodyPr/>
            <a:lstStyle/>
            <a:p>
              <a:endParaRPr lang="en-US"/>
            </a:p>
          </p:txBody>
        </p:sp>
        <p:sp>
          <p:nvSpPr>
            <p:cNvPr id="601423" name="Freeform 1359"/>
            <p:cNvSpPr/>
            <p:nvPr/>
          </p:nvSpPr>
          <p:spPr bwMode="auto">
            <a:xfrm>
              <a:off x="4793" y="2943"/>
              <a:ext cx="14" cy="15"/>
            </a:xfrm>
            <a:custGeom>
              <a:avLst/>
              <a:gdLst/>
              <a:ahLst/>
              <a:cxnLst>
                <a:cxn ang="0">
                  <a:pos x="0" y="12"/>
                </a:cxn>
                <a:cxn ang="0">
                  <a:pos x="3" y="12"/>
                </a:cxn>
                <a:cxn ang="0">
                  <a:pos x="5" y="10"/>
                </a:cxn>
                <a:cxn ang="0">
                  <a:pos x="5" y="8"/>
                </a:cxn>
                <a:cxn ang="0">
                  <a:pos x="7" y="8"/>
                </a:cxn>
                <a:cxn ang="0">
                  <a:pos x="9" y="6"/>
                </a:cxn>
                <a:cxn ang="0">
                  <a:pos x="11" y="6"/>
                </a:cxn>
                <a:cxn ang="0">
                  <a:pos x="11" y="4"/>
                </a:cxn>
                <a:cxn ang="0">
                  <a:pos x="14" y="4"/>
                </a:cxn>
                <a:cxn ang="0">
                  <a:pos x="14" y="0"/>
                </a:cxn>
                <a:cxn ang="0">
                  <a:pos x="11" y="0"/>
                </a:cxn>
                <a:cxn ang="0">
                  <a:pos x="9" y="2"/>
                </a:cxn>
                <a:cxn ang="0">
                  <a:pos x="7" y="2"/>
                </a:cxn>
                <a:cxn ang="0">
                  <a:pos x="0" y="10"/>
                </a:cxn>
                <a:cxn ang="0">
                  <a:pos x="3" y="12"/>
                </a:cxn>
                <a:cxn ang="0">
                  <a:pos x="0" y="12"/>
                </a:cxn>
                <a:cxn ang="0">
                  <a:pos x="0" y="15"/>
                </a:cxn>
                <a:cxn ang="0">
                  <a:pos x="1" y="12"/>
                </a:cxn>
                <a:cxn ang="0">
                  <a:pos x="0" y="12"/>
                </a:cxn>
              </a:cxnLst>
              <a:rect l="0" t="0" r="r" b="b"/>
              <a:pathLst>
                <a:path w="14" h="15">
                  <a:moveTo>
                    <a:pt x="0" y="12"/>
                  </a:moveTo>
                  <a:lnTo>
                    <a:pt x="3" y="12"/>
                  </a:lnTo>
                  <a:lnTo>
                    <a:pt x="5" y="10"/>
                  </a:lnTo>
                  <a:lnTo>
                    <a:pt x="5" y="8"/>
                  </a:lnTo>
                  <a:lnTo>
                    <a:pt x="7" y="8"/>
                  </a:lnTo>
                  <a:lnTo>
                    <a:pt x="9" y="6"/>
                  </a:lnTo>
                  <a:lnTo>
                    <a:pt x="11" y="6"/>
                  </a:lnTo>
                  <a:lnTo>
                    <a:pt x="11" y="4"/>
                  </a:lnTo>
                  <a:lnTo>
                    <a:pt x="14" y="4"/>
                  </a:lnTo>
                  <a:lnTo>
                    <a:pt x="14" y="0"/>
                  </a:lnTo>
                  <a:lnTo>
                    <a:pt x="11" y="0"/>
                  </a:lnTo>
                  <a:lnTo>
                    <a:pt x="9" y="2"/>
                  </a:lnTo>
                  <a:lnTo>
                    <a:pt x="7" y="2"/>
                  </a:lnTo>
                  <a:lnTo>
                    <a:pt x="0" y="10"/>
                  </a:lnTo>
                  <a:lnTo>
                    <a:pt x="3" y="12"/>
                  </a:lnTo>
                  <a:lnTo>
                    <a:pt x="0" y="12"/>
                  </a:lnTo>
                  <a:lnTo>
                    <a:pt x="0" y="15"/>
                  </a:lnTo>
                  <a:lnTo>
                    <a:pt x="1" y="12"/>
                  </a:lnTo>
                  <a:lnTo>
                    <a:pt x="0" y="12"/>
                  </a:lnTo>
                  <a:close/>
                </a:path>
              </a:pathLst>
            </a:custGeom>
            <a:solidFill>
              <a:srgbClr val="000000"/>
            </a:solidFill>
            <a:ln w="9525">
              <a:noFill/>
              <a:round/>
            </a:ln>
          </p:spPr>
          <p:txBody>
            <a:bodyPr/>
            <a:lstStyle/>
            <a:p>
              <a:endParaRPr lang="en-US"/>
            </a:p>
          </p:txBody>
        </p:sp>
        <p:sp>
          <p:nvSpPr>
            <p:cNvPr id="601424" name="Freeform 1360"/>
            <p:cNvSpPr/>
            <p:nvPr/>
          </p:nvSpPr>
          <p:spPr bwMode="auto">
            <a:xfrm>
              <a:off x="4791" y="2942"/>
              <a:ext cx="5" cy="13"/>
            </a:xfrm>
            <a:custGeom>
              <a:avLst/>
              <a:gdLst/>
              <a:ahLst/>
              <a:cxnLst>
                <a:cxn ang="0">
                  <a:pos x="0" y="3"/>
                </a:cxn>
                <a:cxn ang="0">
                  <a:pos x="0" y="11"/>
                </a:cxn>
                <a:cxn ang="0">
                  <a:pos x="2" y="13"/>
                </a:cxn>
                <a:cxn ang="0">
                  <a:pos x="5" y="13"/>
                </a:cxn>
                <a:cxn ang="0">
                  <a:pos x="5" y="7"/>
                </a:cxn>
                <a:cxn ang="0">
                  <a:pos x="3" y="3"/>
                </a:cxn>
                <a:cxn ang="0">
                  <a:pos x="2" y="0"/>
                </a:cxn>
                <a:cxn ang="0">
                  <a:pos x="0" y="3"/>
                </a:cxn>
              </a:cxnLst>
              <a:rect l="0" t="0" r="r" b="b"/>
              <a:pathLst>
                <a:path w="5" h="13">
                  <a:moveTo>
                    <a:pt x="0" y="3"/>
                  </a:moveTo>
                  <a:lnTo>
                    <a:pt x="0" y="11"/>
                  </a:lnTo>
                  <a:lnTo>
                    <a:pt x="2" y="13"/>
                  </a:lnTo>
                  <a:lnTo>
                    <a:pt x="5" y="13"/>
                  </a:lnTo>
                  <a:lnTo>
                    <a:pt x="5" y="7"/>
                  </a:lnTo>
                  <a:lnTo>
                    <a:pt x="3" y="3"/>
                  </a:lnTo>
                  <a:lnTo>
                    <a:pt x="2" y="0"/>
                  </a:lnTo>
                  <a:lnTo>
                    <a:pt x="0" y="3"/>
                  </a:lnTo>
                  <a:close/>
                </a:path>
              </a:pathLst>
            </a:custGeom>
            <a:solidFill>
              <a:srgbClr val="000000"/>
            </a:solidFill>
            <a:ln w="9525">
              <a:noFill/>
              <a:round/>
            </a:ln>
          </p:spPr>
          <p:txBody>
            <a:bodyPr/>
            <a:lstStyle/>
            <a:p>
              <a:endParaRPr lang="en-US"/>
            </a:p>
          </p:txBody>
        </p:sp>
        <p:sp>
          <p:nvSpPr>
            <p:cNvPr id="601425" name="Freeform 1361"/>
            <p:cNvSpPr/>
            <p:nvPr/>
          </p:nvSpPr>
          <p:spPr bwMode="auto">
            <a:xfrm>
              <a:off x="4780" y="2940"/>
              <a:ext cx="13" cy="5"/>
            </a:xfrm>
            <a:custGeom>
              <a:avLst/>
              <a:gdLst/>
              <a:ahLst/>
              <a:cxnLst>
                <a:cxn ang="0">
                  <a:pos x="2" y="3"/>
                </a:cxn>
                <a:cxn ang="0">
                  <a:pos x="0" y="2"/>
                </a:cxn>
                <a:cxn ang="0">
                  <a:pos x="3" y="5"/>
                </a:cxn>
                <a:cxn ang="0">
                  <a:pos x="11" y="5"/>
                </a:cxn>
                <a:cxn ang="0">
                  <a:pos x="13" y="2"/>
                </a:cxn>
                <a:cxn ang="0">
                  <a:pos x="3" y="2"/>
                </a:cxn>
                <a:cxn ang="0">
                  <a:pos x="2" y="0"/>
                </a:cxn>
                <a:cxn ang="0">
                  <a:pos x="3" y="2"/>
                </a:cxn>
                <a:cxn ang="0">
                  <a:pos x="3" y="0"/>
                </a:cxn>
                <a:cxn ang="0">
                  <a:pos x="2" y="0"/>
                </a:cxn>
                <a:cxn ang="0">
                  <a:pos x="2" y="3"/>
                </a:cxn>
              </a:cxnLst>
              <a:rect l="0" t="0" r="r" b="b"/>
              <a:pathLst>
                <a:path w="13" h="5">
                  <a:moveTo>
                    <a:pt x="2" y="3"/>
                  </a:moveTo>
                  <a:lnTo>
                    <a:pt x="0" y="2"/>
                  </a:lnTo>
                  <a:lnTo>
                    <a:pt x="3" y="5"/>
                  </a:lnTo>
                  <a:lnTo>
                    <a:pt x="11" y="5"/>
                  </a:lnTo>
                  <a:lnTo>
                    <a:pt x="13" y="2"/>
                  </a:lnTo>
                  <a:lnTo>
                    <a:pt x="3" y="2"/>
                  </a:lnTo>
                  <a:lnTo>
                    <a:pt x="2" y="0"/>
                  </a:lnTo>
                  <a:lnTo>
                    <a:pt x="3" y="2"/>
                  </a:lnTo>
                  <a:lnTo>
                    <a:pt x="3" y="0"/>
                  </a:lnTo>
                  <a:lnTo>
                    <a:pt x="2" y="0"/>
                  </a:lnTo>
                  <a:lnTo>
                    <a:pt x="2" y="3"/>
                  </a:lnTo>
                  <a:close/>
                </a:path>
              </a:pathLst>
            </a:custGeom>
            <a:solidFill>
              <a:srgbClr val="000000"/>
            </a:solidFill>
            <a:ln w="9525">
              <a:noFill/>
              <a:round/>
            </a:ln>
          </p:spPr>
          <p:txBody>
            <a:bodyPr/>
            <a:lstStyle/>
            <a:p>
              <a:endParaRPr lang="en-US"/>
            </a:p>
          </p:txBody>
        </p:sp>
        <p:sp>
          <p:nvSpPr>
            <p:cNvPr id="601426" name="Freeform 1362"/>
            <p:cNvSpPr/>
            <p:nvPr/>
          </p:nvSpPr>
          <p:spPr bwMode="auto">
            <a:xfrm>
              <a:off x="4778" y="2940"/>
              <a:ext cx="4" cy="3"/>
            </a:xfrm>
            <a:custGeom>
              <a:avLst/>
              <a:gdLst/>
              <a:ahLst/>
              <a:cxnLst>
                <a:cxn ang="0">
                  <a:pos x="0" y="2"/>
                </a:cxn>
                <a:cxn ang="0">
                  <a:pos x="2" y="3"/>
                </a:cxn>
                <a:cxn ang="0">
                  <a:pos x="4" y="3"/>
                </a:cxn>
                <a:cxn ang="0">
                  <a:pos x="4" y="0"/>
                </a:cxn>
                <a:cxn ang="0">
                  <a:pos x="2" y="0"/>
                </a:cxn>
                <a:cxn ang="0">
                  <a:pos x="4" y="2"/>
                </a:cxn>
                <a:cxn ang="0">
                  <a:pos x="0" y="2"/>
                </a:cxn>
                <a:cxn ang="0">
                  <a:pos x="2" y="3"/>
                </a:cxn>
                <a:cxn ang="0">
                  <a:pos x="0" y="2"/>
                </a:cxn>
              </a:cxnLst>
              <a:rect l="0" t="0" r="r" b="b"/>
              <a:pathLst>
                <a:path w="4" h="3">
                  <a:moveTo>
                    <a:pt x="0" y="2"/>
                  </a:moveTo>
                  <a:lnTo>
                    <a:pt x="2" y="3"/>
                  </a:lnTo>
                  <a:lnTo>
                    <a:pt x="4" y="3"/>
                  </a:lnTo>
                  <a:lnTo>
                    <a:pt x="4" y="0"/>
                  </a:lnTo>
                  <a:lnTo>
                    <a:pt x="2" y="0"/>
                  </a:lnTo>
                  <a:lnTo>
                    <a:pt x="4" y="2"/>
                  </a:lnTo>
                  <a:lnTo>
                    <a:pt x="0" y="2"/>
                  </a:lnTo>
                  <a:lnTo>
                    <a:pt x="2" y="3"/>
                  </a:lnTo>
                  <a:lnTo>
                    <a:pt x="0" y="2"/>
                  </a:lnTo>
                  <a:close/>
                </a:path>
              </a:pathLst>
            </a:custGeom>
            <a:solidFill>
              <a:srgbClr val="000000"/>
            </a:solidFill>
            <a:ln w="9525">
              <a:noFill/>
              <a:round/>
            </a:ln>
          </p:spPr>
          <p:txBody>
            <a:bodyPr/>
            <a:lstStyle/>
            <a:p>
              <a:endParaRPr lang="en-US"/>
            </a:p>
          </p:txBody>
        </p:sp>
        <p:sp>
          <p:nvSpPr>
            <p:cNvPr id="601427" name="Freeform 1363"/>
            <p:cNvSpPr/>
            <p:nvPr/>
          </p:nvSpPr>
          <p:spPr bwMode="auto">
            <a:xfrm>
              <a:off x="4776" y="2936"/>
              <a:ext cx="6" cy="6"/>
            </a:xfrm>
            <a:custGeom>
              <a:avLst/>
              <a:gdLst/>
              <a:ahLst/>
              <a:cxnLst>
                <a:cxn ang="0">
                  <a:pos x="2" y="4"/>
                </a:cxn>
                <a:cxn ang="0">
                  <a:pos x="0" y="4"/>
                </a:cxn>
                <a:cxn ang="0">
                  <a:pos x="2" y="6"/>
                </a:cxn>
                <a:cxn ang="0">
                  <a:pos x="6" y="6"/>
                </a:cxn>
                <a:cxn ang="0">
                  <a:pos x="6" y="4"/>
                </a:cxn>
                <a:cxn ang="0">
                  <a:pos x="2" y="0"/>
                </a:cxn>
                <a:cxn ang="0">
                  <a:pos x="4" y="2"/>
                </a:cxn>
                <a:cxn ang="0">
                  <a:pos x="2" y="0"/>
                </a:cxn>
                <a:cxn ang="0">
                  <a:pos x="2" y="4"/>
                </a:cxn>
              </a:cxnLst>
              <a:rect l="0" t="0" r="r" b="b"/>
              <a:pathLst>
                <a:path w="6" h="6">
                  <a:moveTo>
                    <a:pt x="2" y="4"/>
                  </a:moveTo>
                  <a:lnTo>
                    <a:pt x="0" y="4"/>
                  </a:lnTo>
                  <a:lnTo>
                    <a:pt x="2" y="6"/>
                  </a:lnTo>
                  <a:lnTo>
                    <a:pt x="6" y="6"/>
                  </a:lnTo>
                  <a:lnTo>
                    <a:pt x="6" y="4"/>
                  </a:lnTo>
                  <a:lnTo>
                    <a:pt x="2" y="0"/>
                  </a:lnTo>
                  <a:lnTo>
                    <a:pt x="4" y="2"/>
                  </a:lnTo>
                  <a:lnTo>
                    <a:pt x="2" y="0"/>
                  </a:lnTo>
                  <a:lnTo>
                    <a:pt x="2" y="4"/>
                  </a:lnTo>
                  <a:close/>
                </a:path>
              </a:pathLst>
            </a:custGeom>
            <a:solidFill>
              <a:srgbClr val="000000"/>
            </a:solidFill>
            <a:ln w="9525">
              <a:noFill/>
              <a:round/>
            </a:ln>
          </p:spPr>
          <p:txBody>
            <a:bodyPr/>
            <a:lstStyle/>
            <a:p>
              <a:endParaRPr lang="en-US"/>
            </a:p>
          </p:txBody>
        </p:sp>
        <p:sp>
          <p:nvSpPr>
            <p:cNvPr id="601428" name="Freeform 1364"/>
            <p:cNvSpPr/>
            <p:nvPr/>
          </p:nvSpPr>
          <p:spPr bwMode="auto">
            <a:xfrm>
              <a:off x="4770" y="2936"/>
              <a:ext cx="8" cy="4"/>
            </a:xfrm>
            <a:custGeom>
              <a:avLst/>
              <a:gdLst/>
              <a:ahLst/>
              <a:cxnLst>
                <a:cxn ang="0">
                  <a:pos x="0" y="0"/>
                </a:cxn>
                <a:cxn ang="0">
                  <a:pos x="0" y="2"/>
                </a:cxn>
                <a:cxn ang="0">
                  <a:pos x="2" y="4"/>
                </a:cxn>
                <a:cxn ang="0">
                  <a:pos x="8" y="4"/>
                </a:cxn>
                <a:cxn ang="0">
                  <a:pos x="8" y="0"/>
                </a:cxn>
                <a:cxn ang="0">
                  <a:pos x="0" y="0"/>
                </a:cxn>
                <a:cxn ang="0">
                  <a:pos x="0" y="2"/>
                </a:cxn>
                <a:cxn ang="0">
                  <a:pos x="0" y="0"/>
                </a:cxn>
              </a:cxnLst>
              <a:rect l="0" t="0" r="r" b="b"/>
              <a:pathLst>
                <a:path w="8" h="4">
                  <a:moveTo>
                    <a:pt x="0" y="0"/>
                  </a:moveTo>
                  <a:lnTo>
                    <a:pt x="0" y="2"/>
                  </a:lnTo>
                  <a:lnTo>
                    <a:pt x="2" y="4"/>
                  </a:lnTo>
                  <a:lnTo>
                    <a:pt x="8" y="4"/>
                  </a:lnTo>
                  <a:lnTo>
                    <a:pt x="8" y="0"/>
                  </a:lnTo>
                  <a:lnTo>
                    <a:pt x="0" y="0"/>
                  </a:lnTo>
                  <a:lnTo>
                    <a:pt x="0" y="2"/>
                  </a:lnTo>
                  <a:lnTo>
                    <a:pt x="0" y="0"/>
                  </a:lnTo>
                  <a:close/>
                </a:path>
              </a:pathLst>
            </a:custGeom>
            <a:solidFill>
              <a:srgbClr val="000000"/>
            </a:solidFill>
            <a:ln w="9525">
              <a:noFill/>
              <a:round/>
            </a:ln>
          </p:spPr>
          <p:txBody>
            <a:bodyPr/>
            <a:lstStyle/>
            <a:p>
              <a:endParaRPr lang="en-US"/>
            </a:p>
          </p:txBody>
        </p:sp>
        <p:sp>
          <p:nvSpPr>
            <p:cNvPr id="601429" name="Freeform 1365"/>
            <p:cNvSpPr/>
            <p:nvPr/>
          </p:nvSpPr>
          <p:spPr bwMode="auto">
            <a:xfrm>
              <a:off x="4770" y="2879"/>
              <a:ext cx="10" cy="57"/>
            </a:xfrm>
            <a:custGeom>
              <a:avLst/>
              <a:gdLst/>
              <a:ahLst/>
              <a:cxnLst>
                <a:cxn ang="0">
                  <a:pos x="10" y="4"/>
                </a:cxn>
                <a:cxn ang="0">
                  <a:pos x="8" y="6"/>
                </a:cxn>
                <a:cxn ang="0">
                  <a:pos x="4" y="19"/>
                </a:cxn>
                <a:cxn ang="0">
                  <a:pos x="2" y="31"/>
                </a:cxn>
                <a:cxn ang="0">
                  <a:pos x="2" y="44"/>
                </a:cxn>
                <a:cxn ang="0">
                  <a:pos x="0" y="57"/>
                </a:cxn>
                <a:cxn ang="0">
                  <a:pos x="4" y="57"/>
                </a:cxn>
                <a:cxn ang="0">
                  <a:pos x="6" y="44"/>
                </a:cxn>
                <a:cxn ang="0">
                  <a:pos x="6" y="31"/>
                </a:cxn>
                <a:cxn ang="0">
                  <a:pos x="8" y="19"/>
                </a:cxn>
                <a:cxn ang="0">
                  <a:pos x="10" y="6"/>
                </a:cxn>
                <a:cxn ang="0">
                  <a:pos x="8" y="6"/>
                </a:cxn>
                <a:cxn ang="0">
                  <a:pos x="10" y="4"/>
                </a:cxn>
                <a:cxn ang="0">
                  <a:pos x="8" y="0"/>
                </a:cxn>
                <a:cxn ang="0">
                  <a:pos x="8" y="6"/>
                </a:cxn>
                <a:cxn ang="0">
                  <a:pos x="10" y="4"/>
                </a:cxn>
              </a:cxnLst>
              <a:rect l="0" t="0" r="r" b="b"/>
              <a:pathLst>
                <a:path w="10" h="57">
                  <a:moveTo>
                    <a:pt x="10" y="4"/>
                  </a:moveTo>
                  <a:lnTo>
                    <a:pt x="8" y="6"/>
                  </a:lnTo>
                  <a:lnTo>
                    <a:pt x="4" y="19"/>
                  </a:lnTo>
                  <a:lnTo>
                    <a:pt x="2" y="31"/>
                  </a:lnTo>
                  <a:lnTo>
                    <a:pt x="2" y="44"/>
                  </a:lnTo>
                  <a:lnTo>
                    <a:pt x="0" y="57"/>
                  </a:lnTo>
                  <a:lnTo>
                    <a:pt x="4" y="57"/>
                  </a:lnTo>
                  <a:lnTo>
                    <a:pt x="6" y="44"/>
                  </a:lnTo>
                  <a:lnTo>
                    <a:pt x="6" y="31"/>
                  </a:lnTo>
                  <a:lnTo>
                    <a:pt x="8" y="19"/>
                  </a:lnTo>
                  <a:lnTo>
                    <a:pt x="10" y="6"/>
                  </a:lnTo>
                  <a:lnTo>
                    <a:pt x="8" y="6"/>
                  </a:lnTo>
                  <a:lnTo>
                    <a:pt x="10" y="4"/>
                  </a:lnTo>
                  <a:lnTo>
                    <a:pt x="8" y="0"/>
                  </a:lnTo>
                  <a:lnTo>
                    <a:pt x="8" y="6"/>
                  </a:lnTo>
                  <a:lnTo>
                    <a:pt x="10" y="4"/>
                  </a:lnTo>
                  <a:close/>
                </a:path>
              </a:pathLst>
            </a:custGeom>
            <a:solidFill>
              <a:srgbClr val="000000"/>
            </a:solidFill>
            <a:ln w="9525">
              <a:noFill/>
              <a:round/>
            </a:ln>
          </p:spPr>
          <p:txBody>
            <a:bodyPr/>
            <a:lstStyle/>
            <a:p>
              <a:endParaRPr lang="en-US"/>
            </a:p>
          </p:txBody>
        </p:sp>
        <p:sp>
          <p:nvSpPr>
            <p:cNvPr id="601430" name="Freeform 1366"/>
            <p:cNvSpPr/>
            <p:nvPr/>
          </p:nvSpPr>
          <p:spPr bwMode="auto">
            <a:xfrm>
              <a:off x="4778" y="2881"/>
              <a:ext cx="7" cy="6"/>
            </a:xfrm>
            <a:custGeom>
              <a:avLst/>
              <a:gdLst/>
              <a:ahLst/>
              <a:cxnLst>
                <a:cxn ang="0">
                  <a:pos x="7" y="2"/>
                </a:cxn>
                <a:cxn ang="0">
                  <a:pos x="7" y="0"/>
                </a:cxn>
                <a:cxn ang="0">
                  <a:pos x="4" y="2"/>
                </a:cxn>
                <a:cxn ang="0">
                  <a:pos x="2" y="2"/>
                </a:cxn>
                <a:cxn ang="0">
                  <a:pos x="0" y="4"/>
                </a:cxn>
                <a:cxn ang="0">
                  <a:pos x="2" y="6"/>
                </a:cxn>
                <a:cxn ang="0">
                  <a:pos x="5" y="6"/>
                </a:cxn>
                <a:cxn ang="0">
                  <a:pos x="7" y="4"/>
                </a:cxn>
                <a:cxn ang="0">
                  <a:pos x="5" y="4"/>
                </a:cxn>
                <a:cxn ang="0">
                  <a:pos x="7" y="2"/>
                </a:cxn>
                <a:cxn ang="0">
                  <a:pos x="7" y="0"/>
                </a:cxn>
                <a:cxn ang="0">
                  <a:pos x="7" y="2"/>
                </a:cxn>
              </a:cxnLst>
              <a:rect l="0" t="0" r="r" b="b"/>
              <a:pathLst>
                <a:path w="7" h="6">
                  <a:moveTo>
                    <a:pt x="7" y="2"/>
                  </a:moveTo>
                  <a:lnTo>
                    <a:pt x="7" y="0"/>
                  </a:lnTo>
                  <a:lnTo>
                    <a:pt x="4" y="2"/>
                  </a:lnTo>
                  <a:lnTo>
                    <a:pt x="2" y="2"/>
                  </a:lnTo>
                  <a:lnTo>
                    <a:pt x="0" y="4"/>
                  </a:lnTo>
                  <a:lnTo>
                    <a:pt x="2" y="6"/>
                  </a:lnTo>
                  <a:lnTo>
                    <a:pt x="5" y="6"/>
                  </a:lnTo>
                  <a:lnTo>
                    <a:pt x="7" y="4"/>
                  </a:lnTo>
                  <a:lnTo>
                    <a:pt x="5" y="4"/>
                  </a:lnTo>
                  <a:lnTo>
                    <a:pt x="7" y="2"/>
                  </a:lnTo>
                  <a:lnTo>
                    <a:pt x="7" y="0"/>
                  </a:lnTo>
                  <a:lnTo>
                    <a:pt x="7" y="2"/>
                  </a:lnTo>
                  <a:close/>
                </a:path>
              </a:pathLst>
            </a:custGeom>
            <a:solidFill>
              <a:srgbClr val="000000"/>
            </a:solidFill>
            <a:ln w="9525">
              <a:noFill/>
              <a:round/>
            </a:ln>
          </p:spPr>
          <p:txBody>
            <a:bodyPr/>
            <a:lstStyle/>
            <a:p>
              <a:endParaRPr lang="en-US"/>
            </a:p>
          </p:txBody>
        </p:sp>
        <p:sp>
          <p:nvSpPr>
            <p:cNvPr id="601431" name="Freeform 1367"/>
            <p:cNvSpPr/>
            <p:nvPr/>
          </p:nvSpPr>
          <p:spPr bwMode="auto">
            <a:xfrm>
              <a:off x="4783" y="2883"/>
              <a:ext cx="10" cy="11"/>
            </a:xfrm>
            <a:custGeom>
              <a:avLst/>
              <a:gdLst/>
              <a:ahLst/>
              <a:cxnLst>
                <a:cxn ang="0">
                  <a:pos x="6" y="9"/>
                </a:cxn>
                <a:cxn ang="0">
                  <a:pos x="10" y="7"/>
                </a:cxn>
                <a:cxn ang="0">
                  <a:pos x="2" y="0"/>
                </a:cxn>
                <a:cxn ang="0">
                  <a:pos x="0" y="2"/>
                </a:cxn>
                <a:cxn ang="0">
                  <a:pos x="2" y="4"/>
                </a:cxn>
                <a:cxn ang="0">
                  <a:pos x="2" y="5"/>
                </a:cxn>
                <a:cxn ang="0">
                  <a:pos x="4" y="9"/>
                </a:cxn>
                <a:cxn ang="0">
                  <a:pos x="10" y="9"/>
                </a:cxn>
                <a:cxn ang="0">
                  <a:pos x="8" y="9"/>
                </a:cxn>
                <a:cxn ang="0">
                  <a:pos x="10" y="11"/>
                </a:cxn>
                <a:cxn ang="0">
                  <a:pos x="10" y="9"/>
                </a:cxn>
                <a:cxn ang="0">
                  <a:pos x="6" y="9"/>
                </a:cxn>
              </a:cxnLst>
              <a:rect l="0" t="0" r="r" b="b"/>
              <a:pathLst>
                <a:path w="10" h="11">
                  <a:moveTo>
                    <a:pt x="6" y="9"/>
                  </a:moveTo>
                  <a:lnTo>
                    <a:pt x="10" y="7"/>
                  </a:lnTo>
                  <a:lnTo>
                    <a:pt x="2" y="0"/>
                  </a:lnTo>
                  <a:lnTo>
                    <a:pt x="0" y="2"/>
                  </a:lnTo>
                  <a:lnTo>
                    <a:pt x="2" y="4"/>
                  </a:lnTo>
                  <a:lnTo>
                    <a:pt x="2" y="5"/>
                  </a:lnTo>
                  <a:lnTo>
                    <a:pt x="4" y="9"/>
                  </a:lnTo>
                  <a:lnTo>
                    <a:pt x="10" y="9"/>
                  </a:lnTo>
                  <a:lnTo>
                    <a:pt x="8" y="9"/>
                  </a:lnTo>
                  <a:lnTo>
                    <a:pt x="10" y="11"/>
                  </a:lnTo>
                  <a:lnTo>
                    <a:pt x="10" y="9"/>
                  </a:lnTo>
                  <a:lnTo>
                    <a:pt x="6" y="9"/>
                  </a:lnTo>
                  <a:close/>
                </a:path>
              </a:pathLst>
            </a:custGeom>
            <a:solidFill>
              <a:srgbClr val="000000"/>
            </a:solidFill>
            <a:ln w="9525">
              <a:noFill/>
              <a:round/>
            </a:ln>
          </p:spPr>
          <p:txBody>
            <a:bodyPr/>
            <a:lstStyle/>
            <a:p>
              <a:endParaRPr lang="en-US"/>
            </a:p>
          </p:txBody>
        </p:sp>
        <p:sp>
          <p:nvSpPr>
            <p:cNvPr id="601432" name="Freeform 1368"/>
            <p:cNvSpPr/>
            <p:nvPr/>
          </p:nvSpPr>
          <p:spPr bwMode="auto">
            <a:xfrm>
              <a:off x="4789" y="2888"/>
              <a:ext cx="7" cy="4"/>
            </a:xfrm>
            <a:custGeom>
              <a:avLst/>
              <a:gdLst/>
              <a:ahLst/>
              <a:cxnLst>
                <a:cxn ang="0">
                  <a:pos x="7" y="2"/>
                </a:cxn>
                <a:cxn ang="0">
                  <a:pos x="5" y="0"/>
                </a:cxn>
                <a:cxn ang="0">
                  <a:pos x="4" y="0"/>
                </a:cxn>
                <a:cxn ang="0">
                  <a:pos x="0" y="4"/>
                </a:cxn>
                <a:cxn ang="0">
                  <a:pos x="5" y="4"/>
                </a:cxn>
                <a:cxn ang="0">
                  <a:pos x="4" y="2"/>
                </a:cxn>
                <a:cxn ang="0">
                  <a:pos x="7" y="2"/>
                </a:cxn>
                <a:cxn ang="0">
                  <a:pos x="7" y="0"/>
                </a:cxn>
                <a:cxn ang="0">
                  <a:pos x="5" y="0"/>
                </a:cxn>
                <a:cxn ang="0">
                  <a:pos x="7" y="2"/>
                </a:cxn>
              </a:cxnLst>
              <a:rect l="0" t="0" r="r" b="b"/>
              <a:pathLst>
                <a:path w="7" h="4">
                  <a:moveTo>
                    <a:pt x="7" y="2"/>
                  </a:moveTo>
                  <a:lnTo>
                    <a:pt x="5" y="0"/>
                  </a:lnTo>
                  <a:lnTo>
                    <a:pt x="4" y="0"/>
                  </a:lnTo>
                  <a:lnTo>
                    <a:pt x="0" y="4"/>
                  </a:lnTo>
                  <a:lnTo>
                    <a:pt x="5" y="4"/>
                  </a:lnTo>
                  <a:lnTo>
                    <a:pt x="4" y="2"/>
                  </a:lnTo>
                  <a:lnTo>
                    <a:pt x="7" y="2"/>
                  </a:lnTo>
                  <a:lnTo>
                    <a:pt x="7" y="0"/>
                  </a:lnTo>
                  <a:lnTo>
                    <a:pt x="5" y="0"/>
                  </a:lnTo>
                  <a:lnTo>
                    <a:pt x="7" y="2"/>
                  </a:lnTo>
                  <a:close/>
                </a:path>
              </a:pathLst>
            </a:custGeom>
            <a:solidFill>
              <a:srgbClr val="000000"/>
            </a:solidFill>
            <a:ln w="9525">
              <a:noFill/>
              <a:round/>
            </a:ln>
          </p:spPr>
          <p:txBody>
            <a:bodyPr/>
            <a:lstStyle/>
            <a:p>
              <a:endParaRPr lang="en-US"/>
            </a:p>
          </p:txBody>
        </p:sp>
        <p:sp>
          <p:nvSpPr>
            <p:cNvPr id="601433" name="Freeform 1369"/>
            <p:cNvSpPr/>
            <p:nvPr/>
          </p:nvSpPr>
          <p:spPr bwMode="auto">
            <a:xfrm>
              <a:off x="4793" y="2890"/>
              <a:ext cx="7" cy="9"/>
            </a:xfrm>
            <a:custGeom>
              <a:avLst/>
              <a:gdLst/>
              <a:ahLst/>
              <a:cxnLst>
                <a:cxn ang="0">
                  <a:pos x="7" y="6"/>
                </a:cxn>
                <a:cxn ang="0">
                  <a:pos x="5" y="4"/>
                </a:cxn>
                <a:cxn ang="0">
                  <a:pos x="5" y="2"/>
                </a:cxn>
                <a:cxn ang="0">
                  <a:pos x="3" y="2"/>
                </a:cxn>
                <a:cxn ang="0">
                  <a:pos x="3" y="0"/>
                </a:cxn>
                <a:cxn ang="0">
                  <a:pos x="0" y="0"/>
                </a:cxn>
                <a:cxn ang="0">
                  <a:pos x="0" y="2"/>
                </a:cxn>
                <a:cxn ang="0">
                  <a:pos x="1" y="4"/>
                </a:cxn>
                <a:cxn ang="0">
                  <a:pos x="3" y="8"/>
                </a:cxn>
                <a:cxn ang="0">
                  <a:pos x="5" y="8"/>
                </a:cxn>
                <a:cxn ang="0">
                  <a:pos x="5" y="9"/>
                </a:cxn>
                <a:cxn ang="0">
                  <a:pos x="5" y="8"/>
                </a:cxn>
                <a:cxn ang="0">
                  <a:pos x="5" y="9"/>
                </a:cxn>
                <a:cxn ang="0">
                  <a:pos x="7" y="6"/>
                </a:cxn>
              </a:cxnLst>
              <a:rect l="0" t="0" r="r" b="b"/>
              <a:pathLst>
                <a:path w="7" h="9">
                  <a:moveTo>
                    <a:pt x="7" y="6"/>
                  </a:moveTo>
                  <a:lnTo>
                    <a:pt x="5" y="4"/>
                  </a:lnTo>
                  <a:lnTo>
                    <a:pt x="5" y="2"/>
                  </a:lnTo>
                  <a:lnTo>
                    <a:pt x="3" y="2"/>
                  </a:lnTo>
                  <a:lnTo>
                    <a:pt x="3" y="0"/>
                  </a:lnTo>
                  <a:lnTo>
                    <a:pt x="0" y="0"/>
                  </a:lnTo>
                  <a:lnTo>
                    <a:pt x="0" y="2"/>
                  </a:lnTo>
                  <a:lnTo>
                    <a:pt x="1" y="4"/>
                  </a:lnTo>
                  <a:lnTo>
                    <a:pt x="3" y="8"/>
                  </a:lnTo>
                  <a:lnTo>
                    <a:pt x="5" y="8"/>
                  </a:lnTo>
                  <a:lnTo>
                    <a:pt x="5" y="9"/>
                  </a:lnTo>
                  <a:lnTo>
                    <a:pt x="5" y="8"/>
                  </a:lnTo>
                  <a:lnTo>
                    <a:pt x="5" y="9"/>
                  </a:lnTo>
                  <a:lnTo>
                    <a:pt x="7" y="6"/>
                  </a:lnTo>
                  <a:close/>
                </a:path>
              </a:pathLst>
            </a:custGeom>
            <a:solidFill>
              <a:srgbClr val="000000"/>
            </a:solidFill>
            <a:ln w="9525">
              <a:noFill/>
              <a:round/>
            </a:ln>
          </p:spPr>
          <p:txBody>
            <a:bodyPr/>
            <a:lstStyle/>
            <a:p>
              <a:endParaRPr lang="en-US"/>
            </a:p>
          </p:txBody>
        </p:sp>
        <p:sp>
          <p:nvSpPr>
            <p:cNvPr id="601434" name="Freeform 1370"/>
            <p:cNvSpPr/>
            <p:nvPr/>
          </p:nvSpPr>
          <p:spPr bwMode="auto">
            <a:xfrm>
              <a:off x="4798" y="2892"/>
              <a:ext cx="9" cy="7"/>
            </a:xfrm>
            <a:custGeom>
              <a:avLst/>
              <a:gdLst/>
              <a:ahLst/>
              <a:cxnLst>
                <a:cxn ang="0">
                  <a:pos x="6" y="0"/>
                </a:cxn>
                <a:cxn ang="0">
                  <a:pos x="4" y="2"/>
                </a:cxn>
                <a:cxn ang="0">
                  <a:pos x="4" y="4"/>
                </a:cxn>
                <a:cxn ang="0">
                  <a:pos x="2" y="4"/>
                </a:cxn>
                <a:cxn ang="0">
                  <a:pos x="0" y="7"/>
                </a:cxn>
                <a:cxn ang="0">
                  <a:pos x="4" y="7"/>
                </a:cxn>
                <a:cxn ang="0">
                  <a:pos x="7" y="6"/>
                </a:cxn>
                <a:cxn ang="0">
                  <a:pos x="9" y="2"/>
                </a:cxn>
                <a:cxn ang="0">
                  <a:pos x="9" y="0"/>
                </a:cxn>
                <a:cxn ang="0">
                  <a:pos x="6" y="0"/>
                </a:cxn>
              </a:cxnLst>
              <a:rect l="0" t="0" r="r" b="b"/>
              <a:pathLst>
                <a:path w="9" h="7">
                  <a:moveTo>
                    <a:pt x="6" y="0"/>
                  </a:moveTo>
                  <a:lnTo>
                    <a:pt x="4" y="2"/>
                  </a:lnTo>
                  <a:lnTo>
                    <a:pt x="4" y="4"/>
                  </a:lnTo>
                  <a:lnTo>
                    <a:pt x="2" y="4"/>
                  </a:lnTo>
                  <a:lnTo>
                    <a:pt x="0" y="7"/>
                  </a:lnTo>
                  <a:lnTo>
                    <a:pt x="4" y="7"/>
                  </a:lnTo>
                  <a:lnTo>
                    <a:pt x="7" y="6"/>
                  </a:lnTo>
                  <a:lnTo>
                    <a:pt x="9" y="2"/>
                  </a:lnTo>
                  <a:lnTo>
                    <a:pt x="9" y="0"/>
                  </a:lnTo>
                  <a:lnTo>
                    <a:pt x="6" y="0"/>
                  </a:lnTo>
                  <a:close/>
                </a:path>
              </a:pathLst>
            </a:custGeom>
            <a:solidFill>
              <a:srgbClr val="000000"/>
            </a:solidFill>
            <a:ln w="9525">
              <a:noFill/>
              <a:round/>
            </a:ln>
          </p:spPr>
          <p:txBody>
            <a:bodyPr/>
            <a:lstStyle/>
            <a:p>
              <a:endParaRPr lang="en-US"/>
            </a:p>
          </p:txBody>
        </p:sp>
        <p:sp>
          <p:nvSpPr>
            <p:cNvPr id="601435" name="Freeform 1371"/>
            <p:cNvSpPr/>
            <p:nvPr/>
          </p:nvSpPr>
          <p:spPr bwMode="auto">
            <a:xfrm>
              <a:off x="4804" y="2881"/>
              <a:ext cx="5" cy="11"/>
            </a:xfrm>
            <a:custGeom>
              <a:avLst/>
              <a:gdLst/>
              <a:ahLst/>
              <a:cxnLst>
                <a:cxn ang="0">
                  <a:pos x="5" y="0"/>
                </a:cxn>
                <a:cxn ang="0">
                  <a:pos x="3" y="0"/>
                </a:cxn>
                <a:cxn ang="0">
                  <a:pos x="3" y="2"/>
                </a:cxn>
                <a:cxn ang="0">
                  <a:pos x="1" y="6"/>
                </a:cxn>
                <a:cxn ang="0">
                  <a:pos x="0" y="9"/>
                </a:cxn>
                <a:cxn ang="0">
                  <a:pos x="0" y="11"/>
                </a:cxn>
                <a:cxn ang="0">
                  <a:pos x="3" y="11"/>
                </a:cxn>
                <a:cxn ang="0">
                  <a:pos x="3" y="9"/>
                </a:cxn>
                <a:cxn ang="0">
                  <a:pos x="5" y="6"/>
                </a:cxn>
                <a:cxn ang="0">
                  <a:pos x="5" y="0"/>
                </a:cxn>
                <a:cxn ang="0">
                  <a:pos x="3" y="0"/>
                </a:cxn>
                <a:cxn ang="0">
                  <a:pos x="5" y="0"/>
                </a:cxn>
              </a:cxnLst>
              <a:rect l="0" t="0" r="r" b="b"/>
              <a:pathLst>
                <a:path w="5" h="11">
                  <a:moveTo>
                    <a:pt x="5" y="0"/>
                  </a:moveTo>
                  <a:lnTo>
                    <a:pt x="3" y="0"/>
                  </a:lnTo>
                  <a:lnTo>
                    <a:pt x="3" y="2"/>
                  </a:lnTo>
                  <a:lnTo>
                    <a:pt x="1" y="6"/>
                  </a:lnTo>
                  <a:lnTo>
                    <a:pt x="0" y="9"/>
                  </a:lnTo>
                  <a:lnTo>
                    <a:pt x="0" y="11"/>
                  </a:lnTo>
                  <a:lnTo>
                    <a:pt x="3" y="11"/>
                  </a:lnTo>
                  <a:lnTo>
                    <a:pt x="3" y="9"/>
                  </a:lnTo>
                  <a:lnTo>
                    <a:pt x="5" y="6"/>
                  </a:lnTo>
                  <a:lnTo>
                    <a:pt x="5" y="0"/>
                  </a:lnTo>
                  <a:lnTo>
                    <a:pt x="3" y="0"/>
                  </a:lnTo>
                  <a:lnTo>
                    <a:pt x="5" y="0"/>
                  </a:lnTo>
                  <a:close/>
                </a:path>
              </a:pathLst>
            </a:custGeom>
            <a:solidFill>
              <a:srgbClr val="000000"/>
            </a:solidFill>
            <a:ln w="9525">
              <a:noFill/>
              <a:round/>
            </a:ln>
          </p:spPr>
          <p:txBody>
            <a:bodyPr/>
            <a:lstStyle/>
            <a:p>
              <a:endParaRPr lang="en-US"/>
            </a:p>
          </p:txBody>
        </p:sp>
        <p:sp>
          <p:nvSpPr>
            <p:cNvPr id="601436" name="Freeform 1372"/>
            <p:cNvSpPr/>
            <p:nvPr/>
          </p:nvSpPr>
          <p:spPr bwMode="auto">
            <a:xfrm>
              <a:off x="4807" y="2881"/>
              <a:ext cx="6" cy="81"/>
            </a:xfrm>
            <a:custGeom>
              <a:avLst/>
              <a:gdLst/>
              <a:ahLst/>
              <a:cxnLst>
                <a:cxn ang="0">
                  <a:pos x="0" y="77"/>
                </a:cxn>
                <a:cxn ang="0">
                  <a:pos x="4" y="75"/>
                </a:cxn>
                <a:cxn ang="0">
                  <a:pos x="6" y="57"/>
                </a:cxn>
                <a:cxn ang="0">
                  <a:pos x="6" y="20"/>
                </a:cxn>
                <a:cxn ang="0">
                  <a:pos x="2" y="0"/>
                </a:cxn>
                <a:cxn ang="0">
                  <a:pos x="0" y="0"/>
                </a:cxn>
                <a:cxn ang="0">
                  <a:pos x="2" y="20"/>
                </a:cxn>
                <a:cxn ang="0">
                  <a:pos x="2" y="57"/>
                </a:cxn>
                <a:cxn ang="0">
                  <a:pos x="0" y="75"/>
                </a:cxn>
                <a:cxn ang="0">
                  <a:pos x="4" y="75"/>
                </a:cxn>
                <a:cxn ang="0">
                  <a:pos x="0" y="77"/>
                </a:cxn>
                <a:cxn ang="0">
                  <a:pos x="4" y="81"/>
                </a:cxn>
                <a:cxn ang="0">
                  <a:pos x="4" y="75"/>
                </a:cxn>
                <a:cxn ang="0">
                  <a:pos x="0" y="77"/>
                </a:cxn>
              </a:cxnLst>
              <a:rect l="0" t="0" r="r" b="b"/>
              <a:pathLst>
                <a:path w="6" h="81">
                  <a:moveTo>
                    <a:pt x="0" y="77"/>
                  </a:moveTo>
                  <a:lnTo>
                    <a:pt x="4" y="75"/>
                  </a:lnTo>
                  <a:lnTo>
                    <a:pt x="6" y="57"/>
                  </a:lnTo>
                  <a:lnTo>
                    <a:pt x="6" y="20"/>
                  </a:lnTo>
                  <a:lnTo>
                    <a:pt x="2" y="0"/>
                  </a:lnTo>
                  <a:lnTo>
                    <a:pt x="0" y="0"/>
                  </a:lnTo>
                  <a:lnTo>
                    <a:pt x="2" y="20"/>
                  </a:lnTo>
                  <a:lnTo>
                    <a:pt x="2" y="57"/>
                  </a:lnTo>
                  <a:lnTo>
                    <a:pt x="0" y="75"/>
                  </a:lnTo>
                  <a:lnTo>
                    <a:pt x="4" y="75"/>
                  </a:lnTo>
                  <a:lnTo>
                    <a:pt x="0" y="77"/>
                  </a:lnTo>
                  <a:lnTo>
                    <a:pt x="4" y="81"/>
                  </a:lnTo>
                  <a:lnTo>
                    <a:pt x="4" y="75"/>
                  </a:lnTo>
                  <a:lnTo>
                    <a:pt x="0" y="77"/>
                  </a:lnTo>
                  <a:close/>
                </a:path>
              </a:pathLst>
            </a:custGeom>
            <a:solidFill>
              <a:srgbClr val="000000"/>
            </a:solidFill>
            <a:ln w="9525">
              <a:noFill/>
              <a:round/>
            </a:ln>
          </p:spPr>
          <p:txBody>
            <a:bodyPr/>
            <a:lstStyle/>
            <a:p>
              <a:endParaRPr lang="en-US"/>
            </a:p>
          </p:txBody>
        </p:sp>
        <p:sp>
          <p:nvSpPr>
            <p:cNvPr id="601437" name="Freeform 1373"/>
            <p:cNvSpPr/>
            <p:nvPr/>
          </p:nvSpPr>
          <p:spPr bwMode="auto">
            <a:xfrm>
              <a:off x="3946" y="2901"/>
              <a:ext cx="90" cy="48"/>
            </a:xfrm>
            <a:custGeom>
              <a:avLst/>
              <a:gdLst/>
              <a:ahLst/>
              <a:cxnLst>
                <a:cxn ang="0">
                  <a:pos x="90" y="0"/>
                </a:cxn>
                <a:cxn ang="0">
                  <a:pos x="90" y="4"/>
                </a:cxn>
                <a:cxn ang="0">
                  <a:pos x="86" y="8"/>
                </a:cxn>
                <a:cxn ang="0">
                  <a:pos x="82" y="8"/>
                </a:cxn>
                <a:cxn ang="0">
                  <a:pos x="81" y="9"/>
                </a:cxn>
                <a:cxn ang="0">
                  <a:pos x="73" y="9"/>
                </a:cxn>
                <a:cxn ang="0">
                  <a:pos x="71" y="11"/>
                </a:cxn>
                <a:cxn ang="0">
                  <a:pos x="66" y="13"/>
                </a:cxn>
                <a:cxn ang="0">
                  <a:pos x="62" y="15"/>
                </a:cxn>
                <a:cxn ang="0">
                  <a:pos x="59" y="17"/>
                </a:cxn>
                <a:cxn ang="0">
                  <a:pos x="53" y="19"/>
                </a:cxn>
                <a:cxn ang="0">
                  <a:pos x="49" y="20"/>
                </a:cxn>
                <a:cxn ang="0">
                  <a:pos x="44" y="22"/>
                </a:cxn>
                <a:cxn ang="0">
                  <a:pos x="40" y="24"/>
                </a:cxn>
                <a:cxn ang="0">
                  <a:pos x="36" y="28"/>
                </a:cxn>
                <a:cxn ang="0">
                  <a:pos x="31" y="30"/>
                </a:cxn>
                <a:cxn ang="0">
                  <a:pos x="27" y="31"/>
                </a:cxn>
                <a:cxn ang="0">
                  <a:pos x="24" y="35"/>
                </a:cxn>
                <a:cxn ang="0">
                  <a:pos x="20" y="37"/>
                </a:cxn>
                <a:cxn ang="0">
                  <a:pos x="16" y="39"/>
                </a:cxn>
                <a:cxn ang="0">
                  <a:pos x="11" y="42"/>
                </a:cxn>
                <a:cxn ang="0">
                  <a:pos x="7" y="44"/>
                </a:cxn>
                <a:cxn ang="0">
                  <a:pos x="3" y="48"/>
                </a:cxn>
                <a:cxn ang="0">
                  <a:pos x="2" y="48"/>
                </a:cxn>
                <a:cxn ang="0">
                  <a:pos x="0" y="44"/>
                </a:cxn>
                <a:cxn ang="0">
                  <a:pos x="0" y="39"/>
                </a:cxn>
                <a:cxn ang="0">
                  <a:pos x="5" y="37"/>
                </a:cxn>
                <a:cxn ang="0">
                  <a:pos x="11" y="33"/>
                </a:cxn>
                <a:cxn ang="0">
                  <a:pos x="16" y="31"/>
                </a:cxn>
                <a:cxn ang="0">
                  <a:pos x="20" y="28"/>
                </a:cxn>
                <a:cxn ang="0">
                  <a:pos x="25" y="26"/>
                </a:cxn>
                <a:cxn ang="0">
                  <a:pos x="31" y="22"/>
                </a:cxn>
                <a:cxn ang="0">
                  <a:pos x="36" y="20"/>
                </a:cxn>
                <a:cxn ang="0">
                  <a:pos x="42" y="17"/>
                </a:cxn>
                <a:cxn ang="0">
                  <a:pos x="46" y="15"/>
                </a:cxn>
                <a:cxn ang="0">
                  <a:pos x="51" y="11"/>
                </a:cxn>
                <a:cxn ang="0">
                  <a:pos x="57" y="9"/>
                </a:cxn>
                <a:cxn ang="0">
                  <a:pos x="62" y="8"/>
                </a:cxn>
                <a:cxn ang="0">
                  <a:pos x="68" y="6"/>
                </a:cxn>
                <a:cxn ang="0">
                  <a:pos x="73" y="4"/>
                </a:cxn>
                <a:cxn ang="0">
                  <a:pos x="79" y="0"/>
                </a:cxn>
                <a:cxn ang="0">
                  <a:pos x="90" y="0"/>
                </a:cxn>
              </a:cxnLst>
              <a:rect l="0" t="0" r="r" b="b"/>
              <a:pathLst>
                <a:path w="90" h="48">
                  <a:moveTo>
                    <a:pt x="90" y="0"/>
                  </a:moveTo>
                  <a:lnTo>
                    <a:pt x="90" y="4"/>
                  </a:lnTo>
                  <a:lnTo>
                    <a:pt x="86" y="8"/>
                  </a:lnTo>
                  <a:lnTo>
                    <a:pt x="82" y="8"/>
                  </a:lnTo>
                  <a:lnTo>
                    <a:pt x="81" y="9"/>
                  </a:lnTo>
                  <a:lnTo>
                    <a:pt x="73" y="9"/>
                  </a:lnTo>
                  <a:lnTo>
                    <a:pt x="71" y="11"/>
                  </a:lnTo>
                  <a:lnTo>
                    <a:pt x="66" y="13"/>
                  </a:lnTo>
                  <a:lnTo>
                    <a:pt x="62" y="15"/>
                  </a:lnTo>
                  <a:lnTo>
                    <a:pt x="59" y="17"/>
                  </a:lnTo>
                  <a:lnTo>
                    <a:pt x="53" y="19"/>
                  </a:lnTo>
                  <a:lnTo>
                    <a:pt x="49" y="20"/>
                  </a:lnTo>
                  <a:lnTo>
                    <a:pt x="44" y="22"/>
                  </a:lnTo>
                  <a:lnTo>
                    <a:pt x="40" y="24"/>
                  </a:lnTo>
                  <a:lnTo>
                    <a:pt x="36" y="28"/>
                  </a:lnTo>
                  <a:lnTo>
                    <a:pt x="31" y="30"/>
                  </a:lnTo>
                  <a:lnTo>
                    <a:pt x="27" y="31"/>
                  </a:lnTo>
                  <a:lnTo>
                    <a:pt x="24" y="35"/>
                  </a:lnTo>
                  <a:lnTo>
                    <a:pt x="20" y="37"/>
                  </a:lnTo>
                  <a:lnTo>
                    <a:pt x="16" y="39"/>
                  </a:lnTo>
                  <a:lnTo>
                    <a:pt x="11" y="42"/>
                  </a:lnTo>
                  <a:lnTo>
                    <a:pt x="7" y="44"/>
                  </a:lnTo>
                  <a:lnTo>
                    <a:pt x="3" y="48"/>
                  </a:lnTo>
                  <a:lnTo>
                    <a:pt x="2" y="48"/>
                  </a:lnTo>
                  <a:lnTo>
                    <a:pt x="0" y="44"/>
                  </a:lnTo>
                  <a:lnTo>
                    <a:pt x="0" y="39"/>
                  </a:lnTo>
                  <a:lnTo>
                    <a:pt x="5" y="37"/>
                  </a:lnTo>
                  <a:lnTo>
                    <a:pt x="11" y="33"/>
                  </a:lnTo>
                  <a:lnTo>
                    <a:pt x="16" y="31"/>
                  </a:lnTo>
                  <a:lnTo>
                    <a:pt x="20" y="28"/>
                  </a:lnTo>
                  <a:lnTo>
                    <a:pt x="25" y="26"/>
                  </a:lnTo>
                  <a:lnTo>
                    <a:pt x="31" y="22"/>
                  </a:lnTo>
                  <a:lnTo>
                    <a:pt x="36" y="20"/>
                  </a:lnTo>
                  <a:lnTo>
                    <a:pt x="42" y="17"/>
                  </a:lnTo>
                  <a:lnTo>
                    <a:pt x="46" y="15"/>
                  </a:lnTo>
                  <a:lnTo>
                    <a:pt x="51" y="11"/>
                  </a:lnTo>
                  <a:lnTo>
                    <a:pt x="57" y="9"/>
                  </a:lnTo>
                  <a:lnTo>
                    <a:pt x="62" y="8"/>
                  </a:lnTo>
                  <a:lnTo>
                    <a:pt x="68" y="6"/>
                  </a:lnTo>
                  <a:lnTo>
                    <a:pt x="73" y="4"/>
                  </a:lnTo>
                  <a:lnTo>
                    <a:pt x="79" y="0"/>
                  </a:lnTo>
                  <a:lnTo>
                    <a:pt x="90" y="0"/>
                  </a:lnTo>
                  <a:close/>
                </a:path>
              </a:pathLst>
            </a:custGeom>
            <a:solidFill>
              <a:srgbClr val="000000"/>
            </a:solidFill>
            <a:ln w="9525">
              <a:noFill/>
              <a:round/>
            </a:ln>
          </p:spPr>
          <p:txBody>
            <a:bodyPr/>
            <a:lstStyle/>
            <a:p>
              <a:endParaRPr lang="en-US"/>
            </a:p>
          </p:txBody>
        </p:sp>
        <p:sp>
          <p:nvSpPr>
            <p:cNvPr id="601438" name="Freeform 1374"/>
            <p:cNvSpPr/>
            <p:nvPr/>
          </p:nvSpPr>
          <p:spPr bwMode="auto">
            <a:xfrm>
              <a:off x="4016" y="2901"/>
              <a:ext cx="22" cy="11"/>
            </a:xfrm>
            <a:custGeom>
              <a:avLst/>
              <a:gdLst/>
              <a:ahLst/>
              <a:cxnLst>
                <a:cxn ang="0">
                  <a:pos x="1" y="11"/>
                </a:cxn>
                <a:cxn ang="0">
                  <a:pos x="11" y="11"/>
                </a:cxn>
                <a:cxn ang="0">
                  <a:pos x="12" y="9"/>
                </a:cxn>
                <a:cxn ang="0">
                  <a:pos x="16" y="9"/>
                </a:cxn>
                <a:cxn ang="0">
                  <a:pos x="20" y="8"/>
                </a:cxn>
                <a:cxn ang="0">
                  <a:pos x="22" y="4"/>
                </a:cxn>
                <a:cxn ang="0">
                  <a:pos x="22" y="0"/>
                </a:cxn>
                <a:cxn ang="0">
                  <a:pos x="18" y="0"/>
                </a:cxn>
                <a:cxn ang="0">
                  <a:pos x="18" y="4"/>
                </a:cxn>
                <a:cxn ang="0">
                  <a:pos x="16" y="4"/>
                </a:cxn>
                <a:cxn ang="0">
                  <a:pos x="14" y="6"/>
                </a:cxn>
                <a:cxn ang="0">
                  <a:pos x="12" y="6"/>
                </a:cxn>
                <a:cxn ang="0">
                  <a:pos x="11" y="8"/>
                </a:cxn>
                <a:cxn ang="0">
                  <a:pos x="3" y="8"/>
                </a:cxn>
                <a:cxn ang="0">
                  <a:pos x="0" y="9"/>
                </a:cxn>
                <a:cxn ang="0">
                  <a:pos x="1" y="9"/>
                </a:cxn>
                <a:cxn ang="0">
                  <a:pos x="1" y="11"/>
                </a:cxn>
              </a:cxnLst>
              <a:rect l="0" t="0" r="r" b="b"/>
              <a:pathLst>
                <a:path w="22" h="11">
                  <a:moveTo>
                    <a:pt x="1" y="11"/>
                  </a:moveTo>
                  <a:lnTo>
                    <a:pt x="11" y="11"/>
                  </a:lnTo>
                  <a:lnTo>
                    <a:pt x="12" y="9"/>
                  </a:lnTo>
                  <a:lnTo>
                    <a:pt x="16" y="9"/>
                  </a:lnTo>
                  <a:lnTo>
                    <a:pt x="20" y="8"/>
                  </a:lnTo>
                  <a:lnTo>
                    <a:pt x="22" y="4"/>
                  </a:lnTo>
                  <a:lnTo>
                    <a:pt x="22" y="0"/>
                  </a:lnTo>
                  <a:lnTo>
                    <a:pt x="18" y="0"/>
                  </a:lnTo>
                  <a:lnTo>
                    <a:pt x="18" y="4"/>
                  </a:lnTo>
                  <a:lnTo>
                    <a:pt x="16" y="4"/>
                  </a:lnTo>
                  <a:lnTo>
                    <a:pt x="14" y="6"/>
                  </a:lnTo>
                  <a:lnTo>
                    <a:pt x="12" y="6"/>
                  </a:lnTo>
                  <a:lnTo>
                    <a:pt x="11" y="8"/>
                  </a:lnTo>
                  <a:lnTo>
                    <a:pt x="3" y="8"/>
                  </a:lnTo>
                  <a:lnTo>
                    <a:pt x="0" y="9"/>
                  </a:lnTo>
                  <a:lnTo>
                    <a:pt x="1" y="9"/>
                  </a:lnTo>
                  <a:lnTo>
                    <a:pt x="1" y="11"/>
                  </a:lnTo>
                  <a:close/>
                </a:path>
              </a:pathLst>
            </a:custGeom>
            <a:solidFill>
              <a:srgbClr val="000000"/>
            </a:solidFill>
            <a:ln w="9525">
              <a:noFill/>
              <a:round/>
            </a:ln>
          </p:spPr>
          <p:txBody>
            <a:bodyPr/>
            <a:lstStyle/>
            <a:p>
              <a:endParaRPr lang="en-US"/>
            </a:p>
          </p:txBody>
        </p:sp>
        <p:sp>
          <p:nvSpPr>
            <p:cNvPr id="601439" name="Freeform 1375"/>
            <p:cNvSpPr/>
            <p:nvPr/>
          </p:nvSpPr>
          <p:spPr bwMode="auto">
            <a:xfrm>
              <a:off x="3948" y="2910"/>
              <a:ext cx="69" cy="41"/>
            </a:xfrm>
            <a:custGeom>
              <a:avLst/>
              <a:gdLst/>
              <a:ahLst/>
              <a:cxnLst>
                <a:cxn ang="0">
                  <a:pos x="1" y="41"/>
                </a:cxn>
                <a:cxn ang="0">
                  <a:pos x="7" y="37"/>
                </a:cxn>
                <a:cxn ang="0">
                  <a:pos x="11" y="35"/>
                </a:cxn>
                <a:cxn ang="0">
                  <a:pos x="14" y="32"/>
                </a:cxn>
                <a:cxn ang="0">
                  <a:pos x="18" y="30"/>
                </a:cxn>
                <a:cxn ang="0">
                  <a:pos x="22" y="26"/>
                </a:cxn>
                <a:cxn ang="0">
                  <a:pos x="27" y="24"/>
                </a:cxn>
                <a:cxn ang="0">
                  <a:pos x="31" y="22"/>
                </a:cxn>
                <a:cxn ang="0">
                  <a:pos x="34" y="21"/>
                </a:cxn>
                <a:cxn ang="0">
                  <a:pos x="40" y="17"/>
                </a:cxn>
                <a:cxn ang="0">
                  <a:pos x="44" y="15"/>
                </a:cxn>
                <a:cxn ang="0">
                  <a:pos x="47" y="13"/>
                </a:cxn>
                <a:cxn ang="0">
                  <a:pos x="51" y="11"/>
                </a:cxn>
                <a:cxn ang="0">
                  <a:pos x="57" y="10"/>
                </a:cxn>
                <a:cxn ang="0">
                  <a:pos x="60" y="8"/>
                </a:cxn>
                <a:cxn ang="0">
                  <a:pos x="66" y="6"/>
                </a:cxn>
                <a:cxn ang="0">
                  <a:pos x="69" y="2"/>
                </a:cxn>
                <a:cxn ang="0">
                  <a:pos x="69" y="0"/>
                </a:cxn>
                <a:cxn ang="0">
                  <a:pos x="64" y="2"/>
                </a:cxn>
                <a:cxn ang="0">
                  <a:pos x="60" y="4"/>
                </a:cxn>
                <a:cxn ang="0">
                  <a:pos x="55" y="6"/>
                </a:cxn>
                <a:cxn ang="0">
                  <a:pos x="51" y="8"/>
                </a:cxn>
                <a:cxn ang="0">
                  <a:pos x="47" y="10"/>
                </a:cxn>
                <a:cxn ang="0">
                  <a:pos x="42" y="11"/>
                </a:cxn>
                <a:cxn ang="0">
                  <a:pos x="38" y="13"/>
                </a:cxn>
                <a:cxn ang="0">
                  <a:pos x="33" y="17"/>
                </a:cxn>
                <a:cxn ang="0">
                  <a:pos x="29" y="19"/>
                </a:cxn>
                <a:cxn ang="0">
                  <a:pos x="25" y="21"/>
                </a:cxn>
                <a:cxn ang="0">
                  <a:pos x="20" y="24"/>
                </a:cxn>
                <a:cxn ang="0">
                  <a:pos x="16" y="26"/>
                </a:cxn>
                <a:cxn ang="0">
                  <a:pos x="12" y="30"/>
                </a:cxn>
                <a:cxn ang="0">
                  <a:pos x="9" y="32"/>
                </a:cxn>
                <a:cxn ang="0">
                  <a:pos x="3" y="35"/>
                </a:cxn>
                <a:cxn ang="0">
                  <a:pos x="0" y="37"/>
                </a:cxn>
                <a:cxn ang="0">
                  <a:pos x="1" y="37"/>
                </a:cxn>
                <a:cxn ang="0">
                  <a:pos x="1" y="41"/>
                </a:cxn>
              </a:cxnLst>
              <a:rect l="0" t="0" r="r" b="b"/>
              <a:pathLst>
                <a:path w="69" h="41">
                  <a:moveTo>
                    <a:pt x="1" y="41"/>
                  </a:moveTo>
                  <a:lnTo>
                    <a:pt x="7" y="37"/>
                  </a:lnTo>
                  <a:lnTo>
                    <a:pt x="11" y="35"/>
                  </a:lnTo>
                  <a:lnTo>
                    <a:pt x="14" y="32"/>
                  </a:lnTo>
                  <a:lnTo>
                    <a:pt x="18" y="30"/>
                  </a:lnTo>
                  <a:lnTo>
                    <a:pt x="22" y="26"/>
                  </a:lnTo>
                  <a:lnTo>
                    <a:pt x="27" y="24"/>
                  </a:lnTo>
                  <a:lnTo>
                    <a:pt x="31" y="22"/>
                  </a:lnTo>
                  <a:lnTo>
                    <a:pt x="34" y="21"/>
                  </a:lnTo>
                  <a:lnTo>
                    <a:pt x="40" y="17"/>
                  </a:lnTo>
                  <a:lnTo>
                    <a:pt x="44" y="15"/>
                  </a:lnTo>
                  <a:lnTo>
                    <a:pt x="47" y="13"/>
                  </a:lnTo>
                  <a:lnTo>
                    <a:pt x="51" y="11"/>
                  </a:lnTo>
                  <a:lnTo>
                    <a:pt x="57" y="10"/>
                  </a:lnTo>
                  <a:lnTo>
                    <a:pt x="60" y="8"/>
                  </a:lnTo>
                  <a:lnTo>
                    <a:pt x="66" y="6"/>
                  </a:lnTo>
                  <a:lnTo>
                    <a:pt x="69" y="2"/>
                  </a:lnTo>
                  <a:lnTo>
                    <a:pt x="69" y="0"/>
                  </a:lnTo>
                  <a:lnTo>
                    <a:pt x="64" y="2"/>
                  </a:lnTo>
                  <a:lnTo>
                    <a:pt x="60" y="4"/>
                  </a:lnTo>
                  <a:lnTo>
                    <a:pt x="55" y="6"/>
                  </a:lnTo>
                  <a:lnTo>
                    <a:pt x="51" y="8"/>
                  </a:lnTo>
                  <a:lnTo>
                    <a:pt x="47" y="10"/>
                  </a:lnTo>
                  <a:lnTo>
                    <a:pt x="42" y="11"/>
                  </a:lnTo>
                  <a:lnTo>
                    <a:pt x="38" y="13"/>
                  </a:lnTo>
                  <a:lnTo>
                    <a:pt x="33" y="17"/>
                  </a:lnTo>
                  <a:lnTo>
                    <a:pt x="29" y="19"/>
                  </a:lnTo>
                  <a:lnTo>
                    <a:pt x="25" y="21"/>
                  </a:lnTo>
                  <a:lnTo>
                    <a:pt x="20" y="24"/>
                  </a:lnTo>
                  <a:lnTo>
                    <a:pt x="16" y="26"/>
                  </a:lnTo>
                  <a:lnTo>
                    <a:pt x="12" y="30"/>
                  </a:lnTo>
                  <a:lnTo>
                    <a:pt x="9" y="32"/>
                  </a:lnTo>
                  <a:lnTo>
                    <a:pt x="3" y="35"/>
                  </a:lnTo>
                  <a:lnTo>
                    <a:pt x="0" y="37"/>
                  </a:lnTo>
                  <a:lnTo>
                    <a:pt x="1" y="37"/>
                  </a:lnTo>
                  <a:lnTo>
                    <a:pt x="1" y="41"/>
                  </a:lnTo>
                  <a:close/>
                </a:path>
              </a:pathLst>
            </a:custGeom>
            <a:solidFill>
              <a:srgbClr val="000000"/>
            </a:solidFill>
            <a:ln w="9525">
              <a:noFill/>
              <a:round/>
            </a:ln>
          </p:spPr>
          <p:txBody>
            <a:bodyPr/>
            <a:lstStyle/>
            <a:p>
              <a:endParaRPr lang="en-US"/>
            </a:p>
          </p:txBody>
        </p:sp>
        <p:sp>
          <p:nvSpPr>
            <p:cNvPr id="601440" name="Freeform 1376"/>
            <p:cNvSpPr/>
            <p:nvPr/>
          </p:nvSpPr>
          <p:spPr bwMode="auto">
            <a:xfrm>
              <a:off x="3944" y="2938"/>
              <a:ext cx="5" cy="13"/>
            </a:xfrm>
            <a:custGeom>
              <a:avLst/>
              <a:gdLst/>
              <a:ahLst/>
              <a:cxnLst>
                <a:cxn ang="0">
                  <a:pos x="2" y="0"/>
                </a:cxn>
                <a:cxn ang="0">
                  <a:pos x="2" y="2"/>
                </a:cxn>
                <a:cxn ang="0">
                  <a:pos x="0" y="4"/>
                </a:cxn>
                <a:cxn ang="0">
                  <a:pos x="0" y="7"/>
                </a:cxn>
                <a:cxn ang="0">
                  <a:pos x="2" y="11"/>
                </a:cxn>
                <a:cxn ang="0">
                  <a:pos x="5" y="13"/>
                </a:cxn>
                <a:cxn ang="0">
                  <a:pos x="5" y="9"/>
                </a:cxn>
                <a:cxn ang="0">
                  <a:pos x="4" y="9"/>
                </a:cxn>
                <a:cxn ang="0">
                  <a:pos x="4" y="4"/>
                </a:cxn>
                <a:cxn ang="0">
                  <a:pos x="2" y="0"/>
                </a:cxn>
                <a:cxn ang="0">
                  <a:pos x="2" y="2"/>
                </a:cxn>
                <a:cxn ang="0">
                  <a:pos x="2" y="0"/>
                </a:cxn>
              </a:cxnLst>
              <a:rect l="0" t="0" r="r" b="b"/>
              <a:pathLst>
                <a:path w="5" h="13">
                  <a:moveTo>
                    <a:pt x="2" y="0"/>
                  </a:moveTo>
                  <a:lnTo>
                    <a:pt x="2" y="2"/>
                  </a:lnTo>
                  <a:lnTo>
                    <a:pt x="0" y="4"/>
                  </a:lnTo>
                  <a:lnTo>
                    <a:pt x="0" y="7"/>
                  </a:lnTo>
                  <a:lnTo>
                    <a:pt x="2" y="11"/>
                  </a:lnTo>
                  <a:lnTo>
                    <a:pt x="5" y="13"/>
                  </a:lnTo>
                  <a:lnTo>
                    <a:pt x="5" y="9"/>
                  </a:lnTo>
                  <a:lnTo>
                    <a:pt x="4" y="9"/>
                  </a:lnTo>
                  <a:lnTo>
                    <a:pt x="4" y="4"/>
                  </a:lnTo>
                  <a:lnTo>
                    <a:pt x="2" y="0"/>
                  </a:lnTo>
                  <a:lnTo>
                    <a:pt x="2" y="2"/>
                  </a:lnTo>
                  <a:lnTo>
                    <a:pt x="2" y="0"/>
                  </a:lnTo>
                  <a:close/>
                </a:path>
              </a:pathLst>
            </a:custGeom>
            <a:solidFill>
              <a:srgbClr val="000000"/>
            </a:solidFill>
            <a:ln w="9525">
              <a:noFill/>
              <a:round/>
            </a:ln>
          </p:spPr>
          <p:txBody>
            <a:bodyPr/>
            <a:lstStyle/>
            <a:p>
              <a:endParaRPr lang="en-US"/>
            </a:p>
          </p:txBody>
        </p:sp>
        <p:sp>
          <p:nvSpPr>
            <p:cNvPr id="601441" name="Freeform 1377"/>
            <p:cNvSpPr/>
            <p:nvPr/>
          </p:nvSpPr>
          <p:spPr bwMode="auto">
            <a:xfrm>
              <a:off x="3946" y="2898"/>
              <a:ext cx="84" cy="44"/>
            </a:xfrm>
            <a:custGeom>
              <a:avLst/>
              <a:gdLst/>
              <a:ahLst/>
              <a:cxnLst>
                <a:cxn ang="0">
                  <a:pos x="84" y="1"/>
                </a:cxn>
                <a:cxn ang="0">
                  <a:pos x="82" y="1"/>
                </a:cxn>
                <a:cxn ang="0">
                  <a:pos x="77" y="3"/>
                </a:cxn>
                <a:cxn ang="0">
                  <a:pos x="71" y="5"/>
                </a:cxn>
                <a:cxn ang="0">
                  <a:pos x="68" y="7"/>
                </a:cxn>
                <a:cxn ang="0">
                  <a:pos x="62" y="9"/>
                </a:cxn>
                <a:cxn ang="0">
                  <a:pos x="57" y="11"/>
                </a:cxn>
                <a:cxn ang="0">
                  <a:pos x="51" y="14"/>
                </a:cxn>
                <a:cxn ang="0">
                  <a:pos x="46" y="16"/>
                </a:cxn>
                <a:cxn ang="0">
                  <a:pos x="40" y="18"/>
                </a:cxn>
                <a:cxn ang="0">
                  <a:pos x="35" y="22"/>
                </a:cxn>
                <a:cxn ang="0">
                  <a:pos x="31" y="23"/>
                </a:cxn>
                <a:cxn ang="0">
                  <a:pos x="25" y="27"/>
                </a:cxn>
                <a:cxn ang="0">
                  <a:pos x="20" y="29"/>
                </a:cxn>
                <a:cxn ang="0">
                  <a:pos x="14" y="33"/>
                </a:cxn>
                <a:cxn ang="0">
                  <a:pos x="11" y="34"/>
                </a:cxn>
                <a:cxn ang="0">
                  <a:pos x="3" y="38"/>
                </a:cxn>
                <a:cxn ang="0">
                  <a:pos x="0" y="40"/>
                </a:cxn>
                <a:cxn ang="0">
                  <a:pos x="2" y="44"/>
                </a:cxn>
                <a:cxn ang="0">
                  <a:pos x="5" y="42"/>
                </a:cxn>
                <a:cxn ang="0">
                  <a:pos x="11" y="38"/>
                </a:cxn>
                <a:cxn ang="0">
                  <a:pos x="16" y="36"/>
                </a:cxn>
                <a:cxn ang="0">
                  <a:pos x="22" y="33"/>
                </a:cxn>
                <a:cxn ang="0">
                  <a:pos x="27" y="31"/>
                </a:cxn>
                <a:cxn ang="0">
                  <a:pos x="31" y="27"/>
                </a:cxn>
                <a:cxn ang="0">
                  <a:pos x="36" y="25"/>
                </a:cxn>
                <a:cxn ang="0">
                  <a:pos x="42" y="22"/>
                </a:cxn>
                <a:cxn ang="0">
                  <a:pos x="48" y="20"/>
                </a:cxn>
                <a:cxn ang="0">
                  <a:pos x="51" y="18"/>
                </a:cxn>
                <a:cxn ang="0">
                  <a:pos x="57" y="14"/>
                </a:cxn>
                <a:cxn ang="0">
                  <a:pos x="62" y="12"/>
                </a:cxn>
                <a:cxn ang="0">
                  <a:pos x="68" y="11"/>
                </a:cxn>
                <a:cxn ang="0">
                  <a:pos x="73" y="9"/>
                </a:cxn>
                <a:cxn ang="0">
                  <a:pos x="79" y="5"/>
                </a:cxn>
                <a:cxn ang="0">
                  <a:pos x="84" y="3"/>
                </a:cxn>
                <a:cxn ang="0">
                  <a:pos x="82" y="3"/>
                </a:cxn>
                <a:cxn ang="0">
                  <a:pos x="84" y="1"/>
                </a:cxn>
                <a:cxn ang="0">
                  <a:pos x="82" y="0"/>
                </a:cxn>
                <a:cxn ang="0">
                  <a:pos x="82" y="1"/>
                </a:cxn>
                <a:cxn ang="0">
                  <a:pos x="84" y="1"/>
                </a:cxn>
              </a:cxnLst>
              <a:rect l="0" t="0" r="r" b="b"/>
              <a:pathLst>
                <a:path w="84" h="44">
                  <a:moveTo>
                    <a:pt x="84" y="1"/>
                  </a:moveTo>
                  <a:lnTo>
                    <a:pt x="82" y="1"/>
                  </a:lnTo>
                  <a:lnTo>
                    <a:pt x="77" y="3"/>
                  </a:lnTo>
                  <a:lnTo>
                    <a:pt x="71" y="5"/>
                  </a:lnTo>
                  <a:lnTo>
                    <a:pt x="68" y="7"/>
                  </a:lnTo>
                  <a:lnTo>
                    <a:pt x="62" y="9"/>
                  </a:lnTo>
                  <a:lnTo>
                    <a:pt x="57" y="11"/>
                  </a:lnTo>
                  <a:lnTo>
                    <a:pt x="51" y="14"/>
                  </a:lnTo>
                  <a:lnTo>
                    <a:pt x="46" y="16"/>
                  </a:lnTo>
                  <a:lnTo>
                    <a:pt x="40" y="18"/>
                  </a:lnTo>
                  <a:lnTo>
                    <a:pt x="35" y="22"/>
                  </a:lnTo>
                  <a:lnTo>
                    <a:pt x="31" y="23"/>
                  </a:lnTo>
                  <a:lnTo>
                    <a:pt x="25" y="27"/>
                  </a:lnTo>
                  <a:lnTo>
                    <a:pt x="20" y="29"/>
                  </a:lnTo>
                  <a:lnTo>
                    <a:pt x="14" y="33"/>
                  </a:lnTo>
                  <a:lnTo>
                    <a:pt x="11" y="34"/>
                  </a:lnTo>
                  <a:lnTo>
                    <a:pt x="3" y="38"/>
                  </a:lnTo>
                  <a:lnTo>
                    <a:pt x="0" y="40"/>
                  </a:lnTo>
                  <a:lnTo>
                    <a:pt x="2" y="44"/>
                  </a:lnTo>
                  <a:lnTo>
                    <a:pt x="5" y="42"/>
                  </a:lnTo>
                  <a:lnTo>
                    <a:pt x="11" y="38"/>
                  </a:lnTo>
                  <a:lnTo>
                    <a:pt x="16" y="36"/>
                  </a:lnTo>
                  <a:lnTo>
                    <a:pt x="22" y="33"/>
                  </a:lnTo>
                  <a:lnTo>
                    <a:pt x="27" y="31"/>
                  </a:lnTo>
                  <a:lnTo>
                    <a:pt x="31" y="27"/>
                  </a:lnTo>
                  <a:lnTo>
                    <a:pt x="36" y="25"/>
                  </a:lnTo>
                  <a:lnTo>
                    <a:pt x="42" y="22"/>
                  </a:lnTo>
                  <a:lnTo>
                    <a:pt x="48" y="20"/>
                  </a:lnTo>
                  <a:lnTo>
                    <a:pt x="51" y="18"/>
                  </a:lnTo>
                  <a:lnTo>
                    <a:pt x="57" y="14"/>
                  </a:lnTo>
                  <a:lnTo>
                    <a:pt x="62" y="12"/>
                  </a:lnTo>
                  <a:lnTo>
                    <a:pt x="68" y="11"/>
                  </a:lnTo>
                  <a:lnTo>
                    <a:pt x="73" y="9"/>
                  </a:lnTo>
                  <a:lnTo>
                    <a:pt x="79" y="5"/>
                  </a:lnTo>
                  <a:lnTo>
                    <a:pt x="84" y="3"/>
                  </a:lnTo>
                  <a:lnTo>
                    <a:pt x="82" y="3"/>
                  </a:lnTo>
                  <a:lnTo>
                    <a:pt x="84" y="1"/>
                  </a:lnTo>
                  <a:lnTo>
                    <a:pt x="82" y="0"/>
                  </a:lnTo>
                  <a:lnTo>
                    <a:pt x="82" y="1"/>
                  </a:lnTo>
                  <a:lnTo>
                    <a:pt x="84" y="1"/>
                  </a:lnTo>
                  <a:close/>
                </a:path>
              </a:pathLst>
            </a:custGeom>
            <a:solidFill>
              <a:srgbClr val="000000"/>
            </a:solidFill>
            <a:ln w="9525">
              <a:noFill/>
              <a:round/>
            </a:ln>
          </p:spPr>
          <p:txBody>
            <a:bodyPr/>
            <a:lstStyle/>
            <a:p>
              <a:endParaRPr lang="en-US"/>
            </a:p>
          </p:txBody>
        </p:sp>
        <p:sp>
          <p:nvSpPr>
            <p:cNvPr id="601442" name="Freeform 1378"/>
            <p:cNvSpPr/>
            <p:nvPr/>
          </p:nvSpPr>
          <p:spPr bwMode="auto">
            <a:xfrm>
              <a:off x="4028" y="2899"/>
              <a:ext cx="10" cy="4"/>
            </a:xfrm>
            <a:custGeom>
              <a:avLst/>
              <a:gdLst/>
              <a:ahLst/>
              <a:cxnLst>
                <a:cxn ang="0">
                  <a:pos x="10" y="2"/>
                </a:cxn>
                <a:cxn ang="0">
                  <a:pos x="8" y="2"/>
                </a:cxn>
                <a:cxn ang="0">
                  <a:pos x="2" y="0"/>
                </a:cxn>
                <a:cxn ang="0">
                  <a:pos x="0" y="2"/>
                </a:cxn>
                <a:cxn ang="0">
                  <a:pos x="6" y="4"/>
                </a:cxn>
                <a:cxn ang="0">
                  <a:pos x="6" y="2"/>
                </a:cxn>
                <a:cxn ang="0">
                  <a:pos x="10" y="2"/>
                </a:cxn>
                <a:cxn ang="0">
                  <a:pos x="8" y="2"/>
                </a:cxn>
                <a:cxn ang="0">
                  <a:pos x="10" y="2"/>
                </a:cxn>
              </a:cxnLst>
              <a:rect l="0" t="0" r="r" b="b"/>
              <a:pathLst>
                <a:path w="10" h="4">
                  <a:moveTo>
                    <a:pt x="10" y="2"/>
                  </a:moveTo>
                  <a:lnTo>
                    <a:pt x="8" y="2"/>
                  </a:lnTo>
                  <a:lnTo>
                    <a:pt x="2" y="0"/>
                  </a:lnTo>
                  <a:lnTo>
                    <a:pt x="0" y="2"/>
                  </a:lnTo>
                  <a:lnTo>
                    <a:pt x="6" y="4"/>
                  </a:lnTo>
                  <a:lnTo>
                    <a:pt x="6" y="2"/>
                  </a:lnTo>
                  <a:lnTo>
                    <a:pt x="10" y="2"/>
                  </a:lnTo>
                  <a:lnTo>
                    <a:pt x="8" y="2"/>
                  </a:lnTo>
                  <a:lnTo>
                    <a:pt x="10" y="2"/>
                  </a:lnTo>
                  <a:close/>
                </a:path>
              </a:pathLst>
            </a:custGeom>
            <a:solidFill>
              <a:srgbClr val="000000"/>
            </a:solidFill>
            <a:ln w="9525">
              <a:noFill/>
              <a:round/>
            </a:ln>
          </p:spPr>
          <p:txBody>
            <a:bodyPr/>
            <a:lstStyle/>
            <a:p>
              <a:endParaRPr lang="en-US"/>
            </a:p>
          </p:txBody>
        </p:sp>
        <p:sp>
          <p:nvSpPr>
            <p:cNvPr id="601443" name="Freeform 1379"/>
            <p:cNvSpPr/>
            <p:nvPr/>
          </p:nvSpPr>
          <p:spPr bwMode="auto">
            <a:xfrm>
              <a:off x="3865" y="2903"/>
              <a:ext cx="31" cy="29"/>
            </a:xfrm>
            <a:custGeom>
              <a:avLst/>
              <a:gdLst/>
              <a:ahLst/>
              <a:cxnLst>
                <a:cxn ang="0">
                  <a:pos x="29" y="2"/>
                </a:cxn>
                <a:cxn ang="0">
                  <a:pos x="31" y="2"/>
                </a:cxn>
                <a:cxn ang="0">
                  <a:pos x="31" y="4"/>
                </a:cxn>
                <a:cxn ang="0">
                  <a:pos x="29" y="7"/>
                </a:cxn>
                <a:cxn ang="0">
                  <a:pos x="27" y="9"/>
                </a:cxn>
                <a:cxn ang="0">
                  <a:pos x="22" y="9"/>
                </a:cxn>
                <a:cxn ang="0">
                  <a:pos x="18" y="11"/>
                </a:cxn>
                <a:cxn ang="0">
                  <a:pos x="15" y="15"/>
                </a:cxn>
                <a:cxn ang="0">
                  <a:pos x="13" y="18"/>
                </a:cxn>
                <a:cxn ang="0">
                  <a:pos x="11" y="20"/>
                </a:cxn>
                <a:cxn ang="0">
                  <a:pos x="9" y="24"/>
                </a:cxn>
                <a:cxn ang="0">
                  <a:pos x="5" y="28"/>
                </a:cxn>
                <a:cxn ang="0">
                  <a:pos x="2" y="29"/>
                </a:cxn>
                <a:cxn ang="0">
                  <a:pos x="2" y="28"/>
                </a:cxn>
                <a:cxn ang="0">
                  <a:pos x="0" y="26"/>
                </a:cxn>
                <a:cxn ang="0">
                  <a:pos x="0" y="22"/>
                </a:cxn>
                <a:cxn ang="0">
                  <a:pos x="2" y="20"/>
                </a:cxn>
                <a:cxn ang="0">
                  <a:pos x="2" y="18"/>
                </a:cxn>
                <a:cxn ang="0">
                  <a:pos x="4" y="18"/>
                </a:cxn>
                <a:cxn ang="0">
                  <a:pos x="7" y="15"/>
                </a:cxn>
                <a:cxn ang="0">
                  <a:pos x="7" y="13"/>
                </a:cxn>
                <a:cxn ang="0">
                  <a:pos x="9" y="9"/>
                </a:cxn>
                <a:cxn ang="0">
                  <a:pos x="11" y="9"/>
                </a:cxn>
                <a:cxn ang="0">
                  <a:pos x="11" y="7"/>
                </a:cxn>
                <a:cxn ang="0">
                  <a:pos x="16" y="2"/>
                </a:cxn>
                <a:cxn ang="0">
                  <a:pos x="20" y="2"/>
                </a:cxn>
                <a:cxn ang="0">
                  <a:pos x="22" y="0"/>
                </a:cxn>
                <a:cxn ang="0">
                  <a:pos x="27" y="0"/>
                </a:cxn>
                <a:cxn ang="0">
                  <a:pos x="27" y="2"/>
                </a:cxn>
                <a:cxn ang="0">
                  <a:pos x="29" y="2"/>
                </a:cxn>
              </a:cxnLst>
              <a:rect l="0" t="0" r="r" b="b"/>
              <a:pathLst>
                <a:path w="31" h="29">
                  <a:moveTo>
                    <a:pt x="29" y="2"/>
                  </a:moveTo>
                  <a:lnTo>
                    <a:pt x="31" y="2"/>
                  </a:lnTo>
                  <a:lnTo>
                    <a:pt x="31" y="4"/>
                  </a:lnTo>
                  <a:lnTo>
                    <a:pt x="29" y="7"/>
                  </a:lnTo>
                  <a:lnTo>
                    <a:pt x="27" y="9"/>
                  </a:lnTo>
                  <a:lnTo>
                    <a:pt x="22" y="9"/>
                  </a:lnTo>
                  <a:lnTo>
                    <a:pt x="18" y="11"/>
                  </a:lnTo>
                  <a:lnTo>
                    <a:pt x="15" y="15"/>
                  </a:lnTo>
                  <a:lnTo>
                    <a:pt x="13" y="18"/>
                  </a:lnTo>
                  <a:lnTo>
                    <a:pt x="11" y="20"/>
                  </a:lnTo>
                  <a:lnTo>
                    <a:pt x="9" y="24"/>
                  </a:lnTo>
                  <a:lnTo>
                    <a:pt x="5" y="28"/>
                  </a:lnTo>
                  <a:lnTo>
                    <a:pt x="2" y="29"/>
                  </a:lnTo>
                  <a:lnTo>
                    <a:pt x="2" y="28"/>
                  </a:lnTo>
                  <a:lnTo>
                    <a:pt x="0" y="26"/>
                  </a:lnTo>
                  <a:lnTo>
                    <a:pt x="0" y="22"/>
                  </a:lnTo>
                  <a:lnTo>
                    <a:pt x="2" y="20"/>
                  </a:lnTo>
                  <a:lnTo>
                    <a:pt x="2" y="18"/>
                  </a:lnTo>
                  <a:lnTo>
                    <a:pt x="4" y="18"/>
                  </a:lnTo>
                  <a:lnTo>
                    <a:pt x="7" y="15"/>
                  </a:lnTo>
                  <a:lnTo>
                    <a:pt x="7" y="13"/>
                  </a:lnTo>
                  <a:lnTo>
                    <a:pt x="9" y="9"/>
                  </a:lnTo>
                  <a:lnTo>
                    <a:pt x="11" y="9"/>
                  </a:lnTo>
                  <a:lnTo>
                    <a:pt x="11" y="7"/>
                  </a:lnTo>
                  <a:lnTo>
                    <a:pt x="16" y="2"/>
                  </a:lnTo>
                  <a:lnTo>
                    <a:pt x="20" y="2"/>
                  </a:lnTo>
                  <a:lnTo>
                    <a:pt x="22" y="0"/>
                  </a:lnTo>
                  <a:lnTo>
                    <a:pt x="27" y="0"/>
                  </a:lnTo>
                  <a:lnTo>
                    <a:pt x="27" y="2"/>
                  </a:lnTo>
                  <a:lnTo>
                    <a:pt x="29" y="2"/>
                  </a:lnTo>
                  <a:close/>
                </a:path>
              </a:pathLst>
            </a:custGeom>
            <a:solidFill>
              <a:srgbClr val="000000"/>
            </a:solidFill>
            <a:ln w="9525">
              <a:noFill/>
              <a:round/>
            </a:ln>
          </p:spPr>
          <p:txBody>
            <a:bodyPr/>
            <a:lstStyle/>
            <a:p>
              <a:endParaRPr lang="en-US"/>
            </a:p>
          </p:txBody>
        </p:sp>
        <p:sp>
          <p:nvSpPr>
            <p:cNvPr id="601444" name="Freeform 1380"/>
            <p:cNvSpPr/>
            <p:nvPr/>
          </p:nvSpPr>
          <p:spPr bwMode="auto">
            <a:xfrm>
              <a:off x="3894" y="2903"/>
              <a:ext cx="2" cy="4"/>
            </a:xfrm>
            <a:custGeom>
              <a:avLst/>
              <a:gdLst/>
              <a:ahLst/>
              <a:cxnLst>
                <a:cxn ang="0">
                  <a:pos x="2" y="2"/>
                </a:cxn>
                <a:cxn ang="0">
                  <a:pos x="2" y="0"/>
                </a:cxn>
                <a:cxn ang="0">
                  <a:pos x="0" y="0"/>
                </a:cxn>
                <a:cxn ang="0">
                  <a:pos x="0" y="4"/>
                </a:cxn>
                <a:cxn ang="0">
                  <a:pos x="2" y="4"/>
                </a:cxn>
                <a:cxn ang="0">
                  <a:pos x="0" y="2"/>
                </a:cxn>
                <a:cxn ang="0">
                  <a:pos x="2" y="2"/>
                </a:cxn>
                <a:cxn ang="0">
                  <a:pos x="2" y="0"/>
                </a:cxn>
                <a:cxn ang="0">
                  <a:pos x="2" y="2"/>
                </a:cxn>
              </a:cxnLst>
              <a:rect l="0" t="0" r="r" b="b"/>
              <a:pathLst>
                <a:path w="2" h="4">
                  <a:moveTo>
                    <a:pt x="2" y="2"/>
                  </a:moveTo>
                  <a:lnTo>
                    <a:pt x="2" y="0"/>
                  </a:lnTo>
                  <a:lnTo>
                    <a:pt x="0" y="0"/>
                  </a:lnTo>
                  <a:lnTo>
                    <a:pt x="0" y="4"/>
                  </a:lnTo>
                  <a:lnTo>
                    <a:pt x="2" y="4"/>
                  </a:lnTo>
                  <a:lnTo>
                    <a:pt x="0" y="2"/>
                  </a:lnTo>
                  <a:lnTo>
                    <a:pt x="2" y="2"/>
                  </a:lnTo>
                  <a:lnTo>
                    <a:pt x="2" y="0"/>
                  </a:lnTo>
                  <a:lnTo>
                    <a:pt x="2" y="2"/>
                  </a:lnTo>
                  <a:close/>
                </a:path>
              </a:pathLst>
            </a:custGeom>
            <a:solidFill>
              <a:srgbClr val="000000"/>
            </a:solidFill>
            <a:ln w="9525">
              <a:noFill/>
              <a:round/>
            </a:ln>
          </p:spPr>
          <p:txBody>
            <a:bodyPr/>
            <a:lstStyle/>
            <a:p>
              <a:endParaRPr lang="en-US"/>
            </a:p>
          </p:txBody>
        </p:sp>
        <p:sp>
          <p:nvSpPr>
            <p:cNvPr id="601445" name="Freeform 1381"/>
            <p:cNvSpPr/>
            <p:nvPr/>
          </p:nvSpPr>
          <p:spPr bwMode="auto">
            <a:xfrm>
              <a:off x="3891" y="2905"/>
              <a:ext cx="5" cy="9"/>
            </a:xfrm>
            <a:custGeom>
              <a:avLst/>
              <a:gdLst/>
              <a:ahLst/>
              <a:cxnLst>
                <a:cxn ang="0">
                  <a:pos x="0" y="9"/>
                </a:cxn>
                <a:cxn ang="0">
                  <a:pos x="3" y="7"/>
                </a:cxn>
                <a:cxn ang="0">
                  <a:pos x="5" y="5"/>
                </a:cxn>
                <a:cxn ang="0">
                  <a:pos x="5" y="0"/>
                </a:cxn>
                <a:cxn ang="0">
                  <a:pos x="3" y="0"/>
                </a:cxn>
                <a:cxn ang="0">
                  <a:pos x="3" y="4"/>
                </a:cxn>
                <a:cxn ang="0">
                  <a:pos x="1" y="5"/>
                </a:cxn>
                <a:cxn ang="0">
                  <a:pos x="0" y="5"/>
                </a:cxn>
                <a:cxn ang="0">
                  <a:pos x="0" y="9"/>
                </a:cxn>
              </a:cxnLst>
              <a:rect l="0" t="0" r="r" b="b"/>
              <a:pathLst>
                <a:path w="5" h="9">
                  <a:moveTo>
                    <a:pt x="0" y="9"/>
                  </a:moveTo>
                  <a:lnTo>
                    <a:pt x="3" y="7"/>
                  </a:lnTo>
                  <a:lnTo>
                    <a:pt x="5" y="5"/>
                  </a:lnTo>
                  <a:lnTo>
                    <a:pt x="5" y="0"/>
                  </a:lnTo>
                  <a:lnTo>
                    <a:pt x="3" y="0"/>
                  </a:lnTo>
                  <a:lnTo>
                    <a:pt x="3" y="4"/>
                  </a:lnTo>
                  <a:lnTo>
                    <a:pt x="1" y="5"/>
                  </a:lnTo>
                  <a:lnTo>
                    <a:pt x="0" y="5"/>
                  </a:lnTo>
                  <a:lnTo>
                    <a:pt x="0" y="9"/>
                  </a:lnTo>
                  <a:close/>
                </a:path>
              </a:pathLst>
            </a:custGeom>
            <a:solidFill>
              <a:srgbClr val="000000"/>
            </a:solidFill>
            <a:ln w="9525">
              <a:noFill/>
              <a:round/>
            </a:ln>
          </p:spPr>
          <p:txBody>
            <a:bodyPr/>
            <a:lstStyle/>
            <a:p>
              <a:endParaRPr lang="en-US"/>
            </a:p>
          </p:txBody>
        </p:sp>
        <p:sp>
          <p:nvSpPr>
            <p:cNvPr id="601446" name="Freeform 1382"/>
            <p:cNvSpPr/>
            <p:nvPr/>
          </p:nvSpPr>
          <p:spPr bwMode="auto">
            <a:xfrm>
              <a:off x="3867" y="2910"/>
              <a:ext cx="24" cy="24"/>
            </a:xfrm>
            <a:custGeom>
              <a:avLst/>
              <a:gdLst/>
              <a:ahLst/>
              <a:cxnLst>
                <a:cxn ang="0">
                  <a:pos x="0" y="24"/>
                </a:cxn>
                <a:cxn ang="0">
                  <a:pos x="5" y="22"/>
                </a:cxn>
                <a:cxn ang="0">
                  <a:pos x="9" y="19"/>
                </a:cxn>
                <a:cxn ang="0">
                  <a:pos x="11" y="15"/>
                </a:cxn>
                <a:cxn ang="0">
                  <a:pos x="13" y="11"/>
                </a:cxn>
                <a:cxn ang="0">
                  <a:pos x="14" y="8"/>
                </a:cxn>
                <a:cxn ang="0">
                  <a:pos x="16" y="6"/>
                </a:cxn>
                <a:cxn ang="0">
                  <a:pos x="20" y="4"/>
                </a:cxn>
                <a:cxn ang="0">
                  <a:pos x="24" y="4"/>
                </a:cxn>
                <a:cxn ang="0">
                  <a:pos x="24" y="0"/>
                </a:cxn>
                <a:cxn ang="0">
                  <a:pos x="20" y="0"/>
                </a:cxn>
                <a:cxn ang="0">
                  <a:pos x="14" y="2"/>
                </a:cxn>
                <a:cxn ang="0">
                  <a:pos x="11" y="6"/>
                </a:cxn>
                <a:cxn ang="0">
                  <a:pos x="9" y="10"/>
                </a:cxn>
                <a:cxn ang="0">
                  <a:pos x="7" y="13"/>
                </a:cxn>
                <a:cxn ang="0">
                  <a:pos x="5" y="17"/>
                </a:cxn>
                <a:cxn ang="0">
                  <a:pos x="2" y="19"/>
                </a:cxn>
                <a:cxn ang="0">
                  <a:pos x="0" y="21"/>
                </a:cxn>
                <a:cxn ang="0">
                  <a:pos x="0" y="24"/>
                </a:cxn>
              </a:cxnLst>
              <a:rect l="0" t="0" r="r" b="b"/>
              <a:pathLst>
                <a:path w="24" h="24">
                  <a:moveTo>
                    <a:pt x="0" y="24"/>
                  </a:moveTo>
                  <a:lnTo>
                    <a:pt x="5" y="22"/>
                  </a:lnTo>
                  <a:lnTo>
                    <a:pt x="9" y="19"/>
                  </a:lnTo>
                  <a:lnTo>
                    <a:pt x="11" y="15"/>
                  </a:lnTo>
                  <a:lnTo>
                    <a:pt x="13" y="11"/>
                  </a:lnTo>
                  <a:lnTo>
                    <a:pt x="14" y="8"/>
                  </a:lnTo>
                  <a:lnTo>
                    <a:pt x="16" y="6"/>
                  </a:lnTo>
                  <a:lnTo>
                    <a:pt x="20" y="4"/>
                  </a:lnTo>
                  <a:lnTo>
                    <a:pt x="24" y="4"/>
                  </a:lnTo>
                  <a:lnTo>
                    <a:pt x="24" y="0"/>
                  </a:lnTo>
                  <a:lnTo>
                    <a:pt x="20" y="0"/>
                  </a:lnTo>
                  <a:lnTo>
                    <a:pt x="14" y="2"/>
                  </a:lnTo>
                  <a:lnTo>
                    <a:pt x="11" y="6"/>
                  </a:lnTo>
                  <a:lnTo>
                    <a:pt x="9" y="10"/>
                  </a:lnTo>
                  <a:lnTo>
                    <a:pt x="7" y="13"/>
                  </a:lnTo>
                  <a:lnTo>
                    <a:pt x="5" y="17"/>
                  </a:lnTo>
                  <a:lnTo>
                    <a:pt x="2" y="19"/>
                  </a:lnTo>
                  <a:lnTo>
                    <a:pt x="0" y="21"/>
                  </a:lnTo>
                  <a:lnTo>
                    <a:pt x="0" y="24"/>
                  </a:lnTo>
                  <a:close/>
                </a:path>
              </a:pathLst>
            </a:custGeom>
            <a:solidFill>
              <a:srgbClr val="000000"/>
            </a:solidFill>
            <a:ln w="9525">
              <a:noFill/>
              <a:round/>
            </a:ln>
          </p:spPr>
          <p:txBody>
            <a:bodyPr/>
            <a:lstStyle/>
            <a:p>
              <a:endParaRPr lang="en-US"/>
            </a:p>
          </p:txBody>
        </p:sp>
        <p:sp>
          <p:nvSpPr>
            <p:cNvPr id="601447" name="Freeform 1383"/>
            <p:cNvSpPr/>
            <p:nvPr/>
          </p:nvSpPr>
          <p:spPr bwMode="auto">
            <a:xfrm>
              <a:off x="3863" y="2925"/>
              <a:ext cx="4" cy="9"/>
            </a:xfrm>
            <a:custGeom>
              <a:avLst/>
              <a:gdLst/>
              <a:ahLst/>
              <a:cxnLst>
                <a:cxn ang="0">
                  <a:pos x="0" y="0"/>
                </a:cxn>
                <a:cxn ang="0">
                  <a:pos x="0" y="4"/>
                </a:cxn>
                <a:cxn ang="0">
                  <a:pos x="2" y="7"/>
                </a:cxn>
                <a:cxn ang="0">
                  <a:pos x="4" y="9"/>
                </a:cxn>
                <a:cxn ang="0">
                  <a:pos x="4" y="0"/>
                </a:cxn>
                <a:cxn ang="0">
                  <a:pos x="4" y="2"/>
                </a:cxn>
                <a:cxn ang="0">
                  <a:pos x="0" y="0"/>
                </a:cxn>
              </a:cxnLst>
              <a:rect l="0" t="0" r="r" b="b"/>
              <a:pathLst>
                <a:path w="4" h="9">
                  <a:moveTo>
                    <a:pt x="0" y="0"/>
                  </a:moveTo>
                  <a:lnTo>
                    <a:pt x="0" y="4"/>
                  </a:lnTo>
                  <a:lnTo>
                    <a:pt x="2" y="7"/>
                  </a:lnTo>
                  <a:lnTo>
                    <a:pt x="4" y="9"/>
                  </a:lnTo>
                  <a:lnTo>
                    <a:pt x="4" y="0"/>
                  </a:lnTo>
                  <a:lnTo>
                    <a:pt x="4" y="2"/>
                  </a:lnTo>
                  <a:lnTo>
                    <a:pt x="0" y="0"/>
                  </a:lnTo>
                  <a:close/>
                </a:path>
              </a:pathLst>
            </a:custGeom>
            <a:solidFill>
              <a:srgbClr val="000000"/>
            </a:solidFill>
            <a:ln w="9525">
              <a:noFill/>
              <a:round/>
            </a:ln>
          </p:spPr>
          <p:txBody>
            <a:bodyPr/>
            <a:lstStyle/>
            <a:p>
              <a:endParaRPr lang="en-US"/>
            </a:p>
          </p:txBody>
        </p:sp>
        <p:sp>
          <p:nvSpPr>
            <p:cNvPr id="601448" name="Freeform 1384"/>
            <p:cNvSpPr/>
            <p:nvPr/>
          </p:nvSpPr>
          <p:spPr bwMode="auto">
            <a:xfrm>
              <a:off x="3863" y="2910"/>
              <a:ext cx="13" cy="17"/>
            </a:xfrm>
            <a:custGeom>
              <a:avLst/>
              <a:gdLst/>
              <a:ahLst/>
              <a:cxnLst>
                <a:cxn ang="0">
                  <a:pos x="11" y="0"/>
                </a:cxn>
                <a:cxn ang="0">
                  <a:pos x="9" y="2"/>
                </a:cxn>
                <a:cxn ang="0">
                  <a:pos x="9" y="4"/>
                </a:cxn>
                <a:cxn ang="0">
                  <a:pos x="4" y="10"/>
                </a:cxn>
                <a:cxn ang="0">
                  <a:pos x="4" y="11"/>
                </a:cxn>
                <a:cxn ang="0">
                  <a:pos x="0" y="15"/>
                </a:cxn>
                <a:cxn ang="0">
                  <a:pos x="4" y="17"/>
                </a:cxn>
                <a:cxn ang="0">
                  <a:pos x="4" y="15"/>
                </a:cxn>
                <a:cxn ang="0">
                  <a:pos x="9" y="10"/>
                </a:cxn>
                <a:cxn ang="0">
                  <a:pos x="9" y="8"/>
                </a:cxn>
                <a:cxn ang="0">
                  <a:pos x="13" y="4"/>
                </a:cxn>
                <a:cxn ang="0">
                  <a:pos x="13" y="2"/>
                </a:cxn>
                <a:cxn ang="0">
                  <a:pos x="11" y="0"/>
                </a:cxn>
              </a:cxnLst>
              <a:rect l="0" t="0" r="r" b="b"/>
              <a:pathLst>
                <a:path w="13" h="17">
                  <a:moveTo>
                    <a:pt x="11" y="0"/>
                  </a:moveTo>
                  <a:lnTo>
                    <a:pt x="9" y="2"/>
                  </a:lnTo>
                  <a:lnTo>
                    <a:pt x="9" y="4"/>
                  </a:lnTo>
                  <a:lnTo>
                    <a:pt x="4" y="10"/>
                  </a:lnTo>
                  <a:lnTo>
                    <a:pt x="4" y="11"/>
                  </a:lnTo>
                  <a:lnTo>
                    <a:pt x="0" y="15"/>
                  </a:lnTo>
                  <a:lnTo>
                    <a:pt x="4" y="17"/>
                  </a:lnTo>
                  <a:lnTo>
                    <a:pt x="4" y="15"/>
                  </a:lnTo>
                  <a:lnTo>
                    <a:pt x="9" y="10"/>
                  </a:lnTo>
                  <a:lnTo>
                    <a:pt x="9" y="8"/>
                  </a:lnTo>
                  <a:lnTo>
                    <a:pt x="13" y="4"/>
                  </a:lnTo>
                  <a:lnTo>
                    <a:pt x="13" y="2"/>
                  </a:lnTo>
                  <a:lnTo>
                    <a:pt x="11" y="0"/>
                  </a:lnTo>
                  <a:close/>
                </a:path>
              </a:pathLst>
            </a:custGeom>
            <a:solidFill>
              <a:srgbClr val="000000"/>
            </a:solidFill>
            <a:ln w="9525">
              <a:noFill/>
              <a:round/>
            </a:ln>
          </p:spPr>
          <p:txBody>
            <a:bodyPr/>
            <a:lstStyle/>
            <a:p>
              <a:endParaRPr lang="en-US"/>
            </a:p>
          </p:txBody>
        </p:sp>
        <p:sp>
          <p:nvSpPr>
            <p:cNvPr id="601449" name="Freeform 1385"/>
            <p:cNvSpPr/>
            <p:nvPr/>
          </p:nvSpPr>
          <p:spPr bwMode="auto">
            <a:xfrm>
              <a:off x="3874" y="2901"/>
              <a:ext cx="22" cy="11"/>
            </a:xfrm>
            <a:custGeom>
              <a:avLst/>
              <a:gdLst/>
              <a:ahLst/>
              <a:cxnLst>
                <a:cxn ang="0">
                  <a:pos x="20" y="2"/>
                </a:cxn>
                <a:cxn ang="0">
                  <a:pos x="18" y="0"/>
                </a:cxn>
                <a:cxn ang="0">
                  <a:pos x="13" y="0"/>
                </a:cxn>
                <a:cxn ang="0">
                  <a:pos x="11" y="2"/>
                </a:cxn>
                <a:cxn ang="0">
                  <a:pos x="7" y="2"/>
                </a:cxn>
                <a:cxn ang="0">
                  <a:pos x="6" y="4"/>
                </a:cxn>
                <a:cxn ang="0">
                  <a:pos x="2" y="6"/>
                </a:cxn>
                <a:cxn ang="0">
                  <a:pos x="0" y="8"/>
                </a:cxn>
                <a:cxn ang="0">
                  <a:pos x="0" y="9"/>
                </a:cxn>
                <a:cxn ang="0">
                  <a:pos x="2" y="11"/>
                </a:cxn>
                <a:cxn ang="0">
                  <a:pos x="6" y="8"/>
                </a:cxn>
                <a:cxn ang="0">
                  <a:pos x="7" y="8"/>
                </a:cxn>
                <a:cxn ang="0">
                  <a:pos x="9" y="6"/>
                </a:cxn>
                <a:cxn ang="0">
                  <a:pos x="11" y="6"/>
                </a:cxn>
                <a:cxn ang="0">
                  <a:pos x="13" y="4"/>
                </a:cxn>
                <a:cxn ang="0">
                  <a:pos x="18" y="4"/>
                </a:cxn>
                <a:cxn ang="0">
                  <a:pos x="17" y="2"/>
                </a:cxn>
                <a:cxn ang="0">
                  <a:pos x="20" y="2"/>
                </a:cxn>
                <a:cxn ang="0">
                  <a:pos x="22" y="0"/>
                </a:cxn>
                <a:cxn ang="0">
                  <a:pos x="18" y="0"/>
                </a:cxn>
                <a:cxn ang="0">
                  <a:pos x="20" y="2"/>
                </a:cxn>
              </a:cxnLst>
              <a:rect l="0" t="0" r="r" b="b"/>
              <a:pathLst>
                <a:path w="22" h="11">
                  <a:moveTo>
                    <a:pt x="20" y="2"/>
                  </a:moveTo>
                  <a:lnTo>
                    <a:pt x="18" y="0"/>
                  </a:lnTo>
                  <a:lnTo>
                    <a:pt x="13" y="0"/>
                  </a:lnTo>
                  <a:lnTo>
                    <a:pt x="11" y="2"/>
                  </a:lnTo>
                  <a:lnTo>
                    <a:pt x="7" y="2"/>
                  </a:lnTo>
                  <a:lnTo>
                    <a:pt x="6" y="4"/>
                  </a:lnTo>
                  <a:lnTo>
                    <a:pt x="2" y="6"/>
                  </a:lnTo>
                  <a:lnTo>
                    <a:pt x="0" y="8"/>
                  </a:lnTo>
                  <a:lnTo>
                    <a:pt x="0" y="9"/>
                  </a:lnTo>
                  <a:lnTo>
                    <a:pt x="2" y="11"/>
                  </a:lnTo>
                  <a:lnTo>
                    <a:pt x="6" y="8"/>
                  </a:lnTo>
                  <a:lnTo>
                    <a:pt x="7" y="8"/>
                  </a:lnTo>
                  <a:lnTo>
                    <a:pt x="9" y="6"/>
                  </a:lnTo>
                  <a:lnTo>
                    <a:pt x="11" y="6"/>
                  </a:lnTo>
                  <a:lnTo>
                    <a:pt x="13" y="4"/>
                  </a:lnTo>
                  <a:lnTo>
                    <a:pt x="18" y="4"/>
                  </a:lnTo>
                  <a:lnTo>
                    <a:pt x="17" y="2"/>
                  </a:lnTo>
                  <a:lnTo>
                    <a:pt x="20" y="2"/>
                  </a:lnTo>
                  <a:lnTo>
                    <a:pt x="22" y="0"/>
                  </a:lnTo>
                  <a:lnTo>
                    <a:pt x="18" y="0"/>
                  </a:lnTo>
                  <a:lnTo>
                    <a:pt x="20" y="2"/>
                  </a:lnTo>
                  <a:close/>
                </a:path>
              </a:pathLst>
            </a:custGeom>
            <a:solidFill>
              <a:srgbClr val="000000"/>
            </a:solidFill>
            <a:ln w="9525">
              <a:noFill/>
              <a:round/>
            </a:ln>
          </p:spPr>
          <p:txBody>
            <a:bodyPr/>
            <a:lstStyle/>
            <a:p>
              <a:endParaRPr lang="en-US"/>
            </a:p>
          </p:txBody>
        </p:sp>
        <p:sp>
          <p:nvSpPr>
            <p:cNvPr id="601450" name="Freeform 1386"/>
            <p:cNvSpPr/>
            <p:nvPr/>
          </p:nvSpPr>
          <p:spPr bwMode="auto">
            <a:xfrm>
              <a:off x="3891" y="2903"/>
              <a:ext cx="3" cy="4"/>
            </a:xfrm>
            <a:custGeom>
              <a:avLst/>
              <a:gdLst/>
              <a:ahLst/>
              <a:cxnLst>
                <a:cxn ang="0">
                  <a:pos x="3" y="0"/>
                </a:cxn>
                <a:cxn ang="0">
                  <a:pos x="3" y="2"/>
                </a:cxn>
                <a:cxn ang="0">
                  <a:pos x="3" y="0"/>
                </a:cxn>
                <a:cxn ang="0">
                  <a:pos x="0" y="0"/>
                </a:cxn>
                <a:cxn ang="0">
                  <a:pos x="0" y="2"/>
                </a:cxn>
                <a:cxn ang="0">
                  <a:pos x="1" y="2"/>
                </a:cxn>
                <a:cxn ang="0">
                  <a:pos x="1" y="4"/>
                </a:cxn>
                <a:cxn ang="0">
                  <a:pos x="3" y="4"/>
                </a:cxn>
                <a:cxn ang="0">
                  <a:pos x="1" y="4"/>
                </a:cxn>
                <a:cxn ang="0">
                  <a:pos x="3" y="4"/>
                </a:cxn>
                <a:cxn ang="0">
                  <a:pos x="3" y="0"/>
                </a:cxn>
              </a:cxnLst>
              <a:rect l="0" t="0" r="r" b="b"/>
              <a:pathLst>
                <a:path w="3" h="4">
                  <a:moveTo>
                    <a:pt x="3" y="0"/>
                  </a:moveTo>
                  <a:lnTo>
                    <a:pt x="3" y="2"/>
                  </a:lnTo>
                  <a:lnTo>
                    <a:pt x="3" y="0"/>
                  </a:lnTo>
                  <a:lnTo>
                    <a:pt x="0" y="0"/>
                  </a:lnTo>
                  <a:lnTo>
                    <a:pt x="0" y="2"/>
                  </a:lnTo>
                  <a:lnTo>
                    <a:pt x="1" y="2"/>
                  </a:lnTo>
                  <a:lnTo>
                    <a:pt x="1" y="4"/>
                  </a:lnTo>
                  <a:lnTo>
                    <a:pt x="3" y="4"/>
                  </a:lnTo>
                  <a:lnTo>
                    <a:pt x="1" y="4"/>
                  </a:lnTo>
                  <a:lnTo>
                    <a:pt x="3" y="4"/>
                  </a:lnTo>
                  <a:lnTo>
                    <a:pt x="3" y="0"/>
                  </a:lnTo>
                  <a:close/>
                </a:path>
              </a:pathLst>
            </a:custGeom>
            <a:solidFill>
              <a:srgbClr val="000000"/>
            </a:solidFill>
            <a:ln w="9525">
              <a:noFill/>
              <a:round/>
            </a:ln>
          </p:spPr>
          <p:txBody>
            <a:bodyPr/>
            <a:lstStyle/>
            <a:p>
              <a:endParaRPr lang="en-US"/>
            </a:p>
          </p:txBody>
        </p:sp>
        <p:sp>
          <p:nvSpPr>
            <p:cNvPr id="601451" name="Freeform 1387"/>
            <p:cNvSpPr/>
            <p:nvPr/>
          </p:nvSpPr>
          <p:spPr bwMode="auto">
            <a:xfrm>
              <a:off x="3962" y="2934"/>
              <a:ext cx="109" cy="28"/>
            </a:xfrm>
            <a:custGeom>
              <a:avLst/>
              <a:gdLst/>
              <a:ahLst/>
              <a:cxnLst>
                <a:cxn ang="0">
                  <a:pos x="107" y="8"/>
                </a:cxn>
                <a:cxn ang="0">
                  <a:pos x="92" y="8"/>
                </a:cxn>
                <a:cxn ang="0">
                  <a:pos x="87" y="9"/>
                </a:cxn>
                <a:cxn ang="0">
                  <a:pos x="76" y="9"/>
                </a:cxn>
                <a:cxn ang="0">
                  <a:pos x="70" y="11"/>
                </a:cxn>
                <a:cxn ang="0">
                  <a:pos x="65" y="11"/>
                </a:cxn>
                <a:cxn ang="0">
                  <a:pos x="59" y="13"/>
                </a:cxn>
                <a:cxn ang="0">
                  <a:pos x="54" y="15"/>
                </a:cxn>
                <a:cxn ang="0">
                  <a:pos x="48" y="15"/>
                </a:cxn>
                <a:cxn ang="0">
                  <a:pos x="44" y="17"/>
                </a:cxn>
                <a:cxn ang="0">
                  <a:pos x="39" y="19"/>
                </a:cxn>
                <a:cxn ang="0">
                  <a:pos x="33" y="19"/>
                </a:cxn>
                <a:cxn ang="0">
                  <a:pos x="28" y="21"/>
                </a:cxn>
                <a:cxn ang="0">
                  <a:pos x="22" y="22"/>
                </a:cxn>
                <a:cxn ang="0">
                  <a:pos x="19" y="22"/>
                </a:cxn>
                <a:cxn ang="0">
                  <a:pos x="17" y="24"/>
                </a:cxn>
                <a:cxn ang="0">
                  <a:pos x="13" y="26"/>
                </a:cxn>
                <a:cxn ang="0">
                  <a:pos x="9" y="28"/>
                </a:cxn>
                <a:cxn ang="0">
                  <a:pos x="2" y="28"/>
                </a:cxn>
                <a:cxn ang="0">
                  <a:pos x="0" y="26"/>
                </a:cxn>
                <a:cxn ang="0">
                  <a:pos x="0" y="24"/>
                </a:cxn>
                <a:cxn ang="0">
                  <a:pos x="2" y="22"/>
                </a:cxn>
                <a:cxn ang="0">
                  <a:pos x="6" y="21"/>
                </a:cxn>
                <a:cxn ang="0">
                  <a:pos x="9" y="19"/>
                </a:cxn>
                <a:cxn ang="0">
                  <a:pos x="15" y="19"/>
                </a:cxn>
                <a:cxn ang="0">
                  <a:pos x="19" y="17"/>
                </a:cxn>
                <a:cxn ang="0">
                  <a:pos x="22" y="17"/>
                </a:cxn>
                <a:cxn ang="0">
                  <a:pos x="26" y="15"/>
                </a:cxn>
                <a:cxn ang="0">
                  <a:pos x="32" y="15"/>
                </a:cxn>
                <a:cxn ang="0">
                  <a:pos x="35" y="13"/>
                </a:cxn>
                <a:cxn ang="0">
                  <a:pos x="37" y="13"/>
                </a:cxn>
                <a:cxn ang="0">
                  <a:pos x="41" y="11"/>
                </a:cxn>
                <a:cxn ang="0">
                  <a:pos x="44" y="11"/>
                </a:cxn>
                <a:cxn ang="0">
                  <a:pos x="46" y="9"/>
                </a:cxn>
                <a:cxn ang="0">
                  <a:pos x="54" y="9"/>
                </a:cxn>
                <a:cxn ang="0">
                  <a:pos x="55" y="8"/>
                </a:cxn>
                <a:cxn ang="0">
                  <a:pos x="63" y="8"/>
                </a:cxn>
                <a:cxn ang="0">
                  <a:pos x="66" y="6"/>
                </a:cxn>
                <a:cxn ang="0">
                  <a:pos x="101" y="0"/>
                </a:cxn>
                <a:cxn ang="0">
                  <a:pos x="105" y="0"/>
                </a:cxn>
                <a:cxn ang="0">
                  <a:pos x="109" y="4"/>
                </a:cxn>
                <a:cxn ang="0">
                  <a:pos x="109" y="6"/>
                </a:cxn>
                <a:cxn ang="0">
                  <a:pos x="107" y="8"/>
                </a:cxn>
              </a:cxnLst>
              <a:rect l="0" t="0" r="r" b="b"/>
              <a:pathLst>
                <a:path w="109" h="28">
                  <a:moveTo>
                    <a:pt x="107" y="8"/>
                  </a:moveTo>
                  <a:lnTo>
                    <a:pt x="92" y="8"/>
                  </a:lnTo>
                  <a:lnTo>
                    <a:pt x="87" y="9"/>
                  </a:lnTo>
                  <a:lnTo>
                    <a:pt x="76" y="9"/>
                  </a:lnTo>
                  <a:lnTo>
                    <a:pt x="70" y="11"/>
                  </a:lnTo>
                  <a:lnTo>
                    <a:pt x="65" y="11"/>
                  </a:lnTo>
                  <a:lnTo>
                    <a:pt x="59" y="13"/>
                  </a:lnTo>
                  <a:lnTo>
                    <a:pt x="54" y="15"/>
                  </a:lnTo>
                  <a:lnTo>
                    <a:pt x="48" y="15"/>
                  </a:lnTo>
                  <a:lnTo>
                    <a:pt x="44" y="17"/>
                  </a:lnTo>
                  <a:lnTo>
                    <a:pt x="39" y="19"/>
                  </a:lnTo>
                  <a:lnTo>
                    <a:pt x="33" y="19"/>
                  </a:lnTo>
                  <a:lnTo>
                    <a:pt x="28" y="21"/>
                  </a:lnTo>
                  <a:lnTo>
                    <a:pt x="22" y="22"/>
                  </a:lnTo>
                  <a:lnTo>
                    <a:pt x="19" y="22"/>
                  </a:lnTo>
                  <a:lnTo>
                    <a:pt x="17" y="24"/>
                  </a:lnTo>
                  <a:lnTo>
                    <a:pt x="13" y="26"/>
                  </a:lnTo>
                  <a:lnTo>
                    <a:pt x="9" y="28"/>
                  </a:lnTo>
                  <a:lnTo>
                    <a:pt x="2" y="28"/>
                  </a:lnTo>
                  <a:lnTo>
                    <a:pt x="0" y="26"/>
                  </a:lnTo>
                  <a:lnTo>
                    <a:pt x="0" y="24"/>
                  </a:lnTo>
                  <a:lnTo>
                    <a:pt x="2" y="22"/>
                  </a:lnTo>
                  <a:lnTo>
                    <a:pt x="6" y="21"/>
                  </a:lnTo>
                  <a:lnTo>
                    <a:pt x="9" y="19"/>
                  </a:lnTo>
                  <a:lnTo>
                    <a:pt x="15" y="19"/>
                  </a:lnTo>
                  <a:lnTo>
                    <a:pt x="19" y="17"/>
                  </a:lnTo>
                  <a:lnTo>
                    <a:pt x="22" y="17"/>
                  </a:lnTo>
                  <a:lnTo>
                    <a:pt x="26" y="15"/>
                  </a:lnTo>
                  <a:lnTo>
                    <a:pt x="32" y="15"/>
                  </a:lnTo>
                  <a:lnTo>
                    <a:pt x="35" y="13"/>
                  </a:lnTo>
                  <a:lnTo>
                    <a:pt x="37" y="13"/>
                  </a:lnTo>
                  <a:lnTo>
                    <a:pt x="41" y="11"/>
                  </a:lnTo>
                  <a:lnTo>
                    <a:pt x="44" y="11"/>
                  </a:lnTo>
                  <a:lnTo>
                    <a:pt x="46" y="9"/>
                  </a:lnTo>
                  <a:lnTo>
                    <a:pt x="54" y="9"/>
                  </a:lnTo>
                  <a:lnTo>
                    <a:pt x="55" y="8"/>
                  </a:lnTo>
                  <a:lnTo>
                    <a:pt x="63" y="8"/>
                  </a:lnTo>
                  <a:lnTo>
                    <a:pt x="66" y="6"/>
                  </a:lnTo>
                  <a:lnTo>
                    <a:pt x="101" y="0"/>
                  </a:lnTo>
                  <a:lnTo>
                    <a:pt x="105" y="0"/>
                  </a:lnTo>
                  <a:lnTo>
                    <a:pt x="109" y="4"/>
                  </a:lnTo>
                  <a:lnTo>
                    <a:pt x="109" y="6"/>
                  </a:lnTo>
                  <a:lnTo>
                    <a:pt x="107" y="8"/>
                  </a:lnTo>
                  <a:close/>
                </a:path>
              </a:pathLst>
            </a:custGeom>
            <a:solidFill>
              <a:srgbClr val="000000"/>
            </a:solidFill>
            <a:ln w="9525">
              <a:noFill/>
              <a:round/>
            </a:ln>
          </p:spPr>
          <p:txBody>
            <a:bodyPr/>
            <a:lstStyle/>
            <a:p>
              <a:endParaRPr lang="en-US"/>
            </a:p>
          </p:txBody>
        </p:sp>
        <p:sp>
          <p:nvSpPr>
            <p:cNvPr id="601452" name="Freeform 1388"/>
            <p:cNvSpPr/>
            <p:nvPr/>
          </p:nvSpPr>
          <p:spPr bwMode="auto">
            <a:xfrm>
              <a:off x="3984" y="2940"/>
              <a:ext cx="85" cy="18"/>
            </a:xfrm>
            <a:custGeom>
              <a:avLst/>
              <a:gdLst/>
              <a:ahLst/>
              <a:cxnLst>
                <a:cxn ang="0">
                  <a:pos x="0" y="18"/>
                </a:cxn>
                <a:cxn ang="0">
                  <a:pos x="6" y="16"/>
                </a:cxn>
                <a:cxn ang="0">
                  <a:pos x="11" y="15"/>
                </a:cxn>
                <a:cxn ang="0">
                  <a:pos x="17" y="13"/>
                </a:cxn>
                <a:cxn ang="0">
                  <a:pos x="22" y="13"/>
                </a:cxn>
                <a:cxn ang="0">
                  <a:pos x="26" y="11"/>
                </a:cxn>
                <a:cxn ang="0">
                  <a:pos x="33" y="11"/>
                </a:cxn>
                <a:cxn ang="0">
                  <a:pos x="37" y="9"/>
                </a:cxn>
                <a:cxn ang="0">
                  <a:pos x="43" y="7"/>
                </a:cxn>
                <a:cxn ang="0">
                  <a:pos x="48" y="7"/>
                </a:cxn>
                <a:cxn ang="0">
                  <a:pos x="54" y="5"/>
                </a:cxn>
                <a:cxn ang="0">
                  <a:pos x="65" y="5"/>
                </a:cxn>
                <a:cxn ang="0">
                  <a:pos x="70" y="3"/>
                </a:cxn>
                <a:cxn ang="0">
                  <a:pos x="85" y="3"/>
                </a:cxn>
                <a:cxn ang="0">
                  <a:pos x="85" y="0"/>
                </a:cxn>
                <a:cxn ang="0">
                  <a:pos x="79" y="0"/>
                </a:cxn>
                <a:cxn ang="0">
                  <a:pos x="76" y="2"/>
                </a:cxn>
                <a:cxn ang="0">
                  <a:pos x="54" y="2"/>
                </a:cxn>
                <a:cxn ang="0">
                  <a:pos x="48" y="3"/>
                </a:cxn>
                <a:cxn ang="0">
                  <a:pos x="43" y="3"/>
                </a:cxn>
                <a:cxn ang="0">
                  <a:pos x="37" y="5"/>
                </a:cxn>
                <a:cxn ang="0">
                  <a:pos x="32" y="7"/>
                </a:cxn>
                <a:cxn ang="0">
                  <a:pos x="26" y="7"/>
                </a:cxn>
                <a:cxn ang="0">
                  <a:pos x="21" y="9"/>
                </a:cxn>
                <a:cxn ang="0">
                  <a:pos x="15" y="11"/>
                </a:cxn>
                <a:cxn ang="0">
                  <a:pos x="11" y="13"/>
                </a:cxn>
                <a:cxn ang="0">
                  <a:pos x="6" y="13"/>
                </a:cxn>
                <a:cxn ang="0">
                  <a:pos x="0" y="15"/>
                </a:cxn>
                <a:cxn ang="0">
                  <a:pos x="0" y="18"/>
                </a:cxn>
              </a:cxnLst>
              <a:rect l="0" t="0" r="r" b="b"/>
              <a:pathLst>
                <a:path w="85" h="18">
                  <a:moveTo>
                    <a:pt x="0" y="18"/>
                  </a:moveTo>
                  <a:lnTo>
                    <a:pt x="6" y="16"/>
                  </a:lnTo>
                  <a:lnTo>
                    <a:pt x="11" y="15"/>
                  </a:lnTo>
                  <a:lnTo>
                    <a:pt x="17" y="13"/>
                  </a:lnTo>
                  <a:lnTo>
                    <a:pt x="22" y="13"/>
                  </a:lnTo>
                  <a:lnTo>
                    <a:pt x="26" y="11"/>
                  </a:lnTo>
                  <a:lnTo>
                    <a:pt x="33" y="11"/>
                  </a:lnTo>
                  <a:lnTo>
                    <a:pt x="37" y="9"/>
                  </a:lnTo>
                  <a:lnTo>
                    <a:pt x="43" y="7"/>
                  </a:lnTo>
                  <a:lnTo>
                    <a:pt x="48" y="7"/>
                  </a:lnTo>
                  <a:lnTo>
                    <a:pt x="54" y="5"/>
                  </a:lnTo>
                  <a:lnTo>
                    <a:pt x="65" y="5"/>
                  </a:lnTo>
                  <a:lnTo>
                    <a:pt x="70" y="3"/>
                  </a:lnTo>
                  <a:lnTo>
                    <a:pt x="85" y="3"/>
                  </a:lnTo>
                  <a:lnTo>
                    <a:pt x="85" y="0"/>
                  </a:lnTo>
                  <a:lnTo>
                    <a:pt x="79" y="0"/>
                  </a:lnTo>
                  <a:lnTo>
                    <a:pt x="76" y="2"/>
                  </a:lnTo>
                  <a:lnTo>
                    <a:pt x="54" y="2"/>
                  </a:lnTo>
                  <a:lnTo>
                    <a:pt x="48" y="3"/>
                  </a:lnTo>
                  <a:lnTo>
                    <a:pt x="43" y="3"/>
                  </a:lnTo>
                  <a:lnTo>
                    <a:pt x="37" y="5"/>
                  </a:lnTo>
                  <a:lnTo>
                    <a:pt x="32" y="7"/>
                  </a:lnTo>
                  <a:lnTo>
                    <a:pt x="26" y="7"/>
                  </a:lnTo>
                  <a:lnTo>
                    <a:pt x="21" y="9"/>
                  </a:lnTo>
                  <a:lnTo>
                    <a:pt x="15" y="11"/>
                  </a:lnTo>
                  <a:lnTo>
                    <a:pt x="11" y="13"/>
                  </a:lnTo>
                  <a:lnTo>
                    <a:pt x="6" y="13"/>
                  </a:lnTo>
                  <a:lnTo>
                    <a:pt x="0" y="15"/>
                  </a:lnTo>
                  <a:lnTo>
                    <a:pt x="0" y="18"/>
                  </a:lnTo>
                  <a:close/>
                </a:path>
              </a:pathLst>
            </a:custGeom>
            <a:solidFill>
              <a:srgbClr val="000000"/>
            </a:solidFill>
            <a:ln w="9525">
              <a:noFill/>
              <a:round/>
            </a:ln>
          </p:spPr>
          <p:txBody>
            <a:bodyPr/>
            <a:lstStyle/>
            <a:p>
              <a:endParaRPr lang="en-US"/>
            </a:p>
          </p:txBody>
        </p:sp>
        <p:sp>
          <p:nvSpPr>
            <p:cNvPr id="601453" name="Freeform 1389"/>
            <p:cNvSpPr/>
            <p:nvPr/>
          </p:nvSpPr>
          <p:spPr bwMode="auto">
            <a:xfrm>
              <a:off x="3959" y="2955"/>
              <a:ext cx="25" cy="9"/>
            </a:xfrm>
            <a:custGeom>
              <a:avLst/>
              <a:gdLst/>
              <a:ahLst/>
              <a:cxnLst>
                <a:cxn ang="0">
                  <a:pos x="1" y="3"/>
                </a:cxn>
                <a:cxn ang="0">
                  <a:pos x="1" y="5"/>
                </a:cxn>
                <a:cxn ang="0">
                  <a:pos x="5" y="9"/>
                </a:cxn>
                <a:cxn ang="0">
                  <a:pos x="11" y="9"/>
                </a:cxn>
                <a:cxn ang="0">
                  <a:pos x="14" y="7"/>
                </a:cxn>
                <a:cxn ang="0">
                  <a:pos x="18" y="7"/>
                </a:cxn>
                <a:cxn ang="0">
                  <a:pos x="20" y="5"/>
                </a:cxn>
                <a:cxn ang="0">
                  <a:pos x="23" y="3"/>
                </a:cxn>
                <a:cxn ang="0">
                  <a:pos x="25" y="3"/>
                </a:cxn>
                <a:cxn ang="0">
                  <a:pos x="25" y="0"/>
                </a:cxn>
                <a:cxn ang="0">
                  <a:pos x="22" y="0"/>
                </a:cxn>
                <a:cxn ang="0">
                  <a:pos x="18" y="1"/>
                </a:cxn>
                <a:cxn ang="0">
                  <a:pos x="16" y="3"/>
                </a:cxn>
                <a:cxn ang="0">
                  <a:pos x="12" y="5"/>
                </a:cxn>
                <a:cxn ang="0">
                  <a:pos x="9" y="7"/>
                </a:cxn>
                <a:cxn ang="0">
                  <a:pos x="5" y="3"/>
                </a:cxn>
                <a:cxn ang="0">
                  <a:pos x="5" y="5"/>
                </a:cxn>
                <a:cxn ang="0">
                  <a:pos x="1" y="3"/>
                </a:cxn>
                <a:cxn ang="0">
                  <a:pos x="0" y="5"/>
                </a:cxn>
                <a:cxn ang="0">
                  <a:pos x="1" y="5"/>
                </a:cxn>
                <a:cxn ang="0">
                  <a:pos x="1" y="3"/>
                </a:cxn>
              </a:cxnLst>
              <a:rect l="0" t="0" r="r" b="b"/>
              <a:pathLst>
                <a:path w="25" h="9">
                  <a:moveTo>
                    <a:pt x="1" y="3"/>
                  </a:moveTo>
                  <a:lnTo>
                    <a:pt x="1" y="5"/>
                  </a:lnTo>
                  <a:lnTo>
                    <a:pt x="5" y="9"/>
                  </a:lnTo>
                  <a:lnTo>
                    <a:pt x="11" y="9"/>
                  </a:lnTo>
                  <a:lnTo>
                    <a:pt x="14" y="7"/>
                  </a:lnTo>
                  <a:lnTo>
                    <a:pt x="18" y="7"/>
                  </a:lnTo>
                  <a:lnTo>
                    <a:pt x="20" y="5"/>
                  </a:lnTo>
                  <a:lnTo>
                    <a:pt x="23" y="3"/>
                  </a:lnTo>
                  <a:lnTo>
                    <a:pt x="25" y="3"/>
                  </a:lnTo>
                  <a:lnTo>
                    <a:pt x="25" y="0"/>
                  </a:lnTo>
                  <a:lnTo>
                    <a:pt x="22" y="0"/>
                  </a:lnTo>
                  <a:lnTo>
                    <a:pt x="18" y="1"/>
                  </a:lnTo>
                  <a:lnTo>
                    <a:pt x="16" y="3"/>
                  </a:lnTo>
                  <a:lnTo>
                    <a:pt x="12" y="5"/>
                  </a:lnTo>
                  <a:lnTo>
                    <a:pt x="9" y="7"/>
                  </a:lnTo>
                  <a:lnTo>
                    <a:pt x="5" y="3"/>
                  </a:lnTo>
                  <a:lnTo>
                    <a:pt x="5" y="5"/>
                  </a:lnTo>
                  <a:lnTo>
                    <a:pt x="1" y="3"/>
                  </a:lnTo>
                  <a:lnTo>
                    <a:pt x="0" y="5"/>
                  </a:lnTo>
                  <a:lnTo>
                    <a:pt x="1" y="5"/>
                  </a:lnTo>
                  <a:lnTo>
                    <a:pt x="1" y="3"/>
                  </a:lnTo>
                  <a:close/>
                </a:path>
              </a:pathLst>
            </a:custGeom>
            <a:solidFill>
              <a:srgbClr val="000000"/>
            </a:solidFill>
            <a:ln w="9525">
              <a:noFill/>
              <a:round/>
            </a:ln>
          </p:spPr>
          <p:txBody>
            <a:bodyPr/>
            <a:lstStyle/>
            <a:p>
              <a:endParaRPr lang="en-US"/>
            </a:p>
          </p:txBody>
        </p:sp>
        <p:sp>
          <p:nvSpPr>
            <p:cNvPr id="601454" name="Freeform 1390"/>
            <p:cNvSpPr/>
            <p:nvPr/>
          </p:nvSpPr>
          <p:spPr bwMode="auto">
            <a:xfrm>
              <a:off x="3960" y="2951"/>
              <a:ext cx="17" cy="9"/>
            </a:xfrm>
            <a:custGeom>
              <a:avLst/>
              <a:gdLst/>
              <a:ahLst/>
              <a:cxnLst>
                <a:cxn ang="0">
                  <a:pos x="17" y="0"/>
                </a:cxn>
                <a:cxn ang="0">
                  <a:pos x="13" y="0"/>
                </a:cxn>
                <a:cxn ang="0">
                  <a:pos x="10" y="2"/>
                </a:cxn>
                <a:cxn ang="0">
                  <a:pos x="8" y="2"/>
                </a:cxn>
                <a:cxn ang="0">
                  <a:pos x="6" y="4"/>
                </a:cxn>
                <a:cxn ang="0">
                  <a:pos x="4" y="4"/>
                </a:cxn>
                <a:cxn ang="0">
                  <a:pos x="0" y="7"/>
                </a:cxn>
                <a:cxn ang="0">
                  <a:pos x="4" y="9"/>
                </a:cxn>
                <a:cxn ang="0">
                  <a:pos x="8" y="5"/>
                </a:cxn>
                <a:cxn ang="0">
                  <a:pos x="10" y="5"/>
                </a:cxn>
                <a:cxn ang="0">
                  <a:pos x="11" y="4"/>
                </a:cxn>
                <a:cxn ang="0">
                  <a:pos x="17" y="4"/>
                </a:cxn>
                <a:cxn ang="0">
                  <a:pos x="17" y="0"/>
                </a:cxn>
              </a:cxnLst>
              <a:rect l="0" t="0" r="r" b="b"/>
              <a:pathLst>
                <a:path w="17" h="9">
                  <a:moveTo>
                    <a:pt x="17" y="0"/>
                  </a:moveTo>
                  <a:lnTo>
                    <a:pt x="13" y="0"/>
                  </a:lnTo>
                  <a:lnTo>
                    <a:pt x="10" y="2"/>
                  </a:lnTo>
                  <a:lnTo>
                    <a:pt x="8" y="2"/>
                  </a:lnTo>
                  <a:lnTo>
                    <a:pt x="6" y="4"/>
                  </a:lnTo>
                  <a:lnTo>
                    <a:pt x="4" y="4"/>
                  </a:lnTo>
                  <a:lnTo>
                    <a:pt x="0" y="7"/>
                  </a:lnTo>
                  <a:lnTo>
                    <a:pt x="4" y="9"/>
                  </a:lnTo>
                  <a:lnTo>
                    <a:pt x="8" y="5"/>
                  </a:lnTo>
                  <a:lnTo>
                    <a:pt x="10" y="5"/>
                  </a:lnTo>
                  <a:lnTo>
                    <a:pt x="11" y="4"/>
                  </a:lnTo>
                  <a:lnTo>
                    <a:pt x="17" y="4"/>
                  </a:lnTo>
                  <a:lnTo>
                    <a:pt x="17" y="0"/>
                  </a:lnTo>
                  <a:close/>
                </a:path>
              </a:pathLst>
            </a:custGeom>
            <a:solidFill>
              <a:srgbClr val="000000"/>
            </a:solidFill>
            <a:ln w="9525">
              <a:noFill/>
              <a:round/>
            </a:ln>
          </p:spPr>
          <p:txBody>
            <a:bodyPr/>
            <a:lstStyle/>
            <a:p>
              <a:endParaRPr lang="en-US"/>
            </a:p>
          </p:txBody>
        </p:sp>
        <p:sp>
          <p:nvSpPr>
            <p:cNvPr id="601455" name="Freeform 1391"/>
            <p:cNvSpPr/>
            <p:nvPr/>
          </p:nvSpPr>
          <p:spPr bwMode="auto">
            <a:xfrm>
              <a:off x="3977" y="2938"/>
              <a:ext cx="51" cy="17"/>
            </a:xfrm>
            <a:custGeom>
              <a:avLst/>
              <a:gdLst/>
              <a:ahLst/>
              <a:cxnLst>
                <a:cxn ang="0">
                  <a:pos x="51" y="0"/>
                </a:cxn>
                <a:cxn ang="0">
                  <a:pos x="48" y="2"/>
                </a:cxn>
                <a:cxn ang="0">
                  <a:pos x="44" y="2"/>
                </a:cxn>
                <a:cxn ang="0">
                  <a:pos x="40" y="4"/>
                </a:cxn>
                <a:cxn ang="0">
                  <a:pos x="31" y="4"/>
                </a:cxn>
                <a:cxn ang="0">
                  <a:pos x="29" y="5"/>
                </a:cxn>
                <a:cxn ang="0">
                  <a:pos x="26" y="5"/>
                </a:cxn>
                <a:cxn ang="0">
                  <a:pos x="22" y="7"/>
                </a:cxn>
                <a:cxn ang="0">
                  <a:pos x="20" y="7"/>
                </a:cxn>
                <a:cxn ang="0">
                  <a:pos x="17" y="9"/>
                </a:cxn>
                <a:cxn ang="0">
                  <a:pos x="11" y="9"/>
                </a:cxn>
                <a:cxn ang="0">
                  <a:pos x="7" y="11"/>
                </a:cxn>
                <a:cxn ang="0">
                  <a:pos x="4" y="11"/>
                </a:cxn>
                <a:cxn ang="0">
                  <a:pos x="0" y="13"/>
                </a:cxn>
                <a:cxn ang="0">
                  <a:pos x="0" y="17"/>
                </a:cxn>
                <a:cxn ang="0">
                  <a:pos x="4" y="15"/>
                </a:cxn>
                <a:cxn ang="0">
                  <a:pos x="11" y="15"/>
                </a:cxn>
                <a:cxn ang="0">
                  <a:pos x="13" y="13"/>
                </a:cxn>
                <a:cxn ang="0">
                  <a:pos x="17" y="13"/>
                </a:cxn>
                <a:cxn ang="0">
                  <a:pos x="20" y="11"/>
                </a:cxn>
                <a:cxn ang="0">
                  <a:pos x="24" y="11"/>
                </a:cxn>
                <a:cxn ang="0">
                  <a:pos x="26" y="9"/>
                </a:cxn>
                <a:cxn ang="0">
                  <a:pos x="29" y="9"/>
                </a:cxn>
                <a:cxn ang="0">
                  <a:pos x="31" y="7"/>
                </a:cxn>
                <a:cxn ang="0">
                  <a:pos x="39" y="7"/>
                </a:cxn>
                <a:cxn ang="0">
                  <a:pos x="42" y="5"/>
                </a:cxn>
                <a:cxn ang="0">
                  <a:pos x="44" y="5"/>
                </a:cxn>
                <a:cxn ang="0">
                  <a:pos x="48" y="4"/>
                </a:cxn>
                <a:cxn ang="0">
                  <a:pos x="51" y="4"/>
                </a:cxn>
                <a:cxn ang="0">
                  <a:pos x="51" y="0"/>
                </a:cxn>
              </a:cxnLst>
              <a:rect l="0" t="0" r="r" b="b"/>
              <a:pathLst>
                <a:path w="51" h="17">
                  <a:moveTo>
                    <a:pt x="51" y="0"/>
                  </a:moveTo>
                  <a:lnTo>
                    <a:pt x="48" y="2"/>
                  </a:lnTo>
                  <a:lnTo>
                    <a:pt x="44" y="2"/>
                  </a:lnTo>
                  <a:lnTo>
                    <a:pt x="40" y="4"/>
                  </a:lnTo>
                  <a:lnTo>
                    <a:pt x="31" y="4"/>
                  </a:lnTo>
                  <a:lnTo>
                    <a:pt x="29" y="5"/>
                  </a:lnTo>
                  <a:lnTo>
                    <a:pt x="26" y="5"/>
                  </a:lnTo>
                  <a:lnTo>
                    <a:pt x="22" y="7"/>
                  </a:lnTo>
                  <a:lnTo>
                    <a:pt x="20" y="7"/>
                  </a:lnTo>
                  <a:lnTo>
                    <a:pt x="17" y="9"/>
                  </a:lnTo>
                  <a:lnTo>
                    <a:pt x="11" y="9"/>
                  </a:lnTo>
                  <a:lnTo>
                    <a:pt x="7" y="11"/>
                  </a:lnTo>
                  <a:lnTo>
                    <a:pt x="4" y="11"/>
                  </a:lnTo>
                  <a:lnTo>
                    <a:pt x="0" y="13"/>
                  </a:lnTo>
                  <a:lnTo>
                    <a:pt x="0" y="17"/>
                  </a:lnTo>
                  <a:lnTo>
                    <a:pt x="4" y="15"/>
                  </a:lnTo>
                  <a:lnTo>
                    <a:pt x="11" y="15"/>
                  </a:lnTo>
                  <a:lnTo>
                    <a:pt x="13" y="13"/>
                  </a:lnTo>
                  <a:lnTo>
                    <a:pt x="17" y="13"/>
                  </a:lnTo>
                  <a:lnTo>
                    <a:pt x="20" y="11"/>
                  </a:lnTo>
                  <a:lnTo>
                    <a:pt x="24" y="11"/>
                  </a:lnTo>
                  <a:lnTo>
                    <a:pt x="26" y="9"/>
                  </a:lnTo>
                  <a:lnTo>
                    <a:pt x="29" y="9"/>
                  </a:lnTo>
                  <a:lnTo>
                    <a:pt x="31" y="7"/>
                  </a:lnTo>
                  <a:lnTo>
                    <a:pt x="39" y="7"/>
                  </a:lnTo>
                  <a:lnTo>
                    <a:pt x="42" y="5"/>
                  </a:lnTo>
                  <a:lnTo>
                    <a:pt x="44" y="5"/>
                  </a:lnTo>
                  <a:lnTo>
                    <a:pt x="48" y="4"/>
                  </a:lnTo>
                  <a:lnTo>
                    <a:pt x="51" y="4"/>
                  </a:lnTo>
                  <a:lnTo>
                    <a:pt x="51" y="0"/>
                  </a:lnTo>
                  <a:close/>
                </a:path>
              </a:pathLst>
            </a:custGeom>
            <a:solidFill>
              <a:srgbClr val="000000"/>
            </a:solidFill>
            <a:ln w="9525">
              <a:noFill/>
              <a:round/>
            </a:ln>
          </p:spPr>
          <p:txBody>
            <a:bodyPr/>
            <a:lstStyle/>
            <a:p>
              <a:endParaRPr lang="en-US"/>
            </a:p>
          </p:txBody>
        </p:sp>
        <p:sp>
          <p:nvSpPr>
            <p:cNvPr id="601456" name="Freeform 1392"/>
            <p:cNvSpPr/>
            <p:nvPr/>
          </p:nvSpPr>
          <p:spPr bwMode="auto">
            <a:xfrm>
              <a:off x="4028" y="2932"/>
              <a:ext cx="35" cy="10"/>
            </a:xfrm>
            <a:custGeom>
              <a:avLst/>
              <a:gdLst/>
              <a:ahLst/>
              <a:cxnLst>
                <a:cxn ang="0">
                  <a:pos x="35" y="0"/>
                </a:cxn>
                <a:cxn ang="0">
                  <a:pos x="0" y="6"/>
                </a:cxn>
                <a:cxn ang="0">
                  <a:pos x="0" y="10"/>
                </a:cxn>
                <a:cxn ang="0">
                  <a:pos x="35" y="4"/>
                </a:cxn>
                <a:cxn ang="0">
                  <a:pos x="35" y="0"/>
                </a:cxn>
              </a:cxnLst>
              <a:rect l="0" t="0" r="r" b="b"/>
              <a:pathLst>
                <a:path w="35" h="10">
                  <a:moveTo>
                    <a:pt x="35" y="0"/>
                  </a:moveTo>
                  <a:lnTo>
                    <a:pt x="0" y="6"/>
                  </a:lnTo>
                  <a:lnTo>
                    <a:pt x="0" y="10"/>
                  </a:lnTo>
                  <a:lnTo>
                    <a:pt x="35" y="4"/>
                  </a:lnTo>
                  <a:lnTo>
                    <a:pt x="35" y="0"/>
                  </a:lnTo>
                  <a:close/>
                </a:path>
              </a:pathLst>
            </a:custGeom>
            <a:solidFill>
              <a:srgbClr val="000000"/>
            </a:solidFill>
            <a:ln w="9525">
              <a:noFill/>
              <a:round/>
            </a:ln>
          </p:spPr>
          <p:txBody>
            <a:bodyPr/>
            <a:lstStyle/>
            <a:p>
              <a:endParaRPr lang="en-US"/>
            </a:p>
          </p:txBody>
        </p:sp>
        <p:sp>
          <p:nvSpPr>
            <p:cNvPr id="601457" name="Freeform 1393"/>
            <p:cNvSpPr/>
            <p:nvPr/>
          </p:nvSpPr>
          <p:spPr bwMode="auto">
            <a:xfrm>
              <a:off x="4063" y="2932"/>
              <a:ext cx="9" cy="11"/>
            </a:xfrm>
            <a:custGeom>
              <a:avLst/>
              <a:gdLst/>
              <a:ahLst/>
              <a:cxnLst>
                <a:cxn ang="0">
                  <a:pos x="6" y="11"/>
                </a:cxn>
                <a:cxn ang="0">
                  <a:pos x="8" y="11"/>
                </a:cxn>
                <a:cxn ang="0">
                  <a:pos x="9" y="10"/>
                </a:cxn>
                <a:cxn ang="0">
                  <a:pos x="9" y="8"/>
                </a:cxn>
                <a:cxn ang="0">
                  <a:pos x="8" y="4"/>
                </a:cxn>
                <a:cxn ang="0">
                  <a:pos x="4" y="0"/>
                </a:cxn>
                <a:cxn ang="0">
                  <a:pos x="0" y="0"/>
                </a:cxn>
                <a:cxn ang="0">
                  <a:pos x="0" y="4"/>
                </a:cxn>
                <a:cxn ang="0">
                  <a:pos x="2" y="4"/>
                </a:cxn>
                <a:cxn ang="0">
                  <a:pos x="4" y="6"/>
                </a:cxn>
                <a:cxn ang="0">
                  <a:pos x="6" y="6"/>
                </a:cxn>
                <a:cxn ang="0">
                  <a:pos x="6" y="10"/>
                </a:cxn>
                <a:cxn ang="0">
                  <a:pos x="6" y="8"/>
                </a:cxn>
                <a:cxn ang="0">
                  <a:pos x="6" y="11"/>
                </a:cxn>
                <a:cxn ang="0">
                  <a:pos x="8" y="11"/>
                </a:cxn>
                <a:cxn ang="0">
                  <a:pos x="6" y="11"/>
                </a:cxn>
              </a:cxnLst>
              <a:rect l="0" t="0" r="r" b="b"/>
              <a:pathLst>
                <a:path w="9" h="11">
                  <a:moveTo>
                    <a:pt x="6" y="11"/>
                  </a:moveTo>
                  <a:lnTo>
                    <a:pt x="8" y="11"/>
                  </a:lnTo>
                  <a:lnTo>
                    <a:pt x="9" y="10"/>
                  </a:lnTo>
                  <a:lnTo>
                    <a:pt x="9" y="8"/>
                  </a:lnTo>
                  <a:lnTo>
                    <a:pt x="8" y="4"/>
                  </a:lnTo>
                  <a:lnTo>
                    <a:pt x="4" y="0"/>
                  </a:lnTo>
                  <a:lnTo>
                    <a:pt x="0" y="0"/>
                  </a:lnTo>
                  <a:lnTo>
                    <a:pt x="0" y="4"/>
                  </a:lnTo>
                  <a:lnTo>
                    <a:pt x="2" y="4"/>
                  </a:lnTo>
                  <a:lnTo>
                    <a:pt x="4" y="6"/>
                  </a:lnTo>
                  <a:lnTo>
                    <a:pt x="6" y="6"/>
                  </a:lnTo>
                  <a:lnTo>
                    <a:pt x="6" y="10"/>
                  </a:lnTo>
                  <a:lnTo>
                    <a:pt x="6" y="8"/>
                  </a:lnTo>
                  <a:lnTo>
                    <a:pt x="6" y="11"/>
                  </a:lnTo>
                  <a:lnTo>
                    <a:pt x="8" y="11"/>
                  </a:lnTo>
                  <a:lnTo>
                    <a:pt x="6" y="11"/>
                  </a:lnTo>
                  <a:close/>
                </a:path>
              </a:pathLst>
            </a:custGeom>
            <a:solidFill>
              <a:srgbClr val="000000"/>
            </a:solidFill>
            <a:ln w="9525">
              <a:noFill/>
              <a:round/>
            </a:ln>
          </p:spPr>
          <p:txBody>
            <a:bodyPr/>
            <a:lstStyle/>
            <a:p>
              <a:endParaRPr lang="en-US"/>
            </a:p>
          </p:txBody>
        </p:sp>
        <p:sp>
          <p:nvSpPr>
            <p:cNvPr id="601458" name="Freeform 1394"/>
            <p:cNvSpPr/>
            <p:nvPr/>
          </p:nvSpPr>
          <p:spPr bwMode="auto">
            <a:xfrm>
              <a:off x="3854" y="2951"/>
              <a:ext cx="59" cy="92"/>
            </a:xfrm>
            <a:custGeom>
              <a:avLst/>
              <a:gdLst/>
              <a:ahLst/>
              <a:cxnLst>
                <a:cxn ang="0">
                  <a:pos x="16" y="18"/>
                </a:cxn>
                <a:cxn ang="0">
                  <a:pos x="18" y="22"/>
                </a:cxn>
                <a:cxn ang="0">
                  <a:pos x="20" y="26"/>
                </a:cxn>
                <a:cxn ang="0">
                  <a:pos x="22" y="29"/>
                </a:cxn>
                <a:cxn ang="0">
                  <a:pos x="22" y="37"/>
                </a:cxn>
                <a:cxn ang="0">
                  <a:pos x="24" y="42"/>
                </a:cxn>
                <a:cxn ang="0">
                  <a:pos x="24" y="44"/>
                </a:cxn>
                <a:cxn ang="0">
                  <a:pos x="27" y="49"/>
                </a:cxn>
                <a:cxn ang="0">
                  <a:pos x="29" y="51"/>
                </a:cxn>
                <a:cxn ang="0">
                  <a:pos x="31" y="57"/>
                </a:cxn>
                <a:cxn ang="0">
                  <a:pos x="33" y="60"/>
                </a:cxn>
                <a:cxn ang="0">
                  <a:pos x="37" y="64"/>
                </a:cxn>
                <a:cxn ang="0">
                  <a:pos x="38" y="68"/>
                </a:cxn>
                <a:cxn ang="0">
                  <a:pos x="42" y="73"/>
                </a:cxn>
                <a:cxn ang="0">
                  <a:pos x="46" y="77"/>
                </a:cxn>
                <a:cxn ang="0">
                  <a:pos x="48" y="81"/>
                </a:cxn>
                <a:cxn ang="0">
                  <a:pos x="49" y="82"/>
                </a:cxn>
                <a:cxn ang="0">
                  <a:pos x="51" y="82"/>
                </a:cxn>
                <a:cxn ang="0">
                  <a:pos x="55" y="86"/>
                </a:cxn>
                <a:cxn ang="0">
                  <a:pos x="55" y="88"/>
                </a:cxn>
                <a:cxn ang="0">
                  <a:pos x="57" y="88"/>
                </a:cxn>
                <a:cxn ang="0">
                  <a:pos x="59" y="90"/>
                </a:cxn>
                <a:cxn ang="0">
                  <a:pos x="59" y="92"/>
                </a:cxn>
                <a:cxn ang="0">
                  <a:pos x="55" y="90"/>
                </a:cxn>
                <a:cxn ang="0">
                  <a:pos x="51" y="86"/>
                </a:cxn>
                <a:cxn ang="0">
                  <a:pos x="48" y="84"/>
                </a:cxn>
                <a:cxn ang="0">
                  <a:pos x="44" y="82"/>
                </a:cxn>
                <a:cxn ang="0">
                  <a:pos x="40" y="81"/>
                </a:cxn>
                <a:cxn ang="0">
                  <a:pos x="37" y="79"/>
                </a:cxn>
                <a:cxn ang="0">
                  <a:pos x="33" y="77"/>
                </a:cxn>
                <a:cxn ang="0">
                  <a:pos x="27" y="73"/>
                </a:cxn>
                <a:cxn ang="0">
                  <a:pos x="24" y="71"/>
                </a:cxn>
                <a:cxn ang="0">
                  <a:pos x="20" y="70"/>
                </a:cxn>
                <a:cxn ang="0">
                  <a:pos x="16" y="66"/>
                </a:cxn>
                <a:cxn ang="0">
                  <a:pos x="13" y="64"/>
                </a:cxn>
                <a:cxn ang="0">
                  <a:pos x="11" y="60"/>
                </a:cxn>
                <a:cxn ang="0">
                  <a:pos x="7" y="59"/>
                </a:cxn>
                <a:cxn ang="0">
                  <a:pos x="0" y="51"/>
                </a:cxn>
                <a:cxn ang="0">
                  <a:pos x="0" y="24"/>
                </a:cxn>
                <a:cxn ang="0">
                  <a:pos x="2" y="18"/>
                </a:cxn>
                <a:cxn ang="0">
                  <a:pos x="2" y="11"/>
                </a:cxn>
                <a:cxn ang="0">
                  <a:pos x="4" y="5"/>
                </a:cxn>
                <a:cxn ang="0">
                  <a:pos x="7" y="0"/>
                </a:cxn>
                <a:cxn ang="0">
                  <a:pos x="11" y="0"/>
                </a:cxn>
                <a:cxn ang="0">
                  <a:pos x="15" y="4"/>
                </a:cxn>
                <a:cxn ang="0">
                  <a:pos x="15" y="13"/>
                </a:cxn>
                <a:cxn ang="0">
                  <a:pos x="16" y="15"/>
                </a:cxn>
                <a:cxn ang="0">
                  <a:pos x="16" y="18"/>
                </a:cxn>
              </a:cxnLst>
              <a:rect l="0" t="0" r="r" b="b"/>
              <a:pathLst>
                <a:path w="59" h="92">
                  <a:moveTo>
                    <a:pt x="16" y="18"/>
                  </a:moveTo>
                  <a:lnTo>
                    <a:pt x="18" y="22"/>
                  </a:lnTo>
                  <a:lnTo>
                    <a:pt x="20" y="26"/>
                  </a:lnTo>
                  <a:lnTo>
                    <a:pt x="22" y="29"/>
                  </a:lnTo>
                  <a:lnTo>
                    <a:pt x="22" y="37"/>
                  </a:lnTo>
                  <a:lnTo>
                    <a:pt x="24" y="42"/>
                  </a:lnTo>
                  <a:lnTo>
                    <a:pt x="24" y="44"/>
                  </a:lnTo>
                  <a:lnTo>
                    <a:pt x="27" y="49"/>
                  </a:lnTo>
                  <a:lnTo>
                    <a:pt x="29" y="51"/>
                  </a:lnTo>
                  <a:lnTo>
                    <a:pt x="31" y="57"/>
                  </a:lnTo>
                  <a:lnTo>
                    <a:pt x="33" y="60"/>
                  </a:lnTo>
                  <a:lnTo>
                    <a:pt x="37" y="64"/>
                  </a:lnTo>
                  <a:lnTo>
                    <a:pt x="38" y="68"/>
                  </a:lnTo>
                  <a:lnTo>
                    <a:pt x="42" y="73"/>
                  </a:lnTo>
                  <a:lnTo>
                    <a:pt x="46" y="77"/>
                  </a:lnTo>
                  <a:lnTo>
                    <a:pt x="48" y="81"/>
                  </a:lnTo>
                  <a:lnTo>
                    <a:pt x="49" y="82"/>
                  </a:lnTo>
                  <a:lnTo>
                    <a:pt x="51" y="82"/>
                  </a:lnTo>
                  <a:lnTo>
                    <a:pt x="55" y="86"/>
                  </a:lnTo>
                  <a:lnTo>
                    <a:pt x="55" y="88"/>
                  </a:lnTo>
                  <a:lnTo>
                    <a:pt x="57" y="88"/>
                  </a:lnTo>
                  <a:lnTo>
                    <a:pt x="59" y="90"/>
                  </a:lnTo>
                  <a:lnTo>
                    <a:pt x="59" y="92"/>
                  </a:lnTo>
                  <a:lnTo>
                    <a:pt x="55" y="90"/>
                  </a:lnTo>
                  <a:lnTo>
                    <a:pt x="51" y="86"/>
                  </a:lnTo>
                  <a:lnTo>
                    <a:pt x="48" y="84"/>
                  </a:lnTo>
                  <a:lnTo>
                    <a:pt x="44" y="82"/>
                  </a:lnTo>
                  <a:lnTo>
                    <a:pt x="40" y="81"/>
                  </a:lnTo>
                  <a:lnTo>
                    <a:pt x="37" y="79"/>
                  </a:lnTo>
                  <a:lnTo>
                    <a:pt x="33" y="77"/>
                  </a:lnTo>
                  <a:lnTo>
                    <a:pt x="27" y="73"/>
                  </a:lnTo>
                  <a:lnTo>
                    <a:pt x="24" y="71"/>
                  </a:lnTo>
                  <a:lnTo>
                    <a:pt x="20" y="70"/>
                  </a:lnTo>
                  <a:lnTo>
                    <a:pt x="16" y="66"/>
                  </a:lnTo>
                  <a:lnTo>
                    <a:pt x="13" y="64"/>
                  </a:lnTo>
                  <a:lnTo>
                    <a:pt x="11" y="60"/>
                  </a:lnTo>
                  <a:lnTo>
                    <a:pt x="7" y="59"/>
                  </a:lnTo>
                  <a:lnTo>
                    <a:pt x="0" y="51"/>
                  </a:lnTo>
                  <a:lnTo>
                    <a:pt x="0" y="24"/>
                  </a:lnTo>
                  <a:lnTo>
                    <a:pt x="2" y="18"/>
                  </a:lnTo>
                  <a:lnTo>
                    <a:pt x="2" y="11"/>
                  </a:lnTo>
                  <a:lnTo>
                    <a:pt x="4" y="5"/>
                  </a:lnTo>
                  <a:lnTo>
                    <a:pt x="7" y="0"/>
                  </a:lnTo>
                  <a:lnTo>
                    <a:pt x="11" y="0"/>
                  </a:lnTo>
                  <a:lnTo>
                    <a:pt x="15" y="4"/>
                  </a:lnTo>
                  <a:lnTo>
                    <a:pt x="15" y="13"/>
                  </a:lnTo>
                  <a:lnTo>
                    <a:pt x="16" y="15"/>
                  </a:lnTo>
                  <a:lnTo>
                    <a:pt x="16" y="18"/>
                  </a:lnTo>
                  <a:close/>
                </a:path>
              </a:pathLst>
            </a:custGeom>
            <a:solidFill>
              <a:srgbClr val="FF9900"/>
            </a:solidFill>
            <a:ln w="9525">
              <a:noFill/>
              <a:round/>
            </a:ln>
          </p:spPr>
          <p:txBody>
            <a:bodyPr/>
            <a:lstStyle/>
            <a:p>
              <a:endParaRPr lang="en-US"/>
            </a:p>
          </p:txBody>
        </p:sp>
        <p:sp>
          <p:nvSpPr>
            <p:cNvPr id="601459" name="Freeform 1395"/>
            <p:cNvSpPr/>
            <p:nvPr/>
          </p:nvSpPr>
          <p:spPr bwMode="auto">
            <a:xfrm>
              <a:off x="3869" y="2967"/>
              <a:ext cx="14" cy="33"/>
            </a:xfrm>
            <a:custGeom>
              <a:avLst/>
              <a:gdLst/>
              <a:ahLst/>
              <a:cxnLst>
                <a:cxn ang="0">
                  <a:pos x="14" y="32"/>
                </a:cxn>
                <a:cxn ang="0">
                  <a:pos x="12" y="28"/>
                </a:cxn>
                <a:cxn ang="0">
                  <a:pos x="11" y="24"/>
                </a:cxn>
                <a:cxn ang="0">
                  <a:pos x="9" y="21"/>
                </a:cxn>
                <a:cxn ang="0">
                  <a:pos x="9" y="17"/>
                </a:cxn>
                <a:cxn ang="0">
                  <a:pos x="7" y="13"/>
                </a:cxn>
                <a:cxn ang="0">
                  <a:pos x="7" y="10"/>
                </a:cxn>
                <a:cxn ang="0">
                  <a:pos x="5" y="6"/>
                </a:cxn>
                <a:cxn ang="0">
                  <a:pos x="3" y="0"/>
                </a:cxn>
                <a:cxn ang="0">
                  <a:pos x="0" y="2"/>
                </a:cxn>
                <a:cxn ang="0">
                  <a:pos x="1" y="6"/>
                </a:cxn>
                <a:cxn ang="0">
                  <a:pos x="3" y="10"/>
                </a:cxn>
                <a:cxn ang="0">
                  <a:pos x="5" y="13"/>
                </a:cxn>
                <a:cxn ang="0">
                  <a:pos x="5" y="17"/>
                </a:cxn>
                <a:cxn ang="0">
                  <a:pos x="7" y="22"/>
                </a:cxn>
                <a:cxn ang="0">
                  <a:pos x="7" y="30"/>
                </a:cxn>
                <a:cxn ang="0">
                  <a:pos x="11" y="33"/>
                </a:cxn>
                <a:cxn ang="0">
                  <a:pos x="14" y="32"/>
                </a:cxn>
              </a:cxnLst>
              <a:rect l="0" t="0" r="r" b="b"/>
              <a:pathLst>
                <a:path w="14" h="33">
                  <a:moveTo>
                    <a:pt x="14" y="32"/>
                  </a:moveTo>
                  <a:lnTo>
                    <a:pt x="12" y="28"/>
                  </a:lnTo>
                  <a:lnTo>
                    <a:pt x="11" y="24"/>
                  </a:lnTo>
                  <a:lnTo>
                    <a:pt x="9" y="21"/>
                  </a:lnTo>
                  <a:lnTo>
                    <a:pt x="9" y="17"/>
                  </a:lnTo>
                  <a:lnTo>
                    <a:pt x="7" y="13"/>
                  </a:lnTo>
                  <a:lnTo>
                    <a:pt x="7" y="10"/>
                  </a:lnTo>
                  <a:lnTo>
                    <a:pt x="5" y="6"/>
                  </a:lnTo>
                  <a:lnTo>
                    <a:pt x="3" y="0"/>
                  </a:lnTo>
                  <a:lnTo>
                    <a:pt x="0" y="2"/>
                  </a:lnTo>
                  <a:lnTo>
                    <a:pt x="1" y="6"/>
                  </a:lnTo>
                  <a:lnTo>
                    <a:pt x="3" y="10"/>
                  </a:lnTo>
                  <a:lnTo>
                    <a:pt x="5" y="13"/>
                  </a:lnTo>
                  <a:lnTo>
                    <a:pt x="5" y="17"/>
                  </a:lnTo>
                  <a:lnTo>
                    <a:pt x="7" y="22"/>
                  </a:lnTo>
                  <a:lnTo>
                    <a:pt x="7" y="30"/>
                  </a:lnTo>
                  <a:lnTo>
                    <a:pt x="11" y="33"/>
                  </a:lnTo>
                  <a:lnTo>
                    <a:pt x="14" y="32"/>
                  </a:lnTo>
                  <a:close/>
                </a:path>
              </a:pathLst>
            </a:custGeom>
            <a:solidFill>
              <a:srgbClr val="000000"/>
            </a:solidFill>
            <a:ln w="9525">
              <a:noFill/>
              <a:round/>
            </a:ln>
          </p:spPr>
          <p:txBody>
            <a:bodyPr/>
            <a:lstStyle/>
            <a:p>
              <a:endParaRPr lang="en-US"/>
            </a:p>
          </p:txBody>
        </p:sp>
        <p:sp>
          <p:nvSpPr>
            <p:cNvPr id="601460" name="Freeform 1396"/>
            <p:cNvSpPr/>
            <p:nvPr/>
          </p:nvSpPr>
          <p:spPr bwMode="auto">
            <a:xfrm>
              <a:off x="3880" y="2999"/>
              <a:ext cx="23" cy="33"/>
            </a:xfrm>
            <a:custGeom>
              <a:avLst/>
              <a:gdLst/>
              <a:ahLst/>
              <a:cxnLst>
                <a:cxn ang="0">
                  <a:pos x="23" y="31"/>
                </a:cxn>
                <a:cxn ang="0">
                  <a:pos x="22" y="27"/>
                </a:cxn>
                <a:cxn ang="0">
                  <a:pos x="14" y="20"/>
                </a:cxn>
                <a:cxn ang="0">
                  <a:pos x="12" y="16"/>
                </a:cxn>
                <a:cxn ang="0">
                  <a:pos x="9" y="12"/>
                </a:cxn>
                <a:cxn ang="0">
                  <a:pos x="7" y="7"/>
                </a:cxn>
                <a:cxn ang="0">
                  <a:pos x="5" y="3"/>
                </a:cxn>
                <a:cxn ang="0">
                  <a:pos x="3" y="0"/>
                </a:cxn>
                <a:cxn ang="0">
                  <a:pos x="0" y="1"/>
                </a:cxn>
                <a:cxn ang="0">
                  <a:pos x="1" y="5"/>
                </a:cxn>
                <a:cxn ang="0">
                  <a:pos x="3" y="9"/>
                </a:cxn>
                <a:cxn ang="0">
                  <a:pos x="7" y="14"/>
                </a:cxn>
                <a:cxn ang="0">
                  <a:pos x="9" y="18"/>
                </a:cxn>
                <a:cxn ang="0">
                  <a:pos x="12" y="22"/>
                </a:cxn>
                <a:cxn ang="0">
                  <a:pos x="14" y="25"/>
                </a:cxn>
                <a:cxn ang="0">
                  <a:pos x="22" y="33"/>
                </a:cxn>
                <a:cxn ang="0">
                  <a:pos x="23" y="31"/>
                </a:cxn>
              </a:cxnLst>
              <a:rect l="0" t="0" r="r" b="b"/>
              <a:pathLst>
                <a:path w="23" h="33">
                  <a:moveTo>
                    <a:pt x="23" y="31"/>
                  </a:moveTo>
                  <a:lnTo>
                    <a:pt x="22" y="27"/>
                  </a:lnTo>
                  <a:lnTo>
                    <a:pt x="14" y="20"/>
                  </a:lnTo>
                  <a:lnTo>
                    <a:pt x="12" y="16"/>
                  </a:lnTo>
                  <a:lnTo>
                    <a:pt x="9" y="12"/>
                  </a:lnTo>
                  <a:lnTo>
                    <a:pt x="7" y="7"/>
                  </a:lnTo>
                  <a:lnTo>
                    <a:pt x="5" y="3"/>
                  </a:lnTo>
                  <a:lnTo>
                    <a:pt x="3" y="0"/>
                  </a:lnTo>
                  <a:lnTo>
                    <a:pt x="0" y="1"/>
                  </a:lnTo>
                  <a:lnTo>
                    <a:pt x="1" y="5"/>
                  </a:lnTo>
                  <a:lnTo>
                    <a:pt x="3" y="9"/>
                  </a:lnTo>
                  <a:lnTo>
                    <a:pt x="7" y="14"/>
                  </a:lnTo>
                  <a:lnTo>
                    <a:pt x="9" y="18"/>
                  </a:lnTo>
                  <a:lnTo>
                    <a:pt x="12" y="22"/>
                  </a:lnTo>
                  <a:lnTo>
                    <a:pt x="14" y="25"/>
                  </a:lnTo>
                  <a:lnTo>
                    <a:pt x="22" y="33"/>
                  </a:lnTo>
                  <a:lnTo>
                    <a:pt x="23" y="31"/>
                  </a:lnTo>
                  <a:close/>
                </a:path>
              </a:pathLst>
            </a:custGeom>
            <a:solidFill>
              <a:srgbClr val="000000"/>
            </a:solidFill>
            <a:ln w="9525">
              <a:noFill/>
              <a:round/>
            </a:ln>
          </p:spPr>
          <p:txBody>
            <a:bodyPr/>
            <a:lstStyle/>
            <a:p>
              <a:endParaRPr lang="en-US"/>
            </a:p>
          </p:txBody>
        </p:sp>
        <p:sp>
          <p:nvSpPr>
            <p:cNvPr id="601461" name="Freeform 1397"/>
            <p:cNvSpPr/>
            <p:nvPr/>
          </p:nvSpPr>
          <p:spPr bwMode="auto">
            <a:xfrm>
              <a:off x="3902" y="3030"/>
              <a:ext cx="18" cy="18"/>
            </a:xfrm>
            <a:custGeom>
              <a:avLst/>
              <a:gdLst/>
              <a:ahLst/>
              <a:cxnLst>
                <a:cxn ang="0">
                  <a:pos x="11" y="14"/>
                </a:cxn>
                <a:cxn ang="0">
                  <a:pos x="13" y="11"/>
                </a:cxn>
                <a:cxn ang="0">
                  <a:pos x="13" y="9"/>
                </a:cxn>
                <a:cxn ang="0">
                  <a:pos x="11" y="9"/>
                </a:cxn>
                <a:cxn ang="0">
                  <a:pos x="1" y="0"/>
                </a:cxn>
                <a:cxn ang="0">
                  <a:pos x="0" y="2"/>
                </a:cxn>
                <a:cxn ang="0">
                  <a:pos x="1" y="3"/>
                </a:cxn>
                <a:cxn ang="0">
                  <a:pos x="1" y="5"/>
                </a:cxn>
                <a:cxn ang="0">
                  <a:pos x="3" y="7"/>
                </a:cxn>
                <a:cxn ang="0">
                  <a:pos x="5" y="7"/>
                </a:cxn>
                <a:cxn ang="0">
                  <a:pos x="7" y="9"/>
                </a:cxn>
                <a:cxn ang="0">
                  <a:pos x="7" y="11"/>
                </a:cxn>
                <a:cxn ang="0">
                  <a:pos x="9" y="13"/>
                </a:cxn>
                <a:cxn ang="0">
                  <a:pos x="13" y="11"/>
                </a:cxn>
                <a:cxn ang="0">
                  <a:pos x="11" y="14"/>
                </a:cxn>
                <a:cxn ang="0">
                  <a:pos x="18" y="18"/>
                </a:cxn>
                <a:cxn ang="0">
                  <a:pos x="13" y="11"/>
                </a:cxn>
                <a:cxn ang="0">
                  <a:pos x="11" y="14"/>
                </a:cxn>
              </a:cxnLst>
              <a:rect l="0" t="0" r="r" b="b"/>
              <a:pathLst>
                <a:path w="18" h="18">
                  <a:moveTo>
                    <a:pt x="11" y="14"/>
                  </a:moveTo>
                  <a:lnTo>
                    <a:pt x="13" y="11"/>
                  </a:lnTo>
                  <a:lnTo>
                    <a:pt x="13" y="9"/>
                  </a:lnTo>
                  <a:lnTo>
                    <a:pt x="11" y="9"/>
                  </a:lnTo>
                  <a:lnTo>
                    <a:pt x="1" y="0"/>
                  </a:lnTo>
                  <a:lnTo>
                    <a:pt x="0" y="2"/>
                  </a:lnTo>
                  <a:lnTo>
                    <a:pt x="1" y="3"/>
                  </a:lnTo>
                  <a:lnTo>
                    <a:pt x="1" y="5"/>
                  </a:lnTo>
                  <a:lnTo>
                    <a:pt x="3" y="7"/>
                  </a:lnTo>
                  <a:lnTo>
                    <a:pt x="5" y="7"/>
                  </a:lnTo>
                  <a:lnTo>
                    <a:pt x="7" y="9"/>
                  </a:lnTo>
                  <a:lnTo>
                    <a:pt x="7" y="11"/>
                  </a:lnTo>
                  <a:lnTo>
                    <a:pt x="9" y="13"/>
                  </a:lnTo>
                  <a:lnTo>
                    <a:pt x="13" y="11"/>
                  </a:lnTo>
                  <a:lnTo>
                    <a:pt x="11" y="14"/>
                  </a:lnTo>
                  <a:lnTo>
                    <a:pt x="18" y="18"/>
                  </a:lnTo>
                  <a:lnTo>
                    <a:pt x="13" y="11"/>
                  </a:lnTo>
                  <a:lnTo>
                    <a:pt x="11" y="14"/>
                  </a:lnTo>
                  <a:close/>
                </a:path>
              </a:pathLst>
            </a:custGeom>
            <a:solidFill>
              <a:srgbClr val="000000"/>
            </a:solidFill>
            <a:ln w="9525">
              <a:noFill/>
              <a:round/>
            </a:ln>
          </p:spPr>
          <p:txBody>
            <a:bodyPr/>
            <a:lstStyle/>
            <a:p>
              <a:endParaRPr lang="en-US"/>
            </a:p>
          </p:txBody>
        </p:sp>
        <p:sp>
          <p:nvSpPr>
            <p:cNvPr id="601462" name="Freeform 1398"/>
            <p:cNvSpPr/>
            <p:nvPr/>
          </p:nvSpPr>
          <p:spPr bwMode="auto">
            <a:xfrm>
              <a:off x="3852" y="3000"/>
              <a:ext cx="63" cy="44"/>
            </a:xfrm>
            <a:custGeom>
              <a:avLst/>
              <a:gdLst/>
              <a:ahLst/>
              <a:cxnLst>
                <a:cxn ang="0">
                  <a:pos x="0" y="2"/>
                </a:cxn>
                <a:cxn ang="0">
                  <a:pos x="2" y="2"/>
                </a:cxn>
                <a:cxn ang="0">
                  <a:pos x="4" y="6"/>
                </a:cxn>
                <a:cxn ang="0">
                  <a:pos x="11" y="13"/>
                </a:cxn>
                <a:cxn ang="0">
                  <a:pos x="15" y="15"/>
                </a:cxn>
                <a:cxn ang="0">
                  <a:pos x="22" y="22"/>
                </a:cxn>
                <a:cxn ang="0">
                  <a:pos x="26" y="24"/>
                </a:cxn>
                <a:cxn ang="0">
                  <a:pos x="29" y="26"/>
                </a:cxn>
                <a:cxn ang="0">
                  <a:pos x="33" y="30"/>
                </a:cxn>
                <a:cxn ang="0">
                  <a:pos x="37" y="32"/>
                </a:cxn>
                <a:cxn ang="0">
                  <a:pos x="40" y="33"/>
                </a:cxn>
                <a:cxn ang="0">
                  <a:pos x="44" y="35"/>
                </a:cxn>
                <a:cxn ang="0">
                  <a:pos x="50" y="37"/>
                </a:cxn>
                <a:cxn ang="0">
                  <a:pos x="53" y="39"/>
                </a:cxn>
                <a:cxn ang="0">
                  <a:pos x="57" y="43"/>
                </a:cxn>
                <a:cxn ang="0">
                  <a:pos x="61" y="44"/>
                </a:cxn>
                <a:cxn ang="0">
                  <a:pos x="63" y="41"/>
                </a:cxn>
                <a:cxn ang="0">
                  <a:pos x="59" y="39"/>
                </a:cxn>
                <a:cxn ang="0">
                  <a:pos x="55" y="35"/>
                </a:cxn>
                <a:cxn ang="0">
                  <a:pos x="51" y="33"/>
                </a:cxn>
                <a:cxn ang="0">
                  <a:pos x="46" y="32"/>
                </a:cxn>
                <a:cxn ang="0">
                  <a:pos x="42" y="30"/>
                </a:cxn>
                <a:cxn ang="0">
                  <a:pos x="39" y="28"/>
                </a:cxn>
                <a:cxn ang="0">
                  <a:pos x="35" y="26"/>
                </a:cxn>
                <a:cxn ang="0">
                  <a:pos x="31" y="22"/>
                </a:cxn>
                <a:cxn ang="0">
                  <a:pos x="28" y="21"/>
                </a:cxn>
                <a:cxn ang="0">
                  <a:pos x="24" y="19"/>
                </a:cxn>
                <a:cxn ang="0">
                  <a:pos x="20" y="15"/>
                </a:cxn>
                <a:cxn ang="0">
                  <a:pos x="17" y="13"/>
                </a:cxn>
                <a:cxn ang="0">
                  <a:pos x="13" y="10"/>
                </a:cxn>
                <a:cxn ang="0">
                  <a:pos x="9" y="8"/>
                </a:cxn>
                <a:cxn ang="0">
                  <a:pos x="7" y="4"/>
                </a:cxn>
                <a:cxn ang="0">
                  <a:pos x="4" y="0"/>
                </a:cxn>
                <a:cxn ang="0">
                  <a:pos x="4" y="2"/>
                </a:cxn>
                <a:cxn ang="0">
                  <a:pos x="0" y="2"/>
                </a:cxn>
                <a:cxn ang="0">
                  <a:pos x="2" y="2"/>
                </a:cxn>
                <a:cxn ang="0">
                  <a:pos x="0" y="2"/>
                </a:cxn>
              </a:cxnLst>
              <a:rect l="0" t="0" r="r" b="b"/>
              <a:pathLst>
                <a:path w="63" h="44">
                  <a:moveTo>
                    <a:pt x="0" y="2"/>
                  </a:moveTo>
                  <a:lnTo>
                    <a:pt x="2" y="2"/>
                  </a:lnTo>
                  <a:lnTo>
                    <a:pt x="4" y="6"/>
                  </a:lnTo>
                  <a:lnTo>
                    <a:pt x="11" y="13"/>
                  </a:lnTo>
                  <a:lnTo>
                    <a:pt x="15" y="15"/>
                  </a:lnTo>
                  <a:lnTo>
                    <a:pt x="22" y="22"/>
                  </a:lnTo>
                  <a:lnTo>
                    <a:pt x="26" y="24"/>
                  </a:lnTo>
                  <a:lnTo>
                    <a:pt x="29" y="26"/>
                  </a:lnTo>
                  <a:lnTo>
                    <a:pt x="33" y="30"/>
                  </a:lnTo>
                  <a:lnTo>
                    <a:pt x="37" y="32"/>
                  </a:lnTo>
                  <a:lnTo>
                    <a:pt x="40" y="33"/>
                  </a:lnTo>
                  <a:lnTo>
                    <a:pt x="44" y="35"/>
                  </a:lnTo>
                  <a:lnTo>
                    <a:pt x="50" y="37"/>
                  </a:lnTo>
                  <a:lnTo>
                    <a:pt x="53" y="39"/>
                  </a:lnTo>
                  <a:lnTo>
                    <a:pt x="57" y="43"/>
                  </a:lnTo>
                  <a:lnTo>
                    <a:pt x="61" y="44"/>
                  </a:lnTo>
                  <a:lnTo>
                    <a:pt x="63" y="41"/>
                  </a:lnTo>
                  <a:lnTo>
                    <a:pt x="59" y="39"/>
                  </a:lnTo>
                  <a:lnTo>
                    <a:pt x="55" y="35"/>
                  </a:lnTo>
                  <a:lnTo>
                    <a:pt x="51" y="33"/>
                  </a:lnTo>
                  <a:lnTo>
                    <a:pt x="46" y="32"/>
                  </a:lnTo>
                  <a:lnTo>
                    <a:pt x="42" y="30"/>
                  </a:lnTo>
                  <a:lnTo>
                    <a:pt x="39" y="28"/>
                  </a:lnTo>
                  <a:lnTo>
                    <a:pt x="35" y="26"/>
                  </a:lnTo>
                  <a:lnTo>
                    <a:pt x="31" y="22"/>
                  </a:lnTo>
                  <a:lnTo>
                    <a:pt x="28" y="21"/>
                  </a:lnTo>
                  <a:lnTo>
                    <a:pt x="24" y="19"/>
                  </a:lnTo>
                  <a:lnTo>
                    <a:pt x="20" y="15"/>
                  </a:lnTo>
                  <a:lnTo>
                    <a:pt x="17" y="13"/>
                  </a:lnTo>
                  <a:lnTo>
                    <a:pt x="13" y="10"/>
                  </a:lnTo>
                  <a:lnTo>
                    <a:pt x="9" y="8"/>
                  </a:lnTo>
                  <a:lnTo>
                    <a:pt x="7" y="4"/>
                  </a:lnTo>
                  <a:lnTo>
                    <a:pt x="4" y="0"/>
                  </a:lnTo>
                  <a:lnTo>
                    <a:pt x="4" y="2"/>
                  </a:lnTo>
                  <a:lnTo>
                    <a:pt x="0" y="2"/>
                  </a:lnTo>
                  <a:lnTo>
                    <a:pt x="2" y="2"/>
                  </a:lnTo>
                  <a:lnTo>
                    <a:pt x="0" y="2"/>
                  </a:lnTo>
                  <a:close/>
                </a:path>
              </a:pathLst>
            </a:custGeom>
            <a:solidFill>
              <a:srgbClr val="000000"/>
            </a:solidFill>
            <a:ln w="9525">
              <a:noFill/>
              <a:round/>
            </a:ln>
          </p:spPr>
          <p:txBody>
            <a:bodyPr/>
            <a:lstStyle/>
            <a:p>
              <a:endParaRPr lang="en-US"/>
            </a:p>
          </p:txBody>
        </p:sp>
        <p:sp>
          <p:nvSpPr>
            <p:cNvPr id="601463" name="Freeform 1399"/>
            <p:cNvSpPr/>
            <p:nvPr/>
          </p:nvSpPr>
          <p:spPr bwMode="auto">
            <a:xfrm>
              <a:off x="3852" y="2949"/>
              <a:ext cx="11" cy="53"/>
            </a:xfrm>
            <a:custGeom>
              <a:avLst/>
              <a:gdLst/>
              <a:ahLst/>
              <a:cxnLst>
                <a:cxn ang="0">
                  <a:pos x="9" y="0"/>
                </a:cxn>
                <a:cxn ang="0">
                  <a:pos x="7" y="0"/>
                </a:cxn>
                <a:cxn ang="0">
                  <a:pos x="4" y="6"/>
                </a:cxn>
                <a:cxn ang="0">
                  <a:pos x="4" y="13"/>
                </a:cxn>
                <a:cxn ang="0">
                  <a:pos x="2" y="20"/>
                </a:cxn>
                <a:cxn ang="0">
                  <a:pos x="0" y="26"/>
                </a:cxn>
                <a:cxn ang="0">
                  <a:pos x="0" y="53"/>
                </a:cxn>
                <a:cxn ang="0">
                  <a:pos x="4" y="53"/>
                </a:cxn>
                <a:cxn ang="0">
                  <a:pos x="4" y="20"/>
                </a:cxn>
                <a:cxn ang="0">
                  <a:pos x="6" y="13"/>
                </a:cxn>
                <a:cxn ang="0">
                  <a:pos x="7" y="7"/>
                </a:cxn>
                <a:cxn ang="0">
                  <a:pos x="11" y="2"/>
                </a:cxn>
                <a:cxn ang="0">
                  <a:pos x="9" y="4"/>
                </a:cxn>
                <a:cxn ang="0">
                  <a:pos x="9" y="0"/>
                </a:cxn>
                <a:cxn ang="0">
                  <a:pos x="7" y="0"/>
                </a:cxn>
                <a:cxn ang="0">
                  <a:pos x="9" y="0"/>
                </a:cxn>
              </a:cxnLst>
              <a:rect l="0" t="0" r="r" b="b"/>
              <a:pathLst>
                <a:path w="11" h="53">
                  <a:moveTo>
                    <a:pt x="9" y="0"/>
                  </a:moveTo>
                  <a:lnTo>
                    <a:pt x="7" y="0"/>
                  </a:lnTo>
                  <a:lnTo>
                    <a:pt x="4" y="6"/>
                  </a:lnTo>
                  <a:lnTo>
                    <a:pt x="4" y="13"/>
                  </a:lnTo>
                  <a:lnTo>
                    <a:pt x="2" y="20"/>
                  </a:lnTo>
                  <a:lnTo>
                    <a:pt x="0" y="26"/>
                  </a:lnTo>
                  <a:lnTo>
                    <a:pt x="0" y="53"/>
                  </a:lnTo>
                  <a:lnTo>
                    <a:pt x="4" y="53"/>
                  </a:lnTo>
                  <a:lnTo>
                    <a:pt x="4" y="20"/>
                  </a:lnTo>
                  <a:lnTo>
                    <a:pt x="6" y="13"/>
                  </a:lnTo>
                  <a:lnTo>
                    <a:pt x="7" y="7"/>
                  </a:lnTo>
                  <a:lnTo>
                    <a:pt x="11" y="2"/>
                  </a:lnTo>
                  <a:lnTo>
                    <a:pt x="9" y="4"/>
                  </a:lnTo>
                  <a:lnTo>
                    <a:pt x="9" y="0"/>
                  </a:lnTo>
                  <a:lnTo>
                    <a:pt x="7" y="0"/>
                  </a:lnTo>
                  <a:lnTo>
                    <a:pt x="9" y="0"/>
                  </a:lnTo>
                  <a:close/>
                </a:path>
              </a:pathLst>
            </a:custGeom>
            <a:solidFill>
              <a:srgbClr val="000000"/>
            </a:solidFill>
            <a:ln w="9525">
              <a:noFill/>
              <a:round/>
            </a:ln>
          </p:spPr>
          <p:txBody>
            <a:bodyPr/>
            <a:lstStyle/>
            <a:p>
              <a:endParaRPr lang="en-US"/>
            </a:p>
          </p:txBody>
        </p:sp>
        <p:sp>
          <p:nvSpPr>
            <p:cNvPr id="601464" name="Freeform 1400"/>
            <p:cNvSpPr/>
            <p:nvPr/>
          </p:nvSpPr>
          <p:spPr bwMode="auto">
            <a:xfrm>
              <a:off x="3861" y="2949"/>
              <a:ext cx="11" cy="22"/>
            </a:xfrm>
            <a:custGeom>
              <a:avLst/>
              <a:gdLst/>
              <a:ahLst/>
              <a:cxnLst>
                <a:cxn ang="0">
                  <a:pos x="11" y="18"/>
                </a:cxn>
                <a:cxn ang="0">
                  <a:pos x="11" y="17"/>
                </a:cxn>
                <a:cxn ang="0">
                  <a:pos x="9" y="15"/>
                </a:cxn>
                <a:cxn ang="0">
                  <a:pos x="9" y="4"/>
                </a:cxn>
                <a:cxn ang="0">
                  <a:pos x="6" y="0"/>
                </a:cxn>
                <a:cxn ang="0">
                  <a:pos x="0" y="0"/>
                </a:cxn>
                <a:cxn ang="0">
                  <a:pos x="0" y="4"/>
                </a:cxn>
                <a:cxn ang="0">
                  <a:pos x="6" y="4"/>
                </a:cxn>
                <a:cxn ang="0">
                  <a:pos x="6" y="15"/>
                </a:cxn>
                <a:cxn ang="0">
                  <a:pos x="8" y="18"/>
                </a:cxn>
                <a:cxn ang="0">
                  <a:pos x="9" y="22"/>
                </a:cxn>
                <a:cxn ang="0">
                  <a:pos x="8" y="20"/>
                </a:cxn>
                <a:cxn ang="0">
                  <a:pos x="11" y="18"/>
                </a:cxn>
              </a:cxnLst>
              <a:rect l="0" t="0" r="r" b="b"/>
              <a:pathLst>
                <a:path w="11" h="22">
                  <a:moveTo>
                    <a:pt x="11" y="18"/>
                  </a:moveTo>
                  <a:lnTo>
                    <a:pt x="11" y="17"/>
                  </a:lnTo>
                  <a:lnTo>
                    <a:pt x="9" y="15"/>
                  </a:lnTo>
                  <a:lnTo>
                    <a:pt x="9" y="4"/>
                  </a:lnTo>
                  <a:lnTo>
                    <a:pt x="6" y="0"/>
                  </a:lnTo>
                  <a:lnTo>
                    <a:pt x="0" y="0"/>
                  </a:lnTo>
                  <a:lnTo>
                    <a:pt x="0" y="4"/>
                  </a:lnTo>
                  <a:lnTo>
                    <a:pt x="6" y="4"/>
                  </a:lnTo>
                  <a:lnTo>
                    <a:pt x="6" y="15"/>
                  </a:lnTo>
                  <a:lnTo>
                    <a:pt x="8" y="18"/>
                  </a:lnTo>
                  <a:lnTo>
                    <a:pt x="9" y="22"/>
                  </a:lnTo>
                  <a:lnTo>
                    <a:pt x="8" y="20"/>
                  </a:lnTo>
                  <a:lnTo>
                    <a:pt x="11" y="18"/>
                  </a:lnTo>
                  <a:close/>
                </a:path>
              </a:pathLst>
            </a:custGeom>
            <a:solidFill>
              <a:srgbClr val="000000"/>
            </a:solidFill>
            <a:ln w="9525">
              <a:noFill/>
              <a:round/>
            </a:ln>
          </p:spPr>
          <p:txBody>
            <a:bodyPr/>
            <a:lstStyle/>
            <a:p>
              <a:endParaRPr lang="en-US"/>
            </a:p>
          </p:txBody>
        </p:sp>
        <p:sp>
          <p:nvSpPr>
            <p:cNvPr id="601465" name="Freeform 1401"/>
            <p:cNvSpPr/>
            <p:nvPr/>
          </p:nvSpPr>
          <p:spPr bwMode="auto">
            <a:xfrm>
              <a:off x="3975" y="2962"/>
              <a:ext cx="94" cy="16"/>
            </a:xfrm>
            <a:custGeom>
              <a:avLst/>
              <a:gdLst/>
              <a:ahLst/>
              <a:cxnLst>
                <a:cxn ang="0">
                  <a:pos x="92" y="2"/>
                </a:cxn>
                <a:cxn ang="0">
                  <a:pos x="94" y="4"/>
                </a:cxn>
                <a:cxn ang="0">
                  <a:pos x="94" y="9"/>
                </a:cxn>
                <a:cxn ang="0">
                  <a:pos x="77" y="9"/>
                </a:cxn>
                <a:cxn ang="0">
                  <a:pos x="72" y="7"/>
                </a:cxn>
                <a:cxn ang="0">
                  <a:pos x="44" y="7"/>
                </a:cxn>
                <a:cxn ang="0">
                  <a:pos x="39" y="9"/>
                </a:cxn>
                <a:cxn ang="0">
                  <a:pos x="28" y="9"/>
                </a:cxn>
                <a:cxn ang="0">
                  <a:pos x="22" y="11"/>
                </a:cxn>
                <a:cxn ang="0">
                  <a:pos x="17" y="11"/>
                </a:cxn>
                <a:cxn ang="0">
                  <a:pos x="11" y="13"/>
                </a:cxn>
                <a:cxn ang="0">
                  <a:pos x="6" y="15"/>
                </a:cxn>
                <a:cxn ang="0">
                  <a:pos x="0" y="16"/>
                </a:cxn>
                <a:cxn ang="0">
                  <a:pos x="0" y="11"/>
                </a:cxn>
                <a:cxn ang="0">
                  <a:pos x="2" y="11"/>
                </a:cxn>
                <a:cxn ang="0">
                  <a:pos x="2" y="9"/>
                </a:cxn>
                <a:cxn ang="0">
                  <a:pos x="7" y="9"/>
                </a:cxn>
                <a:cxn ang="0">
                  <a:pos x="9" y="7"/>
                </a:cxn>
                <a:cxn ang="0">
                  <a:pos x="11" y="7"/>
                </a:cxn>
                <a:cxn ang="0">
                  <a:pos x="17" y="5"/>
                </a:cxn>
                <a:cxn ang="0">
                  <a:pos x="20" y="5"/>
                </a:cxn>
                <a:cxn ang="0">
                  <a:pos x="26" y="4"/>
                </a:cxn>
                <a:cxn ang="0">
                  <a:pos x="35" y="4"/>
                </a:cxn>
                <a:cxn ang="0">
                  <a:pos x="41" y="2"/>
                </a:cxn>
                <a:cxn ang="0">
                  <a:pos x="52" y="2"/>
                </a:cxn>
                <a:cxn ang="0">
                  <a:pos x="55" y="0"/>
                </a:cxn>
                <a:cxn ang="0">
                  <a:pos x="75" y="0"/>
                </a:cxn>
                <a:cxn ang="0">
                  <a:pos x="81" y="2"/>
                </a:cxn>
                <a:cxn ang="0">
                  <a:pos x="92" y="2"/>
                </a:cxn>
              </a:cxnLst>
              <a:rect l="0" t="0" r="r" b="b"/>
              <a:pathLst>
                <a:path w="94" h="16">
                  <a:moveTo>
                    <a:pt x="92" y="2"/>
                  </a:moveTo>
                  <a:lnTo>
                    <a:pt x="94" y="4"/>
                  </a:lnTo>
                  <a:lnTo>
                    <a:pt x="94" y="9"/>
                  </a:lnTo>
                  <a:lnTo>
                    <a:pt x="77" y="9"/>
                  </a:lnTo>
                  <a:lnTo>
                    <a:pt x="72" y="7"/>
                  </a:lnTo>
                  <a:lnTo>
                    <a:pt x="44" y="7"/>
                  </a:lnTo>
                  <a:lnTo>
                    <a:pt x="39" y="9"/>
                  </a:lnTo>
                  <a:lnTo>
                    <a:pt x="28" y="9"/>
                  </a:lnTo>
                  <a:lnTo>
                    <a:pt x="22" y="11"/>
                  </a:lnTo>
                  <a:lnTo>
                    <a:pt x="17" y="11"/>
                  </a:lnTo>
                  <a:lnTo>
                    <a:pt x="11" y="13"/>
                  </a:lnTo>
                  <a:lnTo>
                    <a:pt x="6" y="15"/>
                  </a:lnTo>
                  <a:lnTo>
                    <a:pt x="0" y="16"/>
                  </a:lnTo>
                  <a:lnTo>
                    <a:pt x="0" y="11"/>
                  </a:lnTo>
                  <a:lnTo>
                    <a:pt x="2" y="11"/>
                  </a:lnTo>
                  <a:lnTo>
                    <a:pt x="2" y="9"/>
                  </a:lnTo>
                  <a:lnTo>
                    <a:pt x="7" y="9"/>
                  </a:lnTo>
                  <a:lnTo>
                    <a:pt x="9" y="7"/>
                  </a:lnTo>
                  <a:lnTo>
                    <a:pt x="11" y="7"/>
                  </a:lnTo>
                  <a:lnTo>
                    <a:pt x="17" y="5"/>
                  </a:lnTo>
                  <a:lnTo>
                    <a:pt x="20" y="5"/>
                  </a:lnTo>
                  <a:lnTo>
                    <a:pt x="26" y="4"/>
                  </a:lnTo>
                  <a:lnTo>
                    <a:pt x="35" y="4"/>
                  </a:lnTo>
                  <a:lnTo>
                    <a:pt x="41" y="2"/>
                  </a:lnTo>
                  <a:lnTo>
                    <a:pt x="52" y="2"/>
                  </a:lnTo>
                  <a:lnTo>
                    <a:pt x="55" y="0"/>
                  </a:lnTo>
                  <a:lnTo>
                    <a:pt x="75" y="0"/>
                  </a:lnTo>
                  <a:lnTo>
                    <a:pt x="81" y="2"/>
                  </a:lnTo>
                  <a:lnTo>
                    <a:pt x="92" y="2"/>
                  </a:lnTo>
                  <a:close/>
                </a:path>
              </a:pathLst>
            </a:custGeom>
            <a:solidFill>
              <a:srgbClr val="000000"/>
            </a:solidFill>
            <a:ln w="9525">
              <a:noFill/>
              <a:round/>
            </a:ln>
          </p:spPr>
          <p:txBody>
            <a:bodyPr/>
            <a:lstStyle/>
            <a:p>
              <a:endParaRPr lang="en-US"/>
            </a:p>
          </p:txBody>
        </p:sp>
        <p:sp>
          <p:nvSpPr>
            <p:cNvPr id="601466" name="Freeform 1402"/>
            <p:cNvSpPr/>
            <p:nvPr/>
          </p:nvSpPr>
          <p:spPr bwMode="auto">
            <a:xfrm>
              <a:off x="4065" y="2964"/>
              <a:ext cx="6" cy="9"/>
            </a:xfrm>
            <a:custGeom>
              <a:avLst/>
              <a:gdLst/>
              <a:ahLst/>
              <a:cxnLst>
                <a:cxn ang="0">
                  <a:pos x="4" y="9"/>
                </a:cxn>
                <a:cxn ang="0">
                  <a:pos x="6" y="7"/>
                </a:cxn>
                <a:cxn ang="0">
                  <a:pos x="6" y="2"/>
                </a:cxn>
                <a:cxn ang="0">
                  <a:pos x="4" y="0"/>
                </a:cxn>
                <a:cxn ang="0">
                  <a:pos x="2" y="0"/>
                </a:cxn>
                <a:cxn ang="0">
                  <a:pos x="0" y="2"/>
                </a:cxn>
                <a:cxn ang="0">
                  <a:pos x="4" y="5"/>
                </a:cxn>
                <a:cxn ang="0">
                  <a:pos x="2" y="5"/>
                </a:cxn>
                <a:cxn ang="0">
                  <a:pos x="4" y="3"/>
                </a:cxn>
                <a:cxn ang="0">
                  <a:pos x="4" y="9"/>
                </a:cxn>
                <a:cxn ang="0">
                  <a:pos x="6" y="9"/>
                </a:cxn>
                <a:cxn ang="0">
                  <a:pos x="6" y="7"/>
                </a:cxn>
                <a:cxn ang="0">
                  <a:pos x="4" y="9"/>
                </a:cxn>
              </a:cxnLst>
              <a:rect l="0" t="0" r="r" b="b"/>
              <a:pathLst>
                <a:path w="6" h="9">
                  <a:moveTo>
                    <a:pt x="4" y="9"/>
                  </a:moveTo>
                  <a:lnTo>
                    <a:pt x="6" y="7"/>
                  </a:lnTo>
                  <a:lnTo>
                    <a:pt x="6" y="2"/>
                  </a:lnTo>
                  <a:lnTo>
                    <a:pt x="4" y="0"/>
                  </a:lnTo>
                  <a:lnTo>
                    <a:pt x="2" y="0"/>
                  </a:lnTo>
                  <a:lnTo>
                    <a:pt x="0" y="2"/>
                  </a:lnTo>
                  <a:lnTo>
                    <a:pt x="4" y="5"/>
                  </a:lnTo>
                  <a:lnTo>
                    <a:pt x="2" y="5"/>
                  </a:lnTo>
                  <a:lnTo>
                    <a:pt x="4" y="3"/>
                  </a:lnTo>
                  <a:lnTo>
                    <a:pt x="4" y="9"/>
                  </a:lnTo>
                  <a:lnTo>
                    <a:pt x="6" y="9"/>
                  </a:lnTo>
                  <a:lnTo>
                    <a:pt x="6" y="7"/>
                  </a:lnTo>
                  <a:lnTo>
                    <a:pt x="4" y="9"/>
                  </a:lnTo>
                  <a:close/>
                </a:path>
              </a:pathLst>
            </a:custGeom>
            <a:solidFill>
              <a:srgbClr val="000000"/>
            </a:solidFill>
            <a:ln w="9525">
              <a:noFill/>
              <a:round/>
            </a:ln>
          </p:spPr>
          <p:txBody>
            <a:bodyPr/>
            <a:lstStyle/>
            <a:p>
              <a:endParaRPr lang="en-US"/>
            </a:p>
          </p:txBody>
        </p:sp>
        <p:sp>
          <p:nvSpPr>
            <p:cNvPr id="601467" name="Freeform 1403"/>
            <p:cNvSpPr/>
            <p:nvPr/>
          </p:nvSpPr>
          <p:spPr bwMode="auto">
            <a:xfrm>
              <a:off x="3981" y="2967"/>
              <a:ext cx="88" cy="11"/>
            </a:xfrm>
            <a:custGeom>
              <a:avLst/>
              <a:gdLst/>
              <a:ahLst/>
              <a:cxnLst>
                <a:cxn ang="0">
                  <a:pos x="1" y="11"/>
                </a:cxn>
                <a:cxn ang="0">
                  <a:pos x="7" y="10"/>
                </a:cxn>
                <a:cxn ang="0">
                  <a:pos x="11" y="8"/>
                </a:cxn>
                <a:cxn ang="0">
                  <a:pos x="16" y="8"/>
                </a:cxn>
                <a:cxn ang="0">
                  <a:pos x="22" y="6"/>
                </a:cxn>
                <a:cxn ang="0">
                  <a:pos x="33" y="6"/>
                </a:cxn>
                <a:cxn ang="0">
                  <a:pos x="38" y="4"/>
                </a:cxn>
                <a:cxn ang="0">
                  <a:pos x="66" y="4"/>
                </a:cxn>
                <a:cxn ang="0">
                  <a:pos x="71" y="6"/>
                </a:cxn>
                <a:cxn ang="0">
                  <a:pos x="88" y="6"/>
                </a:cxn>
                <a:cxn ang="0">
                  <a:pos x="88" y="0"/>
                </a:cxn>
                <a:cxn ang="0">
                  <a:pos x="33" y="0"/>
                </a:cxn>
                <a:cxn ang="0">
                  <a:pos x="27" y="2"/>
                </a:cxn>
                <a:cxn ang="0">
                  <a:pos x="22" y="2"/>
                </a:cxn>
                <a:cxn ang="0">
                  <a:pos x="16" y="4"/>
                </a:cxn>
                <a:cxn ang="0">
                  <a:pos x="11" y="6"/>
                </a:cxn>
                <a:cxn ang="0">
                  <a:pos x="5" y="6"/>
                </a:cxn>
                <a:cxn ang="0">
                  <a:pos x="0" y="8"/>
                </a:cxn>
                <a:cxn ang="0">
                  <a:pos x="1" y="11"/>
                </a:cxn>
              </a:cxnLst>
              <a:rect l="0" t="0" r="r" b="b"/>
              <a:pathLst>
                <a:path w="88" h="11">
                  <a:moveTo>
                    <a:pt x="1" y="11"/>
                  </a:moveTo>
                  <a:lnTo>
                    <a:pt x="7" y="10"/>
                  </a:lnTo>
                  <a:lnTo>
                    <a:pt x="11" y="8"/>
                  </a:lnTo>
                  <a:lnTo>
                    <a:pt x="16" y="8"/>
                  </a:lnTo>
                  <a:lnTo>
                    <a:pt x="22" y="6"/>
                  </a:lnTo>
                  <a:lnTo>
                    <a:pt x="33" y="6"/>
                  </a:lnTo>
                  <a:lnTo>
                    <a:pt x="38" y="4"/>
                  </a:lnTo>
                  <a:lnTo>
                    <a:pt x="66" y="4"/>
                  </a:lnTo>
                  <a:lnTo>
                    <a:pt x="71" y="6"/>
                  </a:lnTo>
                  <a:lnTo>
                    <a:pt x="88" y="6"/>
                  </a:lnTo>
                  <a:lnTo>
                    <a:pt x="88" y="0"/>
                  </a:lnTo>
                  <a:lnTo>
                    <a:pt x="33" y="0"/>
                  </a:lnTo>
                  <a:lnTo>
                    <a:pt x="27" y="2"/>
                  </a:lnTo>
                  <a:lnTo>
                    <a:pt x="22" y="2"/>
                  </a:lnTo>
                  <a:lnTo>
                    <a:pt x="16" y="4"/>
                  </a:lnTo>
                  <a:lnTo>
                    <a:pt x="11" y="6"/>
                  </a:lnTo>
                  <a:lnTo>
                    <a:pt x="5" y="6"/>
                  </a:lnTo>
                  <a:lnTo>
                    <a:pt x="0" y="8"/>
                  </a:lnTo>
                  <a:lnTo>
                    <a:pt x="1" y="11"/>
                  </a:lnTo>
                  <a:close/>
                </a:path>
              </a:pathLst>
            </a:custGeom>
            <a:solidFill>
              <a:srgbClr val="000000"/>
            </a:solidFill>
            <a:ln w="9525">
              <a:noFill/>
              <a:round/>
            </a:ln>
          </p:spPr>
          <p:txBody>
            <a:bodyPr/>
            <a:lstStyle/>
            <a:p>
              <a:endParaRPr lang="en-US"/>
            </a:p>
          </p:txBody>
        </p:sp>
        <p:sp>
          <p:nvSpPr>
            <p:cNvPr id="601468" name="Freeform 1404"/>
            <p:cNvSpPr/>
            <p:nvPr/>
          </p:nvSpPr>
          <p:spPr bwMode="auto">
            <a:xfrm>
              <a:off x="3973" y="2975"/>
              <a:ext cx="9" cy="5"/>
            </a:xfrm>
            <a:custGeom>
              <a:avLst/>
              <a:gdLst/>
              <a:ahLst/>
              <a:cxnLst>
                <a:cxn ang="0">
                  <a:pos x="0" y="3"/>
                </a:cxn>
                <a:cxn ang="0">
                  <a:pos x="4" y="5"/>
                </a:cxn>
                <a:cxn ang="0">
                  <a:pos x="9" y="3"/>
                </a:cxn>
                <a:cxn ang="0">
                  <a:pos x="8" y="0"/>
                </a:cxn>
                <a:cxn ang="0">
                  <a:pos x="2" y="2"/>
                </a:cxn>
                <a:cxn ang="0">
                  <a:pos x="4" y="3"/>
                </a:cxn>
                <a:cxn ang="0">
                  <a:pos x="0" y="3"/>
                </a:cxn>
                <a:cxn ang="0">
                  <a:pos x="2" y="5"/>
                </a:cxn>
                <a:cxn ang="0">
                  <a:pos x="4" y="5"/>
                </a:cxn>
                <a:cxn ang="0">
                  <a:pos x="0" y="3"/>
                </a:cxn>
              </a:cxnLst>
              <a:rect l="0" t="0" r="r" b="b"/>
              <a:pathLst>
                <a:path w="9" h="5">
                  <a:moveTo>
                    <a:pt x="0" y="3"/>
                  </a:moveTo>
                  <a:lnTo>
                    <a:pt x="4" y="5"/>
                  </a:lnTo>
                  <a:lnTo>
                    <a:pt x="9" y="3"/>
                  </a:lnTo>
                  <a:lnTo>
                    <a:pt x="8" y="0"/>
                  </a:lnTo>
                  <a:lnTo>
                    <a:pt x="2" y="2"/>
                  </a:lnTo>
                  <a:lnTo>
                    <a:pt x="4" y="3"/>
                  </a:lnTo>
                  <a:lnTo>
                    <a:pt x="0" y="3"/>
                  </a:lnTo>
                  <a:lnTo>
                    <a:pt x="2" y="5"/>
                  </a:lnTo>
                  <a:lnTo>
                    <a:pt x="4" y="5"/>
                  </a:lnTo>
                  <a:lnTo>
                    <a:pt x="0" y="3"/>
                  </a:lnTo>
                  <a:close/>
                </a:path>
              </a:pathLst>
            </a:custGeom>
            <a:solidFill>
              <a:srgbClr val="000000"/>
            </a:solidFill>
            <a:ln w="9525">
              <a:noFill/>
              <a:round/>
            </a:ln>
          </p:spPr>
          <p:txBody>
            <a:bodyPr/>
            <a:lstStyle/>
            <a:p>
              <a:endParaRPr lang="en-US"/>
            </a:p>
          </p:txBody>
        </p:sp>
        <p:sp>
          <p:nvSpPr>
            <p:cNvPr id="601469" name="Freeform 1405"/>
            <p:cNvSpPr/>
            <p:nvPr/>
          </p:nvSpPr>
          <p:spPr bwMode="auto">
            <a:xfrm>
              <a:off x="3973" y="2967"/>
              <a:ext cx="15" cy="11"/>
            </a:xfrm>
            <a:custGeom>
              <a:avLst/>
              <a:gdLst/>
              <a:ahLst/>
              <a:cxnLst>
                <a:cxn ang="0">
                  <a:pos x="13" y="0"/>
                </a:cxn>
                <a:cxn ang="0">
                  <a:pos x="11" y="0"/>
                </a:cxn>
                <a:cxn ang="0">
                  <a:pos x="9" y="2"/>
                </a:cxn>
                <a:cxn ang="0">
                  <a:pos x="4" y="2"/>
                </a:cxn>
                <a:cxn ang="0">
                  <a:pos x="0" y="6"/>
                </a:cxn>
                <a:cxn ang="0">
                  <a:pos x="0" y="11"/>
                </a:cxn>
                <a:cxn ang="0">
                  <a:pos x="4" y="11"/>
                </a:cxn>
                <a:cxn ang="0">
                  <a:pos x="4" y="6"/>
                </a:cxn>
                <a:cxn ang="0">
                  <a:pos x="9" y="6"/>
                </a:cxn>
                <a:cxn ang="0">
                  <a:pos x="13" y="4"/>
                </a:cxn>
                <a:cxn ang="0">
                  <a:pos x="15" y="4"/>
                </a:cxn>
                <a:cxn ang="0">
                  <a:pos x="13" y="4"/>
                </a:cxn>
                <a:cxn ang="0">
                  <a:pos x="13" y="0"/>
                </a:cxn>
              </a:cxnLst>
              <a:rect l="0" t="0" r="r" b="b"/>
              <a:pathLst>
                <a:path w="15" h="11">
                  <a:moveTo>
                    <a:pt x="13" y="0"/>
                  </a:moveTo>
                  <a:lnTo>
                    <a:pt x="11" y="0"/>
                  </a:lnTo>
                  <a:lnTo>
                    <a:pt x="9" y="2"/>
                  </a:lnTo>
                  <a:lnTo>
                    <a:pt x="4" y="2"/>
                  </a:lnTo>
                  <a:lnTo>
                    <a:pt x="0" y="6"/>
                  </a:lnTo>
                  <a:lnTo>
                    <a:pt x="0" y="11"/>
                  </a:lnTo>
                  <a:lnTo>
                    <a:pt x="4" y="11"/>
                  </a:lnTo>
                  <a:lnTo>
                    <a:pt x="4" y="6"/>
                  </a:lnTo>
                  <a:lnTo>
                    <a:pt x="9" y="6"/>
                  </a:lnTo>
                  <a:lnTo>
                    <a:pt x="13" y="4"/>
                  </a:lnTo>
                  <a:lnTo>
                    <a:pt x="15" y="4"/>
                  </a:lnTo>
                  <a:lnTo>
                    <a:pt x="13" y="4"/>
                  </a:lnTo>
                  <a:lnTo>
                    <a:pt x="13" y="0"/>
                  </a:lnTo>
                  <a:close/>
                </a:path>
              </a:pathLst>
            </a:custGeom>
            <a:solidFill>
              <a:srgbClr val="000000"/>
            </a:solidFill>
            <a:ln w="9525">
              <a:noFill/>
              <a:round/>
            </a:ln>
          </p:spPr>
          <p:txBody>
            <a:bodyPr/>
            <a:lstStyle/>
            <a:p>
              <a:endParaRPr lang="en-US"/>
            </a:p>
          </p:txBody>
        </p:sp>
        <p:sp>
          <p:nvSpPr>
            <p:cNvPr id="601470" name="Freeform 1406"/>
            <p:cNvSpPr/>
            <p:nvPr/>
          </p:nvSpPr>
          <p:spPr bwMode="auto">
            <a:xfrm>
              <a:off x="3986" y="2960"/>
              <a:ext cx="81" cy="11"/>
            </a:xfrm>
            <a:custGeom>
              <a:avLst/>
              <a:gdLst/>
              <a:ahLst/>
              <a:cxnLst>
                <a:cxn ang="0">
                  <a:pos x="81" y="4"/>
                </a:cxn>
                <a:cxn ang="0">
                  <a:pos x="81" y="2"/>
                </a:cxn>
                <a:cxn ang="0">
                  <a:pos x="61" y="2"/>
                </a:cxn>
                <a:cxn ang="0">
                  <a:pos x="55" y="0"/>
                </a:cxn>
                <a:cxn ang="0">
                  <a:pos x="50" y="2"/>
                </a:cxn>
                <a:cxn ang="0">
                  <a:pos x="30" y="2"/>
                </a:cxn>
                <a:cxn ang="0">
                  <a:pos x="24" y="4"/>
                </a:cxn>
                <a:cxn ang="0">
                  <a:pos x="15" y="4"/>
                </a:cxn>
                <a:cxn ang="0">
                  <a:pos x="9" y="6"/>
                </a:cxn>
                <a:cxn ang="0">
                  <a:pos x="4" y="6"/>
                </a:cxn>
                <a:cxn ang="0">
                  <a:pos x="0" y="7"/>
                </a:cxn>
                <a:cxn ang="0">
                  <a:pos x="0" y="11"/>
                </a:cxn>
                <a:cxn ang="0">
                  <a:pos x="6" y="9"/>
                </a:cxn>
                <a:cxn ang="0">
                  <a:pos x="11" y="9"/>
                </a:cxn>
                <a:cxn ang="0">
                  <a:pos x="15" y="7"/>
                </a:cxn>
                <a:cxn ang="0">
                  <a:pos x="24" y="7"/>
                </a:cxn>
                <a:cxn ang="0">
                  <a:pos x="30" y="6"/>
                </a:cxn>
                <a:cxn ang="0">
                  <a:pos x="50" y="6"/>
                </a:cxn>
                <a:cxn ang="0">
                  <a:pos x="55" y="4"/>
                </a:cxn>
                <a:cxn ang="0">
                  <a:pos x="61" y="6"/>
                </a:cxn>
                <a:cxn ang="0">
                  <a:pos x="64" y="4"/>
                </a:cxn>
                <a:cxn ang="0">
                  <a:pos x="70" y="6"/>
                </a:cxn>
                <a:cxn ang="0">
                  <a:pos x="81" y="6"/>
                </a:cxn>
                <a:cxn ang="0">
                  <a:pos x="79" y="6"/>
                </a:cxn>
                <a:cxn ang="0">
                  <a:pos x="81" y="4"/>
                </a:cxn>
                <a:cxn ang="0">
                  <a:pos x="81" y="2"/>
                </a:cxn>
                <a:cxn ang="0">
                  <a:pos x="81" y="4"/>
                </a:cxn>
              </a:cxnLst>
              <a:rect l="0" t="0" r="r" b="b"/>
              <a:pathLst>
                <a:path w="81" h="11">
                  <a:moveTo>
                    <a:pt x="81" y="4"/>
                  </a:moveTo>
                  <a:lnTo>
                    <a:pt x="81" y="2"/>
                  </a:lnTo>
                  <a:lnTo>
                    <a:pt x="61" y="2"/>
                  </a:lnTo>
                  <a:lnTo>
                    <a:pt x="55" y="0"/>
                  </a:lnTo>
                  <a:lnTo>
                    <a:pt x="50" y="2"/>
                  </a:lnTo>
                  <a:lnTo>
                    <a:pt x="30" y="2"/>
                  </a:lnTo>
                  <a:lnTo>
                    <a:pt x="24" y="4"/>
                  </a:lnTo>
                  <a:lnTo>
                    <a:pt x="15" y="4"/>
                  </a:lnTo>
                  <a:lnTo>
                    <a:pt x="9" y="6"/>
                  </a:lnTo>
                  <a:lnTo>
                    <a:pt x="4" y="6"/>
                  </a:lnTo>
                  <a:lnTo>
                    <a:pt x="0" y="7"/>
                  </a:lnTo>
                  <a:lnTo>
                    <a:pt x="0" y="11"/>
                  </a:lnTo>
                  <a:lnTo>
                    <a:pt x="6" y="9"/>
                  </a:lnTo>
                  <a:lnTo>
                    <a:pt x="11" y="9"/>
                  </a:lnTo>
                  <a:lnTo>
                    <a:pt x="15" y="7"/>
                  </a:lnTo>
                  <a:lnTo>
                    <a:pt x="24" y="7"/>
                  </a:lnTo>
                  <a:lnTo>
                    <a:pt x="30" y="6"/>
                  </a:lnTo>
                  <a:lnTo>
                    <a:pt x="50" y="6"/>
                  </a:lnTo>
                  <a:lnTo>
                    <a:pt x="55" y="4"/>
                  </a:lnTo>
                  <a:lnTo>
                    <a:pt x="61" y="6"/>
                  </a:lnTo>
                  <a:lnTo>
                    <a:pt x="64" y="4"/>
                  </a:lnTo>
                  <a:lnTo>
                    <a:pt x="70" y="6"/>
                  </a:lnTo>
                  <a:lnTo>
                    <a:pt x="81" y="6"/>
                  </a:lnTo>
                  <a:lnTo>
                    <a:pt x="79" y="6"/>
                  </a:lnTo>
                  <a:lnTo>
                    <a:pt x="81" y="4"/>
                  </a:lnTo>
                  <a:lnTo>
                    <a:pt x="81" y="2"/>
                  </a:lnTo>
                  <a:lnTo>
                    <a:pt x="81" y="4"/>
                  </a:lnTo>
                  <a:close/>
                </a:path>
              </a:pathLst>
            </a:custGeom>
            <a:solidFill>
              <a:srgbClr val="000000"/>
            </a:solidFill>
            <a:ln w="9525">
              <a:noFill/>
              <a:round/>
            </a:ln>
          </p:spPr>
          <p:txBody>
            <a:bodyPr/>
            <a:lstStyle/>
            <a:p>
              <a:endParaRPr lang="en-US"/>
            </a:p>
          </p:txBody>
        </p:sp>
        <p:sp>
          <p:nvSpPr>
            <p:cNvPr id="601471" name="Freeform 1407"/>
            <p:cNvSpPr/>
            <p:nvPr/>
          </p:nvSpPr>
          <p:spPr bwMode="auto">
            <a:xfrm>
              <a:off x="4758" y="2969"/>
              <a:ext cx="44" cy="79"/>
            </a:xfrm>
            <a:custGeom>
              <a:avLst/>
              <a:gdLst/>
              <a:ahLst/>
              <a:cxnLst>
                <a:cxn ang="0">
                  <a:pos x="31" y="15"/>
                </a:cxn>
                <a:cxn ang="0">
                  <a:pos x="36" y="19"/>
                </a:cxn>
                <a:cxn ang="0">
                  <a:pos x="40" y="22"/>
                </a:cxn>
                <a:cxn ang="0">
                  <a:pos x="40" y="24"/>
                </a:cxn>
                <a:cxn ang="0">
                  <a:pos x="44" y="26"/>
                </a:cxn>
                <a:cxn ang="0">
                  <a:pos x="40" y="33"/>
                </a:cxn>
                <a:cxn ang="0">
                  <a:pos x="35" y="41"/>
                </a:cxn>
                <a:cxn ang="0">
                  <a:pos x="29" y="48"/>
                </a:cxn>
                <a:cxn ang="0">
                  <a:pos x="24" y="55"/>
                </a:cxn>
                <a:cxn ang="0">
                  <a:pos x="20" y="63"/>
                </a:cxn>
                <a:cxn ang="0">
                  <a:pos x="12" y="68"/>
                </a:cxn>
                <a:cxn ang="0">
                  <a:pos x="7" y="74"/>
                </a:cxn>
                <a:cxn ang="0">
                  <a:pos x="0" y="79"/>
                </a:cxn>
                <a:cxn ang="0">
                  <a:pos x="1" y="72"/>
                </a:cxn>
                <a:cxn ang="0">
                  <a:pos x="1" y="63"/>
                </a:cxn>
                <a:cxn ang="0">
                  <a:pos x="3" y="53"/>
                </a:cxn>
                <a:cxn ang="0">
                  <a:pos x="5" y="44"/>
                </a:cxn>
                <a:cxn ang="0">
                  <a:pos x="5" y="35"/>
                </a:cxn>
                <a:cxn ang="0">
                  <a:pos x="7" y="26"/>
                </a:cxn>
                <a:cxn ang="0">
                  <a:pos x="9" y="17"/>
                </a:cxn>
                <a:cxn ang="0">
                  <a:pos x="9" y="8"/>
                </a:cxn>
                <a:cxn ang="0">
                  <a:pos x="14" y="13"/>
                </a:cxn>
                <a:cxn ang="0">
                  <a:pos x="16" y="13"/>
                </a:cxn>
                <a:cxn ang="0">
                  <a:pos x="20" y="15"/>
                </a:cxn>
                <a:cxn ang="0">
                  <a:pos x="20" y="17"/>
                </a:cxn>
                <a:cxn ang="0">
                  <a:pos x="24" y="17"/>
                </a:cxn>
                <a:cxn ang="0">
                  <a:pos x="29" y="11"/>
                </a:cxn>
                <a:cxn ang="0">
                  <a:pos x="29" y="9"/>
                </a:cxn>
                <a:cxn ang="0">
                  <a:pos x="33" y="6"/>
                </a:cxn>
                <a:cxn ang="0">
                  <a:pos x="33" y="4"/>
                </a:cxn>
                <a:cxn ang="0">
                  <a:pos x="36" y="0"/>
                </a:cxn>
                <a:cxn ang="0">
                  <a:pos x="35" y="4"/>
                </a:cxn>
                <a:cxn ang="0">
                  <a:pos x="33" y="6"/>
                </a:cxn>
                <a:cxn ang="0">
                  <a:pos x="31" y="11"/>
                </a:cxn>
                <a:cxn ang="0">
                  <a:pos x="31" y="15"/>
                </a:cxn>
              </a:cxnLst>
              <a:rect l="0" t="0" r="r" b="b"/>
              <a:pathLst>
                <a:path w="44" h="79">
                  <a:moveTo>
                    <a:pt x="31" y="15"/>
                  </a:moveTo>
                  <a:lnTo>
                    <a:pt x="36" y="19"/>
                  </a:lnTo>
                  <a:lnTo>
                    <a:pt x="40" y="22"/>
                  </a:lnTo>
                  <a:lnTo>
                    <a:pt x="40" y="24"/>
                  </a:lnTo>
                  <a:lnTo>
                    <a:pt x="44" y="26"/>
                  </a:lnTo>
                  <a:lnTo>
                    <a:pt x="40" y="33"/>
                  </a:lnTo>
                  <a:lnTo>
                    <a:pt x="35" y="41"/>
                  </a:lnTo>
                  <a:lnTo>
                    <a:pt x="29" y="48"/>
                  </a:lnTo>
                  <a:lnTo>
                    <a:pt x="24" y="55"/>
                  </a:lnTo>
                  <a:lnTo>
                    <a:pt x="20" y="63"/>
                  </a:lnTo>
                  <a:lnTo>
                    <a:pt x="12" y="68"/>
                  </a:lnTo>
                  <a:lnTo>
                    <a:pt x="7" y="74"/>
                  </a:lnTo>
                  <a:lnTo>
                    <a:pt x="0" y="79"/>
                  </a:lnTo>
                  <a:lnTo>
                    <a:pt x="1" y="72"/>
                  </a:lnTo>
                  <a:lnTo>
                    <a:pt x="1" y="63"/>
                  </a:lnTo>
                  <a:lnTo>
                    <a:pt x="3" y="53"/>
                  </a:lnTo>
                  <a:lnTo>
                    <a:pt x="5" y="44"/>
                  </a:lnTo>
                  <a:lnTo>
                    <a:pt x="5" y="35"/>
                  </a:lnTo>
                  <a:lnTo>
                    <a:pt x="7" y="26"/>
                  </a:lnTo>
                  <a:lnTo>
                    <a:pt x="9" y="17"/>
                  </a:lnTo>
                  <a:lnTo>
                    <a:pt x="9" y="8"/>
                  </a:lnTo>
                  <a:lnTo>
                    <a:pt x="14" y="13"/>
                  </a:lnTo>
                  <a:lnTo>
                    <a:pt x="16" y="13"/>
                  </a:lnTo>
                  <a:lnTo>
                    <a:pt x="20" y="15"/>
                  </a:lnTo>
                  <a:lnTo>
                    <a:pt x="20" y="17"/>
                  </a:lnTo>
                  <a:lnTo>
                    <a:pt x="24" y="17"/>
                  </a:lnTo>
                  <a:lnTo>
                    <a:pt x="29" y="11"/>
                  </a:lnTo>
                  <a:lnTo>
                    <a:pt x="29" y="9"/>
                  </a:lnTo>
                  <a:lnTo>
                    <a:pt x="33" y="6"/>
                  </a:lnTo>
                  <a:lnTo>
                    <a:pt x="33" y="4"/>
                  </a:lnTo>
                  <a:lnTo>
                    <a:pt x="36" y="0"/>
                  </a:lnTo>
                  <a:lnTo>
                    <a:pt x="35" y="4"/>
                  </a:lnTo>
                  <a:lnTo>
                    <a:pt x="33" y="6"/>
                  </a:lnTo>
                  <a:lnTo>
                    <a:pt x="31" y="11"/>
                  </a:lnTo>
                  <a:lnTo>
                    <a:pt x="31" y="15"/>
                  </a:lnTo>
                  <a:close/>
                </a:path>
              </a:pathLst>
            </a:custGeom>
            <a:solidFill>
              <a:srgbClr val="FF9900"/>
            </a:solidFill>
            <a:ln w="9525">
              <a:noFill/>
              <a:round/>
            </a:ln>
          </p:spPr>
          <p:txBody>
            <a:bodyPr/>
            <a:lstStyle/>
            <a:p>
              <a:endParaRPr lang="en-US"/>
            </a:p>
          </p:txBody>
        </p:sp>
        <p:sp>
          <p:nvSpPr>
            <p:cNvPr id="601472" name="Freeform 1408"/>
            <p:cNvSpPr/>
            <p:nvPr/>
          </p:nvSpPr>
          <p:spPr bwMode="auto">
            <a:xfrm>
              <a:off x="4787" y="2982"/>
              <a:ext cx="9" cy="9"/>
            </a:xfrm>
            <a:custGeom>
              <a:avLst/>
              <a:gdLst/>
              <a:ahLst/>
              <a:cxnLst>
                <a:cxn ang="0">
                  <a:pos x="6" y="6"/>
                </a:cxn>
                <a:cxn ang="0">
                  <a:pos x="9" y="4"/>
                </a:cxn>
                <a:cxn ang="0">
                  <a:pos x="2" y="0"/>
                </a:cxn>
                <a:cxn ang="0">
                  <a:pos x="0" y="2"/>
                </a:cxn>
                <a:cxn ang="0">
                  <a:pos x="6" y="7"/>
                </a:cxn>
                <a:cxn ang="0">
                  <a:pos x="9" y="7"/>
                </a:cxn>
                <a:cxn ang="0">
                  <a:pos x="6" y="7"/>
                </a:cxn>
                <a:cxn ang="0">
                  <a:pos x="7" y="9"/>
                </a:cxn>
                <a:cxn ang="0">
                  <a:pos x="9" y="7"/>
                </a:cxn>
                <a:cxn ang="0">
                  <a:pos x="6" y="6"/>
                </a:cxn>
              </a:cxnLst>
              <a:rect l="0" t="0" r="r" b="b"/>
              <a:pathLst>
                <a:path w="9" h="9">
                  <a:moveTo>
                    <a:pt x="6" y="6"/>
                  </a:moveTo>
                  <a:lnTo>
                    <a:pt x="9" y="4"/>
                  </a:lnTo>
                  <a:lnTo>
                    <a:pt x="2" y="0"/>
                  </a:lnTo>
                  <a:lnTo>
                    <a:pt x="0" y="2"/>
                  </a:lnTo>
                  <a:lnTo>
                    <a:pt x="6" y="7"/>
                  </a:lnTo>
                  <a:lnTo>
                    <a:pt x="9" y="7"/>
                  </a:lnTo>
                  <a:lnTo>
                    <a:pt x="6" y="7"/>
                  </a:lnTo>
                  <a:lnTo>
                    <a:pt x="7" y="9"/>
                  </a:lnTo>
                  <a:lnTo>
                    <a:pt x="9" y="7"/>
                  </a:lnTo>
                  <a:lnTo>
                    <a:pt x="6" y="6"/>
                  </a:lnTo>
                  <a:close/>
                </a:path>
              </a:pathLst>
            </a:custGeom>
            <a:solidFill>
              <a:srgbClr val="000000"/>
            </a:solidFill>
            <a:ln w="9525">
              <a:noFill/>
              <a:round/>
            </a:ln>
          </p:spPr>
          <p:txBody>
            <a:bodyPr/>
            <a:lstStyle/>
            <a:p>
              <a:endParaRPr lang="en-US"/>
            </a:p>
          </p:txBody>
        </p:sp>
        <p:sp>
          <p:nvSpPr>
            <p:cNvPr id="601473" name="Freeform 1409"/>
            <p:cNvSpPr/>
            <p:nvPr/>
          </p:nvSpPr>
          <p:spPr bwMode="auto">
            <a:xfrm>
              <a:off x="4793" y="2982"/>
              <a:ext cx="3" cy="7"/>
            </a:xfrm>
            <a:custGeom>
              <a:avLst/>
              <a:gdLst/>
              <a:ahLst/>
              <a:cxnLst>
                <a:cxn ang="0">
                  <a:pos x="3" y="4"/>
                </a:cxn>
                <a:cxn ang="0">
                  <a:pos x="0" y="4"/>
                </a:cxn>
                <a:cxn ang="0">
                  <a:pos x="0" y="6"/>
                </a:cxn>
                <a:cxn ang="0">
                  <a:pos x="3" y="7"/>
                </a:cxn>
                <a:cxn ang="0">
                  <a:pos x="3" y="6"/>
                </a:cxn>
                <a:cxn ang="0">
                  <a:pos x="0" y="6"/>
                </a:cxn>
                <a:cxn ang="0">
                  <a:pos x="3" y="4"/>
                </a:cxn>
                <a:cxn ang="0">
                  <a:pos x="3" y="0"/>
                </a:cxn>
                <a:cxn ang="0">
                  <a:pos x="0" y="4"/>
                </a:cxn>
                <a:cxn ang="0">
                  <a:pos x="3" y="4"/>
                </a:cxn>
              </a:cxnLst>
              <a:rect l="0" t="0" r="r" b="b"/>
              <a:pathLst>
                <a:path w="3" h="7">
                  <a:moveTo>
                    <a:pt x="3" y="4"/>
                  </a:moveTo>
                  <a:lnTo>
                    <a:pt x="0" y="4"/>
                  </a:lnTo>
                  <a:lnTo>
                    <a:pt x="0" y="6"/>
                  </a:lnTo>
                  <a:lnTo>
                    <a:pt x="3" y="7"/>
                  </a:lnTo>
                  <a:lnTo>
                    <a:pt x="3" y="6"/>
                  </a:lnTo>
                  <a:lnTo>
                    <a:pt x="0" y="6"/>
                  </a:lnTo>
                  <a:lnTo>
                    <a:pt x="3" y="4"/>
                  </a:lnTo>
                  <a:lnTo>
                    <a:pt x="3" y="0"/>
                  </a:lnTo>
                  <a:lnTo>
                    <a:pt x="0" y="4"/>
                  </a:lnTo>
                  <a:lnTo>
                    <a:pt x="3" y="4"/>
                  </a:lnTo>
                  <a:close/>
                </a:path>
              </a:pathLst>
            </a:custGeom>
            <a:solidFill>
              <a:srgbClr val="000000"/>
            </a:solidFill>
            <a:ln w="9525">
              <a:noFill/>
              <a:round/>
            </a:ln>
          </p:spPr>
          <p:txBody>
            <a:bodyPr/>
            <a:lstStyle/>
            <a:p>
              <a:endParaRPr lang="en-US"/>
            </a:p>
          </p:txBody>
        </p:sp>
        <p:sp>
          <p:nvSpPr>
            <p:cNvPr id="601474" name="Freeform 1410"/>
            <p:cNvSpPr/>
            <p:nvPr/>
          </p:nvSpPr>
          <p:spPr bwMode="auto">
            <a:xfrm>
              <a:off x="4793" y="2986"/>
              <a:ext cx="11" cy="11"/>
            </a:xfrm>
            <a:custGeom>
              <a:avLst/>
              <a:gdLst/>
              <a:ahLst/>
              <a:cxnLst>
                <a:cxn ang="0">
                  <a:pos x="11" y="9"/>
                </a:cxn>
                <a:cxn ang="0">
                  <a:pos x="9" y="7"/>
                </a:cxn>
                <a:cxn ang="0">
                  <a:pos x="7" y="7"/>
                </a:cxn>
                <a:cxn ang="0">
                  <a:pos x="5" y="5"/>
                </a:cxn>
                <a:cxn ang="0">
                  <a:pos x="5" y="3"/>
                </a:cxn>
                <a:cxn ang="0">
                  <a:pos x="3" y="0"/>
                </a:cxn>
                <a:cxn ang="0">
                  <a:pos x="0" y="2"/>
                </a:cxn>
                <a:cxn ang="0">
                  <a:pos x="1" y="3"/>
                </a:cxn>
                <a:cxn ang="0">
                  <a:pos x="3" y="7"/>
                </a:cxn>
                <a:cxn ang="0">
                  <a:pos x="7" y="11"/>
                </a:cxn>
                <a:cxn ang="0">
                  <a:pos x="7" y="7"/>
                </a:cxn>
                <a:cxn ang="0">
                  <a:pos x="11" y="9"/>
                </a:cxn>
                <a:cxn ang="0">
                  <a:pos x="11" y="7"/>
                </a:cxn>
                <a:cxn ang="0">
                  <a:pos x="9" y="7"/>
                </a:cxn>
                <a:cxn ang="0">
                  <a:pos x="11" y="9"/>
                </a:cxn>
              </a:cxnLst>
              <a:rect l="0" t="0" r="r" b="b"/>
              <a:pathLst>
                <a:path w="11" h="11">
                  <a:moveTo>
                    <a:pt x="11" y="9"/>
                  </a:moveTo>
                  <a:lnTo>
                    <a:pt x="9" y="7"/>
                  </a:lnTo>
                  <a:lnTo>
                    <a:pt x="7" y="7"/>
                  </a:lnTo>
                  <a:lnTo>
                    <a:pt x="5" y="5"/>
                  </a:lnTo>
                  <a:lnTo>
                    <a:pt x="5" y="3"/>
                  </a:lnTo>
                  <a:lnTo>
                    <a:pt x="3" y="0"/>
                  </a:lnTo>
                  <a:lnTo>
                    <a:pt x="0" y="2"/>
                  </a:lnTo>
                  <a:lnTo>
                    <a:pt x="1" y="3"/>
                  </a:lnTo>
                  <a:lnTo>
                    <a:pt x="3" y="7"/>
                  </a:lnTo>
                  <a:lnTo>
                    <a:pt x="7" y="11"/>
                  </a:lnTo>
                  <a:lnTo>
                    <a:pt x="7" y="7"/>
                  </a:lnTo>
                  <a:lnTo>
                    <a:pt x="11" y="9"/>
                  </a:lnTo>
                  <a:lnTo>
                    <a:pt x="11" y="7"/>
                  </a:lnTo>
                  <a:lnTo>
                    <a:pt x="9" y="7"/>
                  </a:lnTo>
                  <a:lnTo>
                    <a:pt x="11" y="9"/>
                  </a:lnTo>
                  <a:close/>
                </a:path>
              </a:pathLst>
            </a:custGeom>
            <a:solidFill>
              <a:srgbClr val="000000"/>
            </a:solidFill>
            <a:ln w="9525">
              <a:noFill/>
              <a:round/>
            </a:ln>
          </p:spPr>
          <p:txBody>
            <a:bodyPr/>
            <a:lstStyle/>
            <a:p>
              <a:endParaRPr lang="en-US"/>
            </a:p>
          </p:txBody>
        </p:sp>
        <p:sp>
          <p:nvSpPr>
            <p:cNvPr id="601475" name="Freeform 1411"/>
            <p:cNvSpPr/>
            <p:nvPr/>
          </p:nvSpPr>
          <p:spPr bwMode="auto">
            <a:xfrm>
              <a:off x="4756" y="2993"/>
              <a:ext cx="48" cy="61"/>
            </a:xfrm>
            <a:custGeom>
              <a:avLst/>
              <a:gdLst/>
              <a:ahLst/>
              <a:cxnLst>
                <a:cxn ang="0">
                  <a:pos x="0" y="55"/>
                </a:cxn>
                <a:cxn ang="0">
                  <a:pos x="3" y="57"/>
                </a:cxn>
                <a:cxn ang="0">
                  <a:pos x="9" y="51"/>
                </a:cxn>
                <a:cxn ang="0">
                  <a:pos x="16" y="46"/>
                </a:cxn>
                <a:cxn ang="0">
                  <a:pos x="22" y="39"/>
                </a:cxn>
                <a:cxn ang="0">
                  <a:pos x="27" y="31"/>
                </a:cxn>
                <a:cxn ang="0">
                  <a:pos x="33" y="26"/>
                </a:cxn>
                <a:cxn ang="0">
                  <a:pos x="38" y="18"/>
                </a:cxn>
                <a:cxn ang="0">
                  <a:pos x="42" y="9"/>
                </a:cxn>
                <a:cxn ang="0">
                  <a:pos x="48" y="2"/>
                </a:cxn>
                <a:cxn ang="0">
                  <a:pos x="44" y="0"/>
                </a:cxn>
                <a:cxn ang="0">
                  <a:pos x="40" y="9"/>
                </a:cxn>
                <a:cxn ang="0">
                  <a:pos x="35" y="17"/>
                </a:cxn>
                <a:cxn ang="0">
                  <a:pos x="31" y="22"/>
                </a:cxn>
                <a:cxn ang="0">
                  <a:pos x="26" y="29"/>
                </a:cxn>
                <a:cxn ang="0">
                  <a:pos x="20" y="37"/>
                </a:cxn>
                <a:cxn ang="0">
                  <a:pos x="13" y="42"/>
                </a:cxn>
                <a:cxn ang="0">
                  <a:pos x="2" y="53"/>
                </a:cxn>
                <a:cxn ang="0">
                  <a:pos x="3" y="55"/>
                </a:cxn>
                <a:cxn ang="0">
                  <a:pos x="0" y="55"/>
                </a:cxn>
                <a:cxn ang="0">
                  <a:pos x="0" y="61"/>
                </a:cxn>
                <a:cxn ang="0">
                  <a:pos x="3" y="57"/>
                </a:cxn>
                <a:cxn ang="0">
                  <a:pos x="0" y="55"/>
                </a:cxn>
              </a:cxnLst>
              <a:rect l="0" t="0" r="r" b="b"/>
              <a:pathLst>
                <a:path w="48" h="61">
                  <a:moveTo>
                    <a:pt x="0" y="55"/>
                  </a:moveTo>
                  <a:lnTo>
                    <a:pt x="3" y="57"/>
                  </a:lnTo>
                  <a:lnTo>
                    <a:pt x="9" y="51"/>
                  </a:lnTo>
                  <a:lnTo>
                    <a:pt x="16" y="46"/>
                  </a:lnTo>
                  <a:lnTo>
                    <a:pt x="22" y="39"/>
                  </a:lnTo>
                  <a:lnTo>
                    <a:pt x="27" y="31"/>
                  </a:lnTo>
                  <a:lnTo>
                    <a:pt x="33" y="26"/>
                  </a:lnTo>
                  <a:lnTo>
                    <a:pt x="38" y="18"/>
                  </a:lnTo>
                  <a:lnTo>
                    <a:pt x="42" y="9"/>
                  </a:lnTo>
                  <a:lnTo>
                    <a:pt x="48" y="2"/>
                  </a:lnTo>
                  <a:lnTo>
                    <a:pt x="44" y="0"/>
                  </a:lnTo>
                  <a:lnTo>
                    <a:pt x="40" y="9"/>
                  </a:lnTo>
                  <a:lnTo>
                    <a:pt x="35" y="17"/>
                  </a:lnTo>
                  <a:lnTo>
                    <a:pt x="31" y="22"/>
                  </a:lnTo>
                  <a:lnTo>
                    <a:pt x="26" y="29"/>
                  </a:lnTo>
                  <a:lnTo>
                    <a:pt x="20" y="37"/>
                  </a:lnTo>
                  <a:lnTo>
                    <a:pt x="13" y="42"/>
                  </a:lnTo>
                  <a:lnTo>
                    <a:pt x="2" y="53"/>
                  </a:lnTo>
                  <a:lnTo>
                    <a:pt x="3" y="55"/>
                  </a:lnTo>
                  <a:lnTo>
                    <a:pt x="0" y="55"/>
                  </a:lnTo>
                  <a:lnTo>
                    <a:pt x="0" y="61"/>
                  </a:lnTo>
                  <a:lnTo>
                    <a:pt x="3" y="57"/>
                  </a:lnTo>
                  <a:lnTo>
                    <a:pt x="0" y="55"/>
                  </a:lnTo>
                  <a:close/>
                </a:path>
              </a:pathLst>
            </a:custGeom>
            <a:solidFill>
              <a:srgbClr val="000000"/>
            </a:solidFill>
            <a:ln w="9525">
              <a:noFill/>
              <a:round/>
            </a:ln>
          </p:spPr>
          <p:txBody>
            <a:bodyPr/>
            <a:lstStyle/>
            <a:p>
              <a:endParaRPr lang="en-US"/>
            </a:p>
          </p:txBody>
        </p:sp>
        <p:sp>
          <p:nvSpPr>
            <p:cNvPr id="601476" name="Freeform 1412"/>
            <p:cNvSpPr/>
            <p:nvPr/>
          </p:nvSpPr>
          <p:spPr bwMode="auto">
            <a:xfrm>
              <a:off x="4756" y="2975"/>
              <a:ext cx="13" cy="73"/>
            </a:xfrm>
            <a:custGeom>
              <a:avLst/>
              <a:gdLst/>
              <a:ahLst/>
              <a:cxnLst>
                <a:cxn ang="0">
                  <a:pos x="11" y="2"/>
                </a:cxn>
                <a:cxn ang="0">
                  <a:pos x="9" y="2"/>
                </a:cxn>
                <a:cxn ang="0">
                  <a:pos x="9" y="11"/>
                </a:cxn>
                <a:cxn ang="0">
                  <a:pos x="7" y="20"/>
                </a:cxn>
                <a:cxn ang="0">
                  <a:pos x="5" y="29"/>
                </a:cxn>
                <a:cxn ang="0">
                  <a:pos x="5" y="38"/>
                </a:cxn>
                <a:cxn ang="0">
                  <a:pos x="3" y="47"/>
                </a:cxn>
                <a:cxn ang="0">
                  <a:pos x="2" y="57"/>
                </a:cxn>
                <a:cxn ang="0">
                  <a:pos x="2" y="66"/>
                </a:cxn>
                <a:cxn ang="0">
                  <a:pos x="0" y="73"/>
                </a:cxn>
                <a:cxn ang="0">
                  <a:pos x="3" y="73"/>
                </a:cxn>
                <a:cxn ang="0">
                  <a:pos x="5" y="66"/>
                </a:cxn>
                <a:cxn ang="0">
                  <a:pos x="5" y="57"/>
                </a:cxn>
                <a:cxn ang="0">
                  <a:pos x="7" y="47"/>
                </a:cxn>
                <a:cxn ang="0">
                  <a:pos x="9" y="38"/>
                </a:cxn>
                <a:cxn ang="0">
                  <a:pos x="9" y="29"/>
                </a:cxn>
                <a:cxn ang="0">
                  <a:pos x="11" y="20"/>
                </a:cxn>
                <a:cxn ang="0">
                  <a:pos x="11" y="11"/>
                </a:cxn>
                <a:cxn ang="0">
                  <a:pos x="13" y="2"/>
                </a:cxn>
                <a:cxn ang="0">
                  <a:pos x="11" y="3"/>
                </a:cxn>
                <a:cxn ang="0">
                  <a:pos x="11" y="2"/>
                </a:cxn>
                <a:cxn ang="0">
                  <a:pos x="9" y="0"/>
                </a:cxn>
                <a:cxn ang="0">
                  <a:pos x="9" y="2"/>
                </a:cxn>
                <a:cxn ang="0">
                  <a:pos x="11" y="2"/>
                </a:cxn>
              </a:cxnLst>
              <a:rect l="0" t="0" r="r" b="b"/>
              <a:pathLst>
                <a:path w="13" h="73">
                  <a:moveTo>
                    <a:pt x="11" y="2"/>
                  </a:moveTo>
                  <a:lnTo>
                    <a:pt x="9" y="2"/>
                  </a:lnTo>
                  <a:lnTo>
                    <a:pt x="9" y="11"/>
                  </a:lnTo>
                  <a:lnTo>
                    <a:pt x="7" y="20"/>
                  </a:lnTo>
                  <a:lnTo>
                    <a:pt x="5" y="29"/>
                  </a:lnTo>
                  <a:lnTo>
                    <a:pt x="5" y="38"/>
                  </a:lnTo>
                  <a:lnTo>
                    <a:pt x="3" y="47"/>
                  </a:lnTo>
                  <a:lnTo>
                    <a:pt x="2" y="57"/>
                  </a:lnTo>
                  <a:lnTo>
                    <a:pt x="2" y="66"/>
                  </a:lnTo>
                  <a:lnTo>
                    <a:pt x="0" y="73"/>
                  </a:lnTo>
                  <a:lnTo>
                    <a:pt x="3" y="73"/>
                  </a:lnTo>
                  <a:lnTo>
                    <a:pt x="5" y="66"/>
                  </a:lnTo>
                  <a:lnTo>
                    <a:pt x="5" y="57"/>
                  </a:lnTo>
                  <a:lnTo>
                    <a:pt x="7" y="47"/>
                  </a:lnTo>
                  <a:lnTo>
                    <a:pt x="9" y="38"/>
                  </a:lnTo>
                  <a:lnTo>
                    <a:pt x="9" y="29"/>
                  </a:lnTo>
                  <a:lnTo>
                    <a:pt x="11" y="20"/>
                  </a:lnTo>
                  <a:lnTo>
                    <a:pt x="11" y="11"/>
                  </a:lnTo>
                  <a:lnTo>
                    <a:pt x="13" y="2"/>
                  </a:lnTo>
                  <a:lnTo>
                    <a:pt x="11" y="3"/>
                  </a:lnTo>
                  <a:lnTo>
                    <a:pt x="11" y="2"/>
                  </a:lnTo>
                  <a:lnTo>
                    <a:pt x="9" y="0"/>
                  </a:lnTo>
                  <a:lnTo>
                    <a:pt x="9" y="2"/>
                  </a:lnTo>
                  <a:lnTo>
                    <a:pt x="11" y="2"/>
                  </a:lnTo>
                  <a:close/>
                </a:path>
              </a:pathLst>
            </a:custGeom>
            <a:solidFill>
              <a:srgbClr val="000000"/>
            </a:solidFill>
            <a:ln w="9525">
              <a:noFill/>
              <a:round/>
            </a:ln>
          </p:spPr>
          <p:txBody>
            <a:bodyPr/>
            <a:lstStyle/>
            <a:p>
              <a:endParaRPr lang="en-US"/>
            </a:p>
          </p:txBody>
        </p:sp>
        <p:sp>
          <p:nvSpPr>
            <p:cNvPr id="601477" name="Freeform 1413"/>
            <p:cNvSpPr/>
            <p:nvPr/>
          </p:nvSpPr>
          <p:spPr bwMode="auto">
            <a:xfrm>
              <a:off x="4767" y="2977"/>
              <a:ext cx="18" cy="11"/>
            </a:xfrm>
            <a:custGeom>
              <a:avLst/>
              <a:gdLst/>
              <a:ahLst/>
              <a:cxnLst>
                <a:cxn ang="0">
                  <a:pos x="15" y="7"/>
                </a:cxn>
                <a:cxn ang="0">
                  <a:pos x="16" y="5"/>
                </a:cxn>
                <a:cxn ang="0">
                  <a:pos x="15" y="7"/>
                </a:cxn>
                <a:cxn ang="0">
                  <a:pos x="13" y="7"/>
                </a:cxn>
                <a:cxn ang="0">
                  <a:pos x="11" y="5"/>
                </a:cxn>
                <a:cxn ang="0">
                  <a:pos x="9" y="5"/>
                </a:cxn>
                <a:cxn ang="0">
                  <a:pos x="3" y="0"/>
                </a:cxn>
                <a:cxn ang="0">
                  <a:pos x="0" y="0"/>
                </a:cxn>
                <a:cxn ang="0">
                  <a:pos x="0" y="3"/>
                </a:cxn>
                <a:cxn ang="0">
                  <a:pos x="2" y="5"/>
                </a:cxn>
                <a:cxn ang="0">
                  <a:pos x="3" y="5"/>
                </a:cxn>
                <a:cxn ang="0">
                  <a:pos x="7" y="7"/>
                </a:cxn>
                <a:cxn ang="0">
                  <a:pos x="11" y="11"/>
                </a:cxn>
                <a:cxn ang="0">
                  <a:pos x="15" y="11"/>
                </a:cxn>
                <a:cxn ang="0">
                  <a:pos x="16" y="9"/>
                </a:cxn>
                <a:cxn ang="0">
                  <a:pos x="18" y="9"/>
                </a:cxn>
                <a:cxn ang="0">
                  <a:pos x="16" y="9"/>
                </a:cxn>
                <a:cxn ang="0">
                  <a:pos x="18" y="9"/>
                </a:cxn>
                <a:cxn ang="0">
                  <a:pos x="15" y="7"/>
                </a:cxn>
              </a:cxnLst>
              <a:rect l="0" t="0" r="r" b="b"/>
              <a:pathLst>
                <a:path w="18" h="11">
                  <a:moveTo>
                    <a:pt x="15" y="7"/>
                  </a:moveTo>
                  <a:lnTo>
                    <a:pt x="16" y="5"/>
                  </a:lnTo>
                  <a:lnTo>
                    <a:pt x="15" y="7"/>
                  </a:lnTo>
                  <a:lnTo>
                    <a:pt x="13" y="7"/>
                  </a:lnTo>
                  <a:lnTo>
                    <a:pt x="11" y="5"/>
                  </a:lnTo>
                  <a:lnTo>
                    <a:pt x="9" y="5"/>
                  </a:lnTo>
                  <a:lnTo>
                    <a:pt x="3" y="0"/>
                  </a:lnTo>
                  <a:lnTo>
                    <a:pt x="0" y="0"/>
                  </a:lnTo>
                  <a:lnTo>
                    <a:pt x="0" y="3"/>
                  </a:lnTo>
                  <a:lnTo>
                    <a:pt x="2" y="5"/>
                  </a:lnTo>
                  <a:lnTo>
                    <a:pt x="3" y="5"/>
                  </a:lnTo>
                  <a:lnTo>
                    <a:pt x="7" y="7"/>
                  </a:lnTo>
                  <a:lnTo>
                    <a:pt x="11" y="11"/>
                  </a:lnTo>
                  <a:lnTo>
                    <a:pt x="15" y="11"/>
                  </a:lnTo>
                  <a:lnTo>
                    <a:pt x="16" y="9"/>
                  </a:lnTo>
                  <a:lnTo>
                    <a:pt x="18" y="9"/>
                  </a:lnTo>
                  <a:lnTo>
                    <a:pt x="16" y="9"/>
                  </a:lnTo>
                  <a:lnTo>
                    <a:pt x="18" y="9"/>
                  </a:lnTo>
                  <a:lnTo>
                    <a:pt x="15" y="7"/>
                  </a:lnTo>
                  <a:close/>
                </a:path>
              </a:pathLst>
            </a:custGeom>
            <a:solidFill>
              <a:srgbClr val="000000"/>
            </a:solidFill>
            <a:ln w="9525">
              <a:noFill/>
              <a:round/>
            </a:ln>
          </p:spPr>
          <p:txBody>
            <a:bodyPr/>
            <a:lstStyle/>
            <a:p>
              <a:endParaRPr lang="en-US"/>
            </a:p>
          </p:txBody>
        </p:sp>
        <p:sp>
          <p:nvSpPr>
            <p:cNvPr id="601478" name="Freeform 1414"/>
            <p:cNvSpPr/>
            <p:nvPr/>
          </p:nvSpPr>
          <p:spPr bwMode="auto">
            <a:xfrm>
              <a:off x="4782" y="2967"/>
              <a:ext cx="14" cy="19"/>
            </a:xfrm>
            <a:custGeom>
              <a:avLst/>
              <a:gdLst/>
              <a:ahLst/>
              <a:cxnLst>
                <a:cxn ang="0">
                  <a:pos x="14" y="2"/>
                </a:cxn>
                <a:cxn ang="0">
                  <a:pos x="11" y="0"/>
                </a:cxn>
                <a:cxn ang="0">
                  <a:pos x="9" y="4"/>
                </a:cxn>
                <a:cxn ang="0">
                  <a:pos x="7" y="6"/>
                </a:cxn>
                <a:cxn ang="0">
                  <a:pos x="7" y="8"/>
                </a:cxn>
                <a:cxn ang="0">
                  <a:pos x="3" y="11"/>
                </a:cxn>
                <a:cxn ang="0">
                  <a:pos x="3" y="13"/>
                </a:cxn>
                <a:cxn ang="0">
                  <a:pos x="0" y="17"/>
                </a:cxn>
                <a:cxn ang="0">
                  <a:pos x="3" y="19"/>
                </a:cxn>
                <a:cxn ang="0">
                  <a:pos x="5" y="17"/>
                </a:cxn>
                <a:cxn ang="0">
                  <a:pos x="5" y="15"/>
                </a:cxn>
                <a:cxn ang="0">
                  <a:pos x="9" y="11"/>
                </a:cxn>
                <a:cxn ang="0">
                  <a:pos x="9" y="10"/>
                </a:cxn>
                <a:cxn ang="0">
                  <a:pos x="11" y="6"/>
                </a:cxn>
                <a:cxn ang="0">
                  <a:pos x="12" y="6"/>
                </a:cxn>
                <a:cxn ang="0">
                  <a:pos x="14" y="2"/>
                </a:cxn>
                <a:cxn ang="0">
                  <a:pos x="11" y="0"/>
                </a:cxn>
                <a:cxn ang="0">
                  <a:pos x="14" y="2"/>
                </a:cxn>
              </a:cxnLst>
              <a:rect l="0" t="0" r="r" b="b"/>
              <a:pathLst>
                <a:path w="14" h="19">
                  <a:moveTo>
                    <a:pt x="14" y="2"/>
                  </a:moveTo>
                  <a:lnTo>
                    <a:pt x="11" y="0"/>
                  </a:lnTo>
                  <a:lnTo>
                    <a:pt x="9" y="4"/>
                  </a:lnTo>
                  <a:lnTo>
                    <a:pt x="7" y="6"/>
                  </a:lnTo>
                  <a:lnTo>
                    <a:pt x="7" y="8"/>
                  </a:lnTo>
                  <a:lnTo>
                    <a:pt x="3" y="11"/>
                  </a:lnTo>
                  <a:lnTo>
                    <a:pt x="3" y="13"/>
                  </a:lnTo>
                  <a:lnTo>
                    <a:pt x="0" y="17"/>
                  </a:lnTo>
                  <a:lnTo>
                    <a:pt x="3" y="19"/>
                  </a:lnTo>
                  <a:lnTo>
                    <a:pt x="5" y="17"/>
                  </a:lnTo>
                  <a:lnTo>
                    <a:pt x="5" y="15"/>
                  </a:lnTo>
                  <a:lnTo>
                    <a:pt x="9" y="11"/>
                  </a:lnTo>
                  <a:lnTo>
                    <a:pt x="9" y="10"/>
                  </a:lnTo>
                  <a:lnTo>
                    <a:pt x="11" y="6"/>
                  </a:lnTo>
                  <a:lnTo>
                    <a:pt x="12" y="6"/>
                  </a:lnTo>
                  <a:lnTo>
                    <a:pt x="14" y="2"/>
                  </a:lnTo>
                  <a:lnTo>
                    <a:pt x="11" y="0"/>
                  </a:lnTo>
                  <a:lnTo>
                    <a:pt x="14" y="2"/>
                  </a:lnTo>
                  <a:close/>
                </a:path>
              </a:pathLst>
            </a:custGeom>
            <a:solidFill>
              <a:srgbClr val="000000"/>
            </a:solidFill>
            <a:ln w="9525">
              <a:noFill/>
              <a:round/>
            </a:ln>
          </p:spPr>
          <p:txBody>
            <a:bodyPr/>
            <a:lstStyle/>
            <a:p>
              <a:endParaRPr lang="en-US"/>
            </a:p>
          </p:txBody>
        </p:sp>
        <p:sp>
          <p:nvSpPr>
            <p:cNvPr id="601479" name="Freeform 1415"/>
            <p:cNvSpPr/>
            <p:nvPr/>
          </p:nvSpPr>
          <p:spPr bwMode="auto">
            <a:xfrm>
              <a:off x="4787" y="2967"/>
              <a:ext cx="9" cy="17"/>
            </a:xfrm>
            <a:custGeom>
              <a:avLst/>
              <a:gdLst/>
              <a:ahLst/>
              <a:cxnLst>
                <a:cxn ang="0">
                  <a:pos x="2" y="15"/>
                </a:cxn>
                <a:cxn ang="0">
                  <a:pos x="4" y="17"/>
                </a:cxn>
                <a:cxn ang="0">
                  <a:pos x="4" y="13"/>
                </a:cxn>
                <a:cxn ang="0">
                  <a:pos x="6" y="10"/>
                </a:cxn>
                <a:cxn ang="0">
                  <a:pos x="7" y="6"/>
                </a:cxn>
                <a:cxn ang="0">
                  <a:pos x="9" y="2"/>
                </a:cxn>
                <a:cxn ang="0">
                  <a:pos x="6" y="0"/>
                </a:cxn>
                <a:cxn ang="0">
                  <a:pos x="4" y="4"/>
                </a:cxn>
                <a:cxn ang="0">
                  <a:pos x="2" y="8"/>
                </a:cxn>
                <a:cxn ang="0">
                  <a:pos x="0" y="11"/>
                </a:cxn>
                <a:cxn ang="0">
                  <a:pos x="0" y="17"/>
                </a:cxn>
                <a:cxn ang="0">
                  <a:pos x="2" y="15"/>
                </a:cxn>
              </a:cxnLst>
              <a:rect l="0" t="0" r="r" b="b"/>
              <a:pathLst>
                <a:path w="9" h="17">
                  <a:moveTo>
                    <a:pt x="2" y="15"/>
                  </a:moveTo>
                  <a:lnTo>
                    <a:pt x="4" y="17"/>
                  </a:lnTo>
                  <a:lnTo>
                    <a:pt x="4" y="13"/>
                  </a:lnTo>
                  <a:lnTo>
                    <a:pt x="6" y="10"/>
                  </a:lnTo>
                  <a:lnTo>
                    <a:pt x="7" y="6"/>
                  </a:lnTo>
                  <a:lnTo>
                    <a:pt x="9" y="2"/>
                  </a:lnTo>
                  <a:lnTo>
                    <a:pt x="6" y="0"/>
                  </a:lnTo>
                  <a:lnTo>
                    <a:pt x="4" y="4"/>
                  </a:lnTo>
                  <a:lnTo>
                    <a:pt x="2" y="8"/>
                  </a:lnTo>
                  <a:lnTo>
                    <a:pt x="0" y="11"/>
                  </a:lnTo>
                  <a:lnTo>
                    <a:pt x="0" y="17"/>
                  </a:lnTo>
                  <a:lnTo>
                    <a:pt x="2" y="15"/>
                  </a:lnTo>
                  <a:close/>
                </a:path>
              </a:pathLst>
            </a:custGeom>
            <a:solidFill>
              <a:srgbClr val="000000"/>
            </a:solidFill>
            <a:ln w="9525">
              <a:noFill/>
              <a:round/>
            </a:ln>
          </p:spPr>
          <p:txBody>
            <a:bodyPr/>
            <a:lstStyle/>
            <a:p>
              <a:endParaRPr lang="en-US"/>
            </a:p>
          </p:txBody>
        </p:sp>
        <p:sp>
          <p:nvSpPr>
            <p:cNvPr id="601480" name="Rectangle 1416"/>
            <p:cNvSpPr>
              <a:spLocks noChangeArrowheads="1"/>
            </p:cNvSpPr>
            <p:nvPr/>
          </p:nvSpPr>
          <p:spPr bwMode="auto">
            <a:xfrm>
              <a:off x="4258" y="2988"/>
              <a:ext cx="4" cy="1"/>
            </a:xfrm>
            <a:prstGeom prst="rect">
              <a:avLst/>
            </a:prstGeom>
            <a:solidFill>
              <a:srgbClr val="000000"/>
            </a:solidFill>
            <a:ln w="9525">
              <a:noFill/>
              <a:miter lim="800000"/>
            </a:ln>
          </p:spPr>
          <p:txBody>
            <a:bodyPr/>
            <a:lstStyle/>
            <a:p>
              <a:endParaRPr lang="en-US"/>
            </a:p>
          </p:txBody>
        </p:sp>
        <p:sp>
          <p:nvSpPr>
            <p:cNvPr id="601481" name="Freeform 1417"/>
            <p:cNvSpPr/>
            <p:nvPr/>
          </p:nvSpPr>
          <p:spPr bwMode="auto">
            <a:xfrm>
              <a:off x="4256" y="2988"/>
              <a:ext cx="6" cy="3"/>
            </a:xfrm>
            <a:custGeom>
              <a:avLst/>
              <a:gdLst/>
              <a:ahLst/>
              <a:cxnLst>
                <a:cxn ang="0">
                  <a:pos x="0" y="1"/>
                </a:cxn>
                <a:cxn ang="0">
                  <a:pos x="2" y="3"/>
                </a:cxn>
                <a:cxn ang="0">
                  <a:pos x="6" y="3"/>
                </a:cxn>
                <a:cxn ang="0">
                  <a:pos x="6" y="0"/>
                </a:cxn>
                <a:cxn ang="0">
                  <a:pos x="2" y="0"/>
                </a:cxn>
                <a:cxn ang="0">
                  <a:pos x="4" y="1"/>
                </a:cxn>
                <a:cxn ang="0">
                  <a:pos x="0" y="1"/>
                </a:cxn>
                <a:cxn ang="0">
                  <a:pos x="0" y="3"/>
                </a:cxn>
                <a:cxn ang="0">
                  <a:pos x="2" y="3"/>
                </a:cxn>
                <a:cxn ang="0">
                  <a:pos x="0" y="1"/>
                </a:cxn>
              </a:cxnLst>
              <a:rect l="0" t="0" r="r" b="b"/>
              <a:pathLst>
                <a:path w="6" h="3">
                  <a:moveTo>
                    <a:pt x="0" y="1"/>
                  </a:moveTo>
                  <a:lnTo>
                    <a:pt x="2" y="3"/>
                  </a:lnTo>
                  <a:lnTo>
                    <a:pt x="6" y="3"/>
                  </a:lnTo>
                  <a:lnTo>
                    <a:pt x="6" y="0"/>
                  </a:lnTo>
                  <a:lnTo>
                    <a:pt x="2" y="0"/>
                  </a:lnTo>
                  <a:lnTo>
                    <a:pt x="4" y="1"/>
                  </a:lnTo>
                  <a:lnTo>
                    <a:pt x="0" y="1"/>
                  </a:lnTo>
                  <a:lnTo>
                    <a:pt x="0" y="3"/>
                  </a:lnTo>
                  <a:lnTo>
                    <a:pt x="2" y="3"/>
                  </a:lnTo>
                  <a:lnTo>
                    <a:pt x="0" y="1"/>
                  </a:lnTo>
                  <a:close/>
                </a:path>
              </a:pathLst>
            </a:custGeom>
            <a:solidFill>
              <a:srgbClr val="000000"/>
            </a:solidFill>
            <a:ln w="9525">
              <a:noFill/>
              <a:round/>
            </a:ln>
          </p:spPr>
          <p:txBody>
            <a:bodyPr/>
            <a:lstStyle/>
            <a:p>
              <a:endParaRPr lang="en-US"/>
            </a:p>
          </p:txBody>
        </p:sp>
        <p:sp>
          <p:nvSpPr>
            <p:cNvPr id="601482" name="Freeform 1418"/>
            <p:cNvSpPr/>
            <p:nvPr/>
          </p:nvSpPr>
          <p:spPr bwMode="auto">
            <a:xfrm>
              <a:off x="4256" y="2984"/>
              <a:ext cx="8" cy="5"/>
            </a:xfrm>
            <a:custGeom>
              <a:avLst/>
              <a:gdLst/>
              <a:ahLst/>
              <a:cxnLst>
                <a:cxn ang="0">
                  <a:pos x="8" y="4"/>
                </a:cxn>
                <a:cxn ang="0">
                  <a:pos x="4" y="2"/>
                </a:cxn>
                <a:cxn ang="0">
                  <a:pos x="2" y="2"/>
                </a:cxn>
                <a:cxn ang="0">
                  <a:pos x="0" y="4"/>
                </a:cxn>
                <a:cxn ang="0">
                  <a:pos x="0" y="5"/>
                </a:cxn>
                <a:cxn ang="0">
                  <a:pos x="6" y="5"/>
                </a:cxn>
                <a:cxn ang="0">
                  <a:pos x="4" y="4"/>
                </a:cxn>
                <a:cxn ang="0">
                  <a:pos x="8" y="4"/>
                </a:cxn>
                <a:cxn ang="0">
                  <a:pos x="8" y="0"/>
                </a:cxn>
                <a:cxn ang="0">
                  <a:pos x="4" y="2"/>
                </a:cxn>
                <a:cxn ang="0">
                  <a:pos x="8" y="4"/>
                </a:cxn>
              </a:cxnLst>
              <a:rect l="0" t="0" r="r" b="b"/>
              <a:pathLst>
                <a:path w="8" h="5">
                  <a:moveTo>
                    <a:pt x="8" y="4"/>
                  </a:moveTo>
                  <a:lnTo>
                    <a:pt x="4" y="2"/>
                  </a:lnTo>
                  <a:lnTo>
                    <a:pt x="2" y="2"/>
                  </a:lnTo>
                  <a:lnTo>
                    <a:pt x="0" y="4"/>
                  </a:lnTo>
                  <a:lnTo>
                    <a:pt x="0" y="5"/>
                  </a:lnTo>
                  <a:lnTo>
                    <a:pt x="6" y="5"/>
                  </a:lnTo>
                  <a:lnTo>
                    <a:pt x="4" y="4"/>
                  </a:lnTo>
                  <a:lnTo>
                    <a:pt x="8" y="4"/>
                  </a:lnTo>
                  <a:lnTo>
                    <a:pt x="8" y="0"/>
                  </a:lnTo>
                  <a:lnTo>
                    <a:pt x="4" y="2"/>
                  </a:lnTo>
                  <a:lnTo>
                    <a:pt x="8" y="4"/>
                  </a:lnTo>
                  <a:close/>
                </a:path>
              </a:pathLst>
            </a:custGeom>
            <a:solidFill>
              <a:srgbClr val="000000"/>
            </a:solidFill>
            <a:ln w="9525">
              <a:noFill/>
              <a:round/>
            </a:ln>
          </p:spPr>
          <p:txBody>
            <a:bodyPr/>
            <a:lstStyle/>
            <a:p>
              <a:endParaRPr lang="en-US"/>
            </a:p>
          </p:txBody>
        </p:sp>
        <p:sp>
          <p:nvSpPr>
            <p:cNvPr id="601483" name="Freeform 1419"/>
            <p:cNvSpPr/>
            <p:nvPr/>
          </p:nvSpPr>
          <p:spPr bwMode="auto">
            <a:xfrm>
              <a:off x="4260" y="2988"/>
              <a:ext cx="4" cy="3"/>
            </a:xfrm>
            <a:custGeom>
              <a:avLst/>
              <a:gdLst/>
              <a:ahLst/>
              <a:cxnLst>
                <a:cxn ang="0">
                  <a:pos x="2" y="3"/>
                </a:cxn>
                <a:cxn ang="0">
                  <a:pos x="4" y="1"/>
                </a:cxn>
                <a:cxn ang="0">
                  <a:pos x="4" y="0"/>
                </a:cxn>
                <a:cxn ang="0">
                  <a:pos x="0" y="0"/>
                </a:cxn>
                <a:cxn ang="0">
                  <a:pos x="0" y="1"/>
                </a:cxn>
                <a:cxn ang="0">
                  <a:pos x="2" y="0"/>
                </a:cxn>
                <a:cxn ang="0">
                  <a:pos x="2" y="3"/>
                </a:cxn>
                <a:cxn ang="0">
                  <a:pos x="4" y="3"/>
                </a:cxn>
                <a:cxn ang="0">
                  <a:pos x="4" y="1"/>
                </a:cxn>
                <a:cxn ang="0">
                  <a:pos x="2" y="3"/>
                </a:cxn>
              </a:cxnLst>
              <a:rect l="0" t="0" r="r" b="b"/>
              <a:pathLst>
                <a:path w="4" h="3">
                  <a:moveTo>
                    <a:pt x="2" y="3"/>
                  </a:moveTo>
                  <a:lnTo>
                    <a:pt x="4" y="1"/>
                  </a:lnTo>
                  <a:lnTo>
                    <a:pt x="4" y="0"/>
                  </a:lnTo>
                  <a:lnTo>
                    <a:pt x="0" y="0"/>
                  </a:lnTo>
                  <a:lnTo>
                    <a:pt x="0" y="1"/>
                  </a:lnTo>
                  <a:lnTo>
                    <a:pt x="2" y="0"/>
                  </a:lnTo>
                  <a:lnTo>
                    <a:pt x="2" y="3"/>
                  </a:lnTo>
                  <a:lnTo>
                    <a:pt x="4" y="3"/>
                  </a:lnTo>
                  <a:lnTo>
                    <a:pt x="4" y="1"/>
                  </a:lnTo>
                  <a:lnTo>
                    <a:pt x="2" y="3"/>
                  </a:lnTo>
                  <a:close/>
                </a:path>
              </a:pathLst>
            </a:custGeom>
            <a:solidFill>
              <a:srgbClr val="000000"/>
            </a:solidFill>
            <a:ln w="9525">
              <a:noFill/>
              <a:round/>
            </a:ln>
          </p:spPr>
          <p:txBody>
            <a:bodyPr/>
            <a:lstStyle/>
            <a:p>
              <a:endParaRPr lang="en-US"/>
            </a:p>
          </p:txBody>
        </p:sp>
        <p:sp>
          <p:nvSpPr>
            <p:cNvPr id="601484" name="Freeform 1420"/>
            <p:cNvSpPr/>
            <p:nvPr/>
          </p:nvSpPr>
          <p:spPr bwMode="auto">
            <a:xfrm>
              <a:off x="4089" y="3052"/>
              <a:ext cx="75" cy="104"/>
            </a:xfrm>
            <a:custGeom>
              <a:avLst/>
              <a:gdLst/>
              <a:ahLst/>
              <a:cxnLst>
                <a:cxn ang="0">
                  <a:pos x="4" y="104"/>
                </a:cxn>
                <a:cxn ang="0">
                  <a:pos x="2" y="101"/>
                </a:cxn>
                <a:cxn ang="0">
                  <a:pos x="0" y="95"/>
                </a:cxn>
                <a:cxn ang="0">
                  <a:pos x="0" y="90"/>
                </a:cxn>
                <a:cxn ang="0">
                  <a:pos x="2" y="84"/>
                </a:cxn>
                <a:cxn ang="0">
                  <a:pos x="2" y="82"/>
                </a:cxn>
                <a:cxn ang="0">
                  <a:pos x="4" y="82"/>
                </a:cxn>
                <a:cxn ang="0">
                  <a:pos x="7" y="79"/>
                </a:cxn>
                <a:cxn ang="0">
                  <a:pos x="11" y="71"/>
                </a:cxn>
                <a:cxn ang="0">
                  <a:pos x="15" y="66"/>
                </a:cxn>
                <a:cxn ang="0">
                  <a:pos x="20" y="59"/>
                </a:cxn>
                <a:cxn ang="0">
                  <a:pos x="24" y="53"/>
                </a:cxn>
                <a:cxn ang="0">
                  <a:pos x="29" y="48"/>
                </a:cxn>
                <a:cxn ang="0">
                  <a:pos x="33" y="42"/>
                </a:cxn>
                <a:cxn ang="0">
                  <a:pos x="39" y="35"/>
                </a:cxn>
                <a:cxn ang="0">
                  <a:pos x="42" y="27"/>
                </a:cxn>
                <a:cxn ang="0">
                  <a:pos x="57" y="13"/>
                </a:cxn>
                <a:cxn ang="0">
                  <a:pos x="62" y="9"/>
                </a:cxn>
                <a:cxn ang="0">
                  <a:pos x="66" y="7"/>
                </a:cxn>
                <a:cxn ang="0">
                  <a:pos x="72" y="3"/>
                </a:cxn>
                <a:cxn ang="0">
                  <a:pos x="75" y="0"/>
                </a:cxn>
                <a:cxn ang="0">
                  <a:pos x="70" y="5"/>
                </a:cxn>
                <a:cxn ang="0">
                  <a:pos x="64" y="13"/>
                </a:cxn>
                <a:cxn ang="0">
                  <a:pos x="61" y="18"/>
                </a:cxn>
                <a:cxn ang="0">
                  <a:pos x="55" y="26"/>
                </a:cxn>
                <a:cxn ang="0">
                  <a:pos x="51" y="31"/>
                </a:cxn>
                <a:cxn ang="0">
                  <a:pos x="46" y="38"/>
                </a:cxn>
                <a:cxn ang="0">
                  <a:pos x="42" y="44"/>
                </a:cxn>
                <a:cxn ang="0">
                  <a:pos x="39" y="51"/>
                </a:cxn>
                <a:cxn ang="0">
                  <a:pos x="33" y="59"/>
                </a:cxn>
                <a:cxn ang="0">
                  <a:pos x="29" y="64"/>
                </a:cxn>
                <a:cxn ang="0">
                  <a:pos x="26" y="71"/>
                </a:cxn>
                <a:cxn ang="0">
                  <a:pos x="20" y="77"/>
                </a:cxn>
                <a:cxn ang="0">
                  <a:pos x="17" y="84"/>
                </a:cxn>
                <a:cxn ang="0">
                  <a:pos x="13" y="92"/>
                </a:cxn>
                <a:cxn ang="0">
                  <a:pos x="9" y="99"/>
                </a:cxn>
                <a:cxn ang="0">
                  <a:pos x="4" y="104"/>
                </a:cxn>
              </a:cxnLst>
              <a:rect l="0" t="0" r="r" b="b"/>
              <a:pathLst>
                <a:path w="75" h="104">
                  <a:moveTo>
                    <a:pt x="4" y="104"/>
                  </a:moveTo>
                  <a:lnTo>
                    <a:pt x="2" y="101"/>
                  </a:lnTo>
                  <a:lnTo>
                    <a:pt x="0" y="95"/>
                  </a:lnTo>
                  <a:lnTo>
                    <a:pt x="0" y="90"/>
                  </a:lnTo>
                  <a:lnTo>
                    <a:pt x="2" y="84"/>
                  </a:lnTo>
                  <a:lnTo>
                    <a:pt x="2" y="82"/>
                  </a:lnTo>
                  <a:lnTo>
                    <a:pt x="4" y="82"/>
                  </a:lnTo>
                  <a:lnTo>
                    <a:pt x="7" y="79"/>
                  </a:lnTo>
                  <a:lnTo>
                    <a:pt x="11" y="71"/>
                  </a:lnTo>
                  <a:lnTo>
                    <a:pt x="15" y="66"/>
                  </a:lnTo>
                  <a:lnTo>
                    <a:pt x="20" y="59"/>
                  </a:lnTo>
                  <a:lnTo>
                    <a:pt x="24" y="53"/>
                  </a:lnTo>
                  <a:lnTo>
                    <a:pt x="29" y="48"/>
                  </a:lnTo>
                  <a:lnTo>
                    <a:pt x="33" y="42"/>
                  </a:lnTo>
                  <a:lnTo>
                    <a:pt x="39" y="35"/>
                  </a:lnTo>
                  <a:lnTo>
                    <a:pt x="42" y="27"/>
                  </a:lnTo>
                  <a:lnTo>
                    <a:pt x="57" y="13"/>
                  </a:lnTo>
                  <a:lnTo>
                    <a:pt x="62" y="9"/>
                  </a:lnTo>
                  <a:lnTo>
                    <a:pt x="66" y="7"/>
                  </a:lnTo>
                  <a:lnTo>
                    <a:pt x="72" y="3"/>
                  </a:lnTo>
                  <a:lnTo>
                    <a:pt x="75" y="0"/>
                  </a:lnTo>
                  <a:lnTo>
                    <a:pt x="70" y="5"/>
                  </a:lnTo>
                  <a:lnTo>
                    <a:pt x="64" y="13"/>
                  </a:lnTo>
                  <a:lnTo>
                    <a:pt x="61" y="18"/>
                  </a:lnTo>
                  <a:lnTo>
                    <a:pt x="55" y="26"/>
                  </a:lnTo>
                  <a:lnTo>
                    <a:pt x="51" y="31"/>
                  </a:lnTo>
                  <a:lnTo>
                    <a:pt x="46" y="38"/>
                  </a:lnTo>
                  <a:lnTo>
                    <a:pt x="42" y="44"/>
                  </a:lnTo>
                  <a:lnTo>
                    <a:pt x="39" y="51"/>
                  </a:lnTo>
                  <a:lnTo>
                    <a:pt x="33" y="59"/>
                  </a:lnTo>
                  <a:lnTo>
                    <a:pt x="29" y="64"/>
                  </a:lnTo>
                  <a:lnTo>
                    <a:pt x="26" y="71"/>
                  </a:lnTo>
                  <a:lnTo>
                    <a:pt x="20" y="77"/>
                  </a:lnTo>
                  <a:lnTo>
                    <a:pt x="17" y="84"/>
                  </a:lnTo>
                  <a:lnTo>
                    <a:pt x="13" y="92"/>
                  </a:lnTo>
                  <a:lnTo>
                    <a:pt x="9" y="99"/>
                  </a:lnTo>
                  <a:lnTo>
                    <a:pt x="4" y="104"/>
                  </a:lnTo>
                  <a:close/>
                </a:path>
              </a:pathLst>
            </a:custGeom>
            <a:solidFill>
              <a:srgbClr val="FFCC00"/>
            </a:solidFill>
            <a:ln w="9525">
              <a:noFill/>
              <a:round/>
            </a:ln>
          </p:spPr>
          <p:txBody>
            <a:bodyPr/>
            <a:lstStyle/>
            <a:p>
              <a:endParaRPr lang="en-US"/>
            </a:p>
          </p:txBody>
        </p:sp>
        <p:sp>
          <p:nvSpPr>
            <p:cNvPr id="601485" name="Freeform 1421"/>
            <p:cNvSpPr/>
            <p:nvPr/>
          </p:nvSpPr>
          <p:spPr bwMode="auto">
            <a:xfrm>
              <a:off x="4087" y="3134"/>
              <a:ext cx="8" cy="24"/>
            </a:xfrm>
            <a:custGeom>
              <a:avLst/>
              <a:gdLst/>
              <a:ahLst/>
              <a:cxnLst>
                <a:cxn ang="0">
                  <a:pos x="2" y="2"/>
                </a:cxn>
                <a:cxn ang="0">
                  <a:pos x="2" y="0"/>
                </a:cxn>
                <a:cxn ang="0">
                  <a:pos x="0" y="8"/>
                </a:cxn>
                <a:cxn ang="0">
                  <a:pos x="0" y="13"/>
                </a:cxn>
                <a:cxn ang="0">
                  <a:pos x="2" y="19"/>
                </a:cxn>
                <a:cxn ang="0">
                  <a:pos x="4" y="24"/>
                </a:cxn>
                <a:cxn ang="0">
                  <a:pos x="8" y="22"/>
                </a:cxn>
                <a:cxn ang="0">
                  <a:pos x="6" y="17"/>
                </a:cxn>
                <a:cxn ang="0">
                  <a:pos x="4" y="11"/>
                </a:cxn>
                <a:cxn ang="0">
                  <a:pos x="2" y="8"/>
                </a:cxn>
                <a:cxn ang="0">
                  <a:pos x="6" y="4"/>
                </a:cxn>
                <a:cxn ang="0">
                  <a:pos x="2" y="2"/>
                </a:cxn>
              </a:cxnLst>
              <a:rect l="0" t="0" r="r" b="b"/>
              <a:pathLst>
                <a:path w="8" h="24">
                  <a:moveTo>
                    <a:pt x="2" y="2"/>
                  </a:moveTo>
                  <a:lnTo>
                    <a:pt x="2" y="0"/>
                  </a:lnTo>
                  <a:lnTo>
                    <a:pt x="0" y="8"/>
                  </a:lnTo>
                  <a:lnTo>
                    <a:pt x="0" y="13"/>
                  </a:lnTo>
                  <a:lnTo>
                    <a:pt x="2" y="19"/>
                  </a:lnTo>
                  <a:lnTo>
                    <a:pt x="4" y="24"/>
                  </a:lnTo>
                  <a:lnTo>
                    <a:pt x="8" y="22"/>
                  </a:lnTo>
                  <a:lnTo>
                    <a:pt x="6" y="17"/>
                  </a:lnTo>
                  <a:lnTo>
                    <a:pt x="4" y="11"/>
                  </a:lnTo>
                  <a:lnTo>
                    <a:pt x="2" y="8"/>
                  </a:lnTo>
                  <a:lnTo>
                    <a:pt x="6" y="4"/>
                  </a:lnTo>
                  <a:lnTo>
                    <a:pt x="2" y="2"/>
                  </a:lnTo>
                  <a:close/>
                </a:path>
              </a:pathLst>
            </a:custGeom>
            <a:solidFill>
              <a:srgbClr val="000000"/>
            </a:solidFill>
            <a:ln w="9525">
              <a:noFill/>
              <a:round/>
            </a:ln>
          </p:spPr>
          <p:txBody>
            <a:bodyPr/>
            <a:lstStyle/>
            <a:p>
              <a:endParaRPr lang="en-US"/>
            </a:p>
          </p:txBody>
        </p:sp>
        <p:sp>
          <p:nvSpPr>
            <p:cNvPr id="601486" name="Freeform 1422"/>
            <p:cNvSpPr/>
            <p:nvPr/>
          </p:nvSpPr>
          <p:spPr bwMode="auto">
            <a:xfrm>
              <a:off x="4089" y="3129"/>
              <a:ext cx="9" cy="9"/>
            </a:xfrm>
            <a:custGeom>
              <a:avLst/>
              <a:gdLst/>
              <a:ahLst/>
              <a:cxnLst>
                <a:cxn ang="0">
                  <a:pos x="6" y="2"/>
                </a:cxn>
                <a:cxn ang="0">
                  <a:pos x="6" y="0"/>
                </a:cxn>
                <a:cxn ang="0">
                  <a:pos x="2" y="4"/>
                </a:cxn>
                <a:cxn ang="0">
                  <a:pos x="2" y="5"/>
                </a:cxn>
                <a:cxn ang="0">
                  <a:pos x="0" y="7"/>
                </a:cxn>
                <a:cxn ang="0">
                  <a:pos x="4" y="9"/>
                </a:cxn>
                <a:cxn ang="0">
                  <a:pos x="4" y="7"/>
                </a:cxn>
                <a:cxn ang="0">
                  <a:pos x="6" y="5"/>
                </a:cxn>
                <a:cxn ang="0">
                  <a:pos x="7" y="5"/>
                </a:cxn>
                <a:cxn ang="0">
                  <a:pos x="7" y="4"/>
                </a:cxn>
                <a:cxn ang="0">
                  <a:pos x="9" y="2"/>
                </a:cxn>
                <a:cxn ang="0">
                  <a:pos x="7" y="4"/>
                </a:cxn>
                <a:cxn ang="0">
                  <a:pos x="9" y="4"/>
                </a:cxn>
                <a:cxn ang="0">
                  <a:pos x="9" y="2"/>
                </a:cxn>
                <a:cxn ang="0">
                  <a:pos x="6" y="2"/>
                </a:cxn>
              </a:cxnLst>
              <a:rect l="0" t="0" r="r" b="b"/>
              <a:pathLst>
                <a:path w="9" h="9">
                  <a:moveTo>
                    <a:pt x="6" y="2"/>
                  </a:moveTo>
                  <a:lnTo>
                    <a:pt x="6" y="0"/>
                  </a:lnTo>
                  <a:lnTo>
                    <a:pt x="2" y="4"/>
                  </a:lnTo>
                  <a:lnTo>
                    <a:pt x="2" y="5"/>
                  </a:lnTo>
                  <a:lnTo>
                    <a:pt x="0" y="7"/>
                  </a:lnTo>
                  <a:lnTo>
                    <a:pt x="4" y="9"/>
                  </a:lnTo>
                  <a:lnTo>
                    <a:pt x="4" y="7"/>
                  </a:lnTo>
                  <a:lnTo>
                    <a:pt x="6" y="5"/>
                  </a:lnTo>
                  <a:lnTo>
                    <a:pt x="7" y="5"/>
                  </a:lnTo>
                  <a:lnTo>
                    <a:pt x="7" y="4"/>
                  </a:lnTo>
                  <a:lnTo>
                    <a:pt x="9" y="2"/>
                  </a:lnTo>
                  <a:lnTo>
                    <a:pt x="7" y="4"/>
                  </a:lnTo>
                  <a:lnTo>
                    <a:pt x="9" y="4"/>
                  </a:lnTo>
                  <a:lnTo>
                    <a:pt x="9" y="2"/>
                  </a:lnTo>
                  <a:lnTo>
                    <a:pt x="6" y="2"/>
                  </a:lnTo>
                  <a:close/>
                </a:path>
              </a:pathLst>
            </a:custGeom>
            <a:solidFill>
              <a:srgbClr val="000000"/>
            </a:solidFill>
            <a:ln w="9525">
              <a:noFill/>
              <a:round/>
            </a:ln>
          </p:spPr>
          <p:txBody>
            <a:bodyPr/>
            <a:lstStyle/>
            <a:p>
              <a:endParaRPr lang="en-US"/>
            </a:p>
          </p:txBody>
        </p:sp>
        <p:sp>
          <p:nvSpPr>
            <p:cNvPr id="601487" name="Freeform 1423"/>
            <p:cNvSpPr/>
            <p:nvPr/>
          </p:nvSpPr>
          <p:spPr bwMode="auto">
            <a:xfrm>
              <a:off x="4095" y="3079"/>
              <a:ext cx="38" cy="52"/>
            </a:xfrm>
            <a:custGeom>
              <a:avLst/>
              <a:gdLst/>
              <a:ahLst/>
              <a:cxnLst>
                <a:cxn ang="0">
                  <a:pos x="34" y="0"/>
                </a:cxn>
                <a:cxn ang="0">
                  <a:pos x="31" y="8"/>
                </a:cxn>
                <a:cxn ang="0">
                  <a:pos x="25" y="13"/>
                </a:cxn>
                <a:cxn ang="0">
                  <a:pos x="22" y="19"/>
                </a:cxn>
                <a:cxn ang="0">
                  <a:pos x="16" y="24"/>
                </a:cxn>
                <a:cxn ang="0">
                  <a:pos x="12" y="32"/>
                </a:cxn>
                <a:cxn ang="0">
                  <a:pos x="7" y="37"/>
                </a:cxn>
                <a:cxn ang="0">
                  <a:pos x="3" y="44"/>
                </a:cxn>
                <a:cxn ang="0">
                  <a:pos x="0" y="52"/>
                </a:cxn>
                <a:cxn ang="0">
                  <a:pos x="3" y="52"/>
                </a:cxn>
                <a:cxn ang="0">
                  <a:pos x="7" y="46"/>
                </a:cxn>
                <a:cxn ang="0">
                  <a:pos x="11" y="39"/>
                </a:cxn>
                <a:cxn ang="0">
                  <a:pos x="14" y="33"/>
                </a:cxn>
                <a:cxn ang="0">
                  <a:pos x="25" y="22"/>
                </a:cxn>
                <a:cxn ang="0">
                  <a:pos x="29" y="15"/>
                </a:cxn>
                <a:cxn ang="0">
                  <a:pos x="34" y="10"/>
                </a:cxn>
                <a:cxn ang="0">
                  <a:pos x="38" y="2"/>
                </a:cxn>
                <a:cxn ang="0">
                  <a:pos x="34" y="0"/>
                </a:cxn>
              </a:cxnLst>
              <a:rect l="0" t="0" r="r" b="b"/>
              <a:pathLst>
                <a:path w="38" h="52">
                  <a:moveTo>
                    <a:pt x="34" y="0"/>
                  </a:moveTo>
                  <a:lnTo>
                    <a:pt x="31" y="8"/>
                  </a:lnTo>
                  <a:lnTo>
                    <a:pt x="25" y="13"/>
                  </a:lnTo>
                  <a:lnTo>
                    <a:pt x="22" y="19"/>
                  </a:lnTo>
                  <a:lnTo>
                    <a:pt x="16" y="24"/>
                  </a:lnTo>
                  <a:lnTo>
                    <a:pt x="12" y="32"/>
                  </a:lnTo>
                  <a:lnTo>
                    <a:pt x="7" y="37"/>
                  </a:lnTo>
                  <a:lnTo>
                    <a:pt x="3" y="44"/>
                  </a:lnTo>
                  <a:lnTo>
                    <a:pt x="0" y="52"/>
                  </a:lnTo>
                  <a:lnTo>
                    <a:pt x="3" y="52"/>
                  </a:lnTo>
                  <a:lnTo>
                    <a:pt x="7" y="46"/>
                  </a:lnTo>
                  <a:lnTo>
                    <a:pt x="11" y="39"/>
                  </a:lnTo>
                  <a:lnTo>
                    <a:pt x="14" y="33"/>
                  </a:lnTo>
                  <a:lnTo>
                    <a:pt x="25" y="22"/>
                  </a:lnTo>
                  <a:lnTo>
                    <a:pt x="29" y="15"/>
                  </a:lnTo>
                  <a:lnTo>
                    <a:pt x="34" y="10"/>
                  </a:lnTo>
                  <a:lnTo>
                    <a:pt x="38" y="2"/>
                  </a:lnTo>
                  <a:lnTo>
                    <a:pt x="34" y="0"/>
                  </a:lnTo>
                  <a:close/>
                </a:path>
              </a:pathLst>
            </a:custGeom>
            <a:solidFill>
              <a:srgbClr val="000000"/>
            </a:solidFill>
            <a:ln w="9525">
              <a:noFill/>
              <a:round/>
            </a:ln>
          </p:spPr>
          <p:txBody>
            <a:bodyPr/>
            <a:lstStyle/>
            <a:p>
              <a:endParaRPr lang="en-US"/>
            </a:p>
          </p:txBody>
        </p:sp>
        <p:sp>
          <p:nvSpPr>
            <p:cNvPr id="601488" name="Freeform 1424"/>
            <p:cNvSpPr/>
            <p:nvPr/>
          </p:nvSpPr>
          <p:spPr bwMode="auto">
            <a:xfrm>
              <a:off x="4129" y="3041"/>
              <a:ext cx="46" cy="40"/>
            </a:xfrm>
            <a:custGeom>
              <a:avLst/>
              <a:gdLst/>
              <a:ahLst/>
              <a:cxnLst>
                <a:cxn ang="0">
                  <a:pos x="37" y="13"/>
                </a:cxn>
                <a:cxn ang="0">
                  <a:pos x="33" y="9"/>
                </a:cxn>
                <a:cxn ang="0">
                  <a:pos x="26" y="16"/>
                </a:cxn>
                <a:cxn ang="0">
                  <a:pos x="21" y="18"/>
                </a:cxn>
                <a:cxn ang="0">
                  <a:pos x="17" y="22"/>
                </a:cxn>
                <a:cxn ang="0">
                  <a:pos x="11" y="26"/>
                </a:cxn>
                <a:cxn ang="0">
                  <a:pos x="4" y="33"/>
                </a:cxn>
                <a:cxn ang="0">
                  <a:pos x="0" y="38"/>
                </a:cxn>
                <a:cxn ang="0">
                  <a:pos x="4" y="40"/>
                </a:cxn>
                <a:cxn ang="0">
                  <a:pos x="6" y="35"/>
                </a:cxn>
                <a:cxn ang="0">
                  <a:pos x="10" y="33"/>
                </a:cxn>
                <a:cxn ang="0">
                  <a:pos x="13" y="29"/>
                </a:cxn>
                <a:cxn ang="0">
                  <a:pos x="19" y="26"/>
                </a:cxn>
                <a:cxn ang="0">
                  <a:pos x="22" y="22"/>
                </a:cxn>
                <a:cxn ang="0">
                  <a:pos x="28" y="18"/>
                </a:cxn>
                <a:cxn ang="0">
                  <a:pos x="32" y="16"/>
                </a:cxn>
                <a:cxn ang="0">
                  <a:pos x="37" y="13"/>
                </a:cxn>
                <a:cxn ang="0">
                  <a:pos x="33" y="9"/>
                </a:cxn>
                <a:cxn ang="0">
                  <a:pos x="37" y="13"/>
                </a:cxn>
                <a:cxn ang="0">
                  <a:pos x="46" y="0"/>
                </a:cxn>
                <a:cxn ang="0">
                  <a:pos x="33" y="9"/>
                </a:cxn>
                <a:cxn ang="0">
                  <a:pos x="37" y="13"/>
                </a:cxn>
              </a:cxnLst>
              <a:rect l="0" t="0" r="r" b="b"/>
              <a:pathLst>
                <a:path w="46" h="40">
                  <a:moveTo>
                    <a:pt x="37" y="13"/>
                  </a:moveTo>
                  <a:lnTo>
                    <a:pt x="33" y="9"/>
                  </a:lnTo>
                  <a:lnTo>
                    <a:pt x="26" y="16"/>
                  </a:lnTo>
                  <a:lnTo>
                    <a:pt x="21" y="18"/>
                  </a:lnTo>
                  <a:lnTo>
                    <a:pt x="17" y="22"/>
                  </a:lnTo>
                  <a:lnTo>
                    <a:pt x="11" y="26"/>
                  </a:lnTo>
                  <a:lnTo>
                    <a:pt x="4" y="33"/>
                  </a:lnTo>
                  <a:lnTo>
                    <a:pt x="0" y="38"/>
                  </a:lnTo>
                  <a:lnTo>
                    <a:pt x="4" y="40"/>
                  </a:lnTo>
                  <a:lnTo>
                    <a:pt x="6" y="35"/>
                  </a:lnTo>
                  <a:lnTo>
                    <a:pt x="10" y="33"/>
                  </a:lnTo>
                  <a:lnTo>
                    <a:pt x="13" y="29"/>
                  </a:lnTo>
                  <a:lnTo>
                    <a:pt x="19" y="26"/>
                  </a:lnTo>
                  <a:lnTo>
                    <a:pt x="22" y="22"/>
                  </a:lnTo>
                  <a:lnTo>
                    <a:pt x="28" y="18"/>
                  </a:lnTo>
                  <a:lnTo>
                    <a:pt x="32" y="16"/>
                  </a:lnTo>
                  <a:lnTo>
                    <a:pt x="37" y="13"/>
                  </a:lnTo>
                  <a:lnTo>
                    <a:pt x="33" y="9"/>
                  </a:lnTo>
                  <a:lnTo>
                    <a:pt x="37" y="13"/>
                  </a:lnTo>
                  <a:lnTo>
                    <a:pt x="46" y="0"/>
                  </a:lnTo>
                  <a:lnTo>
                    <a:pt x="33" y="9"/>
                  </a:lnTo>
                  <a:lnTo>
                    <a:pt x="37" y="13"/>
                  </a:lnTo>
                  <a:close/>
                </a:path>
              </a:pathLst>
            </a:custGeom>
            <a:solidFill>
              <a:srgbClr val="000000"/>
            </a:solidFill>
            <a:ln w="9525">
              <a:noFill/>
              <a:round/>
            </a:ln>
          </p:spPr>
          <p:txBody>
            <a:bodyPr/>
            <a:lstStyle/>
            <a:p>
              <a:endParaRPr lang="en-US"/>
            </a:p>
          </p:txBody>
        </p:sp>
        <p:sp>
          <p:nvSpPr>
            <p:cNvPr id="601489" name="Freeform 1425"/>
            <p:cNvSpPr/>
            <p:nvPr/>
          </p:nvSpPr>
          <p:spPr bwMode="auto">
            <a:xfrm>
              <a:off x="4091" y="3050"/>
              <a:ext cx="75" cy="112"/>
            </a:xfrm>
            <a:custGeom>
              <a:avLst/>
              <a:gdLst/>
              <a:ahLst/>
              <a:cxnLst>
                <a:cxn ang="0">
                  <a:pos x="0" y="108"/>
                </a:cxn>
                <a:cxn ang="0">
                  <a:pos x="4" y="108"/>
                </a:cxn>
                <a:cxn ang="0">
                  <a:pos x="7" y="101"/>
                </a:cxn>
                <a:cxn ang="0">
                  <a:pos x="13" y="95"/>
                </a:cxn>
                <a:cxn ang="0">
                  <a:pos x="16" y="88"/>
                </a:cxn>
                <a:cxn ang="0">
                  <a:pos x="20" y="81"/>
                </a:cxn>
                <a:cxn ang="0">
                  <a:pos x="24" y="73"/>
                </a:cxn>
                <a:cxn ang="0">
                  <a:pos x="29" y="68"/>
                </a:cxn>
                <a:cxn ang="0">
                  <a:pos x="33" y="61"/>
                </a:cxn>
                <a:cxn ang="0">
                  <a:pos x="38" y="53"/>
                </a:cxn>
                <a:cxn ang="0">
                  <a:pos x="42" y="48"/>
                </a:cxn>
                <a:cxn ang="0">
                  <a:pos x="46" y="42"/>
                </a:cxn>
                <a:cxn ang="0">
                  <a:pos x="49" y="35"/>
                </a:cxn>
                <a:cxn ang="0">
                  <a:pos x="55" y="28"/>
                </a:cxn>
                <a:cxn ang="0">
                  <a:pos x="60" y="22"/>
                </a:cxn>
                <a:cxn ang="0">
                  <a:pos x="64" y="15"/>
                </a:cxn>
                <a:cxn ang="0">
                  <a:pos x="75" y="4"/>
                </a:cxn>
                <a:cxn ang="0">
                  <a:pos x="71" y="0"/>
                </a:cxn>
                <a:cxn ang="0">
                  <a:pos x="66" y="7"/>
                </a:cxn>
                <a:cxn ang="0">
                  <a:pos x="62" y="13"/>
                </a:cxn>
                <a:cxn ang="0">
                  <a:pos x="57" y="20"/>
                </a:cxn>
                <a:cxn ang="0">
                  <a:pos x="51" y="26"/>
                </a:cxn>
                <a:cxn ang="0">
                  <a:pos x="48" y="33"/>
                </a:cxn>
                <a:cxn ang="0">
                  <a:pos x="44" y="39"/>
                </a:cxn>
                <a:cxn ang="0">
                  <a:pos x="38" y="46"/>
                </a:cxn>
                <a:cxn ang="0">
                  <a:pos x="35" y="53"/>
                </a:cxn>
                <a:cxn ang="0">
                  <a:pos x="29" y="59"/>
                </a:cxn>
                <a:cxn ang="0">
                  <a:pos x="26" y="66"/>
                </a:cxn>
                <a:cxn ang="0">
                  <a:pos x="22" y="72"/>
                </a:cxn>
                <a:cxn ang="0">
                  <a:pos x="18" y="79"/>
                </a:cxn>
                <a:cxn ang="0">
                  <a:pos x="13" y="86"/>
                </a:cxn>
                <a:cxn ang="0">
                  <a:pos x="9" y="94"/>
                </a:cxn>
                <a:cxn ang="0">
                  <a:pos x="5" y="99"/>
                </a:cxn>
                <a:cxn ang="0">
                  <a:pos x="0" y="106"/>
                </a:cxn>
                <a:cxn ang="0">
                  <a:pos x="4" y="106"/>
                </a:cxn>
                <a:cxn ang="0">
                  <a:pos x="0" y="108"/>
                </a:cxn>
                <a:cxn ang="0">
                  <a:pos x="2" y="112"/>
                </a:cxn>
                <a:cxn ang="0">
                  <a:pos x="4" y="108"/>
                </a:cxn>
                <a:cxn ang="0">
                  <a:pos x="0" y="108"/>
                </a:cxn>
              </a:cxnLst>
              <a:rect l="0" t="0" r="r" b="b"/>
              <a:pathLst>
                <a:path w="75" h="112">
                  <a:moveTo>
                    <a:pt x="0" y="108"/>
                  </a:moveTo>
                  <a:lnTo>
                    <a:pt x="4" y="108"/>
                  </a:lnTo>
                  <a:lnTo>
                    <a:pt x="7" y="101"/>
                  </a:lnTo>
                  <a:lnTo>
                    <a:pt x="13" y="95"/>
                  </a:lnTo>
                  <a:lnTo>
                    <a:pt x="16" y="88"/>
                  </a:lnTo>
                  <a:lnTo>
                    <a:pt x="20" y="81"/>
                  </a:lnTo>
                  <a:lnTo>
                    <a:pt x="24" y="73"/>
                  </a:lnTo>
                  <a:lnTo>
                    <a:pt x="29" y="68"/>
                  </a:lnTo>
                  <a:lnTo>
                    <a:pt x="33" y="61"/>
                  </a:lnTo>
                  <a:lnTo>
                    <a:pt x="38" y="53"/>
                  </a:lnTo>
                  <a:lnTo>
                    <a:pt x="42" y="48"/>
                  </a:lnTo>
                  <a:lnTo>
                    <a:pt x="46" y="42"/>
                  </a:lnTo>
                  <a:lnTo>
                    <a:pt x="49" y="35"/>
                  </a:lnTo>
                  <a:lnTo>
                    <a:pt x="55" y="28"/>
                  </a:lnTo>
                  <a:lnTo>
                    <a:pt x="60" y="22"/>
                  </a:lnTo>
                  <a:lnTo>
                    <a:pt x="64" y="15"/>
                  </a:lnTo>
                  <a:lnTo>
                    <a:pt x="75" y="4"/>
                  </a:lnTo>
                  <a:lnTo>
                    <a:pt x="71" y="0"/>
                  </a:lnTo>
                  <a:lnTo>
                    <a:pt x="66" y="7"/>
                  </a:lnTo>
                  <a:lnTo>
                    <a:pt x="62" y="13"/>
                  </a:lnTo>
                  <a:lnTo>
                    <a:pt x="57" y="20"/>
                  </a:lnTo>
                  <a:lnTo>
                    <a:pt x="51" y="26"/>
                  </a:lnTo>
                  <a:lnTo>
                    <a:pt x="48" y="33"/>
                  </a:lnTo>
                  <a:lnTo>
                    <a:pt x="44" y="39"/>
                  </a:lnTo>
                  <a:lnTo>
                    <a:pt x="38" y="46"/>
                  </a:lnTo>
                  <a:lnTo>
                    <a:pt x="35" y="53"/>
                  </a:lnTo>
                  <a:lnTo>
                    <a:pt x="29" y="59"/>
                  </a:lnTo>
                  <a:lnTo>
                    <a:pt x="26" y="66"/>
                  </a:lnTo>
                  <a:lnTo>
                    <a:pt x="22" y="72"/>
                  </a:lnTo>
                  <a:lnTo>
                    <a:pt x="18" y="79"/>
                  </a:lnTo>
                  <a:lnTo>
                    <a:pt x="13" y="86"/>
                  </a:lnTo>
                  <a:lnTo>
                    <a:pt x="9" y="94"/>
                  </a:lnTo>
                  <a:lnTo>
                    <a:pt x="5" y="99"/>
                  </a:lnTo>
                  <a:lnTo>
                    <a:pt x="0" y="106"/>
                  </a:lnTo>
                  <a:lnTo>
                    <a:pt x="4" y="106"/>
                  </a:lnTo>
                  <a:lnTo>
                    <a:pt x="0" y="108"/>
                  </a:lnTo>
                  <a:lnTo>
                    <a:pt x="2" y="112"/>
                  </a:lnTo>
                  <a:lnTo>
                    <a:pt x="4" y="108"/>
                  </a:lnTo>
                  <a:lnTo>
                    <a:pt x="0" y="108"/>
                  </a:lnTo>
                  <a:close/>
                </a:path>
              </a:pathLst>
            </a:custGeom>
            <a:solidFill>
              <a:srgbClr val="000000"/>
            </a:solidFill>
            <a:ln w="9525">
              <a:noFill/>
              <a:round/>
            </a:ln>
          </p:spPr>
          <p:txBody>
            <a:bodyPr/>
            <a:lstStyle/>
            <a:p>
              <a:endParaRPr lang="en-US"/>
            </a:p>
          </p:txBody>
        </p:sp>
        <p:sp>
          <p:nvSpPr>
            <p:cNvPr id="601490" name="Freeform 1426"/>
            <p:cNvSpPr/>
            <p:nvPr/>
          </p:nvSpPr>
          <p:spPr bwMode="auto">
            <a:xfrm>
              <a:off x="4067" y="3155"/>
              <a:ext cx="17" cy="40"/>
            </a:xfrm>
            <a:custGeom>
              <a:avLst/>
              <a:gdLst/>
              <a:ahLst/>
              <a:cxnLst>
                <a:cxn ang="0">
                  <a:pos x="5" y="40"/>
                </a:cxn>
                <a:cxn ang="0">
                  <a:pos x="4" y="40"/>
                </a:cxn>
                <a:cxn ang="0">
                  <a:pos x="2" y="38"/>
                </a:cxn>
                <a:cxn ang="0">
                  <a:pos x="2" y="35"/>
                </a:cxn>
                <a:cxn ang="0">
                  <a:pos x="0" y="31"/>
                </a:cxn>
                <a:cxn ang="0">
                  <a:pos x="0" y="27"/>
                </a:cxn>
                <a:cxn ang="0">
                  <a:pos x="2" y="24"/>
                </a:cxn>
                <a:cxn ang="0">
                  <a:pos x="4" y="20"/>
                </a:cxn>
                <a:cxn ang="0">
                  <a:pos x="5" y="16"/>
                </a:cxn>
                <a:cxn ang="0">
                  <a:pos x="7" y="11"/>
                </a:cxn>
                <a:cxn ang="0">
                  <a:pos x="9" y="9"/>
                </a:cxn>
                <a:cxn ang="0">
                  <a:pos x="11" y="3"/>
                </a:cxn>
                <a:cxn ang="0">
                  <a:pos x="13" y="0"/>
                </a:cxn>
                <a:cxn ang="0">
                  <a:pos x="17" y="5"/>
                </a:cxn>
                <a:cxn ang="0">
                  <a:pos x="17" y="16"/>
                </a:cxn>
                <a:cxn ang="0">
                  <a:pos x="15" y="20"/>
                </a:cxn>
                <a:cxn ang="0">
                  <a:pos x="13" y="25"/>
                </a:cxn>
                <a:cxn ang="0">
                  <a:pos x="11" y="31"/>
                </a:cxn>
                <a:cxn ang="0">
                  <a:pos x="7" y="36"/>
                </a:cxn>
                <a:cxn ang="0">
                  <a:pos x="5" y="40"/>
                </a:cxn>
              </a:cxnLst>
              <a:rect l="0" t="0" r="r" b="b"/>
              <a:pathLst>
                <a:path w="17" h="40">
                  <a:moveTo>
                    <a:pt x="5" y="40"/>
                  </a:moveTo>
                  <a:lnTo>
                    <a:pt x="4" y="40"/>
                  </a:lnTo>
                  <a:lnTo>
                    <a:pt x="2" y="38"/>
                  </a:lnTo>
                  <a:lnTo>
                    <a:pt x="2" y="35"/>
                  </a:lnTo>
                  <a:lnTo>
                    <a:pt x="0" y="31"/>
                  </a:lnTo>
                  <a:lnTo>
                    <a:pt x="0" y="27"/>
                  </a:lnTo>
                  <a:lnTo>
                    <a:pt x="2" y="24"/>
                  </a:lnTo>
                  <a:lnTo>
                    <a:pt x="4" y="20"/>
                  </a:lnTo>
                  <a:lnTo>
                    <a:pt x="5" y="16"/>
                  </a:lnTo>
                  <a:lnTo>
                    <a:pt x="7" y="11"/>
                  </a:lnTo>
                  <a:lnTo>
                    <a:pt x="9" y="9"/>
                  </a:lnTo>
                  <a:lnTo>
                    <a:pt x="11" y="3"/>
                  </a:lnTo>
                  <a:lnTo>
                    <a:pt x="13" y="0"/>
                  </a:lnTo>
                  <a:lnTo>
                    <a:pt x="17" y="5"/>
                  </a:lnTo>
                  <a:lnTo>
                    <a:pt x="17" y="16"/>
                  </a:lnTo>
                  <a:lnTo>
                    <a:pt x="15" y="20"/>
                  </a:lnTo>
                  <a:lnTo>
                    <a:pt x="13" y="25"/>
                  </a:lnTo>
                  <a:lnTo>
                    <a:pt x="11" y="31"/>
                  </a:lnTo>
                  <a:lnTo>
                    <a:pt x="7" y="36"/>
                  </a:lnTo>
                  <a:lnTo>
                    <a:pt x="5" y="40"/>
                  </a:lnTo>
                  <a:close/>
                </a:path>
              </a:pathLst>
            </a:custGeom>
            <a:solidFill>
              <a:srgbClr val="FFCC00"/>
            </a:solidFill>
            <a:ln w="9525">
              <a:noFill/>
              <a:round/>
            </a:ln>
          </p:spPr>
          <p:txBody>
            <a:bodyPr/>
            <a:lstStyle/>
            <a:p>
              <a:endParaRPr lang="en-US"/>
            </a:p>
          </p:txBody>
        </p:sp>
        <p:sp>
          <p:nvSpPr>
            <p:cNvPr id="601491" name="Freeform 1427"/>
            <p:cNvSpPr/>
            <p:nvPr/>
          </p:nvSpPr>
          <p:spPr bwMode="auto">
            <a:xfrm>
              <a:off x="4065" y="3186"/>
              <a:ext cx="7" cy="11"/>
            </a:xfrm>
            <a:custGeom>
              <a:avLst/>
              <a:gdLst/>
              <a:ahLst/>
              <a:cxnLst>
                <a:cxn ang="0">
                  <a:pos x="0" y="0"/>
                </a:cxn>
                <a:cxn ang="0">
                  <a:pos x="0" y="2"/>
                </a:cxn>
                <a:cxn ang="0">
                  <a:pos x="2" y="4"/>
                </a:cxn>
                <a:cxn ang="0">
                  <a:pos x="2" y="7"/>
                </a:cxn>
                <a:cxn ang="0">
                  <a:pos x="4" y="9"/>
                </a:cxn>
                <a:cxn ang="0">
                  <a:pos x="7" y="11"/>
                </a:cxn>
                <a:cxn ang="0">
                  <a:pos x="7" y="7"/>
                </a:cxn>
                <a:cxn ang="0">
                  <a:pos x="4" y="4"/>
                </a:cxn>
                <a:cxn ang="0">
                  <a:pos x="4" y="0"/>
                </a:cxn>
                <a:cxn ang="0">
                  <a:pos x="0" y="0"/>
                </a:cxn>
                <a:cxn ang="0">
                  <a:pos x="0" y="2"/>
                </a:cxn>
                <a:cxn ang="0">
                  <a:pos x="0" y="0"/>
                </a:cxn>
              </a:cxnLst>
              <a:rect l="0" t="0" r="r" b="b"/>
              <a:pathLst>
                <a:path w="7" h="11">
                  <a:moveTo>
                    <a:pt x="0" y="0"/>
                  </a:moveTo>
                  <a:lnTo>
                    <a:pt x="0" y="2"/>
                  </a:lnTo>
                  <a:lnTo>
                    <a:pt x="2" y="4"/>
                  </a:lnTo>
                  <a:lnTo>
                    <a:pt x="2" y="7"/>
                  </a:lnTo>
                  <a:lnTo>
                    <a:pt x="4" y="9"/>
                  </a:lnTo>
                  <a:lnTo>
                    <a:pt x="7" y="11"/>
                  </a:lnTo>
                  <a:lnTo>
                    <a:pt x="7" y="7"/>
                  </a:lnTo>
                  <a:lnTo>
                    <a:pt x="4" y="4"/>
                  </a:lnTo>
                  <a:lnTo>
                    <a:pt x="4" y="0"/>
                  </a:lnTo>
                  <a:lnTo>
                    <a:pt x="0" y="0"/>
                  </a:lnTo>
                  <a:lnTo>
                    <a:pt x="0" y="2"/>
                  </a:lnTo>
                  <a:lnTo>
                    <a:pt x="0" y="0"/>
                  </a:lnTo>
                  <a:close/>
                </a:path>
              </a:pathLst>
            </a:custGeom>
            <a:solidFill>
              <a:srgbClr val="000000"/>
            </a:solidFill>
            <a:ln w="9525">
              <a:noFill/>
              <a:round/>
            </a:ln>
          </p:spPr>
          <p:txBody>
            <a:bodyPr/>
            <a:lstStyle/>
            <a:p>
              <a:endParaRPr lang="en-US"/>
            </a:p>
          </p:txBody>
        </p:sp>
        <p:sp>
          <p:nvSpPr>
            <p:cNvPr id="601492" name="Freeform 1428"/>
            <p:cNvSpPr/>
            <p:nvPr/>
          </p:nvSpPr>
          <p:spPr bwMode="auto">
            <a:xfrm>
              <a:off x="4065" y="3151"/>
              <a:ext cx="17" cy="35"/>
            </a:xfrm>
            <a:custGeom>
              <a:avLst/>
              <a:gdLst/>
              <a:ahLst/>
              <a:cxnLst>
                <a:cxn ang="0">
                  <a:pos x="17" y="4"/>
                </a:cxn>
                <a:cxn ang="0">
                  <a:pos x="13" y="4"/>
                </a:cxn>
                <a:cxn ang="0">
                  <a:pos x="11" y="7"/>
                </a:cxn>
                <a:cxn ang="0">
                  <a:pos x="9" y="11"/>
                </a:cxn>
                <a:cxn ang="0">
                  <a:pos x="7" y="15"/>
                </a:cxn>
                <a:cxn ang="0">
                  <a:pos x="6" y="18"/>
                </a:cxn>
                <a:cxn ang="0">
                  <a:pos x="4" y="24"/>
                </a:cxn>
                <a:cxn ang="0">
                  <a:pos x="2" y="26"/>
                </a:cxn>
                <a:cxn ang="0">
                  <a:pos x="0" y="31"/>
                </a:cxn>
                <a:cxn ang="0">
                  <a:pos x="0" y="35"/>
                </a:cxn>
                <a:cxn ang="0">
                  <a:pos x="4" y="35"/>
                </a:cxn>
                <a:cxn ang="0">
                  <a:pos x="4" y="31"/>
                </a:cxn>
                <a:cxn ang="0">
                  <a:pos x="6" y="28"/>
                </a:cxn>
                <a:cxn ang="0">
                  <a:pos x="7" y="24"/>
                </a:cxn>
                <a:cxn ang="0">
                  <a:pos x="9" y="20"/>
                </a:cxn>
                <a:cxn ang="0">
                  <a:pos x="11" y="16"/>
                </a:cxn>
                <a:cxn ang="0">
                  <a:pos x="13" y="13"/>
                </a:cxn>
                <a:cxn ang="0">
                  <a:pos x="15" y="9"/>
                </a:cxn>
                <a:cxn ang="0">
                  <a:pos x="17" y="5"/>
                </a:cxn>
                <a:cxn ang="0">
                  <a:pos x="15" y="5"/>
                </a:cxn>
                <a:cxn ang="0">
                  <a:pos x="17" y="4"/>
                </a:cxn>
                <a:cxn ang="0">
                  <a:pos x="15" y="0"/>
                </a:cxn>
                <a:cxn ang="0">
                  <a:pos x="13" y="4"/>
                </a:cxn>
                <a:cxn ang="0">
                  <a:pos x="17" y="4"/>
                </a:cxn>
              </a:cxnLst>
              <a:rect l="0" t="0" r="r" b="b"/>
              <a:pathLst>
                <a:path w="17" h="35">
                  <a:moveTo>
                    <a:pt x="17" y="4"/>
                  </a:moveTo>
                  <a:lnTo>
                    <a:pt x="13" y="4"/>
                  </a:lnTo>
                  <a:lnTo>
                    <a:pt x="11" y="7"/>
                  </a:lnTo>
                  <a:lnTo>
                    <a:pt x="9" y="11"/>
                  </a:lnTo>
                  <a:lnTo>
                    <a:pt x="7" y="15"/>
                  </a:lnTo>
                  <a:lnTo>
                    <a:pt x="6" y="18"/>
                  </a:lnTo>
                  <a:lnTo>
                    <a:pt x="4" y="24"/>
                  </a:lnTo>
                  <a:lnTo>
                    <a:pt x="2" y="26"/>
                  </a:lnTo>
                  <a:lnTo>
                    <a:pt x="0" y="31"/>
                  </a:lnTo>
                  <a:lnTo>
                    <a:pt x="0" y="35"/>
                  </a:lnTo>
                  <a:lnTo>
                    <a:pt x="4" y="35"/>
                  </a:lnTo>
                  <a:lnTo>
                    <a:pt x="4" y="31"/>
                  </a:lnTo>
                  <a:lnTo>
                    <a:pt x="6" y="28"/>
                  </a:lnTo>
                  <a:lnTo>
                    <a:pt x="7" y="24"/>
                  </a:lnTo>
                  <a:lnTo>
                    <a:pt x="9" y="20"/>
                  </a:lnTo>
                  <a:lnTo>
                    <a:pt x="11" y="16"/>
                  </a:lnTo>
                  <a:lnTo>
                    <a:pt x="13" y="13"/>
                  </a:lnTo>
                  <a:lnTo>
                    <a:pt x="15" y="9"/>
                  </a:lnTo>
                  <a:lnTo>
                    <a:pt x="17" y="5"/>
                  </a:lnTo>
                  <a:lnTo>
                    <a:pt x="15" y="5"/>
                  </a:lnTo>
                  <a:lnTo>
                    <a:pt x="17" y="4"/>
                  </a:lnTo>
                  <a:lnTo>
                    <a:pt x="15" y="0"/>
                  </a:lnTo>
                  <a:lnTo>
                    <a:pt x="13" y="4"/>
                  </a:lnTo>
                  <a:lnTo>
                    <a:pt x="17" y="4"/>
                  </a:lnTo>
                  <a:close/>
                </a:path>
              </a:pathLst>
            </a:custGeom>
            <a:solidFill>
              <a:srgbClr val="000000"/>
            </a:solidFill>
            <a:ln w="9525">
              <a:noFill/>
              <a:round/>
            </a:ln>
          </p:spPr>
          <p:txBody>
            <a:bodyPr/>
            <a:lstStyle/>
            <a:p>
              <a:endParaRPr lang="en-US"/>
            </a:p>
          </p:txBody>
        </p:sp>
        <p:sp>
          <p:nvSpPr>
            <p:cNvPr id="601493" name="Freeform 1429"/>
            <p:cNvSpPr/>
            <p:nvPr/>
          </p:nvSpPr>
          <p:spPr bwMode="auto">
            <a:xfrm>
              <a:off x="4071" y="3155"/>
              <a:ext cx="14" cy="42"/>
            </a:xfrm>
            <a:custGeom>
              <a:avLst/>
              <a:gdLst/>
              <a:ahLst/>
              <a:cxnLst>
                <a:cxn ang="0">
                  <a:pos x="1" y="42"/>
                </a:cxn>
                <a:cxn ang="0">
                  <a:pos x="3" y="40"/>
                </a:cxn>
                <a:cxn ang="0">
                  <a:pos x="5" y="36"/>
                </a:cxn>
                <a:cxn ang="0">
                  <a:pos x="9" y="31"/>
                </a:cxn>
                <a:cxn ang="0">
                  <a:pos x="11" y="27"/>
                </a:cxn>
                <a:cxn ang="0">
                  <a:pos x="13" y="22"/>
                </a:cxn>
                <a:cxn ang="0">
                  <a:pos x="14" y="16"/>
                </a:cxn>
                <a:cxn ang="0">
                  <a:pos x="14" y="5"/>
                </a:cxn>
                <a:cxn ang="0">
                  <a:pos x="11" y="0"/>
                </a:cxn>
                <a:cxn ang="0">
                  <a:pos x="9" y="1"/>
                </a:cxn>
                <a:cxn ang="0">
                  <a:pos x="11" y="5"/>
                </a:cxn>
                <a:cxn ang="0">
                  <a:pos x="11" y="16"/>
                </a:cxn>
                <a:cxn ang="0">
                  <a:pos x="9" y="20"/>
                </a:cxn>
                <a:cxn ang="0">
                  <a:pos x="7" y="25"/>
                </a:cxn>
                <a:cxn ang="0">
                  <a:pos x="5" y="31"/>
                </a:cxn>
                <a:cxn ang="0">
                  <a:pos x="1" y="35"/>
                </a:cxn>
                <a:cxn ang="0">
                  <a:pos x="0" y="40"/>
                </a:cxn>
                <a:cxn ang="0">
                  <a:pos x="1" y="38"/>
                </a:cxn>
                <a:cxn ang="0">
                  <a:pos x="1" y="42"/>
                </a:cxn>
                <a:cxn ang="0">
                  <a:pos x="3" y="42"/>
                </a:cxn>
                <a:cxn ang="0">
                  <a:pos x="3" y="40"/>
                </a:cxn>
                <a:cxn ang="0">
                  <a:pos x="1" y="42"/>
                </a:cxn>
              </a:cxnLst>
              <a:rect l="0" t="0" r="r" b="b"/>
              <a:pathLst>
                <a:path w="14" h="42">
                  <a:moveTo>
                    <a:pt x="1" y="42"/>
                  </a:moveTo>
                  <a:lnTo>
                    <a:pt x="3" y="40"/>
                  </a:lnTo>
                  <a:lnTo>
                    <a:pt x="5" y="36"/>
                  </a:lnTo>
                  <a:lnTo>
                    <a:pt x="9" y="31"/>
                  </a:lnTo>
                  <a:lnTo>
                    <a:pt x="11" y="27"/>
                  </a:lnTo>
                  <a:lnTo>
                    <a:pt x="13" y="22"/>
                  </a:lnTo>
                  <a:lnTo>
                    <a:pt x="14" y="16"/>
                  </a:lnTo>
                  <a:lnTo>
                    <a:pt x="14" y="5"/>
                  </a:lnTo>
                  <a:lnTo>
                    <a:pt x="11" y="0"/>
                  </a:lnTo>
                  <a:lnTo>
                    <a:pt x="9" y="1"/>
                  </a:lnTo>
                  <a:lnTo>
                    <a:pt x="11" y="5"/>
                  </a:lnTo>
                  <a:lnTo>
                    <a:pt x="11" y="16"/>
                  </a:lnTo>
                  <a:lnTo>
                    <a:pt x="9" y="20"/>
                  </a:lnTo>
                  <a:lnTo>
                    <a:pt x="7" y="25"/>
                  </a:lnTo>
                  <a:lnTo>
                    <a:pt x="5" y="31"/>
                  </a:lnTo>
                  <a:lnTo>
                    <a:pt x="1" y="35"/>
                  </a:lnTo>
                  <a:lnTo>
                    <a:pt x="0" y="40"/>
                  </a:lnTo>
                  <a:lnTo>
                    <a:pt x="1" y="38"/>
                  </a:lnTo>
                  <a:lnTo>
                    <a:pt x="1" y="42"/>
                  </a:lnTo>
                  <a:lnTo>
                    <a:pt x="3" y="42"/>
                  </a:lnTo>
                  <a:lnTo>
                    <a:pt x="3" y="40"/>
                  </a:lnTo>
                  <a:lnTo>
                    <a:pt x="1" y="42"/>
                  </a:lnTo>
                  <a:close/>
                </a:path>
              </a:pathLst>
            </a:custGeom>
            <a:solidFill>
              <a:srgbClr val="000000"/>
            </a:solidFill>
            <a:ln w="9525">
              <a:noFill/>
              <a:round/>
            </a:ln>
          </p:spPr>
          <p:txBody>
            <a:bodyPr/>
            <a:lstStyle/>
            <a:p>
              <a:endParaRPr lang="en-US"/>
            </a:p>
          </p:txBody>
        </p:sp>
        <p:sp>
          <p:nvSpPr>
            <p:cNvPr id="601494" name="Freeform 1430"/>
            <p:cNvSpPr/>
            <p:nvPr/>
          </p:nvSpPr>
          <p:spPr bwMode="auto">
            <a:xfrm>
              <a:off x="4082" y="3190"/>
              <a:ext cx="9" cy="14"/>
            </a:xfrm>
            <a:custGeom>
              <a:avLst/>
              <a:gdLst/>
              <a:ahLst/>
              <a:cxnLst>
                <a:cxn ang="0">
                  <a:pos x="9" y="14"/>
                </a:cxn>
                <a:cxn ang="0">
                  <a:pos x="3" y="14"/>
                </a:cxn>
                <a:cxn ang="0">
                  <a:pos x="2" y="12"/>
                </a:cxn>
                <a:cxn ang="0">
                  <a:pos x="0" y="12"/>
                </a:cxn>
                <a:cxn ang="0">
                  <a:pos x="0" y="9"/>
                </a:cxn>
                <a:cxn ang="0">
                  <a:pos x="2" y="5"/>
                </a:cxn>
                <a:cxn ang="0">
                  <a:pos x="3" y="3"/>
                </a:cxn>
                <a:cxn ang="0">
                  <a:pos x="3" y="0"/>
                </a:cxn>
                <a:cxn ang="0">
                  <a:pos x="5" y="3"/>
                </a:cxn>
                <a:cxn ang="0">
                  <a:pos x="5" y="7"/>
                </a:cxn>
                <a:cxn ang="0">
                  <a:pos x="7" y="11"/>
                </a:cxn>
                <a:cxn ang="0">
                  <a:pos x="9" y="14"/>
                </a:cxn>
              </a:cxnLst>
              <a:rect l="0" t="0" r="r" b="b"/>
              <a:pathLst>
                <a:path w="9" h="14">
                  <a:moveTo>
                    <a:pt x="9" y="14"/>
                  </a:moveTo>
                  <a:lnTo>
                    <a:pt x="3" y="14"/>
                  </a:lnTo>
                  <a:lnTo>
                    <a:pt x="2" y="12"/>
                  </a:lnTo>
                  <a:lnTo>
                    <a:pt x="0" y="12"/>
                  </a:lnTo>
                  <a:lnTo>
                    <a:pt x="0" y="9"/>
                  </a:lnTo>
                  <a:lnTo>
                    <a:pt x="2" y="5"/>
                  </a:lnTo>
                  <a:lnTo>
                    <a:pt x="3" y="3"/>
                  </a:lnTo>
                  <a:lnTo>
                    <a:pt x="3" y="0"/>
                  </a:lnTo>
                  <a:lnTo>
                    <a:pt x="5" y="3"/>
                  </a:lnTo>
                  <a:lnTo>
                    <a:pt x="5" y="7"/>
                  </a:lnTo>
                  <a:lnTo>
                    <a:pt x="7" y="11"/>
                  </a:lnTo>
                  <a:lnTo>
                    <a:pt x="9" y="14"/>
                  </a:lnTo>
                  <a:close/>
                </a:path>
              </a:pathLst>
            </a:custGeom>
            <a:solidFill>
              <a:srgbClr val="FFCC00"/>
            </a:solidFill>
            <a:ln w="9525">
              <a:noFill/>
              <a:round/>
            </a:ln>
          </p:spPr>
          <p:txBody>
            <a:bodyPr/>
            <a:lstStyle/>
            <a:p>
              <a:endParaRPr lang="en-US"/>
            </a:p>
          </p:txBody>
        </p:sp>
        <p:sp>
          <p:nvSpPr>
            <p:cNvPr id="601495" name="Freeform 1431"/>
            <p:cNvSpPr/>
            <p:nvPr/>
          </p:nvSpPr>
          <p:spPr bwMode="auto">
            <a:xfrm>
              <a:off x="4080" y="3197"/>
              <a:ext cx="11" cy="9"/>
            </a:xfrm>
            <a:custGeom>
              <a:avLst/>
              <a:gdLst/>
              <a:ahLst/>
              <a:cxnLst>
                <a:cxn ang="0">
                  <a:pos x="0" y="0"/>
                </a:cxn>
                <a:cxn ang="0">
                  <a:pos x="0" y="5"/>
                </a:cxn>
                <a:cxn ang="0">
                  <a:pos x="2" y="7"/>
                </a:cxn>
                <a:cxn ang="0">
                  <a:pos x="4" y="7"/>
                </a:cxn>
                <a:cxn ang="0">
                  <a:pos x="5" y="9"/>
                </a:cxn>
                <a:cxn ang="0">
                  <a:pos x="9" y="9"/>
                </a:cxn>
                <a:cxn ang="0">
                  <a:pos x="11" y="5"/>
                </a:cxn>
                <a:cxn ang="0">
                  <a:pos x="5" y="5"/>
                </a:cxn>
                <a:cxn ang="0">
                  <a:pos x="5" y="4"/>
                </a:cxn>
                <a:cxn ang="0">
                  <a:pos x="4" y="4"/>
                </a:cxn>
                <a:cxn ang="0">
                  <a:pos x="4" y="2"/>
                </a:cxn>
                <a:cxn ang="0">
                  <a:pos x="0" y="0"/>
                </a:cxn>
              </a:cxnLst>
              <a:rect l="0" t="0" r="r" b="b"/>
              <a:pathLst>
                <a:path w="11" h="9">
                  <a:moveTo>
                    <a:pt x="0" y="0"/>
                  </a:moveTo>
                  <a:lnTo>
                    <a:pt x="0" y="5"/>
                  </a:lnTo>
                  <a:lnTo>
                    <a:pt x="2" y="7"/>
                  </a:lnTo>
                  <a:lnTo>
                    <a:pt x="4" y="7"/>
                  </a:lnTo>
                  <a:lnTo>
                    <a:pt x="5" y="9"/>
                  </a:lnTo>
                  <a:lnTo>
                    <a:pt x="9" y="9"/>
                  </a:lnTo>
                  <a:lnTo>
                    <a:pt x="11" y="5"/>
                  </a:lnTo>
                  <a:lnTo>
                    <a:pt x="5" y="5"/>
                  </a:lnTo>
                  <a:lnTo>
                    <a:pt x="5" y="4"/>
                  </a:lnTo>
                  <a:lnTo>
                    <a:pt x="4" y="4"/>
                  </a:lnTo>
                  <a:lnTo>
                    <a:pt x="4" y="2"/>
                  </a:lnTo>
                  <a:lnTo>
                    <a:pt x="0" y="0"/>
                  </a:lnTo>
                  <a:close/>
                </a:path>
              </a:pathLst>
            </a:custGeom>
            <a:solidFill>
              <a:srgbClr val="000000"/>
            </a:solidFill>
            <a:ln w="9525">
              <a:noFill/>
              <a:round/>
            </a:ln>
          </p:spPr>
          <p:txBody>
            <a:bodyPr/>
            <a:lstStyle/>
            <a:p>
              <a:endParaRPr lang="en-US"/>
            </a:p>
          </p:txBody>
        </p:sp>
        <p:sp>
          <p:nvSpPr>
            <p:cNvPr id="601496" name="Freeform 1432"/>
            <p:cNvSpPr/>
            <p:nvPr/>
          </p:nvSpPr>
          <p:spPr bwMode="auto">
            <a:xfrm>
              <a:off x="4080" y="3184"/>
              <a:ext cx="7" cy="15"/>
            </a:xfrm>
            <a:custGeom>
              <a:avLst/>
              <a:gdLst/>
              <a:ahLst/>
              <a:cxnLst>
                <a:cxn ang="0">
                  <a:pos x="7" y="4"/>
                </a:cxn>
                <a:cxn ang="0">
                  <a:pos x="4" y="6"/>
                </a:cxn>
                <a:cxn ang="0">
                  <a:pos x="4" y="9"/>
                </a:cxn>
                <a:cxn ang="0">
                  <a:pos x="0" y="13"/>
                </a:cxn>
                <a:cxn ang="0">
                  <a:pos x="4" y="15"/>
                </a:cxn>
                <a:cxn ang="0">
                  <a:pos x="7" y="11"/>
                </a:cxn>
                <a:cxn ang="0">
                  <a:pos x="7" y="6"/>
                </a:cxn>
                <a:cxn ang="0">
                  <a:pos x="4" y="6"/>
                </a:cxn>
                <a:cxn ang="0">
                  <a:pos x="7" y="4"/>
                </a:cxn>
                <a:cxn ang="0">
                  <a:pos x="4" y="0"/>
                </a:cxn>
                <a:cxn ang="0">
                  <a:pos x="4" y="6"/>
                </a:cxn>
                <a:cxn ang="0">
                  <a:pos x="7" y="4"/>
                </a:cxn>
              </a:cxnLst>
              <a:rect l="0" t="0" r="r" b="b"/>
              <a:pathLst>
                <a:path w="7" h="15">
                  <a:moveTo>
                    <a:pt x="7" y="4"/>
                  </a:moveTo>
                  <a:lnTo>
                    <a:pt x="4" y="6"/>
                  </a:lnTo>
                  <a:lnTo>
                    <a:pt x="4" y="9"/>
                  </a:lnTo>
                  <a:lnTo>
                    <a:pt x="0" y="13"/>
                  </a:lnTo>
                  <a:lnTo>
                    <a:pt x="4" y="15"/>
                  </a:lnTo>
                  <a:lnTo>
                    <a:pt x="7" y="11"/>
                  </a:lnTo>
                  <a:lnTo>
                    <a:pt x="7" y="6"/>
                  </a:lnTo>
                  <a:lnTo>
                    <a:pt x="4" y="6"/>
                  </a:lnTo>
                  <a:lnTo>
                    <a:pt x="7" y="4"/>
                  </a:lnTo>
                  <a:lnTo>
                    <a:pt x="4" y="0"/>
                  </a:lnTo>
                  <a:lnTo>
                    <a:pt x="4" y="6"/>
                  </a:lnTo>
                  <a:lnTo>
                    <a:pt x="7" y="4"/>
                  </a:lnTo>
                  <a:close/>
                </a:path>
              </a:pathLst>
            </a:custGeom>
            <a:solidFill>
              <a:srgbClr val="000000"/>
            </a:solidFill>
            <a:ln w="9525">
              <a:noFill/>
              <a:round/>
            </a:ln>
          </p:spPr>
          <p:txBody>
            <a:bodyPr/>
            <a:lstStyle/>
            <a:p>
              <a:endParaRPr lang="en-US"/>
            </a:p>
          </p:txBody>
        </p:sp>
        <p:sp>
          <p:nvSpPr>
            <p:cNvPr id="601497" name="Freeform 1433"/>
            <p:cNvSpPr/>
            <p:nvPr/>
          </p:nvSpPr>
          <p:spPr bwMode="auto">
            <a:xfrm>
              <a:off x="4084" y="3188"/>
              <a:ext cx="16" cy="22"/>
            </a:xfrm>
            <a:custGeom>
              <a:avLst/>
              <a:gdLst/>
              <a:ahLst/>
              <a:cxnLst>
                <a:cxn ang="0">
                  <a:pos x="5" y="18"/>
                </a:cxn>
                <a:cxn ang="0">
                  <a:pos x="7" y="16"/>
                </a:cxn>
                <a:cxn ang="0">
                  <a:pos x="5" y="13"/>
                </a:cxn>
                <a:cxn ang="0">
                  <a:pos x="5" y="3"/>
                </a:cxn>
                <a:cxn ang="0">
                  <a:pos x="3" y="0"/>
                </a:cxn>
                <a:cxn ang="0">
                  <a:pos x="0" y="2"/>
                </a:cxn>
                <a:cxn ang="0">
                  <a:pos x="1" y="5"/>
                </a:cxn>
                <a:cxn ang="0">
                  <a:pos x="1" y="14"/>
                </a:cxn>
                <a:cxn ang="0">
                  <a:pos x="5" y="18"/>
                </a:cxn>
                <a:cxn ang="0">
                  <a:pos x="7" y="14"/>
                </a:cxn>
                <a:cxn ang="0">
                  <a:pos x="5" y="18"/>
                </a:cxn>
                <a:cxn ang="0">
                  <a:pos x="16" y="22"/>
                </a:cxn>
                <a:cxn ang="0">
                  <a:pos x="7" y="16"/>
                </a:cxn>
                <a:cxn ang="0">
                  <a:pos x="5" y="18"/>
                </a:cxn>
              </a:cxnLst>
              <a:rect l="0" t="0" r="r" b="b"/>
              <a:pathLst>
                <a:path w="16" h="22">
                  <a:moveTo>
                    <a:pt x="5" y="18"/>
                  </a:moveTo>
                  <a:lnTo>
                    <a:pt x="7" y="16"/>
                  </a:lnTo>
                  <a:lnTo>
                    <a:pt x="5" y="13"/>
                  </a:lnTo>
                  <a:lnTo>
                    <a:pt x="5" y="3"/>
                  </a:lnTo>
                  <a:lnTo>
                    <a:pt x="3" y="0"/>
                  </a:lnTo>
                  <a:lnTo>
                    <a:pt x="0" y="2"/>
                  </a:lnTo>
                  <a:lnTo>
                    <a:pt x="1" y="5"/>
                  </a:lnTo>
                  <a:lnTo>
                    <a:pt x="1" y="14"/>
                  </a:lnTo>
                  <a:lnTo>
                    <a:pt x="5" y="18"/>
                  </a:lnTo>
                  <a:lnTo>
                    <a:pt x="7" y="14"/>
                  </a:lnTo>
                  <a:lnTo>
                    <a:pt x="5" y="18"/>
                  </a:lnTo>
                  <a:lnTo>
                    <a:pt x="16" y="22"/>
                  </a:lnTo>
                  <a:lnTo>
                    <a:pt x="7" y="16"/>
                  </a:lnTo>
                  <a:lnTo>
                    <a:pt x="5" y="18"/>
                  </a:lnTo>
                  <a:close/>
                </a:path>
              </a:pathLst>
            </a:custGeom>
            <a:solidFill>
              <a:srgbClr val="000000"/>
            </a:solidFill>
            <a:ln w="9525">
              <a:noFill/>
              <a:round/>
            </a:ln>
          </p:spPr>
          <p:txBody>
            <a:bodyPr/>
            <a:lstStyle/>
            <a:p>
              <a:endParaRPr lang="en-US"/>
            </a:p>
          </p:txBody>
        </p:sp>
      </p:grpSp>
      <p:sp>
        <p:nvSpPr>
          <p:cNvPr id="601500" name="Line 1436"/>
          <p:cNvSpPr>
            <a:spLocks noChangeShapeType="1"/>
          </p:cNvSpPr>
          <p:nvPr/>
        </p:nvSpPr>
        <p:spPr bwMode="auto">
          <a:xfrm flipH="1" flipV="1">
            <a:off x="4918075" y="2622550"/>
            <a:ext cx="628650" cy="0"/>
          </a:xfrm>
          <a:prstGeom prst="line">
            <a:avLst/>
          </a:prstGeom>
          <a:noFill/>
          <a:ln w="28575">
            <a:solidFill>
              <a:schemeClr val="hlink"/>
            </a:solidFill>
            <a:round/>
            <a:headEnd type="none" w="sm" len="sm"/>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idx="1"/>
          </p:nvPr>
        </p:nvSpPr>
        <p:spPr/>
        <p:txBody>
          <a:bodyPr/>
          <a:lstStyle/>
          <a:p>
            <a:r>
              <a:rPr lang="en-US" altLang="zh-CN" dirty="0">
                <a:ea typeface="宋体" panose="02010600030101010101" pitchFamily="2" charset="-122"/>
              </a:rPr>
              <a:t>Complete </a:t>
            </a:r>
            <a:endParaRPr lang="en-US" altLang="zh-CN" dirty="0">
              <a:ea typeface="宋体" panose="02010600030101010101" pitchFamily="2" charset="-122"/>
            </a:endParaRPr>
          </a:p>
          <a:p>
            <a:pPr lvl="1"/>
            <a:r>
              <a:rPr lang="en-US" altLang="zh-CN" dirty="0">
                <a:ea typeface="宋体" panose="02010600030101010101" pitchFamily="2" charset="-122"/>
              </a:rPr>
              <a:t>End of the inheritance tree </a:t>
            </a:r>
            <a:endParaRPr lang="en-US" altLang="zh-CN" dirty="0">
              <a:ea typeface="宋体" panose="02010600030101010101" pitchFamily="2" charset="-122"/>
            </a:endParaRPr>
          </a:p>
          <a:p>
            <a:r>
              <a:rPr lang="en-US" altLang="zh-CN" dirty="0">
                <a:ea typeface="宋体" panose="02010600030101010101" pitchFamily="2" charset="-122"/>
              </a:rPr>
              <a:t>Incomplete </a:t>
            </a:r>
            <a:endParaRPr lang="en-US" altLang="zh-CN" dirty="0">
              <a:ea typeface="宋体" panose="02010600030101010101" pitchFamily="2" charset="-122"/>
            </a:endParaRPr>
          </a:p>
          <a:p>
            <a:pPr lvl="1"/>
            <a:r>
              <a:rPr lang="en-US" altLang="zh-CN" dirty="0">
                <a:ea typeface="宋体" panose="02010600030101010101" pitchFamily="2" charset="-122"/>
              </a:rPr>
              <a:t>Inheritance tree may be extended</a:t>
            </a:r>
            <a:endParaRPr lang="en-US" altLang="zh-CN" dirty="0">
              <a:ea typeface="宋体" panose="02010600030101010101" pitchFamily="2" charset="-122"/>
            </a:endParaRPr>
          </a:p>
          <a:p>
            <a:r>
              <a:rPr lang="en-US" altLang="zh-CN" dirty="0">
                <a:ea typeface="宋体" panose="02010600030101010101" pitchFamily="2" charset="-122"/>
              </a:rPr>
              <a:t>Disjoint</a:t>
            </a:r>
            <a:endParaRPr lang="en-US" altLang="zh-CN" dirty="0">
              <a:ea typeface="宋体" panose="02010600030101010101" pitchFamily="2" charset="-122"/>
            </a:endParaRPr>
          </a:p>
          <a:p>
            <a:pPr lvl="1"/>
            <a:r>
              <a:rPr lang="en-US" altLang="zh-CN" dirty="0">
                <a:ea typeface="宋体" panose="02010600030101010101" pitchFamily="2" charset="-122"/>
              </a:rPr>
              <a:t>Subclasses mutually exclusive</a:t>
            </a:r>
            <a:endParaRPr lang="en-US" altLang="zh-CN" dirty="0">
              <a:ea typeface="宋体" panose="02010600030101010101" pitchFamily="2" charset="-122"/>
            </a:endParaRPr>
          </a:p>
          <a:p>
            <a:pPr lvl="1"/>
            <a:r>
              <a:rPr lang="en-US" altLang="zh-CN" dirty="0">
                <a:ea typeface="宋体" panose="02010600030101010101" pitchFamily="2" charset="-122"/>
              </a:rPr>
              <a:t>Doesn’t support multiple inheritance</a:t>
            </a:r>
            <a:endParaRPr lang="en-US" altLang="zh-CN" dirty="0">
              <a:ea typeface="宋体" panose="02010600030101010101" pitchFamily="2" charset="-122"/>
            </a:endParaRPr>
          </a:p>
          <a:p>
            <a:r>
              <a:rPr lang="en-US" altLang="zh-CN" dirty="0">
                <a:ea typeface="宋体" panose="02010600030101010101" pitchFamily="2" charset="-122"/>
              </a:rPr>
              <a:t>Overlapping </a:t>
            </a:r>
            <a:endParaRPr lang="en-US" altLang="zh-CN" dirty="0">
              <a:ea typeface="宋体" panose="02010600030101010101" pitchFamily="2" charset="-122"/>
            </a:endParaRPr>
          </a:p>
          <a:p>
            <a:pPr lvl="1"/>
            <a:r>
              <a:rPr lang="en-US" altLang="zh-CN" dirty="0">
                <a:ea typeface="宋体" panose="02010600030101010101" pitchFamily="2" charset="-122"/>
              </a:rPr>
              <a:t>Subclasses are not mutually exclusive</a:t>
            </a:r>
            <a:endParaRPr lang="en-US" altLang="zh-CN" dirty="0">
              <a:ea typeface="宋体" panose="02010600030101010101" pitchFamily="2" charset="-122"/>
            </a:endParaRPr>
          </a:p>
          <a:p>
            <a:pPr lvl="1"/>
            <a:r>
              <a:rPr lang="en-US" altLang="zh-CN" dirty="0">
                <a:ea typeface="宋体" panose="02010600030101010101" pitchFamily="2" charset="-122"/>
              </a:rPr>
              <a:t>Supports multiple inheritance</a:t>
            </a:r>
            <a:endParaRPr lang="en-US" altLang="zh-CN" dirty="0">
              <a:ea typeface="宋体" panose="02010600030101010101" pitchFamily="2" charset="-122"/>
            </a:endParaRPr>
          </a:p>
          <a:p>
            <a:pPr lvl="1">
              <a:lnSpc>
                <a:spcPct val="77000"/>
              </a:lnSpc>
            </a:pPr>
            <a:endParaRPr lang="zh-CN" altLang="en-US" dirty="0">
              <a:ea typeface="宋体" panose="02010600030101010101" pitchFamily="2" charset="-122"/>
            </a:endParaRPr>
          </a:p>
        </p:txBody>
      </p:sp>
      <p:sp>
        <p:nvSpPr>
          <p:cNvPr id="497666" name="Rectangle 2"/>
          <p:cNvSpPr>
            <a:spLocks noGrp="1" noChangeArrowheads="1"/>
          </p:cNvSpPr>
          <p:nvPr>
            <p:ph type="title"/>
          </p:nvPr>
        </p:nvSpPr>
        <p:spPr/>
        <p:txBody>
          <a:bodyPr/>
          <a:lstStyle/>
          <a:p>
            <a:r>
              <a:rPr lang="en-US" altLang="zh-CN">
                <a:ea typeface="宋体" panose="02010600030101010101" pitchFamily="2" charset="-122"/>
              </a:rPr>
              <a:t>Generalization Constraints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802" name="Line 90"/>
          <p:cNvSpPr>
            <a:spLocks noChangeShapeType="1"/>
          </p:cNvSpPr>
          <p:nvPr/>
        </p:nvSpPr>
        <p:spPr bwMode="auto">
          <a:xfrm flipV="1">
            <a:off x="1339850" y="4616231"/>
            <a:ext cx="0" cy="44926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3" name="Line 91"/>
          <p:cNvSpPr>
            <a:spLocks noChangeShapeType="1"/>
          </p:cNvSpPr>
          <p:nvPr/>
        </p:nvSpPr>
        <p:spPr bwMode="auto">
          <a:xfrm flipV="1">
            <a:off x="3419475" y="4616231"/>
            <a:ext cx="0" cy="4524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6" name="Line 94"/>
          <p:cNvSpPr>
            <a:spLocks noChangeShapeType="1"/>
          </p:cNvSpPr>
          <p:nvPr/>
        </p:nvSpPr>
        <p:spPr bwMode="auto">
          <a:xfrm flipV="1">
            <a:off x="6883400" y="2660431"/>
            <a:ext cx="0" cy="658812"/>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4" name="Line 92"/>
          <p:cNvSpPr>
            <a:spLocks noChangeShapeType="1"/>
          </p:cNvSpPr>
          <p:nvPr/>
        </p:nvSpPr>
        <p:spPr bwMode="auto">
          <a:xfrm flipV="1">
            <a:off x="4565650" y="2290543"/>
            <a:ext cx="0" cy="10636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5" name="Line 93"/>
          <p:cNvSpPr>
            <a:spLocks noChangeShapeType="1"/>
          </p:cNvSpPr>
          <p:nvPr/>
        </p:nvSpPr>
        <p:spPr bwMode="auto">
          <a:xfrm flipV="1">
            <a:off x="2400300" y="2660431"/>
            <a:ext cx="0" cy="617537"/>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71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Generalization Constraints</a:t>
            </a:r>
            <a:endParaRPr lang="en-US" altLang="zh-CN">
              <a:ea typeface="宋体" panose="02010600030101010101" pitchFamily="2" charset="-122"/>
            </a:endParaRPr>
          </a:p>
        </p:txBody>
      </p:sp>
      <p:sp>
        <p:nvSpPr>
          <p:cNvPr id="499776" name="Rectangle 64"/>
          <p:cNvSpPr>
            <a:spLocks noChangeArrowheads="1"/>
          </p:cNvSpPr>
          <p:nvPr/>
        </p:nvSpPr>
        <p:spPr bwMode="auto">
          <a:xfrm>
            <a:off x="3751263" y="3198593"/>
            <a:ext cx="1604962" cy="623888"/>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77" name="Rectangle 65"/>
          <p:cNvSpPr>
            <a:spLocks noChangeArrowheads="1"/>
          </p:cNvSpPr>
          <p:nvPr/>
        </p:nvSpPr>
        <p:spPr bwMode="auto">
          <a:xfrm>
            <a:off x="4027488" y="1360268"/>
            <a:ext cx="1108075" cy="62547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78" name="Rectangle 66"/>
          <p:cNvSpPr>
            <a:spLocks noChangeArrowheads="1"/>
          </p:cNvSpPr>
          <p:nvPr/>
        </p:nvSpPr>
        <p:spPr bwMode="auto">
          <a:xfrm>
            <a:off x="4248150" y="1387256"/>
            <a:ext cx="692150" cy="312737"/>
          </a:xfrm>
          <a:prstGeom prst="rect">
            <a:avLst/>
          </a:prstGeom>
          <a:noFill/>
          <a:ln w="9525">
            <a:noFill/>
            <a:miter lim="800000"/>
          </a:ln>
          <a:effectLst/>
        </p:spPr>
        <p:txBody>
          <a:bodyPr wrap="none" lIns="92075" tIns="46038" rIns="92075" bIns="46038">
            <a:spAutoFit/>
          </a:bodyPr>
          <a:lstStyle/>
          <a:p>
            <a:pPr>
              <a:lnSpc>
                <a:spcPct val="90000"/>
              </a:lnSpc>
            </a:pPr>
            <a:r>
              <a:rPr lang="en-US" altLang="zh-CN" sz="1600" b="0">
                <a:solidFill>
                  <a:schemeClr val="bg2"/>
                </a:solidFill>
                <a:ea typeface="宋体" panose="02010600030101010101" pitchFamily="2" charset="-122"/>
              </a:rPr>
              <a:t>Asset</a:t>
            </a:r>
            <a:endParaRPr lang="en-US" altLang="zh-CN" sz="1600" b="0">
              <a:solidFill>
                <a:schemeClr val="bg2"/>
              </a:solidFill>
              <a:ea typeface="宋体" panose="02010600030101010101" pitchFamily="2" charset="-122"/>
            </a:endParaRPr>
          </a:p>
        </p:txBody>
      </p:sp>
      <p:sp>
        <p:nvSpPr>
          <p:cNvPr id="499779" name="Rectangle 67"/>
          <p:cNvSpPr>
            <a:spLocks noChangeArrowheads="1"/>
          </p:cNvSpPr>
          <p:nvPr/>
        </p:nvSpPr>
        <p:spPr bwMode="auto">
          <a:xfrm>
            <a:off x="1612900" y="3190656"/>
            <a:ext cx="1603375" cy="62547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80" name="Rectangle 68"/>
          <p:cNvSpPr>
            <a:spLocks noChangeArrowheads="1"/>
          </p:cNvSpPr>
          <p:nvPr/>
        </p:nvSpPr>
        <p:spPr bwMode="auto">
          <a:xfrm>
            <a:off x="3951288" y="3236693"/>
            <a:ext cx="1304925" cy="306388"/>
          </a:xfrm>
          <a:prstGeom prst="rect">
            <a:avLst/>
          </a:prstGeom>
          <a:noFill/>
          <a:ln w="9525">
            <a:noFill/>
            <a:miter lim="800000"/>
          </a:ln>
          <a:effectLst/>
        </p:spPr>
        <p:txBody>
          <a:bodyPr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Real Estate</a:t>
            </a:r>
            <a:endParaRPr lang="en-US" altLang="zh-CN" sz="1600" b="0">
              <a:solidFill>
                <a:schemeClr val="bg2"/>
              </a:solidFill>
              <a:ea typeface="宋体" panose="02010600030101010101" pitchFamily="2" charset="-122"/>
            </a:endParaRPr>
          </a:p>
        </p:txBody>
      </p:sp>
      <p:sp>
        <p:nvSpPr>
          <p:cNvPr id="499781" name="Rectangle 69"/>
          <p:cNvSpPr>
            <a:spLocks noChangeArrowheads="1"/>
          </p:cNvSpPr>
          <p:nvPr/>
        </p:nvSpPr>
        <p:spPr bwMode="auto">
          <a:xfrm>
            <a:off x="1593850" y="3236693"/>
            <a:ext cx="1625600" cy="306388"/>
          </a:xfrm>
          <a:prstGeom prst="rect">
            <a:avLst/>
          </a:prstGeom>
          <a:noFill/>
          <a:ln w="9525">
            <a:noFill/>
            <a:miter lim="800000"/>
          </a:ln>
          <a:effectLst/>
        </p:spPr>
        <p:txBody>
          <a:bodyPr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Bank Account</a:t>
            </a:r>
            <a:endParaRPr lang="en-US" altLang="zh-CN" sz="1600" b="0">
              <a:solidFill>
                <a:schemeClr val="bg2"/>
              </a:solidFill>
              <a:ea typeface="宋体" panose="02010600030101010101" pitchFamily="2" charset="-122"/>
            </a:endParaRPr>
          </a:p>
        </p:txBody>
      </p:sp>
      <p:sp>
        <p:nvSpPr>
          <p:cNvPr id="499782" name="Rectangle 70"/>
          <p:cNvSpPr>
            <a:spLocks noChangeArrowheads="1"/>
          </p:cNvSpPr>
          <p:nvPr/>
        </p:nvSpPr>
        <p:spPr bwMode="auto">
          <a:xfrm>
            <a:off x="6073775" y="3208118"/>
            <a:ext cx="1604963" cy="623888"/>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83" name="Rectangle 71"/>
          <p:cNvSpPr>
            <a:spLocks noChangeArrowheads="1"/>
          </p:cNvSpPr>
          <p:nvPr/>
        </p:nvSpPr>
        <p:spPr bwMode="auto">
          <a:xfrm>
            <a:off x="6421438" y="3236693"/>
            <a:ext cx="908050" cy="306388"/>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Security</a:t>
            </a:r>
            <a:endParaRPr lang="en-US" altLang="zh-CN" sz="1600" b="0">
              <a:solidFill>
                <a:schemeClr val="bg2"/>
              </a:solidFill>
              <a:ea typeface="宋体" panose="02010600030101010101" pitchFamily="2" charset="-122"/>
            </a:endParaRPr>
          </a:p>
        </p:txBody>
      </p:sp>
      <p:sp>
        <p:nvSpPr>
          <p:cNvPr id="499784" name="Rectangle 72"/>
          <p:cNvSpPr>
            <a:spLocks noChangeArrowheads="1"/>
          </p:cNvSpPr>
          <p:nvPr/>
        </p:nvSpPr>
        <p:spPr bwMode="auto">
          <a:xfrm>
            <a:off x="790575" y="5032156"/>
            <a:ext cx="1108075" cy="61436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85" name="Rectangle 73"/>
          <p:cNvSpPr>
            <a:spLocks noChangeArrowheads="1"/>
          </p:cNvSpPr>
          <p:nvPr/>
        </p:nvSpPr>
        <p:spPr bwMode="auto">
          <a:xfrm>
            <a:off x="901700" y="5054381"/>
            <a:ext cx="904875" cy="312737"/>
          </a:xfrm>
          <a:prstGeom prst="rect">
            <a:avLst/>
          </a:prstGeom>
          <a:noFill/>
          <a:ln w="9525">
            <a:noFill/>
            <a:miter lim="800000"/>
          </a:ln>
          <a:effectLst/>
        </p:spPr>
        <p:txBody>
          <a:bodyPr wrap="none" lIns="92075" tIns="46038" rIns="92075" bIns="46038">
            <a:spAutoFit/>
          </a:bodyPr>
          <a:lstStyle/>
          <a:p>
            <a:pPr>
              <a:lnSpc>
                <a:spcPct val="90000"/>
              </a:lnSpc>
            </a:pPr>
            <a:r>
              <a:rPr lang="en-US" altLang="zh-CN" sz="1600" b="0">
                <a:solidFill>
                  <a:schemeClr val="bg2"/>
                </a:solidFill>
                <a:ea typeface="宋体" panose="02010600030101010101" pitchFamily="2" charset="-122"/>
              </a:rPr>
              <a:t>Savings</a:t>
            </a:r>
            <a:endParaRPr lang="en-US" altLang="zh-CN" sz="1600" b="0">
              <a:solidFill>
                <a:schemeClr val="bg2"/>
              </a:solidFill>
              <a:ea typeface="宋体" panose="02010600030101010101" pitchFamily="2" charset="-122"/>
            </a:endParaRPr>
          </a:p>
        </p:txBody>
      </p:sp>
      <p:sp>
        <p:nvSpPr>
          <p:cNvPr id="499786" name="Rectangle 74"/>
          <p:cNvSpPr>
            <a:spLocks noChangeArrowheads="1"/>
          </p:cNvSpPr>
          <p:nvPr/>
        </p:nvSpPr>
        <p:spPr bwMode="auto">
          <a:xfrm>
            <a:off x="2846388" y="5046443"/>
            <a:ext cx="1108075" cy="614363"/>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87" name="Rectangle 75"/>
          <p:cNvSpPr>
            <a:spLocks noChangeArrowheads="1"/>
          </p:cNvSpPr>
          <p:nvPr/>
        </p:nvSpPr>
        <p:spPr bwMode="auto">
          <a:xfrm>
            <a:off x="2890838" y="5060731"/>
            <a:ext cx="1019175" cy="306387"/>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Checking</a:t>
            </a:r>
            <a:endParaRPr lang="en-US" altLang="zh-CN" sz="1600" b="0">
              <a:solidFill>
                <a:schemeClr val="bg2"/>
              </a:solidFill>
              <a:ea typeface="宋体" panose="02010600030101010101" pitchFamily="2" charset="-122"/>
            </a:endParaRPr>
          </a:p>
        </p:txBody>
      </p:sp>
      <p:sp>
        <p:nvSpPr>
          <p:cNvPr id="499788" name="Rectangle 76"/>
          <p:cNvSpPr>
            <a:spLocks noChangeArrowheads="1"/>
          </p:cNvSpPr>
          <p:nvPr/>
        </p:nvSpPr>
        <p:spPr bwMode="auto">
          <a:xfrm>
            <a:off x="5751513" y="4908331"/>
            <a:ext cx="1109662" cy="60007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89" name="Rectangle 77"/>
          <p:cNvSpPr>
            <a:spLocks noChangeArrowheads="1"/>
          </p:cNvSpPr>
          <p:nvPr/>
        </p:nvSpPr>
        <p:spPr bwMode="auto">
          <a:xfrm>
            <a:off x="5935663" y="4928968"/>
            <a:ext cx="692150" cy="312738"/>
          </a:xfrm>
          <a:prstGeom prst="rect">
            <a:avLst/>
          </a:prstGeom>
          <a:noFill/>
          <a:ln w="9525">
            <a:noFill/>
            <a:miter lim="800000"/>
          </a:ln>
          <a:effectLst/>
        </p:spPr>
        <p:txBody>
          <a:bodyPr wrap="none" lIns="92075" tIns="46038" rIns="92075" bIns="46038">
            <a:spAutoFit/>
          </a:bodyPr>
          <a:lstStyle/>
          <a:p>
            <a:pPr>
              <a:lnSpc>
                <a:spcPct val="90000"/>
              </a:lnSpc>
            </a:pPr>
            <a:r>
              <a:rPr lang="en-US" altLang="zh-CN" sz="1600" b="0">
                <a:solidFill>
                  <a:schemeClr val="bg2"/>
                </a:solidFill>
                <a:ea typeface="宋体" panose="02010600030101010101" pitchFamily="2" charset="-122"/>
              </a:rPr>
              <a:t>Stock</a:t>
            </a:r>
            <a:endParaRPr lang="en-US" altLang="zh-CN" sz="1600" b="0">
              <a:solidFill>
                <a:schemeClr val="bg2"/>
              </a:solidFill>
              <a:ea typeface="宋体" panose="02010600030101010101" pitchFamily="2" charset="-122"/>
            </a:endParaRPr>
          </a:p>
        </p:txBody>
      </p:sp>
      <p:sp>
        <p:nvSpPr>
          <p:cNvPr id="499790" name="Rectangle 78"/>
          <p:cNvSpPr>
            <a:spLocks noChangeArrowheads="1"/>
          </p:cNvSpPr>
          <p:nvPr/>
        </p:nvSpPr>
        <p:spPr bwMode="auto">
          <a:xfrm>
            <a:off x="7073900" y="4908331"/>
            <a:ext cx="1108075" cy="601662"/>
          </a:xfrm>
          <a:prstGeom prst="rect">
            <a:avLst/>
          </a:prstGeom>
          <a:solidFill>
            <a:srgbClr val="FFFFCC"/>
          </a:solidFill>
          <a:ln w="12700">
            <a:solidFill>
              <a:srgbClr val="990033"/>
            </a:solidFill>
            <a:miter lim="800000"/>
          </a:ln>
          <a:effectLst/>
        </p:spPr>
        <p:txBody>
          <a:bodyPr wrap="none" anchor="ctr"/>
          <a:lstStyle/>
          <a:p>
            <a:endParaRPr lang="en-US"/>
          </a:p>
        </p:txBody>
      </p:sp>
      <p:sp>
        <p:nvSpPr>
          <p:cNvPr id="499791" name="Rectangle 79"/>
          <p:cNvSpPr>
            <a:spLocks noChangeArrowheads="1"/>
          </p:cNvSpPr>
          <p:nvPr/>
        </p:nvSpPr>
        <p:spPr bwMode="auto">
          <a:xfrm>
            <a:off x="7267575" y="4928968"/>
            <a:ext cx="657225" cy="312738"/>
          </a:xfrm>
          <a:prstGeom prst="rect">
            <a:avLst/>
          </a:prstGeom>
          <a:noFill/>
          <a:ln w="9525">
            <a:noFill/>
            <a:miter lim="800000"/>
          </a:ln>
          <a:effectLst/>
        </p:spPr>
        <p:txBody>
          <a:bodyPr wrap="none" lIns="92075" tIns="46038" rIns="92075" bIns="46038">
            <a:spAutoFit/>
          </a:bodyPr>
          <a:lstStyle/>
          <a:p>
            <a:pPr>
              <a:lnSpc>
                <a:spcPct val="90000"/>
              </a:lnSpc>
            </a:pPr>
            <a:r>
              <a:rPr lang="en-US" altLang="zh-CN" sz="1600" b="0">
                <a:solidFill>
                  <a:schemeClr val="bg2"/>
                </a:solidFill>
                <a:ea typeface="宋体" panose="02010600030101010101" pitchFamily="2" charset="-122"/>
              </a:rPr>
              <a:t>Bond</a:t>
            </a:r>
            <a:endParaRPr lang="en-US" altLang="zh-CN" sz="1600" b="0">
              <a:solidFill>
                <a:schemeClr val="bg2"/>
              </a:solidFill>
              <a:ea typeface="宋体" panose="02010600030101010101" pitchFamily="2" charset="-122"/>
            </a:endParaRPr>
          </a:p>
        </p:txBody>
      </p:sp>
      <p:sp>
        <p:nvSpPr>
          <p:cNvPr id="499792" name="AutoShape 80"/>
          <p:cNvSpPr>
            <a:spLocks noChangeArrowheads="1"/>
          </p:cNvSpPr>
          <p:nvPr/>
        </p:nvSpPr>
        <p:spPr bwMode="auto">
          <a:xfrm>
            <a:off x="4443413" y="2009556"/>
            <a:ext cx="246062" cy="27146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499793" name="AutoShape 81"/>
          <p:cNvSpPr>
            <a:spLocks noChangeArrowheads="1"/>
          </p:cNvSpPr>
          <p:nvPr/>
        </p:nvSpPr>
        <p:spPr bwMode="auto">
          <a:xfrm>
            <a:off x="2300288" y="3833593"/>
            <a:ext cx="246062" cy="271463"/>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499794" name="AutoShape 82"/>
          <p:cNvSpPr>
            <a:spLocks noChangeArrowheads="1"/>
          </p:cNvSpPr>
          <p:nvPr/>
        </p:nvSpPr>
        <p:spPr bwMode="auto">
          <a:xfrm rot="811065">
            <a:off x="6457950" y="3846293"/>
            <a:ext cx="247650" cy="273050"/>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499796" name="Line 84"/>
          <p:cNvSpPr>
            <a:spLocks noChangeShapeType="1"/>
          </p:cNvSpPr>
          <p:nvPr/>
        </p:nvSpPr>
        <p:spPr bwMode="auto">
          <a:xfrm flipV="1">
            <a:off x="6318250" y="4119343"/>
            <a:ext cx="230188" cy="788988"/>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798" name="Line 86"/>
          <p:cNvSpPr>
            <a:spLocks noChangeShapeType="1"/>
          </p:cNvSpPr>
          <p:nvPr/>
        </p:nvSpPr>
        <p:spPr bwMode="auto">
          <a:xfrm>
            <a:off x="2413000" y="2660431"/>
            <a:ext cx="44704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799" name="Line 87"/>
          <p:cNvSpPr>
            <a:spLocks noChangeShapeType="1"/>
          </p:cNvSpPr>
          <p:nvPr/>
        </p:nvSpPr>
        <p:spPr bwMode="auto">
          <a:xfrm flipV="1">
            <a:off x="2427288" y="4108231"/>
            <a:ext cx="0" cy="50800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1" name="Line 89"/>
          <p:cNvSpPr>
            <a:spLocks noChangeShapeType="1"/>
          </p:cNvSpPr>
          <p:nvPr/>
        </p:nvSpPr>
        <p:spPr bwMode="auto">
          <a:xfrm>
            <a:off x="1343025" y="4616231"/>
            <a:ext cx="2085975"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499807" name="Rectangle 95"/>
          <p:cNvSpPr>
            <a:spLocks noChangeArrowheads="1"/>
          </p:cNvSpPr>
          <p:nvPr/>
        </p:nvSpPr>
        <p:spPr bwMode="auto">
          <a:xfrm>
            <a:off x="4673600" y="2150843"/>
            <a:ext cx="1038225" cy="333375"/>
          </a:xfrm>
          <a:prstGeom prst="rect">
            <a:avLst/>
          </a:prstGeom>
          <a:noFill/>
          <a:ln w="9525">
            <a:noFill/>
            <a:miter lim="800000"/>
          </a:ln>
          <a:effectLst/>
        </p:spPr>
        <p:txBody>
          <a:bodyPr wrap="none" lIns="87312" tIns="42862" rIns="87312" bIns="42862">
            <a:spAutoFit/>
          </a:bodyPr>
          <a:lstStyle/>
          <a:p>
            <a:pPr algn="l" defTabSz="815975">
              <a:lnSpc>
                <a:spcPct val="90000"/>
              </a:lnSpc>
            </a:pPr>
            <a:r>
              <a:rPr lang="en-US" altLang="zh-CN" sz="1800" b="0">
                <a:solidFill>
                  <a:schemeClr val="tx2"/>
                </a:solidFill>
                <a:ea typeface="宋体" panose="02010600030101010101" pitchFamily="2" charset="-122"/>
              </a:rPr>
              <a:t>{disjoint}</a:t>
            </a:r>
            <a:endParaRPr lang="en-US" altLang="zh-CN" sz="1800" b="0">
              <a:solidFill>
                <a:schemeClr val="tx2"/>
              </a:solidFill>
              <a:ea typeface="宋体" panose="02010600030101010101" pitchFamily="2" charset="-122"/>
            </a:endParaRPr>
          </a:p>
        </p:txBody>
      </p:sp>
      <p:sp>
        <p:nvSpPr>
          <p:cNvPr id="499808" name="Rectangle 96"/>
          <p:cNvSpPr>
            <a:spLocks noChangeArrowheads="1"/>
          </p:cNvSpPr>
          <p:nvPr/>
        </p:nvSpPr>
        <p:spPr bwMode="auto">
          <a:xfrm>
            <a:off x="2508250" y="4103468"/>
            <a:ext cx="2028825" cy="333375"/>
          </a:xfrm>
          <a:prstGeom prst="rect">
            <a:avLst/>
          </a:prstGeom>
          <a:noFill/>
          <a:ln w="9525">
            <a:noFill/>
            <a:miter lim="800000"/>
          </a:ln>
          <a:effectLst/>
        </p:spPr>
        <p:txBody>
          <a:bodyPr wrap="none" lIns="87312" tIns="42862" rIns="87312" bIns="42862">
            <a:spAutoFit/>
          </a:bodyPr>
          <a:lstStyle/>
          <a:p>
            <a:pPr algn="l" defTabSz="815975">
              <a:lnSpc>
                <a:spcPct val="90000"/>
              </a:lnSpc>
            </a:pPr>
            <a:r>
              <a:rPr lang="en-US" altLang="zh-CN" sz="1800" b="0">
                <a:solidFill>
                  <a:schemeClr val="tx2"/>
                </a:solidFill>
                <a:ea typeface="宋体" panose="02010600030101010101" pitchFamily="2" charset="-122"/>
              </a:rPr>
              <a:t>{disjoint,complete}</a:t>
            </a:r>
            <a:endParaRPr lang="en-US" altLang="zh-CN" sz="1800" b="0">
              <a:solidFill>
                <a:schemeClr val="tx2"/>
              </a:solidFill>
              <a:ea typeface="宋体" panose="02010600030101010101" pitchFamily="2" charset="-122"/>
            </a:endParaRPr>
          </a:p>
        </p:txBody>
      </p:sp>
      <p:sp>
        <p:nvSpPr>
          <p:cNvPr id="499809" name="Line 97"/>
          <p:cNvSpPr>
            <a:spLocks noChangeShapeType="1"/>
          </p:cNvSpPr>
          <p:nvPr/>
        </p:nvSpPr>
        <p:spPr bwMode="auto">
          <a:xfrm>
            <a:off x="6122988" y="4503518"/>
            <a:ext cx="1539875" cy="0"/>
          </a:xfrm>
          <a:prstGeom prst="line">
            <a:avLst/>
          </a:prstGeom>
          <a:noFill/>
          <a:ln w="12700">
            <a:solidFill>
              <a:schemeClr val="tx1"/>
            </a:solidFill>
            <a:prstDash val="lgDash"/>
            <a:round/>
            <a:headEnd type="none" w="sm" len="sm"/>
            <a:tailEnd type="none" w="sm" len="sm"/>
          </a:ln>
          <a:effectLst/>
        </p:spPr>
        <p:txBody>
          <a:bodyPr wrap="none" anchor="ctr"/>
          <a:lstStyle/>
          <a:p>
            <a:endParaRPr lang="en-US"/>
          </a:p>
        </p:txBody>
      </p:sp>
      <p:sp>
        <p:nvSpPr>
          <p:cNvPr id="499810" name="Rectangle 98"/>
          <p:cNvSpPr>
            <a:spLocks noChangeArrowheads="1"/>
          </p:cNvSpPr>
          <p:nvPr/>
        </p:nvSpPr>
        <p:spPr bwMode="auto">
          <a:xfrm>
            <a:off x="7450138" y="4179668"/>
            <a:ext cx="1038225" cy="333375"/>
          </a:xfrm>
          <a:prstGeom prst="rect">
            <a:avLst/>
          </a:prstGeom>
          <a:noFill/>
          <a:ln w="9525">
            <a:noFill/>
            <a:miter lim="800000"/>
          </a:ln>
          <a:effectLst/>
        </p:spPr>
        <p:txBody>
          <a:bodyPr wrap="none" lIns="87312" tIns="42862" rIns="87312" bIns="42862">
            <a:spAutoFit/>
          </a:bodyPr>
          <a:lstStyle/>
          <a:p>
            <a:pPr algn="l" defTabSz="815975">
              <a:lnSpc>
                <a:spcPct val="90000"/>
              </a:lnSpc>
            </a:pPr>
            <a:r>
              <a:rPr lang="en-US" altLang="zh-CN" sz="1800" b="0">
                <a:solidFill>
                  <a:schemeClr val="tx2"/>
                </a:solidFill>
                <a:ea typeface="宋体" panose="02010600030101010101" pitchFamily="2" charset="-122"/>
              </a:rPr>
              <a:t>{disjoint}</a:t>
            </a:r>
            <a:endParaRPr lang="en-US" altLang="zh-CN" sz="1800" b="0">
              <a:solidFill>
                <a:schemeClr val="tx2"/>
              </a:solidFill>
              <a:ea typeface="宋体" panose="02010600030101010101" pitchFamily="2" charset="-122"/>
            </a:endParaRPr>
          </a:p>
        </p:txBody>
      </p:sp>
      <p:sp>
        <p:nvSpPr>
          <p:cNvPr id="499812" name="Line 100"/>
          <p:cNvSpPr>
            <a:spLocks noChangeShapeType="1"/>
          </p:cNvSpPr>
          <p:nvPr/>
        </p:nvSpPr>
        <p:spPr bwMode="auto">
          <a:xfrm flipV="1">
            <a:off x="2139950" y="4640043"/>
            <a:ext cx="606425" cy="11684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9814" name="Line 102"/>
          <p:cNvSpPr>
            <a:spLocks noChangeShapeType="1"/>
          </p:cNvSpPr>
          <p:nvPr/>
        </p:nvSpPr>
        <p:spPr bwMode="auto">
          <a:xfrm flipH="1">
            <a:off x="5737225" y="2304831"/>
            <a:ext cx="2201863" cy="1587"/>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9815" name="Line 103"/>
          <p:cNvSpPr>
            <a:spLocks noChangeShapeType="1"/>
          </p:cNvSpPr>
          <p:nvPr/>
        </p:nvSpPr>
        <p:spPr bwMode="auto">
          <a:xfrm>
            <a:off x="7943850" y="2298481"/>
            <a:ext cx="4763" cy="1789112"/>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9816" name="Line 104"/>
          <p:cNvSpPr>
            <a:spLocks noChangeShapeType="1"/>
          </p:cNvSpPr>
          <p:nvPr/>
        </p:nvSpPr>
        <p:spPr bwMode="auto">
          <a:xfrm flipH="1">
            <a:off x="4484688" y="2330231"/>
            <a:ext cx="3452812" cy="1892300"/>
          </a:xfrm>
          <a:prstGeom prst="line">
            <a:avLst/>
          </a:prstGeom>
          <a:noFill/>
          <a:ln w="28575">
            <a:solidFill>
              <a:schemeClr val="hlink"/>
            </a:solidFill>
            <a:round/>
            <a:tailEnd type="triangle" w="med" len="med"/>
          </a:ln>
          <a:effectLst/>
        </p:spPr>
        <p:txBody>
          <a:bodyPr wrap="none" lIns="107950" tIns="53975" rIns="107950" bIns="53975" anchor="ctr"/>
          <a:lstStyle/>
          <a:p>
            <a:endParaRPr lang="en-US"/>
          </a:p>
        </p:txBody>
      </p:sp>
      <p:sp>
        <p:nvSpPr>
          <p:cNvPr id="499817" name="Text Box 105"/>
          <p:cNvSpPr txBox="1">
            <a:spLocks noChangeArrowheads="1"/>
          </p:cNvSpPr>
          <p:nvPr/>
        </p:nvSpPr>
        <p:spPr bwMode="auto">
          <a:xfrm>
            <a:off x="520700" y="5783043"/>
            <a:ext cx="3648075" cy="382588"/>
          </a:xfrm>
          <a:prstGeom prst="rect">
            <a:avLst/>
          </a:prstGeom>
          <a:noFill/>
          <a:ln w="9525">
            <a:noFill/>
            <a:miter lim="800000"/>
          </a:ln>
          <a:effectLst/>
        </p:spPr>
        <p:txBody>
          <a:bodyPr lIns="107950" tIns="53975" rIns="107950" bIns="53975">
            <a:spAutoFit/>
          </a:bodyPr>
          <a:lstStyle/>
          <a:p>
            <a:pPr algn="l">
              <a:spcBef>
                <a:spcPct val="50000"/>
              </a:spcBef>
            </a:pPr>
            <a:r>
              <a:rPr lang="en-US" altLang="zh-CN" sz="1800" b="0" i="1">
                <a:solidFill>
                  <a:srgbClr val="00CCFF"/>
                </a:solidFill>
                <a:ea typeface="宋体" panose="02010600030101010101" pitchFamily="2" charset="-122"/>
              </a:rPr>
              <a:t>End of inheritance hierarchy</a:t>
            </a:r>
            <a:endParaRPr lang="en-US" altLang="zh-CN" sz="1800" b="0" i="1">
              <a:solidFill>
                <a:srgbClr val="00CCFF"/>
              </a:solidFill>
              <a:ea typeface="宋体" panose="02010600030101010101" pitchFamily="2" charset="-122"/>
            </a:endParaRPr>
          </a:p>
        </p:txBody>
      </p:sp>
      <p:sp>
        <p:nvSpPr>
          <p:cNvPr id="499818" name="Text Box 106"/>
          <p:cNvSpPr txBox="1">
            <a:spLocks noChangeArrowheads="1"/>
          </p:cNvSpPr>
          <p:nvPr/>
        </p:nvSpPr>
        <p:spPr bwMode="auto">
          <a:xfrm>
            <a:off x="7470775" y="1401543"/>
            <a:ext cx="1673225" cy="946150"/>
          </a:xfrm>
          <a:prstGeom prst="rect">
            <a:avLst/>
          </a:prstGeom>
          <a:noFill/>
          <a:ln w="9525">
            <a:noFill/>
            <a:miter lim="800000"/>
          </a:ln>
          <a:effectLst/>
        </p:spPr>
        <p:txBody>
          <a:bodyPr lIns="107950" tIns="53975" rIns="107950" bIns="53975">
            <a:spAutoFit/>
          </a:bodyPr>
          <a:lstStyle/>
          <a:p>
            <a:pPr algn="l">
              <a:lnSpc>
                <a:spcPts val="2200"/>
              </a:lnSpc>
            </a:pPr>
            <a:r>
              <a:rPr lang="en-US" altLang="zh-CN" sz="1800" b="0" i="1">
                <a:solidFill>
                  <a:srgbClr val="00CCFF"/>
                </a:solidFill>
                <a:ea typeface="宋体" panose="02010600030101010101" pitchFamily="2" charset="-122"/>
              </a:rPr>
              <a:t>Multiple </a:t>
            </a:r>
            <a:br>
              <a:rPr lang="en-US" altLang="zh-CN" sz="1800" b="0" i="1">
                <a:solidFill>
                  <a:srgbClr val="00CCFF"/>
                </a:solidFill>
                <a:ea typeface="宋体" panose="02010600030101010101" pitchFamily="2" charset="-122"/>
              </a:rPr>
            </a:br>
            <a:r>
              <a:rPr lang="en-US" altLang="zh-CN" sz="1800" b="0" i="1">
                <a:solidFill>
                  <a:srgbClr val="00CCFF"/>
                </a:solidFill>
                <a:ea typeface="宋体" panose="02010600030101010101" pitchFamily="2" charset="-122"/>
              </a:rPr>
              <a:t>Inheritance</a:t>
            </a:r>
            <a:br>
              <a:rPr lang="en-US" altLang="zh-CN" sz="1800" b="0" i="1">
                <a:solidFill>
                  <a:srgbClr val="00CCFF"/>
                </a:solidFill>
                <a:ea typeface="宋体" panose="02010600030101010101" pitchFamily="2" charset="-122"/>
              </a:rPr>
            </a:br>
            <a:r>
              <a:rPr lang="en-US" altLang="zh-CN" sz="1800" b="0" i="1">
                <a:solidFill>
                  <a:srgbClr val="00CCFF"/>
                </a:solidFill>
                <a:ea typeface="宋体" panose="02010600030101010101" pitchFamily="2" charset="-122"/>
              </a:rPr>
              <a:t>not supported</a:t>
            </a:r>
            <a:endParaRPr lang="en-US" altLang="zh-CN" sz="1800" b="0" i="1">
              <a:solidFill>
                <a:srgbClr val="00CCFF"/>
              </a:solidFill>
              <a:ea typeface="宋体" panose="02010600030101010101" pitchFamily="2" charset="-122"/>
            </a:endParaRPr>
          </a:p>
        </p:txBody>
      </p:sp>
      <p:sp>
        <p:nvSpPr>
          <p:cNvPr id="499820" name="Line 108"/>
          <p:cNvSpPr>
            <a:spLocks noChangeShapeType="1"/>
          </p:cNvSpPr>
          <p:nvPr/>
        </p:nvSpPr>
        <p:spPr bwMode="auto">
          <a:xfrm>
            <a:off x="4029075" y="1715868"/>
            <a:ext cx="1104900" cy="0"/>
          </a:xfrm>
          <a:prstGeom prst="line">
            <a:avLst/>
          </a:prstGeom>
          <a:noFill/>
          <a:ln w="12700">
            <a:solidFill>
              <a:srgbClr val="990033"/>
            </a:solidFill>
            <a:round/>
          </a:ln>
          <a:effectLst/>
        </p:spPr>
        <p:txBody>
          <a:bodyPr wrap="none" anchor="ctr"/>
          <a:lstStyle/>
          <a:p>
            <a:endParaRPr lang="en-US"/>
          </a:p>
        </p:txBody>
      </p:sp>
      <p:sp>
        <p:nvSpPr>
          <p:cNvPr id="499821" name="Line 109"/>
          <p:cNvSpPr>
            <a:spLocks noChangeShapeType="1"/>
          </p:cNvSpPr>
          <p:nvPr/>
        </p:nvSpPr>
        <p:spPr bwMode="auto">
          <a:xfrm>
            <a:off x="4029075" y="1849218"/>
            <a:ext cx="1104900" cy="0"/>
          </a:xfrm>
          <a:prstGeom prst="line">
            <a:avLst/>
          </a:prstGeom>
          <a:noFill/>
          <a:ln w="12700">
            <a:solidFill>
              <a:srgbClr val="990033"/>
            </a:solidFill>
            <a:round/>
          </a:ln>
          <a:effectLst/>
        </p:spPr>
        <p:txBody>
          <a:bodyPr wrap="none" anchor="ctr"/>
          <a:lstStyle/>
          <a:p>
            <a:endParaRPr lang="en-US"/>
          </a:p>
        </p:txBody>
      </p:sp>
      <p:sp>
        <p:nvSpPr>
          <p:cNvPr id="499822" name="Line 110"/>
          <p:cNvSpPr>
            <a:spLocks noChangeShapeType="1"/>
          </p:cNvSpPr>
          <p:nvPr/>
        </p:nvSpPr>
        <p:spPr bwMode="auto">
          <a:xfrm>
            <a:off x="1619250" y="3554193"/>
            <a:ext cx="1600200" cy="0"/>
          </a:xfrm>
          <a:prstGeom prst="line">
            <a:avLst/>
          </a:prstGeom>
          <a:noFill/>
          <a:ln w="12700">
            <a:solidFill>
              <a:srgbClr val="990033"/>
            </a:solidFill>
            <a:round/>
          </a:ln>
          <a:effectLst/>
        </p:spPr>
        <p:txBody>
          <a:bodyPr wrap="none" anchor="ctr"/>
          <a:lstStyle/>
          <a:p>
            <a:endParaRPr lang="en-US"/>
          </a:p>
        </p:txBody>
      </p:sp>
      <p:sp>
        <p:nvSpPr>
          <p:cNvPr id="499823" name="Line 111"/>
          <p:cNvSpPr>
            <a:spLocks noChangeShapeType="1"/>
          </p:cNvSpPr>
          <p:nvPr/>
        </p:nvSpPr>
        <p:spPr bwMode="auto">
          <a:xfrm>
            <a:off x="1619250" y="3687543"/>
            <a:ext cx="1600200" cy="0"/>
          </a:xfrm>
          <a:prstGeom prst="line">
            <a:avLst/>
          </a:prstGeom>
          <a:noFill/>
          <a:ln w="12700">
            <a:solidFill>
              <a:srgbClr val="990033"/>
            </a:solidFill>
            <a:round/>
          </a:ln>
          <a:effectLst/>
        </p:spPr>
        <p:txBody>
          <a:bodyPr wrap="none" anchor="ctr"/>
          <a:lstStyle/>
          <a:p>
            <a:endParaRPr lang="en-US"/>
          </a:p>
        </p:txBody>
      </p:sp>
      <p:sp>
        <p:nvSpPr>
          <p:cNvPr id="499824" name="Line 112"/>
          <p:cNvSpPr>
            <a:spLocks noChangeShapeType="1"/>
          </p:cNvSpPr>
          <p:nvPr/>
        </p:nvSpPr>
        <p:spPr bwMode="auto">
          <a:xfrm>
            <a:off x="3752850" y="3554193"/>
            <a:ext cx="1600200" cy="0"/>
          </a:xfrm>
          <a:prstGeom prst="line">
            <a:avLst/>
          </a:prstGeom>
          <a:noFill/>
          <a:ln w="12700">
            <a:solidFill>
              <a:srgbClr val="990033"/>
            </a:solidFill>
            <a:round/>
          </a:ln>
          <a:effectLst/>
        </p:spPr>
        <p:txBody>
          <a:bodyPr wrap="none" anchor="ctr"/>
          <a:lstStyle/>
          <a:p>
            <a:endParaRPr lang="en-US"/>
          </a:p>
        </p:txBody>
      </p:sp>
      <p:sp>
        <p:nvSpPr>
          <p:cNvPr id="499825" name="Line 113"/>
          <p:cNvSpPr>
            <a:spLocks noChangeShapeType="1"/>
          </p:cNvSpPr>
          <p:nvPr/>
        </p:nvSpPr>
        <p:spPr bwMode="auto">
          <a:xfrm>
            <a:off x="3752850" y="3687543"/>
            <a:ext cx="1600200" cy="0"/>
          </a:xfrm>
          <a:prstGeom prst="line">
            <a:avLst/>
          </a:prstGeom>
          <a:noFill/>
          <a:ln w="12700">
            <a:solidFill>
              <a:srgbClr val="990033"/>
            </a:solidFill>
            <a:round/>
          </a:ln>
          <a:effectLst/>
        </p:spPr>
        <p:txBody>
          <a:bodyPr wrap="none" anchor="ctr"/>
          <a:lstStyle/>
          <a:p>
            <a:endParaRPr lang="en-US"/>
          </a:p>
        </p:txBody>
      </p:sp>
      <p:sp>
        <p:nvSpPr>
          <p:cNvPr id="499826" name="Line 114"/>
          <p:cNvSpPr>
            <a:spLocks noChangeShapeType="1"/>
          </p:cNvSpPr>
          <p:nvPr/>
        </p:nvSpPr>
        <p:spPr bwMode="auto">
          <a:xfrm>
            <a:off x="6076950" y="3554193"/>
            <a:ext cx="1600200" cy="0"/>
          </a:xfrm>
          <a:prstGeom prst="line">
            <a:avLst/>
          </a:prstGeom>
          <a:noFill/>
          <a:ln w="12700">
            <a:solidFill>
              <a:srgbClr val="990033"/>
            </a:solidFill>
            <a:round/>
          </a:ln>
          <a:effectLst/>
        </p:spPr>
        <p:txBody>
          <a:bodyPr wrap="none" anchor="ctr"/>
          <a:lstStyle/>
          <a:p>
            <a:endParaRPr lang="en-US"/>
          </a:p>
        </p:txBody>
      </p:sp>
      <p:sp>
        <p:nvSpPr>
          <p:cNvPr id="499827" name="Line 115"/>
          <p:cNvSpPr>
            <a:spLocks noChangeShapeType="1"/>
          </p:cNvSpPr>
          <p:nvPr/>
        </p:nvSpPr>
        <p:spPr bwMode="auto">
          <a:xfrm>
            <a:off x="6076950" y="3687543"/>
            <a:ext cx="1600200" cy="0"/>
          </a:xfrm>
          <a:prstGeom prst="line">
            <a:avLst/>
          </a:prstGeom>
          <a:noFill/>
          <a:ln w="12700">
            <a:solidFill>
              <a:srgbClr val="990033"/>
            </a:solidFill>
            <a:round/>
          </a:ln>
          <a:effectLst/>
        </p:spPr>
        <p:txBody>
          <a:bodyPr wrap="none" anchor="ctr"/>
          <a:lstStyle/>
          <a:p>
            <a:endParaRPr lang="en-US"/>
          </a:p>
        </p:txBody>
      </p:sp>
      <p:sp>
        <p:nvSpPr>
          <p:cNvPr id="499828" name="Line 116"/>
          <p:cNvSpPr>
            <a:spLocks noChangeShapeType="1"/>
          </p:cNvSpPr>
          <p:nvPr/>
        </p:nvSpPr>
        <p:spPr bwMode="auto">
          <a:xfrm>
            <a:off x="790575" y="5382993"/>
            <a:ext cx="1104900" cy="0"/>
          </a:xfrm>
          <a:prstGeom prst="line">
            <a:avLst/>
          </a:prstGeom>
          <a:noFill/>
          <a:ln w="12700">
            <a:solidFill>
              <a:srgbClr val="990033"/>
            </a:solidFill>
            <a:round/>
          </a:ln>
          <a:effectLst/>
        </p:spPr>
        <p:txBody>
          <a:bodyPr wrap="none" anchor="ctr"/>
          <a:lstStyle/>
          <a:p>
            <a:endParaRPr lang="en-US"/>
          </a:p>
        </p:txBody>
      </p:sp>
      <p:sp>
        <p:nvSpPr>
          <p:cNvPr id="499829" name="Line 117"/>
          <p:cNvSpPr>
            <a:spLocks noChangeShapeType="1"/>
          </p:cNvSpPr>
          <p:nvPr/>
        </p:nvSpPr>
        <p:spPr bwMode="auto">
          <a:xfrm>
            <a:off x="790575" y="5516343"/>
            <a:ext cx="1104900" cy="0"/>
          </a:xfrm>
          <a:prstGeom prst="line">
            <a:avLst/>
          </a:prstGeom>
          <a:noFill/>
          <a:ln w="12700">
            <a:solidFill>
              <a:srgbClr val="990033"/>
            </a:solidFill>
            <a:round/>
          </a:ln>
          <a:effectLst/>
        </p:spPr>
        <p:txBody>
          <a:bodyPr wrap="none" anchor="ctr"/>
          <a:lstStyle/>
          <a:p>
            <a:endParaRPr lang="en-US"/>
          </a:p>
        </p:txBody>
      </p:sp>
      <p:sp>
        <p:nvSpPr>
          <p:cNvPr id="499830" name="Line 118"/>
          <p:cNvSpPr>
            <a:spLocks noChangeShapeType="1"/>
          </p:cNvSpPr>
          <p:nvPr/>
        </p:nvSpPr>
        <p:spPr bwMode="auto">
          <a:xfrm>
            <a:off x="2847975" y="5382993"/>
            <a:ext cx="1104900" cy="0"/>
          </a:xfrm>
          <a:prstGeom prst="line">
            <a:avLst/>
          </a:prstGeom>
          <a:noFill/>
          <a:ln w="12700">
            <a:solidFill>
              <a:srgbClr val="990033"/>
            </a:solidFill>
            <a:round/>
          </a:ln>
          <a:effectLst/>
        </p:spPr>
        <p:txBody>
          <a:bodyPr wrap="none" anchor="ctr"/>
          <a:lstStyle/>
          <a:p>
            <a:endParaRPr lang="en-US"/>
          </a:p>
        </p:txBody>
      </p:sp>
      <p:sp>
        <p:nvSpPr>
          <p:cNvPr id="499831" name="Line 119"/>
          <p:cNvSpPr>
            <a:spLocks noChangeShapeType="1"/>
          </p:cNvSpPr>
          <p:nvPr/>
        </p:nvSpPr>
        <p:spPr bwMode="auto">
          <a:xfrm>
            <a:off x="2847975" y="5516343"/>
            <a:ext cx="1104900" cy="0"/>
          </a:xfrm>
          <a:prstGeom prst="line">
            <a:avLst/>
          </a:prstGeom>
          <a:noFill/>
          <a:ln w="12700">
            <a:solidFill>
              <a:srgbClr val="990033"/>
            </a:solidFill>
            <a:round/>
          </a:ln>
          <a:effectLst/>
        </p:spPr>
        <p:txBody>
          <a:bodyPr wrap="none" anchor="ctr"/>
          <a:lstStyle/>
          <a:p>
            <a:endParaRPr lang="en-US"/>
          </a:p>
        </p:txBody>
      </p:sp>
      <p:sp>
        <p:nvSpPr>
          <p:cNvPr id="499832" name="Line 120"/>
          <p:cNvSpPr>
            <a:spLocks noChangeShapeType="1"/>
          </p:cNvSpPr>
          <p:nvPr/>
        </p:nvSpPr>
        <p:spPr bwMode="auto">
          <a:xfrm>
            <a:off x="5753100" y="5240118"/>
            <a:ext cx="1104900" cy="0"/>
          </a:xfrm>
          <a:prstGeom prst="line">
            <a:avLst/>
          </a:prstGeom>
          <a:noFill/>
          <a:ln w="12700">
            <a:solidFill>
              <a:srgbClr val="990033"/>
            </a:solidFill>
            <a:round/>
          </a:ln>
          <a:effectLst/>
        </p:spPr>
        <p:txBody>
          <a:bodyPr wrap="none" anchor="ctr"/>
          <a:lstStyle/>
          <a:p>
            <a:endParaRPr lang="en-US"/>
          </a:p>
        </p:txBody>
      </p:sp>
      <p:sp>
        <p:nvSpPr>
          <p:cNvPr id="499833" name="Line 121"/>
          <p:cNvSpPr>
            <a:spLocks noChangeShapeType="1"/>
          </p:cNvSpPr>
          <p:nvPr/>
        </p:nvSpPr>
        <p:spPr bwMode="auto">
          <a:xfrm>
            <a:off x="5753100" y="5373468"/>
            <a:ext cx="1104900" cy="0"/>
          </a:xfrm>
          <a:prstGeom prst="line">
            <a:avLst/>
          </a:prstGeom>
          <a:noFill/>
          <a:ln w="12700">
            <a:solidFill>
              <a:srgbClr val="990033"/>
            </a:solidFill>
            <a:round/>
          </a:ln>
          <a:effectLst/>
        </p:spPr>
        <p:txBody>
          <a:bodyPr wrap="none" anchor="ctr"/>
          <a:lstStyle/>
          <a:p>
            <a:endParaRPr lang="en-US"/>
          </a:p>
        </p:txBody>
      </p:sp>
      <p:sp>
        <p:nvSpPr>
          <p:cNvPr id="499834" name="Line 122"/>
          <p:cNvSpPr>
            <a:spLocks noChangeShapeType="1"/>
          </p:cNvSpPr>
          <p:nvPr/>
        </p:nvSpPr>
        <p:spPr bwMode="auto">
          <a:xfrm>
            <a:off x="7077075" y="5240118"/>
            <a:ext cx="1104900" cy="0"/>
          </a:xfrm>
          <a:prstGeom prst="line">
            <a:avLst/>
          </a:prstGeom>
          <a:noFill/>
          <a:ln w="12700">
            <a:solidFill>
              <a:srgbClr val="990033"/>
            </a:solidFill>
            <a:round/>
          </a:ln>
          <a:effectLst/>
        </p:spPr>
        <p:txBody>
          <a:bodyPr wrap="none" anchor="ctr"/>
          <a:lstStyle/>
          <a:p>
            <a:endParaRPr lang="en-US"/>
          </a:p>
        </p:txBody>
      </p:sp>
      <p:sp>
        <p:nvSpPr>
          <p:cNvPr id="499835" name="Line 123"/>
          <p:cNvSpPr>
            <a:spLocks noChangeShapeType="1"/>
          </p:cNvSpPr>
          <p:nvPr/>
        </p:nvSpPr>
        <p:spPr bwMode="auto">
          <a:xfrm>
            <a:off x="7077075" y="5373468"/>
            <a:ext cx="1104900" cy="0"/>
          </a:xfrm>
          <a:prstGeom prst="line">
            <a:avLst/>
          </a:prstGeom>
          <a:noFill/>
          <a:ln w="12700">
            <a:solidFill>
              <a:srgbClr val="990033"/>
            </a:solidFill>
            <a:round/>
          </a:ln>
          <a:effectLst/>
        </p:spPr>
        <p:txBody>
          <a:bodyPr wrap="none" anchor="ctr"/>
          <a:lstStyle/>
          <a:p>
            <a:endParaRPr lang="en-US"/>
          </a:p>
        </p:txBody>
      </p:sp>
      <p:grpSp>
        <p:nvGrpSpPr>
          <p:cNvPr id="499838" name="Group 126"/>
          <p:cNvGrpSpPr/>
          <p:nvPr/>
        </p:nvGrpSpPr>
        <p:grpSpPr bwMode="auto">
          <a:xfrm flipH="1">
            <a:off x="7083425" y="3846293"/>
            <a:ext cx="387350" cy="1062038"/>
            <a:chOff x="4076" y="2248"/>
            <a:chExt cx="244" cy="669"/>
          </a:xfrm>
        </p:grpSpPr>
        <p:sp>
          <p:nvSpPr>
            <p:cNvPr id="499836" name="AutoShape 124"/>
            <p:cNvSpPr>
              <a:spLocks noChangeArrowheads="1"/>
            </p:cNvSpPr>
            <p:nvPr/>
          </p:nvSpPr>
          <p:spPr bwMode="auto">
            <a:xfrm rot="811065">
              <a:off x="4164" y="2248"/>
              <a:ext cx="156" cy="17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499837" name="Line 125"/>
            <p:cNvSpPr>
              <a:spLocks noChangeShapeType="1"/>
            </p:cNvSpPr>
            <p:nvPr/>
          </p:nvSpPr>
          <p:spPr bwMode="auto">
            <a:xfrm flipV="1">
              <a:off x="4076" y="2420"/>
              <a:ext cx="145" cy="497"/>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Example: Generalization Constraints (continued)</a:t>
            </a:r>
            <a:endParaRPr lang="en-US" altLang="zh-CN">
              <a:ea typeface="宋体" panose="02010600030101010101" pitchFamily="2" charset="-122"/>
            </a:endParaRPr>
          </a:p>
        </p:txBody>
      </p:sp>
      <p:grpSp>
        <p:nvGrpSpPr>
          <p:cNvPr id="502012" name="Group 252"/>
          <p:cNvGrpSpPr/>
          <p:nvPr/>
        </p:nvGrpSpPr>
        <p:grpSpPr bwMode="auto">
          <a:xfrm flipH="1">
            <a:off x="5016500" y="4034755"/>
            <a:ext cx="685800" cy="1263650"/>
            <a:chOff x="3024" y="1177"/>
            <a:chExt cx="432" cy="796"/>
          </a:xfrm>
        </p:grpSpPr>
        <p:sp>
          <p:nvSpPr>
            <p:cNvPr id="502013" name="AutoShape 253"/>
            <p:cNvSpPr>
              <a:spLocks noChangeArrowheads="1"/>
            </p:cNvSpPr>
            <p:nvPr/>
          </p:nvSpPr>
          <p:spPr bwMode="auto">
            <a:xfrm rot="19431231" flipH="1">
              <a:off x="3024" y="1177"/>
              <a:ext cx="156" cy="17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502014" name="Line 254"/>
            <p:cNvSpPr>
              <a:spLocks noChangeShapeType="1"/>
            </p:cNvSpPr>
            <p:nvPr/>
          </p:nvSpPr>
          <p:spPr bwMode="auto">
            <a:xfrm rot="-1085320" flipH="1" flipV="1">
              <a:off x="3256" y="1285"/>
              <a:ext cx="200" cy="688"/>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02015" name="Group 255"/>
          <p:cNvGrpSpPr/>
          <p:nvPr/>
        </p:nvGrpSpPr>
        <p:grpSpPr bwMode="auto">
          <a:xfrm>
            <a:off x="3479800" y="4034755"/>
            <a:ext cx="685800" cy="1263650"/>
            <a:chOff x="3024" y="1177"/>
            <a:chExt cx="432" cy="796"/>
          </a:xfrm>
        </p:grpSpPr>
        <p:sp>
          <p:nvSpPr>
            <p:cNvPr id="502016" name="AutoShape 256"/>
            <p:cNvSpPr>
              <a:spLocks noChangeArrowheads="1"/>
            </p:cNvSpPr>
            <p:nvPr/>
          </p:nvSpPr>
          <p:spPr bwMode="auto">
            <a:xfrm rot="19431231" flipH="1">
              <a:off x="3024" y="1177"/>
              <a:ext cx="156" cy="17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502017" name="Line 257"/>
            <p:cNvSpPr>
              <a:spLocks noChangeShapeType="1"/>
            </p:cNvSpPr>
            <p:nvPr/>
          </p:nvSpPr>
          <p:spPr bwMode="auto">
            <a:xfrm rot="-1085320" flipH="1" flipV="1">
              <a:off x="3256" y="1285"/>
              <a:ext cx="200" cy="688"/>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01805" name="Rectangle 45"/>
          <p:cNvSpPr>
            <a:spLocks noChangeArrowheads="1"/>
          </p:cNvSpPr>
          <p:nvPr/>
        </p:nvSpPr>
        <p:spPr bwMode="auto">
          <a:xfrm>
            <a:off x="3698875" y="1629692"/>
            <a:ext cx="1808163" cy="623888"/>
          </a:xfrm>
          <a:prstGeom prst="rect">
            <a:avLst/>
          </a:prstGeom>
          <a:solidFill>
            <a:srgbClr val="FFFFCC"/>
          </a:solidFill>
          <a:ln w="12700">
            <a:solidFill>
              <a:srgbClr val="990033"/>
            </a:solidFill>
            <a:miter lim="800000"/>
          </a:ln>
          <a:effectLst/>
        </p:spPr>
        <p:txBody>
          <a:bodyPr wrap="none" anchor="ctr"/>
          <a:lstStyle/>
          <a:p>
            <a:endParaRPr lang="en-US"/>
          </a:p>
        </p:txBody>
      </p:sp>
      <p:grpSp>
        <p:nvGrpSpPr>
          <p:cNvPr id="501811" name="Group 51"/>
          <p:cNvGrpSpPr/>
          <p:nvPr/>
        </p:nvGrpSpPr>
        <p:grpSpPr bwMode="auto">
          <a:xfrm>
            <a:off x="3702050" y="1975767"/>
            <a:ext cx="1809750" cy="133350"/>
            <a:chOff x="2308" y="848"/>
            <a:chExt cx="1008" cy="84"/>
          </a:xfrm>
        </p:grpSpPr>
        <p:sp>
          <p:nvSpPr>
            <p:cNvPr id="501809" name="Line 49"/>
            <p:cNvSpPr>
              <a:spLocks noChangeShapeType="1"/>
            </p:cNvSpPr>
            <p:nvPr/>
          </p:nvSpPr>
          <p:spPr bwMode="auto">
            <a:xfrm>
              <a:off x="2308" y="848"/>
              <a:ext cx="1008" cy="0"/>
            </a:xfrm>
            <a:prstGeom prst="line">
              <a:avLst/>
            </a:prstGeom>
            <a:noFill/>
            <a:ln w="12700">
              <a:solidFill>
                <a:srgbClr val="990033"/>
              </a:solidFill>
              <a:round/>
            </a:ln>
            <a:effectLst/>
          </p:spPr>
          <p:txBody>
            <a:bodyPr wrap="none" anchor="ctr"/>
            <a:lstStyle/>
            <a:p>
              <a:endParaRPr lang="en-US"/>
            </a:p>
          </p:txBody>
        </p:sp>
        <p:sp>
          <p:nvSpPr>
            <p:cNvPr id="501810" name="Line 50"/>
            <p:cNvSpPr>
              <a:spLocks noChangeShapeType="1"/>
            </p:cNvSpPr>
            <p:nvPr/>
          </p:nvSpPr>
          <p:spPr bwMode="auto">
            <a:xfrm>
              <a:off x="2308" y="932"/>
              <a:ext cx="1008" cy="0"/>
            </a:xfrm>
            <a:prstGeom prst="line">
              <a:avLst/>
            </a:prstGeom>
            <a:noFill/>
            <a:ln w="12700">
              <a:solidFill>
                <a:srgbClr val="990033"/>
              </a:solidFill>
              <a:round/>
            </a:ln>
            <a:effectLst/>
          </p:spPr>
          <p:txBody>
            <a:bodyPr wrap="none" anchor="ctr"/>
            <a:lstStyle/>
            <a:p>
              <a:endParaRPr lang="en-US"/>
            </a:p>
          </p:txBody>
        </p:sp>
      </p:grpSp>
      <p:sp>
        <p:nvSpPr>
          <p:cNvPr id="501806" name="Rectangle 46"/>
          <p:cNvSpPr>
            <a:spLocks noChangeArrowheads="1"/>
          </p:cNvSpPr>
          <p:nvPr/>
        </p:nvSpPr>
        <p:spPr bwMode="auto">
          <a:xfrm>
            <a:off x="4183063" y="1658267"/>
            <a:ext cx="838200" cy="306388"/>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Vehicle</a:t>
            </a:r>
            <a:endParaRPr lang="en-US" altLang="zh-CN" sz="1600" b="0">
              <a:solidFill>
                <a:schemeClr val="bg2"/>
              </a:solidFill>
              <a:ea typeface="宋体" panose="02010600030101010101" pitchFamily="2" charset="-122"/>
            </a:endParaRPr>
          </a:p>
        </p:txBody>
      </p:sp>
      <p:sp>
        <p:nvSpPr>
          <p:cNvPr id="501814" name="Rectangle 54"/>
          <p:cNvSpPr>
            <a:spLocks noChangeArrowheads="1"/>
          </p:cNvSpPr>
          <p:nvPr/>
        </p:nvSpPr>
        <p:spPr bwMode="auto">
          <a:xfrm>
            <a:off x="3694113" y="4817392"/>
            <a:ext cx="1808162" cy="623888"/>
          </a:xfrm>
          <a:prstGeom prst="rect">
            <a:avLst/>
          </a:prstGeom>
          <a:solidFill>
            <a:srgbClr val="FFFFCC"/>
          </a:solidFill>
          <a:ln w="12700">
            <a:solidFill>
              <a:srgbClr val="990033"/>
            </a:solidFill>
            <a:miter lim="800000"/>
          </a:ln>
          <a:effectLst/>
        </p:spPr>
        <p:txBody>
          <a:bodyPr wrap="none" anchor="ctr"/>
          <a:lstStyle/>
          <a:p>
            <a:endParaRPr lang="en-US"/>
          </a:p>
        </p:txBody>
      </p:sp>
      <p:grpSp>
        <p:nvGrpSpPr>
          <p:cNvPr id="501815" name="Group 55"/>
          <p:cNvGrpSpPr/>
          <p:nvPr/>
        </p:nvGrpSpPr>
        <p:grpSpPr bwMode="auto">
          <a:xfrm>
            <a:off x="3697288" y="5163467"/>
            <a:ext cx="1809750" cy="133350"/>
            <a:chOff x="2308" y="848"/>
            <a:chExt cx="1008" cy="84"/>
          </a:xfrm>
        </p:grpSpPr>
        <p:sp>
          <p:nvSpPr>
            <p:cNvPr id="501816" name="Line 56"/>
            <p:cNvSpPr>
              <a:spLocks noChangeShapeType="1"/>
            </p:cNvSpPr>
            <p:nvPr/>
          </p:nvSpPr>
          <p:spPr bwMode="auto">
            <a:xfrm>
              <a:off x="2308" y="848"/>
              <a:ext cx="1008" cy="0"/>
            </a:xfrm>
            <a:prstGeom prst="line">
              <a:avLst/>
            </a:prstGeom>
            <a:noFill/>
            <a:ln w="12700">
              <a:solidFill>
                <a:srgbClr val="990033"/>
              </a:solidFill>
              <a:round/>
            </a:ln>
            <a:effectLst/>
          </p:spPr>
          <p:txBody>
            <a:bodyPr wrap="none" anchor="ctr"/>
            <a:lstStyle/>
            <a:p>
              <a:endParaRPr lang="en-US"/>
            </a:p>
          </p:txBody>
        </p:sp>
        <p:sp>
          <p:nvSpPr>
            <p:cNvPr id="501817" name="Line 57"/>
            <p:cNvSpPr>
              <a:spLocks noChangeShapeType="1"/>
            </p:cNvSpPr>
            <p:nvPr/>
          </p:nvSpPr>
          <p:spPr bwMode="auto">
            <a:xfrm>
              <a:off x="2308" y="932"/>
              <a:ext cx="1008" cy="0"/>
            </a:xfrm>
            <a:prstGeom prst="line">
              <a:avLst/>
            </a:prstGeom>
            <a:noFill/>
            <a:ln w="12700">
              <a:solidFill>
                <a:srgbClr val="990033"/>
              </a:solidFill>
              <a:round/>
            </a:ln>
            <a:effectLst/>
          </p:spPr>
          <p:txBody>
            <a:bodyPr wrap="none" anchor="ctr"/>
            <a:lstStyle/>
            <a:p>
              <a:endParaRPr lang="en-US"/>
            </a:p>
          </p:txBody>
        </p:sp>
      </p:grpSp>
      <p:sp>
        <p:nvSpPr>
          <p:cNvPr id="501818" name="Rectangle 58"/>
          <p:cNvSpPr>
            <a:spLocks noChangeArrowheads="1"/>
          </p:cNvSpPr>
          <p:nvPr/>
        </p:nvSpPr>
        <p:spPr bwMode="auto">
          <a:xfrm>
            <a:off x="3644900" y="4858667"/>
            <a:ext cx="1897063" cy="306388"/>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AmphibiousVehicle</a:t>
            </a:r>
            <a:endParaRPr lang="en-US" altLang="zh-CN" sz="1600" b="0">
              <a:solidFill>
                <a:schemeClr val="bg2"/>
              </a:solidFill>
              <a:ea typeface="宋体" panose="02010600030101010101" pitchFamily="2" charset="-122"/>
            </a:endParaRPr>
          </a:p>
        </p:txBody>
      </p:sp>
      <p:sp>
        <p:nvSpPr>
          <p:cNvPr id="501820" name="Rectangle 60"/>
          <p:cNvSpPr>
            <a:spLocks noChangeArrowheads="1"/>
          </p:cNvSpPr>
          <p:nvPr/>
        </p:nvSpPr>
        <p:spPr bwMode="auto">
          <a:xfrm>
            <a:off x="4876800" y="3433092"/>
            <a:ext cx="1808163" cy="623888"/>
          </a:xfrm>
          <a:prstGeom prst="rect">
            <a:avLst/>
          </a:prstGeom>
          <a:solidFill>
            <a:srgbClr val="FFFFCC"/>
          </a:solidFill>
          <a:ln w="12700">
            <a:solidFill>
              <a:srgbClr val="990033"/>
            </a:solidFill>
            <a:miter lim="800000"/>
          </a:ln>
          <a:effectLst/>
        </p:spPr>
        <p:txBody>
          <a:bodyPr wrap="none" anchor="ctr"/>
          <a:lstStyle/>
          <a:p>
            <a:endParaRPr lang="en-US"/>
          </a:p>
        </p:txBody>
      </p:sp>
      <p:grpSp>
        <p:nvGrpSpPr>
          <p:cNvPr id="501821" name="Group 61"/>
          <p:cNvGrpSpPr/>
          <p:nvPr/>
        </p:nvGrpSpPr>
        <p:grpSpPr bwMode="auto">
          <a:xfrm>
            <a:off x="4879975" y="3779167"/>
            <a:ext cx="1809750" cy="133350"/>
            <a:chOff x="2308" y="848"/>
            <a:chExt cx="1008" cy="84"/>
          </a:xfrm>
        </p:grpSpPr>
        <p:sp>
          <p:nvSpPr>
            <p:cNvPr id="501822" name="Line 62"/>
            <p:cNvSpPr>
              <a:spLocks noChangeShapeType="1"/>
            </p:cNvSpPr>
            <p:nvPr/>
          </p:nvSpPr>
          <p:spPr bwMode="auto">
            <a:xfrm>
              <a:off x="2308" y="848"/>
              <a:ext cx="1008" cy="0"/>
            </a:xfrm>
            <a:prstGeom prst="line">
              <a:avLst/>
            </a:prstGeom>
            <a:noFill/>
            <a:ln w="12700">
              <a:solidFill>
                <a:srgbClr val="990033"/>
              </a:solidFill>
              <a:round/>
            </a:ln>
            <a:effectLst/>
          </p:spPr>
          <p:txBody>
            <a:bodyPr wrap="none" anchor="ctr"/>
            <a:lstStyle/>
            <a:p>
              <a:endParaRPr lang="en-US"/>
            </a:p>
          </p:txBody>
        </p:sp>
        <p:sp>
          <p:nvSpPr>
            <p:cNvPr id="501823" name="Line 63"/>
            <p:cNvSpPr>
              <a:spLocks noChangeShapeType="1"/>
            </p:cNvSpPr>
            <p:nvPr/>
          </p:nvSpPr>
          <p:spPr bwMode="auto">
            <a:xfrm>
              <a:off x="2308" y="932"/>
              <a:ext cx="1008" cy="0"/>
            </a:xfrm>
            <a:prstGeom prst="line">
              <a:avLst/>
            </a:prstGeom>
            <a:noFill/>
            <a:ln w="12700">
              <a:solidFill>
                <a:srgbClr val="990033"/>
              </a:solidFill>
              <a:round/>
            </a:ln>
            <a:effectLst/>
          </p:spPr>
          <p:txBody>
            <a:bodyPr wrap="none" anchor="ctr"/>
            <a:lstStyle/>
            <a:p>
              <a:endParaRPr lang="en-US"/>
            </a:p>
          </p:txBody>
        </p:sp>
      </p:grpSp>
      <p:sp>
        <p:nvSpPr>
          <p:cNvPr id="501824" name="Rectangle 64"/>
          <p:cNvSpPr>
            <a:spLocks noChangeArrowheads="1"/>
          </p:cNvSpPr>
          <p:nvPr/>
        </p:nvSpPr>
        <p:spPr bwMode="auto">
          <a:xfrm>
            <a:off x="5091113" y="3461667"/>
            <a:ext cx="1381125" cy="306388"/>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WaterVehicle</a:t>
            </a:r>
            <a:endParaRPr lang="en-US" altLang="zh-CN" sz="1600" b="0">
              <a:solidFill>
                <a:schemeClr val="bg2"/>
              </a:solidFill>
              <a:ea typeface="宋体" panose="02010600030101010101" pitchFamily="2" charset="-122"/>
            </a:endParaRPr>
          </a:p>
        </p:txBody>
      </p:sp>
      <p:sp>
        <p:nvSpPr>
          <p:cNvPr id="501826" name="Rectangle 66"/>
          <p:cNvSpPr>
            <a:spLocks noChangeArrowheads="1"/>
          </p:cNvSpPr>
          <p:nvPr/>
        </p:nvSpPr>
        <p:spPr bwMode="auto">
          <a:xfrm>
            <a:off x="2554288" y="3433092"/>
            <a:ext cx="1808162" cy="623888"/>
          </a:xfrm>
          <a:prstGeom prst="rect">
            <a:avLst/>
          </a:prstGeom>
          <a:solidFill>
            <a:srgbClr val="FFFFCC"/>
          </a:solidFill>
          <a:ln w="12700">
            <a:solidFill>
              <a:srgbClr val="990033"/>
            </a:solidFill>
            <a:miter lim="800000"/>
          </a:ln>
          <a:effectLst/>
        </p:spPr>
        <p:txBody>
          <a:bodyPr wrap="none" anchor="ctr"/>
          <a:lstStyle/>
          <a:p>
            <a:endParaRPr lang="en-US"/>
          </a:p>
        </p:txBody>
      </p:sp>
      <p:grpSp>
        <p:nvGrpSpPr>
          <p:cNvPr id="501827" name="Group 67"/>
          <p:cNvGrpSpPr/>
          <p:nvPr/>
        </p:nvGrpSpPr>
        <p:grpSpPr bwMode="auto">
          <a:xfrm>
            <a:off x="2557463" y="3779167"/>
            <a:ext cx="1809750" cy="133350"/>
            <a:chOff x="2308" y="848"/>
            <a:chExt cx="1008" cy="84"/>
          </a:xfrm>
        </p:grpSpPr>
        <p:sp>
          <p:nvSpPr>
            <p:cNvPr id="501828" name="Line 68"/>
            <p:cNvSpPr>
              <a:spLocks noChangeShapeType="1"/>
            </p:cNvSpPr>
            <p:nvPr/>
          </p:nvSpPr>
          <p:spPr bwMode="auto">
            <a:xfrm>
              <a:off x="2308" y="848"/>
              <a:ext cx="1008" cy="0"/>
            </a:xfrm>
            <a:prstGeom prst="line">
              <a:avLst/>
            </a:prstGeom>
            <a:noFill/>
            <a:ln w="12700">
              <a:solidFill>
                <a:srgbClr val="990033"/>
              </a:solidFill>
              <a:round/>
            </a:ln>
            <a:effectLst/>
          </p:spPr>
          <p:txBody>
            <a:bodyPr wrap="none" anchor="ctr"/>
            <a:lstStyle/>
            <a:p>
              <a:endParaRPr lang="en-US"/>
            </a:p>
          </p:txBody>
        </p:sp>
        <p:sp>
          <p:nvSpPr>
            <p:cNvPr id="501829" name="Line 69"/>
            <p:cNvSpPr>
              <a:spLocks noChangeShapeType="1"/>
            </p:cNvSpPr>
            <p:nvPr/>
          </p:nvSpPr>
          <p:spPr bwMode="auto">
            <a:xfrm>
              <a:off x="2308" y="932"/>
              <a:ext cx="1008" cy="0"/>
            </a:xfrm>
            <a:prstGeom prst="line">
              <a:avLst/>
            </a:prstGeom>
            <a:noFill/>
            <a:ln w="12700">
              <a:solidFill>
                <a:srgbClr val="990033"/>
              </a:solidFill>
              <a:round/>
            </a:ln>
            <a:effectLst/>
          </p:spPr>
          <p:txBody>
            <a:bodyPr wrap="none" anchor="ctr"/>
            <a:lstStyle/>
            <a:p>
              <a:endParaRPr lang="en-US"/>
            </a:p>
          </p:txBody>
        </p:sp>
      </p:grpSp>
      <p:sp>
        <p:nvSpPr>
          <p:cNvPr id="501830" name="Rectangle 70"/>
          <p:cNvSpPr>
            <a:spLocks noChangeArrowheads="1"/>
          </p:cNvSpPr>
          <p:nvPr/>
        </p:nvSpPr>
        <p:spPr bwMode="auto">
          <a:xfrm>
            <a:off x="2813050" y="3461667"/>
            <a:ext cx="1289050" cy="306388"/>
          </a:xfrm>
          <a:prstGeom prst="rect">
            <a:avLst/>
          </a:prstGeom>
          <a:noFill/>
          <a:ln w="9525">
            <a:noFill/>
            <a:miter lim="800000"/>
          </a:ln>
          <a:effectLst/>
        </p:spPr>
        <p:txBody>
          <a:bodyPr wrap="none" lIns="87312" tIns="42862" rIns="87312" bIns="42862">
            <a:spAutoFit/>
          </a:bodyPr>
          <a:lstStyle/>
          <a:p>
            <a:pPr defTabSz="815975">
              <a:lnSpc>
                <a:spcPct val="90000"/>
              </a:lnSpc>
            </a:pPr>
            <a:r>
              <a:rPr lang="en-US" altLang="zh-CN" sz="1600" b="0">
                <a:solidFill>
                  <a:schemeClr val="bg2"/>
                </a:solidFill>
                <a:ea typeface="宋体" panose="02010600030101010101" pitchFamily="2" charset="-122"/>
              </a:rPr>
              <a:t>LandVehicle</a:t>
            </a:r>
            <a:endParaRPr lang="en-US" altLang="zh-CN" sz="1600" b="0">
              <a:solidFill>
                <a:schemeClr val="bg2"/>
              </a:solidFill>
              <a:ea typeface="宋体" panose="02010600030101010101" pitchFamily="2" charset="-122"/>
            </a:endParaRPr>
          </a:p>
        </p:txBody>
      </p:sp>
      <p:sp>
        <p:nvSpPr>
          <p:cNvPr id="501798" name="Line 38"/>
          <p:cNvSpPr>
            <a:spLocks noChangeShapeType="1"/>
          </p:cNvSpPr>
          <p:nvPr/>
        </p:nvSpPr>
        <p:spPr bwMode="auto">
          <a:xfrm>
            <a:off x="3162300" y="3066380"/>
            <a:ext cx="2774950" cy="0"/>
          </a:xfrm>
          <a:prstGeom prst="line">
            <a:avLst/>
          </a:prstGeom>
          <a:noFill/>
          <a:ln w="12700">
            <a:solidFill>
              <a:schemeClr val="tx1"/>
            </a:solidFill>
            <a:prstDash val="lgDash"/>
            <a:round/>
            <a:headEnd type="none" w="sm" len="sm"/>
            <a:tailEnd type="none" w="sm" len="sm"/>
          </a:ln>
          <a:effectLst/>
        </p:spPr>
        <p:txBody>
          <a:bodyPr wrap="none" anchor="ctr"/>
          <a:lstStyle/>
          <a:p>
            <a:endParaRPr lang="en-US"/>
          </a:p>
        </p:txBody>
      </p:sp>
      <p:sp>
        <p:nvSpPr>
          <p:cNvPr id="501799" name="Rectangle 39"/>
          <p:cNvSpPr>
            <a:spLocks noChangeArrowheads="1"/>
          </p:cNvSpPr>
          <p:nvPr/>
        </p:nvSpPr>
        <p:spPr bwMode="auto">
          <a:xfrm>
            <a:off x="2305050" y="2666330"/>
            <a:ext cx="1508125" cy="333375"/>
          </a:xfrm>
          <a:prstGeom prst="rect">
            <a:avLst/>
          </a:prstGeom>
          <a:noFill/>
          <a:ln w="9525">
            <a:noFill/>
            <a:miter lim="800000"/>
          </a:ln>
          <a:effectLst/>
        </p:spPr>
        <p:txBody>
          <a:bodyPr wrap="none" lIns="87312" tIns="42862" rIns="87312" bIns="42862">
            <a:spAutoFit/>
          </a:bodyPr>
          <a:lstStyle/>
          <a:p>
            <a:pPr algn="l" defTabSz="815975">
              <a:lnSpc>
                <a:spcPct val="90000"/>
              </a:lnSpc>
            </a:pPr>
            <a:r>
              <a:rPr lang="en-US" altLang="zh-CN" sz="1800" b="0">
                <a:solidFill>
                  <a:schemeClr val="tx2"/>
                </a:solidFill>
                <a:ea typeface="宋体" panose="02010600030101010101" pitchFamily="2" charset="-122"/>
              </a:rPr>
              <a:t>{overlapping}</a:t>
            </a:r>
            <a:endParaRPr lang="en-US" altLang="zh-CN" sz="1800" b="0">
              <a:solidFill>
                <a:schemeClr val="tx2"/>
              </a:solidFill>
              <a:ea typeface="宋体" panose="02010600030101010101" pitchFamily="2" charset="-122"/>
            </a:endParaRPr>
          </a:p>
        </p:txBody>
      </p:sp>
      <p:sp>
        <p:nvSpPr>
          <p:cNvPr id="501800" name="Text Box 40"/>
          <p:cNvSpPr txBox="1">
            <a:spLocks noChangeArrowheads="1"/>
          </p:cNvSpPr>
          <p:nvPr/>
        </p:nvSpPr>
        <p:spPr bwMode="auto">
          <a:xfrm>
            <a:off x="1090613" y="1694780"/>
            <a:ext cx="1576387" cy="946150"/>
          </a:xfrm>
          <a:prstGeom prst="rect">
            <a:avLst/>
          </a:prstGeom>
          <a:noFill/>
          <a:ln w="9525">
            <a:noFill/>
            <a:miter lim="800000"/>
          </a:ln>
          <a:effectLst/>
        </p:spPr>
        <p:txBody>
          <a:bodyPr lIns="107950" tIns="53975" rIns="107950" bIns="53975">
            <a:spAutoFit/>
          </a:bodyPr>
          <a:lstStyle/>
          <a:p>
            <a:pPr algn="l">
              <a:lnSpc>
                <a:spcPts val="2200"/>
              </a:lnSpc>
            </a:pPr>
            <a:r>
              <a:rPr lang="en-US" altLang="zh-CN" sz="1800" b="0" i="1">
                <a:solidFill>
                  <a:srgbClr val="00CCFF"/>
                </a:solidFill>
                <a:ea typeface="宋体" panose="02010600030101010101" pitchFamily="2" charset="-122"/>
              </a:rPr>
              <a:t>Multiple</a:t>
            </a:r>
            <a:endParaRPr lang="en-US" altLang="zh-CN" sz="1800" b="0" i="1">
              <a:solidFill>
                <a:srgbClr val="00CCFF"/>
              </a:solidFill>
              <a:ea typeface="宋体" panose="02010600030101010101" pitchFamily="2" charset="-122"/>
            </a:endParaRPr>
          </a:p>
          <a:p>
            <a:pPr algn="l">
              <a:lnSpc>
                <a:spcPts val="2200"/>
              </a:lnSpc>
            </a:pPr>
            <a:r>
              <a:rPr lang="en-US" altLang="zh-CN" sz="1800" b="0" i="1">
                <a:solidFill>
                  <a:srgbClr val="00CCFF"/>
                </a:solidFill>
                <a:ea typeface="宋体" panose="02010600030101010101" pitchFamily="2" charset="-122"/>
              </a:rPr>
              <a:t>inheritance</a:t>
            </a:r>
            <a:endParaRPr lang="en-US" altLang="zh-CN" sz="1800" b="0" i="1">
              <a:solidFill>
                <a:srgbClr val="00CCFF"/>
              </a:solidFill>
              <a:ea typeface="宋体" panose="02010600030101010101" pitchFamily="2" charset="-122"/>
            </a:endParaRPr>
          </a:p>
          <a:p>
            <a:pPr algn="l">
              <a:lnSpc>
                <a:spcPts val="2200"/>
              </a:lnSpc>
            </a:pPr>
            <a:r>
              <a:rPr lang="en-US" altLang="zh-CN" sz="1800" b="0" i="1">
                <a:solidFill>
                  <a:srgbClr val="00CCFF"/>
                </a:solidFill>
                <a:ea typeface="宋体" panose="02010600030101010101" pitchFamily="2" charset="-122"/>
              </a:rPr>
              <a:t>supported</a:t>
            </a:r>
            <a:endParaRPr lang="en-US" altLang="zh-CN" sz="1800" b="0" i="1">
              <a:solidFill>
                <a:srgbClr val="00CCFF"/>
              </a:solidFill>
              <a:ea typeface="宋体" panose="02010600030101010101" pitchFamily="2" charset="-122"/>
            </a:endParaRPr>
          </a:p>
        </p:txBody>
      </p:sp>
      <p:pic>
        <p:nvPicPr>
          <p:cNvPr id="501802" name="Picture 42" descr="so01489_"/>
          <p:cNvPicPr>
            <a:picLocks noChangeAspect="1" noChangeArrowheads="1"/>
          </p:cNvPicPr>
          <p:nvPr/>
        </p:nvPicPr>
        <p:blipFill>
          <a:blip r:embed="rId1" cstate="print">
            <a:lum bright="30000"/>
          </a:blip>
          <a:srcRect/>
          <a:stretch>
            <a:fillRect/>
          </a:stretch>
        </p:blipFill>
        <p:spPr bwMode="auto">
          <a:xfrm>
            <a:off x="1141413" y="3310855"/>
            <a:ext cx="1673225" cy="833437"/>
          </a:xfrm>
          <a:prstGeom prst="rect">
            <a:avLst/>
          </a:prstGeom>
          <a:noFill/>
        </p:spPr>
      </p:pic>
      <p:pic>
        <p:nvPicPr>
          <p:cNvPr id="501804" name="Picture 44" descr="amphicar4"/>
          <p:cNvPicPr>
            <a:picLocks noChangeAspect="1" noChangeArrowheads="1"/>
          </p:cNvPicPr>
          <p:nvPr/>
        </p:nvPicPr>
        <p:blipFill>
          <a:blip r:embed="rId2" cstate="print">
            <a:lum bright="18000" contrast="36000"/>
          </a:blip>
          <a:srcRect l="49577"/>
          <a:stretch>
            <a:fillRect/>
          </a:stretch>
        </p:blipFill>
        <p:spPr bwMode="auto">
          <a:xfrm>
            <a:off x="3549650" y="5487317"/>
            <a:ext cx="2120900" cy="876300"/>
          </a:xfrm>
          <a:prstGeom prst="rect">
            <a:avLst/>
          </a:prstGeom>
          <a:noFill/>
        </p:spPr>
      </p:pic>
      <p:grpSp>
        <p:nvGrpSpPr>
          <p:cNvPr id="501996" name="Group 236"/>
          <p:cNvGrpSpPr/>
          <p:nvPr/>
        </p:nvGrpSpPr>
        <p:grpSpPr bwMode="auto">
          <a:xfrm>
            <a:off x="6448425" y="2567905"/>
            <a:ext cx="1516063" cy="1798637"/>
            <a:chOff x="4080" y="1381"/>
            <a:chExt cx="955" cy="1133"/>
          </a:xfrm>
        </p:grpSpPr>
        <p:sp>
          <p:nvSpPr>
            <p:cNvPr id="501915" name="Freeform 155"/>
            <p:cNvSpPr/>
            <p:nvPr/>
          </p:nvSpPr>
          <p:spPr bwMode="auto">
            <a:xfrm>
              <a:off x="4502" y="1780"/>
              <a:ext cx="493" cy="456"/>
            </a:xfrm>
            <a:custGeom>
              <a:avLst/>
              <a:gdLst/>
              <a:ahLst/>
              <a:cxnLst>
                <a:cxn ang="0">
                  <a:pos x="960" y="912"/>
                </a:cxn>
                <a:cxn ang="0">
                  <a:pos x="987" y="577"/>
                </a:cxn>
                <a:cxn ang="0">
                  <a:pos x="793" y="745"/>
                </a:cxn>
                <a:cxn ang="0">
                  <a:pos x="777" y="368"/>
                </a:cxn>
                <a:cxn ang="0">
                  <a:pos x="636" y="501"/>
                </a:cxn>
                <a:cxn ang="0">
                  <a:pos x="566" y="179"/>
                </a:cxn>
                <a:cxn ang="0">
                  <a:pos x="480" y="281"/>
                </a:cxn>
                <a:cxn ang="0">
                  <a:pos x="371" y="38"/>
                </a:cxn>
                <a:cxn ang="0">
                  <a:pos x="264" y="141"/>
                </a:cxn>
                <a:cxn ang="0">
                  <a:pos x="0" y="0"/>
                </a:cxn>
                <a:cxn ang="0">
                  <a:pos x="960" y="912"/>
                </a:cxn>
              </a:cxnLst>
              <a:rect l="0" t="0" r="r" b="b"/>
              <a:pathLst>
                <a:path w="987" h="912">
                  <a:moveTo>
                    <a:pt x="960" y="912"/>
                  </a:moveTo>
                  <a:lnTo>
                    <a:pt x="987" y="577"/>
                  </a:lnTo>
                  <a:lnTo>
                    <a:pt x="793" y="745"/>
                  </a:lnTo>
                  <a:lnTo>
                    <a:pt x="777" y="368"/>
                  </a:lnTo>
                  <a:lnTo>
                    <a:pt x="636" y="501"/>
                  </a:lnTo>
                  <a:lnTo>
                    <a:pt x="566" y="179"/>
                  </a:lnTo>
                  <a:lnTo>
                    <a:pt x="480" y="281"/>
                  </a:lnTo>
                  <a:lnTo>
                    <a:pt x="371" y="38"/>
                  </a:lnTo>
                  <a:lnTo>
                    <a:pt x="264" y="141"/>
                  </a:lnTo>
                  <a:lnTo>
                    <a:pt x="0" y="0"/>
                  </a:lnTo>
                  <a:lnTo>
                    <a:pt x="960" y="912"/>
                  </a:lnTo>
                  <a:close/>
                </a:path>
              </a:pathLst>
            </a:custGeom>
            <a:solidFill>
              <a:srgbClr val="000000"/>
            </a:solidFill>
            <a:ln w="9525">
              <a:noFill/>
              <a:round/>
            </a:ln>
          </p:spPr>
          <p:txBody>
            <a:bodyPr/>
            <a:lstStyle/>
            <a:p>
              <a:endParaRPr lang="en-US"/>
            </a:p>
          </p:txBody>
        </p:sp>
        <p:sp>
          <p:nvSpPr>
            <p:cNvPr id="501916" name="Freeform 156"/>
            <p:cNvSpPr/>
            <p:nvPr/>
          </p:nvSpPr>
          <p:spPr bwMode="auto">
            <a:xfrm>
              <a:off x="4494" y="1805"/>
              <a:ext cx="493" cy="456"/>
            </a:xfrm>
            <a:custGeom>
              <a:avLst/>
              <a:gdLst/>
              <a:ahLst/>
              <a:cxnLst>
                <a:cxn ang="0">
                  <a:pos x="960" y="911"/>
                </a:cxn>
                <a:cxn ang="0">
                  <a:pos x="986" y="576"/>
                </a:cxn>
                <a:cxn ang="0">
                  <a:pos x="793" y="743"/>
                </a:cxn>
                <a:cxn ang="0">
                  <a:pos x="777" y="366"/>
                </a:cxn>
                <a:cxn ang="0">
                  <a:pos x="636" y="500"/>
                </a:cxn>
                <a:cxn ang="0">
                  <a:pos x="566" y="177"/>
                </a:cxn>
                <a:cxn ang="0">
                  <a:pos x="480" y="280"/>
                </a:cxn>
                <a:cxn ang="0">
                  <a:pos x="371" y="37"/>
                </a:cxn>
                <a:cxn ang="0">
                  <a:pos x="263" y="139"/>
                </a:cxn>
                <a:cxn ang="0">
                  <a:pos x="0" y="0"/>
                </a:cxn>
                <a:cxn ang="0">
                  <a:pos x="960" y="911"/>
                </a:cxn>
              </a:cxnLst>
              <a:rect l="0" t="0" r="r" b="b"/>
              <a:pathLst>
                <a:path w="986" h="911">
                  <a:moveTo>
                    <a:pt x="960" y="911"/>
                  </a:moveTo>
                  <a:lnTo>
                    <a:pt x="986" y="576"/>
                  </a:lnTo>
                  <a:lnTo>
                    <a:pt x="793" y="743"/>
                  </a:lnTo>
                  <a:lnTo>
                    <a:pt x="777" y="366"/>
                  </a:lnTo>
                  <a:lnTo>
                    <a:pt x="636" y="500"/>
                  </a:lnTo>
                  <a:lnTo>
                    <a:pt x="566" y="177"/>
                  </a:lnTo>
                  <a:lnTo>
                    <a:pt x="480" y="280"/>
                  </a:lnTo>
                  <a:lnTo>
                    <a:pt x="371" y="37"/>
                  </a:lnTo>
                  <a:lnTo>
                    <a:pt x="263" y="139"/>
                  </a:lnTo>
                  <a:lnTo>
                    <a:pt x="0" y="0"/>
                  </a:lnTo>
                  <a:lnTo>
                    <a:pt x="960" y="911"/>
                  </a:lnTo>
                  <a:close/>
                </a:path>
              </a:pathLst>
            </a:custGeom>
            <a:solidFill>
              <a:srgbClr val="00CC99"/>
            </a:solidFill>
            <a:ln w="9525">
              <a:noFill/>
              <a:round/>
            </a:ln>
          </p:spPr>
          <p:txBody>
            <a:bodyPr/>
            <a:lstStyle/>
            <a:p>
              <a:endParaRPr lang="en-US"/>
            </a:p>
          </p:txBody>
        </p:sp>
        <p:sp>
          <p:nvSpPr>
            <p:cNvPr id="501917" name="Freeform 157"/>
            <p:cNvSpPr/>
            <p:nvPr/>
          </p:nvSpPr>
          <p:spPr bwMode="auto">
            <a:xfrm>
              <a:off x="4142" y="1806"/>
              <a:ext cx="893" cy="708"/>
            </a:xfrm>
            <a:custGeom>
              <a:avLst/>
              <a:gdLst/>
              <a:ahLst/>
              <a:cxnLst>
                <a:cxn ang="0">
                  <a:pos x="1363" y="1417"/>
                </a:cxn>
                <a:cxn ang="0">
                  <a:pos x="935" y="1344"/>
                </a:cxn>
                <a:cxn ang="0">
                  <a:pos x="1031" y="1320"/>
                </a:cxn>
                <a:cxn ang="0">
                  <a:pos x="687" y="1255"/>
                </a:cxn>
                <a:cxn ang="0">
                  <a:pos x="817" y="1241"/>
                </a:cxn>
                <a:cxn ang="0">
                  <a:pos x="443" y="1115"/>
                </a:cxn>
                <a:cxn ang="0">
                  <a:pos x="572" y="1115"/>
                </a:cxn>
                <a:cxn ang="0">
                  <a:pos x="251" y="1014"/>
                </a:cxn>
                <a:cxn ang="0">
                  <a:pos x="341" y="1007"/>
                </a:cxn>
                <a:cxn ang="0">
                  <a:pos x="126" y="895"/>
                </a:cxn>
                <a:cxn ang="0">
                  <a:pos x="197" y="888"/>
                </a:cxn>
                <a:cxn ang="0">
                  <a:pos x="0" y="773"/>
                </a:cxn>
                <a:cxn ang="0">
                  <a:pos x="144" y="758"/>
                </a:cxn>
                <a:cxn ang="0">
                  <a:pos x="4" y="568"/>
                </a:cxn>
                <a:cxn ang="0">
                  <a:pos x="202" y="582"/>
                </a:cxn>
                <a:cxn ang="0">
                  <a:pos x="18" y="380"/>
                </a:cxn>
                <a:cxn ang="0">
                  <a:pos x="226" y="412"/>
                </a:cxn>
                <a:cxn ang="0">
                  <a:pos x="58" y="144"/>
                </a:cxn>
                <a:cxn ang="0">
                  <a:pos x="299" y="217"/>
                </a:cxn>
                <a:cxn ang="0">
                  <a:pos x="259" y="0"/>
                </a:cxn>
                <a:cxn ang="0">
                  <a:pos x="407" y="98"/>
                </a:cxn>
                <a:cxn ang="0">
                  <a:pos x="1297" y="510"/>
                </a:cxn>
                <a:cxn ang="0">
                  <a:pos x="1367" y="446"/>
                </a:cxn>
                <a:cxn ang="0">
                  <a:pos x="1413" y="600"/>
                </a:cxn>
                <a:cxn ang="0">
                  <a:pos x="1463" y="521"/>
                </a:cxn>
                <a:cxn ang="0">
                  <a:pos x="1482" y="715"/>
                </a:cxn>
                <a:cxn ang="0">
                  <a:pos x="1589" y="632"/>
                </a:cxn>
                <a:cxn ang="0">
                  <a:pos x="1600" y="802"/>
                </a:cxn>
                <a:cxn ang="0">
                  <a:pos x="1708" y="715"/>
                </a:cxn>
                <a:cxn ang="0">
                  <a:pos x="1661" y="895"/>
                </a:cxn>
                <a:cxn ang="0">
                  <a:pos x="1787" y="812"/>
                </a:cxn>
                <a:cxn ang="0">
                  <a:pos x="1665" y="1071"/>
                </a:cxn>
                <a:cxn ang="0">
                  <a:pos x="1729" y="1061"/>
                </a:cxn>
                <a:cxn ang="0">
                  <a:pos x="1560" y="1276"/>
                </a:cxn>
                <a:cxn ang="0">
                  <a:pos x="1640" y="1248"/>
                </a:cxn>
                <a:cxn ang="0">
                  <a:pos x="1363" y="1417"/>
                </a:cxn>
              </a:cxnLst>
              <a:rect l="0" t="0" r="r" b="b"/>
              <a:pathLst>
                <a:path w="1787" h="1417">
                  <a:moveTo>
                    <a:pt x="1363" y="1417"/>
                  </a:moveTo>
                  <a:lnTo>
                    <a:pt x="935" y="1344"/>
                  </a:lnTo>
                  <a:lnTo>
                    <a:pt x="1031" y="1320"/>
                  </a:lnTo>
                  <a:lnTo>
                    <a:pt x="687" y="1255"/>
                  </a:lnTo>
                  <a:lnTo>
                    <a:pt x="817" y="1241"/>
                  </a:lnTo>
                  <a:lnTo>
                    <a:pt x="443" y="1115"/>
                  </a:lnTo>
                  <a:lnTo>
                    <a:pt x="572" y="1115"/>
                  </a:lnTo>
                  <a:lnTo>
                    <a:pt x="251" y="1014"/>
                  </a:lnTo>
                  <a:lnTo>
                    <a:pt x="341" y="1007"/>
                  </a:lnTo>
                  <a:lnTo>
                    <a:pt x="126" y="895"/>
                  </a:lnTo>
                  <a:lnTo>
                    <a:pt x="197" y="888"/>
                  </a:lnTo>
                  <a:lnTo>
                    <a:pt x="0" y="773"/>
                  </a:lnTo>
                  <a:lnTo>
                    <a:pt x="144" y="758"/>
                  </a:lnTo>
                  <a:lnTo>
                    <a:pt x="4" y="568"/>
                  </a:lnTo>
                  <a:lnTo>
                    <a:pt x="202" y="582"/>
                  </a:lnTo>
                  <a:lnTo>
                    <a:pt x="18" y="380"/>
                  </a:lnTo>
                  <a:lnTo>
                    <a:pt x="226" y="412"/>
                  </a:lnTo>
                  <a:lnTo>
                    <a:pt x="58" y="144"/>
                  </a:lnTo>
                  <a:lnTo>
                    <a:pt x="299" y="217"/>
                  </a:lnTo>
                  <a:lnTo>
                    <a:pt x="259" y="0"/>
                  </a:lnTo>
                  <a:lnTo>
                    <a:pt x="407" y="98"/>
                  </a:lnTo>
                  <a:lnTo>
                    <a:pt x="1297" y="510"/>
                  </a:lnTo>
                  <a:lnTo>
                    <a:pt x="1367" y="446"/>
                  </a:lnTo>
                  <a:lnTo>
                    <a:pt x="1413" y="600"/>
                  </a:lnTo>
                  <a:lnTo>
                    <a:pt x="1463" y="521"/>
                  </a:lnTo>
                  <a:lnTo>
                    <a:pt x="1482" y="715"/>
                  </a:lnTo>
                  <a:lnTo>
                    <a:pt x="1589" y="632"/>
                  </a:lnTo>
                  <a:lnTo>
                    <a:pt x="1600" y="802"/>
                  </a:lnTo>
                  <a:lnTo>
                    <a:pt x="1708" y="715"/>
                  </a:lnTo>
                  <a:lnTo>
                    <a:pt x="1661" y="895"/>
                  </a:lnTo>
                  <a:lnTo>
                    <a:pt x="1787" y="812"/>
                  </a:lnTo>
                  <a:lnTo>
                    <a:pt x="1665" y="1071"/>
                  </a:lnTo>
                  <a:lnTo>
                    <a:pt x="1729" y="1061"/>
                  </a:lnTo>
                  <a:lnTo>
                    <a:pt x="1560" y="1276"/>
                  </a:lnTo>
                  <a:lnTo>
                    <a:pt x="1640" y="1248"/>
                  </a:lnTo>
                  <a:lnTo>
                    <a:pt x="1363" y="1417"/>
                  </a:lnTo>
                  <a:close/>
                </a:path>
              </a:pathLst>
            </a:custGeom>
            <a:solidFill>
              <a:srgbClr val="000000"/>
            </a:solidFill>
            <a:ln w="9525">
              <a:noFill/>
              <a:round/>
            </a:ln>
          </p:spPr>
          <p:txBody>
            <a:bodyPr/>
            <a:lstStyle/>
            <a:p>
              <a:endParaRPr lang="en-US"/>
            </a:p>
          </p:txBody>
        </p:sp>
        <p:sp>
          <p:nvSpPr>
            <p:cNvPr id="501918" name="Freeform 158"/>
            <p:cNvSpPr/>
            <p:nvPr/>
          </p:nvSpPr>
          <p:spPr bwMode="auto">
            <a:xfrm>
              <a:off x="4720" y="2468"/>
              <a:ext cx="78" cy="27"/>
            </a:xfrm>
            <a:custGeom>
              <a:avLst/>
              <a:gdLst/>
              <a:ahLst/>
              <a:cxnLst>
                <a:cxn ang="0">
                  <a:pos x="22" y="0"/>
                </a:cxn>
                <a:cxn ang="0">
                  <a:pos x="0" y="27"/>
                </a:cxn>
                <a:cxn ang="0">
                  <a:pos x="157" y="54"/>
                </a:cxn>
                <a:cxn ang="0">
                  <a:pos x="22" y="0"/>
                </a:cxn>
              </a:cxnLst>
              <a:rect l="0" t="0" r="r" b="b"/>
              <a:pathLst>
                <a:path w="157" h="54">
                  <a:moveTo>
                    <a:pt x="22" y="0"/>
                  </a:moveTo>
                  <a:lnTo>
                    <a:pt x="0" y="27"/>
                  </a:lnTo>
                  <a:lnTo>
                    <a:pt x="157" y="54"/>
                  </a:lnTo>
                  <a:lnTo>
                    <a:pt x="22" y="0"/>
                  </a:lnTo>
                  <a:close/>
                </a:path>
              </a:pathLst>
            </a:custGeom>
            <a:solidFill>
              <a:srgbClr val="000000"/>
            </a:solidFill>
            <a:ln w="9525">
              <a:noFill/>
              <a:round/>
            </a:ln>
          </p:spPr>
          <p:txBody>
            <a:bodyPr/>
            <a:lstStyle/>
            <a:p>
              <a:endParaRPr lang="en-US"/>
            </a:p>
          </p:txBody>
        </p:sp>
        <p:sp>
          <p:nvSpPr>
            <p:cNvPr id="501919" name="Freeform 159"/>
            <p:cNvSpPr/>
            <p:nvPr/>
          </p:nvSpPr>
          <p:spPr bwMode="auto">
            <a:xfrm>
              <a:off x="4227" y="2206"/>
              <a:ext cx="108" cy="68"/>
            </a:xfrm>
            <a:custGeom>
              <a:avLst/>
              <a:gdLst/>
              <a:ahLst/>
              <a:cxnLst>
                <a:cxn ang="0">
                  <a:pos x="86" y="0"/>
                </a:cxn>
                <a:cxn ang="0">
                  <a:pos x="0" y="22"/>
                </a:cxn>
                <a:cxn ang="0">
                  <a:pos x="215" y="135"/>
                </a:cxn>
                <a:cxn ang="0">
                  <a:pos x="86" y="0"/>
                </a:cxn>
              </a:cxnLst>
              <a:rect l="0" t="0" r="r" b="b"/>
              <a:pathLst>
                <a:path w="215" h="135">
                  <a:moveTo>
                    <a:pt x="86" y="0"/>
                  </a:moveTo>
                  <a:lnTo>
                    <a:pt x="0" y="22"/>
                  </a:lnTo>
                  <a:lnTo>
                    <a:pt x="215" y="135"/>
                  </a:lnTo>
                  <a:lnTo>
                    <a:pt x="86" y="0"/>
                  </a:lnTo>
                  <a:close/>
                </a:path>
              </a:pathLst>
            </a:custGeom>
            <a:solidFill>
              <a:srgbClr val="000000"/>
            </a:solidFill>
            <a:ln w="9525">
              <a:noFill/>
              <a:round/>
            </a:ln>
          </p:spPr>
          <p:txBody>
            <a:bodyPr/>
            <a:lstStyle/>
            <a:p>
              <a:endParaRPr lang="en-US"/>
            </a:p>
          </p:txBody>
        </p:sp>
        <p:sp>
          <p:nvSpPr>
            <p:cNvPr id="501920" name="Freeform 160"/>
            <p:cNvSpPr/>
            <p:nvPr/>
          </p:nvSpPr>
          <p:spPr bwMode="auto">
            <a:xfrm>
              <a:off x="4257" y="2106"/>
              <a:ext cx="80" cy="76"/>
            </a:xfrm>
            <a:custGeom>
              <a:avLst/>
              <a:gdLst/>
              <a:ahLst/>
              <a:cxnLst>
                <a:cxn ang="0">
                  <a:pos x="161" y="152"/>
                </a:cxn>
                <a:cxn ang="0">
                  <a:pos x="26" y="0"/>
                </a:cxn>
                <a:cxn ang="0">
                  <a:pos x="0" y="44"/>
                </a:cxn>
                <a:cxn ang="0">
                  <a:pos x="161" y="152"/>
                </a:cxn>
              </a:cxnLst>
              <a:rect l="0" t="0" r="r" b="b"/>
              <a:pathLst>
                <a:path w="161" h="152">
                  <a:moveTo>
                    <a:pt x="161" y="152"/>
                  </a:moveTo>
                  <a:lnTo>
                    <a:pt x="26" y="0"/>
                  </a:lnTo>
                  <a:lnTo>
                    <a:pt x="0" y="44"/>
                  </a:lnTo>
                  <a:lnTo>
                    <a:pt x="161" y="152"/>
                  </a:lnTo>
                  <a:close/>
                </a:path>
              </a:pathLst>
            </a:custGeom>
            <a:solidFill>
              <a:srgbClr val="000000"/>
            </a:solidFill>
            <a:ln w="9525">
              <a:noFill/>
              <a:round/>
            </a:ln>
          </p:spPr>
          <p:txBody>
            <a:bodyPr/>
            <a:lstStyle/>
            <a:p>
              <a:endParaRPr lang="en-US"/>
            </a:p>
          </p:txBody>
        </p:sp>
        <p:sp>
          <p:nvSpPr>
            <p:cNvPr id="501921" name="Freeform 161"/>
            <p:cNvSpPr/>
            <p:nvPr/>
          </p:nvSpPr>
          <p:spPr bwMode="auto">
            <a:xfrm>
              <a:off x="4246" y="1929"/>
              <a:ext cx="51" cy="54"/>
            </a:xfrm>
            <a:custGeom>
              <a:avLst/>
              <a:gdLst/>
              <a:ahLst/>
              <a:cxnLst>
                <a:cxn ang="0">
                  <a:pos x="42" y="0"/>
                </a:cxn>
                <a:cxn ang="0">
                  <a:pos x="0" y="11"/>
                </a:cxn>
                <a:cxn ang="0">
                  <a:pos x="102" y="108"/>
                </a:cxn>
                <a:cxn ang="0">
                  <a:pos x="42" y="0"/>
                </a:cxn>
              </a:cxnLst>
              <a:rect l="0" t="0" r="r" b="b"/>
              <a:pathLst>
                <a:path w="102" h="108">
                  <a:moveTo>
                    <a:pt x="42" y="0"/>
                  </a:moveTo>
                  <a:lnTo>
                    <a:pt x="0" y="11"/>
                  </a:lnTo>
                  <a:lnTo>
                    <a:pt x="102" y="108"/>
                  </a:lnTo>
                  <a:lnTo>
                    <a:pt x="42" y="0"/>
                  </a:lnTo>
                  <a:close/>
                </a:path>
              </a:pathLst>
            </a:custGeom>
            <a:solidFill>
              <a:srgbClr val="000000"/>
            </a:solidFill>
            <a:ln w="9525">
              <a:noFill/>
              <a:round/>
            </a:ln>
          </p:spPr>
          <p:txBody>
            <a:bodyPr/>
            <a:lstStyle/>
            <a:p>
              <a:endParaRPr lang="en-US"/>
            </a:p>
          </p:txBody>
        </p:sp>
        <p:sp>
          <p:nvSpPr>
            <p:cNvPr id="501922" name="Freeform 162"/>
            <p:cNvSpPr/>
            <p:nvPr/>
          </p:nvSpPr>
          <p:spPr bwMode="auto">
            <a:xfrm>
              <a:off x="4323" y="1455"/>
              <a:ext cx="675" cy="1032"/>
            </a:xfrm>
            <a:custGeom>
              <a:avLst/>
              <a:gdLst/>
              <a:ahLst/>
              <a:cxnLst>
                <a:cxn ang="0">
                  <a:pos x="1023" y="2058"/>
                </a:cxn>
                <a:cxn ang="0">
                  <a:pos x="1042" y="2011"/>
                </a:cxn>
                <a:cxn ang="0">
                  <a:pos x="1077" y="1939"/>
                </a:cxn>
                <a:cxn ang="0">
                  <a:pos x="1129" y="1869"/>
                </a:cxn>
                <a:cxn ang="0">
                  <a:pos x="1192" y="1818"/>
                </a:cxn>
                <a:cxn ang="0">
                  <a:pos x="1243" y="1772"/>
                </a:cxn>
                <a:cxn ang="0">
                  <a:pos x="1277" y="1734"/>
                </a:cxn>
                <a:cxn ang="0">
                  <a:pos x="1293" y="1712"/>
                </a:cxn>
                <a:cxn ang="0">
                  <a:pos x="1320" y="1658"/>
                </a:cxn>
                <a:cxn ang="0">
                  <a:pos x="1312" y="1550"/>
                </a:cxn>
                <a:cxn ang="0">
                  <a:pos x="1205" y="1561"/>
                </a:cxn>
                <a:cxn ang="0">
                  <a:pos x="1161" y="1370"/>
                </a:cxn>
                <a:cxn ang="0">
                  <a:pos x="1114" y="1348"/>
                </a:cxn>
                <a:cxn ang="0">
                  <a:pos x="963" y="1245"/>
                </a:cxn>
                <a:cxn ang="0">
                  <a:pos x="895" y="1041"/>
                </a:cxn>
                <a:cxn ang="0">
                  <a:pos x="805" y="878"/>
                </a:cxn>
                <a:cxn ang="0">
                  <a:pos x="744" y="807"/>
                </a:cxn>
                <a:cxn ang="0">
                  <a:pos x="672" y="756"/>
                </a:cxn>
                <a:cxn ang="0">
                  <a:pos x="611" y="594"/>
                </a:cxn>
                <a:cxn ang="0">
                  <a:pos x="519" y="285"/>
                </a:cxn>
                <a:cxn ang="0">
                  <a:pos x="425" y="217"/>
                </a:cxn>
                <a:cxn ang="0">
                  <a:pos x="439" y="192"/>
                </a:cxn>
                <a:cxn ang="0">
                  <a:pos x="390" y="123"/>
                </a:cxn>
                <a:cxn ang="0">
                  <a:pos x="368" y="126"/>
                </a:cxn>
                <a:cxn ang="0">
                  <a:pos x="332" y="192"/>
                </a:cxn>
                <a:cxn ang="0">
                  <a:pos x="324" y="212"/>
                </a:cxn>
                <a:cxn ang="0">
                  <a:pos x="198" y="253"/>
                </a:cxn>
                <a:cxn ang="0">
                  <a:pos x="87" y="529"/>
                </a:cxn>
                <a:cxn ang="0">
                  <a:pos x="0" y="598"/>
                </a:cxn>
                <a:cxn ang="0">
                  <a:pos x="0" y="939"/>
                </a:cxn>
                <a:cxn ang="0">
                  <a:pos x="40" y="1094"/>
                </a:cxn>
                <a:cxn ang="0">
                  <a:pos x="43" y="1328"/>
                </a:cxn>
                <a:cxn ang="0">
                  <a:pos x="55" y="1353"/>
                </a:cxn>
                <a:cxn ang="0">
                  <a:pos x="80" y="1397"/>
                </a:cxn>
                <a:cxn ang="0">
                  <a:pos x="111" y="1454"/>
                </a:cxn>
                <a:cxn ang="0">
                  <a:pos x="146" y="1519"/>
                </a:cxn>
                <a:cxn ang="0">
                  <a:pos x="183" y="1584"/>
                </a:cxn>
                <a:cxn ang="0">
                  <a:pos x="218" y="1644"/>
                </a:cxn>
                <a:cxn ang="0">
                  <a:pos x="248" y="1694"/>
                </a:cxn>
                <a:cxn ang="0">
                  <a:pos x="272" y="1728"/>
                </a:cxn>
                <a:cxn ang="0">
                  <a:pos x="305" y="1761"/>
                </a:cxn>
                <a:cxn ang="0">
                  <a:pos x="349" y="1792"/>
                </a:cxn>
                <a:cxn ang="0">
                  <a:pos x="402" y="1823"/>
                </a:cxn>
                <a:cxn ang="0">
                  <a:pos x="460" y="1853"/>
                </a:cxn>
                <a:cxn ang="0">
                  <a:pos x="521" y="1884"/>
                </a:cxn>
                <a:cxn ang="0">
                  <a:pos x="583" y="1915"/>
                </a:cxn>
                <a:cxn ang="0">
                  <a:pos x="645" y="1946"/>
                </a:cxn>
                <a:cxn ang="0">
                  <a:pos x="705" y="1976"/>
                </a:cxn>
                <a:cxn ang="0">
                  <a:pos x="766" y="2001"/>
                </a:cxn>
                <a:cxn ang="0">
                  <a:pos x="826" y="2021"/>
                </a:cxn>
                <a:cxn ang="0">
                  <a:pos x="881" y="2037"/>
                </a:cxn>
                <a:cxn ang="0">
                  <a:pos x="932" y="2049"/>
                </a:cxn>
                <a:cxn ang="0">
                  <a:pos x="972" y="2057"/>
                </a:cxn>
                <a:cxn ang="0">
                  <a:pos x="1002" y="2063"/>
                </a:cxn>
                <a:cxn ang="0">
                  <a:pos x="1018" y="2065"/>
                </a:cxn>
              </a:cxnLst>
              <a:rect l="0" t="0" r="r" b="b"/>
              <a:pathLst>
                <a:path w="1349" h="2065">
                  <a:moveTo>
                    <a:pt x="1021" y="2065"/>
                  </a:moveTo>
                  <a:lnTo>
                    <a:pt x="1023" y="2058"/>
                  </a:lnTo>
                  <a:lnTo>
                    <a:pt x="1030" y="2038"/>
                  </a:lnTo>
                  <a:lnTo>
                    <a:pt x="1042" y="2011"/>
                  </a:lnTo>
                  <a:lnTo>
                    <a:pt x="1058" y="1976"/>
                  </a:lnTo>
                  <a:lnTo>
                    <a:pt x="1077" y="1939"/>
                  </a:lnTo>
                  <a:lnTo>
                    <a:pt x="1101" y="1902"/>
                  </a:lnTo>
                  <a:lnTo>
                    <a:pt x="1129" y="1869"/>
                  </a:lnTo>
                  <a:lnTo>
                    <a:pt x="1161" y="1841"/>
                  </a:lnTo>
                  <a:lnTo>
                    <a:pt x="1192" y="1818"/>
                  </a:lnTo>
                  <a:lnTo>
                    <a:pt x="1220" y="1795"/>
                  </a:lnTo>
                  <a:lnTo>
                    <a:pt x="1243" y="1772"/>
                  </a:lnTo>
                  <a:lnTo>
                    <a:pt x="1262" y="1753"/>
                  </a:lnTo>
                  <a:lnTo>
                    <a:pt x="1277" y="1734"/>
                  </a:lnTo>
                  <a:lnTo>
                    <a:pt x="1287" y="1722"/>
                  </a:lnTo>
                  <a:lnTo>
                    <a:pt x="1293" y="1712"/>
                  </a:lnTo>
                  <a:lnTo>
                    <a:pt x="1295" y="1709"/>
                  </a:lnTo>
                  <a:lnTo>
                    <a:pt x="1320" y="1658"/>
                  </a:lnTo>
                  <a:lnTo>
                    <a:pt x="1349" y="1604"/>
                  </a:lnTo>
                  <a:lnTo>
                    <a:pt x="1312" y="1550"/>
                  </a:lnTo>
                  <a:lnTo>
                    <a:pt x="1287" y="1572"/>
                  </a:lnTo>
                  <a:lnTo>
                    <a:pt x="1205" y="1561"/>
                  </a:lnTo>
                  <a:lnTo>
                    <a:pt x="1215" y="1417"/>
                  </a:lnTo>
                  <a:lnTo>
                    <a:pt x="1161" y="1370"/>
                  </a:lnTo>
                  <a:lnTo>
                    <a:pt x="1114" y="1374"/>
                  </a:lnTo>
                  <a:lnTo>
                    <a:pt x="1114" y="1348"/>
                  </a:lnTo>
                  <a:lnTo>
                    <a:pt x="1024" y="1255"/>
                  </a:lnTo>
                  <a:lnTo>
                    <a:pt x="963" y="1245"/>
                  </a:lnTo>
                  <a:lnTo>
                    <a:pt x="975" y="1101"/>
                  </a:lnTo>
                  <a:lnTo>
                    <a:pt x="895" y="1041"/>
                  </a:lnTo>
                  <a:lnTo>
                    <a:pt x="895" y="958"/>
                  </a:lnTo>
                  <a:lnTo>
                    <a:pt x="805" y="878"/>
                  </a:lnTo>
                  <a:lnTo>
                    <a:pt x="802" y="861"/>
                  </a:lnTo>
                  <a:lnTo>
                    <a:pt x="744" y="807"/>
                  </a:lnTo>
                  <a:lnTo>
                    <a:pt x="683" y="803"/>
                  </a:lnTo>
                  <a:lnTo>
                    <a:pt x="672" y="756"/>
                  </a:lnTo>
                  <a:lnTo>
                    <a:pt x="597" y="685"/>
                  </a:lnTo>
                  <a:lnTo>
                    <a:pt x="611" y="594"/>
                  </a:lnTo>
                  <a:lnTo>
                    <a:pt x="486" y="504"/>
                  </a:lnTo>
                  <a:lnTo>
                    <a:pt x="519" y="285"/>
                  </a:lnTo>
                  <a:lnTo>
                    <a:pt x="432" y="249"/>
                  </a:lnTo>
                  <a:lnTo>
                    <a:pt x="425" y="217"/>
                  </a:lnTo>
                  <a:lnTo>
                    <a:pt x="475" y="202"/>
                  </a:lnTo>
                  <a:lnTo>
                    <a:pt x="439" y="192"/>
                  </a:lnTo>
                  <a:lnTo>
                    <a:pt x="464" y="155"/>
                  </a:lnTo>
                  <a:lnTo>
                    <a:pt x="390" y="123"/>
                  </a:lnTo>
                  <a:lnTo>
                    <a:pt x="385" y="0"/>
                  </a:lnTo>
                  <a:lnTo>
                    <a:pt x="368" y="126"/>
                  </a:lnTo>
                  <a:lnTo>
                    <a:pt x="310" y="141"/>
                  </a:lnTo>
                  <a:lnTo>
                    <a:pt x="332" y="192"/>
                  </a:lnTo>
                  <a:lnTo>
                    <a:pt x="303" y="199"/>
                  </a:lnTo>
                  <a:lnTo>
                    <a:pt x="324" y="212"/>
                  </a:lnTo>
                  <a:lnTo>
                    <a:pt x="324" y="241"/>
                  </a:lnTo>
                  <a:lnTo>
                    <a:pt x="198" y="253"/>
                  </a:lnTo>
                  <a:lnTo>
                    <a:pt x="237" y="519"/>
                  </a:lnTo>
                  <a:lnTo>
                    <a:pt x="87" y="529"/>
                  </a:lnTo>
                  <a:lnTo>
                    <a:pt x="97" y="590"/>
                  </a:lnTo>
                  <a:lnTo>
                    <a:pt x="0" y="598"/>
                  </a:lnTo>
                  <a:lnTo>
                    <a:pt x="29" y="731"/>
                  </a:lnTo>
                  <a:lnTo>
                    <a:pt x="0" y="939"/>
                  </a:lnTo>
                  <a:lnTo>
                    <a:pt x="15" y="983"/>
                  </a:lnTo>
                  <a:lnTo>
                    <a:pt x="40" y="1094"/>
                  </a:lnTo>
                  <a:lnTo>
                    <a:pt x="40" y="1324"/>
                  </a:lnTo>
                  <a:lnTo>
                    <a:pt x="43" y="1328"/>
                  </a:lnTo>
                  <a:lnTo>
                    <a:pt x="47" y="1337"/>
                  </a:lnTo>
                  <a:lnTo>
                    <a:pt x="55" y="1353"/>
                  </a:lnTo>
                  <a:lnTo>
                    <a:pt x="67" y="1372"/>
                  </a:lnTo>
                  <a:lnTo>
                    <a:pt x="80" y="1397"/>
                  </a:lnTo>
                  <a:lnTo>
                    <a:pt x="95" y="1424"/>
                  </a:lnTo>
                  <a:lnTo>
                    <a:pt x="111" y="1454"/>
                  </a:lnTo>
                  <a:lnTo>
                    <a:pt x="128" y="1485"/>
                  </a:lnTo>
                  <a:lnTo>
                    <a:pt x="146" y="1519"/>
                  </a:lnTo>
                  <a:lnTo>
                    <a:pt x="165" y="1551"/>
                  </a:lnTo>
                  <a:lnTo>
                    <a:pt x="183" y="1584"/>
                  </a:lnTo>
                  <a:lnTo>
                    <a:pt x="201" y="1616"/>
                  </a:lnTo>
                  <a:lnTo>
                    <a:pt x="218" y="1644"/>
                  </a:lnTo>
                  <a:lnTo>
                    <a:pt x="233" y="1671"/>
                  </a:lnTo>
                  <a:lnTo>
                    <a:pt x="248" y="1694"/>
                  </a:lnTo>
                  <a:lnTo>
                    <a:pt x="259" y="1712"/>
                  </a:lnTo>
                  <a:lnTo>
                    <a:pt x="272" y="1728"/>
                  </a:lnTo>
                  <a:lnTo>
                    <a:pt x="287" y="1745"/>
                  </a:lnTo>
                  <a:lnTo>
                    <a:pt x="305" y="1761"/>
                  </a:lnTo>
                  <a:lnTo>
                    <a:pt x="326" y="1776"/>
                  </a:lnTo>
                  <a:lnTo>
                    <a:pt x="349" y="1792"/>
                  </a:lnTo>
                  <a:lnTo>
                    <a:pt x="375" y="1807"/>
                  </a:lnTo>
                  <a:lnTo>
                    <a:pt x="402" y="1823"/>
                  </a:lnTo>
                  <a:lnTo>
                    <a:pt x="430" y="1838"/>
                  </a:lnTo>
                  <a:lnTo>
                    <a:pt x="460" y="1853"/>
                  </a:lnTo>
                  <a:lnTo>
                    <a:pt x="490" y="1869"/>
                  </a:lnTo>
                  <a:lnTo>
                    <a:pt x="521" y="1884"/>
                  </a:lnTo>
                  <a:lnTo>
                    <a:pt x="552" y="1899"/>
                  </a:lnTo>
                  <a:lnTo>
                    <a:pt x="583" y="1915"/>
                  </a:lnTo>
                  <a:lnTo>
                    <a:pt x="614" y="1930"/>
                  </a:lnTo>
                  <a:lnTo>
                    <a:pt x="645" y="1946"/>
                  </a:lnTo>
                  <a:lnTo>
                    <a:pt x="675" y="1961"/>
                  </a:lnTo>
                  <a:lnTo>
                    <a:pt x="705" y="1976"/>
                  </a:lnTo>
                  <a:lnTo>
                    <a:pt x="736" y="1989"/>
                  </a:lnTo>
                  <a:lnTo>
                    <a:pt x="766" y="2001"/>
                  </a:lnTo>
                  <a:lnTo>
                    <a:pt x="796" y="2012"/>
                  </a:lnTo>
                  <a:lnTo>
                    <a:pt x="826" y="2021"/>
                  </a:lnTo>
                  <a:lnTo>
                    <a:pt x="855" y="2030"/>
                  </a:lnTo>
                  <a:lnTo>
                    <a:pt x="881" y="2037"/>
                  </a:lnTo>
                  <a:lnTo>
                    <a:pt x="908" y="2044"/>
                  </a:lnTo>
                  <a:lnTo>
                    <a:pt x="932" y="2049"/>
                  </a:lnTo>
                  <a:lnTo>
                    <a:pt x="953" y="2053"/>
                  </a:lnTo>
                  <a:lnTo>
                    <a:pt x="972" y="2057"/>
                  </a:lnTo>
                  <a:lnTo>
                    <a:pt x="990" y="2060"/>
                  </a:lnTo>
                  <a:lnTo>
                    <a:pt x="1002" y="2063"/>
                  </a:lnTo>
                  <a:lnTo>
                    <a:pt x="1013" y="2064"/>
                  </a:lnTo>
                  <a:lnTo>
                    <a:pt x="1018" y="2065"/>
                  </a:lnTo>
                  <a:lnTo>
                    <a:pt x="1021" y="2065"/>
                  </a:lnTo>
                  <a:close/>
                </a:path>
              </a:pathLst>
            </a:custGeom>
            <a:solidFill>
              <a:srgbClr val="000000"/>
            </a:solidFill>
            <a:ln w="9525">
              <a:noFill/>
              <a:round/>
            </a:ln>
          </p:spPr>
          <p:txBody>
            <a:bodyPr/>
            <a:lstStyle/>
            <a:p>
              <a:endParaRPr lang="en-US"/>
            </a:p>
          </p:txBody>
        </p:sp>
        <p:sp>
          <p:nvSpPr>
            <p:cNvPr id="501923" name="Freeform 163"/>
            <p:cNvSpPr/>
            <p:nvPr/>
          </p:nvSpPr>
          <p:spPr bwMode="auto">
            <a:xfrm>
              <a:off x="4345" y="1971"/>
              <a:ext cx="615" cy="502"/>
            </a:xfrm>
            <a:custGeom>
              <a:avLst/>
              <a:gdLst/>
              <a:ahLst/>
              <a:cxnLst>
                <a:cxn ang="0">
                  <a:pos x="7" y="282"/>
                </a:cxn>
                <a:cxn ang="0">
                  <a:pos x="23" y="313"/>
                </a:cxn>
                <a:cxn ang="0">
                  <a:pos x="66" y="390"/>
                </a:cxn>
                <a:cxn ang="0">
                  <a:pos x="121" y="489"/>
                </a:cxn>
                <a:cxn ang="0">
                  <a:pos x="177" y="586"/>
                </a:cxn>
                <a:cxn ang="0">
                  <a:pos x="223" y="658"/>
                </a:cxn>
                <a:cxn ang="0">
                  <a:pos x="258" y="694"/>
                </a:cxn>
                <a:cxn ang="0">
                  <a:pos x="313" y="735"/>
                </a:cxn>
                <a:cxn ang="0">
                  <a:pos x="386" y="779"/>
                </a:cxn>
                <a:cxn ang="0">
                  <a:pos x="468" y="823"/>
                </a:cxn>
                <a:cxn ang="0">
                  <a:pos x="552" y="864"/>
                </a:cxn>
                <a:cxn ang="0">
                  <a:pos x="635" y="897"/>
                </a:cxn>
                <a:cxn ang="0">
                  <a:pos x="722" y="929"/>
                </a:cxn>
                <a:cxn ang="0">
                  <a:pos x="810" y="957"/>
                </a:cxn>
                <a:cxn ang="0">
                  <a:pos x="886" y="981"/>
                </a:cxn>
                <a:cxn ang="0">
                  <a:pos x="939" y="996"/>
                </a:cxn>
                <a:cxn ang="0">
                  <a:pos x="960" y="1002"/>
                </a:cxn>
                <a:cxn ang="0">
                  <a:pos x="980" y="962"/>
                </a:cxn>
                <a:cxn ang="0">
                  <a:pos x="1025" y="881"/>
                </a:cxn>
                <a:cxn ang="0">
                  <a:pos x="1072" y="814"/>
                </a:cxn>
                <a:cxn ang="0">
                  <a:pos x="1136" y="767"/>
                </a:cxn>
                <a:cxn ang="0">
                  <a:pos x="1192" y="729"/>
                </a:cxn>
                <a:cxn ang="0">
                  <a:pos x="1226" y="678"/>
                </a:cxn>
                <a:cxn ang="0">
                  <a:pos x="1227" y="660"/>
                </a:cxn>
                <a:cxn ang="0">
                  <a:pos x="1196" y="667"/>
                </a:cxn>
                <a:cxn ang="0">
                  <a:pos x="1132" y="675"/>
                </a:cxn>
                <a:cxn ang="0">
                  <a:pos x="1044" y="679"/>
                </a:cxn>
                <a:cxn ang="0">
                  <a:pos x="936" y="676"/>
                </a:cxn>
                <a:cxn ang="0">
                  <a:pos x="816" y="656"/>
                </a:cxn>
                <a:cxn ang="0">
                  <a:pos x="699" y="625"/>
                </a:cxn>
                <a:cxn ang="0">
                  <a:pos x="601" y="591"/>
                </a:cxn>
                <a:cxn ang="0">
                  <a:pos x="526" y="560"/>
                </a:cxn>
                <a:cxn ang="0">
                  <a:pos x="475" y="534"/>
                </a:cxn>
                <a:cxn ang="0">
                  <a:pos x="450" y="522"/>
                </a:cxn>
                <a:cxn ang="0">
                  <a:pos x="450" y="544"/>
                </a:cxn>
                <a:cxn ang="0">
                  <a:pos x="442" y="609"/>
                </a:cxn>
                <a:cxn ang="0">
                  <a:pos x="388" y="599"/>
                </a:cxn>
                <a:cxn ang="0">
                  <a:pos x="329" y="527"/>
                </a:cxn>
                <a:cxn ang="0">
                  <a:pos x="253" y="418"/>
                </a:cxn>
                <a:cxn ang="0">
                  <a:pos x="175" y="298"/>
                </a:cxn>
                <a:cxn ang="0">
                  <a:pos x="109" y="196"/>
                </a:cxn>
                <a:cxn ang="0">
                  <a:pos x="74" y="139"/>
                </a:cxn>
                <a:cxn ang="0">
                  <a:pos x="0" y="0"/>
                </a:cxn>
              </a:cxnLst>
              <a:rect l="0" t="0" r="r" b="b"/>
              <a:pathLst>
                <a:path w="1229" h="1002">
                  <a:moveTo>
                    <a:pt x="0" y="0"/>
                  </a:moveTo>
                  <a:lnTo>
                    <a:pt x="10" y="45"/>
                  </a:lnTo>
                  <a:lnTo>
                    <a:pt x="7" y="282"/>
                  </a:lnTo>
                  <a:lnTo>
                    <a:pt x="9" y="286"/>
                  </a:lnTo>
                  <a:lnTo>
                    <a:pt x="15" y="296"/>
                  </a:lnTo>
                  <a:lnTo>
                    <a:pt x="23" y="313"/>
                  </a:lnTo>
                  <a:lnTo>
                    <a:pt x="36" y="335"/>
                  </a:lnTo>
                  <a:lnTo>
                    <a:pt x="49" y="360"/>
                  </a:lnTo>
                  <a:lnTo>
                    <a:pt x="66" y="390"/>
                  </a:lnTo>
                  <a:lnTo>
                    <a:pt x="83" y="421"/>
                  </a:lnTo>
                  <a:lnTo>
                    <a:pt x="101" y="455"/>
                  </a:lnTo>
                  <a:lnTo>
                    <a:pt x="121" y="489"/>
                  </a:lnTo>
                  <a:lnTo>
                    <a:pt x="139" y="523"/>
                  </a:lnTo>
                  <a:lnTo>
                    <a:pt x="159" y="555"/>
                  </a:lnTo>
                  <a:lnTo>
                    <a:pt x="177" y="586"/>
                  </a:lnTo>
                  <a:lnTo>
                    <a:pt x="193" y="614"/>
                  </a:lnTo>
                  <a:lnTo>
                    <a:pt x="210" y="638"/>
                  </a:lnTo>
                  <a:lnTo>
                    <a:pt x="223" y="658"/>
                  </a:lnTo>
                  <a:lnTo>
                    <a:pt x="234" y="671"/>
                  </a:lnTo>
                  <a:lnTo>
                    <a:pt x="244" y="683"/>
                  </a:lnTo>
                  <a:lnTo>
                    <a:pt x="258" y="694"/>
                  </a:lnTo>
                  <a:lnTo>
                    <a:pt x="274" y="708"/>
                  </a:lnTo>
                  <a:lnTo>
                    <a:pt x="293" y="721"/>
                  </a:lnTo>
                  <a:lnTo>
                    <a:pt x="313" y="735"/>
                  </a:lnTo>
                  <a:lnTo>
                    <a:pt x="336" y="750"/>
                  </a:lnTo>
                  <a:lnTo>
                    <a:pt x="360" y="765"/>
                  </a:lnTo>
                  <a:lnTo>
                    <a:pt x="386" y="779"/>
                  </a:lnTo>
                  <a:lnTo>
                    <a:pt x="412" y="794"/>
                  </a:lnTo>
                  <a:lnTo>
                    <a:pt x="439" y="809"/>
                  </a:lnTo>
                  <a:lnTo>
                    <a:pt x="468" y="823"/>
                  </a:lnTo>
                  <a:lnTo>
                    <a:pt x="495" y="837"/>
                  </a:lnTo>
                  <a:lnTo>
                    <a:pt x="524" y="850"/>
                  </a:lnTo>
                  <a:lnTo>
                    <a:pt x="552" y="864"/>
                  </a:lnTo>
                  <a:lnTo>
                    <a:pt x="579" y="875"/>
                  </a:lnTo>
                  <a:lnTo>
                    <a:pt x="607" y="887"/>
                  </a:lnTo>
                  <a:lnTo>
                    <a:pt x="635" y="897"/>
                  </a:lnTo>
                  <a:lnTo>
                    <a:pt x="663" y="909"/>
                  </a:lnTo>
                  <a:lnTo>
                    <a:pt x="692" y="919"/>
                  </a:lnTo>
                  <a:lnTo>
                    <a:pt x="722" y="929"/>
                  </a:lnTo>
                  <a:lnTo>
                    <a:pt x="752" y="939"/>
                  </a:lnTo>
                  <a:lnTo>
                    <a:pt x="781" y="949"/>
                  </a:lnTo>
                  <a:lnTo>
                    <a:pt x="810" y="957"/>
                  </a:lnTo>
                  <a:lnTo>
                    <a:pt x="837" y="966"/>
                  </a:lnTo>
                  <a:lnTo>
                    <a:pt x="863" y="973"/>
                  </a:lnTo>
                  <a:lnTo>
                    <a:pt x="886" y="981"/>
                  </a:lnTo>
                  <a:lnTo>
                    <a:pt x="907" y="987"/>
                  </a:lnTo>
                  <a:lnTo>
                    <a:pt x="925" y="992"/>
                  </a:lnTo>
                  <a:lnTo>
                    <a:pt x="939" y="996"/>
                  </a:lnTo>
                  <a:lnTo>
                    <a:pt x="950" y="1000"/>
                  </a:lnTo>
                  <a:lnTo>
                    <a:pt x="957" y="1001"/>
                  </a:lnTo>
                  <a:lnTo>
                    <a:pt x="960" y="1002"/>
                  </a:lnTo>
                  <a:lnTo>
                    <a:pt x="962" y="996"/>
                  </a:lnTo>
                  <a:lnTo>
                    <a:pt x="969" y="982"/>
                  </a:lnTo>
                  <a:lnTo>
                    <a:pt x="980" y="962"/>
                  </a:lnTo>
                  <a:lnTo>
                    <a:pt x="993" y="936"/>
                  </a:lnTo>
                  <a:lnTo>
                    <a:pt x="1008" y="909"/>
                  </a:lnTo>
                  <a:lnTo>
                    <a:pt x="1025" y="881"/>
                  </a:lnTo>
                  <a:lnTo>
                    <a:pt x="1041" y="855"/>
                  </a:lnTo>
                  <a:lnTo>
                    <a:pt x="1056" y="833"/>
                  </a:lnTo>
                  <a:lnTo>
                    <a:pt x="1072" y="814"/>
                  </a:lnTo>
                  <a:lnTo>
                    <a:pt x="1092" y="798"/>
                  </a:lnTo>
                  <a:lnTo>
                    <a:pt x="1114" y="782"/>
                  </a:lnTo>
                  <a:lnTo>
                    <a:pt x="1136" y="767"/>
                  </a:lnTo>
                  <a:lnTo>
                    <a:pt x="1157" y="753"/>
                  </a:lnTo>
                  <a:lnTo>
                    <a:pt x="1176" y="741"/>
                  </a:lnTo>
                  <a:lnTo>
                    <a:pt x="1192" y="729"/>
                  </a:lnTo>
                  <a:lnTo>
                    <a:pt x="1204" y="718"/>
                  </a:lnTo>
                  <a:lnTo>
                    <a:pt x="1219" y="697"/>
                  </a:lnTo>
                  <a:lnTo>
                    <a:pt x="1226" y="678"/>
                  </a:lnTo>
                  <a:lnTo>
                    <a:pt x="1229" y="665"/>
                  </a:lnTo>
                  <a:lnTo>
                    <a:pt x="1229" y="660"/>
                  </a:lnTo>
                  <a:lnTo>
                    <a:pt x="1227" y="660"/>
                  </a:lnTo>
                  <a:lnTo>
                    <a:pt x="1220" y="662"/>
                  </a:lnTo>
                  <a:lnTo>
                    <a:pt x="1210" y="663"/>
                  </a:lnTo>
                  <a:lnTo>
                    <a:pt x="1196" y="667"/>
                  </a:lnTo>
                  <a:lnTo>
                    <a:pt x="1178" y="669"/>
                  </a:lnTo>
                  <a:lnTo>
                    <a:pt x="1157" y="673"/>
                  </a:lnTo>
                  <a:lnTo>
                    <a:pt x="1132" y="675"/>
                  </a:lnTo>
                  <a:lnTo>
                    <a:pt x="1106" y="677"/>
                  </a:lnTo>
                  <a:lnTo>
                    <a:pt x="1076" y="678"/>
                  </a:lnTo>
                  <a:lnTo>
                    <a:pt x="1044" y="679"/>
                  </a:lnTo>
                  <a:lnTo>
                    <a:pt x="1010" y="679"/>
                  </a:lnTo>
                  <a:lnTo>
                    <a:pt x="974" y="678"/>
                  </a:lnTo>
                  <a:lnTo>
                    <a:pt x="936" y="676"/>
                  </a:lnTo>
                  <a:lnTo>
                    <a:pt x="897" y="671"/>
                  </a:lnTo>
                  <a:lnTo>
                    <a:pt x="857" y="665"/>
                  </a:lnTo>
                  <a:lnTo>
                    <a:pt x="816" y="656"/>
                  </a:lnTo>
                  <a:lnTo>
                    <a:pt x="774" y="646"/>
                  </a:lnTo>
                  <a:lnTo>
                    <a:pt x="736" y="636"/>
                  </a:lnTo>
                  <a:lnTo>
                    <a:pt x="699" y="625"/>
                  </a:lnTo>
                  <a:lnTo>
                    <a:pt x="663" y="614"/>
                  </a:lnTo>
                  <a:lnTo>
                    <a:pt x="631" y="602"/>
                  </a:lnTo>
                  <a:lnTo>
                    <a:pt x="601" y="591"/>
                  </a:lnTo>
                  <a:lnTo>
                    <a:pt x="574" y="580"/>
                  </a:lnTo>
                  <a:lnTo>
                    <a:pt x="548" y="569"/>
                  </a:lnTo>
                  <a:lnTo>
                    <a:pt x="526" y="560"/>
                  </a:lnTo>
                  <a:lnTo>
                    <a:pt x="506" y="550"/>
                  </a:lnTo>
                  <a:lnTo>
                    <a:pt x="490" y="542"/>
                  </a:lnTo>
                  <a:lnTo>
                    <a:pt x="475" y="534"/>
                  </a:lnTo>
                  <a:lnTo>
                    <a:pt x="464" y="529"/>
                  </a:lnTo>
                  <a:lnTo>
                    <a:pt x="456" y="524"/>
                  </a:lnTo>
                  <a:lnTo>
                    <a:pt x="450" y="522"/>
                  </a:lnTo>
                  <a:lnTo>
                    <a:pt x="449" y="521"/>
                  </a:lnTo>
                  <a:lnTo>
                    <a:pt x="450" y="527"/>
                  </a:lnTo>
                  <a:lnTo>
                    <a:pt x="450" y="544"/>
                  </a:lnTo>
                  <a:lnTo>
                    <a:pt x="450" y="567"/>
                  </a:lnTo>
                  <a:lnTo>
                    <a:pt x="448" y="590"/>
                  </a:lnTo>
                  <a:lnTo>
                    <a:pt x="442" y="609"/>
                  </a:lnTo>
                  <a:lnTo>
                    <a:pt x="431" y="620"/>
                  </a:lnTo>
                  <a:lnTo>
                    <a:pt x="413" y="618"/>
                  </a:lnTo>
                  <a:lnTo>
                    <a:pt x="388" y="599"/>
                  </a:lnTo>
                  <a:lnTo>
                    <a:pt x="372" y="580"/>
                  </a:lnTo>
                  <a:lnTo>
                    <a:pt x="351" y="556"/>
                  </a:lnTo>
                  <a:lnTo>
                    <a:pt x="329" y="527"/>
                  </a:lnTo>
                  <a:lnTo>
                    <a:pt x="305" y="493"/>
                  </a:lnTo>
                  <a:lnTo>
                    <a:pt x="280" y="456"/>
                  </a:lnTo>
                  <a:lnTo>
                    <a:pt x="253" y="418"/>
                  </a:lnTo>
                  <a:lnTo>
                    <a:pt x="226" y="378"/>
                  </a:lnTo>
                  <a:lnTo>
                    <a:pt x="200" y="337"/>
                  </a:lnTo>
                  <a:lnTo>
                    <a:pt x="175" y="298"/>
                  </a:lnTo>
                  <a:lnTo>
                    <a:pt x="151" y="261"/>
                  </a:lnTo>
                  <a:lnTo>
                    <a:pt x="129" y="227"/>
                  </a:lnTo>
                  <a:lnTo>
                    <a:pt x="109" y="196"/>
                  </a:lnTo>
                  <a:lnTo>
                    <a:pt x="93" y="170"/>
                  </a:lnTo>
                  <a:lnTo>
                    <a:pt x="82" y="152"/>
                  </a:lnTo>
                  <a:lnTo>
                    <a:pt x="74" y="139"/>
                  </a:lnTo>
                  <a:lnTo>
                    <a:pt x="71" y="135"/>
                  </a:lnTo>
                  <a:lnTo>
                    <a:pt x="36" y="131"/>
                  </a:lnTo>
                  <a:lnTo>
                    <a:pt x="0" y="0"/>
                  </a:lnTo>
                  <a:close/>
                </a:path>
              </a:pathLst>
            </a:custGeom>
            <a:solidFill>
              <a:srgbClr val="996633"/>
            </a:solidFill>
            <a:ln w="9525">
              <a:noFill/>
              <a:round/>
            </a:ln>
          </p:spPr>
          <p:txBody>
            <a:bodyPr/>
            <a:lstStyle/>
            <a:p>
              <a:endParaRPr lang="en-US"/>
            </a:p>
          </p:txBody>
        </p:sp>
        <p:sp>
          <p:nvSpPr>
            <p:cNvPr id="501924" name="Freeform 164"/>
            <p:cNvSpPr/>
            <p:nvPr/>
          </p:nvSpPr>
          <p:spPr bwMode="auto">
            <a:xfrm>
              <a:off x="4352" y="1849"/>
              <a:ext cx="574" cy="443"/>
            </a:xfrm>
            <a:custGeom>
              <a:avLst/>
              <a:gdLst/>
              <a:ahLst/>
              <a:cxnLst>
                <a:cxn ang="0">
                  <a:pos x="0" y="224"/>
                </a:cxn>
                <a:cxn ang="0">
                  <a:pos x="14" y="247"/>
                </a:cxn>
                <a:cxn ang="0">
                  <a:pos x="49" y="309"/>
                </a:cxn>
                <a:cxn ang="0">
                  <a:pos x="100" y="397"/>
                </a:cxn>
                <a:cxn ang="0">
                  <a:pos x="162" y="498"/>
                </a:cxn>
                <a:cxn ang="0">
                  <a:pos x="227" y="598"/>
                </a:cxn>
                <a:cxn ang="0">
                  <a:pos x="289" y="687"/>
                </a:cxn>
                <a:cxn ang="0">
                  <a:pos x="341" y="752"/>
                </a:cxn>
                <a:cxn ang="0">
                  <a:pos x="378" y="777"/>
                </a:cxn>
                <a:cxn ang="0">
                  <a:pos x="416" y="780"/>
                </a:cxn>
                <a:cxn ang="0">
                  <a:pos x="428" y="781"/>
                </a:cxn>
                <a:cxn ang="0">
                  <a:pos x="427" y="780"/>
                </a:cxn>
                <a:cxn ang="0">
                  <a:pos x="425" y="780"/>
                </a:cxn>
                <a:cxn ang="0">
                  <a:pos x="439" y="662"/>
                </a:cxn>
                <a:cxn ang="0">
                  <a:pos x="441" y="752"/>
                </a:cxn>
                <a:cxn ang="0">
                  <a:pos x="456" y="756"/>
                </a:cxn>
                <a:cxn ang="0">
                  <a:pos x="490" y="768"/>
                </a:cxn>
                <a:cxn ang="0">
                  <a:pos x="547" y="790"/>
                </a:cxn>
                <a:cxn ang="0">
                  <a:pos x="605" y="814"/>
                </a:cxn>
                <a:cxn ang="0">
                  <a:pos x="640" y="828"/>
                </a:cxn>
                <a:cxn ang="0">
                  <a:pos x="674" y="838"/>
                </a:cxn>
                <a:cxn ang="0">
                  <a:pos x="705" y="847"/>
                </a:cxn>
                <a:cxn ang="0">
                  <a:pos x="735" y="855"/>
                </a:cxn>
                <a:cxn ang="0">
                  <a:pos x="766" y="861"/>
                </a:cxn>
                <a:cxn ang="0">
                  <a:pos x="799" y="868"/>
                </a:cxn>
                <a:cxn ang="0">
                  <a:pos x="836" y="874"/>
                </a:cxn>
                <a:cxn ang="0">
                  <a:pos x="876" y="881"/>
                </a:cxn>
                <a:cxn ang="0">
                  <a:pos x="919" y="885"/>
                </a:cxn>
                <a:cxn ang="0">
                  <a:pos x="962" y="887"/>
                </a:cxn>
                <a:cxn ang="0">
                  <a:pos x="1004" y="887"/>
                </a:cxn>
                <a:cxn ang="0">
                  <a:pos x="1041" y="887"/>
                </a:cxn>
                <a:cxn ang="0">
                  <a:pos x="1072" y="887"/>
                </a:cxn>
                <a:cxn ang="0">
                  <a:pos x="1096" y="886"/>
                </a:cxn>
                <a:cxn ang="0">
                  <a:pos x="1109" y="885"/>
                </a:cxn>
                <a:cxn ang="0">
                  <a:pos x="1147" y="633"/>
                </a:cxn>
                <a:cxn ang="0">
                  <a:pos x="1042" y="597"/>
                </a:cxn>
                <a:cxn ang="0">
                  <a:pos x="959" y="475"/>
                </a:cxn>
                <a:cxn ang="0">
                  <a:pos x="898" y="313"/>
                </a:cxn>
                <a:cxn ang="0">
                  <a:pos x="822" y="177"/>
                </a:cxn>
                <a:cxn ang="0">
                  <a:pos x="732" y="76"/>
                </a:cxn>
                <a:cxn ang="0">
                  <a:pos x="502" y="15"/>
                </a:cxn>
                <a:cxn ang="0">
                  <a:pos x="249" y="94"/>
                </a:cxn>
                <a:cxn ang="0">
                  <a:pos x="130" y="7"/>
                </a:cxn>
              </a:cxnLst>
              <a:rect l="0" t="0" r="r" b="b"/>
              <a:pathLst>
                <a:path w="1147" h="887">
                  <a:moveTo>
                    <a:pt x="15" y="0"/>
                  </a:moveTo>
                  <a:lnTo>
                    <a:pt x="0" y="224"/>
                  </a:lnTo>
                  <a:lnTo>
                    <a:pt x="3" y="230"/>
                  </a:lnTo>
                  <a:lnTo>
                    <a:pt x="14" y="247"/>
                  </a:lnTo>
                  <a:lnTo>
                    <a:pt x="29" y="275"/>
                  </a:lnTo>
                  <a:lnTo>
                    <a:pt x="49" y="309"/>
                  </a:lnTo>
                  <a:lnTo>
                    <a:pt x="73" y="351"/>
                  </a:lnTo>
                  <a:lnTo>
                    <a:pt x="100" y="397"/>
                  </a:lnTo>
                  <a:lnTo>
                    <a:pt x="130" y="446"/>
                  </a:lnTo>
                  <a:lnTo>
                    <a:pt x="162" y="498"/>
                  </a:lnTo>
                  <a:lnTo>
                    <a:pt x="194" y="549"/>
                  </a:lnTo>
                  <a:lnTo>
                    <a:pt x="227" y="598"/>
                  </a:lnTo>
                  <a:lnTo>
                    <a:pt x="258" y="646"/>
                  </a:lnTo>
                  <a:lnTo>
                    <a:pt x="289" y="687"/>
                  </a:lnTo>
                  <a:lnTo>
                    <a:pt x="317" y="723"/>
                  </a:lnTo>
                  <a:lnTo>
                    <a:pt x="341" y="752"/>
                  </a:lnTo>
                  <a:lnTo>
                    <a:pt x="361" y="770"/>
                  </a:lnTo>
                  <a:lnTo>
                    <a:pt x="378" y="777"/>
                  </a:lnTo>
                  <a:lnTo>
                    <a:pt x="401" y="779"/>
                  </a:lnTo>
                  <a:lnTo>
                    <a:pt x="416" y="780"/>
                  </a:lnTo>
                  <a:lnTo>
                    <a:pt x="425" y="781"/>
                  </a:lnTo>
                  <a:lnTo>
                    <a:pt x="428" y="781"/>
                  </a:lnTo>
                  <a:lnTo>
                    <a:pt x="429" y="781"/>
                  </a:lnTo>
                  <a:lnTo>
                    <a:pt x="427" y="780"/>
                  </a:lnTo>
                  <a:lnTo>
                    <a:pt x="426" y="780"/>
                  </a:lnTo>
                  <a:lnTo>
                    <a:pt x="425" y="780"/>
                  </a:lnTo>
                  <a:lnTo>
                    <a:pt x="327" y="662"/>
                  </a:lnTo>
                  <a:lnTo>
                    <a:pt x="439" y="662"/>
                  </a:lnTo>
                  <a:lnTo>
                    <a:pt x="439" y="752"/>
                  </a:lnTo>
                  <a:lnTo>
                    <a:pt x="441" y="752"/>
                  </a:lnTo>
                  <a:lnTo>
                    <a:pt x="446" y="754"/>
                  </a:lnTo>
                  <a:lnTo>
                    <a:pt x="456" y="756"/>
                  </a:lnTo>
                  <a:lnTo>
                    <a:pt x="471" y="761"/>
                  </a:lnTo>
                  <a:lnTo>
                    <a:pt x="490" y="768"/>
                  </a:lnTo>
                  <a:lnTo>
                    <a:pt x="516" y="777"/>
                  </a:lnTo>
                  <a:lnTo>
                    <a:pt x="547" y="790"/>
                  </a:lnTo>
                  <a:lnTo>
                    <a:pt x="585" y="806"/>
                  </a:lnTo>
                  <a:lnTo>
                    <a:pt x="605" y="814"/>
                  </a:lnTo>
                  <a:lnTo>
                    <a:pt x="623" y="821"/>
                  </a:lnTo>
                  <a:lnTo>
                    <a:pt x="640" y="828"/>
                  </a:lnTo>
                  <a:lnTo>
                    <a:pt x="658" y="833"/>
                  </a:lnTo>
                  <a:lnTo>
                    <a:pt x="674" y="838"/>
                  </a:lnTo>
                  <a:lnTo>
                    <a:pt x="689" y="844"/>
                  </a:lnTo>
                  <a:lnTo>
                    <a:pt x="705" y="847"/>
                  </a:lnTo>
                  <a:lnTo>
                    <a:pt x="720" y="852"/>
                  </a:lnTo>
                  <a:lnTo>
                    <a:pt x="735" y="855"/>
                  </a:lnTo>
                  <a:lnTo>
                    <a:pt x="750" y="859"/>
                  </a:lnTo>
                  <a:lnTo>
                    <a:pt x="766" y="861"/>
                  </a:lnTo>
                  <a:lnTo>
                    <a:pt x="782" y="864"/>
                  </a:lnTo>
                  <a:lnTo>
                    <a:pt x="799" y="868"/>
                  </a:lnTo>
                  <a:lnTo>
                    <a:pt x="817" y="870"/>
                  </a:lnTo>
                  <a:lnTo>
                    <a:pt x="836" y="874"/>
                  </a:lnTo>
                  <a:lnTo>
                    <a:pt x="856" y="877"/>
                  </a:lnTo>
                  <a:lnTo>
                    <a:pt x="876" y="881"/>
                  </a:lnTo>
                  <a:lnTo>
                    <a:pt x="897" y="883"/>
                  </a:lnTo>
                  <a:lnTo>
                    <a:pt x="919" y="885"/>
                  </a:lnTo>
                  <a:lnTo>
                    <a:pt x="941" y="886"/>
                  </a:lnTo>
                  <a:lnTo>
                    <a:pt x="962" y="887"/>
                  </a:lnTo>
                  <a:lnTo>
                    <a:pt x="984" y="887"/>
                  </a:lnTo>
                  <a:lnTo>
                    <a:pt x="1004" y="887"/>
                  </a:lnTo>
                  <a:lnTo>
                    <a:pt x="1023" y="887"/>
                  </a:lnTo>
                  <a:lnTo>
                    <a:pt x="1041" y="887"/>
                  </a:lnTo>
                  <a:lnTo>
                    <a:pt x="1058" y="887"/>
                  </a:lnTo>
                  <a:lnTo>
                    <a:pt x="1072" y="887"/>
                  </a:lnTo>
                  <a:lnTo>
                    <a:pt x="1086" y="886"/>
                  </a:lnTo>
                  <a:lnTo>
                    <a:pt x="1096" y="886"/>
                  </a:lnTo>
                  <a:lnTo>
                    <a:pt x="1103" y="885"/>
                  </a:lnTo>
                  <a:lnTo>
                    <a:pt x="1109" y="885"/>
                  </a:lnTo>
                  <a:lnTo>
                    <a:pt x="1110" y="885"/>
                  </a:lnTo>
                  <a:lnTo>
                    <a:pt x="1147" y="633"/>
                  </a:lnTo>
                  <a:lnTo>
                    <a:pt x="1100" y="594"/>
                  </a:lnTo>
                  <a:lnTo>
                    <a:pt x="1042" y="597"/>
                  </a:lnTo>
                  <a:lnTo>
                    <a:pt x="1042" y="560"/>
                  </a:lnTo>
                  <a:lnTo>
                    <a:pt x="959" y="475"/>
                  </a:lnTo>
                  <a:lnTo>
                    <a:pt x="888" y="464"/>
                  </a:lnTo>
                  <a:lnTo>
                    <a:pt x="898" y="313"/>
                  </a:lnTo>
                  <a:lnTo>
                    <a:pt x="830" y="267"/>
                  </a:lnTo>
                  <a:lnTo>
                    <a:pt x="822" y="177"/>
                  </a:lnTo>
                  <a:lnTo>
                    <a:pt x="732" y="98"/>
                  </a:lnTo>
                  <a:lnTo>
                    <a:pt x="732" y="76"/>
                  </a:lnTo>
                  <a:lnTo>
                    <a:pt x="679" y="26"/>
                  </a:lnTo>
                  <a:lnTo>
                    <a:pt x="502" y="15"/>
                  </a:lnTo>
                  <a:lnTo>
                    <a:pt x="492" y="112"/>
                  </a:lnTo>
                  <a:lnTo>
                    <a:pt x="249" y="94"/>
                  </a:lnTo>
                  <a:lnTo>
                    <a:pt x="230" y="55"/>
                  </a:lnTo>
                  <a:lnTo>
                    <a:pt x="130" y="7"/>
                  </a:lnTo>
                  <a:lnTo>
                    <a:pt x="15" y="0"/>
                  </a:lnTo>
                  <a:close/>
                </a:path>
              </a:pathLst>
            </a:custGeom>
            <a:solidFill>
              <a:srgbClr val="FFD357"/>
            </a:solidFill>
            <a:ln w="9525">
              <a:noFill/>
              <a:round/>
            </a:ln>
          </p:spPr>
          <p:txBody>
            <a:bodyPr/>
            <a:lstStyle/>
            <a:p>
              <a:endParaRPr lang="en-US"/>
            </a:p>
          </p:txBody>
        </p:sp>
        <p:sp>
          <p:nvSpPr>
            <p:cNvPr id="501925" name="Freeform 165"/>
            <p:cNvSpPr/>
            <p:nvPr/>
          </p:nvSpPr>
          <p:spPr bwMode="auto">
            <a:xfrm>
              <a:off x="4382" y="1746"/>
              <a:ext cx="239" cy="146"/>
            </a:xfrm>
            <a:custGeom>
              <a:avLst/>
              <a:gdLst/>
              <a:ahLst/>
              <a:cxnLst>
                <a:cxn ang="0">
                  <a:pos x="478" y="11"/>
                </a:cxn>
                <a:cxn ang="0">
                  <a:pos x="459" y="205"/>
                </a:cxn>
                <a:cxn ang="0">
                  <a:pos x="431" y="202"/>
                </a:cxn>
                <a:cxn ang="0">
                  <a:pos x="420" y="292"/>
                </a:cxn>
                <a:cxn ang="0">
                  <a:pos x="198" y="278"/>
                </a:cxn>
                <a:cxn ang="0">
                  <a:pos x="184" y="238"/>
                </a:cxn>
                <a:cxn ang="0">
                  <a:pos x="76" y="192"/>
                </a:cxn>
                <a:cxn ang="0">
                  <a:pos x="11" y="180"/>
                </a:cxn>
                <a:cxn ang="0">
                  <a:pos x="0" y="0"/>
                </a:cxn>
                <a:cxn ang="0">
                  <a:pos x="478" y="11"/>
                </a:cxn>
              </a:cxnLst>
              <a:rect l="0" t="0" r="r" b="b"/>
              <a:pathLst>
                <a:path w="478" h="292">
                  <a:moveTo>
                    <a:pt x="478" y="11"/>
                  </a:moveTo>
                  <a:lnTo>
                    <a:pt x="459" y="205"/>
                  </a:lnTo>
                  <a:lnTo>
                    <a:pt x="431" y="202"/>
                  </a:lnTo>
                  <a:lnTo>
                    <a:pt x="420" y="292"/>
                  </a:lnTo>
                  <a:lnTo>
                    <a:pt x="198" y="278"/>
                  </a:lnTo>
                  <a:lnTo>
                    <a:pt x="184" y="238"/>
                  </a:lnTo>
                  <a:lnTo>
                    <a:pt x="76" y="192"/>
                  </a:lnTo>
                  <a:lnTo>
                    <a:pt x="11" y="180"/>
                  </a:lnTo>
                  <a:lnTo>
                    <a:pt x="0" y="0"/>
                  </a:lnTo>
                  <a:lnTo>
                    <a:pt x="478" y="11"/>
                  </a:lnTo>
                  <a:close/>
                </a:path>
              </a:pathLst>
            </a:custGeom>
            <a:solidFill>
              <a:srgbClr val="FFD166"/>
            </a:solidFill>
            <a:ln w="9525">
              <a:noFill/>
              <a:round/>
            </a:ln>
          </p:spPr>
          <p:txBody>
            <a:bodyPr/>
            <a:lstStyle/>
            <a:p>
              <a:endParaRPr lang="en-US"/>
            </a:p>
          </p:txBody>
        </p:sp>
        <p:sp>
          <p:nvSpPr>
            <p:cNvPr id="501926" name="Freeform 166"/>
            <p:cNvSpPr/>
            <p:nvPr/>
          </p:nvSpPr>
          <p:spPr bwMode="auto">
            <a:xfrm>
              <a:off x="4429" y="1588"/>
              <a:ext cx="144" cy="133"/>
            </a:xfrm>
            <a:custGeom>
              <a:avLst/>
              <a:gdLst/>
              <a:ahLst/>
              <a:cxnLst>
                <a:cxn ang="0">
                  <a:pos x="40" y="255"/>
                </a:cxn>
                <a:cxn ang="0">
                  <a:pos x="43" y="255"/>
                </a:cxn>
                <a:cxn ang="0">
                  <a:pos x="50" y="256"/>
                </a:cxn>
                <a:cxn ang="0">
                  <a:pos x="60" y="259"/>
                </a:cxn>
                <a:cxn ang="0">
                  <a:pos x="74" y="260"/>
                </a:cxn>
                <a:cxn ang="0">
                  <a:pos x="91" y="262"/>
                </a:cxn>
                <a:cxn ang="0">
                  <a:pos x="111" y="265"/>
                </a:cxn>
                <a:cxn ang="0">
                  <a:pos x="133" y="266"/>
                </a:cxn>
                <a:cxn ang="0">
                  <a:pos x="156" y="266"/>
                </a:cxn>
                <a:cxn ang="0">
                  <a:pos x="179" y="265"/>
                </a:cxn>
                <a:cxn ang="0">
                  <a:pos x="199" y="262"/>
                </a:cxn>
                <a:cxn ang="0">
                  <a:pos x="217" y="259"/>
                </a:cxn>
                <a:cxn ang="0">
                  <a:pos x="232" y="255"/>
                </a:cxn>
                <a:cxn ang="0">
                  <a:pos x="243" y="252"/>
                </a:cxn>
                <a:cxn ang="0">
                  <a:pos x="252" y="248"/>
                </a:cxn>
                <a:cxn ang="0">
                  <a:pos x="257" y="246"/>
                </a:cxn>
                <a:cxn ang="0">
                  <a:pos x="259" y="245"/>
                </a:cxn>
                <a:cxn ang="0">
                  <a:pos x="288" y="21"/>
                </a:cxn>
                <a:cxn ang="0">
                  <a:pos x="286" y="20"/>
                </a:cxn>
                <a:cxn ang="0">
                  <a:pos x="280" y="19"/>
                </a:cxn>
                <a:cxn ang="0">
                  <a:pos x="271" y="17"/>
                </a:cxn>
                <a:cxn ang="0">
                  <a:pos x="257" y="13"/>
                </a:cxn>
                <a:cxn ang="0">
                  <a:pos x="240" y="11"/>
                </a:cxn>
                <a:cxn ang="0">
                  <a:pos x="219" y="9"/>
                </a:cxn>
                <a:cxn ang="0">
                  <a:pos x="194" y="8"/>
                </a:cxn>
                <a:cxn ang="0">
                  <a:pos x="166" y="6"/>
                </a:cxn>
                <a:cxn ang="0">
                  <a:pos x="136" y="6"/>
                </a:cxn>
                <a:cxn ang="0">
                  <a:pos x="106" y="5"/>
                </a:cxn>
                <a:cxn ang="0">
                  <a:pos x="78" y="4"/>
                </a:cxn>
                <a:cxn ang="0">
                  <a:pos x="53" y="3"/>
                </a:cxn>
                <a:cxn ang="0">
                  <a:pos x="31" y="2"/>
                </a:cxn>
                <a:cxn ang="0">
                  <a:pos x="15" y="1"/>
                </a:cxn>
                <a:cxn ang="0">
                  <a:pos x="4" y="0"/>
                </a:cxn>
                <a:cxn ang="0">
                  <a:pos x="0" y="0"/>
                </a:cxn>
                <a:cxn ang="0">
                  <a:pos x="40" y="255"/>
                </a:cxn>
              </a:cxnLst>
              <a:rect l="0" t="0" r="r" b="b"/>
              <a:pathLst>
                <a:path w="288" h="266">
                  <a:moveTo>
                    <a:pt x="40" y="255"/>
                  </a:moveTo>
                  <a:lnTo>
                    <a:pt x="43" y="255"/>
                  </a:lnTo>
                  <a:lnTo>
                    <a:pt x="50" y="256"/>
                  </a:lnTo>
                  <a:lnTo>
                    <a:pt x="60" y="259"/>
                  </a:lnTo>
                  <a:lnTo>
                    <a:pt x="74" y="260"/>
                  </a:lnTo>
                  <a:lnTo>
                    <a:pt x="91" y="262"/>
                  </a:lnTo>
                  <a:lnTo>
                    <a:pt x="111" y="265"/>
                  </a:lnTo>
                  <a:lnTo>
                    <a:pt x="133" y="266"/>
                  </a:lnTo>
                  <a:lnTo>
                    <a:pt x="156" y="266"/>
                  </a:lnTo>
                  <a:lnTo>
                    <a:pt x="179" y="265"/>
                  </a:lnTo>
                  <a:lnTo>
                    <a:pt x="199" y="262"/>
                  </a:lnTo>
                  <a:lnTo>
                    <a:pt x="217" y="259"/>
                  </a:lnTo>
                  <a:lnTo>
                    <a:pt x="232" y="255"/>
                  </a:lnTo>
                  <a:lnTo>
                    <a:pt x="243" y="252"/>
                  </a:lnTo>
                  <a:lnTo>
                    <a:pt x="252" y="248"/>
                  </a:lnTo>
                  <a:lnTo>
                    <a:pt x="257" y="246"/>
                  </a:lnTo>
                  <a:lnTo>
                    <a:pt x="259" y="245"/>
                  </a:lnTo>
                  <a:lnTo>
                    <a:pt x="288" y="21"/>
                  </a:lnTo>
                  <a:lnTo>
                    <a:pt x="286" y="20"/>
                  </a:lnTo>
                  <a:lnTo>
                    <a:pt x="280" y="19"/>
                  </a:lnTo>
                  <a:lnTo>
                    <a:pt x="271" y="17"/>
                  </a:lnTo>
                  <a:lnTo>
                    <a:pt x="257" y="13"/>
                  </a:lnTo>
                  <a:lnTo>
                    <a:pt x="240" y="11"/>
                  </a:lnTo>
                  <a:lnTo>
                    <a:pt x="219" y="9"/>
                  </a:lnTo>
                  <a:lnTo>
                    <a:pt x="194" y="8"/>
                  </a:lnTo>
                  <a:lnTo>
                    <a:pt x="166" y="6"/>
                  </a:lnTo>
                  <a:lnTo>
                    <a:pt x="136" y="6"/>
                  </a:lnTo>
                  <a:lnTo>
                    <a:pt x="106" y="5"/>
                  </a:lnTo>
                  <a:lnTo>
                    <a:pt x="78" y="4"/>
                  </a:lnTo>
                  <a:lnTo>
                    <a:pt x="53" y="3"/>
                  </a:lnTo>
                  <a:lnTo>
                    <a:pt x="31" y="2"/>
                  </a:lnTo>
                  <a:lnTo>
                    <a:pt x="15" y="1"/>
                  </a:lnTo>
                  <a:lnTo>
                    <a:pt x="4" y="0"/>
                  </a:lnTo>
                  <a:lnTo>
                    <a:pt x="0" y="0"/>
                  </a:lnTo>
                  <a:lnTo>
                    <a:pt x="40" y="255"/>
                  </a:lnTo>
                  <a:close/>
                </a:path>
              </a:pathLst>
            </a:custGeom>
            <a:solidFill>
              <a:srgbClr val="FFD166"/>
            </a:solidFill>
            <a:ln w="9525">
              <a:noFill/>
              <a:round/>
            </a:ln>
          </p:spPr>
          <p:txBody>
            <a:bodyPr/>
            <a:lstStyle/>
            <a:p>
              <a:endParaRPr lang="en-US"/>
            </a:p>
          </p:txBody>
        </p:sp>
        <p:sp>
          <p:nvSpPr>
            <p:cNvPr id="501927" name="Freeform 167"/>
            <p:cNvSpPr/>
            <p:nvPr/>
          </p:nvSpPr>
          <p:spPr bwMode="auto">
            <a:xfrm>
              <a:off x="4589" y="1850"/>
              <a:ext cx="43" cy="87"/>
            </a:xfrm>
            <a:custGeom>
              <a:avLst/>
              <a:gdLst/>
              <a:ahLst/>
              <a:cxnLst>
                <a:cxn ang="0">
                  <a:pos x="18" y="0"/>
                </a:cxn>
                <a:cxn ang="0">
                  <a:pos x="86" y="44"/>
                </a:cxn>
                <a:cxn ang="0">
                  <a:pos x="79" y="173"/>
                </a:cxn>
                <a:cxn ang="0">
                  <a:pos x="0" y="105"/>
                </a:cxn>
                <a:cxn ang="0">
                  <a:pos x="18" y="0"/>
                </a:cxn>
              </a:cxnLst>
              <a:rect l="0" t="0" r="r" b="b"/>
              <a:pathLst>
                <a:path w="86" h="173">
                  <a:moveTo>
                    <a:pt x="18" y="0"/>
                  </a:moveTo>
                  <a:lnTo>
                    <a:pt x="86" y="44"/>
                  </a:lnTo>
                  <a:lnTo>
                    <a:pt x="79" y="173"/>
                  </a:lnTo>
                  <a:lnTo>
                    <a:pt x="0" y="105"/>
                  </a:lnTo>
                  <a:lnTo>
                    <a:pt x="18" y="0"/>
                  </a:lnTo>
                  <a:close/>
                </a:path>
              </a:pathLst>
            </a:custGeom>
            <a:solidFill>
              <a:srgbClr val="000000"/>
            </a:solidFill>
            <a:ln w="9525">
              <a:noFill/>
              <a:round/>
            </a:ln>
          </p:spPr>
          <p:txBody>
            <a:bodyPr/>
            <a:lstStyle/>
            <a:p>
              <a:endParaRPr lang="en-US"/>
            </a:p>
          </p:txBody>
        </p:sp>
        <p:sp>
          <p:nvSpPr>
            <p:cNvPr id="501928" name="Freeform 168"/>
            <p:cNvSpPr/>
            <p:nvPr/>
          </p:nvSpPr>
          <p:spPr bwMode="auto">
            <a:xfrm>
              <a:off x="4480" y="2079"/>
              <a:ext cx="48" cy="104"/>
            </a:xfrm>
            <a:custGeom>
              <a:avLst/>
              <a:gdLst/>
              <a:ahLst/>
              <a:cxnLst>
                <a:cxn ang="0">
                  <a:pos x="19" y="0"/>
                </a:cxn>
                <a:cxn ang="0">
                  <a:pos x="0" y="122"/>
                </a:cxn>
                <a:cxn ang="0">
                  <a:pos x="80" y="209"/>
                </a:cxn>
                <a:cxn ang="0">
                  <a:pos x="97" y="119"/>
                </a:cxn>
                <a:cxn ang="0">
                  <a:pos x="19" y="0"/>
                </a:cxn>
              </a:cxnLst>
              <a:rect l="0" t="0" r="r" b="b"/>
              <a:pathLst>
                <a:path w="97" h="209">
                  <a:moveTo>
                    <a:pt x="19" y="0"/>
                  </a:moveTo>
                  <a:lnTo>
                    <a:pt x="0" y="122"/>
                  </a:lnTo>
                  <a:lnTo>
                    <a:pt x="80" y="209"/>
                  </a:lnTo>
                  <a:lnTo>
                    <a:pt x="97" y="119"/>
                  </a:lnTo>
                  <a:lnTo>
                    <a:pt x="19" y="0"/>
                  </a:lnTo>
                  <a:close/>
                </a:path>
              </a:pathLst>
            </a:custGeom>
            <a:solidFill>
              <a:srgbClr val="660000"/>
            </a:solidFill>
            <a:ln w="9525">
              <a:noFill/>
              <a:round/>
            </a:ln>
          </p:spPr>
          <p:txBody>
            <a:bodyPr/>
            <a:lstStyle/>
            <a:p>
              <a:endParaRPr lang="en-US"/>
            </a:p>
          </p:txBody>
        </p:sp>
        <p:sp>
          <p:nvSpPr>
            <p:cNvPr id="501929" name="Freeform 169"/>
            <p:cNvSpPr/>
            <p:nvPr/>
          </p:nvSpPr>
          <p:spPr bwMode="auto">
            <a:xfrm>
              <a:off x="4564" y="1669"/>
              <a:ext cx="104" cy="229"/>
            </a:xfrm>
            <a:custGeom>
              <a:avLst/>
              <a:gdLst/>
              <a:ahLst/>
              <a:cxnLst>
                <a:cxn ang="0">
                  <a:pos x="3" y="446"/>
                </a:cxn>
                <a:cxn ang="0">
                  <a:pos x="207" y="0"/>
                </a:cxn>
                <a:cxn ang="0">
                  <a:pos x="46" y="457"/>
                </a:cxn>
                <a:cxn ang="0">
                  <a:pos x="0" y="457"/>
                </a:cxn>
                <a:cxn ang="0">
                  <a:pos x="3" y="446"/>
                </a:cxn>
              </a:cxnLst>
              <a:rect l="0" t="0" r="r" b="b"/>
              <a:pathLst>
                <a:path w="207" h="457">
                  <a:moveTo>
                    <a:pt x="3" y="446"/>
                  </a:moveTo>
                  <a:lnTo>
                    <a:pt x="207" y="0"/>
                  </a:lnTo>
                  <a:lnTo>
                    <a:pt x="46" y="457"/>
                  </a:lnTo>
                  <a:lnTo>
                    <a:pt x="0" y="457"/>
                  </a:lnTo>
                  <a:lnTo>
                    <a:pt x="3" y="446"/>
                  </a:lnTo>
                  <a:close/>
                </a:path>
              </a:pathLst>
            </a:custGeom>
            <a:solidFill>
              <a:srgbClr val="000000"/>
            </a:solidFill>
            <a:ln w="9525">
              <a:noFill/>
              <a:round/>
            </a:ln>
          </p:spPr>
          <p:txBody>
            <a:bodyPr/>
            <a:lstStyle/>
            <a:p>
              <a:endParaRPr lang="en-US"/>
            </a:p>
          </p:txBody>
        </p:sp>
        <p:sp>
          <p:nvSpPr>
            <p:cNvPr id="501930" name="Freeform 170"/>
            <p:cNvSpPr/>
            <p:nvPr/>
          </p:nvSpPr>
          <p:spPr bwMode="auto">
            <a:xfrm>
              <a:off x="4437" y="1595"/>
              <a:ext cx="68" cy="117"/>
            </a:xfrm>
            <a:custGeom>
              <a:avLst/>
              <a:gdLst/>
              <a:ahLst/>
              <a:cxnLst>
                <a:cxn ang="0">
                  <a:pos x="137" y="13"/>
                </a:cxn>
                <a:cxn ang="0">
                  <a:pos x="0" y="0"/>
                </a:cxn>
                <a:cxn ang="0">
                  <a:pos x="36" y="226"/>
                </a:cxn>
                <a:cxn ang="0">
                  <a:pos x="119" y="233"/>
                </a:cxn>
                <a:cxn ang="0">
                  <a:pos x="137" y="13"/>
                </a:cxn>
              </a:cxnLst>
              <a:rect l="0" t="0" r="r" b="b"/>
              <a:pathLst>
                <a:path w="137" h="233">
                  <a:moveTo>
                    <a:pt x="137" y="13"/>
                  </a:moveTo>
                  <a:lnTo>
                    <a:pt x="0" y="0"/>
                  </a:lnTo>
                  <a:lnTo>
                    <a:pt x="36" y="226"/>
                  </a:lnTo>
                  <a:lnTo>
                    <a:pt x="119" y="233"/>
                  </a:lnTo>
                  <a:lnTo>
                    <a:pt x="137" y="13"/>
                  </a:lnTo>
                  <a:close/>
                </a:path>
              </a:pathLst>
            </a:custGeom>
            <a:solidFill>
              <a:srgbClr val="000000"/>
            </a:solidFill>
            <a:ln w="9525">
              <a:noFill/>
              <a:round/>
            </a:ln>
          </p:spPr>
          <p:txBody>
            <a:bodyPr/>
            <a:lstStyle/>
            <a:p>
              <a:endParaRPr lang="en-US"/>
            </a:p>
          </p:txBody>
        </p:sp>
        <p:sp>
          <p:nvSpPr>
            <p:cNvPr id="501931" name="Freeform 171"/>
            <p:cNvSpPr/>
            <p:nvPr/>
          </p:nvSpPr>
          <p:spPr bwMode="auto">
            <a:xfrm>
              <a:off x="4408" y="1782"/>
              <a:ext cx="30" cy="74"/>
            </a:xfrm>
            <a:custGeom>
              <a:avLst/>
              <a:gdLst/>
              <a:ahLst/>
              <a:cxnLst>
                <a:cxn ang="0">
                  <a:pos x="0" y="0"/>
                </a:cxn>
                <a:cxn ang="0">
                  <a:pos x="62" y="147"/>
                </a:cxn>
                <a:cxn ang="0">
                  <a:pos x="58" y="3"/>
                </a:cxn>
                <a:cxn ang="0">
                  <a:pos x="0" y="0"/>
                </a:cxn>
              </a:cxnLst>
              <a:rect l="0" t="0" r="r" b="b"/>
              <a:pathLst>
                <a:path w="62" h="147">
                  <a:moveTo>
                    <a:pt x="0" y="0"/>
                  </a:moveTo>
                  <a:lnTo>
                    <a:pt x="62" y="147"/>
                  </a:lnTo>
                  <a:lnTo>
                    <a:pt x="58" y="3"/>
                  </a:lnTo>
                  <a:lnTo>
                    <a:pt x="0" y="0"/>
                  </a:lnTo>
                  <a:close/>
                </a:path>
              </a:pathLst>
            </a:custGeom>
            <a:solidFill>
              <a:srgbClr val="000000"/>
            </a:solidFill>
            <a:ln w="9525">
              <a:noFill/>
              <a:round/>
            </a:ln>
          </p:spPr>
          <p:txBody>
            <a:bodyPr/>
            <a:lstStyle/>
            <a:p>
              <a:endParaRPr lang="en-US"/>
            </a:p>
          </p:txBody>
        </p:sp>
        <p:sp>
          <p:nvSpPr>
            <p:cNvPr id="501932" name="Freeform 172"/>
            <p:cNvSpPr/>
            <p:nvPr/>
          </p:nvSpPr>
          <p:spPr bwMode="auto">
            <a:xfrm>
              <a:off x="4546" y="1791"/>
              <a:ext cx="41" cy="99"/>
            </a:xfrm>
            <a:custGeom>
              <a:avLst/>
              <a:gdLst/>
              <a:ahLst/>
              <a:cxnLst>
                <a:cxn ang="0">
                  <a:pos x="33" y="0"/>
                </a:cxn>
                <a:cxn ang="0">
                  <a:pos x="83" y="0"/>
                </a:cxn>
                <a:cxn ang="0">
                  <a:pos x="0" y="198"/>
                </a:cxn>
                <a:cxn ang="0">
                  <a:pos x="33" y="0"/>
                </a:cxn>
              </a:cxnLst>
              <a:rect l="0" t="0" r="r" b="b"/>
              <a:pathLst>
                <a:path w="83" h="198">
                  <a:moveTo>
                    <a:pt x="33" y="0"/>
                  </a:moveTo>
                  <a:lnTo>
                    <a:pt x="83" y="0"/>
                  </a:lnTo>
                  <a:lnTo>
                    <a:pt x="0" y="198"/>
                  </a:lnTo>
                  <a:lnTo>
                    <a:pt x="33" y="0"/>
                  </a:lnTo>
                  <a:close/>
                </a:path>
              </a:pathLst>
            </a:custGeom>
            <a:solidFill>
              <a:srgbClr val="000000"/>
            </a:solidFill>
            <a:ln w="9525">
              <a:noFill/>
              <a:round/>
            </a:ln>
          </p:spPr>
          <p:txBody>
            <a:bodyPr/>
            <a:lstStyle/>
            <a:p>
              <a:endParaRPr lang="en-US"/>
            </a:p>
          </p:txBody>
        </p:sp>
        <p:sp>
          <p:nvSpPr>
            <p:cNvPr id="501933" name="Freeform 173"/>
            <p:cNvSpPr/>
            <p:nvPr/>
          </p:nvSpPr>
          <p:spPr bwMode="auto">
            <a:xfrm>
              <a:off x="4598" y="2307"/>
              <a:ext cx="70" cy="63"/>
            </a:xfrm>
            <a:custGeom>
              <a:avLst/>
              <a:gdLst/>
              <a:ahLst/>
              <a:cxnLst>
                <a:cxn ang="0">
                  <a:pos x="54" y="0"/>
                </a:cxn>
                <a:cxn ang="0">
                  <a:pos x="54" y="90"/>
                </a:cxn>
                <a:cxn ang="0">
                  <a:pos x="25" y="94"/>
                </a:cxn>
                <a:cxn ang="0">
                  <a:pos x="0" y="65"/>
                </a:cxn>
                <a:cxn ang="0">
                  <a:pos x="3" y="104"/>
                </a:cxn>
                <a:cxn ang="0">
                  <a:pos x="43" y="123"/>
                </a:cxn>
                <a:cxn ang="0">
                  <a:pos x="68" y="126"/>
                </a:cxn>
                <a:cxn ang="0">
                  <a:pos x="96" y="119"/>
                </a:cxn>
                <a:cxn ang="0">
                  <a:pos x="125" y="104"/>
                </a:cxn>
                <a:cxn ang="0">
                  <a:pos x="140" y="72"/>
                </a:cxn>
                <a:cxn ang="0">
                  <a:pos x="111" y="79"/>
                </a:cxn>
                <a:cxn ang="0">
                  <a:pos x="83" y="87"/>
                </a:cxn>
                <a:cxn ang="0">
                  <a:pos x="79" y="0"/>
                </a:cxn>
                <a:cxn ang="0">
                  <a:pos x="54" y="0"/>
                </a:cxn>
              </a:cxnLst>
              <a:rect l="0" t="0" r="r" b="b"/>
              <a:pathLst>
                <a:path w="140" h="126">
                  <a:moveTo>
                    <a:pt x="54" y="0"/>
                  </a:moveTo>
                  <a:lnTo>
                    <a:pt x="54" y="90"/>
                  </a:lnTo>
                  <a:lnTo>
                    <a:pt x="25" y="94"/>
                  </a:lnTo>
                  <a:lnTo>
                    <a:pt x="0" y="65"/>
                  </a:lnTo>
                  <a:lnTo>
                    <a:pt x="3" y="104"/>
                  </a:lnTo>
                  <a:lnTo>
                    <a:pt x="43" y="123"/>
                  </a:lnTo>
                  <a:lnTo>
                    <a:pt x="68" y="126"/>
                  </a:lnTo>
                  <a:lnTo>
                    <a:pt x="96" y="119"/>
                  </a:lnTo>
                  <a:lnTo>
                    <a:pt x="125" y="104"/>
                  </a:lnTo>
                  <a:lnTo>
                    <a:pt x="140" y="72"/>
                  </a:lnTo>
                  <a:lnTo>
                    <a:pt x="111" y="79"/>
                  </a:lnTo>
                  <a:lnTo>
                    <a:pt x="83" y="87"/>
                  </a:lnTo>
                  <a:lnTo>
                    <a:pt x="79" y="0"/>
                  </a:lnTo>
                  <a:lnTo>
                    <a:pt x="54" y="0"/>
                  </a:lnTo>
                  <a:close/>
                </a:path>
              </a:pathLst>
            </a:custGeom>
            <a:solidFill>
              <a:srgbClr val="000000"/>
            </a:solidFill>
            <a:ln w="9525">
              <a:noFill/>
              <a:round/>
            </a:ln>
          </p:spPr>
          <p:txBody>
            <a:bodyPr/>
            <a:lstStyle/>
            <a:p>
              <a:endParaRPr lang="en-US"/>
            </a:p>
          </p:txBody>
        </p:sp>
        <p:sp>
          <p:nvSpPr>
            <p:cNvPr id="501934" name="Freeform 174"/>
            <p:cNvSpPr/>
            <p:nvPr/>
          </p:nvSpPr>
          <p:spPr bwMode="auto">
            <a:xfrm>
              <a:off x="4761" y="2365"/>
              <a:ext cx="103" cy="88"/>
            </a:xfrm>
            <a:custGeom>
              <a:avLst/>
              <a:gdLst/>
              <a:ahLst/>
              <a:cxnLst>
                <a:cxn ang="0">
                  <a:pos x="123" y="176"/>
                </a:cxn>
                <a:cxn ang="0">
                  <a:pos x="124" y="168"/>
                </a:cxn>
                <a:cxn ang="0">
                  <a:pos x="128" y="148"/>
                </a:cxn>
                <a:cxn ang="0">
                  <a:pos x="137" y="119"/>
                </a:cxn>
                <a:cxn ang="0">
                  <a:pos x="152" y="86"/>
                </a:cxn>
                <a:cxn ang="0">
                  <a:pos x="161" y="69"/>
                </a:cxn>
                <a:cxn ang="0">
                  <a:pos x="170" y="54"/>
                </a:cxn>
                <a:cxn ang="0">
                  <a:pos x="180" y="40"/>
                </a:cxn>
                <a:cxn ang="0">
                  <a:pos x="188" y="28"/>
                </a:cxn>
                <a:cxn ang="0">
                  <a:pos x="194" y="19"/>
                </a:cxn>
                <a:cxn ang="0">
                  <a:pos x="200" y="12"/>
                </a:cxn>
                <a:cxn ang="0">
                  <a:pos x="204" y="8"/>
                </a:cxn>
                <a:cxn ang="0">
                  <a:pos x="205" y="7"/>
                </a:cxn>
                <a:cxn ang="0">
                  <a:pos x="140" y="0"/>
                </a:cxn>
                <a:cxn ang="0">
                  <a:pos x="159" y="20"/>
                </a:cxn>
                <a:cxn ang="0">
                  <a:pos x="105" y="35"/>
                </a:cxn>
                <a:cxn ang="0">
                  <a:pos x="123" y="54"/>
                </a:cxn>
                <a:cxn ang="0">
                  <a:pos x="76" y="61"/>
                </a:cxn>
                <a:cxn ang="0">
                  <a:pos x="112" y="89"/>
                </a:cxn>
                <a:cxn ang="0">
                  <a:pos x="47" y="89"/>
                </a:cxn>
                <a:cxn ang="0">
                  <a:pos x="101" y="115"/>
                </a:cxn>
                <a:cxn ang="0">
                  <a:pos x="0" y="115"/>
                </a:cxn>
                <a:cxn ang="0">
                  <a:pos x="123" y="176"/>
                </a:cxn>
              </a:cxnLst>
              <a:rect l="0" t="0" r="r" b="b"/>
              <a:pathLst>
                <a:path w="205" h="176">
                  <a:moveTo>
                    <a:pt x="123" y="176"/>
                  </a:moveTo>
                  <a:lnTo>
                    <a:pt x="124" y="168"/>
                  </a:lnTo>
                  <a:lnTo>
                    <a:pt x="128" y="148"/>
                  </a:lnTo>
                  <a:lnTo>
                    <a:pt x="137" y="119"/>
                  </a:lnTo>
                  <a:lnTo>
                    <a:pt x="152" y="86"/>
                  </a:lnTo>
                  <a:lnTo>
                    <a:pt x="161" y="69"/>
                  </a:lnTo>
                  <a:lnTo>
                    <a:pt x="170" y="54"/>
                  </a:lnTo>
                  <a:lnTo>
                    <a:pt x="180" y="40"/>
                  </a:lnTo>
                  <a:lnTo>
                    <a:pt x="188" y="28"/>
                  </a:lnTo>
                  <a:lnTo>
                    <a:pt x="194" y="19"/>
                  </a:lnTo>
                  <a:lnTo>
                    <a:pt x="200" y="12"/>
                  </a:lnTo>
                  <a:lnTo>
                    <a:pt x="204" y="8"/>
                  </a:lnTo>
                  <a:lnTo>
                    <a:pt x="205" y="7"/>
                  </a:lnTo>
                  <a:lnTo>
                    <a:pt x="140" y="0"/>
                  </a:lnTo>
                  <a:lnTo>
                    <a:pt x="159" y="20"/>
                  </a:lnTo>
                  <a:lnTo>
                    <a:pt x="105" y="35"/>
                  </a:lnTo>
                  <a:lnTo>
                    <a:pt x="123" y="54"/>
                  </a:lnTo>
                  <a:lnTo>
                    <a:pt x="76" y="61"/>
                  </a:lnTo>
                  <a:lnTo>
                    <a:pt x="112" y="89"/>
                  </a:lnTo>
                  <a:lnTo>
                    <a:pt x="47" y="89"/>
                  </a:lnTo>
                  <a:lnTo>
                    <a:pt x="101" y="115"/>
                  </a:lnTo>
                  <a:lnTo>
                    <a:pt x="0" y="115"/>
                  </a:lnTo>
                  <a:lnTo>
                    <a:pt x="123" y="176"/>
                  </a:lnTo>
                  <a:close/>
                </a:path>
              </a:pathLst>
            </a:custGeom>
            <a:solidFill>
              <a:srgbClr val="000000"/>
            </a:solidFill>
            <a:ln w="9525">
              <a:noFill/>
              <a:round/>
            </a:ln>
          </p:spPr>
          <p:txBody>
            <a:bodyPr/>
            <a:lstStyle/>
            <a:p>
              <a:endParaRPr lang="en-US"/>
            </a:p>
          </p:txBody>
        </p:sp>
        <p:sp>
          <p:nvSpPr>
            <p:cNvPr id="501935" name="Freeform 175"/>
            <p:cNvSpPr/>
            <p:nvPr/>
          </p:nvSpPr>
          <p:spPr bwMode="auto">
            <a:xfrm>
              <a:off x="4393" y="2123"/>
              <a:ext cx="117" cy="182"/>
            </a:xfrm>
            <a:custGeom>
              <a:avLst/>
              <a:gdLst/>
              <a:ahLst/>
              <a:cxnLst>
                <a:cxn ang="0">
                  <a:pos x="212" y="298"/>
                </a:cxn>
                <a:cxn ang="0">
                  <a:pos x="166" y="364"/>
                </a:cxn>
                <a:cxn ang="0">
                  <a:pos x="0" y="76"/>
                </a:cxn>
                <a:cxn ang="0">
                  <a:pos x="158" y="281"/>
                </a:cxn>
                <a:cxn ang="0">
                  <a:pos x="22" y="51"/>
                </a:cxn>
                <a:cxn ang="0">
                  <a:pos x="191" y="266"/>
                </a:cxn>
                <a:cxn ang="0">
                  <a:pos x="42" y="0"/>
                </a:cxn>
                <a:cxn ang="0">
                  <a:pos x="234" y="270"/>
                </a:cxn>
                <a:cxn ang="0">
                  <a:pos x="212" y="298"/>
                </a:cxn>
              </a:cxnLst>
              <a:rect l="0" t="0" r="r" b="b"/>
              <a:pathLst>
                <a:path w="234" h="364">
                  <a:moveTo>
                    <a:pt x="212" y="298"/>
                  </a:moveTo>
                  <a:lnTo>
                    <a:pt x="166" y="364"/>
                  </a:lnTo>
                  <a:lnTo>
                    <a:pt x="0" y="76"/>
                  </a:lnTo>
                  <a:lnTo>
                    <a:pt x="158" y="281"/>
                  </a:lnTo>
                  <a:lnTo>
                    <a:pt x="22" y="51"/>
                  </a:lnTo>
                  <a:lnTo>
                    <a:pt x="191" y="266"/>
                  </a:lnTo>
                  <a:lnTo>
                    <a:pt x="42" y="0"/>
                  </a:lnTo>
                  <a:lnTo>
                    <a:pt x="234" y="270"/>
                  </a:lnTo>
                  <a:lnTo>
                    <a:pt x="212" y="298"/>
                  </a:lnTo>
                  <a:close/>
                </a:path>
              </a:pathLst>
            </a:custGeom>
            <a:solidFill>
              <a:srgbClr val="000000"/>
            </a:solidFill>
            <a:ln w="9525">
              <a:noFill/>
              <a:round/>
            </a:ln>
          </p:spPr>
          <p:txBody>
            <a:bodyPr/>
            <a:lstStyle/>
            <a:p>
              <a:endParaRPr lang="en-US"/>
            </a:p>
          </p:txBody>
        </p:sp>
        <p:sp>
          <p:nvSpPr>
            <p:cNvPr id="501936" name="Rectangle 176"/>
            <p:cNvSpPr>
              <a:spLocks noChangeArrowheads="1"/>
            </p:cNvSpPr>
            <p:nvPr/>
          </p:nvSpPr>
          <p:spPr bwMode="auto">
            <a:xfrm>
              <a:off x="4399" y="1755"/>
              <a:ext cx="14" cy="20"/>
            </a:xfrm>
            <a:prstGeom prst="rect">
              <a:avLst/>
            </a:prstGeom>
            <a:solidFill>
              <a:srgbClr val="000000"/>
            </a:solidFill>
            <a:ln w="9525">
              <a:noFill/>
              <a:miter lim="800000"/>
            </a:ln>
          </p:spPr>
          <p:txBody>
            <a:bodyPr/>
            <a:lstStyle/>
            <a:p>
              <a:endParaRPr lang="en-US"/>
            </a:p>
          </p:txBody>
        </p:sp>
        <p:sp>
          <p:nvSpPr>
            <p:cNvPr id="501937" name="Rectangle 177"/>
            <p:cNvSpPr>
              <a:spLocks noChangeArrowheads="1"/>
            </p:cNvSpPr>
            <p:nvPr/>
          </p:nvSpPr>
          <p:spPr bwMode="auto">
            <a:xfrm>
              <a:off x="4420" y="1755"/>
              <a:ext cx="15" cy="20"/>
            </a:xfrm>
            <a:prstGeom prst="rect">
              <a:avLst/>
            </a:prstGeom>
            <a:solidFill>
              <a:srgbClr val="000000"/>
            </a:solidFill>
            <a:ln w="9525">
              <a:noFill/>
              <a:miter lim="800000"/>
            </a:ln>
          </p:spPr>
          <p:txBody>
            <a:bodyPr/>
            <a:lstStyle/>
            <a:p>
              <a:endParaRPr lang="en-US"/>
            </a:p>
          </p:txBody>
        </p:sp>
        <p:sp>
          <p:nvSpPr>
            <p:cNvPr id="501938" name="Rectangle 178"/>
            <p:cNvSpPr>
              <a:spLocks noChangeArrowheads="1"/>
            </p:cNvSpPr>
            <p:nvPr/>
          </p:nvSpPr>
          <p:spPr bwMode="auto">
            <a:xfrm>
              <a:off x="4442" y="1755"/>
              <a:ext cx="14" cy="20"/>
            </a:xfrm>
            <a:prstGeom prst="rect">
              <a:avLst/>
            </a:prstGeom>
            <a:solidFill>
              <a:srgbClr val="000000"/>
            </a:solidFill>
            <a:ln w="9525">
              <a:noFill/>
              <a:miter lim="800000"/>
            </a:ln>
          </p:spPr>
          <p:txBody>
            <a:bodyPr/>
            <a:lstStyle/>
            <a:p>
              <a:endParaRPr lang="en-US"/>
            </a:p>
          </p:txBody>
        </p:sp>
        <p:sp>
          <p:nvSpPr>
            <p:cNvPr id="501939" name="Rectangle 179"/>
            <p:cNvSpPr>
              <a:spLocks noChangeArrowheads="1"/>
            </p:cNvSpPr>
            <p:nvPr/>
          </p:nvSpPr>
          <p:spPr bwMode="auto">
            <a:xfrm>
              <a:off x="4464" y="1755"/>
              <a:ext cx="14" cy="20"/>
            </a:xfrm>
            <a:prstGeom prst="rect">
              <a:avLst/>
            </a:prstGeom>
            <a:solidFill>
              <a:srgbClr val="000000"/>
            </a:solidFill>
            <a:ln w="9525">
              <a:noFill/>
              <a:miter lim="800000"/>
            </a:ln>
          </p:spPr>
          <p:txBody>
            <a:bodyPr/>
            <a:lstStyle/>
            <a:p>
              <a:endParaRPr lang="en-US"/>
            </a:p>
          </p:txBody>
        </p:sp>
        <p:sp>
          <p:nvSpPr>
            <p:cNvPr id="501940" name="Rectangle 180"/>
            <p:cNvSpPr>
              <a:spLocks noChangeArrowheads="1"/>
            </p:cNvSpPr>
            <p:nvPr/>
          </p:nvSpPr>
          <p:spPr bwMode="auto">
            <a:xfrm>
              <a:off x="4485" y="1755"/>
              <a:ext cx="14" cy="20"/>
            </a:xfrm>
            <a:prstGeom prst="rect">
              <a:avLst/>
            </a:prstGeom>
            <a:solidFill>
              <a:srgbClr val="000000"/>
            </a:solidFill>
            <a:ln w="9525">
              <a:noFill/>
              <a:miter lim="800000"/>
            </a:ln>
          </p:spPr>
          <p:txBody>
            <a:bodyPr/>
            <a:lstStyle/>
            <a:p>
              <a:endParaRPr lang="en-US"/>
            </a:p>
          </p:txBody>
        </p:sp>
        <p:sp>
          <p:nvSpPr>
            <p:cNvPr id="501941" name="Rectangle 181"/>
            <p:cNvSpPr>
              <a:spLocks noChangeArrowheads="1"/>
            </p:cNvSpPr>
            <p:nvPr/>
          </p:nvSpPr>
          <p:spPr bwMode="auto">
            <a:xfrm>
              <a:off x="4507" y="1755"/>
              <a:ext cx="14" cy="20"/>
            </a:xfrm>
            <a:prstGeom prst="rect">
              <a:avLst/>
            </a:prstGeom>
            <a:solidFill>
              <a:srgbClr val="000000"/>
            </a:solidFill>
            <a:ln w="9525">
              <a:noFill/>
              <a:miter lim="800000"/>
            </a:ln>
          </p:spPr>
          <p:txBody>
            <a:bodyPr/>
            <a:lstStyle/>
            <a:p>
              <a:endParaRPr lang="en-US"/>
            </a:p>
          </p:txBody>
        </p:sp>
        <p:sp>
          <p:nvSpPr>
            <p:cNvPr id="501942" name="Rectangle 182"/>
            <p:cNvSpPr>
              <a:spLocks noChangeArrowheads="1"/>
            </p:cNvSpPr>
            <p:nvPr/>
          </p:nvSpPr>
          <p:spPr bwMode="auto">
            <a:xfrm>
              <a:off x="4528" y="1755"/>
              <a:ext cx="15" cy="20"/>
            </a:xfrm>
            <a:prstGeom prst="rect">
              <a:avLst/>
            </a:prstGeom>
            <a:solidFill>
              <a:srgbClr val="000000"/>
            </a:solidFill>
            <a:ln w="9525">
              <a:noFill/>
              <a:miter lim="800000"/>
            </a:ln>
          </p:spPr>
          <p:txBody>
            <a:bodyPr/>
            <a:lstStyle/>
            <a:p>
              <a:endParaRPr lang="en-US"/>
            </a:p>
          </p:txBody>
        </p:sp>
        <p:sp>
          <p:nvSpPr>
            <p:cNvPr id="501943" name="Rectangle 183"/>
            <p:cNvSpPr>
              <a:spLocks noChangeArrowheads="1"/>
            </p:cNvSpPr>
            <p:nvPr/>
          </p:nvSpPr>
          <p:spPr bwMode="auto">
            <a:xfrm>
              <a:off x="4550" y="1755"/>
              <a:ext cx="14" cy="20"/>
            </a:xfrm>
            <a:prstGeom prst="rect">
              <a:avLst/>
            </a:prstGeom>
            <a:solidFill>
              <a:srgbClr val="000000"/>
            </a:solidFill>
            <a:ln w="9525">
              <a:noFill/>
              <a:miter lim="800000"/>
            </a:ln>
          </p:spPr>
          <p:txBody>
            <a:bodyPr/>
            <a:lstStyle/>
            <a:p>
              <a:endParaRPr lang="en-US"/>
            </a:p>
          </p:txBody>
        </p:sp>
        <p:sp>
          <p:nvSpPr>
            <p:cNvPr id="501944" name="Rectangle 184"/>
            <p:cNvSpPr>
              <a:spLocks noChangeArrowheads="1"/>
            </p:cNvSpPr>
            <p:nvPr/>
          </p:nvSpPr>
          <p:spPr bwMode="auto">
            <a:xfrm>
              <a:off x="4571" y="1755"/>
              <a:ext cx="15" cy="20"/>
            </a:xfrm>
            <a:prstGeom prst="rect">
              <a:avLst/>
            </a:prstGeom>
            <a:solidFill>
              <a:srgbClr val="000000"/>
            </a:solidFill>
            <a:ln w="9525">
              <a:noFill/>
              <a:miter lim="800000"/>
            </a:ln>
          </p:spPr>
          <p:txBody>
            <a:bodyPr/>
            <a:lstStyle/>
            <a:p>
              <a:endParaRPr lang="en-US"/>
            </a:p>
          </p:txBody>
        </p:sp>
        <p:sp>
          <p:nvSpPr>
            <p:cNvPr id="501945" name="Rectangle 185"/>
            <p:cNvSpPr>
              <a:spLocks noChangeArrowheads="1"/>
            </p:cNvSpPr>
            <p:nvPr/>
          </p:nvSpPr>
          <p:spPr bwMode="auto">
            <a:xfrm>
              <a:off x="4593" y="1755"/>
              <a:ext cx="14" cy="20"/>
            </a:xfrm>
            <a:prstGeom prst="rect">
              <a:avLst/>
            </a:prstGeom>
            <a:solidFill>
              <a:srgbClr val="000000"/>
            </a:solidFill>
            <a:ln w="9525">
              <a:noFill/>
              <a:miter lim="800000"/>
            </a:ln>
          </p:spPr>
          <p:txBody>
            <a:bodyPr/>
            <a:lstStyle/>
            <a:p>
              <a:endParaRPr lang="en-US"/>
            </a:p>
          </p:txBody>
        </p:sp>
        <p:sp>
          <p:nvSpPr>
            <p:cNvPr id="501946" name="Freeform 186"/>
            <p:cNvSpPr/>
            <p:nvPr/>
          </p:nvSpPr>
          <p:spPr bwMode="auto">
            <a:xfrm>
              <a:off x="4359" y="1858"/>
              <a:ext cx="50" cy="168"/>
            </a:xfrm>
            <a:custGeom>
              <a:avLst/>
              <a:gdLst/>
              <a:ahLst/>
              <a:cxnLst>
                <a:cxn ang="0">
                  <a:pos x="10" y="0"/>
                </a:cxn>
                <a:cxn ang="0">
                  <a:pos x="100" y="93"/>
                </a:cxn>
                <a:cxn ang="0">
                  <a:pos x="78" y="336"/>
                </a:cxn>
                <a:cxn ang="0">
                  <a:pos x="0" y="215"/>
                </a:cxn>
                <a:cxn ang="0">
                  <a:pos x="10" y="0"/>
                </a:cxn>
              </a:cxnLst>
              <a:rect l="0" t="0" r="r" b="b"/>
              <a:pathLst>
                <a:path w="100" h="336">
                  <a:moveTo>
                    <a:pt x="10" y="0"/>
                  </a:moveTo>
                  <a:lnTo>
                    <a:pt x="100" y="93"/>
                  </a:lnTo>
                  <a:lnTo>
                    <a:pt x="78" y="336"/>
                  </a:lnTo>
                  <a:lnTo>
                    <a:pt x="0" y="215"/>
                  </a:lnTo>
                  <a:lnTo>
                    <a:pt x="10" y="0"/>
                  </a:lnTo>
                  <a:close/>
                </a:path>
              </a:pathLst>
            </a:custGeom>
            <a:solidFill>
              <a:srgbClr val="660000"/>
            </a:solidFill>
            <a:ln w="9525">
              <a:noFill/>
              <a:round/>
            </a:ln>
          </p:spPr>
          <p:txBody>
            <a:bodyPr/>
            <a:lstStyle/>
            <a:p>
              <a:endParaRPr lang="en-US"/>
            </a:p>
          </p:txBody>
        </p:sp>
        <p:sp>
          <p:nvSpPr>
            <p:cNvPr id="501947" name="Freeform 187"/>
            <p:cNvSpPr/>
            <p:nvPr/>
          </p:nvSpPr>
          <p:spPr bwMode="auto">
            <a:xfrm>
              <a:off x="4806" y="2172"/>
              <a:ext cx="114" cy="124"/>
            </a:xfrm>
            <a:custGeom>
              <a:avLst/>
              <a:gdLst/>
              <a:ahLst/>
              <a:cxnLst>
                <a:cxn ang="0">
                  <a:pos x="216" y="0"/>
                </a:cxn>
                <a:cxn ang="0">
                  <a:pos x="22" y="22"/>
                </a:cxn>
                <a:cxn ang="0">
                  <a:pos x="0" y="249"/>
                </a:cxn>
                <a:cxn ang="0">
                  <a:pos x="209" y="245"/>
                </a:cxn>
                <a:cxn ang="0">
                  <a:pos x="227" y="4"/>
                </a:cxn>
                <a:cxn ang="0">
                  <a:pos x="216" y="0"/>
                </a:cxn>
              </a:cxnLst>
              <a:rect l="0" t="0" r="r" b="b"/>
              <a:pathLst>
                <a:path w="227" h="249">
                  <a:moveTo>
                    <a:pt x="216" y="0"/>
                  </a:moveTo>
                  <a:lnTo>
                    <a:pt x="22" y="22"/>
                  </a:lnTo>
                  <a:lnTo>
                    <a:pt x="0" y="249"/>
                  </a:lnTo>
                  <a:lnTo>
                    <a:pt x="209" y="245"/>
                  </a:lnTo>
                  <a:lnTo>
                    <a:pt x="227" y="4"/>
                  </a:lnTo>
                  <a:lnTo>
                    <a:pt x="216" y="0"/>
                  </a:lnTo>
                  <a:close/>
                </a:path>
              </a:pathLst>
            </a:custGeom>
            <a:solidFill>
              <a:srgbClr val="660000"/>
            </a:solidFill>
            <a:ln w="9525">
              <a:noFill/>
              <a:round/>
            </a:ln>
          </p:spPr>
          <p:txBody>
            <a:bodyPr/>
            <a:lstStyle/>
            <a:p>
              <a:endParaRPr lang="en-US"/>
            </a:p>
          </p:txBody>
        </p:sp>
        <p:sp>
          <p:nvSpPr>
            <p:cNvPr id="501948" name="Freeform 188"/>
            <p:cNvSpPr/>
            <p:nvPr/>
          </p:nvSpPr>
          <p:spPr bwMode="auto">
            <a:xfrm>
              <a:off x="4747" y="2095"/>
              <a:ext cx="45" cy="77"/>
            </a:xfrm>
            <a:custGeom>
              <a:avLst/>
              <a:gdLst/>
              <a:ahLst/>
              <a:cxnLst>
                <a:cxn ang="0">
                  <a:pos x="90" y="65"/>
                </a:cxn>
                <a:cxn ang="0">
                  <a:pos x="15" y="0"/>
                </a:cxn>
                <a:cxn ang="0">
                  <a:pos x="0" y="102"/>
                </a:cxn>
                <a:cxn ang="0">
                  <a:pos x="51" y="155"/>
                </a:cxn>
                <a:cxn ang="0">
                  <a:pos x="90" y="65"/>
                </a:cxn>
              </a:cxnLst>
              <a:rect l="0" t="0" r="r" b="b"/>
              <a:pathLst>
                <a:path w="90" h="155">
                  <a:moveTo>
                    <a:pt x="90" y="65"/>
                  </a:moveTo>
                  <a:lnTo>
                    <a:pt x="15" y="0"/>
                  </a:lnTo>
                  <a:lnTo>
                    <a:pt x="0" y="102"/>
                  </a:lnTo>
                  <a:lnTo>
                    <a:pt x="51" y="155"/>
                  </a:lnTo>
                  <a:lnTo>
                    <a:pt x="90" y="65"/>
                  </a:lnTo>
                  <a:close/>
                </a:path>
              </a:pathLst>
            </a:custGeom>
            <a:solidFill>
              <a:srgbClr val="660000"/>
            </a:solidFill>
            <a:ln w="9525">
              <a:noFill/>
              <a:round/>
            </a:ln>
          </p:spPr>
          <p:txBody>
            <a:bodyPr/>
            <a:lstStyle/>
            <a:p>
              <a:endParaRPr lang="en-US"/>
            </a:p>
          </p:txBody>
        </p:sp>
        <p:sp>
          <p:nvSpPr>
            <p:cNvPr id="501949" name="Freeform 189"/>
            <p:cNvSpPr/>
            <p:nvPr/>
          </p:nvSpPr>
          <p:spPr bwMode="auto">
            <a:xfrm>
              <a:off x="4659" y="2181"/>
              <a:ext cx="99" cy="106"/>
            </a:xfrm>
            <a:custGeom>
              <a:avLst/>
              <a:gdLst/>
              <a:ahLst/>
              <a:cxnLst>
                <a:cxn ang="0">
                  <a:pos x="198" y="0"/>
                </a:cxn>
                <a:cxn ang="0">
                  <a:pos x="0" y="0"/>
                </a:cxn>
                <a:cxn ang="0">
                  <a:pos x="0" y="155"/>
                </a:cxn>
                <a:cxn ang="0">
                  <a:pos x="133" y="198"/>
                </a:cxn>
                <a:cxn ang="0">
                  <a:pos x="179" y="212"/>
                </a:cxn>
                <a:cxn ang="0">
                  <a:pos x="198" y="0"/>
                </a:cxn>
              </a:cxnLst>
              <a:rect l="0" t="0" r="r" b="b"/>
              <a:pathLst>
                <a:path w="198" h="212">
                  <a:moveTo>
                    <a:pt x="198" y="0"/>
                  </a:moveTo>
                  <a:lnTo>
                    <a:pt x="0" y="0"/>
                  </a:lnTo>
                  <a:lnTo>
                    <a:pt x="0" y="155"/>
                  </a:lnTo>
                  <a:lnTo>
                    <a:pt x="133" y="198"/>
                  </a:lnTo>
                  <a:lnTo>
                    <a:pt x="179" y="212"/>
                  </a:lnTo>
                  <a:lnTo>
                    <a:pt x="198" y="0"/>
                  </a:lnTo>
                  <a:close/>
                </a:path>
              </a:pathLst>
            </a:custGeom>
            <a:solidFill>
              <a:srgbClr val="660000"/>
            </a:solidFill>
            <a:ln w="9525">
              <a:noFill/>
              <a:round/>
            </a:ln>
          </p:spPr>
          <p:txBody>
            <a:bodyPr/>
            <a:lstStyle/>
            <a:p>
              <a:endParaRPr lang="en-US"/>
            </a:p>
          </p:txBody>
        </p:sp>
        <p:sp>
          <p:nvSpPr>
            <p:cNvPr id="501950" name="Freeform 190"/>
            <p:cNvSpPr/>
            <p:nvPr/>
          </p:nvSpPr>
          <p:spPr bwMode="auto">
            <a:xfrm>
              <a:off x="4411" y="1944"/>
              <a:ext cx="72" cy="190"/>
            </a:xfrm>
            <a:custGeom>
              <a:avLst/>
              <a:gdLst/>
              <a:ahLst/>
              <a:cxnLst>
                <a:cxn ang="0">
                  <a:pos x="22" y="0"/>
                </a:cxn>
                <a:cxn ang="0">
                  <a:pos x="0" y="200"/>
                </a:cxn>
                <a:cxn ang="0">
                  <a:pos x="123" y="380"/>
                </a:cxn>
                <a:cxn ang="0">
                  <a:pos x="144" y="168"/>
                </a:cxn>
                <a:cxn ang="0">
                  <a:pos x="22" y="0"/>
                </a:cxn>
              </a:cxnLst>
              <a:rect l="0" t="0" r="r" b="b"/>
              <a:pathLst>
                <a:path w="144" h="380">
                  <a:moveTo>
                    <a:pt x="22" y="0"/>
                  </a:moveTo>
                  <a:lnTo>
                    <a:pt x="0" y="200"/>
                  </a:lnTo>
                  <a:lnTo>
                    <a:pt x="123" y="380"/>
                  </a:lnTo>
                  <a:lnTo>
                    <a:pt x="144" y="168"/>
                  </a:lnTo>
                  <a:lnTo>
                    <a:pt x="22" y="0"/>
                  </a:lnTo>
                  <a:close/>
                </a:path>
              </a:pathLst>
            </a:custGeom>
            <a:solidFill>
              <a:srgbClr val="660000"/>
            </a:solidFill>
            <a:ln w="9525">
              <a:noFill/>
              <a:round/>
            </a:ln>
          </p:spPr>
          <p:txBody>
            <a:bodyPr/>
            <a:lstStyle/>
            <a:p>
              <a:endParaRPr lang="en-US"/>
            </a:p>
          </p:txBody>
        </p:sp>
        <p:sp>
          <p:nvSpPr>
            <p:cNvPr id="501951" name="Freeform 191"/>
            <p:cNvSpPr/>
            <p:nvPr/>
          </p:nvSpPr>
          <p:spPr bwMode="auto">
            <a:xfrm>
              <a:off x="4670" y="1989"/>
              <a:ext cx="61" cy="118"/>
            </a:xfrm>
            <a:custGeom>
              <a:avLst/>
              <a:gdLst/>
              <a:ahLst/>
              <a:cxnLst>
                <a:cxn ang="0">
                  <a:pos x="57" y="0"/>
                </a:cxn>
                <a:cxn ang="0">
                  <a:pos x="122" y="34"/>
                </a:cxn>
                <a:cxn ang="0">
                  <a:pos x="104" y="236"/>
                </a:cxn>
                <a:cxn ang="0">
                  <a:pos x="0" y="171"/>
                </a:cxn>
                <a:cxn ang="0">
                  <a:pos x="57" y="0"/>
                </a:cxn>
              </a:cxnLst>
              <a:rect l="0" t="0" r="r" b="b"/>
              <a:pathLst>
                <a:path w="122" h="236">
                  <a:moveTo>
                    <a:pt x="57" y="0"/>
                  </a:moveTo>
                  <a:lnTo>
                    <a:pt x="122" y="34"/>
                  </a:lnTo>
                  <a:lnTo>
                    <a:pt x="104" y="236"/>
                  </a:lnTo>
                  <a:lnTo>
                    <a:pt x="0" y="171"/>
                  </a:lnTo>
                  <a:lnTo>
                    <a:pt x="57" y="0"/>
                  </a:lnTo>
                  <a:close/>
                </a:path>
              </a:pathLst>
            </a:custGeom>
            <a:solidFill>
              <a:srgbClr val="660000"/>
            </a:solidFill>
            <a:ln w="9525">
              <a:noFill/>
              <a:round/>
            </a:ln>
          </p:spPr>
          <p:txBody>
            <a:bodyPr/>
            <a:lstStyle/>
            <a:p>
              <a:endParaRPr lang="en-US"/>
            </a:p>
          </p:txBody>
        </p:sp>
        <p:sp>
          <p:nvSpPr>
            <p:cNvPr id="501952" name="Freeform 192"/>
            <p:cNvSpPr/>
            <p:nvPr/>
          </p:nvSpPr>
          <p:spPr bwMode="auto">
            <a:xfrm>
              <a:off x="4568" y="2045"/>
              <a:ext cx="145" cy="61"/>
            </a:xfrm>
            <a:custGeom>
              <a:avLst/>
              <a:gdLst/>
              <a:ahLst/>
              <a:cxnLst>
                <a:cxn ang="0">
                  <a:pos x="229" y="0"/>
                </a:cxn>
                <a:cxn ang="0">
                  <a:pos x="0" y="17"/>
                </a:cxn>
                <a:cxn ang="0">
                  <a:pos x="85" y="122"/>
                </a:cxn>
                <a:cxn ang="0">
                  <a:pos x="290" y="111"/>
                </a:cxn>
                <a:cxn ang="0">
                  <a:pos x="229" y="0"/>
                </a:cxn>
              </a:cxnLst>
              <a:rect l="0" t="0" r="r" b="b"/>
              <a:pathLst>
                <a:path w="290" h="122">
                  <a:moveTo>
                    <a:pt x="229" y="0"/>
                  </a:moveTo>
                  <a:lnTo>
                    <a:pt x="0" y="17"/>
                  </a:lnTo>
                  <a:lnTo>
                    <a:pt x="85" y="122"/>
                  </a:lnTo>
                  <a:lnTo>
                    <a:pt x="290" y="111"/>
                  </a:lnTo>
                  <a:lnTo>
                    <a:pt x="229" y="0"/>
                  </a:lnTo>
                  <a:close/>
                </a:path>
              </a:pathLst>
            </a:custGeom>
            <a:solidFill>
              <a:srgbClr val="660000"/>
            </a:solidFill>
            <a:ln w="9525">
              <a:noFill/>
              <a:round/>
            </a:ln>
          </p:spPr>
          <p:txBody>
            <a:bodyPr/>
            <a:lstStyle/>
            <a:p>
              <a:endParaRPr lang="en-US"/>
            </a:p>
          </p:txBody>
        </p:sp>
        <p:sp>
          <p:nvSpPr>
            <p:cNvPr id="501953" name="Freeform 193"/>
            <p:cNvSpPr/>
            <p:nvPr/>
          </p:nvSpPr>
          <p:spPr bwMode="auto">
            <a:xfrm>
              <a:off x="4672" y="1908"/>
              <a:ext cx="41" cy="74"/>
            </a:xfrm>
            <a:custGeom>
              <a:avLst/>
              <a:gdLst/>
              <a:ahLst/>
              <a:cxnLst>
                <a:cxn ang="0">
                  <a:pos x="7" y="0"/>
                </a:cxn>
                <a:cxn ang="0">
                  <a:pos x="0" y="98"/>
                </a:cxn>
                <a:cxn ang="0">
                  <a:pos x="68" y="148"/>
                </a:cxn>
                <a:cxn ang="0">
                  <a:pos x="83" y="69"/>
                </a:cxn>
                <a:cxn ang="0">
                  <a:pos x="7" y="0"/>
                </a:cxn>
              </a:cxnLst>
              <a:rect l="0" t="0" r="r" b="b"/>
              <a:pathLst>
                <a:path w="83" h="148">
                  <a:moveTo>
                    <a:pt x="7" y="0"/>
                  </a:moveTo>
                  <a:lnTo>
                    <a:pt x="0" y="98"/>
                  </a:lnTo>
                  <a:lnTo>
                    <a:pt x="68" y="148"/>
                  </a:lnTo>
                  <a:lnTo>
                    <a:pt x="83" y="69"/>
                  </a:lnTo>
                  <a:lnTo>
                    <a:pt x="7" y="0"/>
                  </a:lnTo>
                  <a:close/>
                </a:path>
              </a:pathLst>
            </a:custGeom>
            <a:solidFill>
              <a:srgbClr val="660000"/>
            </a:solidFill>
            <a:ln w="9525">
              <a:noFill/>
              <a:round/>
            </a:ln>
          </p:spPr>
          <p:txBody>
            <a:bodyPr/>
            <a:lstStyle/>
            <a:p>
              <a:endParaRPr lang="en-US"/>
            </a:p>
          </p:txBody>
        </p:sp>
        <p:sp>
          <p:nvSpPr>
            <p:cNvPr id="501954" name="Freeform 194"/>
            <p:cNvSpPr/>
            <p:nvPr/>
          </p:nvSpPr>
          <p:spPr bwMode="auto">
            <a:xfrm>
              <a:off x="4614" y="2138"/>
              <a:ext cx="54" cy="124"/>
            </a:xfrm>
            <a:custGeom>
              <a:avLst/>
              <a:gdLst/>
              <a:ahLst/>
              <a:cxnLst>
                <a:cxn ang="0">
                  <a:pos x="36" y="0"/>
                </a:cxn>
                <a:cxn ang="0">
                  <a:pos x="0" y="201"/>
                </a:cxn>
                <a:cxn ang="0">
                  <a:pos x="108" y="249"/>
                </a:cxn>
                <a:cxn ang="0">
                  <a:pos x="90" y="97"/>
                </a:cxn>
                <a:cxn ang="0">
                  <a:pos x="36" y="0"/>
                </a:cxn>
              </a:cxnLst>
              <a:rect l="0" t="0" r="r" b="b"/>
              <a:pathLst>
                <a:path w="108" h="249">
                  <a:moveTo>
                    <a:pt x="36" y="0"/>
                  </a:moveTo>
                  <a:lnTo>
                    <a:pt x="0" y="201"/>
                  </a:lnTo>
                  <a:lnTo>
                    <a:pt x="108" y="249"/>
                  </a:lnTo>
                  <a:lnTo>
                    <a:pt x="90" y="97"/>
                  </a:lnTo>
                  <a:lnTo>
                    <a:pt x="36" y="0"/>
                  </a:lnTo>
                  <a:close/>
                </a:path>
              </a:pathLst>
            </a:custGeom>
            <a:solidFill>
              <a:srgbClr val="660000"/>
            </a:solidFill>
            <a:ln w="9525">
              <a:noFill/>
              <a:round/>
            </a:ln>
          </p:spPr>
          <p:txBody>
            <a:bodyPr/>
            <a:lstStyle/>
            <a:p>
              <a:endParaRPr lang="en-US"/>
            </a:p>
          </p:txBody>
        </p:sp>
        <p:sp>
          <p:nvSpPr>
            <p:cNvPr id="501955" name="Freeform 195"/>
            <p:cNvSpPr/>
            <p:nvPr/>
          </p:nvSpPr>
          <p:spPr bwMode="auto">
            <a:xfrm>
              <a:off x="4471" y="1908"/>
              <a:ext cx="55" cy="86"/>
            </a:xfrm>
            <a:custGeom>
              <a:avLst/>
              <a:gdLst/>
              <a:ahLst/>
              <a:cxnLst>
                <a:cxn ang="0">
                  <a:pos x="4" y="0"/>
                </a:cxn>
                <a:cxn ang="0">
                  <a:pos x="112" y="168"/>
                </a:cxn>
                <a:cxn ang="0">
                  <a:pos x="44" y="172"/>
                </a:cxn>
                <a:cxn ang="0">
                  <a:pos x="0" y="12"/>
                </a:cxn>
                <a:cxn ang="0">
                  <a:pos x="4" y="0"/>
                </a:cxn>
              </a:cxnLst>
              <a:rect l="0" t="0" r="r" b="b"/>
              <a:pathLst>
                <a:path w="112" h="172">
                  <a:moveTo>
                    <a:pt x="4" y="0"/>
                  </a:moveTo>
                  <a:lnTo>
                    <a:pt x="112" y="168"/>
                  </a:lnTo>
                  <a:lnTo>
                    <a:pt x="44" y="172"/>
                  </a:lnTo>
                  <a:lnTo>
                    <a:pt x="0" y="12"/>
                  </a:lnTo>
                  <a:lnTo>
                    <a:pt x="4" y="0"/>
                  </a:lnTo>
                  <a:close/>
                </a:path>
              </a:pathLst>
            </a:custGeom>
            <a:solidFill>
              <a:srgbClr val="660000"/>
            </a:solidFill>
            <a:ln w="9525">
              <a:noFill/>
              <a:round/>
            </a:ln>
          </p:spPr>
          <p:txBody>
            <a:bodyPr/>
            <a:lstStyle/>
            <a:p>
              <a:endParaRPr lang="en-US"/>
            </a:p>
          </p:txBody>
        </p:sp>
        <p:sp>
          <p:nvSpPr>
            <p:cNvPr id="501956" name="Freeform 196"/>
            <p:cNvSpPr/>
            <p:nvPr/>
          </p:nvSpPr>
          <p:spPr bwMode="auto">
            <a:xfrm>
              <a:off x="4534" y="1962"/>
              <a:ext cx="94" cy="27"/>
            </a:xfrm>
            <a:custGeom>
              <a:avLst/>
              <a:gdLst/>
              <a:ahLst/>
              <a:cxnLst>
                <a:cxn ang="0">
                  <a:pos x="0" y="11"/>
                </a:cxn>
                <a:cxn ang="0">
                  <a:pos x="189" y="0"/>
                </a:cxn>
                <a:cxn ang="0">
                  <a:pos x="10" y="55"/>
                </a:cxn>
                <a:cxn ang="0">
                  <a:pos x="0" y="11"/>
                </a:cxn>
              </a:cxnLst>
              <a:rect l="0" t="0" r="r" b="b"/>
              <a:pathLst>
                <a:path w="189" h="55">
                  <a:moveTo>
                    <a:pt x="0" y="11"/>
                  </a:moveTo>
                  <a:lnTo>
                    <a:pt x="189" y="0"/>
                  </a:lnTo>
                  <a:lnTo>
                    <a:pt x="10" y="55"/>
                  </a:lnTo>
                  <a:lnTo>
                    <a:pt x="0" y="11"/>
                  </a:lnTo>
                  <a:close/>
                </a:path>
              </a:pathLst>
            </a:custGeom>
            <a:solidFill>
              <a:srgbClr val="660000"/>
            </a:solidFill>
            <a:ln w="9525">
              <a:noFill/>
              <a:round/>
            </a:ln>
          </p:spPr>
          <p:txBody>
            <a:bodyPr/>
            <a:lstStyle/>
            <a:p>
              <a:endParaRPr lang="en-US"/>
            </a:p>
          </p:txBody>
        </p:sp>
        <p:sp>
          <p:nvSpPr>
            <p:cNvPr id="501957" name="Freeform 197"/>
            <p:cNvSpPr/>
            <p:nvPr/>
          </p:nvSpPr>
          <p:spPr bwMode="auto">
            <a:xfrm>
              <a:off x="4639" y="1878"/>
              <a:ext cx="76" cy="61"/>
            </a:xfrm>
            <a:custGeom>
              <a:avLst/>
              <a:gdLst/>
              <a:ahLst/>
              <a:cxnLst>
                <a:cxn ang="0">
                  <a:pos x="150" y="36"/>
                </a:cxn>
                <a:cxn ang="0">
                  <a:pos x="71" y="47"/>
                </a:cxn>
                <a:cxn ang="0">
                  <a:pos x="47" y="122"/>
                </a:cxn>
                <a:cxn ang="0">
                  <a:pos x="0" y="122"/>
                </a:cxn>
                <a:cxn ang="0">
                  <a:pos x="3" y="0"/>
                </a:cxn>
                <a:cxn ang="0">
                  <a:pos x="147" y="18"/>
                </a:cxn>
                <a:cxn ang="0">
                  <a:pos x="150" y="36"/>
                </a:cxn>
              </a:cxnLst>
              <a:rect l="0" t="0" r="r" b="b"/>
              <a:pathLst>
                <a:path w="150" h="122">
                  <a:moveTo>
                    <a:pt x="150" y="36"/>
                  </a:moveTo>
                  <a:lnTo>
                    <a:pt x="71" y="47"/>
                  </a:lnTo>
                  <a:lnTo>
                    <a:pt x="47" y="122"/>
                  </a:lnTo>
                  <a:lnTo>
                    <a:pt x="0" y="122"/>
                  </a:lnTo>
                  <a:lnTo>
                    <a:pt x="3" y="0"/>
                  </a:lnTo>
                  <a:lnTo>
                    <a:pt x="147" y="18"/>
                  </a:lnTo>
                  <a:lnTo>
                    <a:pt x="150" y="36"/>
                  </a:lnTo>
                  <a:close/>
                </a:path>
              </a:pathLst>
            </a:custGeom>
            <a:solidFill>
              <a:srgbClr val="660000"/>
            </a:solidFill>
            <a:ln w="9525">
              <a:noFill/>
              <a:round/>
            </a:ln>
          </p:spPr>
          <p:txBody>
            <a:bodyPr/>
            <a:lstStyle/>
            <a:p>
              <a:endParaRPr lang="en-US"/>
            </a:p>
          </p:txBody>
        </p:sp>
        <p:sp>
          <p:nvSpPr>
            <p:cNvPr id="501958" name="Freeform 198"/>
            <p:cNvSpPr/>
            <p:nvPr/>
          </p:nvSpPr>
          <p:spPr bwMode="auto">
            <a:xfrm>
              <a:off x="4740" y="2010"/>
              <a:ext cx="58" cy="27"/>
            </a:xfrm>
            <a:custGeom>
              <a:avLst/>
              <a:gdLst/>
              <a:ahLst/>
              <a:cxnLst>
                <a:cxn ang="0">
                  <a:pos x="0" y="0"/>
                </a:cxn>
                <a:cxn ang="0">
                  <a:pos x="115" y="0"/>
                </a:cxn>
                <a:cxn ang="0">
                  <a:pos x="97" y="40"/>
                </a:cxn>
                <a:cxn ang="0">
                  <a:pos x="72" y="22"/>
                </a:cxn>
                <a:cxn ang="0">
                  <a:pos x="68" y="54"/>
                </a:cxn>
                <a:cxn ang="0">
                  <a:pos x="39" y="22"/>
                </a:cxn>
                <a:cxn ang="0">
                  <a:pos x="17" y="47"/>
                </a:cxn>
                <a:cxn ang="0">
                  <a:pos x="0" y="0"/>
                </a:cxn>
              </a:cxnLst>
              <a:rect l="0" t="0" r="r" b="b"/>
              <a:pathLst>
                <a:path w="115" h="54">
                  <a:moveTo>
                    <a:pt x="0" y="0"/>
                  </a:moveTo>
                  <a:lnTo>
                    <a:pt x="115" y="0"/>
                  </a:lnTo>
                  <a:lnTo>
                    <a:pt x="97" y="40"/>
                  </a:lnTo>
                  <a:lnTo>
                    <a:pt x="72" y="22"/>
                  </a:lnTo>
                  <a:lnTo>
                    <a:pt x="68" y="54"/>
                  </a:lnTo>
                  <a:lnTo>
                    <a:pt x="39" y="22"/>
                  </a:lnTo>
                  <a:lnTo>
                    <a:pt x="17" y="47"/>
                  </a:lnTo>
                  <a:lnTo>
                    <a:pt x="0" y="0"/>
                  </a:lnTo>
                  <a:close/>
                </a:path>
              </a:pathLst>
            </a:custGeom>
            <a:solidFill>
              <a:srgbClr val="000000"/>
            </a:solidFill>
            <a:ln w="9525">
              <a:noFill/>
              <a:round/>
            </a:ln>
          </p:spPr>
          <p:txBody>
            <a:bodyPr/>
            <a:lstStyle/>
            <a:p>
              <a:endParaRPr lang="en-US"/>
            </a:p>
          </p:txBody>
        </p:sp>
        <p:sp>
          <p:nvSpPr>
            <p:cNvPr id="501959" name="Freeform 199"/>
            <p:cNvSpPr/>
            <p:nvPr/>
          </p:nvSpPr>
          <p:spPr bwMode="auto">
            <a:xfrm>
              <a:off x="4722" y="1940"/>
              <a:ext cx="38" cy="19"/>
            </a:xfrm>
            <a:custGeom>
              <a:avLst/>
              <a:gdLst/>
              <a:ahLst/>
              <a:cxnLst>
                <a:cxn ang="0">
                  <a:pos x="75" y="8"/>
                </a:cxn>
                <a:cxn ang="0">
                  <a:pos x="0" y="0"/>
                </a:cxn>
                <a:cxn ang="0">
                  <a:pos x="0" y="28"/>
                </a:cxn>
                <a:cxn ang="0">
                  <a:pos x="14" y="18"/>
                </a:cxn>
                <a:cxn ang="0">
                  <a:pos x="25" y="36"/>
                </a:cxn>
                <a:cxn ang="0">
                  <a:pos x="36" y="18"/>
                </a:cxn>
                <a:cxn ang="0">
                  <a:pos x="50" y="33"/>
                </a:cxn>
                <a:cxn ang="0">
                  <a:pos x="62" y="21"/>
                </a:cxn>
                <a:cxn ang="0">
                  <a:pos x="75" y="36"/>
                </a:cxn>
                <a:cxn ang="0">
                  <a:pos x="75" y="8"/>
                </a:cxn>
              </a:cxnLst>
              <a:rect l="0" t="0" r="r" b="b"/>
              <a:pathLst>
                <a:path w="75" h="36">
                  <a:moveTo>
                    <a:pt x="75" y="8"/>
                  </a:moveTo>
                  <a:lnTo>
                    <a:pt x="0" y="0"/>
                  </a:lnTo>
                  <a:lnTo>
                    <a:pt x="0" y="28"/>
                  </a:lnTo>
                  <a:lnTo>
                    <a:pt x="14" y="18"/>
                  </a:lnTo>
                  <a:lnTo>
                    <a:pt x="25" y="36"/>
                  </a:lnTo>
                  <a:lnTo>
                    <a:pt x="36" y="18"/>
                  </a:lnTo>
                  <a:lnTo>
                    <a:pt x="50" y="33"/>
                  </a:lnTo>
                  <a:lnTo>
                    <a:pt x="62" y="21"/>
                  </a:lnTo>
                  <a:lnTo>
                    <a:pt x="75" y="36"/>
                  </a:lnTo>
                  <a:lnTo>
                    <a:pt x="75" y="8"/>
                  </a:lnTo>
                  <a:close/>
                </a:path>
              </a:pathLst>
            </a:custGeom>
            <a:solidFill>
              <a:srgbClr val="000000"/>
            </a:solidFill>
            <a:ln w="9525">
              <a:noFill/>
              <a:round/>
            </a:ln>
          </p:spPr>
          <p:txBody>
            <a:bodyPr/>
            <a:lstStyle/>
            <a:p>
              <a:endParaRPr lang="en-US"/>
            </a:p>
          </p:txBody>
        </p:sp>
        <p:sp>
          <p:nvSpPr>
            <p:cNvPr id="501960" name="Freeform 200"/>
            <p:cNvSpPr/>
            <p:nvPr/>
          </p:nvSpPr>
          <p:spPr bwMode="auto">
            <a:xfrm>
              <a:off x="4541" y="2125"/>
              <a:ext cx="62" cy="31"/>
            </a:xfrm>
            <a:custGeom>
              <a:avLst/>
              <a:gdLst/>
              <a:ahLst/>
              <a:cxnLst>
                <a:cxn ang="0">
                  <a:pos x="10" y="12"/>
                </a:cxn>
                <a:cxn ang="0">
                  <a:pos x="124" y="0"/>
                </a:cxn>
                <a:cxn ang="0">
                  <a:pos x="114" y="55"/>
                </a:cxn>
                <a:cxn ang="0">
                  <a:pos x="89" y="26"/>
                </a:cxn>
                <a:cxn ang="0">
                  <a:pos x="76" y="58"/>
                </a:cxn>
                <a:cxn ang="0">
                  <a:pos x="54" y="29"/>
                </a:cxn>
                <a:cxn ang="0">
                  <a:pos x="35" y="61"/>
                </a:cxn>
                <a:cxn ang="0">
                  <a:pos x="21" y="29"/>
                </a:cxn>
                <a:cxn ang="0">
                  <a:pos x="0" y="58"/>
                </a:cxn>
                <a:cxn ang="0">
                  <a:pos x="10" y="12"/>
                </a:cxn>
              </a:cxnLst>
              <a:rect l="0" t="0" r="r" b="b"/>
              <a:pathLst>
                <a:path w="124" h="61">
                  <a:moveTo>
                    <a:pt x="10" y="12"/>
                  </a:moveTo>
                  <a:lnTo>
                    <a:pt x="124" y="0"/>
                  </a:lnTo>
                  <a:lnTo>
                    <a:pt x="114" y="55"/>
                  </a:lnTo>
                  <a:lnTo>
                    <a:pt x="89" y="26"/>
                  </a:lnTo>
                  <a:lnTo>
                    <a:pt x="76" y="58"/>
                  </a:lnTo>
                  <a:lnTo>
                    <a:pt x="54" y="29"/>
                  </a:lnTo>
                  <a:lnTo>
                    <a:pt x="35" y="61"/>
                  </a:lnTo>
                  <a:lnTo>
                    <a:pt x="21" y="29"/>
                  </a:lnTo>
                  <a:lnTo>
                    <a:pt x="0" y="58"/>
                  </a:lnTo>
                  <a:lnTo>
                    <a:pt x="10" y="12"/>
                  </a:lnTo>
                  <a:close/>
                </a:path>
              </a:pathLst>
            </a:custGeom>
            <a:solidFill>
              <a:srgbClr val="000000"/>
            </a:solidFill>
            <a:ln w="9525">
              <a:noFill/>
              <a:round/>
            </a:ln>
          </p:spPr>
          <p:txBody>
            <a:bodyPr/>
            <a:lstStyle/>
            <a:p>
              <a:endParaRPr lang="en-US"/>
            </a:p>
          </p:txBody>
        </p:sp>
        <p:sp>
          <p:nvSpPr>
            <p:cNvPr id="501961" name="Freeform 201"/>
            <p:cNvSpPr/>
            <p:nvPr/>
          </p:nvSpPr>
          <p:spPr bwMode="auto">
            <a:xfrm>
              <a:off x="4098" y="1903"/>
              <a:ext cx="95" cy="66"/>
            </a:xfrm>
            <a:custGeom>
              <a:avLst/>
              <a:gdLst/>
              <a:ahLst/>
              <a:cxnLst>
                <a:cxn ang="0">
                  <a:pos x="190" y="132"/>
                </a:cxn>
                <a:cxn ang="0">
                  <a:pos x="21" y="0"/>
                </a:cxn>
                <a:cxn ang="0">
                  <a:pos x="0" y="71"/>
                </a:cxn>
                <a:cxn ang="0">
                  <a:pos x="190" y="132"/>
                </a:cxn>
              </a:cxnLst>
              <a:rect l="0" t="0" r="r" b="b"/>
              <a:pathLst>
                <a:path w="190" h="132">
                  <a:moveTo>
                    <a:pt x="190" y="132"/>
                  </a:moveTo>
                  <a:lnTo>
                    <a:pt x="21" y="0"/>
                  </a:lnTo>
                  <a:lnTo>
                    <a:pt x="0" y="71"/>
                  </a:lnTo>
                  <a:lnTo>
                    <a:pt x="190" y="132"/>
                  </a:lnTo>
                  <a:close/>
                </a:path>
              </a:pathLst>
            </a:custGeom>
            <a:solidFill>
              <a:srgbClr val="009B72"/>
            </a:solidFill>
            <a:ln w="9525">
              <a:noFill/>
              <a:round/>
            </a:ln>
          </p:spPr>
          <p:txBody>
            <a:bodyPr/>
            <a:lstStyle/>
            <a:p>
              <a:endParaRPr lang="en-US"/>
            </a:p>
          </p:txBody>
        </p:sp>
        <p:sp>
          <p:nvSpPr>
            <p:cNvPr id="501962" name="Freeform 202"/>
            <p:cNvSpPr/>
            <p:nvPr/>
          </p:nvSpPr>
          <p:spPr bwMode="auto">
            <a:xfrm>
              <a:off x="4084" y="2010"/>
              <a:ext cx="85" cy="47"/>
            </a:xfrm>
            <a:custGeom>
              <a:avLst/>
              <a:gdLst/>
              <a:ahLst/>
              <a:cxnLst>
                <a:cxn ang="0">
                  <a:pos x="169" y="94"/>
                </a:cxn>
                <a:cxn ang="0">
                  <a:pos x="29" y="0"/>
                </a:cxn>
                <a:cxn ang="0">
                  <a:pos x="0" y="73"/>
                </a:cxn>
                <a:cxn ang="0">
                  <a:pos x="169" y="94"/>
                </a:cxn>
              </a:cxnLst>
              <a:rect l="0" t="0" r="r" b="b"/>
              <a:pathLst>
                <a:path w="169" h="94">
                  <a:moveTo>
                    <a:pt x="169" y="94"/>
                  </a:moveTo>
                  <a:lnTo>
                    <a:pt x="29" y="0"/>
                  </a:lnTo>
                  <a:lnTo>
                    <a:pt x="0" y="73"/>
                  </a:lnTo>
                  <a:lnTo>
                    <a:pt x="169" y="94"/>
                  </a:lnTo>
                  <a:close/>
                </a:path>
              </a:pathLst>
            </a:custGeom>
            <a:solidFill>
              <a:srgbClr val="009B72"/>
            </a:solidFill>
            <a:ln w="9525">
              <a:noFill/>
              <a:round/>
            </a:ln>
          </p:spPr>
          <p:txBody>
            <a:bodyPr/>
            <a:lstStyle/>
            <a:p>
              <a:endParaRPr lang="en-US"/>
            </a:p>
          </p:txBody>
        </p:sp>
        <p:sp>
          <p:nvSpPr>
            <p:cNvPr id="501963" name="Freeform 203"/>
            <p:cNvSpPr/>
            <p:nvPr/>
          </p:nvSpPr>
          <p:spPr bwMode="auto">
            <a:xfrm>
              <a:off x="4080" y="2125"/>
              <a:ext cx="79" cy="27"/>
            </a:xfrm>
            <a:custGeom>
              <a:avLst/>
              <a:gdLst/>
              <a:ahLst/>
              <a:cxnLst>
                <a:cxn ang="0">
                  <a:pos x="159" y="55"/>
                </a:cxn>
                <a:cxn ang="0">
                  <a:pos x="15" y="0"/>
                </a:cxn>
                <a:cxn ang="0">
                  <a:pos x="0" y="55"/>
                </a:cxn>
                <a:cxn ang="0">
                  <a:pos x="159" y="55"/>
                </a:cxn>
              </a:cxnLst>
              <a:rect l="0" t="0" r="r" b="b"/>
              <a:pathLst>
                <a:path w="159" h="55">
                  <a:moveTo>
                    <a:pt x="159" y="55"/>
                  </a:moveTo>
                  <a:lnTo>
                    <a:pt x="15" y="0"/>
                  </a:lnTo>
                  <a:lnTo>
                    <a:pt x="0" y="55"/>
                  </a:lnTo>
                  <a:lnTo>
                    <a:pt x="159" y="55"/>
                  </a:lnTo>
                  <a:close/>
                </a:path>
              </a:pathLst>
            </a:custGeom>
            <a:solidFill>
              <a:srgbClr val="009B72"/>
            </a:solidFill>
            <a:ln w="9525">
              <a:noFill/>
              <a:round/>
            </a:ln>
          </p:spPr>
          <p:txBody>
            <a:bodyPr/>
            <a:lstStyle/>
            <a:p>
              <a:endParaRPr lang="en-US"/>
            </a:p>
          </p:txBody>
        </p:sp>
        <p:sp>
          <p:nvSpPr>
            <p:cNvPr id="501964" name="Freeform 204"/>
            <p:cNvSpPr/>
            <p:nvPr/>
          </p:nvSpPr>
          <p:spPr bwMode="auto">
            <a:xfrm>
              <a:off x="4929" y="2229"/>
              <a:ext cx="40" cy="60"/>
            </a:xfrm>
            <a:custGeom>
              <a:avLst/>
              <a:gdLst/>
              <a:ahLst/>
              <a:cxnLst>
                <a:cxn ang="0">
                  <a:pos x="0" y="119"/>
                </a:cxn>
                <a:cxn ang="0">
                  <a:pos x="61" y="105"/>
                </a:cxn>
                <a:cxn ang="0">
                  <a:pos x="62" y="102"/>
                </a:cxn>
                <a:cxn ang="0">
                  <a:pos x="67" y="97"/>
                </a:cxn>
                <a:cxn ang="0">
                  <a:pos x="71" y="87"/>
                </a:cxn>
                <a:cxn ang="0">
                  <a:pos x="77" y="77"/>
                </a:cxn>
                <a:cxn ang="0">
                  <a:pos x="80" y="66"/>
                </a:cxn>
                <a:cxn ang="0">
                  <a:pos x="81" y="53"/>
                </a:cxn>
                <a:cxn ang="0">
                  <a:pos x="77" y="43"/>
                </a:cxn>
                <a:cxn ang="0">
                  <a:pos x="68" y="33"/>
                </a:cxn>
                <a:cxn ang="0">
                  <a:pos x="56" y="25"/>
                </a:cxn>
                <a:cxn ang="0">
                  <a:pos x="46" y="18"/>
                </a:cxn>
                <a:cxn ang="0">
                  <a:pos x="37" y="13"/>
                </a:cxn>
                <a:cxn ang="0">
                  <a:pos x="29" y="8"/>
                </a:cxn>
                <a:cxn ang="0">
                  <a:pos x="22" y="5"/>
                </a:cxn>
                <a:cxn ang="0">
                  <a:pos x="17" y="2"/>
                </a:cxn>
                <a:cxn ang="0">
                  <a:pos x="15" y="0"/>
                </a:cxn>
                <a:cxn ang="0">
                  <a:pos x="14" y="0"/>
                </a:cxn>
                <a:cxn ang="0">
                  <a:pos x="0" y="119"/>
                </a:cxn>
              </a:cxnLst>
              <a:rect l="0" t="0" r="r" b="b"/>
              <a:pathLst>
                <a:path w="81" h="119">
                  <a:moveTo>
                    <a:pt x="0" y="119"/>
                  </a:moveTo>
                  <a:lnTo>
                    <a:pt x="61" y="105"/>
                  </a:lnTo>
                  <a:lnTo>
                    <a:pt x="62" y="102"/>
                  </a:lnTo>
                  <a:lnTo>
                    <a:pt x="67" y="97"/>
                  </a:lnTo>
                  <a:lnTo>
                    <a:pt x="71" y="87"/>
                  </a:lnTo>
                  <a:lnTo>
                    <a:pt x="77" y="77"/>
                  </a:lnTo>
                  <a:lnTo>
                    <a:pt x="80" y="66"/>
                  </a:lnTo>
                  <a:lnTo>
                    <a:pt x="81" y="53"/>
                  </a:lnTo>
                  <a:lnTo>
                    <a:pt x="77" y="43"/>
                  </a:lnTo>
                  <a:lnTo>
                    <a:pt x="68" y="33"/>
                  </a:lnTo>
                  <a:lnTo>
                    <a:pt x="56" y="25"/>
                  </a:lnTo>
                  <a:lnTo>
                    <a:pt x="46" y="18"/>
                  </a:lnTo>
                  <a:lnTo>
                    <a:pt x="37" y="13"/>
                  </a:lnTo>
                  <a:lnTo>
                    <a:pt x="29" y="8"/>
                  </a:lnTo>
                  <a:lnTo>
                    <a:pt x="22" y="5"/>
                  </a:lnTo>
                  <a:lnTo>
                    <a:pt x="17" y="2"/>
                  </a:lnTo>
                  <a:lnTo>
                    <a:pt x="15" y="0"/>
                  </a:lnTo>
                  <a:lnTo>
                    <a:pt x="14" y="0"/>
                  </a:lnTo>
                  <a:lnTo>
                    <a:pt x="0" y="119"/>
                  </a:lnTo>
                  <a:close/>
                </a:path>
              </a:pathLst>
            </a:custGeom>
            <a:solidFill>
              <a:srgbClr val="590002"/>
            </a:solidFill>
            <a:ln w="9525">
              <a:noFill/>
              <a:round/>
            </a:ln>
          </p:spPr>
          <p:txBody>
            <a:bodyPr/>
            <a:lstStyle/>
            <a:p>
              <a:endParaRPr lang="en-US"/>
            </a:p>
          </p:txBody>
        </p:sp>
        <p:sp>
          <p:nvSpPr>
            <p:cNvPr id="501965" name="Freeform 205"/>
            <p:cNvSpPr/>
            <p:nvPr/>
          </p:nvSpPr>
          <p:spPr bwMode="auto">
            <a:xfrm>
              <a:off x="4518" y="1602"/>
              <a:ext cx="14" cy="26"/>
            </a:xfrm>
            <a:custGeom>
              <a:avLst/>
              <a:gdLst/>
              <a:ahLst/>
              <a:cxnLst>
                <a:cxn ang="0">
                  <a:pos x="0" y="0"/>
                </a:cxn>
                <a:cxn ang="0">
                  <a:pos x="0" y="51"/>
                </a:cxn>
                <a:cxn ang="0">
                  <a:pos x="20" y="48"/>
                </a:cxn>
                <a:cxn ang="0">
                  <a:pos x="27" y="0"/>
                </a:cxn>
                <a:cxn ang="0">
                  <a:pos x="0" y="0"/>
                </a:cxn>
              </a:cxnLst>
              <a:rect l="0" t="0" r="r" b="b"/>
              <a:pathLst>
                <a:path w="27" h="51">
                  <a:moveTo>
                    <a:pt x="0" y="0"/>
                  </a:moveTo>
                  <a:lnTo>
                    <a:pt x="0" y="51"/>
                  </a:lnTo>
                  <a:lnTo>
                    <a:pt x="20" y="48"/>
                  </a:lnTo>
                  <a:lnTo>
                    <a:pt x="27" y="0"/>
                  </a:lnTo>
                  <a:lnTo>
                    <a:pt x="0" y="0"/>
                  </a:lnTo>
                  <a:close/>
                </a:path>
              </a:pathLst>
            </a:custGeom>
            <a:solidFill>
              <a:srgbClr val="000000"/>
            </a:solidFill>
            <a:ln w="9525">
              <a:noFill/>
              <a:round/>
            </a:ln>
          </p:spPr>
          <p:txBody>
            <a:bodyPr/>
            <a:lstStyle/>
            <a:p>
              <a:endParaRPr lang="en-US"/>
            </a:p>
          </p:txBody>
        </p:sp>
        <p:sp>
          <p:nvSpPr>
            <p:cNvPr id="501966" name="Freeform 206"/>
            <p:cNvSpPr/>
            <p:nvPr/>
          </p:nvSpPr>
          <p:spPr bwMode="auto">
            <a:xfrm>
              <a:off x="4537" y="1602"/>
              <a:ext cx="15" cy="26"/>
            </a:xfrm>
            <a:custGeom>
              <a:avLst/>
              <a:gdLst/>
              <a:ahLst/>
              <a:cxnLst>
                <a:cxn ang="0">
                  <a:pos x="0" y="0"/>
                </a:cxn>
                <a:cxn ang="0">
                  <a:pos x="0" y="51"/>
                </a:cxn>
                <a:cxn ang="0">
                  <a:pos x="22" y="48"/>
                </a:cxn>
                <a:cxn ang="0">
                  <a:pos x="28" y="0"/>
                </a:cxn>
                <a:cxn ang="0">
                  <a:pos x="0" y="0"/>
                </a:cxn>
              </a:cxnLst>
              <a:rect l="0" t="0" r="r" b="b"/>
              <a:pathLst>
                <a:path w="28" h="51">
                  <a:moveTo>
                    <a:pt x="0" y="0"/>
                  </a:moveTo>
                  <a:lnTo>
                    <a:pt x="0" y="51"/>
                  </a:lnTo>
                  <a:lnTo>
                    <a:pt x="22" y="48"/>
                  </a:lnTo>
                  <a:lnTo>
                    <a:pt x="28" y="0"/>
                  </a:lnTo>
                  <a:lnTo>
                    <a:pt x="0" y="0"/>
                  </a:lnTo>
                  <a:close/>
                </a:path>
              </a:pathLst>
            </a:custGeom>
            <a:solidFill>
              <a:srgbClr val="000000"/>
            </a:solidFill>
            <a:ln w="9525">
              <a:noFill/>
              <a:round/>
            </a:ln>
          </p:spPr>
          <p:txBody>
            <a:bodyPr/>
            <a:lstStyle/>
            <a:p>
              <a:endParaRPr lang="en-US"/>
            </a:p>
          </p:txBody>
        </p:sp>
        <p:sp>
          <p:nvSpPr>
            <p:cNvPr id="501967" name="Freeform 207"/>
            <p:cNvSpPr/>
            <p:nvPr/>
          </p:nvSpPr>
          <p:spPr bwMode="auto">
            <a:xfrm>
              <a:off x="4557" y="1602"/>
              <a:ext cx="14" cy="26"/>
            </a:xfrm>
            <a:custGeom>
              <a:avLst/>
              <a:gdLst/>
              <a:ahLst/>
              <a:cxnLst>
                <a:cxn ang="0">
                  <a:pos x="0" y="0"/>
                </a:cxn>
                <a:cxn ang="0">
                  <a:pos x="0" y="51"/>
                </a:cxn>
                <a:cxn ang="0">
                  <a:pos x="22" y="48"/>
                </a:cxn>
                <a:cxn ang="0">
                  <a:pos x="29" y="0"/>
                </a:cxn>
                <a:cxn ang="0">
                  <a:pos x="0" y="0"/>
                </a:cxn>
              </a:cxnLst>
              <a:rect l="0" t="0" r="r" b="b"/>
              <a:pathLst>
                <a:path w="29" h="51">
                  <a:moveTo>
                    <a:pt x="0" y="0"/>
                  </a:moveTo>
                  <a:lnTo>
                    <a:pt x="0" y="51"/>
                  </a:lnTo>
                  <a:lnTo>
                    <a:pt x="22" y="48"/>
                  </a:lnTo>
                  <a:lnTo>
                    <a:pt x="29" y="0"/>
                  </a:lnTo>
                  <a:lnTo>
                    <a:pt x="0" y="0"/>
                  </a:lnTo>
                  <a:close/>
                </a:path>
              </a:pathLst>
            </a:custGeom>
            <a:solidFill>
              <a:srgbClr val="000000"/>
            </a:solidFill>
            <a:ln w="9525">
              <a:noFill/>
              <a:round/>
            </a:ln>
          </p:spPr>
          <p:txBody>
            <a:bodyPr/>
            <a:lstStyle/>
            <a:p>
              <a:endParaRPr lang="en-US"/>
            </a:p>
          </p:txBody>
        </p:sp>
        <p:sp>
          <p:nvSpPr>
            <p:cNvPr id="501968" name="Freeform 208"/>
            <p:cNvSpPr/>
            <p:nvPr/>
          </p:nvSpPr>
          <p:spPr bwMode="auto">
            <a:xfrm>
              <a:off x="4519" y="1530"/>
              <a:ext cx="24" cy="19"/>
            </a:xfrm>
            <a:custGeom>
              <a:avLst/>
              <a:gdLst/>
              <a:ahLst/>
              <a:cxnLst>
                <a:cxn ang="0">
                  <a:pos x="46" y="4"/>
                </a:cxn>
                <a:cxn ang="0">
                  <a:pos x="0" y="0"/>
                </a:cxn>
                <a:cxn ang="0">
                  <a:pos x="10" y="37"/>
                </a:cxn>
                <a:cxn ang="0">
                  <a:pos x="46" y="4"/>
                </a:cxn>
              </a:cxnLst>
              <a:rect l="0" t="0" r="r" b="b"/>
              <a:pathLst>
                <a:path w="46" h="37">
                  <a:moveTo>
                    <a:pt x="46" y="4"/>
                  </a:moveTo>
                  <a:lnTo>
                    <a:pt x="0" y="0"/>
                  </a:lnTo>
                  <a:lnTo>
                    <a:pt x="10" y="37"/>
                  </a:lnTo>
                  <a:lnTo>
                    <a:pt x="46" y="4"/>
                  </a:lnTo>
                  <a:close/>
                </a:path>
              </a:pathLst>
            </a:custGeom>
            <a:solidFill>
              <a:srgbClr val="FFFFFF"/>
            </a:solidFill>
            <a:ln w="9525">
              <a:noFill/>
              <a:round/>
            </a:ln>
          </p:spPr>
          <p:txBody>
            <a:bodyPr/>
            <a:lstStyle/>
            <a:p>
              <a:endParaRPr lang="en-US"/>
            </a:p>
          </p:txBody>
        </p:sp>
        <p:sp>
          <p:nvSpPr>
            <p:cNvPr id="501969" name="Freeform 209"/>
            <p:cNvSpPr/>
            <p:nvPr/>
          </p:nvSpPr>
          <p:spPr bwMode="auto">
            <a:xfrm>
              <a:off x="4518" y="1563"/>
              <a:ext cx="14" cy="10"/>
            </a:xfrm>
            <a:custGeom>
              <a:avLst/>
              <a:gdLst/>
              <a:ahLst/>
              <a:cxnLst>
                <a:cxn ang="0">
                  <a:pos x="3" y="3"/>
                </a:cxn>
                <a:cxn ang="0">
                  <a:pos x="24" y="0"/>
                </a:cxn>
                <a:cxn ang="0">
                  <a:pos x="27" y="21"/>
                </a:cxn>
                <a:cxn ang="0">
                  <a:pos x="0" y="21"/>
                </a:cxn>
                <a:cxn ang="0">
                  <a:pos x="3" y="3"/>
                </a:cxn>
              </a:cxnLst>
              <a:rect l="0" t="0" r="r" b="b"/>
              <a:pathLst>
                <a:path w="27" h="21">
                  <a:moveTo>
                    <a:pt x="3" y="3"/>
                  </a:moveTo>
                  <a:lnTo>
                    <a:pt x="24" y="0"/>
                  </a:lnTo>
                  <a:lnTo>
                    <a:pt x="27" y="21"/>
                  </a:lnTo>
                  <a:lnTo>
                    <a:pt x="0" y="21"/>
                  </a:lnTo>
                  <a:lnTo>
                    <a:pt x="3" y="3"/>
                  </a:lnTo>
                  <a:close/>
                </a:path>
              </a:pathLst>
            </a:custGeom>
            <a:solidFill>
              <a:srgbClr val="FFFFFF"/>
            </a:solidFill>
            <a:ln w="9525">
              <a:noFill/>
              <a:round/>
            </a:ln>
          </p:spPr>
          <p:txBody>
            <a:bodyPr/>
            <a:lstStyle/>
            <a:p>
              <a:endParaRPr lang="en-US"/>
            </a:p>
          </p:txBody>
        </p:sp>
        <p:sp>
          <p:nvSpPr>
            <p:cNvPr id="501970" name="Freeform 210"/>
            <p:cNvSpPr/>
            <p:nvPr/>
          </p:nvSpPr>
          <p:spPr bwMode="auto">
            <a:xfrm>
              <a:off x="4356" y="2401"/>
              <a:ext cx="65" cy="24"/>
            </a:xfrm>
            <a:custGeom>
              <a:avLst/>
              <a:gdLst/>
              <a:ahLst/>
              <a:cxnLst>
                <a:cxn ang="0">
                  <a:pos x="129" y="48"/>
                </a:cxn>
                <a:cxn ang="0">
                  <a:pos x="0" y="12"/>
                </a:cxn>
                <a:cxn ang="0">
                  <a:pos x="76" y="0"/>
                </a:cxn>
                <a:cxn ang="0">
                  <a:pos x="129" y="48"/>
                </a:cxn>
              </a:cxnLst>
              <a:rect l="0" t="0" r="r" b="b"/>
              <a:pathLst>
                <a:path w="129" h="48">
                  <a:moveTo>
                    <a:pt x="129" y="48"/>
                  </a:moveTo>
                  <a:lnTo>
                    <a:pt x="0" y="12"/>
                  </a:lnTo>
                  <a:lnTo>
                    <a:pt x="76" y="0"/>
                  </a:lnTo>
                  <a:lnTo>
                    <a:pt x="129" y="48"/>
                  </a:lnTo>
                  <a:close/>
                </a:path>
              </a:pathLst>
            </a:custGeom>
            <a:solidFill>
              <a:srgbClr val="009B72"/>
            </a:solidFill>
            <a:ln w="9525">
              <a:noFill/>
              <a:round/>
            </a:ln>
          </p:spPr>
          <p:txBody>
            <a:bodyPr/>
            <a:lstStyle/>
            <a:p>
              <a:endParaRPr lang="en-US"/>
            </a:p>
          </p:txBody>
        </p:sp>
        <p:sp>
          <p:nvSpPr>
            <p:cNvPr id="501971" name="Freeform 211"/>
            <p:cNvSpPr/>
            <p:nvPr/>
          </p:nvSpPr>
          <p:spPr bwMode="auto">
            <a:xfrm>
              <a:off x="4230" y="2346"/>
              <a:ext cx="67" cy="14"/>
            </a:xfrm>
            <a:custGeom>
              <a:avLst/>
              <a:gdLst/>
              <a:ahLst/>
              <a:cxnLst>
                <a:cxn ang="0">
                  <a:pos x="134" y="27"/>
                </a:cxn>
                <a:cxn ang="0">
                  <a:pos x="0" y="27"/>
                </a:cxn>
                <a:cxn ang="0">
                  <a:pos x="0" y="0"/>
                </a:cxn>
                <a:cxn ang="0">
                  <a:pos x="134" y="27"/>
                </a:cxn>
              </a:cxnLst>
              <a:rect l="0" t="0" r="r" b="b"/>
              <a:pathLst>
                <a:path w="134" h="27">
                  <a:moveTo>
                    <a:pt x="134" y="27"/>
                  </a:moveTo>
                  <a:lnTo>
                    <a:pt x="0" y="27"/>
                  </a:lnTo>
                  <a:lnTo>
                    <a:pt x="0" y="0"/>
                  </a:lnTo>
                  <a:lnTo>
                    <a:pt x="134" y="27"/>
                  </a:lnTo>
                  <a:close/>
                </a:path>
              </a:pathLst>
            </a:custGeom>
            <a:solidFill>
              <a:srgbClr val="009B72"/>
            </a:solidFill>
            <a:ln w="9525">
              <a:noFill/>
              <a:round/>
            </a:ln>
          </p:spPr>
          <p:txBody>
            <a:bodyPr/>
            <a:lstStyle/>
            <a:p>
              <a:endParaRPr lang="en-US"/>
            </a:p>
          </p:txBody>
        </p:sp>
        <p:sp>
          <p:nvSpPr>
            <p:cNvPr id="501972" name="Freeform 212"/>
            <p:cNvSpPr/>
            <p:nvPr/>
          </p:nvSpPr>
          <p:spPr bwMode="auto">
            <a:xfrm>
              <a:off x="4105" y="2261"/>
              <a:ext cx="54" cy="29"/>
            </a:xfrm>
            <a:custGeom>
              <a:avLst/>
              <a:gdLst/>
              <a:ahLst/>
              <a:cxnLst>
                <a:cxn ang="0">
                  <a:pos x="108" y="59"/>
                </a:cxn>
                <a:cxn ang="0">
                  <a:pos x="0" y="16"/>
                </a:cxn>
                <a:cxn ang="0">
                  <a:pos x="16" y="0"/>
                </a:cxn>
                <a:cxn ang="0">
                  <a:pos x="108" y="59"/>
                </a:cxn>
              </a:cxnLst>
              <a:rect l="0" t="0" r="r" b="b"/>
              <a:pathLst>
                <a:path w="108" h="59">
                  <a:moveTo>
                    <a:pt x="108" y="59"/>
                  </a:moveTo>
                  <a:lnTo>
                    <a:pt x="0" y="16"/>
                  </a:lnTo>
                  <a:lnTo>
                    <a:pt x="16" y="0"/>
                  </a:lnTo>
                  <a:lnTo>
                    <a:pt x="108" y="59"/>
                  </a:lnTo>
                  <a:close/>
                </a:path>
              </a:pathLst>
            </a:custGeom>
            <a:solidFill>
              <a:srgbClr val="009B72"/>
            </a:solidFill>
            <a:ln w="9525">
              <a:noFill/>
              <a:round/>
            </a:ln>
          </p:spPr>
          <p:txBody>
            <a:bodyPr/>
            <a:lstStyle/>
            <a:p>
              <a:endParaRPr lang="en-US"/>
            </a:p>
          </p:txBody>
        </p:sp>
        <p:sp>
          <p:nvSpPr>
            <p:cNvPr id="501973" name="Freeform 213"/>
            <p:cNvSpPr/>
            <p:nvPr/>
          </p:nvSpPr>
          <p:spPr bwMode="auto">
            <a:xfrm>
              <a:off x="4181" y="1837"/>
              <a:ext cx="639" cy="672"/>
            </a:xfrm>
            <a:custGeom>
              <a:avLst/>
              <a:gdLst/>
              <a:ahLst/>
              <a:cxnLst>
                <a:cxn ang="0">
                  <a:pos x="291" y="232"/>
                </a:cxn>
                <a:cxn ang="0">
                  <a:pos x="303" y="576"/>
                </a:cxn>
                <a:cxn ang="0">
                  <a:pos x="311" y="591"/>
                </a:cxn>
                <a:cxn ang="0">
                  <a:pos x="334" y="631"/>
                </a:cxn>
                <a:cxn ang="0">
                  <a:pos x="365" y="687"/>
                </a:cxn>
                <a:cxn ang="0">
                  <a:pos x="402" y="753"/>
                </a:cxn>
                <a:cxn ang="0">
                  <a:pos x="440" y="819"/>
                </a:cxn>
                <a:cxn ang="0">
                  <a:pos x="475" y="879"/>
                </a:cxn>
                <a:cxn ang="0">
                  <a:pos x="503" y="925"/>
                </a:cxn>
                <a:cxn ang="0">
                  <a:pos x="518" y="950"/>
                </a:cxn>
                <a:cxn ang="0">
                  <a:pos x="534" y="965"/>
                </a:cxn>
                <a:cxn ang="0">
                  <a:pos x="566" y="990"/>
                </a:cxn>
                <a:cxn ang="0">
                  <a:pos x="611" y="1021"/>
                </a:cxn>
                <a:cxn ang="0">
                  <a:pos x="665" y="1056"/>
                </a:cxn>
                <a:cxn ang="0">
                  <a:pos x="728" y="1092"/>
                </a:cxn>
                <a:cxn ang="0">
                  <a:pos x="794" y="1128"/>
                </a:cxn>
                <a:cxn ang="0">
                  <a:pos x="864" y="1160"/>
                </a:cxn>
                <a:cxn ang="0">
                  <a:pos x="933" y="1187"/>
                </a:cxn>
                <a:cxn ang="0">
                  <a:pos x="1001" y="1209"/>
                </a:cxn>
                <a:cxn ang="0">
                  <a:pos x="1064" y="1230"/>
                </a:cxn>
                <a:cxn ang="0">
                  <a:pos x="1123" y="1248"/>
                </a:cxn>
                <a:cxn ang="0">
                  <a:pos x="1175" y="1265"/>
                </a:cxn>
                <a:cxn ang="0">
                  <a:pos x="1217" y="1279"/>
                </a:cxn>
                <a:cxn ang="0">
                  <a:pos x="1250" y="1291"/>
                </a:cxn>
                <a:cxn ang="0">
                  <a:pos x="1271" y="1298"/>
                </a:cxn>
                <a:cxn ang="0">
                  <a:pos x="1278" y="1300"/>
                </a:cxn>
                <a:cxn ang="0">
                  <a:pos x="949" y="1273"/>
                </a:cxn>
                <a:cxn ang="0">
                  <a:pos x="729" y="1187"/>
                </a:cxn>
                <a:cxn ang="0">
                  <a:pos x="508" y="1073"/>
                </a:cxn>
                <a:cxn ang="0">
                  <a:pos x="286" y="944"/>
                </a:cxn>
                <a:cxn ang="0">
                  <a:pos x="172" y="819"/>
                </a:cxn>
                <a:cxn ang="0">
                  <a:pos x="92" y="717"/>
                </a:cxn>
                <a:cxn ang="0">
                  <a:pos x="189" y="560"/>
                </a:cxn>
                <a:cxn ang="0">
                  <a:pos x="194" y="383"/>
                </a:cxn>
                <a:cxn ang="0">
                  <a:pos x="270" y="254"/>
                </a:cxn>
                <a:cxn ang="0">
                  <a:pos x="297" y="65"/>
                </a:cxn>
              </a:cxnLst>
              <a:rect l="0" t="0" r="r" b="b"/>
              <a:pathLst>
                <a:path w="1278" h="1344">
                  <a:moveTo>
                    <a:pt x="297" y="65"/>
                  </a:moveTo>
                  <a:lnTo>
                    <a:pt x="291" y="232"/>
                  </a:lnTo>
                  <a:lnTo>
                    <a:pt x="297" y="339"/>
                  </a:lnTo>
                  <a:lnTo>
                    <a:pt x="303" y="576"/>
                  </a:lnTo>
                  <a:lnTo>
                    <a:pt x="305" y="580"/>
                  </a:lnTo>
                  <a:lnTo>
                    <a:pt x="311" y="591"/>
                  </a:lnTo>
                  <a:lnTo>
                    <a:pt x="321" y="609"/>
                  </a:lnTo>
                  <a:lnTo>
                    <a:pt x="334" y="631"/>
                  </a:lnTo>
                  <a:lnTo>
                    <a:pt x="349" y="657"/>
                  </a:lnTo>
                  <a:lnTo>
                    <a:pt x="365" y="687"/>
                  </a:lnTo>
                  <a:lnTo>
                    <a:pt x="383" y="719"/>
                  </a:lnTo>
                  <a:lnTo>
                    <a:pt x="402" y="753"/>
                  </a:lnTo>
                  <a:lnTo>
                    <a:pt x="421" y="786"/>
                  </a:lnTo>
                  <a:lnTo>
                    <a:pt x="440" y="819"/>
                  </a:lnTo>
                  <a:lnTo>
                    <a:pt x="458" y="851"/>
                  </a:lnTo>
                  <a:lnTo>
                    <a:pt x="475" y="879"/>
                  </a:lnTo>
                  <a:lnTo>
                    <a:pt x="490" y="905"/>
                  </a:lnTo>
                  <a:lnTo>
                    <a:pt x="503" y="925"/>
                  </a:lnTo>
                  <a:lnTo>
                    <a:pt x="512" y="940"/>
                  </a:lnTo>
                  <a:lnTo>
                    <a:pt x="518" y="950"/>
                  </a:lnTo>
                  <a:lnTo>
                    <a:pt x="524" y="957"/>
                  </a:lnTo>
                  <a:lnTo>
                    <a:pt x="534" y="965"/>
                  </a:lnTo>
                  <a:lnTo>
                    <a:pt x="549" y="976"/>
                  </a:lnTo>
                  <a:lnTo>
                    <a:pt x="566" y="990"/>
                  </a:lnTo>
                  <a:lnTo>
                    <a:pt x="587" y="1004"/>
                  </a:lnTo>
                  <a:lnTo>
                    <a:pt x="611" y="1021"/>
                  </a:lnTo>
                  <a:lnTo>
                    <a:pt x="637" y="1038"/>
                  </a:lnTo>
                  <a:lnTo>
                    <a:pt x="665" y="1056"/>
                  </a:lnTo>
                  <a:lnTo>
                    <a:pt x="695" y="1074"/>
                  </a:lnTo>
                  <a:lnTo>
                    <a:pt x="728" y="1092"/>
                  </a:lnTo>
                  <a:lnTo>
                    <a:pt x="760" y="1111"/>
                  </a:lnTo>
                  <a:lnTo>
                    <a:pt x="794" y="1128"/>
                  </a:lnTo>
                  <a:lnTo>
                    <a:pt x="829" y="1145"/>
                  </a:lnTo>
                  <a:lnTo>
                    <a:pt x="864" y="1160"/>
                  </a:lnTo>
                  <a:lnTo>
                    <a:pt x="898" y="1174"/>
                  </a:lnTo>
                  <a:lnTo>
                    <a:pt x="933" y="1187"/>
                  </a:lnTo>
                  <a:lnTo>
                    <a:pt x="967" y="1198"/>
                  </a:lnTo>
                  <a:lnTo>
                    <a:pt x="1001" y="1209"/>
                  </a:lnTo>
                  <a:lnTo>
                    <a:pt x="1033" y="1219"/>
                  </a:lnTo>
                  <a:lnTo>
                    <a:pt x="1064" y="1230"/>
                  </a:lnTo>
                  <a:lnTo>
                    <a:pt x="1094" y="1239"/>
                  </a:lnTo>
                  <a:lnTo>
                    <a:pt x="1123" y="1248"/>
                  </a:lnTo>
                  <a:lnTo>
                    <a:pt x="1149" y="1257"/>
                  </a:lnTo>
                  <a:lnTo>
                    <a:pt x="1175" y="1265"/>
                  </a:lnTo>
                  <a:lnTo>
                    <a:pt x="1197" y="1273"/>
                  </a:lnTo>
                  <a:lnTo>
                    <a:pt x="1217" y="1279"/>
                  </a:lnTo>
                  <a:lnTo>
                    <a:pt x="1235" y="1286"/>
                  </a:lnTo>
                  <a:lnTo>
                    <a:pt x="1250" y="1291"/>
                  </a:lnTo>
                  <a:lnTo>
                    <a:pt x="1262" y="1294"/>
                  </a:lnTo>
                  <a:lnTo>
                    <a:pt x="1271" y="1298"/>
                  </a:lnTo>
                  <a:lnTo>
                    <a:pt x="1276" y="1299"/>
                  </a:lnTo>
                  <a:lnTo>
                    <a:pt x="1278" y="1300"/>
                  </a:lnTo>
                  <a:lnTo>
                    <a:pt x="1278" y="1344"/>
                  </a:lnTo>
                  <a:lnTo>
                    <a:pt x="949" y="1273"/>
                  </a:lnTo>
                  <a:lnTo>
                    <a:pt x="987" y="1230"/>
                  </a:lnTo>
                  <a:lnTo>
                    <a:pt x="729" y="1187"/>
                  </a:lnTo>
                  <a:lnTo>
                    <a:pt x="761" y="1155"/>
                  </a:lnTo>
                  <a:lnTo>
                    <a:pt x="508" y="1073"/>
                  </a:lnTo>
                  <a:lnTo>
                    <a:pt x="530" y="1025"/>
                  </a:lnTo>
                  <a:lnTo>
                    <a:pt x="286" y="944"/>
                  </a:lnTo>
                  <a:lnTo>
                    <a:pt x="152" y="841"/>
                  </a:lnTo>
                  <a:lnTo>
                    <a:pt x="172" y="819"/>
                  </a:lnTo>
                  <a:lnTo>
                    <a:pt x="11" y="723"/>
                  </a:lnTo>
                  <a:lnTo>
                    <a:pt x="92" y="717"/>
                  </a:lnTo>
                  <a:lnTo>
                    <a:pt x="0" y="534"/>
                  </a:lnTo>
                  <a:lnTo>
                    <a:pt x="189" y="560"/>
                  </a:lnTo>
                  <a:lnTo>
                    <a:pt x="32" y="355"/>
                  </a:lnTo>
                  <a:lnTo>
                    <a:pt x="194" y="383"/>
                  </a:lnTo>
                  <a:lnTo>
                    <a:pt x="60" y="129"/>
                  </a:lnTo>
                  <a:lnTo>
                    <a:pt x="270" y="254"/>
                  </a:lnTo>
                  <a:lnTo>
                    <a:pt x="221" y="0"/>
                  </a:lnTo>
                  <a:lnTo>
                    <a:pt x="297" y="65"/>
                  </a:lnTo>
                  <a:close/>
                </a:path>
              </a:pathLst>
            </a:custGeom>
            <a:solidFill>
              <a:srgbClr val="00CC99"/>
            </a:solidFill>
            <a:ln w="9525">
              <a:noFill/>
              <a:round/>
            </a:ln>
          </p:spPr>
          <p:txBody>
            <a:bodyPr/>
            <a:lstStyle/>
            <a:p>
              <a:endParaRPr lang="en-US"/>
            </a:p>
          </p:txBody>
        </p:sp>
        <p:sp>
          <p:nvSpPr>
            <p:cNvPr id="501974" name="Freeform 214"/>
            <p:cNvSpPr/>
            <p:nvPr/>
          </p:nvSpPr>
          <p:spPr bwMode="auto">
            <a:xfrm>
              <a:off x="4722" y="2468"/>
              <a:ext cx="78" cy="27"/>
            </a:xfrm>
            <a:custGeom>
              <a:avLst/>
              <a:gdLst/>
              <a:ahLst/>
              <a:cxnLst>
                <a:cxn ang="0">
                  <a:pos x="22" y="0"/>
                </a:cxn>
                <a:cxn ang="0">
                  <a:pos x="0" y="27"/>
                </a:cxn>
                <a:cxn ang="0">
                  <a:pos x="157" y="54"/>
                </a:cxn>
                <a:cxn ang="0">
                  <a:pos x="22" y="0"/>
                </a:cxn>
              </a:cxnLst>
              <a:rect l="0" t="0" r="r" b="b"/>
              <a:pathLst>
                <a:path w="157" h="54">
                  <a:moveTo>
                    <a:pt x="22" y="0"/>
                  </a:moveTo>
                  <a:lnTo>
                    <a:pt x="0" y="27"/>
                  </a:lnTo>
                  <a:lnTo>
                    <a:pt x="157" y="54"/>
                  </a:lnTo>
                  <a:lnTo>
                    <a:pt x="22" y="0"/>
                  </a:lnTo>
                  <a:close/>
                </a:path>
              </a:pathLst>
            </a:custGeom>
            <a:solidFill>
              <a:srgbClr val="FFFFFF"/>
            </a:solidFill>
            <a:ln w="9525">
              <a:noFill/>
              <a:round/>
            </a:ln>
          </p:spPr>
          <p:txBody>
            <a:bodyPr/>
            <a:lstStyle/>
            <a:p>
              <a:endParaRPr lang="en-US"/>
            </a:p>
          </p:txBody>
        </p:sp>
        <p:sp>
          <p:nvSpPr>
            <p:cNvPr id="501975" name="Freeform 215"/>
            <p:cNvSpPr/>
            <p:nvPr/>
          </p:nvSpPr>
          <p:spPr bwMode="auto">
            <a:xfrm>
              <a:off x="4228" y="2206"/>
              <a:ext cx="108" cy="68"/>
            </a:xfrm>
            <a:custGeom>
              <a:avLst/>
              <a:gdLst/>
              <a:ahLst/>
              <a:cxnLst>
                <a:cxn ang="0">
                  <a:pos x="86" y="0"/>
                </a:cxn>
                <a:cxn ang="0">
                  <a:pos x="0" y="22"/>
                </a:cxn>
                <a:cxn ang="0">
                  <a:pos x="217" y="135"/>
                </a:cxn>
                <a:cxn ang="0">
                  <a:pos x="86" y="0"/>
                </a:cxn>
              </a:cxnLst>
              <a:rect l="0" t="0" r="r" b="b"/>
              <a:pathLst>
                <a:path w="217" h="135">
                  <a:moveTo>
                    <a:pt x="86" y="0"/>
                  </a:moveTo>
                  <a:lnTo>
                    <a:pt x="0" y="22"/>
                  </a:lnTo>
                  <a:lnTo>
                    <a:pt x="217" y="135"/>
                  </a:lnTo>
                  <a:lnTo>
                    <a:pt x="86" y="0"/>
                  </a:lnTo>
                  <a:close/>
                </a:path>
              </a:pathLst>
            </a:custGeom>
            <a:solidFill>
              <a:srgbClr val="FFFFFF"/>
            </a:solidFill>
            <a:ln w="9525">
              <a:noFill/>
              <a:round/>
            </a:ln>
          </p:spPr>
          <p:txBody>
            <a:bodyPr/>
            <a:lstStyle/>
            <a:p>
              <a:endParaRPr lang="en-US"/>
            </a:p>
          </p:txBody>
        </p:sp>
        <p:sp>
          <p:nvSpPr>
            <p:cNvPr id="501976" name="Freeform 216"/>
            <p:cNvSpPr/>
            <p:nvPr/>
          </p:nvSpPr>
          <p:spPr bwMode="auto">
            <a:xfrm>
              <a:off x="4258" y="2106"/>
              <a:ext cx="81" cy="76"/>
            </a:xfrm>
            <a:custGeom>
              <a:avLst/>
              <a:gdLst/>
              <a:ahLst/>
              <a:cxnLst>
                <a:cxn ang="0">
                  <a:pos x="161" y="152"/>
                </a:cxn>
                <a:cxn ang="0">
                  <a:pos x="26" y="0"/>
                </a:cxn>
                <a:cxn ang="0">
                  <a:pos x="0" y="44"/>
                </a:cxn>
                <a:cxn ang="0">
                  <a:pos x="161" y="152"/>
                </a:cxn>
              </a:cxnLst>
              <a:rect l="0" t="0" r="r" b="b"/>
              <a:pathLst>
                <a:path w="161" h="152">
                  <a:moveTo>
                    <a:pt x="161" y="152"/>
                  </a:moveTo>
                  <a:lnTo>
                    <a:pt x="26" y="0"/>
                  </a:lnTo>
                  <a:lnTo>
                    <a:pt x="0" y="44"/>
                  </a:lnTo>
                  <a:lnTo>
                    <a:pt x="161" y="152"/>
                  </a:lnTo>
                  <a:close/>
                </a:path>
              </a:pathLst>
            </a:custGeom>
            <a:solidFill>
              <a:srgbClr val="FFFFFF"/>
            </a:solidFill>
            <a:ln w="9525">
              <a:noFill/>
              <a:round/>
            </a:ln>
          </p:spPr>
          <p:txBody>
            <a:bodyPr/>
            <a:lstStyle/>
            <a:p>
              <a:endParaRPr lang="en-US"/>
            </a:p>
          </p:txBody>
        </p:sp>
        <p:sp>
          <p:nvSpPr>
            <p:cNvPr id="501977" name="Freeform 217"/>
            <p:cNvSpPr/>
            <p:nvPr/>
          </p:nvSpPr>
          <p:spPr bwMode="auto">
            <a:xfrm>
              <a:off x="4247" y="1929"/>
              <a:ext cx="51" cy="54"/>
            </a:xfrm>
            <a:custGeom>
              <a:avLst/>
              <a:gdLst/>
              <a:ahLst/>
              <a:cxnLst>
                <a:cxn ang="0">
                  <a:pos x="44" y="0"/>
                </a:cxn>
                <a:cxn ang="0">
                  <a:pos x="0" y="11"/>
                </a:cxn>
                <a:cxn ang="0">
                  <a:pos x="103" y="108"/>
                </a:cxn>
                <a:cxn ang="0">
                  <a:pos x="44" y="0"/>
                </a:cxn>
              </a:cxnLst>
              <a:rect l="0" t="0" r="r" b="b"/>
              <a:pathLst>
                <a:path w="103" h="108">
                  <a:moveTo>
                    <a:pt x="44" y="0"/>
                  </a:moveTo>
                  <a:lnTo>
                    <a:pt x="0" y="11"/>
                  </a:lnTo>
                  <a:lnTo>
                    <a:pt x="103" y="108"/>
                  </a:lnTo>
                  <a:lnTo>
                    <a:pt x="44" y="0"/>
                  </a:lnTo>
                  <a:close/>
                </a:path>
              </a:pathLst>
            </a:custGeom>
            <a:solidFill>
              <a:srgbClr val="FFFFFF"/>
            </a:solidFill>
            <a:ln w="9525">
              <a:noFill/>
              <a:round/>
            </a:ln>
          </p:spPr>
          <p:txBody>
            <a:bodyPr/>
            <a:lstStyle/>
            <a:p>
              <a:endParaRPr lang="en-US"/>
            </a:p>
          </p:txBody>
        </p:sp>
        <p:sp>
          <p:nvSpPr>
            <p:cNvPr id="501978" name="Freeform 218"/>
            <p:cNvSpPr/>
            <p:nvPr/>
          </p:nvSpPr>
          <p:spPr bwMode="auto">
            <a:xfrm>
              <a:off x="4367" y="2266"/>
              <a:ext cx="57" cy="48"/>
            </a:xfrm>
            <a:custGeom>
              <a:avLst/>
              <a:gdLst/>
              <a:ahLst/>
              <a:cxnLst>
                <a:cxn ang="0">
                  <a:pos x="113" y="97"/>
                </a:cxn>
                <a:cxn ang="0">
                  <a:pos x="0" y="39"/>
                </a:cxn>
                <a:cxn ang="0">
                  <a:pos x="16" y="0"/>
                </a:cxn>
                <a:cxn ang="0">
                  <a:pos x="113" y="97"/>
                </a:cxn>
              </a:cxnLst>
              <a:rect l="0" t="0" r="r" b="b"/>
              <a:pathLst>
                <a:path w="113" h="97">
                  <a:moveTo>
                    <a:pt x="113" y="97"/>
                  </a:moveTo>
                  <a:lnTo>
                    <a:pt x="0" y="39"/>
                  </a:lnTo>
                  <a:lnTo>
                    <a:pt x="16" y="0"/>
                  </a:lnTo>
                  <a:lnTo>
                    <a:pt x="113" y="97"/>
                  </a:lnTo>
                  <a:close/>
                </a:path>
              </a:pathLst>
            </a:custGeom>
            <a:solidFill>
              <a:srgbClr val="FFFFFF"/>
            </a:solidFill>
            <a:ln w="9525">
              <a:noFill/>
              <a:round/>
            </a:ln>
          </p:spPr>
          <p:txBody>
            <a:bodyPr/>
            <a:lstStyle/>
            <a:p>
              <a:endParaRPr lang="en-US"/>
            </a:p>
          </p:txBody>
        </p:sp>
        <p:sp>
          <p:nvSpPr>
            <p:cNvPr id="501979" name="Freeform 219"/>
            <p:cNvSpPr/>
            <p:nvPr/>
          </p:nvSpPr>
          <p:spPr bwMode="auto">
            <a:xfrm>
              <a:off x="4467" y="2365"/>
              <a:ext cx="40" cy="11"/>
            </a:xfrm>
            <a:custGeom>
              <a:avLst/>
              <a:gdLst/>
              <a:ahLst/>
              <a:cxnLst>
                <a:cxn ang="0">
                  <a:pos x="81" y="16"/>
                </a:cxn>
                <a:cxn ang="0">
                  <a:pos x="11" y="0"/>
                </a:cxn>
                <a:cxn ang="0">
                  <a:pos x="0" y="22"/>
                </a:cxn>
                <a:cxn ang="0">
                  <a:pos x="81" y="16"/>
                </a:cxn>
              </a:cxnLst>
              <a:rect l="0" t="0" r="r" b="b"/>
              <a:pathLst>
                <a:path w="81" h="22">
                  <a:moveTo>
                    <a:pt x="81" y="16"/>
                  </a:moveTo>
                  <a:lnTo>
                    <a:pt x="11" y="0"/>
                  </a:lnTo>
                  <a:lnTo>
                    <a:pt x="0" y="22"/>
                  </a:lnTo>
                  <a:lnTo>
                    <a:pt x="81" y="16"/>
                  </a:lnTo>
                  <a:close/>
                </a:path>
              </a:pathLst>
            </a:custGeom>
            <a:solidFill>
              <a:srgbClr val="FFFFFF"/>
            </a:solidFill>
            <a:ln w="9525">
              <a:noFill/>
              <a:round/>
            </a:ln>
          </p:spPr>
          <p:txBody>
            <a:bodyPr/>
            <a:lstStyle/>
            <a:p>
              <a:endParaRPr lang="en-US"/>
            </a:p>
          </p:txBody>
        </p:sp>
        <p:sp>
          <p:nvSpPr>
            <p:cNvPr id="501980" name="Freeform 220"/>
            <p:cNvSpPr/>
            <p:nvPr/>
          </p:nvSpPr>
          <p:spPr bwMode="auto">
            <a:xfrm>
              <a:off x="4866" y="2355"/>
              <a:ext cx="111" cy="111"/>
            </a:xfrm>
            <a:custGeom>
              <a:avLst/>
              <a:gdLst/>
              <a:ahLst/>
              <a:cxnLst>
                <a:cxn ang="0">
                  <a:pos x="1" y="221"/>
                </a:cxn>
                <a:cxn ang="0">
                  <a:pos x="1" y="220"/>
                </a:cxn>
                <a:cxn ang="0">
                  <a:pos x="0" y="217"/>
                </a:cxn>
                <a:cxn ang="0">
                  <a:pos x="0" y="210"/>
                </a:cxn>
                <a:cxn ang="0">
                  <a:pos x="1" y="200"/>
                </a:cxn>
                <a:cxn ang="0">
                  <a:pos x="5" y="189"/>
                </a:cxn>
                <a:cxn ang="0">
                  <a:pos x="12" y="175"/>
                </a:cxn>
                <a:cxn ang="0">
                  <a:pos x="23" y="159"/>
                </a:cxn>
                <a:cxn ang="0">
                  <a:pos x="38" y="139"/>
                </a:cxn>
                <a:cxn ang="0">
                  <a:pos x="57" y="120"/>
                </a:cxn>
                <a:cxn ang="0">
                  <a:pos x="77" y="100"/>
                </a:cxn>
                <a:cxn ang="0">
                  <a:pos x="97" y="82"/>
                </a:cxn>
                <a:cxn ang="0">
                  <a:pos x="116" y="66"/>
                </a:cxn>
                <a:cxn ang="0">
                  <a:pos x="132" y="52"/>
                </a:cxn>
                <a:cxn ang="0">
                  <a:pos x="145" y="42"/>
                </a:cxn>
                <a:cxn ang="0">
                  <a:pos x="154" y="35"/>
                </a:cxn>
                <a:cxn ang="0">
                  <a:pos x="157" y="32"/>
                </a:cxn>
                <a:cxn ang="0">
                  <a:pos x="223" y="0"/>
                </a:cxn>
                <a:cxn ang="0">
                  <a:pos x="104" y="156"/>
                </a:cxn>
                <a:cxn ang="0">
                  <a:pos x="1" y="221"/>
                </a:cxn>
              </a:cxnLst>
              <a:rect l="0" t="0" r="r" b="b"/>
              <a:pathLst>
                <a:path w="223" h="221">
                  <a:moveTo>
                    <a:pt x="1" y="221"/>
                  </a:moveTo>
                  <a:lnTo>
                    <a:pt x="1" y="220"/>
                  </a:lnTo>
                  <a:lnTo>
                    <a:pt x="0" y="217"/>
                  </a:lnTo>
                  <a:lnTo>
                    <a:pt x="0" y="210"/>
                  </a:lnTo>
                  <a:lnTo>
                    <a:pt x="1" y="200"/>
                  </a:lnTo>
                  <a:lnTo>
                    <a:pt x="5" y="189"/>
                  </a:lnTo>
                  <a:lnTo>
                    <a:pt x="12" y="175"/>
                  </a:lnTo>
                  <a:lnTo>
                    <a:pt x="23" y="159"/>
                  </a:lnTo>
                  <a:lnTo>
                    <a:pt x="38" y="139"/>
                  </a:lnTo>
                  <a:lnTo>
                    <a:pt x="57" y="120"/>
                  </a:lnTo>
                  <a:lnTo>
                    <a:pt x="77" y="100"/>
                  </a:lnTo>
                  <a:lnTo>
                    <a:pt x="97" y="82"/>
                  </a:lnTo>
                  <a:lnTo>
                    <a:pt x="116" y="66"/>
                  </a:lnTo>
                  <a:lnTo>
                    <a:pt x="132" y="52"/>
                  </a:lnTo>
                  <a:lnTo>
                    <a:pt x="145" y="42"/>
                  </a:lnTo>
                  <a:lnTo>
                    <a:pt x="154" y="35"/>
                  </a:lnTo>
                  <a:lnTo>
                    <a:pt x="157" y="32"/>
                  </a:lnTo>
                  <a:lnTo>
                    <a:pt x="223" y="0"/>
                  </a:lnTo>
                  <a:lnTo>
                    <a:pt x="104" y="156"/>
                  </a:lnTo>
                  <a:lnTo>
                    <a:pt x="1" y="221"/>
                  </a:lnTo>
                  <a:close/>
                </a:path>
              </a:pathLst>
            </a:custGeom>
            <a:solidFill>
              <a:srgbClr val="00CC99"/>
            </a:solidFill>
            <a:ln w="9525">
              <a:noFill/>
              <a:round/>
            </a:ln>
          </p:spPr>
          <p:txBody>
            <a:bodyPr/>
            <a:lstStyle/>
            <a:p>
              <a:endParaRPr lang="en-US"/>
            </a:p>
          </p:txBody>
        </p:sp>
        <p:sp>
          <p:nvSpPr>
            <p:cNvPr id="501981" name="Freeform 221"/>
            <p:cNvSpPr/>
            <p:nvPr/>
          </p:nvSpPr>
          <p:spPr bwMode="auto">
            <a:xfrm>
              <a:off x="4393" y="1865"/>
              <a:ext cx="72" cy="29"/>
            </a:xfrm>
            <a:custGeom>
              <a:avLst/>
              <a:gdLst/>
              <a:ahLst/>
              <a:cxnLst>
                <a:cxn ang="0">
                  <a:pos x="54" y="57"/>
                </a:cxn>
                <a:cxn ang="0">
                  <a:pos x="144" y="32"/>
                </a:cxn>
                <a:cxn ang="0">
                  <a:pos x="90" y="11"/>
                </a:cxn>
                <a:cxn ang="0">
                  <a:pos x="90" y="28"/>
                </a:cxn>
                <a:cxn ang="0">
                  <a:pos x="61" y="15"/>
                </a:cxn>
                <a:cxn ang="0">
                  <a:pos x="61" y="28"/>
                </a:cxn>
                <a:cxn ang="0">
                  <a:pos x="0" y="0"/>
                </a:cxn>
                <a:cxn ang="0">
                  <a:pos x="54" y="57"/>
                </a:cxn>
              </a:cxnLst>
              <a:rect l="0" t="0" r="r" b="b"/>
              <a:pathLst>
                <a:path w="144" h="57">
                  <a:moveTo>
                    <a:pt x="54" y="57"/>
                  </a:moveTo>
                  <a:lnTo>
                    <a:pt x="144" y="32"/>
                  </a:lnTo>
                  <a:lnTo>
                    <a:pt x="90" y="11"/>
                  </a:lnTo>
                  <a:lnTo>
                    <a:pt x="90" y="28"/>
                  </a:lnTo>
                  <a:lnTo>
                    <a:pt x="61" y="15"/>
                  </a:lnTo>
                  <a:lnTo>
                    <a:pt x="61" y="28"/>
                  </a:lnTo>
                  <a:lnTo>
                    <a:pt x="0" y="0"/>
                  </a:lnTo>
                  <a:lnTo>
                    <a:pt x="54" y="57"/>
                  </a:lnTo>
                  <a:close/>
                </a:path>
              </a:pathLst>
            </a:custGeom>
            <a:solidFill>
              <a:srgbClr val="000000"/>
            </a:solidFill>
            <a:ln w="9525">
              <a:noFill/>
              <a:round/>
            </a:ln>
          </p:spPr>
          <p:txBody>
            <a:bodyPr/>
            <a:lstStyle/>
            <a:p>
              <a:endParaRPr lang="en-US"/>
            </a:p>
          </p:txBody>
        </p:sp>
        <p:sp>
          <p:nvSpPr>
            <p:cNvPr id="501982" name="Freeform 222"/>
            <p:cNvSpPr/>
            <p:nvPr/>
          </p:nvSpPr>
          <p:spPr bwMode="auto">
            <a:xfrm>
              <a:off x="4489" y="1903"/>
              <a:ext cx="123" cy="36"/>
            </a:xfrm>
            <a:custGeom>
              <a:avLst/>
              <a:gdLst/>
              <a:ahLst/>
              <a:cxnLst>
                <a:cxn ang="0">
                  <a:pos x="0" y="0"/>
                </a:cxn>
                <a:cxn ang="0">
                  <a:pos x="190" y="14"/>
                </a:cxn>
                <a:cxn ang="0">
                  <a:pos x="246" y="57"/>
                </a:cxn>
                <a:cxn ang="0">
                  <a:pos x="161" y="29"/>
                </a:cxn>
                <a:cxn ang="0">
                  <a:pos x="165" y="61"/>
                </a:cxn>
                <a:cxn ang="0">
                  <a:pos x="97" y="29"/>
                </a:cxn>
                <a:cxn ang="0">
                  <a:pos x="111" y="71"/>
                </a:cxn>
                <a:cxn ang="0">
                  <a:pos x="46" y="22"/>
                </a:cxn>
                <a:cxn ang="0">
                  <a:pos x="49" y="68"/>
                </a:cxn>
                <a:cxn ang="0">
                  <a:pos x="0" y="0"/>
                </a:cxn>
              </a:cxnLst>
              <a:rect l="0" t="0" r="r" b="b"/>
              <a:pathLst>
                <a:path w="246" h="71">
                  <a:moveTo>
                    <a:pt x="0" y="0"/>
                  </a:moveTo>
                  <a:lnTo>
                    <a:pt x="190" y="14"/>
                  </a:lnTo>
                  <a:lnTo>
                    <a:pt x="246" y="57"/>
                  </a:lnTo>
                  <a:lnTo>
                    <a:pt x="161" y="29"/>
                  </a:lnTo>
                  <a:lnTo>
                    <a:pt x="165" y="61"/>
                  </a:lnTo>
                  <a:lnTo>
                    <a:pt x="97" y="29"/>
                  </a:lnTo>
                  <a:lnTo>
                    <a:pt x="111" y="71"/>
                  </a:lnTo>
                  <a:lnTo>
                    <a:pt x="46" y="22"/>
                  </a:lnTo>
                  <a:lnTo>
                    <a:pt x="49" y="68"/>
                  </a:lnTo>
                  <a:lnTo>
                    <a:pt x="0" y="0"/>
                  </a:lnTo>
                  <a:close/>
                </a:path>
              </a:pathLst>
            </a:custGeom>
            <a:solidFill>
              <a:srgbClr val="000000"/>
            </a:solidFill>
            <a:ln w="9525">
              <a:noFill/>
              <a:round/>
            </a:ln>
          </p:spPr>
          <p:txBody>
            <a:bodyPr/>
            <a:lstStyle/>
            <a:p>
              <a:endParaRPr lang="en-US"/>
            </a:p>
          </p:txBody>
        </p:sp>
        <p:sp>
          <p:nvSpPr>
            <p:cNvPr id="501983" name="Freeform 223"/>
            <p:cNvSpPr/>
            <p:nvPr/>
          </p:nvSpPr>
          <p:spPr bwMode="auto">
            <a:xfrm>
              <a:off x="4499" y="2073"/>
              <a:ext cx="80" cy="41"/>
            </a:xfrm>
            <a:custGeom>
              <a:avLst/>
              <a:gdLst/>
              <a:ahLst/>
              <a:cxnLst>
                <a:cxn ang="0">
                  <a:pos x="0" y="17"/>
                </a:cxn>
                <a:cxn ang="0">
                  <a:pos x="126" y="0"/>
                </a:cxn>
                <a:cxn ang="0">
                  <a:pos x="159" y="42"/>
                </a:cxn>
                <a:cxn ang="0">
                  <a:pos x="101" y="25"/>
                </a:cxn>
                <a:cxn ang="0">
                  <a:pos x="101" y="64"/>
                </a:cxn>
                <a:cxn ang="0">
                  <a:pos x="69" y="32"/>
                </a:cxn>
                <a:cxn ang="0">
                  <a:pos x="47" y="82"/>
                </a:cxn>
                <a:cxn ang="0">
                  <a:pos x="8" y="29"/>
                </a:cxn>
                <a:cxn ang="0">
                  <a:pos x="0" y="17"/>
                </a:cxn>
              </a:cxnLst>
              <a:rect l="0" t="0" r="r" b="b"/>
              <a:pathLst>
                <a:path w="159" h="82">
                  <a:moveTo>
                    <a:pt x="0" y="17"/>
                  </a:moveTo>
                  <a:lnTo>
                    <a:pt x="126" y="0"/>
                  </a:lnTo>
                  <a:lnTo>
                    <a:pt x="159" y="42"/>
                  </a:lnTo>
                  <a:lnTo>
                    <a:pt x="101" y="25"/>
                  </a:lnTo>
                  <a:lnTo>
                    <a:pt x="101" y="64"/>
                  </a:lnTo>
                  <a:lnTo>
                    <a:pt x="69" y="32"/>
                  </a:lnTo>
                  <a:lnTo>
                    <a:pt x="47" y="82"/>
                  </a:lnTo>
                  <a:lnTo>
                    <a:pt x="8" y="29"/>
                  </a:lnTo>
                  <a:lnTo>
                    <a:pt x="0" y="17"/>
                  </a:lnTo>
                  <a:close/>
                </a:path>
              </a:pathLst>
            </a:custGeom>
            <a:solidFill>
              <a:srgbClr val="000000"/>
            </a:solidFill>
            <a:ln w="9525">
              <a:noFill/>
              <a:round/>
            </a:ln>
          </p:spPr>
          <p:txBody>
            <a:bodyPr/>
            <a:lstStyle/>
            <a:p>
              <a:endParaRPr lang="en-US"/>
            </a:p>
          </p:txBody>
        </p:sp>
        <p:sp>
          <p:nvSpPr>
            <p:cNvPr id="501984" name="Freeform 224"/>
            <p:cNvSpPr/>
            <p:nvPr/>
          </p:nvSpPr>
          <p:spPr bwMode="auto">
            <a:xfrm>
              <a:off x="4644" y="2129"/>
              <a:ext cx="98" cy="36"/>
            </a:xfrm>
            <a:custGeom>
              <a:avLst/>
              <a:gdLst/>
              <a:ahLst/>
              <a:cxnLst>
                <a:cxn ang="0">
                  <a:pos x="0" y="0"/>
                </a:cxn>
                <a:cxn ang="0">
                  <a:pos x="134" y="0"/>
                </a:cxn>
                <a:cxn ang="0">
                  <a:pos x="195" y="54"/>
                </a:cxn>
                <a:cxn ang="0">
                  <a:pos x="134" y="26"/>
                </a:cxn>
                <a:cxn ang="0">
                  <a:pos x="140" y="73"/>
                </a:cxn>
                <a:cxn ang="0">
                  <a:pos x="86" y="34"/>
                </a:cxn>
                <a:cxn ang="0">
                  <a:pos x="79" y="58"/>
                </a:cxn>
                <a:cxn ang="0">
                  <a:pos x="40" y="29"/>
                </a:cxn>
                <a:cxn ang="0">
                  <a:pos x="41" y="33"/>
                </a:cxn>
                <a:cxn ang="0">
                  <a:pos x="43" y="42"/>
                </a:cxn>
                <a:cxn ang="0">
                  <a:pos x="41" y="51"/>
                </a:cxn>
                <a:cxn ang="0">
                  <a:pos x="37" y="54"/>
                </a:cxn>
                <a:cxn ang="0">
                  <a:pos x="32" y="52"/>
                </a:cxn>
                <a:cxn ang="0">
                  <a:pos x="26" y="46"/>
                </a:cxn>
                <a:cxn ang="0">
                  <a:pos x="20" y="37"/>
                </a:cxn>
                <a:cxn ang="0">
                  <a:pos x="14" y="27"/>
                </a:cxn>
                <a:cxn ang="0">
                  <a:pos x="8" y="18"/>
                </a:cxn>
                <a:cxn ang="0">
                  <a:pos x="5" y="8"/>
                </a:cxn>
                <a:cxn ang="0">
                  <a:pos x="1" y="3"/>
                </a:cxn>
                <a:cxn ang="0">
                  <a:pos x="0" y="0"/>
                </a:cxn>
              </a:cxnLst>
              <a:rect l="0" t="0" r="r" b="b"/>
              <a:pathLst>
                <a:path w="195" h="73">
                  <a:moveTo>
                    <a:pt x="0" y="0"/>
                  </a:moveTo>
                  <a:lnTo>
                    <a:pt x="134" y="0"/>
                  </a:lnTo>
                  <a:lnTo>
                    <a:pt x="195" y="54"/>
                  </a:lnTo>
                  <a:lnTo>
                    <a:pt x="134" y="26"/>
                  </a:lnTo>
                  <a:lnTo>
                    <a:pt x="140" y="73"/>
                  </a:lnTo>
                  <a:lnTo>
                    <a:pt x="86" y="34"/>
                  </a:lnTo>
                  <a:lnTo>
                    <a:pt x="79" y="58"/>
                  </a:lnTo>
                  <a:lnTo>
                    <a:pt x="40" y="29"/>
                  </a:lnTo>
                  <a:lnTo>
                    <a:pt x="41" y="33"/>
                  </a:lnTo>
                  <a:lnTo>
                    <a:pt x="43" y="42"/>
                  </a:lnTo>
                  <a:lnTo>
                    <a:pt x="41" y="51"/>
                  </a:lnTo>
                  <a:lnTo>
                    <a:pt x="37" y="54"/>
                  </a:lnTo>
                  <a:lnTo>
                    <a:pt x="32" y="52"/>
                  </a:lnTo>
                  <a:lnTo>
                    <a:pt x="26" y="46"/>
                  </a:lnTo>
                  <a:lnTo>
                    <a:pt x="20" y="37"/>
                  </a:lnTo>
                  <a:lnTo>
                    <a:pt x="14" y="27"/>
                  </a:lnTo>
                  <a:lnTo>
                    <a:pt x="8" y="18"/>
                  </a:lnTo>
                  <a:lnTo>
                    <a:pt x="5" y="8"/>
                  </a:lnTo>
                  <a:lnTo>
                    <a:pt x="1" y="3"/>
                  </a:lnTo>
                  <a:lnTo>
                    <a:pt x="0" y="0"/>
                  </a:lnTo>
                  <a:close/>
                </a:path>
              </a:pathLst>
            </a:custGeom>
            <a:solidFill>
              <a:srgbClr val="000000"/>
            </a:solidFill>
            <a:ln w="9525">
              <a:noFill/>
              <a:round/>
            </a:ln>
          </p:spPr>
          <p:txBody>
            <a:bodyPr/>
            <a:lstStyle/>
            <a:p>
              <a:endParaRPr lang="en-US"/>
            </a:p>
          </p:txBody>
        </p:sp>
        <p:sp>
          <p:nvSpPr>
            <p:cNvPr id="501985" name="Freeform 225"/>
            <p:cNvSpPr/>
            <p:nvPr/>
          </p:nvSpPr>
          <p:spPr bwMode="auto">
            <a:xfrm>
              <a:off x="4711" y="1982"/>
              <a:ext cx="67" cy="21"/>
            </a:xfrm>
            <a:custGeom>
              <a:avLst/>
              <a:gdLst/>
              <a:ahLst/>
              <a:cxnLst>
                <a:cxn ang="0">
                  <a:pos x="0" y="15"/>
                </a:cxn>
                <a:cxn ang="0">
                  <a:pos x="111" y="0"/>
                </a:cxn>
                <a:cxn ang="0">
                  <a:pos x="132" y="20"/>
                </a:cxn>
                <a:cxn ang="0">
                  <a:pos x="93" y="18"/>
                </a:cxn>
                <a:cxn ang="0">
                  <a:pos x="57" y="24"/>
                </a:cxn>
                <a:cxn ang="0">
                  <a:pos x="57" y="42"/>
                </a:cxn>
                <a:cxn ang="0">
                  <a:pos x="0" y="15"/>
                </a:cxn>
              </a:cxnLst>
              <a:rect l="0" t="0" r="r" b="b"/>
              <a:pathLst>
                <a:path w="132" h="42">
                  <a:moveTo>
                    <a:pt x="0" y="15"/>
                  </a:moveTo>
                  <a:lnTo>
                    <a:pt x="111" y="0"/>
                  </a:lnTo>
                  <a:lnTo>
                    <a:pt x="132" y="20"/>
                  </a:lnTo>
                  <a:lnTo>
                    <a:pt x="93" y="18"/>
                  </a:lnTo>
                  <a:lnTo>
                    <a:pt x="57" y="24"/>
                  </a:lnTo>
                  <a:lnTo>
                    <a:pt x="57" y="42"/>
                  </a:lnTo>
                  <a:lnTo>
                    <a:pt x="0" y="15"/>
                  </a:lnTo>
                  <a:close/>
                </a:path>
              </a:pathLst>
            </a:custGeom>
            <a:solidFill>
              <a:srgbClr val="000000"/>
            </a:solidFill>
            <a:ln w="9525">
              <a:noFill/>
              <a:round/>
            </a:ln>
          </p:spPr>
          <p:txBody>
            <a:bodyPr/>
            <a:lstStyle/>
            <a:p>
              <a:endParaRPr lang="en-US"/>
            </a:p>
          </p:txBody>
        </p:sp>
        <p:sp>
          <p:nvSpPr>
            <p:cNvPr id="501986" name="Freeform 226"/>
            <p:cNvSpPr/>
            <p:nvPr/>
          </p:nvSpPr>
          <p:spPr bwMode="auto">
            <a:xfrm>
              <a:off x="4623" y="1973"/>
              <a:ext cx="63" cy="61"/>
            </a:xfrm>
            <a:custGeom>
              <a:avLst/>
              <a:gdLst/>
              <a:ahLst/>
              <a:cxnLst>
                <a:cxn ang="0">
                  <a:pos x="75" y="121"/>
                </a:cxn>
                <a:cxn ang="0">
                  <a:pos x="0" y="53"/>
                </a:cxn>
                <a:cxn ang="0">
                  <a:pos x="39" y="0"/>
                </a:cxn>
                <a:cxn ang="0">
                  <a:pos x="39" y="38"/>
                </a:cxn>
                <a:cxn ang="0">
                  <a:pos x="83" y="21"/>
                </a:cxn>
                <a:cxn ang="0">
                  <a:pos x="51" y="71"/>
                </a:cxn>
                <a:cxn ang="0">
                  <a:pos x="126" y="26"/>
                </a:cxn>
                <a:cxn ang="0">
                  <a:pos x="75" y="121"/>
                </a:cxn>
              </a:cxnLst>
              <a:rect l="0" t="0" r="r" b="b"/>
              <a:pathLst>
                <a:path w="126" h="121">
                  <a:moveTo>
                    <a:pt x="75" y="121"/>
                  </a:moveTo>
                  <a:lnTo>
                    <a:pt x="0" y="53"/>
                  </a:lnTo>
                  <a:lnTo>
                    <a:pt x="39" y="0"/>
                  </a:lnTo>
                  <a:lnTo>
                    <a:pt x="39" y="38"/>
                  </a:lnTo>
                  <a:lnTo>
                    <a:pt x="83" y="21"/>
                  </a:lnTo>
                  <a:lnTo>
                    <a:pt x="51" y="71"/>
                  </a:lnTo>
                  <a:lnTo>
                    <a:pt x="126" y="26"/>
                  </a:lnTo>
                  <a:lnTo>
                    <a:pt x="75" y="121"/>
                  </a:lnTo>
                  <a:close/>
                </a:path>
              </a:pathLst>
            </a:custGeom>
            <a:solidFill>
              <a:srgbClr val="000000"/>
            </a:solidFill>
            <a:ln w="9525">
              <a:noFill/>
              <a:round/>
            </a:ln>
          </p:spPr>
          <p:txBody>
            <a:bodyPr/>
            <a:lstStyle/>
            <a:p>
              <a:endParaRPr lang="en-US"/>
            </a:p>
          </p:txBody>
        </p:sp>
        <p:sp>
          <p:nvSpPr>
            <p:cNvPr id="501987" name="Freeform 227"/>
            <p:cNvSpPr/>
            <p:nvPr/>
          </p:nvSpPr>
          <p:spPr bwMode="auto">
            <a:xfrm>
              <a:off x="4432" y="1413"/>
              <a:ext cx="35" cy="27"/>
            </a:xfrm>
            <a:custGeom>
              <a:avLst/>
              <a:gdLst/>
              <a:ahLst/>
              <a:cxnLst>
                <a:cxn ang="0">
                  <a:pos x="70" y="54"/>
                </a:cxn>
                <a:cxn ang="0">
                  <a:pos x="0" y="21"/>
                </a:cxn>
                <a:cxn ang="0">
                  <a:pos x="32" y="0"/>
                </a:cxn>
                <a:cxn ang="0">
                  <a:pos x="70" y="54"/>
                </a:cxn>
              </a:cxnLst>
              <a:rect l="0" t="0" r="r" b="b"/>
              <a:pathLst>
                <a:path w="70" h="54">
                  <a:moveTo>
                    <a:pt x="70" y="54"/>
                  </a:moveTo>
                  <a:lnTo>
                    <a:pt x="0" y="21"/>
                  </a:lnTo>
                  <a:lnTo>
                    <a:pt x="32" y="0"/>
                  </a:lnTo>
                  <a:lnTo>
                    <a:pt x="70" y="54"/>
                  </a:lnTo>
                  <a:close/>
                </a:path>
              </a:pathLst>
            </a:custGeom>
            <a:solidFill>
              <a:schemeClr val="hlink"/>
            </a:solidFill>
            <a:ln w="9525">
              <a:solidFill>
                <a:schemeClr val="hlink"/>
              </a:solidFill>
              <a:round/>
            </a:ln>
          </p:spPr>
          <p:txBody>
            <a:bodyPr/>
            <a:lstStyle/>
            <a:p>
              <a:endParaRPr lang="en-US"/>
            </a:p>
          </p:txBody>
        </p:sp>
        <p:sp>
          <p:nvSpPr>
            <p:cNvPr id="501988" name="Freeform 228"/>
            <p:cNvSpPr/>
            <p:nvPr/>
          </p:nvSpPr>
          <p:spPr bwMode="auto">
            <a:xfrm>
              <a:off x="4497" y="1381"/>
              <a:ext cx="13" cy="43"/>
            </a:xfrm>
            <a:custGeom>
              <a:avLst/>
              <a:gdLst/>
              <a:ahLst/>
              <a:cxnLst>
                <a:cxn ang="0">
                  <a:pos x="16" y="86"/>
                </a:cxn>
                <a:cxn ang="0">
                  <a:pos x="0" y="0"/>
                </a:cxn>
                <a:cxn ang="0">
                  <a:pos x="27" y="0"/>
                </a:cxn>
                <a:cxn ang="0">
                  <a:pos x="16" y="86"/>
                </a:cxn>
              </a:cxnLst>
              <a:rect l="0" t="0" r="r" b="b"/>
              <a:pathLst>
                <a:path w="27" h="86">
                  <a:moveTo>
                    <a:pt x="16" y="86"/>
                  </a:moveTo>
                  <a:lnTo>
                    <a:pt x="0" y="0"/>
                  </a:lnTo>
                  <a:lnTo>
                    <a:pt x="27" y="0"/>
                  </a:lnTo>
                  <a:lnTo>
                    <a:pt x="16" y="86"/>
                  </a:lnTo>
                  <a:close/>
                </a:path>
              </a:pathLst>
            </a:custGeom>
            <a:solidFill>
              <a:schemeClr val="hlink"/>
            </a:solidFill>
            <a:ln w="9525">
              <a:solidFill>
                <a:schemeClr val="hlink"/>
              </a:solidFill>
              <a:round/>
            </a:ln>
          </p:spPr>
          <p:txBody>
            <a:bodyPr/>
            <a:lstStyle/>
            <a:p>
              <a:endParaRPr lang="en-US"/>
            </a:p>
          </p:txBody>
        </p:sp>
        <p:sp>
          <p:nvSpPr>
            <p:cNvPr id="501989" name="Freeform 229"/>
            <p:cNvSpPr/>
            <p:nvPr/>
          </p:nvSpPr>
          <p:spPr bwMode="auto">
            <a:xfrm>
              <a:off x="4540" y="1394"/>
              <a:ext cx="38" cy="33"/>
            </a:xfrm>
            <a:custGeom>
              <a:avLst/>
              <a:gdLst/>
              <a:ahLst/>
              <a:cxnLst>
                <a:cxn ang="0">
                  <a:pos x="0" y="66"/>
                </a:cxn>
                <a:cxn ang="0">
                  <a:pos x="53" y="0"/>
                </a:cxn>
                <a:cxn ang="0">
                  <a:pos x="75" y="44"/>
                </a:cxn>
                <a:cxn ang="0">
                  <a:pos x="0" y="66"/>
                </a:cxn>
              </a:cxnLst>
              <a:rect l="0" t="0" r="r" b="b"/>
              <a:pathLst>
                <a:path w="75" h="66">
                  <a:moveTo>
                    <a:pt x="0" y="66"/>
                  </a:moveTo>
                  <a:lnTo>
                    <a:pt x="53" y="0"/>
                  </a:lnTo>
                  <a:lnTo>
                    <a:pt x="75" y="44"/>
                  </a:lnTo>
                  <a:lnTo>
                    <a:pt x="0" y="66"/>
                  </a:lnTo>
                  <a:close/>
                </a:path>
              </a:pathLst>
            </a:custGeom>
            <a:solidFill>
              <a:schemeClr val="hlink"/>
            </a:solidFill>
            <a:ln w="9525">
              <a:solidFill>
                <a:schemeClr val="hlink"/>
              </a:solidFill>
              <a:round/>
            </a:ln>
          </p:spPr>
          <p:txBody>
            <a:bodyPr/>
            <a:lstStyle/>
            <a:p>
              <a:endParaRPr lang="en-US"/>
            </a:p>
          </p:txBody>
        </p:sp>
        <p:sp>
          <p:nvSpPr>
            <p:cNvPr id="501990" name="Freeform 230"/>
            <p:cNvSpPr/>
            <p:nvPr/>
          </p:nvSpPr>
          <p:spPr bwMode="auto">
            <a:xfrm>
              <a:off x="4567" y="1451"/>
              <a:ext cx="26" cy="14"/>
            </a:xfrm>
            <a:custGeom>
              <a:avLst/>
              <a:gdLst/>
              <a:ahLst/>
              <a:cxnLst>
                <a:cxn ang="0">
                  <a:pos x="0" y="0"/>
                </a:cxn>
                <a:cxn ang="0">
                  <a:pos x="53" y="0"/>
                </a:cxn>
                <a:cxn ang="0">
                  <a:pos x="44" y="26"/>
                </a:cxn>
                <a:cxn ang="0">
                  <a:pos x="0" y="0"/>
                </a:cxn>
              </a:cxnLst>
              <a:rect l="0" t="0" r="r" b="b"/>
              <a:pathLst>
                <a:path w="53" h="26">
                  <a:moveTo>
                    <a:pt x="0" y="0"/>
                  </a:moveTo>
                  <a:lnTo>
                    <a:pt x="53" y="0"/>
                  </a:lnTo>
                  <a:lnTo>
                    <a:pt x="44" y="26"/>
                  </a:lnTo>
                  <a:lnTo>
                    <a:pt x="0" y="0"/>
                  </a:lnTo>
                  <a:close/>
                </a:path>
              </a:pathLst>
            </a:custGeom>
            <a:solidFill>
              <a:schemeClr val="hlink"/>
            </a:solidFill>
            <a:ln w="9525">
              <a:solidFill>
                <a:schemeClr val="hlink"/>
              </a:solidFill>
              <a:round/>
            </a:ln>
          </p:spPr>
          <p:txBody>
            <a:bodyPr/>
            <a:lstStyle/>
            <a:p>
              <a:endParaRPr lang="en-US"/>
            </a:p>
          </p:txBody>
        </p:sp>
        <p:sp>
          <p:nvSpPr>
            <p:cNvPr id="501991" name="Freeform 231"/>
            <p:cNvSpPr/>
            <p:nvPr/>
          </p:nvSpPr>
          <p:spPr bwMode="auto">
            <a:xfrm>
              <a:off x="4437" y="1462"/>
              <a:ext cx="25" cy="19"/>
            </a:xfrm>
            <a:custGeom>
              <a:avLst/>
              <a:gdLst/>
              <a:ahLst/>
              <a:cxnLst>
                <a:cxn ang="0">
                  <a:pos x="50" y="0"/>
                </a:cxn>
                <a:cxn ang="0">
                  <a:pos x="0" y="17"/>
                </a:cxn>
                <a:cxn ang="0">
                  <a:pos x="6" y="37"/>
                </a:cxn>
                <a:cxn ang="0">
                  <a:pos x="50" y="0"/>
                </a:cxn>
              </a:cxnLst>
              <a:rect l="0" t="0" r="r" b="b"/>
              <a:pathLst>
                <a:path w="50" h="37">
                  <a:moveTo>
                    <a:pt x="50" y="0"/>
                  </a:moveTo>
                  <a:lnTo>
                    <a:pt x="0" y="17"/>
                  </a:lnTo>
                  <a:lnTo>
                    <a:pt x="6" y="37"/>
                  </a:lnTo>
                  <a:lnTo>
                    <a:pt x="50" y="0"/>
                  </a:lnTo>
                  <a:close/>
                </a:path>
              </a:pathLst>
            </a:custGeom>
            <a:solidFill>
              <a:schemeClr val="hlink"/>
            </a:solidFill>
            <a:ln w="9525">
              <a:solidFill>
                <a:schemeClr val="hlink"/>
              </a:solidFill>
              <a:round/>
            </a:ln>
          </p:spPr>
          <p:txBody>
            <a:bodyPr/>
            <a:lstStyle/>
            <a:p>
              <a:endParaRPr lang="en-US"/>
            </a:p>
          </p:txBody>
        </p:sp>
        <p:sp>
          <p:nvSpPr>
            <p:cNvPr id="501992" name="Freeform 232"/>
            <p:cNvSpPr/>
            <p:nvPr/>
          </p:nvSpPr>
          <p:spPr bwMode="auto">
            <a:xfrm>
              <a:off x="4907" y="1890"/>
              <a:ext cx="24" cy="117"/>
            </a:xfrm>
            <a:custGeom>
              <a:avLst/>
              <a:gdLst/>
              <a:ahLst/>
              <a:cxnLst>
                <a:cxn ang="0">
                  <a:pos x="15" y="0"/>
                </a:cxn>
                <a:cxn ang="0">
                  <a:pos x="0" y="48"/>
                </a:cxn>
                <a:cxn ang="0">
                  <a:pos x="47" y="233"/>
                </a:cxn>
                <a:cxn ang="0">
                  <a:pos x="15" y="0"/>
                </a:cxn>
              </a:cxnLst>
              <a:rect l="0" t="0" r="r" b="b"/>
              <a:pathLst>
                <a:path w="47" h="233">
                  <a:moveTo>
                    <a:pt x="15" y="0"/>
                  </a:moveTo>
                  <a:lnTo>
                    <a:pt x="0" y="48"/>
                  </a:lnTo>
                  <a:lnTo>
                    <a:pt x="47" y="233"/>
                  </a:lnTo>
                  <a:lnTo>
                    <a:pt x="15" y="0"/>
                  </a:lnTo>
                  <a:close/>
                </a:path>
              </a:pathLst>
            </a:custGeom>
            <a:solidFill>
              <a:srgbClr val="000000"/>
            </a:solidFill>
            <a:ln w="9525">
              <a:noFill/>
              <a:round/>
            </a:ln>
          </p:spPr>
          <p:txBody>
            <a:bodyPr/>
            <a:lstStyle/>
            <a:p>
              <a:endParaRPr lang="en-US"/>
            </a:p>
          </p:txBody>
        </p:sp>
        <p:sp>
          <p:nvSpPr>
            <p:cNvPr id="501993" name="Freeform 233"/>
            <p:cNvSpPr/>
            <p:nvPr/>
          </p:nvSpPr>
          <p:spPr bwMode="auto">
            <a:xfrm>
              <a:off x="4763" y="1888"/>
              <a:ext cx="152" cy="412"/>
            </a:xfrm>
            <a:custGeom>
              <a:avLst/>
              <a:gdLst/>
              <a:ahLst/>
              <a:cxnLst>
                <a:cxn ang="0">
                  <a:pos x="0" y="805"/>
                </a:cxn>
                <a:cxn ang="0">
                  <a:pos x="37" y="822"/>
                </a:cxn>
                <a:cxn ang="0">
                  <a:pos x="303" y="0"/>
                </a:cxn>
                <a:cxn ang="0">
                  <a:pos x="0" y="805"/>
                </a:cxn>
              </a:cxnLst>
              <a:rect l="0" t="0" r="r" b="b"/>
              <a:pathLst>
                <a:path w="303" h="822">
                  <a:moveTo>
                    <a:pt x="0" y="805"/>
                  </a:moveTo>
                  <a:lnTo>
                    <a:pt x="37" y="822"/>
                  </a:lnTo>
                  <a:lnTo>
                    <a:pt x="303" y="0"/>
                  </a:lnTo>
                  <a:lnTo>
                    <a:pt x="0" y="805"/>
                  </a:lnTo>
                  <a:close/>
                </a:path>
              </a:pathLst>
            </a:custGeom>
            <a:solidFill>
              <a:srgbClr val="000000"/>
            </a:solidFill>
            <a:ln w="9525">
              <a:noFill/>
              <a:round/>
            </a:ln>
          </p:spPr>
          <p:txBody>
            <a:bodyPr/>
            <a:lstStyle/>
            <a:p>
              <a:endParaRPr lang="en-US"/>
            </a:p>
          </p:txBody>
        </p:sp>
        <p:sp>
          <p:nvSpPr>
            <p:cNvPr id="501995" name="Freeform 235"/>
            <p:cNvSpPr/>
            <p:nvPr/>
          </p:nvSpPr>
          <p:spPr bwMode="auto">
            <a:xfrm>
              <a:off x="4466" y="1454"/>
              <a:ext cx="90" cy="127"/>
            </a:xfrm>
            <a:custGeom>
              <a:avLst/>
              <a:gdLst/>
              <a:ahLst/>
              <a:cxnLst>
                <a:cxn ang="0">
                  <a:pos x="12" y="123"/>
                </a:cxn>
                <a:cxn ang="0">
                  <a:pos x="15" y="109"/>
                </a:cxn>
                <a:cxn ang="0">
                  <a:pos x="0" y="99"/>
                </a:cxn>
                <a:cxn ang="0">
                  <a:pos x="15" y="97"/>
                </a:cxn>
                <a:cxn ang="0">
                  <a:pos x="6" y="72"/>
                </a:cxn>
                <a:cxn ang="0">
                  <a:pos x="37" y="63"/>
                </a:cxn>
                <a:cxn ang="0">
                  <a:pos x="40" y="0"/>
                </a:cxn>
                <a:cxn ang="0">
                  <a:pos x="52" y="1"/>
                </a:cxn>
                <a:cxn ang="0">
                  <a:pos x="52" y="67"/>
                </a:cxn>
                <a:cxn ang="0">
                  <a:pos x="84" y="82"/>
                </a:cxn>
                <a:cxn ang="0">
                  <a:pos x="73" y="99"/>
                </a:cxn>
                <a:cxn ang="0">
                  <a:pos x="90" y="102"/>
                </a:cxn>
                <a:cxn ang="0">
                  <a:pos x="66" y="111"/>
                </a:cxn>
                <a:cxn ang="0">
                  <a:pos x="64" y="127"/>
                </a:cxn>
              </a:cxnLst>
              <a:rect l="0" t="0" r="r" b="b"/>
              <a:pathLst>
                <a:path w="90" h="127">
                  <a:moveTo>
                    <a:pt x="12" y="123"/>
                  </a:moveTo>
                  <a:lnTo>
                    <a:pt x="15" y="109"/>
                  </a:lnTo>
                  <a:lnTo>
                    <a:pt x="0" y="99"/>
                  </a:lnTo>
                  <a:lnTo>
                    <a:pt x="15" y="97"/>
                  </a:lnTo>
                  <a:lnTo>
                    <a:pt x="6" y="72"/>
                  </a:lnTo>
                  <a:lnTo>
                    <a:pt x="37" y="63"/>
                  </a:lnTo>
                  <a:lnTo>
                    <a:pt x="40" y="0"/>
                  </a:lnTo>
                  <a:lnTo>
                    <a:pt x="52" y="1"/>
                  </a:lnTo>
                  <a:lnTo>
                    <a:pt x="52" y="67"/>
                  </a:lnTo>
                  <a:lnTo>
                    <a:pt x="84" y="82"/>
                  </a:lnTo>
                  <a:lnTo>
                    <a:pt x="73" y="99"/>
                  </a:lnTo>
                  <a:lnTo>
                    <a:pt x="90" y="102"/>
                  </a:lnTo>
                  <a:lnTo>
                    <a:pt x="66" y="111"/>
                  </a:lnTo>
                  <a:lnTo>
                    <a:pt x="64" y="127"/>
                  </a:lnTo>
                </a:path>
              </a:pathLst>
            </a:custGeom>
            <a:noFill/>
            <a:ln w="9525" cap="flat" cmpd="sng">
              <a:solidFill>
                <a:srgbClr val="FFD357"/>
              </a:solidFill>
              <a:prstDash val="solid"/>
              <a:round/>
            </a:ln>
            <a:effectLst/>
          </p:spPr>
          <p:txBody>
            <a:bodyPr wrap="none" anchor="ctr"/>
            <a:lstStyle/>
            <a:p>
              <a:endParaRPr lang="en-US"/>
            </a:p>
          </p:txBody>
        </p:sp>
      </p:grpSp>
      <p:grpSp>
        <p:nvGrpSpPr>
          <p:cNvPr id="502007" name="Group 247"/>
          <p:cNvGrpSpPr/>
          <p:nvPr/>
        </p:nvGrpSpPr>
        <p:grpSpPr bwMode="auto">
          <a:xfrm>
            <a:off x="4772025" y="2244055"/>
            <a:ext cx="685800" cy="1263650"/>
            <a:chOff x="3024" y="1177"/>
            <a:chExt cx="432" cy="796"/>
          </a:xfrm>
        </p:grpSpPr>
        <p:sp>
          <p:nvSpPr>
            <p:cNvPr id="502005" name="AutoShape 245"/>
            <p:cNvSpPr>
              <a:spLocks noChangeArrowheads="1"/>
            </p:cNvSpPr>
            <p:nvPr/>
          </p:nvSpPr>
          <p:spPr bwMode="auto">
            <a:xfrm rot="19431231" flipH="1">
              <a:off x="3024" y="1177"/>
              <a:ext cx="156" cy="17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502006" name="Line 246"/>
            <p:cNvSpPr>
              <a:spLocks noChangeShapeType="1"/>
            </p:cNvSpPr>
            <p:nvPr/>
          </p:nvSpPr>
          <p:spPr bwMode="auto">
            <a:xfrm rot="-1085320" flipH="1" flipV="1">
              <a:off x="3256" y="1285"/>
              <a:ext cx="200" cy="688"/>
            </a:xfrm>
            <a:prstGeom prst="line">
              <a:avLst/>
            </a:prstGeom>
            <a:noFill/>
            <a:ln w="12700">
              <a:solidFill>
                <a:schemeClr val="tx1"/>
              </a:solidFill>
              <a:round/>
              <a:headEnd type="none" w="sm" len="sm"/>
              <a:tailEnd type="none" w="sm" len="sm"/>
            </a:ln>
            <a:effectLst/>
          </p:spPr>
          <p:txBody>
            <a:bodyPr wrap="none" anchor="ctr"/>
            <a:lstStyle/>
            <a:p>
              <a:endParaRPr lang="en-US"/>
            </a:p>
          </p:txBody>
        </p:sp>
      </p:grpSp>
      <p:grpSp>
        <p:nvGrpSpPr>
          <p:cNvPr id="502008" name="Group 248"/>
          <p:cNvGrpSpPr/>
          <p:nvPr/>
        </p:nvGrpSpPr>
        <p:grpSpPr bwMode="auto">
          <a:xfrm flipH="1">
            <a:off x="3695700" y="2244055"/>
            <a:ext cx="685800" cy="1263650"/>
            <a:chOff x="3024" y="1177"/>
            <a:chExt cx="432" cy="796"/>
          </a:xfrm>
        </p:grpSpPr>
        <p:sp>
          <p:nvSpPr>
            <p:cNvPr id="502009" name="AutoShape 249"/>
            <p:cNvSpPr>
              <a:spLocks noChangeArrowheads="1"/>
            </p:cNvSpPr>
            <p:nvPr/>
          </p:nvSpPr>
          <p:spPr bwMode="auto">
            <a:xfrm rot="19431231" flipH="1">
              <a:off x="3024" y="1177"/>
              <a:ext cx="156" cy="172"/>
            </a:xfrm>
            <a:prstGeom prst="triangle">
              <a:avLst>
                <a:gd name="adj" fmla="val 49995"/>
              </a:avLst>
            </a:prstGeom>
            <a:noFill/>
            <a:ln w="12700">
              <a:solidFill>
                <a:schemeClr val="tx1"/>
              </a:solidFill>
              <a:miter lim="800000"/>
            </a:ln>
            <a:effectLst/>
          </p:spPr>
          <p:txBody>
            <a:bodyPr wrap="none" anchor="ctr"/>
            <a:lstStyle/>
            <a:p>
              <a:endParaRPr lang="en-US"/>
            </a:p>
          </p:txBody>
        </p:sp>
        <p:sp>
          <p:nvSpPr>
            <p:cNvPr id="502010" name="Line 250"/>
            <p:cNvSpPr>
              <a:spLocks noChangeShapeType="1"/>
            </p:cNvSpPr>
            <p:nvPr/>
          </p:nvSpPr>
          <p:spPr bwMode="auto">
            <a:xfrm rot="-1085320" flipH="1" flipV="1">
              <a:off x="3256" y="1285"/>
              <a:ext cx="200" cy="688"/>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
        <p:nvSpPr>
          <p:cNvPr id="502011" name="Freeform 251"/>
          <p:cNvSpPr/>
          <p:nvPr/>
        </p:nvSpPr>
        <p:spPr bwMode="auto">
          <a:xfrm>
            <a:off x="1733550" y="2594892"/>
            <a:ext cx="514350" cy="247650"/>
          </a:xfrm>
          <a:custGeom>
            <a:avLst/>
            <a:gdLst/>
            <a:ahLst/>
            <a:cxnLst>
              <a:cxn ang="0">
                <a:pos x="0" y="0"/>
              </a:cxn>
              <a:cxn ang="0">
                <a:pos x="0" y="156"/>
              </a:cxn>
              <a:cxn ang="0">
                <a:pos x="324" y="156"/>
              </a:cxn>
            </a:cxnLst>
            <a:rect l="0" t="0" r="r" b="b"/>
            <a:pathLst>
              <a:path w="324" h="156">
                <a:moveTo>
                  <a:pt x="0" y="0"/>
                </a:moveTo>
                <a:lnTo>
                  <a:pt x="0" y="156"/>
                </a:lnTo>
                <a:lnTo>
                  <a:pt x="324" y="156"/>
                </a:lnTo>
              </a:path>
            </a:pathLst>
          </a:custGeom>
          <a:noFill/>
          <a:ln w="28575" cap="flat" cmpd="sng">
            <a:solidFill>
              <a:schemeClr val="hlink"/>
            </a:solidFill>
            <a:prstDash val="solid"/>
            <a:round/>
            <a:headEnd type="none" w="med" len="med"/>
            <a:tailEnd type="triangle"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66" name="Freeform 58"/>
          <p:cNvSpPr/>
          <p:nvPr/>
        </p:nvSpPr>
        <p:spPr bwMode="auto">
          <a:xfrm>
            <a:off x="4908550" y="3930650"/>
            <a:ext cx="263525" cy="274638"/>
          </a:xfrm>
          <a:custGeom>
            <a:avLst/>
            <a:gdLst/>
            <a:ahLst/>
            <a:cxnLst>
              <a:cxn ang="0">
                <a:pos x="166" y="0"/>
              </a:cxn>
              <a:cxn ang="0">
                <a:pos x="113" y="193"/>
              </a:cxn>
              <a:cxn ang="0">
                <a:pos x="0" y="112"/>
              </a:cxn>
              <a:cxn ang="0">
                <a:pos x="166" y="0"/>
              </a:cxn>
            </a:cxnLst>
            <a:rect l="0" t="0" r="r" b="b"/>
            <a:pathLst>
              <a:path w="166" h="193">
                <a:moveTo>
                  <a:pt x="166" y="0"/>
                </a:moveTo>
                <a:lnTo>
                  <a:pt x="113" y="193"/>
                </a:lnTo>
                <a:lnTo>
                  <a:pt x="0" y="112"/>
                </a:lnTo>
                <a:lnTo>
                  <a:pt x="166" y="0"/>
                </a:lnTo>
                <a:close/>
              </a:path>
            </a:pathLst>
          </a:custGeom>
          <a:noFill/>
          <a:ln w="12700" cmpd="sng">
            <a:solidFill>
              <a:schemeClr val="tx1"/>
            </a:solidFill>
            <a:prstDash val="solid"/>
            <a:round/>
          </a:ln>
        </p:spPr>
        <p:txBody>
          <a:bodyPr/>
          <a:lstStyle/>
          <a:p>
            <a:endParaRPr lang="en-US"/>
          </a:p>
        </p:txBody>
      </p:sp>
      <p:sp>
        <p:nvSpPr>
          <p:cNvPr id="503867" name="Line 59"/>
          <p:cNvSpPr>
            <a:spLocks noChangeShapeType="1"/>
          </p:cNvSpPr>
          <p:nvPr/>
        </p:nvSpPr>
        <p:spPr bwMode="auto">
          <a:xfrm flipH="1">
            <a:off x="4478338" y="4149725"/>
            <a:ext cx="530225" cy="75247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3868" name="Freeform 60"/>
          <p:cNvSpPr/>
          <p:nvPr/>
        </p:nvSpPr>
        <p:spPr bwMode="auto">
          <a:xfrm flipH="1">
            <a:off x="3500438" y="3933825"/>
            <a:ext cx="263525" cy="274638"/>
          </a:xfrm>
          <a:custGeom>
            <a:avLst/>
            <a:gdLst/>
            <a:ahLst/>
            <a:cxnLst>
              <a:cxn ang="0">
                <a:pos x="166" y="0"/>
              </a:cxn>
              <a:cxn ang="0">
                <a:pos x="113" y="193"/>
              </a:cxn>
              <a:cxn ang="0">
                <a:pos x="0" y="112"/>
              </a:cxn>
              <a:cxn ang="0">
                <a:pos x="166" y="0"/>
              </a:cxn>
            </a:cxnLst>
            <a:rect l="0" t="0" r="r" b="b"/>
            <a:pathLst>
              <a:path w="166" h="193">
                <a:moveTo>
                  <a:pt x="166" y="0"/>
                </a:moveTo>
                <a:lnTo>
                  <a:pt x="113" y="193"/>
                </a:lnTo>
                <a:lnTo>
                  <a:pt x="0" y="112"/>
                </a:lnTo>
                <a:lnTo>
                  <a:pt x="166" y="0"/>
                </a:lnTo>
                <a:close/>
              </a:path>
            </a:pathLst>
          </a:custGeom>
          <a:noFill/>
          <a:ln w="12700" cmpd="sng">
            <a:solidFill>
              <a:schemeClr val="tx1"/>
            </a:solidFill>
            <a:prstDash val="solid"/>
            <a:round/>
          </a:ln>
        </p:spPr>
        <p:txBody>
          <a:bodyPr/>
          <a:lstStyle/>
          <a:p>
            <a:endParaRPr lang="en-US"/>
          </a:p>
        </p:txBody>
      </p:sp>
      <p:sp>
        <p:nvSpPr>
          <p:cNvPr id="503869" name="Line 61"/>
          <p:cNvSpPr>
            <a:spLocks noChangeShapeType="1"/>
          </p:cNvSpPr>
          <p:nvPr/>
        </p:nvSpPr>
        <p:spPr bwMode="auto">
          <a:xfrm>
            <a:off x="3667125" y="4149725"/>
            <a:ext cx="530225" cy="75247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3810"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sp>
        <p:nvSpPr>
          <p:cNvPr id="503811" name="Rectangle 3"/>
          <p:cNvSpPr>
            <a:spLocks noChangeArrowheads="1"/>
          </p:cNvSpPr>
          <p:nvPr/>
        </p:nvSpPr>
        <p:spPr bwMode="auto">
          <a:xfrm>
            <a:off x="268288" y="3352800"/>
            <a:ext cx="8875712" cy="3352800"/>
          </a:xfrm>
          <a:prstGeom prst="rect">
            <a:avLst/>
          </a:prstGeom>
          <a:noFill/>
          <a:ln w="9525">
            <a:noFill/>
            <a:miter lim="800000"/>
          </a:ln>
          <a:effectLst>
            <a:outerShdw dist="35921" dir="2700000" algn="ctr" rotWithShape="0">
              <a:srgbClr val="000000"/>
            </a:outerShdw>
          </a:effectLst>
        </p:spPr>
        <p:txBody>
          <a:bodyPr wrap="none" anchor="ctr"/>
          <a:lstStyle/>
          <a:p>
            <a:endParaRPr lang="en-US"/>
          </a:p>
        </p:txBody>
      </p:sp>
      <p:sp>
        <p:nvSpPr>
          <p:cNvPr id="503829" name="Rectangle 21"/>
          <p:cNvSpPr>
            <a:spLocks noChangeArrowheads="1"/>
          </p:cNvSpPr>
          <p:nvPr/>
        </p:nvSpPr>
        <p:spPr bwMode="auto">
          <a:xfrm>
            <a:off x="3271838" y="5737225"/>
            <a:ext cx="2165350" cy="457200"/>
          </a:xfrm>
          <a:prstGeom prst="rect">
            <a:avLst/>
          </a:prstGeom>
          <a:noFill/>
          <a:ln w="12700">
            <a:noFill/>
            <a:miter lim="800000"/>
            <a:headEnd type="none" w="sm" len="sm"/>
            <a:tailEnd type="none" w="lg" len="lg"/>
          </a:ln>
          <a:effectLst/>
        </p:spPr>
        <p:txBody>
          <a:bodyPr wrap="none">
            <a:spAutoFit/>
          </a:bodyPr>
          <a:lstStyle/>
          <a:p>
            <a:pPr algn="l"/>
            <a:r>
              <a:rPr lang="en-US" altLang="zh-CN" sz="2400" b="0">
                <a:solidFill>
                  <a:srgbClr val="00CCFF"/>
                </a:solidFill>
                <a:ea typeface="宋体" panose="02010600030101010101" pitchFamily="2" charset="-122"/>
              </a:rPr>
              <a:t>Is this correct?</a:t>
            </a:r>
            <a:endParaRPr lang="en-US" altLang="zh-CN" sz="2400" b="0">
              <a:solidFill>
                <a:srgbClr val="00CCFF"/>
              </a:solidFill>
              <a:ea typeface="宋体" panose="02010600030101010101" pitchFamily="2" charset="-122"/>
            </a:endParaRPr>
          </a:p>
        </p:txBody>
      </p:sp>
      <p:sp>
        <p:nvSpPr>
          <p:cNvPr id="503830" name="Rectangle 22"/>
          <p:cNvSpPr>
            <a:spLocks noGrp="1" noChangeArrowheads="1"/>
          </p:cNvSpPr>
          <p:nvPr>
            <p:ph type="title"/>
          </p:nvPr>
        </p:nvSpPr>
        <p:spPr>
          <a:xfrm>
            <a:off x="268288" y="342900"/>
            <a:ext cx="8999538" cy="533400"/>
          </a:xfrm>
        </p:spPr>
        <p:txBody>
          <a:bodyPr>
            <a:normAutofit fontScale="90000"/>
          </a:bodyPr>
          <a:lstStyle/>
          <a:p>
            <a:r>
              <a:rPr lang="en-US" altLang="zh-CN" dirty="0">
                <a:ea typeface="宋体" panose="02010600030101010101" pitchFamily="2" charset="-122"/>
              </a:rPr>
              <a:t>Generalization vs. Aggregation</a:t>
            </a:r>
            <a:endParaRPr lang="en-US" altLang="zh-CN" dirty="0">
              <a:ea typeface="宋体" panose="02010600030101010101" pitchFamily="2" charset="-122"/>
            </a:endParaRPr>
          </a:p>
        </p:txBody>
      </p:sp>
      <p:sp>
        <p:nvSpPr>
          <p:cNvPr id="503831" name="Rectangle 23"/>
          <p:cNvSpPr>
            <a:spLocks noGrp="1" noChangeArrowheads="1"/>
          </p:cNvSpPr>
          <p:nvPr>
            <p:ph type="body" sz="half" idx="1"/>
          </p:nvPr>
        </p:nvSpPr>
        <p:spPr>
          <a:xfrm>
            <a:off x="361950" y="1052513"/>
            <a:ext cx="8283575" cy="3125787"/>
          </a:xfrm>
        </p:spPr>
        <p:txBody>
          <a:bodyPr/>
          <a:lstStyle/>
          <a:p>
            <a:r>
              <a:rPr lang="en-US" altLang="zh-CN" sz="2800">
                <a:ea typeface="宋体" panose="02010600030101010101" pitchFamily="2" charset="-122"/>
              </a:rPr>
              <a:t>Generalization and aggregation are often confused</a:t>
            </a:r>
            <a:endParaRPr lang="en-US" altLang="zh-CN" sz="2800">
              <a:ea typeface="宋体" panose="02010600030101010101" pitchFamily="2" charset="-122"/>
            </a:endParaRPr>
          </a:p>
          <a:p>
            <a:pPr lvl="1"/>
            <a:r>
              <a:rPr lang="en-US" altLang="zh-CN" sz="2400">
                <a:ea typeface="宋体" panose="02010600030101010101" pitchFamily="2" charset="-122"/>
              </a:rPr>
              <a:t>Generalization represents an “is a” or “kind-of” relationship</a:t>
            </a:r>
            <a:endParaRPr lang="en-US" altLang="zh-CN" sz="2400">
              <a:ea typeface="宋体" panose="02010600030101010101" pitchFamily="2" charset="-122"/>
            </a:endParaRPr>
          </a:p>
          <a:p>
            <a:pPr lvl="1"/>
            <a:r>
              <a:rPr lang="en-US" altLang="zh-CN" sz="2400">
                <a:ea typeface="宋体" panose="02010600030101010101" pitchFamily="2" charset="-122"/>
              </a:rPr>
              <a:t>Aggregation represents a “part-of” relationship</a:t>
            </a:r>
            <a:endParaRPr lang="en-US" altLang="zh-CN" sz="2400">
              <a:ea typeface="宋体" panose="02010600030101010101" pitchFamily="2" charset="-122"/>
            </a:endParaRPr>
          </a:p>
        </p:txBody>
      </p:sp>
      <p:sp>
        <p:nvSpPr>
          <p:cNvPr id="503856" name="Rectangle 48"/>
          <p:cNvSpPr>
            <a:spLocks noChangeArrowheads="1"/>
          </p:cNvSpPr>
          <p:nvPr/>
        </p:nvSpPr>
        <p:spPr bwMode="auto">
          <a:xfrm>
            <a:off x="2897188" y="3417888"/>
            <a:ext cx="936625" cy="503237"/>
          </a:xfrm>
          <a:prstGeom prst="rect">
            <a:avLst/>
          </a:prstGeom>
          <a:solidFill>
            <a:srgbClr val="FFFFCC"/>
          </a:solidFill>
          <a:ln w="12700">
            <a:solidFill>
              <a:srgbClr val="990033"/>
            </a:solidFill>
            <a:miter lim="800000"/>
          </a:ln>
        </p:spPr>
        <p:txBody>
          <a:bodyPr/>
          <a:lstStyle/>
          <a:p>
            <a:endParaRPr lang="en-US"/>
          </a:p>
        </p:txBody>
      </p:sp>
      <p:sp>
        <p:nvSpPr>
          <p:cNvPr id="503857" name="Rectangle 49"/>
          <p:cNvSpPr>
            <a:spLocks noChangeArrowheads="1"/>
          </p:cNvSpPr>
          <p:nvPr/>
        </p:nvSpPr>
        <p:spPr bwMode="auto">
          <a:xfrm>
            <a:off x="3011488" y="3459163"/>
            <a:ext cx="720725" cy="244475"/>
          </a:xfrm>
          <a:prstGeom prst="rect">
            <a:avLst/>
          </a:prstGeom>
          <a:noFill/>
          <a:ln w="952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Window</a:t>
            </a:r>
            <a:endParaRPr lang="en-US" altLang="zh-CN" sz="1600" b="0" dirty="0">
              <a:solidFill>
                <a:srgbClr val="FF0000"/>
              </a:solidFill>
              <a:ea typeface="宋体" panose="02010600030101010101" pitchFamily="2" charset="-122"/>
            </a:endParaRPr>
          </a:p>
        </p:txBody>
      </p:sp>
      <p:sp>
        <p:nvSpPr>
          <p:cNvPr id="503858" name="Line 50"/>
          <p:cNvSpPr>
            <a:spLocks noChangeShapeType="1"/>
          </p:cNvSpPr>
          <p:nvPr/>
        </p:nvSpPr>
        <p:spPr bwMode="auto">
          <a:xfrm>
            <a:off x="2909888" y="3822700"/>
            <a:ext cx="930275" cy="1588"/>
          </a:xfrm>
          <a:prstGeom prst="line">
            <a:avLst/>
          </a:prstGeom>
          <a:noFill/>
          <a:ln w="12700">
            <a:solidFill>
              <a:srgbClr val="990033"/>
            </a:solidFill>
            <a:round/>
          </a:ln>
        </p:spPr>
        <p:txBody>
          <a:bodyPr/>
          <a:lstStyle/>
          <a:p>
            <a:endParaRPr lang="en-US"/>
          </a:p>
        </p:txBody>
      </p:sp>
      <p:grpSp>
        <p:nvGrpSpPr>
          <p:cNvPr id="503874" name="Group 66"/>
          <p:cNvGrpSpPr/>
          <p:nvPr/>
        </p:nvGrpSpPr>
        <p:grpSpPr bwMode="auto">
          <a:xfrm>
            <a:off x="3227388" y="4622800"/>
            <a:ext cx="2225675" cy="504825"/>
            <a:chOff x="2235" y="3346"/>
            <a:chExt cx="1336" cy="318"/>
          </a:xfrm>
        </p:grpSpPr>
        <p:sp>
          <p:nvSpPr>
            <p:cNvPr id="503859" name="Rectangle 51"/>
            <p:cNvSpPr>
              <a:spLocks noChangeArrowheads="1"/>
            </p:cNvSpPr>
            <p:nvPr/>
          </p:nvSpPr>
          <p:spPr bwMode="auto">
            <a:xfrm>
              <a:off x="2235" y="3346"/>
              <a:ext cx="1336" cy="318"/>
            </a:xfrm>
            <a:prstGeom prst="rect">
              <a:avLst/>
            </a:prstGeom>
            <a:solidFill>
              <a:srgbClr val="FFFFCC"/>
            </a:solidFill>
            <a:ln w="12700">
              <a:solidFill>
                <a:srgbClr val="990033"/>
              </a:solidFill>
              <a:miter lim="800000"/>
            </a:ln>
          </p:spPr>
          <p:txBody>
            <a:bodyPr/>
            <a:lstStyle/>
            <a:p>
              <a:endParaRPr lang="en-US"/>
            </a:p>
          </p:txBody>
        </p:sp>
        <p:sp>
          <p:nvSpPr>
            <p:cNvPr id="503862" name="Line 54"/>
            <p:cNvSpPr>
              <a:spLocks noChangeShapeType="1"/>
            </p:cNvSpPr>
            <p:nvPr/>
          </p:nvSpPr>
          <p:spPr bwMode="auto">
            <a:xfrm>
              <a:off x="2235" y="3601"/>
              <a:ext cx="1333" cy="1"/>
            </a:xfrm>
            <a:prstGeom prst="line">
              <a:avLst/>
            </a:prstGeom>
            <a:noFill/>
            <a:ln w="12700">
              <a:solidFill>
                <a:srgbClr val="990033"/>
              </a:solidFill>
              <a:round/>
            </a:ln>
          </p:spPr>
          <p:txBody>
            <a:bodyPr/>
            <a:lstStyle/>
            <a:p>
              <a:endParaRPr lang="en-US"/>
            </a:p>
          </p:txBody>
        </p:sp>
        <p:sp>
          <p:nvSpPr>
            <p:cNvPr id="503873" name="Line 65"/>
            <p:cNvSpPr>
              <a:spLocks noChangeShapeType="1"/>
            </p:cNvSpPr>
            <p:nvPr/>
          </p:nvSpPr>
          <p:spPr bwMode="auto">
            <a:xfrm>
              <a:off x="2235" y="3541"/>
              <a:ext cx="1333" cy="1"/>
            </a:xfrm>
            <a:prstGeom prst="line">
              <a:avLst/>
            </a:prstGeom>
            <a:noFill/>
            <a:ln w="12700">
              <a:solidFill>
                <a:srgbClr val="990033"/>
              </a:solidFill>
              <a:round/>
            </a:ln>
          </p:spPr>
          <p:txBody>
            <a:bodyPr/>
            <a:lstStyle/>
            <a:p>
              <a:endParaRPr lang="en-US"/>
            </a:p>
          </p:txBody>
        </p:sp>
      </p:grpSp>
      <p:sp>
        <p:nvSpPr>
          <p:cNvPr id="503860" name="Rectangle 52"/>
          <p:cNvSpPr>
            <a:spLocks noChangeArrowheads="1"/>
          </p:cNvSpPr>
          <p:nvPr/>
        </p:nvSpPr>
        <p:spPr bwMode="auto">
          <a:xfrm>
            <a:off x="3357563" y="4683125"/>
            <a:ext cx="1927225" cy="244475"/>
          </a:xfrm>
          <a:prstGeom prst="rect">
            <a:avLst/>
          </a:prstGeom>
          <a:noFill/>
          <a:ln w="9525">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WindowWithScrollbar</a:t>
            </a:r>
            <a:endParaRPr lang="en-US" altLang="zh-CN" sz="1600" b="0" dirty="0">
              <a:solidFill>
                <a:srgbClr val="FF0000"/>
              </a:solidFill>
              <a:ea typeface="宋体" panose="02010600030101010101" pitchFamily="2" charset="-122"/>
            </a:endParaRPr>
          </a:p>
        </p:txBody>
      </p:sp>
      <p:sp>
        <p:nvSpPr>
          <p:cNvPr id="503863" name="Rectangle 55"/>
          <p:cNvSpPr>
            <a:spLocks noChangeArrowheads="1"/>
          </p:cNvSpPr>
          <p:nvPr/>
        </p:nvSpPr>
        <p:spPr bwMode="auto">
          <a:xfrm>
            <a:off x="4832350" y="3417888"/>
            <a:ext cx="976313" cy="503237"/>
          </a:xfrm>
          <a:prstGeom prst="rect">
            <a:avLst/>
          </a:prstGeom>
          <a:solidFill>
            <a:srgbClr val="FFFFCC"/>
          </a:solidFill>
          <a:ln w="12700">
            <a:solidFill>
              <a:srgbClr val="990033"/>
            </a:solidFill>
            <a:miter lim="800000"/>
          </a:ln>
        </p:spPr>
        <p:txBody>
          <a:bodyPr/>
          <a:lstStyle/>
          <a:p>
            <a:endParaRPr lang="en-US"/>
          </a:p>
        </p:txBody>
      </p:sp>
      <p:sp>
        <p:nvSpPr>
          <p:cNvPr id="503864" name="Rectangle 56"/>
          <p:cNvSpPr>
            <a:spLocks noChangeArrowheads="1"/>
          </p:cNvSpPr>
          <p:nvPr/>
        </p:nvSpPr>
        <p:spPr bwMode="auto">
          <a:xfrm>
            <a:off x="4932363" y="3452813"/>
            <a:ext cx="800100" cy="244475"/>
          </a:xfrm>
          <a:prstGeom prst="rect">
            <a:avLst/>
          </a:prstGeom>
          <a:noFill/>
          <a:ln w="952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Scrollbar</a:t>
            </a:r>
            <a:endParaRPr lang="en-US" altLang="zh-CN" sz="1600" b="0" dirty="0">
              <a:solidFill>
                <a:srgbClr val="FF0000"/>
              </a:solidFill>
              <a:ea typeface="宋体" panose="02010600030101010101" pitchFamily="2" charset="-122"/>
            </a:endParaRPr>
          </a:p>
        </p:txBody>
      </p:sp>
      <p:sp>
        <p:nvSpPr>
          <p:cNvPr id="503865" name="Line 57"/>
          <p:cNvSpPr>
            <a:spLocks noChangeShapeType="1"/>
          </p:cNvSpPr>
          <p:nvPr/>
        </p:nvSpPr>
        <p:spPr bwMode="auto">
          <a:xfrm>
            <a:off x="4841875" y="3822700"/>
            <a:ext cx="968375" cy="0"/>
          </a:xfrm>
          <a:prstGeom prst="line">
            <a:avLst/>
          </a:prstGeom>
          <a:noFill/>
          <a:ln w="12700">
            <a:solidFill>
              <a:srgbClr val="990033"/>
            </a:solidFill>
            <a:round/>
          </a:ln>
        </p:spPr>
        <p:txBody>
          <a:bodyPr/>
          <a:lstStyle/>
          <a:p>
            <a:endParaRPr lang="en-US"/>
          </a:p>
        </p:txBody>
      </p:sp>
      <p:sp>
        <p:nvSpPr>
          <p:cNvPr id="503870" name="Line 62"/>
          <p:cNvSpPr>
            <a:spLocks noChangeShapeType="1"/>
          </p:cNvSpPr>
          <p:nvPr/>
        </p:nvSpPr>
        <p:spPr bwMode="auto">
          <a:xfrm>
            <a:off x="4832350" y="3727450"/>
            <a:ext cx="973138" cy="1588"/>
          </a:xfrm>
          <a:prstGeom prst="line">
            <a:avLst/>
          </a:prstGeom>
          <a:noFill/>
          <a:ln w="12700">
            <a:solidFill>
              <a:srgbClr val="990033"/>
            </a:solidFill>
            <a:round/>
          </a:ln>
        </p:spPr>
        <p:txBody>
          <a:bodyPr/>
          <a:lstStyle/>
          <a:p>
            <a:endParaRPr lang="en-US"/>
          </a:p>
        </p:txBody>
      </p:sp>
      <p:sp>
        <p:nvSpPr>
          <p:cNvPr id="503871" name="Line 63"/>
          <p:cNvSpPr>
            <a:spLocks noChangeShapeType="1"/>
          </p:cNvSpPr>
          <p:nvPr/>
        </p:nvSpPr>
        <p:spPr bwMode="auto">
          <a:xfrm>
            <a:off x="2901950" y="3729038"/>
            <a:ext cx="928688" cy="0"/>
          </a:xfrm>
          <a:prstGeom prst="line">
            <a:avLst/>
          </a:prstGeom>
          <a:noFill/>
          <a:ln w="12700">
            <a:solidFill>
              <a:srgbClr val="990033"/>
            </a:solidFill>
            <a:round/>
          </a:ln>
        </p:spPr>
        <p:txBody>
          <a:bodyPr/>
          <a:lstStyle/>
          <a:p>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56" name="Freeform 100"/>
          <p:cNvSpPr/>
          <p:nvPr/>
        </p:nvSpPr>
        <p:spPr bwMode="auto">
          <a:xfrm>
            <a:off x="5187950" y="2039715"/>
            <a:ext cx="263525" cy="274638"/>
          </a:xfrm>
          <a:custGeom>
            <a:avLst/>
            <a:gdLst/>
            <a:ahLst/>
            <a:cxnLst>
              <a:cxn ang="0">
                <a:pos x="166" y="0"/>
              </a:cxn>
              <a:cxn ang="0">
                <a:pos x="113" y="193"/>
              </a:cxn>
              <a:cxn ang="0">
                <a:pos x="0" y="112"/>
              </a:cxn>
              <a:cxn ang="0">
                <a:pos x="166" y="0"/>
              </a:cxn>
            </a:cxnLst>
            <a:rect l="0" t="0" r="r" b="b"/>
            <a:pathLst>
              <a:path w="166" h="193">
                <a:moveTo>
                  <a:pt x="166" y="0"/>
                </a:moveTo>
                <a:lnTo>
                  <a:pt x="113" y="193"/>
                </a:lnTo>
                <a:lnTo>
                  <a:pt x="0" y="112"/>
                </a:lnTo>
                <a:lnTo>
                  <a:pt x="166" y="0"/>
                </a:lnTo>
                <a:close/>
              </a:path>
            </a:pathLst>
          </a:custGeom>
          <a:noFill/>
          <a:ln w="12700" cmpd="sng">
            <a:solidFill>
              <a:schemeClr val="tx1"/>
            </a:solidFill>
            <a:prstDash val="solid"/>
            <a:round/>
          </a:ln>
        </p:spPr>
        <p:txBody>
          <a:bodyPr/>
          <a:lstStyle/>
          <a:p>
            <a:endParaRPr lang="en-US"/>
          </a:p>
        </p:txBody>
      </p:sp>
      <p:sp>
        <p:nvSpPr>
          <p:cNvPr id="505957" name="Line 101"/>
          <p:cNvSpPr>
            <a:spLocks noChangeShapeType="1"/>
          </p:cNvSpPr>
          <p:nvPr/>
        </p:nvSpPr>
        <p:spPr bwMode="auto">
          <a:xfrm flipH="1">
            <a:off x="4757738" y="2258790"/>
            <a:ext cx="530225" cy="75247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958" name="Freeform 102"/>
          <p:cNvSpPr/>
          <p:nvPr/>
        </p:nvSpPr>
        <p:spPr bwMode="auto">
          <a:xfrm flipH="1">
            <a:off x="3779838" y="2042890"/>
            <a:ext cx="263525" cy="274638"/>
          </a:xfrm>
          <a:custGeom>
            <a:avLst/>
            <a:gdLst/>
            <a:ahLst/>
            <a:cxnLst>
              <a:cxn ang="0">
                <a:pos x="166" y="0"/>
              </a:cxn>
              <a:cxn ang="0">
                <a:pos x="113" y="193"/>
              </a:cxn>
              <a:cxn ang="0">
                <a:pos x="0" y="112"/>
              </a:cxn>
              <a:cxn ang="0">
                <a:pos x="166" y="0"/>
              </a:cxn>
            </a:cxnLst>
            <a:rect l="0" t="0" r="r" b="b"/>
            <a:pathLst>
              <a:path w="166" h="193">
                <a:moveTo>
                  <a:pt x="166" y="0"/>
                </a:moveTo>
                <a:lnTo>
                  <a:pt x="113" y="193"/>
                </a:lnTo>
                <a:lnTo>
                  <a:pt x="0" y="112"/>
                </a:lnTo>
                <a:lnTo>
                  <a:pt x="166" y="0"/>
                </a:lnTo>
                <a:close/>
              </a:path>
            </a:pathLst>
          </a:custGeom>
          <a:noFill/>
          <a:ln w="12700" cmpd="sng">
            <a:solidFill>
              <a:schemeClr val="tx1"/>
            </a:solidFill>
            <a:prstDash val="solid"/>
            <a:round/>
          </a:ln>
        </p:spPr>
        <p:txBody>
          <a:bodyPr/>
          <a:lstStyle/>
          <a:p>
            <a:endParaRPr lang="en-US"/>
          </a:p>
        </p:txBody>
      </p:sp>
      <p:sp>
        <p:nvSpPr>
          <p:cNvPr id="505959" name="Line 103"/>
          <p:cNvSpPr>
            <a:spLocks noChangeShapeType="1"/>
          </p:cNvSpPr>
          <p:nvPr/>
        </p:nvSpPr>
        <p:spPr bwMode="auto">
          <a:xfrm>
            <a:off x="3946525" y="2258790"/>
            <a:ext cx="530225" cy="75247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505960" name="Rectangle 104"/>
          <p:cNvSpPr>
            <a:spLocks noChangeArrowheads="1"/>
          </p:cNvSpPr>
          <p:nvPr/>
        </p:nvSpPr>
        <p:spPr bwMode="auto">
          <a:xfrm>
            <a:off x="3176588" y="1526953"/>
            <a:ext cx="936625" cy="503237"/>
          </a:xfrm>
          <a:prstGeom prst="rect">
            <a:avLst/>
          </a:prstGeom>
          <a:solidFill>
            <a:srgbClr val="FFFFCC"/>
          </a:solidFill>
          <a:ln w="12700">
            <a:solidFill>
              <a:srgbClr val="990033"/>
            </a:solidFill>
            <a:miter lim="800000"/>
          </a:ln>
        </p:spPr>
        <p:txBody>
          <a:bodyPr/>
          <a:lstStyle/>
          <a:p>
            <a:endParaRPr lang="en-US"/>
          </a:p>
        </p:txBody>
      </p:sp>
      <p:sp>
        <p:nvSpPr>
          <p:cNvPr id="505961" name="Rectangle 105"/>
          <p:cNvSpPr>
            <a:spLocks noChangeArrowheads="1"/>
          </p:cNvSpPr>
          <p:nvPr/>
        </p:nvSpPr>
        <p:spPr bwMode="auto">
          <a:xfrm>
            <a:off x="3294063" y="1568228"/>
            <a:ext cx="720725" cy="244475"/>
          </a:xfrm>
          <a:prstGeom prst="rect">
            <a:avLst/>
          </a:prstGeom>
          <a:noFill/>
          <a:ln w="952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Window</a:t>
            </a:r>
            <a:endParaRPr lang="en-US" altLang="zh-CN" sz="1600" b="0" dirty="0">
              <a:solidFill>
                <a:srgbClr val="FF0000"/>
              </a:solidFill>
              <a:ea typeface="宋体" panose="02010600030101010101" pitchFamily="2" charset="-122"/>
            </a:endParaRPr>
          </a:p>
        </p:txBody>
      </p:sp>
      <p:sp>
        <p:nvSpPr>
          <p:cNvPr id="505962" name="Line 106"/>
          <p:cNvSpPr>
            <a:spLocks noChangeShapeType="1"/>
          </p:cNvSpPr>
          <p:nvPr/>
        </p:nvSpPr>
        <p:spPr bwMode="auto">
          <a:xfrm>
            <a:off x="3189288" y="1931765"/>
            <a:ext cx="930275" cy="1588"/>
          </a:xfrm>
          <a:prstGeom prst="line">
            <a:avLst/>
          </a:prstGeom>
          <a:noFill/>
          <a:ln w="12700">
            <a:solidFill>
              <a:srgbClr val="990033"/>
            </a:solidFill>
            <a:round/>
          </a:ln>
        </p:spPr>
        <p:txBody>
          <a:bodyPr/>
          <a:lstStyle/>
          <a:p>
            <a:endParaRPr lang="en-US"/>
          </a:p>
        </p:txBody>
      </p:sp>
      <p:grpSp>
        <p:nvGrpSpPr>
          <p:cNvPr id="505963" name="Group 107"/>
          <p:cNvGrpSpPr/>
          <p:nvPr/>
        </p:nvGrpSpPr>
        <p:grpSpPr bwMode="auto">
          <a:xfrm>
            <a:off x="3506788" y="2731865"/>
            <a:ext cx="2225675" cy="504825"/>
            <a:chOff x="2235" y="3346"/>
            <a:chExt cx="1336" cy="318"/>
          </a:xfrm>
        </p:grpSpPr>
        <p:sp>
          <p:nvSpPr>
            <p:cNvPr id="505964" name="Rectangle 108"/>
            <p:cNvSpPr>
              <a:spLocks noChangeArrowheads="1"/>
            </p:cNvSpPr>
            <p:nvPr/>
          </p:nvSpPr>
          <p:spPr bwMode="auto">
            <a:xfrm>
              <a:off x="2235" y="3346"/>
              <a:ext cx="1336" cy="318"/>
            </a:xfrm>
            <a:prstGeom prst="rect">
              <a:avLst/>
            </a:prstGeom>
            <a:solidFill>
              <a:srgbClr val="FFFFCC"/>
            </a:solidFill>
            <a:ln w="12700">
              <a:solidFill>
                <a:srgbClr val="990033"/>
              </a:solidFill>
              <a:miter lim="800000"/>
            </a:ln>
          </p:spPr>
          <p:txBody>
            <a:bodyPr/>
            <a:lstStyle/>
            <a:p>
              <a:endParaRPr lang="en-US"/>
            </a:p>
          </p:txBody>
        </p:sp>
        <p:sp>
          <p:nvSpPr>
            <p:cNvPr id="505965" name="Line 109"/>
            <p:cNvSpPr>
              <a:spLocks noChangeShapeType="1"/>
            </p:cNvSpPr>
            <p:nvPr/>
          </p:nvSpPr>
          <p:spPr bwMode="auto">
            <a:xfrm>
              <a:off x="2235" y="3601"/>
              <a:ext cx="1333" cy="1"/>
            </a:xfrm>
            <a:prstGeom prst="line">
              <a:avLst/>
            </a:prstGeom>
            <a:noFill/>
            <a:ln w="12700">
              <a:solidFill>
                <a:srgbClr val="990033"/>
              </a:solidFill>
              <a:round/>
            </a:ln>
          </p:spPr>
          <p:txBody>
            <a:bodyPr/>
            <a:lstStyle/>
            <a:p>
              <a:endParaRPr lang="en-US"/>
            </a:p>
          </p:txBody>
        </p:sp>
        <p:sp>
          <p:nvSpPr>
            <p:cNvPr id="505966" name="Line 110"/>
            <p:cNvSpPr>
              <a:spLocks noChangeShapeType="1"/>
            </p:cNvSpPr>
            <p:nvPr/>
          </p:nvSpPr>
          <p:spPr bwMode="auto">
            <a:xfrm>
              <a:off x="2235" y="3541"/>
              <a:ext cx="1333" cy="1"/>
            </a:xfrm>
            <a:prstGeom prst="line">
              <a:avLst/>
            </a:prstGeom>
            <a:noFill/>
            <a:ln w="12700">
              <a:solidFill>
                <a:srgbClr val="990033"/>
              </a:solidFill>
              <a:round/>
            </a:ln>
          </p:spPr>
          <p:txBody>
            <a:bodyPr/>
            <a:lstStyle/>
            <a:p>
              <a:endParaRPr lang="en-US"/>
            </a:p>
          </p:txBody>
        </p:sp>
      </p:grpSp>
      <p:sp>
        <p:nvSpPr>
          <p:cNvPr id="505967" name="Rectangle 111"/>
          <p:cNvSpPr>
            <a:spLocks noChangeArrowheads="1"/>
          </p:cNvSpPr>
          <p:nvPr/>
        </p:nvSpPr>
        <p:spPr bwMode="auto">
          <a:xfrm>
            <a:off x="3686175" y="2792190"/>
            <a:ext cx="1927225" cy="244475"/>
          </a:xfrm>
          <a:prstGeom prst="rect">
            <a:avLst/>
          </a:prstGeom>
          <a:noFill/>
          <a:ln w="9525">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WindowWithScrollbar</a:t>
            </a:r>
            <a:endParaRPr lang="en-US" altLang="zh-CN" sz="1600" b="0" dirty="0">
              <a:solidFill>
                <a:srgbClr val="FF0000"/>
              </a:solidFill>
              <a:ea typeface="宋体" panose="02010600030101010101" pitchFamily="2" charset="-122"/>
            </a:endParaRPr>
          </a:p>
        </p:txBody>
      </p:sp>
      <p:sp>
        <p:nvSpPr>
          <p:cNvPr id="505968" name="Rectangle 112"/>
          <p:cNvSpPr>
            <a:spLocks noChangeArrowheads="1"/>
          </p:cNvSpPr>
          <p:nvPr/>
        </p:nvSpPr>
        <p:spPr bwMode="auto">
          <a:xfrm>
            <a:off x="5111750" y="1526953"/>
            <a:ext cx="976313" cy="503237"/>
          </a:xfrm>
          <a:prstGeom prst="rect">
            <a:avLst/>
          </a:prstGeom>
          <a:solidFill>
            <a:srgbClr val="FFFFCC"/>
          </a:solidFill>
          <a:ln w="12700">
            <a:solidFill>
              <a:srgbClr val="990033"/>
            </a:solidFill>
            <a:miter lim="800000"/>
          </a:ln>
        </p:spPr>
        <p:txBody>
          <a:bodyPr/>
          <a:lstStyle/>
          <a:p>
            <a:endParaRPr lang="en-US"/>
          </a:p>
        </p:txBody>
      </p:sp>
      <p:sp>
        <p:nvSpPr>
          <p:cNvPr id="505969" name="Rectangle 113"/>
          <p:cNvSpPr>
            <a:spLocks noChangeArrowheads="1"/>
          </p:cNvSpPr>
          <p:nvPr/>
        </p:nvSpPr>
        <p:spPr bwMode="auto">
          <a:xfrm>
            <a:off x="5213350" y="1561878"/>
            <a:ext cx="800100" cy="244475"/>
          </a:xfrm>
          <a:prstGeom prst="rect">
            <a:avLst/>
          </a:prstGeom>
          <a:noFill/>
          <a:ln w="9525">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Scrollbar</a:t>
            </a:r>
            <a:endParaRPr lang="en-US" altLang="zh-CN" sz="1600" b="0" dirty="0">
              <a:solidFill>
                <a:srgbClr val="FF0000"/>
              </a:solidFill>
              <a:ea typeface="宋体" panose="02010600030101010101" pitchFamily="2" charset="-122"/>
            </a:endParaRPr>
          </a:p>
        </p:txBody>
      </p:sp>
      <p:sp>
        <p:nvSpPr>
          <p:cNvPr id="505970" name="Line 114"/>
          <p:cNvSpPr>
            <a:spLocks noChangeShapeType="1"/>
          </p:cNvSpPr>
          <p:nvPr/>
        </p:nvSpPr>
        <p:spPr bwMode="auto">
          <a:xfrm>
            <a:off x="5121275" y="1931765"/>
            <a:ext cx="968375" cy="0"/>
          </a:xfrm>
          <a:prstGeom prst="line">
            <a:avLst/>
          </a:prstGeom>
          <a:noFill/>
          <a:ln w="12700">
            <a:solidFill>
              <a:srgbClr val="990033"/>
            </a:solidFill>
            <a:round/>
          </a:ln>
        </p:spPr>
        <p:txBody>
          <a:bodyPr/>
          <a:lstStyle/>
          <a:p>
            <a:endParaRPr lang="en-US"/>
          </a:p>
        </p:txBody>
      </p:sp>
      <p:sp>
        <p:nvSpPr>
          <p:cNvPr id="505971" name="Line 115"/>
          <p:cNvSpPr>
            <a:spLocks noChangeShapeType="1"/>
          </p:cNvSpPr>
          <p:nvPr/>
        </p:nvSpPr>
        <p:spPr bwMode="auto">
          <a:xfrm>
            <a:off x="5111750" y="1836515"/>
            <a:ext cx="973138" cy="1588"/>
          </a:xfrm>
          <a:prstGeom prst="line">
            <a:avLst/>
          </a:prstGeom>
          <a:noFill/>
          <a:ln w="12700">
            <a:solidFill>
              <a:srgbClr val="990033"/>
            </a:solidFill>
            <a:round/>
          </a:ln>
        </p:spPr>
        <p:txBody>
          <a:bodyPr/>
          <a:lstStyle/>
          <a:p>
            <a:endParaRPr lang="en-US"/>
          </a:p>
        </p:txBody>
      </p:sp>
      <p:sp>
        <p:nvSpPr>
          <p:cNvPr id="505972" name="Line 116"/>
          <p:cNvSpPr>
            <a:spLocks noChangeShapeType="1"/>
          </p:cNvSpPr>
          <p:nvPr/>
        </p:nvSpPr>
        <p:spPr bwMode="auto">
          <a:xfrm>
            <a:off x="3181350" y="1838103"/>
            <a:ext cx="928688" cy="0"/>
          </a:xfrm>
          <a:prstGeom prst="line">
            <a:avLst/>
          </a:prstGeom>
          <a:noFill/>
          <a:ln w="12700">
            <a:solidFill>
              <a:srgbClr val="990033"/>
            </a:solidFill>
            <a:round/>
          </a:ln>
        </p:spPr>
        <p:txBody>
          <a:bodyPr/>
          <a:lstStyle/>
          <a:p>
            <a:endParaRPr lang="en-US"/>
          </a:p>
        </p:txBody>
      </p:sp>
      <p:sp>
        <p:nvSpPr>
          <p:cNvPr id="505858"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sp>
        <p:nvSpPr>
          <p:cNvPr id="505901" name="Rectangle 45"/>
          <p:cNvSpPr>
            <a:spLocks noGrp="1" noChangeArrowheads="1"/>
          </p:cNvSpPr>
          <p:nvPr>
            <p:ph type="title"/>
          </p:nvPr>
        </p:nvSpPr>
        <p:spPr/>
        <p:txBody>
          <a:bodyPr/>
          <a:lstStyle/>
          <a:p>
            <a:r>
              <a:rPr lang="en-US" altLang="zh-CN">
                <a:ea typeface="宋体" panose="02010600030101010101" pitchFamily="2" charset="-122"/>
              </a:rPr>
              <a:t>Generalization vs. Aggregation</a:t>
            </a:r>
            <a:endParaRPr lang="en-US" altLang="zh-CN">
              <a:ea typeface="宋体" panose="02010600030101010101" pitchFamily="2" charset="-122"/>
            </a:endParaRPr>
          </a:p>
        </p:txBody>
      </p:sp>
      <p:grpSp>
        <p:nvGrpSpPr>
          <p:cNvPr id="505909" name="Group 53"/>
          <p:cNvGrpSpPr/>
          <p:nvPr/>
        </p:nvGrpSpPr>
        <p:grpSpPr bwMode="auto">
          <a:xfrm>
            <a:off x="3594100" y="1306290"/>
            <a:ext cx="2047875" cy="2044700"/>
            <a:chOff x="504" y="512"/>
            <a:chExt cx="1480" cy="1480"/>
          </a:xfrm>
        </p:grpSpPr>
        <p:sp>
          <p:nvSpPr>
            <p:cNvPr id="505907" name="Oval 51"/>
            <p:cNvSpPr>
              <a:spLocks noChangeArrowheads="1"/>
            </p:cNvSpPr>
            <p:nvPr/>
          </p:nvSpPr>
          <p:spPr bwMode="auto">
            <a:xfrm>
              <a:off x="504" y="512"/>
              <a:ext cx="1480" cy="1480"/>
            </a:xfrm>
            <a:prstGeom prst="ellipse">
              <a:avLst/>
            </a:prstGeom>
            <a:noFill/>
            <a:ln w="127000">
              <a:solidFill>
                <a:schemeClr val="hlink"/>
              </a:solidFill>
              <a:round/>
            </a:ln>
            <a:effectLst/>
          </p:spPr>
          <p:txBody>
            <a:bodyPr wrap="none" anchor="ctr"/>
            <a:lstStyle/>
            <a:p>
              <a:endParaRPr lang="en-US"/>
            </a:p>
          </p:txBody>
        </p:sp>
        <p:sp>
          <p:nvSpPr>
            <p:cNvPr id="505908" name="Line 52"/>
            <p:cNvSpPr>
              <a:spLocks noChangeShapeType="1"/>
            </p:cNvSpPr>
            <p:nvPr/>
          </p:nvSpPr>
          <p:spPr bwMode="auto">
            <a:xfrm flipV="1">
              <a:off x="600" y="878"/>
              <a:ext cx="1264" cy="730"/>
            </a:xfrm>
            <a:prstGeom prst="line">
              <a:avLst/>
            </a:prstGeom>
            <a:noFill/>
            <a:ln w="127000">
              <a:solidFill>
                <a:schemeClr val="hlink"/>
              </a:solidFill>
              <a:round/>
            </a:ln>
            <a:effectLst/>
          </p:spPr>
          <p:txBody>
            <a:bodyPr/>
            <a:lstStyle/>
            <a:p>
              <a:endParaRPr lang="en-US"/>
            </a:p>
          </p:txBody>
        </p:sp>
      </p:grpSp>
      <p:sp>
        <p:nvSpPr>
          <p:cNvPr id="505973" name="Line 117"/>
          <p:cNvSpPr>
            <a:spLocks noChangeShapeType="1"/>
          </p:cNvSpPr>
          <p:nvPr/>
        </p:nvSpPr>
        <p:spPr bwMode="auto">
          <a:xfrm>
            <a:off x="3609975" y="5514753"/>
            <a:ext cx="950913" cy="0"/>
          </a:xfrm>
          <a:prstGeom prst="line">
            <a:avLst/>
          </a:prstGeom>
          <a:noFill/>
          <a:ln w="12700">
            <a:solidFill>
              <a:schemeClr val="tx1"/>
            </a:solidFill>
            <a:round/>
            <a:tailEnd type="arrow" w="lg" len="lg"/>
          </a:ln>
        </p:spPr>
        <p:txBody>
          <a:bodyPr/>
          <a:lstStyle/>
          <a:p>
            <a:endParaRPr lang="en-US"/>
          </a:p>
        </p:txBody>
      </p:sp>
      <p:sp>
        <p:nvSpPr>
          <p:cNvPr id="505974" name="Freeform 118"/>
          <p:cNvSpPr/>
          <p:nvPr/>
        </p:nvSpPr>
        <p:spPr bwMode="auto">
          <a:xfrm>
            <a:off x="3314700" y="5436965"/>
            <a:ext cx="307975" cy="153988"/>
          </a:xfrm>
          <a:custGeom>
            <a:avLst/>
            <a:gdLst/>
            <a:ahLst/>
            <a:cxnLst>
              <a:cxn ang="0">
                <a:pos x="0" y="54"/>
              </a:cxn>
              <a:cxn ang="0">
                <a:pos x="97" y="108"/>
              </a:cxn>
              <a:cxn ang="0">
                <a:pos x="194" y="54"/>
              </a:cxn>
              <a:cxn ang="0">
                <a:pos x="97" y="0"/>
              </a:cxn>
              <a:cxn ang="0">
                <a:pos x="0" y="54"/>
              </a:cxn>
            </a:cxnLst>
            <a:rect l="0" t="0" r="r" b="b"/>
            <a:pathLst>
              <a:path w="194" h="108">
                <a:moveTo>
                  <a:pt x="0" y="54"/>
                </a:moveTo>
                <a:lnTo>
                  <a:pt x="97" y="108"/>
                </a:lnTo>
                <a:lnTo>
                  <a:pt x="194" y="54"/>
                </a:lnTo>
                <a:lnTo>
                  <a:pt x="97" y="0"/>
                </a:lnTo>
                <a:lnTo>
                  <a:pt x="0" y="54"/>
                </a:lnTo>
                <a:close/>
              </a:path>
            </a:pathLst>
          </a:custGeom>
          <a:solidFill>
            <a:srgbClr val="C0C0C0"/>
          </a:solidFill>
          <a:ln w="12700" cmpd="sng">
            <a:solidFill>
              <a:schemeClr val="tx1"/>
            </a:solidFill>
            <a:prstDash val="solid"/>
            <a:round/>
          </a:ln>
        </p:spPr>
        <p:txBody>
          <a:bodyPr/>
          <a:lstStyle/>
          <a:p>
            <a:endParaRPr lang="en-US"/>
          </a:p>
        </p:txBody>
      </p:sp>
      <p:sp>
        <p:nvSpPr>
          <p:cNvPr id="505975" name="Rectangle 119"/>
          <p:cNvSpPr>
            <a:spLocks noChangeArrowheads="1"/>
          </p:cNvSpPr>
          <p:nvPr/>
        </p:nvSpPr>
        <p:spPr bwMode="auto">
          <a:xfrm>
            <a:off x="4579938" y="5248053"/>
            <a:ext cx="1065212" cy="533400"/>
          </a:xfrm>
          <a:prstGeom prst="rect">
            <a:avLst/>
          </a:prstGeom>
          <a:solidFill>
            <a:srgbClr val="FFFFCC"/>
          </a:solidFill>
          <a:ln w="12700">
            <a:solidFill>
              <a:srgbClr val="8A0E5E"/>
            </a:solidFill>
            <a:miter lim="800000"/>
          </a:ln>
        </p:spPr>
        <p:txBody>
          <a:bodyPr/>
          <a:lstStyle/>
          <a:p>
            <a:endParaRPr lang="en-US"/>
          </a:p>
        </p:txBody>
      </p:sp>
      <p:sp>
        <p:nvSpPr>
          <p:cNvPr id="505976" name="Rectangle 120"/>
          <p:cNvSpPr>
            <a:spLocks noChangeArrowheads="1"/>
          </p:cNvSpPr>
          <p:nvPr/>
        </p:nvSpPr>
        <p:spPr bwMode="auto">
          <a:xfrm>
            <a:off x="4727575" y="5275040"/>
            <a:ext cx="800100" cy="244475"/>
          </a:xfrm>
          <a:prstGeom prst="rect">
            <a:avLst/>
          </a:prstGeom>
          <a:noFill/>
          <a:ln w="12700">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Scrollbar</a:t>
            </a:r>
            <a:endParaRPr lang="en-US" altLang="zh-CN" sz="1600" b="0" dirty="0">
              <a:solidFill>
                <a:srgbClr val="FF0000"/>
              </a:solidFill>
              <a:ea typeface="宋体" panose="02010600030101010101" pitchFamily="2" charset="-122"/>
            </a:endParaRPr>
          </a:p>
        </p:txBody>
      </p:sp>
      <p:sp>
        <p:nvSpPr>
          <p:cNvPr id="505977" name="Line 121"/>
          <p:cNvSpPr>
            <a:spLocks noChangeShapeType="1"/>
          </p:cNvSpPr>
          <p:nvPr/>
        </p:nvSpPr>
        <p:spPr bwMode="auto">
          <a:xfrm>
            <a:off x="4592638" y="5535390"/>
            <a:ext cx="1058862" cy="0"/>
          </a:xfrm>
          <a:prstGeom prst="line">
            <a:avLst/>
          </a:prstGeom>
          <a:noFill/>
          <a:ln w="12700">
            <a:solidFill>
              <a:srgbClr val="8A0E5E"/>
            </a:solidFill>
            <a:round/>
          </a:ln>
        </p:spPr>
        <p:txBody>
          <a:bodyPr/>
          <a:lstStyle/>
          <a:p>
            <a:endParaRPr lang="en-US"/>
          </a:p>
        </p:txBody>
      </p:sp>
      <p:sp>
        <p:nvSpPr>
          <p:cNvPr id="505978" name="Line 122"/>
          <p:cNvSpPr>
            <a:spLocks noChangeShapeType="1"/>
          </p:cNvSpPr>
          <p:nvPr/>
        </p:nvSpPr>
        <p:spPr bwMode="auto">
          <a:xfrm>
            <a:off x="4579938" y="5641753"/>
            <a:ext cx="1069975" cy="0"/>
          </a:xfrm>
          <a:prstGeom prst="line">
            <a:avLst/>
          </a:prstGeom>
          <a:noFill/>
          <a:ln w="12700">
            <a:solidFill>
              <a:srgbClr val="8A0E5E"/>
            </a:solidFill>
            <a:round/>
          </a:ln>
        </p:spPr>
        <p:txBody>
          <a:bodyPr/>
          <a:lstStyle/>
          <a:p>
            <a:endParaRPr lang="en-US"/>
          </a:p>
        </p:txBody>
      </p:sp>
      <p:sp>
        <p:nvSpPr>
          <p:cNvPr id="505979" name="Rectangle 123"/>
          <p:cNvSpPr>
            <a:spLocks noChangeArrowheads="1"/>
          </p:cNvSpPr>
          <p:nvPr/>
        </p:nvSpPr>
        <p:spPr bwMode="auto">
          <a:xfrm>
            <a:off x="1363663" y="4097115"/>
            <a:ext cx="1604962" cy="533400"/>
          </a:xfrm>
          <a:prstGeom prst="rect">
            <a:avLst/>
          </a:prstGeom>
          <a:solidFill>
            <a:srgbClr val="FFFFCC"/>
          </a:solidFill>
          <a:ln w="12700">
            <a:solidFill>
              <a:srgbClr val="8A0E5E"/>
            </a:solidFill>
            <a:miter lim="800000"/>
          </a:ln>
        </p:spPr>
        <p:txBody>
          <a:bodyPr/>
          <a:lstStyle/>
          <a:p>
            <a:endParaRPr lang="en-US"/>
          </a:p>
        </p:txBody>
      </p:sp>
      <p:sp>
        <p:nvSpPr>
          <p:cNvPr id="505980" name="Rectangle 124"/>
          <p:cNvSpPr>
            <a:spLocks noChangeArrowheads="1"/>
          </p:cNvSpPr>
          <p:nvPr/>
        </p:nvSpPr>
        <p:spPr bwMode="auto">
          <a:xfrm>
            <a:off x="1811338" y="4122515"/>
            <a:ext cx="720725" cy="244475"/>
          </a:xfrm>
          <a:prstGeom prst="rect">
            <a:avLst/>
          </a:prstGeom>
          <a:noFill/>
          <a:ln w="12700">
            <a:noFill/>
            <a:miter lim="800000"/>
          </a:ln>
        </p:spPr>
        <p:txBody>
          <a:bodyPr wrap="none" lIns="0" tIns="0" rIns="0" bIns="0">
            <a:spAutoFit/>
          </a:bodyPr>
          <a:lstStyle/>
          <a:p>
            <a:r>
              <a:rPr lang="en-US" altLang="zh-CN" sz="1600" b="0" dirty="0">
                <a:solidFill>
                  <a:srgbClr val="FF0000"/>
                </a:solidFill>
                <a:ea typeface="宋体" panose="02010600030101010101" pitchFamily="2" charset="-122"/>
              </a:rPr>
              <a:t>Window</a:t>
            </a:r>
            <a:endParaRPr lang="en-US" altLang="zh-CN" sz="1600" b="0" dirty="0">
              <a:solidFill>
                <a:srgbClr val="FF0000"/>
              </a:solidFill>
              <a:ea typeface="宋体" panose="02010600030101010101" pitchFamily="2" charset="-122"/>
            </a:endParaRPr>
          </a:p>
        </p:txBody>
      </p:sp>
      <p:sp>
        <p:nvSpPr>
          <p:cNvPr id="505981" name="Line 125"/>
          <p:cNvSpPr>
            <a:spLocks noChangeShapeType="1"/>
          </p:cNvSpPr>
          <p:nvPr/>
        </p:nvSpPr>
        <p:spPr bwMode="auto">
          <a:xfrm>
            <a:off x="1376363" y="4384453"/>
            <a:ext cx="1598612" cy="1587"/>
          </a:xfrm>
          <a:prstGeom prst="line">
            <a:avLst/>
          </a:prstGeom>
          <a:noFill/>
          <a:ln w="12700">
            <a:solidFill>
              <a:srgbClr val="8A0E5E"/>
            </a:solidFill>
            <a:round/>
          </a:ln>
        </p:spPr>
        <p:txBody>
          <a:bodyPr/>
          <a:lstStyle/>
          <a:p>
            <a:endParaRPr lang="en-US"/>
          </a:p>
        </p:txBody>
      </p:sp>
      <p:sp>
        <p:nvSpPr>
          <p:cNvPr id="505982" name="Line 126"/>
          <p:cNvSpPr>
            <a:spLocks noChangeShapeType="1"/>
          </p:cNvSpPr>
          <p:nvPr/>
        </p:nvSpPr>
        <p:spPr bwMode="auto">
          <a:xfrm>
            <a:off x="1376363" y="4492403"/>
            <a:ext cx="1598612" cy="1587"/>
          </a:xfrm>
          <a:prstGeom prst="line">
            <a:avLst/>
          </a:prstGeom>
          <a:noFill/>
          <a:ln w="12700">
            <a:solidFill>
              <a:srgbClr val="8A0E5E"/>
            </a:solidFill>
            <a:round/>
          </a:ln>
        </p:spPr>
        <p:txBody>
          <a:bodyPr/>
          <a:lstStyle/>
          <a:p>
            <a:endParaRPr lang="en-US"/>
          </a:p>
        </p:txBody>
      </p:sp>
      <p:sp>
        <p:nvSpPr>
          <p:cNvPr id="505983" name="Rectangle 127"/>
          <p:cNvSpPr>
            <a:spLocks noChangeArrowheads="1"/>
          </p:cNvSpPr>
          <p:nvPr/>
        </p:nvSpPr>
        <p:spPr bwMode="auto">
          <a:xfrm>
            <a:off x="1055688" y="5248053"/>
            <a:ext cx="2246312" cy="533400"/>
          </a:xfrm>
          <a:prstGeom prst="rect">
            <a:avLst/>
          </a:prstGeom>
          <a:solidFill>
            <a:srgbClr val="FFFFCC"/>
          </a:solidFill>
          <a:ln w="12700">
            <a:solidFill>
              <a:srgbClr val="8A0E5E"/>
            </a:solidFill>
            <a:miter lim="800000"/>
          </a:ln>
        </p:spPr>
        <p:txBody>
          <a:bodyPr/>
          <a:lstStyle/>
          <a:p>
            <a:endParaRPr lang="en-US"/>
          </a:p>
        </p:txBody>
      </p:sp>
      <p:sp>
        <p:nvSpPr>
          <p:cNvPr id="505984" name="Rectangle 128"/>
          <p:cNvSpPr>
            <a:spLocks noChangeArrowheads="1"/>
          </p:cNvSpPr>
          <p:nvPr/>
        </p:nvSpPr>
        <p:spPr bwMode="auto">
          <a:xfrm>
            <a:off x="1227138" y="5275040"/>
            <a:ext cx="1927225" cy="244475"/>
          </a:xfrm>
          <a:prstGeom prst="rect">
            <a:avLst/>
          </a:prstGeom>
          <a:noFill/>
          <a:ln w="12700">
            <a:noFill/>
            <a:miter lim="800000"/>
          </a:ln>
        </p:spPr>
        <p:txBody>
          <a:bodyPr wrap="none" lIns="0" tIns="0" rIns="0" bIns="0">
            <a:spAutoFit/>
          </a:bodyPr>
          <a:lstStyle/>
          <a:p>
            <a:r>
              <a:rPr lang="en-US" altLang="zh-CN" sz="1600" b="0" dirty="0" err="1">
                <a:solidFill>
                  <a:srgbClr val="FF0000"/>
                </a:solidFill>
                <a:ea typeface="宋体" panose="02010600030101010101" pitchFamily="2" charset="-122"/>
              </a:rPr>
              <a:t>WindowWithScrollbar</a:t>
            </a:r>
            <a:endParaRPr lang="en-US" altLang="zh-CN" sz="1600" b="0" dirty="0">
              <a:solidFill>
                <a:srgbClr val="FF0000"/>
              </a:solidFill>
              <a:ea typeface="宋体" panose="02010600030101010101" pitchFamily="2" charset="-122"/>
            </a:endParaRPr>
          </a:p>
        </p:txBody>
      </p:sp>
      <p:sp>
        <p:nvSpPr>
          <p:cNvPr id="505985" name="Line 129"/>
          <p:cNvSpPr>
            <a:spLocks noChangeShapeType="1"/>
          </p:cNvSpPr>
          <p:nvPr/>
        </p:nvSpPr>
        <p:spPr bwMode="auto">
          <a:xfrm>
            <a:off x="1055688" y="5535390"/>
            <a:ext cx="2249487" cy="0"/>
          </a:xfrm>
          <a:prstGeom prst="line">
            <a:avLst/>
          </a:prstGeom>
          <a:noFill/>
          <a:ln w="12700">
            <a:solidFill>
              <a:srgbClr val="8A0E5E"/>
            </a:solidFill>
            <a:round/>
          </a:ln>
        </p:spPr>
        <p:txBody>
          <a:bodyPr/>
          <a:lstStyle/>
          <a:p>
            <a:endParaRPr lang="en-US"/>
          </a:p>
        </p:txBody>
      </p:sp>
      <p:sp>
        <p:nvSpPr>
          <p:cNvPr id="505986" name="Line 130"/>
          <p:cNvSpPr>
            <a:spLocks noChangeShapeType="1"/>
          </p:cNvSpPr>
          <p:nvPr/>
        </p:nvSpPr>
        <p:spPr bwMode="auto">
          <a:xfrm>
            <a:off x="1058863" y="5641753"/>
            <a:ext cx="2239962" cy="0"/>
          </a:xfrm>
          <a:prstGeom prst="line">
            <a:avLst/>
          </a:prstGeom>
          <a:noFill/>
          <a:ln w="12700">
            <a:solidFill>
              <a:srgbClr val="8A0E5E"/>
            </a:solidFill>
            <a:round/>
          </a:ln>
        </p:spPr>
        <p:txBody>
          <a:bodyPr/>
          <a:lstStyle/>
          <a:p>
            <a:endParaRPr lang="en-US"/>
          </a:p>
        </p:txBody>
      </p:sp>
      <p:sp>
        <p:nvSpPr>
          <p:cNvPr id="505987" name="Line 131"/>
          <p:cNvSpPr>
            <a:spLocks noChangeShapeType="1"/>
          </p:cNvSpPr>
          <p:nvPr/>
        </p:nvSpPr>
        <p:spPr bwMode="auto">
          <a:xfrm flipV="1">
            <a:off x="2178050" y="4938490"/>
            <a:ext cx="0" cy="304800"/>
          </a:xfrm>
          <a:prstGeom prst="line">
            <a:avLst/>
          </a:prstGeom>
          <a:noFill/>
          <a:ln w="12700">
            <a:solidFill>
              <a:schemeClr val="tx1"/>
            </a:solidFill>
            <a:round/>
          </a:ln>
        </p:spPr>
        <p:txBody>
          <a:bodyPr/>
          <a:lstStyle/>
          <a:p>
            <a:endParaRPr lang="en-US"/>
          </a:p>
        </p:txBody>
      </p:sp>
      <p:sp>
        <p:nvSpPr>
          <p:cNvPr id="505988" name="Freeform 132"/>
          <p:cNvSpPr/>
          <p:nvPr/>
        </p:nvSpPr>
        <p:spPr bwMode="auto">
          <a:xfrm>
            <a:off x="2052638" y="4630515"/>
            <a:ext cx="252412" cy="306388"/>
          </a:xfrm>
          <a:custGeom>
            <a:avLst/>
            <a:gdLst/>
            <a:ahLst/>
            <a:cxnLst>
              <a:cxn ang="0">
                <a:pos x="79" y="0"/>
              </a:cxn>
              <a:cxn ang="0">
                <a:pos x="159" y="216"/>
              </a:cxn>
              <a:cxn ang="0">
                <a:pos x="0" y="216"/>
              </a:cxn>
              <a:cxn ang="0">
                <a:pos x="79" y="0"/>
              </a:cxn>
            </a:cxnLst>
            <a:rect l="0" t="0" r="r" b="b"/>
            <a:pathLst>
              <a:path w="159" h="216">
                <a:moveTo>
                  <a:pt x="79" y="0"/>
                </a:moveTo>
                <a:lnTo>
                  <a:pt x="159" y="216"/>
                </a:lnTo>
                <a:lnTo>
                  <a:pt x="0" y="216"/>
                </a:lnTo>
                <a:lnTo>
                  <a:pt x="79" y="0"/>
                </a:lnTo>
                <a:close/>
              </a:path>
            </a:pathLst>
          </a:custGeom>
          <a:noFill/>
          <a:ln w="12700" cmpd="sng">
            <a:solidFill>
              <a:schemeClr val="tx1"/>
            </a:solidFill>
            <a:prstDash val="solid"/>
            <a:round/>
          </a:ln>
        </p:spPr>
        <p:txBody>
          <a:bodyPr/>
          <a:lstStyle/>
          <a:p>
            <a:endParaRPr lang="en-US"/>
          </a:p>
        </p:txBody>
      </p:sp>
      <p:sp>
        <p:nvSpPr>
          <p:cNvPr id="505989" name="Rectangle 133"/>
          <p:cNvSpPr>
            <a:spLocks noChangeArrowheads="1"/>
          </p:cNvSpPr>
          <p:nvPr/>
        </p:nvSpPr>
        <p:spPr bwMode="auto">
          <a:xfrm>
            <a:off x="4268788" y="5549678"/>
            <a:ext cx="282575" cy="304800"/>
          </a:xfrm>
          <a:prstGeom prst="rect">
            <a:avLst/>
          </a:prstGeom>
          <a:noFill/>
          <a:ln w="12700">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505990" name="Rectangle 134"/>
          <p:cNvSpPr>
            <a:spLocks noChangeArrowheads="1"/>
          </p:cNvSpPr>
          <p:nvPr/>
        </p:nvSpPr>
        <p:spPr bwMode="auto">
          <a:xfrm>
            <a:off x="3455988" y="5155978"/>
            <a:ext cx="282575" cy="304800"/>
          </a:xfrm>
          <a:prstGeom prst="rect">
            <a:avLst/>
          </a:prstGeom>
          <a:noFill/>
          <a:ln w="12700">
            <a:noFill/>
            <a:miter lim="800000"/>
          </a:ln>
          <a:effectLst/>
        </p:spPr>
        <p:txBody>
          <a:bodyPr wrap="none" lIns="92075" tIns="46038" rIns="92075" bIns="46038">
            <a:spAutoFit/>
          </a:bodyPr>
          <a:lstStyle/>
          <a:p>
            <a:pPr algn="l"/>
            <a:r>
              <a:rPr lang="en-US" altLang="zh-CN" b="0">
                <a:solidFill>
                  <a:srgbClr val="FFFF00"/>
                </a:solidFill>
                <a:ea typeface="宋体" panose="02010600030101010101" pitchFamily="2" charset="-122"/>
              </a:rPr>
              <a:t>1</a:t>
            </a:r>
            <a:endParaRPr lang="en-US" altLang="zh-CN" b="0">
              <a:solidFill>
                <a:srgbClr val="FFFF00"/>
              </a:solidFill>
              <a:ea typeface="宋体" panose="02010600030101010101" pitchFamily="2" charset="-122"/>
            </a:endParaRPr>
          </a:p>
        </p:txBody>
      </p:sp>
      <p:sp>
        <p:nvSpPr>
          <p:cNvPr id="505991" name="Rectangle 135"/>
          <p:cNvSpPr>
            <a:spLocks noChangeArrowheads="1"/>
          </p:cNvSpPr>
          <p:nvPr/>
        </p:nvSpPr>
        <p:spPr bwMode="auto">
          <a:xfrm>
            <a:off x="3214688" y="4035203"/>
            <a:ext cx="5308600" cy="701675"/>
          </a:xfrm>
          <a:prstGeom prst="rect">
            <a:avLst/>
          </a:prstGeom>
          <a:noFill/>
          <a:ln w="12700">
            <a:noFill/>
            <a:miter lim="800000"/>
            <a:headEnd type="none" w="sm" len="sm"/>
            <a:tailEnd type="none" w="lg" len="lg"/>
          </a:ln>
          <a:effectLst/>
        </p:spPr>
        <p:txBody>
          <a:bodyPr wrap="none">
            <a:spAutoFit/>
          </a:bodyPr>
          <a:lstStyle/>
          <a:p>
            <a:pPr algn="l"/>
            <a:r>
              <a:rPr lang="en-US" altLang="zh-CN" sz="2000" b="0" i="1">
                <a:solidFill>
                  <a:srgbClr val="00CCFF"/>
                </a:solidFill>
                <a:ea typeface="宋体" panose="02010600030101010101" pitchFamily="2" charset="-122"/>
              </a:rPr>
              <a:t>A WindowWithScrollbar “is a” Window</a:t>
            </a:r>
            <a:endParaRPr lang="en-US" altLang="zh-CN" sz="2000" b="0" i="1">
              <a:solidFill>
                <a:srgbClr val="00CCFF"/>
              </a:solidFill>
              <a:ea typeface="宋体" panose="02010600030101010101" pitchFamily="2" charset="-122"/>
            </a:endParaRPr>
          </a:p>
          <a:p>
            <a:pPr algn="l"/>
            <a:r>
              <a:rPr lang="en-US" altLang="zh-CN" sz="2000" b="0" i="1">
                <a:solidFill>
                  <a:srgbClr val="00CCFF"/>
                </a:solidFill>
                <a:ea typeface="宋体" panose="02010600030101010101" pitchFamily="2" charset="-122"/>
              </a:rPr>
              <a:t>A WindowWithScrollbar “contains a” Scrollbar</a:t>
            </a:r>
            <a:endParaRPr lang="en-US" altLang="zh-CN" sz="2000" b="0" i="1">
              <a:solidFill>
                <a:srgbClr val="00CCFF"/>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8147" name="Group 3"/>
          <p:cNvGrpSpPr/>
          <p:nvPr/>
        </p:nvGrpSpPr>
        <p:grpSpPr bwMode="auto">
          <a:xfrm rot="-5400000">
            <a:off x="3822700" y="5440144"/>
            <a:ext cx="1449387" cy="620712"/>
            <a:chOff x="962" y="2832"/>
            <a:chExt cx="1744" cy="528"/>
          </a:xfrm>
        </p:grpSpPr>
        <p:sp>
          <p:nvSpPr>
            <p:cNvPr id="518148" name="AutoShape 4"/>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p:spPr>
          <p:txBody>
            <a:bodyPr wrap="none" anchor="ctr"/>
            <a:lstStyle/>
            <a:p>
              <a:endParaRPr lang="en-US"/>
            </a:p>
          </p:txBody>
        </p:sp>
        <p:sp>
          <p:nvSpPr>
            <p:cNvPr id="518149" name="AutoShape 5"/>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p:spPr>
          <p:txBody>
            <a:bodyPr vert="eaVert" wrap="none" anchor="ctr"/>
            <a:lstStyle/>
            <a:p>
              <a:endParaRPr lang="zh-CN" altLang="en-US" sz="1800" b="0">
                <a:ea typeface="宋体" panose="02010600030101010101" pitchFamily="2" charset="-122"/>
              </a:endParaRPr>
            </a:p>
          </p:txBody>
        </p:sp>
        <p:sp>
          <p:nvSpPr>
            <p:cNvPr id="518150" name="Rectangle 6"/>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1" name="Rectangle 7"/>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2" name="Rectangle 8"/>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3" name="Rectangle 9"/>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4" name="Rectangle 10"/>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5" name="Rectangle 11"/>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6" name="Rectangle 12"/>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7" name="Rectangle 13"/>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8" name="Rectangle 14"/>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59" name="Rectangle 15"/>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60" name="Rectangle 16"/>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sp>
          <p:nvSpPr>
            <p:cNvPr id="518161" name="Rectangle 17"/>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p:spPr>
          <p:txBody>
            <a:bodyPr wrap="none" anchor="ctr"/>
            <a:lstStyle/>
            <a:p>
              <a:endParaRPr lang="en-US"/>
            </a:p>
          </p:txBody>
        </p:sp>
      </p:grpSp>
      <p:sp>
        <p:nvSpPr>
          <p:cNvPr id="518163" name="Rectangle 19"/>
          <p:cNvSpPr>
            <a:spLocks noChangeArrowheads="1"/>
          </p:cNvSpPr>
          <p:nvPr/>
        </p:nvSpPr>
        <p:spPr bwMode="auto">
          <a:xfrm>
            <a:off x="1270000" y="2611218"/>
            <a:ext cx="2000250" cy="1449388"/>
          </a:xfrm>
          <a:prstGeom prst="rect">
            <a:avLst/>
          </a:prstGeom>
          <a:noFill/>
          <a:ln w="38100">
            <a:solidFill>
              <a:schemeClr val="tx1"/>
            </a:solidFill>
            <a:miter lim="800000"/>
            <a:headEnd type="none" w="sm" len="sm"/>
            <a:tailEnd type="none" w="lg" len="lg"/>
          </a:ln>
          <a:effectLst/>
        </p:spPr>
        <p:txBody>
          <a:bodyPr wrap="none" anchor="ctr"/>
          <a:lstStyle/>
          <a:p>
            <a:endParaRPr lang="en-US"/>
          </a:p>
        </p:txBody>
      </p:sp>
      <p:sp>
        <p:nvSpPr>
          <p:cNvPr id="518164" name="AutoShape 20"/>
          <p:cNvSpPr>
            <a:spLocks noChangeArrowheads="1"/>
          </p:cNvSpPr>
          <p:nvPr/>
        </p:nvSpPr>
        <p:spPr bwMode="auto">
          <a:xfrm>
            <a:off x="1470025" y="2760443"/>
            <a:ext cx="1600200" cy="1150938"/>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US"/>
          </a:p>
        </p:txBody>
      </p:sp>
      <p:sp>
        <p:nvSpPr>
          <p:cNvPr id="518165" name="Rectangle 21"/>
          <p:cNvSpPr>
            <a:spLocks noChangeArrowheads="1"/>
          </p:cNvSpPr>
          <p:nvPr/>
        </p:nvSpPr>
        <p:spPr bwMode="auto">
          <a:xfrm>
            <a:off x="2070100" y="3960593"/>
            <a:ext cx="400050" cy="50800"/>
          </a:xfrm>
          <a:prstGeom prst="rect">
            <a:avLst/>
          </a:prstGeom>
          <a:solidFill>
            <a:schemeClr val="hlink"/>
          </a:solidFill>
          <a:ln w="25400">
            <a:solidFill>
              <a:schemeClr val="hlink"/>
            </a:solidFill>
            <a:miter lim="800000"/>
            <a:headEnd type="none" w="sm" len="sm"/>
            <a:tailEnd type="none" w="lg" len="lg"/>
          </a:ln>
          <a:effectLst/>
        </p:spPr>
        <p:txBody>
          <a:bodyPr wrap="none" anchor="ctr"/>
          <a:lstStyle/>
          <a:p>
            <a:endParaRPr lang="en-US"/>
          </a:p>
        </p:txBody>
      </p:sp>
      <p:sp>
        <p:nvSpPr>
          <p:cNvPr id="518167" name="Rectangle 23"/>
          <p:cNvSpPr>
            <a:spLocks noChangeArrowheads="1"/>
          </p:cNvSpPr>
          <p:nvPr/>
        </p:nvSpPr>
        <p:spPr bwMode="auto">
          <a:xfrm>
            <a:off x="3546475" y="2404843"/>
            <a:ext cx="2000250" cy="1449388"/>
          </a:xfrm>
          <a:prstGeom prst="rect">
            <a:avLst/>
          </a:prstGeom>
          <a:noFill/>
          <a:ln w="38100">
            <a:solidFill>
              <a:schemeClr val="tx1"/>
            </a:solidFill>
            <a:miter lim="800000"/>
            <a:headEnd type="none" w="sm" len="sm"/>
            <a:tailEnd type="none" w="lg" len="lg"/>
          </a:ln>
          <a:effectLst/>
        </p:spPr>
        <p:txBody>
          <a:bodyPr wrap="none" anchor="ctr"/>
          <a:lstStyle/>
          <a:p>
            <a:endParaRPr lang="en-US"/>
          </a:p>
        </p:txBody>
      </p:sp>
      <p:sp>
        <p:nvSpPr>
          <p:cNvPr id="518168" name="AutoShape 24"/>
          <p:cNvSpPr>
            <a:spLocks noChangeArrowheads="1"/>
          </p:cNvSpPr>
          <p:nvPr/>
        </p:nvSpPr>
        <p:spPr bwMode="auto">
          <a:xfrm>
            <a:off x="3746500" y="2554068"/>
            <a:ext cx="1600200" cy="1150938"/>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US"/>
          </a:p>
        </p:txBody>
      </p:sp>
      <p:sp>
        <p:nvSpPr>
          <p:cNvPr id="518169" name="Rectangle 25"/>
          <p:cNvSpPr>
            <a:spLocks noChangeArrowheads="1"/>
          </p:cNvSpPr>
          <p:nvPr/>
        </p:nvSpPr>
        <p:spPr bwMode="auto">
          <a:xfrm>
            <a:off x="4346575" y="3754218"/>
            <a:ext cx="400050" cy="50800"/>
          </a:xfrm>
          <a:prstGeom prst="rect">
            <a:avLst/>
          </a:prstGeom>
          <a:solidFill>
            <a:schemeClr val="hlink"/>
          </a:solidFill>
          <a:ln w="25400">
            <a:solidFill>
              <a:schemeClr val="hlink"/>
            </a:solidFill>
            <a:miter lim="800000"/>
            <a:headEnd type="none" w="sm" len="sm"/>
            <a:tailEnd type="none" w="lg" len="lg"/>
          </a:ln>
          <a:effectLst/>
        </p:spPr>
        <p:txBody>
          <a:bodyPr wrap="none" anchor="ctr"/>
          <a:lstStyle/>
          <a:p>
            <a:endParaRPr lang="en-US"/>
          </a:p>
        </p:txBody>
      </p:sp>
      <p:sp>
        <p:nvSpPr>
          <p:cNvPr id="518171" name="Rectangle 27"/>
          <p:cNvSpPr>
            <a:spLocks noChangeArrowheads="1"/>
          </p:cNvSpPr>
          <p:nvPr/>
        </p:nvSpPr>
        <p:spPr bwMode="auto">
          <a:xfrm>
            <a:off x="5822950" y="2611218"/>
            <a:ext cx="2000250" cy="1449388"/>
          </a:xfrm>
          <a:prstGeom prst="rect">
            <a:avLst/>
          </a:prstGeom>
          <a:noFill/>
          <a:ln w="38100">
            <a:solidFill>
              <a:schemeClr val="tx1"/>
            </a:solidFill>
            <a:miter lim="800000"/>
            <a:headEnd type="none" w="sm" len="sm"/>
            <a:tailEnd type="none" w="lg" len="lg"/>
          </a:ln>
          <a:effectLst/>
        </p:spPr>
        <p:txBody>
          <a:bodyPr wrap="none" anchor="ctr"/>
          <a:lstStyle/>
          <a:p>
            <a:endParaRPr lang="en-US"/>
          </a:p>
        </p:txBody>
      </p:sp>
      <p:sp>
        <p:nvSpPr>
          <p:cNvPr id="518172" name="AutoShape 28"/>
          <p:cNvSpPr>
            <a:spLocks noChangeArrowheads="1"/>
          </p:cNvSpPr>
          <p:nvPr/>
        </p:nvSpPr>
        <p:spPr bwMode="auto">
          <a:xfrm>
            <a:off x="6022975" y="2760443"/>
            <a:ext cx="1600200" cy="1150938"/>
          </a:xfrm>
          <a:prstGeom prst="roundRect">
            <a:avLst>
              <a:gd name="adj" fmla="val 16667"/>
            </a:avLst>
          </a:prstGeom>
          <a:noFill/>
          <a:ln w="38100">
            <a:solidFill>
              <a:schemeClr val="tx1"/>
            </a:solidFill>
            <a:round/>
            <a:headEnd type="none" w="sm" len="sm"/>
            <a:tailEnd type="none" w="lg" len="lg"/>
          </a:ln>
          <a:effectLst/>
        </p:spPr>
        <p:txBody>
          <a:bodyPr wrap="none" anchor="ctr"/>
          <a:lstStyle/>
          <a:p>
            <a:endParaRPr lang="en-US"/>
          </a:p>
        </p:txBody>
      </p:sp>
      <p:sp>
        <p:nvSpPr>
          <p:cNvPr id="518173" name="Rectangle 29"/>
          <p:cNvSpPr>
            <a:spLocks noChangeArrowheads="1"/>
          </p:cNvSpPr>
          <p:nvPr/>
        </p:nvSpPr>
        <p:spPr bwMode="auto">
          <a:xfrm>
            <a:off x="6623050" y="3960593"/>
            <a:ext cx="400050" cy="50800"/>
          </a:xfrm>
          <a:prstGeom prst="rect">
            <a:avLst/>
          </a:prstGeom>
          <a:solidFill>
            <a:schemeClr val="hlink"/>
          </a:solidFill>
          <a:ln w="25400">
            <a:solidFill>
              <a:schemeClr val="hlink"/>
            </a:solidFill>
            <a:miter lim="800000"/>
            <a:headEnd type="none" w="sm" len="sm"/>
            <a:tailEnd type="none" w="lg" len="lg"/>
          </a:ln>
          <a:effectLst/>
        </p:spPr>
        <p:txBody>
          <a:bodyPr wrap="none" anchor="ctr"/>
          <a:lstStyle/>
          <a:p>
            <a:endParaRPr lang="en-US"/>
          </a:p>
        </p:txBody>
      </p:sp>
      <p:sp>
        <p:nvSpPr>
          <p:cNvPr id="518174" name="Text Box 30"/>
          <p:cNvSpPr txBox="1">
            <a:spLocks noChangeArrowheads="1"/>
          </p:cNvSpPr>
          <p:nvPr/>
        </p:nvSpPr>
        <p:spPr bwMode="auto">
          <a:xfrm>
            <a:off x="1531938" y="4162206"/>
            <a:ext cx="1746250" cy="366712"/>
          </a:xfrm>
          <a:prstGeom prst="rect">
            <a:avLst/>
          </a:prstGeom>
          <a:noFill/>
          <a:ln w="12700">
            <a:noFill/>
            <a:miter lim="800000"/>
            <a:headEnd type="none" w="sm" len="sm"/>
            <a:tailEnd type="none" w="lg" len="lg"/>
          </a:ln>
          <a:effectLst/>
        </p:spPr>
        <p:txBody>
          <a:bodyPr wrap="none">
            <a:spAutoFit/>
          </a:bodyPr>
          <a:lstStyle/>
          <a:p>
            <a:pPr algn="l"/>
            <a:r>
              <a:rPr lang="en-US" altLang="zh-CN" sz="1800" b="0">
                <a:ea typeface="宋体" panose="02010600030101010101" pitchFamily="2" charset="-122"/>
              </a:rPr>
              <a:t>Manufacturer A</a:t>
            </a:r>
            <a:endParaRPr lang="en-US" altLang="zh-CN" sz="1800" b="0">
              <a:ea typeface="宋体" panose="02010600030101010101" pitchFamily="2" charset="-122"/>
            </a:endParaRPr>
          </a:p>
        </p:txBody>
      </p:sp>
      <p:sp>
        <p:nvSpPr>
          <p:cNvPr id="518175" name="Text Box 31"/>
          <p:cNvSpPr txBox="1">
            <a:spLocks noChangeArrowheads="1"/>
          </p:cNvSpPr>
          <p:nvPr/>
        </p:nvSpPr>
        <p:spPr bwMode="auto">
          <a:xfrm>
            <a:off x="3822700" y="3992343"/>
            <a:ext cx="1746250" cy="366713"/>
          </a:xfrm>
          <a:prstGeom prst="rect">
            <a:avLst/>
          </a:prstGeom>
          <a:noFill/>
          <a:ln w="12700">
            <a:noFill/>
            <a:miter lim="800000"/>
            <a:headEnd type="none" w="sm" len="sm"/>
            <a:tailEnd type="none" w="lg" len="lg"/>
          </a:ln>
          <a:effectLst/>
        </p:spPr>
        <p:txBody>
          <a:bodyPr wrap="none">
            <a:spAutoFit/>
          </a:bodyPr>
          <a:lstStyle/>
          <a:p>
            <a:pPr algn="l"/>
            <a:r>
              <a:rPr lang="en-US" altLang="zh-CN" sz="1800" b="0">
                <a:ea typeface="宋体" panose="02010600030101010101" pitchFamily="2" charset="-122"/>
              </a:rPr>
              <a:t>Manufacturer B</a:t>
            </a:r>
            <a:endParaRPr lang="en-US" altLang="zh-CN" sz="1800" b="0">
              <a:ea typeface="宋体" panose="02010600030101010101" pitchFamily="2" charset="-122"/>
            </a:endParaRPr>
          </a:p>
        </p:txBody>
      </p:sp>
      <p:sp>
        <p:nvSpPr>
          <p:cNvPr id="518176" name="Text Box 32"/>
          <p:cNvSpPr txBox="1">
            <a:spLocks noChangeArrowheads="1"/>
          </p:cNvSpPr>
          <p:nvPr/>
        </p:nvSpPr>
        <p:spPr bwMode="auto">
          <a:xfrm>
            <a:off x="6099175" y="4128868"/>
            <a:ext cx="1758950" cy="366713"/>
          </a:xfrm>
          <a:prstGeom prst="rect">
            <a:avLst/>
          </a:prstGeom>
          <a:noFill/>
          <a:ln w="12700">
            <a:noFill/>
            <a:miter lim="800000"/>
            <a:headEnd type="none" w="sm" len="sm"/>
            <a:tailEnd type="none" w="lg" len="lg"/>
          </a:ln>
          <a:effectLst/>
        </p:spPr>
        <p:txBody>
          <a:bodyPr wrap="none">
            <a:spAutoFit/>
          </a:bodyPr>
          <a:lstStyle/>
          <a:p>
            <a:pPr algn="l"/>
            <a:r>
              <a:rPr lang="en-US" altLang="zh-CN" sz="1800" b="0">
                <a:ea typeface="宋体" panose="02010600030101010101" pitchFamily="2" charset="-122"/>
              </a:rPr>
              <a:t>Manufacturer C</a:t>
            </a:r>
            <a:endParaRPr lang="en-US" altLang="zh-CN" sz="1800" b="0">
              <a:ea typeface="宋体" panose="02010600030101010101" pitchFamily="2" charset="-122"/>
            </a:endParaRPr>
          </a:p>
        </p:txBody>
      </p:sp>
      <p:sp>
        <p:nvSpPr>
          <p:cNvPr id="518177" name="Line 33"/>
          <p:cNvSpPr>
            <a:spLocks noChangeShapeType="1"/>
          </p:cNvSpPr>
          <p:nvPr/>
        </p:nvSpPr>
        <p:spPr bwMode="auto">
          <a:xfrm flipH="1" flipV="1">
            <a:off x="3408363" y="4405093"/>
            <a:ext cx="828675" cy="552450"/>
          </a:xfrm>
          <a:prstGeom prst="line">
            <a:avLst/>
          </a:prstGeom>
          <a:noFill/>
          <a:ln w="57150">
            <a:solidFill>
              <a:schemeClr val="hlink"/>
            </a:solidFill>
            <a:prstDash val="sysDot"/>
            <a:round/>
            <a:headEnd type="none" w="sm" len="sm"/>
            <a:tailEnd type="none" w="lg" len="lg"/>
          </a:ln>
          <a:effectLst/>
        </p:spPr>
        <p:txBody>
          <a:bodyPr wrap="none" anchor="ctr"/>
          <a:lstStyle/>
          <a:p>
            <a:endParaRPr lang="en-US"/>
          </a:p>
        </p:txBody>
      </p:sp>
      <p:sp>
        <p:nvSpPr>
          <p:cNvPr id="518178" name="Line 34"/>
          <p:cNvSpPr>
            <a:spLocks noChangeShapeType="1"/>
          </p:cNvSpPr>
          <p:nvPr/>
        </p:nvSpPr>
        <p:spPr bwMode="auto">
          <a:xfrm flipV="1">
            <a:off x="4443413" y="4405093"/>
            <a:ext cx="0" cy="482600"/>
          </a:xfrm>
          <a:prstGeom prst="line">
            <a:avLst/>
          </a:prstGeom>
          <a:noFill/>
          <a:ln w="57150">
            <a:solidFill>
              <a:schemeClr val="hlink"/>
            </a:solidFill>
            <a:prstDash val="sysDot"/>
            <a:round/>
            <a:headEnd type="none" w="sm" len="sm"/>
            <a:tailEnd type="none" w="lg" len="lg"/>
          </a:ln>
          <a:effectLst/>
        </p:spPr>
        <p:txBody>
          <a:bodyPr wrap="none" anchor="ctr"/>
          <a:lstStyle/>
          <a:p>
            <a:endParaRPr lang="en-US"/>
          </a:p>
        </p:txBody>
      </p:sp>
      <p:sp>
        <p:nvSpPr>
          <p:cNvPr id="518179" name="Line 35"/>
          <p:cNvSpPr>
            <a:spLocks noChangeShapeType="1"/>
          </p:cNvSpPr>
          <p:nvPr/>
        </p:nvSpPr>
        <p:spPr bwMode="auto">
          <a:xfrm flipV="1">
            <a:off x="4649788" y="4405093"/>
            <a:ext cx="1243012" cy="552450"/>
          </a:xfrm>
          <a:prstGeom prst="line">
            <a:avLst/>
          </a:prstGeom>
          <a:noFill/>
          <a:ln w="57150">
            <a:solidFill>
              <a:schemeClr val="hlink"/>
            </a:solidFill>
            <a:prstDash val="sysDot"/>
            <a:round/>
            <a:headEnd type="none" w="sm" len="sm"/>
            <a:tailEnd type="none" w="lg" len="lg"/>
          </a:ln>
          <a:effectLst/>
        </p:spPr>
        <p:txBody>
          <a:bodyPr wrap="none" anchor="ctr"/>
          <a:lstStyle/>
          <a:p>
            <a:endParaRPr lang="en-US"/>
          </a:p>
        </p:txBody>
      </p:sp>
      <p:sp>
        <p:nvSpPr>
          <p:cNvPr id="518180" name="Line 36"/>
          <p:cNvSpPr>
            <a:spLocks noChangeShapeType="1"/>
          </p:cNvSpPr>
          <p:nvPr/>
        </p:nvSpPr>
        <p:spPr bwMode="auto">
          <a:xfrm flipH="1" flipV="1">
            <a:off x="3822700" y="4405093"/>
            <a:ext cx="482600" cy="482600"/>
          </a:xfrm>
          <a:prstGeom prst="line">
            <a:avLst/>
          </a:prstGeom>
          <a:noFill/>
          <a:ln w="57150">
            <a:solidFill>
              <a:schemeClr val="hlink"/>
            </a:solidFill>
            <a:prstDash val="sysDot"/>
            <a:round/>
            <a:headEnd type="none" w="sm" len="sm"/>
            <a:tailEnd type="none" w="lg" len="lg"/>
          </a:ln>
          <a:effectLst/>
        </p:spPr>
        <p:txBody>
          <a:bodyPr wrap="none" anchor="ctr"/>
          <a:lstStyle/>
          <a:p>
            <a:endParaRPr lang="en-US"/>
          </a:p>
        </p:txBody>
      </p:sp>
      <p:sp>
        <p:nvSpPr>
          <p:cNvPr id="518181" name="Line 37"/>
          <p:cNvSpPr>
            <a:spLocks noChangeShapeType="1"/>
          </p:cNvSpPr>
          <p:nvPr/>
        </p:nvSpPr>
        <p:spPr bwMode="auto">
          <a:xfrm flipV="1">
            <a:off x="4581525" y="4405093"/>
            <a:ext cx="552450" cy="482600"/>
          </a:xfrm>
          <a:prstGeom prst="line">
            <a:avLst/>
          </a:prstGeom>
          <a:noFill/>
          <a:ln w="57150">
            <a:solidFill>
              <a:schemeClr val="hlink"/>
            </a:solidFill>
            <a:prstDash val="sysDot"/>
            <a:round/>
            <a:headEnd type="none" w="sm" len="sm"/>
            <a:tailEnd type="none" w="lg" len="lg"/>
          </a:ln>
          <a:effectLst/>
        </p:spPr>
        <p:txBody>
          <a:bodyPr wrap="none" anchor="ctr"/>
          <a:lstStyle/>
          <a:p>
            <a:endParaRPr lang="en-US"/>
          </a:p>
        </p:txBody>
      </p:sp>
      <p:sp>
        <p:nvSpPr>
          <p:cNvPr id="518182" name="Text Box 38"/>
          <p:cNvSpPr txBox="1">
            <a:spLocks noChangeArrowheads="1"/>
          </p:cNvSpPr>
          <p:nvPr/>
        </p:nvSpPr>
        <p:spPr bwMode="auto">
          <a:xfrm>
            <a:off x="696913" y="4963893"/>
            <a:ext cx="3240087" cy="838200"/>
          </a:xfrm>
          <a:prstGeom prst="rect">
            <a:avLst/>
          </a:prstGeom>
          <a:noFill/>
          <a:ln w="9525">
            <a:noFill/>
            <a:miter lim="800000"/>
          </a:ln>
          <a:effectLst/>
        </p:spPr>
        <p:txBody>
          <a:bodyPr lIns="107950" tIns="53975" rIns="107950" bIns="53975">
            <a:spAutoFit/>
          </a:bodyPr>
          <a:lstStyle/>
          <a:p>
            <a:pPr>
              <a:spcBef>
                <a:spcPct val="50000"/>
              </a:spcBef>
            </a:pPr>
            <a:r>
              <a:rPr lang="en-US" altLang="zh-CN" sz="2400" b="0">
                <a:solidFill>
                  <a:srgbClr val="00CCFF"/>
                </a:solidFill>
                <a:ea typeface="宋体" panose="02010600030101010101" pitchFamily="2" charset="-122"/>
              </a:rPr>
              <a:t>OO Principle:</a:t>
            </a:r>
            <a:br>
              <a:rPr lang="en-US" altLang="zh-CN" sz="2400" b="0">
                <a:solidFill>
                  <a:srgbClr val="00CCFF"/>
                </a:solidFill>
                <a:ea typeface="宋体" panose="02010600030101010101" pitchFamily="2" charset="-122"/>
              </a:rPr>
            </a:br>
            <a:r>
              <a:rPr lang="en-US" altLang="zh-CN" sz="2400" b="0">
                <a:solidFill>
                  <a:srgbClr val="00CCFF"/>
                </a:solidFill>
                <a:ea typeface="宋体" panose="02010600030101010101" pitchFamily="2" charset="-122"/>
              </a:rPr>
              <a:t>Encapsulation</a:t>
            </a:r>
            <a:endParaRPr lang="en-US" altLang="zh-CN" sz="2400" b="0">
              <a:solidFill>
                <a:srgbClr val="00CCFF"/>
              </a:solidFill>
              <a:ea typeface="宋体" panose="02010600030101010101" pitchFamily="2" charset="-122"/>
            </a:endParaRPr>
          </a:p>
        </p:txBody>
      </p:sp>
      <p:sp>
        <p:nvSpPr>
          <p:cNvPr id="518184" name="Rectangle 40"/>
          <p:cNvSpPr>
            <a:spLocks noGrp="1" noChangeArrowheads="1"/>
          </p:cNvSpPr>
          <p:nvPr>
            <p:ph idx="1"/>
          </p:nvPr>
        </p:nvSpPr>
        <p:spPr/>
        <p:txBody>
          <a:bodyPr/>
          <a:lstStyle/>
          <a:p>
            <a:r>
              <a:rPr lang="en-US" altLang="zh-CN">
                <a:ea typeface="宋体" panose="02010600030101010101" pitchFamily="2" charset="-122"/>
              </a:rPr>
              <a:t>The ability to hide many different implementations behind a single interface</a:t>
            </a:r>
            <a:endParaRPr lang="en-US" altLang="zh-CN">
              <a:ea typeface="宋体" panose="02010600030101010101" pitchFamily="2" charset="-122"/>
            </a:endParaRPr>
          </a:p>
          <a:p>
            <a:endParaRPr lang="zh-CN" altLang="en-US">
              <a:ea typeface="宋体" panose="02010600030101010101" pitchFamily="2" charset="-122"/>
            </a:endParaRPr>
          </a:p>
        </p:txBody>
      </p:sp>
      <p:sp>
        <p:nvSpPr>
          <p:cNvPr id="518183" name="Rectangle 39"/>
          <p:cNvSpPr>
            <a:spLocks noGrp="1" noChangeArrowheads="1"/>
          </p:cNvSpPr>
          <p:nvPr>
            <p:ph type="title"/>
          </p:nvPr>
        </p:nvSpPr>
        <p:spPr/>
        <p:txBody>
          <a:bodyPr/>
          <a:lstStyle/>
          <a:p>
            <a:r>
              <a:rPr lang="en-US" altLang="zh-CN">
                <a:ea typeface="宋体" panose="02010600030101010101" pitchFamily="2" charset="-122"/>
              </a:rPr>
              <a:t>Review: What Is Polymorphism?</a:t>
            </a:r>
            <a:endParaRPr lang="en-US" altLang="zh-CN">
              <a:ea typeface="宋体" panose="02010600030101010101" pitchFamily="2" charset="-122"/>
            </a:endParaRPr>
          </a:p>
        </p:txBody>
      </p:sp>
      <p:sp>
        <p:nvSpPr>
          <p:cNvPr id="518185" name="Text Box 41"/>
          <p:cNvSpPr txBox="1">
            <a:spLocks noChangeArrowheads="1"/>
          </p:cNvSpPr>
          <p:nvPr/>
        </p:nvSpPr>
        <p:spPr bwMode="auto">
          <a:xfrm>
            <a:off x="4957989" y="6306918"/>
            <a:ext cx="1606550" cy="336550"/>
          </a:xfrm>
          <a:prstGeom prst="rect">
            <a:avLst/>
          </a:prstGeom>
          <a:noFill/>
          <a:ln w="12700">
            <a:noFill/>
            <a:miter lim="800000"/>
            <a:headEnd type="none" w="sm" len="sm"/>
            <a:tailEnd type="none" w="lg" len="lg"/>
          </a:ln>
          <a:effectLst/>
        </p:spPr>
        <p:txBody>
          <a:bodyPr wrap="none">
            <a:spAutoFit/>
          </a:bodyPr>
          <a:lstStyle/>
          <a:p>
            <a:pPr algn="l"/>
            <a:r>
              <a:rPr lang="en-US" altLang="zh-CN" sz="1600" b="0">
                <a:ea typeface="宋体" panose="02010600030101010101" pitchFamily="2" charset="-122"/>
              </a:rPr>
              <a:t>Remote Control</a:t>
            </a:r>
            <a:endParaRPr lang="en-US" altLang="zh-CN" sz="1600" b="0">
              <a:ea typeface="宋体" panose="02010600030101010101" pitchFamily="2" charset="-122"/>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normAutofit fontScale="90000"/>
          </a:bodyPr>
          <a:lstStyle/>
          <a:p>
            <a:r>
              <a:rPr lang="en-US" altLang="zh-CN">
                <a:ea typeface="宋体" panose="02010600030101010101" pitchFamily="2" charset="-122"/>
              </a:rPr>
              <a:t>Generalization: Implement Polymorphism</a:t>
            </a:r>
            <a:endParaRPr lang="en-US" altLang="zh-CN">
              <a:ea typeface="宋体" panose="02010600030101010101" pitchFamily="2" charset="-122"/>
            </a:endParaRPr>
          </a:p>
        </p:txBody>
      </p:sp>
      <p:grpSp>
        <p:nvGrpSpPr>
          <p:cNvPr id="520256" name="Group 64"/>
          <p:cNvGrpSpPr/>
          <p:nvPr/>
        </p:nvGrpSpPr>
        <p:grpSpPr bwMode="auto">
          <a:xfrm>
            <a:off x="1203325" y="4803108"/>
            <a:ext cx="2690813" cy="1701800"/>
            <a:chOff x="1062" y="2837"/>
            <a:chExt cx="1695" cy="1072"/>
          </a:xfrm>
        </p:grpSpPr>
        <p:sp>
          <p:nvSpPr>
            <p:cNvPr id="520195" name="Rectangle 3"/>
            <p:cNvSpPr>
              <a:spLocks noChangeArrowheads="1"/>
            </p:cNvSpPr>
            <p:nvPr/>
          </p:nvSpPr>
          <p:spPr bwMode="auto">
            <a:xfrm>
              <a:off x="1062" y="2837"/>
              <a:ext cx="1548" cy="227"/>
            </a:xfrm>
            <a:prstGeom prst="rect">
              <a:avLst/>
            </a:prstGeom>
            <a:noFill/>
            <a:ln w="12700">
              <a:noFill/>
              <a:miter lim="800000"/>
            </a:ln>
            <a:effectLst/>
          </p:spPr>
          <p:txBody>
            <a:bodyPr wrap="none" lIns="87312" tIns="42862" rIns="87312" bIns="42862">
              <a:spAutoFit/>
            </a:bodyPr>
            <a:lstStyle/>
            <a:p>
              <a:pPr defTabSz="858520"/>
              <a:r>
                <a:rPr lang="en-US" altLang="zh-CN" sz="1800" b="0" i="1">
                  <a:solidFill>
                    <a:srgbClr val="00CCFF"/>
                  </a:solidFill>
                  <a:latin typeface="Helvetica" pitchFamily="34" charset="0"/>
                  <a:ea typeface="宋体" panose="02010600030101010101" pitchFamily="2" charset="-122"/>
                </a:rPr>
                <a:t>Without Polymorphism</a:t>
              </a:r>
              <a:endParaRPr lang="en-US" altLang="zh-CN" sz="1800" b="0" i="1">
                <a:solidFill>
                  <a:srgbClr val="00CCFF"/>
                </a:solidFill>
                <a:latin typeface="Helvetica" pitchFamily="34" charset="0"/>
                <a:ea typeface="宋体" panose="02010600030101010101" pitchFamily="2" charset="-122"/>
              </a:endParaRPr>
            </a:p>
          </p:txBody>
        </p:sp>
        <p:sp>
          <p:nvSpPr>
            <p:cNvPr id="520219" name="Rectangle 27"/>
            <p:cNvSpPr>
              <a:spLocks noChangeArrowheads="1"/>
            </p:cNvSpPr>
            <p:nvPr/>
          </p:nvSpPr>
          <p:spPr bwMode="auto">
            <a:xfrm>
              <a:off x="1086" y="3081"/>
              <a:ext cx="1671" cy="828"/>
            </a:xfrm>
            <a:prstGeom prst="rect">
              <a:avLst/>
            </a:prstGeom>
            <a:noFill/>
            <a:ln w="12700">
              <a:noFill/>
              <a:miter lim="800000"/>
              <a:headEnd type="none" w="sm" len="sm"/>
              <a:tailEnd type="none" w="lg" len="lg"/>
            </a:ln>
            <a:effectLst/>
          </p:spPr>
          <p:txBody>
            <a:bodyPr wrap="none">
              <a:spAutoFit/>
            </a:bodyPr>
            <a:lstStyle/>
            <a:p>
              <a:pPr algn="l"/>
              <a:r>
                <a:rPr lang="en-US" altLang="zh-CN" sz="1600" b="0">
                  <a:ea typeface="宋体" panose="02010600030101010101" pitchFamily="2" charset="-122"/>
                </a:rPr>
                <a:t>if animal = “Lion” then</a:t>
              </a:r>
              <a:endParaRPr lang="en-US" altLang="zh-CN" sz="1600" b="0">
                <a:ea typeface="宋体" panose="02010600030101010101" pitchFamily="2" charset="-122"/>
              </a:endParaRPr>
            </a:p>
            <a:p>
              <a:pPr lvl="1" algn="l"/>
              <a:r>
                <a:rPr lang="en-US" altLang="zh-CN" sz="1600" b="0">
                  <a:ea typeface="宋体" panose="02010600030101010101" pitchFamily="2" charset="-122"/>
                </a:rPr>
                <a:t>Lion communicate</a:t>
              </a:r>
              <a:endParaRPr lang="en-US" altLang="zh-CN" sz="1600" b="0">
                <a:ea typeface="宋体" panose="02010600030101010101" pitchFamily="2" charset="-122"/>
              </a:endParaRPr>
            </a:p>
            <a:p>
              <a:pPr algn="l"/>
              <a:r>
                <a:rPr lang="en-US" altLang="zh-CN" sz="1600" b="0">
                  <a:ea typeface="宋体" panose="02010600030101010101" pitchFamily="2" charset="-122"/>
                </a:rPr>
                <a:t>else if animal = “Tiger” then</a:t>
              </a:r>
              <a:endParaRPr lang="en-US" altLang="zh-CN" sz="1600" b="0">
                <a:ea typeface="宋体" panose="02010600030101010101" pitchFamily="2" charset="-122"/>
              </a:endParaRPr>
            </a:p>
            <a:p>
              <a:pPr lvl="1" algn="l"/>
              <a:r>
                <a:rPr lang="en-US" altLang="zh-CN" sz="1600" b="0">
                  <a:ea typeface="宋体" panose="02010600030101010101" pitchFamily="2" charset="-122"/>
                </a:rPr>
                <a:t>Tiger communicate</a:t>
              </a:r>
              <a:endParaRPr lang="en-US" altLang="zh-CN" sz="1600" b="0">
                <a:ea typeface="宋体" panose="02010600030101010101" pitchFamily="2" charset="-122"/>
              </a:endParaRPr>
            </a:p>
            <a:p>
              <a:pPr algn="l"/>
              <a:r>
                <a:rPr lang="en-US" altLang="zh-CN" sz="1600" b="0">
                  <a:ea typeface="宋体" panose="02010600030101010101" pitchFamily="2" charset="-122"/>
                </a:rPr>
                <a:t>end</a:t>
              </a:r>
              <a:endParaRPr lang="en-US" altLang="zh-CN" sz="1600" b="0">
                <a:ea typeface="宋体" panose="02010600030101010101" pitchFamily="2" charset="-122"/>
              </a:endParaRPr>
            </a:p>
          </p:txBody>
        </p:sp>
      </p:grpSp>
      <p:grpSp>
        <p:nvGrpSpPr>
          <p:cNvPr id="520257" name="Group 65"/>
          <p:cNvGrpSpPr/>
          <p:nvPr/>
        </p:nvGrpSpPr>
        <p:grpSpPr bwMode="auto">
          <a:xfrm>
            <a:off x="5448300" y="4803108"/>
            <a:ext cx="2198688" cy="723900"/>
            <a:chOff x="3208" y="2837"/>
            <a:chExt cx="1385" cy="456"/>
          </a:xfrm>
        </p:grpSpPr>
        <p:sp>
          <p:nvSpPr>
            <p:cNvPr id="520196" name="Rectangle 4"/>
            <p:cNvSpPr>
              <a:spLocks noChangeArrowheads="1"/>
            </p:cNvSpPr>
            <p:nvPr/>
          </p:nvSpPr>
          <p:spPr bwMode="auto">
            <a:xfrm>
              <a:off x="3245" y="2837"/>
              <a:ext cx="1348" cy="227"/>
            </a:xfrm>
            <a:prstGeom prst="rect">
              <a:avLst/>
            </a:prstGeom>
            <a:noFill/>
            <a:ln w="12700">
              <a:noFill/>
              <a:miter lim="800000"/>
            </a:ln>
            <a:effectLst/>
          </p:spPr>
          <p:txBody>
            <a:bodyPr wrap="none" lIns="87312" tIns="42862" rIns="87312" bIns="42862">
              <a:spAutoFit/>
            </a:bodyPr>
            <a:lstStyle/>
            <a:p>
              <a:pPr defTabSz="858520"/>
              <a:r>
                <a:rPr lang="en-US" altLang="zh-CN" sz="1800" b="0" i="1">
                  <a:solidFill>
                    <a:srgbClr val="00CCFF"/>
                  </a:solidFill>
                  <a:latin typeface="Helvetica" pitchFamily="34" charset="0"/>
                  <a:ea typeface="宋体" panose="02010600030101010101" pitchFamily="2" charset="-122"/>
                </a:rPr>
                <a:t>With Polymorphism</a:t>
              </a:r>
              <a:endParaRPr lang="en-US" altLang="zh-CN" sz="1800" b="0" i="1">
                <a:solidFill>
                  <a:srgbClr val="00CCFF"/>
                </a:solidFill>
                <a:latin typeface="Helvetica" pitchFamily="34" charset="0"/>
                <a:ea typeface="宋体" panose="02010600030101010101" pitchFamily="2" charset="-122"/>
              </a:endParaRPr>
            </a:p>
          </p:txBody>
        </p:sp>
        <p:sp>
          <p:nvSpPr>
            <p:cNvPr id="520220" name="Rectangle 28"/>
            <p:cNvSpPr>
              <a:spLocks noChangeArrowheads="1"/>
            </p:cNvSpPr>
            <p:nvPr/>
          </p:nvSpPr>
          <p:spPr bwMode="auto">
            <a:xfrm>
              <a:off x="3208" y="3081"/>
              <a:ext cx="1303" cy="212"/>
            </a:xfrm>
            <a:prstGeom prst="rect">
              <a:avLst/>
            </a:prstGeom>
            <a:noFill/>
            <a:ln w="12700">
              <a:noFill/>
              <a:miter lim="800000"/>
              <a:headEnd type="none" w="sm" len="sm"/>
              <a:tailEnd type="none" w="lg" len="lg"/>
            </a:ln>
            <a:effectLst/>
          </p:spPr>
          <p:txBody>
            <a:bodyPr wrap="none">
              <a:spAutoFit/>
            </a:bodyPr>
            <a:lstStyle/>
            <a:p>
              <a:pPr algn="l"/>
              <a:r>
                <a:rPr lang="en-US" altLang="zh-CN" sz="1600" b="0">
                  <a:ea typeface="宋体" panose="02010600030101010101" pitchFamily="2" charset="-122"/>
                </a:rPr>
                <a:t>Animal communicate</a:t>
              </a:r>
              <a:endParaRPr lang="en-US" altLang="zh-CN" sz="1600" b="0">
                <a:ea typeface="宋体" panose="02010600030101010101" pitchFamily="2" charset="-122"/>
              </a:endParaRPr>
            </a:p>
          </p:txBody>
        </p:sp>
      </p:grpSp>
      <p:sp>
        <p:nvSpPr>
          <p:cNvPr id="520254" name="Rectangle 62"/>
          <p:cNvSpPr>
            <a:spLocks noChangeArrowheads="1"/>
          </p:cNvSpPr>
          <p:nvPr/>
        </p:nvSpPr>
        <p:spPr bwMode="auto">
          <a:xfrm>
            <a:off x="749300" y="4655470"/>
            <a:ext cx="3721100" cy="1930400"/>
          </a:xfrm>
          <a:prstGeom prst="rect">
            <a:avLst/>
          </a:prstGeom>
          <a:noFill/>
          <a:ln w="9525">
            <a:solidFill>
              <a:schemeClr val="tx1"/>
            </a:solidFill>
            <a:miter lim="800000"/>
          </a:ln>
          <a:effectLst/>
        </p:spPr>
        <p:txBody>
          <a:bodyPr wrap="none" anchor="ctr"/>
          <a:lstStyle/>
          <a:p>
            <a:endParaRPr lang="en-US"/>
          </a:p>
        </p:txBody>
      </p:sp>
      <p:sp>
        <p:nvSpPr>
          <p:cNvPr id="520258" name="Rectangle 66"/>
          <p:cNvSpPr>
            <a:spLocks noChangeArrowheads="1"/>
          </p:cNvSpPr>
          <p:nvPr/>
        </p:nvSpPr>
        <p:spPr bwMode="auto">
          <a:xfrm>
            <a:off x="4660900" y="4655470"/>
            <a:ext cx="3721100" cy="1930400"/>
          </a:xfrm>
          <a:prstGeom prst="rect">
            <a:avLst/>
          </a:prstGeom>
          <a:noFill/>
          <a:ln w="9525">
            <a:solidFill>
              <a:schemeClr val="tx1"/>
            </a:solidFill>
            <a:miter lim="800000"/>
          </a:ln>
          <a:effectLst/>
        </p:spPr>
        <p:txBody>
          <a:bodyPr wrap="none" anchor="ctr"/>
          <a:lstStyle/>
          <a:p>
            <a:endParaRPr lang="en-US"/>
          </a:p>
        </p:txBody>
      </p:sp>
      <p:sp>
        <p:nvSpPr>
          <p:cNvPr id="520259" name="Line 67"/>
          <p:cNvSpPr>
            <a:spLocks noChangeShapeType="1"/>
          </p:cNvSpPr>
          <p:nvPr/>
        </p:nvSpPr>
        <p:spPr bwMode="auto">
          <a:xfrm flipV="1">
            <a:off x="3349625" y="2961608"/>
            <a:ext cx="0" cy="69215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0260" name="Line 68"/>
          <p:cNvSpPr>
            <a:spLocks noChangeShapeType="1"/>
          </p:cNvSpPr>
          <p:nvPr/>
        </p:nvSpPr>
        <p:spPr bwMode="auto">
          <a:xfrm flipV="1">
            <a:off x="5762625" y="2961608"/>
            <a:ext cx="0" cy="69215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520261" name="Group 69"/>
          <p:cNvGrpSpPr/>
          <p:nvPr/>
        </p:nvGrpSpPr>
        <p:grpSpPr bwMode="auto">
          <a:xfrm>
            <a:off x="2298700" y="3436270"/>
            <a:ext cx="2108200" cy="963613"/>
            <a:chOff x="5432" y="1496"/>
            <a:chExt cx="2072" cy="607"/>
          </a:xfrm>
        </p:grpSpPr>
        <p:sp>
          <p:nvSpPr>
            <p:cNvPr id="520262" name="Rectangle 70"/>
            <p:cNvSpPr>
              <a:spLocks noChangeArrowheads="1"/>
            </p:cNvSpPr>
            <p:nvPr/>
          </p:nvSpPr>
          <p:spPr bwMode="auto">
            <a:xfrm>
              <a:off x="5441" y="1496"/>
              <a:ext cx="2055" cy="60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20263" name="Line 71"/>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0264" name="Line 72"/>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520266" name="Rectangle 74"/>
          <p:cNvSpPr>
            <a:spLocks noChangeArrowheads="1"/>
          </p:cNvSpPr>
          <p:nvPr/>
        </p:nvSpPr>
        <p:spPr bwMode="auto">
          <a:xfrm>
            <a:off x="4733925" y="3448970"/>
            <a:ext cx="2090738" cy="963613"/>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20267" name="Line 75"/>
          <p:cNvSpPr>
            <a:spLocks noChangeShapeType="1"/>
          </p:cNvSpPr>
          <p:nvPr/>
        </p:nvSpPr>
        <p:spPr bwMode="auto">
          <a:xfrm>
            <a:off x="4733925" y="3860133"/>
            <a:ext cx="2108200"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0268" name="Line 76"/>
          <p:cNvSpPr>
            <a:spLocks noChangeShapeType="1"/>
          </p:cNvSpPr>
          <p:nvPr/>
        </p:nvSpPr>
        <p:spPr bwMode="auto">
          <a:xfrm>
            <a:off x="4733925" y="4001420"/>
            <a:ext cx="2108200"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nvGrpSpPr>
          <p:cNvPr id="520269" name="Group 77"/>
          <p:cNvGrpSpPr/>
          <p:nvPr/>
        </p:nvGrpSpPr>
        <p:grpSpPr bwMode="auto">
          <a:xfrm>
            <a:off x="3517900" y="1493170"/>
            <a:ext cx="2108200" cy="963613"/>
            <a:chOff x="5432" y="1496"/>
            <a:chExt cx="2072" cy="607"/>
          </a:xfrm>
        </p:grpSpPr>
        <p:sp>
          <p:nvSpPr>
            <p:cNvPr id="520270" name="Rectangle 78"/>
            <p:cNvSpPr>
              <a:spLocks noChangeArrowheads="1"/>
            </p:cNvSpPr>
            <p:nvPr/>
          </p:nvSpPr>
          <p:spPr bwMode="auto">
            <a:xfrm>
              <a:off x="5441" y="1496"/>
              <a:ext cx="2055" cy="607"/>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20271" name="Line 79"/>
            <p:cNvSpPr>
              <a:spLocks noChangeShapeType="1"/>
            </p:cNvSpPr>
            <p:nvPr/>
          </p:nvSpPr>
          <p:spPr bwMode="auto">
            <a:xfrm>
              <a:off x="5432" y="1755"/>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0272" name="Line 80"/>
            <p:cNvSpPr>
              <a:spLocks noChangeShapeType="1"/>
            </p:cNvSpPr>
            <p:nvPr/>
          </p:nvSpPr>
          <p:spPr bwMode="auto">
            <a:xfrm>
              <a:off x="5432" y="1844"/>
              <a:ext cx="2072" cy="0"/>
            </a:xfrm>
            <a:prstGeom prst="line">
              <a:avLst/>
            </a:prstGeom>
            <a:noFill/>
            <a:ln w="12700">
              <a:solidFill>
                <a:srgbClr val="990033"/>
              </a:solidFill>
              <a:round/>
              <a:headEnd type="none" w="sm" len="sm"/>
              <a:tailEnd type="none" w="sm" len="sm"/>
            </a:ln>
            <a:effectLst/>
          </p:spPr>
          <p:txBody>
            <a:bodyPr wrap="none" anchor="ctr"/>
            <a:lstStyle/>
            <a:p>
              <a:endParaRPr lang="en-US"/>
            </a:p>
          </p:txBody>
        </p:sp>
      </p:grpSp>
      <p:sp>
        <p:nvSpPr>
          <p:cNvPr id="520273" name="Rectangle 81"/>
          <p:cNvSpPr>
            <a:spLocks noChangeArrowheads="1"/>
          </p:cNvSpPr>
          <p:nvPr/>
        </p:nvSpPr>
        <p:spPr bwMode="auto">
          <a:xfrm>
            <a:off x="3044825" y="3468020"/>
            <a:ext cx="615950" cy="366713"/>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800" b="0">
                <a:solidFill>
                  <a:schemeClr val="bg2"/>
                </a:solidFill>
                <a:ea typeface="宋体" panose="02010600030101010101" pitchFamily="2" charset="-122"/>
              </a:rPr>
              <a:t>Lion</a:t>
            </a:r>
            <a:endParaRPr lang="en-US" altLang="zh-CN" sz="1800" b="0">
              <a:solidFill>
                <a:schemeClr val="bg2"/>
              </a:solidFill>
              <a:ea typeface="宋体" panose="02010600030101010101" pitchFamily="2" charset="-122"/>
            </a:endParaRPr>
          </a:p>
        </p:txBody>
      </p:sp>
      <p:sp>
        <p:nvSpPr>
          <p:cNvPr id="520274" name="Rectangle 82"/>
          <p:cNvSpPr>
            <a:spLocks noChangeArrowheads="1"/>
          </p:cNvSpPr>
          <p:nvPr/>
        </p:nvSpPr>
        <p:spPr bwMode="auto">
          <a:xfrm>
            <a:off x="5413375" y="3468020"/>
            <a:ext cx="704850" cy="366713"/>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800" b="0">
                <a:solidFill>
                  <a:schemeClr val="bg2"/>
                </a:solidFill>
                <a:ea typeface="宋体" panose="02010600030101010101" pitchFamily="2" charset="-122"/>
              </a:rPr>
              <a:t>Tiger</a:t>
            </a:r>
            <a:endParaRPr lang="en-US" altLang="zh-CN" sz="1800" b="0">
              <a:solidFill>
                <a:schemeClr val="bg2"/>
              </a:solidFill>
              <a:ea typeface="宋体" panose="02010600030101010101" pitchFamily="2" charset="-122"/>
            </a:endParaRPr>
          </a:p>
        </p:txBody>
      </p:sp>
      <p:sp>
        <p:nvSpPr>
          <p:cNvPr id="520275" name="Freeform 83"/>
          <p:cNvSpPr/>
          <p:nvPr/>
        </p:nvSpPr>
        <p:spPr bwMode="auto">
          <a:xfrm>
            <a:off x="4483100" y="2466308"/>
            <a:ext cx="192088" cy="280987"/>
          </a:xfrm>
          <a:custGeom>
            <a:avLst/>
            <a:gdLst/>
            <a:ahLst/>
            <a:cxnLst>
              <a:cxn ang="0">
                <a:pos x="62" y="0"/>
              </a:cxn>
              <a:cxn ang="0">
                <a:pos x="125" y="170"/>
              </a:cxn>
              <a:cxn ang="0">
                <a:pos x="0" y="170"/>
              </a:cxn>
              <a:cxn ang="0">
                <a:pos x="62" y="0"/>
              </a:cxn>
            </a:cxnLst>
            <a:rect l="0" t="0" r="r" b="b"/>
            <a:pathLst>
              <a:path w="126" h="171">
                <a:moveTo>
                  <a:pt x="62" y="0"/>
                </a:moveTo>
                <a:lnTo>
                  <a:pt x="125" y="170"/>
                </a:lnTo>
                <a:lnTo>
                  <a:pt x="0" y="170"/>
                </a:lnTo>
                <a:lnTo>
                  <a:pt x="62" y="0"/>
                </a:lnTo>
              </a:path>
            </a:pathLst>
          </a:custGeom>
          <a:noFill/>
          <a:ln w="12700" cap="rnd" cmpd="sng">
            <a:solidFill>
              <a:schemeClr val="tx1"/>
            </a:solidFill>
            <a:prstDash val="solid"/>
            <a:round/>
          </a:ln>
          <a:effectLst/>
        </p:spPr>
        <p:txBody>
          <a:bodyPr/>
          <a:lstStyle/>
          <a:p>
            <a:endParaRPr lang="en-US"/>
          </a:p>
        </p:txBody>
      </p:sp>
      <p:sp>
        <p:nvSpPr>
          <p:cNvPr id="520276" name="Rectangle 84"/>
          <p:cNvSpPr>
            <a:spLocks noChangeArrowheads="1"/>
          </p:cNvSpPr>
          <p:nvPr/>
        </p:nvSpPr>
        <p:spPr bwMode="auto">
          <a:xfrm>
            <a:off x="4111625" y="1531270"/>
            <a:ext cx="882650" cy="36671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800" b="0" i="1">
                <a:solidFill>
                  <a:schemeClr val="bg2"/>
                </a:solidFill>
                <a:ea typeface="宋体" panose="02010600030101010101" pitchFamily="2" charset="-122"/>
              </a:rPr>
              <a:t>Animal</a:t>
            </a:r>
            <a:endParaRPr lang="en-US" altLang="zh-CN" sz="1800" b="0">
              <a:solidFill>
                <a:schemeClr val="bg2"/>
              </a:solidFill>
              <a:ea typeface="宋体" panose="02010600030101010101" pitchFamily="2" charset="-122"/>
            </a:endParaRPr>
          </a:p>
        </p:txBody>
      </p:sp>
      <p:sp>
        <p:nvSpPr>
          <p:cNvPr id="520277" name="Rectangle 85"/>
          <p:cNvSpPr>
            <a:spLocks noChangeArrowheads="1"/>
          </p:cNvSpPr>
          <p:nvPr/>
        </p:nvSpPr>
        <p:spPr bwMode="auto">
          <a:xfrm>
            <a:off x="3482975" y="207102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i="1">
                <a:solidFill>
                  <a:schemeClr val="bg2"/>
                </a:solidFill>
                <a:ea typeface="宋体" panose="02010600030101010101" pitchFamily="2" charset="-122"/>
              </a:rPr>
              <a:t>+ communicate ()</a:t>
            </a:r>
            <a:endParaRPr lang="en-US" altLang="zh-CN" sz="1600" b="0" i="1">
              <a:solidFill>
                <a:schemeClr val="bg2"/>
              </a:solidFill>
              <a:ea typeface="宋体" panose="02010600030101010101" pitchFamily="2" charset="-122"/>
            </a:endParaRPr>
          </a:p>
        </p:txBody>
      </p:sp>
      <p:sp>
        <p:nvSpPr>
          <p:cNvPr id="520278" name="Line 86"/>
          <p:cNvSpPr>
            <a:spLocks noChangeShapeType="1"/>
          </p:cNvSpPr>
          <p:nvPr/>
        </p:nvSpPr>
        <p:spPr bwMode="auto">
          <a:xfrm flipV="1">
            <a:off x="4570413" y="2748883"/>
            <a:ext cx="0" cy="21272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0279" name="Line 87"/>
          <p:cNvSpPr>
            <a:spLocks noChangeShapeType="1"/>
          </p:cNvSpPr>
          <p:nvPr/>
        </p:nvSpPr>
        <p:spPr bwMode="auto">
          <a:xfrm>
            <a:off x="3349625" y="2961608"/>
            <a:ext cx="24130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20280" name="Rectangle 88"/>
          <p:cNvSpPr>
            <a:spLocks noChangeArrowheads="1"/>
          </p:cNvSpPr>
          <p:nvPr/>
        </p:nvSpPr>
        <p:spPr bwMode="auto">
          <a:xfrm>
            <a:off x="4689475" y="403952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a:solidFill>
                  <a:schemeClr val="bg2"/>
                </a:solidFill>
                <a:ea typeface="宋体" panose="02010600030101010101" pitchFamily="2" charset="-122"/>
              </a:rPr>
              <a:t>+ communicate ()</a:t>
            </a:r>
            <a:endParaRPr lang="en-US" altLang="zh-CN" sz="1600" b="0">
              <a:solidFill>
                <a:schemeClr val="bg2"/>
              </a:solidFill>
              <a:ea typeface="宋体" panose="02010600030101010101" pitchFamily="2" charset="-122"/>
            </a:endParaRPr>
          </a:p>
        </p:txBody>
      </p:sp>
      <p:sp>
        <p:nvSpPr>
          <p:cNvPr id="520281" name="Rectangle 89"/>
          <p:cNvSpPr>
            <a:spLocks noChangeArrowheads="1"/>
          </p:cNvSpPr>
          <p:nvPr/>
        </p:nvSpPr>
        <p:spPr bwMode="auto">
          <a:xfrm>
            <a:off x="2276475" y="4052220"/>
            <a:ext cx="17621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a:solidFill>
                  <a:schemeClr val="bg2"/>
                </a:solidFill>
                <a:ea typeface="宋体" panose="02010600030101010101" pitchFamily="2" charset="-122"/>
              </a:rPr>
              <a:t>+ communicate ()</a:t>
            </a:r>
            <a:endParaRPr lang="en-US" altLang="zh-CN" sz="1600" b="0">
              <a:solidFill>
                <a:schemeClr val="bg2"/>
              </a:solidFill>
              <a:ea typeface="宋体" panose="02010600030101010101" pitchFamily="2" charset="-122"/>
            </a:endParaRPr>
          </a:p>
        </p:txBody>
      </p:sp>
      <p:pic>
        <p:nvPicPr>
          <p:cNvPr id="520282" name="Picture 90" descr="AN01124_"/>
          <p:cNvPicPr>
            <a:picLocks noChangeAspect="1" noChangeArrowheads="1"/>
          </p:cNvPicPr>
          <p:nvPr/>
        </p:nvPicPr>
        <p:blipFill>
          <a:blip r:embed="rId1" cstate="print"/>
          <a:srcRect/>
          <a:stretch>
            <a:fillRect/>
          </a:stretch>
        </p:blipFill>
        <p:spPr bwMode="auto">
          <a:xfrm>
            <a:off x="1200150" y="2806033"/>
            <a:ext cx="1409700" cy="1716087"/>
          </a:xfrm>
          <a:prstGeom prst="rect">
            <a:avLst/>
          </a:prstGeom>
          <a:noFill/>
        </p:spPr>
      </p:pic>
      <p:grpSp>
        <p:nvGrpSpPr>
          <p:cNvPr id="520283" name="Group 91"/>
          <p:cNvGrpSpPr/>
          <p:nvPr/>
        </p:nvGrpSpPr>
        <p:grpSpPr bwMode="auto">
          <a:xfrm>
            <a:off x="6472238" y="3023520"/>
            <a:ext cx="1773237" cy="1247775"/>
            <a:chOff x="3821" y="2492"/>
            <a:chExt cx="1117" cy="786"/>
          </a:xfrm>
        </p:grpSpPr>
        <p:sp>
          <p:nvSpPr>
            <p:cNvPr id="520284" name="Freeform 92"/>
            <p:cNvSpPr/>
            <p:nvPr/>
          </p:nvSpPr>
          <p:spPr bwMode="auto">
            <a:xfrm>
              <a:off x="3823" y="2494"/>
              <a:ext cx="1113" cy="782"/>
            </a:xfrm>
            <a:custGeom>
              <a:avLst/>
              <a:gdLst/>
              <a:ahLst/>
              <a:cxnLst>
                <a:cxn ang="0">
                  <a:pos x="549" y="27"/>
                </a:cxn>
                <a:cxn ang="0">
                  <a:pos x="606" y="13"/>
                </a:cxn>
                <a:cxn ang="0">
                  <a:pos x="648" y="14"/>
                </a:cxn>
                <a:cxn ang="0">
                  <a:pos x="681" y="29"/>
                </a:cxn>
                <a:cxn ang="0">
                  <a:pos x="733" y="77"/>
                </a:cxn>
                <a:cxn ang="0">
                  <a:pos x="782" y="106"/>
                </a:cxn>
                <a:cxn ang="0">
                  <a:pos x="817" y="125"/>
                </a:cxn>
                <a:cxn ang="0">
                  <a:pos x="872" y="147"/>
                </a:cxn>
                <a:cxn ang="0">
                  <a:pos x="916" y="170"/>
                </a:cxn>
                <a:cxn ang="0">
                  <a:pos x="944" y="183"/>
                </a:cxn>
                <a:cxn ang="0">
                  <a:pos x="988" y="123"/>
                </a:cxn>
                <a:cxn ang="0">
                  <a:pos x="1025" y="99"/>
                </a:cxn>
                <a:cxn ang="0">
                  <a:pos x="1076" y="99"/>
                </a:cxn>
                <a:cxn ang="0">
                  <a:pos x="1107" y="119"/>
                </a:cxn>
                <a:cxn ang="0">
                  <a:pos x="1107" y="158"/>
                </a:cxn>
                <a:cxn ang="0">
                  <a:pos x="1069" y="185"/>
                </a:cxn>
                <a:cxn ang="0">
                  <a:pos x="1021" y="222"/>
                </a:cxn>
                <a:cxn ang="0">
                  <a:pos x="997" y="352"/>
                </a:cxn>
                <a:cxn ang="0">
                  <a:pos x="984" y="528"/>
                </a:cxn>
                <a:cxn ang="0">
                  <a:pos x="951" y="563"/>
                </a:cxn>
                <a:cxn ang="0">
                  <a:pos x="929" y="611"/>
                </a:cxn>
                <a:cxn ang="0">
                  <a:pos x="907" y="679"/>
                </a:cxn>
                <a:cxn ang="0">
                  <a:pos x="872" y="697"/>
                </a:cxn>
                <a:cxn ang="0">
                  <a:pos x="823" y="714"/>
                </a:cxn>
                <a:cxn ang="0">
                  <a:pos x="780" y="727"/>
                </a:cxn>
                <a:cxn ang="0">
                  <a:pos x="742" y="740"/>
                </a:cxn>
                <a:cxn ang="0">
                  <a:pos x="694" y="749"/>
                </a:cxn>
                <a:cxn ang="0">
                  <a:pos x="652" y="758"/>
                </a:cxn>
                <a:cxn ang="0">
                  <a:pos x="604" y="767"/>
                </a:cxn>
                <a:cxn ang="0">
                  <a:pos x="558" y="778"/>
                </a:cxn>
                <a:cxn ang="0">
                  <a:pos x="433" y="776"/>
                </a:cxn>
                <a:cxn ang="0">
                  <a:pos x="382" y="765"/>
                </a:cxn>
                <a:cxn ang="0">
                  <a:pos x="338" y="752"/>
                </a:cxn>
                <a:cxn ang="0">
                  <a:pos x="305" y="740"/>
                </a:cxn>
                <a:cxn ang="0">
                  <a:pos x="268" y="729"/>
                </a:cxn>
                <a:cxn ang="0">
                  <a:pos x="227" y="697"/>
                </a:cxn>
                <a:cxn ang="0">
                  <a:pos x="167" y="615"/>
                </a:cxn>
                <a:cxn ang="0">
                  <a:pos x="134" y="607"/>
                </a:cxn>
                <a:cxn ang="0">
                  <a:pos x="99" y="587"/>
                </a:cxn>
                <a:cxn ang="0">
                  <a:pos x="80" y="561"/>
                </a:cxn>
                <a:cxn ang="0">
                  <a:pos x="49" y="541"/>
                </a:cxn>
                <a:cxn ang="0">
                  <a:pos x="20" y="512"/>
                </a:cxn>
                <a:cxn ang="0">
                  <a:pos x="5" y="438"/>
                </a:cxn>
                <a:cxn ang="0">
                  <a:pos x="9" y="400"/>
                </a:cxn>
                <a:cxn ang="0">
                  <a:pos x="40" y="361"/>
                </a:cxn>
                <a:cxn ang="0">
                  <a:pos x="62" y="317"/>
                </a:cxn>
                <a:cxn ang="0">
                  <a:pos x="68" y="249"/>
                </a:cxn>
                <a:cxn ang="0">
                  <a:pos x="73" y="226"/>
                </a:cxn>
                <a:cxn ang="0">
                  <a:pos x="90" y="211"/>
                </a:cxn>
                <a:cxn ang="0">
                  <a:pos x="134" y="178"/>
                </a:cxn>
                <a:cxn ang="0">
                  <a:pos x="114" y="145"/>
                </a:cxn>
                <a:cxn ang="0">
                  <a:pos x="112" y="60"/>
                </a:cxn>
                <a:cxn ang="0">
                  <a:pos x="148" y="38"/>
                </a:cxn>
                <a:cxn ang="0">
                  <a:pos x="176" y="51"/>
                </a:cxn>
                <a:cxn ang="0">
                  <a:pos x="205" y="62"/>
                </a:cxn>
                <a:cxn ang="0">
                  <a:pos x="233" y="71"/>
                </a:cxn>
                <a:cxn ang="0">
                  <a:pos x="270" y="69"/>
                </a:cxn>
                <a:cxn ang="0">
                  <a:pos x="327" y="57"/>
                </a:cxn>
                <a:cxn ang="0">
                  <a:pos x="406" y="13"/>
                </a:cxn>
                <a:cxn ang="0">
                  <a:pos x="435" y="2"/>
                </a:cxn>
                <a:cxn ang="0">
                  <a:pos x="463" y="5"/>
                </a:cxn>
                <a:cxn ang="0">
                  <a:pos x="492" y="27"/>
                </a:cxn>
              </a:cxnLst>
              <a:rect l="0" t="0" r="r" b="b"/>
              <a:pathLst>
                <a:path w="1113" h="782">
                  <a:moveTo>
                    <a:pt x="501" y="36"/>
                  </a:moveTo>
                  <a:lnTo>
                    <a:pt x="508" y="36"/>
                  </a:lnTo>
                  <a:lnTo>
                    <a:pt x="514" y="35"/>
                  </a:lnTo>
                  <a:lnTo>
                    <a:pt x="521" y="33"/>
                  </a:lnTo>
                  <a:lnTo>
                    <a:pt x="529" y="33"/>
                  </a:lnTo>
                  <a:lnTo>
                    <a:pt x="536" y="31"/>
                  </a:lnTo>
                  <a:lnTo>
                    <a:pt x="542" y="29"/>
                  </a:lnTo>
                  <a:lnTo>
                    <a:pt x="549" y="27"/>
                  </a:lnTo>
                  <a:lnTo>
                    <a:pt x="556" y="25"/>
                  </a:lnTo>
                  <a:lnTo>
                    <a:pt x="564" y="24"/>
                  </a:lnTo>
                  <a:lnTo>
                    <a:pt x="571" y="24"/>
                  </a:lnTo>
                  <a:lnTo>
                    <a:pt x="578" y="22"/>
                  </a:lnTo>
                  <a:lnTo>
                    <a:pt x="584" y="18"/>
                  </a:lnTo>
                  <a:lnTo>
                    <a:pt x="591" y="16"/>
                  </a:lnTo>
                  <a:lnTo>
                    <a:pt x="598" y="14"/>
                  </a:lnTo>
                  <a:lnTo>
                    <a:pt x="606" y="13"/>
                  </a:lnTo>
                  <a:lnTo>
                    <a:pt x="613" y="11"/>
                  </a:lnTo>
                  <a:lnTo>
                    <a:pt x="621" y="11"/>
                  </a:lnTo>
                  <a:lnTo>
                    <a:pt x="624" y="9"/>
                  </a:lnTo>
                  <a:lnTo>
                    <a:pt x="628" y="11"/>
                  </a:lnTo>
                  <a:lnTo>
                    <a:pt x="633" y="11"/>
                  </a:lnTo>
                  <a:lnTo>
                    <a:pt x="637" y="13"/>
                  </a:lnTo>
                  <a:lnTo>
                    <a:pt x="644" y="13"/>
                  </a:lnTo>
                  <a:lnTo>
                    <a:pt x="648" y="14"/>
                  </a:lnTo>
                  <a:lnTo>
                    <a:pt x="652" y="14"/>
                  </a:lnTo>
                  <a:lnTo>
                    <a:pt x="654" y="16"/>
                  </a:lnTo>
                  <a:lnTo>
                    <a:pt x="657" y="18"/>
                  </a:lnTo>
                  <a:lnTo>
                    <a:pt x="661" y="18"/>
                  </a:lnTo>
                  <a:lnTo>
                    <a:pt x="665" y="20"/>
                  </a:lnTo>
                  <a:lnTo>
                    <a:pt x="668" y="20"/>
                  </a:lnTo>
                  <a:lnTo>
                    <a:pt x="674" y="24"/>
                  </a:lnTo>
                  <a:lnTo>
                    <a:pt x="681" y="29"/>
                  </a:lnTo>
                  <a:lnTo>
                    <a:pt x="688" y="35"/>
                  </a:lnTo>
                  <a:lnTo>
                    <a:pt x="694" y="42"/>
                  </a:lnTo>
                  <a:lnTo>
                    <a:pt x="701" y="47"/>
                  </a:lnTo>
                  <a:lnTo>
                    <a:pt x="707" y="53"/>
                  </a:lnTo>
                  <a:lnTo>
                    <a:pt x="714" y="58"/>
                  </a:lnTo>
                  <a:lnTo>
                    <a:pt x="722" y="64"/>
                  </a:lnTo>
                  <a:lnTo>
                    <a:pt x="727" y="71"/>
                  </a:lnTo>
                  <a:lnTo>
                    <a:pt x="733" y="77"/>
                  </a:lnTo>
                  <a:lnTo>
                    <a:pt x="740" y="82"/>
                  </a:lnTo>
                  <a:lnTo>
                    <a:pt x="747" y="86"/>
                  </a:lnTo>
                  <a:lnTo>
                    <a:pt x="755" y="91"/>
                  </a:lnTo>
                  <a:lnTo>
                    <a:pt x="762" y="97"/>
                  </a:lnTo>
                  <a:lnTo>
                    <a:pt x="769" y="101"/>
                  </a:lnTo>
                  <a:lnTo>
                    <a:pt x="777" y="104"/>
                  </a:lnTo>
                  <a:lnTo>
                    <a:pt x="779" y="106"/>
                  </a:lnTo>
                  <a:lnTo>
                    <a:pt x="782" y="106"/>
                  </a:lnTo>
                  <a:lnTo>
                    <a:pt x="784" y="108"/>
                  </a:lnTo>
                  <a:lnTo>
                    <a:pt x="788" y="110"/>
                  </a:lnTo>
                  <a:lnTo>
                    <a:pt x="790" y="110"/>
                  </a:lnTo>
                  <a:lnTo>
                    <a:pt x="793" y="112"/>
                  </a:lnTo>
                  <a:lnTo>
                    <a:pt x="797" y="115"/>
                  </a:lnTo>
                  <a:lnTo>
                    <a:pt x="804" y="119"/>
                  </a:lnTo>
                  <a:lnTo>
                    <a:pt x="812" y="121"/>
                  </a:lnTo>
                  <a:lnTo>
                    <a:pt x="817" y="125"/>
                  </a:lnTo>
                  <a:lnTo>
                    <a:pt x="824" y="128"/>
                  </a:lnTo>
                  <a:lnTo>
                    <a:pt x="832" y="130"/>
                  </a:lnTo>
                  <a:lnTo>
                    <a:pt x="837" y="134"/>
                  </a:lnTo>
                  <a:lnTo>
                    <a:pt x="845" y="136"/>
                  </a:lnTo>
                  <a:lnTo>
                    <a:pt x="852" y="139"/>
                  </a:lnTo>
                  <a:lnTo>
                    <a:pt x="859" y="141"/>
                  </a:lnTo>
                  <a:lnTo>
                    <a:pt x="865" y="145"/>
                  </a:lnTo>
                  <a:lnTo>
                    <a:pt x="872" y="147"/>
                  </a:lnTo>
                  <a:lnTo>
                    <a:pt x="880" y="150"/>
                  </a:lnTo>
                  <a:lnTo>
                    <a:pt x="887" y="154"/>
                  </a:lnTo>
                  <a:lnTo>
                    <a:pt x="894" y="156"/>
                  </a:lnTo>
                  <a:lnTo>
                    <a:pt x="900" y="159"/>
                  </a:lnTo>
                  <a:lnTo>
                    <a:pt x="907" y="161"/>
                  </a:lnTo>
                  <a:lnTo>
                    <a:pt x="911" y="165"/>
                  </a:lnTo>
                  <a:lnTo>
                    <a:pt x="914" y="167"/>
                  </a:lnTo>
                  <a:lnTo>
                    <a:pt x="916" y="170"/>
                  </a:lnTo>
                  <a:lnTo>
                    <a:pt x="920" y="172"/>
                  </a:lnTo>
                  <a:lnTo>
                    <a:pt x="924" y="174"/>
                  </a:lnTo>
                  <a:lnTo>
                    <a:pt x="927" y="178"/>
                  </a:lnTo>
                  <a:lnTo>
                    <a:pt x="931" y="180"/>
                  </a:lnTo>
                  <a:lnTo>
                    <a:pt x="935" y="181"/>
                  </a:lnTo>
                  <a:lnTo>
                    <a:pt x="935" y="183"/>
                  </a:lnTo>
                  <a:lnTo>
                    <a:pt x="940" y="189"/>
                  </a:lnTo>
                  <a:lnTo>
                    <a:pt x="944" y="183"/>
                  </a:lnTo>
                  <a:lnTo>
                    <a:pt x="946" y="178"/>
                  </a:lnTo>
                  <a:lnTo>
                    <a:pt x="949" y="172"/>
                  </a:lnTo>
                  <a:lnTo>
                    <a:pt x="953" y="167"/>
                  </a:lnTo>
                  <a:lnTo>
                    <a:pt x="955" y="161"/>
                  </a:lnTo>
                  <a:lnTo>
                    <a:pt x="959" y="154"/>
                  </a:lnTo>
                  <a:lnTo>
                    <a:pt x="975" y="137"/>
                  </a:lnTo>
                  <a:lnTo>
                    <a:pt x="977" y="134"/>
                  </a:lnTo>
                  <a:lnTo>
                    <a:pt x="988" y="123"/>
                  </a:lnTo>
                  <a:lnTo>
                    <a:pt x="992" y="121"/>
                  </a:lnTo>
                  <a:lnTo>
                    <a:pt x="999" y="114"/>
                  </a:lnTo>
                  <a:lnTo>
                    <a:pt x="1004" y="112"/>
                  </a:lnTo>
                  <a:lnTo>
                    <a:pt x="1006" y="108"/>
                  </a:lnTo>
                  <a:lnTo>
                    <a:pt x="1012" y="106"/>
                  </a:lnTo>
                  <a:lnTo>
                    <a:pt x="1015" y="104"/>
                  </a:lnTo>
                  <a:lnTo>
                    <a:pt x="1019" y="101"/>
                  </a:lnTo>
                  <a:lnTo>
                    <a:pt x="1025" y="99"/>
                  </a:lnTo>
                  <a:lnTo>
                    <a:pt x="1028" y="97"/>
                  </a:lnTo>
                  <a:lnTo>
                    <a:pt x="1032" y="95"/>
                  </a:lnTo>
                  <a:lnTo>
                    <a:pt x="1038" y="93"/>
                  </a:lnTo>
                  <a:lnTo>
                    <a:pt x="1056" y="93"/>
                  </a:lnTo>
                  <a:lnTo>
                    <a:pt x="1061" y="95"/>
                  </a:lnTo>
                  <a:lnTo>
                    <a:pt x="1067" y="95"/>
                  </a:lnTo>
                  <a:lnTo>
                    <a:pt x="1071" y="97"/>
                  </a:lnTo>
                  <a:lnTo>
                    <a:pt x="1076" y="99"/>
                  </a:lnTo>
                  <a:lnTo>
                    <a:pt x="1080" y="101"/>
                  </a:lnTo>
                  <a:lnTo>
                    <a:pt x="1085" y="104"/>
                  </a:lnTo>
                  <a:lnTo>
                    <a:pt x="1089" y="106"/>
                  </a:lnTo>
                  <a:lnTo>
                    <a:pt x="1093" y="108"/>
                  </a:lnTo>
                  <a:lnTo>
                    <a:pt x="1098" y="112"/>
                  </a:lnTo>
                  <a:lnTo>
                    <a:pt x="1102" y="114"/>
                  </a:lnTo>
                  <a:lnTo>
                    <a:pt x="1104" y="117"/>
                  </a:lnTo>
                  <a:lnTo>
                    <a:pt x="1107" y="119"/>
                  </a:lnTo>
                  <a:lnTo>
                    <a:pt x="1109" y="123"/>
                  </a:lnTo>
                  <a:lnTo>
                    <a:pt x="1111" y="126"/>
                  </a:lnTo>
                  <a:lnTo>
                    <a:pt x="1111" y="130"/>
                  </a:lnTo>
                  <a:lnTo>
                    <a:pt x="1113" y="134"/>
                  </a:lnTo>
                  <a:lnTo>
                    <a:pt x="1113" y="141"/>
                  </a:lnTo>
                  <a:lnTo>
                    <a:pt x="1111" y="147"/>
                  </a:lnTo>
                  <a:lnTo>
                    <a:pt x="1109" y="152"/>
                  </a:lnTo>
                  <a:lnTo>
                    <a:pt x="1107" y="158"/>
                  </a:lnTo>
                  <a:lnTo>
                    <a:pt x="1104" y="163"/>
                  </a:lnTo>
                  <a:lnTo>
                    <a:pt x="1098" y="167"/>
                  </a:lnTo>
                  <a:lnTo>
                    <a:pt x="1094" y="172"/>
                  </a:lnTo>
                  <a:lnTo>
                    <a:pt x="1089" y="176"/>
                  </a:lnTo>
                  <a:lnTo>
                    <a:pt x="1083" y="180"/>
                  </a:lnTo>
                  <a:lnTo>
                    <a:pt x="1078" y="181"/>
                  </a:lnTo>
                  <a:lnTo>
                    <a:pt x="1074" y="183"/>
                  </a:lnTo>
                  <a:lnTo>
                    <a:pt x="1069" y="185"/>
                  </a:lnTo>
                  <a:lnTo>
                    <a:pt x="1063" y="185"/>
                  </a:lnTo>
                  <a:lnTo>
                    <a:pt x="1058" y="187"/>
                  </a:lnTo>
                  <a:lnTo>
                    <a:pt x="1052" y="189"/>
                  </a:lnTo>
                  <a:lnTo>
                    <a:pt x="1047" y="191"/>
                  </a:lnTo>
                  <a:lnTo>
                    <a:pt x="1043" y="194"/>
                  </a:lnTo>
                  <a:lnTo>
                    <a:pt x="1034" y="202"/>
                  </a:lnTo>
                  <a:lnTo>
                    <a:pt x="1026" y="211"/>
                  </a:lnTo>
                  <a:lnTo>
                    <a:pt x="1021" y="222"/>
                  </a:lnTo>
                  <a:lnTo>
                    <a:pt x="1017" y="231"/>
                  </a:lnTo>
                  <a:lnTo>
                    <a:pt x="1014" y="242"/>
                  </a:lnTo>
                  <a:lnTo>
                    <a:pt x="1010" y="253"/>
                  </a:lnTo>
                  <a:lnTo>
                    <a:pt x="1006" y="264"/>
                  </a:lnTo>
                  <a:lnTo>
                    <a:pt x="1001" y="273"/>
                  </a:lnTo>
                  <a:lnTo>
                    <a:pt x="999" y="288"/>
                  </a:lnTo>
                  <a:lnTo>
                    <a:pt x="997" y="304"/>
                  </a:lnTo>
                  <a:lnTo>
                    <a:pt x="997" y="352"/>
                  </a:lnTo>
                  <a:lnTo>
                    <a:pt x="999" y="367"/>
                  </a:lnTo>
                  <a:lnTo>
                    <a:pt x="1001" y="382"/>
                  </a:lnTo>
                  <a:lnTo>
                    <a:pt x="1003" y="398"/>
                  </a:lnTo>
                  <a:lnTo>
                    <a:pt x="1003" y="466"/>
                  </a:lnTo>
                  <a:lnTo>
                    <a:pt x="1001" y="483"/>
                  </a:lnTo>
                  <a:lnTo>
                    <a:pt x="997" y="499"/>
                  </a:lnTo>
                  <a:lnTo>
                    <a:pt x="992" y="514"/>
                  </a:lnTo>
                  <a:lnTo>
                    <a:pt x="984" y="528"/>
                  </a:lnTo>
                  <a:lnTo>
                    <a:pt x="979" y="532"/>
                  </a:lnTo>
                  <a:lnTo>
                    <a:pt x="975" y="538"/>
                  </a:lnTo>
                  <a:lnTo>
                    <a:pt x="971" y="541"/>
                  </a:lnTo>
                  <a:lnTo>
                    <a:pt x="968" y="547"/>
                  </a:lnTo>
                  <a:lnTo>
                    <a:pt x="964" y="550"/>
                  </a:lnTo>
                  <a:lnTo>
                    <a:pt x="960" y="556"/>
                  </a:lnTo>
                  <a:lnTo>
                    <a:pt x="957" y="560"/>
                  </a:lnTo>
                  <a:lnTo>
                    <a:pt x="951" y="563"/>
                  </a:lnTo>
                  <a:lnTo>
                    <a:pt x="951" y="565"/>
                  </a:lnTo>
                  <a:lnTo>
                    <a:pt x="949" y="567"/>
                  </a:lnTo>
                  <a:lnTo>
                    <a:pt x="949" y="569"/>
                  </a:lnTo>
                  <a:lnTo>
                    <a:pt x="942" y="576"/>
                  </a:lnTo>
                  <a:lnTo>
                    <a:pt x="942" y="578"/>
                  </a:lnTo>
                  <a:lnTo>
                    <a:pt x="936" y="589"/>
                  </a:lnTo>
                  <a:lnTo>
                    <a:pt x="933" y="600"/>
                  </a:lnTo>
                  <a:lnTo>
                    <a:pt x="929" y="611"/>
                  </a:lnTo>
                  <a:lnTo>
                    <a:pt x="925" y="624"/>
                  </a:lnTo>
                  <a:lnTo>
                    <a:pt x="922" y="635"/>
                  </a:lnTo>
                  <a:lnTo>
                    <a:pt x="920" y="648"/>
                  </a:lnTo>
                  <a:lnTo>
                    <a:pt x="918" y="661"/>
                  </a:lnTo>
                  <a:lnTo>
                    <a:pt x="918" y="672"/>
                  </a:lnTo>
                  <a:lnTo>
                    <a:pt x="916" y="675"/>
                  </a:lnTo>
                  <a:lnTo>
                    <a:pt x="913" y="679"/>
                  </a:lnTo>
                  <a:lnTo>
                    <a:pt x="907" y="679"/>
                  </a:lnTo>
                  <a:lnTo>
                    <a:pt x="903" y="681"/>
                  </a:lnTo>
                  <a:lnTo>
                    <a:pt x="902" y="681"/>
                  </a:lnTo>
                  <a:lnTo>
                    <a:pt x="900" y="683"/>
                  </a:lnTo>
                  <a:lnTo>
                    <a:pt x="894" y="686"/>
                  </a:lnTo>
                  <a:lnTo>
                    <a:pt x="889" y="690"/>
                  </a:lnTo>
                  <a:lnTo>
                    <a:pt x="883" y="692"/>
                  </a:lnTo>
                  <a:lnTo>
                    <a:pt x="878" y="696"/>
                  </a:lnTo>
                  <a:lnTo>
                    <a:pt x="872" y="697"/>
                  </a:lnTo>
                  <a:lnTo>
                    <a:pt x="865" y="701"/>
                  </a:lnTo>
                  <a:lnTo>
                    <a:pt x="859" y="703"/>
                  </a:lnTo>
                  <a:lnTo>
                    <a:pt x="854" y="705"/>
                  </a:lnTo>
                  <a:lnTo>
                    <a:pt x="848" y="707"/>
                  </a:lnTo>
                  <a:lnTo>
                    <a:pt x="843" y="708"/>
                  </a:lnTo>
                  <a:lnTo>
                    <a:pt x="835" y="710"/>
                  </a:lnTo>
                  <a:lnTo>
                    <a:pt x="830" y="712"/>
                  </a:lnTo>
                  <a:lnTo>
                    <a:pt x="823" y="714"/>
                  </a:lnTo>
                  <a:lnTo>
                    <a:pt x="817" y="716"/>
                  </a:lnTo>
                  <a:lnTo>
                    <a:pt x="812" y="718"/>
                  </a:lnTo>
                  <a:lnTo>
                    <a:pt x="806" y="719"/>
                  </a:lnTo>
                  <a:lnTo>
                    <a:pt x="801" y="721"/>
                  </a:lnTo>
                  <a:lnTo>
                    <a:pt x="795" y="721"/>
                  </a:lnTo>
                  <a:lnTo>
                    <a:pt x="790" y="723"/>
                  </a:lnTo>
                  <a:lnTo>
                    <a:pt x="786" y="725"/>
                  </a:lnTo>
                  <a:lnTo>
                    <a:pt x="780" y="727"/>
                  </a:lnTo>
                  <a:lnTo>
                    <a:pt x="775" y="729"/>
                  </a:lnTo>
                  <a:lnTo>
                    <a:pt x="771" y="729"/>
                  </a:lnTo>
                  <a:lnTo>
                    <a:pt x="766" y="730"/>
                  </a:lnTo>
                  <a:lnTo>
                    <a:pt x="760" y="732"/>
                  </a:lnTo>
                  <a:lnTo>
                    <a:pt x="756" y="734"/>
                  </a:lnTo>
                  <a:lnTo>
                    <a:pt x="751" y="736"/>
                  </a:lnTo>
                  <a:lnTo>
                    <a:pt x="745" y="738"/>
                  </a:lnTo>
                  <a:lnTo>
                    <a:pt x="742" y="740"/>
                  </a:lnTo>
                  <a:lnTo>
                    <a:pt x="736" y="741"/>
                  </a:lnTo>
                  <a:lnTo>
                    <a:pt x="731" y="741"/>
                  </a:lnTo>
                  <a:lnTo>
                    <a:pt x="727" y="743"/>
                  </a:lnTo>
                  <a:lnTo>
                    <a:pt x="714" y="743"/>
                  </a:lnTo>
                  <a:lnTo>
                    <a:pt x="711" y="745"/>
                  </a:lnTo>
                  <a:lnTo>
                    <a:pt x="705" y="745"/>
                  </a:lnTo>
                  <a:lnTo>
                    <a:pt x="700" y="747"/>
                  </a:lnTo>
                  <a:lnTo>
                    <a:pt x="694" y="749"/>
                  </a:lnTo>
                  <a:lnTo>
                    <a:pt x="688" y="749"/>
                  </a:lnTo>
                  <a:lnTo>
                    <a:pt x="683" y="751"/>
                  </a:lnTo>
                  <a:lnTo>
                    <a:pt x="677" y="752"/>
                  </a:lnTo>
                  <a:lnTo>
                    <a:pt x="672" y="752"/>
                  </a:lnTo>
                  <a:lnTo>
                    <a:pt x="668" y="754"/>
                  </a:lnTo>
                  <a:lnTo>
                    <a:pt x="663" y="756"/>
                  </a:lnTo>
                  <a:lnTo>
                    <a:pt x="657" y="756"/>
                  </a:lnTo>
                  <a:lnTo>
                    <a:pt x="652" y="758"/>
                  </a:lnTo>
                  <a:lnTo>
                    <a:pt x="646" y="758"/>
                  </a:lnTo>
                  <a:lnTo>
                    <a:pt x="641" y="760"/>
                  </a:lnTo>
                  <a:lnTo>
                    <a:pt x="633" y="760"/>
                  </a:lnTo>
                  <a:lnTo>
                    <a:pt x="628" y="762"/>
                  </a:lnTo>
                  <a:lnTo>
                    <a:pt x="622" y="763"/>
                  </a:lnTo>
                  <a:lnTo>
                    <a:pt x="617" y="763"/>
                  </a:lnTo>
                  <a:lnTo>
                    <a:pt x="611" y="765"/>
                  </a:lnTo>
                  <a:lnTo>
                    <a:pt x="604" y="767"/>
                  </a:lnTo>
                  <a:lnTo>
                    <a:pt x="598" y="769"/>
                  </a:lnTo>
                  <a:lnTo>
                    <a:pt x="593" y="769"/>
                  </a:lnTo>
                  <a:lnTo>
                    <a:pt x="587" y="771"/>
                  </a:lnTo>
                  <a:lnTo>
                    <a:pt x="580" y="773"/>
                  </a:lnTo>
                  <a:lnTo>
                    <a:pt x="575" y="773"/>
                  </a:lnTo>
                  <a:lnTo>
                    <a:pt x="569" y="774"/>
                  </a:lnTo>
                  <a:lnTo>
                    <a:pt x="564" y="776"/>
                  </a:lnTo>
                  <a:lnTo>
                    <a:pt x="558" y="778"/>
                  </a:lnTo>
                  <a:lnTo>
                    <a:pt x="553" y="780"/>
                  </a:lnTo>
                  <a:lnTo>
                    <a:pt x="547" y="782"/>
                  </a:lnTo>
                  <a:lnTo>
                    <a:pt x="468" y="782"/>
                  </a:lnTo>
                  <a:lnTo>
                    <a:pt x="461" y="780"/>
                  </a:lnTo>
                  <a:lnTo>
                    <a:pt x="453" y="780"/>
                  </a:lnTo>
                  <a:lnTo>
                    <a:pt x="448" y="778"/>
                  </a:lnTo>
                  <a:lnTo>
                    <a:pt x="441" y="778"/>
                  </a:lnTo>
                  <a:lnTo>
                    <a:pt x="433" y="776"/>
                  </a:lnTo>
                  <a:lnTo>
                    <a:pt x="428" y="776"/>
                  </a:lnTo>
                  <a:lnTo>
                    <a:pt x="420" y="774"/>
                  </a:lnTo>
                  <a:lnTo>
                    <a:pt x="415" y="773"/>
                  </a:lnTo>
                  <a:lnTo>
                    <a:pt x="407" y="773"/>
                  </a:lnTo>
                  <a:lnTo>
                    <a:pt x="400" y="771"/>
                  </a:lnTo>
                  <a:lnTo>
                    <a:pt x="395" y="769"/>
                  </a:lnTo>
                  <a:lnTo>
                    <a:pt x="387" y="767"/>
                  </a:lnTo>
                  <a:lnTo>
                    <a:pt x="382" y="765"/>
                  </a:lnTo>
                  <a:lnTo>
                    <a:pt x="376" y="763"/>
                  </a:lnTo>
                  <a:lnTo>
                    <a:pt x="369" y="762"/>
                  </a:lnTo>
                  <a:lnTo>
                    <a:pt x="363" y="760"/>
                  </a:lnTo>
                  <a:lnTo>
                    <a:pt x="356" y="758"/>
                  </a:lnTo>
                  <a:lnTo>
                    <a:pt x="351" y="754"/>
                  </a:lnTo>
                  <a:lnTo>
                    <a:pt x="345" y="752"/>
                  </a:lnTo>
                  <a:lnTo>
                    <a:pt x="338" y="751"/>
                  </a:lnTo>
                  <a:lnTo>
                    <a:pt x="338" y="752"/>
                  </a:lnTo>
                  <a:lnTo>
                    <a:pt x="332" y="747"/>
                  </a:lnTo>
                  <a:lnTo>
                    <a:pt x="328" y="747"/>
                  </a:lnTo>
                  <a:lnTo>
                    <a:pt x="327" y="745"/>
                  </a:lnTo>
                  <a:lnTo>
                    <a:pt x="319" y="745"/>
                  </a:lnTo>
                  <a:lnTo>
                    <a:pt x="317" y="743"/>
                  </a:lnTo>
                  <a:lnTo>
                    <a:pt x="314" y="741"/>
                  </a:lnTo>
                  <a:lnTo>
                    <a:pt x="308" y="741"/>
                  </a:lnTo>
                  <a:lnTo>
                    <a:pt x="305" y="740"/>
                  </a:lnTo>
                  <a:lnTo>
                    <a:pt x="299" y="738"/>
                  </a:lnTo>
                  <a:lnTo>
                    <a:pt x="295" y="738"/>
                  </a:lnTo>
                  <a:lnTo>
                    <a:pt x="292" y="736"/>
                  </a:lnTo>
                  <a:lnTo>
                    <a:pt x="286" y="734"/>
                  </a:lnTo>
                  <a:lnTo>
                    <a:pt x="283" y="732"/>
                  </a:lnTo>
                  <a:lnTo>
                    <a:pt x="277" y="732"/>
                  </a:lnTo>
                  <a:lnTo>
                    <a:pt x="273" y="730"/>
                  </a:lnTo>
                  <a:lnTo>
                    <a:pt x="268" y="729"/>
                  </a:lnTo>
                  <a:lnTo>
                    <a:pt x="264" y="727"/>
                  </a:lnTo>
                  <a:lnTo>
                    <a:pt x="261" y="725"/>
                  </a:lnTo>
                  <a:lnTo>
                    <a:pt x="257" y="723"/>
                  </a:lnTo>
                  <a:lnTo>
                    <a:pt x="251" y="723"/>
                  </a:lnTo>
                  <a:lnTo>
                    <a:pt x="248" y="721"/>
                  </a:lnTo>
                  <a:lnTo>
                    <a:pt x="244" y="719"/>
                  </a:lnTo>
                  <a:lnTo>
                    <a:pt x="235" y="708"/>
                  </a:lnTo>
                  <a:lnTo>
                    <a:pt x="227" y="697"/>
                  </a:lnTo>
                  <a:lnTo>
                    <a:pt x="222" y="685"/>
                  </a:lnTo>
                  <a:lnTo>
                    <a:pt x="218" y="672"/>
                  </a:lnTo>
                  <a:lnTo>
                    <a:pt x="215" y="657"/>
                  </a:lnTo>
                  <a:lnTo>
                    <a:pt x="211" y="644"/>
                  </a:lnTo>
                  <a:lnTo>
                    <a:pt x="207" y="629"/>
                  </a:lnTo>
                  <a:lnTo>
                    <a:pt x="202" y="617"/>
                  </a:lnTo>
                  <a:lnTo>
                    <a:pt x="172" y="617"/>
                  </a:lnTo>
                  <a:lnTo>
                    <a:pt x="167" y="615"/>
                  </a:lnTo>
                  <a:lnTo>
                    <a:pt x="163" y="613"/>
                  </a:lnTo>
                  <a:lnTo>
                    <a:pt x="150" y="613"/>
                  </a:lnTo>
                  <a:lnTo>
                    <a:pt x="148" y="611"/>
                  </a:lnTo>
                  <a:lnTo>
                    <a:pt x="145" y="611"/>
                  </a:lnTo>
                  <a:lnTo>
                    <a:pt x="143" y="609"/>
                  </a:lnTo>
                  <a:lnTo>
                    <a:pt x="139" y="609"/>
                  </a:lnTo>
                  <a:lnTo>
                    <a:pt x="136" y="607"/>
                  </a:lnTo>
                  <a:lnTo>
                    <a:pt x="134" y="607"/>
                  </a:lnTo>
                  <a:lnTo>
                    <a:pt x="130" y="606"/>
                  </a:lnTo>
                  <a:lnTo>
                    <a:pt x="125" y="606"/>
                  </a:lnTo>
                  <a:lnTo>
                    <a:pt x="123" y="604"/>
                  </a:lnTo>
                  <a:lnTo>
                    <a:pt x="115" y="604"/>
                  </a:lnTo>
                  <a:lnTo>
                    <a:pt x="112" y="600"/>
                  </a:lnTo>
                  <a:lnTo>
                    <a:pt x="106" y="596"/>
                  </a:lnTo>
                  <a:lnTo>
                    <a:pt x="103" y="593"/>
                  </a:lnTo>
                  <a:lnTo>
                    <a:pt x="99" y="587"/>
                  </a:lnTo>
                  <a:lnTo>
                    <a:pt x="97" y="582"/>
                  </a:lnTo>
                  <a:lnTo>
                    <a:pt x="95" y="578"/>
                  </a:lnTo>
                  <a:lnTo>
                    <a:pt x="93" y="573"/>
                  </a:lnTo>
                  <a:lnTo>
                    <a:pt x="93" y="567"/>
                  </a:lnTo>
                  <a:lnTo>
                    <a:pt x="90" y="565"/>
                  </a:lnTo>
                  <a:lnTo>
                    <a:pt x="86" y="563"/>
                  </a:lnTo>
                  <a:lnTo>
                    <a:pt x="84" y="561"/>
                  </a:lnTo>
                  <a:lnTo>
                    <a:pt x="80" y="561"/>
                  </a:lnTo>
                  <a:lnTo>
                    <a:pt x="77" y="560"/>
                  </a:lnTo>
                  <a:lnTo>
                    <a:pt x="73" y="560"/>
                  </a:lnTo>
                  <a:lnTo>
                    <a:pt x="68" y="554"/>
                  </a:lnTo>
                  <a:lnTo>
                    <a:pt x="64" y="552"/>
                  </a:lnTo>
                  <a:lnTo>
                    <a:pt x="60" y="550"/>
                  </a:lnTo>
                  <a:lnTo>
                    <a:pt x="57" y="547"/>
                  </a:lnTo>
                  <a:lnTo>
                    <a:pt x="53" y="545"/>
                  </a:lnTo>
                  <a:lnTo>
                    <a:pt x="49" y="541"/>
                  </a:lnTo>
                  <a:lnTo>
                    <a:pt x="46" y="539"/>
                  </a:lnTo>
                  <a:lnTo>
                    <a:pt x="42" y="536"/>
                  </a:lnTo>
                  <a:lnTo>
                    <a:pt x="36" y="534"/>
                  </a:lnTo>
                  <a:lnTo>
                    <a:pt x="35" y="530"/>
                  </a:lnTo>
                  <a:lnTo>
                    <a:pt x="27" y="523"/>
                  </a:lnTo>
                  <a:lnTo>
                    <a:pt x="25" y="519"/>
                  </a:lnTo>
                  <a:lnTo>
                    <a:pt x="22" y="516"/>
                  </a:lnTo>
                  <a:lnTo>
                    <a:pt x="20" y="512"/>
                  </a:lnTo>
                  <a:lnTo>
                    <a:pt x="18" y="508"/>
                  </a:lnTo>
                  <a:lnTo>
                    <a:pt x="16" y="503"/>
                  </a:lnTo>
                  <a:lnTo>
                    <a:pt x="16" y="479"/>
                  </a:lnTo>
                  <a:lnTo>
                    <a:pt x="18" y="466"/>
                  </a:lnTo>
                  <a:lnTo>
                    <a:pt x="20" y="453"/>
                  </a:lnTo>
                  <a:lnTo>
                    <a:pt x="16" y="451"/>
                  </a:lnTo>
                  <a:lnTo>
                    <a:pt x="7" y="442"/>
                  </a:lnTo>
                  <a:lnTo>
                    <a:pt x="5" y="438"/>
                  </a:lnTo>
                  <a:lnTo>
                    <a:pt x="3" y="435"/>
                  </a:lnTo>
                  <a:lnTo>
                    <a:pt x="2" y="431"/>
                  </a:lnTo>
                  <a:lnTo>
                    <a:pt x="0" y="427"/>
                  </a:lnTo>
                  <a:lnTo>
                    <a:pt x="2" y="420"/>
                  </a:lnTo>
                  <a:lnTo>
                    <a:pt x="2" y="415"/>
                  </a:lnTo>
                  <a:lnTo>
                    <a:pt x="3" y="409"/>
                  </a:lnTo>
                  <a:lnTo>
                    <a:pt x="7" y="405"/>
                  </a:lnTo>
                  <a:lnTo>
                    <a:pt x="9" y="400"/>
                  </a:lnTo>
                  <a:lnTo>
                    <a:pt x="13" y="394"/>
                  </a:lnTo>
                  <a:lnTo>
                    <a:pt x="16" y="391"/>
                  </a:lnTo>
                  <a:lnTo>
                    <a:pt x="18" y="385"/>
                  </a:lnTo>
                  <a:lnTo>
                    <a:pt x="24" y="382"/>
                  </a:lnTo>
                  <a:lnTo>
                    <a:pt x="29" y="378"/>
                  </a:lnTo>
                  <a:lnTo>
                    <a:pt x="33" y="372"/>
                  </a:lnTo>
                  <a:lnTo>
                    <a:pt x="36" y="367"/>
                  </a:lnTo>
                  <a:lnTo>
                    <a:pt x="40" y="361"/>
                  </a:lnTo>
                  <a:lnTo>
                    <a:pt x="44" y="358"/>
                  </a:lnTo>
                  <a:lnTo>
                    <a:pt x="46" y="352"/>
                  </a:lnTo>
                  <a:lnTo>
                    <a:pt x="49" y="347"/>
                  </a:lnTo>
                  <a:lnTo>
                    <a:pt x="51" y="341"/>
                  </a:lnTo>
                  <a:lnTo>
                    <a:pt x="53" y="336"/>
                  </a:lnTo>
                  <a:lnTo>
                    <a:pt x="57" y="328"/>
                  </a:lnTo>
                  <a:lnTo>
                    <a:pt x="58" y="323"/>
                  </a:lnTo>
                  <a:lnTo>
                    <a:pt x="62" y="317"/>
                  </a:lnTo>
                  <a:lnTo>
                    <a:pt x="64" y="312"/>
                  </a:lnTo>
                  <a:lnTo>
                    <a:pt x="66" y="306"/>
                  </a:lnTo>
                  <a:lnTo>
                    <a:pt x="69" y="301"/>
                  </a:lnTo>
                  <a:lnTo>
                    <a:pt x="68" y="290"/>
                  </a:lnTo>
                  <a:lnTo>
                    <a:pt x="68" y="279"/>
                  </a:lnTo>
                  <a:lnTo>
                    <a:pt x="66" y="266"/>
                  </a:lnTo>
                  <a:lnTo>
                    <a:pt x="66" y="257"/>
                  </a:lnTo>
                  <a:lnTo>
                    <a:pt x="68" y="249"/>
                  </a:lnTo>
                  <a:lnTo>
                    <a:pt x="66" y="244"/>
                  </a:lnTo>
                  <a:lnTo>
                    <a:pt x="64" y="238"/>
                  </a:lnTo>
                  <a:lnTo>
                    <a:pt x="64" y="233"/>
                  </a:lnTo>
                  <a:lnTo>
                    <a:pt x="66" y="231"/>
                  </a:lnTo>
                  <a:lnTo>
                    <a:pt x="68" y="231"/>
                  </a:lnTo>
                  <a:lnTo>
                    <a:pt x="71" y="227"/>
                  </a:lnTo>
                  <a:lnTo>
                    <a:pt x="73" y="227"/>
                  </a:lnTo>
                  <a:lnTo>
                    <a:pt x="73" y="226"/>
                  </a:lnTo>
                  <a:lnTo>
                    <a:pt x="75" y="226"/>
                  </a:lnTo>
                  <a:lnTo>
                    <a:pt x="73" y="222"/>
                  </a:lnTo>
                  <a:lnTo>
                    <a:pt x="73" y="214"/>
                  </a:lnTo>
                  <a:lnTo>
                    <a:pt x="71" y="211"/>
                  </a:lnTo>
                  <a:lnTo>
                    <a:pt x="75" y="209"/>
                  </a:lnTo>
                  <a:lnTo>
                    <a:pt x="82" y="209"/>
                  </a:lnTo>
                  <a:lnTo>
                    <a:pt x="86" y="211"/>
                  </a:lnTo>
                  <a:lnTo>
                    <a:pt x="90" y="211"/>
                  </a:lnTo>
                  <a:lnTo>
                    <a:pt x="92" y="213"/>
                  </a:lnTo>
                  <a:lnTo>
                    <a:pt x="95" y="214"/>
                  </a:lnTo>
                  <a:lnTo>
                    <a:pt x="99" y="214"/>
                  </a:lnTo>
                  <a:lnTo>
                    <a:pt x="110" y="203"/>
                  </a:lnTo>
                  <a:lnTo>
                    <a:pt x="115" y="196"/>
                  </a:lnTo>
                  <a:lnTo>
                    <a:pt x="123" y="191"/>
                  </a:lnTo>
                  <a:lnTo>
                    <a:pt x="126" y="185"/>
                  </a:lnTo>
                  <a:lnTo>
                    <a:pt x="134" y="178"/>
                  </a:lnTo>
                  <a:lnTo>
                    <a:pt x="137" y="172"/>
                  </a:lnTo>
                  <a:lnTo>
                    <a:pt x="143" y="165"/>
                  </a:lnTo>
                  <a:lnTo>
                    <a:pt x="137" y="163"/>
                  </a:lnTo>
                  <a:lnTo>
                    <a:pt x="132" y="159"/>
                  </a:lnTo>
                  <a:lnTo>
                    <a:pt x="126" y="156"/>
                  </a:lnTo>
                  <a:lnTo>
                    <a:pt x="121" y="154"/>
                  </a:lnTo>
                  <a:lnTo>
                    <a:pt x="117" y="148"/>
                  </a:lnTo>
                  <a:lnTo>
                    <a:pt x="114" y="145"/>
                  </a:lnTo>
                  <a:lnTo>
                    <a:pt x="110" y="139"/>
                  </a:lnTo>
                  <a:lnTo>
                    <a:pt x="108" y="134"/>
                  </a:lnTo>
                  <a:lnTo>
                    <a:pt x="106" y="117"/>
                  </a:lnTo>
                  <a:lnTo>
                    <a:pt x="104" y="101"/>
                  </a:lnTo>
                  <a:lnTo>
                    <a:pt x="106" y="84"/>
                  </a:lnTo>
                  <a:lnTo>
                    <a:pt x="108" y="69"/>
                  </a:lnTo>
                  <a:lnTo>
                    <a:pt x="110" y="64"/>
                  </a:lnTo>
                  <a:lnTo>
                    <a:pt x="112" y="60"/>
                  </a:lnTo>
                  <a:lnTo>
                    <a:pt x="115" y="55"/>
                  </a:lnTo>
                  <a:lnTo>
                    <a:pt x="123" y="47"/>
                  </a:lnTo>
                  <a:lnTo>
                    <a:pt x="126" y="46"/>
                  </a:lnTo>
                  <a:lnTo>
                    <a:pt x="130" y="44"/>
                  </a:lnTo>
                  <a:lnTo>
                    <a:pt x="136" y="40"/>
                  </a:lnTo>
                  <a:lnTo>
                    <a:pt x="139" y="40"/>
                  </a:lnTo>
                  <a:lnTo>
                    <a:pt x="145" y="38"/>
                  </a:lnTo>
                  <a:lnTo>
                    <a:pt x="148" y="38"/>
                  </a:lnTo>
                  <a:lnTo>
                    <a:pt x="152" y="40"/>
                  </a:lnTo>
                  <a:lnTo>
                    <a:pt x="156" y="40"/>
                  </a:lnTo>
                  <a:lnTo>
                    <a:pt x="159" y="42"/>
                  </a:lnTo>
                  <a:lnTo>
                    <a:pt x="163" y="44"/>
                  </a:lnTo>
                  <a:lnTo>
                    <a:pt x="167" y="44"/>
                  </a:lnTo>
                  <a:lnTo>
                    <a:pt x="169" y="46"/>
                  </a:lnTo>
                  <a:lnTo>
                    <a:pt x="174" y="47"/>
                  </a:lnTo>
                  <a:lnTo>
                    <a:pt x="176" y="51"/>
                  </a:lnTo>
                  <a:lnTo>
                    <a:pt x="180" y="53"/>
                  </a:lnTo>
                  <a:lnTo>
                    <a:pt x="183" y="53"/>
                  </a:lnTo>
                  <a:lnTo>
                    <a:pt x="187" y="55"/>
                  </a:lnTo>
                  <a:lnTo>
                    <a:pt x="191" y="57"/>
                  </a:lnTo>
                  <a:lnTo>
                    <a:pt x="194" y="57"/>
                  </a:lnTo>
                  <a:lnTo>
                    <a:pt x="198" y="58"/>
                  </a:lnTo>
                  <a:lnTo>
                    <a:pt x="202" y="60"/>
                  </a:lnTo>
                  <a:lnTo>
                    <a:pt x="205" y="62"/>
                  </a:lnTo>
                  <a:lnTo>
                    <a:pt x="209" y="62"/>
                  </a:lnTo>
                  <a:lnTo>
                    <a:pt x="213" y="64"/>
                  </a:lnTo>
                  <a:lnTo>
                    <a:pt x="215" y="64"/>
                  </a:lnTo>
                  <a:lnTo>
                    <a:pt x="218" y="66"/>
                  </a:lnTo>
                  <a:lnTo>
                    <a:pt x="222" y="68"/>
                  </a:lnTo>
                  <a:lnTo>
                    <a:pt x="226" y="69"/>
                  </a:lnTo>
                  <a:lnTo>
                    <a:pt x="229" y="69"/>
                  </a:lnTo>
                  <a:lnTo>
                    <a:pt x="233" y="71"/>
                  </a:lnTo>
                  <a:lnTo>
                    <a:pt x="237" y="73"/>
                  </a:lnTo>
                  <a:lnTo>
                    <a:pt x="238" y="73"/>
                  </a:lnTo>
                  <a:lnTo>
                    <a:pt x="242" y="75"/>
                  </a:lnTo>
                  <a:lnTo>
                    <a:pt x="246" y="77"/>
                  </a:lnTo>
                  <a:lnTo>
                    <a:pt x="249" y="77"/>
                  </a:lnTo>
                  <a:lnTo>
                    <a:pt x="257" y="75"/>
                  </a:lnTo>
                  <a:lnTo>
                    <a:pt x="262" y="73"/>
                  </a:lnTo>
                  <a:lnTo>
                    <a:pt x="270" y="69"/>
                  </a:lnTo>
                  <a:lnTo>
                    <a:pt x="277" y="68"/>
                  </a:lnTo>
                  <a:lnTo>
                    <a:pt x="284" y="66"/>
                  </a:lnTo>
                  <a:lnTo>
                    <a:pt x="290" y="64"/>
                  </a:lnTo>
                  <a:lnTo>
                    <a:pt x="297" y="62"/>
                  </a:lnTo>
                  <a:lnTo>
                    <a:pt x="305" y="60"/>
                  </a:lnTo>
                  <a:lnTo>
                    <a:pt x="312" y="60"/>
                  </a:lnTo>
                  <a:lnTo>
                    <a:pt x="319" y="58"/>
                  </a:lnTo>
                  <a:lnTo>
                    <a:pt x="327" y="57"/>
                  </a:lnTo>
                  <a:lnTo>
                    <a:pt x="334" y="57"/>
                  </a:lnTo>
                  <a:lnTo>
                    <a:pt x="341" y="55"/>
                  </a:lnTo>
                  <a:lnTo>
                    <a:pt x="349" y="53"/>
                  </a:lnTo>
                  <a:lnTo>
                    <a:pt x="363" y="53"/>
                  </a:lnTo>
                  <a:lnTo>
                    <a:pt x="393" y="24"/>
                  </a:lnTo>
                  <a:lnTo>
                    <a:pt x="398" y="20"/>
                  </a:lnTo>
                  <a:lnTo>
                    <a:pt x="400" y="16"/>
                  </a:lnTo>
                  <a:lnTo>
                    <a:pt x="406" y="13"/>
                  </a:lnTo>
                  <a:lnTo>
                    <a:pt x="409" y="11"/>
                  </a:lnTo>
                  <a:lnTo>
                    <a:pt x="413" y="9"/>
                  </a:lnTo>
                  <a:lnTo>
                    <a:pt x="418" y="7"/>
                  </a:lnTo>
                  <a:lnTo>
                    <a:pt x="422" y="5"/>
                  </a:lnTo>
                  <a:lnTo>
                    <a:pt x="428" y="3"/>
                  </a:lnTo>
                  <a:lnTo>
                    <a:pt x="430" y="3"/>
                  </a:lnTo>
                  <a:lnTo>
                    <a:pt x="433" y="2"/>
                  </a:lnTo>
                  <a:lnTo>
                    <a:pt x="435" y="2"/>
                  </a:lnTo>
                  <a:lnTo>
                    <a:pt x="439" y="0"/>
                  </a:lnTo>
                  <a:lnTo>
                    <a:pt x="444" y="0"/>
                  </a:lnTo>
                  <a:lnTo>
                    <a:pt x="448" y="2"/>
                  </a:lnTo>
                  <a:lnTo>
                    <a:pt x="450" y="2"/>
                  </a:lnTo>
                  <a:lnTo>
                    <a:pt x="453" y="3"/>
                  </a:lnTo>
                  <a:lnTo>
                    <a:pt x="457" y="3"/>
                  </a:lnTo>
                  <a:lnTo>
                    <a:pt x="459" y="5"/>
                  </a:lnTo>
                  <a:lnTo>
                    <a:pt x="463" y="5"/>
                  </a:lnTo>
                  <a:lnTo>
                    <a:pt x="466" y="7"/>
                  </a:lnTo>
                  <a:lnTo>
                    <a:pt x="470" y="9"/>
                  </a:lnTo>
                  <a:lnTo>
                    <a:pt x="474" y="11"/>
                  </a:lnTo>
                  <a:lnTo>
                    <a:pt x="475" y="13"/>
                  </a:lnTo>
                  <a:lnTo>
                    <a:pt x="479" y="14"/>
                  </a:lnTo>
                  <a:lnTo>
                    <a:pt x="483" y="16"/>
                  </a:lnTo>
                  <a:lnTo>
                    <a:pt x="490" y="24"/>
                  </a:lnTo>
                  <a:lnTo>
                    <a:pt x="492" y="27"/>
                  </a:lnTo>
                  <a:lnTo>
                    <a:pt x="496" y="29"/>
                  </a:lnTo>
                  <a:lnTo>
                    <a:pt x="497" y="33"/>
                  </a:lnTo>
                  <a:lnTo>
                    <a:pt x="501" y="36"/>
                  </a:lnTo>
                  <a:close/>
                </a:path>
              </a:pathLst>
            </a:custGeom>
            <a:solidFill>
              <a:srgbClr val="000000"/>
            </a:solidFill>
            <a:ln w="9525">
              <a:noFill/>
              <a:round/>
            </a:ln>
          </p:spPr>
          <p:txBody>
            <a:bodyPr/>
            <a:lstStyle/>
            <a:p>
              <a:endParaRPr lang="en-US"/>
            </a:p>
          </p:txBody>
        </p:sp>
        <p:sp>
          <p:nvSpPr>
            <p:cNvPr id="520285" name="Freeform 93"/>
            <p:cNvSpPr/>
            <p:nvPr/>
          </p:nvSpPr>
          <p:spPr bwMode="auto">
            <a:xfrm>
              <a:off x="4324" y="2503"/>
              <a:ext cx="112" cy="29"/>
            </a:xfrm>
            <a:custGeom>
              <a:avLst/>
              <a:gdLst/>
              <a:ahLst/>
              <a:cxnLst>
                <a:cxn ang="0">
                  <a:pos x="110" y="0"/>
                </a:cxn>
                <a:cxn ang="0">
                  <a:pos x="112" y="0"/>
                </a:cxn>
                <a:cxn ang="0">
                  <a:pos x="105" y="2"/>
                </a:cxn>
                <a:cxn ang="0">
                  <a:pos x="97" y="4"/>
                </a:cxn>
                <a:cxn ang="0">
                  <a:pos x="90" y="5"/>
                </a:cxn>
                <a:cxn ang="0">
                  <a:pos x="83" y="7"/>
                </a:cxn>
                <a:cxn ang="0">
                  <a:pos x="77" y="11"/>
                </a:cxn>
                <a:cxn ang="0">
                  <a:pos x="70" y="13"/>
                </a:cxn>
                <a:cxn ang="0">
                  <a:pos x="63" y="15"/>
                </a:cxn>
                <a:cxn ang="0">
                  <a:pos x="55" y="15"/>
                </a:cxn>
                <a:cxn ang="0">
                  <a:pos x="48" y="16"/>
                </a:cxn>
                <a:cxn ang="0">
                  <a:pos x="41" y="18"/>
                </a:cxn>
                <a:cxn ang="0">
                  <a:pos x="35" y="20"/>
                </a:cxn>
                <a:cxn ang="0">
                  <a:pos x="28" y="22"/>
                </a:cxn>
                <a:cxn ang="0">
                  <a:pos x="20" y="24"/>
                </a:cxn>
                <a:cxn ang="0">
                  <a:pos x="13" y="24"/>
                </a:cxn>
                <a:cxn ang="0">
                  <a:pos x="7" y="26"/>
                </a:cxn>
                <a:cxn ang="0">
                  <a:pos x="0" y="26"/>
                </a:cxn>
                <a:cxn ang="0">
                  <a:pos x="0" y="29"/>
                </a:cxn>
                <a:cxn ang="0">
                  <a:pos x="7" y="29"/>
                </a:cxn>
                <a:cxn ang="0">
                  <a:pos x="13" y="27"/>
                </a:cxn>
                <a:cxn ang="0">
                  <a:pos x="20" y="27"/>
                </a:cxn>
                <a:cxn ang="0">
                  <a:pos x="28" y="26"/>
                </a:cxn>
                <a:cxn ang="0">
                  <a:pos x="35" y="24"/>
                </a:cxn>
                <a:cxn ang="0">
                  <a:pos x="42" y="22"/>
                </a:cxn>
                <a:cxn ang="0">
                  <a:pos x="48" y="20"/>
                </a:cxn>
                <a:cxn ang="0">
                  <a:pos x="55" y="18"/>
                </a:cxn>
                <a:cxn ang="0">
                  <a:pos x="63" y="16"/>
                </a:cxn>
                <a:cxn ang="0">
                  <a:pos x="70" y="15"/>
                </a:cxn>
                <a:cxn ang="0">
                  <a:pos x="77" y="15"/>
                </a:cxn>
                <a:cxn ang="0">
                  <a:pos x="85" y="11"/>
                </a:cxn>
                <a:cxn ang="0">
                  <a:pos x="90" y="9"/>
                </a:cxn>
                <a:cxn ang="0">
                  <a:pos x="97" y="7"/>
                </a:cxn>
                <a:cxn ang="0">
                  <a:pos x="105" y="5"/>
                </a:cxn>
                <a:cxn ang="0">
                  <a:pos x="112" y="4"/>
                </a:cxn>
                <a:cxn ang="0">
                  <a:pos x="110" y="0"/>
                </a:cxn>
              </a:cxnLst>
              <a:rect l="0" t="0" r="r" b="b"/>
              <a:pathLst>
                <a:path w="112" h="29">
                  <a:moveTo>
                    <a:pt x="110" y="0"/>
                  </a:moveTo>
                  <a:lnTo>
                    <a:pt x="112" y="0"/>
                  </a:lnTo>
                  <a:lnTo>
                    <a:pt x="105" y="2"/>
                  </a:lnTo>
                  <a:lnTo>
                    <a:pt x="97" y="4"/>
                  </a:lnTo>
                  <a:lnTo>
                    <a:pt x="90" y="5"/>
                  </a:lnTo>
                  <a:lnTo>
                    <a:pt x="83" y="7"/>
                  </a:lnTo>
                  <a:lnTo>
                    <a:pt x="77" y="11"/>
                  </a:lnTo>
                  <a:lnTo>
                    <a:pt x="70" y="13"/>
                  </a:lnTo>
                  <a:lnTo>
                    <a:pt x="63" y="15"/>
                  </a:lnTo>
                  <a:lnTo>
                    <a:pt x="55" y="15"/>
                  </a:lnTo>
                  <a:lnTo>
                    <a:pt x="48" y="16"/>
                  </a:lnTo>
                  <a:lnTo>
                    <a:pt x="41" y="18"/>
                  </a:lnTo>
                  <a:lnTo>
                    <a:pt x="35" y="20"/>
                  </a:lnTo>
                  <a:lnTo>
                    <a:pt x="28" y="22"/>
                  </a:lnTo>
                  <a:lnTo>
                    <a:pt x="20" y="24"/>
                  </a:lnTo>
                  <a:lnTo>
                    <a:pt x="13" y="24"/>
                  </a:lnTo>
                  <a:lnTo>
                    <a:pt x="7" y="26"/>
                  </a:lnTo>
                  <a:lnTo>
                    <a:pt x="0" y="26"/>
                  </a:lnTo>
                  <a:lnTo>
                    <a:pt x="0" y="29"/>
                  </a:lnTo>
                  <a:lnTo>
                    <a:pt x="7" y="29"/>
                  </a:lnTo>
                  <a:lnTo>
                    <a:pt x="13" y="27"/>
                  </a:lnTo>
                  <a:lnTo>
                    <a:pt x="20" y="27"/>
                  </a:lnTo>
                  <a:lnTo>
                    <a:pt x="28" y="26"/>
                  </a:lnTo>
                  <a:lnTo>
                    <a:pt x="35" y="24"/>
                  </a:lnTo>
                  <a:lnTo>
                    <a:pt x="42" y="22"/>
                  </a:lnTo>
                  <a:lnTo>
                    <a:pt x="48" y="20"/>
                  </a:lnTo>
                  <a:lnTo>
                    <a:pt x="55" y="18"/>
                  </a:lnTo>
                  <a:lnTo>
                    <a:pt x="63" y="16"/>
                  </a:lnTo>
                  <a:lnTo>
                    <a:pt x="70" y="15"/>
                  </a:lnTo>
                  <a:lnTo>
                    <a:pt x="77" y="15"/>
                  </a:lnTo>
                  <a:lnTo>
                    <a:pt x="85" y="11"/>
                  </a:lnTo>
                  <a:lnTo>
                    <a:pt x="90" y="9"/>
                  </a:lnTo>
                  <a:lnTo>
                    <a:pt x="97" y="7"/>
                  </a:lnTo>
                  <a:lnTo>
                    <a:pt x="105" y="5"/>
                  </a:lnTo>
                  <a:lnTo>
                    <a:pt x="112" y="4"/>
                  </a:lnTo>
                  <a:lnTo>
                    <a:pt x="110" y="0"/>
                  </a:lnTo>
                  <a:close/>
                </a:path>
              </a:pathLst>
            </a:custGeom>
            <a:solidFill>
              <a:srgbClr val="000000"/>
            </a:solidFill>
            <a:ln w="9525">
              <a:noFill/>
              <a:round/>
            </a:ln>
          </p:spPr>
          <p:txBody>
            <a:bodyPr/>
            <a:lstStyle/>
            <a:p>
              <a:endParaRPr lang="en-US"/>
            </a:p>
          </p:txBody>
        </p:sp>
        <p:sp>
          <p:nvSpPr>
            <p:cNvPr id="520286" name="Freeform 94"/>
            <p:cNvSpPr/>
            <p:nvPr/>
          </p:nvSpPr>
          <p:spPr bwMode="auto">
            <a:xfrm>
              <a:off x="4434" y="2501"/>
              <a:ext cx="57" cy="15"/>
            </a:xfrm>
            <a:custGeom>
              <a:avLst/>
              <a:gdLst/>
              <a:ahLst/>
              <a:cxnLst>
                <a:cxn ang="0">
                  <a:pos x="57" y="11"/>
                </a:cxn>
                <a:cxn ang="0">
                  <a:pos x="54" y="11"/>
                </a:cxn>
                <a:cxn ang="0">
                  <a:pos x="50" y="9"/>
                </a:cxn>
                <a:cxn ang="0">
                  <a:pos x="46" y="9"/>
                </a:cxn>
                <a:cxn ang="0">
                  <a:pos x="44" y="7"/>
                </a:cxn>
                <a:cxn ang="0">
                  <a:pos x="41" y="6"/>
                </a:cxn>
                <a:cxn ang="0">
                  <a:pos x="33" y="6"/>
                </a:cxn>
                <a:cxn ang="0">
                  <a:pos x="30" y="4"/>
                </a:cxn>
                <a:cxn ang="0">
                  <a:pos x="26" y="4"/>
                </a:cxn>
                <a:cxn ang="0">
                  <a:pos x="24" y="2"/>
                </a:cxn>
                <a:cxn ang="0">
                  <a:pos x="17" y="2"/>
                </a:cxn>
                <a:cxn ang="0">
                  <a:pos x="13" y="0"/>
                </a:cxn>
                <a:cxn ang="0">
                  <a:pos x="10" y="2"/>
                </a:cxn>
                <a:cxn ang="0">
                  <a:pos x="0" y="2"/>
                </a:cxn>
                <a:cxn ang="0">
                  <a:pos x="2" y="6"/>
                </a:cxn>
                <a:cxn ang="0">
                  <a:pos x="26" y="6"/>
                </a:cxn>
                <a:cxn ang="0">
                  <a:pos x="30" y="7"/>
                </a:cxn>
                <a:cxn ang="0">
                  <a:pos x="33" y="7"/>
                </a:cxn>
                <a:cxn ang="0">
                  <a:pos x="37" y="9"/>
                </a:cxn>
                <a:cxn ang="0">
                  <a:pos x="39" y="11"/>
                </a:cxn>
                <a:cxn ang="0">
                  <a:pos x="43" y="11"/>
                </a:cxn>
                <a:cxn ang="0">
                  <a:pos x="46" y="13"/>
                </a:cxn>
                <a:cxn ang="0">
                  <a:pos x="50" y="13"/>
                </a:cxn>
                <a:cxn ang="0">
                  <a:pos x="54" y="15"/>
                </a:cxn>
                <a:cxn ang="0">
                  <a:pos x="57" y="15"/>
                </a:cxn>
                <a:cxn ang="0">
                  <a:pos x="55" y="15"/>
                </a:cxn>
                <a:cxn ang="0">
                  <a:pos x="57" y="11"/>
                </a:cxn>
              </a:cxnLst>
              <a:rect l="0" t="0" r="r" b="b"/>
              <a:pathLst>
                <a:path w="57" h="15">
                  <a:moveTo>
                    <a:pt x="57" y="11"/>
                  </a:moveTo>
                  <a:lnTo>
                    <a:pt x="54" y="11"/>
                  </a:lnTo>
                  <a:lnTo>
                    <a:pt x="50" y="9"/>
                  </a:lnTo>
                  <a:lnTo>
                    <a:pt x="46" y="9"/>
                  </a:lnTo>
                  <a:lnTo>
                    <a:pt x="44" y="7"/>
                  </a:lnTo>
                  <a:lnTo>
                    <a:pt x="41" y="6"/>
                  </a:lnTo>
                  <a:lnTo>
                    <a:pt x="33" y="6"/>
                  </a:lnTo>
                  <a:lnTo>
                    <a:pt x="30" y="4"/>
                  </a:lnTo>
                  <a:lnTo>
                    <a:pt x="26" y="4"/>
                  </a:lnTo>
                  <a:lnTo>
                    <a:pt x="24" y="2"/>
                  </a:lnTo>
                  <a:lnTo>
                    <a:pt x="17" y="2"/>
                  </a:lnTo>
                  <a:lnTo>
                    <a:pt x="13" y="0"/>
                  </a:lnTo>
                  <a:lnTo>
                    <a:pt x="10" y="2"/>
                  </a:lnTo>
                  <a:lnTo>
                    <a:pt x="0" y="2"/>
                  </a:lnTo>
                  <a:lnTo>
                    <a:pt x="2" y="6"/>
                  </a:lnTo>
                  <a:lnTo>
                    <a:pt x="26" y="6"/>
                  </a:lnTo>
                  <a:lnTo>
                    <a:pt x="30" y="7"/>
                  </a:lnTo>
                  <a:lnTo>
                    <a:pt x="33" y="7"/>
                  </a:lnTo>
                  <a:lnTo>
                    <a:pt x="37" y="9"/>
                  </a:lnTo>
                  <a:lnTo>
                    <a:pt x="39" y="11"/>
                  </a:lnTo>
                  <a:lnTo>
                    <a:pt x="43" y="11"/>
                  </a:lnTo>
                  <a:lnTo>
                    <a:pt x="46" y="13"/>
                  </a:lnTo>
                  <a:lnTo>
                    <a:pt x="50" y="13"/>
                  </a:lnTo>
                  <a:lnTo>
                    <a:pt x="54" y="15"/>
                  </a:lnTo>
                  <a:lnTo>
                    <a:pt x="57" y="15"/>
                  </a:lnTo>
                  <a:lnTo>
                    <a:pt x="55" y="15"/>
                  </a:lnTo>
                  <a:lnTo>
                    <a:pt x="57" y="11"/>
                  </a:lnTo>
                  <a:close/>
                </a:path>
              </a:pathLst>
            </a:custGeom>
            <a:solidFill>
              <a:srgbClr val="000000"/>
            </a:solidFill>
            <a:ln w="9525">
              <a:noFill/>
              <a:round/>
            </a:ln>
          </p:spPr>
          <p:txBody>
            <a:bodyPr/>
            <a:lstStyle/>
            <a:p>
              <a:endParaRPr lang="en-US"/>
            </a:p>
          </p:txBody>
        </p:sp>
        <p:sp>
          <p:nvSpPr>
            <p:cNvPr id="520287" name="Freeform 95"/>
            <p:cNvSpPr/>
            <p:nvPr/>
          </p:nvSpPr>
          <p:spPr bwMode="auto">
            <a:xfrm>
              <a:off x="4489" y="2512"/>
              <a:ext cx="111" cy="88"/>
            </a:xfrm>
            <a:custGeom>
              <a:avLst/>
              <a:gdLst/>
              <a:ahLst/>
              <a:cxnLst>
                <a:cxn ang="0">
                  <a:pos x="111" y="84"/>
                </a:cxn>
                <a:cxn ang="0">
                  <a:pos x="103" y="81"/>
                </a:cxn>
                <a:cxn ang="0">
                  <a:pos x="96" y="77"/>
                </a:cxn>
                <a:cxn ang="0">
                  <a:pos x="89" y="72"/>
                </a:cxn>
                <a:cxn ang="0">
                  <a:pos x="83" y="66"/>
                </a:cxn>
                <a:cxn ang="0">
                  <a:pos x="76" y="62"/>
                </a:cxn>
                <a:cxn ang="0">
                  <a:pos x="68" y="57"/>
                </a:cxn>
                <a:cxn ang="0">
                  <a:pos x="63" y="51"/>
                </a:cxn>
                <a:cxn ang="0">
                  <a:pos x="56" y="46"/>
                </a:cxn>
                <a:cxn ang="0">
                  <a:pos x="43" y="33"/>
                </a:cxn>
                <a:cxn ang="0">
                  <a:pos x="35" y="28"/>
                </a:cxn>
                <a:cxn ang="0">
                  <a:pos x="22" y="15"/>
                </a:cxn>
                <a:cxn ang="0">
                  <a:pos x="17" y="11"/>
                </a:cxn>
                <a:cxn ang="0">
                  <a:pos x="10" y="6"/>
                </a:cxn>
                <a:cxn ang="0">
                  <a:pos x="2" y="0"/>
                </a:cxn>
                <a:cxn ang="0">
                  <a:pos x="0" y="4"/>
                </a:cxn>
                <a:cxn ang="0">
                  <a:pos x="8" y="7"/>
                </a:cxn>
                <a:cxn ang="0">
                  <a:pos x="15" y="13"/>
                </a:cxn>
                <a:cxn ang="0">
                  <a:pos x="21" y="18"/>
                </a:cxn>
                <a:cxn ang="0">
                  <a:pos x="28" y="24"/>
                </a:cxn>
                <a:cxn ang="0">
                  <a:pos x="46" y="42"/>
                </a:cxn>
                <a:cxn ang="0">
                  <a:pos x="54" y="48"/>
                </a:cxn>
                <a:cxn ang="0">
                  <a:pos x="59" y="55"/>
                </a:cxn>
                <a:cxn ang="0">
                  <a:pos x="67" y="59"/>
                </a:cxn>
                <a:cxn ang="0">
                  <a:pos x="74" y="66"/>
                </a:cxn>
                <a:cxn ang="0">
                  <a:pos x="79" y="70"/>
                </a:cxn>
                <a:cxn ang="0">
                  <a:pos x="87" y="75"/>
                </a:cxn>
                <a:cxn ang="0">
                  <a:pos x="94" y="79"/>
                </a:cxn>
                <a:cxn ang="0">
                  <a:pos x="101" y="84"/>
                </a:cxn>
                <a:cxn ang="0">
                  <a:pos x="109" y="88"/>
                </a:cxn>
                <a:cxn ang="0">
                  <a:pos x="111" y="84"/>
                </a:cxn>
              </a:cxnLst>
              <a:rect l="0" t="0" r="r" b="b"/>
              <a:pathLst>
                <a:path w="111" h="88">
                  <a:moveTo>
                    <a:pt x="111" y="84"/>
                  </a:moveTo>
                  <a:lnTo>
                    <a:pt x="103" y="81"/>
                  </a:lnTo>
                  <a:lnTo>
                    <a:pt x="96" y="77"/>
                  </a:lnTo>
                  <a:lnTo>
                    <a:pt x="89" y="72"/>
                  </a:lnTo>
                  <a:lnTo>
                    <a:pt x="83" y="66"/>
                  </a:lnTo>
                  <a:lnTo>
                    <a:pt x="76" y="62"/>
                  </a:lnTo>
                  <a:lnTo>
                    <a:pt x="68" y="57"/>
                  </a:lnTo>
                  <a:lnTo>
                    <a:pt x="63" y="51"/>
                  </a:lnTo>
                  <a:lnTo>
                    <a:pt x="56" y="46"/>
                  </a:lnTo>
                  <a:lnTo>
                    <a:pt x="43" y="33"/>
                  </a:lnTo>
                  <a:lnTo>
                    <a:pt x="35" y="28"/>
                  </a:lnTo>
                  <a:lnTo>
                    <a:pt x="22" y="15"/>
                  </a:lnTo>
                  <a:lnTo>
                    <a:pt x="17" y="11"/>
                  </a:lnTo>
                  <a:lnTo>
                    <a:pt x="10" y="6"/>
                  </a:lnTo>
                  <a:lnTo>
                    <a:pt x="2" y="0"/>
                  </a:lnTo>
                  <a:lnTo>
                    <a:pt x="0" y="4"/>
                  </a:lnTo>
                  <a:lnTo>
                    <a:pt x="8" y="7"/>
                  </a:lnTo>
                  <a:lnTo>
                    <a:pt x="15" y="13"/>
                  </a:lnTo>
                  <a:lnTo>
                    <a:pt x="21" y="18"/>
                  </a:lnTo>
                  <a:lnTo>
                    <a:pt x="28" y="24"/>
                  </a:lnTo>
                  <a:lnTo>
                    <a:pt x="46" y="42"/>
                  </a:lnTo>
                  <a:lnTo>
                    <a:pt x="54" y="48"/>
                  </a:lnTo>
                  <a:lnTo>
                    <a:pt x="59" y="55"/>
                  </a:lnTo>
                  <a:lnTo>
                    <a:pt x="67" y="59"/>
                  </a:lnTo>
                  <a:lnTo>
                    <a:pt x="74" y="66"/>
                  </a:lnTo>
                  <a:lnTo>
                    <a:pt x="79" y="70"/>
                  </a:lnTo>
                  <a:lnTo>
                    <a:pt x="87" y="75"/>
                  </a:lnTo>
                  <a:lnTo>
                    <a:pt x="94" y="79"/>
                  </a:lnTo>
                  <a:lnTo>
                    <a:pt x="101" y="84"/>
                  </a:lnTo>
                  <a:lnTo>
                    <a:pt x="109" y="88"/>
                  </a:lnTo>
                  <a:lnTo>
                    <a:pt x="111" y="84"/>
                  </a:lnTo>
                  <a:close/>
                </a:path>
              </a:pathLst>
            </a:custGeom>
            <a:solidFill>
              <a:srgbClr val="000000"/>
            </a:solidFill>
            <a:ln w="9525">
              <a:noFill/>
              <a:round/>
            </a:ln>
          </p:spPr>
          <p:txBody>
            <a:bodyPr/>
            <a:lstStyle/>
            <a:p>
              <a:endParaRPr lang="en-US"/>
            </a:p>
          </p:txBody>
        </p:sp>
        <p:sp>
          <p:nvSpPr>
            <p:cNvPr id="520288" name="Freeform 96"/>
            <p:cNvSpPr/>
            <p:nvPr/>
          </p:nvSpPr>
          <p:spPr bwMode="auto">
            <a:xfrm>
              <a:off x="4598" y="2596"/>
              <a:ext cx="24" cy="15"/>
            </a:xfrm>
            <a:custGeom>
              <a:avLst/>
              <a:gdLst/>
              <a:ahLst/>
              <a:cxnLst>
                <a:cxn ang="0">
                  <a:pos x="24" y="12"/>
                </a:cxn>
                <a:cxn ang="0">
                  <a:pos x="22" y="10"/>
                </a:cxn>
                <a:cxn ang="0">
                  <a:pos x="18" y="8"/>
                </a:cxn>
                <a:cxn ang="0">
                  <a:pos x="16" y="6"/>
                </a:cxn>
                <a:cxn ang="0">
                  <a:pos x="13" y="4"/>
                </a:cxn>
                <a:cxn ang="0">
                  <a:pos x="11" y="4"/>
                </a:cxn>
                <a:cxn ang="0">
                  <a:pos x="7" y="2"/>
                </a:cxn>
                <a:cxn ang="0">
                  <a:pos x="5" y="2"/>
                </a:cxn>
                <a:cxn ang="0">
                  <a:pos x="2" y="0"/>
                </a:cxn>
                <a:cxn ang="0">
                  <a:pos x="0" y="4"/>
                </a:cxn>
                <a:cxn ang="0">
                  <a:pos x="4" y="6"/>
                </a:cxn>
                <a:cxn ang="0">
                  <a:pos x="7" y="8"/>
                </a:cxn>
                <a:cxn ang="0">
                  <a:pos x="9" y="8"/>
                </a:cxn>
                <a:cxn ang="0">
                  <a:pos x="13" y="10"/>
                </a:cxn>
                <a:cxn ang="0">
                  <a:pos x="15" y="10"/>
                </a:cxn>
                <a:cxn ang="0">
                  <a:pos x="16" y="12"/>
                </a:cxn>
                <a:cxn ang="0">
                  <a:pos x="18" y="12"/>
                </a:cxn>
                <a:cxn ang="0">
                  <a:pos x="22" y="13"/>
                </a:cxn>
                <a:cxn ang="0">
                  <a:pos x="22" y="15"/>
                </a:cxn>
                <a:cxn ang="0">
                  <a:pos x="22" y="13"/>
                </a:cxn>
                <a:cxn ang="0">
                  <a:pos x="22" y="15"/>
                </a:cxn>
                <a:cxn ang="0">
                  <a:pos x="24" y="12"/>
                </a:cxn>
              </a:cxnLst>
              <a:rect l="0" t="0" r="r" b="b"/>
              <a:pathLst>
                <a:path w="24" h="15">
                  <a:moveTo>
                    <a:pt x="24" y="12"/>
                  </a:moveTo>
                  <a:lnTo>
                    <a:pt x="22" y="10"/>
                  </a:lnTo>
                  <a:lnTo>
                    <a:pt x="18" y="8"/>
                  </a:lnTo>
                  <a:lnTo>
                    <a:pt x="16" y="6"/>
                  </a:lnTo>
                  <a:lnTo>
                    <a:pt x="13" y="4"/>
                  </a:lnTo>
                  <a:lnTo>
                    <a:pt x="11" y="4"/>
                  </a:lnTo>
                  <a:lnTo>
                    <a:pt x="7" y="2"/>
                  </a:lnTo>
                  <a:lnTo>
                    <a:pt x="5" y="2"/>
                  </a:lnTo>
                  <a:lnTo>
                    <a:pt x="2" y="0"/>
                  </a:lnTo>
                  <a:lnTo>
                    <a:pt x="0" y="4"/>
                  </a:lnTo>
                  <a:lnTo>
                    <a:pt x="4" y="6"/>
                  </a:lnTo>
                  <a:lnTo>
                    <a:pt x="7" y="8"/>
                  </a:lnTo>
                  <a:lnTo>
                    <a:pt x="9" y="8"/>
                  </a:lnTo>
                  <a:lnTo>
                    <a:pt x="13" y="10"/>
                  </a:lnTo>
                  <a:lnTo>
                    <a:pt x="15" y="10"/>
                  </a:lnTo>
                  <a:lnTo>
                    <a:pt x="16" y="12"/>
                  </a:lnTo>
                  <a:lnTo>
                    <a:pt x="18" y="12"/>
                  </a:lnTo>
                  <a:lnTo>
                    <a:pt x="22" y="13"/>
                  </a:lnTo>
                  <a:lnTo>
                    <a:pt x="22" y="15"/>
                  </a:lnTo>
                  <a:lnTo>
                    <a:pt x="22" y="13"/>
                  </a:lnTo>
                  <a:lnTo>
                    <a:pt x="22" y="15"/>
                  </a:lnTo>
                  <a:lnTo>
                    <a:pt x="24" y="12"/>
                  </a:lnTo>
                  <a:close/>
                </a:path>
              </a:pathLst>
            </a:custGeom>
            <a:solidFill>
              <a:srgbClr val="000000"/>
            </a:solidFill>
            <a:ln w="9525">
              <a:noFill/>
              <a:round/>
            </a:ln>
          </p:spPr>
          <p:txBody>
            <a:bodyPr/>
            <a:lstStyle/>
            <a:p>
              <a:endParaRPr lang="en-US"/>
            </a:p>
          </p:txBody>
        </p:sp>
        <p:sp>
          <p:nvSpPr>
            <p:cNvPr id="520289" name="Freeform 97"/>
            <p:cNvSpPr/>
            <p:nvPr/>
          </p:nvSpPr>
          <p:spPr bwMode="auto">
            <a:xfrm>
              <a:off x="4620" y="2608"/>
              <a:ext cx="110" cy="51"/>
            </a:xfrm>
            <a:custGeom>
              <a:avLst/>
              <a:gdLst/>
              <a:ahLst/>
              <a:cxnLst>
                <a:cxn ang="0">
                  <a:pos x="110" y="47"/>
                </a:cxn>
                <a:cxn ang="0">
                  <a:pos x="110" y="45"/>
                </a:cxn>
                <a:cxn ang="0">
                  <a:pos x="105" y="44"/>
                </a:cxn>
                <a:cxn ang="0">
                  <a:pos x="97" y="40"/>
                </a:cxn>
                <a:cxn ang="0">
                  <a:pos x="90" y="38"/>
                </a:cxn>
                <a:cxn ang="0">
                  <a:pos x="83" y="34"/>
                </a:cxn>
                <a:cxn ang="0">
                  <a:pos x="77" y="31"/>
                </a:cxn>
                <a:cxn ang="0">
                  <a:pos x="70" y="29"/>
                </a:cxn>
                <a:cxn ang="0">
                  <a:pos x="62" y="25"/>
                </a:cxn>
                <a:cxn ang="0">
                  <a:pos x="55" y="23"/>
                </a:cxn>
                <a:cxn ang="0">
                  <a:pos x="48" y="20"/>
                </a:cxn>
                <a:cxn ang="0">
                  <a:pos x="42" y="18"/>
                </a:cxn>
                <a:cxn ang="0">
                  <a:pos x="35" y="14"/>
                </a:cxn>
                <a:cxn ang="0">
                  <a:pos x="27" y="12"/>
                </a:cxn>
                <a:cxn ang="0">
                  <a:pos x="22" y="9"/>
                </a:cxn>
                <a:cxn ang="0">
                  <a:pos x="15" y="5"/>
                </a:cxn>
                <a:cxn ang="0">
                  <a:pos x="7" y="3"/>
                </a:cxn>
                <a:cxn ang="0">
                  <a:pos x="2" y="0"/>
                </a:cxn>
                <a:cxn ang="0">
                  <a:pos x="0" y="3"/>
                </a:cxn>
                <a:cxn ang="0">
                  <a:pos x="5" y="7"/>
                </a:cxn>
                <a:cxn ang="0">
                  <a:pos x="13" y="9"/>
                </a:cxn>
                <a:cxn ang="0">
                  <a:pos x="20" y="12"/>
                </a:cxn>
                <a:cxn ang="0">
                  <a:pos x="27" y="16"/>
                </a:cxn>
                <a:cxn ang="0">
                  <a:pos x="33" y="18"/>
                </a:cxn>
                <a:cxn ang="0">
                  <a:pos x="40" y="22"/>
                </a:cxn>
                <a:cxn ang="0">
                  <a:pos x="48" y="23"/>
                </a:cxn>
                <a:cxn ang="0">
                  <a:pos x="55" y="27"/>
                </a:cxn>
                <a:cxn ang="0">
                  <a:pos x="60" y="29"/>
                </a:cxn>
                <a:cxn ang="0">
                  <a:pos x="68" y="33"/>
                </a:cxn>
                <a:cxn ang="0">
                  <a:pos x="75" y="34"/>
                </a:cxn>
                <a:cxn ang="0">
                  <a:pos x="83" y="38"/>
                </a:cxn>
                <a:cxn ang="0">
                  <a:pos x="88" y="40"/>
                </a:cxn>
                <a:cxn ang="0">
                  <a:pos x="95" y="44"/>
                </a:cxn>
                <a:cxn ang="0">
                  <a:pos x="103" y="47"/>
                </a:cxn>
                <a:cxn ang="0">
                  <a:pos x="108" y="51"/>
                </a:cxn>
                <a:cxn ang="0">
                  <a:pos x="108" y="49"/>
                </a:cxn>
                <a:cxn ang="0">
                  <a:pos x="110" y="47"/>
                </a:cxn>
              </a:cxnLst>
              <a:rect l="0" t="0" r="r" b="b"/>
              <a:pathLst>
                <a:path w="110" h="51">
                  <a:moveTo>
                    <a:pt x="110" y="47"/>
                  </a:moveTo>
                  <a:lnTo>
                    <a:pt x="110" y="45"/>
                  </a:lnTo>
                  <a:lnTo>
                    <a:pt x="105" y="44"/>
                  </a:lnTo>
                  <a:lnTo>
                    <a:pt x="97" y="40"/>
                  </a:lnTo>
                  <a:lnTo>
                    <a:pt x="90" y="38"/>
                  </a:lnTo>
                  <a:lnTo>
                    <a:pt x="83" y="34"/>
                  </a:lnTo>
                  <a:lnTo>
                    <a:pt x="77" y="31"/>
                  </a:lnTo>
                  <a:lnTo>
                    <a:pt x="70" y="29"/>
                  </a:lnTo>
                  <a:lnTo>
                    <a:pt x="62" y="25"/>
                  </a:lnTo>
                  <a:lnTo>
                    <a:pt x="55" y="23"/>
                  </a:lnTo>
                  <a:lnTo>
                    <a:pt x="48" y="20"/>
                  </a:lnTo>
                  <a:lnTo>
                    <a:pt x="42" y="18"/>
                  </a:lnTo>
                  <a:lnTo>
                    <a:pt x="35" y="14"/>
                  </a:lnTo>
                  <a:lnTo>
                    <a:pt x="27" y="12"/>
                  </a:lnTo>
                  <a:lnTo>
                    <a:pt x="22" y="9"/>
                  </a:lnTo>
                  <a:lnTo>
                    <a:pt x="15" y="5"/>
                  </a:lnTo>
                  <a:lnTo>
                    <a:pt x="7" y="3"/>
                  </a:lnTo>
                  <a:lnTo>
                    <a:pt x="2" y="0"/>
                  </a:lnTo>
                  <a:lnTo>
                    <a:pt x="0" y="3"/>
                  </a:lnTo>
                  <a:lnTo>
                    <a:pt x="5" y="7"/>
                  </a:lnTo>
                  <a:lnTo>
                    <a:pt x="13" y="9"/>
                  </a:lnTo>
                  <a:lnTo>
                    <a:pt x="20" y="12"/>
                  </a:lnTo>
                  <a:lnTo>
                    <a:pt x="27" y="16"/>
                  </a:lnTo>
                  <a:lnTo>
                    <a:pt x="33" y="18"/>
                  </a:lnTo>
                  <a:lnTo>
                    <a:pt x="40" y="22"/>
                  </a:lnTo>
                  <a:lnTo>
                    <a:pt x="48" y="23"/>
                  </a:lnTo>
                  <a:lnTo>
                    <a:pt x="55" y="27"/>
                  </a:lnTo>
                  <a:lnTo>
                    <a:pt x="60" y="29"/>
                  </a:lnTo>
                  <a:lnTo>
                    <a:pt x="68" y="33"/>
                  </a:lnTo>
                  <a:lnTo>
                    <a:pt x="75" y="34"/>
                  </a:lnTo>
                  <a:lnTo>
                    <a:pt x="83" y="38"/>
                  </a:lnTo>
                  <a:lnTo>
                    <a:pt x="88" y="40"/>
                  </a:lnTo>
                  <a:lnTo>
                    <a:pt x="95" y="44"/>
                  </a:lnTo>
                  <a:lnTo>
                    <a:pt x="103" y="47"/>
                  </a:lnTo>
                  <a:lnTo>
                    <a:pt x="108" y="51"/>
                  </a:lnTo>
                  <a:lnTo>
                    <a:pt x="108" y="49"/>
                  </a:lnTo>
                  <a:lnTo>
                    <a:pt x="110" y="47"/>
                  </a:lnTo>
                  <a:close/>
                </a:path>
              </a:pathLst>
            </a:custGeom>
            <a:solidFill>
              <a:srgbClr val="000000"/>
            </a:solidFill>
            <a:ln w="9525">
              <a:noFill/>
              <a:round/>
            </a:ln>
          </p:spPr>
          <p:txBody>
            <a:bodyPr/>
            <a:lstStyle/>
            <a:p>
              <a:endParaRPr lang="en-US"/>
            </a:p>
          </p:txBody>
        </p:sp>
        <p:sp>
          <p:nvSpPr>
            <p:cNvPr id="520290" name="Freeform 98"/>
            <p:cNvSpPr/>
            <p:nvPr/>
          </p:nvSpPr>
          <p:spPr bwMode="auto">
            <a:xfrm>
              <a:off x="4728" y="2655"/>
              <a:ext cx="30" cy="22"/>
            </a:xfrm>
            <a:custGeom>
              <a:avLst/>
              <a:gdLst/>
              <a:ahLst/>
              <a:cxnLst>
                <a:cxn ang="0">
                  <a:pos x="30" y="19"/>
                </a:cxn>
                <a:cxn ang="0">
                  <a:pos x="26" y="17"/>
                </a:cxn>
                <a:cxn ang="0">
                  <a:pos x="22" y="15"/>
                </a:cxn>
                <a:cxn ang="0">
                  <a:pos x="19" y="13"/>
                </a:cxn>
                <a:cxn ang="0">
                  <a:pos x="17" y="9"/>
                </a:cxn>
                <a:cxn ang="0">
                  <a:pos x="13" y="8"/>
                </a:cxn>
                <a:cxn ang="0">
                  <a:pos x="9" y="4"/>
                </a:cxn>
                <a:cxn ang="0">
                  <a:pos x="6" y="2"/>
                </a:cxn>
                <a:cxn ang="0">
                  <a:pos x="2" y="0"/>
                </a:cxn>
                <a:cxn ang="0">
                  <a:pos x="0" y="2"/>
                </a:cxn>
                <a:cxn ang="0">
                  <a:pos x="4" y="4"/>
                </a:cxn>
                <a:cxn ang="0">
                  <a:pos x="8" y="8"/>
                </a:cxn>
                <a:cxn ang="0">
                  <a:pos x="11" y="9"/>
                </a:cxn>
                <a:cxn ang="0">
                  <a:pos x="13" y="13"/>
                </a:cxn>
                <a:cxn ang="0">
                  <a:pos x="17" y="15"/>
                </a:cxn>
                <a:cxn ang="0">
                  <a:pos x="20" y="19"/>
                </a:cxn>
                <a:cxn ang="0">
                  <a:pos x="24" y="20"/>
                </a:cxn>
                <a:cxn ang="0">
                  <a:pos x="30" y="22"/>
                </a:cxn>
                <a:cxn ang="0">
                  <a:pos x="28" y="22"/>
                </a:cxn>
                <a:cxn ang="0">
                  <a:pos x="30" y="19"/>
                </a:cxn>
              </a:cxnLst>
              <a:rect l="0" t="0" r="r" b="b"/>
              <a:pathLst>
                <a:path w="30" h="22">
                  <a:moveTo>
                    <a:pt x="30" y="19"/>
                  </a:moveTo>
                  <a:lnTo>
                    <a:pt x="26" y="17"/>
                  </a:lnTo>
                  <a:lnTo>
                    <a:pt x="22" y="15"/>
                  </a:lnTo>
                  <a:lnTo>
                    <a:pt x="19" y="13"/>
                  </a:lnTo>
                  <a:lnTo>
                    <a:pt x="17" y="9"/>
                  </a:lnTo>
                  <a:lnTo>
                    <a:pt x="13" y="8"/>
                  </a:lnTo>
                  <a:lnTo>
                    <a:pt x="9" y="4"/>
                  </a:lnTo>
                  <a:lnTo>
                    <a:pt x="6" y="2"/>
                  </a:lnTo>
                  <a:lnTo>
                    <a:pt x="2" y="0"/>
                  </a:lnTo>
                  <a:lnTo>
                    <a:pt x="0" y="2"/>
                  </a:lnTo>
                  <a:lnTo>
                    <a:pt x="4" y="4"/>
                  </a:lnTo>
                  <a:lnTo>
                    <a:pt x="8" y="8"/>
                  </a:lnTo>
                  <a:lnTo>
                    <a:pt x="11" y="9"/>
                  </a:lnTo>
                  <a:lnTo>
                    <a:pt x="13" y="13"/>
                  </a:lnTo>
                  <a:lnTo>
                    <a:pt x="17" y="15"/>
                  </a:lnTo>
                  <a:lnTo>
                    <a:pt x="20" y="19"/>
                  </a:lnTo>
                  <a:lnTo>
                    <a:pt x="24" y="20"/>
                  </a:lnTo>
                  <a:lnTo>
                    <a:pt x="30" y="22"/>
                  </a:lnTo>
                  <a:lnTo>
                    <a:pt x="28" y="22"/>
                  </a:lnTo>
                  <a:lnTo>
                    <a:pt x="30" y="19"/>
                  </a:lnTo>
                  <a:close/>
                </a:path>
              </a:pathLst>
            </a:custGeom>
            <a:solidFill>
              <a:srgbClr val="000000"/>
            </a:solidFill>
            <a:ln w="9525">
              <a:noFill/>
              <a:round/>
            </a:ln>
          </p:spPr>
          <p:txBody>
            <a:bodyPr/>
            <a:lstStyle/>
            <a:p>
              <a:endParaRPr lang="en-US"/>
            </a:p>
          </p:txBody>
        </p:sp>
        <p:sp>
          <p:nvSpPr>
            <p:cNvPr id="520291" name="Freeform 99"/>
            <p:cNvSpPr/>
            <p:nvPr/>
          </p:nvSpPr>
          <p:spPr bwMode="auto">
            <a:xfrm>
              <a:off x="4756" y="2674"/>
              <a:ext cx="9" cy="12"/>
            </a:xfrm>
            <a:custGeom>
              <a:avLst/>
              <a:gdLst/>
              <a:ahLst/>
              <a:cxnLst>
                <a:cxn ang="0">
                  <a:pos x="5" y="9"/>
                </a:cxn>
                <a:cxn ang="0">
                  <a:pos x="9" y="7"/>
                </a:cxn>
                <a:cxn ang="0">
                  <a:pos x="7" y="7"/>
                </a:cxn>
                <a:cxn ang="0">
                  <a:pos x="3" y="3"/>
                </a:cxn>
                <a:cxn ang="0">
                  <a:pos x="2" y="0"/>
                </a:cxn>
                <a:cxn ang="0">
                  <a:pos x="0" y="3"/>
                </a:cxn>
                <a:cxn ang="0">
                  <a:pos x="2" y="5"/>
                </a:cxn>
                <a:cxn ang="0">
                  <a:pos x="2" y="7"/>
                </a:cxn>
                <a:cxn ang="0">
                  <a:pos x="5" y="11"/>
                </a:cxn>
                <a:cxn ang="0">
                  <a:pos x="9" y="11"/>
                </a:cxn>
                <a:cxn ang="0">
                  <a:pos x="5" y="11"/>
                </a:cxn>
                <a:cxn ang="0">
                  <a:pos x="7" y="12"/>
                </a:cxn>
                <a:cxn ang="0">
                  <a:pos x="9" y="11"/>
                </a:cxn>
                <a:cxn ang="0">
                  <a:pos x="5" y="9"/>
                </a:cxn>
              </a:cxnLst>
              <a:rect l="0" t="0" r="r" b="b"/>
              <a:pathLst>
                <a:path w="9" h="12">
                  <a:moveTo>
                    <a:pt x="5" y="9"/>
                  </a:moveTo>
                  <a:lnTo>
                    <a:pt x="9" y="7"/>
                  </a:lnTo>
                  <a:lnTo>
                    <a:pt x="7" y="7"/>
                  </a:lnTo>
                  <a:lnTo>
                    <a:pt x="3" y="3"/>
                  </a:lnTo>
                  <a:lnTo>
                    <a:pt x="2" y="0"/>
                  </a:lnTo>
                  <a:lnTo>
                    <a:pt x="0" y="3"/>
                  </a:lnTo>
                  <a:lnTo>
                    <a:pt x="2" y="5"/>
                  </a:lnTo>
                  <a:lnTo>
                    <a:pt x="2" y="7"/>
                  </a:lnTo>
                  <a:lnTo>
                    <a:pt x="5" y="11"/>
                  </a:lnTo>
                  <a:lnTo>
                    <a:pt x="9" y="11"/>
                  </a:lnTo>
                  <a:lnTo>
                    <a:pt x="5" y="11"/>
                  </a:lnTo>
                  <a:lnTo>
                    <a:pt x="7" y="12"/>
                  </a:lnTo>
                  <a:lnTo>
                    <a:pt x="9" y="11"/>
                  </a:lnTo>
                  <a:lnTo>
                    <a:pt x="5" y="9"/>
                  </a:lnTo>
                  <a:close/>
                </a:path>
              </a:pathLst>
            </a:custGeom>
            <a:solidFill>
              <a:srgbClr val="000000"/>
            </a:solidFill>
            <a:ln w="9525">
              <a:noFill/>
              <a:round/>
            </a:ln>
          </p:spPr>
          <p:txBody>
            <a:bodyPr/>
            <a:lstStyle/>
            <a:p>
              <a:endParaRPr lang="en-US"/>
            </a:p>
          </p:txBody>
        </p:sp>
        <p:sp>
          <p:nvSpPr>
            <p:cNvPr id="520292" name="Freeform 100"/>
            <p:cNvSpPr/>
            <p:nvPr/>
          </p:nvSpPr>
          <p:spPr bwMode="auto">
            <a:xfrm>
              <a:off x="4761" y="2637"/>
              <a:ext cx="32" cy="48"/>
            </a:xfrm>
            <a:custGeom>
              <a:avLst/>
              <a:gdLst/>
              <a:ahLst/>
              <a:cxnLst>
                <a:cxn ang="0">
                  <a:pos x="28" y="0"/>
                </a:cxn>
                <a:cxn ang="0">
                  <a:pos x="24" y="5"/>
                </a:cxn>
                <a:cxn ang="0">
                  <a:pos x="19" y="11"/>
                </a:cxn>
                <a:cxn ang="0">
                  <a:pos x="17" y="16"/>
                </a:cxn>
                <a:cxn ang="0">
                  <a:pos x="13" y="22"/>
                </a:cxn>
                <a:cxn ang="0">
                  <a:pos x="9" y="27"/>
                </a:cxn>
                <a:cxn ang="0">
                  <a:pos x="6" y="33"/>
                </a:cxn>
                <a:cxn ang="0">
                  <a:pos x="4" y="40"/>
                </a:cxn>
                <a:cxn ang="0">
                  <a:pos x="0" y="46"/>
                </a:cxn>
                <a:cxn ang="0">
                  <a:pos x="4" y="48"/>
                </a:cxn>
                <a:cxn ang="0">
                  <a:pos x="8" y="42"/>
                </a:cxn>
                <a:cxn ang="0">
                  <a:pos x="9" y="35"/>
                </a:cxn>
                <a:cxn ang="0">
                  <a:pos x="13" y="29"/>
                </a:cxn>
                <a:cxn ang="0">
                  <a:pos x="17" y="24"/>
                </a:cxn>
                <a:cxn ang="0">
                  <a:pos x="19" y="18"/>
                </a:cxn>
                <a:cxn ang="0">
                  <a:pos x="22" y="13"/>
                </a:cxn>
                <a:cxn ang="0">
                  <a:pos x="26" y="7"/>
                </a:cxn>
                <a:cxn ang="0">
                  <a:pos x="32" y="2"/>
                </a:cxn>
                <a:cxn ang="0">
                  <a:pos x="28" y="0"/>
                </a:cxn>
              </a:cxnLst>
              <a:rect l="0" t="0" r="r" b="b"/>
              <a:pathLst>
                <a:path w="32" h="48">
                  <a:moveTo>
                    <a:pt x="28" y="0"/>
                  </a:moveTo>
                  <a:lnTo>
                    <a:pt x="24" y="5"/>
                  </a:lnTo>
                  <a:lnTo>
                    <a:pt x="19" y="11"/>
                  </a:lnTo>
                  <a:lnTo>
                    <a:pt x="17" y="16"/>
                  </a:lnTo>
                  <a:lnTo>
                    <a:pt x="13" y="22"/>
                  </a:lnTo>
                  <a:lnTo>
                    <a:pt x="9" y="27"/>
                  </a:lnTo>
                  <a:lnTo>
                    <a:pt x="6" y="33"/>
                  </a:lnTo>
                  <a:lnTo>
                    <a:pt x="4" y="40"/>
                  </a:lnTo>
                  <a:lnTo>
                    <a:pt x="0" y="46"/>
                  </a:lnTo>
                  <a:lnTo>
                    <a:pt x="4" y="48"/>
                  </a:lnTo>
                  <a:lnTo>
                    <a:pt x="8" y="42"/>
                  </a:lnTo>
                  <a:lnTo>
                    <a:pt x="9" y="35"/>
                  </a:lnTo>
                  <a:lnTo>
                    <a:pt x="13" y="29"/>
                  </a:lnTo>
                  <a:lnTo>
                    <a:pt x="17" y="24"/>
                  </a:lnTo>
                  <a:lnTo>
                    <a:pt x="19" y="18"/>
                  </a:lnTo>
                  <a:lnTo>
                    <a:pt x="22" y="13"/>
                  </a:lnTo>
                  <a:lnTo>
                    <a:pt x="26" y="7"/>
                  </a:lnTo>
                  <a:lnTo>
                    <a:pt x="32" y="2"/>
                  </a:lnTo>
                  <a:lnTo>
                    <a:pt x="28" y="0"/>
                  </a:lnTo>
                  <a:close/>
                </a:path>
              </a:pathLst>
            </a:custGeom>
            <a:solidFill>
              <a:srgbClr val="000000"/>
            </a:solidFill>
            <a:ln w="9525">
              <a:noFill/>
              <a:round/>
            </a:ln>
          </p:spPr>
          <p:txBody>
            <a:bodyPr/>
            <a:lstStyle/>
            <a:p>
              <a:endParaRPr lang="en-US"/>
            </a:p>
          </p:txBody>
        </p:sp>
        <p:sp>
          <p:nvSpPr>
            <p:cNvPr id="520293" name="Freeform 101"/>
            <p:cNvSpPr/>
            <p:nvPr/>
          </p:nvSpPr>
          <p:spPr bwMode="auto">
            <a:xfrm>
              <a:off x="4789" y="2589"/>
              <a:ext cx="62" cy="50"/>
            </a:xfrm>
            <a:custGeom>
              <a:avLst/>
              <a:gdLst/>
              <a:ahLst/>
              <a:cxnLst>
                <a:cxn ang="0">
                  <a:pos x="60" y="0"/>
                </a:cxn>
                <a:cxn ang="0">
                  <a:pos x="57" y="2"/>
                </a:cxn>
                <a:cxn ang="0">
                  <a:pos x="53" y="4"/>
                </a:cxn>
                <a:cxn ang="0">
                  <a:pos x="49" y="7"/>
                </a:cxn>
                <a:cxn ang="0">
                  <a:pos x="44" y="9"/>
                </a:cxn>
                <a:cxn ang="0">
                  <a:pos x="40" y="11"/>
                </a:cxn>
                <a:cxn ang="0">
                  <a:pos x="33" y="19"/>
                </a:cxn>
                <a:cxn ang="0">
                  <a:pos x="29" y="20"/>
                </a:cxn>
                <a:cxn ang="0">
                  <a:pos x="22" y="28"/>
                </a:cxn>
                <a:cxn ang="0">
                  <a:pos x="18" y="30"/>
                </a:cxn>
                <a:cxn ang="0">
                  <a:pos x="0" y="48"/>
                </a:cxn>
                <a:cxn ang="0">
                  <a:pos x="4" y="50"/>
                </a:cxn>
                <a:cxn ang="0">
                  <a:pos x="7" y="46"/>
                </a:cxn>
                <a:cxn ang="0">
                  <a:pos x="9" y="42"/>
                </a:cxn>
                <a:cxn ang="0">
                  <a:pos x="13" y="39"/>
                </a:cxn>
                <a:cxn ang="0">
                  <a:pos x="16" y="37"/>
                </a:cxn>
                <a:cxn ang="0">
                  <a:pos x="24" y="30"/>
                </a:cxn>
                <a:cxn ang="0">
                  <a:pos x="27" y="28"/>
                </a:cxn>
                <a:cxn ang="0">
                  <a:pos x="35" y="20"/>
                </a:cxn>
                <a:cxn ang="0">
                  <a:pos x="38" y="19"/>
                </a:cxn>
                <a:cxn ang="0">
                  <a:pos x="42" y="15"/>
                </a:cxn>
                <a:cxn ang="0">
                  <a:pos x="46" y="13"/>
                </a:cxn>
                <a:cxn ang="0">
                  <a:pos x="49" y="9"/>
                </a:cxn>
                <a:cxn ang="0">
                  <a:pos x="55" y="7"/>
                </a:cxn>
                <a:cxn ang="0">
                  <a:pos x="59" y="6"/>
                </a:cxn>
                <a:cxn ang="0">
                  <a:pos x="62" y="4"/>
                </a:cxn>
                <a:cxn ang="0">
                  <a:pos x="60" y="0"/>
                </a:cxn>
              </a:cxnLst>
              <a:rect l="0" t="0" r="r" b="b"/>
              <a:pathLst>
                <a:path w="62" h="50">
                  <a:moveTo>
                    <a:pt x="60" y="0"/>
                  </a:moveTo>
                  <a:lnTo>
                    <a:pt x="57" y="2"/>
                  </a:lnTo>
                  <a:lnTo>
                    <a:pt x="53" y="4"/>
                  </a:lnTo>
                  <a:lnTo>
                    <a:pt x="49" y="7"/>
                  </a:lnTo>
                  <a:lnTo>
                    <a:pt x="44" y="9"/>
                  </a:lnTo>
                  <a:lnTo>
                    <a:pt x="40" y="11"/>
                  </a:lnTo>
                  <a:lnTo>
                    <a:pt x="33" y="19"/>
                  </a:lnTo>
                  <a:lnTo>
                    <a:pt x="29" y="20"/>
                  </a:lnTo>
                  <a:lnTo>
                    <a:pt x="22" y="28"/>
                  </a:lnTo>
                  <a:lnTo>
                    <a:pt x="18" y="30"/>
                  </a:lnTo>
                  <a:lnTo>
                    <a:pt x="0" y="48"/>
                  </a:lnTo>
                  <a:lnTo>
                    <a:pt x="4" y="50"/>
                  </a:lnTo>
                  <a:lnTo>
                    <a:pt x="7" y="46"/>
                  </a:lnTo>
                  <a:lnTo>
                    <a:pt x="9" y="42"/>
                  </a:lnTo>
                  <a:lnTo>
                    <a:pt x="13" y="39"/>
                  </a:lnTo>
                  <a:lnTo>
                    <a:pt x="16" y="37"/>
                  </a:lnTo>
                  <a:lnTo>
                    <a:pt x="24" y="30"/>
                  </a:lnTo>
                  <a:lnTo>
                    <a:pt x="27" y="28"/>
                  </a:lnTo>
                  <a:lnTo>
                    <a:pt x="35" y="20"/>
                  </a:lnTo>
                  <a:lnTo>
                    <a:pt x="38" y="19"/>
                  </a:lnTo>
                  <a:lnTo>
                    <a:pt x="42" y="15"/>
                  </a:lnTo>
                  <a:lnTo>
                    <a:pt x="46" y="13"/>
                  </a:lnTo>
                  <a:lnTo>
                    <a:pt x="49" y="9"/>
                  </a:lnTo>
                  <a:lnTo>
                    <a:pt x="55" y="7"/>
                  </a:lnTo>
                  <a:lnTo>
                    <a:pt x="59" y="6"/>
                  </a:lnTo>
                  <a:lnTo>
                    <a:pt x="62" y="4"/>
                  </a:lnTo>
                  <a:lnTo>
                    <a:pt x="60" y="0"/>
                  </a:lnTo>
                  <a:close/>
                </a:path>
              </a:pathLst>
            </a:custGeom>
            <a:solidFill>
              <a:srgbClr val="000000"/>
            </a:solidFill>
            <a:ln w="9525">
              <a:noFill/>
              <a:round/>
            </a:ln>
          </p:spPr>
          <p:txBody>
            <a:bodyPr/>
            <a:lstStyle/>
            <a:p>
              <a:endParaRPr lang="en-US"/>
            </a:p>
          </p:txBody>
        </p:sp>
        <p:sp>
          <p:nvSpPr>
            <p:cNvPr id="520294" name="Freeform 102"/>
            <p:cNvSpPr/>
            <p:nvPr/>
          </p:nvSpPr>
          <p:spPr bwMode="auto">
            <a:xfrm>
              <a:off x="4849" y="2585"/>
              <a:ext cx="76" cy="24"/>
            </a:xfrm>
            <a:custGeom>
              <a:avLst/>
              <a:gdLst/>
              <a:ahLst/>
              <a:cxnLst>
                <a:cxn ang="0">
                  <a:pos x="76" y="23"/>
                </a:cxn>
                <a:cxn ang="0">
                  <a:pos x="68" y="15"/>
                </a:cxn>
                <a:cxn ang="0">
                  <a:pos x="63" y="13"/>
                </a:cxn>
                <a:cxn ang="0">
                  <a:pos x="59" y="11"/>
                </a:cxn>
                <a:cxn ang="0">
                  <a:pos x="56" y="8"/>
                </a:cxn>
                <a:cxn ang="0">
                  <a:pos x="50" y="6"/>
                </a:cxn>
                <a:cxn ang="0">
                  <a:pos x="46" y="4"/>
                </a:cxn>
                <a:cxn ang="0">
                  <a:pos x="41" y="2"/>
                </a:cxn>
                <a:cxn ang="0">
                  <a:pos x="32" y="2"/>
                </a:cxn>
                <a:cxn ang="0">
                  <a:pos x="26" y="0"/>
                </a:cxn>
                <a:cxn ang="0">
                  <a:pos x="17" y="0"/>
                </a:cxn>
                <a:cxn ang="0">
                  <a:pos x="12" y="2"/>
                </a:cxn>
                <a:cxn ang="0">
                  <a:pos x="6" y="2"/>
                </a:cxn>
                <a:cxn ang="0">
                  <a:pos x="0" y="4"/>
                </a:cxn>
                <a:cxn ang="0">
                  <a:pos x="2" y="8"/>
                </a:cxn>
                <a:cxn ang="0">
                  <a:pos x="8" y="6"/>
                </a:cxn>
                <a:cxn ang="0">
                  <a:pos x="12" y="4"/>
                </a:cxn>
                <a:cxn ang="0">
                  <a:pos x="30" y="4"/>
                </a:cxn>
                <a:cxn ang="0">
                  <a:pos x="35" y="6"/>
                </a:cxn>
                <a:cxn ang="0">
                  <a:pos x="41" y="6"/>
                </a:cxn>
                <a:cxn ang="0">
                  <a:pos x="45" y="8"/>
                </a:cxn>
                <a:cxn ang="0">
                  <a:pos x="50" y="10"/>
                </a:cxn>
                <a:cxn ang="0">
                  <a:pos x="54" y="11"/>
                </a:cxn>
                <a:cxn ang="0">
                  <a:pos x="57" y="13"/>
                </a:cxn>
                <a:cxn ang="0">
                  <a:pos x="61" y="17"/>
                </a:cxn>
                <a:cxn ang="0">
                  <a:pos x="67" y="19"/>
                </a:cxn>
                <a:cxn ang="0">
                  <a:pos x="70" y="23"/>
                </a:cxn>
                <a:cxn ang="0">
                  <a:pos x="74" y="24"/>
                </a:cxn>
                <a:cxn ang="0">
                  <a:pos x="76" y="23"/>
                </a:cxn>
              </a:cxnLst>
              <a:rect l="0" t="0" r="r" b="b"/>
              <a:pathLst>
                <a:path w="76" h="24">
                  <a:moveTo>
                    <a:pt x="76" y="23"/>
                  </a:moveTo>
                  <a:lnTo>
                    <a:pt x="68" y="15"/>
                  </a:lnTo>
                  <a:lnTo>
                    <a:pt x="63" y="13"/>
                  </a:lnTo>
                  <a:lnTo>
                    <a:pt x="59" y="11"/>
                  </a:lnTo>
                  <a:lnTo>
                    <a:pt x="56" y="8"/>
                  </a:lnTo>
                  <a:lnTo>
                    <a:pt x="50" y="6"/>
                  </a:lnTo>
                  <a:lnTo>
                    <a:pt x="46" y="4"/>
                  </a:lnTo>
                  <a:lnTo>
                    <a:pt x="41" y="2"/>
                  </a:lnTo>
                  <a:lnTo>
                    <a:pt x="32" y="2"/>
                  </a:lnTo>
                  <a:lnTo>
                    <a:pt x="26" y="0"/>
                  </a:lnTo>
                  <a:lnTo>
                    <a:pt x="17" y="0"/>
                  </a:lnTo>
                  <a:lnTo>
                    <a:pt x="12" y="2"/>
                  </a:lnTo>
                  <a:lnTo>
                    <a:pt x="6" y="2"/>
                  </a:lnTo>
                  <a:lnTo>
                    <a:pt x="0" y="4"/>
                  </a:lnTo>
                  <a:lnTo>
                    <a:pt x="2" y="8"/>
                  </a:lnTo>
                  <a:lnTo>
                    <a:pt x="8" y="6"/>
                  </a:lnTo>
                  <a:lnTo>
                    <a:pt x="12" y="4"/>
                  </a:lnTo>
                  <a:lnTo>
                    <a:pt x="30" y="4"/>
                  </a:lnTo>
                  <a:lnTo>
                    <a:pt x="35" y="6"/>
                  </a:lnTo>
                  <a:lnTo>
                    <a:pt x="41" y="6"/>
                  </a:lnTo>
                  <a:lnTo>
                    <a:pt x="45" y="8"/>
                  </a:lnTo>
                  <a:lnTo>
                    <a:pt x="50" y="10"/>
                  </a:lnTo>
                  <a:lnTo>
                    <a:pt x="54" y="11"/>
                  </a:lnTo>
                  <a:lnTo>
                    <a:pt x="57" y="13"/>
                  </a:lnTo>
                  <a:lnTo>
                    <a:pt x="61" y="17"/>
                  </a:lnTo>
                  <a:lnTo>
                    <a:pt x="67" y="19"/>
                  </a:lnTo>
                  <a:lnTo>
                    <a:pt x="70" y="23"/>
                  </a:lnTo>
                  <a:lnTo>
                    <a:pt x="74" y="24"/>
                  </a:lnTo>
                  <a:lnTo>
                    <a:pt x="76" y="23"/>
                  </a:lnTo>
                  <a:close/>
                </a:path>
              </a:pathLst>
            </a:custGeom>
            <a:solidFill>
              <a:srgbClr val="000000"/>
            </a:solidFill>
            <a:ln w="9525">
              <a:noFill/>
              <a:round/>
            </a:ln>
          </p:spPr>
          <p:txBody>
            <a:bodyPr/>
            <a:lstStyle/>
            <a:p>
              <a:endParaRPr lang="en-US"/>
            </a:p>
          </p:txBody>
        </p:sp>
        <p:sp>
          <p:nvSpPr>
            <p:cNvPr id="520295" name="Freeform 103"/>
            <p:cNvSpPr/>
            <p:nvPr/>
          </p:nvSpPr>
          <p:spPr bwMode="auto">
            <a:xfrm>
              <a:off x="4923" y="2608"/>
              <a:ext cx="15" cy="27"/>
            </a:xfrm>
            <a:custGeom>
              <a:avLst/>
              <a:gdLst/>
              <a:ahLst/>
              <a:cxnLst>
                <a:cxn ang="0">
                  <a:pos x="15" y="27"/>
                </a:cxn>
                <a:cxn ang="0">
                  <a:pos x="15" y="20"/>
                </a:cxn>
                <a:cxn ang="0">
                  <a:pos x="13" y="16"/>
                </a:cxn>
                <a:cxn ang="0">
                  <a:pos x="13" y="11"/>
                </a:cxn>
                <a:cxn ang="0">
                  <a:pos x="7" y="5"/>
                </a:cxn>
                <a:cxn ang="0">
                  <a:pos x="5" y="1"/>
                </a:cxn>
                <a:cxn ang="0">
                  <a:pos x="2" y="0"/>
                </a:cxn>
                <a:cxn ang="0">
                  <a:pos x="0" y="1"/>
                </a:cxn>
                <a:cxn ang="0">
                  <a:pos x="5" y="7"/>
                </a:cxn>
                <a:cxn ang="0">
                  <a:pos x="7" y="11"/>
                </a:cxn>
                <a:cxn ang="0">
                  <a:pos x="9" y="12"/>
                </a:cxn>
                <a:cxn ang="0">
                  <a:pos x="9" y="16"/>
                </a:cxn>
                <a:cxn ang="0">
                  <a:pos x="11" y="20"/>
                </a:cxn>
                <a:cxn ang="0">
                  <a:pos x="11" y="25"/>
                </a:cxn>
                <a:cxn ang="0">
                  <a:pos x="9" y="27"/>
                </a:cxn>
                <a:cxn ang="0">
                  <a:pos x="11" y="25"/>
                </a:cxn>
                <a:cxn ang="0">
                  <a:pos x="11" y="27"/>
                </a:cxn>
                <a:cxn ang="0">
                  <a:pos x="9" y="27"/>
                </a:cxn>
                <a:cxn ang="0">
                  <a:pos x="15" y="27"/>
                </a:cxn>
              </a:cxnLst>
              <a:rect l="0" t="0" r="r" b="b"/>
              <a:pathLst>
                <a:path w="15" h="27">
                  <a:moveTo>
                    <a:pt x="15" y="27"/>
                  </a:moveTo>
                  <a:lnTo>
                    <a:pt x="15" y="20"/>
                  </a:lnTo>
                  <a:lnTo>
                    <a:pt x="13" y="16"/>
                  </a:lnTo>
                  <a:lnTo>
                    <a:pt x="13" y="11"/>
                  </a:lnTo>
                  <a:lnTo>
                    <a:pt x="7" y="5"/>
                  </a:lnTo>
                  <a:lnTo>
                    <a:pt x="5" y="1"/>
                  </a:lnTo>
                  <a:lnTo>
                    <a:pt x="2" y="0"/>
                  </a:lnTo>
                  <a:lnTo>
                    <a:pt x="0" y="1"/>
                  </a:lnTo>
                  <a:lnTo>
                    <a:pt x="5" y="7"/>
                  </a:lnTo>
                  <a:lnTo>
                    <a:pt x="7" y="11"/>
                  </a:lnTo>
                  <a:lnTo>
                    <a:pt x="9" y="12"/>
                  </a:lnTo>
                  <a:lnTo>
                    <a:pt x="9" y="16"/>
                  </a:lnTo>
                  <a:lnTo>
                    <a:pt x="11" y="20"/>
                  </a:lnTo>
                  <a:lnTo>
                    <a:pt x="11" y="25"/>
                  </a:lnTo>
                  <a:lnTo>
                    <a:pt x="9" y="27"/>
                  </a:lnTo>
                  <a:lnTo>
                    <a:pt x="11" y="25"/>
                  </a:lnTo>
                  <a:lnTo>
                    <a:pt x="11" y="27"/>
                  </a:lnTo>
                  <a:lnTo>
                    <a:pt x="9" y="27"/>
                  </a:lnTo>
                  <a:lnTo>
                    <a:pt x="15" y="27"/>
                  </a:lnTo>
                  <a:close/>
                </a:path>
              </a:pathLst>
            </a:custGeom>
            <a:solidFill>
              <a:srgbClr val="000000"/>
            </a:solidFill>
            <a:ln w="9525">
              <a:noFill/>
              <a:round/>
            </a:ln>
          </p:spPr>
          <p:txBody>
            <a:bodyPr/>
            <a:lstStyle/>
            <a:p>
              <a:endParaRPr lang="en-US"/>
            </a:p>
          </p:txBody>
        </p:sp>
        <p:sp>
          <p:nvSpPr>
            <p:cNvPr id="520296" name="Freeform 104"/>
            <p:cNvSpPr/>
            <p:nvPr/>
          </p:nvSpPr>
          <p:spPr bwMode="auto">
            <a:xfrm>
              <a:off x="4906" y="2635"/>
              <a:ext cx="32" cy="40"/>
            </a:xfrm>
            <a:custGeom>
              <a:avLst/>
              <a:gdLst/>
              <a:ahLst/>
              <a:cxnLst>
                <a:cxn ang="0">
                  <a:pos x="2" y="40"/>
                </a:cxn>
                <a:cxn ang="0">
                  <a:pos x="6" y="37"/>
                </a:cxn>
                <a:cxn ang="0">
                  <a:pos x="11" y="33"/>
                </a:cxn>
                <a:cxn ang="0">
                  <a:pos x="17" y="28"/>
                </a:cxn>
                <a:cxn ang="0">
                  <a:pos x="22" y="24"/>
                </a:cxn>
                <a:cxn ang="0">
                  <a:pos x="24" y="18"/>
                </a:cxn>
                <a:cxn ang="0">
                  <a:pos x="28" y="13"/>
                </a:cxn>
                <a:cxn ang="0">
                  <a:pos x="30" y="6"/>
                </a:cxn>
                <a:cxn ang="0">
                  <a:pos x="32" y="0"/>
                </a:cxn>
                <a:cxn ang="0">
                  <a:pos x="26" y="0"/>
                </a:cxn>
                <a:cxn ang="0">
                  <a:pos x="26" y="6"/>
                </a:cxn>
                <a:cxn ang="0">
                  <a:pos x="24" y="11"/>
                </a:cxn>
                <a:cxn ang="0">
                  <a:pos x="22" y="17"/>
                </a:cxn>
                <a:cxn ang="0">
                  <a:pos x="19" y="20"/>
                </a:cxn>
                <a:cxn ang="0">
                  <a:pos x="15" y="26"/>
                </a:cxn>
                <a:cxn ang="0">
                  <a:pos x="10" y="29"/>
                </a:cxn>
                <a:cxn ang="0">
                  <a:pos x="4" y="33"/>
                </a:cxn>
                <a:cxn ang="0">
                  <a:pos x="0" y="37"/>
                </a:cxn>
                <a:cxn ang="0">
                  <a:pos x="2" y="40"/>
                </a:cxn>
              </a:cxnLst>
              <a:rect l="0" t="0" r="r" b="b"/>
              <a:pathLst>
                <a:path w="32" h="40">
                  <a:moveTo>
                    <a:pt x="2" y="40"/>
                  </a:moveTo>
                  <a:lnTo>
                    <a:pt x="6" y="37"/>
                  </a:lnTo>
                  <a:lnTo>
                    <a:pt x="11" y="33"/>
                  </a:lnTo>
                  <a:lnTo>
                    <a:pt x="17" y="28"/>
                  </a:lnTo>
                  <a:lnTo>
                    <a:pt x="22" y="24"/>
                  </a:lnTo>
                  <a:lnTo>
                    <a:pt x="24" y="18"/>
                  </a:lnTo>
                  <a:lnTo>
                    <a:pt x="28" y="13"/>
                  </a:lnTo>
                  <a:lnTo>
                    <a:pt x="30" y="6"/>
                  </a:lnTo>
                  <a:lnTo>
                    <a:pt x="32" y="0"/>
                  </a:lnTo>
                  <a:lnTo>
                    <a:pt x="26" y="0"/>
                  </a:lnTo>
                  <a:lnTo>
                    <a:pt x="26" y="6"/>
                  </a:lnTo>
                  <a:lnTo>
                    <a:pt x="24" y="11"/>
                  </a:lnTo>
                  <a:lnTo>
                    <a:pt x="22" y="17"/>
                  </a:lnTo>
                  <a:lnTo>
                    <a:pt x="19" y="20"/>
                  </a:lnTo>
                  <a:lnTo>
                    <a:pt x="15" y="26"/>
                  </a:lnTo>
                  <a:lnTo>
                    <a:pt x="10" y="29"/>
                  </a:lnTo>
                  <a:lnTo>
                    <a:pt x="4" y="33"/>
                  </a:lnTo>
                  <a:lnTo>
                    <a:pt x="0" y="37"/>
                  </a:lnTo>
                  <a:lnTo>
                    <a:pt x="2" y="40"/>
                  </a:lnTo>
                  <a:close/>
                </a:path>
              </a:pathLst>
            </a:custGeom>
            <a:solidFill>
              <a:srgbClr val="000000"/>
            </a:solidFill>
            <a:ln w="9525">
              <a:noFill/>
              <a:round/>
            </a:ln>
          </p:spPr>
          <p:txBody>
            <a:bodyPr/>
            <a:lstStyle/>
            <a:p>
              <a:endParaRPr lang="en-US"/>
            </a:p>
          </p:txBody>
        </p:sp>
        <p:sp>
          <p:nvSpPr>
            <p:cNvPr id="520297" name="Freeform 105"/>
            <p:cNvSpPr/>
            <p:nvPr/>
          </p:nvSpPr>
          <p:spPr bwMode="auto">
            <a:xfrm>
              <a:off x="4864" y="2672"/>
              <a:ext cx="44" cy="18"/>
            </a:xfrm>
            <a:custGeom>
              <a:avLst/>
              <a:gdLst/>
              <a:ahLst/>
              <a:cxnLst>
                <a:cxn ang="0">
                  <a:pos x="2" y="18"/>
                </a:cxn>
                <a:cxn ang="0">
                  <a:pos x="4" y="18"/>
                </a:cxn>
                <a:cxn ang="0">
                  <a:pos x="8" y="14"/>
                </a:cxn>
                <a:cxn ang="0">
                  <a:pos x="11" y="13"/>
                </a:cxn>
                <a:cxn ang="0">
                  <a:pos x="17" y="11"/>
                </a:cxn>
                <a:cxn ang="0">
                  <a:pos x="22" y="9"/>
                </a:cxn>
                <a:cxn ang="0">
                  <a:pos x="28" y="9"/>
                </a:cxn>
                <a:cxn ang="0">
                  <a:pos x="33" y="7"/>
                </a:cxn>
                <a:cxn ang="0">
                  <a:pos x="39" y="5"/>
                </a:cxn>
                <a:cxn ang="0">
                  <a:pos x="44" y="3"/>
                </a:cxn>
                <a:cxn ang="0">
                  <a:pos x="42" y="0"/>
                </a:cxn>
                <a:cxn ang="0">
                  <a:pos x="37" y="2"/>
                </a:cxn>
                <a:cxn ang="0">
                  <a:pos x="31" y="3"/>
                </a:cxn>
                <a:cxn ang="0">
                  <a:pos x="28" y="5"/>
                </a:cxn>
                <a:cxn ang="0">
                  <a:pos x="22" y="7"/>
                </a:cxn>
                <a:cxn ang="0">
                  <a:pos x="17" y="7"/>
                </a:cxn>
                <a:cxn ang="0">
                  <a:pos x="11" y="9"/>
                </a:cxn>
                <a:cxn ang="0">
                  <a:pos x="6" y="11"/>
                </a:cxn>
                <a:cxn ang="0">
                  <a:pos x="0" y="14"/>
                </a:cxn>
                <a:cxn ang="0">
                  <a:pos x="2" y="18"/>
                </a:cxn>
              </a:cxnLst>
              <a:rect l="0" t="0" r="r" b="b"/>
              <a:pathLst>
                <a:path w="44" h="18">
                  <a:moveTo>
                    <a:pt x="2" y="18"/>
                  </a:moveTo>
                  <a:lnTo>
                    <a:pt x="4" y="18"/>
                  </a:lnTo>
                  <a:lnTo>
                    <a:pt x="8" y="14"/>
                  </a:lnTo>
                  <a:lnTo>
                    <a:pt x="11" y="13"/>
                  </a:lnTo>
                  <a:lnTo>
                    <a:pt x="17" y="11"/>
                  </a:lnTo>
                  <a:lnTo>
                    <a:pt x="22" y="9"/>
                  </a:lnTo>
                  <a:lnTo>
                    <a:pt x="28" y="9"/>
                  </a:lnTo>
                  <a:lnTo>
                    <a:pt x="33" y="7"/>
                  </a:lnTo>
                  <a:lnTo>
                    <a:pt x="39" y="5"/>
                  </a:lnTo>
                  <a:lnTo>
                    <a:pt x="44" y="3"/>
                  </a:lnTo>
                  <a:lnTo>
                    <a:pt x="42" y="0"/>
                  </a:lnTo>
                  <a:lnTo>
                    <a:pt x="37" y="2"/>
                  </a:lnTo>
                  <a:lnTo>
                    <a:pt x="31" y="3"/>
                  </a:lnTo>
                  <a:lnTo>
                    <a:pt x="28" y="5"/>
                  </a:lnTo>
                  <a:lnTo>
                    <a:pt x="22" y="7"/>
                  </a:lnTo>
                  <a:lnTo>
                    <a:pt x="17" y="7"/>
                  </a:lnTo>
                  <a:lnTo>
                    <a:pt x="11" y="9"/>
                  </a:lnTo>
                  <a:lnTo>
                    <a:pt x="6" y="11"/>
                  </a:lnTo>
                  <a:lnTo>
                    <a:pt x="0" y="14"/>
                  </a:lnTo>
                  <a:lnTo>
                    <a:pt x="2" y="18"/>
                  </a:lnTo>
                  <a:close/>
                </a:path>
              </a:pathLst>
            </a:custGeom>
            <a:solidFill>
              <a:srgbClr val="000000"/>
            </a:solidFill>
            <a:ln w="9525">
              <a:noFill/>
              <a:round/>
            </a:ln>
          </p:spPr>
          <p:txBody>
            <a:bodyPr/>
            <a:lstStyle/>
            <a:p>
              <a:endParaRPr lang="en-US"/>
            </a:p>
          </p:txBody>
        </p:sp>
        <p:sp>
          <p:nvSpPr>
            <p:cNvPr id="520298" name="Freeform 106"/>
            <p:cNvSpPr/>
            <p:nvPr/>
          </p:nvSpPr>
          <p:spPr bwMode="auto">
            <a:xfrm>
              <a:off x="4822" y="2686"/>
              <a:ext cx="44" cy="83"/>
            </a:xfrm>
            <a:custGeom>
              <a:avLst/>
              <a:gdLst/>
              <a:ahLst/>
              <a:cxnLst>
                <a:cxn ang="0">
                  <a:pos x="4" y="81"/>
                </a:cxn>
                <a:cxn ang="0">
                  <a:pos x="4" y="83"/>
                </a:cxn>
                <a:cxn ang="0">
                  <a:pos x="9" y="72"/>
                </a:cxn>
                <a:cxn ang="0">
                  <a:pos x="13" y="61"/>
                </a:cxn>
                <a:cxn ang="0">
                  <a:pos x="16" y="50"/>
                </a:cxn>
                <a:cxn ang="0">
                  <a:pos x="20" y="39"/>
                </a:cxn>
                <a:cxn ang="0">
                  <a:pos x="24" y="30"/>
                </a:cxn>
                <a:cxn ang="0">
                  <a:pos x="27" y="21"/>
                </a:cxn>
                <a:cxn ang="0">
                  <a:pos x="35" y="11"/>
                </a:cxn>
                <a:cxn ang="0">
                  <a:pos x="44" y="4"/>
                </a:cxn>
                <a:cxn ang="0">
                  <a:pos x="42" y="0"/>
                </a:cxn>
                <a:cxn ang="0">
                  <a:pos x="33" y="10"/>
                </a:cxn>
                <a:cxn ang="0">
                  <a:pos x="26" y="19"/>
                </a:cxn>
                <a:cxn ang="0">
                  <a:pos x="20" y="28"/>
                </a:cxn>
                <a:cxn ang="0">
                  <a:pos x="16" y="39"/>
                </a:cxn>
                <a:cxn ang="0">
                  <a:pos x="13" y="50"/>
                </a:cxn>
                <a:cxn ang="0">
                  <a:pos x="9" y="59"/>
                </a:cxn>
                <a:cxn ang="0">
                  <a:pos x="5" y="70"/>
                </a:cxn>
                <a:cxn ang="0">
                  <a:pos x="0" y="79"/>
                </a:cxn>
                <a:cxn ang="0">
                  <a:pos x="0" y="81"/>
                </a:cxn>
                <a:cxn ang="0">
                  <a:pos x="0" y="79"/>
                </a:cxn>
                <a:cxn ang="0">
                  <a:pos x="0" y="81"/>
                </a:cxn>
                <a:cxn ang="0">
                  <a:pos x="4" y="81"/>
                </a:cxn>
              </a:cxnLst>
              <a:rect l="0" t="0" r="r" b="b"/>
              <a:pathLst>
                <a:path w="44" h="83">
                  <a:moveTo>
                    <a:pt x="4" y="81"/>
                  </a:moveTo>
                  <a:lnTo>
                    <a:pt x="4" y="83"/>
                  </a:lnTo>
                  <a:lnTo>
                    <a:pt x="9" y="72"/>
                  </a:lnTo>
                  <a:lnTo>
                    <a:pt x="13" y="61"/>
                  </a:lnTo>
                  <a:lnTo>
                    <a:pt x="16" y="50"/>
                  </a:lnTo>
                  <a:lnTo>
                    <a:pt x="20" y="39"/>
                  </a:lnTo>
                  <a:lnTo>
                    <a:pt x="24" y="30"/>
                  </a:lnTo>
                  <a:lnTo>
                    <a:pt x="27" y="21"/>
                  </a:lnTo>
                  <a:lnTo>
                    <a:pt x="35" y="11"/>
                  </a:lnTo>
                  <a:lnTo>
                    <a:pt x="44" y="4"/>
                  </a:lnTo>
                  <a:lnTo>
                    <a:pt x="42" y="0"/>
                  </a:lnTo>
                  <a:lnTo>
                    <a:pt x="33" y="10"/>
                  </a:lnTo>
                  <a:lnTo>
                    <a:pt x="26" y="19"/>
                  </a:lnTo>
                  <a:lnTo>
                    <a:pt x="20" y="28"/>
                  </a:lnTo>
                  <a:lnTo>
                    <a:pt x="16" y="39"/>
                  </a:lnTo>
                  <a:lnTo>
                    <a:pt x="13" y="50"/>
                  </a:lnTo>
                  <a:lnTo>
                    <a:pt x="9" y="59"/>
                  </a:lnTo>
                  <a:lnTo>
                    <a:pt x="5" y="70"/>
                  </a:lnTo>
                  <a:lnTo>
                    <a:pt x="0" y="79"/>
                  </a:lnTo>
                  <a:lnTo>
                    <a:pt x="0" y="81"/>
                  </a:lnTo>
                  <a:lnTo>
                    <a:pt x="0" y="79"/>
                  </a:lnTo>
                  <a:lnTo>
                    <a:pt x="0" y="81"/>
                  </a:lnTo>
                  <a:lnTo>
                    <a:pt x="4" y="81"/>
                  </a:lnTo>
                  <a:close/>
                </a:path>
              </a:pathLst>
            </a:custGeom>
            <a:solidFill>
              <a:srgbClr val="000000"/>
            </a:solidFill>
            <a:ln w="9525">
              <a:noFill/>
              <a:round/>
            </a:ln>
          </p:spPr>
          <p:txBody>
            <a:bodyPr/>
            <a:lstStyle/>
            <a:p>
              <a:endParaRPr lang="en-US"/>
            </a:p>
          </p:txBody>
        </p:sp>
        <p:sp>
          <p:nvSpPr>
            <p:cNvPr id="520299" name="Freeform 107"/>
            <p:cNvSpPr/>
            <p:nvPr/>
          </p:nvSpPr>
          <p:spPr bwMode="auto">
            <a:xfrm>
              <a:off x="4818" y="2767"/>
              <a:ext cx="9" cy="125"/>
            </a:xfrm>
            <a:custGeom>
              <a:avLst/>
              <a:gdLst/>
              <a:ahLst/>
              <a:cxnLst>
                <a:cxn ang="0">
                  <a:pos x="9" y="125"/>
                </a:cxn>
                <a:cxn ang="0">
                  <a:pos x="8" y="109"/>
                </a:cxn>
                <a:cxn ang="0">
                  <a:pos x="6" y="94"/>
                </a:cxn>
                <a:cxn ang="0">
                  <a:pos x="4" y="79"/>
                </a:cxn>
                <a:cxn ang="0">
                  <a:pos x="4" y="31"/>
                </a:cxn>
                <a:cxn ang="0">
                  <a:pos x="6" y="15"/>
                </a:cxn>
                <a:cxn ang="0">
                  <a:pos x="8" y="0"/>
                </a:cxn>
                <a:cxn ang="0">
                  <a:pos x="4" y="0"/>
                </a:cxn>
                <a:cxn ang="0">
                  <a:pos x="2" y="15"/>
                </a:cxn>
                <a:cxn ang="0">
                  <a:pos x="0" y="31"/>
                </a:cxn>
                <a:cxn ang="0">
                  <a:pos x="0" y="79"/>
                </a:cxn>
                <a:cxn ang="0">
                  <a:pos x="2" y="94"/>
                </a:cxn>
                <a:cxn ang="0">
                  <a:pos x="4" y="109"/>
                </a:cxn>
                <a:cxn ang="0">
                  <a:pos x="6" y="125"/>
                </a:cxn>
                <a:cxn ang="0">
                  <a:pos x="9" y="125"/>
                </a:cxn>
              </a:cxnLst>
              <a:rect l="0" t="0" r="r" b="b"/>
              <a:pathLst>
                <a:path w="9" h="125">
                  <a:moveTo>
                    <a:pt x="9" y="125"/>
                  </a:moveTo>
                  <a:lnTo>
                    <a:pt x="8" y="109"/>
                  </a:lnTo>
                  <a:lnTo>
                    <a:pt x="6" y="94"/>
                  </a:lnTo>
                  <a:lnTo>
                    <a:pt x="4" y="79"/>
                  </a:lnTo>
                  <a:lnTo>
                    <a:pt x="4" y="31"/>
                  </a:lnTo>
                  <a:lnTo>
                    <a:pt x="6" y="15"/>
                  </a:lnTo>
                  <a:lnTo>
                    <a:pt x="8" y="0"/>
                  </a:lnTo>
                  <a:lnTo>
                    <a:pt x="4" y="0"/>
                  </a:lnTo>
                  <a:lnTo>
                    <a:pt x="2" y="15"/>
                  </a:lnTo>
                  <a:lnTo>
                    <a:pt x="0" y="31"/>
                  </a:lnTo>
                  <a:lnTo>
                    <a:pt x="0" y="79"/>
                  </a:lnTo>
                  <a:lnTo>
                    <a:pt x="2" y="94"/>
                  </a:lnTo>
                  <a:lnTo>
                    <a:pt x="4" y="109"/>
                  </a:lnTo>
                  <a:lnTo>
                    <a:pt x="6" y="125"/>
                  </a:lnTo>
                  <a:lnTo>
                    <a:pt x="9" y="125"/>
                  </a:lnTo>
                  <a:close/>
                </a:path>
              </a:pathLst>
            </a:custGeom>
            <a:solidFill>
              <a:srgbClr val="000000"/>
            </a:solidFill>
            <a:ln w="9525">
              <a:noFill/>
              <a:round/>
            </a:ln>
          </p:spPr>
          <p:txBody>
            <a:bodyPr/>
            <a:lstStyle/>
            <a:p>
              <a:endParaRPr lang="en-US"/>
            </a:p>
          </p:txBody>
        </p:sp>
        <p:sp>
          <p:nvSpPr>
            <p:cNvPr id="520300" name="Freeform 108"/>
            <p:cNvSpPr/>
            <p:nvPr/>
          </p:nvSpPr>
          <p:spPr bwMode="auto">
            <a:xfrm>
              <a:off x="4805" y="2892"/>
              <a:ext cx="22" cy="132"/>
            </a:xfrm>
            <a:custGeom>
              <a:avLst/>
              <a:gdLst/>
              <a:ahLst/>
              <a:cxnLst>
                <a:cxn ang="0">
                  <a:pos x="2" y="132"/>
                </a:cxn>
                <a:cxn ang="0">
                  <a:pos x="11" y="118"/>
                </a:cxn>
                <a:cxn ang="0">
                  <a:pos x="17" y="101"/>
                </a:cxn>
                <a:cxn ang="0">
                  <a:pos x="21" y="85"/>
                </a:cxn>
                <a:cxn ang="0">
                  <a:pos x="22" y="68"/>
                </a:cxn>
                <a:cxn ang="0">
                  <a:pos x="22" y="0"/>
                </a:cxn>
                <a:cxn ang="0">
                  <a:pos x="19" y="0"/>
                </a:cxn>
                <a:cxn ang="0">
                  <a:pos x="19" y="68"/>
                </a:cxn>
                <a:cxn ang="0">
                  <a:pos x="17" y="85"/>
                </a:cxn>
                <a:cxn ang="0">
                  <a:pos x="13" y="101"/>
                </a:cxn>
                <a:cxn ang="0">
                  <a:pos x="8" y="116"/>
                </a:cxn>
                <a:cxn ang="0">
                  <a:pos x="0" y="129"/>
                </a:cxn>
                <a:cxn ang="0">
                  <a:pos x="2" y="132"/>
                </a:cxn>
              </a:cxnLst>
              <a:rect l="0" t="0" r="r" b="b"/>
              <a:pathLst>
                <a:path w="22" h="132">
                  <a:moveTo>
                    <a:pt x="2" y="132"/>
                  </a:moveTo>
                  <a:lnTo>
                    <a:pt x="11" y="118"/>
                  </a:lnTo>
                  <a:lnTo>
                    <a:pt x="17" y="101"/>
                  </a:lnTo>
                  <a:lnTo>
                    <a:pt x="21" y="85"/>
                  </a:lnTo>
                  <a:lnTo>
                    <a:pt x="22" y="68"/>
                  </a:lnTo>
                  <a:lnTo>
                    <a:pt x="22" y="0"/>
                  </a:lnTo>
                  <a:lnTo>
                    <a:pt x="19" y="0"/>
                  </a:lnTo>
                  <a:lnTo>
                    <a:pt x="19" y="68"/>
                  </a:lnTo>
                  <a:lnTo>
                    <a:pt x="17" y="85"/>
                  </a:lnTo>
                  <a:lnTo>
                    <a:pt x="13" y="101"/>
                  </a:lnTo>
                  <a:lnTo>
                    <a:pt x="8" y="116"/>
                  </a:lnTo>
                  <a:lnTo>
                    <a:pt x="0" y="129"/>
                  </a:lnTo>
                  <a:lnTo>
                    <a:pt x="2" y="132"/>
                  </a:lnTo>
                  <a:close/>
                </a:path>
              </a:pathLst>
            </a:custGeom>
            <a:solidFill>
              <a:srgbClr val="000000"/>
            </a:solidFill>
            <a:ln w="9525">
              <a:noFill/>
              <a:round/>
            </a:ln>
          </p:spPr>
          <p:txBody>
            <a:bodyPr/>
            <a:lstStyle/>
            <a:p>
              <a:endParaRPr lang="en-US"/>
            </a:p>
          </p:txBody>
        </p:sp>
        <p:sp>
          <p:nvSpPr>
            <p:cNvPr id="520301" name="Freeform 109"/>
            <p:cNvSpPr/>
            <p:nvPr/>
          </p:nvSpPr>
          <p:spPr bwMode="auto">
            <a:xfrm>
              <a:off x="4772" y="3021"/>
              <a:ext cx="35" cy="38"/>
            </a:xfrm>
            <a:custGeom>
              <a:avLst/>
              <a:gdLst/>
              <a:ahLst/>
              <a:cxnLst>
                <a:cxn ang="0">
                  <a:pos x="4" y="36"/>
                </a:cxn>
                <a:cxn ang="0">
                  <a:pos x="2" y="38"/>
                </a:cxn>
                <a:cxn ang="0">
                  <a:pos x="8" y="34"/>
                </a:cxn>
                <a:cxn ang="0">
                  <a:pos x="13" y="31"/>
                </a:cxn>
                <a:cxn ang="0">
                  <a:pos x="17" y="25"/>
                </a:cxn>
                <a:cxn ang="0">
                  <a:pos x="21" y="22"/>
                </a:cxn>
                <a:cxn ang="0">
                  <a:pos x="24" y="16"/>
                </a:cxn>
                <a:cxn ang="0">
                  <a:pos x="28" y="12"/>
                </a:cxn>
                <a:cxn ang="0">
                  <a:pos x="32" y="7"/>
                </a:cxn>
                <a:cxn ang="0">
                  <a:pos x="35" y="3"/>
                </a:cxn>
                <a:cxn ang="0">
                  <a:pos x="33" y="0"/>
                </a:cxn>
                <a:cxn ang="0">
                  <a:pos x="28" y="5"/>
                </a:cxn>
                <a:cxn ang="0">
                  <a:pos x="26" y="9"/>
                </a:cxn>
                <a:cxn ang="0">
                  <a:pos x="22" y="14"/>
                </a:cxn>
                <a:cxn ang="0">
                  <a:pos x="19" y="18"/>
                </a:cxn>
                <a:cxn ang="0">
                  <a:pos x="15" y="23"/>
                </a:cxn>
                <a:cxn ang="0">
                  <a:pos x="10" y="27"/>
                </a:cxn>
                <a:cxn ang="0">
                  <a:pos x="6" y="31"/>
                </a:cxn>
                <a:cxn ang="0">
                  <a:pos x="0" y="34"/>
                </a:cxn>
                <a:cxn ang="0">
                  <a:pos x="0" y="36"/>
                </a:cxn>
                <a:cxn ang="0">
                  <a:pos x="0" y="34"/>
                </a:cxn>
                <a:cxn ang="0">
                  <a:pos x="0" y="36"/>
                </a:cxn>
                <a:cxn ang="0">
                  <a:pos x="4" y="36"/>
                </a:cxn>
              </a:cxnLst>
              <a:rect l="0" t="0" r="r" b="b"/>
              <a:pathLst>
                <a:path w="35" h="38">
                  <a:moveTo>
                    <a:pt x="4" y="36"/>
                  </a:moveTo>
                  <a:lnTo>
                    <a:pt x="2" y="38"/>
                  </a:lnTo>
                  <a:lnTo>
                    <a:pt x="8" y="34"/>
                  </a:lnTo>
                  <a:lnTo>
                    <a:pt x="13" y="31"/>
                  </a:lnTo>
                  <a:lnTo>
                    <a:pt x="17" y="25"/>
                  </a:lnTo>
                  <a:lnTo>
                    <a:pt x="21" y="22"/>
                  </a:lnTo>
                  <a:lnTo>
                    <a:pt x="24" y="16"/>
                  </a:lnTo>
                  <a:lnTo>
                    <a:pt x="28" y="12"/>
                  </a:lnTo>
                  <a:lnTo>
                    <a:pt x="32" y="7"/>
                  </a:lnTo>
                  <a:lnTo>
                    <a:pt x="35" y="3"/>
                  </a:lnTo>
                  <a:lnTo>
                    <a:pt x="33" y="0"/>
                  </a:lnTo>
                  <a:lnTo>
                    <a:pt x="28" y="5"/>
                  </a:lnTo>
                  <a:lnTo>
                    <a:pt x="26" y="9"/>
                  </a:lnTo>
                  <a:lnTo>
                    <a:pt x="22" y="14"/>
                  </a:lnTo>
                  <a:lnTo>
                    <a:pt x="19" y="18"/>
                  </a:lnTo>
                  <a:lnTo>
                    <a:pt x="15" y="23"/>
                  </a:lnTo>
                  <a:lnTo>
                    <a:pt x="10" y="27"/>
                  </a:lnTo>
                  <a:lnTo>
                    <a:pt x="6" y="31"/>
                  </a:lnTo>
                  <a:lnTo>
                    <a:pt x="0" y="34"/>
                  </a:lnTo>
                  <a:lnTo>
                    <a:pt x="0" y="36"/>
                  </a:lnTo>
                  <a:lnTo>
                    <a:pt x="0" y="34"/>
                  </a:lnTo>
                  <a:lnTo>
                    <a:pt x="0" y="36"/>
                  </a:lnTo>
                  <a:lnTo>
                    <a:pt x="4" y="36"/>
                  </a:lnTo>
                  <a:close/>
                </a:path>
              </a:pathLst>
            </a:custGeom>
            <a:solidFill>
              <a:srgbClr val="000000"/>
            </a:solidFill>
            <a:ln w="9525">
              <a:noFill/>
              <a:round/>
            </a:ln>
          </p:spPr>
          <p:txBody>
            <a:bodyPr/>
            <a:lstStyle/>
            <a:p>
              <a:endParaRPr lang="en-US"/>
            </a:p>
          </p:txBody>
        </p:sp>
        <p:sp>
          <p:nvSpPr>
            <p:cNvPr id="520302" name="Freeform 110"/>
            <p:cNvSpPr/>
            <p:nvPr/>
          </p:nvSpPr>
          <p:spPr bwMode="auto">
            <a:xfrm>
              <a:off x="4763" y="3057"/>
              <a:ext cx="13" cy="17"/>
            </a:xfrm>
            <a:custGeom>
              <a:avLst/>
              <a:gdLst/>
              <a:ahLst/>
              <a:cxnLst>
                <a:cxn ang="0">
                  <a:pos x="4" y="17"/>
                </a:cxn>
                <a:cxn ang="0">
                  <a:pos x="4" y="15"/>
                </a:cxn>
                <a:cxn ang="0">
                  <a:pos x="9" y="10"/>
                </a:cxn>
                <a:cxn ang="0">
                  <a:pos x="9" y="8"/>
                </a:cxn>
                <a:cxn ang="0">
                  <a:pos x="11" y="6"/>
                </a:cxn>
                <a:cxn ang="0">
                  <a:pos x="13" y="2"/>
                </a:cxn>
                <a:cxn ang="0">
                  <a:pos x="13" y="0"/>
                </a:cxn>
                <a:cxn ang="0">
                  <a:pos x="9" y="0"/>
                </a:cxn>
                <a:cxn ang="0">
                  <a:pos x="9" y="2"/>
                </a:cxn>
                <a:cxn ang="0">
                  <a:pos x="7" y="4"/>
                </a:cxn>
                <a:cxn ang="0">
                  <a:pos x="7" y="6"/>
                </a:cxn>
                <a:cxn ang="0">
                  <a:pos x="6" y="6"/>
                </a:cxn>
                <a:cxn ang="0">
                  <a:pos x="2" y="10"/>
                </a:cxn>
                <a:cxn ang="0">
                  <a:pos x="0" y="13"/>
                </a:cxn>
                <a:cxn ang="0">
                  <a:pos x="0" y="15"/>
                </a:cxn>
                <a:cxn ang="0">
                  <a:pos x="4" y="17"/>
                </a:cxn>
              </a:cxnLst>
              <a:rect l="0" t="0" r="r" b="b"/>
              <a:pathLst>
                <a:path w="13" h="17">
                  <a:moveTo>
                    <a:pt x="4" y="17"/>
                  </a:moveTo>
                  <a:lnTo>
                    <a:pt x="4" y="15"/>
                  </a:lnTo>
                  <a:lnTo>
                    <a:pt x="9" y="10"/>
                  </a:lnTo>
                  <a:lnTo>
                    <a:pt x="9" y="8"/>
                  </a:lnTo>
                  <a:lnTo>
                    <a:pt x="11" y="6"/>
                  </a:lnTo>
                  <a:lnTo>
                    <a:pt x="13" y="2"/>
                  </a:lnTo>
                  <a:lnTo>
                    <a:pt x="13" y="0"/>
                  </a:lnTo>
                  <a:lnTo>
                    <a:pt x="9" y="0"/>
                  </a:lnTo>
                  <a:lnTo>
                    <a:pt x="9" y="2"/>
                  </a:lnTo>
                  <a:lnTo>
                    <a:pt x="7" y="4"/>
                  </a:lnTo>
                  <a:lnTo>
                    <a:pt x="7" y="6"/>
                  </a:lnTo>
                  <a:lnTo>
                    <a:pt x="6" y="6"/>
                  </a:lnTo>
                  <a:lnTo>
                    <a:pt x="2" y="10"/>
                  </a:lnTo>
                  <a:lnTo>
                    <a:pt x="0" y="13"/>
                  </a:lnTo>
                  <a:lnTo>
                    <a:pt x="0" y="15"/>
                  </a:lnTo>
                  <a:lnTo>
                    <a:pt x="4" y="17"/>
                  </a:lnTo>
                  <a:close/>
                </a:path>
              </a:pathLst>
            </a:custGeom>
            <a:solidFill>
              <a:srgbClr val="000000"/>
            </a:solidFill>
            <a:ln w="9525">
              <a:noFill/>
              <a:round/>
            </a:ln>
          </p:spPr>
          <p:txBody>
            <a:bodyPr/>
            <a:lstStyle/>
            <a:p>
              <a:endParaRPr lang="en-US"/>
            </a:p>
          </p:txBody>
        </p:sp>
        <p:sp>
          <p:nvSpPr>
            <p:cNvPr id="520303" name="Freeform 111"/>
            <p:cNvSpPr/>
            <p:nvPr/>
          </p:nvSpPr>
          <p:spPr bwMode="auto">
            <a:xfrm>
              <a:off x="4739" y="3072"/>
              <a:ext cx="28" cy="94"/>
            </a:xfrm>
            <a:custGeom>
              <a:avLst/>
              <a:gdLst/>
              <a:ahLst/>
              <a:cxnLst>
                <a:cxn ang="0">
                  <a:pos x="4" y="94"/>
                </a:cxn>
                <a:cxn ang="0">
                  <a:pos x="4" y="83"/>
                </a:cxn>
                <a:cxn ang="0">
                  <a:pos x="6" y="70"/>
                </a:cxn>
                <a:cxn ang="0">
                  <a:pos x="8" y="57"/>
                </a:cxn>
                <a:cxn ang="0">
                  <a:pos x="11" y="46"/>
                </a:cxn>
                <a:cxn ang="0">
                  <a:pos x="15" y="35"/>
                </a:cxn>
                <a:cxn ang="0">
                  <a:pos x="19" y="22"/>
                </a:cxn>
                <a:cxn ang="0">
                  <a:pos x="22" y="11"/>
                </a:cxn>
                <a:cxn ang="0">
                  <a:pos x="28" y="2"/>
                </a:cxn>
                <a:cxn ang="0">
                  <a:pos x="24" y="0"/>
                </a:cxn>
                <a:cxn ang="0">
                  <a:pos x="19" y="11"/>
                </a:cxn>
                <a:cxn ang="0">
                  <a:pos x="15" y="22"/>
                </a:cxn>
                <a:cxn ang="0">
                  <a:pos x="11" y="33"/>
                </a:cxn>
                <a:cxn ang="0">
                  <a:pos x="8" y="46"/>
                </a:cxn>
                <a:cxn ang="0">
                  <a:pos x="4" y="57"/>
                </a:cxn>
                <a:cxn ang="0">
                  <a:pos x="2" y="70"/>
                </a:cxn>
                <a:cxn ang="0">
                  <a:pos x="0" y="83"/>
                </a:cxn>
                <a:cxn ang="0">
                  <a:pos x="0" y="94"/>
                </a:cxn>
                <a:cxn ang="0">
                  <a:pos x="4" y="94"/>
                </a:cxn>
              </a:cxnLst>
              <a:rect l="0" t="0" r="r" b="b"/>
              <a:pathLst>
                <a:path w="28" h="94">
                  <a:moveTo>
                    <a:pt x="4" y="94"/>
                  </a:moveTo>
                  <a:lnTo>
                    <a:pt x="4" y="83"/>
                  </a:lnTo>
                  <a:lnTo>
                    <a:pt x="6" y="70"/>
                  </a:lnTo>
                  <a:lnTo>
                    <a:pt x="8" y="57"/>
                  </a:lnTo>
                  <a:lnTo>
                    <a:pt x="11" y="46"/>
                  </a:lnTo>
                  <a:lnTo>
                    <a:pt x="15" y="35"/>
                  </a:lnTo>
                  <a:lnTo>
                    <a:pt x="19" y="22"/>
                  </a:lnTo>
                  <a:lnTo>
                    <a:pt x="22" y="11"/>
                  </a:lnTo>
                  <a:lnTo>
                    <a:pt x="28" y="2"/>
                  </a:lnTo>
                  <a:lnTo>
                    <a:pt x="24" y="0"/>
                  </a:lnTo>
                  <a:lnTo>
                    <a:pt x="19" y="11"/>
                  </a:lnTo>
                  <a:lnTo>
                    <a:pt x="15" y="22"/>
                  </a:lnTo>
                  <a:lnTo>
                    <a:pt x="11" y="33"/>
                  </a:lnTo>
                  <a:lnTo>
                    <a:pt x="8" y="46"/>
                  </a:lnTo>
                  <a:lnTo>
                    <a:pt x="4" y="57"/>
                  </a:lnTo>
                  <a:lnTo>
                    <a:pt x="2" y="70"/>
                  </a:lnTo>
                  <a:lnTo>
                    <a:pt x="0" y="83"/>
                  </a:lnTo>
                  <a:lnTo>
                    <a:pt x="0" y="94"/>
                  </a:lnTo>
                  <a:lnTo>
                    <a:pt x="4" y="94"/>
                  </a:lnTo>
                  <a:close/>
                </a:path>
              </a:pathLst>
            </a:custGeom>
            <a:solidFill>
              <a:srgbClr val="000000"/>
            </a:solidFill>
            <a:ln w="9525">
              <a:noFill/>
              <a:round/>
            </a:ln>
          </p:spPr>
          <p:txBody>
            <a:bodyPr/>
            <a:lstStyle/>
            <a:p>
              <a:endParaRPr lang="en-US"/>
            </a:p>
          </p:txBody>
        </p:sp>
        <p:sp>
          <p:nvSpPr>
            <p:cNvPr id="520304" name="Freeform 112"/>
            <p:cNvSpPr/>
            <p:nvPr/>
          </p:nvSpPr>
          <p:spPr bwMode="auto">
            <a:xfrm>
              <a:off x="4721" y="3166"/>
              <a:ext cx="22" cy="13"/>
            </a:xfrm>
            <a:custGeom>
              <a:avLst/>
              <a:gdLst/>
              <a:ahLst/>
              <a:cxnLst>
                <a:cxn ang="0">
                  <a:pos x="4" y="13"/>
                </a:cxn>
                <a:cxn ang="0">
                  <a:pos x="5" y="11"/>
                </a:cxn>
                <a:cxn ang="0">
                  <a:pos x="7" y="11"/>
                </a:cxn>
                <a:cxn ang="0">
                  <a:pos x="9" y="9"/>
                </a:cxn>
                <a:cxn ang="0">
                  <a:pos x="15" y="9"/>
                </a:cxn>
                <a:cxn ang="0">
                  <a:pos x="20" y="3"/>
                </a:cxn>
                <a:cxn ang="0">
                  <a:pos x="22" y="0"/>
                </a:cxn>
                <a:cxn ang="0">
                  <a:pos x="18" y="0"/>
                </a:cxn>
                <a:cxn ang="0">
                  <a:pos x="13" y="5"/>
                </a:cxn>
                <a:cxn ang="0">
                  <a:pos x="9" y="5"/>
                </a:cxn>
                <a:cxn ang="0">
                  <a:pos x="5" y="7"/>
                </a:cxn>
                <a:cxn ang="0">
                  <a:pos x="4" y="7"/>
                </a:cxn>
                <a:cxn ang="0">
                  <a:pos x="0" y="9"/>
                </a:cxn>
                <a:cxn ang="0">
                  <a:pos x="2" y="9"/>
                </a:cxn>
                <a:cxn ang="0">
                  <a:pos x="4" y="13"/>
                </a:cxn>
              </a:cxnLst>
              <a:rect l="0" t="0" r="r" b="b"/>
              <a:pathLst>
                <a:path w="22" h="13">
                  <a:moveTo>
                    <a:pt x="4" y="13"/>
                  </a:moveTo>
                  <a:lnTo>
                    <a:pt x="5" y="11"/>
                  </a:lnTo>
                  <a:lnTo>
                    <a:pt x="7" y="11"/>
                  </a:lnTo>
                  <a:lnTo>
                    <a:pt x="9" y="9"/>
                  </a:lnTo>
                  <a:lnTo>
                    <a:pt x="15" y="9"/>
                  </a:lnTo>
                  <a:lnTo>
                    <a:pt x="20" y="3"/>
                  </a:lnTo>
                  <a:lnTo>
                    <a:pt x="22" y="0"/>
                  </a:lnTo>
                  <a:lnTo>
                    <a:pt x="18" y="0"/>
                  </a:lnTo>
                  <a:lnTo>
                    <a:pt x="13" y="5"/>
                  </a:lnTo>
                  <a:lnTo>
                    <a:pt x="9" y="5"/>
                  </a:lnTo>
                  <a:lnTo>
                    <a:pt x="5" y="7"/>
                  </a:lnTo>
                  <a:lnTo>
                    <a:pt x="4" y="7"/>
                  </a:lnTo>
                  <a:lnTo>
                    <a:pt x="0" y="9"/>
                  </a:lnTo>
                  <a:lnTo>
                    <a:pt x="2" y="9"/>
                  </a:lnTo>
                  <a:lnTo>
                    <a:pt x="4" y="13"/>
                  </a:lnTo>
                  <a:close/>
                </a:path>
              </a:pathLst>
            </a:custGeom>
            <a:solidFill>
              <a:srgbClr val="000000"/>
            </a:solidFill>
            <a:ln w="9525">
              <a:noFill/>
              <a:round/>
            </a:ln>
          </p:spPr>
          <p:txBody>
            <a:bodyPr/>
            <a:lstStyle/>
            <a:p>
              <a:endParaRPr lang="en-US"/>
            </a:p>
          </p:txBody>
        </p:sp>
        <p:sp>
          <p:nvSpPr>
            <p:cNvPr id="520305" name="Freeform 113"/>
            <p:cNvSpPr/>
            <p:nvPr/>
          </p:nvSpPr>
          <p:spPr bwMode="auto">
            <a:xfrm>
              <a:off x="4627" y="3175"/>
              <a:ext cx="98" cy="40"/>
            </a:xfrm>
            <a:custGeom>
              <a:avLst/>
              <a:gdLst/>
              <a:ahLst/>
              <a:cxnLst>
                <a:cxn ang="0">
                  <a:pos x="2" y="40"/>
                </a:cxn>
                <a:cxn ang="0">
                  <a:pos x="8" y="38"/>
                </a:cxn>
                <a:cxn ang="0">
                  <a:pos x="15" y="37"/>
                </a:cxn>
                <a:cxn ang="0">
                  <a:pos x="20" y="35"/>
                </a:cxn>
                <a:cxn ang="0">
                  <a:pos x="26" y="33"/>
                </a:cxn>
                <a:cxn ang="0">
                  <a:pos x="33" y="31"/>
                </a:cxn>
                <a:cxn ang="0">
                  <a:pos x="39" y="29"/>
                </a:cxn>
                <a:cxn ang="0">
                  <a:pos x="44" y="27"/>
                </a:cxn>
                <a:cxn ang="0">
                  <a:pos x="50" y="26"/>
                </a:cxn>
                <a:cxn ang="0">
                  <a:pos x="57" y="24"/>
                </a:cxn>
                <a:cxn ang="0">
                  <a:pos x="63" y="20"/>
                </a:cxn>
                <a:cxn ang="0">
                  <a:pos x="68" y="18"/>
                </a:cxn>
                <a:cxn ang="0">
                  <a:pos x="74" y="16"/>
                </a:cxn>
                <a:cxn ang="0">
                  <a:pos x="79" y="13"/>
                </a:cxn>
                <a:cxn ang="0">
                  <a:pos x="87" y="11"/>
                </a:cxn>
                <a:cxn ang="0">
                  <a:pos x="90" y="7"/>
                </a:cxn>
                <a:cxn ang="0">
                  <a:pos x="98" y="4"/>
                </a:cxn>
                <a:cxn ang="0">
                  <a:pos x="96" y="0"/>
                </a:cxn>
                <a:cxn ang="0">
                  <a:pos x="90" y="4"/>
                </a:cxn>
                <a:cxn ang="0">
                  <a:pos x="85" y="7"/>
                </a:cxn>
                <a:cxn ang="0">
                  <a:pos x="79" y="9"/>
                </a:cxn>
                <a:cxn ang="0">
                  <a:pos x="74" y="11"/>
                </a:cxn>
                <a:cxn ang="0">
                  <a:pos x="68" y="15"/>
                </a:cxn>
                <a:cxn ang="0">
                  <a:pos x="61" y="18"/>
                </a:cxn>
                <a:cxn ang="0">
                  <a:pos x="55" y="20"/>
                </a:cxn>
                <a:cxn ang="0">
                  <a:pos x="50" y="22"/>
                </a:cxn>
                <a:cxn ang="0">
                  <a:pos x="42" y="24"/>
                </a:cxn>
                <a:cxn ang="0">
                  <a:pos x="37" y="26"/>
                </a:cxn>
                <a:cxn ang="0">
                  <a:pos x="31" y="27"/>
                </a:cxn>
                <a:cxn ang="0">
                  <a:pos x="26" y="29"/>
                </a:cxn>
                <a:cxn ang="0">
                  <a:pos x="19" y="31"/>
                </a:cxn>
                <a:cxn ang="0">
                  <a:pos x="13" y="33"/>
                </a:cxn>
                <a:cxn ang="0">
                  <a:pos x="8" y="35"/>
                </a:cxn>
                <a:cxn ang="0">
                  <a:pos x="0" y="37"/>
                </a:cxn>
                <a:cxn ang="0">
                  <a:pos x="2" y="40"/>
                </a:cxn>
              </a:cxnLst>
              <a:rect l="0" t="0" r="r" b="b"/>
              <a:pathLst>
                <a:path w="98" h="40">
                  <a:moveTo>
                    <a:pt x="2" y="40"/>
                  </a:moveTo>
                  <a:lnTo>
                    <a:pt x="8" y="38"/>
                  </a:lnTo>
                  <a:lnTo>
                    <a:pt x="15" y="37"/>
                  </a:lnTo>
                  <a:lnTo>
                    <a:pt x="20" y="35"/>
                  </a:lnTo>
                  <a:lnTo>
                    <a:pt x="26" y="33"/>
                  </a:lnTo>
                  <a:lnTo>
                    <a:pt x="33" y="31"/>
                  </a:lnTo>
                  <a:lnTo>
                    <a:pt x="39" y="29"/>
                  </a:lnTo>
                  <a:lnTo>
                    <a:pt x="44" y="27"/>
                  </a:lnTo>
                  <a:lnTo>
                    <a:pt x="50" y="26"/>
                  </a:lnTo>
                  <a:lnTo>
                    <a:pt x="57" y="24"/>
                  </a:lnTo>
                  <a:lnTo>
                    <a:pt x="63" y="20"/>
                  </a:lnTo>
                  <a:lnTo>
                    <a:pt x="68" y="18"/>
                  </a:lnTo>
                  <a:lnTo>
                    <a:pt x="74" y="16"/>
                  </a:lnTo>
                  <a:lnTo>
                    <a:pt x="79" y="13"/>
                  </a:lnTo>
                  <a:lnTo>
                    <a:pt x="87" y="11"/>
                  </a:lnTo>
                  <a:lnTo>
                    <a:pt x="90" y="7"/>
                  </a:lnTo>
                  <a:lnTo>
                    <a:pt x="98" y="4"/>
                  </a:lnTo>
                  <a:lnTo>
                    <a:pt x="96" y="0"/>
                  </a:lnTo>
                  <a:lnTo>
                    <a:pt x="90" y="4"/>
                  </a:lnTo>
                  <a:lnTo>
                    <a:pt x="85" y="7"/>
                  </a:lnTo>
                  <a:lnTo>
                    <a:pt x="79" y="9"/>
                  </a:lnTo>
                  <a:lnTo>
                    <a:pt x="74" y="11"/>
                  </a:lnTo>
                  <a:lnTo>
                    <a:pt x="68" y="15"/>
                  </a:lnTo>
                  <a:lnTo>
                    <a:pt x="61" y="18"/>
                  </a:lnTo>
                  <a:lnTo>
                    <a:pt x="55" y="20"/>
                  </a:lnTo>
                  <a:lnTo>
                    <a:pt x="50" y="22"/>
                  </a:lnTo>
                  <a:lnTo>
                    <a:pt x="42" y="24"/>
                  </a:lnTo>
                  <a:lnTo>
                    <a:pt x="37" y="26"/>
                  </a:lnTo>
                  <a:lnTo>
                    <a:pt x="31" y="27"/>
                  </a:lnTo>
                  <a:lnTo>
                    <a:pt x="26" y="29"/>
                  </a:lnTo>
                  <a:lnTo>
                    <a:pt x="19" y="31"/>
                  </a:lnTo>
                  <a:lnTo>
                    <a:pt x="13" y="33"/>
                  </a:lnTo>
                  <a:lnTo>
                    <a:pt x="8" y="35"/>
                  </a:lnTo>
                  <a:lnTo>
                    <a:pt x="0" y="37"/>
                  </a:lnTo>
                  <a:lnTo>
                    <a:pt x="2" y="40"/>
                  </a:lnTo>
                  <a:close/>
                </a:path>
              </a:pathLst>
            </a:custGeom>
            <a:solidFill>
              <a:srgbClr val="000000"/>
            </a:solidFill>
            <a:ln w="9525">
              <a:noFill/>
              <a:round/>
            </a:ln>
          </p:spPr>
          <p:txBody>
            <a:bodyPr/>
            <a:lstStyle/>
            <a:p>
              <a:endParaRPr lang="en-US"/>
            </a:p>
          </p:txBody>
        </p:sp>
        <p:sp>
          <p:nvSpPr>
            <p:cNvPr id="520306" name="Freeform 114"/>
            <p:cNvSpPr/>
            <p:nvPr/>
          </p:nvSpPr>
          <p:spPr bwMode="auto">
            <a:xfrm>
              <a:off x="4548" y="3212"/>
              <a:ext cx="81" cy="27"/>
            </a:xfrm>
            <a:custGeom>
              <a:avLst/>
              <a:gdLst/>
              <a:ahLst/>
              <a:cxnLst>
                <a:cxn ang="0">
                  <a:pos x="2" y="27"/>
                </a:cxn>
                <a:cxn ang="0">
                  <a:pos x="8" y="25"/>
                </a:cxn>
                <a:cxn ang="0">
                  <a:pos x="11" y="23"/>
                </a:cxn>
                <a:cxn ang="0">
                  <a:pos x="17" y="23"/>
                </a:cxn>
                <a:cxn ang="0">
                  <a:pos x="22" y="22"/>
                </a:cxn>
                <a:cxn ang="0">
                  <a:pos x="26" y="20"/>
                </a:cxn>
                <a:cxn ang="0">
                  <a:pos x="31" y="18"/>
                </a:cxn>
                <a:cxn ang="0">
                  <a:pos x="37" y="16"/>
                </a:cxn>
                <a:cxn ang="0">
                  <a:pos x="41" y="14"/>
                </a:cxn>
                <a:cxn ang="0">
                  <a:pos x="46" y="12"/>
                </a:cxn>
                <a:cxn ang="0">
                  <a:pos x="50" y="12"/>
                </a:cxn>
                <a:cxn ang="0">
                  <a:pos x="55" y="11"/>
                </a:cxn>
                <a:cxn ang="0">
                  <a:pos x="61" y="9"/>
                </a:cxn>
                <a:cxn ang="0">
                  <a:pos x="66" y="7"/>
                </a:cxn>
                <a:cxn ang="0">
                  <a:pos x="70" y="5"/>
                </a:cxn>
                <a:cxn ang="0">
                  <a:pos x="76" y="5"/>
                </a:cxn>
                <a:cxn ang="0">
                  <a:pos x="81" y="3"/>
                </a:cxn>
                <a:cxn ang="0">
                  <a:pos x="79" y="0"/>
                </a:cxn>
                <a:cxn ang="0">
                  <a:pos x="76" y="1"/>
                </a:cxn>
                <a:cxn ang="0">
                  <a:pos x="70" y="3"/>
                </a:cxn>
                <a:cxn ang="0">
                  <a:pos x="65" y="3"/>
                </a:cxn>
                <a:cxn ang="0">
                  <a:pos x="59" y="5"/>
                </a:cxn>
                <a:cxn ang="0">
                  <a:pos x="55" y="7"/>
                </a:cxn>
                <a:cxn ang="0">
                  <a:pos x="50" y="9"/>
                </a:cxn>
                <a:cxn ang="0">
                  <a:pos x="44" y="9"/>
                </a:cxn>
                <a:cxn ang="0">
                  <a:pos x="41" y="11"/>
                </a:cxn>
                <a:cxn ang="0">
                  <a:pos x="35" y="12"/>
                </a:cxn>
                <a:cxn ang="0">
                  <a:pos x="30" y="14"/>
                </a:cxn>
                <a:cxn ang="0">
                  <a:pos x="26" y="16"/>
                </a:cxn>
                <a:cxn ang="0">
                  <a:pos x="20" y="18"/>
                </a:cxn>
                <a:cxn ang="0">
                  <a:pos x="17" y="20"/>
                </a:cxn>
                <a:cxn ang="0">
                  <a:pos x="11" y="22"/>
                </a:cxn>
                <a:cxn ang="0">
                  <a:pos x="6" y="23"/>
                </a:cxn>
                <a:cxn ang="0">
                  <a:pos x="0" y="23"/>
                </a:cxn>
                <a:cxn ang="0">
                  <a:pos x="2" y="23"/>
                </a:cxn>
                <a:cxn ang="0">
                  <a:pos x="2" y="27"/>
                </a:cxn>
              </a:cxnLst>
              <a:rect l="0" t="0" r="r" b="b"/>
              <a:pathLst>
                <a:path w="81" h="27">
                  <a:moveTo>
                    <a:pt x="2" y="27"/>
                  </a:moveTo>
                  <a:lnTo>
                    <a:pt x="8" y="25"/>
                  </a:lnTo>
                  <a:lnTo>
                    <a:pt x="11" y="23"/>
                  </a:lnTo>
                  <a:lnTo>
                    <a:pt x="17" y="23"/>
                  </a:lnTo>
                  <a:lnTo>
                    <a:pt x="22" y="22"/>
                  </a:lnTo>
                  <a:lnTo>
                    <a:pt x="26" y="20"/>
                  </a:lnTo>
                  <a:lnTo>
                    <a:pt x="31" y="18"/>
                  </a:lnTo>
                  <a:lnTo>
                    <a:pt x="37" y="16"/>
                  </a:lnTo>
                  <a:lnTo>
                    <a:pt x="41" y="14"/>
                  </a:lnTo>
                  <a:lnTo>
                    <a:pt x="46" y="12"/>
                  </a:lnTo>
                  <a:lnTo>
                    <a:pt x="50" y="12"/>
                  </a:lnTo>
                  <a:lnTo>
                    <a:pt x="55" y="11"/>
                  </a:lnTo>
                  <a:lnTo>
                    <a:pt x="61" y="9"/>
                  </a:lnTo>
                  <a:lnTo>
                    <a:pt x="66" y="7"/>
                  </a:lnTo>
                  <a:lnTo>
                    <a:pt x="70" y="5"/>
                  </a:lnTo>
                  <a:lnTo>
                    <a:pt x="76" y="5"/>
                  </a:lnTo>
                  <a:lnTo>
                    <a:pt x="81" y="3"/>
                  </a:lnTo>
                  <a:lnTo>
                    <a:pt x="79" y="0"/>
                  </a:lnTo>
                  <a:lnTo>
                    <a:pt x="76" y="1"/>
                  </a:lnTo>
                  <a:lnTo>
                    <a:pt x="70" y="3"/>
                  </a:lnTo>
                  <a:lnTo>
                    <a:pt x="65" y="3"/>
                  </a:lnTo>
                  <a:lnTo>
                    <a:pt x="59" y="5"/>
                  </a:lnTo>
                  <a:lnTo>
                    <a:pt x="55" y="7"/>
                  </a:lnTo>
                  <a:lnTo>
                    <a:pt x="50" y="9"/>
                  </a:lnTo>
                  <a:lnTo>
                    <a:pt x="44" y="9"/>
                  </a:lnTo>
                  <a:lnTo>
                    <a:pt x="41" y="11"/>
                  </a:lnTo>
                  <a:lnTo>
                    <a:pt x="35" y="12"/>
                  </a:lnTo>
                  <a:lnTo>
                    <a:pt x="30" y="14"/>
                  </a:lnTo>
                  <a:lnTo>
                    <a:pt x="26" y="16"/>
                  </a:lnTo>
                  <a:lnTo>
                    <a:pt x="20" y="18"/>
                  </a:lnTo>
                  <a:lnTo>
                    <a:pt x="17" y="20"/>
                  </a:lnTo>
                  <a:lnTo>
                    <a:pt x="11" y="22"/>
                  </a:lnTo>
                  <a:lnTo>
                    <a:pt x="6" y="23"/>
                  </a:lnTo>
                  <a:lnTo>
                    <a:pt x="0" y="23"/>
                  </a:lnTo>
                  <a:lnTo>
                    <a:pt x="2" y="23"/>
                  </a:lnTo>
                  <a:lnTo>
                    <a:pt x="2" y="27"/>
                  </a:lnTo>
                  <a:close/>
                </a:path>
              </a:pathLst>
            </a:custGeom>
            <a:solidFill>
              <a:srgbClr val="000000"/>
            </a:solidFill>
            <a:ln w="9525">
              <a:noFill/>
              <a:round/>
            </a:ln>
          </p:spPr>
          <p:txBody>
            <a:bodyPr/>
            <a:lstStyle/>
            <a:p>
              <a:endParaRPr lang="en-US"/>
            </a:p>
          </p:txBody>
        </p:sp>
        <p:sp>
          <p:nvSpPr>
            <p:cNvPr id="520307" name="Freeform 115"/>
            <p:cNvSpPr/>
            <p:nvPr/>
          </p:nvSpPr>
          <p:spPr bwMode="auto">
            <a:xfrm>
              <a:off x="4464" y="3235"/>
              <a:ext cx="86" cy="21"/>
            </a:xfrm>
            <a:custGeom>
              <a:avLst/>
              <a:gdLst/>
              <a:ahLst/>
              <a:cxnLst>
                <a:cxn ang="0">
                  <a:pos x="0" y="21"/>
                </a:cxn>
                <a:cxn ang="0">
                  <a:pos x="5" y="19"/>
                </a:cxn>
                <a:cxn ang="0">
                  <a:pos x="11" y="19"/>
                </a:cxn>
                <a:cxn ang="0">
                  <a:pos x="16" y="17"/>
                </a:cxn>
                <a:cxn ang="0">
                  <a:pos x="22" y="17"/>
                </a:cxn>
                <a:cxn ang="0">
                  <a:pos x="27" y="15"/>
                </a:cxn>
                <a:cxn ang="0">
                  <a:pos x="31" y="13"/>
                </a:cxn>
                <a:cxn ang="0">
                  <a:pos x="36" y="13"/>
                </a:cxn>
                <a:cxn ang="0">
                  <a:pos x="42" y="11"/>
                </a:cxn>
                <a:cxn ang="0">
                  <a:pos x="47" y="10"/>
                </a:cxn>
                <a:cxn ang="0">
                  <a:pos x="53" y="10"/>
                </a:cxn>
                <a:cxn ang="0">
                  <a:pos x="59" y="8"/>
                </a:cxn>
                <a:cxn ang="0">
                  <a:pos x="64" y="6"/>
                </a:cxn>
                <a:cxn ang="0">
                  <a:pos x="70" y="6"/>
                </a:cxn>
                <a:cxn ang="0">
                  <a:pos x="73" y="4"/>
                </a:cxn>
                <a:cxn ang="0">
                  <a:pos x="86" y="4"/>
                </a:cxn>
                <a:cxn ang="0">
                  <a:pos x="86" y="0"/>
                </a:cxn>
                <a:cxn ang="0">
                  <a:pos x="73" y="0"/>
                </a:cxn>
                <a:cxn ang="0">
                  <a:pos x="70" y="2"/>
                </a:cxn>
                <a:cxn ang="0">
                  <a:pos x="62" y="2"/>
                </a:cxn>
                <a:cxn ang="0">
                  <a:pos x="57" y="4"/>
                </a:cxn>
                <a:cxn ang="0">
                  <a:pos x="51" y="6"/>
                </a:cxn>
                <a:cxn ang="0">
                  <a:pos x="47" y="6"/>
                </a:cxn>
                <a:cxn ang="0">
                  <a:pos x="42" y="8"/>
                </a:cxn>
                <a:cxn ang="0">
                  <a:pos x="36" y="10"/>
                </a:cxn>
                <a:cxn ang="0">
                  <a:pos x="31" y="11"/>
                </a:cxn>
                <a:cxn ang="0">
                  <a:pos x="25" y="11"/>
                </a:cxn>
                <a:cxn ang="0">
                  <a:pos x="20" y="13"/>
                </a:cxn>
                <a:cxn ang="0">
                  <a:pos x="14" y="13"/>
                </a:cxn>
                <a:cxn ang="0">
                  <a:pos x="11" y="15"/>
                </a:cxn>
                <a:cxn ang="0">
                  <a:pos x="5" y="15"/>
                </a:cxn>
                <a:cxn ang="0">
                  <a:pos x="0" y="17"/>
                </a:cxn>
                <a:cxn ang="0">
                  <a:pos x="0" y="21"/>
                </a:cxn>
              </a:cxnLst>
              <a:rect l="0" t="0" r="r" b="b"/>
              <a:pathLst>
                <a:path w="86" h="21">
                  <a:moveTo>
                    <a:pt x="0" y="21"/>
                  </a:moveTo>
                  <a:lnTo>
                    <a:pt x="5" y="19"/>
                  </a:lnTo>
                  <a:lnTo>
                    <a:pt x="11" y="19"/>
                  </a:lnTo>
                  <a:lnTo>
                    <a:pt x="16" y="17"/>
                  </a:lnTo>
                  <a:lnTo>
                    <a:pt x="22" y="17"/>
                  </a:lnTo>
                  <a:lnTo>
                    <a:pt x="27" y="15"/>
                  </a:lnTo>
                  <a:lnTo>
                    <a:pt x="31" y="13"/>
                  </a:lnTo>
                  <a:lnTo>
                    <a:pt x="36" y="13"/>
                  </a:lnTo>
                  <a:lnTo>
                    <a:pt x="42" y="11"/>
                  </a:lnTo>
                  <a:lnTo>
                    <a:pt x="47" y="10"/>
                  </a:lnTo>
                  <a:lnTo>
                    <a:pt x="53" y="10"/>
                  </a:lnTo>
                  <a:lnTo>
                    <a:pt x="59" y="8"/>
                  </a:lnTo>
                  <a:lnTo>
                    <a:pt x="64" y="6"/>
                  </a:lnTo>
                  <a:lnTo>
                    <a:pt x="70" y="6"/>
                  </a:lnTo>
                  <a:lnTo>
                    <a:pt x="73" y="4"/>
                  </a:lnTo>
                  <a:lnTo>
                    <a:pt x="86" y="4"/>
                  </a:lnTo>
                  <a:lnTo>
                    <a:pt x="86" y="0"/>
                  </a:lnTo>
                  <a:lnTo>
                    <a:pt x="73" y="0"/>
                  </a:lnTo>
                  <a:lnTo>
                    <a:pt x="70" y="2"/>
                  </a:lnTo>
                  <a:lnTo>
                    <a:pt x="62" y="2"/>
                  </a:lnTo>
                  <a:lnTo>
                    <a:pt x="57" y="4"/>
                  </a:lnTo>
                  <a:lnTo>
                    <a:pt x="51" y="6"/>
                  </a:lnTo>
                  <a:lnTo>
                    <a:pt x="47" y="6"/>
                  </a:lnTo>
                  <a:lnTo>
                    <a:pt x="42" y="8"/>
                  </a:lnTo>
                  <a:lnTo>
                    <a:pt x="36" y="10"/>
                  </a:lnTo>
                  <a:lnTo>
                    <a:pt x="31" y="11"/>
                  </a:lnTo>
                  <a:lnTo>
                    <a:pt x="25" y="11"/>
                  </a:lnTo>
                  <a:lnTo>
                    <a:pt x="20" y="13"/>
                  </a:lnTo>
                  <a:lnTo>
                    <a:pt x="14" y="13"/>
                  </a:lnTo>
                  <a:lnTo>
                    <a:pt x="11" y="15"/>
                  </a:lnTo>
                  <a:lnTo>
                    <a:pt x="5" y="15"/>
                  </a:lnTo>
                  <a:lnTo>
                    <a:pt x="0" y="17"/>
                  </a:lnTo>
                  <a:lnTo>
                    <a:pt x="0" y="21"/>
                  </a:lnTo>
                  <a:close/>
                </a:path>
              </a:pathLst>
            </a:custGeom>
            <a:solidFill>
              <a:srgbClr val="000000"/>
            </a:solidFill>
            <a:ln w="9525">
              <a:noFill/>
              <a:round/>
            </a:ln>
          </p:spPr>
          <p:txBody>
            <a:bodyPr/>
            <a:lstStyle/>
            <a:p>
              <a:endParaRPr lang="en-US"/>
            </a:p>
          </p:txBody>
        </p:sp>
        <p:sp>
          <p:nvSpPr>
            <p:cNvPr id="520308" name="Freeform 116"/>
            <p:cNvSpPr/>
            <p:nvPr/>
          </p:nvSpPr>
          <p:spPr bwMode="auto">
            <a:xfrm>
              <a:off x="4368" y="3252"/>
              <a:ext cx="96" cy="26"/>
            </a:xfrm>
            <a:custGeom>
              <a:avLst/>
              <a:gdLst/>
              <a:ahLst/>
              <a:cxnLst>
                <a:cxn ang="0">
                  <a:pos x="2" y="26"/>
                </a:cxn>
                <a:cxn ang="0">
                  <a:pos x="8" y="24"/>
                </a:cxn>
                <a:cxn ang="0">
                  <a:pos x="13" y="22"/>
                </a:cxn>
                <a:cxn ang="0">
                  <a:pos x="19" y="20"/>
                </a:cxn>
                <a:cxn ang="0">
                  <a:pos x="24" y="18"/>
                </a:cxn>
                <a:cxn ang="0">
                  <a:pos x="31" y="16"/>
                </a:cxn>
                <a:cxn ang="0">
                  <a:pos x="37" y="15"/>
                </a:cxn>
                <a:cxn ang="0">
                  <a:pos x="42" y="15"/>
                </a:cxn>
                <a:cxn ang="0">
                  <a:pos x="48" y="13"/>
                </a:cxn>
                <a:cxn ang="0">
                  <a:pos x="53" y="13"/>
                </a:cxn>
                <a:cxn ang="0">
                  <a:pos x="61" y="11"/>
                </a:cxn>
                <a:cxn ang="0">
                  <a:pos x="66" y="9"/>
                </a:cxn>
                <a:cxn ang="0">
                  <a:pos x="72" y="7"/>
                </a:cxn>
                <a:cxn ang="0">
                  <a:pos x="77" y="7"/>
                </a:cxn>
                <a:cxn ang="0">
                  <a:pos x="85" y="5"/>
                </a:cxn>
                <a:cxn ang="0">
                  <a:pos x="90" y="4"/>
                </a:cxn>
                <a:cxn ang="0">
                  <a:pos x="96" y="4"/>
                </a:cxn>
                <a:cxn ang="0">
                  <a:pos x="96" y="0"/>
                </a:cxn>
                <a:cxn ang="0">
                  <a:pos x="88" y="0"/>
                </a:cxn>
                <a:cxn ang="0">
                  <a:pos x="83" y="2"/>
                </a:cxn>
                <a:cxn ang="0">
                  <a:pos x="77" y="4"/>
                </a:cxn>
                <a:cxn ang="0">
                  <a:pos x="72" y="4"/>
                </a:cxn>
                <a:cxn ang="0">
                  <a:pos x="65" y="5"/>
                </a:cxn>
                <a:cxn ang="0">
                  <a:pos x="59" y="7"/>
                </a:cxn>
                <a:cxn ang="0">
                  <a:pos x="53" y="7"/>
                </a:cxn>
                <a:cxn ang="0">
                  <a:pos x="48" y="9"/>
                </a:cxn>
                <a:cxn ang="0">
                  <a:pos x="42" y="11"/>
                </a:cxn>
                <a:cxn ang="0">
                  <a:pos x="35" y="13"/>
                </a:cxn>
                <a:cxn ang="0">
                  <a:pos x="30" y="13"/>
                </a:cxn>
                <a:cxn ang="0">
                  <a:pos x="24" y="15"/>
                </a:cxn>
                <a:cxn ang="0">
                  <a:pos x="19" y="16"/>
                </a:cxn>
                <a:cxn ang="0">
                  <a:pos x="13" y="18"/>
                </a:cxn>
                <a:cxn ang="0">
                  <a:pos x="6" y="20"/>
                </a:cxn>
                <a:cxn ang="0">
                  <a:pos x="0" y="22"/>
                </a:cxn>
                <a:cxn ang="0">
                  <a:pos x="2" y="22"/>
                </a:cxn>
                <a:cxn ang="0">
                  <a:pos x="2" y="26"/>
                </a:cxn>
              </a:cxnLst>
              <a:rect l="0" t="0" r="r" b="b"/>
              <a:pathLst>
                <a:path w="96" h="26">
                  <a:moveTo>
                    <a:pt x="2" y="26"/>
                  </a:moveTo>
                  <a:lnTo>
                    <a:pt x="8" y="24"/>
                  </a:lnTo>
                  <a:lnTo>
                    <a:pt x="13" y="22"/>
                  </a:lnTo>
                  <a:lnTo>
                    <a:pt x="19" y="20"/>
                  </a:lnTo>
                  <a:lnTo>
                    <a:pt x="24" y="18"/>
                  </a:lnTo>
                  <a:lnTo>
                    <a:pt x="31" y="16"/>
                  </a:lnTo>
                  <a:lnTo>
                    <a:pt x="37" y="15"/>
                  </a:lnTo>
                  <a:lnTo>
                    <a:pt x="42" y="15"/>
                  </a:lnTo>
                  <a:lnTo>
                    <a:pt x="48" y="13"/>
                  </a:lnTo>
                  <a:lnTo>
                    <a:pt x="53" y="13"/>
                  </a:lnTo>
                  <a:lnTo>
                    <a:pt x="61" y="11"/>
                  </a:lnTo>
                  <a:lnTo>
                    <a:pt x="66" y="9"/>
                  </a:lnTo>
                  <a:lnTo>
                    <a:pt x="72" y="7"/>
                  </a:lnTo>
                  <a:lnTo>
                    <a:pt x="77" y="7"/>
                  </a:lnTo>
                  <a:lnTo>
                    <a:pt x="85" y="5"/>
                  </a:lnTo>
                  <a:lnTo>
                    <a:pt x="90" y="4"/>
                  </a:lnTo>
                  <a:lnTo>
                    <a:pt x="96" y="4"/>
                  </a:lnTo>
                  <a:lnTo>
                    <a:pt x="96" y="0"/>
                  </a:lnTo>
                  <a:lnTo>
                    <a:pt x="88" y="0"/>
                  </a:lnTo>
                  <a:lnTo>
                    <a:pt x="83" y="2"/>
                  </a:lnTo>
                  <a:lnTo>
                    <a:pt x="77" y="4"/>
                  </a:lnTo>
                  <a:lnTo>
                    <a:pt x="72" y="4"/>
                  </a:lnTo>
                  <a:lnTo>
                    <a:pt x="65" y="5"/>
                  </a:lnTo>
                  <a:lnTo>
                    <a:pt x="59" y="7"/>
                  </a:lnTo>
                  <a:lnTo>
                    <a:pt x="53" y="7"/>
                  </a:lnTo>
                  <a:lnTo>
                    <a:pt x="48" y="9"/>
                  </a:lnTo>
                  <a:lnTo>
                    <a:pt x="42" y="11"/>
                  </a:lnTo>
                  <a:lnTo>
                    <a:pt x="35" y="13"/>
                  </a:lnTo>
                  <a:lnTo>
                    <a:pt x="30" y="13"/>
                  </a:lnTo>
                  <a:lnTo>
                    <a:pt x="24" y="15"/>
                  </a:lnTo>
                  <a:lnTo>
                    <a:pt x="19" y="16"/>
                  </a:lnTo>
                  <a:lnTo>
                    <a:pt x="13" y="18"/>
                  </a:lnTo>
                  <a:lnTo>
                    <a:pt x="6" y="20"/>
                  </a:lnTo>
                  <a:lnTo>
                    <a:pt x="0" y="22"/>
                  </a:lnTo>
                  <a:lnTo>
                    <a:pt x="2" y="22"/>
                  </a:lnTo>
                  <a:lnTo>
                    <a:pt x="2" y="26"/>
                  </a:lnTo>
                  <a:close/>
                </a:path>
              </a:pathLst>
            </a:custGeom>
            <a:solidFill>
              <a:srgbClr val="000000"/>
            </a:solidFill>
            <a:ln w="9525">
              <a:noFill/>
              <a:round/>
            </a:ln>
          </p:spPr>
          <p:txBody>
            <a:bodyPr/>
            <a:lstStyle/>
            <a:p>
              <a:endParaRPr lang="en-US"/>
            </a:p>
          </p:txBody>
        </p:sp>
        <p:sp>
          <p:nvSpPr>
            <p:cNvPr id="520309" name="Freeform 117"/>
            <p:cNvSpPr/>
            <p:nvPr/>
          </p:nvSpPr>
          <p:spPr bwMode="auto">
            <a:xfrm>
              <a:off x="4161" y="3241"/>
              <a:ext cx="209" cy="37"/>
            </a:xfrm>
            <a:custGeom>
              <a:avLst/>
              <a:gdLst/>
              <a:ahLst/>
              <a:cxnLst>
                <a:cxn ang="0">
                  <a:pos x="1" y="5"/>
                </a:cxn>
                <a:cxn ang="0">
                  <a:pos x="0" y="5"/>
                </a:cxn>
                <a:cxn ang="0">
                  <a:pos x="5" y="7"/>
                </a:cxn>
                <a:cxn ang="0">
                  <a:pos x="13" y="9"/>
                </a:cxn>
                <a:cxn ang="0">
                  <a:pos x="18" y="13"/>
                </a:cxn>
                <a:cxn ang="0">
                  <a:pos x="24" y="15"/>
                </a:cxn>
                <a:cxn ang="0">
                  <a:pos x="31" y="16"/>
                </a:cxn>
                <a:cxn ang="0">
                  <a:pos x="36" y="18"/>
                </a:cxn>
                <a:cxn ang="0">
                  <a:pos x="44" y="20"/>
                </a:cxn>
                <a:cxn ang="0">
                  <a:pos x="49" y="22"/>
                </a:cxn>
                <a:cxn ang="0">
                  <a:pos x="57" y="24"/>
                </a:cxn>
                <a:cxn ang="0">
                  <a:pos x="62" y="26"/>
                </a:cxn>
                <a:cxn ang="0">
                  <a:pos x="69" y="26"/>
                </a:cxn>
                <a:cxn ang="0">
                  <a:pos x="75" y="27"/>
                </a:cxn>
                <a:cxn ang="0">
                  <a:pos x="82" y="29"/>
                </a:cxn>
                <a:cxn ang="0">
                  <a:pos x="90" y="31"/>
                </a:cxn>
                <a:cxn ang="0">
                  <a:pos x="95" y="31"/>
                </a:cxn>
                <a:cxn ang="0">
                  <a:pos x="103" y="33"/>
                </a:cxn>
                <a:cxn ang="0">
                  <a:pos x="110" y="33"/>
                </a:cxn>
                <a:cxn ang="0">
                  <a:pos x="115" y="35"/>
                </a:cxn>
                <a:cxn ang="0">
                  <a:pos x="130" y="35"/>
                </a:cxn>
                <a:cxn ang="0">
                  <a:pos x="136" y="37"/>
                </a:cxn>
                <a:cxn ang="0">
                  <a:pos x="209" y="37"/>
                </a:cxn>
                <a:cxn ang="0">
                  <a:pos x="209" y="33"/>
                </a:cxn>
                <a:cxn ang="0">
                  <a:pos x="130" y="33"/>
                </a:cxn>
                <a:cxn ang="0">
                  <a:pos x="123" y="31"/>
                </a:cxn>
                <a:cxn ang="0">
                  <a:pos x="115" y="31"/>
                </a:cxn>
                <a:cxn ang="0">
                  <a:pos x="110" y="29"/>
                </a:cxn>
                <a:cxn ang="0">
                  <a:pos x="103" y="29"/>
                </a:cxn>
                <a:cxn ang="0">
                  <a:pos x="95" y="27"/>
                </a:cxn>
                <a:cxn ang="0">
                  <a:pos x="90" y="27"/>
                </a:cxn>
                <a:cxn ang="0">
                  <a:pos x="82" y="26"/>
                </a:cxn>
                <a:cxn ang="0">
                  <a:pos x="77" y="26"/>
                </a:cxn>
                <a:cxn ang="0">
                  <a:pos x="69" y="24"/>
                </a:cxn>
                <a:cxn ang="0">
                  <a:pos x="64" y="22"/>
                </a:cxn>
                <a:cxn ang="0">
                  <a:pos x="57" y="20"/>
                </a:cxn>
                <a:cxn ang="0">
                  <a:pos x="49" y="18"/>
                </a:cxn>
                <a:cxn ang="0">
                  <a:pos x="44" y="16"/>
                </a:cxn>
                <a:cxn ang="0">
                  <a:pos x="38" y="15"/>
                </a:cxn>
                <a:cxn ang="0">
                  <a:pos x="31" y="13"/>
                </a:cxn>
                <a:cxn ang="0">
                  <a:pos x="25" y="11"/>
                </a:cxn>
                <a:cxn ang="0">
                  <a:pos x="20" y="9"/>
                </a:cxn>
                <a:cxn ang="0">
                  <a:pos x="13" y="5"/>
                </a:cxn>
                <a:cxn ang="0">
                  <a:pos x="7" y="4"/>
                </a:cxn>
                <a:cxn ang="0">
                  <a:pos x="1" y="2"/>
                </a:cxn>
                <a:cxn ang="0">
                  <a:pos x="0" y="2"/>
                </a:cxn>
                <a:cxn ang="0">
                  <a:pos x="1" y="2"/>
                </a:cxn>
                <a:cxn ang="0">
                  <a:pos x="0" y="0"/>
                </a:cxn>
                <a:cxn ang="0">
                  <a:pos x="0" y="2"/>
                </a:cxn>
                <a:cxn ang="0">
                  <a:pos x="1" y="5"/>
                </a:cxn>
              </a:cxnLst>
              <a:rect l="0" t="0" r="r" b="b"/>
              <a:pathLst>
                <a:path w="209" h="37">
                  <a:moveTo>
                    <a:pt x="1" y="5"/>
                  </a:moveTo>
                  <a:lnTo>
                    <a:pt x="0" y="5"/>
                  </a:lnTo>
                  <a:lnTo>
                    <a:pt x="5" y="7"/>
                  </a:lnTo>
                  <a:lnTo>
                    <a:pt x="13" y="9"/>
                  </a:lnTo>
                  <a:lnTo>
                    <a:pt x="18" y="13"/>
                  </a:lnTo>
                  <a:lnTo>
                    <a:pt x="24" y="15"/>
                  </a:lnTo>
                  <a:lnTo>
                    <a:pt x="31" y="16"/>
                  </a:lnTo>
                  <a:lnTo>
                    <a:pt x="36" y="18"/>
                  </a:lnTo>
                  <a:lnTo>
                    <a:pt x="44" y="20"/>
                  </a:lnTo>
                  <a:lnTo>
                    <a:pt x="49" y="22"/>
                  </a:lnTo>
                  <a:lnTo>
                    <a:pt x="57" y="24"/>
                  </a:lnTo>
                  <a:lnTo>
                    <a:pt x="62" y="26"/>
                  </a:lnTo>
                  <a:lnTo>
                    <a:pt x="69" y="26"/>
                  </a:lnTo>
                  <a:lnTo>
                    <a:pt x="75" y="27"/>
                  </a:lnTo>
                  <a:lnTo>
                    <a:pt x="82" y="29"/>
                  </a:lnTo>
                  <a:lnTo>
                    <a:pt x="90" y="31"/>
                  </a:lnTo>
                  <a:lnTo>
                    <a:pt x="95" y="31"/>
                  </a:lnTo>
                  <a:lnTo>
                    <a:pt x="103" y="33"/>
                  </a:lnTo>
                  <a:lnTo>
                    <a:pt x="110" y="33"/>
                  </a:lnTo>
                  <a:lnTo>
                    <a:pt x="115" y="35"/>
                  </a:lnTo>
                  <a:lnTo>
                    <a:pt x="130" y="35"/>
                  </a:lnTo>
                  <a:lnTo>
                    <a:pt x="136" y="37"/>
                  </a:lnTo>
                  <a:lnTo>
                    <a:pt x="209" y="37"/>
                  </a:lnTo>
                  <a:lnTo>
                    <a:pt x="209" y="33"/>
                  </a:lnTo>
                  <a:lnTo>
                    <a:pt x="130" y="33"/>
                  </a:lnTo>
                  <a:lnTo>
                    <a:pt x="123" y="31"/>
                  </a:lnTo>
                  <a:lnTo>
                    <a:pt x="115" y="31"/>
                  </a:lnTo>
                  <a:lnTo>
                    <a:pt x="110" y="29"/>
                  </a:lnTo>
                  <a:lnTo>
                    <a:pt x="103" y="29"/>
                  </a:lnTo>
                  <a:lnTo>
                    <a:pt x="95" y="27"/>
                  </a:lnTo>
                  <a:lnTo>
                    <a:pt x="90" y="27"/>
                  </a:lnTo>
                  <a:lnTo>
                    <a:pt x="82" y="26"/>
                  </a:lnTo>
                  <a:lnTo>
                    <a:pt x="77" y="26"/>
                  </a:lnTo>
                  <a:lnTo>
                    <a:pt x="69" y="24"/>
                  </a:lnTo>
                  <a:lnTo>
                    <a:pt x="64" y="22"/>
                  </a:lnTo>
                  <a:lnTo>
                    <a:pt x="57" y="20"/>
                  </a:lnTo>
                  <a:lnTo>
                    <a:pt x="49" y="18"/>
                  </a:lnTo>
                  <a:lnTo>
                    <a:pt x="44" y="16"/>
                  </a:lnTo>
                  <a:lnTo>
                    <a:pt x="38" y="15"/>
                  </a:lnTo>
                  <a:lnTo>
                    <a:pt x="31" y="13"/>
                  </a:lnTo>
                  <a:lnTo>
                    <a:pt x="25" y="11"/>
                  </a:lnTo>
                  <a:lnTo>
                    <a:pt x="20" y="9"/>
                  </a:lnTo>
                  <a:lnTo>
                    <a:pt x="13" y="5"/>
                  </a:lnTo>
                  <a:lnTo>
                    <a:pt x="7" y="4"/>
                  </a:lnTo>
                  <a:lnTo>
                    <a:pt x="1" y="2"/>
                  </a:lnTo>
                  <a:lnTo>
                    <a:pt x="0" y="2"/>
                  </a:lnTo>
                  <a:lnTo>
                    <a:pt x="1" y="2"/>
                  </a:lnTo>
                  <a:lnTo>
                    <a:pt x="0" y="0"/>
                  </a:lnTo>
                  <a:lnTo>
                    <a:pt x="0" y="2"/>
                  </a:lnTo>
                  <a:lnTo>
                    <a:pt x="1" y="5"/>
                  </a:lnTo>
                  <a:close/>
                </a:path>
              </a:pathLst>
            </a:custGeom>
            <a:solidFill>
              <a:srgbClr val="000000"/>
            </a:solidFill>
            <a:ln w="9525">
              <a:noFill/>
              <a:round/>
            </a:ln>
          </p:spPr>
          <p:txBody>
            <a:bodyPr/>
            <a:lstStyle/>
            <a:p>
              <a:endParaRPr lang="en-US"/>
            </a:p>
          </p:txBody>
        </p:sp>
        <p:sp>
          <p:nvSpPr>
            <p:cNvPr id="520310" name="Freeform 118"/>
            <p:cNvSpPr/>
            <p:nvPr/>
          </p:nvSpPr>
          <p:spPr bwMode="auto">
            <a:xfrm>
              <a:off x="4159" y="3243"/>
              <a:ext cx="3" cy="5"/>
            </a:xfrm>
            <a:custGeom>
              <a:avLst/>
              <a:gdLst/>
              <a:ahLst/>
              <a:cxnLst>
                <a:cxn ang="0">
                  <a:pos x="0" y="3"/>
                </a:cxn>
                <a:cxn ang="0">
                  <a:pos x="3" y="3"/>
                </a:cxn>
                <a:cxn ang="0">
                  <a:pos x="2" y="0"/>
                </a:cxn>
                <a:cxn ang="0">
                  <a:pos x="0" y="2"/>
                </a:cxn>
                <a:cxn ang="0">
                  <a:pos x="2" y="2"/>
                </a:cxn>
                <a:cxn ang="0">
                  <a:pos x="0" y="3"/>
                </a:cxn>
                <a:cxn ang="0">
                  <a:pos x="2" y="5"/>
                </a:cxn>
                <a:cxn ang="0">
                  <a:pos x="2" y="3"/>
                </a:cxn>
                <a:cxn ang="0">
                  <a:pos x="0" y="3"/>
                </a:cxn>
              </a:cxnLst>
              <a:rect l="0" t="0" r="r" b="b"/>
              <a:pathLst>
                <a:path w="3" h="5">
                  <a:moveTo>
                    <a:pt x="0" y="3"/>
                  </a:moveTo>
                  <a:lnTo>
                    <a:pt x="3" y="3"/>
                  </a:lnTo>
                  <a:lnTo>
                    <a:pt x="2" y="0"/>
                  </a:lnTo>
                  <a:lnTo>
                    <a:pt x="0" y="2"/>
                  </a:lnTo>
                  <a:lnTo>
                    <a:pt x="2" y="2"/>
                  </a:lnTo>
                  <a:lnTo>
                    <a:pt x="0" y="3"/>
                  </a:lnTo>
                  <a:lnTo>
                    <a:pt x="2" y="5"/>
                  </a:lnTo>
                  <a:lnTo>
                    <a:pt x="2" y="3"/>
                  </a:lnTo>
                  <a:lnTo>
                    <a:pt x="0" y="3"/>
                  </a:lnTo>
                  <a:close/>
                </a:path>
              </a:pathLst>
            </a:custGeom>
            <a:solidFill>
              <a:srgbClr val="000000"/>
            </a:solidFill>
            <a:ln w="9525">
              <a:noFill/>
              <a:round/>
            </a:ln>
          </p:spPr>
          <p:txBody>
            <a:bodyPr/>
            <a:lstStyle/>
            <a:p>
              <a:endParaRPr lang="en-US"/>
            </a:p>
          </p:txBody>
        </p:sp>
        <p:sp>
          <p:nvSpPr>
            <p:cNvPr id="520311" name="Freeform 119"/>
            <p:cNvSpPr/>
            <p:nvPr/>
          </p:nvSpPr>
          <p:spPr bwMode="auto">
            <a:xfrm>
              <a:off x="4135" y="3234"/>
              <a:ext cx="26" cy="12"/>
            </a:xfrm>
            <a:custGeom>
              <a:avLst/>
              <a:gdLst/>
              <a:ahLst/>
              <a:cxnLst>
                <a:cxn ang="0">
                  <a:pos x="2" y="3"/>
                </a:cxn>
                <a:cxn ang="0">
                  <a:pos x="0" y="3"/>
                </a:cxn>
                <a:cxn ang="0">
                  <a:pos x="4" y="5"/>
                </a:cxn>
                <a:cxn ang="0">
                  <a:pos x="7" y="7"/>
                </a:cxn>
                <a:cxn ang="0">
                  <a:pos x="15" y="7"/>
                </a:cxn>
                <a:cxn ang="0">
                  <a:pos x="16" y="9"/>
                </a:cxn>
                <a:cxn ang="0">
                  <a:pos x="20" y="9"/>
                </a:cxn>
                <a:cxn ang="0">
                  <a:pos x="24" y="12"/>
                </a:cxn>
                <a:cxn ang="0">
                  <a:pos x="26" y="11"/>
                </a:cxn>
                <a:cxn ang="0">
                  <a:pos x="24" y="7"/>
                </a:cxn>
                <a:cxn ang="0">
                  <a:pos x="20" y="5"/>
                </a:cxn>
                <a:cxn ang="0">
                  <a:pos x="16" y="5"/>
                </a:cxn>
                <a:cxn ang="0">
                  <a:pos x="15" y="3"/>
                </a:cxn>
                <a:cxn ang="0">
                  <a:pos x="7" y="3"/>
                </a:cxn>
                <a:cxn ang="0">
                  <a:pos x="4" y="0"/>
                </a:cxn>
                <a:cxn ang="0">
                  <a:pos x="2" y="0"/>
                </a:cxn>
                <a:cxn ang="0">
                  <a:pos x="4" y="0"/>
                </a:cxn>
                <a:cxn ang="0">
                  <a:pos x="2" y="0"/>
                </a:cxn>
                <a:cxn ang="0">
                  <a:pos x="2" y="3"/>
                </a:cxn>
              </a:cxnLst>
              <a:rect l="0" t="0" r="r" b="b"/>
              <a:pathLst>
                <a:path w="26" h="12">
                  <a:moveTo>
                    <a:pt x="2" y="3"/>
                  </a:moveTo>
                  <a:lnTo>
                    <a:pt x="0" y="3"/>
                  </a:lnTo>
                  <a:lnTo>
                    <a:pt x="4" y="5"/>
                  </a:lnTo>
                  <a:lnTo>
                    <a:pt x="7" y="7"/>
                  </a:lnTo>
                  <a:lnTo>
                    <a:pt x="15" y="7"/>
                  </a:lnTo>
                  <a:lnTo>
                    <a:pt x="16" y="9"/>
                  </a:lnTo>
                  <a:lnTo>
                    <a:pt x="20" y="9"/>
                  </a:lnTo>
                  <a:lnTo>
                    <a:pt x="24" y="12"/>
                  </a:lnTo>
                  <a:lnTo>
                    <a:pt x="26" y="11"/>
                  </a:lnTo>
                  <a:lnTo>
                    <a:pt x="24" y="7"/>
                  </a:lnTo>
                  <a:lnTo>
                    <a:pt x="20" y="5"/>
                  </a:lnTo>
                  <a:lnTo>
                    <a:pt x="16" y="5"/>
                  </a:lnTo>
                  <a:lnTo>
                    <a:pt x="15" y="3"/>
                  </a:lnTo>
                  <a:lnTo>
                    <a:pt x="7" y="3"/>
                  </a:lnTo>
                  <a:lnTo>
                    <a:pt x="4" y="0"/>
                  </a:lnTo>
                  <a:lnTo>
                    <a:pt x="2" y="0"/>
                  </a:lnTo>
                  <a:lnTo>
                    <a:pt x="4" y="0"/>
                  </a:lnTo>
                  <a:lnTo>
                    <a:pt x="2" y="0"/>
                  </a:lnTo>
                  <a:lnTo>
                    <a:pt x="2" y="3"/>
                  </a:lnTo>
                  <a:close/>
                </a:path>
              </a:pathLst>
            </a:custGeom>
            <a:solidFill>
              <a:srgbClr val="000000"/>
            </a:solidFill>
            <a:ln w="9525">
              <a:noFill/>
              <a:round/>
            </a:ln>
          </p:spPr>
          <p:txBody>
            <a:bodyPr/>
            <a:lstStyle/>
            <a:p>
              <a:endParaRPr lang="en-US"/>
            </a:p>
          </p:txBody>
        </p:sp>
        <p:sp>
          <p:nvSpPr>
            <p:cNvPr id="520312" name="Freeform 120"/>
            <p:cNvSpPr/>
            <p:nvPr/>
          </p:nvSpPr>
          <p:spPr bwMode="auto">
            <a:xfrm>
              <a:off x="4065" y="3212"/>
              <a:ext cx="72" cy="25"/>
            </a:xfrm>
            <a:custGeom>
              <a:avLst/>
              <a:gdLst/>
              <a:ahLst/>
              <a:cxnLst>
                <a:cxn ang="0">
                  <a:pos x="0" y="3"/>
                </a:cxn>
                <a:cxn ang="0">
                  <a:pos x="6" y="5"/>
                </a:cxn>
                <a:cxn ang="0">
                  <a:pos x="9" y="7"/>
                </a:cxn>
                <a:cxn ang="0">
                  <a:pos x="13" y="7"/>
                </a:cxn>
                <a:cxn ang="0">
                  <a:pos x="17" y="9"/>
                </a:cxn>
                <a:cxn ang="0">
                  <a:pos x="22" y="11"/>
                </a:cxn>
                <a:cxn ang="0">
                  <a:pos x="26" y="12"/>
                </a:cxn>
                <a:cxn ang="0">
                  <a:pos x="30" y="14"/>
                </a:cxn>
                <a:cxn ang="0">
                  <a:pos x="35" y="16"/>
                </a:cxn>
                <a:cxn ang="0">
                  <a:pos x="39" y="16"/>
                </a:cxn>
                <a:cxn ang="0">
                  <a:pos x="44" y="18"/>
                </a:cxn>
                <a:cxn ang="0">
                  <a:pos x="48" y="20"/>
                </a:cxn>
                <a:cxn ang="0">
                  <a:pos x="53" y="22"/>
                </a:cxn>
                <a:cxn ang="0">
                  <a:pos x="57" y="22"/>
                </a:cxn>
                <a:cxn ang="0">
                  <a:pos x="63" y="23"/>
                </a:cxn>
                <a:cxn ang="0">
                  <a:pos x="66" y="23"/>
                </a:cxn>
                <a:cxn ang="0">
                  <a:pos x="72" y="25"/>
                </a:cxn>
                <a:cxn ang="0">
                  <a:pos x="72" y="22"/>
                </a:cxn>
                <a:cxn ang="0">
                  <a:pos x="68" y="22"/>
                </a:cxn>
                <a:cxn ang="0">
                  <a:pos x="63" y="20"/>
                </a:cxn>
                <a:cxn ang="0">
                  <a:pos x="59" y="18"/>
                </a:cxn>
                <a:cxn ang="0">
                  <a:pos x="53" y="18"/>
                </a:cxn>
                <a:cxn ang="0">
                  <a:pos x="50" y="16"/>
                </a:cxn>
                <a:cxn ang="0">
                  <a:pos x="44" y="14"/>
                </a:cxn>
                <a:cxn ang="0">
                  <a:pos x="41" y="14"/>
                </a:cxn>
                <a:cxn ang="0">
                  <a:pos x="35" y="12"/>
                </a:cxn>
                <a:cxn ang="0">
                  <a:pos x="31" y="11"/>
                </a:cxn>
                <a:cxn ang="0">
                  <a:pos x="28" y="9"/>
                </a:cxn>
                <a:cxn ang="0">
                  <a:pos x="24" y="7"/>
                </a:cxn>
                <a:cxn ang="0">
                  <a:pos x="19" y="5"/>
                </a:cxn>
                <a:cxn ang="0">
                  <a:pos x="15" y="3"/>
                </a:cxn>
                <a:cxn ang="0">
                  <a:pos x="11" y="3"/>
                </a:cxn>
                <a:cxn ang="0">
                  <a:pos x="6" y="1"/>
                </a:cxn>
                <a:cxn ang="0">
                  <a:pos x="2" y="0"/>
                </a:cxn>
                <a:cxn ang="0">
                  <a:pos x="4" y="1"/>
                </a:cxn>
                <a:cxn ang="0">
                  <a:pos x="0" y="3"/>
                </a:cxn>
              </a:cxnLst>
              <a:rect l="0" t="0" r="r" b="b"/>
              <a:pathLst>
                <a:path w="72" h="25">
                  <a:moveTo>
                    <a:pt x="0" y="3"/>
                  </a:moveTo>
                  <a:lnTo>
                    <a:pt x="6" y="5"/>
                  </a:lnTo>
                  <a:lnTo>
                    <a:pt x="9" y="7"/>
                  </a:lnTo>
                  <a:lnTo>
                    <a:pt x="13" y="7"/>
                  </a:lnTo>
                  <a:lnTo>
                    <a:pt x="17" y="9"/>
                  </a:lnTo>
                  <a:lnTo>
                    <a:pt x="22" y="11"/>
                  </a:lnTo>
                  <a:lnTo>
                    <a:pt x="26" y="12"/>
                  </a:lnTo>
                  <a:lnTo>
                    <a:pt x="30" y="14"/>
                  </a:lnTo>
                  <a:lnTo>
                    <a:pt x="35" y="16"/>
                  </a:lnTo>
                  <a:lnTo>
                    <a:pt x="39" y="16"/>
                  </a:lnTo>
                  <a:lnTo>
                    <a:pt x="44" y="18"/>
                  </a:lnTo>
                  <a:lnTo>
                    <a:pt x="48" y="20"/>
                  </a:lnTo>
                  <a:lnTo>
                    <a:pt x="53" y="22"/>
                  </a:lnTo>
                  <a:lnTo>
                    <a:pt x="57" y="22"/>
                  </a:lnTo>
                  <a:lnTo>
                    <a:pt x="63" y="23"/>
                  </a:lnTo>
                  <a:lnTo>
                    <a:pt x="66" y="23"/>
                  </a:lnTo>
                  <a:lnTo>
                    <a:pt x="72" y="25"/>
                  </a:lnTo>
                  <a:lnTo>
                    <a:pt x="72" y="22"/>
                  </a:lnTo>
                  <a:lnTo>
                    <a:pt x="68" y="22"/>
                  </a:lnTo>
                  <a:lnTo>
                    <a:pt x="63" y="20"/>
                  </a:lnTo>
                  <a:lnTo>
                    <a:pt x="59" y="18"/>
                  </a:lnTo>
                  <a:lnTo>
                    <a:pt x="53" y="18"/>
                  </a:lnTo>
                  <a:lnTo>
                    <a:pt x="50" y="16"/>
                  </a:lnTo>
                  <a:lnTo>
                    <a:pt x="44" y="14"/>
                  </a:lnTo>
                  <a:lnTo>
                    <a:pt x="41" y="14"/>
                  </a:lnTo>
                  <a:lnTo>
                    <a:pt x="35" y="12"/>
                  </a:lnTo>
                  <a:lnTo>
                    <a:pt x="31" y="11"/>
                  </a:lnTo>
                  <a:lnTo>
                    <a:pt x="28" y="9"/>
                  </a:lnTo>
                  <a:lnTo>
                    <a:pt x="24" y="7"/>
                  </a:lnTo>
                  <a:lnTo>
                    <a:pt x="19" y="5"/>
                  </a:lnTo>
                  <a:lnTo>
                    <a:pt x="15" y="3"/>
                  </a:lnTo>
                  <a:lnTo>
                    <a:pt x="11" y="3"/>
                  </a:lnTo>
                  <a:lnTo>
                    <a:pt x="6" y="1"/>
                  </a:lnTo>
                  <a:lnTo>
                    <a:pt x="2" y="0"/>
                  </a:lnTo>
                  <a:lnTo>
                    <a:pt x="4" y="1"/>
                  </a:lnTo>
                  <a:lnTo>
                    <a:pt x="0" y="3"/>
                  </a:lnTo>
                  <a:close/>
                </a:path>
              </a:pathLst>
            </a:custGeom>
            <a:solidFill>
              <a:srgbClr val="000000"/>
            </a:solidFill>
            <a:ln w="9525">
              <a:noFill/>
              <a:round/>
            </a:ln>
          </p:spPr>
          <p:txBody>
            <a:bodyPr/>
            <a:lstStyle/>
            <a:p>
              <a:endParaRPr lang="en-US"/>
            </a:p>
          </p:txBody>
        </p:sp>
        <p:sp>
          <p:nvSpPr>
            <p:cNvPr id="520313" name="Freeform 121"/>
            <p:cNvSpPr/>
            <p:nvPr/>
          </p:nvSpPr>
          <p:spPr bwMode="auto">
            <a:xfrm>
              <a:off x="4023" y="3109"/>
              <a:ext cx="46" cy="106"/>
            </a:xfrm>
            <a:custGeom>
              <a:avLst/>
              <a:gdLst/>
              <a:ahLst/>
              <a:cxnLst>
                <a:cxn ang="0">
                  <a:pos x="2" y="3"/>
                </a:cxn>
                <a:cxn ang="0">
                  <a:pos x="0" y="3"/>
                </a:cxn>
                <a:cxn ang="0">
                  <a:pos x="5" y="16"/>
                </a:cxn>
                <a:cxn ang="0">
                  <a:pos x="9" y="29"/>
                </a:cxn>
                <a:cxn ang="0">
                  <a:pos x="13" y="42"/>
                </a:cxn>
                <a:cxn ang="0">
                  <a:pos x="16" y="57"/>
                </a:cxn>
                <a:cxn ang="0">
                  <a:pos x="20" y="70"/>
                </a:cxn>
                <a:cxn ang="0">
                  <a:pos x="26" y="82"/>
                </a:cxn>
                <a:cxn ang="0">
                  <a:pos x="33" y="95"/>
                </a:cxn>
                <a:cxn ang="0">
                  <a:pos x="42" y="106"/>
                </a:cxn>
                <a:cxn ang="0">
                  <a:pos x="46" y="104"/>
                </a:cxn>
                <a:cxn ang="0">
                  <a:pos x="37" y="93"/>
                </a:cxn>
                <a:cxn ang="0">
                  <a:pos x="29" y="81"/>
                </a:cxn>
                <a:cxn ang="0">
                  <a:pos x="24" y="68"/>
                </a:cxn>
                <a:cxn ang="0">
                  <a:pos x="20" y="57"/>
                </a:cxn>
                <a:cxn ang="0">
                  <a:pos x="16" y="42"/>
                </a:cxn>
                <a:cxn ang="0">
                  <a:pos x="13" y="29"/>
                </a:cxn>
                <a:cxn ang="0">
                  <a:pos x="9" y="14"/>
                </a:cxn>
                <a:cxn ang="0">
                  <a:pos x="4" y="2"/>
                </a:cxn>
                <a:cxn ang="0">
                  <a:pos x="4" y="0"/>
                </a:cxn>
                <a:cxn ang="0">
                  <a:pos x="4" y="2"/>
                </a:cxn>
                <a:cxn ang="0">
                  <a:pos x="4" y="0"/>
                </a:cxn>
                <a:cxn ang="0">
                  <a:pos x="2" y="3"/>
                </a:cxn>
              </a:cxnLst>
              <a:rect l="0" t="0" r="r" b="b"/>
              <a:pathLst>
                <a:path w="46" h="106">
                  <a:moveTo>
                    <a:pt x="2" y="3"/>
                  </a:moveTo>
                  <a:lnTo>
                    <a:pt x="0" y="3"/>
                  </a:lnTo>
                  <a:lnTo>
                    <a:pt x="5" y="16"/>
                  </a:lnTo>
                  <a:lnTo>
                    <a:pt x="9" y="29"/>
                  </a:lnTo>
                  <a:lnTo>
                    <a:pt x="13" y="42"/>
                  </a:lnTo>
                  <a:lnTo>
                    <a:pt x="16" y="57"/>
                  </a:lnTo>
                  <a:lnTo>
                    <a:pt x="20" y="70"/>
                  </a:lnTo>
                  <a:lnTo>
                    <a:pt x="26" y="82"/>
                  </a:lnTo>
                  <a:lnTo>
                    <a:pt x="33" y="95"/>
                  </a:lnTo>
                  <a:lnTo>
                    <a:pt x="42" y="106"/>
                  </a:lnTo>
                  <a:lnTo>
                    <a:pt x="46" y="104"/>
                  </a:lnTo>
                  <a:lnTo>
                    <a:pt x="37" y="93"/>
                  </a:lnTo>
                  <a:lnTo>
                    <a:pt x="29" y="81"/>
                  </a:lnTo>
                  <a:lnTo>
                    <a:pt x="24" y="68"/>
                  </a:lnTo>
                  <a:lnTo>
                    <a:pt x="20" y="57"/>
                  </a:lnTo>
                  <a:lnTo>
                    <a:pt x="16" y="42"/>
                  </a:lnTo>
                  <a:lnTo>
                    <a:pt x="13" y="29"/>
                  </a:lnTo>
                  <a:lnTo>
                    <a:pt x="9" y="14"/>
                  </a:lnTo>
                  <a:lnTo>
                    <a:pt x="4" y="2"/>
                  </a:lnTo>
                  <a:lnTo>
                    <a:pt x="4" y="0"/>
                  </a:lnTo>
                  <a:lnTo>
                    <a:pt x="4" y="2"/>
                  </a:lnTo>
                  <a:lnTo>
                    <a:pt x="4" y="0"/>
                  </a:lnTo>
                  <a:lnTo>
                    <a:pt x="2" y="3"/>
                  </a:lnTo>
                  <a:close/>
                </a:path>
              </a:pathLst>
            </a:custGeom>
            <a:solidFill>
              <a:srgbClr val="000000"/>
            </a:solidFill>
            <a:ln w="9525">
              <a:noFill/>
              <a:round/>
            </a:ln>
          </p:spPr>
          <p:txBody>
            <a:bodyPr/>
            <a:lstStyle/>
            <a:p>
              <a:endParaRPr lang="en-US"/>
            </a:p>
          </p:txBody>
        </p:sp>
        <p:sp>
          <p:nvSpPr>
            <p:cNvPr id="520314" name="Freeform 122"/>
            <p:cNvSpPr/>
            <p:nvPr/>
          </p:nvSpPr>
          <p:spPr bwMode="auto">
            <a:xfrm>
              <a:off x="3984" y="3105"/>
              <a:ext cx="43" cy="7"/>
            </a:xfrm>
            <a:custGeom>
              <a:avLst/>
              <a:gdLst/>
              <a:ahLst/>
              <a:cxnLst>
                <a:cxn ang="0">
                  <a:pos x="2" y="4"/>
                </a:cxn>
                <a:cxn ang="0">
                  <a:pos x="0" y="4"/>
                </a:cxn>
                <a:cxn ang="0">
                  <a:pos x="6" y="6"/>
                </a:cxn>
                <a:cxn ang="0">
                  <a:pos x="11" y="7"/>
                </a:cxn>
                <a:cxn ang="0">
                  <a:pos x="41" y="7"/>
                </a:cxn>
                <a:cxn ang="0">
                  <a:pos x="43" y="4"/>
                </a:cxn>
                <a:cxn ang="0">
                  <a:pos x="11" y="4"/>
                </a:cxn>
                <a:cxn ang="0">
                  <a:pos x="6" y="2"/>
                </a:cxn>
                <a:cxn ang="0">
                  <a:pos x="2" y="0"/>
                </a:cxn>
                <a:cxn ang="0">
                  <a:pos x="2" y="4"/>
                </a:cxn>
              </a:cxnLst>
              <a:rect l="0" t="0" r="r" b="b"/>
              <a:pathLst>
                <a:path w="43" h="7">
                  <a:moveTo>
                    <a:pt x="2" y="4"/>
                  </a:moveTo>
                  <a:lnTo>
                    <a:pt x="0" y="4"/>
                  </a:lnTo>
                  <a:lnTo>
                    <a:pt x="6" y="6"/>
                  </a:lnTo>
                  <a:lnTo>
                    <a:pt x="11" y="7"/>
                  </a:lnTo>
                  <a:lnTo>
                    <a:pt x="41" y="7"/>
                  </a:lnTo>
                  <a:lnTo>
                    <a:pt x="43" y="4"/>
                  </a:lnTo>
                  <a:lnTo>
                    <a:pt x="11" y="4"/>
                  </a:lnTo>
                  <a:lnTo>
                    <a:pt x="6" y="2"/>
                  </a:lnTo>
                  <a:lnTo>
                    <a:pt x="2" y="0"/>
                  </a:lnTo>
                  <a:lnTo>
                    <a:pt x="2" y="4"/>
                  </a:lnTo>
                  <a:close/>
                </a:path>
              </a:pathLst>
            </a:custGeom>
            <a:solidFill>
              <a:srgbClr val="000000"/>
            </a:solidFill>
            <a:ln w="9525">
              <a:noFill/>
              <a:round/>
            </a:ln>
          </p:spPr>
          <p:txBody>
            <a:bodyPr/>
            <a:lstStyle/>
            <a:p>
              <a:endParaRPr lang="en-US"/>
            </a:p>
          </p:txBody>
        </p:sp>
        <p:sp>
          <p:nvSpPr>
            <p:cNvPr id="520315" name="Freeform 123"/>
            <p:cNvSpPr/>
            <p:nvPr/>
          </p:nvSpPr>
          <p:spPr bwMode="auto">
            <a:xfrm>
              <a:off x="3938" y="3096"/>
              <a:ext cx="48" cy="13"/>
            </a:xfrm>
            <a:custGeom>
              <a:avLst/>
              <a:gdLst/>
              <a:ahLst/>
              <a:cxnLst>
                <a:cxn ang="0">
                  <a:pos x="0" y="4"/>
                </a:cxn>
                <a:cxn ang="0">
                  <a:pos x="6" y="4"/>
                </a:cxn>
                <a:cxn ang="0">
                  <a:pos x="10" y="5"/>
                </a:cxn>
                <a:cxn ang="0">
                  <a:pos x="15" y="5"/>
                </a:cxn>
                <a:cxn ang="0">
                  <a:pos x="19" y="7"/>
                </a:cxn>
                <a:cxn ang="0">
                  <a:pos x="21" y="7"/>
                </a:cxn>
                <a:cxn ang="0">
                  <a:pos x="24" y="9"/>
                </a:cxn>
                <a:cxn ang="0">
                  <a:pos x="26" y="9"/>
                </a:cxn>
                <a:cxn ang="0">
                  <a:pos x="30" y="11"/>
                </a:cxn>
                <a:cxn ang="0">
                  <a:pos x="32" y="11"/>
                </a:cxn>
                <a:cxn ang="0">
                  <a:pos x="35" y="13"/>
                </a:cxn>
                <a:cxn ang="0">
                  <a:pos x="48" y="13"/>
                </a:cxn>
                <a:cxn ang="0">
                  <a:pos x="48" y="9"/>
                </a:cxn>
                <a:cxn ang="0">
                  <a:pos x="35" y="9"/>
                </a:cxn>
                <a:cxn ang="0">
                  <a:pos x="33" y="7"/>
                </a:cxn>
                <a:cxn ang="0">
                  <a:pos x="28" y="7"/>
                </a:cxn>
                <a:cxn ang="0">
                  <a:pos x="24" y="5"/>
                </a:cxn>
                <a:cxn ang="0">
                  <a:pos x="22" y="4"/>
                </a:cxn>
                <a:cxn ang="0">
                  <a:pos x="19" y="4"/>
                </a:cxn>
                <a:cxn ang="0">
                  <a:pos x="15" y="2"/>
                </a:cxn>
                <a:cxn ang="0">
                  <a:pos x="10" y="2"/>
                </a:cxn>
                <a:cxn ang="0">
                  <a:pos x="8" y="0"/>
                </a:cxn>
                <a:cxn ang="0">
                  <a:pos x="0" y="0"/>
                </a:cxn>
                <a:cxn ang="0">
                  <a:pos x="2" y="0"/>
                </a:cxn>
                <a:cxn ang="0">
                  <a:pos x="0" y="4"/>
                </a:cxn>
              </a:cxnLst>
              <a:rect l="0" t="0" r="r" b="b"/>
              <a:pathLst>
                <a:path w="48" h="13">
                  <a:moveTo>
                    <a:pt x="0" y="4"/>
                  </a:moveTo>
                  <a:lnTo>
                    <a:pt x="6" y="4"/>
                  </a:lnTo>
                  <a:lnTo>
                    <a:pt x="10" y="5"/>
                  </a:lnTo>
                  <a:lnTo>
                    <a:pt x="15" y="5"/>
                  </a:lnTo>
                  <a:lnTo>
                    <a:pt x="19" y="7"/>
                  </a:lnTo>
                  <a:lnTo>
                    <a:pt x="21" y="7"/>
                  </a:lnTo>
                  <a:lnTo>
                    <a:pt x="24" y="9"/>
                  </a:lnTo>
                  <a:lnTo>
                    <a:pt x="26" y="9"/>
                  </a:lnTo>
                  <a:lnTo>
                    <a:pt x="30" y="11"/>
                  </a:lnTo>
                  <a:lnTo>
                    <a:pt x="32" y="11"/>
                  </a:lnTo>
                  <a:lnTo>
                    <a:pt x="35" y="13"/>
                  </a:lnTo>
                  <a:lnTo>
                    <a:pt x="48" y="13"/>
                  </a:lnTo>
                  <a:lnTo>
                    <a:pt x="48" y="9"/>
                  </a:lnTo>
                  <a:lnTo>
                    <a:pt x="35" y="9"/>
                  </a:lnTo>
                  <a:lnTo>
                    <a:pt x="33" y="7"/>
                  </a:lnTo>
                  <a:lnTo>
                    <a:pt x="28" y="7"/>
                  </a:lnTo>
                  <a:lnTo>
                    <a:pt x="24" y="5"/>
                  </a:lnTo>
                  <a:lnTo>
                    <a:pt x="22" y="4"/>
                  </a:lnTo>
                  <a:lnTo>
                    <a:pt x="19" y="4"/>
                  </a:lnTo>
                  <a:lnTo>
                    <a:pt x="15" y="2"/>
                  </a:lnTo>
                  <a:lnTo>
                    <a:pt x="10" y="2"/>
                  </a:lnTo>
                  <a:lnTo>
                    <a:pt x="8" y="0"/>
                  </a:lnTo>
                  <a:lnTo>
                    <a:pt x="0" y="0"/>
                  </a:lnTo>
                  <a:lnTo>
                    <a:pt x="2" y="0"/>
                  </a:lnTo>
                  <a:lnTo>
                    <a:pt x="0" y="4"/>
                  </a:lnTo>
                  <a:close/>
                </a:path>
              </a:pathLst>
            </a:custGeom>
            <a:solidFill>
              <a:srgbClr val="000000"/>
            </a:solidFill>
            <a:ln w="9525">
              <a:noFill/>
              <a:round/>
            </a:ln>
          </p:spPr>
          <p:txBody>
            <a:bodyPr/>
            <a:lstStyle/>
            <a:p>
              <a:endParaRPr lang="en-US"/>
            </a:p>
          </p:txBody>
        </p:sp>
        <p:sp>
          <p:nvSpPr>
            <p:cNvPr id="520316" name="Freeform 124"/>
            <p:cNvSpPr/>
            <p:nvPr/>
          </p:nvSpPr>
          <p:spPr bwMode="auto">
            <a:xfrm>
              <a:off x="3915" y="3059"/>
              <a:ext cx="25" cy="41"/>
            </a:xfrm>
            <a:custGeom>
              <a:avLst/>
              <a:gdLst/>
              <a:ahLst/>
              <a:cxnLst>
                <a:cxn ang="0">
                  <a:pos x="0" y="4"/>
                </a:cxn>
                <a:cxn ang="0">
                  <a:pos x="0" y="2"/>
                </a:cxn>
                <a:cxn ang="0">
                  <a:pos x="0" y="8"/>
                </a:cxn>
                <a:cxn ang="0">
                  <a:pos x="1" y="13"/>
                </a:cxn>
                <a:cxn ang="0">
                  <a:pos x="3" y="19"/>
                </a:cxn>
                <a:cxn ang="0">
                  <a:pos x="7" y="24"/>
                </a:cxn>
                <a:cxn ang="0">
                  <a:pos x="9" y="28"/>
                </a:cxn>
                <a:cxn ang="0">
                  <a:pos x="12" y="33"/>
                </a:cxn>
                <a:cxn ang="0">
                  <a:pos x="18" y="37"/>
                </a:cxn>
                <a:cxn ang="0">
                  <a:pos x="23" y="41"/>
                </a:cxn>
                <a:cxn ang="0">
                  <a:pos x="25" y="37"/>
                </a:cxn>
                <a:cxn ang="0">
                  <a:pos x="20" y="33"/>
                </a:cxn>
                <a:cxn ang="0">
                  <a:pos x="9" y="22"/>
                </a:cxn>
                <a:cxn ang="0">
                  <a:pos x="7" y="17"/>
                </a:cxn>
                <a:cxn ang="0">
                  <a:pos x="5" y="11"/>
                </a:cxn>
                <a:cxn ang="0">
                  <a:pos x="3" y="8"/>
                </a:cxn>
                <a:cxn ang="0">
                  <a:pos x="1" y="2"/>
                </a:cxn>
                <a:cxn ang="0">
                  <a:pos x="1" y="0"/>
                </a:cxn>
                <a:cxn ang="0">
                  <a:pos x="1" y="2"/>
                </a:cxn>
                <a:cxn ang="0">
                  <a:pos x="1" y="0"/>
                </a:cxn>
                <a:cxn ang="0">
                  <a:pos x="0" y="4"/>
                </a:cxn>
              </a:cxnLst>
              <a:rect l="0" t="0" r="r" b="b"/>
              <a:pathLst>
                <a:path w="25" h="41">
                  <a:moveTo>
                    <a:pt x="0" y="4"/>
                  </a:moveTo>
                  <a:lnTo>
                    <a:pt x="0" y="2"/>
                  </a:lnTo>
                  <a:lnTo>
                    <a:pt x="0" y="8"/>
                  </a:lnTo>
                  <a:lnTo>
                    <a:pt x="1" y="13"/>
                  </a:lnTo>
                  <a:lnTo>
                    <a:pt x="3" y="19"/>
                  </a:lnTo>
                  <a:lnTo>
                    <a:pt x="7" y="24"/>
                  </a:lnTo>
                  <a:lnTo>
                    <a:pt x="9" y="28"/>
                  </a:lnTo>
                  <a:lnTo>
                    <a:pt x="12" y="33"/>
                  </a:lnTo>
                  <a:lnTo>
                    <a:pt x="18" y="37"/>
                  </a:lnTo>
                  <a:lnTo>
                    <a:pt x="23" y="41"/>
                  </a:lnTo>
                  <a:lnTo>
                    <a:pt x="25" y="37"/>
                  </a:lnTo>
                  <a:lnTo>
                    <a:pt x="20" y="33"/>
                  </a:lnTo>
                  <a:lnTo>
                    <a:pt x="9" y="22"/>
                  </a:lnTo>
                  <a:lnTo>
                    <a:pt x="7" y="17"/>
                  </a:lnTo>
                  <a:lnTo>
                    <a:pt x="5" y="11"/>
                  </a:lnTo>
                  <a:lnTo>
                    <a:pt x="3" y="8"/>
                  </a:lnTo>
                  <a:lnTo>
                    <a:pt x="1" y="2"/>
                  </a:lnTo>
                  <a:lnTo>
                    <a:pt x="1" y="0"/>
                  </a:lnTo>
                  <a:lnTo>
                    <a:pt x="1" y="2"/>
                  </a:lnTo>
                  <a:lnTo>
                    <a:pt x="1" y="0"/>
                  </a:lnTo>
                  <a:lnTo>
                    <a:pt x="0" y="4"/>
                  </a:lnTo>
                  <a:close/>
                </a:path>
              </a:pathLst>
            </a:custGeom>
            <a:solidFill>
              <a:srgbClr val="000000"/>
            </a:solidFill>
            <a:ln w="9525">
              <a:noFill/>
              <a:round/>
            </a:ln>
          </p:spPr>
          <p:txBody>
            <a:bodyPr/>
            <a:lstStyle/>
            <a:p>
              <a:endParaRPr lang="en-US"/>
            </a:p>
          </p:txBody>
        </p:sp>
        <p:sp>
          <p:nvSpPr>
            <p:cNvPr id="520317" name="Freeform 125"/>
            <p:cNvSpPr/>
            <p:nvPr/>
          </p:nvSpPr>
          <p:spPr bwMode="auto">
            <a:xfrm>
              <a:off x="3891" y="3046"/>
              <a:ext cx="25" cy="17"/>
            </a:xfrm>
            <a:custGeom>
              <a:avLst/>
              <a:gdLst/>
              <a:ahLst/>
              <a:cxnLst>
                <a:cxn ang="0">
                  <a:pos x="0" y="4"/>
                </a:cxn>
                <a:cxn ang="0">
                  <a:pos x="3" y="6"/>
                </a:cxn>
                <a:cxn ang="0">
                  <a:pos x="5" y="8"/>
                </a:cxn>
                <a:cxn ang="0">
                  <a:pos x="9" y="9"/>
                </a:cxn>
                <a:cxn ang="0">
                  <a:pos x="12" y="11"/>
                </a:cxn>
                <a:cxn ang="0">
                  <a:pos x="16" y="11"/>
                </a:cxn>
                <a:cxn ang="0">
                  <a:pos x="18" y="13"/>
                </a:cxn>
                <a:cxn ang="0">
                  <a:pos x="22" y="15"/>
                </a:cxn>
                <a:cxn ang="0">
                  <a:pos x="24" y="17"/>
                </a:cxn>
                <a:cxn ang="0">
                  <a:pos x="25" y="13"/>
                </a:cxn>
                <a:cxn ang="0">
                  <a:pos x="24" y="11"/>
                </a:cxn>
                <a:cxn ang="0">
                  <a:pos x="20" y="9"/>
                </a:cxn>
                <a:cxn ang="0">
                  <a:pos x="16" y="8"/>
                </a:cxn>
                <a:cxn ang="0">
                  <a:pos x="14" y="8"/>
                </a:cxn>
                <a:cxn ang="0">
                  <a:pos x="11" y="6"/>
                </a:cxn>
                <a:cxn ang="0">
                  <a:pos x="7" y="6"/>
                </a:cxn>
                <a:cxn ang="0">
                  <a:pos x="1" y="0"/>
                </a:cxn>
                <a:cxn ang="0">
                  <a:pos x="0" y="4"/>
                </a:cxn>
              </a:cxnLst>
              <a:rect l="0" t="0" r="r" b="b"/>
              <a:pathLst>
                <a:path w="25" h="17">
                  <a:moveTo>
                    <a:pt x="0" y="4"/>
                  </a:moveTo>
                  <a:lnTo>
                    <a:pt x="3" y="6"/>
                  </a:lnTo>
                  <a:lnTo>
                    <a:pt x="5" y="8"/>
                  </a:lnTo>
                  <a:lnTo>
                    <a:pt x="9" y="9"/>
                  </a:lnTo>
                  <a:lnTo>
                    <a:pt x="12" y="11"/>
                  </a:lnTo>
                  <a:lnTo>
                    <a:pt x="16" y="11"/>
                  </a:lnTo>
                  <a:lnTo>
                    <a:pt x="18" y="13"/>
                  </a:lnTo>
                  <a:lnTo>
                    <a:pt x="22" y="15"/>
                  </a:lnTo>
                  <a:lnTo>
                    <a:pt x="24" y="17"/>
                  </a:lnTo>
                  <a:lnTo>
                    <a:pt x="25" y="13"/>
                  </a:lnTo>
                  <a:lnTo>
                    <a:pt x="24" y="11"/>
                  </a:lnTo>
                  <a:lnTo>
                    <a:pt x="20" y="9"/>
                  </a:lnTo>
                  <a:lnTo>
                    <a:pt x="16" y="8"/>
                  </a:lnTo>
                  <a:lnTo>
                    <a:pt x="14" y="8"/>
                  </a:lnTo>
                  <a:lnTo>
                    <a:pt x="11" y="6"/>
                  </a:lnTo>
                  <a:lnTo>
                    <a:pt x="7" y="6"/>
                  </a:lnTo>
                  <a:lnTo>
                    <a:pt x="1" y="0"/>
                  </a:lnTo>
                  <a:lnTo>
                    <a:pt x="0" y="4"/>
                  </a:lnTo>
                  <a:close/>
                </a:path>
              </a:pathLst>
            </a:custGeom>
            <a:solidFill>
              <a:srgbClr val="000000"/>
            </a:solidFill>
            <a:ln w="9525">
              <a:noFill/>
              <a:round/>
            </a:ln>
          </p:spPr>
          <p:txBody>
            <a:bodyPr/>
            <a:lstStyle/>
            <a:p>
              <a:endParaRPr lang="en-US"/>
            </a:p>
          </p:txBody>
        </p:sp>
        <p:sp>
          <p:nvSpPr>
            <p:cNvPr id="520318" name="Freeform 126"/>
            <p:cNvSpPr/>
            <p:nvPr/>
          </p:nvSpPr>
          <p:spPr bwMode="auto">
            <a:xfrm>
              <a:off x="3837" y="2997"/>
              <a:ext cx="55" cy="53"/>
            </a:xfrm>
            <a:custGeom>
              <a:avLst/>
              <a:gdLst/>
              <a:ahLst/>
              <a:cxnLst>
                <a:cxn ang="0">
                  <a:pos x="0" y="0"/>
                </a:cxn>
                <a:cxn ang="0">
                  <a:pos x="2" y="5"/>
                </a:cxn>
                <a:cxn ang="0">
                  <a:pos x="4" y="9"/>
                </a:cxn>
                <a:cxn ang="0">
                  <a:pos x="8" y="14"/>
                </a:cxn>
                <a:cxn ang="0">
                  <a:pos x="10" y="18"/>
                </a:cxn>
                <a:cxn ang="0">
                  <a:pos x="11" y="22"/>
                </a:cxn>
                <a:cxn ang="0">
                  <a:pos x="19" y="29"/>
                </a:cxn>
                <a:cxn ang="0">
                  <a:pos x="22" y="31"/>
                </a:cxn>
                <a:cxn ang="0">
                  <a:pos x="30" y="38"/>
                </a:cxn>
                <a:cxn ang="0">
                  <a:pos x="33" y="40"/>
                </a:cxn>
                <a:cxn ang="0">
                  <a:pos x="37" y="44"/>
                </a:cxn>
                <a:cxn ang="0">
                  <a:pos x="41" y="46"/>
                </a:cxn>
                <a:cxn ang="0">
                  <a:pos x="46" y="49"/>
                </a:cxn>
                <a:cxn ang="0">
                  <a:pos x="50" y="51"/>
                </a:cxn>
                <a:cxn ang="0">
                  <a:pos x="54" y="53"/>
                </a:cxn>
                <a:cxn ang="0">
                  <a:pos x="55" y="49"/>
                </a:cxn>
                <a:cxn ang="0">
                  <a:pos x="52" y="47"/>
                </a:cxn>
                <a:cxn ang="0">
                  <a:pos x="48" y="46"/>
                </a:cxn>
                <a:cxn ang="0">
                  <a:pos x="44" y="44"/>
                </a:cxn>
                <a:cxn ang="0">
                  <a:pos x="39" y="40"/>
                </a:cxn>
                <a:cxn ang="0">
                  <a:pos x="35" y="38"/>
                </a:cxn>
                <a:cxn ang="0">
                  <a:pos x="32" y="35"/>
                </a:cxn>
                <a:cxn ang="0">
                  <a:pos x="28" y="33"/>
                </a:cxn>
                <a:cxn ang="0">
                  <a:pos x="21" y="25"/>
                </a:cxn>
                <a:cxn ang="0">
                  <a:pos x="19" y="22"/>
                </a:cxn>
                <a:cxn ang="0">
                  <a:pos x="15" y="18"/>
                </a:cxn>
                <a:cxn ang="0">
                  <a:pos x="11" y="16"/>
                </a:cxn>
                <a:cxn ang="0">
                  <a:pos x="10" y="13"/>
                </a:cxn>
                <a:cxn ang="0">
                  <a:pos x="8" y="7"/>
                </a:cxn>
                <a:cxn ang="0">
                  <a:pos x="6" y="3"/>
                </a:cxn>
                <a:cxn ang="0">
                  <a:pos x="4" y="0"/>
                </a:cxn>
                <a:cxn ang="0">
                  <a:pos x="0" y="0"/>
                </a:cxn>
              </a:cxnLst>
              <a:rect l="0" t="0" r="r" b="b"/>
              <a:pathLst>
                <a:path w="55" h="53">
                  <a:moveTo>
                    <a:pt x="0" y="0"/>
                  </a:moveTo>
                  <a:lnTo>
                    <a:pt x="2" y="5"/>
                  </a:lnTo>
                  <a:lnTo>
                    <a:pt x="4" y="9"/>
                  </a:lnTo>
                  <a:lnTo>
                    <a:pt x="8" y="14"/>
                  </a:lnTo>
                  <a:lnTo>
                    <a:pt x="10" y="18"/>
                  </a:lnTo>
                  <a:lnTo>
                    <a:pt x="11" y="22"/>
                  </a:lnTo>
                  <a:lnTo>
                    <a:pt x="19" y="29"/>
                  </a:lnTo>
                  <a:lnTo>
                    <a:pt x="22" y="31"/>
                  </a:lnTo>
                  <a:lnTo>
                    <a:pt x="30" y="38"/>
                  </a:lnTo>
                  <a:lnTo>
                    <a:pt x="33" y="40"/>
                  </a:lnTo>
                  <a:lnTo>
                    <a:pt x="37" y="44"/>
                  </a:lnTo>
                  <a:lnTo>
                    <a:pt x="41" y="46"/>
                  </a:lnTo>
                  <a:lnTo>
                    <a:pt x="46" y="49"/>
                  </a:lnTo>
                  <a:lnTo>
                    <a:pt x="50" y="51"/>
                  </a:lnTo>
                  <a:lnTo>
                    <a:pt x="54" y="53"/>
                  </a:lnTo>
                  <a:lnTo>
                    <a:pt x="55" y="49"/>
                  </a:lnTo>
                  <a:lnTo>
                    <a:pt x="52" y="47"/>
                  </a:lnTo>
                  <a:lnTo>
                    <a:pt x="48" y="46"/>
                  </a:lnTo>
                  <a:lnTo>
                    <a:pt x="44" y="44"/>
                  </a:lnTo>
                  <a:lnTo>
                    <a:pt x="39" y="40"/>
                  </a:lnTo>
                  <a:lnTo>
                    <a:pt x="35" y="38"/>
                  </a:lnTo>
                  <a:lnTo>
                    <a:pt x="32" y="35"/>
                  </a:lnTo>
                  <a:lnTo>
                    <a:pt x="28" y="33"/>
                  </a:lnTo>
                  <a:lnTo>
                    <a:pt x="21" y="25"/>
                  </a:lnTo>
                  <a:lnTo>
                    <a:pt x="19" y="22"/>
                  </a:lnTo>
                  <a:lnTo>
                    <a:pt x="15" y="18"/>
                  </a:lnTo>
                  <a:lnTo>
                    <a:pt x="11" y="16"/>
                  </a:lnTo>
                  <a:lnTo>
                    <a:pt x="10" y="13"/>
                  </a:lnTo>
                  <a:lnTo>
                    <a:pt x="8" y="7"/>
                  </a:lnTo>
                  <a:lnTo>
                    <a:pt x="6" y="3"/>
                  </a:lnTo>
                  <a:lnTo>
                    <a:pt x="4" y="0"/>
                  </a:lnTo>
                  <a:lnTo>
                    <a:pt x="0" y="0"/>
                  </a:lnTo>
                  <a:close/>
                </a:path>
              </a:pathLst>
            </a:custGeom>
            <a:solidFill>
              <a:srgbClr val="000000"/>
            </a:solidFill>
            <a:ln w="9525">
              <a:noFill/>
              <a:round/>
            </a:ln>
          </p:spPr>
          <p:txBody>
            <a:bodyPr/>
            <a:lstStyle/>
            <a:p>
              <a:endParaRPr lang="en-US"/>
            </a:p>
          </p:txBody>
        </p:sp>
        <p:sp>
          <p:nvSpPr>
            <p:cNvPr id="520319" name="Freeform 127"/>
            <p:cNvSpPr/>
            <p:nvPr/>
          </p:nvSpPr>
          <p:spPr bwMode="auto">
            <a:xfrm>
              <a:off x="3836" y="2945"/>
              <a:ext cx="9" cy="52"/>
            </a:xfrm>
            <a:custGeom>
              <a:avLst/>
              <a:gdLst/>
              <a:ahLst/>
              <a:cxnLst>
                <a:cxn ang="0">
                  <a:pos x="5" y="4"/>
                </a:cxn>
                <a:cxn ang="0">
                  <a:pos x="5" y="2"/>
                </a:cxn>
                <a:cxn ang="0">
                  <a:pos x="3" y="15"/>
                </a:cxn>
                <a:cxn ang="0">
                  <a:pos x="1" y="28"/>
                </a:cxn>
                <a:cxn ang="0">
                  <a:pos x="0" y="39"/>
                </a:cxn>
                <a:cxn ang="0">
                  <a:pos x="1" y="52"/>
                </a:cxn>
                <a:cxn ang="0">
                  <a:pos x="5" y="52"/>
                </a:cxn>
                <a:cxn ang="0">
                  <a:pos x="5" y="28"/>
                </a:cxn>
                <a:cxn ang="0">
                  <a:pos x="7" y="15"/>
                </a:cxn>
                <a:cxn ang="0">
                  <a:pos x="9" y="2"/>
                </a:cxn>
                <a:cxn ang="0">
                  <a:pos x="7" y="0"/>
                </a:cxn>
                <a:cxn ang="0">
                  <a:pos x="9" y="2"/>
                </a:cxn>
                <a:cxn ang="0">
                  <a:pos x="9" y="0"/>
                </a:cxn>
                <a:cxn ang="0">
                  <a:pos x="7" y="0"/>
                </a:cxn>
                <a:cxn ang="0">
                  <a:pos x="5" y="4"/>
                </a:cxn>
              </a:cxnLst>
              <a:rect l="0" t="0" r="r" b="b"/>
              <a:pathLst>
                <a:path w="9" h="52">
                  <a:moveTo>
                    <a:pt x="5" y="4"/>
                  </a:moveTo>
                  <a:lnTo>
                    <a:pt x="5" y="2"/>
                  </a:lnTo>
                  <a:lnTo>
                    <a:pt x="3" y="15"/>
                  </a:lnTo>
                  <a:lnTo>
                    <a:pt x="1" y="28"/>
                  </a:lnTo>
                  <a:lnTo>
                    <a:pt x="0" y="39"/>
                  </a:lnTo>
                  <a:lnTo>
                    <a:pt x="1" y="52"/>
                  </a:lnTo>
                  <a:lnTo>
                    <a:pt x="5" y="52"/>
                  </a:lnTo>
                  <a:lnTo>
                    <a:pt x="5" y="28"/>
                  </a:lnTo>
                  <a:lnTo>
                    <a:pt x="7" y="15"/>
                  </a:lnTo>
                  <a:lnTo>
                    <a:pt x="9" y="2"/>
                  </a:lnTo>
                  <a:lnTo>
                    <a:pt x="7" y="0"/>
                  </a:lnTo>
                  <a:lnTo>
                    <a:pt x="9" y="2"/>
                  </a:lnTo>
                  <a:lnTo>
                    <a:pt x="9" y="0"/>
                  </a:lnTo>
                  <a:lnTo>
                    <a:pt x="7" y="0"/>
                  </a:lnTo>
                  <a:lnTo>
                    <a:pt x="5" y="4"/>
                  </a:lnTo>
                  <a:close/>
                </a:path>
              </a:pathLst>
            </a:custGeom>
            <a:solidFill>
              <a:srgbClr val="000000"/>
            </a:solidFill>
            <a:ln w="9525">
              <a:noFill/>
              <a:round/>
            </a:ln>
          </p:spPr>
          <p:txBody>
            <a:bodyPr/>
            <a:lstStyle/>
            <a:p>
              <a:endParaRPr lang="en-US"/>
            </a:p>
          </p:txBody>
        </p:sp>
        <p:sp>
          <p:nvSpPr>
            <p:cNvPr id="520320" name="Freeform 128"/>
            <p:cNvSpPr/>
            <p:nvPr/>
          </p:nvSpPr>
          <p:spPr bwMode="auto">
            <a:xfrm>
              <a:off x="3821" y="2921"/>
              <a:ext cx="22" cy="28"/>
            </a:xfrm>
            <a:custGeom>
              <a:avLst/>
              <a:gdLst/>
              <a:ahLst/>
              <a:cxnLst>
                <a:cxn ang="0">
                  <a:pos x="0" y="0"/>
                </a:cxn>
                <a:cxn ang="0">
                  <a:pos x="2" y="4"/>
                </a:cxn>
                <a:cxn ang="0">
                  <a:pos x="4" y="8"/>
                </a:cxn>
                <a:cxn ang="0">
                  <a:pos x="5" y="13"/>
                </a:cxn>
                <a:cxn ang="0">
                  <a:pos x="7" y="17"/>
                </a:cxn>
                <a:cxn ang="0">
                  <a:pos x="11" y="19"/>
                </a:cxn>
                <a:cxn ang="0">
                  <a:pos x="20" y="28"/>
                </a:cxn>
                <a:cxn ang="0">
                  <a:pos x="22" y="24"/>
                </a:cxn>
                <a:cxn ang="0">
                  <a:pos x="18" y="22"/>
                </a:cxn>
                <a:cxn ang="0">
                  <a:pos x="13" y="17"/>
                </a:cxn>
                <a:cxn ang="0">
                  <a:pos x="11" y="13"/>
                </a:cxn>
                <a:cxn ang="0">
                  <a:pos x="9" y="11"/>
                </a:cxn>
                <a:cxn ang="0">
                  <a:pos x="7" y="8"/>
                </a:cxn>
                <a:cxn ang="0">
                  <a:pos x="5" y="2"/>
                </a:cxn>
                <a:cxn ang="0">
                  <a:pos x="4" y="0"/>
                </a:cxn>
                <a:cxn ang="0">
                  <a:pos x="5" y="0"/>
                </a:cxn>
                <a:cxn ang="0">
                  <a:pos x="0" y="0"/>
                </a:cxn>
              </a:cxnLst>
              <a:rect l="0" t="0" r="r" b="b"/>
              <a:pathLst>
                <a:path w="22" h="28">
                  <a:moveTo>
                    <a:pt x="0" y="0"/>
                  </a:moveTo>
                  <a:lnTo>
                    <a:pt x="2" y="4"/>
                  </a:lnTo>
                  <a:lnTo>
                    <a:pt x="4" y="8"/>
                  </a:lnTo>
                  <a:lnTo>
                    <a:pt x="5" y="13"/>
                  </a:lnTo>
                  <a:lnTo>
                    <a:pt x="7" y="17"/>
                  </a:lnTo>
                  <a:lnTo>
                    <a:pt x="11" y="19"/>
                  </a:lnTo>
                  <a:lnTo>
                    <a:pt x="20" y="28"/>
                  </a:lnTo>
                  <a:lnTo>
                    <a:pt x="22" y="24"/>
                  </a:lnTo>
                  <a:lnTo>
                    <a:pt x="18" y="22"/>
                  </a:lnTo>
                  <a:lnTo>
                    <a:pt x="13" y="17"/>
                  </a:lnTo>
                  <a:lnTo>
                    <a:pt x="11" y="13"/>
                  </a:lnTo>
                  <a:lnTo>
                    <a:pt x="9" y="11"/>
                  </a:lnTo>
                  <a:lnTo>
                    <a:pt x="7" y="8"/>
                  </a:lnTo>
                  <a:lnTo>
                    <a:pt x="5" y="2"/>
                  </a:lnTo>
                  <a:lnTo>
                    <a:pt x="4" y="0"/>
                  </a:lnTo>
                  <a:lnTo>
                    <a:pt x="5" y="0"/>
                  </a:lnTo>
                  <a:lnTo>
                    <a:pt x="0" y="0"/>
                  </a:lnTo>
                  <a:close/>
                </a:path>
              </a:pathLst>
            </a:custGeom>
            <a:solidFill>
              <a:srgbClr val="000000"/>
            </a:solidFill>
            <a:ln w="9525">
              <a:noFill/>
              <a:round/>
            </a:ln>
          </p:spPr>
          <p:txBody>
            <a:bodyPr/>
            <a:lstStyle/>
            <a:p>
              <a:endParaRPr lang="en-US"/>
            </a:p>
          </p:txBody>
        </p:sp>
        <p:sp>
          <p:nvSpPr>
            <p:cNvPr id="520321" name="Freeform 129"/>
            <p:cNvSpPr/>
            <p:nvPr/>
          </p:nvSpPr>
          <p:spPr bwMode="auto">
            <a:xfrm>
              <a:off x="3821" y="2879"/>
              <a:ext cx="22" cy="42"/>
            </a:xfrm>
            <a:custGeom>
              <a:avLst/>
              <a:gdLst/>
              <a:ahLst/>
              <a:cxnLst>
                <a:cxn ang="0">
                  <a:pos x="20" y="0"/>
                </a:cxn>
                <a:cxn ang="0">
                  <a:pos x="18" y="0"/>
                </a:cxn>
                <a:cxn ang="0">
                  <a:pos x="16" y="4"/>
                </a:cxn>
                <a:cxn ang="0">
                  <a:pos x="13" y="9"/>
                </a:cxn>
                <a:cxn ang="0">
                  <a:pos x="9" y="13"/>
                </a:cxn>
                <a:cxn ang="0">
                  <a:pos x="7" y="19"/>
                </a:cxn>
                <a:cxn ang="0">
                  <a:pos x="5" y="24"/>
                </a:cxn>
                <a:cxn ang="0">
                  <a:pos x="2" y="30"/>
                </a:cxn>
                <a:cxn ang="0">
                  <a:pos x="2" y="35"/>
                </a:cxn>
                <a:cxn ang="0">
                  <a:pos x="0" y="42"/>
                </a:cxn>
                <a:cxn ang="0">
                  <a:pos x="5" y="42"/>
                </a:cxn>
                <a:cxn ang="0">
                  <a:pos x="5" y="30"/>
                </a:cxn>
                <a:cxn ang="0">
                  <a:pos x="7" y="26"/>
                </a:cxn>
                <a:cxn ang="0">
                  <a:pos x="11" y="20"/>
                </a:cxn>
                <a:cxn ang="0">
                  <a:pos x="13" y="15"/>
                </a:cxn>
                <a:cxn ang="0">
                  <a:pos x="16" y="11"/>
                </a:cxn>
                <a:cxn ang="0">
                  <a:pos x="18" y="6"/>
                </a:cxn>
                <a:cxn ang="0">
                  <a:pos x="22" y="2"/>
                </a:cxn>
                <a:cxn ang="0">
                  <a:pos x="20" y="0"/>
                </a:cxn>
                <a:cxn ang="0">
                  <a:pos x="18" y="0"/>
                </a:cxn>
                <a:cxn ang="0">
                  <a:pos x="20" y="0"/>
                </a:cxn>
              </a:cxnLst>
              <a:rect l="0" t="0" r="r" b="b"/>
              <a:pathLst>
                <a:path w="22" h="42">
                  <a:moveTo>
                    <a:pt x="20" y="0"/>
                  </a:moveTo>
                  <a:lnTo>
                    <a:pt x="18" y="0"/>
                  </a:lnTo>
                  <a:lnTo>
                    <a:pt x="16" y="4"/>
                  </a:lnTo>
                  <a:lnTo>
                    <a:pt x="13" y="9"/>
                  </a:lnTo>
                  <a:lnTo>
                    <a:pt x="9" y="13"/>
                  </a:lnTo>
                  <a:lnTo>
                    <a:pt x="7" y="19"/>
                  </a:lnTo>
                  <a:lnTo>
                    <a:pt x="5" y="24"/>
                  </a:lnTo>
                  <a:lnTo>
                    <a:pt x="2" y="30"/>
                  </a:lnTo>
                  <a:lnTo>
                    <a:pt x="2" y="35"/>
                  </a:lnTo>
                  <a:lnTo>
                    <a:pt x="0" y="42"/>
                  </a:lnTo>
                  <a:lnTo>
                    <a:pt x="5" y="42"/>
                  </a:lnTo>
                  <a:lnTo>
                    <a:pt x="5" y="30"/>
                  </a:lnTo>
                  <a:lnTo>
                    <a:pt x="7" y="26"/>
                  </a:lnTo>
                  <a:lnTo>
                    <a:pt x="11" y="20"/>
                  </a:lnTo>
                  <a:lnTo>
                    <a:pt x="13" y="15"/>
                  </a:lnTo>
                  <a:lnTo>
                    <a:pt x="16" y="11"/>
                  </a:lnTo>
                  <a:lnTo>
                    <a:pt x="18" y="6"/>
                  </a:lnTo>
                  <a:lnTo>
                    <a:pt x="22" y="2"/>
                  </a:lnTo>
                  <a:lnTo>
                    <a:pt x="20" y="0"/>
                  </a:lnTo>
                  <a:lnTo>
                    <a:pt x="18" y="0"/>
                  </a:lnTo>
                  <a:lnTo>
                    <a:pt x="20" y="0"/>
                  </a:lnTo>
                  <a:close/>
                </a:path>
              </a:pathLst>
            </a:custGeom>
            <a:solidFill>
              <a:srgbClr val="000000"/>
            </a:solidFill>
            <a:ln w="9525">
              <a:noFill/>
              <a:round/>
            </a:ln>
          </p:spPr>
          <p:txBody>
            <a:bodyPr/>
            <a:lstStyle/>
            <a:p>
              <a:endParaRPr lang="en-US"/>
            </a:p>
          </p:txBody>
        </p:sp>
        <p:sp>
          <p:nvSpPr>
            <p:cNvPr id="520322" name="Freeform 130"/>
            <p:cNvSpPr/>
            <p:nvPr/>
          </p:nvSpPr>
          <p:spPr bwMode="auto">
            <a:xfrm>
              <a:off x="3841" y="2795"/>
              <a:ext cx="53" cy="86"/>
            </a:xfrm>
            <a:custGeom>
              <a:avLst/>
              <a:gdLst/>
              <a:ahLst/>
              <a:cxnLst>
                <a:cxn ang="0">
                  <a:pos x="50" y="0"/>
                </a:cxn>
                <a:cxn ang="0">
                  <a:pos x="46" y="5"/>
                </a:cxn>
                <a:cxn ang="0">
                  <a:pos x="44" y="11"/>
                </a:cxn>
                <a:cxn ang="0">
                  <a:pos x="42" y="16"/>
                </a:cxn>
                <a:cxn ang="0">
                  <a:pos x="39" y="22"/>
                </a:cxn>
                <a:cxn ang="0">
                  <a:pos x="37" y="27"/>
                </a:cxn>
                <a:cxn ang="0">
                  <a:pos x="35" y="33"/>
                </a:cxn>
                <a:cxn ang="0">
                  <a:pos x="31" y="38"/>
                </a:cxn>
                <a:cxn ang="0">
                  <a:pos x="29" y="44"/>
                </a:cxn>
                <a:cxn ang="0">
                  <a:pos x="26" y="49"/>
                </a:cxn>
                <a:cxn ang="0">
                  <a:pos x="24" y="55"/>
                </a:cxn>
                <a:cxn ang="0">
                  <a:pos x="20" y="60"/>
                </a:cxn>
                <a:cxn ang="0">
                  <a:pos x="17" y="66"/>
                </a:cxn>
                <a:cxn ang="0">
                  <a:pos x="13" y="70"/>
                </a:cxn>
                <a:cxn ang="0">
                  <a:pos x="9" y="75"/>
                </a:cxn>
                <a:cxn ang="0">
                  <a:pos x="0" y="84"/>
                </a:cxn>
                <a:cxn ang="0">
                  <a:pos x="2" y="86"/>
                </a:cxn>
                <a:cxn ang="0">
                  <a:pos x="7" y="82"/>
                </a:cxn>
                <a:cxn ang="0">
                  <a:pos x="11" y="77"/>
                </a:cxn>
                <a:cxn ang="0">
                  <a:pos x="20" y="68"/>
                </a:cxn>
                <a:cxn ang="0">
                  <a:pos x="24" y="62"/>
                </a:cxn>
                <a:cxn ang="0">
                  <a:pos x="28" y="57"/>
                </a:cxn>
                <a:cxn ang="0">
                  <a:pos x="29" y="51"/>
                </a:cxn>
                <a:cxn ang="0">
                  <a:pos x="33" y="46"/>
                </a:cxn>
                <a:cxn ang="0">
                  <a:pos x="35" y="40"/>
                </a:cxn>
                <a:cxn ang="0">
                  <a:pos x="37" y="35"/>
                </a:cxn>
                <a:cxn ang="0">
                  <a:pos x="40" y="29"/>
                </a:cxn>
                <a:cxn ang="0">
                  <a:pos x="42" y="24"/>
                </a:cxn>
                <a:cxn ang="0">
                  <a:pos x="46" y="18"/>
                </a:cxn>
                <a:cxn ang="0">
                  <a:pos x="48" y="13"/>
                </a:cxn>
                <a:cxn ang="0">
                  <a:pos x="50" y="7"/>
                </a:cxn>
                <a:cxn ang="0">
                  <a:pos x="53" y="2"/>
                </a:cxn>
                <a:cxn ang="0">
                  <a:pos x="53" y="0"/>
                </a:cxn>
                <a:cxn ang="0">
                  <a:pos x="53" y="2"/>
                </a:cxn>
                <a:cxn ang="0">
                  <a:pos x="53" y="0"/>
                </a:cxn>
                <a:cxn ang="0">
                  <a:pos x="50" y="0"/>
                </a:cxn>
              </a:cxnLst>
              <a:rect l="0" t="0" r="r" b="b"/>
              <a:pathLst>
                <a:path w="53" h="86">
                  <a:moveTo>
                    <a:pt x="50" y="0"/>
                  </a:moveTo>
                  <a:lnTo>
                    <a:pt x="46" y="5"/>
                  </a:lnTo>
                  <a:lnTo>
                    <a:pt x="44" y="11"/>
                  </a:lnTo>
                  <a:lnTo>
                    <a:pt x="42" y="16"/>
                  </a:lnTo>
                  <a:lnTo>
                    <a:pt x="39" y="22"/>
                  </a:lnTo>
                  <a:lnTo>
                    <a:pt x="37" y="27"/>
                  </a:lnTo>
                  <a:lnTo>
                    <a:pt x="35" y="33"/>
                  </a:lnTo>
                  <a:lnTo>
                    <a:pt x="31" y="38"/>
                  </a:lnTo>
                  <a:lnTo>
                    <a:pt x="29" y="44"/>
                  </a:lnTo>
                  <a:lnTo>
                    <a:pt x="26" y="49"/>
                  </a:lnTo>
                  <a:lnTo>
                    <a:pt x="24" y="55"/>
                  </a:lnTo>
                  <a:lnTo>
                    <a:pt x="20" y="60"/>
                  </a:lnTo>
                  <a:lnTo>
                    <a:pt x="17" y="66"/>
                  </a:lnTo>
                  <a:lnTo>
                    <a:pt x="13" y="70"/>
                  </a:lnTo>
                  <a:lnTo>
                    <a:pt x="9" y="75"/>
                  </a:lnTo>
                  <a:lnTo>
                    <a:pt x="0" y="84"/>
                  </a:lnTo>
                  <a:lnTo>
                    <a:pt x="2" y="86"/>
                  </a:lnTo>
                  <a:lnTo>
                    <a:pt x="7" y="82"/>
                  </a:lnTo>
                  <a:lnTo>
                    <a:pt x="11" y="77"/>
                  </a:lnTo>
                  <a:lnTo>
                    <a:pt x="20" y="68"/>
                  </a:lnTo>
                  <a:lnTo>
                    <a:pt x="24" y="62"/>
                  </a:lnTo>
                  <a:lnTo>
                    <a:pt x="28" y="57"/>
                  </a:lnTo>
                  <a:lnTo>
                    <a:pt x="29" y="51"/>
                  </a:lnTo>
                  <a:lnTo>
                    <a:pt x="33" y="46"/>
                  </a:lnTo>
                  <a:lnTo>
                    <a:pt x="35" y="40"/>
                  </a:lnTo>
                  <a:lnTo>
                    <a:pt x="37" y="35"/>
                  </a:lnTo>
                  <a:lnTo>
                    <a:pt x="40" y="29"/>
                  </a:lnTo>
                  <a:lnTo>
                    <a:pt x="42" y="24"/>
                  </a:lnTo>
                  <a:lnTo>
                    <a:pt x="46" y="18"/>
                  </a:lnTo>
                  <a:lnTo>
                    <a:pt x="48" y="13"/>
                  </a:lnTo>
                  <a:lnTo>
                    <a:pt x="50" y="7"/>
                  </a:lnTo>
                  <a:lnTo>
                    <a:pt x="53" y="2"/>
                  </a:lnTo>
                  <a:lnTo>
                    <a:pt x="53" y="0"/>
                  </a:lnTo>
                  <a:lnTo>
                    <a:pt x="53" y="2"/>
                  </a:lnTo>
                  <a:lnTo>
                    <a:pt x="53" y="0"/>
                  </a:lnTo>
                  <a:lnTo>
                    <a:pt x="50" y="0"/>
                  </a:lnTo>
                  <a:close/>
                </a:path>
              </a:pathLst>
            </a:custGeom>
            <a:solidFill>
              <a:srgbClr val="000000"/>
            </a:solidFill>
            <a:ln w="9525">
              <a:noFill/>
              <a:round/>
            </a:ln>
          </p:spPr>
          <p:txBody>
            <a:bodyPr/>
            <a:lstStyle/>
            <a:p>
              <a:endParaRPr lang="en-US"/>
            </a:p>
          </p:txBody>
        </p:sp>
        <p:sp>
          <p:nvSpPr>
            <p:cNvPr id="520323" name="Freeform 131"/>
            <p:cNvSpPr/>
            <p:nvPr/>
          </p:nvSpPr>
          <p:spPr bwMode="auto">
            <a:xfrm>
              <a:off x="3887" y="2749"/>
              <a:ext cx="7" cy="46"/>
            </a:xfrm>
            <a:custGeom>
              <a:avLst/>
              <a:gdLst/>
              <a:ahLst/>
              <a:cxnLst>
                <a:cxn ang="0">
                  <a:pos x="0" y="0"/>
                </a:cxn>
                <a:cxn ang="0">
                  <a:pos x="0" y="11"/>
                </a:cxn>
                <a:cxn ang="0">
                  <a:pos x="2" y="24"/>
                </a:cxn>
                <a:cxn ang="0">
                  <a:pos x="2" y="35"/>
                </a:cxn>
                <a:cxn ang="0">
                  <a:pos x="4" y="46"/>
                </a:cxn>
                <a:cxn ang="0">
                  <a:pos x="7" y="46"/>
                </a:cxn>
                <a:cxn ang="0">
                  <a:pos x="5" y="35"/>
                </a:cxn>
                <a:cxn ang="0">
                  <a:pos x="5" y="24"/>
                </a:cxn>
                <a:cxn ang="0">
                  <a:pos x="4" y="11"/>
                </a:cxn>
                <a:cxn ang="0">
                  <a:pos x="4" y="2"/>
                </a:cxn>
                <a:cxn ang="0">
                  <a:pos x="0" y="0"/>
                </a:cxn>
                <a:cxn ang="0">
                  <a:pos x="0" y="2"/>
                </a:cxn>
                <a:cxn ang="0">
                  <a:pos x="0" y="0"/>
                </a:cxn>
              </a:cxnLst>
              <a:rect l="0" t="0" r="r" b="b"/>
              <a:pathLst>
                <a:path w="7" h="46">
                  <a:moveTo>
                    <a:pt x="0" y="0"/>
                  </a:moveTo>
                  <a:lnTo>
                    <a:pt x="0" y="11"/>
                  </a:lnTo>
                  <a:lnTo>
                    <a:pt x="2" y="24"/>
                  </a:lnTo>
                  <a:lnTo>
                    <a:pt x="2" y="35"/>
                  </a:lnTo>
                  <a:lnTo>
                    <a:pt x="4" y="46"/>
                  </a:lnTo>
                  <a:lnTo>
                    <a:pt x="7" y="46"/>
                  </a:lnTo>
                  <a:lnTo>
                    <a:pt x="5" y="35"/>
                  </a:lnTo>
                  <a:lnTo>
                    <a:pt x="5" y="24"/>
                  </a:lnTo>
                  <a:lnTo>
                    <a:pt x="4" y="11"/>
                  </a:lnTo>
                  <a:lnTo>
                    <a:pt x="4" y="2"/>
                  </a:lnTo>
                  <a:lnTo>
                    <a:pt x="0" y="0"/>
                  </a:lnTo>
                  <a:lnTo>
                    <a:pt x="0" y="2"/>
                  </a:lnTo>
                  <a:lnTo>
                    <a:pt x="0" y="0"/>
                  </a:lnTo>
                  <a:close/>
                </a:path>
              </a:pathLst>
            </a:custGeom>
            <a:solidFill>
              <a:srgbClr val="000000"/>
            </a:solidFill>
            <a:ln w="9525">
              <a:noFill/>
              <a:round/>
            </a:ln>
          </p:spPr>
          <p:txBody>
            <a:bodyPr/>
            <a:lstStyle/>
            <a:p>
              <a:endParaRPr lang="en-US"/>
            </a:p>
          </p:txBody>
        </p:sp>
        <p:sp>
          <p:nvSpPr>
            <p:cNvPr id="520324" name="Freeform 132"/>
            <p:cNvSpPr/>
            <p:nvPr/>
          </p:nvSpPr>
          <p:spPr bwMode="auto">
            <a:xfrm>
              <a:off x="3885" y="2725"/>
              <a:ext cx="7" cy="26"/>
            </a:xfrm>
            <a:custGeom>
              <a:avLst/>
              <a:gdLst/>
              <a:ahLst/>
              <a:cxnLst>
                <a:cxn ang="0">
                  <a:pos x="2" y="0"/>
                </a:cxn>
                <a:cxn ang="0">
                  <a:pos x="0" y="7"/>
                </a:cxn>
                <a:cxn ang="0">
                  <a:pos x="2" y="15"/>
                </a:cxn>
                <a:cxn ang="0">
                  <a:pos x="4" y="18"/>
                </a:cxn>
                <a:cxn ang="0">
                  <a:pos x="2" y="24"/>
                </a:cxn>
                <a:cxn ang="0">
                  <a:pos x="6" y="26"/>
                </a:cxn>
                <a:cxn ang="0">
                  <a:pos x="7" y="18"/>
                </a:cxn>
                <a:cxn ang="0">
                  <a:pos x="6" y="13"/>
                </a:cxn>
                <a:cxn ang="0">
                  <a:pos x="4" y="7"/>
                </a:cxn>
                <a:cxn ang="0">
                  <a:pos x="4" y="2"/>
                </a:cxn>
                <a:cxn ang="0">
                  <a:pos x="4" y="4"/>
                </a:cxn>
                <a:cxn ang="0">
                  <a:pos x="2" y="0"/>
                </a:cxn>
              </a:cxnLst>
              <a:rect l="0" t="0" r="r" b="b"/>
              <a:pathLst>
                <a:path w="7" h="26">
                  <a:moveTo>
                    <a:pt x="2" y="0"/>
                  </a:moveTo>
                  <a:lnTo>
                    <a:pt x="0" y="7"/>
                  </a:lnTo>
                  <a:lnTo>
                    <a:pt x="2" y="15"/>
                  </a:lnTo>
                  <a:lnTo>
                    <a:pt x="4" y="18"/>
                  </a:lnTo>
                  <a:lnTo>
                    <a:pt x="2" y="24"/>
                  </a:lnTo>
                  <a:lnTo>
                    <a:pt x="6" y="26"/>
                  </a:lnTo>
                  <a:lnTo>
                    <a:pt x="7" y="18"/>
                  </a:lnTo>
                  <a:lnTo>
                    <a:pt x="6" y="13"/>
                  </a:lnTo>
                  <a:lnTo>
                    <a:pt x="4" y="7"/>
                  </a:lnTo>
                  <a:lnTo>
                    <a:pt x="4" y="2"/>
                  </a:lnTo>
                  <a:lnTo>
                    <a:pt x="4" y="4"/>
                  </a:lnTo>
                  <a:lnTo>
                    <a:pt x="2" y="0"/>
                  </a:lnTo>
                  <a:close/>
                </a:path>
              </a:pathLst>
            </a:custGeom>
            <a:solidFill>
              <a:srgbClr val="000000"/>
            </a:solidFill>
            <a:ln w="9525">
              <a:noFill/>
              <a:round/>
            </a:ln>
          </p:spPr>
          <p:txBody>
            <a:bodyPr/>
            <a:lstStyle/>
            <a:p>
              <a:endParaRPr lang="en-US"/>
            </a:p>
          </p:txBody>
        </p:sp>
        <p:sp>
          <p:nvSpPr>
            <p:cNvPr id="520325" name="Freeform 133"/>
            <p:cNvSpPr/>
            <p:nvPr/>
          </p:nvSpPr>
          <p:spPr bwMode="auto">
            <a:xfrm>
              <a:off x="3887" y="2718"/>
              <a:ext cx="15" cy="11"/>
            </a:xfrm>
            <a:custGeom>
              <a:avLst/>
              <a:gdLst/>
              <a:ahLst/>
              <a:cxnLst>
                <a:cxn ang="0">
                  <a:pos x="9" y="2"/>
                </a:cxn>
                <a:cxn ang="0">
                  <a:pos x="11" y="0"/>
                </a:cxn>
                <a:cxn ang="0">
                  <a:pos x="9" y="2"/>
                </a:cxn>
                <a:cxn ang="0">
                  <a:pos x="7" y="2"/>
                </a:cxn>
                <a:cxn ang="0">
                  <a:pos x="7" y="3"/>
                </a:cxn>
                <a:cxn ang="0">
                  <a:pos x="4" y="3"/>
                </a:cxn>
                <a:cxn ang="0">
                  <a:pos x="0" y="7"/>
                </a:cxn>
                <a:cxn ang="0">
                  <a:pos x="2" y="11"/>
                </a:cxn>
                <a:cxn ang="0">
                  <a:pos x="5" y="7"/>
                </a:cxn>
                <a:cxn ang="0">
                  <a:pos x="7" y="7"/>
                </a:cxn>
                <a:cxn ang="0">
                  <a:pos x="11" y="3"/>
                </a:cxn>
                <a:cxn ang="0">
                  <a:pos x="13" y="3"/>
                </a:cxn>
                <a:cxn ang="0">
                  <a:pos x="13" y="2"/>
                </a:cxn>
                <a:cxn ang="0">
                  <a:pos x="13" y="3"/>
                </a:cxn>
                <a:cxn ang="0">
                  <a:pos x="15" y="2"/>
                </a:cxn>
                <a:cxn ang="0">
                  <a:pos x="13" y="2"/>
                </a:cxn>
                <a:cxn ang="0">
                  <a:pos x="9" y="2"/>
                </a:cxn>
              </a:cxnLst>
              <a:rect l="0" t="0" r="r" b="b"/>
              <a:pathLst>
                <a:path w="15" h="11">
                  <a:moveTo>
                    <a:pt x="9" y="2"/>
                  </a:moveTo>
                  <a:lnTo>
                    <a:pt x="11" y="0"/>
                  </a:lnTo>
                  <a:lnTo>
                    <a:pt x="9" y="2"/>
                  </a:lnTo>
                  <a:lnTo>
                    <a:pt x="7" y="2"/>
                  </a:lnTo>
                  <a:lnTo>
                    <a:pt x="7" y="3"/>
                  </a:lnTo>
                  <a:lnTo>
                    <a:pt x="4" y="3"/>
                  </a:lnTo>
                  <a:lnTo>
                    <a:pt x="0" y="7"/>
                  </a:lnTo>
                  <a:lnTo>
                    <a:pt x="2" y="11"/>
                  </a:lnTo>
                  <a:lnTo>
                    <a:pt x="5" y="7"/>
                  </a:lnTo>
                  <a:lnTo>
                    <a:pt x="7" y="7"/>
                  </a:lnTo>
                  <a:lnTo>
                    <a:pt x="11" y="3"/>
                  </a:lnTo>
                  <a:lnTo>
                    <a:pt x="13" y="3"/>
                  </a:lnTo>
                  <a:lnTo>
                    <a:pt x="13" y="2"/>
                  </a:lnTo>
                  <a:lnTo>
                    <a:pt x="13" y="3"/>
                  </a:lnTo>
                  <a:lnTo>
                    <a:pt x="15" y="2"/>
                  </a:lnTo>
                  <a:lnTo>
                    <a:pt x="13" y="2"/>
                  </a:lnTo>
                  <a:lnTo>
                    <a:pt x="9" y="2"/>
                  </a:lnTo>
                  <a:close/>
                </a:path>
              </a:pathLst>
            </a:custGeom>
            <a:solidFill>
              <a:srgbClr val="000000"/>
            </a:solidFill>
            <a:ln w="9525">
              <a:noFill/>
              <a:round/>
            </a:ln>
          </p:spPr>
          <p:txBody>
            <a:bodyPr/>
            <a:lstStyle/>
            <a:p>
              <a:endParaRPr lang="en-US"/>
            </a:p>
          </p:txBody>
        </p:sp>
        <p:sp>
          <p:nvSpPr>
            <p:cNvPr id="520326" name="Freeform 134"/>
            <p:cNvSpPr/>
            <p:nvPr/>
          </p:nvSpPr>
          <p:spPr bwMode="auto">
            <a:xfrm>
              <a:off x="3892" y="2703"/>
              <a:ext cx="8" cy="17"/>
            </a:xfrm>
            <a:custGeom>
              <a:avLst/>
              <a:gdLst/>
              <a:ahLst/>
              <a:cxnLst>
                <a:cxn ang="0">
                  <a:pos x="2" y="0"/>
                </a:cxn>
                <a:cxn ang="0">
                  <a:pos x="0" y="2"/>
                </a:cxn>
                <a:cxn ang="0">
                  <a:pos x="2" y="5"/>
                </a:cxn>
                <a:cxn ang="0">
                  <a:pos x="2" y="9"/>
                </a:cxn>
                <a:cxn ang="0">
                  <a:pos x="4" y="15"/>
                </a:cxn>
                <a:cxn ang="0">
                  <a:pos x="4" y="17"/>
                </a:cxn>
                <a:cxn ang="0">
                  <a:pos x="8" y="17"/>
                </a:cxn>
                <a:cxn ang="0">
                  <a:pos x="6" y="13"/>
                </a:cxn>
                <a:cxn ang="0">
                  <a:pos x="6" y="9"/>
                </a:cxn>
                <a:cxn ang="0">
                  <a:pos x="4" y="5"/>
                </a:cxn>
                <a:cxn ang="0">
                  <a:pos x="4" y="2"/>
                </a:cxn>
                <a:cxn ang="0">
                  <a:pos x="4" y="4"/>
                </a:cxn>
                <a:cxn ang="0">
                  <a:pos x="2" y="0"/>
                </a:cxn>
                <a:cxn ang="0">
                  <a:pos x="0" y="2"/>
                </a:cxn>
                <a:cxn ang="0">
                  <a:pos x="2" y="0"/>
                </a:cxn>
              </a:cxnLst>
              <a:rect l="0" t="0" r="r" b="b"/>
              <a:pathLst>
                <a:path w="8" h="17">
                  <a:moveTo>
                    <a:pt x="2" y="0"/>
                  </a:moveTo>
                  <a:lnTo>
                    <a:pt x="0" y="2"/>
                  </a:lnTo>
                  <a:lnTo>
                    <a:pt x="2" y="5"/>
                  </a:lnTo>
                  <a:lnTo>
                    <a:pt x="2" y="9"/>
                  </a:lnTo>
                  <a:lnTo>
                    <a:pt x="4" y="15"/>
                  </a:lnTo>
                  <a:lnTo>
                    <a:pt x="4" y="17"/>
                  </a:lnTo>
                  <a:lnTo>
                    <a:pt x="8" y="17"/>
                  </a:lnTo>
                  <a:lnTo>
                    <a:pt x="6" y="13"/>
                  </a:lnTo>
                  <a:lnTo>
                    <a:pt x="6" y="9"/>
                  </a:lnTo>
                  <a:lnTo>
                    <a:pt x="4" y="5"/>
                  </a:lnTo>
                  <a:lnTo>
                    <a:pt x="4" y="2"/>
                  </a:lnTo>
                  <a:lnTo>
                    <a:pt x="4" y="4"/>
                  </a:lnTo>
                  <a:lnTo>
                    <a:pt x="2" y="0"/>
                  </a:lnTo>
                  <a:lnTo>
                    <a:pt x="0" y="2"/>
                  </a:lnTo>
                  <a:lnTo>
                    <a:pt x="2" y="0"/>
                  </a:lnTo>
                  <a:close/>
                </a:path>
              </a:pathLst>
            </a:custGeom>
            <a:solidFill>
              <a:srgbClr val="000000"/>
            </a:solidFill>
            <a:ln w="9525">
              <a:noFill/>
              <a:round/>
            </a:ln>
          </p:spPr>
          <p:txBody>
            <a:bodyPr/>
            <a:lstStyle/>
            <a:p>
              <a:endParaRPr lang="en-US"/>
            </a:p>
          </p:txBody>
        </p:sp>
        <p:sp>
          <p:nvSpPr>
            <p:cNvPr id="520327" name="Freeform 135"/>
            <p:cNvSpPr/>
            <p:nvPr/>
          </p:nvSpPr>
          <p:spPr bwMode="auto">
            <a:xfrm>
              <a:off x="3894" y="2701"/>
              <a:ext cx="30" cy="9"/>
            </a:xfrm>
            <a:custGeom>
              <a:avLst/>
              <a:gdLst/>
              <a:ahLst/>
              <a:cxnLst>
                <a:cxn ang="0">
                  <a:pos x="26" y="6"/>
                </a:cxn>
                <a:cxn ang="0">
                  <a:pos x="28" y="6"/>
                </a:cxn>
                <a:cxn ang="0">
                  <a:pos x="26" y="6"/>
                </a:cxn>
                <a:cxn ang="0">
                  <a:pos x="22" y="4"/>
                </a:cxn>
                <a:cxn ang="0">
                  <a:pos x="19" y="2"/>
                </a:cxn>
                <a:cxn ang="0">
                  <a:pos x="15" y="2"/>
                </a:cxn>
                <a:cxn ang="0">
                  <a:pos x="11" y="0"/>
                </a:cxn>
                <a:cxn ang="0">
                  <a:pos x="4" y="0"/>
                </a:cxn>
                <a:cxn ang="0">
                  <a:pos x="0" y="2"/>
                </a:cxn>
                <a:cxn ang="0">
                  <a:pos x="2" y="6"/>
                </a:cxn>
                <a:cxn ang="0">
                  <a:pos x="4" y="4"/>
                </a:cxn>
                <a:cxn ang="0">
                  <a:pos x="11" y="4"/>
                </a:cxn>
                <a:cxn ang="0">
                  <a:pos x="13" y="6"/>
                </a:cxn>
                <a:cxn ang="0">
                  <a:pos x="17" y="6"/>
                </a:cxn>
                <a:cxn ang="0">
                  <a:pos x="21" y="7"/>
                </a:cxn>
                <a:cxn ang="0">
                  <a:pos x="24" y="9"/>
                </a:cxn>
                <a:cxn ang="0">
                  <a:pos x="30" y="9"/>
                </a:cxn>
                <a:cxn ang="0">
                  <a:pos x="28" y="9"/>
                </a:cxn>
                <a:cxn ang="0">
                  <a:pos x="30" y="9"/>
                </a:cxn>
                <a:cxn ang="0">
                  <a:pos x="26" y="6"/>
                </a:cxn>
              </a:cxnLst>
              <a:rect l="0" t="0" r="r" b="b"/>
              <a:pathLst>
                <a:path w="30" h="9">
                  <a:moveTo>
                    <a:pt x="26" y="6"/>
                  </a:moveTo>
                  <a:lnTo>
                    <a:pt x="28" y="6"/>
                  </a:lnTo>
                  <a:lnTo>
                    <a:pt x="26" y="6"/>
                  </a:lnTo>
                  <a:lnTo>
                    <a:pt x="22" y="4"/>
                  </a:lnTo>
                  <a:lnTo>
                    <a:pt x="19" y="2"/>
                  </a:lnTo>
                  <a:lnTo>
                    <a:pt x="15" y="2"/>
                  </a:lnTo>
                  <a:lnTo>
                    <a:pt x="11" y="0"/>
                  </a:lnTo>
                  <a:lnTo>
                    <a:pt x="4" y="0"/>
                  </a:lnTo>
                  <a:lnTo>
                    <a:pt x="0" y="2"/>
                  </a:lnTo>
                  <a:lnTo>
                    <a:pt x="2" y="6"/>
                  </a:lnTo>
                  <a:lnTo>
                    <a:pt x="4" y="4"/>
                  </a:lnTo>
                  <a:lnTo>
                    <a:pt x="11" y="4"/>
                  </a:lnTo>
                  <a:lnTo>
                    <a:pt x="13" y="6"/>
                  </a:lnTo>
                  <a:lnTo>
                    <a:pt x="17" y="6"/>
                  </a:lnTo>
                  <a:lnTo>
                    <a:pt x="21" y="7"/>
                  </a:lnTo>
                  <a:lnTo>
                    <a:pt x="24" y="9"/>
                  </a:lnTo>
                  <a:lnTo>
                    <a:pt x="30" y="9"/>
                  </a:lnTo>
                  <a:lnTo>
                    <a:pt x="28" y="9"/>
                  </a:lnTo>
                  <a:lnTo>
                    <a:pt x="30" y="9"/>
                  </a:lnTo>
                  <a:lnTo>
                    <a:pt x="26" y="6"/>
                  </a:lnTo>
                  <a:close/>
                </a:path>
              </a:pathLst>
            </a:custGeom>
            <a:solidFill>
              <a:srgbClr val="000000"/>
            </a:solidFill>
            <a:ln w="9525">
              <a:noFill/>
              <a:round/>
            </a:ln>
          </p:spPr>
          <p:txBody>
            <a:bodyPr/>
            <a:lstStyle/>
            <a:p>
              <a:endParaRPr lang="en-US"/>
            </a:p>
          </p:txBody>
        </p:sp>
        <p:sp>
          <p:nvSpPr>
            <p:cNvPr id="520328" name="Freeform 136"/>
            <p:cNvSpPr/>
            <p:nvPr/>
          </p:nvSpPr>
          <p:spPr bwMode="auto">
            <a:xfrm>
              <a:off x="3920" y="2659"/>
              <a:ext cx="48" cy="51"/>
            </a:xfrm>
            <a:custGeom>
              <a:avLst/>
              <a:gdLst/>
              <a:ahLst/>
              <a:cxnLst>
                <a:cxn ang="0">
                  <a:pos x="46" y="2"/>
                </a:cxn>
                <a:cxn ang="0">
                  <a:pos x="44" y="0"/>
                </a:cxn>
                <a:cxn ang="0">
                  <a:pos x="39" y="5"/>
                </a:cxn>
                <a:cxn ang="0">
                  <a:pos x="35" y="11"/>
                </a:cxn>
                <a:cxn ang="0">
                  <a:pos x="29" y="18"/>
                </a:cxn>
                <a:cxn ang="0">
                  <a:pos x="24" y="26"/>
                </a:cxn>
                <a:cxn ang="0">
                  <a:pos x="7" y="42"/>
                </a:cxn>
                <a:cxn ang="0">
                  <a:pos x="0" y="48"/>
                </a:cxn>
                <a:cxn ang="0">
                  <a:pos x="4" y="51"/>
                </a:cxn>
                <a:cxn ang="0">
                  <a:pos x="15" y="40"/>
                </a:cxn>
                <a:cxn ang="0">
                  <a:pos x="20" y="33"/>
                </a:cxn>
                <a:cxn ang="0">
                  <a:pos x="26" y="27"/>
                </a:cxn>
                <a:cxn ang="0">
                  <a:pos x="31" y="20"/>
                </a:cxn>
                <a:cxn ang="0">
                  <a:pos x="42" y="9"/>
                </a:cxn>
                <a:cxn ang="0">
                  <a:pos x="48" y="2"/>
                </a:cxn>
                <a:cxn ang="0">
                  <a:pos x="46" y="0"/>
                </a:cxn>
                <a:cxn ang="0">
                  <a:pos x="48" y="2"/>
                </a:cxn>
                <a:cxn ang="0">
                  <a:pos x="48" y="0"/>
                </a:cxn>
                <a:cxn ang="0">
                  <a:pos x="46" y="0"/>
                </a:cxn>
                <a:cxn ang="0">
                  <a:pos x="46" y="2"/>
                </a:cxn>
              </a:cxnLst>
              <a:rect l="0" t="0" r="r" b="b"/>
              <a:pathLst>
                <a:path w="48" h="51">
                  <a:moveTo>
                    <a:pt x="46" y="2"/>
                  </a:moveTo>
                  <a:lnTo>
                    <a:pt x="44" y="0"/>
                  </a:lnTo>
                  <a:lnTo>
                    <a:pt x="39" y="5"/>
                  </a:lnTo>
                  <a:lnTo>
                    <a:pt x="35" y="11"/>
                  </a:lnTo>
                  <a:lnTo>
                    <a:pt x="29" y="18"/>
                  </a:lnTo>
                  <a:lnTo>
                    <a:pt x="24" y="26"/>
                  </a:lnTo>
                  <a:lnTo>
                    <a:pt x="7" y="42"/>
                  </a:lnTo>
                  <a:lnTo>
                    <a:pt x="0" y="48"/>
                  </a:lnTo>
                  <a:lnTo>
                    <a:pt x="4" y="51"/>
                  </a:lnTo>
                  <a:lnTo>
                    <a:pt x="15" y="40"/>
                  </a:lnTo>
                  <a:lnTo>
                    <a:pt x="20" y="33"/>
                  </a:lnTo>
                  <a:lnTo>
                    <a:pt x="26" y="27"/>
                  </a:lnTo>
                  <a:lnTo>
                    <a:pt x="31" y="20"/>
                  </a:lnTo>
                  <a:lnTo>
                    <a:pt x="42" y="9"/>
                  </a:lnTo>
                  <a:lnTo>
                    <a:pt x="48" y="2"/>
                  </a:lnTo>
                  <a:lnTo>
                    <a:pt x="46" y="0"/>
                  </a:lnTo>
                  <a:lnTo>
                    <a:pt x="48" y="2"/>
                  </a:lnTo>
                  <a:lnTo>
                    <a:pt x="48" y="0"/>
                  </a:lnTo>
                  <a:lnTo>
                    <a:pt x="46" y="0"/>
                  </a:lnTo>
                  <a:lnTo>
                    <a:pt x="46" y="2"/>
                  </a:lnTo>
                  <a:close/>
                </a:path>
              </a:pathLst>
            </a:custGeom>
            <a:solidFill>
              <a:srgbClr val="000000"/>
            </a:solidFill>
            <a:ln w="9525">
              <a:noFill/>
              <a:round/>
            </a:ln>
          </p:spPr>
          <p:txBody>
            <a:bodyPr/>
            <a:lstStyle/>
            <a:p>
              <a:endParaRPr lang="en-US"/>
            </a:p>
          </p:txBody>
        </p:sp>
        <p:sp>
          <p:nvSpPr>
            <p:cNvPr id="520329" name="Freeform 137"/>
            <p:cNvSpPr/>
            <p:nvPr/>
          </p:nvSpPr>
          <p:spPr bwMode="auto">
            <a:xfrm>
              <a:off x="3929" y="2626"/>
              <a:ext cx="37" cy="35"/>
            </a:xfrm>
            <a:custGeom>
              <a:avLst/>
              <a:gdLst/>
              <a:ahLst/>
              <a:cxnLst>
                <a:cxn ang="0">
                  <a:pos x="0" y="2"/>
                </a:cxn>
                <a:cxn ang="0">
                  <a:pos x="2" y="7"/>
                </a:cxn>
                <a:cxn ang="0">
                  <a:pos x="6" y="13"/>
                </a:cxn>
                <a:cxn ang="0">
                  <a:pos x="9" y="18"/>
                </a:cxn>
                <a:cxn ang="0">
                  <a:pos x="15" y="22"/>
                </a:cxn>
                <a:cxn ang="0">
                  <a:pos x="19" y="26"/>
                </a:cxn>
                <a:cxn ang="0">
                  <a:pos x="24" y="29"/>
                </a:cxn>
                <a:cxn ang="0">
                  <a:pos x="30" y="33"/>
                </a:cxn>
                <a:cxn ang="0">
                  <a:pos x="37" y="35"/>
                </a:cxn>
                <a:cxn ang="0">
                  <a:pos x="37" y="33"/>
                </a:cxn>
                <a:cxn ang="0">
                  <a:pos x="31" y="29"/>
                </a:cxn>
                <a:cxn ang="0">
                  <a:pos x="28" y="27"/>
                </a:cxn>
                <a:cxn ang="0">
                  <a:pos x="20" y="24"/>
                </a:cxn>
                <a:cxn ang="0">
                  <a:pos x="13" y="16"/>
                </a:cxn>
                <a:cxn ang="0">
                  <a:pos x="9" y="11"/>
                </a:cxn>
                <a:cxn ang="0">
                  <a:pos x="6" y="5"/>
                </a:cxn>
                <a:cxn ang="0">
                  <a:pos x="4" y="0"/>
                </a:cxn>
                <a:cxn ang="0">
                  <a:pos x="0" y="2"/>
                </a:cxn>
              </a:cxnLst>
              <a:rect l="0" t="0" r="r" b="b"/>
              <a:pathLst>
                <a:path w="37" h="35">
                  <a:moveTo>
                    <a:pt x="0" y="2"/>
                  </a:moveTo>
                  <a:lnTo>
                    <a:pt x="2" y="7"/>
                  </a:lnTo>
                  <a:lnTo>
                    <a:pt x="6" y="13"/>
                  </a:lnTo>
                  <a:lnTo>
                    <a:pt x="9" y="18"/>
                  </a:lnTo>
                  <a:lnTo>
                    <a:pt x="15" y="22"/>
                  </a:lnTo>
                  <a:lnTo>
                    <a:pt x="19" y="26"/>
                  </a:lnTo>
                  <a:lnTo>
                    <a:pt x="24" y="29"/>
                  </a:lnTo>
                  <a:lnTo>
                    <a:pt x="30" y="33"/>
                  </a:lnTo>
                  <a:lnTo>
                    <a:pt x="37" y="35"/>
                  </a:lnTo>
                  <a:lnTo>
                    <a:pt x="37" y="33"/>
                  </a:lnTo>
                  <a:lnTo>
                    <a:pt x="31" y="29"/>
                  </a:lnTo>
                  <a:lnTo>
                    <a:pt x="28" y="27"/>
                  </a:lnTo>
                  <a:lnTo>
                    <a:pt x="20" y="24"/>
                  </a:lnTo>
                  <a:lnTo>
                    <a:pt x="13" y="16"/>
                  </a:lnTo>
                  <a:lnTo>
                    <a:pt x="9" y="11"/>
                  </a:lnTo>
                  <a:lnTo>
                    <a:pt x="6" y="5"/>
                  </a:lnTo>
                  <a:lnTo>
                    <a:pt x="4" y="0"/>
                  </a:lnTo>
                  <a:lnTo>
                    <a:pt x="0" y="2"/>
                  </a:lnTo>
                  <a:close/>
                </a:path>
              </a:pathLst>
            </a:custGeom>
            <a:solidFill>
              <a:srgbClr val="000000"/>
            </a:solidFill>
            <a:ln w="9525">
              <a:noFill/>
              <a:round/>
            </a:ln>
          </p:spPr>
          <p:txBody>
            <a:bodyPr/>
            <a:lstStyle/>
            <a:p>
              <a:endParaRPr lang="en-US"/>
            </a:p>
          </p:txBody>
        </p:sp>
        <p:sp>
          <p:nvSpPr>
            <p:cNvPr id="520330" name="Freeform 138"/>
            <p:cNvSpPr/>
            <p:nvPr/>
          </p:nvSpPr>
          <p:spPr bwMode="auto">
            <a:xfrm>
              <a:off x="3927" y="2562"/>
              <a:ext cx="6" cy="66"/>
            </a:xfrm>
            <a:custGeom>
              <a:avLst/>
              <a:gdLst/>
              <a:ahLst/>
              <a:cxnLst>
                <a:cxn ang="0">
                  <a:pos x="2" y="0"/>
                </a:cxn>
                <a:cxn ang="0">
                  <a:pos x="2" y="1"/>
                </a:cxn>
                <a:cxn ang="0">
                  <a:pos x="0" y="16"/>
                </a:cxn>
                <a:cxn ang="0">
                  <a:pos x="0" y="49"/>
                </a:cxn>
                <a:cxn ang="0">
                  <a:pos x="2" y="66"/>
                </a:cxn>
                <a:cxn ang="0">
                  <a:pos x="6" y="64"/>
                </a:cxn>
                <a:cxn ang="0">
                  <a:pos x="4" y="49"/>
                </a:cxn>
                <a:cxn ang="0">
                  <a:pos x="4" y="16"/>
                </a:cxn>
                <a:cxn ang="0">
                  <a:pos x="6" y="1"/>
                </a:cxn>
                <a:cxn ang="0">
                  <a:pos x="2" y="0"/>
                </a:cxn>
                <a:cxn ang="0">
                  <a:pos x="2" y="1"/>
                </a:cxn>
                <a:cxn ang="0">
                  <a:pos x="2" y="0"/>
                </a:cxn>
              </a:cxnLst>
              <a:rect l="0" t="0" r="r" b="b"/>
              <a:pathLst>
                <a:path w="6" h="66">
                  <a:moveTo>
                    <a:pt x="2" y="0"/>
                  </a:moveTo>
                  <a:lnTo>
                    <a:pt x="2" y="1"/>
                  </a:lnTo>
                  <a:lnTo>
                    <a:pt x="0" y="16"/>
                  </a:lnTo>
                  <a:lnTo>
                    <a:pt x="0" y="49"/>
                  </a:lnTo>
                  <a:lnTo>
                    <a:pt x="2" y="66"/>
                  </a:lnTo>
                  <a:lnTo>
                    <a:pt x="6" y="64"/>
                  </a:lnTo>
                  <a:lnTo>
                    <a:pt x="4" y="49"/>
                  </a:lnTo>
                  <a:lnTo>
                    <a:pt x="4" y="16"/>
                  </a:lnTo>
                  <a:lnTo>
                    <a:pt x="6" y="1"/>
                  </a:lnTo>
                  <a:lnTo>
                    <a:pt x="2" y="0"/>
                  </a:lnTo>
                  <a:lnTo>
                    <a:pt x="2" y="1"/>
                  </a:lnTo>
                  <a:lnTo>
                    <a:pt x="2" y="0"/>
                  </a:lnTo>
                  <a:close/>
                </a:path>
              </a:pathLst>
            </a:custGeom>
            <a:solidFill>
              <a:srgbClr val="000000"/>
            </a:solidFill>
            <a:ln w="9525">
              <a:noFill/>
              <a:round/>
            </a:ln>
          </p:spPr>
          <p:txBody>
            <a:bodyPr/>
            <a:lstStyle/>
            <a:p>
              <a:endParaRPr lang="en-US"/>
            </a:p>
          </p:txBody>
        </p:sp>
        <p:sp>
          <p:nvSpPr>
            <p:cNvPr id="520331" name="Freeform 139"/>
            <p:cNvSpPr/>
            <p:nvPr/>
          </p:nvSpPr>
          <p:spPr bwMode="auto">
            <a:xfrm>
              <a:off x="3929" y="2532"/>
              <a:ext cx="30" cy="31"/>
            </a:xfrm>
            <a:custGeom>
              <a:avLst/>
              <a:gdLst/>
              <a:ahLst/>
              <a:cxnLst>
                <a:cxn ang="0">
                  <a:pos x="28" y="0"/>
                </a:cxn>
                <a:cxn ang="0">
                  <a:pos x="24" y="4"/>
                </a:cxn>
                <a:cxn ang="0">
                  <a:pos x="19" y="6"/>
                </a:cxn>
                <a:cxn ang="0">
                  <a:pos x="4" y="20"/>
                </a:cxn>
                <a:cxn ang="0">
                  <a:pos x="2" y="26"/>
                </a:cxn>
                <a:cxn ang="0">
                  <a:pos x="0" y="30"/>
                </a:cxn>
                <a:cxn ang="0">
                  <a:pos x="4" y="31"/>
                </a:cxn>
                <a:cxn ang="0">
                  <a:pos x="6" y="28"/>
                </a:cxn>
                <a:cxn ang="0">
                  <a:pos x="8" y="22"/>
                </a:cxn>
                <a:cxn ang="0">
                  <a:pos x="11" y="19"/>
                </a:cxn>
                <a:cxn ang="0">
                  <a:pos x="13" y="15"/>
                </a:cxn>
                <a:cxn ang="0">
                  <a:pos x="19" y="11"/>
                </a:cxn>
                <a:cxn ang="0">
                  <a:pos x="20" y="9"/>
                </a:cxn>
                <a:cxn ang="0">
                  <a:pos x="26" y="6"/>
                </a:cxn>
                <a:cxn ang="0">
                  <a:pos x="30" y="4"/>
                </a:cxn>
                <a:cxn ang="0">
                  <a:pos x="28" y="0"/>
                </a:cxn>
              </a:cxnLst>
              <a:rect l="0" t="0" r="r" b="b"/>
              <a:pathLst>
                <a:path w="30" h="31">
                  <a:moveTo>
                    <a:pt x="28" y="0"/>
                  </a:moveTo>
                  <a:lnTo>
                    <a:pt x="24" y="4"/>
                  </a:lnTo>
                  <a:lnTo>
                    <a:pt x="19" y="6"/>
                  </a:lnTo>
                  <a:lnTo>
                    <a:pt x="4" y="20"/>
                  </a:lnTo>
                  <a:lnTo>
                    <a:pt x="2" y="26"/>
                  </a:lnTo>
                  <a:lnTo>
                    <a:pt x="0" y="30"/>
                  </a:lnTo>
                  <a:lnTo>
                    <a:pt x="4" y="31"/>
                  </a:lnTo>
                  <a:lnTo>
                    <a:pt x="6" y="28"/>
                  </a:lnTo>
                  <a:lnTo>
                    <a:pt x="8" y="22"/>
                  </a:lnTo>
                  <a:lnTo>
                    <a:pt x="11" y="19"/>
                  </a:lnTo>
                  <a:lnTo>
                    <a:pt x="13" y="15"/>
                  </a:lnTo>
                  <a:lnTo>
                    <a:pt x="19" y="11"/>
                  </a:lnTo>
                  <a:lnTo>
                    <a:pt x="20" y="9"/>
                  </a:lnTo>
                  <a:lnTo>
                    <a:pt x="26" y="6"/>
                  </a:lnTo>
                  <a:lnTo>
                    <a:pt x="30" y="4"/>
                  </a:lnTo>
                  <a:lnTo>
                    <a:pt x="28" y="0"/>
                  </a:lnTo>
                  <a:close/>
                </a:path>
              </a:pathLst>
            </a:custGeom>
            <a:solidFill>
              <a:srgbClr val="000000"/>
            </a:solidFill>
            <a:ln w="9525">
              <a:noFill/>
              <a:round/>
            </a:ln>
          </p:spPr>
          <p:txBody>
            <a:bodyPr/>
            <a:lstStyle/>
            <a:p>
              <a:endParaRPr lang="en-US"/>
            </a:p>
          </p:txBody>
        </p:sp>
        <p:sp>
          <p:nvSpPr>
            <p:cNvPr id="520332" name="Freeform 140"/>
            <p:cNvSpPr/>
            <p:nvPr/>
          </p:nvSpPr>
          <p:spPr bwMode="auto">
            <a:xfrm>
              <a:off x="3957" y="2530"/>
              <a:ext cx="60" cy="22"/>
            </a:xfrm>
            <a:custGeom>
              <a:avLst/>
              <a:gdLst/>
              <a:ahLst/>
              <a:cxnLst>
                <a:cxn ang="0">
                  <a:pos x="60" y="19"/>
                </a:cxn>
                <a:cxn ang="0">
                  <a:pos x="57" y="19"/>
                </a:cxn>
                <a:cxn ang="0">
                  <a:pos x="53" y="17"/>
                </a:cxn>
                <a:cxn ang="0">
                  <a:pos x="51" y="17"/>
                </a:cxn>
                <a:cxn ang="0">
                  <a:pos x="48" y="15"/>
                </a:cxn>
                <a:cxn ang="0">
                  <a:pos x="44" y="13"/>
                </a:cxn>
                <a:cxn ang="0">
                  <a:pos x="40" y="10"/>
                </a:cxn>
                <a:cxn ang="0">
                  <a:pos x="37" y="8"/>
                </a:cxn>
                <a:cxn ang="0">
                  <a:pos x="33" y="8"/>
                </a:cxn>
                <a:cxn ang="0">
                  <a:pos x="29" y="6"/>
                </a:cxn>
                <a:cxn ang="0">
                  <a:pos x="25" y="4"/>
                </a:cxn>
                <a:cxn ang="0">
                  <a:pos x="22" y="2"/>
                </a:cxn>
                <a:cxn ang="0">
                  <a:pos x="18" y="2"/>
                </a:cxn>
                <a:cxn ang="0">
                  <a:pos x="14" y="0"/>
                </a:cxn>
                <a:cxn ang="0">
                  <a:pos x="11" y="0"/>
                </a:cxn>
                <a:cxn ang="0">
                  <a:pos x="5" y="2"/>
                </a:cxn>
                <a:cxn ang="0">
                  <a:pos x="0" y="2"/>
                </a:cxn>
                <a:cxn ang="0">
                  <a:pos x="2" y="6"/>
                </a:cxn>
                <a:cxn ang="0">
                  <a:pos x="5" y="6"/>
                </a:cxn>
                <a:cxn ang="0">
                  <a:pos x="11" y="4"/>
                </a:cxn>
                <a:cxn ang="0">
                  <a:pos x="14" y="6"/>
                </a:cxn>
                <a:cxn ang="0">
                  <a:pos x="20" y="6"/>
                </a:cxn>
                <a:cxn ang="0">
                  <a:pos x="25" y="8"/>
                </a:cxn>
                <a:cxn ang="0">
                  <a:pos x="29" y="8"/>
                </a:cxn>
                <a:cxn ang="0">
                  <a:pos x="31" y="10"/>
                </a:cxn>
                <a:cxn ang="0">
                  <a:pos x="35" y="11"/>
                </a:cxn>
                <a:cxn ang="0">
                  <a:pos x="38" y="13"/>
                </a:cxn>
                <a:cxn ang="0">
                  <a:pos x="42" y="17"/>
                </a:cxn>
                <a:cxn ang="0">
                  <a:pos x="46" y="17"/>
                </a:cxn>
                <a:cxn ang="0">
                  <a:pos x="49" y="19"/>
                </a:cxn>
                <a:cxn ang="0">
                  <a:pos x="53" y="21"/>
                </a:cxn>
                <a:cxn ang="0">
                  <a:pos x="57" y="22"/>
                </a:cxn>
                <a:cxn ang="0">
                  <a:pos x="60" y="22"/>
                </a:cxn>
                <a:cxn ang="0">
                  <a:pos x="60" y="19"/>
                </a:cxn>
              </a:cxnLst>
              <a:rect l="0" t="0" r="r" b="b"/>
              <a:pathLst>
                <a:path w="60" h="22">
                  <a:moveTo>
                    <a:pt x="60" y="19"/>
                  </a:moveTo>
                  <a:lnTo>
                    <a:pt x="57" y="19"/>
                  </a:lnTo>
                  <a:lnTo>
                    <a:pt x="53" y="17"/>
                  </a:lnTo>
                  <a:lnTo>
                    <a:pt x="51" y="17"/>
                  </a:lnTo>
                  <a:lnTo>
                    <a:pt x="48" y="15"/>
                  </a:lnTo>
                  <a:lnTo>
                    <a:pt x="44" y="13"/>
                  </a:lnTo>
                  <a:lnTo>
                    <a:pt x="40" y="10"/>
                  </a:lnTo>
                  <a:lnTo>
                    <a:pt x="37" y="8"/>
                  </a:lnTo>
                  <a:lnTo>
                    <a:pt x="33" y="8"/>
                  </a:lnTo>
                  <a:lnTo>
                    <a:pt x="29" y="6"/>
                  </a:lnTo>
                  <a:lnTo>
                    <a:pt x="25" y="4"/>
                  </a:lnTo>
                  <a:lnTo>
                    <a:pt x="22" y="2"/>
                  </a:lnTo>
                  <a:lnTo>
                    <a:pt x="18" y="2"/>
                  </a:lnTo>
                  <a:lnTo>
                    <a:pt x="14" y="0"/>
                  </a:lnTo>
                  <a:lnTo>
                    <a:pt x="11" y="0"/>
                  </a:lnTo>
                  <a:lnTo>
                    <a:pt x="5" y="2"/>
                  </a:lnTo>
                  <a:lnTo>
                    <a:pt x="0" y="2"/>
                  </a:lnTo>
                  <a:lnTo>
                    <a:pt x="2" y="6"/>
                  </a:lnTo>
                  <a:lnTo>
                    <a:pt x="5" y="6"/>
                  </a:lnTo>
                  <a:lnTo>
                    <a:pt x="11" y="4"/>
                  </a:lnTo>
                  <a:lnTo>
                    <a:pt x="14" y="6"/>
                  </a:lnTo>
                  <a:lnTo>
                    <a:pt x="20" y="6"/>
                  </a:lnTo>
                  <a:lnTo>
                    <a:pt x="25" y="8"/>
                  </a:lnTo>
                  <a:lnTo>
                    <a:pt x="29" y="8"/>
                  </a:lnTo>
                  <a:lnTo>
                    <a:pt x="31" y="10"/>
                  </a:lnTo>
                  <a:lnTo>
                    <a:pt x="35" y="11"/>
                  </a:lnTo>
                  <a:lnTo>
                    <a:pt x="38" y="13"/>
                  </a:lnTo>
                  <a:lnTo>
                    <a:pt x="42" y="17"/>
                  </a:lnTo>
                  <a:lnTo>
                    <a:pt x="46" y="17"/>
                  </a:lnTo>
                  <a:lnTo>
                    <a:pt x="49" y="19"/>
                  </a:lnTo>
                  <a:lnTo>
                    <a:pt x="53" y="21"/>
                  </a:lnTo>
                  <a:lnTo>
                    <a:pt x="57" y="22"/>
                  </a:lnTo>
                  <a:lnTo>
                    <a:pt x="60" y="22"/>
                  </a:lnTo>
                  <a:lnTo>
                    <a:pt x="60" y="19"/>
                  </a:lnTo>
                  <a:close/>
                </a:path>
              </a:pathLst>
            </a:custGeom>
            <a:solidFill>
              <a:srgbClr val="000000"/>
            </a:solidFill>
            <a:ln w="9525">
              <a:noFill/>
              <a:round/>
            </a:ln>
          </p:spPr>
          <p:txBody>
            <a:bodyPr/>
            <a:lstStyle/>
            <a:p>
              <a:endParaRPr lang="en-US"/>
            </a:p>
          </p:txBody>
        </p:sp>
        <p:sp>
          <p:nvSpPr>
            <p:cNvPr id="520333" name="Freeform 141"/>
            <p:cNvSpPr/>
            <p:nvPr/>
          </p:nvSpPr>
          <p:spPr bwMode="auto">
            <a:xfrm>
              <a:off x="4017" y="2549"/>
              <a:ext cx="55" cy="24"/>
            </a:xfrm>
            <a:custGeom>
              <a:avLst/>
              <a:gdLst/>
              <a:ahLst/>
              <a:cxnLst>
                <a:cxn ang="0">
                  <a:pos x="55" y="20"/>
                </a:cxn>
                <a:cxn ang="0">
                  <a:pos x="52" y="20"/>
                </a:cxn>
                <a:cxn ang="0">
                  <a:pos x="48" y="18"/>
                </a:cxn>
                <a:cxn ang="0">
                  <a:pos x="44" y="18"/>
                </a:cxn>
                <a:cxn ang="0">
                  <a:pos x="43" y="16"/>
                </a:cxn>
                <a:cxn ang="0">
                  <a:pos x="39" y="14"/>
                </a:cxn>
                <a:cxn ang="0">
                  <a:pos x="35" y="13"/>
                </a:cxn>
                <a:cxn ang="0">
                  <a:pos x="32" y="13"/>
                </a:cxn>
                <a:cxn ang="0">
                  <a:pos x="28" y="11"/>
                </a:cxn>
                <a:cxn ang="0">
                  <a:pos x="24" y="9"/>
                </a:cxn>
                <a:cxn ang="0">
                  <a:pos x="22" y="9"/>
                </a:cxn>
                <a:cxn ang="0">
                  <a:pos x="19" y="7"/>
                </a:cxn>
                <a:cxn ang="0">
                  <a:pos x="15" y="5"/>
                </a:cxn>
                <a:cxn ang="0">
                  <a:pos x="11" y="5"/>
                </a:cxn>
                <a:cxn ang="0">
                  <a:pos x="8" y="3"/>
                </a:cxn>
                <a:cxn ang="0">
                  <a:pos x="4" y="2"/>
                </a:cxn>
                <a:cxn ang="0">
                  <a:pos x="0" y="0"/>
                </a:cxn>
                <a:cxn ang="0">
                  <a:pos x="0" y="3"/>
                </a:cxn>
                <a:cxn ang="0">
                  <a:pos x="4" y="5"/>
                </a:cxn>
                <a:cxn ang="0">
                  <a:pos x="8" y="7"/>
                </a:cxn>
                <a:cxn ang="0">
                  <a:pos x="11" y="9"/>
                </a:cxn>
                <a:cxn ang="0">
                  <a:pos x="13" y="9"/>
                </a:cxn>
                <a:cxn ang="0">
                  <a:pos x="17" y="11"/>
                </a:cxn>
                <a:cxn ang="0">
                  <a:pos x="21" y="11"/>
                </a:cxn>
                <a:cxn ang="0">
                  <a:pos x="24" y="13"/>
                </a:cxn>
                <a:cxn ang="0">
                  <a:pos x="28" y="14"/>
                </a:cxn>
                <a:cxn ang="0">
                  <a:pos x="32" y="16"/>
                </a:cxn>
                <a:cxn ang="0">
                  <a:pos x="33" y="18"/>
                </a:cxn>
                <a:cxn ang="0">
                  <a:pos x="37" y="18"/>
                </a:cxn>
                <a:cxn ang="0">
                  <a:pos x="41" y="20"/>
                </a:cxn>
                <a:cxn ang="0">
                  <a:pos x="44" y="20"/>
                </a:cxn>
                <a:cxn ang="0">
                  <a:pos x="48" y="22"/>
                </a:cxn>
                <a:cxn ang="0">
                  <a:pos x="52" y="24"/>
                </a:cxn>
                <a:cxn ang="0">
                  <a:pos x="55" y="24"/>
                </a:cxn>
                <a:cxn ang="0">
                  <a:pos x="55" y="20"/>
                </a:cxn>
              </a:cxnLst>
              <a:rect l="0" t="0" r="r" b="b"/>
              <a:pathLst>
                <a:path w="55" h="24">
                  <a:moveTo>
                    <a:pt x="55" y="20"/>
                  </a:moveTo>
                  <a:lnTo>
                    <a:pt x="52" y="20"/>
                  </a:lnTo>
                  <a:lnTo>
                    <a:pt x="48" y="18"/>
                  </a:lnTo>
                  <a:lnTo>
                    <a:pt x="44" y="18"/>
                  </a:lnTo>
                  <a:lnTo>
                    <a:pt x="43" y="16"/>
                  </a:lnTo>
                  <a:lnTo>
                    <a:pt x="39" y="14"/>
                  </a:lnTo>
                  <a:lnTo>
                    <a:pt x="35" y="13"/>
                  </a:lnTo>
                  <a:lnTo>
                    <a:pt x="32" y="13"/>
                  </a:lnTo>
                  <a:lnTo>
                    <a:pt x="28" y="11"/>
                  </a:lnTo>
                  <a:lnTo>
                    <a:pt x="24" y="9"/>
                  </a:lnTo>
                  <a:lnTo>
                    <a:pt x="22" y="9"/>
                  </a:lnTo>
                  <a:lnTo>
                    <a:pt x="19" y="7"/>
                  </a:lnTo>
                  <a:lnTo>
                    <a:pt x="15" y="5"/>
                  </a:lnTo>
                  <a:lnTo>
                    <a:pt x="11" y="5"/>
                  </a:lnTo>
                  <a:lnTo>
                    <a:pt x="8" y="3"/>
                  </a:lnTo>
                  <a:lnTo>
                    <a:pt x="4" y="2"/>
                  </a:lnTo>
                  <a:lnTo>
                    <a:pt x="0" y="0"/>
                  </a:lnTo>
                  <a:lnTo>
                    <a:pt x="0" y="3"/>
                  </a:lnTo>
                  <a:lnTo>
                    <a:pt x="4" y="5"/>
                  </a:lnTo>
                  <a:lnTo>
                    <a:pt x="8" y="7"/>
                  </a:lnTo>
                  <a:lnTo>
                    <a:pt x="11" y="9"/>
                  </a:lnTo>
                  <a:lnTo>
                    <a:pt x="13" y="9"/>
                  </a:lnTo>
                  <a:lnTo>
                    <a:pt x="17" y="11"/>
                  </a:lnTo>
                  <a:lnTo>
                    <a:pt x="21" y="11"/>
                  </a:lnTo>
                  <a:lnTo>
                    <a:pt x="24" y="13"/>
                  </a:lnTo>
                  <a:lnTo>
                    <a:pt x="28" y="14"/>
                  </a:lnTo>
                  <a:lnTo>
                    <a:pt x="32" y="16"/>
                  </a:lnTo>
                  <a:lnTo>
                    <a:pt x="33" y="18"/>
                  </a:lnTo>
                  <a:lnTo>
                    <a:pt x="37" y="18"/>
                  </a:lnTo>
                  <a:lnTo>
                    <a:pt x="41" y="20"/>
                  </a:lnTo>
                  <a:lnTo>
                    <a:pt x="44" y="20"/>
                  </a:lnTo>
                  <a:lnTo>
                    <a:pt x="48" y="22"/>
                  </a:lnTo>
                  <a:lnTo>
                    <a:pt x="52" y="24"/>
                  </a:lnTo>
                  <a:lnTo>
                    <a:pt x="55" y="24"/>
                  </a:lnTo>
                  <a:lnTo>
                    <a:pt x="55" y="20"/>
                  </a:lnTo>
                  <a:close/>
                </a:path>
              </a:pathLst>
            </a:custGeom>
            <a:solidFill>
              <a:srgbClr val="000000"/>
            </a:solidFill>
            <a:ln w="9525">
              <a:noFill/>
              <a:round/>
            </a:ln>
          </p:spPr>
          <p:txBody>
            <a:bodyPr/>
            <a:lstStyle/>
            <a:p>
              <a:endParaRPr lang="en-US"/>
            </a:p>
          </p:txBody>
        </p:sp>
        <p:sp>
          <p:nvSpPr>
            <p:cNvPr id="520334" name="Freeform 142"/>
            <p:cNvSpPr/>
            <p:nvPr/>
          </p:nvSpPr>
          <p:spPr bwMode="auto">
            <a:xfrm>
              <a:off x="4072" y="2545"/>
              <a:ext cx="116" cy="28"/>
            </a:xfrm>
            <a:custGeom>
              <a:avLst/>
              <a:gdLst/>
              <a:ahLst/>
              <a:cxnLst>
                <a:cxn ang="0">
                  <a:pos x="114" y="0"/>
                </a:cxn>
                <a:cxn ang="0">
                  <a:pos x="107" y="0"/>
                </a:cxn>
                <a:cxn ang="0">
                  <a:pos x="100" y="2"/>
                </a:cxn>
                <a:cxn ang="0">
                  <a:pos x="92" y="2"/>
                </a:cxn>
                <a:cxn ang="0">
                  <a:pos x="85" y="4"/>
                </a:cxn>
                <a:cxn ang="0">
                  <a:pos x="78" y="4"/>
                </a:cxn>
                <a:cxn ang="0">
                  <a:pos x="70" y="6"/>
                </a:cxn>
                <a:cxn ang="0">
                  <a:pos x="63" y="7"/>
                </a:cxn>
                <a:cxn ang="0">
                  <a:pos x="56" y="7"/>
                </a:cxn>
                <a:cxn ang="0">
                  <a:pos x="48" y="9"/>
                </a:cxn>
                <a:cxn ang="0">
                  <a:pos x="41" y="11"/>
                </a:cxn>
                <a:cxn ang="0">
                  <a:pos x="34" y="13"/>
                </a:cxn>
                <a:cxn ang="0">
                  <a:pos x="28" y="15"/>
                </a:cxn>
                <a:cxn ang="0">
                  <a:pos x="21" y="17"/>
                </a:cxn>
                <a:cxn ang="0">
                  <a:pos x="13" y="18"/>
                </a:cxn>
                <a:cxn ang="0">
                  <a:pos x="6" y="22"/>
                </a:cxn>
                <a:cxn ang="0">
                  <a:pos x="0" y="24"/>
                </a:cxn>
                <a:cxn ang="0">
                  <a:pos x="0" y="28"/>
                </a:cxn>
                <a:cxn ang="0">
                  <a:pos x="8" y="26"/>
                </a:cxn>
                <a:cxn ang="0">
                  <a:pos x="15" y="22"/>
                </a:cxn>
                <a:cxn ang="0">
                  <a:pos x="21" y="20"/>
                </a:cxn>
                <a:cxn ang="0">
                  <a:pos x="28" y="18"/>
                </a:cxn>
                <a:cxn ang="0">
                  <a:pos x="35" y="17"/>
                </a:cxn>
                <a:cxn ang="0">
                  <a:pos x="43" y="15"/>
                </a:cxn>
                <a:cxn ang="0">
                  <a:pos x="48" y="13"/>
                </a:cxn>
                <a:cxn ang="0">
                  <a:pos x="57" y="11"/>
                </a:cxn>
                <a:cxn ang="0">
                  <a:pos x="63" y="11"/>
                </a:cxn>
                <a:cxn ang="0">
                  <a:pos x="70" y="9"/>
                </a:cxn>
                <a:cxn ang="0">
                  <a:pos x="78" y="7"/>
                </a:cxn>
                <a:cxn ang="0">
                  <a:pos x="85" y="7"/>
                </a:cxn>
                <a:cxn ang="0">
                  <a:pos x="92" y="6"/>
                </a:cxn>
                <a:cxn ang="0">
                  <a:pos x="100" y="4"/>
                </a:cxn>
                <a:cxn ang="0">
                  <a:pos x="114" y="4"/>
                </a:cxn>
                <a:cxn ang="0">
                  <a:pos x="116" y="2"/>
                </a:cxn>
                <a:cxn ang="0">
                  <a:pos x="114" y="4"/>
                </a:cxn>
                <a:cxn ang="0">
                  <a:pos x="116" y="4"/>
                </a:cxn>
                <a:cxn ang="0">
                  <a:pos x="116" y="2"/>
                </a:cxn>
                <a:cxn ang="0">
                  <a:pos x="114" y="0"/>
                </a:cxn>
              </a:cxnLst>
              <a:rect l="0" t="0" r="r" b="b"/>
              <a:pathLst>
                <a:path w="116" h="28">
                  <a:moveTo>
                    <a:pt x="114" y="0"/>
                  </a:moveTo>
                  <a:lnTo>
                    <a:pt x="107" y="0"/>
                  </a:lnTo>
                  <a:lnTo>
                    <a:pt x="100" y="2"/>
                  </a:lnTo>
                  <a:lnTo>
                    <a:pt x="92" y="2"/>
                  </a:lnTo>
                  <a:lnTo>
                    <a:pt x="85" y="4"/>
                  </a:lnTo>
                  <a:lnTo>
                    <a:pt x="78" y="4"/>
                  </a:lnTo>
                  <a:lnTo>
                    <a:pt x="70" y="6"/>
                  </a:lnTo>
                  <a:lnTo>
                    <a:pt x="63" y="7"/>
                  </a:lnTo>
                  <a:lnTo>
                    <a:pt x="56" y="7"/>
                  </a:lnTo>
                  <a:lnTo>
                    <a:pt x="48" y="9"/>
                  </a:lnTo>
                  <a:lnTo>
                    <a:pt x="41" y="11"/>
                  </a:lnTo>
                  <a:lnTo>
                    <a:pt x="34" y="13"/>
                  </a:lnTo>
                  <a:lnTo>
                    <a:pt x="28" y="15"/>
                  </a:lnTo>
                  <a:lnTo>
                    <a:pt x="21" y="17"/>
                  </a:lnTo>
                  <a:lnTo>
                    <a:pt x="13" y="18"/>
                  </a:lnTo>
                  <a:lnTo>
                    <a:pt x="6" y="22"/>
                  </a:lnTo>
                  <a:lnTo>
                    <a:pt x="0" y="24"/>
                  </a:lnTo>
                  <a:lnTo>
                    <a:pt x="0" y="28"/>
                  </a:lnTo>
                  <a:lnTo>
                    <a:pt x="8" y="26"/>
                  </a:lnTo>
                  <a:lnTo>
                    <a:pt x="15" y="22"/>
                  </a:lnTo>
                  <a:lnTo>
                    <a:pt x="21" y="20"/>
                  </a:lnTo>
                  <a:lnTo>
                    <a:pt x="28" y="18"/>
                  </a:lnTo>
                  <a:lnTo>
                    <a:pt x="35" y="17"/>
                  </a:lnTo>
                  <a:lnTo>
                    <a:pt x="43" y="15"/>
                  </a:lnTo>
                  <a:lnTo>
                    <a:pt x="48" y="13"/>
                  </a:lnTo>
                  <a:lnTo>
                    <a:pt x="57" y="11"/>
                  </a:lnTo>
                  <a:lnTo>
                    <a:pt x="63" y="11"/>
                  </a:lnTo>
                  <a:lnTo>
                    <a:pt x="70" y="9"/>
                  </a:lnTo>
                  <a:lnTo>
                    <a:pt x="78" y="7"/>
                  </a:lnTo>
                  <a:lnTo>
                    <a:pt x="85" y="7"/>
                  </a:lnTo>
                  <a:lnTo>
                    <a:pt x="92" y="6"/>
                  </a:lnTo>
                  <a:lnTo>
                    <a:pt x="100" y="4"/>
                  </a:lnTo>
                  <a:lnTo>
                    <a:pt x="114" y="4"/>
                  </a:lnTo>
                  <a:lnTo>
                    <a:pt x="116" y="2"/>
                  </a:lnTo>
                  <a:lnTo>
                    <a:pt x="114" y="4"/>
                  </a:lnTo>
                  <a:lnTo>
                    <a:pt x="116" y="4"/>
                  </a:lnTo>
                  <a:lnTo>
                    <a:pt x="116" y="2"/>
                  </a:lnTo>
                  <a:lnTo>
                    <a:pt x="114" y="0"/>
                  </a:lnTo>
                  <a:close/>
                </a:path>
              </a:pathLst>
            </a:custGeom>
            <a:solidFill>
              <a:srgbClr val="000000"/>
            </a:solidFill>
            <a:ln w="9525">
              <a:noFill/>
              <a:round/>
            </a:ln>
          </p:spPr>
          <p:txBody>
            <a:bodyPr/>
            <a:lstStyle/>
            <a:p>
              <a:endParaRPr lang="en-US"/>
            </a:p>
          </p:txBody>
        </p:sp>
        <p:sp>
          <p:nvSpPr>
            <p:cNvPr id="520335" name="Freeform 143"/>
            <p:cNvSpPr/>
            <p:nvPr/>
          </p:nvSpPr>
          <p:spPr bwMode="auto">
            <a:xfrm>
              <a:off x="4186" y="2496"/>
              <a:ext cx="65" cy="51"/>
            </a:xfrm>
            <a:custGeom>
              <a:avLst/>
              <a:gdLst/>
              <a:ahLst/>
              <a:cxnLst>
                <a:cxn ang="0">
                  <a:pos x="65" y="0"/>
                </a:cxn>
                <a:cxn ang="0">
                  <a:pos x="59" y="1"/>
                </a:cxn>
                <a:cxn ang="0">
                  <a:pos x="54" y="3"/>
                </a:cxn>
                <a:cxn ang="0">
                  <a:pos x="50" y="5"/>
                </a:cxn>
                <a:cxn ang="0">
                  <a:pos x="44" y="7"/>
                </a:cxn>
                <a:cxn ang="0">
                  <a:pos x="41" y="11"/>
                </a:cxn>
                <a:cxn ang="0">
                  <a:pos x="37" y="12"/>
                </a:cxn>
                <a:cxn ang="0">
                  <a:pos x="30" y="20"/>
                </a:cxn>
                <a:cxn ang="0">
                  <a:pos x="24" y="23"/>
                </a:cxn>
                <a:cxn ang="0">
                  <a:pos x="22" y="27"/>
                </a:cxn>
                <a:cxn ang="0">
                  <a:pos x="19" y="31"/>
                </a:cxn>
                <a:cxn ang="0">
                  <a:pos x="15" y="36"/>
                </a:cxn>
                <a:cxn ang="0">
                  <a:pos x="11" y="40"/>
                </a:cxn>
                <a:cxn ang="0">
                  <a:pos x="8" y="42"/>
                </a:cxn>
                <a:cxn ang="0">
                  <a:pos x="0" y="49"/>
                </a:cxn>
                <a:cxn ang="0">
                  <a:pos x="2" y="51"/>
                </a:cxn>
                <a:cxn ang="0">
                  <a:pos x="6" y="49"/>
                </a:cxn>
                <a:cxn ang="0">
                  <a:pos x="43" y="12"/>
                </a:cxn>
                <a:cxn ang="0">
                  <a:pos x="46" y="11"/>
                </a:cxn>
                <a:cxn ang="0">
                  <a:pos x="52" y="9"/>
                </a:cxn>
                <a:cxn ang="0">
                  <a:pos x="55" y="7"/>
                </a:cxn>
                <a:cxn ang="0">
                  <a:pos x="59" y="5"/>
                </a:cxn>
                <a:cxn ang="0">
                  <a:pos x="65" y="3"/>
                </a:cxn>
                <a:cxn ang="0">
                  <a:pos x="65" y="0"/>
                </a:cxn>
              </a:cxnLst>
              <a:rect l="0" t="0" r="r" b="b"/>
              <a:pathLst>
                <a:path w="65" h="51">
                  <a:moveTo>
                    <a:pt x="65" y="0"/>
                  </a:moveTo>
                  <a:lnTo>
                    <a:pt x="59" y="1"/>
                  </a:lnTo>
                  <a:lnTo>
                    <a:pt x="54" y="3"/>
                  </a:lnTo>
                  <a:lnTo>
                    <a:pt x="50" y="5"/>
                  </a:lnTo>
                  <a:lnTo>
                    <a:pt x="44" y="7"/>
                  </a:lnTo>
                  <a:lnTo>
                    <a:pt x="41" y="11"/>
                  </a:lnTo>
                  <a:lnTo>
                    <a:pt x="37" y="12"/>
                  </a:lnTo>
                  <a:lnTo>
                    <a:pt x="30" y="20"/>
                  </a:lnTo>
                  <a:lnTo>
                    <a:pt x="24" y="23"/>
                  </a:lnTo>
                  <a:lnTo>
                    <a:pt x="22" y="27"/>
                  </a:lnTo>
                  <a:lnTo>
                    <a:pt x="19" y="31"/>
                  </a:lnTo>
                  <a:lnTo>
                    <a:pt x="15" y="36"/>
                  </a:lnTo>
                  <a:lnTo>
                    <a:pt x="11" y="40"/>
                  </a:lnTo>
                  <a:lnTo>
                    <a:pt x="8" y="42"/>
                  </a:lnTo>
                  <a:lnTo>
                    <a:pt x="0" y="49"/>
                  </a:lnTo>
                  <a:lnTo>
                    <a:pt x="2" y="51"/>
                  </a:lnTo>
                  <a:lnTo>
                    <a:pt x="6" y="49"/>
                  </a:lnTo>
                  <a:lnTo>
                    <a:pt x="43" y="12"/>
                  </a:lnTo>
                  <a:lnTo>
                    <a:pt x="46" y="11"/>
                  </a:lnTo>
                  <a:lnTo>
                    <a:pt x="52" y="9"/>
                  </a:lnTo>
                  <a:lnTo>
                    <a:pt x="55" y="7"/>
                  </a:lnTo>
                  <a:lnTo>
                    <a:pt x="59" y="5"/>
                  </a:lnTo>
                  <a:lnTo>
                    <a:pt x="65" y="3"/>
                  </a:lnTo>
                  <a:lnTo>
                    <a:pt x="65" y="0"/>
                  </a:lnTo>
                  <a:close/>
                </a:path>
              </a:pathLst>
            </a:custGeom>
            <a:solidFill>
              <a:srgbClr val="000000"/>
            </a:solidFill>
            <a:ln w="9525">
              <a:noFill/>
              <a:round/>
            </a:ln>
          </p:spPr>
          <p:txBody>
            <a:bodyPr/>
            <a:lstStyle/>
            <a:p>
              <a:endParaRPr lang="en-US"/>
            </a:p>
          </p:txBody>
        </p:sp>
        <p:sp>
          <p:nvSpPr>
            <p:cNvPr id="520336" name="Freeform 144"/>
            <p:cNvSpPr/>
            <p:nvPr/>
          </p:nvSpPr>
          <p:spPr bwMode="auto">
            <a:xfrm>
              <a:off x="4251" y="2492"/>
              <a:ext cx="22" cy="7"/>
            </a:xfrm>
            <a:custGeom>
              <a:avLst/>
              <a:gdLst/>
              <a:ahLst/>
              <a:cxnLst>
                <a:cxn ang="0">
                  <a:pos x="22" y="2"/>
                </a:cxn>
                <a:cxn ang="0">
                  <a:pos x="20" y="2"/>
                </a:cxn>
                <a:cxn ang="0">
                  <a:pos x="16" y="0"/>
                </a:cxn>
                <a:cxn ang="0">
                  <a:pos x="11" y="0"/>
                </a:cxn>
                <a:cxn ang="0">
                  <a:pos x="7" y="2"/>
                </a:cxn>
                <a:cxn ang="0">
                  <a:pos x="3" y="2"/>
                </a:cxn>
                <a:cxn ang="0">
                  <a:pos x="2" y="4"/>
                </a:cxn>
                <a:cxn ang="0">
                  <a:pos x="0" y="4"/>
                </a:cxn>
                <a:cxn ang="0">
                  <a:pos x="0" y="7"/>
                </a:cxn>
                <a:cxn ang="0">
                  <a:pos x="2" y="5"/>
                </a:cxn>
                <a:cxn ang="0">
                  <a:pos x="9" y="5"/>
                </a:cxn>
                <a:cxn ang="0">
                  <a:pos x="11" y="4"/>
                </a:cxn>
                <a:cxn ang="0">
                  <a:pos x="16" y="4"/>
                </a:cxn>
                <a:cxn ang="0">
                  <a:pos x="18" y="5"/>
                </a:cxn>
                <a:cxn ang="0">
                  <a:pos x="22" y="5"/>
                </a:cxn>
                <a:cxn ang="0">
                  <a:pos x="20" y="5"/>
                </a:cxn>
                <a:cxn ang="0">
                  <a:pos x="22" y="5"/>
                </a:cxn>
                <a:cxn ang="0">
                  <a:pos x="22" y="2"/>
                </a:cxn>
              </a:cxnLst>
              <a:rect l="0" t="0" r="r" b="b"/>
              <a:pathLst>
                <a:path w="22" h="7">
                  <a:moveTo>
                    <a:pt x="22" y="2"/>
                  </a:moveTo>
                  <a:lnTo>
                    <a:pt x="20" y="2"/>
                  </a:lnTo>
                  <a:lnTo>
                    <a:pt x="16" y="0"/>
                  </a:lnTo>
                  <a:lnTo>
                    <a:pt x="11" y="0"/>
                  </a:lnTo>
                  <a:lnTo>
                    <a:pt x="7" y="2"/>
                  </a:lnTo>
                  <a:lnTo>
                    <a:pt x="3" y="2"/>
                  </a:lnTo>
                  <a:lnTo>
                    <a:pt x="2" y="4"/>
                  </a:lnTo>
                  <a:lnTo>
                    <a:pt x="0" y="4"/>
                  </a:lnTo>
                  <a:lnTo>
                    <a:pt x="0" y="7"/>
                  </a:lnTo>
                  <a:lnTo>
                    <a:pt x="2" y="5"/>
                  </a:lnTo>
                  <a:lnTo>
                    <a:pt x="9" y="5"/>
                  </a:lnTo>
                  <a:lnTo>
                    <a:pt x="11" y="4"/>
                  </a:lnTo>
                  <a:lnTo>
                    <a:pt x="16" y="4"/>
                  </a:lnTo>
                  <a:lnTo>
                    <a:pt x="18" y="5"/>
                  </a:lnTo>
                  <a:lnTo>
                    <a:pt x="22" y="5"/>
                  </a:lnTo>
                  <a:lnTo>
                    <a:pt x="20" y="5"/>
                  </a:lnTo>
                  <a:lnTo>
                    <a:pt x="22" y="5"/>
                  </a:lnTo>
                  <a:lnTo>
                    <a:pt x="22" y="2"/>
                  </a:lnTo>
                  <a:close/>
                </a:path>
              </a:pathLst>
            </a:custGeom>
            <a:solidFill>
              <a:srgbClr val="000000"/>
            </a:solidFill>
            <a:ln w="9525">
              <a:noFill/>
              <a:round/>
            </a:ln>
          </p:spPr>
          <p:txBody>
            <a:bodyPr/>
            <a:lstStyle/>
            <a:p>
              <a:endParaRPr lang="en-US"/>
            </a:p>
          </p:txBody>
        </p:sp>
        <p:sp>
          <p:nvSpPr>
            <p:cNvPr id="520337" name="Freeform 145"/>
            <p:cNvSpPr/>
            <p:nvPr/>
          </p:nvSpPr>
          <p:spPr bwMode="auto">
            <a:xfrm>
              <a:off x="4273" y="2494"/>
              <a:ext cx="49" cy="35"/>
            </a:xfrm>
            <a:custGeom>
              <a:avLst/>
              <a:gdLst/>
              <a:ahLst/>
              <a:cxnLst>
                <a:cxn ang="0">
                  <a:pos x="47" y="31"/>
                </a:cxn>
                <a:cxn ang="0">
                  <a:pos x="49" y="33"/>
                </a:cxn>
                <a:cxn ang="0">
                  <a:pos x="47" y="29"/>
                </a:cxn>
                <a:cxn ang="0">
                  <a:pos x="38" y="20"/>
                </a:cxn>
                <a:cxn ang="0">
                  <a:pos x="36" y="16"/>
                </a:cxn>
                <a:cxn ang="0">
                  <a:pos x="33" y="14"/>
                </a:cxn>
                <a:cxn ang="0">
                  <a:pos x="29" y="13"/>
                </a:cxn>
                <a:cxn ang="0">
                  <a:pos x="27" y="11"/>
                </a:cxn>
                <a:cxn ang="0">
                  <a:pos x="24" y="9"/>
                </a:cxn>
                <a:cxn ang="0">
                  <a:pos x="20" y="7"/>
                </a:cxn>
                <a:cxn ang="0">
                  <a:pos x="16" y="5"/>
                </a:cxn>
                <a:cxn ang="0">
                  <a:pos x="13" y="3"/>
                </a:cxn>
                <a:cxn ang="0">
                  <a:pos x="11" y="3"/>
                </a:cxn>
                <a:cxn ang="0">
                  <a:pos x="7" y="2"/>
                </a:cxn>
                <a:cxn ang="0">
                  <a:pos x="3" y="2"/>
                </a:cxn>
                <a:cxn ang="0">
                  <a:pos x="0" y="0"/>
                </a:cxn>
                <a:cxn ang="0">
                  <a:pos x="0" y="3"/>
                </a:cxn>
                <a:cxn ang="0">
                  <a:pos x="2" y="3"/>
                </a:cxn>
                <a:cxn ang="0">
                  <a:pos x="5" y="5"/>
                </a:cxn>
                <a:cxn ang="0">
                  <a:pos x="9" y="7"/>
                </a:cxn>
                <a:cxn ang="0">
                  <a:pos x="13" y="7"/>
                </a:cxn>
                <a:cxn ang="0">
                  <a:pos x="16" y="9"/>
                </a:cxn>
                <a:cxn ang="0">
                  <a:pos x="18" y="11"/>
                </a:cxn>
                <a:cxn ang="0">
                  <a:pos x="22" y="13"/>
                </a:cxn>
                <a:cxn ang="0">
                  <a:pos x="25" y="13"/>
                </a:cxn>
                <a:cxn ang="0">
                  <a:pos x="29" y="14"/>
                </a:cxn>
                <a:cxn ang="0">
                  <a:pos x="31" y="18"/>
                </a:cxn>
                <a:cxn ang="0">
                  <a:pos x="35" y="20"/>
                </a:cxn>
                <a:cxn ang="0">
                  <a:pos x="36" y="22"/>
                </a:cxn>
                <a:cxn ang="0">
                  <a:pos x="38" y="25"/>
                </a:cxn>
                <a:cxn ang="0">
                  <a:pos x="46" y="33"/>
                </a:cxn>
                <a:cxn ang="0">
                  <a:pos x="46" y="35"/>
                </a:cxn>
                <a:cxn ang="0">
                  <a:pos x="46" y="33"/>
                </a:cxn>
                <a:cxn ang="0">
                  <a:pos x="46" y="35"/>
                </a:cxn>
                <a:cxn ang="0">
                  <a:pos x="47" y="31"/>
                </a:cxn>
              </a:cxnLst>
              <a:rect l="0" t="0" r="r" b="b"/>
              <a:pathLst>
                <a:path w="49" h="35">
                  <a:moveTo>
                    <a:pt x="47" y="31"/>
                  </a:moveTo>
                  <a:lnTo>
                    <a:pt x="49" y="33"/>
                  </a:lnTo>
                  <a:lnTo>
                    <a:pt x="47" y="29"/>
                  </a:lnTo>
                  <a:lnTo>
                    <a:pt x="38" y="20"/>
                  </a:lnTo>
                  <a:lnTo>
                    <a:pt x="36" y="16"/>
                  </a:lnTo>
                  <a:lnTo>
                    <a:pt x="33" y="14"/>
                  </a:lnTo>
                  <a:lnTo>
                    <a:pt x="29" y="13"/>
                  </a:lnTo>
                  <a:lnTo>
                    <a:pt x="27" y="11"/>
                  </a:lnTo>
                  <a:lnTo>
                    <a:pt x="24" y="9"/>
                  </a:lnTo>
                  <a:lnTo>
                    <a:pt x="20" y="7"/>
                  </a:lnTo>
                  <a:lnTo>
                    <a:pt x="16" y="5"/>
                  </a:lnTo>
                  <a:lnTo>
                    <a:pt x="13" y="3"/>
                  </a:lnTo>
                  <a:lnTo>
                    <a:pt x="11" y="3"/>
                  </a:lnTo>
                  <a:lnTo>
                    <a:pt x="7" y="2"/>
                  </a:lnTo>
                  <a:lnTo>
                    <a:pt x="3" y="2"/>
                  </a:lnTo>
                  <a:lnTo>
                    <a:pt x="0" y="0"/>
                  </a:lnTo>
                  <a:lnTo>
                    <a:pt x="0" y="3"/>
                  </a:lnTo>
                  <a:lnTo>
                    <a:pt x="2" y="3"/>
                  </a:lnTo>
                  <a:lnTo>
                    <a:pt x="5" y="5"/>
                  </a:lnTo>
                  <a:lnTo>
                    <a:pt x="9" y="7"/>
                  </a:lnTo>
                  <a:lnTo>
                    <a:pt x="13" y="7"/>
                  </a:lnTo>
                  <a:lnTo>
                    <a:pt x="16" y="9"/>
                  </a:lnTo>
                  <a:lnTo>
                    <a:pt x="18" y="11"/>
                  </a:lnTo>
                  <a:lnTo>
                    <a:pt x="22" y="13"/>
                  </a:lnTo>
                  <a:lnTo>
                    <a:pt x="25" y="13"/>
                  </a:lnTo>
                  <a:lnTo>
                    <a:pt x="29" y="14"/>
                  </a:lnTo>
                  <a:lnTo>
                    <a:pt x="31" y="18"/>
                  </a:lnTo>
                  <a:lnTo>
                    <a:pt x="35" y="20"/>
                  </a:lnTo>
                  <a:lnTo>
                    <a:pt x="36" y="22"/>
                  </a:lnTo>
                  <a:lnTo>
                    <a:pt x="38" y="25"/>
                  </a:lnTo>
                  <a:lnTo>
                    <a:pt x="46" y="33"/>
                  </a:lnTo>
                  <a:lnTo>
                    <a:pt x="46" y="35"/>
                  </a:lnTo>
                  <a:lnTo>
                    <a:pt x="46" y="33"/>
                  </a:lnTo>
                  <a:lnTo>
                    <a:pt x="46" y="35"/>
                  </a:lnTo>
                  <a:lnTo>
                    <a:pt x="47" y="31"/>
                  </a:lnTo>
                  <a:close/>
                </a:path>
              </a:pathLst>
            </a:custGeom>
            <a:solidFill>
              <a:srgbClr val="000000"/>
            </a:solidFill>
            <a:ln w="9525">
              <a:noFill/>
              <a:round/>
            </a:ln>
          </p:spPr>
          <p:txBody>
            <a:bodyPr/>
            <a:lstStyle/>
            <a:p>
              <a:endParaRPr lang="en-US"/>
            </a:p>
          </p:txBody>
        </p:sp>
        <p:sp>
          <p:nvSpPr>
            <p:cNvPr id="520338" name="Freeform 146"/>
            <p:cNvSpPr/>
            <p:nvPr/>
          </p:nvSpPr>
          <p:spPr bwMode="auto">
            <a:xfrm>
              <a:off x="4319" y="2525"/>
              <a:ext cx="5" cy="7"/>
            </a:xfrm>
            <a:custGeom>
              <a:avLst/>
              <a:gdLst/>
              <a:ahLst/>
              <a:cxnLst>
                <a:cxn ang="0">
                  <a:pos x="5" y="4"/>
                </a:cxn>
                <a:cxn ang="0">
                  <a:pos x="1" y="0"/>
                </a:cxn>
                <a:cxn ang="0">
                  <a:pos x="0" y="4"/>
                </a:cxn>
                <a:cxn ang="0">
                  <a:pos x="3" y="7"/>
                </a:cxn>
                <a:cxn ang="0">
                  <a:pos x="5" y="7"/>
                </a:cxn>
                <a:cxn ang="0">
                  <a:pos x="3" y="7"/>
                </a:cxn>
                <a:cxn ang="0">
                  <a:pos x="5" y="7"/>
                </a:cxn>
                <a:cxn ang="0">
                  <a:pos x="5" y="4"/>
                </a:cxn>
              </a:cxnLst>
              <a:rect l="0" t="0" r="r" b="b"/>
              <a:pathLst>
                <a:path w="5" h="7">
                  <a:moveTo>
                    <a:pt x="5" y="4"/>
                  </a:moveTo>
                  <a:lnTo>
                    <a:pt x="1" y="0"/>
                  </a:lnTo>
                  <a:lnTo>
                    <a:pt x="0" y="4"/>
                  </a:lnTo>
                  <a:lnTo>
                    <a:pt x="3" y="7"/>
                  </a:lnTo>
                  <a:lnTo>
                    <a:pt x="5" y="7"/>
                  </a:lnTo>
                  <a:lnTo>
                    <a:pt x="3" y="7"/>
                  </a:lnTo>
                  <a:lnTo>
                    <a:pt x="5" y="7"/>
                  </a:lnTo>
                  <a:lnTo>
                    <a:pt x="5" y="4"/>
                  </a:lnTo>
                  <a:close/>
                </a:path>
              </a:pathLst>
            </a:custGeom>
            <a:solidFill>
              <a:srgbClr val="000000"/>
            </a:solidFill>
            <a:ln w="9525">
              <a:noFill/>
              <a:round/>
            </a:ln>
          </p:spPr>
          <p:txBody>
            <a:bodyPr/>
            <a:lstStyle/>
            <a:p>
              <a:endParaRPr lang="en-US"/>
            </a:p>
          </p:txBody>
        </p:sp>
        <p:sp>
          <p:nvSpPr>
            <p:cNvPr id="520339" name="Freeform 147"/>
            <p:cNvSpPr/>
            <p:nvPr/>
          </p:nvSpPr>
          <p:spPr bwMode="auto">
            <a:xfrm>
              <a:off x="3878" y="2510"/>
              <a:ext cx="911" cy="751"/>
            </a:xfrm>
            <a:custGeom>
              <a:avLst/>
              <a:gdLst/>
              <a:ahLst/>
              <a:cxnLst>
                <a:cxn ang="0">
                  <a:pos x="371" y="158"/>
                </a:cxn>
                <a:cxn ang="0">
                  <a:pos x="301" y="153"/>
                </a:cxn>
                <a:cxn ang="0">
                  <a:pos x="404" y="153"/>
                </a:cxn>
                <a:cxn ang="0">
                  <a:pos x="433" y="136"/>
                </a:cxn>
                <a:cxn ang="0">
                  <a:pos x="523" y="125"/>
                </a:cxn>
                <a:cxn ang="0">
                  <a:pos x="571" y="344"/>
                </a:cxn>
                <a:cxn ang="0">
                  <a:pos x="549" y="109"/>
                </a:cxn>
                <a:cxn ang="0">
                  <a:pos x="461" y="46"/>
                </a:cxn>
                <a:cxn ang="0">
                  <a:pos x="555" y="17"/>
                </a:cxn>
                <a:cxn ang="0">
                  <a:pos x="643" y="206"/>
                </a:cxn>
                <a:cxn ang="0">
                  <a:pos x="692" y="105"/>
                </a:cxn>
                <a:cxn ang="0">
                  <a:pos x="689" y="452"/>
                </a:cxn>
                <a:cxn ang="0">
                  <a:pos x="757" y="265"/>
                </a:cxn>
                <a:cxn ang="0">
                  <a:pos x="786" y="134"/>
                </a:cxn>
                <a:cxn ang="0">
                  <a:pos x="854" y="248"/>
                </a:cxn>
                <a:cxn ang="0">
                  <a:pos x="828" y="468"/>
                </a:cxn>
                <a:cxn ang="0">
                  <a:pos x="867" y="210"/>
                </a:cxn>
                <a:cxn ang="0">
                  <a:pos x="883" y="204"/>
                </a:cxn>
                <a:cxn ang="0">
                  <a:pos x="883" y="428"/>
                </a:cxn>
                <a:cxn ang="0">
                  <a:pos x="797" y="667"/>
                </a:cxn>
                <a:cxn ang="0">
                  <a:pos x="733" y="669"/>
                </a:cxn>
                <a:cxn ang="0">
                  <a:pos x="780" y="571"/>
                </a:cxn>
                <a:cxn ang="0">
                  <a:pos x="806" y="303"/>
                </a:cxn>
                <a:cxn ang="0">
                  <a:pos x="742" y="628"/>
                </a:cxn>
                <a:cxn ang="0">
                  <a:pos x="657" y="713"/>
                </a:cxn>
                <a:cxn ang="0">
                  <a:pos x="553" y="735"/>
                </a:cxn>
                <a:cxn ang="0">
                  <a:pos x="573" y="601"/>
                </a:cxn>
                <a:cxn ang="0">
                  <a:pos x="499" y="736"/>
                </a:cxn>
                <a:cxn ang="0">
                  <a:pos x="389" y="718"/>
                </a:cxn>
                <a:cxn ang="0">
                  <a:pos x="459" y="621"/>
                </a:cxn>
                <a:cxn ang="0">
                  <a:pos x="453" y="604"/>
                </a:cxn>
                <a:cxn ang="0">
                  <a:pos x="387" y="674"/>
                </a:cxn>
                <a:cxn ang="0">
                  <a:pos x="283" y="716"/>
                </a:cxn>
                <a:cxn ang="0">
                  <a:pos x="229" y="680"/>
                </a:cxn>
                <a:cxn ang="0">
                  <a:pos x="334" y="505"/>
                </a:cxn>
                <a:cxn ang="0">
                  <a:pos x="408" y="483"/>
                </a:cxn>
                <a:cxn ang="0">
                  <a:pos x="408" y="474"/>
                </a:cxn>
                <a:cxn ang="0">
                  <a:pos x="330" y="496"/>
                </a:cxn>
                <a:cxn ang="0">
                  <a:pos x="251" y="540"/>
                </a:cxn>
                <a:cxn ang="0">
                  <a:pos x="165" y="577"/>
                </a:cxn>
                <a:cxn ang="0">
                  <a:pos x="97" y="579"/>
                </a:cxn>
                <a:cxn ang="0">
                  <a:pos x="145" y="538"/>
                </a:cxn>
                <a:cxn ang="0">
                  <a:pos x="222" y="467"/>
                </a:cxn>
                <a:cxn ang="0">
                  <a:pos x="180" y="509"/>
                </a:cxn>
                <a:cxn ang="0">
                  <a:pos x="13" y="485"/>
                </a:cxn>
                <a:cxn ang="0">
                  <a:pos x="55" y="386"/>
                </a:cxn>
                <a:cxn ang="0">
                  <a:pos x="14" y="327"/>
                </a:cxn>
                <a:cxn ang="0">
                  <a:pos x="35" y="329"/>
                </a:cxn>
                <a:cxn ang="0">
                  <a:pos x="77" y="276"/>
                </a:cxn>
                <a:cxn ang="0">
                  <a:pos x="49" y="233"/>
                </a:cxn>
                <a:cxn ang="0">
                  <a:pos x="79" y="195"/>
                </a:cxn>
                <a:cxn ang="0">
                  <a:pos x="128" y="154"/>
                </a:cxn>
                <a:cxn ang="0">
                  <a:pos x="106" y="244"/>
                </a:cxn>
                <a:cxn ang="0">
                  <a:pos x="123" y="189"/>
                </a:cxn>
                <a:cxn ang="0">
                  <a:pos x="194" y="176"/>
                </a:cxn>
                <a:cxn ang="0">
                  <a:pos x="250" y="173"/>
                </a:cxn>
                <a:cxn ang="0">
                  <a:pos x="160" y="140"/>
                </a:cxn>
                <a:cxn ang="0">
                  <a:pos x="259" y="127"/>
                </a:cxn>
                <a:cxn ang="0">
                  <a:pos x="292" y="149"/>
                </a:cxn>
                <a:cxn ang="0">
                  <a:pos x="211" y="98"/>
                </a:cxn>
                <a:cxn ang="0">
                  <a:pos x="307" y="53"/>
                </a:cxn>
                <a:cxn ang="0">
                  <a:pos x="332" y="37"/>
                </a:cxn>
              </a:cxnLst>
              <a:rect l="0" t="0" r="r" b="b"/>
              <a:pathLst>
                <a:path w="911" h="751">
                  <a:moveTo>
                    <a:pt x="426" y="24"/>
                  </a:moveTo>
                  <a:lnTo>
                    <a:pt x="430" y="37"/>
                  </a:lnTo>
                  <a:lnTo>
                    <a:pt x="431" y="50"/>
                  </a:lnTo>
                  <a:lnTo>
                    <a:pt x="433" y="64"/>
                  </a:lnTo>
                  <a:lnTo>
                    <a:pt x="431" y="77"/>
                  </a:lnTo>
                  <a:lnTo>
                    <a:pt x="430" y="90"/>
                  </a:lnTo>
                  <a:lnTo>
                    <a:pt x="424" y="103"/>
                  </a:lnTo>
                  <a:lnTo>
                    <a:pt x="420" y="114"/>
                  </a:lnTo>
                  <a:lnTo>
                    <a:pt x="413" y="125"/>
                  </a:lnTo>
                  <a:lnTo>
                    <a:pt x="409" y="129"/>
                  </a:lnTo>
                  <a:lnTo>
                    <a:pt x="408" y="132"/>
                  </a:lnTo>
                  <a:lnTo>
                    <a:pt x="404" y="136"/>
                  </a:lnTo>
                  <a:lnTo>
                    <a:pt x="402" y="140"/>
                  </a:lnTo>
                  <a:lnTo>
                    <a:pt x="398" y="142"/>
                  </a:lnTo>
                  <a:lnTo>
                    <a:pt x="391" y="149"/>
                  </a:lnTo>
                  <a:lnTo>
                    <a:pt x="387" y="151"/>
                  </a:lnTo>
                  <a:lnTo>
                    <a:pt x="384" y="153"/>
                  </a:lnTo>
                  <a:lnTo>
                    <a:pt x="380" y="154"/>
                  </a:lnTo>
                  <a:lnTo>
                    <a:pt x="375" y="156"/>
                  </a:lnTo>
                  <a:lnTo>
                    <a:pt x="371" y="158"/>
                  </a:lnTo>
                  <a:lnTo>
                    <a:pt x="363" y="158"/>
                  </a:lnTo>
                  <a:lnTo>
                    <a:pt x="358" y="160"/>
                  </a:lnTo>
                  <a:lnTo>
                    <a:pt x="352" y="160"/>
                  </a:lnTo>
                  <a:lnTo>
                    <a:pt x="349" y="158"/>
                  </a:lnTo>
                  <a:lnTo>
                    <a:pt x="345" y="158"/>
                  </a:lnTo>
                  <a:lnTo>
                    <a:pt x="341" y="156"/>
                  </a:lnTo>
                  <a:lnTo>
                    <a:pt x="336" y="154"/>
                  </a:lnTo>
                  <a:lnTo>
                    <a:pt x="332" y="154"/>
                  </a:lnTo>
                  <a:lnTo>
                    <a:pt x="329" y="153"/>
                  </a:lnTo>
                  <a:lnTo>
                    <a:pt x="325" y="151"/>
                  </a:lnTo>
                  <a:lnTo>
                    <a:pt x="321" y="149"/>
                  </a:lnTo>
                  <a:lnTo>
                    <a:pt x="314" y="149"/>
                  </a:lnTo>
                  <a:lnTo>
                    <a:pt x="310" y="147"/>
                  </a:lnTo>
                  <a:lnTo>
                    <a:pt x="308" y="145"/>
                  </a:lnTo>
                  <a:lnTo>
                    <a:pt x="305" y="143"/>
                  </a:lnTo>
                  <a:lnTo>
                    <a:pt x="301" y="143"/>
                  </a:lnTo>
                  <a:lnTo>
                    <a:pt x="297" y="145"/>
                  </a:lnTo>
                  <a:lnTo>
                    <a:pt x="296" y="147"/>
                  </a:lnTo>
                  <a:lnTo>
                    <a:pt x="297" y="151"/>
                  </a:lnTo>
                  <a:lnTo>
                    <a:pt x="301" y="153"/>
                  </a:lnTo>
                  <a:lnTo>
                    <a:pt x="303" y="154"/>
                  </a:lnTo>
                  <a:lnTo>
                    <a:pt x="308" y="156"/>
                  </a:lnTo>
                  <a:lnTo>
                    <a:pt x="312" y="156"/>
                  </a:lnTo>
                  <a:lnTo>
                    <a:pt x="316" y="158"/>
                  </a:lnTo>
                  <a:lnTo>
                    <a:pt x="319" y="158"/>
                  </a:lnTo>
                  <a:lnTo>
                    <a:pt x="323" y="162"/>
                  </a:lnTo>
                  <a:lnTo>
                    <a:pt x="327" y="164"/>
                  </a:lnTo>
                  <a:lnTo>
                    <a:pt x="332" y="165"/>
                  </a:lnTo>
                  <a:lnTo>
                    <a:pt x="338" y="167"/>
                  </a:lnTo>
                  <a:lnTo>
                    <a:pt x="343" y="167"/>
                  </a:lnTo>
                  <a:lnTo>
                    <a:pt x="349" y="169"/>
                  </a:lnTo>
                  <a:lnTo>
                    <a:pt x="363" y="169"/>
                  </a:lnTo>
                  <a:lnTo>
                    <a:pt x="369" y="167"/>
                  </a:lnTo>
                  <a:lnTo>
                    <a:pt x="375" y="167"/>
                  </a:lnTo>
                  <a:lnTo>
                    <a:pt x="380" y="165"/>
                  </a:lnTo>
                  <a:lnTo>
                    <a:pt x="384" y="164"/>
                  </a:lnTo>
                  <a:lnTo>
                    <a:pt x="389" y="160"/>
                  </a:lnTo>
                  <a:lnTo>
                    <a:pt x="393" y="158"/>
                  </a:lnTo>
                  <a:lnTo>
                    <a:pt x="398" y="156"/>
                  </a:lnTo>
                  <a:lnTo>
                    <a:pt x="404" y="153"/>
                  </a:lnTo>
                  <a:lnTo>
                    <a:pt x="406" y="151"/>
                  </a:lnTo>
                  <a:lnTo>
                    <a:pt x="409" y="149"/>
                  </a:lnTo>
                  <a:lnTo>
                    <a:pt x="411" y="143"/>
                  </a:lnTo>
                  <a:lnTo>
                    <a:pt x="413" y="140"/>
                  </a:lnTo>
                  <a:lnTo>
                    <a:pt x="417" y="138"/>
                  </a:lnTo>
                  <a:lnTo>
                    <a:pt x="419" y="136"/>
                  </a:lnTo>
                  <a:lnTo>
                    <a:pt x="422" y="138"/>
                  </a:lnTo>
                  <a:lnTo>
                    <a:pt x="428" y="142"/>
                  </a:lnTo>
                  <a:lnTo>
                    <a:pt x="431" y="145"/>
                  </a:lnTo>
                  <a:lnTo>
                    <a:pt x="433" y="149"/>
                  </a:lnTo>
                  <a:lnTo>
                    <a:pt x="433" y="151"/>
                  </a:lnTo>
                  <a:lnTo>
                    <a:pt x="437" y="154"/>
                  </a:lnTo>
                  <a:lnTo>
                    <a:pt x="439" y="153"/>
                  </a:lnTo>
                  <a:lnTo>
                    <a:pt x="441" y="153"/>
                  </a:lnTo>
                  <a:lnTo>
                    <a:pt x="444" y="149"/>
                  </a:lnTo>
                  <a:lnTo>
                    <a:pt x="442" y="145"/>
                  </a:lnTo>
                  <a:lnTo>
                    <a:pt x="441" y="143"/>
                  </a:lnTo>
                  <a:lnTo>
                    <a:pt x="439" y="140"/>
                  </a:lnTo>
                  <a:lnTo>
                    <a:pt x="435" y="138"/>
                  </a:lnTo>
                  <a:lnTo>
                    <a:pt x="433" y="136"/>
                  </a:lnTo>
                  <a:lnTo>
                    <a:pt x="430" y="134"/>
                  </a:lnTo>
                  <a:lnTo>
                    <a:pt x="426" y="132"/>
                  </a:lnTo>
                  <a:lnTo>
                    <a:pt x="424" y="129"/>
                  </a:lnTo>
                  <a:lnTo>
                    <a:pt x="426" y="123"/>
                  </a:lnTo>
                  <a:lnTo>
                    <a:pt x="430" y="118"/>
                  </a:lnTo>
                  <a:lnTo>
                    <a:pt x="433" y="112"/>
                  </a:lnTo>
                  <a:lnTo>
                    <a:pt x="435" y="105"/>
                  </a:lnTo>
                  <a:lnTo>
                    <a:pt x="439" y="99"/>
                  </a:lnTo>
                  <a:lnTo>
                    <a:pt x="441" y="94"/>
                  </a:lnTo>
                  <a:lnTo>
                    <a:pt x="442" y="86"/>
                  </a:lnTo>
                  <a:lnTo>
                    <a:pt x="442" y="79"/>
                  </a:lnTo>
                  <a:lnTo>
                    <a:pt x="444" y="79"/>
                  </a:lnTo>
                  <a:lnTo>
                    <a:pt x="444" y="70"/>
                  </a:lnTo>
                  <a:lnTo>
                    <a:pt x="476" y="77"/>
                  </a:lnTo>
                  <a:lnTo>
                    <a:pt x="488" y="90"/>
                  </a:lnTo>
                  <a:lnTo>
                    <a:pt x="496" y="96"/>
                  </a:lnTo>
                  <a:lnTo>
                    <a:pt x="503" y="99"/>
                  </a:lnTo>
                  <a:lnTo>
                    <a:pt x="514" y="110"/>
                  </a:lnTo>
                  <a:lnTo>
                    <a:pt x="520" y="118"/>
                  </a:lnTo>
                  <a:lnTo>
                    <a:pt x="523" y="125"/>
                  </a:lnTo>
                  <a:lnTo>
                    <a:pt x="527" y="132"/>
                  </a:lnTo>
                  <a:lnTo>
                    <a:pt x="532" y="138"/>
                  </a:lnTo>
                  <a:lnTo>
                    <a:pt x="534" y="145"/>
                  </a:lnTo>
                  <a:lnTo>
                    <a:pt x="538" y="153"/>
                  </a:lnTo>
                  <a:lnTo>
                    <a:pt x="542" y="160"/>
                  </a:lnTo>
                  <a:lnTo>
                    <a:pt x="545" y="167"/>
                  </a:lnTo>
                  <a:lnTo>
                    <a:pt x="549" y="175"/>
                  </a:lnTo>
                  <a:lnTo>
                    <a:pt x="555" y="180"/>
                  </a:lnTo>
                  <a:lnTo>
                    <a:pt x="556" y="191"/>
                  </a:lnTo>
                  <a:lnTo>
                    <a:pt x="558" y="200"/>
                  </a:lnTo>
                  <a:lnTo>
                    <a:pt x="560" y="210"/>
                  </a:lnTo>
                  <a:lnTo>
                    <a:pt x="564" y="221"/>
                  </a:lnTo>
                  <a:lnTo>
                    <a:pt x="566" y="230"/>
                  </a:lnTo>
                  <a:lnTo>
                    <a:pt x="566" y="239"/>
                  </a:lnTo>
                  <a:lnTo>
                    <a:pt x="567" y="250"/>
                  </a:lnTo>
                  <a:lnTo>
                    <a:pt x="567" y="261"/>
                  </a:lnTo>
                  <a:lnTo>
                    <a:pt x="571" y="281"/>
                  </a:lnTo>
                  <a:lnTo>
                    <a:pt x="571" y="322"/>
                  </a:lnTo>
                  <a:lnTo>
                    <a:pt x="569" y="342"/>
                  </a:lnTo>
                  <a:lnTo>
                    <a:pt x="571" y="344"/>
                  </a:lnTo>
                  <a:lnTo>
                    <a:pt x="578" y="344"/>
                  </a:lnTo>
                  <a:lnTo>
                    <a:pt x="582" y="331"/>
                  </a:lnTo>
                  <a:lnTo>
                    <a:pt x="582" y="299"/>
                  </a:lnTo>
                  <a:lnTo>
                    <a:pt x="586" y="285"/>
                  </a:lnTo>
                  <a:lnTo>
                    <a:pt x="586" y="261"/>
                  </a:lnTo>
                  <a:lnTo>
                    <a:pt x="584" y="250"/>
                  </a:lnTo>
                  <a:lnTo>
                    <a:pt x="582" y="237"/>
                  </a:lnTo>
                  <a:lnTo>
                    <a:pt x="578" y="224"/>
                  </a:lnTo>
                  <a:lnTo>
                    <a:pt x="577" y="211"/>
                  </a:lnTo>
                  <a:lnTo>
                    <a:pt x="575" y="200"/>
                  </a:lnTo>
                  <a:lnTo>
                    <a:pt x="575" y="187"/>
                  </a:lnTo>
                  <a:lnTo>
                    <a:pt x="571" y="178"/>
                  </a:lnTo>
                  <a:lnTo>
                    <a:pt x="569" y="169"/>
                  </a:lnTo>
                  <a:lnTo>
                    <a:pt x="566" y="160"/>
                  </a:lnTo>
                  <a:lnTo>
                    <a:pt x="564" y="151"/>
                  </a:lnTo>
                  <a:lnTo>
                    <a:pt x="562" y="142"/>
                  </a:lnTo>
                  <a:lnTo>
                    <a:pt x="558" y="132"/>
                  </a:lnTo>
                  <a:lnTo>
                    <a:pt x="555" y="123"/>
                  </a:lnTo>
                  <a:lnTo>
                    <a:pt x="551" y="114"/>
                  </a:lnTo>
                  <a:lnTo>
                    <a:pt x="549" y="109"/>
                  </a:lnTo>
                  <a:lnTo>
                    <a:pt x="547" y="103"/>
                  </a:lnTo>
                  <a:lnTo>
                    <a:pt x="543" y="99"/>
                  </a:lnTo>
                  <a:lnTo>
                    <a:pt x="542" y="94"/>
                  </a:lnTo>
                  <a:lnTo>
                    <a:pt x="534" y="86"/>
                  </a:lnTo>
                  <a:lnTo>
                    <a:pt x="531" y="81"/>
                  </a:lnTo>
                  <a:lnTo>
                    <a:pt x="525" y="77"/>
                  </a:lnTo>
                  <a:lnTo>
                    <a:pt x="521" y="75"/>
                  </a:lnTo>
                  <a:lnTo>
                    <a:pt x="518" y="72"/>
                  </a:lnTo>
                  <a:lnTo>
                    <a:pt x="512" y="68"/>
                  </a:lnTo>
                  <a:lnTo>
                    <a:pt x="507" y="66"/>
                  </a:lnTo>
                  <a:lnTo>
                    <a:pt x="503" y="63"/>
                  </a:lnTo>
                  <a:lnTo>
                    <a:pt x="498" y="61"/>
                  </a:lnTo>
                  <a:lnTo>
                    <a:pt x="492" y="59"/>
                  </a:lnTo>
                  <a:lnTo>
                    <a:pt x="487" y="57"/>
                  </a:lnTo>
                  <a:lnTo>
                    <a:pt x="485" y="53"/>
                  </a:lnTo>
                  <a:lnTo>
                    <a:pt x="479" y="52"/>
                  </a:lnTo>
                  <a:lnTo>
                    <a:pt x="476" y="50"/>
                  </a:lnTo>
                  <a:lnTo>
                    <a:pt x="470" y="48"/>
                  </a:lnTo>
                  <a:lnTo>
                    <a:pt x="465" y="46"/>
                  </a:lnTo>
                  <a:lnTo>
                    <a:pt x="461" y="46"/>
                  </a:lnTo>
                  <a:lnTo>
                    <a:pt x="457" y="44"/>
                  </a:lnTo>
                  <a:lnTo>
                    <a:pt x="452" y="41"/>
                  </a:lnTo>
                  <a:lnTo>
                    <a:pt x="459" y="39"/>
                  </a:lnTo>
                  <a:lnTo>
                    <a:pt x="465" y="37"/>
                  </a:lnTo>
                  <a:lnTo>
                    <a:pt x="470" y="37"/>
                  </a:lnTo>
                  <a:lnTo>
                    <a:pt x="476" y="35"/>
                  </a:lnTo>
                  <a:lnTo>
                    <a:pt x="481" y="33"/>
                  </a:lnTo>
                  <a:lnTo>
                    <a:pt x="487" y="31"/>
                  </a:lnTo>
                  <a:lnTo>
                    <a:pt x="494" y="30"/>
                  </a:lnTo>
                  <a:lnTo>
                    <a:pt x="499" y="28"/>
                  </a:lnTo>
                  <a:lnTo>
                    <a:pt x="505" y="26"/>
                  </a:lnTo>
                  <a:lnTo>
                    <a:pt x="510" y="24"/>
                  </a:lnTo>
                  <a:lnTo>
                    <a:pt x="516" y="22"/>
                  </a:lnTo>
                  <a:lnTo>
                    <a:pt x="523" y="20"/>
                  </a:lnTo>
                  <a:lnTo>
                    <a:pt x="527" y="19"/>
                  </a:lnTo>
                  <a:lnTo>
                    <a:pt x="534" y="17"/>
                  </a:lnTo>
                  <a:lnTo>
                    <a:pt x="540" y="17"/>
                  </a:lnTo>
                  <a:lnTo>
                    <a:pt x="545" y="15"/>
                  </a:lnTo>
                  <a:lnTo>
                    <a:pt x="549" y="17"/>
                  </a:lnTo>
                  <a:lnTo>
                    <a:pt x="555" y="17"/>
                  </a:lnTo>
                  <a:lnTo>
                    <a:pt x="558" y="19"/>
                  </a:lnTo>
                  <a:lnTo>
                    <a:pt x="562" y="19"/>
                  </a:lnTo>
                  <a:lnTo>
                    <a:pt x="566" y="20"/>
                  </a:lnTo>
                  <a:lnTo>
                    <a:pt x="569" y="20"/>
                  </a:lnTo>
                  <a:lnTo>
                    <a:pt x="573" y="22"/>
                  </a:lnTo>
                  <a:lnTo>
                    <a:pt x="575" y="24"/>
                  </a:lnTo>
                  <a:lnTo>
                    <a:pt x="578" y="26"/>
                  </a:lnTo>
                  <a:lnTo>
                    <a:pt x="582" y="28"/>
                  </a:lnTo>
                  <a:lnTo>
                    <a:pt x="586" y="30"/>
                  </a:lnTo>
                  <a:lnTo>
                    <a:pt x="593" y="37"/>
                  </a:lnTo>
                  <a:lnTo>
                    <a:pt x="595" y="41"/>
                  </a:lnTo>
                  <a:lnTo>
                    <a:pt x="604" y="59"/>
                  </a:lnTo>
                  <a:lnTo>
                    <a:pt x="611" y="77"/>
                  </a:lnTo>
                  <a:lnTo>
                    <a:pt x="619" y="96"/>
                  </a:lnTo>
                  <a:lnTo>
                    <a:pt x="626" y="116"/>
                  </a:lnTo>
                  <a:lnTo>
                    <a:pt x="632" y="136"/>
                  </a:lnTo>
                  <a:lnTo>
                    <a:pt x="635" y="158"/>
                  </a:lnTo>
                  <a:lnTo>
                    <a:pt x="637" y="178"/>
                  </a:lnTo>
                  <a:lnTo>
                    <a:pt x="637" y="200"/>
                  </a:lnTo>
                  <a:lnTo>
                    <a:pt x="643" y="206"/>
                  </a:lnTo>
                  <a:lnTo>
                    <a:pt x="645" y="206"/>
                  </a:lnTo>
                  <a:lnTo>
                    <a:pt x="645" y="202"/>
                  </a:lnTo>
                  <a:lnTo>
                    <a:pt x="646" y="202"/>
                  </a:lnTo>
                  <a:lnTo>
                    <a:pt x="648" y="200"/>
                  </a:lnTo>
                  <a:lnTo>
                    <a:pt x="652" y="167"/>
                  </a:lnTo>
                  <a:lnTo>
                    <a:pt x="654" y="136"/>
                  </a:lnTo>
                  <a:lnTo>
                    <a:pt x="654" y="74"/>
                  </a:lnTo>
                  <a:lnTo>
                    <a:pt x="652" y="70"/>
                  </a:lnTo>
                  <a:lnTo>
                    <a:pt x="652" y="64"/>
                  </a:lnTo>
                  <a:lnTo>
                    <a:pt x="650" y="61"/>
                  </a:lnTo>
                  <a:lnTo>
                    <a:pt x="650" y="57"/>
                  </a:lnTo>
                  <a:lnTo>
                    <a:pt x="656" y="61"/>
                  </a:lnTo>
                  <a:lnTo>
                    <a:pt x="661" y="66"/>
                  </a:lnTo>
                  <a:lnTo>
                    <a:pt x="667" y="70"/>
                  </a:lnTo>
                  <a:lnTo>
                    <a:pt x="672" y="74"/>
                  </a:lnTo>
                  <a:lnTo>
                    <a:pt x="678" y="79"/>
                  </a:lnTo>
                  <a:lnTo>
                    <a:pt x="683" y="83"/>
                  </a:lnTo>
                  <a:lnTo>
                    <a:pt x="687" y="88"/>
                  </a:lnTo>
                  <a:lnTo>
                    <a:pt x="690" y="96"/>
                  </a:lnTo>
                  <a:lnTo>
                    <a:pt x="692" y="105"/>
                  </a:lnTo>
                  <a:lnTo>
                    <a:pt x="696" y="112"/>
                  </a:lnTo>
                  <a:lnTo>
                    <a:pt x="700" y="120"/>
                  </a:lnTo>
                  <a:lnTo>
                    <a:pt x="703" y="127"/>
                  </a:lnTo>
                  <a:lnTo>
                    <a:pt x="705" y="136"/>
                  </a:lnTo>
                  <a:lnTo>
                    <a:pt x="707" y="143"/>
                  </a:lnTo>
                  <a:lnTo>
                    <a:pt x="709" y="153"/>
                  </a:lnTo>
                  <a:lnTo>
                    <a:pt x="709" y="160"/>
                  </a:lnTo>
                  <a:lnTo>
                    <a:pt x="711" y="184"/>
                  </a:lnTo>
                  <a:lnTo>
                    <a:pt x="712" y="208"/>
                  </a:lnTo>
                  <a:lnTo>
                    <a:pt x="712" y="232"/>
                  </a:lnTo>
                  <a:lnTo>
                    <a:pt x="714" y="255"/>
                  </a:lnTo>
                  <a:lnTo>
                    <a:pt x="716" y="281"/>
                  </a:lnTo>
                  <a:lnTo>
                    <a:pt x="716" y="305"/>
                  </a:lnTo>
                  <a:lnTo>
                    <a:pt x="714" y="331"/>
                  </a:lnTo>
                  <a:lnTo>
                    <a:pt x="711" y="355"/>
                  </a:lnTo>
                  <a:lnTo>
                    <a:pt x="707" y="377"/>
                  </a:lnTo>
                  <a:lnTo>
                    <a:pt x="701" y="400"/>
                  </a:lnTo>
                  <a:lnTo>
                    <a:pt x="694" y="424"/>
                  </a:lnTo>
                  <a:lnTo>
                    <a:pt x="689" y="446"/>
                  </a:lnTo>
                  <a:lnTo>
                    <a:pt x="689" y="452"/>
                  </a:lnTo>
                  <a:lnTo>
                    <a:pt x="690" y="454"/>
                  </a:lnTo>
                  <a:lnTo>
                    <a:pt x="692" y="454"/>
                  </a:lnTo>
                  <a:lnTo>
                    <a:pt x="694" y="456"/>
                  </a:lnTo>
                  <a:lnTo>
                    <a:pt x="698" y="456"/>
                  </a:lnTo>
                  <a:lnTo>
                    <a:pt x="705" y="445"/>
                  </a:lnTo>
                  <a:lnTo>
                    <a:pt x="709" y="433"/>
                  </a:lnTo>
                  <a:lnTo>
                    <a:pt x="714" y="421"/>
                  </a:lnTo>
                  <a:lnTo>
                    <a:pt x="716" y="408"/>
                  </a:lnTo>
                  <a:lnTo>
                    <a:pt x="720" y="397"/>
                  </a:lnTo>
                  <a:lnTo>
                    <a:pt x="724" y="384"/>
                  </a:lnTo>
                  <a:lnTo>
                    <a:pt x="727" y="371"/>
                  </a:lnTo>
                  <a:lnTo>
                    <a:pt x="731" y="360"/>
                  </a:lnTo>
                  <a:lnTo>
                    <a:pt x="736" y="349"/>
                  </a:lnTo>
                  <a:lnTo>
                    <a:pt x="740" y="336"/>
                  </a:lnTo>
                  <a:lnTo>
                    <a:pt x="742" y="325"/>
                  </a:lnTo>
                  <a:lnTo>
                    <a:pt x="746" y="312"/>
                  </a:lnTo>
                  <a:lnTo>
                    <a:pt x="747" y="301"/>
                  </a:lnTo>
                  <a:lnTo>
                    <a:pt x="751" y="288"/>
                  </a:lnTo>
                  <a:lnTo>
                    <a:pt x="755" y="276"/>
                  </a:lnTo>
                  <a:lnTo>
                    <a:pt x="757" y="265"/>
                  </a:lnTo>
                  <a:lnTo>
                    <a:pt x="755" y="246"/>
                  </a:lnTo>
                  <a:lnTo>
                    <a:pt x="753" y="228"/>
                  </a:lnTo>
                  <a:lnTo>
                    <a:pt x="751" y="210"/>
                  </a:lnTo>
                  <a:lnTo>
                    <a:pt x="749" y="191"/>
                  </a:lnTo>
                  <a:lnTo>
                    <a:pt x="749" y="173"/>
                  </a:lnTo>
                  <a:lnTo>
                    <a:pt x="747" y="154"/>
                  </a:lnTo>
                  <a:lnTo>
                    <a:pt x="747" y="118"/>
                  </a:lnTo>
                  <a:lnTo>
                    <a:pt x="751" y="120"/>
                  </a:lnTo>
                  <a:lnTo>
                    <a:pt x="753" y="121"/>
                  </a:lnTo>
                  <a:lnTo>
                    <a:pt x="757" y="121"/>
                  </a:lnTo>
                  <a:lnTo>
                    <a:pt x="758" y="123"/>
                  </a:lnTo>
                  <a:lnTo>
                    <a:pt x="762" y="125"/>
                  </a:lnTo>
                  <a:lnTo>
                    <a:pt x="766" y="127"/>
                  </a:lnTo>
                  <a:lnTo>
                    <a:pt x="768" y="127"/>
                  </a:lnTo>
                  <a:lnTo>
                    <a:pt x="771" y="129"/>
                  </a:lnTo>
                  <a:lnTo>
                    <a:pt x="773" y="131"/>
                  </a:lnTo>
                  <a:lnTo>
                    <a:pt x="777" y="131"/>
                  </a:lnTo>
                  <a:lnTo>
                    <a:pt x="779" y="132"/>
                  </a:lnTo>
                  <a:lnTo>
                    <a:pt x="782" y="134"/>
                  </a:lnTo>
                  <a:lnTo>
                    <a:pt x="786" y="134"/>
                  </a:lnTo>
                  <a:lnTo>
                    <a:pt x="788" y="136"/>
                  </a:lnTo>
                  <a:lnTo>
                    <a:pt x="791" y="138"/>
                  </a:lnTo>
                  <a:lnTo>
                    <a:pt x="795" y="138"/>
                  </a:lnTo>
                  <a:lnTo>
                    <a:pt x="799" y="142"/>
                  </a:lnTo>
                  <a:lnTo>
                    <a:pt x="802" y="143"/>
                  </a:lnTo>
                  <a:lnTo>
                    <a:pt x="806" y="143"/>
                  </a:lnTo>
                  <a:lnTo>
                    <a:pt x="808" y="145"/>
                  </a:lnTo>
                  <a:lnTo>
                    <a:pt x="812" y="147"/>
                  </a:lnTo>
                  <a:lnTo>
                    <a:pt x="814" y="149"/>
                  </a:lnTo>
                  <a:lnTo>
                    <a:pt x="815" y="153"/>
                  </a:lnTo>
                  <a:lnTo>
                    <a:pt x="821" y="160"/>
                  </a:lnTo>
                  <a:lnTo>
                    <a:pt x="825" y="167"/>
                  </a:lnTo>
                  <a:lnTo>
                    <a:pt x="828" y="176"/>
                  </a:lnTo>
                  <a:lnTo>
                    <a:pt x="832" y="186"/>
                  </a:lnTo>
                  <a:lnTo>
                    <a:pt x="836" y="193"/>
                  </a:lnTo>
                  <a:lnTo>
                    <a:pt x="839" y="202"/>
                  </a:lnTo>
                  <a:lnTo>
                    <a:pt x="843" y="210"/>
                  </a:lnTo>
                  <a:lnTo>
                    <a:pt x="847" y="219"/>
                  </a:lnTo>
                  <a:lnTo>
                    <a:pt x="852" y="233"/>
                  </a:lnTo>
                  <a:lnTo>
                    <a:pt x="854" y="248"/>
                  </a:lnTo>
                  <a:lnTo>
                    <a:pt x="856" y="263"/>
                  </a:lnTo>
                  <a:lnTo>
                    <a:pt x="856" y="279"/>
                  </a:lnTo>
                  <a:lnTo>
                    <a:pt x="854" y="305"/>
                  </a:lnTo>
                  <a:lnTo>
                    <a:pt x="852" y="331"/>
                  </a:lnTo>
                  <a:lnTo>
                    <a:pt x="852" y="382"/>
                  </a:lnTo>
                  <a:lnTo>
                    <a:pt x="848" y="395"/>
                  </a:lnTo>
                  <a:lnTo>
                    <a:pt x="843" y="406"/>
                  </a:lnTo>
                  <a:lnTo>
                    <a:pt x="839" y="419"/>
                  </a:lnTo>
                  <a:lnTo>
                    <a:pt x="836" y="430"/>
                  </a:lnTo>
                  <a:lnTo>
                    <a:pt x="830" y="443"/>
                  </a:lnTo>
                  <a:lnTo>
                    <a:pt x="825" y="452"/>
                  </a:lnTo>
                  <a:lnTo>
                    <a:pt x="819" y="465"/>
                  </a:lnTo>
                  <a:lnTo>
                    <a:pt x="814" y="474"/>
                  </a:lnTo>
                  <a:lnTo>
                    <a:pt x="814" y="478"/>
                  </a:lnTo>
                  <a:lnTo>
                    <a:pt x="817" y="481"/>
                  </a:lnTo>
                  <a:lnTo>
                    <a:pt x="821" y="481"/>
                  </a:lnTo>
                  <a:lnTo>
                    <a:pt x="825" y="478"/>
                  </a:lnTo>
                  <a:lnTo>
                    <a:pt x="826" y="474"/>
                  </a:lnTo>
                  <a:lnTo>
                    <a:pt x="828" y="472"/>
                  </a:lnTo>
                  <a:lnTo>
                    <a:pt x="828" y="468"/>
                  </a:lnTo>
                  <a:lnTo>
                    <a:pt x="830" y="467"/>
                  </a:lnTo>
                  <a:lnTo>
                    <a:pt x="830" y="463"/>
                  </a:lnTo>
                  <a:lnTo>
                    <a:pt x="839" y="452"/>
                  </a:lnTo>
                  <a:lnTo>
                    <a:pt x="845" y="443"/>
                  </a:lnTo>
                  <a:lnTo>
                    <a:pt x="850" y="430"/>
                  </a:lnTo>
                  <a:lnTo>
                    <a:pt x="856" y="419"/>
                  </a:lnTo>
                  <a:lnTo>
                    <a:pt x="861" y="406"/>
                  </a:lnTo>
                  <a:lnTo>
                    <a:pt x="865" y="395"/>
                  </a:lnTo>
                  <a:lnTo>
                    <a:pt x="869" y="382"/>
                  </a:lnTo>
                  <a:lnTo>
                    <a:pt x="872" y="369"/>
                  </a:lnTo>
                  <a:lnTo>
                    <a:pt x="876" y="353"/>
                  </a:lnTo>
                  <a:lnTo>
                    <a:pt x="878" y="334"/>
                  </a:lnTo>
                  <a:lnTo>
                    <a:pt x="878" y="318"/>
                  </a:lnTo>
                  <a:lnTo>
                    <a:pt x="880" y="299"/>
                  </a:lnTo>
                  <a:lnTo>
                    <a:pt x="878" y="283"/>
                  </a:lnTo>
                  <a:lnTo>
                    <a:pt x="876" y="266"/>
                  </a:lnTo>
                  <a:lnTo>
                    <a:pt x="874" y="250"/>
                  </a:lnTo>
                  <a:lnTo>
                    <a:pt x="869" y="232"/>
                  </a:lnTo>
                  <a:lnTo>
                    <a:pt x="869" y="221"/>
                  </a:lnTo>
                  <a:lnTo>
                    <a:pt x="867" y="210"/>
                  </a:lnTo>
                  <a:lnTo>
                    <a:pt x="861" y="200"/>
                  </a:lnTo>
                  <a:lnTo>
                    <a:pt x="858" y="189"/>
                  </a:lnTo>
                  <a:lnTo>
                    <a:pt x="852" y="180"/>
                  </a:lnTo>
                  <a:lnTo>
                    <a:pt x="845" y="171"/>
                  </a:lnTo>
                  <a:lnTo>
                    <a:pt x="839" y="162"/>
                  </a:lnTo>
                  <a:lnTo>
                    <a:pt x="830" y="154"/>
                  </a:lnTo>
                  <a:lnTo>
                    <a:pt x="836" y="156"/>
                  </a:lnTo>
                  <a:lnTo>
                    <a:pt x="841" y="158"/>
                  </a:lnTo>
                  <a:lnTo>
                    <a:pt x="845" y="160"/>
                  </a:lnTo>
                  <a:lnTo>
                    <a:pt x="848" y="164"/>
                  </a:lnTo>
                  <a:lnTo>
                    <a:pt x="854" y="167"/>
                  </a:lnTo>
                  <a:lnTo>
                    <a:pt x="858" y="169"/>
                  </a:lnTo>
                  <a:lnTo>
                    <a:pt x="861" y="173"/>
                  </a:lnTo>
                  <a:lnTo>
                    <a:pt x="865" y="178"/>
                  </a:lnTo>
                  <a:lnTo>
                    <a:pt x="867" y="182"/>
                  </a:lnTo>
                  <a:lnTo>
                    <a:pt x="870" y="186"/>
                  </a:lnTo>
                  <a:lnTo>
                    <a:pt x="874" y="191"/>
                  </a:lnTo>
                  <a:lnTo>
                    <a:pt x="876" y="195"/>
                  </a:lnTo>
                  <a:lnTo>
                    <a:pt x="880" y="200"/>
                  </a:lnTo>
                  <a:lnTo>
                    <a:pt x="883" y="204"/>
                  </a:lnTo>
                  <a:lnTo>
                    <a:pt x="885" y="208"/>
                  </a:lnTo>
                  <a:lnTo>
                    <a:pt x="889" y="211"/>
                  </a:lnTo>
                  <a:lnTo>
                    <a:pt x="892" y="217"/>
                  </a:lnTo>
                  <a:lnTo>
                    <a:pt x="896" y="222"/>
                  </a:lnTo>
                  <a:lnTo>
                    <a:pt x="902" y="230"/>
                  </a:lnTo>
                  <a:lnTo>
                    <a:pt x="905" y="235"/>
                  </a:lnTo>
                  <a:lnTo>
                    <a:pt x="909" y="241"/>
                  </a:lnTo>
                  <a:lnTo>
                    <a:pt x="911" y="248"/>
                  </a:lnTo>
                  <a:lnTo>
                    <a:pt x="911" y="254"/>
                  </a:lnTo>
                  <a:lnTo>
                    <a:pt x="909" y="261"/>
                  </a:lnTo>
                  <a:lnTo>
                    <a:pt x="905" y="276"/>
                  </a:lnTo>
                  <a:lnTo>
                    <a:pt x="904" y="290"/>
                  </a:lnTo>
                  <a:lnTo>
                    <a:pt x="900" y="303"/>
                  </a:lnTo>
                  <a:lnTo>
                    <a:pt x="898" y="318"/>
                  </a:lnTo>
                  <a:lnTo>
                    <a:pt x="894" y="333"/>
                  </a:lnTo>
                  <a:lnTo>
                    <a:pt x="892" y="345"/>
                  </a:lnTo>
                  <a:lnTo>
                    <a:pt x="891" y="360"/>
                  </a:lnTo>
                  <a:lnTo>
                    <a:pt x="889" y="375"/>
                  </a:lnTo>
                  <a:lnTo>
                    <a:pt x="887" y="402"/>
                  </a:lnTo>
                  <a:lnTo>
                    <a:pt x="883" y="428"/>
                  </a:lnTo>
                  <a:lnTo>
                    <a:pt x="880" y="456"/>
                  </a:lnTo>
                  <a:lnTo>
                    <a:pt x="876" y="483"/>
                  </a:lnTo>
                  <a:lnTo>
                    <a:pt x="872" y="509"/>
                  </a:lnTo>
                  <a:lnTo>
                    <a:pt x="869" y="536"/>
                  </a:lnTo>
                  <a:lnTo>
                    <a:pt x="865" y="562"/>
                  </a:lnTo>
                  <a:lnTo>
                    <a:pt x="859" y="590"/>
                  </a:lnTo>
                  <a:lnTo>
                    <a:pt x="848" y="645"/>
                  </a:lnTo>
                  <a:lnTo>
                    <a:pt x="847" y="645"/>
                  </a:lnTo>
                  <a:lnTo>
                    <a:pt x="845" y="646"/>
                  </a:lnTo>
                  <a:lnTo>
                    <a:pt x="843" y="646"/>
                  </a:lnTo>
                  <a:lnTo>
                    <a:pt x="841" y="648"/>
                  </a:lnTo>
                  <a:lnTo>
                    <a:pt x="839" y="648"/>
                  </a:lnTo>
                  <a:lnTo>
                    <a:pt x="839" y="650"/>
                  </a:lnTo>
                  <a:lnTo>
                    <a:pt x="837" y="650"/>
                  </a:lnTo>
                  <a:lnTo>
                    <a:pt x="836" y="652"/>
                  </a:lnTo>
                  <a:lnTo>
                    <a:pt x="828" y="656"/>
                  </a:lnTo>
                  <a:lnTo>
                    <a:pt x="821" y="659"/>
                  </a:lnTo>
                  <a:lnTo>
                    <a:pt x="812" y="661"/>
                  </a:lnTo>
                  <a:lnTo>
                    <a:pt x="804" y="665"/>
                  </a:lnTo>
                  <a:lnTo>
                    <a:pt x="797" y="667"/>
                  </a:lnTo>
                  <a:lnTo>
                    <a:pt x="790" y="669"/>
                  </a:lnTo>
                  <a:lnTo>
                    <a:pt x="780" y="672"/>
                  </a:lnTo>
                  <a:lnTo>
                    <a:pt x="773" y="674"/>
                  </a:lnTo>
                  <a:lnTo>
                    <a:pt x="766" y="676"/>
                  </a:lnTo>
                  <a:lnTo>
                    <a:pt x="758" y="678"/>
                  </a:lnTo>
                  <a:lnTo>
                    <a:pt x="749" y="681"/>
                  </a:lnTo>
                  <a:lnTo>
                    <a:pt x="742" y="683"/>
                  </a:lnTo>
                  <a:lnTo>
                    <a:pt x="735" y="685"/>
                  </a:lnTo>
                  <a:lnTo>
                    <a:pt x="727" y="687"/>
                  </a:lnTo>
                  <a:lnTo>
                    <a:pt x="718" y="691"/>
                  </a:lnTo>
                  <a:lnTo>
                    <a:pt x="711" y="694"/>
                  </a:lnTo>
                  <a:lnTo>
                    <a:pt x="711" y="691"/>
                  </a:lnTo>
                  <a:lnTo>
                    <a:pt x="712" y="689"/>
                  </a:lnTo>
                  <a:lnTo>
                    <a:pt x="714" y="689"/>
                  </a:lnTo>
                  <a:lnTo>
                    <a:pt x="720" y="683"/>
                  </a:lnTo>
                  <a:lnTo>
                    <a:pt x="722" y="683"/>
                  </a:lnTo>
                  <a:lnTo>
                    <a:pt x="725" y="680"/>
                  </a:lnTo>
                  <a:lnTo>
                    <a:pt x="727" y="676"/>
                  </a:lnTo>
                  <a:lnTo>
                    <a:pt x="731" y="672"/>
                  </a:lnTo>
                  <a:lnTo>
                    <a:pt x="733" y="669"/>
                  </a:lnTo>
                  <a:lnTo>
                    <a:pt x="736" y="665"/>
                  </a:lnTo>
                  <a:lnTo>
                    <a:pt x="738" y="661"/>
                  </a:lnTo>
                  <a:lnTo>
                    <a:pt x="740" y="656"/>
                  </a:lnTo>
                  <a:lnTo>
                    <a:pt x="740" y="652"/>
                  </a:lnTo>
                  <a:lnTo>
                    <a:pt x="746" y="646"/>
                  </a:lnTo>
                  <a:lnTo>
                    <a:pt x="749" y="639"/>
                  </a:lnTo>
                  <a:lnTo>
                    <a:pt x="753" y="634"/>
                  </a:lnTo>
                  <a:lnTo>
                    <a:pt x="757" y="626"/>
                  </a:lnTo>
                  <a:lnTo>
                    <a:pt x="758" y="619"/>
                  </a:lnTo>
                  <a:lnTo>
                    <a:pt x="762" y="612"/>
                  </a:lnTo>
                  <a:lnTo>
                    <a:pt x="766" y="604"/>
                  </a:lnTo>
                  <a:lnTo>
                    <a:pt x="768" y="597"/>
                  </a:lnTo>
                  <a:lnTo>
                    <a:pt x="769" y="595"/>
                  </a:lnTo>
                  <a:lnTo>
                    <a:pt x="771" y="591"/>
                  </a:lnTo>
                  <a:lnTo>
                    <a:pt x="773" y="588"/>
                  </a:lnTo>
                  <a:lnTo>
                    <a:pt x="775" y="584"/>
                  </a:lnTo>
                  <a:lnTo>
                    <a:pt x="775" y="582"/>
                  </a:lnTo>
                  <a:lnTo>
                    <a:pt x="777" y="579"/>
                  </a:lnTo>
                  <a:lnTo>
                    <a:pt x="779" y="575"/>
                  </a:lnTo>
                  <a:lnTo>
                    <a:pt x="780" y="571"/>
                  </a:lnTo>
                  <a:lnTo>
                    <a:pt x="784" y="558"/>
                  </a:lnTo>
                  <a:lnTo>
                    <a:pt x="788" y="544"/>
                  </a:lnTo>
                  <a:lnTo>
                    <a:pt x="788" y="512"/>
                  </a:lnTo>
                  <a:lnTo>
                    <a:pt x="786" y="496"/>
                  </a:lnTo>
                  <a:lnTo>
                    <a:pt x="784" y="481"/>
                  </a:lnTo>
                  <a:lnTo>
                    <a:pt x="784" y="465"/>
                  </a:lnTo>
                  <a:lnTo>
                    <a:pt x="786" y="450"/>
                  </a:lnTo>
                  <a:lnTo>
                    <a:pt x="786" y="408"/>
                  </a:lnTo>
                  <a:lnTo>
                    <a:pt x="788" y="395"/>
                  </a:lnTo>
                  <a:lnTo>
                    <a:pt x="788" y="382"/>
                  </a:lnTo>
                  <a:lnTo>
                    <a:pt x="790" y="367"/>
                  </a:lnTo>
                  <a:lnTo>
                    <a:pt x="793" y="355"/>
                  </a:lnTo>
                  <a:lnTo>
                    <a:pt x="797" y="340"/>
                  </a:lnTo>
                  <a:lnTo>
                    <a:pt x="799" y="334"/>
                  </a:lnTo>
                  <a:lnTo>
                    <a:pt x="801" y="329"/>
                  </a:lnTo>
                  <a:lnTo>
                    <a:pt x="802" y="323"/>
                  </a:lnTo>
                  <a:lnTo>
                    <a:pt x="804" y="318"/>
                  </a:lnTo>
                  <a:lnTo>
                    <a:pt x="804" y="314"/>
                  </a:lnTo>
                  <a:lnTo>
                    <a:pt x="806" y="309"/>
                  </a:lnTo>
                  <a:lnTo>
                    <a:pt x="806" y="303"/>
                  </a:lnTo>
                  <a:lnTo>
                    <a:pt x="804" y="301"/>
                  </a:lnTo>
                  <a:lnTo>
                    <a:pt x="797" y="301"/>
                  </a:lnTo>
                  <a:lnTo>
                    <a:pt x="788" y="323"/>
                  </a:lnTo>
                  <a:lnTo>
                    <a:pt x="780" y="345"/>
                  </a:lnTo>
                  <a:lnTo>
                    <a:pt x="773" y="369"/>
                  </a:lnTo>
                  <a:lnTo>
                    <a:pt x="768" y="393"/>
                  </a:lnTo>
                  <a:lnTo>
                    <a:pt x="764" y="417"/>
                  </a:lnTo>
                  <a:lnTo>
                    <a:pt x="762" y="443"/>
                  </a:lnTo>
                  <a:lnTo>
                    <a:pt x="760" y="467"/>
                  </a:lnTo>
                  <a:lnTo>
                    <a:pt x="758" y="494"/>
                  </a:lnTo>
                  <a:lnTo>
                    <a:pt x="760" y="507"/>
                  </a:lnTo>
                  <a:lnTo>
                    <a:pt x="762" y="523"/>
                  </a:lnTo>
                  <a:lnTo>
                    <a:pt x="762" y="553"/>
                  </a:lnTo>
                  <a:lnTo>
                    <a:pt x="760" y="568"/>
                  </a:lnTo>
                  <a:lnTo>
                    <a:pt x="757" y="582"/>
                  </a:lnTo>
                  <a:lnTo>
                    <a:pt x="753" y="595"/>
                  </a:lnTo>
                  <a:lnTo>
                    <a:pt x="747" y="608"/>
                  </a:lnTo>
                  <a:lnTo>
                    <a:pt x="746" y="615"/>
                  </a:lnTo>
                  <a:lnTo>
                    <a:pt x="744" y="621"/>
                  </a:lnTo>
                  <a:lnTo>
                    <a:pt x="742" y="628"/>
                  </a:lnTo>
                  <a:lnTo>
                    <a:pt x="740" y="634"/>
                  </a:lnTo>
                  <a:lnTo>
                    <a:pt x="736" y="641"/>
                  </a:lnTo>
                  <a:lnTo>
                    <a:pt x="735" y="646"/>
                  </a:lnTo>
                  <a:lnTo>
                    <a:pt x="731" y="652"/>
                  </a:lnTo>
                  <a:lnTo>
                    <a:pt x="727" y="657"/>
                  </a:lnTo>
                  <a:lnTo>
                    <a:pt x="724" y="665"/>
                  </a:lnTo>
                  <a:lnTo>
                    <a:pt x="720" y="670"/>
                  </a:lnTo>
                  <a:lnTo>
                    <a:pt x="716" y="676"/>
                  </a:lnTo>
                  <a:lnTo>
                    <a:pt x="711" y="681"/>
                  </a:lnTo>
                  <a:lnTo>
                    <a:pt x="707" y="687"/>
                  </a:lnTo>
                  <a:lnTo>
                    <a:pt x="701" y="692"/>
                  </a:lnTo>
                  <a:lnTo>
                    <a:pt x="696" y="696"/>
                  </a:lnTo>
                  <a:lnTo>
                    <a:pt x="690" y="702"/>
                  </a:lnTo>
                  <a:lnTo>
                    <a:pt x="685" y="703"/>
                  </a:lnTo>
                  <a:lnTo>
                    <a:pt x="681" y="705"/>
                  </a:lnTo>
                  <a:lnTo>
                    <a:pt x="676" y="707"/>
                  </a:lnTo>
                  <a:lnTo>
                    <a:pt x="672" y="709"/>
                  </a:lnTo>
                  <a:lnTo>
                    <a:pt x="667" y="709"/>
                  </a:lnTo>
                  <a:lnTo>
                    <a:pt x="661" y="711"/>
                  </a:lnTo>
                  <a:lnTo>
                    <a:pt x="657" y="713"/>
                  </a:lnTo>
                  <a:lnTo>
                    <a:pt x="652" y="713"/>
                  </a:lnTo>
                  <a:lnTo>
                    <a:pt x="646" y="714"/>
                  </a:lnTo>
                  <a:lnTo>
                    <a:pt x="643" y="714"/>
                  </a:lnTo>
                  <a:lnTo>
                    <a:pt x="637" y="716"/>
                  </a:lnTo>
                  <a:lnTo>
                    <a:pt x="633" y="716"/>
                  </a:lnTo>
                  <a:lnTo>
                    <a:pt x="628" y="718"/>
                  </a:lnTo>
                  <a:lnTo>
                    <a:pt x="622" y="720"/>
                  </a:lnTo>
                  <a:lnTo>
                    <a:pt x="619" y="722"/>
                  </a:lnTo>
                  <a:lnTo>
                    <a:pt x="613" y="724"/>
                  </a:lnTo>
                  <a:lnTo>
                    <a:pt x="604" y="724"/>
                  </a:lnTo>
                  <a:lnTo>
                    <a:pt x="599" y="725"/>
                  </a:lnTo>
                  <a:lnTo>
                    <a:pt x="589" y="725"/>
                  </a:lnTo>
                  <a:lnTo>
                    <a:pt x="584" y="727"/>
                  </a:lnTo>
                  <a:lnTo>
                    <a:pt x="580" y="727"/>
                  </a:lnTo>
                  <a:lnTo>
                    <a:pt x="575" y="729"/>
                  </a:lnTo>
                  <a:lnTo>
                    <a:pt x="571" y="729"/>
                  </a:lnTo>
                  <a:lnTo>
                    <a:pt x="566" y="731"/>
                  </a:lnTo>
                  <a:lnTo>
                    <a:pt x="562" y="731"/>
                  </a:lnTo>
                  <a:lnTo>
                    <a:pt x="556" y="733"/>
                  </a:lnTo>
                  <a:lnTo>
                    <a:pt x="553" y="735"/>
                  </a:lnTo>
                  <a:lnTo>
                    <a:pt x="547" y="735"/>
                  </a:lnTo>
                  <a:lnTo>
                    <a:pt x="542" y="736"/>
                  </a:lnTo>
                  <a:lnTo>
                    <a:pt x="538" y="736"/>
                  </a:lnTo>
                  <a:lnTo>
                    <a:pt x="551" y="724"/>
                  </a:lnTo>
                  <a:lnTo>
                    <a:pt x="560" y="709"/>
                  </a:lnTo>
                  <a:lnTo>
                    <a:pt x="567" y="692"/>
                  </a:lnTo>
                  <a:lnTo>
                    <a:pt x="573" y="674"/>
                  </a:lnTo>
                  <a:lnTo>
                    <a:pt x="575" y="656"/>
                  </a:lnTo>
                  <a:lnTo>
                    <a:pt x="578" y="637"/>
                  </a:lnTo>
                  <a:lnTo>
                    <a:pt x="580" y="619"/>
                  </a:lnTo>
                  <a:lnTo>
                    <a:pt x="584" y="602"/>
                  </a:lnTo>
                  <a:lnTo>
                    <a:pt x="584" y="597"/>
                  </a:lnTo>
                  <a:lnTo>
                    <a:pt x="586" y="595"/>
                  </a:lnTo>
                  <a:lnTo>
                    <a:pt x="586" y="586"/>
                  </a:lnTo>
                  <a:lnTo>
                    <a:pt x="582" y="584"/>
                  </a:lnTo>
                  <a:lnTo>
                    <a:pt x="578" y="584"/>
                  </a:lnTo>
                  <a:lnTo>
                    <a:pt x="575" y="588"/>
                  </a:lnTo>
                  <a:lnTo>
                    <a:pt x="575" y="593"/>
                  </a:lnTo>
                  <a:lnTo>
                    <a:pt x="573" y="597"/>
                  </a:lnTo>
                  <a:lnTo>
                    <a:pt x="573" y="601"/>
                  </a:lnTo>
                  <a:lnTo>
                    <a:pt x="571" y="604"/>
                  </a:lnTo>
                  <a:lnTo>
                    <a:pt x="567" y="612"/>
                  </a:lnTo>
                  <a:lnTo>
                    <a:pt x="566" y="619"/>
                  </a:lnTo>
                  <a:lnTo>
                    <a:pt x="564" y="626"/>
                  </a:lnTo>
                  <a:lnTo>
                    <a:pt x="560" y="635"/>
                  </a:lnTo>
                  <a:lnTo>
                    <a:pt x="558" y="643"/>
                  </a:lnTo>
                  <a:lnTo>
                    <a:pt x="556" y="650"/>
                  </a:lnTo>
                  <a:lnTo>
                    <a:pt x="555" y="657"/>
                  </a:lnTo>
                  <a:lnTo>
                    <a:pt x="551" y="665"/>
                  </a:lnTo>
                  <a:lnTo>
                    <a:pt x="547" y="672"/>
                  </a:lnTo>
                  <a:lnTo>
                    <a:pt x="545" y="678"/>
                  </a:lnTo>
                  <a:lnTo>
                    <a:pt x="543" y="683"/>
                  </a:lnTo>
                  <a:lnTo>
                    <a:pt x="540" y="689"/>
                  </a:lnTo>
                  <a:lnTo>
                    <a:pt x="536" y="694"/>
                  </a:lnTo>
                  <a:lnTo>
                    <a:pt x="534" y="700"/>
                  </a:lnTo>
                  <a:lnTo>
                    <a:pt x="525" y="709"/>
                  </a:lnTo>
                  <a:lnTo>
                    <a:pt x="521" y="714"/>
                  </a:lnTo>
                  <a:lnTo>
                    <a:pt x="518" y="720"/>
                  </a:lnTo>
                  <a:lnTo>
                    <a:pt x="505" y="733"/>
                  </a:lnTo>
                  <a:lnTo>
                    <a:pt x="499" y="736"/>
                  </a:lnTo>
                  <a:lnTo>
                    <a:pt x="494" y="742"/>
                  </a:lnTo>
                  <a:lnTo>
                    <a:pt x="488" y="746"/>
                  </a:lnTo>
                  <a:lnTo>
                    <a:pt x="485" y="749"/>
                  </a:lnTo>
                  <a:lnTo>
                    <a:pt x="468" y="749"/>
                  </a:lnTo>
                  <a:lnTo>
                    <a:pt x="461" y="751"/>
                  </a:lnTo>
                  <a:lnTo>
                    <a:pt x="453" y="749"/>
                  </a:lnTo>
                  <a:lnTo>
                    <a:pt x="430" y="749"/>
                  </a:lnTo>
                  <a:lnTo>
                    <a:pt x="424" y="747"/>
                  </a:lnTo>
                  <a:lnTo>
                    <a:pt x="417" y="747"/>
                  </a:lnTo>
                  <a:lnTo>
                    <a:pt x="411" y="746"/>
                  </a:lnTo>
                  <a:lnTo>
                    <a:pt x="404" y="746"/>
                  </a:lnTo>
                  <a:lnTo>
                    <a:pt x="398" y="744"/>
                  </a:lnTo>
                  <a:lnTo>
                    <a:pt x="393" y="744"/>
                  </a:lnTo>
                  <a:lnTo>
                    <a:pt x="386" y="742"/>
                  </a:lnTo>
                  <a:lnTo>
                    <a:pt x="380" y="740"/>
                  </a:lnTo>
                  <a:lnTo>
                    <a:pt x="373" y="738"/>
                  </a:lnTo>
                  <a:lnTo>
                    <a:pt x="376" y="735"/>
                  </a:lnTo>
                  <a:lnTo>
                    <a:pt x="378" y="731"/>
                  </a:lnTo>
                  <a:lnTo>
                    <a:pt x="387" y="722"/>
                  </a:lnTo>
                  <a:lnTo>
                    <a:pt x="389" y="718"/>
                  </a:lnTo>
                  <a:lnTo>
                    <a:pt x="393" y="714"/>
                  </a:lnTo>
                  <a:lnTo>
                    <a:pt x="397" y="713"/>
                  </a:lnTo>
                  <a:lnTo>
                    <a:pt x="400" y="709"/>
                  </a:lnTo>
                  <a:lnTo>
                    <a:pt x="402" y="705"/>
                  </a:lnTo>
                  <a:lnTo>
                    <a:pt x="406" y="703"/>
                  </a:lnTo>
                  <a:lnTo>
                    <a:pt x="409" y="700"/>
                  </a:lnTo>
                  <a:lnTo>
                    <a:pt x="411" y="696"/>
                  </a:lnTo>
                  <a:lnTo>
                    <a:pt x="415" y="692"/>
                  </a:lnTo>
                  <a:lnTo>
                    <a:pt x="419" y="691"/>
                  </a:lnTo>
                  <a:lnTo>
                    <a:pt x="420" y="687"/>
                  </a:lnTo>
                  <a:lnTo>
                    <a:pt x="426" y="681"/>
                  </a:lnTo>
                  <a:lnTo>
                    <a:pt x="431" y="674"/>
                  </a:lnTo>
                  <a:lnTo>
                    <a:pt x="435" y="669"/>
                  </a:lnTo>
                  <a:lnTo>
                    <a:pt x="439" y="661"/>
                  </a:lnTo>
                  <a:lnTo>
                    <a:pt x="444" y="656"/>
                  </a:lnTo>
                  <a:lnTo>
                    <a:pt x="446" y="648"/>
                  </a:lnTo>
                  <a:lnTo>
                    <a:pt x="450" y="643"/>
                  </a:lnTo>
                  <a:lnTo>
                    <a:pt x="453" y="635"/>
                  </a:lnTo>
                  <a:lnTo>
                    <a:pt x="457" y="628"/>
                  </a:lnTo>
                  <a:lnTo>
                    <a:pt x="459" y="621"/>
                  </a:lnTo>
                  <a:lnTo>
                    <a:pt x="463" y="613"/>
                  </a:lnTo>
                  <a:lnTo>
                    <a:pt x="465" y="608"/>
                  </a:lnTo>
                  <a:lnTo>
                    <a:pt x="466" y="601"/>
                  </a:lnTo>
                  <a:lnTo>
                    <a:pt x="468" y="593"/>
                  </a:lnTo>
                  <a:lnTo>
                    <a:pt x="470" y="586"/>
                  </a:lnTo>
                  <a:lnTo>
                    <a:pt x="474" y="579"/>
                  </a:lnTo>
                  <a:lnTo>
                    <a:pt x="474" y="577"/>
                  </a:lnTo>
                  <a:lnTo>
                    <a:pt x="476" y="575"/>
                  </a:lnTo>
                  <a:lnTo>
                    <a:pt x="476" y="573"/>
                  </a:lnTo>
                  <a:lnTo>
                    <a:pt x="470" y="568"/>
                  </a:lnTo>
                  <a:lnTo>
                    <a:pt x="470" y="566"/>
                  </a:lnTo>
                  <a:lnTo>
                    <a:pt x="466" y="562"/>
                  </a:lnTo>
                  <a:lnTo>
                    <a:pt x="465" y="562"/>
                  </a:lnTo>
                  <a:lnTo>
                    <a:pt x="463" y="564"/>
                  </a:lnTo>
                  <a:lnTo>
                    <a:pt x="461" y="571"/>
                  </a:lnTo>
                  <a:lnTo>
                    <a:pt x="459" y="577"/>
                  </a:lnTo>
                  <a:lnTo>
                    <a:pt x="457" y="584"/>
                  </a:lnTo>
                  <a:lnTo>
                    <a:pt x="457" y="591"/>
                  </a:lnTo>
                  <a:lnTo>
                    <a:pt x="455" y="597"/>
                  </a:lnTo>
                  <a:lnTo>
                    <a:pt x="453" y="604"/>
                  </a:lnTo>
                  <a:lnTo>
                    <a:pt x="452" y="612"/>
                  </a:lnTo>
                  <a:lnTo>
                    <a:pt x="448" y="617"/>
                  </a:lnTo>
                  <a:lnTo>
                    <a:pt x="446" y="621"/>
                  </a:lnTo>
                  <a:lnTo>
                    <a:pt x="444" y="624"/>
                  </a:lnTo>
                  <a:lnTo>
                    <a:pt x="442" y="628"/>
                  </a:lnTo>
                  <a:lnTo>
                    <a:pt x="441" y="634"/>
                  </a:lnTo>
                  <a:lnTo>
                    <a:pt x="437" y="635"/>
                  </a:lnTo>
                  <a:lnTo>
                    <a:pt x="433" y="641"/>
                  </a:lnTo>
                  <a:lnTo>
                    <a:pt x="431" y="645"/>
                  </a:lnTo>
                  <a:lnTo>
                    <a:pt x="428" y="648"/>
                  </a:lnTo>
                  <a:lnTo>
                    <a:pt x="424" y="650"/>
                  </a:lnTo>
                  <a:lnTo>
                    <a:pt x="422" y="654"/>
                  </a:lnTo>
                  <a:lnTo>
                    <a:pt x="419" y="657"/>
                  </a:lnTo>
                  <a:lnTo>
                    <a:pt x="413" y="659"/>
                  </a:lnTo>
                  <a:lnTo>
                    <a:pt x="409" y="663"/>
                  </a:lnTo>
                  <a:lnTo>
                    <a:pt x="406" y="665"/>
                  </a:lnTo>
                  <a:lnTo>
                    <a:pt x="402" y="667"/>
                  </a:lnTo>
                  <a:lnTo>
                    <a:pt x="398" y="667"/>
                  </a:lnTo>
                  <a:lnTo>
                    <a:pt x="393" y="670"/>
                  </a:lnTo>
                  <a:lnTo>
                    <a:pt x="387" y="674"/>
                  </a:lnTo>
                  <a:lnTo>
                    <a:pt x="384" y="678"/>
                  </a:lnTo>
                  <a:lnTo>
                    <a:pt x="378" y="680"/>
                  </a:lnTo>
                  <a:lnTo>
                    <a:pt x="373" y="683"/>
                  </a:lnTo>
                  <a:lnTo>
                    <a:pt x="369" y="687"/>
                  </a:lnTo>
                  <a:lnTo>
                    <a:pt x="363" y="691"/>
                  </a:lnTo>
                  <a:lnTo>
                    <a:pt x="360" y="694"/>
                  </a:lnTo>
                  <a:lnTo>
                    <a:pt x="354" y="696"/>
                  </a:lnTo>
                  <a:lnTo>
                    <a:pt x="351" y="700"/>
                  </a:lnTo>
                  <a:lnTo>
                    <a:pt x="347" y="705"/>
                  </a:lnTo>
                  <a:lnTo>
                    <a:pt x="343" y="707"/>
                  </a:lnTo>
                  <a:lnTo>
                    <a:pt x="330" y="720"/>
                  </a:lnTo>
                  <a:lnTo>
                    <a:pt x="327" y="725"/>
                  </a:lnTo>
                  <a:lnTo>
                    <a:pt x="305" y="725"/>
                  </a:lnTo>
                  <a:lnTo>
                    <a:pt x="301" y="724"/>
                  </a:lnTo>
                  <a:lnTo>
                    <a:pt x="297" y="724"/>
                  </a:lnTo>
                  <a:lnTo>
                    <a:pt x="294" y="722"/>
                  </a:lnTo>
                  <a:lnTo>
                    <a:pt x="290" y="720"/>
                  </a:lnTo>
                  <a:lnTo>
                    <a:pt x="288" y="720"/>
                  </a:lnTo>
                  <a:lnTo>
                    <a:pt x="284" y="718"/>
                  </a:lnTo>
                  <a:lnTo>
                    <a:pt x="283" y="716"/>
                  </a:lnTo>
                  <a:lnTo>
                    <a:pt x="279" y="716"/>
                  </a:lnTo>
                  <a:lnTo>
                    <a:pt x="275" y="714"/>
                  </a:lnTo>
                  <a:lnTo>
                    <a:pt x="273" y="714"/>
                  </a:lnTo>
                  <a:lnTo>
                    <a:pt x="270" y="713"/>
                  </a:lnTo>
                  <a:lnTo>
                    <a:pt x="268" y="713"/>
                  </a:lnTo>
                  <a:lnTo>
                    <a:pt x="264" y="711"/>
                  </a:lnTo>
                  <a:lnTo>
                    <a:pt x="261" y="711"/>
                  </a:lnTo>
                  <a:lnTo>
                    <a:pt x="259" y="709"/>
                  </a:lnTo>
                  <a:lnTo>
                    <a:pt x="255" y="709"/>
                  </a:lnTo>
                  <a:lnTo>
                    <a:pt x="251" y="707"/>
                  </a:lnTo>
                  <a:lnTo>
                    <a:pt x="250" y="707"/>
                  </a:lnTo>
                  <a:lnTo>
                    <a:pt x="246" y="705"/>
                  </a:lnTo>
                  <a:lnTo>
                    <a:pt x="246" y="702"/>
                  </a:lnTo>
                  <a:lnTo>
                    <a:pt x="242" y="698"/>
                  </a:lnTo>
                  <a:lnTo>
                    <a:pt x="240" y="698"/>
                  </a:lnTo>
                  <a:lnTo>
                    <a:pt x="237" y="694"/>
                  </a:lnTo>
                  <a:lnTo>
                    <a:pt x="237" y="692"/>
                  </a:lnTo>
                  <a:lnTo>
                    <a:pt x="233" y="687"/>
                  </a:lnTo>
                  <a:lnTo>
                    <a:pt x="231" y="683"/>
                  </a:lnTo>
                  <a:lnTo>
                    <a:pt x="229" y="680"/>
                  </a:lnTo>
                  <a:lnTo>
                    <a:pt x="226" y="676"/>
                  </a:lnTo>
                  <a:lnTo>
                    <a:pt x="224" y="672"/>
                  </a:lnTo>
                  <a:lnTo>
                    <a:pt x="222" y="669"/>
                  </a:lnTo>
                  <a:lnTo>
                    <a:pt x="220" y="665"/>
                  </a:lnTo>
                  <a:lnTo>
                    <a:pt x="218" y="659"/>
                  </a:lnTo>
                  <a:lnTo>
                    <a:pt x="224" y="648"/>
                  </a:lnTo>
                  <a:lnTo>
                    <a:pt x="229" y="639"/>
                  </a:lnTo>
                  <a:lnTo>
                    <a:pt x="235" y="630"/>
                  </a:lnTo>
                  <a:lnTo>
                    <a:pt x="240" y="619"/>
                  </a:lnTo>
                  <a:lnTo>
                    <a:pt x="248" y="610"/>
                  </a:lnTo>
                  <a:lnTo>
                    <a:pt x="253" y="601"/>
                  </a:lnTo>
                  <a:lnTo>
                    <a:pt x="261" y="590"/>
                  </a:lnTo>
                  <a:lnTo>
                    <a:pt x="266" y="580"/>
                  </a:lnTo>
                  <a:lnTo>
                    <a:pt x="273" y="571"/>
                  </a:lnTo>
                  <a:lnTo>
                    <a:pt x="281" y="562"/>
                  </a:lnTo>
                  <a:lnTo>
                    <a:pt x="288" y="553"/>
                  </a:lnTo>
                  <a:lnTo>
                    <a:pt x="296" y="544"/>
                  </a:lnTo>
                  <a:lnTo>
                    <a:pt x="329" y="511"/>
                  </a:lnTo>
                  <a:lnTo>
                    <a:pt x="332" y="509"/>
                  </a:lnTo>
                  <a:lnTo>
                    <a:pt x="334" y="505"/>
                  </a:lnTo>
                  <a:lnTo>
                    <a:pt x="338" y="503"/>
                  </a:lnTo>
                  <a:lnTo>
                    <a:pt x="341" y="501"/>
                  </a:lnTo>
                  <a:lnTo>
                    <a:pt x="345" y="500"/>
                  </a:lnTo>
                  <a:lnTo>
                    <a:pt x="349" y="498"/>
                  </a:lnTo>
                  <a:lnTo>
                    <a:pt x="352" y="496"/>
                  </a:lnTo>
                  <a:lnTo>
                    <a:pt x="358" y="494"/>
                  </a:lnTo>
                  <a:lnTo>
                    <a:pt x="362" y="492"/>
                  </a:lnTo>
                  <a:lnTo>
                    <a:pt x="365" y="492"/>
                  </a:lnTo>
                  <a:lnTo>
                    <a:pt x="369" y="490"/>
                  </a:lnTo>
                  <a:lnTo>
                    <a:pt x="375" y="489"/>
                  </a:lnTo>
                  <a:lnTo>
                    <a:pt x="378" y="489"/>
                  </a:lnTo>
                  <a:lnTo>
                    <a:pt x="384" y="487"/>
                  </a:lnTo>
                  <a:lnTo>
                    <a:pt x="387" y="487"/>
                  </a:lnTo>
                  <a:lnTo>
                    <a:pt x="391" y="485"/>
                  </a:lnTo>
                  <a:lnTo>
                    <a:pt x="395" y="485"/>
                  </a:lnTo>
                  <a:lnTo>
                    <a:pt x="397" y="483"/>
                  </a:lnTo>
                  <a:lnTo>
                    <a:pt x="402" y="483"/>
                  </a:lnTo>
                  <a:lnTo>
                    <a:pt x="404" y="485"/>
                  </a:lnTo>
                  <a:lnTo>
                    <a:pt x="406" y="485"/>
                  </a:lnTo>
                  <a:lnTo>
                    <a:pt x="408" y="483"/>
                  </a:lnTo>
                  <a:lnTo>
                    <a:pt x="413" y="483"/>
                  </a:lnTo>
                  <a:lnTo>
                    <a:pt x="415" y="485"/>
                  </a:lnTo>
                  <a:lnTo>
                    <a:pt x="417" y="485"/>
                  </a:lnTo>
                  <a:lnTo>
                    <a:pt x="419" y="487"/>
                  </a:lnTo>
                  <a:lnTo>
                    <a:pt x="419" y="489"/>
                  </a:lnTo>
                  <a:lnTo>
                    <a:pt x="420" y="489"/>
                  </a:lnTo>
                  <a:lnTo>
                    <a:pt x="422" y="490"/>
                  </a:lnTo>
                  <a:lnTo>
                    <a:pt x="428" y="490"/>
                  </a:lnTo>
                  <a:lnTo>
                    <a:pt x="428" y="489"/>
                  </a:lnTo>
                  <a:lnTo>
                    <a:pt x="426" y="487"/>
                  </a:lnTo>
                  <a:lnTo>
                    <a:pt x="426" y="485"/>
                  </a:lnTo>
                  <a:lnTo>
                    <a:pt x="424" y="483"/>
                  </a:lnTo>
                  <a:lnTo>
                    <a:pt x="424" y="481"/>
                  </a:lnTo>
                  <a:lnTo>
                    <a:pt x="422" y="481"/>
                  </a:lnTo>
                  <a:lnTo>
                    <a:pt x="419" y="478"/>
                  </a:lnTo>
                  <a:lnTo>
                    <a:pt x="417" y="479"/>
                  </a:lnTo>
                  <a:lnTo>
                    <a:pt x="415" y="479"/>
                  </a:lnTo>
                  <a:lnTo>
                    <a:pt x="413" y="478"/>
                  </a:lnTo>
                  <a:lnTo>
                    <a:pt x="411" y="478"/>
                  </a:lnTo>
                  <a:lnTo>
                    <a:pt x="408" y="474"/>
                  </a:lnTo>
                  <a:lnTo>
                    <a:pt x="404" y="474"/>
                  </a:lnTo>
                  <a:lnTo>
                    <a:pt x="404" y="476"/>
                  </a:lnTo>
                  <a:lnTo>
                    <a:pt x="400" y="476"/>
                  </a:lnTo>
                  <a:lnTo>
                    <a:pt x="398" y="474"/>
                  </a:lnTo>
                  <a:lnTo>
                    <a:pt x="397" y="476"/>
                  </a:lnTo>
                  <a:lnTo>
                    <a:pt x="393" y="476"/>
                  </a:lnTo>
                  <a:lnTo>
                    <a:pt x="391" y="478"/>
                  </a:lnTo>
                  <a:lnTo>
                    <a:pt x="384" y="478"/>
                  </a:lnTo>
                  <a:lnTo>
                    <a:pt x="380" y="481"/>
                  </a:lnTo>
                  <a:lnTo>
                    <a:pt x="363" y="481"/>
                  </a:lnTo>
                  <a:lnTo>
                    <a:pt x="362" y="483"/>
                  </a:lnTo>
                  <a:lnTo>
                    <a:pt x="358" y="483"/>
                  </a:lnTo>
                  <a:lnTo>
                    <a:pt x="354" y="485"/>
                  </a:lnTo>
                  <a:lnTo>
                    <a:pt x="351" y="487"/>
                  </a:lnTo>
                  <a:lnTo>
                    <a:pt x="347" y="489"/>
                  </a:lnTo>
                  <a:lnTo>
                    <a:pt x="343" y="490"/>
                  </a:lnTo>
                  <a:lnTo>
                    <a:pt x="340" y="492"/>
                  </a:lnTo>
                  <a:lnTo>
                    <a:pt x="336" y="492"/>
                  </a:lnTo>
                  <a:lnTo>
                    <a:pt x="332" y="494"/>
                  </a:lnTo>
                  <a:lnTo>
                    <a:pt x="330" y="496"/>
                  </a:lnTo>
                  <a:lnTo>
                    <a:pt x="327" y="498"/>
                  </a:lnTo>
                  <a:lnTo>
                    <a:pt x="323" y="500"/>
                  </a:lnTo>
                  <a:lnTo>
                    <a:pt x="319" y="501"/>
                  </a:lnTo>
                  <a:lnTo>
                    <a:pt x="314" y="503"/>
                  </a:lnTo>
                  <a:lnTo>
                    <a:pt x="312" y="505"/>
                  </a:lnTo>
                  <a:lnTo>
                    <a:pt x="307" y="509"/>
                  </a:lnTo>
                  <a:lnTo>
                    <a:pt x="303" y="511"/>
                  </a:lnTo>
                  <a:lnTo>
                    <a:pt x="299" y="512"/>
                  </a:lnTo>
                  <a:lnTo>
                    <a:pt x="296" y="514"/>
                  </a:lnTo>
                  <a:lnTo>
                    <a:pt x="292" y="518"/>
                  </a:lnTo>
                  <a:lnTo>
                    <a:pt x="286" y="520"/>
                  </a:lnTo>
                  <a:lnTo>
                    <a:pt x="283" y="522"/>
                  </a:lnTo>
                  <a:lnTo>
                    <a:pt x="279" y="523"/>
                  </a:lnTo>
                  <a:lnTo>
                    <a:pt x="275" y="525"/>
                  </a:lnTo>
                  <a:lnTo>
                    <a:pt x="272" y="529"/>
                  </a:lnTo>
                  <a:lnTo>
                    <a:pt x="266" y="531"/>
                  </a:lnTo>
                  <a:lnTo>
                    <a:pt x="262" y="533"/>
                  </a:lnTo>
                  <a:lnTo>
                    <a:pt x="259" y="536"/>
                  </a:lnTo>
                  <a:lnTo>
                    <a:pt x="255" y="538"/>
                  </a:lnTo>
                  <a:lnTo>
                    <a:pt x="251" y="540"/>
                  </a:lnTo>
                  <a:lnTo>
                    <a:pt x="248" y="542"/>
                  </a:lnTo>
                  <a:lnTo>
                    <a:pt x="244" y="544"/>
                  </a:lnTo>
                  <a:lnTo>
                    <a:pt x="240" y="547"/>
                  </a:lnTo>
                  <a:lnTo>
                    <a:pt x="237" y="549"/>
                  </a:lnTo>
                  <a:lnTo>
                    <a:pt x="231" y="551"/>
                  </a:lnTo>
                  <a:lnTo>
                    <a:pt x="228" y="551"/>
                  </a:lnTo>
                  <a:lnTo>
                    <a:pt x="222" y="557"/>
                  </a:lnTo>
                  <a:lnTo>
                    <a:pt x="218" y="558"/>
                  </a:lnTo>
                  <a:lnTo>
                    <a:pt x="215" y="560"/>
                  </a:lnTo>
                  <a:lnTo>
                    <a:pt x="211" y="562"/>
                  </a:lnTo>
                  <a:lnTo>
                    <a:pt x="207" y="564"/>
                  </a:lnTo>
                  <a:lnTo>
                    <a:pt x="204" y="566"/>
                  </a:lnTo>
                  <a:lnTo>
                    <a:pt x="202" y="568"/>
                  </a:lnTo>
                  <a:lnTo>
                    <a:pt x="196" y="568"/>
                  </a:lnTo>
                  <a:lnTo>
                    <a:pt x="193" y="569"/>
                  </a:lnTo>
                  <a:lnTo>
                    <a:pt x="187" y="571"/>
                  </a:lnTo>
                  <a:lnTo>
                    <a:pt x="183" y="573"/>
                  </a:lnTo>
                  <a:lnTo>
                    <a:pt x="180" y="575"/>
                  </a:lnTo>
                  <a:lnTo>
                    <a:pt x="176" y="577"/>
                  </a:lnTo>
                  <a:lnTo>
                    <a:pt x="165" y="577"/>
                  </a:lnTo>
                  <a:lnTo>
                    <a:pt x="163" y="579"/>
                  </a:lnTo>
                  <a:lnTo>
                    <a:pt x="161" y="579"/>
                  </a:lnTo>
                  <a:lnTo>
                    <a:pt x="160" y="580"/>
                  </a:lnTo>
                  <a:lnTo>
                    <a:pt x="154" y="580"/>
                  </a:lnTo>
                  <a:lnTo>
                    <a:pt x="154" y="579"/>
                  </a:lnTo>
                  <a:lnTo>
                    <a:pt x="150" y="579"/>
                  </a:lnTo>
                  <a:lnTo>
                    <a:pt x="147" y="580"/>
                  </a:lnTo>
                  <a:lnTo>
                    <a:pt x="145" y="580"/>
                  </a:lnTo>
                  <a:lnTo>
                    <a:pt x="141" y="582"/>
                  </a:lnTo>
                  <a:lnTo>
                    <a:pt x="139" y="582"/>
                  </a:lnTo>
                  <a:lnTo>
                    <a:pt x="136" y="579"/>
                  </a:lnTo>
                  <a:lnTo>
                    <a:pt x="132" y="584"/>
                  </a:lnTo>
                  <a:lnTo>
                    <a:pt x="128" y="584"/>
                  </a:lnTo>
                  <a:lnTo>
                    <a:pt x="127" y="586"/>
                  </a:lnTo>
                  <a:lnTo>
                    <a:pt x="123" y="584"/>
                  </a:lnTo>
                  <a:lnTo>
                    <a:pt x="119" y="584"/>
                  </a:lnTo>
                  <a:lnTo>
                    <a:pt x="114" y="582"/>
                  </a:lnTo>
                  <a:lnTo>
                    <a:pt x="103" y="582"/>
                  </a:lnTo>
                  <a:lnTo>
                    <a:pt x="99" y="580"/>
                  </a:lnTo>
                  <a:lnTo>
                    <a:pt x="97" y="579"/>
                  </a:lnTo>
                  <a:lnTo>
                    <a:pt x="90" y="579"/>
                  </a:lnTo>
                  <a:lnTo>
                    <a:pt x="86" y="577"/>
                  </a:lnTo>
                  <a:lnTo>
                    <a:pt x="79" y="577"/>
                  </a:lnTo>
                  <a:lnTo>
                    <a:pt x="75" y="575"/>
                  </a:lnTo>
                  <a:lnTo>
                    <a:pt x="71" y="575"/>
                  </a:lnTo>
                  <a:lnTo>
                    <a:pt x="70" y="573"/>
                  </a:lnTo>
                  <a:lnTo>
                    <a:pt x="66" y="571"/>
                  </a:lnTo>
                  <a:lnTo>
                    <a:pt x="62" y="569"/>
                  </a:lnTo>
                  <a:lnTo>
                    <a:pt x="60" y="568"/>
                  </a:lnTo>
                  <a:lnTo>
                    <a:pt x="59" y="564"/>
                  </a:lnTo>
                  <a:lnTo>
                    <a:pt x="57" y="562"/>
                  </a:lnTo>
                  <a:lnTo>
                    <a:pt x="57" y="536"/>
                  </a:lnTo>
                  <a:lnTo>
                    <a:pt x="55" y="534"/>
                  </a:lnTo>
                  <a:lnTo>
                    <a:pt x="103" y="534"/>
                  </a:lnTo>
                  <a:lnTo>
                    <a:pt x="108" y="536"/>
                  </a:lnTo>
                  <a:lnTo>
                    <a:pt x="117" y="536"/>
                  </a:lnTo>
                  <a:lnTo>
                    <a:pt x="121" y="538"/>
                  </a:lnTo>
                  <a:lnTo>
                    <a:pt x="125" y="540"/>
                  </a:lnTo>
                  <a:lnTo>
                    <a:pt x="130" y="538"/>
                  </a:lnTo>
                  <a:lnTo>
                    <a:pt x="145" y="538"/>
                  </a:lnTo>
                  <a:lnTo>
                    <a:pt x="150" y="536"/>
                  </a:lnTo>
                  <a:lnTo>
                    <a:pt x="154" y="536"/>
                  </a:lnTo>
                  <a:lnTo>
                    <a:pt x="160" y="533"/>
                  </a:lnTo>
                  <a:lnTo>
                    <a:pt x="163" y="531"/>
                  </a:lnTo>
                  <a:lnTo>
                    <a:pt x="167" y="527"/>
                  </a:lnTo>
                  <a:lnTo>
                    <a:pt x="172" y="525"/>
                  </a:lnTo>
                  <a:lnTo>
                    <a:pt x="176" y="522"/>
                  </a:lnTo>
                  <a:lnTo>
                    <a:pt x="180" y="520"/>
                  </a:lnTo>
                  <a:lnTo>
                    <a:pt x="183" y="516"/>
                  </a:lnTo>
                  <a:lnTo>
                    <a:pt x="189" y="512"/>
                  </a:lnTo>
                  <a:lnTo>
                    <a:pt x="193" y="511"/>
                  </a:lnTo>
                  <a:lnTo>
                    <a:pt x="198" y="509"/>
                  </a:lnTo>
                  <a:lnTo>
                    <a:pt x="202" y="505"/>
                  </a:lnTo>
                  <a:lnTo>
                    <a:pt x="207" y="501"/>
                  </a:lnTo>
                  <a:lnTo>
                    <a:pt x="213" y="496"/>
                  </a:lnTo>
                  <a:lnTo>
                    <a:pt x="218" y="492"/>
                  </a:lnTo>
                  <a:lnTo>
                    <a:pt x="222" y="487"/>
                  </a:lnTo>
                  <a:lnTo>
                    <a:pt x="226" y="481"/>
                  </a:lnTo>
                  <a:lnTo>
                    <a:pt x="226" y="474"/>
                  </a:lnTo>
                  <a:lnTo>
                    <a:pt x="222" y="467"/>
                  </a:lnTo>
                  <a:lnTo>
                    <a:pt x="224" y="465"/>
                  </a:lnTo>
                  <a:lnTo>
                    <a:pt x="224" y="457"/>
                  </a:lnTo>
                  <a:lnTo>
                    <a:pt x="222" y="454"/>
                  </a:lnTo>
                  <a:lnTo>
                    <a:pt x="222" y="439"/>
                  </a:lnTo>
                  <a:lnTo>
                    <a:pt x="218" y="435"/>
                  </a:lnTo>
                  <a:lnTo>
                    <a:pt x="213" y="437"/>
                  </a:lnTo>
                  <a:lnTo>
                    <a:pt x="211" y="448"/>
                  </a:lnTo>
                  <a:lnTo>
                    <a:pt x="213" y="461"/>
                  </a:lnTo>
                  <a:lnTo>
                    <a:pt x="213" y="483"/>
                  </a:lnTo>
                  <a:lnTo>
                    <a:pt x="211" y="485"/>
                  </a:lnTo>
                  <a:lnTo>
                    <a:pt x="211" y="487"/>
                  </a:lnTo>
                  <a:lnTo>
                    <a:pt x="209" y="489"/>
                  </a:lnTo>
                  <a:lnTo>
                    <a:pt x="206" y="490"/>
                  </a:lnTo>
                  <a:lnTo>
                    <a:pt x="204" y="490"/>
                  </a:lnTo>
                  <a:lnTo>
                    <a:pt x="202" y="492"/>
                  </a:lnTo>
                  <a:lnTo>
                    <a:pt x="200" y="492"/>
                  </a:lnTo>
                  <a:lnTo>
                    <a:pt x="196" y="498"/>
                  </a:lnTo>
                  <a:lnTo>
                    <a:pt x="191" y="501"/>
                  </a:lnTo>
                  <a:lnTo>
                    <a:pt x="185" y="505"/>
                  </a:lnTo>
                  <a:lnTo>
                    <a:pt x="180" y="509"/>
                  </a:lnTo>
                  <a:lnTo>
                    <a:pt x="172" y="512"/>
                  </a:lnTo>
                  <a:lnTo>
                    <a:pt x="167" y="516"/>
                  </a:lnTo>
                  <a:lnTo>
                    <a:pt x="161" y="520"/>
                  </a:lnTo>
                  <a:lnTo>
                    <a:pt x="156" y="523"/>
                  </a:lnTo>
                  <a:lnTo>
                    <a:pt x="150" y="525"/>
                  </a:lnTo>
                  <a:lnTo>
                    <a:pt x="145" y="527"/>
                  </a:lnTo>
                  <a:lnTo>
                    <a:pt x="116" y="527"/>
                  </a:lnTo>
                  <a:lnTo>
                    <a:pt x="110" y="525"/>
                  </a:lnTo>
                  <a:lnTo>
                    <a:pt x="103" y="525"/>
                  </a:lnTo>
                  <a:lnTo>
                    <a:pt x="97" y="523"/>
                  </a:lnTo>
                  <a:lnTo>
                    <a:pt x="62" y="523"/>
                  </a:lnTo>
                  <a:lnTo>
                    <a:pt x="59" y="525"/>
                  </a:lnTo>
                  <a:lnTo>
                    <a:pt x="49" y="525"/>
                  </a:lnTo>
                  <a:lnTo>
                    <a:pt x="48" y="523"/>
                  </a:lnTo>
                  <a:lnTo>
                    <a:pt x="38" y="523"/>
                  </a:lnTo>
                  <a:lnTo>
                    <a:pt x="33" y="514"/>
                  </a:lnTo>
                  <a:lnTo>
                    <a:pt x="29" y="507"/>
                  </a:lnTo>
                  <a:lnTo>
                    <a:pt x="22" y="500"/>
                  </a:lnTo>
                  <a:lnTo>
                    <a:pt x="18" y="492"/>
                  </a:lnTo>
                  <a:lnTo>
                    <a:pt x="13" y="485"/>
                  </a:lnTo>
                  <a:lnTo>
                    <a:pt x="9" y="476"/>
                  </a:lnTo>
                  <a:lnTo>
                    <a:pt x="7" y="468"/>
                  </a:lnTo>
                  <a:lnTo>
                    <a:pt x="5" y="459"/>
                  </a:lnTo>
                  <a:lnTo>
                    <a:pt x="3" y="452"/>
                  </a:lnTo>
                  <a:lnTo>
                    <a:pt x="2" y="446"/>
                  </a:lnTo>
                  <a:lnTo>
                    <a:pt x="0" y="441"/>
                  </a:lnTo>
                  <a:lnTo>
                    <a:pt x="0" y="433"/>
                  </a:lnTo>
                  <a:lnTo>
                    <a:pt x="3" y="428"/>
                  </a:lnTo>
                  <a:lnTo>
                    <a:pt x="5" y="424"/>
                  </a:lnTo>
                  <a:lnTo>
                    <a:pt x="13" y="417"/>
                  </a:lnTo>
                  <a:lnTo>
                    <a:pt x="18" y="415"/>
                  </a:lnTo>
                  <a:lnTo>
                    <a:pt x="24" y="413"/>
                  </a:lnTo>
                  <a:lnTo>
                    <a:pt x="29" y="411"/>
                  </a:lnTo>
                  <a:lnTo>
                    <a:pt x="33" y="410"/>
                  </a:lnTo>
                  <a:lnTo>
                    <a:pt x="38" y="408"/>
                  </a:lnTo>
                  <a:lnTo>
                    <a:pt x="42" y="406"/>
                  </a:lnTo>
                  <a:lnTo>
                    <a:pt x="48" y="402"/>
                  </a:lnTo>
                  <a:lnTo>
                    <a:pt x="53" y="397"/>
                  </a:lnTo>
                  <a:lnTo>
                    <a:pt x="53" y="391"/>
                  </a:lnTo>
                  <a:lnTo>
                    <a:pt x="55" y="386"/>
                  </a:lnTo>
                  <a:lnTo>
                    <a:pt x="53" y="380"/>
                  </a:lnTo>
                  <a:lnTo>
                    <a:pt x="51" y="377"/>
                  </a:lnTo>
                  <a:lnTo>
                    <a:pt x="49" y="373"/>
                  </a:lnTo>
                  <a:lnTo>
                    <a:pt x="46" y="371"/>
                  </a:lnTo>
                  <a:lnTo>
                    <a:pt x="42" y="367"/>
                  </a:lnTo>
                  <a:lnTo>
                    <a:pt x="38" y="366"/>
                  </a:lnTo>
                  <a:lnTo>
                    <a:pt x="37" y="364"/>
                  </a:lnTo>
                  <a:lnTo>
                    <a:pt x="33" y="362"/>
                  </a:lnTo>
                  <a:lnTo>
                    <a:pt x="29" y="358"/>
                  </a:lnTo>
                  <a:lnTo>
                    <a:pt x="27" y="358"/>
                  </a:lnTo>
                  <a:lnTo>
                    <a:pt x="24" y="356"/>
                  </a:lnTo>
                  <a:lnTo>
                    <a:pt x="18" y="356"/>
                  </a:lnTo>
                  <a:lnTo>
                    <a:pt x="14" y="355"/>
                  </a:lnTo>
                  <a:lnTo>
                    <a:pt x="3" y="355"/>
                  </a:lnTo>
                  <a:lnTo>
                    <a:pt x="0" y="356"/>
                  </a:lnTo>
                  <a:lnTo>
                    <a:pt x="2" y="351"/>
                  </a:lnTo>
                  <a:lnTo>
                    <a:pt x="5" y="345"/>
                  </a:lnTo>
                  <a:lnTo>
                    <a:pt x="9" y="340"/>
                  </a:lnTo>
                  <a:lnTo>
                    <a:pt x="11" y="333"/>
                  </a:lnTo>
                  <a:lnTo>
                    <a:pt x="14" y="327"/>
                  </a:lnTo>
                  <a:lnTo>
                    <a:pt x="18" y="322"/>
                  </a:lnTo>
                  <a:lnTo>
                    <a:pt x="22" y="316"/>
                  </a:lnTo>
                  <a:lnTo>
                    <a:pt x="24" y="310"/>
                  </a:lnTo>
                  <a:lnTo>
                    <a:pt x="25" y="307"/>
                  </a:lnTo>
                  <a:lnTo>
                    <a:pt x="27" y="303"/>
                  </a:lnTo>
                  <a:lnTo>
                    <a:pt x="27" y="299"/>
                  </a:lnTo>
                  <a:lnTo>
                    <a:pt x="29" y="294"/>
                  </a:lnTo>
                  <a:lnTo>
                    <a:pt x="29" y="296"/>
                  </a:lnTo>
                  <a:lnTo>
                    <a:pt x="31" y="299"/>
                  </a:lnTo>
                  <a:lnTo>
                    <a:pt x="35" y="301"/>
                  </a:lnTo>
                  <a:lnTo>
                    <a:pt x="37" y="301"/>
                  </a:lnTo>
                  <a:lnTo>
                    <a:pt x="42" y="307"/>
                  </a:lnTo>
                  <a:lnTo>
                    <a:pt x="46" y="309"/>
                  </a:lnTo>
                  <a:lnTo>
                    <a:pt x="44" y="312"/>
                  </a:lnTo>
                  <a:lnTo>
                    <a:pt x="42" y="314"/>
                  </a:lnTo>
                  <a:lnTo>
                    <a:pt x="40" y="318"/>
                  </a:lnTo>
                  <a:lnTo>
                    <a:pt x="38" y="322"/>
                  </a:lnTo>
                  <a:lnTo>
                    <a:pt x="37" y="323"/>
                  </a:lnTo>
                  <a:lnTo>
                    <a:pt x="35" y="327"/>
                  </a:lnTo>
                  <a:lnTo>
                    <a:pt x="35" y="329"/>
                  </a:lnTo>
                  <a:lnTo>
                    <a:pt x="37" y="333"/>
                  </a:lnTo>
                  <a:lnTo>
                    <a:pt x="40" y="333"/>
                  </a:lnTo>
                  <a:lnTo>
                    <a:pt x="42" y="331"/>
                  </a:lnTo>
                  <a:lnTo>
                    <a:pt x="44" y="331"/>
                  </a:lnTo>
                  <a:lnTo>
                    <a:pt x="46" y="329"/>
                  </a:lnTo>
                  <a:lnTo>
                    <a:pt x="46" y="327"/>
                  </a:lnTo>
                  <a:lnTo>
                    <a:pt x="48" y="325"/>
                  </a:lnTo>
                  <a:lnTo>
                    <a:pt x="49" y="322"/>
                  </a:lnTo>
                  <a:lnTo>
                    <a:pt x="53" y="320"/>
                  </a:lnTo>
                  <a:lnTo>
                    <a:pt x="55" y="318"/>
                  </a:lnTo>
                  <a:lnTo>
                    <a:pt x="57" y="314"/>
                  </a:lnTo>
                  <a:lnTo>
                    <a:pt x="60" y="310"/>
                  </a:lnTo>
                  <a:lnTo>
                    <a:pt x="62" y="307"/>
                  </a:lnTo>
                  <a:lnTo>
                    <a:pt x="68" y="301"/>
                  </a:lnTo>
                  <a:lnTo>
                    <a:pt x="70" y="298"/>
                  </a:lnTo>
                  <a:lnTo>
                    <a:pt x="70" y="292"/>
                  </a:lnTo>
                  <a:lnTo>
                    <a:pt x="71" y="288"/>
                  </a:lnTo>
                  <a:lnTo>
                    <a:pt x="73" y="285"/>
                  </a:lnTo>
                  <a:lnTo>
                    <a:pt x="75" y="281"/>
                  </a:lnTo>
                  <a:lnTo>
                    <a:pt x="77" y="276"/>
                  </a:lnTo>
                  <a:lnTo>
                    <a:pt x="77" y="270"/>
                  </a:lnTo>
                  <a:lnTo>
                    <a:pt x="75" y="270"/>
                  </a:lnTo>
                  <a:lnTo>
                    <a:pt x="75" y="266"/>
                  </a:lnTo>
                  <a:lnTo>
                    <a:pt x="73" y="265"/>
                  </a:lnTo>
                  <a:lnTo>
                    <a:pt x="73" y="263"/>
                  </a:lnTo>
                  <a:lnTo>
                    <a:pt x="71" y="261"/>
                  </a:lnTo>
                  <a:lnTo>
                    <a:pt x="71" y="259"/>
                  </a:lnTo>
                  <a:lnTo>
                    <a:pt x="70" y="259"/>
                  </a:lnTo>
                  <a:lnTo>
                    <a:pt x="66" y="261"/>
                  </a:lnTo>
                  <a:lnTo>
                    <a:pt x="68" y="257"/>
                  </a:lnTo>
                  <a:lnTo>
                    <a:pt x="68" y="252"/>
                  </a:lnTo>
                  <a:lnTo>
                    <a:pt x="66" y="250"/>
                  </a:lnTo>
                  <a:lnTo>
                    <a:pt x="64" y="246"/>
                  </a:lnTo>
                  <a:lnTo>
                    <a:pt x="62" y="244"/>
                  </a:lnTo>
                  <a:lnTo>
                    <a:pt x="60" y="241"/>
                  </a:lnTo>
                  <a:lnTo>
                    <a:pt x="60" y="239"/>
                  </a:lnTo>
                  <a:lnTo>
                    <a:pt x="59" y="237"/>
                  </a:lnTo>
                  <a:lnTo>
                    <a:pt x="55" y="235"/>
                  </a:lnTo>
                  <a:lnTo>
                    <a:pt x="51" y="235"/>
                  </a:lnTo>
                  <a:lnTo>
                    <a:pt x="49" y="233"/>
                  </a:lnTo>
                  <a:lnTo>
                    <a:pt x="44" y="233"/>
                  </a:lnTo>
                  <a:lnTo>
                    <a:pt x="40" y="235"/>
                  </a:lnTo>
                  <a:lnTo>
                    <a:pt x="37" y="235"/>
                  </a:lnTo>
                  <a:lnTo>
                    <a:pt x="29" y="237"/>
                  </a:lnTo>
                  <a:lnTo>
                    <a:pt x="29" y="226"/>
                  </a:lnTo>
                  <a:lnTo>
                    <a:pt x="31" y="224"/>
                  </a:lnTo>
                  <a:lnTo>
                    <a:pt x="33" y="224"/>
                  </a:lnTo>
                  <a:lnTo>
                    <a:pt x="33" y="222"/>
                  </a:lnTo>
                  <a:lnTo>
                    <a:pt x="35" y="222"/>
                  </a:lnTo>
                  <a:lnTo>
                    <a:pt x="38" y="221"/>
                  </a:lnTo>
                  <a:lnTo>
                    <a:pt x="38" y="211"/>
                  </a:lnTo>
                  <a:lnTo>
                    <a:pt x="48" y="211"/>
                  </a:lnTo>
                  <a:lnTo>
                    <a:pt x="51" y="210"/>
                  </a:lnTo>
                  <a:lnTo>
                    <a:pt x="57" y="208"/>
                  </a:lnTo>
                  <a:lnTo>
                    <a:pt x="60" y="206"/>
                  </a:lnTo>
                  <a:lnTo>
                    <a:pt x="64" y="200"/>
                  </a:lnTo>
                  <a:lnTo>
                    <a:pt x="68" y="197"/>
                  </a:lnTo>
                  <a:lnTo>
                    <a:pt x="70" y="193"/>
                  </a:lnTo>
                  <a:lnTo>
                    <a:pt x="73" y="195"/>
                  </a:lnTo>
                  <a:lnTo>
                    <a:pt x="79" y="195"/>
                  </a:lnTo>
                  <a:lnTo>
                    <a:pt x="82" y="197"/>
                  </a:lnTo>
                  <a:lnTo>
                    <a:pt x="86" y="197"/>
                  </a:lnTo>
                  <a:lnTo>
                    <a:pt x="90" y="198"/>
                  </a:lnTo>
                  <a:lnTo>
                    <a:pt x="93" y="198"/>
                  </a:lnTo>
                  <a:lnTo>
                    <a:pt x="97" y="197"/>
                  </a:lnTo>
                  <a:lnTo>
                    <a:pt x="101" y="193"/>
                  </a:lnTo>
                  <a:lnTo>
                    <a:pt x="101" y="191"/>
                  </a:lnTo>
                  <a:lnTo>
                    <a:pt x="97" y="187"/>
                  </a:lnTo>
                  <a:lnTo>
                    <a:pt x="97" y="184"/>
                  </a:lnTo>
                  <a:lnTo>
                    <a:pt x="95" y="182"/>
                  </a:lnTo>
                  <a:lnTo>
                    <a:pt x="92" y="180"/>
                  </a:lnTo>
                  <a:lnTo>
                    <a:pt x="90" y="180"/>
                  </a:lnTo>
                  <a:lnTo>
                    <a:pt x="86" y="176"/>
                  </a:lnTo>
                  <a:lnTo>
                    <a:pt x="103" y="160"/>
                  </a:lnTo>
                  <a:lnTo>
                    <a:pt x="106" y="158"/>
                  </a:lnTo>
                  <a:lnTo>
                    <a:pt x="112" y="154"/>
                  </a:lnTo>
                  <a:lnTo>
                    <a:pt x="116" y="153"/>
                  </a:lnTo>
                  <a:lnTo>
                    <a:pt x="119" y="153"/>
                  </a:lnTo>
                  <a:lnTo>
                    <a:pt x="121" y="154"/>
                  </a:lnTo>
                  <a:lnTo>
                    <a:pt x="128" y="154"/>
                  </a:lnTo>
                  <a:lnTo>
                    <a:pt x="127" y="158"/>
                  </a:lnTo>
                  <a:lnTo>
                    <a:pt x="123" y="162"/>
                  </a:lnTo>
                  <a:lnTo>
                    <a:pt x="121" y="165"/>
                  </a:lnTo>
                  <a:lnTo>
                    <a:pt x="119" y="169"/>
                  </a:lnTo>
                  <a:lnTo>
                    <a:pt x="117" y="175"/>
                  </a:lnTo>
                  <a:lnTo>
                    <a:pt x="116" y="178"/>
                  </a:lnTo>
                  <a:lnTo>
                    <a:pt x="112" y="182"/>
                  </a:lnTo>
                  <a:lnTo>
                    <a:pt x="110" y="186"/>
                  </a:lnTo>
                  <a:lnTo>
                    <a:pt x="108" y="187"/>
                  </a:lnTo>
                  <a:lnTo>
                    <a:pt x="108" y="193"/>
                  </a:lnTo>
                  <a:lnTo>
                    <a:pt x="110" y="195"/>
                  </a:lnTo>
                  <a:lnTo>
                    <a:pt x="110" y="198"/>
                  </a:lnTo>
                  <a:lnTo>
                    <a:pt x="106" y="202"/>
                  </a:lnTo>
                  <a:lnTo>
                    <a:pt x="106" y="210"/>
                  </a:lnTo>
                  <a:lnTo>
                    <a:pt x="110" y="215"/>
                  </a:lnTo>
                  <a:lnTo>
                    <a:pt x="110" y="233"/>
                  </a:lnTo>
                  <a:lnTo>
                    <a:pt x="108" y="237"/>
                  </a:lnTo>
                  <a:lnTo>
                    <a:pt x="108" y="241"/>
                  </a:lnTo>
                  <a:lnTo>
                    <a:pt x="106" y="243"/>
                  </a:lnTo>
                  <a:lnTo>
                    <a:pt x="106" y="244"/>
                  </a:lnTo>
                  <a:lnTo>
                    <a:pt x="108" y="248"/>
                  </a:lnTo>
                  <a:lnTo>
                    <a:pt x="110" y="250"/>
                  </a:lnTo>
                  <a:lnTo>
                    <a:pt x="114" y="248"/>
                  </a:lnTo>
                  <a:lnTo>
                    <a:pt x="119" y="244"/>
                  </a:lnTo>
                  <a:lnTo>
                    <a:pt x="121" y="241"/>
                  </a:lnTo>
                  <a:lnTo>
                    <a:pt x="125" y="239"/>
                  </a:lnTo>
                  <a:lnTo>
                    <a:pt x="128" y="235"/>
                  </a:lnTo>
                  <a:lnTo>
                    <a:pt x="130" y="232"/>
                  </a:lnTo>
                  <a:lnTo>
                    <a:pt x="132" y="228"/>
                  </a:lnTo>
                  <a:lnTo>
                    <a:pt x="132" y="222"/>
                  </a:lnTo>
                  <a:lnTo>
                    <a:pt x="127" y="217"/>
                  </a:lnTo>
                  <a:lnTo>
                    <a:pt x="125" y="213"/>
                  </a:lnTo>
                  <a:lnTo>
                    <a:pt x="123" y="211"/>
                  </a:lnTo>
                  <a:lnTo>
                    <a:pt x="121" y="208"/>
                  </a:lnTo>
                  <a:lnTo>
                    <a:pt x="119" y="204"/>
                  </a:lnTo>
                  <a:lnTo>
                    <a:pt x="116" y="200"/>
                  </a:lnTo>
                  <a:lnTo>
                    <a:pt x="116" y="198"/>
                  </a:lnTo>
                  <a:lnTo>
                    <a:pt x="117" y="197"/>
                  </a:lnTo>
                  <a:lnTo>
                    <a:pt x="119" y="197"/>
                  </a:lnTo>
                  <a:lnTo>
                    <a:pt x="123" y="189"/>
                  </a:lnTo>
                  <a:lnTo>
                    <a:pt x="125" y="184"/>
                  </a:lnTo>
                  <a:lnTo>
                    <a:pt x="128" y="178"/>
                  </a:lnTo>
                  <a:lnTo>
                    <a:pt x="130" y="173"/>
                  </a:lnTo>
                  <a:lnTo>
                    <a:pt x="134" y="167"/>
                  </a:lnTo>
                  <a:lnTo>
                    <a:pt x="138" y="160"/>
                  </a:lnTo>
                  <a:lnTo>
                    <a:pt x="141" y="156"/>
                  </a:lnTo>
                  <a:lnTo>
                    <a:pt x="147" y="153"/>
                  </a:lnTo>
                  <a:lnTo>
                    <a:pt x="150" y="154"/>
                  </a:lnTo>
                  <a:lnTo>
                    <a:pt x="152" y="156"/>
                  </a:lnTo>
                  <a:lnTo>
                    <a:pt x="158" y="158"/>
                  </a:lnTo>
                  <a:lnTo>
                    <a:pt x="161" y="160"/>
                  </a:lnTo>
                  <a:lnTo>
                    <a:pt x="165" y="160"/>
                  </a:lnTo>
                  <a:lnTo>
                    <a:pt x="169" y="162"/>
                  </a:lnTo>
                  <a:lnTo>
                    <a:pt x="172" y="164"/>
                  </a:lnTo>
                  <a:lnTo>
                    <a:pt x="176" y="167"/>
                  </a:lnTo>
                  <a:lnTo>
                    <a:pt x="180" y="169"/>
                  </a:lnTo>
                  <a:lnTo>
                    <a:pt x="183" y="171"/>
                  </a:lnTo>
                  <a:lnTo>
                    <a:pt x="187" y="173"/>
                  </a:lnTo>
                  <a:lnTo>
                    <a:pt x="191" y="175"/>
                  </a:lnTo>
                  <a:lnTo>
                    <a:pt x="194" y="176"/>
                  </a:lnTo>
                  <a:lnTo>
                    <a:pt x="198" y="178"/>
                  </a:lnTo>
                  <a:lnTo>
                    <a:pt x="202" y="178"/>
                  </a:lnTo>
                  <a:lnTo>
                    <a:pt x="206" y="180"/>
                  </a:lnTo>
                  <a:lnTo>
                    <a:pt x="211" y="182"/>
                  </a:lnTo>
                  <a:lnTo>
                    <a:pt x="215" y="184"/>
                  </a:lnTo>
                  <a:lnTo>
                    <a:pt x="218" y="186"/>
                  </a:lnTo>
                  <a:lnTo>
                    <a:pt x="222" y="187"/>
                  </a:lnTo>
                  <a:lnTo>
                    <a:pt x="226" y="189"/>
                  </a:lnTo>
                  <a:lnTo>
                    <a:pt x="229" y="189"/>
                  </a:lnTo>
                  <a:lnTo>
                    <a:pt x="233" y="191"/>
                  </a:lnTo>
                  <a:lnTo>
                    <a:pt x="237" y="193"/>
                  </a:lnTo>
                  <a:lnTo>
                    <a:pt x="240" y="197"/>
                  </a:lnTo>
                  <a:lnTo>
                    <a:pt x="242" y="197"/>
                  </a:lnTo>
                  <a:lnTo>
                    <a:pt x="246" y="200"/>
                  </a:lnTo>
                  <a:lnTo>
                    <a:pt x="251" y="200"/>
                  </a:lnTo>
                  <a:lnTo>
                    <a:pt x="253" y="197"/>
                  </a:lnTo>
                  <a:lnTo>
                    <a:pt x="253" y="187"/>
                  </a:lnTo>
                  <a:lnTo>
                    <a:pt x="251" y="182"/>
                  </a:lnTo>
                  <a:lnTo>
                    <a:pt x="251" y="176"/>
                  </a:lnTo>
                  <a:lnTo>
                    <a:pt x="250" y="173"/>
                  </a:lnTo>
                  <a:lnTo>
                    <a:pt x="248" y="169"/>
                  </a:lnTo>
                  <a:lnTo>
                    <a:pt x="244" y="167"/>
                  </a:lnTo>
                  <a:lnTo>
                    <a:pt x="240" y="164"/>
                  </a:lnTo>
                  <a:lnTo>
                    <a:pt x="235" y="160"/>
                  </a:lnTo>
                  <a:lnTo>
                    <a:pt x="231" y="158"/>
                  </a:lnTo>
                  <a:lnTo>
                    <a:pt x="228" y="154"/>
                  </a:lnTo>
                  <a:lnTo>
                    <a:pt x="222" y="153"/>
                  </a:lnTo>
                  <a:lnTo>
                    <a:pt x="217" y="149"/>
                  </a:lnTo>
                  <a:lnTo>
                    <a:pt x="211" y="147"/>
                  </a:lnTo>
                  <a:lnTo>
                    <a:pt x="206" y="143"/>
                  </a:lnTo>
                  <a:lnTo>
                    <a:pt x="200" y="142"/>
                  </a:lnTo>
                  <a:lnTo>
                    <a:pt x="194" y="140"/>
                  </a:lnTo>
                  <a:lnTo>
                    <a:pt x="189" y="142"/>
                  </a:lnTo>
                  <a:lnTo>
                    <a:pt x="182" y="145"/>
                  </a:lnTo>
                  <a:lnTo>
                    <a:pt x="178" y="143"/>
                  </a:lnTo>
                  <a:lnTo>
                    <a:pt x="167" y="143"/>
                  </a:lnTo>
                  <a:lnTo>
                    <a:pt x="163" y="145"/>
                  </a:lnTo>
                  <a:lnTo>
                    <a:pt x="158" y="145"/>
                  </a:lnTo>
                  <a:lnTo>
                    <a:pt x="154" y="143"/>
                  </a:lnTo>
                  <a:lnTo>
                    <a:pt x="160" y="140"/>
                  </a:lnTo>
                  <a:lnTo>
                    <a:pt x="165" y="134"/>
                  </a:lnTo>
                  <a:lnTo>
                    <a:pt x="171" y="131"/>
                  </a:lnTo>
                  <a:lnTo>
                    <a:pt x="176" y="127"/>
                  </a:lnTo>
                  <a:lnTo>
                    <a:pt x="182" y="121"/>
                  </a:lnTo>
                  <a:lnTo>
                    <a:pt x="187" y="118"/>
                  </a:lnTo>
                  <a:lnTo>
                    <a:pt x="193" y="112"/>
                  </a:lnTo>
                  <a:lnTo>
                    <a:pt x="200" y="109"/>
                  </a:lnTo>
                  <a:lnTo>
                    <a:pt x="204" y="109"/>
                  </a:lnTo>
                  <a:lnTo>
                    <a:pt x="209" y="110"/>
                  </a:lnTo>
                  <a:lnTo>
                    <a:pt x="215" y="110"/>
                  </a:lnTo>
                  <a:lnTo>
                    <a:pt x="218" y="112"/>
                  </a:lnTo>
                  <a:lnTo>
                    <a:pt x="224" y="112"/>
                  </a:lnTo>
                  <a:lnTo>
                    <a:pt x="229" y="114"/>
                  </a:lnTo>
                  <a:lnTo>
                    <a:pt x="235" y="114"/>
                  </a:lnTo>
                  <a:lnTo>
                    <a:pt x="239" y="116"/>
                  </a:lnTo>
                  <a:lnTo>
                    <a:pt x="244" y="118"/>
                  </a:lnTo>
                  <a:lnTo>
                    <a:pt x="248" y="120"/>
                  </a:lnTo>
                  <a:lnTo>
                    <a:pt x="251" y="121"/>
                  </a:lnTo>
                  <a:lnTo>
                    <a:pt x="255" y="125"/>
                  </a:lnTo>
                  <a:lnTo>
                    <a:pt x="259" y="127"/>
                  </a:lnTo>
                  <a:lnTo>
                    <a:pt x="262" y="132"/>
                  </a:lnTo>
                  <a:lnTo>
                    <a:pt x="264" y="136"/>
                  </a:lnTo>
                  <a:lnTo>
                    <a:pt x="266" y="142"/>
                  </a:lnTo>
                  <a:lnTo>
                    <a:pt x="270" y="147"/>
                  </a:lnTo>
                  <a:lnTo>
                    <a:pt x="272" y="153"/>
                  </a:lnTo>
                  <a:lnTo>
                    <a:pt x="275" y="160"/>
                  </a:lnTo>
                  <a:lnTo>
                    <a:pt x="279" y="165"/>
                  </a:lnTo>
                  <a:lnTo>
                    <a:pt x="283" y="171"/>
                  </a:lnTo>
                  <a:lnTo>
                    <a:pt x="286" y="176"/>
                  </a:lnTo>
                  <a:lnTo>
                    <a:pt x="292" y="178"/>
                  </a:lnTo>
                  <a:lnTo>
                    <a:pt x="301" y="176"/>
                  </a:lnTo>
                  <a:lnTo>
                    <a:pt x="303" y="175"/>
                  </a:lnTo>
                  <a:lnTo>
                    <a:pt x="303" y="171"/>
                  </a:lnTo>
                  <a:lnTo>
                    <a:pt x="301" y="169"/>
                  </a:lnTo>
                  <a:lnTo>
                    <a:pt x="301" y="165"/>
                  </a:lnTo>
                  <a:lnTo>
                    <a:pt x="299" y="162"/>
                  </a:lnTo>
                  <a:lnTo>
                    <a:pt x="297" y="160"/>
                  </a:lnTo>
                  <a:lnTo>
                    <a:pt x="297" y="156"/>
                  </a:lnTo>
                  <a:lnTo>
                    <a:pt x="296" y="154"/>
                  </a:lnTo>
                  <a:lnTo>
                    <a:pt x="292" y="149"/>
                  </a:lnTo>
                  <a:lnTo>
                    <a:pt x="288" y="142"/>
                  </a:lnTo>
                  <a:lnTo>
                    <a:pt x="286" y="136"/>
                  </a:lnTo>
                  <a:lnTo>
                    <a:pt x="283" y="129"/>
                  </a:lnTo>
                  <a:lnTo>
                    <a:pt x="277" y="123"/>
                  </a:lnTo>
                  <a:lnTo>
                    <a:pt x="273" y="118"/>
                  </a:lnTo>
                  <a:lnTo>
                    <a:pt x="268" y="114"/>
                  </a:lnTo>
                  <a:lnTo>
                    <a:pt x="261" y="112"/>
                  </a:lnTo>
                  <a:lnTo>
                    <a:pt x="259" y="110"/>
                  </a:lnTo>
                  <a:lnTo>
                    <a:pt x="255" y="109"/>
                  </a:lnTo>
                  <a:lnTo>
                    <a:pt x="251" y="107"/>
                  </a:lnTo>
                  <a:lnTo>
                    <a:pt x="248" y="105"/>
                  </a:lnTo>
                  <a:lnTo>
                    <a:pt x="242" y="105"/>
                  </a:lnTo>
                  <a:lnTo>
                    <a:pt x="239" y="103"/>
                  </a:lnTo>
                  <a:lnTo>
                    <a:pt x="231" y="103"/>
                  </a:lnTo>
                  <a:lnTo>
                    <a:pt x="229" y="101"/>
                  </a:lnTo>
                  <a:lnTo>
                    <a:pt x="228" y="101"/>
                  </a:lnTo>
                  <a:lnTo>
                    <a:pt x="226" y="99"/>
                  </a:lnTo>
                  <a:lnTo>
                    <a:pt x="220" y="99"/>
                  </a:lnTo>
                  <a:lnTo>
                    <a:pt x="218" y="98"/>
                  </a:lnTo>
                  <a:lnTo>
                    <a:pt x="211" y="98"/>
                  </a:lnTo>
                  <a:lnTo>
                    <a:pt x="213" y="96"/>
                  </a:lnTo>
                  <a:lnTo>
                    <a:pt x="215" y="96"/>
                  </a:lnTo>
                  <a:lnTo>
                    <a:pt x="218" y="92"/>
                  </a:lnTo>
                  <a:lnTo>
                    <a:pt x="222" y="86"/>
                  </a:lnTo>
                  <a:lnTo>
                    <a:pt x="228" y="83"/>
                  </a:lnTo>
                  <a:lnTo>
                    <a:pt x="231" y="77"/>
                  </a:lnTo>
                  <a:lnTo>
                    <a:pt x="239" y="75"/>
                  </a:lnTo>
                  <a:lnTo>
                    <a:pt x="242" y="72"/>
                  </a:lnTo>
                  <a:lnTo>
                    <a:pt x="250" y="68"/>
                  </a:lnTo>
                  <a:lnTo>
                    <a:pt x="255" y="66"/>
                  </a:lnTo>
                  <a:lnTo>
                    <a:pt x="261" y="63"/>
                  </a:lnTo>
                  <a:lnTo>
                    <a:pt x="262" y="64"/>
                  </a:lnTo>
                  <a:lnTo>
                    <a:pt x="268" y="64"/>
                  </a:lnTo>
                  <a:lnTo>
                    <a:pt x="272" y="59"/>
                  </a:lnTo>
                  <a:lnTo>
                    <a:pt x="275" y="57"/>
                  </a:lnTo>
                  <a:lnTo>
                    <a:pt x="279" y="57"/>
                  </a:lnTo>
                  <a:lnTo>
                    <a:pt x="283" y="55"/>
                  </a:lnTo>
                  <a:lnTo>
                    <a:pt x="288" y="55"/>
                  </a:lnTo>
                  <a:lnTo>
                    <a:pt x="292" y="53"/>
                  </a:lnTo>
                  <a:lnTo>
                    <a:pt x="307" y="53"/>
                  </a:lnTo>
                  <a:lnTo>
                    <a:pt x="303" y="57"/>
                  </a:lnTo>
                  <a:lnTo>
                    <a:pt x="299" y="63"/>
                  </a:lnTo>
                  <a:lnTo>
                    <a:pt x="290" y="72"/>
                  </a:lnTo>
                  <a:lnTo>
                    <a:pt x="286" y="77"/>
                  </a:lnTo>
                  <a:lnTo>
                    <a:pt x="275" y="88"/>
                  </a:lnTo>
                  <a:lnTo>
                    <a:pt x="272" y="94"/>
                  </a:lnTo>
                  <a:lnTo>
                    <a:pt x="272" y="99"/>
                  </a:lnTo>
                  <a:lnTo>
                    <a:pt x="279" y="98"/>
                  </a:lnTo>
                  <a:lnTo>
                    <a:pt x="283" y="92"/>
                  </a:lnTo>
                  <a:lnTo>
                    <a:pt x="288" y="88"/>
                  </a:lnTo>
                  <a:lnTo>
                    <a:pt x="292" y="83"/>
                  </a:lnTo>
                  <a:lnTo>
                    <a:pt x="296" y="79"/>
                  </a:lnTo>
                  <a:lnTo>
                    <a:pt x="299" y="74"/>
                  </a:lnTo>
                  <a:lnTo>
                    <a:pt x="303" y="68"/>
                  </a:lnTo>
                  <a:lnTo>
                    <a:pt x="308" y="64"/>
                  </a:lnTo>
                  <a:lnTo>
                    <a:pt x="312" y="59"/>
                  </a:lnTo>
                  <a:lnTo>
                    <a:pt x="318" y="55"/>
                  </a:lnTo>
                  <a:lnTo>
                    <a:pt x="321" y="50"/>
                  </a:lnTo>
                  <a:lnTo>
                    <a:pt x="327" y="44"/>
                  </a:lnTo>
                  <a:lnTo>
                    <a:pt x="332" y="37"/>
                  </a:lnTo>
                  <a:lnTo>
                    <a:pt x="336" y="31"/>
                  </a:lnTo>
                  <a:lnTo>
                    <a:pt x="352" y="15"/>
                  </a:lnTo>
                  <a:lnTo>
                    <a:pt x="358" y="11"/>
                  </a:lnTo>
                  <a:lnTo>
                    <a:pt x="363" y="8"/>
                  </a:lnTo>
                  <a:lnTo>
                    <a:pt x="371" y="4"/>
                  </a:lnTo>
                  <a:lnTo>
                    <a:pt x="376" y="2"/>
                  </a:lnTo>
                  <a:lnTo>
                    <a:pt x="384" y="0"/>
                  </a:lnTo>
                  <a:lnTo>
                    <a:pt x="391" y="0"/>
                  </a:lnTo>
                  <a:lnTo>
                    <a:pt x="398" y="2"/>
                  </a:lnTo>
                  <a:lnTo>
                    <a:pt x="404" y="4"/>
                  </a:lnTo>
                  <a:lnTo>
                    <a:pt x="408" y="6"/>
                  </a:lnTo>
                  <a:lnTo>
                    <a:pt x="411" y="8"/>
                  </a:lnTo>
                  <a:lnTo>
                    <a:pt x="415" y="11"/>
                  </a:lnTo>
                  <a:lnTo>
                    <a:pt x="419" y="13"/>
                  </a:lnTo>
                  <a:lnTo>
                    <a:pt x="422" y="17"/>
                  </a:lnTo>
                  <a:lnTo>
                    <a:pt x="424" y="20"/>
                  </a:lnTo>
                  <a:lnTo>
                    <a:pt x="426" y="24"/>
                  </a:lnTo>
                  <a:close/>
                </a:path>
              </a:pathLst>
            </a:custGeom>
            <a:gradFill rotWithShape="0">
              <a:gsLst>
                <a:gs pos="0">
                  <a:srgbClr val="FFCC00"/>
                </a:gs>
                <a:gs pos="100000">
                  <a:schemeClr val="accent1"/>
                </a:gs>
              </a:gsLst>
              <a:lin ang="5400000" scaled="1"/>
            </a:gradFill>
            <a:ln w="9525">
              <a:noFill/>
              <a:round/>
            </a:ln>
          </p:spPr>
          <p:txBody>
            <a:bodyPr/>
            <a:lstStyle/>
            <a:p>
              <a:endParaRPr lang="en-US"/>
            </a:p>
          </p:txBody>
        </p:sp>
        <p:sp>
          <p:nvSpPr>
            <p:cNvPr id="520340" name="Freeform 148"/>
            <p:cNvSpPr/>
            <p:nvPr/>
          </p:nvSpPr>
          <p:spPr bwMode="auto">
            <a:xfrm>
              <a:off x="4289" y="2534"/>
              <a:ext cx="24" cy="101"/>
            </a:xfrm>
            <a:custGeom>
              <a:avLst/>
              <a:gdLst/>
              <a:ahLst/>
              <a:cxnLst>
                <a:cxn ang="0">
                  <a:pos x="2" y="101"/>
                </a:cxn>
                <a:cxn ang="0">
                  <a:pos x="11" y="92"/>
                </a:cxn>
                <a:cxn ang="0">
                  <a:pos x="15" y="79"/>
                </a:cxn>
                <a:cxn ang="0">
                  <a:pos x="20" y="66"/>
                </a:cxn>
                <a:cxn ang="0">
                  <a:pos x="22" y="53"/>
                </a:cxn>
                <a:cxn ang="0">
                  <a:pos x="24" y="40"/>
                </a:cxn>
                <a:cxn ang="0">
                  <a:pos x="22" y="26"/>
                </a:cxn>
                <a:cxn ang="0">
                  <a:pos x="20" y="13"/>
                </a:cxn>
                <a:cxn ang="0">
                  <a:pos x="17" y="0"/>
                </a:cxn>
                <a:cxn ang="0">
                  <a:pos x="13" y="2"/>
                </a:cxn>
                <a:cxn ang="0">
                  <a:pos x="17" y="13"/>
                </a:cxn>
                <a:cxn ang="0">
                  <a:pos x="19" y="26"/>
                </a:cxn>
                <a:cxn ang="0">
                  <a:pos x="20" y="40"/>
                </a:cxn>
                <a:cxn ang="0">
                  <a:pos x="19" y="53"/>
                </a:cxn>
                <a:cxn ang="0">
                  <a:pos x="17" y="66"/>
                </a:cxn>
                <a:cxn ang="0">
                  <a:pos x="13" y="77"/>
                </a:cxn>
                <a:cxn ang="0">
                  <a:pos x="8" y="90"/>
                </a:cxn>
                <a:cxn ang="0">
                  <a:pos x="0" y="99"/>
                </a:cxn>
                <a:cxn ang="0">
                  <a:pos x="2" y="101"/>
                </a:cxn>
              </a:cxnLst>
              <a:rect l="0" t="0" r="r" b="b"/>
              <a:pathLst>
                <a:path w="24" h="101">
                  <a:moveTo>
                    <a:pt x="2" y="101"/>
                  </a:moveTo>
                  <a:lnTo>
                    <a:pt x="11" y="92"/>
                  </a:lnTo>
                  <a:lnTo>
                    <a:pt x="15" y="79"/>
                  </a:lnTo>
                  <a:lnTo>
                    <a:pt x="20" y="66"/>
                  </a:lnTo>
                  <a:lnTo>
                    <a:pt x="22" y="53"/>
                  </a:lnTo>
                  <a:lnTo>
                    <a:pt x="24" y="40"/>
                  </a:lnTo>
                  <a:lnTo>
                    <a:pt x="22" y="26"/>
                  </a:lnTo>
                  <a:lnTo>
                    <a:pt x="20" y="13"/>
                  </a:lnTo>
                  <a:lnTo>
                    <a:pt x="17" y="0"/>
                  </a:lnTo>
                  <a:lnTo>
                    <a:pt x="13" y="2"/>
                  </a:lnTo>
                  <a:lnTo>
                    <a:pt x="17" y="13"/>
                  </a:lnTo>
                  <a:lnTo>
                    <a:pt x="19" y="26"/>
                  </a:lnTo>
                  <a:lnTo>
                    <a:pt x="20" y="40"/>
                  </a:lnTo>
                  <a:lnTo>
                    <a:pt x="19" y="53"/>
                  </a:lnTo>
                  <a:lnTo>
                    <a:pt x="17" y="66"/>
                  </a:lnTo>
                  <a:lnTo>
                    <a:pt x="13" y="77"/>
                  </a:lnTo>
                  <a:lnTo>
                    <a:pt x="8" y="90"/>
                  </a:lnTo>
                  <a:lnTo>
                    <a:pt x="0" y="99"/>
                  </a:lnTo>
                  <a:lnTo>
                    <a:pt x="2" y="101"/>
                  </a:lnTo>
                  <a:close/>
                </a:path>
              </a:pathLst>
            </a:custGeom>
            <a:solidFill>
              <a:srgbClr val="000000"/>
            </a:solidFill>
            <a:ln w="9525">
              <a:noFill/>
              <a:round/>
            </a:ln>
          </p:spPr>
          <p:txBody>
            <a:bodyPr/>
            <a:lstStyle/>
            <a:p>
              <a:endParaRPr lang="en-US"/>
            </a:p>
          </p:txBody>
        </p:sp>
        <p:sp>
          <p:nvSpPr>
            <p:cNvPr id="520341" name="Freeform 149"/>
            <p:cNvSpPr/>
            <p:nvPr/>
          </p:nvSpPr>
          <p:spPr bwMode="auto">
            <a:xfrm>
              <a:off x="4230" y="2633"/>
              <a:ext cx="61" cy="39"/>
            </a:xfrm>
            <a:custGeom>
              <a:avLst/>
              <a:gdLst/>
              <a:ahLst/>
              <a:cxnLst>
                <a:cxn ang="0">
                  <a:pos x="0" y="39"/>
                </a:cxn>
                <a:cxn ang="0">
                  <a:pos x="6" y="39"/>
                </a:cxn>
                <a:cxn ang="0">
                  <a:pos x="11" y="37"/>
                </a:cxn>
                <a:cxn ang="0">
                  <a:pos x="15" y="37"/>
                </a:cxn>
                <a:cxn ang="0">
                  <a:pos x="21" y="35"/>
                </a:cxn>
                <a:cxn ang="0">
                  <a:pos x="24" y="35"/>
                </a:cxn>
                <a:cxn ang="0">
                  <a:pos x="28" y="33"/>
                </a:cxn>
                <a:cxn ang="0">
                  <a:pos x="32" y="31"/>
                </a:cxn>
                <a:cxn ang="0">
                  <a:pos x="37" y="30"/>
                </a:cxn>
                <a:cxn ang="0">
                  <a:pos x="41" y="26"/>
                </a:cxn>
                <a:cxn ang="0">
                  <a:pos x="45" y="24"/>
                </a:cxn>
                <a:cxn ang="0">
                  <a:pos x="57" y="11"/>
                </a:cxn>
                <a:cxn ang="0">
                  <a:pos x="59" y="6"/>
                </a:cxn>
                <a:cxn ang="0">
                  <a:pos x="61" y="2"/>
                </a:cxn>
                <a:cxn ang="0">
                  <a:pos x="59" y="0"/>
                </a:cxn>
                <a:cxn ang="0">
                  <a:pos x="57" y="4"/>
                </a:cxn>
                <a:cxn ang="0">
                  <a:pos x="54" y="8"/>
                </a:cxn>
                <a:cxn ang="0">
                  <a:pos x="52" y="11"/>
                </a:cxn>
                <a:cxn ang="0">
                  <a:pos x="45" y="19"/>
                </a:cxn>
                <a:cxn ang="0">
                  <a:pos x="41" y="20"/>
                </a:cxn>
                <a:cxn ang="0">
                  <a:pos x="39" y="24"/>
                </a:cxn>
                <a:cxn ang="0">
                  <a:pos x="35" y="26"/>
                </a:cxn>
                <a:cxn ang="0">
                  <a:pos x="32" y="28"/>
                </a:cxn>
                <a:cxn ang="0">
                  <a:pos x="28" y="30"/>
                </a:cxn>
                <a:cxn ang="0">
                  <a:pos x="23" y="31"/>
                </a:cxn>
                <a:cxn ang="0">
                  <a:pos x="19" y="33"/>
                </a:cxn>
                <a:cxn ang="0">
                  <a:pos x="15" y="33"/>
                </a:cxn>
                <a:cxn ang="0">
                  <a:pos x="11" y="35"/>
                </a:cxn>
                <a:cxn ang="0">
                  <a:pos x="0" y="35"/>
                </a:cxn>
                <a:cxn ang="0">
                  <a:pos x="0" y="39"/>
                </a:cxn>
              </a:cxnLst>
              <a:rect l="0" t="0" r="r" b="b"/>
              <a:pathLst>
                <a:path w="61" h="39">
                  <a:moveTo>
                    <a:pt x="0" y="39"/>
                  </a:moveTo>
                  <a:lnTo>
                    <a:pt x="6" y="39"/>
                  </a:lnTo>
                  <a:lnTo>
                    <a:pt x="11" y="37"/>
                  </a:lnTo>
                  <a:lnTo>
                    <a:pt x="15" y="37"/>
                  </a:lnTo>
                  <a:lnTo>
                    <a:pt x="21" y="35"/>
                  </a:lnTo>
                  <a:lnTo>
                    <a:pt x="24" y="35"/>
                  </a:lnTo>
                  <a:lnTo>
                    <a:pt x="28" y="33"/>
                  </a:lnTo>
                  <a:lnTo>
                    <a:pt x="32" y="31"/>
                  </a:lnTo>
                  <a:lnTo>
                    <a:pt x="37" y="30"/>
                  </a:lnTo>
                  <a:lnTo>
                    <a:pt x="41" y="26"/>
                  </a:lnTo>
                  <a:lnTo>
                    <a:pt x="45" y="24"/>
                  </a:lnTo>
                  <a:lnTo>
                    <a:pt x="57" y="11"/>
                  </a:lnTo>
                  <a:lnTo>
                    <a:pt x="59" y="6"/>
                  </a:lnTo>
                  <a:lnTo>
                    <a:pt x="61" y="2"/>
                  </a:lnTo>
                  <a:lnTo>
                    <a:pt x="59" y="0"/>
                  </a:lnTo>
                  <a:lnTo>
                    <a:pt x="57" y="4"/>
                  </a:lnTo>
                  <a:lnTo>
                    <a:pt x="54" y="8"/>
                  </a:lnTo>
                  <a:lnTo>
                    <a:pt x="52" y="11"/>
                  </a:lnTo>
                  <a:lnTo>
                    <a:pt x="45" y="19"/>
                  </a:lnTo>
                  <a:lnTo>
                    <a:pt x="41" y="20"/>
                  </a:lnTo>
                  <a:lnTo>
                    <a:pt x="39" y="24"/>
                  </a:lnTo>
                  <a:lnTo>
                    <a:pt x="35" y="26"/>
                  </a:lnTo>
                  <a:lnTo>
                    <a:pt x="32" y="28"/>
                  </a:lnTo>
                  <a:lnTo>
                    <a:pt x="28" y="30"/>
                  </a:lnTo>
                  <a:lnTo>
                    <a:pt x="23" y="31"/>
                  </a:lnTo>
                  <a:lnTo>
                    <a:pt x="19" y="33"/>
                  </a:lnTo>
                  <a:lnTo>
                    <a:pt x="15" y="33"/>
                  </a:lnTo>
                  <a:lnTo>
                    <a:pt x="11" y="35"/>
                  </a:lnTo>
                  <a:lnTo>
                    <a:pt x="0" y="35"/>
                  </a:lnTo>
                  <a:lnTo>
                    <a:pt x="0" y="39"/>
                  </a:lnTo>
                  <a:close/>
                </a:path>
              </a:pathLst>
            </a:custGeom>
            <a:solidFill>
              <a:srgbClr val="000000"/>
            </a:solidFill>
            <a:ln w="9525">
              <a:noFill/>
              <a:round/>
            </a:ln>
          </p:spPr>
          <p:txBody>
            <a:bodyPr/>
            <a:lstStyle/>
            <a:p>
              <a:endParaRPr lang="en-US"/>
            </a:p>
          </p:txBody>
        </p:sp>
        <p:sp>
          <p:nvSpPr>
            <p:cNvPr id="520342" name="Freeform 150"/>
            <p:cNvSpPr/>
            <p:nvPr/>
          </p:nvSpPr>
          <p:spPr bwMode="auto">
            <a:xfrm>
              <a:off x="4197" y="2659"/>
              <a:ext cx="33" cy="13"/>
            </a:xfrm>
            <a:custGeom>
              <a:avLst/>
              <a:gdLst/>
              <a:ahLst/>
              <a:cxnLst>
                <a:cxn ang="0">
                  <a:pos x="2" y="2"/>
                </a:cxn>
                <a:cxn ang="0">
                  <a:pos x="0" y="2"/>
                </a:cxn>
                <a:cxn ang="0">
                  <a:pos x="4" y="4"/>
                </a:cxn>
                <a:cxn ang="0">
                  <a:pos x="10" y="5"/>
                </a:cxn>
                <a:cxn ang="0">
                  <a:pos x="13" y="7"/>
                </a:cxn>
                <a:cxn ang="0">
                  <a:pos x="17" y="7"/>
                </a:cxn>
                <a:cxn ang="0">
                  <a:pos x="21" y="9"/>
                </a:cxn>
                <a:cxn ang="0">
                  <a:pos x="26" y="9"/>
                </a:cxn>
                <a:cxn ang="0">
                  <a:pos x="30" y="11"/>
                </a:cxn>
                <a:cxn ang="0">
                  <a:pos x="33" y="13"/>
                </a:cxn>
                <a:cxn ang="0">
                  <a:pos x="33" y="9"/>
                </a:cxn>
                <a:cxn ang="0">
                  <a:pos x="30" y="7"/>
                </a:cxn>
                <a:cxn ang="0">
                  <a:pos x="26" y="7"/>
                </a:cxn>
                <a:cxn ang="0">
                  <a:pos x="22" y="5"/>
                </a:cxn>
                <a:cxn ang="0">
                  <a:pos x="17" y="4"/>
                </a:cxn>
                <a:cxn ang="0">
                  <a:pos x="13" y="4"/>
                </a:cxn>
                <a:cxn ang="0">
                  <a:pos x="10" y="2"/>
                </a:cxn>
                <a:cxn ang="0">
                  <a:pos x="6" y="0"/>
                </a:cxn>
                <a:cxn ang="0">
                  <a:pos x="2" y="0"/>
                </a:cxn>
                <a:cxn ang="0">
                  <a:pos x="2" y="2"/>
                </a:cxn>
              </a:cxnLst>
              <a:rect l="0" t="0" r="r" b="b"/>
              <a:pathLst>
                <a:path w="33" h="13">
                  <a:moveTo>
                    <a:pt x="2" y="2"/>
                  </a:moveTo>
                  <a:lnTo>
                    <a:pt x="0" y="2"/>
                  </a:lnTo>
                  <a:lnTo>
                    <a:pt x="4" y="4"/>
                  </a:lnTo>
                  <a:lnTo>
                    <a:pt x="10" y="5"/>
                  </a:lnTo>
                  <a:lnTo>
                    <a:pt x="13" y="7"/>
                  </a:lnTo>
                  <a:lnTo>
                    <a:pt x="17" y="7"/>
                  </a:lnTo>
                  <a:lnTo>
                    <a:pt x="21" y="9"/>
                  </a:lnTo>
                  <a:lnTo>
                    <a:pt x="26" y="9"/>
                  </a:lnTo>
                  <a:lnTo>
                    <a:pt x="30" y="11"/>
                  </a:lnTo>
                  <a:lnTo>
                    <a:pt x="33" y="13"/>
                  </a:lnTo>
                  <a:lnTo>
                    <a:pt x="33" y="9"/>
                  </a:lnTo>
                  <a:lnTo>
                    <a:pt x="30" y="7"/>
                  </a:lnTo>
                  <a:lnTo>
                    <a:pt x="26" y="7"/>
                  </a:lnTo>
                  <a:lnTo>
                    <a:pt x="22" y="5"/>
                  </a:lnTo>
                  <a:lnTo>
                    <a:pt x="17" y="4"/>
                  </a:lnTo>
                  <a:lnTo>
                    <a:pt x="13" y="4"/>
                  </a:lnTo>
                  <a:lnTo>
                    <a:pt x="10" y="2"/>
                  </a:lnTo>
                  <a:lnTo>
                    <a:pt x="6" y="0"/>
                  </a:lnTo>
                  <a:lnTo>
                    <a:pt x="2" y="0"/>
                  </a:lnTo>
                  <a:lnTo>
                    <a:pt x="2" y="2"/>
                  </a:lnTo>
                  <a:close/>
                </a:path>
              </a:pathLst>
            </a:custGeom>
            <a:solidFill>
              <a:srgbClr val="000000"/>
            </a:solidFill>
            <a:ln w="9525">
              <a:noFill/>
              <a:round/>
            </a:ln>
          </p:spPr>
          <p:txBody>
            <a:bodyPr/>
            <a:lstStyle/>
            <a:p>
              <a:endParaRPr lang="en-US"/>
            </a:p>
          </p:txBody>
        </p:sp>
        <p:sp>
          <p:nvSpPr>
            <p:cNvPr id="520343" name="Freeform 151"/>
            <p:cNvSpPr/>
            <p:nvPr/>
          </p:nvSpPr>
          <p:spPr bwMode="auto">
            <a:xfrm>
              <a:off x="4172" y="2652"/>
              <a:ext cx="27" cy="9"/>
            </a:xfrm>
            <a:custGeom>
              <a:avLst/>
              <a:gdLst/>
              <a:ahLst/>
              <a:cxnLst>
                <a:cxn ang="0">
                  <a:pos x="3" y="5"/>
                </a:cxn>
                <a:cxn ang="0">
                  <a:pos x="3" y="7"/>
                </a:cxn>
                <a:cxn ang="0">
                  <a:pos x="7" y="3"/>
                </a:cxn>
                <a:cxn ang="0">
                  <a:pos x="9" y="3"/>
                </a:cxn>
                <a:cxn ang="0">
                  <a:pos x="13" y="5"/>
                </a:cxn>
                <a:cxn ang="0">
                  <a:pos x="16" y="7"/>
                </a:cxn>
                <a:cxn ang="0">
                  <a:pos x="20" y="7"/>
                </a:cxn>
                <a:cxn ang="0">
                  <a:pos x="22" y="9"/>
                </a:cxn>
                <a:cxn ang="0">
                  <a:pos x="27" y="9"/>
                </a:cxn>
                <a:cxn ang="0">
                  <a:pos x="27" y="7"/>
                </a:cxn>
                <a:cxn ang="0">
                  <a:pos x="24" y="5"/>
                </a:cxn>
                <a:cxn ang="0">
                  <a:pos x="20" y="3"/>
                </a:cxn>
                <a:cxn ang="0">
                  <a:pos x="18" y="3"/>
                </a:cxn>
                <a:cxn ang="0">
                  <a:pos x="14" y="1"/>
                </a:cxn>
                <a:cxn ang="0">
                  <a:pos x="11" y="0"/>
                </a:cxn>
                <a:cxn ang="0">
                  <a:pos x="7" y="0"/>
                </a:cxn>
                <a:cxn ang="0">
                  <a:pos x="3" y="1"/>
                </a:cxn>
                <a:cxn ang="0">
                  <a:pos x="0" y="3"/>
                </a:cxn>
                <a:cxn ang="0">
                  <a:pos x="0" y="5"/>
                </a:cxn>
                <a:cxn ang="0">
                  <a:pos x="0" y="3"/>
                </a:cxn>
                <a:cxn ang="0">
                  <a:pos x="0" y="5"/>
                </a:cxn>
                <a:cxn ang="0">
                  <a:pos x="3" y="5"/>
                </a:cxn>
              </a:cxnLst>
              <a:rect l="0" t="0" r="r" b="b"/>
              <a:pathLst>
                <a:path w="27" h="9">
                  <a:moveTo>
                    <a:pt x="3" y="5"/>
                  </a:moveTo>
                  <a:lnTo>
                    <a:pt x="3" y="7"/>
                  </a:lnTo>
                  <a:lnTo>
                    <a:pt x="7" y="3"/>
                  </a:lnTo>
                  <a:lnTo>
                    <a:pt x="9" y="3"/>
                  </a:lnTo>
                  <a:lnTo>
                    <a:pt x="13" y="5"/>
                  </a:lnTo>
                  <a:lnTo>
                    <a:pt x="16" y="7"/>
                  </a:lnTo>
                  <a:lnTo>
                    <a:pt x="20" y="7"/>
                  </a:lnTo>
                  <a:lnTo>
                    <a:pt x="22" y="9"/>
                  </a:lnTo>
                  <a:lnTo>
                    <a:pt x="27" y="9"/>
                  </a:lnTo>
                  <a:lnTo>
                    <a:pt x="27" y="7"/>
                  </a:lnTo>
                  <a:lnTo>
                    <a:pt x="24" y="5"/>
                  </a:lnTo>
                  <a:lnTo>
                    <a:pt x="20" y="3"/>
                  </a:lnTo>
                  <a:lnTo>
                    <a:pt x="18" y="3"/>
                  </a:lnTo>
                  <a:lnTo>
                    <a:pt x="14" y="1"/>
                  </a:lnTo>
                  <a:lnTo>
                    <a:pt x="11" y="0"/>
                  </a:lnTo>
                  <a:lnTo>
                    <a:pt x="7" y="0"/>
                  </a:lnTo>
                  <a:lnTo>
                    <a:pt x="3" y="1"/>
                  </a:lnTo>
                  <a:lnTo>
                    <a:pt x="0" y="3"/>
                  </a:lnTo>
                  <a:lnTo>
                    <a:pt x="0" y="5"/>
                  </a:lnTo>
                  <a:lnTo>
                    <a:pt x="0" y="3"/>
                  </a:lnTo>
                  <a:lnTo>
                    <a:pt x="0" y="5"/>
                  </a:lnTo>
                  <a:lnTo>
                    <a:pt x="3" y="5"/>
                  </a:lnTo>
                  <a:close/>
                </a:path>
              </a:pathLst>
            </a:custGeom>
            <a:solidFill>
              <a:srgbClr val="000000"/>
            </a:solidFill>
            <a:ln w="9525">
              <a:noFill/>
              <a:round/>
            </a:ln>
          </p:spPr>
          <p:txBody>
            <a:bodyPr/>
            <a:lstStyle/>
            <a:p>
              <a:endParaRPr lang="en-US"/>
            </a:p>
          </p:txBody>
        </p:sp>
        <p:sp>
          <p:nvSpPr>
            <p:cNvPr id="520344" name="Freeform 152"/>
            <p:cNvSpPr/>
            <p:nvPr/>
          </p:nvSpPr>
          <p:spPr bwMode="auto">
            <a:xfrm>
              <a:off x="4172" y="2657"/>
              <a:ext cx="29" cy="17"/>
            </a:xfrm>
            <a:custGeom>
              <a:avLst/>
              <a:gdLst/>
              <a:ahLst/>
              <a:cxnLst>
                <a:cxn ang="0">
                  <a:pos x="29" y="13"/>
                </a:cxn>
                <a:cxn ang="0">
                  <a:pos x="25" y="11"/>
                </a:cxn>
                <a:cxn ang="0">
                  <a:pos x="22" y="9"/>
                </a:cxn>
                <a:cxn ang="0">
                  <a:pos x="18" y="7"/>
                </a:cxn>
                <a:cxn ang="0">
                  <a:pos x="14" y="7"/>
                </a:cxn>
                <a:cxn ang="0">
                  <a:pos x="11" y="6"/>
                </a:cxn>
                <a:cxn ang="0">
                  <a:pos x="7" y="4"/>
                </a:cxn>
                <a:cxn ang="0">
                  <a:pos x="3" y="0"/>
                </a:cxn>
                <a:cxn ang="0">
                  <a:pos x="0" y="0"/>
                </a:cxn>
                <a:cxn ang="0">
                  <a:pos x="2" y="4"/>
                </a:cxn>
                <a:cxn ang="0">
                  <a:pos x="5" y="7"/>
                </a:cxn>
                <a:cxn ang="0">
                  <a:pos x="9" y="9"/>
                </a:cxn>
                <a:cxn ang="0">
                  <a:pos x="13" y="11"/>
                </a:cxn>
                <a:cxn ang="0">
                  <a:pos x="20" y="11"/>
                </a:cxn>
                <a:cxn ang="0">
                  <a:pos x="24" y="13"/>
                </a:cxn>
                <a:cxn ang="0">
                  <a:pos x="27" y="15"/>
                </a:cxn>
                <a:cxn ang="0">
                  <a:pos x="27" y="17"/>
                </a:cxn>
                <a:cxn ang="0">
                  <a:pos x="27" y="15"/>
                </a:cxn>
                <a:cxn ang="0">
                  <a:pos x="27" y="17"/>
                </a:cxn>
                <a:cxn ang="0">
                  <a:pos x="29" y="13"/>
                </a:cxn>
              </a:cxnLst>
              <a:rect l="0" t="0" r="r" b="b"/>
              <a:pathLst>
                <a:path w="29" h="17">
                  <a:moveTo>
                    <a:pt x="29" y="13"/>
                  </a:moveTo>
                  <a:lnTo>
                    <a:pt x="25" y="11"/>
                  </a:lnTo>
                  <a:lnTo>
                    <a:pt x="22" y="9"/>
                  </a:lnTo>
                  <a:lnTo>
                    <a:pt x="18" y="7"/>
                  </a:lnTo>
                  <a:lnTo>
                    <a:pt x="14" y="7"/>
                  </a:lnTo>
                  <a:lnTo>
                    <a:pt x="11" y="6"/>
                  </a:lnTo>
                  <a:lnTo>
                    <a:pt x="7" y="4"/>
                  </a:lnTo>
                  <a:lnTo>
                    <a:pt x="3" y="0"/>
                  </a:lnTo>
                  <a:lnTo>
                    <a:pt x="0" y="0"/>
                  </a:lnTo>
                  <a:lnTo>
                    <a:pt x="2" y="4"/>
                  </a:lnTo>
                  <a:lnTo>
                    <a:pt x="5" y="7"/>
                  </a:lnTo>
                  <a:lnTo>
                    <a:pt x="9" y="9"/>
                  </a:lnTo>
                  <a:lnTo>
                    <a:pt x="13" y="11"/>
                  </a:lnTo>
                  <a:lnTo>
                    <a:pt x="20" y="11"/>
                  </a:lnTo>
                  <a:lnTo>
                    <a:pt x="24" y="13"/>
                  </a:lnTo>
                  <a:lnTo>
                    <a:pt x="27" y="15"/>
                  </a:lnTo>
                  <a:lnTo>
                    <a:pt x="27" y="17"/>
                  </a:lnTo>
                  <a:lnTo>
                    <a:pt x="27" y="15"/>
                  </a:lnTo>
                  <a:lnTo>
                    <a:pt x="27" y="17"/>
                  </a:lnTo>
                  <a:lnTo>
                    <a:pt x="29" y="13"/>
                  </a:lnTo>
                  <a:close/>
                </a:path>
              </a:pathLst>
            </a:custGeom>
            <a:solidFill>
              <a:srgbClr val="000000"/>
            </a:solidFill>
            <a:ln w="9525">
              <a:noFill/>
              <a:round/>
            </a:ln>
          </p:spPr>
          <p:txBody>
            <a:bodyPr/>
            <a:lstStyle/>
            <a:p>
              <a:endParaRPr lang="en-US"/>
            </a:p>
          </p:txBody>
        </p:sp>
        <p:sp>
          <p:nvSpPr>
            <p:cNvPr id="520345" name="Freeform 153"/>
            <p:cNvSpPr/>
            <p:nvPr/>
          </p:nvSpPr>
          <p:spPr bwMode="auto">
            <a:xfrm>
              <a:off x="4199" y="2661"/>
              <a:ext cx="83" cy="20"/>
            </a:xfrm>
            <a:custGeom>
              <a:avLst/>
              <a:gdLst/>
              <a:ahLst/>
              <a:cxnLst>
                <a:cxn ang="0">
                  <a:pos x="81" y="0"/>
                </a:cxn>
                <a:cxn ang="0">
                  <a:pos x="76" y="3"/>
                </a:cxn>
                <a:cxn ang="0">
                  <a:pos x="72" y="5"/>
                </a:cxn>
                <a:cxn ang="0">
                  <a:pos x="66" y="7"/>
                </a:cxn>
                <a:cxn ang="0">
                  <a:pos x="63" y="11"/>
                </a:cxn>
                <a:cxn ang="0">
                  <a:pos x="57" y="13"/>
                </a:cxn>
                <a:cxn ang="0">
                  <a:pos x="52" y="13"/>
                </a:cxn>
                <a:cxn ang="0">
                  <a:pos x="48" y="14"/>
                </a:cxn>
                <a:cxn ang="0">
                  <a:pos x="42" y="16"/>
                </a:cxn>
                <a:cxn ang="0">
                  <a:pos x="28" y="16"/>
                </a:cxn>
                <a:cxn ang="0">
                  <a:pos x="22" y="14"/>
                </a:cxn>
                <a:cxn ang="0">
                  <a:pos x="17" y="14"/>
                </a:cxn>
                <a:cxn ang="0">
                  <a:pos x="11" y="13"/>
                </a:cxn>
                <a:cxn ang="0">
                  <a:pos x="8" y="11"/>
                </a:cxn>
                <a:cxn ang="0">
                  <a:pos x="2" y="9"/>
                </a:cxn>
                <a:cxn ang="0">
                  <a:pos x="0" y="13"/>
                </a:cxn>
                <a:cxn ang="0">
                  <a:pos x="6" y="14"/>
                </a:cxn>
                <a:cxn ang="0">
                  <a:pos x="11" y="16"/>
                </a:cxn>
                <a:cxn ang="0">
                  <a:pos x="17" y="18"/>
                </a:cxn>
                <a:cxn ang="0">
                  <a:pos x="28" y="18"/>
                </a:cxn>
                <a:cxn ang="0">
                  <a:pos x="31" y="20"/>
                </a:cxn>
                <a:cxn ang="0">
                  <a:pos x="37" y="20"/>
                </a:cxn>
                <a:cxn ang="0">
                  <a:pos x="42" y="18"/>
                </a:cxn>
                <a:cxn ang="0">
                  <a:pos x="54" y="18"/>
                </a:cxn>
                <a:cxn ang="0">
                  <a:pos x="59" y="16"/>
                </a:cxn>
                <a:cxn ang="0">
                  <a:pos x="65" y="14"/>
                </a:cxn>
                <a:cxn ang="0">
                  <a:pos x="68" y="11"/>
                </a:cxn>
                <a:cxn ang="0">
                  <a:pos x="74" y="9"/>
                </a:cxn>
                <a:cxn ang="0">
                  <a:pos x="79" y="7"/>
                </a:cxn>
                <a:cxn ang="0">
                  <a:pos x="83" y="3"/>
                </a:cxn>
                <a:cxn ang="0">
                  <a:pos x="81" y="0"/>
                </a:cxn>
              </a:cxnLst>
              <a:rect l="0" t="0" r="r" b="b"/>
              <a:pathLst>
                <a:path w="83" h="20">
                  <a:moveTo>
                    <a:pt x="81" y="0"/>
                  </a:moveTo>
                  <a:lnTo>
                    <a:pt x="76" y="3"/>
                  </a:lnTo>
                  <a:lnTo>
                    <a:pt x="72" y="5"/>
                  </a:lnTo>
                  <a:lnTo>
                    <a:pt x="66" y="7"/>
                  </a:lnTo>
                  <a:lnTo>
                    <a:pt x="63" y="11"/>
                  </a:lnTo>
                  <a:lnTo>
                    <a:pt x="57" y="13"/>
                  </a:lnTo>
                  <a:lnTo>
                    <a:pt x="52" y="13"/>
                  </a:lnTo>
                  <a:lnTo>
                    <a:pt x="48" y="14"/>
                  </a:lnTo>
                  <a:lnTo>
                    <a:pt x="42" y="16"/>
                  </a:lnTo>
                  <a:lnTo>
                    <a:pt x="28" y="16"/>
                  </a:lnTo>
                  <a:lnTo>
                    <a:pt x="22" y="14"/>
                  </a:lnTo>
                  <a:lnTo>
                    <a:pt x="17" y="14"/>
                  </a:lnTo>
                  <a:lnTo>
                    <a:pt x="11" y="13"/>
                  </a:lnTo>
                  <a:lnTo>
                    <a:pt x="8" y="11"/>
                  </a:lnTo>
                  <a:lnTo>
                    <a:pt x="2" y="9"/>
                  </a:lnTo>
                  <a:lnTo>
                    <a:pt x="0" y="13"/>
                  </a:lnTo>
                  <a:lnTo>
                    <a:pt x="6" y="14"/>
                  </a:lnTo>
                  <a:lnTo>
                    <a:pt x="11" y="16"/>
                  </a:lnTo>
                  <a:lnTo>
                    <a:pt x="17" y="18"/>
                  </a:lnTo>
                  <a:lnTo>
                    <a:pt x="28" y="18"/>
                  </a:lnTo>
                  <a:lnTo>
                    <a:pt x="31" y="20"/>
                  </a:lnTo>
                  <a:lnTo>
                    <a:pt x="37" y="20"/>
                  </a:lnTo>
                  <a:lnTo>
                    <a:pt x="42" y="18"/>
                  </a:lnTo>
                  <a:lnTo>
                    <a:pt x="54" y="18"/>
                  </a:lnTo>
                  <a:lnTo>
                    <a:pt x="59" y="16"/>
                  </a:lnTo>
                  <a:lnTo>
                    <a:pt x="65" y="14"/>
                  </a:lnTo>
                  <a:lnTo>
                    <a:pt x="68" y="11"/>
                  </a:lnTo>
                  <a:lnTo>
                    <a:pt x="74" y="9"/>
                  </a:lnTo>
                  <a:lnTo>
                    <a:pt x="79" y="7"/>
                  </a:lnTo>
                  <a:lnTo>
                    <a:pt x="83" y="3"/>
                  </a:lnTo>
                  <a:lnTo>
                    <a:pt x="81" y="0"/>
                  </a:lnTo>
                  <a:close/>
                </a:path>
              </a:pathLst>
            </a:custGeom>
            <a:solidFill>
              <a:srgbClr val="000000"/>
            </a:solidFill>
            <a:ln w="9525">
              <a:noFill/>
              <a:round/>
            </a:ln>
          </p:spPr>
          <p:txBody>
            <a:bodyPr/>
            <a:lstStyle/>
            <a:p>
              <a:endParaRPr lang="en-US"/>
            </a:p>
          </p:txBody>
        </p:sp>
        <p:sp>
          <p:nvSpPr>
            <p:cNvPr id="520346" name="Freeform 154"/>
            <p:cNvSpPr/>
            <p:nvPr/>
          </p:nvSpPr>
          <p:spPr bwMode="auto">
            <a:xfrm>
              <a:off x="4280" y="2644"/>
              <a:ext cx="26" cy="20"/>
            </a:xfrm>
            <a:custGeom>
              <a:avLst/>
              <a:gdLst/>
              <a:ahLst/>
              <a:cxnLst>
                <a:cxn ang="0">
                  <a:pos x="26" y="6"/>
                </a:cxn>
                <a:cxn ang="0">
                  <a:pos x="22" y="2"/>
                </a:cxn>
                <a:cxn ang="0">
                  <a:pos x="17" y="0"/>
                </a:cxn>
                <a:cxn ang="0">
                  <a:pos x="13" y="2"/>
                </a:cxn>
                <a:cxn ang="0">
                  <a:pos x="11" y="6"/>
                </a:cxn>
                <a:cxn ang="0">
                  <a:pos x="7" y="9"/>
                </a:cxn>
                <a:cxn ang="0">
                  <a:pos x="6" y="13"/>
                </a:cxn>
                <a:cxn ang="0">
                  <a:pos x="2" y="15"/>
                </a:cxn>
                <a:cxn ang="0">
                  <a:pos x="0" y="17"/>
                </a:cxn>
                <a:cxn ang="0">
                  <a:pos x="2" y="20"/>
                </a:cxn>
                <a:cxn ang="0">
                  <a:pos x="6" y="19"/>
                </a:cxn>
                <a:cxn ang="0">
                  <a:pos x="7" y="15"/>
                </a:cxn>
                <a:cxn ang="0">
                  <a:pos x="11" y="11"/>
                </a:cxn>
                <a:cxn ang="0">
                  <a:pos x="13" y="8"/>
                </a:cxn>
                <a:cxn ang="0">
                  <a:pos x="15" y="4"/>
                </a:cxn>
                <a:cxn ang="0">
                  <a:pos x="20" y="4"/>
                </a:cxn>
                <a:cxn ang="0">
                  <a:pos x="24" y="9"/>
                </a:cxn>
                <a:cxn ang="0">
                  <a:pos x="26" y="6"/>
                </a:cxn>
              </a:cxnLst>
              <a:rect l="0" t="0" r="r" b="b"/>
              <a:pathLst>
                <a:path w="26" h="20">
                  <a:moveTo>
                    <a:pt x="26" y="6"/>
                  </a:moveTo>
                  <a:lnTo>
                    <a:pt x="22" y="2"/>
                  </a:lnTo>
                  <a:lnTo>
                    <a:pt x="17" y="0"/>
                  </a:lnTo>
                  <a:lnTo>
                    <a:pt x="13" y="2"/>
                  </a:lnTo>
                  <a:lnTo>
                    <a:pt x="11" y="6"/>
                  </a:lnTo>
                  <a:lnTo>
                    <a:pt x="7" y="9"/>
                  </a:lnTo>
                  <a:lnTo>
                    <a:pt x="6" y="13"/>
                  </a:lnTo>
                  <a:lnTo>
                    <a:pt x="2" y="15"/>
                  </a:lnTo>
                  <a:lnTo>
                    <a:pt x="0" y="17"/>
                  </a:lnTo>
                  <a:lnTo>
                    <a:pt x="2" y="20"/>
                  </a:lnTo>
                  <a:lnTo>
                    <a:pt x="6" y="19"/>
                  </a:lnTo>
                  <a:lnTo>
                    <a:pt x="7" y="15"/>
                  </a:lnTo>
                  <a:lnTo>
                    <a:pt x="11" y="11"/>
                  </a:lnTo>
                  <a:lnTo>
                    <a:pt x="13" y="8"/>
                  </a:lnTo>
                  <a:lnTo>
                    <a:pt x="15" y="4"/>
                  </a:lnTo>
                  <a:lnTo>
                    <a:pt x="20" y="4"/>
                  </a:lnTo>
                  <a:lnTo>
                    <a:pt x="24" y="9"/>
                  </a:lnTo>
                  <a:lnTo>
                    <a:pt x="26" y="6"/>
                  </a:lnTo>
                  <a:close/>
                </a:path>
              </a:pathLst>
            </a:custGeom>
            <a:solidFill>
              <a:srgbClr val="000000"/>
            </a:solidFill>
            <a:ln w="9525">
              <a:noFill/>
              <a:round/>
            </a:ln>
          </p:spPr>
          <p:txBody>
            <a:bodyPr/>
            <a:lstStyle/>
            <a:p>
              <a:endParaRPr lang="en-US"/>
            </a:p>
          </p:txBody>
        </p:sp>
        <p:sp>
          <p:nvSpPr>
            <p:cNvPr id="520347" name="Freeform 155"/>
            <p:cNvSpPr/>
            <p:nvPr/>
          </p:nvSpPr>
          <p:spPr bwMode="auto">
            <a:xfrm>
              <a:off x="4304" y="2650"/>
              <a:ext cx="13" cy="16"/>
            </a:xfrm>
            <a:custGeom>
              <a:avLst/>
              <a:gdLst/>
              <a:ahLst/>
              <a:cxnLst>
                <a:cxn ang="0">
                  <a:pos x="11" y="13"/>
                </a:cxn>
                <a:cxn ang="0">
                  <a:pos x="13" y="13"/>
                </a:cxn>
                <a:cxn ang="0">
                  <a:pos x="7" y="7"/>
                </a:cxn>
                <a:cxn ang="0">
                  <a:pos x="7" y="5"/>
                </a:cxn>
                <a:cxn ang="0">
                  <a:pos x="2" y="0"/>
                </a:cxn>
                <a:cxn ang="0">
                  <a:pos x="0" y="3"/>
                </a:cxn>
                <a:cxn ang="0">
                  <a:pos x="5" y="9"/>
                </a:cxn>
                <a:cxn ang="0">
                  <a:pos x="5" y="11"/>
                </a:cxn>
                <a:cxn ang="0">
                  <a:pos x="11" y="16"/>
                </a:cxn>
                <a:cxn ang="0">
                  <a:pos x="13" y="14"/>
                </a:cxn>
                <a:cxn ang="0">
                  <a:pos x="11" y="16"/>
                </a:cxn>
                <a:cxn ang="0">
                  <a:pos x="13" y="14"/>
                </a:cxn>
                <a:cxn ang="0">
                  <a:pos x="11" y="13"/>
                </a:cxn>
              </a:cxnLst>
              <a:rect l="0" t="0" r="r" b="b"/>
              <a:pathLst>
                <a:path w="13" h="16">
                  <a:moveTo>
                    <a:pt x="11" y="13"/>
                  </a:moveTo>
                  <a:lnTo>
                    <a:pt x="13" y="13"/>
                  </a:lnTo>
                  <a:lnTo>
                    <a:pt x="7" y="7"/>
                  </a:lnTo>
                  <a:lnTo>
                    <a:pt x="7" y="5"/>
                  </a:lnTo>
                  <a:lnTo>
                    <a:pt x="2" y="0"/>
                  </a:lnTo>
                  <a:lnTo>
                    <a:pt x="0" y="3"/>
                  </a:lnTo>
                  <a:lnTo>
                    <a:pt x="5" y="9"/>
                  </a:lnTo>
                  <a:lnTo>
                    <a:pt x="5" y="11"/>
                  </a:lnTo>
                  <a:lnTo>
                    <a:pt x="11" y="16"/>
                  </a:lnTo>
                  <a:lnTo>
                    <a:pt x="13" y="14"/>
                  </a:lnTo>
                  <a:lnTo>
                    <a:pt x="11" y="16"/>
                  </a:lnTo>
                  <a:lnTo>
                    <a:pt x="13" y="14"/>
                  </a:lnTo>
                  <a:lnTo>
                    <a:pt x="11" y="13"/>
                  </a:lnTo>
                  <a:close/>
                </a:path>
              </a:pathLst>
            </a:custGeom>
            <a:solidFill>
              <a:srgbClr val="000000"/>
            </a:solidFill>
            <a:ln w="9525">
              <a:noFill/>
              <a:round/>
            </a:ln>
          </p:spPr>
          <p:txBody>
            <a:bodyPr/>
            <a:lstStyle/>
            <a:p>
              <a:endParaRPr lang="en-US"/>
            </a:p>
          </p:txBody>
        </p:sp>
        <p:sp>
          <p:nvSpPr>
            <p:cNvPr id="520348" name="Freeform 156"/>
            <p:cNvSpPr/>
            <p:nvPr/>
          </p:nvSpPr>
          <p:spPr bwMode="auto">
            <a:xfrm>
              <a:off x="4315" y="2659"/>
              <a:ext cx="9" cy="5"/>
            </a:xfrm>
            <a:custGeom>
              <a:avLst/>
              <a:gdLst/>
              <a:ahLst/>
              <a:cxnLst>
                <a:cxn ang="0">
                  <a:pos x="5" y="0"/>
                </a:cxn>
                <a:cxn ang="0">
                  <a:pos x="4" y="0"/>
                </a:cxn>
                <a:cxn ang="0">
                  <a:pos x="4" y="2"/>
                </a:cxn>
                <a:cxn ang="0">
                  <a:pos x="2" y="2"/>
                </a:cxn>
                <a:cxn ang="0">
                  <a:pos x="0" y="4"/>
                </a:cxn>
                <a:cxn ang="0">
                  <a:pos x="2" y="5"/>
                </a:cxn>
                <a:cxn ang="0">
                  <a:pos x="4" y="5"/>
                </a:cxn>
                <a:cxn ang="0">
                  <a:pos x="5" y="4"/>
                </a:cxn>
                <a:cxn ang="0">
                  <a:pos x="7" y="4"/>
                </a:cxn>
                <a:cxn ang="0">
                  <a:pos x="7" y="0"/>
                </a:cxn>
                <a:cxn ang="0">
                  <a:pos x="9" y="0"/>
                </a:cxn>
                <a:cxn ang="0">
                  <a:pos x="7" y="0"/>
                </a:cxn>
                <a:cxn ang="0">
                  <a:pos x="9" y="0"/>
                </a:cxn>
                <a:cxn ang="0">
                  <a:pos x="5" y="0"/>
                </a:cxn>
              </a:cxnLst>
              <a:rect l="0" t="0" r="r" b="b"/>
              <a:pathLst>
                <a:path w="9" h="5">
                  <a:moveTo>
                    <a:pt x="5" y="0"/>
                  </a:moveTo>
                  <a:lnTo>
                    <a:pt x="4" y="0"/>
                  </a:lnTo>
                  <a:lnTo>
                    <a:pt x="4" y="2"/>
                  </a:lnTo>
                  <a:lnTo>
                    <a:pt x="2" y="2"/>
                  </a:lnTo>
                  <a:lnTo>
                    <a:pt x="0" y="4"/>
                  </a:lnTo>
                  <a:lnTo>
                    <a:pt x="2" y="5"/>
                  </a:lnTo>
                  <a:lnTo>
                    <a:pt x="4" y="5"/>
                  </a:lnTo>
                  <a:lnTo>
                    <a:pt x="5" y="4"/>
                  </a:lnTo>
                  <a:lnTo>
                    <a:pt x="7" y="4"/>
                  </a:lnTo>
                  <a:lnTo>
                    <a:pt x="7" y="0"/>
                  </a:lnTo>
                  <a:lnTo>
                    <a:pt x="9" y="0"/>
                  </a:lnTo>
                  <a:lnTo>
                    <a:pt x="7" y="0"/>
                  </a:lnTo>
                  <a:lnTo>
                    <a:pt x="9" y="0"/>
                  </a:lnTo>
                  <a:lnTo>
                    <a:pt x="5" y="0"/>
                  </a:lnTo>
                  <a:close/>
                </a:path>
              </a:pathLst>
            </a:custGeom>
            <a:solidFill>
              <a:srgbClr val="000000"/>
            </a:solidFill>
            <a:ln w="9525">
              <a:noFill/>
              <a:round/>
            </a:ln>
          </p:spPr>
          <p:txBody>
            <a:bodyPr/>
            <a:lstStyle/>
            <a:p>
              <a:endParaRPr lang="en-US"/>
            </a:p>
          </p:txBody>
        </p:sp>
        <p:sp>
          <p:nvSpPr>
            <p:cNvPr id="520349" name="Freeform 157"/>
            <p:cNvSpPr/>
            <p:nvPr/>
          </p:nvSpPr>
          <p:spPr bwMode="auto">
            <a:xfrm>
              <a:off x="4298" y="2639"/>
              <a:ext cx="26" cy="20"/>
            </a:xfrm>
            <a:custGeom>
              <a:avLst/>
              <a:gdLst/>
              <a:ahLst/>
              <a:cxnLst>
                <a:cxn ang="0">
                  <a:pos x="2" y="0"/>
                </a:cxn>
                <a:cxn ang="0">
                  <a:pos x="2" y="2"/>
                </a:cxn>
                <a:cxn ang="0">
                  <a:pos x="4" y="5"/>
                </a:cxn>
                <a:cxn ang="0">
                  <a:pos x="8" y="7"/>
                </a:cxn>
                <a:cxn ang="0">
                  <a:pos x="11" y="9"/>
                </a:cxn>
                <a:cxn ang="0">
                  <a:pos x="15" y="11"/>
                </a:cxn>
                <a:cxn ang="0">
                  <a:pos x="17" y="13"/>
                </a:cxn>
                <a:cxn ang="0">
                  <a:pos x="21" y="14"/>
                </a:cxn>
                <a:cxn ang="0">
                  <a:pos x="21" y="16"/>
                </a:cxn>
                <a:cxn ang="0">
                  <a:pos x="22" y="20"/>
                </a:cxn>
                <a:cxn ang="0">
                  <a:pos x="26" y="20"/>
                </a:cxn>
                <a:cxn ang="0">
                  <a:pos x="24" y="16"/>
                </a:cxn>
                <a:cxn ang="0">
                  <a:pos x="22" y="13"/>
                </a:cxn>
                <a:cxn ang="0">
                  <a:pos x="21" y="9"/>
                </a:cxn>
                <a:cxn ang="0">
                  <a:pos x="17" y="7"/>
                </a:cxn>
                <a:cxn ang="0">
                  <a:pos x="13" y="5"/>
                </a:cxn>
                <a:cxn ang="0">
                  <a:pos x="10" y="3"/>
                </a:cxn>
                <a:cxn ang="0">
                  <a:pos x="6" y="2"/>
                </a:cxn>
                <a:cxn ang="0">
                  <a:pos x="4" y="0"/>
                </a:cxn>
                <a:cxn ang="0">
                  <a:pos x="4" y="2"/>
                </a:cxn>
                <a:cxn ang="0">
                  <a:pos x="2" y="0"/>
                </a:cxn>
                <a:cxn ang="0">
                  <a:pos x="0" y="0"/>
                </a:cxn>
                <a:cxn ang="0">
                  <a:pos x="2" y="2"/>
                </a:cxn>
                <a:cxn ang="0">
                  <a:pos x="2" y="0"/>
                </a:cxn>
              </a:cxnLst>
              <a:rect l="0" t="0" r="r" b="b"/>
              <a:pathLst>
                <a:path w="26" h="20">
                  <a:moveTo>
                    <a:pt x="2" y="0"/>
                  </a:moveTo>
                  <a:lnTo>
                    <a:pt x="2" y="2"/>
                  </a:lnTo>
                  <a:lnTo>
                    <a:pt x="4" y="5"/>
                  </a:lnTo>
                  <a:lnTo>
                    <a:pt x="8" y="7"/>
                  </a:lnTo>
                  <a:lnTo>
                    <a:pt x="11" y="9"/>
                  </a:lnTo>
                  <a:lnTo>
                    <a:pt x="15" y="11"/>
                  </a:lnTo>
                  <a:lnTo>
                    <a:pt x="17" y="13"/>
                  </a:lnTo>
                  <a:lnTo>
                    <a:pt x="21" y="14"/>
                  </a:lnTo>
                  <a:lnTo>
                    <a:pt x="21" y="16"/>
                  </a:lnTo>
                  <a:lnTo>
                    <a:pt x="22" y="20"/>
                  </a:lnTo>
                  <a:lnTo>
                    <a:pt x="26" y="20"/>
                  </a:lnTo>
                  <a:lnTo>
                    <a:pt x="24" y="16"/>
                  </a:lnTo>
                  <a:lnTo>
                    <a:pt x="22" y="13"/>
                  </a:lnTo>
                  <a:lnTo>
                    <a:pt x="21" y="9"/>
                  </a:lnTo>
                  <a:lnTo>
                    <a:pt x="17" y="7"/>
                  </a:lnTo>
                  <a:lnTo>
                    <a:pt x="13" y="5"/>
                  </a:lnTo>
                  <a:lnTo>
                    <a:pt x="10" y="3"/>
                  </a:lnTo>
                  <a:lnTo>
                    <a:pt x="6" y="2"/>
                  </a:lnTo>
                  <a:lnTo>
                    <a:pt x="4" y="0"/>
                  </a:lnTo>
                  <a:lnTo>
                    <a:pt x="4" y="2"/>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520350" name="Freeform 158"/>
            <p:cNvSpPr/>
            <p:nvPr/>
          </p:nvSpPr>
          <p:spPr bwMode="auto">
            <a:xfrm>
              <a:off x="4300" y="2587"/>
              <a:ext cx="22" cy="54"/>
            </a:xfrm>
            <a:custGeom>
              <a:avLst/>
              <a:gdLst/>
              <a:ahLst/>
              <a:cxnLst>
                <a:cxn ang="0">
                  <a:pos x="20" y="0"/>
                </a:cxn>
                <a:cxn ang="0">
                  <a:pos x="19" y="2"/>
                </a:cxn>
                <a:cxn ang="0">
                  <a:pos x="19" y="9"/>
                </a:cxn>
                <a:cxn ang="0">
                  <a:pos x="17" y="15"/>
                </a:cxn>
                <a:cxn ang="0">
                  <a:pos x="13" y="22"/>
                </a:cxn>
                <a:cxn ang="0">
                  <a:pos x="11" y="28"/>
                </a:cxn>
                <a:cxn ang="0">
                  <a:pos x="9" y="33"/>
                </a:cxn>
                <a:cxn ang="0">
                  <a:pos x="6" y="39"/>
                </a:cxn>
                <a:cxn ang="0">
                  <a:pos x="2" y="46"/>
                </a:cxn>
                <a:cxn ang="0">
                  <a:pos x="0" y="52"/>
                </a:cxn>
                <a:cxn ang="0">
                  <a:pos x="2" y="54"/>
                </a:cxn>
                <a:cxn ang="0">
                  <a:pos x="6" y="48"/>
                </a:cxn>
                <a:cxn ang="0">
                  <a:pos x="9" y="41"/>
                </a:cxn>
                <a:cxn ang="0">
                  <a:pos x="11" y="35"/>
                </a:cxn>
                <a:cxn ang="0">
                  <a:pos x="15" y="30"/>
                </a:cxn>
                <a:cxn ang="0">
                  <a:pos x="19" y="22"/>
                </a:cxn>
                <a:cxn ang="0">
                  <a:pos x="20" y="17"/>
                </a:cxn>
                <a:cxn ang="0">
                  <a:pos x="22" y="9"/>
                </a:cxn>
                <a:cxn ang="0">
                  <a:pos x="22" y="2"/>
                </a:cxn>
                <a:cxn ang="0">
                  <a:pos x="20" y="4"/>
                </a:cxn>
                <a:cxn ang="0">
                  <a:pos x="20" y="0"/>
                </a:cxn>
                <a:cxn ang="0">
                  <a:pos x="19" y="0"/>
                </a:cxn>
                <a:cxn ang="0">
                  <a:pos x="19" y="2"/>
                </a:cxn>
                <a:cxn ang="0">
                  <a:pos x="20" y="0"/>
                </a:cxn>
              </a:cxnLst>
              <a:rect l="0" t="0" r="r" b="b"/>
              <a:pathLst>
                <a:path w="22" h="54">
                  <a:moveTo>
                    <a:pt x="20" y="0"/>
                  </a:moveTo>
                  <a:lnTo>
                    <a:pt x="19" y="2"/>
                  </a:lnTo>
                  <a:lnTo>
                    <a:pt x="19" y="9"/>
                  </a:lnTo>
                  <a:lnTo>
                    <a:pt x="17" y="15"/>
                  </a:lnTo>
                  <a:lnTo>
                    <a:pt x="13" y="22"/>
                  </a:lnTo>
                  <a:lnTo>
                    <a:pt x="11" y="28"/>
                  </a:lnTo>
                  <a:lnTo>
                    <a:pt x="9" y="33"/>
                  </a:lnTo>
                  <a:lnTo>
                    <a:pt x="6" y="39"/>
                  </a:lnTo>
                  <a:lnTo>
                    <a:pt x="2" y="46"/>
                  </a:lnTo>
                  <a:lnTo>
                    <a:pt x="0" y="52"/>
                  </a:lnTo>
                  <a:lnTo>
                    <a:pt x="2" y="54"/>
                  </a:lnTo>
                  <a:lnTo>
                    <a:pt x="6" y="48"/>
                  </a:lnTo>
                  <a:lnTo>
                    <a:pt x="9" y="41"/>
                  </a:lnTo>
                  <a:lnTo>
                    <a:pt x="11" y="35"/>
                  </a:lnTo>
                  <a:lnTo>
                    <a:pt x="15" y="30"/>
                  </a:lnTo>
                  <a:lnTo>
                    <a:pt x="19" y="22"/>
                  </a:lnTo>
                  <a:lnTo>
                    <a:pt x="20" y="17"/>
                  </a:lnTo>
                  <a:lnTo>
                    <a:pt x="22" y="9"/>
                  </a:lnTo>
                  <a:lnTo>
                    <a:pt x="22" y="2"/>
                  </a:lnTo>
                  <a:lnTo>
                    <a:pt x="20" y="4"/>
                  </a:lnTo>
                  <a:lnTo>
                    <a:pt x="20" y="0"/>
                  </a:lnTo>
                  <a:lnTo>
                    <a:pt x="19" y="0"/>
                  </a:lnTo>
                  <a:lnTo>
                    <a:pt x="19" y="2"/>
                  </a:lnTo>
                  <a:lnTo>
                    <a:pt x="20" y="0"/>
                  </a:lnTo>
                  <a:close/>
                </a:path>
              </a:pathLst>
            </a:custGeom>
            <a:solidFill>
              <a:srgbClr val="000000"/>
            </a:solidFill>
            <a:ln w="9525">
              <a:noFill/>
              <a:round/>
            </a:ln>
          </p:spPr>
          <p:txBody>
            <a:bodyPr/>
            <a:lstStyle/>
            <a:p>
              <a:endParaRPr lang="en-US"/>
            </a:p>
          </p:txBody>
        </p:sp>
        <p:sp>
          <p:nvSpPr>
            <p:cNvPr id="520351" name="Freeform 159"/>
            <p:cNvSpPr/>
            <p:nvPr/>
          </p:nvSpPr>
          <p:spPr bwMode="auto">
            <a:xfrm>
              <a:off x="4320" y="2587"/>
              <a:ext cx="2" cy="4"/>
            </a:xfrm>
            <a:custGeom>
              <a:avLst/>
              <a:gdLst/>
              <a:ahLst/>
              <a:cxnLst>
                <a:cxn ang="0">
                  <a:pos x="0" y="2"/>
                </a:cxn>
                <a:cxn ang="0">
                  <a:pos x="2" y="0"/>
                </a:cxn>
                <a:cxn ang="0">
                  <a:pos x="0" y="0"/>
                </a:cxn>
                <a:cxn ang="0">
                  <a:pos x="0" y="4"/>
                </a:cxn>
                <a:cxn ang="0">
                  <a:pos x="2" y="4"/>
                </a:cxn>
                <a:cxn ang="0">
                  <a:pos x="2" y="2"/>
                </a:cxn>
                <a:cxn ang="0">
                  <a:pos x="2" y="4"/>
                </a:cxn>
                <a:cxn ang="0">
                  <a:pos x="2" y="2"/>
                </a:cxn>
                <a:cxn ang="0">
                  <a:pos x="0" y="2"/>
                </a:cxn>
              </a:cxnLst>
              <a:rect l="0" t="0" r="r" b="b"/>
              <a:pathLst>
                <a:path w="2" h="4">
                  <a:moveTo>
                    <a:pt x="0" y="2"/>
                  </a:moveTo>
                  <a:lnTo>
                    <a:pt x="2" y="0"/>
                  </a:lnTo>
                  <a:lnTo>
                    <a:pt x="0" y="0"/>
                  </a:lnTo>
                  <a:lnTo>
                    <a:pt x="0" y="4"/>
                  </a:lnTo>
                  <a:lnTo>
                    <a:pt x="2" y="4"/>
                  </a:lnTo>
                  <a:lnTo>
                    <a:pt x="2" y="2"/>
                  </a:lnTo>
                  <a:lnTo>
                    <a:pt x="2" y="4"/>
                  </a:lnTo>
                  <a:lnTo>
                    <a:pt x="2" y="2"/>
                  </a:lnTo>
                  <a:lnTo>
                    <a:pt x="0" y="2"/>
                  </a:lnTo>
                  <a:close/>
                </a:path>
              </a:pathLst>
            </a:custGeom>
            <a:solidFill>
              <a:srgbClr val="000000"/>
            </a:solidFill>
            <a:ln w="9525">
              <a:noFill/>
              <a:round/>
            </a:ln>
          </p:spPr>
          <p:txBody>
            <a:bodyPr/>
            <a:lstStyle/>
            <a:p>
              <a:endParaRPr lang="en-US"/>
            </a:p>
          </p:txBody>
        </p:sp>
        <p:sp>
          <p:nvSpPr>
            <p:cNvPr id="520352" name="Freeform 160"/>
            <p:cNvSpPr/>
            <p:nvPr/>
          </p:nvSpPr>
          <p:spPr bwMode="auto">
            <a:xfrm>
              <a:off x="4320" y="2578"/>
              <a:ext cx="4" cy="11"/>
            </a:xfrm>
            <a:custGeom>
              <a:avLst/>
              <a:gdLst/>
              <a:ahLst/>
              <a:cxnLst>
                <a:cxn ang="0">
                  <a:pos x="2" y="0"/>
                </a:cxn>
                <a:cxn ang="0">
                  <a:pos x="0" y="2"/>
                </a:cxn>
                <a:cxn ang="0">
                  <a:pos x="0" y="11"/>
                </a:cxn>
                <a:cxn ang="0">
                  <a:pos x="2" y="11"/>
                </a:cxn>
                <a:cxn ang="0">
                  <a:pos x="4" y="2"/>
                </a:cxn>
                <a:cxn ang="0">
                  <a:pos x="2" y="4"/>
                </a:cxn>
                <a:cxn ang="0">
                  <a:pos x="2" y="0"/>
                </a:cxn>
                <a:cxn ang="0">
                  <a:pos x="0" y="2"/>
                </a:cxn>
                <a:cxn ang="0">
                  <a:pos x="2" y="0"/>
                </a:cxn>
              </a:cxnLst>
              <a:rect l="0" t="0" r="r" b="b"/>
              <a:pathLst>
                <a:path w="4" h="11">
                  <a:moveTo>
                    <a:pt x="2" y="0"/>
                  </a:moveTo>
                  <a:lnTo>
                    <a:pt x="0" y="2"/>
                  </a:lnTo>
                  <a:lnTo>
                    <a:pt x="0" y="11"/>
                  </a:lnTo>
                  <a:lnTo>
                    <a:pt x="2" y="11"/>
                  </a:lnTo>
                  <a:lnTo>
                    <a:pt x="4" y="2"/>
                  </a:lnTo>
                  <a:lnTo>
                    <a:pt x="2" y="4"/>
                  </a:lnTo>
                  <a:lnTo>
                    <a:pt x="2" y="0"/>
                  </a:lnTo>
                  <a:lnTo>
                    <a:pt x="0" y="2"/>
                  </a:lnTo>
                  <a:lnTo>
                    <a:pt x="2" y="0"/>
                  </a:lnTo>
                  <a:close/>
                </a:path>
              </a:pathLst>
            </a:custGeom>
            <a:solidFill>
              <a:srgbClr val="000000"/>
            </a:solidFill>
            <a:ln w="9525">
              <a:noFill/>
              <a:round/>
            </a:ln>
          </p:spPr>
          <p:txBody>
            <a:bodyPr/>
            <a:lstStyle/>
            <a:p>
              <a:endParaRPr lang="en-US"/>
            </a:p>
          </p:txBody>
        </p:sp>
        <p:sp>
          <p:nvSpPr>
            <p:cNvPr id="520353" name="Freeform 161"/>
            <p:cNvSpPr/>
            <p:nvPr/>
          </p:nvSpPr>
          <p:spPr bwMode="auto">
            <a:xfrm>
              <a:off x="4322" y="2578"/>
              <a:ext cx="33" cy="11"/>
            </a:xfrm>
            <a:custGeom>
              <a:avLst/>
              <a:gdLst/>
              <a:ahLst/>
              <a:cxnLst>
                <a:cxn ang="0">
                  <a:pos x="33" y="9"/>
                </a:cxn>
                <a:cxn ang="0">
                  <a:pos x="32" y="7"/>
                </a:cxn>
                <a:cxn ang="0">
                  <a:pos x="0" y="0"/>
                </a:cxn>
                <a:cxn ang="0">
                  <a:pos x="0" y="4"/>
                </a:cxn>
                <a:cxn ang="0">
                  <a:pos x="32" y="11"/>
                </a:cxn>
                <a:cxn ang="0">
                  <a:pos x="30" y="11"/>
                </a:cxn>
                <a:cxn ang="0">
                  <a:pos x="33" y="9"/>
                </a:cxn>
                <a:cxn ang="0">
                  <a:pos x="33" y="7"/>
                </a:cxn>
                <a:cxn ang="0">
                  <a:pos x="32" y="7"/>
                </a:cxn>
                <a:cxn ang="0">
                  <a:pos x="33" y="9"/>
                </a:cxn>
              </a:cxnLst>
              <a:rect l="0" t="0" r="r" b="b"/>
              <a:pathLst>
                <a:path w="33" h="11">
                  <a:moveTo>
                    <a:pt x="33" y="9"/>
                  </a:moveTo>
                  <a:lnTo>
                    <a:pt x="32" y="7"/>
                  </a:lnTo>
                  <a:lnTo>
                    <a:pt x="0" y="0"/>
                  </a:lnTo>
                  <a:lnTo>
                    <a:pt x="0" y="4"/>
                  </a:lnTo>
                  <a:lnTo>
                    <a:pt x="32" y="11"/>
                  </a:lnTo>
                  <a:lnTo>
                    <a:pt x="30" y="11"/>
                  </a:lnTo>
                  <a:lnTo>
                    <a:pt x="33" y="9"/>
                  </a:lnTo>
                  <a:lnTo>
                    <a:pt x="33" y="7"/>
                  </a:lnTo>
                  <a:lnTo>
                    <a:pt x="32" y="7"/>
                  </a:lnTo>
                  <a:lnTo>
                    <a:pt x="33" y="9"/>
                  </a:lnTo>
                  <a:close/>
                </a:path>
              </a:pathLst>
            </a:custGeom>
            <a:solidFill>
              <a:srgbClr val="000000"/>
            </a:solidFill>
            <a:ln w="9525">
              <a:noFill/>
              <a:round/>
            </a:ln>
          </p:spPr>
          <p:txBody>
            <a:bodyPr/>
            <a:lstStyle/>
            <a:p>
              <a:endParaRPr lang="en-US"/>
            </a:p>
          </p:txBody>
        </p:sp>
        <p:sp>
          <p:nvSpPr>
            <p:cNvPr id="520354" name="Freeform 162"/>
            <p:cNvSpPr/>
            <p:nvPr/>
          </p:nvSpPr>
          <p:spPr bwMode="auto">
            <a:xfrm>
              <a:off x="4352" y="2587"/>
              <a:ext cx="51" cy="50"/>
            </a:xfrm>
            <a:custGeom>
              <a:avLst/>
              <a:gdLst/>
              <a:ahLst/>
              <a:cxnLst>
                <a:cxn ang="0">
                  <a:pos x="51" y="46"/>
                </a:cxn>
                <a:cxn ang="0">
                  <a:pos x="51" y="48"/>
                </a:cxn>
                <a:cxn ang="0">
                  <a:pos x="47" y="39"/>
                </a:cxn>
                <a:cxn ang="0">
                  <a:pos x="42" y="32"/>
                </a:cxn>
                <a:cxn ang="0">
                  <a:pos x="36" y="26"/>
                </a:cxn>
                <a:cxn ang="0">
                  <a:pos x="29" y="21"/>
                </a:cxn>
                <a:cxn ang="0">
                  <a:pos x="22" y="17"/>
                </a:cxn>
                <a:cxn ang="0">
                  <a:pos x="16" y="11"/>
                </a:cxn>
                <a:cxn ang="0">
                  <a:pos x="9" y="6"/>
                </a:cxn>
                <a:cxn ang="0">
                  <a:pos x="3" y="0"/>
                </a:cxn>
                <a:cxn ang="0">
                  <a:pos x="0" y="2"/>
                </a:cxn>
                <a:cxn ang="0">
                  <a:pos x="13" y="15"/>
                </a:cxn>
                <a:cxn ang="0">
                  <a:pos x="20" y="21"/>
                </a:cxn>
                <a:cxn ang="0">
                  <a:pos x="27" y="24"/>
                </a:cxn>
                <a:cxn ang="0">
                  <a:pos x="33" y="30"/>
                </a:cxn>
                <a:cxn ang="0">
                  <a:pos x="40" y="35"/>
                </a:cxn>
                <a:cxn ang="0">
                  <a:pos x="44" y="41"/>
                </a:cxn>
                <a:cxn ang="0">
                  <a:pos x="47" y="48"/>
                </a:cxn>
                <a:cxn ang="0">
                  <a:pos x="47" y="50"/>
                </a:cxn>
                <a:cxn ang="0">
                  <a:pos x="47" y="48"/>
                </a:cxn>
                <a:cxn ang="0">
                  <a:pos x="47" y="50"/>
                </a:cxn>
                <a:cxn ang="0">
                  <a:pos x="51" y="46"/>
                </a:cxn>
              </a:cxnLst>
              <a:rect l="0" t="0" r="r" b="b"/>
              <a:pathLst>
                <a:path w="51" h="50">
                  <a:moveTo>
                    <a:pt x="51" y="46"/>
                  </a:moveTo>
                  <a:lnTo>
                    <a:pt x="51" y="48"/>
                  </a:lnTo>
                  <a:lnTo>
                    <a:pt x="47" y="39"/>
                  </a:lnTo>
                  <a:lnTo>
                    <a:pt x="42" y="32"/>
                  </a:lnTo>
                  <a:lnTo>
                    <a:pt x="36" y="26"/>
                  </a:lnTo>
                  <a:lnTo>
                    <a:pt x="29" y="21"/>
                  </a:lnTo>
                  <a:lnTo>
                    <a:pt x="22" y="17"/>
                  </a:lnTo>
                  <a:lnTo>
                    <a:pt x="16" y="11"/>
                  </a:lnTo>
                  <a:lnTo>
                    <a:pt x="9" y="6"/>
                  </a:lnTo>
                  <a:lnTo>
                    <a:pt x="3" y="0"/>
                  </a:lnTo>
                  <a:lnTo>
                    <a:pt x="0" y="2"/>
                  </a:lnTo>
                  <a:lnTo>
                    <a:pt x="13" y="15"/>
                  </a:lnTo>
                  <a:lnTo>
                    <a:pt x="20" y="21"/>
                  </a:lnTo>
                  <a:lnTo>
                    <a:pt x="27" y="24"/>
                  </a:lnTo>
                  <a:lnTo>
                    <a:pt x="33" y="30"/>
                  </a:lnTo>
                  <a:lnTo>
                    <a:pt x="40" y="35"/>
                  </a:lnTo>
                  <a:lnTo>
                    <a:pt x="44" y="41"/>
                  </a:lnTo>
                  <a:lnTo>
                    <a:pt x="47" y="48"/>
                  </a:lnTo>
                  <a:lnTo>
                    <a:pt x="47" y="50"/>
                  </a:lnTo>
                  <a:lnTo>
                    <a:pt x="47" y="48"/>
                  </a:lnTo>
                  <a:lnTo>
                    <a:pt x="47" y="50"/>
                  </a:lnTo>
                  <a:lnTo>
                    <a:pt x="51" y="46"/>
                  </a:lnTo>
                  <a:close/>
                </a:path>
              </a:pathLst>
            </a:custGeom>
            <a:solidFill>
              <a:srgbClr val="000000"/>
            </a:solidFill>
            <a:ln w="9525">
              <a:noFill/>
              <a:round/>
            </a:ln>
          </p:spPr>
          <p:txBody>
            <a:bodyPr/>
            <a:lstStyle/>
            <a:p>
              <a:endParaRPr lang="en-US"/>
            </a:p>
          </p:txBody>
        </p:sp>
        <p:sp>
          <p:nvSpPr>
            <p:cNvPr id="520355" name="Freeform 163"/>
            <p:cNvSpPr/>
            <p:nvPr/>
          </p:nvSpPr>
          <p:spPr bwMode="auto">
            <a:xfrm>
              <a:off x="4399" y="2633"/>
              <a:ext cx="35" cy="59"/>
            </a:xfrm>
            <a:custGeom>
              <a:avLst/>
              <a:gdLst/>
              <a:ahLst/>
              <a:cxnLst>
                <a:cxn ang="0">
                  <a:pos x="35" y="57"/>
                </a:cxn>
                <a:cxn ang="0">
                  <a:pos x="34" y="57"/>
                </a:cxn>
                <a:cxn ang="0">
                  <a:pos x="30" y="50"/>
                </a:cxn>
                <a:cxn ang="0">
                  <a:pos x="26" y="44"/>
                </a:cxn>
                <a:cxn ang="0">
                  <a:pos x="22" y="35"/>
                </a:cxn>
                <a:cxn ang="0">
                  <a:pos x="19" y="30"/>
                </a:cxn>
                <a:cxn ang="0">
                  <a:pos x="15" y="22"/>
                </a:cxn>
                <a:cxn ang="0">
                  <a:pos x="13" y="15"/>
                </a:cxn>
                <a:cxn ang="0">
                  <a:pos x="8" y="8"/>
                </a:cxn>
                <a:cxn ang="0">
                  <a:pos x="4" y="0"/>
                </a:cxn>
                <a:cxn ang="0">
                  <a:pos x="0" y="4"/>
                </a:cxn>
                <a:cxn ang="0">
                  <a:pos x="4" y="9"/>
                </a:cxn>
                <a:cxn ang="0">
                  <a:pos x="8" y="17"/>
                </a:cxn>
                <a:cxn ang="0">
                  <a:pos x="13" y="24"/>
                </a:cxn>
                <a:cxn ang="0">
                  <a:pos x="15" y="31"/>
                </a:cxn>
                <a:cxn ang="0">
                  <a:pos x="19" y="37"/>
                </a:cxn>
                <a:cxn ang="0">
                  <a:pos x="22" y="46"/>
                </a:cxn>
                <a:cxn ang="0">
                  <a:pos x="26" y="52"/>
                </a:cxn>
                <a:cxn ang="0">
                  <a:pos x="32" y="59"/>
                </a:cxn>
                <a:cxn ang="0">
                  <a:pos x="32" y="57"/>
                </a:cxn>
                <a:cxn ang="0">
                  <a:pos x="35" y="57"/>
                </a:cxn>
                <a:cxn ang="0">
                  <a:pos x="34" y="57"/>
                </a:cxn>
                <a:cxn ang="0">
                  <a:pos x="35" y="57"/>
                </a:cxn>
              </a:cxnLst>
              <a:rect l="0" t="0" r="r" b="b"/>
              <a:pathLst>
                <a:path w="35" h="59">
                  <a:moveTo>
                    <a:pt x="35" y="57"/>
                  </a:moveTo>
                  <a:lnTo>
                    <a:pt x="34" y="57"/>
                  </a:lnTo>
                  <a:lnTo>
                    <a:pt x="30" y="50"/>
                  </a:lnTo>
                  <a:lnTo>
                    <a:pt x="26" y="44"/>
                  </a:lnTo>
                  <a:lnTo>
                    <a:pt x="22" y="35"/>
                  </a:lnTo>
                  <a:lnTo>
                    <a:pt x="19" y="30"/>
                  </a:lnTo>
                  <a:lnTo>
                    <a:pt x="15" y="22"/>
                  </a:lnTo>
                  <a:lnTo>
                    <a:pt x="13" y="15"/>
                  </a:lnTo>
                  <a:lnTo>
                    <a:pt x="8" y="8"/>
                  </a:lnTo>
                  <a:lnTo>
                    <a:pt x="4" y="0"/>
                  </a:lnTo>
                  <a:lnTo>
                    <a:pt x="0" y="4"/>
                  </a:lnTo>
                  <a:lnTo>
                    <a:pt x="4" y="9"/>
                  </a:lnTo>
                  <a:lnTo>
                    <a:pt x="8" y="17"/>
                  </a:lnTo>
                  <a:lnTo>
                    <a:pt x="13" y="24"/>
                  </a:lnTo>
                  <a:lnTo>
                    <a:pt x="15" y="31"/>
                  </a:lnTo>
                  <a:lnTo>
                    <a:pt x="19" y="37"/>
                  </a:lnTo>
                  <a:lnTo>
                    <a:pt x="22" y="46"/>
                  </a:lnTo>
                  <a:lnTo>
                    <a:pt x="26" y="52"/>
                  </a:lnTo>
                  <a:lnTo>
                    <a:pt x="32" y="59"/>
                  </a:lnTo>
                  <a:lnTo>
                    <a:pt x="32" y="57"/>
                  </a:lnTo>
                  <a:lnTo>
                    <a:pt x="35" y="57"/>
                  </a:lnTo>
                  <a:lnTo>
                    <a:pt x="34" y="57"/>
                  </a:lnTo>
                  <a:lnTo>
                    <a:pt x="35" y="57"/>
                  </a:lnTo>
                  <a:close/>
                </a:path>
              </a:pathLst>
            </a:custGeom>
            <a:solidFill>
              <a:srgbClr val="000000"/>
            </a:solidFill>
            <a:ln w="9525">
              <a:noFill/>
              <a:round/>
            </a:ln>
          </p:spPr>
          <p:txBody>
            <a:bodyPr/>
            <a:lstStyle/>
            <a:p>
              <a:endParaRPr lang="en-US"/>
            </a:p>
          </p:txBody>
        </p:sp>
        <p:sp>
          <p:nvSpPr>
            <p:cNvPr id="520356" name="Freeform 164"/>
            <p:cNvSpPr/>
            <p:nvPr/>
          </p:nvSpPr>
          <p:spPr bwMode="auto">
            <a:xfrm>
              <a:off x="4431" y="2690"/>
              <a:ext cx="16" cy="81"/>
            </a:xfrm>
            <a:custGeom>
              <a:avLst/>
              <a:gdLst/>
              <a:ahLst/>
              <a:cxnLst>
                <a:cxn ang="0">
                  <a:pos x="16" y="81"/>
                </a:cxn>
                <a:cxn ang="0">
                  <a:pos x="16" y="59"/>
                </a:cxn>
                <a:cxn ang="0">
                  <a:pos x="14" y="50"/>
                </a:cxn>
                <a:cxn ang="0">
                  <a:pos x="13" y="39"/>
                </a:cxn>
                <a:cxn ang="0">
                  <a:pos x="9" y="30"/>
                </a:cxn>
                <a:cxn ang="0">
                  <a:pos x="7" y="20"/>
                </a:cxn>
                <a:cxn ang="0">
                  <a:pos x="5" y="9"/>
                </a:cxn>
                <a:cxn ang="0">
                  <a:pos x="3" y="0"/>
                </a:cxn>
                <a:cxn ang="0">
                  <a:pos x="0" y="0"/>
                </a:cxn>
                <a:cxn ang="0">
                  <a:pos x="2" y="11"/>
                </a:cxn>
                <a:cxn ang="0">
                  <a:pos x="3" y="20"/>
                </a:cxn>
                <a:cxn ang="0">
                  <a:pos x="5" y="30"/>
                </a:cxn>
                <a:cxn ang="0">
                  <a:pos x="9" y="41"/>
                </a:cxn>
                <a:cxn ang="0">
                  <a:pos x="11" y="50"/>
                </a:cxn>
                <a:cxn ang="0">
                  <a:pos x="13" y="59"/>
                </a:cxn>
                <a:cxn ang="0">
                  <a:pos x="13" y="81"/>
                </a:cxn>
                <a:cxn ang="0">
                  <a:pos x="16" y="81"/>
                </a:cxn>
              </a:cxnLst>
              <a:rect l="0" t="0" r="r" b="b"/>
              <a:pathLst>
                <a:path w="16" h="81">
                  <a:moveTo>
                    <a:pt x="16" y="81"/>
                  </a:moveTo>
                  <a:lnTo>
                    <a:pt x="16" y="59"/>
                  </a:lnTo>
                  <a:lnTo>
                    <a:pt x="14" y="50"/>
                  </a:lnTo>
                  <a:lnTo>
                    <a:pt x="13" y="39"/>
                  </a:lnTo>
                  <a:lnTo>
                    <a:pt x="9" y="30"/>
                  </a:lnTo>
                  <a:lnTo>
                    <a:pt x="7" y="20"/>
                  </a:lnTo>
                  <a:lnTo>
                    <a:pt x="5" y="9"/>
                  </a:lnTo>
                  <a:lnTo>
                    <a:pt x="3" y="0"/>
                  </a:lnTo>
                  <a:lnTo>
                    <a:pt x="0" y="0"/>
                  </a:lnTo>
                  <a:lnTo>
                    <a:pt x="2" y="11"/>
                  </a:lnTo>
                  <a:lnTo>
                    <a:pt x="3" y="20"/>
                  </a:lnTo>
                  <a:lnTo>
                    <a:pt x="5" y="30"/>
                  </a:lnTo>
                  <a:lnTo>
                    <a:pt x="9" y="41"/>
                  </a:lnTo>
                  <a:lnTo>
                    <a:pt x="11" y="50"/>
                  </a:lnTo>
                  <a:lnTo>
                    <a:pt x="13" y="59"/>
                  </a:lnTo>
                  <a:lnTo>
                    <a:pt x="13" y="81"/>
                  </a:lnTo>
                  <a:lnTo>
                    <a:pt x="16" y="81"/>
                  </a:lnTo>
                  <a:close/>
                </a:path>
              </a:pathLst>
            </a:custGeom>
            <a:solidFill>
              <a:srgbClr val="000000"/>
            </a:solidFill>
            <a:ln w="9525">
              <a:noFill/>
              <a:round/>
            </a:ln>
          </p:spPr>
          <p:txBody>
            <a:bodyPr/>
            <a:lstStyle/>
            <a:p>
              <a:endParaRPr lang="en-US"/>
            </a:p>
          </p:txBody>
        </p:sp>
        <p:sp>
          <p:nvSpPr>
            <p:cNvPr id="520357" name="Freeform 165"/>
            <p:cNvSpPr/>
            <p:nvPr/>
          </p:nvSpPr>
          <p:spPr bwMode="auto">
            <a:xfrm>
              <a:off x="4444" y="2771"/>
              <a:ext cx="7" cy="83"/>
            </a:xfrm>
            <a:custGeom>
              <a:avLst/>
              <a:gdLst/>
              <a:ahLst/>
              <a:cxnLst>
                <a:cxn ang="0">
                  <a:pos x="3" y="79"/>
                </a:cxn>
                <a:cxn ang="0">
                  <a:pos x="5" y="81"/>
                </a:cxn>
                <a:cxn ang="0">
                  <a:pos x="7" y="61"/>
                </a:cxn>
                <a:cxn ang="0">
                  <a:pos x="7" y="20"/>
                </a:cxn>
                <a:cxn ang="0">
                  <a:pos x="3" y="0"/>
                </a:cxn>
                <a:cxn ang="0">
                  <a:pos x="0" y="0"/>
                </a:cxn>
                <a:cxn ang="0">
                  <a:pos x="3" y="20"/>
                </a:cxn>
                <a:cxn ang="0">
                  <a:pos x="3" y="61"/>
                </a:cxn>
                <a:cxn ang="0">
                  <a:pos x="1" y="81"/>
                </a:cxn>
                <a:cxn ang="0">
                  <a:pos x="1" y="83"/>
                </a:cxn>
                <a:cxn ang="0">
                  <a:pos x="1" y="81"/>
                </a:cxn>
                <a:cxn ang="0">
                  <a:pos x="0" y="81"/>
                </a:cxn>
                <a:cxn ang="0">
                  <a:pos x="1" y="83"/>
                </a:cxn>
                <a:cxn ang="0">
                  <a:pos x="3" y="79"/>
                </a:cxn>
              </a:cxnLst>
              <a:rect l="0" t="0" r="r" b="b"/>
              <a:pathLst>
                <a:path w="7" h="83">
                  <a:moveTo>
                    <a:pt x="3" y="79"/>
                  </a:moveTo>
                  <a:lnTo>
                    <a:pt x="5" y="81"/>
                  </a:lnTo>
                  <a:lnTo>
                    <a:pt x="7" y="61"/>
                  </a:lnTo>
                  <a:lnTo>
                    <a:pt x="7" y="20"/>
                  </a:lnTo>
                  <a:lnTo>
                    <a:pt x="3" y="0"/>
                  </a:lnTo>
                  <a:lnTo>
                    <a:pt x="0" y="0"/>
                  </a:lnTo>
                  <a:lnTo>
                    <a:pt x="3" y="20"/>
                  </a:lnTo>
                  <a:lnTo>
                    <a:pt x="3" y="61"/>
                  </a:lnTo>
                  <a:lnTo>
                    <a:pt x="1" y="81"/>
                  </a:lnTo>
                  <a:lnTo>
                    <a:pt x="1" y="83"/>
                  </a:lnTo>
                  <a:lnTo>
                    <a:pt x="1" y="81"/>
                  </a:lnTo>
                  <a:lnTo>
                    <a:pt x="0" y="81"/>
                  </a:lnTo>
                  <a:lnTo>
                    <a:pt x="1" y="83"/>
                  </a:lnTo>
                  <a:lnTo>
                    <a:pt x="3" y="79"/>
                  </a:lnTo>
                  <a:close/>
                </a:path>
              </a:pathLst>
            </a:custGeom>
            <a:solidFill>
              <a:srgbClr val="000000"/>
            </a:solidFill>
            <a:ln w="9525">
              <a:noFill/>
              <a:round/>
            </a:ln>
          </p:spPr>
          <p:txBody>
            <a:bodyPr/>
            <a:lstStyle/>
            <a:p>
              <a:endParaRPr lang="en-US"/>
            </a:p>
          </p:txBody>
        </p:sp>
        <p:sp>
          <p:nvSpPr>
            <p:cNvPr id="520358" name="Freeform 166"/>
            <p:cNvSpPr/>
            <p:nvPr/>
          </p:nvSpPr>
          <p:spPr bwMode="auto">
            <a:xfrm>
              <a:off x="4445" y="2850"/>
              <a:ext cx="13" cy="5"/>
            </a:xfrm>
            <a:custGeom>
              <a:avLst/>
              <a:gdLst/>
              <a:ahLst/>
              <a:cxnLst>
                <a:cxn ang="0">
                  <a:pos x="10" y="4"/>
                </a:cxn>
                <a:cxn ang="0">
                  <a:pos x="11" y="2"/>
                </a:cxn>
                <a:cxn ang="0">
                  <a:pos x="4" y="2"/>
                </a:cxn>
                <a:cxn ang="0">
                  <a:pos x="2" y="0"/>
                </a:cxn>
                <a:cxn ang="0">
                  <a:pos x="0" y="4"/>
                </a:cxn>
                <a:cxn ang="0">
                  <a:pos x="2" y="4"/>
                </a:cxn>
                <a:cxn ang="0">
                  <a:pos x="2" y="5"/>
                </a:cxn>
                <a:cxn ang="0">
                  <a:pos x="13" y="5"/>
                </a:cxn>
                <a:cxn ang="0">
                  <a:pos x="11" y="5"/>
                </a:cxn>
                <a:cxn ang="0">
                  <a:pos x="13" y="5"/>
                </a:cxn>
                <a:cxn ang="0">
                  <a:pos x="10" y="4"/>
                </a:cxn>
              </a:cxnLst>
              <a:rect l="0" t="0" r="r" b="b"/>
              <a:pathLst>
                <a:path w="13" h="5">
                  <a:moveTo>
                    <a:pt x="10" y="4"/>
                  </a:moveTo>
                  <a:lnTo>
                    <a:pt x="11" y="2"/>
                  </a:lnTo>
                  <a:lnTo>
                    <a:pt x="4" y="2"/>
                  </a:lnTo>
                  <a:lnTo>
                    <a:pt x="2" y="0"/>
                  </a:lnTo>
                  <a:lnTo>
                    <a:pt x="0" y="4"/>
                  </a:lnTo>
                  <a:lnTo>
                    <a:pt x="2" y="4"/>
                  </a:lnTo>
                  <a:lnTo>
                    <a:pt x="2" y="5"/>
                  </a:lnTo>
                  <a:lnTo>
                    <a:pt x="13" y="5"/>
                  </a:lnTo>
                  <a:lnTo>
                    <a:pt x="11" y="5"/>
                  </a:lnTo>
                  <a:lnTo>
                    <a:pt x="13" y="5"/>
                  </a:lnTo>
                  <a:lnTo>
                    <a:pt x="10" y="4"/>
                  </a:lnTo>
                  <a:close/>
                </a:path>
              </a:pathLst>
            </a:custGeom>
            <a:solidFill>
              <a:srgbClr val="000000"/>
            </a:solidFill>
            <a:ln w="9525">
              <a:noFill/>
              <a:round/>
            </a:ln>
          </p:spPr>
          <p:txBody>
            <a:bodyPr/>
            <a:lstStyle/>
            <a:p>
              <a:endParaRPr lang="en-US"/>
            </a:p>
          </p:txBody>
        </p:sp>
        <p:sp>
          <p:nvSpPr>
            <p:cNvPr id="520359" name="Freeform 167"/>
            <p:cNvSpPr/>
            <p:nvPr/>
          </p:nvSpPr>
          <p:spPr bwMode="auto">
            <a:xfrm>
              <a:off x="4455" y="2795"/>
              <a:ext cx="9" cy="60"/>
            </a:xfrm>
            <a:custGeom>
              <a:avLst/>
              <a:gdLst/>
              <a:ahLst/>
              <a:cxnLst>
                <a:cxn ang="0">
                  <a:pos x="7" y="0"/>
                </a:cxn>
                <a:cxn ang="0">
                  <a:pos x="3" y="14"/>
                </a:cxn>
                <a:cxn ang="0">
                  <a:pos x="3" y="46"/>
                </a:cxn>
                <a:cxn ang="0">
                  <a:pos x="0" y="59"/>
                </a:cxn>
                <a:cxn ang="0">
                  <a:pos x="3" y="60"/>
                </a:cxn>
                <a:cxn ang="0">
                  <a:pos x="7" y="46"/>
                </a:cxn>
                <a:cxn ang="0">
                  <a:pos x="7" y="14"/>
                </a:cxn>
                <a:cxn ang="0">
                  <a:pos x="9" y="2"/>
                </a:cxn>
                <a:cxn ang="0">
                  <a:pos x="9" y="0"/>
                </a:cxn>
                <a:cxn ang="0">
                  <a:pos x="9" y="2"/>
                </a:cxn>
                <a:cxn ang="0">
                  <a:pos x="9" y="0"/>
                </a:cxn>
                <a:cxn ang="0">
                  <a:pos x="7" y="0"/>
                </a:cxn>
              </a:cxnLst>
              <a:rect l="0" t="0" r="r" b="b"/>
              <a:pathLst>
                <a:path w="9" h="60">
                  <a:moveTo>
                    <a:pt x="7" y="0"/>
                  </a:moveTo>
                  <a:lnTo>
                    <a:pt x="3" y="14"/>
                  </a:lnTo>
                  <a:lnTo>
                    <a:pt x="3" y="46"/>
                  </a:lnTo>
                  <a:lnTo>
                    <a:pt x="0" y="59"/>
                  </a:lnTo>
                  <a:lnTo>
                    <a:pt x="3" y="60"/>
                  </a:lnTo>
                  <a:lnTo>
                    <a:pt x="7" y="46"/>
                  </a:lnTo>
                  <a:lnTo>
                    <a:pt x="7" y="14"/>
                  </a:lnTo>
                  <a:lnTo>
                    <a:pt x="9" y="2"/>
                  </a:lnTo>
                  <a:lnTo>
                    <a:pt x="9" y="0"/>
                  </a:lnTo>
                  <a:lnTo>
                    <a:pt x="9" y="2"/>
                  </a:lnTo>
                  <a:lnTo>
                    <a:pt x="9" y="0"/>
                  </a:lnTo>
                  <a:lnTo>
                    <a:pt x="7" y="0"/>
                  </a:lnTo>
                  <a:close/>
                </a:path>
              </a:pathLst>
            </a:custGeom>
            <a:solidFill>
              <a:srgbClr val="000000"/>
            </a:solidFill>
            <a:ln w="9525">
              <a:noFill/>
              <a:round/>
            </a:ln>
          </p:spPr>
          <p:txBody>
            <a:bodyPr/>
            <a:lstStyle/>
            <a:p>
              <a:endParaRPr lang="en-US"/>
            </a:p>
          </p:txBody>
        </p:sp>
        <p:sp>
          <p:nvSpPr>
            <p:cNvPr id="520360" name="Freeform 168"/>
            <p:cNvSpPr/>
            <p:nvPr/>
          </p:nvSpPr>
          <p:spPr bwMode="auto">
            <a:xfrm>
              <a:off x="4451" y="2696"/>
              <a:ext cx="15" cy="99"/>
            </a:xfrm>
            <a:custGeom>
              <a:avLst/>
              <a:gdLst/>
              <a:ahLst/>
              <a:cxnLst>
                <a:cxn ang="0">
                  <a:pos x="0" y="1"/>
                </a:cxn>
                <a:cxn ang="0">
                  <a:pos x="2" y="14"/>
                </a:cxn>
                <a:cxn ang="0">
                  <a:pos x="2" y="25"/>
                </a:cxn>
                <a:cxn ang="0">
                  <a:pos x="4" y="38"/>
                </a:cxn>
                <a:cxn ang="0">
                  <a:pos x="7" y="51"/>
                </a:cxn>
                <a:cxn ang="0">
                  <a:pos x="9" y="64"/>
                </a:cxn>
                <a:cxn ang="0">
                  <a:pos x="11" y="75"/>
                </a:cxn>
                <a:cxn ang="0">
                  <a:pos x="11" y="99"/>
                </a:cxn>
                <a:cxn ang="0">
                  <a:pos x="13" y="99"/>
                </a:cxn>
                <a:cxn ang="0">
                  <a:pos x="15" y="88"/>
                </a:cxn>
                <a:cxn ang="0">
                  <a:pos x="13" y="75"/>
                </a:cxn>
                <a:cxn ang="0">
                  <a:pos x="13" y="64"/>
                </a:cxn>
                <a:cxn ang="0">
                  <a:pos x="11" y="51"/>
                </a:cxn>
                <a:cxn ang="0">
                  <a:pos x="7" y="38"/>
                </a:cxn>
                <a:cxn ang="0">
                  <a:pos x="5" y="25"/>
                </a:cxn>
                <a:cxn ang="0">
                  <a:pos x="4" y="14"/>
                </a:cxn>
                <a:cxn ang="0">
                  <a:pos x="4" y="0"/>
                </a:cxn>
                <a:cxn ang="0">
                  <a:pos x="4" y="1"/>
                </a:cxn>
                <a:cxn ang="0">
                  <a:pos x="4" y="0"/>
                </a:cxn>
                <a:cxn ang="0">
                  <a:pos x="0" y="1"/>
                </a:cxn>
              </a:cxnLst>
              <a:rect l="0" t="0" r="r" b="b"/>
              <a:pathLst>
                <a:path w="15" h="99">
                  <a:moveTo>
                    <a:pt x="0" y="1"/>
                  </a:moveTo>
                  <a:lnTo>
                    <a:pt x="2" y="14"/>
                  </a:lnTo>
                  <a:lnTo>
                    <a:pt x="2" y="25"/>
                  </a:lnTo>
                  <a:lnTo>
                    <a:pt x="4" y="38"/>
                  </a:lnTo>
                  <a:lnTo>
                    <a:pt x="7" y="51"/>
                  </a:lnTo>
                  <a:lnTo>
                    <a:pt x="9" y="64"/>
                  </a:lnTo>
                  <a:lnTo>
                    <a:pt x="11" y="75"/>
                  </a:lnTo>
                  <a:lnTo>
                    <a:pt x="11" y="99"/>
                  </a:lnTo>
                  <a:lnTo>
                    <a:pt x="13" y="99"/>
                  </a:lnTo>
                  <a:lnTo>
                    <a:pt x="15" y="88"/>
                  </a:lnTo>
                  <a:lnTo>
                    <a:pt x="13" y="75"/>
                  </a:lnTo>
                  <a:lnTo>
                    <a:pt x="13" y="64"/>
                  </a:lnTo>
                  <a:lnTo>
                    <a:pt x="11" y="51"/>
                  </a:lnTo>
                  <a:lnTo>
                    <a:pt x="7" y="38"/>
                  </a:lnTo>
                  <a:lnTo>
                    <a:pt x="5" y="25"/>
                  </a:lnTo>
                  <a:lnTo>
                    <a:pt x="4" y="14"/>
                  </a:lnTo>
                  <a:lnTo>
                    <a:pt x="4" y="0"/>
                  </a:lnTo>
                  <a:lnTo>
                    <a:pt x="4" y="1"/>
                  </a:lnTo>
                  <a:lnTo>
                    <a:pt x="4" y="0"/>
                  </a:lnTo>
                  <a:lnTo>
                    <a:pt x="0" y="1"/>
                  </a:lnTo>
                  <a:close/>
                </a:path>
              </a:pathLst>
            </a:custGeom>
            <a:solidFill>
              <a:srgbClr val="000000"/>
            </a:solidFill>
            <a:ln w="9525">
              <a:noFill/>
              <a:round/>
            </a:ln>
          </p:spPr>
          <p:txBody>
            <a:bodyPr/>
            <a:lstStyle/>
            <a:p>
              <a:endParaRPr lang="en-US"/>
            </a:p>
          </p:txBody>
        </p:sp>
        <p:sp>
          <p:nvSpPr>
            <p:cNvPr id="520361" name="Freeform 169"/>
            <p:cNvSpPr/>
            <p:nvPr/>
          </p:nvSpPr>
          <p:spPr bwMode="auto">
            <a:xfrm>
              <a:off x="4427" y="2624"/>
              <a:ext cx="28" cy="73"/>
            </a:xfrm>
            <a:custGeom>
              <a:avLst/>
              <a:gdLst/>
              <a:ahLst/>
              <a:cxnLst>
                <a:cxn ang="0">
                  <a:pos x="0" y="2"/>
                </a:cxn>
                <a:cxn ang="0">
                  <a:pos x="6" y="9"/>
                </a:cxn>
                <a:cxn ang="0">
                  <a:pos x="7" y="18"/>
                </a:cxn>
                <a:cxn ang="0">
                  <a:pos x="11" y="28"/>
                </a:cxn>
                <a:cxn ang="0">
                  <a:pos x="13" y="37"/>
                </a:cxn>
                <a:cxn ang="0">
                  <a:pos x="15" y="46"/>
                </a:cxn>
                <a:cxn ang="0">
                  <a:pos x="17" y="55"/>
                </a:cxn>
                <a:cxn ang="0">
                  <a:pos x="20" y="64"/>
                </a:cxn>
                <a:cxn ang="0">
                  <a:pos x="24" y="73"/>
                </a:cxn>
                <a:cxn ang="0">
                  <a:pos x="28" y="72"/>
                </a:cxn>
                <a:cxn ang="0">
                  <a:pos x="24" y="64"/>
                </a:cxn>
                <a:cxn ang="0">
                  <a:pos x="22" y="55"/>
                </a:cxn>
                <a:cxn ang="0">
                  <a:pos x="18" y="44"/>
                </a:cxn>
                <a:cxn ang="0">
                  <a:pos x="17" y="35"/>
                </a:cxn>
                <a:cxn ang="0">
                  <a:pos x="15" y="26"/>
                </a:cxn>
                <a:cxn ang="0">
                  <a:pos x="11" y="17"/>
                </a:cxn>
                <a:cxn ang="0">
                  <a:pos x="7" y="9"/>
                </a:cxn>
                <a:cxn ang="0">
                  <a:pos x="4" y="0"/>
                </a:cxn>
                <a:cxn ang="0">
                  <a:pos x="0" y="2"/>
                </a:cxn>
              </a:cxnLst>
              <a:rect l="0" t="0" r="r" b="b"/>
              <a:pathLst>
                <a:path w="28" h="73">
                  <a:moveTo>
                    <a:pt x="0" y="2"/>
                  </a:moveTo>
                  <a:lnTo>
                    <a:pt x="6" y="9"/>
                  </a:lnTo>
                  <a:lnTo>
                    <a:pt x="7" y="18"/>
                  </a:lnTo>
                  <a:lnTo>
                    <a:pt x="11" y="28"/>
                  </a:lnTo>
                  <a:lnTo>
                    <a:pt x="13" y="37"/>
                  </a:lnTo>
                  <a:lnTo>
                    <a:pt x="15" y="46"/>
                  </a:lnTo>
                  <a:lnTo>
                    <a:pt x="17" y="55"/>
                  </a:lnTo>
                  <a:lnTo>
                    <a:pt x="20" y="64"/>
                  </a:lnTo>
                  <a:lnTo>
                    <a:pt x="24" y="73"/>
                  </a:lnTo>
                  <a:lnTo>
                    <a:pt x="28" y="72"/>
                  </a:lnTo>
                  <a:lnTo>
                    <a:pt x="24" y="64"/>
                  </a:lnTo>
                  <a:lnTo>
                    <a:pt x="22" y="55"/>
                  </a:lnTo>
                  <a:lnTo>
                    <a:pt x="18" y="44"/>
                  </a:lnTo>
                  <a:lnTo>
                    <a:pt x="17" y="35"/>
                  </a:lnTo>
                  <a:lnTo>
                    <a:pt x="15" y="26"/>
                  </a:lnTo>
                  <a:lnTo>
                    <a:pt x="11" y="17"/>
                  </a:lnTo>
                  <a:lnTo>
                    <a:pt x="7" y="9"/>
                  </a:lnTo>
                  <a:lnTo>
                    <a:pt x="4" y="0"/>
                  </a:lnTo>
                  <a:lnTo>
                    <a:pt x="0" y="2"/>
                  </a:lnTo>
                  <a:close/>
                </a:path>
              </a:pathLst>
            </a:custGeom>
            <a:solidFill>
              <a:srgbClr val="000000"/>
            </a:solidFill>
            <a:ln w="9525">
              <a:noFill/>
              <a:round/>
            </a:ln>
          </p:spPr>
          <p:txBody>
            <a:bodyPr/>
            <a:lstStyle/>
            <a:p>
              <a:endParaRPr lang="en-US"/>
            </a:p>
          </p:txBody>
        </p:sp>
        <p:sp>
          <p:nvSpPr>
            <p:cNvPr id="520362" name="Freeform 170"/>
            <p:cNvSpPr/>
            <p:nvPr/>
          </p:nvSpPr>
          <p:spPr bwMode="auto">
            <a:xfrm>
              <a:off x="4365" y="2563"/>
              <a:ext cx="66" cy="63"/>
            </a:xfrm>
            <a:custGeom>
              <a:avLst/>
              <a:gdLst/>
              <a:ahLst/>
              <a:cxnLst>
                <a:cxn ang="0">
                  <a:pos x="0" y="4"/>
                </a:cxn>
                <a:cxn ang="0">
                  <a:pos x="5" y="8"/>
                </a:cxn>
                <a:cxn ang="0">
                  <a:pos x="11" y="10"/>
                </a:cxn>
                <a:cxn ang="0">
                  <a:pos x="14" y="11"/>
                </a:cxn>
                <a:cxn ang="0">
                  <a:pos x="20" y="15"/>
                </a:cxn>
                <a:cxn ang="0">
                  <a:pos x="25" y="17"/>
                </a:cxn>
                <a:cxn ang="0">
                  <a:pos x="33" y="24"/>
                </a:cxn>
                <a:cxn ang="0">
                  <a:pos x="38" y="26"/>
                </a:cxn>
                <a:cxn ang="0">
                  <a:pos x="49" y="37"/>
                </a:cxn>
                <a:cxn ang="0">
                  <a:pos x="53" y="43"/>
                </a:cxn>
                <a:cxn ang="0">
                  <a:pos x="55" y="46"/>
                </a:cxn>
                <a:cxn ang="0">
                  <a:pos x="58" y="52"/>
                </a:cxn>
                <a:cxn ang="0">
                  <a:pos x="60" y="56"/>
                </a:cxn>
                <a:cxn ang="0">
                  <a:pos x="62" y="63"/>
                </a:cxn>
                <a:cxn ang="0">
                  <a:pos x="66" y="61"/>
                </a:cxn>
                <a:cxn ang="0">
                  <a:pos x="64" y="56"/>
                </a:cxn>
                <a:cxn ang="0">
                  <a:pos x="62" y="50"/>
                </a:cxn>
                <a:cxn ang="0">
                  <a:pos x="58" y="45"/>
                </a:cxn>
                <a:cxn ang="0">
                  <a:pos x="56" y="41"/>
                </a:cxn>
                <a:cxn ang="0">
                  <a:pos x="53" y="35"/>
                </a:cxn>
                <a:cxn ang="0">
                  <a:pos x="49" y="32"/>
                </a:cxn>
                <a:cxn ang="0">
                  <a:pos x="44" y="28"/>
                </a:cxn>
                <a:cxn ang="0">
                  <a:pos x="36" y="21"/>
                </a:cxn>
                <a:cxn ang="0">
                  <a:pos x="31" y="17"/>
                </a:cxn>
                <a:cxn ang="0">
                  <a:pos x="27" y="15"/>
                </a:cxn>
                <a:cxn ang="0">
                  <a:pos x="22" y="11"/>
                </a:cxn>
                <a:cxn ang="0">
                  <a:pos x="16" y="8"/>
                </a:cxn>
                <a:cxn ang="0">
                  <a:pos x="11" y="6"/>
                </a:cxn>
                <a:cxn ang="0">
                  <a:pos x="7" y="4"/>
                </a:cxn>
                <a:cxn ang="0">
                  <a:pos x="1" y="0"/>
                </a:cxn>
                <a:cxn ang="0">
                  <a:pos x="1" y="2"/>
                </a:cxn>
                <a:cxn ang="0">
                  <a:pos x="0" y="4"/>
                </a:cxn>
              </a:cxnLst>
              <a:rect l="0" t="0" r="r" b="b"/>
              <a:pathLst>
                <a:path w="66" h="63">
                  <a:moveTo>
                    <a:pt x="0" y="4"/>
                  </a:moveTo>
                  <a:lnTo>
                    <a:pt x="5" y="8"/>
                  </a:lnTo>
                  <a:lnTo>
                    <a:pt x="11" y="10"/>
                  </a:lnTo>
                  <a:lnTo>
                    <a:pt x="14" y="11"/>
                  </a:lnTo>
                  <a:lnTo>
                    <a:pt x="20" y="15"/>
                  </a:lnTo>
                  <a:lnTo>
                    <a:pt x="25" y="17"/>
                  </a:lnTo>
                  <a:lnTo>
                    <a:pt x="33" y="24"/>
                  </a:lnTo>
                  <a:lnTo>
                    <a:pt x="38" y="26"/>
                  </a:lnTo>
                  <a:lnTo>
                    <a:pt x="49" y="37"/>
                  </a:lnTo>
                  <a:lnTo>
                    <a:pt x="53" y="43"/>
                  </a:lnTo>
                  <a:lnTo>
                    <a:pt x="55" y="46"/>
                  </a:lnTo>
                  <a:lnTo>
                    <a:pt x="58" y="52"/>
                  </a:lnTo>
                  <a:lnTo>
                    <a:pt x="60" y="56"/>
                  </a:lnTo>
                  <a:lnTo>
                    <a:pt x="62" y="63"/>
                  </a:lnTo>
                  <a:lnTo>
                    <a:pt x="66" y="61"/>
                  </a:lnTo>
                  <a:lnTo>
                    <a:pt x="64" y="56"/>
                  </a:lnTo>
                  <a:lnTo>
                    <a:pt x="62" y="50"/>
                  </a:lnTo>
                  <a:lnTo>
                    <a:pt x="58" y="45"/>
                  </a:lnTo>
                  <a:lnTo>
                    <a:pt x="56" y="41"/>
                  </a:lnTo>
                  <a:lnTo>
                    <a:pt x="53" y="35"/>
                  </a:lnTo>
                  <a:lnTo>
                    <a:pt x="49" y="32"/>
                  </a:lnTo>
                  <a:lnTo>
                    <a:pt x="44" y="28"/>
                  </a:lnTo>
                  <a:lnTo>
                    <a:pt x="36" y="21"/>
                  </a:lnTo>
                  <a:lnTo>
                    <a:pt x="31" y="17"/>
                  </a:lnTo>
                  <a:lnTo>
                    <a:pt x="27" y="15"/>
                  </a:lnTo>
                  <a:lnTo>
                    <a:pt x="22" y="11"/>
                  </a:lnTo>
                  <a:lnTo>
                    <a:pt x="16" y="8"/>
                  </a:lnTo>
                  <a:lnTo>
                    <a:pt x="11" y="6"/>
                  </a:lnTo>
                  <a:lnTo>
                    <a:pt x="7" y="4"/>
                  </a:lnTo>
                  <a:lnTo>
                    <a:pt x="1" y="0"/>
                  </a:lnTo>
                  <a:lnTo>
                    <a:pt x="1" y="2"/>
                  </a:lnTo>
                  <a:lnTo>
                    <a:pt x="0" y="4"/>
                  </a:lnTo>
                  <a:close/>
                </a:path>
              </a:pathLst>
            </a:custGeom>
            <a:solidFill>
              <a:srgbClr val="000000"/>
            </a:solidFill>
            <a:ln w="9525">
              <a:noFill/>
              <a:round/>
            </a:ln>
          </p:spPr>
          <p:txBody>
            <a:bodyPr/>
            <a:lstStyle/>
            <a:p>
              <a:endParaRPr lang="en-US"/>
            </a:p>
          </p:txBody>
        </p:sp>
        <p:sp>
          <p:nvSpPr>
            <p:cNvPr id="520363" name="Freeform 171"/>
            <p:cNvSpPr/>
            <p:nvPr/>
          </p:nvSpPr>
          <p:spPr bwMode="auto">
            <a:xfrm>
              <a:off x="4326" y="2549"/>
              <a:ext cx="40" cy="18"/>
            </a:xfrm>
            <a:custGeom>
              <a:avLst/>
              <a:gdLst/>
              <a:ahLst/>
              <a:cxnLst>
                <a:cxn ang="0">
                  <a:pos x="4" y="0"/>
                </a:cxn>
                <a:cxn ang="0">
                  <a:pos x="4" y="3"/>
                </a:cxn>
                <a:cxn ang="0">
                  <a:pos x="7" y="7"/>
                </a:cxn>
                <a:cxn ang="0">
                  <a:pos x="13" y="9"/>
                </a:cxn>
                <a:cxn ang="0">
                  <a:pos x="17" y="9"/>
                </a:cxn>
                <a:cxn ang="0">
                  <a:pos x="22" y="11"/>
                </a:cxn>
                <a:cxn ang="0">
                  <a:pos x="26" y="13"/>
                </a:cxn>
                <a:cxn ang="0">
                  <a:pos x="31" y="14"/>
                </a:cxn>
                <a:cxn ang="0">
                  <a:pos x="35" y="16"/>
                </a:cxn>
                <a:cxn ang="0">
                  <a:pos x="39" y="18"/>
                </a:cxn>
                <a:cxn ang="0">
                  <a:pos x="40" y="16"/>
                </a:cxn>
                <a:cxn ang="0">
                  <a:pos x="37" y="13"/>
                </a:cxn>
                <a:cxn ang="0">
                  <a:pos x="31" y="11"/>
                </a:cxn>
                <a:cxn ang="0">
                  <a:pos x="28" y="9"/>
                </a:cxn>
                <a:cxn ang="0">
                  <a:pos x="22" y="7"/>
                </a:cxn>
                <a:cxn ang="0">
                  <a:pos x="18" y="5"/>
                </a:cxn>
                <a:cxn ang="0">
                  <a:pos x="13" y="5"/>
                </a:cxn>
                <a:cxn ang="0">
                  <a:pos x="9" y="3"/>
                </a:cxn>
                <a:cxn ang="0">
                  <a:pos x="5" y="2"/>
                </a:cxn>
                <a:cxn ang="0">
                  <a:pos x="5" y="3"/>
                </a:cxn>
                <a:cxn ang="0">
                  <a:pos x="4" y="0"/>
                </a:cxn>
                <a:cxn ang="0">
                  <a:pos x="0" y="2"/>
                </a:cxn>
                <a:cxn ang="0">
                  <a:pos x="4" y="3"/>
                </a:cxn>
                <a:cxn ang="0">
                  <a:pos x="4" y="0"/>
                </a:cxn>
              </a:cxnLst>
              <a:rect l="0" t="0" r="r" b="b"/>
              <a:pathLst>
                <a:path w="40" h="18">
                  <a:moveTo>
                    <a:pt x="4" y="0"/>
                  </a:moveTo>
                  <a:lnTo>
                    <a:pt x="4" y="3"/>
                  </a:lnTo>
                  <a:lnTo>
                    <a:pt x="7" y="7"/>
                  </a:lnTo>
                  <a:lnTo>
                    <a:pt x="13" y="9"/>
                  </a:lnTo>
                  <a:lnTo>
                    <a:pt x="17" y="9"/>
                  </a:lnTo>
                  <a:lnTo>
                    <a:pt x="22" y="11"/>
                  </a:lnTo>
                  <a:lnTo>
                    <a:pt x="26" y="13"/>
                  </a:lnTo>
                  <a:lnTo>
                    <a:pt x="31" y="14"/>
                  </a:lnTo>
                  <a:lnTo>
                    <a:pt x="35" y="16"/>
                  </a:lnTo>
                  <a:lnTo>
                    <a:pt x="39" y="18"/>
                  </a:lnTo>
                  <a:lnTo>
                    <a:pt x="40" y="16"/>
                  </a:lnTo>
                  <a:lnTo>
                    <a:pt x="37" y="13"/>
                  </a:lnTo>
                  <a:lnTo>
                    <a:pt x="31" y="11"/>
                  </a:lnTo>
                  <a:lnTo>
                    <a:pt x="28" y="9"/>
                  </a:lnTo>
                  <a:lnTo>
                    <a:pt x="22" y="7"/>
                  </a:lnTo>
                  <a:lnTo>
                    <a:pt x="18" y="5"/>
                  </a:lnTo>
                  <a:lnTo>
                    <a:pt x="13" y="5"/>
                  </a:lnTo>
                  <a:lnTo>
                    <a:pt x="9" y="3"/>
                  </a:lnTo>
                  <a:lnTo>
                    <a:pt x="5" y="2"/>
                  </a:lnTo>
                  <a:lnTo>
                    <a:pt x="5" y="3"/>
                  </a:lnTo>
                  <a:lnTo>
                    <a:pt x="4" y="0"/>
                  </a:lnTo>
                  <a:lnTo>
                    <a:pt x="0" y="2"/>
                  </a:lnTo>
                  <a:lnTo>
                    <a:pt x="4" y="3"/>
                  </a:lnTo>
                  <a:lnTo>
                    <a:pt x="4" y="0"/>
                  </a:lnTo>
                  <a:close/>
                </a:path>
              </a:pathLst>
            </a:custGeom>
            <a:solidFill>
              <a:srgbClr val="000000"/>
            </a:solidFill>
            <a:ln w="9525">
              <a:noFill/>
              <a:round/>
            </a:ln>
          </p:spPr>
          <p:txBody>
            <a:bodyPr/>
            <a:lstStyle/>
            <a:p>
              <a:endParaRPr lang="en-US"/>
            </a:p>
          </p:txBody>
        </p:sp>
        <p:sp>
          <p:nvSpPr>
            <p:cNvPr id="520364" name="Freeform 172"/>
            <p:cNvSpPr/>
            <p:nvPr/>
          </p:nvSpPr>
          <p:spPr bwMode="auto">
            <a:xfrm>
              <a:off x="4330" y="2523"/>
              <a:ext cx="93" cy="29"/>
            </a:xfrm>
            <a:custGeom>
              <a:avLst/>
              <a:gdLst/>
              <a:ahLst/>
              <a:cxnLst>
                <a:cxn ang="0">
                  <a:pos x="93" y="0"/>
                </a:cxn>
                <a:cxn ang="0">
                  <a:pos x="88" y="2"/>
                </a:cxn>
                <a:cxn ang="0">
                  <a:pos x="82" y="4"/>
                </a:cxn>
                <a:cxn ang="0">
                  <a:pos x="75" y="4"/>
                </a:cxn>
                <a:cxn ang="0">
                  <a:pos x="69" y="6"/>
                </a:cxn>
                <a:cxn ang="0">
                  <a:pos x="64" y="7"/>
                </a:cxn>
                <a:cxn ang="0">
                  <a:pos x="58" y="9"/>
                </a:cxn>
                <a:cxn ang="0">
                  <a:pos x="53" y="11"/>
                </a:cxn>
                <a:cxn ang="0">
                  <a:pos x="47" y="13"/>
                </a:cxn>
                <a:cxn ang="0">
                  <a:pos x="40" y="15"/>
                </a:cxn>
                <a:cxn ang="0">
                  <a:pos x="35" y="17"/>
                </a:cxn>
                <a:cxn ang="0">
                  <a:pos x="29" y="18"/>
                </a:cxn>
                <a:cxn ang="0">
                  <a:pos x="24" y="20"/>
                </a:cxn>
                <a:cxn ang="0">
                  <a:pos x="18" y="22"/>
                </a:cxn>
                <a:cxn ang="0">
                  <a:pos x="13" y="24"/>
                </a:cxn>
                <a:cxn ang="0">
                  <a:pos x="5" y="24"/>
                </a:cxn>
                <a:cxn ang="0">
                  <a:pos x="0" y="26"/>
                </a:cxn>
                <a:cxn ang="0">
                  <a:pos x="1" y="29"/>
                </a:cxn>
                <a:cxn ang="0">
                  <a:pos x="7" y="28"/>
                </a:cxn>
                <a:cxn ang="0">
                  <a:pos x="13" y="26"/>
                </a:cxn>
                <a:cxn ang="0">
                  <a:pos x="18" y="24"/>
                </a:cxn>
                <a:cxn ang="0">
                  <a:pos x="24" y="24"/>
                </a:cxn>
                <a:cxn ang="0">
                  <a:pos x="31" y="22"/>
                </a:cxn>
                <a:cxn ang="0">
                  <a:pos x="36" y="20"/>
                </a:cxn>
                <a:cxn ang="0">
                  <a:pos x="42" y="18"/>
                </a:cxn>
                <a:cxn ang="0">
                  <a:pos x="47" y="17"/>
                </a:cxn>
                <a:cxn ang="0">
                  <a:pos x="53" y="15"/>
                </a:cxn>
                <a:cxn ang="0">
                  <a:pos x="58" y="13"/>
                </a:cxn>
                <a:cxn ang="0">
                  <a:pos x="64" y="11"/>
                </a:cxn>
                <a:cxn ang="0">
                  <a:pos x="71" y="9"/>
                </a:cxn>
                <a:cxn ang="0">
                  <a:pos x="77" y="7"/>
                </a:cxn>
                <a:cxn ang="0">
                  <a:pos x="82" y="6"/>
                </a:cxn>
                <a:cxn ang="0">
                  <a:pos x="88" y="4"/>
                </a:cxn>
                <a:cxn ang="0">
                  <a:pos x="93" y="4"/>
                </a:cxn>
                <a:cxn ang="0">
                  <a:pos x="93" y="0"/>
                </a:cxn>
              </a:cxnLst>
              <a:rect l="0" t="0" r="r" b="b"/>
              <a:pathLst>
                <a:path w="93" h="29">
                  <a:moveTo>
                    <a:pt x="93" y="0"/>
                  </a:moveTo>
                  <a:lnTo>
                    <a:pt x="88" y="2"/>
                  </a:lnTo>
                  <a:lnTo>
                    <a:pt x="82" y="4"/>
                  </a:lnTo>
                  <a:lnTo>
                    <a:pt x="75" y="4"/>
                  </a:lnTo>
                  <a:lnTo>
                    <a:pt x="69" y="6"/>
                  </a:lnTo>
                  <a:lnTo>
                    <a:pt x="64" y="7"/>
                  </a:lnTo>
                  <a:lnTo>
                    <a:pt x="58" y="9"/>
                  </a:lnTo>
                  <a:lnTo>
                    <a:pt x="53" y="11"/>
                  </a:lnTo>
                  <a:lnTo>
                    <a:pt x="47" y="13"/>
                  </a:lnTo>
                  <a:lnTo>
                    <a:pt x="40" y="15"/>
                  </a:lnTo>
                  <a:lnTo>
                    <a:pt x="35" y="17"/>
                  </a:lnTo>
                  <a:lnTo>
                    <a:pt x="29" y="18"/>
                  </a:lnTo>
                  <a:lnTo>
                    <a:pt x="24" y="20"/>
                  </a:lnTo>
                  <a:lnTo>
                    <a:pt x="18" y="22"/>
                  </a:lnTo>
                  <a:lnTo>
                    <a:pt x="13" y="24"/>
                  </a:lnTo>
                  <a:lnTo>
                    <a:pt x="5" y="24"/>
                  </a:lnTo>
                  <a:lnTo>
                    <a:pt x="0" y="26"/>
                  </a:lnTo>
                  <a:lnTo>
                    <a:pt x="1" y="29"/>
                  </a:lnTo>
                  <a:lnTo>
                    <a:pt x="7" y="28"/>
                  </a:lnTo>
                  <a:lnTo>
                    <a:pt x="13" y="26"/>
                  </a:lnTo>
                  <a:lnTo>
                    <a:pt x="18" y="24"/>
                  </a:lnTo>
                  <a:lnTo>
                    <a:pt x="24" y="24"/>
                  </a:lnTo>
                  <a:lnTo>
                    <a:pt x="31" y="22"/>
                  </a:lnTo>
                  <a:lnTo>
                    <a:pt x="36" y="20"/>
                  </a:lnTo>
                  <a:lnTo>
                    <a:pt x="42" y="18"/>
                  </a:lnTo>
                  <a:lnTo>
                    <a:pt x="47" y="17"/>
                  </a:lnTo>
                  <a:lnTo>
                    <a:pt x="53" y="15"/>
                  </a:lnTo>
                  <a:lnTo>
                    <a:pt x="58" y="13"/>
                  </a:lnTo>
                  <a:lnTo>
                    <a:pt x="64" y="11"/>
                  </a:lnTo>
                  <a:lnTo>
                    <a:pt x="71" y="9"/>
                  </a:lnTo>
                  <a:lnTo>
                    <a:pt x="77" y="7"/>
                  </a:lnTo>
                  <a:lnTo>
                    <a:pt x="82" y="6"/>
                  </a:lnTo>
                  <a:lnTo>
                    <a:pt x="88" y="4"/>
                  </a:lnTo>
                  <a:lnTo>
                    <a:pt x="93" y="4"/>
                  </a:lnTo>
                  <a:lnTo>
                    <a:pt x="93" y="0"/>
                  </a:lnTo>
                  <a:close/>
                </a:path>
              </a:pathLst>
            </a:custGeom>
            <a:solidFill>
              <a:srgbClr val="000000"/>
            </a:solidFill>
            <a:ln w="9525">
              <a:noFill/>
              <a:round/>
            </a:ln>
          </p:spPr>
          <p:txBody>
            <a:bodyPr/>
            <a:lstStyle/>
            <a:p>
              <a:endParaRPr lang="en-US"/>
            </a:p>
          </p:txBody>
        </p:sp>
        <p:sp>
          <p:nvSpPr>
            <p:cNvPr id="520365" name="Freeform 173"/>
            <p:cNvSpPr/>
            <p:nvPr/>
          </p:nvSpPr>
          <p:spPr bwMode="auto">
            <a:xfrm>
              <a:off x="4423" y="2523"/>
              <a:ext cx="52" cy="28"/>
            </a:xfrm>
            <a:custGeom>
              <a:avLst/>
              <a:gdLst/>
              <a:ahLst/>
              <a:cxnLst>
                <a:cxn ang="0">
                  <a:pos x="52" y="26"/>
                </a:cxn>
                <a:cxn ang="0">
                  <a:pos x="48" y="24"/>
                </a:cxn>
                <a:cxn ang="0">
                  <a:pos x="46" y="20"/>
                </a:cxn>
                <a:cxn ang="0">
                  <a:pos x="44" y="17"/>
                </a:cxn>
                <a:cxn ang="0">
                  <a:pos x="41" y="15"/>
                </a:cxn>
                <a:cxn ang="0">
                  <a:pos x="39" y="13"/>
                </a:cxn>
                <a:cxn ang="0">
                  <a:pos x="35" y="11"/>
                </a:cxn>
                <a:cxn ang="0">
                  <a:pos x="32" y="9"/>
                </a:cxn>
                <a:cxn ang="0">
                  <a:pos x="28" y="7"/>
                </a:cxn>
                <a:cxn ang="0">
                  <a:pos x="24" y="6"/>
                </a:cxn>
                <a:cxn ang="0">
                  <a:pos x="21" y="6"/>
                </a:cxn>
                <a:cxn ang="0">
                  <a:pos x="17" y="4"/>
                </a:cxn>
                <a:cxn ang="0">
                  <a:pos x="13" y="4"/>
                </a:cxn>
                <a:cxn ang="0">
                  <a:pos x="10" y="2"/>
                </a:cxn>
                <a:cxn ang="0">
                  <a:pos x="4" y="2"/>
                </a:cxn>
                <a:cxn ang="0">
                  <a:pos x="0" y="0"/>
                </a:cxn>
                <a:cxn ang="0">
                  <a:pos x="0" y="4"/>
                </a:cxn>
                <a:cxn ang="0">
                  <a:pos x="2" y="4"/>
                </a:cxn>
                <a:cxn ang="0">
                  <a:pos x="6" y="6"/>
                </a:cxn>
                <a:cxn ang="0">
                  <a:pos x="10" y="6"/>
                </a:cxn>
                <a:cxn ang="0">
                  <a:pos x="13" y="7"/>
                </a:cxn>
                <a:cxn ang="0">
                  <a:pos x="17" y="7"/>
                </a:cxn>
                <a:cxn ang="0">
                  <a:pos x="21" y="9"/>
                </a:cxn>
                <a:cxn ang="0">
                  <a:pos x="24" y="9"/>
                </a:cxn>
                <a:cxn ang="0">
                  <a:pos x="28" y="11"/>
                </a:cxn>
                <a:cxn ang="0">
                  <a:pos x="30" y="13"/>
                </a:cxn>
                <a:cxn ang="0">
                  <a:pos x="33" y="15"/>
                </a:cxn>
                <a:cxn ang="0">
                  <a:pos x="37" y="15"/>
                </a:cxn>
                <a:cxn ang="0">
                  <a:pos x="39" y="17"/>
                </a:cxn>
                <a:cxn ang="0">
                  <a:pos x="41" y="20"/>
                </a:cxn>
                <a:cxn ang="0">
                  <a:pos x="44" y="22"/>
                </a:cxn>
                <a:cxn ang="0">
                  <a:pos x="46" y="24"/>
                </a:cxn>
                <a:cxn ang="0">
                  <a:pos x="48" y="28"/>
                </a:cxn>
                <a:cxn ang="0">
                  <a:pos x="52" y="26"/>
                </a:cxn>
              </a:cxnLst>
              <a:rect l="0" t="0" r="r" b="b"/>
              <a:pathLst>
                <a:path w="52" h="28">
                  <a:moveTo>
                    <a:pt x="52" y="26"/>
                  </a:moveTo>
                  <a:lnTo>
                    <a:pt x="48" y="24"/>
                  </a:lnTo>
                  <a:lnTo>
                    <a:pt x="46" y="20"/>
                  </a:lnTo>
                  <a:lnTo>
                    <a:pt x="44" y="17"/>
                  </a:lnTo>
                  <a:lnTo>
                    <a:pt x="41" y="15"/>
                  </a:lnTo>
                  <a:lnTo>
                    <a:pt x="39" y="13"/>
                  </a:lnTo>
                  <a:lnTo>
                    <a:pt x="35" y="11"/>
                  </a:lnTo>
                  <a:lnTo>
                    <a:pt x="32" y="9"/>
                  </a:lnTo>
                  <a:lnTo>
                    <a:pt x="28" y="7"/>
                  </a:lnTo>
                  <a:lnTo>
                    <a:pt x="24" y="6"/>
                  </a:lnTo>
                  <a:lnTo>
                    <a:pt x="21" y="6"/>
                  </a:lnTo>
                  <a:lnTo>
                    <a:pt x="17" y="4"/>
                  </a:lnTo>
                  <a:lnTo>
                    <a:pt x="13" y="4"/>
                  </a:lnTo>
                  <a:lnTo>
                    <a:pt x="10" y="2"/>
                  </a:lnTo>
                  <a:lnTo>
                    <a:pt x="4" y="2"/>
                  </a:lnTo>
                  <a:lnTo>
                    <a:pt x="0" y="0"/>
                  </a:lnTo>
                  <a:lnTo>
                    <a:pt x="0" y="4"/>
                  </a:lnTo>
                  <a:lnTo>
                    <a:pt x="2" y="4"/>
                  </a:lnTo>
                  <a:lnTo>
                    <a:pt x="6" y="6"/>
                  </a:lnTo>
                  <a:lnTo>
                    <a:pt x="10" y="6"/>
                  </a:lnTo>
                  <a:lnTo>
                    <a:pt x="13" y="7"/>
                  </a:lnTo>
                  <a:lnTo>
                    <a:pt x="17" y="7"/>
                  </a:lnTo>
                  <a:lnTo>
                    <a:pt x="21" y="9"/>
                  </a:lnTo>
                  <a:lnTo>
                    <a:pt x="24" y="9"/>
                  </a:lnTo>
                  <a:lnTo>
                    <a:pt x="28" y="11"/>
                  </a:lnTo>
                  <a:lnTo>
                    <a:pt x="30" y="13"/>
                  </a:lnTo>
                  <a:lnTo>
                    <a:pt x="33" y="15"/>
                  </a:lnTo>
                  <a:lnTo>
                    <a:pt x="37" y="15"/>
                  </a:lnTo>
                  <a:lnTo>
                    <a:pt x="39" y="17"/>
                  </a:lnTo>
                  <a:lnTo>
                    <a:pt x="41" y="20"/>
                  </a:lnTo>
                  <a:lnTo>
                    <a:pt x="44" y="22"/>
                  </a:lnTo>
                  <a:lnTo>
                    <a:pt x="46" y="24"/>
                  </a:lnTo>
                  <a:lnTo>
                    <a:pt x="48" y="28"/>
                  </a:lnTo>
                  <a:lnTo>
                    <a:pt x="52" y="26"/>
                  </a:lnTo>
                  <a:close/>
                </a:path>
              </a:pathLst>
            </a:custGeom>
            <a:solidFill>
              <a:srgbClr val="000000"/>
            </a:solidFill>
            <a:ln w="9525">
              <a:noFill/>
              <a:round/>
            </a:ln>
          </p:spPr>
          <p:txBody>
            <a:bodyPr/>
            <a:lstStyle/>
            <a:p>
              <a:endParaRPr lang="en-US"/>
            </a:p>
          </p:txBody>
        </p:sp>
        <p:sp>
          <p:nvSpPr>
            <p:cNvPr id="520366" name="Freeform 174"/>
            <p:cNvSpPr/>
            <p:nvPr/>
          </p:nvSpPr>
          <p:spPr bwMode="auto">
            <a:xfrm>
              <a:off x="4471" y="2549"/>
              <a:ext cx="46" cy="163"/>
            </a:xfrm>
            <a:custGeom>
              <a:avLst/>
              <a:gdLst/>
              <a:ahLst/>
              <a:cxnLst>
                <a:cxn ang="0">
                  <a:pos x="46" y="161"/>
                </a:cxn>
                <a:cxn ang="0">
                  <a:pos x="46" y="139"/>
                </a:cxn>
                <a:cxn ang="0">
                  <a:pos x="44" y="119"/>
                </a:cxn>
                <a:cxn ang="0">
                  <a:pos x="40" y="97"/>
                </a:cxn>
                <a:cxn ang="0">
                  <a:pos x="35" y="77"/>
                </a:cxn>
                <a:cxn ang="0">
                  <a:pos x="28" y="57"/>
                </a:cxn>
                <a:cxn ang="0">
                  <a:pos x="20" y="38"/>
                </a:cxn>
                <a:cxn ang="0">
                  <a:pos x="13" y="18"/>
                </a:cxn>
                <a:cxn ang="0">
                  <a:pos x="4" y="0"/>
                </a:cxn>
                <a:cxn ang="0">
                  <a:pos x="0" y="2"/>
                </a:cxn>
                <a:cxn ang="0">
                  <a:pos x="9" y="20"/>
                </a:cxn>
                <a:cxn ang="0">
                  <a:pos x="17" y="38"/>
                </a:cxn>
                <a:cxn ang="0">
                  <a:pos x="24" y="59"/>
                </a:cxn>
                <a:cxn ang="0">
                  <a:pos x="31" y="77"/>
                </a:cxn>
                <a:cxn ang="0">
                  <a:pos x="37" y="99"/>
                </a:cxn>
                <a:cxn ang="0">
                  <a:pos x="40" y="119"/>
                </a:cxn>
                <a:cxn ang="0">
                  <a:pos x="42" y="139"/>
                </a:cxn>
                <a:cxn ang="0">
                  <a:pos x="42" y="163"/>
                </a:cxn>
                <a:cxn ang="0">
                  <a:pos x="42" y="161"/>
                </a:cxn>
                <a:cxn ang="0">
                  <a:pos x="42" y="163"/>
                </a:cxn>
                <a:cxn ang="0">
                  <a:pos x="46" y="161"/>
                </a:cxn>
              </a:cxnLst>
              <a:rect l="0" t="0" r="r" b="b"/>
              <a:pathLst>
                <a:path w="46" h="163">
                  <a:moveTo>
                    <a:pt x="46" y="161"/>
                  </a:moveTo>
                  <a:lnTo>
                    <a:pt x="46" y="139"/>
                  </a:lnTo>
                  <a:lnTo>
                    <a:pt x="44" y="119"/>
                  </a:lnTo>
                  <a:lnTo>
                    <a:pt x="40" y="97"/>
                  </a:lnTo>
                  <a:lnTo>
                    <a:pt x="35" y="77"/>
                  </a:lnTo>
                  <a:lnTo>
                    <a:pt x="28" y="57"/>
                  </a:lnTo>
                  <a:lnTo>
                    <a:pt x="20" y="38"/>
                  </a:lnTo>
                  <a:lnTo>
                    <a:pt x="13" y="18"/>
                  </a:lnTo>
                  <a:lnTo>
                    <a:pt x="4" y="0"/>
                  </a:lnTo>
                  <a:lnTo>
                    <a:pt x="0" y="2"/>
                  </a:lnTo>
                  <a:lnTo>
                    <a:pt x="9" y="20"/>
                  </a:lnTo>
                  <a:lnTo>
                    <a:pt x="17" y="38"/>
                  </a:lnTo>
                  <a:lnTo>
                    <a:pt x="24" y="59"/>
                  </a:lnTo>
                  <a:lnTo>
                    <a:pt x="31" y="77"/>
                  </a:lnTo>
                  <a:lnTo>
                    <a:pt x="37" y="99"/>
                  </a:lnTo>
                  <a:lnTo>
                    <a:pt x="40" y="119"/>
                  </a:lnTo>
                  <a:lnTo>
                    <a:pt x="42" y="139"/>
                  </a:lnTo>
                  <a:lnTo>
                    <a:pt x="42" y="163"/>
                  </a:lnTo>
                  <a:lnTo>
                    <a:pt x="42" y="161"/>
                  </a:lnTo>
                  <a:lnTo>
                    <a:pt x="42" y="163"/>
                  </a:lnTo>
                  <a:lnTo>
                    <a:pt x="46" y="161"/>
                  </a:lnTo>
                  <a:close/>
                </a:path>
              </a:pathLst>
            </a:custGeom>
            <a:solidFill>
              <a:srgbClr val="000000"/>
            </a:solidFill>
            <a:ln w="9525">
              <a:noFill/>
              <a:round/>
            </a:ln>
          </p:spPr>
          <p:txBody>
            <a:bodyPr/>
            <a:lstStyle/>
            <a:p>
              <a:endParaRPr lang="en-US"/>
            </a:p>
          </p:txBody>
        </p:sp>
        <p:sp>
          <p:nvSpPr>
            <p:cNvPr id="520367" name="Freeform 175"/>
            <p:cNvSpPr/>
            <p:nvPr/>
          </p:nvSpPr>
          <p:spPr bwMode="auto">
            <a:xfrm>
              <a:off x="4513" y="2710"/>
              <a:ext cx="10" cy="8"/>
            </a:xfrm>
            <a:custGeom>
              <a:avLst/>
              <a:gdLst/>
              <a:ahLst/>
              <a:cxnLst>
                <a:cxn ang="0">
                  <a:pos x="8" y="4"/>
                </a:cxn>
                <a:cxn ang="0">
                  <a:pos x="10" y="4"/>
                </a:cxn>
                <a:cxn ang="0">
                  <a:pos x="8" y="4"/>
                </a:cxn>
                <a:cxn ang="0">
                  <a:pos x="4" y="0"/>
                </a:cxn>
                <a:cxn ang="0">
                  <a:pos x="0" y="2"/>
                </a:cxn>
                <a:cxn ang="0">
                  <a:pos x="6" y="8"/>
                </a:cxn>
                <a:cxn ang="0">
                  <a:pos x="10" y="8"/>
                </a:cxn>
                <a:cxn ang="0">
                  <a:pos x="8" y="8"/>
                </a:cxn>
                <a:cxn ang="0">
                  <a:pos x="10" y="8"/>
                </a:cxn>
                <a:cxn ang="0">
                  <a:pos x="8" y="4"/>
                </a:cxn>
              </a:cxnLst>
              <a:rect l="0" t="0" r="r" b="b"/>
              <a:pathLst>
                <a:path w="10" h="8">
                  <a:moveTo>
                    <a:pt x="8" y="4"/>
                  </a:moveTo>
                  <a:lnTo>
                    <a:pt x="10" y="4"/>
                  </a:lnTo>
                  <a:lnTo>
                    <a:pt x="8" y="4"/>
                  </a:lnTo>
                  <a:lnTo>
                    <a:pt x="4" y="0"/>
                  </a:lnTo>
                  <a:lnTo>
                    <a:pt x="0" y="2"/>
                  </a:lnTo>
                  <a:lnTo>
                    <a:pt x="6" y="8"/>
                  </a:lnTo>
                  <a:lnTo>
                    <a:pt x="10" y="8"/>
                  </a:lnTo>
                  <a:lnTo>
                    <a:pt x="8" y="8"/>
                  </a:lnTo>
                  <a:lnTo>
                    <a:pt x="10" y="8"/>
                  </a:lnTo>
                  <a:lnTo>
                    <a:pt x="8" y="4"/>
                  </a:lnTo>
                  <a:close/>
                </a:path>
              </a:pathLst>
            </a:custGeom>
            <a:solidFill>
              <a:srgbClr val="000000"/>
            </a:solidFill>
            <a:ln w="9525">
              <a:noFill/>
              <a:round/>
            </a:ln>
          </p:spPr>
          <p:txBody>
            <a:bodyPr/>
            <a:lstStyle/>
            <a:p>
              <a:endParaRPr lang="en-US"/>
            </a:p>
          </p:txBody>
        </p:sp>
        <p:sp>
          <p:nvSpPr>
            <p:cNvPr id="520368" name="Freeform 176"/>
            <p:cNvSpPr/>
            <p:nvPr/>
          </p:nvSpPr>
          <p:spPr bwMode="auto">
            <a:xfrm>
              <a:off x="4521" y="2710"/>
              <a:ext cx="3" cy="8"/>
            </a:xfrm>
            <a:custGeom>
              <a:avLst/>
              <a:gdLst/>
              <a:ahLst/>
              <a:cxnLst>
                <a:cxn ang="0">
                  <a:pos x="3" y="0"/>
                </a:cxn>
                <a:cxn ang="0">
                  <a:pos x="0" y="2"/>
                </a:cxn>
                <a:cxn ang="0">
                  <a:pos x="0" y="4"/>
                </a:cxn>
                <a:cxn ang="0">
                  <a:pos x="2" y="8"/>
                </a:cxn>
                <a:cxn ang="0">
                  <a:pos x="3" y="6"/>
                </a:cxn>
                <a:cxn ang="0">
                  <a:pos x="3" y="2"/>
                </a:cxn>
                <a:cxn ang="0">
                  <a:pos x="2" y="4"/>
                </a:cxn>
                <a:cxn ang="0">
                  <a:pos x="3" y="0"/>
                </a:cxn>
                <a:cxn ang="0">
                  <a:pos x="0" y="0"/>
                </a:cxn>
                <a:cxn ang="0">
                  <a:pos x="0" y="2"/>
                </a:cxn>
                <a:cxn ang="0">
                  <a:pos x="3" y="0"/>
                </a:cxn>
              </a:cxnLst>
              <a:rect l="0" t="0" r="r" b="b"/>
              <a:pathLst>
                <a:path w="3" h="8">
                  <a:moveTo>
                    <a:pt x="3" y="0"/>
                  </a:moveTo>
                  <a:lnTo>
                    <a:pt x="0" y="2"/>
                  </a:lnTo>
                  <a:lnTo>
                    <a:pt x="0" y="4"/>
                  </a:lnTo>
                  <a:lnTo>
                    <a:pt x="2" y="8"/>
                  </a:lnTo>
                  <a:lnTo>
                    <a:pt x="3" y="6"/>
                  </a:lnTo>
                  <a:lnTo>
                    <a:pt x="3" y="2"/>
                  </a:lnTo>
                  <a:lnTo>
                    <a:pt x="2" y="4"/>
                  </a:lnTo>
                  <a:lnTo>
                    <a:pt x="3" y="0"/>
                  </a:lnTo>
                  <a:lnTo>
                    <a:pt x="0" y="0"/>
                  </a:lnTo>
                  <a:lnTo>
                    <a:pt x="0" y="2"/>
                  </a:lnTo>
                  <a:lnTo>
                    <a:pt x="3" y="0"/>
                  </a:lnTo>
                  <a:close/>
                </a:path>
              </a:pathLst>
            </a:custGeom>
            <a:solidFill>
              <a:srgbClr val="000000"/>
            </a:solidFill>
            <a:ln w="9525">
              <a:noFill/>
              <a:round/>
            </a:ln>
          </p:spPr>
          <p:txBody>
            <a:bodyPr/>
            <a:lstStyle/>
            <a:p>
              <a:endParaRPr lang="en-US"/>
            </a:p>
          </p:txBody>
        </p:sp>
        <p:sp>
          <p:nvSpPr>
            <p:cNvPr id="520369" name="Freeform 177"/>
            <p:cNvSpPr/>
            <p:nvPr/>
          </p:nvSpPr>
          <p:spPr bwMode="auto">
            <a:xfrm>
              <a:off x="4523" y="2708"/>
              <a:ext cx="5" cy="6"/>
            </a:xfrm>
            <a:custGeom>
              <a:avLst/>
              <a:gdLst/>
              <a:ahLst/>
              <a:cxnLst>
                <a:cxn ang="0">
                  <a:pos x="1" y="2"/>
                </a:cxn>
                <a:cxn ang="0">
                  <a:pos x="3" y="0"/>
                </a:cxn>
                <a:cxn ang="0">
                  <a:pos x="1" y="2"/>
                </a:cxn>
                <a:cxn ang="0">
                  <a:pos x="0" y="6"/>
                </a:cxn>
                <a:cxn ang="0">
                  <a:pos x="1" y="6"/>
                </a:cxn>
                <a:cxn ang="0">
                  <a:pos x="5" y="2"/>
                </a:cxn>
                <a:cxn ang="0">
                  <a:pos x="1" y="2"/>
                </a:cxn>
              </a:cxnLst>
              <a:rect l="0" t="0" r="r" b="b"/>
              <a:pathLst>
                <a:path w="5" h="6">
                  <a:moveTo>
                    <a:pt x="1" y="2"/>
                  </a:moveTo>
                  <a:lnTo>
                    <a:pt x="3" y="0"/>
                  </a:lnTo>
                  <a:lnTo>
                    <a:pt x="1" y="2"/>
                  </a:lnTo>
                  <a:lnTo>
                    <a:pt x="0" y="6"/>
                  </a:lnTo>
                  <a:lnTo>
                    <a:pt x="1" y="6"/>
                  </a:lnTo>
                  <a:lnTo>
                    <a:pt x="5" y="2"/>
                  </a:lnTo>
                  <a:lnTo>
                    <a:pt x="1" y="2"/>
                  </a:lnTo>
                  <a:close/>
                </a:path>
              </a:pathLst>
            </a:custGeom>
            <a:solidFill>
              <a:srgbClr val="000000"/>
            </a:solidFill>
            <a:ln w="9525">
              <a:noFill/>
              <a:round/>
            </a:ln>
          </p:spPr>
          <p:txBody>
            <a:bodyPr/>
            <a:lstStyle/>
            <a:p>
              <a:endParaRPr lang="en-US"/>
            </a:p>
          </p:txBody>
        </p:sp>
        <p:sp>
          <p:nvSpPr>
            <p:cNvPr id="520370" name="Freeform 178"/>
            <p:cNvSpPr/>
            <p:nvPr/>
          </p:nvSpPr>
          <p:spPr bwMode="auto">
            <a:xfrm>
              <a:off x="4524" y="2582"/>
              <a:ext cx="10" cy="128"/>
            </a:xfrm>
            <a:custGeom>
              <a:avLst/>
              <a:gdLst/>
              <a:ahLst/>
              <a:cxnLst>
                <a:cxn ang="0">
                  <a:pos x="6" y="3"/>
                </a:cxn>
                <a:cxn ang="0">
                  <a:pos x="6" y="2"/>
                </a:cxn>
                <a:cxn ang="0">
                  <a:pos x="6" y="64"/>
                </a:cxn>
                <a:cxn ang="0">
                  <a:pos x="4" y="95"/>
                </a:cxn>
                <a:cxn ang="0">
                  <a:pos x="0" y="128"/>
                </a:cxn>
                <a:cxn ang="0">
                  <a:pos x="4" y="128"/>
                </a:cxn>
                <a:cxn ang="0">
                  <a:pos x="8" y="95"/>
                </a:cxn>
                <a:cxn ang="0">
                  <a:pos x="10" y="64"/>
                </a:cxn>
                <a:cxn ang="0">
                  <a:pos x="10" y="0"/>
                </a:cxn>
                <a:cxn ang="0">
                  <a:pos x="10" y="2"/>
                </a:cxn>
                <a:cxn ang="0">
                  <a:pos x="10" y="0"/>
                </a:cxn>
                <a:cxn ang="0">
                  <a:pos x="6" y="3"/>
                </a:cxn>
              </a:cxnLst>
              <a:rect l="0" t="0" r="r" b="b"/>
              <a:pathLst>
                <a:path w="10" h="128">
                  <a:moveTo>
                    <a:pt x="6" y="3"/>
                  </a:moveTo>
                  <a:lnTo>
                    <a:pt x="6" y="2"/>
                  </a:lnTo>
                  <a:lnTo>
                    <a:pt x="6" y="64"/>
                  </a:lnTo>
                  <a:lnTo>
                    <a:pt x="4" y="95"/>
                  </a:lnTo>
                  <a:lnTo>
                    <a:pt x="0" y="128"/>
                  </a:lnTo>
                  <a:lnTo>
                    <a:pt x="4" y="128"/>
                  </a:lnTo>
                  <a:lnTo>
                    <a:pt x="8" y="95"/>
                  </a:lnTo>
                  <a:lnTo>
                    <a:pt x="10" y="64"/>
                  </a:lnTo>
                  <a:lnTo>
                    <a:pt x="10" y="0"/>
                  </a:lnTo>
                  <a:lnTo>
                    <a:pt x="10" y="2"/>
                  </a:lnTo>
                  <a:lnTo>
                    <a:pt x="10" y="0"/>
                  </a:lnTo>
                  <a:lnTo>
                    <a:pt x="6" y="3"/>
                  </a:lnTo>
                  <a:close/>
                </a:path>
              </a:pathLst>
            </a:custGeom>
            <a:solidFill>
              <a:srgbClr val="000000"/>
            </a:solidFill>
            <a:ln w="9525">
              <a:noFill/>
              <a:round/>
            </a:ln>
          </p:spPr>
          <p:txBody>
            <a:bodyPr/>
            <a:lstStyle/>
            <a:p>
              <a:endParaRPr lang="en-US"/>
            </a:p>
          </p:txBody>
        </p:sp>
        <p:sp>
          <p:nvSpPr>
            <p:cNvPr id="520371" name="Freeform 179"/>
            <p:cNvSpPr/>
            <p:nvPr/>
          </p:nvSpPr>
          <p:spPr bwMode="auto">
            <a:xfrm>
              <a:off x="4524" y="2558"/>
              <a:ext cx="10" cy="27"/>
            </a:xfrm>
            <a:custGeom>
              <a:avLst/>
              <a:gdLst/>
              <a:ahLst/>
              <a:cxnLst>
                <a:cxn ang="0">
                  <a:pos x="6" y="7"/>
                </a:cxn>
                <a:cxn ang="0">
                  <a:pos x="2" y="9"/>
                </a:cxn>
                <a:cxn ang="0">
                  <a:pos x="2" y="13"/>
                </a:cxn>
                <a:cxn ang="0">
                  <a:pos x="4" y="16"/>
                </a:cxn>
                <a:cxn ang="0">
                  <a:pos x="4" y="22"/>
                </a:cxn>
                <a:cxn ang="0">
                  <a:pos x="6" y="27"/>
                </a:cxn>
                <a:cxn ang="0">
                  <a:pos x="10" y="24"/>
                </a:cxn>
                <a:cxn ang="0">
                  <a:pos x="8" y="20"/>
                </a:cxn>
                <a:cxn ang="0">
                  <a:pos x="8" y="16"/>
                </a:cxn>
                <a:cxn ang="0">
                  <a:pos x="6" y="13"/>
                </a:cxn>
                <a:cxn ang="0">
                  <a:pos x="6" y="7"/>
                </a:cxn>
                <a:cxn ang="0">
                  <a:pos x="2" y="9"/>
                </a:cxn>
                <a:cxn ang="0">
                  <a:pos x="6" y="7"/>
                </a:cxn>
                <a:cxn ang="0">
                  <a:pos x="0" y="0"/>
                </a:cxn>
                <a:cxn ang="0">
                  <a:pos x="2" y="9"/>
                </a:cxn>
                <a:cxn ang="0">
                  <a:pos x="6" y="7"/>
                </a:cxn>
              </a:cxnLst>
              <a:rect l="0" t="0" r="r" b="b"/>
              <a:pathLst>
                <a:path w="10" h="27">
                  <a:moveTo>
                    <a:pt x="6" y="7"/>
                  </a:moveTo>
                  <a:lnTo>
                    <a:pt x="2" y="9"/>
                  </a:lnTo>
                  <a:lnTo>
                    <a:pt x="2" y="13"/>
                  </a:lnTo>
                  <a:lnTo>
                    <a:pt x="4" y="16"/>
                  </a:lnTo>
                  <a:lnTo>
                    <a:pt x="4" y="22"/>
                  </a:lnTo>
                  <a:lnTo>
                    <a:pt x="6" y="27"/>
                  </a:lnTo>
                  <a:lnTo>
                    <a:pt x="10" y="24"/>
                  </a:lnTo>
                  <a:lnTo>
                    <a:pt x="8" y="20"/>
                  </a:lnTo>
                  <a:lnTo>
                    <a:pt x="8" y="16"/>
                  </a:lnTo>
                  <a:lnTo>
                    <a:pt x="6" y="13"/>
                  </a:lnTo>
                  <a:lnTo>
                    <a:pt x="6" y="7"/>
                  </a:lnTo>
                  <a:lnTo>
                    <a:pt x="2" y="9"/>
                  </a:lnTo>
                  <a:lnTo>
                    <a:pt x="6" y="7"/>
                  </a:lnTo>
                  <a:lnTo>
                    <a:pt x="0" y="0"/>
                  </a:lnTo>
                  <a:lnTo>
                    <a:pt x="2" y="9"/>
                  </a:lnTo>
                  <a:lnTo>
                    <a:pt x="6" y="7"/>
                  </a:lnTo>
                  <a:close/>
                </a:path>
              </a:pathLst>
            </a:custGeom>
            <a:solidFill>
              <a:srgbClr val="000000"/>
            </a:solidFill>
            <a:ln w="9525">
              <a:noFill/>
              <a:round/>
            </a:ln>
          </p:spPr>
          <p:txBody>
            <a:bodyPr/>
            <a:lstStyle/>
            <a:p>
              <a:endParaRPr lang="en-US"/>
            </a:p>
          </p:txBody>
        </p:sp>
        <p:sp>
          <p:nvSpPr>
            <p:cNvPr id="520372" name="Freeform 180"/>
            <p:cNvSpPr/>
            <p:nvPr/>
          </p:nvSpPr>
          <p:spPr bwMode="auto">
            <a:xfrm>
              <a:off x="4526" y="2565"/>
              <a:ext cx="44" cy="43"/>
            </a:xfrm>
            <a:custGeom>
              <a:avLst/>
              <a:gdLst/>
              <a:ahLst/>
              <a:cxnLst>
                <a:cxn ang="0">
                  <a:pos x="44" y="41"/>
                </a:cxn>
                <a:cxn ang="0">
                  <a:pos x="41" y="33"/>
                </a:cxn>
                <a:cxn ang="0">
                  <a:pos x="37" y="28"/>
                </a:cxn>
                <a:cxn ang="0">
                  <a:pos x="30" y="22"/>
                </a:cxn>
                <a:cxn ang="0">
                  <a:pos x="26" y="17"/>
                </a:cxn>
                <a:cxn ang="0">
                  <a:pos x="20" y="13"/>
                </a:cxn>
                <a:cxn ang="0">
                  <a:pos x="13" y="9"/>
                </a:cxn>
                <a:cxn ang="0">
                  <a:pos x="9" y="4"/>
                </a:cxn>
                <a:cxn ang="0">
                  <a:pos x="4" y="0"/>
                </a:cxn>
                <a:cxn ang="0">
                  <a:pos x="0" y="2"/>
                </a:cxn>
                <a:cxn ang="0">
                  <a:pos x="11" y="13"/>
                </a:cxn>
                <a:cxn ang="0">
                  <a:pos x="19" y="17"/>
                </a:cxn>
                <a:cxn ang="0">
                  <a:pos x="28" y="26"/>
                </a:cxn>
                <a:cxn ang="0">
                  <a:pos x="33" y="30"/>
                </a:cxn>
                <a:cxn ang="0">
                  <a:pos x="37" y="35"/>
                </a:cxn>
                <a:cxn ang="0">
                  <a:pos x="41" y="43"/>
                </a:cxn>
                <a:cxn ang="0">
                  <a:pos x="44" y="41"/>
                </a:cxn>
              </a:cxnLst>
              <a:rect l="0" t="0" r="r" b="b"/>
              <a:pathLst>
                <a:path w="44" h="43">
                  <a:moveTo>
                    <a:pt x="44" y="41"/>
                  </a:moveTo>
                  <a:lnTo>
                    <a:pt x="41" y="33"/>
                  </a:lnTo>
                  <a:lnTo>
                    <a:pt x="37" y="28"/>
                  </a:lnTo>
                  <a:lnTo>
                    <a:pt x="30" y="22"/>
                  </a:lnTo>
                  <a:lnTo>
                    <a:pt x="26" y="17"/>
                  </a:lnTo>
                  <a:lnTo>
                    <a:pt x="20" y="13"/>
                  </a:lnTo>
                  <a:lnTo>
                    <a:pt x="13" y="9"/>
                  </a:lnTo>
                  <a:lnTo>
                    <a:pt x="9" y="4"/>
                  </a:lnTo>
                  <a:lnTo>
                    <a:pt x="4" y="0"/>
                  </a:lnTo>
                  <a:lnTo>
                    <a:pt x="0" y="2"/>
                  </a:lnTo>
                  <a:lnTo>
                    <a:pt x="11" y="13"/>
                  </a:lnTo>
                  <a:lnTo>
                    <a:pt x="19" y="17"/>
                  </a:lnTo>
                  <a:lnTo>
                    <a:pt x="28" y="26"/>
                  </a:lnTo>
                  <a:lnTo>
                    <a:pt x="33" y="30"/>
                  </a:lnTo>
                  <a:lnTo>
                    <a:pt x="37" y="35"/>
                  </a:lnTo>
                  <a:lnTo>
                    <a:pt x="41" y="43"/>
                  </a:lnTo>
                  <a:lnTo>
                    <a:pt x="44" y="41"/>
                  </a:lnTo>
                  <a:close/>
                </a:path>
              </a:pathLst>
            </a:custGeom>
            <a:solidFill>
              <a:srgbClr val="000000"/>
            </a:solidFill>
            <a:ln w="9525">
              <a:noFill/>
              <a:round/>
            </a:ln>
          </p:spPr>
          <p:txBody>
            <a:bodyPr/>
            <a:lstStyle/>
            <a:p>
              <a:endParaRPr lang="en-US"/>
            </a:p>
          </p:txBody>
        </p:sp>
        <p:sp>
          <p:nvSpPr>
            <p:cNvPr id="520373" name="Freeform 181"/>
            <p:cNvSpPr/>
            <p:nvPr/>
          </p:nvSpPr>
          <p:spPr bwMode="auto">
            <a:xfrm>
              <a:off x="4567" y="2606"/>
              <a:ext cx="22" cy="64"/>
            </a:xfrm>
            <a:custGeom>
              <a:avLst/>
              <a:gdLst/>
              <a:ahLst/>
              <a:cxnLst>
                <a:cxn ang="0">
                  <a:pos x="22" y="64"/>
                </a:cxn>
                <a:cxn ang="0">
                  <a:pos x="22" y="57"/>
                </a:cxn>
                <a:cxn ang="0">
                  <a:pos x="20" y="47"/>
                </a:cxn>
                <a:cxn ang="0">
                  <a:pos x="18" y="38"/>
                </a:cxn>
                <a:cxn ang="0">
                  <a:pos x="16" y="31"/>
                </a:cxn>
                <a:cxn ang="0">
                  <a:pos x="12" y="24"/>
                </a:cxn>
                <a:cxn ang="0">
                  <a:pos x="9" y="16"/>
                </a:cxn>
                <a:cxn ang="0">
                  <a:pos x="5" y="7"/>
                </a:cxn>
                <a:cxn ang="0">
                  <a:pos x="3" y="0"/>
                </a:cxn>
                <a:cxn ang="0">
                  <a:pos x="0" y="2"/>
                </a:cxn>
                <a:cxn ang="0">
                  <a:pos x="1" y="9"/>
                </a:cxn>
                <a:cxn ang="0">
                  <a:pos x="5" y="16"/>
                </a:cxn>
                <a:cxn ang="0">
                  <a:pos x="9" y="24"/>
                </a:cxn>
                <a:cxn ang="0">
                  <a:pos x="12" y="33"/>
                </a:cxn>
                <a:cxn ang="0">
                  <a:pos x="14" y="40"/>
                </a:cxn>
                <a:cxn ang="0">
                  <a:pos x="18" y="47"/>
                </a:cxn>
                <a:cxn ang="0">
                  <a:pos x="18" y="64"/>
                </a:cxn>
                <a:cxn ang="0">
                  <a:pos x="22" y="64"/>
                </a:cxn>
              </a:cxnLst>
              <a:rect l="0" t="0" r="r" b="b"/>
              <a:pathLst>
                <a:path w="22" h="64">
                  <a:moveTo>
                    <a:pt x="22" y="64"/>
                  </a:moveTo>
                  <a:lnTo>
                    <a:pt x="22" y="57"/>
                  </a:lnTo>
                  <a:lnTo>
                    <a:pt x="20" y="47"/>
                  </a:lnTo>
                  <a:lnTo>
                    <a:pt x="18" y="38"/>
                  </a:lnTo>
                  <a:lnTo>
                    <a:pt x="16" y="31"/>
                  </a:lnTo>
                  <a:lnTo>
                    <a:pt x="12" y="24"/>
                  </a:lnTo>
                  <a:lnTo>
                    <a:pt x="9" y="16"/>
                  </a:lnTo>
                  <a:lnTo>
                    <a:pt x="5" y="7"/>
                  </a:lnTo>
                  <a:lnTo>
                    <a:pt x="3" y="0"/>
                  </a:lnTo>
                  <a:lnTo>
                    <a:pt x="0" y="2"/>
                  </a:lnTo>
                  <a:lnTo>
                    <a:pt x="1" y="9"/>
                  </a:lnTo>
                  <a:lnTo>
                    <a:pt x="5" y="16"/>
                  </a:lnTo>
                  <a:lnTo>
                    <a:pt x="9" y="24"/>
                  </a:lnTo>
                  <a:lnTo>
                    <a:pt x="12" y="33"/>
                  </a:lnTo>
                  <a:lnTo>
                    <a:pt x="14" y="40"/>
                  </a:lnTo>
                  <a:lnTo>
                    <a:pt x="18" y="47"/>
                  </a:lnTo>
                  <a:lnTo>
                    <a:pt x="18" y="64"/>
                  </a:lnTo>
                  <a:lnTo>
                    <a:pt x="22" y="64"/>
                  </a:lnTo>
                  <a:close/>
                </a:path>
              </a:pathLst>
            </a:custGeom>
            <a:solidFill>
              <a:srgbClr val="000000"/>
            </a:solidFill>
            <a:ln w="9525">
              <a:noFill/>
              <a:round/>
            </a:ln>
          </p:spPr>
          <p:txBody>
            <a:bodyPr/>
            <a:lstStyle/>
            <a:p>
              <a:endParaRPr lang="en-US"/>
            </a:p>
          </p:txBody>
        </p:sp>
        <p:sp>
          <p:nvSpPr>
            <p:cNvPr id="520374" name="Freeform 182"/>
            <p:cNvSpPr/>
            <p:nvPr/>
          </p:nvSpPr>
          <p:spPr bwMode="auto">
            <a:xfrm>
              <a:off x="4585" y="2670"/>
              <a:ext cx="9" cy="95"/>
            </a:xfrm>
            <a:custGeom>
              <a:avLst/>
              <a:gdLst/>
              <a:ahLst/>
              <a:cxnLst>
                <a:cxn ang="0">
                  <a:pos x="9" y="95"/>
                </a:cxn>
                <a:cxn ang="0">
                  <a:pos x="7" y="72"/>
                </a:cxn>
                <a:cxn ang="0">
                  <a:pos x="7" y="48"/>
                </a:cxn>
                <a:cxn ang="0">
                  <a:pos x="5" y="24"/>
                </a:cxn>
                <a:cxn ang="0">
                  <a:pos x="4" y="0"/>
                </a:cxn>
                <a:cxn ang="0">
                  <a:pos x="0" y="0"/>
                </a:cxn>
                <a:cxn ang="0">
                  <a:pos x="2" y="24"/>
                </a:cxn>
                <a:cxn ang="0">
                  <a:pos x="4" y="48"/>
                </a:cxn>
                <a:cxn ang="0">
                  <a:pos x="4" y="72"/>
                </a:cxn>
                <a:cxn ang="0">
                  <a:pos x="5" y="95"/>
                </a:cxn>
                <a:cxn ang="0">
                  <a:pos x="9" y="95"/>
                </a:cxn>
              </a:cxnLst>
              <a:rect l="0" t="0" r="r" b="b"/>
              <a:pathLst>
                <a:path w="9" h="95">
                  <a:moveTo>
                    <a:pt x="9" y="95"/>
                  </a:moveTo>
                  <a:lnTo>
                    <a:pt x="7" y="72"/>
                  </a:lnTo>
                  <a:lnTo>
                    <a:pt x="7" y="48"/>
                  </a:lnTo>
                  <a:lnTo>
                    <a:pt x="5" y="24"/>
                  </a:lnTo>
                  <a:lnTo>
                    <a:pt x="4" y="0"/>
                  </a:lnTo>
                  <a:lnTo>
                    <a:pt x="0" y="0"/>
                  </a:lnTo>
                  <a:lnTo>
                    <a:pt x="2" y="24"/>
                  </a:lnTo>
                  <a:lnTo>
                    <a:pt x="4" y="48"/>
                  </a:lnTo>
                  <a:lnTo>
                    <a:pt x="4" y="72"/>
                  </a:lnTo>
                  <a:lnTo>
                    <a:pt x="5" y="95"/>
                  </a:lnTo>
                  <a:lnTo>
                    <a:pt x="9" y="95"/>
                  </a:lnTo>
                  <a:close/>
                </a:path>
              </a:pathLst>
            </a:custGeom>
            <a:solidFill>
              <a:srgbClr val="000000"/>
            </a:solidFill>
            <a:ln w="9525">
              <a:noFill/>
              <a:round/>
            </a:ln>
          </p:spPr>
          <p:txBody>
            <a:bodyPr/>
            <a:lstStyle/>
            <a:p>
              <a:endParaRPr lang="en-US"/>
            </a:p>
          </p:txBody>
        </p:sp>
        <p:sp>
          <p:nvSpPr>
            <p:cNvPr id="520375" name="Freeform 183"/>
            <p:cNvSpPr/>
            <p:nvPr/>
          </p:nvSpPr>
          <p:spPr bwMode="auto">
            <a:xfrm>
              <a:off x="4565" y="2765"/>
              <a:ext cx="31" cy="193"/>
            </a:xfrm>
            <a:custGeom>
              <a:avLst/>
              <a:gdLst/>
              <a:ahLst/>
              <a:cxnLst>
                <a:cxn ang="0">
                  <a:pos x="3" y="191"/>
                </a:cxn>
                <a:cxn ang="0">
                  <a:pos x="9" y="169"/>
                </a:cxn>
                <a:cxn ang="0">
                  <a:pos x="16" y="145"/>
                </a:cxn>
                <a:cxn ang="0">
                  <a:pos x="20" y="123"/>
                </a:cxn>
                <a:cxn ang="0">
                  <a:pos x="25" y="100"/>
                </a:cxn>
                <a:cxn ang="0">
                  <a:pos x="29" y="76"/>
                </a:cxn>
                <a:cxn ang="0">
                  <a:pos x="31" y="50"/>
                </a:cxn>
                <a:cxn ang="0">
                  <a:pos x="31" y="26"/>
                </a:cxn>
                <a:cxn ang="0">
                  <a:pos x="29" y="0"/>
                </a:cxn>
                <a:cxn ang="0">
                  <a:pos x="25" y="0"/>
                </a:cxn>
                <a:cxn ang="0">
                  <a:pos x="27" y="26"/>
                </a:cxn>
                <a:cxn ang="0">
                  <a:pos x="27" y="50"/>
                </a:cxn>
                <a:cxn ang="0">
                  <a:pos x="25" y="76"/>
                </a:cxn>
                <a:cxn ang="0">
                  <a:pos x="22" y="98"/>
                </a:cxn>
                <a:cxn ang="0">
                  <a:pos x="18" y="122"/>
                </a:cxn>
                <a:cxn ang="0">
                  <a:pos x="13" y="145"/>
                </a:cxn>
                <a:cxn ang="0">
                  <a:pos x="5" y="167"/>
                </a:cxn>
                <a:cxn ang="0">
                  <a:pos x="0" y="191"/>
                </a:cxn>
                <a:cxn ang="0">
                  <a:pos x="0" y="193"/>
                </a:cxn>
                <a:cxn ang="0">
                  <a:pos x="0" y="191"/>
                </a:cxn>
                <a:cxn ang="0">
                  <a:pos x="0" y="193"/>
                </a:cxn>
                <a:cxn ang="0">
                  <a:pos x="3" y="191"/>
                </a:cxn>
              </a:cxnLst>
              <a:rect l="0" t="0" r="r" b="b"/>
              <a:pathLst>
                <a:path w="31" h="193">
                  <a:moveTo>
                    <a:pt x="3" y="191"/>
                  </a:moveTo>
                  <a:lnTo>
                    <a:pt x="9" y="169"/>
                  </a:lnTo>
                  <a:lnTo>
                    <a:pt x="16" y="145"/>
                  </a:lnTo>
                  <a:lnTo>
                    <a:pt x="20" y="123"/>
                  </a:lnTo>
                  <a:lnTo>
                    <a:pt x="25" y="100"/>
                  </a:lnTo>
                  <a:lnTo>
                    <a:pt x="29" y="76"/>
                  </a:lnTo>
                  <a:lnTo>
                    <a:pt x="31" y="50"/>
                  </a:lnTo>
                  <a:lnTo>
                    <a:pt x="31" y="26"/>
                  </a:lnTo>
                  <a:lnTo>
                    <a:pt x="29" y="0"/>
                  </a:lnTo>
                  <a:lnTo>
                    <a:pt x="25" y="0"/>
                  </a:lnTo>
                  <a:lnTo>
                    <a:pt x="27" y="26"/>
                  </a:lnTo>
                  <a:lnTo>
                    <a:pt x="27" y="50"/>
                  </a:lnTo>
                  <a:lnTo>
                    <a:pt x="25" y="76"/>
                  </a:lnTo>
                  <a:lnTo>
                    <a:pt x="22" y="98"/>
                  </a:lnTo>
                  <a:lnTo>
                    <a:pt x="18" y="122"/>
                  </a:lnTo>
                  <a:lnTo>
                    <a:pt x="13" y="145"/>
                  </a:lnTo>
                  <a:lnTo>
                    <a:pt x="5" y="167"/>
                  </a:lnTo>
                  <a:lnTo>
                    <a:pt x="0" y="191"/>
                  </a:lnTo>
                  <a:lnTo>
                    <a:pt x="0" y="193"/>
                  </a:lnTo>
                  <a:lnTo>
                    <a:pt x="0" y="191"/>
                  </a:lnTo>
                  <a:lnTo>
                    <a:pt x="0" y="193"/>
                  </a:lnTo>
                  <a:lnTo>
                    <a:pt x="3" y="191"/>
                  </a:lnTo>
                  <a:close/>
                </a:path>
              </a:pathLst>
            </a:custGeom>
            <a:solidFill>
              <a:srgbClr val="000000"/>
            </a:solidFill>
            <a:ln w="9525">
              <a:noFill/>
              <a:round/>
            </a:ln>
          </p:spPr>
          <p:txBody>
            <a:bodyPr/>
            <a:lstStyle/>
            <a:p>
              <a:endParaRPr lang="en-US"/>
            </a:p>
          </p:txBody>
        </p:sp>
        <p:sp>
          <p:nvSpPr>
            <p:cNvPr id="520376" name="Freeform 184"/>
            <p:cNvSpPr/>
            <p:nvPr/>
          </p:nvSpPr>
          <p:spPr bwMode="auto">
            <a:xfrm>
              <a:off x="4565" y="2956"/>
              <a:ext cx="7" cy="10"/>
            </a:xfrm>
            <a:custGeom>
              <a:avLst/>
              <a:gdLst/>
              <a:ahLst/>
              <a:cxnLst>
                <a:cxn ang="0">
                  <a:pos x="7" y="8"/>
                </a:cxn>
                <a:cxn ang="0">
                  <a:pos x="5" y="6"/>
                </a:cxn>
                <a:cxn ang="0">
                  <a:pos x="3" y="6"/>
                </a:cxn>
                <a:cxn ang="0">
                  <a:pos x="5" y="4"/>
                </a:cxn>
                <a:cxn ang="0">
                  <a:pos x="3" y="0"/>
                </a:cxn>
                <a:cxn ang="0">
                  <a:pos x="0" y="2"/>
                </a:cxn>
                <a:cxn ang="0">
                  <a:pos x="0" y="6"/>
                </a:cxn>
                <a:cxn ang="0">
                  <a:pos x="2" y="10"/>
                </a:cxn>
                <a:cxn ang="0">
                  <a:pos x="5" y="10"/>
                </a:cxn>
                <a:cxn ang="0">
                  <a:pos x="3" y="10"/>
                </a:cxn>
                <a:cxn ang="0">
                  <a:pos x="7" y="8"/>
                </a:cxn>
                <a:cxn ang="0">
                  <a:pos x="7" y="6"/>
                </a:cxn>
                <a:cxn ang="0">
                  <a:pos x="5" y="6"/>
                </a:cxn>
                <a:cxn ang="0">
                  <a:pos x="7" y="8"/>
                </a:cxn>
              </a:cxnLst>
              <a:rect l="0" t="0" r="r" b="b"/>
              <a:pathLst>
                <a:path w="7" h="10">
                  <a:moveTo>
                    <a:pt x="7" y="8"/>
                  </a:moveTo>
                  <a:lnTo>
                    <a:pt x="5" y="6"/>
                  </a:lnTo>
                  <a:lnTo>
                    <a:pt x="3" y="6"/>
                  </a:lnTo>
                  <a:lnTo>
                    <a:pt x="5" y="4"/>
                  </a:lnTo>
                  <a:lnTo>
                    <a:pt x="3" y="0"/>
                  </a:lnTo>
                  <a:lnTo>
                    <a:pt x="0" y="2"/>
                  </a:lnTo>
                  <a:lnTo>
                    <a:pt x="0" y="6"/>
                  </a:lnTo>
                  <a:lnTo>
                    <a:pt x="2" y="10"/>
                  </a:lnTo>
                  <a:lnTo>
                    <a:pt x="5" y="10"/>
                  </a:lnTo>
                  <a:lnTo>
                    <a:pt x="3" y="10"/>
                  </a:lnTo>
                  <a:lnTo>
                    <a:pt x="7" y="8"/>
                  </a:lnTo>
                  <a:lnTo>
                    <a:pt x="7" y="6"/>
                  </a:lnTo>
                  <a:lnTo>
                    <a:pt x="5" y="6"/>
                  </a:lnTo>
                  <a:lnTo>
                    <a:pt x="7" y="8"/>
                  </a:lnTo>
                  <a:close/>
                </a:path>
              </a:pathLst>
            </a:custGeom>
            <a:solidFill>
              <a:srgbClr val="000000"/>
            </a:solidFill>
            <a:ln w="9525">
              <a:noFill/>
              <a:round/>
            </a:ln>
          </p:spPr>
          <p:txBody>
            <a:bodyPr/>
            <a:lstStyle/>
            <a:p>
              <a:endParaRPr lang="en-US"/>
            </a:p>
          </p:txBody>
        </p:sp>
        <p:sp>
          <p:nvSpPr>
            <p:cNvPr id="520377" name="Freeform 185"/>
            <p:cNvSpPr/>
            <p:nvPr/>
          </p:nvSpPr>
          <p:spPr bwMode="auto">
            <a:xfrm>
              <a:off x="4568" y="2964"/>
              <a:ext cx="8" cy="3"/>
            </a:xfrm>
            <a:custGeom>
              <a:avLst/>
              <a:gdLst/>
              <a:ahLst/>
              <a:cxnLst>
                <a:cxn ang="0">
                  <a:pos x="6" y="0"/>
                </a:cxn>
                <a:cxn ang="0">
                  <a:pos x="8" y="0"/>
                </a:cxn>
                <a:cxn ang="0">
                  <a:pos x="4" y="0"/>
                </a:cxn>
                <a:cxn ang="0">
                  <a:pos x="0" y="2"/>
                </a:cxn>
                <a:cxn ang="0">
                  <a:pos x="4" y="3"/>
                </a:cxn>
                <a:cxn ang="0">
                  <a:pos x="8" y="3"/>
                </a:cxn>
                <a:cxn ang="0">
                  <a:pos x="6" y="0"/>
                </a:cxn>
              </a:cxnLst>
              <a:rect l="0" t="0" r="r" b="b"/>
              <a:pathLst>
                <a:path w="8" h="3">
                  <a:moveTo>
                    <a:pt x="6" y="0"/>
                  </a:moveTo>
                  <a:lnTo>
                    <a:pt x="8" y="0"/>
                  </a:lnTo>
                  <a:lnTo>
                    <a:pt x="4" y="0"/>
                  </a:lnTo>
                  <a:lnTo>
                    <a:pt x="0" y="2"/>
                  </a:lnTo>
                  <a:lnTo>
                    <a:pt x="4" y="3"/>
                  </a:lnTo>
                  <a:lnTo>
                    <a:pt x="8" y="3"/>
                  </a:lnTo>
                  <a:lnTo>
                    <a:pt x="6" y="0"/>
                  </a:lnTo>
                  <a:close/>
                </a:path>
              </a:pathLst>
            </a:custGeom>
            <a:solidFill>
              <a:srgbClr val="000000"/>
            </a:solidFill>
            <a:ln w="9525">
              <a:noFill/>
              <a:round/>
            </a:ln>
          </p:spPr>
          <p:txBody>
            <a:bodyPr/>
            <a:lstStyle/>
            <a:p>
              <a:endParaRPr lang="en-US"/>
            </a:p>
          </p:txBody>
        </p:sp>
        <p:sp>
          <p:nvSpPr>
            <p:cNvPr id="520378" name="Freeform 186"/>
            <p:cNvSpPr/>
            <p:nvPr/>
          </p:nvSpPr>
          <p:spPr bwMode="auto">
            <a:xfrm>
              <a:off x="4574" y="2868"/>
              <a:ext cx="37" cy="99"/>
            </a:xfrm>
            <a:custGeom>
              <a:avLst/>
              <a:gdLst/>
              <a:ahLst/>
              <a:cxnLst>
                <a:cxn ang="0">
                  <a:pos x="33" y="2"/>
                </a:cxn>
                <a:cxn ang="0">
                  <a:pos x="33" y="0"/>
                </a:cxn>
                <a:cxn ang="0">
                  <a:pos x="29" y="13"/>
                </a:cxn>
                <a:cxn ang="0">
                  <a:pos x="26" y="24"/>
                </a:cxn>
                <a:cxn ang="0">
                  <a:pos x="22" y="37"/>
                </a:cxn>
                <a:cxn ang="0">
                  <a:pos x="18" y="50"/>
                </a:cxn>
                <a:cxn ang="0">
                  <a:pos x="16" y="63"/>
                </a:cxn>
                <a:cxn ang="0">
                  <a:pos x="11" y="74"/>
                </a:cxn>
                <a:cxn ang="0">
                  <a:pos x="7" y="87"/>
                </a:cxn>
                <a:cxn ang="0">
                  <a:pos x="0" y="96"/>
                </a:cxn>
                <a:cxn ang="0">
                  <a:pos x="2" y="99"/>
                </a:cxn>
                <a:cxn ang="0">
                  <a:pos x="11" y="88"/>
                </a:cxn>
                <a:cxn ang="0">
                  <a:pos x="15" y="75"/>
                </a:cxn>
                <a:cxn ang="0">
                  <a:pos x="20" y="63"/>
                </a:cxn>
                <a:cxn ang="0">
                  <a:pos x="22" y="52"/>
                </a:cxn>
                <a:cxn ang="0">
                  <a:pos x="26" y="39"/>
                </a:cxn>
                <a:cxn ang="0">
                  <a:pos x="29" y="26"/>
                </a:cxn>
                <a:cxn ang="0">
                  <a:pos x="33" y="13"/>
                </a:cxn>
                <a:cxn ang="0">
                  <a:pos x="37" y="2"/>
                </a:cxn>
                <a:cxn ang="0">
                  <a:pos x="33" y="2"/>
                </a:cxn>
              </a:cxnLst>
              <a:rect l="0" t="0" r="r" b="b"/>
              <a:pathLst>
                <a:path w="37" h="99">
                  <a:moveTo>
                    <a:pt x="33" y="2"/>
                  </a:moveTo>
                  <a:lnTo>
                    <a:pt x="33" y="0"/>
                  </a:lnTo>
                  <a:lnTo>
                    <a:pt x="29" y="13"/>
                  </a:lnTo>
                  <a:lnTo>
                    <a:pt x="26" y="24"/>
                  </a:lnTo>
                  <a:lnTo>
                    <a:pt x="22" y="37"/>
                  </a:lnTo>
                  <a:lnTo>
                    <a:pt x="18" y="50"/>
                  </a:lnTo>
                  <a:lnTo>
                    <a:pt x="16" y="63"/>
                  </a:lnTo>
                  <a:lnTo>
                    <a:pt x="11" y="74"/>
                  </a:lnTo>
                  <a:lnTo>
                    <a:pt x="7" y="87"/>
                  </a:lnTo>
                  <a:lnTo>
                    <a:pt x="0" y="96"/>
                  </a:lnTo>
                  <a:lnTo>
                    <a:pt x="2" y="99"/>
                  </a:lnTo>
                  <a:lnTo>
                    <a:pt x="11" y="88"/>
                  </a:lnTo>
                  <a:lnTo>
                    <a:pt x="15" y="75"/>
                  </a:lnTo>
                  <a:lnTo>
                    <a:pt x="20" y="63"/>
                  </a:lnTo>
                  <a:lnTo>
                    <a:pt x="22" y="52"/>
                  </a:lnTo>
                  <a:lnTo>
                    <a:pt x="26" y="39"/>
                  </a:lnTo>
                  <a:lnTo>
                    <a:pt x="29" y="26"/>
                  </a:lnTo>
                  <a:lnTo>
                    <a:pt x="33" y="13"/>
                  </a:lnTo>
                  <a:lnTo>
                    <a:pt x="37" y="2"/>
                  </a:lnTo>
                  <a:lnTo>
                    <a:pt x="33" y="2"/>
                  </a:lnTo>
                  <a:close/>
                </a:path>
              </a:pathLst>
            </a:custGeom>
            <a:solidFill>
              <a:srgbClr val="000000"/>
            </a:solidFill>
            <a:ln w="9525">
              <a:noFill/>
              <a:round/>
            </a:ln>
          </p:spPr>
          <p:txBody>
            <a:bodyPr/>
            <a:lstStyle/>
            <a:p>
              <a:endParaRPr lang="en-US"/>
            </a:p>
          </p:txBody>
        </p:sp>
        <p:sp>
          <p:nvSpPr>
            <p:cNvPr id="520379" name="Freeform 187"/>
            <p:cNvSpPr/>
            <p:nvPr/>
          </p:nvSpPr>
          <p:spPr bwMode="auto">
            <a:xfrm>
              <a:off x="4607" y="2775"/>
              <a:ext cx="29" cy="95"/>
            </a:xfrm>
            <a:custGeom>
              <a:avLst/>
              <a:gdLst/>
              <a:ahLst/>
              <a:cxnLst>
                <a:cxn ang="0">
                  <a:pos x="26" y="0"/>
                </a:cxn>
                <a:cxn ang="0">
                  <a:pos x="24" y="11"/>
                </a:cxn>
                <a:cxn ang="0">
                  <a:pos x="20" y="23"/>
                </a:cxn>
                <a:cxn ang="0">
                  <a:pos x="18" y="34"/>
                </a:cxn>
                <a:cxn ang="0">
                  <a:pos x="15" y="47"/>
                </a:cxn>
                <a:cxn ang="0">
                  <a:pos x="11" y="58"/>
                </a:cxn>
                <a:cxn ang="0">
                  <a:pos x="9" y="71"/>
                </a:cxn>
                <a:cxn ang="0">
                  <a:pos x="6" y="82"/>
                </a:cxn>
                <a:cxn ang="0">
                  <a:pos x="0" y="95"/>
                </a:cxn>
                <a:cxn ang="0">
                  <a:pos x="4" y="95"/>
                </a:cxn>
                <a:cxn ang="0">
                  <a:pos x="9" y="84"/>
                </a:cxn>
                <a:cxn ang="0">
                  <a:pos x="13" y="71"/>
                </a:cxn>
                <a:cxn ang="0">
                  <a:pos x="15" y="60"/>
                </a:cxn>
                <a:cxn ang="0">
                  <a:pos x="18" y="47"/>
                </a:cxn>
                <a:cxn ang="0">
                  <a:pos x="20" y="36"/>
                </a:cxn>
                <a:cxn ang="0">
                  <a:pos x="24" y="23"/>
                </a:cxn>
                <a:cxn ang="0">
                  <a:pos x="28" y="12"/>
                </a:cxn>
                <a:cxn ang="0">
                  <a:pos x="29" y="0"/>
                </a:cxn>
                <a:cxn ang="0">
                  <a:pos x="26" y="0"/>
                </a:cxn>
              </a:cxnLst>
              <a:rect l="0" t="0" r="r" b="b"/>
              <a:pathLst>
                <a:path w="29" h="95">
                  <a:moveTo>
                    <a:pt x="26" y="0"/>
                  </a:moveTo>
                  <a:lnTo>
                    <a:pt x="24" y="11"/>
                  </a:lnTo>
                  <a:lnTo>
                    <a:pt x="20" y="23"/>
                  </a:lnTo>
                  <a:lnTo>
                    <a:pt x="18" y="34"/>
                  </a:lnTo>
                  <a:lnTo>
                    <a:pt x="15" y="47"/>
                  </a:lnTo>
                  <a:lnTo>
                    <a:pt x="11" y="58"/>
                  </a:lnTo>
                  <a:lnTo>
                    <a:pt x="9" y="71"/>
                  </a:lnTo>
                  <a:lnTo>
                    <a:pt x="6" y="82"/>
                  </a:lnTo>
                  <a:lnTo>
                    <a:pt x="0" y="95"/>
                  </a:lnTo>
                  <a:lnTo>
                    <a:pt x="4" y="95"/>
                  </a:lnTo>
                  <a:lnTo>
                    <a:pt x="9" y="84"/>
                  </a:lnTo>
                  <a:lnTo>
                    <a:pt x="13" y="71"/>
                  </a:lnTo>
                  <a:lnTo>
                    <a:pt x="15" y="60"/>
                  </a:lnTo>
                  <a:lnTo>
                    <a:pt x="18" y="47"/>
                  </a:lnTo>
                  <a:lnTo>
                    <a:pt x="20" y="36"/>
                  </a:lnTo>
                  <a:lnTo>
                    <a:pt x="24" y="23"/>
                  </a:lnTo>
                  <a:lnTo>
                    <a:pt x="28" y="12"/>
                  </a:lnTo>
                  <a:lnTo>
                    <a:pt x="29" y="0"/>
                  </a:lnTo>
                  <a:lnTo>
                    <a:pt x="26" y="0"/>
                  </a:lnTo>
                  <a:close/>
                </a:path>
              </a:pathLst>
            </a:custGeom>
            <a:solidFill>
              <a:srgbClr val="000000"/>
            </a:solidFill>
            <a:ln w="9525">
              <a:noFill/>
              <a:round/>
            </a:ln>
          </p:spPr>
          <p:txBody>
            <a:bodyPr/>
            <a:lstStyle/>
            <a:p>
              <a:endParaRPr lang="en-US"/>
            </a:p>
          </p:txBody>
        </p:sp>
        <p:sp>
          <p:nvSpPr>
            <p:cNvPr id="520380" name="Freeform 188"/>
            <p:cNvSpPr/>
            <p:nvPr/>
          </p:nvSpPr>
          <p:spPr bwMode="auto">
            <a:xfrm>
              <a:off x="4624" y="2626"/>
              <a:ext cx="12" cy="149"/>
            </a:xfrm>
            <a:custGeom>
              <a:avLst/>
              <a:gdLst/>
              <a:ahLst/>
              <a:cxnLst>
                <a:cxn ang="0">
                  <a:pos x="1" y="2"/>
                </a:cxn>
                <a:cxn ang="0">
                  <a:pos x="0" y="2"/>
                </a:cxn>
                <a:cxn ang="0">
                  <a:pos x="0" y="38"/>
                </a:cxn>
                <a:cxn ang="0">
                  <a:pos x="1" y="57"/>
                </a:cxn>
                <a:cxn ang="0">
                  <a:pos x="1" y="75"/>
                </a:cxn>
                <a:cxn ang="0">
                  <a:pos x="3" y="94"/>
                </a:cxn>
                <a:cxn ang="0">
                  <a:pos x="5" y="112"/>
                </a:cxn>
                <a:cxn ang="0">
                  <a:pos x="7" y="130"/>
                </a:cxn>
                <a:cxn ang="0">
                  <a:pos x="9" y="149"/>
                </a:cxn>
                <a:cxn ang="0">
                  <a:pos x="12" y="149"/>
                </a:cxn>
                <a:cxn ang="0">
                  <a:pos x="11" y="130"/>
                </a:cxn>
                <a:cxn ang="0">
                  <a:pos x="9" y="112"/>
                </a:cxn>
                <a:cxn ang="0">
                  <a:pos x="7" y="94"/>
                </a:cxn>
                <a:cxn ang="0">
                  <a:pos x="5" y="75"/>
                </a:cxn>
                <a:cxn ang="0">
                  <a:pos x="5" y="57"/>
                </a:cxn>
                <a:cxn ang="0">
                  <a:pos x="3" y="38"/>
                </a:cxn>
                <a:cxn ang="0">
                  <a:pos x="3" y="2"/>
                </a:cxn>
                <a:cxn ang="0">
                  <a:pos x="1" y="4"/>
                </a:cxn>
                <a:cxn ang="0">
                  <a:pos x="1" y="2"/>
                </a:cxn>
                <a:cxn ang="0">
                  <a:pos x="0" y="0"/>
                </a:cxn>
                <a:cxn ang="0">
                  <a:pos x="0" y="2"/>
                </a:cxn>
                <a:cxn ang="0">
                  <a:pos x="1" y="2"/>
                </a:cxn>
              </a:cxnLst>
              <a:rect l="0" t="0" r="r" b="b"/>
              <a:pathLst>
                <a:path w="12" h="149">
                  <a:moveTo>
                    <a:pt x="1" y="2"/>
                  </a:moveTo>
                  <a:lnTo>
                    <a:pt x="0" y="2"/>
                  </a:lnTo>
                  <a:lnTo>
                    <a:pt x="0" y="38"/>
                  </a:lnTo>
                  <a:lnTo>
                    <a:pt x="1" y="57"/>
                  </a:lnTo>
                  <a:lnTo>
                    <a:pt x="1" y="75"/>
                  </a:lnTo>
                  <a:lnTo>
                    <a:pt x="3" y="94"/>
                  </a:lnTo>
                  <a:lnTo>
                    <a:pt x="5" y="112"/>
                  </a:lnTo>
                  <a:lnTo>
                    <a:pt x="7" y="130"/>
                  </a:lnTo>
                  <a:lnTo>
                    <a:pt x="9" y="149"/>
                  </a:lnTo>
                  <a:lnTo>
                    <a:pt x="12" y="149"/>
                  </a:lnTo>
                  <a:lnTo>
                    <a:pt x="11" y="130"/>
                  </a:lnTo>
                  <a:lnTo>
                    <a:pt x="9" y="112"/>
                  </a:lnTo>
                  <a:lnTo>
                    <a:pt x="7" y="94"/>
                  </a:lnTo>
                  <a:lnTo>
                    <a:pt x="5" y="75"/>
                  </a:lnTo>
                  <a:lnTo>
                    <a:pt x="5" y="57"/>
                  </a:lnTo>
                  <a:lnTo>
                    <a:pt x="3" y="38"/>
                  </a:lnTo>
                  <a:lnTo>
                    <a:pt x="3" y="2"/>
                  </a:lnTo>
                  <a:lnTo>
                    <a:pt x="1" y="4"/>
                  </a:lnTo>
                  <a:lnTo>
                    <a:pt x="1" y="2"/>
                  </a:lnTo>
                  <a:lnTo>
                    <a:pt x="0" y="0"/>
                  </a:lnTo>
                  <a:lnTo>
                    <a:pt x="0" y="2"/>
                  </a:lnTo>
                  <a:lnTo>
                    <a:pt x="1" y="2"/>
                  </a:lnTo>
                  <a:close/>
                </a:path>
              </a:pathLst>
            </a:custGeom>
            <a:solidFill>
              <a:srgbClr val="000000"/>
            </a:solidFill>
            <a:ln w="9525">
              <a:noFill/>
              <a:round/>
            </a:ln>
          </p:spPr>
          <p:txBody>
            <a:bodyPr/>
            <a:lstStyle/>
            <a:p>
              <a:endParaRPr lang="en-US"/>
            </a:p>
          </p:txBody>
        </p:sp>
        <p:sp>
          <p:nvSpPr>
            <p:cNvPr id="520381" name="Freeform 189"/>
            <p:cNvSpPr/>
            <p:nvPr/>
          </p:nvSpPr>
          <p:spPr bwMode="auto">
            <a:xfrm>
              <a:off x="4625" y="2628"/>
              <a:ext cx="50" cy="22"/>
            </a:xfrm>
            <a:custGeom>
              <a:avLst/>
              <a:gdLst/>
              <a:ahLst/>
              <a:cxnLst>
                <a:cxn ang="0">
                  <a:pos x="50" y="20"/>
                </a:cxn>
                <a:cxn ang="0">
                  <a:pos x="48" y="18"/>
                </a:cxn>
                <a:cxn ang="0">
                  <a:pos x="44" y="18"/>
                </a:cxn>
                <a:cxn ang="0">
                  <a:pos x="41" y="16"/>
                </a:cxn>
                <a:cxn ang="0">
                  <a:pos x="39" y="14"/>
                </a:cxn>
                <a:cxn ang="0">
                  <a:pos x="35" y="14"/>
                </a:cxn>
                <a:cxn ang="0">
                  <a:pos x="33" y="13"/>
                </a:cxn>
                <a:cxn ang="0">
                  <a:pos x="30" y="11"/>
                </a:cxn>
                <a:cxn ang="0">
                  <a:pos x="28" y="11"/>
                </a:cxn>
                <a:cxn ang="0">
                  <a:pos x="24" y="9"/>
                </a:cxn>
                <a:cxn ang="0">
                  <a:pos x="21" y="7"/>
                </a:cxn>
                <a:cxn ang="0">
                  <a:pos x="19" y="7"/>
                </a:cxn>
                <a:cxn ang="0">
                  <a:pos x="15" y="5"/>
                </a:cxn>
                <a:cxn ang="0">
                  <a:pos x="13" y="3"/>
                </a:cxn>
                <a:cxn ang="0">
                  <a:pos x="10" y="2"/>
                </a:cxn>
                <a:cxn ang="0">
                  <a:pos x="8" y="2"/>
                </a:cxn>
                <a:cxn ang="0">
                  <a:pos x="4" y="0"/>
                </a:cxn>
                <a:cxn ang="0">
                  <a:pos x="0" y="0"/>
                </a:cxn>
                <a:cxn ang="0">
                  <a:pos x="0" y="2"/>
                </a:cxn>
                <a:cxn ang="0">
                  <a:pos x="2" y="3"/>
                </a:cxn>
                <a:cxn ang="0">
                  <a:pos x="6" y="5"/>
                </a:cxn>
                <a:cxn ang="0">
                  <a:pos x="10" y="5"/>
                </a:cxn>
                <a:cxn ang="0">
                  <a:pos x="11" y="7"/>
                </a:cxn>
                <a:cxn ang="0">
                  <a:pos x="15" y="9"/>
                </a:cxn>
                <a:cxn ang="0">
                  <a:pos x="17" y="11"/>
                </a:cxn>
                <a:cxn ang="0">
                  <a:pos x="21" y="11"/>
                </a:cxn>
                <a:cxn ang="0">
                  <a:pos x="22" y="13"/>
                </a:cxn>
                <a:cxn ang="0">
                  <a:pos x="26" y="14"/>
                </a:cxn>
                <a:cxn ang="0">
                  <a:pos x="30" y="14"/>
                </a:cxn>
                <a:cxn ang="0">
                  <a:pos x="32" y="16"/>
                </a:cxn>
                <a:cxn ang="0">
                  <a:pos x="35" y="18"/>
                </a:cxn>
                <a:cxn ang="0">
                  <a:pos x="37" y="18"/>
                </a:cxn>
                <a:cxn ang="0">
                  <a:pos x="41" y="20"/>
                </a:cxn>
                <a:cxn ang="0">
                  <a:pos x="44" y="20"/>
                </a:cxn>
                <a:cxn ang="0">
                  <a:pos x="46" y="22"/>
                </a:cxn>
                <a:cxn ang="0">
                  <a:pos x="46" y="20"/>
                </a:cxn>
                <a:cxn ang="0">
                  <a:pos x="50" y="20"/>
                </a:cxn>
                <a:cxn ang="0">
                  <a:pos x="48" y="18"/>
                </a:cxn>
                <a:cxn ang="0">
                  <a:pos x="50" y="20"/>
                </a:cxn>
              </a:cxnLst>
              <a:rect l="0" t="0" r="r" b="b"/>
              <a:pathLst>
                <a:path w="50" h="22">
                  <a:moveTo>
                    <a:pt x="50" y="20"/>
                  </a:moveTo>
                  <a:lnTo>
                    <a:pt x="48" y="18"/>
                  </a:lnTo>
                  <a:lnTo>
                    <a:pt x="44" y="18"/>
                  </a:lnTo>
                  <a:lnTo>
                    <a:pt x="41" y="16"/>
                  </a:lnTo>
                  <a:lnTo>
                    <a:pt x="39" y="14"/>
                  </a:lnTo>
                  <a:lnTo>
                    <a:pt x="35" y="14"/>
                  </a:lnTo>
                  <a:lnTo>
                    <a:pt x="33" y="13"/>
                  </a:lnTo>
                  <a:lnTo>
                    <a:pt x="30" y="11"/>
                  </a:lnTo>
                  <a:lnTo>
                    <a:pt x="28" y="11"/>
                  </a:lnTo>
                  <a:lnTo>
                    <a:pt x="24" y="9"/>
                  </a:lnTo>
                  <a:lnTo>
                    <a:pt x="21" y="7"/>
                  </a:lnTo>
                  <a:lnTo>
                    <a:pt x="19" y="7"/>
                  </a:lnTo>
                  <a:lnTo>
                    <a:pt x="15" y="5"/>
                  </a:lnTo>
                  <a:lnTo>
                    <a:pt x="13" y="3"/>
                  </a:lnTo>
                  <a:lnTo>
                    <a:pt x="10" y="2"/>
                  </a:lnTo>
                  <a:lnTo>
                    <a:pt x="8" y="2"/>
                  </a:lnTo>
                  <a:lnTo>
                    <a:pt x="4" y="0"/>
                  </a:lnTo>
                  <a:lnTo>
                    <a:pt x="0" y="0"/>
                  </a:lnTo>
                  <a:lnTo>
                    <a:pt x="0" y="2"/>
                  </a:lnTo>
                  <a:lnTo>
                    <a:pt x="2" y="3"/>
                  </a:lnTo>
                  <a:lnTo>
                    <a:pt x="6" y="5"/>
                  </a:lnTo>
                  <a:lnTo>
                    <a:pt x="10" y="5"/>
                  </a:lnTo>
                  <a:lnTo>
                    <a:pt x="11" y="7"/>
                  </a:lnTo>
                  <a:lnTo>
                    <a:pt x="15" y="9"/>
                  </a:lnTo>
                  <a:lnTo>
                    <a:pt x="17" y="11"/>
                  </a:lnTo>
                  <a:lnTo>
                    <a:pt x="21" y="11"/>
                  </a:lnTo>
                  <a:lnTo>
                    <a:pt x="22" y="13"/>
                  </a:lnTo>
                  <a:lnTo>
                    <a:pt x="26" y="14"/>
                  </a:lnTo>
                  <a:lnTo>
                    <a:pt x="30" y="14"/>
                  </a:lnTo>
                  <a:lnTo>
                    <a:pt x="32" y="16"/>
                  </a:lnTo>
                  <a:lnTo>
                    <a:pt x="35" y="18"/>
                  </a:lnTo>
                  <a:lnTo>
                    <a:pt x="37" y="18"/>
                  </a:lnTo>
                  <a:lnTo>
                    <a:pt x="41" y="20"/>
                  </a:lnTo>
                  <a:lnTo>
                    <a:pt x="44" y="20"/>
                  </a:lnTo>
                  <a:lnTo>
                    <a:pt x="46" y="22"/>
                  </a:lnTo>
                  <a:lnTo>
                    <a:pt x="46" y="20"/>
                  </a:lnTo>
                  <a:lnTo>
                    <a:pt x="50" y="20"/>
                  </a:lnTo>
                  <a:lnTo>
                    <a:pt x="48" y="18"/>
                  </a:lnTo>
                  <a:lnTo>
                    <a:pt x="50" y="20"/>
                  </a:lnTo>
                  <a:close/>
                </a:path>
              </a:pathLst>
            </a:custGeom>
            <a:solidFill>
              <a:srgbClr val="000000"/>
            </a:solidFill>
            <a:ln w="9525">
              <a:noFill/>
              <a:round/>
            </a:ln>
          </p:spPr>
          <p:txBody>
            <a:bodyPr/>
            <a:lstStyle/>
            <a:p>
              <a:endParaRPr lang="en-US"/>
            </a:p>
          </p:txBody>
        </p:sp>
        <p:sp>
          <p:nvSpPr>
            <p:cNvPr id="520382" name="Freeform 190"/>
            <p:cNvSpPr/>
            <p:nvPr/>
          </p:nvSpPr>
          <p:spPr bwMode="auto">
            <a:xfrm>
              <a:off x="4671" y="2648"/>
              <a:ext cx="24" cy="16"/>
            </a:xfrm>
            <a:custGeom>
              <a:avLst/>
              <a:gdLst/>
              <a:ahLst/>
              <a:cxnLst>
                <a:cxn ang="0">
                  <a:pos x="24" y="13"/>
                </a:cxn>
                <a:cxn ang="0">
                  <a:pos x="24" y="15"/>
                </a:cxn>
                <a:cxn ang="0">
                  <a:pos x="22" y="11"/>
                </a:cxn>
                <a:cxn ang="0">
                  <a:pos x="21" y="7"/>
                </a:cxn>
                <a:cxn ang="0">
                  <a:pos x="17" y="5"/>
                </a:cxn>
                <a:cxn ang="0">
                  <a:pos x="13" y="4"/>
                </a:cxn>
                <a:cxn ang="0">
                  <a:pos x="9" y="4"/>
                </a:cxn>
                <a:cxn ang="0">
                  <a:pos x="6" y="0"/>
                </a:cxn>
                <a:cxn ang="0">
                  <a:pos x="0" y="0"/>
                </a:cxn>
                <a:cxn ang="0">
                  <a:pos x="2" y="4"/>
                </a:cxn>
                <a:cxn ang="0">
                  <a:pos x="6" y="5"/>
                </a:cxn>
                <a:cxn ang="0">
                  <a:pos x="9" y="7"/>
                </a:cxn>
                <a:cxn ang="0">
                  <a:pos x="13" y="7"/>
                </a:cxn>
                <a:cxn ang="0">
                  <a:pos x="17" y="11"/>
                </a:cxn>
                <a:cxn ang="0">
                  <a:pos x="19" y="11"/>
                </a:cxn>
                <a:cxn ang="0">
                  <a:pos x="21" y="15"/>
                </a:cxn>
                <a:cxn ang="0">
                  <a:pos x="21" y="16"/>
                </a:cxn>
                <a:cxn ang="0">
                  <a:pos x="21" y="15"/>
                </a:cxn>
                <a:cxn ang="0">
                  <a:pos x="21" y="16"/>
                </a:cxn>
                <a:cxn ang="0">
                  <a:pos x="24" y="13"/>
                </a:cxn>
              </a:cxnLst>
              <a:rect l="0" t="0" r="r" b="b"/>
              <a:pathLst>
                <a:path w="24" h="16">
                  <a:moveTo>
                    <a:pt x="24" y="13"/>
                  </a:moveTo>
                  <a:lnTo>
                    <a:pt x="24" y="15"/>
                  </a:lnTo>
                  <a:lnTo>
                    <a:pt x="22" y="11"/>
                  </a:lnTo>
                  <a:lnTo>
                    <a:pt x="21" y="7"/>
                  </a:lnTo>
                  <a:lnTo>
                    <a:pt x="17" y="5"/>
                  </a:lnTo>
                  <a:lnTo>
                    <a:pt x="13" y="4"/>
                  </a:lnTo>
                  <a:lnTo>
                    <a:pt x="9" y="4"/>
                  </a:lnTo>
                  <a:lnTo>
                    <a:pt x="6" y="0"/>
                  </a:lnTo>
                  <a:lnTo>
                    <a:pt x="0" y="0"/>
                  </a:lnTo>
                  <a:lnTo>
                    <a:pt x="2" y="4"/>
                  </a:lnTo>
                  <a:lnTo>
                    <a:pt x="6" y="5"/>
                  </a:lnTo>
                  <a:lnTo>
                    <a:pt x="9" y="7"/>
                  </a:lnTo>
                  <a:lnTo>
                    <a:pt x="13" y="7"/>
                  </a:lnTo>
                  <a:lnTo>
                    <a:pt x="17" y="11"/>
                  </a:lnTo>
                  <a:lnTo>
                    <a:pt x="19" y="11"/>
                  </a:lnTo>
                  <a:lnTo>
                    <a:pt x="21" y="15"/>
                  </a:lnTo>
                  <a:lnTo>
                    <a:pt x="21" y="16"/>
                  </a:lnTo>
                  <a:lnTo>
                    <a:pt x="21" y="15"/>
                  </a:lnTo>
                  <a:lnTo>
                    <a:pt x="21" y="16"/>
                  </a:lnTo>
                  <a:lnTo>
                    <a:pt x="24" y="13"/>
                  </a:lnTo>
                  <a:close/>
                </a:path>
              </a:pathLst>
            </a:custGeom>
            <a:solidFill>
              <a:srgbClr val="000000"/>
            </a:solidFill>
            <a:ln w="9525">
              <a:noFill/>
              <a:round/>
            </a:ln>
          </p:spPr>
          <p:txBody>
            <a:bodyPr/>
            <a:lstStyle/>
            <a:p>
              <a:endParaRPr lang="en-US"/>
            </a:p>
          </p:txBody>
        </p:sp>
        <p:sp>
          <p:nvSpPr>
            <p:cNvPr id="520383" name="Freeform 191"/>
            <p:cNvSpPr/>
            <p:nvPr/>
          </p:nvSpPr>
          <p:spPr bwMode="auto">
            <a:xfrm>
              <a:off x="4692" y="2661"/>
              <a:ext cx="34" cy="68"/>
            </a:xfrm>
            <a:custGeom>
              <a:avLst/>
              <a:gdLst/>
              <a:ahLst/>
              <a:cxnLst>
                <a:cxn ang="0">
                  <a:pos x="34" y="66"/>
                </a:cxn>
                <a:cxn ang="0">
                  <a:pos x="31" y="59"/>
                </a:cxn>
                <a:cxn ang="0">
                  <a:pos x="25" y="49"/>
                </a:cxn>
                <a:cxn ang="0">
                  <a:pos x="23" y="42"/>
                </a:cxn>
                <a:cxn ang="0">
                  <a:pos x="20" y="33"/>
                </a:cxn>
                <a:cxn ang="0">
                  <a:pos x="16" y="25"/>
                </a:cxn>
                <a:cxn ang="0">
                  <a:pos x="12" y="16"/>
                </a:cxn>
                <a:cxn ang="0">
                  <a:pos x="7" y="7"/>
                </a:cxn>
                <a:cxn ang="0">
                  <a:pos x="3" y="0"/>
                </a:cxn>
                <a:cxn ang="0">
                  <a:pos x="0" y="3"/>
                </a:cxn>
                <a:cxn ang="0">
                  <a:pos x="5" y="9"/>
                </a:cxn>
                <a:cxn ang="0">
                  <a:pos x="9" y="18"/>
                </a:cxn>
                <a:cxn ang="0">
                  <a:pos x="12" y="25"/>
                </a:cxn>
                <a:cxn ang="0">
                  <a:pos x="16" y="35"/>
                </a:cxn>
                <a:cxn ang="0">
                  <a:pos x="20" y="42"/>
                </a:cxn>
                <a:cxn ang="0">
                  <a:pos x="23" y="51"/>
                </a:cxn>
                <a:cxn ang="0">
                  <a:pos x="27" y="60"/>
                </a:cxn>
                <a:cxn ang="0">
                  <a:pos x="31" y="68"/>
                </a:cxn>
                <a:cxn ang="0">
                  <a:pos x="34" y="66"/>
                </a:cxn>
              </a:cxnLst>
              <a:rect l="0" t="0" r="r" b="b"/>
              <a:pathLst>
                <a:path w="34" h="68">
                  <a:moveTo>
                    <a:pt x="34" y="66"/>
                  </a:moveTo>
                  <a:lnTo>
                    <a:pt x="31" y="59"/>
                  </a:lnTo>
                  <a:lnTo>
                    <a:pt x="25" y="49"/>
                  </a:lnTo>
                  <a:lnTo>
                    <a:pt x="23" y="42"/>
                  </a:lnTo>
                  <a:lnTo>
                    <a:pt x="20" y="33"/>
                  </a:lnTo>
                  <a:lnTo>
                    <a:pt x="16" y="25"/>
                  </a:lnTo>
                  <a:lnTo>
                    <a:pt x="12" y="16"/>
                  </a:lnTo>
                  <a:lnTo>
                    <a:pt x="7" y="7"/>
                  </a:lnTo>
                  <a:lnTo>
                    <a:pt x="3" y="0"/>
                  </a:lnTo>
                  <a:lnTo>
                    <a:pt x="0" y="3"/>
                  </a:lnTo>
                  <a:lnTo>
                    <a:pt x="5" y="9"/>
                  </a:lnTo>
                  <a:lnTo>
                    <a:pt x="9" y="18"/>
                  </a:lnTo>
                  <a:lnTo>
                    <a:pt x="12" y="25"/>
                  </a:lnTo>
                  <a:lnTo>
                    <a:pt x="16" y="35"/>
                  </a:lnTo>
                  <a:lnTo>
                    <a:pt x="20" y="42"/>
                  </a:lnTo>
                  <a:lnTo>
                    <a:pt x="23" y="51"/>
                  </a:lnTo>
                  <a:lnTo>
                    <a:pt x="27" y="60"/>
                  </a:lnTo>
                  <a:lnTo>
                    <a:pt x="31" y="68"/>
                  </a:lnTo>
                  <a:lnTo>
                    <a:pt x="34" y="66"/>
                  </a:lnTo>
                  <a:close/>
                </a:path>
              </a:pathLst>
            </a:custGeom>
            <a:solidFill>
              <a:srgbClr val="000000"/>
            </a:solidFill>
            <a:ln w="9525">
              <a:noFill/>
              <a:round/>
            </a:ln>
          </p:spPr>
          <p:txBody>
            <a:bodyPr/>
            <a:lstStyle/>
            <a:p>
              <a:endParaRPr lang="en-US"/>
            </a:p>
          </p:txBody>
        </p:sp>
        <p:sp>
          <p:nvSpPr>
            <p:cNvPr id="520384" name="Freeform 192"/>
            <p:cNvSpPr/>
            <p:nvPr/>
          </p:nvSpPr>
          <p:spPr bwMode="auto">
            <a:xfrm>
              <a:off x="4723" y="2727"/>
              <a:ext cx="13" cy="62"/>
            </a:xfrm>
            <a:custGeom>
              <a:avLst/>
              <a:gdLst/>
              <a:ahLst/>
              <a:cxnLst>
                <a:cxn ang="0">
                  <a:pos x="13" y="62"/>
                </a:cxn>
                <a:cxn ang="0">
                  <a:pos x="13" y="46"/>
                </a:cxn>
                <a:cxn ang="0">
                  <a:pos x="11" y="31"/>
                </a:cxn>
                <a:cxn ang="0">
                  <a:pos x="9" y="15"/>
                </a:cxn>
                <a:cxn ang="0">
                  <a:pos x="3" y="0"/>
                </a:cxn>
                <a:cxn ang="0">
                  <a:pos x="0" y="2"/>
                </a:cxn>
                <a:cxn ang="0">
                  <a:pos x="5" y="16"/>
                </a:cxn>
                <a:cxn ang="0">
                  <a:pos x="7" y="31"/>
                </a:cxn>
                <a:cxn ang="0">
                  <a:pos x="9" y="46"/>
                </a:cxn>
                <a:cxn ang="0">
                  <a:pos x="9" y="62"/>
                </a:cxn>
                <a:cxn ang="0">
                  <a:pos x="13" y="62"/>
                </a:cxn>
              </a:cxnLst>
              <a:rect l="0" t="0" r="r" b="b"/>
              <a:pathLst>
                <a:path w="13" h="62">
                  <a:moveTo>
                    <a:pt x="13" y="62"/>
                  </a:moveTo>
                  <a:lnTo>
                    <a:pt x="13" y="46"/>
                  </a:lnTo>
                  <a:lnTo>
                    <a:pt x="11" y="31"/>
                  </a:lnTo>
                  <a:lnTo>
                    <a:pt x="9" y="15"/>
                  </a:lnTo>
                  <a:lnTo>
                    <a:pt x="3" y="0"/>
                  </a:lnTo>
                  <a:lnTo>
                    <a:pt x="0" y="2"/>
                  </a:lnTo>
                  <a:lnTo>
                    <a:pt x="5" y="16"/>
                  </a:lnTo>
                  <a:lnTo>
                    <a:pt x="7" y="31"/>
                  </a:lnTo>
                  <a:lnTo>
                    <a:pt x="9" y="46"/>
                  </a:lnTo>
                  <a:lnTo>
                    <a:pt x="9" y="62"/>
                  </a:lnTo>
                  <a:lnTo>
                    <a:pt x="13" y="62"/>
                  </a:lnTo>
                  <a:close/>
                </a:path>
              </a:pathLst>
            </a:custGeom>
            <a:solidFill>
              <a:srgbClr val="000000"/>
            </a:solidFill>
            <a:ln w="9525">
              <a:noFill/>
              <a:round/>
            </a:ln>
          </p:spPr>
          <p:txBody>
            <a:bodyPr/>
            <a:lstStyle/>
            <a:p>
              <a:endParaRPr lang="en-US"/>
            </a:p>
          </p:txBody>
        </p:sp>
        <p:sp>
          <p:nvSpPr>
            <p:cNvPr id="520385" name="Freeform 193"/>
            <p:cNvSpPr/>
            <p:nvPr/>
          </p:nvSpPr>
          <p:spPr bwMode="auto">
            <a:xfrm>
              <a:off x="4726" y="2789"/>
              <a:ext cx="10" cy="103"/>
            </a:xfrm>
            <a:custGeom>
              <a:avLst/>
              <a:gdLst/>
              <a:ahLst/>
              <a:cxnLst>
                <a:cxn ang="0">
                  <a:pos x="6" y="103"/>
                </a:cxn>
                <a:cxn ang="0">
                  <a:pos x="6" y="52"/>
                </a:cxn>
                <a:cxn ang="0">
                  <a:pos x="8" y="26"/>
                </a:cxn>
                <a:cxn ang="0">
                  <a:pos x="10" y="0"/>
                </a:cxn>
                <a:cxn ang="0">
                  <a:pos x="6" y="0"/>
                </a:cxn>
                <a:cxn ang="0">
                  <a:pos x="2" y="26"/>
                </a:cxn>
                <a:cxn ang="0">
                  <a:pos x="2" y="52"/>
                </a:cxn>
                <a:cxn ang="0">
                  <a:pos x="0" y="77"/>
                </a:cxn>
                <a:cxn ang="0">
                  <a:pos x="2" y="103"/>
                </a:cxn>
                <a:cxn ang="0">
                  <a:pos x="6" y="103"/>
                </a:cxn>
              </a:cxnLst>
              <a:rect l="0" t="0" r="r" b="b"/>
              <a:pathLst>
                <a:path w="10" h="103">
                  <a:moveTo>
                    <a:pt x="6" y="103"/>
                  </a:moveTo>
                  <a:lnTo>
                    <a:pt x="6" y="52"/>
                  </a:lnTo>
                  <a:lnTo>
                    <a:pt x="8" y="26"/>
                  </a:lnTo>
                  <a:lnTo>
                    <a:pt x="10" y="0"/>
                  </a:lnTo>
                  <a:lnTo>
                    <a:pt x="6" y="0"/>
                  </a:lnTo>
                  <a:lnTo>
                    <a:pt x="2" y="26"/>
                  </a:lnTo>
                  <a:lnTo>
                    <a:pt x="2" y="52"/>
                  </a:lnTo>
                  <a:lnTo>
                    <a:pt x="0" y="77"/>
                  </a:lnTo>
                  <a:lnTo>
                    <a:pt x="2" y="103"/>
                  </a:lnTo>
                  <a:lnTo>
                    <a:pt x="6" y="103"/>
                  </a:lnTo>
                  <a:close/>
                </a:path>
              </a:pathLst>
            </a:custGeom>
            <a:solidFill>
              <a:srgbClr val="000000"/>
            </a:solidFill>
            <a:ln w="9525">
              <a:noFill/>
              <a:round/>
            </a:ln>
          </p:spPr>
          <p:txBody>
            <a:bodyPr/>
            <a:lstStyle/>
            <a:p>
              <a:endParaRPr lang="en-US"/>
            </a:p>
          </p:txBody>
        </p:sp>
        <p:sp>
          <p:nvSpPr>
            <p:cNvPr id="520386" name="Freeform 194"/>
            <p:cNvSpPr/>
            <p:nvPr/>
          </p:nvSpPr>
          <p:spPr bwMode="auto">
            <a:xfrm>
              <a:off x="4690" y="2892"/>
              <a:ext cx="42" cy="94"/>
            </a:xfrm>
            <a:custGeom>
              <a:avLst/>
              <a:gdLst/>
              <a:ahLst/>
              <a:cxnLst>
                <a:cxn ang="0">
                  <a:pos x="3" y="92"/>
                </a:cxn>
                <a:cxn ang="0">
                  <a:pos x="3" y="94"/>
                </a:cxn>
                <a:cxn ang="0">
                  <a:pos x="9" y="83"/>
                </a:cxn>
                <a:cxn ang="0">
                  <a:pos x="14" y="72"/>
                </a:cxn>
                <a:cxn ang="0">
                  <a:pos x="20" y="61"/>
                </a:cxn>
                <a:cxn ang="0">
                  <a:pos x="25" y="48"/>
                </a:cxn>
                <a:cxn ang="0">
                  <a:pos x="29" y="37"/>
                </a:cxn>
                <a:cxn ang="0">
                  <a:pos x="33" y="26"/>
                </a:cxn>
                <a:cxn ang="0">
                  <a:pos x="36" y="13"/>
                </a:cxn>
                <a:cxn ang="0">
                  <a:pos x="42" y="0"/>
                </a:cxn>
                <a:cxn ang="0">
                  <a:pos x="38" y="0"/>
                </a:cxn>
                <a:cxn ang="0">
                  <a:pos x="35" y="11"/>
                </a:cxn>
                <a:cxn ang="0">
                  <a:pos x="29" y="24"/>
                </a:cxn>
                <a:cxn ang="0">
                  <a:pos x="25" y="35"/>
                </a:cxn>
                <a:cxn ang="0">
                  <a:pos x="22" y="48"/>
                </a:cxn>
                <a:cxn ang="0">
                  <a:pos x="16" y="59"/>
                </a:cxn>
                <a:cxn ang="0">
                  <a:pos x="11" y="70"/>
                </a:cxn>
                <a:cxn ang="0">
                  <a:pos x="7" y="81"/>
                </a:cxn>
                <a:cxn ang="0">
                  <a:pos x="0" y="92"/>
                </a:cxn>
                <a:cxn ang="0">
                  <a:pos x="3" y="92"/>
                </a:cxn>
              </a:cxnLst>
              <a:rect l="0" t="0" r="r" b="b"/>
              <a:pathLst>
                <a:path w="42" h="94">
                  <a:moveTo>
                    <a:pt x="3" y="92"/>
                  </a:moveTo>
                  <a:lnTo>
                    <a:pt x="3" y="94"/>
                  </a:lnTo>
                  <a:lnTo>
                    <a:pt x="9" y="83"/>
                  </a:lnTo>
                  <a:lnTo>
                    <a:pt x="14" y="72"/>
                  </a:lnTo>
                  <a:lnTo>
                    <a:pt x="20" y="61"/>
                  </a:lnTo>
                  <a:lnTo>
                    <a:pt x="25" y="48"/>
                  </a:lnTo>
                  <a:lnTo>
                    <a:pt x="29" y="37"/>
                  </a:lnTo>
                  <a:lnTo>
                    <a:pt x="33" y="26"/>
                  </a:lnTo>
                  <a:lnTo>
                    <a:pt x="36" y="13"/>
                  </a:lnTo>
                  <a:lnTo>
                    <a:pt x="42" y="0"/>
                  </a:lnTo>
                  <a:lnTo>
                    <a:pt x="38" y="0"/>
                  </a:lnTo>
                  <a:lnTo>
                    <a:pt x="35" y="11"/>
                  </a:lnTo>
                  <a:lnTo>
                    <a:pt x="29" y="24"/>
                  </a:lnTo>
                  <a:lnTo>
                    <a:pt x="25" y="35"/>
                  </a:lnTo>
                  <a:lnTo>
                    <a:pt x="22" y="48"/>
                  </a:lnTo>
                  <a:lnTo>
                    <a:pt x="16" y="59"/>
                  </a:lnTo>
                  <a:lnTo>
                    <a:pt x="11" y="70"/>
                  </a:lnTo>
                  <a:lnTo>
                    <a:pt x="7" y="81"/>
                  </a:lnTo>
                  <a:lnTo>
                    <a:pt x="0" y="92"/>
                  </a:lnTo>
                  <a:lnTo>
                    <a:pt x="3" y="92"/>
                  </a:lnTo>
                  <a:close/>
                </a:path>
              </a:pathLst>
            </a:custGeom>
            <a:solidFill>
              <a:srgbClr val="000000"/>
            </a:solidFill>
            <a:ln w="9525">
              <a:noFill/>
              <a:round/>
            </a:ln>
          </p:spPr>
          <p:txBody>
            <a:bodyPr/>
            <a:lstStyle/>
            <a:p>
              <a:endParaRPr lang="en-US"/>
            </a:p>
          </p:txBody>
        </p:sp>
        <p:sp>
          <p:nvSpPr>
            <p:cNvPr id="520387" name="Freeform 195"/>
            <p:cNvSpPr/>
            <p:nvPr/>
          </p:nvSpPr>
          <p:spPr bwMode="auto">
            <a:xfrm>
              <a:off x="4690" y="2984"/>
              <a:ext cx="7" cy="9"/>
            </a:xfrm>
            <a:custGeom>
              <a:avLst/>
              <a:gdLst/>
              <a:ahLst/>
              <a:cxnLst>
                <a:cxn ang="0">
                  <a:pos x="7" y="5"/>
                </a:cxn>
                <a:cxn ang="0">
                  <a:pos x="5" y="5"/>
                </a:cxn>
                <a:cxn ang="0">
                  <a:pos x="5" y="4"/>
                </a:cxn>
                <a:cxn ang="0">
                  <a:pos x="3" y="2"/>
                </a:cxn>
                <a:cxn ang="0">
                  <a:pos x="3" y="0"/>
                </a:cxn>
                <a:cxn ang="0">
                  <a:pos x="0" y="0"/>
                </a:cxn>
                <a:cxn ang="0">
                  <a:pos x="0" y="4"/>
                </a:cxn>
                <a:cxn ang="0">
                  <a:pos x="5" y="9"/>
                </a:cxn>
                <a:cxn ang="0">
                  <a:pos x="7" y="9"/>
                </a:cxn>
                <a:cxn ang="0">
                  <a:pos x="5" y="9"/>
                </a:cxn>
                <a:cxn ang="0">
                  <a:pos x="7" y="9"/>
                </a:cxn>
                <a:cxn ang="0">
                  <a:pos x="7" y="5"/>
                </a:cxn>
              </a:cxnLst>
              <a:rect l="0" t="0" r="r" b="b"/>
              <a:pathLst>
                <a:path w="7" h="9">
                  <a:moveTo>
                    <a:pt x="7" y="5"/>
                  </a:moveTo>
                  <a:lnTo>
                    <a:pt x="5" y="5"/>
                  </a:lnTo>
                  <a:lnTo>
                    <a:pt x="5" y="4"/>
                  </a:lnTo>
                  <a:lnTo>
                    <a:pt x="3" y="2"/>
                  </a:lnTo>
                  <a:lnTo>
                    <a:pt x="3" y="0"/>
                  </a:lnTo>
                  <a:lnTo>
                    <a:pt x="0" y="0"/>
                  </a:lnTo>
                  <a:lnTo>
                    <a:pt x="0" y="4"/>
                  </a:lnTo>
                  <a:lnTo>
                    <a:pt x="5" y="9"/>
                  </a:lnTo>
                  <a:lnTo>
                    <a:pt x="7" y="9"/>
                  </a:lnTo>
                  <a:lnTo>
                    <a:pt x="5" y="9"/>
                  </a:lnTo>
                  <a:lnTo>
                    <a:pt x="7" y="9"/>
                  </a:lnTo>
                  <a:lnTo>
                    <a:pt x="7" y="5"/>
                  </a:lnTo>
                  <a:close/>
                </a:path>
              </a:pathLst>
            </a:custGeom>
            <a:solidFill>
              <a:srgbClr val="000000"/>
            </a:solidFill>
            <a:ln w="9525">
              <a:noFill/>
              <a:round/>
            </a:ln>
          </p:spPr>
          <p:txBody>
            <a:bodyPr/>
            <a:lstStyle/>
            <a:p>
              <a:endParaRPr lang="en-US"/>
            </a:p>
          </p:txBody>
        </p:sp>
        <p:sp>
          <p:nvSpPr>
            <p:cNvPr id="520388" name="Freeform 196"/>
            <p:cNvSpPr/>
            <p:nvPr/>
          </p:nvSpPr>
          <p:spPr bwMode="auto">
            <a:xfrm>
              <a:off x="4697" y="2973"/>
              <a:ext cx="13" cy="20"/>
            </a:xfrm>
            <a:custGeom>
              <a:avLst/>
              <a:gdLst/>
              <a:ahLst/>
              <a:cxnLst>
                <a:cxn ang="0">
                  <a:pos x="11" y="0"/>
                </a:cxn>
                <a:cxn ang="0">
                  <a:pos x="9" y="2"/>
                </a:cxn>
                <a:cxn ang="0">
                  <a:pos x="7" y="5"/>
                </a:cxn>
                <a:cxn ang="0">
                  <a:pos x="7" y="9"/>
                </a:cxn>
                <a:cxn ang="0">
                  <a:pos x="6" y="11"/>
                </a:cxn>
                <a:cxn ang="0">
                  <a:pos x="6" y="13"/>
                </a:cxn>
                <a:cxn ang="0">
                  <a:pos x="2" y="16"/>
                </a:cxn>
                <a:cxn ang="0">
                  <a:pos x="0" y="16"/>
                </a:cxn>
                <a:cxn ang="0">
                  <a:pos x="0" y="20"/>
                </a:cxn>
                <a:cxn ang="0">
                  <a:pos x="2" y="20"/>
                </a:cxn>
                <a:cxn ang="0">
                  <a:pos x="6" y="18"/>
                </a:cxn>
                <a:cxn ang="0">
                  <a:pos x="7" y="15"/>
                </a:cxn>
                <a:cxn ang="0">
                  <a:pos x="9" y="13"/>
                </a:cxn>
                <a:cxn ang="0">
                  <a:pos x="9" y="9"/>
                </a:cxn>
                <a:cxn ang="0">
                  <a:pos x="11" y="7"/>
                </a:cxn>
                <a:cxn ang="0">
                  <a:pos x="13" y="4"/>
                </a:cxn>
                <a:cxn ang="0">
                  <a:pos x="13" y="2"/>
                </a:cxn>
                <a:cxn ang="0">
                  <a:pos x="11" y="0"/>
                </a:cxn>
              </a:cxnLst>
              <a:rect l="0" t="0" r="r" b="b"/>
              <a:pathLst>
                <a:path w="13" h="20">
                  <a:moveTo>
                    <a:pt x="11" y="0"/>
                  </a:moveTo>
                  <a:lnTo>
                    <a:pt x="9" y="2"/>
                  </a:lnTo>
                  <a:lnTo>
                    <a:pt x="7" y="5"/>
                  </a:lnTo>
                  <a:lnTo>
                    <a:pt x="7" y="9"/>
                  </a:lnTo>
                  <a:lnTo>
                    <a:pt x="6" y="11"/>
                  </a:lnTo>
                  <a:lnTo>
                    <a:pt x="6" y="13"/>
                  </a:lnTo>
                  <a:lnTo>
                    <a:pt x="2" y="16"/>
                  </a:lnTo>
                  <a:lnTo>
                    <a:pt x="0" y="16"/>
                  </a:lnTo>
                  <a:lnTo>
                    <a:pt x="0" y="20"/>
                  </a:lnTo>
                  <a:lnTo>
                    <a:pt x="2" y="20"/>
                  </a:lnTo>
                  <a:lnTo>
                    <a:pt x="6" y="18"/>
                  </a:lnTo>
                  <a:lnTo>
                    <a:pt x="7" y="15"/>
                  </a:lnTo>
                  <a:lnTo>
                    <a:pt x="9" y="13"/>
                  </a:lnTo>
                  <a:lnTo>
                    <a:pt x="9" y="9"/>
                  </a:lnTo>
                  <a:lnTo>
                    <a:pt x="11" y="7"/>
                  </a:lnTo>
                  <a:lnTo>
                    <a:pt x="13" y="4"/>
                  </a:lnTo>
                  <a:lnTo>
                    <a:pt x="13" y="2"/>
                  </a:lnTo>
                  <a:lnTo>
                    <a:pt x="11" y="0"/>
                  </a:lnTo>
                  <a:close/>
                </a:path>
              </a:pathLst>
            </a:custGeom>
            <a:solidFill>
              <a:srgbClr val="000000"/>
            </a:solidFill>
            <a:ln w="9525">
              <a:noFill/>
              <a:round/>
            </a:ln>
          </p:spPr>
          <p:txBody>
            <a:bodyPr/>
            <a:lstStyle/>
            <a:p>
              <a:endParaRPr lang="en-US"/>
            </a:p>
          </p:txBody>
        </p:sp>
        <p:sp>
          <p:nvSpPr>
            <p:cNvPr id="520389" name="Freeform 197"/>
            <p:cNvSpPr/>
            <p:nvPr/>
          </p:nvSpPr>
          <p:spPr bwMode="auto">
            <a:xfrm>
              <a:off x="4708" y="2879"/>
              <a:ext cx="44" cy="96"/>
            </a:xfrm>
            <a:custGeom>
              <a:avLst/>
              <a:gdLst/>
              <a:ahLst/>
              <a:cxnLst>
                <a:cxn ang="0">
                  <a:pos x="40" y="0"/>
                </a:cxn>
                <a:cxn ang="0">
                  <a:pos x="37" y="13"/>
                </a:cxn>
                <a:cxn ang="0">
                  <a:pos x="33" y="24"/>
                </a:cxn>
                <a:cxn ang="0">
                  <a:pos x="29" y="37"/>
                </a:cxn>
                <a:cxn ang="0">
                  <a:pos x="24" y="48"/>
                </a:cxn>
                <a:cxn ang="0">
                  <a:pos x="18" y="61"/>
                </a:cxn>
                <a:cxn ang="0">
                  <a:pos x="13" y="72"/>
                </a:cxn>
                <a:cxn ang="0">
                  <a:pos x="7" y="83"/>
                </a:cxn>
                <a:cxn ang="0">
                  <a:pos x="0" y="94"/>
                </a:cxn>
                <a:cxn ang="0">
                  <a:pos x="2" y="96"/>
                </a:cxn>
                <a:cxn ang="0">
                  <a:pos x="9" y="85"/>
                </a:cxn>
                <a:cxn ang="0">
                  <a:pos x="17" y="74"/>
                </a:cxn>
                <a:cxn ang="0">
                  <a:pos x="22" y="63"/>
                </a:cxn>
                <a:cxn ang="0">
                  <a:pos x="28" y="50"/>
                </a:cxn>
                <a:cxn ang="0">
                  <a:pos x="33" y="39"/>
                </a:cxn>
                <a:cxn ang="0">
                  <a:pos x="37" y="26"/>
                </a:cxn>
                <a:cxn ang="0">
                  <a:pos x="40" y="13"/>
                </a:cxn>
                <a:cxn ang="0">
                  <a:pos x="44" y="2"/>
                </a:cxn>
                <a:cxn ang="0">
                  <a:pos x="40" y="0"/>
                </a:cxn>
              </a:cxnLst>
              <a:rect l="0" t="0" r="r" b="b"/>
              <a:pathLst>
                <a:path w="44" h="96">
                  <a:moveTo>
                    <a:pt x="40" y="0"/>
                  </a:moveTo>
                  <a:lnTo>
                    <a:pt x="37" y="13"/>
                  </a:lnTo>
                  <a:lnTo>
                    <a:pt x="33" y="24"/>
                  </a:lnTo>
                  <a:lnTo>
                    <a:pt x="29" y="37"/>
                  </a:lnTo>
                  <a:lnTo>
                    <a:pt x="24" y="48"/>
                  </a:lnTo>
                  <a:lnTo>
                    <a:pt x="18" y="61"/>
                  </a:lnTo>
                  <a:lnTo>
                    <a:pt x="13" y="72"/>
                  </a:lnTo>
                  <a:lnTo>
                    <a:pt x="7" y="83"/>
                  </a:lnTo>
                  <a:lnTo>
                    <a:pt x="0" y="94"/>
                  </a:lnTo>
                  <a:lnTo>
                    <a:pt x="2" y="96"/>
                  </a:lnTo>
                  <a:lnTo>
                    <a:pt x="9" y="85"/>
                  </a:lnTo>
                  <a:lnTo>
                    <a:pt x="17" y="74"/>
                  </a:lnTo>
                  <a:lnTo>
                    <a:pt x="22" y="63"/>
                  </a:lnTo>
                  <a:lnTo>
                    <a:pt x="28" y="50"/>
                  </a:lnTo>
                  <a:lnTo>
                    <a:pt x="33" y="39"/>
                  </a:lnTo>
                  <a:lnTo>
                    <a:pt x="37" y="26"/>
                  </a:lnTo>
                  <a:lnTo>
                    <a:pt x="40" y="13"/>
                  </a:lnTo>
                  <a:lnTo>
                    <a:pt x="44" y="2"/>
                  </a:lnTo>
                  <a:lnTo>
                    <a:pt x="40" y="0"/>
                  </a:lnTo>
                  <a:close/>
                </a:path>
              </a:pathLst>
            </a:custGeom>
            <a:solidFill>
              <a:srgbClr val="000000"/>
            </a:solidFill>
            <a:ln w="9525">
              <a:noFill/>
              <a:round/>
            </a:ln>
          </p:spPr>
          <p:txBody>
            <a:bodyPr/>
            <a:lstStyle/>
            <a:p>
              <a:endParaRPr lang="en-US"/>
            </a:p>
          </p:txBody>
        </p:sp>
        <p:sp>
          <p:nvSpPr>
            <p:cNvPr id="520390" name="Freeform 198"/>
            <p:cNvSpPr/>
            <p:nvPr/>
          </p:nvSpPr>
          <p:spPr bwMode="auto">
            <a:xfrm>
              <a:off x="4747" y="2742"/>
              <a:ext cx="11" cy="139"/>
            </a:xfrm>
            <a:custGeom>
              <a:avLst/>
              <a:gdLst/>
              <a:ahLst/>
              <a:cxnLst>
                <a:cxn ang="0">
                  <a:pos x="0" y="0"/>
                </a:cxn>
                <a:cxn ang="0">
                  <a:pos x="3" y="18"/>
                </a:cxn>
                <a:cxn ang="0">
                  <a:pos x="5" y="34"/>
                </a:cxn>
                <a:cxn ang="0">
                  <a:pos x="7" y="51"/>
                </a:cxn>
                <a:cxn ang="0">
                  <a:pos x="7" y="102"/>
                </a:cxn>
                <a:cxn ang="0">
                  <a:pos x="5" y="121"/>
                </a:cxn>
                <a:cxn ang="0">
                  <a:pos x="1" y="137"/>
                </a:cxn>
                <a:cxn ang="0">
                  <a:pos x="5" y="139"/>
                </a:cxn>
                <a:cxn ang="0">
                  <a:pos x="9" y="121"/>
                </a:cxn>
                <a:cxn ang="0">
                  <a:pos x="11" y="102"/>
                </a:cxn>
                <a:cxn ang="0">
                  <a:pos x="11" y="51"/>
                </a:cxn>
                <a:cxn ang="0">
                  <a:pos x="9" y="34"/>
                </a:cxn>
                <a:cxn ang="0">
                  <a:pos x="7" y="16"/>
                </a:cxn>
                <a:cxn ang="0">
                  <a:pos x="1" y="0"/>
                </a:cxn>
                <a:cxn ang="0">
                  <a:pos x="0" y="0"/>
                </a:cxn>
              </a:cxnLst>
              <a:rect l="0" t="0" r="r" b="b"/>
              <a:pathLst>
                <a:path w="11" h="139">
                  <a:moveTo>
                    <a:pt x="0" y="0"/>
                  </a:moveTo>
                  <a:lnTo>
                    <a:pt x="3" y="18"/>
                  </a:lnTo>
                  <a:lnTo>
                    <a:pt x="5" y="34"/>
                  </a:lnTo>
                  <a:lnTo>
                    <a:pt x="7" y="51"/>
                  </a:lnTo>
                  <a:lnTo>
                    <a:pt x="7" y="102"/>
                  </a:lnTo>
                  <a:lnTo>
                    <a:pt x="5" y="121"/>
                  </a:lnTo>
                  <a:lnTo>
                    <a:pt x="1" y="137"/>
                  </a:lnTo>
                  <a:lnTo>
                    <a:pt x="5" y="139"/>
                  </a:lnTo>
                  <a:lnTo>
                    <a:pt x="9" y="121"/>
                  </a:lnTo>
                  <a:lnTo>
                    <a:pt x="11" y="102"/>
                  </a:lnTo>
                  <a:lnTo>
                    <a:pt x="11" y="51"/>
                  </a:lnTo>
                  <a:lnTo>
                    <a:pt x="9" y="34"/>
                  </a:lnTo>
                  <a:lnTo>
                    <a:pt x="7" y="16"/>
                  </a:lnTo>
                  <a:lnTo>
                    <a:pt x="1" y="0"/>
                  </a:lnTo>
                  <a:lnTo>
                    <a:pt x="0" y="0"/>
                  </a:lnTo>
                  <a:close/>
                </a:path>
              </a:pathLst>
            </a:custGeom>
            <a:solidFill>
              <a:srgbClr val="000000"/>
            </a:solidFill>
            <a:ln w="9525">
              <a:noFill/>
              <a:round/>
            </a:ln>
          </p:spPr>
          <p:txBody>
            <a:bodyPr/>
            <a:lstStyle/>
            <a:p>
              <a:endParaRPr lang="en-US"/>
            </a:p>
          </p:txBody>
        </p:sp>
        <p:sp>
          <p:nvSpPr>
            <p:cNvPr id="520391" name="Freeform 199"/>
            <p:cNvSpPr/>
            <p:nvPr/>
          </p:nvSpPr>
          <p:spPr bwMode="auto">
            <a:xfrm>
              <a:off x="4703" y="2661"/>
              <a:ext cx="45" cy="81"/>
            </a:xfrm>
            <a:custGeom>
              <a:avLst/>
              <a:gdLst/>
              <a:ahLst/>
              <a:cxnLst>
                <a:cxn ang="0">
                  <a:pos x="5" y="2"/>
                </a:cxn>
                <a:cxn ang="0">
                  <a:pos x="3" y="5"/>
                </a:cxn>
                <a:cxn ang="0">
                  <a:pos x="12" y="13"/>
                </a:cxn>
                <a:cxn ang="0">
                  <a:pos x="20" y="22"/>
                </a:cxn>
                <a:cxn ang="0">
                  <a:pos x="25" y="31"/>
                </a:cxn>
                <a:cxn ang="0">
                  <a:pos x="31" y="40"/>
                </a:cxn>
                <a:cxn ang="0">
                  <a:pos x="34" y="49"/>
                </a:cxn>
                <a:cxn ang="0">
                  <a:pos x="40" y="60"/>
                </a:cxn>
                <a:cxn ang="0">
                  <a:pos x="42" y="70"/>
                </a:cxn>
                <a:cxn ang="0">
                  <a:pos x="44" y="81"/>
                </a:cxn>
                <a:cxn ang="0">
                  <a:pos x="45" y="81"/>
                </a:cxn>
                <a:cxn ang="0">
                  <a:pos x="45" y="70"/>
                </a:cxn>
                <a:cxn ang="0">
                  <a:pos x="44" y="59"/>
                </a:cxn>
                <a:cxn ang="0">
                  <a:pos x="38" y="49"/>
                </a:cxn>
                <a:cxn ang="0">
                  <a:pos x="34" y="38"/>
                </a:cxn>
                <a:cxn ang="0">
                  <a:pos x="29" y="29"/>
                </a:cxn>
                <a:cxn ang="0">
                  <a:pos x="22" y="20"/>
                </a:cxn>
                <a:cxn ang="0">
                  <a:pos x="14" y="11"/>
                </a:cxn>
                <a:cxn ang="0">
                  <a:pos x="7" y="2"/>
                </a:cxn>
                <a:cxn ang="0">
                  <a:pos x="5" y="5"/>
                </a:cxn>
                <a:cxn ang="0">
                  <a:pos x="5" y="2"/>
                </a:cxn>
                <a:cxn ang="0">
                  <a:pos x="0" y="0"/>
                </a:cxn>
                <a:cxn ang="0">
                  <a:pos x="3" y="5"/>
                </a:cxn>
                <a:cxn ang="0">
                  <a:pos x="5" y="2"/>
                </a:cxn>
              </a:cxnLst>
              <a:rect l="0" t="0" r="r" b="b"/>
              <a:pathLst>
                <a:path w="45" h="81">
                  <a:moveTo>
                    <a:pt x="5" y="2"/>
                  </a:moveTo>
                  <a:lnTo>
                    <a:pt x="3" y="5"/>
                  </a:lnTo>
                  <a:lnTo>
                    <a:pt x="12" y="13"/>
                  </a:lnTo>
                  <a:lnTo>
                    <a:pt x="20" y="22"/>
                  </a:lnTo>
                  <a:lnTo>
                    <a:pt x="25" y="31"/>
                  </a:lnTo>
                  <a:lnTo>
                    <a:pt x="31" y="40"/>
                  </a:lnTo>
                  <a:lnTo>
                    <a:pt x="34" y="49"/>
                  </a:lnTo>
                  <a:lnTo>
                    <a:pt x="40" y="60"/>
                  </a:lnTo>
                  <a:lnTo>
                    <a:pt x="42" y="70"/>
                  </a:lnTo>
                  <a:lnTo>
                    <a:pt x="44" y="81"/>
                  </a:lnTo>
                  <a:lnTo>
                    <a:pt x="45" y="81"/>
                  </a:lnTo>
                  <a:lnTo>
                    <a:pt x="45" y="70"/>
                  </a:lnTo>
                  <a:lnTo>
                    <a:pt x="44" y="59"/>
                  </a:lnTo>
                  <a:lnTo>
                    <a:pt x="38" y="49"/>
                  </a:lnTo>
                  <a:lnTo>
                    <a:pt x="34" y="38"/>
                  </a:lnTo>
                  <a:lnTo>
                    <a:pt x="29" y="29"/>
                  </a:lnTo>
                  <a:lnTo>
                    <a:pt x="22" y="20"/>
                  </a:lnTo>
                  <a:lnTo>
                    <a:pt x="14" y="11"/>
                  </a:lnTo>
                  <a:lnTo>
                    <a:pt x="7" y="2"/>
                  </a:lnTo>
                  <a:lnTo>
                    <a:pt x="5" y="5"/>
                  </a:lnTo>
                  <a:lnTo>
                    <a:pt x="5" y="2"/>
                  </a:lnTo>
                  <a:lnTo>
                    <a:pt x="0" y="0"/>
                  </a:lnTo>
                  <a:lnTo>
                    <a:pt x="3" y="5"/>
                  </a:lnTo>
                  <a:lnTo>
                    <a:pt x="5" y="2"/>
                  </a:lnTo>
                  <a:close/>
                </a:path>
              </a:pathLst>
            </a:custGeom>
            <a:solidFill>
              <a:srgbClr val="000000"/>
            </a:solidFill>
            <a:ln w="9525">
              <a:noFill/>
              <a:round/>
            </a:ln>
          </p:spPr>
          <p:txBody>
            <a:bodyPr/>
            <a:lstStyle/>
            <a:p>
              <a:endParaRPr lang="en-US"/>
            </a:p>
          </p:txBody>
        </p:sp>
        <p:sp>
          <p:nvSpPr>
            <p:cNvPr id="520392" name="Freeform 200"/>
            <p:cNvSpPr/>
            <p:nvPr/>
          </p:nvSpPr>
          <p:spPr bwMode="auto">
            <a:xfrm>
              <a:off x="4708" y="2663"/>
              <a:ext cx="61" cy="58"/>
            </a:xfrm>
            <a:custGeom>
              <a:avLst/>
              <a:gdLst/>
              <a:ahLst/>
              <a:cxnLst>
                <a:cxn ang="0">
                  <a:pos x="61" y="57"/>
                </a:cxn>
                <a:cxn ang="0">
                  <a:pos x="53" y="49"/>
                </a:cxn>
                <a:cxn ang="0">
                  <a:pos x="51" y="45"/>
                </a:cxn>
                <a:cxn ang="0">
                  <a:pos x="48" y="42"/>
                </a:cxn>
                <a:cxn ang="0">
                  <a:pos x="46" y="36"/>
                </a:cxn>
                <a:cxn ang="0">
                  <a:pos x="42" y="33"/>
                </a:cxn>
                <a:cxn ang="0">
                  <a:pos x="39" y="27"/>
                </a:cxn>
                <a:cxn ang="0">
                  <a:pos x="37" y="23"/>
                </a:cxn>
                <a:cxn ang="0">
                  <a:pos x="26" y="12"/>
                </a:cxn>
                <a:cxn ang="0">
                  <a:pos x="20" y="9"/>
                </a:cxn>
                <a:cxn ang="0">
                  <a:pos x="17" y="5"/>
                </a:cxn>
                <a:cxn ang="0">
                  <a:pos x="11" y="3"/>
                </a:cxn>
                <a:cxn ang="0">
                  <a:pos x="7" y="1"/>
                </a:cxn>
                <a:cxn ang="0">
                  <a:pos x="0" y="0"/>
                </a:cxn>
                <a:cxn ang="0">
                  <a:pos x="0" y="3"/>
                </a:cxn>
                <a:cxn ang="0">
                  <a:pos x="6" y="5"/>
                </a:cxn>
                <a:cxn ang="0">
                  <a:pos x="9" y="7"/>
                </a:cxn>
                <a:cxn ang="0">
                  <a:pos x="15" y="9"/>
                </a:cxn>
                <a:cxn ang="0">
                  <a:pos x="18" y="11"/>
                </a:cxn>
                <a:cxn ang="0">
                  <a:pos x="37" y="29"/>
                </a:cxn>
                <a:cxn ang="0">
                  <a:pos x="39" y="34"/>
                </a:cxn>
                <a:cxn ang="0">
                  <a:pos x="42" y="38"/>
                </a:cxn>
                <a:cxn ang="0">
                  <a:pos x="46" y="44"/>
                </a:cxn>
                <a:cxn ang="0">
                  <a:pos x="48" y="47"/>
                </a:cxn>
                <a:cxn ang="0">
                  <a:pos x="51" y="51"/>
                </a:cxn>
                <a:cxn ang="0">
                  <a:pos x="53" y="57"/>
                </a:cxn>
                <a:cxn ang="0">
                  <a:pos x="57" y="58"/>
                </a:cxn>
                <a:cxn ang="0">
                  <a:pos x="61" y="57"/>
                </a:cxn>
              </a:cxnLst>
              <a:rect l="0" t="0" r="r" b="b"/>
              <a:pathLst>
                <a:path w="61" h="58">
                  <a:moveTo>
                    <a:pt x="61" y="57"/>
                  </a:moveTo>
                  <a:lnTo>
                    <a:pt x="53" y="49"/>
                  </a:lnTo>
                  <a:lnTo>
                    <a:pt x="51" y="45"/>
                  </a:lnTo>
                  <a:lnTo>
                    <a:pt x="48" y="42"/>
                  </a:lnTo>
                  <a:lnTo>
                    <a:pt x="46" y="36"/>
                  </a:lnTo>
                  <a:lnTo>
                    <a:pt x="42" y="33"/>
                  </a:lnTo>
                  <a:lnTo>
                    <a:pt x="39" y="27"/>
                  </a:lnTo>
                  <a:lnTo>
                    <a:pt x="37" y="23"/>
                  </a:lnTo>
                  <a:lnTo>
                    <a:pt x="26" y="12"/>
                  </a:lnTo>
                  <a:lnTo>
                    <a:pt x="20" y="9"/>
                  </a:lnTo>
                  <a:lnTo>
                    <a:pt x="17" y="5"/>
                  </a:lnTo>
                  <a:lnTo>
                    <a:pt x="11" y="3"/>
                  </a:lnTo>
                  <a:lnTo>
                    <a:pt x="7" y="1"/>
                  </a:lnTo>
                  <a:lnTo>
                    <a:pt x="0" y="0"/>
                  </a:lnTo>
                  <a:lnTo>
                    <a:pt x="0" y="3"/>
                  </a:lnTo>
                  <a:lnTo>
                    <a:pt x="6" y="5"/>
                  </a:lnTo>
                  <a:lnTo>
                    <a:pt x="9" y="7"/>
                  </a:lnTo>
                  <a:lnTo>
                    <a:pt x="15" y="9"/>
                  </a:lnTo>
                  <a:lnTo>
                    <a:pt x="18" y="11"/>
                  </a:lnTo>
                  <a:lnTo>
                    <a:pt x="37" y="29"/>
                  </a:lnTo>
                  <a:lnTo>
                    <a:pt x="39" y="34"/>
                  </a:lnTo>
                  <a:lnTo>
                    <a:pt x="42" y="38"/>
                  </a:lnTo>
                  <a:lnTo>
                    <a:pt x="46" y="44"/>
                  </a:lnTo>
                  <a:lnTo>
                    <a:pt x="48" y="47"/>
                  </a:lnTo>
                  <a:lnTo>
                    <a:pt x="51" y="51"/>
                  </a:lnTo>
                  <a:lnTo>
                    <a:pt x="53" y="57"/>
                  </a:lnTo>
                  <a:lnTo>
                    <a:pt x="57" y="58"/>
                  </a:lnTo>
                  <a:lnTo>
                    <a:pt x="61" y="57"/>
                  </a:lnTo>
                  <a:close/>
                </a:path>
              </a:pathLst>
            </a:custGeom>
            <a:solidFill>
              <a:srgbClr val="000000"/>
            </a:solidFill>
            <a:ln w="9525">
              <a:noFill/>
              <a:round/>
            </a:ln>
          </p:spPr>
          <p:txBody>
            <a:bodyPr/>
            <a:lstStyle/>
            <a:p>
              <a:endParaRPr lang="en-US"/>
            </a:p>
          </p:txBody>
        </p:sp>
        <p:sp>
          <p:nvSpPr>
            <p:cNvPr id="520393" name="Freeform 201"/>
            <p:cNvSpPr/>
            <p:nvPr/>
          </p:nvSpPr>
          <p:spPr bwMode="auto">
            <a:xfrm>
              <a:off x="4765" y="2720"/>
              <a:ext cx="26" cy="53"/>
            </a:xfrm>
            <a:custGeom>
              <a:avLst/>
              <a:gdLst/>
              <a:ahLst/>
              <a:cxnLst>
                <a:cxn ang="0">
                  <a:pos x="24" y="51"/>
                </a:cxn>
                <a:cxn ang="0">
                  <a:pos x="24" y="53"/>
                </a:cxn>
                <a:cxn ang="0">
                  <a:pos x="26" y="44"/>
                </a:cxn>
                <a:cxn ang="0">
                  <a:pos x="26" y="36"/>
                </a:cxn>
                <a:cxn ang="0">
                  <a:pos x="24" y="31"/>
                </a:cxn>
                <a:cxn ang="0">
                  <a:pos x="20" y="23"/>
                </a:cxn>
                <a:cxn ang="0">
                  <a:pos x="15" y="18"/>
                </a:cxn>
                <a:cxn ang="0">
                  <a:pos x="11" y="12"/>
                </a:cxn>
                <a:cxn ang="0">
                  <a:pos x="7" y="7"/>
                </a:cxn>
                <a:cxn ang="0">
                  <a:pos x="4" y="0"/>
                </a:cxn>
                <a:cxn ang="0">
                  <a:pos x="0" y="1"/>
                </a:cxn>
                <a:cxn ang="0">
                  <a:pos x="4" y="9"/>
                </a:cxn>
                <a:cxn ang="0">
                  <a:pos x="7" y="14"/>
                </a:cxn>
                <a:cxn ang="0">
                  <a:pos x="13" y="20"/>
                </a:cxn>
                <a:cxn ang="0">
                  <a:pos x="17" y="25"/>
                </a:cxn>
                <a:cxn ang="0">
                  <a:pos x="20" y="31"/>
                </a:cxn>
                <a:cxn ang="0">
                  <a:pos x="22" y="38"/>
                </a:cxn>
                <a:cxn ang="0">
                  <a:pos x="22" y="44"/>
                </a:cxn>
                <a:cxn ang="0">
                  <a:pos x="20" y="51"/>
                </a:cxn>
                <a:cxn ang="0">
                  <a:pos x="24" y="51"/>
                </a:cxn>
              </a:cxnLst>
              <a:rect l="0" t="0" r="r" b="b"/>
              <a:pathLst>
                <a:path w="26" h="53">
                  <a:moveTo>
                    <a:pt x="24" y="51"/>
                  </a:moveTo>
                  <a:lnTo>
                    <a:pt x="24" y="53"/>
                  </a:lnTo>
                  <a:lnTo>
                    <a:pt x="26" y="44"/>
                  </a:lnTo>
                  <a:lnTo>
                    <a:pt x="26" y="36"/>
                  </a:lnTo>
                  <a:lnTo>
                    <a:pt x="24" y="31"/>
                  </a:lnTo>
                  <a:lnTo>
                    <a:pt x="20" y="23"/>
                  </a:lnTo>
                  <a:lnTo>
                    <a:pt x="15" y="18"/>
                  </a:lnTo>
                  <a:lnTo>
                    <a:pt x="11" y="12"/>
                  </a:lnTo>
                  <a:lnTo>
                    <a:pt x="7" y="7"/>
                  </a:lnTo>
                  <a:lnTo>
                    <a:pt x="4" y="0"/>
                  </a:lnTo>
                  <a:lnTo>
                    <a:pt x="0" y="1"/>
                  </a:lnTo>
                  <a:lnTo>
                    <a:pt x="4" y="9"/>
                  </a:lnTo>
                  <a:lnTo>
                    <a:pt x="7" y="14"/>
                  </a:lnTo>
                  <a:lnTo>
                    <a:pt x="13" y="20"/>
                  </a:lnTo>
                  <a:lnTo>
                    <a:pt x="17" y="25"/>
                  </a:lnTo>
                  <a:lnTo>
                    <a:pt x="20" y="31"/>
                  </a:lnTo>
                  <a:lnTo>
                    <a:pt x="22" y="38"/>
                  </a:lnTo>
                  <a:lnTo>
                    <a:pt x="22" y="44"/>
                  </a:lnTo>
                  <a:lnTo>
                    <a:pt x="20" y="51"/>
                  </a:lnTo>
                  <a:lnTo>
                    <a:pt x="24" y="51"/>
                  </a:lnTo>
                  <a:close/>
                </a:path>
              </a:pathLst>
            </a:custGeom>
            <a:solidFill>
              <a:srgbClr val="000000"/>
            </a:solidFill>
            <a:ln w="9525">
              <a:noFill/>
              <a:round/>
            </a:ln>
          </p:spPr>
          <p:txBody>
            <a:bodyPr/>
            <a:lstStyle/>
            <a:p>
              <a:endParaRPr lang="en-US"/>
            </a:p>
          </p:txBody>
        </p:sp>
        <p:sp>
          <p:nvSpPr>
            <p:cNvPr id="520394" name="Freeform 202"/>
            <p:cNvSpPr/>
            <p:nvPr/>
          </p:nvSpPr>
          <p:spPr bwMode="auto">
            <a:xfrm>
              <a:off x="4767" y="2771"/>
              <a:ext cx="22" cy="114"/>
            </a:xfrm>
            <a:custGeom>
              <a:avLst/>
              <a:gdLst/>
              <a:ahLst/>
              <a:cxnLst>
                <a:cxn ang="0">
                  <a:pos x="2" y="114"/>
                </a:cxn>
                <a:cxn ang="0">
                  <a:pos x="3" y="99"/>
                </a:cxn>
                <a:cxn ang="0">
                  <a:pos x="5" y="84"/>
                </a:cxn>
                <a:cxn ang="0">
                  <a:pos x="7" y="72"/>
                </a:cxn>
                <a:cxn ang="0">
                  <a:pos x="11" y="57"/>
                </a:cxn>
                <a:cxn ang="0">
                  <a:pos x="13" y="44"/>
                </a:cxn>
                <a:cxn ang="0">
                  <a:pos x="16" y="29"/>
                </a:cxn>
                <a:cxn ang="0">
                  <a:pos x="18" y="15"/>
                </a:cxn>
                <a:cxn ang="0">
                  <a:pos x="22" y="0"/>
                </a:cxn>
                <a:cxn ang="0">
                  <a:pos x="18" y="0"/>
                </a:cxn>
                <a:cxn ang="0">
                  <a:pos x="15" y="15"/>
                </a:cxn>
                <a:cxn ang="0">
                  <a:pos x="13" y="29"/>
                </a:cxn>
                <a:cxn ang="0">
                  <a:pos x="11" y="42"/>
                </a:cxn>
                <a:cxn ang="0">
                  <a:pos x="7" y="57"/>
                </a:cxn>
                <a:cxn ang="0">
                  <a:pos x="3" y="72"/>
                </a:cxn>
                <a:cxn ang="0">
                  <a:pos x="2" y="84"/>
                </a:cxn>
                <a:cxn ang="0">
                  <a:pos x="0" y="99"/>
                </a:cxn>
                <a:cxn ang="0">
                  <a:pos x="0" y="114"/>
                </a:cxn>
                <a:cxn ang="0">
                  <a:pos x="2" y="114"/>
                </a:cxn>
              </a:cxnLst>
              <a:rect l="0" t="0" r="r" b="b"/>
              <a:pathLst>
                <a:path w="22" h="114">
                  <a:moveTo>
                    <a:pt x="2" y="114"/>
                  </a:moveTo>
                  <a:lnTo>
                    <a:pt x="3" y="99"/>
                  </a:lnTo>
                  <a:lnTo>
                    <a:pt x="5" y="84"/>
                  </a:lnTo>
                  <a:lnTo>
                    <a:pt x="7" y="72"/>
                  </a:lnTo>
                  <a:lnTo>
                    <a:pt x="11" y="57"/>
                  </a:lnTo>
                  <a:lnTo>
                    <a:pt x="13" y="44"/>
                  </a:lnTo>
                  <a:lnTo>
                    <a:pt x="16" y="29"/>
                  </a:lnTo>
                  <a:lnTo>
                    <a:pt x="18" y="15"/>
                  </a:lnTo>
                  <a:lnTo>
                    <a:pt x="22" y="0"/>
                  </a:lnTo>
                  <a:lnTo>
                    <a:pt x="18" y="0"/>
                  </a:lnTo>
                  <a:lnTo>
                    <a:pt x="15" y="15"/>
                  </a:lnTo>
                  <a:lnTo>
                    <a:pt x="13" y="29"/>
                  </a:lnTo>
                  <a:lnTo>
                    <a:pt x="11" y="42"/>
                  </a:lnTo>
                  <a:lnTo>
                    <a:pt x="7" y="57"/>
                  </a:lnTo>
                  <a:lnTo>
                    <a:pt x="3" y="72"/>
                  </a:lnTo>
                  <a:lnTo>
                    <a:pt x="2" y="84"/>
                  </a:lnTo>
                  <a:lnTo>
                    <a:pt x="0" y="99"/>
                  </a:lnTo>
                  <a:lnTo>
                    <a:pt x="0" y="114"/>
                  </a:lnTo>
                  <a:lnTo>
                    <a:pt x="2" y="114"/>
                  </a:lnTo>
                  <a:close/>
                </a:path>
              </a:pathLst>
            </a:custGeom>
            <a:solidFill>
              <a:srgbClr val="000000"/>
            </a:solidFill>
            <a:ln w="9525">
              <a:noFill/>
              <a:round/>
            </a:ln>
          </p:spPr>
          <p:txBody>
            <a:bodyPr/>
            <a:lstStyle/>
            <a:p>
              <a:endParaRPr lang="en-US"/>
            </a:p>
          </p:txBody>
        </p:sp>
        <p:sp>
          <p:nvSpPr>
            <p:cNvPr id="520395" name="Freeform 203"/>
            <p:cNvSpPr/>
            <p:nvPr/>
          </p:nvSpPr>
          <p:spPr bwMode="auto">
            <a:xfrm>
              <a:off x="4737" y="2885"/>
              <a:ext cx="32" cy="215"/>
            </a:xfrm>
            <a:custGeom>
              <a:avLst/>
              <a:gdLst/>
              <a:ahLst/>
              <a:cxnLst>
                <a:cxn ang="0">
                  <a:pos x="2" y="215"/>
                </a:cxn>
                <a:cxn ang="0">
                  <a:pos x="8" y="187"/>
                </a:cxn>
                <a:cxn ang="0">
                  <a:pos x="11" y="161"/>
                </a:cxn>
                <a:cxn ang="0">
                  <a:pos x="15" y="134"/>
                </a:cxn>
                <a:cxn ang="0">
                  <a:pos x="19" y="108"/>
                </a:cxn>
                <a:cxn ang="0">
                  <a:pos x="22" y="81"/>
                </a:cxn>
                <a:cxn ang="0">
                  <a:pos x="26" y="53"/>
                </a:cxn>
                <a:cxn ang="0">
                  <a:pos x="30" y="27"/>
                </a:cxn>
                <a:cxn ang="0">
                  <a:pos x="32" y="0"/>
                </a:cxn>
                <a:cxn ang="0">
                  <a:pos x="30" y="0"/>
                </a:cxn>
                <a:cxn ang="0">
                  <a:pos x="26" y="27"/>
                </a:cxn>
                <a:cxn ang="0">
                  <a:pos x="22" y="53"/>
                </a:cxn>
                <a:cxn ang="0">
                  <a:pos x="19" y="81"/>
                </a:cxn>
                <a:cxn ang="0">
                  <a:pos x="15" y="108"/>
                </a:cxn>
                <a:cxn ang="0">
                  <a:pos x="11" y="134"/>
                </a:cxn>
                <a:cxn ang="0">
                  <a:pos x="8" y="159"/>
                </a:cxn>
                <a:cxn ang="0">
                  <a:pos x="4" y="187"/>
                </a:cxn>
                <a:cxn ang="0">
                  <a:pos x="0" y="213"/>
                </a:cxn>
                <a:cxn ang="0">
                  <a:pos x="2" y="215"/>
                </a:cxn>
              </a:cxnLst>
              <a:rect l="0" t="0" r="r" b="b"/>
              <a:pathLst>
                <a:path w="32" h="215">
                  <a:moveTo>
                    <a:pt x="2" y="215"/>
                  </a:moveTo>
                  <a:lnTo>
                    <a:pt x="8" y="187"/>
                  </a:lnTo>
                  <a:lnTo>
                    <a:pt x="11" y="161"/>
                  </a:lnTo>
                  <a:lnTo>
                    <a:pt x="15" y="134"/>
                  </a:lnTo>
                  <a:lnTo>
                    <a:pt x="19" y="108"/>
                  </a:lnTo>
                  <a:lnTo>
                    <a:pt x="22" y="81"/>
                  </a:lnTo>
                  <a:lnTo>
                    <a:pt x="26" y="53"/>
                  </a:lnTo>
                  <a:lnTo>
                    <a:pt x="30" y="27"/>
                  </a:lnTo>
                  <a:lnTo>
                    <a:pt x="32" y="0"/>
                  </a:lnTo>
                  <a:lnTo>
                    <a:pt x="30" y="0"/>
                  </a:lnTo>
                  <a:lnTo>
                    <a:pt x="26" y="27"/>
                  </a:lnTo>
                  <a:lnTo>
                    <a:pt x="22" y="53"/>
                  </a:lnTo>
                  <a:lnTo>
                    <a:pt x="19" y="81"/>
                  </a:lnTo>
                  <a:lnTo>
                    <a:pt x="15" y="108"/>
                  </a:lnTo>
                  <a:lnTo>
                    <a:pt x="11" y="134"/>
                  </a:lnTo>
                  <a:lnTo>
                    <a:pt x="8" y="159"/>
                  </a:lnTo>
                  <a:lnTo>
                    <a:pt x="4" y="187"/>
                  </a:lnTo>
                  <a:lnTo>
                    <a:pt x="0" y="213"/>
                  </a:lnTo>
                  <a:lnTo>
                    <a:pt x="2" y="215"/>
                  </a:lnTo>
                  <a:close/>
                </a:path>
              </a:pathLst>
            </a:custGeom>
            <a:solidFill>
              <a:srgbClr val="000000"/>
            </a:solidFill>
            <a:ln w="9525">
              <a:noFill/>
              <a:round/>
            </a:ln>
          </p:spPr>
          <p:txBody>
            <a:bodyPr/>
            <a:lstStyle/>
            <a:p>
              <a:endParaRPr lang="en-US"/>
            </a:p>
          </p:txBody>
        </p:sp>
        <p:sp>
          <p:nvSpPr>
            <p:cNvPr id="520396" name="Freeform 204"/>
            <p:cNvSpPr/>
            <p:nvPr/>
          </p:nvSpPr>
          <p:spPr bwMode="auto">
            <a:xfrm>
              <a:off x="4725" y="3098"/>
              <a:ext cx="14" cy="58"/>
            </a:xfrm>
            <a:custGeom>
              <a:avLst/>
              <a:gdLst/>
              <a:ahLst/>
              <a:cxnLst>
                <a:cxn ang="0">
                  <a:pos x="1" y="58"/>
                </a:cxn>
                <a:cxn ang="0">
                  <a:pos x="1" y="57"/>
                </a:cxn>
                <a:cxn ang="0">
                  <a:pos x="14" y="2"/>
                </a:cxn>
                <a:cxn ang="0">
                  <a:pos x="12" y="0"/>
                </a:cxn>
                <a:cxn ang="0">
                  <a:pos x="0" y="57"/>
                </a:cxn>
                <a:cxn ang="0">
                  <a:pos x="0" y="55"/>
                </a:cxn>
                <a:cxn ang="0">
                  <a:pos x="1" y="58"/>
                </a:cxn>
                <a:cxn ang="0">
                  <a:pos x="1" y="57"/>
                </a:cxn>
                <a:cxn ang="0">
                  <a:pos x="1" y="58"/>
                </a:cxn>
              </a:cxnLst>
              <a:rect l="0" t="0" r="r" b="b"/>
              <a:pathLst>
                <a:path w="14" h="58">
                  <a:moveTo>
                    <a:pt x="1" y="58"/>
                  </a:moveTo>
                  <a:lnTo>
                    <a:pt x="1" y="57"/>
                  </a:lnTo>
                  <a:lnTo>
                    <a:pt x="14" y="2"/>
                  </a:lnTo>
                  <a:lnTo>
                    <a:pt x="12" y="0"/>
                  </a:lnTo>
                  <a:lnTo>
                    <a:pt x="0" y="57"/>
                  </a:lnTo>
                  <a:lnTo>
                    <a:pt x="0" y="55"/>
                  </a:lnTo>
                  <a:lnTo>
                    <a:pt x="1" y="58"/>
                  </a:lnTo>
                  <a:lnTo>
                    <a:pt x="1" y="57"/>
                  </a:lnTo>
                  <a:lnTo>
                    <a:pt x="1" y="58"/>
                  </a:lnTo>
                  <a:close/>
                </a:path>
              </a:pathLst>
            </a:custGeom>
            <a:solidFill>
              <a:srgbClr val="000000"/>
            </a:solidFill>
            <a:ln w="9525">
              <a:noFill/>
              <a:round/>
            </a:ln>
          </p:spPr>
          <p:txBody>
            <a:bodyPr/>
            <a:lstStyle/>
            <a:p>
              <a:endParaRPr lang="en-US"/>
            </a:p>
          </p:txBody>
        </p:sp>
        <p:sp>
          <p:nvSpPr>
            <p:cNvPr id="520397" name="Freeform 205"/>
            <p:cNvSpPr/>
            <p:nvPr/>
          </p:nvSpPr>
          <p:spPr bwMode="auto">
            <a:xfrm>
              <a:off x="4712" y="3153"/>
              <a:ext cx="14" cy="11"/>
            </a:xfrm>
            <a:custGeom>
              <a:avLst/>
              <a:gdLst/>
              <a:ahLst/>
              <a:cxnLst>
                <a:cxn ang="0">
                  <a:pos x="2" y="11"/>
                </a:cxn>
                <a:cxn ang="0">
                  <a:pos x="3" y="11"/>
                </a:cxn>
                <a:cxn ang="0">
                  <a:pos x="3" y="9"/>
                </a:cxn>
                <a:cxn ang="0">
                  <a:pos x="5" y="9"/>
                </a:cxn>
                <a:cxn ang="0">
                  <a:pos x="7" y="7"/>
                </a:cxn>
                <a:cxn ang="0">
                  <a:pos x="9" y="7"/>
                </a:cxn>
                <a:cxn ang="0">
                  <a:pos x="9" y="5"/>
                </a:cxn>
                <a:cxn ang="0">
                  <a:pos x="11" y="5"/>
                </a:cxn>
                <a:cxn ang="0">
                  <a:pos x="13" y="3"/>
                </a:cxn>
                <a:cxn ang="0">
                  <a:pos x="14" y="3"/>
                </a:cxn>
                <a:cxn ang="0">
                  <a:pos x="13" y="0"/>
                </a:cxn>
                <a:cxn ang="0">
                  <a:pos x="11" y="2"/>
                </a:cxn>
                <a:cxn ang="0">
                  <a:pos x="7" y="2"/>
                </a:cxn>
                <a:cxn ang="0">
                  <a:pos x="7" y="3"/>
                </a:cxn>
                <a:cxn ang="0">
                  <a:pos x="5" y="3"/>
                </a:cxn>
                <a:cxn ang="0">
                  <a:pos x="2" y="7"/>
                </a:cxn>
                <a:cxn ang="0">
                  <a:pos x="0" y="7"/>
                </a:cxn>
                <a:cxn ang="0">
                  <a:pos x="2" y="11"/>
                </a:cxn>
                <a:cxn ang="0">
                  <a:pos x="3" y="11"/>
                </a:cxn>
                <a:cxn ang="0">
                  <a:pos x="2" y="11"/>
                </a:cxn>
              </a:cxnLst>
              <a:rect l="0" t="0" r="r" b="b"/>
              <a:pathLst>
                <a:path w="14" h="11">
                  <a:moveTo>
                    <a:pt x="2" y="11"/>
                  </a:moveTo>
                  <a:lnTo>
                    <a:pt x="3" y="11"/>
                  </a:lnTo>
                  <a:lnTo>
                    <a:pt x="3" y="9"/>
                  </a:lnTo>
                  <a:lnTo>
                    <a:pt x="5" y="9"/>
                  </a:lnTo>
                  <a:lnTo>
                    <a:pt x="7" y="7"/>
                  </a:lnTo>
                  <a:lnTo>
                    <a:pt x="9" y="7"/>
                  </a:lnTo>
                  <a:lnTo>
                    <a:pt x="9" y="5"/>
                  </a:lnTo>
                  <a:lnTo>
                    <a:pt x="11" y="5"/>
                  </a:lnTo>
                  <a:lnTo>
                    <a:pt x="13" y="3"/>
                  </a:lnTo>
                  <a:lnTo>
                    <a:pt x="14" y="3"/>
                  </a:lnTo>
                  <a:lnTo>
                    <a:pt x="13" y="0"/>
                  </a:lnTo>
                  <a:lnTo>
                    <a:pt x="11" y="2"/>
                  </a:lnTo>
                  <a:lnTo>
                    <a:pt x="7" y="2"/>
                  </a:lnTo>
                  <a:lnTo>
                    <a:pt x="7" y="3"/>
                  </a:lnTo>
                  <a:lnTo>
                    <a:pt x="5" y="3"/>
                  </a:lnTo>
                  <a:lnTo>
                    <a:pt x="2" y="7"/>
                  </a:lnTo>
                  <a:lnTo>
                    <a:pt x="0" y="7"/>
                  </a:lnTo>
                  <a:lnTo>
                    <a:pt x="2" y="11"/>
                  </a:lnTo>
                  <a:lnTo>
                    <a:pt x="3" y="11"/>
                  </a:lnTo>
                  <a:lnTo>
                    <a:pt x="2" y="11"/>
                  </a:lnTo>
                  <a:close/>
                </a:path>
              </a:pathLst>
            </a:custGeom>
            <a:solidFill>
              <a:srgbClr val="000000"/>
            </a:solidFill>
            <a:ln w="9525">
              <a:noFill/>
              <a:round/>
            </a:ln>
          </p:spPr>
          <p:txBody>
            <a:bodyPr/>
            <a:lstStyle/>
            <a:p>
              <a:endParaRPr lang="en-US"/>
            </a:p>
          </p:txBody>
        </p:sp>
        <p:sp>
          <p:nvSpPr>
            <p:cNvPr id="520398" name="Freeform 206"/>
            <p:cNvSpPr/>
            <p:nvPr/>
          </p:nvSpPr>
          <p:spPr bwMode="auto">
            <a:xfrm>
              <a:off x="4585" y="3160"/>
              <a:ext cx="129" cy="46"/>
            </a:xfrm>
            <a:custGeom>
              <a:avLst/>
              <a:gdLst/>
              <a:ahLst/>
              <a:cxnLst>
                <a:cxn ang="0">
                  <a:pos x="2" y="42"/>
                </a:cxn>
                <a:cxn ang="0">
                  <a:pos x="4" y="46"/>
                </a:cxn>
                <a:cxn ang="0">
                  <a:pos x="11" y="42"/>
                </a:cxn>
                <a:cxn ang="0">
                  <a:pos x="20" y="39"/>
                </a:cxn>
                <a:cxn ang="0">
                  <a:pos x="28" y="37"/>
                </a:cxn>
                <a:cxn ang="0">
                  <a:pos x="35" y="35"/>
                </a:cxn>
                <a:cxn ang="0">
                  <a:pos x="42" y="33"/>
                </a:cxn>
                <a:cxn ang="0">
                  <a:pos x="51" y="30"/>
                </a:cxn>
                <a:cxn ang="0">
                  <a:pos x="59" y="28"/>
                </a:cxn>
                <a:cxn ang="0">
                  <a:pos x="66" y="26"/>
                </a:cxn>
                <a:cxn ang="0">
                  <a:pos x="75" y="24"/>
                </a:cxn>
                <a:cxn ang="0">
                  <a:pos x="83" y="20"/>
                </a:cxn>
                <a:cxn ang="0">
                  <a:pos x="92" y="19"/>
                </a:cxn>
                <a:cxn ang="0">
                  <a:pos x="99" y="17"/>
                </a:cxn>
                <a:cxn ang="0">
                  <a:pos x="107" y="13"/>
                </a:cxn>
                <a:cxn ang="0">
                  <a:pos x="114" y="11"/>
                </a:cxn>
                <a:cxn ang="0">
                  <a:pos x="121" y="7"/>
                </a:cxn>
                <a:cxn ang="0">
                  <a:pos x="129" y="4"/>
                </a:cxn>
                <a:cxn ang="0">
                  <a:pos x="127" y="0"/>
                </a:cxn>
                <a:cxn ang="0">
                  <a:pos x="121" y="4"/>
                </a:cxn>
                <a:cxn ang="0">
                  <a:pos x="112" y="7"/>
                </a:cxn>
                <a:cxn ang="0">
                  <a:pos x="105" y="9"/>
                </a:cxn>
                <a:cxn ang="0">
                  <a:pos x="97" y="13"/>
                </a:cxn>
                <a:cxn ang="0">
                  <a:pos x="90" y="15"/>
                </a:cxn>
                <a:cxn ang="0">
                  <a:pos x="81" y="17"/>
                </a:cxn>
                <a:cxn ang="0">
                  <a:pos x="73" y="20"/>
                </a:cxn>
                <a:cxn ang="0">
                  <a:pos x="66" y="22"/>
                </a:cxn>
                <a:cxn ang="0">
                  <a:pos x="59" y="24"/>
                </a:cxn>
                <a:cxn ang="0">
                  <a:pos x="50" y="26"/>
                </a:cxn>
                <a:cxn ang="0">
                  <a:pos x="42" y="30"/>
                </a:cxn>
                <a:cxn ang="0">
                  <a:pos x="35" y="31"/>
                </a:cxn>
                <a:cxn ang="0">
                  <a:pos x="26" y="33"/>
                </a:cxn>
                <a:cxn ang="0">
                  <a:pos x="18" y="35"/>
                </a:cxn>
                <a:cxn ang="0">
                  <a:pos x="11" y="39"/>
                </a:cxn>
                <a:cxn ang="0">
                  <a:pos x="4" y="42"/>
                </a:cxn>
                <a:cxn ang="0">
                  <a:pos x="5" y="44"/>
                </a:cxn>
                <a:cxn ang="0">
                  <a:pos x="2" y="42"/>
                </a:cxn>
                <a:cxn ang="0">
                  <a:pos x="0" y="46"/>
                </a:cxn>
                <a:cxn ang="0">
                  <a:pos x="4" y="46"/>
                </a:cxn>
                <a:cxn ang="0">
                  <a:pos x="2" y="42"/>
                </a:cxn>
              </a:cxnLst>
              <a:rect l="0" t="0" r="r" b="b"/>
              <a:pathLst>
                <a:path w="129" h="46">
                  <a:moveTo>
                    <a:pt x="2" y="42"/>
                  </a:moveTo>
                  <a:lnTo>
                    <a:pt x="4" y="46"/>
                  </a:lnTo>
                  <a:lnTo>
                    <a:pt x="11" y="42"/>
                  </a:lnTo>
                  <a:lnTo>
                    <a:pt x="20" y="39"/>
                  </a:lnTo>
                  <a:lnTo>
                    <a:pt x="28" y="37"/>
                  </a:lnTo>
                  <a:lnTo>
                    <a:pt x="35" y="35"/>
                  </a:lnTo>
                  <a:lnTo>
                    <a:pt x="42" y="33"/>
                  </a:lnTo>
                  <a:lnTo>
                    <a:pt x="51" y="30"/>
                  </a:lnTo>
                  <a:lnTo>
                    <a:pt x="59" y="28"/>
                  </a:lnTo>
                  <a:lnTo>
                    <a:pt x="66" y="26"/>
                  </a:lnTo>
                  <a:lnTo>
                    <a:pt x="75" y="24"/>
                  </a:lnTo>
                  <a:lnTo>
                    <a:pt x="83" y="20"/>
                  </a:lnTo>
                  <a:lnTo>
                    <a:pt x="92" y="19"/>
                  </a:lnTo>
                  <a:lnTo>
                    <a:pt x="99" y="17"/>
                  </a:lnTo>
                  <a:lnTo>
                    <a:pt x="107" y="13"/>
                  </a:lnTo>
                  <a:lnTo>
                    <a:pt x="114" y="11"/>
                  </a:lnTo>
                  <a:lnTo>
                    <a:pt x="121" y="7"/>
                  </a:lnTo>
                  <a:lnTo>
                    <a:pt x="129" y="4"/>
                  </a:lnTo>
                  <a:lnTo>
                    <a:pt x="127" y="0"/>
                  </a:lnTo>
                  <a:lnTo>
                    <a:pt x="121" y="4"/>
                  </a:lnTo>
                  <a:lnTo>
                    <a:pt x="112" y="7"/>
                  </a:lnTo>
                  <a:lnTo>
                    <a:pt x="105" y="9"/>
                  </a:lnTo>
                  <a:lnTo>
                    <a:pt x="97" y="13"/>
                  </a:lnTo>
                  <a:lnTo>
                    <a:pt x="90" y="15"/>
                  </a:lnTo>
                  <a:lnTo>
                    <a:pt x="81" y="17"/>
                  </a:lnTo>
                  <a:lnTo>
                    <a:pt x="73" y="20"/>
                  </a:lnTo>
                  <a:lnTo>
                    <a:pt x="66" y="22"/>
                  </a:lnTo>
                  <a:lnTo>
                    <a:pt x="59" y="24"/>
                  </a:lnTo>
                  <a:lnTo>
                    <a:pt x="50" y="26"/>
                  </a:lnTo>
                  <a:lnTo>
                    <a:pt x="42" y="30"/>
                  </a:lnTo>
                  <a:lnTo>
                    <a:pt x="35" y="31"/>
                  </a:lnTo>
                  <a:lnTo>
                    <a:pt x="26" y="33"/>
                  </a:lnTo>
                  <a:lnTo>
                    <a:pt x="18" y="35"/>
                  </a:lnTo>
                  <a:lnTo>
                    <a:pt x="11" y="39"/>
                  </a:lnTo>
                  <a:lnTo>
                    <a:pt x="4" y="42"/>
                  </a:lnTo>
                  <a:lnTo>
                    <a:pt x="5" y="44"/>
                  </a:lnTo>
                  <a:lnTo>
                    <a:pt x="2" y="42"/>
                  </a:lnTo>
                  <a:lnTo>
                    <a:pt x="0" y="46"/>
                  </a:lnTo>
                  <a:lnTo>
                    <a:pt x="4" y="46"/>
                  </a:lnTo>
                  <a:lnTo>
                    <a:pt x="2" y="42"/>
                  </a:lnTo>
                  <a:close/>
                </a:path>
              </a:pathLst>
            </a:custGeom>
            <a:solidFill>
              <a:srgbClr val="000000"/>
            </a:solidFill>
            <a:ln w="9525">
              <a:noFill/>
              <a:round/>
            </a:ln>
          </p:spPr>
          <p:txBody>
            <a:bodyPr/>
            <a:lstStyle/>
            <a:p>
              <a:endParaRPr lang="en-US"/>
            </a:p>
          </p:txBody>
        </p:sp>
        <p:sp>
          <p:nvSpPr>
            <p:cNvPr id="520399" name="Freeform 207"/>
            <p:cNvSpPr/>
            <p:nvPr/>
          </p:nvSpPr>
          <p:spPr bwMode="auto">
            <a:xfrm>
              <a:off x="4587" y="3191"/>
              <a:ext cx="15" cy="13"/>
            </a:xfrm>
            <a:custGeom>
              <a:avLst/>
              <a:gdLst/>
              <a:ahLst/>
              <a:cxnLst>
                <a:cxn ang="0">
                  <a:pos x="11" y="0"/>
                </a:cxn>
                <a:cxn ang="0">
                  <a:pos x="13" y="0"/>
                </a:cxn>
                <a:cxn ang="0">
                  <a:pos x="9" y="0"/>
                </a:cxn>
                <a:cxn ang="0">
                  <a:pos x="9" y="2"/>
                </a:cxn>
                <a:cxn ang="0">
                  <a:pos x="7" y="2"/>
                </a:cxn>
                <a:cxn ang="0">
                  <a:pos x="0" y="10"/>
                </a:cxn>
                <a:cxn ang="0">
                  <a:pos x="0" y="11"/>
                </a:cxn>
                <a:cxn ang="0">
                  <a:pos x="3" y="13"/>
                </a:cxn>
                <a:cxn ang="0">
                  <a:pos x="3" y="11"/>
                </a:cxn>
                <a:cxn ang="0">
                  <a:pos x="5" y="10"/>
                </a:cxn>
                <a:cxn ang="0">
                  <a:pos x="5" y="8"/>
                </a:cxn>
                <a:cxn ang="0">
                  <a:pos x="7" y="8"/>
                </a:cxn>
                <a:cxn ang="0">
                  <a:pos x="11" y="4"/>
                </a:cxn>
                <a:cxn ang="0">
                  <a:pos x="13" y="4"/>
                </a:cxn>
                <a:cxn ang="0">
                  <a:pos x="15" y="2"/>
                </a:cxn>
                <a:cxn ang="0">
                  <a:pos x="11" y="0"/>
                </a:cxn>
              </a:cxnLst>
              <a:rect l="0" t="0" r="r" b="b"/>
              <a:pathLst>
                <a:path w="15" h="13">
                  <a:moveTo>
                    <a:pt x="11" y="0"/>
                  </a:moveTo>
                  <a:lnTo>
                    <a:pt x="13" y="0"/>
                  </a:lnTo>
                  <a:lnTo>
                    <a:pt x="9" y="0"/>
                  </a:lnTo>
                  <a:lnTo>
                    <a:pt x="9" y="2"/>
                  </a:lnTo>
                  <a:lnTo>
                    <a:pt x="7" y="2"/>
                  </a:lnTo>
                  <a:lnTo>
                    <a:pt x="0" y="10"/>
                  </a:lnTo>
                  <a:lnTo>
                    <a:pt x="0" y="11"/>
                  </a:lnTo>
                  <a:lnTo>
                    <a:pt x="3" y="13"/>
                  </a:lnTo>
                  <a:lnTo>
                    <a:pt x="3" y="11"/>
                  </a:lnTo>
                  <a:lnTo>
                    <a:pt x="5" y="10"/>
                  </a:lnTo>
                  <a:lnTo>
                    <a:pt x="5" y="8"/>
                  </a:lnTo>
                  <a:lnTo>
                    <a:pt x="7" y="8"/>
                  </a:lnTo>
                  <a:lnTo>
                    <a:pt x="11" y="4"/>
                  </a:lnTo>
                  <a:lnTo>
                    <a:pt x="13" y="4"/>
                  </a:lnTo>
                  <a:lnTo>
                    <a:pt x="15" y="2"/>
                  </a:lnTo>
                  <a:lnTo>
                    <a:pt x="11" y="0"/>
                  </a:lnTo>
                  <a:close/>
                </a:path>
              </a:pathLst>
            </a:custGeom>
            <a:solidFill>
              <a:srgbClr val="000000"/>
            </a:solidFill>
            <a:ln w="9525">
              <a:noFill/>
              <a:round/>
            </a:ln>
          </p:spPr>
          <p:txBody>
            <a:bodyPr/>
            <a:lstStyle/>
            <a:p>
              <a:endParaRPr lang="en-US"/>
            </a:p>
          </p:txBody>
        </p:sp>
        <p:sp>
          <p:nvSpPr>
            <p:cNvPr id="520400" name="Freeform 208"/>
            <p:cNvSpPr/>
            <p:nvPr/>
          </p:nvSpPr>
          <p:spPr bwMode="auto">
            <a:xfrm>
              <a:off x="4598" y="3160"/>
              <a:ext cx="22" cy="33"/>
            </a:xfrm>
            <a:custGeom>
              <a:avLst/>
              <a:gdLst/>
              <a:ahLst/>
              <a:cxnLst>
                <a:cxn ang="0">
                  <a:pos x="18" y="0"/>
                </a:cxn>
                <a:cxn ang="0">
                  <a:pos x="18" y="6"/>
                </a:cxn>
                <a:cxn ang="0">
                  <a:pos x="16" y="9"/>
                </a:cxn>
                <a:cxn ang="0">
                  <a:pos x="15" y="13"/>
                </a:cxn>
                <a:cxn ang="0">
                  <a:pos x="13" y="17"/>
                </a:cxn>
                <a:cxn ang="0">
                  <a:pos x="9" y="20"/>
                </a:cxn>
                <a:cxn ang="0">
                  <a:pos x="7" y="24"/>
                </a:cxn>
                <a:cxn ang="0">
                  <a:pos x="0" y="31"/>
                </a:cxn>
                <a:cxn ang="0">
                  <a:pos x="4" y="33"/>
                </a:cxn>
                <a:cxn ang="0">
                  <a:pos x="7" y="30"/>
                </a:cxn>
                <a:cxn ang="0">
                  <a:pos x="9" y="26"/>
                </a:cxn>
                <a:cxn ang="0">
                  <a:pos x="13" y="22"/>
                </a:cxn>
                <a:cxn ang="0">
                  <a:pos x="15" y="19"/>
                </a:cxn>
                <a:cxn ang="0">
                  <a:pos x="18" y="15"/>
                </a:cxn>
                <a:cxn ang="0">
                  <a:pos x="20" y="11"/>
                </a:cxn>
                <a:cxn ang="0">
                  <a:pos x="22" y="7"/>
                </a:cxn>
                <a:cxn ang="0">
                  <a:pos x="22" y="2"/>
                </a:cxn>
                <a:cxn ang="0">
                  <a:pos x="22" y="4"/>
                </a:cxn>
                <a:cxn ang="0">
                  <a:pos x="18" y="0"/>
                </a:cxn>
                <a:cxn ang="0">
                  <a:pos x="18" y="2"/>
                </a:cxn>
                <a:cxn ang="0">
                  <a:pos x="18" y="0"/>
                </a:cxn>
              </a:cxnLst>
              <a:rect l="0" t="0" r="r" b="b"/>
              <a:pathLst>
                <a:path w="22" h="33">
                  <a:moveTo>
                    <a:pt x="18" y="0"/>
                  </a:moveTo>
                  <a:lnTo>
                    <a:pt x="18" y="6"/>
                  </a:lnTo>
                  <a:lnTo>
                    <a:pt x="16" y="9"/>
                  </a:lnTo>
                  <a:lnTo>
                    <a:pt x="15" y="13"/>
                  </a:lnTo>
                  <a:lnTo>
                    <a:pt x="13" y="17"/>
                  </a:lnTo>
                  <a:lnTo>
                    <a:pt x="9" y="20"/>
                  </a:lnTo>
                  <a:lnTo>
                    <a:pt x="7" y="24"/>
                  </a:lnTo>
                  <a:lnTo>
                    <a:pt x="0" y="31"/>
                  </a:lnTo>
                  <a:lnTo>
                    <a:pt x="4" y="33"/>
                  </a:lnTo>
                  <a:lnTo>
                    <a:pt x="7" y="30"/>
                  </a:lnTo>
                  <a:lnTo>
                    <a:pt x="9" y="26"/>
                  </a:lnTo>
                  <a:lnTo>
                    <a:pt x="13" y="22"/>
                  </a:lnTo>
                  <a:lnTo>
                    <a:pt x="15" y="19"/>
                  </a:lnTo>
                  <a:lnTo>
                    <a:pt x="18" y="15"/>
                  </a:lnTo>
                  <a:lnTo>
                    <a:pt x="20" y="11"/>
                  </a:lnTo>
                  <a:lnTo>
                    <a:pt x="22" y="7"/>
                  </a:lnTo>
                  <a:lnTo>
                    <a:pt x="22" y="2"/>
                  </a:lnTo>
                  <a:lnTo>
                    <a:pt x="22" y="4"/>
                  </a:lnTo>
                  <a:lnTo>
                    <a:pt x="18" y="0"/>
                  </a:lnTo>
                  <a:lnTo>
                    <a:pt x="18" y="2"/>
                  </a:lnTo>
                  <a:lnTo>
                    <a:pt x="18" y="0"/>
                  </a:lnTo>
                  <a:close/>
                </a:path>
              </a:pathLst>
            </a:custGeom>
            <a:solidFill>
              <a:srgbClr val="000000"/>
            </a:solidFill>
            <a:ln w="9525">
              <a:noFill/>
              <a:round/>
            </a:ln>
          </p:spPr>
          <p:txBody>
            <a:bodyPr/>
            <a:lstStyle/>
            <a:p>
              <a:endParaRPr lang="en-US"/>
            </a:p>
          </p:txBody>
        </p:sp>
        <p:sp>
          <p:nvSpPr>
            <p:cNvPr id="520401" name="Freeform 209"/>
            <p:cNvSpPr/>
            <p:nvPr/>
          </p:nvSpPr>
          <p:spPr bwMode="auto">
            <a:xfrm>
              <a:off x="4616" y="3105"/>
              <a:ext cx="31" cy="59"/>
            </a:xfrm>
            <a:custGeom>
              <a:avLst/>
              <a:gdLst/>
              <a:ahLst/>
              <a:cxnLst>
                <a:cxn ang="0">
                  <a:pos x="30" y="0"/>
                </a:cxn>
                <a:cxn ang="0">
                  <a:pos x="28" y="2"/>
                </a:cxn>
                <a:cxn ang="0">
                  <a:pos x="26" y="9"/>
                </a:cxn>
                <a:cxn ang="0">
                  <a:pos x="22" y="17"/>
                </a:cxn>
                <a:cxn ang="0">
                  <a:pos x="19" y="22"/>
                </a:cxn>
                <a:cxn ang="0">
                  <a:pos x="17" y="29"/>
                </a:cxn>
                <a:cxn ang="0">
                  <a:pos x="13" y="37"/>
                </a:cxn>
                <a:cxn ang="0">
                  <a:pos x="9" y="44"/>
                </a:cxn>
                <a:cxn ang="0">
                  <a:pos x="6" y="50"/>
                </a:cxn>
                <a:cxn ang="0">
                  <a:pos x="0" y="55"/>
                </a:cxn>
                <a:cxn ang="0">
                  <a:pos x="4" y="59"/>
                </a:cxn>
                <a:cxn ang="0">
                  <a:pos x="9" y="51"/>
                </a:cxn>
                <a:cxn ang="0">
                  <a:pos x="13" y="46"/>
                </a:cxn>
                <a:cxn ang="0">
                  <a:pos x="17" y="39"/>
                </a:cxn>
                <a:cxn ang="0">
                  <a:pos x="20" y="31"/>
                </a:cxn>
                <a:cxn ang="0">
                  <a:pos x="22" y="24"/>
                </a:cxn>
                <a:cxn ang="0">
                  <a:pos x="26" y="17"/>
                </a:cxn>
                <a:cxn ang="0">
                  <a:pos x="30" y="9"/>
                </a:cxn>
                <a:cxn ang="0">
                  <a:pos x="31" y="2"/>
                </a:cxn>
                <a:cxn ang="0">
                  <a:pos x="31" y="4"/>
                </a:cxn>
                <a:cxn ang="0">
                  <a:pos x="30" y="0"/>
                </a:cxn>
                <a:cxn ang="0">
                  <a:pos x="30" y="2"/>
                </a:cxn>
                <a:cxn ang="0">
                  <a:pos x="28" y="2"/>
                </a:cxn>
                <a:cxn ang="0">
                  <a:pos x="30" y="0"/>
                </a:cxn>
              </a:cxnLst>
              <a:rect l="0" t="0" r="r" b="b"/>
              <a:pathLst>
                <a:path w="31" h="59">
                  <a:moveTo>
                    <a:pt x="30" y="0"/>
                  </a:moveTo>
                  <a:lnTo>
                    <a:pt x="28" y="2"/>
                  </a:lnTo>
                  <a:lnTo>
                    <a:pt x="26" y="9"/>
                  </a:lnTo>
                  <a:lnTo>
                    <a:pt x="22" y="17"/>
                  </a:lnTo>
                  <a:lnTo>
                    <a:pt x="19" y="22"/>
                  </a:lnTo>
                  <a:lnTo>
                    <a:pt x="17" y="29"/>
                  </a:lnTo>
                  <a:lnTo>
                    <a:pt x="13" y="37"/>
                  </a:lnTo>
                  <a:lnTo>
                    <a:pt x="9" y="44"/>
                  </a:lnTo>
                  <a:lnTo>
                    <a:pt x="6" y="50"/>
                  </a:lnTo>
                  <a:lnTo>
                    <a:pt x="0" y="55"/>
                  </a:lnTo>
                  <a:lnTo>
                    <a:pt x="4" y="59"/>
                  </a:lnTo>
                  <a:lnTo>
                    <a:pt x="9" y="51"/>
                  </a:lnTo>
                  <a:lnTo>
                    <a:pt x="13" y="46"/>
                  </a:lnTo>
                  <a:lnTo>
                    <a:pt x="17" y="39"/>
                  </a:lnTo>
                  <a:lnTo>
                    <a:pt x="20" y="31"/>
                  </a:lnTo>
                  <a:lnTo>
                    <a:pt x="22" y="24"/>
                  </a:lnTo>
                  <a:lnTo>
                    <a:pt x="26" y="17"/>
                  </a:lnTo>
                  <a:lnTo>
                    <a:pt x="30" y="9"/>
                  </a:lnTo>
                  <a:lnTo>
                    <a:pt x="31" y="2"/>
                  </a:lnTo>
                  <a:lnTo>
                    <a:pt x="31" y="4"/>
                  </a:lnTo>
                  <a:lnTo>
                    <a:pt x="30" y="0"/>
                  </a:lnTo>
                  <a:lnTo>
                    <a:pt x="30" y="2"/>
                  </a:lnTo>
                  <a:lnTo>
                    <a:pt x="28" y="2"/>
                  </a:lnTo>
                  <a:lnTo>
                    <a:pt x="30" y="0"/>
                  </a:lnTo>
                  <a:close/>
                </a:path>
              </a:pathLst>
            </a:custGeom>
            <a:solidFill>
              <a:srgbClr val="000000"/>
            </a:solidFill>
            <a:ln w="9525">
              <a:noFill/>
              <a:round/>
            </a:ln>
          </p:spPr>
          <p:txBody>
            <a:bodyPr/>
            <a:lstStyle/>
            <a:p>
              <a:endParaRPr lang="en-US"/>
            </a:p>
          </p:txBody>
        </p:sp>
        <p:sp>
          <p:nvSpPr>
            <p:cNvPr id="520402" name="Freeform 210"/>
            <p:cNvSpPr/>
            <p:nvPr/>
          </p:nvSpPr>
          <p:spPr bwMode="auto">
            <a:xfrm>
              <a:off x="4646" y="3081"/>
              <a:ext cx="14" cy="28"/>
            </a:xfrm>
            <a:custGeom>
              <a:avLst/>
              <a:gdLst/>
              <a:ahLst/>
              <a:cxnLst>
                <a:cxn ang="0">
                  <a:pos x="11" y="0"/>
                </a:cxn>
                <a:cxn ang="0">
                  <a:pos x="9" y="2"/>
                </a:cxn>
                <a:cxn ang="0">
                  <a:pos x="7" y="6"/>
                </a:cxn>
                <a:cxn ang="0">
                  <a:pos x="5" y="9"/>
                </a:cxn>
                <a:cxn ang="0">
                  <a:pos x="5" y="13"/>
                </a:cxn>
                <a:cxn ang="0">
                  <a:pos x="3" y="17"/>
                </a:cxn>
                <a:cxn ang="0">
                  <a:pos x="1" y="20"/>
                </a:cxn>
                <a:cxn ang="0">
                  <a:pos x="0" y="22"/>
                </a:cxn>
                <a:cxn ang="0">
                  <a:pos x="0" y="24"/>
                </a:cxn>
                <a:cxn ang="0">
                  <a:pos x="1" y="28"/>
                </a:cxn>
                <a:cxn ang="0">
                  <a:pos x="3" y="24"/>
                </a:cxn>
                <a:cxn ang="0">
                  <a:pos x="5" y="22"/>
                </a:cxn>
                <a:cxn ang="0">
                  <a:pos x="7" y="19"/>
                </a:cxn>
                <a:cxn ang="0">
                  <a:pos x="9" y="15"/>
                </a:cxn>
                <a:cxn ang="0">
                  <a:pos x="9" y="11"/>
                </a:cxn>
                <a:cxn ang="0">
                  <a:pos x="11" y="8"/>
                </a:cxn>
                <a:cxn ang="0">
                  <a:pos x="12" y="4"/>
                </a:cxn>
                <a:cxn ang="0">
                  <a:pos x="12" y="2"/>
                </a:cxn>
                <a:cxn ang="0">
                  <a:pos x="14" y="2"/>
                </a:cxn>
                <a:cxn ang="0">
                  <a:pos x="11" y="0"/>
                </a:cxn>
              </a:cxnLst>
              <a:rect l="0" t="0" r="r" b="b"/>
              <a:pathLst>
                <a:path w="14" h="28">
                  <a:moveTo>
                    <a:pt x="11" y="0"/>
                  </a:moveTo>
                  <a:lnTo>
                    <a:pt x="9" y="2"/>
                  </a:lnTo>
                  <a:lnTo>
                    <a:pt x="7" y="6"/>
                  </a:lnTo>
                  <a:lnTo>
                    <a:pt x="5" y="9"/>
                  </a:lnTo>
                  <a:lnTo>
                    <a:pt x="5" y="13"/>
                  </a:lnTo>
                  <a:lnTo>
                    <a:pt x="3" y="17"/>
                  </a:lnTo>
                  <a:lnTo>
                    <a:pt x="1" y="20"/>
                  </a:lnTo>
                  <a:lnTo>
                    <a:pt x="0" y="22"/>
                  </a:lnTo>
                  <a:lnTo>
                    <a:pt x="0" y="24"/>
                  </a:lnTo>
                  <a:lnTo>
                    <a:pt x="1" y="28"/>
                  </a:lnTo>
                  <a:lnTo>
                    <a:pt x="3" y="24"/>
                  </a:lnTo>
                  <a:lnTo>
                    <a:pt x="5" y="22"/>
                  </a:lnTo>
                  <a:lnTo>
                    <a:pt x="7" y="19"/>
                  </a:lnTo>
                  <a:lnTo>
                    <a:pt x="9" y="15"/>
                  </a:lnTo>
                  <a:lnTo>
                    <a:pt x="9" y="11"/>
                  </a:lnTo>
                  <a:lnTo>
                    <a:pt x="11" y="8"/>
                  </a:lnTo>
                  <a:lnTo>
                    <a:pt x="12" y="4"/>
                  </a:lnTo>
                  <a:lnTo>
                    <a:pt x="12" y="2"/>
                  </a:lnTo>
                  <a:lnTo>
                    <a:pt x="14" y="2"/>
                  </a:lnTo>
                  <a:lnTo>
                    <a:pt x="11" y="0"/>
                  </a:lnTo>
                  <a:close/>
                </a:path>
              </a:pathLst>
            </a:custGeom>
            <a:solidFill>
              <a:srgbClr val="000000"/>
            </a:solidFill>
            <a:ln w="9525">
              <a:noFill/>
              <a:round/>
            </a:ln>
          </p:spPr>
          <p:txBody>
            <a:bodyPr/>
            <a:lstStyle/>
            <a:p>
              <a:endParaRPr lang="en-US"/>
            </a:p>
          </p:txBody>
        </p:sp>
        <p:sp>
          <p:nvSpPr>
            <p:cNvPr id="520403" name="Freeform 211"/>
            <p:cNvSpPr/>
            <p:nvPr/>
          </p:nvSpPr>
          <p:spPr bwMode="auto">
            <a:xfrm>
              <a:off x="4657" y="2960"/>
              <a:ext cx="11" cy="123"/>
            </a:xfrm>
            <a:custGeom>
              <a:avLst/>
              <a:gdLst/>
              <a:ahLst/>
              <a:cxnLst>
                <a:cxn ang="0">
                  <a:pos x="5" y="0"/>
                </a:cxn>
                <a:cxn ang="0">
                  <a:pos x="3" y="15"/>
                </a:cxn>
                <a:cxn ang="0">
                  <a:pos x="3" y="31"/>
                </a:cxn>
                <a:cxn ang="0">
                  <a:pos x="5" y="46"/>
                </a:cxn>
                <a:cxn ang="0">
                  <a:pos x="7" y="62"/>
                </a:cxn>
                <a:cxn ang="0">
                  <a:pos x="7" y="94"/>
                </a:cxn>
                <a:cxn ang="0">
                  <a:pos x="3" y="108"/>
                </a:cxn>
                <a:cxn ang="0">
                  <a:pos x="0" y="121"/>
                </a:cxn>
                <a:cxn ang="0">
                  <a:pos x="3" y="123"/>
                </a:cxn>
                <a:cxn ang="0">
                  <a:pos x="7" y="108"/>
                </a:cxn>
                <a:cxn ang="0">
                  <a:pos x="9" y="94"/>
                </a:cxn>
                <a:cxn ang="0">
                  <a:pos x="11" y="79"/>
                </a:cxn>
                <a:cxn ang="0">
                  <a:pos x="9" y="62"/>
                </a:cxn>
                <a:cxn ang="0">
                  <a:pos x="9" y="46"/>
                </a:cxn>
                <a:cxn ang="0">
                  <a:pos x="7" y="31"/>
                </a:cxn>
                <a:cxn ang="0">
                  <a:pos x="7" y="15"/>
                </a:cxn>
                <a:cxn ang="0">
                  <a:pos x="9" y="0"/>
                </a:cxn>
                <a:cxn ang="0">
                  <a:pos x="5" y="0"/>
                </a:cxn>
              </a:cxnLst>
              <a:rect l="0" t="0" r="r" b="b"/>
              <a:pathLst>
                <a:path w="11" h="123">
                  <a:moveTo>
                    <a:pt x="5" y="0"/>
                  </a:moveTo>
                  <a:lnTo>
                    <a:pt x="3" y="15"/>
                  </a:lnTo>
                  <a:lnTo>
                    <a:pt x="3" y="31"/>
                  </a:lnTo>
                  <a:lnTo>
                    <a:pt x="5" y="46"/>
                  </a:lnTo>
                  <a:lnTo>
                    <a:pt x="7" y="62"/>
                  </a:lnTo>
                  <a:lnTo>
                    <a:pt x="7" y="94"/>
                  </a:lnTo>
                  <a:lnTo>
                    <a:pt x="3" y="108"/>
                  </a:lnTo>
                  <a:lnTo>
                    <a:pt x="0" y="121"/>
                  </a:lnTo>
                  <a:lnTo>
                    <a:pt x="3" y="123"/>
                  </a:lnTo>
                  <a:lnTo>
                    <a:pt x="7" y="108"/>
                  </a:lnTo>
                  <a:lnTo>
                    <a:pt x="9" y="94"/>
                  </a:lnTo>
                  <a:lnTo>
                    <a:pt x="11" y="79"/>
                  </a:lnTo>
                  <a:lnTo>
                    <a:pt x="9" y="62"/>
                  </a:lnTo>
                  <a:lnTo>
                    <a:pt x="9" y="46"/>
                  </a:lnTo>
                  <a:lnTo>
                    <a:pt x="7" y="31"/>
                  </a:lnTo>
                  <a:lnTo>
                    <a:pt x="7" y="15"/>
                  </a:lnTo>
                  <a:lnTo>
                    <a:pt x="9" y="0"/>
                  </a:lnTo>
                  <a:lnTo>
                    <a:pt x="5" y="0"/>
                  </a:lnTo>
                  <a:close/>
                </a:path>
              </a:pathLst>
            </a:custGeom>
            <a:solidFill>
              <a:srgbClr val="000000"/>
            </a:solidFill>
            <a:ln w="9525">
              <a:noFill/>
              <a:round/>
            </a:ln>
          </p:spPr>
          <p:txBody>
            <a:bodyPr/>
            <a:lstStyle/>
            <a:p>
              <a:endParaRPr lang="en-US"/>
            </a:p>
          </p:txBody>
        </p:sp>
        <p:sp>
          <p:nvSpPr>
            <p:cNvPr id="520404" name="Freeform 212"/>
            <p:cNvSpPr/>
            <p:nvPr/>
          </p:nvSpPr>
          <p:spPr bwMode="auto">
            <a:xfrm>
              <a:off x="4662" y="2850"/>
              <a:ext cx="15" cy="110"/>
            </a:xfrm>
            <a:custGeom>
              <a:avLst/>
              <a:gdLst/>
              <a:ahLst/>
              <a:cxnLst>
                <a:cxn ang="0">
                  <a:pos x="11" y="0"/>
                </a:cxn>
                <a:cxn ang="0">
                  <a:pos x="7" y="15"/>
                </a:cxn>
                <a:cxn ang="0">
                  <a:pos x="4" y="27"/>
                </a:cxn>
                <a:cxn ang="0">
                  <a:pos x="4" y="42"/>
                </a:cxn>
                <a:cxn ang="0">
                  <a:pos x="2" y="55"/>
                </a:cxn>
                <a:cxn ang="0">
                  <a:pos x="0" y="68"/>
                </a:cxn>
                <a:cxn ang="0">
                  <a:pos x="0" y="110"/>
                </a:cxn>
                <a:cxn ang="0">
                  <a:pos x="4" y="110"/>
                </a:cxn>
                <a:cxn ang="0">
                  <a:pos x="4" y="68"/>
                </a:cxn>
                <a:cxn ang="0">
                  <a:pos x="6" y="55"/>
                </a:cxn>
                <a:cxn ang="0">
                  <a:pos x="6" y="42"/>
                </a:cxn>
                <a:cxn ang="0">
                  <a:pos x="7" y="29"/>
                </a:cxn>
                <a:cxn ang="0">
                  <a:pos x="11" y="15"/>
                </a:cxn>
                <a:cxn ang="0">
                  <a:pos x="15" y="2"/>
                </a:cxn>
                <a:cxn ang="0">
                  <a:pos x="11" y="0"/>
                </a:cxn>
              </a:cxnLst>
              <a:rect l="0" t="0" r="r" b="b"/>
              <a:pathLst>
                <a:path w="15" h="110">
                  <a:moveTo>
                    <a:pt x="11" y="0"/>
                  </a:moveTo>
                  <a:lnTo>
                    <a:pt x="7" y="15"/>
                  </a:lnTo>
                  <a:lnTo>
                    <a:pt x="4" y="27"/>
                  </a:lnTo>
                  <a:lnTo>
                    <a:pt x="4" y="42"/>
                  </a:lnTo>
                  <a:lnTo>
                    <a:pt x="2" y="55"/>
                  </a:lnTo>
                  <a:lnTo>
                    <a:pt x="0" y="68"/>
                  </a:lnTo>
                  <a:lnTo>
                    <a:pt x="0" y="110"/>
                  </a:lnTo>
                  <a:lnTo>
                    <a:pt x="4" y="110"/>
                  </a:lnTo>
                  <a:lnTo>
                    <a:pt x="4" y="68"/>
                  </a:lnTo>
                  <a:lnTo>
                    <a:pt x="6" y="55"/>
                  </a:lnTo>
                  <a:lnTo>
                    <a:pt x="6" y="42"/>
                  </a:lnTo>
                  <a:lnTo>
                    <a:pt x="7" y="29"/>
                  </a:lnTo>
                  <a:lnTo>
                    <a:pt x="11" y="15"/>
                  </a:lnTo>
                  <a:lnTo>
                    <a:pt x="15" y="2"/>
                  </a:lnTo>
                  <a:lnTo>
                    <a:pt x="11" y="0"/>
                  </a:lnTo>
                  <a:close/>
                </a:path>
              </a:pathLst>
            </a:custGeom>
            <a:solidFill>
              <a:srgbClr val="000000"/>
            </a:solidFill>
            <a:ln w="9525">
              <a:noFill/>
              <a:round/>
            </a:ln>
          </p:spPr>
          <p:txBody>
            <a:bodyPr/>
            <a:lstStyle/>
            <a:p>
              <a:endParaRPr lang="en-US"/>
            </a:p>
          </p:txBody>
        </p:sp>
        <p:sp>
          <p:nvSpPr>
            <p:cNvPr id="520405" name="Freeform 213"/>
            <p:cNvSpPr/>
            <p:nvPr/>
          </p:nvSpPr>
          <p:spPr bwMode="auto">
            <a:xfrm>
              <a:off x="4673" y="2828"/>
              <a:ext cx="11" cy="24"/>
            </a:xfrm>
            <a:custGeom>
              <a:avLst/>
              <a:gdLst/>
              <a:ahLst/>
              <a:cxnLst>
                <a:cxn ang="0">
                  <a:pos x="7" y="0"/>
                </a:cxn>
                <a:cxn ang="0">
                  <a:pos x="6" y="5"/>
                </a:cxn>
                <a:cxn ang="0">
                  <a:pos x="4" y="11"/>
                </a:cxn>
                <a:cxn ang="0">
                  <a:pos x="2" y="16"/>
                </a:cxn>
                <a:cxn ang="0">
                  <a:pos x="0" y="22"/>
                </a:cxn>
                <a:cxn ang="0">
                  <a:pos x="4" y="24"/>
                </a:cxn>
                <a:cxn ang="0">
                  <a:pos x="6" y="18"/>
                </a:cxn>
                <a:cxn ang="0">
                  <a:pos x="7" y="11"/>
                </a:cxn>
                <a:cxn ang="0">
                  <a:pos x="9" y="5"/>
                </a:cxn>
                <a:cxn ang="0">
                  <a:pos x="11" y="2"/>
                </a:cxn>
                <a:cxn ang="0">
                  <a:pos x="11" y="0"/>
                </a:cxn>
                <a:cxn ang="0">
                  <a:pos x="11" y="2"/>
                </a:cxn>
                <a:cxn ang="0">
                  <a:pos x="11" y="0"/>
                </a:cxn>
                <a:cxn ang="0">
                  <a:pos x="7" y="0"/>
                </a:cxn>
              </a:cxnLst>
              <a:rect l="0" t="0" r="r" b="b"/>
              <a:pathLst>
                <a:path w="11" h="24">
                  <a:moveTo>
                    <a:pt x="7" y="0"/>
                  </a:moveTo>
                  <a:lnTo>
                    <a:pt x="6" y="5"/>
                  </a:lnTo>
                  <a:lnTo>
                    <a:pt x="4" y="11"/>
                  </a:lnTo>
                  <a:lnTo>
                    <a:pt x="2" y="16"/>
                  </a:lnTo>
                  <a:lnTo>
                    <a:pt x="0" y="22"/>
                  </a:lnTo>
                  <a:lnTo>
                    <a:pt x="4" y="24"/>
                  </a:lnTo>
                  <a:lnTo>
                    <a:pt x="6" y="18"/>
                  </a:lnTo>
                  <a:lnTo>
                    <a:pt x="7" y="11"/>
                  </a:lnTo>
                  <a:lnTo>
                    <a:pt x="9" y="5"/>
                  </a:lnTo>
                  <a:lnTo>
                    <a:pt x="11" y="2"/>
                  </a:lnTo>
                  <a:lnTo>
                    <a:pt x="11" y="0"/>
                  </a:lnTo>
                  <a:lnTo>
                    <a:pt x="11" y="2"/>
                  </a:lnTo>
                  <a:lnTo>
                    <a:pt x="11" y="0"/>
                  </a:lnTo>
                  <a:lnTo>
                    <a:pt x="7" y="0"/>
                  </a:lnTo>
                  <a:close/>
                </a:path>
              </a:pathLst>
            </a:custGeom>
            <a:solidFill>
              <a:srgbClr val="000000"/>
            </a:solidFill>
            <a:ln w="9525">
              <a:noFill/>
              <a:round/>
            </a:ln>
          </p:spPr>
          <p:txBody>
            <a:bodyPr/>
            <a:lstStyle/>
            <a:p>
              <a:endParaRPr lang="en-US"/>
            </a:p>
          </p:txBody>
        </p:sp>
        <p:sp>
          <p:nvSpPr>
            <p:cNvPr id="520406" name="Freeform 214"/>
            <p:cNvSpPr/>
            <p:nvPr/>
          </p:nvSpPr>
          <p:spPr bwMode="auto">
            <a:xfrm>
              <a:off x="4680" y="2808"/>
              <a:ext cx="6" cy="20"/>
            </a:xfrm>
            <a:custGeom>
              <a:avLst/>
              <a:gdLst/>
              <a:ahLst/>
              <a:cxnLst>
                <a:cxn ang="0">
                  <a:pos x="2" y="3"/>
                </a:cxn>
                <a:cxn ang="0">
                  <a:pos x="0" y="3"/>
                </a:cxn>
                <a:cxn ang="0">
                  <a:pos x="2" y="7"/>
                </a:cxn>
                <a:cxn ang="0">
                  <a:pos x="2" y="11"/>
                </a:cxn>
                <a:cxn ang="0">
                  <a:pos x="0" y="14"/>
                </a:cxn>
                <a:cxn ang="0">
                  <a:pos x="0" y="20"/>
                </a:cxn>
                <a:cxn ang="0">
                  <a:pos x="4" y="20"/>
                </a:cxn>
                <a:cxn ang="0">
                  <a:pos x="4" y="16"/>
                </a:cxn>
                <a:cxn ang="0">
                  <a:pos x="6" y="11"/>
                </a:cxn>
                <a:cxn ang="0">
                  <a:pos x="6" y="5"/>
                </a:cxn>
                <a:cxn ang="0">
                  <a:pos x="2" y="1"/>
                </a:cxn>
                <a:cxn ang="0">
                  <a:pos x="2" y="0"/>
                </a:cxn>
                <a:cxn ang="0">
                  <a:pos x="2" y="1"/>
                </a:cxn>
                <a:cxn ang="0">
                  <a:pos x="2" y="0"/>
                </a:cxn>
                <a:cxn ang="0">
                  <a:pos x="2" y="3"/>
                </a:cxn>
              </a:cxnLst>
              <a:rect l="0" t="0" r="r" b="b"/>
              <a:pathLst>
                <a:path w="6" h="20">
                  <a:moveTo>
                    <a:pt x="2" y="3"/>
                  </a:moveTo>
                  <a:lnTo>
                    <a:pt x="0" y="3"/>
                  </a:lnTo>
                  <a:lnTo>
                    <a:pt x="2" y="7"/>
                  </a:lnTo>
                  <a:lnTo>
                    <a:pt x="2" y="11"/>
                  </a:lnTo>
                  <a:lnTo>
                    <a:pt x="0" y="14"/>
                  </a:lnTo>
                  <a:lnTo>
                    <a:pt x="0" y="20"/>
                  </a:lnTo>
                  <a:lnTo>
                    <a:pt x="4" y="20"/>
                  </a:lnTo>
                  <a:lnTo>
                    <a:pt x="4" y="16"/>
                  </a:lnTo>
                  <a:lnTo>
                    <a:pt x="6" y="11"/>
                  </a:lnTo>
                  <a:lnTo>
                    <a:pt x="6" y="5"/>
                  </a:lnTo>
                  <a:lnTo>
                    <a:pt x="2" y="1"/>
                  </a:lnTo>
                  <a:lnTo>
                    <a:pt x="2" y="0"/>
                  </a:lnTo>
                  <a:lnTo>
                    <a:pt x="2" y="1"/>
                  </a:lnTo>
                  <a:lnTo>
                    <a:pt x="2" y="0"/>
                  </a:lnTo>
                  <a:lnTo>
                    <a:pt x="2" y="3"/>
                  </a:lnTo>
                  <a:close/>
                </a:path>
              </a:pathLst>
            </a:custGeom>
            <a:solidFill>
              <a:srgbClr val="000000"/>
            </a:solidFill>
            <a:ln w="9525">
              <a:noFill/>
              <a:round/>
            </a:ln>
          </p:spPr>
          <p:txBody>
            <a:bodyPr/>
            <a:lstStyle/>
            <a:p>
              <a:endParaRPr lang="en-US"/>
            </a:p>
          </p:txBody>
        </p:sp>
        <p:sp>
          <p:nvSpPr>
            <p:cNvPr id="520407" name="Freeform 215"/>
            <p:cNvSpPr/>
            <p:nvPr/>
          </p:nvSpPr>
          <p:spPr bwMode="auto">
            <a:xfrm>
              <a:off x="4673" y="2808"/>
              <a:ext cx="9" cy="3"/>
            </a:xfrm>
            <a:custGeom>
              <a:avLst/>
              <a:gdLst/>
              <a:ahLst/>
              <a:cxnLst>
                <a:cxn ang="0">
                  <a:pos x="4" y="3"/>
                </a:cxn>
                <a:cxn ang="0">
                  <a:pos x="2" y="3"/>
                </a:cxn>
                <a:cxn ang="0">
                  <a:pos x="9" y="3"/>
                </a:cxn>
                <a:cxn ang="0">
                  <a:pos x="9" y="0"/>
                </a:cxn>
                <a:cxn ang="0">
                  <a:pos x="2" y="0"/>
                </a:cxn>
                <a:cxn ang="0">
                  <a:pos x="0" y="1"/>
                </a:cxn>
                <a:cxn ang="0">
                  <a:pos x="2" y="0"/>
                </a:cxn>
                <a:cxn ang="0">
                  <a:pos x="0" y="1"/>
                </a:cxn>
                <a:cxn ang="0">
                  <a:pos x="4" y="3"/>
                </a:cxn>
              </a:cxnLst>
              <a:rect l="0" t="0" r="r" b="b"/>
              <a:pathLst>
                <a:path w="9" h="3">
                  <a:moveTo>
                    <a:pt x="4" y="3"/>
                  </a:moveTo>
                  <a:lnTo>
                    <a:pt x="2" y="3"/>
                  </a:lnTo>
                  <a:lnTo>
                    <a:pt x="9" y="3"/>
                  </a:lnTo>
                  <a:lnTo>
                    <a:pt x="9" y="0"/>
                  </a:lnTo>
                  <a:lnTo>
                    <a:pt x="2" y="0"/>
                  </a:lnTo>
                  <a:lnTo>
                    <a:pt x="0" y="1"/>
                  </a:lnTo>
                  <a:lnTo>
                    <a:pt x="2" y="0"/>
                  </a:lnTo>
                  <a:lnTo>
                    <a:pt x="0" y="1"/>
                  </a:lnTo>
                  <a:lnTo>
                    <a:pt x="4" y="3"/>
                  </a:lnTo>
                  <a:close/>
                </a:path>
              </a:pathLst>
            </a:custGeom>
            <a:solidFill>
              <a:srgbClr val="000000"/>
            </a:solidFill>
            <a:ln w="9525">
              <a:noFill/>
              <a:round/>
            </a:ln>
          </p:spPr>
          <p:txBody>
            <a:bodyPr/>
            <a:lstStyle/>
            <a:p>
              <a:endParaRPr lang="en-US"/>
            </a:p>
          </p:txBody>
        </p:sp>
        <p:sp>
          <p:nvSpPr>
            <p:cNvPr id="520408" name="Freeform 216"/>
            <p:cNvSpPr/>
            <p:nvPr/>
          </p:nvSpPr>
          <p:spPr bwMode="auto">
            <a:xfrm>
              <a:off x="4635" y="2809"/>
              <a:ext cx="42" cy="195"/>
            </a:xfrm>
            <a:custGeom>
              <a:avLst/>
              <a:gdLst/>
              <a:ahLst/>
              <a:cxnLst>
                <a:cxn ang="0">
                  <a:pos x="3" y="195"/>
                </a:cxn>
                <a:cxn ang="0">
                  <a:pos x="5" y="195"/>
                </a:cxn>
                <a:cxn ang="0">
                  <a:pos x="5" y="168"/>
                </a:cxn>
                <a:cxn ang="0">
                  <a:pos x="7" y="144"/>
                </a:cxn>
                <a:cxn ang="0">
                  <a:pos x="9" y="118"/>
                </a:cxn>
                <a:cxn ang="0">
                  <a:pos x="12" y="94"/>
                </a:cxn>
                <a:cxn ang="0">
                  <a:pos x="18" y="70"/>
                </a:cxn>
                <a:cxn ang="0">
                  <a:pos x="25" y="48"/>
                </a:cxn>
                <a:cxn ang="0">
                  <a:pos x="33" y="24"/>
                </a:cxn>
                <a:cxn ang="0">
                  <a:pos x="42" y="2"/>
                </a:cxn>
                <a:cxn ang="0">
                  <a:pos x="38" y="0"/>
                </a:cxn>
                <a:cxn ang="0">
                  <a:pos x="29" y="23"/>
                </a:cxn>
                <a:cxn ang="0">
                  <a:pos x="22" y="46"/>
                </a:cxn>
                <a:cxn ang="0">
                  <a:pos x="14" y="70"/>
                </a:cxn>
                <a:cxn ang="0">
                  <a:pos x="11" y="94"/>
                </a:cxn>
                <a:cxn ang="0">
                  <a:pos x="5" y="118"/>
                </a:cxn>
                <a:cxn ang="0">
                  <a:pos x="3" y="144"/>
                </a:cxn>
                <a:cxn ang="0">
                  <a:pos x="1" y="168"/>
                </a:cxn>
                <a:cxn ang="0">
                  <a:pos x="0" y="195"/>
                </a:cxn>
                <a:cxn ang="0">
                  <a:pos x="1" y="195"/>
                </a:cxn>
                <a:cxn ang="0">
                  <a:pos x="3" y="195"/>
                </a:cxn>
              </a:cxnLst>
              <a:rect l="0" t="0" r="r" b="b"/>
              <a:pathLst>
                <a:path w="42" h="195">
                  <a:moveTo>
                    <a:pt x="3" y="195"/>
                  </a:moveTo>
                  <a:lnTo>
                    <a:pt x="5" y="195"/>
                  </a:lnTo>
                  <a:lnTo>
                    <a:pt x="5" y="168"/>
                  </a:lnTo>
                  <a:lnTo>
                    <a:pt x="7" y="144"/>
                  </a:lnTo>
                  <a:lnTo>
                    <a:pt x="9" y="118"/>
                  </a:lnTo>
                  <a:lnTo>
                    <a:pt x="12" y="94"/>
                  </a:lnTo>
                  <a:lnTo>
                    <a:pt x="18" y="70"/>
                  </a:lnTo>
                  <a:lnTo>
                    <a:pt x="25" y="48"/>
                  </a:lnTo>
                  <a:lnTo>
                    <a:pt x="33" y="24"/>
                  </a:lnTo>
                  <a:lnTo>
                    <a:pt x="42" y="2"/>
                  </a:lnTo>
                  <a:lnTo>
                    <a:pt x="38" y="0"/>
                  </a:lnTo>
                  <a:lnTo>
                    <a:pt x="29" y="23"/>
                  </a:lnTo>
                  <a:lnTo>
                    <a:pt x="22" y="46"/>
                  </a:lnTo>
                  <a:lnTo>
                    <a:pt x="14" y="70"/>
                  </a:lnTo>
                  <a:lnTo>
                    <a:pt x="11" y="94"/>
                  </a:lnTo>
                  <a:lnTo>
                    <a:pt x="5" y="118"/>
                  </a:lnTo>
                  <a:lnTo>
                    <a:pt x="3" y="144"/>
                  </a:lnTo>
                  <a:lnTo>
                    <a:pt x="1" y="168"/>
                  </a:lnTo>
                  <a:lnTo>
                    <a:pt x="0" y="195"/>
                  </a:lnTo>
                  <a:lnTo>
                    <a:pt x="1" y="195"/>
                  </a:lnTo>
                  <a:lnTo>
                    <a:pt x="3" y="195"/>
                  </a:lnTo>
                  <a:close/>
                </a:path>
              </a:pathLst>
            </a:custGeom>
            <a:solidFill>
              <a:srgbClr val="000000"/>
            </a:solidFill>
            <a:ln w="9525">
              <a:noFill/>
              <a:round/>
            </a:ln>
          </p:spPr>
          <p:txBody>
            <a:bodyPr/>
            <a:lstStyle/>
            <a:p>
              <a:endParaRPr lang="en-US"/>
            </a:p>
          </p:txBody>
        </p:sp>
        <p:sp>
          <p:nvSpPr>
            <p:cNvPr id="520409" name="Freeform 217"/>
            <p:cNvSpPr/>
            <p:nvPr/>
          </p:nvSpPr>
          <p:spPr bwMode="auto">
            <a:xfrm>
              <a:off x="4624" y="3004"/>
              <a:ext cx="18" cy="116"/>
            </a:xfrm>
            <a:custGeom>
              <a:avLst/>
              <a:gdLst/>
              <a:ahLst/>
              <a:cxnLst>
                <a:cxn ang="0">
                  <a:pos x="3" y="114"/>
                </a:cxn>
                <a:cxn ang="0">
                  <a:pos x="3" y="116"/>
                </a:cxn>
                <a:cxn ang="0">
                  <a:pos x="9" y="101"/>
                </a:cxn>
                <a:cxn ang="0">
                  <a:pos x="12" y="88"/>
                </a:cxn>
                <a:cxn ang="0">
                  <a:pos x="16" y="74"/>
                </a:cxn>
                <a:cxn ang="0">
                  <a:pos x="18" y="59"/>
                </a:cxn>
                <a:cxn ang="0">
                  <a:pos x="18" y="29"/>
                </a:cxn>
                <a:cxn ang="0">
                  <a:pos x="16" y="13"/>
                </a:cxn>
                <a:cxn ang="0">
                  <a:pos x="14" y="0"/>
                </a:cxn>
                <a:cxn ang="0">
                  <a:pos x="12" y="0"/>
                </a:cxn>
                <a:cxn ang="0">
                  <a:pos x="12" y="13"/>
                </a:cxn>
                <a:cxn ang="0">
                  <a:pos x="14" y="29"/>
                </a:cxn>
                <a:cxn ang="0">
                  <a:pos x="14" y="59"/>
                </a:cxn>
                <a:cxn ang="0">
                  <a:pos x="12" y="74"/>
                </a:cxn>
                <a:cxn ang="0">
                  <a:pos x="9" y="88"/>
                </a:cxn>
                <a:cxn ang="0">
                  <a:pos x="5" y="101"/>
                </a:cxn>
                <a:cxn ang="0">
                  <a:pos x="0" y="114"/>
                </a:cxn>
                <a:cxn ang="0">
                  <a:pos x="3" y="114"/>
                </a:cxn>
              </a:cxnLst>
              <a:rect l="0" t="0" r="r" b="b"/>
              <a:pathLst>
                <a:path w="18" h="116">
                  <a:moveTo>
                    <a:pt x="3" y="114"/>
                  </a:moveTo>
                  <a:lnTo>
                    <a:pt x="3" y="116"/>
                  </a:lnTo>
                  <a:lnTo>
                    <a:pt x="9" y="101"/>
                  </a:lnTo>
                  <a:lnTo>
                    <a:pt x="12" y="88"/>
                  </a:lnTo>
                  <a:lnTo>
                    <a:pt x="16" y="74"/>
                  </a:lnTo>
                  <a:lnTo>
                    <a:pt x="18" y="59"/>
                  </a:lnTo>
                  <a:lnTo>
                    <a:pt x="18" y="29"/>
                  </a:lnTo>
                  <a:lnTo>
                    <a:pt x="16" y="13"/>
                  </a:lnTo>
                  <a:lnTo>
                    <a:pt x="14" y="0"/>
                  </a:lnTo>
                  <a:lnTo>
                    <a:pt x="12" y="0"/>
                  </a:lnTo>
                  <a:lnTo>
                    <a:pt x="12" y="13"/>
                  </a:lnTo>
                  <a:lnTo>
                    <a:pt x="14" y="29"/>
                  </a:lnTo>
                  <a:lnTo>
                    <a:pt x="14" y="59"/>
                  </a:lnTo>
                  <a:lnTo>
                    <a:pt x="12" y="74"/>
                  </a:lnTo>
                  <a:lnTo>
                    <a:pt x="9" y="88"/>
                  </a:lnTo>
                  <a:lnTo>
                    <a:pt x="5" y="101"/>
                  </a:lnTo>
                  <a:lnTo>
                    <a:pt x="0" y="114"/>
                  </a:lnTo>
                  <a:lnTo>
                    <a:pt x="3" y="114"/>
                  </a:lnTo>
                  <a:close/>
                </a:path>
              </a:pathLst>
            </a:custGeom>
            <a:solidFill>
              <a:srgbClr val="000000"/>
            </a:solidFill>
            <a:ln w="9525">
              <a:noFill/>
              <a:round/>
            </a:ln>
          </p:spPr>
          <p:txBody>
            <a:bodyPr/>
            <a:lstStyle/>
            <a:p>
              <a:endParaRPr lang="en-US"/>
            </a:p>
          </p:txBody>
        </p:sp>
        <p:sp>
          <p:nvSpPr>
            <p:cNvPr id="520410" name="Freeform 218"/>
            <p:cNvSpPr/>
            <p:nvPr/>
          </p:nvSpPr>
          <p:spPr bwMode="auto">
            <a:xfrm>
              <a:off x="4567" y="3118"/>
              <a:ext cx="60" cy="95"/>
            </a:xfrm>
            <a:custGeom>
              <a:avLst/>
              <a:gdLst/>
              <a:ahLst/>
              <a:cxnLst>
                <a:cxn ang="0">
                  <a:pos x="1" y="95"/>
                </a:cxn>
                <a:cxn ang="0">
                  <a:pos x="9" y="90"/>
                </a:cxn>
                <a:cxn ang="0">
                  <a:pos x="12" y="86"/>
                </a:cxn>
                <a:cxn ang="0">
                  <a:pos x="18" y="79"/>
                </a:cxn>
                <a:cxn ang="0">
                  <a:pos x="23" y="75"/>
                </a:cxn>
                <a:cxn ang="0">
                  <a:pos x="29" y="68"/>
                </a:cxn>
                <a:cxn ang="0">
                  <a:pos x="33" y="64"/>
                </a:cxn>
                <a:cxn ang="0">
                  <a:pos x="36" y="57"/>
                </a:cxn>
                <a:cxn ang="0">
                  <a:pos x="40" y="51"/>
                </a:cxn>
                <a:cxn ang="0">
                  <a:pos x="44" y="46"/>
                </a:cxn>
                <a:cxn ang="0">
                  <a:pos x="47" y="38"/>
                </a:cxn>
                <a:cxn ang="0">
                  <a:pos x="49" y="33"/>
                </a:cxn>
                <a:cxn ang="0">
                  <a:pos x="53" y="27"/>
                </a:cxn>
                <a:cxn ang="0">
                  <a:pos x="55" y="20"/>
                </a:cxn>
                <a:cxn ang="0">
                  <a:pos x="57" y="15"/>
                </a:cxn>
                <a:cxn ang="0">
                  <a:pos x="58" y="7"/>
                </a:cxn>
                <a:cxn ang="0">
                  <a:pos x="60" y="0"/>
                </a:cxn>
                <a:cxn ang="0">
                  <a:pos x="57" y="0"/>
                </a:cxn>
                <a:cxn ang="0">
                  <a:pos x="55" y="5"/>
                </a:cxn>
                <a:cxn ang="0">
                  <a:pos x="53" y="13"/>
                </a:cxn>
                <a:cxn ang="0">
                  <a:pos x="51" y="18"/>
                </a:cxn>
                <a:cxn ang="0">
                  <a:pos x="49" y="26"/>
                </a:cxn>
                <a:cxn ang="0">
                  <a:pos x="46" y="31"/>
                </a:cxn>
                <a:cxn ang="0">
                  <a:pos x="44" y="37"/>
                </a:cxn>
                <a:cxn ang="0">
                  <a:pos x="40" y="44"/>
                </a:cxn>
                <a:cxn ang="0">
                  <a:pos x="36" y="49"/>
                </a:cxn>
                <a:cxn ang="0">
                  <a:pos x="33" y="55"/>
                </a:cxn>
                <a:cxn ang="0">
                  <a:pos x="29" y="61"/>
                </a:cxn>
                <a:cxn ang="0">
                  <a:pos x="25" y="66"/>
                </a:cxn>
                <a:cxn ang="0">
                  <a:pos x="20" y="72"/>
                </a:cxn>
                <a:cxn ang="0">
                  <a:pos x="16" y="77"/>
                </a:cxn>
                <a:cxn ang="0">
                  <a:pos x="5" y="88"/>
                </a:cxn>
                <a:cxn ang="0">
                  <a:pos x="0" y="92"/>
                </a:cxn>
                <a:cxn ang="0">
                  <a:pos x="1" y="95"/>
                </a:cxn>
              </a:cxnLst>
              <a:rect l="0" t="0" r="r" b="b"/>
              <a:pathLst>
                <a:path w="60" h="95">
                  <a:moveTo>
                    <a:pt x="1" y="95"/>
                  </a:moveTo>
                  <a:lnTo>
                    <a:pt x="9" y="90"/>
                  </a:lnTo>
                  <a:lnTo>
                    <a:pt x="12" y="86"/>
                  </a:lnTo>
                  <a:lnTo>
                    <a:pt x="18" y="79"/>
                  </a:lnTo>
                  <a:lnTo>
                    <a:pt x="23" y="75"/>
                  </a:lnTo>
                  <a:lnTo>
                    <a:pt x="29" y="68"/>
                  </a:lnTo>
                  <a:lnTo>
                    <a:pt x="33" y="64"/>
                  </a:lnTo>
                  <a:lnTo>
                    <a:pt x="36" y="57"/>
                  </a:lnTo>
                  <a:lnTo>
                    <a:pt x="40" y="51"/>
                  </a:lnTo>
                  <a:lnTo>
                    <a:pt x="44" y="46"/>
                  </a:lnTo>
                  <a:lnTo>
                    <a:pt x="47" y="38"/>
                  </a:lnTo>
                  <a:lnTo>
                    <a:pt x="49" y="33"/>
                  </a:lnTo>
                  <a:lnTo>
                    <a:pt x="53" y="27"/>
                  </a:lnTo>
                  <a:lnTo>
                    <a:pt x="55" y="20"/>
                  </a:lnTo>
                  <a:lnTo>
                    <a:pt x="57" y="15"/>
                  </a:lnTo>
                  <a:lnTo>
                    <a:pt x="58" y="7"/>
                  </a:lnTo>
                  <a:lnTo>
                    <a:pt x="60" y="0"/>
                  </a:lnTo>
                  <a:lnTo>
                    <a:pt x="57" y="0"/>
                  </a:lnTo>
                  <a:lnTo>
                    <a:pt x="55" y="5"/>
                  </a:lnTo>
                  <a:lnTo>
                    <a:pt x="53" y="13"/>
                  </a:lnTo>
                  <a:lnTo>
                    <a:pt x="51" y="18"/>
                  </a:lnTo>
                  <a:lnTo>
                    <a:pt x="49" y="26"/>
                  </a:lnTo>
                  <a:lnTo>
                    <a:pt x="46" y="31"/>
                  </a:lnTo>
                  <a:lnTo>
                    <a:pt x="44" y="37"/>
                  </a:lnTo>
                  <a:lnTo>
                    <a:pt x="40" y="44"/>
                  </a:lnTo>
                  <a:lnTo>
                    <a:pt x="36" y="49"/>
                  </a:lnTo>
                  <a:lnTo>
                    <a:pt x="33" y="55"/>
                  </a:lnTo>
                  <a:lnTo>
                    <a:pt x="29" y="61"/>
                  </a:lnTo>
                  <a:lnTo>
                    <a:pt x="25" y="66"/>
                  </a:lnTo>
                  <a:lnTo>
                    <a:pt x="20" y="72"/>
                  </a:lnTo>
                  <a:lnTo>
                    <a:pt x="16" y="77"/>
                  </a:lnTo>
                  <a:lnTo>
                    <a:pt x="5" y="88"/>
                  </a:lnTo>
                  <a:lnTo>
                    <a:pt x="0" y="92"/>
                  </a:lnTo>
                  <a:lnTo>
                    <a:pt x="1" y="95"/>
                  </a:lnTo>
                  <a:close/>
                </a:path>
              </a:pathLst>
            </a:custGeom>
            <a:solidFill>
              <a:srgbClr val="000000"/>
            </a:solidFill>
            <a:ln w="9525">
              <a:noFill/>
              <a:round/>
            </a:ln>
          </p:spPr>
          <p:txBody>
            <a:bodyPr/>
            <a:lstStyle/>
            <a:p>
              <a:endParaRPr lang="en-US"/>
            </a:p>
          </p:txBody>
        </p:sp>
        <p:sp>
          <p:nvSpPr>
            <p:cNvPr id="520411" name="Freeform 219"/>
            <p:cNvSpPr/>
            <p:nvPr/>
          </p:nvSpPr>
          <p:spPr bwMode="auto">
            <a:xfrm>
              <a:off x="4491" y="3210"/>
              <a:ext cx="77" cy="25"/>
            </a:xfrm>
            <a:custGeom>
              <a:avLst/>
              <a:gdLst/>
              <a:ahLst/>
              <a:cxnLst>
                <a:cxn ang="0">
                  <a:pos x="0" y="25"/>
                </a:cxn>
                <a:cxn ang="0">
                  <a:pos x="2" y="25"/>
                </a:cxn>
                <a:cxn ang="0">
                  <a:pos x="6" y="24"/>
                </a:cxn>
                <a:cxn ang="0">
                  <a:pos x="11" y="22"/>
                </a:cxn>
                <a:cxn ang="0">
                  <a:pos x="15" y="20"/>
                </a:cxn>
                <a:cxn ang="0">
                  <a:pos x="20" y="18"/>
                </a:cxn>
                <a:cxn ang="0">
                  <a:pos x="24" y="18"/>
                </a:cxn>
                <a:cxn ang="0">
                  <a:pos x="30" y="16"/>
                </a:cxn>
                <a:cxn ang="0">
                  <a:pos x="33" y="16"/>
                </a:cxn>
                <a:cxn ang="0">
                  <a:pos x="39" y="14"/>
                </a:cxn>
                <a:cxn ang="0">
                  <a:pos x="44" y="14"/>
                </a:cxn>
                <a:cxn ang="0">
                  <a:pos x="48" y="13"/>
                </a:cxn>
                <a:cxn ang="0">
                  <a:pos x="54" y="11"/>
                </a:cxn>
                <a:cxn ang="0">
                  <a:pos x="59" y="11"/>
                </a:cxn>
                <a:cxn ang="0">
                  <a:pos x="65" y="9"/>
                </a:cxn>
                <a:cxn ang="0">
                  <a:pos x="68" y="7"/>
                </a:cxn>
                <a:cxn ang="0">
                  <a:pos x="74" y="5"/>
                </a:cxn>
                <a:cxn ang="0">
                  <a:pos x="77" y="3"/>
                </a:cxn>
                <a:cxn ang="0">
                  <a:pos x="76" y="0"/>
                </a:cxn>
                <a:cxn ang="0">
                  <a:pos x="72" y="2"/>
                </a:cxn>
                <a:cxn ang="0">
                  <a:pos x="66" y="3"/>
                </a:cxn>
                <a:cxn ang="0">
                  <a:pos x="63" y="5"/>
                </a:cxn>
                <a:cxn ang="0">
                  <a:pos x="57" y="7"/>
                </a:cxn>
                <a:cxn ang="0">
                  <a:pos x="54" y="7"/>
                </a:cxn>
                <a:cxn ang="0">
                  <a:pos x="48" y="9"/>
                </a:cxn>
                <a:cxn ang="0">
                  <a:pos x="44" y="11"/>
                </a:cxn>
                <a:cxn ang="0">
                  <a:pos x="39" y="11"/>
                </a:cxn>
                <a:cxn ang="0">
                  <a:pos x="33" y="13"/>
                </a:cxn>
                <a:cxn ang="0">
                  <a:pos x="30" y="13"/>
                </a:cxn>
                <a:cxn ang="0">
                  <a:pos x="24" y="14"/>
                </a:cxn>
                <a:cxn ang="0">
                  <a:pos x="19" y="16"/>
                </a:cxn>
                <a:cxn ang="0">
                  <a:pos x="15" y="16"/>
                </a:cxn>
                <a:cxn ang="0">
                  <a:pos x="9" y="18"/>
                </a:cxn>
                <a:cxn ang="0">
                  <a:pos x="4" y="20"/>
                </a:cxn>
                <a:cxn ang="0">
                  <a:pos x="0" y="22"/>
                </a:cxn>
                <a:cxn ang="0">
                  <a:pos x="0" y="25"/>
                </a:cxn>
                <a:cxn ang="0">
                  <a:pos x="2" y="25"/>
                </a:cxn>
                <a:cxn ang="0">
                  <a:pos x="0" y="25"/>
                </a:cxn>
              </a:cxnLst>
              <a:rect l="0" t="0" r="r" b="b"/>
              <a:pathLst>
                <a:path w="77" h="25">
                  <a:moveTo>
                    <a:pt x="0" y="25"/>
                  </a:moveTo>
                  <a:lnTo>
                    <a:pt x="2" y="25"/>
                  </a:lnTo>
                  <a:lnTo>
                    <a:pt x="6" y="24"/>
                  </a:lnTo>
                  <a:lnTo>
                    <a:pt x="11" y="22"/>
                  </a:lnTo>
                  <a:lnTo>
                    <a:pt x="15" y="20"/>
                  </a:lnTo>
                  <a:lnTo>
                    <a:pt x="20" y="18"/>
                  </a:lnTo>
                  <a:lnTo>
                    <a:pt x="24" y="18"/>
                  </a:lnTo>
                  <a:lnTo>
                    <a:pt x="30" y="16"/>
                  </a:lnTo>
                  <a:lnTo>
                    <a:pt x="33" y="16"/>
                  </a:lnTo>
                  <a:lnTo>
                    <a:pt x="39" y="14"/>
                  </a:lnTo>
                  <a:lnTo>
                    <a:pt x="44" y="14"/>
                  </a:lnTo>
                  <a:lnTo>
                    <a:pt x="48" y="13"/>
                  </a:lnTo>
                  <a:lnTo>
                    <a:pt x="54" y="11"/>
                  </a:lnTo>
                  <a:lnTo>
                    <a:pt x="59" y="11"/>
                  </a:lnTo>
                  <a:lnTo>
                    <a:pt x="65" y="9"/>
                  </a:lnTo>
                  <a:lnTo>
                    <a:pt x="68" y="7"/>
                  </a:lnTo>
                  <a:lnTo>
                    <a:pt x="74" y="5"/>
                  </a:lnTo>
                  <a:lnTo>
                    <a:pt x="77" y="3"/>
                  </a:lnTo>
                  <a:lnTo>
                    <a:pt x="76" y="0"/>
                  </a:lnTo>
                  <a:lnTo>
                    <a:pt x="72" y="2"/>
                  </a:lnTo>
                  <a:lnTo>
                    <a:pt x="66" y="3"/>
                  </a:lnTo>
                  <a:lnTo>
                    <a:pt x="63" y="5"/>
                  </a:lnTo>
                  <a:lnTo>
                    <a:pt x="57" y="7"/>
                  </a:lnTo>
                  <a:lnTo>
                    <a:pt x="54" y="7"/>
                  </a:lnTo>
                  <a:lnTo>
                    <a:pt x="48" y="9"/>
                  </a:lnTo>
                  <a:lnTo>
                    <a:pt x="44" y="11"/>
                  </a:lnTo>
                  <a:lnTo>
                    <a:pt x="39" y="11"/>
                  </a:lnTo>
                  <a:lnTo>
                    <a:pt x="33" y="13"/>
                  </a:lnTo>
                  <a:lnTo>
                    <a:pt x="30" y="13"/>
                  </a:lnTo>
                  <a:lnTo>
                    <a:pt x="24" y="14"/>
                  </a:lnTo>
                  <a:lnTo>
                    <a:pt x="19" y="16"/>
                  </a:lnTo>
                  <a:lnTo>
                    <a:pt x="15" y="16"/>
                  </a:lnTo>
                  <a:lnTo>
                    <a:pt x="9" y="18"/>
                  </a:lnTo>
                  <a:lnTo>
                    <a:pt x="4" y="20"/>
                  </a:lnTo>
                  <a:lnTo>
                    <a:pt x="0" y="22"/>
                  </a:lnTo>
                  <a:lnTo>
                    <a:pt x="0" y="25"/>
                  </a:lnTo>
                  <a:lnTo>
                    <a:pt x="2" y="25"/>
                  </a:lnTo>
                  <a:lnTo>
                    <a:pt x="0" y="25"/>
                  </a:lnTo>
                  <a:close/>
                </a:path>
              </a:pathLst>
            </a:custGeom>
            <a:solidFill>
              <a:srgbClr val="000000"/>
            </a:solidFill>
            <a:ln w="9525">
              <a:noFill/>
              <a:round/>
            </a:ln>
          </p:spPr>
          <p:txBody>
            <a:bodyPr/>
            <a:lstStyle/>
            <a:p>
              <a:endParaRPr lang="en-US"/>
            </a:p>
          </p:txBody>
        </p:sp>
        <p:sp>
          <p:nvSpPr>
            <p:cNvPr id="520412" name="Freeform 220"/>
            <p:cNvSpPr/>
            <p:nvPr/>
          </p:nvSpPr>
          <p:spPr bwMode="auto">
            <a:xfrm>
              <a:off x="4407" y="3232"/>
              <a:ext cx="84" cy="20"/>
            </a:xfrm>
            <a:custGeom>
              <a:avLst/>
              <a:gdLst/>
              <a:ahLst/>
              <a:cxnLst>
                <a:cxn ang="0">
                  <a:pos x="7" y="14"/>
                </a:cxn>
                <a:cxn ang="0">
                  <a:pos x="9" y="16"/>
                </a:cxn>
                <a:cxn ang="0">
                  <a:pos x="14" y="16"/>
                </a:cxn>
                <a:cxn ang="0">
                  <a:pos x="18" y="14"/>
                </a:cxn>
                <a:cxn ang="0">
                  <a:pos x="24" y="14"/>
                </a:cxn>
                <a:cxn ang="0">
                  <a:pos x="27" y="13"/>
                </a:cxn>
                <a:cxn ang="0">
                  <a:pos x="33" y="13"/>
                </a:cxn>
                <a:cxn ang="0">
                  <a:pos x="37" y="11"/>
                </a:cxn>
                <a:cxn ang="0">
                  <a:pos x="42" y="9"/>
                </a:cxn>
                <a:cxn ang="0">
                  <a:pos x="46" y="9"/>
                </a:cxn>
                <a:cxn ang="0">
                  <a:pos x="51" y="7"/>
                </a:cxn>
                <a:cxn ang="0">
                  <a:pos x="55" y="7"/>
                </a:cxn>
                <a:cxn ang="0">
                  <a:pos x="60" y="5"/>
                </a:cxn>
                <a:cxn ang="0">
                  <a:pos x="64" y="5"/>
                </a:cxn>
                <a:cxn ang="0">
                  <a:pos x="70" y="3"/>
                </a:cxn>
                <a:cxn ang="0">
                  <a:pos x="84" y="3"/>
                </a:cxn>
                <a:cxn ang="0">
                  <a:pos x="84" y="0"/>
                </a:cxn>
                <a:cxn ang="0">
                  <a:pos x="73" y="0"/>
                </a:cxn>
                <a:cxn ang="0">
                  <a:pos x="70" y="2"/>
                </a:cxn>
                <a:cxn ang="0">
                  <a:pos x="64" y="2"/>
                </a:cxn>
                <a:cxn ang="0">
                  <a:pos x="59" y="3"/>
                </a:cxn>
                <a:cxn ang="0">
                  <a:pos x="49" y="3"/>
                </a:cxn>
                <a:cxn ang="0">
                  <a:pos x="46" y="5"/>
                </a:cxn>
                <a:cxn ang="0">
                  <a:pos x="42" y="5"/>
                </a:cxn>
                <a:cxn ang="0">
                  <a:pos x="37" y="7"/>
                </a:cxn>
                <a:cxn ang="0">
                  <a:pos x="33" y="7"/>
                </a:cxn>
                <a:cxn ang="0">
                  <a:pos x="27" y="9"/>
                </a:cxn>
                <a:cxn ang="0">
                  <a:pos x="24" y="11"/>
                </a:cxn>
                <a:cxn ang="0">
                  <a:pos x="18" y="11"/>
                </a:cxn>
                <a:cxn ang="0">
                  <a:pos x="13" y="13"/>
                </a:cxn>
                <a:cxn ang="0">
                  <a:pos x="7" y="14"/>
                </a:cxn>
                <a:cxn ang="0">
                  <a:pos x="9" y="16"/>
                </a:cxn>
                <a:cxn ang="0">
                  <a:pos x="7" y="14"/>
                </a:cxn>
                <a:cxn ang="0">
                  <a:pos x="0" y="20"/>
                </a:cxn>
                <a:cxn ang="0">
                  <a:pos x="9" y="16"/>
                </a:cxn>
                <a:cxn ang="0">
                  <a:pos x="7" y="14"/>
                </a:cxn>
              </a:cxnLst>
              <a:rect l="0" t="0" r="r" b="b"/>
              <a:pathLst>
                <a:path w="84" h="20">
                  <a:moveTo>
                    <a:pt x="7" y="14"/>
                  </a:moveTo>
                  <a:lnTo>
                    <a:pt x="9" y="16"/>
                  </a:lnTo>
                  <a:lnTo>
                    <a:pt x="14" y="16"/>
                  </a:lnTo>
                  <a:lnTo>
                    <a:pt x="18" y="14"/>
                  </a:lnTo>
                  <a:lnTo>
                    <a:pt x="24" y="14"/>
                  </a:lnTo>
                  <a:lnTo>
                    <a:pt x="27" y="13"/>
                  </a:lnTo>
                  <a:lnTo>
                    <a:pt x="33" y="13"/>
                  </a:lnTo>
                  <a:lnTo>
                    <a:pt x="37" y="11"/>
                  </a:lnTo>
                  <a:lnTo>
                    <a:pt x="42" y="9"/>
                  </a:lnTo>
                  <a:lnTo>
                    <a:pt x="46" y="9"/>
                  </a:lnTo>
                  <a:lnTo>
                    <a:pt x="51" y="7"/>
                  </a:lnTo>
                  <a:lnTo>
                    <a:pt x="55" y="7"/>
                  </a:lnTo>
                  <a:lnTo>
                    <a:pt x="60" y="5"/>
                  </a:lnTo>
                  <a:lnTo>
                    <a:pt x="64" y="5"/>
                  </a:lnTo>
                  <a:lnTo>
                    <a:pt x="70" y="3"/>
                  </a:lnTo>
                  <a:lnTo>
                    <a:pt x="84" y="3"/>
                  </a:lnTo>
                  <a:lnTo>
                    <a:pt x="84" y="0"/>
                  </a:lnTo>
                  <a:lnTo>
                    <a:pt x="73" y="0"/>
                  </a:lnTo>
                  <a:lnTo>
                    <a:pt x="70" y="2"/>
                  </a:lnTo>
                  <a:lnTo>
                    <a:pt x="64" y="2"/>
                  </a:lnTo>
                  <a:lnTo>
                    <a:pt x="59" y="3"/>
                  </a:lnTo>
                  <a:lnTo>
                    <a:pt x="49" y="3"/>
                  </a:lnTo>
                  <a:lnTo>
                    <a:pt x="46" y="5"/>
                  </a:lnTo>
                  <a:lnTo>
                    <a:pt x="42" y="5"/>
                  </a:lnTo>
                  <a:lnTo>
                    <a:pt x="37" y="7"/>
                  </a:lnTo>
                  <a:lnTo>
                    <a:pt x="33" y="7"/>
                  </a:lnTo>
                  <a:lnTo>
                    <a:pt x="27" y="9"/>
                  </a:lnTo>
                  <a:lnTo>
                    <a:pt x="24" y="11"/>
                  </a:lnTo>
                  <a:lnTo>
                    <a:pt x="18" y="11"/>
                  </a:lnTo>
                  <a:lnTo>
                    <a:pt x="13" y="13"/>
                  </a:lnTo>
                  <a:lnTo>
                    <a:pt x="7" y="14"/>
                  </a:lnTo>
                  <a:lnTo>
                    <a:pt x="9" y="16"/>
                  </a:lnTo>
                  <a:lnTo>
                    <a:pt x="7" y="14"/>
                  </a:lnTo>
                  <a:lnTo>
                    <a:pt x="0" y="20"/>
                  </a:lnTo>
                  <a:lnTo>
                    <a:pt x="9" y="16"/>
                  </a:lnTo>
                  <a:lnTo>
                    <a:pt x="7" y="14"/>
                  </a:lnTo>
                  <a:close/>
                </a:path>
              </a:pathLst>
            </a:custGeom>
            <a:solidFill>
              <a:srgbClr val="000000"/>
            </a:solidFill>
            <a:ln w="9525">
              <a:noFill/>
              <a:round/>
            </a:ln>
          </p:spPr>
          <p:txBody>
            <a:bodyPr/>
            <a:lstStyle/>
            <a:p>
              <a:endParaRPr lang="en-US"/>
            </a:p>
          </p:txBody>
        </p:sp>
        <p:sp>
          <p:nvSpPr>
            <p:cNvPr id="520413" name="Freeform 221"/>
            <p:cNvSpPr/>
            <p:nvPr/>
          </p:nvSpPr>
          <p:spPr bwMode="auto">
            <a:xfrm>
              <a:off x="4414" y="3112"/>
              <a:ext cx="50" cy="136"/>
            </a:xfrm>
            <a:custGeom>
              <a:avLst/>
              <a:gdLst/>
              <a:ahLst/>
              <a:cxnLst>
                <a:cxn ang="0">
                  <a:pos x="46" y="0"/>
                </a:cxn>
                <a:cxn ang="0">
                  <a:pos x="42" y="17"/>
                </a:cxn>
                <a:cxn ang="0">
                  <a:pos x="41" y="35"/>
                </a:cxn>
                <a:cxn ang="0">
                  <a:pos x="39" y="54"/>
                </a:cxn>
                <a:cxn ang="0">
                  <a:pos x="35" y="72"/>
                </a:cxn>
                <a:cxn ang="0">
                  <a:pos x="30" y="89"/>
                </a:cxn>
                <a:cxn ang="0">
                  <a:pos x="22" y="105"/>
                </a:cxn>
                <a:cxn ang="0">
                  <a:pos x="13" y="122"/>
                </a:cxn>
                <a:cxn ang="0">
                  <a:pos x="0" y="134"/>
                </a:cxn>
                <a:cxn ang="0">
                  <a:pos x="2" y="136"/>
                </a:cxn>
                <a:cxn ang="0">
                  <a:pos x="17" y="123"/>
                </a:cxn>
                <a:cxn ang="0">
                  <a:pos x="26" y="107"/>
                </a:cxn>
                <a:cxn ang="0">
                  <a:pos x="33" y="90"/>
                </a:cxn>
                <a:cxn ang="0">
                  <a:pos x="39" y="72"/>
                </a:cxn>
                <a:cxn ang="0">
                  <a:pos x="41" y="54"/>
                </a:cxn>
                <a:cxn ang="0">
                  <a:pos x="44" y="35"/>
                </a:cxn>
                <a:cxn ang="0">
                  <a:pos x="46" y="17"/>
                </a:cxn>
                <a:cxn ang="0">
                  <a:pos x="50" y="0"/>
                </a:cxn>
                <a:cxn ang="0">
                  <a:pos x="46" y="0"/>
                </a:cxn>
              </a:cxnLst>
              <a:rect l="0" t="0" r="r" b="b"/>
              <a:pathLst>
                <a:path w="50" h="136">
                  <a:moveTo>
                    <a:pt x="46" y="0"/>
                  </a:moveTo>
                  <a:lnTo>
                    <a:pt x="42" y="17"/>
                  </a:lnTo>
                  <a:lnTo>
                    <a:pt x="41" y="35"/>
                  </a:lnTo>
                  <a:lnTo>
                    <a:pt x="39" y="54"/>
                  </a:lnTo>
                  <a:lnTo>
                    <a:pt x="35" y="72"/>
                  </a:lnTo>
                  <a:lnTo>
                    <a:pt x="30" y="89"/>
                  </a:lnTo>
                  <a:lnTo>
                    <a:pt x="22" y="105"/>
                  </a:lnTo>
                  <a:lnTo>
                    <a:pt x="13" y="122"/>
                  </a:lnTo>
                  <a:lnTo>
                    <a:pt x="0" y="134"/>
                  </a:lnTo>
                  <a:lnTo>
                    <a:pt x="2" y="136"/>
                  </a:lnTo>
                  <a:lnTo>
                    <a:pt x="17" y="123"/>
                  </a:lnTo>
                  <a:lnTo>
                    <a:pt x="26" y="107"/>
                  </a:lnTo>
                  <a:lnTo>
                    <a:pt x="33" y="90"/>
                  </a:lnTo>
                  <a:lnTo>
                    <a:pt x="39" y="72"/>
                  </a:lnTo>
                  <a:lnTo>
                    <a:pt x="41" y="54"/>
                  </a:lnTo>
                  <a:lnTo>
                    <a:pt x="44" y="35"/>
                  </a:lnTo>
                  <a:lnTo>
                    <a:pt x="46" y="17"/>
                  </a:lnTo>
                  <a:lnTo>
                    <a:pt x="50" y="0"/>
                  </a:lnTo>
                  <a:lnTo>
                    <a:pt x="46" y="0"/>
                  </a:lnTo>
                  <a:close/>
                </a:path>
              </a:pathLst>
            </a:custGeom>
            <a:solidFill>
              <a:srgbClr val="000000"/>
            </a:solidFill>
            <a:ln w="9525">
              <a:noFill/>
              <a:round/>
            </a:ln>
          </p:spPr>
          <p:txBody>
            <a:bodyPr/>
            <a:lstStyle/>
            <a:p>
              <a:endParaRPr lang="en-US"/>
            </a:p>
          </p:txBody>
        </p:sp>
        <p:sp>
          <p:nvSpPr>
            <p:cNvPr id="520414" name="Freeform 222"/>
            <p:cNvSpPr/>
            <p:nvPr/>
          </p:nvSpPr>
          <p:spPr bwMode="auto">
            <a:xfrm>
              <a:off x="4460" y="3092"/>
              <a:ext cx="7" cy="20"/>
            </a:xfrm>
            <a:custGeom>
              <a:avLst/>
              <a:gdLst/>
              <a:ahLst/>
              <a:cxnLst>
                <a:cxn ang="0">
                  <a:pos x="0" y="4"/>
                </a:cxn>
                <a:cxn ang="0">
                  <a:pos x="2" y="6"/>
                </a:cxn>
                <a:cxn ang="0">
                  <a:pos x="4" y="6"/>
                </a:cxn>
                <a:cxn ang="0">
                  <a:pos x="4" y="11"/>
                </a:cxn>
                <a:cxn ang="0">
                  <a:pos x="2" y="11"/>
                </a:cxn>
                <a:cxn ang="0">
                  <a:pos x="0" y="15"/>
                </a:cxn>
                <a:cxn ang="0">
                  <a:pos x="0" y="20"/>
                </a:cxn>
                <a:cxn ang="0">
                  <a:pos x="4" y="20"/>
                </a:cxn>
                <a:cxn ang="0">
                  <a:pos x="4" y="17"/>
                </a:cxn>
                <a:cxn ang="0">
                  <a:pos x="6" y="13"/>
                </a:cxn>
                <a:cxn ang="0">
                  <a:pos x="6" y="11"/>
                </a:cxn>
                <a:cxn ang="0">
                  <a:pos x="7" y="8"/>
                </a:cxn>
                <a:cxn ang="0">
                  <a:pos x="6" y="6"/>
                </a:cxn>
                <a:cxn ang="0">
                  <a:pos x="4" y="2"/>
                </a:cxn>
                <a:cxn ang="0">
                  <a:pos x="2" y="0"/>
                </a:cxn>
                <a:cxn ang="0">
                  <a:pos x="0" y="0"/>
                </a:cxn>
                <a:cxn ang="0">
                  <a:pos x="2" y="0"/>
                </a:cxn>
                <a:cxn ang="0">
                  <a:pos x="0" y="0"/>
                </a:cxn>
                <a:cxn ang="0">
                  <a:pos x="0" y="4"/>
                </a:cxn>
              </a:cxnLst>
              <a:rect l="0" t="0" r="r" b="b"/>
              <a:pathLst>
                <a:path w="7" h="20">
                  <a:moveTo>
                    <a:pt x="0" y="4"/>
                  </a:moveTo>
                  <a:lnTo>
                    <a:pt x="2" y="6"/>
                  </a:lnTo>
                  <a:lnTo>
                    <a:pt x="4" y="6"/>
                  </a:lnTo>
                  <a:lnTo>
                    <a:pt x="4" y="11"/>
                  </a:lnTo>
                  <a:lnTo>
                    <a:pt x="2" y="11"/>
                  </a:lnTo>
                  <a:lnTo>
                    <a:pt x="0" y="15"/>
                  </a:lnTo>
                  <a:lnTo>
                    <a:pt x="0" y="20"/>
                  </a:lnTo>
                  <a:lnTo>
                    <a:pt x="4" y="20"/>
                  </a:lnTo>
                  <a:lnTo>
                    <a:pt x="4" y="17"/>
                  </a:lnTo>
                  <a:lnTo>
                    <a:pt x="6" y="13"/>
                  </a:lnTo>
                  <a:lnTo>
                    <a:pt x="6" y="11"/>
                  </a:lnTo>
                  <a:lnTo>
                    <a:pt x="7" y="8"/>
                  </a:lnTo>
                  <a:lnTo>
                    <a:pt x="6" y="6"/>
                  </a:lnTo>
                  <a:lnTo>
                    <a:pt x="4" y="2"/>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520415" name="Freeform 223"/>
            <p:cNvSpPr/>
            <p:nvPr/>
          </p:nvSpPr>
          <p:spPr bwMode="auto">
            <a:xfrm>
              <a:off x="4447" y="3092"/>
              <a:ext cx="13" cy="22"/>
            </a:xfrm>
            <a:custGeom>
              <a:avLst/>
              <a:gdLst/>
              <a:ahLst/>
              <a:cxnLst>
                <a:cxn ang="0">
                  <a:pos x="4" y="22"/>
                </a:cxn>
                <a:cxn ang="0">
                  <a:pos x="6" y="19"/>
                </a:cxn>
                <a:cxn ang="0">
                  <a:pos x="6" y="13"/>
                </a:cxn>
                <a:cxn ang="0">
                  <a:pos x="8" y="9"/>
                </a:cxn>
                <a:cxn ang="0">
                  <a:pos x="8" y="8"/>
                </a:cxn>
                <a:cxn ang="0">
                  <a:pos x="11" y="4"/>
                </a:cxn>
                <a:cxn ang="0">
                  <a:pos x="13" y="4"/>
                </a:cxn>
                <a:cxn ang="0">
                  <a:pos x="13" y="0"/>
                </a:cxn>
                <a:cxn ang="0">
                  <a:pos x="9" y="0"/>
                </a:cxn>
                <a:cxn ang="0">
                  <a:pos x="6" y="2"/>
                </a:cxn>
                <a:cxn ang="0">
                  <a:pos x="4" y="6"/>
                </a:cxn>
                <a:cxn ang="0">
                  <a:pos x="4" y="11"/>
                </a:cxn>
                <a:cxn ang="0">
                  <a:pos x="2" y="15"/>
                </a:cxn>
                <a:cxn ang="0">
                  <a:pos x="2" y="19"/>
                </a:cxn>
                <a:cxn ang="0">
                  <a:pos x="0" y="20"/>
                </a:cxn>
                <a:cxn ang="0">
                  <a:pos x="4" y="22"/>
                </a:cxn>
              </a:cxnLst>
              <a:rect l="0" t="0" r="r" b="b"/>
              <a:pathLst>
                <a:path w="13" h="22">
                  <a:moveTo>
                    <a:pt x="4" y="22"/>
                  </a:moveTo>
                  <a:lnTo>
                    <a:pt x="6" y="19"/>
                  </a:lnTo>
                  <a:lnTo>
                    <a:pt x="6" y="13"/>
                  </a:lnTo>
                  <a:lnTo>
                    <a:pt x="8" y="9"/>
                  </a:lnTo>
                  <a:lnTo>
                    <a:pt x="8" y="8"/>
                  </a:lnTo>
                  <a:lnTo>
                    <a:pt x="11" y="4"/>
                  </a:lnTo>
                  <a:lnTo>
                    <a:pt x="13" y="4"/>
                  </a:lnTo>
                  <a:lnTo>
                    <a:pt x="13" y="0"/>
                  </a:lnTo>
                  <a:lnTo>
                    <a:pt x="9" y="0"/>
                  </a:lnTo>
                  <a:lnTo>
                    <a:pt x="6" y="2"/>
                  </a:lnTo>
                  <a:lnTo>
                    <a:pt x="4" y="6"/>
                  </a:lnTo>
                  <a:lnTo>
                    <a:pt x="4" y="11"/>
                  </a:lnTo>
                  <a:lnTo>
                    <a:pt x="2" y="15"/>
                  </a:lnTo>
                  <a:lnTo>
                    <a:pt x="2" y="19"/>
                  </a:lnTo>
                  <a:lnTo>
                    <a:pt x="0" y="20"/>
                  </a:lnTo>
                  <a:lnTo>
                    <a:pt x="4" y="22"/>
                  </a:lnTo>
                  <a:close/>
                </a:path>
              </a:pathLst>
            </a:custGeom>
            <a:solidFill>
              <a:srgbClr val="000000"/>
            </a:solidFill>
            <a:ln w="9525">
              <a:noFill/>
              <a:round/>
            </a:ln>
          </p:spPr>
          <p:txBody>
            <a:bodyPr/>
            <a:lstStyle/>
            <a:p>
              <a:endParaRPr lang="en-US"/>
            </a:p>
          </p:txBody>
        </p:sp>
        <p:sp>
          <p:nvSpPr>
            <p:cNvPr id="520416" name="Freeform 224"/>
            <p:cNvSpPr/>
            <p:nvPr/>
          </p:nvSpPr>
          <p:spPr bwMode="auto">
            <a:xfrm>
              <a:off x="4427" y="3112"/>
              <a:ext cx="24" cy="65"/>
            </a:xfrm>
            <a:custGeom>
              <a:avLst/>
              <a:gdLst/>
              <a:ahLst/>
              <a:cxnLst>
                <a:cxn ang="0">
                  <a:pos x="4" y="65"/>
                </a:cxn>
                <a:cxn ang="0">
                  <a:pos x="6" y="57"/>
                </a:cxn>
                <a:cxn ang="0">
                  <a:pos x="9" y="48"/>
                </a:cxn>
                <a:cxn ang="0">
                  <a:pos x="11" y="41"/>
                </a:cxn>
                <a:cxn ang="0">
                  <a:pos x="13" y="33"/>
                </a:cxn>
                <a:cxn ang="0">
                  <a:pos x="17" y="24"/>
                </a:cxn>
                <a:cxn ang="0">
                  <a:pos x="18" y="17"/>
                </a:cxn>
                <a:cxn ang="0">
                  <a:pos x="20" y="10"/>
                </a:cxn>
                <a:cxn ang="0">
                  <a:pos x="24" y="2"/>
                </a:cxn>
                <a:cxn ang="0">
                  <a:pos x="20" y="0"/>
                </a:cxn>
                <a:cxn ang="0">
                  <a:pos x="17" y="8"/>
                </a:cxn>
                <a:cxn ang="0">
                  <a:pos x="15" y="15"/>
                </a:cxn>
                <a:cxn ang="0">
                  <a:pos x="13" y="24"/>
                </a:cxn>
                <a:cxn ang="0">
                  <a:pos x="9" y="32"/>
                </a:cxn>
                <a:cxn ang="0">
                  <a:pos x="7" y="41"/>
                </a:cxn>
                <a:cxn ang="0">
                  <a:pos x="6" y="48"/>
                </a:cxn>
                <a:cxn ang="0">
                  <a:pos x="4" y="55"/>
                </a:cxn>
                <a:cxn ang="0">
                  <a:pos x="0" y="63"/>
                </a:cxn>
                <a:cxn ang="0">
                  <a:pos x="4" y="65"/>
                </a:cxn>
              </a:cxnLst>
              <a:rect l="0" t="0" r="r" b="b"/>
              <a:pathLst>
                <a:path w="24" h="65">
                  <a:moveTo>
                    <a:pt x="4" y="65"/>
                  </a:moveTo>
                  <a:lnTo>
                    <a:pt x="6" y="57"/>
                  </a:lnTo>
                  <a:lnTo>
                    <a:pt x="9" y="48"/>
                  </a:lnTo>
                  <a:lnTo>
                    <a:pt x="11" y="41"/>
                  </a:lnTo>
                  <a:lnTo>
                    <a:pt x="13" y="33"/>
                  </a:lnTo>
                  <a:lnTo>
                    <a:pt x="17" y="24"/>
                  </a:lnTo>
                  <a:lnTo>
                    <a:pt x="18" y="17"/>
                  </a:lnTo>
                  <a:lnTo>
                    <a:pt x="20" y="10"/>
                  </a:lnTo>
                  <a:lnTo>
                    <a:pt x="24" y="2"/>
                  </a:lnTo>
                  <a:lnTo>
                    <a:pt x="20" y="0"/>
                  </a:lnTo>
                  <a:lnTo>
                    <a:pt x="17" y="8"/>
                  </a:lnTo>
                  <a:lnTo>
                    <a:pt x="15" y="15"/>
                  </a:lnTo>
                  <a:lnTo>
                    <a:pt x="13" y="24"/>
                  </a:lnTo>
                  <a:lnTo>
                    <a:pt x="9" y="32"/>
                  </a:lnTo>
                  <a:lnTo>
                    <a:pt x="7" y="41"/>
                  </a:lnTo>
                  <a:lnTo>
                    <a:pt x="6" y="48"/>
                  </a:lnTo>
                  <a:lnTo>
                    <a:pt x="4" y="55"/>
                  </a:lnTo>
                  <a:lnTo>
                    <a:pt x="0" y="63"/>
                  </a:lnTo>
                  <a:lnTo>
                    <a:pt x="4" y="65"/>
                  </a:lnTo>
                  <a:close/>
                </a:path>
              </a:pathLst>
            </a:custGeom>
            <a:solidFill>
              <a:srgbClr val="000000"/>
            </a:solidFill>
            <a:ln w="9525">
              <a:noFill/>
              <a:round/>
            </a:ln>
          </p:spPr>
          <p:txBody>
            <a:bodyPr/>
            <a:lstStyle/>
            <a:p>
              <a:endParaRPr lang="en-US"/>
            </a:p>
          </p:txBody>
        </p:sp>
        <p:sp>
          <p:nvSpPr>
            <p:cNvPr id="520417" name="Freeform 225"/>
            <p:cNvSpPr/>
            <p:nvPr/>
          </p:nvSpPr>
          <p:spPr bwMode="auto">
            <a:xfrm>
              <a:off x="4365" y="3175"/>
              <a:ext cx="66" cy="81"/>
            </a:xfrm>
            <a:custGeom>
              <a:avLst/>
              <a:gdLst/>
              <a:ahLst/>
              <a:cxnLst>
                <a:cxn ang="0">
                  <a:pos x="3" y="81"/>
                </a:cxn>
                <a:cxn ang="0">
                  <a:pos x="9" y="77"/>
                </a:cxn>
                <a:cxn ang="0">
                  <a:pos x="12" y="73"/>
                </a:cxn>
                <a:cxn ang="0">
                  <a:pos x="18" y="70"/>
                </a:cxn>
                <a:cxn ang="0">
                  <a:pos x="36" y="51"/>
                </a:cxn>
                <a:cxn ang="0">
                  <a:pos x="40" y="46"/>
                </a:cxn>
                <a:cxn ang="0">
                  <a:pos x="44" y="40"/>
                </a:cxn>
                <a:cxn ang="0">
                  <a:pos x="47" y="35"/>
                </a:cxn>
                <a:cxn ang="0">
                  <a:pos x="51" y="29"/>
                </a:cxn>
                <a:cxn ang="0">
                  <a:pos x="55" y="24"/>
                </a:cxn>
                <a:cxn ang="0">
                  <a:pos x="58" y="18"/>
                </a:cxn>
                <a:cxn ang="0">
                  <a:pos x="60" y="13"/>
                </a:cxn>
                <a:cxn ang="0">
                  <a:pos x="64" y="7"/>
                </a:cxn>
                <a:cxn ang="0">
                  <a:pos x="66" y="2"/>
                </a:cxn>
                <a:cxn ang="0">
                  <a:pos x="62" y="0"/>
                </a:cxn>
                <a:cxn ang="0">
                  <a:pos x="58" y="5"/>
                </a:cxn>
                <a:cxn ang="0">
                  <a:pos x="56" y="11"/>
                </a:cxn>
                <a:cxn ang="0">
                  <a:pos x="55" y="16"/>
                </a:cxn>
                <a:cxn ang="0">
                  <a:pos x="51" y="22"/>
                </a:cxn>
                <a:cxn ang="0">
                  <a:pos x="47" y="27"/>
                </a:cxn>
                <a:cxn ang="0">
                  <a:pos x="45" y="33"/>
                </a:cxn>
                <a:cxn ang="0">
                  <a:pos x="42" y="38"/>
                </a:cxn>
                <a:cxn ang="0">
                  <a:pos x="38" y="44"/>
                </a:cxn>
                <a:cxn ang="0">
                  <a:pos x="29" y="53"/>
                </a:cxn>
                <a:cxn ang="0">
                  <a:pos x="25" y="59"/>
                </a:cxn>
                <a:cxn ang="0">
                  <a:pos x="20" y="62"/>
                </a:cxn>
                <a:cxn ang="0">
                  <a:pos x="11" y="71"/>
                </a:cxn>
                <a:cxn ang="0">
                  <a:pos x="5" y="75"/>
                </a:cxn>
                <a:cxn ang="0">
                  <a:pos x="0" y="81"/>
                </a:cxn>
                <a:cxn ang="0">
                  <a:pos x="1" y="79"/>
                </a:cxn>
                <a:cxn ang="0">
                  <a:pos x="0" y="79"/>
                </a:cxn>
                <a:cxn ang="0">
                  <a:pos x="0" y="81"/>
                </a:cxn>
                <a:cxn ang="0">
                  <a:pos x="3" y="81"/>
                </a:cxn>
              </a:cxnLst>
              <a:rect l="0" t="0" r="r" b="b"/>
              <a:pathLst>
                <a:path w="66" h="81">
                  <a:moveTo>
                    <a:pt x="3" y="81"/>
                  </a:moveTo>
                  <a:lnTo>
                    <a:pt x="9" y="77"/>
                  </a:lnTo>
                  <a:lnTo>
                    <a:pt x="12" y="73"/>
                  </a:lnTo>
                  <a:lnTo>
                    <a:pt x="18" y="70"/>
                  </a:lnTo>
                  <a:lnTo>
                    <a:pt x="36" y="51"/>
                  </a:lnTo>
                  <a:lnTo>
                    <a:pt x="40" y="46"/>
                  </a:lnTo>
                  <a:lnTo>
                    <a:pt x="44" y="40"/>
                  </a:lnTo>
                  <a:lnTo>
                    <a:pt x="47" y="35"/>
                  </a:lnTo>
                  <a:lnTo>
                    <a:pt x="51" y="29"/>
                  </a:lnTo>
                  <a:lnTo>
                    <a:pt x="55" y="24"/>
                  </a:lnTo>
                  <a:lnTo>
                    <a:pt x="58" y="18"/>
                  </a:lnTo>
                  <a:lnTo>
                    <a:pt x="60" y="13"/>
                  </a:lnTo>
                  <a:lnTo>
                    <a:pt x="64" y="7"/>
                  </a:lnTo>
                  <a:lnTo>
                    <a:pt x="66" y="2"/>
                  </a:lnTo>
                  <a:lnTo>
                    <a:pt x="62" y="0"/>
                  </a:lnTo>
                  <a:lnTo>
                    <a:pt x="58" y="5"/>
                  </a:lnTo>
                  <a:lnTo>
                    <a:pt x="56" y="11"/>
                  </a:lnTo>
                  <a:lnTo>
                    <a:pt x="55" y="16"/>
                  </a:lnTo>
                  <a:lnTo>
                    <a:pt x="51" y="22"/>
                  </a:lnTo>
                  <a:lnTo>
                    <a:pt x="47" y="27"/>
                  </a:lnTo>
                  <a:lnTo>
                    <a:pt x="45" y="33"/>
                  </a:lnTo>
                  <a:lnTo>
                    <a:pt x="42" y="38"/>
                  </a:lnTo>
                  <a:lnTo>
                    <a:pt x="38" y="44"/>
                  </a:lnTo>
                  <a:lnTo>
                    <a:pt x="29" y="53"/>
                  </a:lnTo>
                  <a:lnTo>
                    <a:pt x="25" y="59"/>
                  </a:lnTo>
                  <a:lnTo>
                    <a:pt x="20" y="62"/>
                  </a:lnTo>
                  <a:lnTo>
                    <a:pt x="11" y="71"/>
                  </a:lnTo>
                  <a:lnTo>
                    <a:pt x="5" y="75"/>
                  </a:lnTo>
                  <a:lnTo>
                    <a:pt x="0" y="81"/>
                  </a:lnTo>
                  <a:lnTo>
                    <a:pt x="1" y="79"/>
                  </a:lnTo>
                  <a:lnTo>
                    <a:pt x="0" y="79"/>
                  </a:lnTo>
                  <a:lnTo>
                    <a:pt x="0" y="81"/>
                  </a:lnTo>
                  <a:lnTo>
                    <a:pt x="3" y="81"/>
                  </a:lnTo>
                  <a:close/>
                </a:path>
              </a:pathLst>
            </a:custGeom>
            <a:solidFill>
              <a:srgbClr val="000000"/>
            </a:solidFill>
            <a:ln w="9525">
              <a:noFill/>
              <a:round/>
            </a:ln>
          </p:spPr>
          <p:txBody>
            <a:bodyPr/>
            <a:lstStyle/>
            <a:p>
              <a:endParaRPr lang="en-US"/>
            </a:p>
          </p:txBody>
        </p:sp>
        <p:sp>
          <p:nvSpPr>
            <p:cNvPr id="520418" name="Freeform 226"/>
            <p:cNvSpPr/>
            <p:nvPr/>
          </p:nvSpPr>
          <p:spPr bwMode="auto">
            <a:xfrm>
              <a:off x="4352" y="3256"/>
              <a:ext cx="16" cy="5"/>
            </a:xfrm>
            <a:custGeom>
              <a:avLst/>
              <a:gdLst/>
              <a:ahLst/>
              <a:cxnLst>
                <a:cxn ang="0">
                  <a:pos x="2" y="5"/>
                </a:cxn>
                <a:cxn ang="0">
                  <a:pos x="11" y="5"/>
                </a:cxn>
                <a:cxn ang="0">
                  <a:pos x="13" y="3"/>
                </a:cxn>
                <a:cxn ang="0">
                  <a:pos x="14" y="3"/>
                </a:cxn>
                <a:cxn ang="0">
                  <a:pos x="16" y="1"/>
                </a:cxn>
                <a:cxn ang="0">
                  <a:pos x="16" y="0"/>
                </a:cxn>
                <a:cxn ang="0">
                  <a:pos x="11" y="0"/>
                </a:cxn>
                <a:cxn ang="0">
                  <a:pos x="11" y="1"/>
                </a:cxn>
                <a:cxn ang="0">
                  <a:pos x="0" y="1"/>
                </a:cxn>
                <a:cxn ang="0">
                  <a:pos x="2" y="1"/>
                </a:cxn>
                <a:cxn ang="0">
                  <a:pos x="2" y="5"/>
                </a:cxn>
              </a:cxnLst>
              <a:rect l="0" t="0" r="r" b="b"/>
              <a:pathLst>
                <a:path w="16" h="5">
                  <a:moveTo>
                    <a:pt x="2" y="5"/>
                  </a:moveTo>
                  <a:lnTo>
                    <a:pt x="11" y="5"/>
                  </a:lnTo>
                  <a:lnTo>
                    <a:pt x="13" y="3"/>
                  </a:lnTo>
                  <a:lnTo>
                    <a:pt x="14" y="3"/>
                  </a:lnTo>
                  <a:lnTo>
                    <a:pt x="16" y="1"/>
                  </a:lnTo>
                  <a:lnTo>
                    <a:pt x="16" y="0"/>
                  </a:lnTo>
                  <a:lnTo>
                    <a:pt x="11" y="0"/>
                  </a:lnTo>
                  <a:lnTo>
                    <a:pt x="11" y="1"/>
                  </a:lnTo>
                  <a:lnTo>
                    <a:pt x="0" y="1"/>
                  </a:lnTo>
                  <a:lnTo>
                    <a:pt x="2" y="1"/>
                  </a:lnTo>
                  <a:lnTo>
                    <a:pt x="2" y="5"/>
                  </a:lnTo>
                  <a:close/>
                </a:path>
              </a:pathLst>
            </a:custGeom>
            <a:solidFill>
              <a:srgbClr val="000000"/>
            </a:solidFill>
            <a:ln w="9525">
              <a:noFill/>
              <a:round/>
            </a:ln>
          </p:spPr>
          <p:txBody>
            <a:bodyPr/>
            <a:lstStyle/>
            <a:p>
              <a:endParaRPr lang="en-US"/>
            </a:p>
          </p:txBody>
        </p:sp>
        <p:sp>
          <p:nvSpPr>
            <p:cNvPr id="520419" name="Freeform 227"/>
            <p:cNvSpPr/>
            <p:nvPr/>
          </p:nvSpPr>
          <p:spPr bwMode="auto">
            <a:xfrm>
              <a:off x="4249" y="3246"/>
              <a:ext cx="105" cy="17"/>
            </a:xfrm>
            <a:custGeom>
              <a:avLst/>
              <a:gdLst/>
              <a:ahLst/>
              <a:cxnLst>
                <a:cxn ang="0">
                  <a:pos x="2" y="2"/>
                </a:cxn>
                <a:cxn ang="0">
                  <a:pos x="2" y="4"/>
                </a:cxn>
                <a:cxn ang="0">
                  <a:pos x="9" y="6"/>
                </a:cxn>
                <a:cxn ang="0">
                  <a:pos x="15" y="8"/>
                </a:cxn>
                <a:cxn ang="0">
                  <a:pos x="22" y="10"/>
                </a:cxn>
                <a:cxn ang="0">
                  <a:pos x="27" y="10"/>
                </a:cxn>
                <a:cxn ang="0">
                  <a:pos x="33" y="11"/>
                </a:cxn>
                <a:cxn ang="0">
                  <a:pos x="40" y="11"/>
                </a:cxn>
                <a:cxn ang="0">
                  <a:pos x="46" y="13"/>
                </a:cxn>
                <a:cxn ang="0">
                  <a:pos x="53" y="13"/>
                </a:cxn>
                <a:cxn ang="0">
                  <a:pos x="59" y="15"/>
                </a:cxn>
                <a:cxn ang="0">
                  <a:pos x="71" y="15"/>
                </a:cxn>
                <a:cxn ang="0">
                  <a:pos x="77" y="17"/>
                </a:cxn>
                <a:cxn ang="0">
                  <a:pos x="97" y="17"/>
                </a:cxn>
                <a:cxn ang="0">
                  <a:pos x="105" y="15"/>
                </a:cxn>
                <a:cxn ang="0">
                  <a:pos x="105" y="11"/>
                </a:cxn>
                <a:cxn ang="0">
                  <a:pos x="59" y="11"/>
                </a:cxn>
                <a:cxn ang="0">
                  <a:pos x="53" y="10"/>
                </a:cxn>
                <a:cxn ang="0">
                  <a:pos x="40" y="10"/>
                </a:cxn>
                <a:cxn ang="0">
                  <a:pos x="33" y="8"/>
                </a:cxn>
                <a:cxn ang="0">
                  <a:pos x="27" y="6"/>
                </a:cxn>
                <a:cxn ang="0">
                  <a:pos x="22" y="6"/>
                </a:cxn>
                <a:cxn ang="0">
                  <a:pos x="15" y="4"/>
                </a:cxn>
                <a:cxn ang="0">
                  <a:pos x="9" y="2"/>
                </a:cxn>
                <a:cxn ang="0">
                  <a:pos x="2" y="0"/>
                </a:cxn>
                <a:cxn ang="0">
                  <a:pos x="4" y="4"/>
                </a:cxn>
                <a:cxn ang="0">
                  <a:pos x="2" y="2"/>
                </a:cxn>
                <a:cxn ang="0">
                  <a:pos x="0" y="4"/>
                </a:cxn>
                <a:cxn ang="0">
                  <a:pos x="2" y="4"/>
                </a:cxn>
                <a:cxn ang="0">
                  <a:pos x="2" y="2"/>
                </a:cxn>
              </a:cxnLst>
              <a:rect l="0" t="0" r="r" b="b"/>
              <a:pathLst>
                <a:path w="105" h="17">
                  <a:moveTo>
                    <a:pt x="2" y="2"/>
                  </a:moveTo>
                  <a:lnTo>
                    <a:pt x="2" y="4"/>
                  </a:lnTo>
                  <a:lnTo>
                    <a:pt x="9" y="6"/>
                  </a:lnTo>
                  <a:lnTo>
                    <a:pt x="15" y="8"/>
                  </a:lnTo>
                  <a:lnTo>
                    <a:pt x="22" y="10"/>
                  </a:lnTo>
                  <a:lnTo>
                    <a:pt x="27" y="10"/>
                  </a:lnTo>
                  <a:lnTo>
                    <a:pt x="33" y="11"/>
                  </a:lnTo>
                  <a:lnTo>
                    <a:pt x="40" y="11"/>
                  </a:lnTo>
                  <a:lnTo>
                    <a:pt x="46" y="13"/>
                  </a:lnTo>
                  <a:lnTo>
                    <a:pt x="53" y="13"/>
                  </a:lnTo>
                  <a:lnTo>
                    <a:pt x="59" y="15"/>
                  </a:lnTo>
                  <a:lnTo>
                    <a:pt x="71" y="15"/>
                  </a:lnTo>
                  <a:lnTo>
                    <a:pt x="77" y="17"/>
                  </a:lnTo>
                  <a:lnTo>
                    <a:pt x="97" y="17"/>
                  </a:lnTo>
                  <a:lnTo>
                    <a:pt x="105" y="15"/>
                  </a:lnTo>
                  <a:lnTo>
                    <a:pt x="105" y="11"/>
                  </a:lnTo>
                  <a:lnTo>
                    <a:pt x="59" y="11"/>
                  </a:lnTo>
                  <a:lnTo>
                    <a:pt x="53" y="10"/>
                  </a:lnTo>
                  <a:lnTo>
                    <a:pt x="40" y="10"/>
                  </a:lnTo>
                  <a:lnTo>
                    <a:pt x="33" y="8"/>
                  </a:lnTo>
                  <a:lnTo>
                    <a:pt x="27" y="6"/>
                  </a:lnTo>
                  <a:lnTo>
                    <a:pt x="22" y="6"/>
                  </a:lnTo>
                  <a:lnTo>
                    <a:pt x="15" y="4"/>
                  </a:lnTo>
                  <a:lnTo>
                    <a:pt x="9" y="2"/>
                  </a:lnTo>
                  <a:lnTo>
                    <a:pt x="2" y="0"/>
                  </a:lnTo>
                  <a:lnTo>
                    <a:pt x="4" y="4"/>
                  </a:lnTo>
                  <a:lnTo>
                    <a:pt x="2" y="2"/>
                  </a:lnTo>
                  <a:lnTo>
                    <a:pt x="0" y="4"/>
                  </a:lnTo>
                  <a:lnTo>
                    <a:pt x="2" y="4"/>
                  </a:lnTo>
                  <a:lnTo>
                    <a:pt x="2" y="2"/>
                  </a:lnTo>
                  <a:close/>
                </a:path>
              </a:pathLst>
            </a:custGeom>
            <a:solidFill>
              <a:srgbClr val="000000"/>
            </a:solidFill>
            <a:ln w="9525">
              <a:noFill/>
              <a:round/>
            </a:ln>
          </p:spPr>
          <p:txBody>
            <a:bodyPr/>
            <a:lstStyle/>
            <a:p>
              <a:endParaRPr lang="en-US"/>
            </a:p>
          </p:txBody>
        </p:sp>
        <p:sp>
          <p:nvSpPr>
            <p:cNvPr id="520420" name="Freeform 228"/>
            <p:cNvSpPr/>
            <p:nvPr/>
          </p:nvSpPr>
          <p:spPr bwMode="auto">
            <a:xfrm>
              <a:off x="4251" y="3195"/>
              <a:ext cx="49" cy="55"/>
            </a:xfrm>
            <a:custGeom>
              <a:avLst/>
              <a:gdLst/>
              <a:ahLst/>
              <a:cxnLst>
                <a:cxn ang="0">
                  <a:pos x="47" y="0"/>
                </a:cxn>
                <a:cxn ang="0">
                  <a:pos x="40" y="7"/>
                </a:cxn>
                <a:cxn ang="0">
                  <a:pos x="38" y="11"/>
                </a:cxn>
                <a:cxn ang="0">
                  <a:pos x="35" y="13"/>
                </a:cxn>
                <a:cxn ang="0">
                  <a:pos x="31" y="17"/>
                </a:cxn>
                <a:cxn ang="0">
                  <a:pos x="29" y="20"/>
                </a:cxn>
                <a:cxn ang="0">
                  <a:pos x="25" y="22"/>
                </a:cxn>
                <a:cxn ang="0">
                  <a:pos x="22" y="26"/>
                </a:cxn>
                <a:cxn ang="0">
                  <a:pos x="20" y="29"/>
                </a:cxn>
                <a:cxn ang="0">
                  <a:pos x="16" y="31"/>
                </a:cxn>
                <a:cxn ang="0">
                  <a:pos x="13" y="35"/>
                </a:cxn>
                <a:cxn ang="0">
                  <a:pos x="11" y="39"/>
                </a:cxn>
                <a:cxn ang="0">
                  <a:pos x="3" y="46"/>
                </a:cxn>
                <a:cxn ang="0">
                  <a:pos x="2" y="50"/>
                </a:cxn>
                <a:cxn ang="0">
                  <a:pos x="0" y="53"/>
                </a:cxn>
                <a:cxn ang="0">
                  <a:pos x="2" y="55"/>
                </a:cxn>
                <a:cxn ang="0">
                  <a:pos x="3" y="51"/>
                </a:cxn>
                <a:cxn ang="0">
                  <a:pos x="11" y="44"/>
                </a:cxn>
                <a:cxn ang="0">
                  <a:pos x="13" y="40"/>
                </a:cxn>
                <a:cxn ang="0">
                  <a:pos x="22" y="31"/>
                </a:cxn>
                <a:cxn ang="0">
                  <a:pos x="24" y="28"/>
                </a:cxn>
                <a:cxn ang="0">
                  <a:pos x="27" y="26"/>
                </a:cxn>
                <a:cxn ang="0">
                  <a:pos x="47" y="6"/>
                </a:cxn>
                <a:cxn ang="0">
                  <a:pos x="49" y="2"/>
                </a:cxn>
                <a:cxn ang="0">
                  <a:pos x="47" y="0"/>
                </a:cxn>
              </a:cxnLst>
              <a:rect l="0" t="0" r="r" b="b"/>
              <a:pathLst>
                <a:path w="49" h="55">
                  <a:moveTo>
                    <a:pt x="47" y="0"/>
                  </a:moveTo>
                  <a:lnTo>
                    <a:pt x="40" y="7"/>
                  </a:lnTo>
                  <a:lnTo>
                    <a:pt x="38" y="11"/>
                  </a:lnTo>
                  <a:lnTo>
                    <a:pt x="35" y="13"/>
                  </a:lnTo>
                  <a:lnTo>
                    <a:pt x="31" y="17"/>
                  </a:lnTo>
                  <a:lnTo>
                    <a:pt x="29" y="20"/>
                  </a:lnTo>
                  <a:lnTo>
                    <a:pt x="25" y="22"/>
                  </a:lnTo>
                  <a:lnTo>
                    <a:pt x="22" y="26"/>
                  </a:lnTo>
                  <a:lnTo>
                    <a:pt x="20" y="29"/>
                  </a:lnTo>
                  <a:lnTo>
                    <a:pt x="16" y="31"/>
                  </a:lnTo>
                  <a:lnTo>
                    <a:pt x="13" y="35"/>
                  </a:lnTo>
                  <a:lnTo>
                    <a:pt x="11" y="39"/>
                  </a:lnTo>
                  <a:lnTo>
                    <a:pt x="3" y="46"/>
                  </a:lnTo>
                  <a:lnTo>
                    <a:pt x="2" y="50"/>
                  </a:lnTo>
                  <a:lnTo>
                    <a:pt x="0" y="53"/>
                  </a:lnTo>
                  <a:lnTo>
                    <a:pt x="2" y="55"/>
                  </a:lnTo>
                  <a:lnTo>
                    <a:pt x="3" y="51"/>
                  </a:lnTo>
                  <a:lnTo>
                    <a:pt x="11" y="44"/>
                  </a:lnTo>
                  <a:lnTo>
                    <a:pt x="13" y="40"/>
                  </a:lnTo>
                  <a:lnTo>
                    <a:pt x="22" y="31"/>
                  </a:lnTo>
                  <a:lnTo>
                    <a:pt x="24" y="28"/>
                  </a:lnTo>
                  <a:lnTo>
                    <a:pt x="27" y="26"/>
                  </a:lnTo>
                  <a:lnTo>
                    <a:pt x="47" y="6"/>
                  </a:lnTo>
                  <a:lnTo>
                    <a:pt x="49" y="2"/>
                  </a:lnTo>
                  <a:lnTo>
                    <a:pt x="47" y="0"/>
                  </a:lnTo>
                  <a:close/>
                </a:path>
              </a:pathLst>
            </a:custGeom>
            <a:solidFill>
              <a:srgbClr val="000000"/>
            </a:solidFill>
            <a:ln w="9525">
              <a:noFill/>
              <a:round/>
            </a:ln>
          </p:spPr>
          <p:txBody>
            <a:bodyPr/>
            <a:lstStyle/>
            <a:p>
              <a:endParaRPr lang="en-US"/>
            </a:p>
          </p:txBody>
        </p:sp>
        <p:sp>
          <p:nvSpPr>
            <p:cNvPr id="520421" name="Freeform 229"/>
            <p:cNvSpPr/>
            <p:nvPr/>
          </p:nvSpPr>
          <p:spPr bwMode="auto">
            <a:xfrm>
              <a:off x="4298" y="3087"/>
              <a:ext cx="54" cy="110"/>
            </a:xfrm>
            <a:custGeom>
              <a:avLst/>
              <a:gdLst/>
              <a:ahLst/>
              <a:cxnLst>
                <a:cxn ang="0">
                  <a:pos x="52" y="0"/>
                </a:cxn>
                <a:cxn ang="0">
                  <a:pos x="52" y="2"/>
                </a:cxn>
                <a:cxn ang="0">
                  <a:pos x="48" y="9"/>
                </a:cxn>
                <a:cxn ang="0">
                  <a:pos x="46" y="16"/>
                </a:cxn>
                <a:cxn ang="0">
                  <a:pos x="45" y="24"/>
                </a:cxn>
                <a:cxn ang="0">
                  <a:pos x="43" y="29"/>
                </a:cxn>
                <a:cxn ang="0">
                  <a:pos x="41" y="36"/>
                </a:cxn>
                <a:cxn ang="0">
                  <a:pos x="37" y="44"/>
                </a:cxn>
                <a:cxn ang="0">
                  <a:pos x="35" y="51"/>
                </a:cxn>
                <a:cxn ang="0">
                  <a:pos x="32" y="58"/>
                </a:cxn>
                <a:cxn ang="0">
                  <a:pos x="28" y="64"/>
                </a:cxn>
                <a:cxn ang="0">
                  <a:pos x="24" y="71"/>
                </a:cxn>
                <a:cxn ang="0">
                  <a:pos x="22" y="77"/>
                </a:cxn>
                <a:cxn ang="0">
                  <a:pos x="19" y="84"/>
                </a:cxn>
                <a:cxn ang="0">
                  <a:pos x="13" y="90"/>
                </a:cxn>
                <a:cxn ang="0">
                  <a:pos x="10" y="97"/>
                </a:cxn>
                <a:cxn ang="0">
                  <a:pos x="4" y="103"/>
                </a:cxn>
                <a:cxn ang="0">
                  <a:pos x="0" y="108"/>
                </a:cxn>
                <a:cxn ang="0">
                  <a:pos x="2" y="110"/>
                </a:cxn>
                <a:cxn ang="0">
                  <a:pos x="8" y="104"/>
                </a:cxn>
                <a:cxn ang="0">
                  <a:pos x="11" y="99"/>
                </a:cxn>
                <a:cxn ang="0">
                  <a:pos x="17" y="92"/>
                </a:cxn>
                <a:cxn ang="0">
                  <a:pos x="21" y="86"/>
                </a:cxn>
                <a:cxn ang="0">
                  <a:pos x="24" y="79"/>
                </a:cxn>
                <a:cxn ang="0">
                  <a:pos x="28" y="73"/>
                </a:cxn>
                <a:cxn ang="0">
                  <a:pos x="32" y="66"/>
                </a:cxn>
                <a:cxn ang="0">
                  <a:pos x="35" y="58"/>
                </a:cxn>
                <a:cxn ang="0">
                  <a:pos x="39" y="51"/>
                </a:cxn>
                <a:cxn ang="0">
                  <a:pos x="41" y="46"/>
                </a:cxn>
                <a:cxn ang="0">
                  <a:pos x="45" y="38"/>
                </a:cxn>
                <a:cxn ang="0">
                  <a:pos x="46" y="31"/>
                </a:cxn>
                <a:cxn ang="0">
                  <a:pos x="48" y="24"/>
                </a:cxn>
                <a:cxn ang="0">
                  <a:pos x="50" y="16"/>
                </a:cxn>
                <a:cxn ang="0">
                  <a:pos x="52" y="9"/>
                </a:cxn>
                <a:cxn ang="0">
                  <a:pos x="54" y="2"/>
                </a:cxn>
                <a:cxn ang="0">
                  <a:pos x="54" y="3"/>
                </a:cxn>
                <a:cxn ang="0">
                  <a:pos x="52" y="0"/>
                </a:cxn>
                <a:cxn ang="0">
                  <a:pos x="52" y="2"/>
                </a:cxn>
                <a:cxn ang="0">
                  <a:pos x="52" y="0"/>
                </a:cxn>
              </a:cxnLst>
              <a:rect l="0" t="0" r="r" b="b"/>
              <a:pathLst>
                <a:path w="54" h="110">
                  <a:moveTo>
                    <a:pt x="52" y="0"/>
                  </a:moveTo>
                  <a:lnTo>
                    <a:pt x="52" y="2"/>
                  </a:lnTo>
                  <a:lnTo>
                    <a:pt x="48" y="9"/>
                  </a:lnTo>
                  <a:lnTo>
                    <a:pt x="46" y="16"/>
                  </a:lnTo>
                  <a:lnTo>
                    <a:pt x="45" y="24"/>
                  </a:lnTo>
                  <a:lnTo>
                    <a:pt x="43" y="29"/>
                  </a:lnTo>
                  <a:lnTo>
                    <a:pt x="41" y="36"/>
                  </a:lnTo>
                  <a:lnTo>
                    <a:pt x="37" y="44"/>
                  </a:lnTo>
                  <a:lnTo>
                    <a:pt x="35" y="51"/>
                  </a:lnTo>
                  <a:lnTo>
                    <a:pt x="32" y="58"/>
                  </a:lnTo>
                  <a:lnTo>
                    <a:pt x="28" y="64"/>
                  </a:lnTo>
                  <a:lnTo>
                    <a:pt x="24" y="71"/>
                  </a:lnTo>
                  <a:lnTo>
                    <a:pt x="22" y="77"/>
                  </a:lnTo>
                  <a:lnTo>
                    <a:pt x="19" y="84"/>
                  </a:lnTo>
                  <a:lnTo>
                    <a:pt x="13" y="90"/>
                  </a:lnTo>
                  <a:lnTo>
                    <a:pt x="10" y="97"/>
                  </a:lnTo>
                  <a:lnTo>
                    <a:pt x="4" y="103"/>
                  </a:lnTo>
                  <a:lnTo>
                    <a:pt x="0" y="108"/>
                  </a:lnTo>
                  <a:lnTo>
                    <a:pt x="2" y="110"/>
                  </a:lnTo>
                  <a:lnTo>
                    <a:pt x="8" y="104"/>
                  </a:lnTo>
                  <a:lnTo>
                    <a:pt x="11" y="99"/>
                  </a:lnTo>
                  <a:lnTo>
                    <a:pt x="17" y="92"/>
                  </a:lnTo>
                  <a:lnTo>
                    <a:pt x="21" y="86"/>
                  </a:lnTo>
                  <a:lnTo>
                    <a:pt x="24" y="79"/>
                  </a:lnTo>
                  <a:lnTo>
                    <a:pt x="28" y="73"/>
                  </a:lnTo>
                  <a:lnTo>
                    <a:pt x="32" y="66"/>
                  </a:lnTo>
                  <a:lnTo>
                    <a:pt x="35" y="58"/>
                  </a:lnTo>
                  <a:lnTo>
                    <a:pt x="39" y="51"/>
                  </a:lnTo>
                  <a:lnTo>
                    <a:pt x="41" y="46"/>
                  </a:lnTo>
                  <a:lnTo>
                    <a:pt x="45" y="38"/>
                  </a:lnTo>
                  <a:lnTo>
                    <a:pt x="46" y="31"/>
                  </a:lnTo>
                  <a:lnTo>
                    <a:pt x="48" y="24"/>
                  </a:lnTo>
                  <a:lnTo>
                    <a:pt x="50" y="16"/>
                  </a:lnTo>
                  <a:lnTo>
                    <a:pt x="52" y="9"/>
                  </a:lnTo>
                  <a:lnTo>
                    <a:pt x="54" y="2"/>
                  </a:lnTo>
                  <a:lnTo>
                    <a:pt x="54" y="3"/>
                  </a:lnTo>
                  <a:lnTo>
                    <a:pt x="52" y="0"/>
                  </a:lnTo>
                  <a:lnTo>
                    <a:pt x="52" y="2"/>
                  </a:lnTo>
                  <a:lnTo>
                    <a:pt x="52" y="0"/>
                  </a:lnTo>
                  <a:close/>
                </a:path>
              </a:pathLst>
            </a:custGeom>
            <a:solidFill>
              <a:srgbClr val="000000"/>
            </a:solidFill>
            <a:ln w="9525">
              <a:noFill/>
              <a:round/>
            </a:ln>
          </p:spPr>
          <p:txBody>
            <a:bodyPr/>
            <a:lstStyle/>
            <a:p>
              <a:endParaRPr lang="en-US"/>
            </a:p>
          </p:txBody>
        </p:sp>
        <p:sp>
          <p:nvSpPr>
            <p:cNvPr id="520422" name="Freeform 230"/>
            <p:cNvSpPr/>
            <p:nvPr/>
          </p:nvSpPr>
          <p:spPr bwMode="auto">
            <a:xfrm>
              <a:off x="4350" y="3081"/>
              <a:ext cx="5" cy="9"/>
            </a:xfrm>
            <a:custGeom>
              <a:avLst/>
              <a:gdLst/>
              <a:ahLst/>
              <a:cxnLst>
                <a:cxn ang="0">
                  <a:pos x="4" y="2"/>
                </a:cxn>
                <a:cxn ang="0">
                  <a:pos x="2" y="2"/>
                </a:cxn>
                <a:cxn ang="0">
                  <a:pos x="2" y="6"/>
                </a:cxn>
                <a:cxn ang="0">
                  <a:pos x="0" y="6"/>
                </a:cxn>
                <a:cxn ang="0">
                  <a:pos x="2" y="9"/>
                </a:cxn>
                <a:cxn ang="0">
                  <a:pos x="5" y="6"/>
                </a:cxn>
                <a:cxn ang="0">
                  <a:pos x="5" y="2"/>
                </a:cxn>
                <a:cxn ang="0">
                  <a:pos x="4" y="0"/>
                </a:cxn>
                <a:cxn ang="0">
                  <a:pos x="5" y="2"/>
                </a:cxn>
                <a:cxn ang="0">
                  <a:pos x="5" y="0"/>
                </a:cxn>
                <a:cxn ang="0">
                  <a:pos x="4" y="0"/>
                </a:cxn>
                <a:cxn ang="0">
                  <a:pos x="4" y="2"/>
                </a:cxn>
              </a:cxnLst>
              <a:rect l="0" t="0" r="r" b="b"/>
              <a:pathLst>
                <a:path w="5" h="9">
                  <a:moveTo>
                    <a:pt x="4" y="2"/>
                  </a:moveTo>
                  <a:lnTo>
                    <a:pt x="2" y="2"/>
                  </a:lnTo>
                  <a:lnTo>
                    <a:pt x="2" y="6"/>
                  </a:lnTo>
                  <a:lnTo>
                    <a:pt x="0" y="6"/>
                  </a:lnTo>
                  <a:lnTo>
                    <a:pt x="2" y="9"/>
                  </a:lnTo>
                  <a:lnTo>
                    <a:pt x="5" y="6"/>
                  </a:lnTo>
                  <a:lnTo>
                    <a:pt x="5" y="2"/>
                  </a:lnTo>
                  <a:lnTo>
                    <a:pt x="4" y="0"/>
                  </a:lnTo>
                  <a:lnTo>
                    <a:pt x="5" y="2"/>
                  </a:lnTo>
                  <a:lnTo>
                    <a:pt x="5" y="0"/>
                  </a:lnTo>
                  <a:lnTo>
                    <a:pt x="4" y="0"/>
                  </a:lnTo>
                  <a:lnTo>
                    <a:pt x="4" y="2"/>
                  </a:lnTo>
                  <a:close/>
                </a:path>
              </a:pathLst>
            </a:custGeom>
            <a:solidFill>
              <a:srgbClr val="000000"/>
            </a:solidFill>
            <a:ln w="9525">
              <a:noFill/>
              <a:round/>
            </a:ln>
          </p:spPr>
          <p:txBody>
            <a:bodyPr/>
            <a:lstStyle/>
            <a:p>
              <a:endParaRPr lang="en-US"/>
            </a:p>
          </p:txBody>
        </p:sp>
        <p:sp>
          <p:nvSpPr>
            <p:cNvPr id="520423" name="Freeform 231"/>
            <p:cNvSpPr/>
            <p:nvPr/>
          </p:nvSpPr>
          <p:spPr bwMode="auto">
            <a:xfrm>
              <a:off x="4339" y="3070"/>
              <a:ext cx="15" cy="13"/>
            </a:xfrm>
            <a:custGeom>
              <a:avLst/>
              <a:gdLst/>
              <a:ahLst/>
              <a:cxnLst>
                <a:cxn ang="0">
                  <a:pos x="4" y="4"/>
                </a:cxn>
                <a:cxn ang="0">
                  <a:pos x="4" y="6"/>
                </a:cxn>
                <a:cxn ang="0">
                  <a:pos x="5" y="4"/>
                </a:cxn>
                <a:cxn ang="0">
                  <a:pos x="7" y="6"/>
                </a:cxn>
                <a:cxn ang="0">
                  <a:pos x="7" y="8"/>
                </a:cxn>
                <a:cxn ang="0">
                  <a:pos x="9" y="11"/>
                </a:cxn>
                <a:cxn ang="0">
                  <a:pos x="11" y="13"/>
                </a:cxn>
                <a:cxn ang="0">
                  <a:pos x="15" y="13"/>
                </a:cxn>
                <a:cxn ang="0">
                  <a:pos x="15" y="11"/>
                </a:cxn>
                <a:cxn ang="0">
                  <a:pos x="13" y="9"/>
                </a:cxn>
                <a:cxn ang="0">
                  <a:pos x="13" y="8"/>
                </a:cxn>
                <a:cxn ang="0">
                  <a:pos x="11" y="6"/>
                </a:cxn>
                <a:cxn ang="0">
                  <a:pos x="11" y="4"/>
                </a:cxn>
                <a:cxn ang="0">
                  <a:pos x="7" y="0"/>
                </a:cxn>
                <a:cxn ang="0">
                  <a:pos x="4" y="0"/>
                </a:cxn>
                <a:cxn ang="0">
                  <a:pos x="0" y="4"/>
                </a:cxn>
                <a:cxn ang="0">
                  <a:pos x="2" y="2"/>
                </a:cxn>
                <a:cxn ang="0">
                  <a:pos x="0" y="4"/>
                </a:cxn>
                <a:cxn ang="0">
                  <a:pos x="4" y="4"/>
                </a:cxn>
              </a:cxnLst>
              <a:rect l="0" t="0" r="r" b="b"/>
              <a:pathLst>
                <a:path w="15" h="13">
                  <a:moveTo>
                    <a:pt x="4" y="4"/>
                  </a:moveTo>
                  <a:lnTo>
                    <a:pt x="4" y="6"/>
                  </a:lnTo>
                  <a:lnTo>
                    <a:pt x="5" y="4"/>
                  </a:lnTo>
                  <a:lnTo>
                    <a:pt x="7" y="6"/>
                  </a:lnTo>
                  <a:lnTo>
                    <a:pt x="7" y="8"/>
                  </a:lnTo>
                  <a:lnTo>
                    <a:pt x="9" y="11"/>
                  </a:lnTo>
                  <a:lnTo>
                    <a:pt x="11" y="13"/>
                  </a:lnTo>
                  <a:lnTo>
                    <a:pt x="15" y="13"/>
                  </a:lnTo>
                  <a:lnTo>
                    <a:pt x="15" y="11"/>
                  </a:lnTo>
                  <a:lnTo>
                    <a:pt x="13" y="9"/>
                  </a:lnTo>
                  <a:lnTo>
                    <a:pt x="13" y="8"/>
                  </a:lnTo>
                  <a:lnTo>
                    <a:pt x="11" y="6"/>
                  </a:lnTo>
                  <a:lnTo>
                    <a:pt x="11" y="4"/>
                  </a:lnTo>
                  <a:lnTo>
                    <a:pt x="7" y="0"/>
                  </a:lnTo>
                  <a:lnTo>
                    <a:pt x="4" y="0"/>
                  </a:lnTo>
                  <a:lnTo>
                    <a:pt x="0" y="4"/>
                  </a:lnTo>
                  <a:lnTo>
                    <a:pt x="2" y="2"/>
                  </a:lnTo>
                  <a:lnTo>
                    <a:pt x="0" y="4"/>
                  </a:lnTo>
                  <a:lnTo>
                    <a:pt x="4" y="4"/>
                  </a:lnTo>
                  <a:close/>
                </a:path>
              </a:pathLst>
            </a:custGeom>
            <a:solidFill>
              <a:srgbClr val="000000"/>
            </a:solidFill>
            <a:ln w="9525">
              <a:noFill/>
              <a:round/>
            </a:ln>
          </p:spPr>
          <p:txBody>
            <a:bodyPr/>
            <a:lstStyle/>
            <a:p>
              <a:endParaRPr lang="en-US"/>
            </a:p>
          </p:txBody>
        </p:sp>
        <p:sp>
          <p:nvSpPr>
            <p:cNvPr id="520424" name="Freeform 232"/>
            <p:cNvSpPr/>
            <p:nvPr/>
          </p:nvSpPr>
          <p:spPr bwMode="auto">
            <a:xfrm>
              <a:off x="4324" y="3074"/>
              <a:ext cx="19" cy="53"/>
            </a:xfrm>
            <a:custGeom>
              <a:avLst/>
              <a:gdLst/>
              <a:ahLst/>
              <a:cxnLst>
                <a:cxn ang="0">
                  <a:pos x="4" y="53"/>
                </a:cxn>
                <a:cxn ang="0">
                  <a:pos x="7" y="48"/>
                </a:cxn>
                <a:cxn ang="0">
                  <a:pos x="9" y="40"/>
                </a:cxn>
                <a:cxn ang="0">
                  <a:pos x="11" y="35"/>
                </a:cxn>
                <a:cxn ang="0">
                  <a:pos x="13" y="27"/>
                </a:cxn>
                <a:cxn ang="0">
                  <a:pos x="13" y="20"/>
                </a:cxn>
                <a:cxn ang="0">
                  <a:pos x="15" y="13"/>
                </a:cxn>
                <a:cxn ang="0">
                  <a:pos x="17" y="7"/>
                </a:cxn>
                <a:cxn ang="0">
                  <a:pos x="19" y="0"/>
                </a:cxn>
                <a:cxn ang="0">
                  <a:pos x="15" y="0"/>
                </a:cxn>
                <a:cxn ang="0">
                  <a:pos x="13" y="7"/>
                </a:cxn>
                <a:cxn ang="0">
                  <a:pos x="11" y="13"/>
                </a:cxn>
                <a:cxn ang="0">
                  <a:pos x="9" y="20"/>
                </a:cxn>
                <a:cxn ang="0">
                  <a:pos x="9" y="27"/>
                </a:cxn>
                <a:cxn ang="0">
                  <a:pos x="7" y="33"/>
                </a:cxn>
                <a:cxn ang="0">
                  <a:pos x="6" y="40"/>
                </a:cxn>
                <a:cxn ang="0">
                  <a:pos x="4" y="46"/>
                </a:cxn>
                <a:cxn ang="0">
                  <a:pos x="0" y="51"/>
                </a:cxn>
                <a:cxn ang="0">
                  <a:pos x="4" y="53"/>
                </a:cxn>
              </a:cxnLst>
              <a:rect l="0" t="0" r="r" b="b"/>
              <a:pathLst>
                <a:path w="19" h="53">
                  <a:moveTo>
                    <a:pt x="4" y="53"/>
                  </a:moveTo>
                  <a:lnTo>
                    <a:pt x="7" y="48"/>
                  </a:lnTo>
                  <a:lnTo>
                    <a:pt x="9" y="40"/>
                  </a:lnTo>
                  <a:lnTo>
                    <a:pt x="11" y="35"/>
                  </a:lnTo>
                  <a:lnTo>
                    <a:pt x="13" y="27"/>
                  </a:lnTo>
                  <a:lnTo>
                    <a:pt x="13" y="20"/>
                  </a:lnTo>
                  <a:lnTo>
                    <a:pt x="15" y="13"/>
                  </a:lnTo>
                  <a:lnTo>
                    <a:pt x="17" y="7"/>
                  </a:lnTo>
                  <a:lnTo>
                    <a:pt x="19" y="0"/>
                  </a:lnTo>
                  <a:lnTo>
                    <a:pt x="15" y="0"/>
                  </a:lnTo>
                  <a:lnTo>
                    <a:pt x="13" y="7"/>
                  </a:lnTo>
                  <a:lnTo>
                    <a:pt x="11" y="13"/>
                  </a:lnTo>
                  <a:lnTo>
                    <a:pt x="9" y="20"/>
                  </a:lnTo>
                  <a:lnTo>
                    <a:pt x="9" y="27"/>
                  </a:lnTo>
                  <a:lnTo>
                    <a:pt x="7" y="33"/>
                  </a:lnTo>
                  <a:lnTo>
                    <a:pt x="6" y="40"/>
                  </a:lnTo>
                  <a:lnTo>
                    <a:pt x="4" y="46"/>
                  </a:lnTo>
                  <a:lnTo>
                    <a:pt x="0" y="51"/>
                  </a:lnTo>
                  <a:lnTo>
                    <a:pt x="4" y="53"/>
                  </a:lnTo>
                  <a:close/>
                </a:path>
              </a:pathLst>
            </a:custGeom>
            <a:solidFill>
              <a:srgbClr val="000000"/>
            </a:solidFill>
            <a:ln w="9525">
              <a:noFill/>
              <a:round/>
            </a:ln>
          </p:spPr>
          <p:txBody>
            <a:bodyPr/>
            <a:lstStyle/>
            <a:p>
              <a:endParaRPr lang="en-US"/>
            </a:p>
          </p:txBody>
        </p:sp>
        <p:sp>
          <p:nvSpPr>
            <p:cNvPr id="520425" name="Freeform 233"/>
            <p:cNvSpPr/>
            <p:nvPr/>
          </p:nvSpPr>
          <p:spPr bwMode="auto">
            <a:xfrm>
              <a:off x="4275" y="3125"/>
              <a:ext cx="53" cy="54"/>
            </a:xfrm>
            <a:custGeom>
              <a:avLst/>
              <a:gdLst/>
              <a:ahLst/>
              <a:cxnLst>
                <a:cxn ang="0">
                  <a:pos x="1" y="54"/>
                </a:cxn>
                <a:cxn ang="0">
                  <a:pos x="5" y="54"/>
                </a:cxn>
                <a:cxn ang="0">
                  <a:pos x="11" y="52"/>
                </a:cxn>
                <a:cxn ang="0">
                  <a:pos x="14" y="50"/>
                </a:cxn>
                <a:cxn ang="0">
                  <a:pos x="22" y="42"/>
                </a:cxn>
                <a:cxn ang="0">
                  <a:pos x="25" y="41"/>
                </a:cxn>
                <a:cxn ang="0">
                  <a:pos x="36" y="30"/>
                </a:cxn>
                <a:cxn ang="0">
                  <a:pos x="38" y="26"/>
                </a:cxn>
                <a:cxn ang="0">
                  <a:pos x="42" y="22"/>
                </a:cxn>
                <a:cxn ang="0">
                  <a:pos x="44" y="19"/>
                </a:cxn>
                <a:cxn ang="0">
                  <a:pos x="47" y="15"/>
                </a:cxn>
                <a:cxn ang="0">
                  <a:pos x="49" y="11"/>
                </a:cxn>
                <a:cxn ang="0">
                  <a:pos x="51" y="8"/>
                </a:cxn>
                <a:cxn ang="0">
                  <a:pos x="53" y="2"/>
                </a:cxn>
                <a:cxn ang="0">
                  <a:pos x="49" y="0"/>
                </a:cxn>
                <a:cxn ang="0">
                  <a:pos x="47" y="6"/>
                </a:cxn>
                <a:cxn ang="0">
                  <a:pos x="45" y="9"/>
                </a:cxn>
                <a:cxn ang="0">
                  <a:pos x="44" y="13"/>
                </a:cxn>
                <a:cxn ang="0">
                  <a:pos x="42" y="17"/>
                </a:cxn>
                <a:cxn ang="0">
                  <a:pos x="38" y="20"/>
                </a:cxn>
                <a:cxn ang="0">
                  <a:pos x="36" y="24"/>
                </a:cxn>
                <a:cxn ang="0">
                  <a:pos x="29" y="31"/>
                </a:cxn>
                <a:cxn ang="0">
                  <a:pos x="27" y="35"/>
                </a:cxn>
                <a:cxn ang="0">
                  <a:pos x="23" y="37"/>
                </a:cxn>
                <a:cxn ang="0">
                  <a:pos x="20" y="41"/>
                </a:cxn>
                <a:cxn ang="0">
                  <a:pos x="16" y="42"/>
                </a:cxn>
                <a:cxn ang="0">
                  <a:pos x="12" y="46"/>
                </a:cxn>
                <a:cxn ang="0">
                  <a:pos x="9" y="48"/>
                </a:cxn>
                <a:cxn ang="0">
                  <a:pos x="5" y="50"/>
                </a:cxn>
                <a:cxn ang="0">
                  <a:pos x="0" y="50"/>
                </a:cxn>
                <a:cxn ang="0">
                  <a:pos x="0" y="52"/>
                </a:cxn>
                <a:cxn ang="0">
                  <a:pos x="0" y="50"/>
                </a:cxn>
                <a:cxn ang="0">
                  <a:pos x="0" y="52"/>
                </a:cxn>
                <a:cxn ang="0">
                  <a:pos x="1" y="54"/>
                </a:cxn>
              </a:cxnLst>
              <a:rect l="0" t="0" r="r" b="b"/>
              <a:pathLst>
                <a:path w="53" h="54">
                  <a:moveTo>
                    <a:pt x="1" y="54"/>
                  </a:moveTo>
                  <a:lnTo>
                    <a:pt x="5" y="54"/>
                  </a:lnTo>
                  <a:lnTo>
                    <a:pt x="11" y="52"/>
                  </a:lnTo>
                  <a:lnTo>
                    <a:pt x="14" y="50"/>
                  </a:lnTo>
                  <a:lnTo>
                    <a:pt x="22" y="42"/>
                  </a:lnTo>
                  <a:lnTo>
                    <a:pt x="25" y="41"/>
                  </a:lnTo>
                  <a:lnTo>
                    <a:pt x="36" y="30"/>
                  </a:lnTo>
                  <a:lnTo>
                    <a:pt x="38" y="26"/>
                  </a:lnTo>
                  <a:lnTo>
                    <a:pt x="42" y="22"/>
                  </a:lnTo>
                  <a:lnTo>
                    <a:pt x="44" y="19"/>
                  </a:lnTo>
                  <a:lnTo>
                    <a:pt x="47" y="15"/>
                  </a:lnTo>
                  <a:lnTo>
                    <a:pt x="49" y="11"/>
                  </a:lnTo>
                  <a:lnTo>
                    <a:pt x="51" y="8"/>
                  </a:lnTo>
                  <a:lnTo>
                    <a:pt x="53" y="2"/>
                  </a:lnTo>
                  <a:lnTo>
                    <a:pt x="49" y="0"/>
                  </a:lnTo>
                  <a:lnTo>
                    <a:pt x="47" y="6"/>
                  </a:lnTo>
                  <a:lnTo>
                    <a:pt x="45" y="9"/>
                  </a:lnTo>
                  <a:lnTo>
                    <a:pt x="44" y="13"/>
                  </a:lnTo>
                  <a:lnTo>
                    <a:pt x="42" y="17"/>
                  </a:lnTo>
                  <a:lnTo>
                    <a:pt x="38" y="20"/>
                  </a:lnTo>
                  <a:lnTo>
                    <a:pt x="36" y="24"/>
                  </a:lnTo>
                  <a:lnTo>
                    <a:pt x="29" y="31"/>
                  </a:lnTo>
                  <a:lnTo>
                    <a:pt x="27" y="35"/>
                  </a:lnTo>
                  <a:lnTo>
                    <a:pt x="23" y="37"/>
                  </a:lnTo>
                  <a:lnTo>
                    <a:pt x="20" y="41"/>
                  </a:lnTo>
                  <a:lnTo>
                    <a:pt x="16" y="42"/>
                  </a:lnTo>
                  <a:lnTo>
                    <a:pt x="12" y="46"/>
                  </a:lnTo>
                  <a:lnTo>
                    <a:pt x="9" y="48"/>
                  </a:lnTo>
                  <a:lnTo>
                    <a:pt x="5" y="50"/>
                  </a:lnTo>
                  <a:lnTo>
                    <a:pt x="0" y="50"/>
                  </a:lnTo>
                  <a:lnTo>
                    <a:pt x="0" y="52"/>
                  </a:lnTo>
                  <a:lnTo>
                    <a:pt x="0" y="50"/>
                  </a:lnTo>
                  <a:lnTo>
                    <a:pt x="0" y="52"/>
                  </a:lnTo>
                  <a:lnTo>
                    <a:pt x="1" y="54"/>
                  </a:lnTo>
                  <a:close/>
                </a:path>
              </a:pathLst>
            </a:custGeom>
            <a:solidFill>
              <a:srgbClr val="000000"/>
            </a:solidFill>
            <a:ln w="9525">
              <a:noFill/>
              <a:round/>
            </a:ln>
          </p:spPr>
          <p:txBody>
            <a:bodyPr/>
            <a:lstStyle/>
            <a:p>
              <a:endParaRPr lang="en-US"/>
            </a:p>
          </p:txBody>
        </p:sp>
        <p:sp>
          <p:nvSpPr>
            <p:cNvPr id="520426" name="Freeform 234"/>
            <p:cNvSpPr/>
            <p:nvPr/>
          </p:nvSpPr>
          <p:spPr bwMode="auto">
            <a:xfrm>
              <a:off x="4203" y="3177"/>
              <a:ext cx="73" cy="60"/>
            </a:xfrm>
            <a:custGeom>
              <a:avLst/>
              <a:gdLst/>
              <a:ahLst/>
              <a:cxnLst>
                <a:cxn ang="0">
                  <a:pos x="2" y="60"/>
                </a:cxn>
                <a:cxn ang="0">
                  <a:pos x="11" y="51"/>
                </a:cxn>
                <a:cxn ang="0">
                  <a:pos x="15" y="46"/>
                </a:cxn>
                <a:cxn ang="0">
                  <a:pos x="22" y="38"/>
                </a:cxn>
                <a:cxn ang="0">
                  <a:pos x="27" y="35"/>
                </a:cxn>
                <a:cxn ang="0">
                  <a:pos x="31" y="31"/>
                </a:cxn>
                <a:cxn ang="0">
                  <a:pos x="37" y="27"/>
                </a:cxn>
                <a:cxn ang="0">
                  <a:pos x="40" y="25"/>
                </a:cxn>
                <a:cxn ang="0">
                  <a:pos x="46" y="22"/>
                </a:cxn>
                <a:cxn ang="0">
                  <a:pos x="50" y="18"/>
                </a:cxn>
                <a:cxn ang="0">
                  <a:pos x="55" y="14"/>
                </a:cxn>
                <a:cxn ang="0">
                  <a:pos x="59" y="13"/>
                </a:cxn>
                <a:cxn ang="0">
                  <a:pos x="64" y="9"/>
                </a:cxn>
                <a:cxn ang="0">
                  <a:pos x="68" y="5"/>
                </a:cxn>
                <a:cxn ang="0">
                  <a:pos x="73" y="2"/>
                </a:cxn>
                <a:cxn ang="0">
                  <a:pos x="72" y="0"/>
                </a:cxn>
                <a:cxn ang="0">
                  <a:pos x="68" y="2"/>
                </a:cxn>
                <a:cxn ang="0">
                  <a:pos x="62" y="5"/>
                </a:cxn>
                <a:cxn ang="0">
                  <a:pos x="59" y="9"/>
                </a:cxn>
                <a:cxn ang="0">
                  <a:pos x="53" y="13"/>
                </a:cxn>
                <a:cxn ang="0">
                  <a:pos x="48" y="14"/>
                </a:cxn>
                <a:cxn ang="0">
                  <a:pos x="42" y="18"/>
                </a:cxn>
                <a:cxn ang="0">
                  <a:pos x="38" y="22"/>
                </a:cxn>
                <a:cxn ang="0">
                  <a:pos x="33" y="25"/>
                </a:cxn>
                <a:cxn ang="0">
                  <a:pos x="29" y="29"/>
                </a:cxn>
                <a:cxn ang="0">
                  <a:pos x="24" y="33"/>
                </a:cxn>
                <a:cxn ang="0">
                  <a:pos x="16" y="40"/>
                </a:cxn>
                <a:cxn ang="0">
                  <a:pos x="11" y="44"/>
                </a:cxn>
                <a:cxn ang="0">
                  <a:pos x="7" y="47"/>
                </a:cxn>
                <a:cxn ang="0">
                  <a:pos x="4" y="53"/>
                </a:cxn>
                <a:cxn ang="0">
                  <a:pos x="0" y="57"/>
                </a:cxn>
                <a:cxn ang="0">
                  <a:pos x="2" y="60"/>
                </a:cxn>
                <a:cxn ang="0">
                  <a:pos x="4" y="58"/>
                </a:cxn>
                <a:cxn ang="0">
                  <a:pos x="2" y="60"/>
                </a:cxn>
              </a:cxnLst>
              <a:rect l="0" t="0" r="r" b="b"/>
              <a:pathLst>
                <a:path w="73" h="60">
                  <a:moveTo>
                    <a:pt x="2" y="60"/>
                  </a:moveTo>
                  <a:lnTo>
                    <a:pt x="11" y="51"/>
                  </a:lnTo>
                  <a:lnTo>
                    <a:pt x="15" y="46"/>
                  </a:lnTo>
                  <a:lnTo>
                    <a:pt x="22" y="38"/>
                  </a:lnTo>
                  <a:lnTo>
                    <a:pt x="27" y="35"/>
                  </a:lnTo>
                  <a:lnTo>
                    <a:pt x="31" y="31"/>
                  </a:lnTo>
                  <a:lnTo>
                    <a:pt x="37" y="27"/>
                  </a:lnTo>
                  <a:lnTo>
                    <a:pt x="40" y="25"/>
                  </a:lnTo>
                  <a:lnTo>
                    <a:pt x="46" y="22"/>
                  </a:lnTo>
                  <a:lnTo>
                    <a:pt x="50" y="18"/>
                  </a:lnTo>
                  <a:lnTo>
                    <a:pt x="55" y="14"/>
                  </a:lnTo>
                  <a:lnTo>
                    <a:pt x="59" y="13"/>
                  </a:lnTo>
                  <a:lnTo>
                    <a:pt x="64" y="9"/>
                  </a:lnTo>
                  <a:lnTo>
                    <a:pt x="68" y="5"/>
                  </a:lnTo>
                  <a:lnTo>
                    <a:pt x="73" y="2"/>
                  </a:lnTo>
                  <a:lnTo>
                    <a:pt x="72" y="0"/>
                  </a:lnTo>
                  <a:lnTo>
                    <a:pt x="68" y="2"/>
                  </a:lnTo>
                  <a:lnTo>
                    <a:pt x="62" y="5"/>
                  </a:lnTo>
                  <a:lnTo>
                    <a:pt x="59" y="9"/>
                  </a:lnTo>
                  <a:lnTo>
                    <a:pt x="53" y="13"/>
                  </a:lnTo>
                  <a:lnTo>
                    <a:pt x="48" y="14"/>
                  </a:lnTo>
                  <a:lnTo>
                    <a:pt x="42" y="18"/>
                  </a:lnTo>
                  <a:lnTo>
                    <a:pt x="38" y="22"/>
                  </a:lnTo>
                  <a:lnTo>
                    <a:pt x="33" y="25"/>
                  </a:lnTo>
                  <a:lnTo>
                    <a:pt x="29" y="29"/>
                  </a:lnTo>
                  <a:lnTo>
                    <a:pt x="24" y="33"/>
                  </a:lnTo>
                  <a:lnTo>
                    <a:pt x="16" y="40"/>
                  </a:lnTo>
                  <a:lnTo>
                    <a:pt x="11" y="44"/>
                  </a:lnTo>
                  <a:lnTo>
                    <a:pt x="7" y="47"/>
                  </a:lnTo>
                  <a:lnTo>
                    <a:pt x="4" y="53"/>
                  </a:lnTo>
                  <a:lnTo>
                    <a:pt x="0" y="57"/>
                  </a:lnTo>
                  <a:lnTo>
                    <a:pt x="2" y="60"/>
                  </a:lnTo>
                  <a:lnTo>
                    <a:pt x="4" y="58"/>
                  </a:lnTo>
                  <a:lnTo>
                    <a:pt x="2" y="60"/>
                  </a:lnTo>
                  <a:close/>
                </a:path>
              </a:pathLst>
            </a:custGeom>
            <a:solidFill>
              <a:srgbClr val="000000"/>
            </a:solidFill>
            <a:ln w="9525">
              <a:noFill/>
              <a:round/>
            </a:ln>
          </p:spPr>
          <p:txBody>
            <a:bodyPr/>
            <a:lstStyle/>
            <a:p>
              <a:endParaRPr lang="en-US"/>
            </a:p>
          </p:txBody>
        </p:sp>
        <p:sp>
          <p:nvSpPr>
            <p:cNvPr id="520427" name="Freeform 235"/>
            <p:cNvSpPr/>
            <p:nvPr/>
          </p:nvSpPr>
          <p:spPr bwMode="auto">
            <a:xfrm>
              <a:off x="4170" y="3230"/>
              <a:ext cx="35" cy="9"/>
            </a:xfrm>
            <a:custGeom>
              <a:avLst/>
              <a:gdLst/>
              <a:ahLst/>
              <a:cxnLst>
                <a:cxn ang="0">
                  <a:pos x="0" y="4"/>
                </a:cxn>
                <a:cxn ang="0">
                  <a:pos x="5" y="5"/>
                </a:cxn>
                <a:cxn ang="0">
                  <a:pos x="13" y="5"/>
                </a:cxn>
                <a:cxn ang="0">
                  <a:pos x="18" y="7"/>
                </a:cxn>
                <a:cxn ang="0">
                  <a:pos x="22" y="7"/>
                </a:cxn>
                <a:cxn ang="0">
                  <a:pos x="26" y="9"/>
                </a:cxn>
                <a:cxn ang="0">
                  <a:pos x="31" y="7"/>
                </a:cxn>
                <a:cxn ang="0">
                  <a:pos x="35" y="7"/>
                </a:cxn>
                <a:cxn ang="0">
                  <a:pos x="33" y="4"/>
                </a:cxn>
                <a:cxn ang="0">
                  <a:pos x="31" y="5"/>
                </a:cxn>
                <a:cxn ang="0">
                  <a:pos x="22" y="5"/>
                </a:cxn>
                <a:cxn ang="0">
                  <a:pos x="18" y="4"/>
                </a:cxn>
                <a:cxn ang="0">
                  <a:pos x="15" y="4"/>
                </a:cxn>
                <a:cxn ang="0">
                  <a:pos x="9" y="2"/>
                </a:cxn>
                <a:cxn ang="0">
                  <a:pos x="5" y="2"/>
                </a:cxn>
                <a:cxn ang="0">
                  <a:pos x="2" y="0"/>
                </a:cxn>
                <a:cxn ang="0">
                  <a:pos x="0" y="4"/>
                </a:cxn>
              </a:cxnLst>
              <a:rect l="0" t="0" r="r" b="b"/>
              <a:pathLst>
                <a:path w="35" h="9">
                  <a:moveTo>
                    <a:pt x="0" y="4"/>
                  </a:moveTo>
                  <a:lnTo>
                    <a:pt x="5" y="5"/>
                  </a:lnTo>
                  <a:lnTo>
                    <a:pt x="13" y="5"/>
                  </a:lnTo>
                  <a:lnTo>
                    <a:pt x="18" y="7"/>
                  </a:lnTo>
                  <a:lnTo>
                    <a:pt x="22" y="7"/>
                  </a:lnTo>
                  <a:lnTo>
                    <a:pt x="26" y="9"/>
                  </a:lnTo>
                  <a:lnTo>
                    <a:pt x="31" y="7"/>
                  </a:lnTo>
                  <a:lnTo>
                    <a:pt x="35" y="7"/>
                  </a:lnTo>
                  <a:lnTo>
                    <a:pt x="33" y="4"/>
                  </a:lnTo>
                  <a:lnTo>
                    <a:pt x="31" y="5"/>
                  </a:lnTo>
                  <a:lnTo>
                    <a:pt x="22" y="5"/>
                  </a:lnTo>
                  <a:lnTo>
                    <a:pt x="18" y="4"/>
                  </a:lnTo>
                  <a:lnTo>
                    <a:pt x="15" y="4"/>
                  </a:lnTo>
                  <a:lnTo>
                    <a:pt x="9" y="2"/>
                  </a:lnTo>
                  <a:lnTo>
                    <a:pt x="5" y="2"/>
                  </a:lnTo>
                  <a:lnTo>
                    <a:pt x="2" y="0"/>
                  </a:lnTo>
                  <a:lnTo>
                    <a:pt x="0" y="4"/>
                  </a:lnTo>
                  <a:close/>
                </a:path>
              </a:pathLst>
            </a:custGeom>
            <a:solidFill>
              <a:srgbClr val="000000"/>
            </a:solidFill>
            <a:ln w="9525">
              <a:noFill/>
              <a:round/>
            </a:ln>
          </p:spPr>
          <p:txBody>
            <a:bodyPr/>
            <a:lstStyle/>
            <a:p>
              <a:endParaRPr lang="en-US"/>
            </a:p>
          </p:txBody>
        </p:sp>
        <p:sp>
          <p:nvSpPr>
            <p:cNvPr id="520428" name="Freeform 236"/>
            <p:cNvSpPr/>
            <p:nvPr/>
          </p:nvSpPr>
          <p:spPr bwMode="auto">
            <a:xfrm>
              <a:off x="4122" y="3215"/>
              <a:ext cx="50" cy="19"/>
            </a:xfrm>
            <a:custGeom>
              <a:avLst/>
              <a:gdLst/>
              <a:ahLst/>
              <a:cxnLst>
                <a:cxn ang="0">
                  <a:pos x="0" y="0"/>
                </a:cxn>
                <a:cxn ang="0">
                  <a:pos x="2" y="2"/>
                </a:cxn>
                <a:cxn ang="0">
                  <a:pos x="6" y="4"/>
                </a:cxn>
                <a:cxn ang="0">
                  <a:pos x="7" y="4"/>
                </a:cxn>
                <a:cxn ang="0">
                  <a:pos x="11" y="6"/>
                </a:cxn>
                <a:cxn ang="0">
                  <a:pos x="13" y="6"/>
                </a:cxn>
                <a:cxn ang="0">
                  <a:pos x="17" y="8"/>
                </a:cxn>
                <a:cxn ang="0">
                  <a:pos x="18" y="8"/>
                </a:cxn>
                <a:cxn ang="0">
                  <a:pos x="22" y="9"/>
                </a:cxn>
                <a:cxn ang="0">
                  <a:pos x="26" y="9"/>
                </a:cxn>
                <a:cxn ang="0">
                  <a:pos x="28" y="11"/>
                </a:cxn>
                <a:cxn ang="0">
                  <a:pos x="31" y="11"/>
                </a:cxn>
                <a:cxn ang="0">
                  <a:pos x="35" y="13"/>
                </a:cxn>
                <a:cxn ang="0">
                  <a:pos x="37" y="13"/>
                </a:cxn>
                <a:cxn ang="0">
                  <a:pos x="40" y="15"/>
                </a:cxn>
                <a:cxn ang="0">
                  <a:pos x="42" y="17"/>
                </a:cxn>
                <a:cxn ang="0">
                  <a:pos x="46" y="17"/>
                </a:cxn>
                <a:cxn ang="0">
                  <a:pos x="48" y="19"/>
                </a:cxn>
                <a:cxn ang="0">
                  <a:pos x="50" y="15"/>
                </a:cxn>
                <a:cxn ang="0">
                  <a:pos x="48" y="13"/>
                </a:cxn>
                <a:cxn ang="0">
                  <a:pos x="44" y="13"/>
                </a:cxn>
                <a:cxn ang="0">
                  <a:pos x="40" y="11"/>
                </a:cxn>
                <a:cxn ang="0">
                  <a:pos x="39" y="11"/>
                </a:cxn>
                <a:cxn ang="0">
                  <a:pos x="35" y="9"/>
                </a:cxn>
                <a:cxn ang="0">
                  <a:pos x="33" y="8"/>
                </a:cxn>
                <a:cxn ang="0">
                  <a:pos x="29" y="8"/>
                </a:cxn>
                <a:cxn ang="0">
                  <a:pos x="28" y="6"/>
                </a:cxn>
                <a:cxn ang="0">
                  <a:pos x="24" y="6"/>
                </a:cxn>
                <a:cxn ang="0">
                  <a:pos x="20" y="4"/>
                </a:cxn>
                <a:cxn ang="0">
                  <a:pos x="17" y="4"/>
                </a:cxn>
                <a:cxn ang="0">
                  <a:pos x="15" y="2"/>
                </a:cxn>
                <a:cxn ang="0">
                  <a:pos x="11" y="2"/>
                </a:cxn>
                <a:cxn ang="0">
                  <a:pos x="7" y="0"/>
                </a:cxn>
                <a:cxn ang="0">
                  <a:pos x="2" y="0"/>
                </a:cxn>
                <a:cxn ang="0">
                  <a:pos x="4" y="0"/>
                </a:cxn>
                <a:cxn ang="0">
                  <a:pos x="0" y="0"/>
                </a:cxn>
                <a:cxn ang="0">
                  <a:pos x="0" y="2"/>
                </a:cxn>
                <a:cxn ang="0">
                  <a:pos x="2" y="2"/>
                </a:cxn>
                <a:cxn ang="0">
                  <a:pos x="0" y="0"/>
                </a:cxn>
              </a:cxnLst>
              <a:rect l="0" t="0" r="r" b="b"/>
              <a:pathLst>
                <a:path w="50" h="19">
                  <a:moveTo>
                    <a:pt x="0" y="0"/>
                  </a:moveTo>
                  <a:lnTo>
                    <a:pt x="2" y="2"/>
                  </a:lnTo>
                  <a:lnTo>
                    <a:pt x="6" y="4"/>
                  </a:lnTo>
                  <a:lnTo>
                    <a:pt x="7" y="4"/>
                  </a:lnTo>
                  <a:lnTo>
                    <a:pt x="11" y="6"/>
                  </a:lnTo>
                  <a:lnTo>
                    <a:pt x="13" y="6"/>
                  </a:lnTo>
                  <a:lnTo>
                    <a:pt x="17" y="8"/>
                  </a:lnTo>
                  <a:lnTo>
                    <a:pt x="18" y="8"/>
                  </a:lnTo>
                  <a:lnTo>
                    <a:pt x="22" y="9"/>
                  </a:lnTo>
                  <a:lnTo>
                    <a:pt x="26" y="9"/>
                  </a:lnTo>
                  <a:lnTo>
                    <a:pt x="28" y="11"/>
                  </a:lnTo>
                  <a:lnTo>
                    <a:pt x="31" y="11"/>
                  </a:lnTo>
                  <a:lnTo>
                    <a:pt x="35" y="13"/>
                  </a:lnTo>
                  <a:lnTo>
                    <a:pt x="37" y="13"/>
                  </a:lnTo>
                  <a:lnTo>
                    <a:pt x="40" y="15"/>
                  </a:lnTo>
                  <a:lnTo>
                    <a:pt x="42" y="17"/>
                  </a:lnTo>
                  <a:lnTo>
                    <a:pt x="46" y="17"/>
                  </a:lnTo>
                  <a:lnTo>
                    <a:pt x="48" y="19"/>
                  </a:lnTo>
                  <a:lnTo>
                    <a:pt x="50" y="15"/>
                  </a:lnTo>
                  <a:lnTo>
                    <a:pt x="48" y="13"/>
                  </a:lnTo>
                  <a:lnTo>
                    <a:pt x="44" y="13"/>
                  </a:lnTo>
                  <a:lnTo>
                    <a:pt x="40" y="11"/>
                  </a:lnTo>
                  <a:lnTo>
                    <a:pt x="39" y="11"/>
                  </a:lnTo>
                  <a:lnTo>
                    <a:pt x="35" y="9"/>
                  </a:lnTo>
                  <a:lnTo>
                    <a:pt x="33" y="8"/>
                  </a:lnTo>
                  <a:lnTo>
                    <a:pt x="29" y="8"/>
                  </a:lnTo>
                  <a:lnTo>
                    <a:pt x="28" y="6"/>
                  </a:lnTo>
                  <a:lnTo>
                    <a:pt x="24" y="6"/>
                  </a:lnTo>
                  <a:lnTo>
                    <a:pt x="20" y="4"/>
                  </a:lnTo>
                  <a:lnTo>
                    <a:pt x="17" y="4"/>
                  </a:lnTo>
                  <a:lnTo>
                    <a:pt x="15" y="2"/>
                  </a:lnTo>
                  <a:lnTo>
                    <a:pt x="11" y="2"/>
                  </a:lnTo>
                  <a:lnTo>
                    <a:pt x="7" y="0"/>
                  </a:lnTo>
                  <a:lnTo>
                    <a:pt x="2" y="0"/>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520429" name="Freeform 237"/>
            <p:cNvSpPr/>
            <p:nvPr/>
          </p:nvSpPr>
          <p:spPr bwMode="auto">
            <a:xfrm>
              <a:off x="4113" y="3201"/>
              <a:ext cx="13" cy="14"/>
            </a:xfrm>
            <a:custGeom>
              <a:avLst/>
              <a:gdLst/>
              <a:ahLst/>
              <a:cxnLst>
                <a:cxn ang="0">
                  <a:pos x="0" y="1"/>
                </a:cxn>
                <a:cxn ang="0">
                  <a:pos x="2" y="5"/>
                </a:cxn>
                <a:cxn ang="0">
                  <a:pos x="4" y="7"/>
                </a:cxn>
                <a:cxn ang="0">
                  <a:pos x="5" y="7"/>
                </a:cxn>
                <a:cxn ang="0">
                  <a:pos x="7" y="9"/>
                </a:cxn>
                <a:cxn ang="0">
                  <a:pos x="7" y="11"/>
                </a:cxn>
                <a:cxn ang="0">
                  <a:pos x="9" y="12"/>
                </a:cxn>
                <a:cxn ang="0">
                  <a:pos x="9" y="14"/>
                </a:cxn>
                <a:cxn ang="0">
                  <a:pos x="13" y="14"/>
                </a:cxn>
                <a:cxn ang="0">
                  <a:pos x="13" y="11"/>
                </a:cxn>
                <a:cxn ang="0">
                  <a:pos x="11" y="7"/>
                </a:cxn>
                <a:cxn ang="0">
                  <a:pos x="9" y="7"/>
                </a:cxn>
                <a:cxn ang="0">
                  <a:pos x="5" y="3"/>
                </a:cxn>
                <a:cxn ang="0">
                  <a:pos x="4" y="3"/>
                </a:cxn>
                <a:cxn ang="0">
                  <a:pos x="4" y="0"/>
                </a:cxn>
                <a:cxn ang="0">
                  <a:pos x="4" y="1"/>
                </a:cxn>
                <a:cxn ang="0">
                  <a:pos x="4" y="0"/>
                </a:cxn>
                <a:cxn ang="0">
                  <a:pos x="0" y="1"/>
                </a:cxn>
              </a:cxnLst>
              <a:rect l="0" t="0" r="r" b="b"/>
              <a:pathLst>
                <a:path w="13" h="14">
                  <a:moveTo>
                    <a:pt x="0" y="1"/>
                  </a:moveTo>
                  <a:lnTo>
                    <a:pt x="2" y="5"/>
                  </a:lnTo>
                  <a:lnTo>
                    <a:pt x="4" y="7"/>
                  </a:lnTo>
                  <a:lnTo>
                    <a:pt x="5" y="7"/>
                  </a:lnTo>
                  <a:lnTo>
                    <a:pt x="7" y="9"/>
                  </a:lnTo>
                  <a:lnTo>
                    <a:pt x="7" y="11"/>
                  </a:lnTo>
                  <a:lnTo>
                    <a:pt x="9" y="12"/>
                  </a:lnTo>
                  <a:lnTo>
                    <a:pt x="9" y="14"/>
                  </a:lnTo>
                  <a:lnTo>
                    <a:pt x="13" y="14"/>
                  </a:lnTo>
                  <a:lnTo>
                    <a:pt x="13" y="11"/>
                  </a:lnTo>
                  <a:lnTo>
                    <a:pt x="11" y="7"/>
                  </a:lnTo>
                  <a:lnTo>
                    <a:pt x="9" y="7"/>
                  </a:lnTo>
                  <a:lnTo>
                    <a:pt x="5" y="3"/>
                  </a:lnTo>
                  <a:lnTo>
                    <a:pt x="4" y="3"/>
                  </a:lnTo>
                  <a:lnTo>
                    <a:pt x="4" y="0"/>
                  </a:lnTo>
                  <a:lnTo>
                    <a:pt x="4" y="1"/>
                  </a:lnTo>
                  <a:lnTo>
                    <a:pt x="4" y="0"/>
                  </a:lnTo>
                  <a:lnTo>
                    <a:pt x="0" y="1"/>
                  </a:lnTo>
                  <a:close/>
                </a:path>
              </a:pathLst>
            </a:custGeom>
            <a:solidFill>
              <a:srgbClr val="000000"/>
            </a:solidFill>
            <a:ln w="9525">
              <a:noFill/>
              <a:round/>
            </a:ln>
          </p:spPr>
          <p:txBody>
            <a:bodyPr/>
            <a:lstStyle/>
            <a:p>
              <a:endParaRPr lang="en-US"/>
            </a:p>
          </p:txBody>
        </p:sp>
        <p:sp>
          <p:nvSpPr>
            <p:cNvPr id="520430" name="Freeform 238"/>
            <p:cNvSpPr/>
            <p:nvPr/>
          </p:nvSpPr>
          <p:spPr bwMode="auto">
            <a:xfrm>
              <a:off x="4095" y="3167"/>
              <a:ext cx="22" cy="35"/>
            </a:xfrm>
            <a:custGeom>
              <a:avLst/>
              <a:gdLst/>
              <a:ahLst/>
              <a:cxnLst>
                <a:cxn ang="0">
                  <a:pos x="0" y="0"/>
                </a:cxn>
                <a:cxn ang="0">
                  <a:pos x="0" y="2"/>
                </a:cxn>
                <a:cxn ang="0">
                  <a:pos x="1" y="8"/>
                </a:cxn>
                <a:cxn ang="0">
                  <a:pos x="3" y="12"/>
                </a:cxn>
                <a:cxn ang="0">
                  <a:pos x="5" y="17"/>
                </a:cxn>
                <a:cxn ang="0">
                  <a:pos x="7" y="19"/>
                </a:cxn>
                <a:cxn ang="0">
                  <a:pos x="11" y="24"/>
                </a:cxn>
                <a:cxn ang="0">
                  <a:pos x="12" y="28"/>
                </a:cxn>
                <a:cxn ang="0">
                  <a:pos x="16" y="32"/>
                </a:cxn>
                <a:cxn ang="0">
                  <a:pos x="18" y="35"/>
                </a:cxn>
                <a:cxn ang="0">
                  <a:pos x="22" y="34"/>
                </a:cxn>
                <a:cxn ang="0">
                  <a:pos x="18" y="30"/>
                </a:cxn>
                <a:cxn ang="0">
                  <a:pos x="16" y="26"/>
                </a:cxn>
                <a:cxn ang="0">
                  <a:pos x="14" y="23"/>
                </a:cxn>
                <a:cxn ang="0">
                  <a:pos x="11" y="19"/>
                </a:cxn>
                <a:cxn ang="0">
                  <a:pos x="9" y="15"/>
                </a:cxn>
                <a:cxn ang="0">
                  <a:pos x="5" y="10"/>
                </a:cxn>
                <a:cxn ang="0">
                  <a:pos x="5" y="6"/>
                </a:cxn>
                <a:cxn ang="0">
                  <a:pos x="3" y="2"/>
                </a:cxn>
                <a:cxn ang="0">
                  <a:pos x="0" y="0"/>
                </a:cxn>
                <a:cxn ang="0">
                  <a:pos x="0" y="2"/>
                </a:cxn>
                <a:cxn ang="0">
                  <a:pos x="0" y="0"/>
                </a:cxn>
              </a:cxnLst>
              <a:rect l="0" t="0" r="r" b="b"/>
              <a:pathLst>
                <a:path w="22" h="35">
                  <a:moveTo>
                    <a:pt x="0" y="0"/>
                  </a:moveTo>
                  <a:lnTo>
                    <a:pt x="0" y="2"/>
                  </a:lnTo>
                  <a:lnTo>
                    <a:pt x="1" y="8"/>
                  </a:lnTo>
                  <a:lnTo>
                    <a:pt x="3" y="12"/>
                  </a:lnTo>
                  <a:lnTo>
                    <a:pt x="5" y="17"/>
                  </a:lnTo>
                  <a:lnTo>
                    <a:pt x="7" y="19"/>
                  </a:lnTo>
                  <a:lnTo>
                    <a:pt x="11" y="24"/>
                  </a:lnTo>
                  <a:lnTo>
                    <a:pt x="12" y="28"/>
                  </a:lnTo>
                  <a:lnTo>
                    <a:pt x="16" y="32"/>
                  </a:lnTo>
                  <a:lnTo>
                    <a:pt x="18" y="35"/>
                  </a:lnTo>
                  <a:lnTo>
                    <a:pt x="22" y="34"/>
                  </a:lnTo>
                  <a:lnTo>
                    <a:pt x="18" y="30"/>
                  </a:lnTo>
                  <a:lnTo>
                    <a:pt x="16" y="26"/>
                  </a:lnTo>
                  <a:lnTo>
                    <a:pt x="14" y="23"/>
                  </a:lnTo>
                  <a:lnTo>
                    <a:pt x="11" y="19"/>
                  </a:lnTo>
                  <a:lnTo>
                    <a:pt x="9" y="15"/>
                  </a:lnTo>
                  <a:lnTo>
                    <a:pt x="5" y="10"/>
                  </a:lnTo>
                  <a:lnTo>
                    <a:pt x="5" y="6"/>
                  </a:lnTo>
                  <a:lnTo>
                    <a:pt x="3" y="2"/>
                  </a:lnTo>
                  <a:lnTo>
                    <a:pt x="0" y="0"/>
                  </a:lnTo>
                  <a:lnTo>
                    <a:pt x="0" y="2"/>
                  </a:lnTo>
                  <a:lnTo>
                    <a:pt x="0" y="0"/>
                  </a:lnTo>
                  <a:close/>
                </a:path>
              </a:pathLst>
            </a:custGeom>
            <a:solidFill>
              <a:srgbClr val="000000"/>
            </a:solidFill>
            <a:ln w="9525">
              <a:noFill/>
              <a:round/>
            </a:ln>
          </p:spPr>
          <p:txBody>
            <a:bodyPr/>
            <a:lstStyle/>
            <a:p>
              <a:endParaRPr lang="en-US"/>
            </a:p>
          </p:txBody>
        </p:sp>
        <p:sp>
          <p:nvSpPr>
            <p:cNvPr id="520431" name="Freeform 239"/>
            <p:cNvSpPr/>
            <p:nvPr/>
          </p:nvSpPr>
          <p:spPr bwMode="auto">
            <a:xfrm>
              <a:off x="4095" y="3021"/>
              <a:ext cx="113" cy="148"/>
            </a:xfrm>
            <a:custGeom>
              <a:avLst/>
              <a:gdLst/>
              <a:ahLst/>
              <a:cxnLst>
                <a:cxn ang="0">
                  <a:pos x="110" y="0"/>
                </a:cxn>
                <a:cxn ang="0">
                  <a:pos x="102" y="7"/>
                </a:cxn>
                <a:cxn ang="0">
                  <a:pos x="93" y="14"/>
                </a:cxn>
                <a:cxn ang="0">
                  <a:pos x="86" y="23"/>
                </a:cxn>
                <a:cxn ang="0">
                  <a:pos x="77" y="33"/>
                </a:cxn>
                <a:cxn ang="0">
                  <a:pos x="69" y="42"/>
                </a:cxn>
                <a:cxn ang="0">
                  <a:pos x="62" y="51"/>
                </a:cxn>
                <a:cxn ang="0">
                  <a:pos x="55" y="60"/>
                </a:cxn>
                <a:cxn ang="0">
                  <a:pos x="47" y="69"/>
                </a:cxn>
                <a:cxn ang="0">
                  <a:pos x="42" y="79"/>
                </a:cxn>
                <a:cxn ang="0">
                  <a:pos x="34" y="88"/>
                </a:cxn>
                <a:cxn ang="0">
                  <a:pos x="29" y="97"/>
                </a:cxn>
                <a:cxn ang="0">
                  <a:pos x="23" y="108"/>
                </a:cxn>
                <a:cxn ang="0">
                  <a:pos x="16" y="117"/>
                </a:cxn>
                <a:cxn ang="0">
                  <a:pos x="11" y="126"/>
                </a:cxn>
                <a:cxn ang="0">
                  <a:pos x="5" y="137"/>
                </a:cxn>
                <a:cxn ang="0">
                  <a:pos x="0" y="146"/>
                </a:cxn>
                <a:cxn ang="0">
                  <a:pos x="3" y="148"/>
                </a:cxn>
                <a:cxn ang="0">
                  <a:pos x="9" y="139"/>
                </a:cxn>
                <a:cxn ang="0">
                  <a:pos x="14" y="128"/>
                </a:cxn>
                <a:cxn ang="0">
                  <a:pos x="20" y="119"/>
                </a:cxn>
                <a:cxn ang="0">
                  <a:pos x="25" y="110"/>
                </a:cxn>
                <a:cxn ang="0">
                  <a:pos x="33" y="99"/>
                </a:cxn>
                <a:cxn ang="0">
                  <a:pos x="38" y="90"/>
                </a:cxn>
                <a:cxn ang="0">
                  <a:pos x="45" y="80"/>
                </a:cxn>
                <a:cxn ang="0">
                  <a:pos x="51" y="71"/>
                </a:cxn>
                <a:cxn ang="0">
                  <a:pos x="58" y="62"/>
                </a:cxn>
                <a:cxn ang="0">
                  <a:pos x="66" y="53"/>
                </a:cxn>
                <a:cxn ang="0">
                  <a:pos x="73" y="44"/>
                </a:cxn>
                <a:cxn ang="0">
                  <a:pos x="80" y="34"/>
                </a:cxn>
                <a:cxn ang="0">
                  <a:pos x="88" y="25"/>
                </a:cxn>
                <a:cxn ang="0">
                  <a:pos x="95" y="18"/>
                </a:cxn>
                <a:cxn ang="0">
                  <a:pos x="104" y="11"/>
                </a:cxn>
                <a:cxn ang="0">
                  <a:pos x="113" y="1"/>
                </a:cxn>
                <a:cxn ang="0">
                  <a:pos x="110" y="0"/>
                </a:cxn>
              </a:cxnLst>
              <a:rect l="0" t="0" r="r" b="b"/>
              <a:pathLst>
                <a:path w="113" h="148">
                  <a:moveTo>
                    <a:pt x="110" y="0"/>
                  </a:moveTo>
                  <a:lnTo>
                    <a:pt x="102" y="7"/>
                  </a:lnTo>
                  <a:lnTo>
                    <a:pt x="93" y="14"/>
                  </a:lnTo>
                  <a:lnTo>
                    <a:pt x="86" y="23"/>
                  </a:lnTo>
                  <a:lnTo>
                    <a:pt x="77" y="33"/>
                  </a:lnTo>
                  <a:lnTo>
                    <a:pt x="69" y="42"/>
                  </a:lnTo>
                  <a:lnTo>
                    <a:pt x="62" y="51"/>
                  </a:lnTo>
                  <a:lnTo>
                    <a:pt x="55" y="60"/>
                  </a:lnTo>
                  <a:lnTo>
                    <a:pt x="47" y="69"/>
                  </a:lnTo>
                  <a:lnTo>
                    <a:pt x="42" y="79"/>
                  </a:lnTo>
                  <a:lnTo>
                    <a:pt x="34" y="88"/>
                  </a:lnTo>
                  <a:lnTo>
                    <a:pt x="29" y="97"/>
                  </a:lnTo>
                  <a:lnTo>
                    <a:pt x="23" y="108"/>
                  </a:lnTo>
                  <a:lnTo>
                    <a:pt x="16" y="117"/>
                  </a:lnTo>
                  <a:lnTo>
                    <a:pt x="11" y="126"/>
                  </a:lnTo>
                  <a:lnTo>
                    <a:pt x="5" y="137"/>
                  </a:lnTo>
                  <a:lnTo>
                    <a:pt x="0" y="146"/>
                  </a:lnTo>
                  <a:lnTo>
                    <a:pt x="3" y="148"/>
                  </a:lnTo>
                  <a:lnTo>
                    <a:pt x="9" y="139"/>
                  </a:lnTo>
                  <a:lnTo>
                    <a:pt x="14" y="128"/>
                  </a:lnTo>
                  <a:lnTo>
                    <a:pt x="20" y="119"/>
                  </a:lnTo>
                  <a:lnTo>
                    <a:pt x="25" y="110"/>
                  </a:lnTo>
                  <a:lnTo>
                    <a:pt x="33" y="99"/>
                  </a:lnTo>
                  <a:lnTo>
                    <a:pt x="38" y="90"/>
                  </a:lnTo>
                  <a:lnTo>
                    <a:pt x="45" y="80"/>
                  </a:lnTo>
                  <a:lnTo>
                    <a:pt x="51" y="71"/>
                  </a:lnTo>
                  <a:lnTo>
                    <a:pt x="58" y="62"/>
                  </a:lnTo>
                  <a:lnTo>
                    <a:pt x="66" y="53"/>
                  </a:lnTo>
                  <a:lnTo>
                    <a:pt x="73" y="44"/>
                  </a:lnTo>
                  <a:lnTo>
                    <a:pt x="80" y="34"/>
                  </a:lnTo>
                  <a:lnTo>
                    <a:pt x="88" y="25"/>
                  </a:lnTo>
                  <a:lnTo>
                    <a:pt x="95" y="18"/>
                  </a:lnTo>
                  <a:lnTo>
                    <a:pt x="104" y="11"/>
                  </a:lnTo>
                  <a:lnTo>
                    <a:pt x="113" y="1"/>
                  </a:lnTo>
                  <a:lnTo>
                    <a:pt x="110" y="0"/>
                  </a:lnTo>
                  <a:close/>
                </a:path>
              </a:pathLst>
            </a:custGeom>
            <a:solidFill>
              <a:srgbClr val="000000"/>
            </a:solidFill>
            <a:ln w="9525">
              <a:noFill/>
              <a:round/>
            </a:ln>
          </p:spPr>
          <p:txBody>
            <a:bodyPr/>
            <a:lstStyle/>
            <a:p>
              <a:endParaRPr lang="en-US"/>
            </a:p>
          </p:txBody>
        </p:sp>
        <p:sp>
          <p:nvSpPr>
            <p:cNvPr id="520432" name="Freeform 240"/>
            <p:cNvSpPr/>
            <p:nvPr/>
          </p:nvSpPr>
          <p:spPr bwMode="auto">
            <a:xfrm>
              <a:off x="4205" y="2993"/>
              <a:ext cx="66" cy="29"/>
            </a:xfrm>
            <a:custGeom>
              <a:avLst/>
              <a:gdLst/>
              <a:ahLst/>
              <a:cxnLst>
                <a:cxn ang="0">
                  <a:pos x="66" y="0"/>
                </a:cxn>
                <a:cxn ang="0">
                  <a:pos x="64" y="0"/>
                </a:cxn>
                <a:cxn ang="0">
                  <a:pos x="59" y="2"/>
                </a:cxn>
                <a:cxn ang="0">
                  <a:pos x="55" y="2"/>
                </a:cxn>
                <a:cxn ang="0">
                  <a:pos x="51" y="4"/>
                </a:cxn>
                <a:cxn ang="0">
                  <a:pos x="46" y="4"/>
                </a:cxn>
                <a:cxn ang="0">
                  <a:pos x="42" y="6"/>
                </a:cxn>
                <a:cxn ang="0">
                  <a:pos x="38" y="7"/>
                </a:cxn>
                <a:cxn ang="0">
                  <a:pos x="35" y="7"/>
                </a:cxn>
                <a:cxn ang="0">
                  <a:pos x="29" y="9"/>
                </a:cxn>
                <a:cxn ang="0">
                  <a:pos x="25" y="11"/>
                </a:cxn>
                <a:cxn ang="0">
                  <a:pos x="22" y="13"/>
                </a:cxn>
                <a:cxn ang="0">
                  <a:pos x="18" y="15"/>
                </a:cxn>
                <a:cxn ang="0">
                  <a:pos x="14" y="17"/>
                </a:cxn>
                <a:cxn ang="0">
                  <a:pos x="11" y="18"/>
                </a:cxn>
                <a:cxn ang="0">
                  <a:pos x="7" y="20"/>
                </a:cxn>
                <a:cxn ang="0">
                  <a:pos x="0" y="28"/>
                </a:cxn>
                <a:cxn ang="0">
                  <a:pos x="3" y="29"/>
                </a:cxn>
                <a:cxn ang="0">
                  <a:pos x="9" y="24"/>
                </a:cxn>
                <a:cxn ang="0">
                  <a:pos x="13" y="22"/>
                </a:cxn>
                <a:cxn ang="0">
                  <a:pos x="16" y="20"/>
                </a:cxn>
                <a:cxn ang="0">
                  <a:pos x="20" y="18"/>
                </a:cxn>
                <a:cxn ang="0">
                  <a:pos x="24" y="17"/>
                </a:cxn>
                <a:cxn ang="0">
                  <a:pos x="27" y="15"/>
                </a:cxn>
                <a:cxn ang="0">
                  <a:pos x="31" y="13"/>
                </a:cxn>
                <a:cxn ang="0">
                  <a:pos x="35" y="11"/>
                </a:cxn>
                <a:cxn ang="0">
                  <a:pos x="38" y="9"/>
                </a:cxn>
                <a:cxn ang="0">
                  <a:pos x="44" y="9"/>
                </a:cxn>
                <a:cxn ang="0">
                  <a:pos x="48" y="7"/>
                </a:cxn>
                <a:cxn ang="0">
                  <a:pos x="51" y="7"/>
                </a:cxn>
                <a:cxn ang="0">
                  <a:pos x="57" y="6"/>
                </a:cxn>
                <a:cxn ang="0">
                  <a:pos x="60" y="6"/>
                </a:cxn>
                <a:cxn ang="0">
                  <a:pos x="64" y="4"/>
                </a:cxn>
                <a:cxn ang="0">
                  <a:pos x="62" y="4"/>
                </a:cxn>
                <a:cxn ang="0">
                  <a:pos x="66" y="0"/>
                </a:cxn>
                <a:cxn ang="0">
                  <a:pos x="64" y="0"/>
                </a:cxn>
                <a:cxn ang="0">
                  <a:pos x="66" y="0"/>
                </a:cxn>
              </a:cxnLst>
              <a:rect l="0" t="0" r="r" b="b"/>
              <a:pathLst>
                <a:path w="66" h="29">
                  <a:moveTo>
                    <a:pt x="66" y="0"/>
                  </a:moveTo>
                  <a:lnTo>
                    <a:pt x="64" y="0"/>
                  </a:lnTo>
                  <a:lnTo>
                    <a:pt x="59" y="2"/>
                  </a:lnTo>
                  <a:lnTo>
                    <a:pt x="55" y="2"/>
                  </a:lnTo>
                  <a:lnTo>
                    <a:pt x="51" y="4"/>
                  </a:lnTo>
                  <a:lnTo>
                    <a:pt x="46" y="4"/>
                  </a:lnTo>
                  <a:lnTo>
                    <a:pt x="42" y="6"/>
                  </a:lnTo>
                  <a:lnTo>
                    <a:pt x="38" y="7"/>
                  </a:lnTo>
                  <a:lnTo>
                    <a:pt x="35" y="7"/>
                  </a:lnTo>
                  <a:lnTo>
                    <a:pt x="29" y="9"/>
                  </a:lnTo>
                  <a:lnTo>
                    <a:pt x="25" y="11"/>
                  </a:lnTo>
                  <a:lnTo>
                    <a:pt x="22" y="13"/>
                  </a:lnTo>
                  <a:lnTo>
                    <a:pt x="18" y="15"/>
                  </a:lnTo>
                  <a:lnTo>
                    <a:pt x="14" y="17"/>
                  </a:lnTo>
                  <a:lnTo>
                    <a:pt x="11" y="18"/>
                  </a:lnTo>
                  <a:lnTo>
                    <a:pt x="7" y="20"/>
                  </a:lnTo>
                  <a:lnTo>
                    <a:pt x="0" y="28"/>
                  </a:lnTo>
                  <a:lnTo>
                    <a:pt x="3" y="29"/>
                  </a:lnTo>
                  <a:lnTo>
                    <a:pt x="9" y="24"/>
                  </a:lnTo>
                  <a:lnTo>
                    <a:pt x="13" y="22"/>
                  </a:lnTo>
                  <a:lnTo>
                    <a:pt x="16" y="20"/>
                  </a:lnTo>
                  <a:lnTo>
                    <a:pt x="20" y="18"/>
                  </a:lnTo>
                  <a:lnTo>
                    <a:pt x="24" y="17"/>
                  </a:lnTo>
                  <a:lnTo>
                    <a:pt x="27" y="15"/>
                  </a:lnTo>
                  <a:lnTo>
                    <a:pt x="31" y="13"/>
                  </a:lnTo>
                  <a:lnTo>
                    <a:pt x="35" y="11"/>
                  </a:lnTo>
                  <a:lnTo>
                    <a:pt x="38" y="9"/>
                  </a:lnTo>
                  <a:lnTo>
                    <a:pt x="44" y="9"/>
                  </a:lnTo>
                  <a:lnTo>
                    <a:pt x="48" y="7"/>
                  </a:lnTo>
                  <a:lnTo>
                    <a:pt x="51" y="7"/>
                  </a:lnTo>
                  <a:lnTo>
                    <a:pt x="57" y="6"/>
                  </a:lnTo>
                  <a:lnTo>
                    <a:pt x="60" y="6"/>
                  </a:lnTo>
                  <a:lnTo>
                    <a:pt x="64" y="4"/>
                  </a:lnTo>
                  <a:lnTo>
                    <a:pt x="62" y="4"/>
                  </a:lnTo>
                  <a:lnTo>
                    <a:pt x="66" y="0"/>
                  </a:lnTo>
                  <a:lnTo>
                    <a:pt x="64" y="0"/>
                  </a:lnTo>
                  <a:lnTo>
                    <a:pt x="66" y="0"/>
                  </a:lnTo>
                  <a:close/>
                </a:path>
              </a:pathLst>
            </a:custGeom>
            <a:solidFill>
              <a:srgbClr val="000000"/>
            </a:solidFill>
            <a:ln w="9525">
              <a:noFill/>
              <a:round/>
            </a:ln>
          </p:spPr>
          <p:txBody>
            <a:bodyPr/>
            <a:lstStyle/>
            <a:p>
              <a:endParaRPr lang="en-US"/>
            </a:p>
          </p:txBody>
        </p:sp>
        <p:sp>
          <p:nvSpPr>
            <p:cNvPr id="520433" name="Freeform 241"/>
            <p:cNvSpPr/>
            <p:nvPr/>
          </p:nvSpPr>
          <p:spPr bwMode="auto">
            <a:xfrm>
              <a:off x="4267" y="2991"/>
              <a:ext cx="17" cy="6"/>
            </a:xfrm>
            <a:custGeom>
              <a:avLst/>
              <a:gdLst/>
              <a:ahLst/>
              <a:cxnLst>
                <a:cxn ang="0">
                  <a:pos x="15" y="2"/>
                </a:cxn>
                <a:cxn ang="0">
                  <a:pos x="17" y="2"/>
                </a:cxn>
                <a:cxn ang="0">
                  <a:pos x="15" y="2"/>
                </a:cxn>
                <a:cxn ang="0">
                  <a:pos x="11" y="0"/>
                </a:cxn>
                <a:cxn ang="0">
                  <a:pos x="9" y="0"/>
                </a:cxn>
                <a:cxn ang="0">
                  <a:pos x="8" y="2"/>
                </a:cxn>
                <a:cxn ang="0">
                  <a:pos x="4" y="2"/>
                </a:cxn>
                <a:cxn ang="0">
                  <a:pos x="0" y="6"/>
                </a:cxn>
                <a:cxn ang="0">
                  <a:pos x="8" y="6"/>
                </a:cxn>
                <a:cxn ang="0">
                  <a:pos x="9" y="4"/>
                </a:cxn>
                <a:cxn ang="0">
                  <a:pos x="13" y="4"/>
                </a:cxn>
                <a:cxn ang="0">
                  <a:pos x="15" y="6"/>
                </a:cxn>
                <a:cxn ang="0">
                  <a:pos x="13" y="4"/>
                </a:cxn>
                <a:cxn ang="0">
                  <a:pos x="15" y="6"/>
                </a:cxn>
                <a:cxn ang="0">
                  <a:pos x="15" y="2"/>
                </a:cxn>
              </a:cxnLst>
              <a:rect l="0" t="0" r="r" b="b"/>
              <a:pathLst>
                <a:path w="17" h="6">
                  <a:moveTo>
                    <a:pt x="15" y="2"/>
                  </a:moveTo>
                  <a:lnTo>
                    <a:pt x="17" y="2"/>
                  </a:lnTo>
                  <a:lnTo>
                    <a:pt x="15" y="2"/>
                  </a:lnTo>
                  <a:lnTo>
                    <a:pt x="11" y="0"/>
                  </a:lnTo>
                  <a:lnTo>
                    <a:pt x="9" y="0"/>
                  </a:lnTo>
                  <a:lnTo>
                    <a:pt x="8" y="2"/>
                  </a:lnTo>
                  <a:lnTo>
                    <a:pt x="4" y="2"/>
                  </a:lnTo>
                  <a:lnTo>
                    <a:pt x="0" y="6"/>
                  </a:lnTo>
                  <a:lnTo>
                    <a:pt x="8" y="6"/>
                  </a:lnTo>
                  <a:lnTo>
                    <a:pt x="9" y="4"/>
                  </a:lnTo>
                  <a:lnTo>
                    <a:pt x="13" y="4"/>
                  </a:lnTo>
                  <a:lnTo>
                    <a:pt x="15" y="6"/>
                  </a:lnTo>
                  <a:lnTo>
                    <a:pt x="13" y="4"/>
                  </a:lnTo>
                  <a:lnTo>
                    <a:pt x="15" y="6"/>
                  </a:lnTo>
                  <a:lnTo>
                    <a:pt x="15" y="2"/>
                  </a:lnTo>
                  <a:close/>
                </a:path>
              </a:pathLst>
            </a:custGeom>
            <a:solidFill>
              <a:srgbClr val="000000"/>
            </a:solidFill>
            <a:ln w="9525">
              <a:noFill/>
              <a:round/>
            </a:ln>
          </p:spPr>
          <p:txBody>
            <a:bodyPr/>
            <a:lstStyle/>
            <a:p>
              <a:endParaRPr lang="en-US"/>
            </a:p>
          </p:txBody>
        </p:sp>
        <p:sp>
          <p:nvSpPr>
            <p:cNvPr id="520434" name="Freeform 242"/>
            <p:cNvSpPr/>
            <p:nvPr/>
          </p:nvSpPr>
          <p:spPr bwMode="auto">
            <a:xfrm>
              <a:off x="4282" y="2993"/>
              <a:ext cx="16" cy="7"/>
            </a:xfrm>
            <a:custGeom>
              <a:avLst/>
              <a:gdLst/>
              <a:ahLst/>
              <a:cxnLst>
                <a:cxn ang="0">
                  <a:pos x="15" y="4"/>
                </a:cxn>
                <a:cxn ang="0">
                  <a:pos x="16" y="6"/>
                </a:cxn>
                <a:cxn ang="0">
                  <a:pos x="16" y="2"/>
                </a:cxn>
                <a:cxn ang="0">
                  <a:pos x="15" y="2"/>
                </a:cxn>
                <a:cxn ang="0">
                  <a:pos x="11" y="0"/>
                </a:cxn>
                <a:cxn ang="0">
                  <a:pos x="0" y="0"/>
                </a:cxn>
                <a:cxn ang="0">
                  <a:pos x="0" y="4"/>
                </a:cxn>
                <a:cxn ang="0">
                  <a:pos x="2" y="4"/>
                </a:cxn>
                <a:cxn ang="0">
                  <a:pos x="4" y="2"/>
                </a:cxn>
                <a:cxn ang="0">
                  <a:pos x="7" y="4"/>
                </a:cxn>
                <a:cxn ang="0">
                  <a:pos x="9" y="2"/>
                </a:cxn>
                <a:cxn ang="0">
                  <a:pos x="9" y="4"/>
                </a:cxn>
                <a:cxn ang="0">
                  <a:pos x="11" y="4"/>
                </a:cxn>
                <a:cxn ang="0">
                  <a:pos x="15" y="7"/>
                </a:cxn>
                <a:cxn ang="0">
                  <a:pos x="13" y="6"/>
                </a:cxn>
                <a:cxn ang="0">
                  <a:pos x="13" y="7"/>
                </a:cxn>
                <a:cxn ang="0">
                  <a:pos x="15" y="7"/>
                </a:cxn>
                <a:cxn ang="0">
                  <a:pos x="15" y="4"/>
                </a:cxn>
              </a:cxnLst>
              <a:rect l="0" t="0" r="r" b="b"/>
              <a:pathLst>
                <a:path w="16" h="7">
                  <a:moveTo>
                    <a:pt x="15" y="4"/>
                  </a:moveTo>
                  <a:lnTo>
                    <a:pt x="16" y="6"/>
                  </a:lnTo>
                  <a:lnTo>
                    <a:pt x="16" y="2"/>
                  </a:lnTo>
                  <a:lnTo>
                    <a:pt x="15" y="2"/>
                  </a:lnTo>
                  <a:lnTo>
                    <a:pt x="11" y="0"/>
                  </a:lnTo>
                  <a:lnTo>
                    <a:pt x="0" y="0"/>
                  </a:lnTo>
                  <a:lnTo>
                    <a:pt x="0" y="4"/>
                  </a:lnTo>
                  <a:lnTo>
                    <a:pt x="2" y="4"/>
                  </a:lnTo>
                  <a:lnTo>
                    <a:pt x="4" y="2"/>
                  </a:lnTo>
                  <a:lnTo>
                    <a:pt x="7" y="4"/>
                  </a:lnTo>
                  <a:lnTo>
                    <a:pt x="9" y="2"/>
                  </a:lnTo>
                  <a:lnTo>
                    <a:pt x="9" y="4"/>
                  </a:lnTo>
                  <a:lnTo>
                    <a:pt x="11" y="4"/>
                  </a:lnTo>
                  <a:lnTo>
                    <a:pt x="15" y="7"/>
                  </a:lnTo>
                  <a:lnTo>
                    <a:pt x="13" y="6"/>
                  </a:lnTo>
                  <a:lnTo>
                    <a:pt x="13" y="7"/>
                  </a:lnTo>
                  <a:lnTo>
                    <a:pt x="15" y="7"/>
                  </a:lnTo>
                  <a:lnTo>
                    <a:pt x="15" y="4"/>
                  </a:lnTo>
                  <a:close/>
                </a:path>
              </a:pathLst>
            </a:custGeom>
            <a:solidFill>
              <a:srgbClr val="000000"/>
            </a:solidFill>
            <a:ln w="9525">
              <a:noFill/>
              <a:round/>
            </a:ln>
          </p:spPr>
          <p:txBody>
            <a:bodyPr/>
            <a:lstStyle/>
            <a:p>
              <a:endParaRPr lang="en-US"/>
            </a:p>
          </p:txBody>
        </p:sp>
        <p:sp>
          <p:nvSpPr>
            <p:cNvPr id="520435" name="Freeform 243"/>
            <p:cNvSpPr/>
            <p:nvPr/>
          </p:nvSpPr>
          <p:spPr bwMode="auto">
            <a:xfrm>
              <a:off x="4297" y="2997"/>
              <a:ext cx="11" cy="5"/>
            </a:xfrm>
            <a:custGeom>
              <a:avLst/>
              <a:gdLst/>
              <a:ahLst/>
              <a:cxnLst>
                <a:cxn ang="0">
                  <a:pos x="7" y="3"/>
                </a:cxn>
                <a:cxn ang="0">
                  <a:pos x="7" y="2"/>
                </a:cxn>
                <a:cxn ang="0">
                  <a:pos x="3" y="2"/>
                </a:cxn>
                <a:cxn ang="0">
                  <a:pos x="1" y="0"/>
                </a:cxn>
                <a:cxn ang="0">
                  <a:pos x="0" y="0"/>
                </a:cxn>
                <a:cxn ang="0">
                  <a:pos x="0" y="3"/>
                </a:cxn>
                <a:cxn ang="0">
                  <a:pos x="1" y="3"/>
                </a:cxn>
                <a:cxn ang="0">
                  <a:pos x="1" y="5"/>
                </a:cxn>
                <a:cxn ang="0">
                  <a:pos x="9" y="5"/>
                </a:cxn>
                <a:cxn ang="0">
                  <a:pos x="11" y="3"/>
                </a:cxn>
                <a:cxn ang="0">
                  <a:pos x="11" y="2"/>
                </a:cxn>
                <a:cxn ang="0">
                  <a:pos x="11" y="3"/>
                </a:cxn>
                <a:cxn ang="0">
                  <a:pos x="11" y="2"/>
                </a:cxn>
                <a:cxn ang="0">
                  <a:pos x="7" y="3"/>
                </a:cxn>
              </a:cxnLst>
              <a:rect l="0" t="0" r="r" b="b"/>
              <a:pathLst>
                <a:path w="11" h="5">
                  <a:moveTo>
                    <a:pt x="7" y="3"/>
                  </a:moveTo>
                  <a:lnTo>
                    <a:pt x="7" y="2"/>
                  </a:lnTo>
                  <a:lnTo>
                    <a:pt x="3" y="2"/>
                  </a:lnTo>
                  <a:lnTo>
                    <a:pt x="1" y="0"/>
                  </a:lnTo>
                  <a:lnTo>
                    <a:pt x="0" y="0"/>
                  </a:lnTo>
                  <a:lnTo>
                    <a:pt x="0" y="3"/>
                  </a:lnTo>
                  <a:lnTo>
                    <a:pt x="1" y="3"/>
                  </a:lnTo>
                  <a:lnTo>
                    <a:pt x="1" y="5"/>
                  </a:lnTo>
                  <a:lnTo>
                    <a:pt x="9" y="5"/>
                  </a:lnTo>
                  <a:lnTo>
                    <a:pt x="11" y="3"/>
                  </a:lnTo>
                  <a:lnTo>
                    <a:pt x="11" y="2"/>
                  </a:lnTo>
                  <a:lnTo>
                    <a:pt x="11" y="3"/>
                  </a:lnTo>
                  <a:lnTo>
                    <a:pt x="11" y="2"/>
                  </a:lnTo>
                  <a:lnTo>
                    <a:pt x="7" y="3"/>
                  </a:lnTo>
                  <a:close/>
                </a:path>
              </a:pathLst>
            </a:custGeom>
            <a:solidFill>
              <a:srgbClr val="000000"/>
            </a:solidFill>
            <a:ln w="9525">
              <a:noFill/>
              <a:round/>
            </a:ln>
          </p:spPr>
          <p:txBody>
            <a:bodyPr/>
            <a:lstStyle/>
            <a:p>
              <a:endParaRPr lang="en-US"/>
            </a:p>
          </p:txBody>
        </p:sp>
        <p:sp>
          <p:nvSpPr>
            <p:cNvPr id="520436" name="Freeform 244"/>
            <p:cNvSpPr/>
            <p:nvPr/>
          </p:nvSpPr>
          <p:spPr bwMode="auto">
            <a:xfrm>
              <a:off x="4297" y="2986"/>
              <a:ext cx="11" cy="14"/>
            </a:xfrm>
            <a:custGeom>
              <a:avLst/>
              <a:gdLst/>
              <a:ahLst/>
              <a:cxnLst>
                <a:cxn ang="0">
                  <a:pos x="1" y="3"/>
                </a:cxn>
                <a:cxn ang="0">
                  <a:pos x="0" y="3"/>
                </a:cxn>
                <a:cxn ang="0">
                  <a:pos x="5" y="9"/>
                </a:cxn>
                <a:cxn ang="0">
                  <a:pos x="5" y="11"/>
                </a:cxn>
                <a:cxn ang="0">
                  <a:pos x="7" y="13"/>
                </a:cxn>
                <a:cxn ang="0">
                  <a:pos x="7" y="14"/>
                </a:cxn>
                <a:cxn ang="0">
                  <a:pos x="11" y="13"/>
                </a:cxn>
                <a:cxn ang="0">
                  <a:pos x="11" y="11"/>
                </a:cxn>
                <a:cxn ang="0">
                  <a:pos x="9" y="9"/>
                </a:cxn>
                <a:cxn ang="0">
                  <a:pos x="9" y="7"/>
                </a:cxn>
                <a:cxn ang="0">
                  <a:pos x="7" y="7"/>
                </a:cxn>
                <a:cxn ang="0">
                  <a:pos x="5" y="5"/>
                </a:cxn>
                <a:cxn ang="0">
                  <a:pos x="5" y="3"/>
                </a:cxn>
                <a:cxn ang="0">
                  <a:pos x="1" y="0"/>
                </a:cxn>
                <a:cxn ang="0">
                  <a:pos x="0" y="0"/>
                </a:cxn>
                <a:cxn ang="0">
                  <a:pos x="1" y="0"/>
                </a:cxn>
                <a:cxn ang="0">
                  <a:pos x="0" y="0"/>
                </a:cxn>
                <a:cxn ang="0">
                  <a:pos x="1" y="3"/>
                </a:cxn>
              </a:cxnLst>
              <a:rect l="0" t="0" r="r" b="b"/>
              <a:pathLst>
                <a:path w="11" h="14">
                  <a:moveTo>
                    <a:pt x="1" y="3"/>
                  </a:moveTo>
                  <a:lnTo>
                    <a:pt x="0" y="3"/>
                  </a:lnTo>
                  <a:lnTo>
                    <a:pt x="5" y="9"/>
                  </a:lnTo>
                  <a:lnTo>
                    <a:pt x="5" y="11"/>
                  </a:lnTo>
                  <a:lnTo>
                    <a:pt x="7" y="13"/>
                  </a:lnTo>
                  <a:lnTo>
                    <a:pt x="7" y="14"/>
                  </a:lnTo>
                  <a:lnTo>
                    <a:pt x="11" y="13"/>
                  </a:lnTo>
                  <a:lnTo>
                    <a:pt x="11" y="11"/>
                  </a:lnTo>
                  <a:lnTo>
                    <a:pt x="9" y="9"/>
                  </a:lnTo>
                  <a:lnTo>
                    <a:pt x="9" y="7"/>
                  </a:lnTo>
                  <a:lnTo>
                    <a:pt x="7" y="7"/>
                  </a:lnTo>
                  <a:lnTo>
                    <a:pt x="5" y="5"/>
                  </a:lnTo>
                  <a:lnTo>
                    <a:pt x="5" y="3"/>
                  </a:lnTo>
                  <a:lnTo>
                    <a:pt x="1" y="0"/>
                  </a:lnTo>
                  <a:lnTo>
                    <a:pt x="0" y="0"/>
                  </a:lnTo>
                  <a:lnTo>
                    <a:pt x="1" y="0"/>
                  </a:lnTo>
                  <a:lnTo>
                    <a:pt x="0" y="0"/>
                  </a:lnTo>
                  <a:lnTo>
                    <a:pt x="1" y="3"/>
                  </a:lnTo>
                  <a:close/>
                </a:path>
              </a:pathLst>
            </a:custGeom>
            <a:solidFill>
              <a:srgbClr val="000000"/>
            </a:solidFill>
            <a:ln w="9525">
              <a:noFill/>
              <a:round/>
            </a:ln>
          </p:spPr>
          <p:txBody>
            <a:bodyPr/>
            <a:lstStyle/>
            <a:p>
              <a:endParaRPr lang="en-US"/>
            </a:p>
          </p:txBody>
        </p:sp>
        <p:sp>
          <p:nvSpPr>
            <p:cNvPr id="520437" name="Freeform 245"/>
            <p:cNvSpPr/>
            <p:nvPr/>
          </p:nvSpPr>
          <p:spPr bwMode="auto">
            <a:xfrm>
              <a:off x="4280" y="2982"/>
              <a:ext cx="18" cy="9"/>
            </a:xfrm>
            <a:custGeom>
              <a:avLst/>
              <a:gdLst/>
              <a:ahLst/>
              <a:cxnLst>
                <a:cxn ang="0">
                  <a:pos x="4" y="2"/>
                </a:cxn>
                <a:cxn ang="0">
                  <a:pos x="2" y="4"/>
                </a:cxn>
                <a:cxn ang="0">
                  <a:pos x="6" y="4"/>
                </a:cxn>
                <a:cxn ang="0">
                  <a:pos x="6" y="6"/>
                </a:cxn>
                <a:cxn ang="0">
                  <a:pos x="7" y="7"/>
                </a:cxn>
                <a:cxn ang="0">
                  <a:pos x="11" y="7"/>
                </a:cxn>
                <a:cxn ang="0">
                  <a:pos x="13" y="9"/>
                </a:cxn>
                <a:cxn ang="0">
                  <a:pos x="15" y="9"/>
                </a:cxn>
                <a:cxn ang="0">
                  <a:pos x="18" y="7"/>
                </a:cxn>
                <a:cxn ang="0">
                  <a:pos x="17" y="4"/>
                </a:cxn>
                <a:cxn ang="0">
                  <a:pos x="15" y="6"/>
                </a:cxn>
                <a:cxn ang="0">
                  <a:pos x="13" y="4"/>
                </a:cxn>
                <a:cxn ang="0">
                  <a:pos x="9" y="4"/>
                </a:cxn>
                <a:cxn ang="0">
                  <a:pos x="6" y="0"/>
                </a:cxn>
                <a:cxn ang="0">
                  <a:pos x="2" y="0"/>
                </a:cxn>
                <a:cxn ang="0">
                  <a:pos x="0" y="2"/>
                </a:cxn>
                <a:cxn ang="0">
                  <a:pos x="2" y="0"/>
                </a:cxn>
                <a:cxn ang="0">
                  <a:pos x="0" y="0"/>
                </a:cxn>
                <a:cxn ang="0">
                  <a:pos x="0" y="2"/>
                </a:cxn>
                <a:cxn ang="0">
                  <a:pos x="4" y="2"/>
                </a:cxn>
              </a:cxnLst>
              <a:rect l="0" t="0" r="r" b="b"/>
              <a:pathLst>
                <a:path w="18" h="9">
                  <a:moveTo>
                    <a:pt x="4" y="2"/>
                  </a:moveTo>
                  <a:lnTo>
                    <a:pt x="2" y="4"/>
                  </a:lnTo>
                  <a:lnTo>
                    <a:pt x="6" y="4"/>
                  </a:lnTo>
                  <a:lnTo>
                    <a:pt x="6" y="6"/>
                  </a:lnTo>
                  <a:lnTo>
                    <a:pt x="7" y="7"/>
                  </a:lnTo>
                  <a:lnTo>
                    <a:pt x="11" y="7"/>
                  </a:lnTo>
                  <a:lnTo>
                    <a:pt x="13" y="9"/>
                  </a:lnTo>
                  <a:lnTo>
                    <a:pt x="15" y="9"/>
                  </a:lnTo>
                  <a:lnTo>
                    <a:pt x="18" y="7"/>
                  </a:lnTo>
                  <a:lnTo>
                    <a:pt x="17" y="4"/>
                  </a:lnTo>
                  <a:lnTo>
                    <a:pt x="15" y="6"/>
                  </a:lnTo>
                  <a:lnTo>
                    <a:pt x="13" y="4"/>
                  </a:lnTo>
                  <a:lnTo>
                    <a:pt x="9" y="4"/>
                  </a:lnTo>
                  <a:lnTo>
                    <a:pt x="6" y="0"/>
                  </a:lnTo>
                  <a:lnTo>
                    <a:pt x="2" y="0"/>
                  </a:lnTo>
                  <a:lnTo>
                    <a:pt x="0" y="2"/>
                  </a:lnTo>
                  <a:lnTo>
                    <a:pt x="2" y="0"/>
                  </a:lnTo>
                  <a:lnTo>
                    <a:pt x="0" y="0"/>
                  </a:lnTo>
                  <a:lnTo>
                    <a:pt x="0" y="2"/>
                  </a:lnTo>
                  <a:lnTo>
                    <a:pt x="4" y="2"/>
                  </a:lnTo>
                  <a:close/>
                </a:path>
              </a:pathLst>
            </a:custGeom>
            <a:solidFill>
              <a:srgbClr val="000000"/>
            </a:solidFill>
            <a:ln w="9525">
              <a:noFill/>
              <a:round/>
            </a:ln>
          </p:spPr>
          <p:txBody>
            <a:bodyPr/>
            <a:lstStyle/>
            <a:p>
              <a:endParaRPr lang="en-US"/>
            </a:p>
          </p:txBody>
        </p:sp>
        <p:sp>
          <p:nvSpPr>
            <p:cNvPr id="520438" name="Freeform 246"/>
            <p:cNvSpPr/>
            <p:nvPr/>
          </p:nvSpPr>
          <p:spPr bwMode="auto">
            <a:xfrm>
              <a:off x="4280" y="2982"/>
              <a:ext cx="4" cy="4"/>
            </a:xfrm>
            <a:custGeom>
              <a:avLst/>
              <a:gdLst/>
              <a:ahLst/>
              <a:cxnLst>
                <a:cxn ang="0">
                  <a:pos x="2" y="4"/>
                </a:cxn>
                <a:cxn ang="0">
                  <a:pos x="0" y="2"/>
                </a:cxn>
                <a:cxn ang="0">
                  <a:pos x="4" y="2"/>
                </a:cxn>
                <a:cxn ang="0">
                  <a:pos x="0" y="2"/>
                </a:cxn>
                <a:cxn ang="0">
                  <a:pos x="0" y="4"/>
                </a:cxn>
                <a:cxn ang="0">
                  <a:pos x="4" y="2"/>
                </a:cxn>
                <a:cxn ang="0">
                  <a:pos x="4" y="0"/>
                </a:cxn>
                <a:cxn ang="0">
                  <a:pos x="2" y="0"/>
                </a:cxn>
                <a:cxn ang="0">
                  <a:pos x="2" y="4"/>
                </a:cxn>
              </a:cxnLst>
              <a:rect l="0" t="0" r="r" b="b"/>
              <a:pathLst>
                <a:path w="4" h="4">
                  <a:moveTo>
                    <a:pt x="2" y="4"/>
                  </a:moveTo>
                  <a:lnTo>
                    <a:pt x="0" y="2"/>
                  </a:lnTo>
                  <a:lnTo>
                    <a:pt x="4" y="2"/>
                  </a:lnTo>
                  <a:lnTo>
                    <a:pt x="0" y="2"/>
                  </a:lnTo>
                  <a:lnTo>
                    <a:pt x="0" y="4"/>
                  </a:lnTo>
                  <a:lnTo>
                    <a:pt x="4" y="2"/>
                  </a:lnTo>
                  <a:lnTo>
                    <a:pt x="4" y="0"/>
                  </a:lnTo>
                  <a:lnTo>
                    <a:pt x="2" y="0"/>
                  </a:lnTo>
                  <a:lnTo>
                    <a:pt x="2" y="4"/>
                  </a:lnTo>
                  <a:close/>
                </a:path>
              </a:pathLst>
            </a:custGeom>
            <a:solidFill>
              <a:srgbClr val="000000"/>
            </a:solidFill>
            <a:ln w="9525">
              <a:noFill/>
              <a:round/>
            </a:ln>
          </p:spPr>
          <p:txBody>
            <a:bodyPr/>
            <a:lstStyle/>
            <a:p>
              <a:endParaRPr lang="en-US"/>
            </a:p>
          </p:txBody>
        </p:sp>
        <p:sp>
          <p:nvSpPr>
            <p:cNvPr id="520439" name="Freeform 247"/>
            <p:cNvSpPr/>
            <p:nvPr/>
          </p:nvSpPr>
          <p:spPr bwMode="auto">
            <a:xfrm>
              <a:off x="4278" y="2982"/>
              <a:ext cx="4" cy="6"/>
            </a:xfrm>
            <a:custGeom>
              <a:avLst/>
              <a:gdLst/>
              <a:ahLst/>
              <a:cxnLst>
                <a:cxn ang="0">
                  <a:pos x="4" y="6"/>
                </a:cxn>
                <a:cxn ang="0">
                  <a:pos x="4" y="2"/>
                </a:cxn>
                <a:cxn ang="0">
                  <a:pos x="4" y="4"/>
                </a:cxn>
                <a:cxn ang="0">
                  <a:pos x="4" y="0"/>
                </a:cxn>
                <a:cxn ang="0">
                  <a:pos x="2" y="0"/>
                </a:cxn>
                <a:cxn ang="0">
                  <a:pos x="0" y="2"/>
                </a:cxn>
                <a:cxn ang="0">
                  <a:pos x="0" y="4"/>
                </a:cxn>
                <a:cxn ang="0">
                  <a:pos x="2" y="2"/>
                </a:cxn>
                <a:cxn ang="0">
                  <a:pos x="4" y="6"/>
                </a:cxn>
                <a:cxn ang="0">
                  <a:pos x="4" y="4"/>
                </a:cxn>
                <a:cxn ang="0">
                  <a:pos x="4" y="6"/>
                </a:cxn>
              </a:cxnLst>
              <a:rect l="0" t="0" r="r" b="b"/>
              <a:pathLst>
                <a:path w="4" h="6">
                  <a:moveTo>
                    <a:pt x="4" y="6"/>
                  </a:moveTo>
                  <a:lnTo>
                    <a:pt x="4" y="2"/>
                  </a:lnTo>
                  <a:lnTo>
                    <a:pt x="4" y="4"/>
                  </a:lnTo>
                  <a:lnTo>
                    <a:pt x="4" y="0"/>
                  </a:lnTo>
                  <a:lnTo>
                    <a:pt x="2" y="0"/>
                  </a:lnTo>
                  <a:lnTo>
                    <a:pt x="0" y="2"/>
                  </a:lnTo>
                  <a:lnTo>
                    <a:pt x="0" y="4"/>
                  </a:lnTo>
                  <a:lnTo>
                    <a:pt x="2" y="2"/>
                  </a:lnTo>
                  <a:lnTo>
                    <a:pt x="4" y="6"/>
                  </a:lnTo>
                  <a:lnTo>
                    <a:pt x="4" y="4"/>
                  </a:lnTo>
                  <a:lnTo>
                    <a:pt x="4" y="6"/>
                  </a:lnTo>
                  <a:close/>
                </a:path>
              </a:pathLst>
            </a:custGeom>
            <a:solidFill>
              <a:srgbClr val="000000"/>
            </a:solidFill>
            <a:ln w="9525">
              <a:noFill/>
              <a:round/>
            </a:ln>
          </p:spPr>
          <p:txBody>
            <a:bodyPr/>
            <a:lstStyle/>
            <a:p>
              <a:endParaRPr lang="en-US"/>
            </a:p>
          </p:txBody>
        </p:sp>
        <p:sp>
          <p:nvSpPr>
            <p:cNvPr id="520440" name="Freeform 248"/>
            <p:cNvSpPr/>
            <p:nvPr/>
          </p:nvSpPr>
          <p:spPr bwMode="auto">
            <a:xfrm>
              <a:off x="4275" y="2982"/>
              <a:ext cx="7" cy="6"/>
            </a:xfrm>
            <a:custGeom>
              <a:avLst/>
              <a:gdLst/>
              <a:ahLst/>
              <a:cxnLst>
                <a:cxn ang="0">
                  <a:pos x="3" y="2"/>
                </a:cxn>
                <a:cxn ang="0">
                  <a:pos x="0" y="4"/>
                </a:cxn>
                <a:cxn ang="0">
                  <a:pos x="1" y="4"/>
                </a:cxn>
                <a:cxn ang="0">
                  <a:pos x="1" y="6"/>
                </a:cxn>
                <a:cxn ang="0">
                  <a:pos x="7" y="6"/>
                </a:cxn>
                <a:cxn ang="0">
                  <a:pos x="5" y="2"/>
                </a:cxn>
                <a:cxn ang="0">
                  <a:pos x="3" y="2"/>
                </a:cxn>
                <a:cxn ang="0">
                  <a:pos x="1" y="0"/>
                </a:cxn>
                <a:cxn ang="0">
                  <a:pos x="0" y="0"/>
                </a:cxn>
                <a:cxn ang="0">
                  <a:pos x="1" y="0"/>
                </a:cxn>
                <a:cxn ang="0">
                  <a:pos x="0" y="0"/>
                </a:cxn>
                <a:cxn ang="0">
                  <a:pos x="3" y="2"/>
                </a:cxn>
              </a:cxnLst>
              <a:rect l="0" t="0" r="r" b="b"/>
              <a:pathLst>
                <a:path w="7" h="6">
                  <a:moveTo>
                    <a:pt x="3" y="2"/>
                  </a:moveTo>
                  <a:lnTo>
                    <a:pt x="0" y="4"/>
                  </a:lnTo>
                  <a:lnTo>
                    <a:pt x="1" y="4"/>
                  </a:lnTo>
                  <a:lnTo>
                    <a:pt x="1" y="6"/>
                  </a:lnTo>
                  <a:lnTo>
                    <a:pt x="7" y="6"/>
                  </a:lnTo>
                  <a:lnTo>
                    <a:pt x="5" y="2"/>
                  </a:lnTo>
                  <a:lnTo>
                    <a:pt x="3" y="2"/>
                  </a:lnTo>
                  <a:lnTo>
                    <a:pt x="1" y="0"/>
                  </a:lnTo>
                  <a:lnTo>
                    <a:pt x="0" y="0"/>
                  </a:lnTo>
                  <a:lnTo>
                    <a:pt x="1" y="0"/>
                  </a:lnTo>
                  <a:lnTo>
                    <a:pt x="0" y="0"/>
                  </a:lnTo>
                  <a:lnTo>
                    <a:pt x="3" y="2"/>
                  </a:lnTo>
                  <a:close/>
                </a:path>
              </a:pathLst>
            </a:custGeom>
            <a:solidFill>
              <a:srgbClr val="000000"/>
            </a:solidFill>
            <a:ln w="9525">
              <a:noFill/>
              <a:round/>
            </a:ln>
          </p:spPr>
          <p:txBody>
            <a:bodyPr/>
            <a:lstStyle/>
            <a:p>
              <a:endParaRPr lang="en-US"/>
            </a:p>
          </p:txBody>
        </p:sp>
        <p:sp>
          <p:nvSpPr>
            <p:cNvPr id="520441" name="Freeform 249"/>
            <p:cNvSpPr/>
            <p:nvPr/>
          </p:nvSpPr>
          <p:spPr bwMode="auto">
            <a:xfrm>
              <a:off x="4256" y="2982"/>
              <a:ext cx="22" cy="11"/>
            </a:xfrm>
            <a:custGeom>
              <a:avLst/>
              <a:gdLst/>
              <a:ahLst/>
              <a:cxnLst>
                <a:cxn ang="0">
                  <a:pos x="2" y="11"/>
                </a:cxn>
                <a:cxn ang="0">
                  <a:pos x="4" y="11"/>
                </a:cxn>
                <a:cxn ang="0">
                  <a:pos x="6" y="9"/>
                </a:cxn>
                <a:cxn ang="0">
                  <a:pos x="6" y="7"/>
                </a:cxn>
                <a:cxn ang="0">
                  <a:pos x="17" y="7"/>
                </a:cxn>
                <a:cxn ang="0">
                  <a:pos x="22" y="2"/>
                </a:cxn>
                <a:cxn ang="0">
                  <a:pos x="19" y="0"/>
                </a:cxn>
                <a:cxn ang="0">
                  <a:pos x="17" y="2"/>
                </a:cxn>
                <a:cxn ang="0">
                  <a:pos x="11" y="2"/>
                </a:cxn>
                <a:cxn ang="0">
                  <a:pos x="8" y="4"/>
                </a:cxn>
                <a:cxn ang="0">
                  <a:pos x="6" y="4"/>
                </a:cxn>
                <a:cxn ang="0">
                  <a:pos x="2" y="6"/>
                </a:cxn>
                <a:cxn ang="0">
                  <a:pos x="0" y="9"/>
                </a:cxn>
                <a:cxn ang="0">
                  <a:pos x="2" y="7"/>
                </a:cxn>
                <a:cxn ang="0">
                  <a:pos x="2" y="11"/>
                </a:cxn>
                <a:cxn ang="0">
                  <a:pos x="4" y="11"/>
                </a:cxn>
                <a:cxn ang="0">
                  <a:pos x="2" y="11"/>
                </a:cxn>
              </a:cxnLst>
              <a:rect l="0" t="0" r="r" b="b"/>
              <a:pathLst>
                <a:path w="22" h="11">
                  <a:moveTo>
                    <a:pt x="2" y="11"/>
                  </a:moveTo>
                  <a:lnTo>
                    <a:pt x="4" y="11"/>
                  </a:lnTo>
                  <a:lnTo>
                    <a:pt x="6" y="9"/>
                  </a:lnTo>
                  <a:lnTo>
                    <a:pt x="6" y="7"/>
                  </a:lnTo>
                  <a:lnTo>
                    <a:pt x="17" y="7"/>
                  </a:lnTo>
                  <a:lnTo>
                    <a:pt x="22" y="2"/>
                  </a:lnTo>
                  <a:lnTo>
                    <a:pt x="19" y="0"/>
                  </a:lnTo>
                  <a:lnTo>
                    <a:pt x="17" y="2"/>
                  </a:lnTo>
                  <a:lnTo>
                    <a:pt x="11" y="2"/>
                  </a:lnTo>
                  <a:lnTo>
                    <a:pt x="8" y="4"/>
                  </a:lnTo>
                  <a:lnTo>
                    <a:pt x="6" y="4"/>
                  </a:lnTo>
                  <a:lnTo>
                    <a:pt x="2" y="6"/>
                  </a:lnTo>
                  <a:lnTo>
                    <a:pt x="0" y="9"/>
                  </a:lnTo>
                  <a:lnTo>
                    <a:pt x="2" y="7"/>
                  </a:lnTo>
                  <a:lnTo>
                    <a:pt x="2" y="11"/>
                  </a:lnTo>
                  <a:lnTo>
                    <a:pt x="4" y="11"/>
                  </a:lnTo>
                  <a:lnTo>
                    <a:pt x="2" y="11"/>
                  </a:lnTo>
                  <a:close/>
                </a:path>
              </a:pathLst>
            </a:custGeom>
            <a:solidFill>
              <a:srgbClr val="000000"/>
            </a:solidFill>
            <a:ln w="9525">
              <a:noFill/>
              <a:round/>
            </a:ln>
          </p:spPr>
          <p:txBody>
            <a:bodyPr/>
            <a:lstStyle/>
            <a:p>
              <a:endParaRPr lang="en-US"/>
            </a:p>
          </p:txBody>
        </p:sp>
        <p:sp>
          <p:nvSpPr>
            <p:cNvPr id="520442" name="Freeform 250"/>
            <p:cNvSpPr/>
            <p:nvPr/>
          </p:nvSpPr>
          <p:spPr bwMode="auto">
            <a:xfrm>
              <a:off x="4199" y="2989"/>
              <a:ext cx="59" cy="22"/>
            </a:xfrm>
            <a:custGeom>
              <a:avLst/>
              <a:gdLst/>
              <a:ahLst/>
              <a:cxnLst>
                <a:cxn ang="0">
                  <a:pos x="2" y="21"/>
                </a:cxn>
                <a:cxn ang="0">
                  <a:pos x="2" y="22"/>
                </a:cxn>
                <a:cxn ang="0">
                  <a:pos x="6" y="21"/>
                </a:cxn>
                <a:cxn ang="0">
                  <a:pos x="9" y="19"/>
                </a:cxn>
                <a:cxn ang="0">
                  <a:pos x="13" y="17"/>
                </a:cxn>
                <a:cxn ang="0">
                  <a:pos x="17" y="15"/>
                </a:cxn>
                <a:cxn ang="0">
                  <a:pos x="20" y="13"/>
                </a:cxn>
                <a:cxn ang="0">
                  <a:pos x="22" y="13"/>
                </a:cxn>
                <a:cxn ang="0">
                  <a:pos x="26" y="11"/>
                </a:cxn>
                <a:cxn ang="0">
                  <a:pos x="30" y="10"/>
                </a:cxn>
                <a:cxn ang="0">
                  <a:pos x="33" y="8"/>
                </a:cxn>
                <a:cxn ang="0">
                  <a:pos x="37" y="6"/>
                </a:cxn>
                <a:cxn ang="0">
                  <a:pos x="41" y="6"/>
                </a:cxn>
                <a:cxn ang="0">
                  <a:pos x="44" y="4"/>
                </a:cxn>
                <a:cxn ang="0">
                  <a:pos x="59" y="4"/>
                </a:cxn>
                <a:cxn ang="0">
                  <a:pos x="59" y="0"/>
                </a:cxn>
                <a:cxn ang="0">
                  <a:pos x="42" y="0"/>
                </a:cxn>
                <a:cxn ang="0">
                  <a:pos x="39" y="2"/>
                </a:cxn>
                <a:cxn ang="0">
                  <a:pos x="35" y="4"/>
                </a:cxn>
                <a:cxn ang="0">
                  <a:pos x="31" y="4"/>
                </a:cxn>
                <a:cxn ang="0">
                  <a:pos x="30" y="6"/>
                </a:cxn>
                <a:cxn ang="0">
                  <a:pos x="26" y="8"/>
                </a:cxn>
                <a:cxn ang="0">
                  <a:pos x="22" y="10"/>
                </a:cxn>
                <a:cxn ang="0">
                  <a:pos x="19" y="11"/>
                </a:cxn>
                <a:cxn ang="0">
                  <a:pos x="15" y="13"/>
                </a:cxn>
                <a:cxn ang="0">
                  <a:pos x="11" y="13"/>
                </a:cxn>
                <a:cxn ang="0">
                  <a:pos x="8" y="15"/>
                </a:cxn>
                <a:cxn ang="0">
                  <a:pos x="4" y="17"/>
                </a:cxn>
                <a:cxn ang="0">
                  <a:pos x="0" y="19"/>
                </a:cxn>
                <a:cxn ang="0">
                  <a:pos x="2" y="21"/>
                </a:cxn>
              </a:cxnLst>
              <a:rect l="0" t="0" r="r" b="b"/>
              <a:pathLst>
                <a:path w="59" h="22">
                  <a:moveTo>
                    <a:pt x="2" y="21"/>
                  </a:moveTo>
                  <a:lnTo>
                    <a:pt x="2" y="22"/>
                  </a:lnTo>
                  <a:lnTo>
                    <a:pt x="6" y="21"/>
                  </a:lnTo>
                  <a:lnTo>
                    <a:pt x="9" y="19"/>
                  </a:lnTo>
                  <a:lnTo>
                    <a:pt x="13" y="17"/>
                  </a:lnTo>
                  <a:lnTo>
                    <a:pt x="17" y="15"/>
                  </a:lnTo>
                  <a:lnTo>
                    <a:pt x="20" y="13"/>
                  </a:lnTo>
                  <a:lnTo>
                    <a:pt x="22" y="13"/>
                  </a:lnTo>
                  <a:lnTo>
                    <a:pt x="26" y="11"/>
                  </a:lnTo>
                  <a:lnTo>
                    <a:pt x="30" y="10"/>
                  </a:lnTo>
                  <a:lnTo>
                    <a:pt x="33" y="8"/>
                  </a:lnTo>
                  <a:lnTo>
                    <a:pt x="37" y="6"/>
                  </a:lnTo>
                  <a:lnTo>
                    <a:pt x="41" y="6"/>
                  </a:lnTo>
                  <a:lnTo>
                    <a:pt x="44" y="4"/>
                  </a:lnTo>
                  <a:lnTo>
                    <a:pt x="59" y="4"/>
                  </a:lnTo>
                  <a:lnTo>
                    <a:pt x="59" y="0"/>
                  </a:lnTo>
                  <a:lnTo>
                    <a:pt x="42" y="0"/>
                  </a:lnTo>
                  <a:lnTo>
                    <a:pt x="39" y="2"/>
                  </a:lnTo>
                  <a:lnTo>
                    <a:pt x="35" y="4"/>
                  </a:lnTo>
                  <a:lnTo>
                    <a:pt x="31" y="4"/>
                  </a:lnTo>
                  <a:lnTo>
                    <a:pt x="30" y="6"/>
                  </a:lnTo>
                  <a:lnTo>
                    <a:pt x="26" y="8"/>
                  </a:lnTo>
                  <a:lnTo>
                    <a:pt x="22" y="10"/>
                  </a:lnTo>
                  <a:lnTo>
                    <a:pt x="19" y="11"/>
                  </a:lnTo>
                  <a:lnTo>
                    <a:pt x="15" y="13"/>
                  </a:lnTo>
                  <a:lnTo>
                    <a:pt x="11" y="13"/>
                  </a:lnTo>
                  <a:lnTo>
                    <a:pt x="8" y="15"/>
                  </a:lnTo>
                  <a:lnTo>
                    <a:pt x="4" y="17"/>
                  </a:lnTo>
                  <a:lnTo>
                    <a:pt x="0" y="19"/>
                  </a:lnTo>
                  <a:lnTo>
                    <a:pt x="2" y="21"/>
                  </a:lnTo>
                  <a:close/>
                </a:path>
              </a:pathLst>
            </a:custGeom>
            <a:solidFill>
              <a:srgbClr val="000000"/>
            </a:solidFill>
            <a:ln w="9525">
              <a:noFill/>
              <a:round/>
            </a:ln>
          </p:spPr>
          <p:txBody>
            <a:bodyPr/>
            <a:lstStyle/>
            <a:p>
              <a:endParaRPr lang="en-US"/>
            </a:p>
          </p:txBody>
        </p:sp>
        <p:sp>
          <p:nvSpPr>
            <p:cNvPr id="520443" name="Freeform 251"/>
            <p:cNvSpPr/>
            <p:nvPr/>
          </p:nvSpPr>
          <p:spPr bwMode="auto">
            <a:xfrm>
              <a:off x="4137" y="3008"/>
              <a:ext cx="64" cy="40"/>
            </a:xfrm>
            <a:custGeom>
              <a:avLst/>
              <a:gdLst/>
              <a:ahLst/>
              <a:cxnLst>
                <a:cxn ang="0">
                  <a:pos x="2" y="40"/>
                </a:cxn>
                <a:cxn ang="0">
                  <a:pos x="2" y="38"/>
                </a:cxn>
                <a:cxn ang="0">
                  <a:pos x="3" y="36"/>
                </a:cxn>
                <a:cxn ang="0">
                  <a:pos x="9" y="35"/>
                </a:cxn>
                <a:cxn ang="0">
                  <a:pos x="13" y="33"/>
                </a:cxn>
                <a:cxn ang="0">
                  <a:pos x="16" y="29"/>
                </a:cxn>
                <a:cxn ang="0">
                  <a:pos x="20" y="27"/>
                </a:cxn>
                <a:cxn ang="0">
                  <a:pos x="24" y="25"/>
                </a:cxn>
                <a:cxn ang="0">
                  <a:pos x="29" y="24"/>
                </a:cxn>
                <a:cxn ang="0">
                  <a:pos x="33" y="22"/>
                </a:cxn>
                <a:cxn ang="0">
                  <a:pos x="37" y="18"/>
                </a:cxn>
                <a:cxn ang="0">
                  <a:pos x="40" y="16"/>
                </a:cxn>
                <a:cxn ang="0">
                  <a:pos x="44" y="14"/>
                </a:cxn>
                <a:cxn ang="0">
                  <a:pos x="49" y="13"/>
                </a:cxn>
                <a:cxn ang="0">
                  <a:pos x="53" y="9"/>
                </a:cxn>
                <a:cxn ang="0">
                  <a:pos x="57" y="7"/>
                </a:cxn>
                <a:cxn ang="0">
                  <a:pos x="60" y="5"/>
                </a:cxn>
                <a:cxn ang="0">
                  <a:pos x="64" y="2"/>
                </a:cxn>
                <a:cxn ang="0">
                  <a:pos x="62" y="0"/>
                </a:cxn>
                <a:cxn ang="0">
                  <a:pos x="59" y="2"/>
                </a:cxn>
                <a:cxn ang="0">
                  <a:pos x="55" y="5"/>
                </a:cxn>
                <a:cxn ang="0">
                  <a:pos x="51" y="5"/>
                </a:cxn>
                <a:cxn ang="0">
                  <a:pos x="48" y="9"/>
                </a:cxn>
                <a:cxn ang="0">
                  <a:pos x="44" y="11"/>
                </a:cxn>
                <a:cxn ang="0">
                  <a:pos x="38" y="13"/>
                </a:cxn>
                <a:cxn ang="0">
                  <a:pos x="35" y="14"/>
                </a:cxn>
                <a:cxn ang="0">
                  <a:pos x="31" y="18"/>
                </a:cxn>
                <a:cxn ang="0">
                  <a:pos x="27" y="20"/>
                </a:cxn>
                <a:cxn ang="0">
                  <a:pos x="24" y="22"/>
                </a:cxn>
                <a:cxn ang="0">
                  <a:pos x="18" y="24"/>
                </a:cxn>
                <a:cxn ang="0">
                  <a:pos x="14" y="25"/>
                </a:cxn>
                <a:cxn ang="0">
                  <a:pos x="11" y="29"/>
                </a:cxn>
                <a:cxn ang="0">
                  <a:pos x="7" y="31"/>
                </a:cxn>
                <a:cxn ang="0">
                  <a:pos x="3" y="33"/>
                </a:cxn>
                <a:cxn ang="0">
                  <a:pos x="0" y="36"/>
                </a:cxn>
                <a:cxn ang="0">
                  <a:pos x="2" y="40"/>
                </a:cxn>
              </a:cxnLst>
              <a:rect l="0" t="0" r="r" b="b"/>
              <a:pathLst>
                <a:path w="64" h="40">
                  <a:moveTo>
                    <a:pt x="2" y="40"/>
                  </a:moveTo>
                  <a:lnTo>
                    <a:pt x="2" y="38"/>
                  </a:lnTo>
                  <a:lnTo>
                    <a:pt x="3" y="36"/>
                  </a:lnTo>
                  <a:lnTo>
                    <a:pt x="9" y="35"/>
                  </a:lnTo>
                  <a:lnTo>
                    <a:pt x="13" y="33"/>
                  </a:lnTo>
                  <a:lnTo>
                    <a:pt x="16" y="29"/>
                  </a:lnTo>
                  <a:lnTo>
                    <a:pt x="20" y="27"/>
                  </a:lnTo>
                  <a:lnTo>
                    <a:pt x="24" y="25"/>
                  </a:lnTo>
                  <a:lnTo>
                    <a:pt x="29" y="24"/>
                  </a:lnTo>
                  <a:lnTo>
                    <a:pt x="33" y="22"/>
                  </a:lnTo>
                  <a:lnTo>
                    <a:pt x="37" y="18"/>
                  </a:lnTo>
                  <a:lnTo>
                    <a:pt x="40" y="16"/>
                  </a:lnTo>
                  <a:lnTo>
                    <a:pt x="44" y="14"/>
                  </a:lnTo>
                  <a:lnTo>
                    <a:pt x="49" y="13"/>
                  </a:lnTo>
                  <a:lnTo>
                    <a:pt x="53" y="9"/>
                  </a:lnTo>
                  <a:lnTo>
                    <a:pt x="57" y="7"/>
                  </a:lnTo>
                  <a:lnTo>
                    <a:pt x="60" y="5"/>
                  </a:lnTo>
                  <a:lnTo>
                    <a:pt x="64" y="2"/>
                  </a:lnTo>
                  <a:lnTo>
                    <a:pt x="62" y="0"/>
                  </a:lnTo>
                  <a:lnTo>
                    <a:pt x="59" y="2"/>
                  </a:lnTo>
                  <a:lnTo>
                    <a:pt x="55" y="5"/>
                  </a:lnTo>
                  <a:lnTo>
                    <a:pt x="51" y="5"/>
                  </a:lnTo>
                  <a:lnTo>
                    <a:pt x="48" y="9"/>
                  </a:lnTo>
                  <a:lnTo>
                    <a:pt x="44" y="11"/>
                  </a:lnTo>
                  <a:lnTo>
                    <a:pt x="38" y="13"/>
                  </a:lnTo>
                  <a:lnTo>
                    <a:pt x="35" y="14"/>
                  </a:lnTo>
                  <a:lnTo>
                    <a:pt x="31" y="18"/>
                  </a:lnTo>
                  <a:lnTo>
                    <a:pt x="27" y="20"/>
                  </a:lnTo>
                  <a:lnTo>
                    <a:pt x="24" y="22"/>
                  </a:lnTo>
                  <a:lnTo>
                    <a:pt x="18" y="24"/>
                  </a:lnTo>
                  <a:lnTo>
                    <a:pt x="14" y="25"/>
                  </a:lnTo>
                  <a:lnTo>
                    <a:pt x="11" y="29"/>
                  </a:lnTo>
                  <a:lnTo>
                    <a:pt x="7" y="31"/>
                  </a:lnTo>
                  <a:lnTo>
                    <a:pt x="3" y="33"/>
                  </a:lnTo>
                  <a:lnTo>
                    <a:pt x="0" y="36"/>
                  </a:lnTo>
                  <a:lnTo>
                    <a:pt x="2" y="40"/>
                  </a:lnTo>
                  <a:close/>
                </a:path>
              </a:pathLst>
            </a:custGeom>
            <a:solidFill>
              <a:srgbClr val="000000"/>
            </a:solidFill>
            <a:ln w="9525">
              <a:noFill/>
              <a:round/>
            </a:ln>
          </p:spPr>
          <p:txBody>
            <a:bodyPr/>
            <a:lstStyle/>
            <a:p>
              <a:endParaRPr lang="en-US"/>
            </a:p>
          </p:txBody>
        </p:sp>
        <p:sp>
          <p:nvSpPr>
            <p:cNvPr id="520444" name="Freeform 252"/>
            <p:cNvSpPr/>
            <p:nvPr/>
          </p:nvSpPr>
          <p:spPr bwMode="auto">
            <a:xfrm>
              <a:off x="4104" y="3044"/>
              <a:ext cx="35" cy="19"/>
            </a:xfrm>
            <a:custGeom>
              <a:avLst/>
              <a:gdLst/>
              <a:ahLst/>
              <a:cxnLst>
                <a:cxn ang="0">
                  <a:pos x="3" y="19"/>
                </a:cxn>
                <a:cxn ang="0">
                  <a:pos x="2" y="19"/>
                </a:cxn>
                <a:cxn ang="0">
                  <a:pos x="7" y="19"/>
                </a:cxn>
                <a:cxn ang="0">
                  <a:pos x="11" y="17"/>
                </a:cxn>
                <a:cxn ang="0">
                  <a:pos x="14" y="15"/>
                </a:cxn>
                <a:cxn ang="0">
                  <a:pos x="18" y="11"/>
                </a:cxn>
                <a:cxn ang="0">
                  <a:pos x="24" y="10"/>
                </a:cxn>
                <a:cxn ang="0">
                  <a:pos x="25" y="8"/>
                </a:cxn>
                <a:cxn ang="0">
                  <a:pos x="31" y="6"/>
                </a:cxn>
                <a:cxn ang="0">
                  <a:pos x="35" y="4"/>
                </a:cxn>
                <a:cxn ang="0">
                  <a:pos x="33" y="0"/>
                </a:cxn>
                <a:cxn ang="0">
                  <a:pos x="29" y="2"/>
                </a:cxn>
                <a:cxn ang="0">
                  <a:pos x="25" y="4"/>
                </a:cxn>
                <a:cxn ang="0">
                  <a:pos x="20" y="8"/>
                </a:cxn>
                <a:cxn ang="0">
                  <a:pos x="16" y="10"/>
                </a:cxn>
                <a:cxn ang="0">
                  <a:pos x="13" y="11"/>
                </a:cxn>
                <a:cxn ang="0">
                  <a:pos x="9" y="13"/>
                </a:cxn>
                <a:cxn ang="0">
                  <a:pos x="5" y="15"/>
                </a:cxn>
                <a:cxn ang="0">
                  <a:pos x="2" y="15"/>
                </a:cxn>
                <a:cxn ang="0">
                  <a:pos x="0" y="17"/>
                </a:cxn>
                <a:cxn ang="0">
                  <a:pos x="2" y="15"/>
                </a:cxn>
                <a:cxn ang="0">
                  <a:pos x="0" y="15"/>
                </a:cxn>
                <a:cxn ang="0">
                  <a:pos x="0" y="17"/>
                </a:cxn>
                <a:cxn ang="0">
                  <a:pos x="3" y="19"/>
                </a:cxn>
              </a:cxnLst>
              <a:rect l="0" t="0" r="r" b="b"/>
              <a:pathLst>
                <a:path w="35" h="19">
                  <a:moveTo>
                    <a:pt x="3" y="19"/>
                  </a:moveTo>
                  <a:lnTo>
                    <a:pt x="2" y="19"/>
                  </a:lnTo>
                  <a:lnTo>
                    <a:pt x="7" y="19"/>
                  </a:lnTo>
                  <a:lnTo>
                    <a:pt x="11" y="17"/>
                  </a:lnTo>
                  <a:lnTo>
                    <a:pt x="14" y="15"/>
                  </a:lnTo>
                  <a:lnTo>
                    <a:pt x="18" y="11"/>
                  </a:lnTo>
                  <a:lnTo>
                    <a:pt x="24" y="10"/>
                  </a:lnTo>
                  <a:lnTo>
                    <a:pt x="25" y="8"/>
                  </a:lnTo>
                  <a:lnTo>
                    <a:pt x="31" y="6"/>
                  </a:lnTo>
                  <a:lnTo>
                    <a:pt x="35" y="4"/>
                  </a:lnTo>
                  <a:lnTo>
                    <a:pt x="33" y="0"/>
                  </a:lnTo>
                  <a:lnTo>
                    <a:pt x="29" y="2"/>
                  </a:lnTo>
                  <a:lnTo>
                    <a:pt x="25" y="4"/>
                  </a:lnTo>
                  <a:lnTo>
                    <a:pt x="20" y="8"/>
                  </a:lnTo>
                  <a:lnTo>
                    <a:pt x="16" y="10"/>
                  </a:lnTo>
                  <a:lnTo>
                    <a:pt x="13" y="11"/>
                  </a:lnTo>
                  <a:lnTo>
                    <a:pt x="9" y="13"/>
                  </a:lnTo>
                  <a:lnTo>
                    <a:pt x="5" y="15"/>
                  </a:lnTo>
                  <a:lnTo>
                    <a:pt x="2" y="15"/>
                  </a:lnTo>
                  <a:lnTo>
                    <a:pt x="0" y="17"/>
                  </a:lnTo>
                  <a:lnTo>
                    <a:pt x="2" y="15"/>
                  </a:lnTo>
                  <a:lnTo>
                    <a:pt x="0" y="15"/>
                  </a:lnTo>
                  <a:lnTo>
                    <a:pt x="0" y="17"/>
                  </a:lnTo>
                  <a:lnTo>
                    <a:pt x="3" y="19"/>
                  </a:lnTo>
                  <a:close/>
                </a:path>
              </a:pathLst>
            </a:custGeom>
            <a:solidFill>
              <a:srgbClr val="000000"/>
            </a:solidFill>
            <a:ln w="9525">
              <a:noFill/>
              <a:round/>
            </a:ln>
          </p:spPr>
          <p:txBody>
            <a:bodyPr/>
            <a:lstStyle/>
            <a:p>
              <a:endParaRPr lang="en-US"/>
            </a:p>
          </p:txBody>
        </p:sp>
        <p:sp>
          <p:nvSpPr>
            <p:cNvPr id="520445" name="Freeform 253"/>
            <p:cNvSpPr/>
            <p:nvPr/>
          </p:nvSpPr>
          <p:spPr bwMode="auto">
            <a:xfrm>
              <a:off x="4078" y="3061"/>
              <a:ext cx="29" cy="18"/>
            </a:xfrm>
            <a:custGeom>
              <a:avLst/>
              <a:gdLst/>
              <a:ahLst/>
              <a:cxnLst>
                <a:cxn ang="0">
                  <a:pos x="2" y="18"/>
                </a:cxn>
                <a:cxn ang="0">
                  <a:pos x="6" y="17"/>
                </a:cxn>
                <a:cxn ang="0">
                  <a:pos x="9" y="13"/>
                </a:cxn>
                <a:cxn ang="0">
                  <a:pos x="11" y="13"/>
                </a:cxn>
                <a:cxn ang="0">
                  <a:pos x="15" y="11"/>
                </a:cxn>
                <a:cxn ang="0">
                  <a:pos x="20" y="9"/>
                </a:cxn>
                <a:cxn ang="0">
                  <a:pos x="26" y="4"/>
                </a:cxn>
                <a:cxn ang="0">
                  <a:pos x="29" y="2"/>
                </a:cxn>
                <a:cxn ang="0">
                  <a:pos x="26" y="0"/>
                </a:cxn>
                <a:cxn ang="0">
                  <a:pos x="24" y="2"/>
                </a:cxn>
                <a:cxn ang="0">
                  <a:pos x="20" y="4"/>
                </a:cxn>
                <a:cxn ang="0">
                  <a:pos x="18" y="6"/>
                </a:cxn>
                <a:cxn ang="0">
                  <a:pos x="15" y="7"/>
                </a:cxn>
                <a:cxn ang="0">
                  <a:pos x="11" y="9"/>
                </a:cxn>
                <a:cxn ang="0">
                  <a:pos x="7" y="11"/>
                </a:cxn>
                <a:cxn ang="0">
                  <a:pos x="4" y="13"/>
                </a:cxn>
                <a:cxn ang="0">
                  <a:pos x="0" y="15"/>
                </a:cxn>
                <a:cxn ang="0">
                  <a:pos x="2" y="15"/>
                </a:cxn>
                <a:cxn ang="0">
                  <a:pos x="2" y="18"/>
                </a:cxn>
              </a:cxnLst>
              <a:rect l="0" t="0" r="r" b="b"/>
              <a:pathLst>
                <a:path w="29" h="18">
                  <a:moveTo>
                    <a:pt x="2" y="18"/>
                  </a:moveTo>
                  <a:lnTo>
                    <a:pt x="6" y="17"/>
                  </a:lnTo>
                  <a:lnTo>
                    <a:pt x="9" y="13"/>
                  </a:lnTo>
                  <a:lnTo>
                    <a:pt x="11" y="13"/>
                  </a:lnTo>
                  <a:lnTo>
                    <a:pt x="15" y="11"/>
                  </a:lnTo>
                  <a:lnTo>
                    <a:pt x="20" y="9"/>
                  </a:lnTo>
                  <a:lnTo>
                    <a:pt x="26" y="4"/>
                  </a:lnTo>
                  <a:lnTo>
                    <a:pt x="29" y="2"/>
                  </a:lnTo>
                  <a:lnTo>
                    <a:pt x="26" y="0"/>
                  </a:lnTo>
                  <a:lnTo>
                    <a:pt x="24" y="2"/>
                  </a:lnTo>
                  <a:lnTo>
                    <a:pt x="20" y="4"/>
                  </a:lnTo>
                  <a:lnTo>
                    <a:pt x="18" y="6"/>
                  </a:lnTo>
                  <a:lnTo>
                    <a:pt x="15" y="7"/>
                  </a:lnTo>
                  <a:lnTo>
                    <a:pt x="11" y="9"/>
                  </a:lnTo>
                  <a:lnTo>
                    <a:pt x="7" y="11"/>
                  </a:lnTo>
                  <a:lnTo>
                    <a:pt x="4" y="13"/>
                  </a:lnTo>
                  <a:lnTo>
                    <a:pt x="0" y="15"/>
                  </a:lnTo>
                  <a:lnTo>
                    <a:pt x="2" y="15"/>
                  </a:lnTo>
                  <a:lnTo>
                    <a:pt x="2" y="18"/>
                  </a:lnTo>
                  <a:close/>
                </a:path>
              </a:pathLst>
            </a:custGeom>
            <a:solidFill>
              <a:srgbClr val="000000"/>
            </a:solidFill>
            <a:ln w="9525">
              <a:noFill/>
              <a:round/>
            </a:ln>
          </p:spPr>
          <p:txBody>
            <a:bodyPr/>
            <a:lstStyle/>
            <a:p>
              <a:endParaRPr lang="en-US"/>
            </a:p>
          </p:txBody>
        </p:sp>
        <p:sp>
          <p:nvSpPr>
            <p:cNvPr id="520446" name="Freeform 254"/>
            <p:cNvSpPr/>
            <p:nvPr/>
          </p:nvSpPr>
          <p:spPr bwMode="auto">
            <a:xfrm>
              <a:off x="4045" y="3076"/>
              <a:ext cx="35" cy="14"/>
            </a:xfrm>
            <a:custGeom>
              <a:avLst/>
              <a:gdLst/>
              <a:ahLst/>
              <a:cxnLst>
                <a:cxn ang="0">
                  <a:pos x="2" y="13"/>
                </a:cxn>
                <a:cxn ang="0">
                  <a:pos x="0" y="13"/>
                </a:cxn>
                <a:cxn ang="0">
                  <a:pos x="4" y="14"/>
                </a:cxn>
                <a:cxn ang="0">
                  <a:pos x="9" y="13"/>
                </a:cxn>
                <a:cxn ang="0">
                  <a:pos x="13" y="11"/>
                </a:cxn>
                <a:cxn ang="0">
                  <a:pos x="16" y="9"/>
                </a:cxn>
                <a:cxn ang="0">
                  <a:pos x="22" y="7"/>
                </a:cxn>
                <a:cxn ang="0">
                  <a:pos x="26" y="5"/>
                </a:cxn>
                <a:cxn ang="0">
                  <a:pos x="29" y="5"/>
                </a:cxn>
                <a:cxn ang="0">
                  <a:pos x="35" y="3"/>
                </a:cxn>
                <a:cxn ang="0">
                  <a:pos x="35" y="0"/>
                </a:cxn>
                <a:cxn ang="0">
                  <a:pos x="29" y="0"/>
                </a:cxn>
                <a:cxn ang="0">
                  <a:pos x="24" y="2"/>
                </a:cxn>
                <a:cxn ang="0">
                  <a:pos x="20" y="3"/>
                </a:cxn>
                <a:cxn ang="0">
                  <a:pos x="16" y="7"/>
                </a:cxn>
                <a:cxn ang="0">
                  <a:pos x="13" y="7"/>
                </a:cxn>
                <a:cxn ang="0">
                  <a:pos x="9" y="9"/>
                </a:cxn>
                <a:cxn ang="0">
                  <a:pos x="0" y="9"/>
                </a:cxn>
                <a:cxn ang="0">
                  <a:pos x="2" y="13"/>
                </a:cxn>
              </a:cxnLst>
              <a:rect l="0" t="0" r="r" b="b"/>
              <a:pathLst>
                <a:path w="35" h="14">
                  <a:moveTo>
                    <a:pt x="2" y="13"/>
                  </a:moveTo>
                  <a:lnTo>
                    <a:pt x="0" y="13"/>
                  </a:lnTo>
                  <a:lnTo>
                    <a:pt x="4" y="14"/>
                  </a:lnTo>
                  <a:lnTo>
                    <a:pt x="9" y="13"/>
                  </a:lnTo>
                  <a:lnTo>
                    <a:pt x="13" y="11"/>
                  </a:lnTo>
                  <a:lnTo>
                    <a:pt x="16" y="9"/>
                  </a:lnTo>
                  <a:lnTo>
                    <a:pt x="22" y="7"/>
                  </a:lnTo>
                  <a:lnTo>
                    <a:pt x="26" y="5"/>
                  </a:lnTo>
                  <a:lnTo>
                    <a:pt x="29" y="5"/>
                  </a:lnTo>
                  <a:lnTo>
                    <a:pt x="35" y="3"/>
                  </a:lnTo>
                  <a:lnTo>
                    <a:pt x="35" y="0"/>
                  </a:lnTo>
                  <a:lnTo>
                    <a:pt x="29" y="0"/>
                  </a:lnTo>
                  <a:lnTo>
                    <a:pt x="24" y="2"/>
                  </a:lnTo>
                  <a:lnTo>
                    <a:pt x="20" y="3"/>
                  </a:lnTo>
                  <a:lnTo>
                    <a:pt x="16" y="7"/>
                  </a:lnTo>
                  <a:lnTo>
                    <a:pt x="13" y="7"/>
                  </a:lnTo>
                  <a:lnTo>
                    <a:pt x="9" y="9"/>
                  </a:lnTo>
                  <a:lnTo>
                    <a:pt x="0" y="9"/>
                  </a:lnTo>
                  <a:lnTo>
                    <a:pt x="2" y="13"/>
                  </a:lnTo>
                  <a:close/>
                </a:path>
              </a:pathLst>
            </a:custGeom>
            <a:solidFill>
              <a:srgbClr val="000000"/>
            </a:solidFill>
            <a:ln w="9525">
              <a:noFill/>
              <a:round/>
            </a:ln>
          </p:spPr>
          <p:txBody>
            <a:bodyPr/>
            <a:lstStyle/>
            <a:p>
              <a:endParaRPr lang="en-US"/>
            </a:p>
          </p:txBody>
        </p:sp>
        <p:sp>
          <p:nvSpPr>
            <p:cNvPr id="520447" name="Freeform 255"/>
            <p:cNvSpPr/>
            <p:nvPr/>
          </p:nvSpPr>
          <p:spPr bwMode="auto">
            <a:xfrm>
              <a:off x="4030" y="3085"/>
              <a:ext cx="17" cy="7"/>
            </a:xfrm>
            <a:custGeom>
              <a:avLst/>
              <a:gdLst/>
              <a:ahLst/>
              <a:cxnLst>
                <a:cxn ang="0">
                  <a:pos x="0" y="5"/>
                </a:cxn>
                <a:cxn ang="0">
                  <a:pos x="2" y="7"/>
                </a:cxn>
                <a:cxn ang="0">
                  <a:pos x="8" y="7"/>
                </a:cxn>
                <a:cxn ang="0">
                  <a:pos x="9" y="5"/>
                </a:cxn>
                <a:cxn ang="0">
                  <a:pos x="13" y="5"/>
                </a:cxn>
                <a:cxn ang="0">
                  <a:pos x="15" y="4"/>
                </a:cxn>
                <a:cxn ang="0">
                  <a:pos x="17" y="4"/>
                </a:cxn>
                <a:cxn ang="0">
                  <a:pos x="15" y="0"/>
                </a:cxn>
                <a:cxn ang="0">
                  <a:pos x="13" y="0"/>
                </a:cxn>
                <a:cxn ang="0">
                  <a:pos x="11" y="2"/>
                </a:cxn>
                <a:cxn ang="0">
                  <a:pos x="9" y="2"/>
                </a:cxn>
                <a:cxn ang="0">
                  <a:pos x="8" y="4"/>
                </a:cxn>
                <a:cxn ang="0">
                  <a:pos x="6" y="2"/>
                </a:cxn>
                <a:cxn ang="0">
                  <a:pos x="4" y="2"/>
                </a:cxn>
                <a:cxn ang="0">
                  <a:pos x="2" y="4"/>
                </a:cxn>
                <a:cxn ang="0">
                  <a:pos x="4" y="5"/>
                </a:cxn>
                <a:cxn ang="0">
                  <a:pos x="0" y="5"/>
                </a:cxn>
                <a:cxn ang="0">
                  <a:pos x="0" y="7"/>
                </a:cxn>
                <a:cxn ang="0">
                  <a:pos x="2" y="7"/>
                </a:cxn>
                <a:cxn ang="0">
                  <a:pos x="0" y="5"/>
                </a:cxn>
              </a:cxnLst>
              <a:rect l="0" t="0" r="r" b="b"/>
              <a:pathLst>
                <a:path w="17" h="7">
                  <a:moveTo>
                    <a:pt x="0" y="5"/>
                  </a:moveTo>
                  <a:lnTo>
                    <a:pt x="2" y="7"/>
                  </a:lnTo>
                  <a:lnTo>
                    <a:pt x="8" y="7"/>
                  </a:lnTo>
                  <a:lnTo>
                    <a:pt x="9" y="5"/>
                  </a:lnTo>
                  <a:lnTo>
                    <a:pt x="13" y="5"/>
                  </a:lnTo>
                  <a:lnTo>
                    <a:pt x="15" y="4"/>
                  </a:lnTo>
                  <a:lnTo>
                    <a:pt x="17" y="4"/>
                  </a:lnTo>
                  <a:lnTo>
                    <a:pt x="15" y="0"/>
                  </a:lnTo>
                  <a:lnTo>
                    <a:pt x="13" y="0"/>
                  </a:lnTo>
                  <a:lnTo>
                    <a:pt x="11" y="2"/>
                  </a:lnTo>
                  <a:lnTo>
                    <a:pt x="9" y="2"/>
                  </a:lnTo>
                  <a:lnTo>
                    <a:pt x="8" y="4"/>
                  </a:lnTo>
                  <a:lnTo>
                    <a:pt x="6" y="2"/>
                  </a:lnTo>
                  <a:lnTo>
                    <a:pt x="4" y="2"/>
                  </a:lnTo>
                  <a:lnTo>
                    <a:pt x="2" y="4"/>
                  </a:lnTo>
                  <a:lnTo>
                    <a:pt x="4" y="5"/>
                  </a:lnTo>
                  <a:lnTo>
                    <a:pt x="0" y="5"/>
                  </a:lnTo>
                  <a:lnTo>
                    <a:pt x="0" y="7"/>
                  </a:lnTo>
                  <a:lnTo>
                    <a:pt x="2" y="7"/>
                  </a:lnTo>
                  <a:lnTo>
                    <a:pt x="0" y="5"/>
                  </a:lnTo>
                  <a:close/>
                </a:path>
              </a:pathLst>
            </a:custGeom>
            <a:solidFill>
              <a:srgbClr val="000000"/>
            </a:solidFill>
            <a:ln w="9525">
              <a:noFill/>
              <a:round/>
            </a:ln>
          </p:spPr>
          <p:txBody>
            <a:bodyPr/>
            <a:lstStyle/>
            <a:p>
              <a:endParaRPr lang="en-US"/>
            </a:p>
          </p:txBody>
        </p:sp>
        <p:sp>
          <p:nvSpPr>
            <p:cNvPr id="520448" name="Freeform 256"/>
            <p:cNvSpPr/>
            <p:nvPr/>
          </p:nvSpPr>
          <p:spPr bwMode="auto">
            <a:xfrm>
              <a:off x="4030" y="3087"/>
              <a:ext cx="4" cy="3"/>
            </a:xfrm>
            <a:custGeom>
              <a:avLst/>
              <a:gdLst/>
              <a:ahLst/>
              <a:cxnLst>
                <a:cxn ang="0">
                  <a:pos x="2" y="3"/>
                </a:cxn>
                <a:cxn ang="0">
                  <a:pos x="0" y="2"/>
                </a:cxn>
                <a:cxn ang="0">
                  <a:pos x="0" y="3"/>
                </a:cxn>
                <a:cxn ang="0">
                  <a:pos x="4" y="3"/>
                </a:cxn>
                <a:cxn ang="0">
                  <a:pos x="4" y="2"/>
                </a:cxn>
                <a:cxn ang="0">
                  <a:pos x="2" y="0"/>
                </a:cxn>
                <a:cxn ang="0">
                  <a:pos x="4" y="2"/>
                </a:cxn>
                <a:cxn ang="0">
                  <a:pos x="4" y="0"/>
                </a:cxn>
                <a:cxn ang="0">
                  <a:pos x="2" y="0"/>
                </a:cxn>
                <a:cxn ang="0">
                  <a:pos x="2" y="3"/>
                </a:cxn>
              </a:cxnLst>
              <a:rect l="0" t="0" r="r" b="b"/>
              <a:pathLst>
                <a:path w="4" h="3">
                  <a:moveTo>
                    <a:pt x="2" y="3"/>
                  </a:moveTo>
                  <a:lnTo>
                    <a:pt x="0" y="2"/>
                  </a:lnTo>
                  <a:lnTo>
                    <a:pt x="0" y="3"/>
                  </a:lnTo>
                  <a:lnTo>
                    <a:pt x="4" y="3"/>
                  </a:lnTo>
                  <a:lnTo>
                    <a:pt x="4" y="2"/>
                  </a:lnTo>
                  <a:lnTo>
                    <a:pt x="2" y="0"/>
                  </a:lnTo>
                  <a:lnTo>
                    <a:pt x="4" y="2"/>
                  </a:lnTo>
                  <a:lnTo>
                    <a:pt x="4" y="0"/>
                  </a:lnTo>
                  <a:lnTo>
                    <a:pt x="2" y="0"/>
                  </a:lnTo>
                  <a:lnTo>
                    <a:pt x="2" y="3"/>
                  </a:lnTo>
                  <a:close/>
                </a:path>
              </a:pathLst>
            </a:custGeom>
            <a:solidFill>
              <a:srgbClr val="000000"/>
            </a:solidFill>
            <a:ln w="9525">
              <a:noFill/>
              <a:round/>
            </a:ln>
          </p:spPr>
          <p:txBody>
            <a:bodyPr/>
            <a:lstStyle/>
            <a:p>
              <a:endParaRPr lang="en-US"/>
            </a:p>
          </p:txBody>
        </p:sp>
        <p:sp>
          <p:nvSpPr>
            <p:cNvPr id="520449" name="Freeform 257"/>
            <p:cNvSpPr/>
            <p:nvPr/>
          </p:nvSpPr>
          <p:spPr bwMode="auto">
            <a:xfrm>
              <a:off x="4010" y="3085"/>
              <a:ext cx="22" cy="9"/>
            </a:xfrm>
            <a:custGeom>
              <a:avLst/>
              <a:gdLst/>
              <a:ahLst/>
              <a:cxnLst>
                <a:cxn ang="0">
                  <a:pos x="6" y="4"/>
                </a:cxn>
                <a:cxn ang="0">
                  <a:pos x="2" y="5"/>
                </a:cxn>
                <a:cxn ang="0">
                  <a:pos x="4" y="7"/>
                </a:cxn>
                <a:cxn ang="0">
                  <a:pos x="7" y="9"/>
                </a:cxn>
                <a:cxn ang="0">
                  <a:pos x="9" y="9"/>
                </a:cxn>
                <a:cxn ang="0">
                  <a:pos x="13" y="7"/>
                </a:cxn>
                <a:cxn ang="0">
                  <a:pos x="17" y="7"/>
                </a:cxn>
                <a:cxn ang="0">
                  <a:pos x="18" y="5"/>
                </a:cxn>
                <a:cxn ang="0">
                  <a:pos x="22" y="5"/>
                </a:cxn>
                <a:cxn ang="0">
                  <a:pos x="22" y="2"/>
                </a:cxn>
                <a:cxn ang="0">
                  <a:pos x="17" y="2"/>
                </a:cxn>
                <a:cxn ang="0">
                  <a:pos x="15" y="4"/>
                </a:cxn>
                <a:cxn ang="0">
                  <a:pos x="11" y="4"/>
                </a:cxn>
                <a:cxn ang="0">
                  <a:pos x="9" y="5"/>
                </a:cxn>
                <a:cxn ang="0">
                  <a:pos x="7" y="5"/>
                </a:cxn>
                <a:cxn ang="0">
                  <a:pos x="4" y="2"/>
                </a:cxn>
                <a:cxn ang="0">
                  <a:pos x="0" y="4"/>
                </a:cxn>
                <a:cxn ang="0">
                  <a:pos x="4" y="2"/>
                </a:cxn>
                <a:cxn ang="0">
                  <a:pos x="2" y="0"/>
                </a:cxn>
                <a:cxn ang="0">
                  <a:pos x="0" y="4"/>
                </a:cxn>
                <a:cxn ang="0">
                  <a:pos x="6" y="4"/>
                </a:cxn>
              </a:cxnLst>
              <a:rect l="0" t="0" r="r" b="b"/>
              <a:pathLst>
                <a:path w="22" h="9">
                  <a:moveTo>
                    <a:pt x="6" y="4"/>
                  </a:moveTo>
                  <a:lnTo>
                    <a:pt x="2" y="5"/>
                  </a:lnTo>
                  <a:lnTo>
                    <a:pt x="4" y="7"/>
                  </a:lnTo>
                  <a:lnTo>
                    <a:pt x="7" y="9"/>
                  </a:lnTo>
                  <a:lnTo>
                    <a:pt x="9" y="9"/>
                  </a:lnTo>
                  <a:lnTo>
                    <a:pt x="13" y="7"/>
                  </a:lnTo>
                  <a:lnTo>
                    <a:pt x="17" y="7"/>
                  </a:lnTo>
                  <a:lnTo>
                    <a:pt x="18" y="5"/>
                  </a:lnTo>
                  <a:lnTo>
                    <a:pt x="22" y="5"/>
                  </a:lnTo>
                  <a:lnTo>
                    <a:pt x="22" y="2"/>
                  </a:lnTo>
                  <a:lnTo>
                    <a:pt x="17" y="2"/>
                  </a:lnTo>
                  <a:lnTo>
                    <a:pt x="15" y="4"/>
                  </a:lnTo>
                  <a:lnTo>
                    <a:pt x="11" y="4"/>
                  </a:lnTo>
                  <a:lnTo>
                    <a:pt x="9" y="5"/>
                  </a:lnTo>
                  <a:lnTo>
                    <a:pt x="7" y="5"/>
                  </a:lnTo>
                  <a:lnTo>
                    <a:pt x="4" y="2"/>
                  </a:lnTo>
                  <a:lnTo>
                    <a:pt x="0" y="4"/>
                  </a:lnTo>
                  <a:lnTo>
                    <a:pt x="4" y="2"/>
                  </a:lnTo>
                  <a:lnTo>
                    <a:pt x="2" y="0"/>
                  </a:lnTo>
                  <a:lnTo>
                    <a:pt x="0" y="4"/>
                  </a:lnTo>
                  <a:lnTo>
                    <a:pt x="6" y="4"/>
                  </a:lnTo>
                  <a:close/>
                </a:path>
              </a:pathLst>
            </a:custGeom>
            <a:solidFill>
              <a:srgbClr val="000000"/>
            </a:solidFill>
            <a:ln w="9525">
              <a:noFill/>
              <a:round/>
            </a:ln>
          </p:spPr>
          <p:txBody>
            <a:bodyPr/>
            <a:lstStyle/>
            <a:p>
              <a:endParaRPr lang="en-US"/>
            </a:p>
          </p:txBody>
        </p:sp>
        <p:sp>
          <p:nvSpPr>
            <p:cNvPr id="520450" name="Freeform 258"/>
            <p:cNvSpPr/>
            <p:nvPr/>
          </p:nvSpPr>
          <p:spPr bwMode="auto">
            <a:xfrm>
              <a:off x="3984" y="3089"/>
              <a:ext cx="32" cy="9"/>
            </a:xfrm>
            <a:custGeom>
              <a:avLst/>
              <a:gdLst/>
              <a:ahLst/>
              <a:cxnLst>
                <a:cxn ang="0">
                  <a:pos x="0" y="5"/>
                </a:cxn>
                <a:cxn ang="0">
                  <a:pos x="11" y="5"/>
                </a:cxn>
                <a:cxn ang="0">
                  <a:pos x="15" y="7"/>
                </a:cxn>
                <a:cxn ang="0">
                  <a:pos x="21" y="9"/>
                </a:cxn>
                <a:cxn ang="0">
                  <a:pos x="24" y="9"/>
                </a:cxn>
                <a:cxn ang="0">
                  <a:pos x="28" y="5"/>
                </a:cxn>
                <a:cxn ang="0">
                  <a:pos x="32" y="0"/>
                </a:cxn>
                <a:cxn ang="0">
                  <a:pos x="26" y="0"/>
                </a:cxn>
                <a:cxn ang="0">
                  <a:pos x="24" y="3"/>
                </a:cxn>
                <a:cxn ang="0">
                  <a:pos x="22" y="5"/>
                </a:cxn>
                <a:cxn ang="0">
                  <a:pos x="21" y="5"/>
                </a:cxn>
                <a:cxn ang="0">
                  <a:pos x="17" y="3"/>
                </a:cxn>
                <a:cxn ang="0">
                  <a:pos x="13" y="3"/>
                </a:cxn>
                <a:cxn ang="0">
                  <a:pos x="10" y="1"/>
                </a:cxn>
                <a:cxn ang="0">
                  <a:pos x="0" y="1"/>
                </a:cxn>
                <a:cxn ang="0">
                  <a:pos x="0" y="5"/>
                </a:cxn>
              </a:cxnLst>
              <a:rect l="0" t="0" r="r" b="b"/>
              <a:pathLst>
                <a:path w="32" h="9">
                  <a:moveTo>
                    <a:pt x="0" y="5"/>
                  </a:moveTo>
                  <a:lnTo>
                    <a:pt x="11" y="5"/>
                  </a:lnTo>
                  <a:lnTo>
                    <a:pt x="15" y="7"/>
                  </a:lnTo>
                  <a:lnTo>
                    <a:pt x="21" y="9"/>
                  </a:lnTo>
                  <a:lnTo>
                    <a:pt x="24" y="9"/>
                  </a:lnTo>
                  <a:lnTo>
                    <a:pt x="28" y="5"/>
                  </a:lnTo>
                  <a:lnTo>
                    <a:pt x="32" y="0"/>
                  </a:lnTo>
                  <a:lnTo>
                    <a:pt x="26" y="0"/>
                  </a:lnTo>
                  <a:lnTo>
                    <a:pt x="24" y="3"/>
                  </a:lnTo>
                  <a:lnTo>
                    <a:pt x="22" y="5"/>
                  </a:lnTo>
                  <a:lnTo>
                    <a:pt x="21" y="5"/>
                  </a:lnTo>
                  <a:lnTo>
                    <a:pt x="17" y="3"/>
                  </a:lnTo>
                  <a:lnTo>
                    <a:pt x="13" y="3"/>
                  </a:lnTo>
                  <a:lnTo>
                    <a:pt x="10" y="1"/>
                  </a:lnTo>
                  <a:lnTo>
                    <a:pt x="0" y="1"/>
                  </a:lnTo>
                  <a:lnTo>
                    <a:pt x="0" y="5"/>
                  </a:lnTo>
                  <a:close/>
                </a:path>
              </a:pathLst>
            </a:custGeom>
            <a:solidFill>
              <a:srgbClr val="000000"/>
            </a:solidFill>
            <a:ln w="9525">
              <a:noFill/>
              <a:round/>
            </a:ln>
          </p:spPr>
          <p:txBody>
            <a:bodyPr/>
            <a:lstStyle/>
            <a:p>
              <a:endParaRPr lang="en-US"/>
            </a:p>
          </p:txBody>
        </p:sp>
        <p:sp>
          <p:nvSpPr>
            <p:cNvPr id="520451" name="Freeform 259"/>
            <p:cNvSpPr/>
            <p:nvPr/>
          </p:nvSpPr>
          <p:spPr bwMode="auto">
            <a:xfrm>
              <a:off x="3933" y="3070"/>
              <a:ext cx="51" cy="24"/>
            </a:xfrm>
            <a:custGeom>
              <a:avLst/>
              <a:gdLst/>
              <a:ahLst/>
              <a:cxnLst>
                <a:cxn ang="0">
                  <a:pos x="0" y="2"/>
                </a:cxn>
                <a:cxn ang="0">
                  <a:pos x="2" y="6"/>
                </a:cxn>
                <a:cxn ang="0">
                  <a:pos x="4" y="9"/>
                </a:cxn>
                <a:cxn ang="0">
                  <a:pos x="7" y="11"/>
                </a:cxn>
                <a:cxn ang="0">
                  <a:pos x="11" y="13"/>
                </a:cxn>
                <a:cxn ang="0">
                  <a:pos x="13" y="15"/>
                </a:cxn>
                <a:cxn ang="0">
                  <a:pos x="16" y="17"/>
                </a:cxn>
                <a:cxn ang="0">
                  <a:pos x="20" y="17"/>
                </a:cxn>
                <a:cxn ang="0">
                  <a:pos x="24" y="19"/>
                </a:cxn>
                <a:cxn ang="0">
                  <a:pos x="31" y="19"/>
                </a:cxn>
                <a:cxn ang="0">
                  <a:pos x="35" y="20"/>
                </a:cxn>
                <a:cxn ang="0">
                  <a:pos x="42" y="20"/>
                </a:cxn>
                <a:cxn ang="0">
                  <a:pos x="44" y="22"/>
                </a:cxn>
                <a:cxn ang="0">
                  <a:pos x="48" y="24"/>
                </a:cxn>
                <a:cxn ang="0">
                  <a:pos x="51" y="24"/>
                </a:cxn>
                <a:cxn ang="0">
                  <a:pos x="51" y="20"/>
                </a:cxn>
                <a:cxn ang="0">
                  <a:pos x="49" y="20"/>
                </a:cxn>
                <a:cxn ang="0">
                  <a:pos x="46" y="19"/>
                </a:cxn>
                <a:cxn ang="0">
                  <a:pos x="42" y="17"/>
                </a:cxn>
                <a:cxn ang="0">
                  <a:pos x="35" y="17"/>
                </a:cxn>
                <a:cxn ang="0">
                  <a:pos x="31" y="15"/>
                </a:cxn>
                <a:cxn ang="0">
                  <a:pos x="24" y="15"/>
                </a:cxn>
                <a:cxn ang="0">
                  <a:pos x="20" y="13"/>
                </a:cxn>
                <a:cxn ang="0">
                  <a:pos x="18" y="13"/>
                </a:cxn>
                <a:cxn ang="0">
                  <a:pos x="15" y="11"/>
                </a:cxn>
                <a:cxn ang="0">
                  <a:pos x="13" y="9"/>
                </a:cxn>
                <a:cxn ang="0">
                  <a:pos x="9" y="8"/>
                </a:cxn>
                <a:cxn ang="0">
                  <a:pos x="5" y="4"/>
                </a:cxn>
                <a:cxn ang="0">
                  <a:pos x="4" y="0"/>
                </a:cxn>
                <a:cxn ang="0">
                  <a:pos x="4" y="2"/>
                </a:cxn>
                <a:cxn ang="0">
                  <a:pos x="0" y="2"/>
                </a:cxn>
              </a:cxnLst>
              <a:rect l="0" t="0" r="r" b="b"/>
              <a:pathLst>
                <a:path w="51" h="24">
                  <a:moveTo>
                    <a:pt x="0" y="2"/>
                  </a:moveTo>
                  <a:lnTo>
                    <a:pt x="2" y="6"/>
                  </a:lnTo>
                  <a:lnTo>
                    <a:pt x="4" y="9"/>
                  </a:lnTo>
                  <a:lnTo>
                    <a:pt x="7" y="11"/>
                  </a:lnTo>
                  <a:lnTo>
                    <a:pt x="11" y="13"/>
                  </a:lnTo>
                  <a:lnTo>
                    <a:pt x="13" y="15"/>
                  </a:lnTo>
                  <a:lnTo>
                    <a:pt x="16" y="17"/>
                  </a:lnTo>
                  <a:lnTo>
                    <a:pt x="20" y="17"/>
                  </a:lnTo>
                  <a:lnTo>
                    <a:pt x="24" y="19"/>
                  </a:lnTo>
                  <a:lnTo>
                    <a:pt x="31" y="19"/>
                  </a:lnTo>
                  <a:lnTo>
                    <a:pt x="35" y="20"/>
                  </a:lnTo>
                  <a:lnTo>
                    <a:pt x="42" y="20"/>
                  </a:lnTo>
                  <a:lnTo>
                    <a:pt x="44" y="22"/>
                  </a:lnTo>
                  <a:lnTo>
                    <a:pt x="48" y="24"/>
                  </a:lnTo>
                  <a:lnTo>
                    <a:pt x="51" y="24"/>
                  </a:lnTo>
                  <a:lnTo>
                    <a:pt x="51" y="20"/>
                  </a:lnTo>
                  <a:lnTo>
                    <a:pt x="49" y="20"/>
                  </a:lnTo>
                  <a:lnTo>
                    <a:pt x="46" y="19"/>
                  </a:lnTo>
                  <a:lnTo>
                    <a:pt x="42" y="17"/>
                  </a:lnTo>
                  <a:lnTo>
                    <a:pt x="35" y="17"/>
                  </a:lnTo>
                  <a:lnTo>
                    <a:pt x="31" y="15"/>
                  </a:lnTo>
                  <a:lnTo>
                    <a:pt x="24" y="15"/>
                  </a:lnTo>
                  <a:lnTo>
                    <a:pt x="20" y="13"/>
                  </a:lnTo>
                  <a:lnTo>
                    <a:pt x="18" y="13"/>
                  </a:lnTo>
                  <a:lnTo>
                    <a:pt x="15" y="11"/>
                  </a:lnTo>
                  <a:lnTo>
                    <a:pt x="13" y="9"/>
                  </a:lnTo>
                  <a:lnTo>
                    <a:pt x="9" y="8"/>
                  </a:lnTo>
                  <a:lnTo>
                    <a:pt x="5" y="4"/>
                  </a:lnTo>
                  <a:lnTo>
                    <a:pt x="4" y="0"/>
                  </a:lnTo>
                  <a:lnTo>
                    <a:pt x="4" y="2"/>
                  </a:lnTo>
                  <a:lnTo>
                    <a:pt x="0" y="2"/>
                  </a:lnTo>
                  <a:close/>
                </a:path>
              </a:pathLst>
            </a:custGeom>
            <a:solidFill>
              <a:srgbClr val="000000"/>
            </a:solidFill>
            <a:ln w="9525">
              <a:noFill/>
              <a:round/>
            </a:ln>
          </p:spPr>
          <p:txBody>
            <a:bodyPr/>
            <a:lstStyle/>
            <a:p>
              <a:endParaRPr lang="en-US"/>
            </a:p>
          </p:txBody>
        </p:sp>
        <p:sp>
          <p:nvSpPr>
            <p:cNvPr id="520452" name="Freeform 260"/>
            <p:cNvSpPr/>
            <p:nvPr/>
          </p:nvSpPr>
          <p:spPr bwMode="auto">
            <a:xfrm>
              <a:off x="3933" y="3046"/>
              <a:ext cx="4" cy="26"/>
            </a:xfrm>
            <a:custGeom>
              <a:avLst/>
              <a:gdLst/>
              <a:ahLst/>
              <a:cxnLst>
                <a:cxn ang="0">
                  <a:pos x="0" y="2"/>
                </a:cxn>
                <a:cxn ang="0">
                  <a:pos x="0" y="0"/>
                </a:cxn>
                <a:cxn ang="0">
                  <a:pos x="0" y="26"/>
                </a:cxn>
                <a:cxn ang="0">
                  <a:pos x="4" y="26"/>
                </a:cxn>
                <a:cxn ang="0">
                  <a:pos x="4" y="0"/>
                </a:cxn>
                <a:cxn ang="0">
                  <a:pos x="0" y="2"/>
                </a:cxn>
              </a:cxnLst>
              <a:rect l="0" t="0" r="r" b="b"/>
              <a:pathLst>
                <a:path w="4" h="26">
                  <a:moveTo>
                    <a:pt x="0" y="2"/>
                  </a:moveTo>
                  <a:lnTo>
                    <a:pt x="0" y="0"/>
                  </a:lnTo>
                  <a:lnTo>
                    <a:pt x="0" y="26"/>
                  </a:lnTo>
                  <a:lnTo>
                    <a:pt x="4" y="26"/>
                  </a:lnTo>
                  <a:lnTo>
                    <a:pt x="4" y="0"/>
                  </a:lnTo>
                  <a:lnTo>
                    <a:pt x="0" y="2"/>
                  </a:lnTo>
                  <a:close/>
                </a:path>
              </a:pathLst>
            </a:custGeom>
            <a:solidFill>
              <a:srgbClr val="000000"/>
            </a:solidFill>
            <a:ln w="9525">
              <a:noFill/>
              <a:round/>
            </a:ln>
          </p:spPr>
          <p:txBody>
            <a:bodyPr/>
            <a:lstStyle/>
            <a:p>
              <a:endParaRPr lang="en-US"/>
            </a:p>
          </p:txBody>
        </p:sp>
        <p:sp>
          <p:nvSpPr>
            <p:cNvPr id="520453" name="Freeform 261"/>
            <p:cNvSpPr/>
            <p:nvPr/>
          </p:nvSpPr>
          <p:spPr bwMode="auto">
            <a:xfrm>
              <a:off x="3927" y="3043"/>
              <a:ext cx="10" cy="5"/>
            </a:xfrm>
            <a:custGeom>
              <a:avLst/>
              <a:gdLst/>
              <a:ahLst/>
              <a:cxnLst>
                <a:cxn ang="0">
                  <a:pos x="6" y="0"/>
                </a:cxn>
                <a:cxn ang="0">
                  <a:pos x="4" y="3"/>
                </a:cxn>
                <a:cxn ang="0">
                  <a:pos x="6" y="5"/>
                </a:cxn>
                <a:cxn ang="0">
                  <a:pos x="10" y="3"/>
                </a:cxn>
                <a:cxn ang="0">
                  <a:pos x="6" y="0"/>
                </a:cxn>
                <a:cxn ang="0">
                  <a:pos x="6" y="3"/>
                </a:cxn>
                <a:cxn ang="0">
                  <a:pos x="6" y="0"/>
                </a:cxn>
                <a:cxn ang="0">
                  <a:pos x="0" y="0"/>
                </a:cxn>
                <a:cxn ang="0">
                  <a:pos x="4" y="3"/>
                </a:cxn>
                <a:cxn ang="0">
                  <a:pos x="6" y="0"/>
                </a:cxn>
              </a:cxnLst>
              <a:rect l="0" t="0" r="r" b="b"/>
              <a:pathLst>
                <a:path w="10" h="5">
                  <a:moveTo>
                    <a:pt x="6" y="0"/>
                  </a:moveTo>
                  <a:lnTo>
                    <a:pt x="4" y="3"/>
                  </a:lnTo>
                  <a:lnTo>
                    <a:pt x="6" y="5"/>
                  </a:lnTo>
                  <a:lnTo>
                    <a:pt x="10" y="3"/>
                  </a:lnTo>
                  <a:lnTo>
                    <a:pt x="6" y="0"/>
                  </a:lnTo>
                  <a:lnTo>
                    <a:pt x="6" y="3"/>
                  </a:lnTo>
                  <a:lnTo>
                    <a:pt x="6" y="0"/>
                  </a:lnTo>
                  <a:lnTo>
                    <a:pt x="0" y="0"/>
                  </a:lnTo>
                  <a:lnTo>
                    <a:pt x="4" y="3"/>
                  </a:lnTo>
                  <a:lnTo>
                    <a:pt x="6" y="0"/>
                  </a:lnTo>
                  <a:close/>
                </a:path>
              </a:pathLst>
            </a:custGeom>
            <a:solidFill>
              <a:srgbClr val="000000"/>
            </a:solidFill>
            <a:ln w="9525">
              <a:noFill/>
              <a:round/>
            </a:ln>
          </p:spPr>
          <p:txBody>
            <a:bodyPr/>
            <a:lstStyle/>
            <a:p>
              <a:endParaRPr lang="en-US"/>
            </a:p>
          </p:txBody>
        </p:sp>
        <p:sp>
          <p:nvSpPr>
            <p:cNvPr id="520454" name="Freeform 262"/>
            <p:cNvSpPr/>
            <p:nvPr/>
          </p:nvSpPr>
          <p:spPr bwMode="auto">
            <a:xfrm>
              <a:off x="3933" y="3043"/>
              <a:ext cx="70" cy="9"/>
            </a:xfrm>
            <a:custGeom>
              <a:avLst/>
              <a:gdLst/>
              <a:ahLst/>
              <a:cxnLst>
                <a:cxn ang="0">
                  <a:pos x="68" y="5"/>
                </a:cxn>
                <a:cxn ang="0">
                  <a:pos x="70" y="5"/>
                </a:cxn>
                <a:cxn ang="0">
                  <a:pos x="66" y="3"/>
                </a:cxn>
                <a:cxn ang="0">
                  <a:pos x="62" y="1"/>
                </a:cxn>
                <a:cxn ang="0">
                  <a:pos x="53" y="1"/>
                </a:cxn>
                <a:cxn ang="0">
                  <a:pos x="48" y="0"/>
                </a:cxn>
                <a:cxn ang="0">
                  <a:pos x="0" y="0"/>
                </a:cxn>
                <a:cxn ang="0">
                  <a:pos x="0" y="3"/>
                </a:cxn>
                <a:cxn ang="0">
                  <a:pos x="48" y="3"/>
                </a:cxn>
                <a:cxn ang="0">
                  <a:pos x="53" y="5"/>
                </a:cxn>
                <a:cxn ang="0">
                  <a:pos x="61" y="5"/>
                </a:cxn>
                <a:cxn ang="0">
                  <a:pos x="64" y="7"/>
                </a:cxn>
                <a:cxn ang="0">
                  <a:pos x="68" y="9"/>
                </a:cxn>
                <a:cxn ang="0">
                  <a:pos x="70" y="9"/>
                </a:cxn>
                <a:cxn ang="0">
                  <a:pos x="68" y="9"/>
                </a:cxn>
                <a:cxn ang="0">
                  <a:pos x="70" y="9"/>
                </a:cxn>
                <a:cxn ang="0">
                  <a:pos x="68" y="5"/>
                </a:cxn>
              </a:cxnLst>
              <a:rect l="0" t="0" r="r" b="b"/>
              <a:pathLst>
                <a:path w="70" h="9">
                  <a:moveTo>
                    <a:pt x="68" y="5"/>
                  </a:moveTo>
                  <a:lnTo>
                    <a:pt x="70" y="5"/>
                  </a:lnTo>
                  <a:lnTo>
                    <a:pt x="66" y="3"/>
                  </a:lnTo>
                  <a:lnTo>
                    <a:pt x="62" y="1"/>
                  </a:lnTo>
                  <a:lnTo>
                    <a:pt x="53" y="1"/>
                  </a:lnTo>
                  <a:lnTo>
                    <a:pt x="48" y="0"/>
                  </a:lnTo>
                  <a:lnTo>
                    <a:pt x="0" y="0"/>
                  </a:lnTo>
                  <a:lnTo>
                    <a:pt x="0" y="3"/>
                  </a:lnTo>
                  <a:lnTo>
                    <a:pt x="48" y="3"/>
                  </a:lnTo>
                  <a:lnTo>
                    <a:pt x="53" y="5"/>
                  </a:lnTo>
                  <a:lnTo>
                    <a:pt x="61" y="5"/>
                  </a:lnTo>
                  <a:lnTo>
                    <a:pt x="64" y="7"/>
                  </a:lnTo>
                  <a:lnTo>
                    <a:pt x="68" y="9"/>
                  </a:lnTo>
                  <a:lnTo>
                    <a:pt x="70" y="9"/>
                  </a:lnTo>
                  <a:lnTo>
                    <a:pt x="68" y="9"/>
                  </a:lnTo>
                  <a:lnTo>
                    <a:pt x="70" y="9"/>
                  </a:lnTo>
                  <a:lnTo>
                    <a:pt x="68" y="5"/>
                  </a:lnTo>
                  <a:close/>
                </a:path>
              </a:pathLst>
            </a:custGeom>
            <a:solidFill>
              <a:srgbClr val="000000"/>
            </a:solidFill>
            <a:ln w="9525">
              <a:noFill/>
              <a:round/>
            </a:ln>
          </p:spPr>
          <p:txBody>
            <a:bodyPr/>
            <a:lstStyle/>
            <a:p>
              <a:endParaRPr lang="en-US"/>
            </a:p>
          </p:txBody>
        </p:sp>
        <p:sp>
          <p:nvSpPr>
            <p:cNvPr id="520455" name="Freeform 263"/>
            <p:cNvSpPr/>
            <p:nvPr/>
          </p:nvSpPr>
          <p:spPr bwMode="auto">
            <a:xfrm>
              <a:off x="4001" y="3039"/>
              <a:ext cx="42" cy="13"/>
            </a:xfrm>
            <a:custGeom>
              <a:avLst/>
              <a:gdLst/>
              <a:ahLst/>
              <a:cxnLst>
                <a:cxn ang="0">
                  <a:pos x="40" y="0"/>
                </a:cxn>
                <a:cxn ang="0">
                  <a:pos x="38" y="0"/>
                </a:cxn>
                <a:cxn ang="0">
                  <a:pos x="35" y="4"/>
                </a:cxn>
                <a:cxn ang="0">
                  <a:pos x="31" y="5"/>
                </a:cxn>
                <a:cxn ang="0">
                  <a:pos x="27" y="5"/>
                </a:cxn>
                <a:cxn ang="0">
                  <a:pos x="22" y="7"/>
                </a:cxn>
                <a:cxn ang="0">
                  <a:pos x="5" y="7"/>
                </a:cxn>
                <a:cxn ang="0">
                  <a:pos x="0" y="9"/>
                </a:cxn>
                <a:cxn ang="0">
                  <a:pos x="2" y="13"/>
                </a:cxn>
                <a:cxn ang="0">
                  <a:pos x="7" y="11"/>
                </a:cxn>
                <a:cxn ang="0">
                  <a:pos x="22" y="11"/>
                </a:cxn>
                <a:cxn ang="0">
                  <a:pos x="27" y="9"/>
                </a:cxn>
                <a:cxn ang="0">
                  <a:pos x="33" y="9"/>
                </a:cxn>
                <a:cxn ang="0">
                  <a:pos x="37" y="5"/>
                </a:cxn>
                <a:cxn ang="0">
                  <a:pos x="42" y="2"/>
                </a:cxn>
                <a:cxn ang="0">
                  <a:pos x="40" y="4"/>
                </a:cxn>
                <a:cxn ang="0">
                  <a:pos x="40" y="0"/>
                </a:cxn>
                <a:cxn ang="0">
                  <a:pos x="38" y="0"/>
                </a:cxn>
                <a:cxn ang="0">
                  <a:pos x="40" y="0"/>
                </a:cxn>
              </a:cxnLst>
              <a:rect l="0" t="0" r="r" b="b"/>
              <a:pathLst>
                <a:path w="42" h="13">
                  <a:moveTo>
                    <a:pt x="40" y="0"/>
                  </a:moveTo>
                  <a:lnTo>
                    <a:pt x="38" y="0"/>
                  </a:lnTo>
                  <a:lnTo>
                    <a:pt x="35" y="4"/>
                  </a:lnTo>
                  <a:lnTo>
                    <a:pt x="31" y="5"/>
                  </a:lnTo>
                  <a:lnTo>
                    <a:pt x="27" y="5"/>
                  </a:lnTo>
                  <a:lnTo>
                    <a:pt x="22" y="7"/>
                  </a:lnTo>
                  <a:lnTo>
                    <a:pt x="5" y="7"/>
                  </a:lnTo>
                  <a:lnTo>
                    <a:pt x="0" y="9"/>
                  </a:lnTo>
                  <a:lnTo>
                    <a:pt x="2" y="13"/>
                  </a:lnTo>
                  <a:lnTo>
                    <a:pt x="7" y="11"/>
                  </a:lnTo>
                  <a:lnTo>
                    <a:pt x="22" y="11"/>
                  </a:lnTo>
                  <a:lnTo>
                    <a:pt x="27" y="9"/>
                  </a:lnTo>
                  <a:lnTo>
                    <a:pt x="33" y="9"/>
                  </a:lnTo>
                  <a:lnTo>
                    <a:pt x="37" y="5"/>
                  </a:lnTo>
                  <a:lnTo>
                    <a:pt x="42" y="2"/>
                  </a:lnTo>
                  <a:lnTo>
                    <a:pt x="40" y="4"/>
                  </a:lnTo>
                  <a:lnTo>
                    <a:pt x="40" y="0"/>
                  </a:lnTo>
                  <a:lnTo>
                    <a:pt x="38" y="0"/>
                  </a:lnTo>
                  <a:lnTo>
                    <a:pt x="40" y="0"/>
                  </a:lnTo>
                  <a:close/>
                </a:path>
              </a:pathLst>
            </a:custGeom>
            <a:solidFill>
              <a:srgbClr val="000000"/>
            </a:solidFill>
            <a:ln w="9525">
              <a:noFill/>
              <a:round/>
            </a:ln>
          </p:spPr>
          <p:txBody>
            <a:bodyPr/>
            <a:lstStyle/>
            <a:p>
              <a:endParaRPr lang="en-US"/>
            </a:p>
          </p:txBody>
        </p:sp>
        <p:sp>
          <p:nvSpPr>
            <p:cNvPr id="520456" name="Freeform 264"/>
            <p:cNvSpPr/>
            <p:nvPr/>
          </p:nvSpPr>
          <p:spPr bwMode="auto">
            <a:xfrm>
              <a:off x="4041" y="3017"/>
              <a:ext cx="37" cy="26"/>
            </a:xfrm>
            <a:custGeom>
              <a:avLst/>
              <a:gdLst/>
              <a:ahLst/>
              <a:cxnLst>
                <a:cxn ang="0">
                  <a:pos x="33" y="2"/>
                </a:cxn>
                <a:cxn ang="0">
                  <a:pos x="35" y="0"/>
                </a:cxn>
                <a:cxn ang="0">
                  <a:pos x="30" y="2"/>
                </a:cxn>
                <a:cxn ang="0">
                  <a:pos x="24" y="5"/>
                </a:cxn>
                <a:cxn ang="0">
                  <a:pos x="20" y="7"/>
                </a:cxn>
                <a:cxn ang="0">
                  <a:pos x="17" y="11"/>
                </a:cxn>
                <a:cxn ang="0">
                  <a:pos x="11" y="15"/>
                </a:cxn>
                <a:cxn ang="0">
                  <a:pos x="8" y="16"/>
                </a:cxn>
                <a:cxn ang="0">
                  <a:pos x="4" y="18"/>
                </a:cxn>
                <a:cxn ang="0">
                  <a:pos x="0" y="22"/>
                </a:cxn>
                <a:cxn ang="0">
                  <a:pos x="0" y="26"/>
                </a:cxn>
                <a:cxn ang="0">
                  <a:pos x="6" y="22"/>
                </a:cxn>
                <a:cxn ang="0">
                  <a:pos x="9" y="20"/>
                </a:cxn>
                <a:cxn ang="0">
                  <a:pos x="15" y="16"/>
                </a:cxn>
                <a:cxn ang="0">
                  <a:pos x="19" y="15"/>
                </a:cxn>
                <a:cxn ang="0">
                  <a:pos x="26" y="7"/>
                </a:cxn>
                <a:cxn ang="0">
                  <a:pos x="30" y="5"/>
                </a:cxn>
                <a:cxn ang="0">
                  <a:pos x="35" y="4"/>
                </a:cxn>
                <a:cxn ang="0">
                  <a:pos x="37" y="4"/>
                </a:cxn>
                <a:cxn ang="0">
                  <a:pos x="35" y="4"/>
                </a:cxn>
                <a:cxn ang="0">
                  <a:pos x="37" y="4"/>
                </a:cxn>
                <a:cxn ang="0">
                  <a:pos x="33" y="2"/>
                </a:cxn>
              </a:cxnLst>
              <a:rect l="0" t="0" r="r" b="b"/>
              <a:pathLst>
                <a:path w="37" h="26">
                  <a:moveTo>
                    <a:pt x="33" y="2"/>
                  </a:moveTo>
                  <a:lnTo>
                    <a:pt x="35" y="0"/>
                  </a:lnTo>
                  <a:lnTo>
                    <a:pt x="30" y="2"/>
                  </a:lnTo>
                  <a:lnTo>
                    <a:pt x="24" y="5"/>
                  </a:lnTo>
                  <a:lnTo>
                    <a:pt x="20" y="7"/>
                  </a:lnTo>
                  <a:lnTo>
                    <a:pt x="17" y="11"/>
                  </a:lnTo>
                  <a:lnTo>
                    <a:pt x="11" y="15"/>
                  </a:lnTo>
                  <a:lnTo>
                    <a:pt x="8" y="16"/>
                  </a:lnTo>
                  <a:lnTo>
                    <a:pt x="4" y="18"/>
                  </a:lnTo>
                  <a:lnTo>
                    <a:pt x="0" y="22"/>
                  </a:lnTo>
                  <a:lnTo>
                    <a:pt x="0" y="26"/>
                  </a:lnTo>
                  <a:lnTo>
                    <a:pt x="6" y="22"/>
                  </a:lnTo>
                  <a:lnTo>
                    <a:pt x="9" y="20"/>
                  </a:lnTo>
                  <a:lnTo>
                    <a:pt x="15" y="16"/>
                  </a:lnTo>
                  <a:lnTo>
                    <a:pt x="19" y="15"/>
                  </a:lnTo>
                  <a:lnTo>
                    <a:pt x="26" y="7"/>
                  </a:lnTo>
                  <a:lnTo>
                    <a:pt x="30" y="5"/>
                  </a:lnTo>
                  <a:lnTo>
                    <a:pt x="35" y="4"/>
                  </a:lnTo>
                  <a:lnTo>
                    <a:pt x="37" y="4"/>
                  </a:lnTo>
                  <a:lnTo>
                    <a:pt x="35" y="4"/>
                  </a:lnTo>
                  <a:lnTo>
                    <a:pt x="37" y="4"/>
                  </a:lnTo>
                  <a:lnTo>
                    <a:pt x="33" y="2"/>
                  </a:lnTo>
                  <a:close/>
                </a:path>
              </a:pathLst>
            </a:custGeom>
            <a:solidFill>
              <a:srgbClr val="000000"/>
            </a:solidFill>
            <a:ln w="9525">
              <a:noFill/>
              <a:round/>
            </a:ln>
          </p:spPr>
          <p:txBody>
            <a:bodyPr/>
            <a:lstStyle/>
            <a:p>
              <a:endParaRPr lang="en-US"/>
            </a:p>
          </p:txBody>
        </p:sp>
        <p:sp>
          <p:nvSpPr>
            <p:cNvPr id="520457" name="Freeform 265"/>
            <p:cNvSpPr/>
            <p:nvPr/>
          </p:nvSpPr>
          <p:spPr bwMode="auto">
            <a:xfrm>
              <a:off x="4074" y="2977"/>
              <a:ext cx="32" cy="44"/>
            </a:xfrm>
            <a:custGeom>
              <a:avLst/>
              <a:gdLst/>
              <a:ahLst/>
              <a:cxnLst>
                <a:cxn ang="0">
                  <a:pos x="26" y="0"/>
                </a:cxn>
                <a:cxn ang="0">
                  <a:pos x="26" y="1"/>
                </a:cxn>
                <a:cxn ang="0">
                  <a:pos x="28" y="9"/>
                </a:cxn>
                <a:cxn ang="0">
                  <a:pos x="28" y="14"/>
                </a:cxn>
                <a:cxn ang="0">
                  <a:pos x="26" y="20"/>
                </a:cxn>
                <a:cxn ang="0">
                  <a:pos x="22" y="23"/>
                </a:cxn>
                <a:cxn ang="0">
                  <a:pos x="17" y="27"/>
                </a:cxn>
                <a:cxn ang="0">
                  <a:pos x="11" y="33"/>
                </a:cxn>
                <a:cxn ang="0">
                  <a:pos x="6" y="36"/>
                </a:cxn>
                <a:cxn ang="0">
                  <a:pos x="0" y="42"/>
                </a:cxn>
                <a:cxn ang="0">
                  <a:pos x="4" y="44"/>
                </a:cxn>
                <a:cxn ang="0">
                  <a:pos x="13" y="34"/>
                </a:cxn>
                <a:cxn ang="0">
                  <a:pos x="19" y="31"/>
                </a:cxn>
                <a:cxn ang="0">
                  <a:pos x="28" y="22"/>
                </a:cxn>
                <a:cxn ang="0">
                  <a:pos x="32" y="14"/>
                </a:cxn>
                <a:cxn ang="0">
                  <a:pos x="32" y="7"/>
                </a:cxn>
                <a:cxn ang="0">
                  <a:pos x="28" y="0"/>
                </a:cxn>
                <a:cxn ang="0">
                  <a:pos x="28" y="1"/>
                </a:cxn>
                <a:cxn ang="0">
                  <a:pos x="26" y="0"/>
                </a:cxn>
                <a:cxn ang="0">
                  <a:pos x="24" y="0"/>
                </a:cxn>
                <a:cxn ang="0">
                  <a:pos x="26" y="1"/>
                </a:cxn>
                <a:cxn ang="0">
                  <a:pos x="26" y="0"/>
                </a:cxn>
              </a:cxnLst>
              <a:rect l="0" t="0" r="r" b="b"/>
              <a:pathLst>
                <a:path w="32" h="44">
                  <a:moveTo>
                    <a:pt x="26" y="0"/>
                  </a:moveTo>
                  <a:lnTo>
                    <a:pt x="26" y="1"/>
                  </a:lnTo>
                  <a:lnTo>
                    <a:pt x="28" y="9"/>
                  </a:lnTo>
                  <a:lnTo>
                    <a:pt x="28" y="14"/>
                  </a:lnTo>
                  <a:lnTo>
                    <a:pt x="26" y="20"/>
                  </a:lnTo>
                  <a:lnTo>
                    <a:pt x="22" y="23"/>
                  </a:lnTo>
                  <a:lnTo>
                    <a:pt x="17" y="27"/>
                  </a:lnTo>
                  <a:lnTo>
                    <a:pt x="11" y="33"/>
                  </a:lnTo>
                  <a:lnTo>
                    <a:pt x="6" y="36"/>
                  </a:lnTo>
                  <a:lnTo>
                    <a:pt x="0" y="42"/>
                  </a:lnTo>
                  <a:lnTo>
                    <a:pt x="4" y="44"/>
                  </a:lnTo>
                  <a:lnTo>
                    <a:pt x="13" y="34"/>
                  </a:lnTo>
                  <a:lnTo>
                    <a:pt x="19" y="31"/>
                  </a:lnTo>
                  <a:lnTo>
                    <a:pt x="28" y="22"/>
                  </a:lnTo>
                  <a:lnTo>
                    <a:pt x="32" y="14"/>
                  </a:lnTo>
                  <a:lnTo>
                    <a:pt x="32" y="7"/>
                  </a:lnTo>
                  <a:lnTo>
                    <a:pt x="28" y="0"/>
                  </a:lnTo>
                  <a:lnTo>
                    <a:pt x="28" y="1"/>
                  </a:lnTo>
                  <a:lnTo>
                    <a:pt x="26" y="0"/>
                  </a:lnTo>
                  <a:lnTo>
                    <a:pt x="24" y="0"/>
                  </a:lnTo>
                  <a:lnTo>
                    <a:pt x="26" y="1"/>
                  </a:lnTo>
                  <a:lnTo>
                    <a:pt x="26" y="0"/>
                  </a:lnTo>
                  <a:close/>
                </a:path>
              </a:pathLst>
            </a:custGeom>
            <a:solidFill>
              <a:srgbClr val="000000"/>
            </a:solidFill>
            <a:ln w="9525">
              <a:noFill/>
              <a:round/>
            </a:ln>
          </p:spPr>
          <p:txBody>
            <a:bodyPr/>
            <a:lstStyle/>
            <a:p>
              <a:endParaRPr lang="en-US"/>
            </a:p>
          </p:txBody>
        </p:sp>
        <p:sp>
          <p:nvSpPr>
            <p:cNvPr id="520458" name="Freeform 266"/>
            <p:cNvSpPr/>
            <p:nvPr/>
          </p:nvSpPr>
          <p:spPr bwMode="auto">
            <a:xfrm>
              <a:off x="4098" y="2953"/>
              <a:ext cx="6" cy="25"/>
            </a:xfrm>
            <a:custGeom>
              <a:avLst/>
              <a:gdLst/>
              <a:ahLst/>
              <a:cxnLst>
                <a:cxn ang="0">
                  <a:pos x="2" y="2"/>
                </a:cxn>
                <a:cxn ang="0">
                  <a:pos x="2" y="0"/>
                </a:cxn>
                <a:cxn ang="0">
                  <a:pos x="0" y="3"/>
                </a:cxn>
                <a:cxn ang="0">
                  <a:pos x="0" y="9"/>
                </a:cxn>
                <a:cxn ang="0">
                  <a:pos x="2" y="13"/>
                </a:cxn>
                <a:cxn ang="0">
                  <a:pos x="2" y="24"/>
                </a:cxn>
                <a:cxn ang="0">
                  <a:pos x="4" y="25"/>
                </a:cxn>
                <a:cxn ang="0">
                  <a:pos x="6" y="22"/>
                </a:cxn>
                <a:cxn ang="0">
                  <a:pos x="6" y="14"/>
                </a:cxn>
                <a:cxn ang="0">
                  <a:pos x="4" y="11"/>
                </a:cxn>
                <a:cxn ang="0">
                  <a:pos x="4" y="0"/>
                </a:cxn>
                <a:cxn ang="0">
                  <a:pos x="4" y="2"/>
                </a:cxn>
                <a:cxn ang="0">
                  <a:pos x="6" y="0"/>
                </a:cxn>
                <a:cxn ang="0">
                  <a:pos x="4" y="0"/>
                </a:cxn>
                <a:cxn ang="0">
                  <a:pos x="2" y="2"/>
                </a:cxn>
              </a:cxnLst>
              <a:rect l="0" t="0" r="r" b="b"/>
              <a:pathLst>
                <a:path w="6" h="25">
                  <a:moveTo>
                    <a:pt x="2" y="2"/>
                  </a:moveTo>
                  <a:lnTo>
                    <a:pt x="2" y="0"/>
                  </a:lnTo>
                  <a:lnTo>
                    <a:pt x="0" y="3"/>
                  </a:lnTo>
                  <a:lnTo>
                    <a:pt x="0" y="9"/>
                  </a:lnTo>
                  <a:lnTo>
                    <a:pt x="2" y="13"/>
                  </a:lnTo>
                  <a:lnTo>
                    <a:pt x="2" y="24"/>
                  </a:lnTo>
                  <a:lnTo>
                    <a:pt x="4" y="25"/>
                  </a:lnTo>
                  <a:lnTo>
                    <a:pt x="6" y="22"/>
                  </a:lnTo>
                  <a:lnTo>
                    <a:pt x="6" y="14"/>
                  </a:lnTo>
                  <a:lnTo>
                    <a:pt x="4" y="11"/>
                  </a:lnTo>
                  <a:lnTo>
                    <a:pt x="4" y="0"/>
                  </a:lnTo>
                  <a:lnTo>
                    <a:pt x="4" y="2"/>
                  </a:lnTo>
                  <a:lnTo>
                    <a:pt x="6" y="0"/>
                  </a:lnTo>
                  <a:lnTo>
                    <a:pt x="4" y="0"/>
                  </a:lnTo>
                  <a:lnTo>
                    <a:pt x="2" y="2"/>
                  </a:lnTo>
                  <a:close/>
                </a:path>
              </a:pathLst>
            </a:custGeom>
            <a:solidFill>
              <a:srgbClr val="000000"/>
            </a:solidFill>
            <a:ln w="9525">
              <a:noFill/>
              <a:round/>
            </a:ln>
          </p:spPr>
          <p:txBody>
            <a:bodyPr/>
            <a:lstStyle/>
            <a:p>
              <a:endParaRPr lang="en-US"/>
            </a:p>
          </p:txBody>
        </p:sp>
        <p:sp>
          <p:nvSpPr>
            <p:cNvPr id="520459" name="Freeform 267"/>
            <p:cNvSpPr/>
            <p:nvPr/>
          </p:nvSpPr>
          <p:spPr bwMode="auto">
            <a:xfrm>
              <a:off x="4096" y="2943"/>
              <a:ext cx="6" cy="12"/>
            </a:xfrm>
            <a:custGeom>
              <a:avLst/>
              <a:gdLst/>
              <a:ahLst/>
              <a:cxnLst>
                <a:cxn ang="0">
                  <a:pos x="0" y="4"/>
                </a:cxn>
                <a:cxn ang="0">
                  <a:pos x="0" y="6"/>
                </a:cxn>
                <a:cxn ang="0">
                  <a:pos x="2" y="8"/>
                </a:cxn>
                <a:cxn ang="0">
                  <a:pos x="2" y="10"/>
                </a:cxn>
                <a:cxn ang="0">
                  <a:pos x="4" y="12"/>
                </a:cxn>
                <a:cxn ang="0">
                  <a:pos x="6" y="10"/>
                </a:cxn>
                <a:cxn ang="0">
                  <a:pos x="6" y="8"/>
                </a:cxn>
                <a:cxn ang="0">
                  <a:pos x="4" y="6"/>
                </a:cxn>
                <a:cxn ang="0">
                  <a:pos x="4" y="4"/>
                </a:cxn>
                <a:cxn ang="0">
                  <a:pos x="2" y="0"/>
                </a:cxn>
                <a:cxn ang="0">
                  <a:pos x="0" y="0"/>
                </a:cxn>
                <a:cxn ang="0">
                  <a:pos x="2" y="0"/>
                </a:cxn>
                <a:cxn ang="0">
                  <a:pos x="0" y="0"/>
                </a:cxn>
                <a:cxn ang="0">
                  <a:pos x="0" y="4"/>
                </a:cxn>
              </a:cxnLst>
              <a:rect l="0" t="0" r="r" b="b"/>
              <a:pathLst>
                <a:path w="6" h="12">
                  <a:moveTo>
                    <a:pt x="0" y="4"/>
                  </a:moveTo>
                  <a:lnTo>
                    <a:pt x="0" y="6"/>
                  </a:lnTo>
                  <a:lnTo>
                    <a:pt x="2" y="8"/>
                  </a:lnTo>
                  <a:lnTo>
                    <a:pt x="2" y="10"/>
                  </a:lnTo>
                  <a:lnTo>
                    <a:pt x="4" y="12"/>
                  </a:lnTo>
                  <a:lnTo>
                    <a:pt x="6" y="10"/>
                  </a:lnTo>
                  <a:lnTo>
                    <a:pt x="6" y="8"/>
                  </a:lnTo>
                  <a:lnTo>
                    <a:pt x="4" y="6"/>
                  </a:lnTo>
                  <a:lnTo>
                    <a:pt x="4" y="4"/>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520460" name="Freeform 268"/>
            <p:cNvSpPr/>
            <p:nvPr/>
          </p:nvSpPr>
          <p:spPr bwMode="auto">
            <a:xfrm>
              <a:off x="4089" y="2943"/>
              <a:ext cx="7" cy="6"/>
            </a:xfrm>
            <a:custGeom>
              <a:avLst/>
              <a:gdLst/>
              <a:ahLst/>
              <a:cxnLst>
                <a:cxn ang="0">
                  <a:pos x="4" y="4"/>
                </a:cxn>
                <a:cxn ang="0">
                  <a:pos x="2" y="6"/>
                </a:cxn>
                <a:cxn ang="0">
                  <a:pos x="7" y="4"/>
                </a:cxn>
                <a:cxn ang="0">
                  <a:pos x="7" y="0"/>
                </a:cxn>
                <a:cxn ang="0">
                  <a:pos x="0" y="2"/>
                </a:cxn>
                <a:cxn ang="0">
                  <a:pos x="0" y="4"/>
                </a:cxn>
                <a:cxn ang="0">
                  <a:pos x="0" y="2"/>
                </a:cxn>
                <a:cxn ang="0">
                  <a:pos x="0" y="4"/>
                </a:cxn>
                <a:cxn ang="0">
                  <a:pos x="4" y="4"/>
                </a:cxn>
              </a:cxnLst>
              <a:rect l="0" t="0" r="r" b="b"/>
              <a:pathLst>
                <a:path w="7" h="6">
                  <a:moveTo>
                    <a:pt x="4" y="4"/>
                  </a:moveTo>
                  <a:lnTo>
                    <a:pt x="2" y="6"/>
                  </a:lnTo>
                  <a:lnTo>
                    <a:pt x="7" y="4"/>
                  </a:lnTo>
                  <a:lnTo>
                    <a:pt x="7" y="0"/>
                  </a:lnTo>
                  <a:lnTo>
                    <a:pt x="0" y="2"/>
                  </a:lnTo>
                  <a:lnTo>
                    <a:pt x="0" y="4"/>
                  </a:lnTo>
                  <a:lnTo>
                    <a:pt x="0" y="2"/>
                  </a:lnTo>
                  <a:lnTo>
                    <a:pt x="0" y="4"/>
                  </a:lnTo>
                  <a:lnTo>
                    <a:pt x="4" y="4"/>
                  </a:lnTo>
                  <a:close/>
                </a:path>
              </a:pathLst>
            </a:custGeom>
            <a:solidFill>
              <a:srgbClr val="000000"/>
            </a:solidFill>
            <a:ln w="9525">
              <a:noFill/>
              <a:round/>
            </a:ln>
          </p:spPr>
          <p:txBody>
            <a:bodyPr/>
            <a:lstStyle/>
            <a:p>
              <a:endParaRPr lang="en-US"/>
            </a:p>
          </p:txBody>
        </p:sp>
        <p:sp>
          <p:nvSpPr>
            <p:cNvPr id="520461" name="Freeform 269"/>
            <p:cNvSpPr/>
            <p:nvPr/>
          </p:nvSpPr>
          <p:spPr bwMode="auto">
            <a:xfrm>
              <a:off x="4089" y="2947"/>
              <a:ext cx="6" cy="46"/>
            </a:xfrm>
            <a:custGeom>
              <a:avLst/>
              <a:gdLst/>
              <a:ahLst/>
              <a:cxnLst>
                <a:cxn ang="0">
                  <a:pos x="4" y="46"/>
                </a:cxn>
                <a:cxn ang="0">
                  <a:pos x="4" y="0"/>
                </a:cxn>
                <a:cxn ang="0">
                  <a:pos x="0" y="0"/>
                </a:cxn>
                <a:cxn ang="0">
                  <a:pos x="0" y="46"/>
                </a:cxn>
                <a:cxn ang="0">
                  <a:pos x="0" y="44"/>
                </a:cxn>
                <a:cxn ang="0">
                  <a:pos x="4" y="46"/>
                </a:cxn>
                <a:cxn ang="0">
                  <a:pos x="6" y="46"/>
                </a:cxn>
                <a:cxn ang="0">
                  <a:pos x="4" y="46"/>
                </a:cxn>
              </a:cxnLst>
              <a:rect l="0" t="0" r="r" b="b"/>
              <a:pathLst>
                <a:path w="6" h="46">
                  <a:moveTo>
                    <a:pt x="4" y="46"/>
                  </a:moveTo>
                  <a:lnTo>
                    <a:pt x="4" y="0"/>
                  </a:lnTo>
                  <a:lnTo>
                    <a:pt x="0" y="0"/>
                  </a:lnTo>
                  <a:lnTo>
                    <a:pt x="0" y="46"/>
                  </a:lnTo>
                  <a:lnTo>
                    <a:pt x="0" y="44"/>
                  </a:lnTo>
                  <a:lnTo>
                    <a:pt x="4" y="46"/>
                  </a:lnTo>
                  <a:lnTo>
                    <a:pt x="6" y="46"/>
                  </a:lnTo>
                  <a:lnTo>
                    <a:pt x="4" y="46"/>
                  </a:lnTo>
                  <a:close/>
                </a:path>
              </a:pathLst>
            </a:custGeom>
            <a:solidFill>
              <a:srgbClr val="000000"/>
            </a:solidFill>
            <a:ln w="9525">
              <a:noFill/>
              <a:round/>
            </a:ln>
          </p:spPr>
          <p:txBody>
            <a:bodyPr/>
            <a:lstStyle/>
            <a:p>
              <a:endParaRPr lang="en-US"/>
            </a:p>
          </p:txBody>
        </p:sp>
        <p:sp>
          <p:nvSpPr>
            <p:cNvPr id="520462" name="Freeform 270"/>
            <p:cNvSpPr/>
            <p:nvPr/>
          </p:nvSpPr>
          <p:spPr bwMode="auto">
            <a:xfrm>
              <a:off x="4076" y="2991"/>
              <a:ext cx="17" cy="13"/>
            </a:xfrm>
            <a:custGeom>
              <a:avLst/>
              <a:gdLst/>
              <a:ahLst/>
              <a:cxnLst>
                <a:cxn ang="0">
                  <a:pos x="4" y="13"/>
                </a:cxn>
                <a:cxn ang="0">
                  <a:pos x="8" y="11"/>
                </a:cxn>
                <a:cxn ang="0">
                  <a:pos x="9" y="11"/>
                </a:cxn>
                <a:cxn ang="0">
                  <a:pos x="17" y="4"/>
                </a:cxn>
                <a:cxn ang="0">
                  <a:pos x="17" y="2"/>
                </a:cxn>
                <a:cxn ang="0">
                  <a:pos x="13" y="0"/>
                </a:cxn>
                <a:cxn ang="0">
                  <a:pos x="13" y="4"/>
                </a:cxn>
                <a:cxn ang="0">
                  <a:pos x="11" y="6"/>
                </a:cxn>
                <a:cxn ang="0">
                  <a:pos x="9" y="6"/>
                </a:cxn>
                <a:cxn ang="0">
                  <a:pos x="8" y="8"/>
                </a:cxn>
                <a:cxn ang="0">
                  <a:pos x="6" y="8"/>
                </a:cxn>
                <a:cxn ang="0">
                  <a:pos x="4" y="9"/>
                </a:cxn>
                <a:cxn ang="0">
                  <a:pos x="2" y="9"/>
                </a:cxn>
                <a:cxn ang="0">
                  <a:pos x="0" y="11"/>
                </a:cxn>
                <a:cxn ang="0">
                  <a:pos x="2" y="9"/>
                </a:cxn>
                <a:cxn ang="0">
                  <a:pos x="2" y="11"/>
                </a:cxn>
                <a:cxn ang="0">
                  <a:pos x="0" y="11"/>
                </a:cxn>
                <a:cxn ang="0">
                  <a:pos x="4" y="13"/>
                </a:cxn>
              </a:cxnLst>
              <a:rect l="0" t="0" r="r" b="b"/>
              <a:pathLst>
                <a:path w="17" h="13">
                  <a:moveTo>
                    <a:pt x="4" y="13"/>
                  </a:moveTo>
                  <a:lnTo>
                    <a:pt x="8" y="11"/>
                  </a:lnTo>
                  <a:lnTo>
                    <a:pt x="9" y="11"/>
                  </a:lnTo>
                  <a:lnTo>
                    <a:pt x="17" y="4"/>
                  </a:lnTo>
                  <a:lnTo>
                    <a:pt x="17" y="2"/>
                  </a:lnTo>
                  <a:lnTo>
                    <a:pt x="13" y="0"/>
                  </a:lnTo>
                  <a:lnTo>
                    <a:pt x="13" y="4"/>
                  </a:lnTo>
                  <a:lnTo>
                    <a:pt x="11" y="6"/>
                  </a:lnTo>
                  <a:lnTo>
                    <a:pt x="9" y="6"/>
                  </a:lnTo>
                  <a:lnTo>
                    <a:pt x="8" y="8"/>
                  </a:lnTo>
                  <a:lnTo>
                    <a:pt x="6" y="8"/>
                  </a:lnTo>
                  <a:lnTo>
                    <a:pt x="4" y="9"/>
                  </a:lnTo>
                  <a:lnTo>
                    <a:pt x="2" y="9"/>
                  </a:lnTo>
                  <a:lnTo>
                    <a:pt x="0" y="11"/>
                  </a:lnTo>
                  <a:lnTo>
                    <a:pt x="2" y="9"/>
                  </a:lnTo>
                  <a:lnTo>
                    <a:pt x="2" y="11"/>
                  </a:lnTo>
                  <a:lnTo>
                    <a:pt x="0" y="11"/>
                  </a:lnTo>
                  <a:lnTo>
                    <a:pt x="4" y="13"/>
                  </a:lnTo>
                  <a:close/>
                </a:path>
              </a:pathLst>
            </a:custGeom>
            <a:solidFill>
              <a:srgbClr val="000000"/>
            </a:solidFill>
            <a:ln w="9525">
              <a:noFill/>
              <a:round/>
            </a:ln>
          </p:spPr>
          <p:txBody>
            <a:bodyPr/>
            <a:lstStyle/>
            <a:p>
              <a:endParaRPr lang="en-US"/>
            </a:p>
          </p:txBody>
        </p:sp>
        <p:sp>
          <p:nvSpPr>
            <p:cNvPr id="520463" name="Freeform 271"/>
            <p:cNvSpPr/>
            <p:nvPr/>
          </p:nvSpPr>
          <p:spPr bwMode="auto">
            <a:xfrm>
              <a:off x="4034" y="3002"/>
              <a:ext cx="46" cy="33"/>
            </a:xfrm>
            <a:custGeom>
              <a:avLst/>
              <a:gdLst/>
              <a:ahLst/>
              <a:cxnLst>
                <a:cxn ang="0">
                  <a:pos x="2" y="33"/>
                </a:cxn>
                <a:cxn ang="0">
                  <a:pos x="7" y="30"/>
                </a:cxn>
                <a:cxn ang="0">
                  <a:pos x="13" y="26"/>
                </a:cxn>
                <a:cxn ang="0">
                  <a:pos x="18" y="22"/>
                </a:cxn>
                <a:cxn ang="0">
                  <a:pos x="24" y="19"/>
                </a:cxn>
                <a:cxn ang="0">
                  <a:pos x="29" y="15"/>
                </a:cxn>
                <a:cxn ang="0">
                  <a:pos x="35" y="11"/>
                </a:cxn>
                <a:cxn ang="0">
                  <a:pos x="40" y="8"/>
                </a:cxn>
                <a:cxn ang="0">
                  <a:pos x="46" y="2"/>
                </a:cxn>
                <a:cxn ang="0">
                  <a:pos x="42" y="0"/>
                </a:cxn>
                <a:cxn ang="0">
                  <a:pos x="38" y="4"/>
                </a:cxn>
                <a:cxn ang="0">
                  <a:pos x="33" y="8"/>
                </a:cxn>
                <a:cxn ang="0">
                  <a:pos x="27" y="11"/>
                </a:cxn>
                <a:cxn ang="0">
                  <a:pos x="22" y="15"/>
                </a:cxn>
                <a:cxn ang="0">
                  <a:pos x="16" y="19"/>
                </a:cxn>
                <a:cxn ang="0">
                  <a:pos x="11" y="22"/>
                </a:cxn>
                <a:cxn ang="0">
                  <a:pos x="5" y="26"/>
                </a:cxn>
                <a:cxn ang="0">
                  <a:pos x="0" y="31"/>
                </a:cxn>
                <a:cxn ang="0">
                  <a:pos x="0" y="30"/>
                </a:cxn>
                <a:cxn ang="0">
                  <a:pos x="2" y="33"/>
                </a:cxn>
              </a:cxnLst>
              <a:rect l="0" t="0" r="r" b="b"/>
              <a:pathLst>
                <a:path w="46" h="33">
                  <a:moveTo>
                    <a:pt x="2" y="33"/>
                  </a:moveTo>
                  <a:lnTo>
                    <a:pt x="7" y="30"/>
                  </a:lnTo>
                  <a:lnTo>
                    <a:pt x="13" y="26"/>
                  </a:lnTo>
                  <a:lnTo>
                    <a:pt x="18" y="22"/>
                  </a:lnTo>
                  <a:lnTo>
                    <a:pt x="24" y="19"/>
                  </a:lnTo>
                  <a:lnTo>
                    <a:pt x="29" y="15"/>
                  </a:lnTo>
                  <a:lnTo>
                    <a:pt x="35" y="11"/>
                  </a:lnTo>
                  <a:lnTo>
                    <a:pt x="40" y="8"/>
                  </a:lnTo>
                  <a:lnTo>
                    <a:pt x="46" y="2"/>
                  </a:lnTo>
                  <a:lnTo>
                    <a:pt x="42" y="0"/>
                  </a:lnTo>
                  <a:lnTo>
                    <a:pt x="38" y="4"/>
                  </a:lnTo>
                  <a:lnTo>
                    <a:pt x="33" y="8"/>
                  </a:lnTo>
                  <a:lnTo>
                    <a:pt x="27" y="11"/>
                  </a:lnTo>
                  <a:lnTo>
                    <a:pt x="22" y="15"/>
                  </a:lnTo>
                  <a:lnTo>
                    <a:pt x="16" y="19"/>
                  </a:lnTo>
                  <a:lnTo>
                    <a:pt x="11" y="22"/>
                  </a:lnTo>
                  <a:lnTo>
                    <a:pt x="5" y="26"/>
                  </a:lnTo>
                  <a:lnTo>
                    <a:pt x="0" y="31"/>
                  </a:lnTo>
                  <a:lnTo>
                    <a:pt x="0" y="30"/>
                  </a:lnTo>
                  <a:lnTo>
                    <a:pt x="2" y="33"/>
                  </a:lnTo>
                  <a:close/>
                </a:path>
              </a:pathLst>
            </a:custGeom>
            <a:solidFill>
              <a:srgbClr val="000000"/>
            </a:solidFill>
            <a:ln w="9525">
              <a:noFill/>
              <a:round/>
            </a:ln>
          </p:spPr>
          <p:txBody>
            <a:bodyPr/>
            <a:lstStyle/>
            <a:p>
              <a:endParaRPr lang="en-US"/>
            </a:p>
          </p:txBody>
        </p:sp>
        <p:sp>
          <p:nvSpPr>
            <p:cNvPr id="520464" name="Freeform 272"/>
            <p:cNvSpPr/>
            <p:nvPr/>
          </p:nvSpPr>
          <p:spPr bwMode="auto">
            <a:xfrm>
              <a:off x="3938" y="3032"/>
              <a:ext cx="98" cy="9"/>
            </a:xfrm>
            <a:custGeom>
              <a:avLst/>
              <a:gdLst/>
              <a:ahLst/>
              <a:cxnLst>
                <a:cxn ang="0">
                  <a:pos x="2" y="3"/>
                </a:cxn>
                <a:cxn ang="0">
                  <a:pos x="13" y="3"/>
                </a:cxn>
                <a:cxn ang="0">
                  <a:pos x="19" y="1"/>
                </a:cxn>
                <a:cxn ang="0">
                  <a:pos x="26" y="3"/>
                </a:cxn>
                <a:cxn ang="0">
                  <a:pos x="37" y="3"/>
                </a:cxn>
                <a:cxn ang="0">
                  <a:pos x="43" y="5"/>
                </a:cxn>
                <a:cxn ang="0">
                  <a:pos x="50" y="5"/>
                </a:cxn>
                <a:cxn ang="0">
                  <a:pos x="56" y="7"/>
                </a:cxn>
                <a:cxn ang="0">
                  <a:pos x="61" y="7"/>
                </a:cxn>
                <a:cxn ang="0">
                  <a:pos x="67" y="9"/>
                </a:cxn>
                <a:cxn ang="0">
                  <a:pos x="72" y="9"/>
                </a:cxn>
                <a:cxn ang="0">
                  <a:pos x="79" y="7"/>
                </a:cxn>
                <a:cxn ang="0">
                  <a:pos x="85" y="7"/>
                </a:cxn>
                <a:cxn ang="0">
                  <a:pos x="90" y="5"/>
                </a:cxn>
                <a:cxn ang="0">
                  <a:pos x="98" y="3"/>
                </a:cxn>
                <a:cxn ang="0">
                  <a:pos x="96" y="0"/>
                </a:cxn>
                <a:cxn ang="0">
                  <a:pos x="90" y="1"/>
                </a:cxn>
                <a:cxn ang="0">
                  <a:pos x="85" y="3"/>
                </a:cxn>
                <a:cxn ang="0">
                  <a:pos x="56" y="3"/>
                </a:cxn>
                <a:cxn ang="0">
                  <a:pos x="50" y="1"/>
                </a:cxn>
                <a:cxn ang="0">
                  <a:pos x="37" y="1"/>
                </a:cxn>
                <a:cxn ang="0">
                  <a:pos x="32" y="0"/>
                </a:cxn>
                <a:cxn ang="0">
                  <a:pos x="0" y="0"/>
                </a:cxn>
                <a:cxn ang="0">
                  <a:pos x="2" y="3"/>
                </a:cxn>
              </a:cxnLst>
              <a:rect l="0" t="0" r="r" b="b"/>
              <a:pathLst>
                <a:path w="98" h="9">
                  <a:moveTo>
                    <a:pt x="2" y="3"/>
                  </a:moveTo>
                  <a:lnTo>
                    <a:pt x="13" y="3"/>
                  </a:lnTo>
                  <a:lnTo>
                    <a:pt x="19" y="1"/>
                  </a:lnTo>
                  <a:lnTo>
                    <a:pt x="26" y="3"/>
                  </a:lnTo>
                  <a:lnTo>
                    <a:pt x="37" y="3"/>
                  </a:lnTo>
                  <a:lnTo>
                    <a:pt x="43" y="5"/>
                  </a:lnTo>
                  <a:lnTo>
                    <a:pt x="50" y="5"/>
                  </a:lnTo>
                  <a:lnTo>
                    <a:pt x="56" y="7"/>
                  </a:lnTo>
                  <a:lnTo>
                    <a:pt x="61" y="7"/>
                  </a:lnTo>
                  <a:lnTo>
                    <a:pt x="67" y="9"/>
                  </a:lnTo>
                  <a:lnTo>
                    <a:pt x="72" y="9"/>
                  </a:lnTo>
                  <a:lnTo>
                    <a:pt x="79" y="7"/>
                  </a:lnTo>
                  <a:lnTo>
                    <a:pt x="85" y="7"/>
                  </a:lnTo>
                  <a:lnTo>
                    <a:pt x="90" y="5"/>
                  </a:lnTo>
                  <a:lnTo>
                    <a:pt x="98" y="3"/>
                  </a:lnTo>
                  <a:lnTo>
                    <a:pt x="96" y="0"/>
                  </a:lnTo>
                  <a:lnTo>
                    <a:pt x="90" y="1"/>
                  </a:lnTo>
                  <a:lnTo>
                    <a:pt x="85" y="3"/>
                  </a:lnTo>
                  <a:lnTo>
                    <a:pt x="56" y="3"/>
                  </a:lnTo>
                  <a:lnTo>
                    <a:pt x="50" y="1"/>
                  </a:lnTo>
                  <a:lnTo>
                    <a:pt x="37" y="1"/>
                  </a:lnTo>
                  <a:lnTo>
                    <a:pt x="32" y="0"/>
                  </a:lnTo>
                  <a:lnTo>
                    <a:pt x="0" y="0"/>
                  </a:lnTo>
                  <a:lnTo>
                    <a:pt x="2" y="3"/>
                  </a:lnTo>
                  <a:close/>
                </a:path>
              </a:pathLst>
            </a:custGeom>
            <a:solidFill>
              <a:srgbClr val="000000"/>
            </a:solidFill>
            <a:ln w="9525">
              <a:noFill/>
              <a:round/>
            </a:ln>
          </p:spPr>
          <p:txBody>
            <a:bodyPr/>
            <a:lstStyle/>
            <a:p>
              <a:endParaRPr lang="en-US"/>
            </a:p>
          </p:txBody>
        </p:sp>
        <p:sp>
          <p:nvSpPr>
            <p:cNvPr id="520465" name="Freeform 273"/>
            <p:cNvSpPr/>
            <p:nvPr/>
          </p:nvSpPr>
          <p:spPr bwMode="auto">
            <a:xfrm>
              <a:off x="3916" y="3032"/>
              <a:ext cx="24" cy="5"/>
            </a:xfrm>
            <a:custGeom>
              <a:avLst/>
              <a:gdLst/>
              <a:ahLst/>
              <a:cxnLst>
                <a:cxn ang="0">
                  <a:pos x="0" y="1"/>
                </a:cxn>
                <a:cxn ang="0">
                  <a:pos x="0" y="3"/>
                </a:cxn>
                <a:cxn ang="0">
                  <a:pos x="10" y="3"/>
                </a:cxn>
                <a:cxn ang="0">
                  <a:pos x="11" y="5"/>
                </a:cxn>
                <a:cxn ang="0">
                  <a:pos x="21" y="5"/>
                </a:cxn>
                <a:cxn ang="0">
                  <a:pos x="24" y="3"/>
                </a:cxn>
                <a:cxn ang="0">
                  <a:pos x="22" y="0"/>
                </a:cxn>
                <a:cxn ang="0">
                  <a:pos x="21" y="1"/>
                </a:cxn>
                <a:cxn ang="0">
                  <a:pos x="10" y="1"/>
                </a:cxn>
                <a:cxn ang="0">
                  <a:pos x="8" y="0"/>
                </a:cxn>
                <a:cxn ang="0">
                  <a:pos x="0" y="0"/>
                </a:cxn>
                <a:cxn ang="0">
                  <a:pos x="2" y="0"/>
                </a:cxn>
                <a:cxn ang="0">
                  <a:pos x="0" y="1"/>
                </a:cxn>
                <a:cxn ang="0">
                  <a:pos x="0" y="3"/>
                </a:cxn>
                <a:cxn ang="0">
                  <a:pos x="0" y="1"/>
                </a:cxn>
              </a:cxnLst>
              <a:rect l="0" t="0" r="r" b="b"/>
              <a:pathLst>
                <a:path w="24" h="5">
                  <a:moveTo>
                    <a:pt x="0" y="1"/>
                  </a:moveTo>
                  <a:lnTo>
                    <a:pt x="0" y="3"/>
                  </a:lnTo>
                  <a:lnTo>
                    <a:pt x="10" y="3"/>
                  </a:lnTo>
                  <a:lnTo>
                    <a:pt x="11" y="5"/>
                  </a:lnTo>
                  <a:lnTo>
                    <a:pt x="21" y="5"/>
                  </a:lnTo>
                  <a:lnTo>
                    <a:pt x="24" y="3"/>
                  </a:lnTo>
                  <a:lnTo>
                    <a:pt x="22" y="0"/>
                  </a:lnTo>
                  <a:lnTo>
                    <a:pt x="21" y="1"/>
                  </a:lnTo>
                  <a:lnTo>
                    <a:pt x="10" y="1"/>
                  </a:lnTo>
                  <a:lnTo>
                    <a:pt x="8" y="0"/>
                  </a:lnTo>
                  <a:lnTo>
                    <a:pt x="0" y="0"/>
                  </a:lnTo>
                  <a:lnTo>
                    <a:pt x="2" y="0"/>
                  </a:lnTo>
                  <a:lnTo>
                    <a:pt x="0" y="1"/>
                  </a:lnTo>
                  <a:lnTo>
                    <a:pt x="0" y="3"/>
                  </a:lnTo>
                  <a:lnTo>
                    <a:pt x="0" y="1"/>
                  </a:lnTo>
                  <a:close/>
                </a:path>
              </a:pathLst>
            </a:custGeom>
            <a:solidFill>
              <a:srgbClr val="000000"/>
            </a:solidFill>
            <a:ln w="9525">
              <a:noFill/>
              <a:round/>
            </a:ln>
          </p:spPr>
          <p:txBody>
            <a:bodyPr/>
            <a:lstStyle/>
            <a:p>
              <a:endParaRPr lang="en-US"/>
            </a:p>
          </p:txBody>
        </p:sp>
        <p:sp>
          <p:nvSpPr>
            <p:cNvPr id="520466" name="Freeform 274"/>
            <p:cNvSpPr/>
            <p:nvPr/>
          </p:nvSpPr>
          <p:spPr bwMode="auto">
            <a:xfrm>
              <a:off x="3881" y="2967"/>
              <a:ext cx="37" cy="66"/>
            </a:xfrm>
            <a:custGeom>
              <a:avLst/>
              <a:gdLst/>
              <a:ahLst/>
              <a:cxnLst>
                <a:cxn ang="0">
                  <a:pos x="2" y="4"/>
                </a:cxn>
                <a:cxn ang="0">
                  <a:pos x="0" y="2"/>
                </a:cxn>
                <a:cxn ang="0">
                  <a:pos x="2" y="11"/>
                </a:cxn>
                <a:cxn ang="0">
                  <a:pos x="4" y="21"/>
                </a:cxn>
                <a:cxn ang="0">
                  <a:pos x="8" y="28"/>
                </a:cxn>
                <a:cxn ang="0">
                  <a:pos x="13" y="35"/>
                </a:cxn>
                <a:cxn ang="0">
                  <a:pos x="19" y="44"/>
                </a:cxn>
                <a:cxn ang="0">
                  <a:pos x="24" y="52"/>
                </a:cxn>
                <a:cxn ang="0">
                  <a:pos x="30" y="59"/>
                </a:cxn>
                <a:cxn ang="0">
                  <a:pos x="35" y="66"/>
                </a:cxn>
                <a:cxn ang="0">
                  <a:pos x="37" y="65"/>
                </a:cxn>
                <a:cxn ang="0">
                  <a:pos x="32" y="57"/>
                </a:cxn>
                <a:cxn ang="0">
                  <a:pos x="26" y="50"/>
                </a:cxn>
                <a:cxn ang="0">
                  <a:pos x="21" y="43"/>
                </a:cxn>
                <a:cxn ang="0">
                  <a:pos x="15" y="35"/>
                </a:cxn>
                <a:cxn ang="0">
                  <a:pos x="11" y="26"/>
                </a:cxn>
                <a:cxn ang="0">
                  <a:pos x="8" y="19"/>
                </a:cxn>
                <a:cxn ang="0">
                  <a:pos x="6" y="11"/>
                </a:cxn>
                <a:cxn ang="0">
                  <a:pos x="4" y="2"/>
                </a:cxn>
                <a:cxn ang="0">
                  <a:pos x="4" y="0"/>
                </a:cxn>
                <a:cxn ang="0">
                  <a:pos x="6" y="2"/>
                </a:cxn>
                <a:cxn ang="0">
                  <a:pos x="4" y="0"/>
                </a:cxn>
                <a:cxn ang="0">
                  <a:pos x="2" y="4"/>
                </a:cxn>
              </a:cxnLst>
              <a:rect l="0" t="0" r="r" b="b"/>
              <a:pathLst>
                <a:path w="37" h="66">
                  <a:moveTo>
                    <a:pt x="2" y="4"/>
                  </a:moveTo>
                  <a:lnTo>
                    <a:pt x="0" y="2"/>
                  </a:lnTo>
                  <a:lnTo>
                    <a:pt x="2" y="11"/>
                  </a:lnTo>
                  <a:lnTo>
                    <a:pt x="4" y="21"/>
                  </a:lnTo>
                  <a:lnTo>
                    <a:pt x="8" y="28"/>
                  </a:lnTo>
                  <a:lnTo>
                    <a:pt x="13" y="35"/>
                  </a:lnTo>
                  <a:lnTo>
                    <a:pt x="19" y="44"/>
                  </a:lnTo>
                  <a:lnTo>
                    <a:pt x="24" y="52"/>
                  </a:lnTo>
                  <a:lnTo>
                    <a:pt x="30" y="59"/>
                  </a:lnTo>
                  <a:lnTo>
                    <a:pt x="35" y="66"/>
                  </a:lnTo>
                  <a:lnTo>
                    <a:pt x="37" y="65"/>
                  </a:lnTo>
                  <a:lnTo>
                    <a:pt x="32" y="57"/>
                  </a:lnTo>
                  <a:lnTo>
                    <a:pt x="26" y="50"/>
                  </a:lnTo>
                  <a:lnTo>
                    <a:pt x="21" y="43"/>
                  </a:lnTo>
                  <a:lnTo>
                    <a:pt x="15" y="35"/>
                  </a:lnTo>
                  <a:lnTo>
                    <a:pt x="11" y="26"/>
                  </a:lnTo>
                  <a:lnTo>
                    <a:pt x="8" y="19"/>
                  </a:lnTo>
                  <a:lnTo>
                    <a:pt x="6" y="11"/>
                  </a:lnTo>
                  <a:lnTo>
                    <a:pt x="4" y="2"/>
                  </a:lnTo>
                  <a:lnTo>
                    <a:pt x="4" y="0"/>
                  </a:lnTo>
                  <a:lnTo>
                    <a:pt x="6" y="2"/>
                  </a:lnTo>
                  <a:lnTo>
                    <a:pt x="4" y="0"/>
                  </a:lnTo>
                  <a:lnTo>
                    <a:pt x="2" y="4"/>
                  </a:lnTo>
                  <a:close/>
                </a:path>
              </a:pathLst>
            </a:custGeom>
            <a:solidFill>
              <a:srgbClr val="000000"/>
            </a:solidFill>
            <a:ln w="9525">
              <a:noFill/>
              <a:round/>
            </a:ln>
          </p:spPr>
          <p:txBody>
            <a:bodyPr/>
            <a:lstStyle/>
            <a:p>
              <a:endParaRPr lang="en-US"/>
            </a:p>
          </p:txBody>
        </p:sp>
        <p:sp>
          <p:nvSpPr>
            <p:cNvPr id="520467" name="Freeform 275"/>
            <p:cNvSpPr/>
            <p:nvPr/>
          </p:nvSpPr>
          <p:spPr bwMode="auto">
            <a:xfrm>
              <a:off x="3876" y="2943"/>
              <a:ext cx="9" cy="28"/>
            </a:xfrm>
            <a:custGeom>
              <a:avLst/>
              <a:gdLst/>
              <a:ahLst/>
              <a:cxnLst>
                <a:cxn ang="0">
                  <a:pos x="0" y="0"/>
                </a:cxn>
                <a:cxn ang="0">
                  <a:pos x="0" y="8"/>
                </a:cxn>
                <a:cxn ang="0">
                  <a:pos x="2" y="13"/>
                </a:cxn>
                <a:cxn ang="0">
                  <a:pos x="2" y="21"/>
                </a:cxn>
                <a:cxn ang="0">
                  <a:pos x="7" y="28"/>
                </a:cxn>
                <a:cxn ang="0">
                  <a:pos x="9" y="24"/>
                </a:cxn>
                <a:cxn ang="0">
                  <a:pos x="7" y="19"/>
                </a:cxn>
                <a:cxn ang="0">
                  <a:pos x="5" y="13"/>
                </a:cxn>
                <a:cxn ang="0">
                  <a:pos x="5" y="0"/>
                </a:cxn>
                <a:cxn ang="0">
                  <a:pos x="0" y="0"/>
                </a:cxn>
              </a:cxnLst>
              <a:rect l="0" t="0" r="r" b="b"/>
              <a:pathLst>
                <a:path w="9" h="28">
                  <a:moveTo>
                    <a:pt x="0" y="0"/>
                  </a:moveTo>
                  <a:lnTo>
                    <a:pt x="0" y="8"/>
                  </a:lnTo>
                  <a:lnTo>
                    <a:pt x="2" y="13"/>
                  </a:lnTo>
                  <a:lnTo>
                    <a:pt x="2" y="21"/>
                  </a:lnTo>
                  <a:lnTo>
                    <a:pt x="7" y="28"/>
                  </a:lnTo>
                  <a:lnTo>
                    <a:pt x="9" y="24"/>
                  </a:lnTo>
                  <a:lnTo>
                    <a:pt x="7" y="19"/>
                  </a:lnTo>
                  <a:lnTo>
                    <a:pt x="5" y="13"/>
                  </a:lnTo>
                  <a:lnTo>
                    <a:pt x="5" y="0"/>
                  </a:lnTo>
                  <a:lnTo>
                    <a:pt x="0" y="0"/>
                  </a:lnTo>
                  <a:close/>
                </a:path>
              </a:pathLst>
            </a:custGeom>
            <a:solidFill>
              <a:srgbClr val="000000"/>
            </a:solidFill>
            <a:ln w="9525">
              <a:noFill/>
              <a:round/>
            </a:ln>
          </p:spPr>
          <p:txBody>
            <a:bodyPr/>
            <a:lstStyle/>
            <a:p>
              <a:endParaRPr lang="en-US"/>
            </a:p>
          </p:txBody>
        </p:sp>
        <p:sp>
          <p:nvSpPr>
            <p:cNvPr id="520468" name="Freeform 276"/>
            <p:cNvSpPr/>
            <p:nvPr/>
          </p:nvSpPr>
          <p:spPr bwMode="auto">
            <a:xfrm>
              <a:off x="3876" y="2888"/>
              <a:ext cx="59" cy="55"/>
            </a:xfrm>
            <a:custGeom>
              <a:avLst/>
              <a:gdLst/>
              <a:ahLst/>
              <a:cxnLst>
                <a:cxn ang="0">
                  <a:pos x="53" y="2"/>
                </a:cxn>
                <a:cxn ang="0">
                  <a:pos x="55" y="8"/>
                </a:cxn>
                <a:cxn ang="0">
                  <a:pos x="53" y="13"/>
                </a:cxn>
                <a:cxn ang="0">
                  <a:pos x="53" y="17"/>
                </a:cxn>
                <a:cxn ang="0">
                  <a:pos x="51" y="21"/>
                </a:cxn>
                <a:cxn ang="0">
                  <a:pos x="48" y="24"/>
                </a:cxn>
                <a:cxn ang="0">
                  <a:pos x="44" y="26"/>
                </a:cxn>
                <a:cxn ang="0">
                  <a:pos x="40" y="28"/>
                </a:cxn>
                <a:cxn ang="0">
                  <a:pos x="35" y="30"/>
                </a:cxn>
                <a:cxn ang="0">
                  <a:pos x="29" y="32"/>
                </a:cxn>
                <a:cxn ang="0">
                  <a:pos x="24" y="33"/>
                </a:cxn>
                <a:cxn ang="0">
                  <a:pos x="20" y="35"/>
                </a:cxn>
                <a:cxn ang="0">
                  <a:pos x="15" y="37"/>
                </a:cxn>
                <a:cxn ang="0">
                  <a:pos x="11" y="41"/>
                </a:cxn>
                <a:cxn ang="0">
                  <a:pos x="5" y="44"/>
                </a:cxn>
                <a:cxn ang="0">
                  <a:pos x="4" y="50"/>
                </a:cxn>
                <a:cxn ang="0">
                  <a:pos x="0" y="55"/>
                </a:cxn>
                <a:cxn ang="0">
                  <a:pos x="5" y="55"/>
                </a:cxn>
                <a:cxn ang="0">
                  <a:pos x="7" y="52"/>
                </a:cxn>
                <a:cxn ang="0">
                  <a:pos x="9" y="48"/>
                </a:cxn>
                <a:cxn ang="0">
                  <a:pos x="16" y="41"/>
                </a:cxn>
                <a:cxn ang="0">
                  <a:pos x="20" y="39"/>
                </a:cxn>
                <a:cxn ang="0">
                  <a:pos x="26" y="37"/>
                </a:cxn>
                <a:cxn ang="0">
                  <a:pos x="31" y="35"/>
                </a:cxn>
                <a:cxn ang="0">
                  <a:pos x="35" y="33"/>
                </a:cxn>
                <a:cxn ang="0">
                  <a:pos x="40" y="32"/>
                </a:cxn>
                <a:cxn ang="0">
                  <a:pos x="46" y="30"/>
                </a:cxn>
                <a:cxn ang="0">
                  <a:pos x="50" y="26"/>
                </a:cxn>
                <a:cxn ang="0">
                  <a:pos x="53" y="24"/>
                </a:cxn>
                <a:cxn ang="0">
                  <a:pos x="57" y="19"/>
                </a:cxn>
                <a:cxn ang="0">
                  <a:pos x="57" y="13"/>
                </a:cxn>
                <a:cxn ang="0">
                  <a:pos x="59" y="8"/>
                </a:cxn>
                <a:cxn ang="0">
                  <a:pos x="57" y="0"/>
                </a:cxn>
                <a:cxn ang="0">
                  <a:pos x="53" y="2"/>
                </a:cxn>
              </a:cxnLst>
              <a:rect l="0" t="0" r="r" b="b"/>
              <a:pathLst>
                <a:path w="59" h="55">
                  <a:moveTo>
                    <a:pt x="53" y="2"/>
                  </a:moveTo>
                  <a:lnTo>
                    <a:pt x="55" y="8"/>
                  </a:lnTo>
                  <a:lnTo>
                    <a:pt x="53" y="13"/>
                  </a:lnTo>
                  <a:lnTo>
                    <a:pt x="53" y="17"/>
                  </a:lnTo>
                  <a:lnTo>
                    <a:pt x="51" y="21"/>
                  </a:lnTo>
                  <a:lnTo>
                    <a:pt x="48" y="24"/>
                  </a:lnTo>
                  <a:lnTo>
                    <a:pt x="44" y="26"/>
                  </a:lnTo>
                  <a:lnTo>
                    <a:pt x="40" y="28"/>
                  </a:lnTo>
                  <a:lnTo>
                    <a:pt x="35" y="30"/>
                  </a:lnTo>
                  <a:lnTo>
                    <a:pt x="29" y="32"/>
                  </a:lnTo>
                  <a:lnTo>
                    <a:pt x="24" y="33"/>
                  </a:lnTo>
                  <a:lnTo>
                    <a:pt x="20" y="35"/>
                  </a:lnTo>
                  <a:lnTo>
                    <a:pt x="15" y="37"/>
                  </a:lnTo>
                  <a:lnTo>
                    <a:pt x="11" y="41"/>
                  </a:lnTo>
                  <a:lnTo>
                    <a:pt x="5" y="44"/>
                  </a:lnTo>
                  <a:lnTo>
                    <a:pt x="4" y="50"/>
                  </a:lnTo>
                  <a:lnTo>
                    <a:pt x="0" y="55"/>
                  </a:lnTo>
                  <a:lnTo>
                    <a:pt x="5" y="55"/>
                  </a:lnTo>
                  <a:lnTo>
                    <a:pt x="7" y="52"/>
                  </a:lnTo>
                  <a:lnTo>
                    <a:pt x="9" y="48"/>
                  </a:lnTo>
                  <a:lnTo>
                    <a:pt x="16" y="41"/>
                  </a:lnTo>
                  <a:lnTo>
                    <a:pt x="20" y="39"/>
                  </a:lnTo>
                  <a:lnTo>
                    <a:pt x="26" y="37"/>
                  </a:lnTo>
                  <a:lnTo>
                    <a:pt x="31" y="35"/>
                  </a:lnTo>
                  <a:lnTo>
                    <a:pt x="35" y="33"/>
                  </a:lnTo>
                  <a:lnTo>
                    <a:pt x="40" y="32"/>
                  </a:lnTo>
                  <a:lnTo>
                    <a:pt x="46" y="30"/>
                  </a:lnTo>
                  <a:lnTo>
                    <a:pt x="50" y="26"/>
                  </a:lnTo>
                  <a:lnTo>
                    <a:pt x="53" y="24"/>
                  </a:lnTo>
                  <a:lnTo>
                    <a:pt x="57" y="19"/>
                  </a:lnTo>
                  <a:lnTo>
                    <a:pt x="57" y="13"/>
                  </a:lnTo>
                  <a:lnTo>
                    <a:pt x="59" y="8"/>
                  </a:lnTo>
                  <a:lnTo>
                    <a:pt x="57" y="0"/>
                  </a:lnTo>
                  <a:lnTo>
                    <a:pt x="53" y="2"/>
                  </a:lnTo>
                  <a:close/>
                </a:path>
              </a:pathLst>
            </a:custGeom>
            <a:solidFill>
              <a:srgbClr val="000000"/>
            </a:solidFill>
            <a:ln w="9525">
              <a:noFill/>
              <a:round/>
            </a:ln>
          </p:spPr>
          <p:txBody>
            <a:bodyPr/>
            <a:lstStyle/>
            <a:p>
              <a:endParaRPr lang="en-US"/>
            </a:p>
          </p:txBody>
        </p:sp>
        <p:sp>
          <p:nvSpPr>
            <p:cNvPr id="520469" name="Freeform 277"/>
            <p:cNvSpPr/>
            <p:nvPr/>
          </p:nvSpPr>
          <p:spPr bwMode="auto">
            <a:xfrm>
              <a:off x="3907" y="2866"/>
              <a:ext cx="26" cy="24"/>
            </a:xfrm>
            <a:custGeom>
              <a:avLst/>
              <a:gdLst/>
              <a:ahLst/>
              <a:cxnLst>
                <a:cxn ang="0">
                  <a:pos x="0" y="4"/>
                </a:cxn>
                <a:cxn ang="0">
                  <a:pos x="4" y="6"/>
                </a:cxn>
                <a:cxn ang="0">
                  <a:pos x="9" y="11"/>
                </a:cxn>
                <a:cxn ang="0">
                  <a:pos x="13" y="13"/>
                </a:cxn>
                <a:cxn ang="0">
                  <a:pos x="20" y="21"/>
                </a:cxn>
                <a:cxn ang="0">
                  <a:pos x="22" y="24"/>
                </a:cxn>
                <a:cxn ang="0">
                  <a:pos x="26" y="22"/>
                </a:cxn>
                <a:cxn ang="0">
                  <a:pos x="24" y="19"/>
                </a:cxn>
                <a:cxn ang="0">
                  <a:pos x="15" y="10"/>
                </a:cxn>
                <a:cxn ang="0">
                  <a:pos x="11" y="8"/>
                </a:cxn>
                <a:cxn ang="0">
                  <a:pos x="9" y="6"/>
                </a:cxn>
                <a:cxn ang="0">
                  <a:pos x="6" y="4"/>
                </a:cxn>
                <a:cxn ang="0">
                  <a:pos x="2" y="2"/>
                </a:cxn>
                <a:cxn ang="0">
                  <a:pos x="2" y="0"/>
                </a:cxn>
                <a:cxn ang="0">
                  <a:pos x="2" y="2"/>
                </a:cxn>
                <a:cxn ang="0">
                  <a:pos x="2" y="0"/>
                </a:cxn>
                <a:cxn ang="0">
                  <a:pos x="0" y="4"/>
                </a:cxn>
              </a:cxnLst>
              <a:rect l="0" t="0" r="r" b="b"/>
              <a:pathLst>
                <a:path w="26" h="24">
                  <a:moveTo>
                    <a:pt x="0" y="4"/>
                  </a:moveTo>
                  <a:lnTo>
                    <a:pt x="4" y="6"/>
                  </a:lnTo>
                  <a:lnTo>
                    <a:pt x="9" y="11"/>
                  </a:lnTo>
                  <a:lnTo>
                    <a:pt x="13" y="13"/>
                  </a:lnTo>
                  <a:lnTo>
                    <a:pt x="20" y="21"/>
                  </a:lnTo>
                  <a:lnTo>
                    <a:pt x="22" y="24"/>
                  </a:lnTo>
                  <a:lnTo>
                    <a:pt x="26" y="22"/>
                  </a:lnTo>
                  <a:lnTo>
                    <a:pt x="24" y="19"/>
                  </a:lnTo>
                  <a:lnTo>
                    <a:pt x="15" y="10"/>
                  </a:lnTo>
                  <a:lnTo>
                    <a:pt x="11" y="8"/>
                  </a:lnTo>
                  <a:lnTo>
                    <a:pt x="9" y="6"/>
                  </a:lnTo>
                  <a:lnTo>
                    <a:pt x="6" y="4"/>
                  </a:lnTo>
                  <a:lnTo>
                    <a:pt x="2" y="2"/>
                  </a:lnTo>
                  <a:lnTo>
                    <a:pt x="2" y="0"/>
                  </a:lnTo>
                  <a:lnTo>
                    <a:pt x="2" y="2"/>
                  </a:lnTo>
                  <a:lnTo>
                    <a:pt x="2" y="0"/>
                  </a:lnTo>
                  <a:lnTo>
                    <a:pt x="0" y="4"/>
                  </a:lnTo>
                  <a:close/>
                </a:path>
              </a:pathLst>
            </a:custGeom>
            <a:solidFill>
              <a:srgbClr val="000000"/>
            </a:solidFill>
            <a:ln w="9525">
              <a:noFill/>
              <a:round/>
            </a:ln>
          </p:spPr>
          <p:txBody>
            <a:bodyPr/>
            <a:lstStyle/>
            <a:p>
              <a:endParaRPr lang="en-US"/>
            </a:p>
          </p:txBody>
        </p:sp>
        <p:sp>
          <p:nvSpPr>
            <p:cNvPr id="520470" name="Freeform 278"/>
            <p:cNvSpPr/>
            <p:nvPr/>
          </p:nvSpPr>
          <p:spPr bwMode="auto">
            <a:xfrm>
              <a:off x="3874" y="2863"/>
              <a:ext cx="35" cy="7"/>
            </a:xfrm>
            <a:custGeom>
              <a:avLst/>
              <a:gdLst/>
              <a:ahLst/>
              <a:cxnLst>
                <a:cxn ang="0">
                  <a:pos x="2" y="3"/>
                </a:cxn>
                <a:cxn ang="0">
                  <a:pos x="4" y="5"/>
                </a:cxn>
                <a:cxn ang="0">
                  <a:pos x="7" y="3"/>
                </a:cxn>
                <a:cxn ang="0">
                  <a:pos x="18" y="3"/>
                </a:cxn>
                <a:cxn ang="0">
                  <a:pos x="22" y="5"/>
                </a:cxn>
                <a:cxn ang="0">
                  <a:pos x="26" y="5"/>
                </a:cxn>
                <a:cxn ang="0">
                  <a:pos x="31" y="7"/>
                </a:cxn>
                <a:cxn ang="0">
                  <a:pos x="33" y="7"/>
                </a:cxn>
                <a:cxn ang="0">
                  <a:pos x="35" y="3"/>
                </a:cxn>
                <a:cxn ang="0">
                  <a:pos x="31" y="3"/>
                </a:cxn>
                <a:cxn ang="0">
                  <a:pos x="28" y="2"/>
                </a:cxn>
                <a:cxn ang="0">
                  <a:pos x="22" y="2"/>
                </a:cxn>
                <a:cxn ang="0">
                  <a:pos x="20" y="0"/>
                </a:cxn>
                <a:cxn ang="0">
                  <a:pos x="7" y="0"/>
                </a:cxn>
                <a:cxn ang="0">
                  <a:pos x="2" y="2"/>
                </a:cxn>
                <a:cxn ang="0">
                  <a:pos x="6" y="3"/>
                </a:cxn>
                <a:cxn ang="0">
                  <a:pos x="2" y="3"/>
                </a:cxn>
                <a:cxn ang="0">
                  <a:pos x="0" y="7"/>
                </a:cxn>
                <a:cxn ang="0">
                  <a:pos x="4" y="5"/>
                </a:cxn>
                <a:cxn ang="0">
                  <a:pos x="2" y="3"/>
                </a:cxn>
              </a:cxnLst>
              <a:rect l="0" t="0" r="r" b="b"/>
              <a:pathLst>
                <a:path w="35" h="7">
                  <a:moveTo>
                    <a:pt x="2" y="3"/>
                  </a:moveTo>
                  <a:lnTo>
                    <a:pt x="4" y="5"/>
                  </a:lnTo>
                  <a:lnTo>
                    <a:pt x="7" y="3"/>
                  </a:lnTo>
                  <a:lnTo>
                    <a:pt x="18" y="3"/>
                  </a:lnTo>
                  <a:lnTo>
                    <a:pt x="22" y="5"/>
                  </a:lnTo>
                  <a:lnTo>
                    <a:pt x="26" y="5"/>
                  </a:lnTo>
                  <a:lnTo>
                    <a:pt x="31" y="7"/>
                  </a:lnTo>
                  <a:lnTo>
                    <a:pt x="33" y="7"/>
                  </a:lnTo>
                  <a:lnTo>
                    <a:pt x="35" y="3"/>
                  </a:lnTo>
                  <a:lnTo>
                    <a:pt x="31" y="3"/>
                  </a:lnTo>
                  <a:lnTo>
                    <a:pt x="28" y="2"/>
                  </a:lnTo>
                  <a:lnTo>
                    <a:pt x="22" y="2"/>
                  </a:lnTo>
                  <a:lnTo>
                    <a:pt x="20" y="0"/>
                  </a:lnTo>
                  <a:lnTo>
                    <a:pt x="7" y="0"/>
                  </a:lnTo>
                  <a:lnTo>
                    <a:pt x="2" y="2"/>
                  </a:lnTo>
                  <a:lnTo>
                    <a:pt x="6" y="3"/>
                  </a:lnTo>
                  <a:lnTo>
                    <a:pt x="2" y="3"/>
                  </a:lnTo>
                  <a:lnTo>
                    <a:pt x="0" y="7"/>
                  </a:lnTo>
                  <a:lnTo>
                    <a:pt x="4" y="5"/>
                  </a:lnTo>
                  <a:lnTo>
                    <a:pt x="2" y="3"/>
                  </a:lnTo>
                  <a:close/>
                </a:path>
              </a:pathLst>
            </a:custGeom>
            <a:solidFill>
              <a:srgbClr val="000000"/>
            </a:solidFill>
            <a:ln w="9525">
              <a:noFill/>
              <a:round/>
            </a:ln>
          </p:spPr>
          <p:txBody>
            <a:bodyPr/>
            <a:lstStyle/>
            <a:p>
              <a:endParaRPr lang="en-US"/>
            </a:p>
          </p:txBody>
        </p:sp>
        <p:sp>
          <p:nvSpPr>
            <p:cNvPr id="520471" name="Freeform 279"/>
            <p:cNvSpPr/>
            <p:nvPr/>
          </p:nvSpPr>
          <p:spPr bwMode="auto">
            <a:xfrm>
              <a:off x="3876" y="2820"/>
              <a:ext cx="27" cy="46"/>
            </a:xfrm>
            <a:custGeom>
              <a:avLst/>
              <a:gdLst/>
              <a:ahLst/>
              <a:cxnLst>
                <a:cxn ang="0">
                  <a:pos x="24" y="0"/>
                </a:cxn>
                <a:cxn ang="0">
                  <a:pos x="26" y="0"/>
                </a:cxn>
                <a:cxn ang="0">
                  <a:pos x="22" y="6"/>
                </a:cxn>
                <a:cxn ang="0">
                  <a:pos x="18" y="12"/>
                </a:cxn>
                <a:cxn ang="0">
                  <a:pos x="15" y="17"/>
                </a:cxn>
                <a:cxn ang="0">
                  <a:pos x="11" y="23"/>
                </a:cxn>
                <a:cxn ang="0">
                  <a:pos x="9" y="28"/>
                </a:cxn>
                <a:cxn ang="0">
                  <a:pos x="5" y="34"/>
                </a:cxn>
                <a:cxn ang="0">
                  <a:pos x="2" y="41"/>
                </a:cxn>
                <a:cxn ang="0">
                  <a:pos x="0" y="46"/>
                </a:cxn>
                <a:cxn ang="0">
                  <a:pos x="4" y="46"/>
                </a:cxn>
                <a:cxn ang="0">
                  <a:pos x="5" y="41"/>
                </a:cxn>
                <a:cxn ang="0">
                  <a:pos x="9" y="35"/>
                </a:cxn>
                <a:cxn ang="0">
                  <a:pos x="11" y="30"/>
                </a:cxn>
                <a:cxn ang="0">
                  <a:pos x="15" y="24"/>
                </a:cxn>
                <a:cxn ang="0">
                  <a:pos x="18" y="19"/>
                </a:cxn>
                <a:cxn ang="0">
                  <a:pos x="20" y="13"/>
                </a:cxn>
                <a:cxn ang="0">
                  <a:pos x="24" y="8"/>
                </a:cxn>
                <a:cxn ang="0">
                  <a:pos x="27" y="2"/>
                </a:cxn>
                <a:cxn ang="0">
                  <a:pos x="24" y="0"/>
                </a:cxn>
              </a:cxnLst>
              <a:rect l="0" t="0" r="r" b="b"/>
              <a:pathLst>
                <a:path w="27" h="46">
                  <a:moveTo>
                    <a:pt x="24" y="0"/>
                  </a:moveTo>
                  <a:lnTo>
                    <a:pt x="26" y="0"/>
                  </a:lnTo>
                  <a:lnTo>
                    <a:pt x="22" y="6"/>
                  </a:lnTo>
                  <a:lnTo>
                    <a:pt x="18" y="12"/>
                  </a:lnTo>
                  <a:lnTo>
                    <a:pt x="15" y="17"/>
                  </a:lnTo>
                  <a:lnTo>
                    <a:pt x="11" y="23"/>
                  </a:lnTo>
                  <a:lnTo>
                    <a:pt x="9" y="28"/>
                  </a:lnTo>
                  <a:lnTo>
                    <a:pt x="5" y="34"/>
                  </a:lnTo>
                  <a:lnTo>
                    <a:pt x="2" y="41"/>
                  </a:lnTo>
                  <a:lnTo>
                    <a:pt x="0" y="46"/>
                  </a:lnTo>
                  <a:lnTo>
                    <a:pt x="4" y="46"/>
                  </a:lnTo>
                  <a:lnTo>
                    <a:pt x="5" y="41"/>
                  </a:lnTo>
                  <a:lnTo>
                    <a:pt x="9" y="35"/>
                  </a:lnTo>
                  <a:lnTo>
                    <a:pt x="11" y="30"/>
                  </a:lnTo>
                  <a:lnTo>
                    <a:pt x="15" y="24"/>
                  </a:lnTo>
                  <a:lnTo>
                    <a:pt x="18" y="19"/>
                  </a:lnTo>
                  <a:lnTo>
                    <a:pt x="20" y="13"/>
                  </a:lnTo>
                  <a:lnTo>
                    <a:pt x="24" y="8"/>
                  </a:lnTo>
                  <a:lnTo>
                    <a:pt x="27" y="2"/>
                  </a:lnTo>
                  <a:lnTo>
                    <a:pt x="24" y="0"/>
                  </a:lnTo>
                  <a:close/>
                </a:path>
              </a:pathLst>
            </a:custGeom>
            <a:solidFill>
              <a:srgbClr val="000000"/>
            </a:solidFill>
            <a:ln w="9525">
              <a:noFill/>
              <a:round/>
            </a:ln>
          </p:spPr>
          <p:txBody>
            <a:bodyPr/>
            <a:lstStyle/>
            <a:p>
              <a:endParaRPr lang="en-US"/>
            </a:p>
          </p:txBody>
        </p:sp>
        <p:sp>
          <p:nvSpPr>
            <p:cNvPr id="520472" name="Freeform 280"/>
            <p:cNvSpPr/>
            <p:nvPr/>
          </p:nvSpPr>
          <p:spPr bwMode="auto">
            <a:xfrm>
              <a:off x="3900" y="2800"/>
              <a:ext cx="7" cy="22"/>
            </a:xfrm>
            <a:custGeom>
              <a:avLst/>
              <a:gdLst/>
              <a:ahLst/>
              <a:cxnLst>
                <a:cxn ang="0">
                  <a:pos x="7" y="2"/>
                </a:cxn>
                <a:cxn ang="0">
                  <a:pos x="5" y="4"/>
                </a:cxn>
                <a:cxn ang="0">
                  <a:pos x="3" y="9"/>
                </a:cxn>
                <a:cxn ang="0">
                  <a:pos x="3" y="13"/>
                </a:cxn>
                <a:cxn ang="0">
                  <a:pos x="2" y="17"/>
                </a:cxn>
                <a:cxn ang="0">
                  <a:pos x="0" y="20"/>
                </a:cxn>
                <a:cxn ang="0">
                  <a:pos x="3" y="22"/>
                </a:cxn>
                <a:cxn ang="0">
                  <a:pos x="5" y="17"/>
                </a:cxn>
                <a:cxn ang="0">
                  <a:pos x="7" y="13"/>
                </a:cxn>
                <a:cxn ang="0">
                  <a:pos x="7" y="4"/>
                </a:cxn>
                <a:cxn ang="0">
                  <a:pos x="5" y="6"/>
                </a:cxn>
                <a:cxn ang="0">
                  <a:pos x="7" y="2"/>
                </a:cxn>
                <a:cxn ang="0">
                  <a:pos x="5" y="0"/>
                </a:cxn>
                <a:cxn ang="0">
                  <a:pos x="5" y="4"/>
                </a:cxn>
                <a:cxn ang="0">
                  <a:pos x="7" y="2"/>
                </a:cxn>
              </a:cxnLst>
              <a:rect l="0" t="0" r="r" b="b"/>
              <a:pathLst>
                <a:path w="7" h="22">
                  <a:moveTo>
                    <a:pt x="7" y="2"/>
                  </a:moveTo>
                  <a:lnTo>
                    <a:pt x="5" y="4"/>
                  </a:lnTo>
                  <a:lnTo>
                    <a:pt x="3" y="9"/>
                  </a:lnTo>
                  <a:lnTo>
                    <a:pt x="3" y="13"/>
                  </a:lnTo>
                  <a:lnTo>
                    <a:pt x="2" y="17"/>
                  </a:lnTo>
                  <a:lnTo>
                    <a:pt x="0" y="20"/>
                  </a:lnTo>
                  <a:lnTo>
                    <a:pt x="3" y="22"/>
                  </a:lnTo>
                  <a:lnTo>
                    <a:pt x="5" y="17"/>
                  </a:lnTo>
                  <a:lnTo>
                    <a:pt x="7" y="13"/>
                  </a:lnTo>
                  <a:lnTo>
                    <a:pt x="7" y="4"/>
                  </a:lnTo>
                  <a:lnTo>
                    <a:pt x="5" y="6"/>
                  </a:lnTo>
                  <a:lnTo>
                    <a:pt x="7" y="2"/>
                  </a:lnTo>
                  <a:lnTo>
                    <a:pt x="5" y="0"/>
                  </a:lnTo>
                  <a:lnTo>
                    <a:pt x="5" y="4"/>
                  </a:lnTo>
                  <a:lnTo>
                    <a:pt x="7" y="2"/>
                  </a:lnTo>
                  <a:close/>
                </a:path>
              </a:pathLst>
            </a:custGeom>
            <a:solidFill>
              <a:srgbClr val="000000"/>
            </a:solidFill>
            <a:ln w="9525">
              <a:noFill/>
              <a:round/>
            </a:ln>
          </p:spPr>
          <p:txBody>
            <a:bodyPr/>
            <a:lstStyle/>
            <a:p>
              <a:endParaRPr lang="en-US"/>
            </a:p>
          </p:txBody>
        </p:sp>
        <p:sp>
          <p:nvSpPr>
            <p:cNvPr id="520473" name="Freeform 281"/>
            <p:cNvSpPr/>
            <p:nvPr/>
          </p:nvSpPr>
          <p:spPr bwMode="auto">
            <a:xfrm>
              <a:off x="3905" y="2802"/>
              <a:ext cx="21" cy="18"/>
            </a:xfrm>
            <a:custGeom>
              <a:avLst/>
              <a:gdLst/>
              <a:ahLst/>
              <a:cxnLst>
                <a:cxn ang="0">
                  <a:pos x="21" y="17"/>
                </a:cxn>
                <a:cxn ang="0">
                  <a:pos x="19" y="15"/>
                </a:cxn>
                <a:cxn ang="0">
                  <a:pos x="17" y="15"/>
                </a:cxn>
                <a:cxn ang="0">
                  <a:pos x="15" y="13"/>
                </a:cxn>
                <a:cxn ang="0">
                  <a:pos x="11" y="11"/>
                </a:cxn>
                <a:cxn ang="0">
                  <a:pos x="11" y="9"/>
                </a:cxn>
                <a:cxn ang="0">
                  <a:pos x="8" y="7"/>
                </a:cxn>
                <a:cxn ang="0">
                  <a:pos x="4" y="4"/>
                </a:cxn>
                <a:cxn ang="0">
                  <a:pos x="2" y="0"/>
                </a:cxn>
                <a:cxn ang="0">
                  <a:pos x="0" y="4"/>
                </a:cxn>
                <a:cxn ang="0">
                  <a:pos x="11" y="15"/>
                </a:cxn>
                <a:cxn ang="0">
                  <a:pos x="15" y="17"/>
                </a:cxn>
                <a:cxn ang="0">
                  <a:pos x="17" y="18"/>
                </a:cxn>
                <a:cxn ang="0">
                  <a:pos x="17" y="17"/>
                </a:cxn>
                <a:cxn ang="0">
                  <a:pos x="21" y="17"/>
                </a:cxn>
                <a:cxn ang="0">
                  <a:pos x="19" y="15"/>
                </a:cxn>
                <a:cxn ang="0">
                  <a:pos x="21" y="17"/>
                </a:cxn>
              </a:cxnLst>
              <a:rect l="0" t="0" r="r" b="b"/>
              <a:pathLst>
                <a:path w="21" h="18">
                  <a:moveTo>
                    <a:pt x="21" y="17"/>
                  </a:moveTo>
                  <a:lnTo>
                    <a:pt x="19" y="15"/>
                  </a:lnTo>
                  <a:lnTo>
                    <a:pt x="17" y="15"/>
                  </a:lnTo>
                  <a:lnTo>
                    <a:pt x="15" y="13"/>
                  </a:lnTo>
                  <a:lnTo>
                    <a:pt x="11" y="11"/>
                  </a:lnTo>
                  <a:lnTo>
                    <a:pt x="11" y="9"/>
                  </a:lnTo>
                  <a:lnTo>
                    <a:pt x="8" y="7"/>
                  </a:lnTo>
                  <a:lnTo>
                    <a:pt x="4" y="4"/>
                  </a:lnTo>
                  <a:lnTo>
                    <a:pt x="2" y="0"/>
                  </a:lnTo>
                  <a:lnTo>
                    <a:pt x="0" y="4"/>
                  </a:lnTo>
                  <a:lnTo>
                    <a:pt x="11" y="15"/>
                  </a:lnTo>
                  <a:lnTo>
                    <a:pt x="15" y="17"/>
                  </a:lnTo>
                  <a:lnTo>
                    <a:pt x="17" y="18"/>
                  </a:lnTo>
                  <a:lnTo>
                    <a:pt x="17" y="17"/>
                  </a:lnTo>
                  <a:lnTo>
                    <a:pt x="21" y="17"/>
                  </a:lnTo>
                  <a:lnTo>
                    <a:pt x="19" y="15"/>
                  </a:lnTo>
                  <a:lnTo>
                    <a:pt x="21" y="17"/>
                  </a:lnTo>
                  <a:close/>
                </a:path>
              </a:pathLst>
            </a:custGeom>
            <a:solidFill>
              <a:srgbClr val="000000"/>
            </a:solidFill>
            <a:ln w="9525">
              <a:noFill/>
              <a:round/>
            </a:ln>
          </p:spPr>
          <p:txBody>
            <a:bodyPr/>
            <a:lstStyle/>
            <a:p>
              <a:endParaRPr lang="en-US"/>
            </a:p>
          </p:txBody>
        </p:sp>
        <p:sp>
          <p:nvSpPr>
            <p:cNvPr id="520474" name="Freeform 282"/>
            <p:cNvSpPr/>
            <p:nvPr/>
          </p:nvSpPr>
          <p:spPr bwMode="auto">
            <a:xfrm>
              <a:off x="3911" y="2819"/>
              <a:ext cx="15" cy="25"/>
            </a:xfrm>
            <a:custGeom>
              <a:avLst/>
              <a:gdLst/>
              <a:ahLst/>
              <a:cxnLst>
                <a:cxn ang="0">
                  <a:pos x="4" y="22"/>
                </a:cxn>
                <a:cxn ang="0">
                  <a:pos x="5" y="22"/>
                </a:cxn>
                <a:cxn ang="0">
                  <a:pos x="4" y="20"/>
                </a:cxn>
                <a:cxn ang="0">
                  <a:pos x="4" y="14"/>
                </a:cxn>
                <a:cxn ang="0">
                  <a:pos x="5" y="13"/>
                </a:cxn>
                <a:cxn ang="0">
                  <a:pos x="9" y="11"/>
                </a:cxn>
                <a:cxn ang="0">
                  <a:pos x="11" y="7"/>
                </a:cxn>
                <a:cxn ang="0">
                  <a:pos x="13" y="3"/>
                </a:cxn>
                <a:cxn ang="0">
                  <a:pos x="15" y="0"/>
                </a:cxn>
                <a:cxn ang="0">
                  <a:pos x="11" y="0"/>
                </a:cxn>
                <a:cxn ang="0">
                  <a:pos x="9" y="1"/>
                </a:cxn>
                <a:cxn ang="0">
                  <a:pos x="7" y="5"/>
                </a:cxn>
                <a:cxn ang="0">
                  <a:pos x="5" y="7"/>
                </a:cxn>
                <a:cxn ang="0">
                  <a:pos x="4" y="11"/>
                </a:cxn>
                <a:cxn ang="0">
                  <a:pos x="2" y="13"/>
                </a:cxn>
                <a:cxn ang="0">
                  <a:pos x="0" y="16"/>
                </a:cxn>
                <a:cxn ang="0">
                  <a:pos x="0" y="22"/>
                </a:cxn>
                <a:cxn ang="0">
                  <a:pos x="2" y="25"/>
                </a:cxn>
                <a:cxn ang="0">
                  <a:pos x="4" y="25"/>
                </a:cxn>
                <a:cxn ang="0">
                  <a:pos x="2" y="25"/>
                </a:cxn>
                <a:cxn ang="0">
                  <a:pos x="4" y="25"/>
                </a:cxn>
                <a:cxn ang="0">
                  <a:pos x="4" y="22"/>
                </a:cxn>
              </a:cxnLst>
              <a:rect l="0" t="0" r="r" b="b"/>
              <a:pathLst>
                <a:path w="15" h="25">
                  <a:moveTo>
                    <a:pt x="4" y="22"/>
                  </a:moveTo>
                  <a:lnTo>
                    <a:pt x="5" y="22"/>
                  </a:lnTo>
                  <a:lnTo>
                    <a:pt x="4" y="20"/>
                  </a:lnTo>
                  <a:lnTo>
                    <a:pt x="4" y="14"/>
                  </a:lnTo>
                  <a:lnTo>
                    <a:pt x="5" y="13"/>
                  </a:lnTo>
                  <a:lnTo>
                    <a:pt x="9" y="11"/>
                  </a:lnTo>
                  <a:lnTo>
                    <a:pt x="11" y="7"/>
                  </a:lnTo>
                  <a:lnTo>
                    <a:pt x="13" y="3"/>
                  </a:lnTo>
                  <a:lnTo>
                    <a:pt x="15" y="0"/>
                  </a:lnTo>
                  <a:lnTo>
                    <a:pt x="11" y="0"/>
                  </a:lnTo>
                  <a:lnTo>
                    <a:pt x="9" y="1"/>
                  </a:lnTo>
                  <a:lnTo>
                    <a:pt x="7" y="5"/>
                  </a:lnTo>
                  <a:lnTo>
                    <a:pt x="5" y="7"/>
                  </a:lnTo>
                  <a:lnTo>
                    <a:pt x="4" y="11"/>
                  </a:lnTo>
                  <a:lnTo>
                    <a:pt x="2" y="13"/>
                  </a:lnTo>
                  <a:lnTo>
                    <a:pt x="0" y="16"/>
                  </a:lnTo>
                  <a:lnTo>
                    <a:pt x="0" y="22"/>
                  </a:lnTo>
                  <a:lnTo>
                    <a:pt x="2" y="25"/>
                  </a:lnTo>
                  <a:lnTo>
                    <a:pt x="4" y="25"/>
                  </a:lnTo>
                  <a:lnTo>
                    <a:pt x="2" y="25"/>
                  </a:lnTo>
                  <a:lnTo>
                    <a:pt x="4" y="25"/>
                  </a:lnTo>
                  <a:lnTo>
                    <a:pt x="4" y="22"/>
                  </a:lnTo>
                  <a:close/>
                </a:path>
              </a:pathLst>
            </a:custGeom>
            <a:solidFill>
              <a:srgbClr val="000000"/>
            </a:solidFill>
            <a:ln w="9525">
              <a:noFill/>
              <a:round/>
            </a:ln>
          </p:spPr>
          <p:txBody>
            <a:bodyPr/>
            <a:lstStyle/>
            <a:p>
              <a:endParaRPr lang="en-US"/>
            </a:p>
          </p:txBody>
        </p:sp>
        <p:sp>
          <p:nvSpPr>
            <p:cNvPr id="520475" name="Freeform 283"/>
            <p:cNvSpPr/>
            <p:nvPr/>
          </p:nvSpPr>
          <p:spPr bwMode="auto">
            <a:xfrm>
              <a:off x="3915" y="2835"/>
              <a:ext cx="11" cy="9"/>
            </a:xfrm>
            <a:custGeom>
              <a:avLst/>
              <a:gdLst/>
              <a:ahLst/>
              <a:cxnLst>
                <a:cxn ang="0">
                  <a:pos x="7" y="2"/>
                </a:cxn>
                <a:cxn ang="0">
                  <a:pos x="9" y="0"/>
                </a:cxn>
                <a:cxn ang="0">
                  <a:pos x="3" y="6"/>
                </a:cxn>
                <a:cxn ang="0">
                  <a:pos x="0" y="6"/>
                </a:cxn>
                <a:cxn ang="0">
                  <a:pos x="0" y="9"/>
                </a:cxn>
                <a:cxn ang="0">
                  <a:pos x="5" y="9"/>
                </a:cxn>
                <a:cxn ang="0">
                  <a:pos x="5" y="8"/>
                </a:cxn>
                <a:cxn ang="0">
                  <a:pos x="7" y="8"/>
                </a:cxn>
                <a:cxn ang="0">
                  <a:pos x="11" y="4"/>
                </a:cxn>
                <a:cxn ang="0">
                  <a:pos x="7" y="2"/>
                </a:cxn>
              </a:cxnLst>
              <a:rect l="0" t="0" r="r" b="b"/>
              <a:pathLst>
                <a:path w="11" h="9">
                  <a:moveTo>
                    <a:pt x="7" y="2"/>
                  </a:moveTo>
                  <a:lnTo>
                    <a:pt x="9" y="0"/>
                  </a:lnTo>
                  <a:lnTo>
                    <a:pt x="3" y="6"/>
                  </a:lnTo>
                  <a:lnTo>
                    <a:pt x="0" y="6"/>
                  </a:lnTo>
                  <a:lnTo>
                    <a:pt x="0" y="9"/>
                  </a:lnTo>
                  <a:lnTo>
                    <a:pt x="5" y="9"/>
                  </a:lnTo>
                  <a:lnTo>
                    <a:pt x="5" y="8"/>
                  </a:lnTo>
                  <a:lnTo>
                    <a:pt x="7" y="8"/>
                  </a:lnTo>
                  <a:lnTo>
                    <a:pt x="11" y="4"/>
                  </a:lnTo>
                  <a:lnTo>
                    <a:pt x="7" y="2"/>
                  </a:lnTo>
                  <a:close/>
                </a:path>
              </a:pathLst>
            </a:custGeom>
            <a:solidFill>
              <a:srgbClr val="000000"/>
            </a:solidFill>
            <a:ln w="9525">
              <a:noFill/>
              <a:round/>
            </a:ln>
          </p:spPr>
          <p:txBody>
            <a:bodyPr/>
            <a:lstStyle/>
            <a:p>
              <a:endParaRPr lang="en-US"/>
            </a:p>
          </p:txBody>
        </p:sp>
        <p:sp>
          <p:nvSpPr>
            <p:cNvPr id="520476" name="Freeform 284"/>
            <p:cNvSpPr/>
            <p:nvPr/>
          </p:nvSpPr>
          <p:spPr bwMode="auto">
            <a:xfrm>
              <a:off x="3922" y="2826"/>
              <a:ext cx="13" cy="13"/>
            </a:xfrm>
            <a:custGeom>
              <a:avLst/>
              <a:gdLst/>
              <a:ahLst/>
              <a:cxnLst>
                <a:cxn ang="0">
                  <a:pos x="9" y="0"/>
                </a:cxn>
                <a:cxn ang="0">
                  <a:pos x="7" y="4"/>
                </a:cxn>
                <a:cxn ang="0">
                  <a:pos x="5" y="6"/>
                </a:cxn>
                <a:cxn ang="0">
                  <a:pos x="2" y="7"/>
                </a:cxn>
                <a:cxn ang="0">
                  <a:pos x="0" y="11"/>
                </a:cxn>
                <a:cxn ang="0">
                  <a:pos x="4" y="13"/>
                </a:cxn>
                <a:cxn ang="0">
                  <a:pos x="5" y="11"/>
                </a:cxn>
                <a:cxn ang="0">
                  <a:pos x="7" y="7"/>
                </a:cxn>
                <a:cxn ang="0">
                  <a:pos x="13" y="2"/>
                </a:cxn>
                <a:cxn ang="0">
                  <a:pos x="9" y="0"/>
                </a:cxn>
              </a:cxnLst>
              <a:rect l="0" t="0" r="r" b="b"/>
              <a:pathLst>
                <a:path w="13" h="13">
                  <a:moveTo>
                    <a:pt x="9" y="0"/>
                  </a:moveTo>
                  <a:lnTo>
                    <a:pt x="7" y="4"/>
                  </a:lnTo>
                  <a:lnTo>
                    <a:pt x="5" y="6"/>
                  </a:lnTo>
                  <a:lnTo>
                    <a:pt x="2" y="7"/>
                  </a:lnTo>
                  <a:lnTo>
                    <a:pt x="0" y="11"/>
                  </a:lnTo>
                  <a:lnTo>
                    <a:pt x="4" y="13"/>
                  </a:lnTo>
                  <a:lnTo>
                    <a:pt x="5" y="11"/>
                  </a:lnTo>
                  <a:lnTo>
                    <a:pt x="7" y="7"/>
                  </a:lnTo>
                  <a:lnTo>
                    <a:pt x="13" y="2"/>
                  </a:lnTo>
                  <a:lnTo>
                    <a:pt x="9" y="0"/>
                  </a:lnTo>
                  <a:close/>
                </a:path>
              </a:pathLst>
            </a:custGeom>
            <a:solidFill>
              <a:srgbClr val="000000"/>
            </a:solidFill>
            <a:ln w="9525">
              <a:noFill/>
              <a:round/>
            </a:ln>
          </p:spPr>
          <p:txBody>
            <a:bodyPr/>
            <a:lstStyle/>
            <a:p>
              <a:endParaRPr lang="en-US"/>
            </a:p>
          </p:txBody>
        </p:sp>
        <p:sp>
          <p:nvSpPr>
            <p:cNvPr id="520477" name="Freeform 285"/>
            <p:cNvSpPr/>
            <p:nvPr/>
          </p:nvSpPr>
          <p:spPr bwMode="auto">
            <a:xfrm>
              <a:off x="3931" y="2798"/>
              <a:ext cx="20" cy="30"/>
            </a:xfrm>
            <a:custGeom>
              <a:avLst/>
              <a:gdLst/>
              <a:ahLst/>
              <a:cxnLst>
                <a:cxn ang="0">
                  <a:pos x="17" y="0"/>
                </a:cxn>
                <a:cxn ang="0">
                  <a:pos x="17" y="4"/>
                </a:cxn>
                <a:cxn ang="0">
                  <a:pos x="15" y="8"/>
                </a:cxn>
                <a:cxn ang="0">
                  <a:pos x="13" y="11"/>
                </a:cxn>
                <a:cxn ang="0">
                  <a:pos x="11" y="15"/>
                </a:cxn>
                <a:cxn ang="0">
                  <a:pos x="9" y="19"/>
                </a:cxn>
                <a:cxn ang="0">
                  <a:pos x="0" y="28"/>
                </a:cxn>
                <a:cxn ang="0">
                  <a:pos x="4" y="30"/>
                </a:cxn>
                <a:cxn ang="0">
                  <a:pos x="9" y="24"/>
                </a:cxn>
                <a:cxn ang="0">
                  <a:pos x="11" y="21"/>
                </a:cxn>
                <a:cxn ang="0">
                  <a:pos x="15" y="17"/>
                </a:cxn>
                <a:cxn ang="0">
                  <a:pos x="17" y="13"/>
                </a:cxn>
                <a:cxn ang="0">
                  <a:pos x="18" y="10"/>
                </a:cxn>
                <a:cxn ang="0">
                  <a:pos x="18" y="4"/>
                </a:cxn>
                <a:cxn ang="0">
                  <a:pos x="20" y="0"/>
                </a:cxn>
                <a:cxn ang="0">
                  <a:pos x="20" y="2"/>
                </a:cxn>
                <a:cxn ang="0">
                  <a:pos x="17" y="0"/>
                </a:cxn>
              </a:cxnLst>
              <a:rect l="0" t="0" r="r" b="b"/>
              <a:pathLst>
                <a:path w="20" h="30">
                  <a:moveTo>
                    <a:pt x="17" y="0"/>
                  </a:moveTo>
                  <a:lnTo>
                    <a:pt x="17" y="4"/>
                  </a:lnTo>
                  <a:lnTo>
                    <a:pt x="15" y="8"/>
                  </a:lnTo>
                  <a:lnTo>
                    <a:pt x="13" y="11"/>
                  </a:lnTo>
                  <a:lnTo>
                    <a:pt x="11" y="15"/>
                  </a:lnTo>
                  <a:lnTo>
                    <a:pt x="9" y="19"/>
                  </a:lnTo>
                  <a:lnTo>
                    <a:pt x="0" y="28"/>
                  </a:lnTo>
                  <a:lnTo>
                    <a:pt x="4" y="30"/>
                  </a:lnTo>
                  <a:lnTo>
                    <a:pt x="9" y="24"/>
                  </a:lnTo>
                  <a:lnTo>
                    <a:pt x="11" y="21"/>
                  </a:lnTo>
                  <a:lnTo>
                    <a:pt x="15" y="17"/>
                  </a:lnTo>
                  <a:lnTo>
                    <a:pt x="17" y="13"/>
                  </a:lnTo>
                  <a:lnTo>
                    <a:pt x="18" y="10"/>
                  </a:lnTo>
                  <a:lnTo>
                    <a:pt x="18" y="4"/>
                  </a:lnTo>
                  <a:lnTo>
                    <a:pt x="20" y="0"/>
                  </a:lnTo>
                  <a:lnTo>
                    <a:pt x="20" y="2"/>
                  </a:lnTo>
                  <a:lnTo>
                    <a:pt x="17" y="0"/>
                  </a:lnTo>
                  <a:close/>
                </a:path>
              </a:pathLst>
            </a:custGeom>
            <a:solidFill>
              <a:srgbClr val="000000"/>
            </a:solidFill>
            <a:ln w="9525">
              <a:noFill/>
              <a:round/>
            </a:ln>
          </p:spPr>
          <p:txBody>
            <a:bodyPr/>
            <a:lstStyle/>
            <a:p>
              <a:endParaRPr lang="en-US"/>
            </a:p>
          </p:txBody>
        </p:sp>
        <p:sp>
          <p:nvSpPr>
            <p:cNvPr id="520478" name="Freeform 286"/>
            <p:cNvSpPr/>
            <p:nvPr/>
          </p:nvSpPr>
          <p:spPr bwMode="auto">
            <a:xfrm>
              <a:off x="3948" y="2780"/>
              <a:ext cx="9" cy="20"/>
            </a:xfrm>
            <a:custGeom>
              <a:avLst/>
              <a:gdLst/>
              <a:ahLst/>
              <a:cxnLst>
                <a:cxn ang="0">
                  <a:pos x="7" y="2"/>
                </a:cxn>
                <a:cxn ang="0">
                  <a:pos x="5" y="0"/>
                </a:cxn>
                <a:cxn ang="0">
                  <a:pos x="5" y="6"/>
                </a:cxn>
                <a:cxn ang="0">
                  <a:pos x="3" y="9"/>
                </a:cxn>
                <a:cxn ang="0">
                  <a:pos x="1" y="13"/>
                </a:cxn>
                <a:cxn ang="0">
                  <a:pos x="0" y="18"/>
                </a:cxn>
                <a:cxn ang="0">
                  <a:pos x="3" y="20"/>
                </a:cxn>
                <a:cxn ang="0">
                  <a:pos x="5" y="15"/>
                </a:cxn>
                <a:cxn ang="0">
                  <a:pos x="7" y="11"/>
                </a:cxn>
                <a:cxn ang="0">
                  <a:pos x="9" y="6"/>
                </a:cxn>
                <a:cxn ang="0">
                  <a:pos x="9" y="0"/>
                </a:cxn>
                <a:cxn ang="0">
                  <a:pos x="7" y="2"/>
                </a:cxn>
              </a:cxnLst>
              <a:rect l="0" t="0" r="r" b="b"/>
              <a:pathLst>
                <a:path w="9" h="20">
                  <a:moveTo>
                    <a:pt x="7" y="2"/>
                  </a:moveTo>
                  <a:lnTo>
                    <a:pt x="5" y="0"/>
                  </a:lnTo>
                  <a:lnTo>
                    <a:pt x="5" y="6"/>
                  </a:lnTo>
                  <a:lnTo>
                    <a:pt x="3" y="9"/>
                  </a:lnTo>
                  <a:lnTo>
                    <a:pt x="1" y="13"/>
                  </a:lnTo>
                  <a:lnTo>
                    <a:pt x="0" y="18"/>
                  </a:lnTo>
                  <a:lnTo>
                    <a:pt x="3" y="20"/>
                  </a:lnTo>
                  <a:lnTo>
                    <a:pt x="5" y="15"/>
                  </a:lnTo>
                  <a:lnTo>
                    <a:pt x="7" y="11"/>
                  </a:lnTo>
                  <a:lnTo>
                    <a:pt x="9" y="6"/>
                  </a:lnTo>
                  <a:lnTo>
                    <a:pt x="9" y="0"/>
                  </a:lnTo>
                  <a:lnTo>
                    <a:pt x="7" y="2"/>
                  </a:lnTo>
                  <a:close/>
                </a:path>
              </a:pathLst>
            </a:custGeom>
            <a:solidFill>
              <a:srgbClr val="000000"/>
            </a:solidFill>
            <a:ln w="9525">
              <a:noFill/>
              <a:round/>
            </a:ln>
          </p:spPr>
          <p:txBody>
            <a:bodyPr/>
            <a:lstStyle/>
            <a:p>
              <a:endParaRPr lang="en-US"/>
            </a:p>
          </p:txBody>
        </p:sp>
        <p:sp>
          <p:nvSpPr>
            <p:cNvPr id="520479" name="Freeform 287"/>
            <p:cNvSpPr/>
            <p:nvPr/>
          </p:nvSpPr>
          <p:spPr bwMode="auto">
            <a:xfrm>
              <a:off x="3938" y="2767"/>
              <a:ext cx="19" cy="15"/>
            </a:xfrm>
            <a:custGeom>
              <a:avLst/>
              <a:gdLst/>
              <a:ahLst/>
              <a:cxnLst>
                <a:cxn ang="0">
                  <a:pos x="4" y="2"/>
                </a:cxn>
                <a:cxn ang="0">
                  <a:pos x="8" y="4"/>
                </a:cxn>
                <a:cxn ang="0">
                  <a:pos x="11" y="4"/>
                </a:cxn>
                <a:cxn ang="0">
                  <a:pos x="11" y="8"/>
                </a:cxn>
                <a:cxn ang="0">
                  <a:pos x="13" y="11"/>
                </a:cxn>
                <a:cxn ang="0">
                  <a:pos x="13" y="13"/>
                </a:cxn>
                <a:cxn ang="0">
                  <a:pos x="17" y="15"/>
                </a:cxn>
                <a:cxn ang="0">
                  <a:pos x="19" y="13"/>
                </a:cxn>
                <a:cxn ang="0">
                  <a:pos x="17" y="11"/>
                </a:cxn>
                <a:cxn ang="0">
                  <a:pos x="17" y="9"/>
                </a:cxn>
                <a:cxn ang="0">
                  <a:pos x="15" y="8"/>
                </a:cxn>
                <a:cxn ang="0">
                  <a:pos x="15" y="4"/>
                </a:cxn>
                <a:cxn ang="0">
                  <a:pos x="11" y="0"/>
                </a:cxn>
                <a:cxn ang="0">
                  <a:pos x="10" y="0"/>
                </a:cxn>
                <a:cxn ang="0">
                  <a:pos x="6" y="2"/>
                </a:cxn>
                <a:cxn ang="0">
                  <a:pos x="8" y="4"/>
                </a:cxn>
                <a:cxn ang="0">
                  <a:pos x="4" y="2"/>
                </a:cxn>
                <a:cxn ang="0">
                  <a:pos x="0" y="8"/>
                </a:cxn>
                <a:cxn ang="0">
                  <a:pos x="8" y="4"/>
                </a:cxn>
                <a:cxn ang="0">
                  <a:pos x="4" y="2"/>
                </a:cxn>
              </a:cxnLst>
              <a:rect l="0" t="0" r="r" b="b"/>
              <a:pathLst>
                <a:path w="19" h="15">
                  <a:moveTo>
                    <a:pt x="4" y="2"/>
                  </a:moveTo>
                  <a:lnTo>
                    <a:pt x="8" y="4"/>
                  </a:lnTo>
                  <a:lnTo>
                    <a:pt x="11" y="4"/>
                  </a:lnTo>
                  <a:lnTo>
                    <a:pt x="11" y="8"/>
                  </a:lnTo>
                  <a:lnTo>
                    <a:pt x="13" y="11"/>
                  </a:lnTo>
                  <a:lnTo>
                    <a:pt x="13" y="13"/>
                  </a:lnTo>
                  <a:lnTo>
                    <a:pt x="17" y="15"/>
                  </a:lnTo>
                  <a:lnTo>
                    <a:pt x="19" y="13"/>
                  </a:lnTo>
                  <a:lnTo>
                    <a:pt x="17" y="11"/>
                  </a:lnTo>
                  <a:lnTo>
                    <a:pt x="17" y="9"/>
                  </a:lnTo>
                  <a:lnTo>
                    <a:pt x="15" y="8"/>
                  </a:lnTo>
                  <a:lnTo>
                    <a:pt x="15" y="4"/>
                  </a:lnTo>
                  <a:lnTo>
                    <a:pt x="11" y="0"/>
                  </a:lnTo>
                  <a:lnTo>
                    <a:pt x="10" y="0"/>
                  </a:lnTo>
                  <a:lnTo>
                    <a:pt x="6" y="2"/>
                  </a:lnTo>
                  <a:lnTo>
                    <a:pt x="8" y="4"/>
                  </a:lnTo>
                  <a:lnTo>
                    <a:pt x="4" y="2"/>
                  </a:lnTo>
                  <a:lnTo>
                    <a:pt x="0" y="8"/>
                  </a:lnTo>
                  <a:lnTo>
                    <a:pt x="8" y="4"/>
                  </a:lnTo>
                  <a:lnTo>
                    <a:pt x="4" y="2"/>
                  </a:lnTo>
                  <a:close/>
                </a:path>
              </a:pathLst>
            </a:custGeom>
            <a:solidFill>
              <a:srgbClr val="000000"/>
            </a:solidFill>
            <a:ln w="9525">
              <a:noFill/>
              <a:round/>
            </a:ln>
          </p:spPr>
          <p:txBody>
            <a:bodyPr/>
            <a:lstStyle/>
            <a:p>
              <a:endParaRPr lang="en-US"/>
            </a:p>
          </p:txBody>
        </p:sp>
        <p:sp>
          <p:nvSpPr>
            <p:cNvPr id="520480" name="Freeform 288"/>
            <p:cNvSpPr/>
            <p:nvPr/>
          </p:nvSpPr>
          <p:spPr bwMode="auto">
            <a:xfrm>
              <a:off x="3937" y="2747"/>
              <a:ext cx="11" cy="24"/>
            </a:xfrm>
            <a:custGeom>
              <a:avLst/>
              <a:gdLst/>
              <a:ahLst/>
              <a:cxnLst>
                <a:cxn ang="0">
                  <a:pos x="0" y="4"/>
                </a:cxn>
                <a:cxn ang="0">
                  <a:pos x="0" y="2"/>
                </a:cxn>
                <a:cxn ang="0">
                  <a:pos x="0" y="6"/>
                </a:cxn>
                <a:cxn ang="0">
                  <a:pos x="1" y="7"/>
                </a:cxn>
                <a:cxn ang="0">
                  <a:pos x="3" y="11"/>
                </a:cxn>
                <a:cxn ang="0">
                  <a:pos x="7" y="15"/>
                </a:cxn>
                <a:cxn ang="0">
                  <a:pos x="7" y="20"/>
                </a:cxn>
                <a:cxn ang="0">
                  <a:pos x="5" y="22"/>
                </a:cxn>
                <a:cxn ang="0">
                  <a:pos x="9" y="24"/>
                </a:cxn>
                <a:cxn ang="0">
                  <a:pos x="11" y="20"/>
                </a:cxn>
                <a:cxn ang="0">
                  <a:pos x="11" y="13"/>
                </a:cxn>
                <a:cxn ang="0">
                  <a:pos x="7" y="9"/>
                </a:cxn>
                <a:cxn ang="0">
                  <a:pos x="5" y="6"/>
                </a:cxn>
                <a:cxn ang="0">
                  <a:pos x="3" y="4"/>
                </a:cxn>
                <a:cxn ang="0">
                  <a:pos x="3" y="0"/>
                </a:cxn>
                <a:cxn ang="0">
                  <a:pos x="3" y="2"/>
                </a:cxn>
                <a:cxn ang="0">
                  <a:pos x="3" y="0"/>
                </a:cxn>
                <a:cxn ang="0">
                  <a:pos x="0" y="4"/>
                </a:cxn>
              </a:cxnLst>
              <a:rect l="0" t="0" r="r" b="b"/>
              <a:pathLst>
                <a:path w="11" h="24">
                  <a:moveTo>
                    <a:pt x="0" y="4"/>
                  </a:moveTo>
                  <a:lnTo>
                    <a:pt x="0" y="2"/>
                  </a:lnTo>
                  <a:lnTo>
                    <a:pt x="0" y="6"/>
                  </a:lnTo>
                  <a:lnTo>
                    <a:pt x="1" y="7"/>
                  </a:lnTo>
                  <a:lnTo>
                    <a:pt x="3" y="11"/>
                  </a:lnTo>
                  <a:lnTo>
                    <a:pt x="7" y="15"/>
                  </a:lnTo>
                  <a:lnTo>
                    <a:pt x="7" y="20"/>
                  </a:lnTo>
                  <a:lnTo>
                    <a:pt x="5" y="22"/>
                  </a:lnTo>
                  <a:lnTo>
                    <a:pt x="9" y="24"/>
                  </a:lnTo>
                  <a:lnTo>
                    <a:pt x="11" y="20"/>
                  </a:lnTo>
                  <a:lnTo>
                    <a:pt x="11" y="13"/>
                  </a:lnTo>
                  <a:lnTo>
                    <a:pt x="7" y="9"/>
                  </a:lnTo>
                  <a:lnTo>
                    <a:pt x="5" y="6"/>
                  </a:lnTo>
                  <a:lnTo>
                    <a:pt x="3" y="4"/>
                  </a:lnTo>
                  <a:lnTo>
                    <a:pt x="3" y="0"/>
                  </a:lnTo>
                  <a:lnTo>
                    <a:pt x="3" y="2"/>
                  </a:lnTo>
                  <a:lnTo>
                    <a:pt x="3" y="0"/>
                  </a:lnTo>
                  <a:lnTo>
                    <a:pt x="0" y="4"/>
                  </a:lnTo>
                  <a:close/>
                </a:path>
              </a:pathLst>
            </a:custGeom>
            <a:solidFill>
              <a:srgbClr val="000000"/>
            </a:solidFill>
            <a:ln w="9525">
              <a:noFill/>
              <a:round/>
            </a:ln>
          </p:spPr>
          <p:txBody>
            <a:bodyPr/>
            <a:lstStyle/>
            <a:p>
              <a:endParaRPr lang="en-US"/>
            </a:p>
          </p:txBody>
        </p:sp>
        <p:sp>
          <p:nvSpPr>
            <p:cNvPr id="520481" name="Freeform 289"/>
            <p:cNvSpPr/>
            <p:nvPr/>
          </p:nvSpPr>
          <p:spPr bwMode="auto">
            <a:xfrm>
              <a:off x="3915" y="2742"/>
              <a:ext cx="25" cy="9"/>
            </a:xfrm>
            <a:custGeom>
              <a:avLst/>
              <a:gdLst/>
              <a:ahLst/>
              <a:cxnLst>
                <a:cxn ang="0">
                  <a:pos x="1" y="5"/>
                </a:cxn>
                <a:cxn ang="0">
                  <a:pos x="0" y="5"/>
                </a:cxn>
                <a:cxn ang="0">
                  <a:pos x="3" y="5"/>
                </a:cxn>
                <a:cxn ang="0">
                  <a:pos x="7" y="3"/>
                </a:cxn>
                <a:cxn ang="0">
                  <a:pos x="12" y="3"/>
                </a:cxn>
                <a:cxn ang="0">
                  <a:pos x="14" y="5"/>
                </a:cxn>
                <a:cxn ang="0">
                  <a:pos x="18" y="5"/>
                </a:cxn>
                <a:cxn ang="0">
                  <a:pos x="22" y="9"/>
                </a:cxn>
                <a:cxn ang="0">
                  <a:pos x="25" y="5"/>
                </a:cxn>
                <a:cxn ang="0">
                  <a:pos x="22" y="3"/>
                </a:cxn>
                <a:cxn ang="0">
                  <a:pos x="18" y="1"/>
                </a:cxn>
                <a:cxn ang="0">
                  <a:pos x="16" y="1"/>
                </a:cxn>
                <a:cxn ang="0">
                  <a:pos x="12" y="0"/>
                </a:cxn>
                <a:cxn ang="0">
                  <a:pos x="7" y="0"/>
                </a:cxn>
                <a:cxn ang="0">
                  <a:pos x="3" y="1"/>
                </a:cxn>
                <a:cxn ang="0">
                  <a:pos x="0" y="1"/>
                </a:cxn>
                <a:cxn ang="0">
                  <a:pos x="1" y="5"/>
                </a:cxn>
              </a:cxnLst>
              <a:rect l="0" t="0" r="r" b="b"/>
              <a:pathLst>
                <a:path w="25" h="9">
                  <a:moveTo>
                    <a:pt x="1" y="5"/>
                  </a:moveTo>
                  <a:lnTo>
                    <a:pt x="0" y="5"/>
                  </a:lnTo>
                  <a:lnTo>
                    <a:pt x="3" y="5"/>
                  </a:lnTo>
                  <a:lnTo>
                    <a:pt x="7" y="3"/>
                  </a:lnTo>
                  <a:lnTo>
                    <a:pt x="12" y="3"/>
                  </a:lnTo>
                  <a:lnTo>
                    <a:pt x="14" y="5"/>
                  </a:lnTo>
                  <a:lnTo>
                    <a:pt x="18" y="5"/>
                  </a:lnTo>
                  <a:lnTo>
                    <a:pt x="22" y="9"/>
                  </a:lnTo>
                  <a:lnTo>
                    <a:pt x="25" y="5"/>
                  </a:lnTo>
                  <a:lnTo>
                    <a:pt x="22" y="3"/>
                  </a:lnTo>
                  <a:lnTo>
                    <a:pt x="18" y="1"/>
                  </a:lnTo>
                  <a:lnTo>
                    <a:pt x="16" y="1"/>
                  </a:lnTo>
                  <a:lnTo>
                    <a:pt x="12" y="0"/>
                  </a:lnTo>
                  <a:lnTo>
                    <a:pt x="7" y="0"/>
                  </a:lnTo>
                  <a:lnTo>
                    <a:pt x="3" y="1"/>
                  </a:lnTo>
                  <a:lnTo>
                    <a:pt x="0" y="1"/>
                  </a:lnTo>
                  <a:lnTo>
                    <a:pt x="1" y="5"/>
                  </a:lnTo>
                  <a:close/>
                </a:path>
              </a:pathLst>
            </a:custGeom>
            <a:solidFill>
              <a:srgbClr val="000000"/>
            </a:solidFill>
            <a:ln w="9525">
              <a:noFill/>
              <a:round/>
            </a:ln>
          </p:spPr>
          <p:txBody>
            <a:bodyPr/>
            <a:lstStyle/>
            <a:p>
              <a:endParaRPr lang="en-US"/>
            </a:p>
          </p:txBody>
        </p:sp>
        <p:sp>
          <p:nvSpPr>
            <p:cNvPr id="520482" name="Freeform 290"/>
            <p:cNvSpPr/>
            <p:nvPr/>
          </p:nvSpPr>
          <p:spPr bwMode="auto">
            <a:xfrm>
              <a:off x="3907" y="2743"/>
              <a:ext cx="9" cy="8"/>
            </a:xfrm>
            <a:custGeom>
              <a:avLst/>
              <a:gdLst/>
              <a:ahLst/>
              <a:cxnLst>
                <a:cxn ang="0">
                  <a:pos x="0" y="4"/>
                </a:cxn>
                <a:cxn ang="0">
                  <a:pos x="2" y="6"/>
                </a:cxn>
                <a:cxn ang="0">
                  <a:pos x="9" y="4"/>
                </a:cxn>
                <a:cxn ang="0">
                  <a:pos x="8" y="0"/>
                </a:cxn>
                <a:cxn ang="0">
                  <a:pos x="0" y="2"/>
                </a:cxn>
                <a:cxn ang="0">
                  <a:pos x="4" y="4"/>
                </a:cxn>
                <a:cxn ang="0">
                  <a:pos x="0" y="4"/>
                </a:cxn>
                <a:cxn ang="0">
                  <a:pos x="0" y="8"/>
                </a:cxn>
                <a:cxn ang="0">
                  <a:pos x="2" y="6"/>
                </a:cxn>
                <a:cxn ang="0">
                  <a:pos x="0" y="4"/>
                </a:cxn>
              </a:cxnLst>
              <a:rect l="0" t="0" r="r" b="b"/>
              <a:pathLst>
                <a:path w="9" h="8">
                  <a:moveTo>
                    <a:pt x="0" y="4"/>
                  </a:moveTo>
                  <a:lnTo>
                    <a:pt x="2" y="6"/>
                  </a:lnTo>
                  <a:lnTo>
                    <a:pt x="9" y="4"/>
                  </a:lnTo>
                  <a:lnTo>
                    <a:pt x="8" y="0"/>
                  </a:lnTo>
                  <a:lnTo>
                    <a:pt x="0" y="2"/>
                  </a:lnTo>
                  <a:lnTo>
                    <a:pt x="4" y="4"/>
                  </a:lnTo>
                  <a:lnTo>
                    <a:pt x="0" y="4"/>
                  </a:lnTo>
                  <a:lnTo>
                    <a:pt x="0" y="8"/>
                  </a:lnTo>
                  <a:lnTo>
                    <a:pt x="2" y="6"/>
                  </a:lnTo>
                  <a:lnTo>
                    <a:pt x="0" y="4"/>
                  </a:lnTo>
                  <a:close/>
                </a:path>
              </a:pathLst>
            </a:custGeom>
            <a:solidFill>
              <a:srgbClr val="000000"/>
            </a:solidFill>
            <a:ln w="9525">
              <a:noFill/>
              <a:round/>
            </a:ln>
          </p:spPr>
          <p:txBody>
            <a:bodyPr/>
            <a:lstStyle/>
            <a:p>
              <a:endParaRPr lang="en-US"/>
            </a:p>
          </p:txBody>
        </p:sp>
        <p:sp>
          <p:nvSpPr>
            <p:cNvPr id="520483" name="Freeform 291"/>
            <p:cNvSpPr/>
            <p:nvPr/>
          </p:nvSpPr>
          <p:spPr bwMode="auto">
            <a:xfrm>
              <a:off x="3907" y="2732"/>
              <a:ext cx="4" cy="15"/>
            </a:xfrm>
            <a:custGeom>
              <a:avLst/>
              <a:gdLst/>
              <a:ahLst/>
              <a:cxnLst>
                <a:cxn ang="0">
                  <a:pos x="0" y="0"/>
                </a:cxn>
                <a:cxn ang="0">
                  <a:pos x="0" y="15"/>
                </a:cxn>
                <a:cxn ang="0">
                  <a:pos x="4" y="15"/>
                </a:cxn>
                <a:cxn ang="0">
                  <a:pos x="4" y="4"/>
                </a:cxn>
                <a:cxn ang="0">
                  <a:pos x="0" y="6"/>
                </a:cxn>
                <a:cxn ang="0">
                  <a:pos x="0" y="0"/>
                </a:cxn>
                <a:cxn ang="0">
                  <a:pos x="0" y="4"/>
                </a:cxn>
                <a:cxn ang="0">
                  <a:pos x="0" y="0"/>
                </a:cxn>
              </a:cxnLst>
              <a:rect l="0" t="0" r="r" b="b"/>
              <a:pathLst>
                <a:path w="4" h="15">
                  <a:moveTo>
                    <a:pt x="0" y="0"/>
                  </a:moveTo>
                  <a:lnTo>
                    <a:pt x="0" y="15"/>
                  </a:lnTo>
                  <a:lnTo>
                    <a:pt x="4" y="15"/>
                  </a:lnTo>
                  <a:lnTo>
                    <a:pt x="4" y="4"/>
                  </a:lnTo>
                  <a:lnTo>
                    <a:pt x="0" y="6"/>
                  </a:lnTo>
                  <a:lnTo>
                    <a:pt x="0" y="0"/>
                  </a:lnTo>
                  <a:lnTo>
                    <a:pt x="0" y="4"/>
                  </a:lnTo>
                  <a:lnTo>
                    <a:pt x="0" y="0"/>
                  </a:lnTo>
                  <a:close/>
                </a:path>
              </a:pathLst>
            </a:custGeom>
            <a:solidFill>
              <a:srgbClr val="000000"/>
            </a:solidFill>
            <a:ln w="9525">
              <a:noFill/>
              <a:round/>
            </a:ln>
          </p:spPr>
          <p:txBody>
            <a:bodyPr/>
            <a:lstStyle/>
            <a:p>
              <a:endParaRPr lang="en-US"/>
            </a:p>
          </p:txBody>
        </p:sp>
        <p:sp>
          <p:nvSpPr>
            <p:cNvPr id="520484" name="Freeform 292"/>
            <p:cNvSpPr/>
            <p:nvPr/>
          </p:nvSpPr>
          <p:spPr bwMode="auto">
            <a:xfrm>
              <a:off x="3907" y="2731"/>
              <a:ext cx="6" cy="7"/>
            </a:xfrm>
            <a:custGeom>
              <a:avLst/>
              <a:gdLst/>
              <a:ahLst/>
              <a:cxnLst>
                <a:cxn ang="0">
                  <a:pos x="6" y="0"/>
                </a:cxn>
                <a:cxn ang="0">
                  <a:pos x="4" y="0"/>
                </a:cxn>
                <a:cxn ang="0">
                  <a:pos x="4" y="1"/>
                </a:cxn>
                <a:cxn ang="0">
                  <a:pos x="0" y="1"/>
                </a:cxn>
                <a:cxn ang="0">
                  <a:pos x="0" y="7"/>
                </a:cxn>
                <a:cxn ang="0">
                  <a:pos x="4" y="5"/>
                </a:cxn>
                <a:cxn ang="0">
                  <a:pos x="6" y="3"/>
                </a:cxn>
                <a:cxn ang="0">
                  <a:pos x="4" y="3"/>
                </a:cxn>
                <a:cxn ang="0">
                  <a:pos x="6" y="0"/>
                </a:cxn>
                <a:cxn ang="0">
                  <a:pos x="4" y="0"/>
                </a:cxn>
                <a:cxn ang="0">
                  <a:pos x="6" y="0"/>
                </a:cxn>
              </a:cxnLst>
              <a:rect l="0" t="0" r="r" b="b"/>
              <a:pathLst>
                <a:path w="6" h="7">
                  <a:moveTo>
                    <a:pt x="6" y="0"/>
                  </a:moveTo>
                  <a:lnTo>
                    <a:pt x="4" y="0"/>
                  </a:lnTo>
                  <a:lnTo>
                    <a:pt x="4" y="1"/>
                  </a:lnTo>
                  <a:lnTo>
                    <a:pt x="0" y="1"/>
                  </a:lnTo>
                  <a:lnTo>
                    <a:pt x="0" y="7"/>
                  </a:lnTo>
                  <a:lnTo>
                    <a:pt x="4" y="5"/>
                  </a:lnTo>
                  <a:lnTo>
                    <a:pt x="6" y="3"/>
                  </a:lnTo>
                  <a:lnTo>
                    <a:pt x="4" y="3"/>
                  </a:lnTo>
                  <a:lnTo>
                    <a:pt x="6" y="0"/>
                  </a:lnTo>
                  <a:lnTo>
                    <a:pt x="4" y="0"/>
                  </a:lnTo>
                  <a:lnTo>
                    <a:pt x="6" y="0"/>
                  </a:lnTo>
                  <a:close/>
                </a:path>
              </a:pathLst>
            </a:custGeom>
            <a:solidFill>
              <a:srgbClr val="000000"/>
            </a:solidFill>
            <a:ln w="9525">
              <a:noFill/>
              <a:round/>
            </a:ln>
          </p:spPr>
          <p:txBody>
            <a:bodyPr/>
            <a:lstStyle/>
            <a:p>
              <a:endParaRPr lang="en-US"/>
            </a:p>
          </p:txBody>
        </p:sp>
        <p:sp>
          <p:nvSpPr>
            <p:cNvPr id="520485" name="Freeform 293"/>
            <p:cNvSpPr/>
            <p:nvPr/>
          </p:nvSpPr>
          <p:spPr bwMode="auto">
            <a:xfrm>
              <a:off x="3911" y="2731"/>
              <a:ext cx="4" cy="5"/>
            </a:xfrm>
            <a:custGeom>
              <a:avLst/>
              <a:gdLst/>
              <a:ahLst/>
              <a:cxnLst>
                <a:cxn ang="0">
                  <a:pos x="2" y="0"/>
                </a:cxn>
                <a:cxn ang="0">
                  <a:pos x="4" y="1"/>
                </a:cxn>
                <a:cxn ang="0">
                  <a:pos x="2" y="0"/>
                </a:cxn>
                <a:cxn ang="0">
                  <a:pos x="0" y="3"/>
                </a:cxn>
                <a:cxn ang="0">
                  <a:pos x="2" y="3"/>
                </a:cxn>
                <a:cxn ang="0">
                  <a:pos x="2" y="5"/>
                </a:cxn>
                <a:cxn ang="0">
                  <a:pos x="2" y="3"/>
                </a:cxn>
                <a:cxn ang="0">
                  <a:pos x="2" y="0"/>
                </a:cxn>
              </a:cxnLst>
              <a:rect l="0" t="0" r="r" b="b"/>
              <a:pathLst>
                <a:path w="4" h="5">
                  <a:moveTo>
                    <a:pt x="2" y="0"/>
                  </a:moveTo>
                  <a:lnTo>
                    <a:pt x="4" y="1"/>
                  </a:lnTo>
                  <a:lnTo>
                    <a:pt x="2" y="0"/>
                  </a:lnTo>
                  <a:lnTo>
                    <a:pt x="0" y="3"/>
                  </a:lnTo>
                  <a:lnTo>
                    <a:pt x="2" y="3"/>
                  </a:lnTo>
                  <a:lnTo>
                    <a:pt x="2" y="5"/>
                  </a:lnTo>
                  <a:lnTo>
                    <a:pt x="2" y="3"/>
                  </a:lnTo>
                  <a:lnTo>
                    <a:pt x="2" y="0"/>
                  </a:lnTo>
                  <a:close/>
                </a:path>
              </a:pathLst>
            </a:custGeom>
            <a:solidFill>
              <a:srgbClr val="000000"/>
            </a:solidFill>
            <a:ln w="9525">
              <a:noFill/>
              <a:round/>
            </a:ln>
          </p:spPr>
          <p:txBody>
            <a:bodyPr/>
            <a:lstStyle/>
            <a:p>
              <a:endParaRPr lang="en-US"/>
            </a:p>
          </p:txBody>
        </p:sp>
        <p:sp>
          <p:nvSpPr>
            <p:cNvPr id="520486" name="Freeform 294"/>
            <p:cNvSpPr/>
            <p:nvPr/>
          </p:nvSpPr>
          <p:spPr bwMode="auto">
            <a:xfrm>
              <a:off x="3911" y="2718"/>
              <a:ext cx="9" cy="16"/>
            </a:xfrm>
            <a:custGeom>
              <a:avLst/>
              <a:gdLst/>
              <a:ahLst/>
              <a:cxnLst>
                <a:cxn ang="0">
                  <a:pos x="5" y="2"/>
                </a:cxn>
                <a:cxn ang="0">
                  <a:pos x="4" y="3"/>
                </a:cxn>
                <a:cxn ang="0">
                  <a:pos x="5" y="7"/>
                </a:cxn>
                <a:cxn ang="0">
                  <a:pos x="5" y="11"/>
                </a:cxn>
                <a:cxn ang="0">
                  <a:pos x="4" y="13"/>
                </a:cxn>
                <a:cxn ang="0">
                  <a:pos x="2" y="13"/>
                </a:cxn>
                <a:cxn ang="0">
                  <a:pos x="2" y="16"/>
                </a:cxn>
                <a:cxn ang="0">
                  <a:pos x="7" y="14"/>
                </a:cxn>
                <a:cxn ang="0">
                  <a:pos x="9" y="11"/>
                </a:cxn>
                <a:cxn ang="0">
                  <a:pos x="7" y="5"/>
                </a:cxn>
                <a:cxn ang="0">
                  <a:pos x="5" y="2"/>
                </a:cxn>
                <a:cxn ang="0">
                  <a:pos x="4" y="5"/>
                </a:cxn>
                <a:cxn ang="0">
                  <a:pos x="5" y="2"/>
                </a:cxn>
                <a:cxn ang="0">
                  <a:pos x="0" y="0"/>
                </a:cxn>
                <a:cxn ang="0">
                  <a:pos x="4" y="3"/>
                </a:cxn>
                <a:cxn ang="0">
                  <a:pos x="5" y="2"/>
                </a:cxn>
              </a:cxnLst>
              <a:rect l="0" t="0" r="r" b="b"/>
              <a:pathLst>
                <a:path w="9" h="16">
                  <a:moveTo>
                    <a:pt x="5" y="2"/>
                  </a:moveTo>
                  <a:lnTo>
                    <a:pt x="4" y="3"/>
                  </a:lnTo>
                  <a:lnTo>
                    <a:pt x="5" y="7"/>
                  </a:lnTo>
                  <a:lnTo>
                    <a:pt x="5" y="11"/>
                  </a:lnTo>
                  <a:lnTo>
                    <a:pt x="4" y="13"/>
                  </a:lnTo>
                  <a:lnTo>
                    <a:pt x="2" y="13"/>
                  </a:lnTo>
                  <a:lnTo>
                    <a:pt x="2" y="16"/>
                  </a:lnTo>
                  <a:lnTo>
                    <a:pt x="7" y="14"/>
                  </a:lnTo>
                  <a:lnTo>
                    <a:pt x="9" y="11"/>
                  </a:lnTo>
                  <a:lnTo>
                    <a:pt x="7" y="5"/>
                  </a:lnTo>
                  <a:lnTo>
                    <a:pt x="5" y="2"/>
                  </a:lnTo>
                  <a:lnTo>
                    <a:pt x="4" y="5"/>
                  </a:lnTo>
                  <a:lnTo>
                    <a:pt x="5" y="2"/>
                  </a:lnTo>
                  <a:lnTo>
                    <a:pt x="0" y="0"/>
                  </a:lnTo>
                  <a:lnTo>
                    <a:pt x="4" y="3"/>
                  </a:lnTo>
                  <a:lnTo>
                    <a:pt x="5" y="2"/>
                  </a:lnTo>
                  <a:close/>
                </a:path>
              </a:pathLst>
            </a:custGeom>
            <a:solidFill>
              <a:srgbClr val="000000"/>
            </a:solidFill>
            <a:ln w="9525">
              <a:noFill/>
              <a:round/>
            </a:ln>
          </p:spPr>
          <p:txBody>
            <a:bodyPr/>
            <a:lstStyle/>
            <a:p>
              <a:endParaRPr lang="en-US"/>
            </a:p>
          </p:txBody>
        </p:sp>
        <p:sp>
          <p:nvSpPr>
            <p:cNvPr id="520487" name="Freeform 295"/>
            <p:cNvSpPr/>
            <p:nvPr/>
          </p:nvSpPr>
          <p:spPr bwMode="auto">
            <a:xfrm>
              <a:off x="3915" y="2701"/>
              <a:ext cx="34" cy="22"/>
            </a:xfrm>
            <a:custGeom>
              <a:avLst/>
              <a:gdLst/>
              <a:ahLst/>
              <a:cxnLst>
                <a:cxn ang="0">
                  <a:pos x="33" y="0"/>
                </a:cxn>
                <a:cxn ang="0">
                  <a:pos x="33" y="2"/>
                </a:cxn>
                <a:cxn ang="0">
                  <a:pos x="18" y="17"/>
                </a:cxn>
                <a:cxn ang="0">
                  <a:pos x="14" y="19"/>
                </a:cxn>
                <a:cxn ang="0">
                  <a:pos x="1" y="19"/>
                </a:cxn>
                <a:cxn ang="0">
                  <a:pos x="0" y="22"/>
                </a:cxn>
                <a:cxn ang="0">
                  <a:pos x="11" y="22"/>
                </a:cxn>
                <a:cxn ang="0">
                  <a:pos x="16" y="20"/>
                </a:cxn>
                <a:cxn ang="0">
                  <a:pos x="20" y="19"/>
                </a:cxn>
                <a:cxn ang="0">
                  <a:pos x="23" y="15"/>
                </a:cxn>
                <a:cxn ang="0">
                  <a:pos x="29" y="11"/>
                </a:cxn>
                <a:cxn ang="0">
                  <a:pos x="33" y="7"/>
                </a:cxn>
                <a:cxn ang="0">
                  <a:pos x="34" y="4"/>
                </a:cxn>
                <a:cxn ang="0">
                  <a:pos x="33" y="6"/>
                </a:cxn>
                <a:cxn ang="0">
                  <a:pos x="33" y="0"/>
                </a:cxn>
                <a:cxn ang="0">
                  <a:pos x="33" y="2"/>
                </a:cxn>
                <a:cxn ang="0">
                  <a:pos x="33" y="0"/>
                </a:cxn>
              </a:cxnLst>
              <a:rect l="0" t="0" r="r" b="b"/>
              <a:pathLst>
                <a:path w="34" h="22">
                  <a:moveTo>
                    <a:pt x="33" y="0"/>
                  </a:moveTo>
                  <a:lnTo>
                    <a:pt x="33" y="2"/>
                  </a:lnTo>
                  <a:lnTo>
                    <a:pt x="18" y="17"/>
                  </a:lnTo>
                  <a:lnTo>
                    <a:pt x="14" y="19"/>
                  </a:lnTo>
                  <a:lnTo>
                    <a:pt x="1" y="19"/>
                  </a:lnTo>
                  <a:lnTo>
                    <a:pt x="0" y="22"/>
                  </a:lnTo>
                  <a:lnTo>
                    <a:pt x="11" y="22"/>
                  </a:lnTo>
                  <a:lnTo>
                    <a:pt x="16" y="20"/>
                  </a:lnTo>
                  <a:lnTo>
                    <a:pt x="20" y="19"/>
                  </a:lnTo>
                  <a:lnTo>
                    <a:pt x="23" y="15"/>
                  </a:lnTo>
                  <a:lnTo>
                    <a:pt x="29" y="11"/>
                  </a:lnTo>
                  <a:lnTo>
                    <a:pt x="33" y="7"/>
                  </a:lnTo>
                  <a:lnTo>
                    <a:pt x="34" y="4"/>
                  </a:lnTo>
                  <a:lnTo>
                    <a:pt x="33" y="6"/>
                  </a:lnTo>
                  <a:lnTo>
                    <a:pt x="33" y="0"/>
                  </a:lnTo>
                  <a:lnTo>
                    <a:pt x="33" y="2"/>
                  </a:lnTo>
                  <a:lnTo>
                    <a:pt x="33" y="0"/>
                  </a:lnTo>
                  <a:close/>
                </a:path>
              </a:pathLst>
            </a:custGeom>
            <a:solidFill>
              <a:srgbClr val="000000"/>
            </a:solidFill>
            <a:ln w="9525">
              <a:noFill/>
              <a:round/>
            </a:ln>
          </p:spPr>
          <p:txBody>
            <a:bodyPr/>
            <a:lstStyle/>
            <a:p>
              <a:endParaRPr lang="en-US"/>
            </a:p>
          </p:txBody>
        </p:sp>
        <p:sp>
          <p:nvSpPr>
            <p:cNvPr id="520488" name="Freeform 296"/>
            <p:cNvSpPr/>
            <p:nvPr/>
          </p:nvSpPr>
          <p:spPr bwMode="auto">
            <a:xfrm>
              <a:off x="3948" y="2701"/>
              <a:ext cx="33" cy="9"/>
            </a:xfrm>
            <a:custGeom>
              <a:avLst/>
              <a:gdLst/>
              <a:ahLst/>
              <a:cxnLst>
                <a:cxn ang="0">
                  <a:pos x="29" y="2"/>
                </a:cxn>
                <a:cxn ang="0">
                  <a:pos x="27" y="4"/>
                </a:cxn>
                <a:cxn ang="0">
                  <a:pos x="23" y="6"/>
                </a:cxn>
                <a:cxn ang="0">
                  <a:pos x="20" y="6"/>
                </a:cxn>
                <a:cxn ang="0">
                  <a:pos x="16" y="4"/>
                </a:cxn>
                <a:cxn ang="0">
                  <a:pos x="12" y="4"/>
                </a:cxn>
                <a:cxn ang="0">
                  <a:pos x="9" y="2"/>
                </a:cxn>
                <a:cxn ang="0">
                  <a:pos x="5" y="2"/>
                </a:cxn>
                <a:cxn ang="0">
                  <a:pos x="0" y="0"/>
                </a:cxn>
                <a:cxn ang="0">
                  <a:pos x="0" y="6"/>
                </a:cxn>
                <a:cxn ang="0">
                  <a:pos x="9" y="6"/>
                </a:cxn>
                <a:cxn ang="0">
                  <a:pos x="12" y="7"/>
                </a:cxn>
                <a:cxn ang="0">
                  <a:pos x="16" y="7"/>
                </a:cxn>
                <a:cxn ang="0">
                  <a:pos x="20" y="9"/>
                </a:cxn>
                <a:cxn ang="0">
                  <a:pos x="23" y="9"/>
                </a:cxn>
                <a:cxn ang="0">
                  <a:pos x="29" y="7"/>
                </a:cxn>
                <a:cxn ang="0">
                  <a:pos x="33" y="4"/>
                </a:cxn>
                <a:cxn ang="0">
                  <a:pos x="29" y="2"/>
                </a:cxn>
              </a:cxnLst>
              <a:rect l="0" t="0" r="r" b="b"/>
              <a:pathLst>
                <a:path w="33" h="9">
                  <a:moveTo>
                    <a:pt x="29" y="2"/>
                  </a:moveTo>
                  <a:lnTo>
                    <a:pt x="27" y="4"/>
                  </a:lnTo>
                  <a:lnTo>
                    <a:pt x="23" y="6"/>
                  </a:lnTo>
                  <a:lnTo>
                    <a:pt x="20" y="6"/>
                  </a:lnTo>
                  <a:lnTo>
                    <a:pt x="16" y="4"/>
                  </a:lnTo>
                  <a:lnTo>
                    <a:pt x="12" y="4"/>
                  </a:lnTo>
                  <a:lnTo>
                    <a:pt x="9" y="2"/>
                  </a:lnTo>
                  <a:lnTo>
                    <a:pt x="5" y="2"/>
                  </a:lnTo>
                  <a:lnTo>
                    <a:pt x="0" y="0"/>
                  </a:lnTo>
                  <a:lnTo>
                    <a:pt x="0" y="6"/>
                  </a:lnTo>
                  <a:lnTo>
                    <a:pt x="9" y="6"/>
                  </a:lnTo>
                  <a:lnTo>
                    <a:pt x="12" y="7"/>
                  </a:lnTo>
                  <a:lnTo>
                    <a:pt x="16" y="7"/>
                  </a:lnTo>
                  <a:lnTo>
                    <a:pt x="20" y="9"/>
                  </a:lnTo>
                  <a:lnTo>
                    <a:pt x="23" y="9"/>
                  </a:lnTo>
                  <a:lnTo>
                    <a:pt x="29" y="7"/>
                  </a:lnTo>
                  <a:lnTo>
                    <a:pt x="33" y="4"/>
                  </a:lnTo>
                  <a:lnTo>
                    <a:pt x="29" y="2"/>
                  </a:lnTo>
                  <a:close/>
                </a:path>
              </a:pathLst>
            </a:custGeom>
            <a:solidFill>
              <a:srgbClr val="000000"/>
            </a:solidFill>
            <a:ln w="9525">
              <a:noFill/>
              <a:round/>
            </a:ln>
          </p:spPr>
          <p:txBody>
            <a:bodyPr/>
            <a:lstStyle/>
            <a:p>
              <a:endParaRPr lang="en-US"/>
            </a:p>
          </p:txBody>
        </p:sp>
        <p:sp>
          <p:nvSpPr>
            <p:cNvPr id="520489" name="Freeform 297"/>
            <p:cNvSpPr/>
            <p:nvPr/>
          </p:nvSpPr>
          <p:spPr bwMode="auto">
            <a:xfrm>
              <a:off x="3973" y="2692"/>
              <a:ext cx="8" cy="13"/>
            </a:xfrm>
            <a:custGeom>
              <a:avLst/>
              <a:gdLst/>
              <a:ahLst/>
              <a:cxnLst>
                <a:cxn ang="0">
                  <a:pos x="0" y="4"/>
                </a:cxn>
                <a:cxn ang="0">
                  <a:pos x="0" y="2"/>
                </a:cxn>
                <a:cxn ang="0">
                  <a:pos x="0" y="5"/>
                </a:cxn>
                <a:cxn ang="0">
                  <a:pos x="4" y="9"/>
                </a:cxn>
                <a:cxn ang="0">
                  <a:pos x="4" y="11"/>
                </a:cxn>
                <a:cxn ang="0">
                  <a:pos x="8" y="13"/>
                </a:cxn>
                <a:cxn ang="0">
                  <a:pos x="8" y="7"/>
                </a:cxn>
                <a:cxn ang="0">
                  <a:pos x="4" y="4"/>
                </a:cxn>
                <a:cxn ang="0">
                  <a:pos x="4" y="0"/>
                </a:cxn>
                <a:cxn ang="0">
                  <a:pos x="4" y="2"/>
                </a:cxn>
                <a:cxn ang="0">
                  <a:pos x="4" y="0"/>
                </a:cxn>
                <a:cxn ang="0">
                  <a:pos x="0" y="4"/>
                </a:cxn>
              </a:cxnLst>
              <a:rect l="0" t="0" r="r" b="b"/>
              <a:pathLst>
                <a:path w="8" h="13">
                  <a:moveTo>
                    <a:pt x="0" y="4"/>
                  </a:moveTo>
                  <a:lnTo>
                    <a:pt x="0" y="2"/>
                  </a:lnTo>
                  <a:lnTo>
                    <a:pt x="0" y="5"/>
                  </a:lnTo>
                  <a:lnTo>
                    <a:pt x="4" y="9"/>
                  </a:lnTo>
                  <a:lnTo>
                    <a:pt x="4" y="11"/>
                  </a:lnTo>
                  <a:lnTo>
                    <a:pt x="8" y="13"/>
                  </a:lnTo>
                  <a:lnTo>
                    <a:pt x="8" y="7"/>
                  </a:lnTo>
                  <a:lnTo>
                    <a:pt x="4" y="4"/>
                  </a:lnTo>
                  <a:lnTo>
                    <a:pt x="4" y="0"/>
                  </a:lnTo>
                  <a:lnTo>
                    <a:pt x="4" y="2"/>
                  </a:lnTo>
                  <a:lnTo>
                    <a:pt x="4" y="0"/>
                  </a:lnTo>
                  <a:lnTo>
                    <a:pt x="0" y="4"/>
                  </a:lnTo>
                  <a:close/>
                </a:path>
              </a:pathLst>
            </a:custGeom>
            <a:solidFill>
              <a:srgbClr val="000000"/>
            </a:solidFill>
            <a:ln w="9525">
              <a:noFill/>
              <a:round/>
            </a:ln>
          </p:spPr>
          <p:txBody>
            <a:bodyPr/>
            <a:lstStyle/>
            <a:p>
              <a:endParaRPr lang="en-US"/>
            </a:p>
          </p:txBody>
        </p:sp>
        <p:sp>
          <p:nvSpPr>
            <p:cNvPr id="520490" name="Freeform 298"/>
            <p:cNvSpPr/>
            <p:nvPr/>
          </p:nvSpPr>
          <p:spPr bwMode="auto">
            <a:xfrm>
              <a:off x="3964" y="2688"/>
              <a:ext cx="13" cy="8"/>
            </a:xfrm>
            <a:custGeom>
              <a:avLst/>
              <a:gdLst/>
              <a:ahLst/>
              <a:cxnLst>
                <a:cxn ang="0">
                  <a:pos x="0" y="0"/>
                </a:cxn>
                <a:cxn ang="0">
                  <a:pos x="4" y="4"/>
                </a:cxn>
                <a:cxn ang="0">
                  <a:pos x="6" y="4"/>
                </a:cxn>
                <a:cxn ang="0">
                  <a:pos x="9" y="8"/>
                </a:cxn>
                <a:cxn ang="0">
                  <a:pos x="13" y="4"/>
                </a:cxn>
                <a:cxn ang="0">
                  <a:pos x="9" y="2"/>
                </a:cxn>
                <a:cxn ang="0">
                  <a:pos x="7" y="0"/>
                </a:cxn>
                <a:cxn ang="0">
                  <a:pos x="2" y="0"/>
                </a:cxn>
                <a:cxn ang="0">
                  <a:pos x="4" y="0"/>
                </a:cxn>
                <a:cxn ang="0">
                  <a:pos x="0" y="0"/>
                </a:cxn>
                <a:cxn ang="0">
                  <a:pos x="0" y="2"/>
                </a:cxn>
                <a:cxn ang="0">
                  <a:pos x="2" y="2"/>
                </a:cxn>
                <a:cxn ang="0">
                  <a:pos x="0" y="0"/>
                </a:cxn>
              </a:cxnLst>
              <a:rect l="0" t="0" r="r" b="b"/>
              <a:pathLst>
                <a:path w="13" h="8">
                  <a:moveTo>
                    <a:pt x="0" y="0"/>
                  </a:moveTo>
                  <a:lnTo>
                    <a:pt x="4" y="4"/>
                  </a:lnTo>
                  <a:lnTo>
                    <a:pt x="6" y="4"/>
                  </a:lnTo>
                  <a:lnTo>
                    <a:pt x="9" y="8"/>
                  </a:lnTo>
                  <a:lnTo>
                    <a:pt x="13" y="4"/>
                  </a:lnTo>
                  <a:lnTo>
                    <a:pt x="9" y="2"/>
                  </a:lnTo>
                  <a:lnTo>
                    <a:pt x="7" y="0"/>
                  </a:lnTo>
                  <a:lnTo>
                    <a:pt x="2" y="0"/>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520491" name="Freeform 299"/>
            <p:cNvSpPr/>
            <p:nvPr/>
          </p:nvSpPr>
          <p:spPr bwMode="auto">
            <a:xfrm>
              <a:off x="3964" y="2685"/>
              <a:ext cx="4" cy="3"/>
            </a:xfrm>
            <a:custGeom>
              <a:avLst/>
              <a:gdLst/>
              <a:ahLst/>
              <a:cxnLst>
                <a:cxn ang="0">
                  <a:pos x="0" y="3"/>
                </a:cxn>
                <a:cxn ang="0">
                  <a:pos x="4" y="3"/>
                </a:cxn>
                <a:cxn ang="0">
                  <a:pos x="4" y="1"/>
                </a:cxn>
                <a:cxn ang="0">
                  <a:pos x="2" y="1"/>
                </a:cxn>
                <a:cxn ang="0">
                  <a:pos x="0" y="0"/>
                </a:cxn>
                <a:cxn ang="0">
                  <a:pos x="2" y="1"/>
                </a:cxn>
                <a:cxn ang="0">
                  <a:pos x="2" y="0"/>
                </a:cxn>
                <a:cxn ang="0">
                  <a:pos x="0" y="0"/>
                </a:cxn>
                <a:cxn ang="0">
                  <a:pos x="0" y="3"/>
                </a:cxn>
              </a:cxnLst>
              <a:rect l="0" t="0" r="r" b="b"/>
              <a:pathLst>
                <a:path w="4" h="3">
                  <a:moveTo>
                    <a:pt x="0" y="3"/>
                  </a:moveTo>
                  <a:lnTo>
                    <a:pt x="4" y="3"/>
                  </a:lnTo>
                  <a:lnTo>
                    <a:pt x="4" y="1"/>
                  </a:lnTo>
                  <a:lnTo>
                    <a:pt x="2" y="1"/>
                  </a:lnTo>
                  <a:lnTo>
                    <a:pt x="0" y="0"/>
                  </a:lnTo>
                  <a:lnTo>
                    <a:pt x="2" y="1"/>
                  </a:lnTo>
                  <a:lnTo>
                    <a:pt x="2" y="0"/>
                  </a:lnTo>
                  <a:lnTo>
                    <a:pt x="0" y="0"/>
                  </a:lnTo>
                  <a:lnTo>
                    <a:pt x="0" y="3"/>
                  </a:lnTo>
                  <a:close/>
                </a:path>
              </a:pathLst>
            </a:custGeom>
            <a:solidFill>
              <a:srgbClr val="000000"/>
            </a:solidFill>
            <a:ln w="9525">
              <a:noFill/>
              <a:round/>
            </a:ln>
          </p:spPr>
          <p:txBody>
            <a:bodyPr/>
            <a:lstStyle/>
            <a:p>
              <a:endParaRPr lang="en-US"/>
            </a:p>
          </p:txBody>
        </p:sp>
        <p:sp>
          <p:nvSpPr>
            <p:cNvPr id="520492" name="Freeform 300"/>
            <p:cNvSpPr/>
            <p:nvPr/>
          </p:nvSpPr>
          <p:spPr bwMode="auto">
            <a:xfrm>
              <a:off x="3960" y="2685"/>
              <a:ext cx="6" cy="3"/>
            </a:xfrm>
            <a:custGeom>
              <a:avLst/>
              <a:gdLst/>
              <a:ahLst/>
              <a:cxnLst>
                <a:cxn ang="0">
                  <a:pos x="2" y="1"/>
                </a:cxn>
                <a:cxn ang="0">
                  <a:pos x="4" y="3"/>
                </a:cxn>
                <a:cxn ang="0">
                  <a:pos x="4" y="0"/>
                </a:cxn>
                <a:cxn ang="0">
                  <a:pos x="6" y="3"/>
                </a:cxn>
                <a:cxn ang="0">
                  <a:pos x="2" y="1"/>
                </a:cxn>
                <a:cxn ang="0">
                  <a:pos x="0" y="3"/>
                </a:cxn>
                <a:cxn ang="0">
                  <a:pos x="4" y="3"/>
                </a:cxn>
                <a:cxn ang="0">
                  <a:pos x="2" y="1"/>
                </a:cxn>
              </a:cxnLst>
              <a:rect l="0" t="0" r="r" b="b"/>
              <a:pathLst>
                <a:path w="6" h="3">
                  <a:moveTo>
                    <a:pt x="2" y="1"/>
                  </a:moveTo>
                  <a:lnTo>
                    <a:pt x="4" y="3"/>
                  </a:lnTo>
                  <a:lnTo>
                    <a:pt x="4" y="0"/>
                  </a:lnTo>
                  <a:lnTo>
                    <a:pt x="6" y="3"/>
                  </a:lnTo>
                  <a:lnTo>
                    <a:pt x="2" y="1"/>
                  </a:lnTo>
                  <a:lnTo>
                    <a:pt x="0" y="3"/>
                  </a:lnTo>
                  <a:lnTo>
                    <a:pt x="4" y="3"/>
                  </a:lnTo>
                  <a:lnTo>
                    <a:pt x="2" y="1"/>
                  </a:lnTo>
                  <a:close/>
                </a:path>
              </a:pathLst>
            </a:custGeom>
            <a:solidFill>
              <a:srgbClr val="000000"/>
            </a:solidFill>
            <a:ln w="9525">
              <a:noFill/>
              <a:round/>
            </a:ln>
          </p:spPr>
          <p:txBody>
            <a:bodyPr/>
            <a:lstStyle/>
            <a:p>
              <a:endParaRPr lang="en-US"/>
            </a:p>
          </p:txBody>
        </p:sp>
        <p:sp>
          <p:nvSpPr>
            <p:cNvPr id="520493" name="Freeform 301"/>
            <p:cNvSpPr/>
            <p:nvPr/>
          </p:nvSpPr>
          <p:spPr bwMode="auto">
            <a:xfrm>
              <a:off x="3962" y="2661"/>
              <a:ext cx="33" cy="27"/>
            </a:xfrm>
            <a:custGeom>
              <a:avLst/>
              <a:gdLst/>
              <a:ahLst/>
              <a:cxnLst>
                <a:cxn ang="0">
                  <a:pos x="32" y="0"/>
                </a:cxn>
                <a:cxn ang="0">
                  <a:pos x="26" y="2"/>
                </a:cxn>
                <a:cxn ang="0">
                  <a:pos x="22" y="5"/>
                </a:cxn>
                <a:cxn ang="0">
                  <a:pos x="17" y="7"/>
                </a:cxn>
                <a:cxn ang="0">
                  <a:pos x="6" y="18"/>
                </a:cxn>
                <a:cxn ang="0">
                  <a:pos x="4" y="22"/>
                </a:cxn>
                <a:cxn ang="0">
                  <a:pos x="0" y="25"/>
                </a:cxn>
                <a:cxn ang="0">
                  <a:pos x="4" y="27"/>
                </a:cxn>
                <a:cxn ang="0">
                  <a:pos x="6" y="24"/>
                </a:cxn>
                <a:cxn ang="0">
                  <a:pos x="15" y="14"/>
                </a:cxn>
                <a:cxn ang="0">
                  <a:pos x="20" y="11"/>
                </a:cxn>
                <a:cxn ang="0">
                  <a:pos x="24" y="7"/>
                </a:cxn>
                <a:cxn ang="0">
                  <a:pos x="28" y="5"/>
                </a:cxn>
                <a:cxn ang="0">
                  <a:pos x="33" y="3"/>
                </a:cxn>
                <a:cxn ang="0">
                  <a:pos x="32" y="3"/>
                </a:cxn>
                <a:cxn ang="0">
                  <a:pos x="32" y="0"/>
                </a:cxn>
              </a:cxnLst>
              <a:rect l="0" t="0" r="r" b="b"/>
              <a:pathLst>
                <a:path w="33" h="27">
                  <a:moveTo>
                    <a:pt x="32" y="0"/>
                  </a:moveTo>
                  <a:lnTo>
                    <a:pt x="26" y="2"/>
                  </a:lnTo>
                  <a:lnTo>
                    <a:pt x="22" y="5"/>
                  </a:lnTo>
                  <a:lnTo>
                    <a:pt x="17" y="7"/>
                  </a:lnTo>
                  <a:lnTo>
                    <a:pt x="6" y="18"/>
                  </a:lnTo>
                  <a:lnTo>
                    <a:pt x="4" y="22"/>
                  </a:lnTo>
                  <a:lnTo>
                    <a:pt x="0" y="25"/>
                  </a:lnTo>
                  <a:lnTo>
                    <a:pt x="4" y="27"/>
                  </a:lnTo>
                  <a:lnTo>
                    <a:pt x="6" y="24"/>
                  </a:lnTo>
                  <a:lnTo>
                    <a:pt x="15" y="14"/>
                  </a:lnTo>
                  <a:lnTo>
                    <a:pt x="20" y="11"/>
                  </a:lnTo>
                  <a:lnTo>
                    <a:pt x="24" y="7"/>
                  </a:lnTo>
                  <a:lnTo>
                    <a:pt x="28" y="5"/>
                  </a:lnTo>
                  <a:lnTo>
                    <a:pt x="33" y="3"/>
                  </a:lnTo>
                  <a:lnTo>
                    <a:pt x="32" y="3"/>
                  </a:lnTo>
                  <a:lnTo>
                    <a:pt x="32" y="0"/>
                  </a:lnTo>
                  <a:close/>
                </a:path>
              </a:pathLst>
            </a:custGeom>
            <a:solidFill>
              <a:srgbClr val="000000"/>
            </a:solidFill>
            <a:ln w="9525">
              <a:noFill/>
              <a:round/>
            </a:ln>
          </p:spPr>
          <p:txBody>
            <a:bodyPr/>
            <a:lstStyle/>
            <a:p>
              <a:endParaRPr lang="en-US"/>
            </a:p>
          </p:txBody>
        </p:sp>
        <p:sp>
          <p:nvSpPr>
            <p:cNvPr id="520494" name="Freeform 302"/>
            <p:cNvSpPr/>
            <p:nvPr/>
          </p:nvSpPr>
          <p:spPr bwMode="auto">
            <a:xfrm>
              <a:off x="3994" y="2655"/>
              <a:ext cx="23" cy="11"/>
            </a:xfrm>
            <a:custGeom>
              <a:avLst/>
              <a:gdLst/>
              <a:ahLst/>
              <a:cxnLst>
                <a:cxn ang="0">
                  <a:pos x="14" y="9"/>
                </a:cxn>
                <a:cxn ang="0">
                  <a:pos x="12" y="8"/>
                </a:cxn>
                <a:cxn ang="0">
                  <a:pos x="5" y="8"/>
                </a:cxn>
                <a:cxn ang="0">
                  <a:pos x="3" y="6"/>
                </a:cxn>
                <a:cxn ang="0">
                  <a:pos x="0" y="6"/>
                </a:cxn>
                <a:cxn ang="0">
                  <a:pos x="0" y="9"/>
                </a:cxn>
                <a:cxn ang="0">
                  <a:pos x="3" y="9"/>
                </a:cxn>
                <a:cxn ang="0">
                  <a:pos x="5" y="11"/>
                </a:cxn>
                <a:cxn ang="0">
                  <a:pos x="12" y="11"/>
                </a:cxn>
                <a:cxn ang="0">
                  <a:pos x="14" y="9"/>
                </a:cxn>
                <a:cxn ang="0">
                  <a:pos x="12" y="8"/>
                </a:cxn>
                <a:cxn ang="0">
                  <a:pos x="14" y="9"/>
                </a:cxn>
                <a:cxn ang="0">
                  <a:pos x="23" y="0"/>
                </a:cxn>
                <a:cxn ang="0">
                  <a:pos x="12" y="8"/>
                </a:cxn>
                <a:cxn ang="0">
                  <a:pos x="14" y="9"/>
                </a:cxn>
              </a:cxnLst>
              <a:rect l="0" t="0" r="r" b="b"/>
              <a:pathLst>
                <a:path w="23" h="11">
                  <a:moveTo>
                    <a:pt x="14" y="9"/>
                  </a:moveTo>
                  <a:lnTo>
                    <a:pt x="12" y="8"/>
                  </a:lnTo>
                  <a:lnTo>
                    <a:pt x="5" y="8"/>
                  </a:lnTo>
                  <a:lnTo>
                    <a:pt x="3" y="6"/>
                  </a:lnTo>
                  <a:lnTo>
                    <a:pt x="0" y="6"/>
                  </a:lnTo>
                  <a:lnTo>
                    <a:pt x="0" y="9"/>
                  </a:lnTo>
                  <a:lnTo>
                    <a:pt x="3" y="9"/>
                  </a:lnTo>
                  <a:lnTo>
                    <a:pt x="5" y="11"/>
                  </a:lnTo>
                  <a:lnTo>
                    <a:pt x="12" y="11"/>
                  </a:lnTo>
                  <a:lnTo>
                    <a:pt x="14" y="9"/>
                  </a:lnTo>
                  <a:lnTo>
                    <a:pt x="12" y="8"/>
                  </a:lnTo>
                  <a:lnTo>
                    <a:pt x="14" y="9"/>
                  </a:lnTo>
                  <a:lnTo>
                    <a:pt x="23" y="0"/>
                  </a:lnTo>
                  <a:lnTo>
                    <a:pt x="12" y="8"/>
                  </a:lnTo>
                  <a:lnTo>
                    <a:pt x="14" y="9"/>
                  </a:lnTo>
                  <a:close/>
                </a:path>
              </a:pathLst>
            </a:custGeom>
            <a:solidFill>
              <a:srgbClr val="000000"/>
            </a:solidFill>
            <a:ln w="9525">
              <a:noFill/>
              <a:round/>
            </a:ln>
          </p:spPr>
          <p:txBody>
            <a:bodyPr/>
            <a:lstStyle/>
            <a:p>
              <a:endParaRPr lang="en-US"/>
            </a:p>
          </p:txBody>
        </p:sp>
        <p:sp>
          <p:nvSpPr>
            <p:cNvPr id="520495" name="Freeform 303"/>
            <p:cNvSpPr/>
            <p:nvPr/>
          </p:nvSpPr>
          <p:spPr bwMode="auto">
            <a:xfrm>
              <a:off x="3986" y="2663"/>
              <a:ext cx="22" cy="34"/>
            </a:xfrm>
            <a:custGeom>
              <a:avLst/>
              <a:gdLst/>
              <a:ahLst/>
              <a:cxnLst>
                <a:cxn ang="0">
                  <a:pos x="2" y="34"/>
                </a:cxn>
                <a:cxn ang="0">
                  <a:pos x="6" y="29"/>
                </a:cxn>
                <a:cxn ang="0">
                  <a:pos x="9" y="25"/>
                </a:cxn>
                <a:cxn ang="0">
                  <a:pos x="11" y="22"/>
                </a:cxn>
                <a:cxn ang="0">
                  <a:pos x="13" y="18"/>
                </a:cxn>
                <a:cxn ang="0">
                  <a:pos x="15" y="14"/>
                </a:cxn>
                <a:cxn ang="0">
                  <a:pos x="17" y="9"/>
                </a:cxn>
                <a:cxn ang="0">
                  <a:pos x="19" y="5"/>
                </a:cxn>
                <a:cxn ang="0">
                  <a:pos x="22" y="1"/>
                </a:cxn>
                <a:cxn ang="0">
                  <a:pos x="20" y="0"/>
                </a:cxn>
                <a:cxn ang="0">
                  <a:pos x="13" y="7"/>
                </a:cxn>
                <a:cxn ang="0">
                  <a:pos x="11" y="11"/>
                </a:cxn>
                <a:cxn ang="0">
                  <a:pos x="9" y="16"/>
                </a:cxn>
                <a:cxn ang="0">
                  <a:pos x="8" y="20"/>
                </a:cxn>
                <a:cxn ang="0">
                  <a:pos x="6" y="23"/>
                </a:cxn>
                <a:cxn ang="0">
                  <a:pos x="2" y="27"/>
                </a:cxn>
                <a:cxn ang="0">
                  <a:pos x="0" y="33"/>
                </a:cxn>
                <a:cxn ang="0">
                  <a:pos x="2" y="34"/>
                </a:cxn>
              </a:cxnLst>
              <a:rect l="0" t="0" r="r" b="b"/>
              <a:pathLst>
                <a:path w="22" h="34">
                  <a:moveTo>
                    <a:pt x="2" y="34"/>
                  </a:moveTo>
                  <a:lnTo>
                    <a:pt x="6" y="29"/>
                  </a:lnTo>
                  <a:lnTo>
                    <a:pt x="9" y="25"/>
                  </a:lnTo>
                  <a:lnTo>
                    <a:pt x="11" y="22"/>
                  </a:lnTo>
                  <a:lnTo>
                    <a:pt x="13" y="18"/>
                  </a:lnTo>
                  <a:lnTo>
                    <a:pt x="15" y="14"/>
                  </a:lnTo>
                  <a:lnTo>
                    <a:pt x="17" y="9"/>
                  </a:lnTo>
                  <a:lnTo>
                    <a:pt x="19" y="5"/>
                  </a:lnTo>
                  <a:lnTo>
                    <a:pt x="22" y="1"/>
                  </a:lnTo>
                  <a:lnTo>
                    <a:pt x="20" y="0"/>
                  </a:lnTo>
                  <a:lnTo>
                    <a:pt x="13" y="7"/>
                  </a:lnTo>
                  <a:lnTo>
                    <a:pt x="11" y="11"/>
                  </a:lnTo>
                  <a:lnTo>
                    <a:pt x="9" y="16"/>
                  </a:lnTo>
                  <a:lnTo>
                    <a:pt x="8" y="20"/>
                  </a:lnTo>
                  <a:lnTo>
                    <a:pt x="6" y="23"/>
                  </a:lnTo>
                  <a:lnTo>
                    <a:pt x="2" y="27"/>
                  </a:lnTo>
                  <a:lnTo>
                    <a:pt x="0" y="33"/>
                  </a:lnTo>
                  <a:lnTo>
                    <a:pt x="2" y="34"/>
                  </a:lnTo>
                  <a:close/>
                </a:path>
              </a:pathLst>
            </a:custGeom>
            <a:solidFill>
              <a:srgbClr val="000000"/>
            </a:solidFill>
            <a:ln w="9525">
              <a:noFill/>
              <a:round/>
            </a:ln>
          </p:spPr>
          <p:txBody>
            <a:bodyPr/>
            <a:lstStyle/>
            <a:p>
              <a:endParaRPr lang="en-US"/>
            </a:p>
          </p:txBody>
        </p:sp>
        <p:sp>
          <p:nvSpPr>
            <p:cNvPr id="520496" name="Freeform 304"/>
            <p:cNvSpPr/>
            <p:nvPr/>
          </p:nvSpPr>
          <p:spPr bwMode="auto">
            <a:xfrm>
              <a:off x="3981" y="2696"/>
              <a:ext cx="9" cy="18"/>
            </a:xfrm>
            <a:custGeom>
              <a:avLst/>
              <a:gdLst/>
              <a:ahLst/>
              <a:cxnLst>
                <a:cxn ang="0">
                  <a:pos x="5" y="16"/>
                </a:cxn>
                <a:cxn ang="0">
                  <a:pos x="3" y="18"/>
                </a:cxn>
                <a:cxn ang="0">
                  <a:pos x="7" y="16"/>
                </a:cxn>
                <a:cxn ang="0">
                  <a:pos x="7" y="12"/>
                </a:cxn>
                <a:cxn ang="0">
                  <a:pos x="9" y="11"/>
                </a:cxn>
                <a:cxn ang="0">
                  <a:pos x="7" y="9"/>
                </a:cxn>
                <a:cxn ang="0">
                  <a:pos x="7" y="1"/>
                </a:cxn>
                <a:cxn ang="0">
                  <a:pos x="5" y="0"/>
                </a:cxn>
                <a:cxn ang="0">
                  <a:pos x="3" y="1"/>
                </a:cxn>
                <a:cxn ang="0">
                  <a:pos x="3" y="7"/>
                </a:cxn>
                <a:cxn ang="0">
                  <a:pos x="5" y="9"/>
                </a:cxn>
                <a:cxn ang="0">
                  <a:pos x="5" y="12"/>
                </a:cxn>
                <a:cxn ang="0">
                  <a:pos x="3" y="14"/>
                </a:cxn>
                <a:cxn ang="0">
                  <a:pos x="1" y="14"/>
                </a:cxn>
                <a:cxn ang="0">
                  <a:pos x="0" y="16"/>
                </a:cxn>
                <a:cxn ang="0">
                  <a:pos x="1" y="14"/>
                </a:cxn>
                <a:cxn ang="0">
                  <a:pos x="0" y="16"/>
                </a:cxn>
                <a:cxn ang="0">
                  <a:pos x="5" y="16"/>
                </a:cxn>
              </a:cxnLst>
              <a:rect l="0" t="0" r="r" b="b"/>
              <a:pathLst>
                <a:path w="9" h="18">
                  <a:moveTo>
                    <a:pt x="5" y="16"/>
                  </a:moveTo>
                  <a:lnTo>
                    <a:pt x="3" y="18"/>
                  </a:lnTo>
                  <a:lnTo>
                    <a:pt x="7" y="16"/>
                  </a:lnTo>
                  <a:lnTo>
                    <a:pt x="7" y="12"/>
                  </a:lnTo>
                  <a:lnTo>
                    <a:pt x="9" y="11"/>
                  </a:lnTo>
                  <a:lnTo>
                    <a:pt x="7" y="9"/>
                  </a:lnTo>
                  <a:lnTo>
                    <a:pt x="7" y="1"/>
                  </a:lnTo>
                  <a:lnTo>
                    <a:pt x="5" y="0"/>
                  </a:lnTo>
                  <a:lnTo>
                    <a:pt x="3" y="1"/>
                  </a:lnTo>
                  <a:lnTo>
                    <a:pt x="3" y="7"/>
                  </a:lnTo>
                  <a:lnTo>
                    <a:pt x="5" y="9"/>
                  </a:lnTo>
                  <a:lnTo>
                    <a:pt x="5" y="12"/>
                  </a:lnTo>
                  <a:lnTo>
                    <a:pt x="3" y="14"/>
                  </a:lnTo>
                  <a:lnTo>
                    <a:pt x="1" y="14"/>
                  </a:lnTo>
                  <a:lnTo>
                    <a:pt x="0" y="16"/>
                  </a:lnTo>
                  <a:lnTo>
                    <a:pt x="1" y="14"/>
                  </a:lnTo>
                  <a:lnTo>
                    <a:pt x="0" y="16"/>
                  </a:lnTo>
                  <a:lnTo>
                    <a:pt x="5" y="16"/>
                  </a:lnTo>
                  <a:close/>
                </a:path>
              </a:pathLst>
            </a:custGeom>
            <a:solidFill>
              <a:srgbClr val="000000"/>
            </a:solidFill>
            <a:ln w="9525">
              <a:noFill/>
              <a:round/>
            </a:ln>
          </p:spPr>
          <p:txBody>
            <a:bodyPr/>
            <a:lstStyle/>
            <a:p>
              <a:endParaRPr lang="en-US"/>
            </a:p>
          </p:txBody>
        </p:sp>
        <p:sp>
          <p:nvSpPr>
            <p:cNvPr id="520497" name="Freeform 305"/>
            <p:cNvSpPr/>
            <p:nvPr/>
          </p:nvSpPr>
          <p:spPr bwMode="auto">
            <a:xfrm>
              <a:off x="3981" y="2712"/>
              <a:ext cx="9" cy="26"/>
            </a:xfrm>
            <a:custGeom>
              <a:avLst/>
              <a:gdLst/>
              <a:ahLst/>
              <a:cxnLst>
                <a:cxn ang="0">
                  <a:pos x="9" y="26"/>
                </a:cxn>
                <a:cxn ang="0">
                  <a:pos x="9" y="19"/>
                </a:cxn>
                <a:cxn ang="0">
                  <a:pos x="7" y="13"/>
                </a:cxn>
                <a:cxn ang="0">
                  <a:pos x="5" y="8"/>
                </a:cxn>
                <a:cxn ang="0">
                  <a:pos x="5" y="0"/>
                </a:cxn>
                <a:cxn ang="0">
                  <a:pos x="0" y="0"/>
                </a:cxn>
                <a:cxn ang="0">
                  <a:pos x="1" y="8"/>
                </a:cxn>
                <a:cxn ang="0">
                  <a:pos x="5" y="15"/>
                </a:cxn>
                <a:cxn ang="0">
                  <a:pos x="7" y="20"/>
                </a:cxn>
                <a:cxn ang="0">
                  <a:pos x="7" y="26"/>
                </a:cxn>
                <a:cxn ang="0">
                  <a:pos x="9" y="26"/>
                </a:cxn>
              </a:cxnLst>
              <a:rect l="0" t="0" r="r" b="b"/>
              <a:pathLst>
                <a:path w="9" h="26">
                  <a:moveTo>
                    <a:pt x="9" y="26"/>
                  </a:moveTo>
                  <a:lnTo>
                    <a:pt x="9" y="19"/>
                  </a:lnTo>
                  <a:lnTo>
                    <a:pt x="7" y="13"/>
                  </a:lnTo>
                  <a:lnTo>
                    <a:pt x="5" y="8"/>
                  </a:lnTo>
                  <a:lnTo>
                    <a:pt x="5" y="0"/>
                  </a:lnTo>
                  <a:lnTo>
                    <a:pt x="0" y="0"/>
                  </a:lnTo>
                  <a:lnTo>
                    <a:pt x="1" y="8"/>
                  </a:lnTo>
                  <a:lnTo>
                    <a:pt x="5" y="15"/>
                  </a:lnTo>
                  <a:lnTo>
                    <a:pt x="7" y="20"/>
                  </a:lnTo>
                  <a:lnTo>
                    <a:pt x="7" y="26"/>
                  </a:lnTo>
                  <a:lnTo>
                    <a:pt x="9" y="26"/>
                  </a:lnTo>
                  <a:close/>
                </a:path>
              </a:pathLst>
            </a:custGeom>
            <a:solidFill>
              <a:srgbClr val="000000"/>
            </a:solidFill>
            <a:ln w="9525">
              <a:noFill/>
              <a:round/>
            </a:ln>
          </p:spPr>
          <p:txBody>
            <a:bodyPr/>
            <a:lstStyle/>
            <a:p>
              <a:endParaRPr lang="en-US"/>
            </a:p>
          </p:txBody>
        </p:sp>
        <p:sp>
          <p:nvSpPr>
            <p:cNvPr id="520498" name="Freeform 306"/>
            <p:cNvSpPr/>
            <p:nvPr/>
          </p:nvSpPr>
          <p:spPr bwMode="auto">
            <a:xfrm>
              <a:off x="3982" y="2738"/>
              <a:ext cx="8" cy="24"/>
            </a:xfrm>
            <a:custGeom>
              <a:avLst/>
              <a:gdLst/>
              <a:ahLst/>
              <a:cxnLst>
                <a:cxn ang="0">
                  <a:pos x="6" y="20"/>
                </a:cxn>
                <a:cxn ang="0">
                  <a:pos x="8" y="20"/>
                </a:cxn>
                <a:cxn ang="0">
                  <a:pos x="4" y="16"/>
                </a:cxn>
                <a:cxn ang="0">
                  <a:pos x="4" y="15"/>
                </a:cxn>
                <a:cxn ang="0">
                  <a:pos x="6" y="13"/>
                </a:cxn>
                <a:cxn ang="0">
                  <a:pos x="6" y="9"/>
                </a:cxn>
                <a:cxn ang="0">
                  <a:pos x="8" y="5"/>
                </a:cxn>
                <a:cxn ang="0">
                  <a:pos x="8" y="0"/>
                </a:cxn>
                <a:cxn ang="0">
                  <a:pos x="6" y="0"/>
                </a:cxn>
                <a:cxn ang="0">
                  <a:pos x="6" y="2"/>
                </a:cxn>
                <a:cxn ang="0">
                  <a:pos x="4" y="5"/>
                </a:cxn>
                <a:cxn ang="0">
                  <a:pos x="2" y="9"/>
                </a:cxn>
                <a:cxn ang="0">
                  <a:pos x="2" y="11"/>
                </a:cxn>
                <a:cxn ang="0">
                  <a:pos x="0" y="15"/>
                </a:cxn>
                <a:cxn ang="0">
                  <a:pos x="0" y="18"/>
                </a:cxn>
                <a:cxn ang="0">
                  <a:pos x="2" y="22"/>
                </a:cxn>
                <a:cxn ang="0">
                  <a:pos x="6" y="24"/>
                </a:cxn>
                <a:cxn ang="0">
                  <a:pos x="8" y="22"/>
                </a:cxn>
                <a:cxn ang="0">
                  <a:pos x="6" y="24"/>
                </a:cxn>
                <a:cxn ang="0">
                  <a:pos x="8" y="22"/>
                </a:cxn>
                <a:cxn ang="0">
                  <a:pos x="6" y="20"/>
                </a:cxn>
              </a:cxnLst>
              <a:rect l="0" t="0" r="r" b="b"/>
              <a:pathLst>
                <a:path w="8" h="24">
                  <a:moveTo>
                    <a:pt x="6" y="20"/>
                  </a:moveTo>
                  <a:lnTo>
                    <a:pt x="8" y="20"/>
                  </a:lnTo>
                  <a:lnTo>
                    <a:pt x="4" y="16"/>
                  </a:lnTo>
                  <a:lnTo>
                    <a:pt x="4" y="15"/>
                  </a:lnTo>
                  <a:lnTo>
                    <a:pt x="6" y="13"/>
                  </a:lnTo>
                  <a:lnTo>
                    <a:pt x="6" y="9"/>
                  </a:lnTo>
                  <a:lnTo>
                    <a:pt x="8" y="5"/>
                  </a:lnTo>
                  <a:lnTo>
                    <a:pt x="8" y="0"/>
                  </a:lnTo>
                  <a:lnTo>
                    <a:pt x="6" y="0"/>
                  </a:lnTo>
                  <a:lnTo>
                    <a:pt x="6" y="2"/>
                  </a:lnTo>
                  <a:lnTo>
                    <a:pt x="4" y="5"/>
                  </a:lnTo>
                  <a:lnTo>
                    <a:pt x="2" y="9"/>
                  </a:lnTo>
                  <a:lnTo>
                    <a:pt x="2" y="11"/>
                  </a:lnTo>
                  <a:lnTo>
                    <a:pt x="0" y="15"/>
                  </a:lnTo>
                  <a:lnTo>
                    <a:pt x="0" y="18"/>
                  </a:lnTo>
                  <a:lnTo>
                    <a:pt x="2" y="22"/>
                  </a:lnTo>
                  <a:lnTo>
                    <a:pt x="6" y="24"/>
                  </a:lnTo>
                  <a:lnTo>
                    <a:pt x="8" y="22"/>
                  </a:lnTo>
                  <a:lnTo>
                    <a:pt x="6" y="24"/>
                  </a:lnTo>
                  <a:lnTo>
                    <a:pt x="8" y="22"/>
                  </a:lnTo>
                  <a:lnTo>
                    <a:pt x="6" y="20"/>
                  </a:lnTo>
                  <a:close/>
                </a:path>
              </a:pathLst>
            </a:custGeom>
            <a:solidFill>
              <a:srgbClr val="000000"/>
            </a:solidFill>
            <a:ln w="9525">
              <a:noFill/>
              <a:round/>
            </a:ln>
          </p:spPr>
          <p:txBody>
            <a:bodyPr/>
            <a:lstStyle/>
            <a:p>
              <a:endParaRPr lang="en-US"/>
            </a:p>
          </p:txBody>
        </p:sp>
        <p:sp>
          <p:nvSpPr>
            <p:cNvPr id="520499" name="Freeform 307"/>
            <p:cNvSpPr/>
            <p:nvPr/>
          </p:nvSpPr>
          <p:spPr bwMode="auto">
            <a:xfrm>
              <a:off x="3988" y="2732"/>
              <a:ext cx="24" cy="28"/>
            </a:xfrm>
            <a:custGeom>
              <a:avLst/>
              <a:gdLst/>
              <a:ahLst/>
              <a:cxnLst>
                <a:cxn ang="0">
                  <a:pos x="20" y="2"/>
                </a:cxn>
                <a:cxn ang="0">
                  <a:pos x="20" y="6"/>
                </a:cxn>
                <a:cxn ang="0">
                  <a:pos x="18" y="10"/>
                </a:cxn>
                <a:cxn ang="0">
                  <a:pos x="17" y="11"/>
                </a:cxn>
                <a:cxn ang="0">
                  <a:pos x="15" y="15"/>
                </a:cxn>
                <a:cxn ang="0">
                  <a:pos x="11" y="19"/>
                </a:cxn>
                <a:cxn ang="0">
                  <a:pos x="7" y="21"/>
                </a:cxn>
                <a:cxn ang="0">
                  <a:pos x="4" y="24"/>
                </a:cxn>
                <a:cxn ang="0">
                  <a:pos x="0" y="26"/>
                </a:cxn>
                <a:cxn ang="0">
                  <a:pos x="2" y="28"/>
                </a:cxn>
                <a:cxn ang="0">
                  <a:pos x="6" y="26"/>
                </a:cxn>
                <a:cxn ang="0">
                  <a:pos x="9" y="24"/>
                </a:cxn>
                <a:cxn ang="0">
                  <a:pos x="13" y="21"/>
                </a:cxn>
                <a:cxn ang="0">
                  <a:pos x="17" y="19"/>
                </a:cxn>
                <a:cxn ang="0">
                  <a:pos x="20" y="15"/>
                </a:cxn>
                <a:cxn ang="0">
                  <a:pos x="22" y="10"/>
                </a:cxn>
                <a:cxn ang="0">
                  <a:pos x="24" y="6"/>
                </a:cxn>
                <a:cxn ang="0">
                  <a:pos x="24" y="0"/>
                </a:cxn>
                <a:cxn ang="0">
                  <a:pos x="22" y="0"/>
                </a:cxn>
                <a:cxn ang="0">
                  <a:pos x="24" y="0"/>
                </a:cxn>
                <a:cxn ang="0">
                  <a:pos x="22" y="0"/>
                </a:cxn>
                <a:cxn ang="0">
                  <a:pos x="20" y="2"/>
                </a:cxn>
              </a:cxnLst>
              <a:rect l="0" t="0" r="r" b="b"/>
              <a:pathLst>
                <a:path w="24" h="28">
                  <a:moveTo>
                    <a:pt x="20" y="2"/>
                  </a:moveTo>
                  <a:lnTo>
                    <a:pt x="20" y="6"/>
                  </a:lnTo>
                  <a:lnTo>
                    <a:pt x="18" y="10"/>
                  </a:lnTo>
                  <a:lnTo>
                    <a:pt x="17" y="11"/>
                  </a:lnTo>
                  <a:lnTo>
                    <a:pt x="15" y="15"/>
                  </a:lnTo>
                  <a:lnTo>
                    <a:pt x="11" y="19"/>
                  </a:lnTo>
                  <a:lnTo>
                    <a:pt x="7" y="21"/>
                  </a:lnTo>
                  <a:lnTo>
                    <a:pt x="4" y="24"/>
                  </a:lnTo>
                  <a:lnTo>
                    <a:pt x="0" y="26"/>
                  </a:lnTo>
                  <a:lnTo>
                    <a:pt x="2" y="28"/>
                  </a:lnTo>
                  <a:lnTo>
                    <a:pt x="6" y="26"/>
                  </a:lnTo>
                  <a:lnTo>
                    <a:pt x="9" y="24"/>
                  </a:lnTo>
                  <a:lnTo>
                    <a:pt x="13" y="21"/>
                  </a:lnTo>
                  <a:lnTo>
                    <a:pt x="17" y="19"/>
                  </a:lnTo>
                  <a:lnTo>
                    <a:pt x="20" y="15"/>
                  </a:lnTo>
                  <a:lnTo>
                    <a:pt x="22" y="10"/>
                  </a:lnTo>
                  <a:lnTo>
                    <a:pt x="24" y="6"/>
                  </a:lnTo>
                  <a:lnTo>
                    <a:pt x="24" y="0"/>
                  </a:lnTo>
                  <a:lnTo>
                    <a:pt x="22" y="0"/>
                  </a:lnTo>
                  <a:lnTo>
                    <a:pt x="24" y="0"/>
                  </a:lnTo>
                  <a:lnTo>
                    <a:pt x="22" y="0"/>
                  </a:lnTo>
                  <a:lnTo>
                    <a:pt x="20" y="2"/>
                  </a:lnTo>
                  <a:close/>
                </a:path>
              </a:pathLst>
            </a:custGeom>
            <a:solidFill>
              <a:srgbClr val="000000"/>
            </a:solidFill>
            <a:ln w="9525">
              <a:noFill/>
              <a:round/>
            </a:ln>
          </p:spPr>
          <p:txBody>
            <a:bodyPr/>
            <a:lstStyle/>
            <a:p>
              <a:endParaRPr lang="en-US"/>
            </a:p>
          </p:txBody>
        </p:sp>
        <p:sp>
          <p:nvSpPr>
            <p:cNvPr id="520500" name="Freeform 308"/>
            <p:cNvSpPr/>
            <p:nvPr/>
          </p:nvSpPr>
          <p:spPr bwMode="auto">
            <a:xfrm>
              <a:off x="3992" y="2708"/>
              <a:ext cx="18" cy="26"/>
            </a:xfrm>
            <a:custGeom>
              <a:avLst/>
              <a:gdLst/>
              <a:ahLst/>
              <a:cxnLst>
                <a:cxn ang="0">
                  <a:pos x="0" y="2"/>
                </a:cxn>
                <a:cxn ang="0">
                  <a:pos x="5" y="8"/>
                </a:cxn>
                <a:cxn ang="0">
                  <a:pos x="5" y="12"/>
                </a:cxn>
                <a:cxn ang="0">
                  <a:pos x="7" y="13"/>
                </a:cxn>
                <a:cxn ang="0">
                  <a:pos x="9" y="17"/>
                </a:cxn>
                <a:cxn ang="0">
                  <a:pos x="14" y="23"/>
                </a:cxn>
                <a:cxn ang="0">
                  <a:pos x="16" y="26"/>
                </a:cxn>
                <a:cxn ang="0">
                  <a:pos x="18" y="24"/>
                </a:cxn>
                <a:cxn ang="0">
                  <a:pos x="16" y="21"/>
                </a:cxn>
                <a:cxn ang="0">
                  <a:pos x="14" y="19"/>
                </a:cxn>
                <a:cxn ang="0">
                  <a:pos x="13" y="15"/>
                </a:cxn>
                <a:cxn ang="0">
                  <a:pos x="11" y="12"/>
                </a:cxn>
                <a:cxn ang="0">
                  <a:pos x="9" y="10"/>
                </a:cxn>
                <a:cxn ang="0">
                  <a:pos x="7" y="6"/>
                </a:cxn>
                <a:cxn ang="0">
                  <a:pos x="5" y="2"/>
                </a:cxn>
                <a:cxn ang="0">
                  <a:pos x="3" y="0"/>
                </a:cxn>
                <a:cxn ang="0">
                  <a:pos x="3" y="2"/>
                </a:cxn>
                <a:cxn ang="0">
                  <a:pos x="0" y="2"/>
                </a:cxn>
              </a:cxnLst>
              <a:rect l="0" t="0" r="r" b="b"/>
              <a:pathLst>
                <a:path w="18" h="26">
                  <a:moveTo>
                    <a:pt x="0" y="2"/>
                  </a:moveTo>
                  <a:lnTo>
                    <a:pt x="5" y="8"/>
                  </a:lnTo>
                  <a:lnTo>
                    <a:pt x="5" y="12"/>
                  </a:lnTo>
                  <a:lnTo>
                    <a:pt x="7" y="13"/>
                  </a:lnTo>
                  <a:lnTo>
                    <a:pt x="9" y="17"/>
                  </a:lnTo>
                  <a:lnTo>
                    <a:pt x="14" y="23"/>
                  </a:lnTo>
                  <a:lnTo>
                    <a:pt x="16" y="26"/>
                  </a:lnTo>
                  <a:lnTo>
                    <a:pt x="18" y="24"/>
                  </a:lnTo>
                  <a:lnTo>
                    <a:pt x="16" y="21"/>
                  </a:lnTo>
                  <a:lnTo>
                    <a:pt x="14" y="19"/>
                  </a:lnTo>
                  <a:lnTo>
                    <a:pt x="13" y="15"/>
                  </a:lnTo>
                  <a:lnTo>
                    <a:pt x="11" y="12"/>
                  </a:lnTo>
                  <a:lnTo>
                    <a:pt x="9" y="10"/>
                  </a:lnTo>
                  <a:lnTo>
                    <a:pt x="7" y="6"/>
                  </a:lnTo>
                  <a:lnTo>
                    <a:pt x="5" y="2"/>
                  </a:lnTo>
                  <a:lnTo>
                    <a:pt x="3" y="0"/>
                  </a:lnTo>
                  <a:lnTo>
                    <a:pt x="3" y="2"/>
                  </a:lnTo>
                  <a:lnTo>
                    <a:pt x="0" y="2"/>
                  </a:lnTo>
                  <a:close/>
                </a:path>
              </a:pathLst>
            </a:custGeom>
            <a:solidFill>
              <a:srgbClr val="000000"/>
            </a:solidFill>
            <a:ln w="9525">
              <a:noFill/>
              <a:round/>
            </a:ln>
          </p:spPr>
          <p:txBody>
            <a:bodyPr/>
            <a:lstStyle/>
            <a:p>
              <a:endParaRPr lang="en-US"/>
            </a:p>
          </p:txBody>
        </p:sp>
        <p:sp>
          <p:nvSpPr>
            <p:cNvPr id="520501" name="Freeform 309"/>
            <p:cNvSpPr/>
            <p:nvPr/>
          </p:nvSpPr>
          <p:spPr bwMode="auto">
            <a:xfrm>
              <a:off x="3992" y="2705"/>
              <a:ext cx="7" cy="5"/>
            </a:xfrm>
            <a:custGeom>
              <a:avLst/>
              <a:gdLst/>
              <a:ahLst/>
              <a:cxnLst>
                <a:cxn ang="0">
                  <a:pos x="5" y="0"/>
                </a:cxn>
                <a:cxn ang="0">
                  <a:pos x="2" y="0"/>
                </a:cxn>
                <a:cxn ang="0">
                  <a:pos x="0" y="2"/>
                </a:cxn>
                <a:cxn ang="0">
                  <a:pos x="0" y="5"/>
                </a:cxn>
                <a:cxn ang="0">
                  <a:pos x="3" y="5"/>
                </a:cxn>
                <a:cxn ang="0">
                  <a:pos x="3" y="3"/>
                </a:cxn>
                <a:cxn ang="0">
                  <a:pos x="5" y="3"/>
                </a:cxn>
                <a:cxn ang="0">
                  <a:pos x="7" y="2"/>
                </a:cxn>
                <a:cxn ang="0">
                  <a:pos x="5" y="0"/>
                </a:cxn>
              </a:cxnLst>
              <a:rect l="0" t="0" r="r" b="b"/>
              <a:pathLst>
                <a:path w="7" h="5">
                  <a:moveTo>
                    <a:pt x="5" y="0"/>
                  </a:moveTo>
                  <a:lnTo>
                    <a:pt x="2" y="0"/>
                  </a:lnTo>
                  <a:lnTo>
                    <a:pt x="0" y="2"/>
                  </a:lnTo>
                  <a:lnTo>
                    <a:pt x="0" y="5"/>
                  </a:lnTo>
                  <a:lnTo>
                    <a:pt x="3" y="5"/>
                  </a:lnTo>
                  <a:lnTo>
                    <a:pt x="3" y="3"/>
                  </a:lnTo>
                  <a:lnTo>
                    <a:pt x="5" y="3"/>
                  </a:lnTo>
                  <a:lnTo>
                    <a:pt x="7" y="2"/>
                  </a:lnTo>
                  <a:lnTo>
                    <a:pt x="5" y="0"/>
                  </a:lnTo>
                  <a:close/>
                </a:path>
              </a:pathLst>
            </a:custGeom>
            <a:solidFill>
              <a:srgbClr val="000000"/>
            </a:solidFill>
            <a:ln w="9525">
              <a:noFill/>
              <a:round/>
            </a:ln>
          </p:spPr>
          <p:txBody>
            <a:bodyPr/>
            <a:lstStyle/>
            <a:p>
              <a:endParaRPr lang="en-US"/>
            </a:p>
          </p:txBody>
        </p:sp>
        <p:sp>
          <p:nvSpPr>
            <p:cNvPr id="520502" name="Freeform 310"/>
            <p:cNvSpPr/>
            <p:nvPr/>
          </p:nvSpPr>
          <p:spPr bwMode="auto">
            <a:xfrm>
              <a:off x="3997" y="2659"/>
              <a:ext cx="30" cy="48"/>
            </a:xfrm>
            <a:custGeom>
              <a:avLst/>
              <a:gdLst/>
              <a:ahLst/>
              <a:cxnLst>
                <a:cxn ang="0">
                  <a:pos x="30" y="2"/>
                </a:cxn>
                <a:cxn ang="0">
                  <a:pos x="26" y="2"/>
                </a:cxn>
                <a:cxn ang="0">
                  <a:pos x="20" y="5"/>
                </a:cxn>
                <a:cxn ang="0">
                  <a:pos x="17" y="11"/>
                </a:cxn>
                <a:cxn ang="0">
                  <a:pos x="13" y="16"/>
                </a:cxn>
                <a:cxn ang="0">
                  <a:pos x="9" y="22"/>
                </a:cxn>
                <a:cxn ang="0">
                  <a:pos x="8" y="29"/>
                </a:cxn>
                <a:cxn ang="0">
                  <a:pos x="4" y="35"/>
                </a:cxn>
                <a:cxn ang="0">
                  <a:pos x="2" y="40"/>
                </a:cxn>
                <a:cxn ang="0">
                  <a:pos x="0" y="46"/>
                </a:cxn>
                <a:cxn ang="0">
                  <a:pos x="2" y="48"/>
                </a:cxn>
                <a:cxn ang="0">
                  <a:pos x="6" y="42"/>
                </a:cxn>
                <a:cxn ang="0">
                  <a:pos x="8" y="37"/>
                </a:cxn>
                <a:cxn ang="0">
                  <a:pos x="11" y="29"/>
                </a:cxn>
                <a:cxn ang="0">
                  <a:pos x="13" y="24"/>
                </a:cxn>
                <a:cxn ang="0">
                  <a:pos x="17" y="18"/>
                </a:cxn>
                <a:cxn ang="0">
                  <a:pos x="20" y="13"/>
                </a:cxn>
                <a:cxn ang="0">
                  <a:pos x="30" y="4"/>
                </a:cxn>
                <a:cxn ang="0">
                  <a:pos x="26" y="4"/>
                </a:cxn>
                <a:cxn ang="0">
                  <a:pos x="30" y="2"/>
                </a:cxn>
                <a:cxn ang="0">
                  <a:pos x="28" y="0"/>
                </a:cxn>
                <a:cxn ang="0">
                  <a:pos x="26" y="2"/>
                </a:cxn>
                <a:cxn ang="0">
                  <a:pos x="30" y="2"/>
                </a:cxn>
              </a:cxnLst>
              <a:rect l="0" t="0" r="r" b="b"/>
              <a:pathLst>
                <a:path w="30" h="48">
                  <a:moveTo>
                    <a:pt x="30" y="2"/>
                  </a:moveTo>
                  <a:lnTo>
                    <a:pt x="26" y="2"/>
                  </a:lnTo>
                  <a:lnTo>
                    <a:pt x="20" y="5"/>
                  </a:lnTo>
                  <a:lnTo>
                    <a:pt x="17" y="11"/>
                  </a:lnTo>
                  <a:lnTo>
                    <a:pt x="13" y="16"/>
                  </a:lnTo>
                  <a:lnTo>
                    <a:pt x="9" y="22"/>
                  </a:lnTo>
                  <a:lnTo>
                    <a:pt x="8" y="29"/>
                  </a:lnTo>
                  <a:lnTo>
                    <a:pt x="4" y="35"/>
                  </a:lnTo>
                  <a:lnTo>
                    <a:pt x="2" y="40"/>
                  </a:lnTo>
                  <a:lnTo>
                    <a:pt x="0" y="46"/>
                  </a:lnTo>
                  <a:lnTo>
                    <a:pt x="2" y="48"/>
                  </a:lnTo>
                  <a:lnTo>
                    <a:pt x="6" y="42"/>
                  </a:lnTo>
                  <a:lnTo>
                    <a:pt x="8" y="37"/>
                  </a:lnTo>
                  <a:lnTo>
                    <a:pt x="11" y="29"/>
                  </a:lnTo>
                  <a:lnTo>
                    <a:pt x="13" y="24"/>
                  </a:lnTo>
                  <a:lnTo>
                    <a:pt x="17" y="18"/>
                  </a:lnTo>
                  <a:lnTo>
                    <a:pt x="20" y="13"/>
                  </a:lnTo>
                  <a:lnTo>
                    <a:pt x="30" y="4"/>
                  </a:lnTo>
                  <a:lnTo>
                    <a:pt x="26" y="4"/>
                  </a:lnTo>
                  <a:lnTo>
                    <a:pt x="30" y="2"/>
                  </a:lnTo>
                  <a:lnTo>
                    <a:pt x="28" y="0"/>
                  </a:lnTo>
                  <a:lnTo>
                    <a:pt x="26" y="2"/>
                  </a:lnTo>
                  <a:lnTo>
                    <a:pt x="30" y="2"/>
                  </a:lnTo>
                  <a:close/>
                </a:path>
              </a:pathLst>
            </a:custGeom>
            <a:solidFill>
              <a:srgbClr val="000000"/>
            </a:solidFill>
            <a:ln w="9525">
              <a:noFill/>
              <a:round/>
            </a:ln>
          </p:spPr>
          <p:txBody>
            <a:bodyPr/>
            <a:lstStyle/>
            <a:p>
              <a:endParaRPr lang="en-US"/>
            </a:p>
          </p:txBody>
        </p:sp>
        <p:sp>
          <p:nvSpPr>
            <p:cNvPr id="520503" name="Freeform 311"/>
            <p:cNvSpPr/>
            <p:nvPr/>
          </p:nvSpPr>
          <p:spPr bwMode="auto">
            <a:xfrm>
              <a:off x="4023" y="2661"/>
              <a:ext cx="33" cy="16"/>
            </a:xfrm>
            <a:custGeom>
              <a:avLst/>
              <a:gdLst/>
              <a:ahLst/>
              <a:cxnLst>
                <a:cxn ang="0">
                  <a:pos x="33" y="14"/>
                </a:cxn>
                <a:cxn ang="0">
                  <a:pos x="31" y="14"/>
                </a:cxn>
                <a:cxn ang="0">
                  <a:pos x="27" y="11"/>
                </a:cxn>
                <a:cxn ang="0">
                  <a:pos x="24" y="9"/>
                </a:cxn>
                <a:cxn ang="0">
                  <a:pos x="20" y="7"/>
                </a:cxn>
                <a:cxn ang="0">
                  <a:pos x="16" y="7"/>
                </a:cxn>
                <a:cxn ang="0">
                  <a:pos x="13" y="5"/>
                </a:cxn>
                <a:cxn ang="0">
                  <a:pos x="9" y="3"/>
                </a:cxn>
                <a:cxn ang="0">
                  <a:pos x="5" y="2"/>
                </a:cxn>
                <a:cxn ang="0">
                  <a:pos x="4" y="0"/>
                </a:cxn>
                <a:cxn ang="0">
                  <a:pos x="0" y="2"/>
                </a:cxn>
                <a:cxn ang="0">
                  <a:pos x="4" y="5"/>
                </a:cxn>
                <a:cxn ang="0">
                  <a:pos x="7" y="7"/>
                </a:cxn>
                <a:cxn ang="0">
                  <a:pos x="11" y="9"/>
                </a:cxn>
                <a:cxn ang="0">
                  <a:pos x="15" y="11"/>
                </a:cxn>
                <a:cxn ang="0">
                  <a:pos x="18" y="11"/>
                </a:cxn>
                <a:cxn ang="0">
                  <a:pos x="24" y="13"/>
                </a:cxn>
                <a:cxn ang="0">
                  <a:pos x="26" y="14"/>
                </a:cxn>
                <a:cxn ang="0">
                  <a:pos x="29" y="16"/>
                </a:cxn>
                <a:cxn ang="0">
                  <a:pos x="33" y="14"/>
                </a:cxn>
              </a:cxnLst>
              <a:rect l="0" t="0" r="r" b="b"/>
              <a:pathLst>
                <a:path w="33" h="16">
                  <a:moveTo>
                    <a:pt x="33" y="14"/>
                  </a:moveTo>
                  <a:lnTo>
                    <a:pt x="31" y="14"/>
                  </a:lnTo>
                  <a:lnTo>
                    <a:pt x="27" y="11"/>
                  </a:lnTo>
                  <a:lnTo>
                    <a:pt x="24" y="9"/>
                  </a:lnTo>
                  <a:lnTo>
                    <a:pt x="20" y="7"/>
                  </a:lnTo>
                  <a:lnTo>
                    <a:pt x="16" y="7"/>
                  </a:lnTo>
                  <a:lnTo>
                    <a:pt x="13" y="5"/>
                  </a:lnTo>
                  <a:lnTo>
                    <a:pt x="9" y="3"/>
                  </a:lnTo>
                  <a:lnTo>
                    <a:pt x="5" y="2"/>
                  </a:lnTo>
                  <a:lnTo>
                    <a:pt x="4" y="0"/>
                  </a:lnTo>
                  <a:lnTo>
                    <a:pt x="0" y="2"/>
                  </a:lnTo>
                  <a:lnTo>
                    <a:pt x="4" y="5"/>
                  </a:lnTo>
                  <a:lnTo>
                    <a:pt x="7" y="7"/>
                  </a:lnTo>
                  <a:lnTo>
                    <a:pt x="11" y="9"/>
                  </a:lnTo>
                  <a:lnTo>
                    <a:pt x="15" y="11"/>
                  </a:lnTo>
                  <a:lnTo>
                    <a:pt x="18" y="11"/>
                  </a:lnTo>
                  <a:lnTo>
                    <a:pt x="24" y="13"/>
                  </a:lnTo>
                  <a:lnTo>
                    <a:pt x="26" y="14"/>
                  </a:lnTo>
                  <a:lnTo>
                    <a:pt x="29" y="16"/>
                  </a:lnTo>
                  <a:lnTo>
                    <a:pt x="33" y="14"/>
                  </a:lnTo>
                  <a:close/>
                </a:path>
              </a:pathLst>
            </a:custGeom>
            <a:solidFill>
              <a:srgbClr val="000000"/>
            </a:solidFill>
            <a:ln w="9525">
              <a:noFill/>
              <a:round/>
            </a:ln>
          </p:spPr>
          <p:txBody>
            <a:bodyPr/>
            <a:lstStyle/>
            <a:p>
              <a:endParaRPr lang="en-US"/>
            </a:p>
          </p:txBody>
        </p:sp>
        <p:sp>
          <p:nvSpPr>
            <p:cNvPr id="520504" name="Freeform 312"/>
            <p:cNvSpPr/>
            <p:nvPr/>
          </p:nvSpPr>
          <p:spPr bwMode="auto">
            <a:xfrm>
              <a:off x="4052" y="2675"/>
              <a:ext cx="65" cy="30"/>
            </a:xfrm>
            <a:custGeom>
              <a:avLst/>
              <a:gdLst/>
              <a:ahLst/>
              <a:cxnLst>
                <a:cxn ang="0">
                  <a:pos x="65" y="26"/>
                </a:cxn>
                <a:cxn ang="0">
                  <a:pos x="61" y="24"/>
                </a:cxn>
                <a:cxn ang="0">
                  <a:pos x="57" y="24"/>
                </a:cxn>
                <a:cxn ang="0">
                  <a:pos x="52" y="22"/>
                </a:cxn>
                <a:cxn ang="0">
                  <a:pos x="48" y="21"/>
                </a:cxn>
                <a:cxn ang="0">
                  <a:pos x="44" y="19"/>
                </a:cxn>
                <a:cxn ang="0">
                  <a:pos x="41" y="17"/>
                </a:cxn>
                <a:cxn ang="0">
                  <a:pos x="37" y="15"/>
                </a:cxn>
                <a:cxn ang="0">
                  <a:pos x="33" y="13"/>
                </a:cxn>
                <a:cxn ang="0">
                  <a:pos x="28" y="13"/>
                </a:cxn>
                <a:cxn ang="0">
                  <a:pos x="26" y="11"/>
                </a:cxn>
                <a:cxn ang="0">
                  <a:pos x="20" y="10"/>
                </a:cxn>
                <a:cxn ang="0">
                  <a:pos x="17" y="8"/>
                </a:cxn>
                <a:cxn ang="0">
                  <a:pos x="13" y="6"/>
                </a:cxn>
                <a:cxn ang="0">
                  <a:pos x="9" y="4"/>
                </a:cxn>
                <a:cxn ang="0">
                  <a:pos x="6" y="2"/>
                </a:cxn>
                <a:cxn ang="0">
                  <a:pos x="4" y="0"/>
                </a:cxn>
                <a:cxn ang="0">
                  <a:pos x="0" y="2"/>
                </a:cxn>
                <a:cxn ang="0">
                  <a:pos x="4" y="4"/>
                </a:cxn>
                <a:cxn ang="0">
                  <a:pos x="8" y="8"/>
                </a:cxn>
                <a:cxn ang="0">
                  <a:pos x="11" y="10"/>
                </a:cxn>
                <a:cxn ang="0">
                  <a:pos x="17" y="11"/>
                </a:cxn>
                <a:cxn ang="0">
                  <a:pos x="20" y="13"/>
                </a:cxn>
                <a:cxn ang="0">
                  <a:pos x="24" y="15"/>
                </a:cxn>
                <a:cxn ang="0">
                  <a:pos x="28" y="15"/>
                </a:cxn>
                <a:cxn ang="0">
                  <a:pos x="32" y="17"/>
                </a:cxn>
                <a:cxn ang="0">
                  <a:pos x="35" y="19"/>
                </a:cxn>
                <a:cxn ang="0">
                  <a:pos x="39" y="21"/>
                </a:cxn>
                <a:cxn ang="0">
                  <a:pos x="44" y="22"/>
                </a:cxn>
                <a:cxn ang="0">
                  <a:pos x="48" y="24"/>
                </a:cxn>
                <a:cxn ang="0">
                  <a:pos x="52" y="24"/>
                </a:cxn>
                <a:cxn ang="0">
                  <a:pos x="55" y="26"/>
                </a:cxn>
                <a:cxn ang="0">
                  <a:pos x="59" y="28"/>
                </a:cxn>
                <a:cxn ang="0">
                  <a:pos x="63" y="30"/>
                </a:cxn>
                <a:cxn ang="0">
                  <a:pos x="65" y="26"/>
                </a:cxn>
              </a:cxnLst>
              <a:rect l="0" t="0" r="r" b="b"/>
              <a:pathLst>
                <a:path w="65" h="30">
                  <a:moveTo>
                    <a:pt x="65" y="26"/>
                  </a:moveTo>
                  <a:lnTo>
                    <a:pt x="61" y="24"/>
                  </a:lnTo>
                  <a:lnTo>
                    <a:pt x="57" y="24"/>
                  </a:lnTo>
                  <a:lnTo>
                    <a:pt x="52" y="22"/>
                  </a:lnTo>
                  <a:lnTo>
                    <a:pt x="48" y="21"/>
                  </a:lnTo>
                  <a:lnTo>
                    <a:pt x="44" y="19"/>
                  </a:lnTo>
                  <a:lnTo>
                    <a:pt x="41" y="17"/>
                  </a:lnTo>
                  <a:lnTo>
                    <a:pt x="37" y="15"/>
                  </a:lnTo>
                  <a:lnTo>
                    <a:pt x="33" y="13"/>
                  </a:lnTo>
                  <a:lnTo>
                    <a:pt x="28" y="13"/>
                  </a:lnTo>
                  <a:lnTo>
                    <a:pt x="26" y="11"/>
                  </a:lnTo>
                  <a:lnTo>
                    <a:pt x="20" y="10"/>
                  </a:lnTo>
                  <a:lnTo>
                    <a:pt x="17" y="8"/>
                  </a:lnTo>
                  <a:lnTo>
                    <a:pt x="13" y="6"/>
                  </a:lnTo>
                  <a:lnTo>
                    <a:pt x="9" y="4"/>
                  </a:lnTo>
                  <a:lnTo>
                    <a:pt x="6" y="2"/>
                  </a:lnTo>
                  <a:lnTo>
                    <a:pt x="4" y="0"/>
                  </a:lnTo>
                  <a:lnTo>
                    <a:pt x="0" y="2"/>
                  </a:lnTo>
                  <a:lnTo>
                    <a:pt x="4" y="4"/>
                  </a:lnTo>
                  <a:lnTo>
                    <a:pt x="8" y="8"/>
                  </a:lnTo>
                  <a:lnTo>
                    <a:pt x="11" y="10"/>
                  </a:lnTo>
                  <a:lnTo>
                    <a:pt x="17" y="11"/>
                  </a:lnTo>
                  <a:lnTo>
                    <a:pt x="20" y="13"/>
                  </a:lnTo>
                  <a:lnTo>
                    <a:pt x="24" y="15"/>
                  </a:lnTo>
                  <a:lnTo>
                    <a:pt x="28" y="15"/>
                  </a:lnTo>
                  <a:lnTo>
                    <a:pt x="32" y="17"/>
                  </a:lnTo>
                  <a:lnTo>
                    <a:pt x="35" y="19"/>
                  </a:lnTo>
                  <a:lnTo>
                    <a:pt x="39" y="21"/>
                  </a:lnTo>
                  <a:lnTo>
                    <a:pt x="44" y="22"/>
                  </a:lnTo>
                  <a:lnTo>
                    <a:pt x="48" y="24"/>
                  </a:lnTo>
                  <a:lnTo>
                    <a:pt x="52" y="24"/>
                  </a:lnTo>
                  <a:lnTo>
                    <a:pt x="55" y="26"/>
                  </a:lnTo>
                  <a:lnTo>
                    <a:pt x="59" y="28"/>
                  </a:lnTo>
                  <a:lnTo>
                    <a:pt x="63" y="30"/>
                  </a:lnTo>
                  <a:lnTo>
                    <a:pt x="65" y="26"/>
                  </a:lnTo>
                  <a:close/>
                </a:path>
              </a:pathLst>
            </a:custGeom>
            <a:solidFill>
              <a:srgbClr val="000000"/>
            </a:solidFill>
            <a:ln w="9525">
              <a:noFill/>
              <a:round/>
            </a:ln>
          </p:spPr>
          <p:txBody>
            <a:bodyPr/>
            <a:lstStyle/>
            <a:p>
              <a:endParaRPr lang="en-US"/>
            </a:p>
          </p:txBody>
        </p:sp>
        <p:sp>
          <p:nvSpPr>
            <p:cNvPr id="520505" name="Freeform 313"/>
            <p:cNvSpPr/>
            <p:nvPr/>
          </p:nvSpPr>
          <p:spPr bwMode="auto">
            <a:xfrm>
              <a:off x="4115" y="2701"/>
              <a:ext cx="14" cy="11"/>
            </a:xfrm>
            <a:custGeom>
              <a:avLst/>
              <a:gdLst/>
              <a:ahLst/>
              <a:cxnLst>
                <a:cxn ang="0">
                  <a:pos x="13" y="7"/>
                </a:cxn>
                <a:cxn ang="0">
                  <a:pos x="14" y="7"/>
                </a:cxn>
                <a:cxn ang="0">
                  <a:pos x="9" y="7"/>
                </a:cxn>
                <a:cxn ang="0">
                  <a:pos x="7" y="6"/>
                </a:cxn>
                <a:cxn ang="0">
                  <a:pos x="5" y="6"/>
                </a:cxn>
                <a:cxn ang="0">
                  <a:pos x="5" y="4"/>
                </a:cxn>
                <a:cxn ang="0">
                  <a:pos x="2" y="0"/>
                </a:cxn>
                <a:cxn ang="0">
                  <a:pos x="0" y="4"/>
                </a:cxn>
                <a:cxn ang="0">
                  <a:pos x="5" y="9"/>
                </a:cxn>
                <a:cxn ang="0">
                  <a:pos x="7" y="9"/>
                </a:cxn>
                <a:cxn ang="0">
                  <a:pos x="11" y="11"/>
                </a:cxn>
                <a:cxn ang="0">
                  <a:pos x="13" y="11"/>
                </a:cxn>
                <a:cxn ang="0">
                  <a:pos x="14" y="9"/>
                </a:cxn>
                <a:cxn ang="0">
                  <a:pos x="13" y="7"/>
                </a:cxn>
              </a:cxnLst>
              <a:rect l="0" t="0" r="r" b="b"/>
              <a:pathLst>
                <a:path w="14" h="11">
                  <a:moveTo>
                    <a:pt x="13" y="7"/>
                  </a:moveTo>
                  <a:lnTo>
                    <a:pt x="14" y="7"/>
                  </a:lnTo>
                  <a:lnTo>
                    <a:pt x="9" y="7"/>
                  </a:lnTo>
                  <a:lnTo>
                    <a:pt x="7" y="6"/>
                  </a:lnTo>
                  <a:lnTo>
                    <a:pt x="5" y="6"/>
                  </a:lnTo>
                  <a:lnTo>
                    <a:pt x="5" y="4"/>
                  </a:lnTo>
                  <a:lnTo>
                    <a:pt x="2" y="0"/>
                  </a:lnTo>
                  <a:lnTo>
                    <a:pt x="0" y="4"/>
                  </a:lnTo>
                  <a:lnTo>
                    <a:pt x="5" y="9"/>
                  </a:lnTo>
                  <a:lnTo>
                    <a:pt x="7" y="9"/>
                  </a:lnTo>
                  <a:lnTo>
                    <a:pt x="11" y="11"/>
                  </a:lnTo>
                  <a:lnTo>
                    <a:pt x="13" y="11"/>
                  </a:lnTo>
                  <a:lnTo>
                    <a:pt x="14" y="9"/>
                  </a:lnTo>
                  <a:lnTo>
                    <a:pt x="13" y="7"/>
                  </a:lnTo>
                  <a:close/>
                </a:path>
              </a:pathLst>
            </a:custGeom>
            <a:solidFill>
              <a:srgbClr val="000000"/>
            </a:solidFill>
            <a:ln w="9525">
              <a:noFill/>
              <a:round/>
            </a:ln>
          </p:spPr>
          <p:txBody>
            <a:bodyPr/>
            <a:lstStyle/>
            <a:p>
              <a:endParaRPr lang="en-US"/>
            </a:p>
          </p:txBody>
        </p:sp>
        <p:sp>
          <p:nvSpPr>
            <p:cNvPr id="520506" name="Freeform 314"/>
            <p:cNvSpPr/>
            <p:nvPr/>
          </p:nvSpPr>
          <p:spPr bwMode="auto">
            <a:xfrm>
              <a:off x="4128" y="2692"/>
              <a:ext cx="5" cy="18"/>
            </a:xfrm>
            <a:custGeom>
              <a:avLst/>
              <a:gdLst/>
              <a:ahLst/>
              <a:cxnLst>
                <a:cxn ang="0">
                  <a:pos x="1" y="0"/>
                </a:cxn>
                <a:cxn ang="0">
                  <a:pos x="1" y="13"/>
                </a:cxn>
                <a:cxn ang="0">
                  <a:pos x="0" y="16"/>
                </a:cxn>
                <a:cxn ang="0">
                  <a:pos x="1" y="18"/>
                </a:cxn>
                <a:cxn ang="0">
                  <a:pos x="5" y="15"/>
                </a:cxn>
                <a:cxn ang="0">
                  <a:pos x="5" y="4"/>
                </a:cxn>
                <a:cxn ang="0">
                  <a:pos x="3" y="0"/>
                </a:cxn>
                <a:cxn ang="0">
                  <a:pos x="1" y="0"/>
                </a:cxn>
              </a:cxnLst>
              <a:rect l="0" t="0" r="r" b="b"/>
              <a:pathLst>
                <a:path w="5" h="18">
                  <a:moveTo>
                    <a:pt x="1" y="0"/>
                  </a:moveTo>
                  <a:lnTo>
                    <a:pt x="1" y="13"/>
                  </a:lnTo>
                  <a:lnTo>
                    <a:pt x="0" y="16"/>
                  </a:lnTo>
                  <a:lnTo>
                    <a:pt x="1" y="18"/>
                  </a:lnTo>
                  <a:lnTo>
                    <a:pt x="5" y="15"/>
                  </a:lnTo>
                  <a:lnTo>
                    <a:pt x="5" y="4"/>
                  </a:lnTo>
                  <a:lnTo>
                    <a:pt x="3" y="0"/>
                  </a:lnTo>
                  <a:lnTo>
                    <a:pt x="1" y="0"/>
                  </a:lnTo>
                  <a:close/>
                </a:path>
              </a:pathLst>
            </a:custGeom>
            <a:solidFill>
              <a:srgbClr val="000000"/>
            </a:solidFill>
            <a:ln w="9525">
              <a:noFill/>
              <a:round/>
            </a:ln>
          </p:spPr>
          <p:txBody>
            <a:bodyPr/>
            <a:lstStyle/>
            <a:p>
              <a:endParaRPr lang="en-US"/>
            </a:p>
          </p:txBody>
        </p:sp>
        <p:sp>
          <p:nvSpPr>
            <p:cNvPr id="520507" name="Freeform 315"/>
            <p:cNvSpPr/>
            <p:nvPr/>
          </p:nvSpPr>
          <p:spPr bwMode="auto">
            <a:xfrm>
              <a:off x="4106" y="2663"/>
              <a:ext cx="25" cy="29"/>
            </a:xfrm>
            <a:custGeom>
              <a:avLst/>
              <a:gdLst/>
              <a:ahLst/>
              <a:cxnLst>
                <a:cxn ang="0">
                  <a:pos x="0" y="3"/>
                </a:cxn>
                <a:cxn ang="0">
                  <a:pos x="3" y="5"/>
                </a:cxn>
                <a:cxn ang="0">
                  <a:pos x="11" y="12"/>
                </a:cxn>
                <a:cxn ang="0">
                  <a:pos x="14" y="14"/>
                </a:cxn>
                <a:cxn ang="0">
                  <a:pos x="22" y="22"/>
                </a:cxn>
                <a:cxn ang="0">
                  <a:pos x="22" y="23"/>
                </a:cxn>
                <a:cxn ang="0">
                  <a:pos x="23" y="29"/>
                </a:cxn>
                <a:cxn ang="0">
                  <a:pos x="25" y="29"/>
                </a:cxn>
                <a:cxn ang="0">
                  <a:pos x="25" y="23"/>
                </a:cxn>
                <a:cxn ang="0">
                  <a:pos x="23" y="20"/>
                </a:cxn>
                <a:cxn ang="0">
                  <a:pos x="22" y="16"/>
                </a:cxn>
                <a:cxn ang="0">
                  <a:pos x="16" y="12"/>
                </a:cxn>
                <a:cxn ang="0">
                  <a:pos x="9" y="5"/>
                </a:cxn>
                <a:cxn ang="0">
                  <a:pos x="5" y="3"/>
                </a:cxn>
                <a:cxn ang="0">
                  <a:pos x="1" y="0"/>
                </a:cxn>
                <a:cxn ang="0">
                  <a:pos x="0" y="3"/>
                </a:cxn>
              </a:cxnLst>
              <a:rect l="0" t="0" r="r" b="b"/>
              <a:pathLst>
                <a:path w="25" h="29">
                  <a:moveTo>
                    <a:pt x="0" y="3"/>
                  </a:moveTo>
                  <a:lnTo>
                    <a:pt x="3" y="5"/>
                  </a:lnTo>
                  <a:lnTo>
                    <a:pt x="11" y="12"/>
                  </a:lnTo>
                  <a:lnTo>
                    <a:pt x="14" y="14"/>
                  </a:lnTo>
                  <a:lnTo>
                    <a:pt x="22" y="22"/>
                  </a:lnTo>
                  <a:lnTo>
                    <a:pt x="22" y="23"/>
                  </a:lnTo>
                  <a:lnTo>
                    <a:pt x="23" y="29"/>
                  </a:lnTo>
                  <a:lnTo>
                    <a:pt x="25" y="29"/>
                  </a:lnTo>
                  <a:lnTo>
                    <a:pt x="25" y="23"/>
                  </a:lnTo>
                  <a:lnTo>
                    <a:pt x="23" y="20"/>
                  </a:lnTo>
                  <a:lnTo>
                    <a:pt x="22" y="16"/>
                  </a:lnTo>
                  <a:lnTo>
                    <a:pt x="16" y="12"/>
                  </a:lnTo>
                  <a:lnTo>
                    <a:pt x="9" y="5"/>
                  </a:lnTo>
                  <a:lnTo>
                    <a:pt x="5" y="3"/>
                  </a:lnTo>
                  <a:lnTo>
                    <a:pt x="1" y="0"/>
                  </a:lnTo>
                  <a:lnTo>
                    <a:pt x="0" y="3"/>
                  </a:lnTo>
                  <a:close/>
                </a:path>
              </a:pathLst>
            </a:custGeom>
            <a:solidFill>
              <a:srgbClr val="000000"/>
            </a:solidFill>
            <a:ln w="9525">
              <a:noFill/>
              <a:round/>
            </a:ln>
          </p:spPr>
          <p:txBody>
            <a:bodyPr/>
            <a:lstStyle/>
            <a:p>
              <a:endParaRPr lang="en-US"/>
            </a:p>
          </p:txBody>
        </p:sp>
        <p:sp>
          <p:nvSpPr>
            <p:cNvPr id="520508" name="Freeform 316"/>
            <p:cNvSpPr/>
            <p:nvPr/>
          </p:nvSpPr>
          <p:spPr bwMode="auto">
            <a:xfrm>
              <a:off x="4060" y="2648"/>
              <a:ext cx="47" cy="18"/>
            </a:xfrm>
            <a:custGeom>
              <a:avLst/>
              <a:gdLst/>
              <a:ahLst/>
              <a:cxnLst>
                <a:cxn ang="0">
                  <a:pos x="0" y="9"/>
                </a:cxn>
                <a:cxn ang="0">
                  <a:pos x="1" y="9"/>
                </a:cxn>
                <a:cxn ang="0">
                  <a:pos x="7" y="5"/>
                </a:cxn>
                <a:cxn ang="0">
                  <a:pos x="18" y="5"/>
                </a:cxn>
                <a:cxn ang="0">
                  <a:pos x="24" y="7"/>
                </a:cxn>
                <a:cxn ang="0">
                  <a:pos x="29" y="11"/>
                </a:cxn>
                <a:cxn ang="0">
                  <a:pos x="35" y="13"/>
                </a:cxn>
                <a:cxn ang="0">
                  <a:pos x="40" y="16"/>
                </a:cxn>
                <a:cxn ang="0">
                  <a:pos x="46" y="18"/>
                </a:cxn>
                <a:cxn ang="0">
                  <a:pos x="47" y="15"/>
                </a:cxn>
                <a:cxn ang="0">
                  <a:pos x="42" y="13"/>
                </a:cxn>
                <a:cxn ang="0">
                  <a:pos x="36" y="11"/>
                </a:cxn>
                <a:cxn ang="0">
                  <a:pos x="31" y="7"/>
                </a:cxn>
                <a:cxn ang="0">
                  <a:pos x="24" y="4"/>
                </a:cxn>
                <a:cxn ang="0">
                  <a:pos x="18" y="2"/>
                </a:cxn>
                <a:cxn ang="0">
                  <a:pos x="12" y="0"/>
                </a:cxn>
                <a:cxn ang="0">
                  <a:pos x="5" y="2"/>
                </a:cxn>
                <a:cxn ang="0">
                  <a:pos x="0" y="5"/>
                </a:cxn>
                <a:cxn ang="0">
                  <a:pos x="0" y="9"/>
                </a:cxn>
                <a:cxn ang="0">
                  <a:pos x="1" y="9"/>
                </a:cxn>
                <a:cxn ang="0">
                  <a:pos x="0" y="9"/>
                </a:cxn>
              </a:cxnLst>
              <a:rect l="0" t="0" r="r" b="b"/>
              <a:pathLst>
                <a:path w="47" h="18">
                  <a:moveTo>
                    <a:pt x="0" y="9"/>
                  </a:moveTo>
                  <a:lnTo>
                    <a:pt x="1" y="9"/>
                  </a:lnTo>
                  <a:lnTo>
                    <a:pt x="7" y="5"/>
                  </a:lnTo>
                  <a:lnTo>
                    <a:pt x="18" y="5"/>
                  </a:lnTo>
                  <a:lnTo>
                    <a:pt x="24" y="7"/>
                  </a:lnTo>
                  <a:lnTo>
                    <a:pt x="29" y="11"/>
                  </a:lnTo>
                  <a:lnTo>
                    <a:pt x="35" y="13"/>
                  </a:lnTo>
                  <a:lnTo>
                    <a:pt x="40" y="16"/>
                  </a:lnTo>
                  <a:lnTo>
                    <a:pt x="46" y="18"/>
                  </a:lnTo>
                  <a:lnTo>
                    <a:pt x="47" y="15"/>
                  </a:lnTo>
                  <a:lnTo>
                    <a:pt x="42" y="13"/>
                  </a:lnTo>
                  <a:lnTo>
                    <a:pt x="36" y="11"/>
                  </a:lnTo>
                  <a:lnTo>
                    <a:pt x="31" y="7"/>
                  </a:lnTo>
                  <a:lnTo>
                    <a:pt x="24" y="4"/>
                  </a:lnTo>
                  <a:lnTo>
                    <a:pt x="18" y="2"/>
                  </a:lnTo>
                  <a:lnTo>
                    <a:pt x="12" y="0"/>
                  </a:lnTo>
                  <a:lnTo>
                    <a:pt x="5" y="2"/>
                  </a:lnTo>
                  <a:lnTo>
                    <a:pt x="0" y="5"/>
                  </a:lnTo>
                  <a:lnTo>
                    <a:pt x="0" y="9"/>
                  </a:lnTo>
                  <a:lnTo>
                    <a:pt x="1" y="9"/>
                  </a:lnTo>
                  <a:lnTo>
                    <a:pt x="0" y="9"/>
                  </a:lnTo>
                  <a:close/>
                </a:path>
              </a:pathLst>
            </a:custGeom>
            <a:solidFill>
              <a:srgbClr val="000000"/>
            </a:solidFill>
            <a:ln w="9525">
              <a:noFill/>
              <a:round/>
            </a:ln>
          </p:spPr>
          <p:txBody>
            <a:bodyPr/>
            <a:lstStyle/>
            <a:p>
              <a:endParaRPr lang="en-US"/>
            </a:p>
          </p:txBody>
        </p:sp>
        <p:sp>
          <p:nvSpPr>
            <p:cNvPr id="520509" name="Freeform 317"/>
            <p:cNvSpPr/>
            <p:nvPr/>
          </p:nvSpPr>
          <p:spPr bwMode="auto">
            <a:xfrm>
              <a:off x="4028" y="2650"/>
              <a:ext cx="32" cy="7"/>
            </a:xfrm>
            <a:custGeom>
              <a:avLst/>
              <a:gdLst/>
              <a:ahLst/>
              <a:cxnLst>
                <a:cxn ang="0">
                  <a:pos x="2" y="2"/>
                </a:cxn>
                <a:cxn ang="0">
                  <a:pos x="2" y="5"/>
                </a:cxn>
                <a:cxn ang="0">
                  <a:pos x="6" y="7"/>
                </a:cxn>
                <a:cxn ang="0">
                  <a:pos x="13" y="7"/>
                </a:cxn>
                <a:cxn ang="0">
                  <a:pos x="17" y="5"/>
                </a:cxn>
                <a:cxn ang="0">
                  <a:pos x="28" y="5"/>
                </a:cxn>
                <a:cxn ang="0">
                  <a:pos x="32" y="7"/>
                </a:cxn>
                <a:cxn ang="0">
                  <a:pos x="32" y="3"/>
                </a:cxn>
                <a:cxn ang="0">
                  <a:pos x="28" y="2"/>
                </a:cxn>
                <a:cxn ang="0">
                  <a:pos x="24" y="0"/>
                </a:cxn>
                <a:cxn ang="0">
                  <a:pos x="21" y="2"/>
                </a:cxn>
                <a:cxn ang="0">
                  <a:pos x="17" y="2"/>
                </a:cxn>
                <a:cxn ang="0">
                  <a:pos x="13" y="3"/>
                </a:cxn>
                <a:cxn ang="0">
                  <a:pos x="8" y="3"/>
                </a:cxn>
                <a:cxn ang="0">
                  <a:pos x="4" y="2"/>
                </a:cxn>
                <a:cxn ang="0">
                  <a:pos x="4" y="5"/>
                </a:cxn>
                <a:cxn ang="0">
                  <a:pos x="2" y="2"/>
                </a:cxn>
                <a:cxn ang="0">
                  <a:pos x="0" y="3"/>
                </a:cxn>
                <a:cxn ang="0">
                  <a:pos x="2" y="5"/>
                </a:cxn>
                <a:cxn ang="0">
                  <a:pos x="2" y="2"/>
                </a:cxn>
              </a:cxnLst>
              <a:rect l="0" t="0" r="r" b="b"/>
              <a:pathLst>
                <a:path w="32" h="7">
                  <a:moveTo>
                    <a:pt x="2" y="2"/>
                  </a:moveTo>
                  <a:lnTo>
                    <a:pt x="2" y="5"/>
                  </a:lnTo>
                  <a:lnTo>
                    <a:pt x="6" y="7"/>
                  </a:lnTo>
                  <a:lnTo>
                    <a:pt x="13" y="7"/>
                  </a:lnTo>
                  <a:lnTo>
                    <a:pt x="17" y="5"/>
                  </a:lnTo>
                  <a:lnTo>
                    <a:pt x="28" y="5"/>
                  </a:lnTo>
                  <a:lnTo>
                    <a:pt x="32" y="7"/>
                  </a:lnTo>
                  <a:lnTo>
                    <a:pt x="32" y="3"/>
                  </a:lnTo>
                  <a:lnTo>
                    <a:pt x="28" y="2"/>
                  </a:lnTo>
                  <a:lnTo>
                    <a:pt x="24" y="0"/>
                  </a:lnTo>
                  <a:lnTo>
                    <a:pt x="21" y="2"/>
                  </a:lnTo>
                  <a:lnTo>
                    <a:pt x="17" y="2"/>
                  </a:lnTo>
                  <a:lnTo>
                    <a:pt x="13" y="3"/>
                  </a:lnTo>
                  <a:lnTo>
                    <a:pt x="8" y="3"/>
                  </a:lnTo>
                  <a:lnTo>
                    <a:pt x="4" y="2"/>
                  </a:lnTo>
                  <a:lnTo>
                    <a:pt x="4" y="5"/>
                  </a:lnTo>
                  <a:lnTo>
                    <a:pt x="2" y="2"/>
                  </a:lnTo>
                  <a:lnTo>
                    <a:pt x="0" y="3"/>
                  </a:lnTo>
                  <a:lnTo>
                    <a:pt x="2" y="5"/>
                  </a:lnTo>
                  <a:lnTo>
                    <a:pt x="2" y="2"/>
                  </a:lnTo>
                  <a:close/>
                </a:path>
              </a:pathLst>
            </a:custGeom>
            <a:solidFill>
              <a:srgbClr val="000000"/>
            </a:solidFill>
            <a:ln w="9525">
              <a:noFill/>
              <a:round/>
            </a:ln>
          </p:spPr>
          <p:txBody>
            <a:bodyPr/>
            <a:lstStyle/>
            <a:p>
              <a:endParaRPr lang="en-US"/>
            </a:p>
          </p:txBody>
        </p:sp>
        <p:sp>
          <p:nvSpPr>
            <p:cNvPr id="520510" name="Freeform 318"/>
            <p:cNvSpPr/>
            <p:nvPr/>
          </p:nvSpPr>
          <p:spPr bwMode="auto">
            <a:xfrm>
              <a:off x="4030" y="2617"/>
              <a:ext cx="48" cy="38"/>
            </a:xfrm>
            <a:custGeom>
              <a:avLst/>
              <a:gdLst/>
              <a:ahLst/>
              <a:cxnLst>
                <a:cxn ang="0">
                  <a:pos x="48" y="0"/>
                </a:cxn>
                <a:cxn ang="0">
                  <a:pos x="46" y="0"/>
                </a:cxn>
                <a:cxn ang="0">
                  <a:pos x="41" y="5"/>
                </a:cxn>
                <a:cxn ang="0">
                  <a:pos x="35" y="9"/>
                </a:cxn>
                <a:cxn ang="0">
                  <a:pos x="30" y="13"/>
                </a:cxn>
                <a:cxn ang="0">
                  <a:pos x="22" y="18"/>
                </a:cxn>
                <a:cxn ang="0">
                  <a:pos x="17" y="22"/>
                </a:cxn>
                <a:cxn ang="0">
                  <a:pos x="11" y="27"/>
                </a:cxn>
                <a:cxn ang="0">
                  <a:pos x="6" y="31"/>
                </a:cxn>
                <a:cxn ang="0">
                  <a:pos x="0" y="35"/>
                </a:cxn>
                <a:cxn ang="0">
                  <a:pos x="2" y="38"/>
                </a:cxn>
                <a:cxn ang="0">
                  <a:pos x="8" y="33"/>
                </a:cxn>
                <a:cxn ang="0">
                  <a:pos x="13" y="29"/>
                </a:cxn>
                <a:cxn ang="0">
                  <a:pos x="19" y="25"/>
                </a:cxn>
                <a:cxn ang="0">
                  <a:pos x="26" y="20"/>
                </a:cxn>
                <a:cxn ang="0">
                  <a:pos x="31" y="16"/>
                </a:cxn>
                <a:cxn ang="0">
                  <a:pos x="37" y="11"/>
                </a:cxn>
                <a:cxn ang="0">
                  <a:pos x="42" y="7"/>
                </a:cxn>
                <a:cxn ang="0">
                  <a:pos x="48" y="3"/>
                </a:cxn>
                <a:cxn ang="0">
                  <a:pos x="46" y="3"/>
                </a:cxn>
                <a:cxn ang="0">
                  <a:pos x="48" y="0"/>
                </a:cxn>
                <a:cxn ang="0">
                  <a:pos x="46" y="0"/>
                </a:cxn>
                <a:cxn ang="0">
                  <a:pos x="48" y="0"/>
                </a:cxn>
              </a:cxnLst>
              <a:rect l="0" t="0" r="r" b="b"/>
              <a:pathLst>
                <a:path w="48" h="38">
                  <a:moveTo>
                    <a:pt x="48" y="0"/>
                  </a:moveTo>
                  <a:lnTo>
                    <a:pt x="46" y="0"/>
                  </a:lnTo>
                  <a:lnTo>
                    <a:pt x="41" y="5"/>
                  </a:lnTo>
                  <a:lnTo>
                    <a:pt x="35" y="9"/>
                  </a:lnTo>
                  <a:lnTo>
                    <a:pt x="30" y="13"/>
                  </a:lnTo>
                  <a:lnTo>
                    <a:pt x="22" y="18"/>
                  </a:lnTo>
                  <a:lnTo>
                    <a:pt x="17" y="22"/>
                  </a:lnTo>
                  <a:lnTo>
                    <a:pt x="11" y="27"/>
                  </a:lnTo>
                  <a:lnTo>
                    <a:pt x="6" y="31"/>
                  </a:lnTo>
                  <a:lnTo>
                    <a:pt x="0" y="35"/>
                  </a:lnTo>
                  <a:lnTo>
                    <a:pt x="2" y="38"/>
                  </a:lnTo>
                  <a:lnTo>
                    <a:pt x="8" y="33"/>
                  </a:lnTo>
                  <a:lnTo>
                    <a:pt x="13" y="29"/>
                  </a:lnTo>
                  <a:lnTo>
                    <a:pt x="19" y="25"/>
                  </a:lnTo>
                  <a:lnTo>
                    <a:pt x="26" y="20"/>
                  </a:lnTo>
                  <a:lnTo>
                    <a:pt x="31" y="16"/>
                  </a:lnTo>
                  <a:lnTo>
                    <a:pt x="37" y="11"/>
                  </a:lnTo>
                  <a:lnTo>
                    <a:pt x="42" y="7"/>
                  </a:lnTo>
                  <a:lnTo>
                    <a:pt x="48" y="3"/>
                  </a:lnTo>
                  <a:lnTo>
                    <a:pt x="46" y="3"/>
                  </a:lnTo>
                  <a:lnTo>
                    <a:pt x="48" y="0"/>
                  </a:lnTo>
                  <a:lnTo>
                    <a:pt x="46" y="0"/>
                  </a:lnTo>
                  <a:lnTo>
                    <a:pt x="48" y="0"/>
                  </a:lnTo>
                  <a:close/>
                </a:path>
              </a:pathLst>
            </a:custGeom>
            <a:solidFill>
              <a:srgbClr val="000000"/>
            </a:solidFill>
            <a:ln w="9525">
              <a:noFill/>
              <a:round/>
            </a:ln>
          </p:spPr>
          <p:txBody>
            <a:bodyPr/>
            <a:lstStyle/>
            <a:p>
              <a:endParaRPr lang="en-US"/>
            </a:p>
          </p:txBody>
        </p:sp>
        <p:sp>
          <p:nvSpPr>
            <p:cNvPr id="520511" name="Freeform 319"/>
            <p:cNvSpPr/>
            <p:nvPr/>
          </p:nvSpPr>
          <p:spPr bwMode="auto">
            <a:xfrm>
              <a:off x="4076" y="2617"/>
              <a:ext cx="70" cy="36"/>
            </a:xfrm>
            <a:custGeom>
              <a:avLst/>
              <a:gdLst/>
              <a:ahLst/>
              <a:cxnLst>
                <a:cxn ang="0">
                  <a:pos x="70" y="33"/>
                </a:cxn>
                <a:cxn ang="0">
                  <a:pos x="70" y="35"/>
                </a:cxn>
                <a:cxn ang="0">
                  <a:pos x="68" y="29"/>
                </a:cxn>
                <a:cxn ang="0">
                  <a:pos x="66" y="24"/>
                </a:cxn>
                <a:cxn ang="0">
                  <a:pos x="55" y="13"/>
                </a:cxn>
                <a:cxn ang="0">
                  <a:pos x="52" y="11"/>
                </a:cxn>
                <a:cxn ang="0">
                  <a:pos x="46" y="9"/>
                </a:cxn>
                <a:cxn ang="0">
                  <a:pos x="42" y="7"/>
                </a:cxn>
                <a:cxn ang="0">
                  <a:pos x="37" y="5"/>
                </a:cxn>
                <a:cxn ang="0">
                  <a:pos x="31" y="5"/>
                </a:cxn>
                <a:cxn ang="0">
                  <a:pos x="26" y="3"/>
                </a:cxn>
                <a:cxn ang="0">
                  <a:pos x="20" y="2"/>
                </a:cxn>
                <a:cxn ang="0">
                  <a:pos x="6" y="2"/>
                </a:cxn>
                <a:cxn ang="0">
                  <a:pos x="2" y="0"/>
                </a:cxn>
                <a:cxn ang="0">
                  <a:pos x="0" y="3"/>
                </a:cxn>
                <a:cxn ang="0">
                  <a:pos x="6" y="3"/>
                </a:cxn>
                <a:cxn ang="0">
                  <a:pos x="11" y="5"/>
                </a:cxn>
                <a:cxn ang="0">
                  <a:pos x="17" y="5"/>
                </a:cxn>
                <a:cxn ang="0">
                  <a:pos x="20" y="7"/>
                </a:cxn>
                <a:cxn ang="0">
                  <a:pos x="26" y="7"/>
                </a:cxn>
                <a:cxn ang="0">
                  <a:pos x="31" y="9"/>
                </a:cxn>
                <a:cxn ang="0">
                  <a:pos x="35" y="9"/>
                </a:cxn>
                <a:cxn ang="0">
                  <a:pos x="41" y="11"/>
                </a:cxn>
                <a:cxn ang="0">
                  <a:pos x="44" y="11"/>
                </a:cxn>
                <a:cxn ang="0">
                  <a:pos x="50" y="14"/>
                </a:cxn>
                <a:cxn ang="0">
                  <a:pos x="53" y="16"/>
                </a:cxn>
                <a:cxn ang="0">
                  <a:pos x="57" y="18"/>
                </a:cxn>
                <a:cxn ang="0">
                  <a:pos x="59" y="22"/>
                </a:cxn>
                <a:cxn ang="0">
                  <a:pos x="63" y="25"/>
                </a:cxn>
                <a:cxn ang="0">
                  <a:pos x="64" y="31"/>
                </a:cxn>
                <a:cxn ang="0">
                  <a:pos x="66" y="35"/>
                </a:cxn>
                <a:cxn ang="0">
                  <a:pos x="66" y="36"/>
                </a:cxn>
                <a:cxn ang="0">
                  <a:pos x="66" y="35"/>
                </a:cxn>
                <a:cxn ang="0">
                  <a:pos x="66" y="36"/>
                </a:cxn>
                <a:cxn ang="0">
                  <a:pos x="70" y="33"/>
                </a:cxn>
              </a:cxnLst>
              <a:rect l="0" t="0" r="r" b="b"/>
              <a:pathLst>
                <a:path w="70" h="36">
                  <a:moveTo>
                    <a:pt x="70" y="33"/>
                  </a:moveTo>
                  <a:lnTo>
                    <a:pt x="70" y="35"/>
                  </a:lnTo>
                  <a:lnTo>
                    <a:pt x="68" y="29"/>
                  </a:lnTo>
                  <a:lnTo>
                    <a:pt x="66" y="24"/>
                  </a:lnTo>
                  <a:lnTo>
                    <a:pt x="55" y="13"/>
                  </a:lnTo>
                  <a:lnTo>
                    <a:pt x="52" y="11"/>
                  </a:lnTo>
                  <a:lnTo>
                    <a:pt x="46" y="9"/>
                  </a:lnTo>
                  <a:lnTo>
                    <a:pt x="42" y="7"/>
                  </a:lnTo>
                  <a:lnTo>
                    <a:pt x="37" y="5"/>
                  </a:lnTo>
                  <a:lnTo>
                    <a:pt x="31" y="5"/>
                  </a:lnTo>
                  <a:lnTo>
                    <a:pt x="26" y="3"/>
                  </a:lnTo>
                  <a:lnTo>
                    <a:pt x="20" y="2"/>
                  </a:lnTo>
                  <a:lnTo>
                    <a:pt x="6" y="2"/>
                  </a:lnTo>
                  <a:lnTo>
                    <a:pt x="2" y="0"/>
                  </a:lnTo>
                  <a:lnTo>
                    <a:pt x="0" y="3"/>
                  </a:lnTo>
                  <a:lnTo>
                    <a:pt x="6" y="3"/>
                  </a:lnTo>
                  <a:lnTo>
                    <a:pt x="11" y="5"/>
                  </a:lnTo>
                  <a:lnTo>
                    <a:pt x="17" y="5"/>
                  </a:lnTo>
                  <a:lnTo>
                    <a:pt x="20" y="7"/>
                  </a:lnTo>
                  <a:lnTo>
                    <a:pt x="26" y="7"/>
                  </a:lnTo>
                  <a:lnTo>
                    <a:pt x="31" y="9"/>
                  </a:lnTo>
                  <a:lnTo>
                    <a:pt x="35" y="9"/>
                  </a:lnTo>
                  <a:lnTo>
                    <a:pt x="41" y="11"/>
                  </a:lnTo>
                  <a:lnTo>
                    <a:pt x="44" y="11"/>
                  </a:lnTo>
                  <a:lnTo>
                    <a:pt x="50" y="14"/>
                  </a:lnTo>
                  <a:lnTo>
                    <a:pt x="53" y="16"/>
                  </a:lnTo>
                  <a:lnTo>
                    <a:pt x="57" y="18"/>
                  </a:lnTo>
                  <a:lnTo>
                    <a:pt x="59" y="22"/>
                  </a:lnTo>
                  <a:lnTo>
                    <a:pt x="63" y="25"/>
                  </a:lnTo>
                  <a:lnTo>
                    <a:pt x="64" y="31"/>
                  </a:lnTo>
                  <a:lnTo>
                    <a:pt x="66" y="35"/>
                  </a:lnTo>
                  <a:lnTo>
                    <a:pt x="66" y="36"/>
                  </a:lnTo>
                  <a:lnTo>
                    <a:pt x="66" y="35"/>
                  </a:lnTo>
                  <a:lnTo>
                    <a:pt x="66" y="36"/>
                  </a:lnTo>
                  <a:lnTo>
                    <a:pt x="70" y="33"/>
                  </a:lnTo>
                  <a:close/>
                </a:path>
              </a:pathLst>
            </a:custGeom>
            <a:solidFill>
              <a:srgbClr val="000000"/>
            </a:solidFill>
            <a:ln w="9525">
              <a:noFill/>
              <a:round/>
            </a:ln>
          </p:spPr>
          <p:txBody>
            <a:bodyPr/>
            <a:lstStyle/>
            <a:p>
              <a:endParaRPr lang="en-US"/>
            </a:p>
          </p:txBody>
        </p:sp>
        <p:sp>
          <p:nvSpPr>
            <p:cNvPr id="520512" name="Freeform 320"/>
            <p:cNvSpPr/>
            <p:nvPr/>
          </p:nvSpPr>
          <p:spPr bwMode="auto">
            <a:xfrm>
              <a:off x="4142" y="2650"/>
              <a:ext cx="39" cy="38"/>
            </a:xfrm>
            <a:custGeom>
              <a:avLst/>
              <a:gdLst/>
              <a:ahLst/>
              <a:cxnLst>
                <a:cxn ang="0">
                  <a:pos x="35" y="36"/>
                </a:cxn>
                <a:cxn ang="0">
                  <a:pos x="37" y="35"/>
                </a:cxn>
                <a:cxn ang="0">
                  <a:pos x="28" y="36"/>
                </a:cxn>
                <a:cxn ang="0">
                  <a:pos x="24" y="35"/>
                </a:cxn>
                <a:cxn ang="0">
                  <a:pos x="19" y="31"/>
                </a:cxn>
                <a:cxn ang="0">
                  <a:pos x="17" y="25"/>
                </a:cxn>
                <a:cxn ang="0">
                  <a:pos x="13" y="18"/>
                </a:cxn>
                <a:cxn ang="0">
                  <a:pos x="9" y="13"/>
                </a:cxn>
                <a:cxn ang="0">
                  <a:pos x="8" y="5"/>
                </a:cxn>
                <a:cxn ang="0">
                  <a:pos x="4" y="0"/>
                </a:cxn>
                <a:cxn ang="0">
                  <a:pos x="0" y="3"/>
                </a:cxn>
                <a:cxn ang="0">
                  <a:pos x="4" y="9"/>
                </a:cxn>
                <a:cxn ang="0">
                  <a:pos x="8" y="14"/>
                </a:cxn>
                <a:cxn ang="0">
                  <a:pos x="9" y="20"/>
                </a:cxn>
                <a:cxn ang="0">
                  <a:pos x="13" y="27"/>
                </a:cxn>
                <a:cxn ang="0">
                  <a:pos x="17" y="33"/>
                </a:cxn>
                <a:cxn ang="0">
                  <a:pos x="22" y="38"/>
                </a:cxn>
                <a:cxn ang="0">
                  <a:pos x="39" y="38"/>
                </a:cxn>
                <a:cxn ang="0">
                  <a:pos x="37" y="38"/>
                </a:cxn>
                <a:cxn ang="0">
                  <a:pos x="39" y="38"/>
                </a:cxn>
                <a:cxn ang="0">
                  <a:pos x="35" y="36"/>
                </a:cxn>
              </a:cxnLst>
              <a:rect l="0" t="0" r="r" b="b"/>
              <a:pathLst>
                <a:path w="39" h="38">
                  <a:moveTo>
                    <a:pt x="35" y="36"/>
                  </a:moveTo>
                  <a:lnTo>
                    <a:pt x="37" y="35"/>
                  </a:lnTo>
                  <a:lnTo>
                    <a:pt x="28" y="36"/>
                  </a:lnTo>
                  <a:lnTo>
                    <a:pt x="24" y="35"/>
                  </a:lnTo>
                  <a:lnTo>
                    <a:pt x="19" y="31"/>
                  </a:lnTo>
                  <a:lnTo>
                    <a:pt x="17" y="25"/>
                  </a:lnTo>
                  <a:lnTo>
                    <a:pt x="13" y="18"/>
                  </a:lnTo>
                  <a:lnTo>
                    <a:pt x="9" y="13"/>
                  </a:lnTo>
                  <a:lnTo>
                    <a:pt x="8" y="5"/>
                  </a:lnTo>
                  <a:lnTo>
                    <a:pt x="4" y="0"/>
                  </a:lnTo>
                  <a:lnTo>
                    <a:pt x="0" y="3"/>
                  </a:lnTo>
                  <a:lnTo>
                    <a:pt x="4" y="9"/>
                  </a:lnTo>
                  <a:lnTo>
                    <a:pt x="8" y="14"/>
                  </a:lnTo>
                  <a:lnTo>
                    <a:pt x="9" y="20"/>
                  </a:lnTo>
                  <a:lnTo>
                    <a:pt x="13" y="27"/>
                  </a:lnTo>
                  <a:lnTo>
                    <a:pt x="17" y="33"/>
                  </a:lnTo>
                  <a:lnTo>
                    <a:pt x="22" y="38"/>
                  </a:lnTo>
                  <a:lnTo>
                    <a:pt x="39" y="38"/>
                  </a:lnTo>
                  <a:lnTo>
                    <a:pt x="37" y="38"/>
                  </a:lnTo>
                  <a:lnTo>
                    <a:pt x="39" y="38"/>
                  </a:lnTo>
                  <a:lnTo>
                    <a:pt x="35" y="36"/>
                  </a:lnTo>
                  <a:close/>
                </a:path>
              </a:pathLst>
            </a:custGeom>
            <a:solidFill>
              <a:srgbClr val="000000"/>
            </a:solidFill>
            <a:ln w="9525">
              <a:noFill/>
              <a:round/>
            </a:ln>
          </p:spPr>
          <p:txBody>
            <a:bodyPr/>
            <a:lstStyle/>
            <a:p>
              <a:endParaRPr lang="en-US"/>
            </a:p>
          </p:txBody>
        </p:sp>
        <p:sp>
          <p:nvSpPr>
            <p:cNvPr id="520513" name="Freeform 321"/>
            <p:cNvSpPr/>
            <p:nvPr/>
          </p:nvSpPr>
          <p:spPr bwMode="auto">
            <a:xfrm>
              <a:off x="4172" y="2663"/>
              <a:ext cx="9" cy="25"/>
            </a:xfrm>
            <a:custGeom>
              <a:avLst/>
              <a:gdLst/>
              <a:ahLst/>
              <a:cxnLst>
                <a:cxn ang="0">
                  <a:pos x="0" y="1"/>
                </a:cxn>
                <a:cxn ang="0">
                  <a:pos x="2" y="5"/>
                </a:cxn>
                <a:cxn ang="0">
                  <a:pos x="2" y="7"/>
                </a:cxn>
                <a:cxn ang="0">
                  <a:pos x="3" y="11"/>
                </a:cxn>
                <a:cxn ang="0">
                  <a:pos x="5" y="12"/>
                </a:cxn>
                <a:cxn ang="0">
                  <a:pos x="5" y="16"/>
                </a:cxn>
                <a:cxn ang="0">
                  <a:pos x="7" y="18"/>
                </a:cxn>
                <a:cxn ang="0">
                  <a:pos x="7" y="22"/>
                </a:cxn>
                <a:cxn ang="0">
                  <a:pos x="5" y="23"/>
                </a:cxn>
                <a:cxn ang="0">
                  <a:pos x="9" y="25"/>
                </a:cxn>
                <a:cxn ang="0">
                  <a:pos x="9" y="12"/>
                </a:cxn>
                <a:cxn ang="0">
                  <a:pos x="7" y="9"/>
                </a:cxn>
                <a:cxn ang="0">
                  <a:pos x="5" y="5"/>
                </a:cxn>
                <a:cxn ang="0">
                  <a:pos x="5" y="3"/>
                </a:cxn>
                <a:cxn ang="0">
                  <a:pos x="3" y="0"/>
                </a:cxn>
                <a:cxn ang="0">
                  <a:pos x="0" y="1"/>
                </a:cxn>
              </a:cxnLst>
              <a:rect l="0" t="0" r="r" b="b"/>
              <a:pathLst>
                <a:path w="9" h="25">
                  <a:moveTo>
                    <a:pt x="0" y="1"/>
                  </a:moveTo>
                  <a:lnTo>
                    <a:pt x="2" y="5"/>
                  </a:lnTo>
                  <a:lnTo>
                    <a:pt x="2" y="7"/>
                  </a:lnTo>
                  <a:lnTo>
                    <a:pt x="3" y="11"/>
                  </a:lnTo>
                  <a:lnTo>
                    <a:pt x="5" y="12"/>
                  </a:lnTo>
                  <a:lnTo>
                    <a:pt x="5" y="16"/>
                  </a:lnTo>
                  <a:lnTo>
                    <a:pt x="7" y="18"/>
                  </a:lnTo>
                  <a:lnTo>
                    <a:pt x="7" y="22"/>
                  </a:lnTo>
                  <a:lnTo>
                    <a:pt x="5" y="23"/>
                  </a:lnTo>
                  <a:lnTo>
                    <a:pt x="9" y="25"/>
                  </a:lnTo>
                  <a:lnTo>
                    <a:pt x="9" y="12"/>
                  </a:lnTo>
                  <a:lnTo>
                    <a:pt x="7" y="9"/>
                  </a:lnTo>
                  <a:lnTo>
                    <a:pt x="5" y="5"/>
                  </a:lnTo>
                  <a:lnTo>
                    <a:pt x="5" y="3"/>
                  </a:lnTo>
                  <a:lnTo>
                    <a:pt x="3" y="0"/>
                  </a:lnTo>
                  <a:lnTo>
                    <a:pt x="0" y="1"/>
                  </a:lnTo>
                  <a:close/>
                </a:path>
              </a:pathLst>
            </a:custGeom>
            <a:solidFill>
              <a:srgbClr val="000000"/>
            </a:solidFill>
            <a:ln w="9525">
              <a:noFill/>
              <a:round/>
            </a:ln>
          </p:spPr>
          <p:txBody>
            <a:bodyPr/>
            <a:lstStyle/>
            <a:p>
              <a:endParaRPr lang="en-US"/>
            </a:p>
          </p:txBody>
        </p:sp>
        <p:sp>
          <p:nvSpPr>
            <p:cNvPr id="520514" name="Freeform 322"/>
            <p:cNvSpPr/>
            <p:nvPr/>
          </p:nvSpPr>
          <p:spPr bwMode="auto">
            <a:xfrm>
              <a:off x="4139" y="2620"/>
              <a:ext cx="36" cy="44"/>
            </a:xfrm>
            <a:custGeom>
              <a:avLst/>
              <a:gdLst/>
              <a:ahLst/>
              <a:cxnLst>
                <a:cxn ang="0">
                  <a:pos x="0" y="4"/>
                </a:cxn>
                <a:cxn ang="0">
                  <a:pos x="7" y="6"/>
                </a:cxn>
                <a:cxn ang="0">
                  <a:pos x="20" y="19"/>
                </a:cxn>
                <a:cxn ang="0">
                  <a:pos x="22" y="26"/>
                </a:cxn>
                <a:cxn ang="0">
                  <a:pos x="25" y="32"/>
                </a:cxn>
                <a:cxn ang="0">
                  <a:pos x="31" y="39"/>
                </a:cxn>
                <a:cxn ang="0">
                  <a:pos x="33" y="44"/>
                </a:cxn>
                <a:cxn ang="0">
                  <a:pos x="36" y="43"/>
                </a:cxn>
                <a:cxn ang="0">
                  <a:pos x="33" y="37"/>
                </a:cxn>
                <a:cxn ang="0">
                  <a:pos x="29" y="30"/>
                </a:cxn>
                <a:cxn ang="0">
                  <a:pos x="27" y="24"/>
                </a:cxn>
                <a:cxn ang="0">
                  <a:pos x="22" y="19"/>
                </a:cxn>
                <a:cxn ang="0">
                  <a:pos x="18" y="11"/>
                </a:cxn>
                <a:cxn ang="0">
                  <a:pos x="12" y="8"/>
                </a:cxn>
                <a:cxn ang="0">
                  <a:pos x="7" y="2"/>
                </a:cxn>
                <a:cxn ang="0">
                  <a:pos x="0" y="0"/>
                </a:cxn>
                <a:cxn ang="0">
                  <a:pos x="1" y="0"/>
                </a:cxn>
                <a:cxn ang="0">
                  <a:pos x="0" y="4"/>
                </a:cxn>
              </a:cxnLst>
              <a:rect l="0" t="0" r="r" b="b"/>
              <a:pathLst>
                <a:path w="36" h="44">
                  <a:moveTo>
                    <a:pt x="0" y="4"/>
                  </a:moveTo>
                  <a:lnTo>
                    <a:pt x="7" y="6"/>
                  </a:lnTo>
                  <a:lnTo>
                    <a:pt x="20" y="19"/>
                  </a:lnTo>
                  <a:lnTo>
                    <a:pt x="22" y="26"/>
                  </a:lnTo>
                  <a:lnTo>
                    <a:pt x="25" y="32"/>
                  </a:lnTo>
                  <a:lnTo>
                    <a:pt x="31" y="39"/>
                  </a:lnTo>
                  <a:lnTo>
                    <a:pt x="33" y="44"/>
                  </a:lnTo>
                  <a:lnTo>
                    <a:pt x="36" y="43"/>
                  </a:lnTo>
                  <a:lnTo>
                    <a:pt x="33" y="37"/>
                  </a:lnTo>
                  <a:lnTo>
                    <a:pt x="29" y="30"/>
                  </a:lnTo>
                  <a:lnTo>
                    <a:pt x="27" y="24"/>
                  </a:lnTo>
                  <a:lnTo>
                    <a:pt x="22" y="19"/>
                  </a:lnTo>
                  <a:lnTo>
                    <a:pt x="18" y="11"/>
                  </a:lnTo>
                  <a:lnTo>
                    <a:pt x="12" y="8"/>
                  </a:lnTo>
                  <a:lnTo>
                    <a:pt x="7" y="2"/>
                  </a:lnTo>
                  <a:lnTo>
                    <a:pt x="0" y="0"/>
                  </a:lnTo>
                  <a:lnTo>
                    <a:pt x="1" y="0"/>
                  </a:lnTo>
                  <a:lnTo>
                    <a:pt x="0" y="4"/>
                  </a:lnTo>
                  <a:close/>
                </a:path>
              </a:pathLst>
            </a:custGeom>
            <a:solidFill>
              <a:srgbClr val="000000"/>
            </a:solidFill>
            <a:ln w="9525">
              <a:noFill/>
              <a:round/>
            </a:ln>
          </p:spPr>
          <p:txBody>
            <a:bodyPr/>
            <a:lstStyle/>
            <a:p>
              <a:endParaRPr lang="en-US"/>
            </a:p>
          </p:txBody>
        </p:sp>
        <p:sp>
          <p:nvSpPr>
            <p:cNvPr id="520515" name="Freeform 323"/>
            <p:cNvSpPr/>
            <p:nvPr/>
          </p:nvSpPr>
          <p:spPr bwMode="auto">
            <a:xfrm>
              <a:off x="4107" y="2611"/>
              <a:ext cx="33" cy="13"/>
            </a:xfrm>
            <a:custGeom>
              <a:avLst/>
              <a:gdLst/>
              <a:ahLst/>
              <a:cxnLst>
                <a:cxn ang="0">
                  <a:pos x="0" y="2"/>
                </a:cxn>
                <a:cxn ang="0">
                  <a:pos x="2" y="4"/>
                </a:cxn>
                <a:cxn ang="0">
                  <a:pos x="10" y="4"/>
                </a:cxn>
                <a:cxn ang="0">
                  <a:pos x="13" y="6"/>
                </a:cxn>
                <a:cxn ang="0">
                  <a:pos x="17" y="6"/>
                </a:cxn>
                <a:cxn ang="0">
                  <a:pos x="22" y="8"/>
                </a:cxn>
                <a:cxn ang="0">
                  <a:pos x="24" y="8"/>
                </a:cxn>
                <a:cxn ang="0">
                  <a:pos x="28" y="11"/>
                </a:cxn>
                <a:cxn ang="0">
                  <a:pos x="32" y="13"/>
                </a:cxn>
                <a:cxn ang="0">
                  <a:pos x="33" y="9"/>
                </a:cxn>
                <a:cxn ang="0">
                  <a:pos x="30" y="8"/>
                </a:cxn>
                <a:cxn ang="0">
                  <a:pos x="26" y="6"/>
                </a:cxn>
                <a:cxn ang="0">
                  <a:pos x="22" y="4"/>
                </a:cxn>
                <a:cxn ang="0">
                  <a:pos x="19" y="2"/>
                </a:cxn>
                <a:cxn ang="0">
                  <a:pos x="13" y="2"/>
                </a:cxn>
                <a:cxn ang="0">
                  <a:pos x="10" y="0"/>
                </a:cxn>
                <a:cxn ang="0">
                  <a:pos x="2" y="0"/>
                </a:cxn>
                <a:cxn ang="0">
                  <a:pos x="0" y="4"/>
                </a:cxn>
                <a:cxn ang="0">
                  <a:pos x="2" y="4"/>
                </a:cxn>
                <a:cxn ang="0">
                  <a:pos x="0" y="2"/>
                </a:cxn>
              </a:cxnLst>
              <a:rect l="0" t="0" r="r" b="b"/>
              <a:pathLst>
                <a:path w="33" h="13">
                  <a:moveTo>
                    <a:pt x="0" y="2"/>
                  </a:moveTo>
                  <a:lnTo>
                    <a:pt x="2" y="4"/>
                  </a:lnTo>
                  <a:lnTo>
                    <a:pt x="10" y="4"/>
                  </a:lnTo>
                  <a:lnTo>
                    <a:pt x="13" y="6"/>
                  </a:lnTo>
                  <a:lnTo>
                    <a:pt x="17" y="6"/>
                  </a:lnTo>
                  <a:lnTo>
                    <a:pt x="22" y="8"/>
                  </a:lnTo>
                  <a:lnTo>
                    <a:pt x="24" y="8"/>
                  </a:lnTo>
                  <a:lnTo>
                    <a:pt x="28" y="11"/>
                  </a:lnTo>
                  <a:lnTo>
                    <a:pt x="32" y="13"/>
                  </a:lnTo>
                  <a:lnTo>
                    <a:pt x="33" y="9"/>
                  </a:lnTo>
                  <a:lnTo>
                    <a:pt x="30" y="8"/>
                  </a:lnTo>
                  <a:lnTo>
                    <a:pt x="26" y="6"/>
                  </a:lnTo>
                  <a:lnTo>
                    <a:pt x="22" y="4"/>
                  </a:lnTo>
                  <a:lnTo>
                    <a:pt x="19" y="2"/>
                  </a:lnTo>
                  <a:lnTo>
                    <a:pt x="13" y="2"/>
                  </a:lnTo>
                  <a:lnTo>
                    <a:pt x="10" y="0"/>
                  </a:lnTo>
                  <a:lnTo>
                    <a:pt x="2" y="0"/>
                  </a:lnTo>
                  <a:lnTo>
                    <a:pt x="0" y="4"/>
                  </a:lnTo>
                  <a:lnTo>
                    <a:pt x="2" y="4"/>
                  </a:lnTo>
                  <a:lnTo>
                    <a:pt x="0" y="2"/>
                  </a:lnTo>
                  <a:close/>
                </a:path>
              </a:pathLst>
            </a:custGeom>
            <a:solidFill>
              <a:srgbClr val="000000"/>
            </a:solidFill>
            <a:ln w="9525">
              <a:noFill/>
              <a:round/>
            </a:ln>
          </p:spPr>
          <p:txBody>
            <a:bodyPr/>
            <a:lstStyle/>
            <a:p>
              <a:endParaRPr lang="en-US"/>
            </a:p>
          </p:txBody>
        </p:sp>
        <p:sp>
          <p:nvSpPr>
            <p:cNvPr id="520516" name="Freeform 324"/>
            <p:cNvSpPr/>
            <p:nvPr/>
          </p:nvSpPr>
          <p:spPr bwMode="auto">
            <a:xfrm>
              <a:off x="4096" y="2608"/>
              <a:ext cx="13" cy="5"/>
            </a:xfrm>
            <a:custGeom>
              <a:avLst/>
              <a:gdLst/>
              <a:ahLst/>
              <a:cxnLst>
                <a:cxn ang="0">
                  <a:pos x="0" y="3"/>
                </a:cxn>
                <a:cxn ang="0">
                  <a:pos x="8" y="3"/>
                </a:cxn>
                <a:cxn ang="0">
                  <a:pos x="8" y="5"/>
                </a:cxn>
                <a:cxn ang="0">
                  <a:pos x="11" y="5"/>
                </a:cxn>
                <a:cxn ang="0">
                  <a:pos x="13" y="3"/>
                </a:cxn>
                <a:cxn ang="0">
                  <a:pos x="11" y="1"/>
                </a:cxn>
                <a:cxn ang="0">
                  <a:pos x="10" y="1"/>
                </a:cxn>
                <a:cxn ang="0">
                  <a:pos x="8" y="0"/>
                </a:cxn>
                <a:cxn ang="0">
                  <a:pos x="2" y="0"/>
                </a:cxn>
                <a:cxn ang="0">
                  <a:pos x="0" y="3"/>
                </a:cxn>
              </a:cxnLst>
              <a:rect l="0" t="0" r="r" b="b"/>
              <a:pathLst>
                <a:path w="13" h="5">
                  <a:moveTo>
                    <a:pt x="0" y="3"/>
                  </a:moveTo>
                  <a:lnTo>
                    <a:pt x="8" y="3"/>
                  </a:lnTo>
                  <a:lnTo>
                    <a:pt x="8" y="5"/>
                  </a:lnTo>
                  <a:lnTo>
                    <a:pt x="11" y="5"/>
                  </a:lnTo>
                  <a:lnTo>
                    <a:pt x="13" y="3"/>
                  </a:lnTo>
                  <a:lnTo>
                    <a:pt x="11" y="1"/>
                  </a:lnTo>
                  <a:lnTo>
                    <a:pt x="10" y="1"/>
                  </a:lnTo>
                  <a:lnTo>
                    <a:pt x="8" y="0"/>
                  </a:lnTo>
                  <a:lnTo>
                    <a:pt x="2" y="0"/>
                  </a:lnTo>
                  <a:lnTo>
                    <a:pt x="0" y="3"/>
                  </a:lnTo>
                  <a:close/>
                </a:path>
              </a:pathLst>
            </a:custGeom>
            <a:solidFill>
              <a:srgbClr val="000000"/>
            </a:solidFill>
            <a:ln w="9525">
              <a:noFill/>
              <a:round/>
            </a:ln>
          </p:spPr>
          <p:txBody>
            <a:bodyPr/>
            <a:lstStyle/>
            <a:p>
              <a:endParaRPr lang="en-US"/>
            </a:p>
          </p:txBody>
        </p:sp>
        <p:sp>
          <p:nvSpPr>
            <p:cNvPr id="520517" name="Freeform 325"/>
            <p:cNvSpPr/>
            <p:nvPr/>
          </p:nvSpPr>
          <p:spPr bwMode="auto">
            <a:xfrm>
              <a:off x="4087" y="2606"/>
              <a:ext cx="11" cy="5"/>
            </a:xfrm>
            <a:custGeom>
              <a:avLst/>
              <a:gdLst/>
              <a:ahLst/>
              <a:cxnLst>
                <a:cxn ang="0">
                  <a:pos x="0" y="2"/>
                </a:cxn>
                <a:cxn ang="0">
                  <a:pos x="2" y="3"/>
                </a:cxn>
                <a:cxn ang="0">
                  <a:pos x="9" y="3"/>
                </a:cxn>
                <a:cxn ang="0">
                  <a:pos x="9" y="5"/>
                </a:cxn>
                <a:cxn ang="0">
                  <a:pos x="11" y="2"/>
                </a:cxn>
                <a:cxn ang="0">
                  <a:pos x="9" y="0"/>
                </a:cxn>
                <a:cxn ang="0">
                  <a:pos x="2" y="0"/>
                </a:cxn>
                <a:cxn ang="0">
                  <a:pos x="4" y="2"/>
                </a:cxn>
                <a:cxn ang="0">
                  <a:pos x="0" y="2"/>
                </a:cxn>
                <a:cxn ang="0">
                  <a:pos x="0" y="3"/>
                </a:cxn>
                <a:cxn ang="0">
                  <a:pos x="2" y="3"/>
                </a:cxn>
                <a:cxn ang="0">
                  <a:pos x="0" y="2"/>
                </a:cxn>
              </a:cxnLst>
              <a:rect l="0" t="0" r="r" b="b"/>
              <a:pathLst>
                <a:path w="11" h="5">
                  <a:moveTo>
                    <a:pt x="0" y="2"/>
                  </a:moveTo>
                  <a:lnTo>
                    <a:pt x="2" y="3"/>
                  </a:lnTo>
                  <a:lnTo>
                    <a:pt x="9" y="3"/>
                  </a:lnTo>
                  <a:lnTo>
                    <a:pt x="9" y="5"/>
                  </a:lnTo>
                  <a:lnTo>
                    <a:pt x="11" y="2"/>
                  </a:lnTo>
                  <a:lnTo>
                    <a:pt x="9" y="0"/>
                  </a:lnTo>
                  <a:lnTo>
                    <a:pt x="2" y="0"/>
                  </a:lnTo>
                  <a:lnTo>
                    <a:pt x="4" y="2"/>
                  </a:lnTo>
                  <a:lnTo>
                    <a:pt x="0" y="2"/>
                  </a:lnTo>
                  <a:lnTo>
                    <a:pt x="0" y="3"/>
                  </a:lnTo>
                  <a:lnTo>
                    <a:pt x="2" y="3"/>
                  </a:lnTo>
                  <a:lnTo>
                    <a:pt x="0" y="2"/>
                  </a:lnTo>
                  <a:close/>
                </a:path>
              </a:pathLst>
            </a:custGeom>
            <a:solidFill>
              <a:srgbClr val="000000"/>
            </a:solidFill>
            <a:ln w="9525">
              <a:noFill/>
              <a:round/>
            </a:ln>
          </p:spPr>
          <p:txBody>
            <a:bodyPr/>
            <a:lstStyle/>
            <a:p>
              <a:endParaRPr lang="en-US"/>
            </a:p>
          </p:txBody>
        </p:sp>
        <p:sp>
          <p:nvSpPr>
            <p:cNvPr id="520518" name="Freeform 326"/>
            <p:cNvSpPr/>
            <p:nvPr/>
          </p:nvSpPr>
          <p:spPr bwMode="auto">
            <a:xfrm>
              <a:off x="4087" y="2600"/>
              <a:ext cx="11" cy="8"/>
            </a:xfrm>
            <a:custGeom>
              <a:avLst/>
              <a:gdLst/>
              <a:ahLst/>
              <a:cxnLst>
                <a:cxn ang="0">
                  <a:pos x="8" y="2"/>
                </a:cxn>
                <a:cxn ang="0">
                  <a:pos x="9" y="0"/>
                </a:cxn>
                <a:cxn ang="0">
                  <a:pos x="8" y="2"/>
                </a:cxn>
                <a:cxn ang="0">
                  <a:pos x="4" y="4"/>
                </a:cxn>
                <a:cxn ang="0">
                  <a:pos x="0" y="8"/>
                </a:cxn>
                <a:cxn ang="0">
                  <a:pos x="6" y="8"/>
                </a:cxn>
                <a:cxn ang="0">
                  <a:pos x="9" y="6"/>
                </a:cxn>
                <a:cxn ang="0">
                  <a:pos x="11" y="4"/>
                </a:cxn>
                <a:cxn ang="0">
                  <a:pos x="8" y="2"/>
                </a:cxn>
              </a:cxnLst>
              <a:rect l="0" t="0" r="r" b="b"/>
              <a:pathLst>
                <a:path w="11" h="8">
                  <a:moveTo>
                    <a:pt x="8" y="2"/>
                  </a:moveTo>
                  <a:lnTo>
                    <a:pt x="9" y="0"/>
                  </a:lnTo>
                  <a:lnTo>
                    <a:pt x="8" y="2"/>
                  </a:lnTo>
                  <a:lnTo>
                    <a:pt x="4" y="4"/>
                  </a:lnTo>
                  <a:lnTo>
                    <a:pt x="0" y="8"/>
                  </a:lnTo>
                  <a:lnTo>
                    <a:pt x="6" y="8"/>
                  </a:lnTo>
                  <a:lnTo>
                    <a:pt x="9" y="6"/>
                  </a:lnTo>
                  <a:lnTo>
                    <a:pt x="11" y="4"/>
                  </a:lnTo>
                  <a:lnTo>
                    <a:pt x="8" y="2"/>
                  </a:lnTo>
                  <a:close/>
                </a:path>
              </a:pathLst>
            </a:custGeom>
            <a:solidFill>
              <a:srgbClr val="000000"/>
            </a:solidFill>
            <a:ln w="9525">
              <a:noFill/>
              <a:round/>
            </a:ln>
          </p:spPr>
          <p:txBody>
            <a:bodyPr/>
            <a:lstStyle/>
            <a:p>
              <a:endParaRPr lang="en-US"/>
            </a:p>
          </p:txBody>
        </p:sp>
        <p:sp>
          <p:nvSpPr>
            <p:cNvPr id="520519" name="Freeform 327"/>
            <p:cNvSpPr/>
            <p:nvPr/>
          </p:nvSpPr>
          <p:spPr bwMode="auto">
            <a:xfrm>
              <a:off x="4095" y="2571"/>
              <a:ext cx="45" cy="33"/>
            </a:xfrm>
            <a:custGeom>
              <a:avLst/>
              <a:gdLst/>
              <a:ahLst/>
              <a:cxnLst>
                <a:cxn ang="0">
                  <a:pos x="45" y="0"/>
                </a:cxn>
                <a:cxn ang="0">
                  <a:pos x="44" y="0"/>
                </a:cxn>
                <a:cxn ang="0">
                  <a:pos x="38" y="3"/>
                </a:cxn>
                <a:cxn ang="0">
                  <a:pos x="33" y="5"/>
                </a:cxn>
                <a:cxn ang="0">
                  <a:pos x="25" y="9"/>
                </a:cxn>
                <a:cxn ang="0">
                  <a:pos x="20" y="13"/>
                </a:cxn>
                <a:cxn ang="0">
                  <a:pos x="14" y="16"/>
                </a:cxn>
                <a:cxn ang="0">
                  <a:pos x="9" y="20"/>
                </a:cxn>
                <a:cxn ang="0">
                  <a:pos x="5" y="25"/>
                </a:cxn>
                <a:cxn ang="0">
                  <a:pos x="0" y="31"/>
                </a:cxn>
                <a:cxn ang="0">
                  <a:pos x="3" y="33"/>
                </a:cxn>
                <a:cxn ang="0">
                  <a:pos x="7" y="27"/>
                </a:cxn>
                <a:cxn ang="0">
                  <a:pos x="11" y="22"/>
                </a:cxn>
                <a:cxn ang="0">
                  <a:pos x="16" y="18"/>
                </a:cxn>
                <a:cxn ang="0">
                  <a:pos x="22" y="16"/>
                </a:cxn>
                <a:cxn ang="0">
                  <a:pos x="27" y="13"/>
                </a:cxn>
                <a:cxn ang="0">
                  <a:pos x="33" y="9"/>
                </a:cxn>
                <a:cxn ang="0">
                  <a:pos x="38" y="7"/>
                </a:cxn>
                <a:cxn ang="0">
                  <a:pos x="45" y="3"/>
                </a:cxn>
                <a:cxn ang="0">
                  <a:pos x="44" y="3"/>
                </a:cxn>
                <a:cxn ang="0">
                  <a:pos x="45" y="0"/>
                </a:cxn>
                <a:cxn ang="0">
                  <a:pos x="44" y="0"/>
                </a:cxn>
                <a:cxn ang="0">
                  <a:pos x="45" y="0"/>
                </a:cxn>
              </a:cxnLst>
              <a:rect l="0" t="0" r="r" b="b"/>
              <a:pathLst>
                <a:path w="45" h="33">
                  <a:moveTo>
                    <a:pt x="45" y="0"/>
                  </a:moveTo>
                  <a:lnTo>
                    <a:pt x="44" y="0"/>
                  </a:lnTo>
                  <a:lnTo>
                    <a:pt x="38" y="3"/>
                  </a:lnTo>
                  <a:lnTo>
                    <a:pt x="33" y="5"/>
                  </a:lnTo>
                  <a:lnTo>
                    <a:pt x="25" y="9"/>
                  </a:lnTo>
                  <a:lnTo>
                    <a:pt x="20" y="13"/>
                  </a:lnTo>
                  <a:lnTo>
                    <a:pt x="14" y="16"/>
                  </a:lnTo>
                  <a:lnTo>
                    <a:pt x="9" y="20"/>
                  </a:lnTo>
                  <a:lnTo>
                    <a:pt x="5" y="25"/>
                  </a:lnTo>
                  <a:lnTo>
                    <a:pt x="0" y="31"/>
                  </a:lnTo>
                  <a:lnTo>
                    <a:pt x="3" y="33"/>
                  </a:lnTo>
                  <a:lnTo>
                    <a:pt x="7" y="27"/>
                  </a:lnTo>
                  <a:lnTo>
                    <a:pt x="11" y="22"/>
                  </a:lnTo>
                  <a:lnTo>
                    <a:pt x="16" y="18"/>
                  </a:lnTo>
                  <a:lnTo>
                    <a:pt x="22" y="16"/>
                  </a:lnTo>
                  <a:lnTo>
                    <a:pt x="27" y="13"/>
                  </a:lnTo>
                  <a:lnTo>
                    <a:pt x="33" y="9"/>
                  </a:lnTo>
                  <a:lnTo>
                    <a:pt x="38" y="7"/>
                  </a:lnTo>
                  <a:lnTo>
                    <a:pt x="45" y="3"/>
                  </a:lnTo>
                  <a:lnTo>
                    <a:pt x="44" y="3"/>
                  </a:lnTo>
                  <a:lnTo>
                    <a:pt x="45" y="0"/>
                  </a:lnTo>
                  <a:lnTo>
                    <a:pt x="44" y="0"/>
                  </a:lnTo>
                  <a:lnTo>
                    <a:pt x="45" y="0"/>
                  </a:lnTo>
                  <a:close/>
                </a:path>
              </a:pathLst>
            </a:custGeom>
            <a:solidFill>
              <a:srgbClr val="000000"/>
            </a:solidFill>
            <a:ln w="9525">
              <a:noFill/>
              <a:round/>
            </a:ln>
          </p:spPr>
          <p:txBody>
            <a:bodyPr/>
            <a:lstStyle/>
            <a:p>
              <a:endParaRPr lang="en-US"/>
            </a:p>
          </p:txBody>
        </p:sp>
        <p:sp>
          <p:nvSpPr>
            <p:cNvPr id="520520" name="Freeform 328"/>
            <p:cNvSpPr/>
            <p:nvPr/>
          </p:nvSpPr>
          <p:spPr bwMode="auto">
            <a:xfrm>
              <a:off x="4139" y="2571"/>
              <a:ext cx="9" cy="5"/>
            </a:xfrm>
            <a:custGeom>
              <a:avLst/>
              <a:gdLst/>
              <a:ahLst/>
              <a:cxnLst>
                <a:cxn ang="0">
                  <a:pos x="5" y="2"/>
                </a:cxn>
                <a:cxn ang="0">
                  <a:pos x="7" y="2"/>
                </a:cxn>
                <a:cxn ang="0">
                  <a:pos x="5" y="0"/>
                </a:cxn>
                <a:cxn ang="0">
                  <a:pos x="3" y="0"/>
                </a:cxn>
                <a:cxn ang="0">
                  <a:pos x="1" y="2"/>
                </a:cxn>
                <a:cxn ang="0">
                  <a:pos x="1" y="0"/>
                </a:cxn>
                <a:cxn ang="0">
                  <a:pos x="0" y="3"/>
                </a:cxn>
                <a:cxn ang="0">
                  <a:pos x="1" y="5"/>
                </a:cxn>
                <a:cxn ang="0">
                  <a:pos x="7" y="5"/>
                </a:cxn>
                <a:cxn ang="0">
                  <a:pos x="9" y="3"/>
                </a:cxn>
                <a:cxn ang="0">
                  <a:pos x="7" y="5"/>
                </a:cxn>
                <a:cxn ang="0">
                  <a:pos x="9" y="3"/>
                </a:cxn>
                <a:cxn ang="0">
                  <a:pos x="5" y="2"/>
                </a:cxn>
              </a:cxnLst>
              <a:rect l="0" t="0" r="r" b="b"/>
              <a:pathLst>
                <a:path w="9" h="5">
                  <a:moveTo>
                    <a:pt x="5" y="2"/>
                  </a:moveTo>
                  <a:lnTo>
                    <a:pt x="7" y="2"/>
                  </a:lnTo>
                  <a:lnTo>
                    <a:pt x="5" y="0"/>
                  </a:lnTo>
                  <a:lnTo>
                    <a:pt x="3" y="0"/>
                  </a:lnTo>
                  <a:lnTo>
                    <a:pt x="1" y="2"/>
                  </a:lnTo>
                  <a:lnTo>
                    <a:pt x="1" y="0"/>
                  </a:lnTo>
                  <a:lnTo>
                    <a:pt x="0" y="3"/>
                  </a:lnTo>
                  <a:lnTo>
                    <a:pt x="1" y="5"/>
                  </a:lnTo>
                  <a:lnTo>
                    <a:pt x="7" y="5"/>
                  </a:lnTo>
                  <a:lnTo>
                    <a:pt x="9" y="3"/>
                  </a:lnTo>
                  <a:lnTo>
                    <a:pt x="7" y="5"/>
                  </a:lnTo>
                  <a:lnTo>
                    <a:pt x="9" y="3"/>
                  </a:lnTo>
                  <a:lnTo>
                    <a:pt x="5" y="2"/>
                  </a:lnTo>
                  <a:close/>
                </a:path>
              </a:pathLst>
            </a:custGeom>
            <a:solidFill>
              <a:srgbClr val="000000"/>
            </a:solidFill>
            <a:ln w="9525">
              <a:noFill/>
              <a:round/>
            </a:ln>
          </p:spPr>
          <p:txBody>
            <a:bodyPr/>
            <a:lstStyle/>
            <a:p>
              <a:endParaRPr lang="en-US"/>
            </a:p>
          </p:txBody>
        </p:sp>
        <p:sp>
          <p:nvSpPr>
            <p:cNvPr id="520521" name="Freeform 329"/>
            <p:cNvSpPr/>
            <p:nvPr/>
          </p:nvSpPr>
          <p:spPr bwMode="auto">
            <a:xfrm>
              <a:off x="4144" y="2569"/>
              <a:ext cx="7" cy="5"/>
            </a:xfrm>
            <a:custGeom>
              <a:avLst/>
              <a:gdLst/>
              <a:ahLst/>
              <a:cxnLst>
                <a:cxn ang="0">
                  <a:pos x="4" y="2"/>
                </a:cxn>
                <a:cxn ang="0">
                  <a:pos x="4" y="0"/>
                </a:cxn>
                <a:cxn ang="0">
                  <a:pos x="0" y="4"/>
                </a:cxn>
                <a:cxn ang="0">
                  <a:pos x="4" y="5"/>
                </a:cxn>
                <a:cxn ang="0">
                  <a:pos x="6" y="2"/>
                </a:cxn>
                <a:cxn ang="0">
                  <a:pos x="7" y="0"/>
                </a:cxn>
                <a:cxn ang="0">
                  <a:pos x="6" y="2"/>
                </a:cxn>
                <a:cxn ang="0">
                  <a:pos x="7" y="0"/>
                </a:cxn>
                <a:cxn ang="0">
                  <a:pos x="4" y="2"/>
                </a:cxn>
              </a:cxnLst>
              <a:rect l="0" t="0" r="r" b="b"/>
              <a:pathLst>
                <a:path w="7" h="5">
                  <a:moveTo>
                    <a:pt x="4" y="2"/>
                  </a:moveTo>
                  <a:lnTo>
                    <a:pt x="4" y="0"/>
                  </a:lnTo>
                  <a:lnTo>
                    <a:pt x="0" y="4"/>
                  </a:lnTo>
                  <a:lnTo>
                    <a:pt x="4" y="5"/>
                  </a:lnTo>
                  <a:lnTo>
                    <a:pt x="6" y="2"/>
                  </a:lnTo>
                  <a:lnTo>
                    <a:pt x="7" y="0"/>
                  </a:lnTo>
                  <a:lnTo>
                    <a:pt x="6" y="2"/>
                  </a:lnTo>
                  <a:lnTo>
                    <a:pt x="7" y="0"/>
                  </a:lnTo>
                  <a:lnTo>
                    <a:pt x="4" y="2"/>
                  </a:lnTo>
                  <a:close/>
                </a:path>
              </a:pathLst>
            </a:custGeom>
            <a:solidFill>
              <a:srgbClr val="000000"/>
            </a:solidFill>
            <a:ln w="9525">
              <a:noFill/>
              <a:round/>
            </a:ln>
          </p:spPr>
          <p:txBody>
            <a:bodyPr/>
            <a:lstStyle/>
            <a:p>
              <a:endParaRPr lang="en-US"/>
            </a:p>
          </p:txBody>
        </p:sp>
        <p:sp>
          <p:nvSpPr>
            <p:cNvPr id="520522" name="Freeform 330"/>
            <p:cNvSpPr/>
            <p:nvPr/>
          </p:nvSpPr>
          <p:spPr bwMode="auto">
            <a:xfrm>
              <a:off x="4146" y="2567"/>
              <a:ext cx="5" cy="4"/>
            </a:xfrm>
            <a:custGeom>
              <a:avLst/>
              <a:gdLst/>
              <a:ahLst/>
              <a:cxnLst>
                <a:cxn ang="0">
                  <a:pos x="2" y="0"/>
                </a:cxn>
                <a:cxn ang="0">
                  <a:pos x="2" y="4"/>
                </a:cxn>
                <a:cxn ang="0">
                  <a:pos x="5" y="2"/>
                </a:cxn>
                <a:cxn ang="0">
                  <a:pos x="4" y="0"/>
                </a:cxn>
                <a:cxn ang="0">
                  <a:pos x="4" y="4"/>
                </a:cxn>
                <a:cxn ang="0">
                  <a:pos x="2" y="0"/>
                </a:cxn>
                <a:cxn ang="0">
                  <a:pos x="0" y="0"/>
                </a:cxn>
                <a:cxn ang="0">
                  <a:pos x="2" y="2"/>
                </a:cxn>
                <a:cxn ang="0">
                  <a:pos x="2" y="0"/>
                </a:cxn>
              </a:cxnLst>
              <a:rect l="0" t="0" r="r" b="b"/>
              <a:pathLst>
                <a:path w="5" h="4">
                  <a:moveTo>
                    <a:pt x="2" y="0"/>
                  </a:moveTo>
                  <a:lnTo>
                    <a:pt x="2" y="4"/>
                  </a:lnTo>
                  <a:lnTo>
                    <a:pt x="5" y="2"/>
                  </a:lnTo>
                  <a:lnTo>
                    <a:pt x="4" y="0"/>
                  </a:lnTo>
                  <a:lnTo>
                    <a:pt x="4" y="4"/>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520523" name="Freeform 331"/>
            <p:cNvSpPr/>
            <p:nvPr/>
          </p:nvSpPr>
          <p:spPr bwMode="auto">
            <a:xfrm>
              <a:off x="4148" y="2562"/>
              <a:ext cx="42" cy="9"/>
            </a:xfrm>
            <a:custGeom>
              <a:avLst/>
              <a:gdLst/>
              <a:ahLst/>
              <a:cxnLst>
                <a:cxn ang="0">
                  <a:pos x="38" y="1"/>
                </a:cxn>
                <a:cxn ang="0">
                  <a:pos x="37" y="0"/>
                </a:cxn>
                <a:cxn ang="0">
                  <a:pos x="22" y="0"/>
                </a:cxn>
                <a:cxn ang="0">
                  <a:pos x="18" y="1"/>
                </a:cxn>
                <a:cxn ang="0">
                  <a:pos x="13" y="1"/>
                </a:cxn>
                <a:cxn ang="0">
                  <a:pos x="9" y="3"/>
                </a:cxn>
                <a:cxn ang="0">
                  <a:pos x="3" y="5"/>
                </a:cxn>
                <a:cxn ang="0">
                  <a:pos x="0" y="5"/>
                </a:cxn>
                <a:cxn ang="0">
                  <a:pos x="2" y="9"/>
                </a:cxn>
                <a:cxn ang="0">
                  <a:pos x="5" y="7"/>
                </a:cxn>
                <a:cxn ang="0">
                  <a:pos x="9" y="7"/>
                </a:cxn>
                <a:cxn ang="0">
                  <a:pos x="13" y="5"/>
                </a:cxn>
                <a:cxn ang="0">
                  <a:pos x="22" y="5"/>
                </a:cxn>
                <a:cxn ang="0">
                  <a:pos x="27" y="3"/>
                </a:cxn>
                <a:cxn ang="0">
                  <a:pos x="37" y="3"/>
                </a:cxn>
                <a:cxn ang="0">
                  <a:pos x="35" y="0"/>
                </a:cxn>
                <a:cxn ang="0">
                  <a:pos x="38" y="1"/>
                </a:cxn>
                <a:cxn ang="0">
                  <a:pos x="42" y="0"/>
                </a:cxn>
                <a:cxn ang="0">
                  <a:pos x="37" y="0"/>
                </a:cxn>
                <a:cxn ang="0">
                  <a:pos x="38" y="1"/>
                </a:cxn>
              </a:cxnLst>
              <a:rect l="0" t="0" r="r" b="b"/>
              <a:pathLst>
                <a:path w="42" h="9">
                  <a:moveTo>
                    <a:pt x="38" y="1"/>
                  </a:moveTo>
                  <a:lnTo>
                    <a:pt x="37" y="0"/>
                  </a:lnTo>
                  <a:lnTo>
                    <a:pt x="22" y="0"/>
                  </a:lnTo>
                  <a:lnTo>
                    <a:pt x="18" y="1"/>
                  </a:lnTo>
                  <a:lnTo>
                    <a:pt x="13" y="1"/>
                  </a:lnTo>
                  <a:lnTo>
                    <a:pt x="9" y="3"/>
                  </a:lnTo>
                  <a:lnTo>
                    <a:pt x="3" y="5"/>
                  </a:lnTo>
                  <a:lnTo>
                    <a:pt x="0" y="5"/>
                  </a:lnTo>
                  <a:lnTo>
                    <a:pt x="2" y="9"/>
                  </a:lnTo>
                  <a:lnTo>
                    <a:pt x="5" y="7"/>
                  </a:lnTo>
                  <a:lnTo>
                    <a:pt x="9" y="7"/>
                  </a:lnTo>
                  <a:lnTo>
                    <a:pt x="13" y="5"/>
                  </a:lnTo>
                  <a:lnTo>
                    <a:pt x="22" y="5"/>
                  </a:lnTo>
                  <a:lnTo>
                    <a:pt x="27" y="3"/>
                  </a:lnTo>
                  <a:lnTo>
                    <a:pt x="37" y="3"/>
                  </a:lnTo>
                  <a:lnTo>
                    <a:pt x="35" y="0"/>
                  </a:lnTo>
                  <a:lnTo>
                    <a:pt x="38" y="1"/>
                  </a:lnTo>
                  <a:lnTo>
                    <a:pt x="42" y="0"/>
                  </a:lnTo>
                  <a:lnTo>
                    <a:pt x="37" y="0"/>
                  </a:lnTo>
                  <a:lnTo>
                    <a:pt x="38" y="1"/>
                  </a:lnTo>
                  <a:close/>
                </a:path>
              </a:pathLst>
            </a:custGeom>
            <a:solidFill>
              <a:srgbClr val="000000"/>
            </a:solidFill>
            <a:ln w="9525">
              <a:noFill/>
              <a:round/>
            </a:ln>
          </p:spPr>
          <p:txBody>
            <a:bodyPr/>
            <a:lstStyle/>
            <a:p>
              <a:endParaRPr lang="en-US"/>
            </a:p>
          </p:txBody>
        </p:sp>
        <p:sp>
          <p:nvSpPr>
            <p:cNvPr id="520524" name="Freeform 332"/>
            <p:cNvSpPr/>
            <p:nvPr/>
          </p:nvSpPr>
          <p:spPr bwMode="auto">
            <a:xfrm>
              <a:off x="4148" y="2562"/>
              <a:ext cx="38" cy="44"/>
            </a:xfrm>
            <a:custGeom>
              <a:avLst/>
              <a:gdLst/>
              <a:ahLst/>
              <a:cxnLst>
                <a:cxn ang="0">
                  <a:pos x="2" y="42"/>
                </a:cxn>
                <a:cxn ang="0">
                  <a:pos x="2" y="44"/>
                </a:cxn>
                <a:cxn ang="0">
                  <a:pos x="18" y="27"/>
                </a:cxn>
                <a:cxn ang="0">
                  <a:pos x="22" y="22"/>
                </a:cxn>
                <a:cxn ang="0">
                  <a:pos x="26" y="16"/>
                </a:cxn>
                <a:cxn ang="0">
                  <a:pos x="35" y="7"/>
                </a:cxn>
                <a:cxn ang="0">
                  <a:pos x="38" y="1"/>
                </a:cxn>
                <a:cxn ang="0">
                  <a:pos x="35" y="0"/>
                </a:cxn>
                <a:cxn ang="0">
                  <a:pos x="31" y="5"/>
                </a:cxn>
                <a:cxn ang="0">
                  <a:pos x="27" y="9"/>
                </a:cxn>
                <a:cxn ang="0">
                  <a:pos x="24" y="14"/>
                </a:cxn>
                <a:cxn ang="0">
                  <a:pos x="20" y="20"/>
                </a:cxn>
                <a:cxn ang="0">
                  <a:pos x="9" y="31"/>
                </a:cxn>
                <a:cxn ang="0">
                  <a:pos x="5" y="36"/>
                </a:cxn>
                <a:cxn ang="0">
                  <a:pos x="0" y="40"/>
                </a:cxn>
                <a:cxn ang="0">
                  <a:pos x="0" y="42"/>
                </a:cxn>
                <a:cxn ang="0">
                  <a:pos x="0" y="40"/>
                </a:cxn>
                <a:cxn ang="0">
                  <a:pos x="0" y="42"/>
                </a:cxn>
                <a:cxn ang="0">
                  <a:pos x="2" y="42"/>
                </a:cxn>
              </a:cxnLst>
              <a:rect l="0" t="0" r="r" b="b"/>
              <a:pathLst>
                <a:path w="38" h="44">
                  <a:moveTo>
                    <a:pt x="2" y="42"/>
                  </a:moveTo>
                  <a:lnTo>
                    <a:pt x="2" y="44"/>
                  </a:lnTo>
                  <a:lnTo>
                    <a:pt x="18" y="27"/>
                  </a:lnTo>
                  <a:lnTo>
                    <a:pt x="22" y="22"/>
                  </a:lnTo>
                  <a:lnTo>
                    <a:pt x="26" y="16"/>
                  </a:lnTo>
                  <a:lnTo>
                    <a:pt x="35" y="7"/>
                  </a:lnTo>
                  <a:lnTo>
                    <a:pt x="38" y="1"/>
                  </a:lnTo>
                  <a:lnTo>
                    <a:pt x="35" y="0"/>
                  </a:lnTo>
                  <a:lnTo>
                    <a:pt x="31" y="5"/>
                  </a:lnTo>
                  <a:lnTo>
                    <a:pt x="27" y="9"/>
                  </a:lnTo>
                  <a:lnTo>
                    <a:pt x="24" y="14"/>
                  </a:lnTo>
                  <a:lnTo>
                    <a:pt x="20" y="20"/>
                  </a:lnTo>
                  <a:lnTo>
                    <a:pt x="9" y="31"/>
                  </a:lnTo>
                  <a:lnTo>
                    <a:pt x="5" y="36"/>
                  </a:lnTo>
                  <a:lnTo>
                    <a:pt x="0" y="40"/>
                  </a:lnTo>
                  <a:lnTo>
                    <a:pt x="0" y="42"/>
                  </a:lnTo>
                  <a:lnTo>
                    <a:pt x="0" y="40"/>
                  </a:lnTo>
                  <a:lnTo>
                    <a:pt x="0" y="42"/>
                  </a:lnTo>
                  <a:lnTo>
                    <a:pt x="2" y="42"/>
                  </a:lnTo>
                  <a:close/>
                </a:path>
              </a:pathLst>
            </a:custGeom>
            <a:solidFill>
              <a:srgbClr val="000000"/>
            </a:solidFill>
            <a:ln w="9525">
              <a:noFill/>
              <a:round/>
            </a:ln>
          </p:spPr>
          <p:txBody>
            <a:bodyPr/>
            <a:lstStyle/>
            <a:p>
              <a:endParaRPr lang="en-US"/>
            </a:p>
          </p:txBody>
        </p:sp>
        <p:sp>
          <p:nvSpPr>
            <p:cNvPr id="520525" name="Freeform 333"/>
            <p:cNvSpPr/>
            <p:nvPr/>
          </p:nvSpPr>
          <p:spPr bwMode="auto">
            <a:xfrm>
              <a:off x="4146" y="2604"/>
              <a:ext cx="5" cy="7"/>
            </a:xfrm>
            <a:custGeom>
              <a:avLst/>
              <a:gdLst/>
              <a:ahLst/>
              <a:cxnLst>
                <a:cxn ang="0">
                  <a:pos x="4" y="4"/>
                </a:cxn>
                <a:cxn ang="0">
                  <a:pos x="5" y="4"/>
                </a:cxn>
                <a:cxn ang="0">
                  <a:pos x="4" y="2"/>
                </a:cxn>
                <a:cxn ang="0">
                  <a:pos x="4" y="0"/>
                </a:cxn>
                <a:cxn ang="0">
                  <a:pos x="2" y="0"/>
                </a:cxn>
                <a:cxn ang="0">
                  <a:pos x="0" y="2"/>
                </a:cxn>
                <a:cxn ang="0">
                  <a:pos x="2" y="4"/>
                </a:cxn>
                <a:cxn ang="0">
                  <a:pos x="2" y="5"/>
                </a:cxn>
                <a:cxn ang="0">
                  <a:pos x="4" y="5"/>
                </a:cxn>
                <a:cxn ang="0">
                  <a:pos x="4" y="7"/>
                </a:cxn>
                <a:cxn ang="0">
                  <a:pos x="4" y="5"/>
                </a:cxn>
                <a:cxn ang="0">
                  <a:pos x="4" y="7"/>
                </a:cxn>
                <a:cxn ang="0">
                  <a:pos x="4" y="4"/>
                </a:cxn>
              </a:cxnLst>
              <a:rect l="0" t="0" r="r" b="b"/>
              <a:pathLst>
                <a:path w="5" h="7">
                  <a:moveTo>
                    <a:pt x="4" y="4"/>
                  </a:moveTo>
                  <a:lnTo>
                    <a:pt x="5" y="4"/>
                  </a:lnTo>
                  <a:lnTo>
                    <a:pt x="4" y="2"/>
                  </a:lnTo>
                  <a:lnTo>
                    <a:pt x="4" y="0"/>
                  </a:lnTo>
                  <a:lnTo>
                    <a:pt x="2" y="0"/>
                  </a:lnTo>
                  <a:lnTo>
                    <a:pt x="0" y="2"/>
                  </a:lnTo>
                  <a:lnTo>
                    <a:pt x="2" y="4"/>
                  </a:lnTo>
                  <a:lnTo>
                    <a:pt x="2" y="5"/>
                  </a:lnTo>
                  <a:lnTo>
                    <a:pt x="4" y="5"/>
                  </a:lnTo>
                  <a:lnTo>
                    <a:pt x="4" y="7"/>
                  </a:lnTo>
                  <a:lnTo>
                    <a:pt x="4" y="5"/>
                  </a:lnTo>
                  <a:lnTo>
                    <a:pt x="4" y="7"/>
                  </a:lnTo>
                  <a:lnTo>
                    <a:pt x="4" y="4"/>
                  </a:lnTo>
                  <a:close/>
                </a:path>
              </a:pathLst>
            </a:custGeom>
            <a:solidFill>
              <a:srgbClr val="000000"/>
            </a:solidFill>
            <a:ln w="9525">
              <a:noFill/>
              <a:round/>
            </a:ln>
          </p:spPr>
          <p:txBody>
            <a:bodyPr/>
            <a:lstStyle/>
            <a:p>
              <a:endParaRPr lang="en-US"/>
            </a:p>
          </p:txBody>
        </p:sp>
        <p:sp>
          <p:nvSpPr>
            <p:cNvPr id="520526" name="Freeform 334"/>
            <p:cNvSpPr/>
            <p:nvPr/>
          </p:nvSpPr>
          <p:spPr bwMode="auto">
            <a:xfrm>
              <a:off x="4150" y="2573"/>
              <a:ext cx="36" cy="38"/>
            </a:xfrm>
            <a:custGeom>
              <a:avLst/>
              <a:gdLst/>
              <a:ahLst/>
              <a:cxnLst>
                <a:cxn ang="0">
                  <a:pos x="35" y="0"/>
                </a:cxn>
                <a:cxn ang="0">
                  <a:pos x="25" y="9"/>
                </a:cxn>
                <a:cxn ang="0">
                  <a:pos x="22" y="14"/>
                </a:cxn>
                <a:cxn ang="0">
                  <a:pos x="18" y="20"/>
                </a:cxn>
                <a:cxn ang="0">
                  <a:pos x="14" y="25"/>
                </a:cxn>
                <a:cxn ang="0">
                  <a:pos x="11" y="27"/>
                </a:cxn>
                <a:cxn ang="0">
                  <a:pos x="5" y="33"/>
                </a:cxn>
                <a:cxn ang="0">
                  <a:pos x="0" y="35"/>
                </a:cxn>
                <a:cxn ang="0">
                  <a:pos x="0" y="38"/>
                </a:cxn>
                <a:cxn ang="0">
                  <a:pos x="7" y="35"/>
                </a:cxn>
                <a:cxn ang="0">
                  <a:pos x="12" y="31"/>
                </a:cxn>
                <a:cxn ang="0">
                  <a:pos x="18" y="27"/>
                </a:cxn>
                <a:cxn ang="0">
                  <a:pos x="20" y="22"/>
                </a:cxn>
                <a:cxn ang="0">
                  <a:pos x="29" y="12"/>
                </a:cxn>
                <a:cxn ang="0">
                  <a:pos x="33" y="7"/>
                </a:cxn>
                <a:cxn ang="0">
                  <a:pos x="36" y="3"/>
                </a:cxn>
                <a:cxn ang="0">
                  <a:pos x="35" y="0"/>
                </a:cxn>
              </a:cxnLst>
              <a:rect l="0" t="0" r="r" b="b"/>
              <a:pathLst>
                <a:path w="36" h="38">
                  <a:moveTo>
                    <a:pt x="35" y="0"/>
                  </a:moveTo>
                  <a:lnTo>
                    <a:pt x="25" y="9"/>
                  </a:lnTo>
                  <a:lnTo>
                    <a:pt x="22" y="14"/>
                  </a:lnTo>
                  <a:lnTo>
                    <a:pt x="18" y="20"/>
                  </a:lnTo>
                  <a:lnTo>
                    <a:pt x="14" y="25"/>
                  </a:lnTo>
                  <a:lnTo>
                    <a:pt x="11" y="27"/>
                  </a:lnTo>
                  <a:lnTo>
                    <a:pt x="5" y="33"/>
                  </a:lnTo>
                  <a:lnTo>
                    <a:pt x="0" y="35"/>
                  </a:lnTo>
                  <a:lnTo>
                    <a:pt x="0" y="38"/>
                  </a:lnTo>
                  <a:lnTo>
                    <a:pt x="7" y="35"/>
                  </a:lnTo>
                  <a:lnTo>
                    <a:pt x="12" y="31"/>
                  </a:lnTo>
                  <a:lnTo>
                    <a:pt x="18" y="27"/>
                  </a:lnTo>
                  <a:lnTo>
                    <a:pt x="20" y="22"/>
                  </a:lnTo>
                  <a:lnTo>
                    <a:pt x="29" y="12"/>
                  </a:lnTo>
                  <a:lnTo>
                    <a:pt x="33" y="7"/>
                  </a:lnTo>
                  <a:lnTo>
                    <a:pt x="36" y="3"/>
                  </a:lnTo>
                  <a:lnTo>
                    <a:pt x="35" y="0"/>
                  </a:lnTo>
                  <a:close/>
                </a:path>
              </a:pathLst>
            </a:custGeom>
            <a:solidFill>
              <a:srgbClr val="000000"/>
            </a:solidFill>
            <a:ln w="9525">
              <a:noFill/>
              <a:round/>
            </a:ln>
          </p:spPr>
          <p:txBody>
            <a:bodyPr/>
            <a:lstStyle/>
            <a:p>
              <a:endParaRPr lang="en-US"/>
            </a:p>
          </p:txBody>
        </p:sp>
        <p:sp>
          <p:nvSpPr>
            <p:cNvPr id="520527" name="Freeform 335"/>
            <p:cNvSpPr/>
            <p:nvPr/>
          </p:nvSpPr>
          <p:spPr bwMode="auto">
            <a:xfrm>
              <a:off x="4185" y="2508"/>
              <a:ext cx="93" cy="68"/>
            </a:xfrm>
            <a:custGeom>
              <a:avLst/>
              <a:gdLst/>
              <a:ahLst/>
              <a:cxnLst>
                <a:cxn ang="0">
                  <a:pos x="93" y="2"/>
                </a:cxn>
                <a:cxn ang="0">
                  <a:pos x="91" y="2"/>
                </a:cxn>
                <a:cxn ang="0">
                  <a:pos x="84" y="0"/>
                </a:cxn>
                <a:cxn ang="0">
                  <a:pos x="77" y="0"/>
                </a:cxn>
                <a:cxn ang="0">
                  <a:pos x="69" y="2"/>
                </a:cxn>
                <a:cxn ang="0">
                  <a:pos x="62" y="4"/>
                </a:cxn>
                <a:cxn ang="0">
                  <a:pos x="56" y="8"/>
                </a:cxn>
                <a:cxn ang="0">
                  <a:pos x="49" y="11"/>
                </a:cxn>
                <a:cxn ang="0">
                  <a:pos x="44" y="15"/>
                </a:cxn>
                <a:cxn ang="0">
                  <a:pos x="27" y="32"/>
                </a:cxn>
                <a:cxn ang="0">
                  <a:pos x="23" y="39"/>
                </a:cxn>
                <a:cxn ang="0">
                  <a:pos x="18" y="44"/>
                </a:cxn>
                <a:cxn ang="0">
                  <a:pos x="14" y="50"/>
                </a:cxn>
                <a:cxn ang="0">
                  <a:pos x="9" y="55"/>
                </a:cxn>
                <a:cxn ang="0">
                  <a:pos x="5" y="61"/>
                </a:cxn>
                <a:cxn ang="0">
                  <a:pos x="0" y="65"/>
                </a:cxn>
                <a:cxn ang="0">
                  <a:pos x="1" y="68"/>
                </a:cxn>
                <a:cxn ang="0">
                  <a:pos x="7" y="63"/>
                </a:cxn>
                <a:cxn ang="0">
                  <a:pos x="12" y="59"/>
                </a:cxn>
                <a:cxn ang="0">
                  <a:pos x="16" y="52"/>
                </a:cxn>
                <a:cxn ang="0">
                  <a:pos x="22" y="46"/>
                </a:cxn>
                <a:cxn ang="0">
                  <a:pos x="25" y="41"/>
                </a:cxn>
                <a:cxn ang="0">
                  <a:pos x="42" y="24"/>
                </a:cxn>
                <a:cxn ang="0">
                  <a:pos x="45" y="19"/>
                </a:cxn>
                <a:cxn ang="0">
                  <a:pos x="51" y="13"/>
                </a:cxn>
                <a:cxn ang="0">
                  <a:pos x="58" y="10"/>
                </a:cxn>
                <a:cxn ang="0">
                  <a:pos x="64" y="8"/>
                </a:cxn>
                <a:cxn ang="0">
                  <a:pos x="69" y="6"/>
                </a:cxn>
                <a:cxn ang="0">
                  <a:pos x="77" y="4"/>
                </a:cxn>
                <a:cxn ang="0">
                  <a:pos x="84" y="4"/>
                </a:cxn>
                <a:cxn ang="0">
                  <a:pos x="91" y="6"/>
                </a:cxn>
                <a:cxn ang="0">
                  <a:pos x="93" y="2"/>
                </a:cxn>
              </a:cxnLst>
              <a:rect l="0" t="0" r="r" b="b"/>
              <a:pathLst>
                <a:path w="93" h="68">
                  <a:moveTo>
                    <a:pt x="93" y="2"/>
                  </a:moveTo>
                  <a:lnTo>
                    <a:pt x="91" y="2"/>
                  </a:lnTo>
                  <a:lnTo>
                    <a:pt x="84" y="0"/>
                  </a:lnTo>
                  <a:lnTo>
                    <a:pt x="77" y="0"/>
                  </a:lnTo>
                  <a:lnTo>
                    <a:pt x="69" y="2"/>
                  </a:lnTo>
                  <a:lnTo>
                    <a:pt x="62" y="4"/>
                  </a:lnTo>
                  <a:lnTo>
                    <a:pt x="56" y="8"/>
                  </a:lnTo>
                  <a:lnTo>
                    <a:pt x="49" y="11"/>
                  </a:lnTo>
                  <a:lnTo>
                    <a:pt x="44" y="15"/>
                  </a:lnTo>
                  <a:lnTo>
                    <a:pt x="27" y="32"/>
                  </a:lnTo>
                  <a:lnTo>
                    <a:pt x="23" y="39"/>
                  </a:lnTo>
                  <a:lnTo>
                    <a:pt x="18" y="44"/>
                  </a:lnTo>
                  <a:lnTo>
                    <a:pt x="14" y="50"/>
                  </a:lnTo>
                  <a:lnTo>
                    <a:pt x="9" y="55"/>
                  </a:lnTo>
                  <a:lnTo>
                    <a:pt x="5" y="61"/>
                  </a:lnTo>
                  <a:lnTo>
                    <a:pt x="0" y="65"/>
                  </a:lnTo>
                  <a:lnTo>
                    <a:pt x="1" y="68"/>
                  </a:lnTo>
                  <a:lnTo>
                    <a:pt x="7" y="63"/>
                  </a:lnTo>
                  <a:lnTo>
                    <a:pt x="12" y="59"/>
                  </a:lnTo>
                  <a:lnTo>
                    <a:pt x="16" y="52"/>
                  </a:lnTo>
                  <a:lnTo>
                    <a:pt x="22" y="46"/>
                  </a:lnTo>
                  <a:lnTo>
                    <a:pt x="25" y="41"/>
                  </a:lnTo>
                  <a:lnTo>
                    <a:pt x="42" y="24"/>
                  </a:lnTo>
                  <a:lnTo>
                    <a:pt x="45" y="19"/>
                  </a:lnTo>
                  <a:lnTo>
                    <a:pt x="51" y="13"/>
                  </a:lnTo>
                  <a:lnTo>
                    <a:pt x="58" y="10"/>
                  </a:lnTo>
                  <a:lnTo>
                    <a:pt x="64" y="8"/>
                  </a:lnTo>
                  <a:lnTo>
                    <a:pt x="69" y="6"/>
                  </a:lnTo>
                  <a:lnTo>
                    <a:pt x="77" y="4"/>
                  </a:lnTo>
                  <a:lnTo>
                    <a:pt x="84" y="4"/>
                  </a:lnTo>
                  <a:lnTo>
                    <a:pt x="91" y="6"/>
                  </a:lnTo>
                  <a:lnTo>
                    <a:pt x="93" y="2"/>
                  </a:lnTo>
                  <a:close/>
                </a:path>
              </a:pathLst>
            </a:custGeom>
            <a:solidFill>
              <a:srgbClr val="000000"/>
            </a:solidFill>
            <a:ln w="9525">
              <a:noFill/>
              <a:round/>
            </a:ln>
          </p:spPr>
          <p:txBody>
            <a:bodyPr/>
            <a:lstStyle/>
            <a:p>
              <a:endParaRPr lang="en-US"/>
            </a:p>
          </p:txBody>
        </p:sp>
        <p:sp>
          <p:nvSpPr>
            <p:cNvPr id="520528" name="Freeform 336"/>
            <p:cNvSpPr/>
            <p:nvPr/>
          </p:nvSpPr>
          <p:spPr bwMode="auto">
            <a:xfrm>
              <a:off x="4276" y="2510"/>
              <a:ext cx="30" cy="26"/>
            </a:xfrm>
            <a:custGeom>
              <a:avLst/>
              <a:gdLst/>
              <a:ahLst/>
              <a:cxnLst>
                <a:cxn ang="0">
                  <a:pos x="30" y="24"/>
                </a:cxn>
                <a:cxn ang="0">
                  <a:pos x="28" y="20"/>
                </a:cxn>
                <a:cxn ang="0">
                  <a:pos x="17" y="9"/>
                </a:cxn>
                <a:cxn ang="0">
                  <a:pos x="13" y="8"/>
                </a:cxn>
                <a:cxn ang="0">
                  <a:pos x="10" y="4"/>
                </a:cxn>
                <a:cxn ang="0">
                  <a:pos x="6" y="2"/>
                </a:cxn>
                <a:cxn ang="0">
                  <a:pos x="2" y="0"/>
                </a:cxn>
                <a:cxn ang="0">
                  <a:pos x="0" y="4"/>
                </a:cxn>
                <a:cxn ang="0">
                  <a:pos x="4" y="6"/>
                </a:cxn>
                <a:cxn ang="0">
                  <a:pos x="8" y="8"/>
                </a:cxn>
                <a:cxn ang="0">
                  <a:pos x="11" y="9"/>
                </a:cxn>
                <a:cxn ang="0">
                  <a:pos x="15" y="13"/>
                </a:cxn>
                <a:cxn ang="0">
                  <a:pos x="19" y="15"/>
                </a:cxn>
                <a:cxn ang="0">
                  <a:pos x="22" y="19"/>
                </a:cxn>
                <a:cxn ang="0">
                  <a:pos x="24" y="22"/>
                </a:cxn>
                <a:cxn ang="0">
                  <a:pos x="26" y="26"/>
                </a:cxn>
                <a:cxn ang="0">
                  <a:pos x="30" y="24"/>
                </a:cxn>
              </a:cxnLst>
              <a:rect l="0" t="0" r="r" b="b"/>
              <a:pathLst>
                <a:path w="30" h="26">
                  <a:moveTo>
                    <a:pt x="30" y="24"/>
                  </a:moveTo>
                  <a:lnTo>
                    <a:pt x="28" y="20"/>
                  </a:lnTo>
                  <a:lnTo>
                    <a:pt x="17" y="9"/>
                  </a:lnTo>
                  <a:lnTo>
                    <a:pt x="13" y="8"/>
                  </a:lnTo>
                  <a:lnTo>
                    <a:pt x="10" y="4"/>
                  </a:lnTo>
                  <a:lnTo>
                    <a:pt x="6" y="2"/>
                  </a:lnTo>
                  <a:lnTo>
                    <a:pt x="2" y="0"/>
                  </a:lnTo>
                  <a:lnTo>
                    <a:pt x="0" y="4"/>
                  </a:lnTo>
                  <a:lnTo>
                    <a:pt x="4" y="6"/>
                  </a:lnTo>
                  <a:lnTo>
                    <a:pt x="8" y="8"/>
                  </a:lnTo>
                  <a:lnTo>
                    <a:pt x="11" y="9"/>
                  </a:lnTo>
                  <a:lnTo>
                    <a:pt x="15" y="13"/>
                  </a:lnTo>
                  <a:lnTo>
                    <a:pt x="19" y="15"/>
                  </a:lnTo>
                  <a:lnTo>
                    <a:pt x="22" y="19"/>
                  </a:lnTo>
                  <a:lnTo>
                    <a:pt x="24" y="22"/>
                  </a:lnTo>
                  <a:lnTo>
                    <a:pt x="26" y="26"/>
                  </a:lnTo>
                  <a:lnTo>
                    <a:pt x="30" y="24"/>
                  </a:lnTo>
                  <a:close/>
                </a:path>
              </a:pathLst>
            </a:custGeom>
            <a:solidFill>
              <a:srgbClr val="000000"/>
            </a:solidFill>
            <a:ln w="9525">
              <a:noFill/>
              <a:round/>
            </a:ln>
          </p:spPr>
          <p:txBody>
            <a:bodyPr/>
            <a:lstStyle/>
            <a:p>
              <a:endParaRPr lang="en-US"/>
            </a:p>
          </p:txBody>
        </p:sp>
        <p:sp>
          <p:nvSpPr>
            <p:cNvPr id="520529" name="Freeform 337"/>
            <p:cNvSpPr/>
            <p:nvPr/>
          </p:nvSpPr>
          <p:spPr bwMode="auto">
            <a:xfrm>
              <a:off x="4172" y="2530"/>
              <a:ext cx="95" cy="118"/>
            </a:xfrm>
            <a:custGeom>
              <a:avLst/>
              <a:gdLst/>
              <a:ahLst/>
              <a:cxnLst>
                <a:cxn ang="0">
                  <a:pos x="93" y="10"/>
                </a:cxn>
                <a:cxn ang="0">
                  <a:pos x="90" y="17"/>
                </a:cxn>
                <a:cxn ang="0">
                  <a:pos x="84" y="22"/>
                </a:cxn>
                <a:cxn ang="0">
                  <a:pos x="81" y="28"/>
                </a:cxn>
                <a:cxn ang="0">
                  <a:pos x="71" y="37"/>
                </a:cxn>
                <a:cxn ang="0">
                  <a:pos x="68" y="43"/>
                </a:cxn>
                <a:cxn ang="0">
                  <a:pos x="62" y="48"/>
                </a:cxn>
                <a:cxn ang="0">
                  <a:pos x="57" y="52"/>
                </a:cxn>
                <a:cxn ang="0">
                  <a:pos x="53" y="57"/>
                </a:cxn>
                <a:cxn ang="0">
                  <a:pos x="47" y="61"/>
                </a:cxn>
                <a:cxn ang="0">
                  <a:pos x="42" y="65"/>
                </a:cxn>
                <a:cxn ang="0">
                  <a:pos x="36" y="70"/>
                </a:cxn>
                <a:cxn ang="0">
                  <a:pos x="33" y="76"/>
                </a:cxn>
                <a:cxn ang="0">
                  <a:pos x="27" y="79"/>
                </a:cxn>
                <a:cxn ang="0">
                  <a:pos x="18" y="89"/>
                </a:cxn>
                <a:cxn ang="0">
                  <a:pos x="20" y="90"/>
                </a:cxn>
                <a:cxn ang="0">
                  <a:pos x="22" y="94"/>
                </a:cxn>
                <a:cxn ang="0">
                  <a:pos x="24" y="96"/>
                </a:cxn>
                <a:cxn ang="0">
                  <a:pos x="24" y="98"/>
                </a:cxn>
                <a:cxn ang="0">
                  <a:pos x="20" y="103"/>
                </a:cxn>
                <a:cxn ang="0">
                  <a:pos x="25" y="109"/>
                </a:cxn>
                <a:cxn ang="0">
                  <a:pos x="25" y="111"/>
                </a:cxn>
                <a:cxn ang="0">
                  <a:pos x="27" y="114"/>
                </a:cxn>
                <a:cxn ang="0">
                  <a:pos x="27" y="118"/>
                </a:cxn>
                <a:cxn ang="0">
                  <a:pos x="22" y="118"/>
                </a:cxn>
                <a:cxn ang="0">
                  <a:pos x="20" y="116"/>
                </a:cxn>
                <a:cxn ang="0">
                  <a:pos x="18" y="112"/>
                </a:cxn>
                <a:cxn ang="0">
                  <a:pos x="18" y="111"/>
                </a:cxn>
                <a:cxn ang="0">
                  <a:pos x="9" y="111"/>
                </a:cxn>
                <a:cxn ang="0">
                  <a:pos x="7" y="109"/>
                </a:cxn>
                <a:cxn ang="0">
                  <a:pos x="7" y="105"/>
                </a:cxn>
                <a:cxn ang="0">
                  <a:pos x="13" y="100"/>
                </a:cxn>
                <a:cxn ang="0">
                  <a:pos x="0" y="100"/>
                </a:cxn>
                <a:cxn ang="0">
                  <a:pos x="0" y="92"/>
                </a:cxn>
                <a:cxn ang="0">
                  <a:pos x="2" y="92"/>
                </a:cxn>
                <a:cxn ang="0">
                  <a:pos x="3" y="90"/>
                </a:cxn>
                <a:cxn ang="0">
                  <a:pos x="5" y="90"/>
                </a:cxn>
                <a:cxn ang="0">
                  <a:pos x="22" y="74"/>
                </a:cxn>
                <a:cxn ang="0">
                  <a:pos x="27" y="70"/>
                </a:cxn>
                <a:cxn ang="0">
                  <a:pos x="38" y="59"/>
                </a:cxn>
                <a:cxn ang="0">
                  <a:pos x="42" y="57"/>
                </a:cxn>
                <a:cxn ang="0">
                  <a:pos x="68" y="32"/>
                </a:cxn>
                <a:cxn ang="0">
                  <a:pos x="69" y="28"/>
                </a:cxn>
                <a:cxn ang="0">
                  <a:pos x="73" y="24"/>
                </a:cxn>
                <a:cxn ang="0">
                  <a:pos x="77" y="19"/>
                </a:cxn>
                <a:cxn ang="0">
                  <a:pos x="81" y="15"/>
                </a:cxn>
                <a:cxn ang="0">
                  <a:pos x="82" y="11"/>
                </a:cxn>
                <a:cxn ang="0">
                  <a:pos x="88" y="8"/>
                </a:cxn>
                <a:cxn ang="0">
                  <a:pos x="90" y="4"/>
                </a:cxn>
                <a:cxn ang="0">
                  <a:pos x="93" y="0"/>
                </a:cxn>
                <a:cxn ang="0">
                  <a:pos x="95" y="2"/>
                </a:cxn>
                <a:cxn ang="0">
                  <a:pos x="95" y="8"/>
                </a:cxn>
                <a:cxn ang="0">
                  <a:pos x="93" y="10"/>
                </a:cxn>
              </a:cxnLst>
              <a:rect l="0" t="0" r="r" b="b"/>
              <a:pathLst>
                <a:path w="95" h="118">
                  <a:moveTo>
                    <a:pt x="93" y="10"/>
                  </a:moveTo>
                  <a:lnTo>
                    <a:pt x="90" y="17"/>
                  </a:lnTo>
                  <a:lnTo>
                    <a:pt x="84" y="22"/>
                  </a:lnTo>
                  <a:lnTo>
                    <a:pt x="81" y="28"/>
                  </a:lnTo>
                  <a:lnTo>
                    <a:pt x="71" y="37"/>
                  </a:lnTo>
                  <a:lnTo>
                    <a:pt x="68" y="43"/>
                  </a:lnTo>
                  <a:lnTo>
                    <a:pt x="62" y="48"/>
                  </a:lnTo>
                  <a:lnTo>
                    <a:pt x="57" y="52"/>
                  </a:lnTo>
                  <a:lnTo>
                    <a:pt x="53" y="57"/>
                  </a:lnTo>
                  <a:lnTo>
                    <a:pt x="47" y="61"/>
                  </a:lnTo>
                  <a:lnTo>
                    <a:pt x="42" y="65"/>
                  </a:lnTo>
                  <a:lnTo>
                    <a:pt x="36" y="70"/>
                  </a:lnTo>
                  <a:lnTo>
                    <a:pt x="33" y="76"/>
                  </a:lnTo>
                  <a:lnTo>
                    <a:pt x="27" y="79"/>
                  </a:lnTo>
                  <a:lnTo>
                    <a:pt x="18" y="89"/>
                  </a:lnTo>
                  <a:lnTo>
                    <a:pt x="20" y="90"/>
                  </a:lnTo>
                  <a:lnTo>
                    <a:pt x="22" y="94"/>
                  </a:lnTo>
                  <a:lnTo>
                    <a:pt x="24" y="96"/>
                  </a:lnTo>
                  <a:lnTo>
                    <a:pt x="24" y="98"/>
                  </a:lnTo>
                  <a:lnTo>
                    <a:pt x="20" y="103"/>
                  </a:lnTo>
                  <a:lnTo>
                    <a:pt x="25" y="109"/>
                  </a:lnTo>
                  <a:lnTo>
                    <a:pt x="25" y="111"/>
                  </a:lnTo>
                  <a:lnTo>
                    <a:pt x="27" y="114"/>
                  </a:lnTo>
                  <a:lnTo>
                    <a:pt x="27" y="118"/>
                  </a:lnTo>
                  <a:lnTo>
                    <a:pt x="22" y="118"/>
                  </a:lnTo>
                  <a:lnTo>
                    <a:pt x="20" y="116"/>
                  </a:lnTo>
                  <a:lnTo>
                    <a:pt x="18" y="112"/>
                  </a:lnTo>
                  <a:lnTo>
                    <a:pt x="18" y="111"/>
                  </a:lnTo>
                  <a:lnTo>
                    <a:pt x="9" y="111"/>
                  </a:lnTo>
                  <a:lnTo>
                    <a:pt x="7" y="109"/>
                  </a:lnTo>
                  <a:lnTo>
                    <a:pt x="7" y="105"/>
                  </a:lnTo>
                  <a:lnTo>
                    <a:pt x="13" y="100"/>
                  </a:lnTo>
                  <a:lnTo>
                    <a:pt x="0" y="100"/>
                  </a:lnTo>
                  <a:lnTo>
                    <a:pt x="0" y="92"/>
                  </a:lnTo>
                  <a:lnTo>
                    <a:pt x="2" y="92"/>
                  </a:lnTo>
                  <a:lnTo>
                    <a:pt x="3" y="90"/>
                  </a:lnTo>
                  <a:lnTo>
                    <a:pt x="5" y="90"/>
                  </a:lnTo>
                  <a:lnTo>
                    <a:pt x="22" y="74"/>
                  </a:lnTo>
                  <a:lnTo>
                    <a:pt x="27" y="70"/>
                  </a:lnTo>
                  <a:lnTo>
                    <a:pt x="38" y="59"/>
                  </a:lnTo>
                  <a:lnTo>
                    <a:pt x="42" y="57"/>
                  </a:lnTo>
                  <a:lnTo>
                    <a:pt x="68" y="32"/>
                  </a:lnTo>
                  <a:lnTo>
                    <a:pt x="69" y="28"/>
                  </a:lnTo>
                  <a:lnTo>
                    <a:pt x="73" y="24"/>
                  </a:lnTo>
                  <a:lnTo>
                    <a:pt x="77" y="19"/>
                  </a:lnTo>
                  <a:lnTo>
                    <a:pt x="81" y="15"/>
                  </a:lnTo>
                  <a:lnTo>
                    <a:pt x="82" y="11"/>
                  </a:lnTo>
                  <a:lnTo>
                    <a:pt x="88" y="8"/>
                  </a:lnTo>
                  <a:lnTo>
                    <a:pt x="90" y="4"/>
                  </a:lnTo>
                  <a:lnTo>
                    <a:pt x="93" y="0"/>
                  </a:lnTo>
                  <a:lnTo>
                    <a:pt x="95" y="2"/>
                  </a:lnTo>
                  <a:lnTo>
                    <a:pt x="95" y="8"/>
                  </a:lnTo>
                  <a:lnTo>
                    <a:pt x="93" y="10"/>
                  </a:lnTo>
                  <a:close/>
                </a:path>
              </a:pathLst>
            </a:custGeom>
            <a:solidFill>
              <a:srgbClr val="000000"/>
            </a:solidFill>
            <a:ln w="9525">
              <a:noFill/>
              <a:round/>
            </a:ln>
          </p:spPr>
          <p:txBody>
            <a:bodyPr/>
            <a:lstStyle/>
            <a:p>
              <a:endParaRPr lang="en-US"/>
            </a:p>
          </p:txBody>
        </p:sp>
        <p:sp>
          <p:nvSpPr>
            <p:cNvPr id="520530" name="Freeform 338"/>
            <p:cNvSpPr/>
            <p:nvPr/>
          </p:nvSpPr>
          <p:spPr bwMode="auto">
            <a:xfrm>
              <a:off x="4186" y="2540"/>
              <a:ext cx="81" cy="82"/>
            </a:xfrm>
            <a:custGeom>
              <a:avLst/>
              <a:gdLst/>
              <a:ahLst/>
              <a:cxnLst>
                <a:cxn ang="0">
                  <a:pos x="4" y="79"/>
                </a:cxn>
                <a:cxn ang="0">
                  <a:pos x="4" y="80"/>
                </a:cxn>
                <a:cxn ang="0">
                  <a:pos x="10" y="75"/>
                </a:cxn>
                <a:cxn ang="0">
                  <a:pos x="15" y="71"/>
                </a:cxn>
                <a:cxn ang="0">
                  <a:pos x="19" y="66"/>
                </a:cxn>
                <a:cxn ang="0">
                  <a:pos x="24" y="60"/>
                </a:cxn>
                <a:cxn ang="0">
                  <a:pos x="30" y="56"/>
                </a:cxn>
                <a:cxn ang="0">
                  <a:pos x="35" y="53"/>
                </a:cxn>
                <a:cxn ang="0">
                  <a:pos x="39" y="47"/>
                </a:cxn>
                <a:cxn ang="0">
                  <a:pos x="44" y="44"/>
                </a:cxn>
                <a:cxn ang="0">
                  <a:pos x="50" y="38"/>
                </a:cxn>
                <a:cxn ang="0">
                  <a:pos x="55" y="34"/>
                </a:cxn>
                <a:cxn ang="0">
                  <a:pos x="59" y="29"/>
                </a:cxn>
                <a:cxn ang="0">
                  <a:pos x="65" y="23"/>
                </a:cxn>
                <a:cxn ang="0">
                  <a:pos x="68" y="18"/>
                </a:cxn>
                <a:cxn ang="0">
                  <a:pos x="72" y="12"/>
                </a:cxn>
                <a:cxn ang="0">
                  <a:pos x="76" y="7"/>
                </a:cxn>
                <a:cxn ang="0">
                  <a:pos x="81" y="1"/>
                </a:cxn>
                <a:cxn ang="0">
                  <a:pos x="78" y="0"/>
                </a:cxn>
                <a:cxn ang="0">
                  <a:pos x="74" y="5"/>
                </a:cxn>
                <a:cxn ang="0">
                  <a:pos x="70" y="11"/>
                </a:cxn>
                <a:cxn ang="0">
                  <a:pos x="65" y="16"/>
                </a:cxn>
                <a:cxn ang="0">
                  <a:pos x="61" y="22"/>
                </a:cxn>
                <a:cxn ang="0">
                  <a:pos x="37" y="45"/>
                </a:cxn>
                <a:cxn ang="0">
                  <a:pos x="32" y="49"/>
                </a:cxn>
                <a:cxn ang="0">
                  <a:pos x="17" y="64"/>
                </a:cxn>
                <a:cxn ang="0">
                  <a:pos x="11" y="68"/>
                </a:cxn>
                <a:cxn ang="0">
                  <a:pos x="6" y="73"/>
                </a:cxn>
                <a:cxn ang="0">
                  <a:pos x="2" y="79"/>
                </a:cxn>
                <a:cxn ang="0">
                  <a:pos x="4" y="82"/>
                </a:cxn>
                <a:cxn ang="0">
                  <a:pos x="2" y="79"/>
                </a:cxn>
                <a:cxn ang="0">
                  <a:pos x="0" y="80"/>
                </a:cxn>
                <a:cxn ang="0">
                  <a:pos x="4" y="82"/>
                </a:cxn>
                <a:cxn ang="0">
                  <a:pos x="4" y="79"/>
                </a:cxn>
              </a:cxnLst>
              <a:rect l="0" t="0" r="r" b="b"/>
              <a:pathLst>
                <a:path w="81" h="82">
                  <a:moveTo>
                    <a:pt x="4" y="79"/>
                  </a:moveTo>
                  <a:lnTo>
                    <a:pt x="4" y="80"/>
                  </a:lnTo>
                  <a:lnTo>
                    <a:pt x="10" y="75"/>
                  </a:lnTo>
                  <a:lnTo>
                    <a:pt x="15" y="71"/>
                  </a:lnTo>
                  <a:lnTo>
                    <a:pt x="19" y="66"/>
                  </a:lnTo>
                  <a:lnTo>
                    <a:pt x="24" y="60"/>
                  </a:lnTo>
                  <a:lnTo>
                    <a:pt x="30" y="56"/>
                  </a:lnTo>
                  <a:lnTo>
                    <a:pt x="35" y="53"/>
                  </a:lnTo>
                  <a:lnTo>
                    <a:pt x="39" y="47"/>
                  </a:lnTo>
                  <a:lnTo>
                    <a:pt x="44" y="44"/>
                  </a:lnTo>
                  <a:lnTo>
                    <a:pt x="50" y="38"/>
                  </a:lnTo>
                  <a:lnTo>
                    <a:pt x="55" y="34"/>
                  </a:lnTo>
                  <a:lnTo>
                    <a:pt x="59" y="29"/>
                  </a:lnTo>
                  <a:lnTo>
                    <a:pt x="65" y="23"/>
                  </a:lnTo>
                  <a:lnTo>
                    <a:pt x="68" y="18"/>
                  </a:lnTo>
                  <a:lnTo>
                    <a:pt x="72" y="12"/>
                  </a:lnTo>
                  <a:lnTo>
                    <a:pt x="76" y="7"/>
                  </a:lnTo>
                  <a:lnTo>
                    <a:pt x="81" y="1"/>
                  </a:lnTo>
                  <a:lnTo>
                    <a:pt x="78" y="0"/>
                  </a:lnTo>
                  <a:lnTo>
                    <a:pt x="74" y="5"/>
                  </a:lnTo>
                  <a:lnTo>
                    <a:pt x="70" y="11"/>
                  </a:lnTo>
                  <a:lnTo>
                    <a:pt x="65" y="16"/>
                  </a:lnTo>
                  <a:lnTo>
                    <a:pt x="61" y="22"/>
                  </a:lnTo>
                  <a:lnTo>
                    <a:pt x="37" y="45"/>
                  </a:lnTo>
                  <a:lnTo>
                    <a:pt x="32" y="49"/>
                  </a:lnTo>
                  <a:lnTo>
                    <a:pt x="17" y="64"/>
                  </a:lnTo>
                  <a:lnTo>
                    <a:pt x="11" y="68"/>
                  </a:lnTo>
                  <a:lnTo>
                    <a:pt x="6" y="73"/>
                  </a:lnTo>
                  <a:lnTo>
                    <a:pt x="2" y="79"/>
                  </a:lnTo>
                  <a:lnTo>
                    <a:pt x="4" y="82"/>
                  </a:lnTo>
                  <a:lnTo>
                    <a:pt x="2" y="79"/>
                  </a:lnTo>
                  <a:lnTo>
                    <a:pt x="0" y="80"/>
                  </a:lnTo>
                  <a:lnTo>
                    <a:pt x="4" y="82"/>
                  </a:lnTo>
                  <a:lnTo>
                    <a:pt x="4" y="79"/>
                  </a:lnTo>
                  <a:close/>
                </a:path>
              </a:pathLst>
            </a:custGeom>
            <a:solidFill>
              <a:srgbClr val="000000"/>
            </a:solidFill>
            <a:ln w="9525">
              <a:noFill/>
              <a:round/>
            </a:ln>
          </p:spPr>
          <p:txBody>
            <a:bodyPr/>
            <a:lstStyle/>
            <a:p>
              <a:endParaRPr lang="en-US"/>
            </a:p>
          </p:txBody>
        </p:sp>
        <p:sp>
          <p:nvSpPr>
            <p:cNvPr id="520531" name="Freeform 339"/>
            <p:cNvSpPr/>
            <p:nvPr/>
          </p:nvSpPr>
          <p:spPr bwMode="auto">
            <a:xfrm>
              <a:off x="4190" y="2619"/>
              <a:ext cx="7" cy="11"/>
            </a:xfrm>
            <a:custGeom>
              <a:avLst/>
              <a:gdLst/>
              <a:ahLst/>
              <a:cxnLst>
                <a:cxn ang="0">
                  <a:pos x="7" y="11"/>
                </a:cxn>
                <a:cxn ang="0">
                  <a:pos x="7" y="7"/>
                </a:cxn>
                <a:cxn ang="0">
                  <a:pos x="6" y="3"/>
                </a:cxn>
                <a:cxn ang="0">
                  <a:pos x="4" y="0"/>
                </a:cxn>
                <a:cxn ang="0">
                  <a:pos x="0" y="0"/>
                </a:cxn>
                <a:cxn ang="0">
                  <a:pos x="0" y="3"/>
                </a:cxn>
                <a:cxn ang="0">
                  <a:pos x="4" y="5"/>
                </a:cxn>
                <a:cxn ang="0">
                  <a:pos x="4" y="9"/>
                </a:cxn>
                <a:cxn ang="0">
                  <a:pos x="7" y="11"/>
                </a:cxn>
              </a:cxnLst>
              <a:rect l="0" t="0" r="r" b="b"/>
              <a:pathLst>
                <a:path w="7" h="11">
                  <a:moveTo>
                    <a:pt x="7" y="11"/>
                  </a:moveTo>
                  <a:lnTo>
                    <a:pt x="7" y="7"/>
                  </a:lnTo>
                  <a:lnTo>
                    <a:pt x="6" y="3"/>
                  </a:lnTo>
                  <a:lnTo>
                    <a:pt x="4" y="0"/>
                  </a:lnTo>
                  <a:lnTo>
                    <a:pt x="0" y="0"/>
                  </a:lnTo>
                  <a:lnTo>
                    <a:pt x="0" y="3"/>
                  </a:lnTo>
                  <a:lnTo>
                    <a:pt x="4" y="5"/>
                  </a:lnTo>
                  <a:lnTo>
                    <a:pt x="4" y="9"/>
                  </a:lnTo>
                  <a:lnTo>
                    <a:pt x="7" y="11"/>
                  </a:lnTo>
                  <a:close/>
                </a:path>
              </a:pathLst>
            </a:custGeom>
            <a:solidFill>
              <a:srgbClr val="000000"/>
            </a:solidFill>
            <a:ln w="9525">
              <a:noFill/>
              <a:round/>
            </a:ln>
          </p:spPr>
          <p:txBody>
            <a:bodyPr/>
            <a:lstStyle/>
            <a:p>
              <a:endParaRPr lang="en-US"/>
            </a:p>
          </p:txBody>
        </p:sp>
        <p:sp>
          <p:nvSpPr>
            <p:cNvPr id="520532" name="Freeform 340"/>
            <p:cNvSpPr/>
            <p:nvPr/>
          </p:nvSpPr>
          <p:spPr bwMode="auto">
            <a:xfrm>
              <a:off x="4190" y="2628"/>
              <a:ext cx="7" cy="5"/>
            </a:xfrm>
            <a:custGeom>
              <a:avLst/>
              <a:gdLst/>
              <a:ahLst/>
              <a:cxnLst>
                <a:cxn ang="0">
                  <a:pos x="4" y="3"/>
                </a:cxn>
                <a:cxn ang="0">
                  <a:pos x="4" y="5"/>
                </a:cxn>
                <a:cxn ang="0">
                  <a:pos x="7" y="2"/>
                </a:cxn>
                <a:cxn ang="0">
                  <a:pos x="4" y="0"/>
                </a:cxn>
                <a:cxn ang="0">
                  <a:pos x="0" y="3"/>
                </a:cxn>
                <a:cxn ang="0">
                  <a:pos x="0" y="5"/>
                </a:cxn>
                <a:cxn ang="0">
                  <a:pos x="0" y="3"/>
                </a:cxn>
                <a:cxn ang="0">
                  <a:pos x="0" y="5"/>
                </a:cxn>
                <a:cxn ang="0">
                  <a:pos x="4" y="3"/>
                </a:cxn>
              </a:cxnLst>
              <a:rect l="0" t="0" r="r" b="b"/>
              <a:pathLst>
                <a:path w="7" h="5">
                  <a:moveTo>
                    <a:pt x="4" y="3"/>
                  </a:moveTo>
                  <a:lnTo>
                    <a:pt x="4" y="5"/>
                  </a:lnTo>
                  <a:lnTo>
                    <a:pt x="7" y="2"/>
                  </a:lnTo>
                  <a:lnTo>
                    <a:pt x="4" y="0"/>
                  </a:lnTo>
                  <a:lnTo>
                    <a:pt x="0" y="3"/>
                  </a:lnTo>
                  <a:lnTo>
                    <a:pt x="0" y="5"/>
                  </a:lnTo>
                  <a:lnTo>
                    <a:pt x="0" y="3"/>
                  </a:lnTo>
                  <a:lnTo>
                    <a:pt x="0" y="5"/>
                  </a:lnTo>
                  <a:lnTo>
                    <a:pt x="4" y="3"/>
                  </a:lnTo>
                  <a:close/>
                </a:path>
              </a:pathLst>
            </a:custGeom>
            <a:solidFill>
              <a:srgbClr val="000000"/>
            </a:solidFill>
            <a:ln w="9525">
              <a:noFill/>
              <a:round/>
            </a:ln>
          </p:spPr>
          <p:txBody>
            <a:bodyPr/>
            <a:lstStyle/>
            <a:p>
              <a:endParaRPr lang="en-US"/>
            </a:p>
          </p:txBody>
        </p:sp>
        <p:sp>
          <p:nvSpPr>
            <p:cNvPr id="520533" name="Freeform 341"/>
            <p:cNvSpPr/>
            <p:nvPr/>
          </p:nvSpPr>
          <p:spPr bwMode="auto">
            <a:xfrm>
              <a:off x="4190" y="2631"/>
              <a:ext cx="11" cy="19"/>
            </a:xfrm>
            <a:custGeom>
              <a:avLst/>
              <a:gdLst/>
              <a:ahLst/>
              <a:cxnLst>
                <a:cxn ang="0">
                  <a:pos x="9" y="19"/>
                </a:cxn>
                <a:cxn ang="0">
                  <a:pos x="11" y="17"/>
                </a:cxn>
                <a:cxn ang="0">
                  <a:pos x="11" y="11"/>
                </a:cxn>
                <a:cxn ang="0">
                  <a:pos x="9" y="10"/>
                </a:cxn>
                <a:cxn ang="0">
                  <a:pos x="9" y="8"/>
                </a:cxn>
                <a:cxn ang="0">
                  <a:pos x="4" y="2"/>
                </a:cxn>
                <a:cxn ang="0">
                  <a:pos x="4" y="0"/>
                </a:cxn>
                <a:cxn ang="0">
                  <a:pos x="0" y="2"/>
                </a:cxn>
                <a:cxn ang="0">
                  <a:pos x="2" y="4"/>
                </a:cxn>
                <a:cxn ang="0">
                  <a:pos x="2" y="6"/>
                </a:cxn>
                <a:cxn ang="0">
                  <a:pos x="6" y="10"/>
                </a:cxn>
                <a:cxn ang="0">
                  <a:pos x="6" y="11"/>
                </a:cxn>
                <a:cxn ang="0">
                  <a:pos x="7" y="13"/>
                </a:cxn>
                <a:cxn ang="0">
                  <a:pos x="7" y="17"/>
                </a:cxn>
                <a:cxn ang="0">
                  <a:pos x="7" y="15"/>
                </a:cxn>
                <a:cxn ang="0">
                  <a:pos x="9" y="19"/>
                </a:cxn>
                <a:cxn ang="0">
                  <a:pos x="11" y="17"/>
                </a:cxn>
                <a:cxn ang="0">
                  <a:pos x="9" y="19"/>
                </a:cxn>
              </a:cxnLst>
              <a:rect l="0" t="0" r="r" b="b"/>
              <a:pathLst>
                <a:path w="11" h="19">
                  <a:moveTo>
                    <a:pt x="9" y="19"/>
                  </a:moveTo>
                  <a:lnTo>
                    <a:pt x="11" y="17"/>
                  </a:lnTo>
                  <a:lnTo>
                    <a:pt x="11" y="11"/>
                  </a:lnTo>
                  <a:lnTo>
                    <a:pt x="9" y="10"/>
                  </a:lnTo>
                  <a:lnTo>
                    <a:pt x="9" y="8"/>
                  </a:lnTo>
                  <a:lnTo>
                    <a:pt x="4" y="2"/>
                  </a:lnTo>
                  <a:lnTo>
                    <a:pt x="4" y="0"/>
                  </a:lnTo>
                  <a:lnTo>
                    <a:pt x="0" y="2"/>
                  </a:lnTo>
                  <a:lnTo>
                    <a:pt x="2" y="4"/>
                  </a:lnTo>
                  <a:lnTo>
                    <a:pt x="2" y="6"/>
                  </a:lnTo>
                  <a:lnTo>
                    <a:pt x="6" y="10"/>
                  </a:lnTo>
                  <a:lnTo>
                    <a:pt x="6" y="11"/>
                  </a:lnTo>
                  <a:lnTo>
                    <a:pt x="7" y="13"/>
                  </a:lnTo>
                  <a:lnTo>
                    <a:pt x="7" y="17"/>
                  </a:lnTo>
                  <a:lnTo>
                    <a:pt x="7" y="15"/>
                  </a:lnTo>
                  <a:lnTo>
                    <a:pt x="9" y="19"/>
                  </a:lnTo>
                  <a:lnTo>
                    <a:pt x="11" y="17"/>
                  </a:lnTo>
                  <a:lnTo>
                    <a:pt x="9" y="19"/>
                  </a:lnTo>
                  <a:close/>
                </a:path>
              </a:pathLst>
            </a:custGeom>
            <a:solidFill>
              <a:srgbClr val="000000"/>
            </a:solidFill>
            <a:ln w="9525">
              <a:noFill/>
              <a:round/>
            </a:ln>
          </p:spPr>
          <p:txBody>
            <a:bodyPr/>
            <a:lstStyle/>
            <a:p>
              <a:endParaRPr lang="en-US"/>
            </a:p>
          </p:txBody>
        </p:sp>
        <p:sp>
          <p:nvSpPr>
            <p:cNvPr id="520534" name="Freeform 342"/>
            <p:cNvSpPr/>
            <p:nvPr/>
          </p:nvSpPr>
          <p:spPr bwMode="auto">
            <a:xfrm>
              <a:off x="4188" y="2642"/>
              <a:ext cx="11" cy="8"/>
            </a:xfrm>
            <a:custGeom>
              <a:avLst/>
              <a:gdLst/>
              <a:ahLst/>
              <a:cxnLst>
                <a:cxn ang="0">
                  <a:pos x="0" y="0"/>
                </a:cxn>
                <a:cxn ang="0">
                  <a:pos x="2" y="2"/>
                </a:cxn>
                <a:cxn ang="0">
                  <a:pos x="2" y="4"/>
                </a:cxn>
                <a:cxn ang="0">
                  <a:pos x="4" y="6"/>
                </a:cxn>
                <a:cxn ang="0">
                  <a:pos x="8" y="8"/>
                </a:cxn>
                <a:cxn ang="0">
                  <a:pos x="11" y="8"/>
                </a:cxn>
                <a:cxn ang="0">
                  <a:pos x="9" y="4"/>
                </a:cxn>
                <a:cxn ang="0">
                  <a:pos x="6" y="4"/>
                </a:cxn>
                <a:cxn ang="0">
                  <a:pos x="6" y="2"/>
                </a:cxn>
                <a:cxn ang="0">
                  <a:pos x="4" y="0"/>
                </a:cxn>
                <a:cxn ang="0">
                  <a:pos x="0" y="0"/>
                </a:cxn>
                <a:cxn ang="0">
                  <a:pos x="0" y="2"/>
                </a:cxn>
                <a:cxn ang="0">
                  <a:pos x="2" y="2"/>
                </a:cxn>
                <a:cxn ang="0">
                  <a:pos x="0" y="0"/>
                </a:cxn>
              </a:cxnLst>
              <a:rect l="0" t="0" r="r" b="b"/>
              <a:pathLst>
                <a:path w="11" h="8">
                  <a:moveTo>
                    <a:pt x="0" y="0"/>
                  </a:moveTo>
                  <a:lnTo>
                    <a:pt x="2" y="2"/>
                  </a:lnTo>
                  <a:lnTo>
                    <a:pt x="2" y="4"/>
                  </a:lnTo>
                  <a:lnTo>
                    <a:pt x="4" y="6"/>
                  </a:lnTo>
                  <a:lnTo>
                    <a:pt x="8" y="8"/>
                  </a:lnTo>
                  <a:lnTo>
                    <a:pt x="11" y="8"/>
                  </a:lnTo>
                  <a:lnTo>
                    <a:pt x="9" y="4"/>
                  </a:lnTo>
                  <a:lnTo>
                    <a:pt x="6" y="4"/>
                  </a:lnTo>
                  <a:lnTo>
                    <a:pt x="6" y="2"/>
                  </a:lnTo>
                  <a:lnTo>
                    <a:pt x="4" y="0"/>
                  </a:lnTo>
                  <a:lnTo>
                    <a:pt x="0" y="0"/>
                  </a:lnTo>
                  <a:lnTo>
                    <a:pt x="0" y="2"/>
                  </a:lnTo>
                  <a:lnTo>
                    <a:pt x="2" y="2"/>
                  </a:lnTo>
                  <a:lnTo>
                    <a:pt x="0" y="0"/>
                  </a:lnTo>
                  <a:close/>
                </a:path>
              </a:pathLst>
            </a:custGeom>
            <a:solidFill>
              <a:srgbClr val="000000"/>
            </a:solidFill>
            <a:ln w="9525">
              <a:noFill/>
              <a:round/>
            </a:ln>
          </p:spPr>
          <p:txBody>
            <a:bodyPr/>
            <a:lstStyle/>
            <a:p>
              <a:endParaRPr lang="en-US"/>
            </a:p>
          </p:txBody>
        </p:sp>
        <p:sp>
          <p:nvSpPr>
            <p:cNvPr id="520535" name="Freeform 343"/>
            <p:cNvSpPr/>
            <p:nvPr/>
          </p:nvSpPr>
          <p:spPr bwMode="auto">
            <a:xfrm>
              <a:off x="4188" y="2639"/>
              <a:ext cx="4" cy="3"/>
            </a:xfrm>
            <a:custGeom>
              <a:avLst/>
              <a:gdLst/>
              <a:ahLst/>
              <a:cxnLst>
                <a:cxn ang="0">
                  <a:pos x="2" y="3"/>
                </a:cxn>
                <a:cxn ang="0">
                  <a:pos x="0" y="2"/>
                </a:cxn>
                <a:cxn ang="0">
                  <a:pos x="0" y="3"/>
                </a:cxn>
                <a:cxn ang="0">
                  <a:pos x="4" y="3"/>
                </a:cxn>
                <a:cxn ang="0">
                  <a:pos x="4" y="0"/>
                </a:cxn>
                <a:cxn ang="0">
                  <a:pos x="4" y="2"/>
                </a:cxn>
                <a:cxn ang="0">
                  <a:pos x="4" y="0"/>
                </a:cxn>
                <a:cxn ang="0">
                  <a:pos x="2" y="3"/>
                </a:cxn>
              </a:cxnLst>
              <a:rect l="0" t="0" r="r" b="b"/>
              <a:pathLst>
                <a:path w="4" h="3">
                  <a:moveTo>
                    <a:pt x="2" y="3"/>
                  </a:moveTo>
                  <a:lnTo>
                    <a:pt x="0" y="2"/>
                  </a:lnTo>
                  <a:lnTo>
                    <a:pt x="0" y="3"/>
                  </a:lnTo>
                  <a:lnTo>
                    <a:pt x="4" y="3"/>
                  </a:lnTo>
                  <a:lnTo>
                    <a:pt x="4" y="0"/>
                  </a:lnTo>
                  <a:lnTo>
                    <a:pt x="4" y="2"/>
                  </a:lnTo>
                  <a:lnTo>
                    <a:pt x="4" y="0"/>
                  </a:lnTo>
                  <a:lnTo>
                    <a:pt x="2" y="3"/>
                  </a:lnTo>
                  <a:close/>
                </a:path>
              </a:pathLst>
            </a:custGeom>
            <a:solidFill>
              <a:srgbClr val="000000"/>
            </a:solidFill>
            <a:ln w="9525">
              <a:noFill/>
              <a:round/>
            </a:ln>
          </p:spPr>
          <p:txBody>
            <a:bodyPr/>
            <a:lstStyle/>
            <a:p>
              <a:endParaRPr lang="en-US"/>
            </a:p>
          </p:txBody>
        </p:sp>
        <p:sp>
          <p:nvSpPr>
            <p:cNvPr id="520536" name="Freeform 344"/>
            <p:cNvSpPr/>
            <p:nvPr/>
          </p:nvSpPr>
          <p:spPr bwMode="auto">
            <a:xfrm>
              <a:off x="4177" y="2637"/>
              <a:ext cx="15" cy="5"/>
            </a:xfrm>
            <a:custGeom>
              <a:avLst/>
              <a:gdLst/>
              <a:ahLst/>
              <a:cxnLst>
                <a:cxn ang="0">
                  <a:pos x="0" y="0"/>
                </a:cxn>
                <a:cxn ang="0">
                  <a:pos x="0" y="4"/>
                </a:cxn>
                <a:cxn ang="0">
                  <a:pos x="2" y="5"/>
                </a:cxn>
                <a:cxn ang="0">
                  <a:pos x="13" y="5"/>
                </a:cxn>
                <a:cxn ang="0">
                  <a:pos x="15" y="2"/>
                </a:cxn>
                <a:cxn ang="0">
                  <a:pos x="4" y="2"/>
                </a:cxn>
                <a:cxn ang="0">
                  <a:pos x="4" y="0"/>
                </a:cxn>
                <a:cxn ang="0">
                  <a:pos x="0" y="0"/>
                </a:cxn>
              </a:cxnLst>
              <a:rect l="0" t="0" r="r" b="b"/>
              <a:pathLst>
                <a:path w="15" h="5">
                  <a:moveTo>
                    <a:pt x="0" y="0"/>
                  </a:moveTo>
                  <a:lnTo>
                    <a:pt x="0" y="4"/>
                  </a:lnTo>
                  <a:lnTo>
                    <a:pt x="2" y="5"/>
                  </a:lnTo>
                  <a:lnTo>
                    <a:pt x="13" y="5"/>
                  </a:lnTo>
                  <a:lnTo>
                    <a:pt x="15" y="2"/>
                  </a:lnTo>
                  <a:lnTo>
                    <a:pt x="4" y="2"/>
                  </a:lnTo>
                  <a:lnTo>
                    <a:pt x="4" y="0"/>
                  </a:lnTo>
                  <a:lnTo>
                    <a:pt x="0" y="0"/>
                  </a:lnTo>
                  <a:close/>
                </a:path>
              </a:pathLst>
            </a:custGeom>
            <a:solidFill>
              <a:srgbClr val="000000"/>
            </a:solidFill>
            <a:ln w="9525">
              <a:noFill/>
              <a:round/>
            </a:ln>
          </p:spPr>
          <p:txBody>
            <a:bodyPr/>
            <a:lstStyle/>
            <a:p>
              <a:endParaRPr lang="en-US"/>
            </a:p>
          </p:txBody>
        </p:sp>
        <p:sp>
          <p:nvSpPr>
            <p:cNvPr id="520537" name="Freeform 345"/>
            <p:cNvSpPr/>
            <p:nvPr/>
          </p:nvSpPr>
          <p:spPr bwMode="auto">
            <a:xfrm>
              <a:off x="4177" y="2630"/>
              <a:ext cx="9" cy="7"/>
            </a:xfrm>
            <a:custGeom>
              <a:avLst/>
              <a:gdLst/>
              <a:ahLst/>
              <a:cxnLst>
                <a:cxn ang="0">
                  <a:pos x="6" y="1"/>
                </a:cxn>
                <a:cxn ang="0">
                  <a:pos x="4" y="0"/>
                </a:cxn>
                <a:cxn ang="0">
                  <a:pos x="4" y="1"/>
                </a:cxn>
                <a:cxn ang="0">
                  <a:pos x="2" y="3"/>
                </a:cxn>
                <a:cxn ang="0">
                  <a:pos x="2" y="5"/>
                </a:cxn>
                <a:cxn ang="0">
                  <a:pos x="0" y="7"/>
                </a:cxn>
                <a:cxn ang="0">
                  <a:pos x="4" y="7"/>
                </a:cxn>
                <a:cxn ang="0">
                  <a:pos x="8" y="3"/>
                </a:cxn>
                <a:cxn ang="0">
                  <a:pos x="9" y="0"/>
                </a:cxn>
                <a:cxn ang="0">
                  <a:pos x="8" y="0"/>
                </a:cxn>
                <a:cxn ang="0">
                  <a:pos x="9" y="0"/>
                </a:cxn>
                <a:cxn ang="0">
                  <a:pos x="8" y="0"/>
                </a:cxn>
                <a:cxn ang="0">
                  <a:pos x="6" y="1"/>
                </a:cxn>
              </a:cxnLst>
              <a:rect l="0" t="0" r="r" b="b"/>
              <a:pathLst>
                <a:path w="9" h="7">
                  <a:moveTo>
                    <a:pt x="6" y="1"/>
                  </a:moveTo>
                  <a:lnTo>
                    <a:pt x="4" y="0"/>
                  </a:lnTo>
                  <a:lnTo>
                    <a:pt x="4" y="1"/>
                  </a:lnTo>
                  <a:lnTo>
                    <a:pt x="2" y="3"/>
                  </a:lnTo>
                  <a:lnTo>
                    <a:pt x="2" y="5"/>
                  </a:lnTo>
                  <a:lnTo>
                    <a:pt x="0" y="7"/>
                  </a:lnTo>
                  <a:lnTo>
                    <a:pt x="4" y="7"/>
                  </a:lnTo>
                  <a:lnTo>
                    <a:pt x="8" y="3"/>
                  </a:lnTo>
                  <a:lnTo>
                    <a:pt x="9" y="0"/>
                  </a:lnTo>
                  <a:lnTo>
                    <a:pt x="8" y="0"/>
                  </a:lnTo>
                  <a:lnTo>
                    <a:pt x="9" y="0"/>
                  </a:lnTo>
                  <a:lnTo>
                    <a:pt x="8" y="0"/>
                  </a:lnTo>
                  <a:lnTo>
                    <a:pt x="6" y="1"/>
                  </a:lnTo>
                  <a:close/>
                </a:path>
              </a:pathLst>
            </a:custGeom>
            <a:solidFill>
              <a:srgbClr val="000000"/>
            </a:solidFill>
            <a:ln w="9525">
              <a:noFill/>
              <a:round/>
            </a:ln>
          </p:spPr>
          <p:txBody>
            <a:bodyPr/>
            <a:lstStyle/>
            <a:p>
              <a:endParaRPr lang="en-US"/>
            </a:p>
          </p:txBody>
        </p:sp>
        <p:sp>
          <p:nvSpPr>
            <p:cNvPr id="520538" name="Freeform 346"/>
            <p:cNvSpPr/>
            <p:nvPr/>
          </p:nvSpPr>
          <p:spPr bwMode="auto">
            <a:xfrm>
              <a:off x="4170" y="2626"/>
              <a:ext cx="15" cy="7"/>
            </a:xfrm>
            <a:custGeom>
              <a:avLst/>
              <a:gdLst/>
              <a:ahLst/>
              <a:cxnLst>
                <a:cxn ang="0">
                  <a:pos x="0" y="2"/>
                </a:cxn>
                <a:cxn ang="0">
                  <a:pos x="0" y="4"/>
                </a:cxn>
                <a:cxn ang="0">
                  <a:pos x="4" y="7"/>
                </a:cxn>
                <a:cxn ang="0">
                  <a:pos x="7" y="5"/>
                </a:cxn>
                <a:cxn ang="0">
                  <a:pos x="13" y="5"/>
                </a:cxn>
                <a:cxn ang="0">
                  <a:pos x="15" y="4"/>
                </a:cxn>
                <a:cxn ang="0">
                  <a:pos x="13" y="2"/>
                </a:cxn>
                <a:cxn ang="0">
                  <a:pos x="4" y="2"/>
                </a:cxn>
                <a:cxn ang="0">
                  <a:pos x="4" y="0"/>
                </a:cxn>
                <a:cxn ang="0">
                  <a:pos x="0" y="2"/>
                </a:cxn>
              </a:cxnLst>
              <a:rect l="0" t="0" r="r" b="b"/>
              <a:pathLst>
                <a:path w="15" h="7">
                  <a:moveTo>
                    <a:pt x="0" y="2"/>
                  </a:moveTo>
                  <a:lnTo>
                    <a:pt x="0" y="4"/>
                  </a:lnTo>
                  <a:lnTo>
                    <a:pt x="4" y="7"/>
                  </a:lnTo>
                  <a:lnTo>
                    <a:pt x="7" y="5"/>
                  </a:lnTo>
                  <a:lnTo>
                    <a:pt x="13" y="5"/>
                  </a:lnTo>
                  <a:lnTo>
                    <a:pt x="15" y="4"/>
                  </a:lnTo>
                  <a:lnTo>
                    <a:pt x="13" y="2"/>
                  </a:lnTo>
                  <a:lnTo>
                    <a:pt x="4" y="2"/>
                  </a:lnTo>
                  <a:lnTo>
                    <a:pt x="4" y="0"/>
                  </a:lnTo>
                  <a:lnTo>
                    <a:pt x="0" y="2"/>
                  </a:lnTo>
                  <a:close/>
                </a:path>
              </a:pathLst>
            </a:custGeom>
            <a:solidFill>
              <a:srgbClr val="000000"/>
            </a:solidFill>
            <a:ln w="9525">
              <a:noFill/>
              <a:round/>
            </a:ln>
          </p:spPr>
          <p:txBody>
            <a:bodyPr/>
            <a:lstStyle/>
            <a:p>
              <a:endParaRPr lang="en-US"/>
            </a:p>
          </p:txBody>
        </p:sp>
        <p:sp>
          <p:nvSpPr>
            <p:cNvPr id="520539" name="Freeform 347"/>
            <p:cNvSpPr/>
            <p:nvPr/>
          </p:nvSpPr>
          <p:spPr bwMode="auto">
            <a:xfrm>
              <a:off x="4170" y="2617"/>
              <a:ext cx="11" cy="11"/>
            </a:xfrm>
            <a:custGeom>
              <a:avLst/>
              <a:gdLst/>
              <a:ahLst/>
              <a:cxnLst>
                <a:cxn ang="0">
                  <a:pos x="9" y="0"/>
                </a:cxn>
                <a:cxn ang="0">
                  <a:pos x="7" y="2"/>
                </a:cxn>
                <a:cxn ang="0">
                  <a:pos x="4" y="2"/>
                </a:cxn>
                <a:cxn ang="0">
                  <a:pos x="0" y="5"/>
                </a:cxn>
                <a:cxn ang="0">
                  <a:pos x="0" y="11"/>
                </a:cxn>
                <a:cxn ang="0">
                  <a:pos x="4" y="9"/>
                </a:cxn>
                <a:cxn ang="0">
                  <a:pos x="4" y="7"/>
                </a:cxn>
                <a:cxn ang="0">
                  <a:pos x="5" y="7"/>
                </a:cxn>
                <a:cxn ang="0">
                  <a:pos x="11" y="2"/>
                </a:cxn>
                <a:cxn ang="0">
                  <a:pos x="9" y="0"/>
                </a:cxn>
              </a:cxnLst>
              <a:rect l="0" t="0" r="r" b="b"/>
              <a:pathLst>
                <a:path w="11" h="11">
                  <a:moveTo>
                    <a:pt x="9" y="0"/>
                  </a:moveTo>
                  <a:lnTo>
                    <a:pt x="7" y="2"/>
                  </a:lnTo>
                  <a:lnTo>
                    <a:pt x="4" y="2"/>
                  </a:lnTo>
                  <a:lnTo>
                    <a:pt x="0" y="5"/>
                  </a:lnTo>
                  <a:lnTo>
                    <a:pt x="0" y="11"/>
                  </a:lnTo>
                  <a:lnTo>
                    <a:pt x="4" y="9"/>
                  </a:lnTo>
                  <a:lnTo>
                    <a:pt x="4" y="7"/>
                  </a:lnTo>
                  <a:lnTo>
                    <a:pt x="5" y="7"/>
                  </a:lnTo>
                  <a:lnTo>
                    <a:pt x="11" y="2"/>
                  </a:lnTo>
                  <a:lnTo>
                    <a:pt x="9" y="0"/>
                  </a:lnTo>
                  <a:close/>
                </a:path>
              </a:pathLst>
            </a:custGeom>
            <a:solidFill>
              <a:srgbClr val="000000"/>
            </a:solidFill>
            <a:ln w="9525">
              <a:noFill/>
              <a:round/>
            </a:ln>
          </p:spPr>
          <p:txBody>
            <a:bodyPr/>
            <a:lstStyle/>
            <a:p>
              <a:endParaRPr lang="en-US"/>
            </a:p>
          </p:txBody>
        </p:sp>
        <p:sp>
          <p:nvSpPr>
            <p:cNvPr id="520540" name="Freeform 348"/>
            <p:cNvSpPr/>
            <p:nvPr/>
          </p:nvSpPr>
          <p:spPr bwMode="auto">
            <a:xfrm>
              <a:off x="4179" y="2560"/>
              <a:ext cx="62" cy="59"/>
            </a:xfrm>
            <a:custGeom>
              <a:avLst/>
              <a:gdLst/>
              <a:ahLst/>
              <a:cxnLst>
                <a:cxn ang="0">
                  <a:pos x="59" y="2"/>
                </a:cxn>
                <a:cxn ang="0">
                  <a:pos x="59" y="0"/>
                </a:cxn>
                <a:cxn ang="0">
                  <a:pos x="55" y="5"/>
                </a:cxn>
                <a:cxn ang="0">
                  <a:pos x="51" y="7"/>
                </a:cxn>
                <a:cxn ang="0">
                  <a:pos x="33" y="25"/>
                </a:cxn>
                <a:cxn ang="0">
                  <a:pos x="29" y="27"/>
                </a:cxn>
                <a:cxn ang="0">
                  <a:pos x="7" y="49"/>
                </a:cxn>
                <a:cxn ang="0">
                  <a:pos x="2" y="53"/>
                </a:cxn>
                <a:cxn ang="0">
                  <a:pos x="0" y="57"/>
                </a:cxn>
                <a:cxn ang="0">
                  <a:pos x="2" y="59"/>
                </a:cxn>
                <a:cxn ang="0">
                  <a:pos x="6" y="57"/>
                </a:cxn>
                <a:cxn ang="0">
                  <a:pos x="9" y="51"/>
                </a:cxn>
                <a:cxn ang="0">
                  <a:pos x="13" y="48"/>
                </a:cxn>
                <a:cxn ang="0">
                  <a:pos x="17" y="46"/>
                </a:cxn>
                <a:cxn ang="0">
                  <a:pos x="35" y="27"/>
                </a:cxn>
                <a:cxn ang="0">
                  <a:pos x="39" y="25"/>
                </a:cxn>
                <a:cxn ang="0">
                  <a:pos x="42" y="20"/>
                </a:cxn>
                <a:cxn ang="0">
                  <a:pos x="48" y="18"/>
                </a:cxn>
                <a:cxn ang="0">
                  <a:pos x="51" y="14"/>
                </a:cxn>
                <a:cxn ang="0">
                  <a:pos x="53" y="11"/>
                </a:cxn>
                <a:cxn ang="0">
                  <a:pos x="59" y="7"/>
                </a:cxn>
                <a:cxn ang="0">
                  <a:pos x="62" y="3"/>
                </a:cxn>
                <a:cxn ang="0">
                  <a:pos x="59" y="2"/>
                </a:cxn>
              </a:cxnLst>
              <a:rect l="0" t="0" r="r" b="b"/>
              <a:pathLst>
                <a:path w="62" h="59">
                  <a:moveTo>
                    <a:pt x="59" y="2"/>
                  </a:moveTo>
                  <a:lnTo>
                    <a:pt x="59" y="0"/>
                  </a:lnTo>
                  <a:lnTo>
                    <a:pt x="55" y="5"/>
                  </a:lnTo>
                  <a:lnTo>
                    <a:pt x="51" y="7"/>
                  </a:lnTo>
                  <a:lnTo>
                    <a:pt x="33" y="25"/>
                  </a:lnTo>
                  <a:lnTo>
                    <a:pt x="29" y="27"/>
                  </a:lnTo>
                  <a:lnTo>
                    <a:pt x="7" y="49"/>
                  </a:lnTo>
                  <a:lnTo>
                    <a:pt x="2" y="53"/>
                  </a:lnTo>
                  <a:lnTo>
                    <a:pt x="0" y="57"/>
                  </a:lnTo>
                  <a:lnTo>
                    <a:pt x="2" y="59"/>
                  </a:lnTo>
                  <a:lnTo>
                    <a:pt x="6" y="57"/>
                  </a:lnTo>
                  <a:lnTo>
                    <a:pt x="9" y="51"/>
                  </a:lnTo>
                  <a:lnTo>
                    <a:pt x="13" y="48"/>
                  </a:lnTo>
                  <a:lnTo>
                    <a:pt x="17" y="46"/>
                  </a:lnTo>
                  <a:lnTo>
                    <a:pt x="35" y="27"/>
                  </a:lnTo>
                  <a:lnTo>
                    <a:pt x="39" y="25"/>
                  </a:lnTo>
                  <a:lnTo>
                    <a:pt x="42" y="20"/>
                  </a:lnTo>
                  <a:lnTo>
                    <a:pt x="48" y="18"/>
                  </a:lnTo>
                  <a:lnTo>
                    <a:pt x="51" y="14"/>
                  </a:lnTo>
                  <a:lnTo>
                    <a:pt x="53" y="11"/>
                  </a:lnTo>
                  <a:lnTo>
                    <a:pt x="59" y="7"/>
                  </a:lnTo>
                  <a:lnTo>
                    <a:pt x="62" y="3"/>
                  </a:lnTo>
                  <a:lnTo>
                    <a:pt x="59" y="2"/>
                  </a:lnTo>
                  <a:close/>
                </a:path>
              </a:pathLst>
            </a:custGeom>
            <a:solidFill>
              <a:srgbClr val="000000"/>
            </a:solidFill>
            <a:ln w="9525">
              <a:noFill/>
              <a:round/>
            </a:ln>
          </p:spPr>
          <p:txBody>
            <a:bodyPr/>
            <a:lstStyle/>
            <a:p>
              <a:endParaRPr lang="en-US"/>
            </a:p>
          </p:txBody>
        </p:sp>
        <p:sp>
          <p:nvSpPr>
            <p:cNvPr id="520541" name="Freeform 349"/>
            <p:cNvSpPr/>
            <p:nvPr/>
          </p:nvSpPr>
          <p:spPr bwMode="auto">
            <a:xfrm>
              <a:off x="4238" y="2527"/>
              <a:ext cx="29" cy="36"/>
            </a:xfrm>
            <a:custGeom>
              <a:avLst/>
              <a:gdLst/>
              <a:ahLst/>
              <a:cxnLst>
                <a:cxn ang="0">
                  <a:pos x="27" y="0"/>
                </a:cxn>
                <a:cxn ang="0">
                  <a:pos x="26" y="2"/>
                </a:cxn>
                <a:cxn ang="0">
                  <a:pos x="24" y="5"/>
                </a:cxn>
                <a:cxn ang="0">
                  <a:pos x="16" y="13"/>
                </a:cxn>
                <a:cxn ang="0">
                  <a:pos x="13" y="18"/>
                </a:cxn>
                <a:cxn ang="0">
                  <a:pos x="5" y="25"/>
                </a:cxn>
                <a:cxn ang="0">
                  <a:pos x="3" y="29"/>
                </a:cxn>
                <a:cxn ang="0">
                  <a:pos x="0" y="35"/>
                </a:cxn>
                <a:cxn ang="0">
                  <a:pos x="3" y="36"/>
                </a:cxn>
                <a:cxn ang="0">
                  <a:pos x="5" y="31"/>
                </a:cxn>
                <a:cxn ang="0">
                  <a:pos x="13" y="24"/>
                </a:cxn>
                <a:cxn ang="0">
                  <a:pos x="15" y="20"/>
                </a:cxn>
                <a:cxn ang="0">
                  <a:pos x="18" y="16"/>
                </a:cxn>
                <a:cxn ang="0">
                  <a:pos x="22" y="11"/>
                </a:cxn>
                <a:cxn ang="0">
                  <a:pos x="29" y="3"/>
                </a:cxn>
                <a:cxn ang="0">
                  <a:pos x="27" y="5"/>
                </a:cxn>
                <a:cxn ang="0">
                  <a:pos x="27" y="0"/>
                </a:cxn>
                <a:cxn ang="0">
                  <a:pos x="26" y="0"/>
                </a:cxn>
                <a:cxn ang="0">
                  <a:pos x="26" y="2"/>
                </a:cxn>
                <a:cxn ang="0">
                  <a:pos x="27" y="0"/>
                </a:cxn>
              </a:cxnLst>
              <a:rect l="0" t="0" r="r" b="b"/>
              <a:pathLst>
                <a:path w="29" h="36">
                  <a:moveTo>
                    <a:pt x="27" y="0"/>
                  </a:moveTo>
                  <a:lnTo>
                    <a:pt x="26" y="2"/>
                  </a:lnTo>
                  <a:lnTo>
                    <a:pt x="24" y="5"/>
                  </a:lnTo>
                  <a:lnTo>
                    <a:pt x="16" y="13"/>
                  </a:lnTo>
                  <a:lnTo>
                    <a:pt x="13" y="18"/>
                  </a:lnTo>
                  <a:lnTo>
                    <a:pt x="5" y="25"/>
                  </a:lnTo>
                  <a:lnTo>
                    <a:pt x="3" y="29"/>
                  </a:lnTo>
                  <a:lnTo>
                    <a:pt x="0" y="35"/>
                  </a:lnTo>
                  <a:lnTo>
                    <a:pt x="3" y="36"/>
                  </a:lnTo>
                  <a:lnTo>
                    <a:pt x="5" y="31"/>
                  </a:lnTo>
                  <a:lnTo>
                    <a:pt x="13" y="24"/>
                  </a:lnTo>
                  <a:lnTo>
                    <a:pt x="15" y="20"/>
                  </a:lnTo>
                  <a:lnTo>
                    <a:pt x="18" y="16"/>
                  </a:lnTo>
                  <a:lnTo>
                    <a:pt x="22" y="11"/>
                  </a:lnTo>
                  <a:lnTo>
                    <a:pt x="29" y="3"/>
                  </a:lnTo>
                  <a:lnTo>
                    <a:pt x="27" y="5"/>
                  </a:lnTo>
                  <a:lnTo>
                    <a:pt x="27" y="0"/>
                  </a:lnTo>
                  <a:lnTo>
                    <a:pt x="26" y="0"/>
                  </a:lnTo>
                  <a:lnTo>
                    <a:pt x="26" y="2"/>
                  </a:lnTo>
                  <a:lnTo>
                    <a:pt x="27" y="0"/>
                  </a:lnTo>
                  <a:close/>
                </a:path>
              </a:pathLst>
            </a:custGeom>
            <a:solidFill>
              <a:srgbClr val="000000"/>
            </a:solidFill>
            <a:ln w="9525">
              <a:noFill/>
              <a:round/>
            </a:ln>
          </p:spPr>
          <p:txBody>
            <a:bodyPr/>
            <a:lstStyle/>
            <a:p>
              <a:endParaRPr lang="en-US"/>
            </a:p>
          </p:txBody>
        </p:sp>
        <p:sp>
          <p:nvSpPr>
            <p:cNvPr id="520542" name="Freeform 350"/>
            <p:cNvSpPr/>
            <p:nvPr/>
          </p:nvSpPr>
          <p:spPr bwMode="auto">
            <a:xfrm>
              <a:off x="4264" y="2527"/>
              <a:ext cx="5" cy="14"/>
            </a:xfrm>
            <a:custGeom>
              <a:avLst/>
              <a:gdLst/>
              <a:ahLst/>
              <a:cxnLst>
                <a:cxn ang="0">
                  <a:pos x="3" y="14"/>
                </a:cxn>
                <a:cxn ang="0">
                  <a:pos x="5" y="11"/>
                </a:cxn>
                <a:cxn ang="0">
                  <a:pos x="5" y="3"/>
                </a:cxn>
                <a:cxn ang="0">
                  <a:pos x="1" y="0"/>
                </a:cxn>
                <a:cxn ang="0">
                  <a:pos x="1" y="11"/>
                </a:cxn>
                <a:cxn ang="0">
                  <a:pos x="0" y="13"/>
                </a:cxn>
                <a:cxn ang="0">
                  <a:pos x="3" y="14"/>
                </a:cxn>
              </a:cxnLst>
              <a:rect l="0" t="0" r="r" b="b"/>
              <a:pathLst>
                <a:path w="5" h="14">
                  <a:moveTo>
                    <a:pt x="3" y="14"/>
                  </a:moveTo>
                  <a:lnTo>
                    <a:pt x="5" y="11"/>
                  </a:lnTo>
                  <a:lnTo>
                    <a:pt x="5" y="3"/>
                  </a:lnTo>
                  <a:lnTo>
                    <a:pt x="1" y="0"/>
                  </a:lnTo>
                  <a:lnTo>
                    <a:pt x="1" y="11"/>
                  </a:lnTo>
                  <a:lnTo>
                    <a:pt x="0" y="13"/>
                  </a:lnTo>
                  <a:lnTo>
                    <a:pt x="3" y="14"/>
                  </a:lnTo>
                  <a:close/>
                </a:path>
              </a:pathLst>
            </a:custGeom>
            <a:solidFill>
              <a:srgbClr val="000000"/>
            </a:solidFill>
            <a:ln w="9525">
              <a:noFill/>
              <a:round/>
            </a:ln>
          </p:spPr>
          <p:txBody>
            <a:bodyPr/>
            <a:lstStyle/>
            <a:p>
              <a:endParaRPr lang="en-US"/>
            </a:p>
          </p:txBody>
        </p:sp>
        <p:sp>
          <p:nvSpPr>
            <p:cNvPr id="520543" name="Freeform 351"/>
            <p:cNvSpPr/>
            <p:nvPr/>
          </p:nvSpPr>
          <p:spPr bwMode="auto">
            <a:xfrm>
              <a:off x="3944" y="2549"/>
              <a:ext cx="116" cy="99"/>
            </a:xfrm>
            <a:custGeom>
              <a:avLst/>
              <a:gdLst/>
              <a:ahLst/>
              <a:cxnLst>
                <a:cxn ang="0">
                  <a:pos x="61" y="14"/>
                </a:cxn>
                <a:cxn ang="0">
                  <a:pos x="68" y="18"/>
                </a:cxn>
                <a:cxn ang="0">
                  <a:pos x="73" y="20"/>
                </a:cxn>
                <a:cxn ang="0">
                  <a:pos x="81" y="24"/>
                </a:cxn>
                <a:cxn ang="0">
                  <a:pos x="86" y="27"/>
                </a:cxn>
                <a:cxn ang="0">
                  <a:pos x="94" y="31"/>
                </a:cxn>
                <a:cxn ang="0">
                  <a:pos x="101" y="35"/>
                </a:cxn>
                <a:cxn ang="0">
                  <a:pos x="106" y="36"/>
                </a:cxn>
                <a:cxn ang="0">
                  <a:pos x="112" y="38"/>
                </a:cxn>
                <a:cxn ang="0">
                  <a:pos x="112" y="40"/>
                </a:cxn>
                <a:cxn ang="0">
                  <a:pos x="105" y="49"/>
                </a:cxn>
                <a:cxn ang="0">
                  <a:pos x="95" y="57"/>
                </a:cxn>
                <a:cxn ang="0">
                  <a:pos x="92" y="60"/>
                </a:cxn>
                <a:cxn ang="0">
                  <a:pos x="86" y="64"/>
                </a:cxn>
                <a:cxn ang="0">
                  <a:pos x="83" y="66"/>
                </a:cxn>
                <a:cxn ang="0">
                  <a:pos x="77" y="70"/>
                </a:cxn>
                <a:cxn ang="0">
                  <a:pos x="70" y="81"/>
                </a:cxn>
                <a:cxn ang="0">
                  <a:pos x="59" y="90"/>
                </a:cxn>
                <a:cxn ang="0">
                  <a:pos x="46" y="99"/>
                </a:cxn>
                <a:cxn ang="0">
                  <a:pos x="33" y="95"/>
                </a:cxn>
                <a:cxn ang="0">
                  <a:pos x="20" y="90"/>
                </a:cxn>
                <a:cxn ang="0">
                  <a:pos x="9" y="81"/>
                </a:cxn>
                <a:cxn ang="0">
                  <a:pos x="4" y="70"/>
                </a:cxn>
                <a:cxn ang="0">
                  <a:pos x="2" y="53"/>
                </a:cxn>
                <a:cxn ang="0">
                  <a:pos x="0" y="29"/>
                </a:cxn>
                <a:cxn ang="0">
                  <a:pos x="4" y="14"/>
                </a:cxn>
                <a:cxn ang="0">
                  <a:pos x="18" y="2"/>
                </a:cxn>
                <a:cxn ang="0">
                  <a:pos x="24" y="0"/>
                </a:cxn>
                <a:cxn ang="0">
                  <a:pos x="29" y="2"/>
                </a:cxn>
                <a:cxn ang="0">
                  <a:pos x="37" y="5"/>
                </a:cxn>
                <a:cxn ang="0">
                  <a:pos x="42" y="9"/>
                </a:cxn>
                <a:cxn ang="0">
                  <a:pos x="48" y="11"/>
                </a:cxn>
                <a:cxn ang="0">
                  <a:pos x="53" y="13"/>
                </a:cxn>
              </a:cxnLst>
              <a:rect l="0" t="0" r="r" b="b"/>
              <a:pathLst>
                <a:path w="116" h="99">
                  <a:moveTo>
                    <a:pt x="57" y="14"/>
                  </a:moveTo>
                  <a:lnTo>
                    <a:pt x="61" y="14"/>
                  </a:lnTo>
                  <a:lnTo>
                    <a:pt x="64" y="16"/>
                  </a:lnTo>
                  <a:lnTo>
                    <a:pt x="68" y="18"/>
                  </a:lnTo>
                  <a:lnTo>
                    <a:pt x="72" y="18"/>
                  </a:lnTo>
                  <a:lnTo>
                    <a:pt x="73" y="20"/>
                  </a:lnTo>
                  <a:lnTo>
                    <a:pt x="77" y="22"/>
                  </a:lnTo>
                  <a:lnTo>
                    <a:pt x="81" y="24"/>
                  </a:lnTo>
                  <a:lnTo>
                    <a:pt x="84" y="25"/>
                  </a:lnTo>
                  <a:lnTo>
                    <a:pt x="86" y="27"/>
                  </a:lnTo>
                  <a:lnTo>
                    <a:pt x="90" y="29"/>
                  </a:lnTo>
                  <a:lnTo>
                    <a:pt x="94" y="31"/>
                  </a:lnTo>
                  <a:lnTo>
                    <a:pt x="97" y="33"/>
                  </a:lnTo>
                  <a:lnTo>
                    <a:pt x="101" y="35"/>
                  </a:lnTo>
                  <a:lnTo>
                    <a:pt x="103" y="35"/>
                  </a:lnTo>
                  <a:lnTo>
                    <a:pt x="106" y="36"/>
                  </a:lnTo>
                  <a:lnTo>
                    <a:pt x="110" y="36"/>
                  </a:lnTo>
                  <a:lnTo>
                    <a:pt x="112" y="38"/>
                  </a:lnTo>
                  <a:lnTo>
                    <a:pt x="116" y="38"/>
                  </a:lnTo>
                  <a:lnTo>
                    <a:pt x="112" y="40"/>
                  </a:lnTo>
                  <a:lnTo>
                    <a:pt x="106" y="46"/>
                  </a:lnTo>
                  <a:lnTo>
                    <a:pt x="105" y="49"/>
                  </a:lnTo>
                  <a:lnTo>
                    <a:pt x="101" y="51"/>
                  </a:lnTo>
                  <a:lnTo>
                    <a:pt x="95" y="57"/>
                  </a:lnTo>
                  <a:lnTo>
                    <a:pt x="92" y="59"/>
                  </a:lnTo>
                  <a:lnTo>
                    <a:pt x="92" y="60"/>
                  </a:lnTo>
                  <a:lnTo>
                    <a:pt x="90" y="62"/>
                  </a:lnTo>
                  <a:lnTo>
                    <a:pt x="86" y="64"/>
                  </a:lnTo>
                  <a:lnTo>
                    <a:pt x="84" y="66"/>
                  </a:lnTo>
                  <a:lnTo>
                    <a:pt x="83" y="66"/>
                  </a:lnTo>
                  <a:lnTo>
                    <a:pt x="79" y="68"/>
                  </a:lnTo>
                  <a:lnTo>
                    <a:pt x="77" y="70"/>
                  </a:lnTo>
                  <a:lnTo>
                    <a:pt x="77" y="73"/>
                  </a:lnTo>
                  <a:lnTo>
                    <a:pt x="70" y="81"/>
                  </a:lnTo>
                  <a:lnTo>
                    <a:pt x="66" y="82"/>
                  </a:lnTo>
                  <a:lnTo>
                    <a:pt x="59" y="90"/>
                  </a:lnTo>
                  <a:lnTo>
                    <a:pt x="53" y="92"/>
                  </a:lnTo>
                  <a:lnTo>
                    <a:pt x="46" y="99"/>
                  </a:lnTo>
                  <a:lnTo>
                    <a:pt x="40" y="97"/>
                  </a:lnTo>
                  <a:lnTo>
                    <a:pt x="33" y="95"/>
                  </a:lnTo>
                  <a:lnTo>
                    <a:pt x="26" y="92"/>
                  </a:lnTo>
                  <a:lnTo>
                    <a:pt x="20" y="90"/>
                  </a:lnTo>
                  <a:lnTo>
                    <a:pt x="15" y="86"/>
                  </a:lnTo>
                  <a:lnTo>
                    <a:pt x="9" y="81"/>
                  </a:lnTo>
                  <a:lnTo>
                    <a:pt x="5" y="75"/>
                  </a:lnTo>
                  <a:lnTo>
                    <a:pt x="4" y="70"/>
                  </a:lnTo>
                  <a:lnTo>
                    <a:pt x="4" y="60"/>
                  </a:lnTo>
                  <a:lnTo>
                    <a:pt x="2" y="53"/>
                  </a:lnTo>
                  <a:lnTo>
                    <a:pt x="0" y="46"/>
                  </a:lnTo>
                  <a:lnTo>
                    <a:pt x="0" y="29"/>
                  </a:lnTo>
                  <a:lnTo>
                    <a:pt x="2" y="22"/>
                  </a:lnTo>
                  <a:lnTo>
                    <a:pt x="4" y="14"/>
                  </a:lnTo>
                  <a:lnTo>
                    <a:pt x="15" y="3"/>
                  </a:lnTo>
                  <a:lnTo>
                    <a:pt x="18" y="2"/>
                  </a:lnTo>
                  <a:lnTo>
                    <a:pt x="22" y="0"/>
                  </a:lnTo>
                  <a:lnTo>
                    <a:pt x="24" y="0"/>
                  </a:lnTo>
                  <a:lnTo>
                    <a:pt x="27" y="2"/>
                  </a:lnTo>
                  <a:lnTo>
                    <a:pt x="29" y="2"/>
                  </a:lnTo>
                  <a:lnTo>
                    <a:pt x="33" y="3"/>
                  </a:lnTo>
                  <a:lnTo>
                    <a:pt x="37" y="5"/>
                  </a:lnTo>
                  <a:lnTo>
                    <a:pt x="38" y="7"/>
                  </a:lnTo>
                  <a:lnTo>
                    <a:pt x="42" y="9"/>
                  </a:lnTo>
                  <a:lnTo>
                    <a:pt x="44" y="9"/>
                  </a:lnTo>
                  <a:lnTo>
                    <a:pt x="48" y="11"/>
                  </a:lnTo>
                  <a:lnTo>
                    <a:pt x="51" y="13"/>
                  </a:lnTo>
                  <a:lnTo>
                    <a:pt x="53" y="13"/>
                  </a:lnTo>
                  <a:lnTo>
                    <a:pt x="57" y="14"/>
                  </a:lnTo>
                  <a:close/>
                </a:path>
              </a:pathLst>
            </a:custGeom>
            <a:solidFill>
              <a:srgbClr val="FFCC00"/>
            </a:solidFill>
            <a:ln w="9525">
              <a:noFill/>
              <a:round/>
            </a:ln>
          </p:spPr>
          <p:txBody>
            <a:bodyPr/>
            <a:lstStyle/>
            <a:p>
              <a:endParaRPr lang="en-US"/>
            </a:p>
          </p:txBody>
        </p:sp>
        <p:sp>
          <p:nvSpPr>
            <p:cNvPr id="520544" name="Freeform 352"/>
            <p:cNvSpPr/>
            <p:nvPr/>
          </p:nvSpPr>
          <p:spPr bwMode="auto">
            <a:xfrm>
              <a:off x="4001" y="2562"/>
              <a:ext cx="55" cy="25"/>
            </a:xfrm>
            <a:custGeom>
              <a:avLst/>
              <a:gdLst/>
              <a:ahLst/>
              <a:cxnLst>
                <a:cxn ang="0">
                  <a:pos x="55" y="22"/>
                </a:cxn>
                <a:cxn ang="0">
                  <a:pos x="49" y="22"/>
                </a:cxn>
                <a:cxn ang="0">
                  <a:pos x="48" y="20"/>
                </a:cxn>
                <a:cxn ang="0">
                  <a:pos x="44" y="20"/>
                </a:cxn>
                <a:cxn ang="0">
                  <a:pos x="40" y="18"/>
                </a:cxn>
                <a:cxn ang="0">
                  <a:pos x="38" y="16"/>
                </a:cxn>
                <a:cxn ang="0">
                  <a:pos x="35" y="14"/>
                </a:cxn>
                <a:cxn ang="0">
                  <a:pos x="31" y="12"/>
                </a:cxn>
                <a:cxn ang="0">
                  <a:pos x="27" y="11"/>
                </a:cxn>
                <a:cxn ang="0">
                  <a:pos x="24" y="9"/>
                </a:cxn>
                <a:cxn ang="0">
                  <a:pos x="22" y="7"/>
                </a:cxn>
                <a:cxn ang="0">
                  <a:pos x="18" y="5"/>
                </a:cxn>
                <a:cxn ang="0">
                  <a:pos x="15" y="5"/>
                </a:cxn>
                <a:cxn ang="0">
                  <a:pos x="11" y="3"/>
                </a:cxn>
                <a:cxn ang="0">
                  <a:pos x="7" y="1"/>
                </a:cxn>
                <a:cxn ang="0">
                  <a:pos x="4" y="0"/>
                </a:cxn>
                <a:cxn ang="0">
                  <a:pos x="0" y="0"/>
                </a:cxn>
                <a:cxn ang="0">
                  <a:pos x="0" y="3"/>
                </a:cxn>
                <a:cxn ang="0">
                  <a:pos x="4" y="3"/>
                </a:cxn>
                <a:cxn ang="0">
                  <a:pos x="7" y="5"/>
                </a:cxn>
                <a:cxn ang="0">
                  <a:pos x="9" y="7"/>
                </a:cxn>
                <a:cxn ang="0">
                  <a:pos x="13" y="7"/>
                </a:cxn>
                <a:cxn ang="0">
                  <a:pos x="16" y="9"/>
                </a:cxn>
                <a:cxn ang="0">
                  <a:pos x="20" y="11"/>
                </a:cxn>
                <a:cxn ang="0">
                  <a:pos x="22" y="12"/>
                </a:cxn>
                <a:cxn ang="0">
                  <a:pos x="26" y="14"/>
                </a:cxn>
                <a:cxn ang="0">
                  <a:pos x="29" y="16"/>
                </a:cxn>
                <a:cxn ang="0">
                  <a:pos x="33" y="18"/>
                </a:cxn>
                <a:cxn ang="0">
                  <a:pos x="37" y="20"/>
                </a:cxn>
                <a:cxn ang="0">
                  <a:pos x="38" y="22"/>
                </a:cxn>
                <a:cxn ang="0">
                  <a:pos x="42" y="23"/>
                </a:cxn>
                <a:cxn ang="0">
                  <a:pos x="46" y="23"/>
                </a:cxn>
                <a:cxn ang="0">
                  <a:pos x="49" y="25"/>
                </a:cxn>
                <a:cxn ang="0">
                  <a:pos x="53" y="25"/>
                </a:cxn>
                <a:cxn ang="0">
                  <a:pos x="55" y="22"/>
                </a:cxn>
                <a:cxn ang="0">
                  <a:pos x="53" y="22"/>
                </a:cxn>
                <a:cxn ang="0">
                  <a:pos x="55" y="22"/>
                </a:cxn>
              </a:cxnLst>
              <a:rect l="0" t="0" r="r" b="b"/>
              <a:pathLst>
                <a:path w="55" h="25">
                  <a:moveTo>
                    <a:pt x="55" y="22"/>
                  </a:moveTo>
                  <a:lnTo>
                    <a:pt x="49" y="22"/>
                  </a:lnTo>
                  <a:lnTo>
                    <a:pt x="48" y="20"/>
                  </a:lnTo>
                  <a:lnTo>
                    <a:pt x="44" y="20"/>
                  </a:lnTo>
                  <a:lnTo>
                    <a:pt x="40" y="18"/>
                  </a:lnTo>
                  <a:lnTo>
                    <a:pt x="38" y="16"/>
                  </a:lnTo>
                  <a:lnTo>
                    <a:pt x="35" y="14"/>
                  </a:lnTo>
                  <a:lnTo>
                    <a:pt x="31" y="12"/>
                  </a:lnTo>
                  <a:lnTo>
                    <a:pt x="27" y="11"/>
                  </a:lnTo>
                  <a:lnTo>
                    <a:pt x="24" y="9"/>
                  </a:lnTo>
                  <a:lnTo>
                    <a:pt x="22" y="7"/>
                  </a:lnTo>
                  <a:lnTo>
                    <a:pt x="18" y="5"/>
                  </a:lnTo>
                  <a:lnTo>
                    <a:pt x="15" y="5"/>
                  </a:lnTo>
                  <a:lnTo>
                    <a:pt x="11" y="3"/>
                  </a:lnTo>
                  <a:lnTo>
                    <a:pt x="7" y="1"/>
                  </a:lnTo>
                  <a:lnTo>
                    <a:pt x="4" y="0"/>
                  </a:lnTo>
                  <a:lnTo>
                    <a:pt x="0" y="0"/>
                  </a:lnTo>
                  <a:lnTo>
                    <a:pt x="0" y="3"/>
                  </a:lnTo>
                  <a:lnTo>
                    <a:pt x="4" y="3"/>
                  </a:lnTo>
                  <a:lnTo>
                    <a:pt x="7" y="5"/>
                  </a:lnTo>
                  <a:lnTo>
                    <a:pt x="9" y="7"/>
                  </a:lnTo>
                  <a:lnTo>
                    <a:pt x="13" y="7"/>
                  </a:lnTo>
                  <a:lnTo>
                    <a:pt x="16" y="9"/>
                  </a:lnTo>
                  <a:lnTo>
                    <a:pt x="20" y="11"/>
                  </a:lnTo>
                  <a:lnTo>
                    <a:pt x="22" y="12"/>
                  </a:lnTo>
                  <a:lnTo>
                    <a:pt x="26" y="14"/>
                  </a:lnTo>
                  <a:lnTo>
                    <a:pt x="29" y="16"/>
                  </a:lnTo>
                  <a:lnTo>
                    <a:pt x="33" y="18"/>
                  </a:lnTo>
                  <a:lnTo>
                    <a:pt x="37" y="20"/>
                  </a:lnTo>
                  <a:lnTo>
                    <a:pt x="38" y="22"/>
                  </a:lnTo>
                  <a:lnTo>
                    <a:pt x="42" y="23"/>
                  </a:lnTo>
                  <a:lnTo>
                    <a:pt x="46" y="23"/>
                  </a:lnTo>
                  <a:lnTo>
                    <a:pt x="49" y="25"/>
                  </a:lnTo>
                  <a:lnTo>
                    <a:pt x="53" y="25"/>
                  </a:lnTo>
                  <a:lnTo>
                    <a:pt x="55" y="22"/>
                  </a:lnTo>
                  <a:lnTo>
                    <a:pt x="53" y="22"/>
                  </a:lnTo>
                  <a:lnTo>
                    <a:pt x="55" y="22"/>
                  </a:lnTo>
                  <a:close/>
                </a:path>
              </a:pathLst>
            </a:custGeom>
            <a:solidFill>
              <a:srgbClr val="000000"/>
            </a:solidFill>
            <a:ln w="9525">
              <a:noFill/>
              <a:round/>
            </a:ln>
          </p:spPr>
          <p:txBody>
            <a:bodyPr/>
            <a:lstStyle/>
            <a:p>
              <a:endParaRPr lang="en-US"/>
            </a:p>
          </p:txBody>
        </p:sp>
        <p:sp>
          <p:nvSpPr>
            <p:cNvPr id="520545" name="Freeform 353"/>
            <p:cNvSpPr/>
            <p:nvPr/>
          </p:nvSpPr>
          <p:spPr bwMode="auto">
            <a:xfrm>
              <a:off x="4054" y="2584"/>
              <a:ext cx="15" cy="5"/>
            </a:xfrm>
            <a:custGeom>
              <a:avLst/>
              <a:gdLst/>
              <a:ahLst/>
              <a:cxnLst>
                <a:cxn ang="0">
                  <a:pos x="6" y="5"/>
                </a:cxn>
                <a:cxn ang="0">
                  <a:pos x="6" y="1"/>
                </a:cxn>
                <a:cxn ang="0">
                  <a:pos x="4" y="1"/>
                </a:cxn>
                <a:cxn ang="0">
                  <a:pos x="2" y="0"/>
                </a:cxn>
                <a:cxn ang="0">
                  <a:pos x="0" y="3"/>
                </a:cxn>
                <a:cxn ang="0">
                  <a:pos x="2" y="5"/>
                </a:cxn>
                <a:cxn ang="0">
                  <a:pos x="6" y="5"/>
                </a:cxn>
                <a:cxn ang="0">
                  <a:pos x="4" y="3"/>
                </a:cxn>
                <a:cxn ang="0">
                  <a:pos x="6" y="5"/>
                </a:cxn>
                <a:cxn ang="0">
                  <a:pos x="15" y="0"/>
                </a:cxn>
                <a:cxn ang="0">
                  <a:pos x="6" y="1"/>
                </a:cxn>
                <a:cxn ang="0">
                  <a:pos x="6" y="5"/>
                </a:cxn>
              </a:cxnLst>
              <a:rect l="0" t="0" r="r" b="b"/>
              <a:pathLst>
                <a:path w="15" h="5">
                  <a:moveTo>
                    <a:pt x="6" y="5"/>
                  </a:moveTo>
                  <a:lnTo>
                    <a:pt x="6" y="1"/>
                  </a:lnTo>
                  <a:lnTo>
                    <a:pt x="4" y="1"/>
                  </a:lnTo>
                  <a:lnTo>
                    <a:pt x="2" y="0"/>
                  </a:lnTo>
                  <a:lnTo>
                    <a:pt x="0" y="3"/>
                  </a:lnTo>
                  <a:lnTo>
                    <a:pt x="2" y="5"/>
                  </a:lnTo>
                  <a:lnTo>
                    <a:pt x="6" y="5"/>
                  </a:lnTo>
                  <a:lnTo>
                    <a:pt x="4" y="3"/>
                  </a:lnTo>
                  <a:lnTo>
                    <a:pt x="6" y="5"/>
                  </a:lnTo>
                  <a:lnTo>
                    <a:pt x="15" y="0"/>
                  </a:lnTo>
                  <a:lnTo>
                    <a:pt x="6" y="1"/>
                  </a:lnTo>
                  <a:lnTo>
                    <a:pt x="6" y="5"/>
                  </a:lnTo>
                  <a:close/>
                </a:path>
              </a:pathLst>
            </a:custGeom>
            <a:solidFill>
              <a:srgbClr val="000000"/>
            </a:solidFill>
            <a:ln w="9525">
              <a:noFill/>
              <a:round/>
            </a:ln>
          </p:spPr>
          <p:txBody>
            <a:bodyPr/>
            <a:lstStyle/>
            <a:p>
              <a:endParaRPr lang="en-US"/>
            </a:p>
          </p:txBody>
        </p:sp>
        <p:sp>
          <p:nvSpPr>
            <p:cNvPr id="520546" name="Freeform 354"/>
            <p:cNvSpPr/>
            <p:nvPr/>
          </p:nvSpPr>
          <p:spPr bwMode="auto">
            <a:xfrm>
              <a:off x="4034" y="2587"/>
              <a:ext cx="26" cy="22"/>
            </a:xfrm>
            <a:custGeom>
              <a:avLst/>
              <a:gdLst/>
              <a:ahLst/>
              <a:cxnLst>
                <a:cxn ang="0">
                  <a:pos x="4" y="21"/>
                </a:cxn>
                <a:cxn ang="0">
                  <a:pos x="4" y="22"/>
                </a:cxn>
                <a:cxn ang="0">
                  <a:pos x="9" y="17"/>
                </a:cxn>
                <a:cxn ang="0">
                  <a:pos x="13" y="15"/>
                </a:cxn>
                <a:cxn ang="0">
                  <a:pos x="15" y="11"/>
                </a:cxn>
                <a:cxn ang="0">
                  <a:pos x="18" y="9"/>
                </a:cxn>
                <a:cxn ang="0">
                  <a:pos x="26" y="2"/>
                </a:cxn>
                <a:cxn ang="0">
                  <a:pos x="24" y="0"/>
                </a:cxn>
                <a:cxn ang="0">
                  <a:pos x="20" y="0"/>
                </a:cxn>
                <a:cxn ang="0">
                  <a:pos x="18" y="4"/>
                </a:cxn>
                <a:cxn ang="0">
                  <a:pos x="13" y="9"/>
                </a:cxn>
                <a:cxn ang="0">
                  <a:pos x="9" y="11"/>
                </a:cxn>
                <a:cxn ang="0">
                  <a:pos x="7" y="15"/>
                </a:cxn>
                <a:cxn ang="0">
                  <a:pos x="5" y="17"/>
                </a:cxn>
                <a:cxn ang="0">
                  <a:pos x="2" y="19"/>
                </a:cxn>
                <a:cxn ang="0">
                  <a:pos x="0" y="21"/>
                </a:cxn>
                <a:cxn ang="0">
                  <a:pos x="2" y="19"/>
                </a:cxn>
                <a:cxn ang="0">
                  <a:pos x="0" y="21"/>
                </a:cxn>
                <a:cxn ang="0">
                  <a:pos x="4" y="21"/>
                </a:cxn>
              </a:cxnLst>
              <a:rect l="0" t="0" r="r" b="b"/>
              <a:pathLst>
                <a:path w="26" h="22">
                  <a:moveTo>
                    <a:pt x="4" y="21"/>
                  </a:moveTo>
                  <a:lnTo>
                    <a:pt x="4" y="22"/>
                  </a:lnTo>
                  <a:lnTo>
                    <a:pt x="9" y="17"/>
                  </a:lnTo>
                  <a:lnTo>
                    <a:pt x="13" y="15"/>
                  </a:lnTo>
                  <a:lnTo>
                    <a:pt x="15" y="11"/>
                  </a:lnTo>
                  <a:lnTo>
                    <a:pt x="18" y="9"/>
                  </a:lnTo>
                  <a:lnTo>
                    <a:pt x="26" y="2"/>
                  </a:lnTo>
                  <a:lnTo>
                    <a:pt x="24" y="0"/>
                  </a:lnTo>
                  <a:lnTo>
                    <a:pt x="20" y="0"/>
                  </a:lnTo>
                  <a:lnTo>
                    <a:pt x="18" y="4"/>
                  </a:lnTo>
                  <a:lnTo>
                    <a:pt x="13" y="9"/>
                  </a:lnTo>
                  <a:lnTo>
                    <a:pt x="9" y="11"/>
                  </a:lnTo>
                  <a:lnTo>
                    <a:pt x="7" y="15"/>
                  </a:lnTo>
                  <a:lnTo>
                    <a:pt x="5" y="17"/>
                  </a:lnTo>
                  <a:lnTo>
                    <a:pt x="2" y="19"/>
                  </a:lnTo>
                  <a:lnTo>
                    <a:pt x="0" y="21"/>
                  </a:lnTo>
                  <a:lnTo>
                    <a:pt x="2" y="19"/>
                  </a:lnTo>
                  <a:lnTo>
                    <a:pt x="0" y="21"/>
                  </a:lnTo>
                  <a:lnTo>
                    <a:pt x="4" y="21"/>
                  </a:lnTo>
                  <a:close/>
                </a:path>
              </a:pathLst>
            </a:custGeom>
            <a:solidFill>
              <a:srgbClr val="000000"/>
            </a:solidFill>
            <a:ln w="9525">
              <a:noFill/>
              <a:round/>
            </a:ln>
          </p:spPr>
          <p:txBody>
            <a:bodyPr/>
            <a:lstStyle/>
            <a:p>
              <a:endParaRPr lang="en-US"/>
            </a:p>
          </p:txBody>
        </p:sp>
        <p:sp>
          <p:nvSpPr>
            <p:cNvPr id="520547" name="Freeform 355"/>
            <p:cNvSpPr/>
            <p:nvPr/>
          </p:nvSpPr>
          <p:spPr bwMode="auto">
            <a:xfrm>
              <a:off x="4019" y="2608"/>
              <a:ext cx="19" cy="16"/>
            </a:xfrm>
            <a:custGeom>
              <a:avLst/>
              <a:gdLst/>
              <a:ahLst/>
              <a:cxnLst>
                <a:cxn ang="0">
                  <a:pos x="2" y="16"/>
                </a:cxn>
                <a:cxn ang="0">
                  <a:pos x="4" y="14"/>
                </a:cxn>
                <a:cxn ang="0">
                  <a:pos x="4" y="12"/>
                </a:cxn>
                <a:cxn ang="0">
                  <a:pos x="8" y="9"/>
                </a:cxn>
                <a:cxn ang="0">
                  <a:pos x="9" y="9"/>
                </a:cxn>
                <a:cxn ang="0">
                  <a:pos x="13" y="7"/>
                </a:cxn>
                <a:cxn ang="0">
                  <a:pos x="15" y="5"/>
                </a:cxn>
                <a:cxn ang="0">
                  <a:pos x="19" y="3"/>
                </a:cxn>
                <a:cxn ang="0">
                  <a:pos x="19" y="0"/>
                </a:cxn>
                <a:cxn ang="0">
                  <a:pos x="15" y="0"/>
                </a:cxn>
                <a:cxn ang="0">
                  <a:pos x="9" y="5"/>
                </a:cxn>
                <a:cxn ang="0">
                  <a:pos x="6" y="5"/>
                </a:cxn>
                <a:cxn ang="0">
                  <a:pos x="4" y="9"/>
                </a:cxn>
                <a:cxn ang="0">
                  <a:pos x="0" y="11"/>
                </a:cxn>
                <a:cxn ang="0">
                  <a:pos x="0" y="14"/>
                </a:cxn>
                <a:cxn ang="0">
                  <a:pos x="2" y="16"/>
                </a:cxn>
                <a:cxn ang="0">
                  <a:pos x="4" y="16"/>
                </a:cxn>
                <a:cxn ang="0">
                  <a:pos x="4" y="14"/>
                </a:cxn>
                <a:cxn ang="0">
                  <a:pos x="2" y="16"/>
                </a:cxn>
              </a:cxnLst>
              <a:rect l="0" t="0" r="r" b="b"/>
              <a:pathLst>
                <a:path w="19" h="16">
                  <a:moveTo>
                    <a:pt x="2" y="16"/>
                  </a:moveTo>
                  <a:lnTo>
                    <a:pt x="4" y="14"/>
                  </a:lnTo>
                  <a:lnTo>
                    <a:pt x="4" y="12"/>
                  </a:lnTo>
                  <a:lnTo>
                    <a:pt x="8" y="9"/>
                  </a:lnTo>
                  <a:lnTo>
                    <a:pt x="9" y="9"/>
                  </a:lnTo>
                  <a:lnTo>
                    <a:pt x="13" y="7"/>
                  </a:lnTo>
                  <a:lnTo>
                    <a:pt x="15" y="5"/>
                  </a:lnTo>
                  <a:lnTo>
                    <a:pt x="19" y="3"/>
                  </a:lnTo>
                  <a:lnTo>
                    <a:pt x="19" y="0"/>
                  </a:lnTo>
                  <a:lnTo>
                    <a:pt x="15" y="0"/>
                  </a:lnTo>
                  <a:lnTo>
                    <a:pt x="9" y="5"/>
                  </a:lnTo>
                  <a:lnTo>
                    <a:pt x="6" y="5"/>
                  </a:lnTo>
                  <a:lnTo>
                    <a:pt x="4" y="9"/>
                  </a:lnTo>
                  <a:lnTo>
                    <a:pt x="0" y="11"/>
                  </a:lnTo>
                  <a:lnTo>
                    <a:pt x="0" y="14"/>
                  </a:lnTo>
                  <a:lnTo>
                    <a:pt x="2" y="16"/>
                  </a:lnTo>
                  <a:lnTo>
                    <a:pt x="4" y="16"/>
                  </a:lnTo>
                  <a:lnTo>
                    <a:pt x="4" y="14"/>
                  </a:lnTo>
                  <a:lnTo>
                    <a:pt x="2" y="16"/>
                  </a:lnTo>
                  <a:close/>
                </a:path>
              </a:pathLst>
            </a:custGeom>
            <a:solidFill>
              <a:srgbClr val="000000"/>
            </a:solidFill>
            <a:ln w="9525">
              <a:noFill/>
              <a:round/>
            </a:ln>
          </p:spPr>
          <p:txBody>
            <a:bodyPr/>
            <a:lstStyle/>
            <a:p>
              <a:endParaRPr lang="en-US"/>
            </a:p>
          </p:txBody>
        </p:sp>
        <p:sp>
          <p:nvSpPr>
            <p:cNvPr id="520548" name="Freeform 356"/>
            <p:cNvSpPr/>
            <p:nvPr/>
          </p:nvSpPr>
          <p:spPr bwMode="auto">
            <a:xfrm>
              <a:off x="3988" y="2622"/>
              <a:ext cx="33" cy="26"/>
            </a:xfrm>
            <a:custGeom>
              <a:avLst/>
              <a:gdLst/>
              <a:ahLst/>
              <a:cxnLst>
                <a:cxn ang="0">
                  <a:pos x="2" y="26"/>
                </a:cxn>
                <a:cxn ang="0">
                  <a:pos x="4" y="26"/>
                </a:cxn>
                <a:cxn ang="0">
                  <a:pos x="7" y="24"/>
                </a:cxn>
                <a:cxn ang="0">
                  <a:pos x="15" y="17"/>
                </a:cxn>
                <a:cxn ang="0">
                  <a:pos x="18" y="15"/>
                </a:cxn>
                <a:cxn ang="0">
                  <a:pos x="22" y="11"/>
                </a:cxn>
                <a:cxn ang="0">
                  <a:pos x="28" y="8"/>
                </a:cxn>
                <a:cxn ang="0">
                  <a:pos x="33" y="2"/>
                </a:cxn>
                <a:cxn ang="0">
                  <a:pos x="31" y="0"/>
                </a:cxn>
                <a:cxn ang="0">
                  <a:pos x="28" y="2"/>
                </a:cxn>
                <a:cxn ang="0">
                  <a:pos x="24" y="6"/>
                </a:cxn>
                <a:cxn ang="0">
                  <a:pos x="20" y="8"/>
                </a:cxn>
                <a:cxn ang="0">
                  <a:pos x="13" y="15"/>
                </a:cxn>
                <a:cxn ang="0">
                  <a:pos x="9" y="17"/>
                </a:cxn>
                <a:cxn ang="0">
                  <a:pos x="6" y="20"/>
                </a:cxn>
                <a:cxn ang="0">
                  <a:pos x="0" y="24"/>
                </a:cxn>
                <a:cxn ang="0">
                  <a:pos x="2" y="24"/>
                </a:cxn>
                <a:cxn ang="0">
                  <a:pos x="2" y="26"/>
                </a:cxn>
                <a:cxn ang="0">
                  <a:pos x="4" y="26"/>
                </a:cxn>
                <a:cxn ang="0">
                  <a:pos x="2" y="26"/>
                </a:cxn>
              </a:cxnLst>
              <a:rect l="0" t="0" r="r" b="b"/>
              <a:pathLst>
                <a:path w="33" h="26">
                  <a:moveTo>
                    <a:pt x="2" y="26"/>
                  </a:moveTo>
                  <a:lnTo>
                    <a:pt x="4" y="26"/>
                  </a:lnTo>
                  <a:lnTo>
                    <a:pt x="7" y="24"/>
                  </a:lnTo>
                  <a:lnTo>
                    <a:pt x="15" y="17"/>
                  </a:lnTo>
                  <a:lnTo>
                    <a:pt x="18" y="15"/>
                  </a:lnTo>
                  <a:lnTo>
                    <a:pt x="22" y="11"/>
                  </a:lnTo>
                  <a:lnTo>
                    <a:pt x="28" y="8"/>
                  </a:lnTo>
                  <a:lnTo>
                    <a:pt x="33" y="2"/>
                  </a:lnTo>
                  <a:lnTo>
                    <a:pt x="31" y="0"/>
                  </a:lnTo>
                  <a:lnTo>
                    <a:pt x="28" y="2"/>
                  </a:lnTo>
                  <a:lnTo>
                    <a:pt x="24" y="6"/>
                  </a:lnTo>
                  <a:lnTo>
                    <a:pt x="20" y="8"/>
                  </a:lnTo>
                  <a:lnTo>
                    <a:pt x="13" y="15"/>
                  </a:lnTo>
                  <a:lnTo>
                    <a:pt x="9" y="17"/>
                  </a:lnTo>
                  <a:lnTo>
                    <a:pt x="6" y="20"/>
                  </a:lnTo>
                  <a:lnTo>
                    <a:pt x="0" y="24"/>
                  </a:lnTo>
                  <a:lnTo>
                    <a:pt x="2" y="24"/>
                  </a:lnTo>
                  <a:lnTo>
                    <a:pt x="2" y="26"/>
                  </a:lnTo>
                  <a:lnTo>
                    <a:pt x="4" y="26"/>
                  </a:lnTo>
                  <a:lnTo>
                    <a:pt x="2" y="26"/>
                  </a:lnTo>
                  <a:close/>
                </a:path>
              </a:pathLst>
            </a:custGeom>
            <a:solidFill>
              <a:srgbClr val="000000"/>
            </a:solidFill>
            <a:ln w="9525">
              <a:noFill/>
              <a:round/>
            </a:ln>
          </p:spPr>
          <p:txBody>
            <a:bodyPr/>
            <a:lstStyle/>
            <a:p>
              <a:endParaRPr lang="en-US"/>
            </a:p>
          </p:txBody>
        </p:sp>
        <p:sp>
          <p:nvSpPr>
            <p:cNvPr id="520549" name="Freeform 357"/>
            <p:cNvSpPr/>
            <p:nvPr/>
          </p:nvSpPr>
          <p:spPr bwMode="auto">
            <a:xfrm>
              <a:off x="3948" y="2617"/>
              <a:ext cx="42" cy="31"/>
            </a:xfrm>
            <a:custGeom>
              <a:avLst/>
              <a:gdLst/>
              <a:ahLst/>
              <a:cxnLst>
                <a:cxn ang="0">
                  <a:pos x="0" y="2"/>
                </a:cxn>
                <a:cxn ang="0">
                  <a:pos x="0" y="9"/>
                </a:cxn>
                <a:cxn ang="0">
                  <a:pos x="5" y="14"/>
                </a:cxn>
                <a:cxn ang="0">
                  <a:pos x="9" y="20"/>
                </a:cxn>
                <a:cxn ang="0">
                  <a:pos x="16" y="24"/>
                </a:cxn>
                <a:cxn ang="0">
                  <a:pos x="22" y="25"/>
                </a:cxn>
                <a:cxn ang="0">
                  <a:pos x="29" y="29"/>
                </a:cxn>
                <a:cxn ang="0">
                  <a:pos x="36" y="31"/>
                </a:cxn>
                <a:cxn ang="0">
                  <a:pos x="42" y="31"/>
                </a:cxn>
                <a:cxn ang="0">
                  <a:pos x="42" y="29"/>
                </a:cxn>
                <a:cxn ang="0">
                  <a:pos x="36" y="27"/>
                </a:cxn>
                <a:cxn ang="0">
                  <a:pos x="29" y="25"/>
                </a:cxn>
                <a:cxn ang="0">
                  <a:pos x="23" y="22"/>
                </a:cxn>
                <a:cxn ang="0">
                  <a:pos x="18" y="20"/>
                </a:cxn>
                <a:cxn ang="0">
                  <a:pos x="12" y="16"/>
                </a:cxn>
                <a:cxn ang="0">
                  <a:pos x="7" y="13"/>
                </a:cxn>
                <a:cxn ang="0">
                  <a:pos x="3" y="7"/>
                </a:cxn>
                <a:cxn ang="0">
                  <a:pos x="1" y="2"/>
                </a:cxn>
                <a:cxn ang="0">
                  <a:pos x="1" y="0"/>
                </a:cxn>
                <a:cxn ang="0">
                  <a:pos x="0" y="2"/>
                </a:cxn>
              </a:cxnLst>
              <a:rect l="0" t="0" r="r" b="b"/>
              <a:pathLst>
                <a:path w="42" h="31">
                  <a:moveTo>
                    <a:pt x="0" y="2"/>
                  </a:moveTo>
                  <a:lnTo>
                    <a:pt x="0" y="9"/>
                  </a:lnTo>
                  <a:lnTo>
                    <a:pt x="5" y="14"/>
                  </a:lnTo>
                  <a:lnTo>
                    <a:pt x="9" y="20"/>
                  </a:lnTo>
                  <a:lnTo>
                    <a:pt x="16" y="24"/>
                  </a:lnTo>
                  <a:lnTo>
                    <a:pt x="22" y="25"/>
                  </a:lnTo>
                  <a:lnTo>
                    <a:pt x="29" y="29"/>
                  </a:lnTo>
                  <a:lnTo>
                    <a:pt x="36" y="31"/>
                  </a:lnTo>
                  <a:lnTo>
                    <a:pt x="42" y="31"/>
                  </a:lnTo>
                  <a:lnTo>
                    <a:pt x="42" y="29"/>
                  </a:lnTo>
                  <a:lnTo>
                    <a:pt x="36" y="27"/>
                  </a:lnTo>
                  <a:lnTo>
                    <a:pt x="29" y="25"/>
                  </a:lnTo>
                  <a:lnTo>
                    <a:pt x="23" y="22"/>
                  </a:lnTo>
                  <a:lnTo>
                    <a:pt x="18" y="20"/>
                  </a:lnTo>
                  <a:lnTo>
                    <a:pt x="12" y="16"/>
                  </a:lnTo>
                  <a:lnTo>
                    <a:pt x="7" y="13"/>
                  </a:lnTo>
                  <a:lnTo>
                    <a:pt x="3" y="7"/>
                  </a:lnTo>
                  <a:lnTo>
                    <a:pt x="1" y="2"/>
                  </a:lnTo>
                  <a:lnTo>
                    <a:pt x="1" y="0"/>
                  </a:lnTo>
                  <a:lnTo>
                    <a:pt x="0" y="2"/>
                  </a:lnTo>
                  <a:close/>
                </a:path>
              </a:pathLst>
            </a:custGeom>
            <a:solidFill>
              <a:srgbClr val="000000"/>
            </a:solidFill>
            <a:ln w="9525">
              <a:noFill/>
              <a:round/>
            </a:ln>
          </p:spPr>
          <p:txBody>
            <a:bodyPr/>
            <a:lstStyle/>
            <a:p>
              <a:endParaRPr lang="en-US"/>
            </a:p>
          </p:txBody>
        </p:sp>
        <p:sp>
          <p:nvSpPr>
            <p:cNvPr id="520550" name="Freeform 358"/>
            <p:cNvSpPr/>
            <p:nvPr/>
          </p:nvSpPr>
          <p:spPr bwMode="auto">
            <a:xfrm>
              <a:off x="3942" y="2556"/>
              <a:ext cx="13" cy="63"/>
            </a:xfrm>
            <a:custGeom>
              <a:avLst/>
              <a:gdLst/>
              <a:ahLst/>
              <a:cxnLst>
                <a:cxn ang="0">
                  <a:pos x="9" y="0"/>
                </a:cxn>
                <a:cxn ang="0">
                  <a:pos x="6" y="7"/>
                </a:cxn>
                <a:cxn ang="0">
                  <a:pos x="2" y="15"/>
                </a:cxn>
                <a:cxn ang="0">
                  <a:pos x="0" y="22"/>
                </a:cxn>
                <a:cxn ang="0">
                  <a:pos x="0" y="39"/>
                </a:cxn>
                <a:cxn ang="0">
                  <a:pos x="2" y="48"/>
                </a:cxn>
                <a:cxn ang="0">
                  <a:pos x="4" y="55"/>
                </a:cxn>
                <a:cxn ang="0">
                  <a:pos x="6" y="63"/>
                </a:cxn>
                <a:cxn ang="0">
                  <a:pos x="7" y="61"/>
                </a:cxn>
                <a:cxn ang="0">
                  <a:pos x="6" y="53"/>
                </a:cxn>
                <a:cxn ang="0">
                  <a:pos x="6" y="46"/>
                </a:cxn>
                <a:cxn ang="0">
                  <a:pos x="4" y="39"/>
                </a:cxn>
                <a:cxn ang="0">
                  <a:pos x="4" y="22"/>
                </a:cxn>
                <a:cxn ang="0">
                  <a:pos x="6" y="15"/>
                </a:cxn>
                <a:cxn ang="0">
                  <a:pos x="7" y="9"/>
                </a:cxn>
                <a:cxn ang="0">
                  <a:pos x="13" y="2"/>
                </a:cxn>
                <a:cxn ang="0">
                  <a:pos x="9" y="0"/>
                </a:cxn>
              </a:cxnLst>
              <a:rect l="0" t="0" r="r" b="b"/>
              <a:pathLst>
                <a:path w="13" h="63">
                  <a:moveTo>
                    <a:pt x="9" y="0"/>
                  </a:moveTo>
                  <a:lnTo>
                    <a:pt x="6" y="7"/>
                  </a:lnTo>
                  <a:lnTo>
                    <a:pt x="2" y="15"/>
                  </a:lnTo>
                  <a:lnTo>
                    <a:pt x="0" y="22"/>
                  </a:lnTo>
                  <a:lnTo>
                    <a:pt x="0" y="39"/>
                  </a:lnTo>
                  <a:lnTo>
                    <a:pt x="2" y="48"/>
                  </a:lnTo>
                  <a:lnTo>
                    <a:pt x="4" y="55"/>
                  </a:lnTo>
                  <a:lnTo>
                    <a:pt x="6" y="63"/>
                  </a:lnTo>
                  <a:lnTo>
                    <a:pt x="7" y="61"/>
                  </a:lnTo>
                  <a:lnTo>
                    <a:pt x="6" y="53"/>
                  </a:lnTo>
                  <a:lnTo>
                    <a:pt x="6" y="46"/>
                  </a:lnTo>
                  <a:lnTo>
                    <a:pt x="4" y="39"/>
                  </a:lnTo>
                  <a:lnTo>
                    <a:pt x="4" y="22"/>
                  </a:lnTo>
                  <a:lnTo>
                    <a:pt x="6" y="15"/>
                  </a:lnTo>
                  <a:lnTo>
                    <a:pt x="7" y="9"/>
                  </a:lnTo>
                  <a:lnTo>
                    <a:pt x="13" y="2"/>
                  </a:lnTo>
                  <a:lnTo>
                    <a:pt x="9" y="0"/>
                  </a:lnTo>
                  <a:close/>
                </a:path>
              </a:pathLst>
            </a:custGeom>
            <a:solidFill>
              <a:srgbClr val="000000"/>
            </a:solidFill>
            <a:ln w="9525">
              <a:noFill/>
              <a:round/>
            </a:ln>
          </p:spPr>
          <p:txBody>
            <a:bodyPr/>
            <a:lstStyle/>
            <a:p>
              <a:endParaRPr lang="en-US"/>
            </a:p>
          </p:txBody>
        </p:sp>
        <p:sp>
          <p:nvSpPr>
            <p:cNvPr id="520551" name="Freeform 359"/>
            <p:cNvSpPr/>
            <p:nvPr/>
          </p:nvSpPr>
          <p:spPr bwMode="auto">
            <a:xfrm>
              <a:off x="3951" y="2547"/>
              <a:ext cx="50" cy="18"/>
            </a:xfrm>
            <a:custGeom>
              <a:avLst/>
              <a:gdLst/>
              <a:ahLst/>
              <a:cxnLst>
                <a:cxn ang="0">
                  <a:pos x="50" y="15"/>
                </a:cxn>
                <a:cxn ang="0">
                  <a:pos x="48" y="13"/>
                </a:cxn>
                <a:cxn ang="0">
                  <a:pos x="44" y="13"/>
                </a:cxn>
                <a:cxn ang="0">
                  <a:pos x="43" y="11"/>
                </a:cxn>
                <a:cxn ang="0">
                  <a:pos x="39" y="11"/>
                </a:cxn>
                <a:cxn ang="0">
                  <a:pos x="35" y="9"/>
                </a:cxn>
                <a:cxn ang="0">
                  <a:pos x="33" y="7"/>
                </a:cxn>
                <a:cxn ang="0">
                  <a:pos x="30" y="5"/>
                </a:cxn>
                <a:cxn ang="0">
                  <a:pos x="26" y="4"/>
                </a:cxn>
                <a:cxn ang="0">
                  <a:pos x="24" y="2"/>
                </a:cxn>
                <a:cxn ang="0">
                  <a:pos x="20" y="2"/>
                </a:cxn>
                <a:cxn ang="0">
                  <a:pos x="17" y="0"/>
                </a:cxn>
                <a:cxn ang="0">
                  <a:pos x="13" y="0"/>
                </a:cxn>
                <a:cxn ang="0">
                  <a:pos x="11" y="2"/>
                </a:cxn>
                <a:cxn ang="0">
                  <a:pos x="8" y="4"/>
                </a:cxn>
                <a:cxn ang="0">
                  <a:pos x="4" y="5"/>
                </a:cxn>
                <a:cxn ang="0">
                  <a:pos x="0" y="9"/>
                </a:cxn>
                <a:cxn ang="0">
                  <a:pos x="4" y="11"/>
                </a:cxn>
                <a:cxn ang="0">
                  <a:pos x="9" y="5"/>
                </a:cxn>
                <a:cxn ang="0">
                  <a:pos x="11" y="5"/>
                </a:cxn>
                <a:cxn ang="0">
                  <a:pos x="15" y="4"/>
                </a:cxn>
                <a:cxn ang="0">
                  <a:pos x="17" y="4"/>
                </a:cxn>
                <a:cxn ang="0">
                  <a:pos x="19" y="5"/>
                </a:cxn>
                <a:cxn ang="0">
                  <a:pos x="22" y="5"/>
                </a:cxn>
                <a:cxn ang="0">
                  <a:pos x="26" y="7"/>
                </a:cxn>
                <a:cxn ang="0">
                  <a:pos x="28" y="9"/>
                </a:cxn>
                <a:cxn ang="0">
                  <a:pos x="31" y="11"/>
                </a:cxn>
                <a:cxn ang="0">
                  <a:pos x="33" y="11"/>
                </a:cxn>
                <a:cxn ang="0">
                  <a:pos x="37" y="13"/>
                </a:cxn>
                <a:cxn ang="0">
                  <a:pos x="41" y="15"/>
                </a:cxn>
                <a:cxn ang="0">
                  <a:pos x="44" y="16"/>
                </a:cxn>
                <a:cxn ang="0">
                  <a:pos x="46" y="16"/>
                </a:cxn>
                <a:cxn ang="0">
                  <a:pos x="50" y="18"/>
                </a:cxn>
                <a:cxn ang="0">
                  <a:pos x="50" y="15"/>
                </a:cxn>
              </a:cxnLst>
              <a:rect l="0" t="0" r="r" b="b"/>
              <a:pathLst>
                <a:path w="50" h="18">
                  <a:moveTo>
                    <a:pt x="50" y="15"/>
                  </a:moveTo>
                  <a:lnTo>
                    <a:pt x="48" y="13"/>
                  </a:lnTo>
                  <a:lnTo>
                    <a:pt x="44" y="13"/>
                  </a:lnTo>
                  <a:lnTo>
                    <a:pt x="43" y="11"/>
                  </a:lnTo>
                  <a:lnTo>
                    <a:pt x="39" y="11"/>
                  </a:lnTo>
                  <a:lnTo>
                    <a:pt x="35" y="9"/>
                  </a:lnTo>
                  <a:lnTo>
                    <a:pt x="33" y="7"/>
                  </a:lnTo>
                  <a:lnTo>
                    <a:pt x="30" y="5"/>
                  </a:lnTo>
                  <a:lnTo>
                    <a:pt x="26" y="4"/>
                  </a:lnTo>
                  <a:lnTo>
                    <a:pt x="24" y="2"/>
                  </a:lnTo>
                  <a:lnTo>
                    <a:pt x="20" y="2"/>
                  </a:lnTo>
                  <a:lnTo>
                    <a:pt x="17" y="0"/>
                  </a:lnTo>
                  <a:lnTo>
                    <a:pt x="13" y="0"/>
                  </a:lnTo>
                  <a:lnTo>
                    <a:pt x="11" y="2"/>
                  </a:lnTo>
                  <a:lnTo>
                    <a:pt x="8" y="4"/>
                  </a:lnTo>
                  <a:lnTo>
                    <a:pt x="4" y="5"/>
                  </a:lnTo>
                  <a:lnTo>
                    <a:pt x="0" y="9"/>
                  </a:lnTo>
                  <a:lnTo>
                    <a:pt x="4" y="11"/>
                  </a:lnTo>
                  <a:lnTo>
                    <a:pt x="9" y="5"/>
                  </a:lnTo>
                  <a:lnTo>
                    <a:pt x="11" y="5"/>
                  </a:lnTo>
                  <a:lnTo>
                    <a:pt x="15" y="4"/>
                  </a:lnTo>
                  <a:lnTo>
                    <a:pt x="17" y="4"/>
                  </a:lnTo>
                  <a:lnTo>
                    <a:pt x="19" y="5"/>
                  </a:lnTo>
                  <a:lnTo>
                    <a:pt x="22" y="5"/>
                  </a:lnTo>
                  <a:lnTo>
                    <a:pt x="26" y="7"/>
                  </a:lnTo>
                  <a:lnTo>
                    <a:pt x="28" y="9"/>
                  </a:lnTo>
                  <a:lnTo>
                    <a:pt x="31" y="11"/>
                  </a:lnTo>
                  <a:lnTo>
                    <a:pt x="33" y="11"/>
                  </a:lnTo>
                  <a:lnTo>
                    <a:pt x="37" y="13"/>
                  </a:lnTo>
                  <a:lnTo>
                    <a:pt x="41" y="15"/>
                  </a:lnTo>
                  <a:lnTo>
                    <a:pt x="44" y="16"/>
                  </a:lnTo>
                  <a:lnTo>
                    <a:pt x="46" y="16"/>
                  </a:lnTo>
                  <a:lnTo>
                    <a:pt x="50" y="18"/>
                  </a:lnTo>
                  <a:lnTo>
                    <a:pt x="50" y="15"/>
                  </a:lnTo>
                  <a:close/>
                </a:path>
              </a:pathLst>
            </a:custGeom>
            <a:solidFill>
              <a:srgbClr val="000000"/>
            </a:solidFill>
            <a:ln w="9525">
              <a:noFill/>
              <a:round/>
            </a:ln>
          </p:spPr>
          <p:txBody>
            <a:bodyPr/>
            <a:lstStyle/>
            <a:p>
              <a:endParaRPr lang="en-US"/>
            </a:p>
          </p:txBody>
        </p:sp>
        <p:sp>
          <p:nvSpPr>
            <p:cNvPr id="520552" name="Freeform 360"/>
            <p:cNvSpPr/>
            <p:nvPr/>
          </p:nvSpPr>
          <p:spPr bwMode="auto">
            <a:xfrm>
              <a:off x="4118" y="2571"/>
              <a:ext cx="10" cy="3"/>
            </a:xfrm>
            <a:custGeom>
              <a:avLst/>
              <a:gdLst/>
              <a:ahLst/>
              <a:cxnLst>
                <a:cxn ang="0">
                  <a:pos x="10" y="0"/>
                </a:cxn>
                <a:cxn ang="0">
                  <a:pos x="8" y="0"/>
                </a:cxn>
                <a:cxn ang="0">
                  <a:pos x="6" y="2"/>
                </a:cxn>
                <a:cxn ang="0">
                  <a:pos x="4" y="2"/>
                </a:cxn>
                <a:cxn ang="0">
                  <a:pos x="4" y="3"/>
                </a:cxn>
                <a:cxn ang="0">
                  <a:pos x="0" y="3"/>
                </a:cxn>
                <a:cxn ang="0">
                  <a:pos x="0" y="2"/>
                </a:cxn>
                <a:cxn ang="0">
                  <a:pos x="2" y="2"/>
                </a:cxn>
                <a:cxn ang="0">
                  <a:pos x="4" y="0"/>
                </a:cxn>
                <a:cxn ang="0">
                  <a:pos x="10" y="0"/>
                </a:cxn>
              </a:cxnLst>
              <a:rect l="0" t="0" r="r" b="b"/>
              <a:pathLst>
                <a:path w="10" h="3">
                  <a:moveTo>
                    <a:pt x="10" y="0"/>
                  </a:moveTo>
                  <a:lnTo>
                    <a:pt x="8" y="0"/>
                  </a:lnTo>
                  <a:lnTo>
                    <a:pt x="6" y="2"/>
                  </a:lnTo>
                  <a:lnTo>
                    <a:pt x="4" y="2"/>
                  </a:lnTo>
                  <a:lnTo>
                    <a:pt x="4" y="3"/>
                  </a:lnTo>
                  <a:lnTo>
                    <a:pt x="0" y="3"/>
                  </a:lnTo>
                  <a:lnTo>
                    <a:pt x="0" y="2"/>
                  </a:lnTo>
                  <a:lnTo>
                    <a:pt x="2" y="2"/>
                  </a:lnTo>
                  <a:lnTo>
                    <a:pt x="4" y="0"/>
                  </a:lnTo>
                  <a:lnTo>
                    <a:pt x="10" y="0"/>
                  </a:lnTo>
                  <a:close/>
                </a:path>
              </a:pathLst>
            </a:custGeom>
            <a:solidFill>
              <a:srgbClr val="FFCC00"/>
            </a:solidFill>
            <a:ln w="9525">
              <a:noFill/>
              <a:round/>
            </a:ln>
          </p:spPr>
          <p:txBody>
            <a:bodyPr/>
            <a:lstStyle/>
            <a:p>
              <a:endParaRPr lang="en-US"/>
            </a:p>
          </p:txBody>
        </p:sp>
        <p:sp>
          <p:nvSpPr>
            <p:cNvPr id="520553" name="Freeform 361"/>
            <p:cNvSpPr/>
            <p:nvPr/>
          </p:nvSpPr>
          <p:spPr bwMode="auto">
            <a:xfrm>
              <a:off x="4113" y="2569"/>
              <a:ext cx="16" cy="7"/>
            </a:xfrm>
            <a:custGeom>
              <a:avLst/>
              <a:gdLst/>
              <a:ahLst/>
              <a:cxnLst>
                <a:cxn ang="0">
                  <a:pos x="4" y="2"/>
                </a:cxn>
                <a:cxn ang="0">
                  <a:pos x="4" y="5"/>
                </a:cxn>
                <a:cxn ang="0">
                  <a:pos x="5" y="7"/>
                </a:cxn>
                <a:cxn ang="0">
                  <a:pos x="9" y="7"/>
                </a:cxn>
                <a:cxn ang="0">
                  <a:pos x="13" y="4"/>
                </a:cxn>
                <a:cxn ang="0">
                  <a:pos x="15" y="4"/>
                </a:cxn>
                <a:cxn ang="0">
                  <a:pos x="16" y="0"/>
                </a:cxn>
                <a:cxn ang="0">
                  <a:pos x="11" y="0"/>
                </a:cxn>
                <a:cxn ang="0">
                  <a:pos x="7" y="4"/>
                </a:cxn>
                <a:cxn ang="0">
                  <a:pos x="5" y="2"/>
                </a:cxn>
                <a:cxn ang="0">
                  <a:pos x="5" y="5"/>
                </a:cxn>
                <a:cxn ang="0">
                  <a:pos x="4" y="2"/>
                </a:cxn>
                <a:cxn ang="0">
                  <a:pos x="0" y="4"/>
                </a:cxn>
                <a:cxn ang="0">
                  <a:pos x="4" y="5"/>
                </a:cxn>
                <a:cxn ang="0">
                  <a:pos x="4" y="2"/>
                </a:cxn>
              </a:cxnLst>
              <a:rect l="0" t="0" r="r" b="b"/>
              <a:pathLst>
                <a:path w="16" h="7">
                  <a:moveTo>
                    <a:pt x="4" y="2"/>
                  </a:moveTo>
                  <a:lnTo>
                    <a:pt x="4" y="5"/>
                  </a:lnTo>
                  <a:lnTo>
                    <a:pt x="5" y="7"/>
                  </a:lnTo>
                  <a:lnTo>
                    <a:pt x="9" y="7"/>
                  </a:lnTo>
                  <a:lnTo>
                    <a:pt x="13" y="4"/>
                  </a:lnTo>
                  <a:lnTo>
                    <a:pt x="15" y="4"/>
                  </a:lnTo>
                  <a:lnTo>
                    <a:pt x="16" y="0"/>
                  </a:lnTo>
                  <a:lnTo>
                    <a:pt x="11" y="0"/>
                  </a:lnTo>
                  <a:lnTo>
                    <a:pt x="7" y="4"/>
                  </a:lnTo>
                  <a:lnTo>
                    <a:pt x="5" y="2"/>
                  </a:lnTo>
                  <a:lnTo>
                    <a:pt x="5" y="5"/>
                  </a:lnTo>
                  <a:lnTo>
                    <a:pt x="4" y="2"/>
                  </a:lnTo>
                  <a:lnTo>
                    <a:pt x="0" y="4"/>
                  </a:lnTo>
                  <a:lnTo>
                    <a:pt x="4" y="5"/>
                  </a:lnTo>
                  <a:lnTo>
                    <a:pt x="4" y="2"/>
                  </a:lnTo>
                  <a:close/>
                </a:path>
              </a:pathLst>
            </a:custGeom>
            <a:solidFill>
              <a:srgbClr val="000000"/>
            </a:solidFill>
            <a:ln w="9525">
              <a:noFill/>
              <a:round/>
            </a:ln>
          </p:spPr>
          <p:txBody>
            <a:bodyPr/>
            <a:lstStyle/>
            <a:p>
              <a:endParaRPr lang="en-US"/>
            </a:p>
          </p:txBody>
        </p:sp>
        <p:sp>
          <p:nvSpPr>
            <p:cNvPr id="520554" name="Freeform 362"/>
            <p:cNvSpPr/>
            <p:nvPr/>
          </p:nvSpPr>
          <p:spPr bwMode="auto">
            <a:xfrm>
              <a:off x="4117" y="2569"/>
              <a:ext cx="12" cy="5"/>
            </a:xfrm>
            <a:custGeom>
              <a:avLst/>
              <a:gdLst/>
              <a:ahLst/>
              <a:cxnLst>
                <a:cxn ang="0">
                  <a:pos x="11" y="4"/>
                </a:cxn>
                <a:cxn ang="0">
                  <a:pos x="12" y="0"/>
                </a:cxn>
                <a:cxn ang="0">
                  <a:pos x="5" y="0"/>
                </a:cxn>
                <a:cxn ang="0">
                  <a:pos x="3" y="2"/>
                </a:cxn>
                <a:cxn ang="0">
                  <a:pos x="0" y="2"/>
                </a:cxn>
                <a:cxn ang="0">
                  <a:pos x="1" y="5"/>
                </a:cxn>
                <a:cxn ang="0">
                  <a:pos x="5" y="5"/>
                </a:cxn>
                <a:cxn ang="0">
                  <a:pos x="5" y="4"/>
                </a:cxn>
                <a:cxn ang="0">
                  <a:pos x="11" y="4"/>
                </a:cxn>
                <a:cxn ang="0">
                  <a:pos x="12" y="0"/>
                </a:cxn>
                <a:cxn ang="0">
                  <a:pos x="11" y="4"/>
                </a:cxn>
              </a:cxnLst>
              <a:rect l="0" t="0" r="r" b="b"/>
              <a:pathLst>
                <a:path w="12" h="5">
                  <a:moveTo>
                    <a:pt x="11" y="4"/>
                  </a:moveTo>
                  <a:lnTo>
                    <a:pt x="12" y="0"/>
                  </a:lnTo>
                  <a:lnTo>
                    <a:pt x="5" y="0"/>
                  </a:lnTo>
                  <a:lnTo>
                    <a:pt x="3" y="2"/>
                  </a:lnTo>
                  <a:lnTo>
                    <a:pt x="0" y="2"/>
                  </a:lnTo>
                  <a:lnTo>
                    <a:pt x="1" y="5"/>
                  </a:lnTo>
                  <a:lnTo>
                    <a:pt x="5" y="5"/>
                  </a:lnTo>
                  <a:lnTo>
                    <a:pt x="5" y="4"/>
                  </a:lnTo>
                  <a:lnTo>
                    <a:pt x="11" y="4"/>
                  </a:lnTo>
                  <a:lnTo>
                    <a:pt x="12" y="0"/>
                  </a:lnTo>
                  <a:lnTo>
                    <a:pt x="11" y="4"/>
                  </a:lnTo>
                  <a:close/>
                </a:path>
              </a:pathLst>
            </a:custGeom>
            <a:solidFill>
              <a:srgbClr val="000000"/>
            </a:solidFill>
            <a:ln w="9525">
              <a:noFill/>
              <a:round/>
            </a:ln>
          </p:spPr>
          <p:txBody>
            <a:bodyPr/>
            <a:lstStyle/>
            <a:p>
              <a:endParaRPr lang="en-US"/>
            </a:p>
          </p:txBody>
        </p:sp>
        <p:sp>
          <p:nvSpPr>
            <p:cNvPr id="520555" name="Freeform 363"/>
            <p:cNvSpPr/>
            <p:nvPr/>
          </p:nvSpPr>
          <p:spPr bwMode="auto">
            <a:xfrm>
              <a:off x="4049" y="2574"/>
              <a:ext cx="62" cy="35"/>
            </a:xfrm>
            <a:custGeom>
              <a:avLst/>
              <a:gdLst/>
              <a:ahLst/>
              <a:cxnLst>
                <a:cxn ang="0">
                  <a:pos x="62" y="0"/>
                </a:cxn>
                <a:cxn ang="0">
                  <a:pos x="49" y="13"/>
                </a:cxn>
                <a:cxn ang="0">
                  <a:pos x="44" y="17"/>
                </a:cxn>
                <a:cxn ang="0">
                  <a:pos x="38" y="22"/>
                </a:cxn>
                <a:cxn ang="0">
                  <a:pos x="33" y="26"/>
                </a:cxn>
                <a:cxn ang="0">
                  <a:pos x="27" y="30"/>
                </a:cxn>
                <a:cxn ang="0">
                  <a:pos x="22" y="34"/>
                </a:cxn>
                <a:cxn ang="0">
                  <a:pos x="5" y="34"/>
                </a:cxn>
                <a:cxn ang="0">
                  <a:pos x="3" y="35"/>
                </a:cxn>
                <a:cxn ang="0">
                  <a:pos x="0" y="35"/>
                </a:cxn>
                <a:cxn ang="0">
                  <a:pos x="3" y="34"/>
                </a:cxn>
                <a:cxn ang="0">
                  <a:pos x="5" y="30"/>
                </a:cxn>
                <a:cxn ang="0">
                  <a:pos x="12" y="22"/>
                </a:cxn>
                <a:cxn ang="0">
                  <a:pos x="16" y="21"/>
                </a:cxn>
                <a:cxn ang="0">
                  <a:pos x="20" y="17"/>
                </a:cxn>
                <a:cxn ang="0">
                  <a:pos x="23" y="15"/>
                </a:cxn>
                <a:cxn ang="0">
                  <a:pos x="27" y="13"/>
                </a:cxn>
                <a:cxn ang="0">
                  <a:pos x="31" y="10"/>
                </a:cxn>
                <a:cxn ang="0">
                  <a:pos x="36" y="8"/>
                </a:cxn>
                <a:cxn ang="0">
                  <a:pos x="40" y="6"/>
                </a:cxn>
                <a:cxn ang="0">
                  <a:pos x="44" y="4"/>
                </a:cxn>
                <a:cxn ang="0">
                  <a:pos x="49" y="2"/>
                </a:cxn>
                <a:cxn ang="0">
                  <a:pos x="53" y="2"/>
                </a:cxn>
                <a:cxn ang="0">
                  <a:pos x="58" y="0"/>
                </a:cxn>
                <a:cxn ang="0">
                  <a:pos x="62" y="0"/>
                </a:cxn>
              </a:cxnLst>
              <a:rect l="0" t="0" r="r" b="b"/>
              <a:pathLst>
                <a:path w="62" h="35">
                  <a:moveTo>
                    <a:pt x="62" y="0"/>
                  </a:moveTo>
                  <a:lnTo>
                    <a:pt x="49" y="13"/>
                  </a:lnTo>
                  <a:lnTo>
                    <a:pt x="44" y="17"/>
                  </a:lnTo>
                  <a:lnTo>
                    <a:pt x="38" y="22"/>
                  </a:lnTo>
                  <a:lnTo>
                    <a:pt x="33" y="26"/>
                  </a:lnTo>
                  <a:lnTo>
                    <a:pt x="27" y="30"/>
                  </a:lnTo>
                  <a:lnTo>
                    <a:pt x="22" y="34"/>
                  </a:lnTo>
                  <a:lnTo>
                    <a:pt x="5" y="34"/>
                  </a:lnTo>
                  <a:lnTo>
                    <a:pt x="3" y="35"/>
                  </a:lnTo>
                  <a:lnTo>
                    <a:pt x="0" y="35"/>
                  </a:lnTo>
                  <a:lnTo>
                    <a:pt x="3" y="34"/>
                  </a:lnTo>
                  <a:lnTo>
                    <a:pt x="5" y="30"/>
                  </a:lnTo>
                  <a:lnTo>
                    <a:pt x="12" y="22"/>
                  </a:lnTo>
                  <a:lnTo>
                    <a:pt x="16" y="21"/>
                  </a:lnTo>
                  <a:lnTo>
                    <a:pt x="20" y="17"/>
                  </a:lnTo>
                  <a:lnTo>
                    <a:pt x="23" y="15"/>
                  </a:lnTo>
                  <a:lnTo>
                    <a:pt x="27" y="13"/>
                  </a:lnTo>
                  <a:lnTo>
                    <a:pt x="31" y="10"/>
                  </a:lnTo>
                  <a:lnTo>
                    <a:pt x="36" y="8"/>
                  </a:lnTo>
                  <a:lnTo>
                    <a:pt x="40" y="6"/>
                  </a:lnTo>
                  <a:lnTo>
                    <a:pt x="44" y="4"/>
                  </a:lnTo>
                  <a:lnTo>
                    <a:pt x="49" y="2"/>
                  </a:lnTo>
                  <a:lnTo>
                    <a:pt x="53" y="2"/>
                  </a:lnTo>
                  <a:lnTo>
                    <a:pt x="58" y="0"/>
                  </a:lnTo>
                  <a:lnTo>
                    <a:pt x="62" y="0"/>
                  </a:lnTo>
                  <a:close/>
                </a:path>
              </a:pathLst>
            </a:custGeom>
            <a:solidFill>
              <a:srgbClr val="FFCC00"/>
            </a:solidFill>
            <a:ln w="9525">
              <a:noFill/>
              <a:round/>
            </a:ln>
          </p:spPr>
          <p:txBody>
            <a:bodyPr/>
            <a:lstStyle/>
            <a:p>
              <a:endParaRPr lang="en-US"/>
            </a:p>
          </p:txBody>
        </p:sp>
        <p:sp>
          <p:nvSpPr>
            <p:cNvPr id="520556" name="Freeform 364"/>
            <p:cNvSpPr/>
            <p:nvPr/>
          </p:nvSpPr>
          <p:spPr bwMode="auto">
            <a:xfrm>
              <a:off x="4071" y="2573"/>
              <a:ext cx="42" cy="36"/>
            </a:xfrm>
            <a:custGeom>
              <a:avLst/>
              <a:gdLst/>
              <a:ahLst/>
              <a:cxnLst>
                <a:cxn ang="0">
                  <a:pos x="1" y="36"/>
                </a:cxn>
                <a:cxn ang="0">
                  <a:pos x="1" y="35"/>
                </a:cxn>
                <a:cxn ang="0">
                  <a:pos x="7" y="33"/>
                </a:cxn>
                <a:cxn ang="0">
                  <a:pos x="13" y="27"/>
                </a:cxn>
                <a:cxn ang="0">
                  <a:pos x="18" y="25"/>
                </a:cxn>
                <a:cxn ang="0">
                  <a:pos x="22" y="20"/>
                </a:cxn>
                <a:cxn ang="0">
                  <a:pos x="27" y="16"/>
                </a:cxn>
                <a:cxn ang="0">
                  <a:pos x="33" y="12"/>
                </a:cxn>
                <a:cxn ang="0">
                  <a:pos x="38" y="7"/>
                </a:cxn>
                <a:cxn ang="0">
                  <a:pos x="42" y="1"/>
                </a:cxn>
                <a:cxn ang="0">
                  <a:pos x="38" y="0"/>
                </a:cxn>
                <a:cxn ang="0">
                  <a:pos x="35" y="5"/>
                </a:cxn>
                <a:cxn ang="0">
                  <a:pos x="29" y="9"/>
                </a:cxn>
                <a:cxn ang="0">
                  <a:pos x="25" y="14"/>
                </a:cxn>
                <a:cxn ang="0">
                  <a:pos x="20" y="18"/>
                </a:cxn>
                <a:cxn ang="0">
                  <a:pos x="14" y="22"/>
                </a:cxn>
                <a:cxn ang="0">
                  <a:pos x="9" y="25"/>
                </a:cxn>
                <a:cxn ang="0">
                  <a:pos x="5" y="29"/>
                </a:cxn>
                <a:cxn ang="0">
                  <a:pos x="0" y="33"/>
                </a:cxn>
                <a:cxn ang="0">
                  <a:pos x="1" y="36"/>
                </a:cxn>
                <a:cxn ang="0">
                  <a:pos x="1" y="35"/>
                </a:cxn>
                <a:cxn ang="0">
                  <a:pos x="1" y="36"/>
                </a:cxn>
              </a:cxnLst>
              <a:rect l="0" t="0" r="r" b="b"/>
              <a:pathLst>
                <a:path w="42" h="36">
                  <a:moveTo>
                    <a:pt x="1" y="36"/>
                  </a:moveTo>
                  <a:lnTo>
                    <a:pt x="1" y="35"/>
                  </a:lnTo>
                  <a:lnTo>
                    <a:pt x="7" y="33"/>
                  </a:lnTo>
                  <a:lnTo>
                    <a:pt x="13" y="27"/>
                  </a:lnTo>
                  <a:lnTo>
                    <a:pt x="18" y="25"/>
                  </a:lnTo>
                  <a:lnTo>
                    <a:pt x="22" y="20"/>
                  </a:lnTo>
                  <a:lnTo>
                    <a:pt x="27" y="16"/>
                  </a:lnTo>
                  <a:lnTo>
                    <a:pt x="33" y="12"/>
                  </a:lnTo>
                  <a:lnTo>
                    <a:pt x="38" y="7"/>
                  </a:lnTo>
                  <a:lnTo>
                    <a:pt x="42" y="1"/>
                  </a:lnTo>
                  <a:lnTo>
                    <a:pt x="38" y="0"/>
                  </a:lnTo>
                  <a:lnTo>
                    <a:pt x="35" y="5"/>
                  </a:lnTo>
                  <a:lnTo>
                    <a:pt x="29" y="9"/>
                  </a:lnTo>
                  <a:lnTo>
                    <a:pt x="25" y="14"/>
                  </a:lnTo>
                  <a:lnTo>
                    <a:pt x="20" y="18"/>
                  </a:lnTo>
                  <a:lnTo>
                    <a:pt x="14" y="22"/>
                  </a:lnTo>
                  <a:lnTo>
                    <a:pt x="9" y="25"/>
                  </a:lnTo>
                  <a:lnTo>
                    <a:pt x="5" y="29"/>
                  </a:lnTo>
                  <a:lnTo>
                    <a:pt x="0" y="33"/>
                  </a:lnTo>
                  <a:lnTo>
                    <a:pt x="1" y="36"/>
                  </a:lnTo>
                  <a:lnTo>
                    <a:pt x="1" y="35"/>
                  </a:lnTo>
                  <a:lnTo>
                    <a:pt x="1" y="36"/>
                  </a:lnTo>
                  <a:close/>
                </a:path>
              </a:pathLst>
            </a:custGeom>
            <a:solidFill>
              <a:srgbClr val="000000"/>
            </a:solidFill>
            <a:ln w="9525">
              <a:noFill/>
              <a:round/>
            </a:ln>
          </p:spPr>
          <p:txBody>
            <a:bodyPr/>
            <a:lstStyle/>
            <a:p>
              <a:endParaRPr lang="en-US"/>
            </a:p>
          </p:txBody>
        </p:sp>
        <p:sp>
          <p:nvSpPr>
            <p:cNvPr id="520557" name="Freeform 365"/>
            <p:cNvSpPr/>
            <p:nvPr/>
          </p:nvSpPr>
          <p:spPr bwMode="auto">
            <a:xfrm>
              <a:off x="4041" y="2606"/>
              <a:ext cx="31" cy="11"/>
            </a:xfrm>
            <a:custGeom>
              <a:avLst/>
              <a:gdLst/>
              <a:ahLst/>
              <a:cxnLst>
                <a:cxn ang="0">
                  <a:pos x="6" y="3"/>
                </a:cxn>
                <a:cxn ang="0">
                  <a:pos x="8" y="5"/>
                </a:cxn>
                <a:cxn ang="0">
                  <a:pos x="11" y="5"/>
                </a:cxn>
                <a:cxn ang="0">
                  <a:pos x="13" y="3"/>
                </a:cxn>
                <a:cxn ang="0">
                  <a:pos x="31" y="3"/>
                </a:cxn>
                <a:cxn ang="0">
                  <a:pos x="30" y="0"/>
                </a:cxn>
                <a:cxn ang="0">
                  <a:pos x="17" y="0"/>
                </a:cxn>
                <a:cxn ang="0">
                  <a:pos x="13" y="2"/>
                </a:cxn>
                <a:cxn ang="0">
                  <a:pos x="8" y="2"/>
                </a:cxn>
                <a:cxn ang="0">
                  <a:pos x="9" y="5"/>
                </a:cxn>
                <a:cxn ang="0">
                  <a:pos x="6" y="3"/>
                </a:cxn>
                <a:cxn ang="0">
                  <a:pos x="0" y="11"/>
                </a:cxn>
                <a:cxn ang="0">
                  <a:pos x="8" y="5"/>
                </a:cxn>
                <a:cxn ang="0">
                  <a:pos x="6" y="3"/>
                </a:cxn>
              </a:cxnLst>
              <a:rect l="0" t="0" r="r" b="b"/>
              <a:pathLst>
                <a:path w="31" h="11">
                  <a:moveTo>
                    <a:pt x="6" y="3"/>
                  </a:moveTo>
                  <a:lnTo>
                    <a:pt x="8" y="5"/>
                  </a:lnTo>
                  <a:lnTo>
                    <a:pt x="11" y="5"/>
                  </a:lnTo>
                  <a:lnTo>
                    <a:pt x="13" y="3"/>
                  </a:lnTo>
                  <a:lnTo>
                    <a:pt x="31" y="3"/>
                  </a:lnTo>
                  <a:lnTo>
                    <a:pt x="30" y="0"/>
                  </a:lnTo>
                  <a:lnTo>
                    <a:pt x="17" y="0"/>
                  </a:lnTo>
                  <a:lnTo>
                    <a:pt x="13" y="2"/>
                  </a:lnTo>
                  <a:lnTo>
                    <a:pt x="8" y="2"/>
                  </a:lnTo>
                  <a:lnTo>
                    <a:pt x="9" y="5"/>
                  </a:lnTo>
                  <a:lnTo>
                    <a:pt x="6" y="3"/>
                  </a:lnTo>
                  <a:lnTo>
                    <a:pt x="0" y="11"/>
                  </a:lnTo>
                  <a:lnTo>
                    <a:pt x="8" y="5"/>
                  </a:lnTo>
                  <a:lnTo>
                    <a:pt x="6" y="3"/>
                  </a:lnTo>
                  <a:close/>
                </a:path>
              </a:pathLst>
            </a:custGeom>
            <a:solidFill>
              <a:srgbClr val="000000"/>
            </a:solidFill>
            <a:ln w="9525">
              <a:noFill/>
              <a:round/>
            </a:ln>
          </p:spPr>
          <p:txBody>
            <a:bodyPr/>
            <a:lstStyle/>
            <a:p>
              <a:endParaRPr lang="en-US"/>
            </a:p>
          </p:txBody>
        </p:sp>
        <p:sp>
          <p:nvSpPr>
            <p:cNvPr id="520558" name="Freeform 366"/>
            <p:cNvSpPr/>
            <p:nvPr/>
          </p:nvSpPr>
          <p:spPr bwMode="auto">
            <a:xfrm>
              <a:off x="4047" y="2571"/>
              <a:ext cx="70" cy="40"/>
            </a:xfrm>
            <a:custGeom>
              <a:avLst/>
              <a:gdLst/>
              <a:ahLst/>
              <a:cxnLst>
                <a:cxn ang="0">
                  <a:pos x="66" y="3"/>
                </a:cxn>
                <a:cxn ang="0">
                  <a:pos x="64" y="2"/>
                </a:cxn>
                <a:cxn ang="0">
                  <a:pos x="60" y="2"/>
                </a:cxn>
                <a:cxn ang="0">
                  <a:pos x="55" y="3"/>
                </a:cxn>
                <a:cxn ang="0">
                  <a:pos x="51" y="3"/>
                </a:cxn>
                <a:cxn ang="0">
                  <a:pos x="46" y="5"/>
                </a:cxn>
                <a:cxn ang="0">
                  <a:pos x="42" y="7"/>
                </a:cxn>
                <a:cxn ang="0">
                  <a:pos x="37" y="9"/>
                </a:cxn>
                <a:cxn ang="0">
                  <a:pos x="33" y="11"/>
                </a:cxn>
                <a:cxn ang="0">
                  <a:pos x="29" y="14"/>
                </a:cxn>
                <a:cxn ang="0">
                  <a:pos x="24" y="16"/>
                </a:cxn>
                <a:cxn ang="0">
                  <a:pos x="20" y="18"/>
                </a:cxn>
                <a:cxn ang="0">
                  <a:pos x="0" y="38"/>
                </a:cxn>
                <a:cxn ang="0">
                  <a:pos x="3" y="40"/>
                </a:cxn>
                <a:cxn ang="0">
                  <a:pos x="7" y="37"/>
                </a:cxn>
                <a:cxn ang="0">
                  <a:pos x="9" y="33"/>
                </a:cxn>
                <a:cxn ang="0">
                  <a:pos x="13" y="31"/>
                </a:cxn>
                <a:cxn ang="0">
                  <a:pos x="14" y="27"/>
                </a:cxn>
                <a:cxn ang="0">
                  <a:pos x="20" y="25"/>
                </a:cxn>
                <a:cxn ang="0">
                  <a:pos x="22" y="22"/>
                </a:cxn>
                <a:cxn ang="0">
                  <a:pos x="25" y="20"/>
                </a:cxn>
                <a:cxn ang="0">
                  <a:pos x="31" y="16"/>
                </a:cxn>
                <a:cxn ang="0">
                  <a:pos x="35" y="14"/>
                </a:cxn>
                <a:cxn ang="0">
                  <a:pos x="38" y="13"/>
                </a:cxn>
                <a:cxn ang="0">
                  <a:pos x="42" y="11"/>
                </a:cxn>
                <a:cxn ang="0">
                  <a:pos x="48" y="9"/>
                </a:cxn>
                <a:cxn ang="0">
                  <a:pos x="51" y="7"/>
                </a:cxn>
                <a:cxn ang="0">
                  <a:pos x="55" y="7"/>
                </a:cxn>
                <a:cxn ang="0">
                  <a:pos x="60" y="5"/>
                </a:cxn>
                <a:cxn ang="0">
                  <a:pos x="64" y="5"/>
                </a:cxn>
                <a:cxn ang="0">
                  <a:pos x="62" y="2"/>
                </a:cxn>
                <a:cxn ang="0">
                  <a:pos x="66" y="3"/>
                </a:cxn>
                <a:cxn ang="0">
                  <a:pos x="70" y="0"/>
                </a:cxn>
                <a:cxn ang="0">
                  <a:pos x="64" y="2"/>
                </a:cxn>
                <a:cxn ang="0">
                  <a:pos x="66" y="3"/>
                </a:cxn>
              </a:cxnLst>
              <a:rect l="0" t="0" r="r" b="b"/>
              <a:pathLst>
                <a:path w="70" h="40">
                  <a:moveTo>
                    <a:pt x="66" y="3"/>
                  </a:moveTo>
                  <a:lnTo>
                    <a:pt x="64" y="2"/>
                  </a:lnTo>
                  <a:lnTo>
                    <a:pt x="60" y="2"/>
                  </a:lnTo>
                  <a:lnTo>
                    <a:pt x="55" y="3"/>
                  </a:lnTo>
                  <a:lnTo>
                    <a:pt x="51" y="3"/>
                  </a:lnTo>
                  <a:lnTo>
                    <a:pt x="46" y="5"/>
                  </a:lnTo>
                  <a:lnTo>
                    <a:pt x="42" y="7"/>
                  </a:lnTo>
                  <a:lnTo>
                    <a:pt x="37" y="9"/>
                  </a:lnTo>
                  <a:lnTo>
                    <a:pt x="33" y="11"/>
                  </a:lnTo>
                  <a:lnTo>
                    <a:pt x="29" y="14"/>
                  </a:lnTo>
                  <a:lnTo>
                    <a:pt x="24" y="16"/>
                  </a:lnTo>
                  <a:lnTo>
                    <a:pt x="20" y="18"/>
                  </a:lnTo>
                  <a:lnTo>
                    <a:pt x="0" y="38"/>
                  </a:lnTo>
                  <a:lnTo>
                    <a:pt x="3" y="40"/>
                  </a:lnTo>
                  <a:lnTo>
                    <a:pt x="7" y="37"/>
                  </a:lnTo>
                  <a:lnTo>
                    <a:pt x="9" y="33"/>
                  </a:lnTo>
                  <a:lnTo>
                    <a:pt x="13" y="31"/>
                  </a:lnTo>
                  <a:lnTo>
                    <a:pt x="14" y="27"/>
                  </a:lnTo>
                  <a:lnTo>
                    <a:pt x="20" y="25"/>
                  </a:lnTo>
                  <a:lnTo>
                    <a:pt x="22" y="22"/>
                  </a:lnTo>
                  <a:lnTo>
                    <a:pt x="25" y="20"/>
                  </a:lnTo>
                  <a:lnTo>
                    <a:pt x="31" y="16"/>
                  </a:lnTo>
                  <a:lnTo>
                    <a:pt x="35" y="14"/>
                  </a:lnTo>
                  <a:lnTo>
                    <a:pt x="38" y="13"/>
                  </a:lnTo>
                  <a:lnTo>
                    <a:pt x="42" y="11"/>
                  </a:lnTo>
                  <a:lnTo>
                    <a:pt x="48" y="9"/>
                  </a:lnTo>
                  <a:lnTo>
                    <a:pt x="51" y="7"/>
                  </a:lnTo>
                  <a:lnTo>
                    <a:pt x="55" y="7"/>
                  </a:lnTo>
                  <a:lnTo>
                    <a:pt x="60" y="5"/>
                  </a:lnTo>
                  <a:lnTo>
                    <a:pt x="64" y="5"/>
                  </a:lnTo>
                  <a:lnTo>
                    <a:pt x="62" y="2"/>
                  </a:lnTo>
                  <a:lnTo>
                    <a:pt x="66" y="3"/>
                  </a:lnTo>
                  <a:lnTo>
                    <a:pt x="70" y="0"/>
                  </a:lnTo>
                  <a:lnTo>
                    <a:pt x="64" y="2"/>
                  </a:lnTo>
                  <a:lnTo>
                    <a:pt x="66" y="3"/>
                  </a:lnTo>
                  <a:close/>
                </a:path>
              </a:pathLst>
            </a:custGeom>
            <a:solidFill>
              <a:srgbClr val="000000"/>
            </a:solidFill>
            <a:ln w="9525">
              <a:noFill/>
              <a:round/>
            </a:ln>
          </p:spPr>
          <p:txBody>
            <a:bodyPr/>
            <a:lstStyle/>
            <a:p>
              <a:endParaRPr lang="en-US"/>
            </a:p>
          </p:txBody>
        </p:sp>
        <p:sp>
          <p:nvSpPr>
            <p:cNvPr id="520559" name="Freeform 367"/>
            <p:cNvSpPr/>
            <p:nvPr/>
          </p:nvSpPr>
          <p:spPr bwMode="auto">
            <a:xfrm>
              <a:off x="4862" y="2604"/>
              <a:ext cx="55" cy="55"/>
            </a:xfrm>
            <a:custGeom>
              <a:avLst/>
              <a:gdLst/>
              <a:ahLst/>
              <a:cxnLst>
                <a:cxn ang="0">
                  <a:pos x="54" y="18"/>
                </a:cxn>
                <a:cxn ang="0">
                  <a:pos x="54" y="22"/>
                </a:cxn>
                <a:cxn ang="0">
                  <a:pos x="55" y="26"/>
                </a:cxn>
                <a:cxn ang="0">
                  <a:pos x="55" y="31"/>
                </a:cxn>
                <a:cxn ang="0">
                  <a:pos x="54" y="35"/>
                </a:cxn>
                <a:cxn ang="0">
                  <a:pos x="52" y="38"/>
                </a:cxn>
                <a:cxn ang="0">
                  <a:pos x="48" y="42"/>
                </a:cxn>
                <a:cxn ang="0">
                  <a:pos x="44" y="44"/>
                </a:cxn>
                <a:cxn ang="0">
                  <a:pos x="41" y="48"/>
                </a:cxn>
                <a:cxn ang="0">
                  <a:pos x="37" y="48"/>
                </a:cxn>
                <a:cxn ang="0">
                  <a:pos x="32" y="49"/>
                </a:cxn>
                <a:cxn ang="0">
                  <a:pos x="28" y="51"/>
                </a:cxn>
                <a:cxn ang="0">
                  <a:pos x="24" y="55"/>
                </a:cxn>
                <a:cxn ang="0">
                  <a:pos x="24" y="53"/>
                </a:cxn>
                <a:cxn ang="0">
                  <a:pos x="22" y="49"/>
                </a:cxn>
                <a:cxn ang="0">
                  <a:pos x="22" y="44"/>
                </a:cxn>
                <a:cxn ang="0">
                  <a:pos x="21" y="44"/>
                </a:cxn>
                <a:cxn ang="0">
                  <a:pos x="11" y="35"/>
                </a:cxn>
                <a:cxn ang="0">
                  <a:pos x="11" y="33"/>
                </a:cxn>
                <a:cxn ang="0">
                  <a:pos x="8" y="29"/>
                </a:cxn>
                <a:cxn ang="0">
                  <a:pos x="8" y="20"/>
                </a:cxn>
                <a:cxn ang="0">
                  <a:pos x="6" y="18"/>
                </a:cxn>
                <a:cxn ang="0">
                  <a:pos x="2" y="16"/>
                </a:cxn>
                <a:cxn ang="0">
                  <a:pos x="4" y="15"/>
                </a:cxn>
                <a:cxn ang="0">
                  <a:pos x="4" y="13"/>
                </a:cxn>
                <a:cxn ang="0">
                  <a:pos x="2" y="11"/>
                </a:cxn>
                <a:cxn ang="0">
                  <a:pos x="2" y="7"/>
                </a:cxn>
                <a:cxn ang="0">
                  <a:pos x="0" y="5"/>
                </a:cxn>
                <a:cxn ang="0">
                  <a:pos x="0" y="4"/>
                </a:cxn>
                <a:cxn ang="0">
                  <a:pos x="4" y="2"/>
                </a:cxn>
                <a:cxn ang="0">
                  <a:pos x="6" y="2"/>
                </a:cxn>
                <a:cxn ang="0">
                  <a:pos x="11" y="0"/>
                </a:cxn>
                <a:cxn ang="0">
                  <a:pos x="26" y="0"/>
                </a:cxn>
                <a:cxn ang="0">
                  <a:pos x="30" y="2"/>
                </a:cxn>
                <a:cxn ang="0">
                  <a:pos x="33" y="2"/>
                </a:cxn>
                <a:cxn ang="0">
                  <a:pos x="37" y="4"/>
                </a:cxn>
                <a:cxn ang="0">
                  <a:pos x="41" y="5"/>
                </a:cxn>
                <a:cxn ang="0">
                  <a:pos x="48" y="13"/>
                </a:cxn>
                <a:cxn ang="0">
                  <a:pos x="52" y="15"/>
                </a:cxn>
                <a:cxn ang="0">
                  <a:pos x="54" y="18"/>
                </a:cxn>
              </a:cxnLst>
              <a:rect l="0" t="0" r="r" b="b"/>
              <a:pathLst>
                <a:path w="55" h="55">
                  <a:moveTo>
                    <a:pt x="54" y="18"/>
                  </a:moveTo>
                  <a:lnTo>
                    <a:pt x="54" y="22"/>
                  </a:lnTo>
                  <a:lnTo>
                    <a:pt x="55" y="26"/>
                  </a:lnTo>
                  <a:lnTo>
                    <a:pt x="55" y="31"/>
                  </a:lnTo>
                  <a:lnTo>
                    <a:pt x="54" y="35"/>
                  </a:lnTo>
                  <a:lnTo>
                    <a:pt x="52" y="38"/>
                  </a:lnTo>
                  <a:lnTo>
                    <a:pt x="48" y="42"/>
                  </a:lnTo>
                  <a:lnTo>
                    <a:pt x="44" y="44"/>
                  </a:lnTo>
                  <a:lnTo>
                    <a:pt x="41" y="48"/>
                  </a:lnTo>
                  <a:lnTo>
                    <a:pt x="37" y="48"/>
                  </a:lnTo>
                  <a:lnTo>
                    <a:pt x="32" y="49"/>
                  </a:lnTo>
                  <a:lnTo>
                    <a:pt x="28" y="51"/>
                  </a:lnTo>
                  <a:lnTo>
                    <a:pt x="24" y="55"/>
                  </a:lnTo>
                  <a:lnTo>
                    <a:pt x="24" y="53"/>
                  </a:lnTo>
                  <a:lnTo>
                    <a:pt x="22" y="49"/>
                  </a:lnTo>
                  <a:lnTo>
                    <a:pt x="22" y="44"/>
                  </a:lnTo>
                  <a:lnTo>
                    <a:pt x="21" y="44"/>
                  </a:lnTo>
                  <a:lnTo>
                    <a:pt x="11" y="35"/>
                  </a:lnTo>
                  <a:lnTo>
                    <a:pt x="11" y="33"/>
                  </a:lnTo>
                  <a:lnTo>
                    <a:pt x="8" y="29"/>
                  </a:lnTo>
                  <a:lnTo>
                    <a:pt x="8" y="20"/>
                  </a:lnTo>
                  <a:lnTo>
                    <a:pt x="6" y="18"/>
                  </a:lnTo>
                  <a:lnTo>
                    <a:pt x="2" y="16"/>
                  </a:lnTo>
                  <a:lnTo>
                    <a:pt x="4" y="15"/>
                  </a:lnTo>
                  <a:lnTo>
                    <a:pt x="4" y="13"/>
                  </a:lnTo>
                  <a:lnTo>
                    <a:pt x="2" y="11"/>
                  </a:lnTo>
                  <a:lnTo>
                    <a:pt x="2" y="7"/>
                  </a:lnTo>
                  <a:lnTo>
                    <a:pt x="0" y="5"/>
                  </a:lnTo>
                  <a:lnTo>
                    <a:pt x="0" y="4"/>
                  </a:lnTo>
                  <a:lnTo>
                    <a:pt x="4" y="2"/>
                  </a:lnTo>
                  <a:lnTo>
                    <a:pt x="6" y="2"/>
                  </a:lnTo>
                  <a:lnTo>
                    <a:pt x="11" y="0"/>
                  </a:lnTo>
                  <a:lnTo>
                    <a:pt x="26" y="0"/>
                  </a:lnTo>
                  <a:lnTo>
                    <a:pt x="30" y="2"/>
                  </a:lnTo>
                  <a:lnTo>
                    <a:pt x="33" y="2"/>
                  </a:lnTo>
                  <a:lnTo>
                    <a:pt x="37" y="4"/>
                  </a:lnTo>
                  <a:lnTo>
                    <a:pt x="41" y="5"/>
                  </a:lnTo>
                  <a:lnTo>
                    <a:pt x="48" y="13"/>
                  </a:lnTo>
                  <a:lnTo>
                    <a:pt x="52" y="15"/>
                  </a:lnTo>
                  <a:lnTo>
                    <a:pt x="54" y="18"/>
                  </a:lnTo>
                  <a:close/>
                </a:path>
              </a:pathLst>
            </a:custGeom>
            <a:solidFill>
              <a:srgbClr val="FF9900"/>
            </a:solidFill>
            <a:ln w="9525">
              <a:noFill/>
              <a:round/>
            </a:ln>
          </p:spPr>
          <p:txBody>
            <a:bodyPr/>
            <a:lstStyle/>
            <a:p>
              <a:endParaRPr lang="en-US"/>
            </a:p>
          </p:txBody>
        </p:sp>
        <p:sp>
          <p:nvSpPr>
            <p:cNvPr id="520560" name="Freeform 368"/>
            <p:cNvSpPr/>
            <p:nvPr/>
          </p:nvSpPr>
          <p:spPr bwMode="auto">
            <a:xfrm>
              <a:off x="4914" y="2622"/>
              <a:ext cx="5" cy="17"/>
            </a:xfrm>
            <a:custGeom>
              <a:avLst/>
              <a:gdLst/>
              <a:ahLst/>
              <a:cxnLst>
                <a:cxn ang="0">
                  <a:pos x="3" y="17"/>
                </a:cxn>
                <a:cxn ang="0">
                  <a:pos x="5" y="13"/>
                </a:cxn>
                <a:cxn ang="0">
                  <a:pos x="5" y="8"/>
                </a:cxn>
                <a:cxn ang="0">
                  <a:pos x="3" y="4"/>
                </a:cxn>
                <a:cxn ang="0">
                  <a:pos x="3" y="0"/>
                </a:cxn>
                <a:cxn ang="0">
                  <a:pos x="0" y="0"/>
                </a:cxn>
                <a:cxn ang="0">
                  <a:pos x="0" y="6"/>
                </a:cxn>
                <a:cxn ang="0">
                  <a:pos x="2" y="8"/>
                </a:cxn>
                <a:cxn ang="0">
                  <a:pos x="2" y="13"/>
                </a:cxn>
                <a:cxn ang="0">
                  <a:pos x="0" y="15"/>
                </a:cxn>
                <a:cxn ang="0">
                  <a:pos x="3" y="17"/>
                </a:cxn>
              </a:cxnLst>
              <a:rect l="0" t="0" r="r" b="b"/>
              <a:pathLst>
                <a:path w="5" h="17">
                  <a:moveTo>
                    <a:pt x="3" y="17"/>
                  </a:moveTo>
                  <a:lnTo>
                    <a:pt x="5" y="13"/>
                  </a:lnTo>
                  <a:lnTo>
                    <a:pt x="5" y="8"/>
                  </a:lnTo>
                  <a:lnTo>
                    <a:pt x="3" y="4"/>
                  </a:lnTo>
                  <a:lnTo>
                    <a:pt x="3" y="0"/>
                  </a:lnTo>
                  <a:lnTo>
                    <a:pt x="0" y="0"/>
                  </a:lnTo>
                  <a:lnTo>
                    <a:pt x="0" y="6"/>
                  </a:lnTo>
                  <a:lnTo>
                    <a:pt x="2" y="8"/>
                  </a:lnTo>
                  <a:lnTo>
                    <a:pt x="2" y="13"/>
                  </a:lnTo>
                  <a:lnTo>
                    <a:pt x="0" y="15"/>
                  </a:lnTo>
                  <a:lnTo>
                    <a:pt x="3" y="17"/>
                  </a:lnTo>
                  <a:close/>
                </a:path>
              </a:pathLst>
            </a:custGeom>
            <a:solidFill>
              <a:srgbClr val="000000"/>
            </a:solidFill>
            <a:ln w="9525">
              <a:noFill/>
              <a:round/>
            </a:ln>
          </p:spPr>
          <p:txBody>
            <a:bodyPr/>
            <a:lstStyle/>
            <a:p>
              <a:endParaRPr lang="en-US"/>
            </a:p>
          </p:txBody>
        </p:sp>
        <p:sp>
          <p:nvSpPr>
            <p:cNvPr id="520561" name="Freeform 369"/>
            <p:cNvSpPr/>
            <p:nvPr/>
          </p:nvSpPr>
          <p:spPr bwMode="auto">
            <a:xfrm>
              <a:off x="4884" y="2637"/>
              <a:ext cx="33" cy="24"/>
            </a:xfrm>
            <a:custGeom>
              <a:avLst/>
              <a:gdLst/>
              <a:ahLst/>
              <a:cxnLst>
                <a:cxn ang="0">
                  <a:pos x="0" y="22"/>
                </a:cxn>
                <a:cxn ang="0">
                  <a:pos x="4" y="22"/>
                </a:cxn>
                <a:cxn ang="0">
                  <a:pos x="6" y="20"/>
                </a:cxn>
                <a:cxn ang="0">
                  <a:pos x="10" y="18"/>
                </a:cxn>
                <a:cxn ang="0">
                  <a:pos x="15" y="16"/>
                </a:cxn>
                <a:cxn ang="0">
                  <a:pos x="19" y="16"/>
                </a:cxn>
                <a:cxn ang="0">
                  <a:pos x="24" y="13"/>
                </a:cxn>
                <a:cxn ang="0">
                  <a:pos x="28" y="11"/>
                </a:cxn>
                <a:cxn ang="0">
                  <a:pos x="32" y="7"/>
                </a:cxn>
                <a:cxn ang="0">
                  <a:pos x="33" y="2"/>
                </a:cxn>
                <a:cxn ang="0">
                  <a:pos x="30" y="0"/>
                </a:cxn>
                <a:cxn ang="0">
                  <a:pos x="28" y="5"/>
                </a:cxn>
                <a:cxn ang="0">
                  <a:pos x="22" y="11"/>
                </a:cxn>
                <a:cxn ang="0">
                  <a:pos x="19" y="13"/>
                </a:cxn>
                <a:cxn ang="0">
                  <a:pos x="13" y="13"/>
                </a:cxn>
                <a:cxn ang="0">
                  <a:pos x="10" y="15"/>
                </a:cxn>
                <a:cxn ang="0">
                  <a:pos x="6" y="16"/>
                </a:cxn>
                <a:cxn ang="0">
                  <a:pos x="0" y="20"/>
                </a:cxn>
                <a:cxn ang="0">
                  <a:pos x="4" y="20"/>
                </a:cxn>
                <a:cxn ang="0">
                  <a:pos x="0" y="22"/>
                </a:cxn>
                <a:cxn ang="0">
                  <a:pos x="2" y="24"/>
                </a:cxn>
                <a:cxn ang="0">
                  <a:pos x="4" y="22"/>
                </a:cxn>
                <a:cxn ang="0">
                  <a:pos x="0" y="22"/>
                </a:cxn>
              </a:cxnLst>
              <a:rect l="0" t="0" r="r" b="b"/>
              <a:pathLst>
                <a:path w="33" h="24">
                  <a:moveTo>
                    <a:pt x="0" y="22"/>
                  </a:moveTo>
                  <a:lnTo>
                    <a:pt x="4" y="22"/>
                  </a:lnTo>
                  <a:lnTo>
                    <a:pt x="6" y="20"/>
                  </a:lnTo>
                  <a:lnTo>
                    <a:pt x="10" y="18"/>
                  </a:lnTo>
                  <a:lnTo>
                    <a:pt x="15" y="16"/>
                  </a:lnTo>
                  <a:lnTo>
                    <a:pt x="19" y="16"/>
                  </a:lnTo>
                  <a:lnTo>
                    <a:pt x="24" y="13"/>
                  </a:lnTo>
                  <a:lnTo>
                    <a:pt x="28" y="11"/>
                  </a:lnTo>
                  <a:lnTo>
                    <a:pt x="32" y="7"/>
                  </a:lnTo>
                  <a:lnTo>
                    <a:pt x="33" y="2"/>
                  </a:lnTo>
                  <a:lnTo>
                    <a:pt x="30" y="0"/>
                  </a:lnTo>
                  <a:lnTo>
                    <a:pt x="28" y="5"/>
                  </a:lnTo>
                  <a:lnTo>
                    <a:pt x="22" y="11"/>
                  </a:lnTo>
                  <a:lnTo>
                    <a:pt x="19" y="13"/>
                  </a:lnTo>
                  <a:lnTo>
                    <a:pt x="13" y="13"/>
                  </a:lnTo>
                  <a:lnTo>
                    <a:pt x="10" y="15"/>
                  </a:lnTo>
                  <a:lnTo>
                    <a:pt x="6" y="16"/>
                  </a:lnTo>
                  <a:lnTo>
                    <a:pt x="0" y="20"/>
                  </a:lnTo>
                  <a:lnTo>
                    <a:pt x="4" y="20"/>
                  </a:lnTo>
                  <a:lnTo>
                    <a:pt x="0" y="22"/>
                  </a:lnTo>
                  <a:lnTo>
                    <a:pt x="2" y="24"/>
                  </a:lnTo>
                  <a:lnTo>
                    <a:pt x="4" y="22"/>
                  </a:lnTo>
                  <a:lnTo>
                    <a:pt x="0" y="22"/>
                  </a:lnTo>
                  <a:close/>
                </a:path>
              </a:pathLst>
            </a:custGeom>
            <a:solidFill>
              <a:srgbClr val="000000"/>
            </a:solidFill>
            <a:ln w="9525">
              <a:noFill/>
              <a:round/>
            </a:ln>
          </p:spPr>
          <p:txBody>
            <a:bodyPr/>
            <a:lstStyle/>
            <a:p>
              <a:endParaRPr lang="en-US"/>
            </a:p>
          </p:txBody>
        </p:sp>
        <p:sp>
          <p:nvSpPr>
            <p:cNvPr id="520562" name="Freeform 370"/>
            <p:cNvSpPr/>
            <p:nvPr/>
          </p:nvSpPr>
          <p:spPr bwMode="auto">
            <a:xfrm>
              <a:off x="4883" y="2650"/>
              <a:ext cx="5" cy="9"/>
            </a:xfrm>
            <a:custGeom>
              <a:avLst/>
              <a:gdLst/>
              <a:ahLst/>
              <a:cxnLst>
                <a:cxn ang="0">
                  <a:pos x="0" y="2"/>
                </a:cxn>
                <a:cxn ang="0">
                  <a:pos x="0" y="3"/>
                </a:cxn>
                <a:cxn ang="0">
                  <a:pos x="1" y="7"/>
                </a:cxn>
                <a:cxn ang="0">
                  <a:pos x="1" y="9"/>
                </a:cxn>
                <a:cxn ang="0">
                  <a:pos x="5" y="7"/>
                </a:cxn>
                <a:cxn ang="0">
                  <a:pos x="5" y="5"/>
                </a:cxn>
                <a:cxn ang="0">
                  <a:pos x="3" y="3"/>
                </a:cxn>
                <a:cxn ang="0">
                  <a:pos x="5" y="2"/>
                </a:cxn>
                <a:cxn ang="0">
                  <a:pos x="3" y="0"/>
                </a:cxn>
                <a:cxn ang="0">
                  <a:pos x="0" y="2"/>
                </a:cxn>
              </a:cxnLst>
              <a:rect l="0" t="0" r="r" b="b"/>
              <a:pathLst>
                <a:path w="5" h="9">
                  <a:moveTo>
                    <a:pt x="0" y="2"/>
                  </a:moveTo>
                  <a:lnTo>
                    <a:pt x="0" y="3"/>
                  </a:lnTo>
                  <a:lnTo>
                    <a:pt x="1" y="7"/>
                  </a:lnTo>
                  <a:lnTo>
                    <a:pt x="1" y="9"/>
                  </a:lnTo>
                  <a:lnTo>
                    <a:pt x="5" y="7"/>
                  </a:lnTo>
                  <a:lnTo>
                    <a:pt x="5" y="5"/>
                  </a:lnTo>
                  <a:lnTo>
                    <a:pt x="3" y="3"/>
                  </a:lnTo>
                  <a:lnTo>
                    <a:pt x="5" y="2"/>
                  </a:lnTo>
                  <a:lnTo>
                    <a:pt x="3" y="0"/>
                  </a:lnTo>
                  <a:lnTo>
                    <a:pt x="0" y="2"/>
                  </a:lnTo>
                  <a:close/>
                </a:path>
              </a:pathLst>
            </a:custGeom>
            <a:solidFill>
              <a:srgbClr val="000000"/>
            </a:solidFill>
            <a:ln w="9525">
              <a:noFill/>
              <a:round/>
            </a:ln>
          </p:spPr>
          <p:txBody>
            <a:bodyPr/>
            <a:lstStyle/>
            <a:p>
              <a:endParaRPr lang="en-US"/>
            </a:p>
          </p:txBody>
        </p:sp>
        <p:sp>
          <p:nvSpPr>
            <p:cNvPr id="520563" name="Freeform 371"/>
            <p:cNvSpPr/>
            <p:nvPr/>
          </p:nvSpPr>
          <p:spPr bwMode="auto">
            <a:xfrm>
              <a:off x="4872" y="2635"/>
              <a:ext cx="14" cy="17"/>
            </a:xfrm>
            <a:custGeom>
              <a:avLst/>
              <a:gdLst/>
              <a:ahLst/>
              <a:cxnLst>
                <a:cxn ang="0">
                  <a:pos x="0" y="4"/>
                </a:cxn>
                <a:cxn ang="0">
                  <a:pos x="0" y="2"/>
                </a:cxn>
                <a:cxn ang="0">
                  <a:pos x="0" y="6"/>
                </a:cxn>
                <a:cxn ang="0">
                  <a:pos x="7" y="13"/>
                </a:cxn>
                <a:cxn ang="0">
                  <a:pos x="9" y="13"/>
                </a:cxn>
                <a:cxn ang="0">
                  <a:pos x="11" y="15"/>
                </a:cxn>
                <a:cxn ang="0">
                  <a:pos x="11" y="17"/>
                </a:cxn>
                <a:cxn ang="0">
                  <a:pos x="14" y="15"/>
                </a:cxn>
                <a:cxn ang="0">
                  <a:pos x="14" y="13"/>
                </a:cxn>
                <a:cxn ang="0">
                  <a:pos x="11" y="9"/>
                </a:cxn>
                <a:cxn ang="0">
                  <a:pos x="7" y="7"/>
                </a:cxn>
                <a:cxn ang="0">
                  <a:pos x="7" y="6"/>
                </a:cxn>
                <a:cxn ang="0">
                  <a:pos x="5" y="6"/>
                </a:cxn>
                <a:cxn ang="0">
                  <a:pos x="3" y="4"/>
                </a:cxn>
                <a:cxn ang="0">
                  <a:pos x="3" y="2"/>
                </a:cxn>
                <a:cxn ang="0">
                  <a:pos x="1" y="0"/>
                </a:cxn>
                <a:cxn ang="0">
                  <a:pos x="3" y="2"/>
                </a:cxn>
                <a:cxn ang="0">
                  <a:pos x="1" y="0"/>
                </a:cxn>
                <a:cxn ang="0">
                  <a:pos x="0" y="4"/>
                </a:cxn>
              </a:cxnLst>
              <a:rect l="0" t="0" r="r" b="b"/>
              <a:pathLst>
                <a:path w="14" h="17">
                  <a:moveTo>
                    <a:pt x="0" y="4"/>
                  </a:moveTo>
                  <a:lnTo>
                    <a:pt x="0" y="2"/>
                  </a:lnTo>
                  <a:lnTo>
                    <a:pt x="0" y="6"/>
                  </a:lnTo>
                  <a:lnTo>
                    <a:pt x="7" y="13"/>
                  </a:lnTo>
                  <a:lnTo>
                    <a:pt x="9" y="13"/>
                  </a:lnTo>
                  <a:lnTo>
                    <a:pt x="11" y="15"/>
                  </a:lnTo>
                  <a:lnTo>
                    <a:pt x="11" y="17"/>
                  </a:lnTo>
                  <a:lnTo>
                    <a:pt x="14" y="15"/>
                  </a:lnTo>
                  <a:lnTo>
                    <a:pt x="14" y="13"/>
                  </a:lnTo>
                  <a:lnTo>
                    <a:pt x="11" y="9"/>
                  </a:lnTo>
                  <a:lnTo>
                    <a:pt x="7" y="7"/>
                  </a:lnTo>
                  <a:lnTo>
                    <a:pt x="7" y="6"/>
                  </a:lnTo>
                  <a:lnTo>
                    <a:pt x="5" y="6"/>
                  </a:lnTo>
                  <a:lnTo>
                    <a:pt x="3" y="4"/>
                  </a:lnTo>
                  <a:lnTo>
                    <a:pt x="3" y="2"/>
                  </a:lnTo>
                  <a:lnTo>
                    <a:pt x="1" y="0"/>
                  </a:lnTo>
                  <a:lnTo>
                    <a:pt x="3" y="2"/>
                  </a:lnTo>
                  <a:lnTo>
                    <a:pt x="1" y="0"/>
                  </a:lnTo>
                  <a:lnTo>
                    <a:pt x="0" y="4"/>
                  </a:lnTo>
                  <a:close/>
                </a:path>
              </a:pathLst>
            </a:custGeom>
            <a:solidFill>
              <a:srgbClr val="000000"/>
            </a:solidFill>
            <a:ln w="9525">
              <a:noFill/>
              <a:round/>
            </a:ln>
          </p:spPr>
          <p:txBody>
            <a:bodyPr/>
            <a:lstStyle/>
            <a:p>
              <a:endParaRPr lang="en-US"/>
            </a:p>
          </p:txBody>
        </p:sp>
        <p:sp>
          <p:nvSpPr>
            <p:cNvPr id="520564" name="Freeform 372"/>
            <p:cNvSpPr/>
            <p:nvPr/>
          </p:nvSpPr>
          <p:spPr bwMode="auto">
            <a:xfrm>
              <a:off x="4859" y="2619"/>
              <a:ext cx="14" cy="20"/>
            </a:xfrm>
            <a:custGeom>
              <a:avLst/>
              <a:gdLst/>
              <a:ahLst/>
              <a:cxnLst>
                <a:cxn ang="0">
                  <a:pos x="5" y="0"/>
                </a:cxn>
                <a:cxn ang="0">
                  <a:pos x="5" y="3"/>
                </a:cxn>
                <a:cxn ang="0">
                  <a:pos x="9" y="5"/>
                </a:cxn>
                <a:cxn ang="0">
                  <a:pos x="9" y="14"/>
                </a:cxn>
                <a:cxn ang="0">
                  <a:pos x="11" y="18"/>
                </a:cxn>
                <a:cxn ang="0">
                  <a:pos x="13" y="20"/>
                </a:cxn>
                <a:cxn ang="0">
                  <a:pos x="14" y="16"/>
                </a:cxn>
                <a:cxn ang="0">
                  <a:pos x="13" y="16"/>
                </a:cxn>
                <a:cxn ang="0">
                  <a:pos x="13" y="3"/>
                </a:cxn>
                <a:cxn ang="0">
                  <a:pos x="9" y="1"/>
                </a:cxn>
                <a:cxn ang="0">
                  <a:pos x="7" y="0"/>
                </a:cxn>
                <a:cxn ang="0">
                  <a:pos x="7" y="3"/>
                </a:cxn>
                <a:cxn ang="0">
                  <a:pos x="5" y="0"/>
                </a:cxn>
                <a:cxn ang="0">
                  <a:pos x="0" y="3"/>
                </a:cxn>
                <a:cxn ang="0">
                  <a:pos x="5" y="3"/>
                </a:cxn>
                <a:cxn ang="0">
                  <a:pos x="5" y="0"/>
                </a:cxn>
              </a:cxnLst>
              <a:rect l="0" t="0" r="r" b="b"/>
              <a:pathLst>
                <a:path w="14" h="20">
                  <a:moveTo>
                    <a:pt x="5" y="0"/>
                  </a:moveTo>
                  <a:lnTo>
                    <a:pt x="5" y="3"/>
                  </a:lnTo>
                  <a:lnTo>
                    <a:pt x="9" y="5"/>
                  </a:lnTo>
                  <a:lnTo>
                    <a:pt x="9" y="14"/>
                  </a:lnTo>
                  <a:lnTo>
                    <a:pt x="11" y="18"/>
                  </a:lnTo>
                  <a:lnTo>
                    <a:pt x="13" y="20"/>
                  </a:lnTo>
                  <a:lnTo>
                    <a:pt x="14" y="16"/>
                  </a:lnTo>
                  <a:lnTo>
                    <a:pt x="13" y="16"/>
                  </a:lnTo>
                  <a:lnTo>
                    <a:pt x="13" y="3"/>
                  </a:lnTo>
                  <a:lnTo>
                    <a:pt x="9" y="1"/>
                  </a:lnTo>
                  <a:lnTo>
                    <a:pt x="7" y="0"/>
                  </a:lnTo>
                  <a:lnTo>
                    <a:pt x="7" y="3"/>
                  </a:lnTo>
                  <a:lnTo>
                    <a:pt x="5" y="0"/>
                  </a:lnTo>
                  <a:lnTo>
                    <a:pt x="0" y="3"/>
                  </a:lnTo>
                  <a:lnTo>
                    <a:pt x="5" y="3"/>
                  </a:lnTo>
                  <a:lnTo>
                    <a:pt x="5" y="0"/>
                  </a:lnTo>
                  <a:close/>
                </a:path>
              </a:pathLst>
            </a:custGeom>
            <a:solidFill>
              <a:srgbClr val="000000"/>
            </a:solidFill>
            <a:ln w="9525">
              <a:noFill/>
              <a:round/>
            </a:ln>
          </p:spPr>
          <p:txBody>
            <a:bodyPr/>
            <a:lstStyle/>
            <a:p>
              <a:endParaRPr lang="en-US"/>
            </a:p>
          </p:txBody>
        </p:sp>
        <p:sp>
          <p:nvSpPr>
            <p:cNvPr id="520565" name="Freeform 373"/>
            <p:cNvSpPr/>
            <p:nvPr/>
          </p:nvSpPr>
          <p:spPr bwMode="auto">
            <a:xfrm>
              <a:off x="4864" y="2615"/>
              <a:ext cx="4" cy="7"/>
            </a:xfrm>
            <a:custGeom>
              <a:avLst/>
              <a:gdLst/>
              <a:ahLst/>
              <a:cxnLst>
                <a:cxn ang="0">
                  <a:pos x="2" y="4"/>
                </a:cxn>
                <a:cxn ang="0">
                  <a:pos x="0" y="2"/>
                </a:cxn>
                <a:cxn ang="0">
                  <a:pos x="0" y="4"/>
                </a:cxn>
                <a:cxn ang="0">
                  <a:pos x="2" y="7"/>
                </a:cxn>
                <a:cxn ang="0">
                  <a:pos x="4" y="5"/>
                </a:cxn>
                <a:cxn ang="0">
                  <a:pos x="4" y="2"/>
                </a:cxn>
                <a:cxn ang="0">
                  <a:pos x="2" y="0"/>
                </a:cxn>
                <a:cxn ang="0">
                  <a:pos x="4" y="2"/>
                </a:cxn>
                <a:cxn ang="0">
                  <a:pos x="4" y="0"/>
                </a:cxn>
                <a:cxn ang="0">
                  <a:pos x="2" y="0"/>
                </a:cxn>
                <a:cxn ang="0">
                  <a:pos x="2" y="4"/>
                </a:cxn>
              </a:cxnLst>
              <a:rect l="0" t="0" r="r" b="b"/>
              <a:pathLst>
                <a:path w="4" h="7">
                  <a:moveTo>
                    <a:pt x="2" y="4"/>
                  </a:moveTo>
                  <a:lnTo>
                    <a:pt x="0" y="2"/>
                  </a:lnTo>
                  <a:lnTo>
                    <a:pt x="0" y="4"/>
                  </a:lnTo>
                  <a:lnTo>
                    <a:pt x="2" y="7"/>
                  </a:lnTo>
                  <a:lnTo>
                    <a:pt x="4" y="5"/>
                  </a:lnTo>
                  <a:lnTo>
                    <a:pt x="4" y="2"/>
                  </a:lnTo>
                  <a:lnTo>
                    <a:pt x="2" y="0"/>
                  </a:lnTo>
                  <a:lnTo>
                    <a:pt x="4" y="2"/>
                  </a:lnTo>
                  <a:lnTo>
                    <a:pt x="4" y="0"/>
                  </a:lnTo>
                  <a:lnTo>
                    <a:pt x="2" y="0"/>
                  </a:lnTo>
                  <a:lnTo>
                    <a:pt x="2" y="4"/>
                  </a:lnTo>
                  <a:close/>
                </a:path>
              </a:pathLst>
            </a:custGeom>
            <a:solidFill>
              <a:srgbClr val="000000"/>
            </a:solidFill>
            <a:ln w="9525">
              <a:noFill/>
              <a:round/>
            </a:ln>
          </p:spPr>
          <p:txBody>
            <a:bodyPr/>
            <a:lstStyle/>
            <a:p>
              <a:endParaRPr lang="en-US"/>
            </a:p>
          </p:txBody>
        </p:sp>
        <p:sp>
          <p:nvSpPr>
            <p:cNvPr id="520566" name="Freeform 374"/>
            <p:cNvSpPr/>
            <p:nvPr/>
          </p:nvSpPr>
          <p:spPr bwMode="auto">
            <a:xfrm>
              <a:off x="4859" y="2608"/>
              <a:ext cx="7" cy="11"/>
            </a:xfrm>
            <a:custGeom>
              <a:avLst/>
              <a:gdLst/>
              <a:ahLst/>
              <a:cxnLst>
                <a:cxn ang="0">
                  <a:pos x="2" y="0"/>
                </a:cxn>
                <a:cxn ang="0">
                  <a:pos x="2" y="5"/>
                </a:cxn>
                <a:cxn ang="0">
                  <a:pos x="7" y="11"/>
                </a:cxn>
                <a:cxn ang="0">
                  <a:pos x="7" y="3"/>
                </a:cxn>
                <a:cxn ang="0">
                  <a:pos x="3" y="0"/>
                </a:cxn>
                <a:cxn ang="0">
                  <a:pos x="3" y="1"/>
                </a:cxn>
                <a:cxn ang="0">
                  <a:pos x="2" y="0"/>
                </a:cxn>
                <a:cxn ang="0">
                  <a:pos x="0" y="0"/>
                </a:cxn>
                <a:cxn ang="0">
                  <a:pos x="2" y="1"/>
                </a:cxn>
                <a:cxn ang="0">
                  <a:pos x="2" y="0"/>
                </a:cxn>
              </a:cxnLst>
              <a:rect l="0" t="0" r="r" b="b"/>
              <a:pathLst>
                <a:path w="7" h="11">
                  <a:moveTo>
                    <a:pt x="2" y="0"/>
                  </a:moveTo>
                  <a:lnTo>
                    <a:pt x="2" y="5"/>
                  </a:lnTo>
                  <a:lnTo>
                    <a:pt x="7" y="11"/>
                  </a:lnTo>
                  <a:lnTo>
                    <a:pt x="7" y="3"/>
                  </a:lnTo>
                  <a:lnTo>
                    <a:pt x="3" y="0"/>
                  </a:lnTo>
                  <a:lnTo>
                    <a:pt x="3" y="1"/>
                  </a:lnTo>
                  <a:lnTo>
                    <a:pt x="2" y="0"/>
                  </a:lnTo>
                  <a:lnTo>
                    <a:pt x="0" y="0"/>
                  </a:lnTo>
                  <a:lnTo>
                    <a:pt x="2" y="1"/>
                  </a:lnTo>
                  <a:lnTo>
                    <a:pt x="2" y="0"/>
                  </a:lnTo>
                  <a:close/>
                </a:path>
              </a:pathLst>
            </a:custGeom>
            <a:solidFill>
              <a:srgbClr val="000000"/>
            </a:solidFill>
            <a:ln w="9525">
              <a:noFill/>
              <a:round/>
            </a:ln>
          </p:spPr>
          <p:txBody>
            <a:bodyPr/>
            <a:lstStyle/>
            <a:p>
              <a:endParaRPr lang="en-US"/>
            </a:p>
          </p:txBody>
        </p:sp>
        <p:sp>
          <p:nvSpPr>
            <p:cNvPr id="520567" name="Freeform 375"/>
            <p:cNvSpPr/>
            <p:nvPr/>
          </p:nvSpPr>
          <p:spPr bwMode="auto">
            <a:xfrm>
              <a:off x="4861" y="2600"/>
              <a:ext cx="56" cy="24"/>
            </a:xfrm>
            <a:custGeom>
              <a:avLst/>
              <a:gdLst/>
              <a:ahLst/>
              <a:cxnLst>
                <a:cxn ang="0">
                  <a:pos x="56" y="22"/>
                </a:cxn>
                <a:cxn ang="0">
                  <a:pos x="55" y="19"/>
                </a:cxn>
                <a:cxn ang="0">
                  <a:pos x="45" y="9"/>
                </a:cxn>
                <a:cxn ang="0">
                  <a:pos x="42" y="8"/>
                </a:cxn>
                <a:cxn ang="0">
                  <a:pos x="38" y="6"/>
                </a:cxn>
                <a:cxn ang="0">
                  <a:pos x="34" y="4"/>
                </a:cxn>
                <a:cxn ang="0">
                  <a:pos x="31" y="4"/>
                </a:cxn>
                <a:cxn ang="0">
                  <a:pos x="27" y="2"/>
                </a:cxn>
                <a:cxn ang="0">
                  <a:pos x="23" y="2"/>
                </a:cxn>
                <a:cxn ang="0">
                  <a:pos x="20" y="0"/>
                </a:cxn>
                <a:cxn ang="0">
                  <a:pos x="16" y="0"/>
                </a:cxn>
                <a:cxn ang="0">
                  <a:pos x="11" y="2"/>
                </a:cxn>
                <a:cxn ang="0">
                  <a:pos x="7" y="4"/>
                </a:cxn>
                <a:cxn ang="0">
                  <a:pos x="3" y="4"/>
                </a:cxn>
                <a:cxn ang="0">
                  <a:pos x="0" y="8"/>
                </a:cxn>
                <a:cxn ang="0">
                  <a:pos x="1" y="9"/>
                </a:cxn>
                <a:cxn ang="0">
                  <a:pos x="5" y="8"/>
                </a:cxn>
                <a:cxn ang="0">
                  <a:pos x="9" y="8"/>
                </a:cxn>
                <a:cxn ang="0">
                  <a:pos x="12" y="6"/>
                </a:cxn>
                <a:cxn ang="0">
                  <a:pos x="27" y="6"/>
                </a:cxn>
                <a:cxn ang="0">
                  <a:pos x="31" y="8"/>
                </a:cxn>
                <a:cxn ang="0">
                  <a:pos x="34" y="8"/>
                </a:cxn>
                <a:cxn ang="0">
                  <a:pos x="36" y="9"/>
                </a:cxn>
                <a:cxn ang="0">
                  <a:pos x="40" y="11"/>
                </a:cxn>
                <a:cxn ang="0">
                  <a:pos x="44" y="13"/>
                </a:cxn>
                <a:cxn ang="0">
                  <a:pos x="51" y="20"/>
                </a:cxn>
                <a:cxn ang="0">
                  <a:pos x="53" y="24"/>
                </a:cxn>
                <a:cxn ang="0">
                  <a:pos x="53" y="22"/>
                </a:cxn>
                <a:cxn ang="0">
                  <a:pos x="56" y="22"/>
                </a:cxn>
              </a:cxnLst>
              <a:rect l="0" t="0" r="r" b="b"/>
              <a:pathLst>
                <a:path w="56" h="24">
                  <a:moveTo>
                    <a:pt x="56" y="22"/>
                  </a:moveTo>
                  <a:lnTo>
                    <a:pt x="55" y="19"/>
                  </a:lnTo>
                  <a:lnTo>
                    <a:pt x="45" y="9"/>
                  </a:lnTo>
                  <a:lnTo>
                    <a:pt x="42" y="8"/>
                  </a:lnTo>
                  <a:lnTo>
                    <a:pt x="38" y="6"/>
                  </a:lnTo>
                  <a:lnTo>
                    <a:pt x="34" y="4"/>
                  </a:lnTo>
                  <a:lnTo>
                    <a:pt x="31" y="4"/>
                  </a:lnTo>
                  <a:lnTo>
                    <a:pt x="27" y="2"/>
                  </a:lnTo>
                  <a:lnTo>
                    <a:pt x="23" y="2"/>
                  </a:lnTo>
                  <a:lnTo>
                    <a:pt x="20" y="0"/>
                  </a:lnTo>
                  <a:lnTo>
                    <a:pt x="16" y="0"/>
                  </a:lnTo>
                  <a:lnTo>
                    <a:pt x="11" y="2"/>
                  </a:lnTo>
                  <a:lnTo>
                    <a:pt x="7" y="4"/>
                  </a:lnTo>
                  <a:lnTo>
                    <a:pt x="3" y="4"/>
                  </a:lnTo>
                  <a:lnTo>
                    <a:pt x="0" y="8"/>
                  </a:lnTo>
                  <a:lnTo>
                    <a:pt x="1" y="9"/>
                  </a:lnTo>
                  <a:lnTo>
                    <a:pt x="5" y="8"/>
                  </a:lnTo>
                  <a:lnTo>
                    <a:pt x="9" y="8"/>
                  </a:lnTo>
                  <a:lnTo>
                    <a:pt x="12" y="6"/>
                  </a:lnTo>
                  <a:lnTo>
                    <a:pt x="27" y="6"/>
                  </a:lnTo>
                  <a:lnTo>
                    <a:pt x="31" y="8"/>
                  </a:lnTo>
                  <a:lnTo>
                    <a:pt x="34" y="8"/>
                  </a:lnTo>
                  <a:lnTo>
                    <a:pt x="36" y="9"/>
                  </a:lnTo>
                  <a:lnTo>
                    <a:pt x="40" y="11"/>
                  </a:lnTo>
                  <a:lnTo>
                    <a:pt x="44" y="13"/>
                  </a:lnTo>
                  <a:lnTo>
                    <a:pt x="51" y="20"/>
                  </a:lnTo>
                  <a:lnTo>
                    <a:pt x="53" y="24"/>
                  </a:lnTo>
                  <a:lnTo>
                    <a:pt x="53" y="22"/>
                  </a:lnTo>
                  <a:lnTo>
                    <a:pt x="56" y="22"/>
                  </a:lnTo>
                  <a:close/>
                </a:path>
              </a:pathLst>
            </a:custGeom>
            <a:solidFill>
              <a:srgbClr val="000000"/>
            </a:solidFill>
            <a:ln w="9525">
              <a:noFill/>
              <a:round/>
            </a:ln>
          </p:spPr>
          <p:txBody>
            <a:bodyPr/>
            <a:lstStyle/>
            <a:p>
              <a:endParaRPr lang="en-US"/>
            </a:p>
          </p:txBody>
        </p:sp>
        <p:sp>
          <p:nvSpPr>
            <p:cNvPr id="520568" name="Freeform 376"/>
            <p:cNvSpPr/>
            <p:nvPr/>
          </p:nvSpPr>
          <p:spPr bwMode="auto">
            <a:xfrm>
              <a:off x="4010" y="2619"/>
              <a:ext cx="50" cy="33"/>
            </a:xfrm>
            <a:custGeom>
              <a:avLst/>
              <a:gdLst/>
              <a:ahLst/>
              <a:cxnLst>
                <a:cxn ang="0">
                  <a:pos x="35" y="14"/>
                </a:cxn>
                <a:cxn ang="0">
                  <a:pos x="29" y="16"/>
                </a:cxn>
                <a:cxn ang="0">
                  <a:pos x="28" y="18"/>
                </a:cxn>
                <a:cxn ang="0">
                  <a:pos x="24" y="20"/>
                </a:cxn>
                <a:cxn ang="0">
                  <a:pos x="20" y="23"/>
                </a:cxn>
                <a:cxn ang="0">
                  <a:pos x="17" y="25"/>
                </a:cxn>
                <a:cxn ang="0">
                  <a:pos x="11" y="31"/>
                </a:cxn>
                <a:cxn ang="0">
                  <a:pos x="7" y="33"/>
                </a:cxn>
                <a:cxn ang="0">
                  <a:pos x="6" y="29"/>
                </a:cxn>
                <a:cxn ang="0">
                  <a:pos x="0" y="23"/>
                </a:cxn>
                <a:cxn ang="0">
                  <a:pos x="4" y="22"/>
                </a:cxn>
                <a:cxn ang="0">
                  <a:pos x="6" y="18"/>
                </a:cxn>
                <a:cxn ang="0">
                  <a:pos x="9" y="16"/>
                </a:cxn>
                <a:cxn ang="0">
                  <a:pos x="13" y="12"/>
                </a:cxn>
                <a:cxn ang="0">
                  <a:pos x="17" y="11"/>
                </a:cxn>
                <a:cxn ang="0">
                  <a:pos x="18" y="9"/>
                </a:cxn>
                <a:cxn ang="0">
                  <a:pos x="24" y="5"/>
                </a:cxn>
                <a:cxn ang="0">
                  <a:pos x="28" y="3"/>
                </a:cxn>
                <a:cxn ang="0">
                  <a:pos x="50" y="0"/>
                </a:cxn>
                <a:cxn ang="0">
                  <a:pos x="42" y="7"/>
                </a:cxn>
                <a:cxn ang="0">
                  <a:pos x="39" y="9"/>
                </a:cxn>
                <a:cxn ang="0">
                  <a:pos x="39" y="11"/>
                </a:cxn>
                <a:cxn ang="0">
                  <a:pos x="35" y="12"/>
                </a:cxn>
                <a:cxn ang="0">
                  <a:pos x="35" y="14"/>
                </a:cxn>
              </a:cxnLst>
              <a:rect l="0" t="0" r="r" b="b"/>
              <a:pathLst>
                <a:path w="50" h="33">
                  <a:moveTo>
                    <a:pt x="35" y="14"/>
                  </a:moveTo>
                  <a:lnTo>
                    <a:pt x="29" y="16"/>
                  </a:lnTo>
                  <a:lnTo>
                    <a:pt x="28" y="18"/>
                  </a:lnTo>
                  <a:lnTo>
                    <a:pt x="24" y="20"/>
                  </a:lnTo>
                  <a:lnTo>
                    <a:pt x="20" y="23"/>
                  </a:lnTo>
                  <a:lnTo>
                    <a:pt x="17" y="25"/>
                  </a:lnTo>
                  <a:lnTo>
                    <a:pt x="11" y="31"/>
                  </a:lnTo>
                  <a:lnTo>
                    <a:pt x="7" y="33"/>
                  </a:lnTo>
                  <a:lnTo>
                    <a:pt x="6" y="29"/>
                  </a:lnTo>
                  <a:lnTo>
                    <a:pt x="0" y="23"/>
                  </a:lnTo>
                  <a:lnTo>
                    <a:pt x="4" y="22"/>
                  </a:lnTo>
                  <a:lnTo>
                    <a:pt x="6" y="18"/>
                  </a:lnTo>
                  <a:lnTo>
                    <a:pt x="9" y="16"/>
                  </a:lnTo>
                  <a:lnTo>
                    <a:pt x="13" y="12"/>
                  </a:lnTo>
                  <a:lnTo>
                    <a:pt x="17" y="11"/>
                  </a:lnTo>
                  <a:lnTo>
                    <a:pt x="18" y="9"/>
                  </a:lnTo>
                  <a:lnTo>
                    <a:pt x="24" y="5"/>
                  </a:lnTo>
                  <a:lnTo>
                    <a:pt x="28" y="3"/>
                  </a:lnTo>
                  <a:lnTo>
                    <a:pt x="50" y="0"/>
                  </a:lnTo>
                  <a:lnTo>
                    <a:pt x="42" y="7"/>
                  </a:lnTo>
                  <a:lnTo>
                    <a:pt x="39" y="9"/>
                  </a:lnTo>
                  <a:lnTo>
                    <a:pt x="39" y="11"/>
                  </a:lnTo>
                  <a:lnTo>
                    <a:pt x="35" y="12"/>
                  </a:lnTo>
                  <a:lnTo>
                    <a:pt x="35" y="14"/>
                  </a:lnTo>
                  <a:close/>
                </a:path>
              </a:pathLst>
            </a:custGeom>
            <a:solidFill>
              <a:srgbClr val="FFCC00"/>
            </a:solidFill>
            <a:ln w="9525">
              <a:noFill/>
              <a:round/>
            </a:ln>
          </p:spPr>
          <p:txBody>
            <a:bodyPr/>
            <a:lstStyle/>
            <a:p>
              <a:endParaRPr lang="en-US"/>
            </a:p>
          </p:txBody>
        </p:sp>
        <p:sp>
          <p:nvSpPr>
            <p:cNvPr id="520569" name="Freeform 377"/>
            <p:cNvSpPr/>
            <p:nvPr/>
          </p:nvSpPr>
          <p:spPr bwMode="auto">
            <a:xfrm>
              <a:off x="4016" y="2631"/>
              <a:ext cx="29" cy="22"/>
            </a:xfrm>
            <a:custGeom>
              <a:avLst/>
              <a:gdLst/>
              <a:ahLst/>
              <a:cxnLst>
                <a:cxn ang="0">
                  <a:pos x="0" y="21"/>
                </a:cxn>
                <a:cxn ang="0">
                  <a:pos x="1" y="22"/>
                </a:cxn>
                <a:cxn ang="0">
                  <a:pos x="5" y="21"/>
                </a:cxn>
                <a:cxn ang="0">
                  <a:pos x="9" y="17"/>
                </a:cxn>
                <a:cxn ang="0">
                  <a:pos x="12" y="15"/>
                </a:cxn>
                <a:cxn ang="0">
                  <a:pos x="16" y="13"/>
                </a:cxn>
                <a:cxn ang="0">
                  <a:pos x="18" y="10"/>
                </a:cxn>
                <a:cxn ang="0">
                  <a:pos x="22" y="8"/>
                </a:cxn>
                <a:cxn ang="0">
                  <a:pos x="25" y="6"/>
                </a:cxn>
                <a:cxn ang="0">
                  <a:pos x="29" y="4"/>
                </a:cxn>
                <a:cxn ang="0">
                  <a:pos x="27" y="0"/>
                </a:cxn>
                <a:cxn ang="0">
                  <a:pos x="23" y="2"/>
                </a:cxn>
                <a:cxn ang="0">
                  <a:pos x="20" y="4"/>
                </a:cxn>
                <a:cxn ang="0">
                  <a:pos x="16" y="6"/>
                </a:cxn>
                <a:cxn ang="0">
                  <a:pos x="12" y="10"/>
                </a:cxn>
                <a:cxn ang="0">
                  <a:pos x="11" y="13"/>
                </a:cxn>
                <a:cxn ang="0">
                  <a:pos x="7" y="15"/>
                </a:cxn>
                <a:cxn ang="0">
                  <a:pos x="3" y="17"/>
                </a:cxn>
                <a:cxn ang="0">
                  <a:pos x="0" y="21"/>
                </a:cxn>
                <a:cxn ang="0">
                  <a:pos x="0" y="22"/>
                </a:cxn>
                <a:cxn ang="0">
                  <a:pos x="1" y="22"/>
                </a:cxn>
                <a:cxn ang="0">
                  <a:pos x="0" y="21"/>
                </a:cxn>
              </a:cxnLst>
              <a:rect l="0" t="0" r="r" b="b"/>
              <a:pathLst>
                <a:path w="29" h="22">
                  <a:moveTo>
                    <a:pt x="0" y="21"/>
                  </a:moveTo>
                  <a:lnTo>
                    <a:pt x="1" y="22"/>
                  </a:lnTo>
                  <a:lnTo>
                    <a:pt x="5" y="21"/>
                  </a:lnTo>
                  <a:lnTo>
                    <a:pt x="9" y="17"/>
                  </a:lnTo>
                  <a:lnTo>
                    <a:pt x="12" y="15"/>
                  </a:lnTo>
                  <a:lnTo>
                    <a:pt x="16" y="13"/>
                  </a:lnTo>
                  <a:lnTo>
                    <a:pt x="18" y="10"/>
                  </a:lnTo>
                  <a:lnTo>
                    <a:pt x="22" y="8"/>
                  </a:lnTo>
                  <a:lnTo>
                    <a:pt x="25" y="6"/>
                  </a:lnTo>
                  <a:lnTo>
                    <a:pt x="29" y="4"/>
                  </a:lnTo>
                  <a:lnTo>
                    <a:pt x="27" y="0"/>
                  </a:lnTo>
                  <a:lnTo>
                    <a:pt x="23" y="2"/>
                  </a:lnTo>
                  <a:lnTo>
                    <a:pt x="20" y="4"/>
                  </a:lnTo>
                  <a:lnTo>
                    <a:pt x="16" y="6"/>
                  </a:lnTo>
                  <a:lnTo>
                    <a:pt x="12" y="10"/>
                  </a:lnTo>
                  <a:lnTo>
                    <a:pt x="11" y="13"/>
                  </a:lnTo>
                  <a:lnTo>
                    <a:pt x="7" y="15"/>
                  </a:lnTo>
                  <a:lnTo>
                    <a:pt x="3" y="17"/>
                  </a:lnTo>
                  <a:lnTo>
                    <a:pt x="0" y="21"/>
                  </a:lnTo>
                  <a:lnTo>
                    <a:pt x="0" y="22"/>
                  </a:lnTo>
                  <a:lnTo>
                    <a:pt x="1" y="22"/>
                  </a:lnTo>
                  <a:lnTo>
                    <a:pt x="0" y="21"/>
                  </a:lnTo>
                  <a:close/>
                </a:path>
              </a:pathLst>
            </a:custGeom>
            <a:solidFill>
              <a:srgbClr val="000000"/>
            </a:solidFill>
            <a:ln w="9525">
              <a:noFill/>
              <a:round/>
            </a:ln>
          </p:spPr>
          <p:txBody>
            <a:bodyPr/>
            <a:lstStyle/>
            <a:p>
              <a:endParaRPr lang="en-US"/>
            </a:p>
          </p:txBody>
        </p:sp>
        <p:sp>
          <p:nvSpPr>
            <p:cNvPr id="520570" name="Freeform 378"/>
            <p:cNvSpPr/>
            <p:nvPr/>
          </p:nvSpPr>
          <p:spPr bwMode="auto">
            <a:xfrm>
              <a:off x="4006" y="2641"/>
              <a:ext cx="11" cy="11"/>
            </a:xfrm>
            <a:custGeom>
              <a:avLst/>
              <a:gdLst/>
              <a:ahLst/>
              <a:cxnLst>
                <a:cxn ang="0">
                  <a:pos x="2" y="0"/>
                </a:cxn>
                <a:cxn ang="0">
                  <a:pos x="2" y="3"/>
                </a:cxn>
                <a:cxn ang="0">
                  <a:pos x="10" y="11"/>
                </a:cxn>
                <a:cxn ang="0">
                  <a:pos x="11" y="9"/>
                </a:cxn>
                <a:cxn ang="0">
                  <a:pos x="11" y="7"/>
                </a:cxn>
                <a:cxn ang="0">
                  <a:pos x="10" y="5"/>
                </a:cxn>
                <a:cxn ang="0">
                  <a:pos x="8" y="1"/>
                </a:cxn>
                <a:cxn ang="0">
                  <a:pos x="4" y="0"/>
                </a:cxn>
                <a:cxn ang="0">
                  <a:pos x="4" y="3"/>
                </a:cxn>
                <a:cxn ang="0">
                  <a:pos x="2" y="0"/>
                </a:cxn>
                <a:cxn ang="0">
                  <a:pos x="0" y="1"/>
                </a:cxn>
                <a:cxn ang="0">
                  <a:pos x="2" y="3"/>
                </a:cxn>
                <a:cxn ang="0">
                  <a:pos x="2" y="0"/>
                </a:cxn>
              </a:cxnLst>
              <a:rect l="0" t="0" r="r" b="b"/>
              <a:pathLst>
                <a:path w="11" h="11">
                  <a:moveTo>
                    <a:pt x="2" y="0"/>
                  </a:moveTo>
                  <a:lnTo>
                    <a:pt x="2" y="3"/>
                  </a:lnTo>
                  <a:lnTo>
                    <a:pt x="10" y="11"/>
                  </a:lnTo>
                  <a:lnTo>
                    <a:pt x="11" y="9"/>
                  </a:lnTo>
                  <a:lnTo>
                    <a:pt x="11" y="7"/>
                  </a:lnTo>
                  <a:lnTo>
                    <a:pt x="10" y="5"/>
                  </a:lnTo>
                  <a:lnTo>
                    <a:pt x="8" y="1"/>
                  </a:lnTo>
                  <a:lnTo>
                    <a:pt x="4" y="0"/>
                  </a:lnTo>
                  <a:lnTo>
                    <a:pt x="4" y="3"/>
                  </a:lnTo>
                  <a:lnTo>
                    <a:pt x="2" y="0"/>
                  </a:lnTo>
                  <a:lnTo>
                    <a:pt x="0" y="1"/>
                  </a:lnTo>
                  <a:lnTo>
                    <a:pt x="2" y="3"/>
                  </a:lnTo>
                  <a:lnTo>
                    <a:pt x="2" y="0"/>
                  </a:lnTo>
                  <a:close/>
                </a:path>
              </a:pathLst>
            </a:custGeom>
            <a:solidFill>
              <a:srgbClr val="000000"/>
            </a:solidFill>
            <a:ln w="9525">
              <a:noFill/>
              <a:round/>
            </a:ln>
          </p:spPr>
          <p:txBody>
            <a:bodyPr/>
            <a:lstStyle/>
            <a:p>
              <a:endParaRPr lang="en-US"/>
            </a:p>
          </p:txBody>
        </p:sp>
        <p:sp>
          <p:nvSpPr>
            <p:cNvPr id="520571" name="Freeform 379"/>
            <p:cNvSpPr/>
            <p:nvPr/>
          </p:nvSpPr>
          <p:spPr bwMode="auto">
            <a:xfrm>
              <a:off x="4008" y="2620"/>
              <a:ext cx="30" cy="24"/>
            </a:xfrm>
            <a:custGeom>
              <a:avLst/>
              <a:gdLst/>
              <a:ahLst/>
              <a:cxnLst>
                <a:cxn ang="0">
                  <a:pos x="30" y="0"/>
                </a:cxn>
                <a:cxn ang="0">
                  <a:pos x="24" y="2"/>
                </a:cxn>
                <a:cxn ang="0">
                  <a:pos x="20" y="6"/>
                </a:cxn>
                <a:cxn ang="0">
                  <a:pos x="17" y="8"/>
                </a:cxn>
                <a:cxn ang="0">
                  <a:pos x="13" y="10"/>
                </a:cxn>
                <a:cxn ang="0">
                  <a:pos x="4" y="19"/>
                </a:cxn>
                <a:cxn ang="0">
                  <a:pos x="0" y="21"/>
                </a:cxn>
                <a:cxn ang="0">
                  <a:pos x="2" y="24"/>
                </a:cxn>
                <a:cxn ang="0">
                  <a:pos x="6" y="21"/>
                </a:cxn>
                <a:cxn ang="0">
                  <a:pos x="9" y="19"/>
                </a:cxn>
                <a:cxn ang="0">
                  <a:pos x="19" y="10"/>
                </a:cxn>
                <a:cxn ang="0">
                  <a:pos x="22" y="8"/>
                </a:cxn>
                <a:cxn ang="0">
                  <a:pos x="26" y="6"/>
                </a:cxn>
                <a:cxn ang="0">
                  <a:pos x="30" y="4"/>
                </a:cxn>
                <a:cxn ang="0">
                  <a:pos x="30" y="0"/>
                </a:cxn>
              </a:cxnLst>
              <a:rect l="0" t="0" r="r" b="b"/>
              <a:pathLst>
                <a:path w="30" h="24">
                  <a:moveTo>
                    <a:pt x="30" y="0"/>
                  </a:moveTo>
                  <a:lnTo>
                    <a:pt x="24" y="2"/>
                  </a:lnTo>
                  <a:lnTo>
                    <a:pt x="20" y="6"/>
                  </a:lnTo>
                  <a:lnTo>
                    <a:pt x="17" y="8"/>
                  </a:lnTo>
                  <a:lnTo>
                    <a:pt x="13" y="10"/>
                  </a:lnTo>
                  <a:lnTo>
                    <a:pt x="4" y="19"/>
                  </a:lnTo>
                  <a:lnTo>
                    <a:pt x="0" y="21"/>
                  </a:lnTo>
                  <a:lnTo>
                    <a:pt x="2" y="24"/>
                  </a:lnTo>
                  <a:lnTo>
                    <a:pt x="6" y="21"/>
                  </a:lnTo>
                  <a:lnTo>
                    <a:pt x="9" y="19"/>
                  </a:lnTo>
                  <a:lnTo>
                    <a:pt x="19" y="10"/>
                  </a:lnTo>
                  <a:lnTo>
                    <a:pt x="22" y="8"/>
                  </a:lnTo>
                  <a:lnTo>
                    <a:pt x="26" y="6"/>
                  </a:lnTo>
                  <a:lnTo>
                    <a:pt x="30" y="4"/>
                  </a:lnTo>
                  <a:lnTo>
                    <a:pt x="30" y="0"/>
                  </a:lnTo>
                  <a:close/>
                </a:path>
              </a:pathLst>
            </a:custGeom>
            <a:solidFill>
              <a:srgbClr val="000000"/>
            </a:solidFill>
            <a:ln w="9525">
              <a:noFill/>
              <a:round/>
            </a:ln>
          </p:spPr>
          <p:txBody>
            <a:bodyPr/>
            <a:lstStyle/>
            <a:p>
              <a:endParaRPr lang="en-US"/>
            </a:p>
          </p:txBody>
        </p:sp>
        <p:sp>
          <p:nvSpPr>
            <p:cNvPr id="520572" name="Freeform 380"/>
            <p:cNvSpPr/>
            <p:nvPr/>
          </p:nvSpPr>
          <p:spPr bwMode="auto">
            <a:xfrm>
              <a:off x="4038" y="2617"/>
              <a:ext cx="23" cy="7"/>
            </a:xfrm>
            <a:custGeom>
              <a:avLst/>
              <a:gdLst/>
              <a:ahLst/>
              <a:cxnLst>
                <a:cxn ang="0">
                  <a:pos x="22" y="2"/>
                </a:cxn>
                <a:cxn ang="0">
                  <a:pos x="22" y="0"/>
                </a:cxn>
                <a:cxn ang="0">
                  <a:pos x="0" y="3"/>
                </a:cxn>
                <a:cxn ang="0">
                  <a:pos x="0" y="7"/>
                </a:cxn>
                <a:cxn ang="0">
                  <a:pos x="22" y="3"/>
                </a:cxn>
                <a:cxn ang="0">
                  <a:pos x="20" y="2"/>
                </a:cxn>
                <a:cxn ang="0">
                  <a:pos x="22" y="2"/>
                </a:cxn>
                <a:cxn ang="0">
                  <a:pos x="23" y="0"/>
                </a:cxn>
                <a:cxn ang="0">
                  <a:pos x="22" y="0"/>
                </a:cxn>
                <a:cxn ang="0">
                  <a:pos x="22" y="2"/>
                </a:cxn>
              </a:cxnLst>
              <a:rect l="0" t="0" r="r" b="b"/>
              <a:pathLst>
                <a:path w="23" h="7">
                  <a:moveTo>
                    <a:pt x="22" y="2"/>
                  </a:moveTo>
                  <a:lnTo>
                    <a:pt x="22" y="0"/>
                  </a:lnTo>
                  <a:lnTo>
                    <a:pt x="0" y="3"/>
                  </a:lnTo>
                  <a:lnTo>
                    <a:pt x="0" y="7"/>
                  </a:lnTo>
                  <a:lnTo>
                    <a:pt x="22" y="3"/>
                  </a:lnTo>
                  <a:lnTo>
                    <a:pt x="20" y="2"/>
                  </a:lnTo>
                  <a:lnTo>
                    <a:pt x="22" y="2"/>
                  </a:lnTo>
                  <a:lnTo>
                    <a:pt x="23" y="0"/>
                  </a:lnTo>
                  <a:lnTo>
                    <a:pt x="22" y="0"/>
                  </a:lnTo>
                  <a:lnTo>
                    <a:pt x="22" y="2"/>
                  </a:lnTo>
                  <a:close/>
                </a:path>
              </a:pathLst>
            </a:custGeom>
            <a:solidFill>
              <a:srgbClr val="000000"/>
            </a:solidFill>
            <a:ln w="9525">
              <a:noFill/>
              <a:round/>
            </a:ln>
          </p:spPr>
          <p:txBody>
            <a:bodyPr/>
            <a:lstStyle/>
            <a:p>
              <a:endParaRPr lang="en-US"/>
            </a:p>
          </p:txBody>
        </p:sp>
        <p:sp>
          <p:nvSpPr>
            <p:cNvPr id="520573" name="Freeform 381"/>
            <p:cNvSpPr/>
            <p:nvPr/>
          </p:nvSpPr>
          <p:spPr bwMode="auto">
            <a:xfrm>
              <a:off x="4043" y="2619"/>
              <a:ext cx="17" cy="16"/>
            </a:xfrm>
            <a:custGeom>
              <a:avLst/>
              <a:gdLst/>
              <a:ahLst/>
              <a:cxnLst>
                <a:cxn ang="0">
                  <a:pos x="2" y="16"/>
                </a:cxn>
                <a:cxn ang="0">
                  <a:pos x="2" y="14"/>
                </a:cxn>
                <a:cxn ang="0">
                  <a:pos x="4" y="12"/>
                </a:cxn>
                <a:cxn ang="0">
                  <a:pos x="6" y="12"/>
                </a:cxn>
                <a:cxn ang="0">
                  <a:pos x="9" y="9"/>
                </a:cxn>
                <a:cxn ang="0">
                  <a:pos x="13" y="7"/>
                </a:cxn>
                <a:cxn ang="0">
                  <a:pos x="17" y="3"/>
                </a:cxn>
                <a:cxn ang="0">
                  <a:pos x="17" y="0"/>
                </a:cxn>
                <a:cxn ang="0">
                  <a:pos x="13" y="0"/>
                </a:cxn>
                <a:cxn ang="0">
                  <a:pos x="0" y="12"/>
                </a:cxn>
                <a:cxn ang="0">
                  <a:pos x="2" y="16"/>
                </a:cxn>
                <a:cxn ang="0">
                  <a:pos x="2" y="14"/>
                </a:cxn>
                <a:cxn ang="0">
                  <a:pos x="2" y="16"/>
                </a:cxn>
              </a:cxnLst>
              <a:rect l="0" t="0" r="r" b="b"/>
              <a:pathLst>
                <a:path w="17" h="16">
                  <a:moveTo>
                    <a:pt x="2" y="16"/>
                  </a:moveTo>
                  <a:lnTo>
                    <a:pt x="2" y="14"/>
                  </a:lnTo>
                  <a:lnTo>
                    <a:pt x="4" y="12"/>
                  </a:lnTo>
                  <a:lnTo>
                    <a:pt x="6" y="12"/>
                  </a:lnTo>
                  <a:lnTo>
                    <a:pt x="9" y="9"/>
                  </a:lnTo>
                  <a:lnTo>
                    <a:pt x="13" y="7"/>
                  </a:lnTo>
                  <a:lnTo>
                    <a:pt x="17" y="3"/>
                  </a:lnTo>
                  <a:lnTo>
                    <a:pt x="17" y="0"/>
                  </a:lnTo>
                  <a:lnTo>
                    <a:pt x="13" y="0"/>
                  </a:lnTo>
                  <a:lnTo>
                    <a:pt x="0" y="12"/>
                  </a:lnTo>
                  <a:lnTo>
                    <a:pt x="2" y="16"/>
                  </a:lnTo>
                  <a:lnTo>
                    <a:pt x="2" y="14"/>
                  </a:lnTo>
                  <a:lnTo>
                    <a:pt x="2" y="16"/>
                  </a:lnTo>
                  <a:close/>
                </a:path>
              </a:pathLst>
            </a:custGeom>
            <a:solidFill>
              <a:srgbClr val="000000"/>
            </a:solidFill>
            <a:ln w="9525">
              <a:noFill/>
              <a:round/>
            </a:ln>
          </p:spPr>
          <p:txBody>
            <a:bodyPr/>
            <a:lstStyle/>
            <a:p>
              <a:endParaRPr lang="en-US"/>
            </a:p>
          </p:txBody>
        </p:sp>
        <p:sp>
          <p:nvSpPr>
            <p:cNvPr id="520574" name="Freeform 382"/>
            <p:cNvSpPr/>
            <p:nvPr/>
          </p:nvSpPr>
          <p:spPr bwMode="auto">
            <a:xfrm>
              <a:off x="4793" y="2630"/>
              <a:ext cx="58" cy="78"/>
            </a:xfrm>
            <a:custGeom>
              <a:avLst/>
              <a:gdLst/>
              <a:ahLst/>
              <a:cxnLst>
                <a:cxn ang="0">
                  <a:pos x="47" y="7"/>
                </a:cxn>
                <a:cxn ang="0">
                  <a:pos x="44" y="11"/>
                </a:cxn>
                <a:cxn ang="0">
                  <a:pos x="42" y="11"/>
                </a:cxn>
                <a:cxn ang="0">
                  <a:pos x="40" y="12"/>
                </a:cxn>
                <a:cxn ang="0">
                  <a:pos x="42" y="18"/>
                </a:cxn>
                <a:cxn ang="0">
                  <a:pos x="42" y="22"/>
                </a:cxn>
                <a:cxn ang="0">
                  <a:pos x="44" y="25"/>
                </a:cxn>
                <a:cxn ang="0">
                  <a:pos x="47" y="27"/>
                </a:cxn>
                <a:cxn ang="0">
                  <a:pos x="49" y="27"/>
                </a:cxn>
                <a:cxn ang="0">
                  <a:pos x="53" y="31"/>
                </a:cxn>
                <a:cxn ang="0">
                  <a:pos x="53" y="33"/>
                </a:cxn>
                <a:cxn ang="0">
                  <a:pos x="55" y="34"/>
                </a:cxn>
                <a:cxn ang="0">
                  <a:pos x="55" y="36"/>
                </a:cxn>
                <a:cxn ang="0">
                  <a:pos x="56" y="36"/>
                </a:cxn>
                <a:cxn ang="0">
                  <a:pos x="58" y="38"/>
                </a:cxn>
                <a:cxn ang="0">
                  <a:pos x="53" y="44"/>
                </a:cxn>
                <a:cxn ang="0">
                  <a:pos x="51" y="47"/>
                </a:cxn>
                <a:cxn ang="0">
                  <a:pos x="51" y="51"/>
                </a:cxn>
                <a:cxn ang="0">
                  <a:pos x="36" y="78"/>
                </a:cxn>
                <a:cxn ang="0">
                  <a:pos x="34" y="77"/>
                </a:cxn>
                <a:cxn ang="0">
                  <a:pos x="34" y="73"/>
                </a:cxn>
                <a:cxn ang="0">
                  <a:pos x="27" y="73"/>
                </a:cxn>
                <a:cxn ang="0">
                  <a:pos x="27" y="71"/>
                </a:cxn>
                <a:cxn ang="0">
                  <a:pos x="25" y="69"/>
                </a:cxn>
                <a:cxn ang="0">
                  <a:pos x="23" y="69"/>
                </a:cxn>
                <a:cxn ang="0">
                  <a:pos x="22" y="67"/>
                </a:cxn>
                <a:cxn ang="0">
                  <a:pos x="16" y="69"/>
                </a:cxn>
                <a:cxn ang="0">
                  <a:pos x="14" y="66"/>
                </a:cxn>
                <a:cxn ang="0">
                  <a:pos x="12" y="62"/>
                </a:cxn>
                <a:cxn ang="0">
                  <a:pos x="11" y="60"/>
                </a:cxn>
                <a:cxn ang="0">
                  <a:pos x="9" y="56"/>
                </a:cxn>
                <a:cxn ang="0">
                  <a:pos x="5" y="53"/>
                </a:cxn>
                <a:cxn ang="0">
                  <a:pos x="3" y="53"/>
                </a:cxn>
                <a:cxn ang="0">
                  <a:pos x="1" y="55"/>
                </a:cxn>
                <a:cxn ang="0">
                  <a:pos x="0" y="51"/>
                </a:cxn>
                <a:cxn ang="0">
                  <a:pos x="0" y="44"/>
                </a:cxn>
                <a:cxn ang="0">
                  <a:pos x="1" y="38"/>
                </a:cxn>
                <a:cxn ang="0">
                  <a:pos x="5" y="34"/>
                </a:cxn>
                <a:cxn ang="0">
                  <a:pos x="9" y="29"/>
                </a:cxn>
                <a:cxn ang="0">
                  <a:pos x="12" y="22"/>
                </a:cxn>
                <a:cxn ang="0">
                  <a:pos x="16" y="16"/>
                </a:cxn>
                <a:cxn ang="0">
                  <a:pos x="20" y="11"/>
                </a:cxn>
                <a:cxn ang="0">
                  <a:pos x="23" y="7"/>
                </a:cxn>
                <a:cxn ang="0">
                  <a:pos x="29" y="3"/>
                </a:cxn>
                <a:cxn ang="0">
                  <a:pos x="34" y="0"/>
                </a:cxn>
                <a:cxn ang="0">
                  <a:pos x="36" y="1"/>
                </a:cxn>
                <a:cxn ang="0">
                  <a:pos x="38" y="1"/>
                </a:cxn>
                <a:cxn ang="0">
                  <a:pos x="44" y="7"/>
                </a:cxn>
                <a:cxn ang="0">
                  <a:pos x="47" y="7"/>
                </a:cxn>
              </a:cxnLst>
              <a:rect l="0" t="0" r="r" b="b"/>
              <a:pathLst>
                <a:path w="58" h="78">
                  <a:moveTo>
                    <a:pt x="47" y="7"/>
                  </a:moveTo>
                  <a:lnTo>
                    <a:pt x="44" y="11"/>
                  </a:lnTo>
                  <a:lnTo>
                    <a:pt x="42" y="11"/>
                  </a:lnTo>
                  <a:lnTo>
                    <a:pt x="40" y="12"/>
                  </a:lnTo>
                  <a:lnTo>
                    <a:pt x="42" y="18"/>
                  </a:lnTo>
                  <a:lnTo>
                    <a:pt x="42" y="22"/>
                  </a:lnTo>
                  <a:lnTo>
                    <a:pt x="44" y="25"/>
                  </a:lnTo>
                  <a:lnTo>
                    <a:pt x="47" y="27"/>
                  </a:lnTo>
                  <a:lnTo>
                    <a:pt x="49" y="27"/>
                  </a:lnTo>
                  <a:lnTo>
                    <a:pt x="53" y="31"/>
                  </a:lnTo>
                  <a:lnTo>
                    <a:pt x="53" y="33"/>
                  </a:lnTo>
                  <a:lnTo>
                    <a:pt x="55" y="34"/>
                  </a:lnTo>
                  <a:lnTo>
                    <a:pt x="55" y="36"/>
                  </a:lnTo>
                  <a:lnTo>
                    <a:pt x="56" y="36"/>
                  </a:lnTo>
                  <a:lnTo>
                    <a:pt x="58" y="38"/>
                  </a:lnTo>
                  <a:lnTo>
                    <a:pt x="53" y="44"/>
                  </a:lnTo>
                  <a:lnTo>
                    <a:pt x="51" y="47"/>
                  </a:lnTo>
                  <a:lnTo>
                    <a:pt x="51" y="51"/>
                  </a:lnTo>
                  <a:lnTo>
                    <a:pt x="36" y="78"/>
                  </a:lnTo>
                  <a:lnTo>
                    <a:pt x="34" y="77"/>
                  </a:lnTo>
                  <a:lnTo>
                    <a:pt x="34" y="73"/>
                  </a:lnTo>
                  <a:lnTo>
                    <a:pt x="27" y="73"/>
                  </a:lnTo>
                  <a:lnTo>
                    <a:pt x="27" y="71"/>
                  </a:lnTo>
                  <a:lnTo>
                    <a:pt x="25" y="69"/>
                  </a:lnTo>
                  <a:lnTo>
                    <a:pt x="23" y="69"/>
                  </a:lnTo>
                  <a:lnTo>
                    <a:pt x="22" y="67"/>
                  </a:lnTo>
                  <a:lnTo>
                    <a:pt x="16" y="69"/>
                  </a:lnTo>
                  <a:lnTo>
                    <a:pt x="14" y="66"/>
                  </a:lnTo>
                  <a:lnTo>
                    <a:pt x="12" y="62"/>
                  </a:lnTo>
                  <a:lnTo>
                    <a:pt x="11" y="60"/>
                  </a:lnTo>
                  <a:lnTo>
                    <a:pt x="9" y="56"/>
                  </a:lnTo>
                  <a:lnTo>
                    <a:pt x="5" y="53"/>
                  </a:lnTo>
                  <a:lnTo>
                    <a:pt x="3" y="53"/>
                  </a:lnTo>
                  <a:lnTo>
                    <a:pt x="1" y="55"/>
                  </a:lnTo>
                  <a:lnTo>
                    <a:pt x="0" y="51"/>
                  </a:lnTo>
                  <a:lnTo>
                    <a:pt x="0" y="44"/>
                  </a:lnTo>
                  <a:lnTo>
                    <a:pt x="1" y="38"/>
                  </a:lnTo>
                  <a:lnTo>
                    <a:pt x="5" y="34"/>
                  </a:lnTo>
                  <a:lnTo>
                    <a:pt x="9" y="29"/>
                  </a:lnTo>
                  <a:lnTo>
                    <a:pt x="12" y="22"/>
                  </a:lnTo>
                  <a:lnTo>
                    <a:pt x="16" y="16"/>
                  </a:lnTo>
                  <a:lnTo>
                    <a:pt x="20" y="11"/>
                  </a:lnTo>
                  <a:lnTo>
                    <a:pt x="23" y="7"/>
                  </a:lnTo>
                  <a:lnTo>
                    <a:pt x="29" y="3"/>
                  </a:lnTo>
                  <a:lnTo>
                    <a:pt x="34" y="0"/>
                  </a:lnTo>
                  <a:lnTo>
                    <a:pt x="36" y="1"/>
                  </a:lnTo>
                  <a:lnTo>
                    <a:pt x="38" y="1"/>
                  </a:lnTo>
                  <a:lnTo>
                    <a:pt x="44" y="7"/>
                  </a:lnTo>
                  <a:lnTo>
                    <a:pt x="47" y="7"/>
                  </a:lnTo>
                  <a:close/>
                </a:path>
              </a:pathLst>
            </a:custGeom>
            <a:solidFill>
              <a:srgbClr val="FF9900"/>
            </a:solidFill>
            <a:ln w="9525">
              <a:noFill/>
              <a:round/>
            </a:ln>
          </p:spPr>
          <p:txBody>
            <a:bodyPr/>
            <a:lstStyle/>
            <a:p>
              <a:endParaRPr lang="en-US"/>
            </a:p>
          </p:txBody>
        </p:sp>
        <p:sp>
          <p:nvSpPr>
            <p:cNvPr id="520575" name="Freeform 383"/>
            <p:cNvSpPr/>
            <p:nvPr/>
          </p:nvSpPr>
          <p:spPr bwMode="auto">
            <a:xfrm>
              <a:off x="4831" y="2635"/>
              <a:ext cx="9" cy="9"/>
            </a:xfrm>
            <a:custGeom>
              <a:avLst/>
              <a:gdLst/>
              <a:ahLst/>
              <a:cxnLst>
                <a:cxn ang="0">
                  <a:pos x="4" y="7"/>
                </a:cxn>
                <a:cxn ang="0">
                  <a:pos x="4" y="9"/>
                </a:cxn>
                <a:cxn ang="0">
                  <a:pos x="9" y="4"/>
                </a:cxn>
                <a:cxn ang="0">
                  <a:pos x="7" y="0"/>
                </a:cxn>
                <a:cxn ang="0">
                  <a:pos x="0" y="7"/>
                </a:cxn>
                <a:cxn ang="0">
                  <a:pos x="0" y="9"/>
                </a:cxn>
                <a:cxn ang="0">
                  <a:pos x="0" y="7"/>
                </a:cxn>
                <a:cxn ang="0">
                  <a:pos x="0" y="9"/>
                </a:cxn>
                <a:cxn ang="0">
                  <a:pos x="4" y="7"/>
                </a:cxn>
              </a:cxnLst>
              <a:rect l="0" t="0" r="r" b="b"/>
              <a:pathLst>
                <a:path w="9" h="9">
                  <a:moveTo>
                    <a:pt x="4" y="7"/>
                  </a:moveTo>
                  <a:lnTo>
                    <a:pt x="4" y="9"/>
                  </a:lnTo>
                  <a:lnTo>
                    <a:pt x="9" y="4"/>
                  </a:lnTo>
                  <a:lnTo>
                    <a:pt x="7" y="0"/>
                  </a:lnTo>
                  <a:lnTo>
                    <a:pt x="0" y="7"/>
                  </a:lnTo>
                  <a:lnTo>
                    <a:pt x="0" y="9"/>
                  </a:lnTo>
                  <a:lnTo>
                    <a:pt x="0" y="7"/>
                  </a:lnTo>
                  <a:lnTo>
                    <a:pt x="0" y="9"/>
                  </a:lnTo>
                  <a:lnTo>
                    <a:pt x="4" y="7"/>
                  </a:lnTo>
                  <a:close/>
                </a:path>
              </a:pathLst>
            </a:custGeom>
            <a:solidFill>
              <a:srgbClr val="000000"/>
            </a:solidFill>
            <a:ln w="9525">
              <a:noFill/>
              <a:round/>
            </a:ln>
          </p:spPr>
          <p:txBody>
            <a:bodyPr/>
            <a:lstStyle/>
            <a:p>
              <a:endParaRPr lang="en-US"/>
            </a:p>
          </p:txBody>
        </p:sp>
        <p:sp>
          <p:nvSpPr>
            <p:cNvPr id="520576" name="Freeform 384"/>
            <p:cNvSpPr/>
            <p:nvPr/>
          </p:nvSpPr>
          <p:spPr bwMode="auto">
            <a:xfrm>
              <a:off x="4831" y="2642"/>
              <a:ext cx="9" cy="17"/>
            </a:xfrm>
            <a:custGeom>
              <a:avLst/>
              <a:gdLst/>
              <a:ahLst/>
              <a:cxnLst>
                <a:cxn ang="0">
                  <a:pos x="9" y="13"/>
                </a:cxn>
                <a:cxn ang="0">
                  <a:pos x="6" y="11"/>
                </a:cxn>
                <a:cxn ang="0">
                  <a:pos x="6" y="6"/>
                </a:cxn>
                <a:cxn ang="0">
                  <a:pos x="4" y="0"/>
                </a:cxn>
                <a:cxn ang="0">
                  <a:pos x="0" y="2"/>
                </a:cxn>
                <a:cxn ang="0">
                  <a:pos x="2" y="6"/>
                </a:cxn>
                <a:cxn ang="0">
                  <a:pos x="2" y="10"/>
                </a:cxn>
                <a:cxn ang="0">
                  <a:pos x="4" y="15"/>
                </a:cxn>
                <a:cxn ang="0">
                  <a:pos x="9" y="17"/>
                </a:cxn>
                <a:cxn ang="0">
                  <a:pos x="9" y="13"/>
                </a:cxn>
              </a:cxnLst>
              <a:rect l="0" t="0" r="r" b="b"/>
              <a:pathLst>
                <a:path w="9" h="17">
                  <a:moveTo>
                    <a:pt x="9" y="13"/>
                  </a:moveTo>
                  <a:lnTo>
                    <a:pt x="6" y="11"/>
                  </a:lnTo>
                  <a:lnTo>
                    <a:pt x="6" y="6"/>
                  </a:lnTo>
                  <a:lnTo>
                    <a:pt x="4" y="0"/>
                  </a:lnTo>
                  <a:lnTo>
                    <a:pt x="0" y="2"/>
                  </a:lnTo>
                  <a:lnTo>
                    <a:pt x="2" y="6"/>
                  </a:lnTo>
                  <a:lnTo>
                    <a:pt x="2" y="10"/>
                  </a:lnTo>
                  <a:lnTo>
                    <a:pt x="4" y="15"/>
                  </a:lnTo>
                  <a:lnTo>
                    <a:pt x="9" y="17"/>
                  </a:lnTo>
                  <a:lnTo>
                    <a:pt x="9" y="13"/>
                  </a:lnTo>
                  <a:close/>
                </a:path>
              </a:pathLst>
            </a:custGeom>
            <a:solidFill>
              <a:srgbClr val="000000"/>
            </a:solidFill>
            <a:ln w="9525">
              <a:noFill/>
              <a:round/>
            </a:ln>
          </p:spPr>
          <p:txBody>
            <a:bodyPr/>
            <a:lstStyle/>
            <a:p>
              <a:endParaRPr lang="en-US"/>
            </a:p>
          </p:txBody>
        </p:sp>
        <p:sp>
          <p:nvSpPr>
            <p:cNvPr id="520577" name="Freeform 385"/>
            <p:cNvSpPr/>
            <p:nvPr/>
          </p:nvSpPr>
          <p:spPr bwMode="auto">
            <a:xfrm>
              <a:off x="4840" y="2655"/>
              <a:ext cx="17" cy="15"/>
            </a:xfrm>
            <a:custGeom>
              <a:avLst/>
              <a:gdLst/>
              <a:ahLst/>
              <a:cxnLst>
                <a:cxn ang="0">
                  <a:pos x="13" y="13"/>
                </a:cxn>
                <a:cxn ang="0">
                  <a:pos x="8" y="8"/>
                </a:cxn>
                <a:cxn ang="0">
                  <a:pos x="8" y="4"/>
                </a:cxn>
                <a:cxn ang="0">
                  <a:pos x="4" y="0"/>
                </a:cxn>
                <a:cxn ang="0">
                  <a:pos x="0" y="0"/>
                </a:cxn>
                <a:cxn ang="0">
                  <a:pos x="0" y="4"/>
                </a:cxn>
                <a:cxn ang="0">
                  <a:pos x="2" y="4"/>
                </a:cxn>
                <a:cxn ang="0">
                  <a:pos x="4" y="6"/>
                </a:cxn>
                <a:cxn ang="0">
                  <a:pos x="4" y="8"/>
                </a:cxn>
                <a:cxn ang="0">
                  <a:pos x="6" y="9"/>
                </a:cxn>
                <a:cxn ang="0">
                  <a:pos x="8" y="13"/>
                </a:cxn>
                <a:cxn ang="0">
                  <a:pos x="9" y="13"/>
                </a:cxn>
                <a:cxn ang="0">
                  <a:pos x="11" y="15"/>
                </a:cxn>
                <a:cxn ang="0">
                  <a:pos x="11" y="11"/>
                </a:cxn>
                <a:cxn ang="0">
                  <a:pos x="13" y="13"/>
                </a:cxn>
                <a:cxn ang="0">
                  <a:pos x="17" y="11"/>
                </a:cxn>
                <a:cxn ang="0">
                  <a:pos x="11" y="11"/>
                </a:cxn>
                <a:cxn ang="0">
                  <a:pos x="13" y="13"/>
                </a:cxn>
              </a:cxnLst>
              <a:rect l="0" t="0" r="r" b="b"/>
              <a:pathLst>
                <a:path w="17" h="15">
                  <a:moveTo>
                    <a:pt x="13" y="13"/>
                  </a:moveTo>
                  <a:lnTo>
                    <a:pt x="8" y="8"/>
                  </a:lnTo>
                  <a:lnTo>
                    <a:pt x="8" y="4"/>
                  </a:lnTo>
                  <a:lnTo>
                    <a:pt x="4" y="0"/>
                  </a:lnTo>
                  <a:lnTo>
                    <a:pt x="0" y="0"/>
                  </a:lnTo>
                  <a:lnTo>
                    <a:pt x="0" y="4"/>
                  </a:lnTo>
                  <a:lnTo>
                    <a:pt x="2" y="4"/>
                  </a:lnTo>
                  <a:lnTo>
                    <a:pt x="4" y="6"/>
                  </a:lnTo>
                  <a:lnTo>
                    <a:pt x="4" y="8"/>
                  </a:lnTo>
                  <a:lnTo>
                    <a:pt x="6" y="9"/>
                  </a:lnTo>
                  <a:lnTo>
                    <a:pt x="8" y="13"/>
                  </a:lnTo>
                  <a:lnTo>
                    <a:pt x="9" y="13"/>
                  </a:lnTo>
                  <a:lnTo>
                    <a:pt x="11" y="15"/>
                  </a:lnTo>
                  <a:lnTo>
                    <a:pt x="11" y="11"/>
                  </a:lnTo>
                  <a:lnTo>
                    <a:pt x="13" y="13"/>
                  </a:lnTo>
                  <a:lnTo>
                    <a:pt x="17" y="11"/>
                  </a:lnTo>
                  <a:lnTo>
                    <a:pt x="11" y="11"/>
                  </a:lnTo>
                  <a:lnTo>
                    <a:pt x="13" y="13"/>
                  </a:lnTo>
                  <a:close/>
                </a:path>
              </a:pathLst>
            </a:custGeom>
            <a:solidFill>
              <a:srgbClr val="000000"/>
            </a:solidFill>
            <a:ln w="9525">
              <a:noFill/>
              <a:round/>
            </a:ln>
          </p:spPr>
          <p:txBody>
            <a:bodyPr/>
            <a:lstStyle/>
            <a:p>
              <a:endParaRPr lang="en-US"/>
            </a:p>
          </p:txBody>
        </p:sp>
        <p:sp>
          <p:nvSpPr>
            <p:cNvPr id="520578" name="Freeform 386"/>
            <p:cNvSpPr/>
            <p:nvPr/>
          </p:nvSpPr>
          <p:spPr bwMode="auto">
            <a:xfrm>
              <a:off x="4840" y="2666"/>
              <a:ext cx="13" cy="15"/>
            </a:xfrm>
            <a:custGeom>
              <a:avLst/>
              <a:gdLst/>
              <a:ahLst/>
              <a:cxnLst>
                <a:cxn ang="0">
                  <a:pos x="6" y="15"/>
                </a:cxn>
                <a:cxn ang="0">
                  <a:pos x="6" y="9"/>
                </a:cxn>
                <a:cxn ang="0">
                  <a:pos x="8" y="8"/>
                </a:cxn>
                <a:cxn ang="0">
                  <a:pos x="9" y="8"/>
                </a:cxn>
                <a:cxn ang="0">
                  <a:pos x="9" y="6"/>
                </a:cxn>
                <a:cxn ang="0">
                  <a:pos x="13" y="2"/>
                </a:cxn>
                <a:cxn ang="0">
                  <a:pos x="11" y="0"/>
                </a:cxn>
                <a:cxn ang="0">
                  <a:pos x="9" y="2"/>
                </a:cxn>
                <a:cxn ang="0">
                  <a:pos x="8" y="2"/>
                </a:cxn>
                <a:cxn ang="0">
                  <a:pos x="8" y="4"/>
                </a:cxn>
                <a:cxn ang="0">
                  <a:pos x="2" y="9"/>
                </a:cxn>
                <a:cxn ang="0">
                  <a:pos x="2" y="11"/>
                </a:cxn>
                <a:cxn ang="0">
                  <a:pos x="0" y="15"/>
                </a:cxn>
                <a:cxn ang="0">
                  <a:pos x="0" y="13"/>
                </a:cxn>
                <a:cxn ang="0">
                  <a:pos x="6" y="15"/>
                </a:cxn>
              </a:cxnLst>
              <a:rect l="0" t="0" r="r" b="b"/>
              <a:pathLst>
                <a:path w="13" h="15">
                  <a:moveTo>
                    <a:pt x="6" y="15"/>
                  </a:moveTo>
                  <a:lnTo>
                    <a:pt x="6" y="9"/>
                  </a:lnTo>
                  <a:lnTo>
                    <a:pt x="8" y="8"/>
                  </a:lnTo>
                  <a:lnTo>
                    <a:pt x="9" y="8"/>
                  </a:lnTo>
                  <a:lnTo>
                    <a:pt x="9" y="6"/>
                  </a:lnTo>
                  <a:lnTo>
                    <a:pt x="13" y="2"/>
                  </a:lnTo>
                  <a:lnTo>
                    <a:pt x="11" y="0"/>
                  </a:lnTo>
                  <a:lnTo>
                    <a:pt x="9" y="2"/>
                  </a:lnTo>
                  <a:lnTo>
                    <a:pt x="8" y="2"/>
                  </a:lnTo>
                  <a:lnTo>
                    <a:pt x="8" y="4"/>
                  </a:lnTo>
                  <a:lnTo>
                    <a:pt x="2" y="9"/>
                  </a:lnTo>
                  <a:lnTo>
                    <a:pt x="2" y="11"/>
                  </a:lnTo>
                  <a:lnTo>
                    <a:pt x="0" y="15"/>
                  </a:lnTo>
                  <a:lnTo>
                    <a:pt x="0" y="13"/>
                  </a:lnTo>
                  <a:lnTo>
                    <a:pt x="6" y="15"/>
                  </a:lnTo>
                  <a:close/>
                </a:path>
              </a:pathLst>
            </a:custGeom>
            <a:solidFill>
              <a:srgbClr val="000000"/>
            </a:solidFill>
            <a:ln w="9525">
              <a:noFill/>
              <a:round/>
            </a:ln>
          </p:spPr>
          <p:txBody>
            <a:bodyPr/>
            <a:lstStyle/>
            <a:p>
              <a:endParaRPr lang="en-US"/>
            </a:p>
          </p:txBody>
        </p:sp>
        <p:sp>
          <p:nvSpPr>
            <p:cNvPr id="520579" name="Freeform 387"/>
            <p:cNvSpPr/>
            <p:nvPr/>
          </p:nvSpPr>
          <p:spPr bwMode="auto">
            <a:xfrm>
              <a:off x="4827" y="2679"/>
              <a:ext cx="19" cy="31"/>
            </a:xfrm>
            <a:custGeom>
              <a:avLst/>
              <a:gdLst/>
              <a:ahLst/>
              <a:cxnLst>
                <a:cxn ang="0">
                  <a:pos x="0" y="31"/>
                </a:cxn>
                <a:cxn ang="0">
                  <a:pos x="4" y="31"/>
                </a:cxn>
                <a:cxn ang="0">
                  <a:pos x="19" y="2"/>
                </a:cxn>
                <a:cxn ang="0">
                  <a:pos x="13" y="0"/>
                </a:cxn>
                <a:cxn ang="0">
                  <a:pos x="0" y="29"/>
                </a:cxn>
                <a:cxn ang="0">
                  <a:pos x="2" y="28"/>
                </a:cxn>
                <a:cxn ang="0">
                  <a:pos x="0" y="31"/>
                </a:cxn>
                <a:cxn ang="0">
                  <a:pos x="4" y="31"/>
                </a:cxn>
                <a:cxn ang="0">
                  <a:pos x="0" y="31"/>
                </a:cxn>
              </a:cxnLst>
              <a:rect l="0" t="0" r="r" b="b"/>
              <a:pathLst>
                <a:path w="19" h="31">
                  <a:moveTo>
                    <a:pt x="0" y="31"/>
                  </a:moveTo>
                  <a:lnTo>
                    <a:pt x="4" y="31"/>
                  </a:lnTo>
                  <a:lnTo>
                    <a:pt x="19" y="2"/>
                  </a:lnTo>
                  <a:lnTo>
                    <a:pt x="13" y="0"/>
                  </a:lnTo>
                  <a:lnTo>
                    <a:pt x="0" y="29"/>
                  </a:lnTo>
                  <a:lnTo>
                    <a:pt x="2" y="28"/>
                  </a:lnTo>
                  <a:lnTo>
                    <a:pt x="0" y="31"/>
                  </a:lnTo>
                  <a:lnTo>
                    <a:pt x="4" y="31"/>
                  </a:lnTo>
                  <a:lnTo>
                    <a:pt x="0" y="31"/>
                  </a:lnTo>
                  <a:close/>
                </a:path>
              </a:pathLst>
            </a:custGeom>
            <a:solidFill>
              <a:srgbClr val="000000"/>
            </a:solidFill>
            <a:ln w="9525">
              <a:noFill/>
              <a:round/>
            </a:ln>
          </p:spPr>
          <p:txBody>
            <a:bodyPr/>
            <a:lstStyle/>
            <a:p>
              <a:endParaRPr lang="en-US"/>
            </a:p>
          </p:txBody>
        </p:sp>
        <p:sp>
          <p:nvSpPr>
            <p:cNvPr id="520580" name="Freeform 388"/>
            <p:cNvSpPr/>
            <p:nvPr/>
          </p:nvSpPr>
          <p:spPr bwMode="auto">
            <a:xfrm>
              <a:off x="4826" y="2701"/>
              <a:ext cx="3" cy="9"/>
            </a:xfrm>
            <a:custGeom>
              <a:avLst/>
              <a:gdLst/>
              <a:ahLst/>
              <a:cxnLst>
                <a:cxn ang="0">
                  <a:pos x="1" y="4"/>
                </a:cxn>
                <a:cxn ang="0">
                  <a:pos x="0" y="4"/>
                </a:cxn>
                <a:cxn ang="0">
                  <a:pos x="1" y="4"/>
                </a:cxn>
                <a:cxn ang="0">
                  <a:pos x="1" y="9"/>
                </a:cxn>
                <a:cxn ang="0">
                  <a:pos x="3" y="6"/>
                </a:cxn>
                <a:cxn ang="0">
                  <a:pos x="3" y="2"/>
                </a:cxn>
                <a:cxn ang="0">
                  <a:pos x="1" y="0"/>
                </a:cxn>
                <a:cxn ang="0">
                  <a:pos x="1" y="4"/>
                </a:cxn>
              </a:cxnLst>
              <a:rect l="0" t="0" r="r" b="b"/>
              <a:pathLst>
                <a:path w="3" h="9">
                  <a:moveTo>
                    <a:pt x="1" y="4"/>
                  </a:moveTo>
                  <a:lnTo>
                    <a:pt x="0" y="4"/>
                  </a:lnTo>
                  <a:lnTo>
                    <a:pt x="1" y="4"/>
                  </a:lnTo>
                  <a:lnTo>
                    <a:pt x="1" y="9"/>
                  </a:lnTo>
                  <a:lnTo>
                    <a:pt x="3" y="6"/>
                  </a:lnTo>
                  <a:lnTo>
                    <a:pt x="3" y="2"/>
                  </a:lnTo>
                  <a:lnTo>
                    <a:pt x="1" y="0"/>
                  </a:lnTo>
                  <a:lnTo>
                    <a:pt x="1" y="4"/>
                  </a:lnTo>
                  <a:close/>
                </a:path>
              </a:pathLst>
            </a:custGeom>
            <a:solidFill>
              <a:srgbClr val="000000"/>
            </a:solidFill>
            <a:ln w="9525">
              <a:noFill/>
              <a:round/>
            </a:ln>
          </p:spPr>
          <p:txBody>
            <a:bodyPr/>
            <a:lstStyle/>
            <a:p>
              <a:endParaRPr lang="en-US"/>
            </a:p>
          </p:txBody>
        </p:sp>
        <p:sp>
          <p:nvSpPr>
            <p:cNvPr id="520581" name="Freeform 389"/>
            <p:cNvSpPr/>
            <p:nvPr/>
          </p:nvSpPr>
          <p:spPr bwMode="auto">
            <a:xfrm>
              <a:off x="4818" y="2701"/>
              <a:ext cx="9" cy="7"/>
            </a:xfrm>
            <a:custGeom>
              <a:avLst/>
              <a:gdLst/>
              <a:ahLst/>
              <a:cxnLst>
                <a:cxn ang="0">
                  <a:pos x="0" y="4"/>
                </a:cxn>
                <a:cxn ang="0">
                  <a:pos x="9" y="4"/>
                </a:cxn>
                <a:cxn ang="0">
                  <a:pos x="9" y="0"/>
                </a:cxn>
                <a:cxn ang="0">
                  <a:pos x="2" y="0"/>
                </a:cxn>
                <a:cxn ang="0">
                  <a:pos x="0" y="2"/>
                </a:cxn>
                <a:cxn ang="0">
                  <a:pos x="4" y="2"/>
                </a:cxn>
                <a:cxn ang="0">
                  <a:pos x="0" y="4"/>
                </a:cxn>
                <a:cxn ang="0">
                  <a:pos x="2" y="7"/>
                </a:cxn>
                <a:cxn ang="0">
                  <a:pos x="4" y="4"/>
                </a:cxn>
                <a:cxn ang="0">
                  <a:pos x="0" y="4"/>
                </a:cxn>
              </a:cxnLst>
              <a:rect l="0" t="0" r="r" b="b"/>
              <a:pathLst>
                <a:path w="9" h="7">
                  <a:moveTo>
                    <a:pt x="0" y="4"/>
                  </a:moveTo>
                  <a:lnTo>
                    <a:pt x="9" y="4"/>
                  </a:lnTo>
                  <a:lnTo>
                    <a:pt x="9" y="0"/>
                  </a:lnTo>
                  <a:lnTo>
                    <a:pt x="2" y="0"/>
                  </a:lnTo>
                  <a:lnTo>
                    <a:pt x="0" y="2"/>
                  </a:lnTo>
                  <a:lnTo>
                    <a:pt x="4" y="2"/>
                  </a:lnTo>
                  <a:lnTo>
                    <a:pt x="0" y="4"/>
                  </a:lnTo>
                  <a:lnTo>
                    <a:pt x="2" y="7"/>
                  </a:lnTo>
                  <a:lnTo>
                    <a:pt x="4" y="4"/>
                  </a:lnTo>
                  <a:lnTo>
                    <a:pt x="0" y="4"/>
                  </a:lnTo>
                  <a:close/>
                </a:path>
              </a:pathLst>
            </a:custGeom>
            <a:solidFill>
              <a:srgbClr val="000000"/>
            </a:solidFill>
            <a:ln w="9525">
              <a:noFill/>
              <a:round/>
            </a:ln>
          </p:spPr>
          <p:txBody>
            <a:bodyPr/>
            <a:lstStyle/>
            <a:p>
              <a:endParaRPr lang="en-US"/>
            </a:p>
          </p:txBody>
        </p:sp>
        <p:sp>
          <p:nvSpPr>
            <p:cNvPr id="520582" name="Freeform 390"/>
            <p:cNvSpPr/>
            <p:nvPr/>
          </p:nvSpPr>
          <p:spPr bwMode="auto">
            <a:xfrm>
              <a:off x="4815" y="2696"/>
              <a:ext cx="7" cy="9"/>
            </a:xfrm>
            <a:custGeom>
              <a:avLst/>
              <a:gdLst/>
              <a:ahLst/>
              <a:cxnLst>
                <a:cxn ang="0">
                  <a:pos x="0" y="3"/>
                </a:cxn>
                <a:cxn ang="0">
                  <a:pos x="1" y="3"/>
                </a:cxn>
                <a:cxn ang="0">
                  <a:pos x="3" y="5"/>
                </a:cxn>
                <a:cxn ang="0">
                  <a:pos x="3" y="9"/>
                </a:cxn>
                <a:cxn ang="0">
                  <a:pos x="7" y="7"/>
                </a:cxn>
                <a:cxn ang="0">
                  <a:pos x="7" y="5"/>
                </a:cxn>
                <a:cxn ang="0">
                  <a:pos x="1" y="0"/>
                </a:cxn>
                <a:cxn ang="0">
                  <a:pos x="0" y="0"/>
                </a:cxn>
                <a:cxn ang="0">
                  <a:pos x="1" y="0"/>
                </a:cxn>
                <a:cxn ang="0">
                  <a:pos x="0" y="0"/>
                </a:cxn>
                <a:cxn ang="0">
                  <a:pos x="0" y="3"/>
                </a:cxn>
              </a:cxnLst>
              <a:rect l="0" t="0" r="r" b="b"/>
              <a:pathLst>
                <a:path w="7" h="9">
                  <a:moveTo>
                    <a:pt x="0" y="3"/>
                  </a:moveTo>
                  <a:lnTo>
                    <a:pt x="1" y="3"/>
                  </a:lnTo>
                  <a:lnTo>
                    <a:pt x="3" y="5"/>
                  </a:lnTo>
                  <a:lnTo>
                    <a:pt x="3" y="9"/>
                  </a:lnTo>
                  <a:lnTo>
                    <a:pt x="7" y="7"/>
                  </a:lnTo>
                  <a:lnTo>
                    <a:pt x="7" y="5"/>
                  </a:lnTo>
                  <a:lnTo>
                    <a:pt x="1" y="0"/>
                  </a:lnTo>
                  <a:lnTo>
                    <a:pt x="0" y="0"/>
                  </a:lnTo>
                  <a:lnTo>
                    <a:pt x="1" y="0"/>
                  </a:lnTo>
                  <a:lnTo>
                    <a:pt x="0" y="0"/>
                  </a:lnTo>
                  <a:lnTo>
                    <a:pt x="0" y="3"/>
                  </a:lnTo>
                  <a:close/>
                </a:path>
              </a:pathLst>
            </a:custGeom>
            <a:solidFill>
              <a:srgbClr val="000000"/>
            </a:solidFill>
            <a:ln w="9525">
              <a:noFill/>
              <a:round/>
            </a:ln>
          </p:spPr>
          <p:txBody>
            <a:bodyPr/>
            <a:lstStyle/>
            <a:p>
              <a:endParaRPr lang="en-US"/>
            </a:p>
          </p:txBody>
        </p:sp>
        <p:sp>
          <p:nvSpPr>
            <p:cNvPr id="520583" name="Freeform 391"/>
            <p:cNvSpPr/>
            <p:nvPr/>
          </p:nvSpPr>
          <p:spPr bwMode="auto">
            <a:xfrm>
              <a:off x="4807" y="2696"/>
              <a:ext cx="8" cy="5"/>
            </a:xfrm>
            <a:custGeom>
              <a:avLst/>
              <a:gdLst/>
              <a:ahLst/>
              <a:cxnLst>
                <a:cxn ang="0">
                  <a:pos x="0" y="3"/>
                </a:cxn>
                <a:cxn ang="0">
                  <a:pos x="2" y="5"/>
                </a:cxn>
                <a:cxn ang="0">
                  <a:pos x="8" y="3"/>
                </a:cxn>
                <a:cxn ang="0">
                  <a:pos x="8" y="0"/>
                </a:cxn>
                <a:cxn ang="0">
                  <a:pos x="2" y="1"/>
                </a:cxn>
                <a:cxn ang="0">
                  <a:pos x="4" y="3"/>
                </a:cxn>
                <a:cxn ang="0">
                  <a:pos x="0" y="3"/>
                </a:cxn>
                <a:cxn ang="0">
                  <a:pos x="0" y="5"/>
                </a:cxn>
                <a:cxn ang="0">
                  <a:pos x="2" y="5"/>
                </a:cxn>
                <a:cxn ang="0">
                  <a:pos x="0" y="3"/>
                </a:cxn>
              </a:cxnLst>
              <a:rect l="0" t="0" r="r" b="b"/>
              <a:pathLst>
                <a:path w="8" h="5">
                  <a:moveTo>
                    <a:pt x="0" y="3"/>
                  </a:moveTo>
                  <a:lnTo>
                    <a:pt x="2" y="5"/>
                  </a:lnTo>
                  <a:lnTo>
                    <a:pt x="8" y="3"/>
                  </a:lnTo>
                  <a:lnTo>
                    <a:pt x="8" y="0"/>
                  </a:lnTo>
                  <a:lnTo>
                    <a:pt x="2" y="1"/>
                  </a:lnTo>
                  <a:lnTo>
                    <a:pt x="4" y="3"/>
                  </a:lnTo>
                  <a:lnTo>
                    <a:pt x="0" y="3"/>
                  </a:lnTo>
                  <a:lnTo>
                    <a:pt x="0" y="5"/>
                  </a:lnTo>
                  <a:lnTo>
                    <a:pt x="2" y="5"/>
                  </a:lnTo>
                  <a:lnTo>
                    <a:pt x="0" y="3"/>
                  </a:lnTo>
                  <a:close/>
                </a:path>
              </a:pathLst>
            </a:custGeom>
            <a:solidFill>
              <a:srgbClr val="000000"/>
            </a:solidFill>
            <a:ln w="9525">
              <a:noFill/>
              <a:round/>
            </a:ln>
          </p:spPr>
          <p:txBody>
            <a:bodyPr/>
            <a:lstStyle/>
            <a:p>
              <a:endParaRPr lang="en-US"/>
            </a:p>
          </p:txBody>
        </p:sp>
        <p:sp>
          <p:nvSpPr>
            <p:cNvPr id="520584" name="Freeform 392"/>
            <p:cNvSpPr/>
            <p:nvPr/>
          </p:nvSpPr>
          <p:spPr bwMode="auto">
            <a:xfrm>
              <a:off x="4800" y="2685"/>
              <a:ext cx="11" cy="14"/>
            </a:xfrm>
            <a:custGeom>
              <a:avLst/>
              <a:gdLst/>
              <a:ahLst/>
              <a:cxnLst>
                <a:cxn ang="0">
                  <a:pos x="0" y="3"/>
                </a:cxn>
                <a:cxn ang="0">
                  <a:pos x="0" y="1"/>
                </a:cxn>
                <a:cxn ang="0">
                  <a:pos x="2" y="5"/>
                </a:cxn>
                <a:cxn ang="0">
                  <a:pos x="4" y="9"/>
                </a:cxn>
                <a:cxn ang="0">
                  <a:pos x="7" y="11"/>
                </a:cxn>
                <a:cxn ang="0">
                  <a:pos x="7" y="14"/>
                </a:cxn>
                <a:cxn ang="0">
                  <a:pos x="11" y="14"/>
                </a:cxn>
                <a:cxn ang="0">
                  <a:pos x="9" y="9"/>
                </a:cxn>
                <a:cxn ang="0">
                  <a:pos x="7" y="5"/>
                </a:cxn>
                <a:cxn ang="0">
                  <a:pos x="4" y="1"/>
                </a:cxn>
                <a:cxn ang="0">
                  <a:pos x="4" y="0"/>
                </a:cxn>
                <a:cxn ang="0">
                  <a:pos x="4" y="1"/>
                </a:cxn>
                <a:cxn ang="0">
                  <a:pos x="4" y="0"/>
                </a:cxn>
                <a:cxn ang="0">
                  <a:pos x="0" y="3"/>
                </a:cxn>
              </a:cxnLst>
              <a:rect l="0" t="0" r="r" b="b"/>
              <a:pathLst>
                <a:path w="11" h="14">
                  <a:moveTo>
                    <a:pt x="0" y="3"/>
                  </a:moveTo>
                  <a:lnTo>
                    <a:pt x="0" y="1"/>
                  </a:lnTo>
                  <a:lnTo>
                    <a:pt x="2" y="5"/>
                  </a:lnTo>
                  <a:lnTo>
                    <a:pt x="4" y="9"/>
                  </a:lnTo>
                  <a:lnTo>
                    <a:pt x="7" y="11"/>
                  </a:lnTo>
                  <a:lnTo>
                    <a:pt x="7" y="14"/>
                  </a:lnTo>
                  <a:lnTo>
                    <a:pt x="11" y="14"/>
                  </a:lnTo>
                  <a:lnTo>
                    <a:pt x="9" y="9"/>
                  </a:lnTo>
                  <a:lnTo>
                    <a:pt x="7" y="5"/>
                  </a:lnTo>
                  <a:lnTo>
                    <a:pt x="4" y="1"/>
                  </a:lnTo>
                  <a:lnTo>
                    <a:pt x="4" y="0"/>
                  </a:lnTo>
                  <a:lnTo>
                    <a:pt x="4" y="1"/>
                  </a:lnTo>
                  <a:lnTo>
                    <a:pt x="4" y="0"/>
                  </a:lnTo>
                  <a:lnTo>
                    <a:pt x="0" y="3"/>
                  </a:lnTo>
                  <a:close/>
                </a:path>
              </a:pathLst>
            </a:custGeom>
            <a:solidFill>
              <a:srgbClr val="000000"/>
            </a:solidFill>
            <a:ln w="9525">
              <a:noFill/>
              <a:round/>
            </a:ln>
          </p:spPr>
          <p:txBody>
            <a:bodyPr/>
            <a:lstStyle/>
            <a:p>
              <a:endParaRPr lang="en-US"/>
            </a:p>
          </p:txBody>
        </p:sp>
        <p:sp>
          <p:nvSpPr>
            <p:cNvPr id="520585" name="Freeform 393"/>
            <p:cNvSpPr/>
            <p:nvPr/>
          </p:nvSpPr>
          <p:spPr bwMode="auto">
            <a:xfrm>
              <a:off x="4793" y="2681"/>
              <a:ext cx="11" cy="7"/>
            </a:xfrm>
            <a:custGeom>
              <a:avLst/>
              <a:gdLst/>
              <a:ahLst/>
              <a:cxnLst>
                <a:cxn ang="0">
                  <a:pos x="1" y="5"/>
                </a:cxn>
                <a:cxn ang="0">
                  <a:pos x="3" y="5"/>
                </a:cxn>
                <a:cxn ang="0">
                  <a:pos x="5" y="4"/>
                </a:cxn>
                <a:cxn ang="0">
                  <a:pos x="7" y="5"/>
                </a:cxn>
                <a:cxn ang="0">
                  <a:pos x="7" y="7"/>
                </a:cxn>
                <a:cxn ang="0">
                  <a:pos x="11" y="4"/>
                </a:cxn>
                <a:cxn ang="0">
                  <a:pos x="9" y="2"/>
                </a:cxn>
                <a:cxn ang="0">
                  <a:pos x="5" y="0"/>
                </a:cxn>
                <a:cxn ang="0">
                  <a:pos x="3" y="0"/>
                </a:cxn>
                <a:cxn ang="0">
                  <a:pos x="0" y="4"/>
                </a:cxn>
                <a:cxn ang="0">
                  <a:pos x="3" y="4"/>
                </a:cxn>
                <a:cxn ang="0">
                  <a:pos x="1" y="5"/>
                </a:cxn>
                <a:cxn ang="0">
                  <a:pos x="3" y="7"/>
                </a:cxn>
                <a:cxn ang="0">
                  <a:pos x="3" y="5"/>
                </a:cxn>
                <a:cxn ang="0">
                  <a:pos x="1" y="5"/>
                </a:cxn>
              </a:cxnLst>
              <a:rect l="0" t="0" r="r" b="b"/>
              <a:pathLst>
                <a:path w="11" h="7">
                  <a:moveTo>
                    <a:pt x="1" y="5"/>
                  </a:moveTo>
                  <a:lnTo>
                    <a:pt x="3" y="5"/>
                  </a:lnTo>
                  <a:lnTo>
                    <a:pt x="5" y="4"/>
                  </a:lnTo>
                  <a:lnTo>
                    <a:pt x="7" y="5"/>
                  </a:lnTo>
                  <a:lnTo>
                    <a:pt x="7" y="7"/>
                  </a:lnTo>
                  <a:lnTo>
                    <a:pt x="11" y="4"/>
                  </a:lnTo>
                  <a:lnTo>
                    <a:pt x="9" y="2"/>
                  </a:lnTo>
                  <a:lnTo>
                    <a:pt x="5" y="0"/>
                  </a:lnTo>
                  <a:lnTo>
                    <a:pt x="3" y="0"/>
                  </a:lnTo>
                  <a:lnTo>
                    <a:pt x="0" y="4"/>
                  </a:lnTo>
                  <a:lnTo>
                    <a:pt x="3" y="4"/>
                  </a:lnTo>
                  <a:lnTo>
                    <a:pt x="1" y="5"/>
                  </a:lnTo>
                  <a:lnTo>
                    <a:pt x="3" y="7"/>
                  </a:lnTo>
                  <a:lnTo>
                    <a:pt x="3" y="5"/>
                  </a:lnTo>
                  <a:lnTo>
                    <a:pt x="1" y="5"/>
                  </a:lnTo>
                  <a:close/>
                </a:path>
              </a:pathLst>
            </a:custGeom>
            <a:solidFill>
              <a:srgbClr val="000000"/>
            </a:solidFill>
            <a:ln w="9525">
              <a:noFill/>
              <a:round/>
            </a:ln>
          </p:spPr>
          <p:txBody>
            <a:bodyPr/>
            <a:lstStyle/>
            <a:p>
              <a:endParaRPr lang="en-US"/>
            </a:p>
          </p:txBody>
        </p:sp>
        <p:sp>
          <p:nvSpPr>
            <p:cNvPr id="520586" name="Freeform 394"/>
            <p:cNvSpPr/>
            <p:nvPr/>
          </p:nvSpPr>
          <p:spPr bwMode="auto">
            <a:xfrm>
              <a:off x="4791" y="2668"/>
              <a:ext cx="5" cy="18"/>
            </a:xfrm>
            <a:custGeom>
              <a:avLst/>
              <a:gdLst/>
              <a:ahLst/>
              <a:cxnLst>
                <a:cxn ang="0">
                  <a:pos x="2" y="0"/>
                </a:cxn>
                <a:cxn ang="0">
                  <a:pos x="0" y="4"/>
                </a:cxn>
                <a:cxn ang="0">
                  <a:pos x="0" y="15"/>
                </a:cxn>
                <a:cxn ang="0">
                  <a:pos x="3" y="18"/>
                </a:cxn>
                <a:cxn ang="0">
                  <a:pos x="5" y="17"/>
                </a:cxn>
                <a:cxn ang="0">
                  <a:pos x="3" y="13"/>
                </a:cxn>
                <a:cxn ang="0">
                  <a:pos x="3" y="6"/>
                </a:cxn>
                <a:cxn ang="0">
                  <a:pos x="5" y="2"/>
                </a:cxn>
                <a:cxn ang="0">
                  <a:pos x="2" y="0"/>
                </a:cxn>
              </a:cxnLst>
              <a:rect l="0" t="0" r="r" b="b"/>
              <a:pathLst>
                <a:path w="5" h="18">
                  <a:moveTo>
                    <a:pt x="2" y="0"/>
                  </a:moveTo>
                  <a:lnTo>
                    <a:pt x="0" y="4"/>
                  </a:lnTo>
                  <a:lnTo>
                    <a:pt x="0" y="15"/>
                  </a:lnTo>
                  <a:lnTo>
                    <a:pt x="3" y="18"/>
                  </a:lnTo>
                  <a:lnTo>
                    <a:pt x="5" y="17"/>
                  </a:lnTo>
                  <a:lnTo>
                    <a:pt x="3" y="13"/>
                  </a:lnTo>
                  <a:lnTo>
                    <a:pt x="3" y="6"/>
                  </a:lnTo>
                  <a:lnTo>
                    <a:pt x="5" y="2"/>
                  </a:lnTo>
                  <a:lnTo>
                    <a:pt x="2" y="0"/>
                  </a:lnTo>
                  <a:close/>
                </a:path>
              </a:pathLst>
            </a:custGeom>
            <a:solidFill>
              <a:srgbClr val="000000"/>
            </a:solidFill>
            <a:ln w="9525">
              <a:noFill/>
              <a:round/>
            </a:ln>
          </p:spPr>
          <p:txBody>
            <a:bodyPr/>
            <a:lstStyle/>
            <a:p>
              <a:endParaRPr lang="en-US"/>
            </a:p>
          </p:txBody>
        </p:sp>
        <p:sp>
          <p:nvSpPr>
            <p:cNvPr id="520587" name="Freeform 395"/>
            <p:cNvSpPr/>
            <p:nvPr/>
          </p:nvSpPr>
          <p:spPr bwMode="auto">
            <a:xfrm>
              <a:off x="4793" y="2628"/>
              <a:ext cx="36" cy="42"/>
            </a:xfrm>
            <a:custGeom>
              <a:avLst/>
              <a:gdLst/>
              <a:ahLst/>
              <a:cxnLst>
                <a:cxn ang="0">
                  <a:pos x="34" y="0"/>
                </a:cxn>
                <a:cxn ang="0">
                  <a:pos x="27" y="3"/>
                </a:cxn>
                <a:cxn ang="0">
                  <a:pos x="18" y="13"/>
                </a:cxn>
                <a:cxn ang="0">
                  <a:pos x="14" y="18"/>
                </a:cxn>
                <a:cxn ang="0">
                  <a:pos x="11" y="24"/>
                </a:cxn>
                <a:cxn ang="0">
                  <a:pos x="7" y="29"/>
                </a:cxn>
                <a:cxn ang="0">
                  <a:pos x="5" y="35"/>
                </a:cxn>
                <a:cxn ang="0">
                  <a:pos x="0" y="40"/>
                </a:cxn>
                <a:cxn ang="0">
                  <a:pos x="3" y="42"/>
                </a:cxn>
                <a:cxn ang="0">
                  <a:pos x="7" y="36"/>
                </a:cxn>
                <a:cxn ang="0">
                  <a:pos x="11" y="31"/>
                </a:cxn>
                <a:cxn ang="0">
                  <a:pos x="14" y="25"/>
                </a:cxn>
                <a:cxn ang="0">
                  <a:pos x="18" y="20"/>
                </a:cxn>
                <a:cxn ang="0">
                  <a:pos x="22" y="14"/>
                </a:cxn>
                <a:cxn ang="0">
                  <a:pos x="29" y="7"/>
                </a:cxn>
                <a:cxn ang="0">
                  <a:pos x="36" y="3"/>
                </a:cxn>
                <a:cxn ang="0">
                  <a:pos x="34" y="3"/>
                </a:cxn>
                <a:cxn ang="0">
                  <a:pos x="34" y="0"/>
                </a:cxn>
              </a:cxnLst>
              <a:rect l="0" t="0" r="r" b="b"/>
              <a:pathLst>
                <a:path w="36" h="42">
                  <a:moveTo>
                    <a:pt x="34" y="0"/>
                  </a:moveTo>
                  <a:lnTo>
                    <a:pt x="27" y="3"/>
                  </a:lnTo>
                  <a:lnTo>
                    <a:pt x="18" y="13"/>
                  </a:lnTo>
                  <a:lnTo>
                    <a:pt x="14" y="18"/>
                  </a:lnTo>
                  <a:lnTo>
                    <a:pt x="11" y="24"/>
                  </a:lnTo>
                  <a:lnTo>
                    <a:pt x="7" y="29"/>
                  </a:lnTo>
                  <a:lnTo>
                    <a:pt x="5" y="35"/>
                  </a:lnTo>
                  <a:lnTo>
                    <a:pt x="0" y="40"/>
                  </a:lnTo>
                  <a:lnTo>
                    <a:pt x="3" y="42"/>
                  </a:lnTo>
                  <a:lnTo>
                    <a:pt x="7" y="36"/>
                  </a:lnTo>
                  <a:lnTo>
                    <a:pt x="11" y="31"/>
                  </a:lnTo>
                  <a:lnTo>
                    <a:pt x="14" y="25"/>
                  </a:lnTo>
                  <a:lnTo>
                    <a:pt x="18" y="20"/>
                  </a:lnTo>
                  <a:lnTo>
                    <a:pt x="22" y="14"/>
                  </a:lnTo>
                  <a:lnTo>
                    <a:pt x="29" y="7"/>
                  </a:lnTo>
                  <a:lnTo>
                    <a:pt x="36" y="3"/>
                  </a:lnTo>
                  <a:lnTo>
                    <a:pt x="34" y="3"/>
                  </a:lnTo>
                  <a:lnTo>
                    <a:pt x="34" y="0"/>
                  </a:lnTo>
                  <a:close/>
                </a:path>
              </a:pathLst>
            </a:custGeom>
            <a:solidFill>
              <a:srgbClr val="000000"/>
            </a:solidFill>
            <a:ln w="9525">
              <a:noFill/>
              <a:round/>
            </a:ln>
          </p:spPr>
          <p:txBody>
            <a:bodyPr/>
            <a:lstStyle/>
            <a:p>
              <a:endParaRPr lang="en-US"/>
            </a:p>
          </p:txBody>
        </p:sp>
        <p:sp>
          <p:nvSpPr>
            <p:cNvPr id="520588" name="Freeform 396"/>
            <p:cNvSpPr/>
            <p:nvPr/>
          </p:nvSpPr>
          <p:spPr bwMode="auto">
            <a:xfrm>
              <a:off x="4827" y="2628"/>
              <a:ext cx="21" cy="11"/>
            </a:xfrm>
            <a:custGeom>
              <a:avLst/>
              <a:gdLst/>
              <a:ahLst/>
              <a:cxnLst>
                <a:cxn ang="0">
                  <a:pos x="13" y="11"/>
                </a:cxn>
                <a:cxn ang="0">
                  <a:pos x="13" y="7"/>
                </a:cxn>
                <a:cxn ang="0">
                  <a:pos x="11" y="7"/>
                </a:cxn>
                <a:cxn ang="0">
                  <a:pos x="10" y="5"/>
                </a:cxn>
                <a:cxn ang="0">
                  <a:pos x="8" y="5"/>
                </a:cxn>
                <a:cxn ang="0">
                  <a:pos x="8" y="3"/>
                </a:cxn>
                <a:cxn ang="0">
                  <a:pos x="6" y="2"/>
                </a:cxn>
                <a:cxn ang="0">
                  <a:pos x="4" y="2"/>
                </a:cxn>
                <a:cxn ang="0">
                  <a:pos x="0" y="0"/>
                </a:cxn>
                <a:cxn ang="0">
                  <a:pos x="0" y="3"/>
                </a:cxn>
                <a:cxn ang="0">
                  <a:pos x="2" y="5"/>
                </a:cxn>
                <a:cxn ang="0">
                  <a:pos x="4" y="5"/>
                </a:cxn>
                <a:cxn ang="0">
                  <a:pos x="4" y="7"/>
                </a:cxn>
                <a:cxn ang="0">
                  <a:pos x="6" y="7"/>
                </a:cxn>
                <a:cxn ang="0">
                  <a:pos x="10" y="11"/>
                </a:cxn>
                <a:cxn ang="0">
                  <a:pos x="13" y="11"/>
                </a:cxn>
                <a:cxn ang="0">
                  <a:pos x="11" y="7"/>
                </a:cxn>
                <a:cxn ang="0">
                  <a:pos x="13" y="11"/>
                </a:cxn>
                <a:cxn ang="0">
                  <a:pos x="21" y="7"/>
                </a:cxn>
                <a:cxn ang="0">
                  <a:pos x="13" y="7"/>
                </a:cxn>
                <a:cxn ang="0">
                  <a:pos x="13" y="11"/>
                </a:cxn>
              </a:cxnLst>
              <a:rect l="0" t="0" r="r" b="b"/>
              <a:pathLst>
                <a:path w="21" h="11">
                  <a:moveTo>
                    <a:pt x="13" y="11"/>
                  </a:moveTo>
                  <a:lnTo>
                    <a:pt x="13" y="7"/>
                  </a:lnTo>
                  <a:lnTo>
                    <a:pt x="11" y="7"/>
                  </a:lnTo>
                  <a:lnTo>
                    <a:pt x="10" y="5"/>
                  </a:lnTo>
                  <a:lnTo>
                    <a:pt x="8" y="5"/>
                  </a:lnTo>
                  <a:lnTo>
                    <a:pt x="8" y="3"/>
                  </a:lnTo>
                  <a:lnTo>
                    <a:pt x="6" y="2"/>
                  </a:lnTo>
                  <a:lnTo>
                    <a:pt x="4" y="2"/>
                  </a:lnTo>
                  <a:lnTo>
                    <a:pt x="0" y="0"/>
                  </a:lnTo>
                  <a:lnTo>
                    <a:pt x="0" y="3"/>
                  </a:lnTo>
                  <a:lnTo>
                    <a:pt x="2" y="5"/>
                  </a:lnTo>
                  <a:lnTo>
                    <a:pt x="4" y="5"/>
                  </a:lnTo>
                  <a:lnTo>
                    <a:pt x="4" y="7"/>
                  </a:lnTo>
                  <a:lnTo>
                    <a:pt x="6" y="7"/>
                  </a:lnTo>
                  <a:lnTo>
                    <a:pt x="10" y="11"/>
                  </a:lnTo>
                  <a:lnTo>
                    <a:pt x="13" y="11"/>
                  </a:lnTo>
                  <a:lnTo>
                    <a:pt x="11" y="7"/>
                  </a:lnTo>
                  <a:lnTo>
                    <a:pt x="13" y="11"/>
                  </a:lnTo>
                  <a:lnTo>
                    <a:pt x="21" y="7"/>
                  </a:lnTo>
                  <a:lnTo>
                    <a:pt x="13" y="7"/>
                  </a:lnTo>
                  <a:lnTo>
                    <a:pt x="13" y="11"/>
                  </a:lnTo>
                  <a:close/>
                </a:path>
              </a:pathLst>
            </a:custGeom>
            <a:solidFill>
              <a:srgbClr val="000000"/>
            </a:solidFill>
            <a:ln w="9525">
              <a:noFill/>
              <a:round/>
            </a:ln>
          </p:spPr>
          <p:txBody>
            <a:bodyPr/>
            <a:lstStyle/>
            <a:p>
              <a:endParaRPr lang="en-US"/>
            </a:p>
          </p:txBody>
        </p:sp>
        <p:sp>
          <p:nvSpPr>
            <p:cNvPr id="520589" name="Freeform 397"/>
            <p:cNvSpPr/>
            <p:nvPr/>
          </p:nvSpPr>
          <p:spPr bwMode="auto">
            <a:xfrm>
              <a:off x="4052" y="2688"/>
              <a:ext cx="193" cy="248"/>
            </a:xfrm>
            <a:custGeom>
              <a:avLst/>
              <a:gdLst/>
              <a:ahLst/>
              <a:cxnLst>
                <a:cxn ang="0">
                  <a:pos x="166" y="9"/>
                </a:cxn>
                <a:cxn ang="0">
                  <a:pos x="162" y="11"/>
                </a:cxn>
                <a:cxn ang="0">
                  <a:pos x="160" y="30"/>
                </a:cxn>
                <a:cxn ang="0">
                  <a:pos x="166" y="54"/>
                </a:cxn>
                <a:cxn ang="0">
                  <a:pos x="177" y="79"/>
                </a:cxn>
                <a:cxn ang="0">
                  <a:pos x="189" y="103"/>
                </a:cxn>
                <a:cxn ang="0">
                  <a:pos x="189" y="127"/>
                </a:cxn>
                <a:cxn ang="0">
                  <a:pos x="184" y="149"/>
                </a:cxn>
                <a:cxn ang="0">
                  <a:pos x="177" y="173"/>
                </a:cxn>
                <a:cxn ang="0">
                  <a:pos x="169" y="195"/>
                </a:cxn>
                <a:cxn ang="0">
                  <a:pos x="162" y="211"/>
                </a:cxn>
                <a:cxn ang="0">
                  <a:pos x="155" y="222"/>
                </a:cxn>
                <a:cxn ang="0">
                  <a:pos x="138" y="237"/>
                </a:cxn>
                <a:cxn ang="0">
                  <a:pos x="127" y="243"/>
                </a:cxn>
                <a:cxn ang="0">
                  <a:pos x="99" y="244"/>
                </a:cxn>
                <a:cxn ang="0">
                  <a:pos x="90" y="246"/>
                </a:cxn>
                <a:cxn ang="0">
                  <a:pos x="81" y="246"/>
                </a:cxn>
                <a:cxn ang="0">
                  <a:pos x="76" y="244"/>
                </a:cxn>
                <a:cxn ang="0">
                  <a:pos x="70" y="243"/>
                </a:cxn>
                <a:cxn ang="0">
                  <a:pos x="65" y="239"/>
                </a:cxn>
                <a:cxn ang="0">
                  <a:pos x="46" y="224"/>
                </a:cxn>
                <a:cxn ang="0">
                  <a:pos x="33" y="213"/>
                </a:cxn>
                <a:cxn ang="0">
                  <a:pos x="26" y="208"/>
                </a:cxn>
                <a:cxn ang="0">
                  <a:pos x="19" y="204"/>
                </a:cxn>
                <a:cxn ang="0">
                  <a:pos x="11" y="199"/>
                </a:cxn>
                <a:cxn ang="0">
                  <a:pos x="2" y="193"/>
                </a:cxn>
                <a:cxn ang="0">
                  <a:pos x="0" y="189"/>
                </a:cxn>
                <a:cxn ang="0">
                  <a:pos x="4" y="184"/>
                </a:cxn>
                <a:cxn ang="0">
                  <a:pos x="8" y="184"/>
                </a:cxn>
                <a:cxn ang="0">
                  <a:pos x="17" y="191"/>
                </a:cxn>
                <a:cxn ang="0">
                  <a:pos x="24" y="195"/>
                </a:cxn>
                <a:cxn ang="0">
                  <a:pos x="30" y="200"/>
                </a:cxn>
                <a:cxn ang="0">
                  <a:pos x="37" y="206"/>
                </a:cxn>
                <a:cxn ang="0">
                  <a:pos x="46" y="213"/>
                </a:cxn>
                <a:cxn ang="0">
                  <a:pos x="52" y="219"/>
                </a:cxn>
                <a:cxn ang="0">
                  <a:pos x="70" y="221"/>
                </a:cxn>
                <a:cxn ang="0">
                  <a:pos x="87" y="222"/>
                </a:cxn>
                <a:cxn ang="0">
                  <a:pos x="118" y="224"/>
                </a:cxn>
                <a:cxn ang="0">
                  <a:pos x="127" y="222"/>
                </a:cxn>
                <a:cxn ang="0">
                  <a:pos x="138" y="219"/>
                </a:cxn>
                <a:cxn ang="0">
                  <a:pos x="142" y="211"/>
                </a:cxn>
                <a:cxn ang="0">
                  <a:pos x="145" y="202"/>
                </a:cxn>
                <a:cxn ang="0">
                  <a:pos x="151" y="193"/>
                </a:cxn>
                <a:cxn ang="0">
                  <a:pos x="155" y="182"/>
                </a:cxn>
                <a:cxn ang="0">
                  <a:pos x="156" y="171"/>
                </a:cxn>
                <a:cxn ang="0">
                  <a:pos x="160" y="158"/>
                </a:cxn>
                <a:cxn ang="0">
                  <a:pos x="164" y="145"/>
                </a:cxn>
                <a:cxn ang="0">
                  <a:pos x="169" y="132"/>
                </a:cxn>
                <a:cxn ang="0">
                  <a:pos x="173" y="120"/>
                </a:cxn>
                <a:cxn ang="0">
                  <a:pos x="177" y="103"/>
                </a:cxn>
                <a:cxn ang="0">
                  <a:pos x="169" y="85"/>
                </a:cxn>
                <a:cxn ang="0">
                  <a:pos x="160" y="63"/>
                </a:cxn>
                <a:cxn ang="0">
                  <a:pos x="153" y="39"/>
                </a:cxn>
                <a:cxn ang="0">
                  <a:pos x="153" y="15"/>
                </a:cxn>
                <a:cxn ang="0">
                  <a:pos x="158" y="2"/>
                </a:cxn>
                <a:cxn ang="0">
                  <a:pos x="160" y="0"/>
                </a:cxn>
                <a:cxn ang="0">
                  <a:pos x="162" y="4"/>
                </a:cxn>
                <a:cxn ang="0">
                  <a:pos x="166" y="6"/>
                </a:cxn>
              </a:cxnLst>
              <a:rect l="0" t="0" r="r" b="b"/>
              <a:pathLst>
                <a:path w="193" h="248">
                  <a:moveTo>
                    <a:pt x="166" y="6"/>
                  </a:moveTo>
                  <a:lnTo>
                    <a:pt x="166" y="9"/>
                  </a:lnTo>
                  <a:lnTo>
                    <a:pt x="164" y="11"/>
                  </a:lnTo>
                  <a:lnTo>
                    <a:pt x="162" y="11"/>
                  </a:lnTo>
                  <a:lnTo>
                    <a:pt x="160" y="15"/>
                  </a:lnTo>
                  <a:lnTo>
                    <a:pt x="160" y="30"/>
                  </a:lnTo>
                  <a:lnTo>
                    <a:pt x="162" y="43"/>
                  </a:lnTo>
                  <a:lnTo>
                    <a:pt x="166" y="54"/>
                  </a:lnTo>
                  <a:lnTo>
                    <a:pt x="171" y="66"/>
                  </a:lnTo>
                  <a:lnTo>
                    <a:pt x="177" y="79"/>
                  </a:lnTo>
                  <a:lnTo>
                    <a:pt x="182" y="90"/>
                  </a:lnTo>
                  <a:lnTo>
                    <a:pt x="189" y="103"/>
                  </a:lnTo>
                  <a:lnTo>
                    <a:pt x="193" y="116"/>
                  </a:lnTo>
                  <a:lnTo>
                    <a:pt x="189" y="127"/>
                  </a:lnTo>
                  <a:lnTo>
                    <a:pt x="186" y="138"/>
                  </a:lnTo>
                  <a:lnTo>
                    <a:pt x="184" y="149"/>
                  </a:lnTo>
                  <a:lnTo>
                    <a:pt x="180" y="162"/>
                  </a:lnTo>
                  <a:lnTo>
                    <a:pt x="177" y="173"/>
                  </a:lnTo>
                  <a:lnTo>
                    <a:pt x="173" y="184"/>
                  </a:lnTo>
                  <a:lnTo>
                    <a:pt x="169" y="195"/>
                  </a:lnTo>
                  <a:lnTo>
                    <a:pt x="166" y="206"/>
                  </a:lnTo>
                  <a:lnTo>
                    <a:pt x="162" y="211"/>
                  </a:lnTo>
                  <a:lnTo>
                    <a:pt x="158" y="217"/>
                  </a:lnTo>
                  <a:lnTo>
                    <a:pt x="155" y="222"/>
                  </a:lnTo>
                  <a:lnTo>
                    <a:pt x="144" y="233"/>
                  </a:lnTo>
                  <a:lnTo>
                    <a:pt x="138" y="237"/>
                  </a:lnTo>
                  <a:lnTo>
                    <a:pt x="133" y="241"/>
                  </a:lnTo>
                  <a:lnTo>
                    <a:pt x="127" y="243"/>
                  </a:lnTo>
                  <a:lnTo>
                    <a:pt x="122" y="244"/>
                  </a:lnTo>
                  <a:lnTo>
                    <a:pt x="99" y="244"/>
                  </a:lnTo>
                  <a:lnTo>
                    <a:pt x="96" y="246"/>
                  </a:lnTo>
                  <a:lnTo>
                    <a:pt x="90" y="246"/>
                  </a:lnTo>
                  <a:lnTo>
                    <a:pt x="85" y="248"/>
                  </a:lnTo>
                  <a:lnTo>
                    <a:pt x="81" y="246"/>
                  </a:lnTo>
                  <a:lnTo>
                    <a:pt x="77" y="246"/>
                  </a:lnTo>
                  <a:lnTo>
                    <a:pt x="76" y="244"/>
                  </a:lnTo>
                  <a:lnTo>
                    <a:pt x="72" y="243"/>
                  </a:lnTo>
                  <a:lnTo>
                    <a:pt x="70" y="243"/>
                  </a:lnTo>
                  <a:lnTo>
                    <a:pt x="66" y="241"/>
                  </a:lnTo>
                  <a:lnTo>
                    <a:pt x="65" y="239"/>
                  </a:lnTo>
                  <a:lnTo>
                    <a:pt x="61" y="239"/>
                  </a:lnTo>
                  <a:lnTo>
                    <a:pt x="46" y="224"/>
                  </a:lnTo>
                  <a:lnTo>
                    <a:pt x="43" y="222"/>
                  </a:lnTo>
                  <a:lnTo>
                    <a:pt x="33" y="213"/>
                  </a:lnTo>
                  <a:lnTo>
                    <a:pt x="30" y="211"/>
                  </a:lnTo>
                  <a:lnTo>
                    <a:pt x="26" y="208"/>
                  </a:lnTo>
                  <a:lnTo>
                    <a:pt x="22" y="206"/>
                  </a:lnTo>
                  <a:lnTo>
                    <a:pt x="19" y="204"/>
                  </a:lnTo>
                  <a:lnTo>
                    <a:pt x="15" y="200"/>
                  </a:lnTo>
                  <a:lnTo>
                    <a:pt x="11" y="199"/>
                  </a:lnTo>
                  <a:lnTo>
                    <a:pt x="8" y="195"/>
                  </a:lnTo>
                  <a:lnTo>
                    <a:pt x="2" y="193"/>
                  </a:lnTo>
                  <a:lnTo>
                    <a:pt x="2" y="191"/>
                  </a:lnTo>
                  <a:lnTo>
                    <a:pt x="0" y="189"/>
                  </a:lnTo>
                  <a:lnTo>
                    <a:pt x="0" y="184"/>
                  </a:lnTo>
                  <a:lnTo>
                    <a:pt x="4" y="184"/>
                  </a:lnTo>
                  <a:lnTo>
                    <a:pt x="6" y="182"/>
                  </a:lnTo>
                  <a:lnTo>
                    <a:pt x="8" y="184"/>
                  </a:lnTo>
                  <a:lnTo>
                    <a:pt x="11" y="186"/>
                  </a:lnTo>
                  <a:lnTo>
                    <a:pt x="17" y="191"/>
                  </a:lnTo>
                  <a:lnTo>
                    <a:pt x="20" y="193"/>
                  </a:lnTo>
                  <a:lnTo>
                    <a:pt x="24" y="195"/>
                  </a:lnTo>
                  <a:lnTo>
                    <a:pt x="28" y="197"/>
                  </a:lnTo>
                  <a:lnTo>
                    <a:pt x="30" y="200"/>
                  </a:lnTo>
                  <a:lnTo>
                    <a:pt x="32" y="204"/>
                  </a:lnTo>
                  <a:lnTo>
                    <a:pt x="37" y="206"/>
                  </a:lnTo>
                  <a:lnTo>
                    <a:pt x="43" y="211"/>
                  </a:lnTo>
                  <a:lnTo>
                    <a:pt x="46" y="213"/>
                  </a:lnTo>
                  <a:lnTo>
                    <a:pt x="48" y="217"/>
                  </a:lnTo>
                  <a:lnTo>
                    <a:pt x="52" y="219"/>
                  </a:lnTo>
                  <a:lnTo>
                    <a:pt x="57" y="221"/>
                  </a:lnTo>
                  <a:lnTo>
                    <a:pt x="70" y="221"/>
                  </a:lnTo>
                  <a:lnTo>
                    <a:pt x="76" y="222"/>
                  </a:lnTo>
                  <a:lnTo>
                    <a:pt x="87" y="222"/>
                  </a:lnTo>
                  <a:lnTo>
                    <a:pt x="90" y="224"/>
                  </a:lnTo>
                  <a:lnTo>
                    <a:pt x="118" y="224"/>
                  </a:lnTo>
                  <a:lnTo>
                    <a:pt x="123" y="222"/>
                  </a:lnTo>
                  <a:lnTo>
                    <a:pt x="127" y="222"/>
                  </a:lnTo>
                  <a:lnTo>
                    <a:pt x="133" y="221"/>
                  </a:lnTo>
                  <a:lnTo>
                    <a:pt x="138" y="219"/>
                  </a:lnTo>
                  <a:lnTo>
                    <a:pt x="142" y="215"/>
                  </a:lnTo>
                  <a:lnTo>
                    <a:pt x="142" y="211"/>
                  </a:lnTo>
                  <a:lnTo>
                    <a:pt x="144" y="206"/>
                  </a:lnTo>
                  <a:lnTo>
                    <a:pt x="145" y="202"/>
                  </a:lnTo>
                  <a:lnTo>
                    <a:pt x="149" y="197"/>
                  </a:lnTo>
                  <a:lnTo>
                    <a:pt x="151" y="193"/>
                  </a:lnTo>
                  <a:lnTo>
                    <a:pt x="153" y="188"/>
                  </a:lnTo>
                  <a:lnTo>
                    <a:pt x="155" y="182"/>
                  </a:lnTo>
                  <a:lnTo>
                    <a:pt x="155" y="177"/>
                  </a:lnTo>
                  <a:lnTo>
                    <a:pt x="156" y="171"/>
                  </a:lnTo>
                  <a:lnTo>
                    <a:pt x="158" y="164"/>
                  </a:lnTo>
                  <a:lnTo>
                    <a:pt x="160" y="158"/>
                  </a:lnTo>
                  <a:lnTo>
                    <a:pt x="162" y="151"/>
                  </a:lnTo>
                  <a:lnTo>
                    <a:pt x="164" y="145"/>
                  </a:lnTo>
                  <a:lnTo>
                    <a:pt x="167" y="140"/>
                  </a:lnTo>
                  <a:lnTo>
                    <a:pt x="169" y="132"/>
                  </a:lnTo>
                  <a:lnTo>
                    <a:pt x="171" y="127"/>
                  </a:lnTo>
                  <a:lnTo>
                    <a:pt x="173" y="120"/>
                  </a:lnTo>
                  <a:lnTo>
                    <a:pt x="175" y="112"/>
                  </a:lnTo>
                  <a:lnTo>
                    <a:pt x="177" y="103"/>
                  </a:lnTo>
                  <a:lnTo>
                    <a:pt x="177" y="96"/>
                  </a:lnTo>
                  <a:lnTo>
                    <a:pt x="169" y="85"/>
                  </a:lnTo>
                  <a:lnTo>
                    <a:pt x="164" y="74"/>
                  </a:lnTo>
                  <a:lnTo>
                    <a:pt x="160" y="63"/>
                  </a:lnTo>
                  <a:lnTo>
                    <a:pt x="156" y="52"/>
                  </a:lnTo>
                  <a:lnTo>
                    <a:pt x="153" y="39"/>
                  </a:lnTo>
                  <a:lnTo>
                    <a:pt x="151" y="28"/>
                  </a:lnTo>
                  <a:lnTo>
                    <a:pt x="153" y="15"/>
                  </a:lnTo>
                  <a:lnTo>
                    <a:pt x="156" y="2"/>
                  </a:lnTo>
                  <a:lnTo>
                    <a:pt x="158" y="2"/>
                  </a:lnTo>
                  <a:lnTo>
                    <a:pt x="158" y="0"/>
                  </a:lnTo>
                  <a:lnTo>
                    <a:pt x="160" y="0"/>
                  </a:lnTo>
                  <a:lnTo>
                    <a:pt x="162" y="2"/>
                  </a:lnTo>
                  <a:lnTo>
                    <a:pt x="162" y="4"/>
                  </a:lnTo>
                  <a:lnTo>
                    <a:pt x="164" y="4"/>
                  </a:lnTo>
                  <a:lnTo>
                    <a:pt x="166" y="6"/>
                  </a:lnTo>
                  <a:close/>
                </a:path>
              </a:pathLst>
            </a:custGeom>
            <a:solidFill>
              <a:srgbClr val="000000"/>
            </a:solidFill>
            <a:ln w="9525">
              <a:noFill/>
              <a:round/>
            </a:ln>
          </p:spPr>
          <p:txBody>
            <a:bodyPr/>
            <a:lstStyle/>
            <a:p>
              <a:endParaRPr lang="en-US"/>
            </a:p>
          </p:txBody>
        </p:sp>
        <p:sp>
          <p:nvSpPr>
            <p:cNvPr id="520590" name="Freeform 398"/>
            <p:cNvSpPr/>
            <p:nvPr/>
          </p:nvSpPr>
          <p:spPr bwMode="auto">
            <a:xfrm>
              <a:off x="4210" y="2694"/>
              <a:ext cx="9" cy="9"/>
            </a:xfrm>
            <a:custGeom>
              <a:avLst/>
              <a:gdLst/>
              <a:ahLst/>
              <a:cxnLst>
                <a:cxn ang="0">
                  <a:pos x="4" y="9"/>
                </a:cxn>
                <a:cxn ang="0">
                  <a:pos x="9" y="3"/>
                </a:cxn>
                <a:cxn ang="0">
                  <a:pos x="9" y="0"/>
                </a:cxn>
                <a:cxn ang="0">
                  <a:pos x="6" y="0"/>
                </a:cxn>
                <a:cxn ang="0">
                  <a:pos x="6" y="2"/>
                </a:cxn>
                <a:cxn ang="0">
                  <a:pos x="2" y="5"/>
                </a:cxn>
                <a:cxn ang="0">
                  <a:pos x="0" y="9"/>
                </a:cxn>
                <a:cxn ang="0">
                  <a:pos x="6" y="9"/>
                </a:cxn>
                <a:cxn ang="0">
                  <a:pos x="4" y="9"/>
                </a:cxn>
              </a:cxnLst>
              <a:rect l="0" t="0" r="r" b="b"/>
              <a:pathLst>
                <a:path w="9" h="9">
                  <a:moveTo>
                    <a:pt x="4" y="9"/>
                  </a:moveTo>
                  <a:lnTo>
                    <a:pt x="9" y="3"/>
                  </a:lnTo>
                  <a:lnTo>
                    <a:pt x="9" y="0"/>
                  </a:lnTo>
                  <a:lnTo>
                    <a:pt x="6" y="0"/>
                  </a:lnTo>
                  <a:lnTo>
                    <a:pt x="6" y="2"/>
                  </a:lnTo>
                  <a:lnTo>
                    <a:pt x="2" y="5"/>
                  </a:lnTo>
                  <a:lnTo>
                    <a:pt x="0" y="9"/>
                  </a:lnTo>
                  <a:lnTo>
                    <a:pt x="6" y="9"/>
                  </a:lnTo>
                  <a:lnTo>
                    <a:pt x="4" y="9"/>
                  </a:lnTo>
                  <a:close/>
                </a:path>
              </a:pathLst>
            </a:custGeom>
            <a:solidFill>
              <a:srgbClr val="000000"/>
            </a:solidFill>
            <a:ln w="9525">
              <a:noFill/>
              <a:round/>
            </a:ln>
          </p:spPr>
          <p:txBody>
            <a:bodyPr/>
            <a:lstStyle/>
            <a:p>
              <a:endParaRPr lang="en-US"/>
            </a:p>
          </p:txBody>
        </p:sp>
        <p:sp>
          <p:nvSpPr>
            <p:cNvPr id="520591" name="Freeform 399"/>
            <p:cNvSpPr/>
            <p:nvPr/>
          </p:nvSpPr>
          <p:spPr bwMode="auto">
            <a:xfrm>
              <a:off x="4210" y="2703"/>
              <a:ext cx="37" cy="101"/>
            </a:xfrm>
            <a:custGeom>
              <a:avLst/>
              <a:gdLst/>
              <a:ahLst/>
              <a:cxnLst>
                <a:cxn ang="0">
                  <a:pos x="37" y="101"/>
                </a:cxn>
                <a:cxn ang="0">
                  <a:pos x="37" y="99"/>
                </a:cxn>
                <a:cxn ang="0">
                  <a:pos x="31" y="88"/>
                </a:cxn>
                <a:cxn ang="0">
                  <a:pos x="26" y="75"/>
                </a:cxn>
                <a:cxn ang="0">
                  <a:pos x="20" y="62"/>
                </a:cxn>
                <a:cxn ang="0">
                  <a:pos x="15" y="51"/>
                </a:cxn>
                <a:cxn ang="0">
                  <a:pos x="9" y="39"/>
                </a:cxn>
                <a:cxn ang="0">
                  <a:pos x="6" y="28"/>
                </a:cxn>
                <a:cxn ang="0">
                  <a:pos x="4" y="15"/>
                </a:cxn>
                <a:cxn ang="0">
                  <a:pos x="4" y="0"/>
                </a:cxn>
                <a:cxn ang="0">
                  <a:pos x="0" y="0"/>
                </a:cxn>
                <a:cxn ang="0">
                  <a:pos x="0" y="15"/>
                </a:cxn>
                <a:cxn ang="0">
                  <a:pos x="2" y="28"/>
                </a:cxn>
                <a:cxn ang="0">
                  <a:pos x="6" y="40"/>
                </a:cxn>
                <a:cxn ang="0">
                  <a:pos x="11" y="51"/>
                </a:cxn>
                <a:cxn ang="0">
                  <a:pos x="17" y="64"/>
                </a:cxn>
                <a:cxn ang="0">
                  <a:pos x="22" y="77"/>
                </a:cxn>
                <a:cxn ang="0">
                  <a:pos x="28" y="88"/>
                </a:cxn>
                <a:cxn ang="0">
                  <a:pos x="33" y="101"/>
                </a:cxn>
                <a:cxn ang="0">
                  <a:pos x="33" y="99"/>
                </a:cxn>
                <a:cxn ang="0">
                  <a:pos x="37" y="101"/>
                </a:cxn>
                <a:cxn ang="0">
                  <a:pos x="37" y="99"/>
                </a:cxn>
                <a:cxn ang="0">
                  <a:pos x="37" y="101"/>
                </a:cxn>
              </a:cxnLst>
              <a:rect l="0" t="0" r="r" b="b"/>
              <a:pathLst>
                <a:path w="37" h="101">
                  <a:moveTo>
                    <a:pt x="37" y="101"/>
                  </a:moveTo>
                  <a:lnTo>
                    <a:pt x="37" y="99"/>
                  </a:lnTo>
                  <a:lnTo>
                    <a:pt x="31" y="88"/>
                  </a:lnTo>
                  <a:lnTo>
                    <a:pt x="26" y="75"/>
                  </a:lnTo>
                  <a:lnTo>
                    <a:pt x="20" y="62"/>
                  </a:lnTo>
                  <a:lnTo>
                    <a:pt x="15" y="51"/>
                  </a:lnTo>
                  <a:lnTo>
                    <a:pt x="9" y="39"/>
                  </a:lnTo>
                  <a:lnTo>
                    <a:pt x="6" y="28"/>
                  </a:lnTo>
                  <a:lnTo>
                    <a:pt x="4" y="15"/>
                  </a:lnTo>
                  <a:lnTo>
                    <a:pt x="4" y="0"/>
                  </a:lnTo>
                  <a:lnTo>
                    <a:pt x="0" y="0"/>
                  </a:lnTo>
                  <a:lnTo>
                    <a:pt x="0" y="15"/>
                  </a:lnTo>
                  <a:lnTo>
                    <a:pt x="2" y="28"/>
                  </a:lnTo>
                  <a:lnTo>
                    <a:pt x="6" y="40"/>
                  </a:lnTo>
                  <a:lnTo>
                    <a:pt x="11" y="51"/>
                  </a:lnTo>
                  <a:lnTo>
                    <a:pt x="17" y="64"/>
                  </a:lnTo>
                  <a:lnTo>
                    <a:pt x="22" y="77"/>
                  </a:lnTo>
                  <a:lnTo>
                    <a:pt x="28" y="88"/>
                  </a:lnTo>
                  <a:lnTo>
                    <a:pt x="33" y="101"/>
                  </a:lnTo>
                  <a:lnTo>
                    <a:pt x="33" y="99"/>
                  </a:lnTo>
                  <a:lnTo>
                    <a:pt x="37" y="101"/>
                  </a:lnTo>
                  <a:lnTo>
                    <a:pt x="37" y="99"/>
                  </a:lnTo>
                  <a:lnTo>
                    <a:pt x="37" y="101"/>
                  </a:lnTo>
                  <a:close/>
                </a:path>
              </a:pathLst>
            </a:custGeom>
            <a:solidFill>
              <a:srgbClr val="000000"/>
            </a:solidFill>
            <a:ln w="9525">
              <a:noFill/>
              <a:round/>
            </a:ln>
          </p:spPr>
          <p:txBody>
            <a:bodyPr/>
            <a:lstStyle/>
            <a:p>
              <a:endParaRPr lang="en-US"/>
            </a:p>
          </p:txBody>
        </p:sp>
        <p:sp>
          <p:nvSpPr>
            <p:cNvPr id="520592" name="Freeform 400"/>
            <p:cNvSpPr/>
            <p:nvPr/>
          </p:nvSpPr>
          <p:spPr bwMode="auto">
            <a:xfrm>
              <a:off x="4216" y="2802"/>
              <a:ext cx="31" cy="92"/>
            </a:xfrm>
            <a:custGeom>
              <a:avLst/>
              <a:gdLst/>
              <a:ahLst/>
              <a:cxnLst>
                <a:cxn ang="0">
                  <a:pos x="3" y="92"/>
                </a:cxn>
                <a:cxn ang="0">
                  <a:pos x="7" y="81"/>
                </a:cxn>
                <a:cxn ang="0">
                  <a:pos x="11" y="70"/>
                </a:cxn>
                <a:cxn ang="0">
                  <a:pos x="14" y="59"/>
                </a:cxn>
                <a:cxn ang="0">
                  <a:pos x="18" y="48"/>
                </a:cxn>
                <a:cxn ang="0">
                  <a:pos x="22" y="37"/>
                </a:cxn>
                <a:cxn ang="0">
                  <a:pos x="25" y="24"/>
                </a:cxn>
                <a:cxn ang="0">
                  <a:pos x="27" y="13"/>
                </a:cxn>
                <a:cxn ang="0">
                  <a:pos x="31" y="2"/>
                </a:cxn>
                <a:cxn ang="0">
                  <a:pos x="27" y="0"/>
                </a:cxn>
                <a:cxn ang="0">
                  <a:pos x="24" y="13"/>
                </a:cxn>
                <a:cxn ang="0">
                  <a:pos x="20" y="24"/>
                </a:cxn>
                <a:cxn ang="0">
                  <a:pos x="18" y="35"/>
                </a:cxn>
                <a:cxn ang="0">
                  <a:pos x="14" y="46"/>
                </a:cxn>
                <a:cxn ang="0">
                  <a:pos x="11" y="59"/>
                </a:cxn>
                <a:cxn ang="0">
                  <a:pos x="7" y="70"/>
                </a:cxn>
                <a:cxn ang="0">
                  <a:pos x="3" y="79"/>
                </a:cxn>
                <a:cxn ang="0">
                  <a:pos x="0" y="90"/>
                </a:cxn>
                <a:cxn ang="0">
                  <a:pos x="3" y="92"/>
                </a:cxn>
              </a:cxnLst>
              <a:rect l="0" t="0" r="r" b="b"/>
              <a:pathLst>
                <a:path w="31" h="92">
                  <a:moveTo>
                    <a:pt x="3" y="92"/>
                  </a:moveTo>
                  <a:lnTo>
                    <a:pt x="7" y="81"/>
                  </a:lnTo>
                  <a:lnTo>
                    <a:pt x="11" y="70"/>
                  </a:lnTo>
                  <a:lnTo>
                    <a:pt x="14" y="59"/>
                  </a:lnTo>
                  <a:lnTo>
                    <a:pt x="18" y="48"/>
                  </a:lnTo>
                  <a:lnTo>
                    <a:pt x="22" y="37"/>
                  </a:lnTo>
                  <a:lnTo>
                    <a:pt x="25" y="24"/>
                  </a:lnTo>
                  <a:lnTo>
                    <a:pt x="27" y="13"/>
                  </a:lnTo>
                  <a:lnTo>
                    <a:pt x="31" y="2"/>
                  </a:lnTo>
                  <a:lnTo>
                    <a:pt x="27" y="0"/>
                  </a:lnTo>
                  <a:lnTo>
                    <a:pt x="24" y="13"/>
                  </a:lnTo>
                  <a:lnTo>
                    <a:pt x="20" y="24"/>
                  </a:lnTo>
                  <a:lnTo>
                    <a:pt x="18" y="35"/>
                  </a:lnTo>
                  <a:lnTo>
                    <a:pt x="14" y="46"/>
                  </a:lnTo>
                  <a:lnTo>
                    <a:pt x="11" y="59"/>
                  </a:lnTo>
                  <a:lnTo>
                    <a:pt x="7" y="70"/>
                  </a:lnTo>
                  <a:lnTo>
                    <a:pt x="3" y="79"/>
                  </a:lnTo>
                  <a:lnTo>
                    <a:pt x="0" y="90"/>
                  </a:lnTo>
                  <a:lnTo>
                    <a:pt x="3" y="92"/>
                  </a:lnTo>
                  <a:close/>
                </a:path>
              </a:pathLst>
            </a:custGeom>
            <a:solidFill>
              <a:srgbClr val="000000"/>
            </a:solidFill>
            <a:ln w="9525">
              <a:noFill/>
              <a:round/>
            </a:ln>
          </p:spPr>
          <p:txBody>
            <a:bodyPr/>
            <a:lstStyle/>
            <a:p>
              <a:endParaRPr lang="en-US"/>
            </a:p>
          </p:txBody>
        </p:sp>
        <p:sp>
          <p:nvSpPr>
            <p:cNvPr id="520593" name="Freeform 401"/>
            <p:cNvSpPr/>
            <p:nvPr/>
          </p:nvSpPr>
          <p:spPr bwMode="auto">
            <a:xfrm>
              <a:off x="4177" y="2892"/>
              <a:ext cx="42" cy="40"/>
            </a:xfrm>
            <a:custGeom>
              <a:avLst/>
              <a:gdLst/>
              <a:ahLst/>
              <a:cxnLst>
                <a:cxn ang="0">
                  <a:pos x="2" y="40"/>
                </a:cxn>
                <a:cxn ang="0">
                  <a:pos x="8" y="39"/>
                </a:cxn>
                <a:cxn ang="0">
                  <a:pos x="15" y="35"/>
                </a:cxn>
                <a:cxn ang="0">
                  <a:pos x="20" y="31"/>
                </a:cxn>
                <a:cxn ang="0">
                  <a:pos x="26" y="26"/>
                </a:cxn>
                <a:cxn ang="0">
                  <a:pos x="30" y="20"/>
                </a:cxn>
                <a:cxn ang="0">
                  <a:pos x="35" y="15"/>
                </a:cxn>
                <a:cxn ang="0">
                  <a:pos x="39" y="9"/>
                </a:cxn>
                <a:cxn ang="0">
                  <a:pos x="42" y="2"/>
                </a:cxn>
                <a:cxn ang="0">
                  <a:pos x="39" y="0"/>
                </a:cxn>
                <a:cxn ang="0">
                  <a:pos x="35" y="7"/>
                </a:cxn>
                <a:cxn ang="0">
                  <a:pos x="31" y="13"/>
                </a:cxn>
                <a:cxn ang="0">
                  <a:pos x="28" y="18"/>
                </a:cxn>
                <a:cxn ang="0">
                  <a:pos x="19" y="28"/>
                </a:cxn>
                <a:cxn ang="0">
                  <a:pos x="13" y="31"/>
                </a:cxn>
                <a:cxn ang="0">
                  <a:pos x="8" y="35"/>
                </a:cxn>
                <a:cxn ang="0">
                  <a:pos x="0" y="37"/>
                </a:cxn>
                <a:cxn ang="0">
                  <a:pos x="2" y="37"/>
                </a:cxn>
                <a:cxn ang="0">
                  <a:pos x="2" y="40"/>
                </a:cxn>
              </a:cxnLst>
              <a:rect l="0" t="0" r="r" b="b"/>
              <a:pathLst>
                <a:path w="42" h="40">
                  <a:moveTo>
                    <a:pt x="2" y="40"/>
                  </a:moveTo>
                  <a:lnTo>
                    <a:pt x="8" y="39"/>
                  </a:lnTo>
                  <a:lnTo>
                    <a:pt x="15" y="35"/>
                  </a:lnTo>
                  <a:lnTo>
                    <a:pt x="20" y="31"/>
                  </a:lnTo>
                  <a:lnTo>
                    <a:pt x="26" y="26"/>
                  </a:lnTo>
                  <a:lnTo>
                    <a:pt x="30" y="20"/>
                  </a:lnTo>
                  <a:lnTo>
                    <a:pt x="35" y="15"/>
                  </a:lnTo>
                  <a:lnTo>
                    <a:pt x="39" y="9"/>
                  </a:lnTo>
                  <a:lnTo>
                    <a:pt x="42" y="2"/>
                  </a:lnTo>
                  <a:lnTo>
                    <a:pt x="39" y="0"/>
                  </a:lnTo>
                  <a:lnTo>
                    <a:pt x="35" y="7"/>
                  </a:lnTo>
                  <a:lnTo>
                    <a:pt x="31" y="13"/>
                  </a:lnTo>
                  <a:lnTo>
                    <a:pt x="28" y="18"/>
                  </a:lnTo>
                  <a:lnTo>
                    <a:pt x="19" y="28"/>
                  </a:lnTo>
                  <a:lnTo>
                    <a:pt x="13" y="31"/>
                  </a:lnTo>
                  <a:lnTo>
                    <a:pt x="8" y="35"/>
                  </a:lnTo>
                  <a:lnTo>
                    <a:pt x="0" y="37"/>
                  </a:lnTo>
                  <a:lnTo>
                    <a:pt x="2" y="37"/>
                  </a:lnTo>
                  <a:lnTo>
                    <a:pt x="2" y="40"/>
                  </a:lnTo>
                  <a:close/>
                </a:path>
              </a:pathLst>
            </a:custGeom>
            <a:solidFill>
              <a:srgbClr val="000000"/>
            </a:solidFill>
            <a:ln w="9525">
              <a:noFill/>
              <a:round/>
            </a:ln>
          </p:spPr>
          <p:txBody>
            <a:bodyPr/>
            <a:lstStyle/>
            <a:p>
              <a:endParaRPr lang="en-US"/>
            </a:p>
          </p:txBody>
        </p:sp>
        <p:sp>
          <p:nvSpPr>
            <p:cNvPr id="520594" name="Freeform 402"/>
            <p:cNvSpPr/>
            <p:nvPr/>
          </p:nvSpPr>
          <p:spPr bwMode="auto">
            <a:xfrm>
              <a:off x="4137" y="2929"/>
              <a:ext cx="42" cy="9"/>
            </a:xfrm>
            <a:custGeom>
              <a:avLst/>
              <a:gdLst/>
              <a:ahLst/>
              <a:cxnLst>
                <a:cxn ang="0">
                  <a:pos x="0" y="9"/>
                </a:cxn>
                <a:cxn ang="0">
                  <a:pos x="5" y="7"/>
                </a:cxn>
                <a:cxn ang="0">
                  <a:pos x="11" y="7"/>
                </a:cxn>
                <a:cxn ang="0">
                  <a:pos x="14" y="5"/>
                </a:cxn>
                <a:cxn ang="0">
                  <a:pos x="31" y="5"/>
                </a:cxn>
                <a:cxn ang="0">
                  <a:pos x="37" y="3"/>
                </a:cxn>
                <a:cxn ang="0">
                  <a:pos x="42" y="3"/>
                </a:cxn>
                <a:cxn ang="0">
                  <a:pos x="42" y="0"/>
                </a:cxn>
                <a:cxn ang="0">
                  <a:pos x="37" y="2"/>
                </a:cxn>
                <a:cxn ang="0">
                  <a:pos x="14" y="2"/>
                </a:cxn>
                <a:cxn ang="0">
                  <a:pos x="11" y="3"/>
                </a:cxn>
                <a:cxn ang="0">
                  <a:pos x="3" y="3"/>
                </a:cxn>
                <a:cxn ang="0">
                  <a:pos x="0" y="5"/>
                </a:cxn>
                <a:cxn ang="0">
                  <a:pos x="0" y="9"/>
                </a:cxn>
              </a:cxnLst>
              <a:rect l="0" t="0" r="r" b="b"/>
              <a:pathLst>
                <a:path w="42" h="9">
                  <a:moveTo>
                    <a:pt x="0" y="9"/>
                  </a:moveTo>
                  <a:lnTo>
                    <a:pt x="5" y="7"/>
                  </a:lnTo>
                  <a:lnTo>
                    <a:pt x="11" y="7"/>
                  </a:lnTo>
                  <a:lnTo>
                    <a:pt x="14" y="5"/>
                  </a:lnTo>
                  <a:lnTo>
                    <a:pt x="31" y="5"/>
                  </a:lnTo>
                  <a:lnTo>
                    <a:pt x="37" y="3"/>
                  </a:lnTo>
                  <a:lnTo>
                    <a:pt x="42" y="3"/>
                  </a:lnTo>
                  <a:lnTo>
                    <a:pt x="42" y="0"/>
                  </a:lnTo>
                  <a:lnTo>
                    <a:pt x="37" y="2"/>
                  </a:lnTo>
                  <a:lnTo>
                    <a:pt x="14" y="2"/>
                  </a:lnTo>
                  <a:lnTo>
                    <a:pt x="11" y="3"/>
                  </a:lnTo>
                  <a:lnTo>
                    <a:pt x="3" y="3"/>
                  </a:lnTo>
                  <a:lnTo>
                    <a:pt x="0" y="5"/>
                  </a:lnTo>
                  <a:lnTo>
                    <a:pt x="0" y="9"/>
                  </a:lnTo>
                  <a:close/>
                </a:path>
              </a:pathLst>
            </a:custGeom>
            <a:solidFill>
              <a:srgbClr val="000000"/>
            </a:solidFill>
            <a:ln w="9525">
              <a:noFill/>
              <a:round/>
            </a:ln>
          </p:spPr>
          <p:txBody>
            <a:bodyPr/>
            <a:lstStyle/>
            <a:p>
              <a:endParaRPr lang="en-US"/>
            </a:p>
          </p:txBody>
        </p:sp>
        <p:sp>
          <p:nvSpPr>
            <p:cNvPr id="520595" name="Freeform 403"/>
            <p:cNvSpPr/>
            <p:nvPr/>
          </p:nvSpPr>
          <p:spPr bwMode="auto">
            <a:xfrm>
              <a:off x="4111" y="2925"/>
              <a:ext cx="26" cy="13"/>
            </a:xfrm>
            <a:custGeom>
              <a:avLst/>
              <a:gdLst/>
              <a:ahLst/>
              <a:cxnLst>
                <a:cxn ang="0">
                  <a:pos x="0" y="2"/>
                </a:cxn>
                <a:cxn ang="0">
                  <a:pos x="0" y="4"/>
                </a:cxn>
                <a:cxn ang="0">
                  <a:pos x="4" y="4"/>
                </a:cxn>
                <a:cxn ang="0">
                  <a:pos x="7" y="6"/>
                </a:cxn>
                <a:cxn ang="0">
                  <a:pos x="9" y="7"/>
                </a:cxn>
                <a:cxn ang="0">
                  <a:pos x="13" y="7"/>
                </a:cxn>
                <a:cxn ang="0">
                  <a:pos x="17" y="9"/>
                </a:cxn>
                <a:cxn ang="0">
                  <a:pos x="18" y="11"/>
                </a:cxn>
                <a:cxn ang="0">
                  <a:pos x="22" y="11"/>
                </a:cxn>
                <a:cxn ang="0">
                  <a:pos x="26" y="13"/>
                </a:cxn>
                <a:cxn ang="0">
                  <a:pos x="26" y="9"/>
                </a:cxn>
                <a:cxn ang="0">
                  <a:pos x="22" y="7"/>
                </a:cxn>
                <a:cxn ang="0">
                  <a:pos x="20" y="7"/>
                </a:cxn>
                <a:cxn ang="0">
                  <a:pos x="17" y="6"/>
                </a:cxn>
                <a:cxn ang="0">
                  <a:pos x="15" y="4"/>
                </a:cxn>
                <a:cxn ang="0">
                  <a:pos x="11" y="4"/>
                </a:cxn>
                <a:cxn ang="0">
                  <a:pos x="9" y="2"/>
                </a:cxn>
                <a:cxn ang="0">
                  <a:pos x="6" y="0"/>
                </a:cxn>
                <a:cxn ang="0">
                  <a:pos x="2" y="0"/>
                </a:cxn>
                <a:cxn ang="0">
                  <a:pos x="0" y="2"/>
                </a:cxn>
                <a:cxn ang="0">
                  <a:pos x="0" y="4"/>
                </a:cxn>
                <a:cxn ang="0">
                  <a:pos x="0" y="2"/>
                </a:cxn>
              </a:cxnLst>
              <a:rect l="0" t="0" r="r" b="b"/>
              <a:pathLst>
                <a:path w="26" h="13">
                  <a:moveTo>
                    <a:pt x="0" y="2"/>
                  </a:moveTo>
                  <a:lnTo>
                    <a:pt x="0" y="4"/>
                  </a:lnTo>
                  <a:lnTo>
                    <a:pt x="4" y="4"/>
                  </a:lnTo>
                  <a:lnTo>
                    <a:pt x="7" y="6"/>
                  </a:lnTo>
                  <a:lnTo>
                    <a:pt x="9" y="7"/>
                  </a:lnTo>
                  <a:lnTo>
                    <a:pt x="13" y="7"/>
                  </a:lnTo>
                  <a:lnTo>
                    <a:pt x="17" y="9"/>
                  </a:lnTo>
                  <a:lnTo>
                    <a:pt x="18" y="11"/>
                  </a:lnTo>
                  <a:lnTo>
                    <a:pt x="22" y="11"/>
                  </a:lnTo>
                  <a:lnTo>
                    <a:pt x="26" y="13"/>
                  </a:lnTo>
                  <a:lnTo>
                    <a:pt x="26" y="9"/>
                  </a:lnTo>
                  <a:lnTo>
                    <a:pt x="22" y="7"/>
                  </a:lnTo>
                  <a:lnTo>
                    <a:pt x="20" y="7"/>
                  </a:lnTo>
                  <a:lnTo>
                    <a:pt x="17" y="6"/>
                  </a:lnTo>
                  <a:lnTo>
                    <a:pt x="15" y="4"/>
                  </a:lnTo>
                  <a:lnTo>
                    <a:pt x="11" y="4"/>
                  </a:lnTo>
                  <a:lnTo>
                    <a:pt x="9" y="2"/>
                  </a:lnTo>
                  <a:lnTo>
                    <a:pt x="6" y="0"/>
                  </a:lnTo>
                  <a:lnTo>
                    <a:pt x="2" y="0"/>
                  </a:lnTo>
                  <a:lnTo>
                    <a:pt x="0" y="2"/>
                  </a:lnTo>
                  <a:lnTo>
                    <a:pt x="0" y="4"/>
                  </a:lnTo>
                  <a:lnTo>
                    <a:pt x="0" y="2"/>
                  </a:lnTo>
                  <a:close/>
                </a:path>
              </a:pathLst>
            </a:custGeom>
            <a:solidFill>
              <a:srgbClr val="000000"/>
            </a:solidFill>
            <a:ln w="9525">
              <a:noFill/>
              <a:round/>
            </a:ln>
          </p:spPr>
          <p:txBody>
            <a:bodyPr/>
            <a:lstStyle/>
            <a:p>
              <a:endParaRPr lang="en-US"/>
            </a:p>
          </p:txBody>
        </p:sp>
        <p:sp>
          <p:nvSpPr>
            <p:cNvPr id="520596" name="Freeform 404"/>
            <p:cNvSpPr/>
            <p:nvPr/>
          </p:nvSpPr>
          <p:spPr bwMode="auto">
            <a:xfrm>
              <a:off x="4052" y="2879"/>
              <a:ext cx="61" cy="48"/>
            </a:xfrm>
            <a:custGeom>
              <a:avLst/>
              <a:gdLst/>
              <a:ahLst/>
              <a:cxnLst>
                <a:cxn ang="0">
                  <a:pos x="0" y="2"/>
                </a:cxn>
                <a:cxn ang="0">
                  <a:pos x="2" y="4"/>
                </a:cxn>
                <a:cxn ang="0">
                  <a:pos x="6" y="6"/>
                </a:cxn>
                <a:cxn ang="0">
                  <a:pos x="9" y="8"/>
                </a:cxn>
                <a:cxn ang="0">
                  <a:pos x="13" y="11"/>
                </a:cxn>
                <a:cxn ang="0">
                  <a:pos x="17" y="13"/>
                </a:cxn>
                <a:cxn ang="0">
                  <a:pos x="20" y="15"/>
                </a:cxn>
                <a:cxn ang="0">
                  <a:pos x="28" y="22"/>
                </a:cxn>
                <a:cxn ang="0">
                  <a:pos x="32" y="24"/>
                </a:cxn>
                <a:cxn ang="0">
                  <a:pos x="35" y="26"/>
                </a:cxn>
                <a:cxn ang="0">
                  <a:pos x="43" y="33"/>
                </a:cxn>
                <a:cxn ang="0">
                  <a:pos x="46" y="35"/>
                </a:cxn>
                <a:cxn ang="0">
                  <a:pos x="48" y="39"/>
                </a:cxn>
                <a:cxn ang="0">
                  <a:pos x="52" y="42"/>
                </a:cxn>
                <a:cxn ang="0">
                  <a:pos x="55" y="44"/>
                </a:cxn>
                <a:cxn ang="0">
                  <a:pos x="59" y="48"/>
                </a:cxn>
                <a:cxn ang="0">
                  <a:pos x="61" y="46"/>
                </a:cxn>
                <a:cxn ang="0">
                  <a:pos x="57" y="42"/>
                </a:cxn>
                <a:cxn ang="0">
                  <a:pos x="55" y="39"/>
                </a:cxn>
                <a:cxn ang="0">
                  <a:pos x="52" y="35"/>
                </a:cxn>
                <a:cxn ang="0">
                  <a:pos x="48" y="33"/>
                </a:cxn>
                <a:cxn ang="0">
                  <a:pos x="41" y="26"/>
                </a:cxn>
                <a:cxn ang="0">
                  <a:pos x="37" y="24"/>
                </a:cxn>
                <a:cxn ang="0">
                  <a:pos x="33" y="22"/>
                </a:cxn>
                <a:cxn ang="0">
                  <a:pos x="30" y="19"/>
                </a:cxn>
                <a:cxn ang="0">
                  <a:pos x="28" y="15"/>
                </a:cxn>
                <a:cxn ang="0">
                  <a:pos x="22" y="13"/>
                </a:cxn>
                <a:cxn ang="0">
                  <a:pos x="19" y="11"/>
                </a:cxn>
                <a:cxn ang="0">
                  <a:pos x="15" y="8"/>
                </a:cxn>
                <a:cxn ang="0">
                  <a:pos x="11" y="6"/>
                </a:cxn>
                <a:cxn ang="0">
                  <a:pos x="8" y="2"/>
                </a:cxn>
                <a:cxn ang="0">
                  <a:pos x="4" y="0"/>
                </a:cxn>
                <a:cxn ang="0">
                  <a:pos x="4" y="2"/>
                </a:cxn>
                <a:cxn ang="0">
                  <a:pos x="0" y="2"/>
                </a:cxn>
                <a:cxn ang="0">
                  <a:pos x="2" y="2"/>
                </a:cxn>
                <a:cxn ang="0">
                  <a:pos x="2" y="4"/>
                </a:cxn>
                <a:cxn ang="0">
                  <a:pos x="0" y="2"/>
                </a:cxn>
              </a:cxnLst>
              <a:rect l="0" t="0" r="r" b="b"/>
              <a:pathLst>
                <a:path w="61" h="48">
                  <a:moveTo>
                    <a:pt x="0" y="2"/>
                  </a:moveTo>
                  <a:lnTo>
                    <a:pt x="2" y="4"/>
                  </a:lnTo>
                  <a:lnTo>
                    <a:pt x="6" y="6"/>
                  </a:lnTo>
                  <a:lnTo>
                    <a:pt x="9" y="8"/>
                  </a:lnTo>
                  <a:lnTo>
                    <a:pt x="13" y="11"/>
                  </a:lnTo>
                  <a:lnTo>
                    <a:pt x="17" y="13"/>
                  </a:lnTo>
                  <a:lnTo>
                    <a:pt x="20" y="15"/>
                  </a:lnTo>
                  <a:lnTo>
                    <a:pt x="28" y="22"/>
                  </a:lnTo>
                  <a:lnTo>
                    <a:pt x="32" y="24"/>
                  </a:lnTo>
                  <a:lnTo>
                    <a:pt x="35" y="26"/>
                  </a:lnTo>
                  <a:lnTo>
                    <a:pt x="43" y="33"/>
                  </a:lnTo>
                  <a:lnTo>
                    <a:pt x="46" y="35"/>
                  </a:lnTo>
                  <a:lnTo>
                    <a:pt x="48" y="39"/>
                  </a:lnTo>
                  <a:lnTo>
                    <a:pt x="52" y="42"/>
                  </a:lnTo>
                  <a:lnTo>
                    <a:pt x="55" y="44"/>
                  </a:lnTo>
                  <a:lnTo>
                    <a:pt x="59" y="48"/>
                  </a:lnTo>
                  <a:lnTo>
                    <a:pt x="61" y="46"/>
                  </a:lnTo>
                  <a:lnTo>
                    <a:pt x="57" y="42"/>
                  </a:lnTo>
                  <a:lnTo>
                    <a:pt x="55" y="39"/>
                  </a:lnTo>
                  <a:lnTo>
                    <a:pt x="52" y="35"/>
                  </a:lnTo>
                  <a:lnTo>
                    <a:pt x="48" y="33"/>
                  </a:lnTo>
                  <a:lnTo>
                    <a:pt x="41" y="26"/>
                  </a:lnTo>
                  <a:lnTo>
                    <a:pt x="37" y="24"/>
                  </a:lnTo>
                  <a:lnTo>
                    <a:pt x="33" y="22"/>
                  </a:lnTo>
                  <a:lnTo>
                    <a:pt x="30" y="19"/>
                  </a:lnTo>
                  <a:lnTo>
                    <a:pt x="28" y="15"/>
                  </a:lnTo>
                  <a:lnTo>
                    <a:pt x="22" y="13"/>
                  </a:lnTo>
                  <a:lnTo>
                    <a:pt x="19" y="11"/>
                  </a:lnTo>
                  <a:lnTo>
                    <a:pt x="15" y="8"/>
                  </a:lnTo>
                  <a:lnTo>
                    <a:pt x="11" y="6"/>
                  </a:lnTo>
                  <a:lnTo>
                    <a:pt x="8" y="2"/>
                  </a:lnTo>
                  <a:lnTo>
                    <a:pt x="4" y="0"/>
                  </a:lnTo>
                  <a:lnTo>
                    <a:pt x="4" y="2"/>
                  </a:lnTo>
                  <a:lnTo>
                    <a:pt x="0" y="2"/>
                  </a:lnTo>
                  <a:lnTo>
                    <a:pt x="2" y="2"/>
                  </a:lnTo>
                  <a:lnTo>
                    <a:pt x="2" y="4"/>
                  </a:lnTo>
                  <a:lnTo>
                    <a:pt x="0" y="2"/>
                  </a:lnTo>
                  <a:close/>
                </a:path>
              </a:pathLst>
            </a:custGeom>
            <a:solidFill>
              <a:srgbClr val="000000"/>
            </a:solidFill>
            <a:ln w="9525">
              <a:noFill/>
              <a:round/>
            </a:ln>
          </p:spPr>
          <p:txBody>
            <a:bodyPr/>
            <a:lstStyle/>
            <a:p>
              <a:endParaRPr lang="en-US"/>
            </a:p>
          </p:txBody>
        </p:sp>
        <p:sp>
          <p:nvSpPr>
            <p:cNvPr id="520597" name="Freeform 405"/>
            <p:cNvSpPr/>
            <p:nvPr/>
          </p:nvSpPr>
          <p:spPr bwMode="auto">
            <a:xfrm>
              <a:off x="4050" y="2870"/>
              <a:ext cx="6" cy="11"/>
            </a:xfrm>
            <a:custGeom>
              <a:avLst/>
              <a:gdLst/>
              <a:ahLst/>
              <a:cxnLst>
                <a:cxn ang="0">
                  <a:pos x="2" y="0"/>
                </a:cxn>
                <a:cxn ang="0">
                  <a:pos x="0" y="2"/>
                </a:cxn>
                <a:cxn ang="0">
                  <a:pos x="0" y="7"/>
                </a:cxn>
                <a:cxn ang="0">
                  <a:pos x="2" y="9"/>
                </a:cxn>
                <a:cxn ang="0">
                  <a:pos x="2" y="11"/>
                </a:cxn>
                <a:cxn ang="0">
                  <a:pos x="6" y="11"/>
                </a:cxn>
                <a:cxn ang="0">
                  <a:pos x="6" y="7"/>
                </a:cxn>
                <a:cxn ang="0">
                  <a:pos x="4" y="6"/>
                </a:cxn>
                <a:cxn ang="0">
                  <a:pos x="4" y="2"/>
                </a:cxn>
                <a:cxn ang="0">
                  <a:pos x="2" y="4"/>
                </a:cxn>
                <a:cxn ang="0">
                  <a:pos x="2" y="0"/>
                </a:cxn>
                <a:cxn ang="0">
                  <a:pos x="0" y="2"/>
                </a:cxn>
                <a:cxn ang="0">
                  <a:pos x="2" y="0"/>
                </a:cxn>
              </a:cxnLst>
              <a:rect l="0" t="0" r="r" b="b"/>
              <a:pathLst>
                <a:path w="6" h="11">
                  <a:moveTo>
                    <a:pt x="2" y="0"/>
                  </a:moveTo>
                  <a:lnTo>
                    <a:pt x="0" y="2"/>
                  </a:lnTo>
                  <a:lnTo>
                    <a:pt x="0" y="7"/>
                  </a:lnTo>
                  <a:lnTo>
                    <a:pt x="2" y="9"/>
                  </a:lnTo>
                  <a:lnTo>
                    <a:pt x="2" y="11"/>
                  </a:lnTo>
                  <a:lnTo>
                    <a:pt x="6" y="11"/>
                  </a:lnTo>
                  <a:lnTo>
                    <a:pt x="6" y="7"/>
                  </a:lnTo>
                  <a:lnTo>
                    <a:pt x="4" y="6"/>
                  </a:lnTo>
                  <a:lnTo>
                    <a:pt x="4" y="2"/>
                  </a:lnTo>
                  <a:lnTo>
                    <a:pt x="2" y="4"/>
                  </a:lnTo>
                  <a:lnTo>
                    <a:pt x="2" y="0"/>
                  </a:lnTo>
                  <a:lnTo>
                    <a:pt x="0" y="2"/>
                  </a:lnTo>
                  <a:lnTo>
                    <a:pt x="2" y="0"/>
                  </a:lnTo>
                  <a:close/>
                </a:path>
              </a:pathLst>
            </a:custGeom>
            <a:solidFill>
              <a:srgbClr val="000000"/>
            </a:solidFill>
            <a:ln w="9525">
              <a:noFill/>
              <a:round/>
            </a:ln>
          </p:spPr>
          <p:txBody>
            <a:bodyPr/>
            <a:lstStyle/>
            <a:p>
              <a:endParaRPr lang="en-US"/>
            </a:p>
          </p:txBody>
        </p:sp>
        <p:sp>
          <p:nvSpPr>
            <p:cNvPr id="520598" name="Freeform 406"/>
            <p:cNvSpPr/>
            <p:nvPr/>
          </p:nvSpPr>
          <p:spPr bwMode="auto">
            <a:xfrm>
              <a:off x="4052" y="2868"/>
              <a:ext cx="9" cy="6"/>
            </a:xfrm>
            <a:custGeom>
              <a:avLst/>
              <a:gdLst/>
              <a:ahLst/>
              <a:cxnLst>
                <a:cxn ang="0">
                  <a:pos x="9" y="2"/>
                </a:cxn>
                <a:cxn ang="0">
                  <a:pos x="6" y="0"/>
                </a:cxn>
                <a:cxn ang="0">
                  <a:pos x="4" y="2"/>
                </a:cxn>
                <a:cxn ang="0">
                  <a:pos x="0" y="2"/>
                </a:cxn>
                <a:cxn ang="0">
                  <a:pos x="0" y="6"/>
                </a:cxn>
                <a:cxn ang="0">
                  <a:pos x="2" y="6"/>
                </a:cxn>
                <a:cxn ang="0">
                  <a:pos x="4" y="4"/>
                </a:cxn>
                <a:cxn ang="0">
                  <a:pos x="6" y="4"/>
                </a:cxn>
                <a:cxn ang="0">
                  <a:pos x="9" y="2"/>
                </a:cxn>
              </a:cxnLst>
              <a:rect l="0" t="0" r="r" b="b"/>
              <a:pathLst>
                <a:path w="9" h="6">
                  <a:moveTo>
                    <a:pt x="9" y="2"/>
                  </a:moveTo>
                  <a:lnTo>
                    <a:pt x="6" y="0"/>
                  </a:lnTo>
                  <a:lnTo>
                    <a:pt x="4" y="2"/>
                  </a:lnTo>
                  <a:lnTo>
                    <a:pt x="0" y="2"/>
                  </a:lnTo>
                  <a:lnTo>
                    <a:pt x="0" y="6"/>
                  </a:lnTo>
                  <a:lnTo>
                    <a:pt x="2" y="6"/>
                  </a:lnTo>
                  <a:lnTo>
                    <a:pt x="4" y="4"/>
                  </a:lnTo>
                  <a:lnTo>
                    <a:pt x="6" y="4"/>
                  </a:lnTo>
                  <a:lnTo>
                    <a:pt x="9" y="2"/>
                  </a:lnTo>
                  <a:close/>
                </a:path>
              </a:pathLst>
            </a:custGeom>
            <a:solidFill>
              <a:srgbClr val="000000"/>
            </a:solidFill>
            <a:ln w="9525">
              <a:noFill/>
              <a:round/>
            </a:ln>
          </p:spPr>
          <p:txBody>
            <a:bodyPr/>
            <a:lstStyle/>
            <a:p>
              <a:endParaRPr lang="en-US"/>
            </a:p>
          </p:txBody>
        </p:sp>
        <p:sp>
          <p:nvSpPr>
            <p:cNvPr id="520599" name="Freeform 407"/>
            <p:cNvSpPr/>
            <p:nvPr/>
          </p:nvSpPr>
          <p:spPr bwMode="auto">
            <a:xfrm>
              <a:off x="4058" y="2870"/>
              <a:ext cx="27" cy="24"/>
            </a:xfrm>
            <a:custGeom>
              <a:avLst/>
              <a:gdLst/>
              <a:ahLst/>
              <a:cxnLst>
                <a:cxn ang="0">
                  <a:pos x="26" y="20"/>
                </a:cxn>
                <a:cxn ang="0">
                  <a:pos x="27" y="22"/>
                </a:cxn>
                <a:cxn ang="0">
                  <a:pos x="26" y="18"/>
                </a:cxn>
                <a:cxn ang="0">
                  <a:pos x="22" y="15"/>
                </a:cxn>
                <a:cxn ang="0">
                  <a:pos x="20" y="11"/>
                </a:cxn>
                <a:cxn ang="0">
                  <a:pos x="16" y="9"/>
                </a:cxn>
                <a:cxn ang="0">
                  <a:pos x="13" y="7"/>
                </a:cxn>
                <a:cxn ang="0">
                  <a:pos x="9" y="6"/>
                </a:cxn>
                <a:cxn ang="0">
                  <a:pos x="5" y="4"/>
                </a:cxn>
                <a:cxn ang="0">
                  <a:pos x="3" y="0"/>
                </a:cxn>
                <a:cxn ang="0">
                  <a:pos x="0" y="2"/>
                </a:cxn>
                <a:cxn ang="0">
                  <a:pos x="7" y="9"/>
                </a:cxn>
                <a:cxn ang="0">
                  <a:pos x="11" y="11"/>
                </a:cxn>
                <a:cxn ang="0">
                  <a:pos x="14" y="13"/>
                </a:cxn>
                <a:cxn ang="0">
                  <a:pos x="18" y="15"/>
                </a:cxn>
                <a:cxn ang="0">
                  <a:pos x="20" y="17"/>
                </a:cxn>
                <a:cxn ang="0">
                  <a:pos x="22" y="20"/>
                </a:cxn>
                <a:cxn ang="0">
                  <a:pos x="26" y="24"/>
                </a:cxn>
                <a:cxn ang="0">
                  <a:pos x="24" y="22"/>
                </a:cxn>
                <a:cxn ang="0">
                  <a:pos x="24" y="24"/>
                </a:cxn>
                <a:cxn ang="0">
                  <a:pos x="26" y="24"/>
                </a:cxn>
                <a:cxn ang="0">
                  <a:pos x="26" y="20"/>
                </a:cxn>
              </a:cxnLst>
              <a:rect l="0" t="0" r="r" b="b"/>
              <a:pathLst>
                <a:path w="27" h="24">
                  <a:moveTo>
                    <a:pt x="26" y="20"/>
                  </a:moveTo>
                  <a:lnTo>
                    <a:pt x="27" y="22"/>
                  </a:lnTo>
                  <a:lnTo>
                    <a:pt x="26" y="18"/>
                  </a:lnTo>
                  <a:lnTo>
                    <a:pt x="22" y="15"/>
                  </a:lnTo>
                  <a:lnTo>
                    <a:pt x="20" y="11"/>
                  </a:lnTo>
                  <a:lnTo>
                    <a:pt x="16" y="9"/>
                  </a:lnTo>
                  <a:lnTo>
                    <a:pt x="13" y="7"/>
                  </a:lnTo>
                  <a:lnTo>
                    <a:pt x="9" y="6"/>
                  </a:lnTo>
                  <a:lnTo>
                    <a:pt x="5" y="4"/>
                  </a:lnTo>
                  <a:lnTo>
                    <a:pt x="3" y="0"/>
                  </a:lnTo>
                  <a:lnTo>
                    <a:pt x="0" y="2"/>
                  </a:lnTo>
                  <a:lnTo>
                    <a:pt x="7" y="9"/>
                  </a:lnTo>
                  <a:lnTo>
                    <a:pt x="11" y="11"/>
                  </a:lnTo>
                  <a:lnTo>
                    <a:pt x="14" y="13"/>
                  </a:lnTo>
                  <a:lnTo>
                    <a:pt x="18" y="15"/>
                  </a:lnTo>
                  <a:lnTo>
                    <a:pt x="20" y="17"/>
                  </a:lnTo>
                  <a:lnTo>
                    <a:pt x="22" y="20"/>
                  </a:lnTo>
                  <a:lnTo>
                    <a:pt x="26" y="24"/>
                  </a:lnTo>
                  <a:lnTo>
                    <a:pt x="24" y="22"/>
                  </a:lnTo>
                  <a:lnTo>
                    <a:pt x="24" y="24"/>
                  </a:lnTo>
                  <a:lnTo>
                    <a:pt x="26" y="24"/>
                  </a:lnTo>
                  <a:lnTo>
                    <a:pt x="26" y="20"/>
                  </a:lnTo>
                  <a:close/>
                </a:path>
              </a:pathLst>
            </a:custGeom>
            <a:solidFill>
              <a:srgbClr val="000000"/>
            </a:solidFill>
            <a:ln w="9525">
              <a:noFill/>
              <a:round/>
            </a:ln>
          </p:spPr>
          <p:txBody>
            <a:bodyPr/>
            <a:lstStyle/>
            <a:p>
              <a:endParaRPr lang="en-US"/>
            </a:p>
          </p:txBody>
        </p:sp>
        <p:sp>
          <p:nvSpPr>
            <p:cNvPr id="520600" name="Freeform 408"/>
            <p:cNvSpPr/>
            <p:nvPr/>
          </p:nvSpPr>
          <p:spPr bwMode="auto">
            <a:xfrm>
              <a:off x="4084" y="2890"/>
              <a:ext cx="29" cy="20"/>
            </a:xfrm>
            <a:custGeom>
              <a:avLst/>
              <a:gdLst/>
              <a:ahLst/>
              <a:cxnLst>
                <a:cxn ang="0">
                  <a:pos x="29" y="17"/>
                </a:cxn>
                <a:cxn ang="0">
                  <a:pos x="25" y="17"/>
                </a:cxn>
                <a:cxn ang="0">
                  <a:pos x="22" y="15"/>
                </a:cxn>
                <a:cxn ang="0">
                  <a:pos x="18" y="13"/>
                </a:cxn>
                <a:cxn ang="0">
                  <a:pos x="9" y="4"/>
                </a:cxn>
                <a:cxn ang="0">
                  <a:pos x="5" y="2"/>
                </a:cxn>
                <a:cxn ang="0">
                  <a:pos x="0" y="0"/>
                </a:cxn>
                <a:cxn ang="0">
                  <a:pos x="0" y="4"/>
                </a:cxn>
                <a:cxn ang="0">
                  <a:pos x="3" y="6"/>
                </a:cxn>
                <a:cxn ang="0">
                  <a:pos x="7" y="8"/>
                </a:cxn>
                <a:cxn ang="0">
                  <a:pos x="9" y="11"/>
                </a:cxn>
                <a:cxn ang="0">
                  <a:pos x="12" y="13"/>
                </a:cxn>
                <a:cxn ang="0">
                  <a:pos x="16" y="15"/>
                </a:cxn>
                <a:cxn ang="0">
                  <a:pos x="20" y="19"/>
                </a:cxn>
                <a:cxn ang="0">
                  <a:pos x="23" y="20"/>
                </a:cxn>
                <a:cxn ang="0">
                  <a:pos x="29" y="20"/>
                </a:cxn>
                <a:cxn ang="0">
                  <a:pos x="29" y="17"/>
                </a:cxn>
              </a:cxnLst>
              <a:rect l="0" t="0" r="r" b="b"/>
              <a:pathLst>
                <a:path w="29" h="20">
                  <a:moveTo>
                    <a:pt x="29" y="17"/>
                  </a:moveTo>
                  <a:lnTo>
                    <a:pt x="25" y="17"/>
                  </a:lnTo>
                  <a:lnTo>
                    <a:pt x="22" y="15"/>
                  </a:lnTo>
                  <a:lnTo>
                    <a:pt x="18" y="13"/>
                  </a:lnTo>
                  <a:lnTo>
                    <a:pt x="9" y="4"/>
                  </a:lnTo>
                  <a:lnTo>
                    <a:pt x="5" y="2"/>
                  </a:lnTo>
                  <a:lnTo>
                    <a:pt x="0" y="0"/>
                  </a:lnTo>
                  <a:lnTo>
                    <a:pt x="0" y="4"/>
                  </a:lnTo>
                  <a:lnTo>
                    <a:pt x="3" y="6"/>
                  </a:lnTo>
                  <a:lnTo>
                    <a:pt x="7" y="8"/>
                  </a:lnTo>
                  <a:lnTo>
                    <a:pt x="9" y="11"/>
                  </a:lnTo>
                  <a:lnTo>
                    <a:pt x="12" y="13"/>
                  </a:lnTo>
                  <a:lnTo>
                    <a:pt x="16" y="15"/>
                  </a:lnTo>
                  <a:lnTo>
                    <a:pt x="20" y="19"/>
                  </a:lnTo>
                  <a:lnTo>
                    <a:pt x="23" y="20"/>
                  </a:lnTo>
                  <a:lnTo>
                    <a:pt x="29" y="20"/>
                  </a:lnTo>
                  <a:lnTo>
                    <a:pt x="29" y="17"/>
                  </a:lnTo>
                  <a:close/>
                </a:path>
              </a:pathLst>
            </a:custGeom>
            <a:solidFill>
              <a:srgbClr val="000000"/>
            </a:solidFill>
            <a:ln w="9525">
              <a:noFill/>
              <a:round/>
            </a:ln>
          </p:spPr>
          <p:txBody>
            <a:bodyPr/>
            <a:lstStyle/>
            <a:p>
              <a:endParaRPr lang="en-US"/>
            </a:p>
          </p:txBody>
        </p:sp>
        <p:sp>
          <p:nvSpPr>
            <p:cNvPr id="520601" name="Freeform 409"/>
            <p:cNvSpPr/>
            <p:nvPr/>
          </p:nvSpPr>
          <p:spPr bwMode="auto">
            <a:xfrm>
              <a:off x="4113" y="2903"/>
              <a:ext cx="83" cy="11"/>
            </a:xfrm>
            <a:custGeom>
              <a:avLst/>
              <a:gdLst/>
              <a:ahLst/>
              <a:cxnLst>
                <a:cxn ang="0">
                  <a:pos x="79" y="0"/>
                </a:cxn>
                <a:cxn ang="0">
                  <a:pos x="75" y="2"/>
                </a:cxn>
                <a:cxn ang="0">
                  <a:pos x="72" y="4"/>
                </a:cxn>
                <a:cxn ang="0">
                  <a:pos x="66" y="6"/>
                </a:cxn>
                <a:cxn ang="0">
                  <a:pos x="61" y="6"/>
                </a:cxn>
                <a:cxn ang="0">
                  <a:pos x="57" y="7"/>
                </a:cxn>
                <a:cxn ang="0">
                  <a:pos x="29" y="7"/>
                </a:cxn>
                <a:cxn ang="0">
                  <a:pos x="26" y="6"/>
                </a:cxn>
                <a:cxn ang="0">
                  <a:pos x="15" y="6"/>
                </a:cxn>
                <a:cxn ang="0">
                  <a:pos x="9" y="4"/>
                </a:cxn>
                <a:cxn ang="0">
                  <a:pos x="0" y="4"/>
                </a:cxn>
                <a:cxn ang="0">
                  <a:pos x="0" y="7"/>
                </a:cxn>
                <a:cxn ang="0">
                  <a:pos x="9" y="7"/>
                </a:cxn>
                <a:cxn ang="0">
                  <a:pos x="15" y="9"/>
                </a:cxn>
                <a:cxn ang="0">
                  <a:pos x="29" y="9"/>
                </a:cxn>
                <a:cxn ang="0">
                  <a:pos x="37" y="11"/>
                </a:cxn>
                <a:cxn ang="0">
                  <a:pos x="51" y="11"/>
                </a:cxn>
                <a:cxn ang="0">
                  <a:pos x="57" y="9"/>
                </a:cxn>
                <a:cxn ang="0">
                  <a:pos x="68" y="9"/>
                </a:cxn>
                <a:cxn ang="0">
                  <a:pos x="72" y="7"/>
                </a:cxn>
                <a:cxn ang="0">
                  <a:pos x="77" y="6"/>
                </a:cxn>
                <a:cxn ang="0">
                  <a:pos x="83" y="0"/>
                </a:cxn>
                <a:cxn ang="0">
                  <a:pos x="81" y="2"/>
                </a:cxn>
                <a:cxn ang="0">
                  <a:pos x="83" y="2"/>
                </a:cxn>
                <a:cxn ang="0">
                  <a:pos x="83" y="0"/>
                </a:cxn>
                <a:cxn ang="0">
                  <a:pos x="79" y="0"/>
                </a:cxn>
              </a:cxnLst>
              <a:rect l="0" t="0" r="r" b="b"/>
              <a:pathLst>
                <a:path w="83" h="11">
                  <a:moveTo>
                    <a:pt x="79" y="0"/>
                  </a:moveTo>
                  <a:lnTo>
                    <a:pt x="75" y="2"/>
                  </a:lnTo>
                  <a:lnTo>
                    <a:pt x="72" y="4"/>
                  </a:lnTo>
                  <a:lnTo>
                    <a:pt x="66" y="6"/>
                  </a:lnTo>
                  <a:lnTo>
                    <a:pt x="61" y="6"/>
                  </a:lnTo>
                  <a:lnTo>
                    <a:pt x="57" y="7"/>
                  </a:lnTo>
                  <a:lnTo>
                    <a:pt x="29" y="7"/>
                  </a:lnTo>
                  <a:lnTo>
                    <a:pt x="26" y="6"/>
                  </a:lnTo>
                  <a:lnTo>
                    <a:pt x="15" y="6"/>
                  </a:lnTo>
                  <a:lnTo>
                    <a:pt x="9" y="4"/>
                  </a:lnTo>
                  <a:lnTo>
                    <a:pt x="0" y="4"/>
                  </a:lnTo>
                  <a:lnTo>
                    <a:pt x="0" y="7"/>
                  </a:lnTo>
                  <a:lnTo>
                    <a:pt x="9" y="7"/>
                  </a:lnTo>
                  <a:lnTo>
                    <a:pt x="15" y="9"/>
                  </a:lnTo>
                  <a:lnTo>
                    <a:pt x="29" y="9"/>
                  </a:lnTo>
                  <a:lnTo>
                    <a:pt x="37" y="11"/>
                  </a:lnTo>
                  <a:lnTo>
                    <a:pt x="51" y="11"/>
                  </a:lnTo>
                  <a:lnTo>
                    <a:pt x="57" y="9"/>
                  </a:lnTo>
                  <a:lnTo>
                    <a:pt x="68" y="9"/>
                  </a:lnTo>
                  <a:lnTo>
                    <a:pt x="72" y="7"/>
                  </a:lnTo>
                  <a:lnTo>
                    <a:pt x="77" y="6"/>
                  </a:lnTo>
                  <a:lnTo>
                    <a:pt x="83" y="0"/>
                  </a:lnTo>
                  <a:lnTo>
                    <a:pt x="81" y="2"/>
                  </a:lnTo>
                  <a:lnTo>
                    <a:pt x="83" y="2"/>
                  </a:lnTo>
                  <a:lnTo>
                    <a:pt x="83" y="0"/>
                  </a:lnTo>
                  <a:lnTo>
                    <a:pt x="79" y="0"/>
                  </a:lnTo>
                  <a:close/>
                </a:path>
              </a:pathLst>
            </a:custGeom>
            <a:solidFill>
              <a:srgbClr val="000000"/>
            </a:solidFill>
            <a:ln w="9525">
              <a:noFill/>
              <a:round/>
            </a:ln>
          </p:spPr>
          <p:txBody>
            <a:bodyPr/>
            <a:lstStyle/>
            <a:p>
              <a:endParaRPr lang="en-US"/>
            </a:p>
          </p:txBody>
        </p:sp>
        <p:sp>
          <p:nvSpPr>
            <p:cNvPr id="520602" name="Freeform 410"/>
            <p:cNvSpPr/>
            <p:nvPr/>
          </p:nvSpPr>
          <p:spPr bwMode="auto">
            <a:xfrm>
              <a:off x="4192" y="2865"/>
              <a:ext cx="16" cy="38"/>
            </a:xfrm>
            <a:custGeom>
              <a:avLst/>
              <a:gdLst/>
              <a:ahLst/>
              <a:cxnLst>
                <a:cxn ang="0">
                  <a:pos x="13" y="0"/>
                </a:cxn>
                <a:cxn ang="0">
                  <a:pos x="13" y="5"/>
                </a:cxn>
                <a:cxn ang="0">
                  <a:pos x="11" y="9"/>
                </a:cxn>
                <a:cxn ang="0">
                  <a:pos x="9" y="14"/>
                </a:cxn>
                <a:cxn ang="0">
                  <a:pos x="7" y="18"/>
                </a:cxn>
                <a:cxn ang="0">
                  <a:pos x="4" y="23"/>
                </a:cxn>
                <a:cxn ang="0">
                  <a:pos x="2" y="29"/>
                </a:cxn>
                <a:cxn ang="0">
                  <a:pos x="0" y="34"/>
                </a:cxn>
                <a:cxn ang="0">
                  <a:pos x="0" y="38"/>
                </a:cxn>
                <a:cxn ang="0">
                  <a:pos x="4" y="38"/>
                </a:cxn>
                <a:cxn ang="0">
                  <a:pos x="4" y="34"/>
                </a:cxn>
                <a:cxn ang="0">
                  <a:pos x="5" y="29"/>
                </a:cxn>
                <a:cxn ang="0">
                  <a:pos x="7" y="25"/>
                </a:cxn>
                <a:cxn ang="0">
                  <a:pos x="11" y="20"/>
                </a:cxn>
                <a:cxn ang="0">
                  <a:pos x="13" y="16"/>
                </a:cxn>
                <a:cxn ang="0">
                  <a:pos x="15" y="11"/>
                </a:cxn>
                <a:cxn ang="0">
                  <a:pos x="16" y="5"/>
                </a:cxn>
                <a:cxn ang="0">
                  <a:pos x="16" y="0"/>
                </a:cxn>
                <a:cxn ang="0">
                  <a:pos x="13" y="0"/>
                </a:cxn>
              </a:cxnLst>
              <a:rect l="0" t="0" r="r" b="b"/>
              <a:pathLst>
                <a:path w="16" h="38">
                  <a:moveTo>
                    <a:pt x="13" y="0"/>
                  </a:moveTo>
                  <a:lnTo>
                    <a:pt x="13" y="5"/>
                  </a:lnTo>
                  <a:lnTo>
                    <a:pt x="11" y="9"/>
                  </a:lnTo>
                  <a:lnTo>
                    <a:pt x="9" y="14"/>
                  </a:lnTo>
                  <a:lnTo>
                    <a:pt x="7" y="18"/>
                  </a:lnTo>
                  <a:lnTo>
                    <a:pt x="4" y="23"/>
                  </a:lnTo>
                  <a:lnTo>
                    <a:pt x="2" y="29"/>
                  </a:lnTo>
                  <a:lnTo>
                    <a:pt x="0" y="34"/>
                  </a:lnTo>
                  <a:lnTo>
                    <a:pt x="0" y="38"/>
                  </a:lnTo>
                  <a:lnTo>
                    <a:pt x="4" y="38"/>
                  </a:lnTo>
                  <a:lnTo>
                    <a:pt x="4" y="34"/>
                  </a:lnTo>
                  <a:lnTo>
                    <a:pt x="5" y="29"/>
                  </a:lnTo>
                  <a:lnTo>
                    <a:pt x="7" y="25"/>
                  </a:lnTo>
                  <a:lnTo>
                    <a:pt x="11" y="20"/>
                  </a:lnTo>
                  <a:lnTo>
                    <a:pt x="13" y="16"/>
                  </a:lnTo>
                  <a:lnTo>
                    <a:pt x="15" y="11"/>
                  </a:lnTo>
                  <a:lnTo>
                    <a:pt x="16" y="5"/>
                  </a:lnTo>
                  <a:lnTo>
                    <a:pt x="16" y="0"/>
                  </a:lnTo>
                  <a:lnTo>
                    <a:pt x="13" y="0"/>
                  </a:lnTo>
                  <a:close/>
                </a:path>
              </a:pathLst>
            </a:custGeom>
            <a:solidFill>
              <a:srgbClr val="000000"/>
            </a:solidFill>
            <a:ln w="9525">
              <a:noFill/>
              <a:round/>
            </a:ln>
          </p:spPr>
          <p:txBody>
            <a:bodyPr/>
            <a:lstStyle/>
            <a:p>
              <a:endParaRPr lang="en-US"/>
            </a:p>
          </p:txBody>
        </p:sp>
        <p:sp>
          <p:nvSpPr>
            <p:cNvPr id="520603" name="Freeform 411"/>
            <p:cNvSpPr/>
            <p:nvPr/>
          </p:nvSpPr>
          <p:spPr bwMode="auto">
            <a:xfrm>
              <a:off x="4205" y="2815"/>
              <a:ext cx="20" cy="50"/>
            </a:xfrm>
            <a:custGeom>
              <a:avLst/>
              <a:gdLst/>
              <a:ahLst/>
              <a:cxnLst>
                <a:cxn ang="0">
                  <a:pos x="16" y="0"/>
                </a:cxn>
                <a:cxn ang="0">
                  <a:pos x="14" y="5"/>
                </a:cxn>
                <a:cxn ang="0">
                  <a:pos x="13" y="11"/>
                </a:cxn>
                <a:cxn ang="0">
                  <a:pos x="9" y="18"/>
                </a:cxn>
                <a:cxn ang="0">
                  <a:pos x="7" y="24"/>
                </a:cxn>
                <a:cxn ang="0">
                  <a:pos x="5" y="31"/>
                </a:cxn>
                <a:cxn ang="0">
                  <a:pos x="3" y="37"/>
                </a:cxn>
                <a:cxn ang="0">
                  <a:pos x="2" y="44"/>
                </a:cxn>
                <a:cxn ang="0">
                  <a:pos x="0" y="50"/>
                </a:cxn>
                <a:cxn ang="0">
                  <a:pos x="3" y="50"/>
                </a:cxn>
                <a:cxn ang="0">
                  <a:pos x="5" y="44"/>
                </a:cxn>
                <a:cxn ang="0">
                  <a:pos x="7" y="37"/>
                </a:cxn>
                <a:cxn ang="0">
                  <a:pos x="9" y="31"/>
                </a:cxn>
                <a:cxn ang="0">
                  <a:pos x="11" y="26"/>
                </a:cxn>
                <a:cxn ang="0">
                  <a:pos x="13" y="18"/>
                </a:cxn>
                <a:cxn ang="0">
                  <a:pos x="16" y="13"/>
                </a:cxn>
                <a:cxn ang="0">
                  <a:pos x="18" y="5"/>
                </a:cxn>
                <a:cxn ang="0">
                  <a:pos x="20" y="0"/>
                </a:cxn>
                <a:cxn ang="0">
                  <a:pos x="16" y="0"/>
                </a:cxn>
              </a:cxnLst>
              <a:rect l="0" t="0" r="r" b="b"/>
              <a:pathLst>
                <a:path w="20" h="50">
                  <a:moveTo>
                    <a:pt x="16" y="0"/>
                  </a:moveTo>
                  <a:lnTo>
                    <a:pt x="14" y="5"/>
                  </a:lnTo>
                  <a:lnTo>
                    <a:pt x="13" y="11"/>
                  </a:lnTo>
                  <a:lnTo>
                    <a:pt x="9" y="18"/>
                  </a:lnTo>
                  <a:lnTo>
                    <a:pt x="7" y="24"/>
                  </a:lnTo>
                  <a:lnTo>
                    <a:pt x="5" y="31"/>
                  </a:lnTo>
                  <a:lnTo>
                    <a:pt x="3" y="37"/>
                  </a:lnTo>
                  <a:lnTo>
                    <a:pt x="2" y="44"/>
                  </a:lnTo>
                  <a:lnTo>
                    <a:pt x="0" y="50"/>
                  </a:lnTo>
                  <a:lnTo>
                    <a:pt x="3" y="50"/>
                  </a:lnTo>
                  <a:lnTo>
                    <a:pt x="5" y="44"/>
                  </a:lnTo>
                  <a:lnTo>
                    <a:pt x="7" y="37"/>
                  </a:lnTo>
                  <a:lnTo>
                    <a:pt x="9" y="31"/>
                  </a:lnTo>
                  <a:lnTo>
                    <a:pt x="11" y="26"/>
                  </a:lnTo>
                  <a:lnTo>
                    <a:pt x="13" y="18"/>
                  </a:lnTo>
                  <a:lnTo>
                    <a:pt x="16" y="13"/>
                  </a:lnTo>
                  <a:lnTo>
                    <a:pt x="18" y="5"/>
                  </a:lnTo>
                  <a:lnTo>
                    <a:pt x="20" y="0"/>
                  </a:lnTo>
                  <a:lnTo>
                    <a:pt x="16" y="0"/>
                  </a:lnTo>
                  <a:close/>
                </a:path>
              </a:pathLst>
            </a:custGeom>
            <a:solidFill>
              <a:srgbClr val="000000"/>
            </a:solidFill>
            <a:ln w="9525">
              <a:noFill/>
              <a:round/>
            </a:ln>
          </p:spPr>
          <p:txBody>
            <a:bodyPr/>
            <a:lstStyle/>
            <a:p>
              <a:endParaRPr lang="en-US"/>
            </a:p>
          </p:txBody>
        </p:sp>
        <p:sp>
          <p:nvSpPr>
            <p:cNvPr id="520604" name="Freeform 412"/>
            <p:cNvSpPr/>
            <p:nvPr/>
          </p:nvSpPr>
          <p:spPr bwMode="auto">
            <a:xfrm>
              <a:off x="4221" y="2782"/>
              <a:ext cx="9" cy="33"/>
            </a:xfrm>
            <a:custGeom>
              <a:avLst/>
              <a:gdLst/>
              <a:ahLst/>
              <a:cxnLst>
                <a:cxn ang="0">
                  <a:pos x="6" y="2"/>
                </a:cxn>
                <a:cxn ang="0">
                  <a:pos x="6" y="9"/>
                </a:cxn>
                <a:cxn ang="0">
                  <a:pos x="4" y="16"/>
                </a:cxn>
                <a:cxn ang="0">
                  <a:pos x="2" y="26"/>
                </a:cxn>
                <a:cxn ang="0">
                  <a:pos x="0" y="33"/>
                </a:cxn>
                <a:cxn ang="0">
                  <a:pos x="4" y="33"/>
                </a:cxn>
                <a:cxn ang="0">
                  <a:pos x="6" y="26"/>
                </a:cxn>
                <a:cxn ang="0">
                  <a:pos x="8" y="18"/>
                </a:cxn>
                <a:cxn ang="0">
                  <a:pos x="9" y="9"/>
                </a:cxn>
                <a:cxn ang="0">
                  <a:pos x="9" y="0"/>
                </a:cxn>
                <a:cxn ang="0">
                  <a:pos x="6" y="2"/>
                </a:cxn>
              </a:cxnLst>
              <a:rect l="0" t="0" r="r" b="b"/>
              <a:pathLst>
                <a:path w="9" h="33">
                  <a:moveTo>
                    <a:pt x="6" y="2"/>
                  </a:moveTo>
                  <a:lnTo>
                    <a:pt x="6" y="9"/>
                  </a:lnTo>
                  <a:lnTo>
                    <a:pt x="4" y="16"/>
                  </a:lnTo>
                  <a:lnTo>
                    <a:pt x="2" y="26"/>
                  </a:lnTo>
                  <a:lnTo>
                    <a:pt x="0" y="33"/>
                  </a:lnTo>
                  <a:lnTo>
                    <a:pt x="4" y="33"/>
                  </a:lnTo>
                  <a:lnTo>
                    <a:pt x="6" y="26"/>
                  </a:lnTo>
                  <a:lnTo>
                    <a:pt x="8" y="18"/>
                  </a:lnTo>
                  <a:lnTo>
                    <a:pt x="9" y="9"/>
                  </a:lnTo>
                  <a:lnTo>
                    <a:pt x="9" y="0"/>
                  </a:lnTo>
                  <a:lnTo>
                    <a:pt x="6" y="2"/>
                  </a:lnTo>
                  <a:close/>
                </a:path>
              </a:pathLst>
            </a:custGeom>
            <a:solidFill>
              <a:srgbClr val="000000"/>
            </a:solidFill>
            <a:ln w="9525">
              <a:noFill/>
              <a:round/>
            </a:ln>
          </p:spPr>
          <p:txBody>
            <a:bodyPr/>
            <a:lstStyle/>
            <a:p>
              <a:endParaRPr lang="en-US"/>
            </a:p>
          </p:txBody>
        </p:sp>
        <p:sp>
          <p:nvSpPr>
            <p:cNvPr id="520605" name="Freeform 413"/>
            <p:cNvSpPr/>
            <p:nvPr/>
          </p:nvSpPr>
          <p:spPr bwMode="auto">
            <a:xfrm>
              <a:off x="4201" y="2688"/>
              <a:ext cx="29" cy="96"/>
            </a:xfrm>
            <a:custGeom>
              <a:avLst/>
              <a:gdLst/>
              <a:ahLst/>
              <a:cxnLst>
                <a:cxn ang="0">
                  <a:pos x="6" y="0"/>
                </a:cxn>
                <a:cxn ang="0">
                  <a:pos x="6" y="2"/>
                </a:cxn>
                <a:cxn ang="0">
                  <a:pos x="2" y="15"/>
                </a:cxn>
                <a:cxn ang="0">
                  <a:pos x="0" y="28"/>
                </a:cxn>
                <a:cxn ang="0">
                  <a:pos x="2" y="41"/>
                </a:cxn>
                <a:cxn ang="0">
                  <a:pos x="6" y="52"/>
                </a:cxn>
                <a:cxn ang="0">
                  <a:pos x="9" y="63"/>
                </a:cxn>
                <a:cxn ang="0">
                  <a:pos x="13" y="74"/>
                </a:cxn>
                <a:cxn ang="0">
                  <a:pos x="20" y="87"/>
                </a:cxn>
                <a:cxn ang="0">
                  <a:pos x="26" y="96"/>
                </a:cxn>
                <a:cxn ang="0">
                  <a:pos x="29" y="94"/>
                </a:cxn>
                <a:cxn ang="0">
                  <a:pos x="22" y="85"/>
                </a:cxn>
                <a:cxn ang="0">
                  <a:pos x="17" y="74"/>
                </a:cxn>
                <a:cxn ang="0">
                  <a:pos x="13" y="63"/>
                </a:cxn>
                <a:cxn ang="0">
                  <a:pos x="9" y="52"/>
                </a:cxn>
                <a:cxn ang="0">
                  <a:pos x="6" y="39"/>
                </a:cxn>
                <a:cxn ang="0">
                  <a:pos x="6" y="15"/>
                </a:cxn>
                <a:cxn ang="0">
                  <a:pos x="9" y="4"/>
                </a:cxn>
                <a:cxn ang="0">
                  <a:pos x="7" y="4"/>
                </a:cxn>
                <a:cxn ang="0">
                  <a:pos x="6" y="0"/>
                </a:cxn>
                <a:cxn ang="0">
                  <a:pos x="6" y="2"/>
                </a:cxn>
                <a:cxn ang="0">
                  <a:pos x="6" y="0"/>
                </a:cxn>
              </a:cxnLst>
              <a:rect l="0" t="0" r="r" b="b"/>
              <a:pathLst>
                <a:path w="29" h="96">
                  <a:moveTo>
                    <a:pt x="6" y="0"/>
                  </a:moveTo>
                  <a:lnTo>
                    <a:pt x="6" y="2"/>
                  </a:lnTo>
                  <a:lnTo>
                    <a:pt x="2" y="15"/>
                  </a:lnTo>
                  <a:lnTo>
                    <a:pt x="0" y="28"/>
                  </a:lnTo>
                  <a:lnTo>
                    <a:pt x="2" y="41"/>
                  </a:lnTo>
                  <a:lnTo>
                    <a:pt x="6" y="52"/>
                  </a:lnTo>
                  <a:lnTo>
                    <a:pt x="9" y="63"/>
                  </a:lnTo>
                  <a:lnTo>
                    <a:pt x="13" y="74"/>
                  </a:lnTo>
                  <a:lnTo>
                    <a:pt x="20" y="87"/>
                  </a:lnTo>
                  <a:lnTo>
                    <a:pt x="26" y="96"/>
                  </a:lnTo>
                  <a:lnTo>
                    <a:pt x="29" y="94"/>
                  </a:lnTo>
                  <a:lnTo>
                    <a:pt x="22" y="85"/>
                  </a:lnTo>
                  <a:lnTo>
                    <a:pt x="17" y="74"/>
                  </a:lnTo>
                  <a:lnTo>
                    <a:pt x="13" y="63"/>
                  </a:lnTo>
                  <a:lnTo>
                    <a:pt x="9" y="52"/>
                  </a:lnTo>
                  <a:lnTo>
                    <a:pt x="6" y="39"/>
                  </a:lnTo>
                  <a:lnTo>
                    <a:pt x="6" y="15"/>
                  </a:lnTo>
                  <a:lnTo>
                    <a:pt x="9" y="4"/>
                  </a:lnTo>
                  <a:lnTo>
                    <a:pt x="7" y="4"/>
                  </a:lnTo>
                  <a:lnTo>
                    <a:pt x="6" y="0"/>
                  </a:lnTo>
                  <a:lnTo>
                    <a:pt x="6" y="2"/>
                  </a:lnTo>
                  <a:lnTo>
                    <a:pt x="6" y="0"/>
                  </a:lnTo>
                  <a:close/>
                </a:path>
              </a:pathLst>
            </a:custGeom>
            <a:solidFill>
              <a:srgbClr val="000000"/>
            </a:solidFill>
            <a:ln w="9525">
              <a:noFill/>
              <a:round/>
            </a:ln>
          </p:spPr>
          <p:txBody>
            <a:bodyPr/>
            <a:lstStyle/>
            <a:p>
              <a:endParaRPr lang="en-US"/>
            </a:p>
          </p:txBody>
        </p:sp>
        <p:sp>
          <p:nvSpPr>
            <p:cNvPr id="520606" name="Freeform 414"/>
            <p:cNvSpPr/>
            <p:nvPr/>
          </p:nvSpPr>
          <p:spPr bwMode="auto">
            <a:xfrm>
              <a:off x="4207" y="2686"/>
              <a:ext cx="7" cy="6"/>
            </a:xfrm>
            <a:custGeom>
              <a:avLst/>
              <a:gdLst/>
              <a:ahLst/>
              <a:cxnLst>
                <a:cxn ang="0">
                  <a:pos x="7" y="2"/>
                </a:cxn>
                <a:cxn ang="0">
                  <a:pos x="5" y="0"/>
                </a:cxn>
                <a:cxn ang="0">
                  <a:pos x="3" y="2"/>
                </a:cxn>
                <a:cxn ang="0">
                  <a:pos x="0" y="2"/>
                </a:cxn>
                <a:cxn ang="0">
                  <a:pos x="1" y="6"/>
                </a:cxn>
                <a:cxn ang="0">
                  <a:pos x="3" y="6"/>
                </a:cxn>
                <a:cxn ang="0">
                  <a:pos x="5" y="4"/>
                </a:cxn>
                <a:cxn ang="0">
                  <a:pos x="3" y="4"/>
                </a:cxn>
                <a:cxn ang="0">
                  <a:pos x="7" y="2"/>
                </a:cxn>
                <a:cxn ang="0">
                  <a:pos x="7" y="0"/>
                </a:cxn>
                <a:cxn ang="0">
                  <a:pos x="5" y="0"/>
                </a:cxn>
                <a:cxn ang="0">
                  <a:pos x="7" y="2"/>
                </a:cxn>
              </a:cxnLst>
              <a:rect l="0" t="0" r="r" b="b"/>
              <a:pathLst>
                <a:path w="7" h="6">
                  <a:moveTo>
                    <a:pt x="7" y="2"/>
                  </a:moveTo>
                  <a:lnTo>
                    <a:pt x="5" y="0"/>
                  </a:lnTo>
                  <a:lnTo>
                    <a:pt x="3" y="2"/>
                  </a:lnTo>
                  <a:lnTo>
                    <a:pt x="0" y="2"/>
                  </a:lnTo>
                  <a:lnTo>
                    <a:pt x="1" y="6"/>
                  </a:lnTo>
                  <a:lnTo>
                    <a:pt x="3" y="6"/>
                  </a:lnTo>
                  <a:lnTo>
                    <a:pt x="5" y="4"/>
                  </a:lnTo>
                  <a:lnTo>
                    <a:pt x="3" y="4"/>
                  </a:lnTo>
                  <a:lnTo>
                    <a:pt x="7" y="2"/>
                  </a:lnTo>
                  <a:lnTo>
                    <a:pt x="7" y="0"/>
                  </a:lnTo>
                  <a:lnTo>
                    <a:pt x="5" y="0"/>
                  </a:lnTo>
                  <a:lnTo>
                    <a:pt x="7" y="2"/>
                  </a:lnTo>
                  <a:close/>
                </a:path>
              </a:pathLst>
            </a:custGeom>
            <a:solidFill>
              <a:srgbClr val="000000"/>
            </a:solidFill>
            <a:ln w="9525">
              <a:noFill/>
              <a:round/>
            </a:ln>
          </p:spPr>
          <p:txBody>
            <a:bodyPr/>
            <a:lstStyle/>
            <a:p>
              <a:endParaRPr lang="en-US"/>
            </a:p>
          </p:txBody>
        </p:sp>
        <p:sp>
          <p:nvSpPr>
            <p:cNvPr id="520607" name="Freeform 415"/>
            <p:cNvSpPr/>
            <p:nvPr/>
          </p:nvSpPr>
          <p:spPr bwMode="auto">
            <a:xfrm>
              <a:off x="4210" y="2688"/>
              <a:ext cx="9" cy="8"/>
            </a:xfrm>
            <a:custGeom>
              <a:avLst/>
              <a:gdLst/>
              <a:ahLst/>
              <a:cxnLst>
                <a:cxn ang="0">
                  <a:pos x="9" y="6"/>
                </a:cxn>
                <a:cxn ang="0">
                  <a:pos x="6" y="2"/>
                </a:cxn>
                <a:cxn ang="0">
                  <a:pos x="6" y="0"/>
                </a:cxn>
                <a:cxn ang="0">
                  <a:pos x="4" y="0"/>
                </a:cxn>
                <a:cxn ang="0">
                  <a:pos x="0" y="2"/>
                </a:cxn>
                <a:cxn ang="0">
                  <a:pos x="2" y="2"/>
                </a:cxn>
                <a:cxn ang="0">
                  <a:pos x="4" y="4"/>
                </a:cxn>
                <a:cxn ang="0">
                  <a:pos x="4" y="6"/>
                </a:cxn>
                <a:cxn ang="0">
                  <a:pos x="6" y="8"/>
                </a:cxn>
                <a:cxn ang="0">
                  <a:pos x="6" y="6"/>
                </a:cxn>
                <a:cxn ang="0">
                  <a:pos x="9" y="6"/>
                </a:cxn>
                <a:cxn ang="0">
                  <a:pos x="9" y="4"/>
                </a:cxn>
                <a:cxn ang="0">
                  <a:pos x="8" y="4"/>
                </a:cxn>
                <a:cxn ang="0">
                  <a:pos x="9" y="6"/>
                </a:cxn>
              </a:cxnLst>
              <a:rect l="0" t="0" r="r" b="b"/>
              <a:pathLst>
                <a:path w="9" h="8">
                  <a:moveTo>
                    <a:pt x="9" y="6"/>
                  </a:moveTo>
                  <a:lnTo>
                    <a:pt x="6" y="2"/>
                  </a:lnTo>
                  <a:lnTo>
                    <a:pt x="6" y="0"/>
                  </a:lnTo>
                  <a:lnTo>
                    <a:pt x="4" y="0"/>
                  </a:lnTo>
                  <a:lnTo>
                    <a:pt x="0" y="2"/>
                  </a:lnTo>
                  <a:lnTo>
                    <a:pt x="2" y="2"/>
                  </a:lnTo>
                  <a:lnTo>
                    <a:pt x="4" y="4"/>
                  </a:lnTo>
                  <a:lnTo>
                    <a:pt x="4" y="6"/>
                  </a:lnTo>
                  <a:lnTo>
                    <a:pt x="6" y="8"/>
                  </a:lnTo>
                  <a:lnTo>
                    <a:pt x="6" y="6"/>
                  </a:lnTo>
                  <a:lnTo>
                    <a:pt x="9" y="6"/>
                  </a:lnTo>
                  <a:lnTo>
                    <a:pt x="9" y="4"/>
                  </a:lnTo>
                  <a:lnTo>
                    <a:pt x="8" y="4"/>
                  </a:lnTo>
                  <a:lnTo>
                    <a:pt x="9" y="6"/>
                  </a:lnTo>
                  <a:close/>
                </a:path>
              </a:pathLst>
            </a:custGeom>
            <a:solidFill>
              <a:srgbClr val="000000"/>
            </a:solidFill>
            <a:ln w="9525">
              <a:noFill/>
              <a:round/>
            </a:ln>
          </p:spPr>
          <p:txBody>
            <a:bodyPr/>
            <a:lstStyle/>
            <a:p>
              <a:endParaRPr lang="en-US"/>
            </a:p>
          </p:txBody>
        </p:sp>
        <p:sp>
          <p:nvSpPr>
            <p:cNvPr id="520608" name="Freeform 416"/>
            <p:cNvSpPr/>
            <p:nvPr/>
          </p:nvSpPr>
          <p:spPr bwMode="auto">
            <a:xfrm>
              <a:off x="4006" y="2694"/>
              <a:ext cx="100" cy="38"/>
            </a:xfrm>
            <a:custGeom>
              <a:avLst/>
              <a:gdLst/>
              <a:ahLst/>
              <a:cxnLst>
                <a:cxn ang="0">
                  <a:pos x="100" y="37"/>
                </a:cxn>
                <a:cxn ang="0">
                  <a:pos x="98" y="38"/>
                </a:cxn>
                <a:cxn ang="0">
                  <a:pos x="92" y="38"/>
                </a:cxn>
                <a:cxn ang="0">
                  <a:pos x="89" y="37"/>
                </a:cxn>
                <a:cxn ang="0">
                  <a:pos x="83" y="37"/>
                </a:cxn>
                <a:cxn ang="0">
                  <a:pos x="79" y="35"/>
                </a:cxn>
                <a:cxn ang="0">
                  <a:pos x="76" y="33"/>
                </a:cxn>
                <a:cxn ang="0">
                  <a:pos x="72" y="33"/>
                </a:cxn>
                <a:cxn ang="0">
                  <a:pos x="68" y="31"/>
                </a:cxn>
                <a:cxn ang="0">
                  <a:pos x="65" y="29"/>
                </a:cxn>
                <a:cxn ang="0">
                  <a:pos x="61" y="27"/>
                </a:cxn>
                <a:cxn ang="0">
                  <a:pos x="57" y="26"/>
                </a:cxn>
                <a:cxn ang="0">
                  <a:pos x="55" y="22"/>
                </a:cxn>
                <a:cxn ang="0">
                  <a:pos x="50" y="22"/>
                </a:cxn>
                <a:cxn ang="0">
                  <a:pos x="44" y="20"/>
                </a:cxn>
                <a:cxn ang="0">
                  <a:pos x="41" y="16"/>
                </a:cxn>
                <a:cxn ang="0">
                  <a:pos x="35" y="16"/>
                </a:cxn>
                <a:cxn ang="0">
                  <a:pos x="30" y="14"/>
                </a:cxn>
                <a:cxn ang="0">
                  <a:pos x="24" y="13"/>
                </a:cxn>
                <a:cxn ang="0">
                  <a:pos x="21" y="14"/>
                </a:cxn>
                <a:cxn ang="0">
                  <a:pos x="15" y="16"/>
                </a:cxn>
                <a:cxn ang="0">
                  <a:pos x="4" y="16"/>
                </a:cxn>
                <a:cxn ang="0">
                  <a:pos x="0" y="13"/>
                </a:cxn>
                <a:cxn ang="0">
                  <a:pos x="0" y="9"/>
                </a:cxn>
                <a:cxn ang="0">
                  <a:pos x="2" y="7"/>
                </a:cxn>
                <a:cxn ang="0">
                  <a:pos x="2" y="5"/>
                </a:cxn>
                <a:cxn ang="0">
                  <a:pos x="8" y="5"/>
                </a:cxn>
                <a:cxn ang="0">
                  <a:pos x="10" y="3"/>
                </a:cxn>
                <a:cxn ang="0">
                  <a:pos x="11" y="3"/>
                </a:cxn>
                <a:cxn ang="0">
                  <a:pos x="15" y="2"/>
                </a:cxn>
                <a:cxn ang="0">
                  <a:pos x="21" y="3"/>
                </a:cxn>
                <a:cxn ang="0">
                  <a:pos x="24" y="5"/>
                </a:cxn>
                <a:cxn ang="0">
                  <a:pos x="30" y="3"/>
                </a:cxn>
                <a:cxn ang="0">
                  <a:pos x="33" y="2"/>
                </a:cxn>
                <a:cxn ang="0">
                  <a:pos x="39" y="0"/>
                </a:cxn>
                <a:cxn ang="0">
                  <a:pos x="48" y="0"/>
                </a:cxn>
                <a:cxn ang="0">
                  <a:pos x="54" y="2"/>
                </a:cxn>
                <a:cxn ang="0">
                  <a:pos x="61" y="5"/>
                </a:cxn>
                <a:cxn ang="0">
                  <a:pos x="66" y="9"/>
                </a:cxn>
                <a:cxn ang="0">
                  <a:pos x="74" y="13"/>
                </a:cxn>
                <a:cxn ang="0">
                  <a:pos x="79" y="14"/>
                </a:cxn>
                <a:cxn ang="0">
                  <a:pos x="87" y="20"/>
                </a:cxn>
                <a:cxn ang="0">
                  <a:pos x="92" y="24"/>
                </a:cxn>
                <a:cxn ang="0">
                  <a:pos x="96" y="29"/>
                </a:cxn>
                <a:cxn ang="0">
                  <a:pos x="100" y="37"/>
                </a:cxn>
              </a:cxnLst>
              <a:rect l="0" t="0" r="r" b="b"/>
              <a:pathLst>
                <a:path w="100" h="38">
                  <a:moveTo>
                    <a:pt x="100" y="37"/>
                  </a:moveTo>
                  <a:lnTo>
                    <a:pt x="98" y="38"/>
                  </a:lnTo>
                  <a:lnTo>
                    <a:pt x="92" y="38"/>
                  </a:lnTo>
                  <a:lnTo>
                    <a:pt x="89" y="37"/>
                  </a:lnTo>
                  <a:lnTo>
                    <a:pt x="83" y="37"/>
                  </a:lnTo>
                  <a:lnTo>
                    <a:pt x="79" y="35"/>
                  </a:lnTo>
                  <a:lnTo>
                    <a:pt x="76" y="33"/>
                  </a:lnTo>
                  <a:lnTo>
                    <a:pt x="72" y="33"/>
                  </a:lnTo>
                  <a:lnTo>
                    <a:pt x="68" y="31"/>
                  </a:lnTo>
                  <a:lnTo>
                    <a:pt x="65" y="29"/>
                  </a:lnTo>
                  <a:lnTo>
                    <a:pt x="61" y="27"/>
                  </a:lnTo>
                  <a:lnTo>
                    <a:pt x="57" y="26"/>
                  </a:lnTo>
                  <a:lnTo>
                    <a:pt x="55" y="22"/>
                  </a:lnTo>
                  <a:lnTo>
                    <a:pt x="50" y="22"/>
                  </a:lnTo>
                  <a:lnTo>
                    <a:pt x="44" y="20"/>
                  </a:lnTo>
                  <a:lnTo>
                    <a:pt x="41" y="16"/>
                  </a:lnTo>
                  <a:lnTo>
                    <a:pt x="35" y="16"/>
                  </a:lnTo>
                  <a:lnTo>
                    <a:pt x="30" y="14"/>
                  </a:lnTo>
                  <a:lnTo>
                    <a:pt x="24" y="13"/>
                  </a:lnTo>
                  <a:lnTo>
                    <a:pt x="21" y="14"/>
                  </a:lnTo>
                  <a:lnTo>
                    <a:pt x="15" y="16"/>
                  </a:lnTo>
                  <a:lnTo>
                    <a:pt x="4" y="16"/>
                  </a:lnTo>
                  <a:lnTo>
                    <a:pt x="0" y="13"/>
                  </a:lnTo>
                  <a:lnTo>
                    <a:pt x="0" y="9"/>
                  </a:lnTo>
                  <a:lnTo>
                    <a:pt x="2" y="7"/>
                  </a:lnTo>
                  <a:lnTo>
                    <a:pt x="2" y="5"/>
                  </a:lnTo>
                  <a:lnTo>
                    <a:pt x="8" y="5"/>
                  </a:lnTo>
                  <a:lnTo>
                    <a:pt x="10" y="3"/>
                  </a:lnTo>
                  <a:lnTo>
                    <a:pt x="11" y="3"/>
                  </a:lnTo>
                  <a:lnTo>
                    <a:pt x="15" y="2"/>
                  </a:lnTo>
                  <a:lnTo>
                    <a:pt x="21" y="3"/>
                  </a:lnTo>
                  <a:lnTo>
                    <a:pt x="24" y="5"/>
                  </a:lnTo>
                  <a:lnTo>
                    <a:pt x="30" y="3"/>
                  </a:lnTo>
                  <a:lnTo>
                    <a:pt x="33" y="2"/>
                  </a:lnTo>
                  <a:lnTo>
                    <a:pt x="39" y="0"/>
                  </a:lnTo>
                  <a:lnTo>
                    <a:pt x="48" y="0"/>
                  </a:lnTo>
                  <a:lnTo>
                    <a:pt x="54" y="2"/>
                  </a:lnTo>
                  <a:lnTo>
                    <a:pt x="61" y="5"/>
                  </a:lnTo>
                  <a:lnTo>
                    <a:pt x="66" y="9"/>
                  </a:lnTo>
                  <a:lnTo>
                    <a:pt x="74" y="13"/>
                  </a:lnTo>
                  <a:lnTo>
                    <a:pt x="79" y="14"/>
                  </a:lnTo>
                  <a:lnTo>
                    <a:pt x="87" y="20"/>
                  </a:lnTo>
                  <a:lnTo>
                    <a:pt x="92" y="24"/>
                  </a:lnTo>
                  <a:lnTo>
                    <a:pt x="96" y="29"/>
                  </a:lnTo>
                  <a:lnTo>
                    <a:pt x="100" y="37"/>
                  </a:lnTo>
                  <a:close/>
                </a:path>
              </a:pathLst>
            </a:custGeom>
            <a:solidFill>
              <a:srgbClr val="000000"/>
            </a:solidFill>
            <a:ln w="9525">
              <a:noFill/>
              <a:round/>
            </a:ln>
          </p:spPr>
          <p:txBody>
            <a:bodyPr/>
            <a:lstStyle/>
            <a:p>
              <a:endParaRPr lang="en-US"/>
            </a:p>
          </p:txBody>
        </p:sp>
        <p:sp>
          <p:nvSpPr>
            <p:cNvPr id="520609" name="Freeform 417"/>
            <p:cNvSpPr/>
            <p:nvPr/>
          </p:nvSpPr>
          <p:spPr bwMode="auto">
            <a:xfrm>
              <a:off x="4087" y="2729"/>
              <a:ext cx="20" cy="5"/>
            </a:xfrm>
            <a:custGeom>
              <a:avLst/>
              <a:gdLst/>
              <a:ahLst/>
              <a:cxnLst>
                <a:cxn ang="0">
                  <a:pos x="0" y="3"/>
                </a:cxn>
                <a:cxn ang="0">
                  <a:pos x="8" y="3"/>
                </a:cxn>
                <a:cxn ang="0">
                  <a:pos x="9" y="5"/>
                </a:cxn>
                <a:cxn ang="0">
                  <a:pos x="19" y="5"/>
                </a:cxn>
                <a:cxn ang="0">
                  <a:pos x="20" y="2"/>
                </a:cxn>
                <a:cxn ang="0">
                  <a:pos x="17" y="0"/>
                </a:cxn>
                <a:cxn ang="0">
                  <a:pos x="15" y="2"/>
                </a:cxn>
                <a:cxn ang="0">
                  <a:pos x="9" y="2"/>
                </a:cxn>
                <a:cxn ang="0">
                  <a:pos x="6" y="0"/>
                </a:cxn>
                <a:cxn ang="0">
                  <a:pos x="2" y="0"/>
                </a:cxn>
                <a:cxn ang="0">
                  <a:pos x="0" y="3"/>
                </a:cxn>
                <a:cxn ang="0">
                  <a:pos x="2" y="3"/>
                </a:cxn>
                <a:cxn ang="0">
                  <a:pos x="0" y="3"/>
                </a:cxn>
              </a:cxnLst>
              <a:rect l="0" t="0" r="r" b="b"/>
              <a:pathLst>
                <a:path w="20" h="5">
                  <a:moveTo>
                    <a:pt x="0" y="3"/>
                  </a:moveTo>
                  <a:lnTo>
                    <a:pt x="8" y="3"/>
                  </a:lnTo>
                  <a:lnTo>
                    <a:pt x="9" y="5"/>
                  </a:lnTo>
                  <a:lnTo>
                    <a:pt x="19" y="5"/>
                  </a:lnTo>
                  <a:lnTo>
                    <a:pt x="20" y="2"/>
                  </a:lnTo>
                  <a:lnTo>
                    <a:pt x="17" y="0"/>
                  </a:lnTo>
                  <a:lnTo>
                    <a:pt x="15" y="2"/>
                  </a:lnTo>
                  <a:lnTo>
                    <a:pt x="9" y="2"/>
                  </a:lnTo>
                  <a:lnTo>
                    <a:pt x="6" y="0"/>
                  </a:lnTo>
                  <a:lnTo>
                    <a:pt x="2" y="0"/>
                  </a:lnTo>
                  <a:lnTo>
                    <a:pt x="0" y="3"/>
                  </a:lnTo>
                  <a:lnTo>
                    <a:pt x="2" y="3"/>
                  </a:lnTo>
                  <a:lnTo>
                    <a:pt x="0" y="3"/>
                  </a:lnTo>
                  <a:close/>
                </a:path>
              </a:pathLst>
            </a:custGeom>
            <a:solidFill>
              <a:srgbClr val="000000"/>
            </a:solidFill>
            <a:ln w="9525">
              <a:noFill/>
              <a:round/>
            </a:ln>
          </p:spPr>
          <p:txBody>
            <a:bodyPr/>
            <a:lstStyle/>
            <a:p>
              <a:endParaRPr lang="en-US"/>
            </a:p>
          </p:txBody>
        </p:sp>
        <p:sp>
          <p:nvSpPr>
            <p:cNvPr id="520610" name="Freeform 418"/>
            <p:cNvSpPr/>
            <p:nvPr/>
          </p:nvSpPr>
          <p:spPr bwMode="auto">
            <a:xfrm>
              <a:off x="4060" y="2714"/>
              <a:ext cx="29" cy="18"/>
            </a:xfrm>
            <a:custGeom>
              <a:avLst/>
              <a:gdLst/>
              <a:ahLst/>
              <a:cxnLst>
                <a:cxn ang="0">
                  <a:pos x="1" y="4"/>
                </a:cxn>
                <a:cxn ang="0">
                  <a:pos x="0" y="4"/>
                </a:cxn>
                <a:cxn ang="0">
                  <a:pos x="3" y="7"/>
                </a:cxn>
                <a:cxn ang="0">
                  <a:pos x="7" y="9"/>
                </a:cxn>
                <a:cxn ang="0">
                  <a:pos x="9" y="11"/>
                </a:cxn>
                <a:cxn ang="0">
                  <a:pos x="12" y="13"/>
                </a:cxn>
                <a:cxn ang="0">
                  <a:pos x="18" y="15"/>
                </a:cxn>
                <a:cxn ang="0">
                  <a:pos x="20" y="15"/>
                </a:cxn>
                <a:cxn ang="0">
                  <a:pos x="24" y="17"/>
                </a:cxn>
                <a:cxn ang="0">
                  <a:pos x="27" y="18"/>
                </a:cxn>
                <a:cxn ang="0">
                  <a:pos x="29" y="15"/>
                </a:cxn>
                <a:cxn ang="0">
                  <a:pos x="25" y="13"/>
                </a:cxn>
                <a:cxn ang="0">
                  <a:pos x="22" y="11"/>
                </a:cxn>
                <a:cxn ang="0">
                  <a:pos x="18" y="11"/>
                </a:cxn>
                <a:cxn ang="0">
                  <a:pos x="14" y="9"/>
                </a:cxn>
                <a:cxn ang="0">
                  <a:pos x="11" y="7"/>
                </a:cxn>
                <a:cxn ang="0">
                  <a:pos x="9" y="6"/>
                </a:cxn>
                <a:cxn ang="0">
                  <a:pos x="5" y="4"/>
                </a:cxn>
                <a:cxn ang="0">
                  <a:pos x="1" y="2"/>
                </a:cxn>
                <a:cxn ang="0">
                  <a:pos x="1" y="0"/>
                </a:cxn>
                <a:cxn ang="0">
                  <a:pos x="1" y="2"/>
                </a:cxn>
                <a:cxn ang="0">
                  <a:pos x="1" y="0"/>
                </a:cxn>
                <a:cxn ang="0">
                  <a:pos x="1" y="4"/>
                </a:cxn>
              </a:cxnLst>
              <a:rect l="0" t="0" r="r" b="b"/>
              <a:pathLst>
                <a:path w="29" h="18">
                  <a:moveTo>
                    <a:pt x="1" y="4"/>
                  </a:moveTo>
                  <a:lnTo>
                    <a:pt x="0" y="4"/>
                  </a:lnTo>
                  <a:lnTo>
                    <a:pt x="3" y="7"/>
                  </a:lnTo>
                  <a:lnTo>
                    <a:pt x="7" y="9"/>
                  </a:lnTo>
                  <a:lnTo>
                    <a:pt x="9" y="11"/>
                  </a:lnTo>
                  <a:lnTo>
                    <a:pt x="12" y="13"/>
                  </a:lnTo>
                  <a:lnTo>
                    <a:pt x="18" y="15"/>
                  </a:lnTo>
                  <a:lnTo>
                    <a:pt x="20" y="15"/>
                  </a:lnTo>
                  <a:lnTo>
                    <a:pt x="24" y="17"/>
                  </a:lnTo>
                  <a:lnTo>
                    <a:pt x="27" y="18"/>
                  </a:lnTo>
                  <a:lnTo>
                    <a:pt x="29" y="15"/>
                  </a:lnTo>
                  <a:lnTo>
                    <a:pt x="25" y="13"/>
                  </a:lnTo>
                  <a:lnTo>
                    <a:pt x="22" y="11"/>
                  </a:lnTo>
                  <a:lnTo>
                    <a:pt x="18" y="11"/>
                  </a:lnTo>
                  <a:lnTo>
                    <a:pt x="14" y="9"/>
                  </a:lnTo>
                  <a:lnTo>
                    <a:pt x="11" y="7"/>
                  </a:lnTo>
                  <a:lnTo>
                    <a:pt x="9" y="6"/>
                  </a:lnTo>
                  <a:lnTo>
                    <a:pt x="5" y="4"/>
                  </a:lnTo>
                  <a:lnTo>
                    <a:pt x="1" y="2"/>
                  </a:lnTo>
                  <a:lnTo>
                    <a:pt x="1" y="0"/>
                  </a:lnTo>
                  <a:lnTo>
                    <a:pt x="1" y="2"/>
                  </a:lnTo>
                  <a:lnTo>
                    <a:pt x="1" y="0"/>
                  </a:lnTo>
                  <a:lnTo>
                    <a:pt x="1" y="4"/>
                  </a:lnTo>
                  <a:close/>
                </a:path>
              </a:pathLst>
            </a:custGeom>
            <a:solidFill>
              <a:srgbClr val="000000"/>
            </a:solidFill>
            <a:ln w="9525">
              <a:noFill/>
              <a:round/>
            </a:ln>
          </p:spPr>
          <p:txBody>
            <a:bodyPr/>
            <a:lstStyle/>
            <a:p>
              <a:endParaRPr lang="en-US"/>
            </a:p>
          </p:txBody>
        </p:sp>
        <p:sp>
          <p:nvSpPr>
            <p:cNvPr id="520611" name="Freeform 419"/>
            <p:cNvSpPr/>
            <p:nvPr/>
          </p:nvSpPr>
          <p:spPr bwMode="auto">
            <a:xfrm>
              <a:off x="4019" y="2705"/>
              <a:ext cx="42" cy="13"/>
            </a:xfrm>
            <a:custGeom>
              <a:avLst/>
              <a:gdLst/>
              <a:ahLst/>
              <a:cxnLst>
                <a:cxn ang="0">
                  <a:pos x="0" y="5"/>
                </a:cxn>
                <a:cxn ang="0">
                  <a:pos x="8" y="5"/>
                </a:cxn>
                <a:cxn ang="0">
                  <a:pos x="11" y="3"/>
                </a:cxn>
                <a:cxn ang="0">
                  <a:pos x="17" y="5"/>
                </a:cxn>
                <a:cxn ang="0">
                  <a:pos x="22" y="5"/>
                </a:cxn>
                <a:cxn ang="0">
                  <a:pos x="26" y="9"/>
                </a:cxn>
                <a:cxn ang="0">
                  <a:pos x="31" y="11"/>
                </a:cxn>
                <a:cxn ang="0">
                  <a:pos x="37" y="13"/>
                </a:cxn>
                <a:cxn ang="0">
                  <a:pos x="42" y="13"/>
                </a:cxn>
                <a:cxn ang="0">
                  <a:pos x="42" y="9"/>
                </a:cxn>
                <a:cxn ang="0">
                  <a:pos x="39" y="9"/>
                </a:cxn>
                <a:cxn ang="0">
                  <a:pos x="33" y="7"/>
                </a:cxn>
                <a:cxn ang="0">
                  <a:pos x="28" y="5"/>
                </a:cxn>
                <a:cxn ang="0">
                  <a:pos x="22" y="3"/>
                </a:cxn>
                <a:cxn ang="0">
                  <a:pos x="17" y="2"/>
                </a:cxn>
                <a:cxn ang="0">
                  <a:pos x="11" y="0"/>
                </a:cxn>
                <a:cxn ang="0">
                  <a:pos x="6" y="2"/>
                </a:cxn>
                <a:cxn ang="0">
                  <a:pos x="0" y="3"/>
                </a:cxn>
                <a:cxn ang="0">
                  <a:pos x="2" y="3"/>
                </a:cxn>
                <a:cxn ang="0">
                  <a:pos x="0" y="5"/>
                </a:cxn>
                <a:cxn ang="0">
                  <a:pos x="2" y="7"/>
                </a:cxn>
                <a:cxn ang="0">
                  <a:pos x="2" y="5"/>
                </a:cxn>
                <a:cxn ang="0">
                  <a:pos x="0" y="5"/>
                </a:cxn>
              </a:cxnLst>
              <a:rect l="0" t="0" r="r" b="b"/>
              <a:pathLst>
                <a:path w="42" h="13">
                  <a:moveTo>
                    <a:pt x="0" y="5"/>
                  </a:moveTo>
                  <a:lnTo>
                    <a:pt x="8" y="5"/>
                  </a:lnTo>
                  <a:lnTo>
                    <a:pt x="11" y="3"/>
                  </a:lnTo>
                  <a:lnTo>
                    <a:pt x="17" y="5"/>
                  </a:lnTo>
                  <a:lnTo>
                    <a:pt x="22" y="5"/>
                  </a:lnTo>
                  <a:lnTo>
                    <a:pt x="26" y="9"/>
                  </a:lnTo>
                  <a:lnTo>
                    <a:pt x="31" y="11"/>
                  </a:lnTo>
                  <a:lnTo>
                    <a:pt x="37" y="13"/>
                  </a:lnTo>
                  <a:lnTo>
                    <a:pt x="42" y="13"/>
                  </a:lnTo>
                  <a:lnTo>
                    <a:pt x="42" y="9"/>
                  </a:lnTo>
                  <a:lnTo>
                    <a:pt x="39" y="9"/>
                  </a:lnTo>
                  <a:lnTo>
                    <a:pt x="33" y="7"/>
                  </a:lnTo>
                  <a:lnTo>
                    <a:pt x="28" y="5"/>
                  </a:lnTo>
                  <a:lnTo>
                    <a:pt x="22" y="3"/>
                  </a:lnTo>
                  <a:lnTo>
                    <a:pt x="17" y="2"/>
                  </a:lnTo>
                  <a:lnTo>
                    <a:pt x="11" y="0"/>
                  </a:lnTo>
                  <a:lnTo>
                    <a:pt x="6" y="2"/>
                  </a:lnTo>
                  <a:lnTo>
                    <a:pt x="0" y="3"/>
                  </a:lnTo>
                  <a:lnTo>
                    <a:pt x="2" y="3"/>
                  </a:lnTo>
                  <a:lnTo>
                    <a:pt x="0" y="5"/>
                  </a:lnTo>
                  <a:lnTo>
                    <a:pt x="2" y="7"/>
                  </a:lnTo>
                  <a:lnTo>
                    <a:pt x="2" y="5"/>
                  </a:lnTo>
                  <a:lnTo>
                    <a:pt x="0" y="5"/>
                  </a:lnTo>
                  <a:close/>
                </a:path>
              </a:pathLst>
            </a:custGeom>
            <a:solidFill>
              <a:srgbClr val="000000"/>
            </a:solidFill>
            <a:ln w="9525">
              <a:noFill/>
              <a:round/>
            </a:ln>
          </p:spPr>
          <p:txBody>
            <a:bodyPr/>
            <a:lstStyle/>
            <a:p>
              <a:endParaRPr lang="en-US"/>
            </a:p>
          </p:txBody>
        </p:sp>
        <p:sp>
          <p:nvSpPr>
            <p:cNvPr id="520612" name="Freeform 420"/>
            <p:cNvSpPr/>
            <p:nvPr/>
          </p:nvSpPr>
          <p:spPr bwMode="auto">
            <a:xfrm>
              <a:off x="4005" y="2707"/>
              <a:ext cx="16" cy="5"/>
            </a:xfrm>
            <a:custGeom>
              <a:avLst/>
              <a:gdLst/>
              <a:ahLst/>
              <a:cxnLst>
                <a:cxn ang="0">
                  <a:pos x="0" y="0"/>
                </a:cxn>
                <a:cxn ang="0">
                  <a:pos x="1" y="3"/>
                </a:cxn>
                <a:cxn ang="0">
                  <a:pos x="7" y="3"/>
                </a:cxn>
                <a:cxn ang="0">
                  <a:pos x="9" y="5"/>
                </a:cxn>
                <a:cxn ang="0">
                  <a:pos x="11" y="3"/>
                </a:cxn>
                <a:cxn ang="0">
                  <a:pos x="14" y="3"/>
                </a:cxn>
                <a:cxn ang="0">
                  <a:pos x="16" y="1"/>
                </a:cxn>
                <a:cxn ang="0">
                  <a:pos x="5" y="1"/>
                </a:cxn>
                <a:cxn ang="0">
                  <a:pos x="5" y="0"/>
                </a:cxn>
                <a:cxn ang="0">
                  <a:pos x="3" y="0"/>
                </a:cxn>
                <a:cxn ang="0">
                  <a:pos x="0" y="0"/>
                </a:cxn>
              </a:cxnLst>
              <a:rect l="0" t="0" r="r" b="b"/>
              <a:pathLst>
                <a:path w="16" h="5">
                  <a:moveTo>
                    <a:pt x="0" y="0"/>
                  </a:moveTo>
                  <a:lnTo>
                    <a:pt x="1" y="3"/>
                  </a:lnTo>
                  <a:lnTo>
                    <a:pt x="7" y="3"/>
                  </a:lnTo>
                  <a:lnTo>
                    <a:pt x="9" y="5"/>
                  </a:lnTo>
                  <a:lnTo>
                    <a:pt x="11" y="3"/>
                  </a:lnTo>
                  <a:lnTo>
                    <a:pt x="14" y="3"/>
                  </a:lnTo>
                  <a:lnTo>
                    <a:pt x="16" y="1"/>
                  </a:lnTo>
                  <a:lnTo>
                    <a:pt x="5" y="1"/>
                  </a:lnTo>
                  <a:lnTo>
                    <a:pt x="5" y="0"/>
                  </a:lnTo>
                  <a:lnTo>
                    <a:pt x="3" y="0"/>
                  </a:lnTo>
                  <a:lnTo>
                    <a:pt x="0" y="0"/>
                  </a:lnTo>
                  <a:close/>
                </a:path>
              </a:pathLst>
            </a:custGeom>
            <a:solidFill>
              <a:srgbClr val="000000"/>
            </a:solidFill>
            <a:ln w="9525">
              <a:noFill/>
              <a:round/>
            </a:ln>
          </p:spPr>
          <p:txBody>
            <a:bodyPr/>
            <a:lstStyle/>
            <a:p>
              <a:endParaRPr lang="en-US"/>
            </a:p>
          </p:txBody>
        </p:sp>
        <p:sp>
          <p:nvSpPr>
            <p:cNvPr id="520613" name="Freeform 421"/>
            <p:cNvSpPr/>
            <p:nvPr/>
          </p:nvSpPr>
          <p:spPr bwMode="auto">
            <a:xfrm>
              <a:off x="4005" y="2694"/>
              <a:ext cx="16" cy="13"/>
            </a:xfrm>
            <a:custGeom>
              <a:avLst/>
              <a:gdLst/>
              <a:ahLst/>
              <a:cxnLst>
                <a:cxn ang="0">
                  <a:pos x="16" y="0"/>
                </a:cxn>
                <a:cxn ang="0">
                  <a:pos x="14" y="0"/>
                </a:cxn>
                <a:cxn ang="0">
                  <a:pos x="12" y="2"/>
                </a:cxn>
                <a:cxn ang="0">
                  <a:pos x="11" y="2"/>
                </a:cxn>
                <a:cxn ang="0">
                  <a:pos x="9" y="3"/>
                </a:cxn>
                <a:cxn ang="0">
                  <a:pos x="5" y="3"/>
                </a:cxn>
                <a:cxn ang="0">
                  <a:pos x="0" y="9"/>
                </a:cxn>
                <a:cxn ang="0">
                  <a:pos x="0" y="13"/>
                </a:cxn>
                <a:cxn ang="0">
                  <a:pos x="3" y="13"/>
                </a:cxn>
                <a:cxn ang="0">
                  <a:pos x="3" y="9"/>
                </a:cxn>
                <a:cxn ang="0">
                  <a:pos x="5" y="7"/>
                </a:cxn>
                <a:cxn ang="0">
                  <a:pos x="7" y="7"/>
                </a:cxn>
                <a:cxn ang="0">
                  <a:pos x="9" y="5"/>
                </a:cxn>
                <a:cxn ang="0">
                  <a:pos x="14" y="5"/>
                </a:cxn>
                <a:cxn ang="0">
                  <a:pos x="16" y="3"/>
                </a:cxn>
                <a:cxn ang="0">
                  <a:pos x="14" y="3"/>
                </a:cxn>
                <a:cxn ang="0">
                  <a:pos x="16" y="0"/>
                </a:cxn>
                <a:cxn ang="0">
                  <a:pos x="14" y="0"/>
                </a:cxn>
                <a:cxn ang="0">
                  <a:pos x="16" y="0"/>
                </a:cxn>
              </a:cxnLst>
              <a:rect l="0" t="0" r="r" b="b"/>
              <a:pathLst>
                <a:path w="16" h="13">
                  <a:moveTo>
                    <a:pt x="16" y="0"/>
                  </a:moveTo>
                  <a:lnTo>
                    <a:pt x="14" y="0"/>
                  </a:lnTo>
                  <a:lnTo>
                    <a:pt x="12" y="2"/>
                  </a:lnTo>
                  <a:lnTo>
                    <a:pt x="11" y="2"/>
                  </a:lnTo>
                  <a:lnTo>
                    <a:pt x="9" y="3"/>
                  </a:lnTo>
                  <a:lnTo>
                    <a:pt x="5" y="3"/>
                  </a:lnTo>
                  <a:lnTo>
                    <a:pt x="0" y="9"/>
                  </a:lnTo>
                  <a:lnTo>
                    <a:pt x="0" y="13"/>
                  </a:lnTo>
                  <a:lnTo>
                    <a:pt x="3" y="13"/>
                  </a:lnTo>
                  <a:lnTo>
                    <a:pt x="3" y="9"/>
                  </a:lnTo>
                  <a:lnTo>
                    <a:pt x="5" y="7"/>
                  </a:lnTo>
                  <a:lnTo>
                    <a:pt x="7" y="7"/>
                  </a:lnTo>
                  <a:lnTo>
                    <a:pt x="9" y="5"/>
                  </a:lnTo>
                  <a:lnTo>
                    <a:pt x="14" y="5"/>
                  </a:lnTo>
                  <a:lnTo>
                    <a:pt x="16" y="3"/>
                  </a:lnTo>
                  <a:lnTo>
                    <a:pt x="14" y="3"/>
                  </a:lnTo>
                  <a:lnTo>
                    <a:pt x="16" y="0"/>
                  </a:lnTo>
                  <a:lnTo>
                    <a:pt x="14" y="0"/>
                  </a:lnTo>
                  <a:lnTo>
                    <a:pt x="16" y="0"/>
                  </a:lnTo>
                  <a:close/>
                </a:path>
              </a:pathLst>
            </a:custGeom>
            <a:solidFill>
              <a:srgbClr val="000000"/>
            </a:solidFill>
            <a:ln w="9525">
              <a:noFill/>
              <a:round/>
            </a:ln>
          </p:spPr>
          <p:txBody>
            <a:bodyPr/>
            <a:lstStyle/>
            <a:p>
              <a:endParaRPr lang="en-US"/>
            </a:p>
          </p:txBody>
        </p:sp>
        <p:sp>
          <p:nvSpPr>
            <p:cNvPr id="520614" name="Freeform 422"/>
            <p:cNvSpPr/>
            <p:nvPr/>
          </p:nvSpPr>
          <p:spPr bwMode="auto">
            <a:xfrm>
              <a:off x="4019" y="2692"/>
              <a:ext cx="42" cy="7"/>
            </a:xfrm>
            <a:custGeom>
              <a:avLst/>
              <a:gdLst/>
              <a:ahLst/>
              <a:cxnLst>
                <a:cxn ang="0">
                  <a:pos x="42" y="2"/>
                </a:cxn>
                <a:cxn ang="0">
                  <a:pos x="41" y="2"/>
                </a:cxn>
                <a:cxn ang="0">
                  <a:pos x="37" y="0"/>
                </a:cxn>
                <a:cxn ang="0">
                  <a:pos x="26" y="0"/>
                </a:cxn>
                <a:cxn ang="0">
                  <a:pos x="20" y="2"/>
                </a:cxn>
                <a:cxn ang="0">
                  <a:pos x="17" y="4"/>
                </a:cxn>
                <a:cxn ang="0">
                  <a:pos x="11" y="5"/>
                </a:cxn>
                <a:cxn ang="0">
                  <a:pos x="8" y="4"/>
                </a:cxn>
                <a:cxn ang="0">
                  <a:pos x="2" y="2"/>
                </a:cxn>
                <a:cxn ang="0">
                  <a:pos x="0" y="5"/>
                </a:cxn>
                <a:cxn ang="0">
                  <a:pos x="6" y="7"/>
                </a:cxn>
                <a:cxn ang="0">
                  <a:pos x="17" y="7"/>
                </a:cxn>
                <a:cxn ang="0">
                  <a:pos x="22" y="5"/>
                </a:cxn>
                <a:cxn ang="0">
                  <a:pos x="26" y="4"/>
                </a:cxn>
                <a:cxn ang="0">
                  <a:pos x="35" y="4"/>
                </a:cxn>
                <a:cxn ang="0">
                  <a:pos x="41" y="5"/>
                </a:cxn>
                <a:cxn ang="0">
                  <a:pos x="42" y="2"/>
                </a:cxn>
              </a:cxnLst>
              <a:rect l="0" t="0" r="r" b="b"/>
              <a:pathLst>
                <a:path w="42" h="7">
                  <a:moveTo>
                    <a:pt x="42" y="2"/>
                  </a:moveTo>
                  <a:lnTo>
                    <a:pt x="41" y="2"/>
                  </a:lnTo>
                  <a:lnTo>
                    <a:pt x="37" y="0"/>
                  </a:lnTo>
                  <a:lnTo>
                    <a:pt x="26" y="0"/>
                  </a:lnTo>
                  <a:lnTo>
                    <a:pt x="20" y="2"/>
                  </a:lnTo>
                  <a:lnTo>
                    <a:pt x="17" y="4"/>
                  </a:lnTo>
                  <a:lnTo>
                    <a:pt x="11" y="5"/>
                  </a:lnTo>
                  <a:lnTo>
                    <a:pt x="8" y="4"/>
                  </a:lnTo>
                  <a:lnTo>
                    <a:pt x="2" y="2"/>
                  </a:lnTo>
                  <a:lnTo>
                    <a:pt x="0" y="5"/>
                  </a:lnTo>
                  <a:lnTo>
                    <a:pt x="6" y="7"/>
                  </a:lnTo>
                  <a:lnTo>
                    <a:pt x="17" y="7"/>
                  </a:lnTo>
                  <a:lnTo>
                    <a:pt x="22" y="5"/>
                  </a:lnTo>
                  <a:lnTo>
                    <a:pt x="26" y="4"/>
                  </a:lnTo>
                  <a:lnTo>
                    <a:pt x="35" y="4"/>
                  </a:lnTo>
                  <a:lnTo>
                    <a:pt x="41" y="5"/>
                  </a:lnTo>
                  <a:lnTo>
                    <a:pt x="42" y="2"/>
                  </a:lnTo>
                  <a:close/>
                </a:path>
              </a:pathLst>
            </a:custGeom>
            <a:solidFill>
              <a:srgbClr val="000000"/>
            </a:solidFill>
            <a:ln w="9525">
              <a:noFill/>
              <a:round/>
            </a:ln>
          </p:spPr>
          <p:txBody>
            <a:bodyPr/>
            <a:lstStyle/>
            <a:p>
              <a:endParaRPr lang="en-US"/>
            </a:p>
          </p:txBody>
        </p:sp>
        <p:sp>
          <p:nvSpPr>
            <p:cNvPr id="520615" name="Freeform 423"/>
            <p:cNvSpPr/>
            <p:nvPr/>
          </p:nvSpPr>
          <p:spPr bwMode="auto">
            <a:xfrm>
              <a:off x="4060" y="2694"/>
              <a:ext cx="47" cy="37"/>
            </a:xfrm>
            <a:custGeom>
              <a:avLst/>
              <a:gdLst/>
              <a:ahLst/>
              <a:cxnLst>
                <a:cxn ang="0">
                  <a:pos x="47" y="37"/>
                </a:cxn>
                <a:cxn ang="0">
                  <a:pos x="44" y="27"/>
                </a:cxn>
                <a:cxn ang="0">
                  <a:pos x="38" y="22"/>
                </a:cxn>
                <a:cxn ang="0">
                  <a:pos x="33" y="18"/>
                </a:cxn>
                <a:cxn ang="0">
                  <a:pos x="27" y="13"/>
                </a:cxn>
                <a:cxn ang="0">
                  <a:pos x="20" y="11"/>
                </a:cxn>
                <a:cxn ang="0">
                  <a:pos x="14" y="7"/>
                </a:cxn>
                <a:cxn ang="0">
                  <a:pos x="7" y="3"/>
                </a:cxn>
                <a:cxn ang="0">
                  <a:pos x="1" y="0"/>
                </a:cxn>
                <a:cxn ang="0">
                  <a:pos x="0" y="3"/>
                </a:cxn>
                <a:cxn ang="0">
                  <a:pos x="5" y="7"/>
                </a:cxn>
                <a:cxn ang="0">
                  <a:pos x="12" y="11"/>
                </a:cxn>
                <a:cxn ang="0">
                  <a:pos x="18" y="14"/>
                </a:cxn>
                <a:cxn ang="0">
                  <a:pos x="25" y="16"/>
                </a:cxn>
                <a:cxn ang="0">
                  <a:pos x="31" y="20"/>
                </a:cxn>
                <a:cxn ang="0">
                  <a:pos x="40" y="29"/>
                </a:cxn>
                <a:cxn ang="0">
                  <a:pos x="44" y="37"/>
                </a:cxn>
                <a:cxn ang="0">
                  <a:pos x="44" y="35"/>
                </a:cxn>
                <a:cxn ang="0">
                  <a:pos x="47" y="37"/>
                </a:cxn>
              </a:cxnLst>
              <a:rect l="0" t="0" r="r" b="b"/>
              <a:pathLst>
                <a:path w="47" h="37">
                  <a:moveTo>
                    <a:pt x="47" y="37"/>
                  </a:moveTo>
                  <a:lnTo>
                    <a:pt x="44" y="27"/>
                  </a:lnTo>
                  <a:lnTo>
                    <a:pt x="38" y="22"/>
                  </a:lnTo>
                  <a:lnTo>
                    <a:pt x="33" y="18"/>
                  </a:lnTo>
                  <a:lnTo>
                    <a:pt x="27" y="13"/>
                  </a:lnTo>
                  <a:lnTo>
                    <a:pt x="20" y="11"/>
                  </a:lnTo>
                  <a:lnTo>
                    <a:pt x="14" y="7"/>
                  </a:lnTo>
                  <a:lnTo>
                    <a:pt x="7" y="3"/>
                  </a:lnTo>
                  <a:lnTo>
                    <a:pt x="1" y="0"/>
                  </a:lnTo>
                  <a:lnTo>
                    <a:pt x="0" y="3"/>
                  </a:lnTo>
                  <a:lnTo>
                    <a:pt x="5" y="7"/>
                  </a:lnTo>
                  <a:lnTo>
                    <a:pt x="12" y="11"/>
                  </a:lnTo>
                  <a:lnTo>
                    <a:pt x="18" y="14"/>
                  </a:lnTo>
                  <a:lnTo>
                    <a:pt x="25" y="16"/>
                  </a:lnTo>
                  <a:lnTo>
                    <a:pt x="31" y="20"/>
                  </a:lnTo>
                  <a:lnTo>
                    <a:pt x="40" y="29"/>
                  </a:lnTo>
                  <a:lnTo>
                    <a:pt x="44" y="37"/>
                  </a:lnTo>
                  <a:lnTo>
                    <a:pt x="44" y="35"/>
                  </a:lnTo>
                  <a:lnTo>
                    <a:pt x="47" y="37"/>
                  </a:lnTo>
                  <a:close/>
                </a:path>
              </a:pathLst>
            </a:custGeom>
            <a:solidFill>
              <a:srgbClr val="000000"/>
            </a:solidFill>
            <a:ln w="9525">
              <a:noFill/>
              <a:round/>
            </a:ln>
          </p:spPr>
          <p:txBody>
            <a:bodyPr/>
            <a:lstStyle/>
            <a:p>
              <a:endParaRPr lang="en-US"/>
            </a:p>
          </p:txBody>
        </p:sp>
        <p:sp>
          <p:nvSpPr>
            <p:cNvPr id="520616" name="Freeform 424"/>
            <p:cNvSpPr/>
            <p:nvPr/>
          </p:nvSpPr>
          <p:spPr bwMode="auto">
            <a:xfrm>
              <a:off x="4778" y="2707"/>
              <a:ext cx="33" cy="68"/>
            </a:xfrm>
            <a:custGeom>
              <a:avLst/>
              <a:gdLst/>
              <a:ahLst/>
              <a:cxnLst>
                <a:cxn ang="0">
                  <a:pos x="7" y="1"/>
                </a:cxn>
                <a:cxn ang="0">
                  <a:pos x="7" y="3"/>
                </a:cxn>
                <a:cxn ang="0">
                  <a:pos x="5" y="7"/>
                </a:cxn>
                <a:cxn ang="0">
                  <a:pos x="7" y="11"/>
                </a:cxn>
                <a:cxn ang="0">
                  <a:pos x="9" y="13"/>
                </a:cxn>
                <a:cxn ang="0">
                  <a:pos x="13" y="13"/>
                </a:cxn>
                <a:cxn ang="0">
                  <a:pos x="13" y="14"/>
                </a:cxn>
                <a:cxn ang="0">
                  <a:pos x="11" y="16"/>
                </a:cxn>
                <a:cxn ang="0">
                  <a:pos x="11" y="20"/>
                </a:cxn>
                <a:cxn ang="0">
                  <a:pos x="13" y="22"/>
                </a:cxn>
                <a:cxn ang="0">
                  <a:pos x="15" y="22"/>
                </a:cxn>
                <a:cxn ang="0">
                  <a:pos x="16" y="24"/>
                </a:cxn>
                <a:cxn ang="0">
                  <a:pos x="20" y="24"/>
                </a:cxn>
                <a:cxn ang="0">
                  <a:pos x="20" y="25"/>
                </a:cxn>
                <a:cxn ang="0">
                  <a:pos x="18" y="25"/>
                </a:cxn>
                <a:cxn ang="0">
                  <a:pos x="18" y="29"/>
                </a:cxn>
                <a:cxn ang="0">
                  <a:pos x="20" y="29"/>
                </a:cxn>
                <a:cxn ang="0">
                  <a:pos x="24" y="33"/>
                </a:cxn>
                <a:cxn ang="0">
                  <a:pos x="26" y="33"/>
                </a:cxn>
                <a:cxn ang="0">
                  <a:pos x="27" y="31"/>
                </a:cxn>
                <a:cxn ang="0">
                  <a:pos x="29" y="31"/>
                </a:cxn>
                <a:cxn ang="0">
                  <a:pos x="33" y="24"/>
                </a:cxn>
                <a:cxn ang="0">
                  <a:pos x="31" y="31"/>
                </a:cxn>
                <a:cxn ang="0">
                  <a:pos x="29" y="36"/>
                </a:cxn>
                <a:cxn ang="0">
                  <a:pos x="29" y="42"/>
                </a:cxn>
                <a:cxn ang="0">
                  <a:pos x="31" y="47"/>
                </a:cxn>
                <a:cxn ang="0">
                  <a:pos x="26" y="68"/>
                </a:cxn>
                <a:cxn ang="0">
                  <a:pos x="24" y="68"/>
                </a:cxn>
                <a:cxn ang="0">
                  <a:pos x="24" y="66"/>
                </a:cxn>
                <a:cxn ang="0">
                  <a:pos x="20" y="66"/>
                </a:cxn>
                <a:cxn ang="0">
                  <a:pos x="20" y="68"/>
                </a:cxn>
                <a:cxn ang="0">
                  <a:pos x="20" y="57"/>
                </a:cxn>
                <a:cxn ang="0">
                  <a:pos x="22" y="51"/>
                </a:cxn>
                <a:cxn ang="0">
                  <a:pos x="20" y="46"/>
                </a:cxn>
                <a:cxn ang="0">
                  <a:pos x="20" y="40"/>
                </a:cxn>
                <a:cxn ang="0">
                  <a:pos x="16" y="36"/>
                </a:cxn>
                <a:cxn ang="0">
                  <a:pos x="15" y="33"/>
                </a:cxn>
                <a:cxn ang="0">
                  <a:pos x="11" y="27"/>
                </a:cxn>
                <a:cxn ang="0">
                  <a:pos x="7" y="24"/>
                </a:cxn>
                <a:cxn ang="0">
                  <a:pos x="5" y="18"/>
                </a:cxn>
                <a:cxn ang="0">
                  <a:pos x="2" y="14"/>
                </a:cxn>
                <a:cxn ang="0">
                  <a:pos x="0" y="9"/>
                </a:cxn>
                <a:cxn ang="0">
                  <a:pos x="2" y="0"/>
                </a:cxn>
                <a:cxn ang="0">
                  <a:pos x="4" y="1"/>
                </a:cxn>
                <a:cxn ang="0">
                  <a:pos x="7" y="1"/>
                </a:cxn>
              </a:cxnLst>
              <a:rect l="0" t="0" r="r" b="b"/>
              <a:pathLst>
                <a:path w="33" h="68">
                  <a:moveTo>
                    <a:pt x="7" y="1"/>
                  </a:moveTo>
                  <a:lnTo>
                    <a:pt x="7" y="3"/>
                  </a:lnTo>
                  <a:lnTo>
                    <a:pt x="5" y="7"/>
                  </a:lnTo>
                  <a:lnTo>
                    <a:pt x="7" y="11"/>
                  </a:lnTo>
                  <a:lnTo>
                    <a:pt x="9" y="13"/>
                  </a:lnTo>
                  <a:lnTo>
                    <a:pt x="13" y="13"/>
                  </a:lnTo>
                  <a:lnTo>
                    <a:pt x="13" y="14"/>
                  </a:lnTo>
                  <a:lnTo>
                    <a:pt x="11" y="16"/>
                  </a:lnTo>
                  <a:lnTo>
                    <a:pt x="11" y="20"/>
                  </a:lnTo>
                  <a:lnTo>
                    <a:pt x="13" y="22"/>
                  </a:lnTo>
                  <a:lnTo>
                    <a:pt x="15" y="22"/>
                  </a:lnTo>
                  <a:lnTo>
                    <a:pt x="16" y="24"/>
                  </a:lnTo>
                  <a:lnTo>
                    <a:pt x="20" y="24"/>
                  </a:lnTo>
                  <a:lnTo>
                    <a:pt x="20" y="25"/>
                  </a:lnTo>
                  <a:lnTo>
                    <a:pt x="18" y="25"/>
                  </a:lnTo>
                  <a:lnTo>
                    <a:pt x="18" y="29"/>
                  </a:lnTo>
                  <a:lnTo>
                    <a:pt x="20" y="29"/>
                  </a:lnTo>
                  <a:lnTo>
                    <a:pt x="24" y="33"/>
                  </a:lnTo>
                  <a:lnTo>
                    <a:pt x="26" y="33"/>
                  </a:lnTo>
                  <a:lnTo>
                    <a:pt x="27" y="31"/>
                  </a:lnTo>
                  <a:lnTo>
                    <a:pt x="29" y="31"/>
                  </a:lnTo>
                  <a:lnTo>
                    <a:pt x="33" y="24"/>
                  </a:lnTo>
                  <a:lnTo>
                    <a:pt x="31" y="31"/>
                  </a:lnTo>
                  <a:lnTo>
                    <a:pt x="29" y="36"/>
                  </a:lnTo>
                  <a:lnTo>
                    <a:pt x="29" y="42"/>
                  </a:lnTo>
                  <a:lnTo>
                    <a:pt x="31" y="47"/>
                  </a:lnTo>
                  <a:lnTo>
                    <a:pt x="26" y="68"/>
                  </a:lnTo>
                  <a:lnTo>
                    <a:pt x="24" y="68"/>
                  </a:lnTo>
                  <a:lnTo>
                    <a:pt x="24" y="66"/>
                  </a:lnTo>
                  <a:lnTo>
                    <a:pt x="20" y="66"/>
                  </a:lnTo>
                  <a:lnTo>
                    <a:pt x="20" y="68"/>
                  </a:lnTo>
                  <a:lnTo>
                    <a:pt x="20" y="57"/>
                  </a:lnTo>
                  <a:lnTo>
                    <a:pt x="22" y="51"/>
                  </a:lnTo>
                  <a:lnTo>
                    <a:pt x="20" y="46"/>
                  </a:lnTo>
                  <a:lnTo>
                    <a:pt x="20" y="40"/>
                  </a:lnTo>
                  <a:lnTo>
                    <a:pt x="16" y="36"/>
                  </a:lnTo>
                  <a:lnTo>
                    <a:pt x="15" y="33"/>
                  </a:lnTo>
                  <a:lnTo>
                    <a:pt x="11" y="27"/>
                  </a:lnTo>
                  <a:lnTo>
                    <a:pt x="7" y="24"/>
                  </a:lnTo>
                  <a:lnTo>
                    <a:pt x="5" y="18"/>
                  </a:lnTo>
                  <a:lnTo>
                    <a:pt x="2" y="14"/>
                  </a:lnTo>
                  <a:lnTo>
                    <a:pt x="0" y="9"/>
                  </a:lnTo>
                  <a:lnTo>
                    <a:pt x="2" y="0"/>
                  </a:lnTo>
                  <a:lnTo>
                    <a:pt x="4" y="1"/>
                  </a:lnTo>
                  <a:lnTo>
                    <a:pt x="7" y="1"/>
                  </a:lnTo>
                  <a:close/>
                </a:path>
              </a:pathLst>
            </a:custGeom>
            <a:solidFill>
              <a:srgbClr val="FF9900"/>
            </a:solidFill>
            <a:ln w="9525">
              <a:noFill/>
              <a:round/>
            </a:ln>
          </p:spPr>
          <p:txBody>
            <a:bodyPr/>
            <a:lstStyle/>
            <a:p>
              <a:endParaRPr lang="en-US"/>
            </a:p>
          </p:txBody>
        </p:sp>
        <p:sp>
          <p:nvSpPr>
            <p:cNvPr id="520617" name="Freeform 425"/>
            <p:cNvSpPr/>
            <p:nvPr/>
          </p:nvSpPr>
          <p:spPr bwMode="auto">
            <a:xfrm>
              <a:off x="4782" y="2708"/>
              <a:ext cx="5" cy="13"/>
            </a:xfrm>
            <a:custGeom>
              <a:avLst/>
              <a:gdLst/>
              <a:ahLst/>
              <a:cxnLst>
                <a:cxn ang="0">
                  <a:pos x="5" y="10"/>
                </a:cxn>
                <a:cxn ang="0">
                  <a:pos x="5" y="12"/>
                </a:cxn>
                <a:cxn ang="0">
                  <a:pos x="5" y="0"/>
                </a:cxn>
                <a:cxn ang="0">
                  <a:pos x="1" y="0"/>
                </a:cxn>
                <a:cxn ang="0">
                  <a:pos x="1" y="2"/>
                </a:cxn>
                <a:cxn ang="0">
                  <a:pos x="0" y="6"/>
                </a:cxn>
                <a:cxn ang="0">
                  <a:pos x="1" y="10"/>
                </a:cxn>
                <a:cxn ang="0">
                  <a:pos x="3" y="13"/>
                </a:cxn>
                <a:cxn ang="0">
                  <a:pos x="5" y="13"/>
                </a:cxn>
                <a:cxn ang="0">
                  <a:pos x="3" y="13"/>
                </a:cxn>
                <a:cxn ang="0">
                  <a:pos x="5" y="13"/>
                </a:cxn>
                <a:cxn ang="0">
                  <a:pos x="5" y="10"/>
                </a:cxn>
              </a:cxnLst>
              <a:rect l="0" t="0" r="r" b="b"/>
              <a:pathLst>
                <a:path w="5" h="13">
                  <a:moveTo>
                    <a:pt x="5" y="10"/>
                  </a:moveTo>
                  <a:lnTo>
                    <a:pt x="5" y="12"/>
                  </a:lnTo>
                  <a:lnTo>
                    <a:pt x="5" y="0"/>
                  </a:lnTo>
                  <a:lnTo>
                    <a:pt x="1" y="0"/>
                  </a:lnTo>
                  <a:lnTo>
                    <a:pt x="1" y="2"/>
                  </a:lnTo>
                  <a:lnTo>
                    <a:pt x="0" y="6"/>
                  </a:lnTo>
                  <a:lnTo>
                    <a:pt x="1" y="10"/>
                  </a:lnTo>
                  <a:lnTo>
                    <a:pt x="3" y="13"/>
                  </a:lnTo>
                  <a:lnTo>
                    <a:pt x="5" y="13"/>
                  </a:lnTo>
                  <a:lnTo>
                    <a:pt x="3" y="13"/>
                  </a:lnTo>
                  <a:lnTo>
                    <a:pt x="5" y="13"/>
                  </a:lnTo>
                  <a:lnTo>
                    <a:pt x="5" y="10"/>
                  </a:lnTo>
                  <a:close/>
                </a:path>
              </a:pathLst>
            </a:custGeom>
            <a:solidFill>
              <a:srgbClr val="000000"/>
            </a:solidFill>
            <a:ln w="9525">
              <a:noFill/>
              <a:round/>
            </a:ln>
          </p:spPr>
          <p:txBody>
            <a:bodyPr/>
            <a:lstStyle/>
            <a:p>
              <a:endParaRPr lang="en-US"/>
            </a:p>
          </p:txBody>
        </p:sp>
        <p:sp>
          <p:nvSpPr>
            <p:cNvPr id="520618" name="Freeform 426"/>
            <p:cNvSpPr/>
            <p:nvPr/>
          </p:nvSpPr>
          <p:spPr bwMode="auto">
            <a:xfrm>
              <a:off x="4787" y="2718"/>
              <a:ext cx="7" cy="3"/>
            </a:xfrm>
            <a:custGeom>
              <a:avLst/>
              <a:gdLst/>
              <a:ahLst/>
              <a:cxnLst>
                <a:cxn ang="0">
                  <a:pos x="6" y="2"/>
                </a:cxn>
                <a:cxn ang="0">
                  <a:pos x="4" y="0"/>
                </a:cxn>
                <a:cxn ang="0">
                  <a:pos x="0" y="0"/>
                </a:cxn>
                <a:cxn ang="0">
                  <a:pos x="0" y="3"/>
                </a:cxn>
                <a:cxn ang="0">
                  <a:pos x="4" y="3"/>
                </a:cxn>
                <a:cxn ang="0">
                  <a:pos x="2" y="2"/>
                </a:cxn>
                <a:cxn ang="0">
                  <a:pos x="6" y="2"/>
                </a:cxn>
                <a:cxn ang="0">
                  <a:pos x="7" y="0"/>
                </a:cxn>
                <a:cxn ang="0">
                  <a:pos x="4" y="0"/>
                </a:cxn>
                <a:cxn ang="0">
                  <a:pos x="6" y="2"/>
                </a:cxn>
              </a:cxnLst>
              <a:rect l="0" t="0" r="r" b="b"/>
              <a:pathLst>
                <a:path w="7" h="3">
                  <a:moveTo>
                    <a:pt x="6" y="2"/>
                  </a:moveTo>
                  <a:lnTo>
                    <a:pt x="4" y="0"/>
                  </a:lnTo>
                  <a:lnTo>
                    <a:pt x="0" y="0"/>
                  </a:lnTo>
                  <a:lnTo>
                    <a:pt x="0" y="3"/>
                  </a:lnTo>
                  <a:lnTo>
                    <a:pt x="4" y="3"/>
                  </a:lnTo>
                  <a:lnTo>
                    <a:pt x="2" y="2"/>
                  </a:lnTo>
                  <a:lnTo>
                    <a:pt x="6" y="2"/>
                  </a:lnTo>
                  <a:lnTo>
                    <a:pt x="7" y="0"/>
                  </a:lnTo>
                  <a:lnTo>
                    <a:pt x="4" y="0"/>
                  </a:lnTo>
                  <a:lnTo>
                    <a:pt x="6" y="2"/>
                  </a:lnTo>
                  <a:close/>
                </a:path>
              </a:pathLst>
            </a:custGeom>
            <a:solidFill>
              <a:srgbClr val="000000"/>
            </a:solidFill>
            <a:ln w="9525">
              <a:noFill/>
              <a:round/>
            </a:ln>
          </p:spPr>
          <p:txBody>
            <a:bodyPr/>
            <a:lstStyle/>
            <a:p>
              <a:endParaRPr lang="en-US"/>
            </a:p>
          </p:txBody>
        </p:sp>
        <p:sp>
          <p:nvSpPr>
            <p:cNvPr id="520619" name="Freeform 427"/>
            <p:cNvSpPr/>
            <p:nvPr/>
          </p:nvSpPr>
          <p:spPr bwMode="auto">
            <a:xfrm>
              <a:off x="4787" y="2720"/>
              <a:ext cx="6" cy="9"/>
            </a:xfrm>
            <a:custGeom>
              <a:avLst/>
              <a:gdLst/>
              <a:ahLst/>
              <a:cxnLst>
                <a:cxn ang="0">
                  <a:pos x="4" y="7"/>
                </a:cxn>
                <a:cxn ang="0">
                  <a:pos x="4" y="3"/>
                </a:cxn>
                <a:cxn ang="0">
                  <a:pos x="6" y="1"/>
                </a:cxn>
                <a:cxn ang="0">
                  <a:pos x="6" y="0"/>
                </a:cxn>
                <a:cxn ang="0">
                  <a:pos x="2" y="0"/>
                </a:cxn>
                <a:cxn ang="0">
                  <a:pos x="0" y="3"/>
                </a:cxn>
                <a:cxn ang="0">
                  <a:pos x="0" y="7"/>
                </a:cxn>
                <a:cxn ang="0">
                  <a:pos x="2" y="9"/>
                </a:cxn>
                <a:cxn ang="0">
                  <a:pos x="0" y="7"/>
                </a:cxn>
                <a:cxn ang="0">
                  <a:pos x="0" y="9"/>
                </a:cxn>
                <a:cxn ang="0">
                  <a:pos x="2" y="9"/>
                </a:cxn>
                <a:cxn ang="0">
                  <a:pos x="4" y="7"/>
                </a:cxn>
              </a:cxnLst>
              <a:rect l="0" t="0" r="r" b="b"/>
              <a:pathLst>
                <a:path w="6" h="9">
                  <a:moveTo>
                    <a:pt x="4" y="7"/>
                  </a:moveTo>
                  <a:lnTo>
                    <a:pt x="4" y="3"/>
                  </a:lnTo>
                  <a:lnTo>
                    <a:pt x="6" y="1"/>
                  </a:lnTo>
                  <a:lnTo>
                    <a:pt x="6" y="0"/>
                  </a:lnTo>
                  <a:lnTo>
                    <a:pt x="2" y="0"/>
                  </a:lnTo>
                  <a:lnTo>
                    <a:pt x="0" y="3"/>
                  </a:lnTo>
                  <a:lnTo>
                    <a:pt x="0" y="7"/>
                  </a:lnTo>
                  <a:lnTo>
                    <a:pt x="2" y="9"/>
                  </a:lnTo>
                  <a:lnTo>
                    <a:pt x="0" y="7"/>
                  </a:lnTo>
                  <a:lnTo>
                    <a:pt x="0" y="9"/>
                  </a:lnTo>
                  <a:lnTo>
                    <a:pt x="2" y="9"/>
                  </a:lnTo>
                  <a:lnTo>
                    <a:pt x="4" y="7"/>
                  </a:lnTo>
                  <a:close/>
                </a:path>
              </a:pathLst>
            </a:custGeom>
            <a:solidFill>
              <a:srgbClr val="000000"/>
            </a:solidFill>
            <a:ln w="9525">
              <a:noFill/>
              <a:round/>
            </a:ln>
          </p:spPr>
          <p:txBody>
            <a:bodyPr/>
            <a:lstStyle/>
            <a:p>
              <a:endParaRPr lang="en-US"/>
            </a:p>
          </p:txBody>
        </p:sp>
        <p:sp>
          <p:nvSpPr>
            <p:cNvPr id="520620" name="Freeform 428"/>
            <p:cNvSpPr/>
            <p:nvPr/>
          </p:nvSpPr>
          <p:spPr bwMode="auto">
            <a:xfrm>
              <a:off x="4789" y="2727"/>
              <a:ext cx="11" cy="5"/>
            </a:xfrm>
            <a:custGeom>
              <a:avLst/>
              <a:gdLst/>
              <a:ahLst/>
              <a:cxnLst>
                <a:cxn ang="0">
                  <a:pos x="11" y="4"/>
                </a:cxn>
                <a:cxn ang="0">
                  <a:pos x="9" y="2"/>
                </a:cxn>
                <a:cxn ang="0">
                  <a:pos x="5" y="2"/>
                </a:cxn>
                <a:cxn ang="0">
                  <a:pos x="4" y="0"/>
                </a:cxn>
                <a:cxn ang="0">
                  <a:pos x="2" y="0"/>
                </a:cxn>
                <a:cxn ang="0">
                  <a:pos x="0" y="2"/>
                </a:cxn>
                <a:cxn ang="0">
                  <a:pos x="0" y="4"/>
                </a:cxn>
                <a:cxn ang="0">
                  <a:pos x="4" y="4"/>
                </a:cxn>
                <a:cxn ang="0">
                  <a:pos x="5" y="5"/>
                </a:cxn>
                <a:cxn ang="0">
                  <a:pos x="9" y="5"/>
                </a:cxn>
                <a:cxn ang="0">
                  <a:pos x="7" y="4"/>
                </a:cxn>
                <a:cxn ang="0">
                  <a:pos x="11" y="4"/>
                </a:cxn>
                <a:cxn ang="0">
                  <a:pos x="11" y="2"/>
                </a:cxn>
                <a:cxn ang="0">
                  <a:pos x="9" y="2"/>
                </a:cxn>
                <a:cxn ang="0">
                  <a:pos x="11" y="4"/>
                </a:cxn>
              </a:cxnLst>
              <a:rect l="0" t="0" r="r" b="b"/>
              <a:pathLst>
                <a:path w="11" h="5">
                  <a:moveTo>
                    <a:pt x="11" y="4"/>
                  </a:moveTo>
                  <a:lnTo>
                    <a:pt x="9" y="2"/>
                  </a:lnTo>
                  <a:lnTo>
                    <a:pt x="5" y="2"/>
                  </a:lnTo>
                  <a:lnTo>
                    <a:pt x="4" y="0"/>
                  </a:lnTo>
                  <a:lnTo>
                    <a:pt x="2" y="0"/>
                  </a:lnTo>
                  <a:lnTo>
                    <a:pt x="0" y="2"/>
                  </a:lnTo>
                  <a:lnTo>
                    <a:pt x="0" y="4"/>
                  </a:lnTo>
                  <a:lnTo>
                    <a:pt x="4" y="4"/>
                  </a:lnTo>
                  <a:lnTo>
                    <a:pt x="5" y="5"/>
                  </a:lnTo>
                  <a:lnTo>
                    <a:pt x="9" y="5"/>
                  </a:lnTo>
                  <a:lnTo>
                    <a:pt x="7" y="4"/>
                  </a:lnTo>
                  <a:lnTo>
                    <a:pt x="11" y="4"/>
                  </a:lnTo>
                  <a:lnTo>
                    <a:pt x="11" y="2"/>
                  </a:lnTo>
                  <a:lnTo>
                    <a:pt x="9" y="2"/>
                  </a:lnTo>
                  <a:lnTo>
                    <a:pt x="11" y="4"/>
                  </a:lnTo>
                  <a:close/>
                </a:path>
              </a:pathLst>
            </a:custGeom>
            <a:solidFill>
              <a:srgbClr val="000000"/>
            </a:solidFill>
            <a:ln w="9525">
              <a:noFill/>
              <a:round/>
            </a:ln>
          </p:spPr>
          <p:txBody>
            <a:bodyPr/>
            <a:lstStyle/>
            <a:p>
              <a:endParaRPr lang="en-US"/>
            </a:p>
          </p:txBody>
        </p:sp>
        <p:sp>
          <p:nvSpPr>
            <p:cNvPr id="520621" name="Freeform 429"/>
            <p:cNvSpPr/>
            <p:nvPr/>
          </p:nvSpPr>
          <p:spPr bwMode="auto">
            <a:xfrm>
              <a:off x="4794" y="2731"/>
              <a:ext cx="6" cy="7"/>
            </a:xfrm>
            <a:custGeom>
              <a:avLst/>
              <a:gdLst/>
              <a:ahLst/>
              <a:cxnLst>
                <a:cxn ang="0">
                  <a:pos x="4" y="3"/>
                </a:cxn>
                <a:cxn ang="0">
                  <a:pos x="4" y="5"/>
                </a:cxn>
                <a:cxn ang="0">
                  <a:pos x="4" y="3"/>
                </a:cxn>
                <a:cxn ang="0">
                  <a:pos x="6" y="1"/>
                </a:cxn>
                <a:cxn ang="0">
                  <a:pos x="6" y="0"/>
                </a:cxn>
                <a:cxn ang="0">
                  <a:pos x="2" y="0"/>
                </a:cxn>
                <a:cxn ang="0">
                  <a:pos x="0" y="1"/>
                </a:cxn>
                <a:cxn ang="0">
                  <a:pos x="0" y="5"/>
                </a:cxn>
                <a:cxn ang="0">
                  <a:pos x="2" y="7"/>
                </a:cxn>
                <a:cxn ang="0">
                  <a:pos x="0" y="5"/>
                </a:cxn>
                <a:cxn ang="0">
                  <a:pos x="0" y="7"/>
                </a:cxn>
                <a:cxn ang="0">
                  <a:pos x="2" y="7"/>
                </a:cxn>
                <a:cxn ang="0">
                  <a:pos x="4" y="3"/>
                </a:cxn>
              </a:cxnLst>
              <a:rect l="0" t="0" r="r" b="b"/>
              <a:pathLst>
                <a:path w="6" h="7">
                  <a:moveTo>
                    <a:pt x="4" y="3"/>
                  </a:moveTo>
                  <a:lnTo>
                    <a:pt x="4" y="5"/>
                  </a:lnTo>
                  <a:lnTo>
                    <a:pt x="4" y="3"/>
                  </a:lnTo>
                  <a:lnTo>
                    <a:pt x="6" y="1"/>
                  </a:lnTo>
                  <a:lnTo>
                    <a:pt x="6" y="0"/>
                  </a:lnTo>
                  <a:lnTo>
                    <a:pt x="2" y="0"/>
                  </a:lnTo>
                  <a:lnTo>
                    <a:pt x="0" y="1"/>
                  </a:lnTo>
                  <a:lnTo>
                    <a:pt x="0" y="5"/>
                  </a:lnTo>
                  <a:lnTo>
                    <a:pt x="2" y="7"/>
                  </a:lnTo>
                  <a:lnTo>
                    <a:pt x="0" y="5"/>
                  </a:lnTo>
                  <a:lnTo>
                    <a:pt x="0" y="7"/>
                  </a:lnTo>
                  <a:lnTo>
                    <a:pt x="2" y="7"/>
                  </a:lnTo>
                  <a:lnTo>
                    <a:pt x="4" y="3"/>
                  </a:lnTo>
                  <a:close/>
                </a:path>
              </a:pathLst>
            </a:custGeom>
            <a:solidFill>
              <a:srgbClr val="000000"/>
            </a:solidFill>
            <a:ln w="9525">
              <a:noFill/>
              <a:round/>
            </a:ln>
          </p:spPr>
          <p:txBody>
            <a:bodyPr/>
            <a:lstStyle/>
            <a:p>
              <a:endParaRPr lang="en-US"/>
            </a:p>
          </p:txBody>
        </p:sp>
        <p:sp>
          <p:nvSpPr>
            <p:cNvPr id="520622" name="Freeform 430"/>
            <p:cNvSpPr/>
            <p:nvPr/>
          </p:nvSpPr>
          <p:spPr bwMode="auto">
            <a:xfrm>
              <a:off x="4796" y="2734"/>
              <a:ext cx="13" cy="8"/>
            </a:xfrm>
            <a:custGeom>
              <a:avLst/>
              <a:gdLst/>
              <a:ahLst/>
              <a:cxnLst>
                <a:cxn ang="0">
                  <a:pos x="9" y="2"/>
                </a:cxn>
                <a:cxn ang="0">
                  <a:pos x="8" y="4"/>
                </a:cxn>
                <a:cxn ang="0">
                  <a:pos x="6" y="4"/>
                </a:cxn>
                <a:cxn ang="0">
                  <a:pos x="6" y="2"/>
                </a:cxn>
                <a:cxn ang="0">
                  <a:pos x="4" y="2"/>
                </a:cxn>
                <a:cxn ang="0">
                  <a:pos x="2" y="0"/>
                </a:cxn>
                <a:cxn ang="0">
                  <a:pos x="0" y="4"/>
                </a:cxn>
                <a:cxn ang="0">
                  <a:pos x="2" y="4"/>
                </a:cxn>
                <a:cxn ang="0">
                  <a:pos x="2" y="6"/>
                </a:cxn>
                <a:cxn ang="0">
                  <a:pos x="6" y="6"/>
                </a:cxn>
                <a:cxn ang="0">
                  <a:pos x="8" y="8"/>
                </a:cxn>
                <a:cxn ang="0">
                  <a:pos x="9" y="6"/>
                </a:cxn>
                <a:cxn ang="0">
                  <a:pos x="11" y="6"/>
                </a:cxn>
                <a:cxn ang="0">
                  <a:pos x="11" y="4"/>
                </a:cxn>
                <a:cxn ang="0">
                  <a:pos x="13" y="4"/>
                </a:cxn>
                <a:cxn ang="0">
                  <a:pos x="11" y="4"/>
                </a:cxn>
                <a:cxn ang="0">
                  <a:pos x="13" y="4"/>
                </a:cxn>
                <a:cxn ang="0">
                  <a:pos x="9" y="2"/>
                </a:cxn>
              </a:cxnLst>
              <a:rect l="0" t="0" r="r" b="b"/>
              <a:pathLst>
                <a:path w="13" h="8">
                  <a:moveTo>
                    <a:pt x="9" y="2"/>
                  </a:moveTo>
                  <a:lnTo>
                    <a:pt x="8" y="4"/>
                  </a:lnTo>
                  <a:lnTo>
                    <a:pt x="6" y="4"/>
                  </a:lnTo>
                  <a:lnTo>
                    <a:pt x="6" y="2"/>
                  </a:lnTo>
                  <a:lnTo>
                    <a:pt x="4" y="2"/>
                  </a:lnTo>
                  <a:lnTo>
                    <a:pt x="2" y="0"/>
                  </a:lnTo>
                  <a:lnTo>
                    <a:pt x="0" y="4"/>
                  </a:lnTo>
                  <a:lnTo>
                    <a:pt x="2" y="4"/>
                  </a:lnTo>
                  <a:lnTo>
                    <a:pt x="2" y="6"/>
                  </a:lnTo>
                  <a:lnTo>
                    <a:pt x="6" y="6"/>
                  </a:lnTo>
                  <a:lnTo>
                    <a:pt x="8" y="8"/>
                  </a:lnTo>
                  <a:lnTo>
                    <a:pt x="9" y="6"/>
                  </a:lnTo>
                  <a:lnTo>
                    <a:pt x="11" y="6"/>
                  </a:lnTo>
                  <a:lnTo>
                    <a:pt x="11" y="4"/>
                  </a:lnTo>
                  <a:lnTo>
                    <a:pt x="13" y="4"/>
                  </a:lnTo>
                  <a:lnTo>
                    <a:pt x="11" y="4"/>
                  </a:lnTo>
                  <a:lnTo>
                    <a:pt x="13" y="4"/>
                  </a:lnTo>
                  <a:lnTo>
                    <a:pt x="9" y="2"/>
                  </a:lnTo>
                  <a:close/>
                </a:path>
              </a:pathLst>
            </a:custGeom>
            <a:solidFill>
              <a:srgbClr val="000000"/>
            </a:solidFill>
            <a:ln w="9525">
              <a:noFill/>
              <a:round/>
            </a:ln>
          </p:spPr>
          <p:txBody>
            <a:bodyPr/>
            <a:lstStyle/>
            <a:p>
              <a:endParaRPr lang="en-US"/>
            </a:p>
          </p:txBody>
        </p:sp>
        <p:sp>
          <p:nvSpPr>
            <p:cNvPr id="520623" name="Freeform 431"/>
            <p:cNvSpPr/>
            <p:nvPr/>
          </p:nvSpPr>
          <p:spPr bwMode="auto">
            <a:xfrm>
              <a:off x="4805" y="2721"/>
              <a:ext cx="10" cy="17"/>
            </a:xfrm>
            <a:custGeom>
              <a:avLst/>
              <a:gdLst/>
              <a:ahLst/>
              <a:cxnLst>
                <a:cxn ang="0">
                  <a:pos x="8" y="10"/>
                </a:cxn>
                <a:cxn ang="0">
                  <a:pos x="4" y="10"/>
                </a:cxn>
                <a:cxn ang="0">
                  <a:pos x="0" y="15"/>
                </a:cxn>
                <a:cxn ang="0">
                  <a:pos x="4" y="17"/>
                </a:cxn>
                <a:cxn ang="0">
                  <a:pos x="8" y="11"/>
                </a:cxn>
                <a:cxn ang="0">
                  <a:pos x="4" y="10"/>
                </a:cxn>
                <a:cxn ang="0">
                  <a:pos x="8" y="10"/>
                </a:cxn>
                <a:cxn ang="0">
                  <a:pos x="10" y="0"/>
                </a:cxn>
                <a:cxn ang="0">
                  <a:pos x="4" y="10"/>
                </a:cxn>
                <a:cxn ang="0">
                  <a:pos x="8" y="10"/>
                </a:cxn>
              </a:cxnLst>
              <a:rect l="0" t="0" r="r" b="b"/>
              <a:pathLst>
                <a:path w="10" h="17">
                  <a:moveTo>
                    <a:pt x="8" y="10"/>
                  </a:moveTo>
                  <a:lnTo>
                    <a:pt x="4" y="10"/>
                  </a:lnTo>
                  <a:lnTo>
                    <a:pt x="0" y="15"/>
                  </a:lnTo>
                  <a:lnTo>
                    <a:pt x="4" y="17"/>
                  </a:lnTo>
                  <a:lnTo>
                    <a:pt x="8" y="11"/>
                  </a:lnTo>
                  <a:lnTo>
                    <a:pt x="4" y="10"/>
                  </a:lnTo>
                  <a:lnTo>
                    <a:pt x="8" y="10"/>
                  </a:lnTo>
                  <a:lnTo>
                    <a:pt x="10" y="0"/>
                  </a:lnTo>
                  <a:lnTo>
                    <a:pt x="4" y="10"/>
                  </a:lnTo>
                  <a:lnTo>
                    <a:pt x="8" y="10"/>
                  </a:lnTo>
                  <a:close/>
                </a:path>
              </a:pathLst>
            </a:custGeom>
            <a:solidFill>
              <a:srgbClr val="000000"/>
            </a:solidFill>
            <a:ln w="9525">
              <a:noFill/>
              <a:round/>
            </a:ln>
          </p:spPr>
          <p:txBody>
            <a:bodyPr/>
            <a:lstStyle/>
            <a:p>
              <a:endParaRPr lang="en-US"/>
            </a:p>
          </p:txBody>
        </p:sp>
        <p:sp>
          <p:nvSpPr>
            <p:cNvPr id="520624" name="Freeform 432"/>
            <p:cNvSpPr/>
            <p:nvPr/>
          </p:nvSpPr>
          <p:spPr bwMode="auto">
            <a:xfrm>
              <a:off x="4805" y="2731"/>
              <a:ext cx="8" cy="25"/>
            </a:xfrm>
            <a:custGeom>
              <a:avLst/>
              <a:gdLst/>
              <a:ahLst/>
              <a:cxnLst>
                <a:cxn ang="0">
                  <a:pos x="6" y="23"/>
                </a:cxn>
                <a:cxn ang="0">
                  <a:pos x="4" y="18"/>
                </a:cxn>
                <a:cxn ang="0">
                  <a:pos x="4" y="12"/>
                </a:cxn>
                <a:cxn ang="0">
                  <a:pos x="6" y="7"/>
                </a:cxn>
                <a:cxn ang="0">
                  <a:pos x="8" y="0"/>
                </a:cxn>
                <a:cxn ang="0">
                  <a:pos x="4" y="0"/>
                </a:cxn>
                <a:cxn ang="0">
                  <a:pos x="2" y="7"/>
                </a:cxn>
                <a:cxn ang="0">
                  <a:pos x="2" y="12"/>
                </a:cxn>
                <a:cxn ang="0">
                  <a:pos x="0" y="18"/>
                </a:cxn>
                <a:cxn ang="0">
                  <a:pos x="2" y="25"/>
                </a:cxn>
                <a:cxn ang="0">
                  <a:pos x="2" y="23"/>
                </a:cxn>
                <a:cxn ang="0">
                  <a:pos x="6" y="23"/>
                </a:cxn>
              </a:cxnLst>
              <a:rect l="0" t="0" r="r" b="b"/>
              <a:pathLst>
                <a:path w="8" h="25">
                  <a:moveTo>
                    <a:pt x="6" y="23"/>
                  </a:moveTo>
                  <a:lnTo>
                    <a:pt x="4" y="18"/>
                  </a:lnTo>
                  <a:lnTo>
                    <a:pt x="4" y="12"/>
                  </a:lnTo>
                  <a:lnTo>
                    <a:pt x="6" y="7"/>
                  </a:lnTo>
                  <a:lnTo>
                    <a:pt x="8" y="0"/>
                  </a:lnTo>
                  <a:lnTo>
                    <a:pt x="4" y="0"/>
                  </a:lnTo>
                  <a:lnTo>
                    <a:pt x="2" y="7"/>
                  </a:lnTo>
                  <a:lnTo>
                    <a:pt x="2" y="12"/>
                  </a:lnTo>
                  <a:lnTo>
                    <a:pt x="0" y="18"/>
                  </a:lnTo>
                  <a:lnTo>
                    <a:pt x="2" y="25"/>
                  </a:lnTo>
                  <a:lnTo>
                    <a:pt x="2" y="23"/>
                  </a:lnTo>
                  <a:lnTo>
                    <a:pt x="6" y="23"/>
                  </a:lnTo>
                  <a:close/>
                </a:path>
              </a:pathLst>
            </a:custGeom>
            <a:solidFill>
              <a:srgbClr val="000000"/>
            </a:solidFill>
            <a:ln w="9525">
              <a:noFill/>
              <a:round/>
            </a:ln>
          </p:spPr>
          <p:txBody>
            <a:bodyPr/>
            <a:lstStyle/>
            <a:p>
              <a:endParaRPr lang="en-US"/>
            </a:p>
          </p:txBody>
        </p:sp>
        <p:sp>
          <p:nvSpPr>
            <p:cNvPr id="520625" name="Freeform 433"/>
            <p:cNvSpPr/>
            <p:nvPr/>
          </p:nvSpPr>
          <p:spPr bwMode="auto">
            <a:xfrm>
              <a:off x="4802" y="2754"/>
              <a:ext cx="9" cy="22"/>
            </a:xfrm>
            <a:custGeom>
              <a:avLst/>
              <a:gdLst/>
              <a:ahLst/>
              <a:cxnLst>
                <a:cxn ang="0">
                  <a:pos x="2" y="22"/>
                </a:cxn>
                <a:cxn ang="0">
                  <a:pos x="3" y="21"/>
                </a:cxn>
                <a:cxn ang="0">
                  <a:pos x="9" y="0"/>
                </a:cxn>
                <a:cxn ang="0">
                  <a:pos x="5" y="0"/>
                </a:cxn>
                <a:cxn ang="0">
                  <a:pos x="0" y="21"/>
                </a:cxn>
                <a:cxn ang="0">
                  <a:pos x="2" y="19"/>
                </a:cxn>
                <a:cxn ang="0">
                  <a:pos x="2" y="22"/>
                </a:cxn>
                <a:cxn ang="0">
                  <a:pos x="3" y="22"/>
                </a:cxn>
                <a:cxn ang="0">
                  <a:pos x="3" y="21"/>
                </a:cxn>
                <a:cxn ang="0">
                  <a:pos x="2" y="22"/>
                </a:cxn>
              </a:cxnLst>
              <a:rect l="0" t="0" r="r" b="b"/>
              <a:pathLst>
                <a:path w="9" h="22">
                  <a:moveTo>
                    <a:pt x="2" y="22"/>
                  </a:moveTo>
                  <a:lnTo>
                    <a:pt x="3" y="21"/>
                  </a:lnTo>
                  <a:lnTo>
                    <a:pt x="9" y="0"/>
                  </a:lnTo>
                  <a:lnTo>
                    <a:pt x="5" y="0"/>
                  </a:lnTo>
                  <a:lnTo>
                    <a:pt x="0" y="21"/>
                  </a:lnTo>
                  <a:lnTo>
                    <a:pt x="2" y="19"/>
                  </a:lnTo>
                  <a:lnTo>
                    <a:pt x="2" y="22"/>
                  </a:lnTo>
                  <a:lnTo>
                    <a:pt x="3" y="22"/>
                  </a:lnTo>
                  <a:lnTo>
                    <a:pt x="3" y="21"/>
                  </a:lnTo>
                  <a:lnTo>
                    <a:pt x="2" y="22"/>
                  </a:lnTo>
                  <a:close/>
                </a:path>
              </a:pathLst>
            </a:custGeom>
            <a:solidFill>
              <a:srgbClr val="000000"/>
            </a:solidFill>
            <a:ln w="9525">
              <a:noFill/>
              <a:round/>
            </a:ln>
          </p:spPr>
          <p:txBody>
            <a:bodyPr/>
            <a:lstStyle/>
            <a:p>
              <a:endParaRPr lang="en-US"/>
            </a:p>
          </p:txBody>
        </p:sp>
        <p:sp>
          <p:nvSpPr>
            <p:cNvPr id="520626" name="Freeform 434"/>
            <p:cNvSpPr/>
            <p:nvPr/>
          </p:nvSpPr>
          <p:spPr bwMode="auto">
            <a:xfrm>
              <a:off x="4798" y="2771"/>
              <a:ext cx="6" cy="5"/>
            </a:xfrm>
            <a:custGeom>
              <a:avLst/>
              <a:gdLst/>
              <a:ahLst/>
              <a:cxnLst>
                <a:cxn ang="0">
                  <a:pos x="2" y="4"/>
                </a:cxn>
                <a:cxn ang="0">
                  <a:pos x="4" y="5"/>
                </a:cxn>
                <a:cxn ang="0">
                  <a:pos x="6" y="5"/>
                </a:cxn>
                <a:cxn ang="0">
                  <a:pos x="6" y="2"/>
                </a:cxn>
                <a:cxn ang="0">
                  <a:pos x="4" y="2"/>
                </a:cxn>
                <a:cxn ang="0">
                  <a:pos x="2" y="0"/>
                </a:cxn>
                <a:cxn ang="0">
                  <a:pos x="0" y="0"/>
                </a:cxn>
                <a:cxn ang="0">
                  <a:pos x="2" y="4"/>
                </a:cxn>
              </a:cxnLst>
              <a:rect l="0" t="0" r="r" b="b"/>
              <a:pathLst>
                <a:path w="6" h="5">
                  <a:moveTo>
                    <a:pt x="2" y="4"/>
                  </a:moveTo>
                  <a:lnTo>
                    <a:pt x="4" y="5"/>
                  </a:lnTo>
                  <a:lnTo>
                    <a:pt x="6" y="5"/>
                  </a:lnTo>
                  <a:lnTo>
                    <a:pt x="6" y="2"/>
                  </a:lnTo>
                  <a:lnTo>
                    <a:pt x="4" y="2"/>
                  </a:lnTo>
                  <a:lnTo>
                    <a:pt x="2" y="0"/>
                  </a:lnTo>
                  <a:lnTo>
                    <a:pt x="0" y="0"/>
                  </a:lnTo>
                  <a:lnTo>
                    <a:pt x="2" y="4"/>
                  </a:lnTo>
                  <a:close/>
                </a:path>
              </a:pathLst>
            </a:custGeom>
            <a:solidFill>
              <a:srgbClr val="000000"/>
            </a:solidFill>
            <a:ln w="9525">
              <a:noFill/>
              <a:round/>
            </a:ln>
          </p:spPr>
          <p:txBody>
            <a:bodyPr/>
            <a:lstStyle/>
            <a:p>
              <a:endParaRPr lang="en-US"/>
            </a:p>
          </p:txBody>
        </p:sp>
        <p:sp>
          <p:nvSpPr>
            <p:cNvPr id="520627" name="Freeform 435"/>
            <p:cNvSpPr/>
            <p:nvPr/>
          </p:nvSpPr>
          <p:spPr bwMode="auto">
            <a:xfrm>
              <a:off x="4794" y="2771"/>
              <a:ext cx="6" cy="9"/>
            </a:xfrm>
            <a:custGeom>
              <a:avLst/>
              <a:gdLst/>
              <a:ahLst/>
              <a:cxnLst>
                <a:cxn ang="0">
                  <a:pos x="2" y="4"/>
                </a:cxn>
                <a:cxn ang="0">
                  <a:pos x="4" y="5"/>
                </a:cxn>
                <a:cxn ang="0">
                  <a:pos x="6" y="4"/>
                </a:cxn>
                <a:cxn ang="0">
                  <a:pos x="4" y="0"/>
                </a:cxn>
                <a:cxn ang="0">
                  <a:pos x="2" y="2"/>
                </a:cxn>
                <a:cxn ang="0">
                  <a:pos x="4" y="4"/>
                </a:cxn>
                <a:cxn ang="0">
                  <a:pos x="2" y="4"/>
                </a:cxn>
                <a:cxn ang="0">
                  <a:pos x="0" y="9"/>
                </a:cxn>
                <a:cxn ang="0">
                  <a:pos x="4" y="5"/>
                </a:cxn>
                <a:cxn ang="0">
                  <a:pos x="2" y="4"/>
                </a:cxn>
              </a:cxnLst>
              <a:rect l="0" t="0" r="r" b="b"/>
              <a:pathLst>
                <a:path w="6" h="9">
                  <a:moveTo>
                    <a:pt x="2" y="4"/>
                  </a:moveTo>
                  <a:lnTo>
                    <a:pt x="4" y="5"/>
                  </a:lnTo>
                  <a:lnTo>
                    <a:pt x="6" y="4"/>
                  </a:lnTo>
                  <a:lnTo>
                    <a:pt x="4" y="0"/>
                  </a:lnTo>
                  <a:lnTo>
                    <a:pt x="2" y="2"/>
                  </a:lnTo>
                  <a:lnTo>
                    <a:pt x="4" y="4"/>
                  </a:lnTo>
                  <a:lnTo>
                    <a:pt x="2" y="4"/>
                  </a:lnTo>
                  <a:lnTo>
                    <a:pt x="0" y="9"/>
                  </a:lnTo>
                  <a:lnTo>
                    <a:pt x="4" y="5"/>
                  </a:lnTo>
                  <a:lnTo>
                    <a:pt x="2" y="4"/>
                  </a:lnTo>
                  <a:close/>
                </a:path>
              </a:pathLst>
            </a:custGeom>
            <a:solidFill>
              <a:srgbClr val="000000"/>
            </a:solidFill>
            <a:ln w="9525">
              <a:noFill/>
              <a:round/>
            </a:ln>
          </p:spPr>
          <p:txBody>
            <a:bodyPr/>
            <a:lstStyle/>
            <a:p>
              <a:endParaRPr lang="en-US"/>
            </a:p>
          </p:txBody>
        </p:sp>
        <p:sp>
          <p:nvSpPr>
            <p:cNvPr id="520628" name="Freeform 436"/>
            <p:cNvSpPr/>
            <p:nvPr/>
          </p:nvSpPr>
          <p:spPr bwMode="auto">
            <a:xfrm>
              <a:off x="4796" y="2753"/>
              <a:ext cx="6" cy="22"/>
            </a:xfrm>
            <a:custGeom>
              <a:avLst/>
              <a:gdLst/>
              <a:ahLst/>
              <a:cxnLst>
                <a:cxn ang="0">
                  <a:pos x="2" y="0"/>
                </a:cxn>
                <a:cxn ang="0">
                  <a:pos x="2" y="11"/>
                </a:cxn>
                <a:cxn ang="0">
                  <a:pos x="0" y="16"/>
                </a:cxn>
                <a:cxn ang="0">
                  <a:pos x="0" y="22"/>
                </a:cxn>
                <a:cxn ang="0">
                  <a:pos x="2" y="22"/>
                </a:cxn>
                <a:cxn ang="0">
                  <a:pos x="4" y="16"/>
                </a:cxn>
                <a:cxn ang="0">
                  <a:pos x="4" y="11"/>
                </a:cxn>
                <a:cxn ang="0">
                  <a:pos x="6" y="5"/>
                </a:cxn>
                <a:cxn ang="0">
                  <a:pos x="4" y="0"/>
                </a:cxn>
                <a:cxn ang="0">
                  <a:pos x="2" y="0"/>
                </a:cxn>
              </a:cxnLst>
              <a:rect l="0" t="0" r="r" b="b"/>
              <a:pathLst>
                <a:path w="6" h="22">
                  <a:moveTo>
                    <a:pt x="2" y="0"/>
                  </a:moveTo>
                  <a:lnTo>
                    <a:pt x="2" y="11"/>
                  </a:lnTo>
                  <a:lnTo>
                    <a:pt x="0" y="16"/>
                  </a:lnTo>
                  <a:lnTo>
                    <a:pt x="0" y="22"/>
                  </a:lnTo>
                  <a:lnTo>
                    <a:pt x="2" y="22"/>
                  </a:lnTo>
                  <a:lnTo>
                    <a:pt x="4" y="16"/>
                  </a:lnTo>
                  <a:lnTo>
                    <a:pt x="4" y="11"/>
                  </a:lnTo>
                  <a:lnTo>
                    <a:pt x="6" y="5"/>
                  </a:lnTo>
                  <a:lnTo>
                    <a:pt x="4" y="0"/>
                  </a:lnTo>
                  <a:lnTo>
                    <a:pt x="2" y="0"/>
                  </a:lnTo>
                  <a:close/>
                </a:path>
              </a:pathLst>
            </a:custGeom>
            <a:solidFill>
              <a:srgbClr val="000000"/>
            </a:solidFill>
            <a:ln w="9525">
              <a:noFill/>
              <a:round/>
            </a:ln>
          </p:spPr>
          <p:txBody>
            <a:bodyPr/>
            <a:lstStyle/>
            <a:p>
              <a:endParaRPr lang="en-US"/>
            </a:p>
          </p:txBody>
        </p:sp>
        <p:sp>
          <p:nvSpPr>
            <p:cNvPr id="520629" name="Freeform 437"/>
            <p:cNvSpPr/>
            <p:nvPr/>
          </p:nvSpPr>
          <p:spPr bwMode="auto">
            <a:xfrm>
              <a:off x="4774" y="2716"/>
              <a:ext cx="26" cy="37"/>
            </a:xfrm>
            <a:custGeom>
              <a:avLst/>
              <a:gdLst/>
              <a:ahLst/>
              <a:cxnLst>
                <a:cxn ang="0">
                  <a:pos x="2" y="0"/>
                </a:cxn>
                <a:cxn ang="0">
                  <a:pos x="2" y="2"/>
                </a:cxn>
                <a:cxn ang="0">
                  <a:pos x="4" y="5"/>
                </a:cxn>
                <a:cxn ang="0">
                  <a:pos x="8" y="11"/>
                </a:cxn>
                <a:cxn ang="0">
                  <a:pos x="9" y="15"/>
                </a:cxn>
                <a:cxn ang="0">
                  <a:pos x="13" y="18"/>
                </a:cxn>
                <a:cxn ang="0">
                  <a:pos x="17" y="24"/>
                </a:cxn>
                <a:cxn ang="0">
                  <a:pos x="19" y="27"/>
                </a:cxn>
                <a:cxn ang="0">
                  <a:pos x="22" y="33"/>
                </a:cxn>
                <a:cxn ang="0">
                  <a:pos x="24" y="37"/>
                </a:cxn>
                <a:cxn ang="0">
                  <a:pos x="26" y="37"/>
                </a:cxn>
                <a:cxn ang="0">
                  <a:pos x="24" y="31"/>
                </a:cxn>
                <a:cxn ang="0">
                  <a:pos x="22" y="26"/>
                </a:cxn>
                <a:cxn ang="0">
                  <a:pos x="19" y="22"/>
                </a:cxn>
                <a:cxn ang="0">
                  <a:pos x="17" y="16"/>
                </a:cxn>
                <a:cxn ang="0">
                  <a:pos x="9" y="9"/>
                </a:cxn>
                <a:cxn ang="0">
                  <a:pos x="8" y="4"/>
                </a:cxn>
                <a:cxn ang="0">
                  <a:pos x="4" y="0"/>
                </a:cxn>
                <a:cxn ang="0">
                  <a:pos x="4" y="2"/>
                </a:cxn>
                <a:cxn ang="0">
                  <a:pos x="2" y="0"/>
                </a:cxn>
                <a:cxn ang="0">
                  <a:pos x="0" y="0"/>
                </a:cxn>
                <a:cxn ang="0">
                  <a:pos x="2" y="2"/>
                </a:cxn>
                <a:cxn ang="0">
                  <a:pos x="2" y="0"/>
                </a:cxn>
              </a:cxnLst>
              <a:rect l="0" t="0" r="r" b="b"/>
              <a:pathLst>
                <a:path w="26" h="37">
                  <a:moveTo>
                    <a:pt x="2" y="0"/>
                  </a:moveTo>
                  <a:lnTo>
                    <a:pt x="2" y="2"/>
                  </a:lnTo>
                  <a:lnTo>
                    <a:pt x="4" y="5"/>
                  </a:lnTo>
                  <a:lnTo>
                    <a:pt x="8" y="11"/>
                  </a:lnTo>
                  <a:lnTo>
                    <a:pt x="9" y="15"/>
                  </a:lnTo>
                  <a:lnTo>
                    <a:pt x="13" y="18"/>
                  </a:lnTo>
                  <a:lnTo>
                    <a:pt x="17" y="24"/>
                  </a:lnTo>
                  <a:lnTo>
                    <a:pt x="19" y="27"/>
                  </a:lnTo>
                  <a:lnTo>
                    <a:pt x="22" y="33"/>
                  </a:lnTo>
                  <a:lnTo>
                    <a:pt x="24" y="37"/>
                  </a:lnTo>
                  <a:lnTo>
                    <a:pt x="26" y="37"/>
                  </a:lnTo>
                  <a:lnTo>
                    <a:pt x="24" y="31"/>
                  </a:lnTo>
                  <a:lnTo>
                    <a:pt x="22" y="26"/>
                  </a:lnTo>
                  <a:lnTo>
                    <a:pt x="19" y="22"/>
                  </a:lnTo>
                  <a:lnTo>
                    <a:pt x="17" y="16"/>
                  </a:lnTo>
                  <a:lnTo>
                    <a:pt x="9" y="9"/>
                  </a:lnTo>
                  <a:lnTo>
                    <a:pt x="8" y="4"/>
                  </a:lnTo>
                  <a:lnTo>
                    <a:pt x="4" y="0"/>
                  </a:lnTo>
                  <a:lnTo>
                    <a:pt x="4" y="2"/>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520630" name="Freeform 438"/>
            <p:cNvSpPr/>
            <p:nvPr/>
          </p:nvSpPr>
          <p:spPr bwMode="auto">
            <a:xfrm>
              <a:off x="4776" y="2701"/>
              <a:ext cx="6" cy="17"/>
            </a:xfrm>
            <a:custGeom>
              <a:avLst/>
              <a:gdLst/>
              <a:ahLst/>
              <a:cxnLst>
                <a:cxn ang="0">
                  <a:pos x="6" y="4"/>
                </a:cxn>
                <a:cxn ang="0">
                  <a:pos x="2" y="6"/>
                </a:cxn>
                <a:cxn ang="0">
                  <a:pos x="0" y="15"/>
                </a:cxn>
                <a:cxn ang="0">
                  <a:pos x="2" y="17"/>
                </a:cxn>
                <a:cxn ang="0">
                  <a:pos x="6" y="6"/>
                </a:cxn>
                <a:cxn ang="0">
                  <a:pos x="2" y="6"/>
                </a:cxn>
                <a:cxn ang="0">
                  <a:pos x="6" y="4"/>
                </a:cxn>
                <a:cxn ang="0">
                  <a:pos x="4" y="0"/>
                </a:cxn>
                <a:cxn ang="0">
                  <a:pos x="2" y="6"/>
                </a:cxn>
                <a:cxn ang="0">
                  <a:pos x="6" y="4"/>
                </a:cxn>
              </a:cxnLst>
              <a:rect l="0" t="0" r="r" b="b"/>
              <a:pathLst>
                <a:path w="6" h="17">
                  <a:moveTo>
                    <a:pt x="6" y="4"/>
                  </a:moveTo>
                  <a:lnTo>
                    <a:pt x="2" y="6"/>
                  </a:lnTo>
                  <a:lnTo>
                    <a:pt x="0" y="15"/>
                  </a:lnTo>
                  <a:lnTo>
                    <a:pt x="2" y="17"/>
                  </a:lnTo>
                  <a:lnTo>
                    <a:pt x="6" y="6"/>
                  </a:lnTo>
                  <a:lnTo>
                    <a:pt x="2" y="6"/>
                  </a:lnTo>
                  <a:lnTo>
                    <a:pt x="6" y="4"/>
                  </a:lnTo>
                  <a:lnTo>
                    <a:pt x="4" y="0"/>
                  </a:lnTo>
                  <a:lnTo>
                    <a:pt x="2" y="6"/>
                  </a:lnTo>
                  <a:lnTo>
                    <a:pt x="6" y="4"/>
                  </a:lnTo>
                  <a:close/>
                </a:path>
              </a:pathLst>
            </a:custGeom>
            <a:solidFill>
              <a:srgbClr val="000000"/>
            </a:solidFill>
            <a:ln w="9525">
              <a:noFill/>
              <a:round/>
            </a:ln>
          </p:spPr>
          <p:txBody>
            <a:bodyPr/>
            <a:lstStyle/>
            <a:p>
              <a:endParaRPr lang="en-US"/>
            </a:p>
          </p:txBody>
        </p:sp>
        <p:sp>
          <p:nvSpPr>
            <p:cNvPr id="520631" name="Freeform 439"/>
            <p:cNvSpPr/>
            <p:nvPr/>
          </p:nvSpPr>
          <p:spPr bwMode="auto">
            <a:xfrm>
              <a:off x="4778" y="2705"/>
              <a:ext cx="11" cy="5"/>
            </a:xfrm>
            <a:custGeom>
              <a:avLst/>
              <a:gdLst/>
              <a:ahLst/>
              <a:cxnLst>
                <a:cxn ang="0">
                  <a:pos x="9" y="3"/>
                </a:cxn>
                <a:cxn ang="0">
                  <a:pos x="7" y="2"/>
                </a:cxn>
                <a:cxn ang="0">
                  <a:pos x="5" y="2"/>
                </a:cxn>
                <a:cxn ang="0">
                  <a:pos x="4" y="0"/>
                </a:cxn>
                <a:cxn ang="0">
                  <a:pos x="0" y="2"/>
                </a:cxn>
                <a:cxn ang="0">
                  <a:pos x="4" y="5"/>
                </a:cxn>
                <a:cxn ang="0">
                  <a:pos x="7" y="5"/>
                </a:cxn>
                <a:cxn ang="0">
                  <a:pos x="5" y="3"/>
                </a:cxn>
                <a:cxn ang="0">
                  <a:pos x="9" y="3"/>
                </a:cxn>
                <a:cxn ang="0">
                  <a:pos x="11" y="0"/>
                </a:cxn>
                <a:cxn ang="0">
                  <a:pos x="7" y="2"/>
                </a:cxn>
                <a:cxn ang="0">
                  <a:pos x="9" y="3"/>
                </a:cxn>
              </a:cxnLst>
              <a:rect l="0" t="0" r="r" b="b"/>
              <a:pathLst>
                <a:path w="11" h="5">
                  <a:moveTo>
                    <a:pt x="9" y="3"/>
                  </a:moveTo>
                  <a:lnTo>
                    <a:pt x="7" y="2"/>
                  </a:lnTo>
                  <a:lnTo>
                    <a:pt x="5" y="2"/>
                  </a:lnTo>
                  <a:lnTo>
                    <a:pt x="4" y="0"/>
                  </a:lnTo>
                  <a:lnTo>
                    <a:pt x="0" y="2"/>
                  </a:lnTo>
                  <a:lnTo>
                    <a:pt x="4" y="5"/>
                  </a:lnTo>
                  <a:lnTo>
                    <a:pt x="7" y="5"/>
                  </a:lnTo>
                  <a:lnTo>
                    <a:pt x="5" y="3"/>
                  </a:lnTo>
                  <a:lnTo>
                    <a:pt x="9" y="3"/>
                  </a:lnTo>
                  <a:lnTo>
                    <a:pt x="11" y="0"/>
                  </a:lnTo>
                  <a:lnTo>
                    <a:pt x="7" y="2"/>
                  </a:lnTo>
                  <a:lnTo>
                    <a:pt x="9" y="3"/>
                  </a:lnTo>
                  <a:close/>
                </a:path>
              </a:pathLst>
            </a:custGeom>
            <a:solidFill>
              <a:srgbClr val="000000"/>
            </a:solidFill>
            <a:ln w="9525">
              <a:noFill/>
              <a:round/>
            </a:ln>
          </p:spPr>
          <p:txBody>
            <a:bodyPr/>
            <a:lstStyle/>
            <a:p>
              <a:endParaRPr lang="en-US"/>
            </a:p>
          </p:txBody>
        </p:sp>
        <p:sp>
          <p:nvSpPr>
            <p:cNvPr id="520632" name="Freeform 440"/>
            <p:cNvSpPr/>
            <p:nvPr/>
          </p:nvSpPr>
          <p:spPr bwMode="auto">
            <a:xfrm>
              <a:off x="3942" y="2710"/>
              <a:ext cx="31" cy="41"/>
            </a:xfrm>
            <a:custGeom>
              <a:avLst/>
              <a:gdLst/>
              <a:ahLst/>
              <a:cxnLst>
                <a:cxn ang="0">
                  <a:pos x="26" y="0"/>
                </a:cxn>
                <a:cxn ang="0">
                  <a:pos x="28" y="4"/>
                </a:cxn>
                <a:cxn ang="0">
                  <a:pos x="29" y="8"/>
                </a:cxn>
                <a:cxn ang="0">
                  <a:pos x="31" y="10"/>
                </a:cxn>
                <a:cxn ang="0">
                  <a:pos x="29" y="11"/>
                </a:cxn>
                <a:cxn ang="0">
                  <a:pos x="26" y="11"/>
                </a:cxn>
                <a:cxn ang="0">
                  <a:pos x="20" y="17"/>
                </a:cxn>
                <a:cxn ang="0">
                  <a:pos x="18" y="21"/>
                </a:cxn>
                <a:cxn ang="0">
                  <a:pos x="17" y="22"/>
                </a:cxn>
                <a:cxn ang="0">
                  <a:pos x="15" y="26"/>
                </a:cxn>
                <a:cxn ang="0">
                  <a:pos x="13" y="30"/>
                </a:cxn>
                <a:cxn ang="0">
                  <a:pos x="4" y="39"/>
                </a:cxn>
                <a:cxn ang="0">
                  <a:pos x="4" y="41"/>
                </a:cxn>
                <a:cxn ang="0">
                  <a:pos x="0" y="41"/>
                </a:cxn>
                <a:cxn ang="0">
                  <a:pos x="0" y="22"/>
                </a:cxn>
                <a:cxn ang="0">
                  <a:pos x="2" y="15"/>
                </a:cxn>
                <a:cxn ang="0">
                  <a:pos x="6" y="13"/>
                </a:cxn>
                <a:cxn ang="0">
                  <a:pos x="9" y="11"/>
                </a:cxn>
                <a:cxn ang="0">
                  <a:pos x="17" y="4"/>
                </a:cxn>
                <a:cxn ang="0">
                  <a:pos x="20" y="2"/>
                </a:cxn>
                <a:cxn ang="0">
                  <a:pos x="24" y="0"/>
                </a:cxn>
                <a:cxn ang="0">
                  <a:pos x="26" y="0"/>
                </a:cxn>
              </a:cxnLst>
              <a:rect l="0" t="0" r="r" b="b"/>
              <a:pathLst>
                <a:path w="31" h="41">
                  <a:moveTo>
                    <a:pt x="26" y="0"/>
                  </a:moveTo>
                  <a:lnTo>
                    <a:pt x="28" y="4"/>
                  </a:lnTo>
                  <a:lnTo>
                    <a:pt x="29" y="8"/>
                  </a:lnTo>
                  <a:lnTo>
                    <a:pt x="31" y="10"/>
                  </a:lnTo>
                  <a:lnTo>
                    <a:pt x="29" y="11"/>
                  </a:lnTo>
                  <a:lnTo>
                    <a:pt x="26" y="11"/>
                  </a:lnTo>
                  <a:lnTo>
                    <a:pt x="20" y="17"/>
                  </a:lnTo>
                  <a:lnTo>
                    <a:pt x="18" y="21"/>
                  </a:lnTo>
                  <a:lnTo>
                    <a:pt x="17" y="22"/>
                  </a:lnTo>
                  <a:lnTo>
                    <a:pt x="15" y="26"/>
                  </a:lnTo>
                  <a:lnTo>
                    <a:pt x="13" y="30"/>
                  </a:lnTo>
                  <a:lnTo>
                    <a:pt x="4" y="39"/>
                  </a:lnTo>
                  <a:lnTo>
                    <a:pt x="4" y="41"/>
                  </a:lnTo>
                  <a:lnTo>
                    <a:pt x="0" y="41"/>
                  </a:lnTo>
                  <a:lnTo>
                    <a:pt x="0" y="22"/>
                  </a:lnTo>
                  <a:lnTo>
                    <a:pt x="2" y="15"/>
                  </a:lnTo>
                  <a:lnTo>
                    <a:pt x="6" y="13"/>
                  </a:lnTo>
                  <a:lnTo>
                    <a:pt x="9" y="11"/>
                  </a:lnTo>
                  <a:lnTo>
                    <a:pt x="17" y="4"/>
                  </a:lnTo>
                  <a:lnTo>
                    <a:pt x="20" y="2"/>
                  </a:lnTo>
                  <a:lnTo>
                    <a:pt x="24" y="0"/>
                  </a:lnTo>
                  <a:lnTo>
                    <a:pt x="26" y="0"/>
                  </a:lnTo>
                  <a:close/>
                </a:path>
              </a:pathLst>
            </a:custGeom>
            <a:solidFill>
              <a:srgbClr val="000000"/>
            </a:solidFill>
            <a:ln w="9525">
              <a:noFill/>
              <a:round/>
            </a:ln>
          </p:spPr>
          <p:txBody>
            <a:bodyPr/>
            <a:lstStyle/>
            <a:p>
              <a:endParaRPr lang="en-US"/>
            </a:p>
          </p:txBody>
        </p:sp>
        <p:sp>
          <p:nvSpPr>
            <p:cNvPr id="520633" name="Freeform 441"/>
            <p:cNvSpPr/>
            <p:nvPr/>
          </p:nvSpPr>
          <p:spPr bwMode="auto">
            <a:xfrm>
              <a:off x="3968" y="2710"/>
              <a:ext cx="7" cy="13"/>
            </a:xfrm>
            <a:custGeom>
              <a:avLst/>
              <a:gdLst/>
              <a:ahLst/>
              <a:cxnLst>
                <a:cxn ang="0">
                  <a:pos x="3" y="13"/>
                </a:cxn>
                <a:cxn ang="0">
                  <a:pos x="7" y="10"/>
                </a:cxn>
                <a:cxn ang="0">
                  <a:pos x="5" y="6"/>
                </a:cxn>
                <a:cxn ang="0">
                  <a:pos x="3" y="4"/>
                </a:cxn>
                <a:cxn ang="0">
                  <a:pos x="2" y="0"/>
                </a:cxn>
                <a:cxn ang="0">
                  <a:pos x="0" y="0"/>
                </a:cxn>
                <a:cxn ang="0">
                  <a:pos x="0" y="6"/>
                </a:cxn>
                <a:cxn ang="0">
                  <a:pos x="2" y="8"/>
                </a:cxn>
                <a:cxn ang="0">
                  <a:pos x="3" y="8"/>
                </a:cxn>
                <a:cxn ang="0">
                  <a:pos x="2" y="10"/>
                </a:cxn>
                <a:cxn ang="0">
                  <a:pos x="3" y="13"/>
                </a:cxn>
              </a:cxnLst>
              <a:rect l="0" t="0" r="r" b="b"/>
              <a:pathLst>
                <a:path w="7" h="13">
                  <a:moveTo>
                    <a:pt x="3" y="13"/>
                  </a:moveTo>
                  <a:lnTo>
                    <a:pt x="7" y="10"/>
                  </a:lnTo>
                  <a:lnTo>
                    <a:pt x="5" y="6"/>
                  </a:lnTo>
                  <a:lnTo>
                    <a:pt x="3" y="4"/>
                  </a:lnTo>
                  <a:lnTo>
                    <a:pt x="2" y="0"/>
                  </a:lnTo>
                  <a:lnTo>
                    <a:pt x="0" y="0"/>
                  </a:lnTo>
                  <a:lnTo>
                    <a:pt x="0" y="6"/>
                  </a:lnTo>
                  <a:lnTo>
                    <a:pt x="2" y="8"/>
                  </a:lnTo>
                  <a:lnTo>
                    <a:pt x="3" y="8"/>
                  </a:lnTo>
                  <a:lnTo>
                    <a:pt x="2" y="10"/>
                  </a:lnTo>
                  <a:lnTo>
                    <a:pt x="3" y="13"/>
                  </a:lnTo>
                  <a:close/>
                </a:path>
              </a:pathLst>
            </a:custGeom>
            <a:solidFill>
              <a:srgbClr val="000000"/>
            </a:solidFill>
            <a:ln w="9525">
              <a:noFill/>
              <a:round/>
            </a:ln>
          </p:spPr>
          <p:txBody>
            <a:bodyPr/>
            <a:lstStyle/>
            <a:p>
              <a:endParaRPr lang="en-US"/>
            </a:p>
          </p:txBody>
        </p:sp>
        <p:sp>
          <p:nvSpPr>
            <p:cNvPr id="520634" name="Freeform 442"/>
            <p:cNvSpPr/>
            <p:nvPr/>
          </p:nvSpPr>
          <p:spPr bwMode="auto">
            <a:xfrm>
              <a:off x="3951" y="2720"/>
              <a:ext cx="20" cy="23"/>
            </a:xfrm>
            <a:custGeom>
              <a:avLst/>
              <a:gdLst/>
              <a:ahLst/>
              <a:cxnLst>
                <a:cxn ang="0">
                  <a:pos x="4" y="23"/>
                </a:cxn>
                <a:cxn ang="0">
                  <a:pos x="6" y="20"/>
                </a:cxn>
                <a:cxn ang="0">
                  <a:pos x="8" y="18"/>
                </a:cxn>
                <a:cxn ang="0">
                  <a:pos x="9" y="14"/>
                </a:cxn>
                <a:cxn ang="0">
                  <a:pos x="11" y="11"/>
                </a:cxn>
                <a:cxn ang="0">
                  <a:pos x="13" y="9"/>
                </a:cxn>
                <a:cxn ang="0">
                  <a:pos x="15" y="5"/>
                </a:cxn>
                <a:cxn ang="0">
                  <a:pos x="17" y="3"/>
                </a:cxn>
                <a:cxn ang="0">
                  <a:pos x="20" y="3"/>
                </a:cxn>
                <a:cxn ang="0">
                  <a:pos x="19" y="0"/>
                </a:cxn>
                <a:cxn ang="0">
                  <a:pos x="15" y="0"/>
                </a:cxn>
                <a:cxn ang="0">
                  <a:pos x="13" y="3"/>
                </a:cxn>
                <a:cxn ang="0">
                  <a:pos x="9" y="5"/>
                </a:cxn>
                <a:cxn ang="0">
                  <a:pos x="8" y="9"/>
                </a:cxn>
                <a:cxn ang="0">
                  <a:pos x="6" y="12"/>
                </a:cxn>
                <a:cxn ang="0">
                  <a:pos x="4" y="16"/>
                </a:cxn>
                <a:cxn ang="0">
                  <a:pos x="0" y="20"/>
                </a:cxn>
                <a:cxn ang="0">
                  <a:pos x="2" y="20"/>
                </a:cxn>
                <a:cxn ang="0">
                  <a:pos x="4" y="23"/>
                </a:cxn>
              </a:cxnLst>
              <a:rect l="0" t="0" r="r" b="b"/>
              <a:pathLst>
                <a:path w="20" h="23">
                  <a:moveTo>
                    <a:pt x="4" y="23"/>
                  </a:moveTo>
                  <a:lnTo>
                    <a:pt x="6" y="20"/>
                  </a:lnTo>
                  <a:lnTo>
                    <a:pt x="8" y="18"/>
                  </a:lnTo>
                  <a:lnTo>
                    <a:pt x="9" y="14"/>
                  </a:lnTo>
                  <a:lnTo>
                    <a:pt x="11" y="11"/>
                  </a:lnTo>
                  <a:lnTo>
                    <a:pt x="13" y="9"/>
                  </a:lnTo>
                  <a:lnTo>
                    <a:pt x="15" y="5"/>
                  </a:lnTo>
                  <a:lnTo>
                    <a:pt x="17" y="3"/>
                  </a:lnTo>
                  <a:lnTo>
                    <a:pt x="20" y="3"/>
                  </a:lnTo>
                  <a:lnTo>
                    <a:pt x="19" y="0"/>
                  </a:lnTo>
                  <a:lnTo>
                    <a:pt x="15" y="0"/>
                  </a:lnTo>
                  <a:lnTo>
                    <a:pt x="13" y="3"/>
                  </a:lnTo>
                  <a:lnTo>
                    <a:pt x="9" y="5"/>
                  </a:lnTo>
                  <a:lnTo>
                    <a:pt x="8" y="9"/>
                  </a:lnTo>
                  <a:lnTo>
                    <a:pt x="6" y="12"/>
                  </a:lnTo>
                  <a:lnTo>
                    <a:pt x="4" y="16"/>
                  </a:lnTo>
                  <a:lnTo>
                    <a:pt x="0" y="20"/>
                  </a:lnTo>
                  <a:lnTo>
                    <a:pt x="2" y="20"/>
                  </a:lnTo>
                  <a:lnTo>
                    <a:pt x="4" y="23"/>
                  </a:lnTo>
                  <a:close/>
                </a:path>
              </a:pathLst>
            </a:custGeom>
            <a:solidFill>
              <a:srgbClr val="000000"/>
            </a:solidFill>
            <a:ln w="9525">
              <a:noFill/>
              <a:round/>
            </a:ln>
          </p:spPr>
          <p:txBody>
            <a:bodyPr/>
            <a:lstStyle/>
            <a:p>
              <a:endParaRPr lang="en-US"/>
            </a:p>
          </p:txBody>
        </p:sp>
        <p:sp>
          <p:nvSpPr>
            <p:cNvPr id="520635" name="Freeform 443"/>
            <p:cNvSpPr/>
            <p:nvPr/>
          </p:nvSpPr>
          <p:spPr bwMode="auto">
            <a:xfrm>
              <a:off x="3940" y="2740"/>
              <a:ext cx="15" cy="13"/>
            </a:xfrm>
            <a:custGeom>
              <a:avLst/>
              <a:gdLst/>
              <a:ahLst/>
              <a:cxnLst>
                <a:cxn ang="0">
                  <a:pos x="0" y="11"/>
                </a:cxn>
                <a:cxn ang="0">
                  <a:pos x="4" y="13"/>
                </a:cxn>
                <a:cxn ang="0">
                  <a:pos x="6" y="11"/>
                </a:cxn>
                <a:cxn ang="0">
                  <a:pos x="8" y="11"/>
                </a:cxn>
                <a:cxn ang="0">
                  <a:pos x="9" y="9"/>
                </a:cxn>
                <a:cxn ang="0">
                  <a:pos x="9" y="7"/>
                </a:cxn>
                <a:cxn ang="0">
                  <a:pos x="11" y="5"/>
                </a:cxn>
                <a:cxn ang="0">
                  <a:pos x="13" y="5"/>
                </a:cxn>
                <a:cxn ang="0">
                  <a:pos x="15" y="3"/>
                </a:cxn>
                <a:cxn ang="0">
                  <a:pos x="13" y="0"/>
                </a:cxn>
                <a:cxn ang="0">
                  <a:pos x="4" y="9"/>
                </a:cxn>
                <a:cxn ang="0">
                  <a:pos x="2" y="7"/>
                </a:cxn>
                <a:cxn ang="0">
                  <a:pos x="4" y="11"/>
                </a:cxn>
                <a:cxn ang="0">
                  <a:pos x="0" y="11"/>
                </a:cxn>
              </a:cxnLst>
              <a:rect l="0" t="0" r="r" b="b"/>
              <a:pathLst>
                <a:path w="15" h="13">
                  <a:moveTo>
                    <a:pt x="0" y="11"/>
                  </a:moveTo>
                  <a:lnTo>
                    <a:pt x="4" y="13"/>
                  </a:lnTo>
                  <a:lnTo>
                    <a:pt x="6" y="11"/>
                  </a:lnTo>
                  <a:lnTo>
                    <a:pt x="8" y="11"/>
                  </a:lnTo>
                  <a:lnTo>
                    <a:pt x="9" y="9"/>
                  </a:lnTo>
                  <a:lnTo>
                    <a:pt x="9" y="7"/>
                  </a:lnTo>
                  <a:lnTo>
                    <a:pt x="11" y="5"/>
                  </a:lnTo>
                  <a:lnTo>
                    <a:pt x="13" y="5"/>
                  </a:lnTo>
                  <a:lnTo>
                    <a:pt x="15" y="3"/>
                  </a:lnTo>
                  <a:lnTo>
                    <a:pt x="13" y="0"/>
                  </a:lnTo>
                  <a:lnTo>
                    <a:pt x="4" y="9"/>
                  </a:lnTo>
                  <a:lnTo>
                    <a:pt x="2" y="7"/>
                  </a:lnTo>
                  <a:lnTo>
                    <a:pt x="4" y="11"/>
                  </a:lnTo>
                  <a:lnTo>
                    <a:pt x="0" y="11"/>
                  </a:lnTo>
                  <a:close/>
                </a:path>
              </a:pathLst>
            </a:custGeom>
            <a:solidFill>
              <a:srgbClr val="000000"/>
            </a:solidFill>
            <a:ln w="9525">
              <a:noFill/>
              <a:round/>
            </a:ln>
          </p:spPr>
          <p:txBody>
            <a:bodyPr/>
            <a:lstStyle/>
            <a:p>
              <a:endParaRPr lang="en-US"/>
            </a:p>
          </p:txBody>
        </p:sp>
        <p:sp>
          <p:nvSpPr>
            <p:cNvPr id="520636" name="Freeform 444"/>
            <p:cNvSpPr/>
            <p:nvPr/>
          </p:nvSpPr>
          <p:spPr bwMode="auto">
            <a:xfrm>
              <a:off x="3938" y="2723"/>
              <a:ext cx="8" cy="28"/>
            </a:xfrm>
            <a:custGeom>
              <a:avLst/>
              <a:gdLst/>
              <a:ahLst/>
              <a:cxnLst>
                <a:cxn ang="0">
                  <a:pos x="6" y="0"/>
                </a:cxn>
                <a:cxn ang="0">
                  <a:pos x="4" y="2"/>
                </a:cxn>
                <a:cxn ang="0">
                  <a:pos x="2" y="8"/>
                </a:cxn>
                <a:cxn ang="0">
                  <a:pos x="2" y="15"/>
                </a:cxn>
                <a:cxn ang="0">
                  <a:pos x="0" y="20"/>
                </a:cxn>
                <a:cxn ang="0">
                  <a:pos x="2" y="28"/>
                </a:cxn>
                <a:cxn ang="0">
                  <a:pos x="6" y="28"/>
                </a:cxn>
                <a:cxn ang="0">
                  <a:pos x="6" y="9"/>
                </a:cxn>
                <a:cxn ang="0">
                  <a:pos x="8" y="2"/>
                </a:cxn>
                <a:cxn ang="0">
                  <a:pos x="8" y="4"/>
                </a:cxn>
                <a:cxn ang="0">
                  <a:pos x="6" y="0"/>
                </a:cxn>
                <a:cxn ang="0">
                  <a:pos x="4" y="2"/>
                </a:cxn>
                <a:cxn ang="0">
                  <a:pos x="6" y="0"/>
                </a:cxn>
              </a:cxnLst>
              <a:rect l="0" t="0" r="r" b="b"/>
              <a:pathLst>
                <a:path w="8" h="28">
                  <a:moveTo>
                    <a:pt x="6" y="0"/>
                  </a:moveTo>
                  <a:lnTo>
                    <a:pt x="4" y="2"/>
                  </a:lnTo>
                  <a:lnTo>
                    <a:pt x="2" y="8"/>
                  </a:lnTo>
                  <a:lnTo>
                    <a:pt x="2" y="15"/>
                  </a:lnTo>
                  <a:lnTo>
                    <a:pt x="0" y="20"/>
                  </a:lnTo>
                  <a:lnTo>
                    <a:pt x="2" y="28"/>
                  </a:lnTo>
                  <a:lnTo>
                    <a:pt x="6" y="28"/>
                  </a:lnTo>
                  <a:lnTo>
                    <a:pt x="6" y="9"/>
                  </a:lnTo>
                  <a:lnTo>
                    <a:pt x="8" y="2"/>
                  </a:lnTo>
                  <a:lnTo>
                    <a:pt x="8" y="4"/>
                  </a:lnTo>
                  <a:lnTo>
                    <a:pt x="6" y="0"/>
                  </a:lnTo>
                  <a:lnTo>
                    <a:pt x="4" y="2"/>
                  </a:lnTo>
                  <a:lnTo>
                    <a:pt x="6" y="0"/>
                  </a:lnTo>
                  <a:close/>
                </a:path>
              </a:pathLst>
            </a:custGeom>
            <a:solidFill>
              <a:srgbClr val="000000"/>
            </a:solidFill>
            <a:ln w="9525">
              <a:noFill/>
              <a:round/>
            </a:ln>
          </p:spPr>
          <p:txBody>
            <a:bodyPr/>
            <a:lstStyle/>
            <a:p>
              <a:endParaRPr lang="en-US"/>
            </a:p>
          </p:txBody>
        </p:sp>
        <p:sp>
          <p:nvSpPr>
            <p:cNvPr id="520637" name="Freeform 445"/>
            <p:cNvSpPr/>
            <p:nvPr/>
          </p:nvSpPr>
          <p:spPr bwMode="auto">
            <a:xfrm>
              <a:off x="3944" y="2710"/>
              <a:ext cx="27" cy="17"/>
            </a:xfrm>
            <a:custGeom>
              <a:avLst/>
              <a:gdLst/>
              <a:ahLst/>
              <a:cxnLst>
                <a:cxn ang="0">
                  <a:pos x="26" y="0"/>
                </a:cxn>
                <a:cxn ang="0">
                  <a:pos x="16" y="0"/>
                </a:cxn>
                <a:cxn ang="0">
                  <a:pos x="13" y="2"/>
                </a:cxn>
                <a:cxn ang="0">
                  <a:pos x="11" y="6"/>
                </a:cxn>
                <a:cxn ang="0">
                  <a:pos x="7" y="8"/>
                </a:cxn>
                <a:cxn ang="0">
                  <a:pos x="4" y="11"/>
                </a:cxn>
                <a:cxn ang="0">
                  <a:pos x="0" y="13"/>
                </a:cxn>
                <a:cxn ang="0">
                  <a:pos x="2" y="17"/>
                </a:cxn>
                <a:cxn ang="0">
                  <a:pos x="4" y="15"/>
                </a:cxn>
                <a:cxn ang="0">
                  <a:pos x="7" y="13"/>
                </a:cxn>
                <a:cxn ang="0">
                  <a:pos x="13" y="8"/>
                </a:cxn>
                <a:cxn ang="0">
                  <a:pos x="16" y="6"/>
                </a:cxn>
                <a:cxn ang="0">
                  <a:pos x="18" y="4"/>
                </a:cxn>
                <a:cxn ang="0">
                  <a:pos x="24" y="4"/>
                </a:cxn>
                <a:cxn ang="0">
                  <a:pos x="24" y="0"/>
                </a:cxn>
                <a:cxn ang="0">
                  <a:pos x="27" y="0"/>
                </a:cxn>
                <a:cxn ang="0">
                  <a:pos x="26" y="0"/>
                </a:cxn>
              </a:cxnLst>
              <a:rect l="0" t="0" r="r" b="b"/>
              <a:pathLst>
                <a:path w="27" h="17">
                  <a:moveTo>
                    <a:pt x="26" y="0"/>
                  </a:moveTo>
                  <a:lnTo>
                    <a:pt x="16" y="0"/>
                  </a:lnTo>
                  <a:lnTo>
                    <a:pt x="13" y="2"/>
                  </a:lnTo>
                  <a:lnTo>
                    <a:pt x="11" y="6"/>
                  </a:lnTo>
                  <a:lnTo>
                    <a:pt x="7" y="8"/>
                  </a:lnTo>
                  <a:lnTo>
                    <a:pt x="4" y="11"/>
                  </a:lnTo>
                  <a:lnTo>
                    <a:pt x="0" y="13"/>
                  </a:lnTo>
                  <a:lnTo>
                    <a:pt x="2" y="17"/>
                  </a:lnTo>
                  <a:lnTo>
                    <a:pt x="4" y="15"/>
                  </a:lnTo>
                  <a:lnTo>
                    <a:pt x="7" y="13"/>
                  </a:lnTo>
                  <a:lnTo>
                    <a:pt x="13" y="8"/>
                  </a:lnTo>
                  <a:lnTo>
                    <a:pt x="16" y="6"/>
                  </a:lnTo>
                  <a:lnTo>
                    <a:pt x="18" y="4"/>
                  </a:lnTo>
                  <a:lnTo>
                    <a:pt x="24" y="4"/>
                  </a:lnTo>
                  <a:lnTo>
                    <a:pt x="24" y="0"/>
                  </a:lnTo>
                  <a:lnTo>
                    <a:pt x="27" y="0"/>
                  </a:lnTo>
                  <a:lnTo>
                    <a:pt x="26" y="0"/>
                  </a:lnTo>
                  <a:close/>
                </a:path>
              </a:pathLst>
            </a:custGeom>
            <a:solidFill>
              <a:srgbClr val="000000"/>
            </a:solidFill>
            <a:ln w="9525">
              <a:noFill/>
              <a:round/>
            </a:ln>
          </p:spPr>
          <p:txBody>
            <a:bodyPr/>
            <a:lstStyle/>
            <a:p>
              <a:endParaRPr lang="en-US"/>
            </a:p>
          </p:txBody>
        </p:sp>
        <p:sp>
          <p:nvSpPr>
            <p:cNvPr id="520638" name="Freeform 446"/>
            <p:cNvSpPr/>
            <p:nvPr/>
          </p:nvSpPr>
          <p:spPr bwMode="auto">
            <a:xfrm>
              <a:off x="4291" y="2736"/>
              <a:ext cx="134" cy="253"/>
            </a:xfrm>
            <a:custGeom>
              <a:avLst/>
              <a:gdLst/>
              <a:ahLst/>
              <a:cxnLst>
                <a:cxn ang="0">
                  <a:pos x="88" y="24"/>
                </a:cxn>
                <a:cxn ang="0">
                  <a:pos x="101" y="37"/>
                </a:cxn>
                <a:cxn ang="0">
                  <a:pos x="127" y="57"/>
                </a:cxn>
                <a:cxn ang="0">
                  <a:pos x="132" y="66"/>
                </a:cxn>
                <a:cxn ang="0">
                  <a:pos x="107" y="73"/>
                </a:cxn>
                <a:cxn ang="0">
                  <a:pos x="85" y="77"/>
                </a:cxn>
                <a:cxn ang="0">
                  <a:pos x="108" y="103"/>
                </a:cxn>
                <a:cxn ang="0">
                  <a:pos x="123" y="121"/>
                </a:cxn>
                <a:cxn ang="0">
                  <a:pos x="134" y="136"/>
                </a:cxn>
                <a:cxn ang="0">
                  <a:pos x="121" y="140"/>
                </a:cxn>
                <a:cxn ang="0">
                  <a:pos x="107" y="136"/>
                </a:cxn>
                <a:cxn ang="0">
                  <a:pos x="92" y="132"/>
                </a:cxn>
                <a:cxn ang="0">
                  <a:pos x="92" y="141"/>
                </a:cxn>
                <a:cxn ang="0">
                  <a:pos x="101" y="156"/>
                </a:cxn>
                <a:cxn ang="0">
                  <a:pos x="108" y="174"/>
                </a:cxn>
                <a:cxn ang="0">
                  <a:pos x="114" y="202"/>
                </a:cxn>
                <a:cxn ang="0">
                  <a:pos x="92" y="198"/>
                </a:cxn>
                <a:cxn ang="0">
                  <a:pos x="72" y="189"/>
                </a:cxn>
                <a:cxn ang="0">
                  <a:pos x="57" y="180"/>
                </a:cxn>
                <a:cxn ang="0">
                  <a:pos x="40" y="173"/>
                </a:cxn>
                <a:cxn ang="0">
                  <a:pos x="50" y="209"/>
                </a:cxn>
                <a:cxn ang="0">
                  <a:pos x="53" y="248"/>
                </a:cxn>
                <a:cxn ang="0">
                  <a:pos x="44" y="248"/>
                </a:cxn>
                <a:cxn ang="0">
                  <a:pos x="28" y="241"/>
                </a:cxn>
                <a:cxn ang="0">
                  <a:pos x="15" y="231"/>
                </a:cxn>
                <a:cxn ang="0">
                  <a:pos x="13" y="253"/>
                </a:cxn>
                <a:cxn ang="0">
                  <a:pos x="4" y="250"/>
                </a:cxn>
                <a:cxn ang="0">
                  <a:pos x="0" y="219"/>
                </a:cxn>
                <a:cxn ang="0">
                  <a:pos x="15" y="224"/>
                </a:cxn>
                <a:cxn ang="0">
                  <a:pos x="31" y="233"/>
                </a:cxn>
                <a:cxn ang="0">
                  <a:pos x="39" y="198"/>
                </a:cxn>
                <a:cxn ang="0">
                  <a:pos x="31" y="160"/>
                </a:cxn>
                <a:cxn ang="0">
                  <a:pos x="48" y="167"/>
                </a:cxn>
                <a:cxn ang="0">
                  <a:pos x="64" y="174"/>
                </a:cxn>
                <a:cxn ang="0">
                  <a:pos x="81" y="185"/>
                </a:cxn>
                <a:cxn ang="0">
                  <a:pos x="101" y="195"/>
                </a:cxn>
                <a:cxn ang="0">
                  <a:pos x="97" y="165"/>
                </a:cxn>
                <a:cxn ang="0">
                  <a:pos x="75" y="132"/>
                </a:cxn>
                <a:cxn ang="0">
                  <a:pos x="72" y="118"/>
                </a:cxn>
                <a:cxn ang="0">
                  <a:pos x="86" y="121"/>
                </a:cxn>
                <a:cxn ang="0">
                  <a:pos x="97" y="127"/>
                </a:cxn>
                <a:cxn ang="0">
                  <a:pos x="110" y="130"/>
                </a:cxn>
                <a:cxn ang="0">
                  <a:pos x="112" y="118"/>
                </a:cxn>
                <a:cxn ang="0">
                  <a:pos x="92" y="96"/>
                </a:cxn>
                <a:cxn ang="0">
                  <a:pos x="64" y="72"/>
                </a:cxn>
                <a:cxn ang="0">
                  <a:pos x="74" y="68"/>
                </a:cxn>
                <a:cxn ang="0">
                  <a:pos x="105" y="64"/>
                </a:cxn>
                <a:cxn ang="0">
                  <a:pos x="77" y="22"/>
                </a:cxn>
                <a:cxn ang="0">
                  <a:pos x="59" y="7"/>
                </a:cxn>
                <a:cxn ang="0">
                  <a:pos x="59" y="0"/>
                </a:cxn>
              </a:cxnLst>
              <a:rect l="0" t="0" r="r" b="b"/>
              <a:pathLst>
                <a:path w="134" h="253">
                  <a:moveTo>
                    <a:pt x="63" y="0"/>
                  </a:moveTo>
                  <a:lnTo>
                    <a:pt x="66" y="4"/>
                  </a:lnTo>
                  <a:lnTo>
                    <a:pt x="70" y="6"/>
                  </a:lnTo>
                  <a:lnTo>
                    <a:pt x="88" y="24"/>
                  </a:lnTo>
                  <a:lnTo>
                    <a:pt x="92" y="26"/>
                  </a:lnTo>
                  <a:lnTo>
                    <a:pt x="94" y="29"/>
                  </a:lnTo>
                  <a:lnTo>
                    <a:pt x="97" y="35"/>
                  </a:lnTo>
                  <a:lnTo>
                    <a:pt x="101" y="37"/>
                  </a:lnTo>
                  <a:lnTo>
                    <a:pt x="116" y="51"/>
                  </a:lnTo>
                  <a:lnTo>
                    <a:pt x="119" y="53"/>
                  </a:lnTo>
                  <a:lnTo>
                    <a:pt x="123" y="57"/>
                  </a:lnTo>
                  <a:lnTo>
                    <a:pt x="127" y="57"/>
                  </a:lnTo>
                  <a:lnTo>
                    <a:pt x="129" y="59"/>
                  </a:lnTo>
                  <a:lnTo>
                    <a:pt x="130" y="59"/>
                  </a:lnTo>
                  <a:lnTo>
                    <a:pt x="132" y="61"/>
                  </a:lnTo>
                  <a:lnTo>
                    <a:pt x="132" y="66"/>
                  </a:lnTo>
                  <a:lnTo>
                    <a:pt x="129" y="70"/>
                  </a:lnTo>
                  <a:lnTo>
                    <a:pt x="125" y="72"/>
                  </a:lnTo>
                  <a:lnTo>
                    <a:pt x="121" y="73"/>
                  </a:lnTo>
                  <a:lnTo>
                    <a:pt x="107" y="73"/>
                  </a:lnTo>
                  <a:lnTo>
                    <a:pt x="103" y="75"/>
                  </a:lnTo>
                  <a:lnTo>
                    <a:pt x="92" y="75"/>
                  </a:lnTo>
                  <a:lnTo>
                    <a:pt x="88" y="77"/>
                  </a:lnTo>
                  <a:lnTo>
                    <a:pt x="85" y="77"/>
                  </a:lnTo>
                  <a:lnTo>
                    <a:pt x="90" y="81"/>
                  </a:lnTo>
                  <a:lnTo>
                    <a:pt x="92" y="84"/>
                  </a:lnTo>
                  <a:lnTo>
                    <a:pt x="107" y="99"/>
                  </a:lnTo>
                  <a:lnTo>
                    <a:pt x="108" y="103"/>
                  </a:lnTo>
                  <a:lnTo>
                    <a:pt x="116" y="110"/>
                  </a:lnTo>
                  <a:lnTo>
                    <a:pt x="118" y="114"/>
                  </a:lnTo>
                  <a:lnTo>
                    <a:pt x="121" y="118"/>
                  </a:lnTo>
                  <a:lnTo>
                    <a:pt x="123" y="121"/>
                  </a:lnTo>
                  <a:lnTo>
                    <a:pt x="127" y="125"/>
                  </a:lnTo>
                  <a:lnTo>
                    <a:pt x="129" y="129"/>
                  </a:lnTo>
                  <a:lnTo>
                    <a:pt x="132" y="132"/>
                  </a:lnTo>
                  <a:lnTo>
                    <a:pt x="134" y="136"/>
                  </a:lnTo>
                  <a:lnTo>
                    <a:pt x="132" y="140"/>
                  </a:lnTo>
                  <a:lnTo>
                    <a:pt x="129" y="140"/>
                  </a:lnTo>
                  <a:lnTo>
                    <a:pt x="125" y="141"/>
                  </a:lnTo>
                  <a:lnTo>
                    <a:pt x="121" y="140"/>
                  </a:lnTo>
                  <a:lnTo>
                    <a:pt x="119" y="140"/>
                  </a:lnTo>
                  <a:lnTo>
                    <a:pt x="116" y="138"/>
                  </a:lnTo>
                  <a:lnTo>
                    <a:pt x="110" y="138"/>
                  </a:lnTo>
                  <a:lnTo>
                    <a:pt x="107" y="136"/>
                  </a:lnTo>
                  <a:lnTo>
                    <a:pt x="101" y="136"/>
                  </a:lnTo>
                  <a:lnTo>
                    <a:pt x="99" y="134"/>
                  </a:lnTo>
                  <a:lnTo>
                    <a:pt x="94" y="134"/>
                  </a:lnTo>
                  <a:lnTo>
                    <a:pt x="92" y="132"/>
                  </a:lnTo>
                  <a:lnTo>
                    <a:pt x="88" y="130"/>
                  </a:lnTo>
                  <a:lnTo>
                    <a:pt x="90" y="134"/>
                  </a:lnTo>
                  <a:lnTo>
                    <a:pt x="92" y="138"/>
                  </a:lnTo>
                  <a:lnTo>
                    <a:pt x="92" y="141"/>
                  </a:lnTo>
                  <a:lnTo>
                    <a:pt x="96" y="145"/>
                  </a:lnTo>
                  <a:lnTo>
                    <a:pt x="97" y="149"/>
                  </a:lnTo>
                  <a:lnTo>
                    <a:pt x="99" y="152"/>
                  </a:lnTo>
                  <a:lnTo>
                    <a:pt x="101" y="156"/>
                  </a:lnTo>
                  <a:lnTo>
                    <a:pt x="103" y="160"/>
                  </a:lnTo>
                  <a:lnTo>
                    <a:pt x="105" y="165"/>
                  </a:lnTo>
                  <a:lnTo>
                    <a:pt x="107" y="169"/>
                  </a:lnTo>
                  <a:lnTo>
                    <a:pt x="108" y="174"/>
                  </a:lnTo>
                  <a:lnTo>
                    <a:pt x="110" y="180"/>
                  </a:lnTo>
                  <a:lnTo>
                    <a:pt x="112" y="185"/>
                  </a:lnTo>
                  <a:lnTo>
                    <a:pt x="112" y="196"/>
                  </a:lnTo>
                  <a:lnTo>
                    <a:pt x="114" y="202"/>
                  </a:lnTo>
                  <a:lnTo>
                    <a:pt x="108" y="204"/>
                  </a:lnTo>
                  <a:lnTo>
                    <a:pt x="101" y="204"/>
                  </a:lnTo>
                  <a:lnTo>
                    <a:pt x="97" y="202"/>
                  </a:lnTo>
                  <a:lnTo>
                    <a:pt x="92" y="198"/>
                  </a:lnTo>
                  <a:lnTo>
                    <a:pt x="86" y="195"/>
                  </a:lnTo>
                  <a:lnTo>
                    <a:pt x="81" y="191"/>
                  </a:lnTo>
                  <a:lnTo>
                    <a:pt x="75" y="189"/>
                  </a:lnTo>
                  <a:lnTo>
                    <a:pt x="72" y="189"/>
                  </a:lnTo>
                  <a:lnTo>
                    <a:pt x="68" y="185"/>
                  </a:lnTo>
                  <a:lnTo>
                    <a:pt x="64" y="184"/>
                  </a:lnTo>
                  <a:lnTo>
                    <a:pt x="61" y="182"/>
                  </a:lnTo>
                  <a:lnTo>
                    <a:pt x="57" y="180"/>
                  </a:lnTo>
                  <a:lnTo>
                    <a:pt x="52" y="176"/>
                  </a:lnTo>
                  <a:lnTo>
                    <a:pt x="48" y="176"/>
                  </a:lnTo>
                  <a:lnTo>
                    <a:pt x="44" y="174"/>
                  </a:lnTo>
                  <a:lnTo>
                    <a:pt x="40" y="173"/>
                  </a:lnTo>
                  <a:lnTo>
                    <a:pt x="42" y="182"/>
                  </a:lnTo>
                  <a:lnTo>
                    <a:pt x="44" y="191"/>
                  </a:lnTo>
                  <a:lnTo>
                    <a:pt x="48" y="200"/>
                  </a:lnTo>
                  <a:lnTo>
                    <a:pt x="50" y="209"/>
                  </a:lnTo>
                  <a:lnTo>
                    <a:pt x="52" y="219"/>
                  </a:lnTo>
                  <a:lnTo>
                    <a:pt x="53" y="228"/>
                  </a:lnTo>
                  <a:lnTo>
                    <a:pt x="55" y="239"/>
                  </a:lnTo>
                  <a:lnTo>
                    <a:pt x="53" y="248"/>
                  </a:lnTo>
                  <a:lnTo>
                    <a:pt x="52" y="250"/>
                  </a:lnTo>
                  <a:lnTo>
                    <a:pt x="50" y="250"/>
                  </a:lnTo>
                  <a:lnTo>
                    <a:pt x="46" y="248"/>
                  </a:lnTo>
                  <a:lnTo>
                    <a:pt x="44" y="248"/>
                  </a:lnTo>
                  <a:lnTo>
                    <a:pt x="40" y="246"/>
                  </a:lnTo>
                  <a:lnTo>
                    <a:pt x="37" y="242"/>
                  </a:lnTo>
                  <a:lnTo>
                    <a:pt x="31" y="242"/>
                  </a:lnTo>
                  <a:lnTo>
                    <a:pt x="28" y="241"/>
                  </a:lnTo>
                  <a:lnTo>
                    <a:pt x="26" y="239"/>
                  </a:lnTo>
                  <a:lnTo>
                    <a:pt x="22" y="237"/>
                  </a:lnTo>
                  <a:lnTo>
                    <a:pt x="18" y="233"/>
                  </a:lnTo>
                  <a:lnTo>
                    <a:pt x="15" y="231"/>
                  </a:lnTo>
                  <a:lnTo>
                    <a:pt x="11" y="230"/>
                  </a:lnTo>
                  <a:lnTo>
                    <a:pt x="11" y="235"/>
                  </a:lnTo>
                  <a:lnTo>
                    <a:pt x="13" y="242"/>
                  </a:lnTo>
                  <a:lnTo>
                    <a:pt x="13" y="253"/>
                  </a:lnTo>
                  <a:lnTo>
                    <a:pt x="11" y="253"/>
                  </a:lnTo>
                  <a:lnTo>
                    <a:pt x="9" y="252"/>
                  </a:lnTo>
                  <a:lnTo>
                    <a:pt x="7" y="252"/>
                  </a:lnTo>
                  <a:lnTo>
                    <a:pt x="4" y="250"/>
                  </a:lnTo>
                  <a:lnTo>
                    <a:pt x="6" y="242"/>
                  </a:lnTo>
                  <a:lnTo>
                    <a:pt x="4" y="235"/>
                  </a:lnTo>
                  <a:lnTo>
                    <a:pt x="0" y="226"/>
                  </a:lnTo>
                  <a:lnTo>
                    <a:pt x="0" y="219"/>
                  </a:lnTo>
                  <a:lnTo>
                    <a:pt x="4" y="219"/>
                  </a:lnTo>
                  <a:lnTo>
                    <a:pt x="7" y="220"/>
                  </a:lnTo>
                  <a:lnTo>
                    <a:pt x="11" y="222"/>
                  </a:lnTo>
                  <a:lnTo>
                    <a:pt x="15" y="224"/>
                  </a:lnTo>
                  <a:lnTo>
                    <a:pt x="20" y="226"/>
                  </a:lnTo>
                  <a:lnTo>
                    <a:pt x="22" y="228"/>
                  </a:lnTo>
                  <a:lnTo>
                    <a:pt x="28" y="231"/>
                  </a:lnTo>
                  <a:lnTo>
                    <a:pt x="31" y="233"/>
                  </a:lnTo>
                  <a:lnTo>
                    <a:pt x="44" y="239"/>
                  </a:lnTo>
                  <a:lnTo>
                    <a:pt x="44" y="219"/>
                  </a:lnTo>
                  <a:lnTo>
                    <a:pt x="40" y="207"/>
                  </a:lnTo>
                  <a:lnTo>
                    <a:pt x="39" y="198"/>
                  </a:lnTo>
                  <a:lnTo>
                    <a:pt x="35" y="189"/>
                  </a:lnTo>
                  <a:lnTo>
                    <a:pt x="33" y="180"/>
                  </a:lnTo>
                  <a:lnTo>
                    <a:pt x="31" y="171"/>
                  </a:lnTo>
                  <a:lnTo>
                    <a:pt x="31" y="160"/>
                  </a:lnTo>
                  <a:lnTo>
                    <a:pt x="35" y="162"/>
                  </a:lnTo>
                  <a:lnTo>
                    <a:pt x="39" y="163"/>
                  </a:lnTo>
                  <a:lnTo>
                    <a:pt x="42" y="165"/>
                  </a:lnTo>
                  <a:lnTo>
                    <a:pt x="48" y="167"/>
                  </a:lnTo>
                  <a:lnTo>
                    <a:pt x="52" y="171"/>
                  </a:lnTo>
                  <a:lnTo>
                    <a:pt x="55" y="173"/>
                  </a:lnTo>
                  <a:lnTo>
                    <a:pt x="59" y="174"/>
                  </a:lnTo>
                  <a:lnTo>
                    <a:pt x="64" y="174"/>
                  </a:lnTo>
                  <a:lnTo>
                    <a:pt x="68" y="180"/>
                  </a:lnTo>
                  <a:lnTo>
                    <a:pt x="72" y="182"/>
                  </a:lnTo>
                  <a:lnTo>
                    <a:pt x="77" y="184"/>
                  </a:lnTo>
                  <a:lnTo>
                    <a:pt x="81" y="185"/>
                  </a:lnTo>
                  <a:lnTo>
                    <a:pt x="86" y="187"/>
                  </a:lnTo>
                  <a:lnTo>
                    <a:pt x="92" y="189"/>
                  </a:lnTo>
                  <a:lnTo>
                    <a:pt x="96" y="191"/>
                  </a:lnTo>
                  <a:lnTo>
                    <a:pt x="101" y="195"/>
                  </a:lnTo>
                  <a:lnTo>
                    <a:pt x="103" y="195"/>
                  </a:lnTo>
                  <a:lnTo>
                    <a:pt x="103" y="185"/>
                  </a:lnTo>
                  <a:lnTo>
                    <a:pt x="101" y="176"/>
                  </a:lnTo>
                  <a:lnTo>
                    <a:pt x="97" y="165"/>
                  </a:lnTo>
                  <a:lnTo>
                    <a:pt x="92" y="158"/>
                  </a:lnTo>
                  <a:lnTo>
                    <a:pt x="88" y="149"/>
                  </a:lnTo>
                  <a:lnTo>
                    <a:pt x="81" y="141"/>
                  </a:lnTo>
                  <a:lnTo>
                    <a:pt x="75" y="132"/>
                  </a:lnTo>
                  <a:lnTo>
                    <a:pt x="70" y="125"/>
                  </a:lnTo>
                  <a:lnTo>
                    <a:pt x="70" y="121"/>
                  </a:lnTo>
                  <a:lnTo>
                    <a:pt x="68" y="119"/>
                  </a:lnTo>
                  <a:lnTo>
                    <a:pt x="72" y="118"/>
                  </a:lnTo>
                  <a:lnTo>
                    <a:pt x="77" y="118"/>
                  </a:lnTo>
                  <a:lnTo>
                    <a:pt x="81" y="119"/>
                  </a:lnTo>
                  <a:lnTo>
                    <a:pt x="83" y="121"/>
                  </a:lnTo>
                  <a:lnTo>
                    <a:pt x="86" y="121"/>
                  </a:lnTo>
                  <a:lnTo>
                    <a:pt x="90" y="123"/>
                  </a:lnTo>
                  <a:lnTo>
                    <a:pt x="92" y="125"/>
                  </a:lnTo>
                  <a:lnTo>
                    <a:pt x="96" y="125"/>
                  </a:lnTo>
                  <a:lnTo>
                    <a:pt x="97" y="127"/>
                  </a:lnTo>
                  <a:lnTo>
                    <a:pt x="101" y="127"/>
                  </a:lnTo>
                  <a:lnTo>
                    <a:pt x="105" y="129"/>
                  </a:lnTo>
                  <a:lnTo>
                    <a:pt x="107" y="129"/>
                  </a:lnTo>
                  <a:lnTo>
                    <a:pt x="110" y="130"/>
                  </a:lnTo>
                  <a:lnTo>
                    <a:pt x="121" y="130"/>
                  </a:lnTo>
                  <a:lnTo>
                    <a:pt x="118" y="127"/>
                  </a:lnTo>
                  <a:lnTo>
                    <a:pt x="114" y="121"/>
                  </a:lnTo>
                  <a:lnTo>
                    <a:pt x="112" y="118"/>
                  </a:lnTo>
                  <a:lnTo>
                    <a:pt x="101" y="107"/>
                  </a:lnTo>
                  <a:lnTo>
                    <a:pt x="99" y="103"/>
                  </a:lnTo>
                  <a:lnTo>
                    <a:pt x="94" y="99"/>
                  </a:lnTo>
                  <a:lnTo>
                    <a:pt x="92" y="96"/>
                  </a:lnTo>
                  <a:lnTo>
                    <a:pt x="86" y="92"/>
                  </a:lnTo>
                  <a:lnTo>
                    <a:pt x="72" y="77"/>
                  </a:lnTo>
                  <a:lnTo>
                    <a:pt x="68" y="75"/>
                  </a:lnTo>
                  <a:lnTo>
                    <a:pt x="64" y="72"/>
                  </a:lnTo>
                  <a:lnTo>
                    <a:pt x="64" y="66"/>
                  </a:lnTo>
                  <a:lnTo>
                    <a:pt x="66" y="64"/>
                  </a:lnTo>
                  <a:lnTo>
                    <a:pt x="70" y="66"/>
                  </a:lnTo>
                  <a:lnTo>
                    <a:pt x="74" y="68"/>
                  </a:lnTo>
                  <a:lnTo>
                    <a:pt x="92" y="68"/>
                  </a:lnTo>
                  <a:lnTo>
                    <a:pt x="96" y="66"/>
                  </a:lnTo>
                  <a:lnTo>
                    <a:pt x="101" y="66"/>
                  </a:lnTo>
                  <a:lnTo>
                    <a:pt x="105" y="64"/>
                  </a:lnTo>
                  <a:lnTo>
                    <a:pt x="121" y="64"/>
                  </a:lnTo>
                  <a:lnTo>
                    <a:pt x="114" y="57"/>
                  </a:lnTo>
                  <a:lnTo>
                    <a:pt x="110" y="55"/>
                  </a:lnTo>
                  <a:lnTo>
                    <a:pt x="77" y="22"/>
                  </a:lnTo>
                  <a:lnTo>
                    <a:pt x="72" y="18"/>
                  </a:lnTo>
                  <a:lnTo>
                    <a:pt x="70" y="15"/>
                  </a:lnTo>
                  <a:lnTo>
                    <a:pt x="64" y="13"/>
                  </a:lnTo>
                  <a:lnTo>
                    <a:pt x="59" y="7"/>
                  </a:lnTo>
                  <a:lnTo>
                    <a:pt x="59" y="6"/>
                  </a:lnTo>
                  <a:lnTo>
                    <a:pt x="57" y="4"/>
                  </a:lnTo>
                  <a:lnTo>
                    <a:pt x="59" y="2"/>
                  </a:lnTo>
                  <a:lnTo>
                    <a:pt x="59" y="0"/>
                  </a:lnTo>
                  <a:lnTo>
                    <a:pt x="63" y="0"/>
                  </a:lnTo>
                  <a:close/>
                </a:path>
              </a:pathLst>
            </a:custGeom>
            <a:solidFill>
              <a:srgbClr val="000000"/>
            </a:solidFill>
            <a:ln w="9525">
              <a:noFill/>
              <a:round/>
            </a:ln>
          </p:spPr>
          <p:txBody>
            <a:bodyPr/>
            <a:lstStyle/>
            <a:p>
              <a:endParaRPr lang="en-US"/>
            </a:p>
          </p:txBody>
        </p:sp>
        <p:sp>
          <p:nvSpPr>
            <p:cNvPr id="520639" name="Freeform 447"/>
            <p:cNvSpPr/>
            <p:nvPr/>
          </p:nvSpPr>
          <p:spPr bwMode="auto">
            <a:xfrm>
              <a:off x="4352" y="2734"/>
              <a:ext cx="60" cy="57"/>
            </a:xfrm>
            <a:custGeom>
              <a:avLst/>
              <a:gdLst/>
              <a:ahLst/>
              <a:cxnLst>
                <a:cxn ang="0">
                  <a:pos x="60" y="55"/>
                </a:cxn>
                <a:cxn ang="0">
                  <a:pos x="57" y="52"/>
                </a:cxn>
                <a:cxn ang="0">
                  <a:pos x="51" y="48"/>
                </a:cxn>
                <a:cxn ang="0">
                  <a:pos x="49" y="44"/>
                </a:cxn>
                <a:cxn ang="0">
                  <a:pos x="46" y="41"/>
                </a:cxn>
                <a:cxn ang="0">
                  <a:pos x="42" y="39"/>
                </a:cxn>
                <a:cxn ang="0">
                  <a:pos x="20" y="17"/>
                </a:cxn>
                <a:cxn ang="0">
                  <a:pos x="18" y="13"/>
                </a:cxn>
                <a:cxn ang="0">
                  <a:pos x="13" y="9"/>
                </a:cxn>
                <a:cxn ang="0">
                  <a:pos x="11" y="6"/>
                </a:cxn>
                <a:cxn ang="0">
                  <a:pos x="5" y="4"/>
                </a:cxn>
                <a:cxn ang="0">
                  <a:pos x="2" y="0"/>
                </a:cxn>
                <a:cxn ang="0">
                  <a:pos x="0" y="4"/>
                </a:cxn>
                <a:cxn ang="0">
                  <a:pos x="3" y="6"/>
                </a:cxn>
                <a:cxn ang="0">
                  <a:pos x="22" y="24"/>
                </a:cxn>
                <a:cxn ang="0">
                  <a:pos x="25" y="26"/>
                </a:cxn>
                <a:cxn ang="0">
                  <a:pos x="40" y="41"/>
                </a:cxn>
                <a:cxn ang="0">
                  <a:pos x="42" y="44"/>
                </a:cxn>
                <a:cxn ang="0">
                  <a:pos x="46" y="48"/>
                </a:cxn>
                <a:cxn ang="0">
                  <a:pos x="49" y="50"/>
                </a:cxn>
                <a:cxn ang="0">
                  <a:pos x="53" y="53"/>
                </a:cxn>
                <a:cxn ang="0">
                  <a:pos x="58" y="57"/>
                </a:cxn>
                <a:cxn ang="0">
                  <a:pos x="60" y="55"/>
                </a:cxn>
              </a:cxnLst>
              <a:rect l="0" t="0" r="r" b="b"/>
              <a:pathLst>
                <a:path w="60" h="57">
                  <a:moveTo>
                    <a:pt x="60" y="55"/>
                  </a:moveTo>
                  <a:lnTo>
                    <a:pt x="57" y="52"/>
                  </a:lnTo>
                  <a:lnTo>
                    <a:pt x="51" y="48"/>
                  </a:lnTo>
                  <a:lnTo>
                    <a:pt x="49" y="44"/>
                  </a:lnTo>
                  <a:lnTo>
                    <a:pt x="46" y="41"/>
                  </a:lnTo>
                  <a:lnTo>
                    <a:pt x="42" y="39"/>
                  </a:lnTo>
                  <a:lnTo>
                    <a:pt x="20" y="17"/>
                  </a:lnTo>
                  <a:lnTo>
                    <a:pt x="18" y="13"/>
                  </a:lnTo>
                  <a:lnTo>
                    <a:pt x="13" y="9"/>
                  </a:lnTo>
                  <a:lnTo>
                    <a:pt x="11" y="6"/>
                  </a:lnTo>
                  <a:lnTo>
                    <a:pt x="5" y="4"/>
                  </a:lnTo>
                  <a:lnTo>
                    <a:pt x="2" y="0"/>
                  </a:lnTo>
                  <a:lnTo>
                    <a:pt x="0" y="4"/>
                  </a:lnTo>
                  <a:lnTo>
                    <a:pt x="3" y="6"/>
                  </a:lnTo>
                  <a:lnTo>
                    <a:pt x="22" y="24"/>
                  </a:lnTo>
                  <a:lnTo>
                    <a:pt x="25" y="26"/>
                  </a:lnTo>
                  <a:lnTo>
                    <a:pt x="40" y="41"/>
                  </a:lnTo>
                  <a:lnTo>
                    <a:pt x="42" y="44"/>
                  </a:lnTo>
                  <a:lnTo>
                    <a:pt x="46" y="48"/>
                  </a:lnTo>
                  <a:lnTo>
                    <a:pt x="49" y="50"/>
                  </a:lnTo>
                  <a:lnTo>
                    <a:pt x="53" y="53"/>
                  </a:lnTo>
                  <a:lnTo>
                    <a:pt x="58" y="57"/>
                  </a:lnTo>
                  <a:lnTo>
                    <a:pt x="60" y="55"/>
                  </a:lnTo>
                  <a:close/>
                </a:path>
              </a:pathLst>
            </a:custGeom>
            <a:solidFill>
              <a:srgbClr val="000000"/>
            </a:solidFill>
            <a:ln w="9525">
              <a:noFill/>
              <a:round/>
            </a:ln>
          </p:spPr>
          <p:txBody>
            <a:bodyPr/>
            <a:lstStyle/>
            <a:p>
              <a:endParaRPr lang="en-US"/>
            </a:p>
          </p:txBody>
        </p:sp>
        <p:sp>
          <p:nvSpPr>
            <p:cNvPr id="520640" name="Freeform 448"/>
            <p:cNvSpPr/>
            <p:nvPr/>
          </p:nvSpPr>
          <p:spPr bwMode="auto">
            <a:xfrm>
              <a:off x="4410" y="2789"/>
              <a:ext cx="15" cy="15"/>
            </a:xfrm>
            <a:custGeom>
              <a:avLst/>
              <a:gdLst/>
              <a:ahLst/>
              <a:cxnLst>
                <a:cxn ang="0">
                  <a:pos x="15" y="15"/>
                </a:cxn>
                <a:cxn ang="0">
                  <a:pos x="15" y="8"/>
                </a:cxn>
                <a:cxn ang="0">
                  <a:pos x="11" y="4"/>
                </a:cxn>
                <a:cxn ang="0">
                  <a:pos x="8" y="2"/>
                </a:cxn>
                <a:cxn ang="0">
                  <a:pos x="6" y="2"/>
                </a:cxn>
                <a:cxn ang="0">
                  <a:pos x="4" y="0"/>
                </a:cxn>
                <a:cxn ang="0">
                  <a:pos x="2" y="0"/>
                </a:cxn>
                <a:cxn ang="0">
                  <a:pos x="0" y="2"/>
                </a:cxn>
                <a:cxn ang="0">
                  <a:pos x="4" y="6"/>
                </a:cxn>
                <a:cxn ang="0">
                  <a:pos x="6" y="6"/>
                </a:cxn>
                <a:cxn ang="0">
                  <a:pos x="10" y="8"/>
                </a:cxn>
                <a:cxn ang="0">
                  <a:pos x="13" y="11"/>
                </a:cxn>
                <a:cxn ang="0">
                  <a:pos x="13" y="13"/>
                </a:cxn>
                <a:cxn ang="0">
                  <a:pos x="13" y="11"/>
                </a:cxn>
                <a:cxn ang="0">
                  <a:pos x="15" y="15"/>
                </a:cxn>
                <a:cxn ang="0">
                  <a:pos x="15" y="13"/>
                </a:cxn>
                <a:cxn ang="0">
                  <a:pos x="15" y="15"/>
                </a:cxn>
              </a:cxnLst>
              <a:rect l="0" t="0" r="r" b="b"/>
              <a:pathLst>
                <a:path w="15" h="15">
                  <a:moveTo>
                    <a:pt x="15" y="15"/>
                  </a:moveTo>
                  <a:lnTo>
                    <a:pt x="15" y="8"/>
                  </a:lnTo>
                  <a:lnTo>
                    <a:pt x="11" y="4"/>
                  </a:lnTo>
                  <a:lnTo>
                    <a:pt x="8" y="2"/>
                  </a:lnTo>
                  <a:lnTo>
                    <a:pt x="6" y="2"/>
                  </a:lnTo>
                  <a:lnTo>
                    <a:pt x="4" y="0"/>
                  </a:lnTo>
                  <a:lnTo>
                    <a:pt x="2" y="0"/>
                  </a:lnTo>
                  <a:lnTo>
                    <a:pt x="0" y="2"/>
                  </a:lnTo>
                  <a:lnTo>
                    <a:pt x="4" y="6"/>
                  </a:lnTo>
                  <a:lnTo>
                    <a:pt x="6" y="6"/>
                  </a:lnTo>
                  <a:lnTo>
                    <a:pt x="10" y="8"/>
                  </a:lnTo>
                  <a:lnTo>
                    <a:pt x="13" y="11"/>
                  </a:lnTo>
                  <a:lnTo>
                    <a:pt x="13" y="13"/>
                  </a:lnTo>
                  <a:lnTo>
                    <a:pt x="13" y="11"/>
                  </a:lnTo>
                  <a:lnTo>
                    <a:pt x="15" y="15"/>
                  </a:lnTo>
                  <a:lnTo>
                    <a:pt x="15" y="13"/>
                  </a:lnTo>
                  <a:lnTo>
                    <a:pt x="15" y="15"/>
                  </a:lnTo>
                  <a:close/>
                </a:path>
              </a:pathLst>
            </a:custGeom>
            <a:solidFill>
              <a:srgbClr val="000000"/>
            </a:solidFill>
            <a:ln w="9525">
              <a:noFill/>
              <a:round/>
            </a:ln>
          </p:spPr>
          <p:txBody>
            <a:bodyPr/>
            <a:lstStyle/>
            <a:p>
              <a:endParaRPr lang="en-US"/>
            </a:p>
          </p:txBody>
        </p:sp>
        <p:sp>
          <p:nvSpPr>
            <p:cNvPr id="520641" name="Freeform 449"/>
            <p:cNvSpPr/>
            <p:nvPr/>
          </p:nvSpPr>
          <p:spPr bwMode="auto">
            <a:xfrm>
              <a:off x="4374" y="2800"/>
              <a:ext cx="51" cy="15"/>
            </a:xfrm>
            <a:custGeom>
              <a:avLst/>
              <a:gdLst/>
              <a:ahLst/>
              <a:cxnLst>
                <a:cxn ang="0">
                  <a:pos x="3" y="13"/>
                </a:cxn>
                <a:cxn ang="0">
                  <a:pos x="3" y="15"/>
                </a:cxn>
                <a:cxn ang="0">
                  <a:pos x="5" y="15"/>
                </a:cxn>
                <a:cxn ang="0">
                  <a:pos x="9" y="13"/>
                </a:cxn>
                <a:cxn ang="0">
                  <a:pos x="11" y="13"/>
                </a:cxn>
                <a:cxn ang="0">
                  <a:pos x="14" y="11"/>
                </a:cxn>
                <a:cxn ang="0">
                  <a:pos x="40" y="11"/>
                </a:cxn>
                <a:cxn ang="0">
                  <a:pos x="42" y="9"/>
                </a:cxn>
                <a:cxn ang="0">
                  <a:pos x="46" y="8"/>
                </a:cxn>
                <a:cxn ang="0">
                  <a:pos x="49" y="6"/>
                </a:cxn>
                <a:cxn ang="0">
                  <a:pos x="51" y="4"/>
                </a:cxn>
                <a:cxn ang="0">
                  <a:pos x="49" y="0"/>
                </a:cxn>
                <a:cxn ang="0">
                  <a:pos x="46" y="2"/>
                </a:cxn>
                <a:cxn ang="0">
                  <a:pos x="42" y="6"/>
                </a:cxn>
                <a:cxn ang="0">
                  <a:pos x="38" y="8"/>
                </a:cxn>
                <a:cxn ang="0">
                  <a:pos x="18" y="8"/>
                </a:cxn>
                <a:cxn ang="0">
                  <a:pos x="14" y="9"/>
                </a:cxn>
                <a:cxn ang="0">
                  <a:pos x="9" y="9"/>
                </a:cxn>
                <a:cxn ang="0">
                  <a:pos x="5" y="11"/>
                </a:cxn>
                <a:cxn ang="0">
                  <a:pos x="2" y="11"/>
                </a:cxn>
                <a:cxn ang="0">
                  <a:pos x="2" y="15"/>
                </a:cxn>
                <a:cxn ang="0">
                  <a:pos x="2" y="11"/>
                </a:cxn>
                <a:cxn ang="0">
                  <a:pos x="0" y="13"/>
                </a:cxn>
                <a:cxn ang="0">
                  <a:pos x="2" y="15"/>
                </a:cxn>
                <a:cxn ang="0">
                  <a:pos x="3" y="13"/>
                </a:cxn>
              </a:cxnLst>
              <a:rect l="0" t="0" r="r" b="b"/>
              <a:pathLst>
                <a:path w="51" h="15">
                  <a:moveTo>
                    <a:pt x="3" y="13"/>
                  </a:moveTo>
                  <a:lnTo>
                    <a:pt x="3" y="15"/>
                  </a:lnTo>
                  <a:lnTo>
                    <a:pt x="5" y="15"/>
                  </a:lnTo>
                  <a:lnTo>
                    <a:pt x="9" y="13"/>
                  </a:lnTo>
                  <a:lnTo>
                    <a:pt x="11" y="13"/>
                  </a:lnTo>
                  <a:lnTo>
                    <a:pt x="14" y="11"/>
                  </a:lnTo>
                  <a:lnTo>
                    <a:pt x="40" y="11"/>
                  </a:lnTo>
                  <a:lnTo>
                    <a:pt x="42" y="9"/>
                  </a:lnTo>
                  <a:lnTo>
                    <a:pt x="46" y="8"/>
                  </a:lnTo>
                  <a:lnTo>
                    <a:pt x="49" y="6"/>
                  </a:lnTo>
                  <a:lnTo>
                    <a:pt x="51" y="4"/>
                  </a:lnTo>
                  <a:lnTo>
                    <a:pt x="49" y="0"/>
                  </a:lnTo>
                  <a:lnTo>
                    <a:pt x="46" y="2"/>
                  </a:lnTo>
                  <a:lnTo>
                    <a:pt x="42" y="6"/>
                  </a:lnTo>
                  <a:lnTo>
                    <a:pt x="38" y="8"/>
                  </a:lnTo>
                  <a:lnTo>
                    <a:pt x="18" y="8"/>
                  </a:lnTo>
                  <a:lnTo>
                    <a:pt x="14" y="9"/>
                  </a:lnTo>
                  <a:lnTo>
                    <a:pt x="9" y="9"/>
                  </a:lnTo>
                  <a:lnTo>
                    <a:pt x="5" y="11"/>
                  </a:lnTo>
                  <a:lnTo>
                    <a:pt x="2" y="11"/>
                  </a:lnTo>
                  <a:lnTo>
                    <a:pt x="2" y="15"/>
                  </a:lnTo>
                  <a:lnTo>
                    <a:pt x="2" y="11"/>
                  </a:lnTo>
                  <a:lnTo>
                    <a:pt x="0" y="13"/>
                  </a:lnTo>
                  <a:lnTo>
                    <a:pt x="2" y="15"/>
                  </a:lnTo>
                  <a:lnTo>
                    <a:pt x="3" y="13"/>
                  </a:lnTo>
                  <a:close/>
                </a:path>
              </a:pathLst>
            </a:custGeom>
            <a:solidFill>
              <a:srgbClr val="000000"/>
            </a:solidFill>
            <a:ln w="9525">
              <a:noFill/>
              <a:round/>
            </a:ln>
          </p:spPr>
          <p:txBody>
            <a:bodyPr/>
            <a:lstStyle/>
            <a:p>
              <a:endParaRPr lang="en-US"/>
            </a:p>
          </p:txBody>
        </p:sp>
        <p:sp>
          <p:nvSpPr>
            <p:cNvPr id="520642" name="Freeform 450"/>
            <p:cNvSpPr/>
            <p:nvPr/>
          </p:nvSpPr>
          <p:spPr bwMode="auto">
            <a:xfrm>
              <a:off x="4376" y="2813"/>
              <a:ext cx="51" cy="61"/>
            </a:xfrm>
            <a:custGeom>
              <a:avLst/>
              <a:gdLst/>
              <a:ahLst/>
              <a:cxnLst>
                <a:cxn ang="0">
                  <a:pos x="51" y="61"/>
                </a:cxn>
                <a:cxn ang="0">
                  <a:pos x="51" y="59"/>
                </a:cxn>
                <a:cxn ang="0">
                  <a:pos x="47" y="55"/>
                </a:cxn>
                <a:cxn ang="0">
                  <a:pos x="45" y="50"/>
                </a:cxn>
                <a:cxn ang="0">
                  <a:pos x="44" y="48"/>
                </a:cxn>
                <a:cxn ang="0">
                  <a:pos x="40" y="42"/>
                </a:cxn>
                <a:cxn ang="0">
                  <a:pos x="38" y="39"/>
                </a:cxn>
                <a:cxn ang="0">
                  <a:pos x="31" y="31"/>
                </a:cxn>
                <a:cxn ang="0">
                  <a:pos x="29" y="28"/>
                </a:cxn>
                <a:cxn ang="0">
                  <a:pos x="25" y="24"/>
                </a:cxn>
                <a:cxn ang="0">
                  <a:pos x="23" y="20"/>
                </a:cxn>
                <a:cxn ang="0">
                  <a:pos x="20" y="19"/>
                </a:cxn>
                <a:cxn ang="0">
                  <a:pos x="1" y="0"/>
                </a:cxn>
                <a:cxn ang="0">
                  <a:pos x="0" y="2"/>
                </a:cxn>
                <a:cxn ang="0">
                  <a:pos x="7" y="9"/>
                </a:cxn>
                <a:cxn ang="0">
                  <a:pos x="9" y="13"/>
                </a:cxn>
                <a:cxn ang="0">
                  <a:pos x="29" y="33"/>
                </a:cxn>
                <a:cxn ang="0">
                  <a:pos x="31" y="37"/>
                </a:cxn>
                <a:cxn ang="0">
                  <a:pos x="34" y="41"/>
                </a:cxn>
                <a:cxn ang="0">
                  <a:pos x="36" y="44"/>
                </a:cxn>
                <a:cxn ang="0">
                  <a:pos x="40" y="48"/>
                </a:cxn>
                <a:cxn ang="0">
                  <a:pos x="42" y="52"/>
                </a:cxn>
                <a:cxn ang="0">
                  <a:pos x="45" y="57"/>
                </a:cxn>
                <a:cxn ang="0">
                  <a:pos x="47" y="61"/>
                </a:cxn>
                <a:cxn ang="0">
                  <a:pos x="47" y="59"/>
                </a:cxn>
                <a:cxn ang="0">
                  <a:pos x="51" y="61"/>
                </a:cxn>
                <a:cxn ang="0">
                  <a:pos x="51" y="59"/>
                </a:cxn>
                <a:cxn ang="0">
                  <a:pos x="51" y="61"/>
                </a:cxn>
              </a:cxnLst>
              <a:rect l="0" t="0" r="r" b="b"/>
              <a:pathLst>
                <a:path w="51" h="61">
                  <a:moveTo>
                    <a:pt x="51" y="61"/>
                  </a:moveTo>
                  <a:lnTo>
                    <a:pt x="51" y="59"/>
                  </a:lnTo>
                  <a:lnTo>
                    <a:pt x="47" y="55"/>
                  </a:lnTo>
                  <a:lnTo>
                    <a:pt x="45" y="50"/>
                  </a:lnTo>
                  <a:lnTo>
                    <a:pt x="44" y="48"/>
                  </a:lnTo>
                  <a:lnTo>
                    <a:pt x="40" y="42"/>
                  </a:lnTo>
                  <a:lnTo>
                    <a:pt x="38" y="39"/>
                  </a:lnTo>
                  <a:lnTo>
                    <a:pt x="31" y="31"/>
                  </a:lnTo>
                  <a:lnTo>
                    <a:pt x="29" y="28"/>
                  </a:lnTo>
                  <a:lnTo>
                    <a:pt x="25" y="24"/>
                  </a:lnTo>
                  <a:lnTo>
                    <a:pt x="23" y="20"/>
                  </a:lnTo>
                  <a:lnTo>
                    <a:pt x="20" y="19"/>
                  </a:lnTo>
                  <a:lnTo>
                    <a:pt x="1" y="0"/>
                  </a:lnTo>
                  <a:lnTo>
                    <a:pt x="0" y="2"/>
                  </a:lnTo>
                  <a:lnTo>
                    <a:pt x="7" y="9"/>
                  </a:lnTo>
                  <a:lnTo>
                    <a:pt x="9" y="13"/>
                  </a:lnTo>
                  <a:lnTo>
                    <a:pt x="29" y="33"/>
                  </a:lnTo>
                  <a:lnTo>
                    <a:pt x="31" y="37"/>
                  </a:lnTo>
                  <a:lnTo>
                    <a:pt x="34" y="41"/>
                  </a:lnTo>
                  <a:lnTo>
                    <a:pt x="36" y="44"/>
                  </a:lnTo>
                  <a:lnTo>
                    <a:pt x="40" y="48"/>
                  </a:lnTo>
                  <a:lnTo>
                    <a:pt x="42" y="52"/>
                  </a:lnTo>
                  <a:lnTo>
                    <a:pt x="45" y="57"/>
                  </a:lnTo>
                  <a:lnTo>
                    <a:pt x="47" y="61"/>
                  </a:lnTo>
                  <a:lnTo>
                    <a:pt x="47" y="59"/>
                  </a:lnTo>
                  <a:lnTo>
                    <a:pt x="51" y="61"/>
                  </a:lnTo>
                  <a:lnTo>
                    <a:pt x="51" y="59"/>
                  </a:lnTo>
                  <a:lnTo>
                    <a:pt x="51" y="61"/>
                  </a:lnTo>
                  <a:close/>
                </a:path>
              </a:pathLst>
            </a:custGeom>
            <a:solidFill>
              <a:srgbClr val="000000"/>
            </a:solidFill>
            <a:ln w="9525">
              <a:noFill/>
              <a:round/>
            </a:ln>
          </p:spPr>
          <p:txBody>
            <a:bodyPr/>
            <a:lstStyle/>
            <a:p>
              <a:endParaRPr lang="en-US"/>
            </a:p>
          </p:txBody>
        </p:sp>
        <p:sp>
          <p:nvSpPr>
            <p:cNvPr id="520643" name="Freeform 451"/>
            <p:cNvSpPr/>
            <p:nvPr/>
          </p:nvSpPr>
          <p:spPr bwMode="auto">
            <a:xfrm>
              <a:off x="4399" y="2872"/>
              <a:ext cx="28" cy="7"/>
            </a:xfrm>
            <a:custGeom>
              <a:avLst/>
              <a:gdLst/>
              <a:ahLst/>
              <a:cxnLst>
                <a:cxn ang="0">
                  <a:pos x="0" y="4"/>
                </a:cxn>
                <a:cxn ang="0">
                  <a:pos x="8" y="4"/>
                </a:cxn>
                <a:cxn ang="0">
                  <a:pos x="11" y="5"/>
                </a:cxn>
                <a:cxn ang="0">
                  <a:pos x="13" y="5"/>
                </a:cxn>
                <a:cxn ang="0">
                  <a:pos x="17" y="7"/>
                </a:cxn>
                <a:cxn ang="0">
                  <a:pos x="21" y="7"/>
                </a:cxn>
                <a:cxn ang="0">
                  <a:pos x="24" y="5"/>
                </a:cxn>
                <a:cxn ang="0">
                  <a:pos x="28" y="2"/>
                </a:cxn>
                <a:cxn ang="0">
                  <a:pos x="24" y="0"/>
                </a:cxn>
                <a:cxn ang="0">
                  <a:pos x="22" y="2"/>
                </a:cxn>
                <a:cxn ang="0">
                  <a:pos x="11" y="2"/>
                </a:cxn>
                <a:cxn ang="0">
                  <a:pos x="8" y="0"/>
                </a:cxn>
                <a:cxn ang="0">
                  <a:pos x="2" y="0"/>
                </a:cxn>
                <a:cxn ang="0">
                  <a:pos x="0" y="4"/>
                </a:cxn>
                <a:cxn ang="0">
                  <a:pos x="2" y="4"/>
                </a:cxn>
                <a:cxn ang="0">
                  <a:pos x="0" y="4"/>
                </a:cxn>
              </a:cxnLst>
              <a:rect l="0" t="0" r="r" b="b"/>
              <a:pathLst>
                <a:path w="28" h="7">
                  <a:moveTo>
                    <a:pt x="0" y="4"/>
                  </a:moveTo>
                  <a:lnTo>
                    <a:pt x="8" y="4"/>
                  </a:lnTo>
                  <a:lnTo>
                    <a:pt x="11" y="5"/>
                  </a:lnTo>
                  <a:lnTo>
                    <a:pt x="13" y="5"/>
                  </a:lnTo>
                  <a:lnTo>
                    <a:pt x="17" y="7"/>
                  </a:lnTo>
                  <a:lnTo>
                    <a:pt x="21" y="7"/>
                  </a:lnTo>
                  <a:lnTo>
                    <a:pt x="24" y="5"/>
                  </a:lnTo>
                  <a:lnTo>
                    <a:pt x="28" y="2"/>
                  </a:lnTo>
                  <a:lnTo>
                    <a:pt x="24" y="0"/>
                  </a:lnTo>
                  <a:lnTo>
                    <a:pt x="22" y="2"/>
                  </a:lnTo>
                  <a:lnTo>
                    <a:pt x="11" y="2"/>
                  </a:lnTo>
                  <a:lnTo>
                    <a:pt x="8" y="0"/>
                  </a:lnTo>
                  <a:lnTo>
                    <a:pt x="2" y="0"/>
                  </a:lnTo>
                  <a:lnTo>
                    <a:pt x="0" y="4"/>
                  </a:lnTo>
                  <a:lnTo>
                    <a:pt x="2" y="4"/>
                  </a:lnTo>
                  <a:lnTo>
                    <a:pt x="0" y="4"/>
                  </a:lnTo>
                  <a:close/>
                </a:path>
              </a:pathLst>
            </a:custGeom>
            <a:solidFill>
              <a:srgbClr val="000000"/>
            </a:solidFill>
            <a:ln w="9525">
              <a:noFill/>
              <a:round/>
            </a:ln>
          </p:spPr>
          <p:txBody>
            <a:bodyPr/>
            <a:lstStyle/>
            <a:p>
              <a:endParaRPr lang="en-US"/>
            </a:p>
          </p:txBody>
        </p:sp>
        <p:sp>
          <p:nvSpPr>
            <p:cNvPr id="520644" name="Freeform 452"/>
            <p:cNvSpPr/>
            <p:nvPr/>
          </p:nvSpPr>
          <p:spPr bwMode="auto">
            <a:xfrm>
              <a:off x="4376" y="2863"/>
              <a:ext cx="25" cy="13"/>
            </a:xfrm>
            <a:custGeom>
              <a:avLst/>
              <a:gdLst/>
              <a:ahLst/>
              <a:cxnLst>
                <a:cxn ang="0">
                  <a:pos x="5" y="3"/>
                </a:cxn>
                <a:cxn ang="0">
                  <a:pos x="3" y="5"/>
                </a:cxn>
                <a:cxn ang="0">
                  <a:pos x="7" y="9"/>
                </a:cxn>
                <a:cxn ang="0">
                  <a:pos x="16" y="9"/>
                </a:cxn>
                <a:cxn ang="0">
                  <a:pos x="20" y="11"/>
                </a:cxn>
                <a:cxn ang="0">
                  <a:pos x="22" y="11"/>
                </a:cxn>
                <a:cxn ang="0">
                  <a:pos x="23" y="13"/>
                </a:cxn>
                <a:cxn ang="0">
                  <a:pos x="25" y="9"/>
                </a:cxn>
                <a:cxn ang="0">
                  <a:pos x="23" y="9"/>
                </a:cxn>
                <a:cxn ang="0">
                  <a:pos x="20" y="7"/>
                </a:cxn>
                <a:cxn ang="0">
                  <a:pos x="16" y="7"/>
                </a:cxn>
                <a:cxn ang="0">
                  <a:pos x="14" y="5"/>
                </a:cxn>
                <a:cxn ang="0">
                  <a:pos x="9" y="5"/>
                </a:cxn>
                <a:cxn ang="0">
                  <a:pos x="5" y="2"/>
                </a:cxn>
                <a:cxn ang="0">
                  <a:pos x="1" y="3"/>
                </a:cxn>
                <a:cxn ang="0">
                  <a:pos x="5" y="2"/>
                </a:cxn>
                <a:cxn ang="0">
                  <a:pos x="0" y="0"/>
                </a:cxn>
                <a:cxn ang="0">
                  <a:pos x="1" y="3"/>
                </a:cxn>
                <a:cxn ang="0">
                  <a:pos x="5" y="3"/>
                </a:cxn>
              </a:cxnLst>
              <a:rect l="0" t="0" r="r" b="b"/>
              <a:pathLst>
                <a:path w="25" h="13">
                  <a:moveTo>
                    <a:pt x="5" y="3"/>
                  </a:moveTo>
                  <a:lnTo>
                    <a:pt x="3" y="5"/>
                  </a:lnTo>
                  <a:lnTo>
                    <a:pt x="7" y="9"/>
                  </a:lnTo>
                  <a:lnTo>
                    <a:pt x="16" y="9"/>
                  </a:lnTo>
                  <a:lnTo>
                    <a:pt x="20" y="11"/>
                  </a:lnTo>
                  <a:lnTo>
                    <a:pt x="22" y="11"/>
                  </a:lnTo>
                  <a:lnTo>
                    <a:pt x="23" y="13"/>
                  </a:lnTo>
                  <a:lnTo>
                    <a:pt x="25" y="9"/>
                  </a:lnTo>
                  <a:lnTo>
                    <a:pt x="23" y="9"/>
                  </a:lnTo>
                  <a:lnTo>
                    <a:pt x="20" y="7"/>
                  </a:lnTo>
                  <a:lnTo>
                    <a:pt x="16" y="7"/>
                  </a:lnTo>
                  <a:lnTo>
                    <a:pt x="14" y="5"/>
                  </a:lnTo>
                  <a:lnTo>
                    <a:pt x="9" y="5"/>
                  </a:lnTo>
                  <a:lnTo>
                    <a:pt x="5" y="2"/>
                  </a:lnTo>
                  <a:lnTo>
                    <a:pt x="1" y="3"/>
                  </a:lnTo>
                  <a:lnTo>
                    <a:pt x="5" y="2"/>
                  </a:lnTo>
                  <a:lnTo>
                    <a:pt x="0" y="0"/>
                  </a:lnTo>
                  <a:lnTo>
                    <a:pt x="1" y="3"/>
                  </a:lnTo>
                  <a:lnTo>
                    <a:pt x="5" y="3"/>
                  </a:lnTo>
                  <a:close/>
                </a:path>
              </a:pathLst>
            </a:custGeom>
            <a:solidFill>
              <a:srgbClr val="000000"/>
            </a:solidFill>
            <a:ln w="9525">
              <a:noFill/>
              <a:round/>
            </a:ln>
          </p:spPr>
          <p:txBody>
            <a:bodyPr/>
            <a:lstStyle/>
            <a:p>
              <a:endParaRPr lang="en-US"/>
            </a:p>
          </p:txBody>
        </p:sp>
        <p:sp>
          <p:nvSpPr>
            <p:cNvPr id="520645" name="Freeform 453"/>
            <p:cNvSpPr/>
            <p:nvPr/>
          </p:nvSpPr>
          <p:spPr bwMode="auto">
            <a:xfrm>
              <a:off x="4377" y="2866"/>
              <a:ext cx="19" cy="30"/>
            </a:xfrm>
            <a:custGeom>
              <a:avLst/>
              <a:gdLst/>
              <a:ahLst/>
              <a:cxnLst>
                <a:cxn ang="0">
                  <a:pos x="19" y="28"/>
                </a:cxn>
                <a:cxn ang="0">
                  <a:pos x="17" y="26"/>
                </a:cxn>
                <a:cxn ang="0">
                  <a:pos x="15" y="21"/>
                </a:cxn>
                <a:cxn ang="0">
                  <a:pos x="13" y="17"/>
                </a:cxn>
                <a:cxn ang="0">
                  <a:pos x="11" y="15"/>
                </a:cxn>
                <a:cxn ang="0">
                  <a:pos x="8" y="10"/>
                </a:cxn>
                <a:cxn ang="0">
                  <a:pos x="6" y="6"/>
                </a:cxn>
                <a:cxn ang="0">
                  <a:pos x="6" y="4"/>
                </a:cxn>
                <a:cxn ang="0">
                  <a:pos x="4" y="0"/>
                </a:cxn>
                <a:cxn ang="0">
                  <a:pos x="0" y="0"/>
                </a:cxn>
                <a:cxn ang="0">
                  <a:pos x="2" y="6"/>
                </a:cxn>
                <a:cxn ang="0">
                  <a:pos x="4" y="8"/>
                </a:cxn>
                <a:cxn ang="0">
                  <a:pos x="6" y="13"/>
                </a:cxn>
                <a:cxn ang="0">
                  <a:pos x="8" y="15"/>
                </a:cxn>
                <a:cxn ang="0">
                  <a:pos x="10" y="19"/>
                </a:cxn>
                <a:cxn ang="0">
                  <a:pos x="11" y="22"/>
                </a:cxn>
                <a:cxn ang="0">
                  <a:pos x="13" y="26"/>
                </a:cxn>
                <a:cxn ang="0">
                  <a:pos x="15" y="30"/>
                </a:cxn>
                <a:cxn ang="0">
                  <a:pos x="19" y="28"/>
                </a:cxn>
              </a:cxnLst>
              <a:rect l="0" t="0" r="r" b="b"/>
              <a:pathLst>
                <a:path w="19" h="30">
                  <a:moveTo>
                    <a:pt x="19" y="28"/>
                  </a:moveTo>
                  <a:lnTo>
                    <a:pt x="17" y="26"/>
                  </a:lnTo>
                  <a:lnTo>
                    <a:pt x="15" y="21"/>
                  </a:lnTo>
                  <a:lnTo>
                    <a:pt x="13" y="17"/>
                  </a:lnTo>
                  <a:lnTo>
                    <a:pt x="11" y="15"/>
                  </a:lnTo>
                  <a:lnTo>
                    <a:pt x="8" y="10"/>
                  </a:lnTo>
                  <a:lnTo>
                    <a:pt x="6" y="6"/>
                  </a:lnTo>
                  <a:lnTo>
                    <a:pt x="6" y="4"/>
                  </a:lnTo>
                  <a:lnTo>
                    <a:pt x="4" y="0"/>
                  </a:lnTo>
                  <a:lnTo>
                    <a:pt x="0" y="0"/>
                  </a:lnTo>
                  <a:lnTo>
                    <a:pt x="2" y="6"/>
                  </a:lnTo>
                  <a:lnTo>
                    <a:pt x="4" y="8"/>
                  </a:lnTo>
                  <a:lnTo>
                    <a:pt x="6" y="13"/>
                  </a:lnTo>
                  <a:lnTo>
                    <a:pt x="8" y="15"/>
                  </a:lnTo>
                  <a:lnTo>
                    <a:pt x="10" y="19"/>
                  </a:lnTo>
                  <a:lnTo>
                    <a:pt x="11" y="22"/>
                  </a:lnTo>
                  <a:lnTo>
                    <a:pt x="13" y="26"/>
                  </a:lnTo>
                  <a:lnTo>
                    <a:pt x="15" y="30"/>
                  </a:lnTo>
                  <a:lnTo>
                    <a:pt x="19" y="28"/>
                  </a:lnTo>
                  <a:close/>
                </a:path>
              </a:pathLst>
            </a:custGeom>
            <a:solidFill>
              <a:srgbClr val="000000"/>
            </a:solidFill>
            <a:ln w="9525">
              <a:noFill/>
              <a:round/>
            </a:ln>
          </p:spPr>
          <p:txBody>
            <a:bodyPr/>
            <a:lstStyle/>
            <a:p>
              <a:endParaRPr lang="en-US"/>
            </a:p>
          </p:txBody>
        </p:sp>
        <p:sp>
          <p:nvSpPr>
            <p:cNvPr id="520646" name="Freeform 454"/>
            <p:cNvSpPr/>
            <p:nvPr/>
          </p:nvSpPr>
          <p:spPr bwMode="auto">
            <a:xfrm>
              <a:off x="4392" y="2894"/>
              <a:ext cx="15" cy="46"/>
            </a:xfrm>
            <a:custGeom>
              <a:avLst/>
              <a:gdLst/>
              <a:ahLst/>
              <a:cxnLst>
                <a:cxn ang="0">
                  <a:pos x="13" y="46"/>
                </a:cxn>
                <a:cxn ang="0">
                  <a:pos x="15" y="44"/>
                </a:cxn>
                <a:cxn ang="0">
                  <a:pos x="13" y="38"/>
                </a:cxn>
                <a:cxn ang="0">
                  <a:pos x="13" y="31"/>
                </a:cxn>
                <a:cxn ang="0">
                  <a:pos x="11" y="27"/>
                </a:cxn>
                <a:cxn ang="0">
                  <a:pos x="11" y="22"/>
                </a:cxn>
                <a:cxn ang="0">
                  <a:pos x="9" y="16"/>
                </a:cxn>
                <a:cxn ang="0">
                  <a:pos x="7" y="11"/>
                </a:cxn>
                <a:cxn ang="0">
                  <a:pos x="6" y="5"/>
                </a:cxn>
                <a:cxn ang="0">
                  <a:pos x="4" y="0"/>
                </a:cxn>
                <a:cxn ang="0">
                  <a:pos x="0" y="2"/>
                </a:cxn>
                <a:cxn ang="0">
                  <a:pos x="2" y="7"/>
                </a:cxn>
                <a:cxn ang="0">
                  <a:pos x="4" y="13"/>
                </a:cxn>
                <a:cxn ang="0">
                  <a:pos x="6" y="18"/>
                </a:cxn>
                <a:cxn ang="0">
                  <a:pos x="7" y="22"/>
                </a:cxn>
                <a:cxn ang="0">
                  <a:pos x="9" y="27"/>
                </a:cxn>
                <a:cxn ang="0">
                  <a:pos x="9" y="33"/>
                </a:cxn>
                <a:cxn ang="0">
                  <a:pos x="11" y="38"/>
                </a:cxn>
                <a:cxn ang="0">
                  <a:pos x="11" y="44"/>
                </a:cxn>
                <a:cxn ang="0">
                  <a:pos x="11" y="42"/>
                </a:cxn>
                <a:cxn ang="0">
                  <a:pos x="13" y="46"/>
                </a:cxn>
                <a:cxn ang="0">
                  <a:pos x="15" y="44"/>
                </a:cxn>
                <a:cxn ang="0">
                  <a:pos x="13" y="46"/>
                </a:cxn>
              </a:cxnLst>
              <a:rect l="0" t="0" r="r" b="b"/>
              <a:pathLst>
                <a:path w="15" h="46">
                  <a:moveTo>
                    <a:pt x="13" y="46"/>
                  </a:moveTo>
                  <a:lnTo>
                    <a:pt x="15" y="44"/>
                  </a:lnTo>
                  <a:lnTo>
                    <a:pt x="13" y="38"/>
                  </a:lnTo>
                  <a:lnTo>
                    <a:pt x="13" y="31"/>
                  </a:lnTo>
                  <a:lnTo>
                    <a:pt x="11" y="27"/>
                  </a:lnTo>
                  <a:lnTo>
                    <a:pt x="11" y="22"/>
                  </a:lnTo>
                  <a:lnTo>
                    <a:pt x="9" y="16"/>
                  </a:lnTo>
                  <a:lnTo>
                    <a:pt x="7" y="11"/>
                  </a:lnTo>
                  <a:lnTo>
                    <a:pt x="6" y="5"/>
                  </a:lnTo>
                  <a:lnTo>
                    <a:pt x="4" y="0"/>
                  </a:lnTo>
                  <a:lnTo>
                    <a:pt x="0" y="2"/>
                  </a:lnTo>
                  <a:lnTo>
                    <a:pt x="2" y="7"/>
                  </a:lnTo>
                  <a:lnTo>
                    <a:pt x="4" y="13"/>
                  </a:lnTo>
                  <a:lnTo>
                    <a:pt x="6" y="18"/>
                  </a:lnTo>
                  <a:lnTo>
                    <a:pt x="7" y="22"/>
                  </a:lnTo>
                  <a:lnTo>
                    <a:pt x="9" y="27"/>
                  </a:lnTo>
                  <a:lnTo>
                    <a:pt x="9" y="33"/>
                  </a:lnTo>
                  <a:lnTo>
                    <a:pt x="11" y="38"/>
                  </a:lnTo>
                  <a:lnTo>
                    <a:pt x="11" y="44"/>
                  </a:lnTo>
                  <a:lnTo>
                    <a:pt x="11" y="42"/>
                  </a:lnTo>
                  <a:lnTo>
                    <a:pt x="13" y="46"/>
                  </a:lnTo>
                  <a:lnTo>
                    <a:pt x="15" y="44"/>
                  </a:lnTo>
                  <a:lnTo>
                    <a:pt x="13" y="46"/>
                  </a:lnTo>
                  <a:close/>
                </a:path>
              </a:pathLst>
            </a:custGeom>
            <a:solidFill>
              <a:srgbClr val="000000"/>
            </a:solidFill>
            <a:ln w="9525">
              <a:noFill/>
              <a:round/>
            </a:ln>
          </p:spPr>
          <p:txBody>
            <a:bodyPr/>
            <a:lstStyle/>
            <a:p>
              <a:endParaRPr lang="en-US"/>
            </a:p>
          </p:txBody>
        </p:sp>
        <p:sp>
          <p:nvSpPr>
            <p:cNvPr id="520647" name="Freeform 455"/>
            <p:cNvSpPr/>
            <p:nvPr/>
          </p:nvSpPr>
          <p:spPr bwMode="auto">
            <a:xfrm>
              <a:off x="4361" y="2923"/>
              <a:ext cx="44" cy="19"/>
            </a:xfrm>
            <a:custGeom>
              <a:avLst/>
              <a:gdLst/>
              <a:ahLst/>
              <a:cxnLst>
                <a:cxn ang="0">
                  <a:pos x="0" y="4"/>
                </a:cxn>
                <a:cxn ang="0">
                  <a:pos x="5" y="4"/>
                </a:cxn>
                <a:cxn ang="0">
                  <a:pos x="11" y="6"/>
                </a:cxn>
                <a:cxn ang="0">
                  <a:pos x="16" y="9"/>
                </a:cxn>
                <a:cxn ang="0">
                  <a:pos x="22" y="13"/>
                </a:cxn>
                <a:cxn ang="0">
                  <a:pos x="26" y="17"/>
                </a:cxn>
                <a:cxn ang="0">
                  <a:pos x="31" y="19"/>
                </a:cxn>
                <a:cxn ang="0">
                  <a:pos x="38" y="19"/>
                </a:cxn>
                <a:cxn ang="0">
                  <a:pos x="44" y="17"/>
                </a:cxn>
                <a:cxn ang="0">
                  <a:pos x="42" y="13"/>
                </a:cxn>
                <a:cxn ang="0">
                  <a:pos x="37" y="15"/>
                </a:cxn>
                <a:cxn ang="0">
                  <a:pos x="33" y="15"/>
                </a:cxn>
                <a:cxn ang="0">
                  <a:pos x="27" y="13"/>
                </a:cxn>
                <a:cxn ang="0">
                  <a:pos x="22" y="9"/>
                </a:cxn>
                <a:cxn ang="0">
                  <a:pos x="18" y="6"/>
                </a:cxn>
                <a:cxn ang="0">
                  <a:pos x="13" y="2"/>
                </a:cxn>
                <a:cxn ang="0">
                  <a:pos x="7" y="0"/>
                </a:cxn>
                <a:cxn ang="0">
                  <a:pos x="0" y="0"/>
                </a:cxn>
                <a:cxn ang="0">
                  <a:pos x="2" y="2"/>
                </a:cxn>
                <a:cxn ang="0">
                  <a:pos x="0" y="4"/>
                </a:cxn>
                <a:cxn ang="0">
                  <a:pos x="2" y="4"/>
                </a:cxn>
                <a:cxn ang="0">
                  <a:pos x="0" y="4"/>
                </a:cxn>
              </a:cxnLst>
              <a:rect l="0" t="0" r="r" b="b"/>
              <a:pathLst>
                <a:path w="44" h="19">
                  <a:moveTo>
                    <a:pt x="0" y="4"/>
                  </a:moveTo>
                  <a:lnTo>
                    <a:pt x="5" y="4"/>
                  </a:lnTo>
                  <a:lnTo>
                    <a:pt x="11" y="6"/>
                  </a:lnTo>
                  <a:lnTo>
                    <a:pt x="16" y="9"/>
                  </a:lnTo>
                  <a:lnTo>
                    <a:pt x="22" y="13"/>
                  </a:lnTo>
                  <a:lnTo>
                    <a:pt x="26" y="17"/>
                  </a:lnTo>
                  <a:lnTo>
                    <a:pt x="31" y="19"/>
                  </a:lnTo>
                  <a:lnTo>
                    <a:pt x="38" y="19"/>
                  </a:lnTo>
                  <a:lnTo>
                    <a:pt x="44" y="17"/>
                  </a:lnTo>
                  <a:lnTo>
                    <a:pt x="42" y="13"/>
                  </a:lnTo>
                  <a:lnTo>
                    <a:pt x="37" y="15"/>
                  </a:lnTo>
                  <a:lnTo>
                    <a:pt x="33" y="15"/>
                  </a:lnTo>
                  <a:lnTo>
                    <a:pt x="27" y="13"/>
                  </a:lnTo>
                  <a:lnTo>
                    <a:pt x="22" y="9"/>
                  </a:lnTo>
                  <a:lnTo>
                    <a:pt x="18" y="6"/>
                  </a:lnTo>
                  <a:lnTo>
                    <a:pt x="13" y="2"/>
                  </a:lnTo>
                  <a:lnTo>
                    <a:pt x="7" y="0"/>
                  </a:lnTo>
                  <a:lnTo>
                    <a:pt x="0" y="0"/>
                  </a:lnTo>
                  <a:lnTo>
                    <a:pt x="2" y="2"/>
                  </a:lnTo>
                  <a:lnTo>
                    <a:pt x="0" y="4"/>
                  </a:lnTo>
                  <a:lnTo>
                    <a:pt x="2" y="4"/>
                  </a:lnTo>
                  <a:lnTo>
                    <a:pt x="0" y="4"/>
                  </a:lnTo>
                  <a:close/>
                </a:path>
              </a:pathLst>
            </a:custGeom>
            <a:solidFill>
              <a:srgbClr val="000000"/>
            </a:solidFill>
            <a:ln w="9525">
              <a:noFill/>
              <a:round/>
            </a:ln>
          </p:spPr>
          <p:txBody>
            <a:bodyPr/>
            <a:lstStyle/>
            <a:p>
              <a:endParaRPr lang="en-US"/>
            </a:p>
          </p:txBody>
        </p:sp>
        <p:sp>
          <p:nvSpPr>
            <p:cNvPr id="520648" name="Freeform 456"/>
            <p:cNvSpPr/>
            <p:nvPr/>
          </p:nvSpPr>
          <p:spPr bwMode="auto">
            <a:xfrm>
              <a:off x="4330" y="2907"/>
              <a:ext cx="33" cy="20"/>
            </a:xfrm>
            <a:custGeom>
              <a:avLst/>
              <a:gdLst/>
              <a:ahLst/>
              <a:cxnLst>
                <a:cxn ang="0">
                  <a:pos x="3" y="2"/>
                </a:cxn>
                <a:cxn ang="0">
                  <a:pos x="1" y="3"/>
                </a:cxn>
                <a:cxn ang="0">
                  <a:pos x="5" y="5"/>
                </a:cxn>
                <a:cxn ang="0">
                  <a:pos x="9" y="7"/>
                </a:cxn>
                <a:cxn ang="0">
                  <a:pos x="13" y="9"/>
                </a:cxn>
                <a:cxn ang="0">
                  <a:pos x="16" y="11"/>
                </a:cxn>
                <a:cxn ang="0">
                  <a:pos x="20" y="13"/>
                </a:cxn>
                <a:cxn ang="0">
                  <a:pos x="24" y="14"/>
                </a:cxn>
                <a:cxn ang="0">
                  <a:pos x="27" y="16"/>
                </a:cxn>
                <a:cxn ang="0">
                  <a:pos x="31" y="20"/>
                </a:cxn>
                <a:cxn ang="0">
                  <a:pos x="33" y="18"/>
                </a:cxn>
                <a:cxn ang="0">
                  <a:pos x="25" y="11"/>
                </a:cxn>
                <a:cxn ang="0">
                  <a:pos x="22" y="9"/>
                </a:cxn>
                <a:cxn ang="0">
                  <a:pos x="18" y="7"/>
                </a:cxn>
                <a:cxn ang="0">
                  <a:pos x="14" y="5"/>
                </a:cxn>
                <a:cxn ang="0">
                  <a:pos x="11" y="3"/>
                </a:cxn>
                <a:cxn ang="0">
                  <a:pos x="5" y="2"/>
                </a:cxn>
                <a:cxn ang="0">
                  <a:pos x="1" y="0"/>
                </a:cxn>
                <a:cxn ang="0">
                  <a:pos x="0" y="2"/>
                </a:cxn>
                <a:cxn ang="0">
                  <a:pos x="1" y="0"/>
                </a:cxn>
                <a:cxn ang="0">
                  <a:pos x="0" y="0"/>
                </a:cxn>
                <a:cxn ang="0">
                  <a:pos x="0" y="2"/>
                </a:cxn>
                <a:cxn ang="0">
                  <a:pos x="3" y="2"/>
                </a:cxn>
              </a:cxnLst>
              <a:rect l="0" t="0" r="r" b="b"/>
              <a:pathLst>
                <a:path w="33" h="20">
                  <a:moveTo>
                    <a:pt x="3" y="2"/>
                  </a:moveTo>
                  <a:lnTo>
                    <a:pt x="1" y="3"/>
                  </a:lnTo>
                  <a:lnTo>
                    <a:pt x="5" y="5"/>
                  </a:lnTo>
                  <a:lnTo>
                    <a:pt x="9" y="7"/>
                  </a:lnTo>
                  <a:lnTo>
                    <a:pt x="13" y="9"/>
                  </a:lnTo>
                  <a:lnTo>
                    <a:pt x="16" y="11"/>
                  </a:lnTo>
                  <a:lnTo>
                    <a:pt x="20" y="13"/>
                  </a:lnTo>
                  <a:lnTo>
                    <a:pt x="24" y="14"/>
                  </a:lnTo>
                  <a:lnTo>
                    <a:pt x="27" y="16"/>
                  </a:lnTo>
                  <a:lnTo>
                    <a:pt x="31" y="20"/>
                  </a:lnTo>
                  <a:lnTo>
                    <a:pt x="33" y="18"/>
                  </a:lnTo>
                  <a:lnTo>
                    <a:pt x="25" y="11"/>
                  </a:lnTo>
                  <a:lnTo>
                    <a:pt x="22" y="9"/>
                  </a:lnTo>
                  <a:lnTo>
                    <a:pt x="18" y="7"/>
                  </a:lnTo>
                  <a:lnTo>
                    <a:pt x="14" y="5"/>
                  </a:lnTo>
                  <a:lnTo>
                    <a:pt x="11" y="3"/>
                  </a:lnTo>
                  <a:lnTo>
                    <a:pt x="5" y="2"/>
                  </a:lnTo>
                  <a:lnTo>
                    <a:pt x="1" y="0"/>
                  </a:lnTo>
                  <a:lnTo>
                    <a:pt x="0" y="2"/>
                  </a:lnTo>
                  <a:lnTo>
                    <a:pt x="1" y="0"/>
                  </a:lnTo>
                  <a:lnTo>
                    <a:pt x="0" y="0"/>
                  </a:lnTo>
                  <a:lnTo>
                    <a:pt x="0" y="2"/>
                  </a:lnTo>
                  <a:lnTo>
                    <a:pt x="3" y="2"/>
                  </a:lnTo>
                  <a:close/>
                </a:path>
              </a:pathLst>
            </a:custGeom>
            <a:solidFill>
              <a:srgbClr val="000000"/>
            </a:solidFill>
            <a:ln w="9525">
              <a:noFill/>
              <a:round/>
            </a:ln>
          </p:spPr>
          <p:txBody>
            <a:bodyPr/>
            <a:lstStyle/>
            <a:p>
              <a:endParaRPr lang="en-US"/>
            </a:p>
          </p:txBody>
        </p:sp>
        <p:sp>
          <p:nvSpPr>
            <p:cNvPr id="520649" name="Freeform 457"/>
            <p:cNvSpPr/>
            <p:nvPr/>
          </p:nvSpPr>
          <p:spPr bwMode="auto">
            <a:xfrm>
              <a:off x="4330" y="2909"/>
              <a:ext cx="18" cy="77"/>
            </a:xfrm>
            <a:custGeom>
              <a:avLst/>
              <a:gdLst/>
              <a:ahLst/>
              <a:cxnLst>
                <a:cxn ang="0">
                  <a:pos x="16" y="77"/>
                </a:cxn>
                <a:cxn ang="0">
                  <a:pos x="16" y="75"/>
                </a:cxn>
                <a:cxn ang="0">
                  <a:pos x="18" y="66"/>
                </a:cxn>
                <a:cxn ang="0">
                  <a:pos x="16" y="55"/>
                </a:cxn>
                <a:cxn ang="0">
                  <a:pos x="14" y="46"/>
                </a:cxn>
                <a:cxn ang="0">
                  <a:pos x="13" y="36"/>
                </a:cxn>
                <a:cxn ang="0">
                  <a:pos x="11" y="27"/>
                </a:cxn>
                <a:cxn ang="0">
                  <a:pos x="7" y="18"/>
                </a:cxn>
                <a:cxn ang="0">
                  <a:pos x="5" y="9"/>
                </a:cxn>
                <a:cxn ang="0">
                  <a:pos x="3" y="0"/>
                </a:cxn>
                <a:cxn ang="0">
                  <a:pos x="0" y="0"/>
                </a:cxn>
                <a:cxn ang="0">
                  <a:pos x="1" y="9"/>
                </a:cxn>
                <a:cxn ang="0">
                  <a:pos x="3" y="18"/>
                </a:cxn>
                <a:cxn ang="0">
                  <a:pos x="7" y="27"/>
                </a:cxn>
                <a:cxn ang="0">
                  <a:pos x="9" y="36"/>
                </a:cxn>
                <a:cxn ang="0">
                  <a:pos x="13" y="46"/>
                </a:cxn>
                <a:cxn ang="0">
                  <a:pos x="13" y="75"/>
                </a:cxn>
                <a:cxn ang="0">
                  <a:pos x="14" y="73"/>
                </a:cxn>
                <a:cxn ang="0">
                  <a:pos x="16" y="77"/>
                </a:cxn>
                <a:cxn ang="0">
                  <a:pos x="16" y="75"/>
                </a:cxn>
                <a:cxn ang="0">
                  <a:pos x="16" y="77"/>
                </a:cxn>
              </a:cxnLst>
              <a:rect l="0" t="0" r="r" b="b"/>
              <a:pathLst>
                <a:path w="18" h="77">
                  <a:moveTo>
                    <a:pt x="16" y="77"/>
                  </a:moveTo>
                  <a:lnTo>
                    <a:pt x="16" y="75"/>
                  </a:lnTo>
                  <a:lnTo>
                    <a:pt x="18" y="66"/>
                  </a:lnTo>
                  <a:lnTo>
                    <a:pt x="16" y="55"/>
                  </a:lnTo>
                  <a:lnTo>
                    <a:pt x="14" y="46"/>
                  </a:lnTo>
                  <a:lnTo>
                    <a:pt x="13" y="36"/>
                  </a:lnTo>
                  <a:lnTo>
                    <a:pt x="11" y="27"/>
                  </a:lnTo>
                  <a:lnTo>
                    <a:pt x="7" y="18"/>
                  </a:lnTo>
                  <a:lnTo>
                    <a:pt x="5" y="9"/>
                  </a:lnTo>
                  <a:lnTo>
                    <a:pt x="3" y="0"/>
                  </a:lnTo>
                  <a:lnTo>
                    <a:pt x="0" y="0"/>
                  </a:lnTo>
                  <a:lnTo>
                    <a:pt x="1" y="9"/>
                  </a:lnTo>
                  <a:lnTo>
                    <a:pt x="3" y="18"/>
                  </a:lnTo>
                  <a:lnTo>
                    <a:pt x="7" y="27"/>
                  </a:lnTo>
                  <a:lnTo>
                    <a:pt x="9" y="36"/>
                  </a:lnTo>
                  <a:lnTo>
                    <a:pt x="13" y="46"/>
                  </a:lnTo>
                  <a:lnTo>
                    <a:pt x="13" y="75"/>
                  </a:lnTo>
                  <a:lnTo>
                    <a:pt x="14" y="73"/>
                  </a:lnTo>
                  <a:lnTo>
                    <a:pt x="16" y="77"/>
                  </a:lnTo>
                  <a:lnTo>
                    <a:pt x="16" y="75"/>
                  </a:lnTo>
                  <a:lnTo>
                    <a:pt x="16" y="77"/>
                  </a:lnTo>
                  <a:close/>
                </a:path>
              </a:pathLst>
            </a:custGeom>
            <a:solidFill>
              <a:srgbClr val="000000"/>
            </a:solidFill>
            <a:ln w="9525">
              <a:noFill/>
              <a:round/>
            </a:ln>
          </p:spPr>
          <p:txBody>
            <a:bodyPr/>
            <a:lstStyle/>
            <a:p>
              <a:endParaRPr lang="en-US"/>
            </a:p>
          </p:txBody>
        </p:sp>
        <p:sp>
          <p:nvSpPr>
            <p:cNvPr id="520650" name="Freeform 458"/>
            <p:cNvSpPr/>
            <p:nvPr/>
          </p:nvSpPr>
          <p:spPr bwMode="auto">
            <a:xfrm>
              <a:off x="4326" y="2977"/>
              <a:ext cx="20" cy="11"/>
            </a:xfrm>
            <a:custGeom>
              <a:avLst/>
              <a:gdLst/>
              <a:ahLst/>
              <a:cxnLst>
                <a:cxn ang="0">
                  <a:pos x="0" y="3"/>
                </a:cxn>
                <a:cxn ang="0">
                  <a:pos x="2" y="3"/>
                </a:cxn>
                <a:cxn ang="0">
                  <a:pos x="4" y="5"/>
                </a:cxn>
                <a:cxn ang="0">
                  <a:pos x="5" y="5"/>
                </a:cxn>
                <a:cxn ang="0">
                  <a:pos x="7" y="7"/>
                </a:cxn>
                <a:cxn ang="0">
                  <a:pos x="11" y="9"/>
                </a:cxn>
                <a:cxn ang="0">
                  <a:pos x="15" y="11"/>
                </a:cxn>
                <a:cxn ang="0">
                  <a:pos x="17" y="11"/>
                </a:cxn>
                <a:cxn ang="0">
                  <a:pos x="20" y="9"/>
                </a:cxn>
                <a:cxn ang="0">
                  <a:pos x="18" y="5"/>
                </a:cxn>
                <a:cxn ang="0">
                  <a:pos x="17" y="7"/>
                </a:cxn>
                <a:cxn ang="0">
                  <a:pos x="15" y="7"/>
                </a:cxn>
                <a:cxn ang="0">
                  <a:pos x="13" y="5"/>
                </a:cxn>
                <a:cxn ang="0">
                  <a:pos x="9" y="5"/>
                </a:cxn>
                <a:cxn ang="0">
                  <a:pos x="5" y="1"/>
                </a:cxn>
                <a:cxn ang="0">
                  <a:pos x="2" y="0"/>
                </a:cxn>
                <a:cxn ang="0">
                  <a:pos x="0" y="0"/>
                </a:cxn>
                <a:cxn ang="0">
                  <a:pos x="0" y="3"/>
                </a:cxn>
              </a:cxnLst>
              <a:rect l="0" t="0" r="r" b="b"/>
              <a:pathLst>
                <a:path w="20" h="11">
                  <a:moveTo>
                    <a:pt x="0" y="3"/>
                  </a:moveTo>
                  <a:lnTo>
                    <a:pt x="2" y="3"/>
                  </a:lnTo>
                  <a:lnTo>
                    <a:pt x="4" y="5"/>
                  </a:lnTo>
                  <a:lnTo>
                    <a:pt x="5" y="5"/>
                  </a:lnTo>
                  <a:lnTo>
                    <a:pt x="7" y="7"/>
                  </a:lnTo>
                  <a:lnTo>
                    <a:pt x="11" y="9"/>
                  </a:lnTo>
                  <a:lnTo>
                    <a:pt x="15" y="11"/>
                  </a:lnTo>
                  <a:lnTo>
                    <a:pt x="17" y="11"/>
                  </a:lnTo>
                  <a:lnTo>
                    <a:pt x="20" y="9"/>
                  </a:lnTo>
                  <a:lnTo>
                    <a:pt x="18" y="5"/>
                  </a:lnTo>
                  <a:lnTo>
                    <a:pt x="17" y="7"/>
                  </a:lnTo>
                  <a:lnTo>
                    <a:pt x="15" y="7"/>
                  </a:lnTo>
                  <a:lnTo>
                    <a:pt x="13" y="5"/>
                  </a:lnTo>
                  <a:lnTo>
                    <a:pt x="9" y="5"/>
                  </a:lnTo>
                  <a:lnTo>
                    <a:pt x="5" y="1"/>
                  </a:lnTo>
                  <a:lnTo>
                    <a:pt x="2" y="0"/>
                  </a:lnTo>
                  <a:lnTo>
                    <a:pt x="0" y="0"/>
                  </a:lnTo>
                  <a:lnTo>
                    <a:pt x="0" y="3"/>
                  </a:lnTo>
                  <a:close/>
                </a:path>
              </a:pathLst>
            </a:custGeom>
            <a:solidFill>
              <a:srgbClr val="000000"/>
            </a:solidFill>
            <a:ln w="9525">
              <a:noFill/>
              <a:round/>
            </a:ln>
          </p:spPr>
          <p:txBody>
            <a:bodyPr/>
            <a:lstStyle/>
            <a:p>
              <a:endParaRPr lang="en-US"/>
            </a:p>
          </p:txBody>
        </p:sp>
        <p:sp>
          <p:nvSpPr>
            <p:cNvPr id="520651" name="Freeform 459"/>
            <p:cNvSpPr/>
            <p:nvPr/>
          </p:nvSpPr>
          <p:spPr bwMode="auto">
            <a:xfrm>
              <a:off x="4302" y="2962"/>
              <a:ext cx="24" cy="18"/>
            </a:xfrm>
            <a:custGeom>
              <a:avLst/>
              <a:gdLst/>
              <a:ahLst/>
              <a:cxnLst>
                <a:cxn ang="0">
                  <a:pos x="2" y="4"/>
                </a:cxn>
                <a:cxn ang="0">
                  <a:pos x="0" y="5"/>
                </a:cxn>
                <a:cxn ang="0">
                  <a:pos x="4" y="7"/>
                </a:cxn>
                <a:cxn ang="0">
                  <a:pos x="7" y="11"/>
                </a:cxn>
                <a:cxn ang="0">
                  <a:pos x="11" y="13"/>
                </a:cxn>
                <a:cxn ang="0">
                  <a:pos x="13" y="15"/>
                </a:cxn>
                <a:cxn ang="0">
                  <a:pos x="17" y="16"/>
                </a:cxn>
                <a:cxn ang="0">
                  <a:pos x="20" y="18"/>
                </a:cxn>
                <a:cxn ang="0">
                  <a:pos x="24" y="18"/>
                </a:cxn>
                <a:cxn ang="0">
                  <a:pos x="24" y="15"/>
                </a:cxn>
                <a:cxn ang="0">
                  <a:pos x="20" y="15"/>
                </a:cxn>
                <a:cxn ang="0">
                  <a:pos x="18" y="13"/>
                </a:cxn>
                <a:cxn ang="0">
                  <a:pos x="15" y="11"/>
                </a:cxn>
                <a:cxn ang="0">
                  <a:pos x="13" y="9"/>
                </a:cxn>
                <a:cxn ang="0">
                  <a:pos x="9" y="7"/>
                </a:cxn>
                <a:cxn ang="0">
                  <a:pos x="6" y="4"/>
                </a:cxn>
                <a:cxn ang="0">
                  <a:pos x="2" y="2"/>
                </a:cxn>
                <a:cxn ang="0">
                  <a:pos x="0" y="4"/>
                </a:cxn>
                <a:cxn ang="0">
                  <a:pos x="2" y="2"/>
                </a:cxn>
                <a:cxn ang="0">
                  <a:pos x="0" y="0"/>
                </a:cxn>
                <a:cxn ang="0">
                  <a:pos x="0" y="4"/>
                </a:cxn>
                <a:cxn ang="0">
                  <a:pos x="2" y="4"/>
                </a:cxn>
              </a:cxnLst>
              <a:rect l="0" t="0" r="r" b="b"/>
              <a:pathLst>
                <a:path w="24" h="18">
                  <a:moveTo>
                    <a:pt x="2" y="4"/>
                  </a:moveTo>
                  <a:lnTo>
                    <a:pt x="0" y="5"/>
                  </a:lnTo>
                  <a:lnTo>
                    <a:pt x="4" y="7"/>
                  </a:lnTo>
                  <a:lnTo>
                    <a:pt x="7" y="11"/>
                  </a:lnTo>
                  <a:lnTo>
                    <a:pt x="11" y="13"/>
                  </a:lnTo>
                  <a:lnTo>
                    <a:pt x="13" y="15"/>
                  </a:lnTo>
                  <a:lnTo>
                    <a:pt x="17" y="16"/>
                  </a:lnTo>
                  <a:lnTo>
                    <a:pt x="20" y="18"/>
                  </a:lnTo>
                  <a:lnTo>
                    <a:pt x="24" y="18"/>
                  </a:lnTo>
                  <a:lnTo>
                    <a:pt x="24" y="15"/>
                  </a:lnTo>
                  <a:lnTo>
                    <a:pt x="20" y="15"/>
                  </a:lnTo>
                  <a:lnTo>
                    <a:pt x="18" y="13"/>
                  </a:lnTo>
                  <a:lnTo>
                    <a:pt x="15" y="11"/>
                  </a:lnTo>
                  <a:lnTo>
                    <a:pt x="13" y="9"/>
                  </a:lnTo>
                  <a:lnTo>
                    <a:pt x="9" y="7"/>
                  </a:lnTo>
                  <a:lnTo>
                    <a:pt x="6" y="4"/>
                  </a:lnTo>
                  <a:lnTo>
                    <a:pt x="2" y="2"/>
                  </a:lnTo>
                  <a:lnTo>
                    <a:pt x="0" y="4"/>
                  </a:lnTo>
                  <a:lnTo>
                    <a:pt x="2" y="2"/>
                  </a:lnTo>
                  <a:lnTo>
                    <a:pt x="0" y="0"/>
                  </a:lnTo>
                  <a:lnTo>
                    <a:pt x="0" y="4"/>
                  </a:lnTo>
                  <a:lnTo>
                    <a:pt x="2" y="4"/>
                  </a:lnTo>
                  <a:close/>
                </a:path>
              </a:pathLst>
            </a:custGeom>
            <a:solidFill>
              <a:srgbClr val="000000"/>
            </a:solidFill>
            <a:ln w="9525">
              <a:noFill/>
              <a:round/>
            </a:ln>
          </p:spPr>
          <p:txBody>
            <a:bodyPr/>
            <a:lstStyle/>
            <a:p>
              <a:endParaRPr lang="en-US"/>
            </a:p>
          </p:txBody>
        </p:sp>
        <p:sp>
          <p:nvSpPr>
            <p:cNvPr id="520652" name="Freeform 460"/>
            <p:cNvSpPr/>
            <p:nvPr/>
          </p:nvSpPr>
          <p:spPr bwMode="auto">
            <a:xfrm>
              <a:off x="4302" y="2966"/>
              <a:ext cx="4" cy="27"/>
            </a:xfrm>
            <a:custGeom>
              <a:avLst/>
              <a:gdLst/>
              <a:ahLst/>
              <a:cxnLst>
                <a:cxn ang="0">
                  <a:pos x="0" y="25"/>
                </a:cxn>
                <a:cxn ang="0">
                  <a:pos x="4" y="25"/>
                </a:cxn>
                <a:cxn ang="0">
                  <a:pos x="4" y="12"/>
                </a:cxn>
                <a:cxn ang="0">
                  <a:pos x="2" y="5"/>
                </a:cxn>
                <a:cxn ang="0">
                  <a:pos x="2" y="0"/>
                </a:cxn>
                <a:cxn ang="0">
                  <a:pos x="0" y="0"/>
                </a:cxn>
                <a:cxn ang="0">
                  <a:pos x="0" y="23"/>
                </a:cxn>
                <a:cxn ang="0">
                  <a:pos x="4" y="23"/>
                </a:cxn>
                <a:cxn ang="0">
                  <a:pos x="0" y="25"/>
                </a:cxn>
                <a:cxn ang="0">
                  <a:pos x="4" y="27"/>
                </a:cxn>
                <a:cxn ang="0">
                  <a:pos x="4" y="25"/>
                </a:cxn>
                <a:cxn ang="0">
                  <a:pos x="0" y="25"/>
                </a:cxn>
              </a:cxnLst>
              <a:rect l="0" t="0" r="r" b="b"/>
              <a:pathLst>
                <a:path w="4" h="27">
                  <a:moveTo>
                    <a:pt x="0" y="25"/>
                  </a:moveTo>
                  <a:lnTo>
                    <a:pt x="4" y="25"/>
                  </a:lnTo>
                  <a:lnTo>
                    <a:pt x="4" y="12"/>
                  </a:lnTo>
                  <a:lnTo>
                    <a:pt x="2" y="5"/>
                  </a:lnTo>
                  <a:lnTo>
                    <a:pt x="2" y="0"/>
                  </a:lnTo>
                  <a:lnTo>
                    <a:pt x="0" y="0"/>
                  </a:lnTo>
                  <a:lnTo>
                    <a:pt x="0" y="23"/>
                  </a:lnTo>
                  <a:lnTo>
                    <a:pt x="4" y="23"/>
                  </a:lnTo>
                  <a:lnTo>
                    <a:pt x="0" y="25"/>
                  </a:lnTo>
                  <a:lnTo>
                    <a:pt x="4" y="27"/>
                  </a:lnTo>
                  <a:lnTo>
                    <a:pt x="4" y="25"/>
                  </a:lnTo>
                  <a:lnTo>
                    <a:pt x="0" y="25"/>
                  </a:lnTo>
                  <a:close/>
                </a:path>
              </a:pathLst>
            </a:custGeom>
            <a:solidFill>
              <a:srgbClr val="000000"/>
            </a:solidFill>
            <a:ln w="9525">
              <a:noFill/>
              <a:round/>
            </a:ln>
          </p:spPr>
          <p:txBody>
            <a:bodyPr/>
            <a:lstStyle/>
            <a:p>
              <a:endParaRPr lang="en-US"/>
            </a:p>
          </p:txBody>
        </p:sp>
        <p:sp>
          <p:nvSpPr>
            <p:cNvPr id="520653" name="Freeform 461"/>
            <p:cNvSpPr/>
            <p:nvPr/>
          </p:nvSpPr>
          <p:spPr bwMode="auto">
            <a:xfrm>
              <a:off x="4293" y="2984"/>
              <a:ext cx="13" cy="7"/>
            </a:xfrm>
            <a:custGeom>
              <a:avLst/>
              <a:gdLst/>
              <a:ahLst/>
              <a:cxnLst>
                <a:cxn ang="0">
                  <a:pos x="0" y="2"/>
                </a:cxn>
                <a:cxn ang="0">
                  <a:pos x="4" y="5"/>
                </a:cxn>
                <a:cxn ang="0">
                  <a:pos x="7" y="5"/>
                </a:cxn>
                <a:cxn ang="0">
                  <a:pos x="9" y="7"/>
                </a:cxn>
                <a:cxn ang="0">
                  <a:pos x="13" y="5"/>
                </a:cxn>
                <a:cxn ang="0">
                  <a:pos x="9" y="2"/>
                </a:cxn>
                <a:cxn ang="0">
                  <a:pos x="5" y="2"/>
                </a:cxn>
                <a:cxn ang="0">
                  <a:pos x="4" y="0"/>
                </a:cxn>
                <a:cxn ang="0">
                  <a:pos x="4" y="2"/>
                </a:cxn>
                <a:cxn ang="0">
                  <a:pos x="0" y="2"/>
                </a:cxn>
                <a:cxn ang="0">
                  <a:pos x="0" y="4"/>
                </a:cxn>
                <a:cxn ang="0">
                  <a:pos x="2" y="4"/>
                </a:cxn>
                <a:cxn ang="0">
                  <a:pos x="0" y="2"/>
                </a:cxn>
              </a:cxnLst>
              <a:rect l="0" t="0" r="r" b="b"/>
              <a:pathLst>
                <a:path w="13" h="7">
                  <a:moveTo>
                    <a:pt x="0" y="2"/>
                  </a:moveTo>
                  <a:lnTo>
                    <a:pt x="4" y="5"/>
                  </a:lnTo>
                  <a:lnTo>
                    <a:pt x="7" y="5"/>
                  </a:lnTo>
                  <a:lnTo>
                    <a:pt x="9" y="7"/>
                  </a:lnTo>
                  <a:lnTo>
                    <a:pt x="13" y="5"/>
                  </a:lnTo>
                  <a:lnTo>
                    <a:pt x="9" y="2"/>
                  </a:lnTo>
                  <a:lnTo>
                    <a:pt x="5" y="2"/>
                  </a:lnTo>
                  <a:lnTo>
                    <a:pt x="4" y="0"/>
                  </a:lnTo>
                  <a:lnTo>
                    <a:pt x="4" y="2"/>
                  </a:lnTo>
                  <a:lnTo>
                    <a:pt x="0" y="2"/>
                  </a:lnTo>
                  <a:lnTo>
                    <a:pt x="0" y="4"/>
                  </a:lnTo>
                  <a:lnTo>
                    <a:pt x="2" y="4"/>
                  </a:lnTo>
                  <a:lnTo>
                    <a:pt x="0" y="2"/>
                  </a:lnTo>
                  <a:close/>
                </a:path>
              </a:pathLst>
            </a:custGeom>
            <a:solidFill>
              <a:srgbClr val="000000"/>
            </a:solidFill>
            <a:ln w="9525">
              <a:noFill/>
              <a:round/>
            </a:ln>
          </p:spPr>
          <p:txBody>
            <a:bodyPr/>
            <a:lstStyle/>
            <a:p>
              <a:endParaRPr lang="en-US"/>
            </a:p>
          </p:txBody>
        </p:sp>
        <p:sp>
          <p:nvSpPr>
            <p:cNvPr id="520654" name="Freeform 462"/>
            <p:cNvSpPr/>
            <p:nvPr/>
          </p:nvSpPr>
          <p:spPr bwMode="auto">
            <a:xfrm>
              <a:off x="4289" y="2953"/>
              <a:ext cx="9" cy="33"/>
            </a:xfrm>
            <a:custGeom>
              <a:avLst/>
              <a:gdLst/>
              <a:ahLst/>
              <a:cxnLst>
                <a:cxn ang="0">
                  <a:pos x="2" y="0"/>
                </a:cxn>
                <a:cxn ang="0">
                  <a:pos x="0" y="2"/>
                </a:cxn>
                <a:cxn ang="0">
                  <a:pos x="2" y="9"/>
                </a:cxn>
                <a:cxn ang="0">
                  <a:pos x="4" y="18"/>
                </a:cxn>
                <a:cxn ang="0">
                  <a:pos x="4" y="33"/>
                </a:cxn>
                <a:cxn ang="0">
                  <a:pos x="8" y="33"/>
                </a:cxn>
                <a:cxn ang="0">
                  <a:pos x="9" y="25"/>
                </a:cxn>
                <a:cxn ang="0">
                  <a:pos x="8" y="16"/>
                </a:cxn>
                <a:cxn ang="0">
                  <a:pos x="4" y="9"/>
                </a:cxn>
                <a:cxn ang="0">
                  <a:pos x="2" y="2"/>
                </a:cxn>
                <a:cxn ang="0">
                  <a:pos x="2" y="3"/>
                </a:cxn>
                <a:cxn ang="0">
                  <a:pos x="2" y="0"/>
                </a:cxn>
                <a:cxn ang="0">
                  <a:pos x="0" y="0"/>
                </a:cxn>
                <a:cxn ang="0">
                  <a:pos x="0" y="2"/>
                </a:cxn>
                <a:cxn ang="0">
                  <a:pos x="2" y="0"/>
                </a:cxn>
              </a:cxnLst>
              <a:rect l="0" t="0" r="r" b="b"/>
              <a:pathLst>
                <a:path w="9" h="33">
                  <a:moveTo>
                    <a:pt x="2" y="0"/>
                  </a:moveTo>
                  <a:lnTo>
                    <a:pt x="0" y="2"/>
                  </a:lnTo>
                  <a:lnTo>
                    <a:pt x="2" y="9"/>
                  </a:lnTo>
                  <a:lnTo>
                    <a:pt x="4" y="18"/>
                  </a:lnTo>
                  <a:lnTo>
                    <a:pt x="4" y="33"/>
                  </a:lnTo>
                  <a:lnTo>
                    <a:pt x="8" y="33"/>
                  </a:lnTo>
                  <a:lnTo>
                    <a:pt x="9" y="25"/>
                  </a:lnTo>
                  <a:lnTo>
                    <a:pt x="8" y="16"/>
                  </a:lnTo>
                  <a:lnTo>
                    <a:pt x="4" y="9"/>
                  </a:lnTo>
                  <a:lnTo>
                    <a:pt x="2" y="2"/>
                  </a:lnTo>
                  <a:lnTo>
                    <a:pt x="2" y="3"/>
                  </a:lnTo>
                  <a:lnTo>
                    <a:pt x="2" y="0"/>
                  </a:lnTo>
                  <a:lnTo>
                    <a:pt x="0" y="0"/>
                  </a:lnTo>
                  <a:lnTo>
                    <a:pt x="0" y="2"/>
                  </a:lnTo>
                  <a:lnTo>
                    <a:pt x="2" y="0"/>
                  </a:lnTo>
                  <a:close/>
                </a:path>
              </a:pathLst>
            </a:custGeom>
            <a:solidFill>
              <a:srgbClr val="000000"/>
            </a:solidFill>
            <a:ln w="9525">
              <a:noFill/>
              <a:round/>
            </a:ln>
          </p:spPr>
          <p:txBody>
            <a:bodyPr/>
            <a:lstStyle/>
            <a:p>
              <a:endParaRPr lang="en-US"/>
            </a:p>
          </p:txBody>
        </p:sp>
        <p:sp>
          <p:nvSpPr>
            <p:cNvPr id="520655" name="Freeform 463"/>
            <p:cNvSpPr/>
            <p:nvPr/>
          </p:nvSpPr>
          <p:spPr bwMode="auto">
            <a:xfrm>
              <a:off x="4291" y="2953"/>
              <a:ext cx="31" cy="18"/>
            </a:xfrm>
            <a:custGeom>
              <a:avLst/>
              <a:gdLst/>
              <a:ahLst/>
              <a:cxnLst>
                <a:cxn ang="0">
                  <a:pos x="31" y="14"/>
                </a:cxn>
                <a:cxn ang="0">
                  <a:pos x="28" y="13"/>
                </a:cxn>
                <a:cxn ang="0">
                  <a:pos x="24" y="9"/>
                </a:cxn>
                <a:cxn ang="0">
                  <a:pos x="20" y="7"/>
                </a:cxn>
                <a:cxn ang="0">
                  <a:pos x="17" y="5"/>
                </a:cxn>
                <a:cxn ang="0">
                  <a:pos x="13" y="3"/>
                </a:cxn>
                <a:cxn ang="0">
                  <a:pos x="7" y="2"/>
                </a:cxn>
                <a:cxn ang="0">
                  <a:pos x="4" y="0"/>
                </a:cxn>
                <a:cxn ang="0">
                  <a:pos x="0" y="0"/>
                </a:cxn>
                <a:cxn ang="0">
                  <a:pos x="0" y="3"/>
                </a:cxn>
                <a:cxn ang="0">
                  <a:pos x="4" y="3"/>
                </a:cxn>
                <a:cxn ang="0">
                  <a:pos x="7" y="5"/>
                </a:cxn>
                <a:cxn ang="0">
                  <a:pos x="11" y="7"/>
                </a:cxn>
                <a:cxn ang="0">
                  <a:pos x="15" y="9"/>
                </a:cxn>
                <a:cxn ang="0">
                  <a:pos x="18" y="11"/>
                </a:cxn>
                <a:cxn ang="0">
                  <a:pos x="22" y="13"/>
                </a:cxn>
                <a:cxn ang="0">
                  <a:pos x="26" y="14"/>
                </a:cxn>
                <a:cxn ang="0">
                  <a:pos x="29" y="18"/>
                </a:cxn>
                <a:cxn ang="0">
                  <a:pos x="31" y="14"/>
                </a:cxn>
              </a:cxnLst>
              <a:rect l="0" t="0" r="r" b="b"/>
              <a:pathLst>
                <a:path w="31" h="18">
                  <a:moveTo>
                    <a:pt x="31" y="14"/>
                  </a:moveTo>
                  <a:lnTo>
                    <a:pt x="28" y="13"/>
                  </a:lnTo>
                  <a:lnTo>
                    <a:pt x="24" y="9"/>
                  </a:lnTo>
                  <a:lnTo>
                    <a:pt x="20" y="7"/>
                  </a:lnTo>
                  <a:lnTo>
                    <a:pt x="17" y="5"/>
                  </a:lnTo>
                  <a:lnTo>
                    <a:pt x="13" y="3"/>
                  </a:lnTo>
                  <a:lnTo>
                    <a:pt x="7" y="2"/>
                  </a:lnTo>
                  <a:lnTo>
                    <a:pt x="4" y="0"/>
                  </a:lnTo>
                  <a:lnTo>
                    <a:pt x="0" y="0"/>
                  </a:lnTo>
                  <a:lnTo>
                    <a:pt x="0" y="3"/>
                  </a:lnTo>
                  <a:lnTo>
                    <a:pt x="4" y="3"/>
                  </a:lnTo>
                  <a:lnTo>
                    <a:pt x="7" y="5"/>
                  </a:lnTo>
                  <a:lnTo>
                    <a:pt x="11" y="7"/>
                  </a:lnTo>
                  <a:lnTo>
                    <a:pt x="15" y="9"/>
                  </a:lnTo>
                  <a:lnTo>
                    <a:pt x="18" y="11"/>
                  </a:lnTo>
                  <a:lnTo>
                    <a:pt x="22" y="13"/>
                  </a:lnTo>
                  <a:lnTo>
                    <a:pt x="26" y="14"/>
                  </a:lnTo>
                  <a:lnTo>
                    <a:pt x="29" y="18"/>
                  </a:lnTo>
                  <a:lnTo>
                    <a:pt x="31" y="14"/>
                  </a:lnTo>
                  <a:close/>
                </a:path>
              </a:pathLst>
            </a:custGeom>
            <a:solidFill>
              <a:srgbClr val="000000"/>
            </a:solidFill>
            <a:ln w="9525">
              <a:noFill/>
              <a:round/>
            </a:ln>
          </p:spPr>
          <p:txBody>
            <a:bodyPr/>
            <a:lstStyle/>
            <a:p>
              <a:endParaRPr lang="en-US"/>
            </a:p>
          </p:txBody>
        </p:sp>
        <p:sp>
          <p:nvSpPr>
            <p:cNvPr id="520656" name="Freeform 464"/>
            <p:cNvSpPr/>
            <p:nvPr/>
          </p:nvSpPr>
          <p:spPr bwMode="auto">
            <a:xfrm>
              <a:off x="4320" y="2967"/>
              <a:ext cx="17" cy="10"/>
            </a:xfrm>
            <a:custGeom>
              <a:avLst/>
              <a:gdLst/>
              <a:ahLst/>
              <a:cxnLst>
                <a:cxn ang="0">
                  <a:pos x="13" y="8"/>
                </a:cxn>
                <a:cxn ang="0">
                  <a:pos x="15" y="6"/>
                </a:cxn>
                <a:cxn ang="0">
                  <a:pos x="2" y="0"/>
                </a:cxn>
                <a:cxn ang="0">
                  <a:pos x="0" y="4"/>
                </a:cxn>
                <a:cxn ang="0">
                  <a:pos x="15" y="10"/>
                </a:cxn>
                <a:cxn ang="0">
                  <a:pos x="17" y="8"/>
                </a:cxn>
                <a:cxn ang="0">
                  <a:pos x="15" y="10"/>
                </a:cxn>
                <a:cxn ang="0">
                  <a:pos x="17" y="10"/>
                </a:cxn>
                <a:cxn ang="0">
                  <a:pos x="17" y="8"/>
                </a:cxn>
                <a:cxn ang="0">
                  <a:pos x="13" y="8"/>
                </a:cxn>
              </a:cxnLst>
              <a:rect l="0" t="0" r="r" b="b"/>
              <a:pathLst>
                <a:path w="17" h="10">
                  <a:moveTo>
                    <a:pt x="13" y="8"/>
                  </a:moveTo>
                  <a:lnTo>
                    <a:pt x="15" y="6"/>
                  </a:lnTo>
                  <a:lnTo>
                    <a:pt x="2" y="0"/>
                  </a:lnTo>
                  <a:lnTo>
                    <a:pt x="0" y="4"/>
                  </a:lnTo>
                  <a:lnTo>
                    <a:pt x="15" y="10"/>
                  </a:lnTo>
                  <a:lnTo>
                    <a:pt x="17" y="8"/>
                  </a:lnTo>
                  <a:lnTo>
                    <a:pt x="15" y="10"/>
                  </a:lnTo>
                  <a:lnTo>
                    <a:pt x="17" y="10"/>
                  </a:lnTo>
                  <a:lnTo>
                    <a:pt x="17" y="8"/>
                  </a:lnTo>
                  <a:lnTo>
                    <a:pt x="13" y="8"/>
                  </a:lnTo>
                  <a:close/>
                </a:path>
              </a:pathLst>
            </a:custGeom>
            <a:solidFill>
              <a:srgbClr val="000000"/>
            </a:solidFill>
            <a:ln w="9525">
              <a:noFill/>
              <a:round/>
            </a:ln>
          </p:spPr>
          <p:txBody>
            <a:bodyPr/>
            <a:lstStyle/>
            <a:p>
              <a:endParaRPr lang="en-US"/>
            </a:p>
          </p:txBody>
        </p:sp>
        <p:sp>
          <p:nvSpPr>
            <p:cNvPr id="520657" name="Freeform 465"/>
            <p:cNvSpPr/>
            <p:nvPr/>
          </p:nvSpPr>
          <p:spPr bwMode="auto">
            <a:xfrm>
              <a:off x="4320" y="2894"/>
              <a:ext cx="19" cy="81"/>
            </a:xfrm>
            <a:custGeom>
              <a:avLst/>
              <a:gdLst/>
              <a:ahLst/>
              <a:cxnLst>
                <a:cxn ang="0">
                  <a:pos x="2" y="0"/>
                </a:cxn>
                <a:cxn ang="0">
                  <a:pos x="0" y="2"/>
                </a:cxn>
                <a:cxn ang="0">
                  <a:pos x="0" y="13"/>
                </a:cxn>
                <a:cxn ang="0">
                  <a:pos x="2" y="22"/>
                </a:cxn>
                <a:cxn ang="0">
                  <a:pos x="4" y="33"/>
                </a:cxn>
                <a:cxn ang="0">
                  <a:pos x="8" y="42"/>
                </a:cxn>
                <a:cxn ang="0">
                  <a:pos x="11" y="51"/>
                </a:cxn>
                <a:cxn ang="0">
                  <a:pos x="13" y="61"/>
                </a:cxn>
                <a:cxn ang="0">
                  <a:pos x="13" y="81"/>
                </a:cxn>
                <a:cxn ang="0">
                  <a:pos x="17" y="81"/>
                </a:cxn>
                <a:cxn ang="0">
                  <a:pos x="19" y="70"/>
                </a:cxn>
                <a:cxn ang="0">
                  <a:pos x="17" y="61"/>
                </a:cxn>
                <a:cxn ang="0">
                  <a:pos x="13" y="49"/>
                </a:cxn>
                <a:cxn ang="0">
                  <a:pos x="11" y="40"/>
                </a:cxn>
                <a:cxn ang="0">
                  <a:pos x="8" y="31"/>
                </a:cxn>
                <a:cxn ang="0">
                  <a:pos x="6" y="22"/>
                </a:cxn>
                <a:cxn ang="0">
                  <a:pos x="4" y="13"/>
                </a:cxn>
                <a:cxn ang="0">
                  <a:pos x="2" y="2"/>
                </a:cxn>
                <a:cxn ang="0">
                  <a:pos x="2" y="4"/>
                </a:cxn>
                <a:cxn ang="0">
                  <a:pos x="2" y="0"/>
                </a:cxn>
                <a:cxn ang="0">
                  <a:pos x="0" y="0"/>
                </a:cxn>
                <a:cxn ang="0">
                  <a:pos x="0" y="2"/>
                </a:cxn>
                <a:cxn ang="0">
                  <a:pos x="2" y="0"/>
                </a:cxn>
              </a:cxnLst>
              <a:rect l="0" t="0" r="r" b="b"/>
              <a:pathLst>
                <a:path w="19" h="81">
                  <a:moveTo>
                    <a:pt x="2" y="0"/>
                  </a:moveTo>
                  <a:lnTo>
                    <a:pt x="0" y="2"/>
                  </a:lnTo>
                  <a:lnTo>
                    <a:pt x="0" y="13"/>
                  </a:lnTo>
                  <a:lnTo>
                    <a:pt x="2" y="22"/>
                  </a:lnTo>
                  <a:lnTo>
                    <a:pt x="4" y="33"/>
                  </a:lnTo>
                  <a:lnTo>
                    <a:pt x="8" y="42"/>
                  </a:lnTo>
                  <a:lnTo>
                    <a:pt x="11" y="51"/>
                  </a:lnTo>
                  <a:lnTo>
                    <a:pt x="13" y="61"/>
                  </a:lnTo>
                  <a:lnTo>
                    <a:pt x="13" y="81"/>
                  </a:lnTo>
                  <a:lnTo>
                    <a:pt x="17" y="81"/>
                  </a:lnTo>
                  <a:lnTo>
                    <a:pt x="19" y="70"/>
                  </a:lnTo>
                  <a:lnTo>
                    <a:pt x="17" y="61"/>
                  </a:lnTo>
                  <a:lnTo>
                    <a:pt x="13" y="49"/>
                  </a:lnTo>
                  <a:lnTo>
                    <a:pt x="11" y="40"/>
                  </a:lnTo>
                  <a:lnTo>
                    <a:pt x="8" y="31"/>
                  </a:lnTo>
                  <a:lnTo>
                    <a:pt x="6" y="22"/>
                  </a:lnTo>
                  <a:lnTo>
                    <a:pt x="4" y="13"/>
                  </a:lnTo>
                  <a:lnTo>
                    <a:pt x="2" y="2"/>
                  </a:lnTo>
                  <a:lnTo>
                    <a:pt x="2" y="4"/>
                  </a:lnTo>
                  <a:lnTo>
                    <a:pt x="2" y="0"/>
                  </a:lnTo>
                  <a:lnTo>
                    <a:pt x="0" y="0"/>
                  </a:lnTo>
                  <a:lnTo>
                    <a:pt x="0" y="2"/>
                  </a:lnTo>
                  <a:lnTo>
                    <a:pt x="2" y="0"/>
                  </a:lnTo>
                  <a:close/>
                </a:path>
              </a:pathLst>
            </a:custGeom>
            <a:solidFill>
              <a:srgbClr val="000000"/>
            </a:solidFill>
            <a:ln w="9525">
              <a:noFill/>
              <a:round/>
            </a:ln>
          </p:spPr>
          <p:txBody>
            <a:bodyPr/>
            <a:lstStyle/>
            <a:p>
              <a:endParaRPr lang="en-US"/>
            </a:p>
          </p:txBody>
        </p:sp>
        <p:sp>
          <p:nvSpPr>
            <p:cNvPr id="520658" name="Freeform 466"/>
            <p:cNvSpPr/>
            <p:nvPr/>
          </p:nvSpPr>
          <p:spPr bwMode="auto">
            <a:xfrm>
              <a:off x="4322" y="2894"/>
              <a:ext cx="35" cy="18"/>
            </a:xfrm>
            <a:custGeom>
              <a:avLst/>
              <a:gdLst/>
              <a:ahLst/>
              <a:cxnLst>
                <a:cxn ang="0">
                  <a:pos x="35" y="16"/>
                </a:cxn>
                <a:cxn ang="0">
                  <a:pos x="33" y="15"/>
                </a:cxn>
                <a:cxn ang="0">
                  <a:pos x="28" y="15"/>
                </a:cxn>
                <a:cxn ang="0">
                  <a:pos x="24" y="13"/>
                </a:cxn>
                <a:cxn ang="0">
                  <a:pos x="21" y="11"/>
                </a:cxn>
                <a:cxn ang="0">
                  <a:pos x="17" y="7"/>
                </a:cxn>
                <a:cxn ang="0">
                  <a:pos x="13" y="5"/>
                </a:cxn>
                <a:cxn ang="0">
                  <a:pos x="9" y="4"/>
                </a:cxn>
                <a:cxn ang="0">
                  <a:pos x="4" y="2"/>
                </a:cxn>
                <a:cxn ang="0">
                  <a:pos x="0" y="0"/>
                </a:cxn>
                <a:cxn ang="0">
                  <a:pos x="0" y="4"/>
                </a:cxn>
                <a:cxn ang="0">
                  <a:pos x="4" y="5"/>
                </a:cxn>
                <a:cxn ang="0">
                  <a:pos x="8" y="7"/>
                </a:cxn>
                <a:cxn ang="0">
                  <a:pos x="11" y="9"/>
                </a:cxn>
                <a:cxn ang="0">
                  <a:pos x="15" y="11"/>
                </a:cxn>
                <a:cxn ang="0">
                  <a:pos x="19" y="15"/>
                </a:cxn>
                <a:cxn ang="0">
                  <a:pos x="22" y="16"/>
                </a:cxn>
                <a:cxn ang="0">
                  <a:pos x="28" y="18"/>
                </a:cxn>
                <a:cxn ang="0">
                  <a:pos x="33" y="18"/>
                </a:cxn>
                <a:cxn ang="0">
                  <a:pos x="32" y="18"/>
                </a:cxn>
                <a:cxn ang="0">
                  <a:pos x="35" y="16"/>
                </a:cxn>
                <a:cxn ang="0">
                  <a:pos x="33" y="15"/>
                </a:cxn>
                <a:cxn ang="0">
                  <a:pos x="35" y="16"/>
                </a:cxn>
              </a:cxnLst>
              <a:rect l="0" t="0" r="r" b="b"/>
              <a:pathLst>
                <a:path w="35" h="18">
                  <a:moveTo>
                    <a:pt x="35" y="16"/>
                  </a:moveTo>
                  <a:lnTo>
                    <a:pt x="33" y="15"/>
                  </a:lnTo>
                  <a:lnTo>
                    <a:pt x="28" y="15"/>
                  </a:lnTo>
                  <a:lnTo>
                    <a:pt x="24" y="13"/>
                  </a:lnTo>
                  <a:lnTo>
                    <a:pt x="21" y="11"/>
                  </a:lnTo>
                  <a:lnTo>
                    <a:pt x="17" y="7"/>
                  </a:lnTo>
                  <a:lnTo>
                    <a:pt x="13" y="5"/>
                  </a:lnTo>
                  <a:lnTo>
                    <a:pt x="9" y="4"/>
                  </a:lnTo>
                  <a:lnTo>
                    <a:pt x="4" y="2"/>
                  </a:lnTo>
                  <a:lnTo>
                    <a:pt x="0" y="0"/>
                  </a:lnTo>
                  <a:lnTo>
                    <a:pt x="0" y="4"/>
                  </a:lnTo>
                  <a:lnTo>
                    <a:pt x="4" y="5"/>
                  </a:lnTo>
                  <a:lnTo>
                    <a:pt x="8" y="7"/>
                  </a:lnTo>
                  <a:lnTo>
                    <a:pt x="11" y="9"/>
                  </a:lnTo>
                  <a:lnTo>
                    <a:pt x="15" y="11"/>
                  </a:lnTo>
                  <a:lnTo>
                    <a:pt x="19" y="15"/>
                  </a:lnTo>
                  <a:lnTo>
                    <a:pt x="22" y="16"/>
                  </a:lnTo>
                  <a:lnTo>
                    <a:pt x="28" y="18"/>
                  </a:lnTo>
                  <a:lnTo>
                    <a:pt x="33" y="18"/>
                  </a:lnTo>
                  <a:lnTo>
                    <a:pt x="32" y="18"/>
                  </a:lnTo>
                  <a:lnTo>
                    <a:pt x="35" y="16"/>
                  </a:lnTo>
                  <a:lnTo>
                    <a:pt x="33" y="15"/>
                  </a:lnTo>
                  <a:lnTo>
                    <a:pt x="35" y="16"/>
                  </a:lnTo>
                  <a:close/>
                </a:path>
              </a:pathLst>
            </a:custGeom>
            <a:solidFill>
              <a:srgbClr val="000000"/>
            </a:solidFill>
            <a:ln w="9525">
              <a:noFill/>
              <a:round/>
            </a:ln>
          </p:spPr>
          <p:txBody>
            <a:bodyPr/>
            <a:lstStyle/>
            <a:p>
              <a:endParaRPr lang="en-US"/>
            </a:p>
          </p:txBody>
        </p:sp>
        <p:sp>
          <p:nvSpPr>
            <p:cNvPr id="520659" name="Freeform 467"/>
            <p:cNvSpPr/>
            <p:nvPr/>
          </p:nvSpPr>
          <p:spPr bwMode="auto">
            <a:xfrm>
              <a:off x="4354" y="2910"/>
              <a:ext cx="38" cy="22"/>
            </a:xfrm>
            <a:custGeom>
              <a:avLst/>
              <a:gdLst/>
              <a:ahLst/>
              <a:cxnLst>
                <a:cxn ang="0">
                  <a:pos x="38" y="19"/>
                </a:cxn>
                <a:cxn ang="0">
                  <a:pos x="34" y="15"/>
                </a:cxn>
                <a:cxn ang="0">
                  <a:pos x="29" y="13"/>
                </a:cxn>
                <a:cxn ang="0">
                  <a:pos x="23" y="11"/>
                </a:cxn>
                <a:cxn ang="0">
                  <a:pos x="20" y="10"/>
                </a:cxn>
                <a:cxn ang="0">
                  <a:pos x="14" y="8"/>
                </a:cxn>
                <a:cxn ang="0">
                  <a:pos x="9" y="6"/>
                </a:cxn>
                <a:cxn ang="0">
                  <a:pos x="5" y="4"/>
                </a:cxn>
                <a:cxn ang="0">
                  <a:pos x="3" y="0"/>
                </a:cxn>
                <a:cxn ang="0">
                  <a:pos x="0" y="2"/>
                </a:cxn>
                <a:cxn ang="0">
                  <a:pos x="3" y="6"/>
                </a:cxn>
                <a:cxn ang="0">
                  <a:pos x="9" y="10"/>
                </a:cxn>
                <a:cxn ang="0">
                  <a:pos x="12" y="11"/>
                </a:cxn>
                <a:cxn ang="0">
                  <a:pos x="18" y="13"/>
                </a:cxn>
                <a:cxn ang="0">
                  <a:pos x="23" y="15"/>
                </a:cxn>
                <a:cxn ang="0">
                  <a:pos x="29" y="17"/>
                </a:cxn>
                <a:cxn ang="0">
                  <a:pos x="33" y="19"/>
                </a:cxn>
                <a:cxn ang="0">
                  <a:pos x="36" y="22"/>
                </a:cxn>
                <a:cxn ang="0">
                  <a:pos x="38" y="22"/>
                </a:cxn>
                <a:cxn ang="0">
                  <a:pos x="36" y="22"/>
                </a:cxn>
                <a:cxn ang="0">
                  <a:pos x="38" y="22"/>
                </a:cxn>
                <a:cxn ang="0">
                  <a:pos x="38" y="19"/>
                </a:cxn>
              </a:cxnLst>
              <a:rect l="0" t="0" r="r" b="b"/>
              <a:pathLst>
                <a:path w="38" h="22">
                  <a:moveTo>
                    <a:pt x="38" y="19"/>
                  </a:moveTo>
                  <a:lnTo>
                    <a:pt x="34" y="15"/>
                  </a:lnTo>
                  <a:lnTo>
                    <a:pt x="29" y="13"/>
                  </a:lnTo>
                  <a:lnTo>
                    <a:pt x="23" y="11"/>
                  </a:lnTo>
                  <a:lnTo>
                    <a:pt x="20" y="10"/>
                  </a:lnTo>
                  <a:lnTo>
                    <a:pt x="14" y="8"/>
                  </a:lnTo>
                  <a:lnTo>
                    <a:pt x="9" y="6"/>
                  </a:lnTo>
                  <a:lnTo>
                    <a:pt x="5" y="4"/>
                  </a:lnTo>
                  <a:lnTo>
                    <a:pt x="3" y="0"/>
                  </a:lnTo>
                  <a:lnTo>
                    <a:pt x="0" y="2"/>
                  </a:lnTo>
                  <a:lnTo>
                    <a:pt x="3" y="6"/>
                  </a:lnTo>
                  <a:lnTo>
                    <a:pt x="9" y="10"/>
                  </a:lnTo>
                  <a:lnTo>
                    <a:pt x="12" y="11"/>
                  </a:lnTo>
                  <a:lnTo>
                    <a:pt x="18" y="13"/>
                  </a:lnTo>
                  <a:lnTo>
                    <a:pt x="23" y="15"/>
                  </a:lnTo>
                  <a:lnTo>
                    <a:pt x="29" y="17"/>
                  </a:lnTo>
                  <a:lnTo>
                    <a:pt x="33" y="19"/>
                  </a:lnTo>
                  <a:lnTo>
                    <a:pt x="36" y="22"/>
                  </a:lnTo>
                  <a:lnTo>
                    <a:pt x="38" y="22"/>
                  </a:lnTo>
                  <a:lnTo>
                    <a:pt x="36" y="22"/>
                  </a:lnTo>
                  <a:lnTo>
                    <a:pt x="38" y="22"/>
                  </a:lnTo>
                  <a:lnTo>
                    <a:pt x="38" y="19"/>
                  </a:lnTo>
                  <a:close/>
                </a:path>
              </a:pathLst>
            </a:custGeom>
            <a:solidFill>
              <a:srgbClr val="000000"/>
            </a:solidFill>
            <a:ln w="9525">
              <a:noFill/>
              <a:round/>
            </a:ln>
          </p:spPr>
          <p:txBody>
            <a:bodyPr/>
            <a:lstStyle/>
            <a:p>
              <a:endParaRPr lang="en-US"/>
            </a:p>
          </p:txBody>
        </p:sp>
        <p:sp>
          <p:nvSpPr>
            <p:cNvPr id="520660" name="Freeform 468"/>
            <p:cNvSpPr/>
            <p:nvPr/>
          </p:nvSpPr>
          <p:spPr bwMode="auto">
            <a:xfrm>
              <a:off x="4392" y="2929"/>
              <a:ext cx="6" cy="3"/>
            </a:xfrm>
            <a:custGeom>
              <a:avLst/>
              <a:gdLst/>
              <a:ahLst/>
              <a:cxnLst>
                <a:cxn ang="0">
                  <a:pos x="0" y="2"/>
                </a:cxn>
                <a:cxn ang="0">
                  <a:pos x="2" y="0"/>
                </a:cxn>
                <a:cxn ang="0">
                  <a:pos x="0" y="0"/>
                </a:cxn>
                <a:cxn ang="0">
                  <a:pos x="0" y="3"/>
                </a:cxn>
                <a:cxn ang="0">
                  <a:pos x="2" y="3"/>
                </a:cxn>
                <a:cxn ang="0">
                  <a:pos x="4" y="2"/>
                </a:cxn>
                <a:cxn ang="0">
                  <a:pos x="2" y="3"/>
                </a:cxn>
                <a:cxn ang="0">
                  <a:pos x="6" y="3"/>
                </a:cxn>
                <a:cxn ang="0">
                  <a:pos x="4" y="2"/>
                </a:cxn>
                <a:cxn ang="0">
                  <a:pos x="0" y="2"/>
                </a:cxn>
              </a:cxnLst>
              <a:rect l="0" t="0" r="r" b="b"/>
              <a:pathLst>
                <a:path w="6" h="3">
                  <a:moveTo>
                    <a:pt x="0" y="2"/>
                  </a:moveTo>
                  <a:lnTo>
                    <a:pt x="2" y="0"/>
                  </a:lnTo>
                  <a:lnTo>
                    <a:pt x="0" y="0"/>
                  </a:lnTo>
                  <a:lnTo>
                    <a:pt x="0" y="3"/>
                  </a:lnTo>
                  <a:lnTo>
                    <a:pt x="2" y="3"/>
                  </a:lnTo>
                  <a:lnTo>
                    <a:pt x="4" y="2"/>
                  </a:lnTo>
                  <a:lnTo>
                    <a:pt x="2" y="3"/>
                  </a:lnTo>
                  <a:lnTo>
                    <a:pt x="6" y="3"/>
                  </a:lnTo>
                  <a:lnTo>
                    <a:pt x="4" y="2"/>
                  </a:lnTo>
                  <a:lnTo>
                    <a:pt x="0" y="2"/>
                  </a:lnTo>
                  <a:close/>
                </a:path>
              </a:pathLst>
            </a:custGeom>
            <a:solidFill>
              <a:srgbClr val="000000"/>
            </a:solidFill>
            <a:ln w="9525">
              <a:noFill/>
              <a:round/>
            </a:ln>
          </p:spPr>
          <p:txBody>
            <a:bodyPr/>
            <a:lstStyle/>
            <a:p>
              <a:endParaRPr lang="en-US"/>
            </a:p>
          </p:txBody>
        </p:sp>
        <p:sp>
          <p:nvSpPr>
            <p:cNvPr id="520661" name="Freeform 469"/>
            <p:cNvSpPr/>
            <p:nvPr/>
          </p:nvSpPr>
          <p:spPr bwMode="auto">
            <a:xfrm>
              <a:off x="4359" y="2861"/>
              <a:ext cx="37" cy="70"/>
            </a:xfrm>
            <a:custGeom>
              <a:avLst/>
              <a:gdLst/>
              <a:ahLst/>
              <a:cxnLst>
                <a:cxn ang="0">
                  <a:pos x="0" y="0"/>
                </a:cxn>
                <a:cxn ang="0">
                  <a:pos x="0" y="2"/>
                </a:cxn>
                <a:cxn ang="0">
                  <a:pos x="6" y="9"/>
                </a:cxn>
                <a:cxn ang="0">
                  <a:pos x="13" y="16"/>
                </a:cxn>
                <a:cxn ang="0">
                  <a:pos x="18" y="26"/>
                </a:cxn>
                <a:cxn ang="0">
                  <a:pos x="22" y="33"/>
                </a:cxn>
                <a:cxn ang="0">
                  <a:pos x="28" y="42"/>
                </a:cxn>
                <a:cxn ang="0">
                  <a:pos x="31" y="51"/>
                </a:cxn>
                <a:cxn ang="0">
                  <a:pos x="33" y="60"/>
                </a:cxn>
                <a:cxn ang="0">
                  <a:pos x="33" y="70"/>
                </a:cxn>
                <a:cxn ang="0">
                  <a:pos x="37" y="70"/>
                </a:cxn>
                <a:cxn ang="0">
                  <a:pos x="37" y="60"/>
                </a:cxn>
                <a:cxn ang="0">
                  <a:pos x="33" y="49"/>
                </a:cxn>
                <a:cxn ang="0">
                  <a:pos x="31" y="40"/>
                </a:cxn>
                <a:cxn ang="0">
                  <a:pos x="26" y="31"/>
                </a:cxn>
                <a:cxn ang="0">
                  <a:pos x="20" y="24"/>
                </a:cxn>
                <a:cxn ang="0">
                  <a:pos x="15" y="15"/>
                </a:cxn>
                <a:cxn ang="0">
                  <a:pos x="9" y="7"/>
                </a:cxn>
                <a:cxn ang="0">
                  <a:pos x="4" y="0"/>
                </a:cxn>
                <a:cxn ang="0">
                  <a:pos x="4" y="2"/>
                </a:cxn>
                <a:cxn ang="0">
                  <a:pos x="0" y="0"/>
                </a:cxn>
                <a:cxn ang="0">
                  <a:pos x="0" y="2"/>
                </a:cxn>
                <a:cxn ang="0">
                  <a:pos x="0" y="0"/>
                </a:cxn>
              </a:cxnLst>
              <a:rect l="0" t="0" r="r" b="b"/>
              <a:pathLst>
                <a:path w="37" h="70">
                  <a:moveTo>
                    <a:pt x="0" y="0"/>
                  </a:moveTo>
                  <a:lnTo>
                    <a:pt x="0" y="2"/>
                  </a:lnTo>
                  <a:lnTo>
                    <a:pt x="6" y="9"/>
                  </a:lnTo>
                  <a:lnTo>
                    <a:pt x="13" y="16"/>
                  </a:lnTo>
                  <a:lnTo>
                    <a:pt x="18" y="26"/>
                  </a:lnTo>
                  <a:lnTo>
                    <a:pt x="22" y="33"/>
                  </a:lnTo>
                  <a:lnTo>
                    <a:pt x="28" y="42"/>
                  </a:lnTo>
                  <a:lnTo>
                    <a:pt x="31" y="51"/>
                  </a:lnTo>
                  <a:lnTo>
                    <a:pt x="33" y="60"/>
                  </a:lnTo>
                  <a:lnTo>
                    <a:pt x="33" y="70"/>
                  </a:lnTo>
                  <a:lnTo>
                    <a:pt x="37" y="70"/>
                  </a:lnTo>
                  <a:lnTo>
                    <a:pt x="37" y="60"/>
                  </a:lnTo>
                  <a:lnTo>
                    <a:pt x="33" y="49"/>
                  </a:lnTo>
                  <a:lnTo>
                    <a:pt x="31" y="40"/>
                  </a:lnTo>
                  <a:lnTo>
                    <a:pt x="26" y="31"/>
                  </a:lnTo>
                  <a:lnTo>
                    <a:pt x="20" y="24"/>
                  </a:lnTo>
                  <a:lnTo>
                    <a:pt x="15" y="15"/>
                  </a:lnTo>
                  <a:lnTo>
                    <a:pt x="9" y="7"/>
                  </a:lnTo>
                  <a:lnTo>
                    <a:pt x="4" y="0"/>
                  </a:lnTo>
                  <a:lnTo>
                    <a:pt x="4" y="2"/>
                  </a:lnTo>
                  <a:lnTo>
                    <a:pt x="0" y="0"/>
                  </a:lnTo>
                  <a:lnTo>
                    <a:pt x="0" y="2"/>
                  </a:lnTo>
                  <a:lnTo>
                    <a:pt x="0" y="0"/>
                  </a:lnTo>
                  <a:close/>
                </a:path>
              </a:pathLst>
            </a:custGeom>
            <a:solidFill>
              <a:srgbClr val="000000"/>
            </a:solidFill>
            <a:ln w="9525">
              <a:noFill/>
              <a:round/>
            </a:ln>
          </p:spPr>
          <p:txBody>
            <a:bodyPr/>
            <a:lstStyle/>
            <a:p>
              <a:endParaRPr lang="en-US"/>
            </a:p>
          </p:txBody>
        </p:sp>
        <p:sp>
          <p:nvSpPr>
            <p:cNvPr id="520662" name="Freeform 470"/>
            <p:cNvSpPr/>
            <p:nvPr/>
          </p:nvSpPr>
          <p:spPr bwMode="auto">
            <a:xfrm>
              <a:off x="4357" y="2852"/>
              <a:ext cx="6" cy="11"/>
            </a:xfrm>
            <a:custGeom>
              <a:avLst/>
              <a:gdLst/>
              <a:ahLst/>
              <a:cxnLst>
                <a:cxn ang="0">
                  <a:pos x="6" y="0"/>
                </a:cxn>
                <a:cxn ang="0">
                  <a:pos x="4" y="0"/>
                </a:cxn>
                <a:cxn ang="0">
                  <a:pos x="0" y="2"/>
                </a:cxn>
                <a:cxn ang="0">
                  <a:pos x="2" y="5"/>
                </a:cxn>
                <a:cxn ang="0">
                  <a:pos x="2" y="9"/>
                </a:cxn>
                <a:cxn ang="0">
                  <a:pos x="6" y="11"/>
                </a:cxn>
                <a:cxn ang="0">
                  <a:pos x="6" y="3"/>
                </a:cxn>
                <a:cxn ang="0">
                  <a:pos x="4" y="3"/>
                </a:cxn>
                <a:cxn ang="0">
                  <a:pos x="6" y="3"/>
                </a:cxn>
                <a:cxn ang="0">
                  <a:pos x="4" y="3"/>
                </a:cxn>
                <a:cxn ang="0">
                  <a:pos x="6" y="0"/>
                </a:cxn>
                <a:cxn ang="0">
                  <a:pos x="4" y="0"/>
                </a:cxn>
                <a:cxn ang="0">
                  <a:pos x="6" y="0"/>
                </a:cxn>
              </a:cxnLst>
              <a:rect l="0" t="0" r="r" b="b"/>
              <a:pathLst>
                <a:path w="6" h="11">
                  <a:moveTo>
                    <a:pt x="6" y="0"/>
                  </a:moveTo>
                  <a:lnTo>
                    <a:pt x="4" y="0"/>
                  </a:lnTo>
                  <a:lnTo>
                    <a:pt x="0" y="2"/>
                  </a:lnTo>
                  <a:lnTo>
                    <a:pt x="2" y="5"/>
                  </a:lnTo>
                  <a:lnTo>
                    <a:pt x="2" y="9"/>
                  </a:lnTo>
                  <a:lnTo>
                    <a:pt x="6" y="11"/>
                  </a:lnTo>
                  <a:lnTo>
                    <a:pt x="6" y="3"/>
                  </a:lnTo>
                  <a:lnTo>
                    <a:pt x="4" y="3"/>
                  </a:lnTo>
                  <a:lnTo>
                    <a:pt x="6" y="3"/>
                  </a:lnTo>
                  <a:lnTo>
                    <a:pt x="4" y="3"/>
                  </a:lnTo>
                  <a:lnTo>
                    <a:pt x="6" y="0"/>
                  </a:lnTo>
                  <a:lnTo>
                    <a:pt x="4" y="0"/>
                  </a:lnTo>
                  <a:lnTo>
                    <a:pt x="6" y="0"/>
                  </a:lnTo>
                  <a:close/>
                </a:path>
              </a:pathLst>
            </a:custGeom>
            <a:solidFill>
              <a:srgbClr val="000000"/>
            </a:solidFill>
            <a:ln w="9525">
              <a:noFill/>
              <a:round/>
            </a:ln>
          </p:spPr>
          <p:txBody>
            <a:bodyPr/>
            <a:lstStyle/>
            <a:p>
              <a:endParaRPr lang="en-US"/>
            </a:p>
          </p:txBody>
        </p:sp>
        <p:sp>
          <p:nvSpPr>
            <p:cNvPr id="520663" name="Freeform 471"/>
            <p:cNvSpPr/>
            <p:nvPr/>
          </p:nvSpPr>
          <p:spPr bwMode="auto">
            <a:xfrm>
              <a:off x="4361" y="2852"/>
              <a:ext cx="53" cy="16"/>
            </a:xfrm>
            <a:custGeom>
              <a:avLst/>
              <a:gdLst/>
              <a:ahLst/>
              <a:cxnLst>
                <a:cxn ang="0">
                  <a:pos x="49" y="14"/>
                </a:cxn>
                <a:cxn ang="0">
                  <a:pos x="51" y="13"/>
                </a:cxn>
                <a:cxn ang="0">
                  <a:pos x="40" y="13"/>
                </a:cxn>
                <a:cxn ang="0">
                  <a:pos x="38" y="11"/>
                </a:cxn>
                <a:cxn ang="0">
                  <a:pos x="35" y="11"/>
                </a:cxn>
                <a:cxn ang="0">
                  <a:pos x="31" y="9"/>
                </a:cxn>
                <a:cxn ang="0">
                  <a:pos x="29" y="9"/>
                </a:cxn>
                <a:cxn ang="0">
                  <a:pos x="26" y="7"/>
                </a:cxn>
                <a:cxn ang="0">
                  <a:pos x="22" y="7"/>
                </a:cxn>
                <a:cxn ang="0">
                  <a:pos x="20" y="5"/>
                </a:cxn>
                <a:cxn ang="0">
                  <a:pos x="16" y="3"/>
                </a:cxn>
                <a:cxn ang="0">
                  <a:pos x="13" y="3"/>
                </a:cxn>
                <a:cxn ang="0">
                  <a:pos x="11" y="2"/>
                </a:cxn>
                <a:cxn ang="0">
                  <a:pos x="7" y="0"/>
                </a:cxn>
                <a:cxn ang="0">
                  <a:pos x="2" y="0"/>
                </a:cxn>
                <a:cxn ang="0">
                  <a:pos x="0" y="3"/>
                </a:cxn>
                <a:cxn ang="0">
                  <a:pos x="7" y="3"/>
                </a:cxn>
                <a:cxn ang="0">
                  <a:pos x="9" y="5"/>
                </a:cxn>
                <a:cxn ang="0">
                  <a:pos x="13" y="7"/>
                </a:cxn>
                <a:cxn ang="0">
                  <a:pos x="16" y="7"/>
                </a:cxn>
                <a:cxn ang="0">
                  <a:pos x="18" y="9"/>
                </a:cxn>
                <a:cxn ang="0">
                  <a:pos x="22" y="9"/>
                </a:cxn>
                <a:cxn ang="0">
                  <a:pos x="24" y="11"/>
                </a:cxn>
                <a:cxn ang="0">
                  <a:pos x="27" y="13"/>
                </a:cxn>
                <a:cxn ang="0">
                  <a:pos x="31" y="13"/>
                </a:cxn>
                <a:cxn ang="0">
                  <a:pos x="35" y="14"/>
                </a:cxn>
                <a:cxn ang="0">
                  <a:pos x="37" y="14"/>
                </a:cxn>
                <a:cxn ang="0">
                  <a:pos x="40" y="16"/>
                </a:cxn>
                <a:cxn ang="0">
                  <a:pos x="51" y="16"/>
                </a:cxn>
                <a:cxn ang="0">
                  <a:pos x="51" y="13"/>
                </a:cxn>
                <a:cxn ang="0">
                  <a:pos x="51" y="16"/>
                </a:cxn>
                <a:cxn ang="0">
                  <a:pos x="53" y="16"/>
                </a:cxn>
                <a:cxn ang="0">
                  <a:pos x="51" y="13"/>
                </a:cxn>
                <a:cxn ang="0">
                  <a:pos x="49" y="14"/>
                </a:cxn>
              </a:cxnLst>
              <a:rect l="0" t="0" r="r" b="b"/>
              <a:pathLst>
                <a:path w="53" h="16">
                  <a:moveTo>
                    <a:pt x="49" y="14"/>
                  </a:moveTo>
                  <a:lnTo>
                    <a:pt x="51" y="13"/>
                  </a:lnTo>
                  <a:lnTo>
                    <a:pt x="40" y="13"/>
                  </a:lnTo>
                  <a:lnTo>
                    <a:pt x="38" y="11"/>
                  </a:lnTo>
                  <a:lnTo>
                    <a:pt x="35" y="11"/>
                  </a:lnTo>
                  <a:lnTo>
                    <a:pt x="31" y="9"/>
                  </a:lnTo>
                  <a:lnTo>
                    <a:pt x="29" y="9"/>
                  </a:lnTo>
                  <a:lnTo>
                    <a:pt x="26" y="7"/>
                  </a:lnTo>
                  <a:lnTo>
                    <a:pt x="22" y="7"/>
                  </a:lnTo>
                  <a:lnTo>
                    <a:pt x="20" y="5"/>
                  </a:lnTo>
                  <a:lnTo>
                    <a:pt x="16" y="3"/>
                  </a:lnTo>
                  <a:lnTo>
                    <a:pt x="13" y="3"/>
                  </a:lnTo>
                  <a:lnTo>
                    <a:pt x="11" y="2"/>
                  </a:lnTo>
                  <a:lnTo>
                    <a:pt x="7" y="0"/>
                  </a:lnTo>
                  <a:lnTo>
                    <a:pt x="2" y="0"/>
                  </a:lnTo>
                  <a:lnTo>
                    <a:pt x="0" y="3"/>
                  </a:lnTo>
                  <a:lnTo>
                    <a:pt x="7" y="3"/>
                  </a:lnTo>
                  <a:lnTo>
                    <a:pt x="9" y="5"/>
                  </a:lnTo>
                  <a:lnTo>
                    <a:pt x="13" y="7"/>
                  </a:lnTo>
                  <a:lnTo>
                    <a:pt x="16" y="7"/>
                  </a:lnTo>
                  <a:lnTo>
                    <a:pt x="18" y="9"/>
                  </a:lnTo>
                  <a:lnTo>
                    <a:pt x="22" y="9"/>
                  </a:lnTo>
                  <a:lnTo>
                    <a:pt x="24" y="11"/>
                  </a:lnTo>
                  <a:lnTo>
                    <a:pt x="27" y="13"/>
                  </a:lnTo>
                  <a:lnTo>
                    <a:pt x="31" y="13"/>
                  </a:lnTo>
                  <a:lnTo>
                    <a:pt x="35" y="14"/>
                  </a:lnTo>
                  <a:lnTo>
                    <a:pt x="37" y="14"/>
                  </a:lnTo>
                  <a:lnTo>
                    <a:pt x="40" y="16"/>
                  </a:lnTo>
                  <a:lnTo>
                    <a:pt x="51" y="16"/>
                  </a:lnTo>
                  <a:lnTo>
                    <a:pt x="51" y="13"/>
                  </a:lnTo>
                  <a:lnTo>
                    <a:pt x="51" y="16"/>
                  </a:lnTo>
                  <a:lnTo>
                    <a:pt x="53" y="16"/>
                  </a:lnTo>
                  <a:lnTo>
                    <a:pt x="51" y="13"/>
                  </a:lnTo>
                  <a:lnTo>
                    <a:pt x="49" y="14"/>
                  </a:lnTo>
                  <a:close/>
                </a:path>
              </a:pathLst>
            </a:custGeom>
            <a:solidFill>
              <a:srgbClr val="000000"/>
            </a:solidFill>
            <a:ln w="9525">
              <a:noFill/>
              <a:round/>
            </a:ln>
          </p:spPr>
          <p:txBody>
            <a:bodyPr/>
            <a:lstStyle/>
            <a:p>
              <a:endParaRPr lang="en-US"/>
            </a:p>
          </p:txBody>
        </p:sp>
        <p:sp>
          <p:nvSpPr>
            <p:cNvPr id="520664" name="Freeform 472"/>
            <p:cNvSpPr/>
            <p:nvPr/>
          </p:nvSpPr>
          <p:spPr bwMode="auto">
            <a:xfrm>
              <a:off x="4354" y="2806"/>
              <a:ext cx="58" cy="60"/>
            </a:xfrm>
            <a:custGeom>
              <a:avLst/>
              <a:gdLst/>
              <a:ahLst/>
              <a:cxnLst>
                <a:cxn ang="0">
                  <a:pos x="0" y="2"/>
                </a:cxn>
                <a:cxn ang="0">
                  <a:pos x="0" y="3"/>
                </a:cxn>
                <a:cxn ang="0">
                  <a:pos x="3" y="5"/>
                </a:cxn>
                <a:cxn ang="0">
                  <a:pos x="11" y="13"/>
                </a:cxn>
                <a:cxn ang="0">
                  <a:pos x="16" y="16"/>
                </a:cxn>
                <a:cxn ang="0">
                  <a:pos x="23" y="24"/>
                </a:cxn>
                <a:cxn ang="0">
                  <a:pos x="27" y="26"/>
                </a:cxn>
                <a:cxn ang="0">
                  <a:pos x="38" y="37"/>
                </a:cxn>
                <a:cxn ang="0">
                  <a:pos x="42" y="42"/>
                </a:cxn>
                <a:cxn ang="0">
                  <a:pos x="44" y="46"/>
                </a:cxn>
                <a:cxn ang="0">
                  <a:pos x="51" y="53"/>
                </a:cxn>
                <a:cxn ang="0">
                  <a:pos x="53" y="57"/>
                </a:cxn>
                <a:cxn ang="0">
                  <a:pos x="56" y="60"/>
                </a:cxn>
                <a:cxn ang="0">
                  <a:pos x="58" y="59"/>
                </a:cxn>
                <a:cxn ang="0">
                  <a:pos x="56" y="55"/>
                </a:cxn>
                <a:cxn ang="0">
                  <a:pos x="53" y="51"/>
                </a:cxn>
                <a:cxn ang="0">
                  <a:pos x="51" y="46"/>
                </a:cxn>
                <a:cxn ang="0">
                  <a:pos x="47" y="44"/>
                </a:cxn>
                <a:cxn ang="0">
                  <a:pos x="44" y="38"/>
                </a:cxn>
                <a:cxn ang="0">
                  <a:pos x="40" y="35"/>
                </a:cxn>
                <a:cxn ang="0">
                  <a:pos x="38" y="31"/>
                </a:cxn>
                <a:cxn ang="0">
                  <a:pos x="33" y="27"/>
                </a:cxn>
                <a:cxn ang="0">
                  <a:pos x="14" y="9"/>
                </a:cxn>
                <a:cxn ang="0">
                  <a:pos x="9" y="5"/>
                </a:cxn>
                <a:cxn ang="0">
                  <a:pos x="7" y="3"/>
                </a:cxn>
                <a:cxn ang="0">
                  <a:pos x="1" y="0"/>
                </a:cxn>
                <a:cxn ang="0">
                  <a:pos x="3" y="2"/>
                </a:cxn>
                <a:cxn ang="0">
                  <a:pos x="0" y="2"/>
                </a:cxn>
                <a:cxn ang="0">
                  <a:pos x="0" y="3"/>
                </a:cxn>
                <a:cxn ang="0">
                  <a:pos x="0" y="2"/>
                </a:cxn>
              </a:cxnLst>
              <a:rect l="0" t="0" r="r" b="b"/>
              <a:pathLst>
                <a:path w="58" h="60">
                  <a:moveTo>
                    <a:pt x="0" y="2"/>
                  </a:moveTo>
                  <a:lnTo>
                    <a:pt x="0" y="3"/>
                  </a:lnTo>
                  <a:lnTo>
                    <a:pt x="3" y="5"/>
                  </a:lnTo>
                  <a:lnTo>
                    <a:pt x="11" y="13"/>
                  </a:lnTo>
                  <a:lnTo>
                    <a:pt x="16" y="16"/>
                  </a:lnTo>
                  <a:lnTo>
                    <a:pt x="23" y="24"/>
                  </a:lnTo>
                  <a:lnTo>
                    <a:pt x="27" y="26"/>
                  </a:lnTo>
                  <a:lnTo>
                    <a:pt x="38" y="37"/>
                  </a:lnTo>
                  <a:lnTo>
                    <a:pt x="42" y="42"/>
                  </a:lnTo>
                  <a:lnTo>
                    <a:pt x="44" y="46"/>
                  </a:lnTo>
                  <a:lnTo>
                    <a:pt x="51" y="53"/>
                  </a:lnTo>
                  <a:lnTo>
                    <a:pt x="53" y="57"/>
                  </a:lnTo>
                  <a:lnTo>
                    <a:pt x="56" y="60"/>
                  </a:lnTo>
                  <a:lnTo>
                    <a:pt x="58" y="59"/>
                  </a:lnTo>
                  <a:lnTo>
                    <a:pt x="56" y="55"/>
                  </a:lnTo>
                  <a:lnTo>
                    <a:pt x="53" y="51"/>
                  </a:lnTo>
                  <a:lnTo>
                    <a:pt x="51" y="46"/>
                  </a:lnTo>
                  <a:lnTo>
                    <a:pt x="47" y="44"/>
                  </a:lnTo>
                  <a:lnTo>
                    <a:pt x="44" y="38"/>
                  </a:lnTo>
                  <a:lnTo>
                    <a:pt x="40" y="35"/>
                  </a:lnTo>
                  <a:lnTo>
                    <a:pt x="38" y="31"/>
                  </a:lnTo>
                  <a:lnTo>
                    <a:pt x="33" y="27"/>
                  </a:lnTo>
                  <a:lnTo>
                    <a:pt x="14" y="9"/>
                  </a:lnTo>
                  <a:lnTo>
                    <a:pt x="9" y="5"/>
                  </a:lnTo>
                  <a:lnTo>
                    <a:pt x="7" y="3"/>
                  </a:lnTo>
                  <a:lnTo>
                    <a:pt x="1" y="0"/>
                  </a:lnTo>
                  <a:lnTo>
                    <a:pt x="3" y="2"/>
                  </a:lnTo>
                  <a:lnTo>
                    <a:pt x="0" y="2"/>
                  </a:lnTo>
                  <a:lnTo>
                    <a:pt x="0" y="3"/>
                  </a:lnTo>
                  <a:lnTo>
                    <a:pt x="0" y="2"/>
                  </a:lnTo>
                  <a:close/>
                </a:path>
              </a:pathLst>
            </a:custGeom>
            <a:solidFill>
              <a:srgbClr val="000000"/>
            </a:solidFill>
            <a:ln w="9525">
              <a:noFill/>
              <a:round/>
            </a:ln>
          </p:spPr>
          <p:txBody>
            <a:bodyPr/>
            <a:lstStyle/>
            <a:p>
              <a:endParaRPr lang="en-US"/>
            </a:p>
          </p:txBody>
        </p:sp>
        <p:sp>
          <p:nvSpPr>
            <p:cNvPr id="520665" name="Freeform 473"/>
            <p:cNvSpPr/>
            <p:nvPr/>
          </p:nvSpPr>
          <p:spPr bwMode="auto">
            <a:xfrm>
              <a:off x="4352" y="2800"/>
              <a:ext cx="7" cy="8"/>
            </a:xfrm>
            <a:custGeom>
              <a:avLst/>
              <a:gdLst/>
              <a:ahLst/>
              <a:cxnLst>
                <a:cxn ang="0">
                  <a:pos x="7" y="0"/>
                </a:cxn>
                <a:cxn ang="0">
                  <a:pos x="3" y="0"/>
                </a:cxn>
                <a:cxn ang="0">
                  <a:pos x="2" y="2"/>
                </a:cxn>
                <a:cxn ang="0">
                  <a:pos x="0" y="6"/>
                </a:cxn>
                <a:cxn ang="0">
                  <a:pos x="2" y="8"/>
                </a:cxn>
                <a:cxn ang="0">
                  <a:pos x="5" y="8"/>
                </a:cxn>
                <a:cxn ang="0">
                  <a:pos x="5" y="2"/>
                </a:cxn>
                <a:cxn ang="0">
                  <a:pos x="7" y="0"/>
                </a:cxn>
                <a:cxn ang="0">
                  <a:pos x="5" y="0"/>
                </a:cxn>
                <a:cxn ang="0">
                  <a:pos x="7" y="0"/>
                </a:cxn>
              </a:cxnLst>
              <a:rect l="0" t="0" r="r" b="b"/>
              <a:pathLst>
                <a:path w="7" h="8">
                  <a:moveTo>
                    <a:pt x="7" y="0"/>
                  </a:moveTo>
                  <a:lnTo>
                    <a:pt x="3" y="0"/>
                  </a:lnTo>
                  <a:lnTo>
                    <a:pt x="2" y="2"/>
                  </a:lnTo>
                  <a:lnTo>
                    <a:pt x="0" y="6"/>
                  </a:lnTo>
                  <a:lnTo>
                    <a:pt x="2" y="8"/>
                  </a:lnTo>
                  <a:lnTo>
                    <a:pt x="5" y="8"/>
                  </a:lnTo>
                  <a:lnTo>
                    <a:pt x="5" y="2"/>
                  </a:lnTo>
                  <a:lnTo>
                    <a:pt x="7" y="0"/>
                  </a:lnTo>
                  <a:lnTo>
                    <a:pt x="5" y="0"/>
                  </a:lnTo>
                  <a:lnTo>
                    <a:pt x="7" y="0"/>
                  </a:lnTo>
                  <a:close/>
                </a:path>
              </a:pathLst>
            </a:custGeom>
            <a:solidFill>
              <a:srgbClr val="000000"/>
            </a:solidFill>
            <a:ln w="9525">
              <a:noFill/>
              <a:round/>
            </a:ln>
          </p:spPr>
          <p:txBody>
            <a:bodyPr/>
            <a:lstStyle/>
            <a:p>
              <a:endParaRPr lang="en-US"/>
            </a:p>
          </p:txBody>
        </p:sp>
        <p:sp>
          <p:nvSpPr>
            <p:cNvPr id="520666" name="Freeform 474"/>
            <p:cNvSpPr/>
            <p:nvPr/>
          </p:nvSpPr>
          <p:spPr bwMode="auto">
            <a:xfrm>
              <a:off x="4357" y="2800"/>
              <a:ext cx="30" cy="8"/>
            </a:xfrm>
            <a:custGeom>
              <a:avLst/>
              <a:gdLst/>
              <a:ahLst/>
              <a:cxnLst>
                <a:cxn ang="0">
                  <a:pos x="30" y="0"/>
                </a:cxn>
                <a:cxn ang="0">
                  <a:pos x="26" y="2"/>
                </a:cxn>
                <a:cxn ang="0">
                  <a:pos x="8" y="2"/>
                </a:cxn>
                <a:cxn ang="0">
                  <a:pos x="6" y="0"/>
                </a:cxn>
                <a:cxn ang="0">
                  <a:pos x="2" y="0"/>
                </a:cxn>
                <a:cxn ang="0">
                  <a:pos x="0" y="2"/>
                </a:cxn>
                <a:cxn ang="0">
                  <a:pos x="4" y="4"/>
                </a:cxn>
                <a:cxn ang="0">
                  <a:pos x="8" y="6"/>
                </a:cxn>
                <a:cxn ang="0">
                  <a:pos x="11" y="6"/>
                </a:cxn>
                <a:cxn ang="0">
                  <a:pos x="15" y="8"/>
                </a:cxn>
                <a:cxn ang="0">
                  <a:pos x="19" y="8"/>
                </a:cxn>
                <a:cxn ang="0">
                  <a:pos x="22" y="6"/>
                </a:cxn>
                <a:cxn ang="0">
                  <a:pos x="26" y="6"/>
                </a:cxn>
                <a:cxn ang="0">
                  <a:pos x="30" y="4"/>
                </a:cxn>
                <a:cxn ang="0">
                  <a:pos x="30" y="0"/>
                </a:cxn>
              </a:cxnLst>
              <a:rect l="0" t="0" r="r" b="b"/>
              <a:pathLst>
                <a:path w="30" h="8">
                  <a:moveTo>
                    <a:pt x="30" y="0"/>
                  </a:moveTo>
                  <a:lnTo>
                    <a:pt x="26" y="2"/>
                  </a:lnTo>
                  <a:lnTo>
                    <a:pt x="8" y="2"/>
                  </a:lnTo>
                  <a:lnTo>
                    <a:pt x="6" y="0"/>
                  </a:lnTo>
                  <a:lnTo>
                    <a:pt x="2" y="0"/>
                  </a:lnTo>
                  <a:lnTo>
                    <a:pt x="0" y="2"/>
                  </a:lnTo>
                  <a:lnTo>
                    <a:pt x="4" y="4"/>
                  </a:lnTo>
                  <a:lnTo>
                    <a:pt x="8" y="6"/>
                  </a:lnTo>
                  <a:lnTo>
                    <a:pt x="11" y="6"/>
                  </a:lnTo>
                  <a:lnTo>
                    <a:pt x="15" y="8"/>
                  </a:lnTo>
                  <a:lnTo>
                    <a:pt x="19" y="8"/>
                  </a:lnTo>
                  <a:lnTo>
                    <a:pt x="22" y="6"/>
                  </a:lnTo>
                  <a:lnTo>
                    <a:pt x="26" y="6"/>
                  </a:lnTo>
                  <a:lnTo>
                    <a:pt x="30" y="4"/>
                  </a:lnTo>
                  <a:lnTo>
                    <a:pt x="30" y="0"/>
                  </a:lnTo>
                  <a:close/>
                </a:path>
              </a:pathLst>
            </a:custGeom>
            <a:solidFill>
              <a:srgbClr val="000000"/>
            </a:solidFill>
            <a:ln w="9525">
              <a:noFill/>
              <a:round/>
            </a:ln>
          </p:spPr>
          <p:txBody>
            <a:bodyPr/>
            <a:lstStyle/>
            <a:p>
              <a:endParaRPr lang="en-US"/>
            </a:p>
          </p:txBody>
        </p:sp>
        <p:sp>
          <p:nvSpPr>
            <p:cNvPr id="520667" name="Freeform 475"/>
            <p:cNvSpPr/>
            <p:nvPr/>
          </p:nvSpPr>
          <p:spPr bwMode="auto">
            <a:xfrm>
              <a:off x="4387" y="2798"/>
              <a:ext cx="29" cy="6"/>
            </a:xfrm>
            <a:custGeom>
              <a:avLst/>
              <a:gdLst/>
              <a:ahLst/>
              <a:cxnLst>
                <a:cxn ang="0">
                  <a:pos x="25" y="4"/>
                </a:cxn>
                <a:cxn ang="0">
                  <a:pos x="25" y="0"/>
                </a:cxn>
                <a:cxn ang="0">
                  <a:pos x="23" y="2"/>
                </a:cxn>
                <a:cxn ang="0">
                  <a:pos x="0" y="2"/>
                </a:cxn>
                <a:cxn ang="0">
                  <a:pos x="0" y="6"/>
                </a:cxn>
                <a:cxn ang="0">
                  <a:pos x="20" y="6"/>
                </a:cxn>
                <a:cxn ang="0">
                  <a:pos x="23" y="4"/>
                </a:cxn>
                <a:cxn ang="0">
                  <a:pos x="25" y="4"/>
                </a:cxn>
                <a:cxn ang="0">
                  <a:pos x="27" y="0"/>
                </a:cxn>
                <a:cxn ang="0">
                  <a:pos x="25" y="4"/>
                </a:cxn>
                <a:cxn ang="0">
                  <a:pos x="29" y="2"/>
                </a:cxn>
                <a:cxn ang="0">
                  <a:pos x="27" y="0"/>
                </a:cxn>
                <a:cxn ang="0">
                  <a:pos x="25" y="4"/>
                </a:cxn>
              </a:cxnLst>
              <a:rect l="0" t="0" r="r" b="b"/>
              <a:pathLst>
                <a:path w="29" h="6">
                  <a:moveTo>
                    <a:pt x="25" y="4"/>
                  </a:moveTo>
                  <a:lnTo>
                    <a:pt x="25" y="0"/>
                  </a:lnTo>
                  <a:lnTo>
                    <a:pt x="23" y="2"/>
                  </a:lnTo>
                  <a:lnTo>
                    <a:pt x="0" y="2"/>
                  </a:lnTo>
                  <a:lnTo>
                    <a:pt x="0" y="6"/>
                  </a:lnTo>
                  <a:lnTo>
                    <a:pt x="20" y="6"/>
                  </a:lnTo>
                  <a:lnTo>
                    <a:pt x="23" y="4"/>
                  </a:lnTo>
                  <a:lnTo>
                    <a:pt x="25" y="4"/>
                  </a:lnTo>
                  <a:lnTo>
                    <a:pt x="27" y="0"/>
                  </a:lnTo>
                  <a:lnTo>
                    <a:pt x="25" y="4"/>
                  </a:lnTo>
                  <a:lnTo>
                    <a:pt x="29" y="2"/>
                  </a:lnTo>
                  <a:lnTo>
                    <a:pt x="27" y="0"/>
                  </a:lnTo>
                  <a:lnTo>
                    <a:pt x="25" y="4"/>
                  </a:lnTo>
                  <a:close/>
                </a:path>
              </a:pathLst>
            </a:custGeom>
            <a:solidFill>
              <a:srgbClr val="000000"/>
            </a:solidFill>
            <a:ln w="9525">
              <a:noFill/>
              <a:round/>
            </a:ln>
          </p:spPr>
          <p:txBody>
            <a:bodyPr/>
            <a:lstStyle/>
            <a:p>
              <a:endParaRPr lang="en-US"/>
            </a:p>
          </p:txBody>
        </p:sp>
        <p:sp>
          <p:nvSpPr>
            <p:cNvPr id="520668" name="Freeform 476"/>
            <p:cNvSpPr/>
            <p:nvPr/>
          </p:nvSpPr>
          <p:spPr bwMode="auto">
            <a:xfrm>
              <a:off x="4352" y="2743"/>
              <a:ext cx="62" cy="59"/>
            </a:xfrm>
            <a:custGeom>
              <a:avLst/>
              <a:gdLst/>
              <a:ahLst/>
              <a:cxnLst>
                <a:cxn ang="0">
                  <a:pos x="0" y="4"/>
                </a:cxn>
                <a:cxn ang="0">
                  <a:pos x="3" y="8"/>
                </a:cxn>
                <a:cxn ang="0">
                  <a:pos x="7" y="10"/>
                </a:cxn>
                <a:cxn ang="0">
                  <a:pos x="44" y="46"/>
                </a:cxn>
                <a:cxn ang="0">
                  <a:pos x="47" y="48"/>
                </a:cxn>
                <a:cxn ang="0">
                  <a:pos x="55" y="55"/>
                </a:cxn>
                <a:cxn ang="0">
                  <a:pos x="60" y="59"/>
                </a:cxn>
                <a:cxn ang="0">
                  <a:pos x="62" y="55"/>
                </a:cxn>
                <a:cxn ang="0">
                  <a:pos x="58" y="54"/>
                </a:cxn>
                <a:cxn ang="0">
                  <a:pos x="47" y="43"/>
                </a:cxn>
                <a:cxn ang="0">
                  <a:pos x="42" y="39"/>
                </a:cxn>
                <a:cxn ang="0">
                  <a:pos x="40" y="35"/>
                </a:cxn>
                <a:cxn ang="0">
                  <a:pos x="35" y="32"/>
                </a:cxn>
                <a:cxn ang="0">
                  <a:pos x="20" y="17"/>
                </a:cxn>
                <a:cxn ang="0">
                  <a:pos x="16" y="15"/>
                </a:cxn>
                <a:cxn ang="0">
                  <a:pos x="2" y="0"/>
                </a:cxn>
                <a:cxn ang="0">
                  <a:pos x="0" y="0"/>
                </a:cxn>
                <a:cxn ang="0">
                  <a:pos x="2" y="0"/>
                </a:cxn>
                <a:cxn ang="0">
                  <a:pos x="0" y="0"/>
                </a:cxn>
                <a:cxn ang="0">
                  <a:pos x="0" y="4"/>
                </a:cxn>
              </a:cxnLst>
              <a:rect l="0" t="0" r="r" b="b"/>
              <a:pathLst>
                <a:path w="62" h="59">
                  <a:moveTo>
                    <a:pt x="0" y="4"/>
                  </a:moveTo>
                  <a:lnTo>
                    <a:pt x="3" y="8"/>
                  </a:lnTo>
                  <a:lnTo>
                    <a:pt x="7" y="10"/>
                  </a:lnTo>
                  <a:lnTo>
                    <a:pt x="44" y="46"/>
                  </a:lnTo>
                  <a:lnTo>
                    <a:pt x="47" y="48"/>
                  </a:lnTo>
                  <a:lnTo>
                    <a:pt x="55" y="55"/>
                  </a:lnTo>
                  <a:lnTo>
                    <a:pt x="60" y="59"/>
                  </a:lnTo>
                  <a:lnTo>
                    <a:pt x="62" y="55"/>
                  </a:lnTo>
                  <a:lnTo>
                    <a:pt x="58" y="54"/>
                  </a:lnTo>
                  <a:lnTo>
                    <a:pt x="47" y="43"/>
                  </a:lnTo>
                  <a:lnTo>
                    <a:pt x="42" y="39"/>
                  </a:lnTo>
                  <a:lnTo>
                    <a:pt x="40" y="35"/>
                  </a:lnTo>
                  <a:lnTo>
                    <a:pt x="35" y="32"/>
                  </a:lnTo>
                  <a:lnTo>
                    <a:pt x="20" y="17"/>
                  </a:lnTo>
                  <a:lnTo>
                    <a:pt x="16" y="15"/>
                  </a:lnTo>
                  <a:lnTo>
                    <a:pt x="2" y="0"/>
                  </a:lnTo>
                  <a:lnTo>
                    <a:pt x="0" y="0"/>
                  </a:lnTo>
                  <a:lnTo>
                    <a:pt x="2" y="0"/>
                  </a:lnTo>
                  <a:lnTo>
                    <a:pt x="0" y="0"/>
                  </a:lnTo>
                  <a:lnTo>
                    <a:pt x="0" y="4"/>
                  </a:lnTo>
                  <a:close/>
                </a:path>
              </a:pathLst>
            </a:custGeom>
            <a:solidFill>
              <a:srgbClr val="000000"/>
            </a:solidFill>
            <a:ln w="9525">
              <a:noFill/>
              <a:round/>
            </a:ln>
          </p:spPr>
          <p:txBody>
            <a:bodyPr/>
            <a:lstStyle/>
            <a:p>
              <a:endParaRPr lang="en-US"/>
            </a:p>
          </p:txBody>
        </p:sp>
        <p:sp>
          <p:nvSpPr>
            <p:cNvPr id="520669" name="Freeform 477"/>
            <p:cNvSpPr/>
            <p:nvPr/>
          </p:nvSpPr>
          <p:spPr bwMode="auto">
            <a:xfrm>
              <a:off x="4346" y="2734"/>
              <a:ext cx="6" cy="13"/>
            </a:xfrm>
            <a:custGeom>
              <a:avLst/>
              <a:gdLst/>
              <a:ahLst/>
              <a:cxnLst>
                <a:cxn ang="0">
                  <a:pos x="4" y="0"/>
                </a:cxn>
                <a:cxn ang="0">
                  <a:pos x="2" y="2"/>
                </a:cxn>
                <a:cxn ang="0">
                  <a:pos x="0" y="6"/>
                </a:cxn>
                <a:cxn ang="0">
                  <a:pos x="2" y="8"/>
                </a:cxn>
                <a:cxn ang="0">
                  <a:pos x="2" y="11"/>
                </a:cxn>
                <a:cxn ang="0">
                  <a:pos x="6" y="13"/>
                </a:cxn>
                <a:cxn ang="0">
                  <a:pos x="6" y="8"/>
                </a:cxn>
                <a:cxn ang="0">
                  <a:pos x="4" y="6"/>
                </a:cxn>
                <a:cxn ang="0">
                  <a:pos x="6" y="4"/>
                </a:cxn>
                <a:cxn ang="0">
                  <a:pos x="4" y="6"/>
                </a:cxn>
                <a:cxn ang="0">
                  <a:pos x="4" y="0"/>
                </a:cxn>
                <a:cxn ang="0">
                  <a:pos x="2" y="2"/>
                </a:cxn>
                <a:cxn ang="0">
                  <a:pos x="4" y="0"/>
                </a:cxn>
              </a:cxnLst>
              <a:rect l="0" t="0" r="r" b="b"/>
              <a:pathLst>
                <a:path w="6" h="13">
                  <a:moveTo>
                    <a:pt x="4" y="0"/>
                  </a:moveTo>
                  <a:lnTo>
                    <a:pt x="2" y="2"/>
                  </a:lnTo>
                  <a:lnTo>
                    <a:pt x="0" y="6"/>
                  </a:lnTo>
                  <a:lnTo>
                    <a:pt x="2" y="8"/>
                  </a:lnTo>
                  <a:lnTo>
                    <a:pt x="2" y="11"/>
                  </a:lnTo>
                  <a:lnTo>
                    <a:pt x="6" y="13"/>
                  </a:lnTo>
                  <a:lnTo>
                    <a:pt x="6" y="8"/>
                  </a:lnTo>
                  <a:lnTo>
                    <a:pt x="4" y="6"/>
                  </a:lnTo>
                  <a:lnTo>
                    <a:pt x="6" y="4"/>
                  </a:lnTo>
                  <a:lnTo>
                    <a:pt x="4" y="6"/>
                  </a:lnTo>
                  <a:lnTo>
                    <a:pt x="4" y="0"/>
                  </a:lnTo>
                  <a:lnTo>
                    <a:pt x="2" y="2"/>
                  </a:lnTo>
                  <a:lnTo>
                    <a:pt x="4" y="0"/>
                  </a:lnTo>
                  <a:close/>
                </a:path>
              </a:pathLst>
            </a:custGeom>
            <a:solidFill>
              <a:srgbClr val="000000"/>
            </a:solidFill>
            <a:ln w="9525">
              <a:noFill/>
              <a:round/>
            </a:ln>
          </p:spPr>
          <p:txBody>
            <a:bodyPr/>
            <a:lstStyle/>
            <a:p>
              <a:endParaRPr lang="en-US"/>
            </a:p>
          </p:txBody>
        </p:sp>
        <p:sp>
          <p:nvSpPr>
            <p:cNvPr id="520670" name="Freeform 478"/>
            <p:cNvSpPr/>
            <p:nvPr/>
          </p:nvSpPr>
          <p:spPr bwMode="auto">
            <a:xfrm>
              <a:off x="4350" y="2734"/>
              <a:ext cx="4" cy="6"/>
            </a:xfrm>
            <a:custGeom>
              <a:avLst/>
              <a:gdLst/>
              <a:ahLst/>
              <a:cxnLst>
                <a:cxn ang="0">
                  <a:pos x="4" y="0"/>
                </a:cxn>
                <a:cxn ang="0">
                  <a:pos x="0" y="0"/>
                </a:cxn>
                <a:cxn ang="0">
                  <a:pos x="0" y="6"/>
                </a:cxn>
                <a:cxn ang="0">
                  <a:pos x="0" y="4"/>
                </a:cxn>
                <a:cxn ang="0">
                  <a:pos x="2" y="4"/>
                </a:cxn>
                <a:cxn ang="0">
                  <a:pos x="4" y="0"/>
                </a:cxn>
              </a:cxnLst>
              <a:rect l="0" t="0" r="r" b="b"/>
              <a:pathLst>
                <a:path w="4" h="6">
                  <a:moveTo>
                    <a:pt x="4" y="0"/>
                  </a:moveTo>
                  <a:lnTo>
                    <a:pt x="0" y="0"/>
                  </a:lnTo>
                  <a:lnTo>
                    <a:pt x="0" y="6"/>
                  </a:lnTo>
                  <a:lnTo>
                    <a:pt x="0" y="4"/>
                  </a:lnTo>
                  <a:lnTo>
                    <a:pt x="2" y="4"/>
                  </a:lnTo>
                  <a:lnTo>
                    <a:pt x="4" y="0"/>
                  </a:lnTo>
                  <a:close/>
                </a:path>
              </a:pathLst>
            </a:custGeom>
            <a:solidFill>
              <a:srgbClr val="000000"/>
            </a:solidFill>
            <a:ln w="9525">
              <a:noFill/>
              <a:round/>
            </a:ln>
          </p:spPr>
          <p:txBody>
            <a:bodyPr/>
            <a:lstStyle/>
            <a:p>
              <a:endParaRPr lang="en-US"/>
            </a:p>
          </p:txBody>
        </p:sp>
        <p:sp>
          <p:nvSpPr>
            <p:cNvPr id="520671" name="Freeform 479"/>
            <p:cNvSpPr/>
            <p:nvPr/>
          </p:nvSpPr>
          <p:spPr bwMode="auto">
            <a:xfrm>
              <a:off x="3995" y="2740"/>
              <a:ext cx="94" cy="75"/>
            </a:xfrm>
            <a:custGeom>
              <a:avLst/>
              <a:gdLst/>
              <a:ahLst/>
              <a:cxnLst>
                <a:cxn ang="0">
                  <a:pos x="94" y="31"/>
                </a:cxn>
                <a:cxn ang="0">
                  <a:pos x="94" y="36"/>
                </a:cxn>
                <a:cxn ang="0">
                  <a:pos x="92" y="40"/>
                </a:cxn>
                <a:cxn ang="0">
                  <a:pos x="90" y="46"/>
                </a:cxn>
                <a:cxn ang="0">
                  <a:pos x="89" y="51"/>
                </a:cxn>
                <a:cxn ang="0">
                  <a:pos x="77" y="62"/>
                </a:cxn>
                <a:cxn ang="0">
                  <a:pos x="74" y="64"/>
                </a:cxn>
                <a:cxn ang="0">
                  <a:pos x="70" y="66"/>
                </a:cxn>
                <a:cxn ang="0">
                  <a:pos x="66" y="68"/>
                </a:cxn>
                <a:cxn ang="0">
                  <a:pos x="63" y="69"/>
                </a:cxn>
                <a:cxn ang="0">
                  <a:pos x="59" y="71"/>
                </a:cxn>
                <a:cxn ang="0">
                  <a:pos x="54" y="73"/>
                </a:cxn>
                <a:cxn ang="0">
                  <a:pos x="43" y="73"/>
                </a:cxn>
                <a:cxn ang="0">
                  <a:pos x="43" y="75"/>
                </a:cxn>
                <a:cxn ang="0">
                  <a:pos x="41" y="75"/>
                </a:cxn>
                <a:cxn ang="0">
                  <a:pos x="39" y="73"/>
                </a:cxn>
                <a:cxn ang="0">
                  <a:pos x="35" y="73"/>
                </a:cxn>
                <a:cxn ang="0">
                  <a:pos x="33" y="75"/>
                </a:cxn>
                <a:cxn ang="0">
                  <a:pos x="11" y="75"/>
                </a:cxn>
                <a:cxn ang="0">
                  <a:pos x="10" y="73"/>
                </a:cxn>
                <a:cxn ang="0">
                  <a:pos x="8" y="75"/>
                </a:cxn>
                <a:cxn ang="0">
                  <a:pos x="2" y="75"/>
                </a:cxn>
                <a:cxn ang="0">
                  <a:pos x="0" y="71"/>
                </a:cxn>
                <a:cxn ang="0">
                  <a:pos x="0" y="60"/>
                </a:cxn>
                <a:cxn ang="0">
                  <a:pos x="2" y="57"/>
                </a:cxn>
                <a:cxn ang="0">
                  <a:pos x="4" y="53"/>
                </a:cxn>
                <a:cxn ang="0">
                  <a:pos x="6" y="47"/>
                </a:cxn>
                <a:cxn ang="0">
                  <a:pos x="8" y="42"/>
                </a:cxn>
                <a:cxn ang="0">
                  <a:pos x="8" y="38"/>
                </a:cxn>
                <a:cxn ang="0">
                  <a:pos x="11" y="33"/>
                </a:cxn>
                <a:cxn ang="0">
                  <a:pos x="13" y="27"/>
                </a:cxn>
                <a:cxn ang="0">
                  <a:pos x="15" y="20"/>
                </a:cxn>
                <a:cxn ang="0">
                  <a:pos x="19" y="14"/>
                </a:cxn>
                <a:cxn ang="0">
                  <a:pos x="22" y="9"/>
                </a:cxn>
                <a:cxn ang="0">
                  <a:pos x="26" y="5"/>
                </a:cxn>
                <a:cxn ang="0">
                  <a:pos x="33" y="2"/>
                </a:cxn>
                <a:cxn ang="0">
                  <a:pos x="39" y="0"/>
                </a:cxn>
                <a:cxn ang="0">
                  <a:pos x="46" y="0"/>
                </a:cxn>
                <a:cxn ang="0">
                  <a:pos x="50" y="2"/>
                </a:cxn>
                <a:cxn ang="0">
                  <a:pos x="54" y="3"/>
                </a:cxn>
                <a:cxn ang="0">
                  <a:pos x="59" y="3"/>
                </a:cxn>
                <a:cxn ang="0">
                  <a:pos x="63" y="5"/>
                </a:cxn>
                <a:cxn ang="0">
                  <a:pos x="65" y="7"/>
                </a:cxn>
                <a:cxn ang="0">
                  <a:pos x="68" y="9"/>
                </a:cxn>
                <a:cxn ang="0">
                  <a:pos x="72" y="11"/>
                </a:cxn>
                <a:cxn ang="0">
                  <a:pos x="76" y="14"/>
                </a:cxn>
                <a:cxn ang="0">
                  <a:pos x="79" y="16"/>
                </a:cxn>
                <a:cxn ang="0">
                  <a:pos x="89" y="25"/>
                </a:cxn>
                <a:cxn ang="0">
                  <a:pos x="90" y="29"/>
                </a:cxn>
                <a:cxn ang="0">
                  <a:pos x="94" y="31"/>
                </a:cxn>
              </a:cxnLst>
              <a:rect l="0" t="0" r="r" b="b"/>
              <a:pathLst>
                <a:path w="94" h="75">
                  <a:moveTo>
                    <a:pt x="94" y="31"/>
                  </a:moveTo>
                  <a:lnTo>
                    <a:pt x="94" y="36"/>
                  </a:lnTo>
                  <a:lnTo>
                    <a:pt x="92" y="40"/>
                  </a:lnTo>
                  <a:lnTo>
                    <a:pt x="90" y="46"/>
                  </a:lnTo>
                  <a:lnTo>
                    <a:pt x="89" y="51"/>
                  </a:lnTo>
                  <a:lnTo>
                    <a:pt x="77" y="62"/>
                  </a:lnTo>
                  <a:lnTo>
                    <a:pt x="74" y="64"/>
                  </a:lnTo>
                  <a:lnTo>
                    <a:pt x="70" y="66"/>
                  </a:lnTo>
                  <a:lnTo>
                    <a:pt x="66" y="68"/>
                  </a:lnTo>
                  <a:lnTo>
                    <a:pt x="63" y="69"/>
                  </a:lnTo>
                  <a:lnTo>
                    <a:pt x="59" y="71"/>
                  </a:lnTo>
                  <a:lnTo>
                    <a:pt x="54" y="73"/>
                  </a:lnTo>
                  <a:lnTo>
                    <a:pt x="43" y="73"/>
                  </a:lnTo>
                  <a:lnTo>
                    <a:pt x="43" y="75"/>
                  </a:lnTo>
                  <a:lnTo>
                    <a:pt x="41" y="75"/>
                  </a:lnTo>
                  <a:lnTo>
                    <a:pt x="39" y="73"/>
                  </a:lnTo>
                  <a:lnTo>
                    <a:pt x="35" y="73"/>
                  </a:lnTo>
                  <a:lnTo>
                    <a:pt x="33" y="75"/>
                  </a:lnTo>
                  <a:lnTo>
                    <a:pt x="11" y="75"/>
                  </a:lnTo>
                  <a:lnTo>
                    <a:pt x="10" y="73"/>
                  </a:lnTo>
                  <a:lnTo>
                    <a:pt x="8" y="75"/>
                  </a:lnTo>
                  <a:lnTo>
                    <a:pt x="2" y="75"/>
                  </a:lnTo>
                  <a:lnTo>
                    <a:pt x="0" y="71"/>
                  </a:lnTo>
                  <a:lnTo>
                    <a:pt x="0" y="60"/>
                  </a:lnTo>
                  <a:lnTo>
                    <a:pt x="2" y="57"/>
                  </a:lnTo>
                  <a:lnTo>
                    <a:pt x="4" y="53"/>
                  </a:lnTo>
                  <a:lnTo>
                    <a:pt x="6" y="47"/>
                  </a:lnTo>
                  <a:lnTo>
                    <a:pt x="8" y="42"/>
                  </a:lnTo>
                  <a:lnTo>
                    <a:pt x="8" y="38"/>
                  </a:lnTo>
                  <a:lnTo>
                    <a:pt x="11" y="33"/>
                  </a:lnTo>
                  <a:lnTo>
                    <a:pt x="13" y="27"/>
                  </a:lnTo>
                  <a:lnTo>
                    <a:pt x="15" y="20"/>
                  </a:lnTo>
                  <a:lnTo>
                    <a:pt x="19" y="14"/>
                  </a:lnTo>
                  <a:lnTo>
                    <a:pt x="22" y="9"/>
                  </a:lnTo>
                  <a:lnTo>
                    <a:pt x="26" y="5"/>
                  </a:lnTo>
                  <a:lnTo>
                    <a:pt x="33" y="2"/>
                  </a:lnTo>
                  <a:lnTo>
                    <a:pt x="39" y="0"/>
                  </a:lnTo>
                  <a:lnTo>
                    <a:pt x="46" y="0"/>
                  </a:lnTo>
                  <a:lnTo>
                    <a:pt x="50" y="2"/>
                  </a:lnTo>
                  <a:lnTo>
                    <a:pt x="54" y="3"/>
                  </a:lnTo>
                  <a:lnTo>
                    <a:pt x="59" y="3"/>
                  </a:lnTo>
                  <a:lnTo>
                    <a:pt x="63" y="5"/>
                  </a:lnTo>
                  <a:lnTo>
                    <a:pt x="65" y="7"/>
                  </a:lnTo>
                  <a:lnTo>
                    <a:pt x="68" y="9"/>
                  </a:lnTo>
                  <a:lnTo>
                    <a:pt x="72" y="11"/>
                  </a:lnTo>
                  <a:lnTo>
                    <a:pt x="76" y="14"/>
                  </a:lnTo>
                  <a:lnTo>
                    <a:pt x="79" y="16"/>
                  </a:lnTo>
                  <a:lnTo>
                    <a:pt x="89" y="25"/>
                  </a:lnTo>
                  <a:lnTo>
                    <a:pt x="90" y="29"/>
                  </a:lnTo>
                  <a:lnTo>
                    <a:pt x="94" y="31"/>
                  </a:lnTo>
                  <a:close/>
                </a:path>
              </a:pathLst>
            </a:custGeom>
            <a:solidFill>
              <a:srgbClr val="000000"/>
            </a:solidFill>
            <a:ln w="9525">
              <a:noFill/>
              <a:round/>
            </a:ln>
          </p:spPr>
          <p:txBody>
            <a:bodyPr/>
            <a:lstStyle/>
            <a:p>
              <a:endParaRPr lang="en-US"/>
            </a:p>
          </p:txBody>
        </p:sp>
        <p:sp>
          <p:nvSpPr>
            <p:cNvPr id="520672" name="Freeform 480"/>
            <p:cNvSpPr/>
            <p:nvPr/>
          </p:nvSpPr>
          <p:spPr bwMode="auto">
            <a:xfrm>
              <a:off x="4067" y="2771"/>
              <a:ext cx="22" cy="35"/>
            </a:xfrm>
            <a:custGeom>
              <a:avLst/>
              <a:gdLst/>
              <a:ahLst/>
              <a:cxnLst>
                <a:cxn ang="0">
                  <a:pos x="2" y="35"/>
                </a:cxn>
                <a:cxn ang="0">
                  <a:pos x="7" y="31"/>
                </a:cxn>
                <a:cxn ang="0">
                  <a:pos x="11" y="29"/>
                </a:cxn>
                <a:cxn ang="0">
                  <a:pos x="15" y="24"/>
                </a:cxn>
                <a:cxn ang="0">
                  <a:pos x="17" y="20"/>
                </a:cxn>
                <a:cxn ang="0">
                  <a:pos x="20" y="15"/>
                </a:cxn>
                <a:cxn ang="0">
                  <a:pos x="22" y="9"/>
                </a:cxn>
                <a:cxn ang="0">
                  <a:pos x="22" y="0"/>
                </a:cxn>
                <a:cxn ang="0">
                  <a:pos x="20" y="0"/>
                </a:cxn>
                <a:cxn ang="0">
                  <a:pos x="18" y="5"/>
                </a:cxn>
                <a:cxn ang="0">
                  <a:pos x="18" y="9"/>
                </a:cxn>
                <a:cxn ang="0">
                  <a:pos x="17" y="15"/>
                </a:cxn>
                <a:cxn ang="0">
                  <a:pos x="15" y="18"/>
                </a:cxn>
                <a:cxn ang="0">
                  <a:pos x="11" y="22"/>
                </a:cxn>
                <a:cxn ang="0">
                  <a:pos x="9" y="26"/>
                </a:cxn>
                <a:cxn ang="0">
                  <a:pos x="4" y="29"/>
                </a:cxn>
                <a:cxn ang="0">
                  <a:pos x="0" y="31"/>
                </a:cxn>
                <a:cxn ang="0">
                  <a:pos x="2" y="35"/>
                </a:cxn>
              </a:cxnLst>
              <a:rect l="0" t="0" r="r" b="b"/>
              <a:pathLst>
                <a:path w="22" h="35">
                  <a:moveTo>
                    <a:pt x="2" y="35"/>
                  </a:moveTo>
                  <a:lnTo>
                    <a:pt x="7" y="31"/>
                  </a:lnTo>
                  <a:lnTo>
                    <a:pt x="11" y="29"/>
                  </a:lnTo>
                  <a:lnTo>
                    <a:pt x="15" y="24"/>
                  </a:lnTo>
                  <a:lnTo>
                    <a:pt x="17" y="20"/>
                  </a:lnTo>
                  <a:lnTo>
                    <a:pt x="20" y="15"/>
                  </a:lnTo>
                  <a:lnTo>
                    <a:pt x="22" y="9"/>
                  </a:lnTo>
                  <a:lnTo>
                    <a:pt x="22" y="0"/>
                  </a:lnTo>
                  <a:lnTo>
                    <a:pt x="20" y="0"/>
                  </a:lnTo>
                  <a:lnTo>
                    <a:pt x="18" y="5"/>
                  </a:lnTo>
                  <a:lnTo>
                    <a:pt x="18" y="9"/>
                  </a:lnTo>
                  <a:lnTo>
                    <a:pt x="17" y="15"/>
                  </a:lnTo>
                  <a:lnTo>
                    <a:pt x="15" y="18"/>
                  </a:lnTo>
                  <a:lnTo>
                    <a:pt x="11" y="22"/>
                  </a:lnTo>
                  <a:lnTo>
                    <a:pt x="9" y="26"/>
                  </a:lnTo>
                  <a:lnTo>
                    <a:pt x="4" y="29"/>
                  </a:lnTo>
                  <a:lnTo>
                    <a:pt x="0" y="31"/>
                  </a:lnTo>
                  <a:lnTo>
                    <a:pt x="2" y="35"/>
                  </a:lnTo>
                  <a:close/>
                </a:path>
              </a:pathLst>
            </a:custGeom>
            <a:solidFill>
              <a:srgbClr val="000000"/>
            </a:solidFill>
            <a:ln w="9525">
              <a:noFill/>
              <a:round/>
            </a:ln>
          </p:spPr>
          <p:txBody>
            <a:bodyPr/>
            <a:lstStyle/>
            <a:p>
              <a:endParaRPr lang="en-US"/>
            </a:p>
          </p:txBody>
        </p:sp>
        <p:sp>
          <p:nvSpPr>
            <p:cNvPr id="520673" name="Freeform 481"/>
            <p:cNvSpPr/>
            <p:nvPr/>
          </p:nvSpPr>
          <p:spPr bwMode="auto">
            <a:xfrm>
              <a:off x="4038" y="2802"/>
              <a:ext cx="31" cy="15"/>
            </a:xfrm>
            <a:custGeom>
              <a:avLst/>
              <a:gdLst/>
              <a:ahLst/>
              <a:cxnLst>
                <a:cxn ang="0">
                  <a:pos x="1" y="13"/>
                </a:cxn>
                <a:cxn ang="0">
                  <a:pos x="0" y="13"/>
                </a:cxn>
                <a:cxn ang="0">
                  <a:pos x="3" y="15"/>
                </a:cxn>
                <a:cxn ang="0">
                  <a:pos x="9" y="13"/>
                </a:cxn>
                <a:cxn ang="0">
                  <a:pos x="12" y="13"/>
                </a:cxn>
                <a:cxn ang="0">
                  <a:pos x="16" y="11"/>
                </a:cxn>
                <a:cxn ang="0">
                  <a:pos x="20" y="9"/>
                </a:cxn>
                <a:cxn ang="0">
                  <a:pos x="23" y="7"/>
                </a:cxn>
                <a:cxn ang="0">
                  <a:pos x="27" y="6"/>
                </a:cxn>
                <a:cxn ang="0">
                  <a:pos x="31" y="4"/>
                </a:cxn>
                <a:cxn ang="0">
                  <a:pos x="29" y="0"/>
                </a:cxn>
                <a:cxn ang="0">
                  <a:pos x="25" y="2"/>
                </a:cxn>
                <a:cxn ang="0">
                  <a:pos x="22" y="4"/>
                </a:cxn>
                <a:cxn ang="0">
                  <a:pos x="18" y="6"/>
                </a:cxn>
                <a:cxn ang="0">
                  <a:pos x="16" y="7"/>
                </a:cxn>
                <a:cxn ang="0">
                  <a:pos x="11" y="9"/>
                </a:cxn>
                <a:cxn ang="0">
                  <a:pos x="0" y="9"/>
                </a:cxn>
                <a:cxn ang="0">
                  <a:pos x="0" y="11"/>
                </a:cxn>
                <a:cxn ang="0">
                  <a:pos x="0" y="9"/>
                </a:cxn>
                <a:cxn ang="0">
                  <a:pos x="0" y="11"/>
                </a:cxn>
                <a:cxn ang="0">
                  <a:pos x="1" y="13"/>
                </a:cxn>
              </a:cxnLst>
              <a:rect l="0" t="0" r="r" b="b"/>
              <a:pathLst>
                <a:path w="31" h="15">
                  <a:moveTo>
                    <a:pt x="1" y="13"/>
                  </a:moveTo>
                  <a:lnTo>
                    <a:pt x="0" y="13"/>
                  </a:lnTo>
                  <a:lnTo>
                    <a:pt x="3" y="15"/>
                  </a:lnTo>
                  <a:lnTo>
                    <a:pt x="9" y="13"/>
                  </a:lnTo>
                  <a:lnTo>
                    <a:pt x="12" y="13"/>
                  </a:lnTo>
                  <a:lnTo>
                    <a:pt x="16" y="11"/>
                  </a:lnTo>
                  <a:lnTo>
                    <a:pt x="20" y="9"/>
                  </a:lnTo>
                  <a:lnTo>
                    <a:pt x="23" y="7"/>
                  </a:lnTo>
                  <a:lnTo>
                    <a:pt x="27" y="6"/>
                  </a:lnTo>
                  <a:lnTo>
                    <a:pt x="31" y="4"/>
                  </a:lnTo>
                  <a:lnTo>
                    <a:pt x="29" y="0"/>
                  </a:lnTo>
                  <a:lnTo>
                    <a:pt x="25" y="2"/>
                  </a:lnTo>
                  <a:lnTo>
                    <a:pt x="22" y="4"/>
                  </a:lnTo>
                  <a:lnTo>
                    <a:pt x="18" y="6"/>
                  </a:lnTo>
                  <a:lnTo>
                    <a:pt x="16" y="7"/>
                  </a:lnTo>
                  <a:lnTo>
                    <a:pt x="11" y="9"/>
                  </a:lnTo>
                  <a:lnTo>
                    <a:pt x="0" y="9"/>
                  </a:lnTo>
                  <a:lnTo>
                    <a:pt x="0" y="11"/>
                  </a:lnTo>
                  <a:lnTo>
                    <a:pt x="0" y="9"/>
                  </a:lnTo>
                  <a:lnTo>
                    <a:pt x="0" y="11"/>
                  </a:lnTo>
                  <a:lnTo>
                    <a:pt x="1" y="13"/>
                  </a:lnTo>
                  <a:close/>
                </a:path>
              </a:pathLst>
            </a:custGeom>
            <a:solidFill>
              <a:srgbClr val="000000"/>
            </a:solidFill>
            <a:ln w="9525">
              <a:noFill/>
              <a:round/>
            </a:ln>
          </p:spPr>
          <p:txBody>
            <a:bodyPr/>
            <a:lstStyle/>
            <a:p>
              <a:endParaRPr lang="en-US"/>
            </a:p>
          </p:txBody>
        </p:sp>
        <p:sp>
          <p:nvSpPr>
            <p:cNvPr id="520674" name="Freeform 482"/>
            <p:cNvSpPr/>
            <p:nvPr/>
          </p:nvSpPr>
          <p:spPr bwMode="auto">
            <a:xfrm>
              <a:off x="4036" y="2813"/>
              <a:ext cx="3" cy="6"/>
            </a:xfrm>
            <a:custGeom>
              <a:avLst/>
              <a:gdLst/>
              <a:ahLst/>
              <a:cxnLst>
                <a:cxn ang="0">
                  <a:pos x="0" y="4"/>
                </a:cxn>
                <a:cxn ang="0">
                  <a:pos x="3" y="4"/>
                </a:cxn>
                <a:cxn ang="0">
                  <a:pos x="3" y="2"/>
                </a:cxn>
                <a:cxn ang="0">
                  <a:pos x="2" y="0"/>
                </a:cxn>
                <a:cxn ang="0">
                  <a:pos x="0" y="0"/>
                </a:cxn>
                <a:cxn ang="0">
                  <a:pos x="3" y="0"/>
                </a:cxn>
                <a:cxn ang="0">
                  <a:pos x="0" y="4"/>
                </a:cxn>
                <a:cxn ang="0">
                  <a:pos x="2" y="6"/>
                </a:cxn>
                <a:cxn ang="0">
                  <a:pos x="3" y="4"/>
                </a:cxn>
                <a:cxn ang="0">
                  <a:pos x="0" y="4"/>
                </a:cxn>
              </a:cxnLst>
              <a:rect l="0" t="0" r="r" b="b"/>
              <a:pathLst>
                <a:path w="3" h="6">
                  <a:moveTo>
                    <a:pt x="0" y="4"/>
                  </a:moveTo>
                  <a:lnTo>
                    <a:pt x="3" y="4"/>
                  </a:lnTo>
                  <a:lnTo>
                    <a:pt x="3" y="2"/>
                  </a:lnTo>
                  <a:lnTo>
                    <a:pt x="2" y="0"/>
                  </a:lnTo>
                  <a:lnTo>
                    <a:pt x="0" y="0"/>
                  </a:lnTo>
                  <a:lnTo>
                    <a:pt x="3" y="0"/>
                  </a:lnTo>
                  <a:lnTo>
                    <a:pt x="0" y="4"/>
                  </a:lnTo>
                  <a:lnTo>
                    <a:pt x="2" y="6"/>
                  </a:lnTo>
                  <a:lnTo>
                    <a:pt x="3" y="4"/>
                  </a:lnTo>
                  <a:lnTo>
                    <a:pt x="0" y="4"/>
                  </a:lnTo>
                  <a:close/>
                </a:path>
              </a:pathLst>
            </a:custGeom>
            <a:solidFill>
              <a:srgbClr val="000000"/>
            </a:solidFill>
            <a:ln w="9525">
              <a:noFill/>
              <a:round/>
            </a:ln>
          </p:spPr>
          <p:txBody>
            <a:bodyPr/>
            <a:lstStyle/>
            <a:p>
              <a:endParaRPr lang="en-US"/>
            </a:p>
          </p:txBody>
        </p:sp>
        <p:sp>
          <p:nvSpPr>
            <p:cNvPr id="520675" name="Freeform 483"/>
            <p:cNvSpPr/>
            <p:nvPr/>
          </p:nvSpPr>
          <p:spPr bwMode="auto">
            <a:xfrm>
              <a:off x="4027" y="2811"/>
              <a:ext cx="12" cy="6"/>
            </a:xfrm>
            <a:custGeom>
              <a:avLst/>
              <a:gdLst/>
              <a:ahLst/>
              <a:cxnLst>
                <a:cxn ang="0">
                  <a:pos x="0" y="6"/>
                </a:cxn>
                <a:cxn ang="0">
                  <a:pos x="1" y="6"/>
                </a:cxn>
                <a:cxn ang="0">
                  <a:pos x="3" y="4"/>
                </a:cxn>
                <a:cxn ang="0">
                  <a:pos x="5" y="6"/>
                </a:cxn>
                <a:cxn ang="0">
                  <a:pos x="7" y="4"/>
                </a:cxn>
                <a:cxn ang="0">
                  <a:pos x="9" y="6"/>
                </a:cxn>
                <a:cxn ang="0">
                  <a:pos x="12" y="2"/>
                </a:cxn>
                <a:cxn ang="0">
                  <a:pos x="9" y="2"/>
                </a:cxn>
                <a:cxn ang="0">
                  <a:pos x="7" y="0"/>
                </a:cxn>
                <a:cxn ang="0">
                  <a:pos x="3" y="0"/>
                </a:cxn>
                <a:cxn ang="0">
                  <a:pos x="1" y="2"/>
                </a:cxn>
                <a:cxn ang="0">
                  <a:pos x="0" y="2"/>
                </a:cxn>
                <a:cxn ang="0">
                  <a:pos x="0" y="6"/>
                </a:cxn>
                <a:cxn ang="0">
                  <a:pos x="1" y="6"/>
                </a:cxn>
                <a:cxn ang="0">
                  <a:pos x="0" y="6"/>
                </a:cxn>
              </a:cxnLst>
              <a:rect l="0" t="0" r="r" b="b"/>
              <a:pathLst>
                <a:path w="12" h="6">
                  <a:moveTo>
                    <a:pt x="0" y="6"/>
                  </a:moveTo>
                  <a:lnTo>
                    <a:pt x="1" y="6"/>
                  </a:lnTo>
                  <a:lnTo>
                    <a:pt x="3" y="4"/>
                  </a:lnTo>
                  <a:lnTo>
                    <a:pt x="5" y="6"/>
                  </a:lnTo>
                  <a:lnTo>
                    <a:pt x="7" y="4"/>
                  </a:lnTo>
                  <a:lnTo>
                    <a:pt x="9" y="6"/>
                  </a:lnTo>
                  <a:lnTo>
                    <a:pt x="12" y="2"/>
                  </a:lnTo>
                  <a:lnTo>
                    <a:pt x="9" y="2"/>
                  </a:lnTo>
                  <a:lnTo>
                    <a:pt x="7" y="0"/>
                  </a:lnTo>
                  <a:lnTo>
                    <a:pt x="3" y="0"/>
                  </a:lnTo>
                  <a:lnTo>
                    <a:pt x="1" y="2"/>
                  </a:lnTo>
                  <a:lnTo>
                    <a:pt x="0" y="2"/>
                  </a:lnTo>
                  <a:lnTo>
                    <a:pt x="0" y="6"/>
                  </a:lnTo>
                  <a:lnTo>
                    <a:pt x="1" y="6"/>
                  </a:lnTo>
                  <a:lnTo>
                    <a:pt x="0" y="6"/>
                  </a:lnTo>
                  <a:close/>
                </a:path>
              </a:pathLst>
            </a:custGeom>
            <a:solidFill>
              <a:srgbClr val="000000"/>
            </a:solidFill>
            <a:ln w="9525">
              <a:noFill/>
              <a:round/>
            </a:ln>
          </p:spPr>
          <p:txBody>
            <a:bodyPr/>
            <a:lstStyle/>
            <a:p>
              <a:endParaRPr lang="en-US"/>
            </a:p>
          </p:txBody>
        </p:sp>
        <p:sp>
          <p:nvSpPr>
            <p:cNvPr id="520676" name="Freeform 484"/>
            <p:cNvSpPr/>
            <p:nvPr/>
          </p:nvSpPr>
          <p:spPr bwMode="auto">
            <a:xfrm>
              <a:off x="4003" y="2811"/>
              <a:ext cx="24" cy="6"/>
            </a:xfrm>
            <a:custGeom>
              <a:avLst/>
              <a:gdLst/>
              <a:ahLst/>
              <a:cxnLst>
                <a:cxn ang="0">
                  <a:pos x="2" y="4"/>
                </a:cxn>
                <a:cxn ang="0">
                  <a:pos x="0" y="4"/>
                </a:cxn>
                <a:cxn ang="0">
                  <a:pos x="3" y="6"/>
                </a:cxn>
                <a:cxn ang="0">
                  <a:pos x="24" y="6"/>
                </a:cxn>
                <a:cxn ang="0">
                  <a:pos x="24" y="2"/>
                </a:cxn>
                <a:cxn ang="0">
                  <a:pos x="3" y="2"/>
                </a:cxn>
                <a:cxn ang="0">
                  <a:pos x="2" y="0"/>
                </a:cxn>
                <a:cxn ang="0">
                  <a:pos x="0" y="2"/>
                </a:cxn>
                <a:cxn ang="0">
                  <a:pos x="2" y="0"/>
                </a:cxn>
                <a:cxn ang="0">
                  <a:pos x="0" y="0"/>
                </a:cxn>
                <a:cxn ang="0">
                  <a:pos x="0" y="2"/>
                </a:cxn>
                <a:cxn ang="0">
                  <a:pos x="2" y="4"/>
                </a:cxn>
              </a:cxnLst>
              <a:rect l="0" t="0" r="r" b="b"/>
              <a:pathLst>
                <a:path w="24" h="6">
                  <a:moveTo>
                    <a:pt x="2" y="4"/>
                  </a:moveTo>
                  <a:lnTo>
                    <a:pt x="0" y="4"/>
                  </a:lnTo>
                  <a:lnTo>
                    <a:pt x="3" y="6"/>
                  </a:lnTo>
                  <a:lnTo>
                    <a:pt x="24" y="6"/>
                  </a:lnTo>
                  <a:lnTo>
                    <a:pt x="24" y="2"/>
                  </a:lnTo>
                  <a:lnTo>
                    <a:pt x="3" y="2"/>
                  </a:lnTo>
                  <a:lnTo>
                    <a:pt x="2" y="0"/>
                  </a:lnTo>
                  <a:lnTo>
                    <a:pt x="0" y="2"/>
                  </a:lnTo>
                  <a:lnTo>
                    <a:pt x="2" y="0"/>
                  </a:lnTo>
                  <a:lnTo>
                    <a:pt x="0" y="0"/>
                  </a:lnTo>
                  <a:lnTo>
                    <a:pt x="0" y="2"/>
                  </a:lnTo>
                  <a:lnTo>
                    <a:pt x="2" y="4"/>
                  </a:lnTo>
                  <a:close/>
                </a:path>
              </a:pathLst>
            </a:custGeom>
            <a:solidFill>
              <a:srgbClr val="000000"/>
            </a:solidFill>
            <a:ln w="9525">
              <a:noFill/>
              <a:round/>
            </a:ln>
          </p:spPr>
          <p:txBody>
            <a:bodyPr/>
            <a:lstStyle/>
            <a:p>
              <a:endParaRPr lang="en-US"/>
            </a:p>
          </p:txBody>
        </p:sp>
        <p:sp>
          <p:nvSpPr>
            <p:cNvPr id="520677" name="Freeform 485"/>
            <p:cNvSpPr/>
            <p:nvPr/>
          </p:nvSpPr>
          <p:spPr bwMode="auto">
            <a:xfrm>
              <a:off x="3995" y="2813"/>
              <a:ext cx="10" cy="4"/>
            </a:xfrm>
            <a:custGeom>
              <a:avLst/>
              <a:gdLst/>
              <a:ahLst/>
              <a:cxnLst>
                <a:cxn ang="0">
                  <a:pos x="0" y="4"/>
                </a:cxn>
                <a:cxn ang="0">
                  <a:pos x="8" y="4"/>
                </a:cxn>
                <a:cxn ang="0">
                  <a:pos x="10" y="2"/>
                </a:cxn>
                <a:cxn ang="0">
                  <a:pos x="8" y="0"/>
                </a:cxn>
                <a:cxn ang="0">
                  <a:pos x="2" y="0"/>
                </a:cxn>
                <a:cxn ang="0">
                  <a:pos x="4" y="2"/>
                </a:cxn>
                <a:cxn ang="0">
                  <a:pos x="0" y="4"/>
                </a:cxn>
                <a:cxn ang="0">
                  <a:pos x="2" y="4"/>
                </a:cxn>
                <a:cxn ang="0">
                  <a:pos x="0" y="4"/>
                </a:cxn>
              </a:cxnLst>
              <a:rect l="0" t="0" r="r" b="b"/>
              <a:pathLst>
                <a:path w="10" h="4">
                  <a:moveTo>
                    <a:pt x="0" y="4"/>
                  </a:moveTo>
                  <a:lnTo>
                    <a:pt x="8" y="4"/>
                  </a:lnTo>
                  <a:lnTo>
                    <a:pt x="10" y="2"/>
                  </a:lnTo>
                  <a:lnTo>
                    <a:pt x="8" y="0"/>
                  </a:lnTo>
                  <a:lnTo>
                    <a:pt x="2" y="0"/>
                  </a:lnTo>
                  <a:lnTo>
                    <a:pt x="4" y="2"/>
                  </a:lnTo>
                  <a:lnTo>
                    <a:pt x="0" y="4"/>
                  </a:lnTo>
                  <a:lnTo>
                    <a:pt x="2" y="4"/>
                  </a:lnTo>
                  <a:lnTo>
                    <a:pt x="0" y="4"/>
                  </a:lnTo>
                  <a:close/>
                </a:path>
              </a:pathLst>
            </a:custGeom>
            <a:solidFill>
              <a:srgbClr val="000000"/>
            </a:solidFill>
            <a:ln w="9525">
              <a:noFill/>
              <a:round/>
            </a:ln>
          </p:spPr>
          <p:txBody>
            <a:bodyPr/>
            <a:lstStyle/>
            <a:p>
              <a:endParaRPr lang="en-US"/>
            </a:p>
          </p:txBody>
        </p:sp>
        <p:sp>
          <p:nvSpPr>
            <p:cNvPr id="520678" name="Freeform 486"/>
            <p:cNvSpPr/>
            <p:nvPr/>
          </p:nvSpPr>
          <p:spPr bwMode="auto">
            <a:xfrm>
              <a:off x="3994" y="2778"/>
              <a:ext cx="11" cy="39"/>
            </a:xfrm>
            <a:custGeom>
              <a:avLst/>
              <a:gdLst/>
              <a:ahLst/>
              <a:cxnLst>
                <a:cxn ang="0">
                  <a:pos x="7" y="0"/>
                </a:cxn>
                <a:cxn ang="0">
                  <a:pos x="7" y="4"/>
                </a:cxn>
                <a:cxn ang="0">
                  <a:pos x="5" y="9"/>
                </a:cxn>
                <a:cxn ang="0">
                  <a:pos x="3" y="13"/>
                </a:cxn>
                <a:cxn ang="0">
                  <a:pos x="1" y="19"/>
                </a:cxn>
                <a:cxn ang="0">
                  <a:pos x="0" y="22"/>
                </a:cxn>
                <a:cxn ang="0">
                  <a:pos x="0" y="33"/>
                </a:cxn>
                <a:cxn ang="0">
                  <a:pos x="1" y="39"/>
                </a:cxn>
                <a:cxn ang="0">
                  <a:pos x="5" y="37"/>
                </a:cxn>
                <a:cxn ang="0">
                  <a:pos x="3" y="33"/>
                </a:cxn>
                <a:cxn ang="0">
                  <a:pos x="3" y="24"/>
                </a:cxn>
                <a:cxn ang="0">
                  <a:pos x="5" y="19"/>
                </a:cxn>
                <a:cxn ang="0">
                  <a:pos x="7" y="15"/>
                </a:cxn>
                <a:cxn ang="0">
                  <a:pos x="9" y="11"/>
                </a:cxn>
                <a:cxn ang="0">
                  <a:pos x="11" y="6"/>
                </a:cxn>
                <a:cxn ang="0">
                  <a:pos x="11" y="0"/>
                </a:cxn>
                <a:cxn ang="0">
                  <a:pos x="11" y="2"/>
                </a:cxn>
                <a:cxn ang="0">
                  <a:pos x="7" y="0"/>
                </a:cxn>
              </a:cxnLst>
              <a:rect l="0" t="0" r="r" b="b"/>
              <a:pathLst>
                <a:path w="11" h="39">
                  <a:moveTo>
                    <a:pt x="7" y="0"/>
                  </a:moveTo>
                  <a:lnTo>
                    <a:pt x="7" y="4"/>
                  </a:lnTo>
                  <a:lnTo>
                    <a:pt x="5" y="9"/>
                  </a:lnTo>
                  <a:lnTo>
                    <a:pt x="3" y="13"/>
                  </a:lnTo>
                  <a:lnTo>
                    <a:pt x="1" y="19"/>
                  </a:lnTo>
                  <a:lnTo>
                    <a:pt x="0" y="22"/>
                  </a:lnTo>
                  <a:lnTo>
                    <a:pt x="0" y="33"/>
                  </a:lnTo>
                  <a:lnTo>
                    <a:pt x="1" y="39"/>
                  </a:lnTo>
                  <a:lnTo>
                    <a:pt x="5" y="37"/>
                  </a:lnTo>
                  <a:lnTo>
                    <a:pt x="3" y="33"/>
                  </a:lnTo>
                  <a:lnTo>
                    <a:pt x="3" y="24"/>
                  </a:lnTo>
                  <a:lnTo>
                    <a:pt x="5" y="19"/>
                  </a:lnTo>
                  <a:lnTo>
                    <a:pt x="7" y="15"/>
                  </a:lnTo>
                  <a:lnTo>
                    <a:pt x="9" y="11"/>
                  </a:lnTo>
                  <a:lnTo>
                    <a:pt x="11" y="6"/>
                  </a:lnTo>
                  <a:lnTo>
                    <a:pt x="11" y="0"/>
                  </a:lnTo>
                  <a:lnTo>
                    <a:pt x="11" y="2"/>
                  </a:lnTo>
                  <a:lnTo>
                    <a:pt x="7" y="0"/>
                  </a:lnTo>
                  <a:close/>
                </a:path>
              </a:pathLst>
            </a:custGeom>
            <a:solidFill>
              <a:srgbClr val="000000"/>
            </a:solidFill>
            <a:ln w="9525">
              <a:noFill/>
              <a:round/>
            </a:ln>
          </p:spPr>
          <p:txBody>
            <a:bodyPr/>
            <a:lstStyle/>
            <a:p>
              <a:endParaRPr lang="en-US"/>
            </a:p>
          </p:txBody>
        </p:sp>
        <p:sp>
          <p:nvSpPr>
            <p:cNvPr id="520679" name="Freeform 487"/>
            <p:cNvSpPr/>
            <p:nvPr/>
          </p:nvSpPr>
          <p:spPr bwMode="auto">
            <a:xfrm>
              <a:off x="4001" y="2738"/>
              <a:ext cx="33" cy="42"/>
            </a:xfrm>
            <a:custGeom>
              <a:avLst/>
              <a:gdLst/>
              <a:ahLst/>
              <a:cxnLst>
                <a:cxn ang="0">
                  <a:pos x="33" y="0"/>
                </a:cxn>
                <a:cxn ang="0">
                  <a:pos x="26" y="2"/>
                </a:cxn>
                <a:cxn ang="0">
                  <a:pos x="20" y="5"/>
                </a:cxn>
                <a:cxn ang="0">
                  <a:pos x="15" y="11"/>
                </a:cxn>
                <a:cxn ang="0">
                  <a:pos x="11" y="16"/>
                </a:cxn>
                <a:cxn ang="0">
                  <a:pos x="7" y="22"/>
                </a:cxn>
                <a:cxn ang="0">
                  <a:pos x="5" y="27"/>
                </a:cxn>
                <a:cxn ang="0">
                  <a:pos x="4" y="35"/>
                </a:cxn>
                <a:cxn ang="0">
                  <a:pos x="0" y="40"/>
                </a:cxn>
                <a:cxn ang="0">
                  <a:pos x="4" y="42"/>
                </a:cxn>
                <a:cxn ang="0">
                  <a:pos x="7" y="35"/>
                </a:cxn>
                <a:cxn ang="0">
                  <a:pos x="9" y="29"/>
                </a:cxn>
                <a:cxn ang="0">
                  <a:pos x="11" y="24"/>
                </a:cxn>
                <a:cxn ang="0">
                  <a:pos x="15" y="18"/>
                </a:cxn>
                <a:cxn ang="0">
                  <a:pos x="18" y="13"/>
                </a:cxn>
                <a:cxn ang="0">
                  <a:pos x="22" y="9"/>
                </a:cxn>
                <a:cxn ang="0">
                  <a:pos x="27" y="5"/>
                </a:cxn>
                <a:cxn ang="0">
                  <a:pos x="33" y="4"/>
                </a:cxn>
                <a:cxn ang="0">
                  <a:pos x="33" y="0"/>
                </a:cxn>
              </a:cxnLst>
              <a:rect l="0" t="0" r="r" b="b"/>
              <a:pathLst>
                <a:path w="33" h="42">
                  <a:moveTo>
                    <a:pt x="33" y="0"/>
                  </a:moveTo>
                  <a:lnTo>
                    <a:pt x="26" y="2"/>
                  </a:lnTo>
                  <a:lnTo>
                    <a:pt x="20" y="5"/>
                  </a:lnTo>
                  <a:lnTo>
                    <a:pt x="15" y="11"/>
                  </a:lnTo>
                  <a:lnTo>
                    <a:pt x="11" y="16"/>
                  </a:lnTo>
                  <a:lnTo>
                    <a:pt x="7" y="22"/>
                  </a:lnTo>
                  <a:lnTo>
                    <a:pt x="5" y="27"/>
                  </a:lnTo>
                  <a:lnTo>
                    <a:pt x="4" y="35"/>
                  </a:lnTo>
                  <a:lnTo>
                    <a:pt x="0" y="40"/>
                  </a:lnTo>
                  <a:lnTo>
                    <a:pt x="4" y="42"/>
                  </a:lnTo>
                  <a:lnTo>
                    <a:pt x="7" y="35"/>
                  </a:lnTo>
                  <a:lnTo>
                    <a:pt x="9" y="29"/>
                  </a:lnTo>
                  <a:lnTo>
                    <a:pt x="11" y="24"/>
                  </a:lnTo>
                  <a:lnTo>
                    <a:pt x="15" y="18"/>
                  </a:lnTo>
                  <a:lnTo>
                    <a:pt x="18" y="13"/>
                  </a:lnTo>
                  <a:lnTo>
                    <a:pt x="22" y="9"/>
                  </a:lnTo>
                  <a:lnTo>
                    <a:pt x="27" y="5"/>
                  </a:lnTo>
                  <a:lnTo>
                    <a:pt x="33" y="4"/>
                  </a:lnTo>
                  <a:lnTo>
                    <a:pt x="33" y="0"/>
                  </a:lnTo>
                  <a:close/>
                </a:path>
              </a:pathLst>
            </a:custGeom>
            <a:solidFill>
              <a:srgbClr val="000000"/>
            </a:solidFill>
            <a:ln w="9525">
              <a:noFill/>
              <a:round/>
            </a:ln>
          </p:spPr>
          <p:txBody>
            <a:bodyPr/>
            <a:lstStyle/>
            <a:p>
              <a:endParaRPr lang="en-US"/>
            </a:p>
          </p:txBody>
        </p:sp>
        <p:sp>
          <p:nvSpPr>
            <p:cNvPr id="520680" name="Freeform 488"/>
            <p:cNvSpPr/>
            <p:nvPr/>
          </p:nvSpPr>
          <p:spPr bwMode="auto">
            <a:xfrm>
              <a:off x="4034" y="2738"/>
              <a:ext cx="57" cy="35"/>
            </a:xfrm>
            <a:custGeom>
              <a:avLst/>
              <a:gdLst/>
              <a:ahLst/>
              <a:cxnLst>
                <a:cxn ang="0">
                  <a:pos x="55" y="33"/>
                </a:cxn>
                <a:cxn ang="0">
                  <a:pos x="53" y="29"/>
                </a:cxn>
                <a:cxn ang="0">
                  <a:pos x="51" y="26"/>
                </a:cxn>
                <a:cxn ang="0">
                  <a:pos x="48" y="22"/>
                </a:cxn>
                <a:cxn ang="0">
                  <a:pos x="44" y="20"/>
                </a:cxn>
                <a:cxn ang="0">
                  <a:pos x="42" y="16"/>
                </a:cxn>
                <a:cxn ang="0">
                  <a:pos x="38" y="15"/>
                </a:cxn>
                <a:cxn ang="0">
                  <a:pos x="35" y="13"/>
                </a:cxn>
                <a:cxn ang="0">
                  <a:pos x="31" y="9"/>
                </a:cxn>
                <a:cxn ang="0">
                  <a:pos x="27" y="7"/>
                </a:cxn>
                <a:cxn ang="0">
                  <a:pos x="24" y="5"/>
                </a:cxn>
                <a:cxn ang="0">
                  <a:pos x="20" y="4"/>
                </a:cxn>
                <a:cxn ang="0">
                  <a:pos x="16" y="4"/>
                </a:cxn>
                <a:cxn ang="0">
                  <a:pos x="13" y="2"/>
                </a:cxn>
                <a:cxn ang="0">
                  <a:pos x="7" y="2"/>
                </a:cxn>
                <a:cxn ang="0">
                  <a:pos x="4" y="0"/>
                </a:cxn>
                <a:cxn ang="0">
                  <a:pos x="0" y="0"/>
                </a:cxn>
                <a:cxn ang="0">
                  <a:pos x="0" y="4"/>
                </a:cxn>
                <a:cxn ang="0">
                  <a:pos x="7" y="4"/>
                </a:cxn>
                <a:cxn ang="0">
                  <a:pos x="11" y="5"/>
                </a:cxn>
                <a:cxn ang="0">
                  <a:pos x="15" y="7"/>
                </a:cxn>
                <a:cxn ang="0">
                  <a:pos x="18" y="7"/>
                </a:cxn>
                <a:cxn ang="0">
                  <a:pos x="22" y="9"/>
                </a:cxn>
                <a:cxn ang="0">
                  <a:pos x="26" y="11"/>
                </a:cxn>
                <a:cxn ang="0">
                  <a:pos x="29" y="13"/>
                </a:cxn>
                <a:cxn ang="0">
                  <a:pos x="33" y="15"/>
                </a:cxn>
                <a:cxn ang="0">
                  <a:pos x="35" y="18"/>
                </a:cxn>
                <a:cxn ang="0">
                  <a:pos x="38" y="20"/>
                </a:cxn>
                <a:cxn ang="0">
                  <a:pos x="42" y="22"/>
                </a:cxn>
                <a:cxn ang="0">
                  <a:pos x="48" y="27"/>
                </a:cxn>
                <a:cxn ang="0">
                  <a:pos x="50" y="31"/>
                </a:cxn>
                <a:cxn ang="0">
                  <a:pos x="53" y="35"/>
                </a:cxn>
                <a:cxn ang="0">
                  <a:pos x="53" y="33"/>
                </a:cxn>
                <a:cxn ang="0">
                  <a:pos x="57" y="33"/>
                </a:cxn>
                <a:cxn ang="0">
                  <a:pos x="55" y="33"/>
                </a:cxn>
              </a:cxnLst>
              <a:rect l="0" t="0" r="r" b="b"/>
              <a:pathLst>
                <a:path w="57" h="35">
                  <a:moveTo>
                    <a:pt x="55" y="33"/>
                  </a:moveTo>
                  <a:lnTo>
                    <a:pt x="53" y="29"/>
                  </a:lnTo>
                  <a:lnTo>
                    <a:pt x="51" y="26"/>
                  </a:lnTo>
                  <a:lnTo>
                    <a:pt x="48" y="22"/>
                  </a:lnTo>
                  <a:lnTo>
                    <a:pt x="44" y="20"/>
                  </a:lnTo>
                  <a:lnTo>
                    <a:pt x="42" y="16"/>
                  </a:lnTo>
                  <a:lnTo>
                    <a:pt x="38" y="15"/>
                  </a:lnTo>
                  <a:lnTo>
                    <a:pt x="35" y="13"/>
                  </a:lnTo>
                  <a:lnTo>
                    <a:pt x="31" y="9"/>
                  </a:lnTo>
                  <a:lnTo>
                    <a:pt x="27" y="7"/>
                  </a:lnTo>
                  <a:lnTo>
                    <a:pt x="24" y="5"/>
                  </a:lnTo>
                  <a:lnTo>
                    <a:pt x="20" y="4"/>
                  </a:lnTo>
                  <a:lnTo>
                    <a:pt x="16" y="4"/>
                  </a:lnTo>
                  <a:lnTo>
                    <a:pt x="13" y="2"/>
                  </a:lnTo>
                  <a:lnTo>
                    <a:pt x="7" y="2"/>
                  </a:lnTo>
                  <a:lnTo>
                    <a:pt x="4" y="0"/>
                  </a:lnTo>
                  <a:lnTo>
                    <a:pt x="0" y="0"/>
                  </a:lnTo>
                  <a:lnTo>
                    <a:pt x="0" y="4"/>
                  </a:lnTo>
                  <a:lnTo>
                    <a:pt x="7" y="4"/>
                  </a:lnTo>
                  <a:lnTo>
                    <a:pt x="11" y="5"/>
                  </a:lnTo>
                  <a:lnTo>
                    <a:pt x="15" y="7"/>
                  </a:lnTo>
                  <a:lnTo>
                    <a:pt x="18" y="7"/>
                  </a:lnTo>
                  <a:lnTo>
                    <a:pt x="22" y="9"/>
                  </a:lnTo>
                  <a:lnTo>
                    <a:pt x="26" y="11"/>
                  </a:lnTo>
                  <a:lnTo>
                    <a:pt x="29" y="13"/>
                  </a:lnTo>
                  <a:lnTo>
                    <a:pt x="33" y="15"/>
                  </a:lnTo>
                  <a:lnTo>
                    <a:pt x="35" y="18"/>
                  </a:lnTo>
                  <a:lnTo>
                    <a:pt x="38" y="20"/>
                  </a:lnTo>
                  <a:lnTo>
                    <a:pt x="42" y="22"/>
                  </a:lnTo>
                  <a:lnTo>
                    <a:pt x="48" y="27"/>
                  </a:lnTo>
                  <a:lnTo>
                    <a:pt x="50" y="31"/>
                  </a:lnTo>
                  <a:lnTo>
                    <a:pt x="53" y="35"/>
                  </a:lnTo>
                  <a:lnTo>
                    <a:pt x="53" y="33"/>
                  </a:lnTo>
                  <a:lnTo>
                    <a:pt x="57" y="33"/>
                  </a:lnTo>
                  <a:lnTo>
                    <a:pt x="55" y="33"/>
                  </a:lnTo>
                  <a:close/>
                </a:path>
              </a:pathLst>
            </a:custGeom>
            <a:solidFill>
              <a:srgbClr val="000000"/>
            </a:solidFill>
            <a:ln w="9525">
              <a:noFill/>
              <a:round/>
            </a:ln>
          </p:spPr>
          <p:txBody>
            <a:bodyPr/>
            <a:lstStyle/>
            <a:p>
              <a:endParaRPr lang="en-US"/>
            </a:p>
          </p:txBody>
        </p:sp>
        <p:sp>
          <p:nvSpPr>
            <p:cNvPr id="520681" name="Freeform 489"/>
            <p:cNvSpPr/>
            <p:nvPr/>
          </p:nvSpPr>
          <p:spPr bwMode="auto">
            <a:xfrm>
              <a:off x="4025" y="2751"/>
              <a:ext cx="44" cy="25"/>
            </a:xfrm>
            <a:custGeom>
              <a:avLst/>
              <a:gdLst/>
              <a:ahLst/>
              <a:cxnLst>
                <a:cxn ang="0">
                  <a:pos x="44" y="14"/>
                </a:cxn>
                <a:cxn ang="0">
                  <a:pos x="44" y="24"/>
                </a:cxn>
                <a:cxn ang="0">
                  <a:pos x="42" y="25"/>
                </a:cxn>
                <a:cxn ang="0">
                  <a:pos x="33" y="25"/>
                </a:cxn>
                <a:cxn ang="0">
                  <a:pos x="27" y="24"/>
                </a:cxn>
                <a:cxn ang="0">
                  <a:pos x="24" y="22"/>
                </a:cxn>
                <a:cxn ang="0">
                  <a:pos x="18" y="20"/>
                </a:cxn>
                <a:cxn ang="0">
                  <a:pos x="13" y="20"/>
                </a:cxn>
                <a:cxn ang="0">
                  <a:pos x="9" y="18"/>
                </a:cxn>
                <a:cxn ang="0">
                  <a:pos x="3" y="18"/>
                </a:cxn>
                <a:cxn ang="0">
                  <a:pos x="3" y="14"/>
                </a:cxn>
                <a:cxn ang="0">
                  <a:pos x="0" y="11"/>
                </a:cxn>
                <a:cxn ang="0">
                  <a:pos x="0" y="9"/>
                </a:cxn>
                <a:cxn ang="0">
                  <a:pos x="2" y="7"/>
                </a:cxn>
                <a:cxn ang="0">
                  <a:pos x="2" y="5"/>
                </a:cxn>
                <a:cxn ang="0">
                  <a:pos x="3" y="5"/>
                </a:cxn>
                <a:cxn ang="0">
                  <a:pos x="3" y="3"/>
                </a:cxn>
                <a:cxn ang="0">
                  <a:pos x="5" y="3"/>
                </a:cxn>
                <a:cxn ang="0">
                  <a:pos x="9" y="0"/>
                </a:cxn>
                <a:cxn ang="0">
                  <a:pos x="11" y="2"/>
                </a:cxn>
                <a:cxn ang="0">
                  <a:pos x="13" y="2"/>
                </a:cxn>
                <a:cxn ang="0">
                  <a:pos x="13" y="0"/>
                </a:cxn>
                <a:cxn ang="0">
                  <a:pos x="24" y="0"/>
                </a:cxn>
                <a:cxn ang="0">
                  <a:pos x="27" y="2"/>
                </a:cxn>
                <a:cxn ang="0">
                  <a:pos x="31" y="3"/>
                </a:cxn>
                <a:cxn ang="0">
                  <a:pos x="35" y="5"/>
                </a:cxn>
                <a:cxn ang="0">
                  <a:pos x="38" y="9"/>
                </a:cxn>
                <a:cxn ang="0">
                  <a:pos x="42" y="11"/>
                </a:cxn>
                <a:cxn ang="0">
                  <a:pos x="44" y="14"/>
                </a:cxn>
              </a:cxnLst>
              <a:rect l="0" t="0" r="r" b="b"/>
              <a:pathLst>
                <a:path w="44" h="25">
                  <a:moveTo>
                    <a:pt x="44" y="14"/>
                  </a:moveTo>
                  <a:lnTo>
                    <a:pt x="44" y="24"/>
                  </a:lnTo>
                  <a:lnTo>
                    <a:pt x="42" y="25"/>
                  </a:lnTo>
                  <a:lnTo>
                    <a:pt x="33" y="25"/>
                  </a:lnTo>
                  <a:lnTo>
                    <a:pt x="27" y="24"/>
                  </a:lnTo>
                  <a:lnTo>
                    <a:pt x="24" y="22"/>
                  </a:lnTo>
                  <a:lnTo>
                    <a:pt x="18" y="20"/>
                  </a:lnTo>
                  <a:lnTo>
                    <a:pt x="13" y="20"/>
                  </a:lnTo>
                  <a:lnTo>
                    <a:pt x="9" y="18"/>
                  </a:lnTo>
                  <a:lnTo>
                    <a:pt x="3" y="18"/>
                  </a:lnTo>
                  <a:lnTo>
                    <a:pt x="3" y="14"/>
                  </a:lnTo>
                  <a:lnTo>
                    <a:pt x="0" y="11"/>
                  </a:lnTo>
                  <a:lnTo>
                    <a:pt x="0" y="9"/>
                  </a:lnTo>
                  <a:lnTo>
                    <a:pt x="2" y="7"/>
                  </a:lnTo>
                  <a:lnTo>
                    <a:pt x="2" y="5"/>
                  </a:lnTo>
                  <a:lnTo>
                    <a:pt x="3" y="5"/>
                  </a:lnTo>
                  <a:lnTo>
                    <a:pt x="3" y="3"/>
                  </a:lnTo>
                  <a:lnTo>
                    <a:pt x="5" y="3"/>
                  </a:lnTo>
                  <a:lnTo>
                    <a:pt x="9" y="0"/>
                  </a:lnTo>
                  <a:lnTo>
                    <a:pt x="11" y="2"/>
                  </a:lnTo>
                  <a:lnTo>
                    <a:pt x="13" y="2"/>
                  </a:lnTo>
                  <a:lnTo>
                    <a:pt x="13" y="0"/>
                  </a:lnTo>
                  <a:lnTo>
                    <a:pt x="24" y="0"/>
                  </a:lnTo>
                  <a:lnTo>
                    <a:pt x="27" y="2"/>
                  </a:lnTo>
                  <a:lnTo>
                    <a:pt x="31" y="3"/>
                  </a:lnTo>
                  <a:lnTo>
                    <a:pt x="35" y="5"/>
                  </a:lnTo>
                  <a:lnTo>
                    <a:pt x="38" y="9"/>
                  </a:lnTo>
                  <a:lnTo>
                    <a:pt x="42" y="11"/>
                  </a:lnTo>
                  <a:lnTo>
                    <a:pt x="44" y="14"/>
                  </a:lnTo>
                  <a:close/>
                </a:path>
              </a:pathLst>
            </a:custGeom>
            <a:solidFill>
              <a:srgbClr val="FFFF7F"/>
            </a:solidFill>
            <a:ln w="9525">
              <a:noFill/>
              <a:round/>
            </a:ln>
          </p:spPr>
          <p:txBody>
            <a:bodyPr/>
            <a:lstStyle/>
            <a:p>
              <a:endParaRPr lang="en-US"/>
            </a:p>
          </p:txBody>
        </p:sp>
        <p:sp>
          <p:nvSpPr>
            <p:cNvPr id="520682" name="Freeform 490"/>
            <p:cNvSpPr/>
            <p:nvPr/>
          </p:nvSpPr>
          <p:spPr bwMode="auto">
            <a:xfrm>
              <a:off x="4065" y="2764"/>
              <a:ext cx="6" cy="16"/>
            </a:xfrm>
            <a:custGeom>
              <a:avLst/>
              <a:gdLst/>
              <a:ahLst/>
              <a:cxnLst>
                <a:cxn ang="0">
                  <a:pos x="2" y="16"/>
                </a:cxn>
                <a:cxn ang="0">
                  <a:pos x="2" y="14"/>
                </a:cxn>
                <a:cxn ang="0">
                  <a:pos x="6" y="11"/>
                </a:cxn>
                <a:cxn ang="0">
                  <a:pos x="6" y="1"/>
                </a:cxn>
                <a:cxn ang="0">
                  <a:pos x="2" y="0"/>
                </a:cxn>
                <a:cxn ang="0">
                  <a:pos x="2" y="9"/>
                </a:cxn>
                <a:cxn ang="0">
                  <a:pos x="0" y="12"/>
                </a:cxn>
                <a:cxn ang="0">
                  <a:pos x="2" y="11"/>
                </a:cxn>
                <a:cxn ang="0">
                  <a:pos x="2" y="16"/>
                </a:cxn>
                <a:cxn ang="0">
                  <a:pos x="2" y="14"/>
                </a:cxn>
                <a:cxn ang="0">
                  <a:pos x="2" y="16"/>
                </a:cxn>
              </a:cxnLst>
              <a:rect l="0" t="0" r="r" b="b"/>
              <a:pathLst>
                <a:path w="6" h="16">
                  <a:moveTo>
                    <a:pt x="2" y="16"/>
                  </a:moveTo>
                  <a:lnTo>
                    <a:pt x="2" y="14"/>
                  </a:lnTo>
                  <a:lnTo>
                    <a:pt x="6" y="11"/>
                  </a:lnTo>
                  <a:lnTo>
                    <a:pt x="6" y="1"/>
                  </a:lnTo>
                  <a:lnTo>
                    <a:pt x="2" y="0"/>
                  </a:lnTo>
                  <a:lnTo>
                    <a:pt x="2" y="9"/>
                  </a:lnTo>
                  <a:lnTo>
                    <a:pt x="0" y="12"/>
                  </a:lnTo>
                  <a:lnTo>
                    <a:pt x="2" y="11"/>
                  </a:lnTo>
                  <a:lnTo>
                    <a:pt x="2" y="16"/>
                  </a:lnTo>
                  <a:lnTo>
                    <a:pt x="2" y="14"/>
                  </a:lnTo>
                  <a:lnTo>
                    <a:pt x="2" y="16"/>
                  </a:lnTo>
                  <a:close/>
                </a:path>
              </a:pathLst>
            </a:custGeom>
            <a:solidFill>
              <a:srgbClr val="000000"/>
            </a:solidFill>
            <a:ln w="9525">
              <a:noFill/>
              <a:round/>
            </a:ln>
          </p:spPr>
          <p:txBody>
            <a:bodyPr/>
            <a:lstStyle/>
            <a:p>
              <a:endParaRPr lang="en-US"/>
            </a:p>
          </p:txBody>
        </p:sp>
        <p:sp>
          <p:nvSpPr>
            <p:cNvPr id="520683" name="Freeform 491"/>
            <p:cNvSpPr/>
            <p:nvPr/>
          </p:nvSpPr>
          <p:spPr bwMode="auto">
            <a:xfrm>
              <a:off x="4027" y="2767"/>
              <a:ext cx="40" cy="13"/>
            </a:xfrm>
            <a:custGeom>
              <a:avLst/>
              <a:gdLst/>
              <a:ahLst/>
              <a:cxnLst>
                <a:cxn ang="0">
                  <a:pos x="0" y="2"/>
                </a:cxn>
                <a:cxn ang="0">
                  <a:pos x="1" y="4"/>
                </a:cxn>
                <a:cxn ang="0">
                  <a:pos x="7" y="4"/>
                </a:cxn>
                <a:cxn ang="0">
                  <a:pos x="11" y="6"/>
                </a:cxn>
                <a:cxn ang="0">
                  <a:pos x="16" y="6"/>
                </a:cxn>
                <a:cxn ang="0">
                  <a:pos x="20" y="8"/>
                </a:cxn>
                <a:cxn ang="0">
                  <a:pos x="25" y="9"/>
                </a:cxn>
                <a:cxn ang="0">
                  <a:pos x="31" y="11"/>
                </a:cxn>
                <a:cxn ang="0">
                  <a:pos x="34" y="11"/>
                </a:cxn>
                <a:cxn ang="0">
                  <a:pos x="40" y="13"/>
                </a:cxn>
                <a:cxn ang="0">
                  <a:pos x="40" y="8"/>
                </a:cxn>
                <a:cxn ang="0">
                  <a:pos x="31" y="8"/>
                </a:cxn>
                <a:cxn ang="0">
                  <a:pos x="25" y="6"/>
                </a:cxn>
                <a:cxn ang="0">
                  <a:pos x="22" y="4"/>
                </a:cxn>
                <a:cxn ang="0">
                  <a:pos x="16" y="4"/>
                </a:cxn>
                <a:cxn ang="0">
                  <a:pos x="12" y="2"/>
                </a:cxn>
                <a:cxn ang="0">
                  <a:pos x="7" y="0"/>
                </a:cxn>
                <a:cxn ang="0">
                  <a:pos x="1" y="0"/>
                </a:cxn>
                <a:cxn ang="0">
                  <a:pos x="3" y="2"/>
                </a:cxn>
                <a:cxn ang="0">
                  <a:pos x="0" y="2"/>
                </a:cxn>
                <a:cxn ang="0">
                  <a:pos x="0" y="4"/>
                </a:cxn>
                <a:cxn ang="0">
                  <a:pos x="1" y="4"/>
                </a:cxn>
                <a:cxn ang="0">
                  <a:pos x="0" y="2"/>
                </a:cxn>
              </a:cxnLst>
              <a:rect l="0" t="0" r="r" b="b"/>
              <a:pathLst>
                <a:path w="40" h="13">
                  <a:moveTo>
                    <a:pt x="0" y="2"/>
                  </a:moveTo>
                  <a:lnTo>
                    <a:pt x="1" y="4"/>
                  </a:lnTo>
                  <a:lnTo>
                    <a:pt x="7" y="4"/>
                  </a:lnTo>
                  <a:lnTo>
                    <a:pt x="11" y="6"/>
                  </a:lnTo>
                  <a:lnTo>
                    <a:pt x="16" y="6"/>
                  </a:lnTo>
                  <a:lnTo>
                    <a:pt x="20" y="8"/>
                  </a:lnTo>
                  <a:lnTo>
                    <a:pt x="25" y="9"/>
                  </a:lnTo>
                  <a:lnTo>
                    <a:pt x="31" y="11"/>
                  </a:lnTo>
                  <a:lnTo>
                    <a:pt x="34" y="11"/>
                  </a:lnTo>
                  <a:lnTo>
                    <a:pt x="40" y="13"/>
                  </a:lnTo>
                  <a:lnTo>
                    <a:pt x="40" y="8"/>
                  </a:lnTo>
                  <a:lnTo>
                    <a:pt x="31" y="8"/>
                  </a:lnTo>
                  <a:lnTo>
                    <a:pt x="25" y="6"/>
                  </a:lnTo>
                  <a:lnTo>
                    <a:pt x="22" y="4"/>
                  </a:lnTo>
                  <a:lnTo>
                    <a:pt x="16" y="4"/>
                  </a:lnTo>
                  <a:lnTo>
                    <a:pt x="12" y="2"/>
                  </a:lnTo>
                  <a:lnTo>
                    <a:pt x="7" y="0"/>
                  </a:lnTo>
                  <a:lnTo>
                    <a:pt x="1" y="0"/>
                  </a:lnTo>
                  <a:lnTo>
                    <a:pt x="3" y="2"/>
                  </a:lnTo>
                  <a:lnTo>
                    <a:pt x="0" y="2"/>
                  </a:lnTo>
                  <a:lnTo>
                    <a:pt x="0" y="4"/>
                  </a:lnTo>
                  <a:lnTo>
                    <a:pt x="1" y="4"/>
                  </a:lnTo>
                  <a:lnTo>
                    <a:pt x="0" y="2"/>
                  </a:lnTo>
                  <a:close/>
                </a:path>
              </a:pathLst>
            </a:custGeom>
            <a:solidFill>
              <a:srgbClr val="000000"/>
            </a:solidFill>
            <a:ln w="9525">
              <a:noFill/>
              <a:round/>
            </a:ln>
          </p:spPr>
          <p:txBody>
            <a:bodyPr/>
            <a:lstStyle/>
            <a:p>
              <a:endParaRPr lang="en-US"/>
            </a:p>
          </p:txBody>
        </p:sp>
        <p:sp>
          <p:nvSpPr>
            <p:cNvPr id="520684" name="Freeform 492"/>
            <p:cNvSpPr/>
            <p:nvPr/>
          </p:nvSpPr>
          <p:spPr bwMode="auto">
            <a:xfrm>
              <a:off x="4023" y="2758"/>
              <a:ext cx="7" cy="11"/>
            </a:xfrm>
            <a:custGeom>
              <a:avLst/>
              <a:gdLst/>
              <a:ahLst/>
              <a:cxnLst>
                <a:cxn ang="0">
                  <a:pos x="0" y="2"/>
                </a:cxn>
                <a:cxn ang="0">
                  <a:pos x="0" y="0"/>
                </a:cxn>
                <a:cxn ang="0">
                  <a:pos x="0" y="4"/>
                </a:cxn>
                <a:cxn ang="0">
                  <a:pos x="2" y="7"/>
                </a:cxn>
                <a:cxn ang="0">
                  <a:pos x="4" y="9"/>
                </a:cxn>
                <a:cxn ang="0">
                  <a:pos x="4" y="11"/>
                </a:cxn>
                <a:cxn ang="0">
                  <a:pos x="7" y="11"/>
                </a:cxn>
                <a:cxn ang="0">
                  <a:pos x="5" y="7"/>
                </a:cxn>
                <a:cxn ang="0">
                  <a:pos x="5" y="6"/>
                </a:cxn>
                <a:cxn ang="0">
                  <a:pos x="4" y="4"/>
                </a:cxn>
                <a:cxn ang="0">
                  <a:pos x="4" y="2"/>
                </a:cxn>
                <a:cxn ang="0">
                  <a:pos x="0" y="2"/>
                </a:cxn>
              </a:cxnLst>
              <a:rect l="0" t="0" r="r" b="b"/>
              <a:pathLst>
                <a:path w="7" h="11">
                  <a:moveTo>
                    <a:pt x="0" y="2"/>
                  </a:moveTo>
                  <a:lnTo>
                    <a:pt x="0" y="0"/>
                  </a:lnTo>
                  <a:lnTo>
                    <a:pt x="0" y="4"/>
                  </a:lnTo>
                  <a:lnTo>
                    <a:pt x="2" y="7"/>
                  </a:lnTo>
                  <a:lnTo>
                    <a:pt x="4" y="9"/>
                  </a:lnTo>
                  <a:lnTo>
                    <a:pt x="4" y="11"/>
                  </a:lnTo>
                  <a:lnTo>
                    <a:pt x="7" y="11"/>
                  </a:lnTo>
                  <a:lnTo>
                    <a:pt x="5" y="7"/>
                  </a:lnTo>
                  <a:lnTo>
                    <a:pt x="5" y="6"/>
                  </a:lnTo>
                  <a:lnTo>
                    <a:pt x="4" y="4"/>
                  </a:lnTo>
                  <a:lnTo>
                    <a:pt x="4" y="2"/>
                  </a:lnTo>
                  <a:lnTo>
                    <a:pt x="0" y="2"/>
                  </a:lnTo>
                  <a:close/>
                </a:path>
              </a:pathLst>
            </a:custGeom>
            <a:solidFill>
              <a:srgbClr val="000000"/>
            </a:solidFill>
            <a:ln w="9525">
              <a:noFill/>
              <a:round/>
            </a:ln>
          </p:spPr>
          <p:txBody>
            <a:bodyPr/>
            <a:lstStyle/>
            <a:p>
              <a:endParaRPr lang="en-US"/>
            </a:p>
          </p:txBody>
        </p:sp>
        <p:sp>
          <p:nvSpPr>
            <p:cNvPr id="520685" name="Freeform 493"/>
            <p:cNvSpPr/>
            <p:nvPr/>
          </p:nvSpPr>
          <p:spPr bwMode="auto">
            <a:xfrm>
              <a:off x="4023" y="2749"/>
              <a:ext cx="13" cy="11"/>
            </a:xfrm>
            <a:custGeom>
              <a:avLst/>
              <a:gdLst/>
              <a:ahLst/>
              <a:cxnLst>
                <a:cxn ang="0">
                  <a:pos x="13" y="2"/>
                </a:cxn>
                <a:cxn ang="0">
                  <a:pos x="7" y="2"/>
                </a:cxn>
                <a:cxn ang="0">
                  <a:pos x="2" y="7"/>
                </a:cxn>
                <a:cxn ang="0">
                  <a:pos x="2" y="9"/>
                </a:cxn>
                <a:cxn ang="0">
                  <a:pos x="0" y="11"/>
                </a:cxn>
                <a:cxn ang="0">
                  <a:pos x="5" y="11"/>
                </a:cxn>
                <a:cxn ang="0">
                  <a:pos x="5" y="7"/>
                </a:cxn>
                <a:cxn ang="0">
                  <a:pos x="7" y="7"/>
                </a:cxn>
                <a:cxn ang="0">
                  <a:pos x="7" y="5"/>
                </a:cxn>
                <a:cxn ang="0">
                  <a:pos x="11" y="5"/>
                </a:cxn>
                <a:cxn ang="0">
                  <a:pos x="13" y="4"/>
                </a:cxn>
                <a:cxn ang="0">
                  <a:pos x="9" y="4"/>
                </a:cxn>
                <a:cxn ang="0">
                  <a:pos x="13" y="2"/>
                </a:cxn>
                <a:cxn ang="0">
                  <a:pos x="13" y="0"/>
                </a:cxn>
                <a:cxn ang="0">
                  <a:pos x="11" y="2"/>
                </a:cxn>
                <a:cxn ang="0">
                  <a:pos x="13" y="2"/>
                </a:cxn>
              </a:cxnLst>
              <a:rect l="0" t="0" r="r" b="b"/>
              <a:pathLst>
                <a:path w="13" h="11">
                  <a:moveTo>
                    <a:pt x="13" y="2"/>
                  </a:moveTo>
                  <a:lnTo>
                    <a:pt x="7" y="2"/>
                  </a:lnTo>
                  <a:lnTo>
                    <a:pt x="2" y="7"/>
                  </a:lnTo>
                  <a:lnTo>
                    <a:pt x="2" y="9"/>
                  </a:lnTo>
                  <a:lnTo>
                    <a:pt x="0" y="11"/>
                  </a:lnTo>
                  <a:lnTo>
                    <a:pt x="5" y="11"/>
                  </a:lnTo>
                  <a:lnTo>
                    <a:pt x="5" y="7"/>
                  </a:lnTo>
                  <a:lnTo>
                    <a:pt x="7" y="7"/>
                  </a:lnTo>
                  <a:lnTo>
                    <a:pt x="7" y="5"/>
                  </a:lnTo>
                  <a:lnTo>
                    <a:pt x="11" y="5"/>
                  </a:lnTo>
                  <a:lnTo>
                    <a:pt x="13" y="4"/>
                  </a:lnTo>
                  <a:lnTo>
                    <a:pt x="9" y="4"/>
                  </a:lnTo>
                  <a:lnTo>
                    <a:pt x="13" y="2"/>
                  </a:lnTo>
                  <a:lnTo>
                    <a:pt x="13" y="0"/>
                  </a:lnTo>
                  <a:lnTo>
                    <a:pt x="11" y="2"/>
                  </a:lnTo>
                  <a:lnTo>
                    <a:pt x="13" y="2"/>
                  </a:lnTo>
                  <a:close/>
                </a:path>
              </a:pathLst>
            </a:custGeom>
            <a:solidFill>
              <a:srgbClr val="000000"/>
            </a:solidFill>
            <a:ln w="9525">
              <a:noFill/>
              <a:round/>
            </a:ln>
          </p:spPr>
          <p:txBody>
            <a:bodyPr/>
            <a:lstStyle/>
            <a:p>
              <a:endParaRPr lang="en-US"/>
            </a:p>
          </p:txBody>
        </p:sp>
        <p:sp>
          <p:nvSpPr>
            <p:cNvPr id="520686" name="Freeform 494"/>
            <p:cNvSpPr/>
            <p:nvPr/>
          </p:nvSpPr>
          <p:spPr bwMode="auto">
            <a:xfrm>
              <a:off x="4032" y="2747"/>
              <a:ext cx="7" cy="7"/>
            </a:xfrm>
            <a:custGeom>
              <a:avLst/>
              <a:gdLst/>
              <a:ahLst/>
              <a:cxnLst>
                <a:cxn ang="0">
                  <a:pos x="7" y="0"/>
                </a:cxn>
                <a:cxn ang="0">
                  <a:pos x="7" y="2"/>
                </a:cxn>
                <a:cxn ang="0">
                  <a:pos x="6" y="4"/>
                </a:cxn>
                <a:cxn ang="0">
                  <a:pos x="4" y="4"/>
                </a:cxn>
                <a:cxn ang="0">
                  <a:pos x="0" y="6"/>
                </a:cxn>
                <a:cxn ang="0">
                  <a:pos x="4" y="7"/>
                </a:cxn>
                <a:cxn ang="0">
                  <a:pos x="6" y="6"/>
                </a:cxn>
                <a:cxn ang="0">
                  <a:pos x="7" y="6"/>
                </a:cxn>
                <a:cxn ang="0">
                  <a:pos x="7" y="0"/>
                </a:cxn>
              </a:cxnLst>
              <a:rect l="0" t="0" r="r" b="b"/>
              <a:pathLst>
                <a:path w="7" h="7">
                  <a:moveTo>
                    <a:pt x="7" y="0"/>
                  </a:moveTo>
                  <a:lnTo>
                    <a:pt x="7" y="2"/>
                  </a:lnTo>
                  <a:lnTo>
                    <a:pt x="6" y="4"/>
                  </a:lnTo>
                  <a:lnTo>
                    <a:pt x="4" y="4"/>
                  </a:lnTo>
                  <a:lnTo>
                    <a:pt x="0" y="6"/>
                  </a:lnTo>
                  <a:lnTo>
                    <a:pt x="4" y="7"/>
                  </a:lnTo>
                  <a:lnTo>
                    <a:pt x="6" y="6"/>
                  </a:lnTo>
                  <a:lnTo>
                    <a:pt x="7" y="6"/>
                  </a:lnTo>
                  <a:lnTo>
                    <a:pt x="7" y="0"/>
                  </a:lnTo>
                  <a:close/>
                </a:path>
              </a:pathLst>
            </a:custGeom>
            <a:solidFill>
              <a:srgbClr val="000000"/>
            </a:solidFill>
            <a:ln w="9525">
              <a:noFill/>
              <a:round/>
            </a:ln>
          </p:spPr>
          <p:txBody>
            <a:bodyPr/>
            <a:lstStyle/>
            <a:p>
              <a:endParaRPr lang="en-US"/>
            </a:p>
          </p:txBody>
        </p:sp>
        <p:sp>
          <p:nvSpPr>
            <p:cNvPr id="520687" name="Freeform 495"/>
            <p:cNvSpPr/>
            <p:nvPr/>
          </p:nvSpPr>
          <p:spPr bwMode="auto">
            <a:xfrm>
              <a:off x="4039" y="2747"/>
              <a:ext cx="33" cy="20"/>
            </a:xfrm>
            <a:custGeom>
              <a:avLst/>
              <a:gdLst/>
              <a:ahLst/>
              <a:cxnLst>
                <a:cxn ang="0">
                  <a:pos x="32" y="18"/>
                </a:cxn>
                <a:cxn ang="0">
                  <a:pos x="32" y="17"/>
                </a:cxn>
                <a:cxn ang="0">
                  <a:pos x="28" y="13"/>
                </a:cxn>
                <a:cxn ang="0">
                  <a:pos x="24" y="11"/>
                </a:cxn>
                <a:cxn ang="0">
                  <a:pos x="19" y="6"/>
                </a:cxn>
                <a:cxn ang="0">
                  <a:pos x="13" y="4"/>
                </a:cxn>
                <a:cxn ang="0">
                  <a:pos x="10" y="2"/>
                </a:cxn>
                <a:cxn ang="0">
                  <a:pos x="4" y="2"/>
                </a:cxn>
                <a:cxn ang="0">
                  <a:pos x="0" y="0"/>
                </a:cxn>
                <a:cxn ang="0">
                  <a:pos x="0" y="4"/>
                </a:cxn>
                <a:cxn ang="0">
                  <a:pos x="4" y="4"/>
                </a:cxn>
                <a:cxn ang="0">
                  <a:pos x="10" y="6"/>
                </a:cxn>
                <a:cxn ang="0">
                  <a:pos x="13" y="7"/>
                </a:cxn>
                <a:cxn ang="0">
                  <a:pos x="17" y="9"/>
                </a:cxn>
                <a:cxn ang="0">
                  <a:pos x="19" y="11"/>
                </a:cxn>
                <a:cxn ang="0">
                  <a:pos x="22" y="13"/>
                </a:cxn>
                <a:cxn ang="0">
                  <a:pos x="30" y="20"/>
                </a:cxn>
                <a:cxn ang="0">
                  <a:pos x="28" y="17"/>
                </a:cxn>
                <a:cxn ang="0">
                  <a:pos x="32" y="18"/>
                </a:cxn>
                <a:cxn ang="0">
                  <a:pos x="33" y="18"/>
                </a:cxn>
                <a:cxn ang="0">
                  <a:pos x="32" y="17"/>
                </a:cxn>
                <a:cxn ang="0">
                  <a:pos x="32" y="18"/>
                </a:cxn>
              </a:cxnLst>
              <a:rect l="0" t="0" r="r" b="b"/>
              <a:pathLst>
                <a:path w="33" h="20">
                  <a:moveTo>
                    <a:pt x="32" y="18"/>
                  </a:moveTo>
                  <a:lnTo>
                    <a:pt x="32" y="17"/>
                  </a:lnTo>
                  <a:lnTo>
                    <a:pt x="28" y="13"/>
                  </a:lnTo>
                  <a:lnTo>
                    <a:pt x="24" y="11"/>
                  </a:lnTo>
                  <a:lnTo>
                    <a:pt x="19" y="6"/>
                  </a:lnTo>
                  <a:lnTo>
                    <a:pt x="13" y="4"/>
                  </a:lnTo>
                  <a:lnTo>
                    <a:pt x="10" y="2"/>
                  </a:lnTo>
                  <a:lnTo>
                    <a:pt x="4" y="2"/>
                  </a:lnTo>
                  <a:lnTo>
                    <a:pt x="0" y="0"/>
                  </a:lnTo>
                  <a:lnTo>
                    <a:pt x="0" y="4"/>
                  </a:lnTo>
                  <a:lnTo>
                    <a:pt x="4" y="4"/>
                  </a:lnTo>
                  <a:lnTo>
                    <a:pt x="10" y="6"/>
                  </a:lnTo>
                  <a:lnTo>
                    <a:pt x="13" y="7"/>
                  </a:lnTo>
                  <a:lnTo>
                    <a:pt x="17" y="9"/>
                  </a:lnTo>
                  <a:lnTo>
                    <a:pt x="19" y="11"/>
                  </a:lnTo>
                  <a:lnTo>
                    <a:pt x="22" y="13"/>
                  </a:lnTo>
                  <a:lnTo>
                    <a:pt x="30" y="20"/>
                  </a:lnTo>
                  <a:lnTo>
                    <a:pt x="28" y="17"/>
                  </a:lnTo>
                  <a:lnTo>
                    <a:pt x="32" y="18"/>
                  </a:lnTo>
                  <a:lnTo>
                    <a:pt x="33" y="18"/>
                  </a:lnTo>
                  <a:lnTo>
                    <a:pt x="32" y="17"/>
                  </a:lnTo>
                  <a:lnTo>
                    <a:pt x="32" y="18"/>
                  </a:lnTo>
                  <a:close/>
                </a:path>
              </a:pathLst>
            </a:custGeom>
            <a:solidFill>
              <a:srgbClr val="000000"/>
            </a:solidFill>
            <a:ln w="9525">
              <a:noFill/>
              <a:round/>
            </a:ln>
          </p:spPr>
          <p:txBody>
            <a:bodyPr/>
            <a:lstStyle/>
            <a:p>
              <a:endParaRPr lang="en-US"/>
            </a:p>
          </p:txBody>
        </p:sp>
        <p:sp>
          <p:nvSpPr>
            <p:cNvPr id="520688" name="Freeform 496"/>
            <p:cNvSpPr/>
            <p:nvPr/>
          </p:nvSpPr>
          <p:spPr bwMode="auto">
            <a:xfrm>
              <a:off x="4058" y="2753"/>
              <a:ext cx="150" cy="139"/>
            </a:xfrm>
            <a:custGeom>
              <a:avLst/>
              <a:gdLst/>
              <a:ahLst/>
              <a:cxnLst>
                <a:cxn ang="0">
                  <a:pos x="150" y="14"/>
                </a:cxn>
                <a:cxn ang="0">
                  <a:pos x="145" y="20"/>
                </a:cxn>
                <a:cxn ang="0">
                  <a:pos x="139" y="23"/>
                </a:cxn>
                <a:cxn ang="0">
                  <a:pos x="134" y="27"/>
                </a:cxn>
                <a:cxn ang="0">
                  <a:pos x="125" y="31"/>
                </a:cxn>
                <a:cxn ang="0">
                  <a:pos x="108" y="45"/>
                </a:cxn>
                <a:cxn ang="0">
                  <a:pos x="106" y="66"/>
                </a:cxn>
                <a:cxn ang="0">
                  <a:pos x="108" y="86"/>
                </a:cxn>
                <a:cxn ang="0">
                  <a:pos x="104" y="104"/>
                </a:cxn>
                <a:cxn ang="0">
                  <a:pos x="97" y="121"/>
                </a:cxn>
                <a:cxn ang="0">
                  <a:pos x="86" y="130"/>
                </a:cxn>
                <a:cxn ang="0">
                  <a:pos x="81" y="134"/>
                </a:cxn>
                <a:cxn ang="0">
                  <a:pos x="73" y="137"/>
                </a:cxn>
                <a:cxn ang="0">
                  <a:pos x="66" y="139"/>
                </a:cxn>
                <a:cxn ang="0">
                  <a:pos x="49" y="137"/>
                </a:cxn>
                <a:cxn ang="0">
                  <a:pos x="42" y="135"/>
                </a:cxn>
                <a:cxn ang="0">
                  <a:pos x="37" y="134"/>
                </a:cxn>
                <a:cxn ang="0">
                  <a:pos x="29" y="130"/>
                </a:cxn>
                <a:cxn ang="0">
                  <a:pos x="24" y="126"/>
                </a:cxn>
                <a:cxn ang="0">
                  <a:pos x="18" y="123"/>
                </a:cxn>
                <a:cxn ang="0">
                  <a:pos x="11" y="119"/>
                </a:cxn>
                <a:cxn ang="0">
                  <a:pos x="7" y="117"/>
                </a:cxn>
                <a:cxn ang="0">
                  <a:pos x="3" y="115"/>
                </a:cxn>
                <a:cxn ang="0">
                  <a:pos x="0" y="110"/>
                </a:cxn>
                <a:cxn ang="0">
                  <a:pos x="13" y="112"/>
                </a:cxn>
                <a:cxn ang="0">
                  <a:pos x="18" y="113"/>
                </a:cxn>
                <a:cxn ang="0">
                  <a:pos x="24" y="117"/>
                </a:cxn>
                <a:cxn ang="0">
                  <a:pos x="29" y="121"/>
                </a:cxn>
                <a:cxn ang="0">
                  <a:pos x="35" y="124"/>
                </a:cxn>
                <a:cxn ang="0">
                  <a:pos x="42" y="126"/>
                </a:cxn>
                <a:cxn ang="0">
                  <a:pos x="53" y="128"/>
                </a:cxn>
                <a:cxn ang="0">
                  <a:pos x="73" y="126"/>
                </a:cxn>
                <a:cxn ang="0">
                  <a:pos x="82" y="121"/>
                </a:cxn>
                <a:cxn ang="0">
                  <a:pos x="90" y="112"/>
                </a:cxn>
                <a:cxn ang="0">
                  <a:pos x="95" y="102"/>
                </a:cxn>
                <a:cxn ang="0">
                  <a:pos x="97" y="91"/>
                </a:cxn>
                <a:cxn ang="0">
                  <a:pos x="95" y="80"/>
                </a:cxn>
                <a:cxn ang="0">
                  <a:pos x="93" y="67"/>
                </a:cxn>
                <a:cxn ang="0">
                  <a:pos x="90" y="51"/>
                </a:cxn>
                <a:cxn ang="0">
                  <a:pos x="90" y="34"/>
                </a:cxn>
                <a:cxn ang="0">
                  <a:pos x="104" y="16"/>
                </a:cxn>
                <a:cxn ang="0">
                  <a:pos x="117" y="7"/>
                </a:cxn>
                <a:cxn ang="0">
                  <a:pos x="132" y="1"/>
                </a:cxn>
                <a:cxn ang="0">
                  <a:pos x="138" y="1"/>
                </a:cxn>
                <a:cxn ang="0">
                  <a:pos x="150" y="7"/>
                </a:cxn>
              </a:cxnLst>
              <a:rect l="0" t="0" r="r" b="b"/>
              <a:pathLst>
                <a:path w="150" h="139">
                  <a:moveTo>
                    <a:pt x="150" y="7"/>
                  </a:moveTo>
                  <a:lnTo>
                    <a:pt x="150" y="14"/>
                  </a:lnTo>
                  <a:lnTo>
                    <a:pt x="149" y="18"/>
                  </a:lnTo>
                  <a:lnTo>
                    <a:pt x="145" y="20"/>
                  </a:lnTo>
                  <a:lnTo>
                    <a:pt x="143" y="22"/>
                  </a:lnTo>
                  <a:lnTo>
                    <a:pt x="139" y="23"/>
                  </a:lnTo>
                  <a:lnTo>
                    <a:pt x="136" y="25"/>
                  </a:lnTo>
                  <a:lnTo>
                    <a:pt x="134" y="27"/>
                  </a:lnTo>
                  <a:lnTo>
                    <a:pt x="128" y="29"/>
                  </a:lnTo>
                  <a:lnTo>
                    <a:pt x="125" y="31"/>
                  </a:lnTo>
                  <a:lnTo>
                    <a:pt x="119" y="34"/>
                  </a:lnTo>
                  <a:lnTo>
                    <a:pt x="108" y="45"/>
                  </a:lnTo>
                  <a:lnTo>
                    <a:pt x="106" y="49"/>
                  </a:lnTo>
                  <a:lnTo>
                    <a:pt x="106" y="66"/>
                  </a:lnTo>
                  <a:lnTo>
                    <a:pt x="108" y="75"/>
                  </a:lnTo>
                  <a:lnTo>
                    <a:pt x="108" y="86"/>
                  </a:lnTo>
                  <a:lnTo>
                    <a:pt x="106" y="95"/>
                  </a:lnTo>
                  <a:lnTo>
                    <a:pt x="104" y="104"/>
                  </a:lnTo>
                  <a:lnTo>
                    <a:pt x="103" y="113"/>
                  </a:lnTo>
                  <a:lnTo>
                    <a:pt x="97" y="121"/>
                  </a:lnTo>
                  <a:lnTo>
                    <a:pt x="90" y="128"/>
                  </a:lnTo>
                  <a:lnTo>
                    <a:pt x="86" y="130"/>
                  </a:lnTo>
                  <a:lnTo>
                    <a:pt x="82" y="132"/>
                  </a:lnTo>
                  <a:lnTo>
                    <a:pt x="81" y="134"/>
                  </a:lnTo>
                  <a:lnTo>
                    <a:pt x="77" y="135"/>
                  </a:lnTo>
                  <a:lnTo>
                    <a:pt x="73" y="137"/>
                  </a:lnTo>
                  <a:lnTo>
                    <a:pt x="70" y="137"/>
                  </a:lnTo>
                  <a:lnTo>
                    <a:pt x="66" y="139"/>
                  </a:lnTo>
                  <a:lnTo>
                    <a:pt x="51" y="139"/>
                  </a:lnTo>
                  <a:lnTo>
                    <a:pt x="49" y="137"/>
                  </a:lnTo>
                  <a:lnTo>
                    <a:pt x="46" y="137"/>
                  </a:lnTo>
                  <a:lnTo>
                    <a:pt x="42" y="135"/>
                  </a:lnTo>
                  <a:lnTo>
                    <a:pt x="38" y="135"/>
                  </a:lnTo>
                  <a:lnTo>
                    <a:pt x="37" y="134"/>
                  </a:lnTo>
                  <a:lnTo>
                    <a:pt x="33" y="132"/>
                  </a:lnTo>
                  <a:lnTo>
                    <a:pt x="29" y="130"/>
                  </a:lnTo>
                  <a:lnTo>
                    <a:pt x="26" y="128"/>
                  </a:lnTo>
                  <a:lnTo>
                    <a:pt x="24" y="126"/>
                  </a:lnTo>
                  <a:lnTo>
                    <a:pt x="20" y="124"/>
                  </a:lnTo>
                  <a:lnTo>
                    <a:pt x="18" y="123"/>
                  </a:lnTo>
                  <a:lnTo>
                    <a:pt x="14" y="121"/>
                  </a:lnTo>
                  <a:lnTo>
                    <a:pt x="11" y="119"/>
                  </a:lnTo>
                  <a:lnTo>
                    <a:pt x="11" y="117"/>
                  </a:lnTo>
                  <a:lnTo>
                    <a:pt x="7" y="117"/>
                  </a:lnTo>
                  <a:lnTo>
                    <a:pt x="5" y="115"/>
                  </a:lnTo>
                  <a:lnTo>
                    <a:pt x="3" y="115"/>
                  </a:lnTo>
                  <a:lnTo>
                    <a:pt x="0" y="112"/>
                  </a:lnTo>
                  <a:lnTo>
                    <a:pt x="0" y="110"/>
                  </a:lnTo>
                  <a:lnTo>
                    <a:pt x="9" y="110"/>
                  </a:lnTo>
                  <a:lnTo>
                    <a:pt x="13" y="112"/>
                  </a:lnTo>
                  <a:lnTo>
                    <a:pt x="14" y="112"/>
                  </a:lnTo>
                  <a:lnTo>
                    <a:pt x="18" y="113"/>
                  </a:lnTo>
                  <a:lnTo>
                    <a:pt x="22" y="115"/>
                  </a:lnTo>
                  <a:lnTo>
                    <a:pt x="24" y="117"/>
                  </a:lnTo>
                  <a:lnTo>
                    <a:pt x="27" y="119"/>
                  </a:lnTo>
                  <a:lnTo>
                    <a:pt x="29" y="121"/>
                  </a:lnTo>
                  <a:lnTo>
                    <a:pt x="33" y="123"/>
                  </a:lnTo>
                  <a:lnTo>
                    <a:pt x="35" y="124"/>
                  </a:lnTo>
                  <a:lnTo>
                    <a:pt x="38" y="126"/>
                  </a:lnTo>
                  <a:lnTo>
                    <a:pt x="42" y="126"/>
                  </a:lnTo>
                  <a:lnTo>
                    <a:pt x="44" y="128"/>
                  </a:lnTo>
                  <a:lnTo>
                    <a:pt x="53" y="128"/>
                  </a:lnTo>
                  <a:lnTo>
                    <a:pt x="59" y="126"/>
                  </a:lnTo>
                  <a:lnTo>
                    <a:pt x="73" y="126"/>
                  </a:lnTo>
                  <a:lnTo>
                    <a:pt x="79" y="124"/>
                  </a:lnTo>
                  <a:lnTo>
                    <a:pt x="82" y="121"/>
                  </a:lnTo>
                  <a:lnTo>
                    <a:pt x="84" y="115"/>
                  </a:lnTo>
                  <a:lnTo>
                    <a:pt x="90" y="112"/>
                  </a:lnTo>
                  <a:lnTo>
                    <a:pt x="92" y="108"/>
                  </a:lnTo>
                  <a:lnTo>
                    <a:pt x="95" y="102"/>
                  </a:lnTo>
                  <a:lnTo>
                    <a:pt x="95" y="99"/>
                  </a:lnTo>
                  <a:lnTo>
                    <a:pt x="97" y="91"/>
                  </a:lnTo>
                  <a:lnTo>
                    <a:pt x="97" y="86"/>
                  </a:lnTo>
                  <a:lnTo>
                    <a:pt x="95" y="80"/>
                  </a:lnTo>
                  <a:lnTo>
                    <a:pt x="95" y="75"/>
                  </a:lnTo>
                  <a:lnTo>
                    <a:pt x="93" y="67"/>
                  </a:lnTo>
                  <a:lnTo>
                    <a:pt x="92" y="58"/>
                  </a:lnTo>
                  <a:lnTo>
                    <a:pt x="90" y="51"/>
                  </a:lnTo>
                  <a:lnTo>
                    <a:pt x="88" y="42"/>
                  </a:lnTo>
                  <a:lnTo>
                    <a:pt x="90" y="34"/>
                  </a:lnTo>
                  <a:lnTo>
                    <a:pt x="93" y="27"/>
                  </a:lnTo>
                  <a:lnTo>
                    <a:pt x="104" y="16"/>
                  </a:lnTo>
                  <a:lnTo>
                    <a:pt x="112" y="11"/>
                  </a:lnTo>
                  <a:lnTo>
                    <a:pt x="117" y="7"/>
                  </a:lnTo>
                  <a:lnTo>
                    <a:pt x="125" y="3"/>
                  </a:lnTo>
                  <a:lnTo>
                    <a:pt x="132" y="1"/>
                  </a:lnTo>
                  <a:lnTo>
                    <a:pt x="136" y="0"/>
                  </a:lnTo>
                  <a:lnTo>
                    <a:pt x="138" y="1"/>
                  </a:lnTo>
                  <a:lnTo>
                    <a:pt x="145" y="1"/>
                  </a:lnTo>
                  <a:lnTo>
                    <a:pt x="150" y="7"/>
                  </a:lnTo>
                  <a:close/>
                </a:path>
              </a:pathLst>
            </a:custGeom>
            <a:solidFill>
              <a:srgbClr val="000000"/>
            </a:solidFill>
            <a:ln w="9525">
              <a:noFill/>
              <a:round/>
            </a:ln>
          </p:spPr>
          <p:txBody>
            <a:bodyPr/>
            <a:lstStyle/>
            <a:p>
              <a:endParaRPr lang="en-US"/>
            </a:p>
          </p:txBody>
        </p:sp>
        <p:sp>
          <p:nvSpPr>
            <p:cNvPr id="520689" name="Freeform 497"/>
            <p:cNvSpPr/>
            <p:nvPr/>
          </p:nvSpPr>
          <p:spPr bwMode="auto">
            <a:xfrm>
              <a:off x="4190" y="2760"/>
              <a:ext cx="20" cy="22"/>
            </a:xfrm>
            <a:custGeom>
              <a:avLst/>
              <a:gdLst/>
              <a:ahLst/>
              <a:cxnLst>
                <a:cxn ang="0">
                  <a:pos x="2" y="22"/>
                </a:cxn>
                <a:cxn ang="0">
                  <a:pos x="2" y="20"/>
                </a:cxn>
                <a:cxn ang="0">
                  <a:pos x="6" y="20"/>
                </a:cxn>
                <a:cxn ang="0">
                  <a:pos x="7" y="18"/>
                </a:cxn>
                <a:cxn ang="0">
                  <a:pos x="11" y="16"/>
                </a:cxn>
                <a:cxn ang="0">
                  <a:pos x="15" y="15"/>
                </a:cxn>
                <a:cxn ang="0">
                  <a:pos x="17" y="11"/>
                </a:cxn>
                <a:cxn ang="0">
                  <a:pos x="20" y="7"/>
                </a:cxn>
                <a:cxn ang="0">
                  <a:pos x="20" y="0"/>
                </a:cxn>
                <a:cxn ang="0">
                  <a:pos x="17" y="0"/>
                </a:cxn>
                <a:cxn ang="0">
                  <a:pos x="17" y="7"/>
                </a:cxn>
                <a:cxn ang="0">
                  <a:pos x="13" y="11"/>
                </a:cxn>
                <a:cxn ang="0">
                  <a:pos x="9" y="13"/>
                </a:cxn>
                <a:cxn ang="0">
                  <a:pos x="6" y="15"/>
                </a:cxn>
                <a:cxn ang="0">
                  <a:pos x="4" y="16"/>
                </a:cxn>
                <a:cxn ang="0">
                  <a:pos x="0" y="18"/>
                </a:cxn>
                <a:cxn ang="0">
                  <a:pos x="2" y="22"/>
                </a:cxn>
              </a:cxnLst>
              <a:rect l="0" t="0" r="r" b="b"/>
              <a:pathLst>
                <a:path w="20" h="22">
                  <a:moveTo>
                    <a:pt x="2" y="22"/>
                  </a:moveTo>
                  <a:lnTo>
                    <a:pt x="2" y="20"/>
                  </a:lnTo>
                  <a:lnTo>
                    <a:pt x="6" y="20"/>
                  </a:lnTo>
                  <a:lnTo>
                    <a:pt x="7" y="18"/>
                  </a:lnTo>
                  <a:lnTo>
                    <a:pt x="11" y="16"/>
                  </a:lnTo>
                  <a:lnTo>
                    <a:pt x="15" y="15"/>
                  </a:lnTo>
                  <a:lnTo>
                    <a:pt x="17" y="11"/>
                  </a:lnTo>
                  <a:lnTo>
                    <a:pt x="20" y="7"/>
                  </a:lnTo>
                  <a:lnTo>
                    <a:pt x="20" y="0"/>
                  </a:lnTo>
                  <a:lnTo>
                    <a:pt x="17" y="0"/>
                  </a:lnTo>
                  <a:lnTo>
                    <a:pt x="17" y="7"/>
                  </a:lnTo>
                  <a:lnTo>
                    <a:pt x="13" y="11"/>
                  </a:lnTo>
                  <a:lnTo>
                    <a:pt x="9" y="13"/>
                  </a:lnTo>
                  <a:lnTo>
                    <a:pt x="6" y="15"/>
                  </a:lnTo>
                  <a:lnTo>
                    <a:pt x="4" y="16"/>
                  </a:lnTo>
                  <a:lnTo>
                    <a:pt x="0" y="18"/>
                  </a:lnTo>
                  <a:lnTo>
                    <a:pt x="2" y="22"/>
                  </a:lnTo>
                  <a:close/>
                </a:path>
              </a:pathLst>
            </a:custGeom>
            <a:solidFill>
              <a:srgbClr val="000000"/>
            </a:solidFill>
            <a:ln w="9525">
              <a:noFill/>
              <a:round/>
            </a:ln>
          </p:spPr>
          <p:txBody>
            <a:bodyPr/>
            <a:lstStyle/>
            <a:p>
              <a:endParaRPr lang="en-US"/>
            </a:p>
          </p:txBody>
        </p:sp>
        <p:sp>
          <p:nvSpPr>
            <p:cNvPr id="520690" name="Freeform 498"/>
            <p:cNvSpPr/>
            <p:nvPr/>
          </p:nvSpPr>
          <p:spPr bwMode="auto">
            <a:xfrm>
              <a:off x="4161" y="2778"/>
              <a:ext cx="31" cy="31"/>
            </a:xfrm>
            <a:custGeom>
              <a:avLst/>
              <a:gdLst/>
              <a:ahLst/>
              <a:cxnLst>
                <a:cxn ang="0">
                  <a:pos x="5" y="31"/>
                </a:cxn>
                <a:cxn ang="0">
                  <a:pos x="5" y="26"/>
                </a:cxn>
                <a:cxn ang="0">
                  <a:pos x="7" y="20"/>
                </a:cxn>
                <a:cxn ang="0">
                  <a:pos x="14" y="13"/>
                </a:cxn>
                <a:cxn ang="0">
                  <a:pos x="18" y="11"/>
                </a:cxn>
                <a:cxn ang="0">
                  <a:pos x="22" y="9"/>
                </a:cxn>
                <a:cxn ang="0">
                  <a:pos x="27" y="6"/>
                </a:cxn>
                <a:cxn ang="0">
                  <a:pos x="31" y="4"/>
                </a:cxn>
                <a:cxn ang="0">
                  <a:pos x="29" y="0"/>
                </a:cxn>
                <a:cxn ang="0">
                  <a:pos x="25" y="2"/>
                </a:cxn>
                <a:cxn ang="0">
                  <a:pos x="20" y="4"/>
                </a:cxn>
                <a:cxn ang="0">
                  <a:pos x="16" y="8"/>
                </a:cxn>
                <a:cxn ang="0">
                  <a:pos x="11" y="11"/>
                </a:cxn>
                <a:cxn ang="0">
                  <a:pos x="7" y="15"/>
                </a:cxn>
                <a:cxn ang="0">
                  <a:pos x="5" y="19"/>
                </a:cxn>
                <a:cxn ang="0">
                  <a:pos x="1" y="24"/>
                </a:cxn>
                <a:cxn ang="0">
                  <a:pos x="0" y="31"/>
                </a:cxn>
                <a:cxn ang="0">
                  <a:pos x="5" y="31"/>
                </a:cxn>
              </a:cxnLst>
              <a:rect l="0" t="0" r="r" b="b"/>
              <a:pathLst>
                <a:path w="31" h="31">
                  <a:moveTo>
                    <a:pt x="5" y="31"/>
                  </a:moveTo>
                  <a:lnTo>
                    <a:pt x="5" y="26"/>
                  </a:lnTo>
                  <a:lnTo>
                    <a:pt x="7" y="20"/>
                  </a:lnTo>
                  <a:lnTo>
                    <a:pt x="14" y="13"/>
                  </a:lnTo>
                  <a:lnTo>
                    <a:pt x="18" y="11"/>
                  </a:lnTo>
                  <a:lnTo>
                    <a:pt x="22" y="9"/>
                  </a:lnTo>
                  <a:lnTo>
                    <a:pt x="27" y="6"/>
                  </a:lnTo>
                  <a:lnTo>
                    <a:pt x="31" y="4"/>
                  </a:lnTo>
                  <a:lnTo>
                    <a:pt x="29" y="0"/>
                  </a:lnTo>
                  <a:lnTo>
                    <a:pt x="25" y="2"/>
                  </a:lnTo>
                  <a:lnTo>
                    <a:pt x="20" y="4"/>
                  </a:lnTo>
                  <a:lnTo>
                    <a:pt x="16" y="8"/>
                  </a:lnTo>
                  <a:lnTo>
                    <a:pt x="11" y="11"/>
                  </a:lnTo>
                  <a:lnTo>
                    <a:pt x="7" y="15"/>
                  </a:lnTo>
                  <a:lnTo>
                    <a:pt x="5" y="19"/>
                  </a:lnTo>
                  <a:lnTo>
                    <a:pt x="1" y="24"/>
                  </a:lnTo>
                  <a:lnTo>
                    <a:pt x="0" y="31"/>
                  </a:lnTo>
                  <a:lnTo>
                    <a:pt x="5" y="31"/>
                  </a:lnTo>
                  <a:close/>
                </a:path>
              </a:pathLst>
            </a:custGeom>
            <a:solidFill>
              <a:srgbClr val="000000"/>
            </a:solidFill>
            <a:ln w="9525">
              <a:noFill/>
              <a:round/>
            </a:ln>
          </p:spPr>
          <p:txBody>
            <a:bodyPr/>
            <a:lstStyle/>
            <a:p>
              <a:endParaRPr lang="en-US"/>
            </a:p>
          </p:txBody>
        </p:sp>
        <p:sp>
          <p:nvSpPr>
            <p:cNvPr id="520691" name="Freeform 499"/>
            <p:cNvSpPr/>
            <p:nvPr/>
          </p:nvSpPr>
          <p:spPr bwMode="auto">
            <a:xfrm>
              <a:off x="4146" y="2809"/>
              <a:ext cx="22" cy="74"/>
            </a:xfrm>
            <a:custGeom>
              <a:avLst/>
              <a:gdLst/>
              <a:ahLst/>
              <a:cxnLst>
                <a:cxn ang="0">
                  <a:pos x="4" y="74"/>
                </a:cxn>
                <a:cxn ang="0">
                  <a:pos x="11" y="67"/>
                </a:cxn>
                <a:cxn ang="0">
                  <a:pos x="15" y="57"/>
                </a:cxn>
                <a:cxn ang="0">
                  <a:pos x="18" y="48"/>
                </a:cxn>
                <a:cxn ang="0">
                  <a:pos x="20" y="39"/>
                </a:cxn>
                <a:cxn ang="0">
                  <a:pos x="22" y="30"/>
                </a:cxn>
                <a:cxn ang="0">
                  <a:pos x="22" y="19"/>
                </a:cxn>
                <a:cxn ang="0">
                  <a:pos x="20" y="10"/>
                </a:cxn>
                <a:cxn ang="0">
                  <a:pos x="20" y="0"/>
                </a:cxn>
                <a:cxn ang="0">
                  <a:pos x="15" y="0"/>
                </a:cxn>
                <a:cxn ang="0">
                  <a:pos x="16" y="10"/>
                </a:cxn>
                <a:cxn ang="0">
                  <a:pos x="18" y="19"/>
                </a:cxn>
                <a:cxn ang="0">
                  <a:pos x="16" y="30"/>
                </a:cxn>
                <a:cxn ang="0">
                  <a:pos x="16" y="39"/>
                </a:cxn>
                <a:cxn ang="0">
                  <a:pos x="15" y="48"/>
                </a:cxn>
                <a:cxn ang="0">
                  <a:pos x="13" y="56"/>
                </a:cxn>
                <a:cxn ang="0">
                  <a:pos x="7" y="63"/>
                </a:cxn>
                <a:cxn ang="0">
                  <a:pos x="0" y="70"/>
                </a:cxn>
                <a:cxn ang="0">
                  <a:pos x="4" y="74"/>
                </a:cxn>
              </a:cxnLst>
              <a:rect l="0" t="0" r="r" b="b"/>
              <a:pathLst>
                <a:path w="22" h="74">
                  <a:moveTo>
                    <a:pt x="4" y="74"/>
                  </a:moveTo>
                  <a:lnTo>
                    <a:pt x="11" y="67"/>
                  </a:lnTo>
                  <a:lnTo>
                    <a:pt x="15" y="57"/>
                  </a:lnTo>
                  <a:lnTo>
                    <a:pt x="18" y="48"/>
                  </a:lnTo>
                  <a:lnTo>
                    <a:pt x="20" y="39"/>
                  </a:lnTo>
                  <a:lnTo>
                    <a:pt x="22" y="30"/>
                  </a:lnTo>
                  <a:lnTo>
                    <a:pt x="22" y="19"/>
                  </a:lnTo>
                  <a:lnTo>
                    <a:pt x="20" y="10"/>
                  </a:lnTo>
                  <a:lnTo>
                    <a:pt x="20" y="0"/>
                  </a:lnTo>
                  <a:lnTo>
                    <a:pt x="15" y="0"/>
                  </a:lnTo>
                  <a:lnTo>
                    <a:pt x="16" y="10"/>
                  </a:lnTo>
                  <a:lnTo>
                    <a:pt x="18" y="19"/>
                  </a:lnTo>
                  <a:lnTo>
                    <a:pt x="16" y="30"/>
                  </a:lnTo>
                  <a:lnTo>
                    <a:pt x="16" y="39"/>
                  </a:lnTo>
                  <a:lnTo>
                    <a:pt x="15" y="48"/>
                  </a:lnTo>
                  <a:lnTo>
                    <a:pt x="13" y="56"/>
                  </a:lnTo>
                  <a:lnTo>
                    <a:pt x="7" y="63"/>
                  </a:lnTo>
                  <a:lnTo>
                    <a:pt x="0" y="70"/>
                  </a:lnTo>
                  <a:lnTo>
                    <a:pt x="4" y="74"/>
                  </a:lnTo>
                  <a:close/>
                </a:path>
              </a:pathLst>
            </a:custGeom>
            <a:solidFill>
              <a:srgbClr val="000000"/>
            </a:solidFill>
            <a:ln w="9525">
              <a:noFill/>
              <a:round/>
            </a:ln>
          </p:spPr>
          <p:txBody>
            <a:bodyPr/>
            <a:lstStyle/>
            <a:p>
              <a:endParaRPr lang="en-US"/>
            </a:p>
          </p:txBody>
        </p:sp>
        <p:sp>
          <p:nvSpPr>
            <p:cNvPr id="520692" name="Freeform 500"/>
            <p:cNvSpPr/>
            <p:nvPr/>
          </p:nvSpPr>
          <p:spPr bwMode="auto">
            <a:xfrm>
              <a:off x="4093" y="2879"/>
              <a:ext cx="57" cy="15"/>
            </a:xfrm>
            <a:custGeom>
              <a:avLst/>
              <a:gdLst/>
              <a:ahLst/>
              <a:cxnLst>
                <a:cxn ang="0">
                  <a:pos x="0" y="9"/>
                </a:cxn>
                <a:cxn ang="0">
                  <a:pos x="3" y="11"/>
                </a:cxn>
                <a:cxn ang="0">
                  <a:pos x="7" y="11"/>
                </a:cxn>
                <a:cxn ang="0">
                  <a:pos x="9" y="13"/>
                </a:cxn>
                <a:cxn ang="0">
                  <a:pos x="16" y="13"/>
                </a:cxn>
                <a:cxn ang="0">
                  <a:pos x="20" y="15"/>
                </a:cxn>
                <a:cxn ang="0">
                  <a:pos x="27" y="15"/>
                </a:cxn>
                <a:cxn ang="0">
                  <a:pos x="31" y="13"/>
                </a:cxn>
                <a:cxn ang="0">
                  <a:pos x="38" y="13"/>
                </a:cxn>
                <a:cxn ang="0">
                  <a:pos x="42" y="11"/>
                </a:cxn>
                <a:cxn ang="0">
                  <a:pos x="46" y="9"/>
                </a:cxn>
                <a:cxn ang="0">
                  <a:pos x="49" y="8"/>
                </a:cxn>
                <a:cxn ang="0">
                  <a:pos x="53" y="6"/>
                </a:cxn>
                <a:cxn ang="0">
                  <a:pos x="57" y="4"/>
                </a:cxn>
                <a:cxn ang="0">
                  <a:pos x="53" y="0"/>
                </a:cxn>
                <a:cxn ang="0">
                  <a:pos x="51" y="2"/>
                </a:cxn>
                <a:cxn ang="0">
                  <a:pos x="47" y="4"/>
                </a:cxn>
                <a:cxn ang="0">
                  <a:pos x="44" y="6"/>
                </a:cxn>
                <a:cxn ang="0">
                  <a:pos x="42" y="8"/>
                </a:cxn>
                <a:cxn ang="0">
                  <a:pos x="38" y="9"/>
                </a:cxn>
                <a:cxn ang="0">
                  <a:pos x="35" y="9"/>
                </a:cxn>
                <a:cxn ang="0">
                  <a:pos x="31" y="11"/>
                </a:cxn>
                <a:cxn ang="0">
                  <a:pos x="16" y="11"/>
                </a:cxn>
                <a:cxn ang="0">
                  <a:pos x="14" y="9"/>
                </a:cxn>
                <a:cxn ang="0">
                  <a:pos x="11" y="9"/>
                </a:cxn>
                <a:cxn ang="0">
                  <a:pos x="7" y="8"/>
                </a:cxn>
                <a:cxn ang="0">
                  <a:pos x="5" y="8"/>
                </a:cxn>
                <a:cxn ang="0">
                  <a:pos x="2" y="6"/>
                </a:cxn>
                <a:cxn ang="0">
                  <a:pos x="0" y="9"/>
                </a:cxn>
              </a:cxnLst>
              <a:rect l="0" t="0" r="r" b="b"/>
              <a:pathLst>
                <a:path w="57" h="15">
                  <a:moveTo>
                    <a:pt x="0" y="9"/>
                  </a:moveTo>
                  <a:lnTo>
                    <a:pt x="3" y="11"/>
                  </a:lnTo>
                  <a:lnTo>
                    <a:pt x="7" y="11"/>
                  </a:lnTo>
                  <a:lnTo>
                    <a:pt x="9" y="13"/>
                  </a:lnTo>
                  <a:lnTo>
                    <a:pt x="16" y="13"/>
                  </a:lnTo>
                  <a:lnTo>
                    <a:pt x="20" y="15"/>
                  </a:lnTo>
                  <a:lnTo>
                    <a:pt x="27" y="15"/>
                  </a:lnTo>
                  <a:lnTo>
                    <a:pt x="31" y="13"/>
                  </a:lnTo>
                  <a:lnTo>
                    <a:pt x="38" y="13"/>
                  </a:lnTo>
                  <a:lnTo>
                    <a:pt x="42" y="11"/>
                  </a:lnTo>
                  <a:lnTo>
                    <a:pt x="46" y="9"/>
                  </a:lnTo>
                  <a:lnTo>
                    <a:pt x="49" y="8"/>
                  </a:lnTo>
                  <a:lnTo>
                    <a:pt x="53" y="6"/>
                  </a:lnTo>
                  <a:lnTo>
                    <a:pt x="57" y="4"/>
                  </a:lnTo>
                  <a:lnTo>
                    <a:pt x="53" y="0"/>
                  </a:lnTo>
                  <a:lnTo>
                    <a:pt x="51" y="2"/>
                  </a:lnTo>
                  <a:lnTo>
                    <a:pt x="47" y="4"/>
                  </a:lnTo>
                  <a:lnTo>
                    <a:pt x="44" y="6"/>
                  </a:lnTo>
                  <a:lnTo>
                    <a:pt x="42" y="8"/>
                  </a:lnTo>
                  <a:lnTo>
                    <a:pt x="38" y="9"/>
                  </a:lnTo>
                  <a:lnTo>
                    <a:pt x="35" y="9"/>
                  </a:lnTo>
                  <a:lnTo>
                    <a:pt x="31" y="11"/>
                  </a:lnTo>
                  <a:lnTo>
                    <a:pt x="16" y="11"/>
                  </a:lnTo>
                  <a:lnTo>
                    <a:pt x="14" y="9"/>
                  </a:lnTo>
                  <a:lnTo>
                    <a:pt x="11" y="9"/>
                  </a:lnTo>
                  <a:lnTo>
                    <a:pt x="7" y="8"/>
                  </a:lnTo>
                  <a:lnTo>
                    <a:pt x="5" y="8"/>
                  </a:lnTo>
                  <a:lnTo>
                    <a:pt x="2" y="6"/>
                  </a:lnTo>
                  <a:lnTo>
                    <a:pt x="0" y="9"/>
                  </a:lnTo>
                  <a:close/>
                </a:path>
              </a:pathLst>
            </a:custGeom>
            <a:solidFill>
              <a:srgbClr val="000000"/>
            </a:solidFill>
            <a:ln w="9525">
              <a:noFill/>
              <a:round/>
            </a:ln>
          </p:spPr>
          <p:txBody>
            <a:bodyPr/>
            <a:lstStyle/>
            <a:p>
              <a:endParaRPr lang="en-US"/>
            </a:p>
          </p:txBody>
        </p:sp>
        <p:sp>
          <p:nvSpPr>
            <p:cNvPr id="520693" name="Freeform 501"/>
            <p:cNvSpPr/>
            <p:nvPr/>
          </p:nvSpPr>
          <p:spPr bwMode="auto">
            <a:xfrm>
              <a:off x="4069" y="2870"/>
              <a:ext cx="26" cy="18"/>
            </a:xfrm>
            <a:custGeom>
              <a:avLst/>
              <a:gdLst/>
              <a:ahLst/>
              <a:cxnLst>
                <a:cxn ang="0">
                  <a:pos x="0" y="2"/>
                </a:cxn>
                <a:cxn ang="0">
                  <a:pos x="0" y="4"/>
                </a:cxn>
                <a:cxn ang="0">
                  <a:pos x="2" y="6"/>
                </a:cxn>
                <a:cxn ang="0">
                  <a:pos x="5" y="7"/>
                </a:cxn>
                <a:cxn ang="0">
                  <a:pos x="9" y="9"/>
                </a:cxn>
                <a:cxn ang="0">
                  <a:pos x="11" y="11"/>
                </a:cxn>
                <a:cxn ang="0">
                  <a:pos x="15" y="13"/>
                </a:cxn>
                <a:cxn ang="0">
                  <a:pos x="18" y="15"/>
                </a:cxn>
                <a:cxn ang="0">
                  <a:pos x="20" y="17"/>
                </a:cxn>
                <a:cxn ang="0">
                  <a:pos x="24" y="18"/>
                </a:cxn>
                <a:cxn ang="0">
                  <a:pos x="26" y="15"/>
                </a:cxn>
                <a:cxn ang="0">
                  <a:pos x="22" y="13"/>
                </a:cxn>
                <a:cxn ang="0">
                  <a:pos x="20" y="11"/>
                </a:cxn>
                <a:cxn ang="0">
                  <a:pos x="16" y="9"/>
                </a:cxn>
                <a:cxn ang="0">
                  <a:pos x="13" y="7"/>
                </a:cxn>
                <a:cxn ang="0">
                  <a:pos x="11" y="6"/>
                </a:cxn>
                <a:cxn ang="0">
                  <a:pos x="7" y="4"/>
                </a:cxn>
                <a:cxn ang="0">
                  <a:pos x="3" y="2"/>
                </a:cxn>
                <a:cxn ang="0">
                  <a:pos x="2" y="0"/>
                </a:cxn>
                <a:cxn ang="0">
                  <a:pos x="0" y="2"/>
                </a:cxn>
                <a:cxn ang="0">
                  <a:pos x="0" y="4"/>
                </a:cxn>
                <a:cxn ang="0">
                  <a:pos x="0" y="2"/>
                </a:cxn>
              </a:cxnLst>
              <a:rect l="0" t="0" r="r" b="b"/>
              <a:pathLst>
                <a:path w="26" h="18">
                  <a:moveTo>
                    <a:pt x="0" y="2"/>
                  </a:moveTo>
                  <a:lnTo>
                    <a:pt x="0" y="4"/>
                  </a:lnTo>
                  <a:lnTo>
                    <a:pt x="2" y="6"/>
                  </a:lnTo>
                  <a:lnTo>
                    <a:pt x="5" y="7"/>
                  </a:lnTo>
                  <a:lnTo>
                    <a:pt x="9" y="9"/>
                  </a:lnTo>
                  <a:lnTo>
                    <a:pt x="11" y="11"/>
                  </a:lnTo>
                  <a:lnTo>
                    <a:pt x="15" y="13"/>
                  </a:lnTo>
                  <a:lnTo>
                    <a:pt x="18" y="15"/>
                  </a:lnTo>
                  <a:lnTo>
                    <a:pt x="20" y="17"/>
                  </a:lnTo>
                  <a:lnTo>
                    <a:pt x="24" y="18"/>
                  </a:lnTo>
                  <a:lnTo>
                    <a:pt x="26" y="15"/>
                  </a:lnTo>
                  <a:lnTo>
                    <a:pt x="22" y="13"/>
                  </a:lnTo>
                  <a:lnTo>
                    <a:pt x="20" y="11"/>
                  </a:lnTo>
                  <a:lnTo>
                    <a:pt x="16" y="9"/>
                  </a:lnTo>
                  <a:lnTo>
                    <a:pt x="13" y="7"/>
                  </a:lnTo>
                  <a:lnTo>
                    <a:pt x="11" y="6"/>
                  </a:lnTo>
                  <a:lnTo>
                    <a:pt x="7" y="4"/>
                  </a:lnTo>
                  <a:lnTo>
                    <a:pt x="3" y="2"/>
                  </a:lnTo>
                  <a:lnTo>
                    <a:pt x="2" y="0"/>
                  </a:lnTo>
                  <a:lnTo>
                    <a:pt x="0" y="2"/>
                  </a:lnTo>
                  <a:lnTo>
                    <a:pt x="0" y="4"/>
                  </a:lnTo>
                  <a:lnTo>
                    <a:pt x="0" y="2"/>
                  </a:lnTo>
                  <a:close/>
                </a:path>
              </a:pathLst>
            </a:custGeom>
            <a:solidFill>
              <a:srgbClr val="000000"/>
            </a:solidFill>
            <a:ln w="9525">
              <a:noFill/>
              <a:round/>
            </a:ln>
          </p:spPr>
          <p:txBody>
            <a:bodyPr/>
            <a:lstStyle/>
            <a:p>
              <a:endParaRPr lang="en-US"/>
            </a:p>
          </p:txBody>
        </p:sp>
        <p:sp>
          <p:nvSpPr>
            <p:cNvPr id="520694" name="Freeform 502"/>
            <p:cNvSpPr/>
            <p:nvPr/>
          </p:nvSpPr>
          <p:spPr bwMode="auto">
            <a:xfrm>
              <a:off x="4054" y="2861"/>
              <a:ext cx="17" cy="11"/>
            </a:xfrm>
            <a:custGeom>
              <a:avLst/>
              <a:gdLst/>
              <a:ahLst/>
              <a:cxnLst>
                <a:cxn ang="0">
                  <a:pos x="2" y="0"/>
                </a:cxn>
                <a:cxn ang="0">
                  <a:pos x="2" y="5"/>
                </a:cxn>
                <a:cxn ang="0">
                  <a:pos x="4" y="7"/>
                </a:cxn>
                <a:cxn ang="0">
                  <a:pos x="6" y="7"/>
                </a:cxn>
                <a:cxn ang="0">
                  <a:pos x="7" y="9"/>
                </a:cxn>
                <a:cxn ang="0">
                  <a:pos x="9" y="9"/>
                </a:cxn>
                <a:cxn ang="0">
                  <a:pos x="11" y="11"/>
                </a:cxn>
                <a:cxn ang="0">
                  <a:pos x="15" y="11"/>
                </a:cxn>
                <a:cxn ang="0">
                  <a:pos x="17" y="9"/>
                </a:cxn>
                <a:cxn ang="0">
                  <a:pos x="15" y="7"/>
                </a:cxn>
                <a:cxn ang="0">
                  <a:pos x="13" y="7"/>
                </a:cxn>
                <a:cxn ang="0">
                  <a:pos x="11" y="5"/>
                </a:cxn>
                <a:cxn ang="0">
                  <a:pos x="9" y="5"/>
                </a:cxn>
                <a:cxn ang="0">
                  <a:pos x="7" y="4"/>
                </a:cxn>
                <a:cxn ang="0">
                  <a:pos x="6" y="4"/>
                </a:cxn>
                <a:cxn ang="0">
                  <a:pos x="6" y="2"/>
                </a:cxn>
                <a:cxn ang="0">
                  <a:pos x="4" y="4"/>
                </a:cxn>
                <a:cxn ang="0">
                  <a:pos x="2" y="0"/>
                </a:cxn>
                <a:cxn ang="0">
                  <a:pos x="0" y="0"/>
                </a:cxn>
                <a:cxn ang="0">
                  <a:pos x="2" y="2"/>
                </a:cxn>
                <a:cxn ang="0">
                  <a:pos x="2" y="0"/>
                </a:cxn>
              </a:cxnLst>
              <a:rect l="0" t="0" r="r" b="b"/>
              <a:pathLst>
                <a:path w="17" h="11">
                  <a:moveTo>
                    <a:pt x="2" y="0"/>
                  </a:moveTo>
                  <a:lnTo>
                    <a:pt x="2" y="5"/>
                  </a:lnTo>
                  <a:lnTo>
                    <a:pt x="4" y="7"/>
                  </a:lnTo>
                  <a:lnTo>
                    <a:pt x="6" y="7"/>
                  </a:lnTo>
                  <a:lnTo>
                    <a:pt x="7" y="9"/>
                  </a:lnTo>
                  <a:lnTo>
                    <a:pt x="9" y="9"/>
                  </a:lnTo>
                  <a:lnTo>
                    <a:pt x="11" y="11"/>
                  </a:lnTo>
                  <a:lnTo>
                    <a:pt x="15" y="11"/>
                  </a:lnTo>
                  <a:lnTo>
                    <a:pt x="17" y="9"/>
                  </a:lnTo>
                  <a:lnTo>
                    <a:pt x="15" y="7"/>
                  </a:lnTo>
                  <a:lnTo>
                    <a:pt x="13" y="7"/>
                  </a:lnTo>
                  <a:lnTo>
                    <a:pt x="11" y="5"/>
                  </a:lnTo>
                  <a:lnTo>
                    <a:pt x="9" y="5"/>
                  </a:lnTo>
                  <a:lnTo>
                    <a:pt x="7" y="4"/>
                  </a:lnTo>
                  <a:lnTo>
                    <a:pt x="6" y="4"/>
                  </a:lnTo>
                  <a:lnTo>
                    <a:pt x="6" y="2"/>
                  </a:lnTo>
                  <a:lnTo>
                    <a:pt x="4" y="4"/>
                  </a:lnTo>
                  <a:lnTo>
                    <a:pt x="2" y="0"/>
                  </a:lnTo>
                  <a:lnTo>
                    <a:pt x="0" y="0"/>
                  </a:lnTo>
                  <a:lnTo>
                    <a:pt x="2" y="2"/>
                  </a:lnTo>
                  <a:lnTo>
                    <a:pt x="2" y="0"/>
                  </a:lnTo>
                  <a:close/>
                </a:path>
              </a:pathLst>
            </a:custGeom>
            <a:solidFill>
              <a:srgbClr val="000000"/>
            </a:solidFill>
            <a:ln w="9525">
              <a:noFill/>
              <a:round/>
            </a:ln>
          </p:spPr>
          <p:txBody>
            <a:bodyPr/>
            <a:lstStyle/>
            <a:p>
              <a:endParaRPr lang="en-US"/>
            </a:p>
          </p:txBody>
        </p:sp>
        <p:sp>
          <p:nvSpPr>
            <p:cNvPr id="520695" name="Freeform 503"/>
            <p:cNvSpPr/>
            <p:nvPr/>
          </p:nvSpPr>
          <p:spPr bwMode="auto">
            <a:xfrm>
              <a:off x="4056" y="2861"/>
              <a:ext cx="50" cy="22"/>
            </a:xfrm>
            <a:custGeom>
              <a:avLst/>
              <a:gdLst/>
              <a:ahLst/>
              <a:cxnLst>
                <a:cxn ang="0">
                  <a:pos x="48" y="20"/>
                </a:cxn>
                <a:cxn ang="0">
                  <a:pos x="50" y="20"/>
                </a:cxn>
                <a:cxn ang="0">
                  <a:pos x="46" y="18"/>
                </a:cxn>
                <a:cxn ang="0">
                  <a:pos x="42" y="15"/>
                </a:cxn>
                <a:cxn ang="0">
                  <a:pos x="39" y="15"/>
                </a:cxn>
                <a:cxn ang="0">
                  <a:pos x="35" y="13"/>
                </a:cxn>
                <a:cxn ang="0">
                  <a:pos x="33" y="11"/>
                </a:cxn>
                <a:cxn ang="0">
                  <a:pos x="29" y="9"/>
                </a:cxn>
                <a:cxn ang="0">
                  <a:pos x="26" y="7"/>
                </a:cxn>
                <a:cxn ang="0">
                  <a:pos x="24" y="5"/>
                </a:cxn>
                <a:cxn ang="0">
                  <a:pos x="20" y="4"/>
                </a:cxn>
                <a:cxn ang="0">
                  <a:pos x="18" y="2"/>
                </a:cxn>
                <a:cxn ang="0">
                  <a:pos x="15" y="2"/>
                </a:cxn>
                <a:cxn ang="0">
                  <a:pos x="11" y="0"/>
                </a:cxn>
                <a:cxn ang="0">
                  <a:pos x="0" y="0"/>
                </a:cxn>
                <a:cxn ang="0">
                  <a:pos x="2" y="4"/>
                </a:cxn>
                <a:cxn ang="0">
                  <a:pos x="11" y="4"/>
                </a:cxn>
                <a:cxn ang="0">
                  <a:pos x="13" y="5"/>
                </a:cxn>
                <a:cxn ang="0">
                  <a:pos x="16" y="5"/>
                </a:cxn>
                <a:cxn ang="0">
                  <a:pos x="20" y="7"/>
                </a:cxn>
                <a:cxn ang="0">
                  <a:pos x="24" y="11"/>
                </a:cxn>
                <a:cxn ang="0">
                  <a:pos x="28" y="11"/>
                </a:cxn>
                <a:cxn ang="0">
                  <a:pos x="31" y="13"/>
                </a:cxn>
                <a:cxn ang="0">
                  <a:pos x="37" y="18"/>
                </a:cxn>
                <a:cxn ang="0">
                  <a:pos x="40" y="20"/>
                </a:cxn>
                <a:cxn ang="0">
                  <a:pos x="42" y="20"/>
                </a:cxn>
                <a:cxn ang="0">
                  <a:pos x="46" y="22"/>
                </a:cxn>
                <a:cxn ang="0">
                  <a:pos x="50" y="22"/>
                </a:cxn>
                <a:cxn ang="0">
                  <a:pos x="48" y="20"/>
                </a:cxn>
              </a:cxnLst>
              <a:rect l="0" t="0" r="r" b="b"/>
              <a:pathLst>
                <a:path w="50" h="22">
                  <a:moveTo>
                    <a:pt x="48" y="20"/>
                  </a:moveTo>
                  <a:lnTo>
                    <a:pt x="50" y="20"/>
                  </a:lnTo>
                  <a:lnTo>
                    <a:pt x="46" y="18"/>
                  </a:lnTo>
                  <a:lnTo>
                    <a:pt x="42" y="15"/>
                  </a:lnTo>
                  <a:lnTo>
                    <a:pt x="39" y="15"/>
                  </a:lnTo>
                  <a:lnTo>
                    <a:pt x="35" y="13"/>
                  </a:lnTo>
                  <a:lnTo>
                    <a:pt x="33" y="11"/>
                  </a:lnTo>
                  <a:lnTo>
                    <a:pt x="29" y="9"/>
                  </a:lnTo>
                  <a:lnTo>
                    <a:pt x="26" y="7"/>
                  </a:lnTo>
                  <a:lnTo>
                    <a:pt x="24" y="5"/>
                  </a:lnTo>
                  <a:lnTo>
                    <a:pt x="20" y="4"/>
                  </a:lnTo>
                  <a:lnTo>
                    <a:pt x="18" y="2"/>
                  </a:lnTo>
                  <a:lnTo>
                    <a:pt x="15" y="2"/>
                  </a:lnTo>
                  <a:lnTo>
                    <a:pt x="11" y="0"/>
                  </a:lnTo>
                  <a:lnTo>
                    <a:pt x="0" y="0"/>
                  </a:lnTo>
                  <a:lnTo>
                    <a:pt x="2" y="4"/>
                  </a:lnTo>
                  <a:lnTo>
                    <a:pt x="11" y="4"/>
                  </a:lnTo>
                  <a:lnTo>
                    <a:pt x="13" y="5"/>
                  </a:lnTo>
                  <a:lnTo>
                    <a:pt x="16" y="5"/>
                  </a:lnTo>
                  <a:lnTo>
                    <a:pt x="20" y="7"/>
                  </a:lnTo>
                  <a:lnTo>
                    <a:pt x="24" y="11"/>
                  </a:lnTo>
                  <a:lnTo>
                    <a:pt x="28" y="11"/>
                  </a:lnTo>
                  <a:lnTo>
                    <a:pt x="31" y="13"/>
                  </a:lnTo>
                  <a:lnTo>
                    <a:pt x="37" y="18"/>
                  </a:lnTo>
                  <a:lnTo>
                    <a:pt x="40" y="20"/>
                  </a:lnTo>
                  <a:lnTo>
                    <a:pt x="42" y="20"/>
                  </a:lnTo>
                  <a:lnTo>
                    <a:pt x="46" y="22"/>
                  </a:lnTo>
                  <a:lnTo>
                    <a:pt x="50" y="22"/>
                  </a:lnTo>
                  <a:lnTo>
                    <a:pt x="48" y="20"/>
                  </a:lnTo>
                  <a:close/>
                </a:path>
              </a:pathLst>
            </a:custGeom>
            <a:solidFill>
              <a:srgbClr val="000000"/>
            </a:solidFill>
            <a:ln w="9525">
              <a:noFill/>
              <a:round/>
            </a:ln>
          </p:spPr>
          <p:txBody>
            <a:bodyPr/>
            <a:lstStyle/>
            <a:p>
              <a:endParaRPr lang="en-US"/>
            </a:p>
          </p:txBody>
        </p:sp>
        <p:sp>
          <p:nvSpPr>
            <p:cNvPr id="520696" name="Freeform 504"/>
            <p:cNvSpPr/>
            <p:nvPr/>
          </p:nvSpPr>
          <p:spPr bwMode="auto">
            <a:xfrm>
              <a:off x="4104" y="2868"/>
              <a:ext cx="40" cy="15"/>
            </a:xfrm>
            <a:custGeom>
              <a:avLst/>
              <a:gdLst/>
              <a:ahLst/>
              <a:cxnLst>
                <a:cxn ang="0">
                  <a:pos x="38" y="0"/>
                </a:cxn>
                <a:cxn ang="0">
                  <a:pos x="36" y="0"/>
                </a:cxn>
                <a:cxn ang="0">
                  <a:pos x="35" y="4"/>
                </a:cxn>
                <a:cxn ang="0">
                  <a:pos x="31" y="8"/>
                </a:cxn>
                <a:cxn ang="0">
                  <a:pos x="27" y="9"/>
                </a:cxn>
                <a:cxn ang="0">
                  <a:pos x="13" y="9"/>
                </a:cxn>
                <a:cxn ang="0">
                  <a:pos x="5" y="11"/>
                </a:cxn>
                <a:cxn ang="0">
                  <a:pos x="0" y="13"/>
                </a:cxn>
                <a:cxn ang="0">
                  <a:pos x="2" y="15"/>
                </a:cxn>
                <a:cxn ang="0">
                  <a:pos x="7" y="13"/>
                </a:cxn>
                <a:cxn ang="0">
                  <a:pos x="27" y="13"/>
                </a:cxn>
                <a:cxn ang="0">
                  <a:pos x="33" y="11"/>
                </a:cxn>
                <a:cxn ang="0">
                  <a:pos x="36" y="8"/>
                </a:cxn>
                <a:cxn ang="0">
                  <a:pos x="40" y="2"/>
                </a:cxn>
                <a:cxn ang="0">
                  <a:pos x="38" y="0"/>
                </a:cxn>
                <a:cxn ang="0">
                  <a:pos x="36" y="0"/>
                </a:cxn>
                <a:cxn ang="0">
                  <a:pos x="38" y="0"/>
                </a:cxn>
              </a:cxnLst>
              <a:rect l="0" t="0" r="r" b="b"/>
              <a:pathLst>
                <a:path w="40" h="15">
                  <a:moveTo>
                    <a:pt x="38" y="0"/>
                  </a:moveTo>
                  <a:lnTo>
                    <a:pt x="36" y="0"/>
                  </a:lnTo>
                  <a:lnTo>
                    <a:pt x="35" y="4"/>
                  </a:lnTo>
                  <a:lnTo>
                    <a:pt x="31" y="8"/>
                  </a:lnTo>
                  <a:lnTo>
                    <a:pt x="27" y="9"/>
                  </a:lnTo>
                  <a:lnTo>
                    <a:pt x="13" y="9"/>
                  </a:lnTo>
                  <a:lnTo>
                    <a:pt x="5" y="11"/>
                  </a:lnTo>
                  <a:lnTo>
                    <a:pt x="0" y="13"/>
                  </a:lnTo>
                  <a:lnTo>
                    <a:pt x="2" y="15"/>
                  </a:lnTo>
                  <a:lnTo>
                    <a:pt x="7" y="13"/>
                  </a:lnTo>
                  <a:lnTo>
                    <a:pt x="27" y="13"/>
                  </a:lnTo>
                  <a:lnTo>
                    <a:pt x="33" y="11"/>
                  </a:lnTo>
                  <a:lnTo>
                    <a:pt x="36" y="8"/>
                  </a:lnTo>
                  <a:lnTo>
                    <a:pt x="40" y="2"/>
                  </a:lnTo>
                  <a:lnTo>
                    <a:pt x="38" y="0"/>
                  </a:lnTo>
                  <a:lnTo>
                    <a:pt x="36" y="0"/>
                  </a:lnTo>
                  <a:lnTo>
                    <a:pt x="38" y="0"/>
                  </a:lnTo>
                  <a:close/>
                </a:path>
              </a:pathLst>
            </a:custGeom>
            <a:solidFill>
              <a:srgbClr val="000000"/>
            </a:solidFill>
            <a:ln w="9525">
              <a:noFill/>
              <a:round/>
            </a:ln>
          </p:spPr>
          <p:txBody>
            <a:bodyPr/>
            <a:lstStyle/>
            <a:p>
              <a:endParaRPr lang="en-US"/>
            </a:p>
          </p:txBody>
        </p:sp>
        <p:sp>
          <p:nvSpPr>
            <p:cNvPr id="520697" name="Freeform 505"/>
            <p:cNvSpPr/>
            <p:nvPr/>
          </p:nvSpPr>
          <p:spPr bwMode="auto">
            <a:xfrm>
              <a:off x="4142" y="2828"/>
              <a:ext cx="15" cy="42"/>
            </a:xfrm>
            <a:custGeom>
              <a:avLst/>
              <a:gdLst/>
              <a:ahLst/>
              <a:cxnLst>
                <a:cxn ang="0">
                  <a:pos x="9" y="0"/>
                </a:cxn>
                <a:cxn ang="0">
                  <a:pos x="9" y="11"/>
                </a:cxn>
                <a:cxn ang="0">
                  <a:pos x="11" y="16"/>
                </a:cxn>
                <a:cxn ang="0">
                  <a:pos x="9" y="22"/>
                </a:cxn>
                <a:cxn ang="0">
                  <a:pos x="9" y="27"/>
                </a:cxn>
                <a:cxn ang="0">
                  <a:pos x="8" y="33"/>
                </a:cxn>
                <a:cxn ang="0">
                  <a:pos x="0" y="40"/>
                </a:cxn>
                <a:cxn ang="0">
                  <a:pos x="2" y="42"/>
                </a:cxn>
                <a:cxn ang="0">
                  <a:pos x="8" y="38"/>
                </a:cxn>
                <a:cxn ang="0">
                  <a:pos x="9" y="33"/>
                </a:cxn>
                <a:cxn ang="0">
                  <a:pos x="13" y="29"/>
                </a:cxn>
                <a:cxn ang="0">
                  <a:pos x="13" y="24"/>
                </a:cxn>
                <a:cxn ang="0">
                  <a:pos x="15" y="16"/>
                </a:cxn>
                <a:cxn ang="0">
                  <a:pos x="15" y="11"/>
                </a:cxn>
                <a:cxn ang="0">
                  <a:pos x="13" y="5"/>
                </a:cxn>
                <a:cxn ang="0">
                  <a:pos x="13" y="0"/>
                </a:cxn>
                <a:cxn ang="0">
                  <a:pos x="9" y="0"/>
                </a:cxn>
              </a:cxnLst>
              <a:rect l="0" t="0" r="r" b="b"/>
              <a:pathLst>
                <a:path w="15" h="42">
                  <a:moveTo>
                    <a:pt x="9" y="0"/>
                  </a:moveTo>
                  <a:lnTo>
                    <a:pt x="9" y="11"/>
                  </a:lnTo>
                  <a:lnTo>
                    <a:pt x="11" y="16"/>
                  </a:lnTo>
                  <a:lnTo>
                    <a:pt x="9" y="22"/>
                  </a:lnTo>
                  <a:lnTo>
                    <a:pt x="9" y="27"/>
                  </a:lnTo>
                  <a:lnTo>
                    <a:pt x="8" y="33"/>
                  </a:lnTo>
                  <a:lnTo>
                    <a:pt x="0" y="40"/>
                  </a:lnTo>
                  <a:lnTo>
                    <a:pt x="2" y="42"/>
                  </a:lnTo>
                  <a:lnTo>
                    <a:pt x="8" y="38"/>
                  </a:lnTo>
                  <a:lnTo>
                    <a:pt x="9" y="33"/>
                  </a:lnTo>
                  <a:lnTo>
                    <a:pt x="13" y="29"/>
                  </a:lnTo>
                  <a:lnTo>
                    <a:pt x="13" y="24"/>
                  </a:lnTo>
                  <a:lnTo>
                    <a:pt x="15" y="16"/>
                  </a:lnTo>
                  <a:lnTo>
                    <a:pt x="15" y="11"/>
                  </a:lnTo>
                  <a:lnTo>
                    <a:pt x="13" y="5"/>
                  </a:lnTo>
                  <a:lnTo>
                    <a:pt x="13" y="0"/>
                  </a:lnTo>
                  <a:lnTo>
                    <a:pt x="9" y="0"/>
                  </a:lnTo>
                  <a:close/>
                </a:path>
              </a:pathLst>
            </a:custGeom>
            <a:solidFill>
              <a:srgbClr val="000000"/>
            </a:solidFill>
            <a:ln w="9525">
              <a:noFill/>
              <a:round/>
            </a:ln>
          </p:spPr>
          <p:txBody>
            <a:bodyPr/>
            <a:lstStyle/>
            <a:p>
              <a:endParaRPr lang="en-US"/>
            </a:p>
          </p:txBody>
        </p:sp>
        <p:sp>
          <p:nvSpPr>
            <p:cNvPr id="520698" name="Freeform 506"/>
            <p:cNvSpPr/>
            <p:nvPr/>
          </p:nvSpPr>
          <p:spPr bwMode="auto">
            <a:xfrm>
              <a:off x="4144" y="2795"/>
              <a:ext cx="11" cy="33"/>
            </a:xfrm>
            <a:custGeom>
              <a:avLst/>
              <a:gdLst/>
              <a:ahLst/>
              <a:cxnLst>
                <a:cxn ang="0">
                  <a:pos x="0" y="0"/>
                </a:cxn>
                <a:cxn ang="0">
                  <a:pos x="2" y="9"/>
                </a:cxn>
                <a:cxn ang="0">
                  <a:pos x="4" y="16"/>
                </a:cxn>
                <a:cxn ang="0">
                  <a:pos x="6" y="25"/>
                </a:cxn>
                <a:cxn ang="0">
                  <a:pos x="7" y="33"/>
                </a:cxn>
                <a:cxn ang="0">
                  <a:pos x="11" y="33"/>
                </a:cxn>
                <a:cxn ang="0">
                  <a:pos x="9" y="25"/>
                </a:cxn>
                <a:cxn ang="0">
                  <a:pos x="6" y="16"/>
                </a:cxn>
                <a:cxn ang="0">
                  <a:pos x="6" y="7"/>
                </a:cxn>
                <a:cxn ang="0">
                  <a:pos x="4" y="0"/>
                </a:cxn>
                <a:cxn ang="0">
                  <a:pos x="0" y="0"/>
                </a:cxn>
              </a:cxnLst>
              <a:rect l="0" t="0" r="r" b="b"/>
              <a:pathLst>
                <a:path w="11" h="33">
                  <a:moveTo>
                    <a:pt x="0" y="0"/>
                  </a:moveTo>
                  <a:lnTo>
                    <a:pt x="2" y="9"/>
                  </a:lnTo>
                  <a:lnTo>
                    <a:pt x="4" y="16"/>
                  </a:lnTo>
                  <a:lnTo>
                    <a:pt x="6" y="25"/>
                  </a:lnTo>
                  <a:lnTo>
                    <a:pt x="7" y="33"/>
                  </a:lnTo>
                  <a:lnTo>
                    <a:pt x="11" y="33"/>
                  </a:lnTo>
                  <a:lnTo>
                    <a:pt x="9" y="25"/>
                  </a:lnTo>
                  <a:lnTo>
                    <a:pt x="6" y="16"/>
                  </a:lnTo>
                  <a:lnTo>
                    <a:pt x="6" y="7"/>
                  </a:lnTo>
                  <a:lnTo>
                    <a:pt x="4" y="0"/>
                  </a:lnTo>
                  <a:lnTo>
                    <a:pt x="0" y="0"/>
                  </a:lnTo>
                  <a:close/>
                </a:path>
              </a:pathLst>
            </a:custGeom>
            <a:solidFill>
              <a:srgbClr val="000000"/>
            </a:solidFill>
            <a:ln w="9525">
              <a:noFill/>
              <a:round/>
            </a:ln>
          </p:spPr>
          <p:txBody>
            <a:bodyPr/>
            <a:lstStyle/>
            <a:p>
              <a:endParaRPr lang="en-US"/>
            </a:p>
          </p:txBody>
        </p:sp>
        <p:sp>
          <p:nvSpPr>
            <p:cNvPr id="520699" name="Freeform 507"/>
            <p:cNvSpPr/>
            <p:nvPr/>
          </p:nvSpPr>
          <p:spPr bwMode="auto">
            <a:xfrm>
              <a:off x="4144" y="2753"/>
              <a:ext cx="46" cy="42"/>
            </a:xfrm>
            <a:custGeom>
              <a:avLst/>
              <a:gdLst/>
              <a:ahLst/>
              <a:cxnLst>
                <a:cxn ang="0">
                  <a:pos x="46" y="0"/>
                </a:cxn>
                <a:cxn ang="0">
                  <a:pos x="39" y="1"/>
                </a:cxn>
                <a:cxn ang="0">
                  <a:pos x="31" y="5"/>
                </a:cxn>
                <a:cxn ang="0">
                  <a:pos x="24" y="9"/>
                </a:cxn>
                <a:cxn ang="0">
                  <a:pos x="17" y="14"/>
                </a:cxn>
                <a:cxn ang="0">
                  <a:pos x="11" y="20"/>
                </a:cxn>
                <a:cxn ang="0">
                  <a:pos x="7" y="27"/>
                </a:cxn>
                <a:cxn ang="0">
                  <a:pos x="2" y="34"/>
                </a:cxn>
                <a:cxn ang="0">
                  <a:pos x="0" y="42"/>
                </a:cxn>
                <a:cxn ang="0">
                  <a:pos x="4" y="42"/>
                </a:cxn>
                <a:cxn ang="0">
                  <a:pos x="6" y="34"/>
                </a:cxn>
                <a:cxn ang="0">
                  <a:pos x="9" y="27"/>
                </a:cxn>
                <a:cxn ang="0">
                  <a:pos x="26" y="11"/>
                </a:cxn>
                <a:cxn ang="0">
                  <a:pos x="33" y="7"/>
                </a:cxn>
                <a:cxn ang="0">
                  <a:pos x="41" y="5"/>
                </a:cxn>
                <a:cxn ang="0">
                  <a:pos x="46" y="3"/>
                </a:cxn>
                <a:cxn ang="0">
                  <a:pos x="46" y="0"/>
                </a:cxn>
              </a:cxnLst>
              <a:rect l="0" t="0" r="r" b="b"/>
              <a:pathLst>
                <a:path w="46" h="42">
                  <a:moveTo>
                    <a:pt x="46" y="0"/>
                  </a:moveTo>
                  <a:lnTo>
                    <a:pt x="39" y="1"/>
                  </a:lnTo>
                  <a:lnTo>
                    <a:pt x="31" y="5"/>
                  </a:lnTo>
                  <a:lnTo>
                    <a:pt x="24" y="9"/>
                  </a:lnTo>
                  <a:lnTo>
                    <a:pt x="17" y="14"/>
                  </a:lnTo>
                  <a:lnTo>
                    <a:pt x="11" y="20"/>
                  </a:lnTo>
                  <a:lnTo>
                    <a:pt x="7" y="27"/>
                  </a:lnTo>
                  <a:lnTo>
                    <a:pt x="2" y="34"/>
                  </a:lnTo>
                  <a:lnTo>
                    <a:pt x="0" y="42"/>
                  </a:lnTo>
                  <a:lnTo>
                    <a:pt x="4" y="42"/>
                  </a:lnTo>
                  <a:lnTo>
                    <a:pt x="6" y="34"/>
                  </a:lnTo>
                  <a:lnTo>
                    <a:pt x="9" y="27"/>
                  </a:lnTo>
                  <a:lnTo>
                    <a:pt x="26" y="11"/>
                  </a:lnTo>
                  <a:lnTo>
                    <a:pt x="33" y="7"/>
                  </a:lnTo>
                  <a:lnTo>
                    <a:pt x="41" y="5"/>
                  </a:lnTo>
                  <a:lnTo>
                    <a:pt x="46" y="3"/>
                  </a:lnTo>
                  <a:lnTo>
                    <a:pt x="46" y="0"/>
                  </a:lnTo>
                  <a:close/>
                </a:path>
              </a:pathLst>
            </a:custGeom>
            <a:solidFill>
              <a:srgbClr val="000000"/>
            </a:solidFill>
            <a:ln w="9525">
              <a:noFill/>
              <a:round/>
            </a:ln>
          </p:spPr>
          <p:txBody>
            <a:bodyPr/>
            <a:lstStyle/>
            <a:p>
              <a:endParaRPr lang="en-US"/>
            </a:p>
          </p:txBody>
        </p:sp>
        <p:sp>
          <p:nvSpPr>
            <p:cNvPr id="520700" name="Freeform 508"/>
            <p:cNvSpPr/>
            <p:nvPr/>
          </p:nvSpPr>
          <p:spPr bwMode="auto">
            <a:xfrm>
              <a:off x="4190" y="2751"/>
              <a:ext cx="20" cy="11"/>
            </a:xfrm>
            <a:custGeom>
              <a:avLst/>
              <a:gdLst/>
              <a:ahLst/>
              <a:cxnLst>
                <a:cxn ang="0">
                  <a:pos x="20" y="9"/>
                </a:cxn>
                <a:cxn ang="0">
                  <a:pos x="18" y="5"/>
                </a:cxn>
                <a:cxn ang="0">
                  <a:pos x="17" y="3"/>
                </a:cxn>
                <a:cxn ang="0">
                  <a:pos x="13" y="2"/>
                </a:cxn>
                <a:cxn ang="0">
                  <a:pos x="9" y="2"/>
                </a:cxn>
                <a:cxn ang="0">
                  <a:pos x="6" y="0"/>
                </a:cxn>
                <a:cxn ang="0">
                  <a:pos x="4" y="0"/>
                </a:cxn>
                <a:cxn ang="0">
                  <a:pos x="0" y="2"/>
                </a:cxn>
                <a:cxn ang="0">
                  <a:pos x="0" y="5"/>
                </a:cxn>
                <a:cxn ang="0">
                  <a:pos x="11" y="5"/>
                </a:cxn>
                <a:cxn ang="0">
                  <a:pos x="17" y="11"/>
                </a:cxn>
                <a:cxn ang="0">
                  <a:pos x="17" y="9"/>
                </a:cxn>
                <a:cxn ang="0">
                  <a:pos x="20" y="9"/>
                </a:cxn>
              </a:cxnLst>
              <a:rect l="0" t="0" r="r" b="b"/>
              <a:pathLst>
                <a:path w="20" h="11">
                  <a:moveTo>
                    <a:pt x="20" y="9"/>
                  </a:moveTo>
                  <a:lnTo>
                    <a:pt x="18" y="5"/>
                  </a:lnTo>
                  <a:lnTo>
                    <a:pt x="17" y="3"/>
                  </a:lnTo>
                  <a:lnTo>
                    <a:pt x="13" y="2"/>
                  </a:lnTo>
                  <a:lnTo>
                    <a:pt x="9" y="2"/>
                  </a:lnTo>
                  <a:lnTo>
                    <a:pt x="6" y="0"/>
                  </a:lnTo>
                  <a:lnTo>
                    <a:pt x="4" y="0"/>
                  </a:lnTo>
                  <a:lnTo>
                    <a:pt x="0" y="2"/>
                  </a:lnTo>
                  <a:lnTo>
                    <a:pt x="0" y="5"/>
                  </a:lnTo>
                  <a:lnTo>
                    <a:pt x="11" y="5"/>
                  </a:lnTo>
                  <a:lnTo>
                    <a:pt x="17" y="11"/>
                  </a:lnTo>
                  <a:lnTo>
                    <a:pt x="17" y="9"/>
                  </a:lnTo>
                  <a:lnTo>
                    <a:pt x="20" y="9"/>
                  </a:lnTo>
                  <a:close/>
                </a:path>
              </a:pathLst>
            </a:custGeom>
            <a:solidFill>
              <a:srgbClr val="000000"/>
            </a:solidFill>
            <a:ln w="9525">
              <a:noFill/>
              <a:round/>
            </a:ln>
          </p:spPr>
          <p:txBody>
            <a:bodyPr/>
            <a:lstStyle/>
            <a:p>
              <a:endParaRPr lang="en-US"/>
            </a:p>
          </p:txBody>
        </p:sp>
        <p:sp>
          <p:nvSpPr>
            <p:cNvPr id="520701" name="Freeform 509"/>
            <p:cNvSpPr/>
            <p:nvPr/>
          </p:nvSpPr>
          <p:spPr bwMode="auto">
            <a:xfrm>
              <a:off x="3922" y="2754"/>
              <a:ext cx="13" cy="22"/>
            </a:xfrm>
            <a:custGeom>
              <a:avLst/>
              <a:gdLst/>
              <a:ahLst/>
              <a:cxnLst>
                <a:cxn ang="0">
                  <a:pos x="13" y="10"/>
                </a:cxn>
                <a:cxn ang="0">
                  <a:pos x="13" y="22"/>
                </a:cxn>
                <a:cxn ang="0">
                  <a:pos x="9" y="22"/>
                </a:cxn>
                <a:cxn ang="0">
                  <a:pos x="9" y="21"/>
                </a:cxn>
                <a:cxn ang="0">
                  <a:pos x="7" y="21"/>
                </a:cxn>
                <a:cxn ang="0">
                  <a:pos x="7" y="19"/>
                </a:cxn>
                <a:cxn ang="0">
                  <a:pos x="4" y="19"/>
                </a:cxn>
                <a:cxn ang="0">
                  <a:pos x="2" y="15"/>
                </a:cxn>
                <a:cxn ang="0">
                  <a:pos x="0" y="10"/>
                </a:cxn>
                <a:cxn ang="0">
                  <a:pos x="0" y="6"/>
                </a:cxn>
                <a:cxn ang="0">
                  <a:pos x="2" y="0"/>
                </a:cxn>
                <a:cxn ang="0">
                  <a:pos x="7" y="0"/>
                </a:cxn>
                <a:cxn ang="0">
                  <a:pos x="9" y="2"/>
                </a:cxn>
                <a:cxn ang="0">
                  <a:pos x="9" y="6"/>
                </a:cxn>
                <a:cxn ang="0">
                  <a:pos x="11" y="6"/>
                </a:cxn>
                <a:cxn ang="0">
                  <a:pos x="11" y="8"/>
                </a:cxn>
                <a:cxn ang="0">
                  <a:pos x="13" y="10"/>
                </a:cxn>
              </a:cxnLst>
              <a:rect l="0" t="0" r="r" b="b"/>
              <a:pathLst>
                <a:path w="13" h="22">
                  <a:moveTo>
                    <a:pt x="13" y="10"/>
                  </a:moveTo>
                  <a:lnTo>
                    <a:pt x="13" y="22"/>
                  </a:lnTo>
                  <a:lnTo>
                    <a:pt x="9" y="22"/>
                  </a:lnTo>
                  <a:lnTo>
                    <a:pt x="9" y="21"/>
                  </a:lnTo>
                  <a:lnTo>
                    <a:pt x="7" y="21"/>
                  </a:lnTo>
                  <a:lnTo>
                    <a:pt x="7" y="19"/>
                  </a:lnTo>
                  <a:lnTo>
                    <a:pt x="4" y="19"/>
                  </a:lnTo>
                  <a:lnTo>
                    <a:pt x="2" y="15"/>
                  </a:lnTo>
                  <a:lnTo>
                    <a:pt x="0" y="10"/>
                  </a:lnTo>
                  <a:lnTo>
                    <a:pt x="0" y="6"/>
                  </a:lnTo>
                  <a:lnTo>
                    <a:pt x="2" y="0"/>
                  </a:lnTo>
                  <a:lnTo>
                    <a:pt x="7" y="0"/>
                  </a:lnTo>
                  <a:lnTo>
                    <a:pt x="9" y="2"/>
                  </a:lnTo>
                  <a:lnTo>
                    <a:pt x="9" y="6"/>
                  </a:lnTo>
                  <a:lnTo>
                    <a:pt x="11" y="6"/>
                  </a:lnTo>
                  <a:lnTo>
                    <a:pt x="11" y="8"/>
                  </a:lnTo>
                  <a:lnTo>
                    <a:pt x="13" y="10"/>
                  </a:lnTo>
                  <a:close/>
                </a:path>
              </a:pathLst>
            </a:custGeom>
            <a:solidFill>
              <a:srgbClr val="FFFF7F"/>
            </a:solidFill>
            <a:ln w="9525">
              <a:noFill/>
              <a:round/>
            </a:ln>
          </p:spPr>
          <p:txBody>
            <a:bodyPr/>
            <a:lstStyle/>
            <a:p>
              <a:endParaRPr lang="en-US"/>
            </a:p>
          </p:txBody>
        </p:sp>
        <p:sp>
          <p:nvSpPr>
            <p:cNvPr id="520702" name="Freeform 510"/>
            <p:cNvSpPr/>
            <p:nvPr/>
          </p:nvSpPr>
          <p:spPr bwMode="auto">
            <a:xfrm>
              <a:off x="3933" y="2764"/>
              <a:ext cx="4" cy="14"/>
            </a:xfrm>
            <a:custGeom>
              <a:avLst/>
              <a:gdLst/>
              <a:ahLst/>
              <a:cxnLst>
                <a:cxn ang="0">
                  <a:pos x="2" y="14"/>
                </a:cxn>
                <a:cxn ang="0">
                  <a:pos x="4" y="12"/>
                </a:cxn>
                <a:cxn ang="0">
                  <a:pos x="4" y="0"/>
                </a:cxn>
                <a:cxn ang="0">
                  <a:pos x="0" y="0"/>
                </a:cxn>
                <a:cxn ang="0">
                  <a:pos x="0" y="12"/>
                </a:cxn>
                <a:cxn ang="0">
                  <a:pos x="0" y="11"/>
                </a:cxn>
                <a:cxn ang="0">
                  <a:pos x="2" y="14"/>
                </a:cxn>
                <a:cxn ang="0">
                  <a:pos x="4" y="14"/>
                </a:cxn>
                <a:cxn ang="0">
                  <a:pos x="4" y="12"/>
                </a:cxn>
                <a:cxn ang="0">
                  <a:pos x="2" y="14"/>
                </a:cxn>
              </a:cxnLst>
              <a:rect l="0" t="0" r="r" b="b"/>
              <a:pathLst>
                <a:path w="4" h="14">
                  <a:moveTo>
                    <a:pt x="2" y="14"/>
                  </a:moveTo>
                  <a:lnTo>
                    <a:pt x="4" y="12"/>
                  </a:lnTo>
                  <a:lnTo>
                    <a:pt x="4" y="0"/>
                  </a:lnTo>
                  <a:lnTo>
                    <a:pt x="0" y="0"/>
                  </a:lnTo>
                  <a:lnTo>
                    <a:pt x="0" y="12"/>
                  </a:lnTo>
                  <a:lnTo>
                    <a:pt x="0" y="11"/>
                  </a:lnTo>
                  <a:lnTo>
                    <a:pt x="2" y="14"/>
                  </a:lnTo>
                  <a:lnTo>
                    <a:pt x="4" y="14"/>
                  </a:lnTo>
                  <a:lnTo>
                    <a:pt x="4" y="12"/>
                  </a:lnTo>
                  <a:lnTo>
                    <a:pt x="2" y="14"/>
                  </a:lnTo>
                  <a:close/>
                </a:path>
              </a:pathLst>
            </a:custGeom>
            <a:solidFill>
              <a:srgbClr val="000000"/>
            </a:solidFill>
            <a:ln w="9525">
              <a:noFill/>
              <a:round/>
            </a:ln>
          </p:spPr>
          <p:txBody>
            <a:bodyPr/>
            <a:lstStyle/>
            <a:p>
              <a:endParaRPr lang="en-US"/>
            </a:p>
          </p:txBody>
        </p:sp>
        <p:sp>
          <p:nvSpPr>
            <p:cNvPr id="520703" name="Freeform 511"/>
            <p:cNvSpPr/>
            <p:nvPr/>
          </p:nvSpPr>
          <p:spPr bwMode="auto">
            <a:xfrm>
              <a:off x="3924" y="2771"/>
              <a:ext cx="11" cy="7"/>
            </a:xfrm>
            <a:custGeom>
              <a:avLst/>
              <a:gdLst/>
              <a:ahLst/>
              <a:cxnLst>
                <a:cxn ang="0">
                  <a:pos x="0" y="4"/>
                </a:cxn>
                <a:cxn ang="0">
                  <a:pos x="5" y="4"/>
                </a:cxn>
                <a:cxn ang="0">
                  <a:pos x="5" y="5"/>
                </a:cxn>
                <a:cxn ang="0">
                  <a:pos x="7" y="7"/>
                </a:cxn>
                <a:cxn ang="0">
                  <a:pos x="11" y="7"/>
                </a:cxn>
                <a:cxn ang="0">
                  <a:pos x="9" y="4"/>
                </a:cxn>
                <a:cxn ang="0">
                  <a:pos x="5" y="0"/>
                </a:cxn>
                <a:cxn ang="0">
                  <a:pos x="2" y="0"/>
                </a:cxn>
                <a:cxn ang="0">
                  <a:pos x="3" y="2"/>
                </a:cxn>
                <a:cxn ang="0">
                  <a:pos x="0" y="4"/>
                </a:cxn>
                <a:cxn ang="0">
                  <a:pos x="2" y="5"/>
                </a:cxn>
                <a:cxn ang="0">
                  <a:pos x="3" y="4"/>
                </a:cxn>
                <a:cxn ang="0">
                  <a:pos x="0" y="4"/>
                </a:cxn>
              </a:cxnLst>
              <a:rect l="0" t="0" r="r" b="b"/>
              <a:pathLst>
                <a:path w="11" h="7">
                  <a:moveTo>
                    <a:pt x="0" y="4"/>
                  </a:moveTo>
                  <a:lnTo>
                    <a:pt x="5" y="4"/>
                  </a:lnTo>
                  <a:lnTo>
                    <a:pt x="5" y="5"/>
                  </a:lnTo>
                  <a:lnTo>
                    <a:pt x="7" y="7"/>
                  </a:lnTo>
                  <a:lnTo>
                    <a:pt x="11" y="7"/>
                  </a:lnTo>
                  <a:lnTo>
                    <a:pt x="9" y="4"/>
                  </a:lnTo>
                  <a:lnTo>
                    <a:pt x="5" y="0"/>
                  </a:lnTo>
                  <a:lnTo>
                    <a:pt x="2" y="0"/>
                  </a:lnTo>
                  <a:lnTo>
                    <a:pt x="3" y="2"/>
                  </a:lnTo>
                  <a:lnTo>
                    <a:pt x="0" y="4"/>
                  </a:lnTo>
                  <a:lnTo>
                    <a:pt x="2" y="5"/>
                  </a:lnTo>
                  <a:lnTo>
                    <a:pt x="3" y="4"/>
                  </a:lnTo>
                  <a:lnTo>
                    <a:pt x="0" y="4"/>
                  </a:lnTo>
                  <a:close/>
                </a:path>
              </a:pathLst>
            </a:custGeom>
            <a:solidFill>
              <a:srgbClr val="000000"/>
            </a:solidFill>
            <a:ln w="9525">
              <a:noFill/>
              <a:round/>
            </a:ln>
          </p:spPr>
          <p:txBody>
            <a:bodyPr/>
            <a:lstStyle/>
            <a:p>
              <a:endParaRPr lang="en-US"/>
            </a:p>
          </p:txBody>
        </p:sp>
        <p:sp>
          <p:nvSpPr>
            <p:cNvPr id="520704" name="Freeform 512"/>
            <p:cNvSpPr/>
            <p:nvPr/>
          </p:nvSpPr>
          <p:spPr bwMode="auto">
            <a:xfrm>
              <a:off x="3920" y="2753"/>
              <a:ext cx="7" cy="22"/>
            </a:xfrm>
            <a:custGeom>
              <a:avLst/>
              <a:gdLst/>
              <a:ahLst/>
              <a:cxnLst>
                <a:cxn ang="0">
                  <a:pos x="4" y="0"/>
                </a:cxn>
                <a:cxn ang="0">
                  <a:pos x="2" y="1"/>
                </a:cxn>
                <a:cxn ang="0">
                  <a:pos x="0" y="7"/>
                </a:cxn>
                <a:cxn ang="0">
                  <a:pos x="0" y="11"/>
                </a:cxn>
                <a:cxn ang="0">
                  <a:pos x="2" y="18"/>
                </a:cxn>
                <a:cxn ang="0">
                  <a:pos x="4" y="22"/>
                </a:cxn>
                <a:cxn ang="0">
                  <a:pos x="7" y="20"/>
                </a:cxn>
                <a:cxn ang="0">
                  <a:pos x="6" y="16"/>
                </a:cxn>
                <a:cxn ang="0">
                  <a:pos x="4" y="11"/>
                </a:cxn>
                <a:cxn ang="0">
                  <a:pos x="4" y="7"/>
                </a:cxn>
                <a:cxn ang="0">
                  <a:pos x="6" y="3"/>
                </a:cxn>
                <a:cxn ang="0">
                  <a:pos x="4" y="0"/>
                </a:cxn>
                <a:cxn ang="0">
                  <a:pos x="2" y="1"/>
                </a:cxn>
                <a:cxn ang="0">
                  <a:pos x="4" y="0"/>
                </a:cxn>
              </a:cxnLst>
              <a:rect l="0" t="0" r="r" b="b"/>
              <a:pathLst>
                <a:path w="7" h="22">
                  <a:moveTo>
                    <a:pt x="4" y="0"/>
                  </a:moveTo>
                  <a:lnTo>
                    <a:pt x="2" y="1"/>
                  </a:lnTo>
                  <a:lnTo>
                    <a:pt x="0" y="7"/>
                  </a:lnTo>
                  <a:lnTo>
                    <a:pt x="0" y="11"/>
                  </a:lnTo>
                  <a:lnTo>
                    <a:pt x="2" y="18"/>
                  </a:lnTo>
                  <a:lnTo>
                    <a:pt x="4" y="22"/>
                  </a:lnTo>
                  <a:lnTo>
                    <a:pt x="7" y="20"/>
                  </a:lnTo>
                  <a:lnTo>
                    <a:pt x="6" y="16"/>
                  </a:lnTo>
                  <a:lnTo>
                    <a:pt x="4" y="11"/>
                  </a:lnTo>
                  <a:lnTo>
                    <a:pt x="4" y="7"/>
                  </a:lnTo>
                  <a:lnTo>
                    <a:pt x="6" y="3"/>
                  </a:lnTo>
                  <a:lnTo>
                    <a:pt x="4" y="0"/>
                  </a:lnTo>
                  <a:lnTo>
                    <a:pt x="2" y="1"/>
                  </a:lnTo>
                  <a:lnTo>
                    <a:pt x="4" y="0"/>
                  </a:lnTo>
                  <a:close/>
                </a:path>
              </a:pathLst>
            </a:custGeom>
            <a:solidFill>
              <a:srgbClr val="000000"/>
            </a:solidFill>
            <a:ln w="9525">
              <a:noFill/>
              <a:round/>
            </a:ln>
          </p:spPr>
          <p:txBody>
            <a:bodyPr/>
            <a:lstStyle/>
            <a:p>
              <a:endParaRPr lang="en-US"/>
            </a:p>
          </p:txBody>
        </p:sp>
        <p:sp>
          <p:nvSpPr>
            <p:cNvPr id="520705" name="Freeform 513"/>
            <p:cNvSpPr/>
            <p:nvPr/>
          </p:nvSpPr>
          <p:spPr bwMode="auto">
            <a:xfrm>
              <a:off x="3924" y="2753"/>
              <a:ext cx="13" cy="12"/>
            </a:xfrm>
            <a:custGeom>
              <a:avLst/>
              <a:gdLst/>
              <a:ahLst/>
              <a:cxnLst>
                <a:cxn ang="0">
                  <a:pos x="13" y="11"/>
                </a:cxn>
                <a:cxn ang="0">
                  <a:pos x="13" y="9"/>
                </a:cxn>
                <a:cxn ang="0">
                  <a:pos x="11" y="9"/>
                </a:cxn>
                <a:cxn ang="0">
                  <a:pos x="11" y="7"/>
                </a:cxn>
                <a:cxn ang="0">
                  <a:pos x="9" y="5"/>
                </a:cxn>
                <a:cxn ang="0">
                  <a:pos x="9" y="3"/>
                </a:cxn>
                <a:cxn ang="0">
                  <a:pos x="5" y="0"/>
                </a:cxn>
                <a:cxn ang="0">
                  <a:pos x="0" y="0"/>
                </a:cxn>
                <a:cxn ang="0">
                  <a:pos x="2" y="3"/>
                </a:cxn>
                <a:cxn ang="0">
                  <a:pos x="5" y="3"/>
                </a:cxn>
                <a:cxn ang="0">
                  <a:pos x="5" y="7"/>
                </a:cxn>
                <a:cxn ang="0">
                  <a:pos x="11" y="12"/>
                </a:cxn>
                <a:cxn ang="0">
                  <a:pos x="9" y="11"/>
                </a:cxn>
                <a:cxn ang="0">
                  <a:pos x="13" y="11"/>
                </a:cxn>
                <a:cxn ang="0">
                  <a:pos x="13" y="9"/>
                </a:cxn>
                <a:cxn ang="0">
                  <a:pos x="13" y="11"/>
                </a:cxn>
              </a:cxnLst>
              <a:rect l="0" t="0" r="r" b="b"/>
              <a:pathLst>
                <a:path w="13" h="12">
                  <a:moveTo>
                    <a:pt x="13" y="11"/>
                  </a:moveTo>
                  <a:lnTo>
                    <a:pt x="13" y="9"/>
                  </a:lnTo>
                  <a:lnTo>
                    <a:pt x="11" y="9"/>
                  </a:lnTo>
                  <a:lnTo>
                    <a:pt x="11" y="7"/>
                  </a:lnTo>
                  <a:lnTo>
                    <a:pt x="9" y="5"/>
                  </a:lnTo>
                  <a:lnTo>
                    <a:pt x="9" y="3"/>
                  </a:lnTo>
                  <a:lnTo>
                    <a:pt x="5" y="0"/>
                  </a:lnTo>
                  <a:lnTo>
                    <a:pt x="0" y="0"/>
                  </a:lnTo>
                  <a:lnTo>
                    <a:pt x="2" y="3"/>
                  </a:lnTo>
                  <a:lnTo>
                    <a:pt x="5" y="3"/>
                  </a:lnTo>
                  <a:lnTo>
                    <a:pt x="5" y="7"/>
                  </a:lnTo>
                  <a:lnTo>
                    <a:pt x="11" y="12"/>
                  </a:lnTo>
                  <a:lnTo>
                    <a:pt x="9" y="11"/>
                  </a:lnTo>
                  <a:lnTo>
                    <a:pt x="13" y="11"/>
                  </a:lnTo>
                  <a:lnTo>
                    <a:pt x="13" y="9"/>
                  </a:lnTo>
                  <a:lnTo>
                    <a:pt x="13" y="11"/>
                  </a:lnTo>
                  <a:close/>
                </a:path>
              </a:pathLst>
            </a:custGeom>
            <a:solidFill>
              <a:srgbClr val="000000"/>
            </a:solidFill>
            <a:ln w="9525">
              <a:noFill/>
              <a:round/>
            </a:ln>
          </p:spPr>
          <p:txBody>
            <a:bodyPr/>
            <a:lstStyle/>
            <a:p>
              <a:endParaRPr lang="en-US"/>
            </a:p>
          </p:txBody>
        </p:sp>
        <p:sp>
          <p:nvSpPr>
            <p:cNvPr id="520706" name="Freeform 514"/>
            <p:cNvSpPr/>
            <p:nvPr/>
          </p:nvSpPr>
          <p:spPr bwMode="auto">
            <a:xfrm>
              <a:off x="4484" y="2756"/>
              <a:ext cx="50" cy="241"/>
            </a:xfrm>
            <a:custGeom>
              <a:avLst/>
              <a:gdLst/>
              <a:ahLst/>
              <a:cxnLst>
                <a:cxn ang="0">
                  <a:pos x="37" y="4"/>
                </a:cxn>
                <a:cxn ang="0">
                  <a:pos x="37" y="13"/>
                </a:cxn>
                <a:cxn ang="0">
                  <a:pos x="35" y="15"/>
                </a:cxn>
                <a:cxn ang="0">
                  <a:pos x="35" y="28"/>
                </a:cxn>
                <a:cxn ang="0">
                  <a:pos x="37" y="31"/>
                </a:cxn>
                <a:cxn ang="0">
                  <a:pos x="42" y="37"/>
                </a:cxn>
                <a:cxn ang="0">
                  <a:pos x="44" y="41"/>
                </a:cxn>
                <a:cxn ang="0">
                  <a:pos x="44" y="50"/>
                </a:cxn>
                <a:cxn ang="0">
                  <a:pos x="46" y="53"/>
                </a:cxn>
                <a:cxn ang="0">
                  <a:pos x="46" y="55"/>
                </a:cxn>
                <a:cxn ang="0">
                  <a:pos x="50" y="59"/>
                </a:cxn>
                <a:cxn ang="0">
                  <a:pos x="48" y="64"/>
                </a:cxn>
                <a:cxn ang="0">
                  <a:pos x="48" y="76"/>
                </a:cxn>
                <a:cxn ang="0">
                  <a:pos x="50" y="79"/>
                </a:cxn>
                <a:cxn ang="0">
                  <a:pos x="50" y="110"/>
                </a:cxn>
                <a:cxn ang="0">
                  <a:pos x="48" y="116"/>
                </a:cxn>
                <a:cxn ang="0">
                  <a:pos x="46" y="123"/>
                </a:cxn>
                <a:cxn ang="0">
                  <a:pos x="42" y="129"/>
                </a:cxn>
                <a:cxn ang="0">
                  <a:pos x="40" y="134"/>
                </a:cxn>
                <a:cxn ang="0">
                  <a:pos x="40" y="142"/>
                </a:cxn>
                <a:cxn ang="0">
                  <a:pos x="39" y="147"/>
                </a:cxn>
                <a:cxn ang="0">
                  <a:pos x="37" y="154"/>
                </a:cxn>
                <a:cxn ang="0">
                  <a:pos x="37" y="162"/>
                </a:cxn>
                <a:cxn ang="0">
                  <a:pos x="35" y="167"/>
                </a:cxn>
                <a:cxn ang="0">
                  <a:pos x="33" y="175"/>
                </a:cxn>
                <a:cxn ang="0">
                  <a:pos x="33" y="182"/>
                </a:cxn>
                <a:cxn ang="0">
                  <a:pos x="29" y="187"/>
                </a:cxn>
                <a:cxn ang="0">
                  <a:pos x="27" y="195"/>
                </a:cxn>
                <a:cxn ang="0">
                  <a:pos x="26" y="200"/>
                </a:cxn>
                <a:cxn ang="0">
                  <a:pos x="24" y="208"/>
                </a:cxn>
                <a:cxn ang="0">
                  <a:pos x="20" y="213"/>
                </a:cxn>
                <a:cxn ang="0">
                  <a:pos x="18" y="221"/>
                </a:cxn>
                <a:cxn ang="0">
                  <a:pos x="15" y="226"/>
                </a:cxn>
                <a:cxn ang="0">
                  <a:pos x="11" y="232"/>
                </a:cxn>
                <a:cxn ang="0">
                  <a:pos x="11" y="235"/>
                </a:cxn>
                <a:cxn ang="0">
                  <a:pos x="9" y="237"/>
                </a:cxn>
                <a:cxn ang="0">
                  <a:pos x="7" y="241"/>
                </a:cxn>
                <a:cxn ang="0">
                  <a:pos x="4" y="241"/>
                </a:cxn>
                <a:cxn ang="0">
                  <a:pos x="2" y="239"/>
                </a:cxn>
                <a:cxn ang="0">
                  <a:pos x="0" y="235"/>
                </a:cxn>
                <a:cxn ang="0">
                  <a:pos x="0" y="233"/>
                </a:cxn>
                <a:cxn ang="0">
                  <a:pos x="2" y="230"/>
                </a:cxn>
                <a:cxn ang="0">
                  <a:pos x="4" y="228"/>
                </a:cxn>
                <a:cxn ang="0">
                  <a:pos x="4" y="226"/>
                </a:cxn>
                <a:cxn ang="0">
                  <a:pos x="5" y="222"/>
                </a:cxn>
                <a:cxn ang="0">
                  <a:pos x="5" y="221"/>
                </a:cxn>
                <a:cxn ang="0">
                  <a:pos x="7" y="199"/>
                </a:cxn>
                <a:cxn ang="0">
                  <a:pos x="11" y="176"/>
                </a:cxn>
                <a:cxn ang="0">
                  <a:pos x="13" y="156"/>
                </a:cxn>
                <a:cxn ang="0">
                  <a:pos x="16" y="136"/>
                </a:cxn>
                <a:cxn ang="0">
                  <a:pos x="18" y="116"/>
                </a:cxn>
                <a:cxn ang="0">
                  <a:pos x="20" y="94"/>
                </a:cxn>
                <a:cxn ang="0">
                  <a:pos x="20" y="41"/>
                </a:cxn>
                <a:cxn ang="0">
                  <a:pos x="22" y="28"/>
                </a:cxn>
                <a:cxn ang="0">
                  <a:pos x="22" y="17"/>
                </a:cxn>
                <a:cxn ang="0">
                  <a:pos x="24" y="4"/>
                </a:cxn>
                <a:cxn ang="0">
                  <a:pos x="26" y="2"/>
                </a:cxn>
                <a:cxn ang="0">
                  <a:pos x="29" y="2"/>
                </a:cxn>
                <a:cxn ang="0">
                  <a:pos x="31" y="0"/>
                </a:cxn>
                <a:cxn ang="0">
                  <a:pos x="33" y="0"/>
                </a:cxn>
                <a:cxn ang="0">
                  <a:pos x="37" y="4"/>
                </a:cxn>
              </a:cxnLst>
              <a:rect l="0" t="0" r="r" b="b"/>
              <a:pathLst>
                <a:path w="50" h="241">
                  <a:moveTo>
                    <a:pt x="37" y="4"/>
                  </a:moveTo>
                  <a:lnTo>
                    <a:pt x="37" y="13"/>
                  </a:lnTo>
                  <a:lnTo>
                    <a:pt x="35" y="15"/>
                  </a:lnTo>
                  <a:lnTo>
                    <a:pt x="35" y="28"/>
                  </a:lnTo>
                  <a:lnTo>
                    <a:pt x="37" y="31"/>
                  </a:lnTo>
                  <a:lnTo>
                    <a:pt x="42" y="37"/>
                  </a:lnTo>
                  <a:lnTo>
                    <a:pt x="44" y="41"/>
                  </a:lnTo>
                  <a:lnTo>
                    <a:pt x="44" y="50"/>
                  </a:lnTo>
                  <a:lnTo>
                    <a:pt x="46" y="53"/>
                  </a:lnTo>
                  <a:lnTo>
                    <a:pt x="46" y="55"/>
                  </a:lnTo>
                  <a:lnTo>
                    <a:pt x="50" y="59"/>
                  </a:lnTo>
                  <a:lnTo>
                    <a:pt x="48" y="64"/>
                  </a:lnTo>
                  <a:lnTo>
                    <a:pt x="48" y="76"/>
                  </a:lnTo>
                  <a:lnTo>
                    <a:pt x="50" y="79"/>
                  </a:lnTo>
                  <a:lnTo>
                    <a:pt x="50" y="110"/>
                  </a:lnTo>
                  <a:lnTo>
                    <a:pt x="48" y="116"/>
                  </a:lnTo>
                  <a:lnTo>
                    <a:pt x="46" y="123"/>
                  </a:lnTo>
                  <a:lnTo>
                    <a:pt x="42" y="129"/>
                  </a:lnTo>
                  <a:lnTo>
                    <a:pt x="40" y="134"/>
                  </a:lnTo>
                  <a:lnTo>
                    <a:pt x="40" y="142"/>
                  </a:lnTo>
                  <a:lnTo>
                    <a:pt x="39" y="147"/>
                  </a:lnTo>
                  <a:lnTo>
                    <a:pt x="37" y="154"/>
                  </a:lnTo>
                  <a:lnTo>
                    <a:pt x="37" y="162"/>
                  </a:lnTo>
                  <a:lnTo>
                    <a:pt x="35" y="167"/>
                  </a:lnTo>
                  <a:lnTo>
                    <a:pt x="33" y="175"/>
                  </a:lnTo>
                  <a:lnTo>
                    <a:pt x="33" y="182"/>
                  </a:lnTo>
                  <a:lnTo>
                    <a:pt x="29" y="187"/>
                  </a:lnTo>
                  <a:lnTo>
                    <a:pt x="27" y="195"/>
                  </a:lnTo>
                  <a:lnTo>
                    <a:pt x="26" y="200"/>
                  </a:lnTo>
                  <a:lnTo>
                    <a:pt x="24" y="208"/>
                  </a:lnTo>
                  <a:lnTo>
                    <a:pt x="20" y="213"/>
                  </a:lnTo>
                  <a:lnTo>
                    <a:pt x="18" y="221"/>
                  </a:lnTo>
                  <a:lnTo>
                    <a:pt x="15" y="226"/>
                  </a:lnTo>
                  <a:lnTo>
                    <a:pt x="11" y="232"/>
                  </a:lnTo>
                  <a:lnTo>
                    <a:pt x="11" y="235"/>
                  </a:lnTo>
                  <a:lnTo>
                    <a:pt x="9" y="237"/>
                  </a:lnTo>
                  <a:lnTo>
                    <a:pt x="7" y="241"/>
                  </a:lnTo>
                  <a:lnTo>
                    <a:pt x="4" y="241"/>
                  </a:lnTo>
                  <a:lnTo>
                    <a:pt x="2" y="239"/>
                  </a:lnTo>
                  <a:lnTo>
                    <a:pt x="0" y="235"/>
                  </a:lnTo>
                  <a:lnTo>
                    <a:pt x="0" y="233"/>
                  </a:lnTo>
                  <a:lnTo>
                    <a:pt x="2" y="230"/>
                  </a:lnTo>
                  <a:lnTo>
                    <a:pt x="4" y="228"/>
                  </a:lnTo>
                  <a:lnTo>
                    <a:pt x="4" y="226"/>
                  </a:lnTo>
                  <a:lnTo>
                    <a:pt x="5" y="222"/>
                  </a:lnTo>
                  <a:lnTo>
                    <a:pt x="5" y="221"/>
                  </a:lnTo>
                  <a:lnTo>
                    <a:pt x="7" y="199"/>
                  </a:lnTo>
                  <a:lnTo>
                    <a:pt x="11" y="176"/>
                  </a:lnTo>
                  <a:lnTo>
                    <a:pt x="13" y="156"/>
                  </a:lnTo>
                  <a:lnTo>
                    <a:pt x="16" y="136"/>
                  </a:lnTo>
                  <a:lnTo>
                    <a:pt x="18" y="116"/>
                  </a:lnTo>
                  <a:lnTo>
                    <a:pt x="20" y="94"/>
                  </a:lnTo>
                  <a:lnTo>
                    <a:pt x="20" y="41"/>
                  </a:lnTo>
                  <a:lnTo>
                    <a:pt x="22" y="28"/>
                  </a:lnTo>
                  <a:lnTo>
                    <a:pt x="22" y="17"/>
                  </a:lnTo>
                  <a:lnTo>
                    <a:pt x="24" y="4"/>
                  </a:lnTo>
                  <a:lnTo>
                    <a:pt x="26" y="2"/>
                  </a:lnTo>
                  <a:lnTo>
                    <a:pt x="29" y="2"/>
                  </a:lnTo>
                  <a:lnTo>
                    <a:pt x="31" y="0"/>
                  </a:lnTo>
                  <a:lnTo>
                    <a:pt x="33" y="0"/>
                  </a:lnTo>
                  <a:lnTo>
                    <a:pt x="37" y="4"/>
                  </a:lnTo>
                  <a:close/>
                </a:path>
              </a:pathLst>
            </a:custGeom>
            <a:solidFill>
              <a:srgbClr val="000000"/>
            </a:solidFill>
            <a:ln w="9525">
              <a:noFill/>
              <a:round/>
            </a:ln>
          </p:spPr>
          <p:txBody>
            <a:bodyPr/>
            <a:lstStyle/>
            <a:p>
              <a:endParaRPr lang="en-US"/>
            </a:p>
          </p:txBody>
        </p:sp>
        <p:sp>
          <p:nvSpPr>
            <p:cNvPr id="520707" name="Freeform 515"/>
            <p:cNvSpPr/>
            <p:nvPr/>
          </p:nvSpPr>
          <p:spPr bwMode="auto">
            <a:xfrm>
              <a:off x="4517" y="2760"/>
              <a:ext cx="7" cy="31"/>
            </a:xfrm>
            <a:custGeom>
              <a:avLst/>
              <a:gdLst/>
              <a:ahLst/>
              <a:cxnLst>
                <a:cxn ang="0">
                  <a:pos x="7" y="29"/>
                </a:cxn>
                <a:cxn ang="0">
                  <a:pos x="6" y="26"/>
                </a:cxn>
                <a:cxn ang="0">
                  <a:pos x="4" y="24"/>
                </a:cxn>
                <a:cxn ang="0">
                  <a:pos x="4" y="13"/>
                </a:cxn>
                <a:cxn ang="0">
                  <a:pos x="6" y="9"/>
                </a:cxn>
                <a:cxn ang="0">
                  <a:pos x="6" y="0"/>
                </a:cxn>
                <a:cxn ang="0">
                  <a:pos x="2" y="0"/>
                </a:cxn>
                <a:cxn ang="0">
                  <a:pos x="2" y="7"/>
                </a:cxn>
                <a:cxn ang="0">
                  <a:pos x="0" y="11"/>
                </a:cxn>
                <a:cxn ang="0">
                  <a:pos x="0" y="24"/>
                </a:cxn>
                <a:cxn ang="0">
                  <a:pos x="2" y="27"/>
                </a:cxn>
                <a:cxn ang="0">
                  <a:pos x="6" y="31"/>
                </a:cxn>
                <a:cxn ang="0">
                  <a:pos x="7" y="29"/>
                </a:cxn>
              </a:cxnLst>
              <a:rect l="0" t="0" r="r" b="b"/>
              <a:pathLst>
                <a:path w="7" h="31">
                  <a:moveTo>
                    <a:pt x="7" y="29"/>
                  </a:moveTo>
                  <a:lnTo>
                    <a:pt x="6" y="26"/>
                  </a:lnTo>
                  <a:lnTo>
                    <a:pt x="4" y="24"/>
                  </a:lnTo>
                  <a:lnTo>
                    <a:pt x="4" y="13"/>
                  </a:lnTo>
                  <a:lnTo>
                    <a:pt x="6" y="9"/>
                  </a:lnTo>
                  <a:lnTo>
                    <a:pt x="6" y="0"/>
                  </a:lnTo>
                  <a:lnTo>
                    <a:pt x="2" y="0"/>
                  </a:lnTo>
                  <a:lnTo>
                    <a:pt x="2" y="7"/>
                  </a:lnTo>
                  <a:lnTo>
                    <a:pt x="0" y="11"/>
                  </a:lnTo>
                  <a:lnTo>
                    <a:pt x="0" y="24"/>
                  </a:lnTo>
                  <a:lnTo>
                    <a:pt x="2" y="27"/>
                  </a:lnTo>
                  <a:lnTo>
                    <a:pt x="6" y="31"/>
                  </a:lnTo>
                  <a:lnTo>
                    <a:pt x="7" y="29"/>
                  </a:lnTo>
                  <a:close/>
                </a:path>
              </a:pathLst>
            </a:custGeom>
            <a:solidFill>
              <a:srgbClr val="000000"/>
            </a:solidFill>
            <a:ln w="9525">
              <a:noFill/>
              <a:round/>
            </a:ln>
          </p:spPr>
          <p:txBody>
            <a:bodyPr/>
            <a:lstStyle/>
            <a:p>
              <a:endParaRPr lang="en-US"/>
            </a:p>
          </p:txBody>
        </p:sp>
        <p:sp>
          <p:nvSpPr>
            <p:cNvPr id="520708" name="Freeform 516"/>
            <p:cNvSpPr/>
            <p:nvPr/>
          </p:nvSpPr>
          <p:spPr bwMode="auto">
            <a:xfrm>
              <a:off x="4523" y="2789"/>
              <a:ext cx="12" cy="28"/>
            </a:xfrm>
            <a:custGeom>
              <a:avLst/>
              <a:gdLst/>
              <a:ahLst/>
              <a:cxnLst>
                <a:cxn ang="0">
                  <a:pos x="12" y="26"/>
                </a:cxn>
                <a:cxn ang="0">
                  <a:pos x="9" y="22"/>
                </a:cxn>
                <a:cxn ang="0">
                  <a:pos x="9" y="20"/>
                </a:cxn>
                <a:cxn ang="0">
                  <a:pos x="7" y="17"/>
                </a:cxn>
                <a:cxn ang="0">
                  <a:pos x="7" y="8"/>
                </a:cxn>
                <a:cxn ang="0">
                  <a:pos x="5" y="4"/>
                </a:cxn>
                <a:cxn ang="0">
                  <a:pos x="1" y="0"/>
                </a:cxn>
                <a:cxn ang="0">
                  <a:pos x="0" y="2"/>
                </a:cxn>
                <a:cxn ang="0">
                  <a:pos x="1" y="6"/>
                </a:cxn>
                <a:cxn ang="0">
                  <a:pos x="3" y="8"/>
                </a:cxn>
                <a:cxn ang="0">
                  <a:pos x="3" y="17"/>
                </a:cxn>
                <a:cxn ang="0">
                  <a:pos x="5" y="20"/>
                </a:cxn>
                <a:cxn ang="0">
                  <a:pos x="7" y="24"/>
                </a:cxn>
                <a:cxn ang="0">
                  <a:pos x="9" y="28"/>
                </a:cxn>
                <a:cxn ang="0">
                  <a:pos x="9" y="26"/>
                </a:cxn>
                <a:cxn ang="0">
                  <a:pos x="12" y="26"/>
                </a:cxn>
                <a:cxn ang="0">
                  <a:pos x="11" y="24"/>
                </a:cxn>
                <a:cxn ang="0">
                  <a:pos x="12" y="26"/>
                </a:cxn>
              </a:cxnLst>
              <a:rect l="0" t="0" r="r" b="b"/>
              <a:pathLst>
                <a:path w="12" h="28">
                  <a:moveTo>
                    <a:pt x="12" y="26"/>
                  </a:moveTo>
                  <a:lnTo>
                    <a:pt x="9" y="22"/>
                  </a:lnTo>
                  <a:lnTo>
                    <a:pt x="9" y="20"/>
                  </a:lnTo>
                  <a:lnTo>
                    <a:pt x="7" y="17"/>
                  </a:lnTo>
                  <a:lnTo>
                    <a:pt x="7" y="8"/>
                  </a:lnTo>
                  <a:lnTo>
                    <a:pt x="5" y="4"/>
                  </a:lnTo>
                  <a:lnTo>
                    <a:pt x="1" y="0"/>
                  </a:lnTo>
                  <a:lnTo>
                    <a:pt x="0" y="2"/>
                  </a:lnTo>
                  <a:lnTo>
                    <a:pt x="1" y="6"/>
                  </a:lnTo>
                  <a:lnTo>
                    <a:pt x="3" y="8"/>
                  </a:lnTo>
                  <a:lnTo>
                    <a:pt x="3" y="17"/>
                  </a:lnTo>
                  <a:lnTo>
                    <a:pt x="5" y="20"/>
                  </a:lnTo>
                  <a:lnTo>
                    <a:pt x="7" y="24"/>
                  </a:lnTo>
                  <a:lnTo>
                    <a:pt x="9" y="28"/>
                  </a:lnTo>
                  <a:lnTo>
                    <a:pt x="9" y="26"/>
                  </a:lnTo>
                  <a:lnTo>
                    <a:pt x="12" y="26"/>
                  </a:lnTo>
                  <a:lnTo>
                    <a:pt x="11" y="24"/>
                  </a:lnTo>
                  <a:lnTo>
                    <a:pt x="12" y="26"/>
                  </a:lnTo>
                  <a:close/>
                </a:path>
              </a:pathLst>
            </a:custGeom>
            <a:solidFill>
              <a:srgbClr val="000000"/>
            </a:solidFill>
            <a:ln w="9525">
              <a:noFill/>
              <a:round/>
            </a:ln>
          </p:spPr>
          <p:txBody>
            <a:bodyPr/>
            <a:lstStyle/>
            <a:p>
              <a:endParaRPr lang="en-US"/>
            </a:p>
          </p:txBody>
        </p:sp>
        <p:sp>
          <p:nvSpPr>
            <p:cNvPr id="520709" name="Freeform 517"/>
            <p:cNvSpPr/>
            <p:nvPr/>
          </p:nvSpPr>
          <p:spPr bwMode="auto">
            <a:xfrm>
              <a:off x="4530" y="2815"/>
              <a:ext cx="5" cy="20"/>
            </a:xfrm>
            <a:custGeom>
              <a:avLst/>
              <a:gdLst/>
              <a:ahLst/>
              <a:cxnLst>
                <a:cxn ang="0">
                  <a:pos x="5" y="20"/>
                </a:cxn>
                <a:cxn ang="0">
                  <a:pos x="5" y="18"/>
                </a:cxn>
                <a:cxn ang="0">
                  <a:pos x="4" y="15"/>
                </a:cxn>
                <a:cxn ang="0">
                  <a:pos x="4" y="5"/>
                </a:cxn>
                <a:cxn ang="0">
                  <a:pos x="5" y="0"/>
                </a:cxn>
                <a:cxn ang="0">
                  <a:pos x="2" y="0"/>
                </a:cxn>
                <a:cxn ang="0">
                  <a:pos x="0" y="5"/>
                </a:cxn>
                <a:cxn ang="0">
                  <a:pos x="0" y="17"/>
                </a:cxn>
                <a:cxn ang="0">
                  <a:pos x="2" y="20"/>
                </a:cxn>
                <a:cxn ang="0">
                  <a:pos x="5" y="20"/>
                </a:cxn>
                <a:cxn ang="0">
                  <a:pos x="5" y="18"/>
                </a:cxn>
                <a:cxn ang="0">
                  <a:pos x="5" y="20"/>
                </a:cxn>
              </a:cxnLst>
              <a:rect l="0" t="0" r="r" b="b"/>
              <a:pathLst>
                <a:path w="5" h="20">
                  <a:moveTo>
                    <a:pt x="5" y="20"/>
                  </a:moveTo>
                  <a:lnTo>
                    <a:pt x="5" y="18"/>
                  </a:lnTo>
                  <a:lnTo>
                    <a:pt x="4" y="15"/>
                  </a:lnTo>
                  <a:lnTo>
                    <a:pt x="4" y="5"/>
                  </a:lnTo>
                  <a:lnTo>
                    <a:pt x="5" y="0"/>
                  </a:lnTo>
                  <a:lnTo>
                    <a:pt x="2" y="0"/>
                  </a:lnTo>
                  <a:lnTo>
                    <a:pt x="0" y="5"/>
                  </a:lnTo>
                  <a:lnTo>
                    <a:pt x="0" y="17"/>
                  </a:lnTo>
                  <a:lnTo>
                    <a:pt x="2" y="20"/>
                  </a:lnTo>
                  <a:lnTo>
                    <a:pt x="5" y="20"/>
                  </a:lnTo>
                  <a:lnTo>
                    <a:pt x="5" y="18"/>
                  </a:lnTo>
                  <a:lnTo>
                    <a:pt x="5" y="20"/>
                  </a:lnTo>
                  <a:close/>
                </a:path>
              </a:pathLst>
            </a:custGeom>
            <a:solidFill>
              <a:srgbClr val="000000"/>
            </a:solidFill>
            <a:ln w="9525">
              <a:noFill/>
              <a:round/>
            </a:ln>
          </p:spPr>
          <p:txBody>
            <a:bodyPr/>
            <a:lstStyle/>
            <a:p>
              <a:endParaRPr lang="en-US"/>
            </a:p>
          </p:txBody>
        </p:sp>
        <p:sp>
          <p:nvSpPr>
            <p:cNvPr id="520710" name="Freeform 518"/>
            <p:cNvSpPr/>
            <p:nvPr/>
          </p:nvSpPr>
          <p:spPr bwMode="auto">
            <a:xfrm>
              <a:off x="4524" y="2835"/>
              <a:ext cx="11" cy="50"/>
            </a:xfrm>
            <a:custGeom>
              <a:avLst/>
              <a:gdLst/>
              <a:ahLst/>
              <a:cxnLst>
                <a:cxn ang="0">
                  <a:pos x="4" y="50"/>
                </a:cxn>
                <a:cxn ang="0">
                  <a:pos x="8" y="44"/>
                </a:cxn>
                <a:cxn ang="0">
                  <a:pos x="10" y="37"/>
                </a:cxn>
                <a:cxn ang="0">
                  <a:pos x="11" y="31"/>
                </a:cxn>
                <a:cxn ang="0">
                  <a:pos x="11" y="0"/>
                </a:cxn>
                <a:cxn ang="0">
                  <a:pos x="8" y="0"/>
                </a:cxn>
                <a:cxn ang="0">
                  <a:pos x="8" y="31"/>
                </a:cxn>
                <a:cxn ang="0">
                  <a:pos x="6" y="37"/>
                </a:cxn>
                <a:cxn ang="0">
                  <a:pos x="4" y="42"/>
                </a:cxn>
                <a:cxn ang="0">
                  <a:pos x="0" y="48"/>
                </a:cxn>
                <a:cxn ang="0">
                  <a:pos x="0" y="50"/>
                </a:cxn>
                <a:cxn ang="0">
                  <a:pos x="0" y="48"/>
                </a:cxn>
                <a:cxn ang="0">
                  <a:pos x="0" y="50"/>
                </a:cxn>
                <a:cxn ang="0">
                  <a:pos x="4" y="50"/>
                </a:cxn>
              </a:cxnLst>
              <a:rect l="0" t="0" r="r" b="b"/>
              <a:pathLst>
                <a:path w="11" h="50">
                  <a:moveTo>
                    <a:pt x="4" y="50"/>
                  </a:moveTo>
                  <a:lnTo>
                    <a:pt x="8" y="44"/>
                  </a:lnTo>
                  <a:lnTo>
                    <a:pt x="10" y="37"/>
                  </a:lnTo>
                  <a:lnTo>
                    <a:pt x="11" y="31"/>
                  </a:lnTo>
                  <a:lnTo>
                    <a:pt x="11" y="0"/>
                  </a:lnTo>
                  <a:lnTo>
                    <a:pt x="8" y="0"/>
                  </a:lnTo>
                  <a:lnTo>
                    <a:pt x="8" y="31"/>
                  </a:lnTo>
                  <a:lnTo>
                    <a:pt x="6" y="37"/>
                  </a:lnTo>
                  <a:lnTo>
                    <a:pt x="4" y="42"/>
                  </a:lnTo>
                  <a:lnTo>
                    <a:pt x="0" y="48"/>
                  </a:lnTo>
                  <a:lnTo>
                    <a:pt x="0" y="50"/>
                  </a:lnTo>
                  <a:lnTo>
                    <a:pt x="0" y="48"/>
                  </a:lnTo>
                  <a:lnTo>
                    <a:pt x="0" y="50"/>
                  </a:lnTo>
                  <a:lnTo>
                    <a:pt x="4" y="50"/>
                  </a:lnTo>
                  <a:close/>
                </a:path>
              </a:pathLst>
            </a:custGeom>
            <a:solidFill>
              <a:srgbClr val="000000"/>
            </a:solidFill>
            <a:ln w="9525">
              <a:noFill/>
              <a:round/>
            </a:ln>
          </p:spPr>
          <p:txBody>
            <a:bodyPr/>
            <a:lstStyle/>
            <a:p>
              <a:endParaRPr lang="en-US"/>
            </a:p>
          </p:txBody>
        </p:sp>
        <p:sp>
          <p:nvSpPr>
            <p:cNvPr id="520711" name="Freeform 519"/>
            <p:cNvSpPr/>
            <p:nvPr/>
          </p:nvSpPr>
          <p:spPr bwMode="auto">
            <a:xfrm>
              <a:off x="4515" y="2885"/>
              <a:ext cx="13" cy="53"/>
            </a:xfrm>
            <a:custGeom>
              <a:avLst/>
              <a:gdLst/>
              <a:ahLst/>
              <a:cxnLst>
                <a:cxn ang="0">
                  <a:pos x="4" y="53"/>
                </a:cxn>
                <a:cxn ang="0">
                  <a:pos x="4" y="46"/>
                </a:cxn>
                <a:cxn ang="0">
                  <a:pos x="6" y="40"/>
                </a:cxn>
                <a:cxn ang="0">
                  <a:pos x="8" y="33"/>
                </a:cxn>
                <a:cxn ang="0">
                  <a:pos x="8" y="25"/>
                </a:cxn>
                <a:cxn ang="0">
                  <a:pos x="9" y="20"/>
                </a:cxn>
                <a:cxn ang="0">
                  <a:pos x="9" y="13"/>
                </a:cxn>
                <a:cxn ang="0">
                  <a:pos x="11" y="7"/>
                </a:cxn>
                <a:cxn ang="0">
                  <a:pos x="13" y="0"/>
                </a:cxn>
                <a:cxn ang="0">
                  <a:pos x="9" y="0"/>
                </a:cxn>
                <a:cxn ang="0">
                  <a:pos x="9" y="5"/>
                </a:cxn>
                <a:cxn ang="0">
                  <a:pos x="8" y="13"/>
                </a:cxn>
                <a:cxn ang="0">
                  <a:pos x="6" y="18"/>
                </a:cxn>
                <a:cxn ang="0">
                  <a:pos x="4" y="25"/>
                </a:cxn>
                <a:cxn ang="0">
                  <a:pos x="4" y="33"/>
                </a:cxn>
                <a:cxn ang="0">
                  <a:pos x="2" y="38"/>
                </a:cxn>
                <a:cxn ang="0">
                  <a:pos x="0" y="46"/>
                </a:cxn>
                <a:cxn ang="0">
                  <a:pos x="0" y="53"/>
                </a:cxn>
                <a:cxn ang="0">
                  <a:pos x="0" y="51"/>
                </a:cxn>
                <a:cxn ang="0">
                  <a:pos x="4" y="53"/>
                </a:cxn>
              </a:cxnLst>
              <a:rect l="0" t="0" r="r" b="b"/>
              <a:pathLst>
                <a:path w="13" h="53">
                  <a:moveTo>
                    <a:pt x="4" y="53"/>
                  </a:moveTo>
                  <a:lnTo>
                    <a:pt x="4" y="46"/>
                  </a:lnTo>
                  <a:lnTo>
                    <a:pt x="6" y="40"/>
                  </a:lnTo>
                  <a:lnTo>
                    <a:pt x="8" y="33"/>
                  </a:lnTo>
                  <a:lnTo>
                    <a:pt x="8" y="25"/>
                  </a:lnTo>
                  <a:lnTo>
                    <a:pt x="9" y="20"/>
                  </a:lnTo>
                  <a:lnTo>
                    <a:pt x="9" y="13"/>
                  </a:lnTo>
                  <a:lnTo>
                    <a:pt x="11" y="7"/>
                  </a:lnTo>
                  <a:lnTo>
                    <a:pt x="13" y="0"/>
                  </a:lnTo>
                  <a:lnTo>
                    <a:pt x="9" y="0"/>
                  </a:lnTo>
                  <a:lnTo>
                    <a:pt x="9" y="5"/>
                  </a:lnTo>
                  <a:lnTo>
                    <a:pt x="8" y="13"/>
                  </a:lnTo>
                  <a:lnTo>
                    <a:pt x="6" y="18"/>
                  </a:lnTo>
                  <a:lnTo>
                    <a:pt x="4" y="25"/>
                  </a:lnTo>
                  <a:lnTo>
                    <a:pt x="4" y="33"/>
                  </a:lnTo>
                  <a:lnTo>
                    <a:pt x="2" y="38"/>
                  </a:lnTo>
                  <a:lnTo>
                    <a:pt x="0" y="46"/>
                  </a:lnTo>
                  <a:lnTo>
                    <a:pt x="0" y="53"/>
                  </a:lnTo>
                  <a:lnTo>
                    <a:pt x="0" y="51"/>
                  </a:lnTo>
                  <a:lnTo>
                    <a:pt x="4" y="53"/>
                  </a:lnTo>
                  <a:close/>
                </a:path>
              </a:pathLst>
            </a:custGeom>
            <a:solidFill>
              <a:srgbClr val="000000"/>
            </a:solidFill>
            <a:ln w="9525">
              <a:noFill/>
              <a:round/>
            </a:ln>
          </p:spPr>
          <p:txBody>
            <a:bodyPr/>
            <a:lstStyle/>
            <a:p>
              <a:endParaRPr lang="en-US"/>
            </a:p>
          </p:txBody>
        </p:sp>
        <p:sp>
          <p:nvSpPr>
            <p:cNvPr id="520712" name="Freeform 520"/>
            <p:cNvSpPr/>
            <p:nvPr/>
          </p:nvSpPr>
          <p:spPr bwMode="auto">
            <a:xfrm>
              <a:off x="4495" y="2936"/>
              <a:ext cx="24" cy="53"/>
            </a:xfrm>
            <a:custGeom>
              <a:avLst/>
              <a:gdLst/>
              <a:ahLst/>
              <a:cxnLst>
                <a:cxn ang="0">
                  <a:pos x="2" y="53"/>
                </a:cxn>
                <a:cxn ang="0">
                  <a:pos x="5" y="46"/>
                </a:cxn>
                <a:cxn ang="0">
                  <a:pos x="9" y="41"/>
                </a:cxn>
                <a:cxn ang="0">
                  <a:pos x="11" y="35"/>
                </a:cxn>
                <a:cxn ang="0">
                  <a:pos x="15" y="28"/>
                </a:cxn>
                <a:cxn ang="0">
                  <a:pos x="16" y="20"/>
                </a:cxn>
                <a:cxn ang="0">
                  <a:pos x="18" y="15"/>
                </a:cxn>
                <a:cxn ang="0">
                  <a:pos x="20" y="7"/>
                </a:cxn>
                <a:cxn ang="0">
                  <a:pos x="24" y="2"/>
                </a:cxn>
                <a:cxn ang="0">
                  <a:pos x="20" y="0"/>
                </a:cxn>
                <a:cxn ang="0">
                  <a:pos x="16" y="7"/>
                </a:cxn>
                <a:cxn ang="0">
                  <a:pos x="15" y="13"/>
                </a:cxn>
                <a:cxn ang="0">
                  <a:pos x="13" y="20"/>
                </a:cxn>
                <a:cxn ang="0">
                  <a:pos x="11" y="26"/>
                </a:cxn>
                <a:cxn ang="0">
                  <a:pos x="9" y="33"/>
                </a:cxn>
                <a:cxn ang="0">
                  <a:pos x="5" y="39"/>
                </a:cxn>
                <a:cxn ang="0">
                  <a:pos x="2" y="46"/>
                </a:cxn>
                <a:cxn ang="0">
                  <a:pos x="0" y="52"/>
                </a:cxn>
                <a:cxn ang="0">
                  <a:pos x="2" y="53"/>
                </a:cxn>
              </a:cxnLst>
              <a:rect l="0" t="0" r="r" b="b"/>
              <a:pathLst>
                <a:path w="24" h="53">
                  <a:moveTo>
                    <a:pt x="2" y="53"/>
                  </a:moveTo>
                  <a:lnTo>
                    <a:pt x="5" y="46"/>
                  </a:lnTo>
                  <a:lnTo>
                    <a:pt x="9" y="41"/>
                  </a:lnTo>
                  <a:lnTo>
                    <a:pt x="11" y="35"/>
                  </a:lnTo>
                  <a:lnTo>
                    <a:pt x="15" y="28"/>
                  </a:lnTo>
                  <a:lnTo>
                    <a:pt x="16" y="20"/>
                  </a:lnTo>
                  <a:lnTo>
                    <a:pt x="18" y="15"/>
                  </a:lnTo>
                  <a:lnTo>
                    <a:pt x="20" y="7"/>
                  </a:lnTo>
                  <a:lnTo>
                    <a:pt x="24" y="2"/>
                  </a:lnTo>
                  <a:lnTo>
                    <a:pt x="20" y="0"/>
                  </a:lnTo>
                  <a:lnTo>
                    <a:pt x="16" y="7"/>
                  </a:lnTo>
                  <a:lnTo>
                    <a:pt x="15" y="13"/>
                  </a:lnTo>
                  <a:lnTo>
                    <a:pt x="13" y="20"/>
                  </a:lnTo>
                  <a:lnTo>
                    <a:pt x="11" y="26"/>
                  </a:lnTo>
                  <a:lnTo>
                    <a:pt x="9" y="33"/>
                  </a:lnTo>
                  <a:lnTo>
                    <a:pt x="5" y="39"/>
                  </a:lnTo>
                  <a:lnTo>
                    <a:pt x="2" y="46"/>
                  </a:lnTo>
                  <a:lnTo>
                    <a:pt x="0" y="52"/>
                  </a:lnTo>
                  <a:lnTo>
                    <a:pt x="2" y="53"/>
                  </a:lnTo>
                  <a:close/>
                </a:path>
              </a:pathLst>
            </a:custGeom>
            <a:solidFill>
              <a:srgbClr val="000000"/>
            </a:solidFill>
            <a:ln w="9525">
              <a:noFill/>
              <a:round/>
            </a:ln>
          </p:spPr>
          <p:txBody>
            <a:bodyPr/>
            <a:lstStyle/>
            <a:p>
              <a:endParaRPr lang="en-US"/>
            </a:p>
          </p:txBody>
        </p:sp>
        <p:sp>
          <p:nvSpPr>
            <p:cNvPr id="520713" name="Freeform 521"/>
            <p:cNvSpPr/>
            <p:nvPr/>
          </p:nvSpPr>
          <p:spPr bwMode="auto">
            <a:xfrm>
              <a:off x="4486" y="2988"/>
              <a:ext cx="11" cy="11"/>
            </a:xfrm>
            <a:custGeom>
              <a:avLst/>
              <a:gdLst/>
              <a:ahLst/>
              <a:cxnLst>
                <a:cxn ang="0">
                  <a:pos x="0" y="11"/>
                </a:cxn>
                <a:cxn ang="0">
                  <a:pos x="5" y="11"/>
                </a:cxn>
                <a:cxn ang="0">
                  <a:pos x="9" y="7"/>
                </a:cxn>
                <a:cxn ang="0">
                  <a:pos x="9" y="3"/>
                </a:cxn>
                <a:cxn ang="0">
                  <a:pos x="11" y="1"/>
                </a:cxn>
                <a:cxn ang="0">
                  <a:pos x="9" y="0"/>
                </a:cxn>
                <a:cxn ang="0">
                  <a:pos x="7" y="1"/>
                </a:cxn>
                <a:cxn ang="0">
                  <a:pos x="5" y="5"/>
                </a:cxn>
                <a:cxn ang="0">
                  <a:pos x="3" y="7"/>
                </a:cxn>
                <a:cxn ang="0">
                  <a:pos x="2" y="7"/>
                </a:cxn>
                <a:cxn ang="0">
                  <a:pos x="3" y="7"/>
                </a:cxn>
                <a:cxn ang="0">
                  <a:pos x="0" y="11"/>
                </a:cxn>
                <a:cxn ang="0">
                  <a:pos x="2" y="11"/>
                </a:cxn>
                <a:cxn ang="0">
                  <a:pos x="0" y="11"/>
                </a:cxn>
              </a:cxnLst>
              <a:rect l="0" t="0" r="r" b="b"/>
              <a:pathLst>
                <a:path w="11" h="11">
                  <a:moveTo>
                    <a:pt x="0" y="11"/>
                  </a:moveTo>
                  <a:lnTo>
                    <a:pt x="5" y="11"/>
                  </a:lnTo>
                  <a:lnTo>
                    <a:pt x="9" y="7"/>
                  </a:lnTo>
                  <a:lnTo>
                    <a:pt x="9" y="3"/>
                  </a:lnTo>
                  <a:lnTo>
                    <a:pt x="11" y="1"/>
                  </a:lnTo>
                  <a:lnTo>
                    <a:pt x="9" y="0"/>
                  </a:lnTo>
                  <a:lnTo>
                    <a:pt x="7" y="1"/>
                  </a:lnTo>
                  <a:lnTo>
                    <a:pt x="5" y="5"/>
                  </a:lnTo>
                  <a:lnTo>
                    <a:pt x="3" y="7"/>
                  </a:lnTo>
                  <a:lnTo>
                    <a:pt x="2" y="7"/>
                  </a:lnTo>
                  <a:lnTo>
                    <a:pt x="3" y="7"/>
                  </a:lnTo>
                  <a:lnTo>
                    <a:pt x="0" y="11"/>
                  </a:lnTo>
                  <a:lnTo>
                    <a:pt x="2" y="11"/>
                  </a:lnTo>
                  <a:lnTo>
                    <a:pt x="0" y="11"/>
                  </a:lnTo>
                  <a:close/>
                </a:path>
              </a:pathLst>
            </a:custGeom>
            <a:solidFill>
              <a:srgbClr val="000000"/>
            </a:solidFill>
            <a:ln w="9525">
              <a:noFill/>
              <a:round/>
            </a:ln>
          </p:spPr>
          <p:txBody>
            <a:bodyPr/>
            <a:lstStyle/>
            <a:p>
              <a:endParaRPr lang="en-US"/>
            </a:p>
          </p:txBody>
        </p:sp>
        <p:sp>
          <p:nvSpPr>
            <p:cNvPr id="520714" name="Freeform 522"/>
            <p:cNvSpPr/>
            <p:nvPr/>
          </p:nvSpPr>
          <p:spPr bwMode="auto">
            <a:xfrm>
              <a:off x="4482" y="2977"/>
              <a:ext cx="9" cy="22"/>
            </a:xfrm>
            <a:custGeom>
              <a:avLst/>
              <a:gdLst/>
              <a:ahLst/>
              <a:cxnLst>
                <a:cxn ang="0">
                  <a:pos x="6" y="0"/>
                </a:cxn>
                <a:cxn ang="0">
                  <a:pos x="6" y="1"/>
                </a:cxn>
                <a:cxn ang="0">
                  <a:pos x="4" y="5"/>
                </a:cxn>
                <a:cxn ang="0">
                  <a:pos x="4" y="7"/>
                </a:cxn>
                <a:cxn ang="0">
                  <a:pos x="2" y="9"/>
                </a:cxn>
                <a:cxn ang="0">
                  <a:pos x="2" y="12"/>
                </a:cxn>
                <a:cxn ang="0">
                  <a:pos x="0" y="14"/>
                </a:cxn>
                <a:cxn ang="0">
                  <a:pos x="2" y="18"/>
                </a:cxn>
                <a:cxn ang="0">
                  <a:pos x="4" y="22"/>
                </a:cxn>
                <a:cxn ang="0">
                  <a:pos x="7" y="18"/>
                </a:cxn>
                <a:cxn ang="0">
                  <a:pos x="4" y="14"/>
                </a:cxn>
                <a:cxn ang="0">
                  <a:pos x="4" y="12"/>
                </a:cxn>
                <a:cxn ang="0">
                  <a:pos x="6" y="11"/>
                </a:cxn>
                <a:cxn ang="0">
                  <a:pos x="7" y="7"/>
                </a:cxn>
                <a:cxn ang="0">
                  <a:pos x="7" y="5"/>
                </a:cxn>
                <a:cxn ang="0">
                  <a:pos x="9" y="3"/>
                </a:cxn>
                <a:cxn ang="0">
                  <a:pos x="9" y="0"/>
                </a:cxn>
                <a:cxn ang="0">
                  <a:pos x="6" y="0"/>
                </a:cxn>
              </a:cxnLst>
              <a:rect l="0" t="0" r="r" b="b"/>
              <a:pathLst>
                <a:path w="9" h="22">
                  <a:moveTo>
                    <a:pt x="6" y="0"/>
                  </a:moveTo>
                  <a:lnTo>
                    <a:pt x="6" y="1"/>
                  </a:lnTo>
                  <a:lnTo>
                    <a:pt x="4" y="5"/>
                  </a:lnTo>
                  <a:lnTo>
                    <a:pt x="4" y="7"/>
                  </a:lnTo>
                  <a:lnTo>
                    <a:pt x="2" y="9"/>
                  </a:lnTo>
                  <a:lnTo>
                    <a:pt x="2" y="12"/>
                  </a:lnTo>
                  <a:lnTo>
                    <a:pt x="0" y="14"/>
                  </a:lnTo>
                  <a:lnTo>
                    <a:pt x="2" y="18"/>
                  </a:lnTo>
                  <a:lnTo>
                    <a:pt x="4" y="22"/>
                  </a:lnTo>
                  <a:lnTo>
                    <a:pt x="7" y="18"/>
                  </a:lnTo>
                  <a:lnTo>
                    <a:pt x="4" y="14"/>
                  </a:lnTo>
                  <a:lnTo>
                    <a:pt x="4" y="12"/>
                  </a:lnTo>
                  <a:lnTo>
                    <a:pt x="6" y="11"/>
                  </a:lnTo>
                  <a:lnTo>
                    <a:pt x="7" y="7"/>
                  </a:lnTo>
                  <a:lnTo>
                    <a:pt x="7" y="5"/>
                  </a:lnTo>
                  <a:lnTo>
                    <a:pt x="9" y="3"/>
                  </a:lnTo>
                  <a:lnTo>
                    <a:pt x="9" y="0"/>
                  </a:lnTo>
                  <a:lnTo>
                    <a:pt x="6" y="0"/>
                  </a:lnTo>
                  <a:close/>
                </a:path>
              </a:pathLst>
            </a:custGeom>
            <a:solidFill>
              <a:srgbClr val="000000"/>
            </a:solidFill>
            <a:ln w="9525">
              <a:noFill/>
              <a:round/>
            </a:ln>
          </p:spPr>
          <p:txBody>
            <a:bodyPr/>
            <a:lstStyle/>
            <a:p>
              <a:endParaRPr lang="en-US"/>
            </a:p>
          </p:txBody>
        </p:sp>
        <p:sp>
          <p:nvSpPr>
            <p:cNvPr id="520715" name="Freeform 523"/>
            <p:cNvSpPr/>
            <p:nvPr/>
          </p:nvSpPr>
          <p:spPr bwMode="auto">
            <a:xfrm>
              <a:off x="4488" y="2809"/>
              <a:ext cx="18" cy="168"/>
            </a:xfrm>
            <a:custGeom>
              <a:avLst/>
              <a:gdLst/>
              <a:ahLst/>
              <a:cxnLst>
                <a:cxn ang="0">
                  <a:pos x="14" y="0"/>
                </a:cxn>
                <a:cxn ang="0">
                  <a:pos x="14" y="41"/>
                </a:cxn>
                <a:cxn ang="0">
                  <a:pos x="12" y="63"/>
                </a:cxn>
                <a:cxn ang="0">
                  <a:pos x="11" y="83"/>
                </a:cxn>
                <a:cxn ang="0">
                  <a:pos x="7" y="103"/>
                </a:cxn>
                <a:cxn ang="0">
                  <a:pos x="5" y="123"/>
                </a:cxn>
                <a:cxn ang="0">
                  <a:pos x="1" y="146"/>
                </a:cxn>
                <a:cxn ang="0">
                  <a:pos x="0" y="168"/>
                </a:cxn>
                <a:cxn ang="0">
                  <a:pos x="3" y="168"/>
                </a:cxn>
                <a:cxn ang="0">
                  <a:pos x="5" y="146"/>
                </a:cxn>
                <a:cxn ang="0">
                  <a:pos x="9" y="123"/>
                </a:cxn>
                <a:cxn ang="0">
                  <a:pos x="11" y="103"/>
                </a:cxn>
                <a:cxn ang="0">
                  <a:pos x="14" y="83"/>
                </a:cxn>
                <a:cxn ang="0">
                  <a:pos x="16" y="63"/>
                </a:cxn>
                <a:cxn ang="0">
                  <a:pos x="18" y="41"/>
                </a:cxn>
                <a:cxn ang="0">
                  <a:pos x="18" y="21"/>
                </a:cxn>
                <a:cxn ang="0">
                  <a:pos x="16" y="0"/>
                </a:cxn>
                <a:cxn ang="0">
                  <a:pos x="14" y="0"/>
                </a:cxn>
              </a:cxnLst>
              <a:rect l="0" t="0" r="r" b="b"/>
              <a:pathLst>
                <a:path w="18" h="168">
                  <a:moveTo>
                    <a:pt x="14" y="0"/>
                  </a:moveTo>
                  <a:lnTo>
                    <a:pt x="14" y="41"/>
                  </a:lnTo>
                  <a:lnTo>
                    <a:pt x="12" y="63"/>
                  </a:lnTo>
                  <a:lnTo>
                    <a:pt x="11" y="83"/>
                  </a:lnTo>
                  <a:lnTo>
                    <a:pt x="7" y="103"/>
                  </a:lnTo>
                  <a:lnTo>
                    <a:pt x="5" y="123"/>
                  </a:lnTo>
                  <a:lnTo>
                    <a:pt x="1" y="146"/>
                  </a:lnTo>
                  <a:lnTo>
                    <a:pt x="0" y="168"/>
                  </a:lnTo>
                  <a:lnTo>
                    <a:pt x="3" y="168"/>
                  </a:lnTo>
                  <a:lnTo>
                    <a:pt x="5" y="146"/>
                  </a:lnTo>
                  <a:lnTo>
                    <a:pt x="9" y="123"/>
                  </a:lnTo>
                  <a:lnTo>
                    <a:pt x="11" y="103"/>
                  </a:lnTo>
                  <a:lnTo>
                    <a:pt x="14" y="83"/>
                  </a:lnTo>
                  <a:lnTo>
                    <a:pt x="16" y="63"/>
                  </a:lnTo>
                  <a:lnTo>
                    <a:pt x="18" y="41"/>
                  </a:lnTo>
                  <a:lnTo>
                    <a:pt x="18" y="21"/>
                  </a:lnTo>
                  <a:lnTo>
                    <a:pt x="16" y="0"/>
                  </a:lnTo>
                  <a:lnTo>
                    <a:pt x="14" y="0"/>
                  </a:lnTo>
                  <a:close/>
                </a:path>
              </a:pathLst>
            </a:custGeom>
            <a:solidFill>
              <a:srgbClr val="000000"/>
            </a:solidFill>
            <a:ln w="9525">
              <a:noFill/>
              <a:round/>
            </a:ln>
          </p:spPr>
          <p:txBody>
            <a:bodyPr/>
            <a:lstStyle/>
            <a:p>
              <a:endParaRPr lang="en-US"/>
            </a:p>
          </p:txBody>
        </p:sp>
        <p:sp>
          <p:nvSpPr>
            <p:cNvPr id="520716" name="Freeform 524"/>
            <p:cNvSpPr/>
            <p:nvPr/>
          </p:nvSpPr>
          <p:spPr bwMode="auto">
            <a:xfrm>
              <a:off x="4502" y="2758"/>
              <a:ext cx="8" cy="51"/>
            </a:xfrm>
            <a:custGeom>
              <a:avLst/>
              <a:gdLst/>
              <a:ahLst/>
              <a:cxnLst>
                <a:cxn ang="0">
                  <a:pos x="4" y="0"/>
                </a:cxn>
                <a:cxn ang="0">
                  <a:pos x="4" y="2"/>
                </a:cxn>
                <a:cxn ang="0">
                  <a:pos x="2" y="15"/>
                </a:cxn>
                <a:cxn ang="0">
                  <a:pos x="2" y="26"/>
                </a:cxn>
                <a:cxn ang="0">
                  <a:pos x="0" y="39"/>
                </a:cxn>
                <a:cxn ang="0">
                  <a:pos x="0" y="51"/>
                </a:cxn>
                <a:cxn ang="0">
                  <a:pos x="2" y="51"/>
                </a:cxn>
                <a:cxn ang="0">
                  <a:pos x="4" y="39"/>
                </a:cxn>
                <a:cxn ang="0">
                  <a:pos x="6" y="26"/>
                </a:cxn>
                <a:cxn ang="0">
                  <a:pos x="6" y="15"/>
                </a:cxn>
                <a:cxn ang="0">
                  <a:pos x="8" y="2"/>
                </a:cxn>
                <a:cxn ang="0">
                  <a:pos x="6" y="4"/>
                </a:cxn>
                <a:cxn ang="0">
                  <a:pos x="4" y="0"/>
                </a:cxn>
                <a:cxn ang="0">
                  <a:pos x="2" y="0"/>
                </a:cxn>
                <a:cxn ang="0">
                  <a:pos x="2" y="2"/>
                </a:cxn>
                <a:cxn ang="0">
                  <a:pos x="4" y="0"/>
                </a:cxn>
              </a:cxnLst>
              <a:rect l="0" t="0" r="r" b="b"/>
              <a:pathLst>
                <a:path w="8" h="51">
                  <a:moveTo>
                    <a:pt x="4" y="0"/>
                  </a:moveTo>
                  <a:lnTo>
                    <a:pt x="4" y="2"/>
                  </a:lnTo>
                  <a:lnTo>
                    <a:pt x="2" y="15"/>
                  </a:lnTo>
                  <a:lnTo>
                    <a:pt x="2" y="26"/>
                  </a:lnTo>
                  <a:lnTo>
                    <a:pt x="0" y="39"/>
                  </a:lnTo>
                  <a:lnTo>
                    <a:pt x="0" y="51"/>
                  </a:lnTo>
                  <a:lnTo>
                    <a:pt x="2" y="51"/>
                  </a:lnTo>
                  <a:lnTo>
                    <a:pt x="4" y="39"/>
                  </a:lnTo>
                  <a:lnTo>
                    <a:pt x="6" y="26"/>
                  </a:lnTo>
                  <a:lnTo>
                    <a:pt x="6" y="15"/>
                  </a:lnTo>
                  <a:lnTo>
                    <a:pt x="8" y="2"/>
                  </a:lnTo>
                  <a:lnTo>
                    <a:pt x="6" y="4"/>
                  </a:lnTo>
                  <a:lnTo>
                    <a:pt x="4" y="0"/>
                  </a:lnTo>
                  <a:lnTo>
                    <a:pt x="2" y="0"/>
                  </a:lnTo>
                  <a:lnTo>
                    <a:pt x="2" y="2"/>
                  </a:lnTo>
                  <a:lnTo>
                    <a:pt x="4" y="0"/>
                  </a:lnTo>
                  <a:close/>
                </a:path>
              </a:pathLst>
            </a:custGeom>
            <a:solidFill>
              <a:srgbClr val="000000"/>
            </a:solidFill>
            <a:ln w="9525">
              <a:noFill/>
              <a:round/>
            </a:ln>
          </p:spPr>
          <p:txBody>
            <a:bodyPr/>
            <a:lstStyle/>
            <a:p>
              <a:endParaRPr lang="en-US"/>
            </a:p>
          </p:txBody>
        </p:sp>
        <p:sp>
          <p:nvSpPr>
            <p:cNvPr id="520717" name="Freeform 525"/>
            <p:cNvSpPr/>
            <p:nvPr/>
          </p:nvSpPr>
          <p:spPr bwMode="auto">
            <a:xfrm>
              <a:off x="4506" y="2754"/>
              <a:ext cx="17" cy="8"/>
            </a:xfrm>
            <a:custGeom>
              <a:avLst/>
              <a:gdLst/>
              <a:ahLst/>
              <a:cxnLst>
                <a:cxn ang="0">
                  <a:pos x="17" y="6"/>
                </a:cxn>
                <a:cxn ang="0">
                  <a:pos x="17" y="4"/>
                </a:cxn>
                <a:cxn ang="0">
                  <a:pos x="13" y="0"/>
                </a:cxn>
                <a:cxn ang="0">
                  <a:pos x="9" y="0"/>
                </a:cxn>
                <a:cxn ang="0">
                  <a:pos x="5" y="2"/>
                </a:cxn>
                <a:cxn ang="0">
                  <a:pos x="2" y="2"/>
                </a:cxn>
                <a:cxn ang="0">
                  <a:pos x="0" y="4"/>
                </a:cxn>
                <a:cxn ang="0">
                  <a:pos x="2" y="8"/>
                </a:cxn>
                <a:cxn ang="0">
                  <a:pos x="4" y="6"/>
                </a:cxn>
                <a:cxn ang="0">
                  <a:pos x="7" y="6"/>
                </a:cxn>
                <a:cxn ang="0">
                  <a:pos x="9" y="4"/>
                </a:cxn>
                <a:cxn ang="0">
                  <a:pos x="11" y="4"/>
                </a:cxn>
                <a:cxn ang="0">
                  <a:pos x="13" y="6"/>
                </a:cxn>
                <a:cxn ang="0">
                  <a:pos x="17" y="6"/>
                </a:cxn>
                <a:cxn ang="0">
                  <a:pos x="17" y="4"/>
                </a:cxn>
                <a:cxn ang="0">
                  <a:pos x="17" y="6"/>
                </a:cxn>
              </a:cxnLst>
              <a:rect l="0" t="0" r="r" b="b"/>
              <a:pathLst>
                <a:path w="17" h="8">
                  <a:moveTo>
                    <a:pt x="17" y="6"/>
                  </a:moveTo>
                  <a:lnTo>
                    <a:pt x="17" y="4"/>
                  </a:lnTo>
                  <a:lnTo>
                    <a:pt x="13" y="0"/>
                  </a:lnTo>
                  <a:lnTo>
                    <a:pt x="9" y="0"/>
                  </a:lnTo>
                  <a:lnTo>
                    <a:pt x="5" y="2"/>
                  </a:lnTo>
                  <a:lnTo>
                    <a:pt x="2" y="2"/>
                  </a:lnTo>
                  <a:lnTo>
                    <a:pt x="0" y="4"/>
                  </a:lnTo>
                  <a:lnTo>
                    <a:pt x="2" y="8"/>
                  </a:lnTo>
                  <a:lnTo>
                    <a:pt x="4" y="6"/>
                  </a:lnTo>
                  <a:lnTo>
                    <a:pt x="7" y="6"/>
                  </a:lnTo>
                  <a:lnTo>
                    <a:pt x="9" y="4"/>
                  </a:lnTo>
                  <a:lnTo>
                    <a:pt x="11" y="4"/>
                  </a:lnTo>
                  <a:lnTo>
                    <a:pt x="13" y="6"/>
                  </a:lnTo>
                  <a:lnTo>
                    <a:pt x="17" y="6"/>
                  </a:lnTo>
                  <a:lnTo>
                    <a:pt x="17" y="4"/>
                  </a:lnTo>
                  <a:lnTo>
                    <a:pt x="17" y="6"/>
                  </a:lnTo>
                  <a:close/>
                </a:path>
              </a:pathLst>
            </a:custGeom>
            <a:solidFill>
              <a:srgbClr val="000000"/>
            </a:solidFill>
            <a:ln w="9525">
              <a:noFill/>
              <a:round/>
            </a:ln>
          </p:spPr>
          <p:txBody>
            <a:bodyPr/>
            <a:lstStyle/>
            <a:p>
              <a:endParaRPr lang="en-US"/>
            </a:p>
          </p:txBody>
        </p:sp>
        <p:sp>
          <p:nvSpPr>
            <p:cNvPr id="520718" name="Freeform 526"/>
            <p:cNvSpPr/>
            <p:nvPr/>
          </p:nvSpPr>
          <p:spPr bwMode="auto">
            <a:xfrm>
              <a:off x="3975" y="2760"/>
              <a:ext cx="24" cy="97"/>
            </a:xfrm>
            <a:custGeom>
              <a:avLst/>
              <a:gdLst/>
              <a:ahLst/>
              <a:cxnLst>
                <a:cxn ang="0">
                  <a:pos x="24" y="0"/>
                </a:cxn>
                <a:cxn ang="0">
                  <a:pos x="24" y="11"/>
                </a:cxn>
                <a:cxn ang="0">
                  <a:pos x="22" y="15"/>
                </a:cxn>
                <a:cxn ang="0">
                  <a:pos x="22" y="18"/>
                </a:cxn>
                <a:cxn ang="0">
                  <a:pos x="20" y="22"/>
                </a:cxn>
                <a:cxn ang="0">
                  <a:pos x="19" y="26"/>
                </a:cxn>
                <a:cxn ang="0">
                  <a:pos x="17" y="29"/>
                </a:cxn>
                <a:cxn ang="0">
                  <a:pos x="13" y="40"/>
                </a:cxn>
                <a:cxn ang="0">
                  <a:pos x="13" y="83"/>
                </a:cxn>
                <a:cxn ang="0">
                  <a:pos x="15" y="86"/>
                </a:cxn>
                <a:cxn ang="0">
                  <a:pos x="17" y="90"/>
                </a:cxn>
                <a:cxn ang="0">
                  <a:pos x="17" y="95"/>
                </a:cxn>
                <a:cxn ang="0">
                  <a:pos x="15" y="97"/>
                </a:cxn>
                <a:cxn ang="0">
                  <a:pos x="11" y="97"/>
                </a:cxn>
                <a:cxn ang="0">
                  <a:pos x="6" y="88"/>
                </a:cxn>
                <a:cxn ang="0">
                  <a:pos x="4" y="79"/>
                </a:cxn>
                <a:cxn ang="0">
                  <a:pos x="2" y="70"/>
                </a:cxn>
                <a:cxn ang="0">
                  <a:pos x="0" y="60"/>
                </a:cxn>
                <a:cxn ang="0">
                  <a:pos x="0" y="51"/>
                </a:cxn>
                <a:cxn ang="0">
                  <a:pos x="2" y="40"/>
                </a:cxn>
                <a:cxn ang="0">
                  <a:pos x="4" y="31"/>
                </a:cxn>
                <a:cxn ang="0">
                  <a:pos x="9" y="22"/>
                </a:cxn>
                <a:cxn ang="0">
                  <a:pos x="9" y="20"/>
                </a:cxn>
                <a:cxn ang="0">
                  <a:pos x="11" y="16"/>
                </a:cxn>
                <a:cxn ang="0">
                  <a:pos x="11" y="13"/>
                </a:cxn>
                <a:cxn ang="0">
                  <a:pos x="13" y="11"/>
                </a:cxn>
                <a:cxn ang="0">
                  <a:pos x="15" y="7"/>
                </a:cxn>
                <a:cxn ang="0">
                  <a:pos x="17" y="4"/>
                </a:cxn>
                <a:cxn ang="0">
                  <a:pos x="20" y="0"/>
                </a:cxn>
                <a:cxn ang="0">
                  <a:pos x="24" y="0"/>
                </a:cxn>
              </a:cxnLst>
              <a:rect l="0" t="0" r="r" b="b"/>
              <a:pathLst>
                <a:path w="24" h="97">
                  <a:moveTo>
                    <a:pt x="24" y="0"/>
                  </a:moveTo>
                  <a:lnTo>
                    <a:pt x="24" y="11"/>
                  </a:lnTo>
                  <a:lnTo>
                    <a:pt x="22" y="15"/>
                  </a:lnTo>
                  <a:lnTo>
                    <a:pt x="22" y="18"/>
                  </a:lnTo>
                  <a:lnTo>
                    <a:pt x="20" y="22"/>
                  </a:lnTo>
                  <a:lnTo>
                    <a:pt x="19" y="26"/>
                  </a:lnTo>
                  <a:lnTo>
                    <a:pt x="17" y="29"/>
                  </a:lnTo>
                  <a:lnTo>
                    <a:pt x="13" y="40"/>
                  </a:lnTo>
                  <a:lnTo>
                    <a:pt x="13" y="83"/>
                  </a:lnTo>
                  <a:lnTo>
                    <a:pt x="15" y="86"/>
                  </a:lnTo>
                  <a:lnTo>
                    <a:pt x="17" y="90"/>
                  </a:lnTo>
                  <a:lnTo>
                    <a:pt x="17" y="95"/>
                  </a:lnTo>
                  <a:lnTo>
                    <a:pt x="15" y="97"/>
                  </a:lnTo>
                  <a:lnTo>
                    <a:pt x="11" y="97"/>
                  </a:lnTo>
                  <a:lnTo>
                    <a:pt x="6" y="88"/>
                  </a:lnTo>
                  <a:lnTo>
                    <a:pt x="4" y="79"/>
                  </a:lnTo>
                  <a:lnTo>
                    <a:pt x="2" y="70"/>
                  </a:lnTo>
                  <a:lnTo>
                    <a:pt x="0" y="60"/>
                  </a:lnTo>
                  <a:lnTo>
                    <a:pt x="0" y="51"/>
                  </a:lnTo>
                  <a:lnTo>
                    <a:pt x="2" y="40"/>
                  </a:lnTo>
                  <a:lnTo>
                    <a:pt x="4" y="31"/>
                  </a:lnTo>
                  <a:lnTo>
                    <a:pt x="9" y="22"/>
                  </a:lnTo>
                  <a:lnTo>
                    <a:pt x="9" y="20"/>
                  </a:lnTo>
                  <a:lnTo>
                    <a:pt x="11" y="16"/>
                  </a:lnTo>
                  <a:lnTo>
                    <a:pt x="11" y="13"/>
                  </a:lnTo>
                  <a:lnTo>
                    <a:pt x="13" y="11"/>
                  </a:lnTo>
                  <a:lnTo>
                    <a:pt x="15" y="7"/>
                  </a:lnTo>
                  <a:lnTo>
                    <a:pt x="17" y="4"/>
                  </a:lnTo>
                  <a:lnTo>
                    <a:pt x="20" y="0"/>
                  </a:lnTo>
                  <a:lnTo>
                    <a:pt x="24" y="0"/>
                  </a:lnTo>
                  <a:close/>
                </a:path>
              </a:pathLst>
            </a:custGeom>
            <a:solidFill>
              <a:srgbClr val="000000"/>
            </a:solidFill>
            <a:ln w="9525">
              <a:noFill/>
              <a:round/>
            </a:ln>
          </p:spPr>
          <p:txBody>
            <a:bodyPr/>
            <a:lstStyle/>
            <a:p>
              <a:endParaRPr lang="en-US"/>
            </a:p>
          </p:txBody>
        </p:sp>
        <p:sp>
          <p:nvSpPr>
            <p:cNvPr id="520719" name="Freeform 527"/>
            <p:cNvSpPr/>
            <p:nvPr/>
          </p:nvSpPr>
          <p:spPr bwMode="auto">
            <a:xfrm>
              <a:off x="3990" y="2760"/>
              <a:ext cx="11" cy="29"/>
            </a:xfrm>
            <a:custGeom>
              <a:avLst/>
              <a:gdLst/>
              <a:ahLst/>
              <a:cxnLst>
                <a:cxn ang="0">
                  <a:pos x="4" y="29"/>
                </a:cxn>
                <a:cxn ang="0">
                  <a:pos x="5" y="26"/>
                </a:cxn>
                <a:cxn ang="0">
                  <a:pos x="7" y="22"/>
                </a:cxn>
                <a:cxn ang="0">
                  <a:pos x="7" y="18"/>
                </a:cxn>
                <a:cxn ang="0">
                  <a:pos x="9" y="15"/>
                </a:cxn>
                <a:cxn ang="0">
                  <a:pos x="11" y="11"/>
                </a:cxn>
                <a:cxn ang="0">
                  <a:pos x="11" y="0"/>
                </a:cxn>
                <a:cxn ang="0">
                  <a:pos x="7" y="0"/>
                </a:cxn>
                <a:cxn ang="0">
                  <a:pos x="7" y="11"/>
                </a:cxn>
                <a:cxn ang="0">
                  <a:pos x="5" y="15"/>
                </a:cxn>
                <a:cxn ang="0">
                  <a:pos x="5" y="18"/>
                </a:cxn>
                <a:cxn ang="0">
                  <a:pos x="2" y="20"/>
                </a:cxn>
                <a:cxn ang="0">
                  <a:pos x="2" y="24"/>
                </a:cxn>
                <a:cxn ang="0">
                  <a:pos x="0" y="29"/>
                </a:cxn>
                <a:cxn ang="0">
                  <a:pos x="4" y="29"/>
                </a:cxn>
              </a:cxnLst>
              <a:rect l="0" t="0" r="r" b="b"/>
              <a:pathLst>
                <a:path w="11" h="29">
                  <a:moveTo>
                    <a:pt x="4" y="29"/>
                  </a:moveTo>
                  <a:lnTo>
                    <a:pt x="5" y="26"/>
                  </a:lnTo>
                  <a:lnTo>
                    <a:pt x="7" y="22"/>
                  </a:lnTo>
                  <a:lnTo>
                    <a:pt x="7" y="18"/>
                  </a:lnTo>
                  <a:lnTo>
                    <a:pt x="9" y="15"/>
                  </a:lnTo>
                  <a:lnTo>
                    <a:pt x="11" y="11"/>
                  </a:lnTo>
                  <a:lnTo>
                    <a:pt x="11" y="0"/>
                  </a:lnTo>
                  <a:lnTo>
                    <a:pt x="7" y="0"/>
                  </a:lnTo>
                  <a:lnTo>
                    <a:pt x="7" y="11"/>
                  </a:lnTo>
                  <a:lnTo>
                    <a:pt x="5" y="15"/>
                  </a:lnTo>
                  <a:lnTo>
                    <a:pt x="5" y="18"/>
                  </a:lnTo>
                  <a:lnTo>
                    <a:pt x="2" y="20"/>
                  </a:lnTo>
                  <a:lnTo>
                    <a:pt x="2" y="24"/>
                  </a:lnTo>
                  <a:lnTo>
                    <a:pt x="0" y="29"/>
                  </a:lnTo>
                  <a:lnTo>
                    <a:pt x="4" y="29"/>
                  </a:lnTo>
                  <a:close/>
                </a:path>
              </a:pathLst>
            </a:custGeom>
            <a:solidFill>
              <a:srgbClr val="000000"/>
            </a:solidFill>
            <a:ln w="9525">
              <a:noFill/>
              <a:round/>
            </a:ln>
          </p:spPr>
          <p:txBody>
            <a:bodyPr/>
            <a:lstStyle/>
            <a:p>
              <a:endParaRPr lang="en-US"/>
            </a:p>
          </p:txBody>
        </p:sp>
        <p:sp>
          <p:nvSpPr>
            <p:cNvPr id="520720" name="Freeform 528"/>
            <p:cNvSpPr/>
            <p:nvPr/>
          </p:nvSpPr>
          <p:spPr bwMode="auto">
            <a:xfrm>
              <a:off x="3986" y="2789"/>
              <a:ext cx="8" cy="50"/>
            </a:xfrm>
            <a:custGeom>
              <a:avLst/>
              <a:gdLst/>
              <a:ahLst/>
              <a:cxnLst>
                <a:cxn ang="0">
                  <a:pos x="4" y="50"/>
                </a:cxn>
                <a:cxn ang="0">
                  <a:pos x="4" y="48"/>
                </a:cxn>
                <a:cxn ang="0">
                  <a:pos x="2" y="35"/>
                </a:cxn>
                <a:cxn ang="0">
                  <a:pos x="4" y="24"/>
                </a:cxn>
                <a:cxn ang="0">
                  <a:pos x="4" y="11"/>
                </a:cxn>
                <a:cxn ang="0">
                  <a:pos x="8" y="0"/>
                </a:cxn>
                <a:cxn ang="0">
                  <a:pos x="4" y="0"/>
                </a:cxn>
                <a:cxn ang="0">
                  <a:pos x="2" y="11"/>
                </a:cxn>
                <a:cxn ang="0">
                  <a:pos x="0" y="24"/>
                </a:cxn>
                <a:cxn ang="0">
                  <a:pos x="0" y="35"/>
                </a:cxn>
                <a:cxn ang="0">
                  <a:pos x="2" y="48"/>
                </a:cxn>
                <a:cxn ang="0">
                  <a:pos x="2" y="46"/>
                </a:cxn>
                <a:cxn ang="0">
                  <a:pos x="4" y="50"/>
                </a:cxn>
                <a:cxn ang="0">
                  <a:pos x="6" y="48"/>
                </a:cxn>
                <a:cxn ang="0">
                  <a:pos x="4" y="48"/>
                </a:cxn>
                <a:cxn ang="0">
                  <a:pos x="4" y="50"/>
                </a:cxn>
              </a:cxnLst>
              <a:rect l="0" t="0" r="r" b="b"/>
              <a:pathLst>
                <a:path w="8" h="50">
                  <a:moveTo>
                    <a:pt x="4" y="50"/>
                  </a:moveTo>
                  <a:lnTo>
                    <a:pt x="4" y="48"/>
                  </a:lnTo>
                  <a:lnTo>
                    <a:pt x="2" y="35"/>
                  </a:lnTo>
                  <a:lnTo>
                    <a:pt x="4" y="24"/>
                  </a:lnTo>
                  <a:lnTo>
                    <a:pt x="4" y="11"/>
                  </a:lnTo>
                  <a:lnTo>
                    <a:pt x="8" y="0"/>
                  </a:lnTo>
                  <a:lnTo>
                    <a:pt x="4" y="0"/>
                  </a:lnTo>
                  <a:lnTo>
                    <a:pt x="2" y="11"/>
                  </a:lnTo>
                  <a:lnTo>
                    <a:pt x="0" y="24"/>
                  </a:lnTo>
                  <a:lnTo>
                    <a:pt x="0" y="35"/>
                  </a:lnTo>
                  <a:lnTo>
                    <a:pt x="2" y="48"/>
                  </a:lnTo>
                  <a:lnTo>
                    <a:pt x="2" y="46"/>
                  </a:lnTo>
                  <a:lnTo>
                    <a:pt x="4" y="50"/>
                  </a:lnTo>
                  <a:lnTo>
                    <a:pt x="6" y="48"/>
                  </a:lnTo>
                  <a:lnTo>
                    <a:pt x="4" y="48"/>
                  </a:lnTo>
                  <a:lnTo>
                    <a:pt x="4" y="50"/>
                  </a:lnTo>
                  <a:close/>
                </a:path>
              </a:pathLst>
            </a:custGeom>
            <a:solidFill>
              <a:srgbClr val="000000"/>
            </a:solidFill>
            <a:ln w="9525">
              <a:noFill/>
              <a:round/>
            </a:ln>
          </p:spPr>
          <p:txBody>
            <a:bodyPr/>
            <a:lstStyle/>
            <a:p>
              <a:endParaRPr lang="en-US"/>
            </a:p>
          </p:txBody>
        </p:sp>
        <p:sp>
          <p:nvSpPr>
            <p:cNvPr id="520721" name="Freeform 529"/>
            <p:cNvSpPr/>
            <p:nvPr/>
          </p:nvSpPr>
          <p:spPr bwMode="auto">
            <a:xfrm>
              <a:off x="3984" y="2835"/>
              <a:ext cx="10" cy="24"/>
            </a:xfrm>
            <a:custGeom>
              <a:avLst/>
              <a:gdLst/>
              <a:ahLst/>
              <a:cxnLst>
                <a:cxn ang="0">
                  <a:pos x="0" y="22"/>
                </a:cxn>
                <a:cxn ang="0">
                  <a:pos x="2" y="24"/>
                </a:cxn>
                <a:cxn ang="0">
                  <a:pos x="6" y="24"/>
                </a:cxn>
                <a:cxn ang="0">
                  <a:pos x="10" y="20"/>
                </a:cxn>
                <a:cxn ang="0">
                  <a:pos x="10" y="15"/>
                </a:cxn>
                <a:cxn ang="0">
                  <a:pos x="8" y="11"/>
                </a:cxn>
                <a:cxn ang="0">
                  <a:pos x="6" y="8"/>
                </a:cxn>
                <a:cxn ang="0">
                  <a:pos x="6" y="4"/>
                </a:cxn>
                <a:cxn ang="0">
                  <a:pos x="4" y="0"/>
                </a:cxn>
                <a:cxn ang="0">
                  <a:pos x="2" y="6"/>
                </a:cxn>
                <a:cxn ang="0">
                  <a:pos x="2" y="8"/>
                </a:cxn>
                <a:cxn ang="0">
                  <a:pos x="4" y="13"/>
                </a:cxn>
                <a:cxn ang="0">
                  <a:pos x="6" y="15"/>
                </a:cxn>
                <a:cxn ang="0">
                  <a:pos x="6" y="20"/>
                </a:cxn>
                <a:cxn ang="0">
                  <a:pos x="2" y="20"/>
                </a:cxn>
                <a:cxn ang="0">
                  <a:pos x="4" y="20"/>
                </a:cxn>
                <a:cxn ang="0">
                  <a:pos x="0" y="22"/>
                </a:cxn>
                <a:cxn ang="0">
                  <a:pos x="0" y="24"/>
                </a:cxn>
                <a:cxn ang="0">
                  <a:pos x="2" y="24"/>
                </a:cxn>
                <a:cxn ang="0">
                  <a:pos x="0" y="22"/>
                </a:cxn>
              </a:cxnLst>
              <a:rect l="0" t="0" r="r" b="b"/>
              <a:pathLst>
                <a:path w="10" h="24">
                  <a:moveTo>
                    <a:pt x="0" y="22"/>
                  </a:moveTo>
                  <a:lnTo>
                    <a:pt x="2" y="24"/>
                  </a:lnTo>
                  <a:lnTo>
                    <a:pt x="6" y="24"/>
                  </a:lnTo>
                  <a:lnTo>
                    <a:pt x="10" y="20"/>
                  </a:lnTo>
                  <a:lnTo>
                    <a:pt x="10" y="15"/>
                  </a:lnTo>
                  <a:lnTo>
                    <a:pt x="8" y="11"/>
                  </a:lnTo>
                  <a:lnTo>
                    <a:pt x="6" y="8"/>
                  </a:lnTo>
                  <a:lnTo>
                    <a:pt x="6" y="4"/>
                  </a:lnTo>
                  <a:lnTo>
                    <a:pt x="4" y="0"/>
                  </a:lnTo>
                  <a:lnTo>
                    <a:pt x="2" y="6"/>
                  </a:lnTo>
                  <a:lnTo>
                    <a:pt x="2" y="8"/>
                  </a:lnTo>
                  <a:lnTo>
                    <a:pt x="4" y="13"/>
                  </a:lnTo>
                  <a:lnTo>
                    <a:pt x="6" y="15"/>
                  </a:lnTo>
                  <a:lnTo>
                    <a:pt x="6" y="20"/>
                  </a:lnTo>
                  <a:lnTo>
                    <a:pt x="2" y="20"/>
                  </a:lnTo>
                  <a:lnTo>
                    <a:pt x="4" y="20"/>
                  </a:lnTo>
                  <a:lnTo>
                    <a:pt x="0" y="22"/>
                  </a:lnTo>
                  <a:lnTo>
                    <a:pt x="0" y="24"/>
                  </a:lnTo>
                  <a:lnTo>
                    <a:pt x="2" y="24"/>
                  </a:lnTo>
                  <a:lnTo>
                    <a:pt x="0" y="22"/>
                  </a:lnTo>
                  <a:close/>
                </a:path>
              </a:pathLst>
            </a:custGeom>
            <a:solidFill>
              <a:srgbClr val="000000"/>
            </a:solidFill>
            <a:ln w="9525">
              <a:noFill/>
              <a:round/>
            </a:ln>
          </p:spPr>
          <p:txBody>
            <a:bodyPr/>
            <a:lstStyle/>
            <a:p>
              <a:endParaRPr lang="en-US"/>
            </a:p>
          </p:txBody>
        </p:sp>
        <p:sp>
          <p:nvSpPr>
            <p:cNvPr id="520722" name="Freeform 530"/>
            <p:cNvSpPr/>
            <p:nvPr/>
          </p:nvSpPr>
          <p:spPr bwMode="auto">
            <a:xfrm>
              <a:off x="3973" y="2782"/>
              <a:ext cx="15" cy="75"/>
            </a:xfrm>
            <a:custGeom>
              <a:avLst/>
              <a:gdLst/>
              <a:ahLst/>
              <a:cxnLst>
                <a:cxn ang="0">
                  <a:pos x="9" y="0"/>
                </a:cxn>
                <a:cxn ang="0">
                  <a:pos x="4" y="9"/>
                </a:cxn>
                <a:cxn ang="0">
                  <a:pos x="2" y="18"/>
                </a:cxn>
                <a:cxn ang="0">
                  <a:pos x="0" y="29"/>
                </a:cxn>
                <a:cxn ang="0">
                  <a:pos x="0" y="48"/>
                </a:cxn>
                <a:cxn ang="0">
                  <a:pos x="4" y="57"/>
                </a:cxn>
                <a:cxn ang="0">
                  <a:pos x="6" y="68"/>
                </a:cxn>
                <a:cxn ang="0">
                  <a:pos x="11" y="75"/>
                </a:cxn>
                <a:cxn ang="0">
                  <a:pos x="15" y="73"/>
                </a:cxn>
                <a:cxn ang="0">
                  <a:pos x="9" y="66"/>
                </a:cxn>
                <a:cxn ang="0">
                  <a:pos x="8" y="57"/>
                </a:cxn>
                <a:cxn ang="0">
                  <a:pos x="4" y="48"/>
                </a:cxn>
                <a:cxn ang="0">
                  <a:pos x="4" y="29"/>
                </a:cxn>
                <a:cxn ang="0">
                  <a:pos x="6" y="18"/>
                </a:cxn>
                <a:cxn ang="0">
                  <a:pos x="8" y="9"/>
                </a:cxn>
                <a:cxn ang="0">
                  <a:pos x="13" y="2"/>
                </a:cxn>
                <a:cxn ang="0">
                  <a:pos x="13" y="0"/>
                </a:cxn>
                <a:cxn ang="0">
                  <a:pos x="13" y="2"/>
                </a:cxn>
                <a:cxn ang="0">
                  <a:pos x="13" y="0"/>
                </a:cxn>
                <a:cxn ang="0">
                  <a:pos x="9" y="0"/>
                </a:cxn>
              </a:cxnLst>
              <a:rect l="0" t="0" r="r" b="b"/>
              <a:pathLst>
                <a:path w="15" h="75">
                  <a:moveTo>
                    <a:pt x="9" y="0"/>
                  </a:moveTo>
                  <a:lnTo>
                    <a:pt x="4" y="9"/>
                  </a:lnTo>
                  <a:lnTo>
                    <a:pt x="2" y="18"/>
                  </a:lnTo>
                  <a:lnTo>
                    <a:pt x="0" y="29"/>
                  </a:lnTo>
                  <a:lnTo>
                    <a:pt x="0" y="48"/>
                  </a:lnTo>
                  <a:lnTo>
                    <a:pt x="4" y="57"/>
                  </a:lnTo>
                  <a:lnTo>
                    <a:pt x="6" y="68"/>
                  </a:lnTo>
                  <a:lnTo>
                    <a:pt x="11" y="75"/>
                  </a:lnTo>
                  <a:lnTo>
                    <a:pt x="15" y="73"/>
                  </a:lnTo>
                  <a:lnTo>
                    <a:pt x="9" y="66"/>
                  </a:lnTo>
                  <a:lnTo>
                    <a:pt x="8" y="57"/>
                  </a:lnTo>
                  <a:lnTo>
                    <a:pt x="4" y="48"/>
                  </a:lnTo>
                  <a:lnTo>
                    <a:pt x="4" y="29"/>
                  </a:lnTo>
                  <a:lnTo>
                    <a:pt x="6" y="18"/>
                  </a:lnTo>
                  <a:lnTo>
                    <a:pt x="8" y="9"/>
                  </a:lnTo>
                  <a:lnTo>
                    <a:pt x="13" y="2"/>
                  </a:lnTo>
                  <a:lnTo>
                    <a:pt x="13" y="0"/>
                  </a:lnTo>
                  <a:lnTo>
                    <a:pt x="13" y="2"/>
                  </a:lnTo>
                  <a:lnTo>
                    <a:pt x="13" y="0"/>
                  </a:lnTo>
                  <a:lnTo>
                    <a:pt x="9" y="0"/>
                  </a:lnTo>
                  <a:close/>
                </a:path>
              </a:pathLst>
            </a:custGeom>
            <a:solidFill>
              <a:srgbClr val="000000"/>
            </a:solidFill>
            <a:ln w="9525">
              <a:noFill/>
              <a:round/>
            </a:ln>
          </p:spPr>
          <p:txBody>
            <a:bodyPr/>
            <a:lstStyle/>
            <a:p>
              <a:endParaRPr lang="en-US"/>
            </a:p>
          </p:txBody>
        </p:sp>
        <p:sp>
          <p:nvSpPr>
            <p:cNvPr id="520723" name="Freeform 531"/>
            <p:cNvSpPr/>
            <p:nvPr/>
          </p:nvSpPr>
          <p:spPr bwMode="auto">
            <a:xfrm>
              <a:off x="3982" y="2758"/>
              <a:ext cx="15" cy="24"/>
            </a:xfrm>
            <a:custGeom>
              <a:avLst/>
              <a:gdLst/>
              <a:ahLst/>
              <a:cxnLst>
                <a:cxn ang="0">
                  <a:pos x="13" y="0"/>
                </a:cxn>
                <a:cxn ang="0">
                  <a:pos x="12" y="0"/>
                </a:cxn>
                <a:cxn ang="0">
                  <a:pos x="10" y="2"/>
                </a:cxn>
                <a:cxn ang="0">
                  <a:pos x="8" y="6"/>
                </a:cxn>
                <a:cxn ang="0">
                  <a:pos x="6" y="9"/>
                </a:cxn>
                <a:cxn ang="0">
                  <a:pos x="4" y="11"/>
                </a:cxn>
                <a:cxn ang="0">
                  <a:pos x="2" y="15"/>
                </a:cxn>
                <a:cxn ang="0">
                  <a:pos x="2" y="18"/>
                </a:cxn>
                <a:cxn ang="0">
                  <a:pos x="0" y="22"/>
                </a:cxn>
                <a:cxn ang="0">
                  <a:pos x="0" y="24"/>
                </a:cxn>
                <a:cxn ang="0">
                  <a:pos x="4" y="24"/>
                </a:cxn>
                <a:cxn ang="0">
                  <a:pos x="4" y="22"/>
                </a:cxn>
                <a:cxn ang="0">
                  <a:pos x="6" y="18"/>
                </a:cxn>
                <a:cxn ang="0">
                  <a:pos x="6" y="15"/>
                </a:cxn>
                <a:cxn ang="0">
                  <a:pos x="10" y="11"/>
                </a:cxn>
                <a:cxn ang="0">
                  <a:pos x="12" y="7"/>
                </a:cxn>
                <a:cxn ang="0">
                  <a:pos x="13" y="6"/>
                </a:cxn>
                <a:cxn ang="0">
                  <a:pos x="15" y="2"/>
                </a:cxn>
                <a:cxn ang="0">
                  <a:pos x="13" y="4"/>
                </a:cxn>
                <a:cxn ang="0">
                  <a:pos x="13" y="0"/>
                </a:cxn>
                <a:cxn ang="0">
                  <a:pos x="12" y="0"/>
                </a:cxn>
                <a:cxn ang="0">
                  <a:pos x="13" y="0"/>
                </a:cxn>
              </a:cxnLst>
              <a:rect l="0" t="0" r="r" b="b"/>
              <a:pathLst>
                <a:path w="15" h="24">
                  <a:moveTo>
                    <a:pt x="13" y="0"/>
                  </a:moveTo>
                  <a:lnTo>
                    <a:pt x="12" y="0"/>
                  </a:lnTo>
                  <a:lnTo>
                    <a:pt x="10" y="2"/>
                  </a:lnTo>
                  <a:lnTo>
                    <a:pt x="8" y="6"/>
                  </a:lnTo>
                  <a:lnTo>
                    <a:pt x="6" y="9"/>
                  </a:lnTo>
                  <a:lnTo>
                    <a:pt x="4" y="11"/>
                  </a:lnTo>
                  <a:lnTo>
                    <a:pt x="2" y="15"/>
                  </a:lnTo>
                  <a:lnTo>
                    <a:pt x="2" y="18"/>
                  </a:lnTo>
                  <a:lnTo>
                    <a:pt x="0" y="22"/>
                  </a:lnTo>
                  <a:lnTo>
                    <a:pt x="0" y="24"/>
                  </a:lnTo>
                  <a:lnTo>
                    <a:pt x="4" y="24"/>
                  </a:lnTo>
                  <a:lnTo>
                    <a:pt x="4" y="22"/>
                  </a:lnTo>
                  <a:lnTo>
                    <a:pt x="6" y="18"/>
                  </a:lnTo>
                  <a:lnTo>
                    <a:pt x="6" y="15"/>
                  </a:lnTo>
                  <a:lnTo>
                    <a:pt x="10" y="11"/>
                  </a:lnTo>
                  <a:lnTo>
                    <a:pt x="12" y="7"/>
                  </a:lnTo>
                  <a:lnTo>
                    <a:pt x="13" y="6"/>
                  </a:lnTo>
                  <a:lnTo>
                    <a:pt x="15" y="2"/>
                  </a:lnTo>
                  <a:lnTo>
                    <a:pt x="13" y="4"/>
                  </a:lnTo>
                  <a:lnTo>
                    <a:pt x="13" y="0"/>
                  </a:lnTo>
                  <a:lnTo>
                    <a:pt x="12" y="0"/>
                  </a:lnTo>
                  <a:lnTo>
                    <a:pt x="13" y="0"/>
                  </a:lnTo>
                  <a:close/>
                </a:path>
              </a:pathLst>
            </a:custGeom>
            <a:solidFill>
              <a:srgbClr val="000000"/>
            </a:solidFill>
            <a:ln w="9525">
              <a:noFill/>
              <a:round/>
            </a:ln>
          </p:spPr>
          <p:txBody>
            <a:bodyPr/>
            <a:lstStyle/>
            <a:p>
              <a:endParaRPr lang="en-US"/>
            </a:p>
          </p:txBody>
        </p:sp>
        <p:sp>
          <p:nvSpPr>
            <p:cNvPr id="520724" name="Freeform 532"/>
            <p:cNvSpPr/>
            <p:nvPr/>
          </p:nvSpPr>
          <p:spPr bwMode="auto">
            <a:xfrm>
              <a:off x="3995" y="2758"/>
              <a:ext cx="6" cy="4"/>
            </a:xfrm>
            <a:custGeom>
              <a:avLst/>
              <a:gdLst/>
              <a:ahLst/>
              <a:cxnLst>
                <a:cxn ang="0">
                  <a:pos x="6" y="2"/>
                </a:cxn>
                <a:cxn ang="0">
                  <a:pos x="4" y="0"/>
                </a:cxn>
                <a:cxn ang="0">
                  <a:pos x="0" y="0"/>
                </a:cxn>
                <a:cxn ang="0">
                  <a:pos x="0" y="4"/>
                </a:cxn>
                <a:cxn ang="0">
                  <a:pos x="4" y="4"/>
                </a:cxn>
                <a:cxn ang="0">
                  <a:pos x="2" y="2"/>
                </a:cxn>
                <a:cxn ang="0">
                  <a:pos x="6" y="2"/>
                </a:cxn>
                <a:cxn ang="0">
                  <a:pos x="6" y="0"/>
                </a:cxn>
                <a:cxn ang="0">
                  <a:pos x="4" y="0"/>
                </a:cxn>
                <a:cxn ang="0">
                  <a:pos x="6" y="2"/>
                </a:cxn>
              </a:cxnLst>
              <a:rect l="0" t="0" r="r" b="b"/>
              <a:pathLst>
                <a:path w="6" h="4">
                  <a:moveTo>
                    <a:pt x="6" y="2"/>
                  </a:moveTo>
                  <a:lnTo>
                    <a:pt x="4" y="0"/>
                  </a:lnTo>
                  <a:lnTo>
                    <a:pt x="0" y="0"/>
                  </a:lnTo>
                  <a:lnTo>
                    <a:pt x="0" y="4"/>
                  </a:lnTo>
                  <a:lnTo>
                    <a:pt x="4" y="4"/>
                  </a:lnTo>
                  <a:lnTo>
                    <a:pt x="2" y="2"/>
                  </a:lnTo>
                  <a:lnTo>
                    <a:pt x="6" y="2"/>
                  </a:lnTo>
                  <a:lnTo>
                    <a:pt x="6" y="0"/>
                  </a:lnTo>
                  <a:lnTo>
                    <a:pt x="4" y="0"/>
                  </a:lnTo>
                  <a:lnTo>
                    <a:pt x="6" y="2"/>
                  </a:lnTo>
                  <a:close/>
                </a:path>
              </a:pathLst>
            </a:custGeom>
            <a:solidFill>
              <a:srgbClr val="000000"/>
            </a:solidFill>
            <a:ln w="9525">
              <a:noFill/>
              <a:round/>
            </a:ln>
          </p:spPr>
          <p:txBody>
            <a:bodyPr/>
            <a:lstStyle/>
            <a:p>
              <a:endParaRPr lang="en-US"/>
            </a:p>
          </p:txBody>
        </p:sp>
        <p:sp>
          <p:nvSpPr>
            <p:cNvPr id="520725" name="Freeform 533"/>
            <p:cNvSpPr/>
            <p:nvPr/>
          </p:nvSpPr>
          <p:spPr bwMode="auto">
            <a:xfrm>
              <a:off x="3911" y="2762"/>
              <a:ext cx="22" cy="47"/>
            </a:xfrm>
            <a:custGeom>
              <a:avLst/>
              <a:gdLst/>
              <a:ahLst/>
              <a:cxnLst>
                <a:cxn ang="0">
                  <a:pos x="7" y="29"/>
                </a:cxn>
                <a:cxn ang="0">
                  <a:pos x="9" y="33"/>
                </a:cxn>
                <a:cxn ang="0">
                  <a:pos x="9" y="35"/>
                </a:cxn>
                <a:cxn ang="0">
                  <a:pos x="16" y="35"/>
                </a:cxn>
                <a:cxn ang="0">
                  <a:pos x="22" y="29"/>
                </a:cxn>
                <a:cxn ang="0">
                  <a:pos x="20" y="35"/>
                </a:cxn>
                <a:cxn ang="0">
                  <a:pos x="18" y="38"/>
                </a:cxn>
                <a:cxn ang="0">
                  <a:pos x="16" y="44"/>
                </a:cxn>
                <a:cxn ang="0">
                  <a:pos x="15" y="47"/>
                </a:cxn>
                <a:cxn ang="0">
                  <a:pos x="5" y="38"/>
                </a:cxn>
                <a:cxn ang="0">
                  <a:pos x="2" y="33"/>
                </a:cxn>
                <a:cxn ang="0">
                  <a:pos x="0" y="25"/>
                </a:cxn>
                <a:cxn ang="0">
                  <a:pos x="0" y="7"/>
                </a:cxn>
                <a:cxn ang="0">
                  <a:pos x="2" y="0"/>
                </a:cxn>
                <a:cxn ang="0">
                  <a:pos x="4" y="7"/>
                </a:cxn>
                <a:cxn ang="0">
                  <a:pos x="5" y="14"/>
                </a:cxn>
                <a:cxn ang="0">
                  <a:pos x="7" y="22"/>
                </a:cxn>
                <a:cxn ang="0">
                  <a:pos x="7" y="29"/>
                </a:cxn>
              </a:cxnLst>
              <a:rect l="0" t="0" r="r" b="b"/>
              <a:pathLst>
                <a:path w="22" h="47">
                  <a:moveTo>
                    <a:pt x="7" y="29"/>
                  </a:moveTo>
                  <a:lnTo>
                    <a:pt x="9" y="33"/>
                  </a:lnTo>
                  <a:lnTo>
                    <a:pt x="9" y="35"/>
                  </a:lnTo>
                  <a:lnTo>
                    <a:pt x="16" y="35"/>
                  </a:lnTo>
                  <a:lnTo>
                    <a:pt x="22" y="29"/>
                  </a:lnTo>
                  <a:lnTo>
                    <a:pt x="20" y="35"/>
                  </a:lnTo>
                  <a:lnTo>
                    <a:pt x="18" y="38"/>
                  </a:lnTo>
                  <a:lnTo>
                    <a:pt x="16" y="44"/>
                  </a:lnTo>
                  <a:lnTo>
                    <a:pt x="15" y="47"/>
                  </a:lnTo>
                  <a:lnTo>
                    <a:pt x="5" y="38"/>
                  </a:lnTo>
                  <a:lnTo>
                    <a:pt x="2" y="33"/>
                  </a:lnTo>
                  <a:lnTo>
                    <a:pt x="0" y="25"/>
                  </a:lnTo>
                  <a:lnTo>
                    <a:pt x="0" y="7"/>
                  </a:lnTo>
                  <a:lnTo>
                    <a:pt x="2" y="0"/>
                  </a:lnTo>
                  <a:lnTo>
                    <a:pt x="4" y="7"/>
                  </a:lnTo>
                  <a:lnTo>
                    <a:pt x="5" y="14"/>
                  </a:lnTo>
                  <a:lnTo>
                    <a:pt x="7" y="22"/>
                  </a:lnTo>
                  <a:lnTo>
                    <a:pt x="7" y="29"/>
                  </a:lnTo>
                  <a:close/>
                </a:path>
              </a:pathLst>
            </a:custGeom>
            <a:solidFill>
              <a:schemeClr val="tx1"/>
            </a:solidFill>
            <a:ln w="9525">
              <a:noFill/>
              <a:round/>
            </a:ln>
          </p:spPr>
          <p:txBody>
            <a:bodyPr/>
            <a:lstStyle/>
            <a:p>
              <a:endParaRPr lang="en-US"/>
            </a:p>
          </p:txBody>
        </p:sp>
        <p:sp>
          <p:nvSpPr>
            <p:cNvPr id="520726" name="Freeform 534"/>
            <p:cNvSpPr/>
            <p:nvPr/>
          </p:nvSpPr>
          <p:spPr bwMode="auto">
            <a:xfrm>
              <a:off x="3916" y="2786"/>
              <a:ext cx="19" cy="12"/>
            </a:xfrm>
            <a:custGeom>
              <a:avLst/>
              <a:gdLst/>
              <a:ahLst/>
              <a:cxnLst>
                <a:cxn ang="0">
                  <a:pos x="19" y="5"/>
                </a:cxn>
                <a:cxn ang="0">
                  <a:pos x="13" y="5"/>
                </a:cxn>
                <a:cxn ang="0">
                  <a:pos x="11" y="7"/>
                </a:cxn>
                <a:cxn ang="0">
                  <a:pos x="11" y="9"/>
                </a:cxn>
                <a:cxn ang="0">
                  <a:pos x="6" y="9"/>
                </a:cxn>
                <a:cxn ang="0">
                  <a:pos x="4" y="7"/>
                </a:cxn>
                <a:cxn ang="0">
                  <a:pos x="4" y="5"/>
                </a:cxn>
                <a:cxn ang="0">
                  <a:pos x="0" y="7"/>
                </a:cxn>
                <a:cxn ang="0">
                  <a:pos x="4" y="11"/>
                </a:cxn>
                <a:cxn ang="0">
                  <a:pos x="8" y="12"/>
                </a:cxn>
                <a:cxn ang="0">
                  <a:pos x="11" y="12"/>
                </a:cxn>
                <a:cxn ang="0">
                  <a:pos x="13" y="11"/>
                </a:cxn>
                <a:cxn ang="0">
                  <a:pos x="17" y="9"/>
                </a:cxn>
                <a:cxn ang="0">
                  <a:pos x="19" y="7"/>
                </a:cxn>
                <a:cxn ang="0">
                  <a:pos x="15" y="5"/>
                </a:cxn>
                <a:cxn ang="0">
                  <a:pos x="19" y="5"/>
                </a:cxn>
                <a:cxn ang="0">
                  <a:pos x="19" y="0"/>
                </a:cxn>
                <a:cxn ang="0">
                  <a:pos x="15" y="5"/>
                </a:cxn>
                <a:cxn ang="0">
                  <a:pos x="19" y="5"/>
                </a:cxn>
              </a:cxnLst>
              <a:rect l="0" t="0" r="r" b="b"/>
              <a:pathLst>
                <a:path w="19" h="12">
                  <a:moveTo>
                    <a:pt x="19" y="5"/>
                  </a:moveTo>
                  <a:lnTo>
                    <a:pt x="13" y="5"/>
                  </a:lnTo>
                  <a:lnTo>
                    <a:pt x="11" y="7"/>
                  </a:lnTo>
                  <a:lnTo>
                    <a:pt x="11" y="9"/>
                  </a:lnTo>
                  <a:lnTo>
                    <a:pt x="6" y="9"/>
                  </a:lnTo>
                  <a:lnTo>
                    <a:pt x="4" y="7"/>
                  </a:lnTo>
                  <a:lnTo>
                    <a:pt x="4" y="5"/>
                  </a:lnTo>
                  <a:lnTo>
                    <a:pt x="0" y="7"/>
                  </a:lnTo>
                  <a:lnTo>
                    <a:pt x="4" y="11"/>
                  </a:lnTo>
                  <a:lnTo>
                    <a:pt x="8" y="12"/>
                  </a:lnTo>
                  <a:lnTo>
                    <a:pt x="11" y="12"/>
                  </a:lnTo>
                  <a:lnTo>
                    <a:pt x="13" y="11"/>
                  </a:lnTo>
                  <a:lnTo>
                    <a:pt x="17" y="9"/>
                  </a:lnTo>
                  <a:lnTo>
                    <a:pt x="19" y="7"/>
                  </a:lnTo>
                  <a:lnTo>
                    <a:pt x="15" y="5"/>
                  </a:lnTo>
                  <a:lnTo>
                    <a:pt x="19" y="5"/>
                  </a:lnTo>
                  <a:lnTo>
                    <a:pt x="19" y="0"/>
                  </a:lnTo>
                  <a:lnTo>
                    <a:pt x="15" y="5"/>
                  </a:lnTo>
                  <a:lnTo>
                    <a:pt x="19" y="5"/>
                  </a:lnTo>
                  <a:close/>
                </a:path>
              </a:pathLst>
            </a:custGeom>
            <a:solidFill>
              <a:srgbClr val="000000"/>
            </a:solidFill>
            <a:ln w="9525">
              <a:noFill/>
              <a:round/>
            </a:ln>
          </p:spPr>
          <p:txBody>
            <a:bodyPr/>
            <a:lstStyle/>
            <a:p>
              <a:endParaRPr lang="en-US"/>
            </a:p>
          </p:txBody>
        </p:sp>
        <p:sp>
          <p:nvSpPr>
            <p:cNvPr id="520727" name="Freeform 535"/>
            <p:cNvSpPr/>
            <p:nvPr/>
          </p:nvSpPr>
          <p:spPr bwMode="auto">
            <a:xfrm>
              <a:off x="3924" y="2791"/>
              <a:ext cx="11" cy="20"/>
            </a:xfrm>
            <a:custGeom>
              <a:avLst/>
              <a:gdLst/>
              <a:ahLst/>
              <a:cxnLst>
                <a:cxn ang="0">
                  <a:pos x="0" y="20"/>
                </a:cxn>
                <a:cxn ang="0">
                  <a:pos x="2" y="20"/>
                </a:cxn>
                <a:cxn ang="0">
                  <a:pos x="5" y="17"/>
                </a:cxn>
                <a:cxn ang="0">
                  <a:pos x="7" y="11"/>
                </a:cxn>
                <a:cxn ang="0">
                  <a:pos x="9" y="6"/>
                </a:cxn>
                <a:cxn ang="0">
                  <a:pos x="11" y="0"/>
                </a:cxn>
                <a:cxn ang="0">
                  <a:pos x="7" y="0"/>
                </a:cxn>
                <a:cxn ang="0">
                  <a:pos x="5" y="6"/>
                </a:cxn>
                <a:cxn ang="0">
                  <a:pos x="3" y="9"/>
                </a:cxn>
                <a:cxn ang="0">
                  <a:pos x="3" y="15"/>
                </a:cxn>
                <a:cxn ang="0">
                  <a:pos x="0" y="17"/>
                </a:cxn>
                <a:cxn ang="0">
                  <a:pos x="2" y="17"/>
                </a:cxn>
                <a:cxn ang="0">
                  <a:pos x="0" y="20"/>
                </a:cxn>
                <a:cxn ang="0">
                  <a:pos x="2" y="20"/>
                </a:cxn>
                <a:cxn ang="0">
                  <a:pos x="0" y="20"/>
                </a:cxn>
              </a:cxnLst>
              <a:rect l="0" t="0" r="r" b="b"/>
              <a:pathLst>
                <a:path w="11" h="20">
                  <a:moveTo>
                    <a:pt x="0" y="20"/>
                  </a:moveTo>
                  <a:lnTo>
                    <a:pt x="2" y="20"/>
                  </a:lnTo>
                  <a:lnTo>
                    <a:pt x="5" y="17"/>
                  </a:lnTo>
                  <a:lnTo>
                    <a:pt x="7" y="11"/>
                  </a:lnTo>
                  <a:lnTo>
                    <a:pt x="9" y="6"/>
                  </a:lnTo>
                  <a:lnTo>
                    <a:pt x="11" y="0"/>
                  </a:lnTo>
                  <a:lnTo>
                    <a:pt x="7" y="0"/>
                  </a:lnTo>
                  <a:lnTo>
                    <a:pt x="5" y="6"/>
                  </a:lnTo>
                  <a:lnTo>
                    <a:pt x="3" y="9"/>
                  </a:lnTo>
                  <a:lnTo>
                    <a:pt x="3" y="15"/>
                  </a:lnTo>
                  <a:lnTo>
                    <a:pt x="0" y="17"/>
                  </a:lnTo>
                  <a:lnTo>
                    <a:pt x="2" y="17"/>
                  </a:lnTo>
                  <a:lnTo>
                    <a:pt x="0" y="20"/>
                  </a:lnTo>
                  <a:lnTo>
                    <a:pt x="2" y="20"/>
                  </a:lnTo>
                  <a:lnTo>
                    <a:pt x="0" y="20"/>
                  </a:lnTo>
                  <a:close/>
                </a:path>
              </a:pathLst>
            </a:custGeom>
            <a:solidFill>
              <a:srgbClr val="000000"/>
            </a:solidFill>
            <a:ln w="9525">
              <a:noFill/>
              <a:round/>
            </a:ln>
          </p:spPr>
          <p:txBody>
            <a:bodyPr/>
            <a:lstStyle/>
            <a:p>
              <a:endParaRPr lang="en-US"/>
            </a:p>
          </p:txBody>
        </p:sp>
        <p:sp>
          <p:nvSpPr>
            <p:cNvPr id="520728" name="Freeform 536"/>
            <p:cNvSpPr/>
            <p:nvPr/>
          </p:nvSpPr>
          <p:spPr bwMode="auto">
            <a:xfrm>
              <a:off x="3909" y="2753"/>
              <a:ext cx="17" cy="58"/>
            </a:xfrm>
            <a:custGeom>
              <a:avLst/>
              <a:gdLst/>
              <a:ahLst/>
              <a:cxnLst>
                <a:cxn ang="0">
                  <a:pos x="6" y="9"/>
                </a:cxn>
                <a:cxn ang="0">
                  <a:pos x="2" y="9"/>
                </a:cxn>
                <a:cxn ang="0">
                  <a:pos x="0" y="16"/>
                </a:cxn>
                <a:cxn ang="0">
                  <a:pos x="0" y="36"/>
                </a:cxn>
                <a:cxn ang="0">
                  <a:pos x="2" y="42"/>
                </a:cxn>
                <a:cxn ang="0">
                  <a:pos x="6" y="47"/>
                </a:cxn>
                <a:cxn ang="0">
                  <a:pos x="9" y="53"/>
                </a:cxn>
                <a:cxn ang="0">
                  <a:pos x="15" y="58"/>
                </a:cxn>
                <a:cxn ang="0">
                  <a:pos x="17" y="55"/>
                </a:cxn>
                <a:cxn ang="0">
                  <a:pos x="7" y="45"/>
                </a:cxn>
                <a:cxn ang="0">
                  <a:pos x="6" y="40"/>
                </a:cxn>
                <a:cxn ang="0">
                  <a:pos x="4" y="34"/>
                </a:cxn>
                <a:cxn ang="0">
                  <a:pos x="4" y="16"/>
                </a:cxn>
                <a:cxn ang="0">
                  <a:pos x="6" y="9"/>
                </a:cxn>
                <a:cxn ang="0">
                  <a:pos x="2" y="9"/>
                </a:cxn>
                <a:cxn ang="0">
                  <a:pos x="6" y="9"/>
                </a:cxn>
                <a:cxn ang="0">
                  <a:pos x="4" y="0"/>
                </a:cxn>
                <a:cxn ang="0">
                  <a:pos x="2" y="9"/>
                </a:cxn>
                <a:cxn ang="0">
                  <a:pos x="6" y="9"/>
                </a:cxn>
              </a:cxnLst>
              <a:rect l="0" t="0" r="r" b="b"/>
              <a:pathLst>
                <a:path w="17" h="58">
                  <a:moveTo>
                    <a:pt x="6" y="9"/>
                  </a:moveTo>
                  <a:lnTo>
                    <a:pt x="2" y="9"/>
                  </a:lnTo>
                  <a:lnTo>
                    <a:pt x="0" y="16"/>
                  </a:lnTo>
                  <a:lnTo>
                    <a:pt x="0" y="36"/>
                  </a:lnTo>
                  <a:lnTo>
                    <a:pt x="2" y="42"/>
                  </a:lnTo>
                  <a:lnTo>
                    <a:pt x="6" y="47"/>
                  </a:lnTo>
                  <a:lnTo>
                    <a:pt x="9" y="53"/>
                  </a:lnTo>
                  <a:lnTo>
                    <a:pt x="15" y="58"/>
                  </a:lnTo>
                  <a:lnTo>
                    <a:pt x="17" y="55"/>
                  </a:lnTo>
                  <a:lnTo>
                    <a:pt x="7" y="45"/>
                  </a:lnTo>
                  <a:lnTo>
                    <a:pt x="6" y="40"/>
                  </a:lnTo>
                  <a:lnTo>
                    <a:pt x="4" y="34"/>
                  </a:lnTo>
                  <a:lnTo>
                    <a:pt x="4" y="16"/>
                  </a:lnTo>
                  <a:lnTo>
                    <a:pt x="6" y="9"/>
                  </a:lnTo>
                  <a:lnTo>
                    <a:pt x="2" y="9"/>
                  </a:lnTo>
                  <a:lnTo>
                    <a:pt x="6" y="9"/>
                  </a:lnTo>
                  <a:lnTo>
                    <a:pt x="4" y="0"/>
                  </a:lnTo>
                  <a:lnTo>
                    <a:pt x="2" y="9"/>
                  </a:lnTo>
                  <a:lnTo>
                    <a:pt x="6" y="9"/>
                  </a:lnTo>
                  <a:close/>
                </a:path>
              </a:pathLst>
            </a:custGeom>
            <a:solidFill>
              <a:schemeClr val="tx1"/>
            </a:solidFill>
            <a:ln w="9525">
              <a:noFill/>
              <a:round/>
            </a:ln>
          </p:spPr>
          <p:txBody>
            <a:bodyPr/>
            <a:lstStyle/>
            <a:p>
              <a:endParaRPr lang="en-US"/>
            </a:p>
          </p:txBody>
        </p:sp>
        <p:sp>
          <p:nvSpPr>
            <p:cNvPr id="520729" name="Freeform 537"/>
            <p:cNvSpPr/>
            <p:nvPr/>
          </p:nvSpPr>
          <p:spPr bwMode="auto">
            <a:xfrm>
              <a:off x="3911" y="2762"/>
              <a:ext cx="9" cy="31"/>
            </a:xfrm>
            <a:custGeom>
              <a:avLst/>
              <a:gdLst/>
              <a:ahLst/>
              <a:cxnLst>
                <a:cxn ang="0">
                  <a:pos x="9" y="29"/>
                </a:cxn>
                <a:cxn ang="0">
                  <a:pos x="9" y="22"/>
                </a:cxn>
                <a:cxn ang="0">
                  <a:pos x="7" y="14"/>
                </a:cxn>
                <a:cxn ang="0">
                  <a:pos x="5" y="7"/>
                </a:cxn>
                <a:cxn ang="0">
                  <a:pos x="4" y="0"/>
                </a:cxn>
                <a:cxn ang="0">
                  <a:pos x="0" y="0"/>
                </a:cxn>
                <a:cxn ang="0">
                  <a:pos x="2" y="7"/>
                </a:cxn>
                <a:cxn ang="0">
                  <a:pos x="4" y="14"/>
                </a:cxn>
                <a:cxn ang="0">
                  <a:pos x="5" y="22"/>
                </a:cxn>
                <a:cxn ang="0">
                  <a:pos x="5" y="31"/>
                </a:cxn>
                <a:cxn ang="0">
                  <a:pos x="5" y="29"/>
                </a:cxn>
                <a:cxn ang="0">
                  <a:pos x="5" y="31"/>
                </a:cxn>
                <a:cxn ang="0">
                  <a:pos x="9" y="29"/>
                </a:cxn>
              </a:cxnLst>
              <a:rect l="0" t="0" r="r" b="b"/>
              <a:pathLst>
                <a:path w="9" h="31">
                  <a:moveTo>
                    <a:pt x="9" y="29"/>
                  </a:moveTo>
                  <a:lnTo>
                    <a:pt x="9" y="22"/>
                  </a:lnTo>
                  <a:lnTo>
                    <a:pt x="7" y="14"/>
                  </a:lnTo>
                  <a:lnTo>
                    <a:pt x="5" y="7"/>
                  </a:lnTo>
                  <a:lnTo>
                    <a:pt x="4" y="0"/>
                  </a:lnTo>
                  <a:lnTo>
                    <a:pt x="0" y="0"/>
                  </a:lnTo>
                  <a:lnTo>
                    <a:pt x="2" y="7"/>
                  </a:lnTo>
                  <a:lnTo>
                    <a:pt x="4" y="14"/>
                  </a:lnTo>
                  <a:lnTo>
                    <a:pt x="5" y="22"/>
                  </a:lnTo>
                  <a:lnTo>
                    <a:pt x="5" y="31"/>
                  </a:lnTo>
                  <a:lnTo>
                    <a:pt x="5" y="29"/>
                  </a:lnTo>
                  <a:lnTo>
                    <a:pt x="5" y="31"/>
                  </a:lnTo>
                  <a:lnTo>
                    <a:pt x="9" y="29"/>
                  </a:lnTo>
                  <a:close/>
                </a:path>
              </a:pathLst>
            </a:custGeom>
            <a:solidFill>
              <a:srgbClr val="000000"/>
            </a:solidFill>
            <a:ln w="9525">
              <a:noFill/>
              <a:round/>
            </a:ln>
          </p:spPr>
          <p:txBody>
            <a:bodyPr/>
            <a:lstStyle/>
            <a:p>
              <a:endParaRPr lang="en-US"/>
            </a:p>
          </p:txBody>
        </p:sp>
        <p:sp>
          <p:nvSpPr>
            <p:cNvPr id="520730" name="Freeform 538"/>
            <p:cNvSpPr/>
            <p:nvPr/>
          </p:nvSpPr>
          <p:spPr bwMode="auto">
            <a:xfrm>
              <a:off x="3997" y="2765"/>
              <a:ext cx="116" cy="89"/>
            </a:xfrm>
            <a:custGeom>
              <a:avLst/>
              <a:gdLst/>
              <a:ahLst/>
              <a:cxnLst>
                <a:cxn ang="0">
                  <a:pos x="116" y="2"/>
                </a:cxn>
                <a:cxn ang="0">
                  <a:pos x="116" y="6"/>
                </a:cxn>
                <a:cxn ang="0">
                  <a:pos x="114" y="6"/>
                </a:cxn>
                <a:cxn ang="0">
                  <a:pos x="112" y="10"/>
                </a:cxn>
                <a:cxn ang="0">
                  <a:pos x="105" y="17"/>
                </a:cxn>
                <a:cxn ang="0">
                  <a:pos x="105" y="19"/>
                </a:cxn>
                <a:cxn ang="0">
                  <a:pos x="103" y="28"/>
                </a:cxn>
                <a:cxn ang="0">
                  <a:pos x="105" y="35"/>
                </a:cxn>
                <a:cxn ang="0">
                  <a:pos x="107" y="46"/>
                </a:cxn>
                <a:cxn ang="0">
                  <a:pos x="107" y="72"/>
                </a:cxn>
                <a:cxn ang="0">
                  <a:pos x="103" y="79"/>
                </a:cxn>
                <a:cxn ang="0">
                  <a:pos x="94" y="85"/>
                </a:cxn>
                <a:cxn ang="0">
                  <a:pos x="88" y="89"/>
                </a:cxn>
                <a:cxn ang="0">
                  <a:pos x="72" y="89"/>
                </a:cxn>
                <a:cxn ang="0">
                  <a:pos x="64" y="87"/>
                </a:cxn>
                <a:cxn ang="0">
                  <a:pos x="61" y="85"/>
                </a:cxn>
                <a:cxn ang="0">
                  <a:pos x="53" y="83"/>
                </a:cxn>
                <a:cxn ang="0">
                  <a:pos x="48" y="79"/>
                </a:cxn>
                <a:cxn ang="0">
                  <a:pos x="42" y="78"/>
                </a:cxn>
                <a:cxn ang="0">
                  <a:pos x="37" y="76"/>
                </a:cxn>
                <a:cxn ang="0">
                  <a:pos x="31" y="74"/>
                </a:cxn>
                <a:cxn ang="0">
                  <a:pos x="26" y="74"/>
                </a:cxn>
                <a:cxn ang="0">
                  <a:pos x="20" y="76"/>
                </a:cxn>
                <a:cxn ang="0">
                  <a:pos x="17" y="78"/>
                </a:cxn>
                <a:cxn ang="0">
                  <a:pos x="11" y="81"/>
                </a:cxn>
                <a:cxn ang="0">
                  <a:pos x="6" y="87"/>
                </a:cxn>
                <a:cxn ang="0">
                  <a:pos x="2" y="87"/>
                </a:cxn>
                <a:cxn ang="0">
                  <a:pos x="0" y="85"/>
                </a:cxn>
                <a:cxn ang="0">
                  <a:pos x="0" y="78"/>
                </a:cxn>
                <a:cxn ang="0">
                  <a:pos x="2" y="76"/>
                </a:cxn>
                <a:cxn ang="0">
                  <a:pos x="4" y="72"/>
                </a:cxn>
                <a:cxn ang="0">
                  <a:pos x="9" y="67"/>
                </a:cxn>
                <a:cxn ang="0">
                  <a:pos x="9" y="65"/>
                </a:cxn>
                <a:cxn ang="0">
                  <a:pos x="15" y="63"/>
                </a:cxn>
                <a:cxn ang="0">
                  <a:pos x="20" y="61"/>
                </a:cxn>
                <a:cxn ang="0">
                  <a:pos x="31" y="61"/>
                </a:cxn>
                <a:cxn ang="0">
                  <a:pos x="37" y="63"/>
                </a:cxn>
                <a:cxn ang="0">
                  <a:pos x="42" y="65"/>
                </a:cxn>
                <a:cxn ang="0">
                  <a:pos x="46" y="67"/>
                </a:cxn>
                <a:cxn ang="0">
                  <a:pos x="52" y="67"/>
                </a:cxn>
                <a:cxn ang="0">
                  <a:pos x="57" y="70"/>
                </a:cxn>
                <a:cxn ang="0">
                  <a:pos x="63" y="72"/>
                </a:cxn>
                <a:cxn ang="0">
                  <a:pos x="68" y="74"/>
                </a:cxn>
                <a:cxn ang="0">
                  <a:pos x="83" y="74"/>
                </a:cxn>
                <a:cxn ang="0">
                  <a:pos x="88" y="72"/>
                </a:cxn>
                <a:cxn ang="0">
                  <a:pos x="94" y="68"/>
                </a:cxn>
                <a:cxn ang="0">
                  <a:pos x="96" y="63"/>
                </a:cxn>
                <a:cxn ang="0">
                  <a:pos x="96" y="44"/>
                </a:cxn>
                <a:cxn ang="0">
                  <a:pos x="94" y="37"/>
                </a:cxn>
                <a:cxn ang="0">
                  <a:pos x="94" y="21"/>
                </a:cxn>
                <a:cxn ang="0">
                  <a:pos x="96" y="17"/>
                </a:cxn>
                <a:cxn ang="0">
                  <a:pos x="98" y="15"/>
                </a:cxn>
                <a:cxn ang="0">
                  <a:pos x="99" y="11"/>
                </a:cxn>
                <a:cxn ang="0">
                  <a:pos x="103" y="8"/>
                </a:cxn>
                <a:cxn ang="0">
                  <a:pos x="105" y="4"/>
                </a:cxn>
                <a:cxn ang="0">
                  <a:pos x="107" y="2"/>
                </a:cxn>
                <a:cxn ang="0">
                  <a:pos x="110" y="0"/>
                </a:cxn>
                <a:cxn ang="0">
                  <a:pos x="114" y="0"/>
                </a:cxn>
                <a:cxn ang="0">
                  <a:pos x="116" y="2"/>
                </a:cxn>
              </a:cxnLst>
              <a:rect l="0" t="0" r="r" b="b"/>
              <a:pathLst>
                <a:path w="116" h="89">
                  <a:moveTo>
                    <a:pt x="116" y="2"/>
                  </a:moveTo>
                  <a:lnTo>
                    <a:pt x="116" y="6"/>
                  </a:lnTo>
                  <a:lnTo>
                    <a:pt x="114" y="6"/>
                  </a:lnTo>
                  <a:lnTo>
                    <a:pt x="112" y="10"/>
                  </a:lnTo>
                  <a:lnTo>
                    <a:pt x="105" y="17"/>
                  </a:lnTo>
                  <a:lnTo>
                    <a:pt x="105" y="19"/>
                  </a:lnTo>
                  <a:lnTo>
                    <a:pt x="103" y="28"/>
                  </a:lnTo>
                  <a:lnTo>
                    <a:pt x="105" y="35"/>
                  </a:lnTo>
                  <a:lnTo>
                    <a:pt x="107" y="46"/>
                  </a:lnTo>
                  <a:lnTo>
                    <a:pt x="107" y="72"/>
                  </a:lnTo>
                  <a:lnTo>
                    <a:pt x="103" y="79"/>
                  </a:lnTo>
                  <a:lnTo>
                    <a:pt x="94" y="85"/>
                  </a:lnTo>
                  <a:lnTo>
                    <a:pt x="88" y="89"/>
                  </a:lnTo>
                  <a:lnTo>
                    <a:pt x="72" y="89"/>
                  </a:lnTo>
                  <a:lnTo>
                    <a:pt x="64" y="87"/>
                  </a:lnTo>
                  <a:lnTo>
                    <a:pt x="61" y="85"/>
                  </a:lnTo>
                  <a:lnTo>
                    <a:pt x="53" y="83"/>
                  </a:lnTo>
                  <a:lnTo>
                    <a:pt x="48" y="79"/>
                  </a:lnTo>
                  <a:lnTo>
                    <a:pt x="42" y="78"/>
                  </a:lnTo>
                  <a:lnTo>
                    <a:pt x="37" y="76"/>
                  </a:lnTo>
                  <a:lnTo>
                    <a:pt x="31" y="74"/>
                  </a:lnTo>
                  <a:lnTo>
                    <a:pt x="26" y="74"/>
                  </a:lnTo>
                  <a:lnTo>
                    <a:pt x="20" y="76"/>
                  </a:lnTo>
                  <a:lnTo>
                    <a:pt x="17" y="78"/>
                  </a:lnTo>
                  <a:lnTo>
                    <a:pt x="11" y="81"/>
                  </a:lnTo>
                  <a:lnTo>
                    <a:pt x="6" y="87"/>
                  </a:lnTo>
                  <a:lnTo>
                    <a:pt x="2" y="87"/>
                  </a:lnTo>
                  <a:lnTo>
                    <a:pt x="0" y="85"/>
                  </a:lnTo>
                  <a:lnTo>
                    <a:pt x="0" y="78"/>
                  </a:lnTo>
                  <a:lnTo>
                    <a:pt x="2" y="76"/>
                  </a:lnTo>
                  <a:lnTo>
                    <a:pt x="4" y="72"/>
                  </a:lnTo>
                  <a:lnTo>
                    <a:pt x="9" y="67"/>
                  </a:lnTo>
                  <a:lnTo>
                    <a:pt x="9" y="65"/>
                  </a:lnTo>
                  <a:lnTo>
                    <a:pt x="15" y="63"/>
                  </a:lnTo>
                  <a:lnTo>
                    <a:pt x="20" y="61"/>
                  </a:lnTo>
                  <a:lnTo>
                    <a:pt x="31" y="61"/>
                  </a:lnTo>
                  <a:lnTo>
                    <a:pt x="37" y="63"/>
                  </a:lnTo>
                  <a:lnTo>
                    <a:pt x="42" y="65"/>
                  </a:lnTo>
                  <a:lnTo>
                    <a:pt x="46" y="67"/>
                  </a:lnTo>
                  <a:lnTo>
                    <a:pt x="52" y="67"/>
                  </a:lnTo>
                  <a:lnTo>
                    <a:pt x="57" y="70"/>
                  </a:lnTo>
                  <a:lnTo>
                    <a:pt x="63" y="72"/>
                  </a:lnTo>
                  <a:lnTo>
                    <a:pt x="68" y="74"/>
                  </a:lnTo>
                  <a:lnTo>
                    <a:pt x="83" y="74"/>
                  </a:lnTo>
                  <a:lnTo>
                    <a:pt x="88" y="72"/>
                  </a:lnTo>
                  <a:lnTo>
                    <a:pt x="94" y="68"/>
                  </a:lnTo>
                  <a:lnTo>
                    <a:pt x="96" y="63"/>
                  </a:lnTo>
                  <a:lnTo>
                    <a:pt x="96" y="44"/>
                  </a:lnTo>
                  <a:lnTo>
                    <a:pt x="94" y="37"/>
                  </a:lnTo>
                  <a:lnTo>
                    <a:pt x="94" y="21"/>
                  </a:lnTo>
                  <a:lnTo>
                    <a:pt x="96" y="17"/>
                  </a:lnTo>
                  <a:lnTo>
                    <a:pt x="98" y="15"/>
                  </a:lnTo>
                  <a:lnTo>
                    <a:pt x="99" y="11"/>
                  </a:lnTo>
                  <a:lnTo>
                    <a:pt x="103" y="8"/>
                  </a:lnTo>
                  <a:lnTo>
                    <a:pt x="105" y="4"/>
                  </a:lnTo>
                  <a:lnTo>
                    <a:pt x="107" y="2"/>
                  </a:lnTo>
                  <a:lnTo>
                    <a:pt x="110" y="0"/>
                  </a:lnTo>
                  <a:lnTo>
                    <a:pt x="114" y="0"/>
                  </a:lnTo>
                  <a:lnTo>
                    <a:pt x="116" y="2"/>
                  </a:lnTo>
                  <a:close/>
                </a:path>
              </a:pathLst>
            </a:custGeom>
            <a:solidFill>
              <a:srgbClr val="000000"/>
            </a:solidFill>
            <a:ln w="9525">
              <a:noFill/>
              <a:round/>
            </a:ln>
          </p:spPr>
          <p:txBody>
            <a:bodyPr/>
            <a:lstStyle/>
            <a:p>
              <a:endParaRPr lang="en-US"/>
            </a:p>
          </p:txBody>
        </p:sp>
        <p:sp>
          <p:nvSpPr>
            <p:cNvPr id="520731" name="Freeform 539"/>
            <p:cNvSpPr/>
            <p:nvPr/>
          </p:nvSpPr>
          <p:spPr bwMode="auto">
            <a:xfrm>
              <a:off x="4100" y="2767"/>
              <a:ext cx="15" cy="17"/>
            </a:xfrm>
            <a:custGeom>
              <a:avLst/>
              <a:gdLst/>
              <a:ahLst/>
              <a:cxnLst>
                <a:cxn ang="0">
                  <a:pos x="4" y="17"/>
                </a:cxn>
                <a:cxn ang="0">
                  <a:pos x="4" y="15"/>
                </a:cxn>
                <a:cxn ang="0">
                  <a:pos x="6" y="13"/>
                </a:cxn>
                <a:cxn ang="0">
                  <a:pos x="7" y="13"/>
                </a:cxn>
                <a:cxn ang="0">
                  <a:pos x="9" y="9"/>
                </a:cxn>
                <a:cxn ang="0">
                  <a:pos x="15" y="4"/>
                </a:cxn>
                <a:cxn ang="0">
                  <a:pos x="15" y="0"/>
                </a:cxn>
                <a:cxn ang="0">
                  <a:pos x="11" y="0"/>
                </a:cxn>
                <a:cxn ang="0">
                  <a:pos x="11" y="2"/>
                </a:cxn>
                <a:cxn ang="0">
                  <a:pos x="9" y="4"/>
                </a:cxn>
                <a:cxn ang="0">
                  <a:pos x="9" y="6"/>
                </a:cxn>
                <a:cxn ang="0">
                  <a:pos x="7" y="8"/>
                </a:cxn>
                <a:cxn ang="0">
                  <a:pos x="4" y="9"/>
                </a:cxn>
                <a:cxn ang="0">
                  <a:pos x="0" y="13"/>
                </a:cxn>
                <a:cxn ang="0">
                  <a:pos x="0" y="17"/>
                </a:cxn>
                <a:cxn ang="0">
                  <a:pos x="4" y="17"/>
                </a:cxn>
              </a:cxnLst>
              <a:rect l="0" t="0" r="r" b="b"/>
              <a:pathLst>
                <a:path w="15" h="17">
                  <a:moveTo>
                    <a:pt x="4" y="17"/>
                  </a:moveTo>
                  <a:lnTo>
                    <a:pt x="4" y="15"/>
                  </a:lnTo>
                  <a:lnTo>
                    <a:pt x="6" y="13"/>
                  </a:lnTo>
                  <a:lnTo>
                    <a:pt x="7" y="13"/>
                  </a:lnTo>
                  <a:lnTo>
                    <a:pt x="9" y="9"/>
                  </a:lnTo>
                  <a:lnTo>
                    <a:pt x="15" y="4"/>
                  </a:lnTo>
                  <a:lnTo>
                    <a:pt x="15" y="0"/>
                  </a:lnTo>
                  <a:lnTo>
                    <a:pt x="11" y="0"/>
                  </a:lnTo>
                  <a:lnTo>
                    <a:pt x="11" y="2"/>
                  </a:lnTo>
                  <a:lnTo>
                    <a:pt x="9" y="4"/>
                  </a:lnTo>
                  <a:lnTo>
                    <a:pt x="9" y="6"/>
                  </a:lnTo>
                  <a:lnTo>
                    <a:pt x="7" y="8"/>
                  </a:lnTo>
                  <a:lnTo>
                    <a:pt x="4" y="9"/>
                  </a:lnTo>
                  <a:lnTo>
                    <a:pt x="0" y="13"/>
                  </a:lnTo>
                  <a:lnTo>
                    <a:pt x="0" y="17"/>
                  </a:lnTo>
                  <a:lnTo>
                    <a:pt x="4" y="17"/>
                  </a:lnTo>
                  <a:close/>
                </a:path>
              </a:pathLst>
            </a:custGeom>
            <a:solidFill>
              <a:srgbClr val="000000"/>
            </a:solidFill>
            <a:ln w="9525">
              <a:noFill/>
              <a:round/>
            </a:ln>
          </p:spPr>
          <p:txBody>
            <a:bodyPr/>
            <a:lstStyle/>
            <a:p>
              <a:endParaRPr lang="en-US"/>
            </a:p>
          </p:txBody>
        </p:sp>
        <p:sp>
          <p:nvSpPr>
            <p:cNvPr id="520732" name="Freeform 540"/>
            <p:cNvSpPr/>
            <p:nvPr/>
          </p:nvSpPr>
          <p:spPr bwMode="auto">
            <a:xfrm>
              <a:off x="4091" y="2784"/>
              <a:ext cx="15" cy="68"/>
            </a:xfrm>
            <a:custGeom>
              <a:avLst/>
              <a:gdLst/>
              <a:ahLst/>
              <a:cxnLst>
                <a:cxn ang="0">
                  <a:pos x="2" y="68"/>
                </a:cxn>
                <a:cxn ang="0">
                  <a:pos x="9" y="62"/>
                </a:cxn>
                <a:cxn ang="0">
                  <a:pos x="15" y="53"/>
                </a:cxn>
                <a:cxn ang="0">
                  <a:pos x="15" y="27"/>
                </a:cxn>
                <a:cxn ang="0">
                  <a:pos x="13" y="16"/>
                </a:cxn>
                <a:cxn ang="0">
                  <a:pos x="11" y="9"/>
                </a:cxn>
                <a:cxn ang="0">
                  <a:pos x="13" y="0"/>
                </a:cxn>
                <a:cxn ang="0">
                  <a:pos x="9" y="0"/>
                </a:cxn>
                <a:cxn ang="0">
                  <a:pos x="7" y="9"/>
                </a:cxn>
                <a:cxn ang="0">
                  <a:pos x="9" y="16"/>
                </a:cxn>
                <a:cxn ang="0">
                  <a:pos x="11" y="27"/>
                </a:cxn>
                <a:cxn ang="0">
                  <a:pos x="11" y="53"/>
                </a:cxn>
                <a:cxn ang="0">
                  <a:pos x="7" y="59"/>
                </a:cxn>
                <a:cxn ang="0">
                  <a:pos x="0" y="64"/>
                </a:cxn>
                <a:cxn ang="0">
                  <a:pos x="2" y="68"/>
                </a:cxn>
              </a:cxnLst>
              <a:rect l="0" t="0" r="r" b="b"/>
              <a:pathLst>
                <a:path w="15" h="68">
                  <a:moveTo>
                    <a:pt x="2" y="68"/>
                  </a:moveTo>
                  <a:lnTo>
                    <a:pt x="9" y="62"/>
                  </a:lnTo>
                  <a:lnTo>
                    <a:pt x="15" y="53"/>
                  </a:lnTo>
                  <a:lnTo>
                    <a:pt x="15" y="27"/>
                  </a:lnTo>
                  <a:lnTo>
                    <a:pt x="13" y="16"/>
                  </a:lnTo>
                  <a:lnTo>
                    <a:pt x="11" y="9"/>
                  </a:lnTo>
                  <a:lnTo>
                    <a:pt x="13" y="0"/>
                  </a:lnTo>
                  <a:lnTo>
                    <a:pt x="9" y="0"/>
                  </a:lnTo>
                  <a:lnTo>
                    <a:pt x="7" y="9"/>
                  </a:lnTo>
                  <a:lnTo>
                    <a:pt x="9" y="16"/>
                  </a:lnTo>
                  <a:lnTo>
                    <a:pt x="11" y="27"/>
                  </a:lnTo>
                  <a:lnTo>
                    <a:pt x="11" y="53"/>
                  </a:lnTo>
                  <a:lnTo>
                    <a:pt x="7" y="59"/>
                  </a:lnTo>
                  <a:lnTo>
                    <a:pt x="0" y="64"/>
                  </a:lnTo>
                  <a:lnTo>
                    <a:pt x="2" y="68"/>
                  </a:lnTo>
                  <a:close/>
                </a:path>
              </a:pathLst>
            </a:custGeom>
            <a:solidFill>
              <a:srgbClr val="000000"/>
            </a:solidFill>
            <a:ln w="9525">
              <a:noFill/>
              <a:round/>
            </a:ln>
          </p:spPr>
          <p:txBody>
            <a:bodyPr/>
            <a:lstStyle/>
            <a:p>
              <a:endParaRPr lang="en-US"/>
            </a:p>
          </p:txBody>
        </p:sp>
        <p:sp>
          <p:nvSpPr>
            <p:cNvPr id="520733" name="Freeform 541"/>
            <p:cNvSpPr/>
            <p:nvPr/>
          </p:nvSpPr>
          <p:spPr bwMode="auto">
            <a:xfrm>
              <a:off x="4001" y="2837"/>
              <a:ext cx="92" cy="18"/>
            </a:xfrm>
            <a:custGeom>
              <a:avLst/>
              <a:gdLst/>
              <a:ahLst/>
              <a:cxnLst>
                <a:cxn ang="0">
                  <a:pos x="2" y="17"/>
                </a:cxn>
                <a:cxn ang="0">
                  <a:pos x="7" y="11"/>
                </a:cxn>
                <a:cxn ang="0">
                  <a:pos x="13" y="7"/>
                </a:cxn>
                <a:cxn ang="0">
                  <a:pos x="18" y="4"/>
                </a:cxn>
                <a:cxn ang="0">
                  <a:pos x="27" y="4"/>
                </a:cxn>
                <a:cxn ang="0">
                  <a:pos x="33" y="6"/>
                </a:cxn>
                <a:cxn ang="0">
                  <a:pos x="38" y="7"/>
                </a:cxn>
                <a:cxn ang="0">
                  <a:pos x="44" y="9"/>
                </a:cxn>
                <a:cxn ang="0">
                  <a:pos x="49" y="13"/>
                </a:cxn>
                <a:cxn ang="0">
                  <a:pos x="55" y="15"/>
                </a:cxn>
                <a:cxn ang="0">
                  <a:pos x="60" y="17"/>
                </a:cxn>
                <a:cxn ang="0">
                  <a:pos x="66" y="18"/>
                </a:cxn>
                <a:cxn ang="0">
                  <a:pos x="84" y="18"/>
                </a:cxn>
                <a:cxn ang="0">
                  <a:pos x="92" y="15"/>
                </a:cxn>
                <a:cxn ang="0">
                  <a:pos x="90" y="11"/>
                </a:cxn>
                <a:cxn ang="0">
                  <a:pos x="84" y="15"/>
                </a:cxn>
                <a:cxn ang="0">
                  <a:pos x="68" y="15"/>
                </a:cxn>
                <a:cxn ang="0">
                  <a:pos x="62" y="13"/>
                </a:cxn>
                <a:cxn ang="0">
                  <a:pos x="57" y="11"/>
                </a:cxn>
                <a:cxn ang="0">
                  <a:pos x="51" y="9"/>
                </a:cxn>
                <a:cxn ang="0">
                  <a:pos x="46" y="6"/>
                </a:cxn>
                <a:cxn ang="0">
                  <a:pos x="40" y="4"/>
                </a:cxn>
                <a:cxn ang="0">
                  <a:pos x="35" y="2"/>
                </a:cxn>
                <a:cxn ang="0">
                  <a:pos x="27" y="0"/>
                </a:cxn>
                <a:cxn ang="0">
                  <a:pos x="22" y="0"/>
                </a:cxn>
                <a:cxn ang="0">
                  <a:pos x="16" y="2"/>
                </a:cxn>
                <a:cxn ang="0">
                  <a:pos x="11" y="4"/>
                </a:cxn>
                <a:cxn ang="0">
                  <a:pos x="5" y="7"/>
                </a:cxn>
                <a:cxn ang="0">
                  <a:pos x="0" y="13"/>
                </a:cxn>
                <a:cxn ang="0">
                  <a:pos x="2" y="13"/>
                </a:cxn>
                <a:cxn ang="0">
                  <a:pos x="2" y="17"/>
                </a:cxn>
                <a:cxn ang="0">
                  <a:pos x="4" y="15"/>
                </a:cxn>
                <a:cxn ang="0">
                  <a:pos x="2" y="17"/>
                </a:cxn>
              </a:cxnLst>
              <a:rect l="0" t="0" r="r" b="b"/>
              <a:pathLst>
                <a:path w="92" h="18">
                  <a:moveTo>
                    <a:pt x="2" y="17"/>
                  </a:moveTo>
                  <a:lnTo>
                    <a:pt x="7" y="11"/>
                  </a:lnTo>
                  <a:lnTo>
                    <a:pt x="13" y="7"/>
                  </a:lnTo>
                  <a:lnTo>
                    <a:pt x="18" y="4"/>
                  </a:lnTo>
                  <a:lnTo>
                    <a:pt x="27" y="4"/>
                  </a:lnTo>
                  <a:lnTo>
                    <a:pt x="33" y="6"/>
                  </a:lnTo>
                  <a:lnTo>
                    <a:pt x="38" y="7"/>
                  </a:lnTo>
                  <a:lnTo>
                    <a:pt x="44" y="9"/>
                  </a:lnTo>
                  <a:lnTo>
                    <a:pt x="49" y="13"/>
                  </a:lnTo>
                  <a:lnTo>
                    <a:pt x="55" y="15"/>
                  </a:lnTo>
                  <a:lnTo>
                    <a:pt x="60" y="17"/>
                  </a:lnTo>
                  <a:lnTo>
                    <a:pt x="66" y="18"/>
                  </a:lnTo>
                  <a:lnTo>
                    <a:pt x="84" y="18"/>
                  </a:lnTo>
                  <a:lnTo>
                    <a:pt x="92" y="15"/>
                  </a:lnTo>
                  <a:lnTo>
                    <a:pt x="90" y="11"/>
                  </a:lnTo>
                  <a:lnTo>
                    <a:pt x="84" y="15"/>
                  </a:lnTo>
                  <a:lnTo>
                    <a:pt x="68" y="15"/>
                  </a:lnTo>
                  <a:lnTo>
                    <a:pt x="62" y="13"/>
                  </a:lnTo>
                  <a:lnTo>
                    <a:pt x="57" y="11"/>
                  </a:lnTo>
                  <a:lnTo>
                    <a:pt x="51" y="9"/>
                  </a:lnTo>
                  <a:lnTo>
                    <a:pt x="46" y="6"/>
                  </a:lnTo>
                  <a:lnTo>
                    <a:pt x="40" y="4"/>
                  </a:lnTo>
                  <a:lnTo>
                    <a:pt x="35" y="2"/>
                  </a:lnTo>
                  <a:lnTo>
                    <a:pt x="27" y="0"/>
                  </a:lnTo>
                  <a:lnTo>
                    <a:pt x="22" y="0"/>
                  </a:lnTo>
                  <a:lnTo>
                    <a:pt x="16" y="2"/>
                  </a:lnTo>
                  <a:lnTo>
                    <a:pt x="11" y="4"/>
                  </a:lnTo>
                  <a:lnTo>
                    <a:pt x="5" y="7"/>
                  </a:lnTo>
                  <a:lnTo>
                    <a:pt x="0" y="13"/>
                  </a:lnTo>
                  <a:lnTo>
                    <a:pt x="2" y="13"/>
                  </a:lnTo>
                  <a:lnTo>
                    <a:pt x="2" y="17"/>
                  </a:lnTo>
                  <a:lnTo>
                    <a:pt x="4" y="15"/>
                  </a:lnTo>
                  <a:lnTo>
                    <a:pt x="2" y="17"/>
                  </a:lnTo>
                  <a:close/>
                </a:path>
              </a:pathLst>
            </a:custGeom>
            <a:solidFill>
              <a:srgbClr val="000000"/>
            </a:solidFill>
            <a:ln w="9525">
              <a:noFill/>
              <a:round/>
            </a:ln>
          </p:spPr>
          <p:txBody>
            <a:bodyPr/>
            <a:lstStyle/>
            <a:p>
              <a:endParaRPr lang="en-US"/>
            </a:p>
          </p:txBody>
        </p:sp>
        <p:sp>
          <p:nvSpPr>
            <p:cNvPr id="520734" name="Freeform 542"/>
            <p:cNvSpPr/>
            <p:nvPr/>
          </p:nvSpPr>
          <p:spPr bwMode="auto">
            <a:xfrm>
              <a:off x="3997" y="2850"/>
              <a:ext cx="6" cy="5"/>
            </a:xfrm>
            <a:custGeom>
              <a:avLst/>
              <a:gdLst/>
              <a:ahLst/>
              <a:cxnLst>
                <a:cxn ang="0">
                  <a:pos x="0" y="4"/>
                </a:cxn>
                <a:cxn ang="0">
                  <a:pos x="6" y="4"/>
                </a:cxn>
                <a:cxn ang="0">
                  <a:pos x="6" y="0"/>
                </a:cxn>
                <a:cxn ang="0">
                  <a:pos x="2" y="0"/>
                </a:cxn>
                <a:cxn ang="0">
                  <a:pos x="0" y="2"/>
                </a:cxn>
                <a:cxn ang="0">
                  <a:pos x="4" y="2"/>
                </a:cxn>
                <a:cxn ang="0">
                  <a:pos x="0" y="4"/>
                </a:cxn>
                <a:cxn ang="0">
                  <a:pos x="2" y="5"/>
                </a:cxn>
                <a:cxn ang="0">
                  <a:pos x="4" y="4"/>
                </a:cxn>
                <a:cxn ang="0">
                  <a:pos x="0" y="4"/>
                </a:cxn>
              </a:cxnLst>
              <a:rect l="0" t="0" r="r" b="b"/>
              <a:pathLst>
                <a:path w="6" h="5">
                  <a:moveTo>
                    <a:pt x="0" y="4"/>
                  </a:moveTo>
                  <a:lnTo>
                    <a:pt x="6" y="4"/>
                  </a:lnTo>
                  <a:lnTo>
                    <a:pt x="6" y="0"/>
                  </a:lnTo>
                  <a:lnTo>
                    <a:pt x="2" y="0"/>
                  </a:lnTo>
                  <a:lnTo>
                    <a:pt x="0" y="2"/>
                  </a:lnTo>
                  <a:lnTo>
                    <a:pt x="4" y="2"/>
                  </a:lnTo>
                  <a:lnTo>
                    <a:pt x="0" y="4"/>
                  </a:lnTo>
                  <a:lnTo>
                    <a:pt x="2" y="5"/>
                  </a:lnTo>
                  <a:lnTo>
                    <a:pt x="4" y="4"/>
                  </a:lnTo>
                  <a:lnTo>
                    <a:pt x="0" y="4"/>
                  </a:lnTo>
                  <a:close/>
                </a:path>
              </a:pathLst>
            </a:custGeom>
            <a:solidFill>
              <a:srgbClr val="000000"/>
            </a:solidFill>
            <a:ln w="9525">
              <a:noFill/>
              <a:round/>
            </a:ln>
          </p:spPr>
          <p:txBody>
            <a:bodyPr/>
            <a:lstStyle/>
            <a:p>
              <a:endParaRPr lang="en-US"/>
            </a:p>
          </p:txBody>
        </p:sp>
        <p:sp>
          <p:nvSpPr>
            <p:cNvPr id="520735" name="Freeform 543"/>
            <p:cNvSpPr/>
            <p:nvPr/>
          </p:nvSpPr>
          <p:spPr bwMode="auto">
            <a:xfrm>
              <a:off x="3994" y="2828"/>
              <a:ext cx="14" cy="26"/>
            </a:xfrm>
            <a:custGeom>
              <a:avLst/>
              <a:gdLst/>
              <a:ahLst/>
              <a:cxnLst>
                <a:cxn ang="0">
                  <a:pos x="12" y="0"/>
                </a:cxn>
                <a:cxn ang="0">
                  <a:pos x="11" y="2"/>
                </a:cxn>
                <a:cxn ang="0">
                  <a:pos x="11" y="4"/>
                </a:cxn>
                <a:cxn ang="0">
                  <a:pos x="3" y="11"/>
                </a:cxn>
                <a:cxn ang="0">
                  <a:pos x="1" y="15"/>
                </a:cxn>
                <a:cxn ang="0">
                  <a:pos x="0" y="18"/>
                </a:cxn>
                <a:cxn ang="0">
                  <a:pos x="1" y="22"/>
                </a:cxn>
                <a:cxn ang="0">
                  <a:pos x="3" y="26"/>
                </a:cxn>
                <a:cxn ang="0">
                  <a:pos x="7" y="24"/>
                </a:cxn>
                <a:cxn ang="0">
                  <a:pos x="5" y="20"/>
                </a:cxn>
                <a:cxn ang="0">
                  <a:pos x="3" y="18"/>
                </a:cxn>
                <a:cxn ang="0">
                  <a:pos x="5" y="16"/>
                </a:cxn>
                <a:cxn ang="0">
                  <a:pos x="7" y="13"/>
                </a:cxn>
                <a:cxn ang="0">
                  <a:pos x="11" y="9"/>
                </a:cxn>
                <a:cxn ang="0">
                  <a:pos x="12" y="5"/>
                </a:cxn>
                <a:cxn ang="0">
                  <a:pos x="14" y="4"/>
                </a:cxn>
                <a:cxn ang="0">
                  <a:pos x="12" y="0"/>
                </a:cxn>
                <a:cxn ang="0">
                  <a:pos x="12" y="2"/>
                </a:cxn>
                <a:cxn ang="0">
                  <a:pos x="11" y="2"/>
                </a:cxn>
                <a:cxn ang="0">
                  <a:pos x="12" y="0"/>
                </a:cxn>
              </a:cxnLst>
              <a:rect l="0" t="0" r="r" b="b"/>
              <a:pathLst>
                <a:path w="14" h="26">
                  <a:moveTo>
                    <a:pt x="12" y="0"/>
                  </a:moveTo>
                  <a:lnTo>
                    <a:pt x="11" y="2"/>
                  </a:lnTo>
                  <a:lnTo>
                    <a:pt x="11" y="4"/>
                  </a:lnTo>
                  <a:lnTo>
                    <a:pt x="3" y="11"/>
                  </a:lnTo>
                  <a:lnTo>
                    <a:pt x="1" y="15"/>
                  </a:lnTo>
                  <a:lnTo>
                    <a:pt x="0" y="18"/>
                  </a:lnTo>
                  <a:lnTo>
                    <a:pt x="1" y="22"/>
                  </a:lnTo>
                  <a:lnTo>
                    <a:pt x="3" y="26"/>
                  </a:lnTo>
                  <a:lnTo>
                    <a:pt x="7" y="24"/>
                  </a:lnTo>
                  <a:lnTo>
                    <a:pt x="5" y="20"/>
                  </a:lnTo>
                  <a:lnTo>
                    <a:pt x="3" y="18"/>
                  </a:lnTo>
                  <a:lnTo>
                    <a:pt x="5" y="16"/>
                  </a:lnTo>
                  <a:lnTo>
                    <a:pt x="7" y="13"/>
                  </a:lnTo>
                  <a:lnTo>
                    <a:pt x="11" y="9"/>
                  </a:lnTo>
                  <a:lnTo>
                    <a:pt x="12" y="5"/>
                  </a:lnTo>
                  <a:lnTo>
                    <a:pt x="14" y="4"/>
                  </a:lnTo>
                  <a:lnTo>
                    <a:pt x="12" y="0"/>
                  </a:lnTo>
                  <a:lnTo>
                    <a:pt x="12" y="2"/>
                  </a:lnTo>
                  <a:lnTo>
                    <a:pt x="11" y="2"/>
                  </a:lnTo>
                  <a:lnTo>
                    <a:pt x="12" y="0"/>
                  </a:lnTo>
                  <a:close/>
                </a:path>
              </a:pathLst>
            </a:custGeom>
            <a:solidFill>
              <a:srgbClr val="000000"/>
            </a:solidFill>
            <a:ln w="9525">
              <a:noFill/>
              <a:round/>
            </a:ln>
          </p:spPr>
          <p:txBody>
            <a:bodyPr/>
            <a:lstStyle/>
            <a:p>
              <a:endParaRPr lang="en-US"/>
            </a:p>
          </p:txBody>
        </p:sp>
        <p:sp>
          <p:nvSpPr>
            <p:cNvPr id="520736" name="Freeform 544"/>
            <p:cNvSpPr/>
            <p:nvPr/>
          </p:nvSpPr>
          <p:spPr bwMode="auto">
            <a:xfrm>
              <a:off x="4006" y="2824"/>
              <a:ext cx="87" cy="17"/>
            </a:xfrm>
            <a:custGeom>
              <a:avLst/>
              <a:gdLst/>
              <a:ahLst/>
              <a:cxnLst>
                <a:cxn ang="0">
                  <a:pos x="83" y="9"/>
                </a:cxn>
                <a:cxn ang="0">
                  <a:pos x="83" y="8"/>
                </a:cxn>
                <a:cxn ang="0">
                  <a:pos x="78" y="11"/>
                </a:cxn>
                <a:cxn ang="0">
                  <a:pos x="74" y="13"/>
                </a:cxn>
                <a:cxn ang="0">
                  <a:pos x="59" y="13"/>
                </a:cxn>
                <a:cxn ang="0">
                  <a:pos x="54" y="11"/>
                </a:cxn>
                <a:cxn ang="0">
                  <a:pos x="48" y="9"/>
                </a:cxn>
                <a:cxn ang="0">
                  <a:pos x="43" y="8"/>
                </a:cxn>
                <a:cxn ang="0">
                  <a:pos x="39" y="6"/>
                </a:cxn>
                <a:cxn ang="0">
                  <a:pos x="33" y="4"/>
                </a:cxn>
                <a:cxn ang="0">
                  <a:pos x="28" y="2"/>
                </a:cxn>
                <a:cxn ang="0">
                  <a:pos x="22" y="0"/>
                </a:cxn>
                <a:cxn ang="0">
                  <a:pos x="11" y="0"/>
                </a:cxn>
                <a:cxn ang="0">
                  <a:pos x="6" y="2"/>
                </a:cxn>
                <a:cxn ang="0">
                  <a:pos x="0" y="4"/>
                </a:cxn>
                <a:cxn ang="0">
                  <a:pos x="2" y="8"/>
                </a:cxn>
                <a:cxn ang="0">
                  <a:pos x="8" y="6"/>
                </a:cxn>
                <a:cxn ang="0">
                  <a:pos x="11" y="4"/>
                </a:cxn>
                <a:cxn ang="0">
                  <a:pos x="22" y="4"/>
                </a:cxn>
                <a:cxn ang="0">
                  <a:pos x="28" y="6"/>
                </a:cxn>
                <a:cxn ang="0">
                  <a:pos x="32" y="8"/>
                </a:cxn>
                <a:cxn ang="0">
                  <a:pos x="37" y="8"/>
                </a:cxn>
                <a:cxn ang="0">
                  <a:pos x="43" y="9"/>
                </a:cxn>
                <a:cxn ang="0">
                  <a:pos x="48" y="13"/>
                </a:cxn>
                <a:cxn ang="0">
                  <a:pos x="54" y="15"/>
                </a:cxn>
                <a:cxn ang="0">
                  <a:pos x="57" y="17"/>
                </a:cxn>
                <a:cxn ang="0">
                  <a:pos x="74" y="17"/>
                </a:cxn>
                <a:cxn ang="0">
                  <a:pos x="79" y="15"/>
                </a:cxn>
                <a:cxn ang="0">
                  <a:pos x="85" y="11"/>
                </a:cxn>
                <a:cxn ang="0">
                  <a:pos x="87" y="11"/>
                </a:cxn>
                <a:cxn ang="0">
                  <a:pos x="85" y="11"/>
                </a:cxn>
                <a:cxn ang="0">
                  <a:pos x="87" y="11"/>
                </a:cxn>
                <a:cxn ang="0">
                  <a:pos x="83" y="9"/>
                </a:cxn>
              </a:cxnLst>
              <a:rect l="0" t="0" r="r" b="b"/>
              <a:pathLst>
                <a:path w="87" h="17">
                  <a:moveTo>
                    <a:pt x="83" y="9"/>
                  </a:moveTo>
                  <a:lnTo>
                    <a:pt x="83" y="8"/>
                  </a:lnTo>
                  <a:lnTo>
                    <a:pt x="78" y="11"/>
                  </a:lnTo>
                  <a:lnTo>
                    <a:pt x="74" y="13"/>
                  </a:lnTo>
                  <a:lnTo>
                    <a:pt x="59" y="13"/>
                  </a:lnTo>
                  <a:lnTo>
                    <a:pt x="54" y="11"/>
                  </a:lnTo>
                  <a:lnTo>
                    <a:pt x="48" y="9"/>
                  </a:lnTo>
                  <a:lnTo>
                    <a:pt x="43" y="8"/>
                  </a:lnTo>
                  <a:lnTo>
                    <a:pt x="39" y="6"/>
                  </a:lnTo>
                  <a:lnTo>
                    <a:pt x="33" y="4"/>
                  </a:lnTo>
                  <a:lnTo>
                    <a:pt x="28" y="2"/>
                  </a:lnTo>
                  <a:lnTo>
                    <a:pt x="22" y="0"/>
                  </a:lnTo>
                  <a:lnTo>
                    <a:pt x="11" y="0"/>
                  </a:lnTo>
                  <a:lnTo>
                    <a:pt x="6" y="2"/>
                  </a:lnTo>
                  <a:lnTo>
                    <a:pt x="0" y="4"/>
                  </a:lnTo>
                  <a:lnTo>
                    <a:pt x="2" y="8"/>
                  </a:lnTo>
                  <a:lnTo>
                    <a:pt x="8" y="6"/>
                  </a:lnTo>
                  <a:lnTo>
                    <a:pt x="11" y="4"/>
                  </a:lnTo>
                  <a:lnTo>
                    <a:pt x="22" y="4"/>
                  </a:lnTo>
                  <a:lnTo>
                    <a:pt x="28" y="6"/>
                  </a:lnTo>
                  <a:lnTo>
                    <a:pt x="32" y="8"/>
                  </a:lnTo>
                  <a:lnTo>
                    <a:pt x="37" y="8"/>
                  </a:lnTo>
                  <a:lnTo>
                    <a:pt x="43" y="9"/>
                  </a:lnTo>
                  <a:lnTo>
                    <a:pt x="48" y="13"/>
                  </a:lnTo>
                  <a:lnTo>
                    <a:pt x="54" y="15"/>
                  </a:lnTo>
                  <a:lnTo>
                    <a:pt x="57" y="17"/>
                  </a:lnTo>
                  <a:lnTo>
                    <a:pt x="74" y="17"/>
                  </a:lnTo>
                  <a:lnTo>
                    <a:pt x="79" y="15"/>
                  </a:lnTo>
                  <a:lnTo>
                    <a:pt x="85" y="11"/>
                  </a:lnTo>
                  <a:lnTo>
                    <a:pt x="87" y="11"/>
                  </a:lnTo>
                  <a:lnTo>
                    <a:pt x="85" y="11"/>
                  </a:lnTo>
                  <a:lnTo>
                    <a:pt x="87" y="11"/>
                  </a:lnTo>
                  <a:lnTo>
                    <a:pt x="83" y="9"/>
                  </a:lnTo>
                  <a:close/>
                </a:path>
              </a:pathLst>
            </a:custGeom>
            <a:solidFill>
              <a:srgbClr val="000000"/>
            </a:solidFill>
            <a:ln w="9525">
              <a:noFill/>
              <a:round/>
            </a:ln>
          </p:spPr>
          <p:txBody>
            <a:bodyPr/>
            <a:lstStyle/>
            <a:p>
              <a:endParaRPr lang="en-US"/>
            </a:p>
          </p:txBody>
        </p:sp>
        <p:sp>
          <p:nvSpPr>
            <p:cNvPr id="520737" name="Freeform 545"/>
            <p:cNvSpPr/>
            <p:nvPr/>
          </p:nvSpPr>
          <p:spPr bwMode="auto">
            <a:xfrm>
              <a:off x="4089" y="2786"/>
              <a:ext cx="6" cy="49"/>
            </a:xfrm>
            <a:custGeom>
              <a:avLst/>
              <a:gdLst/>
              <a:ahLst/>
              <a:cxnLst>
                <a:cxn ang="0">
                  <a:pos x="0" y="0"/>
                </a:cxn>
                <a:cxn ang="0">
                  <a:pos x="0" y="16"/>
                </a:cxn>
                <a:cxn ang="0">
                  <a:pos x="2" y="23"/>
                </a:cxn>
                <a:cxn ang="0">
                  <a:pos x="2" y="42"/>
                </a:cxn>
                <a:cxn ang="0">
                  <a:pos x="0" y="47"/>
                </a:cxn>
                <a:cxn ang="0">
                  <a:pos x="4" y="49"/>
                </a:cxn>
                <a:cxn ang="0">
                  <a:pos x="6" y="42"/>
                </a:cxn>
                <a:cxn ang="0">
                  <a:pos x="6" y="23"/>
                </a:cxn>
                <a:cxn ang="0">
                  <a:pos x="4" y="16"/>
                </a:cxn>
                <a:cxn ang="0">
                  <a:pos x="4" y="0"/>
                </a:cxn>
                <a:cxn ang="0">
                  <a:pos x="4" y="1"/>
                </a:cxn>
                <a:cxn ang="0">
                  <a:pos x="0" y="0"/>
                </a:cxn>
              </a:cxnLst>
              <a:rect l="0" t="0" r="r" b="b"/>
              <a:pathLst>
                <a:path w="6" h="49">
                  <a:moveTo>
                    <a:pt x="0" y="0"/>
                  </a:moveTo>
                  <a:lnTo>
                    <a:pt x="0" y="16"/>
                  </a:lnTo>
                  <a:lnTo>
                    <a:pt x="2" y="23"/>
                  </a:lnTo>
                  <a:lnTo>
                    <a:pt x="2" y="42"/>
                  </a:lnTo>
                  <a:lnTo>
                    <a:pt x="0" y="47"/>
                  </a:lnTo>
                  <a:lnTo>
                    <a:pt x="4" y="49"/>
                  </a:lnTo>
                  <a:lnTo>
                    <a:pt x="6" y="42"/>
                  </a:lnTo>
                  <a:lnTo>
                    <a:pt x="6" y="23"/>
                  </a:lnTo>
                  <a:lnTo>
                    <a:pt x="4" y="16"/>
                  </a:lnTo>
                  <a:lnTo>
                    <a:pt x="4" y="0"/>
                  </a:lnTo>
                  <a:lnTo>
                    <a:pt x="4" y="1"/>
                  </a:lnTo>
                  <a:lnTo>
                    <a:pt x="0" y="0"/>
                  </a:lnTo>
                  <a:close/>
                </a:path>
              </a:pathLst>
            </a:custGeom>
            <a:solidFill>
              <a:srgbClr val="000000"/>
            </a:solidFill>
            <a:ln w="9525">
              <a:noFill/>
              <a:round/>
            </a:ln>
          </p:spPr>
          <p:txBody>
            <a:bodyPr/>
            <a:lstStyle/>
            <a:p>
              <a:endParaRPr lang="en-US"/>
            </a:p>
          </p:txBody>
        </p:sp>
        <p:sp>
          <p:nvSpPr>
            <p:cNvPr id="520738" name="Freeform 546"/>
            <p:cNvSpPr/>
            <p:nvPr/>
          </p:nvSpPr>
          <p:spPr bwMode="auto">
            <a:xfrm>
              <a:off x="4089" y="2764"/>
              <a:ext cx="24" cy="23"/>
            </a:xfrm>
            <a:custGeom>
              <a:avLst/>
              <a:gdLst/>
              <a:ahLst/>
              <a:cxnLst>
                <a:cxn ang="0">
                  <a:pos x="24" y="0"/>
                </a:cxn>
                <a:cxn ang="0">
                  <a:pos x="18" y="0"/>
                </a:cxn>
                <a:cxn ang="0">
                  <a:pos x="15" y="1"/>
                </a:cxn>
                <a:cxn ang="0">
                  <a:pos x="11" y="3"/>
                </a:cxn>
                <a:cxn ang="0">
                  <a:pos x="9" y="7"/>
                </a:cxn>
                <a:cxn ang="0">
                  <a:pos x="6" y="11"/>
                </a:cxn>
                <a:cxn ang="0">
                  <a:pos x="4" y="14"/>
                </a:cxn>
                <a:cxn ang="0">
                  <a:pos x="2" y="18"/>
                </a:cxn>
                <a:cxn ang="0">
                  <a:pos x="0" y="22"/>
                </a:cxn>
                <a:cxn ang="0">
                  <a:pos x="4" y="23"/>
                </a:cxn>
                <a:cxn ang="0">
                  <a:pos x="6" y="20"/>
                </a:cxn>
                <a:cxn ang="0">
                  <a:pos x="7" y="16"/>
                </a:cxn>
                <a:cxn ang="0">
                  <a:pos x="9" y="12"/>
                </a:cxn>
                <a:cxn ang="0">
                  <a:pos x="11" y="9"/>
                </a:cxn>
                <a:cxn ang="0">
                  <a:pos x="13" y="7"/>
                </a:cxn>
                <a:cxn ang="0">
                  <a:pos x="17" y="5"/>
                </a:cxn>
                <a:cxn ang="0">
                  <a:pos x="18" y="3"/>
                </a:cxn>
                <a:cxn ang="0">
                  <a:pos x="22" y="3"/>
                </a:cxn>
                <a:cxn ang="0">
                  <a:pos x="20" y="1"/>
                </a:cxn>
                <a:cxn ang="0">
                  <a:pos x="24" y="0"/>
                </a:cxn>
                <a:cxn ang="0">
                  <a:pos x="22" y="0"/>
                </a:cxn>
                <a:cxn ang="0">
                  <a:pos x="24" y="0"/>
                </a:cxn>
              </a:cxnLst>
              <a:rect l="0" t="0" r="r" b="b"/>
              <a:pathLst>
                <a:path w="24" h="23">
                  <a:moveTo>
                    <a:pt x="24" y="0"/>
                  </a:moveTo>
                  <a:lnTo>
                    <a:pt x="18" y="0"/>
                  </a:lnTo>
                  <a:lnTo>
                    <a:pt x="15" y="1"/>
                  </a:lnTo>
                  <a:lnTo>
                    <a:pt x="11" y="3"/>
                  </a:lnTo>
                  <a:lnTo>
                    <a:pt x="9" y="7"/>
                  </a:lnTo>
                  <a:lnTo>
                    <a:pt x="6" y="11"/>
                  </a:lnTo>
                  <a:lnTo>
                    <a:pt x="4" y="14"/>
                  </a:lnTo>
                  <a:lnTo>
                    <a:pt x="2" y="18"/>
                  </a:lnTo>
                  <a:lnTo>
                    <a:pt x="0" y="22"/>
                  </a:lnTo>
                  <a:lnTo>
                    <a:pt x="4" y="23"/>
                  </a:lnTo>
                  <a:lnTo>
                    <a:pt x="6" y="20"/>
                  </a:lnTo>
                  <a:lnTo>
                    <a:pt x="7" y="16"/>
                  </a:lnTo>
                  <a:lnTo>
                    <a:pt x="9" y="12"/>
                  </a:lnTo>
                  <a:lnTo>
                    <a:pt x="11" y="9"/>
                  </a:lnTo>
                  <a:lnTo>
                    <a:pt x="13" y="7"/>
                  </a:lnTo>
                  <a:lnTo>
                    <a:pt x="17" y="5"/>
                  </a:lnTo>
                  <a:lnTo>
                    <a:pt x="18" y="3"/>
                  </a:lnTo>
                  <a:lnTo>
                    <a:pt x="22" y="3"/>
                  </a:lnTo>
                  <a:lnTo>
                    <a:pt x="20" y="1"/>
                  </a:lnTo>
                  <a:lnTo>
                    <a:pt x="24" y="0"/>
                  </a:lnTo>
                  <a:lnTo>
                    <a:pt x="22" y="0"/>
                  </a:lnTo>
                  <a:lnTo>
                    <a:pt x="24" y="0"/>
                  </a:lnTo>
                  <a:close/>
                </a:path>
              </a:pathLst>
            </a:custGeom>
            <a:solidFill>
              <a:srgbClr val="000000"/>
            </a:solidFill>
            <a:ln w="9525">
              <a:noFill/>
              <a:round/>
            </a:ln>
          </p:spPr>
          <p:txBody>
            <a:bodyPr/>
            <a:lstStyle/>
            <a:p>
              <a:endParaRPr lang="en-US"/>
            </a:p>
          </p:txBody>
        </p:sp>
        <p:sp>
          <p:nvSpPr>
            <p:cNvPr id="520739" name="Freeform 547"/>
            <p:cNvSpPr/>
            <p:nvPr/>
          </p:nvSpPr>
          <p:spPr bwMode="auto">
            <a:xfrm>
              <a:off x="4109" y="2764"/>
              <a:ext cx="6" cy="5"/>
            </a:xfrm>
            <a:custGeom>
              <a:avLst/>
              <a:gdLst/>
              <a:ahLst/>
              <a:cxnLst>
                <a:cxn ang="0">
                  <a:pos x="6" y="3"/>
                </a:cxn>
                <a:cxn ang="0">
                  <a:pos x="6" y="1"/>
                </a:cxn>
                <a:cxn ang="0">
                  <a:pos x="4" y="0"/>
                </a:cxn>
                <a:cxn ang="0">
                  <a:pos x="0" y="1"/>
                </a:cxn>
                <a:cxn ang="0">
                  <a:pos x="2" y="5"/>
                </a:cxn>
                <a:cxn ang="0">
                  <a:pos x="2" y="3"/>
                </a:cxn>
                <a:cxn ang="0">
                  <a:pos x="6" y="3"/>
                </a:cxn>
                <a:cxn ang="0">
                  <a:pos x="6" y="1"/>
                </a:cxn>
                <a:cxn ang="0">
                  <a:pos x="6" y="3"/>
                </a:cxn>
              </a:cxnLst>
              <a:rect l="0" t="0" r="r" b="b"/>
              <a:pathLst>
                <a:path w="6" h="5">
                  <a:moveTo>
                    <a:pt x="6" y="3"/>
                  </a:moveTo>
                  <a:lnTo>
                    <a:pt x="6" y="1"/>
                  </a:lnTo>
                  <a:lnTo>
                    <a:pt x="4" y="0"/>
                  </a:lnTo>
                  <a:lnTo>
                    <a:pt x="0" y="1"/>
                  </a:lnTo>
                  <a:lnTo>
                    <a:pt x="2" y="5"/>
                  </a:lnTo>
                  <a:lnTo>
                    <a:pt x="2" y="3"/>
                  </a:lnTo>
                  <a:lnTo>
                    <a:pt x="6" y="3"/>
                  </a:lnTo>
                  <a:lnTo>
                    <a:pt x="6" y="1"/>
                  </a:lnTo>
                  <a:lnTo>
                    <a:pt x="6" y="3"/>
                  </a:lnTo>
                  <a:close/>
                </a:path>
              </a:pathLst>
            </a:custGeom>
            <a:solidFill>
              <a:srgbClr val="000000"/>
            </a:solidFill>
            <a:ln w="9525">
              <a:noFill/>
              <a:round/>
            </a:ln>
          </p:spPr>
          <p:txBody>
            <a:bodyPr/>
            <a:lstStyle/>
            <a:p>
              <a:endParaRPr lang="en-US"/>
            </a:p>
          </p:txBody>
        </p:sp>
        <p:sp>
          <p:nvSpPr>
            <p:cNvPr id="520740" name="Freeform 548"/>
            <p:cNvSpPr/>
            <p:nvPr/>
          </p:nvSpPr>
          <p:spPr bwMode="auto">
            <a:xfrm>
              <a:off x="3942" y="2773"/>
              <a:ext cx="6" cy="22"/>
            </a:xfrm>
            <a:custGeom>
              <a:avLst/>
              <a:gdLst/>
              <a:ahLst/>
              <a:cxnLst>
                <a:cxn ang="0">
                  <a:pos x="0" y="22"/>
                </a:cxn>
                <a:cxn ang="0">
                  <a:pos x="2" y="0"/>
                </a:cxn>
                <a:cxn ang="0">
                  <a:pos x="4" y="2"/>
                </a:cxn>
                <a:cxn ang="0">
                  <a:pos x="6" y="5"/>
                </a:cxn>
                <a:cxn ang="0">
                  <a:pos x="4" y="7"/>
                </a:cxn>
                <a:cxn ang="0">
                  <a:pos x="4" y="11"/>
                </a:cxn>
                <a:cxn ang="0">
                  <a:pos x="2" y="14"/>
                </a:cxn>
                <a:cxn ang="0">
                  <a:pos x="0" y="16"/>
                </a:cxn>
                <a:cxn ang="0">
                  <a:pos x="0" y="22"/>
                </a:cxn>
              </a:cxnLst>
              <a:rect l="0" t="0" r="r" b="b"/>
              <a:pathLst>
                <a:path w="6" h="22">
                  <a:moveTo>
                    <a:pt x="0" y="22"/>
                  </a:moveTo>
                  <a:lnTo>
                    <a:pt x="2" y="0"/>
                  </a:lnTo>
                  <a:lnTo>
                    <a:pt x="4" y="2"/>
                  </a:lnTo>
                  <a:lnTo>
                    <a:pt x="6" y="5"/>
                  </a:lnTo>
                  <a:lnTo>
                    <a:pt x="4" y="7"/>
                  </a:lnTo>
                  <a:lnTo>
                    <a:pt x="4" y="11"/>
                  </a:lnTo>
                  <a:lnTo>
                    <a:pt x="2" y="14"/>
                  </a:lnTo>
                  <a:lnTo>
                    <a:pt x="0" y="16"/>
                  </a:lnTo>
                  <a:lnTo>
                    <a:pt x="0" y="22"/>
                  </a:lnTo>
                  <a:close/>
                </a:path>
              </a:pathLst>
            </a:custGeom>
            <a:solidFill>
              <a:srgbClr val="FFFFFF"/>
            </a:solidFill>
            <a:ln w="9525">
              <a:noFill/>
              <a:round/>
            </a:ln>
          </p:spPr>
          <p:txBody>
            <a:bodyPr/>
            <a:lstStyle/>
            <a:p>
              <a:endParaRPr lang="en-US"/>
            </a:p>
          </p:txBody>
        </p:sp>
        <p:sp>
          <p:nvSpPr>
            <p:cNvPr id="520741" name="Freeform 549"/>
            <p:cNvSpPr/>
            <p:nvPr/>
          </p:nvSpPr>
          <p:spPr bwMode="auto">
            <a:xfrm>
              <a:off x="3940" y="2767"/>
              <a:ext cx="6" cy="28"/>
            </a:xfrm>
            <a:custGeom>
              <a:avLst/>
              <a:gdLst/>
              <a:ahLst/>
              <a:cxnLst>
                <a:cxn ang="0">
                  <a:pos x="6" y="4"/>
                </a:cxn>
                <a:cxn ang="0">
                  <a:pos x="2" y="6"/>
                </a:cxn>
                <a:cxn ang="0">
                  <a:pos x="0" y="28"/>
                </a:cxn>
                <a:cxn ang="0">
                  <a:pos x="4" y="28"/>
                </a:cxn>
                <a:cxn ang="0">
                  <a:pos x="6" y="6"/>
                </a:cxn>
                <a:cxn ang="0">
                  <a:pos x="4" y="6"/>
                </a:cxn>
                <a:cxn ang="0">
                  <a:pos x="6" y="4"/>
                </a:cxn>
                <a:cxn ang="0">
                  <a:pos x="4" y="0"/>
                </a:cxn>
                <a:cxn ang="0">
                  <a:pos x="2" y="6"/>
                </a:cxn>
                <a:cxn ang="0">
                  <a:pos x="6" y="4"/>
                </a:cxn>
              </a:cxnLst>
              <a:rect l="0" t="0" r="r" b="b"/>
              <a:pathLst>
                <a:path w="6" h="28">
                  <a:moveTo>
                    <a:pt x="6" y="4"/>
                  </a:moveTo>
                  <a:lnTo>
                    <a:pt x="2" y="6"/>
                  </a:lnTo>
                  <a:lnTo>
                    <a:pt x="0" y="28"/>
                  </a:lnTo>
                  <a:lnTo>
                    <a:pt x="4" y="28"/>
                  </a:lnTo>
                  <a:lnTo>
                    <a:pt x="6" y="6"/>
                  </a:lnTo>
                  <a:lnTo>
                    <a:pt x="4" y="6"/>
                  </a:lnTo>
                  <a:lnTo>
                    <a:pt x="6" y="4"/>
                  </a:lnTo>
                  <a:lnTo>
                    <a:pt x="4" y="0"/>
                  </a:lnTo>
                  <a:lnTo>
                    <a:pt x="2" y="6"/>
                  </a:lnTo>
                  <a:lnTo>
                    <a:pt x="6" y="4"/>
                  </a:lnTo>
                  <a:close/>
                </a:path>
              </a:pathLst>
            </a:custGeom>
            <a:solidFill>
              <a:srgbClr val="000000"/>
            </a:solidFill>
            <a:ln w="9525">
              <a:noFill/>
              <a:round/>
            </a:ln>
          </p:spPr>
          <p:txBody>
            <a:bodyPr/>
            <a:lstStyle/>
            <a:p>
              <a:endParaRPr lang="en-US"/>
            </a:p>
          </p:txBody>
        </p:sp>
        <p:sp>
          <p:nvSpPr>
            <p:cNvPr id="520742" name="Freeform 550"/>
            <p:cNvSpPr/>
            <p:nvPr/>
          </p:nvSpPr>
          <p:spPr bwMode="auto">
            <a:xfrm>
              <a:off x="3940" y="2771"/>
              <a:ext cx="8" cy="44"/>
            </a:xfrm>
            <a:custGeom>
              <a:avLst/>
              <a:gdLst/>
              <a:ahLst/>
              <a:cxnLst>
                <a:cxn ang="0">
                  <a:pos x="0" y="24"/>
                </a:cxn>
                <a:cxn ang="0">
                  <a:pos x="4" y="24"/>
                </a:cxn>
                <a:cxn ang="0">
                  <a:pos x="4" y="20"/>
                </a:cxn>
                <a:cxn ang="0">
                  <a:pos x="6" y="16"/>
                </a:cxn>
                <a:cxn ang="0">
                  <a:pos x="8" y="13"/>
                </a:cxn>
                <a:cxn ang="0">
                  <a:pos x="8" y="4"/>
                </a:cxn>
                <a:cxn ang="0">
                  <a:pos x="6" y="0"/>
                </a:cxn>
                <a:cxn ang="0">
                  <a:pos x="4" y="2"/>
                </a:cxn>
                <a:cxn ang="0">
                  <a:pos x="4" y="13"/>
                </a:cxn>
                <a:cxn ang="0">
                  <a:pos x="2" y="15"/>
                </a:cxn>
                <a:cxn ang="0">
                  <a:pos x="0" y="18"/>
                </a:cxn>
                <a:cxn ang="0">
                  <a:pos x="0" y="24"/>
                </a:cxn>
                <a:cxn ang="0">
                  <a:pos x="4" y="24"/>
                </a:cxn>
                <a:cxn ang="0">
                  <a:pos x="0" y="24"/>
                </a:cxn>
                <a:cxn ang="0">
                  <a:pos x="2" y="44"/>
                </a:cxn>
                <a:cxn ang="0">
                  <a:pos x="4" y="24"/>
                </a:cxn>
                <a:cxn ang="0">
                  <a:pos x="0" y="24"/>
                </a:cxn>
              </a:cxnLst>
              <a:rect l="0" t="0" r="r" b="b"/>
              <a:pathLst>
                <a:path w="8" h="44">
                  <a:moveTo>
                    <a:pt x="0" y="24"/>
                  </a:moveTo>
                  <a:lnTo>
                    <a:pt x="4" y="24"/>
                  </a:lnTo>
                  <a:lnTo>
                    <a:pt x="4" y="20"/>
                  </a:lnTo>
                  <a:lnTo>
                    <a:pt x="6" y="16"/>
                  </a:lnTo>
                  <a:lnTo>
                    <a:pt x="8" y="13"/>
                  </a:lnTo>
                  <a:lnTo>
                    <a:pt x="8" y="4"/>
                  </a:lnTo>
                  <a:lnTo>
                    <a:pt x="6" y="0"/>
                  </a:lnTo>
                  <a:lnTo>
                    <a:pt x="4" y="2"/>
                  </a:lnTo>
                  <a:lnTo>
                    <a:pt x="4" y="13"/>
                  </a:lnTo>
                  <a:lnTo>
                    <a:pt x="2" y="15"/>
                  </a:lnTo>
                  <a:lnTo>
                    <a:pt x="0" y="18"/>
                  </a:lnTo>
                  <a:lnTo>
                    <a:pt x="0" y="24"/>
                  </a:lnTo>
                  <a:lnTo>
                    <a:pt x="4" y="24"/>
                  </a:lnTo>
                  <a:lnTo>
                    <a:pt x="0" y="24"/>
                  </a:lnTo>
                  <a:lnTo>
                    <a:pt x="2" y="44"/>
                  </a:lnTo>
                  <a:lnTo>
                    <a:pt x="4" y="24"/>
                  </a:lnTo>
                  <a:lnTo>
                    <a:pt x="0" y="24"/>
                  </a:lnTo>
                  <a:close/>
                </a:path>
              </a:pathLst>
            </a:custGeom>
            <a:solidFill>
              <a:srgbClr val="000000"/>
            </a:solidFill>
            <a:ln w="9525">
              <a:noFill/>
              <a:round/>
            </a:ln>
          </p:spPr>
          <p:txBody>
            <a:bodyPr/>
            <a:lstStyle/>
            <a:p>
              <a:endParaRPr lang="en-US"/>
            </a:p>
          </p:txBody>
        </p:sp>
        <p:sp>
          <p:nvSpPr>
            <p:cNvPr id="520743" name="Freeform 551"/>
            <p:cNvSpPr/>
            <p:nvPr/>
          </p:nvSpPr>
          <p:spPr bwMode="auto">
            <a:xfrm>
              <a:off x="4016" y="2773"/>
              <a:ext cx="60" cy="33"/>
            </a:xfrm>
            <a:custGeom>
              <a:avLst/>
              <a:gdLst/>
              <a:ahLst/>
              <a:cxnLst>
                <a:cxn ang="0">
                  <a:pos x="22" y="16"/>
                </a:cxn>
                <a:cxn ang="0">
                  <a:pos x="23" y="18"/>
                </a:cxn>
                <a:cxn ang="0">
                  <a:pos x="33" y="18"/>
                </a:cxn>
                <a:cxn ang="0">
                  <a:pos x="34" y="16"/>
                </a:cxn>
                <a:cxn ang="0">
                  <a:pos x="36" y="16"/>
                </a:cxn>
                <a:cxn ang="0">
                  <a:pos x="38" y="14"/>
                </a:cxn>
                <a:cxn ang="0">
                  <a:pos x="45" y="14"/>
                </a:cxn>
                <a:cxn ang="0">
                  <a:pos x="49" y="16"/>
                </a:cxn>
                <a:cxn ang="0">
                  <a:pos x="53" y="16"/>
                </a:cxn>
                <a:cxn ang="0">
                  <a:pos x="56" y="14"/>
                </a:cxn>
                <a:cxn ang="0">
                  <a:pos x="58" y="11"/>
                </a:cxn>
                <a:cxn ang="0">
                  <a:pos x="60" y="9"/>
                </a:cxn>
                <a:cxn ang="0">
                  <a:pos x="58" y="13"/>
                </a:cxn>
                <a:cxn ang="0">
                  <a:pos x="56" y="16"/>
                </a:cxn>
                <a:cxn ang="0">
                  <a:pos x="55" y="18"/>
                </a:cxn>
                <a:cxn ang="0">
                  <a:pos x="51" y="20"/>
                </a:cxn>
                <a:cxn ang="0">
                  <a:pos x="49" y="22"/>
                </a:cxn>
                <a:cxn ang="0">
                  <a:pos x="45" y="24"/>
                </a:cxn>
                <a:cxn ang="0">
                  <a:pos x="44" y="25"/>
                </a:cxn>
                <a:cxn ang="0">
                  <a:pos x="40" y="27"/>
                </a:cxn>
                <a:cxn ang="0">
                  <a:pos x="36" y="29"/>
                </a:cxn>
                <a:cxn ang="0">
                  <a:pos x="33" y="29"/>
                </a:cxn>
                <a:cxn ang="0">
                  <a:pos x="29" y="31"/>
                </a:cxn>
                <a:cxn ang="0">
                  <a:pos x="25" y="31"/>
                </a:cxn>
                <a:cxn ang="0">
                  <a:pos x="23" y="33"/>
                </a:cxn>
                <a:cxn ang="0">
                  <a:pos x="12" y="33"/>
                </a:cxn>
                <a:cxn ang="0">
                  <a:pos x="3" y="24"/>
                </a:cxn>
                <a:cxn ang="0">
                  <a:pos x="1" y="18"/>
                </a:cxn>
                <a:cxn ang="0">
                  <a:pos x="0" y="14"/>
                </a:cxn>
                <a:cxn ang="0">
                  <a:pos x="0" y="5"/>
                </a:cxn>
                <a:cxn ang="0">
                  <a:pos x="1" y="2"/>
                </a:cxn>
                <a:cxn ang="0">
                  <a:pos x="1" y="0"/>
                </a:cxn>
                <a:cxn ang="0">
                  <a:pos x="7" y="0"/>
                </a:cxn>
                <a:cxn ang="0">
                  <a:pos x="9" y="3"/>
                </a:cxn>
                <a:cxn ang="0">
                  <a:pos x="11" y="5"/>
                </a:cxn>
                <a:cxn ang="0">
                  <a:pos x="12" y="9"/>
                </a:cxn>
                <a:cxn ang="0">
                  <a:pos x="12" y="11"/>
                </a:cxn>
                <a:cxn ang="0">
                  <a:pos x="14" y="14"/>
                </a:cxn>
                <a:cxn ang="0">
                  <a:pos x="18" y="16"/>
                </a:cxn>
                <a:cxn ang="0">
                  <a:pos x="22" y="16"/>
                </a:cxn>
              </a:cxnLst>
              <a:rect l="0" t="0" r="r" b="b"/>
              <a:pathLst>
                <a:path w="60" h="33">
                  <a:moveTo>
                    <a:pt x="22" y="16"/>
                  </a:moveTo>
                  <a:lnTo>
                    <a:pt x="23" y="18"/>
                  </a:lnTo>
                  <a:lnTo>
                    <a:pt x="33" y="18"/>
                  </a:lnTo>
                  <a:lnTo>
                    <a:pt x="34" y="16"/>
                  </a:lnTo>
                  <a:lnTo>
                    <a:pt x="36" y="16"/>
                  </a:lnTo>
                  <a:lnTo>
                    <a:pt x="38" y="14"/>
                  </a:lnTo>
                  <a:lnTo>
                    <a:pt x="45" y="14"/>
                  </a:lnTo>
                  <a:lnTo>
                    <a:pt x="49" y="16"/>
                  </a:lnTo>
                  <a:lnTo>
                    <a:pt x="53" y="16"/>
                  </a:lnTo>
                  <a:lnTo>
                    <a:pt x="56" y="14"/>
                  </a:lnTo>
                  <a:lnTo>
                    <a:pt x="58" y="11"/>
                  </a:lnTo>
                  <a:lnTo>
                    <a:pt x="60" y="9"/>
                  </a:lnTo>
                  <a:lnTo>
                    <a:pt x="58" y="13"/>
                  </a:lnTo>
                  <a:lnTo>
                    <a:pt x="56" y="16"/>
                  </a:lnTo>
                  <a:lnTo>
                    <a:pt x="55" y="18"/>
                  </a:lnTo>
                  <a:lnTo>
                    <a:pt x="51" y="20"/>
                  </a:lnTo>
                  <a:lnTo>
                    <a:pt x="49" y="22"/>
                  </a:lnTo>
                  <a:lnTo>
                    <a:pt x="45" y="24"/>
                  </a:lnTo>
                  <a:lnTo>
                    <a:pt x="44" y="25"/>
                  </a:lnTo>
                  <a:lnTo>
                    <a:pt x="40" y="27"/>
                  </a:lnTo>
                  <a:lnTo>
                    <a:pt x="36" y="29"/>
                  </a:lnTo>
                  <a:lnTo>
                    <a:pt x="33" y="29"/>
                  </a:lnTo>
                  <a:lnTo>
                    <a:pt x="29" y="31"/>
                  </a:lnTo>
                  <a:lnTo>
                    <a:pt x="25" y="31"/>
                  </a:lnTo>
                  <a:lnTo>
                    <a:pt x="23" y="33"/>
                  </a:lnTo>
                  <a:lnTo>
                    <a:pt x="12" y="33"/>
                  </a:lnTo>
                  <a:lnTo>
                    <a:pt x="3" y="24"/>
                  </a:lnTo>
                  <a:lnTo>
                    <a:pt x="1" y="18"/>
                  </a:lnTo>
                  <a:lnTo>
                    <a:pt x="0" y="14"/>
                  </a:lnTo>
                  <a:lnTo>
                    <a:pt x="0" y="5"/>
                  </a:lnTo>
                  <a:lnTo>
                    <a:pt x="1" y="2"/>
                  </a:lnTo>
                  <a:lnTo>
                    <a:pt x="1" y="0"/>
                  </a:lnTo>
                  <a:lnTo>
                    <a:pt x="7" y="0"/>
                  </a:lnTo>
                  <a:lnTo>
                    <a:pt x="9" y="3"/>
                  </a:lnTo>
                  <a:lnTo>
                    <a:pt x="11" y="5"/>
                  </a:lnTo>
                  <a:lnTo>
                    <a:pt x="12" y="9"/>
                  </a:lnTo>
                  <a:lnTo>
                    <a:pt x="12" y="11"/>
                  </a:lnTo>
                  <a:lnTo>
                    <a:pt x="14" y="14"/>
                  </a:lnTo>
                  <a:lnTo>
                    <a:pt x="18" y="16"/>
                  </a:lnTo>
                  <a:lnTo>
                    <a:pt x="22" y="16"/>
                  </a:lnTo>
                  <a:close/>
                </a:path>
              </a:pathLst>
            </a:custGeom>
            <a:solidFill>
              <a:schemeClr val="tx1"/>
            </a:solidFill>
            <a:ln w="9525">
              <a:noFill/>
              <a:round/>
            </a:ln>
          </p:spPr>
          <p:txBody>
            <a:bodyPr/>
            <a:lstStyle/>
            <a:p>
              <a:endParaRPr lang="en-US"/>
            </a:p>
          </p:txBody>
        </p:sp>
        <p:sp>
          <p:nvSpPr>
            <p:cNvPr id="520744" name="Freeform 552"/>
            <p:cNvSpPr/>
            <p:nvPr/>
          </p:nvSpPr>
          <p:spPr bwMode="auto">
            <a:xfrm>
              <a:off x="4038" y="2786"/>
              <a:ext cx="18" cy="7"/>
            </a:xfrm>
            <a:custGeom>
              <a:avLst/>
              <a:gdLst/>
              <a:ahLst/>
              <a:cxnLst>
                <a:cxn ang="0">
                  <a:pos x="16" y="0"/>
                </a:cxn>
                <a:cxn ang="0">
                  <a:pos x="14" y="1"/>
                </a:cxn>
                <a:cxn ang="0">
                  <a:pos x="12" y="1"/>
                </a:cxn>
                <a:cxn ang="0">
                  <a:pos x="11" y="3"/>
                </a:cxn>
                <a:cxn ang="0">
                  <a:pos x="1" y="3"/>
                </a:cxn>
                <a:cxn ang="0">
                  <a:pos x="0" y="1"/>
                </a:cxn>
                <a:cxn ang="0">
                  <a:pos x="0" y="5"/>
                </a:cxn>
                <a:cxn ang="0">
                  <a:pos x="1" y="5"/>
                </a:cxn>
                <a:cxn ang="0">
                  <a:pos x="3" y="7"/>
                </a:cxn>
                <a:cxn ang="0">
                  <a:pos x="9" y="7"/>
                </a:cxn>
                <a:cxn ang="0">
                  <a:pos x="11" y="5"/>
                </a:cxn>
                <a:cxn ang="0">
                  <a:pos x="14" y="5"/>
                </a:cxn>
                <a:cxn ang="0">
                  <a:pos x="16" y="3"/>
                </a:cxn>
                <a:cxn ang="0">
                  <a:pos x="18" y="3"/>
                </a:cxn>
                <a:cxn ang="0">
                  <a:pos x="16" y="3"/>
                </a:cxn>
                <a:cxn ang="0">
                  <a:pos x="16" y="0"/>
                </a:cxn>
              </a:cxnLst>
              <a:rect l="0" t="0" r="r" b="b"/>
              <a:pathLst>
                <a:path w="18" h="7">
                  <a:moveTo>
                    <a:pt x="16" y="0"/>
                  </a:moveTo>
                  <a:lnTo>
                    <a:pt x="14" y="1"/>
                  </a:lnTo>
                  <a:lnTo>
                    <a:pt x="12" y="1"/>
                  </a:lnTo>
                  <a:lnTo>
                    <a:pt x="11" y="3"/>
                  </a:lnTo>
                  <a:lnTo>
                    <a:pt x="1" y="3"/>
                  </a:lnTo>
                  <a:lnTo>
                    <a:pt x="0" y="1"/>
                  </a:lnTo>
                  <a:lnTo>
                    <a:pt x="0" y="5"/>
                  </a:lnTo>
                  <a:lnTo>
                    <a:pt x="1" y="5"/>
                  </a:lnTo>
                  <a:lnTo>
                    <a:pt x="3" y="7"/>
                  </a:lnTo>
                  <a:lnTo>
                    <a:pt x="9" y="7"/>
                  </a:lnTo>
                  <a:lnTo>
                    <a:pt x="11" y="5"/>
                  </a:lnTo>
                  <a:lnTo>
                    <a:pt x="14" y="5"/>
                  </a:lnTo>
                  <a:lnTo>
                    <a:pt x="16" y="3"/>
                  </a:lnTo>
                  <a:lnTo>
                    <a:pt x="18" y="3"/>
                  </a:lnTo>
                  <a:lnTo>
                    <a:pt x="16" y="3"/>
                  </a:lnTo>
                  <a:lnTo>
                    <a:pt x="16" y="0"/>
                  </a:lnTo>
                  <a:close/>
                </a:path>
              </a:pathLst>
            </a:custGeom>
            <a:solidFill>
              <a:srgbClr val="000000"/>
            </a:solidFill>
            <a:ln w="9525">
              <a:noFill/>
              <a:round/>
            </a:ln>
          </p:spPr>
          <p:txBody>
            <a:bodyPr/>
            <a:lstStyle/>
            <a:p>
              <a:endParaRPr lang="en-US"/>
            </a:p>
          </p:txBody>
        </p:sp>
        <p:sp>
          <p:nvSpPr>
            <p:cNvPr id="520745" name="Freeform 553"/>
            <p:cNvSpPr/>
            <p:nvPr/>
          </p:nvSpPr>
          <p:spPr bwMode="auto">
            <a:xfrm>
              <a:off x="4054" y="2784"/>
              <a:ext cx="22" cy="7"/>
            </a:xfrm>
            <a:custGeom>
              <a:avLst/>
              <a:gdLst/>
              <a:ahLst/>
              <a:cxnLst>
                <a:cxn ang="0">
                  <a:pos x="18" y="0"/>
                </a:cxn>
                <a:cxn ang="0">
                  <a:pos x="15" y="3"/>
                </a:cxn>
                <a:cxn ang="0">
                  <a:pos x="11" y="3"/>
                </a:cxn>
                <a:cxn ang="0">
                  <a:pos x="7" y="2"/>
                </a:cxn>
                <a:cxn ang="0">
                  <a:pos x="0" y="2"/>
                </a:cxn>
                <a:cxn ang="0">
                  <a:pos x="0" y="5"/>
                </a:cxn>
                <a:cxn ang="0">
                  <a:pos x="7" y="5"/>
                </a:cxn>
                <a:cxn ang="0">
                  <a:pos x="11" y="7"/>
                </a:cxn>
                <a:cxn ang="0">
                  <a:pos x="17" y="7"/>
                </a:cxn>
                <a:cxn ang="0">
                  <a:pos x="22" y="2"/>
                </a:cxn>
                <a:cxn ang="0">
                  <a:pos x="20" y="2"/>
                </a:cxn>
                <a:cxn ang="0">
                  <a:pos x="18" y="0"/>
                </a:cxn>
              </a:cxnLst>
              <a:rect l="0" t="0" r="r" b="b"/>
              <a:pathLst>
                <a:path w="22" h="7">
                  <a:moveTo>
                    <a:pt x="18" y="0"/>
                  </a:moveTo>
                  <a:lnTo>
                    <a:pt x="15" y="3"/>
                  </a:lnTo>
                  <a:lnTo>
                    <a:pt x="11" y="3"/>
                  </a:lnTo>
                  <a:lnTo>
                    <a:pt x="7" y="2"/>
                  </a:lnTo>
                  <a:lnTo>
                    <a:pt x="0" y="2"/>
                  </a:lnTo>
                  <a:lnTo>
                    <a:pt x="0" y="5"/>
                  </a:lnTo>
                  <a:lnTo>
                    <a:pt x="7" y="5"/>
                  </a:lnTo>
                  <a:lnTo>
                    <a:pt x="11" y="7"/>
                  </a:lnTo>
                  <a:lnTo>
                    <a:pt x="17" y="7"/>
                  </a:lnTo>
                  <a:lnTo>
                    <a:pt x="22" y="2"/>
                  </a:lnTo>
                  <a:lnTo>
                    <a:pt x="20" y="2"/>
                  </a:lnTo>
                  <a:lnTo>
                    <a:pt x="18" y="0"/>
                  </a:lnTo>
                  <a:close/>
                </a:path>
              </a:pathLst>
            </a:custGeom>
            <a:solidFill>
              <a:srgbClr val="000000"/>
            </a:solidFill>
            <a:ln w="9525">
              <a:noFill/>
              <a:round/>
            </a:ln>
          </p:spPr>
          <p:txBody>
            <a:bodyPr/>
            <a:lstStyle/>
            <a:p>
              <a:endParaRPr lang="en-US"/>
            </a:p>
          </p:txBody>
        </p:sp>
        <p:sp>
          <p:nvSpPr>
            <p:cNvPr id="520746" name="Freeform 554"/>
            <p:cNvSpPr/>
            <p:nvPr/>
          </p:nvSpPr>
          <p:spPr bwMode="auto">
            <a:xfrm>
              <a:off x="4072" y="2776"/>
              <a:ext cx="8" cy="10"/>
            </a:xfrm>
            <a:custGeom>
              <a:avLst/>
              <a:gdLst/>
              <a:ahLst/>
              <a:cxnLst>
                <a:cxn ang="0">
                  <a:pos x="6" y="8"/>
                </a:cxn>
                <a:cxn ang="0">
                  <a:pos x="2" y="6"/>
                </a:cxn>
                <a:cxn ang="0">
                  <a:pos x="0" y="8"/>
                </a:cxn>
                <a:cxn ang="0">
                  <a:pos x="2" y="10"/>
                </a:cxn>
                <a:cxn ang="0">
                  <a:pos x="4" y="8"/>
                </a:cxn>
                <a:cxn ang="0">
                  <a:pos x="2" y="6"/>
                </a:cxn>
                <a:cxn ang="0">
                  <a:pos x="6" y="8"/>
                </a:cxn>
                <a:cxn ang="0">
                  <a:pos x="8" y="0"/>
                </a:cxn>
                <a:cxn ang="0">
                  <a:pos x="2" y="6"/>
                </a:cxn>
                <a:cxn ang="0">
                  <a:pos x="6" y="8"/>
                </a:cxn>
              </a:cxnLst>
              <a:rect l="0" t="0" r="r" b="b"/>
              <a:pathLst>
                <a:path w="8" h="10">
                  <a:moveTo>
                    <a:pt x="6" y="8"/>
                  </a:moveTo>
                  <a:lnTo>
                    <a:pt x="2" y="6"/>
                  </a:lnTo>
                  <a:lnTo>
                    <a:pt x="0" y="8"/>
                  </a:lnTo>
                  <a:lnTo>
                    <a:pt x="2" y="10"/>
                  </a:lnTo>
                  <a:lnTo>
                    <a:pt x="4" y="8"/>
                  </a:lnTo>
                  <a:lnTo>
                    <a:pt x="2" y="6"/>
                  </a:lnTo>
                  <a:lnTo>
                    <a:pt x="6" y="8"/>
                  </a:lnTo>
                  <a:lnTo>
                    <a:pt x="8" y="0"/>
                  </a:lnTo>
                  <a:lnTo>
                    <a:pt x="2" y="6"/>
                  </a:lnTo>
                  <a:lnTo>
                    <a:pt x="6" y="8"/>
                  </a:lnTo>
                  <a:close/>
                </a:path>
              </a:pathLst>
            </a:custGeom>
            <a:solidFill>
              <a:srgbClr val="000000"/>
            </a:solidFill>
            <a:ln w="9525">
              <a:noFill/>
              <a:round/>
            </a:ln>
          </p:spPr>
          <p:txBody>
            <a:bodyPr/>
            <a:lstStyle/>
            <a:p>
              <a:endParaRPr lang="en-US"/>
            </a:p>
          </p:txBody>
        </p:sp>
        <p:sp>
          <p:nvSpPr>
            <p:cNvPr id="520747" name="Freeform 555"/>
            <p:cNvSpPr/>
            <p:nvPr/>
          </p:nvSpPr>
          <p:spPr bwMode="auto">
            <a:xfrm>
              <a:off x="4027" y="2782"/>
              <a:ext cx="51" cy="26"/>
            </a:xfrm>
            <a:custGeom>
              <a:avLst/>
              <a:gdLst/>
              <a:ahLst/>
              <a:cxnLst>
                <a:cxn ang="0">
                  <a:pos x="0" y="26"/>
                </a:cxn>
                <a:cxn ang="0">
                  <a:pos x="12" y="26"/>
                </a:cxn>
                <a:cxn ang="0">
                  <a:pos x="16" y="24"/>
                </a:cxn>
                <a:cxn ang="0">
                  <a:pos x="20" y="24"/>
                </a:cxn>
                <a:cxn ang="0">
                  <a:pos x="22" y="22"/>
                </a:cxn>
                <a:cxn ang="0">
                  <a:pos x="27" y="22"/>
                </a:cxn>
                <a:cxn ang="0">
                  <a:pos x="29" y="20"/>
                </a:cxn>
                <a:cxn ang="0">
                  <a:pos x="33" y="18"/>
                </a:cxn>
                <a:cxn ang="0">
                  <a:pos x="36" y="16"/>
                </a:cxn>
                <a:cxn ang="0">
                  <a:pos x="38" y="15"/>
                </a:cxn>
                <a:cxn ang="0">
                  <a:pos x="42" y="13"/>
                </a:cxn>
                <a:cxn ang="0">
                  <a:pos x="44" y="11"/>
                </a:cxn>
                <a:cxn ang="0">
                  <a:pos x="47" y="9"/>
                </a:cxn>
                <a:cxn ang="0">
                  <a:pos x="49" y="5"/>
                </a:cxn>
                <a:cxn ang="0">
                  <a:pos x="51" y="2"/>
                </a:cxn>
                <a:cxn ang="0">
                  <a:pos x="47" y="0"/>
                </a:cxn>
                <a:cxn ang="0">
                  <a:pos x="45" y="4"/>
                </a:cxn>
                <a:cxn ang="0">
                  <a:pos x="44" y="5"/>
                </a:cxn>
                <a:cxn ang="0">
                  <a:pos x="42" y="9"/>
                </a:cxn>
                <a:cxn ang="0">
                  <a:pos x="40" y="9"/>
                </a:cxn>
                <a:cxn ang="0">
                  <a:pos x="34" y="15"/>
                </a:cxn>
                <a:cxn ang="0">
                  <a:pos x="31" y="15"/>
                </a:cxn>
                <a:cxn ang="0">
                  <a:pos x="29" y="16"/>
                </a:cxn>
                <a:cxn ang="0">
                  <a:pos x="25" y="18"/>
                </a:cxn>
                <a:cxn ang="0">
                  <a:pos x="22" y="18"/>
                </a:cxn>
                <a:cxn ang="0">
                  <a:pos x="18" y="20"/>
                </a:cxn>
                <a:cxn ang="0">
                  <a:pos x="12" y="20"/>
                </a:cxn>
                <a:cxn ang="0">
                  <a:pos x="9" y="22"/>
                </a:cxn>
                <a:cxn ang="0">
                  <a:pos x="1" y="22"/>
                </a:cxn>
                <a:cxn ang="0">
                  <a:pos x="0" y="26"/>
                </a:cxn>
                <a:cxn ang="0">
                  <a:pos x="1" y="26"/>
                </a:cxn>
                <a:cxn ang="0">
                  <a:pos x="0" y="26"/>
                </a:cxn>
              </a:cxnLst>
              <a:rect l="0" t="0" r="r" b="b"/>
              <a:pathLst>
                <a:path w="51" h="26">
                  <a:moveTo>
                    <a:pt x="0" y="26"/>
                  </a:moveTo>
                  <a:lnTo>
                    <a:pt x="12" y="26"/>
                  </a:lnTo>
                  <a:lnTo>
                    <a:pt x="16" y="24"/>
                  </a:lnTo>
                  <a:lnTo>
                    <a:pt x="20" y="24"/>
                  </a:lnTo>
                  <a:lnTo>
                    <a:pt x="22" y="22"/>
                  </a:lnTo>
                  <a:lnTo>
                    <a:pt x="27" y="22"/>
                  </a:lnTo>
                  <a:lnTo>
                    <a:pt x="29" y="20"/>
                  </a:lnTo>
                  <a:lnTo>
                    <a:pt x="33" y="18"/>
                  </a:lnTo>
                  <a:lnTo>
                    <a:pt x="36" y="16"/>
                  </a:lnTo>
                  <a:lnTo>
                    <a:pt x="38" y="15"/>
                  </a:lnTo>
                  <a:lnTo>
                    <a:pt x="42" y="13"/>
                  </a:lnTo>
                  <a:lnTo>
                    <a:pt x="44" y="11"/>
                  </a:lnTo>
                  <a:lnTo>
                    <a:pt x="47" y="9"/>
                  </a:lnTo>
                  <a:lnTo>
                    <a:pt x="49" y="5"/>
                  </a:lnTo>
                  <a:lnTo>
                    <a:pt x="51" y="2"/>
                  </a:lnTo>
                  <a:lnTo>
                    <a:pt x="47" y="0"/>
                  </a:lnTo>
                  <a:lnTo>
                    <a:pt x="45" y="4"/>
                  </a:lnTo>
                  <a:lnTo>
                    <a:pt x="44" y="5"/>
                  </a:lnTo>
                  <a:lnTo>
                    <a:pt x="42" y="9"/>
                  </a:lnTo>
                  <a:lnTo>
                    <a:pt x="40" y="9"/>
                  </a:lnTo>
                  <a:lnTo>
                    <a:pt x="34" y="15"/>
                  </a:lnTo>
                  <a:lnTo>
                    <a:pt x="31" y="15"/>
                  </a:lnTo>
                  <a:lnTo>
                    <a:pt x="29" y="16"/>
                  </a:lnTo>
                  <a:lnTo>
                    <a:pt x="25" y="18"/>
                  </a:lnTo>
                  <a:lnTo>
                    <a:pt x="22" y="18"/>
                  </a:lnTo>
                  <a:lnTo>
                    <a:pt x="18" y="20"/>
                  </a:lnTo>
                  <a:lnTo>
                    <a:pt x="12" y="20"/>
                  </a:lnTo>
                  <a:lnTo>
                    <a:pt x="9" y="22"/>
                  </a:lnTo>
                  <a:lnTo>
                    <a:pt x="1" y="22"/>
                  </a:lnTo>
                  <a:lnTo>
                    <a:pt x="0" y="26"/>
                  </a:lnTo>
                  <a:lnTo>
                    <a:pt x="1" y="26"/>
                  </a:lnTo>
                  <a:lnTo>
                    <a:pt x="0" y="26"/>
                  </a:lnTo>
                  <a:close/>
                </a:path>
              </a:pathLst>
            </a:custGeom>
            <a:solidFill>
              <a:srgbClr val="000000"/>
            </a:solidFill>
            <a:ln w="9525">
              <a:noFill/>
              <a:round/>
            </a:ln>
          </p:spPr>
          <p:txBody>
            <a:bodyPr/>
            <a:lstStyle/>
            <a:p>
              <a:endParaRPr lang="en-US"/>
            </a:p>
          </p:txBody>
        </p:sp>
        <p:sp>
          <p:nvSpPr>
            <p:cNvPr id="520748" name="Freeform 556"/>
            <p:cNvSpPr/>
            <p:nvPr/>
          </p:nvSpPr>
          <p:spPr bwMode="auto">
            <a:xfrm>
              <a:off x="4014" y="2773"/>
              <a:ext cx="14" cy="35"/>
            </a:xfrm>
            <a:custGeom>
              <a:avLst/>
              <a:gdLst/>
              <a:ahLst/>
              <a:cxnLst>
                <a:cxn ang="0">
                  <a:pos x="2" y="0"/>
                </a:cxn>
                <a:cxn ang="0">
                  <a:pos x="0" y="5"/>
                </a:cxn>
                <a:cxn ang="0">
                  <a:pos x="0" y="16"/>
                </a:cxn>
                <a:cxn ang="0">
                  <a:pos x="2" y="20"/>
                </a:cxn>
                <a:cxn ang="0">
                  <a:pos x="3" y="24"/>
                </a:cxn>
                <a:cxn ang="0">
                  <a:pos x="11" y="31"/>
                </a:cxn>
                <a:cxn ang="0">
                  <a:pos x="13" y="35"/>
                </a:cxn>
                <a:cxn ang="0">
                  <a:pos x="14" y="31"/>
                </a:cxn>
                <a:cxn ang="0">
                  <a:pos x="13" y="27"/>
                </a:cxn>
                <a:cxn ang="0">
                  <a:pos x="7" y="22"/>
                </a:cxn>
                <a:cxn ang="0">
                  <a:pos x="5" y="18"/>
                </a:cxn>
                <a:cxn ang="0">
                  <a:pos x="3" y="14"/>
                </a:cxn>
                <a:cxn ang="0">
                  <a:pos x="3" y="7"/>
                </a:cxn>
                <a:cxn ang="0">
                  <a:pos x="5" y="2"/>
                </a:cxn>
                <a:cxn ang="0">
                  <a:pos x="2" y="0"/>
                </a:cxn>
              </a:cxnLst>
              <a:rect l="0" t="0" r="r" b="b"/>
              <a:pathLst>
                <a:path w="14" h="35">
                  <a:moveTo>
                    <a:pt x="2" y="0"/>
                  </a:moveTo>
                  <a:lnTo>
                    <a:pt x="0" y="5"/>
                  </a:lnTo>
                  <a:lnTo>
                    <a:pt x="0" y="16"/>
                  </a:lnTo>
                  <a:lnTo>
                    <a:pt x="2" y="20"/>
                  </a:lnTo>
                  <a:lnTo>
                    <a:pt x="3" y="24"/>
                  </a:lnTo>
                  <a:lnTo>
                    <a:pt x="11" y="31"/>
                  </a:lnTo>
                  <a:lnTo>
                    <a:pt x="13" y="35"/>
                  </a:lnTo>
                  <a:lnTo>
                    <a:pt x="14" y="31"/>
                  </a:lnTo>
                  <a:lnTo>
                    <a:pt x="13" y="27"/>
                  </a:lnTo>
                  <a:lnTo>
                    <a:pt x="7" y="22"/>
                  </a:lnTo>
                  <a:lnTo>
                    <a:pt x="5" y="18"/>
                  </a:lnTo>
                  <a:lnTo>
                    <a:pt x="3" y="14"/>
                  </a:lnTo>
                  <a:lnTo>
                    <a:pt x="3" y="7"/>
                  </a:lnTo>
                  <a:lnTo>
                    <a:pt x="5" y="2"/>
                  </a:lnTo>
                  <a:lnTo>
                    <a:pt x="2" y="0"/>
                  </a:lnTo>
                  <a:close/>
                </a:path>
              </a:pathLst>
            </a:custGeom>
            <a:solidFill>
              <a:srgbClr val="000000"/>
            </a:solidFill>
            <a:ln w="9525">
              <a:noFill/>
              <a:round/>
            </a:ln>
          </p:spPr>
          <p:txBody>
            <a:bodyPr/>
            <a:lstStyle/>
            <a:p>
              <a:endParaRPr lang="en-US"/>
            </a:p>
          </p:txBody>
        </p:sp>
        <p:sp>
          <p:nvSpPr>
            <p:cNvPr id="520749" name="Freeform 557"/>
            <p:cNvSpPr/>
            <p:nvPr/>
          </p:nvSpPr>
          <p:spPr bwMode="auto">
            <a:xfrm>
              <a:off x="4016" y="2771"/>
              <a:ext cx="3" cy="4"/>
            </a:xfrm>
            <a:custGeom>
              <a:avLst/>
              <a:gdLst/>
              <a:ahLst/>
              <a:cxnLst>
                <a:cxn ang="0">
                  <a:pos x="1" y="0"/>
                </a:cxn>
                <a:cxn ang="0">
                  <a:pos x="0" y="0"/>
                </a:cxn>
                <a:cxn ang="0">
                  <a:pos x="0" y="2"/>
                </a:cxn>
                <a:cxn ang="0">
                  <a:pos x="3" y="4"/>
                </a:cxn>
                <a:cxn ang="0">
                  <a:pos x="3" y="2"/>
                </a:cxn>
                <a:cxn ang="0">
                  <a:pos x="1" y="4"/>
                </a:cxn>
                <a:cxn ang="0">
                  <a:pos x="1" y="0"/>
                </a:cxn>
                <a:cxn ang="0">
                  <a:pos x="0" y="0"/>
                </a:cxn>
                <a:cxn ang="0">
                  <a:pos x="1" y="0"/>
                </a:cxn>
              </a:cxnLst>
              <a:rect l="0" t="0" r="r" b="b"/>
              <a:pathLst>
                <a:path w="3" h="4">
                  <a:moveTo>
                    <a:pt x="1" y="0"/>
                  </a:moveTo>
                  <a:lnTo>
                    <a:pt x="0" y="0"/>
                  </a:lnTo>
                  <a:lnTo>
                    <a:pt x="0" y="2"/>
                  </a:lnTo>
                  <a:lnTo>
                    <a:pt x="3" y="4"/>
                  </a:lnTo>
                  <a:lnTo>
                    <a:pt x="3" y="2"/>
                  </a:lnTo>
                  <a:lnTo>
                    <a:pt x="1" y="4"/>
                  </a:lnTo>
                  <a:lnTo>
                    <a:pt x="1" y="0"/>
                  </a:lnTo>
                  <a:lnTo>
                    <a:pt x="0" y="0"/>
                  </a:lnTo>
                  <a:lnTo>
                    <a:pt x="1" y="0"/>
                  </a:lnTo>
                  <a:close/>
                </a:path>
              </a:pathLst>
            </a:custGeom>
            <a:solidFill>
              <a:srgbClr val="000000"/>
            </a:solidFill>
            <a:ln w="9525">
              <a:noFill/>
              <a:round/>
            </a:ln>
          </p:spPr>
          <p:txBody>
            <a:bodyPr/>
            <a:lstStyle/>
            <a:p>
              <a:endParaRPr lang="en-US"/>
            </a:p>
          </p:txBody>
        </p:sp>
        <p:sp>
          <p:nvSpPr>
            <p:cNvPr id="520750" name="Freeform 558"/>
            <p:cNvSpPr/>
            <p:nvPr/>
          </p:nvSpPr>
          <p:spPr bwMode="auto">
            <a:xfrm>
              <a:off x="4017" y="2771"/>
              <a:ext cx="21" cy="20"/>
            </a:xfrm>
            <a:custGeom>
              <a:avLst/>
              <a:gdLst/>
              <a:ahLst/>
              <a:cxnLst>
                <a:cxn ang="0">
                  <a:pos x="21" y="16"/>
                </a:cxn>
                <a:cxn ang="0">
                  <a:pos x="17" y="16"/>
                </a:cxn>
                <a:cxn ang="0">
                  <a:pos x="13" y="13"/>
                </a:cxn>
                <a:cxn ang="0">
                  <a:pos x="11" y="9"/>
                </a:cxn>
                <a:cxn ang="0">
                  <a:pos x="11" y="7"/>
                </a:cxn>
                <a:cxn ang="0">
                  <a:pos x="10" y="4"/>
                </a:cxn>
                <a:cxn ang="0">
                  <a:pos x="6" y="0"/>
                </a:cxn>
                <a:cxn ang="0">
                  <a:pos x="0" y="0"/>
                </a:cxn>
                <a:cxn ang="0">
                  <a:pos x="0" y="4"/>
                </a:cxn>
                <a:cxn ang="0">
                  <a:pos x="4" y="4"/>
                </a:cxn>
                <a:cxn ang="0">
                  <a:pos x="6" y="5"/>
                </a:cxn>
                <a:cxn ang="0">
                  <a:pos x="8" y="9"/>
                </a:cxn>
                <a:cxn ang="0">
                  <a:pos x="10" y="11"/>
                </a:cxn>
                <a:cxn ang="0">
                  <a:pos x="10" y="15"/>
                </a:cxn>
                <a:cxn ang="0">
                  <a:pos x="11" y="18"/>
                </a:cxn>
                <a:cxn ang="0">
                  <a:pos x="15" y="20"/>
                </a:cxn>
                <a:cxn ang="0">
                  <a:pos x="21" y="20"/>
                </a:cxn>
                <a:cxn ang="0">
                  <a:pos x="21" y="16"/>
                </a:cxn>
              </a:cxnLst>
              <a:rect l="0" t="0" r="r" b="b"/>
              <a:pathLst>
                <a:path w="21" h="20">
                  <a:moveTo>
                    <a:pt x="21" y="16"/>
                  </a:moveTo>
                  <a:lnTo>
                    <a:pt x="17" y="16"/>
                  </a:lnTo>
                  <a:lnTo>
                    <a:pt x="13" y="13"/>
                  </a:lnTo>
                  <a:lnTo>
                    <a:pt x="11" y="9"/>
                  </a:lnTo>
                  <a:lnTo>
                    <a:pt x="11" y="7"/>
                  </a:lnTo>
                  <a:lnTo>
                    <a:pt x="10" y="4"/>
                  </a:lnTo>
                  <a:lnTo>
                    <a:pt x="6" y="0"/>
                  </a:lnTo>
                  <a:lnTo>
                    <a:pt x="0" y="0"/>
                  </a:lnTo>
                  <a:lnTo>
                    <a:pt x="0" y="4"/>
                  </a:lnTo>
                  <a:lnTo>
                    <a:pt x="4" y="4"/>
                  </a:lnTo>
                  <a:lnTo>
                    <a:pt x="6" y="5"/>
                  </a:lnTo>
                  <a:lnTo>
                    <a:pt x="8" y="9"/>
                  </a:lnTo>
                  <a:lnTo>
                    <a:pt x="10" y="11"/>
                  </a:lnTo>
                  <a:lnTo>
                    <a:pt x="10" y="15"/>
                  </a:lnTo>
                  <a:lnTo>
                    <a:pt x="11" y="18"/>
                  </a:lnTo>
                  <a:lnTo>
                    <a:pt x="15" y="20"/>
                  </a:lnTo>
                  <a:lnTo>
                    <a:pt x="21" y="20"/>
                  </a:lnTo>
                  <a:lnTo>
                    <a:pt x="21" y="16"/>
                  </a:lnTo>
                  <a:close/>
                </a:path>
              </a:pathLst>
            </a:custGeom>
            <a:solidFill>
              <a:srgbClr val="000000"/>
            </a:solidFill>
            <a:ln w="9525">
              <a:noFill/>
              <a:round/>
            </a:ln>
          </p:spPr>
          <p:txBody>
            <a:bodyPr/>
            <a:lstStyle/>
            <a:p>
              <a:endParaRPr lang="en-US"/>
            </a:p>
          </p:txBody>
        </p:sp>
        <p:sp>
          <p:nvSpPr>
            <p:cNvPr id="520751" name="Freeform 559"/>
            <p:cNvSpPr/>
            <p:nvPr/>
          </p:nvSpPr>
          <p:spPr bwMode="auto">
            <a:xfrm>
              <a:off x="4005" y="2795"/>
              <a:ext cx="11" cy="11"/>
            </a:xfrm>
            <a:custGeom>
              <a:avLst/>
              <a:gdLst/>
              <a:ahLst/>
              <a:cxnLst>
                <a:cxn ang="0">
                  <a:pos x="0" y="11"/>
                </a:cxn>
                <a:cxn ang="0">
                  <a:pos x="0" y="7"/>
                </a:cxn>
                <a:cxn ang="0">
                  <a:pos x="3" y="3"/>
                </a:cxn>
                <a:cxn ang="0">
                  <a:pos x="3" y="0"/>
                </a:cxn>
                <a:cxn ang="0">
                  <a:pos x="11" y="11"/>
                </a:cxn>
                <a:cxn ang="0">
                  <a:pos x="0" y="11"/>
                </a:cxn>
              </a:cxnLst>
              <a:rect l="0" t="0" r="r" b="b"/>
              <a:pathLst>
                <a:path w="11" h="11">
                  <a:moveTo>
                    <a:pt x="0" y="11"/>
                  </a:moveTo>
                  <a:lnTo>
                    <a:pt x="0" y="7"/>
                  </a:lnTo>
                  <a:lnTo>
                    <a:pt x="3" y="3"/>
                  </a:lnTo>
                  <a:lnTo>
                    <a:pt x="3" y="0"/>
                  </a:lnTo>
                  <a:lnTo>
                    <a:pt x="11" y="11"/>
                  </a:lnTo>
                  <a:lnTo>
                    <a:pt x="0" y="11"/>
                  </a:lnTo>
                  <a:close/>
                </a:path>
              </a:pathLst>
            </a:custGeom>
            <a:solidFill>
              <a:srgbClr val="FFFFFF"/>
            </a:solidFill>
            <a:ln w="9525">
              <a:noFill/>
              <a:round/>
            </a:ln>
          </p:spPr>
          <p:txBody>
            <a:bodyPr/>
            <a:lstStyle/>
            <a:p>
              <a:endParaRPr lang="en-US"/>
            </a:p>
          </p:txBody>
        </p:sp>
        <p:sp>
          <p:nvSpPr>
            <p:cNvPr id="520752" name="Freeform 560"/>
            <p:cNvSpPr/>
            <p:nvPr/>
          </p:nvSpPr>
          <p:spPr bwMode="auto">
            <a:xfrm>
              <a:off x="4003" y="2789"/>
              <a:ext cx="7" cy="19"/>
            </a:xfrm>
            <a:custGeom>
              <a:avLst/>
              <a:gdLst/>
              <a:ahLst/>
              <a:cxnLst>
                <a:cxn ang="0">
                  <a:pos x="5" y="6"/>
                </a:cxn>
                <a:cxn ang="0">
                  <a:pos x="3" y="6"/>
                </a:cxn>
                <a:cxn ang="0">
                  <a:pos x="3" y="9"/>
                </a:cxn>
                <a:cxn ang="0">
                  <a:pos x="0" y="13"/>
                </a:cxn>
                <a:cxn ang="0">
                  <a:pos x="0" y="19"/>
                </a:cxn>
                <a:cxn ang="0">
                  <a:pos x="3" y="17"/>
                </a:cxn>
                <a:cxn ang="0">
                  <a:pos x="3" y="15"/>
                </a:cxn>
                <a:cxn ang="0">
                  <a:pos x="5" y="13"/>
                </a:cxn>
                <a:cxn ang="0">
                  <a:pos x="5" y="9"/>
                </a:cxn>
                <a:cxn ang="0">
                  <a:pos x="7" y="6"/>
                </a:cxn>
                <a:cxn ang="0">
                  <a:pos x="3" y="8"/>
                </a:cxn>
                <a:cxn ang="0">
                  <a:pos x="5" y="6"/>
                </a:cxn>
                <a:cxn ang="0">
                  <a:pos x="2" y="0"/>
                </a:cxn>
                <a:cxn ang="0">
                  <a:pos x="3" y="6"/>
                </a:cxn>
                <a:cxn ang="0">
                  <a:pos x="5" y="6"/>
                </a:cxn>
              </a:cxnLst>
              <a:rect l="0" t="0" r="r" b="b"/>
              <a:pathLst>
                <a:path w="7" h="19">
                  <a:moveTo>
                    <a:pt x="5" y="6"/>
                  </a:moveTo>
                  <a:lnTo>
                    <a:pt x="3" y="6"/>
                  </a:lnTo>
                  <a:lnTo>
                    <a:pt x="3" y="9"/>
                  </a:lnTo>
                  <a:lnTo>
                    <a:pt x="0" y="13"/>
                  </a:lnTo>
                  <a:lnTo>
                    <a:pt x="0" y="19"/>
                  </a:lnTo>
                  <a:lnTo>
                    <a:pt x="3" y="17"/>
                  </a:lnTo>
                  <a:lnTo>
                    <a:pt x="3" y="15"/>
                  </a:lnTo>
                  <a:lnTo>
                    <a:pt x="5" y="13"/>
                  </a:lnTo>
                  <a:lnTo>
                    <a:pt x="5" y="9"/>
                  </a:lnTo>
                  <a:lnTo>
                    <a:pt x="7" y="6"/>
                  </a:lnTo>
                  <a:lnTo>
                    <a:pt x="3" y="8"/>
                  </a:lnTo>
                  <a:lnTo>
                    <a:pt x="5" y="6"/>
                  </a:lnTo>
                  <a:lnTo>
                    <a:pt x="2" y="0"/>
                  </a:lnTo>
                  <a:lnTo>
                    <a:pt x="3" y="6"/>
                  </a:lnTo>
                  <a:lnTo>
                    <a:pt x="5" y="6"/>
                  </a:lnTo>
                  <a:close/>
                </a:path>
              </a:pathLst>
            </a:custGeom>
            <a:solidFill>
              <a:srgbClr val="000000"/>
            </a:solidFill>
            <a:ln w="9525">
              <a:noFill/>
              <a:round/>
            </a:ln>
          </p:spPr>
          <p:txBody>
            <a:bodyPr/>
            <a:lstStyle/>
            <a:p>
              <a:endParaRPr lang="en-US"/>
            </a:p>
          </p:txBody>
        </p:sp>
        <p:sp>
          <p:nvSpPr>
            <p:cNvPr id="520753" name="Freeform 561"/>
            <p:cNvSpPr/>
            <p:nvPr/>
          </p:nvSpPr>
          <p:spPr bwMode="auto">
            <a:xfrm>
              <a:off x="4006" y="2795"/>
              <a:ext cx="13" cy="14"/>
            </a:xfrm>
            <a:custGeom>
              <a:avLst/>
              <a:gdLst/>
              <a:ahLst/>
              <a:cxnLst>
                <a:cxn ang="0">
                  <a:pos x="10" y="14"/>
                </a:cxn>
                <a:cxn ang="0">
                  <a:pos x="11" y="11"/>
                </a:cxn>
                <a:cxn ang="0">
                  <a:pos x="2" y="0"/>
                </a:cxn>
                <a:cxn ang="0">
                  <a:pos x="0" y="2"/>
                </a:cxn>
                <a:cxn ang="0">
                  <a:pos x="8" y="13"/>
                </a:cxn>
                <a:cxn ang="0">
                  <a:pos x="10" y="9"/>
                </a:cxn>
                <a:cxn ang="0">
                  <a:pos x="10" y="14"/>
                </a:cxn>
                <a:cxn ang="0">
                  <a:pos x="13" y="14"/>
                </a:cxn>
                <a:cxn ang="0">
                  <a:pos x="11" y="11"/>
                </a:cxn>
                <a:cxn ang="0">
                  <a:pos x="10" y="14"/>
                </a:cxn>
              </a:cxnLst>
              <a:rect l="0" t="0" r="r" b="b"/>
              <a:pathLst>
                <a:path w="13" h="14">
                  <a:moveTo>
                    <a:pt x="10" y="14"/>
                  </a:moveTo>
                  <a:lnTo>
                    <a:pt x="11" y="11"/>
                  </a:lnTo>
                  <a:lnTo>
                    <a:pt x="2" y="0"/>
                  </a:lnTo>
                  <a:lnTo>
                    <a:pt x="0" y="2"/>
                  </a:lnTo>
                  <a:lnTo>
                    <a:pt x="8" y="13"/>
                  </a:lnTo>
                  <a:lnTo>
                    <a:pt x="10" y="9"/>
                  </a:lnTo>
                  <a:lnTo>
                    <a:pt x="10" y="14"/>
                  </a:lnTo>
                  <a:lnTo>
                    <a:pt x="13" y="14"/>
                  </a:lnTo>
                  <a:lnTo>
                    <a:pt x="11" y="11"/>
                  </a:lnTo>
                  <a:lnTo>
                    <a:pt x="10" y="14"/>
                  </a:lnTo>
                  <a:close/>
                </a:path>
              </a:pathLst>
            </a:custGeom>
            <a:solidFill>
              <a:srgbClr val="000000"/>
            </a:solidFill>
            <a:ln w="9525">
              <a:noFill/>
              <a:round/>
            </a:ln>
          </p:spPr>
          <p:txBody>
            <a:bodyPr/>
            <a:lstStyle/>
            <a:p>
              <a:endParaRPr lang="en-US"/>
            </a:p>
          </p:txBody>
        </p:sp>
        <p:sp>
          <p:nvSpPr>
            <p:cNvPr id="520754" name="Freeform 562"/>
            <p:cNvSpPr/>
            <p:nvPr/>
          </p:nvSpPr>
          <p:spPr bwMode="auto">
            <a:xfrm>
              <a:off x="4003" y="2804"/>
              <a:ext cx="13" cy="5"/>
            </a:xfrm>
            <a:custGeom>
              <a:avLst/>
              <a:gdLst/>
              <a:ahLst/>
              <a:cxnLst>
                <a:cxn ang="0">
                  <a:pos x="0" y="4"/>
                </a:cxn>
                <a:cxn ang="0">
                  <a:pos x="2" y="5"/>
                </a:cxn>
                <a:cxn ang="0">
                  <a:pos x="13" y="5"/>
                </a:cxn>
                <a:cxn ang="0">
                  <a:pos x="13" y="0"/>
                </a:cxn>
                <a:cxn ang="0">
                  <a:pos x="2" y="0"/>
                </a:cxn>
                <a:cxn ang="0">
                  <a:pos x="3" y="2"/>
                </a:cxn>
                <a:cxn ang="0">
                  <a:pos x="0" y="4"/>
                </a:cxn>
                <a:cxn ang="0">
                  <a:pos x="2" y="5"/>
                </a:cxn>
                <a:cxn ang="0">
                  <a:pos x="0" y="4"/>
                </a:cxn>
              </a:cxnLst>
              <a:rect l="0" t="0" r="r" b="b"/>
              <a:pathLst>
                <a:path w="13" h="5">
                  <a:moveTo>
                    <a:pt x="0" y="4"/>
                  </a:moveTo>
                  <a:lnTo>
                    <a:pt x="2" y="5"/>
                  </a:lnTo>
                  <a:lnTo>
                    <a:pt x="13" y="5"/>
                  </a:lnTo>
                  <a:lnTo>
                    <a:pt x="13" y="0"/>
                  </a:lnTo>
                  <a:lnTo>
                    <a:pt x="2" y="0"/>
                  </a:lnTo>
                  <a:lnTo>
                    <a:pt x="3" y="2"/>
                  </a:lnTo>
                  <a:lnTo>
                    <a:pt x="0" y="4"/>
                  </a:lnTo>
                  <a:lnTo>
                    <a:pt x="2" y="5"/>
                  </a:lnTo>
                  <a:lnTo>
                    <a:pt x="0" y="4"/>
                  </a:lnTo>
                  <a:close/>
                </a:path>
              </a:pathLst>
            </a:custGeom>
            <a:solidFill>
              <a:srgbClr val="000000"/>
            </a:solidFill>
            <a:ln w="9525">
              <a:noFill/>
              <a:round/>
            </a:ln>
          </p:spPr>
          <p:txBody>
            <a:bodyPr/>
            <a:lstStyle/>
            <a:p>
              <a:endParaRPr lang="en-US"/>
            </a:p>
          </p:txBody>
        </p:sp>
        <p:sp>
          <p:nvSpPr>
            <p:cNvPr id="520755" name="Freeform 563"/>
            <p:cNvSpPr/>
            <p:nvPr/>
          </p:nvSpPr>
          <p:spPr bwMode="auto">
            <a:xfrm>
              <a:off x="4782" y="2806"/>
              <a:ext cx="25" cy="59"/>
            </a:xfrm>
            <a:custGeom>
              <a:avLst/>
              <a:gdLst/>
              <a:ahLst/>
              <a:cxnLst>
                <a:cxn ang="0">
                  <a:pos x="16" y="3"/>
                </a:cxn>
                <a:cxn ang="0">
                  <a:pos x="18" y="2"/>
                </a:cxn>
                <a:cxn ang="0">
                  <a:pos x="22" y="9"/>
                </a:cxn>
                <a:cxn ang="0">
                  <a:pos x="22" y="14"/>
                </a:cxn>
                <a:cxn ang="0">
                  <a:pos x="20" y="24"/>
                </a:cxn>
                <a:cxn ang="0">
                  <a:pos x="22" y="31"/>
                </a:cxn>
                <a:cxn ang="0">
                  <a:pos x="25" y="57"/>
                </a:cxn>
                <a:cxn ang="0">
                  <a:pos x="22" y="59"/>
                </a:cxn>
                <a:cxn ang="0">
                  <a:pos x="22" y="57"/>
                </a:cxn>
                <a:cxn ang="0">
                  <a:pos x="16" y="51"/>
                </a:cxn>
                <a:cxn ang="0">
                  <a:pos x="12" y="51"/>
                </a:cxn>
                <a:cxn ang="0">
                  <a:pos x="12" y="49"/>
                </a:cxn>
                <a:cxn ang="0">
                  <a:pos x="11" y="46"/>
                </a:cxn>
                <a:cxn ang="0">
                  <a:pos x="7" y="42"/>
                </a:cxn>
                <a:cxn ang="0">
                  <a:pos x="3" y="46"/>
                </a:cxn>
                <a:cxn ang="0">
                  <a:pos x="1" y="46"/>
                </a:cxn>
                <a:cxn ang="0">
                  <a:pos x="0" y="48"/>
                </a:cxn>
                <a:cxn ang="0">
                  <a:pos x="1" y="42"/>
                </a:cxn>
                <a:cxn ang="0">
                  <a:pos x="1" y="35"/>
                </a:cxn>
                <a:cxn ang="0">
                  <a:pos x="3" y="29"/>
                </a:cxn>
                <a:cxn ang="0">
                  <a:pos x="5" y="24"/>
                </a:cxn>
                <a:cxn ang="0">
                  <a:pos x="5" y="18"/>
                </a:cxn>
                <a:cxn ang="0">
                  <a:pos x="7" y="11"/>
                </a:cxn>
                <a:cxn ang="0">
                  <a:pos x="9" y="5"/>
                </a:cxn>
                <a:cxn ang="0">
                  <a:pos x="9" y="0"/>
                </a:cxn>
                <a:cxn ang="0">
                  <a:pos x="11" y="0"/>
                </a:cxn>
                <a:cxn ang="0">
                  <a:pos x="14" y="3"/>
                </a:cxn>
                <a:cxn ang="0">
                  <a:pos x="16" y="3"/>
                </a:cxn>
              </a:cxnLst>
              <a:rect l="0" t="0" r="r" b="b"/>
              <a:pathLst>
                <a:path w="25" h="59">
                  <a:moveTo>
                    <a:pt x="16" y="3"/>
                  </a:moveTo>
                  <a:lnTo>
                    <a:pt x="18" y="2"/>
                  </a:lnTo>
                  <a:lnTo>
                    <a:pt x="22" y="9"/>
                  </a:lnTo>
                  <a:lnTo>
                    <a:pt x="22" y="14"/>
                  </a:lnTo>
                  <a:lnTo>
                    <a:pt x="20" y="24"/>
                  </a:lnTo>
                  <a:lnTo>
                    <a:pt x="22" y="31"/>
                  </a:lnTo>
                  <a:lnTo>
                    <a:pt x="25" y="57"/>
                  </a:lnTo>
                  <a:lnTo>
                    <a:pt x="22" y="59"/>
                  </a:lnTo>
                  <a:lnTo>
                    <a:pt x="22" y="57"/>
                  </a:lnTo>
                  <a:lnTo>
                    <a:pt x="16" y="51"/>
                  </a:lnTo>
                  <a:lnTo>
                    <a:pt x="12" y="51"/>
                  </a:lnTo>
                  <a:lnTo>
                    <a:pt x="12" y="49"/>
                  </a:lnTo>
                  <a:lnTo>
                    <a:pt x="11" y="46"/>
                  </a:lnTo>
                  <a:lnTo>
                    <a:pt x="7" y="42"/>
                  </a:lnTo>
                  <a:lnTo>
                    <a:pt x="3" y="46"/>
                  </a:lnTo>
                  <a:lnTo>
                    <a:pt x="1" y="46"/>
                  </a:lnTo>
                  <a:lnTo>
                    <a:pt x="0" y="48"/>
                  </a:lnTo>
                  <a:lnTo>
                    <a:pt x="1" y="42"/>
                  </a:lnTo>
                  <a:lnTo>
                    <a:pt x="1" y="35"/>
                  </a:lnTo>
                  <a:lnTo>
                    <a:pt x="3" y="29"/>
                  </a:lnTo>
                  <a:lnTo>
                    <a:pt x="5" y="24"/>
                  </a:lnTo>
                  <a:lnTo>
                    <a:pt x="5" y="18"/>
                  </a:lnTo>
                  <a:lnTo>
                    <a:pt x="7" y="11"/>
                  </a:lnTo>
                  <a:lnTo>
                    <a:pt x="9" y="5"/>
                  </a:lnTo>
                  <a:lnTo>
                    <a:pt x="9" y="0"/>
                  </a:lnTo>
                  <a:lnTo>
                    <a:pt x="11" y="0"/>
                  </a:lnTo>
                  <a:lnTo>
                    <a:pt x="14" y="3"/>
                  </a:lnTo>
                  <a:lnTo>
                    <a:pt x="16" y="3"/>
                  </a:lnTo>
                  <a:close/>
                </a:path>
              </a:pathLst>
            </a:custGeom>
            <a:solidFill>
              <a:srgbClr val="FF9900"/>
            </a:solidFill>
            <a:ln w="9525">
              <a:noFill/>
              <a:round/>
            </a:ln>
          </p:spPr>
          <p:txBody>
            <a:bodyPr/>
            <a:lstStyle/>
            <a:p>
              <a:endParaRPr lang="en-US"/>
            </a:p>
          </p:txBody>
        </p:sp>
        <p:sp>
          <p:nvSpPr>
            <p:cNvPr id="520756" name="Freeform 564"/>
            <p:cNvSpPr/>
            <p:nvPr/>
          </p:nvSpPr>
          <p:spPr bwMode="auto">
            <a:xfrm>
              <a:off x="4798" y="2804"/>
              <a:ext cx="4" cy="7"/>
            </a:xfrm>
            <a:custGeom>
              <a:avLst/>
              <a:gdLst/>
              <a:ahLst/>
              <a:cxnLst>
                <a:cxn ang="0">
                  <a:pos x="4" y="4"/>
                </a:cxn>
                <a:cxn ang="0">
                  <a:pos x="0" y="2"/>
                </a:cxn>
                <a:cxn ang="0">
                  <a:pos x="0" y="4"/>
                </a:cxn>
                <a:cxn ang="0">
                  <a:pos x="2" y="7"/>
                </a:cxn>
                <a:cxn ang="0">
                  <a:pos x="4" y="5"/>
                </a:cxn>
                <a:cxn ang="0">
                  <a:pos x="0" y="5"/>
                </a:cxn>
                <a:cxn ang="0">
                  <a:pos x="4" y="4"/>
                </a:cxn>
                <a:cxn ang="0">
                  <a:pos x="2" y="0"/>
                </a:cxn>
                <a:cxn ang="0">
                  <a:pos x="0" y="2"/>
                </a:cxn>
                <a:cxn ang="0">
                  <a:pos x="4" y="4"/>
                </a:cxn>
              </a:cxnLst>
              <a:rect l="0" t="0" r="r" b="b"/>
              <a:pathLst>
                <a:path w="4" h="7">
                  <a:moveTo>
                    <a:pt x="4" y="4"/>
                  </a:moveTo>
                  <a:lnTo>
                    <a:pt x="0" y="2"/>
                  </a:lnTo>
                  <a:lnTo>
                    <a:pt x="0" y="4"/>
                  </a:lnTo>
                  <a:lnTo>
                    <a:pt x="2" y="7"/>
                  </a:lnTo>
                  <a:lnTo>
                    <a:pt x="4" y="5"/>
                  </a:lnTo>
                  <a:lnTo>
                    <a:pt x="0" y="5"/>
                  </a:lnTo>
                  <a:lnTo>
                    <a:pt x="4" y="4"/>
                  </a:lnTo>
                  <a:lnTo>
                    <a:pt x="2" y="0"/>
                  </a:lnTo>
                  <a:lnTo>
                    <a:pt x="0" y="2"/>
                  </a:lnTo>
                  <a:lnTo>
                    <a:pt x="4" y="4"/>
                  </a:lnTo>
                  <a:close/>
                </a:path>
              </a:pathLst>
            </a:custGeom>
            <a:solidFill>
              <a:srgbClr val="000000"/>
            </a:solidFill>
            <a:ln w="9525">
              <a:noFill/>
              <a:round/>
            </a:ln>
          </p:spPr>
          <p:txBody>
            <a:bodyPr/>
            <a:lstStyle/>
            <a:p>
              <a:endParaRPr lang="en-US"/>
            </a:p>
          </p:txBody>
        </p:sp>
        <p:sp>
          <p:nvSpPr>
            <p:cNvPr id="520757" name="Freeform 565"/>
            <p:cNvSpPr/>
            <p:nvPr/>
          </p:nvSpPr>
          <p:spPr bwMode="auto">
            <a:xfrm>
              <a:off x="4798" y="2808"/>
              <a:ext cx="7" cy="29"/>
            </a:xfrm>
            <a:custGeom>
              <a:avLst/>
              <a:gdLst/>
              <a:ahLst/>
              <a:cxnLst>
                <a:cxn ang="0">
                  <a:pos x="7" y="29"/>
                </a:cxn>
                <a:cxn ang="0">
                  <a:pos x="7" y="7"/>
                </a:cxn>
                <a:cxn ang="0">
                  <a:pos x="4" y="0"/>
                </a:cxn>
                <a:cxn ang="0">
                  <a:pos x="0" y="1"/>
                </a:cxn>
                <a:cxn ang="0">
                  <a:pos x="4" y="7"/>
                </a:cxn>
                <a:cxn ang="0">
                  <a:pos x="4" y="12"/>
                </a:cxn>
                <a:cxn ang="0">
                  <a:pos x="2" y="22"/>
                </a:cxn>
                <a:cxn ang="0">
                  <a:pos x="4" y="29"/>
                </a:cxn>
                <a:cxn ang="0">
                  <a:pos x="7" y="29"/>
                </a:cxn>
              </a:cxnLst>
              <a:rect l="0" t="0" r="r" b="b"/>
              <a:pathLst>
                <a:path w="7" h="29">
                  <a:moveTo>
                    <a:pt x="7" y="29"/>
                  </a:moveTo>
                  <a:lnTo>
                    <a:pt x="7" y="7"/>
                  </a:lnTo>
                  <a:lnTo>
                    <a:pt x="4" y="0"/>
                  </a:lnTo>
                  <a:lnTo>
                    <a:pt x="0" y="1"/>
                  </a:lnTo>
                  <a:lnTo>
                    <a:pt x="4" y="7"/>
                  </a:lnTo>
                  <a:lnTo>
                    <a:pt x="4" y="12"/>
                  </a:lnTo>
                  <a:lnTo>
                    <a:pt x="2" y="22"/>
                  </a:lnTo>
                  <a:lnTo>
                    <a:pt x="4" y="29"/>
                  </a:lnTo>
                  <a:lnTo>
                    <a:pt x="7" y="29"/>
                  </a:lnTo>
                  <a:close/>
                </a:path>
              </a:pathLst>
            </a:custGeom>
            <a:solidFill>
              <a:srgbClr val="000000"/>
            </a:solidFill>
            <a:ln w="9525">
              <a:noFill/>
              <a:round/>
            </a:ln>
          </p:spPr>
          <p:txBody>
            <a:bodyPr/>
            <a:lstStyle/>
            <a:p>
              <a:endParaRPr lang="en-US"/>
            </a:p>
          </p:txBody>
        </p:sp>
        <p:sp>
          <p:nvSpPr>
            <p:cNvPr id="520758" name="Freeform 566"/>
            <p:cNvSpPr/>
            <p:nvPr/>
          </p:nvSpPr>
          <p:spPr bwMode="auto">
            <a:xfrm>
              <a:off x="4802" y="2837"/>
              <a:ext cx="5" cy="28"/>
            </a:xfrm>
            <a:custGeom>
              <a:avLst/>
              <a:gdLst/>
              <a:ahLst/>
              <a:cxnLst>
                <a:cxn ang="0">
                  <a:pos x="5" y="28"/>
                </a:cxn>
                <a:cxn ang="0">
                  <a:pos x="5" y="26"/>
                </a:cxn>
                <a:cxn ang="0">
                  <a:pos x="3" y="0"/>
                </a:cxn>
                <a:cxn ang="0">
                  <a:pos x="0" y="0"/>
                </a:cxn>
                <a:cxn ang="0">
                  <a:pos x="2" y="26"/>
                </a:cxn>
                <a:cxn ang="0">
                  <a:pos x="3" y="24"/>
                </a:cxn>
                <a:cxn ang="0">
                  <a:pos x="5" y="28"/>
                </a:cxn>
                <a:cxn ang="0">
                  <a:pos x="5" y="26"/>
                </a:cxn>
                <a:cxn ang="0">
                  <a:pos x="5" y="28"/>
                </a:cxn>
              </a:cxnLst>
              <a:rect l="0" t="0" r="r" b="b"/>
              <a:pathLst>
                <a:path w="5" h="28">
                  <a:moveTo>
                    <a:pt x="5" y="28"/>
                  </a:moveTo>
                  <a:lnTo>
                    <a:pt x="5" y="26"/>
                  </a:lnTo>
                  <a:lnTo>
                    <a:pt x="3" y="0"/>
                  </a:lnTo>
                  <a:lnTo>
                    <a:pt x="0" y="0"/>
                  </a:lnTo>
                  <a:lnTo>
                    <a:pt x="2" y="26"/>
                  </a:lnTo>
                  <a:lnTo>
                    <a:pt x="3" y="24"/>
                  </a:lnTo>
                  <a:lnTo>
                    <a:pt x="5" y="28"/>
                  </a:lnTo>
                  <a:lnTo>
                    <a:pt x="5" y="26"/>
                  </a:lnTo>
                  <a:lnTo>
                    <a:pt x="5" y="28"/>
                  </a:lnTo>
                  <a:close/>
                </a:path>
              </a:pathLst>
            </a:custGeom>
            <a:solidFill>
              <a:srgbClr val="000000"/>
            </a:solidFill>
            <a:ln w="9525">
              <a:noFill/>
              <a:round/>
            </a:ln>
          </p:spPr>
          <p:txBody>
            <a:bodyPr/>
            <a:lstStyle/>
            <a:p>
              <a:endParaRPr lang="en-US"/>
            </a:p>
          </p:txBody>
        </p:sp>
        <p:sp>
          <p:nvSpPr>
            <p:cNvPr id="520759" name="Freeform 567"/>
            <p:cNvSpPr/>
            <p:nvPr/>
          </p:nvSpPr>
          <p:spPr bwMode="auto">
            <a:xfrm>
              <a:off x="4802" y="2861"/>
              <a:ext cx="5" cy="9"/>
            </a:xfrm>
            <a:custGeom>
              <a:avLst/>
              <a:gdLst/>
              <a:ahLst/>
              <a:cxnLst>
                <a:cxn ang="0">
                  <a:pos x="0" y="4"/>
                </a:cxn>
                <a:cxn ang="0">
                  <a:pos x="3" y="5"/>
                </a:cxn>
                <a:cxn ang="0">
                  <a:pos x="5" y="4"/>
                </a:cxn>
                <a:cxn ang="0">
                  <a:pos x="3" y="0"/>
                </a:cxn>
                <a:cxn ang="0">
                  <a:pos x="2" y="4"/>
                </a:cxn>
                <a:cxn ang="0">
                  <a:pos x="3" y="4"/>
                </a:cxn>
                <a:cxn ang="0">
                  <a:pos x="0" y="4"/>
                </a:cxn>
                <a:cxn ang="0">
                  <a:pos x="0" y="9"/>
                </a:cxn>
                <a:cxn ang="0">
                  <a:pos x="3" y="5"/>
                </a:cxn>
                <a:cxn ang="0">
                  <a:pos x="0" y="4"/>
                </a:cxn>
              </a:cxnLst>
              <a:rect l="0" t="0" r="r" b="b"/>
              <a:pathLst>
                <a:path w="5" h="9">
                  <a:moveTo>
                    <a:pt x="0" y="4"/>
                  </a:moveTo>
                  <a:lnTo>
                    <a:pt x="3" y="5"/>
                  </a:lnTo>
                  <a:lnTo>
                    <a:pt x="5" y="4"/>
                  </a:lnTo>
                  <a:lnTo>
                    <a:pt x="3" y="0"/>
                  </a:lnTo>
                  <a:lnTo>
                    <a:pt x="2" y="4"/>
                  </a:lnTo>
                  <a:lnTo>
                    <a:pt x="3" y="4"/>
                  </a:lnTo>
                  <a:lnTo>
                    <a:pt x="0" y="4"/>
                  </a:lnTo>
                  <a:lnTo>
                    <a:pt x="0" y="9"/>
                  </a:lnTo>
                  <a:lnTo>
                    <a:pt x="3" y="5"/>
                  </a:lnTo>
                  <a:lnTo>
                    <a:pt x="0" y="4"/>
                  </a:lnTo>
                  <a:close/>
                </a:path>
              </a:pathLst>
            </a:custGeom>
            <a:solidFill>
              <a:srgbClr val="000000"/>
            </a:solidFill>
            <a:ln w="9525">
              <a:noFill/>
              <a:round/>
            </a:ln>
          </p:spPr>
          <p:txBody>
            <a:bodyPr/>
            <a:lstStyle/>
            <a:p>
              <a:endParaRPr lang="en-US"/>
            </a:p>
          </p:txBody>
        </p:sp>
        <p:sp>
          <p:nvSpPr>
            <p:cNvPr id="520760" name="Freeform 568"/>
            <p:cNvSpPr/>
            <p:nvPr/>
          </p:nvSpPr>
          <p:spPr bwMode="auto">
            <a:xfrm>
              <a:off x="4796" y="2855"/>
              <a:ext cx="9" cy="10"/>
            </a:xfrm>
            <a:custGeom>
              <a:avLst/>
              <a:gdLst/>
              <a:ahLst/>
              <a:cxnLst>
                <a:cxn ang="0">
                  <a:pos x="2" y="6"/>
                </a:cxn>
                <a:cxn ang="0">
                  <a:pos x="0" y="4"/>
                </a:cxn>
                <a:cxn ang="0">
                  <a:pos x="4" y="8"/>
                </a:cxn>
                <a:cxn ang="0">
                  <a:pos x="6" y="8"/>
                </a:cxn>
                <a:cxn ang="0">
                  <a:pos x="6" y="10"/>
                </a:cxn>
                <a:cxn ang="0">
                  <a:pos x="9" y="10"/>
                </a:cxn>
                <a:cxn ang="0">
                  <a:pos x="9" y="6"/>
                </a:cxn>
                <a:cxn ang="0">
                  <a:pos x="6" y="2"/>
                </a:cxn>
                <a:cxn ang="0">
                  <a:pos x="4" y="2"/>
                </a:cxn>
                <a:cxn ang="0">
                  <a:pos x="2" y="0"/>
                </a:cxn>
                <a:cxn ang="0">
                  <a:pos x="4" y="2"/>
                </a:cxn>
                <a:cxn ang="0">
                  <a:pos x="2" y="0"/>
                </a:cxn>
                <a:cxn ang="0">
                  <a:pos x="2" y="6"/>
                </a:cxn>
              </a:cxnLst>
              <a:rect l="0" t="0" r="r" b="b"/>
              <a:pathLst>
                <a:path w="9" h="10">
                  <a:moveTo>
                    <a:pt x="2" y="6"/>
                  </a:moveTo>
                  <a:lnTo>
                    <a:pt x="0" y="4"/>
                  </a:lnTo>
                  <a:lnTo>
                    <a:pt x="4" y="8"/>
                  </a:lnTo>
                  <a:lnTo>
                    <a:pt x="6" y="8"/>
                  </a:lnTo>
                  <a:lnTo>
                    <a:pt x="6" y="10"/>
                  </a:lnTo>
                  <a:lnTo>
                    <a:pt x="9" y="10"/>
                  </a:lnTo>
                  <a:lnTo>
                    <a:pt x="9" y="6"/>
                  </a:lnTo>
                  <a:lnTo>
                    <a:pt x="6" y="2"/>
                  </a:lnTo>
                  <a:lnTo>
                    <a:pt x="4" y="2"/>
                  </a:lnTo>
                  <a:lnTo>
                    <a:pt x="2" y="0"/>
                  </a:lnTo>
                  <a:lnTo>
                    <a:pt x="4" y="2"/>
                  </a:lnTo>
                  <a:lnTo>
                    <a:pt x="2" y="0"/>
                  </a:lnTo>
                  <a:lnTo>
                    <a:pt x="2" y="6"/>
                  </a:lnTo>
                  <a:close/>
                </a:path>
              </a:pathLst>
            </a:custGeom>
            <a:solidFill>
              <a:srgbClr val="000000"/>
            </a:solidFill>
            <a:ln w="9525">
              <a:noFill/>
              <a:round/>
            </a:ln>
          </p:spPr>
          <p:txBody>
            <a:bodyPr/>
            <a:lstStyle/>
            <a:p>
              <a:endParaRPr lang="en-US"/>
            </a:p>
          </p:txBody>
        </p:sp>
        <p:sp>
          <p:nvSpPr>
            <p:cNvPr id="520761" name="Freeform 569"/>
            <p:cNvSpPr/>
            <p:nvPr/>
          </p:nvSpPr>
          <p:spPr bwMode="auto">
            <a:xfrm>
              <a:off x="4793" y="2855"/>
              <a:ext cx="5" cy="6"/>
            </a:xfrm>
            <a:custGeom>
              <a:avLst/>
              <a:gdLst/>
              <a:ahLst/>
              <a:cxnLst>
                <a:cxn ang="0">
                  <a:pos x="0" y="2"/>
                </a:cxn>
                <a:cxn ang="0">
                  <a:pos x="1" y="6"/>
                </a:cxn>
                <a:cxn ang="0">
                  <a:pos x="5" y="6"/>
                </a:cxn>
                <a:cxn ang="0">
                  <a:pos x="5" y="0"/>
                </a:cxn>
                <a:cxn ang="0">
                  <a:pos x="1" y="0"/>
                </a:cxn>
                <a:cxn ang="0">
                  <a:pos x="3" y="4"/>
                </a:cxn>
                <a:cxn ang="0">
                  <a:pos x="0" y="2"/>
                </a:cxn>
                <a:cxn ang="0">
                  <a:pos x="0" y="6"/>
                </a:cxn>
                <a:cxn ang="0">
                  <a:pos x="1" y="6"/>
                </a:cxn>
                <a:cxn ang="0">
                  <a:pos x="0" y="2"/>
                </a:cxn>
              </a:cxnLst>
              <a:rect l="0" t="0" r="r" b="b"/>
              <a:pathLst>
                <a:path w="5" h="6">
                  <a:moveTo>
                    <a:pt x="0" y="2"/>
                  </a:moveTo>
                  <a:lnTo>
                    <a:pt x="1" y="6"/>
                  </a:lnTo>
                  <a:lnTo>
                    <a:pt x="5" y="6"/>
                  </a:lnTo>
                  <a:lnTo>
                    <a:pt x="5" y="0"/>
                  </a:lnTo>
                  <a:lnTo>
                    <a:pt x="1" y="0"/>
                  </a:lnTo>
                  <a:lnTo>
                    <a:pt x="3" y="4"/>
                  </a:lnTo>
                  <a:lnTo>
                    <a:pt x="0" y="2"/>
                  </a:lnTo>
                  <a:lnTo>
                    <a:pt x="0" y="6"/>
                  </a:lnTo>
                  <a:lnTo>
                    <a:pt x="1" y="6"/>
                  </a:lnTo>
                  <a:lnTo>
                    <a:pt x="0" y="2"/>
                  </a:lnTo>
                  <a:close/>
                </a:path>
              </a:pathLst>
            </a:custGeom>
            <a:solidFill>
              <a:srgbClr val="000000"/>
            </a:solidFill>
            <a:ln w="9525">
              <a:noFill/>
              <a:round/>
            </a:ln>
          </p:spPr>
          <p:txBody>
            <a:bodyPr/>
            <a:lstStyle/>
            <a:p>
              <a:endParaRPr lang="en-US"/>
            </a:p>
          </p:txBody>
        </p:sp>
        <p:sp>
          <p:nvSpPr>
            <p:cNvPr id="520762" name="Freeform 570"/>
            <p:cNvSpPr/>
            <p:nvPr/>
          </p:nvSpPr>
          <p:spPr bwMode="auto">
            <a:xfrm>
              <a:off x="4787" y="2846"/>
              <a:ext cx="9" cy="13"/>
            </a:xfrm>
            <a:custGeom>
              <a:avLst/>
              <a:gdLst/>
              <a:ahLst/>
              <a:cxnLst>
                <a:cxn ang="0">
                  <a:pos x="2" y="4"/>
                </a:cxn>
                <a:cxn ang="0">
                  <a:pos x="0" y="4"/>
                </a:cxn>
                <a:cxn ang="0">
                  <a:pos x="6" y="9"/>
                </a:cxn>
                <a:cxn ang="0">
                  <a:pos x="6" y="11"/>
                </a:cxn>
                <a:cxn ang="0">
                  <a:pos x="9" y="13"/>
                </a:cxn>
                <a:cxn ang="0">
                  <a:pos x="9" y="8"/>
                </a:cxn>
                <a:cxn ang="0">
                  <a:pos x="6" y="4"/>
                </a:cxn>
                <a:cxn ang="0">
                  <a:pos x="2" y="2"/>
                </a:cxn>
                <a:cxn ang="0">
                  <a:pos x="0" y="2"/>
                </a:cxn>
                <a:cxn ang="0">
                  <a:pos x="2" y="2"/>
                </a:cxn>
                <a:cxn ang="0">
                  <a:pos x="2" y="0"/>
                </a:cxn>
                <a:cxn ang="0">
                  <a:pos x="0" y="2"/>
                </a:cxn>
                <a:cxn ang="0">
                  <a:pos x="2" y="4"/>
                </a:cxn>
              </a:cxnLst>
              <a:rect l="0" t="0" r="r" b="b"/>
              <a:pathLst>
                <a:path w="9" h="13">
                  <a:moveTo>
                    <a:pt x="2" y="4"/>
                  </a:moveTo>
                  <a:lnTo>
                    <a:pt x="0" y="4"/>
                  </a:lnTo>
                  <a:lnTo>
                    <a:pt x="6" y="9"/>
                  </a:lnTo>
                  <a:lnTo>
                    <a:pt x="6" y="11"/>
                  </a:lnTo>
                  <a:lnTo>
                    <a:pt x="9" y="13"/>
                  </a:lnTo>
                  <a:lnTo>
                    <a:pt x="9" y="8"/>
                  </a:lnTo>
                  <a:lnTo>
                    <a:pt x="6" y="4"/>
                  </a:lnTo>
                  <a:lnTo>
                    <a:pt x="2" y="2"/>
                  </a:lnTo>
                  <a:lnTo>
                    <a:pt x="0" y="2"/>
                  </a:lnTo>
                  <a:lnTo>
                    <a:pt x="2" y="2"/>
                  </a:lnTo>
                  <a:lnTo>
                    <a:pt x="2" y="0"/>
                  </a:lnTo>
                  <a:lnTo>
                    <a:pt x="0" y="2"/>
                  </a:lnTo>
                  <a:lnTo>
                    <a:pt x="2" y="4"/>
                  </a:lnTo>
                  <a:close/>
                </a:path>
              </a:pathLst>
            </a:custGeom>
            <a:solidFill>
              <a:srgbClr val="000000"/>
            </a:solidFill>
            <a:ln w="9525">
              <a:noFill/>
              <a:round/>
            </a:ln>
          </p:spPr>
          <p:txBody>
            <a:bodyPr/>
            <a:lstStyle/>
            <a:p>
              <a:endParaRPr lang="en-US"/>
            </a:p>
          </p:txBody>
        </p:sp>
        <p:sp>
          <p:nvSpPr>
            <p:cNvPr id="520763" name="Freeform 571"/>
            <p:cNvSpPr/>
            <p:nvPr/>
          </p:nvSpPr>
          <p:spPr bwMode="auto">
            <a:xfrm>
              <a:off x="4780" y="2848"/>
              <a:ext cx="9" cy="7"/>
            </a:xfrm>
            <a:custGeom>
              <a:avLst/>
              <a:gdLst/>
              <a:ahLst/>
              <a:cxnLst>
                <a:cxn ang="0">
                  <a:pos x="0" y="6"/>
                </a:cxn>
                <a:cxn ang="0">
                  <a:pos x="2" y="7"/>
                </a:cxn>
                <a:cxn ang="0">
                  <a:pos x="5" y="6"/>
                </a:cxn>
                <a:cxn ang="0">
                  <a:pos x="7" y="4"/>
                </a:cxn>
                <a:cxn ang="0">
                  <a:pos x="9" y="4"/>
                </a:cxn>
                <a:cxn ang="0">
                  <a:pos x="9" y="2"/>
                </a:cxn>
                <a:cxn ang="0">
                  <a:pos x="7" y="0"/>
                </a:cxn>
                <a:cxn ang="0">
                  <a:pos x="5" y="0"/>
                </a:cxn>
                <a:cxn ang="0">
                  <a:pos x="5" y="2"/>
                </a:cxn>
                <a:cxn ang="0">
                  <a:pos x="3" y="4"/>
                </a:cxn>
                <a:cxn ang="0">
                  <a:pos x="2" y="4"/>
                </a:cxn>
                <a:cxn ang="0">
                  <a:pos x="3" y="6"/>
                </a:cxn>
                <a:cxn ang="0">
                  <a:pos x="0" y="6"/>
                </a:cxn>
                <a:cxn ang="0">
                  <a:pos x="0" y="7"/>
                </a:cxn>
                <a:cxn ang="0">
                  <a:pos x="2" y="7"/>
                </a:cxn>
                <a:cxn ang="0">
                  <a:pos x="0" y="6"/>
                </a:cxn>
              </a:cxnLst>
              <a:rect l="0" t="0" r="r" b="b"/>
              <a:pathLst>
                <a:path w="9" h="7">
                  <a:moveTo>
                    <a:pt x="0" y="6"/>
                  </a:moveTo>
                  <a:lnTo>
                    <a:pt x="2" y="7"/>
                  </a:lnTo>
                  <a:lnTo>
                    <a:pt x="5" y="6"/>
                  </a:lnTo>
                  <a:lnTo>
                    <a:pt x="7" y="4"/>
                  </a:lnTo>
                  <a:lnTo>
                    <a:pt x="9" y="4"/>
                  </a:lnTo>
                  <a:lnTo>
                    <a:pt x="9" y="2"/>
                  </a:lnTo>
                  <a:lnTo>
                    <a:pt x="7" y="0"/>
                  </a:lnTo>
                  <a:lnTo>
                    <a:pt x="5" y="0"/>
                  </a:lnTo>
                  <a:lnTo>
                    <a:pt x="5" y="2"/>
                  </a:lnTo>
                  <a:lnTo>
                    <a:pt x="3" y="4"/>
                  </a:lnTo>
                  <a:lnTo>
                    <a:pt x="2" y="4"/>
                  </a:lnTo>
                  <a:lnTo>
                    <a:pt x="3" y="6"/>
                  </a:lnTo>
                  <a:lnTo>
                    <a:pt x="0" y="6"/>
                  </a:lnTo>
                  <a:lnTo>
                    <a:pt x="0" y="7"/>
                  </a:lnTo>
                  <a:lnTo>
                    <a:pt x="2" y="7"/>
                  </a:lnTo>
                  <a:lnTo>
                    <a:pt x="0" y="6"/>
                  </a:lnTo>
                  <a:close/>
                </a:path>
              </a:pathLst>
            </a:custGeom>
            <a:solidFill>
              <a:srgbClr val="000000"/>
            </a:solidFill>
            <a:ln w="9525">
              <a:noFill/>
              <a:round/>
            </a:ln>
          </p:spPr>
          <p:txBody>
            <a:bodyPr/>
            <a:lstStyle/>
            <a:p>
              <a:endParaRPr lang="en-US"/>
            </a:p>
          </p:txBody>
        </p:sp>
        <p:sp>
          <p:nvSpPr>
            <p:cNvPr id="520764" name="Freeform 572"/>
            <p:cNvSpPr/>
            <p:nvPr/>
          </p:nvSpPr>
          <p:spPr bwMode="auto">
            <a:xfrm>
              <a:off x="4780" y="2802"/>
              <a:ext cx="13" cy="52"/>
            </a:xfrm>
            <a:custGeom>
              <a:avLst/>
              <a:gdLst/>
              <a:ahLst/>
              <a:cxnLst>
                <a:cxn ang="0">
                  <a:pos x="13" y="2"/>
                </a:cxn>
                <a:cxn ang="0">
                  <a:pos x="9" y="4"/>
                </a:cxn>
                <a:cxn ang="0">
                  <a:pos x="9" y="9"/>
                </a:cxn>
                <a:cxn ang="0">
                  <a:pos x="7" y="15"/>
                </a:cxn>
                <a:cxn ang="0">
                  <a:pos x="5" y="20"/>
                </a:cxn>
                <a:cxn ang="0">
                  <a:pos x="5" y="28"/>
                </a:cxn>
                <a:cxn ang="0">
                  <a:pos x="3" y="33"/>
                </a:cxn>
                <a:cxn ang="0">
                  <a:pos x="2" y="39"/>
                </a:cxn>
                <a:cxn ang="0">
                  <a:pos x="2" y="46"/>
                </a:cxn>
                <a:cxn ang="0">
                  <a:pos x="0" y="52"/>
                </a:cxn>
                <a:cxn ang="0">
                  <a:pos x="3" y="52"/>
                </a:cxn>
                <a:cxn ang="0">
                  <a:pos x="5" y="46"/>
                </a:cxn>
                <a:cxn ang="0">
                  <a:pos x="5" y="39"/>
                </a:cxn>
                <a:cxn ang="0">
                  <a:pos x="7" y="33"/>
                </a:cxn>
                <a:cxn ang="0">
                  <a:pos x="7" y="28"/>
                </a:cxn>
                <a:cxn ang="0">
                  <a:pos x="9" y="22"/>
                </a:cxn>
                <a:cxn ang="0">
                  <a:pos x="11" y="17"/>
                </a:cxn>
                <a:cxn ang="0">
                  <a:pos x="13" y="9"/>
                </a:cxn>
                <a:cxn ang="0">
                  <a:pos x="13" y="4"/>
                </a:cxn>
                <a:cxn ang="0">
                  <a:pos x="11" y="6"/>
                </a:cxn>
                <a:cxn ang="0">
                  <a:pos x="13" y="2"/>
                </a:cxn>
                <a:cxn ang="0">
                  <a:pos x="11" y="0"/>
                </a:cxn>
                <a:cxn ang="0">
                  <a:pos x="9" y="4"/>
                </a:cxn>
                <a:cxn ang="0">
                  <a:pos x="13" y="2"/>
                </a:cxn>
              </a:cxnLst>
              <a:rect l="0" t="0" r="r" b="b"/>
              <a:pathLst>
                <a:path w="13" h="52">
                  <a:moveTo>
                    <a:pt x="13" y="2"/>
                  </a:moveTo>
                  <a:lnTo>
                    <a:pt x="9" y="4"/>
                  </a:lnTo>
                  <a:lnTo>
                    <a:pt x="9" y="9"/>
                  </a:lnTo>
                  <a:lnTo>
                    <a:pt x="7" y="15"/>
                  </a:lnTo>
                  <a:lnTo>
                    <a:pt x="5" y="20"/>
                  </a:lnTo>
                  <a:lnTo>
                    <a:pt x="5" y="28"/>
                  </a:lnTo>
                  <a:lnTo>
                    <a:pt x="3" y="33"/>
                  </a:lnTo>
                  <a:lnTo>
                    <a:pt x="2" y="39"/>
                  </a:lnTo>
                  <a:lnTo>
                    <a:pt x="2" y="46"/>
                  </a:lnTo>
                  <a:lnTo>
                    <a:pt x="0" y="52"/>
                  </a:lnTo>
                  <a:lnTo>
                    <a:pt x="3" y="52"/>
                  </a:lnTo>
                  <a:lnTo>
                    <a:pt x="5" y="46"/>
                  </a:lnTo>
                  <a:lnTo>
                    <a:pt x="5" y="39"/>
                  </a:lnTo>
                  <a:lnTo>
                    <a:pt x="7" y="33"/>
                  </a:lnTo>
                  <a:lnTo>
                    <a:pt x="7" y="28"/>
                  </a:lnTo>
                  <a:lnTo>
                    <a:pt x="9" y="22"/>
                  </a:lnTo>
                  <a:lnTo>
                    <a:pt x="11" y="17"/>
                  </a:lnTo>
                  <a:lnTo>
                    <a:pt x="13" y="9"/>
                  </a:lnTo>
                  <a:lnTo>
                    <a:pt x="13" y="4"/>
                  </a:lnTo>
                  <a:lnTo>
                    <a:pt x="11" y="6"/>
                  </a:lnTo>
                  <a:lnTo>
                    <a:pt x="13" y="2"/>
                  </a:lnTo>
                  <a:lnTo>
                    <a:pt x="11" y="0"/>
                  </a:lnTo>
                  <a:lnTo>
                    <a:pt x="9" y="4"/>
                  </a:lnTo>
                  <a:lnTo>
                    <a:pt x="13" y="2"/>
                  </a:lnTo>
                  <a:close/>
                </a:path>
              </a:pathLst>
            </a:custGeom>
            <a:solidFill>
              <a:srgbClr val="000000"/>
            </a:solidFill>
            <a:ln w="9525">
              <a:noFill/>
              <a:round/>
            </a:ln>
          </p:spPr>
          <p:txBody>
            <a:bodyPr/>
            <a:lstStyle/>
            <a:p>
              <a:endParaRPr lang="en-US"/>
            </a:p>
          </p:txBody>
        </p:sp>
        <p:sp>
          <p:nvSpPr>
            <p:cNvPr id="520765" name="Freeform 573"/>
            <p:cNvSpPr/>
            <p:nvPr/>
          </p:nvSpPr>
          <p:spPr bwMode="auto">
            <a:xfrm>
              <a:off x="4791" y="2804"/>
              <a:ext cx="9" cy="7"/>
            </a:xfrm>
            <a:custGeom>
              <a:avLst/>
              <a:gdLst/>
              <a:ahLst/>
              <a:cxnLst>
                <a:cxn ang="0">
                  <a:pos x="7" y="4"/>
                </a:cxn>
                <a:cxn ang="0">
                  <a:pos x="5" y="2"/>
                </a:cxn>
                <a:cxn ang="0">
                  <a:pos x="3" y="2"/>
                </a:cxn>
                <a:cxn ang="0">
                  <a:pos x="2" y="0"/>
                </a:cxn>
                <a:cxn ang="0">
                  <a:pos x="0" y="4"/>
                </a:cxn>
                <a:cxn ang="0">
                  <a:pos x="2" y="4"/>
                </a:cxn>
                <a:cxn ang="0">
                  <a:pos x="5" y="7"/>
                </a:cxn>
                <a:cxn ang="0">
                  <a:pos x="9" y="7"/>
                </a:cxn>
                <a:cxn ang="0">
                  <a:pos x="7" y="7"/>
                </a:cxn>
                <a:cxn ang="0">
                  <a:pos x="9" y="7"/>
                </a:cxn>
                <a:cxn ang="0">
                  <a:pos x="7" y="4"/>
                </a:cxn>
              </a:cxnLst>
              <a:rect l="0" t="0" r="r" b="b"/>
              <a:pathLst>
                <a:path w="9" h="7">
                  <a:moveTo>
                    <a:pt x="7" y="4"/>
                  </a:moveTo>
                  <a:lnTo>
                    <a:pt x="5" y="2"/>
                  </a:lnTo>
                  <a:lnTo>
                    <a:pt x="3" y="2"/>
                  </a:lnTo>
                  <a:lnTo>
                    <a:pt x="2" y="0"/>
                  </a:lnTo>
                  <a:lnTo>
                    <a:pt x="0" y="4"/>
                  </a:lnTo>
                  <a:lnTo>
                    <a:pt x="2" y="4"/>
                  </a:lnTo>
                  <a:lnTo>
                    <a:pt x="5" y="7"/>
                  </a:lnTo>
                  <a:lnTo>
                    <a:pt x="9" y="7"/>
                  </a:lnTo>
                  <a:lnTo>
                    <a:pt x="7" y="7"/>
                  </a:lnTo>
                  <a:lnTo>
                    <a:pt x="9" y="7"/>
                  </a:lnTo>
                  <a:lnTo>
                    <a:pt x="7" y="4"/>
                  </a:lnTo>
                  <a:close/>
                </a:path>
              </a:pathLst>
            </a:custGeom>
            <a:solidFill>
              <a:srgbClr val="000000"/>
            </a:solidFill>
            <a:ln w="9525">
              <a:noFill/>
              <a:round/>
            </a:ln>
          </p:spPr>
          <p:txBody>
            <a:bodyPr/>
            <a:lstStyle/>
            <a:p>
              <a:endParaRPr lang="en-US"/>
            </a:p>
          </p:txBody>
        </p:sp>
        <p:sp>
          <p:nvSpPr>
            <p:cNvPr id="520766" name="Freeform 574"/>
            <p:cNvSpPr/>
            <p:nvPr/>
          </p:nvSpPr>
          <p:spPr bwMode="auto">
            <a:xfrm>
              <a:off x="3845" y="2874"/>
              <a:ext cx="77" cy="66"/>
            </a:xfrm>
            <a:custGeom>
              <a:avLst/>
              <a:gdLst/>
              <a:ahLst/>
              <a:cxnLst>
                <a:cxn ang="0">
                  <a:pos x="75" y="18"/>
                </a:cxn>
                <a:cxn ang="0">
                  <a:pos x="77" y="22"/>
                </a:cxn>
                <a:cxn ang="0">
                  <a:pos x="77" y="24"/>
                </a:cxn>
                <a:cxn ang="0">
                  <a:pos x="75" y="27"/>
                </a:cxn>
                <a:cxn ang="0">
                  <a:pos x="71" y="31"/>
                </a:cxn>
                <a:cxn ang="0">
                  <a:pos x="71" y="33"/>
                </a:cxn>
                <a:cxn ang="0">
                  <a:pos x="68" y="35"/>
                </a:cxn>
                <a:cxn ang="0">
                  <a:pos x="66" y="36"/>
                </a:cxn>
                <a:cxn ang="0">
                  <a:pos x="60" y="36"/>
                </a:cxn>
                <a:cxn ang="0">
                  <a:pos x="53" y="38"/>
                </a:cxn>
                <a:cxn ang="0">
                  <a:pos x="47" y="42"/>
                </a:cxn>
                <a:cxn ang="0">
                  <a:pos x="40" y="46"/>
                </a:cxn>
                <a:cxn ang="0">
                  <a:pos x="35" y="49"/>
                </a:cxn>
                <a:cxn ang="0">
                  <a:pos x="31" y="53"/>
                </a:cxn>
                <a:cxn ang="0">
                  <a:pos x="25" y="60"/>
                </a:cxn>
                <a:cxn ang="0">
                  <a:pos x="24" y="66"/>
                </a:cxn>
                <a:cxn ang="0">
                  <a:pos x="18" y="66"/>
                </a:cxn>
                <a:cxn ang="0">
                  <a:pos x="14" y="64"/>
                </a:cxn>
                <a:cxn ang="0">
                  <a:pos x="9" y="58"/>
                </a:cxn>
                <a:cxn ang="0">
                  <a:pos x="7" y="53"/>
                </a:cxn>
                <a:cxn ang="0">
                  <a:pos x="5" y="49"/>
                </a:cxn>
                <a:cxn ang="0">
                  <a:pos x="2" y="46"/>
                </a:cxn>
                <a:cxn ang="0">
                  <a:pos x="2" y="42"/>
                </a:cxn>
                <a:cxn ang="0">
                  <a:pos x="0" y="38"/>
                </a:cxn>
                <a:cxn ang="0">
                  <a:pos x="2" y="33"/>
                </a:cxn>
                <a:cxn ang="0">
                  <a:pos x="2" y="29"/>
                </a:cxn>
                <a:cxn ang="0">
                  <a:pos x="7" y="24"/>
                </a:cxn>
                <a:cxn ang="0">
                  <a:pos x="9" y="20"/>
                </a:cxn>
                <a:cxn ang="0">
                  <a:pos x="11" y="16"/>
                </a:cxn>
                <a:cxn ang="0">
                  <a:pos x="13" y="13"/>
                </a:cxn>
                <a:cxn ang="0">
                  <a:pos x="18" y="11"/>
                </a:cxn>
                <a:cxn ang="0">
                  <a:pos x="22" y="9"/>
                </a:cxn>
                <a:cxn ang="0">
                  <a:pos x="27" y="5"/>
                </a:cxn>
                <a:cxn ang="0">
                  <a:pos x="31" y="3"/>
                </a:cxn>
                <a:cxn ang="0">
                  <a:pos x="36" y="0"/>
                </a:cxn>
                <a:cxn ang="0">
                  <a:pos x="53" y="0"/>
                </a:cxn>
                <a:cxn ang="0">
                  <a:pos x="75" y="18"/>
                </a:cxn>
              </a:cxnLst>
              <a:rect l="0" t="0" r="r" b="b"/>
              <a:pathLst>
                <a:path w="77" h="66">
                  <a:moveTo>
                    <a:pt x="75" y="18"/>
                  </a:moveTo>
                  <a:lnTo>
                    <a:pt x="77" y="22"/>
                  </a:lnTo>
                  <a:lnTo>
                    <a:pt x="77" y="24"/>
                  </a:lnTo>
                  <a:lnTo>
                    <a:pt x="75" y="27"/>
                  </a:lnTo>
                  <a:lnTo>
                    <a:pt x="71" y="31"/>
                  </a:lnTo>
                  <a:lnTo>
                    <a:pt x="71" y="33"/>
                  </a:lnTo>
                  <a:lnTo>
                    <a:pt x="68" y="35"/>
                  </a:lnTo>
                  <a:lnTo>
                    <a:pt x="66" y="36"/>
                  </a:lnTo>
                  <a:lnTo>
                    <a:pt x="60" y="36"/>
                  </a:lnTo>
                  <a:lnTo>
                    <a:pt x="53" y="38"/>
                  </a:lnTo>
                  <a:lnTo>
                    <a:pt x="47" y="42"/>
                  </a:lnTo>
                  <a:lnTo>
                    <a:pt x="40" y="46"/>
                  </a:lnTo>
                  <a:lnTo>
                    <a:pt x="35" y="49"/>
                  </a:lnTo>
                  <a:lnTo>
                    <a:pt x="31" y="53"/>
                  </a:lnTo>
                  <a:lnTo>
                    <a:pt x="25" y="60"/>
                  </a:lnTo>
                  <a:lnTo>
                    <a:pt x="24" y="66"/>
                  </a:lnTo>
                  <a:lnTo>
                    <a:pt x="18" y="66"/>
                  </a:lnTo>
                  <a:lnTo>
                    <a:pt x="14" y="64"/>
                  </a:lnTo>
                  <a:lnTo>
                    <a:pt x="9" y="58"/>
                  </a:lnTo>
                  <a:lnTo>
                    <a:pt x="7" y="53"/>
                  </a:lnTo>
                  <a:lnTo>
                    <a:pt x="5" y="49"/>
                  </a:lnTo>
                  <a:lnTo>
                    <a:pt x="2" y="46"/>
                  </a:lnTo>
                  <a:lnTo>
                    <a:pt x="2" y="42"/>
                  </a:lnTo>
                  <a:lnTo>
                    <a:pt x="0" y="38"/>
                  </a:lnTo>
                  <a:lnTo>
                    <a:pt x="2" y="33"/>
                  </a:lnTo>
                  <a:lnTo>
                    <a:pt x="2" y="29"/>
                  </a:lnTo>
                  <a:lnTo>
                    <a:pt x="7" y="24"/>
                  </a:lnTo>
                  <a:lnTo>
                    <a:pt x="9" y="20"/>
                  </a:lnTo>
                  <a:lnTo>
                    <a:pt x="11" y="16"/>
                  </a:lnTo>
                  <a:lnTo>
                    <a:pt x="13" y="13"/>
                  </a:lnTo>
                  <a:lnTo>
                    <a:pt x="18" y="11"/>
                  </a:lnTo>
                  <a:lnTo>
                    <a:pt x="22" y="9"/>
                  </a:lnTo>
                  <a:lnTo>
                    <a:pt x="27" y="5"/>
                  </a:lnTo>
                  <a:lnTo>
                    <a:pt x="31" y="3"/>
                  </a:lnTo>
                  <a:lnTo>
                    <a:pt x="36" y="0"/>
                  </a:lnTo>
                  <a:lnTo>
                    <a:pt x="53" y="0"/>
                  </a:lnTo>
                  <a:lnTo>
                    <a:pt x="75" y="18"/>
                  </a:lnTo>
                  <a:close/>
                </a:path>
              </a:pathLst>
            </a:custGeom>
            <a:solidFill>
              <a:srgbClr val="3F3F3F"/>
            </a:solidFill>
            <a:ln w="9525">
              <a:noFill/>
              <a:round/>
            </a:ln>
          </p:spPr>
          <p:txBody>
            <a:bodyPr/>
            <a:lstStyle/>
            <a:p>
              <a:endParaRPr lang="en-US"/>
            </a:p>
          </p:txBody>
        </p:sp>
        <p:sp>
          <p:nvSpPr>
            <p:cNvPr id="520767" name="Freeform 575"/>
            <p:cNvSpPr/>
            <p:nvPr/>
          </p:nvSpPr>
          <p:spPr bwMode="auto">
            <a:xfrm>
              <a:off x="3909" y="2892"/>
              <a:ext cx="15" cy="20"/>
            </a:xfrm>
            <a:custGeom>
              <a:avLst/>
              <a:gdLst/>
              <a:ahLst/>
              <a:cxnLst>
                <a:cxn ang="0">
                  <a:pos x="2" y="20"/>
                </a:cxn>
                <a:cxn ang="0">
                  <a:pos x="4" y="20"/>
                </a:cxn>
                <a:cxn ang="0">
                  <a:pos x="6" y="18"/>
                </a:cxn>
                <a:cxn ang="0">
                  <a:pos x="7" y="15"/>
                </a:cxn>
                <a:cxn ang="0">
                  <a:pos x="13" y="9"/>
                </a:cxn>
                <a:cxn ang="0">
                  <a:pos x="15" y="6"/>
                </a:cxn>
                <a:cxn ang="0">
                  <a:pos x="15" y="4"/>
                </a:cxn>
                <a:cxn ang="0">
                  <a:pos x="13" y="0"/>
                </a:cxn>
                <a:cxn ang="0">
                  <a:pos x="9" y="0"/>
                </a:cxn>
                <a:cxn ang="0">
                  <a:pos x="11" y="4"/>
                </a:cxn>
                <a:cxn ang="0">
                  <a:pos x="11" y="6"/>
                </a:cxn>
                <a:cxn ang="0">
                  <a:pos x="9" y="7"/>
                </a:cxn>
                <a:cxn ang="0">
                  <a:pos x="9" y="9"/>
                </a:cxn>
                <a:cxn ang="0">
                  <a:pos x="4" y="15"/>
                </a:cxn>
                <a:cxn ang="0">
                  <a:pos x="0" y="17"/>
                </a:cxn>
                <a:cxn ang="0">
                  <a:pos x="2" y="17"/>
                </a:cxn>
                <a:cxn ang="0">
                  <a:pos x="2" y="20"/>
                </a:cxn>
                <a:cxn ang="0">
                  <a:pos x="4" y="20"/>
                </a:cxn>
                <a:cxn ang="0">
                  <a:pos x="2" y="20"/>
                </a:cxn>
              </a:cxnLst>
              <a:rect l="0" t="0" r="r" b="b"/>
              <a:pathLst>
                <a:path w="15" h="20">
                  <a:moveTo>
                    <a:pt x="2" y="20"/>
                  </a:moveTo>
                  <a:lnTo>
                    <a:pt x="4" y="20"/>
                  </a:lnTo>
                  <a:lnTo>
                    <a:pt x="6" y="18"/>
                  </a:lnTo>
                  <a:lnTo>
                    <a:pt x="7" y="15"/>
                  </a:lnTo>
                  <a:lnTo>
                    <a:pt x="13" y="9"/>
                  </a:lnTo>
                  <a:lnTo>
                    <a:pt x="15" y="6"/>
                  </a:lnTo>
                  <a:lnTo>
                    <a:pt x="15" y="4"/>
                  </a:lnTo>
                  <a:lnTo>
                    <a:pt x="13" y="0"/>
                  </a:lnTo>
                  <a:lnTo>
                    <a:pt x="9" y="0"/>
                  </a:lnTo>
                  <a:lnTo>
                    <a:pt x="11" y="4"/>
                  </a:lnTo>
                  <a:lnTo>
                    <a:pt x="11" y="6"/>
                  </a:lnTo>
                  <a:lnTo>
                    <a:pt x="9" y="7"/>
                  </a:lnTo>
                  <a:lnTo>
                    <a:pt x="9" y="9"/>
                  </a:lnTo>
                  <a:lnTo>
                    <a:pt x="4" y="15"/>
                  </a:lnTo>
                  <a:lnTo>
                    <a:pt x="0" y="17"/>
                  </a:lnTo>
                  <a:lnTo>
                    <a:pt x="2" y="17"/>
                  </a:lnTo>
                  <a:lnTo>
                    <a:pt x="2" y="20"/>
                  </a:lnTo>
                  <a:lnTo>
                    <a:pt x="4" y="20"/>
                  </a:lnTo>
                  <a:lnTo>
                    <a:pt x="2" y="20"/>
                  </a:lnTo>
                  <a:close/>
                </a:path>
              </a:pathLst>
            </a:custGeom>
            <a:solidFill>
              <a:srgbClr val="000000"/>
            </a:solidFill>
            <a:ln w="9525">
              <a:noFill/>
              <a:round/>
            </a:ln>
          </p:spPr>
          <p:txBody>
            <a:bodyPr/>
            <a:lstStyle/>
            <a:p>
              <a:endParaRPr lang="en-US"/>
            </a:p>
          </p:txBody>
        </p:sp>
        <p:sp>
          <p:nvSpPr>
            <p:cNvPr id="520768" name="Freeform 576"/>
            <p:cNvSpPr/>
            <p:nvPr/>
          </p:nvSpPr>
          <p:spPr bwMode="auto">
            <a:xfrm>
              <a:off x="3867" y="2909"/>
              <a:ext cx="44" cy="33"/>
            </a:xfrm>
            <a:custGeom>
              <a:avLst/>
              <a:gdLst/>
              <a:ahLst/>
              <a:cxnLst>
                <a:cxn ang="0">
                  <a:pos x="2" y="33"/>
                </a:cxn>
                <a:cxn ang="0">
                  <a:pos x="3" y="31"/>
                </a:cxn>
                <a:cxn ang="0">
                  <a:pos x="5" y="25"/>
                </a:cxn>
                <a:cxn ang="0">
                  <a:pos x="9" y="20"/>
                </a:cxn>
                <a:cxn ang="0">
                  <a:pos x="14" y="14"/>
                </a:cxn>
                <a:cxn ang="0">
                  <a:pos x="20" y="11"/>
                </a:cxn>
                <a:cxn ang="0">
                  <a:pos x="25" y="9"/>
                </a:cxn>
                <a:cxn ang="0">
                  <a:pos x="31" y="5"/>
                </a:cxn>
                <a:cxn ang="0">
                  <a:pos x="38" y="3"/>
                </a:cxn>
                <a:cxn ang="0">
                  <a:pos x="44" y="3"/>
                </a:cxn>
                <a:cxn ang="0">
                  <a:pos x="44" y="0"/>
                </a:cxn>
                <a:cxn ang="0">
                  <a:pos x="38" y="0"/>
                </a:cxn>
                <a:cxn ang="0">
                  <a:pos x="31" y="1"/>
                </a:cxn>
                <a:cxn ang="0">
                  <a:pos x="24" y="5"/>
                </a:cxn>
                <a:cxn ang="0">
                  <a:pos x="18" y="9"/>
                </a:cxn>
                <a:cxn ang="0">
                  <a:pos x="11" y="12"/>
                </a:cxn>
                <a:cxn ang="0">
                  <a:pos x="7" y="18"/>
                </a:cxn>
                <a:cxn ang="0">
                  <a:pos x="2" y="23"/>
                </a:cxn>
                <a:cxn ang="0">
                  <a:pos x="0" y="31"/>
                </a:cxn>
                <a:cxn ang="0">
                  <a:pos x="2" y="29"/>
                </a:cxn>
                <a:cxn ang="0">
                  <a:pos x="2" y="33"/>
                </a:cxn>
                <a:cxn ang="0">
                  <a:pos x="3" y="33"/>
                </a:cxn>
                <a:cxn ang="0">
                  <a:pos x="3" y="31"/>
                </a:cxn>
                <a:cxn ang="0">
                  <a:pos x="2" y="33"/>
                </a:cxn>
              </a:cxnLst>
              <a:rect l="0" t="0" r="r" b="b"/>
              <a:pathLst>
                <a:path w="44" h="33">
                  <a:moveTo>
                    <a:pt x="2" y="33"/>
                  </a:moveTo>
                  <a:lnTo>
                    <a:pt x="3" y="31"/>
                  </a:lnTo>
                  <a:lnTo>
                    <a:pt x="5" y="25"/>
                  </a:lnTo>
                  <a:lnTo>
                    <a:pt x="9" y="20"/>
                  </a:lnTo>
                  <a:lnTo>
                    <a:pt x="14" y="14"/>
                  </a:lnTo>
                  <a:lnTo>
                    <a:pt x="20" y="11"/>
                  </a:lnTo>
                  <a:lnTo>
                    <a:pt x="25" y="9"/>
                  </a:lnTo>
                  <a:lnTo>
                    <a:pt x="31" y="5"/>
                  </a:lnTo>
                  <a:lnTo>
                    <a:pt x="38" y="3"/>
                  </a:lnTo>
                  <a:lnTo>
                    <a:pt x="44" y="3"/>
                  </a:lnTo>
                  <a:lnTo>
                    <a:pt x="44" y="0"/>
                  </a:lnTo>
                  <a:lnTo>
                    <a:pt x="38" y="0"/>
                  </a:lnTo>
                  <a:lnTo>
                    <a:pt x="31" y="1"/>
                  </a:lnTo>
                  <a:lnTo>
                    <a:pt x="24" y="5"/>
                  </a:lnTo>
                  <a:lnTo>
                    <a:pt x="18" y="9"/>
                  </a:lnTo>
                  <a:lnTo>
                    <a:pt x="11" y="12"/>
                  </a:lnTo>
                  <a:lnTo>
                    <a:pt x="7" y="18"/>
                  </a:lnTo>
                  <a:lnTo>
                    <a:pt x="2" y="23"/>
                  </a:lnTo>
                  <a:lnTo>
                    <a:pt x="0" y="31"/>
                  </a:lnTo>
                  <a:lnTo>
                    <a:pt x="2" y="29"/>
                  </a:lnTo>
                  <a:lnTo>
                    <a:pt x="2" y="33"/>
                  </a:lnTo>
                  <a:lnTo>
                    <a:pt x="3" y="33"/>
                  </a:lnTo>
                  <a:lnTo>
                    <a:pt x="3" y="31"/>
                  </a:lnTo>
                  <a:lnTo>
                    <a:pt x="2" y="33"/>
                  </a:lnTo>
                  <a:close/>
                </a:path>
              </a:pathLst>
            </a:custGeom>
            <a:solidFill>
              <a:srgbClr val="000000"/>
            </a:solidFill>
            <a:ln w="9525">
              <a:noFill/>
              <a:round/>
            </a:ln>
          </p:spPr>
          <p:txBody>
            <a:bodyPr/>
            <a:lstStyle/>
            <a:p>
              <a:endParaRPr lang="en-US"/>
            </a:p>
          </p:txBody>
        </p:sp>
        <p:sp>
          <p:nvSpPr>
            <p:cNvPr id="520769" name="Freeform 577"/>
            <p:cNvSpPr/>
            <p:nvPr/>
          </p:nvSpPr>
          <p:spPr bwMode="auto">
            <a:xfrm>
              <a:off x="3845" y="2914"/>
              <a:ext cx="24" cy="28"/>
            </a:xfrm>
            <a:custGeom>
              <a:avLst/>
              <a:gdLst/>
              <a:ahLst/>
              <a:cxnLst>
                <a:cxn ang="0">
                  <a:pos x="0" y="2"/>
                </a:cxn>
                <a:cxn ang="0">
                  <a:pos x="2" y="7"/>
                </a:cxn>
                <a:cxn ang="0">
                  <a:pos x="3" y="9"/>
                </a:cxn>
                <a:cxn ang="0">
                  <a:pos x="5" y="15"/>
                </a:cxn>
                <a:cxn ang="0">
                  <a:pos x="7" y="18"/>
                </a:cxn>
                <a:cxn ang="0">
                  <a:pos x="14" y="26"/>
                </a:cxn>
                <a:cxn ang="0">
                  <a:pos x="18" y="28"/>
                </a:cxn>
                <a:cxn ang="0">
                  <a:pos x="24" y="28"/>
                </a:cxn>
                <a:cxn ang="0">
                  <a:pos x="24" y="24"/>
                </a:cxn>
                <a:cxn ang="0">
                  <a:pos x="20" y="24"/>
                </a:cxn>
                <a:cxn ang="0">
                  <a:pos x="16" y="22"/>
                </a:cxn>
                <a:cxn ang="0">
                  <a:pos x="13" y="20"/>
                </a:cxn>
                <a:cxn ang="0">
                  <a:pos x="11" y="17"/>
                </a:cxn>
                <a:cxn ang="0">
                  <a:pos x="9" y="13"/>
                </a:cxn>
                <a:cxn ang="0">
                  <a:pos x="7" y="9"/>
                </a:cxn>
                <a:cxn ang="0">
                  <a:pos x="3" y="6"/>
                </a:cxn>
                <a:cxn ang="0">
                  <a:pos x="2" y="0"/>
                </a:cxn>
                <a:cxn ang="0">
                  <a:pos x="2" y="2"/>
                </a:cxn>
                <a:cxn ang="0">
                  <a:pos x="0" y="2"/>
                </a:cxn>
              </a:cxnLst>
              <a:rect l="0" t="0" r="r" b="b"/>
              <a:pathLst>
                <a:path w="24" h="28">
                  <a:moveTo>
                    <a:pt x="0" y="2"/>
                  </a:moveTo>
                  <a:lnTo>
                    <a:pt x="2" y="7"/>
                  </a:lnTo>
                  <a:lnTo>
                    <a:pt x="3" y="9"/>
                  </a:lnTo>
                  <a:lnTo>
                    <a:pt x="5" y="15"/>
                  </a:lnTo>
                  <a:lnTo>
                    <a:pt x="7" y="18"/>
                  </a:lnTo>
                  <a:lnTo>
                    <a:pt x="14" y="26"/>
                  </a:lnTo>
                  <a:lnTo>
                    <a:pt x="18" y="28"/>
                  </a:lnTo>
                  <a:lnTo>
                    <a:pt x="24" y="28"/>
                  </a:lnTo>
                  <a:lnTo>
                    <a:pt x="24" y="24"/>
                  </a:lnTo>
                  <a:lnTo>
                    <a:pt x="20" y="24"/>
                  </a:lnTo>
                  <a:lnTo>
                    <a:pt x="16" y="22"/>
                  </a:lnTo>
                  <a:lnTo>
                    <a:pt x="13" y="20"/>
                  </a:lnTo>
                  <a:lnTo>
                    <a:pt x="11" y="17"/>
                  </a:lnTo>
                  <a:lnTo>
                    <a:pt x="9" y="13"/>
                  </a:lnTo>
                  <a:lnTo>
                    <a:pt x="7" y="9"/>
                  </a:lnTo>
                  <a:lnTo>
                    <a:pt x="3" y="6"/>
                  </a:lnTo>
                  <a:lnTo>
                    <a:pt x="2" y="0"/>
                  </a:lnTo>
                  <a:lnTo>
                    <a:pt x="2" y="2"/>
                  </a:lnTo>
                  <a:lnTo>
                    <a:pt x="0" y="2"/>
                  </a:lnTo>
                  <a:close/>
                </a:path>
              </a:pathLst>
            </a:custGeom>
            <a:solidFill>
              <a:srgbClr val="000000"/>
            </a:solidFill>
            <a:ln w="9525">
              <a:noFill/>
              <a:round/>
            </a:ln>
          </p:spPr>
          <p:txBody>
            <a:bodyPr/>
            <a:lstStyle/>
            <a:p>
              <a:endParaRPr lang="en-US"/>
            </a:p>
          </p:txBody>
        </p:sp>
        <p:sp>
          <p:nvSpPr>
            <p:cNvPr id="520770" name="Freeform 578"/>
            <p:cNvSpPr/>
            <p:nvPr/>
          </p:nvSpPr>
          <p:spPr bwMode="auto">
            <a:xfrm>
              <a:off x="3843" y="2885"/>
              <a:ext cx="16" cy="31"/>
            </a:xfrm>
            <a:custGeom>
              <a:avLst/>
              <a:gdLst/>
              <a:ahLst/>
              <a:cxnLst>
                <a:cxn ang="0">
                  <a:pos x="13" y="0"/>
                </a:cxn>
                <a:cxn ang="0">
                  <a:pos x="13" y="2"/>
                </a:cxn>
                <a:cxn ang="0">
                  <a:pos x="11" y="5"/>
                </a:cxn>
                <a:cxn ang="0">
                  <a:pos x="9" y="7"/>
                </a:cxn>
                <a:cxn ang="0">
                  <a:pos x="7" y="11"/>
                </a:cxn>
                <a:cxn ang="0">
                  <a:pos x="5" y="14"/>
                </a:cxn>
                <a:cxn ang="0">
                  <a:pos x="4" y="18"/>
                </a:cxn>
                <a:cxn ang="0">
                  <a:pos x="2" y="22"/>
                </a:cxn>
                <a:cxn ang="0">
                  <a:pos x="0" y="27"/>
                </a:cxn>
                <a:cxn ang="0">
                  <a:pos x="2" y="31"/>
                </a:cxn>
                <a:cxn ang="0">
                  <a:pos x="4" y="31"/>
                </a:cxn>
                <a:cxn ang="0">
                  <a:pos x="4" y="22"/>
                </a:cxn>
                <a:cxn ang="0">
                  <a:pos x="5" y="20"/>
                </a:cxn>
                <a:cxn ang="0">
                  <a:pos x="7" y="16"/>
                </a:cxn>
                <a:cxn ang="0">
                  <a:pos x="13" y="11"/>
                </a:cxn>
                <a:cxn ang="0">
                  <a:pos x="15" y="7"/>
                </a:cxn>
                <a:cxn ang="0">
                  <a:pos x="16" y="3"/>
                </a:cxn>
                <a:cxn ang="0">
                  <a:pos x="15" y="3"/>
                </a:cxn>
                <a:cxn ang="0">
                  <a:pos x="13" y="0"/>
                </a:cxn>
                <a:cxn ang="0">
                  <a:pos x="13" y="2"/>
                </a:cxn>
                <a:cxn ang="0">
                  <a:pos x="13" y="0"/>
                </a:cxn>
              </a:cxnLst>
              <a:rect l="0" t="0" r="r" b="b"/>
              <a:pathLst>
                <a:path w="16" h="31">
                  <a:moveTo>
                    <a:pt x="13" y="0"/>
                  </a:moveTo>
                  <a:lnTo>
                    <a:pt x="13" y="2"/>
                  </a:lnTo>
                  <a:lnTo>
                    <a:pt x="11" y="5"/>
                  </a:lnTo>
                  <a:lnTo>
                    <a:pt x="9" y="7"/>
                  </a:lnTo>
                  <a:lnTo>
                    <a:pt x="7" y="11"/>
                  </a:lnTo>
                  <a:lnTo>
                    <a:pt x="5" y="14"/>
                  </a:lnTo>
                  <a:lnTo>
                    <a:pt x="4" y="18"/>
                  </a:lnTo>
                  <a:lnTo>
                    <a:pt x="2" y="22"/>
                  </a:lnTo>
                  <a:lnTo>
                    <a:pt x="0" y="27"/>
                  </a:lnTo>
                  <a:lnTo>
                    <a:pt x="2" y="31"/>
                  </a:lnTo>
                  <a:lnTo>
                    <a:pt x="4" y="31"/>
                  </a:lnTo>
                  <a:lnTo>
                    <a:pt x="4" y="22"/>
                  </a:lnTo>
                  <a:lnTo>
                    <a:pt x="5" y="20"/>
                  </a:lnTo>
                  <a:lnTo>
                    <a:pt x="7" y="16"/>
                  </a:lnTo>
                  <a:lnTo>
                    <a:pt x="13" y="11"/>
                  </a:lnTo>
                  <a:lnTo>
                    <a:pt x="15" y="7"/>
                  </a:lnTo>
                  <a:lnTo>
                    <a:pt x="16" y="3"/>
                  </a:lnTo>
                  <a:lnTo>
                    <a:pt x="15" y="3"/>
                  </a:lnTo>
                  <a:lnTo>
                    <a:pt x="13" y="0"/>
                  </a:lnTo>
                  <a:lnTo>
                    <a:pt x="13" y="2"/>
                  </a:lnTo>
                  <a:lnTo>
                    <a:pt x="13" y="0"/>
                  </a:lnTo>
                  <a:close/>
                </a:path>
              </a:pathLst>
            </a:custGeom>
            <a:solidFill>
              <a:srgbClr val="000000"/>
            </a:solidFill>
            <a:ln w="9525">
              <a:noFill/>
              <a:round/>
            </a:ln>
          </p:spPr>
          <p:txBody>
            <a:bodyPr/>
            <a:lstStyle/>
            <a:p>
              <a:endParaRPr lang="en-US"/>
            </a:p>
          </p:txBody>
        </p:sp>
        <p:sp>
          <p:nvSpPr>
            <p:cNvPr id="520771" name="Freeform 579"/>
            <p:cNvSpPr/>
            <p:nvPr/>
          </p:nvSpPr>
          <p:spPr bwMode="auto">
            <a:xfrm>
              <a:off x="3856" y="2872"/>
              <a:ext cx="42" cy="16"/>
            </a:xfrm>
            <a:custGeom>
              <a:avLst/>
              <a:gdLst/>
              <a:ahLst/>
              <a:cxnLst>
                <a:cxn ang="0">
                  <a:pos x="42" y="2"/>
                </a:cxn>
                <a:cxn ang="0">
                  <a:pos x="42" y="0"/>
                </a:cxn>
                <a:cxn ang="0">
                  <a:pos x="25" y="0"/>
                </a:cxn>
                <a:cxn ang="0">
                  <a:pos x="20" y="4"/>
                </a:cxn>
                <a:cxn ang="0">
                  <a:pos x="14" y="5"/>
                </a:cxn>
                <a:cxn ang="0">
                  <a:pos x="11" y="9"/>
                </a:cxn>
                <a:cxn ang="0">
                  <a:pos x="5" y="11"/>
                </a:cxn>
                <a:cxn ang="0">
                  <a:pos x="0" y="13"/>
                </a:cxn>
                <a:cxn ang="0">
                  <a:pos x="2" y="16"/>
                </a:cxn>
                <a:cxn ang="0">
                  <a:pos x="7" y="15"/>
                </a:cxn>
                <a:cxn ang="0">
                  <a:pos x="11" y="13"/>
                </a:cxn>
                <a:cxn ang="0">
                  <a:pos x="16" y="9"/>
                </a:cxn>
                <a:cxn ang="0">
                  <a:pos x="22" y="7"/>
                </a:cxn>
                <a:cxn ang="0">
                  <a:pos x="25" y="4"/>
                </a:cxn>
                <a:cxn ang="0">
                  <a:pos x="40" y="4"/>
                </a:cxn>
                <a:cxn ang="0">
                  <a:pos x="42" y="2"/>
                </a:cxn>
                <a:cxn ang="0">
                  <a:pos x="42" y="0"/>
                </a:cxn>
                <a:cxn ang="0">
                  <a:pos x="42" y="2"/>
                </a:cxn>
              </a:cxnLst>
              <a:rect l="0" t="0" r="r" b="b"/>
              <a:pathLst>
                <a:path w="42" h="16">
                  <a:moveTo>
                    <a:pt x="42" y="2"/>
                  </a:moveTo>
                  <a:lnTo>
                    <a:pt x="42" y="0"/>
                  </a:lnTo>
                  <a:lnTo>
                    <a:pt x="25" y="0"/>
                  </a:lnTo>
                  <a:lnTo>
                    <a:pt x="20" y="4"/>
                  </a:lnTo>
                  <a:lnTo>
                    <a:pt x="14" y="5"/>
                  </a:lnTo>
                  <a:lnTo>
                    <a:pt x="11" y="9"/>
                  </a:lnTo>
                  <a:lnTo>
                    <a:pt x="5" y="11"/>
                  </a:lnTo>
                  <a:lnTo>
                    <a:pt x="0" y="13"/>
                  </a:lnTo>
                  <a:lnTo>
                    <a:pt x="2" y="16"/>
                  </a:lnTo>
                  <a:lnTo>
                    <a:pt x="7" y="15"/>
                  </a:lnTo>
                  <a:lnTo>
                    <a:pt x="11" y="13"/>
                  </a:lnTo>
                  <a:lnTo>
                    <a:pt x="16" y="9"/>
                  </a:lnTo>
                  <a:lnTo>
                    <a:pt x="22" y="7"/>
                  </a:lnTo>
                  <a:lnTo>
                    <a:pt x="25" y="4"/>
                  </a:lnTo>
                  <a:lnTo>
                    <a:pt x="40" y="4"/>
                  </a:lnTo>
                  <a:lnTo>
                    <a:pt x="42" y="2"/>
                  </a:lnTo>
                  <a:lnTo>
                    <a:pt x="42" y="0"/>
                  </a:lnTo>
                  <a:lnTo>
                    <a:pt x="42" y="2"/>
                  </a:lnTo>
                  <a:close/>
                </a:path>
              </a:pathLst>
            </a:custGeom>
            <a:solidFill>
              <a:srgbClr val="000000"/>
            </a:solidFill>
            <a:ln w="9525">
              <a:noFill/>
              <a:round/>
            </a:ln>
          </p:spPr>
          <p:txBody>
            <a:bodyPr/>
            <a:lstStyle/>
            <a:p>
              <a:endParaRPr lang="en-US"/>
            </a:p>
          </p:txBody>
        </p:sp>
        <p:sp>
          <p:nvSpPr>
            <p:cNvPr id="520772" name="Freeform 580"/>
            <p:cNvSpPr/>
            <p:nvPr/>
          </p:nvSpPr>
          <p:spPr bwMode="auto">
            <a:xfrm>
              <a:off x="3896" y="2874"/>
              <a:ext cx="26" cy="20"/>
            </a:xfrm>
            <a:custGeom>
              <a:avLst/>
              <a:gdLst/>
              <a:ahLst/>
              <a:cxnLst>
                <a:cxn ang="0">
                  <a:pos x="26" y="18"/>
                </a:cxn>
                <a:cxn ang="0">
                  <a:pos x="26" y="16"/>
                </a:cxn>
                <a:cxn ang="0">
                  <a:pos x="2" y="0"/>
                </a:cxn>
                <a:cxn ang="0">
                  <a:pos x="0" y="2"/>
                </a:cxn>
                <a:cxn ang="0">
                  <a:pos x="24" y="20"/>
                </a:cxn>
                <a:cxn ang="0">
                  <a:pos x="22" y="18"/>
                </a:cxn>
                <a:cxn ang="0">
                  <a:pos x="26" y="18"/>
                </a:cxn>
                <a:cxn ang="0">
                  <a:pos x="26" y="16"/>
                </a:cxn>
                <a:cxn ang="0">
                  <a:pos x="26" y="18"/>
                </a:cxn>
              </a:cxnLst>
              <a:rect l="0" t="0" r="r" b="b"/>
              <a:pathLst>
                <a:path w="26" h="20">
                  <a:moveTo>
                    <a:pt x="26" y="18"/>
                  </a:moveTo>
                  <a:lnTo>
                    <a:pt x="26" y="16"/>
                  </a:lnTo>
                  <a:lnTo>
                    <a:pt x="2" y="0"/>
                  </a:lnTo>
                  <a:lnTo>
                    <a:pt x="0" y="2"/>
                  </a:lnTo>
                  <a:lnTo>
                    <a:pt x="24" y="20"/>
                  </a:lnTo>
                  <a:lnTo>
                    <a:pt x="22" y="18"/>
                  </a:lnTo>
                  <a:lnTo>
                    <a:pt x="26" y="18"/>
                  </a:lnTo>
                  <a:lnTo>
                    <a:pt x="26" y="16"/>
                  </a:lnTo>
                  <a:lnTo>
                    <a:pt x="26" y="18"/>
                  </a:lnTo>
                  <a:close/>
                </a:path>
              </a:pathLst>
            </a:custGeom>
            <a:solidFill>
              <a:srgbClr val="000000"/>
            </a:solidFill>
            <a:ln w="9525">
              <a:noFill/>
              <a:round/>
            </a:ln>
          </p:spPr>
          <p:txBody>
            <a:bodyPr/>
            <a:lstStyle/>
            <a:p>
              <a:endParaRPr lang="en-US"/>
            </a:p>
          </p:txBody>
        </p:sp>
        <p:sp>
          <p:nvSpPr>
            <p:cNvPr id="520773" name="Freeform 581"/>
            <p:cNvSpPr/>
            <p:nvPr/>
          </p:nvSpPr>
          <p:spPr bwMode="auto">
            <a:xfrm>
              <a:off x="4772" y="2881"/>
              <a:ext cx="39" cy="75"/>
            </a:xfrm>
            <a:custGeom>
              <a:avLst/>
              <a:gdLst/>
              <a:ahLst/>
              <a:cxnLst>
                <a:cxn ang="0">
                  <a:pos x="37" y="75"/>
                </a:cxn>
                <a:cxn ang="0">
                  <a:pos x="35" y="74"/>
                </a:cxn>
                <a:cxn ang="0">
                  <a:pos x="35" y="64"/>
                </a:cxn>
                <a:cxn ang="0">
                  <a:pos x="32" y="64"/>
                </a:cxn>
                <a:cxn ang="0">
                  <a:pos x="30" y="66"/>
                </a:cxn>
                <a:cxn ang="0">
                  <a:pos x="28" y="66"/>
                </a:cxn>
                <a:cxn ang="0">
                  <a:pos x="22" y="72"/>
                </a:cxn>
                <a:cxn ang="0">
                  <a:pos x="22" y="74"/>
                </a:cxn>
                <a:cxn ang="0">
                  <a:pos x="21" y="72"/>
                </a:cxn>
                <a:cxn ang="0">
                  <a:pos x="22" y="68"/>
                </a:cxn>
                <a:cxn ang="0">
                  <a:pos x="21" y="64"/>
                </a:cxn>
                <a:cxn ang="0">
                  <a:pos x="19" y="62"/>
                </a:cxn>
                <a:cxn ang="0">
                  <a:pos x="11" y="62"/>
                </a:cxn>
                <a:cxn ang="0">
                  <a:pos x="11" y="61"/>
                </a:cxn>
                <a:cxn ang="0">
                  <a:pos x="8" y="61"/>
                </a:cxn>
                <a:cxn ang="0">
                  <a:pos x="8" y="59"/>
                </a:cxn>
                <a:cxn ang="0">
                  <a:pos x="6" y="59"/>
                </a:cxn>
                <a:cxn ang="0">
                  <a:pos x="6" y="57"/>
                </a:cxn>
                <a:cxn ang="0">
                  <a:pos x="2" y="57"/>
                </a:cxn>
                <a:cxn ang="0">
                  <a:pos x="0" y="55"/>
                </a:cxn>
                <a:cxn ang="0">
                  <a:pos x="2" y="42"/>
                </a:cxn>
                <a:cxn ang="0">
                  <a:pos x="2" y="29"/>
                </a:cxn>
                <a:cxn ang="0">
                  <a:pos x="4" y="17"/>
                </a:cxn>
                <a:cxn ang="0">
                  <a:pos x="6" y="4"/>
                </a:cxn>
                <a:cxn ang="0">
                  <a:pos x="11" y="4"/>
                </a:cxn>
                <a:cxn ang="0">
                  <a:pos x="13" y="2"/>
                </a:cxn>
                <a:cxn ang="0">
                  <a:pos x="15" y="6"/>
                </a:cxn>
                <a:cxn ang="0">
                  <a:pos x="15" y="7"/>
                </a:cxn>
                <a:cxn ang="0">
                  <a:pos x="19" y="11"/>
                </a:cxn>
                <a:cxn ang="0">
                  <a:pos x="21" y="9"/>
                </a:cxn>
                <a:cxn ang="0">
                  <a:pos x="22" y="9"/>
                </a:cxn>
                <a:cxn ang="0">
                  <a:pos x="22" y="11"/>
                </a:cxn>
                <a:cxn ang="0">
                  <a:pos x="26" y="15"/>
                </a:cxn>
                <a:cxn ang="0">
                  <a:pos x="26" y="17"/>
                </a:cxn>
                <a:cxn ang="0">
                  <a:pos x="30" y="17"/>
                </a:cxn>
                <a:cxn ang="0">
                  <a:pos x="35" y="11"/>
                </a:cxn>
                <a:cxn ang="0">
                  <a:pos x="35" y="0"/>
                </a:cxn>
                <a:cxn ang="0">
                  <a:pos x="39" y="20"/>
                </a:cxn>
                <a:cxn ang="0">
                  <a:pos x="39" y="57"/>
                </a:cxn>
                <a:cxn ang="0">
                  <a:pos x="37" y="75"/>
                </a:cxn>
              </a:cxnLst>
              <a:rect l="0" t="0" r="r" b="b"/>
              <a:pathLst>
                <a:path w="39" h="75">
                  <a:moveTo>
                    <a:pt x="37" y="75"/>
                  </a:moveTo>
                  <a:lnTo>
                    <a:pt x="35" y="74"/>
                  </a:lnTo>
                  <a:lnTo>
                    <a:pt x="35" y="64"/>
                  </a:lnTo>
                  <a:lnTo>
                    <a:pt x="32" y="64"/>
                  </a:lnTo>
                  <a:lnTo>
                    <a:pt x="30" y="66"/>
                  </a:lnTo>
                  <a:lnTo>
                    <a:pt x="28" y="66"/>
                  </a:lnTo>
                  <a:lnTo>
                    <a:pt x="22" y="72"/>
                  </a:lnTo>
                  <a:lnTo>
                    <a:pt x="22" y="74"/>
                  </a:lnTo>
                  <a:lnTo>
                    <a:pt x="21" y="72"/>
                  </a:lnTo>
                  <a:lnTo>
                    <a:pt x="22" y="68"/>
                  </a:lnTo>
                  <a:lnTo>
                    <a:pt x="21" y="64"/>
                  </a:lnTo>
                  <a:lnTo>
                    <a:pt x="19" y="62"/>
                  </a:lnTo>
                  <a:lnTo>
                    <a:pt x="11" y="62"/>
                  </a:lnTo>
                  <a:lnTo>
                    <a:pt x="11" y="61"/>
                  </a:lnTo>
                  <a:lnTo>
                    <a:pt x="8" y="61"/>
                  </a:lnTo>
                  <a:lnTo>
                    <a:pt x="8" y="59"/>
                  </a:lnTo>
                  <a:lnTo>
                    <a:pt x="6" y="59"/>
                  </a:lnTo>
                  <a:lnTo>
                    <a:pt x="6" y="57"/>
                  </a:lnTo>
                  <a:lnTo>
                    <a:pt x="2" y="57"/>
                  </a:lnTo>
                  <a:lnTo>
                    <a:pt x="0" y="55"/>
                  </a:lnTo>
                  <a:lnTo>
                    <a:pt x="2" y="42"/>
                  </a:lnTo>
                  <a:lnTo>
                    <a:pt x="2" y="29"/>
                  </a:lnTo>
                  <a:lnTo>
                    <a:pt x="4" y="17"/>
                  </a:lnTo>
                  <a:lnTo>
                    <a:pt x="6" y="4"/>
                  </a:lnTo>
                  <a:lnTo>
                    <a:pt x="11" y="4"/>
                  </a:lnTo>
                  <a:lnTo>
                    <a:pt x="13" y="2"/>
                  </a:lnTo>
                  <a:lnTo>
                    <a:pt x="15" y="6"/>
                  </a:lnTo>
                  <a:lnTo>
                    <a:pt x="15" y="7"/>
                  </a:lnTo>
                  <a:lnTo>
                    <a:pt x="19" y="11"/>
                  </a:lnTo>
                  <a:lnTo>
                    <a:pt x="21" y="9"/>
                  </a:lnTo>
                  <a:lnTo>
                    <a:pt x="22" y="9"/>
                  </a:lnTo>
                  <a:lnTo>
                    <a:pt x="22" y="11"/>
                  </a:lnTo>
                  <a:lnTo>
                    <a:pt x="26" y="15"/>
                  </a:lnTo>
                  <a:lnTo>
                    <a:pt x="26" y="17"/>
                  </a:lnTo>
                  <a:lnTo>
                    <a:pt x="30" y="17"/>
                  </a:lnTo>
                  <a:lnTo>
                    <a:pt x="35" y="11"/>
                  </a:lnTo>
                  <a:lnTo>
                    <a:pt x="35" y="0"/>
                  </a:lnTo>
                  <a:lnTo>
                    <a:pt x="39" y="20"/>
                  </a:lnTo>
                  <a:lnTo>
                    <a:pt x="39" y="57"/>
                  </a:lnTo>
                  <a:lnTo>
                    <a:pt x="37" y="75"/>
                  </a:lnTo>
                  <a:close/>
                </a:path>
              </a:pathLst>
            </a:custGeom>
            <a:solidFill>
              <a:srgbClr val="FF9900"/>
            </a:solidFill>
            <a:ln w="9525">
              <a:noFill/>
              <a:round/>
            </a:ln>
          </p:spPr>
          <p:txBody>
            <a:bodyPr/>
            <a:lstStyle/>
            <a:p>
              <a:endParaRPr lang="en-US"/>
            </a:p>
          </p:txBody>
        </p:sp>
        <p:sp>
          <p:nvSpPr>
            <p:cNvPr id="520774" name="Freeform 582"/>
            <p:cNvSpPr/>
            <p:nvPr/>
          </p:nvSpPr>
          <p:spPr bwMode="auto">
            <a:xfrm>
              <a:off x="4805" y="2943"/>
              <a:ext cx="6" cy="15"/>
            </a:xfrm>
            <a:custGeom>
              <a:avLst/>
              <a:gdLst/>
              <a:ahLst/>
              <a:cxnLst>
                <a:cxn ang="0">
                  <a:pos x="2" y="4"/>
                </a:cxn>
                <a:cxn ang="0">
                  <a:pos x="0" y="4"/>
                </a:cxn>
                <a:cxn ang="0">
                  <a:pos x="0" y="8"/>
                </a:cxn>
                <a:cxn ang="0">
                  <a:pos x="2" y="12"/>
                </a:cxn>
                <a:cxn ang="0">
                  <a:pos x="2" y="15"/>
                </a:cxn>
                <a:cxn ang="0">
                  <a:pos x="6" y="13"/>
                </a:cxn>
                <a:cxn ang="0">
                  <a:pos x="4" y="10"/>
                </a:cxn>
                <a:cxn ang="0">
                  <a:pos x="4" y="4"/>
                </a:cxn>
                <a:cxn ang="0">
                  <a:pos x="2" y="2"/>
                </a:cxn>
                <a:cxn ang="0">
                  <a:pos x="2" y="0"/>
                </a:cxn>
                <a:cxn ang="0">
                  <a:pos x="2" y="2"/>
                </a:cxn>
                <a:cxn ang="0">
                  <a:pos x="2" y="0"/>
                </a:cxn>
                <a:cxn ang="0">
                  <a:pos x="2" y="4"/>
                </a:cxn>
              </a:cxnLst>
              <a:rect l="0" t="0" r="r" b="b"/>
              <a:pathLst>
                <a:path w="6" h="15">
                  <a:moveTo>
                    <a:pt x="2" y="4"/>
                  </a:moveTo>
                  <a:lnTo>
                    <a:pt x="0" y="4"/>
                  </a:lnTo>
                  <a:lnTo>
                    <a:pt x="0" y="8"/>
                  </a:lnTo>
                  <a:lnTo>
                    <a:pt x="2" y="12"/>
                  </a:lnTo>
                  <a:lnTo>
                    <a:pt x="2" y="15"/>
                  </a:lnTo>
                  <a:lnTo>
                    <a:pt x="6" y="13"/>
                  </a:lnTo>
                  <a:lnTo>
                    <a:pt x="4" y="10"/>
                  </a:lnTo>
                  <a:lnTo>
                    <a:pt x="4" y="4"/>
                  </a:lnTo>
                  <a:lnTo>
                    <a:pt x="2" y="2"/>
                  </a:lnTo>
                  <a:lnTo>
                    <a:pt x="2" y="0"/>
                  </a:lnTo>
                  <a:lnTo>
                    <a:pt x="2" y="2"/>
                  </a:lnTo>
                  <a:lnTo>
                    <a:pt x="2" y="0"/>
                  </a:lnTo>
                  <a:lnTo>
                    <a:pt x="2" y="4"/>
                  </a:lnTo>
                  <a:close/>
                </a:path>
              </a:pathLst>
            </a:custGeom>
            <a:solidFill>
              <a:srgbClr val="000000"/>
            </a:solidFill>
            <a:ln w="9525">
              <a:noFill/>
              <a:round/>
            </a:ln>
          </p:spPr>
          <p:txBody>
            <a:bodyPr/>
            <a:lstStyle/>
            <a:p>
              <a:endParaRPr lang="en-US"/>
            </a:p>
          </p:txBody>
        </p:sp>
        <p:sp>
          <p:nvSpPr>
            <p:cNvPr id="520775" name="Freeform 583"/>
            <p:cNvSpPr/>
            <p:nvPr/>
          </p:nvSpPr>
          <p:spPr bwMode="auto">
            <a:xfrm>
              <a:off x="4793" y="2943"/>
              <a:ext cx="14" cy="15"/>
            </a:xfrm>
            <a:custGeom>
              <a:avLst/>
              <a:gdLst/>
              <a:ahLst/>
              <a:cxnLst>
                <a:cxn ang="0">
                  <a:pos x="0" y="12"/>
                </a:cxn>
                <a:cxn ang="0">
                  <a:pos x="3" y="12"/>
                </a:cxn>
                <a:cxn ang="0">
                  <a:pos x="5" y="10"/>
                </a:cxn>
                <a:cxn ang="0">
                  <a:pos x="5" y="8"/>
                </a:cxn>
                <a:cxn ang="0">
                  <a:pos x="7" y="8"/>
                </a:cxn>
                <a:cxn ang="0">
                  <a:pos x="9" y="6"/>
                </a:cxn>
                <a:cxn ang="0">
                  <a:pos x="11" y="6"/>
                </a:cxn>
                <a:cxn ang="0">
                  <a:pos x="11" y="4"/>
                </a:cxn>
                <a:cxn ang="0">
                  <a:pos x="14" y="4"/>
                </a:cxn>
                <a:cxn ang="0">
                  <a:pos x="14" y="0"/>
                </a:cxn>
                <a:cxn ang="0">
                  <a:pos x="11" y="0"/>
                </a:cxn>
                <a:cxn ang="0">
                  <a:pos x="9" y="2"/>
                </a:cxn>
                <a:cxn ang="0">
                  <a:pos x="7" y="2"/>
                </a:cxn>
                <a:cxn ang="0">
                  <a:pos x="0" y="10"/>
                </a:cxn>
                <a:cxn ang="0">
                  <a:pos x="3" y="12"/>
                </a:cxn>
                <a:cxn ang="0">
                  <a:pos x="0" y="12"/>
                </a:cxn>
                <a:cxn ang="0">
                  <a:pos x="0" y="15"/>
                </a:cxn>
                <a:cxn ang="0">
                  <a:pos x="1" y="12"/>
                </a:cxn>
                <a:cxn ang="0">
                  <a:pos x="0" y="12"/>
                </a:cxn>
              </a:cxnLst>
              <a:rect l="0" t="0" r="r" b="b"/>
              <a:pathLst>
                <a:path w="14" h="15">
                  <a:moveTo>
                    <a:pt x="0" y="12"/>
                  </a:moveTo>
                  <a:lnTo>
                    <a:pt x="3" y="12"/>
                  </a:lnTo>
                  <a:lnTo>
                    <a:pt x="5" y="10"/>
                  </a:lnTo>
                  <a:lnTo>
                    <a:pt x="5" y="8"/>
                  </a:lnTo>
                  <a:lnTo>
                    <a:pt x="7" y="8"/>
                  </a:lnTo>
                  <a:lnTo>
                    <a:pt x="9" y="6"/>
                  </a:lnTo>
                  <a:lnTo>
                    <a:pt x="11" y="6"/>
                  </a:lnTo>
                  <a:lnTo>
                    <a:pt x="11" y="4"/>
                  </a:lnTo>
                  <a:lnTo>
                    <a:pt x="14" y="4"/>
                  </a:lnTo>
                  <a:lnTo>
                    <a:pt x="14" y="0"/>
                  </a:lnTo>
                  <a:lnTo>
                    <a:pt x="11" y="0"/>
                  </a:lnTo>
                  <a:lnTo>
                    <a:pt x="9" y="2"/>
                  </a:lnTo>
                  <a:lnTo>
                    <a:pt x="7" y="2"/>
                  </a:lnTo>
                  <a:lnTo>
                    <a:pt x="0" y="10"/>
                  </a:lnTo>
                  <a:lnTo>
                    <a:pt x="3" y="12"/>
                  </a:lnTo>
                  <a:lnTo>
                    <a:pt x="0" y="12"/>
                  </a:lnTo>
                  <a:lnTo>
                    <a:pt x="0" y="15"/>
                  </a:lnTo>
                  <a:lnTo>
                    <a:pt x="1" y="12"/>
                  </a:lnTo>
                  <a:lnTo>
                    <a:pt x="0" y="12"/>
                  </a:lnTo>
                  <a:close/>
                </a:path>
              </a:pathLst>
            </a:custGeom>
            <a:solidFill>
              <a:srgbClr val="000000"/>
            </a:solidFill>
            <a:ln w="9525">
              <a:noFill/>
              <a:round/>
            </a:ln>
          </p:spPr>
          <p:txBody>
            <a:bodyPr/>
            <a:lstStyle/>
            <a:p>
              <a:endParaRPr lang="en-US"/>
            </a:p>
          </p:txBody>
        </p:sp>
        <p:sp>
          <p:nvSpPr>
            <p:cNvPr id="520776" name="Freeform 584"/>
            <p:cNvSpPr/>
            <p:nvPr/>
          </p:nvSpPr>
          <p:spPr bwMode="auto">
            <a:xfrm>
              <a:off x="4791" y="2942"/>
              <a:ext cx="5" cy="13"/>
            </a:xfrm>
            <a:custGeom>
              <a:avLst/>
              <a:gdLst/>
              <a:ahLst/>
              <a:cxnLst>
                <a:cxn ang="0">
                  <a:pos x="0" y="3"/>
                </a:cxn>
                <a:cxn ang="0">
                  <a:pos x="0" y="11"/>
                </a:cxn>
                <a:cxn ang="0">
                  <a:pos x="2" y="13"/>
                </a:cxn>
                <a:cxn ang="0">
                  <a:pos x="5" y="13"/>
                </a:cxn>
                <a:cxn ang="0">
                  <a:pos x="5" y="7"/>
                </a:cxn>
                <a:cxn ang="0">
                  <a:pos x="3" y="3"/>
                </a:cxn>
                <a:cxn ang="0">
                  <a:pos x="2" y="0"/>
                </a:cxn>
                <a:cxn ang="0">
                  <a:pos x="0" y="3"/>
                </a:cxn>
              </a:cxnLst>
              <a:rect l="0" t="0" r="r" b="b"/>
              <a:pathLst>
                <a:path w="5" h="13">
                  <a:moveTo>
                    <a:pt x="0" y="3"/>
                  </a:moveTo>
                  <a:lnTo>
                    <a:pt x="0" y="11"/>
                  </a:lnTo>
                  <a:lnTo>
                    <a:pt x="2" y="13"/>
                  </a:lnTo>
                  <a:lnTo>
                    <a:pt x="5" y="13"/>
                  </a:lnTo>
                  <a:lnTo>
                    <a:pt x="5" y="7"/>
                  </a:lnTo>
                  <a:lnTo>
                    <a:pt x="3" y="3"/>
                  </a:lnTo>
                  <a:lnTo>
                    <a:pt x="2" y="0"/>
                  </a:lnTo>
                  <a:lnTo>
                    <a:pt x="0" y="3"/>
                  </a:lnTo>
                  <a:close/>
                </a:path>
              </a:pathLst>
            </a:custGeom>
            <a:solidFill>
              <a:srgbClr val="000000"/>
            </a:solidFill>
            <a:ln w="9525">
              <a:noFill/>
              <a:round/>
            </a:ln>
          </p:spPr>
          <p:txBody>
            <a:bodyPr/>
            <a:lstStyle/>
            <a:p>
              <a:endParaRPr lang="en-US"/>
            </a:p>
          </p:txBody>
        </p:sp>
        <p:sp>
          <p:nvSpPr>
            <p:cNvPr id="520777" name="Freeform 585"/>
            <p:cNvSpPr/>
            <p:nvPr/>
          </p:nvSpPr>
          <p:spPr bwMode="auto">
            <a:xfrm>
              <a:off x="4780" y="2940"/>
              <a:ext cx="13" cy="5"/>
            </a:xfrm>
            <a:custGeom>
              <a:avLst/>
              <a:gdLst/>
              <a:ahLst/>
              <a:cxnLst>
                <a:cxn ang="0">
                  <a:pos x="2" y="3"/>
                </a:cxn>
                <a:cxn ang="0">
                  <a:pos x="0" y="2"/>
                </a:cxn>
                <a:cxn ang="0">
                  <a:pos x="3" y="5"/>
                </a:cxn>
                <a:cxn ang="0">
                  <a:pos x="11" y="5"/>
                </a:cxn>
                <a:cxn ang="0">
                  <a:pos x="13" y="2"/>
                </a:cxn>
                <a:cxn ang="0">
                  <a:pos x="3" y="2"/>
                </a:cxn>
                <a:cxn ang="0">
                  <a:pos x="2" y="0"/>
                </a:cxn>
                <a:cxn ang="0">
                  <a:pos x="3" y="2"/>
                </a:cxn>
                <a:cxn ang="0">
                  <a:pos x="3" y="0"/>
                </a:cxn>
                <a:cxn ang="0">
                  <a:pos x="2" y="0"/>
                </a:cxn>
                <a:cxn ang="0">
                  <a:pos x="2" y="3"/>
                </a:cxn>
              </a:cxnLst>
              <a:rect l="0" t="0" r="r" b="b"/>
              <a:pathLst>
                <a:path w="13" h="5">
                  <a:moveTo>
                    <a:pt x="2" y="3"/>
                  </a:moveTo>
                  <a:lnTo>
                    <a:pt x="0" y="2"/>
                  </a:lnTo>
                  <a:lnTo>
                    <a:pt x="3" y="5"/>
                  </a:lnTo>
                  <a:lnTo>
                    <a:pt x="11" y="5"/>
                  </a:lnTo>
                  <a:lnTo>
                    <a:pt x="13" y="2"/>
                  </a:lnTo>
                  <a:lnTo>
                    <a:pt x="3" y="2"/>
                  </a:lnTo>
                  <a:lnTo>
                    <a:pt x="2" y="0"/>
                  </a:lnTo>
                  <a:lnTo>
                    <a:pt x="3" y="2"/>
                  </a:lnTo>
                  <a:lnTo>
                    <a:pt x="3" y="0"/>
                  </a:lnTo>
                  <a:lnTo>
                    <a:pt x="2" y="0"/>
                  </a:lnTo>
                  <a:lnTo>
                    <a:pt x="2" y="3"/>
                  </a:lnTo>
                  <a:close/>
                </a:path>
              </a:pathLst>
            </a:custGeom>
            <a:solidFill>
              <a:srgbClr val="000000"/>
            </a:solidFill>
            <a:ln w="9525">
              <a:noFill/>
              <a:round/>
            </a:ln>
          </p:spPr>
          <p:txBody>
            <a:bodyPr/>
            <a:lstStyle/>
            <a:p>
              <a:endParaRPr lang="en-US"/>
            </a:p>
          </p:txBody>
        </p:sp>
        <p:sp>
          <p:nvSpPr>
            <p:cNvPr id="520778" name="Freeform 586"/>
            <p:cNvSpPr/>
            <p:nvPr/>
          </p:nvSpPr>
          <p:spPr bwMode="auto">
            <a:xfrm>
              <a:off x="4778" y="2940"/>
              <a:ext cx="4" cy="3"/>
            </a:xfrm>
            <a:custGeom>
              <a:avLst/>
              <a:gdLst/>
              <a:ahLst/>
              <a:cxnLst>
                <a:cxn ang="0">
                  <a:pos x="0" y="2"/>
                </a:cxn>
                <a:cxn ang="0">
                  <a:pos x="2" y="3"/>
                </a:cxn>
                <a:cxn ang="0">
                  <a:pos x="4" y="3"/>
                </a:cxn>
                <a:cxn ang="0">
                  <a:pos x="4" y="0"/>
                </a:cxn>
                <a:cxn ang="0">
                  <a:pos x="2" y="0"/>
                </a:cxn>
                <a:cxn ang="0">
                  <a:pos x="4" y="2"/>
                </a:cxn>
                <a:cxn ang="0">
                  <a:pos x="0" y="2"/>
                </a:cxn>
                <a:cxn ang="0">
                  <a:pos x="2" y="3"/>
                </a:cxn>
                <a:cxn ang="0">
                  <a:pos x="0" y="2"/>
                </a:cxn>
              </a:cxnLst>
              <a:rect l="0" t="0" r="r" b="b"/>
              <a:pathLst>
                <a:path w="4" h="3">
                  <a:moveTo>
                    <a:pt x="0" y="2"/>
                  </a:moveTo>
                  <a:lnTo>
                    <a:pt x="2" y="3"/>
                  </a:lnTo>
                  <a:lnTo>
                    <a:pt x="4" y="3"/>
                  </a:lnTo>
                  <a:lnTo>
                    <a:pt x="4" y="0"/>
                  </a:lnTo>
                  <a:lnTo>
                    <a:pt x="2" y="0"/>
                  </a:lnTo>
                  <a:lnTo>
                    <a:pt x="4" y="2"/>
                  </a:lnTo>
                  <a:lnTo>
                    <a:pt x="0" y="2"/>
                  </a:lnTo>
                  <a:lnTo>
                    <a:pt x="2" y="3"/>
                  </a:lnTo>
                  <a:lnTo>
                    <a:pt x="0" y="2"/>
                  </a:lnTo>
                  <a:close/>
                </a:path>
              </a:pathLst>
            </a:custGeom>
            <a:solidFill>
              <a:srgbClr val="000000"/>
            </a:solidFill>
            <a:ln w="9525">
              <a:noFill/>
              <a:round/>
            </a:ln>
          </p:spPr>
          <p:txBody>
            <a:bodyPr/>
            <a:lstStyle/>
            <a:p>
              <a:endParaRPr lang="en-US"/>
            </a:p>
          </p:txBody>
        </p:sp>
        <p:sp>
          <p:nvSpPr>
            <p:cNvPr id="520779" name="Freeform 587"/>
            <p:cNvSpPr/>
            <p:nvPr/>
          </p:nvSpPr>
          <p:spPr bwMode="auto">
            <a:xfrm>
              <a:off x="4776" y="2936"/>
              <a:ext cx="6" cy="6"/>
            </a:xfrm>
            <a:custGeom>
              <a:avLst/>
              <a:gdLst/>
              <a:ahLst/>
              <a:cxnLst>
                <a:cxn ang="0">
                  <a:pos x="2" y="4"/>
                </a:cxn>
                <a:cxn ang="0">
                  <a:pos x="0" y="4"/>
                </a:cxn>
                <a:cxn ang="0">
                  <a:pos x="2" y="6"/>
                </a:cxn>
                <a:cxn ang="0">
                  <a:pos x="6" y="6"/>
                </a:cxn>
                <a:cxn ang="0">
                  <a:pos x="6" y="4"/>
                </a:cxn>
                <a:cxn ang="0">
                  <a:pos x="2" y="0"/>
                </a:cxn>
                <a:cxn ang="0">
                  <a:pos x="4" y="2"/>
                </a:cxn>
                <a:cxn ang="0">
                  <a:pos x="2" y="0"/>
                </a:cxn>
                <a:cxn ang="0">
                  <a:pos x="2" y="4"/>
                </a:cxn>
              </a:cxnLst>
              <a:rect l="0" t="0" r="r" b="b"/>
              <a:pathLst>
                <a:path w="6" h="6">
                  <a:moveTo>
                    <a:pt x="2" y="4"/>
                  </a:moveTo>
                  <a:lnTo>
                    <a:pt x="0" y="4"/>
                  </a:lnTo>
                  <a:lnTo>
                    <a:pt x="2" y="6"/>
                  </a:lnTo>
                  <a:lnTo>
                    <a:pt x="6" y="6"/>
                  </a:lnTo>
                  <a:lnTo>
                    <a:pt x="6" y="4"/>
                  </a:lnTo>
                  <a:lnTo>
                    <a:pt x="2" y="0"/>
                  </a:lnTo>
                  <a:lnTo>
                    <a:pt x="4" y="2"/>
                  </a:lnTo>
                  <a:lnTo>
                    <a:pt x="2" y="0"/>
                  </a:lnTo>
                  <a:lnTo>
                    <a:pt x="2" y="4"/>
                  </a:lnTo>
                  <a:close/>
                </a:path>
              </a:pathLst>
            </a:custGeom>
            <a:solidFill>
              <a:srgbClr val="000000"/>
            </a:solidFill>
            <a:ln w="9525">
              <a:noFill/>
              <a:round/>
            </a:ln>
          </p:spPr>
          <p:txBody>
            <a:bodyPr/>
            <a:lstStyle/>
            <a:p>
              <a:endParaRPr lang="en-US"/>
            </a:p>
          </p:txBody>
        </p:sp>
        <p:sp>
          <p:nvSpPr>
            <p:cNvPr id="520780" name="Freeform 588"/>
            <p:cNvSpPr/>
            <p:nvPr/>
          </p:nvSpPr>
          <p:spPr bwMode="auto">
            <a:xfrm>
              <a:off x="4770" y="2936"/>
              <a:ext cx="8" cy="4"/>
            </a:xfrm>
            <a:custGeom>
              <a:avLst/>
              <a:gdLst/>
              <a:ahLst/>
              <a:cxnLst>
                <a:cxn ang="0">
                  <a:pos x="0" y="0"/>
                </a:cxn>
                <a:cxn ang="0">
                  <a:pos x="0" y="2"/>
                </a:cxn>
                <a:cxn ang="0">
                  <a:pos x="2" y="4"/>
                </a:cxn>
                <a:cxn ang="0">
                  <a:pos x="8" y="4"/>
                </a:cxn>
                <a:cxn ang="0">
                  <a:pos x="8" y="0"/>
                </a:cxn>
                <a:cxn ang="0">
                  <a:pos x="0" y="0"/>
                </a:cxn>
                <a:cxn ang="0">
                  <a:pos x="0" y="2"/>
                </a:cxn>
                <a:cxn ang="0">
                  <a:pos x="0" y="0"/>
                </a:cxn>
              </a:cxnLst>
              <a:rect l="0" t="0" r="r" b="b"/>
              <a:pathLst>
                <a:path w="8" h="4">
                  <a:moveTo>
                    <a:pt x="0" y="0"/>
                  </a:moveTo>
                  <a:lnTo>
                    <a:pt x="0" y="2"/>
                  </a:lnTo>
                  <a:lnTo>
                    <a:pt x="2" y="4"/>
                  </a:lnTo>
                  <a:lnTo>
                    <a:pt x="8" y="4"/>
                  </a:lnTo>
                  <a:lnTo>
                    <a:pt x="8" y="0"/>
                  </a:lnTo>
                  <a:lnTo>
                    <a:pt x="0" y="0"/>
                  </a:lnTo>
                  <a:lnTo>
                    <a:pt x="0" y="2"/>
                  </a:lnTo>
                  <a:lnTo>
                    <a:pt x="0" y="0"/>
                  </a:lnTo>
                  <a:close/>
                </a:path>
              </a:pathLst>
            </a:custGeom>
            <a:solidFill>
              <a:srgbClr val="000000"/>
            </a:solidFill>
            <a:ln w="9525">
              <a:noFill/>
              <a:round/>
            </a:ln>
          </p:spPr>
          <p:txBody>
            <a:bodyPr/>
            <a:lstStyle/>
            <a:p>
              <a:endParaRPr lang="en-US"/>
            </a:p>
          </p:txBody>
        </p:sp>
        <p:sp>
          <p:nvSpPr>
            <p:cNvPr id="520781" name="Freeform 589"/>
            <p:cNvSpPr/>
            <p:nvPr/>
          </p:nvSpPr>
          <p:spPr bwMode="auto">
            <a:xfrm>
              <a:off x="4770" y="2879"/>
              <a:ext cx="10" cy="57"/>
            </a:xfrm>
            <a:custGeom>
              <a:avLst/>
              <a:gdLst/>
              <a:ahLst/>
              <a:cxnLst>
                <a:cxn ang="0">
                  <a:pos x="10" y="4"/>
                </a:cxn>
                <a:cxn ang="0">
                  <a:pos x="8" y="6"/>
                </a:cxn>
                <a:cxn ang="0">
                  <a:pos x="4" y="19"/>
                </a:cxn>
                <a:cxn ang="0">
                  <a:pos x="2" y="31"/>
                </a:cxn>
                <a:cxn ang="0">
                  <a:pos x="2" y="44"/>
                </a:cxn>
                <a:cxn ang="0">
                  <a:pos x="0" y="57"/>
                </a:cxn>
                <a:cxn ang="0">
                  <a:pos x="4" y="57"/>
                </a:cxn>
                <a:cxn ang="0">
                  <a:pos x="6" y="44"/>
                </a:cxn>
                <a:cxn ang="0">
                  <a:pos x="6" y="31"/>
                </a:cxn>
                <a:cxn ang="0">
                  <a:pos x="8" y="19"/>
                </a:cxn>
                <a:cxn ang="0">
                  <a:pos x="10" y="6"/>
                </a:cxn>
                <a:cxn ang="0">
                  <a:pos x="8" y="6"/>
                </a:cxn>
                <a:cxn ang="0">
                  <a:pos x="10" y="4"/>
                </a:cxn>
                <a:cxn ang="0">
                  <a:pos x="8" y="0"/>
                </a:cxn>
                <a:cxn ang="0">
                  <a:pos x="8" y="6"/>
                </a:cxn>
                <a:cxn ang="0">
                  <a:pos x="10" y="4"/>
                </a:cxn>
              </a:cxnLst>
              <a:rect l="0" t="0" r="r" b="b"/>
              <a:pathLst>
                <a:path w="10" h="57">
                  <a:moveTo>
                    <a:pt x="10" y="4"/>
                  </a:moveTo>
                  <a:lnTo>
                    <a:pt x="8" y="6"/>
                  </a:lnTo>
                  <a:lnTo>
                    <a:pt x="4" y="19"/>
                  </a:lnTo>
                  <a:lnTo>
                    <a:pt x="2" y="31"/>
                  </a:lnTo>
                  <a:lnTo>
                    <a:pt x="2" y="44"/>
                  </a:lnTo>
                  <a:lnTo>
                    <a:pt x="0" y="57"/>
                  </a:lnTo>
                  <a:lnTo>
                    <a:pt x="4" y="57"/>
                  </a:lnTo>
                  <a:lnTo>
                    <a:pt x="6" y="44"/>
                  </a:lnTo>
                  <a:lnTo>
                    <a:pt x="6" y="31"/>
                  </a:lnTo>
                  <a:lnTo>
                    <a:pt x="8" y="19"/>
                  </a:lnTo>
                  <a:lnTo>
                    <a:pt x="10" y="6"/>
                  </a:lnTo>
                  <a:lnTo>
                    <a:pt x="8" y="6"/>
                  </a:lnTo>
                  <a:lnTo>
                    <a:pt x="10" y="4"/>
                  </a:lnTo>
                  <a:lnTo>
                    <a:pt x="8" y="0"/>
                  </a:lnTo>
                  <a:lnTo>
                    <a:pt x="8" y="6"/>
                  </a:lnTo>
                  <a:lnTo>
                    <a:pt x="10" y="4"/>
                  </a:lnTo>
                  <a:close/>
                </a:path>
              </a:pathLst>
            </a:custGeom>
            <a:solidFill>
              <a:srgbClr val="000000"/>
            </a:solidFill>
            <a:ln w="9525">
              <a:noFill/>
              <a:round/>
            </a:ln>
          </p:spPr>
          <p:txBody>
            <a:bodyPr/>
            <a:lstStyle/>
            <a:p>
              <a:endParaRPr lang="en-US"/>
            </a:p>
          </p:txBody>
        </p:sp>
        <p:sp>
          <p:nvSpPr>
            <p:cNvPr id="520782" name="Freeform 590"/>
            <p:cNvSpPr/>
            <p:nvPr/>
          </p:nvSpPr>
          <p:spPr bwMode="auto">
            <a:xfrm>
              <a:off x="4778" y="2881"/>
              <a:ext cx="7" cy="6"/>
            </a:xfrm>
            <a:custGeom>
              <a:avLst/>
              <a:gdLst/>
              <a:ahLst/>
              <a:cxnLst>
                <a:cxn ang="0">
                  <a:pos x="7" y="2"/>
                </a:cxn>
                <a:cxn ang="0">
                  <a:pos x="7" y="0"/>
                </a:cxn>
                <a:cxn ang="0">
                  <a:pos x="4" y="2"/>
                </a:cxn>
                <a:cxn ang="0">
                  <a:pos x="2" y="2"/>
                </a:cxn>
                <a:cxn ang="0">
                  <a:pos x="0" y="4"/>
                </a:cxn>
                <a:cxn ang="0">
                  <a:pos x="2" y="6"/>
                </a:cxn>
                <a:cxn ang="0">
                  <a:pos x="5" y="6"/>
                </a:cxn>
                <a:cxn ang="0">
                  <a:pos x="7" y="4"/>
                </a:cxn>
                <a:cxn ang="0">
                  <a:pos x="5" y="4"/>
                </a:cxn>
                <a:cxn ang="0">
                  <a:pos x="7" y="2"/>
                </a:cxn>
                <a:cxn ang="0">
                  <a:pos x="7" y="0"/>
                </a:cxn>
                <a:cxn ang="0">
                  <a:pos x="7" y="2"/>
                </a:cxn>
              </a:cxnLst>
              <a:rect l="0" t="0" r="r" b="b"/>
              <a:pathLst>
                <a:path w="7" h="6">
                  <a:moveTo>
                    <a:pt x="7" y="2"/>
                  </a:moveTo>
                  <a:lnTo>
                    <a:pt x="7" y="0"/>
                  </a:lnTo>
                  <a:lnTo>
                    <a:pt x="4" y="2"/>
                  </a:lnTo>
                  <a:lnTo>
                    <a:pt x="2" y="2"/>
                  </a:lnTo>
                  <a:lnTo>
                    <a:pt x="0" y="4"/>
                  </a:lnTo>
                  <a:lnTo>
                    <a:pt x="2" y="6"/>
                  </a:lnTo>
                  <a:lnTo>
                    <a:pt x="5" y="6"/>
                  </a:lnTo>
                  <a:lnTo>
                    <a:pt x="7" y="4"/>
                  </a:lnTo>
                  <a:lnTo>
                    <a:pt x="5" y="4"/>
                  </a:lnTo>
                  <a:lnTo>
                    <a:pt x="7" y="2"/>
                  </a:lnTo>
                  <a:lnTo>
                    <a:pt x="7" y="0"/>
                  </a:lnTo>
                  <a:lnTo>
                    <a:pt x="7" y="2"/>
                  </a:lnTo>
                  <a:close/>
                </a:path>
              </a:pathLst>
            </a:custGeom>
            <a:solidFill>
              <a:srgbClr val="000000"/>
            </a:solidFill>
            <a:ln w="9525">
              <a:noFill/>
              <a:round/>
            </a:ln>
          </p:spPr>
          <p:txBody>
            <a:bodyPr/>
            <a:lstStyle/>
            <a:p>
              <a:endParaRPr lang="en-US"/>
            </a:p>
          </p:txBody>
        </p:sp>
        <p:sp>
          <p:nvSpPr>
            <p:cNvPr id="520783" name="Freeform 591"/>
            <p:cNvSpPr/>
            <p:nvPr/>
          </p:nvSpPr>
          <p:spPr bwMode="auto">
            <a:xfrm>
              <a:off x="4783" y="2883"/>
              <a:ext cx="10" cy="11"/>
            </a:xfrm>
            <a:custGeom>
              <a:avLst/>
              <a:gdLst/>
              <a:ahLst/>
              <a:cxnLst>
                <a:cxn ang="0">
                  <a:pos x="6" y="9"/>
                </a:cxn>
                <a:cxn ang="0">
                  <a:pos x="10" y="7"/>
                </a:cxn>
                <a:cxn ang="0">
                  <a:pos x="2" y="0"/>
                </a:cxn>
                <a:cxn ang="0">
                  <a:pos x="0" y="2"/>
                </a:cxn>
                <a:cxn ang="0">
                  <a:pos x="2" y="4"/>
                </a:cxn>
                <a:cxn ang="0">
                  <a:pos x="2" y="5"/>
                </a:cxn>
                <a:cxn ang="0">
                  <a:pos x="4" y="9"/>
                </a:cxn>
                <a:cxn ang="0">
                  <a:pos x="10" y="9"/>
                </a:cxn>
                <a:cxn ang="0">
                  <a:pos x="8" y="9"/>
                </a:cxn>
                <a:cxn ang="0">
                  <a:pos x="10" y="11"/>
                </a:cxn>
                <a:cxn ang="0">
                  <a:pos x="10" y="9"/>
                </a:cxn>
                <a:cxn ang="0">
                  <a:pos x="6" y="9"/>
                </a:cxn>
              </a:cxnLst>
              <a:rect l="0" t="0" r="r" b="b"/>
              <a:pathLst>
                <a:path w="10" h="11">
                  <a:moveTo>
                    <a:pt x="6" y="9"/>
                  </a:moveTo>
                  <a:lnTo>
                    <a:pt x="10" y="7"/>
                  </a:lnTo>
                  <a:lnTo>
                    <a:pt x="2" y="0"/>
                  </a:lnTo>
                  <a:lnTo>
                    <a:pt x="0" y="2"/>
                  </a:lnTo>
                  <a:lnTo>
                    <a:pt x="2" y="4"/>
                  </a:lnTo>
                  <a:lnTo>
                    <a:pt x="2" y="5"/>
                  </a:lnTo>
                  <a:lnTo>
                    <a:pt x="4" y="9"/>
                  </a:lnTo>
                  <a:lnTo>
                    <a:pt x="10" y="9"/>
                  </a:lnTo>
                  <a:lnTo>
                    <a:pt x="8" y="9"/>
                  </a:lnTo>
                  <a:lnTo>
                    <a:pt x="10" y="11"/>
                  </a:lnTo>
                  <a:lnTo>
                    <a:pt x="10" y="9"/>
                  </a:lnTo>
                  <a:lnTo>
                    <a:pt x="6" y="9"/>
                  </a:lnTo>
                  <a:close/>
                </a:path>
              </a:pathLst>
            </a:custGeom>
            <a:solidFill>
              <a:srgbClr val="000000"/>
            </a:solidFill>
            <a:ln w="9525">
              <a:noFill/>
              <a:round/>
            </a:ln>
          </p:spPr>
          <p:txBody>
            <a:bodyPr/>
            <a:lstStyle/>
            <a:p>
              <a:endParaRPr lang="en-US"/>
            </a:p>
          </p:txBody>
        </p:sp>
        <p:sp>
          <p:nvSpPr>
            <p:cNvPr id="520784" name="Freeform 592"/>
            <p:cNvSpPr/>
            <p:nvPr/>
          </p:nvSpPr>
          <p:spPr bwMode="auto">
            <a:xfrm>
              <a:off x="4789" y="2888"/>
              <a:ext cx="7" cy="4"/>
            </a:xfrm>
            <a:custGeom>
              <a:avLst/>
              <a:gdLst/>
              <a:ahLst/>
              <a:cxnLst>
                <a:cxn ang="0">
                  <a:pos x="7" y="2"/>
                </a:cxn>
                <a:cxn ang="0">
                  <a:pos x="5" y="0"/>
                </a:cxn>
                <a:cxn ang="0">
                  <a:pos x="4" y="0"/>
                </a:cxn>
                <a:cxn ang="0">
                  <a:pos x="0" y="4"/>
                </a:cxn>
                <a:cxn ang="0">
                  <a:pos x="5" y="4"/>
                </a:cxn>
                <a:cxn ang="0">
                  <a:pos x="4" y="2"/>
                </a:cxn>
                <a:cxn ang="0">
                  <a:pos x="7" y="2"/>
                </a:cxn>
                <a:cxn ang="0">
                  <a:pos x="7" y="0"/>
                </a:cxn>
                <a:cxn ang="0">
                  <a:pos x="5" y="0"/>
                </a:cxn>
                <a:cxn ang="0">
                  <a:pos x="7" y="2"/>
                </a:cxn>
              </a:cxnLst>
              <a:rect l="0" t="0" r="r" b="b"/>
              <a:pathLst>
                <a:path w="7" h="4">
                  <a:moveTo>
                    <a:pt x="7" y="2"/>
                  </a:moveTo>
                  <a:lnTo>
                    <a:pt x="5" y="0"/>
                  </a:lnTo>
                  <a:lnTo>
                    <a:pt x="4" y="0"/>
                  </a:lnTo>
                  <a:lnTo>
                    <a:pt x="0" y="4"/>
                  </a:lnTo>
                  <a:lnTo>
                    <a:pt x="5" y="4"/>
                  </a:lnTo>
                  <a:lnTo>
                    <a:pt x="4" y="2"/>
                  </a:lnTo>
                  <a:lnTo>
                    <a:pt x="7" y="2"/>
                  </a:lnTo>
                  <a:lnTo>
                    <a:pt x="7" y="0"/>
                  </a:lnTo>
                  <a:lnTo>
                    <a:pt x="5" y="0"/>
                  </a:lnTo>
                  <a:lnTo>
                    <a:pt x="7" y="2"/>
                  </a:lnTo>
                  <a:close/>
                </a:path>
              </a:pathLst>
            </a:custGeom>
            <a:solidFill>
              <a:srgbClr val="000000"/>
            </a:solidFill>
            <a:ln w="9525">
              <a:noFill/>
              <a:round/>
            </a:ln>
          </p:spPr>
          <p:txBody>
            <a:bodyPr/>
            <a:lstStyle/>
            <a:p>
              <a:endParaRPr lang="en-US"/>
            </a:p>
          </p:txBody>
        </p:sp>
        <p:sp>
          <p:nvSpPr>
            <p:cNvPr id="520785" name="Freeform 593"/>
            <p:cNvSpPr/>
            <p:nvPr/>
          </p:nvSpPr>
          <p:spPr bwMode="auto">
            <a:xfrm>
              <a:off x="4793" y="2890"/>
              <a:ext cx="7" cy="9"/>
            </a:xfrm>
            <a:custGeom>
              <a:avLst/>
              <a:gdLst/>
              <a:ahLst/>
              <a:cxnLst>
                <a:cxn ang="0">
                  <a:pos x="7" y="6"/>
                </a:cxn>
                <a:cxn ang="0">
                  <a:pos x="5" y="4"/>
                </a:cxn>
                <a:cxn ang="0">
                  <a:pos x="5" y="2"/>
                </a:cxn>
                <a:cxn ang="0">
                  <a:pos x="3" y="2"/>
                </a:cxn>
                <a:cxn ang="0">
                  <a:pos x="3" y="0"/>
                </a:cxn>
                <a:cxn ang="0">
                  <a:pos x="0" y="0"/>
                </a:cxn>
                <a:cxn ang="0">
                  <a:pos x="0" y="2"/>
                </a:cxn>
                <a:cxn ang="0">
                  <a:pos x="1" y="4"/>
                </a:cxn>
                <a:cxn ang="0">
                  <a:pos x="3" y="8"/>
                </a:cxn>
                <a:cxn ang="0">
                  <a:pos x="5" y="8"/>
                </a:cxn>
                <a:cxn ang="0">
                  <a:pos x="5" y="9"/>
                </a:cxn>
                <a:cxn ang="0">
                  <a:pos x="5" y="8"/>
                </a:cxn>
                <a:cxn ang="0">
                  <a:pos x="5" y="9"/>
                </a:cxn>
                <a:cxn ang="0">
                  <a:pos x="7" y="6"/>
                </a:cxn>
              </a:cxnLst>
              <a:rect l="0" t="0" r="r" b="b"/>
              <a:pathLst>
                <a:path w="7" h="9">
                  <a:moveTo>
                    <a:pt x="7" y="6"/>
                  </a:moveTo>
                  <a:lnTo>
                    <a:pt x="5" y="4"/>
                  </a:lnTo>
                  <a:lnTo>
                    <a:pt x="5" y="2"/>
                  </a:lnTo>
                  <a:lnTo>
                    <a:pt x="3" y="2"/>
                  </a:lnTo>
                  <a:lnTo>
                    <a:pt x="3" y="0"/>
                  </a:lnTo>
                  <a:lnTo>
                    <a:pt x="0" y="0"/>
                  </a:lnTo>
                  <a:lnTo>
                    <a:pt x="0" y="2"/>
                  </a:lnTo>
                  <a:lnTo>
                    <a:pt x="1" y="4"/>
                  </a:lnTo>
                  <a:lnTo>
                    <a:pt x="3" y="8"/>
                  </a:lnTo>
                  <a:lnTo>
                    <a:pt x="5" y="8"/>
                  </a:lnTo>
                  <a:lnTo>
                    <a:pt x="5" y="9"/>
                  </a:lnTo>
                  <a:lnTo>
                    <a:pt x="5" y="8"/>
                  </a:lnTo>
                  <a:lnTo>
                    <a:pt x="5" y="9"/>
                  </a:lnTo>
                  <a:lnTo>
                    <a:pt x="7" y="6"/>
                  </a:lnTo>
                  <a:close/>
                </a:path>
              </a:pathLst>
            </a:custGeom>
            <a:solidFill>
              <a:srgbClr val="000000"/>
            </a:solidFill>
            <a:ln w="9525">
              <a:noFill/>
              <a:round/>
            </a:ln>
          </p:spPr>
          <p:txBody>
            <a:bodyPr/>
            <a:lstStyle/>
            <a:p>
              <a:endParaRPr lang="en-US"/>
            </a:p>
          </p:txBody>
        </p:sp>
        <p:sp>
          <p:nvSpPr>
            <p:cNvPr id="520786" name="Freeform 594"/>
            <p:cNvSpPr/>
            <p:nvPr/>
          </p:nvSpPr>
          <p:spPr bwMode="auto">
            <a:xfrm>
              <a:off x="4798" y="2892"/>
              <a:ext cx="9" cy="7"/>
            </a:xfrm>
            <a:custGeom>
              <a:avLst/>
              <a:gdLst/>
              <a:ahLst/>
              <a:cxnLst>
                <a:cxn ang="0">
                  <a:pos x="6" y="0"/>
                </a:cxn>
                <a:cxn ang="0">
                  <a:pos x="4" y="2"/>
                </a:cxn>
                <a:cxn ang="0">
                  <a:pos x="4" y="4"/>
                </a:cxn>
                <a:cxn ang="0">
                  <a:pos x="2" y="4"/>
                </a:cxn>
                <a:cxn ang="0">
                  <a:pos x="0" y="7"/>
                </a:cxn>
                <a:cxn ang="0">
                  <a:pos x="4" y="7"/>
                </a:cxn>
                <a:cxn ang="0">
                  <a:pos x="7" y="6"/>
                </a:cxn>
                <a:cxn ang="0">
                  <a:pos x="9" y="2"/>
                </a:cxn>
                <a:cxn ang="0">
                  <a:pos x="9" y="0"/>
                </a:cxn>
                <a:cxn ang="0">
                  <a:pos x="6" y="0"/>
                </a:cxn>
              </a:cxnLst>
              <a:rect l="0" t="0" r="r" b="b"/>
              <a:pathLst>
                <a:path w="9" h="7">
                  <a:moveTo>
                    <a:pt x="6" y="0"/>
                  </a:moveTo>
                  <a:lnTo>
                    <a:pt x="4" y="2"/>
                  </a:lnTo>
                  <a:lnTo>
                    <a:pt x="4" y="4"/>
                  </a:lnTo>
                  <a:lnTo>
                    <a:pt x="2" y="4"/>
                  </a:lnTo>
                  <a:lnTo>
                    <a:pt x="0" y="7"/>
                  </a:lnTo>
                  <a:lnTo>
                    <a:pt x="4" y="7"/>
                  </a:lnTo>
                  <a:lnTo>
                    <a:pt x="7" y="6"/>
                  </a:lnTo>
                  <a:lnTo>
                    <a:pt x="9" y="2"/>
                  </a:lnTo>
                  <a:lnTo>
                    <a:pt x="9" y="0"/>
                  </a:lnTo>
                  <a:lnTo>
                    <a:pt x="6" y="0"/>
                  </a:lnTo>
                  <a:close/>
                </a:path>
              </a:pathLst>
            </a:custGeom>
            <a:solidFill>
              <a:srgbClr val="000000"/>
            </a:solidFill>
            <a:ln w="9525">
              <a:noFill/>
              <a:round/>
            </a:ln>
          </p:spPr>
          <p:txBody>
            <a:bodyPr/>
            <a:lstStyle/>
            <a:p>
              <a:endParaRPr lang="en-US"/>
            </a:p>
          </p:txBody>
        </p:sp>
        <p:sp>
          <p:nvSpPr>
            <p:cNvPr id="520787" name="Freeform 595"/>
            <p:cNvSpPr/>
            <p:nvPr/>
          </p:nvSpPr>
          <p:spPr bwMode="auto">
            <a:xfrm>
              <a:off x="4804" y="2881"/>
              <a:ext cx="5" cy="11"/>
            </a:xfrm>
            <a:custGeom>
              <a:avLst/>
              <a:gdLst/>
              <a:ahLst/>
              <a:cxnLst>
                <a:cxn ang="0">
                  <a:pos x="5" y="0"/>
                </a:cxn>
                <a:cxn ang="0">
                  <a:pos x="3" y="0"/>
                </a:cxn>
                <a:cxn ang="0">
                  <a:pos x="3" y="2"/>
                </a:cxn>
                <a:cxn ang="0">
                  <a:pos x="1" y="6"/>
                </a:cxn>
                <a:cxn ang="0">
                  <a:pos x="0" y="9"/>
                </a:cxn>
                <a:cxn ang="0">
                  <a:pos x="0" y="11"/>
                </a:cxn>
                <a:cxn ang="0">
                  <a:pos x="3" y="11"/>
                </a:cxn>
                <a:cxn ang="0">
                  <a:pos x="3" y="9"/>
                </a:cxn>
                <a:cxn ang="0">
                  <a:pos x="5" y="6"/>
                </a:cxn>
                <a:cxn ang="0">
                  <a:pos x="5" y="0"/>
                </a:cxn>
                <a:cxn ang="0">
                  <a:pos x="3" y="0"/>
                </a:cxn>
                <a:cxn ang="0">
                  <a:pos x="5" y="0"/>
                </a:cxn>
              </a:cxnLst>
              <a:rect l="0" t="0" r="r" b="b"/>
              <a:pathLst>
                <a:path w="5" h="11">
                  <a:moveTo>
                    <a:pt x="5" y="0"/>
                  </a:moveTo>
                  <a:lnTo>
                    <a:pt x="3" y="0"/>
                  </a:lnTo>
                  <a:lnTo>
                    <a:pt x="3" y="2"/>
                  </a:lnTo>
                  <a:lnTo>
                    <a:pt x="1" y="6"/>
                  </a:lnTo>
                  <a:lnTo>
                    <a:pt x="0" y="9"/>
                  </a:lnTo>
                  <a:lnTo>
                    <a:pt x="0" y="11"/>
                  </a:lnTo>
                  <a:lnTo>
                    <a:pt x="3" y="11"/>
                  </a:lnTo>
                  <a:lnTo>
                    <a:pt x="3" y="9"/>
                  </a:lnTo>
                  <a:lnTo>
                    <a:pt x="5" y="6"/>
                  </a:lnTo>
                  <a:lnTo>
                    <a:pt x="5" y="0"/>
                  </a:lnTo>
                  <a:lnTo>
                    <a:pt x="3" y="0"/>
                  </a:lnTo>
                  <a:lnTo>
                    <a:pt x="5" y="0"/>
                  </a:lnTo>
                  <a:close/>
                </a:path>
              </a:pathLst>
            </a:custGeom>
            <a:solidFill>
              <a:srgbClr val="000000"/>
            </a:solidFill>
            <a:ln w="9525">
              <a:noFill/>
              <a:round/>
            </a:ln>
          </p:spPr>
          <p:txBody>
            <a:bodyPr/>
            <a:lstStyle/>
            <a:p>
              <a:endParaRPr lang="en-US"/>
            </a:p>
          </p:txBody>
        </p:sp>
        <p:sp>
          <p:nvSpPr>
            <p:cNvPr id="520788" name="Freeform 596"/>
            <p:cNvSpPr/>
            <p:nvPr/>
          </p:nvSpPr>
          <p:spPr bwMode="auto">
            <a:xfrm>
              <a:off x="4807" y="2881"/>
              <a:ext cx="6" cy="81"/>
            </a:xfrm>
            <a:custGeom>
              <a:avLst/>
              <a:gdLst/>
              <a:ahLst/>
              <a:cxnLst>
                <a:cxn ang="0">
                  <a:pos x="0" y="77"/>
                </a:cxn>
                <a:cxn ang="0">
                  <a:pos x="4" y="75"/>
                </a:cxn>
                <a:cxn ang="0">
                  <a:pos x="6" y="57"/>
                </a:cxn>
                <a:cxn ang="0">
                  <a:pos x="6" y="20"/>
                </a:cxn>
                <a:cxn ang="0">
                  <a:pos x="2" y="0"/>
                </a:cxn>
                <a:cxn ang="0">
                  <a:pos x="0" y="0"/>
                </a:cxn>
                <a:cxn ang="0">
                  <a:pos x="2" y="20"/>
                </a:cxn>
                <a:cxn ang="0">
                  <a:pos x="2" y="57"/>
                </a:cxn>
                <a:cxn ang="0">
                  <a:pos x="0" y="75"/>
                </a:cxn>
                <a:cxn ang="0">
                  <a:pos x="4" y="75"/>
                </a:cxn>
                <a:cxn ang="0">
                  <a:pos x="0" y="77"/>
                </a:cxn>
                <a:cxn ang="0">
                  <a:pos x="4" y="81"/>
                </a:cxn>
                <a:cxn ang="0">
                  <a:pos x="4" y="75"/>
                </a:cxn>
                <a:cxn ang="0">
                  <a:pos x="0" y="77"/>
                </a:cxn>
              </a:cxnLst>
              <a:rect l="0" t="0" r="r" b="b"/>
              <a:pathLst>
                <a:path w="6" h="81">
                  <a:moveTo>
                    <a:pt x="0" y="77"/>
                  </a:moveTo>
                  <a:lnTo>
                    <a:pt x="4" y="75"/>
                  </a:lnTo>
                  <a:lnTo>
                    <a:pt x="6" y="57"/>
                  </a:lnTo>
                  <a:lnTo>
                    <a:pt x="6" y="20"/>
                  </a:lnTo>
                  <a:lnTo>
                    <a:pt x="2" y="0"/>
                  </a:lnTo>
                  <a:lnTo>
                    <a:pt x="0" y="0"/>
                  </a:lnTo>
                  <a:lnTo>
                    <a:pt x="2" y="20"/>
                  </a:lnTo>
                  <a:lnTo>
                    <a:pt x="2" y="57"/>
                  </a:lnTo>
                  <a:lnTo>
                    <a:pt x="0" y="75"/>
                  </a:lnTo>
                  <a:lnTo>
                    <a:pt x="4" y="75"/>
                  </a:lnTo>
                  <a:lnTo>
                    <a:pt x="0" y="77"/>
                  </a:lnTo>
                  <a:lnTo>
                    <a:pt x="4" y="81"/>
                  </a:lnTo>
                  <a:lnTo>
                    <a:pt x="4" y="75"/>
                  </a:lnTo>
                  <a:lnTo>
                    <a:pt x="0" y="77"/>
                  </a:lnTo>
                  <a:close/>
                </a:path>
              </a:pathLst>
            </a:custGeom>
            <a:solidFill>
              <a:srgbClr val="000000"/>
            </a:solidFill>
            <a:ln w="9525">
              <a:noFill/>
              <a:round/>
            </a:ln>
          </p:spPr>
          <p:txBody>
            <a:bodyPr/>
            <a:lstStyle/>
            <a:p>
              <a:endParaRPr lang="en-US"/>
            </a:p>
          </p:txBody>
        </p:sp>
        <p:sp>
          <p:nvSpPr>
            <p:cNvPr id="520789" name="Freeform 597"/>
            <p:cNvSpPr/>
            <p:nvPr/>
          </p:nvSpPr>
          <p:spPr bwMode="auto">
            <a:xfrm>
              <a:off x="3946" y="2901"/>
              <a:ext cx="90" cy="48"/>
            </a:xfrm>
            <a:custGeom>
              <a:avLst/>
              <a:gdLst/>
              <a:ahLst/>
              <a:cxnLst>
                <a:cxn ang="0">
                  <a:pos x="90" y="0"/>
                </a:cxn>
                <a:cxn ang="0">
                  <a:pos x="90" y="4"/>
                </a:cxn>
                <a:cxn ang="0">
                  <a:pos x="86" y="8"/>
                </a:cxn>
                <a:cxn ang="0">
                  <a:pos x="82" y="8"/>
                </a:cxn>
                <a:cxn ang="0">
                  <a:pos x="81" y="9"/>
                </a:cxn>
                <a:cxn ang="0">
                  <a:pos x="73" y="9"/>
                </a:cxn>
                <a:cxn ang="0">
                  <a:pos x="71" y="11"/>
                </a:cxn>
                <a:cxn ang="0">
                  <a:pos x="66" y="13"/>
                </a:cxn>
                <a:cxn ang="0">
                  <a:pos x="62" y="15"/>
                </a:cxn>
                <a:cxn ang="0">
                  <a:pos x="59" y="17"/>
                </a:cxn>
                <a:cxn ang="0">
                  <a:pos x="53" y="19"/>
                </a:cxn>
                <a:cxn ang="0">
                  <a:pos x="49" y="20"/>
                </a:cxn>
                <a:cxn ang="0">
                  <a:pos x="44" y="22"/>
                </a:cxn>
                <a:cxn ang="0">
                  <a:pos x="40" y="24"/>
                </a:cxn>
                <a:cxn ang="0">
                  <a:pos x="36" y="28"/>
                </a:cxn>
                <a:cxn ang="0">
                  <a:pos x="31" y="30"/>
                </a:cxn>
                <a:cxn ang="0">
                  <a:pos x="27" y="31"/>
                </a:cxn>
                <a:cxn ang="0">
                  <a:pos x="24" y="35"/>
                </a:cxn>
                <a:cxn ang="0">
                  <a:pos x="20" y="37"/>
                </a:cxn>
                <a:cxn ang="0">
                  <a:pos x="16" y="39"/>
                </a:cxn>
                <a:cxn ang="0">
                  <a:pos x="11" y="42"/>
                </a:cxn>
                <a:cxn ang="0">
                  <a:pos x="7" y="44"/>
                </a:cxn>
                <a:cxn ang="0">
                  <a:pos x="3" y="48"/>
                </a:cxn>
                <a:cxn ang="0">
                  <a:pos x="2" y="48"/>
                </a:cxn>
                <a:cxn ang="0">
                  <a:pos x="0" y="44"/>
                </a:cxn>
                <a:cxn ang="0">
                  <a:pos x="0" y="39"/>
                </a:cxn>
                <a:cxn ang="0">
                  <a:pos x="5" y="37"/>
                </a:cxn>
                <a:cxn ang="0">
                  <a:pos x="11" y="33"/>
                </a:cxn>
                <a:cxn ang="0">
                  <a:pos x="16" y="31"/>
                </a:cxn>
                <a:cxn ang="0">
                  <a:pos x="20" y="28"/>
                </a:cxn>
                <a:cxn ang="0">
                  <a:pos x="25" y="26"/>
                </a:cxn>
                <a:cxn ang="0">
                  <a:pos x="31" y="22"/>
                </a:cxn>
                <a:cxn ang="0">
                  <a:pos x="36" y="20"/>
                </a:cxn>
                <a:cxn ang="0">
                  <a:pos x="42" y="17"/>
                </a:cxn>
                <a:cxn ang="0">
                  <a:pos x="46" y="15"/>
                </a:cxn>
                <a:cxn ang="0">
                  <a:pos x="51" y="11"/>
                </a:cxn>
                <a:cxn ang="0">
                  <a:pos x="57" y="9"/>
                </a:cxn>
                <a:cxn ang="0">
                  <a:pos x="62" y="8"/>
                </a:cxn>
                <a:cxn ang="0">
                  <a:pos x="68" y="6"/>
                </a:cxn>
                <a:cxn ang="0">
                  <a:pos x="73" y="4"/>
                </a:cxn>
                <a:cxn ang="0">
                  <a:pos x="79" y="0"/>
                </a:cxn>
                <a:cxn ang="0">
                  <a:pos x="90" y="0"/>
                </a:cxn>
              </a:cxnLst>
              <a:rect l="0" t="0" r="r" b="b"/>
              <a:pathLst>
                <a:path w="90" h="48">
                  <a:moveTo>
                    <a:pt x="90" y="0"/>
                  </a:moveTo>
                  <a:lnTo>
                    <a:pt x="90" y="4"/>
                  </a:lnTo>
                  <a:lnTo>
                    <a:pt x="86" y="8"/>
                  </a:lnTo>
                  <a:lnTo>
                    <a:pt x="82" y="8"/>
                  </a:lnTo>
                  <a:lnTo>
                    <a:pt x="81" y="9"/>
                  </a:lnTo>
                  <a:lnTo>
                    <a:pt x="73" y="9"/>
                  </a:lnTo>
                  <a:lnTo>
                    <a:pt x="71" y="11"/>
                  </a:lnTo>
                  <a:lnTo>
                    <a:pt x="66" y="13"/>
                  </a:lnTo>
                  <a:lnTo>
                    <a:pt x="62" y="15"/>
                  </a:lnTo>
                  <a:lnTo>
                    <a:pt x="59" y="17"/>
                  </a:lnTo>
                  <a:lnTo>
                    <a:pt x="53" y="19"/>
                  </a:lnTo>
                  <a:lnTo>
                    <a:pt x="49" y="20"/>
                  </a:lnTo>
                  <a:lnTo>
                    <a:pt x="44" y="22"/>
                  </a:lnTo>
                  <a:lnTo>
                    <a:pt x="40" y="24"/>
                  </a:lnTo>
                  <a:lnTo>
                    <a:pt x="36" y="28"/>
                  </a:lnTo>
                  <a:lnTo>
                    <a:pt x="31" y="30"/>
                  </a:lnTo>
                  <a:lnTo>
                    <a:pt x="27" y="31"/>
                  </a:lnTo>
                  <a:lnTo>
                    <a:pt x="24" y="35"/>
                  </a:lnTo>
                  <a:lnTo>
                    <a:pt x="20" y="37"/>
                  </a:lnTo>
                  <a:lnTo>
                    <a:pt x="16" y="39"/>
                  </a:lnTo>
                  <a:lnTo>
                    <a:pt x="11" y="42"/>
                  </a:lnTo>
                  <a:lnTo>
                    <a:pt x="7" y="44"/>
                  </a:lnTo>
                  <a:lnTo>
                    <a:pt x="3" y="48"/>
                  </a:lnTo>
                  <a:lnTo>
                    <a:pt x="2" y="48"/>
                  </a:lnTo>
                  <a:lnTo>
                    <a:pt x="0" y="44"/>
                  </a:lnTo>
                  <a:lnTo>
                    <a:pt x="0" y="39"/>
                  </a:lnTo>
                  <a:lnTo>
                    <a:pt x="5" y="37"/>
                  </a:lnTo>
                  <a:lnTo>
                    <a:pt x="11" y="33"/>
                  </a:lnTo>
                  <a:lnTo>
                    <a:pt x="16" y="31"/>
                  </a:lnTo>
                  <a:lnTo>
                    <a:pt x="20" y="28"/>
                  </a:lnTo>
                  <a:lnTo>
                    <a:pt x="25" y="26"/>
                  </a:lnTo>
                  <a:lnTo>
                    <a:pt x="31" y="22"/>
                  </a:lnTo>
                  <a:lnTo>
                    <a:pt x="36" y="20"/>
                  </a:lnTo>
                  <a:lnTo>
                    <a:pt x="42" y="17"/>
                  </a:lnTo>
                  <a:lnTo>
                    <a:pt x="46" y="15"/>
                  </a:lnTo>
                  <a:lnTo>
                    <a:pt x="51" y="11"/>
                  </a:lnTo>
                  <a:lnTo>
                    <a:pt x="57" y="9"/>
                  </a:lnTo>
                  <a:lnTo>
                    <a:pt x="62" y="8"/>
                  </a:lnTo>
                  <a:lnTo>
                    <a:pt x="68" y="6"/>
                  </a:lnTo>
                  <a:lnTo>
                    <a:pt x="73" y="4"/>
                  </a:lnTo>
                  <a:lnTo>
                    <a:pt x="79" y="0"/>
                  </a:lnTo>
                  <a:lnTo>
                    <a:pt x="90" y="0"/>
                  </a:lnTo>
                  <a:close/>
                </a:path>
              </a:pathLst>
            </a:custGeom>
            <a:solidFill>
              <a:srgbClr val="000000"/>
            </a:solidFill>
            <a:ln w="9525">
              <a:noFill/>
              <a:round/>
            </a:ln>
          </p:spPr>
          <p:txBody>
            <a:bodyPr/>
            <a:lstStyle/>
            <a:p>
              <a:endParaRPr lang="en-US"/>
            </a:p>
          </p:txBody>
        </p:sp>
        <p:sp>
          <p:nvSpPr>
            <p:cNvPr id="520790" name="Freeform 598"/>
            <p:cNvSpPr/>
            <p:nvPr/>
          </p:nvSpPr>
          <p:spPr bwMode="auto">
            <a:xfrm>
              <a:off x="4016" y="2901"/>
              <a:ext cx="22" cy="11"/>
            </a:xfrm>
            <a:custGeom>
              <a:avLst/>
              <a:gdLst/>
              <a:ahLst/>
              <a:cxnLst>
                <a:cxn ang="0">
                  <a:pos x="1" y="11"/>
                </a:cxn>
                <a:cxn ang="0">
                  <a:pos x="11" y="11"/>
                </a:cxn>
                <a:cxn ang="0">
                  <a:pos x="12" y="9"/>
                </a:cxn>
                <a:cxn ang="0">
                  <a:pos x="16" y="9"/>
                </a:cxn>
                <a:cxn ang="0">
                  <a:pos x="20" y="8"/>
                </a:cxn>
                <a:cxn ang="0">
                  <a:pos x="22" y="4"/>
                </a:cxn>
                <a:cxn ang="0">
                  <a:pos x="22" y="0"/>
                </a:cxn>
                <a:cxn ang="0">
                  <a:pos x="18" y="0"/>
                </a:cxn>
                <a:cxn ang="0">
                  <a:pos x="18" y="4"/>
                </a:cxn>
                <a:cxn ang="0">
                  <a:pos x="16" y="4"/>
                </a:cxn>
                <a:cxn ang="0">
                  <a:pos x="14" y="6"/>
                </a:cxn>
                <a:cxn ang="0">
                  <a:pos x="12" y="6"/>
                </a:cxn>
                <a:cxn ang="0">
                  <a:pos x="11" y="8"/>
                </a:cxn>
                <a:cxn ang="0">
                  <a:pos x="3" y="8"/>
                </a:cxn>
                <a:cxn ang="0">
                  <a:pos x="0" y="9"/>
                </a:cxn>
                <a:cxn ang="0">
                  <a:pos x="1" y="9"/>
                </a:cxn>
                <a:cxn ang="0">
                  <a:pos x="1" y="11"/>
                </a:cxn>
              </a:cxnLst>
              <a:rect l="0" t="0" r="r" b="b"/>
              <a:pathLst>
                <a:path w="22" h="11">
                  <a:moveTo>
                    <a:pt x="1" y="11"/>
                  </a:moveTo>
                  <a:lnTo>
                    <a:pt x="11" y="11"/>
                  </a:lnTo>
                  <a:lnTo>
                    <a:pt x="12" y="9"/>
                  </a:lnTo>
                  <a:lnTo>
                    <a:pt x="16" y="9"/>
                  </a:lnTo>
                  <a:lnTo>
                    <a:pt x="20" y="8"/>
                  </a:lnTo>
                  <a:lnTo>
                    <a:pt x="22" y="4"/>
                  </a:lnTo>
                  <a:lnTo>
                    <a:pt x="22" y="0"/>
                  </a:lnTo>
                  <a:lnTo>
                    <a:pt x="18" y="0"/>
                  </a:lnTo>
                  <a:lnTo>
                    <a:pt x="18" y="4"/>
                  </a:lnTo>
                  <a:lnTo>
                    <a:pt x="16" y="4"/>
                  </a:lnTo>
                  <a:lnTo>
                    <a:pt x="14" y="6"/>
                  </a:lnTo>
                  <a:lnTo>
                    <a:pt x="12" y="6"/>
                  </a:lnTo>
                  <a:lnTo>
                    <a:pt x="11" y="8"/>
                  </a:lnTo>
                  <a:lnTo>
                    <a:pt x="3" y="8"/>
                  </a:lnTo>
                  <a:lnTo>
                    <a:pt x="0" y="9"/>
                  </a:lnTo>
                  <a:lnTo>
                    <a:pt x="1" y="9"/>
                  </a:lnTo>
                  <a:lnTo>
                    <a:pt x="1" y="11"/>
                  </a:lnTo>
                  <a:close/>
                </a:path>
              </a:pathLst>
            </a:custGeom>
            <a:solidFill>
              <a:srgbClr val="000000"/>
            </a:solidFill>
            <a:ln w="9525">
              <a:noFill/>
              <a:round/>
            </a:ln>
          </p:spPr>
          <p:txBody>
            <a:bodyPr/>
            <a:lstStyle/>
            <a:p>
              <a:endParaRPr lang="en-US"/>
            </a:p>
          </p:txBody>
        </p:sp>
        <p:sp>
          <p:nvSpPr>
            <p:cNvPr id="520791" name="Freeform 599"/>
            <p:cNvSpPr/>
            <p:nvPr/>
          </p:nvSpPr>
          <p:spPr bwMode="auto">
            <a:xfrm>
              <a:off x="3948" y="2910"/>
              <a:ext cx="69" cy="41"/>
            </a:xfrm>
            <a:custGeom>
              <a:avLst/>
              <a:gdLst/>
              <a:ahLst/>
              <a:cxnLst>
                <a:cxn ang="0">
                  <a:pos x="1" y="41"/>
                </a:cxn>
                <a:cxn ang="0">
                  <a:pos x="7" y="37"/>
                </a:cxn>
                <a:cxn ang="0">
                  <a:pos x="11" y="35"/>
                </a:cxn>
                <a:cxn ang="0">
                  <a:pos x="14" y="32"/>
                </a:cxn>
                <a:cxn ang="0">
                  <a:pos x="18" y="30"/>
                </a:cxn>
                <a:cxn ang="0">
                  <a:pos x="22" y="26"/>
                </a:cxn>
                <a:cxn ang="0">
                  <a:pos x="27" y="24"/>
                </a:cxn>
                <a:cxn ang="0">
                  <a:pos x="31" y="22"/>
                </a:cxn>
                <a:cxn ang="0">
                  <a:pos x="34" y="21"/>
                </a:cxn>
                <a:cxn ang="0">
                  <a:pos x="40" y="17"/>
                </a:cxn>
                <a:cxn ang="0">
                  <a:pos x="44" y="15"/>
                </a:cxn>
                <a:cxn ang="0">
                  <a:pos x="47" y="13"/>
                </a:cxn>
                <a:cxn ang="0">
                  <a:pos x="51" y="11"/>
                </a:cxn>
                <a:cxn ang="0">
                  <a:pos x="57" y="10"/>
                </a:cxn>
                <a:cxn ang="0">
                  <a:pos x="60" y="8"/>
                </a:cxn>
                <a:cxn ang="0">
                  <a:pos x="66" y="6"/>
                </a:cxn>
                <a:cxn ang="0">
                  <a:pos x="69" y="2"/>
                </a:cxn>
                <a:cxn ang="0">
                  <a:pos x="69" y="0"/>
                </a:cxn>
                <a:cxn ang="0">
                  <a:pos x="64" y="2"/>
                </a:cxn>
                <a:cxn ang="0">
                  <a:pos x="60" y="4"/>
                </a:cxn>
                <a:cxn ang="0">
                  <a:pos x="55" y="6"/>
                </a:cxn>
                <a:cxn ang="0">
                  <a:pos x="51" y="8"/>
                </a:cxn>
                <a:cxn ang="0">
                  <a:pos x="47" y="10"/>
                </a:cxn>
                <a:cxn ang="0">
                  <a:pos x="42" y="11"/>
                </a:cxn>
                <a:cxn ang="0">
                  <a:pos x="38" y="13"/>
                </a:cxn>
                <a:cxn ang="0">
                  <a:pos x="33" y="17"/>
                </a:cxn>
                <a:cxn ang="0">
                  <a:pos x="29" y="19"/>
                </a:cxn>
                <a:cxn ang="0">
                  <a:pos x="25" y="21"/>
                </a:cxn>
                <a:cxn ang="0">
                  <a:pos x="20" y="24"/>
                </a:cxn>
                <a:cxn ang="0">
                  <a:pos x="16" y="26"/>
                </a:cxn>
                <a:cxn ang="0">
                  <a:pos x="12" y="30"/>
                </a:cxn>
                <a:cxn ang="0">
                  <a:pos x="9" y="32"/>
                </a:cxn>
                <a:cxn ang="0">
                  <a:pos x="3" y="35"/>
                </a:cxn>
                <a:cxn ang="0">
                  <a:pos x="0" y="37"/>
                </a:cxn>
                <a:cxn ang="0">
                  <a:pos x="1" y="37"/>
                </a:cxn>
                <a:cxn ang="0">
                  <a:pos x="1" y="41"/>
                </a:cxn>
              </a:cxnLst>
              <a:rect l="0" t="0" r="r" b="b"/>
              <a:pathLst>
                <a:path w="69" h="41">
                  <a:moveTo>
                    <a:pt x="1" y="41"/>
                  </a:moveTo>
                  <a:lnTo>
                    <a:pt x="7" y="37"/>
                  </a:lnTo>
                  <a:lnTo>
                    <a:pt x="11" y="35"/>
                  </a:lnTo>
                  <a:lnTo>
                    <a:pt x="14" y="32"/>
                  </a:lnTo>
                  <a:lnTo>
                    <a:pt x="18" y="30"/>
                  </a:lnTo>
                  <a:lnTo>
                    <a:pt x="22" y="26"/>
                  </a:lnTo>
                  <a:lnTo>
                    <a:pt x="27" y="24"/>
                  </a:lnTo>
                  <a:lnTo>
                    <a:pt x="31" y="22"/>
                  </a:lnTo>
                  <a:lnTo>
                    <a:pt x="34" y="21"/>
                  </a:lnTo>
                  <a:lnTo>
                    <a:pt x="40" y="17"/>
                  </a:lnTo>
                  <a:lnTo>
                    <a:pt x="44" y="15"/>
                  </a:lnTo>
                  <a:lnTo>
                    <a:pt x="47" y="13"/>
                  </a:lnTo>
                  <a:lnTo>
                    <a:pt x="51" y="11"/>
                  </a:lnTo>
                  <a:lnTo>
                    <a:pt x="57" y="10"/>
                  </a:lnTo>
                  <a:lnTo>
                    <a:pt x="60" y="8"/>
                  </a:lnTo>
                  <a:lnTo>
                    <a:pt x="66" y="6"/>
                  </a:lnTo>
                  <a:lnTo>
                    <a:pt x="69" y="2"/>
                  </a:lnTo>
                  <a:lnTo>
                    <a:pt x="69" y="0"/>
                  </a:lnTo>
                  <a:lnTo>
                    <a:pt x="64" y="2"/>
                  </a:lnTo>
                  <a:lnTo>
                    <a:pt x="60" y="4"/>
                  </a:lnTo>
                  <a:lnTo>
                    <a:pt x="55" y="6"/>
                  </a:lnTo>
                  <a:lnTo>
                    <a:pt x="51" y="8"/>
                  </a:lnTo>
                  <a:lnTo>
                    <a:pt x="47" y="10"/>
                  </a:lnTo>
                  <a:lnTo>
                    <a:pt x="42" y="11"/>
                  </a:lnTo>
                  <a:lnTo>
                    <a:pt x="38" y="13"/>
                  </a:lnTo>
                  <a:lnTo>
                    <a:pt x="33" y="17"/>
                  </a:lnTo>
                  <a:lnTo>
                    <a:pt x="29" y="19"/>
                  </a:lnTo>
                  <a:lnTo>
                    <a:pt x="25" y="21"/>
                  </a:lnTo>
                  <a:lnTo>
                    <a:pt x="20" y="24"/>
                  </a:lnTo>
                  <a:lnTo>
                    <a:pt x="16" y="26"/>
                  </a:lnTo>
                  <a:lnTo>
                    <a:pt x="12" y="30"/>
                  </a:lnTo>
                  <a:lnTo>
                    <a:pt x="9" y="32"/>
                  </a:lnTo>
                  <a:lnTo>
                    <a:pt x="3" y="35"/>
                  </a:lnTo>
                  <a:lnTo>
                    <a:pt x="0" y="37"/>
                  </a:lnTo>
                  <a:lnTo>
                    <a:pt x="1" y="37"/>
                  </a:lnTo>
                  <a:lnTo>
                    <a:pt x="1" y="41"/>
                  </a:lnTo>
                  <a:close/>
                </a:path>
              </a:pathLst>
            </a:custGeom>
            <a:solidFill>
              <a:srgbClr val="000000"/>
            </a:solidFill>
            <a:ln w="9525">
              <a:noFill/>
              <a:round/>
            </a:ln>
          </p:spPr>
          <p:txBody>
            <a:bodyPr/>
            <a:lstStyle/>
            <a:p>
              <a:endParaRPr lang="en-US"/>
            </a:p>
          </p:txBody>
        </p:sp>
        <p:sp>
          <p:nvSpPr>
            <p:cNvPr id="520792" name="Freeform 600"/>
            <p:cNvSpPr/>
            <p:nvPr/>
          </p:nvSpPr>
          <p:spPr bwMode="auto">
            <a:xfrm>
              <a:off x="3944" y="2938"/>
              <a:ext cx="5" cy="13"/>
            </a:xfrm>
            <a:custGeom>
              <a:avLst/>
              <a:gdLst/>
              <a:ahLst/>
              <a:cxnLst>
                <a:cxn ang="0">
                  <a:pos x="2" y="0"/>
                </a:cxn>
                <a:cxn ang="0">
                  <a:pos x="2" y="2"/>
                </a:cxn>
                <a:cxn ang="0">
                  <a:pos x="0" y="4"/>
                </a:cxn>
                <a:cxn ang="0">
                  <a:pos x="0" y="7"/>
                </a:cxn>
                <a:cxn ang="0">
                  <a:pos x="2" y="11"/>
                </a:cxn>
                <a:cxn ang="0">
                  <a:pos x="5" y="13"/>
                </a:cxn>
                <a:cxn ang="0">
                  <a:pos x="5" y="9"/>
                </a:cxn>
                <a:cxn ang="0">
                  <a:pos x="4" y="9"/>
                </a:cxn>
                <a:cxn ang="0">
                  <a:pos x="4" y="4"/>
                </a:cxn>
                <a:cxn ang="0">
                  <a:pos x="2" y="0"/>
                </a:cxn>
                <a:cxn ang="0">
                  <a:pos x="2" y="2"/>
                </a:cxn>
                <a:cxn ang="0">
                  <a:pos x="2" y="0"/>
                </a:cxn>
              </a:cxnLst>
              <a:rect l="0" t="0" r="r" b="b"/>
              <a:pathLst>
                <a:path w="5" h="13">
                  <a:moveTo>
                    <a:pt x="2" y="0"/>
                  </a:moveTo>
                  <a:lnTo>
                    <a:pt x="2" y="2"/>
                  </a:lnTo>
                  <a:lnTo>
                    <a:pt x="0" y="4"/>
                  </a:lnTo>
                  <a:lnTo>
                    <a:pt x="0" y="7"/>
                  </a:lnTo>
                  <a:lnTo>
                    <a:pt x="2" y="11"/>
                  </a:lnTo>
                  <a:lnTo>
                    <a:pt x="5" y="13"/>
                  </a:lnTo>
                  <a:lnTo>
                    <a:pt x="5" y="9"/>
                  </a:lnTo>
                  <a:lnTo>
                    <a:pt x="4" y="9"/>
                  </a:lnTo>
                  <a:lnTo>
                    <a:pt x="4" y="4"/>
                  </a:lnTo>
                  <a:lnTo>
                    <a:pt x="2" y="0"/>
                  </a:lnTo>
                  <a:lnTo>
                    <a:pt x="2" y="2"/>
                  </a:lnTo>
                  <a:lnTo>
                    <a:pt x="2" y="0"/>
                  </a:lnTo>
                  <a:close/>
                </a:path>
              </a:pathLst>
            </a:custGeom>
            <a:solidFill>
              <a:srgbClr val="000000"/>
            </a:solidFill>
            <a:ln w="9525">
              <a:noFill/>
              <a:round/>
            </a:ln>
          </p:spPr>
          <p:txBody>
            <a:bodyPr/>
            <a:lstStyle/>
            <a:p>
              <a:endParaRPr lang="en-US"/>
            </a:p>
          </p:txBody>
        </p:sp>
        <p:sp>
          <p:nvSpPr>
            <p:cNvPr id="520793" name="Freeform 601"/>
            <p:cNvSpPr/>
            <p:nvPr/>
          </p:nvSpPr>
          <p:spPr bwMode="auto">
            <a:xfrm>
              <a:off x="3946" y="2898"/>
              <a:ext cx="84" cy="44"/>
            </a:xfrm>
            <a:custGeom>
              <a:avLst/>
              <a:gdLst/>
              <a:ahLst/>
              <a:cxnLst>
                <a:cxn ang="0">
                  <a:pos x="84" y="1"/>
                </a:cxn>
                <a:cxn ang="0">
                  <a:pos x="82" y="1"/>
                </a:cxn>
                <a:cxn ang="0">
                  <a:pos x="77" y="3"/>
                </a:cxn>
                <a:cxn ang="0">
                  <a:pos x="71" y="5"/>
                </a:cxn>
                <a:cxn ang="0">
                  <a:pos x="68" y="7"/>
                </a:cxn>
                <a:cxn ang="0">
                  <a:pos x="62" y="9"/>
                </a:cxn>
                <a:cxn ang="0">
                  <a:pos x="57" y="11"/>
                </a:cxn>
                <a:cxn ang="0">
                  <a:pos x="51" y="14"/>
                </a:cxn>
                <a:cxn ang="0">
                  <a:pos x="46" y="16"/>
                </a:cxn>
                <a:cxn ang="0">
                  <a:pos x="40" y="18"/>
                </a:cxn>
                <a:cxn ang="0">
                  <a:pos x="35" y="22"/>
                </a:cxn>
                <a:cxn ang="0">
                  <a:pos x="31" y="23"/>
                </a:cxn>
                <a:cxn ang="0">
                  <a:pos x="25" y="27"/>
                </a:cxn>
                <a:cxn ang="0">
                  <a:pos x="20" y="29"/>
                </a:cxn>
                <a:cxn ang="0">
                  <a:pos x="14" y="33"/>
                </a:cxn>
                <a:cxn ang="0">
                  <a:pos x="11" y="34"/>
                </a:cxn>
                <a:cxn ang="0">
                  <a:pos x="3" y="38"/>
                </a:cxn>
                <a:cxn ang="0">
                  <a:pos x="0" y="40"/>
                </a:cxn>
                <a:cxn ang="0">
                  <a:pos x="2" y="44"/>
                </a:cxn>
                <a:cxn ang="0">
                  <a:pos x="5" y="42"/>
                </a:cxn>
                <a:cxn ang="0">
                  <a:pos x="11" y="38"/>
                </a:cxn>
                <a:cxn ang="0">
                  <a:pos x="16" y="36"/>
                </a:cxn>
                <a:cxn ang="0">
                  <a:pos x="22" y="33"/>
                </a:cxn>
                <a:cxn ang="0">
                  <a:pos x="27" y="31"/>
                </a:cxn>
                <a:cxn ang="0">
                  <a:pos x="31" y="27"/>
                </a:cxn>
                <a:cxn ang="0">
                  <a:pos x="36" y="25"/>
                </a:cxn>
                <a:cxn ang="0">
                  <a:pos x="42" y="22"/>
                </a:cxn>
                <a:cxn ang="0">
                  <a:pos x="48" y="20"/>
                </a:cxn>
                <a:cxn ang="0">
                  <a:pos x="51" y="18"/>
                </a:cxn>
                <a:cxn ang="0">
                  <a:pos x="57" y="14"/>
                </a:cxn>
                <a:cxn ang="0">
                  <a:pos x="62" y="12"/>
                </a:cxn>
                <a:cxn ang="0">
                  <a:pos x="68" y="11"/>
                </a:cxn>
                <a:cxn ang="0">
                  <a:pos x="73" y="9"/>
                </a:cxn>
                <a:cxn ang="0">
                  <a:pos x="79" y="5"/>
                </a:cxn>
                <a:cxn ang="0">
                  <a:pos x="84" y="3"/>
                </a:cxn>
                <a:cxn ang="0">
                  <a:pos x="82" y="3"/>
                </a:cxn>
                <a:cxn ang="0">
                  <a:pos x="84" y="1"/>
                </a:cxn>
                <a:cxn ang="0">
                  <a:pos x="82" y="0"/>
                </a:cxn>
                <a:cxn ang="0">
                  <a:pos x="82" y="1"/>
                </a:cxn>
                <a:cxn ang="0">
                  <a:pos x="84" y="1"/>
                </a:cxn>
              </a:cxnLst>
              <a:rect l="0" t="0" r="r" b="b"/>
              <a:pathLst>
                <a:path w="84" h="44">
                  <a:moveTo>
                    <a:pt x="84" y="1"/>
                  </a:moveTo>
                  <a:lnTo>
                    <a:pt x="82" y="1"/>
                  </a:lnTo>
                  <a:lnTo>
                    <a:pt x="77" y="3"/>
                  </a:lnTo>
                  <a:lnTo>
                    <a:pt x="71" y="5"/>
                  </a:lnTo>
                  <a:lnTo>
                    <a:pt x="68" y="7"/>
                  </a:lnTo>
                  <a:lnTo>
                    <a:pt x="62" y="9"/>
                  </a:lnTo>
                  <a:lnTo>
                    <a:pt x="57" y="11"/>
                  </a:lnTo>
                  <a:lnTo>
                    <a:pt x="51" y="14"/>
                  </a:lnTo>
                  <a:lnTo>
                    <a:pt x="46" y="16"/>
                  </a:lnTo>
                  <a:lnTo>
                    <a:pt x="40" y="18"/>
                  </a:lnTo>
                  <a:lnTo>
                    <a:pt x="35" y="22"/>
                  </a:lnTo>
                  <a:lnTo>
                    <a:pt x="31" y="23"/>
                  </a:lnTo>
                  <a:lnTo>
                    <a:pt x="25" y="27"/>
                  </a:lnTo>
                  <a:lnTo>
                    <a:pt x="20" y="29"/>
                  </a:lnTo>
                  <a:lnTo>
                    <a:pt x="14" y="33"/>
                  </a:lnTo>
                  <a:lnTo>
                    <a:pt x="11" y="34"/>
                  </a:lnTo>
                  <a:lnTo>
                    <a:pt x="3" y="38"/>
                  </a:lnTo>
                  <a:lnTo>
                    <a:pt x="0" y="40"/>
                  </a:lnTo>
                  <a:lnTo>
                    <a:pt x="2" y="44"/>
                  </a:lnTo>
                  <a:lnTo>
                    <a:pt x="5" y="42"/>
                  </a:lnTo>
                  <a:lnTo>
                    <a:pt x="11" y="38"/>
                  </a:lnTo>
                  <a:lnTo>
                    <a:pt x="16" y="36"/>
                  </a:lnTo>
                  <a:lnTo>
                    <a:pt x="22" y="33"/>
                  </a:lnTo>
                  <a:lnTo>
                    <a:pt x="27" y="31"/>
                  </a:lnTo>
                  <a:lnTo>
                    <a:pt x="31" y="27"/>
                  </a:lnTo>
                  <a:lnTo>
                    <a:pt x="36" y="25"/>
                  </a:lnTo>
                  <a:lnTo>
                    <a:pt x="42" y="22"/>
                  </a:lnTo>
                  <a:lnTo>
                    <a:pt x="48" y="20"/>
                  </a:lnTo>
                  <a:lnTo>
                    <a:pt x="51" y="18"/>
                  </a:lnTo>
                  <a:lnTo>
                    <a:pt x="57" y="14"/>
                  </a:lnTo>
                  <a:lnTo>
                    <a:pt x="62" y="12"/>
                  </a:lnTo>
                  <a:lnTo>
                    <a:pt x="68" y="11"/>
                  </a:lnTo>
                  <a:lnTo>
                    <a:pt x="73" y="9"/>
                  </a:lnTo>
                  <a:lnTo>
                    <a:pt x="79" y="5"/>
                  </a:lnTo>
                  <a:lnTo>
                    <a:pt x="84" y="3"/>
                  </a:lnTo>
                  <a:lnTo>
                    <a:pt x="82" y="3"/>
                  </a:lnTo>
                  <a:lnTo>
                    <a:pt x="84" y="1"/>
                  </a:lnTo>
                  <a:lnTo>
                    <a:pt x="82" y="0"/>
                  </a:lnTo>
                  <a:lnTo>
                    <a:pt x="82" y="1"/>
                  </a:lnTo>
                  <a:lnTo>
                    <a:pt x="84" y="1"/>
                  </a:lnTo>
                  <a:close/>
                </a:path>
              </a:pathLst>
            </a:custGeom>
            <a:solidFill>
              <a:srgbClr val="000000"/>
            </a:solidFill>
            <a:ln w="9525">
              <a:noFill/>
              <a:round/>
            </a:ln>
          </p:spPr>
          <p:txBody>
            <a:bodyPr/>
            <a:lstStyle/>
            <a:p>
              <a:endParaRPr lang="en-US"/>
            </a:p>
          </p:txBody>
        </p:sp>
        <p:sp>
          <p:nvSpPr>
            <p:cNvPr id="520794" name="Freeform 602"/>
            <p:cNvSpPr/>
            <p:nvPr/>
          </p:nvSpPr>
          <p:spPr bwMode="auto">
            <a:xfrm>
              <a:off x="4028" y="2899"/>
              <a:ext cx="10" cy="4"/>
            </a:xfrm>
            <a:custGeom>
              <a:avLst/>
              <a:gdLst/>
              <a:ahLst/>
              <a:cxnLst>
                <a:cxn ang="0">
                  <a:pos x="10" y="2"/>
                </a:cxn>
                <a:cxn ang="0">
                  <a:pos x="8" y="2"/>
                </a:cxn>
                <a:cxn ang="0">
                  <a:pos x="2" y="0"/>
                </a:cxn>
                <a:cxn ang="0">
                  <a:pos x="0" y="2"/>
                </a:cxn>
                <a:cxn ang="0">
                  <a:pos x="6" y="4"/>
                </a:cxn>
                <a:cxn ang="0">
                  <a:pos x="6" y="2"/>
                </a:cxn>
                <a:cxn ang="0">
                  <a:pos x="10" y="2"/>
                </a:cxn>
                <a:cxn ang="0">
                  <a:pos x="8" y="2"/>
                </a:cxn>
                <a:cxn ang="0">
                  <a:pos x="10" y="2"/>
                </a:cxn>
              </a:cxnLst>
              <a:rect l="0" t="0" r="r" b="b"/>
              <a:pathLst>
                <a:path w="10" h="4">
                  <a:moveTo>
                    <a:pt x="10" y="2"/>
                  </a:moveTo>
                  <a:lnTo>
                    <a:pt x="8" y="2"/>
                  </a:lnTo>
                  <a:lnTo>
                    <a:pt x="2" y="0"/>
                  </a:lnTo>
                  <a:lnTo>
                    <a:pt x="0" y="2"/>
                  </a:lnTo>
                  <a:lnTo>
                    <a:pt x="6" y="4"/>
                  </a:lnTo>
                  <a:lnTo>
                    <a:pt x="6" y="2"/>
                  </a:lnTo>
                  <a:lnTo>
                    <a:pt x="10" y="2"/>
                  </a:lnTo>
                  <a:lnTo>
                    <a:pt x="8" y="2"/>
                  </a:lnTo>
                  <a:lnTo>
                    <a:pt x="10" y="2"/>
                  </a:lnTo>
                  <a:close/>
                </a:path>
              </a:pathLst>
            </a:custGeom>
            <a:solidFill>
              <a:srgbClr val="000000"/>
            </a:solidFill>
            <a:ln w="9525">
              <a:noFill/>
              <a:round/>
            </a:ln>
          </p:spPr>
          <p:txBody>
            <a:bodyPr/>
            <a:lstStyle/>
            <a:p>
              <a:endParaRPr lang="en-US"/>
            </a:p>
          </p:txBody>
        </p:sp>
        <p:sp>
          <p:nvSpPr>
            <p:cNvPr id="520795" name="Freeform 603"/>
            <p:cNvSpPr/>
            <p:nvPr/>
          </p:nvSpPr>
          <p:spPr bwMode="auto">
            <a:xfrm>
              <a:off x="3865" y="2903"/>
              <a:ext cx="31" cy="29"/>
            </a:xfrm>
            <a:custGeom>
              <a:avLst/>
              <a:gdLst/>
              <a:ahLst/>
              <a:cxnLst>
                <a:cxn ang="0">
                  <a:pos x="29" y="2"/>
                </a:cxn>
                <a:cxn ang="0">
                  <a:pos x="31" y="2"/>
                </a:cxn>
                <a:cxn ang="0">
                  <a:pos x="31" y="4"/>
                </a:cxn>
                <a:cxn ang="0">
                  <a:pos x="29" y="7"/>
                </a:cxn>
                <a:cxn ang="0">
                  <a:pos x="27" y="9"/>
                </a:cxn>
                <a:cxn ang="0">
                  <a:pos x="22" y="9"/>
                </a:cxn>
                <a:cxn ang="0">
                  <a:pos x="18" y="11"/>
                </a:cxn>
                <a:cxn ang="0">
                  <a:pos x="15" y="15"/>
                </a:cxn>
                <a:cxn ang="0">
                  <a:pos x="13" y="18"/>
                </a:cxn>
                <a:cxn ang="0">
                  <a:pos x="11" y="20"/>
                </a:cxn>
                <a:cxn ang="0">
                  <a:pos x="9" y="24"/>
                </a:cxn>
                <a:cxn ang="0">
                  <a:pos x="5" y="28"/>
                </a:cxn>
                <a:cxn ang="0">
                  <a:pos x="2" y="29"/>
                </a:cxn>
                <a:cxn ang="0">
                  <a:pos x="2" y="28"/>
                </a:cxn>
                <a:cxn ang="0">
                  <a:pos x="0" y="26"/>
                </a:cxn>
                <a:cxn ang="0">
                  <a:pos x="0" y="22"/>
                </a:cxn>
                <a:cxn ang="0">
                  <a:pos x="2" y="20"/>
                </a:cxn>
                <a:cxn ang="0">
                  <a:pos x="2" y="18"/>
                </a:cxn>
                <a:cxn ang="0">
                  <a:pos x="4" y="18"/>
                </a:cxn>
                <a:cxn ang="0">
                  <a:pos x="7" y="15"/>
                </a:cxn>
                <a:cxn ang="0">
                  <a:pos x="7" y="13"/>
                </a:cxn>
                <a:cxn ang="0">
                  <a:pos x="9" y="9"/>
                </a:cxn>
                <a:cxn ang="0">
                  <a:pos x="11" y="9"/>
                </a:cxn>
                <a:cxn ang="0">
                  <a:pos x="11" y="7"/>
                </a:cxn>
                <a:cxn ang="0">
                  <a:pos x="16" y="2"/>
                </a:cxn>
                <a:cxn ang="0">
                  <a:pos x="20" y="2"/>
                </a:cxn>
                <a:cxn ang="0">
                  <a:pos x="22" y="0"/>
                </a:cxn>
                <a:cxn ang="0">
                  <a:pos x="27" y="0"/>
                </a:cxn>
                <a:cxn ang="0">
                  <a:pos x="27" y="2"/>
                </a:cxn>
                <a:cxn ang="0">
                  <a:pos x="29" y="2"/>
                </a:cxn>
              </a:cxnLst>
              <a:rect l="0" t="0" r="r" b="b"/>
              <a:pathLst>
                <a:path w="31" h="29">
                  <a:moveTo>
                    <a:pt x="29" y="2"/>
                  </a:moveTo>
                  <a:lnTo>
                    <a:pt x="31" y="2"/>
                  </a:lnTo>
                  <a:lnTo>
                    <a:pt x="31" y="4"/>
                  </a:lnTo>
                  <a:lnTo>
                    <a:pt x="29" y="7"/>
                  </a:lnTo>
                  <a:lnTo>
                    <a:pt x="27" y="9"/>
                  </a:lnTo>
                  <a:lnTo>
                    <a:pt x="22" y="9"/>
                  </a:lnTo>
                  <a:lnTo>
                    <a:pt x="18" y="11"/>
                  </a:lnTo>
                  <a:lnTo>
                    <a:pt x="15" y="15"/>
                  </a:lnTo>
                  <a:lnTo>
                    <a:pt x="13" y="18"/>
                  </a:lnTo>
                  <a:lnTo>
                    <a:pt x="11" y="20"/>
                  </a:lnTo>
                  <a:lnTo>
                    <a:pt x="9" y="24"/>
                  </a:lnTo>
                  <a:lnTo>
                    <a:pt x="5" y="28"/>
                  </a:lnTo>
                  <a:lnTo>
                    <a:pt x="2" y="29"/>
                  </a:lnTo>
                  <a:lnTo>
                    <a:pt x="2" y="28"/>
                  </a:lnTo>
                  <a:lnTo>
                    <a:pt x="0" y="26"/>
                  </a:lnTo>
                  <a:lnTo>
                    <a:pt x="0" y="22"/>
                  </a:lnTo>
                  <a:lnTo>
                    <a:pt x="2" y="20"/>
                  </a:lnTo>
                  <a:lnTo>
                    <a:pt x="2" y="18"/>
                  </a:lnTo>
                  <a:lnTo>
                    <a:pt x="4" y="18"/>
                  </a:lnTo>
                  <a:lnTo>
                    <a:pt x="7" y="15"/>
                  </a:lnTo>
                  <a:lnTo>
                    <a:pt x="7" y="13"/>
                  </a:lnTo>
                  <a:lnTo>
                    <a:pt x="9" y="9"/>
                  </a:lnTo>
                  <a:lnTo>
                    <a:pt x="11" y="9"/>
                  </a:lnTo>
                  <a:lnTo>
                    <a:pt x="11" y="7"/>
                  </a:lnTo>
                  <a:lnTo>
                    <a:pt x="16" y="2"/>
                  </a:lnTo>
                  <a:lnTo>
                    <a:pt x="20" y="2"/>
                  </a:lnTo>
                  <a:lnTo>
                    <a:pt x="22" y="0"/>
                  </a:lnTo>
                  <a:lnTo>
                    <a:pt x="27" y="0"/>
                  </a:lnTo>
                  <a:lnTo>
                    <a:pt x="27" y="2"/>
                  </a:lnTo>
                  <a:lnTo>
                    <a:pt x="29" y="2"/>
                  </a:lnTo>
                  <a:close/>
                </a:path>
              </a:pathLst>
            </a:custGeom>
            <a:solidFill>
              <a:srgbClr val="000000"/>
            </a:solidFill>
            <a:ln w="9525">
              <a:noFill/>
              <a:round/>
            </a:ln>
          </p:spPr>
          <p:txBody>
            <a:bodyPr/>
            <a:lstStyle/>
            <a:p>
              <a:endParaRPr lang="en-US"/>
            </a:p>
          </p:txBody>
        </p:sp>
        <p:sp>
          <p:nvSpPr>
            <p:cNvPr id="520796" name="Freeform 604"/>
            <p:cNvSpPr/>
            <p:nvPr/>
          </p:nvSpPr>
          <p:spPr bwMode="auto">
            <a:xfrm>
              <a:off x="3894" y="2903"/>
              <a:ext cx="2" cy="4"/>
            </a:xfrm>
            <a:custGeom>
              <a:avLst/>
              <a:gdLst/>
              <a:ahLst/>
              <a:cxnLst>
                <a:cxn ang="0">
                  <a:pos x="2" y="2"/>
                </a:cxn>
                <a:cxn ang="0">
                  <a:pos x="2" y="0"/>
                </a:cxn>
                <a:cxn ang="0">
                  <a:pos x="0" y="0"/>
                </a:cxn>
                <a:cxn ang="0">
                  <a:pos x="0" y="4"/>
                </a:cxn>
                <a:cxn ang="0">
                  <a:pos x="2" y="4"/>
                </a:cxn>
                <a:cxn ang="0">
                  <a:pos x="0" y="2"/>
                </a:cxn>
                <a:cxn ang="0">
                  <a:pos x="2" y="2"/>
                </a:cxn>
                <a:cxn ang="0">
                  <a:pos x="2" y="0"/>
                </a:cxn>
                <a:cxn ang="0">
                  <a:pos x="2" y="2"/>
                </a:cxn>
              </a:cxnLst>
              <a:rect l="0" t="0" r="r" b="b"/>
              <a:pathLst>
                <a:path w="2" h="4">
                  <a:moveTo>
                    <a:pt x="2" y="2"/>
                  </a:moveTo>
                  <a:lnTo>
                    <a:pt x="2" y="0"/>
                  </a:lnTo>
                  <a:lnTo>
                    <a:pt x="0" y="0"/>
                  </a:lnTo>
                  <a:lnTo>
                    <a:pt x="0" y="4"/>
                  </a:lnTo>
                  <a:lnTo>
                    <a:pt x="2" y="4"/>
                  </a:lnTo>
                  <a:lnTo>
                    <a:pt x="0" y="2"/>
                  </a:lnTo>
                  <a:lnTo>
                    <a:pt x="2" y="2"/>
                  </a:lnTo>
                  <a:lnTo>
                    <a:pt x="2" y="0"/>
                  </a:lnTo>
                  <a:lnTo>
                    <a:pt x="2" y="2"/>
                  </a:lnTo>
                  <a:close/>
                </a:path>
              </a:pathLst>
            </a:custGeom>
            <a:solidFill>
              <a:srgbClr val="000000"/>
            </a:solidFill>
            <a:ln w="9525">
              <a:noFill/>
              <a:round/>
            </a:ln>
          </p:spPr>
          <p:txBody>
            <a:bodyPr/>
            <a:lstStyle/>
            <a:p>
              <a:endParaRPr lang="en-US"/>
            </a:p>
          </p:txBody>
        </p:sp>
        <p:sp>
          <p:nvSpPr>
            <p:cNvPr id="520797" name="Freeform 605"/>
            <p:cNvSpPr/>
            <p:nvPr/>
          </p:nvSpPr>
          <p:spPr bwMode="auto">
            <a:xfrm>
              <a:off x="3891" y="2905"/>
              <a:ext cx="5" cy="9"/>
            </a:xfrm>
            <a:custGeom>
              <a:avLst/>
              <a:gdLst/>
              <a:ahLst/>
              <a:cxnLst>
                <a:cxn ang="0">
                  <a:pos x="0" y="9"/>
                </a:cxn>
                <a:cxn ang="0">
                  <a:pos x="3" y="7"/>
                </a:cxn>
                <a:cxn ang="0">
                  <a:pos x="5" y="5"/>
                </a:cxn>
                <a:cxn ang="0">
                  <a:pos x="5" y="0"/>
                </a:cxn>
                <a:cxn ang="0">
                  <a:pos x="3" y="0"/>
                </a:cxn>
                <a:cxn ang="0">
                  <a:pos x="3" y="4"/>
                </a:cxn>
                <a:cxn ang="0">
                  <a:pos x="1" y="5"/>
                </a:cxn>
                <a:cxn ang="0">
                  <a:pos x="0" y="5"/>
                </a:cxn>
                <a:cxn ang="0">
                  <a:pos x="0" y="9"/>
                </a:cxn>
              </a:cxnLst>
              <a:rect l="0" t="0" r="r" b="b"/>
              <a:pathLst>
                <a:path w="5" h="9">
                  <a:moveTo>
                    <a:pt x="0" y="9"/>
                  </a:moveTo>
                  <a:lnTo>
                    <a:pt x="3" y="7"/>
                  </a:lnTo>
                  <a:lnTo>
                    <a:pt x="5" y="5"/>
                  </a:lnTo>
                  <a:lnTo>
                    <a:pt x="5" y="0"/>
                  </a:lnTo>
                  <a:lnTo>
                    <a:pt x="3" y="0"/>
                  </a:lnTo>
                  <a:lnTo>
                    <a:pt x="3" y="4"/>
                  </a:lnTo>
                  <a:lnTo>
                    <a:pt x="1" y="5"/>
                  </a:lnTo>
                  <a:lnTo>
                    <a:pt x="0" y="5"/>
                  </a:lnTo>
                  <a:lnTo>
                    <a:pt x="0" y="9"/>
                  </a:lnTo>
                  <a:close/>
                </a:path>
              </a:pathLst>
            </a:custGeom>
            <a:solidFill>
              <a:srgbClr val="000000"/>
            </a:solidFill>
            <a:ln w="9525">
              <a:noFill/>
              <a:round/>
            </a:ln>
          </p:spPr>
          <p:txBody>
            <a:bodyPr/>
            <a:lstStyle/>
            <a:p>
              <a:endParaRPr lang="en-US"/>
            </a:p>
          </p:txBody>
        </p:sp>
        <p:sp>
          <p:nvSpPr>
            <p:cNvPr id="520798" name="Freeform 606"/>
            <p:cNvSpPr/>
            <p:nvPr/>
          </p:nvSpPr>
          <p:spPr bwMode="auto">
            <a:xfrm>
              <a:off x="3867" y="2910"/>
              <a:ext cx="24" cy="24"/>
            </a:xfrm>
            <a:custGeom>
              <a:avLst/>
              <a:gdLst/>
              <a:ahLst/>
              <a:cxnLst>
                <a:cxn ang="0">
                  <a:pos x="0" y="24"/>
                </a:cxn>
                <a:cxn ang="0">
                  <a:pos x="5" y="22"/>
                </a:cxn>
                <a:cxn ang="0">
                  <a:pos x="9" y="19"/>
                </a:cxn>
                <a:cxn ang="0">
                  <a:pos x="11" y="15"/>
                </a:cxn>
                <a:cxn ang="0">
                  <a:pos x="13" y="11"/>
                </a:cxn>
                <a:cxn ang="0">
                  <a:pos x="14" y="8"/>
                </a:cxn>
                <a:cxn ang="0">
                  <a:pos x="16" y="6"/>
                </a:cxn>
                <a:cxn ang="0">
                  <a:pos x="20" y="4"/>
                </a:cxn>
                <a:cxn ang="0">
                  <a:pos x="24" y="4"/>
                </a:cxn>
                <a:cxn ang="0">
                  <a:pos x="24" y="0"/>
                </a:cxn>
                <a:cxn ang="0">
                  <a:pos x="20" y="0"/>
                </a:cxn>
                <a:cxn ang="0">
                  <a:pos x="14" y="2"/>
                </a:cxn>
                <a:cxn ang="0">
                  <a:pos x="11" y="6"/>
                </a:cxn>
                <a:cxn ang="0">
                  <a:pos x="9" y="10"/>
                </a:cxn>
                <a:cxn ang="0">
                  <a:pos x="7" y="13"/>
                </a:cxn>
                <a:cxn ang="0">
                  <a:pos x="5" y="17"/>
                </a:cxn>
                <a:cxn ang="0">
                  <a:pos x="2" y="19"/>
                </a:cxn>
                <a:cxn ang="0">
                  <a:pos x="0" y="21"/>
                </a:cxn>
                <a:cxn ang="0">
                  <a:pos x="0" y="24"/>
                </a:cxn>
              </a:cxnLst>
              <a:rect l="0" t="0" r="r" b="b"/>
              <a:pathLst>
                <a:path w="24" h="24">
                  <a:moveTo>
                    <a:pt x="0" y="24"/>
                  </a:moveTo>
                  <a:lnTo>
                    <a:pt x="5" y="22"/>
                  </a:lnTo>
                  <a:lnTo>
                    <a:pt x="9" y="19"/>
                  </a:lnTo>
                  <a:lnTo>
                    <a:pt x="11" y="15"/>
                  </a:lnTo>
                  <a:lnTo>
                    <a:pt x="13" y="11"/>
                  </a:lnTo>
                  <a:lnTo>
                    <a:pt x="14" y="8"/>
                  </a:lnTo>
                  <a:lnTo>
                    <a:pt x="16" y="6"/>
                  </a:lnTo>
                  <a:lnTo>
                    <a:pt x="20" y="4"/>
                  </a:lnTo>
                  <a:lnTo>
                    <a:pt x="24" y="4"/>
                  </a:lnTo>
                  <a:lnTo>
                    <a:pt x="24" y="0"/>
                  </a:lnTo>
                  <a:lnTo>
                    <a:pt x="20" y="0"/>
                  </a:lnTo>
                  <a:lnTo>
                    <a:pt x="14" y="2"/>
                  </a:lnTo>
                  <a:lnTo>
                    <a:pt x="11" y="6"/>
                  </a:lnTo>
                  <a:lnTo>
                    <a:pt x="9" y="10"/>
                  </a:lnTo>
                  <a:lnTo>
                    <a:pt x="7" y="13"/>
                  </a:lnTo>
                  <a:lnTo>
                    <a:pt x="5" y="17"/>
                  </a:lnTo>
                  <a:lnTo>
                    <a:pt x="2" y="19"/>
                  </a:lnTo>
                  <a:lnTo>
                    <a:pt x="0" y="21"/>
                  </a:lnTo>
                  <a:lnTo>
                    <a:pt x="0" y="24"/>
                  </a:lnTo>
                  <a:close/>
                </a:path>
              </a:pathLst>
            </a:custGeom>
            <a:solidFill>
              <a:srgbClr val="000000"/>
            </a:solidFill>
            <a:ln w="9525">
              <a:noFill/>
              <a:round/>
            </a:ln>
          </p:spPr>
          <p:txBody>
            <a:bodyPr/>
            <a:lstStyle/>
            <a:p>
              <a:endParaRPr lang="en-US"/>
            </a:p>
          </p:txBody>
        </p:sp>
        <p:sp>
          <p:nvSpPr>
            <p:cNvPr id="520799" name="Freeform 607"/>
            <p:cNvSpPr/>
            <p:nvPr/>
          </p:nvSpPr>
          <p:spPr bwMode="auto">
            <a:xfrm>
              <a:off x="3863" y="2925"/>
              <a:ext cx="4" cy="9"/>
            </a:xfrm>
            <a:custGeom>
              <a:avLst/>
              <a:gdLst/>
              <a:ahLst/>
              <a:cxnLst>
                <a:cxn ang="0">
                  <a:pos x="0" y="0"/>
                </a:cxn>
                <a:cxn ang="0">
                  <a:pos x="0" y="4"/>
                </a:cxn>
                <a:cxn ang="0">
                  <a:pos x="2" y="7"/>
                </a:cxn>
                <a:cxn ang="0">
                  <a:pos x="4" y="9"/>
                </a:cxn>
                <a:cxn ang="0">
                  <a:pos x="4" y="0"/>
                </a:cxn>
                <a:cxn ang="0">
                  <a:pos x="4" y="2"/>
                </a:cxn>
                <a:cxn ang="0">
                  <a:pos x="0" y="0"/>
                </a:cxn>
              </a:cxnLst>
              <a:rect l="0" t="0" r="r" b="b"/>
              <a:pathLst>
                <a:path w="4" h="9">
                  <a:moveTo>
                    <a:pt x="0" y="0"/>
                  </a:moveTo>
                  <a:lnTo>
                    <a:pt x="0" y="4"/>
                  </a:lnTo>
                  <a:lnTo>
                    <a:pt x="2" y="7"/>
                  </a:lnTo>
                  <a:lnTo>
                    <a:pt x="4" y="9"/>
                  </a:lnTo>
                  <a:lnTo>
                    <a:pt x="4" y="0"/>
                  </a:lnTo>
                  <a:lnTo>
                    <a:pt x="4" y="2"/>
                  </a:lnTo>
                  <a:lnTo>
                    <a:pt x="0" y="0"/>
                  </a:lnTo>
                  <a:close/>
                </a:path>
              </a:pathLst>
            </a:custGeom>
            <a:solidFill>
              <a:srgbClr val="000000"/>
            </a:solidFill>
            <a:ln w="9525">
              <a:noFill/>
              <a:round/>
            </a:ln>
          </p:spPr>
          <p:txBody>
            <a:bodyPr/>
            <a:lstStyle/>
            <a:p>
              <a:endParaRPr lang="en-US"/>
            </a:p>
          </p:txBody>
        </p:sp>
        <p:sp>
          <p:nvSpPr>
            <p:cNvPr id="520800" name="Freeform 608"/>
            <p:cNvSpPr/>
            <p:nvPr/>
          </p:nvSpPr>
          <p:spPr bwMode="auto">
            <a:xfrm>
              <a:off x="3863" y="2910"/>
              <a:ext cx="13" cy="17"/>
            </a:xfrm>
            <a:custGeom>
              <a:avLst/>
              <a:gdLst/>
              <a:ahLst/>
              <a:cxnLst>
                <a:cxn ang="0">
                  <a:pos x="11" y="0"/>
                </a:cxn>
                <a:cxn ang="0">
                  <a:pos x="9" y="2"/>
                </a:cxn>
                <a:cxn ang="0">
                  <a:pos x="9" y="4"/>
                </a:cxn>
                <a:cxn ang="0">
                  <a:pos x="4" y="10"/>
                </a:cxn>
                <a:cxn ang="0">
                  <a:pos x="4" y="11"/>
                </a:cxn>
                <a:cxn ang="0">
                  <a:pos x="0" y="15"/>
                </a:cxn>
                <a:cxn ang="0">
                  <a:pos x="4" y="17"/>
                </a:cxn>
                <a:cxn ang="0">
                  <a:pos x="4" y="15"/>
                </a:cxn>
                <a:cxn ang="0">
                  <a:pos x="9" y="10"/>
                </a:cxn>
                <a:cxn ang="0">
                  <a:pos x="9" y="8"/>
                </a:cxn>
                <a:cxn ang="0">
                  <a:pos x="13" y="4"/>
                </a:cxn>
                <a:cxn ang="0">
                  <a:pos x="13" y="2"/>
                </a:cxn>
                <a:cxn ang="0">
                  <a:pos x="11" y="0"/>
                </a:cxn>
              </a:cxnLst>
              <a:rect l="0" t="0" r="r" b="b"/>
              <a:pathLst>
                <a:path w="13" h="17">
                  <a:moveTo>
                    <a:pt x="11" y="0"/>
                  </a:moveTo>
                  <a:lnTo>
                    <a:pt x="9" y="2"/>
                  </a:lnTo>
                  <a:lnTo>
                    <a:pt x="9" y="4"/>
                  </a:lnTo>
                  <a:lnTo>
                    <a:pt x="4" y="10"/>
                  </a:lnTo>
                  <a:lnTo>
                    <a:pt x="4" y="11"/>
                  </a:lnTo>
                  <a:lnTo>
                    <a:pt x="0" y="15"/>
                  </a:lnTo>
                  <a:lnTo>
                    <a:pt x="4" y="17"/>
                  </a:lnTo>
                  <a:lnTo>
                    <a:pt x="4" y="15"/>
                  </a:lnTo>
                  <a:lnTo>
                    <a:pt x="9" y="10"/>
                  </a:lnTo>
                  <a:lnTo>
                    <a:pt x="9" y="8"/>
                  </a:lnTo>
                  <a:lnTo>
                    <a:pt x="13" y="4"/>
                  </a:lnTo>
                  <a:lnTo>
                    <a:pt x="13" y="2"/>
                  </a:lnTo>
                  <a:lnTo>
                    <a:pt x="11" y="0"/>
                  </a:lnTo>
                  <a:close/>
                </a:path>
              </a:pathLst>
            </a:custGeom>
            <a:solidFill>
              <a:srgbClr val="000000"/>
            </a:solidFill>
            <a:ln w="9525">
              <a:noFill/>
              <a:round/>
            </a:ln>
          </p:spPr>
          <p:txBody>
            <a:bodyPr/>
            <a:lstStyle/>
            <a:p>
              <a:endParaRPr lang="en-US"/>
            </a:p>
          </p:txBody>
        </p:sp>
        <p:sp>
          <p:nvSpPr>
            <p:cNvPr id="520801" name="Freeform 609"/>
            <p:cNvSpPr/>
            <p:nvPr/>
          </p:nvSpPr>
          <p:spPr bwMode="auto">
            <a:xfrm>
              <a:off x="3874" y="2901"/>
              <a:ext cx="22" cy="11"/>
            </a:xfrm>
            <a:custGeom>
              <a:avLst/>
              <a:gdLst/>
              <a:ahLst/>
              <a:cxnLst>
                <a:cxn ang="0">
                  <a:pos x="20" y="2"/>
                </a:cxn>
                <a:cxn ang="0">
                  <a:pos x="18" y="0"/>
                </a:cxn>
                <a:cxn ang="0">
                  <a:pos x="13" y="0"/>
                </a:cxn>
                <a:cxn ang="0">
                  <a:pos x="11" y="2"/>
                </a:cxn>
                <a:cxn ang="0">
                  <a:pos x="7" y="2"/>
                </a:cxn>
                <a:cxn ang="0">
                  <a:pos x="6" y="4"/>
                </a:cxn>
                <a:cxn ang="0">
                  <a:pos x="2" y="6"/>
                </a:cxn>
                <a:cxn ang="0">
                  <a:pos x="0" y="8"/>
                </a:cxn>
                <a:cxn ang="0">
                  <a:pos x="0" y="9"/>
                </a:cxn>
                <a:cxn ang="0">
                  <a:pos x="2" y="11"/>
                </a:cxn>
                <a:cxn ang="0">
                  <a:pos x="6" y="8"/>
                </a:cxn>
                <a:cxn ang="0">
                  <a:pos x="7" y="8"/>
                </a:cxn>
                <a:cxn ang="0">
                  <a:pos x="9" y="6"/>
                </a:cxn>
                <a:cxn ang="0">
                  <a:pos x="11" y="6"/>
                </a:cxn>
                <a:cxn ang="0">
                  <a:pos x="13" y="4"/>
                </a:cxn>
                <a:cxn ang="0">
                  <a:pos x="18" y="4"/>
                </a:cxn>
                <a:cxn ang="0">
                  <a:pos x="17" y="2"/>
                </a:cxn>
                <a:cxn ang="0">
                  <a:pos x="20" y="2"/>
                </a:cxn>
                <a:cxn ang="0">
                  <a:pos x="22" y="0"/>
                </a:cxn>
                <a:cxn ang="0">
                  <a:pos x="18" y="0"/>
                </a:cxn>
                <a:cxn ang="0">
                  <a:pos x="20" y="2"/>
                </a:cxn>
              </a:cxnLst>
              <a:rect l="0" t="0" r="r" b="b"/>
              <a:pathLst>
                <a:path w="22" h="11">
                  <a:moveTo>
                    <a:pt x="20" y="2"/>
                  </a:moveTo>
                  <a:lnTo>
                    <a:pt x="18" y="0"/>
                  </a:lnTo>
                  <a:lnTo>
                    <a:pt x="13" y="0"/>
                  </a:lnTo>
                  <a:lnTo>
                    <a:pt x="11" y="2"/>
                  </a:lnTo>
                  <a:lnTo>
                    <a:pt x="7" y="2"/>
                  </a:lnTo>
                  <a:lnTo>
                    <a:pt x="6" y="4"/>
                  </a:lnTo>
                  <a:lnTo>
                    <a:pt x="2" y="6"/>
                  </a:lnTo>
                  <a:lnTo>
                    <a:pt x="0" y="8"/>
                  </a:lnTo>
                  <a:lnTo>
                    <a:pt x="0" y="9"/>
                  </a:lnTo>
                  <a:lnTo>
                    <a:pt x="2" y="11"/>
                  </a:lnTo>
                  <a:lnTo>
                    <a:pt x="6" y="8"/>
                  </a:lnTo>
                  <a:lnTo>
                    <a:pt x="7" y="8"/>
                  </a:lnTo>
                  <a:lnTo>
                    <a:pt x="9" y="6"/>
                  </a:lnTo>
                  <a:lnTo>
                    <a:pt x="11" y="6"/>
                  </a:lnTo>
                  <a:lnTo>
                    <a:pt x="13" y="4"/>
                  </a:lnTo>
                  <a:lnTo>
                    <a:pt x="18" y="4"/>
                  </a:lnTo>
                  <a:lnTo>
                    <a:pt x="17" y="2"/>
                  </a:lnTo>
                  <a:lnTo>
                    <a:pt x="20" y="2"/>
                  </a:lnTo>
                  <a:lnTo>
                    <a:pt x="22" y="0"/>
                  </a:lnTo>
                  <a:lnTo>
                    <a:pt x="18" y="0"/>
                  </a:lnTo>
                  <a:lnTo>
                    <a:pt x="20" y="2"/>
                  </a:lnTo>
                  <a:close/>
                </a:path>
              </a:pathLst>
            </a:custGeom>
            <a:solidFill>
              <a:srgbClr val="000000"/>
            </a:solidFill>
            <a:ln w="9525">
              <a:noFill/>
              <a:round/>
            </a:ln>
          </p:spPr>
          <p:txBody>
            <a:bodyPr/>
            <a:lstStyle/>
            <a:p>
              <a:endParaRPr lang="en-US"/>
            </a:p>
          </p:txBody>
        </p:sp>
        <p:sp>
          <p:nvSpPr>
            <p:cNvPr id="520802" name="Freeform 610"/>
            <p:cNvSpPr/>
            <p:nvPr/>
          </p:nvSpPr>
          <p:spPr bwMode="auto">
            <a:xfrm>
              <a:off x="3891" y="2903"/>
              <a:ext cx="3" cy="4"/>
            </a:xfrm>
            <a:custGeom>
              <a:avLst/>
              <a:gdLst/>
              <a:ahLst/>
              <a:cxnLst>
                <a:cxn ang="0">
                  <a:pos x="3" y="0"/>
                </a:cxn>
                <a:cxn ang="0">
                  <a:pos x="3" y="2"/>
                </a:cxn>
                <a:cxn ang="0">
                  <a:pos x="3" y="0"/>
                </a:cxn>
                <a:cxn ang="0">
                  <a:pos x="0" y="0"/>
                </a:cxn>
                <a:cxn ang="0">
                  <a:pos x="0" y="2"/>
                </a:cxn>
                <a:cxn ang="0">
                  <a:pos x="1" y="2"/>
                </a:cxn>
                <a:cxn ang="0">
                  <a:pos x="1" y="4"/>
                </a:cxn>
                <a:cxn ang="0">
                  <a:pos x="3" y="4"/>
                </a:cxn>
                <a:cxn ang="0">
                  <a:pos x="1" y="4"/>
                </a:cxn>
                <a:cxn ang="0">
                  <a:pos x="3" y="4"/>
                </a:cxn>
                <a:cxn ang="0">
                  <a:pos x="3" y="0"/>
                </a:cxn>
              </a:cxnLst>
              <a:rect l="0" t="0" r="r" b="b"/>
              <a:pathLst>
                <a:path w="3" h="4">
                  <a:moveTo>
                    <a:pt x="3" y="0"/>
                  </a:moveTo>
                  <a:lnTo>
                    <a:pt x="3" y="2"/>
                  </a:lnTo>
                  <a:lnTo>
                    <a:pt x="3" y="0"/>
                  </a:lnTo>
                  <a:lnTo>
                    <a:pt x="0" y="0"/>
                  </a:lnTo>
                  <a:lnTo>
                    <a:pt x="0" y="2"/>
                  </a:lnTo>
                  <a:lnTo>
                    <a:pt x="1" y="2"/>
                  </a:lnTo>
                  <a:lnTo>
                    <a:pt x="1" y="4"/>
                  </a:lnTo>
                  <a:lnTo>
                    <a:pt x="3" y="4"/>
                  </a:lnTo>
                  <a:lnTo>
                    <a:pt x="1" y="4"/>
                  </a:lnTo>
                  <a:lnTo>
                    <a:pt x="3" y="4"/>
                  </a:lnTo>
                  <a:lnTo>
                    <a:pt x="3" y="0"/>
                  </a:lnTo>
                  <a:close/>
                </a:path>
              </a:pathLst>
            </a:custGeom>
            <a:solidFill>
              <a:srgbClr val="000000"/>
            </a:solidFill>
            <a:ln w="9525">
              <a:noFill/>
              <a:round/>
            </a:ln>
          </p:spPr>
          <p:txBody>
            <a:bodyPr/>
            <a:lstStyle/>
            <a:p>
              <a:endParaRPr lang="en-US"/>
            </a:p>
          </p:txBody>
        </p:sp>
        <p:sp>
          <p:nvSpPr>
            <p:cNvPr id="520803" name="Freeform 611"/>
            <p:cNvSpPr/>
            <p:nvPr/>
          </p:nvSpPr>
          <p:spPr bwMode="auto">
            <a:xfrm>
              <a:off x="3962" y="2934"/>
              <a:ext cx="109" cy="28"/>
            </a:xfrm>
            <a:custGeom>
              <a:avLst/>
              <a:gdLst/>
              <a:ahLst/>
              <a:cxnLst>
                <a:cxn ang="0">
                  <a:pos x="107" y="8"/>
                </a:cxn>
                <a:cxn ang="0">
                  <a:pos x="92" y="8"/>
                </a:cxn>
                <a:cxn ang="0">
                  <a:pos x="87" y="9"/>
                </a:cxn>
                <a:cxn ang="0">
                  <a:pos x="76" y="9"/>
                </a:cxn>
                <a:cxn ang="0">
                  <a:pos x="70" y="11"/>
                </a:cxn>
                <a:cxn ang="0">
                  <a:pos x="65" y="11"/>
                </a:cxn>
                <a:cxn ang="0">
                  <a:pos x="59" y="13"/>
                </a:cxn>
                <a:cxn ang="0">
                  <a:pos x="54" y="15"/>
                </a:cxn>
                <a:cxn ang="0">
                  <a:pos x="48" y="15"/>
                </a:cxn>
                <a:cxn ang="0">
                  <a:pos x="44" y="17"/>
                </a:cxn>
                <a:cxn ang="0">
                  <a:pos x="39" y="19"/>
                </a:cxn>
                <a:cxn ang="0">
                  <a:pos x="33" y="19"/>
                </a:cxn>
                <a:cxn ang="0">
                  <a:pos x="28" y="21"/>
                </a:cxn>
                <a:cxn ang="0">
                  <a:pos x="22" y="22"/>
                </a:cxn>
                <a:cxn ang="0">
                  <a:pos x="19" y="22"/>
                </a:cxn>
                <a:cxn ang="0">
                  <a:pos x="17" y="24"/>
                </a:cxn>
                <a:cxn ang="0">
                  <a:pos x="13" y="26"/>
                </a:cxn>
                <a:cxn ang="0">
                  <a:pos x="9" y="28"/>
                </a:cxn>
                <a:cxn ang="0">
                  <a:pos x="2" y="28"/>
                </a:cxn>
                <a:cxn ang="0">
                  <a:pos x="0" y="26"/>
                </a:cxn>
                <a:cxn ang="0">
                  <a:pos x="0" y="24"/>
                </a:cxn>
                <a:cxn ang="0">
                  <a:pos x="2" y="22"/>
                </a:cxn>
                <a:cxn ang="0">
                  <a:pos x="6" y="21"/>
                </a:cxn>
                <a:cxn ang="0">
                  <a:pos x="9" y="19"/>
                </a:cxn>
                <a:cxn ang="0">
                  <a:pos x="15" y="19"/>
                </a:cxn>
                <a:cxn ang="0">
                  <a:pos x="19" y="17"/>
                </a:cxn>
                <a:cxn ang="0">
                  <a:pos x="22" y="17"/>
                </a:cxn>
                <a:cxn ang="0">
                  <a:pos x="26" y="15"/>
                </a:cxn>
                <a:cxn ang="0">
                  <a:pos x="32" y="15"/>
                </a:cxn>
                <a:cxn ang="0">
                  <a:pos x="35" y="13"/>
                </a:cxn>
                <a:cxn ang="0">
                  <a:pos x="37" y="13"/>
                </a:cxn>
                <a:cxn ang="0">
                  <a:pos x="41" y="11"/>
                </a:cxn>
                <a:cxn ang="0">
                  <a:pos x="44" y="11"/>
                </a:cxn>
                <a:cxn ang="0">
                  <a:pos x="46" y="9"/>
                </a:cxn>
                <a:cxn ang="0">
                  <a:pos x="54" y="9"/>
                </a:cxn>
                <a:cxn ang="0">
                  <a:pos x="55" y="8"/>
                </a:cxn>
                <a:cxn ang="0">
                  <a:pos x="63" y="8"/>
                </a:cxn>
                <a:cxn ang="0">
                  <a:pos x="66" y="6"/>
                </a:cxn>
                <a:cxn ang="0">
                  <a:pos x="101" y="0"/>
                </a:cxn>
                <a:cxn ang="0">
                  <a:pos x="105" y="0"/>
                </a:cxn>
                <a:cxn ang="0">
                  <a:pos x="109" y="4"/>
                </a:cxn>
                <a:cxn ang="0">
                  <a:pos x="109" y="6"/>
                </a:cxn>
                <a:cxn ang="0">
                  <a:pos x="107" y="8"/>
                </a:cxn>
              </a:cxnLst>
              <a:rect l="0" t="0" r="r" b="b"/>
              <a:pathLst>
                <a:path w="109" h="28">
                  <a:moveTo>
                    <a:pt x="107" y="8"/>
                  </a:moveTo>
                  <a:lnTo>
                    <a:pt x="92" y="8"/>
                  </a:lnTo>
                  <a:lnTo>
                    <a:pt x="87" y="9"/>
                  </a:lnTo>
                  <a:lnTo>
                    <a:pt x="76" y="9"/>
                  </a:lnTo>
                  <a:lnTo>
                    <a:pt x="70" y="11"/>
                  </a:lnTo>
                  <a:lnTo>
                    <a:pt x="65" y="11"/>
                  </a:lnTo>
                  <a:lnTo>
                    <a:pt x="59" y="13"/>
                  </a:lnTo>
                  <a:lnTo>
                    <a:pt x="54" y="15"/>
                  </a:lnTo>
                  <a:lnTo>
                    <a:pt x="48" y="15"/>
                  </a:lnTo>
                  <a:lnTo>
                    <a:pt x="44" y="17"/>
                  </a:lnTo>
                  <a:lnTo>
                    <a:pt x="39" y="19"/>
                  </a:lnTo>
                  <a:lnTo>
                    <a:pt x="33" y="19"/>
                  </a:lnTo>
                  <a:lnTo>
                    <a:pt x="28" y="21"/>
                  </a:lnTo>
                  <a:lnTo>
                    <a:pt x="22" y="22"/>
                  </a:lnTo>
                  <a:lnTo>
                    <a:pt x="19" y="22"/>
                  </a:lnTo>
                  <a:lnTo>
                    <a:pt x="17" y="24"/>
                  </a:lnTo>
                  <a:lnTo>
                    <a:pt x="13" y="26"/>
                  </a:lnTo>
                  <a:lnTo>
                    <a:pt x="9" y="28"/>
                  </a:lnTo>
                  <a:lnTo>
                    <a:pt x="2" y="28"/>
                  </a:lnTo>
                  <a:lnTo>
                    <a:pt x="0" y="26"/>
                  </a:lnTo>
                  <a:lnTo>
                    <a:pt x="0" y="24"/>
                  </a:lnTo>
                  <a:lnTo>
                    <a:pt x="2" y="22"/>
                  </a:lnTo>
                  <a:lnTo>
                    <a:pt x="6" y="21"/>
                  </a:lnTo>
                  <a:lnTo>
                    <a:pt x="9" y="19"/>
                  </a:lnTo>
                  <a:lnTo>
                    <a:pt x="15" y="19"/>
                  </a:lnTo>
                  <a:lnTo>
                    <a:pt x="19" y="17"/>
                  </a:lnTo>
                  <a:lnTo>
                    <a:pt x="22" y="17"/>
                  </a:lnTo>
                  <a:lnTo>
                    <a:pt x="26" y="15"/>
                  </a:lnTo>
                  <a:lnTo>
                    <a:pt x="32" y="15"/>
                  </a:lnTo>
                  <a:lnTo>
                    <a:pt x="35" y="13"/>
                  </a:lnTo>
                  <a:lnTo>
                    <a:pt x="37" y="13"/>
                  </a:lnTo>
                  <a:lnTo>
                    <a:pt x="41" y="11"/>
                  </a:lnTo>
                  <a:lnTo>
                    <a:pt x="44" y="11"/>
                  </a:lnTo>
                  <a:lnTo>
                    <a:pt x="46" y="9"/>
                  </a:lnTo>
                  <a:lnTo>
                    <a:pt x="54" y="9"/>
                  </a:lnTo>
                  <a:lnTo>
                    <a:pt x="55" y="8"/>
                  </a:lnTo>
                  <a:lnTo>
                    <a:pt x="63" y="8"/>
                  </a:lnTo>
                  <a:lnTo>
                    <a:pt x="66" y="6"/>
                  </a:lnTo>
                  <a:lnTo>
                    <a:pt x="101" y="0"/>
                  </a:lnTo>
                  <a:lnTo>
                    <a:pt x="105" y="0"/>
                  </a:lnTo>
                  <a:lnTo>
                    <a:pt x="109" y="4"/>
                  </a:lnTo>
                  <a:lnTo>
                    <a:pt x="109" y="6"/>
                  </a:lnTo>
                  <a:lnTo>
                    <a:pt x="107" y="8"/>
                  </a:lnTo>
                  <a:close/>
                </a:path>
              </a:pathLst>
            </a:custGeom>
            <a:solidFill>
              <a:srgbClr val="000000"/>
            </a:solidFill>
            <a:ln w="9525">
              <a:noFill/>
              <a:round/>
            </a:ln>
          </p:spPr>
          <p:txBody>
            <a:bodyPr/>
            <a:lstStyle/>
            <a:p>
              <a:endParaRPr lang="en-US"/>
            </a:p>
          </p:txBody>
        </p:sp>
        <p:sp>
          <p:nvSpPr>
            <p:cNvPr id="520804" name="Freeform 612"/>
            <p:cNvSpPr/>
            <p:nvPr/>
          </p:nvSpPr>
          <p:spPr bwMode="auto">
            <a:xfrm>
              <a:off x="3984" y="2940"/>
              <a:ext cx="85" cy="18"/>
            </a:xfrm>
            <a:custGeom>
              <a:avLst/>
              <a:gdLst/>
              <a:ahLst/>
              <a:cxnLst>
                <a:cxn ang="0">
                  <a:pos x="0" y="18"/>
                </a:cxn>
                <a:cxn ang="0">
                  <a:pos x="6" y="16"/>
                </a:cxn>
                <a:cxn ang="0">
                  <a:pos x="11" y="15"/>
                </a:cxn>
                <a:cxn ang="0">
                  <a:pos x="17" y="13"/>
                </a:cxn>
                <a:cxn ang="0">
                  <a:pos x="22" y="13"/>
                </a:cxn>
                <a:cxn ang="0">
                  <a:pos x="26" y="11"/>
                </a:cxn>
                <a:cxn ang="0">
                  <a:pos x="33" y="11"/>
                </a:cxn>
                <a:cxn ang="0">
                  <a:pos x="37" y="9"/>
                </a:cxn>
                <a:cxn ang="0">
                  <a:pos x="43" y="7"/>
                </a:cxn>
                <a:cxn ang="0">
                  <a:pos x="48" y="7"/>
                </a:cxn>
                <a:cxn ang="0">
                  <a:pos x="54" y="5"/>
                </a:cxn>
                <a:cxn ang="0">
                  <a:pos x="65" y="5"/>
                </a:cxn>
                <a:cxn ang="0">
                  <a:pos x="70" y="3"/>
                </a:cxn>
                <a:cxn ang="0">
                  <a:pos x="85" y="3"/>
                </a:cxn>
                <a:cxn ang="0">
                  <a:pos x="85" y="0"/>
                </a:cxn>
                <a:cxn ang="0">
                  <a:pos x="79" y="0"/>
                </a:cxn>
                <a:cxn ang="0">
                  <a:pos x="76" y="2"/>
                </a:cxn>
                <a:cxn ang="0">
                  <a:pos x="54" y="2"/>
                </a:cxn>
                <a:cxn ang="0">
                  <a:pos x="48" y="3"/>
                </a:cxn>
                <a:cxn ang="0">
                  <a:pos x="43" y="3"/>
                </a:cxn>
                <a:cxn ang="0">
                  <a:pos x="37" y="5"/>
                </a:cxn>
                <a:cxn ang="0">
                  <a:pos x="32" y="7"/>
                </a:cxn>
                <a:cxn ang="0">
                  <a:pos x="26" y="7"/>
                </a:cxn>
                <a:cxn ang="0">
                  <a:pos x="21" y="9"/>
                </a:cxn>
                <a:cxn ang="0">
                  <a:pos x="15" y="11"/>
                </a:cxn>
                <a:cxn ang="0">
                  <a:pos x="11" y="13"/>
                </a:cxn>
                <a:cxn ang="0">
                  <a:pos x="6" y="13"/>
                </a:cxn>
                <a:cxn ang="0">
                  <a:pos x="0" y="15"/>
                </a:cxn>
                <a:cxn ang="0">
                  <a:pos x="0" y="18"/>
                </a:cxn>
              </a:cxnLst>
              <a:rect l="0" t="0" r="r" b="b"/>
              <a:pathLst>
                <a:path w="85" h="18">
                  <a:moveTo>
                    <a:pt x="0" y="18"/>
                  </a:moveTo>
                  <a:lnTo>
                    <a:pt x="6" y="16"/>
                  </a:lnTo>
                  <a:lnTo>
                    <a:pt x="11" y="15"/>
                  </a:lnTo>
                  <a:lnTo>
                    <a:pt x="17" y="13"/>
                  </a:lnTo>
                  <a:lnTo>
                    <a:pt x="22" y="13"/>
                  </a:lnTo>
                  <a:lnTo>
                    <a:pt x="26" y="11"/>
                  </a:lnTo>
                  <a:lnTo>
                    <a:pt x="33" y="11"/>
                  </a:lnTo>
                  <a:lnTo>
                    <a:pt x="37" y="9"/>
                  </a:lnTo>
                  <a:lnTo>
                    <a:pt x="43" y="7"/>
                  </a:lnTo>
                  <a:lnTo>
                    <a:pt x="48" y="7"/>
                  </a:lnTo>
                  <a:lnTo>
                    <a:pt x="54" y="5"/>
                  </a:lnTo>
                  <a:lnTo>
                    <a:pt x="65" y="5"/>
                  </a:lnTo>
                  <a:lnTo>
                    <a:pt x="70" y="3"/>
                  </a:lnTo>
                  <a:lnTo>
                    <a:pt x="85" y="3"/>
                  </a:lnTo>
                  <a:lnTo>
                    <a:pt x="85" y="0"/>
                  </a:lnTo>
                  <a:lnTo>
                    <a:pt x="79" y="0"/>
                  </a:lnTo>
                  <a:lnTo>
                    <a:pt x="76" y="2"/>
                  </a:lnTo>
                  <a:lnTo>
                    <a:pt x="54" y="2"/>
                  </a:lnTo>
                  <a:lnTo>
                    <a:pt x="48" y="3"/>
                  </a:lnTo>
                  <a:lnTo>
                    <a:pt x="43" y="3"/>
                  </a:lnTo>
                  <a:lnTo>
                    <a:pt x="37" y="5"/>
                  </a:lnTo>
                  <a:lnTo>
                    <a:pt x="32" y="7"/>
                  </a:lnTo>
                  <a:lnTo>
                    <a:pt x="26" y="7"/>
                  </a:lnTo>
                  <a:lnTo>
                    <a:pt x="21" y="9"/>
                  </a:lnTo>
                  <a:lnTo>
                    <a:pt x="15" y="11"/>
                  </a:lnTo>
                  <a:lnTo>
                    <a:pt x="11" y="13"/>
                  </a:lnTo>
                  <a:lnTo>
                    <a:pt x="6" y="13"/>
                  </a:lnTo>
                  <a:lnTo>
                    <a:pt x="0" y="15"/>
                  </a:lnTo>
                  <a:lnTo>
                    <a:pt x="0" y="18"/>
                  </a:lnTo>
                  <a:close/>
                </a:path>
              </a:pathLst>
            </a:custGeom>
            <a:solidFill>
              <a:srgbClr val="000000"/>
            </a:solidFill>
            <a:ln w="9525">
              <a:noFill/>
              <a:round/>
            </a:ln>
          </p:spPr>
          <p:txBody>
            <a:bodyPr/>
            <a:lstStyle/>
            <a:p>
              <a:endParaRPr lang="en-US"/>
            </a:p>
          </p:txBody>
        </p:sp>
        <p:sp>
          <p:nvSpPr>
            <p:cNvPr id="520805" name="Freeform 613"/>
            <p:cNvSpPr/>
            <p:nvPr/>
          </p:nvSpPr>
          <p:spPr bwMode="auto">
            <a:xfrm>
              <a:off x="3959" y="2955"/>
              <a:ext cx="25" cy="9"/>
            </a:xfrm>
            <a:custGeom>
              <a:avLst/>
              <a:gdLst/>
              <a:ahLst/>
              <a:cxnLst>
                <a:cxn ang="0">
                  <a:pos x="1" y="3"/>
                </a:cxn>
                <a:cxn ang="0">
                  <a:pos x="1" y="5"/>
                </a:cxn>
                <a:cxn ang="0">
                  <a:pos x="5" y="9"/>
                </a:cxn>
                <a:cxn ang="0">
                  <a:pos x="11" y="9"/>
                </a:cxn>
                <a:cxn ang="0">
                  <a:pos x="14" y="7"/>
                </a:cxn>
                <a:cxn ang="0">
                  <a:pos x="18" y="7"/>
                </a:cxn>
                <a:cxn ang="0">
                  <a:pos x="20" y="5"/>
                </a:cxn>
                <a:cxn ang="0">
                  <a:pos x="23" y="3"/>
                </a:cxn>
                <a:cxn ang="0">
                  <a:pos x="25" y="3"/>
                </a:cxn>
                <a:cxn ang="0">
                  <a:pos x="25" y="0"/>
                </a:cxn>
                <a:cxn ang="0">
                  <a:pos x="22" y="0"/>
                </a:cxn>
                <a:cxn ang="0">
                  <a:pos x="18" y="1"/>
                </a:cxn>
                <a:cxn ang="0">
                  <a:pos x="16" y="3"/>
                </a:cxn>
                <a:cxn ang="0">
                  <a:pos x="12" y="5"/>
                </a:cxn>
                <a:cxn ang="0">
                  <a:pos x="9" y="7"/>
                </a:cxn>
                <a:cxn ang="0">
                  <a:pos x="5" y="3"/>
                </a:cxn>
                <a:cxn ang="0">
                  <a:pos x="5" y="5"/>
                </a:cxn>
                <a:cxn ang="0">
                  <a:pos x="1" y="3"/>
                </a:cxn>
                <a:cxn ang="0">
                  <a:pos x="0" y="5"/>
                </a:cxn>
                <a:cxn ang="0">
                  <a:pos x="1" y="5"/>
                </a:cxn>
                <a:cxn ang="0">
                  <a:pos x="1" y="3"/>
                </a:cxn>
              </a:cxnLst>
              <a:rect l="0" t="0" r="r" b="b"/>
              <a:pathLst>
                <a:path w="25" h="9">
                  <a:moveTo>
                    <a:pt x="1" y="3"/>
                  </a:moveTo>
                  <a:lnTo>
                    <a:pt x="1" y="5"/>
                  </a:lnTo>
                  <a:lnTo>
                    <a:pt x="5" y="9"/>
                  </a:lnTo>
                  <a:lnTo>
                    <a:pt x="11" y="9"/>
                  </a:lnTo>
                  <a:lnTo>
                    <a:pt x="14" y="7"/>
                  </a:lnTo>
                  <a:lnTo>
                    <a:pt x="18" y="7"/>
                  </a:lnTo>
                  <a:lnTo>
                    <a:pt x="20" y="5"/>
                  </a:lnTo>
                  <a:lnTo>
                    <a:pt x="23" y="3"/>
                  </a:lnTo>
                  <a:lnTo>
                    <a:pt x="25" y="3"/>
                  </a:lnTo>
                  <a:lnTo>
                    <a:pt x="25" y="0"/>
                  </a:lnTo>
                  <a:lnTo>
                    <a:pt x="22" y="0"/>
                  </a:lnTo>
                  <a:lnTo>
                    <a:pt x="18" y="1"/>
                  </a:lnTo>
                  <a:lnTo>
                    <a:pt x="16" y="3"/>
                  </a:lnTo>
                  <a:lnTo>
                    <a:pt x="12" y="5"/>
                  </a:lnTo>
                  <a:lnTo>
                    <a:pt x="9" y="7"/>
                  </a:lnTo>
                  <a:lnTo>
                    <a:pt x="5" y="3"/>
                  </a:lnTo>
                  <a:lnTo>
                    <a:pt x="5" y="5"/>
                  </a:lnTo>
                  <a:lnTo>
                    <a:pt x="1" y="3"/>
                  </a:lnTo>
                  <a:lnTo>
                    <a:pt x="0" y="5"/>
                  </a:lnTo>
                  <a:lnTo>
                    <a:pt x="1" y="5"/>
                  </a:lnTo>
                  <a:lnTo>
                    <a:pt x="1" y="3"/>
                  </a:lnTo>
                  <a:close/>
                </a:path>
              </a:pathLst>
            </a:custGeom>
            <a:solidFill>
              <a:srgbClr val="000000"/>
            </a:solidFill>
            <a:ln w="9525">
              <a:noFill/>
              <a:round/>
            </a:ln>
          </p:spPr>
          <p:txBody>
            <a:bodyPr/>
            <a:lstStyle/>
            <a:p>
              <a:endParaRPr lang="en-US"/>
            </a:p>
          </p:txBody>
        </p:sp>
        <p:sp>
          <p:nvSpPr>
            <p:cNvPr id="520806" name="Freeform 614"/>
            <p:cNvSpPr/>
            <p:nvPr/>
          </p:nvSpPr>
          <p:spPr bwMode="auto">
            <a:xfrm>
              <a:off x="3960" y="2951"/>
              <a:ext cx="17" cy="9"/>
            </a:xfrm>
            <a:custGeom>
              <a:avLst/>
              <a:gdLst/>
              <a:ahLst/>
              <a:cxnLst>
                <a:cxn ang="0">
                  <a:pos x="17" y="0"/>
                </a:cxn>
                <a:cxn ang="0">
                  <a:pos x="13" y="0"/>
                </a:cxn>
                <a:cxn ang="0">
                  <a:pos x="10" y="2"/>
                </a:cxn>
                <a:cxn ang="0">
                  <a:pos x="8" y="2"/>
                </a:cxn>
                <a:cxn ang="0">
                  <a:pos x="6" y="4"/>
                </a:cxn>
                <a:cxn ang="0">
                  <a:pos x="4" y="4"/>
                </a:cxn>
                <a:cxn ang="0">
                  <a:pos x="0" y="7"/>
                </a:cxn>
                <a:cxn ang="0">
                  <a:pos x="4" y="9"/>
                </a:cxn>
                <a:cxn ang="0">
                  <a:pos x="8" y="5"/>
                </a:cxn>
                <a:cxn ang="0">
                  <a:pos x="10" y="5"/>
                </a:cxn>
                <a:cxn ang="0">
                  <a:pos x="11" y="4"/>
                </a:cxn>
                <a:cxn ang="0">
                  <a:pos x="17" y="4"/>
                </a:cxn>
                <a:cxn ang="0">
                  <a:pos x="17" y="0"/>
                </a:cxn>
              </a:cxnLst>
              <a:rect l="0" t="0" r="r" b="b"/>
              <a:pathLst>
                <a:path w="17" h="9">
                  <a:moveTo>
                    <a:pt x="17" y="0"/>
                  </a:moveTo>
                  <a:lnTo>
                    <a:pt x="13" y="0"/>
                  </a:lnTo>
                  <a:lnTo>
                    <a:pt x="10" y="2"/>
                  </a:lnTo>
                  <a:lnTo>
                    <a:pt x="8" y="2"/>
                  </a:lnTo>
                  <a:lnTo>
                    <a:pt x="6" y="4"/>
                  </a:lnTo>
                  <a:lnTo>
                    <a:pt x="4" y="4"/>
                  </a:lnTo>
                  <a:lnTo>
                    <a:pt x="0" y="7"/>
                  </a:lnTo>
                  <a:lnTo>
                    <a:pt x="4" y="9"/>
                  </a:lnTo>
                  <a:lnTo>
                    <a:pt x="8" y="5"/>
                  </a:lnTo>
                  <a:lnTo>
                    <a:pt x="10" y="5"/>
                  </a:lnTo>
                  <a:lnTo>
                    <a:pt x="11" y="4"/>
                  </a:lnTo>
                  <a:lnTo>
                    <a:pt x="17" y="4"/>
                  </a:lnTo>
                  <a:lnTo>
                    <a:pt x="17" y="0"/>
                  </a:lnTo>
                  <a:close/>
                </a:path>
              </a:pathLst>
            </a:custGeom>
            <a:solidFill>
              <a:srgbClr val="000000"/>
            </a:solidFill>
            <a:ln w="9525">
              <a:noFill/>
              <a:round/>
            </a:ln>
          </p:spPr>
          <p:txBody>
            <a:bodyPr/>
            <a:lstStyle/>
            <a:p>
              <a:endParaRPr lang="en-US"/>
            </a:p>
          </p:txBody>
        </p:sp>
        <p:sp>
          <p:nvSpPr>
            <p:cNvPr id="520807" name="Freeform 615"/>
            <p:cNvSpPr/>
            <p:nvPr/>
          </p:nvSpPr>
          <p:spPr bwMode="auto">
            <a:xfrm>
              <a:off x="3977" y="2938"/>
              <a:ext cx="51" cy="17"/>
            </a:xfrm>
            <a:custGeom>
              <a:avLst/>
              <a:gdLst/>
              <a:ahLst/>
              <a:cxnLst>
                <a:cxn ang="0">
                  <a:pos x="51" y="0"/>
                </a:cxn>
                <a:cxn ang="0">
                  <a:pos x="48" y="2"/>
                </a:cxn>
                <a:cxn ang="0">
                  <a:pos x="44" y="2"/>
                </a:cxn>
                <a:cxn ang="0">
                  <a:pos x="40" y="4"/>
                </a:cxn>
                <a:cxn ang="0">
                  <a:pos x="31" y="4"/>
                </a:cxn>
                <a:cxn ang="0">
                  <a:pos x="29" y="5"/>
                </a:cxn>
                <a:cxn ang="0">
                  <a:pos x="26" y="5"/>
                </a:cxn>
                <a:cxn ang="0">
                  <a:pos x="22" y="7"/>
                </a:cxn>
                <a:cxn ang="0">
                  <a:pos x="20" y="7"/>
                </a:cxn>
                <a:cxn ang="0">
                  <a:pos x="17" y="9"/>
                </a:cxn>
                <a:cxn ang="0">
                  <a:pos x="11" y="9"/>
                </a:cxn>
                <a:cxn ang="0">
                  <a:pos x="7" y="11"/>
                </a:cxn>
                <a:cxn ang="0">
                  <a:pos x="4" y="11"/>
                </a:cxn>
                <a:cxn ang="0">
                  <a:pos x="0" y="13"/>
                </a:cxn>
                <a:cxn ang="0">
                  <a:pos x="0" y="17"/>
                </a:cxn>
                <a:cxn ang="0">
                  <a:pos x="4" y="15"/>
                </a:cxn>
                <a:cxn ang="0">
                  <a:pos x="11" y="15"/>
                </a:cxn>
                <a:cxn ang="0">
                  <a:pos x="13" y="13"/>
                </a:cxn>
                <a:cxn ang="0">
                  <a:pos x="17" y="13"/>
                </a:cxn>
                <a:cxn ang="0">
                  <a:pos x="20" y="11"/>
                </a:cxn>
                <a:cxn ang="0">
                  <a:pos x="24" y="11"/>
                </a:cxn>
                <a:cxn ang="0">
                  <a:pos x="26" y="9"/>
                </a:cxn>
                <a:cxn ang="0">
                  <a:pos x="29" y="9"/>
                </a:cxn>
                <a:cxn ang="0">
                  <a:pos x="31" y="7"/>
                </a:cxn>
                <a:cxn ang="0">
                  <a:pos x="39" y="7"/>
                </a:cxn>
                <a:cxn ang="0">
                  <a:pos x="42" y="5"/>
                </a:cxn>
                <a:cxn ang="0">
                  <a:pos x="44" y="5"/>
                </a:cxn>
                <a:cxn ang="0">
                  <a:pos x="48" y="4"/>
                </a:cxn>
                <a:cxn ang="0">
                  <a:pos x="51" y="4"/>
                </a:cxn>
                <a:cxn ang="0">
                  <a:pos x="51" y="0"/>
                </a:cxn>
              </a:cxnLst>
              <a:rect l="0" t="0" r="r" b="b"/>
              <a:pathLst>
                <a:path w="51" h="17">
                  <a:moveTo>
                    <a:pt x="51" y="0"/>
                  </a:moveTo>
                  <a:lnTo>
                    <a:pt x="48" y="2"/>
                  </a:lnTo>
                  <a:lnTo>
                    <a:pt x="44" y="2"/>
                  </a:lnTo>
                  <a:lnTo>
                    <a:pt x="40" y="4"/>
                  </a:lnTo>
                  <a:lnTo>
                    <a:pt x="31" y="4"/>
                  </a:lnTo>
                  <a:lnTo>
                    <a:pt x="29" y="5"/>
                  </a:lnTo>
                  <a:lnTo>
                    <a:pt x="26" y="5"/>
                  </a:lnTo>
                  <a:lnTo>
                    <a:pt x="22" y="7"/>
                  </a:lnTo>
                  <a:lnTo>
                    <a:pt x="20" y="7"/>
                  </a:lnTo>
                  <a:lnTo>
                    <a:pt x="17" y="9"/>
                  </a:lnTo>
                  <a:lnTo>
                    <a:pt x="11" y="9"/>
                  </a:lnTo>
                  <a:lnTo>
                    <a:pt x="7" y="11"/>
                  </a:lnTo>
                  <a:lnTo>
                    <a:pt x="4" y="11"/>
                  </a:lnTo>
                  <a:lnTo>
                    <a:pt x="0" y="13"/>
                  </a:lnTo>
                  <a:lnTo>
                    <a:pt x="0" y="17"/>
                  </a:lnTo>
                  <a:lnTo>
                    <a:pt x="4" y="15"/>
                  </a:lnTo>
                  <a:lnTo>
                    <a:pt x="11" y="15"/>
                  </a:lnTo>
                  <a:lnTo>
                    <a:pt x="13" y="13"/>
                  </a:lnTo>
                  <a:lnTo>
                    <a:pt x="17" y="13"/>
                  </a:lnTo>
                  <a:lnTo>
                    <a:pt x="20" y="11"/>
                  </a:lnTo>
                  <a:lnTo>
                    <a:pt x="24" y="11"/>
                  </a:lnTo>
                  <a:lnTo>
                    <a:pt x="26" y="9"/>
                  </a:lnTo>
                  <a:lnTo>
                    <a:pt x="29" y="9"/>
                  </a:lnTo>
                  <a:lnTo>
                    <a:pt x="31" y="7"/>
                  </a:lnTo>
                  <a:lnTo>
                    <a:pt x="39" y="7"/>
                  </a:lnTo>
                  <a:lnTo>
                    <a:pt x="42" y="5"/>
                  </a:lnTo>
                  <a:lnTo>
                    <a:pt x="44" y="5"/>
                  </a:lnTo>
                  <a:lnTo>
                    <a:pt x="48" y="4"/>
                  </a:lnTo>
                  <a:lnTo>
                    <a:pt x="51" y="4"/>
                  </a:lnTo>
                  <a:lnTo>
                    <a:pt x="51" y="0"/>
                  </a:lnTo>
                  <a:close/>
                </a:path>
              </a:pathLst>
            </a:custGeom>
            <a:solidFill>
              <a:srgbClr val="000000"/>
            </a:solidFill>
            <a:ln w="9525">
              <a:noFill/>
              <a:round/>
            </a:ln>
          </p:spPr>
          <p:txBody>
            <a:bodyPr/>
            <a:lstStyle/>
            <a:p>
              <a:endParaRPr lang="en-US"/>
            </a:p>
          </p:txBody>
        </p:sp>
        <p:sp>
          <p:nvSpPr>
            <p:cNvPr id="520808" name="Freeform 616"/>
            <p:cNvSpPr/>
            <p:nvPr/>
          </p:nvSpPr>
          <p:spPr bwMode="auto">
            <a:xfrm>
              <a:off x="4028" y="2932"/>
              <a:ext cx="35" cy="10"/>
            </a:xfrm>
            <a:custGeom>
              <a:avLst/>
              <a:gdLst/>
              <a:ahLst/>
              <a:cxnLst>
                <a:cxn ang="0">
                  <a:pos x="35" y="0"/>
                </a:cxn>
                <a:cxn ang="0">
                  <a:pos x="0" y="6"/>
                </a:cxn>
                <a:cxn ang="0">
                  <a:pos x="0" y="10"/>
                </a:cxn>
                <a:cxn ang="0">
                  <a:pos x="35" y="4"/>
                </a:cxn>
                <a:cxn ang="0">
                  <a:pos x="35" y="0"/>
                </a:cxn>
              </a:cxnLst>
              <a:rect l="0" t="0" r="r" b="b"/>
              <a:pathLst>
                <a:path w="35" h="10">
                  <a:moveTo>
                    <a:pt x="35" y="0"/>
                  </a:moveTo>
                  <a:lnTo>
                    <a:pt x="0" y="6"/>
                  </a:lnTo>
                  <a:lnTo>
                    <a:pt x="0" y="10"/>
                  </a:lnTo>
                  <a:lnTo>
                    <a:pt x="35" y="4"/>
                  </a:lnTo>
                  <a:lnTo>
                    <a:pt x="35" y="0"/>
                  </a:lnTo>
                  <a:close/>
                </a:path>
              </a:pathLst>
            </a:custGeom>
            <a:solidFill>
              <a:srgbClr val="000000"/>
            </a:solidFill>
            <a:ln w="9525">
              <a:noFill/>
              <a:round/>
            </a:ln>
          </p:spPr>
          <p:txBody>
            <a:bodyPr/>
            <a:lstStyle/>
            <a:p>
              <a:endParaRPr lang="en-US"/>
            </a:p>
          </p:txBody>
        </p:sp>
        <p:sp>
          <p:nvSpPr>
            <p:cNvPr id="520809" name="Freeform 617"/>
            <p:cNvSpPr/>
            <p:nvPr/>
          </p:nvSpPr>
          <p:spPr bwMode="auto">
            <a:xfrm>
              <a:off x="4063" y="2932"/>
              <a:ext cx="9" cy="11"/>
            </a:xfrm>
            <a:custGeom>
              <a:avLst/>
              <a:gdLst/>
              <a:ahLst/>
              <a:cxnLst>
                <a:cxn ang="0">
                  <a:pos x="6" y="11"/>
                </a:cxn>
                <a:cxn ang="0">
                  <a:pos x="8" y="11"/>
                </a:cxn>
                <a:cxn ang="0">
                  <a:pos x="9" y="10"/>
                </a:cxn>
                <a:cxn ang="0">
                  <a:pos x="9" y="8"/>
                </a:cxn>
                <a:cxn ang="0">
                  <a:pos x="8" y="4"/>
                </a:cxn>
                <a:cxn ang="0">
                  <a:pos x="4" y="0"/>
                </a:cxn>
                <a:cxn ang="0">
                  <a:pos x="0" y="0"/>
                </a:cxn>
                <a:cxn ang="0">
                  <a:pos x="0" y="4"/>
                </a:cxn>
                <a:cxn ang="0">
                  <a:pos x="2" y="4"/>
                </a:cxn>
                <a:cxn ang="0">
                  <a:pos x="4" y="6"/>
                </a:cxn>
                <a:cxn ang="0">
                  <a:pos x="6" y="6"/>
                </a:cxn>
                <a:cxn ang="0">
                  <a:pos x="6" y="10"/>
                </a:cxn>
                <a:cxn ang="0">
                  <a:pos x="6" y="8"/>
                </a:cxn>
                <a:cxn ang="0">
                  <a:pos x="6" y="11"/>
                </a:cxn>
                <a:cxn ang="0">
                  <a:pos x="8" y="11"/>
                </a:cxn>
                <a:cxn ang="0">
                  <a:pos x="6" y="11"/>
                </a:cxn>
              </a:cxnLst>
              <a:rect l="0" t="0" r="r" b="b"/>
              <a:pathLst>
                <a:path w="9" h="11">
                  <a:moveTo>
                    <a:pt x="6" y="11"/>
                  </a:moveTo>
                  <a:lnTo>
                    <a:pt x="8" y="11"/>
                  </a:lnTo>
                  <a:lnTo>
                    <a:pt x="9" y="10"/>
                  </a:lnTo>
                  <a:lnTo>
                    <a:pt x="9" y="8"/>
                  </a:lnTo>
                  <a:lnTo>
                    <a:pt x="8" y="4"/>
                  </a:lnTo>
                  <a:lnTo>
                    <a:pt x="4" y="0"/>
                  </a:lnTo>
                  <a:lnTo>
                    <a:pt x="0" y="0"/>
                  </a:lnTo>
                  <a:lnTo>
                    <a:pt x="0" y="4"/>
                  </a:lnTo>
                  <a:lnTo>
                    <a:pt x="2" y="4"/>
                  </a:lnTo>
                  <a:lnTo>
                    <a:pt x="4" y="6"/>
                  </a:lnTo>
                  <a:lnTo>
                    <a:pt x="6" y="6"/>
                  </a:lnTo>
                  <a:lnTo>
                    <a:pt x="6" y="10"/>
                  </a:lnTo>
                  <a:lnTo>
                    <a:pt x="6" y="8"/>
                  </a:lnTo>
                  <a:lnTo>
                    <a:pt x="6" y="11"/>
                  </a:lnTo>
                  <a:lnTo>
                    <a:pt x="8" y="11"/>
                  </a:lnTo>
                  <a:lnTo>
                    <a:pt x="6" y="11"/>
                  </a:lnTo>
                  <a:close/>
                </a:path>
              </a:pathLst>
            </a:custGeom>
            <a:solidFill>
              <a:srgbClr val="000000"/>
            </a:solidFill>
            <a:ln w="9525">
              <a:noFill/>
              <a:round/>
            </a:ln>
          </p:spPr>
          <p:txBody>
            <a:bodyPr/>
            <a:lstStyle/>
            <a:p>
              <a:endParaRPr lang="en-US"/>
            </a:p>
          </p:txBody>
        </p:sp>
        <p:sp>
          <p:nvSpPr>
            <p:cNvPr id="520810" name="Freeform 618"/>
            <p:cNvSpPr/>
            <p:nvPr/>
          </p:nvSpPr>
          <p:spPr bwMode="auto">
            <a:xfrm>
              <a:off x="3854" y="2951"/>
              <a:ext cx="59" cy="92"/>
            </a:xfrm>
            <a:custGeom>
              <a:avLst/>
              <a:gdLst/>
              <a:ahLst/>
              <a:cxnLst>
                <a:cxn ang="0">
                  <a:pos x="16" y="18"/>
                </a:cxn>
                <a:cxn ang="0">
                  <a:pos x="18" y="22"/>
                </a:cxn>
                <a:cxn ang="0">
                  <a:pos x="20" y="26"/>
                </a:cxn>
                <a:cxn ang="0">
                  <a:pos x="22" y="29"/>
                </a:cxn>
                <a:cxn ang="0">
                  <a:pos x="22" y="37"/>
                </a:cxn>
                <a:cxn ang="0">
                  <a:pos x="24" y="42"/>
                </a:cxn>
                <a:cxn ang="0">
                  <a:pos x="24" y="44"/>
                </a:cxn>
                <a:cxn ang="0">
                  <a:pos x="27" y="49"/>
                </a:cxn>
                <a:cxn ang="0">
                  <a:pos x="29" y="51"/>
                </a:cxn>
                <a:cxn ang="0">
                  <a:pos x="31" y="57"/>
                </a:cxn>
                <a:cxn ang="0">
                  <a:pos x="33" y="60"/>
                </a:cxn>
                <a:cxn ang="0">
                  <a:pos x="37" y="64"/>
                </a:cxn>
                <a:cxn ang="0">
                  <a:pos x="38" y="68"/>
                </a:cxn>
                <a:cxn ang="0">
                  <a:pos x="42" y="73"/>
                </a:cxn>
                <a:cxn ang="0">
                  <a:pos x="46" y="77"/>
                </a:cxn>
                <a:cxn ang="0">
                  <a:pos x="48" y="81"/>
                </a:cxn>
                <a:cxn ang="0">
                  <a:pos x="49" y="82"/>
                </a:cxn>
                <a:cxn ang="0">
                  <a:pos x="51" y="82"/>
                </a:cxn>
                <a:cxn ang="0">
                  <a:pos x="55" y="86"/>
                </a:cxn>
                <a:cxn ang="0">
                  <a:pos x="55" y="88"/>
                </a:cxn>
                <a:cxn ang="0">
                  <a:pos x="57" y="88"/>
                </a:cxn>
                <a:cxn ang="0">
                  <a:pos x="59" y="90"/>
                </a:cxn>
                <a:cxn ang="0">
                  <a:pos x="59" y="92"/>
                </a:cxn>
                <a:cxn ang="0">
                  <a:pos x="55" y="90"/>
                </a:cxn>
                <a:cxn ang="0">
                  <a:pos x="51" y="86"/>
                </a:cxn>
                <a:cxn ang="0">
                  <a:pos x="48" y="84"/>
                </a:cxn>
                <a:cxn ang="0">
                  <a:pos x="44" y="82"/>
                </a:cxn>
                <a:cxn ang="0">
                  <a:pos x="40" y="81"/>
                </a:cxn>
                <a:cxn ang="0">
                  <a:pos x="37" y="79"/>
                </a:cxn>
                <a:cxn ang="0">
                  <a:pos x="33" y="77"/>
                </a:cxn>
                <a:cxn ang="0">
                  <a:pos x="27" y="73"/>
                </a:cxn>
                <a:cxn ang="0">
                  <a:pos x="24" y="71"/>
                </a:cxn>
                <a:cxn ang="0">
                  <a:pos x="20" y="70"/>
                </a:cxn>
                <a:cxn ang="0">
                  <a:pos x="16" y="66"/>
                </a:cxn>
                <a:cxn ang="0">
                  <a:pos x="13" y="64"/>
                </a:cxn>
                <a:cxn ang="0">
                  <a:pos x="11" y="60"/>
                </a:cxn>
                <a:cxn ang="0">
                  <a:pos x="7" y="59"/>
                </a:cxn>
                <a:cxn ang="0">
                  <a:pos x="0" y="51"/>
                </a:cxn>
                <a:cxn ang="0">
                  <a:pos x="0" y="24"/>
                </a:cxn>
                <a:cxn ang="0">
                  <a:pos x="2" y="18"/>
                </a:cxn>
                <a:cxn ang="0">
                  <a:pos x="2" y="11"/>
                </a:cxn>
                <a:cxn ang="0">
                  <a:pos x="4" y="5"/>
                </a:cxn>
                <a:cxn ang="0">
                  <a:pos x="7" y="0"/>
                </a:cxn>
                <a:cxn ang="0">
                  <a:pos x="11" y="0"/>
                </a:cxn>
                <a:cxn ang="0">
                  <a:pos x="15" y="4"/>
                </a:cxn>
                <a:cxn ang="0">
                  <a:pos x="15" y="13"/>
                </a:cxn>
                <a:cxn ang="0">
                  <a:pos x="16" y="15"/>
                </a:cxn>
                <a:cxn ang="0">
                  <a:pos x="16" y="18"/>
                </a:cxn>
              </a:cxnLst>
              <a:rect l="0" t="0" r="r" b="b"/>
              <a:pathLst>
                <a:path w="59" h="92">
                  <a:moveTo>
                    <a:pt x="16" y="18"/>
                  </a:moveTo>
                  <a:lnTo>
                    <a:pt x="18" y="22"/>
                  </a:lnTo>
                  <a:lnTo>
                    <a:pt x="20" y="26"/>
                  </a:lnTo>
                  <a:lnTo>
                    <a:pt x="22" y="29"/>
                  </a:lnTo>
                  <a:lnTo>
                    <a:pt x="22" y="37"/>
                  </a:lnTo>
                  <a:lnTo>
                    <a:pt x="24" y="42"/>
                  </a:lnTo>
                  <a:lnTo>
                    <a:pt x="24" y="44"/>
                  </a:lnTo>
                  <a:lnTo>
                    <a:pt x="27" y="49"/>
                  </a:lnTo>
                  <a:lnTo>
                    <a:pt x="29" y="51"/>
                  </a:lnTo>
                  <a:lnTo>
                    <a:pt x="31" y="57"/>
                  </a:lnTo>
                  <a:lnTo>
                    <a:pt x="33" y="60"/>
                  </a:lnTo>
                  <a:lnTo>
                    <a:pt x="37" y="64"/>
                  </a:lnTo>
                  <a:lnTo>
                    <a:pt x="38" y="68"/>
                  </a:lnTo>
                  <a:lnTo>
                    <a:pt x="42" y="73"/>
                  </a:lnTo>
                  <a:lnTo>
                    <a:pt x="46" y="77"/>
                  </a:lnTo>
                  <a:lnTo>
                    <a:pt x="48" y="81"/>
                  </a:lnTo>
                  <a:lnTo>
                    <a:pt x="49" y="82"/>
                  </a:lnTo>
                  <a:lnTo>
                    <a:pt x="51" y="82"/>
                  </a:lnTo>
                  <a:lnTo>
                    <a:pt x="55" y="86"/>
                  </a:lnTo>
                  <a:lnTo>
                    <a:pt x="55" y="88"/>
                  </a:lnTo>
                  <a:lnTo>
                    <a:pt x="57" y="88"/>
                  </a:lnTo>
                  <a:lnTo>
                    <a:pt x="59" y="90"/>
                  </a:lnTo>
                  <a:lnTo>
                    <a:pt x="59" y="92"/>
                  </a:lnTo>
                  <a:lnTo>
                    <a:pt x="55" y="90"/>
                  </a:lnTo>
                  <a:lnTo>
                    <a:pt x="51" y="86"/>
                  </a:lnTo>
                  <a:lnTo>
                    <a:pt x="48" y="84"/>
                  </a:lnTo>
                  <a:lnTo>
                    <a:pt x="44" y="82"/>
                  </a:lnTo>
                  <a:lnTo>
                    <a:pt x="40" y="81"/>
                  </a:lnTo>
                  <a:lnTo>
                    <a:pt x="37" y="79"/>
                  </a:lnTo>
                  <a:lnTo>
                    <a:pt x="33" y="77"/>
                  </a:lnTo>
                  <a:lnTo>
                    <a:pt x="27" y="73"/>
                  </a:lnTo>
                  <a:lnTo>
                    <a:pt x="24" y="71"/>
                  </a:lnTo>
                  <a:lnTo>
                    <a:pt x="20" y="70"/>
                  </a:lnTo>
                  <a:lnTo>
                    <a:pt x="16" y="66"/>
                  </a:lnTo>
                  <a:lnTo>
                    <a:pt x="13" y="64"/>
                  </a:lnTo>
                  <a:lnTo>
                    <a:pt x="11" y="60"/>
                  </a:lnTo>
                  <a:lnTo>
                    <a:pt x="7" y="59"/>
                  </a:lnTo>
                  <a:lnTo>
                    <a:pt x="0" y="51"/>
                  </a:lnTo>
                  <a:lnTo>
                    <a:pt x="0" y="24"/>
                  </a:lnTo>
                  <a:lnTo>
                    <a:pt x="2" y="18"/>
                  </a:lnTo>
                  <a:lnTo>
                    <a:pt x="2" y="11"/>
                  </a:lnTo>
                  <a:lnTo>
                    <a:pt x="4" y="5"/>
                  </a:lnTo>
                  <a:lnTo>
                    <a:pt x="7" y="0"/>
                  </a:lnTo>
                  <a:lnTo>
                    <a:pt x="11" y="0"/>
                  </a:lnTo>
                  <a:lnTo>
                    <a:pt x="15" y="4"/>
                  </a:lnTo>
                  <a:lnTo>
                    <a:pt x="15" y="13"/>
                  </a:lnTo>
                  <a:lnTo>
                    <a:pt x="16" y="15"/>
                  </a:lnTo>
                  <a:lnTo>
                    <a:pt x="16" y="18"/>
                  </a:lnTo>
                  <a:close/>
                </a:path>
              </a:pathLst>
            </a:custGeom>
            <a:solidFill>
              <a:srgbClr val="FF9900"/>
            </a:solidFill>
            <a:ln w="9525">
              <a:noFill/>
              <a:round/>
            </a:ln>
          </p:spPr>
          <p:txBody>
            <a:bodyPr/>
            <a:lstStyle/>
            <a:p>
              <a:endParaRPr lang="en-US"/>
            </a:p>
          </p:txBody>
        </p:sp>
        <p:sp>
          <p:nvSpPr>
            <p:cNvPr id="520811" name="Freeform 619"/>
            <p:cNvSpPr/>
            <p:nvPr/>
          </p:nvSpPr>
          <p:spPr bwMode="auto">
            <a:xfrm>
              <a:off x="3869" y="2967"/>
              <a:ext cx="14" cy="33"/>
            </a:xfrm>
            <a:custGeom>
              <a:avLst/>
              <a:gdLst/>
              <a:ahLst/>
              <a:cxnLst>
                <a:cxn ang="0">
                  <a:pos x="14" y="32"/>
                </a:cxn>
                <a:cxn ang="0">
                  <a:pos x="12" y="28"/>
                </a:cxn>
                <a:cxn ang="0">
                  <a:pos x="11" y="24"/>
                </a:cxn>
                <a:cxn ang="0">
                  <a:pos x="9" y="21"/>
                </a:cxn>
                <a:cxn ang="0">
                  <a:pos x="9" y="17"/>
                </a:cxn>
                <a:cxn ang="0">
                  <a:pos x="7" y="13"/>
                </a:cxn>
                <a:cxn ang="0">
                  <a:pos x="7" y="10"/>
                </a:cxn>
                <a:cxn ang="0">
                  <a:pos x="5" y="6"/>
                </a:cxn>
                <a:cxn ang="0">
                  <a:pos x="3" y="0"/>
                </a:cxn>
                <a:cxn ang="0">
                  <a:pos x="0" y="2"/>
                </a:cxn>
                <a:cxn ang="0">
                  <a:pos x="1" y="6"/>
                </a:cxn>
                <a:cxn ang="0">
                  <a:pos x="3" y="10"/>
                </a:cxn>
                <a:cxn ang="0">
                  <a:pos x="5" y="13"/>
                </a:cxn>
                <a:cxn ang="0">
                  <a:pos x="5" y="17"/>
                </a:cxn>
                <a:cxn ang="0">
                  <a:pos x="7" y="22"/>
                </a:cxn>
                <a:cxn ang="0">
                  <a:pos x="7" y="30"/>
                </a:cxn>
                <a:cxn ang="0">
                  <a:pos x="11" y="33"/>
                </a:cxn>
                <a:cxn ang="0">
                  <a:pos x="14" y="32"/>
                </a:cxn>
              </a:cxnLst>
              <a:rect l="0" t="0" r="r" b="b"/>
              <a:pathLst>
                <a:path w="14" h="33">
                  <a:moveTo>
                    <a:pt x="14" y="32"/>
                  </a:moveTo>
                  <a:lnTo>
                    <a:pt x="12" y="28"/>
                  </a:lnTo>
                  <a:lnTo>
                    <a:pt x="11" y="24"/>
                  </a:lnTo>
                  <a:lnTo>
                    <a:pt x="9" y="21"/>
                  </a:lnTo>
                  <a:lnTo>
                    <a:pt x="9" y="17"/>
                  </a:lnTo>
                  <a:lnTo>
                    <a:pt x="7" y="13"/>
                  </a:lnTo>
                  <a:lnTo>
                    <a:pt x="7" y="10"/>
                  </a:lnTo>
                  <a:lnTo>
                    <a:pt x="5" y="6"/>
                  </a:lnTo>
                  <a:lnTo>
                    <a:pt x="3" y="0"/>
                  </a:lnTo>
                  <a:lnTo>
                    <a:pt x="0" y="2"/>
                  </a:lnTo>
                  <a:lnTo>
                    <a:pt x="1" y="6"/>
                  </a:lnTo>
                  <a:lnTo>
                    <a:pt x="3" y="10"/>
                  </a:lnTo>
                  <a:lnTo>
                    <a:pt x="5" y="13"/>
                  </a:lnTo>
                  <a:lnTo>
                    <a:pt x="5" y="17"/>
                  </a:lnTo>
                  <a:lnTo>
                    <a:pt x="7" y="22"/>
                  </a:lnTo>
                  <a:lnTo>
                    <a:pt x="7" y="30"/>
                  </a:lnTo>
                  <a:lnTo>
                    <a:pt x="11" y="33"/>
                  </a:lnTo>
                  <a:lnTo>
                    <a:pt x="14" y="32"/>
                  </a:lnTo>
                  <a:close/>
                </a:path>
              </a:pathLst>
            </a:custGeom>
            <a:solidFill>
              <a:srgbClr val="000000"/>
            </a:solidFill>
            <a:ln w="9525">
              <a:noFill/>
              <a:round/>
            </a:ln>
          </p:spPr>
          <p:txBody>
            <a:bodyPr/>
            <a:lstStyle/>
            <a:p>
              <a:endParaRPr lang="en-US"/>
            </a:p>
          </p:txBody>
        </p:sp>
        <p:sp>
          <p:nvSpPr>
            <p:cNvPr id="520812" name="Freeform 620"/>
            <p:cNvSpPr/>
            <p:nvPr/>
          </p:nvSpPr>
          <p:spPr bwMode="auto">
            <a:xfrm>
              <a:off x="3880" y="2999"/>
              <a:ext cx="23" cy="33"/>
            </a:xfrm>
            <a:custGeom>
              <a:avLst/>
              <a:gdLst/>
              <a:ahLst/>
              <a:cxnLst>
                <a:cxn ang="0">
                  <a:pos x="23" y="31"/>
                </a:cxn>
                <a:cxn ang="0">
                  <a:pos x="22" y="27"/>
                </a:cxn>
                <a:cxn ang="0">
                  <a:pos x="14" y="20"/>
                </a:cxn>
                <a:cxn ang="0">
                  <a:pos x="12" y="16"/>
                </a:cxn>
                <a:cxn ang="0">
                  <a:pos x="9" y="12"/>
                </a:cxn>
                <a:cxn ang="0">
                  <a:pos x="7" y="7"/>
                </a:cxn>
                <a:cxn ang="0">
                  <a:pos x="5" y="3"/>
                </a:cxn>
                <a:cxn ang="0">
                  <a:pos x="3" y="0"/>
                </a:cxn>
                <a:cxn ang="0">
                  <a:pos x="0" y="1"/>
                </a:cxn>
                <a:cxn ang="0">
                  <a:pos x="1" y="5"/>
                </a:cxn>
                <a:cxn ang="0">
                  <a:pos x="3" y="9"/>
                </a:cxn>
                <a:cxn ang="0">
                  <a:pos x="7" y="14"/>
                </a:cxn>
                <a:cxn ang="0">
                  <a:pos x="9" y="18"/>
                </a:cxn>
                <a:cxn ang="0">
                  <a:pos x="12" y="22"/>
                </a:cxn>
                <a:cxn ang="0">
                  <a:pos x="14" y="25"/>
                </a:cxn>
                <a:cxn ang="0">
                  <a:pos x="22" y="33"/>
                </a:cxn>
                <a:cxn ang="0">
                  <a:pos x="23" y="31"/>
                </a:cxn>
              </a:cxnLst>
              <a:rect l="0" t="0" r="r" b="b"/>
              <a:pathLst>
                <a:path w="23" h="33">
                  <a:moveTo>
                    <a:pt x="23" y="31"/>
                  </a:moveTo>
                  <a:lnTo>
                    <a:pt x="22" y="27"/>
                  </a:lnTo>
                  <a:lnTo>
                    <a:pt x="14" y="20"/>
                  </a:lnTo>
                  <a:lnTo>
                    <a:pt x="12" y="16"/>
                  </a:lnTo>
                  <a:lnTo>
                    <a:pt x="9" y="12"/>
                  </a:lnTo>
                  <a:lnTo>
                    <a:pt x="7" y="7"/>
                  </a:lnTo>
                  <a:lnTo>
                    <a:pt x="5" y="3"/>
                  </a:lnTo>
                  <a:lnTo>
                    <a:pt x="3" y="0"/>
                  </a:lnTo>
                  <a:lnTo>
                    <a:pt x="0" y="1"/>
                  </a:lnTo>
                  <a:lnTo>
                    <a:pt x="1" y="5"/>
                  </a:lnTo>
                  <a:lnTo>
                    <a:pt x="3" y="9"/>
                  </a:lnTo>
                  <a:lnTo>
                    <a:pt x="7" y="14"/>
                  </a:lnTo>
                  <a:lnTo>
                    <a:pt x="9" y="18"/>
                  </a:lnTo>
                  <a:lnTo>
                    <a:pt x="12" y="22"/>
                  </a:lnTo>
                  <a:lnTo>
                    <a:pt x="14" y="25"/>
                  </a:lnTo>
                  <a:lnTo>
                    <a:pt x="22" y="33"/>
                  </a:lnTo>
                  <a:lnTo>
                    <a:pt x="23" y="31"/>
                  </a:lnTo>
                  <a:close/>
                </a:path>
              </a:pathLst>
            </a:custGeom>
            <a:solidFill>
              <a:srgbClr val="000000"/>
            </a:solidFill>
            <a:ln w="9525">
              <a:noFill/>
              <a:round/>
            </a:ln>
          </p:spPr>
          <p:txBody>
            <a:bodyPr/>
            <a:lstStyle/>
            <a:p>
              <a:endParaRPr lang="en-US"/>
            </a:p>
          </p:txBody>
        </p:sp>
        <p:sp>
          <p:nvSpPr>
            <p:cNvPr id="520813" name="Freeform 621"/>
            <p:cNvSpPr/>
            <p:nvPr/>
          </p:nvSpPr>
          <p:spPr bwMode="auto">
            <a:xfrm>
              <a:off x="3902" y="3030"/>
              <a:ext cx="18" cy="18"/>
            </a:xfrm>
            <a:custGeom>
              <a:avLst/>
              <a:gdLst/>
              <a:ahLst/>
              <a:cxnLst>
                <a:cxn ang="0">
                  <a:pos x="11" y="14"/>
                </a:cxn>
                <a:cxn ang="0">
                  <a:pos x="13" y="11"/>
                </a:cxn>
                <a:cxn ang="0">
                  <a:pos x="13" y="9"/>
                </a:cxn>
                <a:cxn ang="0">
                  <a:pos x="11" y="9"/>
                </a:cxn>
                <a:cxn ang="0">
                  <a:pos x="1" y="0"/>
                </a:cxn>
                <a:cxn ang="0">
                  <a:pos x="0" y="2"/>
                </a:cxn>
                <a:cxn ang="0">
                  <a:pos x="1" y="3"/>
                </a:cxn>
                <a:cxn ang="0">
                  <a:pos x="1" y="5"/>
                </a:cxn>
                <a:cxn ang="0">
                  <a:pos x="3" y="7"/>
                </a:cxn>
                <a:cxn ang="0">
                  <a:pos x="5" y="7"/>
                </a:cxn>
                <a:cxn ang="0">
                  <a:pos x="7" y="9"/>
                </a:cxn>
                <a:cxn ang="0">
                  <a:pos x="7" y="11"/>
                </a:cxn>
                <a:cxn ang="0">
                  <a:pos x="9" y="13"/>
                </a:cxn>
                <a:cxn ang="0">
                  <a:pos x="13" y="11"/>
                </a:cxn>
                <a:cxn ang="0">
                  <a:pos x="11" y="14"/>
                </a:cxn>
                <a:cxn ang="0">
                  <a:pos x="18" y="18"/>
                </a:cxn>
                <a:cxn ang="0">
                  <a:pos x="13" y="11"/>
                </a:cxn>
                <a:cxn ang="0">
                  <a:pos x="11" y="14"/>
                </a:cxn>
              </a:cxnLst>
              <a:rect l="0" t="0" r="r" b="b"/>
              <a:pathLst>
                <a:path w="18" h="18">
                  <a:moveTo>
                    <a:pt x="11" y="14"/>
                  </a:moveTo>
                  <a:lnTo>
                    <a:pt x="13" y="11"/>
                  </a:lnTo>
                  <a:lnTo>
                    <a:pt x="13" y="9"/>
                  </a:lnTo>
                  <a:lnTo>
                    <a:pt x="11" y="9"/>
                  </a:lnTo>
                  <a:lnTo>
                    <a:pt x="1" y="0"/>
                  </a:lnTo>
                  <a:lnTo>
                    <a:pt x="0" y="2"/>
                  </a:lnTo>
                  <a:lnTo>
                    <a:pt x="1" y="3"/>
                  </a:lnTo>
                  <a:lnTo>
                    <a:pt x="1" y="5"/>
                  </a:lnTo>
                  <a:lnTo>
                    <a:pt x="3" y="7"/>
                  </a:lnTo>
                  <a:lnTo>
                    <a:pt x="5" y="7"/>
                  </a:lnTo>
                  <a:lnTo>
                    <a:pt x="7" y="9"/>
                  </a:lnTo>
                  <a:lnTo>
                    <a:pt x="7" y="11"/>
                  </a:lnTo>
                  <a:lnTo>
                    <a:pt x="9" y="13"/>
                  </a:lnTo>
                  <a:lnTo>
                    <a:pt x="13" y="11"/>
                  </a:lnTo>
                  <a:lnTo>
                    <a:pt x="11" y="14"/>
                  </a:lnTo>
                  <a:lnTo>
                    <a:pt x="18" y="18"/>
                  </a:lnTo>
                  <a:lnTo>
                    <a:pt x="13" y="11"/>
                  </a:lnTo>
                  <a:lnTo>
                    <a:pt x="11" y="14"/>
                  </a:lnTo>
                  <a:close/>
                </a:path>
              </a:pathLst>
            </a:custGeom>
            <a:solidFill>
              <a:srgbClr val="000000"/>
            </a:solidFill>
            <a:ln w="9525">
              <a:noFill/>
              <a:round/>
            </a:ln>
          </p:spPr>
          <p:txBody>
            <a:bodyPr/>
            <a:lstStyle/>
            <a:p>
              <a:endParaRPr lang="en-US"/>
            </a:p>
          </p:txBody>
        </p:sp>
        <p:sp>
          <p:nvSpPr>
            <p:cNvPr id="520814" name="Freeform 622"/>
            <p:cNvSpPr/>
            <p:nvPr/>
          </p:nvSpPr>
          <p:spPr bwMode="auto">
            <a:xfrm>
              <a:off x="3852" y="3000"/>
              <a:ext cx="63" cy="44"/>
            </a:xfrm>
            <a:custGeom>
              <a:avLst/>
              <a:gdLst/>
              <a:ahLst/>
              <a:cxnLst>
                <a:cxn ang="0">
                  <a:pos x="0" y="2"/>
                </a:cxn>
                <a:cxn ang="0">
                  <a:pos x="2" y="2"/>
                </a:cxn>
                <a:cxn ang="0">
                  <a:pos x="4" y="6"/>
                </a:cxn>
                <a:cxn ang="0">
                  <a:pos x="11" y="13"/>
                </a:cxn>
                <a:cxn ang="0">
                  <a:pos x="15" y="15"/>
                </a:cxn>
                <a:cxn ang="0">
                  <a:pos x="22" y="22"/>
                </a:cxn>
                <a:cxn ang="0">
                  <a:pos x="26" y="24"/>
                </a:cxn>
                <a:cxn ang="0">
                  <a:pos x="29" y="26"/>
                </a:cxn>
                <a:cxn ang="0">
                  <a:pos x="33" y="30"/>
                </a:cxn>
                <a:cxn ang="0">
                  <a:pos x="37" y="32"/>
                </a:cxn>
                <a:cxn ang="0">
                  <a:pos x="40" y="33"/>
                </a:cxn>
                <a:cxn ang="0">
                  <a:pos x="44" y="35"/>
                </a:cxn>
                <a:cxn ang="0">
                  <a:pos x="50" y="37"/>
                </a:cxn>
                <a:cxn ang="0">
                  <a:pos x="53" y="39"/>
                </a:cxn>
                <a:cxn ang="0">
                  <a:pos x="57" y="43"/>
                </a:cxn>
                <a:cxn ang="0">
                  <a:pos x="61" y="44"/>
                </a:cxn>
                <a:cxn ang="0">
                  <a:pos x="63" y="41"/>
                </a:cxn>
                <a:cxn ang="0">
                  <a:pos x="59" y="39"/>
                </a:cxn>
                <a:cxn ang="0">
                  <a:pos x="55" y="35"/>
                </a:cxn>
                <a:cxn ang="0">
                  <a:pos x="51" y="33"/>
                </a:cxn>
                <a:cxn ang="0">
                  <a:pos x="46" y="32"/>
                </a:cxn>
                <a:cxn ang="0">
                  <a:pos x="42" y="30"/>
                </a:cxn>
                <a:cxn ang="0">
                  <a:pos x="39" y="28"/>
                </a:cxn>
                <a:cxn ang="0">
                  <a:pos x="35" y="26"/>
                </a:cxn>
                <a:cxn ang="0">
                  <a:pos x="31" y="22"/>
                </a:cxn>
                <a:cxn ang="0">
                  <a:pos x="28" y="21"/>
                </a:cxn>
                <a:cxn ang="0">
                  <a:pos x="24" y="19"/>
                </a:cxn>
                <a:cxn ang="0">
                  <a:pos x="20" y="15"/>
                </a:cxn>
                <a:cxn ang="0">
                  <a:pos x="17" y="13"/>
                </a:cxn>
                <a:cxn ang="0">
                  <a:pos x="13" y="10"/>
                </a:cxn>
                <a:cxn ang="0">
                  <a:pos x="9" y="8"/>
                </a:cxn>
                <a:cxn ang="0">
                  <a:pos x="7" y="4"/>
                </a:cxn>
                <a:cxn ang="0">
                  <a:pos x="4" y="0"/>
                </a:cxn>
                <a:cxn ang="0">
                  <a:pos x="4" y="2"/>
                </a:cxn>
                <a:cxn ang="0">
                  <a:pos x="0" y="2"/>
                </a:cxn>
                <a:cxn ang="0">
                  <a:pos x="2" y="2"/>
                </a:cxn>
                <a:cxn ang="0">
                  <a:pos x="0" y="2"/>
                </a:cxn>
              </a:cxnLst>
              <a:rect l="0" t="0" r="r" b="b"/>
              <a:pathLst>
                <a:path w="63" h="44">
                  <a:moveTo>
                    <a:pt x="0" y="2"/>
                  </a:moveTo>
                  <a:lnTo>
                    <a:pt x="2" y="2"/>
                  </a:lnTo>
                  <a:lnTo>
                    <a:pt x="4" y="6"/>
                  </a:lnTo>
                  <a:lnTo>
                    <a:pt x="11" y="13"/>
                  </a:lnTo>
                  <a:lnTo>
                    <a:pt x="15" y="15"/>
                  </a:lnTo>
                  <a:lnTo>
                    <a:pt x="22" y="22"/>
                  </a:lnTo>
                  <a:lnTo>
                    <a:pt x="26" y="24"/>
                  </a:lnTo>
                  <a:lnTo>
                    <a:pt x="29" y="26"/>
                  </a:lnTo>
                  <a:lnTo>
                    <a:pt x="33" y="30"/>
                  </a:lnTo>
                  <a:lnTo>
                    <a:pt x="37" y="32"/>
                  </a:lnTo>
                  <a:lnTo>
                    <a:pt x="40" y="33"/>
                  </a:lnTo>
                  <a:lnTo>
                    <a:pt x="44" y="35"/>
                  </a:lnTo>
                  <a:lnTo>
                    <a:pt x="50" y="37"/>
                  </a:lnTo>
                  <a:lnTo>
                    <a:pt x="53" y="39"/>
                  </a:lnTo>
                  <a:lnTo>
                    <a:pt x="57" y="43"/>
                  </a:lnTo>
                  <a:lnTo>
                    <a:pt x="61" y="44"/>
                  </a:lnTo>
                  <a:lnTo>
                    <a:pt x="63" y="41"/>
                  </a:lnTo>
                  <a:lnTo>
                    <a:pt x="59" y="39"/>
                  </a:lnTo>
                  <a:lnTo>
                    <a:pt x="55" y="35"/>
                  </a:lnTo>
                  <a:lnTo>
                    <a:pt x="51" y="33"/>
                  </a:lnTo>
                  <a:lnTo>
                    <a:pt x="46" y="32"/>
                  </a:lnTo>
                  <a:lnTo>
                    <a:pt x="42" y="30"/>
                  </a:lnTo>
                  <a:lnTo>
                    <a:pt x="39" y="28"/>
                  </a:lnTo>
                  <a:lnTo>
                    <a:pt x="35" y="26"/>
                  </a:lnTo>
                  <a:lnTo>
                    <a:pt x="31" y="22"/>
                  </a:lnTo>
                  <a:lnTo>
                    <a:pt x="28" y="21"/>
                  </a:lnTo>
                  <a:lnTo>
                    <a:pt x="24" y="19"/>
                  </a:lnTo>
                  <a:lnTo>
                    <a:pt x="20" y="15"/>
                  </a:lnTo>
                  <a:lnTo>
                    <a:pt x="17" y="13"/>
                  </a:lnTo>
                  <a:lnTo>
                    <a:pt x="13" y="10"/>
                  </a:lnTo>
                  <a:lnTo>
                    <a:pt x="9" y="8"/>
                  </a:lnTo>
                  <a:lnTo>
                    <a:pt x="7" y="4"/>
                  </a:lnTo>
                  <a:lnTo>
                    <a:pt x="4" y="0"/>
                  </a:lnTo>
                  <a:lnTo>
                    <a:pt x="4" y="2"/>
                  </a:lnTo>
                  <a:lnTo>
                    <a:pt x="0" y="2"/>
                  </a:lnTo>
                  <a:lnTo>
                    <a:pt x="2" y="2"/>
                  </a:lnTo>
                  <a:lnTo>
                    <a:pt x="0" y="2"/>
                  </a:lnTo>
                  <a:close/>
                </a:path>
              </a:pathLst>
            </a:custGeom>
            <a:solidFill>
              <a:srgbClr val="000000"/>
            </a:solidFill>
            <a:ln w="9525">
              <a:noFill/>
              <a:round/>
            </a:ln>
          </p:spPr>
          <p:txBody>
            <a:bodyPr/>
            <a:lstStyle/>
            <a:p>
              <a:endParaRPr lang="en-US"/>
            </a:p>
          </p:txBody>
        </p:sp>
        <p:sp>
          <p:nvSpPr>
            <p:cNvPr id="520815" name="Freeform 623"/>
            <p:cNvSpPr/>
            <p:nvPr/>
          </p:nvSpPr>
          <p:spPr bwMode="auto">
            <a:xfrm>
              <a:off x="3852" y="2949"/>
              <a:ext cx="11" cy="53"/>
            </a:xfrm>
            <a:custGeom>
              <a:avLst/>
              <a:gdLst/>
              <a:ahLst/>
              <a:cxnLst>
                <a:cxn ang="0">
                  <a:pos x="9" y="0"/>
                </a:cxn>
                <a:cxn ang="0">
                  <a:pos x="7" y="0"/>
                </a:cxn>
                <a:cxn ang="0">
                  <a:pos x="4" y="6"/>
                </a:cxn>
                <a:cxn ang="0">
                  <a:pos x="4" y="13"/>
                </a:cxn>
                <a:cxn ang="0">
                  <a:pos x="2" y="20"/>
                </a:cxn>
                <a:cxn ang="0">
                  <a:pos x="0" y="26"/>
                </a:cxn>
                <a:cxn ang="0">
                  <a:pos x="0" y="53"/>
                </a:cxn>
                <a:cxn ang="0">
                  <a:pos x="4" y="53"/>
                </a:cxn>
                <a:cxn ang="0">
                  <a:pos x="4" y="20"/>
                </a:cxn>
                <a:cxn ang="0">
                  <a:pos x="6" y="13"/>
                </a:cxn>
                <a:cxn ang="0">
                  <a:pos x="7" y="7"/>
                </a:cxn>
                <a:cxn ang="0">
                  <a:pos x="11" y="2"/>
                </a:cxn>
                <a:cxn ang="0">
                  <a:pos x="9" y="4"/>
                </a:cxn>
                <a:cxn ang="0">
                  <a:pos x="9" y="0"/>
                </a:cxn>
                <a:cxn ang="0">
                  <a:pos x="7" y="0"/>
                </a:cxn>
                <a:cxn ang="0">
                  <a:pos x="9" y="0"/>
                </a:cxn>
              </a:cxnLst>
              <a:rect l="0" t="0" r="r" b="b"/>
              <a:pathLst>
                <a:path w="11" h="53">
                  <a:moveTo>
                    <a:pt x="9" y="0"/>
                  </a:moveTo>
                  <a:lnTo>
                    <a:pt x="7" y="0"/>
                  </a:lnTo>
                  <a:lnTo>
                    <a:pt x="4" y="6"/>
                  </a:lnTo>
                  <a:lnTo>
                    <a:pt x="4" y="13"/>
                  </a:lnTo>
                  <a:lnTo>
                    <a:pt x="2" y="20"/>
                  </a:lnTo>
                  <a:lnTo>
                    <a:pt x="0" y="26"/>
                  </a:lnTo>
                  <a:lnTo>
                    <a:pt x="0" y="53"/>
                  </a:lnTo>
                  <a:lnTo>
                    <a:pt x="4" y="53"/>
                  </a:lnTo>
                  <a:lnTo>
                    <a:pt x="4" y="20"/>
                  </a:lnTo>
                  <a:lnTo>
                    <a:pt x="6" y="13"/>
                  </a:lnTo>
                  <a:lnTo>
                    <a:pt x="7" y="7"/>
                  </a:lnTo>
                  <a:lnTo>
                    <a:pt x="11" y="2"/>
                  </a:lnTo>
                  <a:lnTo>
                    <a:pt x="9" y="4"/>
                  </a:lnTo>
                  <a:lnTo>
                    <a:pt x="9" y="0"/>
                  </a:lnTo>
                  <a:lnTo>
                    <a:pt x="7" y="0"/>
                  </a:lnTo>
                  <a:lnTo>
                    <a:pt x="9" y="0"/>
                  </a:lnTo>
                  <a:close/>
                </a:path>
              </a:pathLst>
            </a:custGeom>
            <a:solidFill>
              <a:srgbClr val="000000"/>
            </a:solidFill>
            <a:ln w="9525">
              <a:noFill/>
              <a:round/>
            </a:ln>
          </p:spPr>
          <p:txBody>
            <a:bodyPr/>
            <a:lstStyle/>
            <a:p>
              <a:endParaRPr lang="en-US"/>
            </a:p>
          </p:txBody>
        </p:sp>
        <p:sp>
          <p:nvSpPr>
            <p:cNvPr id="520816" name="Freeform 624"/>
            <p:cNvSpPr/>
            <p:nvPr/>
          </p:nvSpPr>
          <p:spPr bwMode="auto">
            <a:xfrm>
              <a:off x="3861" y="2949"/>
              <a:ext cx="11" cy="22"/>
            </a:xfrm>
            <a:custGeom>
              <a:avLst/>
              <a:gdLst/>
              <a:ahLst/>
              <a:cxnLst>
                <a:cxn ang="0">
                  <a:pos x="11" y="18"/>
                </a:cxn>
                <a:cxn ang="0">
                  <a:pos x="11" y="17"/>
                </a:cxn>
                <a:cxn ang="0">
                  <a:pos x="9" y="15"/>
                </a:cxn>
                <a:cxn ang="0">
                  <a:pos x="9" y="4"/>
                </a:cxn>
                <a:cxn ang="0">
                  <a:pos x="6" y="0"/>
                </a:cxn>
                <a:cxn ang="0">
                  <a:pos x="0" y="0"/>
                </a:cxn>
                <a:cxn ang="0">
                  <a:pos x="0" y="4"/>
                </a:cxn>
                <a:cxn ang="0">
                  <a:pos x="6" y="4"/>
                </a:cxn>
                <a:cxn ang="0">
                  <a:pos x="6" y="15"/>
                </a:cxn>
                <a:cxn ang="0">
                  <a:pos x="8" y="18"/>
                </a:cxn>
                <a:cxn ang="0">
                  <a:pos x="9" y="22"/>
                </a:cxn>
                <a:cxn ang="0">
                  <a:pos x="8" y="20"/>
                </a:cxn>
                <a:cxn ang="0">
                  <a:pos x="11" y="18"/>
                </a:cxn>
              </a:cxnLst>
              <a:rect l="0" t="0" r="r" b="b"/>
              <a:pathLst>
                <a:path w="11" h="22">
                  <a:moveTo>
                    <a:pt x="11" y="18"/>
                  </a:moveTo>
                  <a:lnTo>
                    <a:pt x="11" y="17"/>
                  </a:lnTo>
                  <a:lnTo>
                    <a:pt x="9" y="15"/>
                  </a:lnTo>
                  <a:lnTo>
                    <a:pt x="9" y="4"/>
                  </a:lnTo>
                  <a:lnTo>
                    <a:pt x="6" y="0"/>
                  </a:lnTo>
                  <a:lnTo>
                    <a:pt x="0" y="0"/>
                  </a:lnTo>
                  <a:lnTo>
                    <a:pt x="0" y="4"/>
                  </a:lnTo>
                  <a:lnTo>
                    <a:pt x="6" y="4"/>
                  </a:lnTo>
                  <a:lnTo>
                    <a:pt x="6" y="15"/>
                  </a:lnTo>
                  <a:lnTo>
                    <a:pt x="8" y="18"/>
                  </a:lnTo>
                  <a:lnTo>
                    <a:pt x="9" y="22"/>
                  </a:lnTo>
                  <a:lnTo>
                    <a:pt x="8" y="20"/>
                  </a:lnTo>
                  <a:lnTo>
                    <a:pt x="11" y="18"/>
                  </a:lnTo>
                  <a:close/>
                </a:path>
              </a:pathLst>
            </a:custGeom>
            <a:solidFill>
              <a:srgbClr val="000000"/>
            </a:solidFill>
            <a:ln w="9525">
              <a:noFill/>
              <a:round/>
            </a:ln>
          </p:spPr>
          <p:txBody>
            <a:bodyPr/>
            <a:lstStyle/>
            <a:p>
              <a:endParaRPr lang="en-US"/>
            </a:p>
          </p:txBody>
        </p:sp>
        <p:sp>
          <p:nvSpPr>
            <p:cNvPr id="520817" name="Freeform 625"/>
            <p:cNvSpPr/>
            <p:nvPr/>
          </p:nvSpPr>
          <p:spPr bwMode="auto">
            <a:xfrm>
              <a:off x="3975" y="2962"/>
              <a:ext cx="94" cy="16"/>
            </a:xfrm>
            <a:custGeom>
              <a:avLst/>
              <a:gdLst/>
              <a:ahLst/>
              <a:cxnLst>
                <a:cxn ang="0">
                  <a:pos x="92" y="2"/>
                </a:cxn>
                <a:cxn ang="0">
                  <a:pos x="94" y="4"/>
                </a:cxn>
                <a:cxn ang="0">
                  <a:pos x="94" y="9"/>
                </a:cxn>
                <a:cxn ang="0">
                  <a:pos x="77" y="9"/>
                </a:cxn>
                <a:cxn ang="0">
                  <a:pos x="72" y="7"/>
                </a:cxn>
                <a:cxn ang="0">
                  <a:pos x="44" y="7"/>
                </a:cxn>
                <a:cxn ang="0">
                  <a:pos x="39" y="9"/>
                </a:cxn>
                <a:cxn ang="0">
                  <a:pos x="28" y="9"/>
                </a:cxn>
                <a:cxn ang="0">
                  <a:pos x="22" y="11"/>
                </a:cxn>
                <a:cxn ang="0">
                  <a:pos x="17" y="11"/>
                </a:cxn>
                <a:cxn ang="0">
                  <a:pos x="11" y="13"/>
                </a:cxn>
                <a:cxn ang="0">
                  <a:pos x="6" y="15"/>
                </a:cxn>
                <a:cxn ang="0">
                  <a:pos x="0" y="16"/>
                </a:cxn>
                <a:cxn ang="0">
                  <a:pos x="0" y="11"/>
                </a:cxn>
                <a:cxn ang="0">
                  <a:pos x="2" y="11"/>
                </a:cxn>
                <a:cxn ang="0">
                  <a:pos x="2" y="9"/>
                </a:cxn>
                <a:cxn ang="0">
                  <a:pos x="7" y="9"/>
                </a:cxn>
                <a:cxn ang="0">
                  <a:pos x="9" y="7"/>
                </a:cxn>
                <a:cxn ang="0">
                  <a:pos x="11" y="7"/>
                </a:cxn>
                <a:cxn ang="0">
                  <a:pos x="17" y="5"/>
                </a:cxn>
                <a:cxn ang="0">
                  <a:pos x="20" y="5"/>
                </a:cxn>
                <a:cxn ang="0">
                  <a:pos x="26" y="4"/>
                </a:cxn>
                <a:cxn ang="0">
                  <a:pos x="35" y="4"/>
                </a:cxn>
                <a:cxn ang="0">
                  <a:pos x="41" y="2"/>
                </a:cxn>
                <a:cxn ang="0">
                  <a:pos x="52" y="2"/>
                </a:cxn>
                <a:cxn ang="0">
                  <a:pos x="55" y="0"/>
                </a:cxn>
                <a:cxn ang="0">
                  <a:pos x="75" y="0"/>
                </a:cxn>
                <a:cxn ang="0">
                  <a:pos x="81" y="2"/>
                </a:cxn>
                <a:cxn ang="0">
                  <a:pos x="92" y="2"/>
                </a:cxn>
              </a:cxnLst>
              <a:rect l="0" t="0" r="r" b="b"/>
              <a:pathLst>
                <a:path w="94" h="16">
                  <a:moveTo>
                    <a:pt x="92" y="2"/>
                  </a:moveTo>
                  <a:lnTo>
                    <a:pt x="94" y="4"/>
                  </a:lnTo>
                  <a:lnTo>
                    <a:pt x="94" y="9"/>
                  </a:lnTo>
                  <a:lnTo>
                    <a:pt x="77" y="9"/>
                  </a:lnTo>
                  <a:lnTo>
                    <a:pt x="72" y="7"/>
                  </a:lnTo>
                  <a:lnTo>
                    <a:pt x="44" y="7"/>
                  </a:lnTo>
                  <a:lnTo>
                    <a:pt x="39" y="9"/>
                  </a:lnTo>
                  <a:lnTo>
                    <a:pt x="28" y="9"/>
                  </a:lnTo>
                  <a:lnTo>
                    <a:pt x="22" y="11"/>
                  </a:lnTo>
                  <a:lnTo>
                    <a:pt x="17" y="11"/>
                  </a:lnTo>
                  <a:lnTo>
                    <a:pt x="11" y="13"/>
                  </a:lnTo>
                  <a:lnTo>
                    <a:pt x="6" y="15"/>
                  </a:lnTo>
                  <a:lnTo>
                    <a:pt x="0" y="16"/>
                  </a:lnTo>
                  <a:lnTo>
                    <a:pt x="0" y="11"/>
                  </a:lnTo>
                  <a:lnTo>
                    <a:pt x="2" y="11"/>
                  </a:lnTo>
                  <a:lnTo>
                    <a:pt x="2" y="9"/>
                  </a:lnTo>
                  <a:lnTo>
                    <a:pt x="7" y="9"/>
                  </a:lnTo>
                  <a:lnTo>
                    <a:pt x="9" y="7"/>
                  </a:lnTo>
                  <a:lnTo>
                    <a:pt x="11" y="7"/>
                  </a:lnTo>
                  <a:lnTo>
                    <a:pt x="17" y="5"/>
                  </a:lnTo>
                  <a:lnTo>
                    <a:pt x="20" y="5"/>
                  </a:lnTo>
                  <a:lnTo>
                    <a:pt x="26" y="4"/>
                  </a:lnTo>
                  <a:lnTo>
                    <a:pt x="35" y="4"/>
                  </a:lnTo>
                  <a:lnTo>
                    <a:pt x="41" y="2"/>
                  </a:lnTo>
                  <a:lnTo>
                    <a:pt x="52" y="2"/>
                  </a:lnTo>
                  <a:lnTo>
                    <a:pt x="55" y="0"/>
                  </a:lnTo>
                  <a:lnTo>
                    <a:pt x="75" y="0"/>
                  </a:lnTo>
                  <a:lnTo>
                    <a:pt x="81" y="2"/>
                  </a:lnTo>
                  <a:lnTo>
                    <a:pt x="92" y="2"/>
                  </a:lnTo>
                  <a:close/>
                </a:path>
              </a:pathLst>
            </a:custGeom>
            <a:solidFill>
              <a:srgbClr val="000000"/>
            </a:solidFill>
            <a:ln w="9525">
              <a:noFill/>
              <a:round/>
            </a:ln>
          </p:spPr>
          <p:txBody>
            <a:bodyPr/>
            <a:lstStyle/>
            <a:p>
              <a:endParaRPr lang="en-US"/>
            </a:p>
          </p:txBody>
        </p:sp>
        <p:sp>
          <p:nvSpPr>
            <p:cNvPr id="520818" name="Freeform 626"/>
            <p:cNvSpPr/>
            <p:nvPr/>
          </p:nvSpPr>
          <p:spPr bwMode="auto">
            <a:xfrm>
              <a:off x="4065" y="2964"/>
              <a:ext cx="6" cy="9"/>
            </a:xfrm>
            <a:custGeom>
              <a:avLst/>
              <a:gdLst/>
              <a:ahLst/>
              <a:cxnLst>
                <a:cxn ang="0">
                  <a:pos x="4" y="9"/>
                </a:cxn>
                <a:cxn ang="0">
                  <a:pos x="6" y="7"/>
                </a:cxn>
                <a:cxn ang="0">
                  <a:pos x="6" y="2"/>
                </a:cxn>
                <a:cxn ang="0">
                  <a:pos x="4" y="0"/>
                </a:cxn>
                <a:cxn ang="0">
                  <a:pos x="2" y="0"/>
                </a:cxn>
                <a:cxn ang="0">
                  <a:pos x="0" y="2"/>
                </a:cxn>
                <a:cxn ang="0">
                  <a:pos x="4" y="5"/>
                </a:cxn>
                <a:cxn ang="0">
                  <a:pos x="2" y="5"/>
                </a:cxn>
                <a:cxn ang="0">
                  <a:pos x="4" y="3"/>
                </a:cxn>
                <a:cxn ang="0">
                  <a:pos x="4" y="9"/>
                </a:cxn>
                <a:cxn ang="0">
                  <a:pos x="6" y="9"/>
                </a:cxn>
                <a:cxn ang="0">
                  <a:pos x="6" y="7"/>
                </a:cxn>
                <a:cxn ang="0">
                  <a:pos x="4" y="9"/>
                </a:cxn>
              </a:cxnLst>
              <a:rect l="0" t="0" r="r" b="b"/>
              <a:pathLst>
                <a:path w="6" h="9">
                  <a:moveTo>
                    <a:pt x="4" y="9"/>
                  </a:moveTo>
                  <a:lnTo>
                    <a:pt x="6" y="7"/>
                  </a:lnTo>
                  <a:lnTo>
                    <a:pt x="6" y="2"/>
                  </a:lnTo>
                  <a:lnTo>
                    <a:pt x="4" y="0"/>
                  </a:lnTo>
                  <a:lnTo>
                    <a:pt x="2" y="0"/>
                  </a:lnTo>
                  <a:lnTo>
                    <a:pt x="0" y="2"/>
                  </a:lnTo>
                  <a:lnTo>
                    <a:pt x="4" y="5"/>
                  </a:lnTo>
                  <a:lnTo>
                    <a:pt x="2" y="5"/>
                  </a:lnTo>
                  <a:lnTo>
                    <a:pt x="4" y="3"/>
                  </a:lnTo>
                  <a:lnTo>
                    <a:pt x="4" y="9"/>
                  </a:lnTo>
                  <a:lnTo>
                    <a:pt x="6" y="9"/>
                  </a:lnTo>
                  <a:lnTo>
                    <a:pt x="6" y="7"/>
                  </a:lnTo>
                  <a:lnTo>
                    <a:pt x="4" y="9"/>
                  </a:lnTo>
                  <a:close/>
                </a:path>
              </a:pathLst>
            </a:custGeom>
            <a:solidFill>
              <a:srgbClr val="000000"/>
            </a:solidFill>
            <a:ln w="9525">
              <a:noFill/>
              <a:round/>
            </a:ln>
          </p:spPr>
          <p:txBody>
            <a:bodyPr/>
            <a:lstStyle/>
            <a:p>
              <a:endParaRPr lang="en-US"/>
            </a:p>
          </p:txBody>
        </p:sp>
        <p:sp>
          <p:nvSpPr>
            <p:cNvPr id="520819" name="Freeform 627"/>
            <p:cNvSpPr/>
            <p:nvPr/>
          </p:nvSpPr>
          <p:spPr bwMode="auto">
            <a:xfrm>
              <a:off x="3981" y="2967"/>
              <a:ext cx="88" cy="11"/>
            </a:xfrm>
            <a:custGeom>
              <a:avLst/>
              <a:gdLst/>
              <a:ahLst/>
              <a:cxnLst>
                <a:cxn ang="0">
                  <a:pos x="1" y="11"/>
                </a:cxn>
                <a:cxn ang="0">
                  <a:pos x="7" y="10"/>
                </a:cxn>
                <a:cxn ang="0">
                  <a:pos x="11" y="8"/>
                </a:cxn>
                <a:cxn ang="0">
                  <a:pos x="16" y="8"/>
                </a:cxn>
                <a:cxn ang="0">
                  <a:pos x="22" y="6"/>
                </a:cxn>
                <a:cxn ang="0">
                  <a:pos x="33" y="6"/>
                </a:cxn>
                <a:cxn ang="0">
                  <a:pos x="38" y="4"/>
                </a:cxn>
                <a:cxn ang="0">
                  <a:pos x="66" y="4"/>
                </a:cxn>
                <a:cxn ang="0">
                  <a:pos x="71" y="6"/>
                </a:cxn>
                <a:cxn ang="0">
                  <a:pos x="88" y="6"/>
                </a:cxn>
                <a:cxn ang="0">
                  <a:pos x="88" y="0"/>
                </a:cxn>
                <a:cxn ang="0">
                  <a:pos x="33" y="0"/>
                </a:cxn>
                <a:cxn ang="0">
                  <a:pos x="27" y="2"/>
                </a:cxn>
                <a:cxn ang="0">
                  <a:pos x="22" y="2"/>
                </a:cxn>
                <a:cxn ang="0">
                  <a:pos x="16" y="4"/>
                </a:cxn>
                <a:cxn ang="0">
                  <a:pos x="11" y="6"/>
                </a:cxn>
                <a:cxn ang="0">
                  <a:pos x="5" y="6"/>
                </a:cxn>
                <a:cxn ang="0">
                  <a:pos x="0" y="8"/>
                </a:cxn>
                <a:cxn ang="0">
                  <a:pos x="1" y="11"/>
                </a:cxn>
              </a:cxnLst>
              <a:rect l="0" t="0" r="r" b="b"/>
              <a:pathLst>
                <a:path w="88" h="11">
                  <a:moveTo>
                    <a:pt x="1" y="11"/>
                  </a:moveTo>
                  <a:lnTo>
                    <a:pt x="7" y="10"/>
                  </a:lnTo>
                  <a:lnTo>
                    <a:pt x="11" y="8"/>
                  </a:lnTo>
                  <a:lnTo>
                    <a:pt x="16" y="8"/>
                  </a:lnTo>
                  <a:lnTo>
                    <a:pt x="22" y="6"/>
                  </a:lnTo>
                  <a:lnTo>
                    <a:pt x="33" y="6"/>
                  </a:lnTo>
                  <a:lnTo>
                    <a:pt x="38" y="4"/>
                  </a:lnTo>
                  <a:lnTo>
                    <a:pt x="66" y="4"/>
                  </a:lnTo>
                  <a:lnTo>
                    <a:pt x="71" y="6"/>
                  </a:lnTo>
                  <a:lnTo>
                    <a:pt x="88" y="6"/>
                  </a:lnTo>
                  <a:lnTo>
                    <a:pt x="88" y="0"/>
                  </a:lnTo>
                  <a:lnTo>
                    <a:pt x="33" y="0"/>
                  </a:lnTo>
                  <a:lnTo>
                    <a:pt x="27" y="2"/>
                  </a:lnTo>
                  <a:lnTo>
                    <a:pt x="22" y="2"/>
                  </a:lnTo>
                  <a:lnTo>
                    <a:pt x="16" y="4"/>
                  </a:lnTo>
                  <a:lnTo>
                    <a:pt x="11" y="6"/>
                  </a:lnTo>
                  <a:lnTo>
                    <a:pt x="5" y="6"/>
                  </a:lnTo>
                  <a:lnTo>
                    <a:pt x="0" y="8"/>
                  </a:lnTo>
                  <a:lnTo>
                    <a:pt x="1" y="11"/>
                  </a:lnTo>
                  <a:close/>
                </a:path>
              </a:pathLst>
            </a:custGeom>
            <a:solidFill>
              <a:srgbClr val="000000"/>
            </a:solidFill>
            <a:ln w="9525">
              <a:noFill/>
              <a:round/>
            </a:ln>
          </p:spPr>
          <p:txBody>
            <a:bodyPr/>
            <a:lstStyle/>
            <a:p>
              <a:endParaRPr lang="en-US"/>
            </a:p>
          </p:txBody>
        </p:sp>
        <p:sp>
          <p:nvSpPr>
            <p:cNvPr id="520820" name="Freeform 628"/>
            <p:cNvSpPr/>
            <p:nvPr/>
          </p:nvSpPr>
          <p:spPr bwMode="auto">
            <a:xfrm>
              <a:off x="3973" y="2975"/>
              <a:ext cx="9" cy="5"/>
            </a:xfrm>
            <a:custGeom>
              <a:avLst/>
              <a:gdLst/>
              <a:ahLst/>
              <a:cxnLst>
                <a:cxn ang="0">
                  <a:pos x="0" y="3"/>
                </a:cxn>
                <a:cxn ang="0">
                  <a:pos x="4" y="5"/>
                </a:cxn>
                <a:cxn ang="0">
                  <a:pos x="9" y="3"/>
                </a:cxn>
                <a:cxn ang="0">
                  <a:pos x="8" y="0"/>
                </a:cxn>
                <a:cxn ang="0">
                  <a:pos x="2" y="2"/>
                </a:cxn>
                <a:cxn ang="0">
                  <a:pos x="4" y="3"/>
                </a:cxn>
                <a:cxn ang="0">
                  <a:pos x="0" y="3"/>
                </a:cxn>
                <a:cxn ang="0">
                  <a:pos x="2" y="5"/>
                </a:cxn>
                <a:cxn ang="0">
                  <a:pos x="4" y="5"/>
                </a:cxn>
                <a:cxn ang="0">
                  <a:pos x="0" y="3"/>
                </a:cxn>
              </a:cxnLst>
              <a:rect l="0" t="0" r="r" b="b"/>
              <a:pathLst>
                <a:path w="9" h="5">
                  <a:moveTo>
                    <a:pt x="0" y="3"/>
                  </a:moveTo>
                  <a:lnTo>
                    <a:pt x="4" y="5"/>
                  </a:lnTo>
                  <a:lnTo>
                    <a:pt x="9" y="3"/>
                  </a:lnTo>
                  <a:lnTo>
                    <a:pt x="8" y="0"/>
                  </a:lnTo>
                  <a:lnTo>
                    <a:pt x="2" y="2"/>
                  </a:lnTo>
                  <a:lnTo>
                    <a:pt x="4" y="3"/>
                  </a:lnTo>
                  <a:lnTo>
                    <a:pt x="0" y="3"/>
                  </a:lnTo>
                  <a:lnTo>
                    <a:pt x="2" y="5"/>
                  </a:lnTo>
                  <a:lnTo>
                    <a:pt x="4" y="5"/>
                  </a:lnTo>
                  <a:lnTo>
                    <a:pt x="0" y="3"/>
                  </a:lnTo>
                  <a:close/>
                </a:path>
              </a:pathLst>
            </a:custGeom>
            <a:solidFill>
              <a:srgbClr val="000000"/>
            </a:solidFill>
            <a:ln w="9525">
              <a:noFill/>
              <a:round/>
            </a:ln>
          </p:spPr>
          <p:txBody>
            <a:bodyPr/>
            <a:lstStyle/>
            <a:p>
              <a:endParaRPr lang="en-US"/>
            </a:p>
          </p:txBody>
        </p:sp>
        <p:sp>
          <p:nvSpPr>
            <p:cNvPr id="520821" name="Freeform 629"/>
            <p:cNvSpPr/>
            <p:nvPr/>
          </p:nvSpPr>
          <p:spPr bwMode="auto">
            <a:xfrm>
              <a:off x="3973" y="2967"/>
              <a:ext cx="15" cy="11"/>
            </a:xfrm>
            <a:custGeom>
              <a:avLst/>
              <a:gdLst/>
              <a:ahLst/>
              <a:cxnLst>
                <a:cxn ang="0">
                  <a:pos x="13" y="0"/>
                </a:cxn>
                <a:cxn ang="0">
                  <a:pos x="11" y="0"/>
                </a:cxn>
                <a:cxn ang="0">
                  <a:pos x="9" y="2"/>
                </a:cxn>
                <a:cxn ang="0">
                  <a:pos x="4" y="2"/>
                </a:cxn>
                <a:cxn ang="0">
                  <a:pos x="0" y="6"/>
                </a:cxn>
                <a:cxn ang="0">
                  <a:pos x="0" y="11"/>
                </a:cxn>
                <a:cxn ang="0">
                  <a:pos x="4" y="11"/>
                </a:cxn>
                <a:cxn ang="0">
                  <a:pos x="4" y="6"/>
                </a:cxn>
                <a:cxn ang="0">
                  <a:pos x="9" y="6"/>
                </a:cxn>
                <a:cxn ang="0">
                  <a:pos x="13" y="4"/>
                </a:cxn>
                <a:cxn ang="0">
                  <a:pos x="15" y="4"/>
                </a:cxn>
                <a:cxn ang="0">
                  <a:pos x="13" y="4"/>
                </a:cxn>
                <a:cxn ang="0">
                  <a:pos x="13" y="0"/>
                </a:cxn>
              </a:cxnLst>
              <a:rect l="0" t="0" r="r" b="b"/>
              <a:pathLst>
                <a:path w="15" h="11">
                  <a:moveTo>
                    <a:pt x="13" y="0"/>
                  </a:moveTo>
                  <a:lnTo>
                    <a:pt x="11" y="0"/>
                  </a:lnTo>
                  <a:lnTo>
                    <a:pt x="9" y="2"/>
                  </a:lnTo>
                  <a:lnTo>
                    <a:pt x="4" y="2"/>
                  </a:lnTo>
                  <a:lnTo>
                    <a:pt x="0" y="6"/>
                  </a:lnTo>
                  <a:lnTo>
                    <a:pt x="0" y="11"/>
                  </a:lnTo>
                  <a:lnTo>
                    <a:pt x="4" y="11"/>
                  </a:lnTo>
                  <a:lnTo>
                    <a:pt x="4" y="6"/>
                  </a:lnTo>
                  <a:lnTo>
                    <a:pt x="9" y="6"/>
                  </a:lnTo>
                  <a:lnTo>
                    <a:pt x="13" y="4"/>
                  </a:lnTo>
                  <a:lnTo>
                    <a:pt x="15" y="4"/>
                  </a:lnTo>
                  <a:lnTo>
                    <a:pt x="13" y="4"/>
                  </a:lnTo>
                  <a:lnTo>
                    <a:pt x="13" y="0"/>
                  </a:lnTo>
                  <a:close/>
                </a:path>
              </a:pathLst>
            </a:custGeom>
            <a:solidFill>
              <a:srgbClr val="000000"/>
            </a:solidFill>
            <a:ln w="9525">
              <a:noFill/>
              <a:round/>
            </a:ln>
          </p:spPr>
          <p:txBody>
            <a:bodyPr/>
            <a:lstStyle/>
            <a:p>
              <a:endParaRPr lang="en-US"/>
            </a:p>
          </p:txBody>
        </p:sp>
        <p:sp>
          <p:nvSpPr>
            <p:cNvPr id="520822" name="Freeform 630"/>
            <p:cNvSpPr/>
            <p:nvPr/>
          </p:nvSpPr>
          <p:spPr bwMode="auto">
            <a:xfrm>
              <a:off x="3986" y="2960"/>
              <a:ext cx="81" cy="11"/>
            </a:xfrm>
            <a:custGeom>
              <a:avLst/>
              <a:gdLst/>
              <a:ahLst/>
              <a:cxnLst>
                <a:cxn ang="0">
                  <a:pos x="81" y="4"/>
                </a:cxn>
                <a:cxn ang="0">
                  <a:pos x="81" y="2"/>
                </a:cxn>
                <a:cxn ang="0">
                  <a:pos x="61" y="2"/>
                </a:cxn>
                <a:cxn ang="0">
                  <a:pos x="55" y="0"/>
                </a:cxn>
                <a:cxn ang="0">
                  <a:pos x="50" y="2"/>
                </a:cxn>
                <a:cxn ang="0">
                  <a:pos x="30" y="2"/>
                </a:cxn>
                <a:cxn ang="0">
                  <a:pos x="24" y="4"/>
                </a:cxn>
                <a:cxn ang="0">
                  <a:pos x="15" y="4"/>
                </a:cxn>
                <a:cxn ang="0">
                  <a:pos x="9" y="6"/>
                </a:cxn>
                <a:cxn ang="0">
                  <a:pos x="4" y="6"/>
                </a:cxn>
                <a:cxn ang="0">
                  <a:pos x="0" y="7"/>
                </a:cxn>
                <a:cxn ang="0">
                  <a:pos x="0" y="11"/>
                </a:cxn>
                <a:cxn ang="0">
                  <a:pos x="6" y="9"/>
                </a:cxn>
                <a:cxn ang="0">
                  <a:pos x="11" y="9"/>
                </a:cxn>
                <a:cxn ang="0">
                  <a:pos x="15" y="7"/>
                </a:cxn>
                <a:cxn ang="0">
                  <a:pos x="24" y="7"/>
                </a:cxn>
                <a:cxn ang="0">
                  <a:pos x="30" y="6"/>
                </a:cxn>
                <a:cxn ang="0">
                  <a:pos x="50" y="6"/>
                </a:cxn>
                <a:cxn ang="0">
                  <a:pos x="55" y="4"/>
                </a:cxn>
                <a:cxn ang="0">
                  <a:pos x="61" y="6"/>
                </a:cxn>
                <a:cxn ang="0">
                  <a:pos x="64" y="4"/>
                </a:cxn>
                <a:cxn ang="0">
                  <a:pos x="70" y="6"/>
                </a:cxn>
                <a:cxn ang="0">
                  <a:pos x="81" y="6"/>
                </a:cxn>
                <a:cxn ang="0">
                  <a:pos x="79" y="6"/>
                </a:cxn>
                <a:cxn ang="0">
                  <a:pos x="81" y="4"/>
                </a:cxn>
                <a:cxn ang="0">
                  <a:pos x="81" y="2"/>
                </a:cxn>
                <a:cxn ang="0">
                  <a:pos x="81" y="4"/>
                </a:cxn>
              </a:cxnLst>
              <a:rect l="0" t="0" r="r" b="b"/>
              <a:pathLst>
                <a:path w="81" h="11">
                  <a:moveTo>
                    <a:pt x="81" y="4"/>
                  </a:moveTo>
                  <a:lnTo>
                    <a:pt x="81" y="2"/>
                  </a:lnTo>
                  <a:lnTo>
                    <a:pt x="61" y="2"/>
                  </a:lnTo>
                  <a:lnTo>
                    <a:pt x="55" y="0"/>
                  </a:lnTo>
                  <a:lnTo>
                    <a:pt x="50" y="2"/>
                  </a:lnTo>
                  <a:lnTo>
                    <a:pt x="30" y="2"/>
                  </a:lnTo>
                  <a:lnTo>
                    <a:pt x="24" y="4"/>
                  </a:lnTo>
                  <a:lnTo>
                    <a:pt x="15" y="4"/>
                  </a:lnTo>
                  <a:lnTo>
                    <a:pt x="9" y="6"/>
                  </a:lnTo>
                  <a:lnTo>
                    <a:pt x="4" y="6"/>
                  </a:lnTo>
                  <a:lnTo>
                    <a:pt x="0" y="7"/>
                  </a:lnTo>
                  <a:lnTo>
                    <a:pt x="0" y="11"/>
                  </a:lnTo>
                  <a:lnTo>
                    <a:pt x="6" y="9"/>
                  </a:lnTo>
                  <a:lnTo>
                    <a:pt x="11" y="9"/>
                  </a:lnTo>
                  <a:lnTo>
                    <a:pt x="15" y="7"/>
                  </a:lnTo>
                  <a:lnTo>
                    <a:pt x="24" y="7"/>
                  </a:lnTo>
                  <a:lnTo>
                    <a:pt x="30" y="6"/>
                  </a:lnTo>
                  <a:lnTo>
                    <a:pt x="50" y="6"/>
                  </a:lnTo>
                  <a:lnTo>
                    <a:pt x="55" y="4"/>
                  </a:lnTo>
                  <a:lnTo>
                    <a:pt x="61" y="6"/>
                  </a:lnTo>
                  <a:lnTo>
                    <a:pt x="64" y="4"/>
                  </a:lnTo>
                  <a:lnTo>
                    <a:pt x="70" y="6"/>
                  </a:lnTo>
                  <a:lnTo>
                    <a:pt x="81" y="6"/>
                  </a:lnTo>
                  <a:lnTo>
                    <a:pt x="79" y="6"/>
                  </a:lnTo>
                  <a:lnTo>
                    <a:pt x="81" y="4"/>
                  </a:lnTo>
                  <a:lnTo>
                    <a:pt x="81" y="2"/>
                  </a:lnTo>
                  <a:lnTo>
                    <a:pt x="81" y="4"/>
                  </a:lnTo>
                  <a:close/>
                </a:path>
              </a:pathLst>
            </a:custGeom>
            <a:solidFill>
              <a:srgbClr val="000000"/>
            </a:solidFill>
            <a:ln w="9525">
              <a:noFill/>
              <a:round/>
            </a:ln>
          </p:spPr>
          <p:txBody>
            <a:bodyPr/>
            <a:lstStyle/>
            <a:p>
              <a:endParaRPr lang="en-US"/>
            </a:p>
          </p:txBody>
        </p:sp>
        <p:sp>
          <p:nvSpPr>
            <p:cNvPr id="520823" name="Freeform 631"/>
            <p:cNvSpPr/>
            <p:nvPr/>
          </p:nvSpPr>
          <p:spPr bwMode="auto">
            <a:xfrm>
              <a:off x="4758" y="2969"/>
              <a:ext cx="44" cy="79"/>
            </a:xfrm>
            <a:custGeom>
              <a:avLst/>
              <a:gdLst/>
              <a:ahLst/>
              <a:cxnLst>
                <a:cxn ang="0">
                  <a:pos x="31" y="15"/>
                </a:cxn>
                <a:cxn ang="0">
                  <a:pos x="36" y="19"/>
                </a:cxn>
                <a:cxn ang="0">
                  <a:pos x="40" y="22"/>
                </a:cxn>
                <a:cxn ang="0">
                  <a:pos x="40" y="24"/>
                </a:cxn>
                <a:cxn ang="0">
                  <a:pos x="44" y="26"/>
                </a:cxn>
                <a:cxn ang="0">
                  <a:pos x="40" y="33"/>
                </a:cxn>
                <a:cxn ang="0">
                  <a:pos x="35" y="41"/>
                </a:cxn>
                <a:cxn ang="0">
                  <a:pos x="29" y="48"/>
                </a:cxn>
                <a:cxn ang="0">
                  <a:pos x="24" y="55"/>
                </a:cxn>
                <a:cxn ang="0">
                  <a:pos x="20" y="63"/>
                </a:cxn>
                <a:cxn ang="0">
                  <a:pos x="12" y="68"/>
                </a:cxn>
                <a:cxn ang="0">
                  <a:pos x="7" y="74"/>
                </a:cxn>
                <a:cxn ang="0">
                  <a:pos x="0" y="79"/>
                </a:cxn>
                <a:cxn ang="0">
                  <a:pos x="1" y="72"/>
                </a:cxn>
                <a:cxn ang="0">
                  <a:pos x="1" y="63"/>
                </a:cxn>
                <a:cxn ang="0">
                  <a:pos x="3" y="53"/>
                </a:cxn>
                <a:cxn ang="0">
                  <a:pos x="5" y="44"/>
                </a:cxn>
                <a:cxn ang="0">
                  <a:pos x="5" y="35"/>
                </a:cxn>
                <a:cxn ang="0">
                  <a:pos x="7" y="26"/>
                </a:cxn>
                <a:cxn ang="0">
                  <a:pos x="9" y="17"/>
                </a:cxn>
                <a:cxn ang="0">
                  <a:pos x="9" y="8"/>
                </a:cxn>
                <a:cxn ang="0">
                  <a:pos x="14" y="13"/>
                </a:cxn>
                <a:cxn ang="0">
                  <a:pos x="16" y="13"/>
                </a:cxn>
                <a:cxn ang="0">
                  <a:pos x="20" y="15"/>
                </a:cxn>
                <a:cxn ang="0">
                  <a:pos x="20" y="17"/>
                </a:cxn>
                <a:cxn ang="0">
                  <a:pos x="24" y="17"/>
                </a:cxn>
                <a:cxn ang="0">
                  <a:pos x="29" y="11"/>
                </a:cxn>
                <a:cxn ang="0">
                  <a:pos x="29" y="9"/>
                </a:cxn>
                <a:cxn ang="0">
                  <a:pos x="33" y="6"/>
                </a:cxn>
                <a:cxn ang="0">
                  <a:pos x="33" y="4"/>
                </a:cxn>
                <a:cxn ang="0">
                  <a:pos x="36" y="0"/>
                </a:cxn>
                <a:cxn ang="0">
                  <a:pos x="35" y="4"/>
                </a:cxn>
                <a:cxn ang="0">
                  <a:pos x="33" y="6"/>
                </a:cxn>
                <a:cxn ang="0">
                  <a:pos x="31" y="11"/>
                </a:cxn>
                <a:cxn ang="0">
                  <a:pos x="31" y="15"/>
                </a:cxn>
              </a:cxnLst>
              <a:rect l="0" t="0" r="r" b="b"/>
              <a:pathLst>
                <a:path w="44" h="79">
                  <a:moveTo>
                    <a:pt x="31" y="15"/>
                  </a:moveTo>
                  <a:lnTo>
                    <a:pt x="36" y="19"/>
                  </a:lnTo>
                  <a:lnTo>
                    <a:pt x="40" y="22"/>
                  </a:lnTo>
                  <a:lnTo>
                    <a:pt x="40" y="24"/>
                  </a:lnTo>
                  <a:lnTo>
                    <a:pt x="44" y="26"/>
                  </a:lnTo>
                  <a:lnTo>
                    <a:pt x="40" y="33"/>
                  </a:lnTo>
                  <a:lnTo>
                    <a:pt x="35" y="41"/>
                  </a:lnTo>
                  <a:lnTo>
                    <a:pt x="29" y="48"/>
                  </a:lnTo>
                  <a:lnTo>
                    <a:pt x="24" y="55"/>
                  </a:lnTo>
                  <a:lnTo>
                    <a:pt x="20" y="63"/>
                  </a:lnTo>
                  <a:lnTo>
                    <a:pt x="12" y="68"/>
                  </a:lnTo>
                  <a:lnTo>
                    <a:pt x="7" y="74"/>
                  </a:lnTo>
                  <a:lnTo>
                    <a:pt x="0" y="79"/>
                  </a:lnTo>
                  <a:lnTo>
                    <a:pt x="1" y="72"/>
                  </a:lnTo>
                  <a:lnTo>
                    <a:pt x="1" y="63"/>
                  </a:lnTo>
                  <a:lnTo>
                    <a:pt x="3" y="53"/>
                  </a:lnTo>
                  <a:lnTo>
                    <a:pt x="5" y="44"/>
                  </a:lnTo>
                  <a:lnTo>
                    <a:pt x="5" y="35"/>
                  </a:lnTo>
                  <a:lnTo>
                    <a:pt x="7" y="26"/>
                  </a:lnTo>
                  <a:lnTo>
                    <a:pt x="9" y="17"/>
                  </a:lnTo>
                  <a:lnTo>
                    <a:pt x="9" y="8"/>
                  </a:lnTo>
                  <a:lnTo>
                    <a:pt x="14" y="13"/>
                  </a:lnTo>
                  <a:lnTo>
                    <a:pt x="16" y="13"/>
                  </a:lnTo>
                  <a:lnTo>
                    <a:pt x="20" y="15"/>
                  </a:lnTo>
                  <a:lnTo>
                    <a:pt x="20" y="17"/>
                  </a:lnTo>
                  <a:lnTo>
                    <a:pt x="24" y="17"/>
                  </a:lnTo>
                  <a:lnTo>
                    <a:pt x="29" y="11"/>
                  </a:lnTo>
                  <a:lnTo>
                    <a:pt x="29" y="9"/>
                  </a:lnTo>
                  <a:lnTo>
                    <a:pt x="33" y="6"/>
                  </a:lnTo>
                  <a:lnTo>
                    <a:pt x="33" y="4"/>
                  </a:lnTo>
                  <a:lnTo>
                    <a:pt x="36" y="0"/>
                  </a:lnTo>
                  <a:lnTo>
                    <a:pt x="35" y="4"/>
                  </a:lnTo>
                  <a:lnTo>
                    <a:pt x="33" y="6"/>
                  </a:lnTo>
                  <a:lnTo>
                    <a:pt x="31" y="11"/>
                  </a:lnTo>
                  <a:lnTo>
                    <a:pt x="31" y="15"/>
                  </a:lnTo>
                  <a:close/>
                </a:path>
              </a:pathLst>
            </a:custGeom>
            <a:solidFill>
              <a:srgbClr val="FF9900"/>
            </a:solidFill>
            <a:ln w="9525">
              <a:noFill/>
              <a:round/>
            </a:ln>
          </p:spPr>
          <p:txBody>
            <a:bodyPr/>
            <a:lstStyle/>
            <a:p>
              <a:endParaRPr lang="en-US"/>
            </a:p>
          </p:txBody>
        </p:sp>
        <p:sp>
          <p:nvSpPr>
            <p:cNvPr id="520824" name="Freeform 632"/>
            <p:cNvSpPr/>
            <p:nvPr/>
          </p:nvSpPr>
          <p:spPr bwMode="auto">
            <a:xfrm>
              <a:off x="4787" y="2982"/>
              <a:ext cx="9" cy="9"/>
            </a:xfrm>
            <a:custGeom>
              <a:avLst/>
              <a:gdLst/>
              <a:ahLst/>
              <a:cxnLst>
                <a:cxn ang="0">
                  <a:pos x="6" y="6"/>
                </a:cxn>
                <a:cxn ang="0">
                  <a:pos x="9" y="4"/>
                </a:cxn>
                <a:cxn ang="0">
                  <a:pos x="2" y="0"/>
                </a:cxn>
                <a:cxn ang="0">
                  <a:pos x="0" y="2"/>
                </a:cxn>
                <a:cxn ang="0">
                  <a:pos x="6" y="7"/>
                </a:cxn>
                <a:cxn ang="0">
                  <a:pos x="9" y="7"/>
                </a:cxn>
                <a:cxn ang="0">
                  <a:pos x="6" y="7"/>
                </a:cxn>
                <a:cxn ang="0">
                  <a:pos x="7" y="9"/>
                </a:cxn>
                <a:cxn ang="0">
                  <a:pos x="9" y="7"/>
                </a:cxn>
                <a:cxn ang="0">
                  <a:pos x="6" y="6"/>
                </a:cxn>
              </a:cxnLst>
              <a:rect l="0" t="0" r="r" b="b"/>
              <a:pathLst>
                <a:path w="9" h="9">
                  <a:moveTo>
                    <a:pt x="6" y="6"/>
                  </a:moveTo>
                  <a:lnTo>
                    <a:pt x="9" y="4"/>
                  </a:lnTo>
                  <a:lnTo>
                    <a:pt x="2" y="0"/>
                  </a:lnTo>
                  <a:lnTo>
                    <a:pt x="0" y="2"/>
                  </a:lnTo>
                  <a:lnTo>
                    <a:pt x="6" y="7"/>
                  </a:lnTo>
                  <a:lnTo>
                    <a:pt x="9" y="7"/>
                  </a:lnTo>
                  <a:lnTo>
                    <a:pt x="6" y="7"/>
                  </a:lnTo>
                  <a:lnTo>
                    <a:pt x="7" y="9"/>
                  </a:lnTo>
                  <a:lnTo>
                    <a:pt x="9" y="7"/>
                  </a:lnTo>
                  <a:lnTo>
                    <a:pt x="6" y="6"/>
                  </a:lnTo>
                  <a:close/>
                </a:path>
              </a:pathLst>
            </a:custGeom>
            <a:solidFill>
              <a:srgbClr val="000000"/>
            </a:solidFill>
            <a:ln w="9525">
              <a:noFill/>
              <a:round/>
            </a:ln>
          </p:spPr>
          <p:txBody>
            <a:bodyPr/>
            <a:lstStyle/>
            <a:p>
              <a:endParaRPr lang="en-US"/>
            </a:p>
          </p:txBody>
        </p:sp>
        <p:sp>
          <p:nvSpPr>
            <p:cNvPr id="520825" name="Freeform 633"/>
            <p:cNvSpPr/>
            <p:nvPr/>
          </p:nvSpPr>
          <p:spPr bwMode="auto">
            <a:xfrm>
              <a:off x="4793" y="2982"/>
              <a:ext cx="3" cy="7"/>
            </a:xfrm>
            <a:custGeom>
              <a:avLst/>
              <a:gdLst/>
              <a:ahLst/>
              <a:cxnLst>
                <a:cxn ang="0">
                  <a:pos x="3" y="4"/>
                </a:cxn>
                <a:cxn ang="0">
                  <a:pos x="0" y="4"/>
                </a:cxn>
                <a:cxn ang="0">
                  <a:pos x="0" y="6"/>
                </a:cxn>
                <a:cxn ang="0">
                  <a:pos x="3" y="7"/>
                </a:cxn>
                <a:cxn ang="0">
                  <a:pos x="3" y="6"/>
                </a:cxn>
                <a:cxn ang="0">
                  <a:pos x="0" y="6"/>
                </a:cxn>
                <a:cxn ang="0">
                  <a:pos x="3" y="4"/>
                </a:cxn>
                <a:cxn ang="0">
                  <a:pos x="3" y="0"/>
                </a:cxn>
                <a:cxn ang="0">
                  <a:pos x="0" y="4"/>
                </a:cxn>
                <a:cxn ang="0">
                  <a:pos x="3" y="4"/>
                </a:cxn>
              </a:cxnLst>
              <a:rect l="0" t="0" r="r" b="b"/>
              <a:pathLst>
                <a:path w="3" h="7">
                  <a:moveTo>
                    <a:pt x="3" y="4"/>
                  </a:moveTo>
                  <a:lnTo>
                    <a:pt x="0" y="4"/>
                  </a:lnTo>
                  <a:lnTo>
                    <a:pt x="0" y="6"/>
                  </a:lnTo>
                  <a:lnTo>
                    <a:pt x="3" y="7"/>
                  </a:lnTo>
                  <a:lnTo>
                    <a:pt x="3" y="6"/>
                  </a:lnTo>
                  <a:lnTo>
                    <a:pt x="0" y="6"/>
                  </a:lnTo>
                  <a:lnTo>
                    <a:pt x="3" y="4"/>
                  </a:lnTo>
                  <a:lnTo>
                    <a:pt x="3" y="0"/>
                  </a:lnTo>
                  <a:lnTo>
                    <a:pt x="0" y="4"/>
                  </a:lnTo>
                  <a:lnTo>
                    <a:pt x="3" y="4"/>
                  </a:lnTo>
                  <a:close/>
                </a:path>
              </a:pathLst>
            </a:custGeom>
            <a:solidFill>
              <a:srgbClr val="000000"/>
            </a:solidFill>
            <a:ln w="9525">
              <a:noFill/>
              <a:round/>
            </a:ln>
          </p:spPr>
          <p:txBody>
            <a:bodyPr/>
            <a:lstStyle/>
            <a:p>
              <a:endParaRPr lang="en-US"/>
            </a:p>
          </p:txBody>
        </p:sp>
        <p:sp>
          <p:nvSpPr>
            <p:cNvPr id="520826" name="Freeform 634"/>
            <p:cNvSpPr/>
            <p:nvPr/>
          </p:nvSpPr>
          <p:spPr bwMode="auto">
            <a:xfrm>
              <a:off x="4793" y="2986"/>
              <a:ext cx="11" cy="11"/>
            </a:xfrm>
            <a:custGeom>
              <a:avLst/>
              <a:gdLst/>
              <a:ahLst/>
              <a:cxnLst>
                <a:cxn ang="0">
                  <a:pos x="11" y="9"/>
                </a:cxn>
                <a:cxn ang="0">
                  <a:pos x="9" y="7"/>
                </a:cxn>
                <a:cxn ang="0">
                  <a:pos x="7" y="7"/>
                </a:cxn>
                <a:cxn ang="0">
                  <a:pos x="5" y="5"/>
                </a:cxn>
                <a:cxn ang="0">
                  <a:pos x="5" y="3"/>
                </a:cxn>
                <a:cxn ang="0">
                  <a:pos x="3" y="0"/>
                </a:cxn>
                <a:cxn ang="0">
                  <a:pos x="0" y="2"/>
                </a:cxn>
                <a:cxn ang="0">
                  <a:pos x="1" y="3"/>
                </a:cxn>
                <a:cxn ang="0">
                  <a:pos x="3" y="7"/>
                </a:cxn>
                <a:cxn ang="0">
                  <a:pos x="7" y="11"/>
                </a:cxn>
                <a:cxn ang="0">
                  <a:pos x="7" y="7"/>
                </a:cxn>
                <a:cxn ang="0">
                  <a:pos x="11" y="9"/>
                </a:cxn>
                <a:cxn ang="0">
                  <a:pos x="11" y="7"/>
                </a:cxn>
                <a:cxn ang="0">
                  <a:pos x="9" y="7"/>
                </a:cxn>
                <a:cxn ang="0">
                  <a:pos x="11" y="9"/>
                </a:cxn>
              </a:cxnLst>
              <a:rect l="0" t="0" r="r" b="b"/>
              <a:pathLst>
                <a:path w="11" h="11">
                  <a:moveTo>
                    <a:pt x="11" y="9"/>
                  </a:moveTo>
                  <a:lnTo>
                    <a:pt x="9" y="7"/>
                  </a:lnTo>
                  <a:lnTo>
                    <a:pt x="7" y="7"/>
                  </a:lnTo>
                  <a:lnTo>
                    <a:pt x="5" y="5"/>
                  </a:lnTo>
                  <a:lnTo>
                    <a:pt x="5" y="3"/>
                  </a:lnTo>
                  <a:lnTo>
                    <a:pt x="3" y="0"/>
                  </a:lnTo>
                  <a:lnTo>
                    <a:pt x="0" y="2"/>
                  </a:lnTo>
                  <a:lnTo>
                    <a:pt x="1" y="3"/>
                  </a:lnTo>
                  <a:lnTo>
                    <a:pt x="3" y="7"/>
                  </a:lnTo>
                  <a:lnTo>
                    <a:pt x="7" y="11"/>
                  </a:lnTo>
                  <a:lnTo>
                    <a:pt x="7" y="7"/>
                  </a:lnTo>
                  <a:lnTo>
                    <a:pt x="11" y="9"/>
                  </a:lnTo>
                  <a:lnTo>
                    <a:pt x="11" y="7"/>
                  </a:lnTo>
                  <a:lnTo>
                    <a:pt x="9" y="7"/>
                  </a:lnTo>
                  <a:lnTo>
                    <a:pt x="11" y="9"/>
                  </a:lnTo>
                  <a:close/>
                </a:path>
              </a:pathLst>
            </a:custGeom>
            <a:solidFill>
              <a:srgbClr val="000000"/>
            </a:solidFill>
            <a:ln w="9525">
              <a:noFill/>
              <a:round/>
            </a:ln>
          </p:spPr>
          <p:txBody>
            <a:bodyPr/>
            <a:lstStyle/>
            <a:p>
              <a:endParaRPr lang="en-US"/>
            </a:p>
          </p:txBody>
        </p:sp>
        <p:sp>
          <p:nvSpPr>
            <p:cNvPr id="520827" name="Freeform 635"/>
            <p:cNvSpPr/>
            <p:nvPr/>
          </p:nvSpPr>
          <p:spPr bwMode="auto">
            <a:xfrm>
              <a:off x="4756" y="2993"/>
              <a:ext cx="48" cy="61"/>
            </a:xfrm>
            <a:custGeom>
              <a:avLst/>
              <a:gdLst/>
              <a:ahLst/>
              <a:cxnLst>
                <a:cxn ang="0">
                  <a:pos x="0" y="55"/>
                </a:cxn>
                <a:cxn ang="0">
                  <a:pos x="3" y="57"/>
                </a:cxn>
                <a:cxn ang="0">
                  <a:pos x="9" y="51"/>
                </a:cxn>
                <a:cxn ang="0">
                  <a:pos x="16" y="46"/>
                </a:cxn>
                <a:cxn ang="0">
                  <a:pos x="22" y="39"/>
                </a:cxn>
                <a:cxn ang="0">
                  <a:pos x="27" y="31"/>
                </a:cxn>
                <a:cxn ang="0">
                  <a:pos x="33" y="26"/>
                </a:cxn>
                <a:cxn ang="0">
                  <a:pos x="38" y="18"/>
                </a:cxn>
                <a:cxn ang="0">
                  <a:pos x="42" y="9"/>
                </a:cxn>
                <a:cxn ang="0">
                  <a:pos x="48" y="2"/>
                </a:cxn>
                <a:cxn ang="0">
                  <a:pos x="44" y="0"/>
                </a:cxn>
                <a:cxn ang="0">
                  <a:pos x="40" y="9"/>
                </a:cxn>
                <a:cxn ang="0">
                  <a:pos x="35" y="17"/>
                </a:cxn>
                <a:cxn ang="0">
                  <a:pos x="31" y="22"/>
                </a:cxn>
                <a:cxn ang="0">
                  <a:pos x="26" y="29"/>
                </a:cxn>
                <a:cxn ang="0">
                  <a:pos x="20" y="37"/>
                </a:cxn>
                <a:cxn ang="0">
                  <a:pos x="13" y="42"/>
                </a:cxn>
                <a:cxn ang="0">
                  <a:pos x="2" y="53"/>
                </a:cxn>
                <a:cxn ang="0">
                  <a:pos x="3" y="55"/>
                </a:cxn>
                <a:cxn ang="0">
                  <a:pos x="0" y="55"/>
                </a:cxn>
                <a:cxn ang="0">
                  <a:pos x="0" y="61"/>
                </a:cxn>
                <a:cxn ang="0">
                  <a:pos x="3" y="57"/>
                </a:cxn>
                <a:cxn ang="0">
                  <a:pos x="0" y="55"/>
                </a:cxn>
              </a:cxnLst>
              <a:rect l="0" t="0" r="r" b="b"/>
              <a:pathLst>
                <a:path w="48" h="61">
                  <a:moveTo>
                    <a:pt x="0" y="55"/>
                  </a:moveTo>
                  <a:lnTo>
                    <a:pt x="3" y="57"/>
                  </a:lnTo>
                  <a:lnTo>
                    <a:pt x="9" y="51"/>
                  </a:lnTo>
                  <a:lnTo>
                    <a:pt x="16" y="46"/>
                  </a:lnTo>
                  <a:lnTo>
                    <a:pt x="22" y="39"/>
                  </a:lnTo>
                  <a:lnTo>
                    <a:pt x="27" y="31"/>
                  </a:lnTo>
                  <a:lnTo>
                    <a:pt x="33" y="26"/>
                  </a:lnTo>
                  <a:lnTo>
                    <a:pt x="38" y="18"/>
                  </a:lnTo>
                  <a:lnTo>
                    <a:pt x="42" y="9"/>
                  </a:lnTo>
                  <a:lnTo>
                    <a:pt x="48" y="2"/>
                  </a:lnTo>
                  <a:lnTo>
                    <a:pt x="44" y="0"/>
                  </a:lnTo>
                  <a:lnTo>
                    <a:pt x="40" y="9"/>
                  </a:lnTo>
                  <a:lnTo>
                    <a:pt x="35" y="17"/>
                  </a:lnTo>
                  <a:lnTo>
                    <a:pt x="31" y="22"/>
                  </a:lnTo>
                  <a:lnTo>
                    <a:pt x="26" y="29"/>
                  </a:lnTo>
                  <a:lnTo>
                    <a:pt x="20" y="37"/>
                  </a:lnTo>
                  <a:lnTo>
                    <a:pt x="13" y="42"/>
                  </a:lnTo>
                  <a:lnTo>
                    <a:pt x="2" y="53"/>
                  </a:lnTo>
                  <a:lnTo>
                    <a:pt x="3" y="55"/>
                  </a:lnTo>
                  <a:lnTo>
                    <a:pt x="0" y="55"/>
                  </a:lnTo>
                  <a:lnTo>
                    <a:pt x="0" y="61"/>
                  </a:lnTo>
                  <a:lnTo>
                    <a:pt x="3" y="57"/>
                  </a:lnTo>
                  <a:lnTo>
                    <a:pt x="0" y="55"/>
                  </a:lnTo>
                  <a:close/>
                </a:path>
              </a:pathLst>
            </a:custGeom>
            <a:solidFill>
              <a:srgbClr val="000000"/>
            </a:solidFill>
            <a:ln w="9525">
              <a:noFill/>
              <a:round/>
            </a:ln>
          </p:spPr>
          <p:txBody>
            <a:bodyPr/>
            <a:lstStyle/>
            <a:p>
              <a:endParaRPr lang="en-US"/>
            </a:p>
          </p:txBody>
        </p:sp>
        <p:sp>
          <p:nvSpPr>
            <p:cNvPr id="520828" name="Freeform 636"/>
            <p:cNvSpPr/>
            <p:nvPr/>
          </p:nvSpPr>
          <p:spPr bwMode="auto">
            <a:xfrm>
              <a:off x="4756" y="2975"/>
              <a:ext cx="13" cy="73"/>
            </a:xfrm>
            <a:custGeom>
              <a:avLst/>
              <a:gdLst/>
              <a:ahLst/>
              <a:cxnLst>
                <a:cxn ang="0">
                  <a:pos x="11" y="2"/>
                </a:cxn>
                <a:cxn ang="0">
                  <a:pos x="9" y="2"/>
                </a:cxn>
                <a:cxn ang="0">
                  <a:pos x="9" y="11"/>
                </a:cxn>
                <a:cxn ang="0">
                  <a:pos x="7" y="20"/>
                </a:cxn>
                <a:cxn ang="0">
                  <a:pos x="5" y="29"/>
                </a:cxn>
                <a:cxn ang="0">
                  <a:pos x="5" y="38"/>
                </a:cxn>
                <a:cxn ang="0">
                  <a:pos x="3" y="47"/>
                </a:cxn>
                <a:cxn ang="0">
                  <a:pos x="2" y="57"/>
                </a:cxn>
                <a:cxn ang="0">
                  <a:pos x="2" y="66"/>
                </a:cxn>
                <a:cxn ang="0">
                  <a:pos x="0" y="73"/>
                </a:cxn>
                <a:cxn ang="0">
                  <a:pos x="3" y="73"/>
                </a:cxn>
                <a:cxn ang="0">
                  <a:pos x="5" y="66"/>
                </a:cxn>
                <a:cxn ang="0">
                  <a:pos x="5" y="57"/>
                </a:cxn>
                <a:cxn ang="0">
                  <a:pos x="7" y="47"/>
                </a:cxn>
                <a:cxn ang="0">
                  <a:pos x="9" y="38"/>
                </a:cxn>
                <a:cxn ang="0">
                  <a:pos x="9" y="29"/>
                </a:cxn>
                <a:cxn ang="0">
                  <a:pos x="11" y="20"/>
                </a:cxn>
                <a:cxn ang="0">
                  <a:pos x="11" y="11"/>
                </a:cxn>
                <a:cxn ang="0">
                  <a:pos x="13" y="2"/>
                </a:cxn>
                <a:cxn ang="0">
                  <a:pos x="11" y="3"/>
                </a:cxn>
                <a:cxn ang="0">
                  <a:pos x="11" y="2"/>
                </a:cxn>
                <a:cxn ang="0">
                  <a:pos x="9" y="0"/>
                </a:cxn>
                <a:cxn ang="0">
                  <a:pos x="9" y="2"/>
                </a:cxn>
                <a:cxn ang="0">
                  <a:pos x="11" y="2"/>
                </a:cxn>
              </a:cxnLst>
              <a:rect l="0" t="0" r="r" b="b"/>
              <a:pathLst>
                <a:path w="13" h="73">
                  <a:moveTo>
                    <a:pt x="11" y="2"/>
                  </a:moveTo>
                  <a:lnTo>
                    <a:pt x="9" y="2"/>
                  </a:lnTo>
                  <a:lnTo>
                    <a:pt x="9" y="11"/>
                  </a:lnTo>
                  <a:lnTo>
                    <a:pt x="7" y="20"/>
                  </a:lnTo>
                  <a:lnTo>
                    <a:pt x="5" y="29"/>
                  </a:lnTo>
                  <a:lnTo>
                    <a:pt x="5" y="38"/>
                  </a:lnTo>
                  <a:lnTo>
                    <a:pt x="3" y="47"/>
                  </a:lnTo>
                  <a:lnTo>
                    <a:pt x="2" y="57"/>
                  </a:lnTo>
                  <a:lnTo>
                    <a:pt x="2" y="66"/>
                  </a:lnTo>
                  <a:lnTo>
                    <a:pt x="0" y="73"/>
                  </a:lnTo>
                  <a:lnTo>
                    <a:pt x="3" y="73"/>
                  </a:lnTo>
                  <a:lnTo>
                    <a:pt x="5" y="66"/>
                  </a:lnTo>
                  <a:lnTo>
                    <a:pt x="5" y="57"/>
                  </a:lnTo>
                  <a:lnTo>
                    <a:pt x="7" y="47"/>
                  </a:lnTo>
                  <a:lnTo>
                    <a:pt x="9" y="38"/>
                  </a:lnTo>
                  <a:lnTo>
                    <a:pt x="9" y="29"/>
                  </a:lnTo>
                  <a:lnTo>
                    <a:pt x="11" y="20"/>
                  </a:lnTo>
                  <a:lnTo>
                    <a:pt x="11" y="11"/>
                  </a:lnTo>
                  <a:lnTo>
                    <a:pt x="13" y="2"/>
                  </a:lnTo>
                  <a:lnTo>
                    <a:pt x="11" y="3"/>
                  </a:lnTo>
                  <a:lnTo>
                    <a:pt x="11" y="2"/>
                  </a:lnTo>
                  <a:lnTo>
                    <a:pt x="9" y="0"/>
                  </a:lnTo>
                  <a:lnTo>
                    <a:pt x="9" y="2"/>
                  </a:lnTo>
                  <a:lnTo>
                    <a:pt x="11" y="2"/>
                  </a:lnTo>
                  <a:close/>
                </a:path>
              </a:pathLst>
            </a:custGeom>
            <a:solidFill>
              <a:srgbClr val="000000"/>
            </a:solidFill>
            <a:ln w="9525">
              <a:noFill/>
              <a:round/>
            </a:ln>
          </p:spPr>
          <p:txBody>
            <a:bodyPr/>
            <a:lstStyle/>
            <a:p>
              <a:endParaRPr lang="en-US"/>
            </a:p>
          </p:txBody>
        </p:sp>
        <p:sp>
          <p:nvSpPr>
            <p:cNvPr id="520829" name="Freeform 637"/>
            <p:cNvSpPr/>
            <p:nvPr/>
          </p:nvSpPr>
          <p:spPr bwMode="auto">
            <a:xfrm>
              <a:off x="4767" y="2977"/>
              <a:ext cx="18" cy="11"/>
            </a:xfrm>
            <a:custGeom>
              <a:avLst/>
              <a:gdLst/>
              <a:ahLst/>
              <a:cxnLst>
                <a:cxn ang="0">
                  <a:pos x="15" y="7"/>
                </a:cxn>
                <a:cxn ang="0">
                  <a:pos x="16" y="5"/>
                </a:cxn>
                <a:cxn ang="0">
                  <a:pos x="15" y="7"/>
                </a:cxn>
                <a:cxn ang="0">
                  <a:pos x="13" y="7"/>
                </a:cxn>
                <a:cxn ang="0">
                  <a:pos x="11" y="5"/>
                </a:cxn>
                <a:cxn ang="0">
                  <a:pos x="9" y="5"/>
                </a:cxn>
                <a:cxn ang="0">
                  <a:pos x="3" y="0"/>
                </a:cxn>
                <a:cxn ang="0">
                  <a:pos x="0" y="0"/>
                </a:cxn>
                <a:cxn ang="0">
                  <a:pos x="0" y="3"/>
                </a:cxn>
                <a:cxn ang="0">
                  <a:pos x="2" y="5"/>
                </a:cxn>
                <a:cxn ang="0">
                  <a:pos x="3" y="5"/>
                </a:cxn>
                <a:cxn ang="0">
                  <a:pos x="7" y="7"/>
                </a:cxn>
                <a:cxn ang="0">
                  <a:pos x="11" y="11"/>
                </a:cxn>
                <a:cxn ang="0">
                  <a:pos x="15" y="11"/>
                </a:cxn>
                <a:cxn ang="0">
                  <a:pos x="16" y="9"/>
                </a:cxn>
                <a:cxn ang="0">
                  <a:pos x="18" y="9"/>
                </a:cxn>
                <a:cxn ang="0">
                  <a:pos x="16" y="9"/>
                </a:cxn>
                <a:cxn ang="0">
                  <a:pos x="18" y="9"/>
                </a:cxn>
                <a:cxn ang="0">
                  <a:pos x="15" y="7"/>
                </a:cxn>
              </a:cxnLst>
              <a:rect l="0" t="0" r="r" b="b"/>
              <a:pathLst>
                <a:path w="18" h="11">
                  <a:moveTo>
                    <a:pt x="15" y="7"/>
                  </a:moveTo>
                  <a:lnTo>
                    <a:pt x="16" y="5"/>
                  </a:lnTo>
                  <a:lnTo>
                    <a:pt x="15" y="7"/>
                  </a:lnTo>
                  <a:lnTo>
                    <a:pt x="13" y="7"/>
                  </a:lnTo>
                  <a:lnTo>
                    <a:pt x="11" y="5"/>
                  </a:lnTo>
                  <a:lnTo>
                    <a:pt x="9" y="5"/>
                  </a:lnTo>
                  <a:lnTo>
                    <a:pt x="3" y="0"/>
                  </a:lnTo>
                  <a:lnTo>
                    <a:pt x="0" y="0"/>
                  </a:lnTo>
                  <a:lnTo>
                    <a:pt x="0" y="3"/>
                  </a:lnTo>
                  <a:lnTo>
                    <a:pt x="2" y="5"/>
                  </a:lnTo>
                  <a:lnTo>
                    <a:pt x="3" y="5"/>
                  </a:lnTo>
                  <a:lnTo>
                    <a:pt x="7" y="7"/>
                  </a:lnTo>
                  <a:lnTo>
                    <a:pt x="11" y="11"/>
                  </a:lnTo>
                  <a:lnTo>
                    <a:pt x="15" y="11"/>
                  </a:lnTo>
                  <a:lnTo>
                    <a:pt x="16" y="9"/>
                  </a:lnTo>
                  <a:lnTo>
                    <a:pt x="18" y="9"/>
                  </a:lnTo>
                  <a:lnTo>
                    <a:pt x="16" y="9"/>
                  </a:lnTo>
                  <a:lnTo>
                    <a:pt x="18" y="9"/>
                  </a:lnTo>
                  <a:lnTo>
                    <a:pt x="15" y="7"/>
                  </a:lnTo>
                  <a:close/>
                </a:path>
              </a:pathLst>
            </a:custGeom>
            <a:solidFill>
              <a:srgbClr val="000000"/>
            </a:solidFill>
            <a:ln w="9525">
              <a:noFill/>
              <a:round/>
            </a:ln>
          </p:spPr>
          <p:txBody>
            <a:bodyPr/>
            <a:lstStyle/>
            <a:p>
              <a:endParaRPr lang="en-US"/>
            </a:p>
          </p:txBody>
        </p:sp>
        <p:sp>
          <p:nvSpPr>
            <p:cNvPr id="520830" name="Freeform 638"/>
            <p:cNvSpPr/>
            <p:nvPr/>
          </p:nvSpPr>
          <p:spPr bwMode="auto">
            <a:xfrm>
              <a:off x="4782" y="2967"/>
              <a:ext cx="14" cy="19"/>
            </a:xfrm>
            <a:custGeom>
              <a:avLst/>
              <a:gdLst/>
              <a:ahLst/>
              <a:cxnLst>
                <a:cxn ang="0">
                  <a:pos x="14" y="2"/>
                </a:cxn>
                <a:cxn ang="0">
                  <a:pos x="11" y="0"/>
                </a:cxn>
                <a:cxn ang="0">
                  <a:pos x="9" y="4"/>
                </a:cxn>
                <a:cxn ang="0">
                  <a:pos x="7" y="6"/>
                </a:cxn>
                <a:cxn ang="0">
                  <a:pos x="7" y="8"/>
                </a:cxn>
                <a:cxn ang="0">
                  <a:pos x="3" y="11"/>
                </a:cxn>
                <a:cxn ang="0">
                  <a:pos x="3" y="13"/>
                </a:cxn>
                <a:cxn ang="0">
                  <a:pos x="0" y="17"/>
                </a:cxn>
                <a:cxn ang="0">
                  <a:pos x="3" y="19"/>
                </a:cxn>
                <a:cxn ang="0">
                  <a:pos x="5" y="17"/>
                </a:cxn>
                <a:cxn ang="0">
                  <a:pos x="5" y="15"/>
                </a:cxn>
                <a:cxn ang="0">
                  <a:pos x="9" y="11"/>
                </a:cxn>
                <a:cxn ang="0">
                  <a:pos x="9" y="10"/>
                </a:cxn>
                <a:cxn ang="0">
                  <a:pos x="11" y="6"/>
                </a:cxn>
                <a:cxn ang="0">
                  <a:pos x="12" y="6"/>
                </a:cxn>
                <a:cxn ang="0">
                  <a:pos x="14" y="2"/>
                </a:cxn>
                <a:cxn ang="0">
                  <a:pos x="11" y="0"/>
                </a:cxn>
                <a:cxn ang="0">
                  <a:pos x="14" y="2"/>
                </a:cxn>
              </a:cxnLst>
              <a:rect l="0" t="0" r="r" b="b"/>
              <a:pathLst>
                <a:path w="14" h="19">
                  <a:moveTo>
                    <a:pt x="14" y="2"/>
                  </a:moveTo>
                  <a:lnTo>
                    <a:pt x="11" y="0"/>
                  </a:lnTo>
                  <a:lnTo>
                    <a:pt x="9" y="4"/>
                  </a:lnTo>
                  <a:lnTo>
                    <a:pt x="7" y="6"/>
                  </a:lnTo>
                  <a:lnTo>
                    <a:pt x="7" y="8"/>
                  </a:lnTo>
                  <a:lnTo>
                    <a:pt x="3" y="11"/>
                  </a:lnTo>
                  <a:lnTo>
                    <a:pt x="3" y="13"/>
                  </a:lnTo>
                  <a:lnTo>
                    <a:pt x="0" y="17"/>
                  </a:lnTo>
                  <a:lnTo>
                    <a:pt x="3" y="19"/>
                  </a:lnTo>
                  <a:lnTo>
                    <a:pt x="5" y="17"/>
                  </a:lnTo>
                  <a:lnTo>
                    <a:pt x="5" y="15"/>
                  </a:lnTo>
                  <a:lnTo>
                    <a:pt x="9" y="11"/>
                  </a:lnTo>
                  <a:lnTo>
                    <a:pt x="9" y="10"/>
                  </a:lnTo>
                  <a:lnTo>
                    <a:pt x="11" y="6"/>
                  </a:lnTo>
                  <a:lnTo>
                    <a:pt x="12" y="6"/>
                  </a:lnTo>
                  <a:lnTo>
                    <a:pt x="14" y="2"/>
                  </a:lnTo>
                  <a:lnTo>
                    <a:pt x="11" y="0"/>
                  </a:lnTo>
                  <a:lnTo>
                    <a:pt x="14" y="2"/>
                  </a:lnTo>
                  <a:close/>
                </a:path>
              </a:pathLst>
            </a:custGeom>
            <a:solidFill>
              <a:srgbClr val="000000"/>
            </a:solidFill>
            <a:ln w="9525">
              <a:noFill/>
              <a:round/>
            </a:ln>
          </p:spPr>
          <p:txBody>
            <a:bodyPr/>
            <a:lstStyle/>
            <a:p>
              <a:endParaRPr lang="en-US"/>
            </a:p>
          </p:txBody>
        </p:sp>
        <p:sp>
          <p:nvSpPr>
            <p:cNvPr id="520831" name="Freeform 639"/>
            <p:cNvSpPr/>
            <p:nvPr/>
          </p:nvSpPr>
          <p:spPr bwMode="auto">
            <a:xfrm>
              <a:off x="4787" y="2967"/>
              <a:ext cx="9" cy="17"/>
            </a:xfrm>
            <a:custGeom>
              <a:avLst/>
              <a:gdLst/>
              <a:ahLst/>
              <a:cxnLst>
                <a:cxn ang="0">
                  <a:pos x="2" y="15"/>
                </a:cxn>
                <a:cxn ang="0">
                  <a:pos x="4" y="17"/>
                </a:cxn>
                <a:cxn ang="0">
                  <a:pos x="4" y="13"/>
                </a:cxn>
                <a:cxn ang="0">
                  <a:pos x="6" y="10"/>
                </a:cxn>
                <a:cxn ang="0">
                  <a:pos x="7" y="6"/>
                </a:cxn>
                <a:cxn ang="0">
                  <a:pos x="9" y="2"/>
                </a:cxn>
                <a:cxn ang="0">
                  <a:pos x="6" y="0"/>
                </a:cxn>
                <a:cxn ang="0">
                  <a:pos x="4" y="4"/>
                </a:cxn>
                <a:cxn ang="0">
                  <a:pos x="2" y="8"/>
                </a:cxn>
                <a:cxn ang="0">
                  <a:pos x="0" y="11"/>
                </a:cxn>
                <a:cxn ang="0">
                  <a:pos x="0" y="17"/>
                </a:cxn>
                <a:cxn ang="0">
                  <a:pos x="2" y="15"/>
                </a:cxn>
              </a:cxnLst>
              <a:rect l="0" t="0" r="r" b="b"/>
              <a:pathLst>
                <a:path w="9" h="17">
                  <a:moveTo>
                    <a:pt x="2" y="15"/>
                  </a:moveTo>
                  <a:lnTo>
                    <a:pt x="4" y="17"/>
                  </a:lnTo>
                  <a:lnTo>
                    <a:pt x="4" y="13"/>
                  </a:lnTo>
                  <a:lnTo>
                    <a:pt x="6" y="10"/>
                  </a:lnTo>
                  <a:lnTo>
                    <a:pt x="7" y="6"/>
                  </a:lnTo>
                  <a:lnTo>
                    <a:pt x="9" y="2"/>
                  </a:lnTo>
                  <a:lnTo>
                    <a:pt x="6" y="0"/>
                  </a:lnTo>
                  <a:lnTo>
                    <a:pt x="4" y="4"/>
                  </a:lnTo>
                  <a:lnTo>
                    <a:pt x="2" y="8"/>
                  </a:lnTo>
                  <a:lnTo>
                    <a:pt x="0" y="11"/>
                  </a:lnTo>
                  <a:lnTo>
                    <a:pt x="0" y="17"/>
                  </a:lnTo>
                  <a:lnTo>
                    <a:pt x="2" y="15"/>
                  </a:lnTo>
                  <a:close/>
                </a:path>
              </a:pathLst>
            </a:custGeom>
            <a:solidFill>
              <a:srgbClr val="000000"/>
            </a:solidFill>
            <a:ln w="9525">
              <a:noFill/>
              <a:round/>
            </a:ln>
          </p:spPr>
          <p:txBody>
            <a:bodyPr/>
            <a:lstStyle/>
            <a:p>
              <a:endParaRPr lang="en-US"/>
            </a:p>
          </p:txBody>
        </p:sp>
        <p:sp>
          <p:nvSpPr>
            <p:cNvPr id="520832" name="Rectangle 640"/>
            <p:cNvSpPr>
              <a:spLocks noChangeArrowheads="1"/>
            </p:cNvSpPr>
            <p:nvPr/>
          </p:nvSpPr>
          <p:spPr bwMode="auto">
            <a:xfrm>
              <a:off x="4258" y="2988"/>
              <a:ext cx="4" cy="1"/>
            </a:xfrm>
            <a:prstGeom prst="rect">
              <a:avLst/>
            </a:prstGeom>
            <a:solidFill>
              <a:srgbClr val="000000"/>
            </a:solidFill>
            <a:ln w="9525">
              <a:noFill/>
              <a:miter lim="800000"/>
            </a:ln>
          </p:spPr>
          <p:txBody>
            <a:bodyPr/>
            <a:lstStyle/>
            <a:p>
              <a:endParaRPr lang="en-US"/>
            </a:p>
          </p:txBody>
        </p:sp>
        <p:sp>
          <p:nvSpPr>
            <p:cNvPr id="520833" name="Freeform 641"/>
            <p:cNvSpPr/>
            <p:nvPr/>
          </p:nvSpPr>
          <p:spPr bwMode="auto">
            <a:xfrm>
              <a:off x="4256" y="2988"/>
              <a:ext cx="6" cy="3"/>
            </a:xfrm>
            <a:custGeom>
              <a:avLst/>
              <a:gdLst/>
              <a:ahLst/>
              <a:cxnLst>
                <a:cxn ang="0">
                  <a:pos x="0" y="1"/>
                </a:cxn>
                <a:cxn ang="0">
                  <a:pos x="2" y="3"/>
                </a:cxn>
                <a:cxn ang="0">
                  <a:pos x="6" y="3"/>
                </a:cxn>
                <a:cxn ang="0">
                  <a:pos x="6" y="0"/>
                </a:cxn>
                <a:cxn ang="0">
                  <a:pos x="2" y="0"/>
                </a:cxn>
                <a:cxn ang="0">
                  <a:pos x="4" y="1"/>
                </a:cxn>
                <a:cxn ang="0">
                  <a:pos x="0" y="1"/>
                </a:cxn>
                <a:cxn ang="0">
                  <a:pos x="0" y="3"/>
                </a:cxn>
                <a:cxn ang="0">
                  <a:pos x="2" y="3"/>
                </a:cxn>
                <a:cxn ang="0">
                  <a:pos x="0" y="1"/>
                </a:cxn>
              </a:cxnLst>
              <a:rect l="0" t="0" r="r" b="b"/>
              <a:pathLst>
                <a:path w="6" h="3">
                  <a:moveTo>
                    <a:pt x="0" y="1"/>
                  </a:moveTo>
                  <a:lnTo>
                    <a:pt x="2" y="3"/>
                  </a:lnTo>
                  <a:lnTo>
                    <a:pt x="6" y="3"/>
                  </a:lnTo>
                  <a:lnTo>
                    <a:pt x="6" y="0"/>
                  </a:lnTo>
                  <a:lnTo>
                    <a:pt x="2" y="0"/>
                  </a:lnTo>
                  <a:lnTo>
                    <a:pt x="4" y="1"/>
                  </a:lnTo>
                  <a:lnTo>
                    <a:pt x="0" y="1"/>
                  </a:lnTo>
                  <a:lnTo>
                    <a:pt x="0" y="3"/>
                  </a:lnTo>
                  <a:lnTo>
                    <a:pt x="2" y="3"/>
                  </a:lnTo>
                  <a:lnTo>
                    <a:pt x="0" y="1"/>
                  </a:lnTo>
                  <a:close/>
                </a:path>
              </a:pathLst>
            </a:custGeom>
            <a:solidFill>
              <a:srgbClr val="000000"/>
            </a:solidFill>
            <a:ln w="9525">
              <a:noFill/>
              <a:round/>
            </a:ln>
          </p:spPr>
          <p:txBody>
            <a:bodyPr/>
            <a:lstStyle/>
            <a:p>
              <a:endParaRPr lang="en-US"/>
            </a:p>
          </p:txBody>
        </p:sp>
        <p:sp>
          <p:nvSpPr>
            <p:cNvPr id="520834" name="Freeform 642"/>
            <p:cNvSpPr/>
            <p:nvPr/>
          </p:nvSpPr>
          <p:spPr bwMode="auto">
            <a:xfrm>
              <a:off x="4256" y="2984"/>
              <a:ext cx="8" cy="5"/>
            </a:xfrm>
            <a:custGeom>
              <a:avLst/>
              <a:gdLst/>
              <a:ahLst/>
              <a:cxnLst>
                <a:cxn ang="0">
                  <a:pos x="8" y="4"/>
                </a:cxn>
                <a:cxn ang="0">
                  <a:pos x="4" y="2"/>
                </a:cxn>
                <a:cxn ang="0">
                  <a:pos x="2" y="2"/>
                </a:cxn>
                <a:cxn ang="0">
                  <a:pos x="0" y="4"/>
                </a:cxn>
                <a:cxn ang="0">
                  <a:pos x="0" y="5"/>
                </a:cxn>
                <a:cxn ang="0">
                  <a:pos x="6" y="5"/>
                </a:cxn>
                <a:cxn ang="0">
                  <a:pos x="4" y="4"/>
                </a:cxn>
                <a:cxn ang="0">
                  <a:pos x="8" y="4"/>
                </a:cxn>
                <a:cxn ang="0">
                  <a:pos x="8" y="0"/>
                </a:cxn>
                <a:cxn ang="0">
                  <a:pos x="4" y="2"/>
                </a:cxn>
                <a:cxn ang="0">
                  <a:pos x="8" y="4"/>
                </a:cxn>
              </a:cxnLst>
              <a:rect l="0" t="0" r="r" b="b"/>
              <a:pathLst>
                <a:path w="8" h="5">
                  <a:moveTo>
                    <a:pt x="8" y="4"/>
                  </a:moveTo>
                  <a:lnTo>
                    <a:pt x="4" y="2"/>
                  </a:lnTo>
                  <a:lnTo>
                    <a:pt x="2" y="2"/>
                  </a:lnTo>
                  <a:lnTo>
                    <a:pt x="0" y="4"/>
                  </a:lnTo>
                  <a:lnTo>
                    <a:pt x="0" y="5"/>
                  </a:lnTo>
                  <a:lnTo>
                    <a:pt x="6" y="5"/>
                  </a:lnTo>
                  <a:lnTo>
                    <a:pt x="4" y="4"/>
                  </a:lnTo>
                  <a:lnTo>
                    <a:pt x="8" y="4"/>
                  </a:lnTo>
                  <a:lnTo>
                    <a:pt x="8" y="0"/>
                  </a:lnTo>
                  <a:lnTo>
                    <a:pt x="4" y="2"/>
                  </a:lnTo>
                  <a:lnTo>
                    <a:pt x="8" y="4"/>
                  </a:lnTo>
                  <a:close/>
                </a:path>
              </a:pathLst>
            </a:custGeom>
            <a:solidFill>
              <a:srgbClr val="000000"/>
            </a:solidFill>
            <a:ln w="9525">
              <a:noFill/>
              <a:round/>
            </a:ln>
          </p:spPr>
          <p:txBody>
            <a:bodyPr/>
            <a:lstStyle/>
            <a:p>
              <a:endParaRPr lang="en-US"/>
            </a:p>
          </p:txBody>
        </p:sp>
        <p:sp>
          <p:nvSpPr>
            <p:cNvPr id="520835" name="Freeform 643"/>
            <p:cNvSpPr/>
            <p:nvPr/>
          </p:nvSpPr>
          <p:spPr bwMode="auto">
            <a:xfrm>
              <a:off x="4260" y="2988"/>
              <a:ext cx="4" cy="3"/>
            </a:xfrm>
            <a:custGeom>
              <a:avLst/>
              <a:gdLst/>
              <a:ahLst/>
              <a:cxnLst>
                <a:cxn ang="0">
                  <a:pos x="2" y="3"/>
                </a:cxn>
                <a:cxn ang="0">
                  <a:pos x="4" y="1"/>
                </a:cxn>
                <a:cxn ang="0">
                  <a:pos x="4" y="0"/>
                </a:cxn>
                <a:cxn ang="0">
                  <a:pos x="0" y="0"/>
                </a:cxn>
                <a:cxn ang="0">
                  <a:pos x="0" y="1"/>
                </a:cxn>
                <a:cxn ang="0">
                  <a:pos x="2" y="0"/>
                </a:cxn>
                <a:cxn ang="0">
                  <a:pos x="2" y="3"/>
                </a:cxn>
                <a:cxn ang="0">
                  <a:pos x="4" y="3"/>
                </a:cxn>
                <a:cxn ang="0">
                  <a:pos x="4" y="1"/>
                </a:cxn>
                <a:cxn ang="0">
                  <a:pos x="2" y="3"/>
                </a:cxn>
              </a:cxnLst>
              <a:rect l="0" t="0" r="r" b="b"/>
              <a:pathLst>
                <a:path w="4" h="3">
                  <a:moveTo>
                    <a:pt x="2" y="3"/>
                  </a:moveTo>
                  <a:lnTo>
                    <a:pt x="4" y="1"/>
                  </a:lnTo>
                  <a:lnTo>
                    <a:pt x="4" y="0"/>
                  </a:lnTo>
                  <a:lnTo>
                    <a:pt x="0" y="0"/>
                  </a:lnTo>
                  <a:lnTo>
                    <a:pt x="0" y="1"/>
                  </a:lnTo>
                  <a:lnTo>
                    <a:pt x="2" y="0"/>
                  </a:lnTo>
                  <a:lnTo>
                    <a:pt x="2" y="3"/>
                  </a:lnTo>
                  <a:lnTo>
                    <a:pt x="4" y="3"/>
                  </a:lnTo>
                  <a:lnTo>
                    <a:pt x="4" y="1"/>
                  </a:lnTo>
                  <a:lnTo>
                    <a:pt x="2" y="3"/>
                  </a:lnTo>
                  <a:close/>
                </a:path>
              </a:pathLst>
            </a:custGeom>
            <a:solidFill>
              <a:srgbClr val="000000"/>
            </a:solidFill>
            <a:ln w="9525">
              <a:noFill/>
              <a:round/>
            </a:ln>
          </p:spPr>
          <p:txBody>
            <a:bodyPr/>
            <a:lstStyle/>
            <a:p>
              <a:endParaRPr lang="en-US"/>
            </a:p>
          </p:txBody>
        </p:sp>
        <p:sp>
          <p:nvSpPr>
            <p:cNvPr id="520836" name="Freeform 644"/>
            <p:cNvSpPr/>
            <p:nvPr/>
          </p:nvSpPr>
          <p:spPr bwMode="auto">
            <a:xfrm>
              <a:off x="4089" y="3052"/>
              <a:ext cx="75" cy="104"/>
            </a:xfrm>
            <a:custGeom>
              <a:avLst/>
              <a:gdLst/>
              <a:ahLst/>
              <a:cxnLst>
                <a:cxn ang="0">
                  <a:pos x="4" y="104"/>
                </a:cxn>
                <a:cxn ang="0">
                  <a:pos x="2" y="101"/>
                </a:cxn>
                <a:cxn ang="0">
                  <a:pos x="0" y="95"/>
                </a:cxn>
                <a:cxn ang="0">
                  <a:pos x="0" y="90"/>
                </a:cxn>
                <a:cxn ang="0">
                  <a:pos x="2" y="84"/>
                </a:cxn>
                <a:cxn ang="0">
                  <a:pos x="2" y="82"/>
                </a:cxn>
                <a:cxn ang="0">
                  <a:pos x="4" y="82"/>
                </a:cxn>
                <a:cxn ang="0">
                  <a:pos x="7" y="79"/>
                </a:cxn>
                <a:cxn ang="0">
                  <a:pos x="11" y="71"/>
                </a:cxn>
                <a:cxn ang="0">
                  <a:pos x="15" y="66"/>
                </a:cxn>
                <a:cxn ang="0">
                  <a:pos x="20" y="59"/>
                </a:cxn>
                <a:cxn ang="0">
                  <a:pos x="24" y="53"/>
                </a:cxn>
                <a:cxn ang="0">
                  <a:pos x="29" y="48"/>
                </a:cxn>
                <a:cxn ang="0">
                  <a:pos x="33" y="42"/>
                </a:cxn>
                <a:cxn ang="0">
                  <a:pos x="39" y="35"/>
                </a:cxn>
                <a:cxn ang="0">
                  <a:pos x="42" y="27"/>
                </a:cxn>
                <a:cxn ang="0">
                  <a:pos x="57" y="13"/>
                </a:cxn>
                <a:cxn ang="0">
                  <a:pos x="62" y="9"/>
                </a:cxn>
                <a:cxn ang="0">
                  <a:pos x="66" y="7"/>
                </a:cxn>
                <a:cxn ang="0">
                  <a:pos x="72" y="3"/>
                </a:cxn>
                <a:cxn ang="0">
                  <a:pos x="75" y="0"/>
                </a:cxn>
                <a:cxn ang="0">
                  <a:pos x="70" y="5"/>
                </a:cxn>
                <a:cxn ang="0">
                  <a:pos x="64" y="13"/>
                </a:cxn>
                <a:cxn ang="0">
                  <a:pos x="61" y="18"/>
                </a:cxn>
                <a:cxn ang="0">
                  <a:pos x="55" y="26"/>
                </a:cxn>
                <a:cxn ang="0">
                  <a:pos x="51" y="31"/>
                </a:cxn>
                <a:cxn ang="0">
                  <a:pos x="46" y="38"/>
                </a:cxn>
                <a:cxn ang="0">
                  <a:pos x="42" y="44"/>
                </a:cxn>
                <a:cxn ang="0">
                  <a:pos x="39" y="51"/>
                </a:cxn>
                <a:cxn ang="0">
                  <a:pos x="33" y="59"/>
                </a:cxn>
                <a:cxn ang="0">
                  <a:pos x="29" y="64"/>
                </a:cxn>
                <a:cxn ang="0">
                  <a:pos x="26" y="71"/>
                </a:cxn>
                <a:cxn ang="0">
                  <a:pos x="20" y="77"/>
                </a:cxn>
                <a:cxn ang="0">
                  <a:pos x="17" y="84"/>
                </a:cxn>
                <a:cxn ang="0">
                  <a:pos x="13" y="92"/>
                </a:cxn>
                <a:cxn ang="0">
                  <a:pos x="9" y="99"/>
                </a:cxn>
                <a:cxn ang="0">
                  <a:pos x="4" y="104"/>
                </a:cxn>
              </a:cxnLst>
              <a:rect l="0" t="0" r="r" b="b"/>
              <a:pathLst>
                <a:path w="75" h="104">
                  <a:moveTo>
                    <a:pt x="4" y="104"/>
                  </a:moveTo>
                  <a:lnTo>
                    <a:pt x="2" y="101"/>
                  </a:lnTo>
                  <a:lnTo>
                    <a:pt x="0" y="95"/>
                  </a:lnTo>
                  <a:lnTo>
                    <a:pt x="0" y="90"/>
                  </a:lnTo>
                  <a:lnTo>
                    <a:pt x="2" y="84"/>
                  </a:lnTo>
                  <a:lnTo>
                    <a:pt x="2" y="82"/>
                  </a:lnTo>
                  <a:lnTo>
                    <a:pt x="4" y="82"/>
                  </a:lnTo>
                  <a:lnTo>
                    <a:pt x="7" y="79"/>
                  </a:lnTo>
                  <a:lnTo>
                    <a:pt x="11" y="71"/>
                  </a:lnTo>
                  <a:lnTo>
                    <a:pt x="15" y="66"/>
                  </a:lnTo>
                  <a:lnTo>
                    <a:pt x="20" y="59"/>
                  </a:lnTo>
                  <a:lnTo>
                    <a:pt x="24" y="53"/>
                  </a:lnTo>
                  <a:lnTo>
                    <a:pt x="29" y="48"/>
                  </a:lnTo>
                  <a:lnTo>
                    <a:pt x="33" y="42"/>
                  </a:lnTo>
                  <a:lnTo>
                    <a:pt x="39" y="35"/>
                  </a:lnTo>
                  <a:lnTo>
                    <a:pt x="42" y="27"/>
                  </a:lnTo>
                  <a:lnTo>
                    <a:pt x="57" y="13"/>
                  </a:lnTo>
                  <a:lnTo>
                    <a:pt x="62" y="9"/>
                  </a:lnTo>
                  <a:lnTo>
                    <a:pt x="66" y="7"/>
                  </a:lnTo>
                  <a:lnTo>
                    <a:pt x="72" y="3"/>
                  </a:lnTo>
                  <a:lnTo>
                    <a:pt x="75" y="0"/>
                  </a:lnTo>
                  <a:lnTo>
                    <a:pt x="70" y="5"/>
                  </a:lnTo>
                  <a:lnTo>
                    <a:pt x="64" y="13"/>
                  </a:lnTo>
                  <a:lnTo>
                    <a:pt x="61" y="18"/>
                  </a:lnTo>
                  <a:lnTo>
                    <a:pt x="55" y="26"/>
                  </a:lnTo>
                  <a:lnTo>
                    <a:pt x="51" y="31"/>
                  </a:lnTo>
                  <a:lnTo>
                    <a:pt x="46" y="38"/>
                  </a:lnTo>
                  <a:lnTo>
                    <a:pt x="42" y="44"/>
                  </a:lnTo>
                  <a:lnTo>
                    <a:pt x="39" y="51"/>
                  </a:lnTo>
                  <a:lnTo>
                    <a:pt x="33" y="59"/>
                  </a:lnTo>
                  <a:lnTo>
                    <a:pt x="29" y="64"/>
                  </a:lnTo>
                  <a:lnTo>
                    <a:pt x="26" y="71"/>
                  </a:lnTo>
                  <a:lnTo>
                    <a:pt x="20" y="77"/>
                  </a:lnTo>
                  <a:lnTo>
                    <a:pt x="17" y="84"/>
                  </a:lnTo>
                  <a:lnTo>
                    <a:pt x="13" y="92"/>
                  </a:lnTo>
                  <a:lnTo>
                    <a:pt x="9" y="99"/>
                  </a:lnTo>
                  <a:lnTo>
                    <a:pt x="4" y="104"/>
                  </a:lnTo>
                  <a:close/>
                </a:path>
              </a:pathLst>
            </a:custGeom>
            <a:solidFill>
              <a:srgbClr val="FFCC00"/>
            </a:solidFill>
            <a:ln w="9525">
              <a:noFill/>
              <a:round/>
            </a:ln>
          </p:spPr>
          <p:txBody>
            <a:bodyPr/>
            <a:lstStyle/>
            <a:p>
              <a:endParaRPr lang="en-US"/>
            </a:p>
          </p:txBody>
        </p:sp>
        <p:sp>
          <p:nvSpPr>
            <p:cNvPr id="520837" name="Freeform 645"/>
            <p:cNvSpPr/>
            <p:nvPr/>
          </p:nvSpPr>
          <p:spPr bwMode="auto">
            <a:xfrm>
              <a:off x="4087" y="3134"/>
              <a:ext cx="8" cy="24"/>
            </a:xfrm>
            <a:custGeom>
              <a:avLst/>
              <a:gdLst/>
              <a:ahLst/>
              <a:cxnLst>
                <a:cxn ang="0">
                  <a:pos x="2" y="2"/>
                </a:cxn>
                <a:cxn ang="0">
                  <a:pos x="2" y="0"/>
                </a:cxn>
                <a:cxn ang="0">
                  <a:pos x="0" y="8"/>
                </a:cxn>
                <a:cxn ang="0">
                  <a:pos x="0" y="13"/>
                </a:cxn>
                <a:cxn ang="0">
                  <a:pos x="2" y="19"/>
                </a:cxn>
                <a:cxn ang="0">
                  <a:pos x="4" y="24"/>
                </a:cxn>
                <a:cxn ang="0">
                  <a:pos x="8" y="22"/>
                </a:cxn>
                <a:cxn ang="0">
                  <a:pos x="6" y="17"/>
                </a:cxn>
                <a:cxn ang="0">
                  <a:pos x="4" y="11"/>
                </a:cxn>
                <a:cxn ang="0">
                  <a:pos x="2" y="8"/>
                </a:cxn>
                <a:cxn ang="0">
                  <a:pos x="6" y="4"/>
                </a:cxn>
                <a:cxn ang="0">
                  <a:pos x="2" y="2"/>
                </a:cxn>
              </a:cxnLst>
              <a:rect l="0" t="0" r="r" b="b"/>
              <a:pathLst>
                <a:path w="8" h="24">
                  <a:moveTo>
                    <a:pt x="2" y="2"/>
                  </a:moveTo>
                  <a:lnTo>
                    <a:pt x="2" y="0"/>
                  </a:lnTo>
                  <a:lnTo>
                    <a:pt x="0" y="8"/>
                  </a:lnTo>
                  <a:lnTo>
                    <a:pt x="0" y="13"/>
                  </a:lnTo>
                  <a:lnTo>
                    <a:pt x="2" y="19"/>
                  </a:lnTo>
                  <a:lnTo>
                    <a:pt x="4" y="24"/>
                  </a:lnTo>
                  <a:lnTo>
                    <a:pt x="8" y="22"/>
                  </a:lnTo>
                  <a:lnTo>
                    <a:pt x="6" y="17"/>
                  </a:lnTo>
                  <a:lnTo>
                    <a:pt x="4" y="11"/>
                  </a:lnTo>
                  <a:lnTo>
                    <a:pt x="2" y="8"/>
                  </a:lnTo>
                  <a:lnTo>
                    <a:pt x="6" y="4"/>
                  </a:lnTo>
                  <a:lnTo>
                    <a:pt x="2" y="2"/>
                  </a:lnTo>
                  <a:close/>
                </a:path>
              </a:pathLst>
            </a:custGeom>
            <a:solidFill>
              <a:srgbClr val="000000"/>
            </a:solidFill>
            <a:ln w="9525">
              <a:noFill/>
              <a:round/>
            </a:ln>
          </p:spPr>
          <p:txBody>
            <a:bodyPr/>
            <a:lstStyle/>
            <a:p>
              <a:endParaRPr lang="en-US"/>
            </a:p>
          </p:txBody>
        </p:sp>
        <p:sp>
          <p:nvSpPr>
            <p:cNvPr id="520838" name="Freeform 646"/>
            <p:cNvSpPr/>
            <p:nvPr/>
          </p:nvSpPr>
          <p:spPr bwMode="auto">
            <a:xfrm>
              <a:off x="4089" y="3129"/>
              <a:ext cx="9" cy="9"/>
            </a:xfrm>
            <a:custGeom>
              <a:avLst/>
              <a:gdLst/>
              <a:ahLst/>
              <a:cxnLst>
                <a:cxn ang="0">
                  <a:pos x="6" y="2"/>
                </a:cxn>
                <a:cxn ang="0">
                  <a:pos x="6" y="0"/>
                </a:cxn>
                <a:cxn ang="0">
                  <a:pos x="2" y="4"/>
                </a:cxn>
                <a:cxn ang="0">
                  <a:pos x="2" y="5"/>
                </a:cxn>
                <a:cxn ang="0">
                  <a:pos x="0" y="7"/>
                </a:cxn>
                <a:cxn ang="0">
                  <a:pos x="4" y="9"/>
                </a:cxn>
                <a:cxn ang="0">
                  <a:pos x="4" y="7"/>
                </a:cxn>
                <a:cxn ang="0">
                  <a:pos x="6" y="5"/>
                </a:cxn>
                <a:cxn ang="0">
                  <a:pos x="7" y="5"/>
                </a:cxn>
                <a:cxn ang="0">
                  <a:pos x="7" y="4"/>
                </a:cxn>
                <a:cxn ang="0">
                  <a:pos x="9" y="2"/>
                </a:cxn>
                <a:cxn ang="0">
                  <a:pos x="7" y="4"/>
                </a:cxn>
                <a:cxn ang="0">
                  <a:pos x="9" y="4"/>
                </a:cxn>
                <a:cxn ang="0">
                  <a:pos x="9" y="2"/>
                </a:cxn>
                <a:cxn ang="0">
                  <a:pos x="6" y="2"/>
                </a:cxn>
              </a:cxnLst>
              <a:rect l="0" t="0" r="r" b="b"/>
              <a:pathLst>
                <a:path w="9" h="9">
                  <a:moveTo>
                    <a:pt x="6" y="2"/>
                  </a:moveTo>
                  <a:lnTo>
                    <a:pt x="6" y="0"/>
                  </a:lnTo>
                  <a:lnTo>
                    <a:pt x="2" y="4"/>
                  </a:lnTo>
                  <a:lnTo>
                    <a:pt x="2" y="5"/>
                  </a:lnTo>
                  <a:lnTo>
                    <a:pt x="0" y="7"/>
                  </a:lnTo>
                  <a:lnTo>
                    <a:pt x="4" y="9"/>
                  </a:lnTo>
                  <a:lnTo>
                    <a:pt x="4" y="7"/>
                  </a:lnTo>
                  <a:lnTo>
                    <a:pt x="6" y="5"/>
                  </a:lnTo>
                  <a:lnTo>
                    <a:pt x="7" y="5"/>
                  </a:lnTo>
                  <a:lnTo>
                    <a:pt x="7" y="4"/>
                  </a:lnTo>
                  <a:lnTo>
                    <a:pt x="9" y="2"/>
                  </a:lnTo>
                  <a:lnTo>
                    <a:pt x="7" y="4"/>
                  </a:lnTo>
                  <a:lnTo>
                    <a:pt x="9" y="4"/>
                  </a:lnTo>
                  <a:lnTo>
                    <a:pt x="9" y="2"/>
                  </a:lnTo>
                  <a:lnTo>
                    <a:pt x="6" y="2"/>
                  </a:lnTo>
                  <a:close/>
                </a:path>
              </a:pathLst>
            </a:custGeom>
            <a:solidFill>
              <a:srgbClr val="000000"/>
            </a:solidFill>
            <a:ln w="9525">
              <a:noFill/>
              <a:round/>
            </a:ln>
          </p:spPr>
          <p:txBody>
            <a:bodyPr/>
            <a:lstStyle/>
            <a:p>
              <a:endParaRPr lang="en-US"/>
            </a:p>
          </p:txBody>
        </p:sp>
        <p:sp>
          <p:nvSpPr>
            <p:cNvPr id="520839" name="Freeform 647"/>
            <p:cNvSpPr/>
            <p:nvPr/>
          </p:nvSpPr>
          <p:spPr bwMode="auto">
            <a:xfrm>
              <a:off x="4095" y="3079"/>
              <a:ext cx="38" cy="52"/>
            </a:xfrm>
            <a:custGeom>
              <a:avLst/>
              <a:gdLst/>
              <a:ahLst/>
              <a:cxnLst>
                <a:cxn ang="0">
                  <a:pos x="34" y="0"/>
                </a:cxn>
                <a:cxn ang="0">
                  <a:pos x="31" y="8"/>
                </a:cxn>
                <a:cxn ang="0">
                  <a:pos x="25" y="13"/>
                </a:cxn>
                <a:cxn ang="0">
                  <a:pos x="22" y="19"/>
                </a:cxn>
                <a:cxn ang="0">
                  <a:pos x="16" y="24"/>
                </a:cxn>
                <a:cxn ang="0">
                  <a:pos x="12" y="32"/>
                </a:cxn>
                <a:cxn ang="0">
                  <a:pos x="7" y="37"/>
                </a:cxn>
                <a:cxn ang="0">
                  <a:pos x="3" y="44"/>
                </a:cxn>
                <a:cxn ang="0">
                  <a:pos x="0" y="52"/>
                </a:cxn>
                <a:cxn ang="0">
                  <a:pos x="3" y="52"/>
                </a:cxn>
                <a:cxn ang="0">
                  <a:pos x="7" y="46"/>
                </a:cxn>
                <a:cxn ang="0">
                  <a:pos x="11" y="39"/>
                </a:cxn>
                <a:cxn ang="0">
                  <a:pos x="14" y="33"/>
                </a:cxn>
                <a:cxn ang="0">
                  <a:pos x="25" y="22"/>
                </a:cxn>
                <a:cxn ang="0">
                  <a:pos x="29" y="15"/>
                </a:cxn>
                <a:cxn ang="0">
                  <a:pos x="34" y="10"/>
                </a:cxn>
                <a:cxn ang="0">
                  <a:pos x="38" y="2"/>
                </a:cxn>
                <a:cxn ang="0">
                  <a:pos x="34" y="0"/>
                </a:cxn>
              </a:cxnLst>
              <a:rect l="0" t="0" r="r" b="b"/>
              <a:pathLst>
                <a:path w="38" h="52">
                  <a:moveTo>
                    <a:pt x="34" y="0"/>
                  </a:moveTo>
                  <a:lnTo>
                    <a:pt x="31" y="8"/>
                  </a:lnTo>
                  <a:lnTo>
                    <a:pt x="25" y="13"/>
                  </a:lnTo>
                  <a:lnTo>
                    <a:pt x="22" y="19"/>
                  </a:lnTo>
                  <a:lnTo>
                    <a:pt x="16" y="24"/>
                  </a:lnTo>
                  <a:lnTo>
                    <a:pt x="12" y="32"/>
                  </a:lnTo>
                  <a:lnTo>
                    <a:pt x="7" y="37"/>
                  </a:lnTo>
                  <a:lnTo>
                    <a:pt x="3" y="44"/>
                  </a:lnTo>
                  <a:lnTo>
                    <a:pt x="0" y="52"/>
                  </a:lnTo>
                  <a:lnTo>
                    <a:pt x="3" y="52"/>
                  </a:lnTo>
                  <a:lnTo>
                    <a:pt x="7" y="46"/>
                  </a:lnTo>
                  <a:lnTo>
                    <a:pt x="11" y="39"/>
                  </a:lnTo>
                  <a:lnTo>
                    <a:pt x="14" y="33"/>
                  </a:lnTo>
                  <a:lnTo>
                    <a:pt x="25" y="22"/>
                  </a:lnTo>
                  <a:lnTo>
                    <a:pt x="29" y="15"/>
                  </a:lnTo>
                  <a:lnTo>
                    <a:pt x="34" y="10"/>
                  </a:lnTo>
                  <a:lnTo>
                    <a:pt x="38" y="2"/>
                  </a:lnTo>
                  <a:lnTo>
                    <a:pt x="34" y="0"/>
                  </a:lnTo>
                  <a:close/>
                </a:path>
              </a:pathLst>
            </a:custGeom>
            <a:solidFill>
              <a:srgbClr val="000000"/>
            </a:solidFill>
            <a:ln w="9525">
              <a:noFill/>
              <a:round/>
            </a:ln>
          </p:spPr>
          <p:txBody>
            <a:bodyPr/>
            <a:lstStyle/>
            <a:p>
              <a:endParaRPr lang="en-US"/>
            </a:p>
          </p:txBody>
        </p:sp>
        <p:sp>
          <p:nvSpPr>
            <p:cNvPr id="520840" name="Freeform 648"/>
            <p:cNvSpPr/>
            <p:nvPr/>
          </p:nvSpPr>
          <p:spPr bwMode="auto">
            <a:xfrm>
              <a:off x="4129" y="3041"/>
              <a:ext cx="46" cy="40"/>
            </a:xfrm>
            <a:custGeom>
              <a:avLst/>
              <a:gdLst/>
              <a:ahLst/>
              <a:cxnLst>
                <a:cxn ang="0">
                  <a:pos x="37" y="13"/>
                </a:cxn>
                <a:cxn ang="0">
                  <a:pos x="33" y="9"/>
                </a:cxn>
                <a:cxn ang="0">
                  <a:pos x="26" y="16"/>
                </a:cxn>
                <a:cxn ang="0">
                  <a:pos x="21" y="18"/>
                </a:cxn>
                <a:cxn ang="0">
                  <a:pos x="17" y="22"/>
                </a:cxn>
                <a:cxn ang="0">
                  <a:pos x="11" y="26"/>
                </a:cxn>
                <a:cxn ang="0">
                  <a:pos x="4" y="33"/>
                </a:cxn>
                <a:cxn ang="0">
                  <a:pos x="0" y="38"/>
                </a:cxn>
                <a:cxn ang="0">
                  <a:pos x="4" y="40"/>
                </a:cxn>
                <a:cxn ang="0">
                  <a:pos x="6" y="35"/>
                </a:cxn>
                <a:cxn ang="0">
                  <a:pos x="10" y="33"/>
                </a:cxn>
                <a:cxn ang="0">
                  <a:pos x="13" y="29"/>
                </a:cxn>
                <a:cxn ang="0">
                  <a:pos x="19" y="26"/>
                </a:cxn>
                <a:cxn ang="0">
                  <a:pos x="22" y="22"/>
                </a:cxn>
                <a:cxn ang="0">
                  <a:pos x="28" y="18"/>
                </a:cxn>
                <a:cxn ang="0">
                  <a:pos x="32" y="16"/>
                </a:cxn>
                <a:cxn ang="0">
                  <a:pos x="37" y="13"/>
                </a:cxn>
                <a:cxn ang="0">
                  <a:pos x="33" y="9"/>
                </a:cxn>
                <a:cxn ang="0">
                  <a:pos x="37" y="13"/>
                </a:cxn>
                <a:cxn ang="0">
                  <a:pos x="46" y="0"/>
                </a:cxn>
                <a:cxn ang="0">
                  <a:pos x="33" y="9"/>
                </a:cxn>
                <a:cxn ang="0">
                  <a:pos x="37" y="13"/>
                </a:cxn>
              </a:cxnLst>
              <a:rect l="0" t="0" r="r" b="b"/>
              <a:pathLst>
                <a:path w="46" h="40">
                  <a:moveTo>
                    <a:pt x="37" y="13"/>
                  </a:moveTo>
                  <a:lnTo>
                    <a:pt x="33" y="9"/>
                  </a:lnTo>
                  <a:lnTo>
                    <a:pt x="26" y="16"/>
                  </a:lnTo>
                  <a:lnTo>
                    <a:pt x="21" y="18"/>
                  </a:lnTo>
                  <a:lnTo>
                    <a:pt x="17" y="22"/>
                  </a:lnTo>
                  <a:lnTo>
                    <a:pt x="11" y="26"/>
                  </a:lnTo>
                  <a:lnTo>
                    <a:pt x="4" y="33"/>
                  </a:lnTo>
                  <a:lnTo>
                    <a:pt x="0" y="38"/>
                  </a:lnTo>
                  <a:lnTo>
                    <a:pt x="4" y="40"/>
                  </a:lnTo>
                  <a:lnTo>
                    <a:pt x="6" y="35"/>
                  </a:lnTo>
                  <a:lnTo>
                    <a:pt x="10" y="33"/>
                  </a:lnTo>
                  <a:lnTo>
                    <a:pt x="13" y="29"/>
                  </a:lnTo>
                  <a:lnTo>
                    <a:pt x="19" y="26"/>
                  </a:lnTo>
                  <a:lnTo>
                    <a:pt x="22" y="22"/>
                  </a:lnTo>
                  <a:lnTo>
                    <a:pt x="28" y="18"/>
                  </a:lnTo>
                  <a:lnTo>
                    <a:pt x="32" y="16"/>
                  </a:lnTo>
                  <a:lnTo>
                    <a:pt x="37" y="13"/>
                  </a:lnTo>
                  <a:lnTo>
                    <a:pt x="33" y="9"/>
                  </a:lnTo>
                  <a:lnTo>
                    <a:pt x="37" y="13"/>
                  </a:lnTo>
                  <a:lnTo>
                    <a:pt x="46" y="0"/>
                  </a:lnTo>
                  <a:lnTo>
                    <a:pt x="33" y="9"/>
                  </a:lnTo>
                  <a:lnTo>
                    <a:pt x="37" y="13"/>
                  </a:lnTo>
                  <a:close/>
                </a:path>
              </a:pathLst>
            </a:custGeom>
            <a:solidFill>
              <a:srgbClr val="000000"/>
            </a:solidFill>
            <a:ln w="9525">
              <a:noFill/>
              <a:round/>
            </a:ln>
          </p:spPr>
          <p:txBody>
            <a:bodyPr/>
            <a:lstStyle/>
            <a:p>
              <a:endParaRPr lang="en-US"/>
            </a:p>
          </p:txBody>
        </p:sp>
        <p:sp>
          <p:nvSpPr>
            <p:cNvPr id="520841" name="Freeform 649"/>
            <p:cNvSpPr/>
            <p:nvPr/>
          </p:nvSpPr>
          <p:spPr bwMode="auto">
            <a:xfrm>
              <a:off x="4091" y="3050"/>
              <a:ext cx="75" cy="112"/>
            </a:xfrm>
            <a:custGeom>
              <a:avLst/>
              <a:gdLst/>
              <a:ahLst/>
              <a:cxnLst>
                <a:cxn ang="0">
                  <a:pos x="0" y="108"/>
                </a:cxn>
                <a:cxn ang="0">
                  <a:pos x="4" y="108"/>
                </a:cxn>
                <a:cxn ang="0">
                  <a:pos x="7" y="101"/>
                </a:cxn>
                <a:cxn ang="0">
                  <a:pos x="13" y="95"/>
                </a:cxn>
                <a:cxn ang="0">
                  <a:pos x="16" y="88"/>
                </a:cxn>
                <a:cxn ang="0">
                  <a:pos x="20" y="81"/>
                </a:cxn>
                <a:cxn ang="0">
                  <a:pos x="24" y="73"/>
                </a:cxn>
                <a:cxn ang="0">
                  <a:pos x="29" y="68"/>
                </a:cxn>
                <a:cxn ang="0">
                  <a:pos x="33" y="61"/>
                </a:cxn>
                <a:cxn ang="0">
                  <a:pos x="38" y="53"/>
                </a:cxn>
                <a:cxn ang="0">
                  <a:pos x="42" y="48"/>
                </a:cxn>
                <a:cxn ang="0">
                  <a:pos x="46" y="42"/>
                </a:cxn>
                <a:cxn ang="0">
                  <a:pos x="49" y="35"/>
                </a:cxn>
                <a:cxn ang="0">
                  <a:pos x="55" y="28"/>
                </a:cxn>
                <a:cxn ang="0">
                  <a:pos x="60" y="22"/>
                </a:cxn>
                <a:cxn ang="0">
                  <a:pos x="64" y="15"/>
                </a:cxn>
                <a:cxn ang="0">
                  <a:pos x="75" y="4"/>
                </a:cxn>
                <a:cxn ang="0">
                  <a:pos x="71" y="0"/>
                </a:cxn>
                <a:cxn ang="0">
                  <a:pos x="66" y="7"/>
                </a:cxn>
                <a:cxn ang="0">
                  <a:pos x="62" y="13"/>
                </a:cxn>
                <a:cxn ang="0">
                  <a:pos x="57" y="20"/>
                </a:cxn>
                <a:cxn ang="0">
                  <a:pos x="51" y="26"/>
                </a:cxn>
                <a:cxn ang="0">
                  <a:pos x="48" y="33"/>
                </a:cxn>
                <a:cxn ang="0">
                  <a:pos x="44" y="39"/>
                </a:cxn>
                <a:cxn ang="0">
                  <a:pos x="38" y="46"/>
                </a:cxn>
                <a:cxn ang="0">
                  <a:pos x="35" y="53"/>
                </a:cxn>
                <a:cxn ang="0">
                  <a:pos x="29" y="59"/>
                </a:cxn>
                <a:cxn ang="0">
                  <a:pos x="26" y="66"/>
                </a:cxn>
                <a:cxn ang="0">
                  <a:pos x="22" y="72"/>
                </a:cxn>
                <a:cxn ang="0">
                  <a:pos x="18" y="79"/>
                </a:cxn>
                <a:cxn ang="0">
                  <a:pos x="13" y="86"/>
                </a:cxn>
                <a:cxn ang="0">
                  <a:pos x="9" y="94"/>
                </a:cxn>
                <a:cxn ang="0">
                  <a:pos x="5" y="99"/>
                </a:cxn>
                <a:cxn ang="0">
                  <a:pos x="0" y="106"/>
                </a:cxn>
                <a:cxn ang="0">
                  <a:pos x="4" y="106"/>
                </a:cxn>
                <a:cxn ang="0">
                  <a:pos x="0" y="108"/>
                </a:cxn>
                <a:cxn ang="0">
                  <a:pos x="2" y="112"/>
                </a:cxn>
                <a:cxn ang="0">
                  <a:pos x="4" y="108"/>
                </a:cxn>
                <a:cxn ang="0">
                  <a:pos x="0" y="108"/>
                </a:cxn>
              </a:cxnLst>
              <a:rect l="0" t="0" r="r" b="b"/>
              <a:pathLst>
                <a:path w="75" h="112">
                  <a:moveTo>
                    <a:pt x="0" y="108"/>
                  </a:moveTo>
                  <a:lnTo>
                    <a:pt x="4" y="108"/>
                  </a:lnTo>
                  <a:lnTo>
                    <a:pt x="7" y="101"/>
                  </a:lnTo>
                  <a:lnTo>
                    <a:pt x="13" y="95"/>
                  </a:lnTo>
                  <a:lnTo>
                    <a:pt x="16" y="88"/>
                  </a:lnTo>
                  <a:lnTo>
                    <a:pt x="20" y="81"/>
                  </a:lnTo>
                  <a:lnTo>
                    <a:pt x="24" y="73"/>
                  </a:lnTo>
                  <a:lnTo>
                    <a:pt x="29" y="68"/>
                  </a:lnTo>
                  <a:lnTo>
                    <a:pt x="33" y="61"/>
                  </a:lnTo>
                  <a:lnTo>
                    <a:pt x="38" y="53"/>
                  </a:lnTo>
                  <a:lnTo>
                    <a:pt x="42" y="48"/>
                  </a:lnTo>
                  <a:lnTo>
                    <a:pt x="46" y="42"/>
                  </a:lnTo>
                  <a:lnTo>
                    <a:pt x="49" y="35"/>
                  </a:lnTo>
                  <a:lnTo>
                    <a:pt x="55" y="28"/>
                  </a:lnTo>
                  <a:lnTo>
                    <a:pt x="60" y="22"/>
                  </a:lnTo>
                  <a:lnTo>
                    <a:pt x="64" y="15"/>
                  </a:lnTo>
                  <a:lnTo>
                    <a:pt x="75" y="4"/>
                  </a:lnTo>
                  <a:lnTo>
                    <a:pt x="71" y="0"/>
                  </a:lnTo>
                  <a:lnTo>
                    <a:pt x="66" y="7"/>
                  </a:lnTo>
                  <a:lnTo>
                    <a:pt x="62" y="13"/>
                  </a:lnTo>
                  <a:lnTo>
                    <a:pt x="57" y="20"/>
                  </a:lnTo>
                  <a:lnTo>
                    <a:pt x="51" y="26"/>
                  </a:lnTo>
                  <a:lnTo>
                    <a:pt x="48" y="33"/>
                  </a:lnTo>
                  <a:lnTo>
                    <a:pt x="44" y="39"/>
                  </a:lnTo>
                  <a:lnTo>
                    <a:pt x="38" y="46"/>
                  </a:lnTo>
                  <a:lnTo>
                    <a:pt x="35" y="53"/>
                  </a:lnTo>
                  <a:lnTo>
                    <a:pt x="29" y="59"/>
                  </a:lnTo>
                  <a:lnTo>
                    <a:pt x="26" y="66"/>
                  </a:lnTo>
                  <a:lnTo>
                    <a:pt x="22" y="72"/>
                  </a:lnTo>
                  <a:lnTo>
                    <a:pt x="18" y="79"/>
                  </a:lnTo>
                  <a:lnTo>
                    <a:pt x="13" y="86"/>
                  </a:lnTo>
                  <a:lnTo>
                    <a:pt x="9" y="94"/>
                  </a:lnTo>
                  <a:lnTo>
                    <a:pt x="5" y="99"/>
                  </a:lnTo>
                  <a:lnTo>
                    <a:pt x="0" y="106"/>
                  </a:lnTo>
                  <a:lnTo>
                    <a:pt x="4" y="106"/>
                  </a:lnTo>
                  <a:lnTo>
                    <a:pt x="0" y="108"/>
                  </a:lnTo>
                  <a:lnTo>
                    <a:pt x="2" y="112"/>
                  </a:lnTo>
                  <a:lnTo>
                    <a:pt x="4" y="108"/>
                  </a:lnTo>
                  <a:lnTo>
                    <a:pt x="0" y="108"/>
                  </a:lnTo>
                  <a:close/>
                </a:path>
              </a:pathLst>
            </a:custGeom>
            <a:solidFill>
              <a:srgbClr val="000000"/>
            </a:solidFill>
            <a:ln w="9525">
              <a:noFill/>
              <a:round/>
            </a:ln>
          </p:spPr>
          <p:txBody>
            <a:bodyPr/>
            <a:lstStyle/>
            <a:p>
              <a:endParaRPr lang="en-US"/>
            </a:p>
          </p:txBody>
        </p:sp>
        <p:sp>
          <p:nvSpPr>
            <p:cNvPr id="520842" name="Freeform 650"/>
            <p:cNvSpPr/>
            <p:nvPr/>
          </p:nvSpPr>
          <p:spPr bwMode="auto">
            <a:xfrm>
              <a:off x="4067" y="3155"/>
              <a:ext cx="17" cy="40"/>
            </a:xfrm>
            <a:custGeom>
              <a:avLst/>
              <a:gdLst/>
              <a:ahLst/>
              <a:cxnLst>
                <a:cxn ang="0">
                  <a:pos x="5" y="40"/>
                </a:cxn>
                <a:cxn ang="0">
                  <a:pos x="4" y="40"/>
                </a:cxn>
                <a:cxn ang="0">
                  <a:pos x="2" y="38"/>
                </a:cxn>
                <a:cxn ang="0">
                  <a:pos x="2" y="35"/>
                </a:cxn>
                <a:cxn ang="0">
                  <a:pos x="0" y="31"/>
                </a:cxn>
                <a:cxn ang="0">
                  <a:pos x="0" y="27"/>
                </a:cxn>
                <a:cxn ang="0">
                  <a:pos x="2" y="24"/>
                </a:cxn>
                <a:cxn ang="0">
                  <a:pos x="4" y="20"/>
                </a:cxn>
                <a:cxn ang="0">
                  <a:pos x="5" y="16"/>
                </a:cxn>
                <a:cxn ang="0">
                  <a:pos x="7" y="11"/>
                </a:cxn>
                <a:cxn ang="0">
                  <a:pos x="9" y="9"/>
                </a:cxn>
                <a:cxn ang="0">
                  <a:pos x="11" y="3"/>
                </a:cxn>
                <a:cxn ang="0">
                  <a:pos x="13" y="0"/>
                </a:cxn>
                <a:cxn ang="0">
                  <a:pos x="17" y="5"/>
                </a:cxn>
                <a:cxn ang="0">
                  <a:pos x="17" y="16"/>
                </a:cxn>
                <a:cxn ang="0">
                  <a:pos x="15" y="20"/>
                </a:cxn>
                <a:cxn ang="0">
                  <a:pos x="13" y="25"/>
                </a:cxn>
                <a:cxn ang="0">
                  <a:pos x="11" y="31"/>
                </a:cxn>
                <a:cxn ang="0">
                  <a:pos x="7" y="36"/>
                </a:cxn>
                <a:cxn ang="0">
                  <a:pos x="5" y="40"/>
                </a:cxn>
              </a:cxnLst>
              <a:rect l="0" t="0" r="r" b="b"/>
              <a:pathLst>
                <a:path w="17" h="40">
                  <a:moveTo>
                    <a:pt x="5" y="40"/>
                  </a:moveTo>
                  <a:lnTo>
                    <a:pt x="4" y="40"/>
                  </a:lnTo>
                  <a:lnTo>
                    <a:pt x="2" y="38"/>
                  </a:lnTo>
                  <a:lnTo>
                    <a:pt x="2" y="35"/>
                  </a:lnTo>
                  <a:lnTo>
                    <a:pt x="0" y="31"/>
                  </a:lnTo>
                  <a:lnTo>
                    <a:pt x="0" y="27"/>
                  </a:lnTo>
                  <a:lnTo>
                    <a:pt x="2" y="24"/>
                  </a:lnTo>
                  <a:lnTo>
                    <a:pt x="4" y="20"/>
                  </a:lnTo>
                  <a:lnTo>
                    <a:pt x="5" y="16"/>
                  </a:lnTo>
                  <a:lnTo>
                    <a:pt x="7" y="11"/>
                  </a:lnTo>
                  <a:lnTo>
                    <a:pt x="9" y="9"/>
                  </a:lnTo>
                  <a:lnTo>
                    <a:pt x="11" y="3"/>
                  </a:lnTo>
                  <a:lnTo>
                    <a:pt x="13" y="0"/>
                  </a:lnTo>
                  <a:lnTo>
                    <a:pt x="17" y="5"/>
                  </a:lnTo>
                  <a:lnTo>
                    <a:pt x="17" y="16"/>
                  </a:lnTo>
                  <a:lnTo>
                    <a:pt x="15" y="20"/>
                  </a:lnTo>
                  <a:lnTo>
                    <a:pt x="13" y="25"/>
                  </a:lnTo>
                  <a:lnTo>
                    <a:pt x="11" y="31"/>
                  </a:lnTo>
                  <a:lnTo>
                    <a:pt x="7" y="36"/>
                  </a:lnTo>
                  <a:lnTo>
                    <a:pt x="5" y="40"/>
                  </a:lnTo>
                  <a:close/>
                </a:path>
              </a:pathLst>
            </a:custGeom>
            <a:solidFill>
              <a:srgbClr val="FFCC00"/>
            </a:solidFill>
            <a:ln w="9525">
              <a:noFill/>
              <a:round/>
            </a:ln>
          </p:spPr>
          <p:txBody>
            <a:bodyPr/>
            <a:lstStyle/>
            <a:p>
              <a:endParaRPr lang="en-US"/>
            </a:p>
          </p:txBody>
        </p:sp>
        <p:sp>
          <p:nvSpPr>
            <p:cNvPr id="520843" name="Freeform 651"/>
            <p:cNvSpPr/>
            <p:nvPr/>
          </p:nvSpPr>
          <p:spPr bwMode="auto">
            <a:xfrm>
              <a:off x="4065" y="3186"/>
              <a:ext cx="7" cy="11"/>
            </a:xfrm>
            <a:custGeom>
              <a:avLst/>
              <a:gdLst/>
              <a:ahLst/>
              <a:cxnLst>
                <a:cxn ang="0">
                  <a:pos x="0" y="0"/>
                </a:cxn>
                <a:cxn ang="0">
                  <a:pos x="0" y="2"/>
                </a:cxn>
                <a:cxn ang="0">
                  <a:pos x="2" y="4"/>
                </a:cxn>
                <a:cxn ang="0">
                  <a:pos x="2" y="7"/>
                </a:cxn>
                <a:cxn ang="0">
                  <a:pos x="4" y="9"/>
                </a:cxn>
                <a:cxn ang="0">
                  <a:pos x="7" y="11"/>
                </a:cxn>
                <a:cxn ang="0">
                  <a:pos x="7" y="7"/>
                </a:cxn>
                <a:cxn ang="0">
                  <a:pos x="4" y="4"/>
                </a:cxn>
                <a:cxn ang="0">
                  <a:pos x="4" y="0"/>
                </a:cxn>
                <a:cxn ang="0">
                  <a:pos x="0" y="0"/>
                </a:cxn>
                <a:cxn ang="0">
                  <a:pos x="0" y="2"/>
                </a:cxn>
                <a:cxn ang="0">
                  <a:pos x="0" y="0"/>
                </a:cxn>
              </a:cxnLst>
              <a:rect l="0" t="0" r="r" b="b"/>
              <a:pathLst>
                <a:path w="7" h="11">
                  <a:moveTo>
                    <a:pt x="0" y="0"/>
                  </a:moveTo>
                  <a:lnTo>
                    <a:pt x="0" y="2"/>
                  </a:lnTo>
                  <a:lnTo>
                    <a:pt x="2" y="4"/>
                  </a:lnTo>
                  <a:lnTo>
                    <a:pt x="2" y="7"/>
                  </a:lnTo>
                  <a:lnTo>
                    <a:pt x="4" y="9"/>
                  </a:lnTo>
                  <a:lnTo>
                    <a:pt x="7" y="11"/>
                  </a:lnTo>
                  <a:lnTo>
                    <a:pt x="7" y="7"/>
                  </a:lnTo>
                  <a:lnTo>
                    <a:pt x="4" y="4"/>
                  </a:lnTo>
                  <a:lnTo>
                    <a:pt x="4" y="0"/>
                  </a:lnTo>
                  <a:lnTo>
                    <a:pt x="0" y="0"/>
                  </a:lnTo>
                  <a:lnTo>
                    <a:pt x="0" y="2"/>
                  </a:lnTo>
                  <a:lnTo>
                    <a:pt x="0" y="0"/>
                  </a:lnTo>
                  <a:close/>
                </a:path>
              </a:pathLst>
            </a:custGeom>
            <a:solidFill>
              <a:srgbClr val="000000"/>
            </a:solidFill>
            <a:ln w="9525">
              <a:noFill/>
              <a:round/>
            </a:ln>
          </p:spPr>
          <p:txBody>
            <a:bodyPr/>
            <a:lstStyle/>
            <a:p>
              <a:endParaRPr lang="en-US"/>
            </a:p>
          </p:txBody>
        </p:sp>
        <p:sp>
          <p:nvSpPr>
            <p:cNvPr id="520844" name="Freeform 652"/>
            <p:cNvSpPr/>
            <p:nvPr/>
          </p:nvSpPr>
          <p:spPr bwMode="auto">
            <a:xfrm>
              <a:off x="4065" y="3151"/>
              <a:ext cx="17" cy="35"/>
            </a:xfrm>
            <a:custGeom>
              <a:avLst/>
              <a:gdLst/>
              <a:ahLst/>
              <a:cxnLst>
                <a:cxn ang="0">
                  <a:pos x="17" y="4"/>
                </a:cxn>
                <a:cxn ang="0">
                  <a:pos x="13" y="4"/>
                </a:cxn>
                <a:cxn ang="0">
                  <a:pos x="11" y="7"/>
                </a:cxn>
                <a:cxn ang="0">
                  <a:pos x="9" y="11"/>
                </a:cxn>
                <a:cxn ang="0">
                  <a:pos x="7" y="15"/>
                </a:cxn>
                <a:cxn ang="0">
                  <a:pos x="6" y="18"/>
                </a:cxn>
                <a:cxn ang="0">
                  <a:pos x="4" y="24"/>
                </a:cxn>
                <a:cxn ang="0">
                  <a:pos x="2" y="26"/>
                </a:cxn>
                <a:cxn ang="0">
                  <a:pos x="0" y="31"/>
                </a:cxn>
                <a:cxn ang="0">
                  <a:pos x="0" y="35"/>
                </a:cxn>
                <a:cxn ang="0">
                  <a:pos x="4" y="35"/>
                </a:cxn>
                <a:cxn ang="0">
                  <a:pos x="4" y="31"/>
                </a:cxn>
                <a:cxn ang="0">
                  <a:pos x="6" y="28"/>
                </a:cxn>
                <a:cxn ang="0">
                  <a:pos x="7" y="24"/>
                </a:cxn>
                <a:cxn ang="0">
                  <a:pos x="9" y="20"/>
                </a:cxn>
                <a:cxn ang="0">
                  <a:pos x="11" y="16"/>
                </a:cxn>
                <a:cxn ang="0">
                  <a:pos x="13" y="13"/>
                </a:cxn>
                <a:cxn ang="0">
                  <a:pos x="15" y="9"/>
                </a:cxn>
                <a:cxn ang="0">
                  <a:pos x="17" y="5"/>
                </a:cxn>
                <a:cxn ang="0">
                  <a:pos x="15" y="5"/>
                </a:cxn>
                <a:cxn ang="0">
                  <a:pos x="17" y="4"/>
                </a:cxn>
                <a:cxn ang="0">
                  <a:pos x="15" y="0"/>
                </a:cxn>
                <a:cxn ang="0">
                  <a:pos x="13" y="4"/>
                </a:cxn>
                <a:cxn ang="0">
                  <a:pos x="17" y="4"/>
                </a:cxn>
              </a:cxnLst>
              <a:rect l="0" t="0" r="r" b="b"/>
              <a:pathLst>
                <a:path w="17" h="35">
                  <a:moveTo>
                    <a:pt x="17" y="4"/>
                  </a:moveTo>
                  <a:lnTo>
                    <a:pt x="13" y="4"/>
                  </a:lnTo>
                  <a:lnTo>
                    <a:pt x="11" y="7"/>
                  </a:lnTo>
                  <a:lnTo>
                    <a:pt x="9" y="11"/>
                  </a:lnTo>
                  <a:lnTo>
                    <a:pt x="7" y="15"/>
                  </a:lnTo>
                  <a:lnTo>
                    <a:pt x="6" y="18"/>
                  </a:lnTo>
                  <a:lnTo>
                    <a:pt x="4" y="24"/>
                  </a:lnTo>
                  <a:lnTo>
                    <a:pt x="2" y="26"/>
                  </a:lnTo>
                  <a:lnTo>
                    <a:pt x="0" y="31"/>
                  </a:lnTo>
                  <a:lnTo>
                    <a:pt x="0" y="35"/>
                  </a:lnTo>
                  <a:lnTo>
                    <a:pt x="4" y="35"/>
                  </a:lnTo>
                  <a:lnTo>
                    <a:pt x="4" y="31"/>
                  </a:lnTo>
                  <a:lnTo>
                    <a:pt x="6" y="28"/>
                  </a:lnTo>
                  <a:lnTo>
                    <a:pt x="7" y="24"/>
                  </a:lnTo>
                  <a:lnTo>
                    <a:pt x="9" y="20"/>
                  </a:lnTo>
                  <a:lnTo>
                    <a:pt x="11" y="16"/>
                  </a:lnTo>
                  <a:lnTo>
                    <a:pt x="13" y="13"/>
                  </a:lnTo>
                  <a:lnTo>
                    <a:pt x="15" y="9"/>
                  </a:lnTo>
                  <a:lnTo>
                    <a:pt x="17" y="5"/>
                  </a:lnTo>
                  <a:lnTo>
                    <a:pt x="15" y="5"/>
                  </a:lnTo>
                  <a:lnTo>
                    <a:pt x="17" y="4"/>
                  </a:lnTo>
                  <a:lnTo>
                    <a:pt x="15" y="0"/>
                  </a:lnTo>
                  <a:lnTo>
                    <a:pt x="13" y="4"/>
                  </a:lnTo>
                  <a:lnTo>
                    <a:pt x="17" y="4"/>
                  </a:lnTo>
                  <a:close/>
                </a:path>
              </a:pathLst>
            </a:custGeom>
            <a:solidFill>
              <a:srgbClr val="000000"/>
            </a:solidFill>
            <a:ln w="9525">
              <a:noFill/>
              <a:round/>
            </a:ln>
          </p:spPr>
          <p:txBody>
            <a:bodyPr/>
            <a:lstStyle/>
            <a:p>
              <a:endParaRPr lang="en-US"/>
            </a:p>
          </p:txBody>
        </p:sp>
        <p:sp>
          <p:nvSpPr>
            <p:cNvPr id="520845" name="Freeform 653"/>
            <p:cNvSpPr/>
            <p:nvPr/>
          </p:nvSpPr>
          <p:spPr bwMode="auto">
            <a:xfrm>
              <a:off x="4071" y="3155"/>
              <a:ext cx="14" cy="42"/>
            </a:xfrm>
            <a:custGeom>
              <a:avLst/>
              <a:gdLst/>
              <a:ahLst/>
              <a:cxnLst>
                <a:cxn ang="0">
                  <a:pos x="1" y="42"/>
                </a:cxn>
                <a:cxn ang="0">
                  <a:pos x="3" y="40"/>
                </a:cxn>
                <a:cxn ang="0">
                  <a:pos x="5" y="36"/>
                </a:cxn>
                <a:cxn ang="0">
                  <a:pos x="9" y="31"/>
                </a:cxn>
                <a:cxn ang="0">
                  <a:pos x="11" y="27"/>
                </a:cxn>
                <a:cxn ang="0">
                  <a:pos x="13" y="22"/>
                </a:cxn>
                <a:cxn ang="0">
                  <a:pos x="14" y="16"/>
                </a:cxn>
                <a:cxn ang="0">
                  <a:pos x="14" y="5"/>
                </a:cxn>
                <a:cxn ang="0">
                  <a:pos x="11" y="0"/>
                </a:cxn>
                <a:cxn ang="0">
                  <a:pos x="9" y="1"/>
                </a:cxn>
                <a:cxn ang="0">
                  <a:pos x="11" y="5"/>
                </a:cxn>
                <a:cxn ang="0">
                  <a:pos x="11" y="16"/>
                </a:cxn>
                <a:cxn ang="0">
                  <a:pos x="9" y="20"/>
                </a:cxn>
                <a:cxn ang="0">
                  <a:pos x="7" y="25"/>
                </a:cxn>
                <a:cxn ang="0">
                  <a:pos x="5" y="31"/>
                </a:cxn>
                <a:cxn ang="0">
                  <a:pos x="1" y="35"/>
                </a:cxn>
                <a:cxn ang="0">
                  <a:pos x="0" y="40"/>
                </a:cxn>
                <a:cxn ang="0">
                  <a:pos x="1" y="38"/>
                </a:cxn>
                <a:cxn ang="0">
                  <a:pos x="1" y="42"/>
                </a:cxn>
                <a:cxn ang="0">
                  <a:pos x="3" y="42"/>
                </a:cxn>
                <a:cxn ang="0">
                  <a:pos x="3" y="40"/>
                </a:cxn>
                <a:cxn ang="0">
                  <a:pos x="1" y="42"/>
                </a:cxn>
              </a:cxnLst>
              <a:rect l="0" t="0" r="r" b="b"/>
              <a:pathLst>
                <a:path w="14" h="42">
                  <a:moveTo>
                    <a:pt x="1" y="42"/>
                  </a:moveTo>
                  <a:lnTo>
                    <a:pt x="3" y="40"/>
                  </a:lnTo>
                  <a:lnTo>
                    <a:pt x="5" y="36"/>
                  </a:lnTo>
                  <a:lnTo>
                    <a:pt x="9" y="31"/>
                  </a:lnTo>
                  <a:lnTo>
                    <a:pt x="11" y="27"/>
                  </a:lnTo>
                  <a:lnTo>
                    <a:pt x="13" y="22"/>
                  </a:lnTo>
                  <a:lnTo>
                    <a:pt x="14" y="16"/>
                  </a:lnTo>
                  <a:lnTo>
                    <a:pt x="14" y="5"/>
                  </a:lnTo>
                  <a:lnTo>
                    <a:pt x="11" y="0"/>
                  </a:lnTo>
                  <a:lnTo>
                    <a:pt x="9" y="1"/>
                  </a:lnTo>
                  <a:lnTo>
                    <a:pt x="11" y="5"/>
                  </a:lnTo>
                  <a:lnTo>
                    <a:pt x="11" y="16"/>
                  </a:lnTo>
                  <a:lnTo>
                    <a:pt x="9" y="20"/>
                  </a:lnTo>
                  <a:lnTo>
                    <a:pt x="7" y="25"/>
                  </a:lnTo>
                  <a:lnTo>
                    <a:pt x="5" y="31"/>
                  </a:lnTo>
                  <a:lnTo>
                    <a:pt x="1" y="35"/>
                  </a:lnTo>
                  <a:lnTo>
                    <a:pt x="0" y="40"/>
                  </a:lnTo>
                  <a:lnTo>
                    <a:pt x="1" y="38"/>
                  </a:lnTo>
                  <a:lnTo>
                    <a:pt x="1" y="42"/>
                  </a:lnTo>
                  <a:lnTo>
                    <a:pt x="3" y="42"/>
                  </a:lnTo>
                  <a:lnTo>
                    <a:pt x="3" y="40"/>
                  </a:lnTo>
                  <a:lnTo>
                    <a:pt x="1" y="42"/>
                  </a:lnTo>
                  <a:close/>
                </a:path>
              </a:pathLst>
            </a:custGeom>
            <a:solidFill>
              <a:srgbClr val="000000"/>
            </a:solidFill>
            <a:ln w="9525">
              <a:noFill/>
              <a:round/>
            </a:ln>
          </p:spPr>
          <p:txBody>
            <a:bodyPr/>
            <a:lstStyle/>
            <a:p>
              <a:endParaRPr lang="en-US"/>
            </a:p>
          </p:txBody>
        </p:sp>
        <p:sp>
          <p:nvSpPr>
            <p:cNvPr id="520846" name="Freeform 654"/>
            <p:cNvSpPr/>
            <p:nvPr/>
          </p:nvSpPr>
          <p:spPr bwMode="auto">
            <a:xfrm>
              <a:off x="4082" y="3190"/>
              <a:ext cx="9" cy="14"/>
            </a:xfrm>
            <a:custGeom>
              <a:avLst/>
              <a:gdLst/>
              <a:ahLst/>
              <a:cxnLst>
                <a:cxn ang="0">
                  <a:pos x="9" y="14"/>
                </a:cxn>
                <a:cxn ang="0">
                  <a:pos x="3" y="14"/>
                </a:cxn>
                <a:cxn ang="0">
                  <a:pos x="2" y="12"/>
                </a:cxn>
                <a:cxn ang="0">
                  <a:pos x="0" y="12"/>
                </a:cxn>
                <a:cxn ang="0">
                  <a:pos x="0" y="9"/>
                </a:cxn>
                <a:cxn ang="0">
                  <a:pos x="2" y="5"/>
                </a:cxn>
                <a:cxn ang="0">
                  <a:pos x="3" y="3"/>
                </a:cxn>
                <a:cxn ang="0">
                  <a:pos x="3" y="0"/>
                </a:cxn>
                <a:cxn ang="0">
                  <a:pos x="5" y="3"/>
                </a:cxn>
                <a:cxn ang="0">
                  <a:pos x="5" y="7"/>
                </a:cxn>
                <a:cxn ang="0">
                  <a:pos x="7" y="11"/>
                </a:cxn>
                <a:cxn ang="0">
                  <a:pos x="9" y="14"/>
                </a:cxn>
              </a:cxnLst>
              <a:rect l="0" t="0" r="r" b="b"/>
              <a:pathLst>
                <a:path w="9" h="14">
                  <a:moveTo>
                    <a:pt x="9" y="14"/>
                  </a:moveTo>
                  <a:lnTo>
                    <a:pt x="3" y="14"/>
                  </a:lnTo>
                  <a:lnTo>
                    <a:pt x="2" y="12"/>
                  </a:lnTo>
                  <a:lnTo>
                    <a:pt x="0" y="12"/>
                  </a:lnTo>
                  <a:lnTo>
                    <a:pt x="0" y="9"/>
                  </a:lnTo>
                  <a:lnTo>
                    <a:pt x="2" y="5"/>
                  </a:lnTo>
                  <a:lnTo>
                    <a:pt x="3" y="3"/>
                  </a:lnTo>
                  <a:lnTo>
                    <a:pt x="3" y="0"/>
                  </a:lnTo>
                  <a:lnTo>
                    <a:pt x="5" y="3"/>
                  </a:lnTo>
                  <a:lnTo>
                    <a:pt x="5" y="7"/>
                  </a:lnTo>
                  <a:lnTo>
                    <a:pt x="7" y="11"/>
                  </a:lnTo>
                  <a:lnTo>
                    <a:pt x="9" y="14"/>
                  </a:lnTo>
                  <a:close/>
                </a:path>
              </a:pathLst>
            </a:custGeom>
            <a:solidFill>
              <a:srgbClr val="FFCC00"/>
            </a:solidFill>
            <a:ln w="9525">
              <a:noFill/>
              <a:round/>
            </a:ln>
          </p:spPr>
          <p:txBody>
            <a:bodyPr/>
            <a:lstStyle/>
            <a:p>
              <a:endParaRPr lang="en-US"/>
            </a:p>
          </p:txBody>
        </p:sp>
        <p:sp>
          <p:nvSpPr>
            <p:cNvPr id="520847" name="Freeform 655"/>
            <p:cNvSpPr/>
            <p:nvPr/>
          </p:nvSpPr>
          <p:spPr bwMode="auto">
            <a:xfrm>
              <a:off x="4080" y="3197"/>
              <a:ext cx="11" cy="9"/>
            </a:xfrm>
            <a:custGeom>
              <a:avLst/>
              <a:gdLst/>
              <a:ahLst/>
              <a:cxnLst>
                <a:cxn ang="0">
                  <a:pos x="0" y="0"/>
                </a:cxn>
                <a:cxn ang="0">
                  <a:pos x="0" y="5"/>
                </a:cxn>
                <a:cxn ang="0">
                  <a:pos x="2" y="7"/>
                </a:cxn>
                <a:cxn ang="0">
                  <a:pos x="4" y="7"/>
                </a:cxn>
                <a:cxn ang="0">
                  <a:pos x="5" y="9"/>
                </a:cxn>
                <a:cxn ang="0">
                  <a:pos x="9" y="9"/>
                </a:cxn>
                <a:cxn ang="0">
                  <a:pos x="11" y="5"/>
                </a:cxn>
                <a:cxn ang="0">
                  <a:pos x="5" y="5"/>
                </a:cxn>
                <a:cxn ang="0">
                  <a:pos x="5" y="4"/>
                </a:cxn>
                <a:cxn ang="0">
                  <a:pos x="4" y="4"/>
                </a:cxn>
                <a:cxn ang="0">
                  <a:pos x="4" y="2"/>
                </a:cxn>
                <a:cxn ang="0">
                  <a:pos x="0" y="0"/>
                </a:cxn>
              </a:cxnLst>
              <a:rect l="0" t="0" r="r" b="b"/>
              <a:pathLst>
                <a:path w="11" h="9">
                  <a:moveTo>
                    <a:pt x="0" y="0"/>
                  </a:moveTo>
                  <a:lnTo>
                    <a:pt x="0" y="5"/>
                  </a:lnTo>
                  <a:lnTo>
                    <a:pt x="2" y="7"/>
                  </a:lnTo>
                  <a:lnTo>
                    <a:pt x="4" y="7"/>
                  </a:lnTo>
                  <a:lnTo>
                    <a:pt x="5" y="9"/>
                  </a:lnTo>
                  <a:lnTo>
                    <a:pt x="9" y="9"/>
                  </a:lnTo>
                  <a:lnTo>
                    <a:pt x="11" y="5"/>
                  </a:lnTo>
                  <a:lnTo>
                    <a:pt x="5" y="5"/>
                  </a:lnTo>
                  <a:lnTo>
                    <a:pt x="5" y="4"/>
                  </a:lnTo>
                  <a:lnTo>
                    <a:pt x="4" y="4"/>
                  </a:lnTo>
                  <a:lnTo>
                    <a:pt x="4" y="2"/>
                  </a:lnTo>
                  <a:lnTo>
                    <a:pt x="0" y="0"/>
                  </a:lnTo>
                  <a:close/>
                </a:path>
              </a:pathLst>
            </a:custGeom>
            <a:solidFill>
              <a:srgbClr val="000000"/>
            </a:solidFill>
            <a:ln w="9525">
              <a:noFill/>
              <a:round/>
            </a:ln>
          </p:spPr>
          <p:txBody>
            <a:bodyPr/>
            <a:lstStyle/>
            <a:p>
              <a:endParaRPr lang="en-US"/>
            </a:p>
          </p:txBody>
        </p:sp>
        <p:sp>
          <p:nvSpPr>
            <p:cNvPr id="520848" name="Freeform 656"/>
            <p:cNvSpPr/>
            <p:nvPr/>
          </p:nvSpPr>
          <p:spPr bwMode="auto">
            <a:xfrm>
              <a:off x="4080" y="3184"/>
              <a:ext cx="7" cy="15"/>
            </a:xfrm>
            <a:custGeom>
              <a:avLst/>
              <a:gdLst/>
              <a:ahLst/>
              <a:cxnLst>
                <a:cxn ang="0">
                  <a:pos x="7" y="4"/>
                </a:cxn>
                <a:cxn ang="0">
                  <a:pos x="4" y="6"/>
                </a:cxn>
                <a:cxn ang="0">
                  <a:pos x="4" y="9"/>
                </a:cxn>
                <a:cxn ang="0">
                  <a:pos x="0" y="13"/>
                </a:cxn>
                <a:cxn ang="0">
                  <a:pos x="4" y="15"/>
                </a:cxn>
                <a:cxn ang="0">
                  <a:pos x="7" y="11"/>
                </a:cxn>
                <a:cxn ang="0">
                  <a:pos x="7" y="6"/>
                </a:cxn>
                <a:cxn ang="0">
                  <a:pos x="4" y="6"/>
                </a:cxn>
                <a:cxn ang="0">
                  <a:pos x="7" y="4"/>
                </a:cxn>
                <a:cxn ang="0">
                  <a:pos x="4" y="0"/>
                </a:cxn>
                <a:cxn ang="0">
                  <a:pos x="4" y="6"/>
                </a:cxn>
                <a:cxn ang="0">
                  <a:pos x="7" y="4"/>
                </a:cxn>
              </a:cxnLst>
              <a:rect l="0" t="0" r="r" b="b"/>
              <a:pathLst>
                <a:path w="7" h="15">
                  <a:moveTo>
                    <a:pt x="7" y="4"/>
                  </a:moveTo>
                  <a:lnTo>
                    <a:pt x="4" y="6"/>
                  </a:lnTo>
                  <a:lnTo>
                    <a:pt x="4" y="9"/>
                  </a:lnTo>
                  <a:lnTo>
                    <a:pt x="0" y="13"/>
                  </a:lnTo>
                  <a:lnTo>
                    <a:pt x="4" y="15"/>
                  </a:lnTo>
                  <a:lnTo>
                    <a:pt x="7" y="11"/>
                  </a:lnTo>
                  <a:lnTo>
                    <a:pt x="7" y="6"/>
                  </a:lnTo>
                  <a:lnTo>
                    <a:pt x="4" y="6"/>
                  </a:lnTo>
                  <a:lnTo>
                    <a:pt x="7" y="4"/>
                  </a:lnTo>
                  <a:lnTo>
                    <a:pt x="4" y="0"/>
                  </a:lnTo>
                  <a:lnTo>
                    <a:pt x="4" y="6"/>
                  </a:lnTo>
                  <a:lnTo>
                    <a:pt x="7" y="4"/>
                  </a:lnTo>
                  <a:close/>
                </a:path>
              </a:pathLst>
            </a:custGeom>
            <a:solidFill>
              <a:srgbClr val="000000"/>
            </a:solidFill>
            <a:ln w="9525">
              <a:noFill/>
              <a:round/>
            </a:ln>
          </p:spPr>
          <p:txBody>
            <a:bodyPr/>
            <a:lstStyle/>
            <a:p>
              <a:endParaRPr lang="en-US"/>
            </a:p>
          </p:txBody>
        </p:sp>
        <p:sp>
          <p:nvSpPr>
            <p:cNvPr id="520849" name="Freeform 657"/>
            <p:cNvSpPr/>
            <p:nvPr/>
          </p:nvSpPr>
          <p:spPr bwMode="auto">
            <a:xfrm>
              <a:off x="4084" y="3188"/>
              <a:ext cx="16" cy="22"/>
            </a:xfrm>
            <a:custGeom>
              <a:avLst/>
              <a:gdLst/>
              <a:ahLst/>
              <a:cxnLst>
                <a:cxn ang="0">
                  <a:pos x="5" y="18"/>
                </a:cxn>
                <a:cxn ang="0">
                  <a:pos x="7" y="16"/>
                </a:cxn>
                <a:cxn ang="0">
                  <a:pos x="5" y="13"/>
                </a:cxn>
                <a:cxn ang="0">
                  <a:pos x="5" y="3"/>
                </a:cxn>
                <a:cxn ang="0">
                  <a:pos x="3" y="0"/>
                </a:cxn>
                <a:cxn ang="0">
                  <a:pos x="0" y="2"/>
                </a:cxn>
                <a:cxn ang="0">
                  <a:pos x="1" y="5"/>
                </a:cxn>
                <a:cxn ang="0">
                  <a:pos x="1" y="14"/>
                </a:cxn>
                <a:cxn ang="0">
                  <a:pos x="5" y="18"/>
                </a:cxn>
                <a:cxn ang="0">
                  <a:pos x="7" y="14"/>
                </a:cxn>
                <a:cxn ang="0">
                  <a:pos x="5" y="18"/>
                </a:cxn>
                <a:cxn ang="0">
                  <a:pos x="16" y="22"/>
                </a:cxn>
                <a:cxn ang="0">
                  <a:pos x="7" y="16"/>
                </a:cxn>
                <a:cxn ang="0">
                  <a:pos x="5" y="18"/>
                </a:cxn>
              </a:cxnLst>
              <a:rect l="0" t="0" r="r" b="b"/>
              <a:pathLst>
                <a:path w="16" h="22">
                  <a:moveTo>
                    <a:pt x="5" y="18"/>
                  </a:moveTo>
                  <a:lnTo>
                    <a:pt x="7" y="16"/>
                  </a:lnTo>
                  <a:lnTo>
                    <a:pt x="5" y="13"/>
                  </a:lnTo>
                  <a:lnTo>
                    <a:pt x="5" y="3"/>
                  </a:lnTo>
                  <a:lnTo>
                    <a:pt x="3" y="0"/>
                  </a:lnTo>
                  <a:lnTo>
                    <a:pt x="0" y="2"/>
                  </a:lnTo>
                  <a:lnTo>
                    <a:pt x="1" y="5"/>
                  </a:lnTo>
                  <a:lnTo>
                    <a:pt x="1" y="14"/>
                  </a:lnTo>
                  <a:lnTo>
                    <a:pt x="5" y="18"/>
                  </a:lnTo>
                  <a:lnTo>
                    <a:pt x="7" y="14"/>
                  </a:lnTo>
                  <a:lnTo>
                    <a:pt x="5" y="18"/>
                  </a:lnTo>
                  <a:lnTo>
                    <a:pt x="16" y="22"/>
                  </a:lnTo>
                  <a:lnTo>
                    <a:pt x="7" y="16"/>
                  </a:lnTo>
                  <a:lnTo>
                    <a:pt x="5" y="18"/>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3" name="Rectangle 3"/>
          <p:cNvSpPr>
            <a:spLocks noGrp="1" noChangeArrowheads="1"/>
          </p:cNvSpPr>
          <p:nvPr>
            <p:ph idx="1"/>
          </p:nvPr>
        </p:nvSpPr>
        <p:spPr/>
        <p:txBody>
          <a:bodyPr>
            <a:normAutofit fontScale="92500" lnSpcReduction="20000"/>
          </a:bodyPr>
          <a:lstStyle/>
          <a:p>
            <a:r>
              <a:rPr lang="en-US" altLang="zh-CN" sz="2800" dirty="0">
                <a:ea typeface="宋体" panose="02010600030101010101" pitchFamily="2" charset="-122"/>
              </a:rPr>
              <a:t>Interfaces support implementation-independent representation of polymorphism</a:t>
            </a:r>
            <a:endParaRPr lang="en-US" altLang="zh-CN" sz="2800" dirty="0">
              <a:ea typeface="宋体" panose="02010600030101010101" pitchFamily="2" charset="-122"/>
            </a:endParaRPr>
          </a:p>
          <a:p>
            <a:pPr marL="798830" lvl="1" indent="-342900"/>
            <a:r>
              <a:rPr lang="en-US" altLang="zh-CN" sz="2400" dirty="0">
                <a:ea typeface="宋体" panose="02010600030101010101" pitchFamily="2" charset="-122"/>
              </a:rPr>
              <a:t>Realization relationships can cross generalization hierarchies</a:t>
            </a:r>
            <a:endParaRPr lang="en-US" altLang="zh-CN" sz="2400" dirty="0">
              <a:ea typeface="宋体" panose="02010600030101010101" pitchFamily="2" charset="-122"/>
            </a:endParaRPr>
          </a:p>
          <a:p>
            <a:r>
              <a:rPr lang="en-US" altLang="zh-CN" sz="2800" dirty="0">
                <a:ea typeface="宋体" panose="02010600030101010101" pitchFamily="2" charset="-122"/>
              </a:rPr>
              <a:t>Interfaces are pure specifications, no behavior</a:t>
            </a:r>
            <a:endParaRPr lang="en-US" altLang="zh-CN" sz="2800" dirty="0">
              <a:ea typeface="宋体" panose="02010600030101010101" pitchFamily="2" charset="-122"/>
            </a:endParaRPr>
          </a:p>
          <a:p>
            <a:pPr marL="798830" lvl="1" indent="-342900"/>
            <a:r>
              <a:rPr lang="en-US" altLang="zh-CN" sz="2400" dirty="0">
                <a:ea typeface="宋体" panose="02010600030101010101" pitchFamily="2" charset="-122"/>
              </a:rPr>
              <a:t>Abstract base class may define attributes and associations</a:t>
            </a:r>
            <a:endParaRPr lang="en-US" altLang="zh-CN" sz="2400" dirty="0">
              <a:ea typeface="宋体" panose="02010600030101010101" pitchFamily="2" charset="-122"/>
            </a:endParaRPr>
          </a:p>
          <a:p>
            <a:r>
              <a:rPr lang="en-US" altLang="zh-CN" sz="2800" dirty="0">
                <a:ea typeface="宋体" panose="02010600030101010101" pitchFamily="2" charset="-122"/>
              </a:rPr>
              <a:t>Interfaces are totally independent of inheritance</a:t>
            </a:r>
            <a:endParaRPr lang="en-US" altLang="zh-CN" sz="2800" dirty="0">
              <a:ea typeface="宋体" panose="02010600030101010101" pitchFamily="2" charset="-122"/>
            </a:endParaRPr>
          </a:p>
          <a:p>
            <a:pPr marL="798830" lvl="1" indent="-342900"/>
            <a:r>
              <a:rPr lang="en-US" altLang="zh-CN" sz="2400" dirty="0">
                <a:ea typeface="宋体" panose="02010600030101010101" pitchFamily="2" charset="-122"/>
              </a:rPr>
              <a:t>Generalization is used to re-use implementations</a:t>
            </a:r>
            <a:endParaRPr lang="en-US" altLang="zh-CN" sz="2400" dirty="0">
              <a:ea typeface="宋体" panose="02010600030101010101" pitchFamily="2" charset="-122"/>
            </a:endParaRPr>
          </a:p>
          <a:p>
            <a:pPr marL="798830" lvl="1" indent="-342900"/>
            <a:r>
              <a:rPr lang="en-US" altLang="zh-CN" sz="2400" dirty="0">
                <a:ea typeface="宋体" panose="02010600030101010101" pitchFamily="2" charset="-122"/>
              </a:rPr>
              <a:t>Interfaces are used to re-use behavioral specifications</a:t>
            </a:r>
            <a:endParaRPr lang="en-US" altLang="zh-CN" sz="2400" dirty="0">
              <a:ea typeface="宋体" panose="02010600030101010101" pitchFamily="2" charset="-122"/>
            </a:endParaRPr>
          </a:p>
          <a:p>
            <a:r>
              <a:rPr lang="en-US" altLang="zh-CN" sz="2800" dirty="0">
                <a:ea typeface="宋体" panose="02010600030101010101" pitchFamily="2" charset="-122"/>
              </a:rPr>
              <a:t>Generalization provides a way to implement polymorphism</a:t>
            </a:r>
            <a:endParaRPr lang="en-US" altLang="zh-CN" sz="2800" dirty="0">
              <a:ea typeface="宋体" panose="02010600030101010101" pitchFamily="2" charset="-122"/>
            </a:endParaRPr>
          </a:p>
        </p:txBody>
      </p:sp>
      <p:sp>
        <p:nvSpPr>
          <p:cNvPr id="522242" name="Rectangle 2"/>
          <p:cNvSpPr>
            <a:spLocks noGrp="1" noChangeArrowheads="1"/>
          </p:cNvSpPr>
          <p:nvPr>
            <p:ph type="title"/>
          </p:nvPr>
        </p:nvSpPr>
        <p:spPr/>
        <p:txBody>
          <a:bodyPr>
            <a:normAutofit fontScale="90000"/>
          </a:bodyPr>
          <a:lstStyle/>
          <a:p>
            <a:r>
              <a:rPr lang="en-US" altLang="zh-CN" dirty="0">
                <a:ea typeface="宋体" panose="02010600030101010101" pitchFamily="2" charset="-122"/>
              </a:rPr>
              <a:t>Polymorphism: Use of Interfaces vs. Generalization</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sp>
        <p:nvSpPr>
          <p:cNvPr id="524292" name="Rectangle 4"/>
          <p:cNvSpPr>
            <a:spLocks noGrp="1" noChangeArrowheads="1"/>
          </p:cNvSpPr>
          <p:nvPr>
            <p:ph idx="1"/>
          </p:nvPr>
        </p:nvSpPr>
        <p:spPr/>
        <p:txBody>
          <a:bodyPr>
            <a:normAutofit fontScale="92500" lnSpcReduction="10000"/>
          </a:bodyPr>
          <a:lstStyle/>
          <a:p>
            <a:r>
              <a:rPr lang="en-US" altLang="zh-CN" sz="2800">
                <a:ea typeface="宋体" panose="02010600030101010101" pitchFamily="2" charset="-122"/>
              </a:rPr>
              <a:t>Provide interface only to descendant classes?</a:t>
            </a:r>
            <a:endParaRPr lang="en-US" altLang="zh-CN" sz="2800">
              <a:ea typeface="宋体" panose="02010600030101010101" pitchFamily="2" charset="-122"/>
            </a:endParaRPr>
          </a:p>
          <a:p>
            <a:pPr lvl="1"/>
            <a:r>
              <a:rPr lang="en-US" altLang="zh-CN" sz="2400">
                <a:ea typeface="宋体" panose="02010600030101010101" pitchFamily="2" charset="-122"/>
              </a:rPr>
              <a:t>Design ancestor as an abstract class</a:t>
            </a:r>
            <a:endParaRPr lang="en-US" altLang="zh-CN" sz="2400">
              <a:ea typeface="宋体" panose="02010600030101010101" pitchFamily="2" charset="-122"/>
            </a:endParaRPr>
          </a:p>
          <a:p>
            <a:pPr lvl="1"/>
            <a:r>
              <a:rPr lang="en-US" altLang="zh-CN" sz="2400">
                <a:ea typeface="宋体" panose="02010600030101010101" pitchFamily="2" charset="-122"/>
              </a:rPr>
              <a:t>All methods are provided by descendent classes</a:t>
            </a:r>
            <a:endParaRPr lang="en-US" altLang="zh-CN" sz="2400">
              <a:ea typeface="宋体" panose="02010600030101010101" pitchFamily="2" charset="-122"/>
            </a:endParaRPr>
          </a:p>
          <a:p>
            <a:r>
              <a:rPr lang="en-US" altLang="zh-CN" sz="2800">
                <a:ea typeface="宋体" panose="02010600030101010101" pitchFamily="2" charset="-122"/>
              </a:rPr>
              <a:t>Provide interface and default behavior to descendent classes?</a:t>
            </a:r>
            <a:endParaRPr lang="en-US" altLang="zh-CN" sz="2800">
              <a:ea typeface="宋体" panose="02010600030101010101" pitchFamily="2" charset="-122"/>
            </a:endParaRPr>
          </a:p>
          <a:p>
            <a:pPr lvl="1"/>
            <a:r>
              <a:rPr lang="en-US" altLang="zh-CN" sz="2400">
                <a:ea typeface="宋体" panose="02010600030101010101" pitchFamily="2" charset="-122"/>
              </a:rPr>
              <a:t>Design ancestor as a concrete class with a default method</a:t>
            </a:r>
            <a:endParaRPr lang="en-US" altLang="zh-CN" sz="2400">
              <a:ea typeface="宋体" panose="02010600030101010101" pitchFamily="2" charset="-122"/>
            </a:endParaRPr>
          </a:p>
          <a:p>
            <a:pPr lvl="1"/>
            <a:r>
              <a:rPr lang="en-US" altLang="zh-CN" sz="2400">
                <a:ea typeface="宋体" panose="02010600030101010101" pitchFamily="2" charset="-122"/>
              </a:rPr>
              <a:t>Allow polymorphic operations</a:t>
            </a:r>
            <a:endParaRPr lang="en-US" altLang="zh-CN" sz="2400">
              <a:ea typeface="宋体" panose="02010600030101010101" pitchFamily="2" charset="-122"/>
            </a:endParaRPr>
          </a:p>
          <a:p>
            <a:r>
              <a:rPr lang="en-US" altLang="zh-CN" sz="2800">
                <a:ea typeface="宋体" panose="02010600030101010101" pitchFamily="2" charset="-122"/>
              </a:rPr>
              <a:t>Provide interface and mandatory behavior to descendent classes?</a:t>
            </a:r>
            <a:endParaRPr lang="en-US" altLang="zh-CN" sz="2800">
              <a:ea typeface="宋体" panose="02010600030101010101" pitchFamily="2" charset="-122"/>
            </a:endParaRPr>
          </a:p>
          <a:p>
            <a:pPr lvl="1"/>
            <a:r>
              <a:rPr lang="en-US" altLang="zh-CN" sz="2400">
                <a:ea typeface="宋体" panose="02010600030101010101" pitchFamily="2" charset="-122"/>
              </a:rPr>
              <a:t>Design ancestor as a concrete class</a:t>
            </a:r>
            <a:endParaRPr lang="en-US" altLang="zh-CN" sz="2400">
              <a:ea typeface="宋体" panose="02010600030101010101" pitchFamily="2" charset="-122"/>
            </a:endParaRPr>
          </a:p>
          <a:p>
            <a:pPr lvl="1"/>
            <a:r>
              <a:rPr lang="en-US" altLang="zh-CN" sz="2400">
                <a:ea typeface="宋体" panose="02010600030101010101" pitchFamily="2" charset="-122"/>
              </a:rPr>
              <a:t>Do not allow polymorphic operations</a:t>
            </a:r>
            <a:endParaRPr lang="en-US" altLang="zh-CN" sz="2400">
              <a:ea typeface="宋体" panose="02010600030101010101" pitchFamily="2" charset="-122"/>
            </a:endParaRPr>
          </a:p>
        </p:txBody>
      </p:sp>
      <p:sp>
        <p:nvSpPr>
          <p:cNvPr id="524291" name="Rectangle 3"/>
          <p:cNvSpPr>
            <a:spLocks noGrp="1" noChangeArrowheads="1"/>
          </p:cNvSpPr>
          <p:nvPr>
            <p:ph type="title"/>
          </p:nvPr>
        </p:nvSpPr>
        <p:spPr/>
        <p:txBody>
          <a:bodyPr>
            <a:normAutofit fontScale="90000"/>
          </a:bodyPr>
          <a:lstStyle/>
          <a:p>
            <a:r>
              <a:rPr lang="en-US" altLang="zh-CN" dirty="0">
                <a:ea typeface="宋体" panose="02010600030101010101" pitchFamily="2" charset="-122"/>
              </a:rPr>
              <a:t>Polymorphism via Generalization Design Decisions</a:t>
            </a:r>
            <a:endParaRPr lang="en-US" altLang="zh-CN" dirty="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 Box 2"/>
          <p:cNvSpPr txBox="1">
            <a:spLocks noChangeArrowheads="1"/>
          </p:cNvSpPr>
          <p:nvPr/>
        </p:nvSpPr>
        <p:spPr bwMode="auto">
          <a:xfrm>
            <a:off x="685800" y="5619750"/>
            <a:ext cx="8077200" cy="822325"/>
          </a:xfrm>
          <a:prstGeom prst="rect">
            <a:avLst/>
          </a:prstGeom>
          <a:noFill/>
          <a:ln w="12700">
            <a:noFill/>
            <a:miter lim="800000"/>
            <a:headEnd type="none" w="sm" len="sm"/>
            <a:tailEnd type="none" w="lg" len="lg"/>
          </a:ln>
          <a:effectLst/>
        </p:spPr>
        <p:txBody>
          <a:bodyPr>
            <a:spAutoFit/>
          </a:bodyPr>
          <a:lstStyle/>
          <a:p>
            <a:r>
              <a:rPr lang="en-US" altLang="zh-CN" sz="2400" b="0" dirty="0">
                <a:solidFill>
                  <a:srgbClr val="00CCFF"/>
                </a:solidFill>
                <a:ea typeface="宋体" panose="02010600030101010101" pitchFamily="2" charset="-122"/>
              </a:rPr>
              <a:t>A class should have a single well-focused purpose.  </a:t>
            </a:r>
            <a:br>
              <a:rPr lang="en-US" altLang="zh-CN" sz="2400" b="0" dirty="0">
                <a:solidFill>
                  <a:srgbClr val="00CCFF"/>
                </a:solidFill>
                <a:ea typeface="宋体" panose="02010600030101010101" pitchFamily="2" charset="-122"/>
              </a:rPr>
            </a:br>
            <a:r>
              <a:rPr lang="en-US" altLang="zh-CN" sz="2400" b="0" dirty="0">
                <a:solidFill>
                  <a:srgbClr val="00CCFF"/>
                </a:solidFill>
                <a:ea typeface="宋体" panose="02010600030101010101" pitchFamily="2" charset="-122"/>
              </a:rPr>
              <a:t>A class should do one thing and do it well!</a:t>
            </a:r>
            <a:endParaRPr lang="en-US" altLang="zh-CN" sz="2400" b="0" dirty="0">
              <a:solidFill>
                <a:srgbClr val="00CCFF"/>
              </a:solidFill>
              <a:ea typeface="宋体" panose="02010600030101010101" pitchFamily="2" charset="-122"/>
            </a:endParaRPr>
          </a:p>
        </p:txBody>
      </p:sp>
      <p:sp>
        <p:nvSpPr>
          <p:cNvPr id="352260" name="Rectangle 4"/>
          <p:cNvSpPr>
            <a:spLocks noGrp="1" noChangeArrowheads="1"/>
          </p:cNvSpPr>
          <p:nvPr>
            <p:ph idx="1"/>
          </p:nvPr>
        </p:nvSpPr>
        <p:spPr>
          <a:xfrm>
            <a:off x="361950" y="1393144"/>
            <a:ext cx="8489950" cy="5043488"/>
          </a:xfrm>
        </p:spPr>
        <p:txBody>
          <a:bodyPr/>
          <a:lstStyle/>
          <a:p>
            <a:r>
              <a:rPr lang="en-US" altLang="zh-CN" sz="2800" dirty="0">
                <a:ea typeface="宋体" panose="02010600030101010101" pitchFamily="2" charset="-122"/>
              </a:rPr>
              <a:t>Many, simple classes means that each class </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Encapsulates less of the overall system intelligence</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Is more reusable</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Is easier to implement</a:t>
            </a:r>
            <a:endParaRPr lang="en-US" altLang="zh-CN" dirty="0">
              <a:ea typeface="宋体" panose="02010600030101010101" pitchFamily="2" charset="-122"/>
            </a:endParaRPr>
          </a:p>
          <a:p>
            <a:r>
              <a:rPr lang="en-US" altLang="zh-CN" sz="2800" dirty="0">
                <a:ea typeface="宋体" panose="02010600030101010101" pitchFamily="2" charset="-122"/>
              </a:rPr>
              <a:t>A few, complex classes means that each class</a:t>
            </a:r>
            <a:endParaRPr lang="en-US" altLang="zh-CN" sz="2800" dirty="0">
              <a:ea typeface="宋体" panose="02010600030101010101" pitchFamily="2" charset="-122"/>
            </a:endParaRPr>
          </a:p>
          <a:p>
            <a:pPr marL="798830" lvl="1" indent="-342900"/>
            <a:r>
              <a:rPr lang="en-US" altLang="zh-CN" dirty="0">
                <a:ea typeface="宋体" panose="02010600030101010101" pitchFamily="2" charset="-122"/>
              </a:rPr>
              <a:t>Encapsulates a large portion of the overall system intelligence</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Is less likely to be reusable</a:t>
            </a:r>
            <a:endParaRPr lang="en-US" altLang="zh-CN" dirty="0">
              <a:ea typeface="宋体" panose="02010600030101010101" pitchFamily="2" charset="-122"/>
            </a:endParaRPr>
          </a:p>
          <a:p>
            <a:pPr marL="798830" lvl="1" indent="-342900"/>
            <a:r>
              <a:rPr lang="en-US" altLang="zh-CN" dirty="0">
                <a:ea typeface="宋体" panose="02010600030101010101" pitchFamily="2" charset="-122"/>
              </a:rPr>
              <a:t>Is more difficult to implement</a:t>
            </a:r>
            <a:endParaRPr lang="en-US" altLang="zh-CN" dirty="0">
              <a:ea typeface="宋体" panose="02010600030101010101" pitchFamily="2" charset="-122"/>
            </a:endParaRPr>
          </a:p>
        </p:txBody>
      </p:sp>
      <p:sp>
        <p:nvSpPr>
          <p:cNvPr id="352259" name="Rectangle 3"/>
          <p:cNvSpPr>
            <a:spLocks noGrp="1" noChangeArrowheads="1"/>
          </p:cNvSpPr>
          <p:nvPr>
            <p:ph type="title"/>
          </p:nvPr>
        </p:nvSpPr>
        <p:spPr/>
        <p:txBody>
          <a:bodyPr/>
          <a:lstStyle/>
          <a:p>
            <a:r>
              <a:rPr lang="en-US" altLang="zh-CN" dirty="0">
                <a:ea typeface="宋体" panose="02010600030101010101" pitchFamily="2" charset="-122"/>
              </a:rPr>
              <a:t>How Many Classes Are Needed?</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1841500" y="5457825"/>
            <a:ext cx="5495925" cy="822325"/>
          </a:xfrm>
          <a:prstGeom prst="rect">
            <a:avLst/>
          </a:prstGeom>
          <a:noFill/>
          <a:ln w="12700">
            <a:noFill/>
            <a:miter lim="800000"/>
            <a:headEnd type="none" w="sm" len="sm"/>
            <a:tailEnd type="none" w="lg" len="lg"/>
          </a:ln>
          <a:effectLst/>
        </p:spPr>
        <p:txBody>
          <a:bodyPr>
            <a:spAutoFit/>
          </a:bodyPr>
          <a:lstStyle/>
          <a:p>
            <a:r>
              <a:rPr lang="en-US" altLang="zh-CN" sz="2400" b="0">
                <a:solidFill>
                  <a:srgbClr val="00CCFF"/>
                </a:solidFill>
                <a:ea typeface="宋体" panose="02010600030101010101" pitchFamily="2" charset="-122"/>
              </a:rPr>
              <a:t>Metamorphosis exists in the real world.</a:t>
            </a:r>
            <a:endParaRPr lang="en-US" altLang="zh-CN" sz="2400" b="0">
              <a:solidFill>
                <a:srgbClr val="00CCFF"/>
              </a:solidFill>
              <a:ea typeface="宋体" panose="02010600030101010101" pitchFamily="2" charset="-122"/>
            </a:endParaRPr>
          </a:p>
          <a:p>
            <a:r>
              <a:rPr lang="en-US" altLang="zh-CN" sz="2400" b="0">
                <a:solidFill>
                  <a:srgbClr val="00CCFF"/>
                </a:solidFill>
                <a:ea typeface="宋体" panose="02010600030101010101" pitchFamily="2" charset="-122"/>
              </a:rPr>
              <a:t>How should it be modeled?</a:t>
            </a:r>
            <a:endParaRPr lang="en-US" altLang="zh-CN" sz="2400" b="0">
              <a:solidFill>
                <a:srgbClr val="00CCFF"/>
              </a:solidFill>
              <a:ea typeface="宋体" panose="02010600030101010101" pitchFamily="2" charset="-122"/>
            </a:endParaRPr>
          </a:p>
        </p:txBody>
      </p:sp>
      <p:sp>
        <p:nvSpPr>
          <p:cNvPr id="526340" name="Rectangle 4"/>
          <p:cNvSpPr>
            <a:spLocks noGrp="1" noChangeArrowheads="1"/>
          </p:cNvSpPr>
          <p:nvPr>
            <p:ph idx="1"/>
          </p:nvPr>
        </p:nvSpPr>
        <p:spPr/>
        <p:txBody>
          <a:bodyPr/>
          <a:lstStyle/>
          <a:p>
            <a:r>
              <a:rPr lang="en-US" altLang="zh-CN">
                <a:ea typeface="宋体" panose="02010600030101010101" pitchFamily="2" charset="-122"/>
              </a:rPr>
              <a:t>Metamorphosis</a:t>
            </a:r>
            <a:endParaRPr lang="en-US" altLang="zh-CN">
              <a:ea typeface="宋体" panose="02010600030101010101" pitchFamily="2" charset="-122"/>
            </a:endParaRPr>
          </a:p>
          <a:p>
            <a:pPr lvl="1"/>
            <a:r>
              <a:rPr lang="en-US" altLang="zh-CN">
                <a:ea typeface="宋体" panose="02010600030101010101" pitchFamily="2" charset="-122"/>
              </a:rPr>
              <a:t>1.  A change in form, structure, or function; specifically the physical change undergone by some animals, as of the tadpole to the frog.</a:t>
            </a:r>
            <a:endParaRPr lang="en-US" altLang="zh-CN">
              <a:ea typeface="宋体" panose="02010600030101010101" pitchFamily="2" charset="-122"/>
            </a:endParaRPr>
          </a:p>
          <a:p>
            <a:pPr lvl="1">
              <a:buFont typeface="Wingdings" panose="05000000000000000000" pitchFamily="2" charset="2"/>
              <a:buNone/>
            </a:pPr>
            <a:endParaRPr lang="en-US" altLang="zh-CN" sz="1400">
              <a:ea typeface="宋体" panose="02010600030101010101" pitchFamily="2" charset="-122"/>
            </a:endParaRPr>
          </a:p>
          <a:p>
            <a:pPr lvl="1"/>
            <a:r>
              <a:rPr lang="en-US" altLang="zh-CN">
                <a:ea typeface="宋体" panose="02010600030101010101" pitchFamily="2" charset="-122"/>
              </a:rPr>
              <a:t>2.  Any marked change, as in character, appearance, or condition.				</a:t>
            </a:r>
            <a:r>
              <a:rPr lang="en-US" altLang="zh-CN" sz="1400">
                <a:ea typeface="宋体" panose="02010600030101010101" pitchFamily="2" charset="-122"/>
              </a:rPr>
              <a:t>						</a:t>
            </a:r>
            <a:endParaRPr lang="en-US" altLang="zh-CN" sz="1400">
              <a:ea typeface="宋体" panose="02010600030101010101" pitchFamily="2" charset="-122"/>
            </a:endParaRPr>
          </a:p>
          <a:p>
            <a:pPr lvl="1">
              <a:buFont typeface="Wingdings" panose="05000000000000000000" pitchFamily="2" charset="2"/>
              <a:buNone/>
            </a:pPr>
            <a:r>
              <a:rPr lang="en-US" altLang="zh-CN">
                <a:ea typeface="宋体" panose="02010600030101010101" pitchFamily="2" charset="-122"/>
              </a:rPr>
              <a:t>~ Webster’s New World Dictionary, Simon &amp; Schuster, Inc.</a:t>
            </a:r>
            <a:endParaRPr lang="en-US" altLang="zh-CN">
              <a:ea typeface="宋体" panose="02010600030101010101" pitchFamily="2" charset="-122"/>
            </a:endParaRPr>
          </a:p>
        </p:txBody>
      </p:sp>
      <p:sp>
        <p:nvSpPr>
          <p:cNvPr id="526339" name="Rectangle 3"/>
          <p:cNvSpPr>
            <a:spLocks noGrp="1" noChangeArrowheads="1"/>
          </p:cNvSpPr>
          <p:nvPr>
            <p:ph type="title"/>
          </p:nvPr>
        </p:nvSpPr>
        <p:spPr/>
        <p:txBody>
          <a:bodyPr/>
          <a:lstStyle/>
          <a:p>
            <a:r>
              <a:rPr lang="en-US" altLang="zh-CN" dirty="0">
                <a:ea typeface="宋体" panose="02010600030101010101" pitchFamily="2" charset="-122"/>
              </a:rPr>
              <a:t>What Is Metamorphosis?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407" name="Rectangle 23"/>
          <p:cNvSpPr>
            <a:spLocks noGrp="1" noChangeArrowheads="1"/>
          </p:cNvSpPr>
          <p:nvPr>
            <p:ph type="title"/>
          </p:nvPr>
        </p:nvSpPr>
        <p:spPr>
          <a:xfrm>
            <a:off x="144462" y="342900"/>
            <a:ext cx="8999538" cy="533400"/>
          </a:xfrm>
        </p:spPr>
        <p:txBody>
          <a:bodyPr>
            <a:normAutofit fontScale="90000"/>
          </a:bodyPr>
          <a:lstStyle/>
          <a:p>
            <a:r>
              <a:rPr lang="en-US" altLang="zh-CN" dirty="0">
                <a:ea typeface="宋体" panose="02010600030101010101" pitchFamily="2" charset="-122"/>
              </a:rPr>
              <a:t>Example: Metamorphosis</a:t>
            </a:r>
            <a:endParaRPr lang="en-US" altLang="zh-CN" dirty="0">
              <a:ea typeface="宋体" panose="02010600030101010101" pitchFamily="2" charset="-122"/>
            </a:endParaRPr>
          </a:p>
        </p:txBody>
      </p:sp>
      <p:sp>
        <p:nvSpPr>
          <p:cNvPr id="528408" name="Rectangle 24"/>
          <p:cNvSpPr>
            <a:spLocks noGrp="1" noChangeArrowheads="1"/>
          </p:cNvSpPr>
          <p:nvPr>
            <p:ph type="body" sz="half" idx="1"/>
          </p:nvPr>
        </p:nvSpPr>
        <p:spPr>
          <a:xfrm>
            <a:off x="361950" y="1052513"/>
            <a:ext cx="8347075" cy="3633787"/>
          </a:xfrm>
        </p:spPr>
        <p:txBody>
          <a:bodyPr/>
          <a:lstStyle/>
          <a:p>
            <a:r>
              <a:rPr lang="en-US" altLang="zh-CN" sz="2800">
                <a:ea typeface="宋体" panose="02010600030101010101" pitchFamily="2" charset="-122"/>
              </a:rPr>
              <a:t>In the university, there are full-time students and part-time students</a:t>
            </a:r>
            <a:endParaRPr lang="en-US" altLang="zh-CN" sz="2800">
              <a:ea typeface="宋体" panose="02010600030101010101" pitchFamily="2" charset="-122"/>
            </a:endParaRPr>
          </a:p>
          <a:p>
            <a:pPr lvl="1"/>
            <a:r>
              <a:rPr lang="en-US" altLang="zh-CN" sz="2400">
                <a:ea typeface="宋体" panose="02010600030101010101" pitchFamily="2" charset="-122"/>
              </a:rPr>
              <a:t>Part-time students may take a maximum of three courses but there is no maximum for full-time students</a:t>
            </a:r>
            <a:endParaRPr lang="en-US" altLang="zh-CN" sz="2400">
              <a:ea typeface="宋体" panose="02010600030101010101" pitchFamily="2" charset="-122"/>
            </a:endParaRPr>
          </a:p>
          <a:p>
            <a:pPr lvl="1"/>
            <a:r>
              <a:rPr lang="en-US" altLang="zh-CN" sz="2400">
                <a:ea typeface="宋体" panose="02010600030101010101" pitchFamily="2" charset="-122"/>
              </a:rPr>
              <a:t>Full-time students have an expected graduation date but part-time students do not</a:t>
            </a:r>
            <a:endParaRPr lang="en-US" altLang="zh-CN" sz="2400">
              <a:ea typeface="宋体" panose="02010600030101010101" pitchFamily="2" charset="-122"/>
            </a:endParaRPr>
          </a:p>
        </p:txBody>
      </p:sp>
      <p:sp>
        <p:nvSpPr>
          <p:cNvPr id="528413" name="Rectangle 29"/>
          <p:cNvSpPr>
            <a:spLocks noChangeArrowheads="1"/>
          </p:cNvSpPr>
          <p:nvPr/>
        </p:nvSpPr>
        <p:spPr bwMode="auto">
          <a:xfrm>
            <a:off x="5130800" y="4444775"/>
            <a:ext cx="1882775" cy="13589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28414" name="Line 30"/>
          <p:cNvSpPr>
            <a:spLocks noChangeShapeType="1"/>
          </p:cNvSpPr>
          <p:nvPr/>
        </p:nvSpPr>
        <p:spPr bwMode="auto">
          <a:xfrm>
            <a:off x="5137150" y="5665563"/>
            <a:ext cx="188277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8415" name="Rectangle 31"/>
          <p:cNvSpPr>
            <a:spLocks noChangeArrowheads="1"/>
          </p:cNvSpPr>
          <p:nvPr/>
        </p:nvSpPr>
        <p:spPr bwMode="auto">
          <a:xfrm>
            <a:off x="5256212" y="4441600"/>
            <a:ext cx="1660525" cy="336550"/>
          </a:xfrm>
          <a:prstGeom prst="rect">
            <a:avLst/>
          </a:prstGeom>
          <a:noFill/>
          <a:ln w="9525">
            <a:noFill/>
            <a:miter lim="800000"/>
          </a:ln>
          <a:effectLst/>
        </p:spPr>
        <p:txBody>
          <a:bodyPr wrap="none" lIns="92075" tIns="46038" rIns="92075" bIns="46038">
            <a:spAutoFit/>
          </a:bodyPr>
          <a:lstStyle/>
          <a:p>
            <a:pPr>
              <a:spcAft>
                <a:spcPct val="30000"/>
              </a:spcAft>
            </a:pPr>
            <a:r>
              <a:rPr lang="en-US" altLang="zh-CN" sz="1600" b="0" dirty="0" err="1">
                <a:solidFill>
                  <a:srgbClr val="FF0000"/>
                </a:solidFill>
                <a:ea typeface="宋体" panose="02010600030101010101" pitchFamily="2" charset="-122"/>
              </a:rPr>
              <a:t>FullTimeStudent</a:t>
            </a:r>
            <a:endParaRPr lang="en-US" altLang="zh-CN" sz="1600" b="0" dirty="0">
              <a:solidFill>
                <a:srgbClr val="FF0000"/>
              </a:solidFill>
              <a:ea typeface="宋体" panose="02010600030101010101" pitchFamily="2" charset="-122"/>
            </a:endParaRPr>
          </a:p>
        </p:txBody>
      </p:sp>
      <p:sp>
        <p:nvSpPr>
          <p:cNvPr id="528416" name="Line 32"/>
          <p:cNvSpPr>
            <a:spLocks noChangeShapeType="1"/>
          </p:cNvSpPr>
          <p:nvPr/>
        </p:nvSpPr>
        <p:spPr bwMode="auto">
          <a:xfrm>
            <a:off x="5137150" y="4760688"/>
            <a:ext cx="188277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8417" name="Rectangle 33"/>
          <p:cNvSpPr>
            <a:spLocks noChangeArrowheads="1"/>
          </p:cNvSpPr>
          <p:nvPr/>
        </p:nvSpPr>
        <p:spPr bwMode="auto">
          <a:xfrm>
            <a:off x="5103812" y="4727350"/>
            <a:ext cx="787075"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name</a:t>
            </a:r>
            <a:endParaRPr lang="en-US" altLang="zh-CN" b="0" dirty="0">
              <a:solidFill>
                <a:srgbClr val="FF0000"/>
              </a:solidFill>
              <a:ea typeface="宋体" panose="02010600030101010101" pitchFamily="2" charset="-122"/>
            </a:endParaRPr>
          </a:p>
        </p:txBody>
      </p:sp>
      <p:sp>
        <p:nvSpPr>
          <p:cNvPr id="528418" name="Rectangle 34"/>
          <p:cNvSpPr>
            <a:spLocks noChangeArrowheads="1"/>
          </p:cNvSpPr>
          <p:nvPr/>
        </p:nvSpPr>
        <p:spPr bwMode="auto">
          <a:xfrm>
            <a:off x="5103812" y="4944838"/>
            <a:ext cx="976229"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address</a:t>
            </a:r>
            <a:endParaRPr lang="en-US" altLang="zh-CN" b="0" dirty="0">
              <a:solidFill>
                <a:srgbClr val="FF0000"/>
              </a:solidFill>
              <a:ea typeface="宋体" panose="02010600030101010101" pitchFamily="2" charset="-122"/>
            </a:endParaRPr>
          </a:p>
        </p:txBody>
      </p:sp>
      <p:sp>
        <p:nvSpPr>
          <p:cNvPr id="528419" name="Rectangle 35"/>
          <p:cNvSpPr>
            <a:spLocks noChangeArrowheads="1"/>
          </p:cNvSpPr>
          <p:nvPr/>
        </p:nvSpPr>
        <p:spPr bwMode="auto">
          <a:xfrm>
            <a:off x="5103812" y="5163913"/>
            <a:ext cx="1106072"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studentID</a:t>
            </a:r>
            <a:endParaRPr lang="en-US" altLang="zh-CN" b="0" dirty="0">
              <a:solidFill>
                <a:srgbClr val="FF0000"/>
              </a:solidFill>
              <a:ea typeface="宋体" panose="02010600030101010101" pitchFamily="2" charset="-122"/>
            </a:endParaRPr>
          </a:p>
        </p:txBody>
      </p:sp>
      <p:sp>
        <p:nvSpPr>
          <p:cNvPr id="528420" name="Rectangle 36"/>
          <p:cNvSpPr>
            <a:spLocks noChangeArrowheads="1"/>
          </p:cNvSpPr>
          <p:nvPr/>
        </p:nvSpPr>
        <p:spPr bwMode="auto">
          <a:xfrm>
            <a:off x="5103812" y="5381400"/>
            <a:ext cx="1075615"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gradDate</a:t>
            </a:r>
            <a:endParaRPr lang="en-US" altLang="zh-CN" b="0" dirty="0">
              <a:solidFill>
                <a:srgbClr val="FF0000"/>
              </a:solidFill>
              <a:ea typeface="宋体" panose="02010600030101010101" pitchFamily="2" charset="-122"/>
            </a:endParaRPr>
          </a:p>
        </p:txBody>
      </p:sp>
      <p:sp>
        <p:nvSpPr>
          <p:cNvPr id="528422" name="Rectangle 38"/>
          <p:cNvSpPr>
            <a:spLocks noChangeArrowheads="1"/>
          </p:cNvSpPr>
          <p:nvPr/>
        </p:nvSpPr>
        <p:spPr bwMode="auto">
          <a:xfrm>
            <a:off x="1957387" y="4444775"/>
            <a:ext cx="1874838" cy="135572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28423" name="Line 39"/>
          <p:cNvSpPr>
            <a:spLocks noChangeShapeType="1"/>
          </p:cNvSpPr>
          <p:nvPr/>
        </p:nvSpPr>
        <p:spPr bwMode="auto">
          <a:xfrm>
            <a:off x="1951037" y="4760688"/>
            <a:ext cx="188753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8424" name="Line 40"/>
          <p:cNvSpPr>
            <a:spLocks noChangeShapeType="1"/>
          </p:cNvSpPr>
          <p:nvPr/>
        </p:nvSpPr>
        <p:spPr bwMode="auto">
          <a:xfrm>
            <a:off x="1951037" y="5665563"/>
            <a:ext cx="1887538"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28425" name="Rectangle 41"/>
          <p:cNvSpPr>
            <a:spLocks noChangeArrowheads="1"/>
          </p:cNvSpPr>
          <p:nvPr/>
        </p:nvSpPr>
        <p:spPr bwMode="auto">
          <a:xfrm>
            <a:off x="2051050" y="4441600"/>
            <a:ext cx="1708150" cy="336550"/>
          </a:xfrm>
          <a:prstGeom prst="rect">
            <a:avLst/>
          </a:prstGeom>
          <a:noFill/>
          <a:ln w="9525">
            <a:noFill/>
            <a:miter lim="800000"/>
          </a:ln>
          <a:effectLst/>
        </p:spPr>
        <p:txBody>
          <a:bodyPr wrap="none" lIns="92075" tIns="46038" rIns="92075" bIns="46038">
            <a:spAutoFit/>
          </a:bodyPr>
          <a:lstStyle/>
          <a:p>
            <a:pPr>
              <a:spcAft>
                <a:spcPct val="30000"/>
              </a:spcAft>
            </a:pPr>
            <a:r>
              <a:rPr lang="en-US" altLang="zh-CN" sz="1600" b="0" dirty="0" err="1">
                <a:solidFill>
                  <a:srgbClr val="FF0000"/>
                </a:solidFill>
                <a:ea typeface="宋体" panose="02010600030101010101" pitchFamily="2" charset="-122"/>
              </a:rPr>
              <a:t>PartTimeStudent</a:t>
            </a:r>
            <a:endParaRPr lang="en-US" altLang="zh-CN" sz="1600" b="0" dirty="0">
              <a:solidFill>
                <a:srgbClr val="FF0000"/>
              </a:solidFill>
              <a:ea typeface="宋体" panose="02010600030101010101" pitchFamily="2" charset="-122"/>
            </a:endParaRPr>
          </a:p>
        </p:txBody>
      </p:sp>
      <p:sp>
        <p:nvSpPr>
          <p:cNvPr id="528426" name="Rectangle 42"/>
          <p:cNvSpPr>
            <a:spLocks noChangeArrowheads="1"/>
          </p:cNvSpPr>
          <p:nvPr/>
        </p:nvSpPr>
        <p:spPr bwMode="auto">
          <a:xfrm>
            <a:off x="1960562" y="4727350"/>
            <a:ext cx="787075"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name</a:t>
            </a:r>
            <a:endParaRPr lang="en-US" altLang="zh-CN" b="0" dirty="0">
              <a:solidFill>
                <a:srgbClr val="FF0000"/>
              </a:solidFill>
              <a:ea typeface="宋体" panose="02010600030101010101" pitchFamily="2" charset="-122"/>
            </a:endParaRPr>
          </a:p>
        </p:txBody>
      </p:sp>
      <p:sp>
        <p:nvSpPr>
          <p:cNvPr id="528427" name="Rectangle 43"/>
          <p:cNvSpPr>
            <a:spLocks noChangeArrowheads="1"/>
          </p:cNvSpPr>
          <p:nvPr/>
        </p:nvSpPr>
        <p:spPr bwMode="auto">
          <a:xfrm>
            <a:off x="1960562" y="4944838"/>
            <a:ext cx="976229"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address</a:t>
            </a:r>
            <a:endParaRPr lang="en-US" altLang="zh-CN" b="0" dirty="0">
              <a:solidFill>
                <a:srgbClr val="FF0000"/>
              </a:solidFill>
              <a:ea typeface="宋体" panose="02010600030101010101" pitchFamily="2" charset="-122"/>
            </a:endParaRPr>
          </a:p>
        </p:txBody>
      </p:sp>
      <p:sp>
        <p:nvSpPr>
          <p:cNvPr id="528428" name="Rectangle 44"/>
          <p:cNvSpPr>
            <a:spLocks noChangeArrowheads="1"/>
          </p:cNvSpPr>
          <p:nvPr/>
        </p:nvSpPr>
        <p:spPr bwMode="auto">
          <a:xfrm>
            <a:off x="1960562" y="5381400"/>
            <a:ext cx="1723229"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maxNumCourses</a:t>
            </a:r>
            <a:endParaRPr lang="en-US" altLang="zh-CN" b="0" dirty="0">
              <a:solidFill>
                <a:srgbClr val="FF0000"/>
              </a:solidFill>
              <a:ea typeface="宋体" panose="02010600030101010101" pitchFamily="2" charset="-122"/>
            </a:endParaRPr>
          </a:p>
        </p:txBody>
      </p:sp>
      <p:sp>
        <p:nvSpPr>
          <p:cNvPr id="528429" name="Rectangle 45"/>
          <p:cNvSpPr>
            <a:spLocks noChangeArrowheads="1"/>
          </p:cNvSpPr>
          <p:nvPr/>
        </p:nvSpPr>
        <p:spPr bwMode="auto">
          <a:xfrm>
            <a:off x="1960562" y="5163913"/>
            <a:ext cx="1106072"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studentID</a:t>
            </a:r>
            <a:endParaRPr lang="en-US" altLang="zh-CN" b="0" dirty="0">
              <a:solidFill>
                <a:srgbClr val="FF0000"/>
              </a:solidFill>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96" name="Line 64"/>
          <p:cNvSpPr>
            <a:spLocks noChangeShapeType="1"/>
          </p:cNvSpPr>
          <p:nvPr/>
        </p:nvSpPr>
        <p:spPr bwMode="auto">
          <a:xfrm flipH="1" flipV="1">
            <a:off x="6153150" y="3663950"/>
            <a:ext cx="866775" cy="866775"/>
          </a:xfrm>
          <a:prstGeom prst="line">
            <a:avLst/>
          </a:prstGeom>
          <a:noFill/>
          <a:ln w="12700">
            <a:solidFill>
              <a:schemeClr val="tx1"/>
            </a:solidFill>
            <a:round/>
          </a:ln>
          <a:effectLst/>
        </p:spPr>
        <p:txBody>
          <a:bodyPr wrap="none" anchor="ctr"/>
          <a:lstStyle/>
          <a:p>
            <a:endParaRPr lang="en-US"/>
          </a:p>
        </p:txBody>
      </p:sp>
      <p:sp>
        <p:nvSpPr>
          <p:cNvPr id="530495" name="Line 63"/>
          <p:cNvSpPr>
            <a:spLocks noChangeShapeType="1"/>
          </p:cNvSpPr>
          <p:nvPr/>
        </p:nvSpPr>
        <p:spPr bwMode="auto">
          <a:xfrm flipV="1">
            <a:off x="4229100" y="3663950"/>
            <a:ext cx="866775" cy="866775"/>
          </a:xfrm>
          <a:prstGeom prst="line">
            <a:avLst/>
          </a:prstGeom>
          <a:noFill/>
          <a:ln w="12700">
            <a:solidFill>
              <a:schemeClr val="tx1"/>
            </a:solidFill>
            <a:round/>
          </a:ln>
          <a:effectLst/>
        </p:spPr>
        <p:txBody>
          <a:bodyPr wrap="none" anchor="ctr"/>
          <a:lstStyle/>
          <a:p>
            <a:endParaRPr lang="en-US"/>
          </a:p>
        </p:txBody>
      </p:sp>
      <p:sp>
        <p:nvSpPr>
          <p:cNvPr id="530492" name="AutoShape 60"/>
          <p:cNvSpPr>
            <a:spLocks noChangeArrowheads="1"/>
          </p:cNvSpPr>
          <p:nvPr/>
        </p:nvSpPr>
        <p:spPr bwMode="auto">
          <a:xfrm rot="18922110" flipH="1">
            <a:off x="5910263" y="3373438"/>
            <a:ext cx="258762" cy="333375"/>
          </a:xfrm>
          <a:prstGeom prst="triangle">
            <a:avLst>
              <a:gd name="adj" fmla="val 50000"/>
            </a:avLst>
          </a:prstGeom>
          <a:noFill/>
          <a:ln w="12700">
            <a:solidFill>
              <a:schemeClr val="tx1"/>
            </a:solidFill>
            <a:miter lim="800000"/>
          </a:ln>
          <a:effectLst/>
        </p:spPr>
        <p:txBody>
          <a:bodyPr wrap="none" anchor="ctr"/>
          <a:lstStyle/>
          <a:p>
            <a:endParaRPr lang="en-US"/>
          </a:p>
        </p:txBody>
      </p:sp>
      <p:sp>
        <p:nvSpPr>
          <p:cNvPr id="530487" name="Rectangle 55"/>
          <p:cNvSpPr>
            <a:spLocks noChangeArrowheads="1"/>
          </p:cNvSpPr>
          <p:nvPr/>
        </p:nvSpPr>
        <p:spPr bwMode="auto">
          <a:xfrm>
            <a:off x="5854700" y="4368800"/>
            <a:ext cx="1997075" cy="8128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30488" name="Line 56"/>
          <p:cNvSpPr>
            <a:spLocks noChangeShapeType="1"/>
          </p:cNvSpPr>
          <p:nvPr/>
        </p:nvSpPr>
        <p:spPr bwMode="auto">
          <a:xfrm>
            <a:off x="5856288" y="4749800"/>
            <a:ext cx="19907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0489" name="Line 57"/>
          <p:cNvSpPr>
            <a:spLocks noChangeShapeType="1"/>
          </p:cNvSpPr>
          <p:nvPr/>
        </p:nvSpPr>
        <p:spPr bwMode="auto">
          <a:xfrm>
            <a:off x="5854700" y="5054600"/>
            <a:ext cx="19907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0434" name="Text Box 2"/>
          <p:cNvSpPr txBox="1">
            <a:spLocks noChangeArrowheads="1"/>
          </p:cNvSpPr>
          <p:nvPr/>
        </p:nvSpPr>
        <p:spPr bwMode="auto">
          <a:xfrm>
            <a:off x="1162050" y="2103438"/>
            <a:ext cx="3206750" cy="1552575"/>
          </a:xfrm>
          <a:prstGeom prst="rect">
            <a:avLst/>
          </a:prstGeom>
          <a:noFill/>
          <a:ln w="12700">
            <a:noFill/>
            <a:miter lim="800000"/>
            <a:headEnd type="none" w="sm" len="sm"/>
            <a:tailEnd type="none" w="lg" len="lg"/>
          </a:ln>
          <a:effectLst/>
        </p:spPr>
        <p:txBody>
          <a:bodyPr>
            <a:spAutoFit/>
          </a:bodyPr>
          <a:lstStyle/>
          <a:p>
            <a:r>
              <a:rPr lang="en-US" altLang="zh-CN" sz="2400" b="0" i="1">
                <a:solidFill>
                  <a:srgbClr val="00CCFF"/>
                </a:solidFill>
                <a:ea typeface="宋体" panose="02010600030101010101" pitchFamily="2" charset="-122"/>
              </a:rPr>
              <a:t>What happens if a</a:t>
            </a:r>
            <a:endParaRPr lang="en-US" altLang="zh-CN" sz="2400" b="0" i="1">
              <a:solidFill>
                <a:srgbClr val="00CCFF"/>
              </a:solidFill>
              <a:ea typeface="宋体" panose="02010600030101010101" pitchFamily="2" charset="-122"/>
            </a:endParaRPr>
          </a:p>
          <a:p>
            <a:r>
              <a:rPr lang="en-US" altLang="zh-CN" sz="2400" b="0" i="1">
                <a:solidFill>
                  <a:srgbClr val="00CCFF"/>
                </a:solidFill>
                <a:ea typeface="宋体" panose="02010600030101010101" pitchFamily="2" charset="-122"/>
              </a:rPr>
              <a:t> part-time student </a:t>
            </a:r>
            <a:endParaRPr lang="en-US" altLang="zh-CN" sz="2400" b="0" i="1">
              <a:solidFill>
                <a:srgbClr val="00CCFF"/>
              </a:solidFill>
              <a:ea typeface="宋体" panose="02010600030101010101" pitchFamily="2" charset="-122"/>
            </a:endParaRPr>
          </a:p>
          <a:p>
            <a:r>
              <a:rPr lang="en-US" altLang="zh-CN" sz="2400" b="0" i="1">
                <a:solidFill>
                  <a:srgbClr val="00CCFF"/>
                </a:solidFill>
                <a:ea typeface="宋体" panose="02010600030101010101" pitchFamily="2" charset="-122"/>
              </a:rPr>
              <a:t>becomes a full-time </a:t>
            </a:r>
            <a:endParaRPr lang="en-US" altLang="zh-CN" sz="2400" b="0" i="1">
              <a:solidFill>
                <a:srgbClr val="00CCFF"/>
              </a:solidFill>
              <a:ea typeface="宋体" panose="02010600030101010101" pitchFamily="2" charset="-122"/>
            </a:endParaRPr>
          </a:p>
          <a:p>
            <a:r>
              <a:rPr lang="en-US" altLang="zh-CN" sz="2400" b="0" i="1">
                <a:solidFill>
                  <a:srgbClr val="00CCFF"/>
                </a:solidFill>
                <a:ea typeface="宋体" panose="02010600030101010101" pitchFamily="2" charset="-122"/>
              </a:rPr>
              <a:t>student?</a:t>
            </a:r>
            <a:endParaRPr lang="en-US" altLang="zh-CN" sz="2400" b="0" i="1">
              <a:solidFill>
                <a:srgbClr val="00CCFF"/>
              </a:solidFill>
              <a:ea typeface="宋体" panose="02010600030101010101" pitchFamily="2" charset="-122"/>
            </a:endParaRPr>
          </a:p>
        </p:txBody>
      </p:sp>
      <p:sp>
        <p:nvSpPr>
          <p:cNvPr id="530448" name="Line 16"/>
          <p:cNvSpPr>
            <a:spLocks noChangeShapeType="1"/>
          </p:cNvSpPr>
          <p:nvPr/>
        </p:nvSpPr>
        <p:spPr bwMode="auto">
          <a:xfrm>
            <a:off x="3124200" y="3505200"/>
            <a:ext cx="1066800" cy="0"/>
          </a:xfrm>
          <a:prstGeom prst="line">
            <a:avLst/>
          </a:prstGeom>
          <a:noFill/>
          <a:ln w="12700">
            <a:noFill/>
            <a:round/>
            <a:headEnd type="none" w="sm" len="sm"/>
            <a:tailEnd type="none" w="sm" len="sm"/>
          </a:ln>
          <a:effectLst/>
        </p:spPr>
        <p:txBody>
          <a:bodyPr wrap="none" anchor="ctr"/>
          <a:lstStyle/>
          <a:p>
            <a:endParaRPr lang="en-US"/>
          </a:p>
        </p:txBody>
      </p:sp>
      <p:sp>
        <p:nvSpPr>
          <p:cNvPr id="530459" name="Rectangle 27"/>
          <p:cNvSpPr>
            <a:spLocks noGrp="1" noChangeArrowheads="1"/>
          </p:cNvSpPr>
          <p:nvPr>
            <p:ph type="title"/>
          </p:nvPr>
        </p:nvSpPr>
        <p:spPr>
          <a:xfrm>
            <a:off x="361950" y="519113"/>
            <a:ext cx="8999538" cy="533400"/>
          </a:xfrm>
        </p:spPr>
        <p:txBody>
          <a:bodyPr>
            <a:normAutofit fontScale="90000"/>
          </a:bodyPr>
          <a:lstStyle/>
          <a:p>
            <a:r>
              <a:rPr lang="en-US" altLang="zh-CN" dirty="0">
                <a:ea typeface="宋体" panose="02010600030101010101" pitchFamily="2" charset="-122"/>
              </a:rPr>
              <a:t>Modeling Metamorphosis: One Approach</a:t>
            </a:r>
            <a:endParaRPr lang="en-US" altLang="zh-CN" dirty="0">
              <a:ea typeface="宋体" panose="02010600030101010101" pitchFamily="2" charset="-122"/>
            </a:endParaRPr>
          </a:p>
        </p:txBody>
      </p:sp>
      <p:sp>
        <p:nvSpPr>
          <p:cNvPr id="530460" name="Rectangle 28"/>
          <p:cNvSpPr>
            <a:spLocks noGrp="1" noChangeArrowheads="1"/>
          </p:cNvSpPr>
          <p:nvPr>
            <p:ph type="body" sz="half" idx="1"/>
          </p:nvPr>
        </p:nvSpPr>
        <p:spPr>
          <a:xfrm>
            <a:off x="361950" y="1377156"/>
            <a:ext cx="8588375" cy="3240087"/>
          </a:xfrm>
        </p:spPr>
        <p:txBody>
          <a:bodyPr/>
          <a:lstStyle/>
          <a:p>
            <a:r>
              <a:rPr lang="en-US" altLang="zh-CN" sz="2800" dirty="0">
                <a:ea typeface="宋体" panose="02010600030101010101" pitchFamily="2" charset="-122"/>
              </a:rPr>
              <a:t>A generalization relationship may be created</a:t>
            </a:r>
            <a:endParaRPr lang="en-US" altLang="zh-CN" sz="2800" dirty="0">
              <a:ea typeface="宋体" panose="02010600030101010101" pitchFamily="2" charset="-122"/>
            </a:endParaRPr>
          </a:p>
        </p:txBody>
      </p:sp>
      <p:sp>
        <p:nvSpPr>
          <p:cNvPr id="530472" name="Rectangle 40"/>
          <p:cNvSpPr>
            <a:spLocks noChangeArrowheads="1"/>
          </p:cNvSpPr>
          <p:nvPr/>
        </p:nvSpPr>
        <p:spPr bwMode="auto">
          <a:xfrm>
            <a:off x="6061075" y="4381500"/>
            <a:ext cx="1660525"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dirty="0" err="1">
                <a:solidFill>
                  <a:srgbClr val="FF0000"/>
                </a:solidFill>
                <a:ea typeface="宋体" panose="02010600030101010101" pitchFamily="2" charset="-122"/>
              </a:rPr>
              <a:t>FullTimeStudent</a:t>
            </a:r>
            <a:endParaRPr lang="en-US" altLang="zh-CN" sz="1600" b="0" dirty="0">
              <a:solidFill>
                <a:srgbClr val="FF0000"/>
              </a:solidFill>
              <a:ea typeface="宋体" panose="02010600030101010101" pitchFamily="2" charset="-122"/>
            </a:endParaRPr>
          </a:p>
        </p:txBody>
      </p:sp>
      <p:sp>
        <p:nvSpPr>
          <p:cNvPr id="530473" name="Rectangle 41"/>
          <p:cNvSpPr>
            <a:spLocks noChangeArrowheads="1"/>
          </p:cNvSpPr>
          <p:nvPr/>
        </p:nvSpPr>
        <p:spPr bwMode="auto">
          <a:xfrm>
            <a:off x="5053013" y="2243138"/>
            <a:ext cx="1106487" cy="11620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0474" name="Rectangle 42"/>
          <p:cNvSpPr>
            <a:spLocks noChangeArrowheads="1"/>
          </p:cNvSpPr>
          <p:nvPr/>
        </p:nvSpPr>
        <p:spPr bwMode="auto">
          <a:xfrm>
            <a:off x="5141913" y="2254250"/>
            <a:ext cx="892873" cy="339196"/>
          </a:xfrm>
          <a:prstGeom prst="rect">
            <a:avLst/>
          </a:prstGeom>
          <a:noFill/>
          <a:ln w="9525">
            <a:noFill/>
            <a:miter lim="800000"/>
          </a:ln>
          <a:effectLst/>
        </p:spPr>
        <p:txBody>
          <a:bodyPr wrap="none" lIns="92075" tIns="46038" rIns="92075" bIns="46038">
            <a:spAutoFit/>
          </a:bodyPr>
          <a:lstStyle/>
          <a:p>
            <a:pPr algn="l"/>
            <a:r>
              <a:rPr lang="en-US" altLang="zh-CN" sz="1600" b="0" dirty="0">
                <a:solidFill>
                  <a:srgbClr val="FF0000"/>
                </a:solidFill>
                <a:ea typeface="宋体" panose="02010600030101010101" pitchFamily="2" charset="-122"/>
              </a:rPr>
              <a:t>Student</a:t>
            </a:r>
            <a:endParaRPr lang="en-US" altLang="zh-CN" sz="1600" b="0" dirty="0">
              <a:solidFill>
                <a:srgbClr val="FF0000"/>
              </a:solidFill>
              <a:ea typeface="宋体" panose="02010600030101010101" pitchFamily="2" charset="-122"/>
            </a:endParaRPr>
          </a:p>
        </p:txBody>
      </p:sp>
      <p:sp>
        <p:nvSpPr>
          <p:cNvPr id="530475" name="Line 43"/>
          <p:cNvSpPr>
            <a:spLocks noChangeShapeType="1"/>
          </p:cNvSpPr>
          <p:nvPr/>
        </p:nvSpPr>
        <p:spPr bwMode="auto">
          <a:xfrm>
            <a:off x="5057775" y="2578100"/>
            <a:ext cx="11064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0476" name="Rectangle 44"/>
          <p:cNvSpPr>
            <a:spLocks noChangeArrowheads="1"/>
          </p:cNvSpPr>
          <p:nvPr/>
        </p:nvSpPr>
        <p:spPr bwMode="auto">
          <a:xfrm>
            <a:off x="5018088" y="2533650"/>
            <a:ext cx="833562" cy="323808"/>
          </a:xfrm>
          <a:prstGeom prst="rect">
            <a:avLst/>
          </a:prstGeom>
          <a:noFill/>
          <a:ln w="9525">
            <a:noFill/>
            <a:miter lim="800000"/>
          </a:ln>
          <a:effectLst/>
        </p:spPr>
        <p:txBody>
          <a:bodyPr wrap="none" lIns="92075" tIns="46038" rIns="92075" bIns="46038">
            <a:spAutoFit/>
          </a:bodyPr>
          <a:lstStyle/>
          <a:p>
            <a:pPr algn="l"/>
            <a:r>
              <a:rPr lang="en-US" altLang="zh-CN" sz="1500" b="0" dirty="0">
                <a:solidFill>
                  <a:srgbClr val="FF0000"/>
                </a:solidFill>
                <a:ea typeface="宋体" panose="02010600030101010101" pitchFamily="2" charset="-122"/>
              </a:rPr>
              <a:t>+ name</a:t>
            </a:r>
            <a:endParaRPr lang="en-US" altLang="zh-CN" sz="1500" b="0" dirty="0">
              <a:solidFill>
                <a:srgbClr val="FF0000"/>
              </a:solidFill>
              <a:ea typeface="宋体" panose="02010600030101010101" pitchFamily="2" charset="-122"/>
            </a:endParaRPr>
          </a:p>
        </p:txBody>
      </p:sp>
      <p:sp>
        <p:nvSpPr>
          <p:cNvPr id="530477" name="Rectangle 45"/>
          <p:cNvSpPr>
            <a:spLocks noChangeArrowheads="1"/>
          </p:cNvSpPr>
          <p:nvPr/>
        </p:nvSpPr>
        <p:spPr bwMode="auto">
          <a:xfrm>
            <a:off x="5018088" y="2765425"/>
            <a:ext cx="1037143" cy="323808"/>
          </a:xfrm>
          <a:prstGeom prst="rect">
            <a:avLst/>
          </a:prstGeom>
          <a:noFill/>
          <a:ln w="9525">
            <a:noFill/>
            <a:miter lim="800000"/>
          </a:ln>
          <a:effectLst/>
        </p:spPr>
        <p:txBody>
          <a:bodyPr wrap="none" lIns="92075" tIns="46038" rIns="92075" bIns="46038">
            <a:spAutoFit/>
          </a:bodyPr>
          <a:lstStyle/>
          <a:p>
            <a:pPr algn="l"/>
            <a:r>
              <a:rPr lang="en-US" altLang="zh-CN" sz="1500" b="0" dirty="0">
                <a:solidFill>
                  <a:srgbClr val="FF0000"/>
                </a:solidFill>
                <a:ea typeface="宋体" panose="02010600030101010101" pitchFamily="2" charset="-122"/>
              </a:rPr>
              <a:t>+ address</a:t>
            </a:r>
            <a:endParaRPr lang="en-US" altLang="zh-CN" sz="1500" b="0" dirty="0">
              <a:solidFill>
                <a:srgbClr val="FF0000"/>
              </a:solidFill>
              <a:ea typeface="宋体" panose="02010600030101010101" pitchFamily="2" charset="-122"/>
            </a:endParaRPr>
          </a:p>
        </p:txBody>
      </p:sp>
      <p:sp>
        <p:nvSpPr>
          <p:cNvPr id="530478" name="Rectangle 46"/>
          <p:cNvSpPr>
            <a:spLocks noChangeArrowheads="1"/>
          </p:cNvSpPr>
          <p:nvPr/>
        </p:nvSpPr>
        <p:spPr bwMode="auto">
          <a:xfrm>
            <a:off x="5018088" y="2997200"/>
            <a:ext cx="1106072"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studentID</a:t>
            </a:r>
            <a:endParaRPr lang="en-US" altLang="zh-CN" b="0" dirty="0">
              <a:solidFill>
                <a:srgbClr val="FF0000"/>
              </a:solidFill>
              <a:ea typeface="宋体" panose="02010600030101010101" pitchFamily="2" charset="-122"/>
            </a:endParaRPr>
          </a:p>
        </p:txBody>
      </p:sp>
      <p:sp>
        <p:nvSpPr>
          <p:cNvPr id="530479" name="Rectangle 47"/>
          <p:cNvSpPr>
            <a:spLocks noChangeArrowheads="1"/>
          </p:cNvSpPr>
          <p:nvPr/>
        </p:nvSpPr>
        <p:spPr bwMode="auto">
          <a:xfrm>
            <a:off x="5819775" y="4749800"/>
            <a:ext cx="1075615" cy="308419"/>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gradDate</a:t>
            </a:r>
            <a:endParaRPr lang="en-US" altLang="zh-CN" b="0" dirty="0">
              <a:solidFill>
                <a:srgbClr val="FF0000"/>
              </a:solidFill>
              <a:ea typeface="宋体" panose="02010600030101010101" pitchFamily="2" charset="-122"/>
            </a:endParaRPr>
          </a:p>
        </p:txBody>
      </p:sp>
      <p:sp>
        <p:nvSpPr>
          <p:cNvPr id="530480" name="Rectangle 48"/>
          <p:cNvSpPr>
            <a:spLocks noChangeArrowheads="1"/>
          </p:cNvSpPr>
          <p:nvPr/>
        </p:nvSpPr>
        <p:spPr bwMode="auto">
          <a:xfrm>
            <a:off x="3390900" y="4368800"/>
            <a:ext cx="1997075" cy="812800"/>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30482" name="Line 50"/>
          <p:cNvSpPr>
            <a:spLocks noChangeShapeType="1"/>
          </p:cNvSpPr>
          <p:nvPr/>
        </p:nvSpPr>
        <p:spPr bwMode="auto">
          <a:xfrm>
            <a:off x="3392488" y="4749800"/>
            <a:ext cx="19907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0483" name="Line 51"/>
          <p:cNvSpPr>
            <a:spLocks noChangeShapeType="1"/>
          </p:cNvSpPr>
          <p:nvPr/>
        </p:nvSpPr>
        <p:spPr bwMode="auto">
          <a:xfrm>
            <a:off x="3390900" y="5054600"/>
            <a:ext cx="1990725"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0484" name="Rectangle 52"/>
          <p:cNvSpPr>
            <a:spLocks noChangeArrowheads="1"/>
          </p:cNvSpPr>
          <p:nvPr/>
        </p:nvSpPr>
        <p:spPr bwMode="auto">
          <a:xfrm>
            <a:off x="3549650" y="4405313"/>
            <a:ext cx="1708150" cy="336550"/>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600" b="0" dirty="0" err="1">
                <a:solidFill>
                  <a:srgbClr val="FF0000"/>
                </a:solidFill>
                <a:ea typeface="宋体" panose="02010600030101010101" pitchFamily="2" charset="-122"/>
              </a:rPr>
              <a:t>PartTimeStudent</a:t>
            </a:r>
            <a:endParaRPr lang="en-US" altLang="zh-CN" sz="1600" b="0" dirty="0">
              <a:solidFill>
                <a:srgbClr val="FF0000"/>
              </a:solidFill>
              <a:ea typeface="宋体" panose="02010600030101010101" pitchFamily="2" charset="-122"/>
            </a:endParaRPr>
          </a:p>
        </p:txBody>
      </p:sp>
      <p:sp>
        <p:nvSpPr>
          <p:cNvPr id="530485" name="Rectangle 53"/>
          <p:cNvSpPr>
            <a:spLocks noChangeArrowheads="1"/>
          </p:cNvSpPr>
          <p:nvPr/>
        </p:nvSpPr>
        <p:spPr bwMode="auto">
          <a:xfrm>
            <a:off x="3362325" y="4749800"/>
            <a:ext cx="1744663" cy="308419"/>
          </a:xfrm>
          <a:prstGeom prst="rect">
            <a:avLst/>
          </a:prstGeom>
          <a:noFill/>
          <a:ln w="9525">
            <a:noFill/>
            <a:miter lim="800000"/>
          </a:ln>
          <a:effectLst/>
        </p:spPr>
        <p:txBody>
          <a:bodyPr lIns="92075" tIns="46038" rIns="92075" bIns="46038">
            <a:spAutoFit/>
          </a:bodyPr>
          <a:lstStyle/>
          <a:p>
            <a:pPr algn="l">
              <a:spcAft>
                <a:spcPct val="30000"/>
              </a:spcAft>
            </a:pPr>
            <a:r>
              <a:rPr lang="en-US" altLang="zh-CN" b="0" dirty="0">
                <a:solidFill>
                  <a:srgbClr val="FF0000"/>
                </a:solidFill>
                <a:ea typeface="宋体" panose="02010600030101010101" pitchFamily="2" charset="-122"/>
              </a:rPr>
              <a:t>+ </a:t>
            </a:r>
            <a:r>
              <a:rPr lang="en-US" altLang="zh-CN" b="0" dirty="0" err="1">
                <a:solidFill>
                  <a:srgbClr val="FF0000"/>
                </a:solidFill>
                <a:ea typeface="宋体" panose="02010600030101010101" pitchFamily="2" charset="-122"/>
              </a:rPr>
              <a:t>maxNumCourses</a:t>
            </a:r>
            <a:endParaRPr lang="en-US" altLang="zh-CN" b="0" dirty="0">
              <a:solidFill>
                <a:srgbClr val="FF0000"/>
              </a:solidFill>
              <a:ea typeface="宋体" panose="02010600030101010101" pitchFamily="2" charset="-122"/>
            </a:endParaRPr>
          </a:p>
        </p:txBody>
      </p:sp>
      <p:sp>
        <p:nvSpPr>
          <p:cNvPr id="530486" name="Line 54"/>
          <p:cNvSpPr>
            <a:spLocks noChangeShapeType="1"/>
          </p:cNvSpPr>
          <p:nvPr/>
        </p:nvSpPr>
        <p:spPr bwMode="auto">
          <a:xfrm>
            <a:off x="5057775" y="3276600"/>
            <a:ext cx="1106488"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0490" name="AutoShape 58"/>
          <p:cNvSpPr>
            <a:spLocks noChangeArrowheads="1"/>
          </p:cNvSpPr>
          <p:nvPr/>
        </p:nvSpPr>
        <p:spPr bwMode="auto">
          <a:xfrm rot="2678264">
            <a:off x="5081588" y="3373438"/>
            <a:ext cx="258762" cy="333375"/>
          </a:xfrm>
          <a:prstGeom prst="triangle">
            <a:avLst>
              <a:gd name="adj" fmla="val 50000"/>
            </a:avLst>
          </a:prstGeom>
          <a:noFill/>
          <a:ln w="12700">
            <a:solidFill>
              <a:schemeClr val="tx1"/>
            </a:solidFill>
            <a:miter lim="800000"/>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3" name="Rectangle 63"/>
          <p:cNvSpPr>
            <a:spLocks noGrp="1" noChangeArrowheads="1"/>
          </p:cNvSpPr>
          <p:nvPr>
            <p:ph idx="1"/>
          </p:nvPr>
        </p:nvSpPr>
        <p:spPr/>
        <p:txBody>
          <a:bodyPr/>
          <a:lstStyle/>
          <a:p>
            <a:r>
              <a:rPr lang="en-US" altLang="zh-CN" dirty="0">
                <a:ea typeface="宋体" panose="02010600030101010101" pitchFamily="2" charset="-122"/>
              </a:rPr>
              <a:t>Inheritance may be used to model common structure, behavior, and/or relationships to the “changing” parts</a:t>
            </a:r>
            <a:endParaRPr lang="en-US" altLang="zh-CN" dirty="0">
              <a:ea typeface="宋体" panose="02010600030101010101" pitchFamily="2" charset="-122"/>
            </a:endParaRPr>
          </a:p>
        </p:txBody>
      </p:sp>
      <p:sp>
        <p:nvSpPr>
          <p:cNvPr id="532542" name="Rectangle 62"/>
          <p:cNvSpPr>
            <a:spLocks noGrp="1" noChangeArrowheads="1"/>
          </p:cNvSpPr>
          <p:nvPr>
            <p:ph type="title"/>
          </p:nvPr>
        </p:nvSpPr>
        <p:spPr/>
        <p:txBody>
          <a:bodyPr>
            <a:normAutofit fontScale="90000"/>
          </a:bodyPr>
          <a:lstStyle/>
          <a:p>
            <a:r>
              <a:rPr lang="en-US" altLang="zh-CN">
                <a:ea typeface="宋体" panose="02010600030101010101" pitchFamily="2" charset="-122"/>
              </a:rPr>
              <a:t>Modeling Metamorphosis: Another Approach</a:t>
            </a:r>
            <a:endParaRPr lang="en-US" altLang="zh-CN">
              <a:ea typeface="宋体" panose="02010600030101010101" pitchFamily="2" charset="-122"/>
            </a:endParaRPr>
          </a:p>
        </p:txBody>
      </p:sp>
      <p:sp>
        <p:nvSpPr>
          <p:cNvPr id="532558" name="Line 78"/>
          <p:cNvSpPr>
            <a:spLocks noChangeShapeType="1"/>
          </p:cNvSpPr>
          <p:nvPr/>
        </p:nvSpPr>
        <p:spPr bwMode="auto">
          <a:xfrm flipH="1" flipV="1">
            <a:off x="2735263" y="4019550"/>
            <a:ext cx="866775" cy="866775"/>
          </a:xfrm>
          <a:prstGeom prst="line">
            <a:avLst/>
          </a:prstGeom>
          <a:noFill/>
          <a:ln w="12700">
            <a:solidFill>
              <a:schemeClr val="tx1"/>
            </a:solidFill>
            <a:round/>
          </a:ln>
          <a:effectLst/>
        </p:spPr>
        <p:txBody>
          <a:bodyPr wrap="none" anchor="ctr"/>
          <a:lstStyle/>
          <a:p>
            <a:endParaRPr lang="en-US"/>
          </a:p>
        </p:txBody>
      </p:sp>
      <p:sp>
        <p:nvSpPr>
          <p:cNvPr id="532559" name="Line 79"/>
          <p:cNvSpPr>
            <a:spLocks noChangeShapeType="1"/>
          </p:cNvSpPr>
          <p:nvPr/>
        </p:nvSpPr>
        <p:spPr bwMode="auto">
          <a:xfrm flipV="1">
            <a:off x="858838" y="4019550"/>
            <a:ext cx="866775" cy="866775"/>
          </a:xfrm>
          <a:prstGeom prst="line">
            <a:avLst/>
          </a:prstGeom>
          <a:noFill/>
          <a:ln w="12700">
            <a:solidFill>
              <a:schemeClr val="tx1"/>
            </a:solidFill>
            <a:round/>
          </a:ln>
          <a:effectLst/>
        </p:spPr>
        <p:txBody>
          <a:bodyPr wrap="none" anchor="ctr"/>
          <a:lstStyle/>
          <a:p>
            <a:endParaRPr lang="en-US"/>
          </a:p>
        </p:txBody>
      </p:sp>
      <p:sp>
        <p:nvSpPr>
          <p:cNvPr id="532560" name="AutoShape 80"/>
          <p:cNvSpPr>
            <a:spLocks noChangeArrowheads="1"/>
          </p:cNvSpPr>
          <p:nvPr/>
        </p:nvSpPr>
        <p:spPr bwMode="auto">
          <a:xfrm rot="18922110" flipH="1">
            <a:off x="2538413" y="3787775"/>
            <a:ext cx="201612" cy="265113"/>
          </a:xfrm>
          <a:prstGeom prst="triangle">
            <a:avLst>
              <a:gd name="adj" fmla="val 50000"/>
            </a:avLst>
          </a:prstGeom>
          <a:noFill/>
          <a:ln w="12700">
            <a:solidFill>
              <a:schemeClr val="tx1"/>
            </a:solidFill>
            <a:miter lim="800000"/>
          </a:ln>
          <a:effectLst/>
        </p:spPr>
        <p:txBody>
          <a:bodyPr wrap="none" anchor="ctr"/>
          <a:lstStyle/>
          <a:p>
            <a:endParaRPr lang="en-US"/>
          </a:p>
        </p:txBody>
      </p:sp>
      <p:sp>
        <p:nvSpPr>
          <p:cNvPr id="532565" name="Rectangle 85"/>
          <p:cNvSpPr>
            <a:spLocks noChangeArrowheads="1"/>
          </p:cNvSpPr>
          <p:nvPr/>
        </p:nvSpPr>
        <p:spPr bwMode="auto">
          <a:xfrm>
            <a:off x="1663700" y="2884488"/>
            <a:ext cx="1106488" cy="9334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566" name="Rectangle 86"/>
          <p:cNvSpPr>
            <a:spLocks noChangeArrowheads="1"/>
          </p:cNvSpPr>
          <p:nvPr/>
        </p:nvSpPr>
        <p:spPr bwMode="auto">
          <a:xfrm>
            <a:off x="1854200" y="2882900"/>
            <a:ext cx="754063" cy="290513"/>
          </a:xfrm>
          <a:prstGeom prst="rect">
            <a:avLst/>
          </a:prstGeom>
          <a:noFill/>
          <a:ln w="9525">
            <a:noFill/>
            <a:miter lim="800000"/>
          </a:ln>
          <a:effectLst/>
        </p:spPr>
        <p:txBody>
          <a:bodyPr wrap="none" lIns="92075" tIns="46038" rIns="92075" bIns="46038">
            <a:spAutoFit/>
          </a:bodyPr>
          <a:lstStyle/>
          <a:p>
            <a:r>
              <a:rPr lang="en-US" altLang="zh-CN" sz="1300" b="0" dirty="0">
                <a:ea typeface="宋体" panose="02010600030101010101" pitchFamily="2" charset="-122"/>
              </a:rPr>
              <a:t>Student</a:t>
            </a:r>
            <a:endParaRPr lang="en-US" altLang="zh-CN" sz="1300" b="0" dirty="0">
              <a:ea typeface="宋体" panose="02010600030101010101" pitchFamily="2" charset="-122"/>
            </a:endParaRPr>
          </a:p>
        </p:txBody>
      </p:sp>
      <p:sp>
        <p:nvSpPr>
          <p:cNvPr id="532567" name="Line 87"/>
          <p:cNvSpPr>
            <a:spLocks noChangeShapeType="1"/>
          </p:cNvSpPr>
          <p:nvPr/>
        </p:nvSpPr>
        <p:spPr bwMode="auto">
          <a:xfrm>
            <a:off x="1668463" y="3130550"/>
            <a:ext cx="110648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68" name="Rectangle 88"/>
          <p:cNvSpPr>
            <a:spLocks noChangeArrowheads="1"/>
          </p:cNvSpPr>
          <p:nvPr/>
        </p:nvSpPr>
        <p:spPr bwMode="auto">
          <a:xfrm>
            <a:off x="1628775" y="3086100"/>
            <a:ext cx="702115"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name</a:t>
            </a:r>
            <a:endParaRPr lang="en-US" altLang="zh-CN" sz="1200" b="0" dirty="0">
              <a:ea typeface="宋体" panose="02010600030101010101" pitchFamily="2" charset="-122"/>
            </a:endParaRPr>
          </a:p>
        </p:txBody>
      </p:sp>
      <p:sp>
        <p:nvSpPr>
          <p:cNvPr id="532569" name="Rectangle 89"/>
          <p:cNvSpPr>
            <a:spLocks noChangeArrowheads="1"/>
          </p:cNvSpPr>
          <p:nvPr/>
        </p:nvSpPr>
        <p:spPr bwMode="auto">
          <a:xfrm>
            <a:off x="1628775" y="3267075"/>
            <a:ext cx="864019"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address</a:t>
            </a:r>
            <a:endParaRPr lang="en-US" altLang="zh-CN" sz="1200" b="0" dirty="0">
              <a:ea typeface="宋体" panose="02010600030101010101" pitchFamily="2" charset="-122"/>
            </a:endParaRPr>
          </a:p>
        </p:txBody>
      </p:sp>
      <p:sp>
        <p:nvSpPr>
          <p:cNvPr id="532570" name="Rectangle 90"/>
          <p:cNvSpPr>
            <a:spLocks noChangeArrowheads="1"/>
          </p:cNvSpPr>
          <p:nvPr/>
        </p:nvSpPr>
        <p:spPr bwMode="auto">
          <a:xfrm>
            <a:off x="1628775" y="3448050"/>
            <a:ext cx="976229"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studentID</a:t>
            </a:r>
            <a:endParaRPr lang="en-US" altLang="zh-CN" sz="1200" b="0" dirty="0">
              <a:ea typeface="宋体" panose="02010600030101010101" pitchFamily="2" charset="-122"/>
            </a:endParaRPr>
          </a:p>
        </p:txBody>
      </p:sp>
      <p:sp>
        <p:nvSpPr>
          <p:cNvPr id="532584" name="Rectangle 104"/>
          <p:cNvSpPr>
            <a:spLocks noChangeArrowheads="1"/>
          </p:cNvSpPr>
          <p:nvPr/>
        </p:nvSpPr>
        <p:spPr bwMode="auto">
          <a:xfrm>
            <a:off x="2365375" y="4357688"/>
            <a:ext cx="14351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585" name="Line 105"/>
          <p:cNvSpPr>
            <a:spLocks noChangeShapeType="1"/>
          </p:cNvSpPr>
          <p:nvPr/>
        </p:nvSpPr>
        <p:spPr bwMode="auto">
          <a:xfrm>
            <a:off x="2371725" y="4603750"/>
            <a:ext cx="143510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86" name="Line 106"/>
          <p:cNvSpPr>
            <a:spLocks noChangeShapeType="1"/>
          </p:cNvSpPr>
          <p:nvPr/>
        </p:nvSpPr>
        <p:spPr bwMode="auto">
          <a:xfrm>
            <a:off x="2371725" y="4870450"/>
            <a:ext cx="143510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79" name="Rectangle 99"/>
          <p:cNvSpPr>
            <a:spLocks noChangeArrowheads="1"/>
          </p:cNvSpPr>
          <p:nvPr/>
        </p:nvSpPr>
        <p:spPr bwMode="auto">
          <a:xfrm>
            <a:off x="635000" y="4357688"/>
            <a:ext cx="14351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580" name="Line 100"/>
          <p:cNvSpPr>
            <a:spLocks noChangeShapeType="1"/>
          </p:cNvSpPr>
          <p:nvPr/>
        </p:nvSpPr>
        <p:spPr bwMode="auto">
          <a:xfrm>
            <a:off x="641350" y="4603750"/>
            <a:ext cx="143510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81" name="Line 101"/>
          <p:cNvSpPr>
            <a:spLocks noChangeShapeType="1"/>
          </p:cNvSpPr>
          <p:nvPr/>
        </p:nvSpPr>
        <p:spPr bwMode="auto">
          <a:xfrm>
            <a:off x="641350" y="4870450"/>
            <a:ext cx="1435100"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64" name="Rectangle 84"/>
          <p:cNvSpPr>
            <a:spLocks noChangeArrowheads="1"/>
          </p:cNvSpPr>
          <p:nvPr/>
        </p:nvSpPr>
        <p:spPr bwMode="auto">
          <a:xfrm>
            <a:off x="2359025" y="4324350"/>
            <a:ext cx="1389063" cy="29051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FullTimeStudent</a:t>
            </a:r>
            <a:endParaRPr lang="en-US" altLang="zh-CN" sz="1300" b="0" dirty="0">
              <a:ea typeface="宋体" panose="02010600030101010101" pitchFamily="2" charset="-122"/>
            </a:endParaRPr>
          </a:p>
        </p:txBody>
      </p:sp>
      <p:sp>
        <p:nvSpPr>
          <p:cNvPr id="532571" name="Rectangle 91"/>
          <p:cNvSpPr>
            <a:spLocks noChangeArrowheads="1"/>
          </p:cNvSpPr>
          <p:nvPr/>
        </p:nvSpPr>
        <p:spPr bwMode="auto">
          <a:xfrm>
            <a:off x="2303463" y="4603750"/>
            <a:ext cx="948978"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gradDate</a:t>
            </a:r>
            <a:endParaRPr lang="en-US" altLang="zh-CN" sz="1200" b="0" dirty="0">
              <a:ea typeface="宋体" panose="02010600030101010101" pitchFamily="2" charset="-122"/>
            </a:endParaRPr>
          </a:p>
        </p:txBody>
      </p:sp>
      <p:sp>
        <p:nvSpPr>
          <p:cNvPr id="532575" name="Rectangle 95"/>
          <p:cNvSpPr>
            <a:spLocks noChangeArrowheads="1"/>
          </p:cNvSpPr>
          <p:nvPr/>
        </p:nvSpPr>
        <p:spPr bwMode="auto">
          <a:xfrm>
            <a:off x="625475" y="4322763"/>
            <a:ext cx="1425575" cy="290512"/>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PartTimeStudent</a:t>
            </a:r>
            <a:endParaRPr lang="en-US" altLang="zh-CN" sz="1300" b="0" dirty="0">
              <a:ea typeface="宋体" panose="02010600030101010101" pitchFamily="2" charset="-122"/>
            </a:endParaRPr>
          </a:p>
        </p:txBody>
      </p:sp>
      <p:sp>
        <p:nvSpPr>
          <p:cNvPr id="532576" name="Rectangle 96"/>
          <p:cNvSpPr>
            <a:spLocks noChangeArrowheads="1"/>
          </p:cNvSpPr>
          <p:nvPr/>
        </p:nvSpPr>
        <p:spPr bwMode="auto">
          <a:xfrm>
            <a:off x="582613" y="4603750"/>
            <a:ext cx="1516062" cy="277641"/>
          </a:xfrm>
          <a:prstGeom prst="rect">
            <a:avLst/>
          </a:prstGeom>
          <a:noFill/>
          <a:ln w="9525">
            <a:noFill/>
            <a:miter lim="800000"/>
          </a:ln>
          <a:effectLst/>
        </p:spPr>
        <p:txBody>
          <a:bodyPr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maxNumCourses</a:t>
            </a:r>
            <a:endParaRPr lang="en-US" altLang="zh-CN" sz="1200" b="0" dirty="0">
              <a:ea typeface="宋体" panose="02010600030101010101" pitchFamily="2" charset="-122"/>
            </a:endParaRPr>
          </a:p>
        </p:txBody>
      </p:sp>
      <p:sp>
        <p:nvSpPr>
          <p:cNvPr id="532577" name="Line 97"/>
          <p:cNvSpPr>
            <a:spLocks noChangeShapeType="1"/>
          </p:cNvSpPr>
          <p:nvPr/>
        </p:nvSpPr>
        <p:spPr bwMode="auto">
          <a:xfrm>
            <a:off x="1668463" y="3702050"/>
            <a:ext cx="110648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78" name="AutoShape 98"/>
          <p:cNvSpPr>
            <a:spLocks noChangeArrowheads="1"/>
          </p:cNvSpPr>
          <p:nvPr/>
        </p:nvSpPr>
        <p:spPr bwMode="auto">
          <a:xfrm rot="2678264">
            <a:off x="1709738" y="3787775"/>
            <a:ext cx="201612" cy="265113"/>
          </a:xfrm>
          <a:prstGeom prst="triangle">
            <a:avLst>
              <a:gd name="adj" fmla="val 50000"/>
            </a:avLst>
          </a:prstGeom>
          <a:noFill/>
          <a:ln w="12700">
            <a:solidFill>
              <a:schemeClr val="tx1"/>
            </a:solidFill>
            <a:miter lim="800000"/>
          </a:ln>
          <a:effectLst/>
        </p:spPr>
        <p:txBody>
          <a:bodyPr wrap="none" anchor="ctr"/>
          <a:lstStyle/>
          <a:p>
            <a:endParaRPr lang="en-US"/>
          </a:p>
        </p:txBody>
      </p:sp>
      <p:sp>
        <p:nvSpPr>
          <p:cNvPr id="532589" name="AutoShape 109"/>
          <p:cNvSpPr>
            <a:spLocks noChangeArrowheads="1"/>
          </p:cNvSpPr>
          <p:nvPr/>
        </p:nvSpPr>
        <p:spPr bwMode="auto">
          <a:xfrm>
            <a:off x="3605213" y="3479800"/>
            <a:ext cx="609600" cy="560388"/>
          </a:xfrm>
          <a:prstGeom prst="rightArrow">
            <a:avLst>
              <a:gd name="adj1" fmla="val 49574"/>
              <a:gd name="adj2" fmla="val 50140"/>
            </a:avLst>
          </a:prstGeom>
          <a:solidFill>
            <a:schemeClr val="hlink"/>
          </a:solidFill>
          <a:ln w="12700">
            <a:noFill/>
            <a:miter lim="800000"/>
            <a:headEnd type="none" w="sm" len="sm"/>
            <a:tailEnd type="none" w="lg" len="lg"/>
          </a:ln>
          <a:effectLst/>
        </p:spPr>
        <p:txBody>
          <a:bodyPr wrap="none" anchor="ctr"/>
          <a:lstStyle/>
          <a:p>
            <a:endParaRPr lang="en-US"/>
          </a:p>
        </p:txBody>
      </p:sp>
      <p:sp>
        <p:nvSpPr>
          <p:cNvPr id="532591" name="Line 111"/>
          <p:cNvSpPr>
            <a:spLocks noChangeShapeType="1"/>
          </p:cNvSpPr>
          <p:nvPr/>
        </p:nvSpPr>
        <p:spPr bwMode="auto">
          <a:xfrm flipV="1">
            <a:off x="6221413" y="3838575"/>
            <a:ext cx="866775" cy="866775"/>
          </a:xfrm>
          <a:prstGeom prst="line">
            <a:avLst/>
          </a:prstGeom>
          <a:noFill/>
          <a:ln w="12700">
            <a:solidFill>
              <a:schemeClr val="tx1"/>
            </a:solidFill>
            <a:round/>
          </a:ln>
          <a:effectLst/>
        </p:spPr>
        <p:txBody>
          <a:bodyPr wrap="none" anchor="ctr"/>
          <a:lstStyle/>
          <a:p>
            <a:endParaRPr lang="en-US"/>
          </a:p>
        </p:txBody>
      </p:sp>
      <p:sp>
        <p:nvSpPr>
          <p:cNvPr id="532590" name="Line 110"/>
          <p:cNvSpPr>
            <a:spLocks noChangeShapeType="1"/>
          </p:cNvSpPr>
          <p:nvPr/>
        </p:nvSpPr>
        <p:spPr bwMode="auto">
          <a:xfrm rot="2700000" flipH="1" flipV="1">
            <a:off x="7554913" y="4030663"/>
            <a:ext cx="527050" cy="527050"/>
          </a:xfrm>
          <a:prstGeom prst="line">
            <a:avLst/>
          </a:prstGeom>
          <a:noFill/>
          <a:ln w="12700">
            <a:solidFill>
              <a:schemeClr val="tx1"/>
            </a:solidFill>
            <a:round/>
          </a:ln>
          <a:effectLst/>
        </p:spPr>
        <p:txBody>
          <a:bodyPr wrap="none" anchor="ctr"/>
          <a:lstStyle/>
          <a:p>
            <a:endParaRPr lang="en-US"/>
          </a:p>
        </p:txBody>
      </p:sp>
      <p:sp>
        <p:nvSpPr>
          <p:cNvPr id="532592" name="AutoShape 112"/>
          <p:cNvSpPr>
            <a:spLocks noChangeArrowheads="1"/>
          </p:cNvSpPr>
          <p:nvPr/>
        </p:nvSpPr>
        <p:spPr bwMode="auto">
          <a:xfrm rot="22110" flipH="1">
            <a:off x="7720013" y="3652838"/>
            <a:ext cx="201612" cy="265112"/>
          </a:xfrm>
          <a:prstGeom prst="triangle">
            <a:avLst>
              <a:gd name="adj" fmla="val 50000"/>
            </a:avLst>
          </a:prstGeom>
          <a:noFill/>
          <a:ln w="12700">
            <a:solidFill>
              <a:schemeClr val="tx1"/>
            </a:solidFill>
            <a:miter lim="800000"/>
          </a:ln>
          <a:effectLst/>
        </p:spPr>
        <p:txBody>
          <a:bodyPr wrap="none" anchor="ctr"/>
          <a:lstStyle/>
          <a:p>
            <a:endParaRPr lang="en-US"/>
          </a:p>
        </p:txBody>
      </p:sp>
      <p:sp>
        <p:nvSpPr>
          <p:cNvPr id="532599" name="Rectangle 119"/>
          <p:cNvSpPr>
            <a:spLocks noChangeArrowheads="1"/>
          </p:cNvSpPr>
          <p:nvPr/>
        </p:nvSpPr>
        <p:spPr bwMode="auto">
          <a:xfrm>
            <a:off x="6924675" y="4357688"/>
            <a:ext cx="17780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600" name="Line 120"/>
          <p:cNvSpPr>
            <a:spLocks noChangeShapeType="1"/>
          </p:cNvSpPr>
          <p:nvPr/>
        </p:nvSpPr>
        <p:spPr bwMode="auto">
          <a:xfrm>
            <a:off x="6931025" y="4603750"/>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01" name="Line 121"/>
          <p:cNvSpPr>
            <a:spLocks noChangeShapeType="1"/>
          </p:cNvSpPr>
          <p:nvPr/>
        </p:nvSpPr>
        <p:spPr bwMode="auto">
          <a:xfrm>
            <a:off x="6931025" y="4870450"/>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02" name="Rectangle 122"/>
          <p:cNvSpPr>
            <a:spLocks noChangeArrowheads="1"/>
          </p:cNvSpPr>
          <p:nvPr/>
        </p:nvSpPr>
        <p:spPr bwMode="auto">
          <a:xfrm>
            <a:off x="4956175" y="4357688"/>
            <a:ext cx="17780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603" name="Line 123"/>
          <p:cNvSpPr>
            <a:spLocks noChangeShapeType="1"/>
          </p:cNvSpPr>
          <p:nvPr/>
        </p:nvSpPr>
        <p:spPr bwMode="auto">
          <a:xfrm>
            <a:off x="4962525" y="4603750"/>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04" name="Line 124"/>
          <p:cNvSpPr>
            <a:spLocks noChangeShapeType="1"/>
          </p:cNvSpPr>
          <p:nvPr/>
        </p:nvSpPr>
        <p:spPr bwMode="auto">
          <a:xfrm>
            <a:off x="4962525" y="4870450"/>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05" name="Rectangle 125"/>
          <p:cNvSpPr>
            <a:spLocks noChangeArrowheads="1"/>
          </p:cNvSpPr>
          <p:nvPr/>
        </p:nvSpPr>
        <p:spPr bwMode="auto">
          <a:xfrm>
            <a:off x="6929438" y="4324350"/>
            <a:ext cx="1792287" cy="29051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FullTimeClassification</a:t>
            </a:r>
            <a:endParaRPr lang="en-US" altLang="zh-CN" sz="1300" b="0" dirty="0">
              <a:ea typeface="宋体" panose="02010600030101010101" pitchFamily="2" charset="-122"/>
            </a:endParaRPr>
          </a:p>
        </p:txBody>
      </p:sp>
      <p:sp>
        <p:nvSpPr>
          <p:cNvPr id="532606" name="Rectangle 126"/>
          <p:cNvSpPr>
            <a:spLocks noChangeArrowheads="1"/>
          </p:cNvSpPr>
          <p:nvPr/>
        </p:nvSpPr>
        <p:spPr bwMode="auto">
          <a:xfrm>
            <a:off x="6862763" y="4603750"/>
            <a:ext cx="948978"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gradDate</a:t>
            </a:r>
            <a:endParaRPr lang="en-US" altLang="zh-CN" sz="1200" b="0" dirty="0">
              <a:ea typeface="宋体" panose="02010600030101010101" pitchFamily="2" charset="-122"/>
            </a:endParaRPr>
          </a:p>
        </p:txBody>
      </p:sp>
      <p:sp>
        <p:nvSpPr>
          <p:cNvPr id="532607" name="Rectangle 127"/>
          <p:cNvSpPr>
            <a:spLocks noChangeArrowheads="1"/>
          </p:cNvSpPr>
          <p:nvPr/>
        </p:nvSpPr>
        <p:spPr bwMode="auto">
          <a:xfrm>
            <a:off x="4956175" y="4322763"/>
            <a:ext cx="1828800" cy="290512"/>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PartTimeClassification</a:t>
            </a:r>
            <a:endParaRPr lang="en-US" altLang="zh-CN" sz="1300" b="0" dirty="0">
              <a:ea typeface="宋体" panose="02010600030101010101" pitchFamily="2" charset="-122"/>
            </a:endParaRPr>
          </a:p>
        </p:txBody>
      </p:sp>
      <p:sp>
        <p:nvSpPr>
          <p:cNvPr id="532608" name="Rectangle 128"/>
          <p:cNvSpPr>
            <a:spLocks noChangeArrowheads="1"/>
          </p:cNvSpPr>
          <p:nvPr/>
        </p:nvSpPr>
        <p:spPr bwMode="auto">
          <a:xfrm>
            <a:off x="4903788" y="4603750"/>
            <a:ext cx="1516062" cy="277641"/>
          </a:xfrm>
          <a:prstGeom prst="rect">
            <a:avLst/>
          </a:prstGeom>
          <a:noFill/>
          <a:ln w="9525">
            <a:noFill/>
            <a:miter lim="800000"/>
          </a:ln>
          <a:effectLst/>
        </p:spPr>
        <p:txBody>
          <a:bodyPr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maxNumCourses</a:t>
            </a:r>
            <a:endParaRPr lang="en-US" altLang="zh-CN" sz="1200" b="0" dirty="0">
              <a:ea typeface="宋体" panose="02010600030101010101" pitchFamily="2" charset="-122"/>
            </a:endParaRPr>
          </a:p>
        </p:txBody>
      </p:sp>
      <p:sp>
        <p:nvSpPr>
          <p:cNvPr id="532593" name="Rectangle 113"/>
          <p:cNvSpPr>
            <a:spLocks noChangeArrowheads="1"/>
          </p:cNvSpPr>
          <p:nvPr/>
        </p:nvSpPr>
        <p:spPr bwMode="auto">
          <a:xfrm>
            <a:off x="4445000" y="2884488"/>
            <a:ext cx="1479550" cy="109537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594" name="Rectangle 114"/>
          <p:cNvSpPr>
            <a:spLocks noChangeArrowheads="1"/>
          </p:cNvSpPr>
          <p:nvPr/>
        </p:nvSpPr>
        <p:spPr bwMode="auto">
          <a:xfrm>
            <a:off x="4728656" y="2854325"/>
            <a:ext cx="761427" cy="293030"/>
          </a:xfrm>
          <a:prstGeom prst="rect">
            <a:avLst/>
          </a:prstGeom>
          <a:noFill/>
          <a:ln w="9525">
            <a:noFill/>
            <a:miter lim="800000"/>
          </a:ln>
          <a:effectLst/>
        </p:spPr>
        <p:txBody>
          <a:bodyPr wrap="none" lIns="92075" tIns="46038" rIns="92075" bIns="46038">
            <a:spAutoFit/>
          </a:bodyPr>
          <a:lstStyle/>
          <a:p>
            <a:r>
              <a:rPr lang="en-US" altLang="zh-CN" sz="1300" b="0" dirty="0">
                <a:ea typeface="宋体" panose="02010600030101010101" pitchFamily="2" charset="-122"/>
              </a:rPr>
              <a:t>Student</a:t>
            </a:r>
            <a:endParaRPr lang="en-US" altLang="zh-CN" sz="1300" b="0" dirty="0">
              <a:ea typeface="宋体" panose="02010600030101010101" pitchFamily="2" charset="-122"/>
            </a:endParaRPr>
          </a:p>
        </p:txBody>
      </p:sp>
      <p:sp>
        <p:nvSpPr>
          <p:cNvPr id="532595" name="Line 115"/>
          <p:cNvSpPr>
            <a:spLocks noChangeShapeType="1"/>
          </p:cNvSpPr>
          <p:nvPr/>
        </p:nvSpPr>
        <p:spPr bwMode="auto">
          <a:xfrm>
            <a:off x="4445000" y="3130550"/>
            <a:ext cx="147161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596" name="Rectangle 116"/>
          <p:cNvSpPr>
            <a:spLocks noChangeArrowheads="1"/>
          </p:cNvSpPr>
          <p:nvPr/>
        </p:nvSpPr>
        <p:spPr bwMode="auto">
          <a:xfrm>
            <a:off x="4408488" y="3086100"/>
            <a:ext cx="702115"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name</a:t>
            </a:r>
            <a:endParaRPr lang="en-US" altLang="zh-CN" sz="1200" b="0" dirty="0">
              <a:ea typeface="宋体" panose="02010600030101010101" pitchFamily="2" charset="-122"/>
            </a:endParaRPr>
          </a:p>
        </p:txBody>
      </p:sp>
      <p:sp>
        <p:nvSpPr>
          <p:cNvPr id="532597" name="Rectangle 117"/>
          <p:cNvSpPr>
            <a:spLocks noChangeArrowheads="1"/>
          </p:cNvSpPr>
          <p:nvPr/>
        </p:nvSpPr>
        <p:spPr bwMode="auto">
          <a:xfrm>
            <a:off x="4408488" y="3267075"/>
            <a:ext cx="864019"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address</a:t>
            </a:r>
            <a:endParaRPr lang="en-US" altLang="zh-CN" sz="1200" b="0" dirty="0">
              <a:ea typeface="宋体" panose="02010600030101010101" pitchFamily="2" charset="-122"/>
            </a:endParaRPr>
          </a:p>
        </p:txBody>
      </p:sp>
      <p:sp>
        <p:nvSpPr>
          <p:cNvPr id="532598" name="Rectangle 118"/>
          <p:cNvSpPr>
            <a:spLocks noChangeArrowheads="1"/>
          </p:cNvSpPr>
          <p:nvPr/>
        </p:nvSpPr>
        <p:spPr bwMode="auto">
          <a:xfrm>
            <a:off x="4408488" y="3448050"/>
            <a:ext cx="976229"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studentID</a:t>
            </a:r>
            <a:endParaRPr lang="en-US" altLang="zh-CN" sz="1200" b="0" dirty="0">
              <a:ea typeface="宋体" panose="02010600030101010101" pitchFamily="2" charset="-122"/>
            </a:endParaRPr>
          </a:p>
        </p:txBody>
      </p:sp>
      <p:sp>
        <p:nvSpPr>
          <p:cNvPr id="532609" name="Line 129"/>
          <p:cNvSpPr>
            <a:spLocks noChangeShapeType="1"/>
          </p:cNvSpPr>
          <p:nvPr/>
        </p:nvSpPr>
        <p:spPr bwMode="auto">
          <a:xfrm>
            <a:off x="4445000" y="3702050"/>
            <a:ext cx="147161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10" name="AutoShape 130"/>
          <p:cNvSpPr>
            <a:spLocks noChangeArrowheads="1"/>
          </p:cNvSpPr>
          <p:nvPr/>
        </p:nvSpPr>
        <p:spPr bwMode="auto">
          <a:xfrm rot="2678264">
            <a:off x="7072313" y="3606800"/>
            <a:ext cx="201612" cy="265113"/>
          </a:xfrm>
          <a:prstGeom prst="triangle">
            <a:avLst>
              <a:gd name="adj" fmla="val 50000"/>
            </a:avLst>
          </a:prstGeom>
          <a:noFill/>
          <a:ln w="12700">
            <a:solidFill>
              <a:schemeClr val="tx1"/>
            </a:solidFill>
            <a:miter lim="800000"/>
          </a:ln>
          <a:effectLst/>
        </p:spPr>
        <p:txBody>
          <a:bodyPr wrap="none" anchor="ctr"/>
          <a:lstStyle/>
          <a:p>
            <a:endParaRPr lang="en-US"/>
          </a:p>
        </p:txBody>
      </p:sp>
      <p:grpSp>
        <p:nvGrpSpPr>
          <p:cNvPr id="532616" name="Group 136"/>
          <p:cNvGrpSpPr/>
          <p:nvPr/>
        </p:nvGrpSpPr>
        <p:grpSpPr bwMode="auto">
          <a:xfrm>
            <a:off x="6921500" y="3176588"/>
            <a:ext cx="1176338" cy="463550"/>
            <a:chOff x="4242" y="2133"/>
            <a:chExt cx="741" cy="292"/>
          </a:xfrm>
        </p:grpSpPr>
        <p:sp>
          <p:nvSpPr>
            <p:cNvPr id="532611" name="Rectangle 131"/>
            <p:cNvSpPr>
              <a:spLocks noChangeArrowheads="1"/>
            </p:cNvSpPr>
            <p:nvPr/>
          </p:nvSpPr>
          <p:spPr bwMode="auto">
            <a:xfrm>
              <a:off x="4242" y="2133"/>
              <a:ext cx="736" cy="292"/>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2612" name="Line 132"/>
            <p:cNvSpPr>
              <a:spLocks noChangeShapeType="1"/>
            </p:cNvSpPr>
            <p:nvPr/>
          </p:nvSpPr>
          <p:spPr bwMode="auto">
            <a:xfrm>
              <a:off x="4246" y="2288"/>
              <a:ext cx="73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13" name="Line 133"/>
            <p:cNvSpPr>
              <a:spLocks noChangeShapeType="1"/>
            </p:cNvSpPr>
            <p:nvPr/>
          </p:nvSpPr>
          <p:spPr bwMode="auto">
            <a:xfrm>
              <a:off x="4246" y="2352"/>
              <a:ext cx="73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2614" name="Rectangle 134"/>
            <p:cNvSpPr>
              <a:spLocks noChangeArrowheads="1"/>
            </p:cNvSpPr>
            <p:nvPr/>
          </p:nvSpPr>
          <p:spPr bwMode="auto">
            <a:xfrm>
              <a:off x="4246" y="2136"/>
              <a:ext cx="729" cy="18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a:ea typeface="宋体" panose="02010600030101010101" pitchFamily="2" charset="-122"/>
                </a:rPr>
                <a:t>Classification</a:t>
              </a:r>
              <a:endParaRPr lang="en-US" altLang="zh-CN" sz="1300" b="0" dirty="0">
                <a:ea typeface="宋体" panose="02010600030101010101" pitchFamily="2" charset="-122"/>
              </a:endParaRPr>
            </a:p>
          </p:txBody>
        </p:sp>
      </p:grpSp>
      <p:sp>
        <p:nvSpPr>
          <p:cNvPr id="532618" name="AutoShape 138"/>
          <p:cNvSpPr>
            <a:spLocks noChangeArrowheads="1"/>
          </p:cNvSpPr>
          <p:nvPr/>
        </p:nvSpPr>
        <p:spPr bwMode="auto">
          <a:xfrm>
            <a:off x="5927725" y="3317875"/>
            <a:ext cx="209550" cy="136525"/>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532619" name="Text Box 139"/>
          <p:cNvSpPr txBox="1">
            <a:spLocks noChangeArrowheads="1"/>
          </p:cNvSpPr>
          <p:nvPr/>
        </p:nvSpPr>
        <p:spPr bwMode="auto">
          <a:xfrm>
            <a:off x="5978525" y="3054350"/>
            <a:ext cx="2794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1</a:t>
            </a:r>
            <a:endParaRPr lang="en-US" altLang="zh-CN" b="0" dirty="0">
              <a:ea typeface="宋体" panose="02010600030101010101" pitchFamily="2" charset="-122"/>
            </a:endParaRPr>
          </a:p>
        </p:txBody>
      </p:sp>
      <p:sp>
        <p:nvSpPr>
          <p:cNvPr id="532620" name="Text Box 140"/>
          <p:cNvSpPr txBox="1">
            <a:spLocks noChangeArrowheads="1"/>
          </p:cNvSpPr>
          <p:nvPr/>
        </p:nvSpPr>
        <p:spPr bwMode="auto">
          <a:xfrm>
            <a:off x="6530975" y="3397250"/>
            <a:ext cx="2794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1</a:t>
            </a:r>
            <a:endParaRPr lang="en-US" altLang="zh-CN" b="0" dirty="0">
              <a:ea typeface="宋体" panose="02010600030101010101" pitchFamily="2" charset="-122"/>
            </a:endParaRPr>
          </a:p>
        </p:txBody>
      </p:sp>
      <p:sp>
        <p:nvSpPr>
          <p:cNvPr id="532622" name="Text Box 142"/>
          <p:cNvSpPr txBox="1">
            <a:spLocks noChangeArrowheads="1"/>
          </p:cNvSpPr>
          <p:nvPr/>
        </p:nvSpPr>
        <p:spPr bwMode="auto">
          <a:xfrm>
            <a:off x="4308475" y="3705225"/>
            <a:ext cx="1754188" cy="274638"/>
          </a:xfrm>
          <a:prstGeom prst="rect">
            <a:avLst/>
          </a:prstGeom>
          <a:noFill/>
          <a:ln w="9525">
            <a:noFill/>
            <a:miter lim="800000"/>
          </a:ln>
          <a:effectLst/>
        </p:spPr>
        <p:txBody>
          <a:bodyPr>
            <a:spAutoFit/>
          </a:bodyPr>
          <a:lstStyle/>
          <a:p>
            <a:pPr>
              <a:spcBef>
                <a:spcPct val="50000"/>
              </a:spcBef>
            </a:pPr>
            <a:r>
              <a:rPr lang="en-US" altLang="zh-CN" sz="1200" b="0" dirty="0">
                <a:ea typeface="宋体" panose="02010600030101010101" pitchFamily="2" charset="-122"/>
              </a:rPr>
              <a:t>+ </a:t>
            </a:r>
            <a:r>
              <a:rPr lang="en-US" altLang="zh-CN" sz="1200" b="0" dirty="0" err="1">
                <a:ea typeface="宋体" panose="02010600030101010101" pitchFamily="2" charset="-122"/>
              </a:rPr>
              <a:t>changeToFullTime</a:t>
            </a:r>
            <a:endParaRPr lang="en-US" altLang="zh-CN" sz="1200" b="0" dirty="0">
              <a:ea typeface="宋体" panose="02010600030101010101" pitchFamily="2" charset="-122"/>
            </a:endParaRPr>
          </a:p>
        </p:txBody>
      </p:sp>
      <p:sp>
        <p:nvSpPr>
          <p:cNvPr id="532624" name="Line 144"/>
          <p:cNvSpPr>
            <a:spLocks noChangeShapeType="1"/>
          </p:cNvSpPr>
          <p:nvPr/>
        </p:nvSpPr>
        <p:spPr bwMode="auto">
          <a:xfrm>
            <a:off x="6137275" y="3389313"/>
            <a:ext cx="784225" cy="0"/>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59" name="Rectangle 31"/>
          <p:cNvSpPr>
            <a:spLocks noGrp="1" noChangeArrowheads="1"/>
          </p:cNvSpPr>
          <p:nvPr>
            <p:ph type="title"/>
          </p:nvPr>
        </p:nvSpPr>
        <p:spPr>
          <a:xfrm>
            <a:off x="361950" y="342900"/>
            <a:ext cx="8999538" cy="533400"/>
          </a:xfrm>
        </p:spPr>
        <p:txBody>
          <a:bodyPr>
            <a:normAutofit fontScale="90000"/>
          </a:bodyPr>
          <a:lstStyle/>
          <a:p>
            <a:r>
              <a:rPr lang="en-US" altLang="zh-CN" sz="3200">
                <a:ea typeface="宋体" panose="02010600030101010101" pitchFamily="2" charset="-122"/>
              </a:rPr>
              <a:t>Modeling Metamorphosis: Another Approach (continued)</a:t>
            </a:r>
            <a:endParaRPr lang="en-US" altLang="zh-CN" sz="3200">
              <a:ea typeface="宋体" panose="02010600030101010101" pitchFamily="2" charset="-122"/>
            </a:endParaRPr>
          </a:p>
        </p:txBody>
      </p:sp>
      <p:sp>
        <p:nvSpPr>
          <p:cNvPr id="534560" name="Rectangle 32"/>
          <p:cNvSpPr>
            <a:spLocks noGrp="1" noChangeArrowheads="1"/>
          </p:cNvSpPr>
          <p:nvPr>
            <p:ph type="body" sz="half" idx="1"/>
          </p:nvPr>
        </p:nvSpPr>
        <p:spPr>
          <a:xfrm>
            <a:off x="363538" y="1227819"/>
            <a:ext cx="8397875" cy="2871787"/>
          </a:xfrm>
        </p:spPr>
        <p:txBody>
          <a:bodyPr/>
          <a:lstStyle/>
          <a:p>
            <a:r>
              <a:rPr lang="en-US" altLang="zh-CN" sz="2800" dirty="0">
                <a:ea typeface="宋体" panose="02010600030101010101" pitchFamily="2" charset="-122"/>
              </a:rPr>
              <a:t>Metamorphosis is accomplished by the object “talking” to the changing parts </a:t>
            </a:r>
            <a:endParaRPr lang="en-US" altLang="zh-CN" sz="2800" dirty="0">
              <a:ea typeface="宋体" panose="02010600030101010101" pitchFamily="2" charset="-122"/>
            </a:endParaRPr>
          </a:p>
        </p:txBody>
      </p:sp>
      <p:sp>
        <p:nvSpPr>
          <p:cNvPr id="534567" name="Rectangle 39"/>
          <p:cNvSpPr>
            <a:spLocks noChangeArrowheads="1"/>
          </p:cNvSpPr>
          <p:nvPr/>
        </p:nvSpPr>
        <p:spPr bwMode="auto">
          <a:xfrm>
            <a:off x="2767013" y="2484438"/>
            <a:ext cx="1365250" cy="411162"/>
          </a:xfrm>
          <a:prstGeom prst="rect">
            <a:avLst/>
          </a:prstGeom>
          <a:noFill/>
          <a:ln w="12700">
            <a:solidFill>
              <a:srgbClr val="CCECFF"/>
            </a:solidFill>
            <a:miter lim="800000"/>
          </a:ln>
        </p:spPr>
        <p:txBody>
          <a:bodyPr/>
          <a:lstStyle/>
          <a:p>
            <a:endParaRPr lang="en-US"/>
          </a:p>
        </p:txBody>
      </p:sp>
      <p:sp>
        <p:nvSpPr>
          <p:cNvPr id="534568" name="Rectangle 40"/>
          <p:cNvSpPr>
            <a:spLocks noChangeArrowheads="1"/>
          </p:cNvSpPr>
          <p:nvPr/>
        </p:nvSpPr>
        <p:spPr bwMode="auto">
          <a:xfrm>
            <a:off x="3043238" y="2579688"/>
            <a:ext cx="822341" cy="230832"/>
          </a:xfrm>
          <a:prstGeom prst="rect">
            <a:avLst/>
          </a:prstGeom>
          <a:noFill/>
          <a:ln w="9525">
            <a:noFill/>
            <a:miter lim="800000"/>
          </a:ln>
        </p:spPr>
        <p:txBody>
          <a:bodyPr wrap="none" lIns="0" tIns="0" rIns="0" bIns="0">
            <a:spAutoFit/>
          </a:bodyPr>
          <a:lstStyle/>
          <a:p>
            <a:pPr algn="l"/>
            <a:r>
              <a:rPr lang="zh-CN" altLang="en-US" sz="1500" b="0" u="sng" dirty="0">
                <a:latin typeface="Helvetica" pitchFamily="34" charset="0"/>
                <a:ea typeface="宋体" panose="02010600030101010101" pitchFamily="2" charset="-122"/>
              </a:rPr>
              <a:t> </a:t>
            </a:r>
            <a:r>
              <a:rPr lang="en-US" altLang="zh-CN" sz="1500" b="0" u="sng" dirty="0">
                <a:latin typeface="Helvetica" pitchFamily="34" charset="0"/>
                <a:ea typeface="宋体" panose="02010600030101010101" pitchFamily="2" charset="-122"/>
              </a:rPr>
              <a:t>: </a:t>
            </a:r>
            <a:r>
              <a:rPr lang="en-US" altLang="zh-CN" sz="1500" b="0" u="sng" dirty="0">
                <a:ea typeface="宋体" panose="02010600030101010101" pitchFamily="2" charset="-122"/>
              </a:rPr>
              <a:t>Student</a:t>
            </a:r>
            <a:endParaRPr lang="en-US" altLang="zh-CN" sz="1500" b="0" dirty="0">
              <a:ea typeface="宋体" panose="02010600030101010101" pitchFamily="2" charset="-122"/>
            </a:endParaRPr>
          </a:p>
        </p:txBody>
      </p:sp>
      <p:sp>
        <p:nvSpPr>
          <p:cNvPr id="534570" name="Rectangle 42"/>
          <p:cNvSpPr>
            <a:spLocks noChangeArrowheads="1"/>
          </p:cNvSpPr>
          <p:nvPr/>
        </p:nvSpPr>
        <p:spPr bwMode="auto">
          <a:xfrm>
            <a:off x="6661150" y="4351338"/>
            <a:ext cx="2138363" cy="411162"/>
          </a:xfrm>
          <a:prstGeom prst="rect">
            <a:avLst/>
          </a:prstGeom>
          <a:noFill/>
          <a:ln w="12700">
            <a:solidFill>
              <a:srgbClr val="CCECFF"/>
            </a:solidFill>
            <a:miter lim="800000"/>
          </a:ln>
        </p:spPr>
        <p:txBody>
          <a:bodyPr/>
          <a:lstStyle/>
          <a:p>
            <a:endParaRPr lang="en-US"/>
          </a:p>
        </p:txBody>
      </p:sp>
      <p:sp>
        <p:nvSpPr>
          <p:cNvPr id="534571" name="Rectangle 43"/>
          <p:cNvSpPr>
            <a:spLocks noChangeArrowheads="1"/>
          </p:cNvSpPr>
          <p:nvPr/>
        </p:nvSpPr>
        <p:spPr bwMode="auto">
          <a:xfrm>
            <a:off x="6746875" y="4446588"/>
            <a:ext cx="2014538" cy="228600"/>
          </a:xfrm>
          <a:prstGeom prst="rect">
            <a:avLst/>
          </a:prstGeom>
          <a:noFill/>
          <a:ln w="9525">
            <a:noFill/>
            <a:miter lim="800000"/>
          </a:ln>
        </p:spPr>
        <p:txBody>
          <a:bodyPr wrap="none" lIns="0" tIns="0" rIns="0" bIns="0">
            <a:spAutoFit/>
          </a:bodyPr>
          <a:lstStyle/>
          <a:p>
            <a:pPr algn="l"/>
            <a:r>
              <a:rPr lang="zh-CN" altLang="en-US" sz="1500" b="0" u="sng" dirty="0">
                <a:ea typeface="宋体" panose="02010600030101010101" pitchFamily="2" charset="-122"/>
              </a:rPr>
              <a:t> </a:t>
            </a:r>
            <a:r>
              <a:rPr lang="en-US" altLang="zh-CN" sz="1500" b="0" u="sng" dirty="0">
                <a:ea typeface="宋体" panose="02010600030101010101" pitchFamily="2" charset="-122"/>
              </a:rPr>
              <a:t>: </a:t>
            </a:r>
            <a:r>
              <a:rPr lang="en-US" altLang="zh-CN" sz="1500" b="0" u="sng" dirty="0" err="1">
                <a:ea typeface="宋体" panose="02010600030101010101" pitchFamily="2" charset="-122"/>
              </a:rPr>
              <a:t>FullTimeClassification</a:t>
            </a:r>
            <a:endParaRPr lang="en-US" altLang="zh-CN" sz="1500" b="0" dirty="0">
              <a:ea typeface="宋体" panose="02010600030101010101" pitchFamily="2" charset="-122"/>
            </a:endParaRPr>
          </a:p>
        </p:txBody>
      </p:sp>
      <p:sp>
        <p:nvSpPr>
          <p:cNvPr id="534574" name="Rectangle 46"/>
          <p:cNvSpPr>
            <a:spLocks noChangeArrowheads="1"/>
          </p:cNvSpPr>
          <p:nvPr/>
        </p:nvSpPr>
        <p:spPr bwMode="auto">
          <a:xfrm>
            <a:off x="430213" y="2484438"/>
            <a:ext cx="2138362" cy="411162"/>
          </a:xfrm>
          <a:prstGeom prst="rect">
            <a:avLst/>
          </a:prstGeom>
          <a:noFill/>
          <a:ln w="12700">
            <a:solidFill>
              <a:srgbClr val="CCECFF"/>
            </a:solidFill>
            <a:miter lim="800000"/>
          </a:ln>
        </p:spPr>
        <p:txBody>
          <a:bodyPr/>
          <a:lstStyle/>
          <a:p>
            <a:endParaRPr lang="en-US"/>
          </a:p>
        </p:txBody>
      </p:sp>
      <p:sp>
        <p:nvSpPr>
          <p:cNvPr id="534575" name="Rectangle 47"/>
          <p:cNvSpPr>
            <a:spLocks noChangeArrowheads="1"/>
          </p:cNvSpPr>
          <p:nvPr/>
        </p:nvSpPr>
        <p:spPr bwMode="auto">
          <a:xfrm>
            <a:off x="741363" y="2579688"/>
            <a:ext cx="1568450" cy="228600"/>
          </a:xfrm>
          <a:prstGeom prst="rect">
            <a:avLst/>
          </a:prstGeom>
          <a:noFill/>
          <a:ln w="9525">
            <a:noFill/>
            <a:miter lim="800000"/>
          </a:ln>
        </p:spPr>
        <p:txBody>
          <a:bodyPr wrap="none" lIns="0" tIns="0" rIns="0" bIns="0">
            <a:spAutoFit/>
          </a:bodyPr>
          <a:lstStyle/>
          <a:p>
            <a:pPr algn="l"/>
            <a:r>
              <a:rPr lang="zh-CN" altLang="en-US" sz="1500" b="0" u="sng" dirty="0">
                <a:ea typeface="宋体" panose="02010600030101010101" pitchFamily="2" charset="-122"/>
              </a:rPr>
              <a:t> </a:t>
            </a:r>
            <a:r>
              <a:rPr lang="en-US" altLang="zh-CN" sz="1500" b="0" u="sng" dirty="0">
                <a:ea typeface="宋体" panose="02010600030101010101" pitchFamily="2" charset="-122"/>
              </a:rPr>
              <a:t>: </a:t>
            </a:r>
            <a:r>
              <a:rPr lang="en-US" altLang="zh-CN" sz="1500" b="0" u="sng" dirty="0" err="1">
                <a:ea typeface="宋体" panose="02010600030101010101" pitchFamily="2" charset="-122"/>
              </a:rPr>
              <a:t>StudentManager</a:t>
            </a:r>
            <a:endParaRPr lang="en-US" altLang="zh-CN" sz="1500" b="0" dirty="0">
              <a:ea typeface="宋体" panose="02010600030101010101" pitchFamily="2" charset="-122"/>
            </a:endParaRPr>
          </a:p>
        </p:txBody>
      </p:sp>
      <p:sp>
        <p:nvSpPr>
          <p:cNvPr id="534577" name="Line 49"/>
          <p:cNvSpPr>
            <a:spLocks noChangeShapeType="1"/>
          </p:cNvSpPr>
          <p:nvPr/>
        </p:nvSpPr>
        <p:spPr bwMode="auto">
          <a:xfrm>
            <a:off x="1327150" y="2897188"/>
            <a:ext cx="0" cy="649287"/>
          </a:xfrm>
          <a:prstGeom prst="line">
            <a:avLst/>
          </a:prstGeom>
          <a:noFill/>
          <a:ln w="12700">
            <a:solidFill>
              <a:srgbClr val="CCECFF"/>
            </a:solidFill>
            <a:prstDash val="dash"/>
            <a:round/>
          </a:ln>
        </p:spPr>
        <p:txBody>
          <a:bodyPr/>
          <a:lstStyle/>
          <a:p>
            <a:endParaRPr lang="en-US"/>
          </a:p>
        </p:txBody>
      </p:sp>
      <p:sp>
        <p:nvSpPr>
          <p:cNvPr id="534578" name="Rectangle 50"/>
          <p:cNvSpPr>
            <a:spLocks noChangeArrowheads="1"/>
          </p:cNvSpPr>
          <p:nvPr/>
        </p:nvSpPr>
        <p:spPr bwMode="auto">
          <a:xfrm>
            <a:off x="4294188" y="2484438"/>
            <a:ext cx="2138362" cy="411162"/>
          </a:xfrm>
          <a:prstGeom prst="rect">
            <a:avLst/>
          </a:prstGeom>
          <a:noFill/>
          <a:ln w="12700">
            <a:solidFill>
              <a:srgbClr val="CCECFF"/>
            </a:solidFill>
            <a:miter lim="800000"/>
          </a:ln>
        </p:spPr>
        <p:txBody>
          <a:bodyPr/>
          <a:lstStyle/>
          <a:p>
            <a:endParaRPr lang="en-US"/>
          </a:p>
        </p:txBody>
      </p:sp>
      <p:sp>
        <p:nvSpPr>
          <p:cNvPr id="534579" name="Rectangle 51"/>
          <p:cNvSpPr>
            <a:spLocks noChangeArrowheads="1"/>
          </p:cNvSpPr>
          <p:nvPr/>
        </p:nvSpPr>
        <p:spPr bwMode="auto">
          <a:xfrm>
            <a:off x="4324350" y="2579688"/>
            <a:ext cx="2055813" cy="228600"/>
          </a:xfrm>
          <a:prstGeom prst="rect">
            <a:avLst/>
          </a:prstGeom>
          <a:noFill/>
          <a:ln w="9525">
            <a:noFill/>
            <a:miter lim="800000"/>
          </a:ln>
        </p:spPr>
        <p:txBody>
          <a:bodyPr wrap="none" lIns="0" tIns="0" rIns="0" bIns="0">
            <a:spAutoFit/>
          </a:bodyPr>
          <a:lstStyle/>
          <a:p>
            <a:pPr algn="l"/>
            <a:r>
              <a:rPr lang="zh-CN" altLang="en-US" sz="1500" b="0" u="sng" dirty="0">
                <a:ea typeface="宋体" panose="02010600030101010101" pitchFamily="2" charset="-122"/>
              </a:rPr>
              <a:t> </a:t>
            </a:r>
            <a:r>
              <a:rPr lang="en-US" altLang="zh-CN" sz="1500" b="0" u="sng" dirty="0">
                <a:ea typeface="宋体" panose="02010600030101010101" pitchFamily="2" charset="-122"/>
              </a:rPr>
              <a:t>: </a:t>
            </a:r>
            <a:r>
              <a:rPr lang="en-US" altLang="zh-CN" sz="1500" b="0" u="sng" dirty="0" err="1">
                <a:ea typeface="宋体" panose="02010600030101010101" pitchFamily="2" charset="-122"/>
              </a:rPr>
              <a:t>PartTimeClassification</a:t>
            </a:r>
            <a:endParaRPr lang="en-US" altLang="zh-CN" sz="1500" b="0" dirty="0">
              <a:ea typeface="宋体" panose="02010600030101010101" pitchFamily="2" charset="-122"/>
            </a:endParaRPr>
          </a:p>
        </p:txBody>
      </p:sp>
      <p:sp>
        <p:nvSpPr>
          <p:cNvPr id="534582" name="Line 54"/>
          <p:cNvSpPr>
            <a:spLocks noChangeShapeType="1"/>
          </p:cNvSpPr>
          <p:nvPr/>
        </p:nvSpPr>
        <p:spPr bwMode="auto">
          <a:xfrm>
            <a:off x="3517900" y="3922713"/>
            <a:ext cx="1784350" cy="1587"/>
          </a:xfrm>
          <a:prstGeom prst="line">
            <a:avLst/>
          </a:prstGeom>
          <a:noFill/>
          <a:ln w="12700">
            <a:solidFill>
              <a:srgbClr val="CCECFF"/>
            </a:solidFill>
            <a:round/>
            <a:tailEnd type="triangle" w="lg" len="lg"/>
          </a:ln>
        </p:spPr>
        <p:txBody>
          <a:bodyPr/>
          <a:lstStyle/>
          <a:p>
            <a:endParaRPr lang="en-US"/>
          </a:p>
        </p:txBody>
      </p:sp>
      <p:sp>
        <p:nvSpPr>
          <p:cNvPr id="534585" name="Rectangle 57"/>
          <p:cNvSpPr>
            <a:spLocks noChangeArrowheads="1"/>
          </p:cNvSpPr>
          <p:nvPr/>
        </p:nvSpPr>
        <p:spPr bwMode="auto">
          <a:xfrm>
            <a:off x="3692525" y="3649663"/>
            <a:ext cx="784225" cy="228600"/>
          </a:xfrm>
          <a:prstGeom prst="rect">
            <a:avLst/>
          </a:prstGeom>
          <a:noFill/>
          <a:ln w="9525">
            <a:noFill/>
            <a:miter lim="800000"/>
          </a:ln>
        </p:spPr>
        <p:txBody>
          <a:bodyPr wrap="none" lIns="0" tIns="0" rIns="0" bIns="0">
            <a:spAutoFit/>
          </a:bodyPr>
          <a:lstStyle/>
          <a:p>
            <a:pPr algn="l"/>
            <a:r>
              <a:rPr lang="en-US" altLang="zh-CN" sz="1500" b="0">
                <a:solidFill>
                  <a:schemeClr val="tx2"/>
                </a:solidFill>
                <a:ea typeface="宋体" panose="02010600030101010101" pitchFamily="2" charset="-122"/>
              </a:rPr>
              <a:t>2 : delete</a:t>
            </a:r>
            <a:endParaRPr lang="en-US" altLang="zh-CN" sz="1500" b="0">
              <a:solidFill>
                <a:schemeClr val="tx2"/>
              </a:solidFill>
              <a:ea typeface="宋体" panose="02010600030101010101" pitchFamily="2" charset="-122"/>
            </a:endParaRPr>
          </a:p>
        </p:txBody>
      </p:sp>
      <p:sp>
        <p:nvSpPr>
          <p:cNvPr id="534586" name="Line 58"/>
          <p:cNvSpPr>
            <a:spLocks noChangeShapeType="1"/>
          </p:cNvSpPr>
          <p:nvPr/>
        </p:nvSpPr>
        <p:spPr bwMode="auto">
          <a:xfrm>
            <a:off x="3530600" y="4545013"/>
            <a:ext cx="3109913" cy="1587"/>
          </a:xfrm>
          <a:prstGeom prst="line">
            <a:avLst/>
          </a:prstGeom>
          <a:noFill/>
          <a:ln w="12700">
            <a:solidFill>
              <a:srgbClr val="CCECFF"/>
            </a:solidFill>
            <a:round/>
            <a:tailEnd type="triangle" w="lg" len="lg"/>
          </a:ln>
        </p:spPr>
        <p:txBody>
          <a:bodyPr/>
          <a:lstStyle/>
          <a:p>
            <a:endParaRPr lang="en-US"/>
          </a:p>
        </p:txBody>
      </p:sp>
      <p:sp>
        <p:nvSpPr>
          <p:cNvPr id="534589" name="Rectangle 61"/>
          <p:cNvSpPr>
            <a:spLocks noChangeArrowheads="1"/>
          </p:cNvSpPr>
          <p:nvPr/>
        </p:nvSpPr>
        <p:spPr bwMode="auto">
          <a:xfrm>
            <a:off x="4295775" y="4286250"/>
            <a:ext cx="793750" cy="228600"/>
          </a:xfrm>
          <a:prstGeom prst="rect">
            <a:avLst/>
          </a:prstGeom>
          <a:noFill/>
          <a:ln w="9525">
            <a:noFill/>
            <a:miter lim="800000"/>
          </a:ln>
        </p:spPr>
        <p:txBody>
          <a:bodyPr wrap="none" lIns="0" tIns="0" rIns="0" bIns="0">
            <a:spAutoFit/>
          </a:bodyPr>
          <a:lstStyle/>
          <a:p>
            <a:pPr algn="l"/>
            <a:r>
              <a:rPr lang="en-US" altLang="zh-CN" sz="1500" b="0">
                <a:solidFill>
                  <a:schemeClr val="tx2"/>
                </a:solidFill>
                <a:ea typeface="宋体" panose="02010600030101010101" pitchFamily="2" charset="-122"/>
              </a:rPr>
              <a:t>3 : create</a:t>
            </a:r>
            <a:endParaRPr lang="en-US" altLang="zh-CN" sz="1500" b="0">
              <a:solidFill>
                <a:schemeClr val="tx2"/>
              </a:solidFill>
              <a:ea typeface="宋体" panose="02010600030101010101" pitchFamily="2" charset="-122"/>
            </a:endParaRPr>
          </a:p>
        </p:txBody>
      </p:sp>
      <p:sp>
        <p:nvSpPr>
          <p:cNvPr id="534590" name="Line 62"/>
          <p:cNvSpPr>
            <a:spLocks noChangeShapeType="1"/>
          </p:cNvSpPr>
          <p:nvPr/>
        </p:nvSpPr>
        <p:spPr bwMode="auto">
          <a:xfrm>
            <a:off x="1344613" y="3554413"/>
            <a:ext cx="2111375" cy="1587"/>
          </a:xfrm>
          <a:prstGeom prst="line">
            <a:avLst/>
          </a:prstGeom>
          <a:noFill/>
          <a:ln w="12700">
            <a:solidFill>
              <a:srgbClr val="CCECFF"/>
            </a:solidFill>
            <a:round/>
            <a:tailEnd type="triangle" w="lg" len="lg"/>
          </a:ln>
        </p:spPr>
        <p:txBody>
          <a:bodyPr/>
          <a:lstStyle/>
          <a:p>
            <a:endParaRPr lang="en-US"/>
          </a:p>
        </p:txBody>
      </p:sp>
      <p:sp>
        <p:nvSpPr>
          <p:cNvPr id="534593" name="Rectangle 65"/>
          <p:cNvSpPr>
            <a:spLocks noChangeArrowheads="1"/>
          </p:cNvSpPr>
          <p:nvPr/>
        </p:nvSpPr>
        <p:spPr bwMode="auto">
          <a:xfrm>
            <a:off x="1347788" y="3254375"/>
            <a:ext cx="1844675" cy="228600"/>
          </a:xfrm>
          <a:prstGeom prst="rect">
            <a:avLst/>
          </a:prstGeom>
          <a:noFill/>
          <a:ln w="9525">
            <a:noFill/>
            <a:miter lim="800000"/>
          </a:ln>
        </p:spPr>
        <p:txBody>
          <a:bodyPr wrap="none" lIns="0" tIns="0" rIns="0" bIns="0">
            <a:spAutoFit/>
          </a:bodyPr>
          <a:lstStyle/>
          <a:p>
            <a:pPr algn="l"/>
            <a:r>
              <a:rPr lang="en-US" altLang="zh-CN" sz="1500" b="0">
                <a:solidFill>
                  <a:schemeClr val="tx2"/>
                </a:solidFill>
                <a:ea typeface="宋体" panose="02010600030101010101" pitchFamily="2" charset="-122"/>
              </a:rPr>
              <a:t>1 : changeToFullTime</a:t>
            </a:r>
            <a:endParaRPr lang="en-US" altLang="zh-CN" sz="1500" b="0">
              <a:solidFill>
                <a:schemeClr val="tx2"/>
              </a:solidFill>
              <a:ea typeface="宋体" panose="02010600030101010101" pitchFamily="2" charset="-122"/>
            </a:endParaRPr>
          </a:p>
        </p:txBody>
      </p:sp>
      <p:sp>
        <p:nvSpPr>
          <p:cNvPr id="534595" name="Rectangle 67"/>
          <p:cNvSpPr>
            <a:spLocks noChangeArrowheads="1"/>
          </p:cNvSpPr>
          <p:nvPr/>
        </p:nvSpPr>
        <p:spPr bwMode="auto">
          <a:xfrm>
            <a:off x="1282700" y="3556000"/>
            <a:ext cx="88900" cy="1727200"/>
          </a:xfrm>
          <a:prstGeom prst="rect">
            <a:avLst/>
          </a:prstGeom>
          <a:noFill/>
          <a:ln w="12700">
            <a:solidFill>
              <a:srgbClr val="CCECFF"/>
            </a:solidFill>
            <a:miter lim="800000"/>
          </a:ln>
          <a:effectLst/>
        </p:spPr>
        <p:txBody>
          <a:bodyPr wrap="none" anchor="ctr"/>
          <a:lstStyle/>
          <a:p>
            <a:endParaRPr lang="en-US"/>
          </a:p>
        </p:txBody>
      </p:sp>
      <p:sp>
        <p:nvSpPr>
          <p:cNvPr id="534596" name="Line 68"/>
          <p:cNvSpPr>
            <a:spLocks noChangeShapeType="1"/>
          </p:cNvSpPr>
          <p:nvPr/>
        </p:nvSpPr>
        <p:spPr bwMode="auto">
          <a:xfrm>
            <a:off x="1327150" y="5284788"/>
            <a:ext cx="0" cy="484187"/>
          </a:xfrm>
          <a:prstGeom prst="line">
            <a:avLst/>
          </a:prstGeom>
          <a:noFill/>
          <a:ln w="12700">
            <a:solidFill>
              <a:srgbClr val="CCECFF"/>
            </a:solidFill>
            <a:prstDash val="dash"/>
            <a:round/>
          </a:ln>
        </p:spPr>
        <p:txBody>
          <a:bodyPr/>
          <a:lstStyle/>
          <a:p>
            <a:endParaRPr lang="en-US"/>
          </a:p>
        </p:txBody>
      </p:sp>
      <p:sp>
        <p:nvSpPr>
          <p:cNvPr id="534597" name="Line 69"/>
          <p:cNvSpPr>
            <a:spLocks noChangeShapeType="1"/>
          </p:cNvSpPr>
          <p:nvPr/>
        </p:nvSpPr>
        <p:spPr bwMode="auto">
          <a:xfrm>
            <a:off x="3473450" y="2897188"/>
            <a:ext cx="0" cy="649287"/>
          </a:xfrm>
          <a:prstGeom prst="line">
            <a:avLst/>
          </a:prstGeom>
          <a:noFill/>
          <a:ln w="12700">
            <a:solidFill>
              <a:srgbClr val="CCECFF"/>
            </a:solidFill>
            <a:prstDash val="dash"/>
            <a:round/>
          </a:ln>
        </p:spPr>
        <p:txBody>
          <a:bodyPr/>
          <a:lstStyle/>
          <a:p>
            <a:endParaRPr lang="en-US"/>
          </a:p>
        </p:txBody>
      </p:sp>
      <p:sp>
        <p:nvSpPr>
          <p:cNvPr id="534598" name="Rectangle 70"/>
          <p:cNvSpPr>
            <a:spLocks noChangeArrowheads="1"/>
          </p:cNvSpPr>
          <p:nvPr/>
        </p:nvSpPr>
        <p:spPr bwMode="auto">
          <a:xfrm>
            <a:off x="3429000" y="3556000"/>
            <a:ext cx="88900" cy="1371600"/>
          </a:xfrm>
          <a:prstGeom prst="rect">
            <a:avLst/>
          </a:prstGeom>
          <a:noFill/>
          <a:ln w="12700">
            <a:solidFill>
              <a:srgbClr val="CCECFF"/>
            </a:solidFill>
            <a:miter lim="800000"/>
          </a:ln>
          <a:effectLst/>
        </p:spPr>
        <p:txBody>
          <a:bodyPr wrap="none" anchor="ctr"/>
          <a:lstStyle/>
          <a:p>
            <a:endParaRPr lang="en-US"/>
          </a:p>
        </p:txBody>
      </p:sp>
      <p:sp>
        <p:nvSpPr>
          <p:cNvPr id="534599" name="Line 71"/>
          <p:cNvSpPr>
            <a:spLocks noChangeShapeType="1"/>
          </p:cNvSpPr>
          <p:nvPr/>
        </p:nvSpPr>
        <p:spPr bwMode="auto">
          <a:xfrm>
            <a:off x="3473450" y="4954588"/>
            <a:ext cx="0" cy="814387"/>
          </a:xfrm>
          <a:prstGeom prst="line">
            <a:avLst/>
          </a:prstGeom>
          <a:noFill/>
          <a:ln w="12700">
            <a:solidFill>
              <a:srgbClr val="CCECFF"/>
            </a:solidFill>
            <a:prstDash val="dash"/>
            <a:round/>
          </a:ln>
        </p:spPr>
        <p:txBody>
          <a:bodyPr/>
          <a:lstStyle/>
          <a:p>
            <a:endParaRPr lang="en-US"/>
          </a:p>
        </p:txBody>
      </p:sp>
      <p:sp>
        <p:nvSpPr>
          <p:cNvPr id="534600" name="Line 72"/>
          <p:cNvSpPr>
            <a:spLocks noChangeShapeType="1"/>
          </p:cNvSpPr>
          <p:nvPr/>
        </p:nvSpPr>
        <p:spPr bwMode="auto">
          <a:xfrm>
            <a:off x="5340350" y="2897188"/>
            <a:ext cx="0" cy="1055687"/>
          </a:xfrm>
          <a:prstGeom prst="line">
            <a:avLst/>
          </a:prstGeom>
          <a:noFill/>
          <a:ln w="12700">
            <a:solidFill>
              <a:srgbClr val="CCECFF"/>
            </a:solidFill>
            <a:prstDash val="dash"/>
            <a:round/>
          </a:ln>
        </p:spPr>
        <p:txBody>
          <a:bodyPr/>
          <a:lstStyle/>
          <a:p>
            <a:endParaRPr lang="en-US"/>
          </a:p>
        </p:txBody>
      </p:sp>
      <p:sp>
        <p:nvSpPr>
          <p:cNvPr id="534606" name="Line 78"/>
          <p:cNvSpPr>
            <a:spLocks noChangeShapeType="1"/>
          </p:cNvSpPr>
          <p:nvPr/>
        </p:nvSpPr>
        <p:spPr bwMode="auto">
          <a:xfrm>
            <a:off x="7753350" y="4778375"/>
            <a:ext cx="0" cy="990600"/>
          </a:xfrm>
          <a:prstGeom prst="line">
            <a:avLst/>
          </a:prstGeom>
          <a:noFill/>
          <a:ln w="12700">
            <a:solidFill>
              <a:srgbClr val="CCECFF"/>
            </a:solidFill>
            <a:prstDash val="dash"/>
            <a:round/>
          </a:ln>
        </p:spPr>
        <p:txBody>
          <a:bodyPr/>
          <a:lstStyle/>
          <a:p>
            <a:endParaRPr lang="en-US"/>
          </a:p>
        </p:txBody>
      </p:sp>
      <p:sp>
        <p:nvSpPr>
          <p:cNvPr id="534608" name="Text Box 80"/>
          <p:cNvSpPr txBox="1">
            <a:spLocks noChangeArrowheads="1"/>
          </p:cNvSpPr>
          <p:nvPr/>
        </p:nvSpPr>
        <p:spPr bwMode="auto">
          <a:xfrm>
            <a:off x="5167313" y="3741738"/>
            <a:ext cx="336550" cy="366712"/>
          </a:xfrm>
          <a:prstGeom prst="rect">
            <a:avLst/>
          </a:prstGeom>
          <a:noFill/>
          <a:ln w="9525">
            <a:noFill/>
            <a:miter lim="800000"/>
          </a:ln>
          <a:effectLst/>
        </p:spPr>
        <p:txBody>
          <a:bodyPr wrap="none">
            <a:spAutoFit/>
          </a:bodyPr>
          <a:lstStyle/>
          <a:p>
            <a:r>
              <a:rPr lang="en-US" altLang="zh-CN" sz="1800">
                <a:ea typeface="宋体" panose="02010600030101010101" pitchFamily="2" charset="-122"/>
              </a:rPr>
              <a:t>X</a:t>
            </a:r>
            <a:endParaRPr lang="en-US" altLang="zh-CN"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661" name="Line 85"/>
          <p:cNvSpPr>
            <a:spLocks noChangeShapeType="1"/>
          </p:cNvSpPr>
          <p:nvPr/>
        </p:nvSpPr>
        <p:spPr bwMode="auto">
          <a:xfrm flipH="1">
            <a:off x="2733675" y="3182938"/>
            <a:ext cx="930275" cy="0"/>
          </a:xfrm>
          <a:prstGeom prst="line">
            <a:avLst/>
          </a:prstGeom>
          <a:noFill/>
          <a:ln w="12700">
            <a:solidFill>
              <a:schemeClr val="tx1"/>
            </a:solidFill>
            <a:round/>
            <a:headEnd type="none" w="sm" len="sm"/>
            <a:tailEnd type="arrow" w="lg" len="lg"/>
          </a:ln>
          <a:effectLst/>
        </p:spPr>
        <p:txBody>
          <a:bodyPr wrap="none" anchor="ctr"/>
          <a:lstStyle/>
          <a:p>
            <a:endParaRPr lang="en-US"/>
          </a:p>
        </p:txBody>
      </p:sp>
      <p:sp>
        <p:nvSpPr>
          <p:cNvPr id="536578" name="Rectangle 2"/>
          <p:cNvSpPr>
            <a:spLocks noChangeArrowheads="1"/>
          </p:cNvSpPr>
          <p:nvPr/>
        </p:nvSpPr>
        <p:spPr bwMode="auto">
          <a:xfrm>
            <a:off x="3124200" y="6248400"/>
            <a:ext cx="2895600" cy="457200"/>
          </a:xfrm>
          <a:prstGeom prst="rect">
            <a:avLst/>
          </a:prstGeom>
          <a:noFill/>
          <a:ln w="9525">
            <a:noFill/>
            <a:miter lim="800000"/>
          </a:ln>
          <a:effectLst/>
        </p:spPr>
        <p:txBody>
          <a:bodyPr wrap="none" anchor="ctr"/>
          <a:lstStyle/>
          <a:p>
            <a:endParaRPr lang="en-US"/>
          </a:p>
        </p:txBody>
      </p:sp>
      <p:sp>
        <p:nvSpPr>
          <p:cNvPr id="536614" name="Rectangle 38"/>
          <p:cNvSpPr>
            <a:spLocks noGrp="1" noChangeArrowheads="1"/>
          </p:cNvSpPr>
          <p:nvPr>
            <p:ph type="title"/>
          </p:nvPr>
        </p:nvSpPr>
        <p:spPr>
          <a:xfrm>
            <a:off x="250031" y="342900"/>
            <a:ext cx="8999538" cy="533400"/>
          </a:xfrm>
        </p:spPr>
        <p:txBody>
          <a:bodyPr>
            <a:normAutofit fontScale="90000"/>
          </a:bodyPr>
          <a:lstStyle/>
          <a:p>
            <a:r>
              <a:rPr lang="en-US" altLang="zh-CN" dirty="0">
                <a:ea typeface="宋体" panose="02010600030101010101" pitchFamily="2" charset="-122"/>
              </a:rPr>
              <a:t>Metamorphosis and Flexibility </a:t>
            </a:r>
            <a:endParaRPr lang="en-US" altLang="zh-CN" dirty="0">
              <a:ea typeface="宋体" panose="02010600030101010101" pitchFamily="2" charset="-122"/>
            </a:endParaRPr>
          </a:p>
        </p:txBody>
      </p:sp>
      <p:sp>
        <p:nvSpPr>
          <p:cNvPr id="536615" name="Rectangle 39"/>
          <p:cNvSpPr>
            <a:spLocks noGrp="1" noChangeArrowheads="1"/>
          </p:cNvSpPr>
          <p:nvPr>
            <p:ph type="body" sz="half" idx="1"/>
          </p:nvPr>
        </p:nvSpPr>
        <p:spPr>
          <a:xfrm>
            <a:off x="361950" y="1052513"/>
            <a:ext cx="8474075" cy="3722687"/>
          </a:xfrm>
        </p:spPr>
        <p:txBody>
          <a:bodyPr/>
          <a:lstStyle/>
          <a:p>
            <a:r>
              <a:rPr lang="en-US" altLang="zh-CN" sz="2800" dirty="0">
                <a:ea typeface="宋体" panose="02010600030101010101" pitchFamily="2" charset="-122"/>
              </a:rPr>
              <a:t>This technique also adds to the flexibility of the model</a:t>
            </a:r>
            <a:endParaRPr lang="en-US" altLang="zh-CN" sz="2800" dirty="0">
              <a:ea typeface="宋体" panose="02010600030101010101" pitchFamily="2" charset="-122"/>
            </a:endParaRPr>
          </a:p>
        </p:txBody>
      </p:sp>
      <p:sp>
        <p:nvSpPr>
          <p:cNvPr id="536644" name="Rectangle 68"/>
          <p:cNvSpPr>
            <a:spLocks noChangeArrowheads="1"/>
          </p:cNvSpPr>
          <p:nvPr/>
        </p:nvSpPr>
        <p:spPr bwMode="auto">
          <a:xfrm>
            <a:off x="900113" y="2627313"/>
            <a:ext cx="1825625" cy="968375"/>
          </a:xfrm>
          <a:prstGeom prst="rect">
            <a:avLst/>
          </a:prstGeom>
          <a:solidFill>
            <a:srgbClr val="FFFFCC"/>
          </a:solidFill>
          <a:ln w="12700">
            <a:solidFill>
              <a:srgbClr val="990033"/>
            </a:solidFill>
            <a:miter lim="800000"/>
          </a:ln>
          <a:effectLst/>
        </p:spPr>
        <p:txBody>
          <a:bodyPr wrap="none" anchor="ctr"/>
          <a:lstStyle/>
          <a:p>
            <a:endParaRPr lang="en-US"/>
          </a:p>
        </p:txBody>
      </p:sp>
      <p:sp>
        <p:nvSpPr>
          <p:cNvPr id="536645" name="Rectangle 69"/>
          <p:cNvSpPr>
            <a:spLocks noChangeArrowheads="1"/>
          </p:cNvSpPr>
          <p:nvPr/>
        </p:nvSpPr>
        <p:spPr bwMode="auto">
          <a:xfrm>
            <a:off x="980881" y="2589213"/>
            <a:ext cx="1681551" cy="293030"/>
          </a:xfrm>
          <a:prstGeom prst="rect">
            <a:avLst/>
          </a:prstGeom>
          <a:noFill/>
          <a:ln w="9525">
            <a:noFill/>
            <a:miter lim="800000"/>
          </a:ln>
          <a:effectLst/>
        </p:spPr>
        <p:txBody>
          <a:bodyPr wrap="none" lIns="92075" tIns="46038" rIns="92075" bIns="46038">
            <a:spAutoFit/>
          </a:bodyPr>
          <a:lstStyle/>
          <a:p>
            <a:r>
              <a:rPr lang="en-US" altLang="zh-CN" sz="1300" b="0" dirty="0" err="1">
                <a:ea typeface="宋体" panose="02010600030101010101" pitchFamily="2" charset="-122"/>
              </a:rPr>
              <a:t>ResidentInformation</a:t>
            </a:r>
            <a:endParaRPr lang="en-US" altLang="zh-CN" sz="1300" b="0" dirty="0">
              <a:ea typeface="宋体" panose="02010600030101010101" pitchFamily="2" charset="-122"/>
            </a:endParaRPr>
          </a:p>
        </p:txBody>
      </p:sp>
      <p:sp>
        <p:nvSpPr>
          <p:cNvPr id="536646" name="Line 70"/>
          <p:cNvSpPr>
            <a:spLocks noChangeShapeType="1"/>
          </p:cNvSpPr>
          <p:nvPr/>
        </p:nvSpPr>
        <p:spPr bwMode="auto">
          <a:xfrm flipV="1">
            <a:off x="903288" y="2874963"/>
            <a:ext cx="1828800"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6647" name="Line 71"/>
          <p:cNvSpPr>
            <a:spLocks noChangeShapeType="1"/>
          </p:cNvSpPr>
          <p:nvPr/>
        </p:nvSpPr>
        <p:spPr bwMode="auto">
          <a:xfrm>
            <a:off x="906463" y="3476625"/>
            <a:ext cx="1828800" cy="0"/>
          </a:xfrm>
          <a:prstGeom prst="line">
            <a:avLst/>
          </a:prstGeom>
          <a:noFill/>
          <a:ln w="12700">
            <a:solidFill>
              <a:srgbClr val="990033"/>
            </a:solidFill>
            <a:round/>
            <a:headEnd type="none" w="sm" len="sm"/>
            <a:tailEnd type="none" w="sm" len="sm"/>
          </a:ln>
          <a:effectLst/>
        </p:spPr>
        <p:txBody>
          <a:bodyPr wrap="none" anchor="ctr"/>
          <a:lstStyle/>
          <a:p>
            <a:endParaRPr lang="en-US"/>
          </a:p>
        </p:txBody>
      </p:sp>
      <p:sp>
        <p:nvSpPr>
          <p:cNvPr id="536659" name="Rectangle 83"/>
          <p:cNvSpPr>
            <a:spLocks noChangeArrowheads="1"/>
          </p:cNvSpPr>
          <p:nvPr/>
        </p:nvSpPr>
        <p:spPr bwMode="auto">
          <a:xfrm>
            <a:off x="3495675" y="3211513"/>
            <a:ext cx="293350" cy="323808"/>
          </a:xfrm>
          <a:prstGeom prst="rect">
            <a:avLst/>
          </a:prstGeom>
          <a:noFill/>
          <a:ln w="9525">
            <a:noFill/>
            <a:miter lim="800000"/>
          </a:ln>
          <a:effectLst/>
        </p:spPr>
        <p:txBody>
          <a:bodyPr wrap="none" lIns="92075" tIns="46038" rIns="92075" bIns="46038">
            <a:spAutoFit/>
          </a:bodyPr>
          <a:lstStyle/>
          <a:p>
            <a:pPr algn="l"/>
            <a:r>
              <a:rPr lang="en-US" altLang="zh-CN" sz="1500" b="0" dirty="0">
                <a:ea typeface="宋体" panose="02010600030101010101" pitchFamily="2" charset="-122"/>
              </a:rPr>
              <a:t>1</a:t>
            </a:r>
            <a:endParaRPr lang="en-US" altLang="zh-CN" sz="1500" b="0" dirty="0">
              <a:ea typeface="宋体" panose="02010600030101010101" pitchFamily="2" charset="-122"/>
            </a:endParaRPr>
          </a:p>
        </p:txBody>
      </p:sp>
      <p:sp>
        <p:nvSpPr>
          <p:cNvPr id="536660" name="Freeform 84"/>
          <p:cNvSpPr/>
          <p:nvPr/>
        </p:nvSpPr>
        <p:spPr bwMode="auto">
          <a:xfrm>
            <a:off x="3565525" y="3114675"/>
            <a:ext cx="244475" cy="141288"/>
          </a:xfrm>
          <a:custGeom>
            <a:avLst/>
            <a:gdLst/>
            <a:ahLst/>
            <a:cxnLst>
              <a:cxn ang="0">
                <a:pos x="147" y="35"/>
              </a:cxn>
              <a:cxn ang="0">
                <a:pos x="72" y="70"/>
              </a:cxn>
              <a:cxn ang="0">
                <a:pos x="0" y="35"/>
              </a:cxn>
              <a:cxn ang="0">
                <a:pos x="72" y="0"/>
              </a:cxn>
              <a:cxn ang="0">
                <a:pos x="147" y="35"/>
              </a:cxn>
            </a:cxnLst>
            <a:rect l="0" t="0" r="r" b="b"/>
            <a:pathLst>
              <a:path w="148" h="71">
                <a:moveTo>
                  <a:pt x="147" y="35"/>
                </a:moveTo>
                <a:lnTo>
                  <a:pt x="72" y="70"/>
                </a:lnTo>
                <a:lnTo>
                  <a:pt x="0" y="35"/>
                </a:lnTo>
                <a:lnTo>
                  <a:pt x="72" y="0"/>
                </a:lnTo>
                <a:lnTo>
                  <a:pt x="147" y="35"/>
                </a:lnTo>
              </a:path>
            </a:pathLst>
          </a:custGeom>
          <a:solidFill>
            <a:srgbClr val="969696"/>
          </a:solidFill>
          <a:ln w="12700" cap="rnd" cmpd="sng">
            <a:solidFill>
              <a:schemeClr val="tx1"/>
            </a:solidFill>
            <a:prstDash val="solid"/>
            <a:round/>
          </a:ln>
          <a:effectLst/>
        </p:spPr>
        <p:txBody>
          <a:bodyPr/>
          <a:lstStyle/>
          <a:p>
            <a:endParaRPr lang="en-US"/>
          </a:p>
        </p:txBody>
      </p:sp>
      <p:sp>
        <p:nvSpPr>
          <p:cNvPr id="536662" name="Rectangle 86"/>
          <p:cNvSpPr>
            <a:spLocks noChangeArrowheads="1"/>
          </p:cNvSpPr>
          <p:nvPr/>
        </p:nvSpPr>
        <p:spPr bwMode="auto">
          <a:xfrm>
            <a:off x="2824163" y="2859088"/>
            <a:ext cx="506549" cy="323808"/>
          </a:xfrm>
          <a:prstGeom prst="rect">
            <a:avLst/>
          </a:prstGeom>
          <a:noFill/>
          <a:ln w="9525">
            <a:noFill/>
            <a:miter lim="800000"/>
          </a:ln>
          <a:effectLst/>
        </p:spPr>
        <p:txBody>
          <a:bodyPr wrap="none" lIns="92075" tIns="46038" rIns="92075" bIns="46038">
            <a:spAutoFit/>
          </a:bodyPr>
          <a:lstStyle/>
          <a:p>
            <a:pPr algn="l"/>
            <a:r>
              <a:rPr lang="en-US" altLang="zh-CN" sz="1500" b="0" dirty="0">
                <a:ea typeface="宋体" panose="02010600030101010101" pitchFamily="2" charset="-122"/>
              </a:rPr>
              <a:t>0..1</a:t>
            </a:r>
            <a:endParaRPr lang="en-US" altLang="zh-CN" sz="1500" b="0" dirty="0">
              <a:ea typeface="宋体" panose="02010600030101010101" pitchFamily="2" charset="-122"/>
            </a:endParaRPr>
          </a:p>
        </p:txBody>
      </p:sp>
      <p:sp>
        <p:nvSpPr>
          <p:cNvPr id="536681" name="Rectangle 105"/>
          <p:cNvSpPr>
            <a:spLocks noChangeArrowheads="1"/>
          </p:cNvSpPr>
          <p:nvPr/>
        </p:nvSpPr>
        <p:spPr bwMode="auto">
          <a:xfrm>
            <a:off x="969963" y="2860675"/>
            <a:ext cx="1076325" cy="558800"/>
          </a:xfrm>
          <a:prstGeom prst="rect">
            <a:avLst/>
          </a:prstGeom>
          <a:noFill/>
          <a:ln w="9525">
            <a:noFill/>
            <a:miter lim="800000"/>
          </a:ln>
          <a:effectLst/>
        </p:spPr>
        <p:txBody>
          <a:bodyPr wrap="none" lIns="92075" tIns="46038" rIns="92075" bIns="46038">
            <a:spAutoFit/>
          </a:bodyPr>
          <a:lstStyle/>
          <a:p>
            <a:pPr algn="l">
              <a:lnSpc>
                <a:spcPct val="85000"/>
              </a:lnSpc>
            </a:pPr>
            <a:r>
              <a:rPr lang="en-US" altLang="zh-CN" sz="1200" b="0" dirty="0">
                <a:ea typeface="宋体" panose="02010600030101010101" pitchFamily="2" charset="-122"/>
              </a:rPr>
              <a:t>+ dorm</a:t>
            </a:r>
            <a:endParaRPr lang="en-US" altLang="zh-CN" sz="1200" b="0" dirty="0">
              <a:ea typeface="宋体" panose="02010600030101010101" pitchFamily="2" charset="-122"/>
            </a:endParaRPr>
          </a:p>
          <a:p>
            <a:pPr algn="l">
              <a:lnSpc>
                <a:spcPct val="85000"/>
              </a:lnSpc>
            </a:pPr>
            <a:r>
              <a:rPr lang="en-US" altLang="zh-CN" sz="1200" b="0" dirty="0">
                <a:ea typeface="宋体" panose="02010600030101010101" pitchFamily="2" charset="-122"/>
              </a:rPr>
              <a:t>+ room</a:t>
            </a:r>
            <a:endParaRPr lang="en-US" altLang="zh-CN" sz="1200" b="0" dirty="0">
              <a:ea typeface="宋体" panose="02010600030101010101" pitchFamily="2" charset="-122"/>
            </a:endParaRPr>
          </a:p>
          <a:p>
            <a:pPr algn="l">
              <a:lnSpc>
                <a:spcPct val="85000"/>
              </a:lnSpc>
            </a:pPr>
            <a:r>
              <a:rPr lang="en-US" altLang="zh-CN" sz="1200" b="0" dirty="0">
                <a:ea typeface="宋体" panose="02010600030101010101" pitchFamily="2" charset="-122"/>
              </a:rPr>
              <a:t>+ </a:t>
            </a:r>
            <a:r>
              <a:rPr lang="en-US" altLang="zh-CN" sz="1200" b="0" dirty="0" err="1">
                <a:ea typeface="宋体" panose="02010600030101010101" pitchFamily="2" charset="-122"/>
              </a:rPr>
              <a:t>roomKeyID</a:t>
            </a:r>
            <a:endParaRPr lang="en-US" altLang="zh-CN" sz="1200" b="0" dirty="0">
              <a:ea typeface="宋体" panose="02010600030101010101" pitchFamily="2" charset="-122"/>
            </a:endParaRPr>
          </a:p>
        </p:txBody>
      </p:sp>
      <p:sp>
        <p:nvSpPr>
          <p:cNvPr id="536705" name="Line 129"/>
          <p:cNvSpPr>
            <a:spLocks noChangeShapeType="1"/>
          </p:cNvSpPr>
          <p:nvPr/>
        </p:nvSpPr>
        <p:spPr bwMode="auto">
          <a:xfrm flipV="1">
            <a:off x="5595938" y="3627438"/>
            <a:ext cx="866775" cy="866775"/>
          </a:xfrm>
          <a:prstGeom prst="line">
            <a:avLst/>
          </a:prstGeom>
          <a:noFill/>
          <a:ln w="12700">
            <a:solidFill>
              <a:schemeClr val="tx1"/>
            </a:solidFill>
            <a:round/>
          </a:ln>
          <a:effectLst/>
        </p:spPr>
        <p:txBody>
          <a:bodyPr wrap="none" anchor="ctr"/>
          <a:lstStyle/>
          <a:p>
            <a:endParaRPr lang="en-US"/>
          </a:p>
        </p:txBody>
      </p:sp>
      <p:sp>
        <p:nvSpPr>
          <p:cNvPr id="536706" name="Line 130"/>
          <p:cNvSpPr>
            <a:spLocks noChangeShapeType="1"/>
          </p:cNvSpPr>
          <p:nvPr/>
        </p:nvSpPr>
        <p:spPr bwMode="auto">
          <a:xfrm rot="2700000" flipH="1" flipV="1">
            <a:off x="6929438" y="3819525"/>
            <a:ext cx="527050" cy="527050"/>
          </a:xfrm>
          <a:prstGeom prst="line">
            <a:avLst/>
          </a:prstGeom>
          <a:noFill/>
          <a:ln w="12700">
            <a:solidFill>
              <a:schemeClr val="tx1"/>
            </a:solidFill>
            <a:round/>
          </a:ln>
          <a:effectLst/>
        </p:spPr>
        <p:txBody>
          <a:bodyPr wrap="none" anchor="ctr"/>
          <a:lstStyle/>
          <a:p>
            <a:endParaRPr lang="en-US"/>
          </a:p>
        </p:txBody>
      </p:sp>
      <p:sp>
        <p:nvSpPr>
          <p:cNvPr id="536707" name="AutoShape 131"/>
          <p:cNvSpPr>
            <a:spLocks noChangeArrowheads="1"/>
          </p:cNvSpPr>
          <p:nvPr/>
        </p:nvSpPr>
        <p:spPr bwMode="auto">
          <a:xfrm rot="22110" flipH="1">
            <a:off x="7094538" y="3441700"/>
            <a:ext cx="201612" cy="265113"/>
          </a:xfrm>
          <a:prstGeom prst="triangle">
            <a:avLst>
              <a:gd name="adj" fmla="val 50000"/>
            </a:avLst>
          </a:prstGeom>
          <a:noFill/>
          <a:ln w="12700">
            <a:solidFill>
              <a:schemeClr val="tx1"/>
            </a:solidFill>
            <a:miter lim="800000"/>
          </a:ln>
          <a:effectLst/>
        </p:spPr>
        <p:txBody>
          <a:bodyPr wrap="none" anchor="ctr"/>
          <a:lstStyle/>
          <a:p>
            <a:endParaRPr lang="en-US"/>
          </a:p>
        </p:txBody>
      </p:sp>
      <p:sp>
        <p:nvSpPr>
          <p:cNvPr id="536708" name="Rectangle 132"/>
          <p:cNvSpPr>
            <a:spLocks noChangeArrowheads="1"/>
          </p:cNvSpPr>
          <p:nvPr/>
        </p:nvSpPr>
        <p:spPr bwMode="auto">
          <a:xfrm>
            <a:off x="6299200" y="4146550"/>
            <a:ext cx="17780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6709" name="Line 133"/>
          <p:cNvSpPr>
            <a:spLocks noChangeShapeType="1"/>
          </p:cNvSpPr>
          <p:nvPr/>
        </p:nvSpPr>
        <p:spPr bwMode="auto">
          <a:xfrm>
            <a:off x="6305550" y="4392613"/>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10" name="Line 134"/>
          <p:cNvSpPr>
            <a:spLocks noChangeShapeType="1"/>
          </p:cNvSpPr>
          <p:nvPr/>
        </p:nvSpPr>
        <p:spPr bwMode="auto">
          <a:xfrm>
            <a:off x="6305550" y="4659313"/>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11" name="Rectangle 135"/>
          <p:cNvSpPr>
            <a:spLocks noChangeArrowheads="1"/>
          </p:cNvSpPr>
          <p:nvPr/>
        </p:nvSpPr>
        <p:spPr bwMode="auto">
          <a:xfrm>
            <a:off x="4330700" y="4146550"/>
            <a:ext cx="1778000" cy="628650"/>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6712" name="Line 136"/>
          <p:cNvSpPr>
            <a:spLocks noChangeShapeType="1"/>
          </p:cNvSpPr>
          <p:nvPr/>
        </p:nvSpPr>
        <p:spPr bwMode="auto">
          <a:xfrm>
            <a:off x="4337050" y="4392613"/>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13" name="Line 137"/>
          <p:cNvSpPr>
            <a:spLocks noChangeShapeType="1"/>
          </p:cNvSpPr>
          <p:nvPr/>
        </p:nvSpPr>
        <p:spPr bwMode="auto">
          <a:xfrm>
            <a:off x="4337050" y="4659313"/>
            <a:ext cx="178276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14" name="Rectangle 138"/>
          <p:cNvSpPr>
            <a:spLocks noChangeArrowheads="1"/>
          </p:cNvSpPr>
          <p:nvPr/>
        </p:nvSpPr>
        <p:spPr bwMode="auto">
          <a:xfrm>
            <a:off x="6303963" y="4113213"/>
            <a:ext cx="1792287" cy="290512"/>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FullTimeClassification</a:t>
            </a:r>
            <a:endParaRPr lang="en-US" altLang="zh-CN" sz="1300" b="0" dirty="0">
              <a:ea typeface="宋体" panose="02010600030101010101" pitchFamily="2" charset="-122"/>
            </a:endParaRPr>
          </a:p>
        </p:txBody>
      </p:sp>
      <p:sp>
        <p:nvSpPr>
          <p:cNvPr id="536715" name="Rectangle 139"/>
          <p:cNvSpPr>
            <a:spLocks noChangeArrowheads="1"/>
          </p:cNvSpPr>
          <p:nvPr/>
        </p:nvSpPr>
        <p:spPr bwMode="auto">
          <a:xfrm>
            <a:off x="6237288" y="4392613"/>
            <a:ext cx="948978"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gradDate</a:t>
            </a:r>
            <a:endParaRPr lang="en-US" altLang="zh-CN" sz="1200" b="0" dirty="0">
              <a:ea typeface="宋体" panose="02010600030101010101" pitchFamily="2" charset="-122"/>
            </a:endParaRPr>
          </a:p>
        </p:txBody>
      </p:sp>
      <p:sp>
        <p:nvSpPr>
          <p:cNvPr id="536716" name="Rectangle 140"/>
          <p:cNvSpPr>
            <a:spLocks noChangeArrowheads="1"/>
          </p:cNvSpPr>
          <p:nvPr/>
        </p:nvSpPr>
        <p:spPr bwMode="auto">
          <a:xfrm>
            <a:off x="4330700" y="4111625"/>
            <a:ext cx="1828800" cy="29051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err="1">
                <a:ea typeface="宋体" panose="02010600030101010101" pitchFamily="2" charset="-122"/>
              </a:rPr>
              <a:t>PartTimeClassification</a:t>
            </a:r>
            <a:endParaRPr lang="en-US" altLang="zh-CN" sz="1300" b="0" dirty="0">
              <a:ea typeface="宋体" panose="02010600030101010101" pitchFamily="2" charset="-122"/>
            </a:endParaRPr>
          </a:p>
        </p:txBody>
      </p:sp>
      <p:sp>
        <p:nvSpPr>
          <p:cNvPr id="536717" name="Rectangle 141"/>
          <p:cNvSpPr>
            <a:spLocks noChangeArrowheads="1"/>
          </p:cNvSpPr>
          <p:nvPr/>
        </p:nvSpPr>
        <p:spPr bwMode="auto">
          <a:xfrm>
            <a:off x="4278313" y="4392613"/>
            <a:ext cx="1516062" cy="277641"/>
          </a:xfrm>
          <a:prstGeom prst="rect">
            <a:avLst/>
          </a:prstGeom>
          <a:noFill/>
          <a:ln w="9525">
            <a:noFill/>
            <a:miter lim="800000"/>
          </a:ln>
          <a:effectLst/>
        </p:spPr>
        <p:txBody>
          <a:bodyPr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maxNumCourses</a:t>
            </a:r>
            <a:endParaRPr lang="en-US" altLang="zh-CN" sz="1200" b="0" dirty="0">
              <a:ea typeface="宋体" panose="02010600030101010101" pitchFamily="2" charset="-122"/>
            </a:endParaRPr>
          </a:p>
        </p:txBody>
      </p:sp>
      <p:sp>
        <p:nvSpPr>
          <p:cNvPr id="536718" name="Rectangle 142"/>
          <p:cNvSpPr>
            <a:spLocks noChangeArrowheads="1"/>
          </p:cNvSpPr>
          <p:nvPr/>
        </p:nvSpPr>
        <p:spPr bwMode="auto">
          <a:xfrm>
            <a:off x="3819525" y="2673350"/>
            <a:ext cx="1479550" cy="1095375"/>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6719" name="Rectangle 143"/>
          <p:cNvSpPr>
            <a:spLocks noChangeArrowheads="1"/>
          </p:cNvSpPr>
          <p:nvPr/>
        </p:nvSpPr>
        <p:spPr bwMode="auto">
          <a:xfrm>
            <a:off x="4103181" y="2652713"/>
            <a:ext cx="761427" cy="293030"/>
          </a:xfrm>
          <a:prstGeom prst="rect">
            <a:avLst/>
          </a:prstGeom>
          <a:noFill/>
          <a:ln w="9525">
            <a:noFill/>
            <a:miter lim="800000"/>
          </a:ln>
          <a:effectLst/>
        </p:spPr>
        <p:txBody>
          <a:bodyPr wrap="none" lIns="92075" tIns="46038" rIns="92075" bIns="46038">
            <a:spAutoFit/>
          </a:bodyPr>
          <a:lstStyle/>
          <a:p>
            <a:r>
              <a:rPr lang="en-US" altLang="zh-CN" sz="1300" b="0" dirty="0">
                <a:ea typeface="宋体" panose="02010600030101010101" pitchFamily="2" charset="-122"/>
              </a:rPr>
              <a:t>Student</a:t>
            </a:r>
            <a:endParaRPr lang="en-US" altLang="zh-CN" sz="1300" b="0" dirty="0">
              <a:ea typeface="宋体" panose="02010600030101010101" pitchFamily="2" charset="-122"/>
            </a:endParaRPr>
          </a:p>
        </p:txBody>
      </p:sp>
      <p:sp>
        <p:nvSpPr>
          <p:cNvPr id="536720" name="Line 144"/>
          <p:cNvSpPr>
            <a:spLocks noChangeShapeType="1"/>
          </p:cNvSpPr>
          <p:nvPr/>
        </p:nvSpPr>
        <p:spPr bwMode="auto">
          <a:xfrm>
            <a:off x="3819525" y="2919413"/>
            <a:ext cx="147161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21" name="Rectangle 145"/>
          <p:cNvSpPr>
            <a:spLocks noChangeArrowheads="1"/>
          </p:cNvSpPr>
          <p:nvPr/>
        </p:nvSpPr>
        <p:spPr bwMode="auto">
          <a:xfrm>
            <a:off x="3783013" y="2874963"/>
            <a:ext cx="702115"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name</a:t>
            </a:r>
            <a:endParaRPr lang="en-US" altLang="zh-CN" sz="1200" b="0" dirty="0">
              <a:ea typeface="宋体" panose="02010600030101010101" pitchFamily="2" charset="-122"/>
            </a:endParaRPr>
          </a:p>
        </p:txBody>
      </p:sp>
      <p:sp>
        <p:nvSpPr>
          <p:cNvPr id="536722" name="Rectangle 146"/>
          <p:cNvSpPr>
            <a:spLocks noChangeArrowheads="1"/>
          </p:cNvSpPr>
          <p:nvPr/>
        </p:nvSpPr>
        <p:spPr bwMode="auto">
          <a:xfrm>
            <a:off x="3783013" y="3055938"/>
            <a:ext cx="864019" cy="277641"/>
          </a:xfrm>
          <a:prstGeom prst="rect">
            <a:avLst/>
          </a:prstGeom>
          <a:noFill/>
          <a:ln w="9525">
            <a:noFill/>
            <a:miter lim="800000"/>
          </a:ln>
          <a:effectLst/>
        </p:spPr>
        <p:txBody>
          <a:bodyPr wrap="none" lIns="92075" tIns="46038" rIns="92075" bIns="46038">
            <a:spAutoFit/>
          </a:bodyPr>
          <a:lstStyle/>
          <a:p>
            <a:pPr algn="l"/>
            <a:r>
              <a:rPr lang="en-US" altLang="zh-CN" sz="1200" b="0" dirty="0">
                <a:ea typeface="宋体" panose="02010600030101010101" pitchFamily="2" charset="-122"/>
              </a:rPr>
              <a:t>+ address</a:t>
            </a:r>
            <a:endParaRPr lang="en-US" altLang="zh-CN" sz="1200" b="0" dirty="0">
              <a:ea typeface="宋体" panose="02010600030101010101" pitchFamily="2" charset="-122"/>
            </a:endParaRPr>
          </a:p>
        </p:txBody>
      </p:sp>
      <p:sp>
        <p:nvSpPr>
          <p:cNvPr id="536723" name="Rectangle 147"/>
          <p:cNvSpPr>
            <a:spLocks noChangeArrowheads="1"/>
          </p:cNvSpPr>
          <p:nvPr/>
        </p:nvSpPr>
        <p:spPr bwMode="auto">
          <a:xfrm>
            <a:off x="3783013" y="3236913"/>
            <a:ext cx="976229" cy="277641"/>
          </a:xfrm>
          <a:prstGeom prst="rect">
            <a:avLst/>
          </a:prstGeom>
          <a:noFill/>
          <a:ln w="9525">
            <a:noFill/>
            <a:miter lim="800000"/>
          </a:ln>
          <a:effectLst/>
        </p:spPr>
        <p:txBody>
          <a:bodyPr wrap="none" lIns="92075" tIns="46038" rIns="92075" bIns="46038">
            <a:spAutoFit/>
          </a:bodyPr>
          <a:lstStyle/>
          <a:p>
            <a:pPr algn="l">
              <a:spcAft>
                <a:spcPct val="30000"/>
              </a:spcAft>
            </a:pPr>
            <a:r>
              <a:rPr lang="en-US" altLang="zh-CN" sz="1200" b="0" dirty="0">
                <a:ea typeface="宋体" panose="02010600030101010101" pitchFamily="2" charset="-122"/>
              </a:rPr>
              <a:t>+ </a:t>
            </a:r>
            <a:r>
              <a:rPr lang="en-US" altLang="zh-CN" sz="1200" b="0" dirty="0" err="1">
                <a:ea typeface="宋体" panose="02010600030101010101" pitchFamily="2" charset="-122"/>
              </a:rPr>
              <a:t>studentID</a:t>
            </a:r>
            <a:endParaRPr lang="en-US" altLang="zh-CN" sz="1200" b="0" dirty="0">
              <a:ea typeface="宋体" panose="02010600030101010101" pitchFamily="2" charset="-122"/>
            </a:endParaRPr>
          </a:p>
        </p:txBody>
      </p:sp>
      <p:sp>
        <p:nvSpPr>
          <p:cNvPr id="536724" name="Line 148"/>
          <p:cNvSpPr>
            <a:spLocks noChangeShapeType="1"/>
          </p:cNvSpPr>
          <p:nvPr/>
        </p:nvSpPr>
        <p:spPr bwMode="auto">
          <a:xfrm>
            <a:off x="3819525" y="3490913"/>
            <a:ext cx="1471613"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25" name="AutoShape 149"/>
          <p:cNvSpPr>
            <a:spLocks noChangeArrowheads="1"/>
          </p:cNvSpPr>
          <p:nvPr/>
        </p:nvSpPr>
        <p:spPr bwMode="auto">
          <a:xfrm rot="2678264">
            <a:off x="6446838" y="3395663"/>
            <a:ext cx="201612" cy="265112"/>
          </a:xfrm>
          <a:prstGeom prst="triangle">
            <a:avLst>
              <a:gd name="adj" fmla="val 50000"/>
            </a:avLst>
          </a:prstGeom>
          <a:noFill/>
          <a:ln w="12700">
            <a:solidFill>
              <a:schemeClr val="tx1"/>
            </a:solidFill>
            <a:miter lim="800000"/>
          </a:ln>
          <a:effectLst/>
        </p:spPr>
        <p:txBody>
          <a:bodyPr wrap="none" anchor="ctr"/>
          <a:lstStyle/>
          <a:p>
            <a:endParaRPr lang="en-US"/>
          </a:p>
        </p:txBody>
      </p:sp>
      <p:grpSp>
        <p:nvGrpSpPr>
          <p:cNvPr id="536726" name="Group 150"/>
          <p:cNvGrpSpPr/>
          <p:nvPr/>
        </p:nvGrpSpPr>
        <p:grpSpPr bwMode="auto">
          <a:xfrm>
            <a:off x="6296025" y="2965450"/>
            <a:ext cx="1176338" cy="463550"/>
            <a:chOff x="4242" y="2133"/>
            <a:chExt cx="741" cy="292"/>
          </a:xfrm>
        </p:grpSpPr>
        <p:sp>
          <p:nvSpPr>
            <p:cNvPr id="536727" name="Rectangle 151"/>
            <p:cNvSpPr>
              <a:spLocks noChangeArrowheads="1"/>
            </p:cNvSpPr>
            <p:nvPr/>
          </p:nvSpPr>
          <p:spPr bwMode="auto">
            <a:xfrm>
              <a:off x="4242" y="2133"/>
              <a:ext cx="736" cy="292"/>
            </a:xfrm>
            <a:prstGeom prst="rect">
              <a:avLst/>
            </a:prstGeom>
            <a:solidFill>
              <a:srgbClr val="FFFFCC"/>
            </a:solidFill>
            <a:ln w="12700">
              <a:solidFill>
                <a:srgbClr val="8A0E5E"/>
              </a:solidFill>
              <a:miter lim="800000"/>
            </a:ln>
            <a:effectLst/>
          </p:spPr>
          <p:txBody>
            <a:bodyPr wrap="none" anchor="ctr"/>
            <a:lstStyle/>
            <a:p>
              <a:endParaRPr lang="en-US"/>
            </a:p>
          </p:txBody>
        </p:sp>
        <p:sp>
          <p:nvSpPr>
            <p:cNvPr id="536728" name="Line 152"/>
            <p:cNvSpPr>
              <a:spLocks noChangeShapeType="1"/>
            </p:cNvSpPr>
            <p:nvPr/>
          </p:nvSpPr>
          <p:spPr bwMode="auto">
            <a:xfrm>
              <a:off x="4246" y="2288"/>
              <a:ext cx="73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29" name="Line 153"/>
            <p:cNvSpPr>
              <a:spLocks noChangeShapeType="1"/>
            </p:cNvSpPr>
            <p:nvPr/>
          </p:nvSpPr>
          <p:spPr bwMode="auto">
            <a:xfrm>
              <a:off x="4246" y="2352"/>
              <a:ext cx="737" cy="0"/>
            </a:xfrm>
            <a:prstGeom prst="line">
              <a:avLst/>
            </a:prstGeom>
            <a:noFill/>
            <a:ln w="12700">
              <a:solidFill>
                <a:srgbClr val="8A0E5E"/>
              </a:solidFill>
              <a:round/>
              <a:headEnd type="none" w="sm" len="sm"/>
              <a:tailEnd type="none" w="sm" len="sm"/>
            </a:ln>
            <a:effectLst/>
          </p:spPr>
          <p:txBody>
            <a:bodyPr wrap="none" anchor="ctr"/>
            <a:lstStyle/>
            <a:p>
              <a:endParaRPr lang="en-US"/>
            </a:p>
          </p:txBody>
        </p:sp>
        <p:sp>
          <p:nvSpPr>
            <p:cNvPr id="536730" name="Rectangle 154"/>
            <p:cNvSpPr>
              <a:spLocks noChangeArrowheads="1"/>
            </p:cNvSpPr>
            <p:nvPr/>
          </p:nvSpPr>
          <p:spPr bwMode="auto">
            <a:xfrm>
              <a:off x="4246" y="2136"/>
              <a:ext cx="729" cy="183"/>
            </a:xfrm>
            <a:prstGeom prst="rect">
              <a:avLst/>
            </a:prstGeom>
            <a:noFill/>
            <a:ln w="9525">
              <a:noFill/>
              <a:miter lim="800000"/>
            </a:ln>
            <a:effectLst/>
          </p:spPr>
          <p:txBody>
            <a:bodyPr wrap="none" lIns="92075" tIns="46038" rIns="92075" bIns="46038">
              <a:spAutoFit/>
            </a:bodyPr>
            <a:lstStyle/>
            <a:p>
              <a:pPr>
                <a:spcAft>
                  <a:spcPct val="30000"/>
                </a:spcAft>
              </a:pPr>
              <a:r>
                <a:rPr lang="en-US" altLang="zh-CN" sz="1300" b="0" dirty="0">
                  <a:ea typeface="宋体" panose="02010600030101010101" pitchFamily="2" charset="-122"/>
                </a:rPr>
                <a:t>Classification</a:t>
              </a:r>
              <a:endParaRPr lang="en-US" altLang="zh-CN" sz="1300" b="0" dirty="0">
                <a:ea typeface="宋体" panose="02010600030101010101" pitchFamily="2" charset="-122"/>
              </a:endParaRPr>
            </a:p>
          </p:txBody>
        </p:sp>
      </p:grpSp>
      <p:sp>
        <p:nvSpPr>
          <p:cNvPr id="536731" name="AutoShape 155"/>
          <p:cNvSpPr>
            <a:spLocks noChangeArrowheads="1"/>
          </p:cNvSpPr>
          <p:nvPr/>
        </p:nvSpPr>
        <p:spPr bwMode="auto">
          <a:xfrm>
            <a:off x="5302250" y="3106738"/>
            <a:ext cx="209550" cy="136525"/>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536732" name="Text Box 156"/>
          <p:cNvSpPr txBox="1">
            <a:spLocks noChangeArrowheads="1"/>
          </p:cNvSpPr>
          <p:nvPr/>
        </p:nvSpPr>
        <p:spPr bwMode="auto">
          <a:xfrm>
            <a:off x="5353050" y="2843213"/>
            <a:ext cx="2794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1</a:t>
            </a:r>
            <a:endParaRPr lang="en-US" altLang="zh-CN" b="0" dirty="0">
              <a:ea typeface="宋体" panose="02010600030101010101" pitchFamily="2" charset="-122"/>
            </a:endParaRPr>
          </a:p>
        </p:txBody>
      </p:sp>
      <p:sp>
        <p:nvSpPr>
          <p:cNvPr id="536733" name="Text Box 157"/>
          <p:cNvSpPr txBox="1">
            <a:spLocks noChangeArrowheads="1"/>
          </p:cNvSpPr>
          <p:nvPr/>
        </p:nvSpPr>
        <p:spPr bwMode="auto">
          <a:xfrm>
            <a:off x="5905500" y="3186113"/>
            <a:ext cx="279400" cy="304800"/>
          </a:xfrm>
          <a:prstGeom prst="rect">
            <a:avLst/>
          </a:prstGeom>
          <a:noFill/>
          <a:ln w="9525">
            <a:noFill/>
            <a:miter lim="800000"/>
          </a:ln>
          <a:effectLst/>
        </p:spPr>
        <p:txBody>
          <a:bodyPr>
            <a:spAutoFit/>
          </a:bodyPr>
          <a:lstStyle/>
          <a:p>
            <a:pPr algn="l">
              <a:spcBef>
                <a:spcPct val="50000"/>
              </a:spcBef>
            </a:pPr>
            <a:r>
              <a:rPr lang="en-US" altLang="zh-CN" b="0" dirty="0">
                <a:ea typeface="宋体" panose="02010600030101010101" pitchFamily="2" charset="-122"/>
              </a:rPr>
              <a:t>1</a:t>
            </a:r>
            <a:endParaRPr lang="en-US" altLang="zh-CN" b="0" dirty="0">
              <a:ea typeface="宋体" panose="02010600030101010101" pitchFamily="2" charset="-122"/>
            </a:endParaRPr>
          </a:p>
        </p:txBody>
      </p:sp>
      <p:sp>
        <p:nvSpPr>
          <p:cNvPr id="536734" name="Text Box 158"/>
          <p:cNvSpPr txBox="1">
            <a:spLocks noChangeArrowheads="1"/>
          </p:cNvSpPr>
          <p:nvPr/>
        </p:nvSpPr>
        <p:spPr bwMode="auto">
          <a:xfrm>
            <a:off x="3749675" y="3494088"/>
            <a:ext cx="1754188" cy="274637"/>
          </a:xfrm>
          <a:prstGeom prst="rect">
            <a:avLst/>
          </a:prstGeom>
          <a:noFill/>
          <a:ln w="9525">
            <a:noFill/>
            <a:miter lim="800000"/>
          </a:ln>
          <a:effectLst/>
        </p:spPr>
        <p:txBody>
          <a:bodyPr>
            <a:spAutoFit/>
          </a:bodyPr>
          <a:lstStyle/>
          <a:p>
            <a:pPr>
              <a:spcBef>
                <a:spcPct val="50000"/>
              </a:spcBef>
            </a:pPr>
            <a:r>
              <a:rPr lang="en-US" altLang="zh-CN" sz="1200" b="0" dirty="0">
                <a:ea typeface="宋体" panose="02010600030101010101" pitchFamily="2" charset="-122"/>
              </a:rPr>
              <a:t>+ </a:t>
            </a:r>
            <a:r>
              <a:rPr lang="en-US" altLang="zh-CN" sz="1200" b="0" dirty="0" err="1">
                <a:ea typeface="宋体" panose="02010600030101010101" pitchFamily="2" charset="-122"/>
              </a:rPr>
              <a:t>changeToFullTime</a:t>
            </a:r>
            <a:endParaRPr lang="en-US" altLang="zh-CN" sz="1200" b="0" dirty="0">
              <a:ea typeface="宋体" panose="02010600030101010101" pitchFamily="2" charset="-122"/>
            </a:endParaRPr>
          </a:p>
        </p:txBody>
      </p:sp>
      <p:sp>
        <p:nvSpPr>
          <p:cNvPr id="536735" name="Line 159"/>
          <p:cNvSpPr>
            <a:spLocks noChangeShapeType="1"/>
          </p:cNvSpPr>
          <p:nvPr/>
        </p:nvSpPr>
        <p:spPr bwMode="auto">
          <a:xfrm>
            <a:off x="5511800" y="3178175"/>
            <a:ext cx="784225" cy="0"/>
          </a:xfrm>
          <a:prstGeom prst="line">
            <a:avLst/>
          </a:prstGeom>
          <a:noFill/>
          <a:ln w="12700">
            <a:solidFill>
              <a:schemeClr val="tx1"/>
            </a:solidFill>
            <a:round/>
            <a:tailEnd type="arrow" w="med" len="med"/>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ChangeArrowheads="1"/>
          </p:cNvSpPr>
          <p:nvPr/>
        </p:nvSpPr>
        <p:spPr bwMode="auto">
          <a:xfrm>
            <a:off x="144462" y="321129"/>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540675"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Resolve Use-Case Collisions</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540676" name="AutoShape 4"/>
          <p:cNvSpPr>
            <a:spLocks noChangeArrowheads="1"/>
          </p:cNvSpPr>
          <p:nvPr/>
        </p:nvSpPr>
        <p:spPr bwMode="auto">
          <a:xfrm>
            <a:off x="76200" y="48006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grpSp>
        <p:nvGrpSpPr>
          <p:cNvPr id="540723" name="Group 51"/>
          <p:cNvGrpSpPr/>
          <p:nvPr/>
        </p:nvGrpSpPr>
        <p:grpSpPr bwMode="auto">
          <a:xfrm>
            <a:off x="4392613" y="2060575"/>
            <a:ext cx="4103687" cy="1477963"/>
            <a:chOff x="2855" y="1108"/>
            <a:chExt cx="2401" cy="865"/>
          </a:xfrm>
        </p:grpSpPr>
        <p:sp>
          <p:nvSpPr>
            <p:cNvPr id="540679" name="Freeform 7"/>
            <p:cNvSpPr/>
            <p:nvPr/>
          </p:nvSpPr>
          <p:spPr bwMode="auto">
            <a:xfrm>
              <a:off x="4235" y="1741"/>
              <a:ext cx="1021" cy="232"/>
            </a:xfrm>
            <a:custGeom>
              <a:avLst/>
              <a:gdLst/>
              <a:ahLst/>
              <a:cxnLst>
                <a:cxn ang="0">
                  <a:pos x="98" y="16"/>
                </a:cxn>
                <a:cxn ang="0">
                  <a:pos x="0" y="51"/>
                </a:cxn>
                <a:cxn ang="0">
                  <a:pos x="147" y="51"/>
                </a:cxn>
                <a:cxn ang="0">
                  <a:pos x="58" y="155"/>
                </a:cxn>
                <a:cxn ang="0">
                  <a:pos x="236" y="87"/>
                </a:cxn>
                <a:cxn ang="0">
                  <a:pos x="227" y="159"/>
                </a:cxn>
                <a:cxn ang="0">
                  <a:pos x="389" y="93"/>
                </a:cxn>
                <a:cxn ang="0">
                  <a:pos x="371" y="176"/>
                </a:cxn>
                <a:cxn ang="0">
                  <a:pos x="477" y="100"/>
                </a:cxn>
                <a:cxn ang="0">
                  <a:pos x="527" y="182"/>
                </a:cxn>
                <a:cxn ang="0">
                  <a:pos x="543" y="100"/>
                </a:cxn>
                <a:cxn ang="0">
                  <a:pos x="629" y="232"/>
                </a:cxn>
                <a:cxn ang="0">
                  <a:pos x="635" y="112"/>
                </a:cxn>
                <a:cxn ang="0">
                  <a:pos x="790" y="215"/>
                </a:cxn>
                <a:cxn ang="0">
                  <a:pos x="767" y="116"/>
                </a:cxn>
                <a:cxn ang="0">
                  <a:pos x="1021" y="185"/>
                </a:cxn>
                <a:cxn ang="0">
                  <a:pos x="777" y="60"/>
                </a:cxn>
                <a:cxn ang="0">
                  <a:pos x="302" y="0"/>
                </a:cxn>
                <a:cxn ang="0">
                  <a:pos x="94" y="5"/>
                </a:cxn>
                <a:cxn ang="0">
                  <a:pos x="98" y="16"/>
                </a:cxn>
              </a:cxnLst>
              <a:rect l="0" t="0" r="r" b="b"/>
              <a:pathLst>
                <a:path w="1021" h="232">
                  <a:moveTo>
                    <a:pt x="98" y="16"/>
                  </a:moveTo>
                  <a:lnTo>
                    <a:pt x="0" y="51"/>
                  </a:lnTo>
                  <a:lnTo>
                    <a:pt x="147" y="51"/>
                  </a:lnTo>
                  <a:lnTo>
                    <a:pt x="58" y="155"/>
                  </a:lnTo>
                  <a:lnTo>
                    <a:pt x="236" y="87"/>
                  </a:lnTo>
                  <a:lnTo>
                    <a:pt x="227" y="159"/>
                  </a:lnTo>
                  <a:lnTo>
                    <a:pt x="389" y="93"/>
                  </a:lnTo>
                  <a:lnTo>
                    <a:pt x="371" y="176"/>
                  </a:lnTo>
                  <a:lnTo>
                    <a:pt x="477" y="100"/>
                  </a:lnTo>
                  <a:lnTo>
                    <a:pt x="527" y="182"/>
                  </a:lnTo>
                  <a:lnTo>
                    <a:pt x="543" y="100"/>
                  </a:lnTo>
                  <a:lnTo>
                    <a:pt x="629" y="232"/>
                  </a:lnTo>
                  <a:lnTo>
                    <a:pt x="635" y="112"/>
                  </a:lnTo>
                  <a:lnTo>
                    <a:pt x="790" y="215"/>
                  </a:lnTo>
                  <a:lnTo>
                    <a:pt x="767" y="116"/>
                  </a:lnTo>
                  <a:lnTo>
                    <a:pt x="1021" y="185"/>
                  </a:lnTo>
                  <a:lnTo>
                    <a:pt x="777" y="60"/>
                  </a:lnTo>
                  <a:lnTo>
                    <a:pt x="302" y="0"/>
                  </a:lnTo>
                  <a:lnTo>
                    <a:pt x="94" y="5"/>
                  </a:lnTo>
                  <a:lnTo>
                    <a:pt x="98" y="16"/>
                  </a:lnTo>
                  <a:close/>
                </a:path>
              </a:pathLst>
            </a:custGeom>
            <a:solidFill>
              <a:srgbClr val="00FF99"/>
            </a:solidFill>
            <a:ln w="9525">
              <a:noFill/>
              <a:round/>
            </a:ln>
          </p:spPr>
          <p:txBody>
            <a:bodyPr/>
            <a:lstStyle/>
            <a:p>
              <a:endParaRPr lang="en-US"/>
            </a:p>
          </p:txBody>
        </p:sp>
        <p:sp>
          <p:nvSpPr>
            <p:cNvPr id="540680" name="Freeform 8"/>
            <p:cNvSpPr/>
            <p:nvPr/>
          </p:nvSpPr>
          <p:spPr bwMode="auto">
            <a:xfrm>
              <a:off x="2868" y="1599"/>
              <a:ext cx="1389" cy="252"/>
            </a:xfrm>
            <a:custGeom>
              <a:avLst/>
              <a:gdLst/>
              <a:ahLst/>
              <a:cxnLst>
                <a:cxn ang="0">
                  <a:pos x="76" y="81"/>
                </a:cxn>
                <a:cxn ang="0">
                  <a:pos x="0" y="132"/>
                </a:cxn>
                <a:cxn ang="0">
                  <a:pos x="174" y="114"/>
                </a:cxn>
                <a:cxn ang="0">
                  <a:pos x="99" y="170"/>
                </a:cxn>
                <a:cxn ang="0">
                  <a:pos x="280" y="138"/>
                </a:cxn>
                <a:cxn ang="0">
                  <a:pos x="233" y="183"/>
                </a:cxn>
                <a:cxn ang="0">
                  <a:pos x="362" y="158"/>
                </a:cxn>
                <a:cxn ang="0">
                  <a:pos x="343" y="216"/>
                </a:cxn>
                <a:cxn ang="0">
                  <a:pos x="498" y="140"/>
                </a:cxn>
                <a:cxn ang="0">
                  <a:pos x="475" y="216"/>
                </a:cxn>
                <a:cxn ang="0">
                  <a:pos x="570" y="151"/>
                </a:cxn>
                <a:cxn ang="0">
                  <a:pos x="600" y="235"/>
                </a:cxn>
                <a:cxn ang="0">
                  <a:pos x="620" y="164"/>
                </a:cxn>
                <a:cxn ang="0">
                  <a:pos x="689" y="242"/>
                </a:cxn>
                <a:cxn ang="0">
                  <a:pos x="706" y="164"/>
                </a:cxn>
                <a:cxn ang="0">
                  <a:pos x="843" y="248"/>
                </a:cxn>
                <a:cxn ang="0">
                  <a:pos x="853" y="200"/>
                </a:cxn>
                <a:cxn ang="0">
                  <a:pos x="945" y="235"/>
                </a:cxn>
                <a:cxn ang="0">
                  <a:pos x="959" y="166"/>
                </a:cxn>
                <a:cxn ang="0">
                  <a:pos x="1060" y="252"/>
                </a:cxn>
                <a:cxn ang="0">
                  <a:pos x="1075" y="181"/>
                </a:cxn>
                <a:cxn ang="0">
                  <a:pos x="1196" y="231"/>
                </a:cxn>
                <a:cxn ang="0">
                  <a:pos x="1192" y="166"/>
                </a:cxn>
                <a:cxn ang="0">
                  <a:pos x="1293" y="202"/>
                </a:cxn>
                <a:cxn ang="0">
                  <a:pos x="1280" y="160"/>
                </a:cxn>
                <a:cxn ang="0">
                  <a:pos x="1326" y="177"/>
                </a:cxn>
                <a:cxn ang="0">
                  <a:pos x="1303" y="151"/>
                </a:cxn>
                <a:cxn ang="0">
                  <a:pos x="1389" y="117"/>
                </a:cxn>
                <a:cxn ang="0">
                  <a:pos x="1077" y="15"/>
                </a:cxn>
                <a:cxn ang="0">
                  <a:pos x="399" y="22"/>
                </a:cxn>
                <a:cxn ang="0">
                  <a:pos x="132" y="0"/>
                </a:cxn>
                <a:cxn ang="0">
                  <a:pos x="76" y="81"/>
                </a:cxn>
                <a:cxn ang="0">
                  <a:pos x="76" y="81"/>
                </a:cxn>
              </a:cxnLst>
              <a:rect l="0" t="0" r="r" b="b"/>
              <a:pathLst>
                <a:path w="1389" h="252">
                  <a:moveTo>
                    <a:pt x="76" y="81"/>
                  </a:moveTo>
                  <a:lnTo>
                    <a:pt x="0" y="132"/>
                  </a:lnTo>
                  <a:lnTo>
                    <a:pt x="174" y="114"/>
                  </a:lnTo>
                  <a:lnTo>
                    <a:pt x="99" y="170"/>
                  </a:lnTo>
                  <a:lnTo>
                    <a:pt x="280" y="138"/>
                  </a:lnTo>
                  <a:lnTo>
                    <a:pt x="233" y="183"/>
                  </a:lnTo>
                  <a:lnTo>
                    <a:pt x="362" y="158"/>
                  </a:lnTo>
                  <a:lnTo>
                    <a:pt x="343" y="216"/>
                  </a:lnTo>
                  <a:lnTo>
                    <a:pt x="498" y="140"/>
                  </a:lnTo>
                  <a:lnTo>
                    <a:pt x="475" y="216"/>
                  </a:lnTo>
                  <a:lnTo>
                    <a:pt x="570" y="151"/>
                  </a:lnTo>
                  <a:lnTo>
                    <a:pt x="600" y="235"/>
                  </a:lnTo>
                  <a:lnTo>
                    <a:pt x="620" y="164"/>
                  </a:lnTo>
                  <a:lnTo>
                    <a:pt x="689" y="242"/>
                  </a:lnTo>
                  <a:lnTo>
                    <a:pt x="706" y="164"/>
                  </a:lnTo>
                  <a:lnTo>
                    <a:pt x="843" y="248"/>
                  </a:lnTo>
                  <a:lnTo>
                    <a:pt x="853" y="200"/>
                  </a:lnTo>
                  <a:lnTo>
                    <a:pt x="945" y="235"/>
                  </a:lnTo>
                  <a:lnTo>
                    <a:pt x="959" y="166"/>
                  </a:lnTo>
                  <a:lnTo>
                    <a:pt x="1060" y="252"/>
                  </a:lnTo>
                  <a:lnTo>
                    <a:pt x="1075" y="181"/>
                  </a:lnTo>
                  <a:lnTo>
                    <a:pt x="1196" y="231"/>
                  </a:lnTo>
                  <a:lnTo>
                    <a:pt x="1192" y="166"/>
                  </a:lnTo>
                  <a:lnTo>
                    <a:pt x="1293" y="202"/>
                  </a:lnTo>
                  <a:lnTo>
                    <a:pt x="1280" y="160"/>
                  </a:lnTo>
                  <a:lnTo>
                    <a:pt x="1326" y="177"/>
                  </a:lnTo>
                  <a:lnTo>
                    <a:pt x="1303" y="151"/>
                  </a:lnTo>
                  <a:lnTo>
                    <a:pt x="1389" y="117"/>
                  </a:lnTo>
                  <a:lnTo>
                    <a:pt x="1077" y="15"/>
                  </a:lnTo>
                  <a:lnTo>
                    <a:pt x="399" y="22"/>
                  </a:lnTo>
                  <a:lnTo>
                    <a:pt x="132" y="0"/>
                  </a:lnTo>
                  <a:lnTo>
                    <a:pt x="76" y="81"/>
                  </a:lnTo>
                  <a:lnTo>
                    <a:pt x="76" y="81"/>
                  </a:lnTo>
                  <a:close/>
                </a:path>
              </a:pathLst>
            </a:custGeom>
            <a:solidFill>
              <a:srgbClr val="00FF99"/>
            </a:solidFill>
            <a:ln w="9525">
              <a:noFill/>
              <a:round/>
            </a:ln>
          </p:spPr>
          <p:txBody>
            <a:bodyPr/>
            <a:lstStyle/>
            <a:p>
              <a:endParaRPr lang="en-US"/>
            </a:p>
          </p:txBody>
        </p:sp>
        <p:sp>
          <p:nvSpPr>
            <p:cNvPr id="540681" name="Freeform 9"/>
            <p:cNvSpPr/>
            <p:nvPr/>
          </p:nvSpPr>
          <p:spPr bwMode="auto">
            <a:xfrm>
              <a:off x="2855" y="1240"/>
              <a:ext cx="2263" cy="635"/>
            </a:xfrm>
            <a:custGeom>
              <a:avLst/>
              <a:gdLst/>
              <a:ahLst/>
              <a:cxnLst>
                <a:cxn ang="0">
                  <a:pos x="2263" y="499"/>
                </a:cxn>
                <a:cxn ang="0">
                  <a:pos x="2167" y="270"/>
                </a:cxn>
                <a:cxn ang="0">
                  <a:pos x="2021" y="72"/>
                </a:cxn>
                <a:cxn ang="0">
                  <a:pos x="1560" y="26"/>
                </a:cxn>
                <a:cxn ang="0">
                  <a:pos x="1435" y="32"/>
                </a:cxn>
                <a:cxn ang="0">
                  <a:pos x="1333" y="187"/>
                </a:cxn>
                <a:cxn ang="0">
                  <a:pos x="1239" y="142"/>
                </a:cxn>
                <a:cxn ang="0">
                  <a:pos x="1146" y="197"/>
                </a:cxn>
                <a:cxn ang="0">
                  <a:pos x="919" y="85"/>
                </a:cxn>
                <a:cxn ang="0">
                  <a:pos x="339" y="38"/>
                </a:cxn>
                <a:cxn ang="0">
                  <a:pos x="0" y="319"/>
                </a:cxn>
                <a:cxn ang="0">
                  <a:pos x="59" y="431"/>
                </a:cxn>
                <a:cxn ang="0">
                  <a:pos x="106" y="429"/>
                </a:cxn>
                <a:cxn ang="0">
                  <a:pos x="142" y="427"/>
                </a:cxn>
                <a:cxn ang="0">
                  <a:pos x="173" y="427"/>
                </a:cxn>
                <a:cxn ang="0">
                  <a:pos x="205" y="431"/>
                </a:cxn>
                <a:cxn ang="0">
                  <a:pos x="244" y="440"/>
                </a:cxn>
                <a:cxn ang="0">
                  <a:pos x="261" y="498"/>
                </a:cxn>
                <a:cxn ang="0">
                  <a:pos x="317" y="535"/>
                </a:cxn>
                <a:cxn ang="0">
                  <a:pos x="394" y="545"/>
                </a:cxn>
                <a:cxn ang="0">
                  <a:pos x="471" y="523"/>
                </a:cxn>
                <a:cxn ang="0">
                  <a:pos x="528" y="467"/>
                </a:cxn>
                <a:cxn ang="0">
                  <a:pos x="612" y="447"/>
                </a:cxn>
                <a:cxn ang="0">
                  <a:pos x="716" y="453"/>
                </a:cxn>
                <a:cxn ang="0">
                  <a:pos x="821" y="456"/>
                </a:cxn>
                <a:cxn ang="0">
                  <a:pos x="924" y="459"/>
                </a:cxn>
                <a:cxn ang="0">
                  <a:pos x="1029" y="465"/>
                </a:cxn>
                <a:cxn ang="0">
                  <a:pos x="1130" y="543"/>
                </a:cxn>
                <a:cxn ang="0">
                  <a:pos x="1172" y="543"/>
                </a:cxn>
                <a:cxn ang="0">
                  <a:pos x="1227" y="542"/>
                </a:cxn>
                <a:cxn ang="0">
                  <a:pos x="1283" y="537"/>
                </a:cxn>
                <a:cxn ang="0">
                  <a:pos x="1329" y="524"/>
                </a:cxn>
                <a:cxn ang="0">
                  <a:pos x="1351" y="497"/>
                </a:cxn>
                <a:cxn ang="0">
                  <a:pos x="1377" y="453"/>
                </a:cxn>
                <a:cxn ang="0">
                  <a:pos x="1500" y="492"/>
                </a:cxn>
                <a:cxn ang="0">
                  <a:pos x="1554" y="555"/>
                </a:cxn>
                <a:cxn ang="0">
                  <a:pos x="1638" y="554"/>
                </a:cxn>
                <a:cxn ang="0">
                  <a:pos x="2025" y="583"/>
                </a:cxn>
                <a:cxn ang="0">
                  <a:pos x="2095" y="632"/>
                </a:cxn>
                <a:cxn ang="0">
                  <a:pos x="2150" y="625"/>
                </a:cxn>
                <a:cxn ang="0">
                  <a:pos x="2188" y="599"/>
                </a:cxn>
                <a:cxn ang="0">
                  <a:pos x="2220" y="599"/>
                </a:cxn>
                <a:cxn ang="0">
                  <a:pos x="2245" y="589"/>
                </a:cxn>
              </a:cxnLst>
              <a:rect l="0" t="0" r="r" b="b"/>
              <a:pathLst>
                <a:path w="2263" h="635">
                  <a:moveTo>
                    <a:pt x="2247" y="578"/>
                  </a:moveTo>
                  <a:lnTo>
                    <a:pt x="2250" y="506"/>
                  </a:lnTo>
                  <a:lnTo>
                    <a:pt x="2263" y="499"/>
                  </a:lnTo>
                  <a:lnTo>
                    <a:pt x="2259" y="371"/>
                  </a:lnTo>
                  <a:lnTo>
                    <a:pt x="2131" y="276"/>
                  </a:lnTo>
                  <a:lnTo>
                    <a:pt x="2167" y="270"/>
                  </a:lnTo>
                  <a:lnTo>
                    <a:pt x="2167" y="223"/>
                  </a:lnTo>
                  <a:lnTo>
                    <a:pt x="2091" y="214"/>
                  </a:lnTo>
                  <a:lnTo>
                    <a:pt x="2021" y="72"/>
                  </a:lnTo>
                  <a:lnTo>
                    <a:pt x="1675" y="10"/>
                  </a:lnTo>
                  <a:lnTo>
                    <a:pt x="1613" y="0"/>
                  </a:lnTo>
                  <a:lnTo>
                    <a:pt x="1560" y="26"/>
                  </a:lnTo>
                  <a:lnTo>
                    <a:pt x="1531" y="23"/>
                  </a:lnTo>
                  <a:lnTo>
                    <a:pt x="1474" y="32"/>
                  </a:lnTo>
                  <a:lnTo>
                    <a:pt x="1435" y="32"/>
                  </a:lnTo>
                  <a:lnTo>
                    <a:pt x="1372" y="131"/>
                  </a:lnTo>
                  <a:lnTo>
                    <a:pt x="1339" y="154"/>
                  </a:lnTo>
                  <a:lnTo>
                    <a:pt x="1333" y="187"/>
                  </a:lnTo>
                  <a:lnTo>
                    <a:pt x="1304" y="154"/>
                  </a:lnTo>
                  <a:lnTo>
                    <a:pt x="1261" y="200"/>
                  </a:lnTo>
                  <a:lnTo>
                    <a:pt x="1239" y="142"/>
                  </a:lnTo>
                  <a:lnTo>
                    <a:pt x="1215" y="161"/>
                  </a:lnTo>
                  <a:lnTo>
                    <a:pt x="1192" y="142"/>
                  </a:lnTo>
                  <a:lnTo>
                    <a:pt x="1146" y="197"/>
                  </a:lnTo>
                  <a:lnTo>
                    <a:pt x="1120" y="164"/>
                  </a:lnTo>
                  <a:lnTo>
                    <a:pt x="1061" y="180"/>
                  </a:lnTo>
                  <a:lnTo>
                    <a:pt x="919" y="85"/>
                  </a:lnTo>
                  <a:lnTo>
                    <a:pt x="905" y="59"/>
                  </a:lnTo>
                  <a:lnTo>
                    <a:pt x="452" y="23"/>
                  </a:lnTo>
                  <a:lnTo>
                    <a:pt x="339" y="38"/>
                  </a:lnTo>
                  <a:lnTo>
                    <a:pt x="263" y="154"/>
                  </a:lnTo>
                  <a:lnTo>
                    <a:pt x="85" y="142"/>
                  </a:lnTo>
                  <a:lnTo>
                    <a:pt x="0" y="319"/>
                  </a:lnTo>
                  <a:lnTo>
                    <a:pt x="25" y="361"/>
                  </a:lnTo>
                  <a:lnTo>
                    <a:pt x="40" y="431"/>
                  </a:lnTo>
                  <a:lnTo>
                    <a:pt x="59" y="431"/>
                  </a:lnTo>
                  <a:lnTo>
                    <a:pt x="76" y="431"/>
                  </a:lnTo>
                  <a:lnTo>
                    <a:pt x="91" y="429"/>
                  </a:lnTo>
                  <a:lnTo>
                    <a:pt x="106" y="429"/>
                  </a:lnTo>
                  <a:lnTo>
                    <a:pt x="119" y="428"/>
                  </a:lnTo>
                  <a:lnTo>
                    <a:pt x="131" y="428"/>
                  </a:lnTo>
                  <a:lnTo>
                    <a:pt x="142" y="427"/>
                  </a:lnTo>
                  <a:lnTo>
                    <a:pt x="153" y="427"/>
                  </a:lnTo>
                  <a:lnTo>
                    <a:pt x="163" y="427"/>
                  </a:lnTo>
                  <a:lnTo>
                    <a:pt x="173" y="427"/>
                  </a:lnTo>
                  <a:lnTo>
                    <a:pt x="184" y="428"/>
                  </a:lnTo>
                  <a:lnTo>
                    <a:pt x="195" y="429"/>
                  </a:lnTo>
                  <a:lnTo>
                    <a:pt x="205" y="431"/>
                  </a:lnTo>
                  <a:lnTo>
                    <a:pt x="218" y="433"/>
                  </a:lnTo>
                  <a:lnTo>
                    <a:pt x="230" y="437"/>
                  </a:lnTo>
                  <a:lnTo>
                    <a:pt x="244" y="440"/>
                  </a:lnTo>
                  <a:lnTo>
                    <a:pt x="244" y="462"/>
                  </a:lnTo>
                  <a:lnTo>
                    <a:pt x="250" y="481"/>
                  </a:lnTo>
                  <a:lnTo>
                    <a:pt x="261" y="498"/>
                  </a:lnTo>
                  <a:lnTo>
                    <a:pt x="276" y="513"/>
                  </a:lnTo>
                  <a:lnTo>
                    <a:pt x="296" y="525"/>
                  </a:lnTo>
                  <a:lnTo>
                    <a:pt x="317" y="535"/>
                  </a:lnTo>
                  <a:lnTo>
                    <a:pt x="341" y="541"/>
                  </a:lnTo>
                  <a:lnTo>
                    <a:pt x="368" y="545"/>
                  </a:lnTo>
                  <a:lnTo>
                    <a:pt x="394" y="545"/>
                  </a:lnTo>
                  <a:lnTo>
                    <a:pt x="421" y="541"/>
                  </a:lnTo>
                  <a:lnTo>
                    <a:pt x="446" y="534"/>
                  </a:lnTo>
                  <a:lnTo>
                    <a:pt x="471" y="523"/>
                  </a:lnTo>
                  <a:lnTo>
                    <a:pt x="493" y="509"/>
                  </a:lnTo>
                  <a:lnTo>
                    <a:pt x="512" y="489"/>
                  </a:lnTo>
                  <a:lnTo>
                    <a:pt x="528" y="467"/>
                  </a:lnTo>
                  <a:lnTo>
                    <a:pt x="540" y="439"/>
                  </a:lnTo>
                  <a:lnTo>
                    <a:pt x="576" y="444"/>
                  </a:lnTo>
                  <a:lnTo>
                    <a:pt x="612" y="447"/>
                  </a:lnTo>
                  <a:lnTo>
                    <a:pt x="647" y="450"/>
                  </a:lnTo>
                  <a:lnTo>
                    <a:pt x="683" y="452"/>
                  </a:lnTo>
                  <a:lnTo>
                    <a:pt x="716" y="453"/>
                  </a:lnTo>
                  <a:lnTo>
                    <a:pt x="751" y="455"/>
                  </a:lnTo>
                  <a:lnTo>
                    <a:pt x="786" y="456"/>
                  </a:lnTo>
                  <a:lnTo>
                    <a:pt x="821" y="456"/>
                  </a:lnTo>
                  <a:lnTo>
                    <a:pt x="854" y="457"/>
                  </a:lnTo>
                  <a:lnTo>
                    <a:pt x="889" y="458"/>
                  </a:lnTo>
                  <a:lnTo>
                    <a:pt x="924" y="459"/>
                  </a:lnTo>
                  <a:lnTo>
                    <a:pt x="958" y="461"/>
                  </a:lnTo>
                  <a:lnTo>
                    <a:pt x="994" y="463"/>
                  </a:lnTo>
                  <a:lnTo>
                    <a:pt x="1029" y="465"/>
                  </a:lnTo>
                  <a:lnTo>
                    <a:pt x="1065" y="468"/>
                  </a:lnTo>
                  <a:lnTo>
                    <a:pt x="1101" y="473"/>
                  </a:lnTo>
                  <a:lnTo>
                    <a:pt x="1130" y="543"/>
                  </a:lnTo>
                  <a:lnTo>
                    <a:pt x="1142" y="543"/>
                  </a:lnTo>
                  <a:lnTo>
                    <a:pt x="1155" y="543"/>
                  </a:lnTo>
                  <a:lnTo>
                    <a:pt x="1172" y="543"/>
                  </a:lnTo>
                  <a:lnTo>
                    <a:pt x="1188" y="543"/>
                  </a:lnTo>
                  <a:lnTo>
                    <a:pt x="1208" y="543"/>
                  </a:lnTo>
                  <a:lnTo>
                    <a:pt x="1227" y="542"/>
                  </a:lnTo>
                  <a:lnTo>
                    <a:pt x="1246" y="541"/>
                  </a:lnTo>
                  <a:lnTo>
                    <a:pt x="1265" y="540"/>
                  </a:lnTo>
                  <a:lnTo>
                    <a:pt x="1283" y="537"/>
                  </a:lnTo>
                  <a:lnTo>
                    <a:pt x="1300" y="534"/>
                  </a:lnTo>
                  <a:lnTo>
                    <a:pt x="1316" y="529"/>
                  </a:lnTo>
                  <a:lnTo>
                    <a:pt x="1329" y="524"/>
                  </a:lnTo>
                  <a:lnTo>
                    <a:pt x="1340" y="516"/>
                  </a:lnTo>
                  <a:lnTo>
                    <a:pt x="1347" y="507"/>
                  </a:lnTo>
                  <a:lnTo>
                    <a:pt x="1351" y="497"/>
                  </a:lnTo>
                  <a:lnTo>
                    <a:pt x="1351" y="483"/>
                  </a:lnTo>
                  <a:lnTo>
                    <a:pt x="1408" y="483"/>
                  </a:lnTo>
                  <a:lnTo>
                    <a:pt x="1377" y="453"/>
                  </a:lnTo>
                  <a:lnTo>
                    <a:pt x="1435" y="385"/>
                  </a:lnTo>
                  <a:lnTo>
                    <a:pt x="1435" y="464"/>
                  </a:lnTo>
                  <a:lnTo>
                    <a:pt x="1500" y="492"/>
                  </a:lnTo>
                  <a:lnTo>
                    <a:pt x="1511" y="519"/>
                  </a:lnTo>
                  <a:lnTo>
                    <a:pt x="1529" y="541"/>
                  </a:lnTo>
                  <a:lnTo>
                    <a:pt x="1554" y="555"/>
                  </a:lnTo>
                  <a:lnTo>
                    <a:pt x="1581" y="563"/>
                  </a:lnTo>
                  <a:lnTo>
                    <a:pt x="1610" y="563"/>
                  </a:lnTo>
                  <a:lnTo>
                    <a:pt x="1638" y="554"/>
                  </a:lnTo>
                  <a:lnTo>
                    <a:pt x="1663" y="539"/>
                  </a:lnTo>
                  <a:lnTo>
                    <a:pt x="1682" y="513"/>
                  </a:lnTo>
                  <a:lnTo>
                    <a:pt x="2025" y="583"/>
                  </a:lnTo>
                  <a:lnTo>
                    <a:pt x="2050" y="607"/>
                  </a:lnTo>
                  <a:lnTo>
                    <a:pt x="2073" y="624"/>
                  </a:lnTo>
                  <a:lnTo>
                    <a:pt x="2095" y="632"/>
                  </a:lnTo>
                  <a:lnTo>
                    <a:pt x="2114" y="635"/>
                  </a:lnTo>
                  <a:lnTo>
                    <a:pt x="2132" y="632"/>
                  </a:lnTo>
                  <a:lnTo>
                    <a:pt x="2150" y="625"/>
                  </a:lnTo>
                  <a:lnTo>
                    <a:pt x="2167" y="615"/>
                  </a:lnTo>
                  <a:lnTo>
                    <a:pt x="2182" y="602"/>
                  </a:lnTo>
                  <a:lnTo>
                    <a:pt x="2188" y="599"/>
                  </a:lnTo>
                  <a:lnTo>
                    <a:pt x="2198" y="599"/>
                  </a:lnTo>
                  <a:lnTo>
                    <a:pt x="2209" y="599"/>
                  </a:lnTo>
                  <a:lnTo>
                    <a:pt x="2220" y="599"/>
                  </a:lnTo>
                  <a:lnTo>
                    <a:pt x="2230" y="597"/>
                  </a:lnTo>
                  <a:lnTo>
                    <a:pt x="2239" y="595"/>
                  </a:lnTo>
                  <a:lnTo>
                    <a:pt x="2245" y="589"/>
                  </a:lnTo>
                  <a:lnTo>
                    <a:pt x="2247" y="578"/>
                  </a:lnTo>
                  <a:close/>
                </a:path>
              </a:pathLst>
            </a:custGeom>
            <a:solidFill>
              <a:srgbClr val="000000"/>
            </a:solidFill>
            <a:ln w="9525">
              <a:noFill/>
              <a:round/>
            </a:ln>
          </p:spPr>
          <p:txBody>
            <a:bodyPr/>
            <a:lstStyle/>
            <a:p>
              <a:endParaRPr lang="en-US"/>
            </a:p>
          </p:txBody>
        </p:sp>
        <p:sp>
          <p:nvSpPr>
            <p:cNvPr id="540682" name="Freeform 10"/>
            <p:cNvSpPr/>
            <p:nvPr/>
          </p:nvSpPr>
          <p:spPr bwMode="auto">
            <a:xfrm>
              <a:off x="2868" y="1272"/>
              <a:ext cx="1405" cy="418"/>
            </a:xfrm>
            <a:custGeom>
              <a:avLst/>
              <a:gdLst/>
              <a:ahLst/>
              <a:cxnLst>
                <a:cxn ang="0">
                  <a:pos x="0" y="293"/>
                </a:cxn>
                <a:cxn ang="0">
                  <a:pos x="39" y="363"/>
                </a:cxn>
                <a:cxn ang="0">
                  <a:pos x="224" y="369"/>
                </a:cxn>
                <a:cxn ang="0">
                  <a:pos x="232" y="353"/>
                </a:cxn>
                <a:cxn ang="0">
                  <a:pos x="260" y="318"/>
                </a:cxn>
                <a:cxn ang="0">
                  <a:pos x="305" y="283"/>
                </a:cxn>
                <a:cxn ang="0">
                  <a:pos x="369" y="264"/>
                </a:cxn>
                <a:cxn ang="0">
                  <a:pos x="430" y="275"/>
                </a:cxn>
                <a:cxn ang="0">
                  <a:pos x="469" y="304"/>
                </a:cxn>
                <a:cxn ang="0">
                  <a:pos x="488" y="335"/>
                </a:cxn>
                <a:cxn ang="0">
                  <a:pos x="494" y="349"/>
                </a:cxn>
                <a:cxn ang="0">
                  <a:pos x="530" y="353"/>
                </a:cxn>
                <a:cxn ang="0">
                  <a:pos x="1109" y="408"/>
                </a:cxn>
                <a:cxn ang="0">
                  <a:pos x="1109" y="403"/>
                </a:cxn>
                <a:cxn ang="0">
                  <a:pos x="1109" y="369"/>
                </a:cxn>
                <a:cxn ang="0">
                  <a:pos x="1114" y="321"/>
                </a:cxn>
                <a:cxn ang="0">
                  <a:pos x="1127" y="282"/>
                </a:cxn>
                <a:cxn ang="0">
                  <a:pos x="1154" y="271"/>
                </a:cxn>
                <a:cxn ang="0">
                  <a:pos x="1186" y="274"/>
                </a:cxn>
                <a:cxn ang="0">
                  <a:pos x="1218" y="286"/>
                </a:cxn>
                <a:cxn ang="0">
                  <a:pos x="1246" y="304"/>
                </a:cxn>
                <a:cxn ang="0">
                  <a:pos x="1268" y="330"/>
                </a:cxn>
                <a:cxn ang="0">
                  <a:pos x="1288" y="361"/>
                </a:cxn>
                <a:cxn ang="0">
                  <a:pos x="1306" y="391"/>
                </a:cxn>
                <a:cxn ang="0">
                  <a:pos x="1318" y="412"/>
                </a:cxn>
                <a:cxn ang="0">
                  <a:pos x="1320" y="414"/>
                </a:cxn>
                <a:cxn ang="0">
                  <a:pos x="1405" y="353"/>
                </a:cxn>
                <a:cxn ang="0">
                  <a:pos x="1314" y="185"/>
                </a:cxn>
                <a:cxn ang="0">
                  <a:pos x="1250" y="189"/>
                </a:cxn>
                <a:cxn ang="0">
                  <a:pos x="1206" y="152"/>
                </a:cxn>
                <a:cxn ang="0">
                  <a:pos x="1136" y="178"/>
                </a:cxn>
                <a:cxn ang="0">
                  <a:pos x="1041" y="165"/>
                </a:cxn>
                <a:cxn ang="0">
                  <a:pos x="886" y="40"/>
                </a:cxn>
                <a:cxn ang="0">
                  <a:pos x="335" y="21"/>
                </a:cxn>
                <a:cxn ang="0">
                  <a:pos x="80" y="129"/>
                </a:cxn>
              </a:cxnLst>
              <a:rect l="0" t="0" r="r" b="b"/>
              <a:pathLst>
                <a:path w="1405" h="418">
                  <a:moveTo>
                    <a:pt x="80" y="129"/>
                  </a:moveTo>
                  <a:lnTo>
                    <a:pt x="0" y="293"/>
                  </a:lnTo>
                  <a:lnTo>
                    <a:pt x="42" y="303"/>
                  </a:lnTo>
                  <a:lnTo>
                    <a:pt x="39" y="363"/>
                  </a:lnTo>
                  <a:lnTo>
                    <a:pt x="224" y="369"/>
                  </a:lnTo>
                  <a:lnTo>
                    <a:pt x="224" y="369"/>
                  </a:lnTo>
                  <a:lnTo>
                    <a:pt x="226" y="364"/>
                  </a:lnTo>
                  <a:lnTo>
                    <a:pt x="232" y="353"/>
                  </a:lnTo>
                  <a:lnTo>
                    <a:pt x="244" y="337"/>
                  </a:lnTo>
                  <a:lnTo>
                    <a:pt x="260" y="318"/>
                  </a:lnTo>
                  <a:lnTo>
                    <a:pt x="280" y="300"/>
                  </a:lnTo>
                  <a:lnTo>
                    <a:pt x="305" y="283"/>
                  </a:lnTo>
                  <a:lnTo>
                    <a:pt x="334" y="270"/>
                  </a:lnTo>
                  <a:lnTo>
                    <a:pt x="369" y="264"/>
                  </a:lnTo>
                  <a:lnTo>
                    <a:pt x="403" y="266"/>
                  </a:lnTo>
                  <a:lnTo>
                    <a:pt x="430" y="275"/>
                  </a:lnTo>
                  <a:lnTo>
                    <a:pt x="452" y="288"/>
                  </a:lnTo>
                  <a:lnTo>
                    <a:pt x="469" y="304"/>
                  </a:lnTo>
                  <a:lnTo>
                    <a:pt x="481" y="321"/>
                  </a:lnTo>
                  <a:lnTo>
                    <a:pt x="488" y="335"/>
                  </a:lnTo>
                  <a:lnTo>
                    <a:pt x="493" y="346"/>
                  </a:lnTo>
                  <a:lnTo>
                    <a:pt x="494" y="349"/>
                  </a:lnTo>
                  <a:lnTo>
                    <a:pt x="494" y="349"/>
                  </a:lnTo>
                  <a:lnTo>
                    <a:pt x="530" y="353"/>
                  </a:lnTo>
                  <a:lnTo>
                    <a:pt x="553" y="391"/>
                  </a:lnTo>
                  <a:lnTo>
                    <a:pt x="1109" y="408"/>
                  </a:lnTo>
                  <a:lnTo>
                    <a:pt x="1109" y="408"/>
                  </a:lnTo>
                  <a:lnTo>
                    <a:pt x="1109" y="403"/>
                  </a:lnTo>
                  <a:lnTo>
                    <a:pt x="1109" y="389"/>
                  </a:lnTo>
                  <a:lnTo>
                    <a:pt x="1109" y="369"/>
                  </a:lnTo>
                  <a:lnTo>
                    <a:pt x="1111" y="345"/>
                  </a:lnTo>
                  <a:lnTo>
                    <a:pt x="1114" y="321"/>
                  </a:lnTo>
                  <a:lnTo>
                    <a:pt x="1119" y="299"/>
                  </a:lnTo>
                  <a:lnTo>
                    <a:pt x="1127" y="282"/>
                  </a:lnTo>
                  <a:lnTo>
                    <a:pt x="1139" y="274"/>
                  </a:lnTo>
                  <a:lnTo>
                    <a:pt x="1154" y="271"/>
                  </a:lnTo>
                  <a:lnTo>
                    <a:pt x="1169" y="271"/>
                  </a:lnTo>
                  <a:lnTo>
                    <a:pt x="1186" y="274"/>
                  </a:lnTo>
                  <a:lnTo>
                    <a:pt x="1202" y="279"/>
                  </a:lnTo>
                  <a:lnTo>
                    <a:pt x="1218" y="286"/>
                  </a:lnTo>
                  <a:lnTo>
                    <a:pt x="1233" y="294"/>
                  </a:lnTo>
                  <a:lnTo>
                    <a:pt x="1246" y="304"/>
                  </a:lnTo>
                  <a:lnTo>
                    <a:pt x="1257" y="316"/>
                  </a:lnTo>
                  <a:lnTo>
                    <a:pt x="1268" y="330"/>
                  </a:lnTo>
                  <a:lnTo>
                    <a:pt x="1278" y="346"/>
                  </a:lnTo>
                  <a:lnTo>
                    <a:pt x="1288" y="361"/>
                  </a:lnTo>
                  <a:lnTo>
                    <a:pt x="1298" y="377"/>
                  </a:lnTo>
                  <a:lnTo>
                    <a:pt x="1306" y="391"/>
                  </a:lnTo>
                  <a:lnTo>
                    <a:pt x="1314" y="403"/>
                  </a:lnTo>
                  <a:lnTo>
                    <a:pt x="1318" y="412"/>
                  </a:lnTo>
                  <a:lnTo>
                    <a:pt x="1320" y="414"/>
                  </a:lnTo>
                  <a:lnTo>
                    <a:pt x="1320" y="414"/>
                  </a:lnTo>
                  <a:lnTo>
                    <a:pt x="1340" y="418"/>
                  </a:lnTo>
                  <a:lnTo>
                    <a:pt x="1405" y="353"/>
                  </a:lnTo>
                  <a:lnTo>
                    <a:pt x="1337" y="191"/>
                  </a:lnTo>
                  <a:lnTo>
                    <a:pt x="1314" y="185"/>
                  </a:lnTo>
                  <a:lnTo>
                    <a:pt x="1297" y="148"/>
                  </a:lnTo>
                  <a:lnTo>
                    <a:pt x="1250" y="189"/>
                  </a:lnTo>
                  <a:lnTo>
                    <a:pt x="1219" y="136"/>
                  </a:lnTo>
                  <a:lnTo>
                    <a:pt x="1206" y="152"/>
                  </a:lnTo>
                  <a:lnTo>
                    <a:pt x="1183" y="129"/>
                  </a:lnTo>
                  <a:lnTo>
                    <a:pt x="1136" y="178"/>
                  </a:lnTo>
                  <a:lnTo>
                    <a:pt x="1101" y="155"/>
                  </a:lnTo>
                  <a:lnTo>
                    <a:pt x="1041" y="165"/>
                  </a:lnTo>
                  <a:lnTo>
                    <a:pt x="892" y="57"/>
                  </a:lnTo>
                  <a:lnTo>
                    <a:pt x="886" y="40"/>
                  </a:lnTo>
                  <a:lnTo>
                    <a:pt x="451" y="0"/>
                  </a:lnTo>
                  <a:lnTo>
                    <a:pt x="335" y="21"/>
                  </a:lnTo>
                  <a:lnTo>
                    <a:pt x="260" y="132"/>
                  </a:lnTo>
                  <a:lnTo>
                    <a:pt x="80" y="129"/>
                  </a:lnTo>
                  <a:lnTo>
                    <a:pt x="80" y="129"/>
                  </a:lnTo>
                  <a:close/>
                </a:path>
              </a:pathLst>
            </a:custGeom>
            <a:solidFill>
              <a:srgbClr val="6B00D8"/>
            </a:solidFill>
            <a:ln w="9525">
              <a:noFill/>
              <a:round/>
            </a:ln>
          </p:spPr>
          <p:txBody>
            <a:bodyPr/>
            <a:lstStyle/>
            <a:p>
              <a:endParaRPr lang="en-US"/>
            </a:p>
          </p:txBody>
        </p:sp>
        <p:sp>
          <p:nvSpPr>
            <p:cNvPr id="540683" name="Freeform 11"/>
            <p:cNvSpPr/>
            <p:nvPr/>
          </p:nvSpPr>
          <p:spPr bwMode="auto">
            <a:xfrm>
              <a:off x="3326" y="1293"/>
              <a:ext cx="240" cy="134"/>
            </a:xfrm>
            <a:custGeom>
              <a:avLst/>
              <a:gdLst/>
              <a:ahLst/>
              <a:cxnLst>
                <a:cxn ang="0">
                  <a:pos x="0" y="0"/>
                </a:cxn>
                <a:cxn ang="0">
                  <a:pos x="34" y="125"/>
                </a:cxn>
                <a:cxn ang="0">
                  <a:pos x="240" y="134"/>
                </a:cxn>
                <a:cxn ang="0">
                  <a:pos x="225" y="23"/>
                </a:cxn>
                <a:cxn ang="0">
                  <a:pos x="0" y="0"/>
                </a:cxn>
                <a:cxn ang="0">
                  <a:pos x="0" y="0"/>
                </a:cxn>
              </a:cxnLst>
              <a:rect l="0" t="0" r="r" b="b"/>
              <a:pathLst>
                <a:path w="240" h="134">
                  <a:moveTo>
                    <a:pt x="0" y="0"/>
                  </a:moveTo>
                  <a:lnTo>
                    <a:pt x="34" y="125"/>
                  </a:lnTo>
                  <a:lnTo>
                    <a:pt x="240" y="134"/>
                  </a:lnTo>
                  <a:lnTo>
                    <a:pt x="225" y="23"/>
                  </a:lnTo>
                  <a:lnTo>
                    <a:pt x="0" y="0"/>
                  </a:lnTo>
                  <a:lnTo>
                    <a:pt x="0" y="0"/>
                  </a:lnTo>
                  <a:close/>
                </a:path>
              </a:pathLst>
            </a:custGeom>
            <a:solidFill>
              <a:srgbClr val="000000"/>
            </a:solidFill>
            <a:ln w="9525">
              <a:noFill/>
              <a:round/>
            </a:ln>
          </p:spPr>
          <p:txBody>
            <a:bodyPr/>
            <a:lstStyle/>
            <a:p>
              <a:endParaRPr lang="en-US"/>
            </a:p>
          </p:txBody>
        </p:sp>
        <p:sp>
          <p:nvSpPr>
            <p:cNvPr id="540684" name="Freeform 12"/>
            <p:cNvSpPr/>
            <p:nvPr/>
          </p:nvSpPr>
          <p:spPr bwMode="auto">
            <a:xfrm>
              <a:off x="3574" y="1325"/>
              <a:ext cx="210" cy="112"/>
            </a:xfrm>
            <a:custGeom>
              <a:avLst/>
              <a:gdLst/>
              <a:ahLst/>
              <a:cxnLst>
                <a:cxn ang="0">
                  <a:pos x="0" y="0"/>
                </a:cxn>
                <a:cxn ang="0">
                  <a:pos x="22" y="102"/>
                </a:cxn>
                <a:cxn ang="0">
                  <a:pos x="210" y="112"/>
                </a:cxn>
                <a:cxn ang="0">
                  <a:pos x="163" y="10"/>
                </a:cxn>
                <a:cxn ang="0">
                  <a:pos x="0" y="0"/>
                </a:cxn>
                <a:cxn ang="0">
                  <a:pos x="0" y="0"/>
                </a:cxn>
              </a:cxnLst>
              <a:rect l="0" t="0" r="r" b="b"/>
              <a:pathLst>
                <a:path w="210" h="112">
                  <a:moveTo>
                    <a:pt x="0" y="0"/>
                  </a:moveTo>
                  <a:lnTo>
                    <a:pt x="22" y="102"/>
                  </a:lnTo>
                  <a:lnTo>
                    <a:pt x="210" y="112"/>
                  </a:lnTo>
                  <a:lnTo>
                    <a:pt x="163" y="10"/>
                  </a:lnTo>
                  <a:lnTo>
                    <a:pt x="0" y="0"/>
                  </a:lnTo>
                  <a:lnTo>
                    <a:pt x="0" y="0"/>
                  </a:lnTo>
                  <a:close/>
                </a:path>
              </a:pathLst>
            </a:custGeom>
            <a:solidFill>
              <a:srgbClr val="000000"/>
            </a:solidFill>
            <a:ln w="9525">
              <a:noFill/>
              <a:round/>
            </a:ln>
          </p:spPr>
          <p:txBody>
            <a:bodyPr/>
            <a:lstStyle/>
            <a:p>
              <a:endParaRPr lang="en-US"/>
            </a:p>
          </p:txBody>
        </p:sp>
        <p:sp>
          <p:nvSpPr>
            <p:cNvPr id="540685" name="Freeform 13"/>
            <p:cNvSpPr/>
            <p:nvPr/>
          </p:nvSpPr>
          <p:spPr bwMode="auto">
            <a:xfrm>
              <a:off x="3154" y="1293"/>
              <a:ext cx="159" cy="111"/>
            </a:xfrm>
            <a:custGeom>
              <a:avLst/>
              <a:gdLst/>
              <a:ahLst/>
              <a:cxnLst>
                <a:cxn ang="0">
                  <a:pos x="140" y="0"/>
                </a:cxn>
                <a:cxn ang="0">
                  <a:pos x="159" y="111"/>
                </a:cxn>
                <a:cxn ang="0">
                  <a:pos x="0" y="111"/>
                </a:cxn>
                <a:cxn ang="0">
                  <a:pos x="57" y="0"/>
                </a:cxn>
                <a:cxn ang="0">
                  <a:pos x="140" y="0"/>
                </a:cxn>
                <a:cxn ang="0">
                  <a:pos x="140" y="0"/>
                </a:cxn>
              </a:cxnLst>
              <a:rect l="0" t="0" r="r" b="b"/>
              <a:pathLst>
                <a:path w="159" h="111">
                  <a:moveTo>
                    <a:pt x="140" y="0"/>
                  </a:moveTo>
                  <a:lnTo>
                    <a:pt x="159" y="111"/>
                  </a:lnTo>
                  <a:lnTo>
                    <a:pt x="0" y="111"/>
                  </a:lnTo>
                  <a:lnTo>
                    <a:pt x="57" y="0"/>
                  </a:lnTo>
                  <a:lnTo>
                    <a:pt x="140" y="0"/>
                  </a:lnTo>
                  <a:lnTo>
                    <a:pt x="140" y="0"/>
                  </a:lnTo>
                  <a:close/>
                </a:path>
              </a:pathLst>
            </a:custGeom>
            <a:solidFill>
              <a:srgbClr val="000000"/>
            </a:solidFill>
            <a:ln w="9525">
              <a:noFill/>
              <a:round/>
            </a:ln>
          </p:spPr>
          <p:txBody>
            <a:bodyPr/>
            <a:lstStyle/>
            <a:p>
              <a:endParaRPr lang="en-US"/>
            </a:p>
          </p:txBody>
        </p:sp>
        <p:sp>
          <p:nvSpPr>
            <p:cNvPr id="540686" name="Freeform 14"/>
            <p:cNvSpPr/>
            <p:nvPr/>
          </p:nvSpPr>
          <p:spPr bwMode="auto">
            <a:xfrm>
              <a:off x="3171" y="1302"/>
              <a:ext cx="127" cy="89"/>
            </a:xfrm>
            <a:custGeom>
              <a:avLst/>
              <a:gdLst/>
              <a:ahLst/>
              <a:cxnLst>
                <a:cxn ang="0">
                  <a:pos x="111" y="3"/>
                </a:cxn>
                <a:cxn ang="0">
                  <a:pos x="41" y="0"/>
                </a:cxn>
                <a:cxn ang="0">
                  <a:pos x="0" y="89"/>
                </a:cxn>
                <a:cxn ang="0">
                  <a:pos x="127" y="89"/>
                </a:cxn>
                <a:cxn ang="0">
                  <a:pos x="111" y="3"/>
                </a:cxn>
              </a:cxnLst>
              <a:rect l="0" t="0" r="r" b="b"/>
              <a:pathLst>
                <a:path w="127" h="89">
                  <a:moveTo>
                    <a:pt x="111" y="3"/>
                  </a:moveTo>
                  <a:lnTo>
                    <a:pt x="41" y="0"/>
                  </a:lnTo>
                  <a:lnTo>
                    <a:pt x="0" y="89"/>
                  </a:lnTo>
                  <a:lnTo>
                    <a:pt x="127" y="89"/>
                  </a:lnTo>
                  <a:lnTo>
                    <a:pt x="111" y="3"/>
                  </a:lnTo>
                  <a:close/>
                </a:path>
              </a:pathLst>
            </a:custGeom>
            <a:solidFill>
              <a:srgbClr val="91BCF4"/>
            </a:solidFill>
            <a:ln w="9525">
              <a:noFill/>
              <a:round/>
            </a:ln>
          </p:spPr>
          <p:txBody>
            <a:bodyPr/>
            <a:lstStyle/>
            <a:p>
              <a:endParaRPr lang="en-US"/>
            </a:p>
          </p:txBody>
        </p:sp>
        <p:sp>
          <p:nvSpPr>
            <p:cNvPr id="540687" name="Freeform 15"/>
            <p:cNvSpPr/>
            <p:nvPr/>
          </p:nvSpPr>
          <p:spPr bwMode="auto">
            <a:xfrm>
              <a:off x="4205" y="1263"/>
              <a:ext cx="883" cy="348"/>
            </a:xfrm>
            <a:custGeom>
              <a:avLst/>
              <a:gdLst/>
              <a:ahLst/>
              <a:cxnLst>
                <a:cxn ang="0">
                  <a:pos x="94" y="36"/>
                </a:cxn>
                <a:cxn ang="0">
                  <a:pos x="161" y="30"/>
                </a:cxn>
                <a:cxn ang="0">
                  <a:pos x="181" y="13"/>
                </a:cxn>
                <a:cxn ang="0">
                  <a:pos x="210" y="23"/>
                </a:cxn>
                <a:cxn ang="0">
                  <a:pos x="260" y="0"/>
                </a:cxn>
                <a:cxn ang="0">
                  <a:pos x="656" y="68"/>
                </a:cxn>
                <a:cxn ang="0">
                  <a:pos x="718" y="194"/>
                </a:cxn>
                <a:cxn ang="0">
                  <a:pos x="748" y="217"/>
                </a:cxn>
                <a:cxn ang="0">
                  <a:pos x="760" y="247"/>
                </a:cxn>
                <a:cxn ang="0">
                  <a:pos x="883" y="348"/>
                </a:cxn>
                <a:cxn ang="0">
                  <a:pos x="695" y="312"/>
                </a:cxn>
                <a:cxn ang="0">
                  <a:pos x="563" y="289"/>
                </a:cxn>
                <a:cxn ang="0">
                  <a:pos x="398" y="233"/>
                </a:cxn>
                <a:cxn ang="0">
                  <a:pos x="323" y="243"/>
                </a:cxn>
                <a:cxn ang="0">
                  <a:pos x="217" y="227"/>
                </a:cxn>
                <a:cxn ang="0">
                  <a:pos x="151" y="224"/>
                </a:cxn>
                <a:cxn ang="0">
                  <a:pos x="102" y="342"/>
                </a:cxn>
                <a:cxn ang="0">
                  <a:pos x="66" y="319"/>
                </a:cxn>
                <a:cxn ang="0">
                  <a:pos x="52" y="279"/>
                </a:cxn>
                <a:cxn ang="0">
                  <a:pos x="36" y="230"/>
                </a:cxn>
                <a:cxn ang="0">
                  <a:pos x="0" y="180"/>
                </a:cxn>
                <a:cxn ang="0">
                  <a:pos x="0" y="145"/>
                </a:cxn>
                <a:cxn ang="0">
                  <a:pos x="36" y="121"/>
                </a:cxn>
                <a:cxn ang="0">
                  <a:pos x="94" y="36"/>
                </a:cxn>
                <a:cxn ang="0">
                  <a:pos x="94" y="36"/>
                </a:cxn>
              </a:cxnLst>
              <a:rect l="0" t="0" r="r" b="b"/>
              <a:pathLst>
                <a:path w="883" h="348">
                  <a:moveTo>
                    <a:pt x="94" y="36"/>
                  </a:moveTo>
                  <a:lnTo>
                    <a:pt x="161" y="30"/>
                  </a:lnTo>
                  <a:lnTo>
                    <a:pt x="181" y="13"/>
                  </a:lnTo>
                  <a:lnTo>
                    <a:pt x="210" y="23"/>
                  </a:lnTo>
                  <a:lnTo>
                    <a:pt x="260" y="0"/>
                  </a:lnTo>
                  <a:lnTo>
                    <a:pt x="656" y="68"/>
                  </a:lnTo>
                  <a:lnTo>
                    <a:pt x="718" y="194"/>
                  </a:lnTo>
                  <a:lnTo>
                    <a:pt x="748" y="217"/>
                  </a:lnTo>
                  <a:lnTo>
                    <a:pt x="760" y="247"/>
                  </a:lnTo>
                  <a:lnTo>
                    <a:pt x="883" y="348"/>
                  </a:lnTo>
                  <a:lnTo>
                    <a:pt x="695" y="312"/>
                  </a:lnTo>
                  <a:lnTo>
                    <a:pt x="563" y="289"/>
                  </a:lnTo>
                  <a:lnTo>
                    <a:pt x="398" y="233"/>
                  </a:lnTo>
                  <a:lnTo>
                    <a:pt x="323" y="243"/>
                  </a:lnTo>
                  <a:lnTo>
                    <a:pt x="217" y="227"/>
                  </a:lnTo>
                  <a:lnTo>
                    <a:pt x="151" y="224"/>
                  </a:lnTo>
                  <a:lnTo>
                    <a:pt x="102" y="342"/>
                  </a:lnTo>
                  <a:lnTo>
                    <a:pt x="66" y="319"/>
                  </a:lnTo>
                  <a:lnTo>
                    <a:pt x="52" y="279"/>
                  </a:lnTo>
                  <a:lnTo>
                    <a:pt x="36" y="230"/>
                  </a:lnTo>
                  <a:lnTo>
                    <a:pt x="0" y="180"/>
                  </a:lnTo>
                  <a:lnTo>
                    <a:pt x="0" y="145"/>
                  </a:lnTo>
                  <a:lnTo>
                    <a:pt x="36" y="121"/>
                  </a:lnTo>
                  <a:lnTo>
                    <a:pt x="94" y="36"/>
                  </a:lnTo>
                  <a:lnTo>
                    <a:pt x="94" y="36"/>
                  </a:lnTo>
                  <a:close/>
                </a:path>
              </a:pathLst>
            </a:custGeom>
            <a:solidFill>
              <a:srgbClr val="FF8700"/>
            </a:solidFill>
            <a:ln w="9525">
              <a:noFill/>
              <a:round/>
            </a:ln>
          </p:spPr>
          <p:txBody>
            <a:bodyPr/>
            <a:lstStyle/>
            <a:p>
              <a:endParaRPr lang="en-US"/>
            </a:p>
          </p:txBody>
        </p:sp>
        <p:sp>
          <p:nvSpPr>
            <p:cNvPr id="540688" name="Freeform 16"/>
            <p:cNvSpPr/>
            <p:nvPr/>
          </p:nvSpPr>
          <p:spPr bwMode="auto">
            <a:xfrm>
              <a:off x="4456" y="1289"/>
              <a:ext cx="450" cy="172"/>
            </a:xfrm>
            <a:custGeom>
              <a:avLst/>
              <a:gdLst/>
              <a:ahLst/>
              <a:cxnLst>
                <a:cxn ang="0">
                  <a:pos x="450" y="172"/>
                </a:cxn>
                <a:cxn ang="0">
                  <a:pos x="391" y="49"/>
                </a:cxn>
                <a:cxn ang="0">
                  <a:pos x="85" y="0"/>
                </a:cxn>
                <a:cxn ang="0">
                  <a:pos x="0" y="112"/>
                </a:cxn>
                <a:cxn ang="0">
                  <a:pos x="127" y="115"/>
                </a:cxn>
                <a:cxn ang="0">
                  <a:pos x="220" y="131"/>
                </a:cxn>
                <a:cxn ang="0">
                  <a:pos x="282" y="138"/>
                </a:cxn>
                <a:cxn ang="0">
                  <a:pos x="375" y="142"/>
                </a:cxn>
                <a:cxn ang="0">
                  <a:pos x="450" y="172"/>
                </a:cxn>
                <a:cxn ang="0">
                  <a:pos x="450" y="172"/>
                </a:cxn>
              </a:cxnLst>
              <a:rect l="0" t="0" r="r" b="b"/>
              <a:pathLst>
                <a:path w="450" h="172">
                  <a:moveTo>
                    <a:pt x="450" y="172"/>
                  </a:moveTo>
                  <a:lnTo>
                    <a:pt x="391" y="49"/>
                  </a:lnTo>
                  <a:lnTo>
                    <a:pt x="85" y="0"/>
                  </a:lnTo>
                  <a:lnTo>
                    <a:pt x="0" y="112"/>
                  </a:lnTo>
                  <a:lnTo>
                    <a:pt x="127" y="115"/>
                  </a:lnTo>
                  <a:lnTo>
                    <a:pt x="220" y="131"/>
                  </a:lnTo>
                  <a:lnTo>
                    <a:pt x="282" y="138"/>
                  </a:lnTo>
                  <a:lnTo>
                    <a:pt x="375" y="142"/>
                  </a:lnTo>
                  <a:lnTo>
                    <a:pt x="450" y="172"/>
                  </a:lnTo>
                  <a:lnTo>
                    <a:pt x="450" y="172"/>
                  </a:lnTo>
                  <a:close/>
                </a:path>
              </a:pathLst>
            </a:custGeom>
            <a:solidFill>
              <a:srgbClr val="000000"/>
            </a:solidFill>
            <a:ln w="9525">
              <a:noFill/>
              <a:round/>
            </a:ln>
          </p:spPr>
          <p:txBody>
            <a:bodyPr/>
            <a:lstStyle/>
            <a:p>
              <a:endParaRPr lang="en-US"/>
            </a:p>
          </p:txBody>
        </p:sp>
        <p:sp>
          <p:nvSpPr>
            <p:cNvPr id="540689" name="Freeform 17"/>
            <p:cNvSpPr/>
            <p:nvPr/>
          </p:nvSpPr>
          <p:spPr bwMode="auto">
            <a:xfrm>
              <a:off x="4310" y="1625"/>
              <a:ext cx="775" cy="192"/>
            </a:xfrm>
            <a:custGeom>
              <a:avLst/>
              <a:gdLst/>
              <a:ahLst/>
              <a:cxnLst>
                <a:cxn ang="0">
                  <a:pos x="775" y="128"/>
                </a:cxn>
                <a:cxn ang="0">
                  <a:pos x="775" y="192"/>
                </a:cxn>
                <a:cxn ang="0">
                  <a:pos x="704" y="190"/>
                </a:cxn>
                <a:cxn ang="0">
                  <a:pos x="184" y="95"/>
                </a:cxn>
                <a:cxn ang="0">
                  <a:pos x="63" y="72"/>
                </a:cxn>
                <a:cxn ang="0">
                  <a:pos x="13" y="53"/>
                </a:cxn>
                <a:cxn ang="0">
                  <a:pos x="0" y="0"/>
                </a:cxn>
                <a:cxn ang="0">
                  <a:pos x="158" y="26"/>
                </a:cxn>
                <a:cxn ang="0">
                  <a:pos x="369" y="72"/>
                </a:cxn>
                <a:cxn ang="0">
                  <a:pos x="494" y="85"/>
                </a:cxn>
                <a:cxn ang="0">
                  <a:pos x="649" y="102"/>
                </a:cxn>
                <a:cxn ang="0">
                  <a:pos x="735" y="121"/>
                </a:cxn>
                <a:cxn ang="0">
                  <a:pos x="775" y="128"/>
                </a:cxn>
                <a:cxn ang="0">
                  <a:pos x="775" y="128"/>
                </a:cxn>
              </a:cxnLst>
              <a:rect l="0" t="0" r="r" b="b"/>
              <a:pathLst>
                <a:path w="775" h="192">
                  <a:moveTo>
                    <a:pt x="775" y="128"/>
                  </a:moveTo>
                  <a:lnTo>
                    <a:pt x="775" y="192"/>
                  </a:lnTo>
                  <a:lnTo>
                    <a:pt x="704" y="190"/>
                  </a:lnTo>
                  <a:lnTo>
                    <a:pt x="184" y="95"/>
                  </a:lnTo>
                  <a:lnTo>
                    <a:pt x="63" y="72"/>
                  </a:lnTo>
                  <a:lnTo>
                    <a:pt x="13" y="53"/>
                  </a:lnTo>
                  <a:lnTo>
                    <a:pt x="0" y="0"/>
                  </a:lnTo>
                  <a:lnTo>
                    <a:pt x="158" y="26"/>
                  </a:lnTo>
                  <a:lnTo>
                    <a:pt x="369" y="72"/>
                  </a:lnTo>
                  <a:lnTo>
                    <a:pt x="494" y="85"/>
                  </a:lnTo>
                  <a:lnTo>
                    <a:pt x="649" y="102"/>
                  </a:lnTo>
                  <a:lnTo>
                    <a:pt x="735" y="121"/>
                  </a:lnTo>
                  <a:lnTo>
                    <a:pt x="775" y="128"/>
                  </a:lnTo>
                  <a:lnTo>
                    <a:pt x="775" y="128"/>
                  </a:lnTo>
                  <a:close/>
                </a:path>
              </a:pathLst>
            </a:custGeom>
            <a:solidFill>
              <a:srgbClr val="FFFFFF"/>
            </a:solidFill>
            <a:ln w="9525">
              <a:noFill/>
              <a:round/>
            </a:ln>
          </p:spPr>
          <p:txBody>
            <a:bodyPr/>
            <a:lstStyle/>
            <a:p>
              <a:endParaRPr lang="en-US"/>
            </a:p>
          </p:txBody>
        </p:sp>
        <p:sp>
          <p:nvSpPr>
            <p:cNvPr id="540690" name="Freeform 18"/>
            <p:cNvSpPr/>
            <p:nvPr/>
          </p:nvSpPr>
          <p:spPr bwMode="auto">
            <a:xfrm>
              <a:off x="4323" y="1499"/>
              <a:ext cx="768" cy="238"/>
            </a:xfrm>
            <a:custGeom>
              <a:avLst/>
              <a:gdLst/>
              <a:ahLst/>
              <a:cxnLst>
                <a:cxn ang="0">
                  <a:pos x="768" y="132"/>
                </a:cxn>
                <a:cxn ang="0">
                  <a:pos x="768" y="224"/>
                </a:cxn>
                <a:cxn ang="0">
                  <a:pos x="742" y="238"/>
                </a:cxn>
                <a:cxn ang="0">
                  <a:pos x="623" y="205"/>
                </a:cxn>
                <a:cxn ang="0">
                  <a:pos x="425" y="187"/>
                </a:cxn>
                <a:cxn ang="0">
                  <a:pos x="307" y="172"/>
                </a:cxn>
                <a:cxn ang="0">
                  <a:pos x="135" y="126"/>
                </a:cxn>
                <a:cxn ang="0">
                  <a:pos x="0" y="112"/>
                </a:cxn>
                <a:cxn ang="0">
                  <a:pos x="39" y="0"/>
                </a:cxn>
                <a:cxn ang="0">
                  <a:pos x="201" y="21"/>
                </a:cxn>
                <a:cxn ang="0">
                  <a:pos x="274" y="15"/>
                </a:cxn>
                <a:cxn ang="0">
                  <a:pos x="462" y="83"/>
                </a:cxn>
                <a:cxn ang="0">
                  <a:pos x="462" y="83"/>
                </a:cxn>
                <a:cxn ang="0">
                  <a:pos x="464" y="83"/>
                </a:cxn>
                <a:cxn ang="0">
                  <a:pos x="470" y="83"/>
                </a:cxn>
                <a:cxn ang="0">
                  <a:pos x="479" y="83"/>
                </a:cxn>
                <a:cxn ang="0">
                  <a:pos x="488" y="83"/>
                </a:cxn>
                <a:cxn ang="0">
                  <a:pos x="499" y="83"/>
                </a:cxn>
                <a:cxn ang="0">
                  <a:pos x="510" y="83"/>
                </a:cxn>
                <a:cxn ang="0">
                  <a:pos x="520" y="83"/>
                </a:cxn>
                <a:cxn ang="0">
                  <a:pos x="527" y="83"/>
                </a:cxn>
                <a:cxn ang="0">
                  <a:pos x="536" y="84"/>
                </a:cxn>
                <a:cxn ang="0">
                  <a:pos x="550" y="85"/>
                </a:cxn>
                <a:cxn ang="0">
                  <a:pos x="566" y="88"/>
                </a:cxn>
                <a:cxn ang="0">
                  <a:pos x="583" y="91"/>
                </a:cxn>
                <a:cxn ang="0">
                  <a:pos x="600" y="95"/>
                </a:cxn>
                <a:cxn ang="0">
                  <a:pos x="613" y="97"/>
                </a:cxn>
                <a:cxn ang="0">
                  <a:pos x="623" y="98"/>
                </a:cxn>
                <a:cxn ang="0">
                  <a:pos x="627" y="100"/>
                </a:cxn>
                <a:cxn ang="0">
                  <a:pos x="627" y="100"/>
                </a:cxn>
                <a:cxn ang="0">
                  <a:pos x="712" y="132"/>
                </a:cxn>
                <a:cxn ang="0">
                  <a:pos x="768" y="132"/>
                </a:cxn>
                <a:cxn ang="0">
                  <a:pos x="768" y="132"/>
                </a:cxn>
              </a:cxnLst>
              <a:rect l="0" t="0" r="r" b="b"/>
              <a:pathLst>
                <a:path w="768" h="238">
                  <a:moveTo>
                    <a:pt x="768" y="132"/>
                  </a:moveTo>
                  <a:lnTo>
                    <a:pt x="768" y="224"/>
                  </a:lnTo>
                  <a:lnTo>
                    <a:pt x="742" y="238"/>
                  </a:lnTo>
                  <a:lnTo>
                    <a:pt x="623" y="205"/>
                  </a:lnTo>
                  <a:lnTo>
                    <a:pt x="425" y="187"/>
                  </a:lnTo>
                  <a:lnTo>
                    <a:pt x="307" y="172"/>
                  </a:lnTo>
                  <a:lnTo>
                    <a:pt x="135" y="126"/>
                  </a:lnTo>
                  <a:lnTo>
                    <a:pt x="0" y="112"/>
                  </a:lnTo>
                  <a:lnTo>
                    <a:pt x="39" y="0"/>
                  </a:lnTo>
                  <a:lnTo>
                    <a:pt x="201" y="21"/>
                  </a:lnTo>
                  <a:lnTo>
                    <a:pt x="274" y="15"/>
                  </a:lnTo>
                  <a:lnTo>
                    <a:pt x="462" y="83"/>
                  </a:lnTo>
                  <a:lnTo>
                    <a:pt x="462" y="83"/>
                  </a:lnTo>
                  <a:lnTo>
                    <a:pt x="464" y="83"/>
                  </a:lnTo>
                  <a:lnTo>
                    <a:pt x="470" y="83"/>
                  </a:lnTo>
                  <a:lnTo>
                    <a:pt x="479" y="83"/>
                  </a:lnTo>
                  <a:lnTo>
                    <a:pt x="488" y="83"/>
                  </a:lnTo>
                  <a:lnTo>
                    <a:pt x="499" y="83"/>
                  </a:lnTo>
                  <a:lnTo>
                    <a:pt x="510" y="83"/>
                  </a:lnTo>
                  <a:lnTo>
                    <a:pt x="520" y="83"/>
                  </a:lnTo>
                  <a:lnTo>
                    <a:pt x="527" y="83"/>
                  </a:lnTo>
                  <a:lnTo>
                    <a:pt x="536" y="84"/>
                  </a:lnTo>
                  <a:lnTo>
                    <a:pt x="550" y="85"/>
                  </a:lnTo>
                  <a:lnTo>
                    <a:pt x="566" y="88"/>
                  </a:lnTo>
                  <a:lnTo>
                    <a:pt x="583" y="91"/>
                  </a:lnTo>
                  <a:lnTo>
                    <a:pt x="600" y="95"/>
                  </a:lnTo>
                  <a:lnTo>
                    <a:pt x="613" y="97"/>
                  </a:lnTo>
                  <a:lnTo>
                    <a:pt x="623" y="98"/>
                  </a:lnTo>
                  <a:lnTo>
                    <a:pt x="627" y="100"/>
                  </a:lnTo>
                  <a:lnTo>
                    <a:pt x="627" y="100"/>
                  </a:lnTo>
                  <a:lnTo>
                    <a:pt x="712" y="132"/>
                  </a:lnTo>
                  <a:lnTo>
                    <a:pt x="768" y="132"/>
                  </a:lnTo>
                  <a:lnTo>
                    <a:pt x="768" y="132"/>
                  </a:lnTo>
                  <a:close/>
                </a:path>
              </a:pathLst>
            </a:custGeom>
            <a:solidFill>
              <a:srgbClr val="FFB22B"/>
            </a:solidFill>
            <a:ln w="9525">
              <a:noFill/>
              <a:round/>
            </a:ln>
          </p:spPr>
          <p:txBody>
            <a:bodyPr/>
            <a:lstStyle/>
            <a:p>
              <a:endParaRPr lang="en-US"/>
            </a:p>
          </p:txBody>
        </p:sp>
        <p:sp>
          <p:nvSpPr>
            <p:cNvPr id="540691" name="Freeform 19"/>
            <p:cNvSpPr/>
            <p:nvPr/>
          </p:nvSpPr>
          <p:spPr bwMode="auto">
            <a:xfrm>
              <a:off x="4382" y="1276"/>
              <a:ext cx="125" cy="98"/>
            </a:xfrm>
            <a:custGeom>
              <a:avLst/>
              <a:gdLst/>
              <a:ahLst/>
              <a:cxnLst>
                <a:cxn ang="0">
                  <a:pos x="125" y="10"/>
                </a:cxn>
                <a:cxn ang="0">
                  <a:pos x="53" y="85"/>
                </a:cxn>
                <a:cxn ang="0">
                  <a:pos x="0" y="98"/>
                </a:cxn>
                <a:cxn ang="0">
                  <a:pos x="30" y="26"/>
                </a:cxn>
                <a:cxn ang="0">
                  <a:pos x="76" y="0"/>
                </a:cxn>
                <a:cxn ang="0">
                  <a:pos x="125" y="10"/>
                </a:cxn>
                <a:cxn ang="0">
                  <a:pos x="125" y="10"/>
                </a:cxn>
              </a:cxnLst>
              <a:rect l="0" t="0" r="r" b="b"/>
              <a:pathLst>
                <a:path w="125" h="98">
                  <a:moveTo>
                    <a:pt x="125" y="10"/>
                  </a:moveTo>
                  <a:lnTo>
                    <a:pt x="53" y="85"/>
                  </a:lnTo>
                  <a:lnTo>
                    <a:pt x="0" y="98"/>
                  </a:lnTo>
                  <a:lnTo>
                    <a:pt x="30" y="26"/>
                  </a:lnTo>
                  <a:lnTo>
                    <a:pt x="76" y="0"/>
                  </a:lnTo>
                  <a:lnTo>
                    <a:pt x="125" y="10"/>
                  </a:lnTo>
                  <a:lnTo>
                    <a:pt x="125" y="10"/>
                  </a:lnTo>
                  <a:close/>
                </a:path>
              </a:pathLst>
            </a:custGeom>
            <a:solidFill>
              <a:srgbClr val="000000"/>
            </a:solidFill>
            <a:ln w="9525">
              <a:noFill/>
              <a:round/>
            </a:ln>
          </p:spPr>
          <p:txBody>
            <a:bodyPr/>
            <a:lstStyle/>
            <a:p>
              <a:endParaRPr lang="en-US"/>
            </a:p>
          </p:txBody>
        </p:sp>
        <p:sp>
          <p:nvSpPr>
            <p:cNvPr id="540692" name="Freeform 20"/>
            <p:cNvSpPr/>
            <p:nvPr/>
          </p:nvSpPr>
          <p:spPr bwMode="auto">
            <a:xfrm>
              <a:off x="4261" y="1299"/>
              <a:ext cx="112" cy="98"/>
            </a:xfrm>
            <a:custGeom>
              <a:avLst/>
              <a:gdLst/>
              <a:ahLst/>
              <a:cxnLst>
                <a:cxn ang="0">
                  <a:pos x="112" y="0"/>
                </a:cxn>
                <a:cxn ang="0">
                  <a:pos x="91" y="72"/>
                </a:cxn>
                <a:cxn ang="0">
                  <a:pos x="68" y="98"/>
                </a:cxn>
                <a:cxn ang="0">
                  <a:pos x="0" y="83"/>
                </a:cxn>
                <a:cxn ang="0">
                  <a:pos x="46" y="6"/>
                </a:cxn>
                <a:cxn ang="0">
                  <a:pos x="112" y="0"/>
                </a:cxn>
                <a:cxn ang="0">
                  <a:pos x="112" y="0"/>
                </a:cxn>
              </a:cxnLst>
              <a:rect l="0" t="0" r="r" b="b"/>
              <a:pathLst>
                <a:path w="112" h="98">
                  <a:moveTo>
                    <a:pt x="112" y="0"/>
                  </a:moveTo>
                  <a:lnTo>
                    <a:pt x="91" y="72"/>
                  </a:lnTo>
                  <a:lnTo>
                    <a:pt x="68" y="98"/>
                  </a:lnTo>
                  <a:lnTo>
                    <a:pt x="0" y="83"/>
                  </a:lnTo>
                  <a:lnTo>
                    <a:pt x="46" y="6"/>
                  </a:lnTo>
                  <a:lnTo>
                    <a:pt x="112" y="0"/>
                  </a:lnTo>
                  <a:lnTo>
                    <a:pt x="112" y="0"/>
                  </a:lnTo>
                  <a:close/>
                </a:path>
              </a:pathLst>
            </a:custGeom>
            <a:solidFill>
              <a:srgbClr val="000000"/>
            </a:solidFill>
            <a:ln w="9525">
              <a:noFill/>
              <a:round/>
            </a:ln>
          </p:spPr>
          <p:txBody>
            <a:bodyPr/>
            <a:lstStyle/>
            <a:p>
              <a:endParaRPr lang="en-US"/>
            </a:p>
          </p:txBody>
        </p:sp>
        <p:sp>
          <p:nvSpPr>
            <p:cNvPr id="540693" name="Freeform 21"/>
            <p:cNvSpPr/>
            <p:nvPr/>
          </p:nvSpPr>
          <p:spPr bwMode="auto">
            <a:xfrm>
              <a:off x="3786" y="1154"/>
              <a:ext cx="477" cy="224"/>
            </a:xfrm>
            <a:custGeom>
              <a:avLst/>
              <a:gdLst/>
              <a:ahLst/>
              <a:cxnLst>
                <a:cxn ang="0">
                  <a:pos x="225" y="214"/>
                </a:cxn>
                <a:cxn ang="0">
                  <a:pos x="265" y="194"/>
                </a:cxn>
                <a:cxn ang="0">
                  <a:pos x="282" y="211"/>
                </a:cxn>
                <a:cxn ang="0">
                  <a:pos x="313" y="188"/>
                </a:cxn>
                <a:cxn ang="0">
                  <a:pos x="336" y="224"/>
                </a:cxn>
                <a:cxn ang="0">
                  <a:pos x="369" y="201"/>
                </a:cxn>
                <a:cxn ang="0">
                  <a:pos x="388" y="224"/>
                </a:cxn>
                <a:cxn ang="0">
                  <a:pos x="415" y="204"/>
                </a:cxn>
                <a:cxn ang="0">
                  <a:pos x="449" y="168"/>
                </a:cxn>
                <a:cxn ang="0">
                  <a:pos x="477" y="43"/>
                </a:cxn>
                <a:cxn ang="0">
                  <a:pos x="408" y="115"/>
                </a:cxn>
                <a:cxn ang="0">
                  <a:pos x="320" y="0"/>
                </a:cxn>
                <a:cxn ang="0">
                  <a:pos x="308" y="102"/>
                </a:cxn>
                <a:cxn ang="0">
                  <a:pos x="225" y="13"/>
                </a:cxn>
                <a:cxn ang="0">
                  <a:pos x="225" y="98"/>
                </a:cxn>
                <a:cxn ang="0">
                  <a:pos x="110" y="49"/>
                </a:cxn>
                <a:cxn ang="0">
                  <a:pos x="159" y="124"/>
                </a:cxn>
                <a:cxn ang="0">
                  <a:pos x="0" y="102"/>
                </a:cxn>
                <a:cxn ang="0">
                  <a:pos x="225" y="214"/>
                </a:cxn>
                <a:cxn ang="0">
                  <a:pos x="225" y="214"/>
                </a:cxn>
              </a:cxnLst>
              <a:rect l="0" t="0" r="r" b="b"/>
              <a:pathLst>
                <a:path w="477" h="224">
                  <a:moveTo>
                    <a:pt x="225" y="214"/>
                  </a:moveTo>
                  <a:lnTo>
                    <a:pt x="265" y="194"/>
                  </a:lnTo>
                  <a:lnTo>
                    <a:pt x="282" y="211"/>
                  </a:lnTo>
                  <a:lnTo>
                    <a:pt x="313" y="188"/>
                  </a:lnTo>
                  <a:lnTo>
                    <a:pt x="336" y="224"/>
                  </a:lnTo>
                  <a:lnTo>
                    <a:pt x="369" y="201"/>
                  </a:lnTo>
                  <a:lnTo>
                    <a:pt x="388" y="224"/>
                  </a:lnTo>
                  <a:lnTo>
                    <a:pt x="415" y="204"/>
                  </a:lnTo>
                  <a:lnTo>
                    <a:pt x="449" y="168"/>
                  </a:lnTo>
                  <a:lnTo>
                    <a:pt x="477" y="43"/>
                  </a:lnTo>
                  <a:lnTo>
                    <a:pt x="408" y="115"/>
                  </a:lnTo>
                  <a:lnTo>
                    <a:pt x="320" y="0"/>
                  </a:lnTo>
                  <a:lnTo>
                    <a:pt x="308" y="102"/>
                  </a:lnTo>
                  <a:lnTo>
                    <a:pt x="225" y="13"/>
                  </a:lnTo>
                  <a:lnTo>
                    <a:pt x="225" y="98"/>
                  </a:lnTo>
                  <a:lnTo>
                    <a:pt x="110" y="49"/>
                  </a:lnTo>
                  <a:lnTo>
                    <a:pt x="159" y="124"/>
                  </a:lnTo>
                  <a:lnTo>
                    <a:pt x="0" y="102"/>
                  </a:lnTo>
                  <a:lnTo>
                    <a:pt x="225" y="214"/>
                  </a:lnTo>
                  <a:lnTo>
                    <a:pt x="225" y="214"/>
                  </a:lnTo>
                  <a:close/>
                </a:path>
              </a:pathLst>
            </a:custGeom>
            <a:solidFill>
              <a:srgbClr val="00FF99"/>
            </a:solidFill>
            <a:ln w="9525">
              <a:noFill/>
              <a:round/>
            </a:ln>
          </p:spPr>
          <p:txBody>
            <a:bodyPr/>
            <a:lstStyle/>
            <a:p>
              <a:endParaRPr lang="en-US"/>
            </a:p>
          </p:txBody>
        </p:sp>
        <p:sp>
          <p:nvSpPr>
            <p:cNvPr id="540694" name="Freeform 22"/>
            <p:cNvSpPr/>
            <p:nvPr/>
          </p:nvSpPr>
          <p:spPr bwMode="auto">
            <a:xfrm>
              <a:off x="4297" y="1140"/>
              <a:ext cx="72" cy="70"/>
            </a:xfrm>
            <a:custGeom>
              <a:avLst/>
              <a:gdLst/>
              <a:ahLst/>
              <a:cxnLst>
                <a:cxn ang="0">
                  <a:pos x="0" y="70"/>
                </a:cxn>
                <a:cxn ang="0">
                  <a:pos x="36" y="0"/>
                </a:cxn>
                <a:cxn ang="0">
                  <a:pos x="72" y="11"/>
                </a:cxn>
                <a:cxn ang="0">
                  <a:pos x="0" y="70"/>
                </a:cxn>
                <a:cxn ang="0">
                  <a:pos x="0" y="70"/>
                </a:cxn>
              </a:cxnLst>
              <a:rect l="0" t="0" r="r" b="b"/>
              <a:pathLst>
                <a:path w="72" h="70">
                  <a:moveTo>
                    <a:pt x="0" y="70"/>
                  </a:moveTo>
                  <a:lnTo>
                    <a:pt x="36" y="0"/>
                  </a:lnTo>
                  <a:lnTo>
                    <a:pt x="72" y="11"/>
                  </a:lnTo>
                  <a:lnTo>
                    <a:pt x="0" y="70"/>
                  </a:lnTo>
                  <a:lnTo>
                    <a:pt x="0" y="70"/>
                  </a:lnTo>
                  <a:close/>
                </a:path>
              </a:pathLst>
            </a:custGeom>
            <a:solidFill>
              <a:srgbClr val="00FF99"/>
            </a:solidFill>
            <a:ln w="9525">
              <a:noFill/>
              <a:round/>
            </a:ln>
          </p:spPr>
          <p:txBody>
            <a:bodyPr/>
            <a:lstStyle/>
            <a:p>
              <a:endParaRPr lang="en-US"/>
            </a:p>
          </p:txBody>
        </p:sp>
        <p:sp>
          <p:nvSpPr>
            <p:cNvPr id="540695" name="Freeform 23"/>
            <p:cNvSpPr/>
            <p:nvPr/>
          </p:nvSpPr>
          <p:spPr bwMode="auto">
            <a:xfrm>
              <a:off x="4369" y="1157"/>
              <a:ext cx="83" cy="42"/>
            </a:xfrm>
            <a:custGeom>
              <a:avLst/>
              <a:gdLst/>
              <a:ahLst/>
              <a:cxnLst>
                <a:cxn ang="0">
                  <a:pos x="0" y="42"/>
                </a:cxn>
                <a:cxn ang="0">
                  <a:pos x="53" y="0"/>
                </a:cxn>
                <a:cxn ang="0">
                  <a:pos x="83" y="13"/>
                </a:cxn>
                <a:cxn ang="0">
                  <a:pos x="0" y="42"/>
                </a:cxn>
                <a:cxn ang="0">
                  <a:pos x="0" y="42"/>
                </a:cxn>
              </a:cxnLst>
              <a:rect l="0" t="0" r="r" b="b"/>
              <a:pathLst>
                <a:path w="83" h="42">
                  <a:moveTo>
                    <a:pt x="0" y="42"/>
                  </a:moveTo>
                  <a:lnTo>
                    <a:pt x="53" y="0"/>
                  </a:lnTo>
                  <a:lnTo>
                    <a:pt x="83" y="13"/>
                  </a:lnTo>
                  <a:lnTo>
                    <a:pt x="0" y="42"/>
                  </a:lnTo>
                  <a:lnTo>
                    <a:pt x="0" y="42"/>
                  </a:lnTo>
                  <a:close/>
                </a:path>
              </a:pathLst>
            </a:custGeom>
            <a:solidFill>
              <a:srgbClr val="00FF99"/>
            </a:solidFill>
            <a:ln w="9525">
              <a:noFill/>
              <a:round/>
            </a:ln>
          </p:spPr>
          <p:txBody>
            <a:bodyPr/>
            <a:lstStyle/>
            <a:p>
              <a:endParaRPr lang="en-US"/>
            </a:p>
          </p:txBody>
        </p:sp>
        <p:sp>
          <p:nvSpPr>
            <p:cNvPr id="540696" name="Freeform 24"/>
            <p:cNvSpPr/>
            <p:nvPr/>
          </p:nvSpPr>
          <p:spPr bwMode="auto">
            <a:xfrm>
              <a:off x="4188" y="1108"/>
              <a:ext cx="30" cy="46"/>
            </a:xfrm>
            <a:custGeom>
              <a:avLst/>
              <a:gdLst/>
              <a:ahLst/>
              <a:cxnLst>
                <a:cxn ang="0">
                  <a:pos x="30" y="46"/>
                </a:cxn>
                <a:cxn ang="0">
                  <a:pos x="26" y="0"/>
                </a:cxn>
                <a:cxn ang="0">
                  <a:pos x="0" y="0"/>
                </a:cxn>
                <a:cxn ang="0">
                  <a:pos x="30" y="46"/>
                </a:cxn>
                <a:cxn ang="0">
                  <a:pos x="30" y="46"/>
                </a:cxn>
              </a:cxnLst>
              <a:rect l="0" t="0" r="r" b="b"/>
              <a:pathLst>
                <a:path w="30" h="46">
                  <a:moveTo>
                    <a:pt x="30" y="46"/>
                  </a:moveTo>
                  <a:lnTo>
                    <a:pt x="26" y="0"/>
                  </a:lnTo>
                  <a:lnTo>
                    <a:pt x="0" y="0"/>
                  </a:lnTo>
                  <a:lnTo>
                    <a:pt x="30" y="46"/>
                  </a:lnTo>
                  <a:lnTo>
                    <a:pt x="30" y="46"/>
                  </a:lnTo>
                  <a:close/>
                </a:path>
              </a:pathLst>
            </a:custGeom>
            <a:solidFill>
              <a:srgbClr val="00FF99"/>
            </a:solidFill>
            <a:ln w="9525">
              <a:noFill/>
              <a:round/>
            </a:ln>
          </p:spPr>
          <p:txBody>
            <a:bodyPr/>
            <a:lstStyle/>
            <a:p>
              <a:endParaRPr lang="en-US"/>
            </a:p>
          </p:txBody>
        </p:sp>
        <p:sp>
          <p:nvSpPr>
            <p:cNvPr id="540697" name="Freeform 25"/>
            <p:cNvSpPr/>
            <p:nvPr/>
          </p:nvSpPr>
          <p:spPr bwMode="auto">
            <a:xfrm>
              <a:off x="4424" y="1533"/>
              <a:ext cx="94" cy="84"/>
            </a:xfrm>
            <a:custGeom>
              <a:avLst/>
              <a:gdLst/>
              <a:ahLst/>
              <a:cxnLst>
                <a:cxn ang="0">
                  <a:pos x="47" y="0"/>
                </a:cxn>
                <a:cxn ang="0">
                  <a:pos x="38" y="1"/>
                </a:cxn>
                <a:cxn ang="0">
                  <a:pos x="29" y="3"/>
                </a:cxn>
                <a:cxn ang="0">
                  <a:pos x="21" y="7"/>
                </a:cxn>
                <a:cxn ang="0">
                  <a:pos x="15" y="12"/>
                </a:cxn>
                <a:cxn ang="0">
                  <a:pos x="9" y="19"/>
                </a:cxn>
                <a:cxn ang="0">
                  <a:pos x="4" y="26"/>
                </a:cxn>
                <a:cxn ang="0">
                  <a:pos x="2" y="33"/>
                </a:cxn>
                <a:cxn ang="0">
                  <a:pos x="0" y="42"/>
                </a:cxn>
                <a:cxn ang="0">
                  <a:pos x="2" y="50"/>
                </a:cxn>
                <a:cxn ang="0">
                  <a:pos x="4" y="58"/>
                </a:cxn>
                <a:cxn ang="0">
                  <a:pos x="9" y="66"/>
                </a:cxn>
                <a:cxn ang="0">
                  <a:pos x="15" y="72"/>
                </a:cxn>
                <a:cxn ang="0">
                  <a:pos x="21" y="76"/>
                </a:cxn>
                <a:cxn ang="0">
                  <a:pos x="29" y="80"/>
                </a:cxn>
                <a:cxn ang="0">
                  <a:pos x="38" y="82"/>
                </a:cxn>
                <a:cxn ang="0">
                  <a:pos x="47" y="84"/>
                </a:cxn>
                <a:cxn ang="0">
                  <a:pos x="57" y="82"/>
                </a:cxn>
                <a:cxn ang="0">
                  <a:pos x="65" y="80"/>
                </a:cxn>
                <a:cxn ang="0">
                  <a:pos x="74" y="76"/>
                </a:cxn>
                <a:cxn ang="0">
                  <a:pos x="81" y="72"/>
                </a:cxn>
                <a:cxn ang="0">
                  <a:pos x="86" y="66"/>
                </a:cxn>
                <a:cxn ang="0">
                  <a:pos x="91" y="58"/>
                </a:cxn>
                <a:cxn ang="0">
                  <a:pos x="93" y="50"/>
                </a:cxn>
                <a:cxn ang="0">
                  <a:pos x="94" y="42"/>
                </a:cxn>
                <a:cxn ang="0">
                  <a:pos x="93" y="33"/>
                </a:cxn>
                <a:cxn ang="0">
                  <a:pos x="91" y="26"/>
                </a:cxn>
                <a:cxn ang="0">
                  <a:pos x="86" y="19"/>
                </a:cxn>
                <a:cxn ang="0">
                  <a:pos x="81" y="12"/>
                </a:cxn>
                <a:cxn ang="0">
                  <a:pos x="74" y="7"/>
                </a:cxn>
                <a:cxn ang="0">
                  <a:pos x="65" y="3"/>
                </a:cxn>
                <a:cxn ang="0">
                  <a:pos x="57" y="1"/>
                </a:cxn>
                <a:cxn ang="0">
                  <a:pos x="47" y="0"/>
                </a:cxn>
                <a:cxn ang="0">
                  <a:pos x="47" y="0"/>
                </a:cxn>
                <a:cxn ang="0">
                  <a:pos x="47" y="0"/>
                </a:cxn>
              </a:cxnLst>
              <a:rect l="0" t="0" r="r" b="b"/>
              <a:pathLst>
                <a:path w="94" h="84">
                  <a:moveTo>
                    <a:pt x="47" y="0"/>
                  </a:moveTo>
                  <a:lnTo>
                    <a:pt x="38" y="1"/>
                  </a:lnTo>
                  <a:lnTo>
                    <a:pt x="29" y="3"/>
                  </a:lnTo>
                  <a:lnTo>
                    <a:pt x="21" y="7"/>
                  </a:lnTo>
                  <a:lnTo>
                    <a:pt x="15" y="12"/>
                  </a:lnTo>
                  <a:lnTo>
                    <a:pt x="9" y="19"/>
                  </a:lnTo>
                  <a:lnTo>
                    <a:pt x="4" y="26"/>
                  </a:lnTo>
                  <a:lnTo>
                    <a:pt x="2" y="33"/>
                  </a:lnTo>
                  <a:lnTo>
                    <a:pt x="0" y="42"/>
                  </a:lnTo>
                  <a:lnTo>
                    <a:pt x="2" y="50"/>
                  </a:lnTo>
                  <a:lnTo>
                    <a:pt x="4" y="58"/>
                  </a:lnTo>
                  <a:lnTo>
                    <a:pt x="9" y="66"/>
                  </a:lnTo>
                  <a:lnTo>
                    <a:pt x="15" y="72"/>
                  </a:lnTo>
                  <a:lnTo>
                    <a:pt x="21" y="76"/>
                  </a:lnTo>
                  <a:lnTo>
                    <a:pt x="29" y="80"/>
                  </a:lnTo>
                  <a:lnTo>
                    <a:pt x="38" y="82"/>
                  </a:lnTo>
                  <a:lnTo>
                    <a:pt x="47" y="84"/>
                  </a:lnTo>
                  <a:lnTo>
                    <a:pt x="57" y="82"/>
                  </a:lnTo>
                  <a:lnTo>
                    <a:pt x="65" y="80"/>
                  </a:lnTo>
                  <a:lnTo>
                    <a:pt x="74" y="76"/>
                  </a:lnTo>
                  <a:lnTo>
                    <a:pt x="81" y="72"/>
                  </a:lnTo>
                  <a:lnTo>
                    <a:pt x="86" y="66"/>
                  </a:lnTo>
                  <a:lnTo>
                    <a:pt x="91" y="58"/>
                  </a:lnTo>
                  <a:lnTo>
                    <a:pt x="93" y="50"/>
                  </a:lnTo>
                  <a:lnTo>
                    <a:pt x="94" y="42"/>
                  </a:lnTo>
                  <a:lnTo>
                    <a:pt x="93" y="33"/>
                  </a:lnTo>
                  <a:lnTo>
                    <a:pt x="91" y="26"/>
                  </a:lnTo>
                  <a:lnTo>
                    <a:pt x="86" y="19"/>
                  </a:lnTo>
                  <a:lnTo>
                    <a:pt x="81" y="12"/>
                  </a:lnTo>
                  <a:lnTo>
                    <a:pt x="74" y="7"/>
                  </a:lnTo>
                  <a:lnTo>
                    <a:pt x="65" y="3"/>
                  </a:lnTo>
                  <a:lnTo>
                    <a:pt x="57" y="1"/>
                  </a:lnTo>
                  <a:lnTo>
                    <a:pt x="47" y="0"/>
                  </a:lnTo>
                  <a:lnTo>
                    <a:pt x="47" y="0"/>
                  </a:lnTo>
                  <a:lnTo>
                    <a:pt x="47" y="0"/>
                  </a:lnTo>
                  <a:close/>
                </a:path>
              </a:pathLst>
            </a:custGeom>
            <a:solidFill>
              <a:srgbClr val="000000"/>
            </a:solidFill>
            <a:ln w="9525">
              <a:noFill/>
              <a:round/>
            </a:ln>
          </p:spPr>
          <p:txBody>
            <a:bodyPr/>
            <a:lstStyle/>
            <a:p>
              <a:endParaRPr lang="en-US"/>
            </a:p>
          </p:txBody>
        </p:sp>
        <p:sp>
          <p:nvSpPr>
            <p:cNvPr id="540698" name="Freeform 26"/>
            <p:cNvSpPr/>
            <p:nvPr/>
          </p:nvSpPr>
          <p:spPr bwMode="auto">
            <a:xfrm>
              <a:off x="4916" y="1615"/>
              <a:ext cx="92" cy="84"/>
            </a:xfrm>
            <a:custGeom>
              <a:avLst/>
              <a:gdLst/>
              <a:ahLst/>
              <a:cxnLst>
                <a:cxn ang="0">
                  <a:pos x="47" y="0"/>
                </a:cxn>
                <a:cxn ang="0">
                  <a:pos x="37" y="2"/>
                </a:cxn>
                <a:cxn ang="0">
                  <a:pos x="29" y="4"/>
                </a:cxn>
                <a:cxn ang="0">
                  <a:pos x="20" y="8"/>
                </a:cxn>
                <a:cxn ang="0">
                  <a:pos x="14" y="12"/>
                </a:cxn>
                <a:cxn ang="0">
                  <a:pos x="8" y="18"/>
                </a:cxn>
                <a:cxn ang="0">
                  <a:pos x="4" y="26"/>
                </a:cxn>
                <a:cxn ang="0">
                  <a:pos x="1" y="34"/>
                </a:cxn>
                <a:cxn ang="0">
                  <a:pos x="0" y="42"/>
                </a:cxn>
                <a:cxn ang="0">
                  <a:pos x="1" y="51"/>
                </a:cxn>
                <a:cxn ang="0">
                  <a:pos x="4" y="58"/>
                </a:cxn>
                <a:cxn ang="0">
                  <a:pos x="8" y="65"/>
                </a:cxn>
                <a:cxn ang="0">
                  <a:pos x="14" y="72"/>
                </a:cxn>
                <a:cxn ang="0">
                  <a:pos x="20" y="77"/>
                </a:cxn>
                <a:cxn ang="0">
                  <a:pos x="29" y="81"/>
                </a:cxn>
                <a:cxn ang="0">
                  <a:pos x="37" y="83"/>
                </a:cxn>
                <a:cxn ang="0">
                  <a:pos x="47" y="84"/>
                </a:cxn>
                <a:cxn ang="0">
                  <a:pos x="56" y="83"/>
                </a:cxn>
                <a:cxn ang="0">
                  <a:pos x="65" y="81"/>
                </a:cxn>
                <a:cxn ang="0">
                  <a:pos x="73" y="77"/>
                </a:cxn>
                <a:cxn ang="0">
                  <a:pos x="79" y="72"/>
                </a:cxn>
                <a:cxn ang="0">
                  <a:pos x="85" y="65"/>
                </a:cxn>
                <a:cxn ang="0">
                  <a:pos x="89" y="58"/>
                </a:cxn>
                <a:cxn ang="0">
                  <a:pos x="91" y="51"/>
                </a:cxn>
                <a:cxn ang="0">
                  <a:pos x="92" y="42"/>
                </a:cxn>
                <a:cxn ang="0">
                  <a:pos x="91" y="34"/>
                </a:cxn>
                <a:cxn ang="0">
                  <a:pos x="89" y="26"/>
                </a:cxn>
                <a:cxn ang="0">
                  <a:pos x="85" y="18"/>
                </a:cxn>
                <a:cxn ang="0">
                  <a:pos x="79" y="12"/>
                </a:cxn>
                <a:cxn ang="0">
                  <a:pos x="73" y="8"/>
                </a:cxn>
                <a:cxn ang="0">
                  <a:pos x="65" y="4"/>
                </a:cxn>
                <a:cxn ang="0">
                  <a:pos x="56" y="2"/>
                </a:cxn>
                <a:cxn ang="0">
                  <a:pos x="47" y="0"/>
                </a:cxn>
                <a:cxn ang="0">
                  <a:pos x="47" y="0"/>
                </a:cxn>
                <a:cxn ang="0">
                  <a:pos x="47" y="0"/>
                </a:cxn>
              </a:cxnLst>
              <a:rect l="0" t="0" r="r" b="b"/>
              <a:pathLst>
                <a:path w="92" h="84">
                  <a:moveTo>
                    <a:pt x="47" y="0"/>
                  </a:moveTo>
                  <a:lnTo>
                    <a:pt x="37" y="2"/>
                  </a:lnTo>
                  <a:lnTo>
                    <a:pt x="29" y="4"/>
                  </a:lnTo>
                  <a:lnTo>
                    <a:pt x="20" y="8"/>
                  </a:lnTo>
                  <a:lnTo>
                    <a:pt x="14" y="12"/>
                  </a:lnTo>
                  <a:lnTo>
                    <a:pt x="8" y="18"/>
                  </a:lnTo>
                  <a:lnTo>
                    <a:pt x="4" y="26"/>
                  </a:lnTo>
                  <a:lnTo>
                    <a:pt x="1" y="34"/>
                  </a:lnTo>
                  <a:lnTo>
                    <a:pt x="0" y="42"/>
                  </a:lnTo>
                  <a:lnTo>
                    <a:pt x="1" y="51"/>
                  </a:lnTo>
                  <a:lnTo>
                    <a:pt x="4" y="58"/>
                  </a:lnTo>
                  <a:lnTo>
                    <a:pt x="8" y="65"/>
                  </a:lnTo>
                  <a:lnTo>
                    <a:pt x="14" y="72"/>
                  </a:lnTo>
                  <a:lnTo>
                    <a:pt x="20" y="77"/>
                  </a:lnTo>
                  <a:lnTo>
                    <a:pt x="29" y="81"/>
                  </a:lnTo>
                  <a:lnTo>
                    <a:pt x="37" y="83"/>
                  </a:lnTo>
                  <a:lnTo>
                    <a:pt x="47" y="84"/>
                  </a:lnTo>
                  <a:lnTo>
                    <a:pt x="56" y="83"/>
                  </a:lnTo>
                  <a:lnTo>
                    <a:pt x="65" y="81"/>
                  </a:lnTo>
                  <a:lnTo>
                    <a:pt x="73" y="77"/>
                  </a:lnTo>
                  <a:lnTo>
                    <a:pt x="79" y="72"/>
                  </a:lnTo>
                  <a:lnTo>
                    <a:pt x="85" y="65"/>
                  </a:lnTo>
                  <a:lnTo>
                    <a:pt x="89" y="58"/>
                  </a:lnTo>
                  <a:lnTo>
                    <a:pt x="91" y="51"/>
                  </a:lnTo>
                  <a:lnTo>
                    <a:pt x="92" y="42"/>
                  </a:lnTo>
                  <a:lnTo>
                    <a:pt x="91" y="34"/>
                  </a:lnTo>
                  <a:lnTo>
                    <a:pt x="89" y="26"/>
                  </a:lnTo>
                  <a:lnTo>
                    <a:pt x="85" y="18"/>
                  </a:lnTo>
                  <a:lnTo>
                    <a:pt x="79" y="12"/>
                  </a:lnTo>
                  <a:lnTo>
                    <a:pt x="73" y="8"/>
                  </a:lnTo>
                  <a:lnTo>
                    <a:pt x="65" y="4"/>
                  </a:lnTo>
                  <a:lnTo>
                    <a:pt x="56" y="2"/>
                  </a:lnTo>
                  <a:lnTo>
                    <a:pt x="47" y="0"/>
                  </a:lnTo>
                  <a:lnTo>
                    <a:pt x="47" y="0"/>
                  </a:lnTo>
                  <a:lnTo>
                    <a:pt x="47" y="0"/>
                  </a:lnTo>
                  <a:close/>
                </a:path>
              </a:pathLst>
            </a:custGeom>
            <a:solidFill>
              <a:srgbClr val="000000"/>
            </a:solidFill>
            <a:ln w="9525">
              <a:noFill/>
              <a:round/>
            </a:ln>
          </p:spPr>
          <p:txBody>
            <a:bodyPr/>
            <a:lstStyle/>
            <a:p>
              <a:endParaRPr lang="en-US"/>
            </a:p>
          </p:txBody>
        </p:sp>
        <p:sp>
          <p:nvSpPr>
            <p:cNvPr id="540699" name="Freeform 27"/>
            <p:cNvSpPr/>
            <p:nvPr/>
          </p:nvSpPr>
          <p:spPr bwMode="auto">
            <a:xfrm>
              <a:off x="4004" y="1605"/>
              <a:ext cx="164" cy="140"/>
            </a:xfrm>
            <a:custGeom>
              <a:avLst/>
              <a:gdLst/>
              <a:ahLst/>
              <a:cxnLst>
                <a:cxn ang="0">
                  <a:pos x="53" y="0"/>
                </a:cxn>
                <a:cxn ang="0">
                  <a:pos x="67" y="1"/>
                </a:cxn>
                <a:cxn ang="0">
                  <a:pos x="82" y="7"/>
                </a:cxn>
                <a:cxn ang="0">
                  <a:pos x="97" y="16"/>
                </a:cxn>
                <a:cxn ang="0">
                  <a:pos x="112" y="30"/>
                </a:cxn>
                <a:cxn ang="0">
                  <a:pos x="125" y="44"/>
                </a:cxn>
                <a:cxn ang="0">
                  <a:pos x="137" y="60"/>
                </a:cxn>
                <a:cxn ang="0">
                  <a:pos x="145" y="75"/>
                </a:cxn>
                <a:cxn ang="0">
                  <a:pos x="151" y="88"/>
                </a:cxn>
                <a:cxn ang="0">
                  <a:pos x="156" y="100"/>
                </a:cxn>
                <a:cxn ang="0">
                  <a:pos x="160" y="110"/>
                </a:cxn>
                <a:cxn ang="0">
                  <a:pos x="163" y="117"/>
                </a:cxn>
                <a:cxn ang="0">
                  <a:pos x="164" y="123"/>
                </a:cxn>
                <a:cxn ang="0">
                  <a:pos x="162" y="128"/>
                </a:cxn>
                <a:cxn ang="0">
                  <a:pos x="154" y="132"/>
                </a:cxn>
                <a:cxn ang="0">
                  <a:pos x="138" y="134"/>
                </a:cxn>
                <a:cxn ang="0">
                  <a:pos x="114" y="134"/>
                </a:cxn>
                <a:cxn ang="0">
                  <a:pos x="89" y="134"/>
                </a:cxn>
                <a:cxn ang="0">
                  <a:pos x="68" y="136"/>
                </a:cxn>
                <a:cxn ang="0">
                  <a:pos x="50" y="138"/>
                </a:cxn>
                <a:cxn ang="0">
                  <a:pos x="37" y="139"/>
                </a:cxn>
                <a:cxn ang="0">
                  <a:pos x="25" y="140"/>
                </a:cxn>
                <a:cxn ang="0">
                  <a:pos x="17" y="140"/>
                </a:cxn>
                <a:cxn ang="0">
                  <a:pos x="9" y="138"/>
                </a:cxn>
                <a:cxn ang="0">
                  <a:pos x="3" y="134"/>
                </a:cxn>
                <a:cxn ang="0">
                  <a:pos x="0" y="121"/>
                </a:cxn>
                <a:cxn ang="0">
                  <a:pos x="3" y="100"/>
                </a:cxn>
                <a:cxn ang="0">
                  <a:pos x="9" y="78"/>
                </a:cxn>
                <a:cxn ang="0">
                  <a:pos x="11" y="58"/>
                </a:cxn>
                <a:cxn ang="0">
                  <a:pos x="11" y="50"/>
                </a:cxn>
                <a:cxn ang="0">
                  <a:pos x="12" y="40"/>
                </a:cxn>
                <a:cxn ang="0">
                  <a:pos x="15" y="31"/>
                </a:cxn>
                <a:cxn ang="0">
                  <a:pos x="20" y="21"/>
                </a:cxn>
                <a:cxn ang="0">
                  <a:pos x="26" y="14"/>
                </a:cxn>
                <a:cxn ang="0">
                  <a:pos x="35" y="7"/>
                </a:cxn>
                <a:cxn ang="0">
                  <a:pos x="43" y="2"/>
                </a:cxn>
                <a:cxn ang="0">
                  <a:pos x="53" y="0"/>
                </a:cxn>
                <a:cxn ang="0">
                  <a:pos x="53" y="0"/>
                </a:cxn>
                <a:cxn ang="0">
                  <a:pos x="53" y="0"/>
                </a:cxn>
              </a:cxnLst>
              <a:rect l="0" t="0" r="r" b="b"/>
              <a:pathLst>
                <a:path w="164" h="140">
                  <a:moveTo>
                    <a:pt x="53" y="0"/>
                  </a:moveTo>
                  <a:lnTo>
                    <a:pt x="67" y="1"/>
                  </a:lnTo>
                  <a:lnTo>
                    <a:pt x="82" y="7"/>
                  </a:lnTo>
                  <a:lnTo>
                    <a:pt x="97" y="16"/>
                  </a:lnTo>
                  <a:lnTo>
                    <a:pt x="112" y="30"/>
                  </a:lnTo>
                  <a:lnTo>
                    <a:pt x="125" y="44"/>
                  </a:lnTo>
                  <a:lnTo>
                    <a:pt x="137" y="60"/>
                  </a:lnTo>
                  <a:lnTo>
                    <a:pt x="145" y="75"/>
                  </a:lnTo>
                  <a:lnTo>
                    <a:pt x="151" y="88"/>
                  </a:lnTo>
                  <a:lnTo>
                    <a:pt x="156" y="100"/>
                  </a:lnTo>
                  <a:lnTo>
                    <a:pt x="160" y="110"/>
                  </a:lnTo>
                  <a:lnTo>
                    <a:pt x="163" y="117"/>
                  </a:lnTo>
                  <a:lnTo>
                    <a:pt x="164" y="123"/>
                  </a:lnTo>
                  <a:lnTo>
                    <a:pt x="162" y="128"/>
                  </a:lnTo>
                  <a:lnTo>
                    <a:pt x="154" y="132"/>
                  </a:lnTo>
                  <a:lnTo>
                    <a:pt x="138" y="134"/>
                  </a:lnTo>
                  <a:lnTo>
                    <a:pt x="114" y="134"/>
                  </a:lnTo>
                  <a:lnTo>
                    <a:pt x="89" y="134"/>
                  </a:lnTo>
                  <a:lnTo>
                    <a:pt x="68" y="136"/>
                  </a:lnTo>
                  <a:lnTo>
                    <a:pt x="50" y="138"/>
                  </a:lnTo>
                  <a:lnTo>
                    <a:pt x="37" y="139"/>
                  </a:lnTo>
                  <a:lnTo>
                    <a:pt x="25" y="140"/>
                  </a:lnTo>
                  <a:lnTo>
                    <a:pt x="17" y="140"/>
                  </a:lnTo>
                  <a:lnTo>
                    <a:pt x="9" y="138"/>
                  </a:lnTo>
                  <a:lnTo>
                    <a:pt x="3" y="134"/>
                  </a:lnTo>
                  <a:lnTo>
                    <a:pt x="0" y="121"/>
                  </a:lnTo>
                  <a:lnTo>
                    <a:pt x="3" y="100"/>
                  </a:lnTo>
                  <a:lnTo>
                    <a:pt x="9" y="78"/>
                  </a:lnTo>
                  <a:lnTo>
                    <a:pt x="11" y="58"/>
                  </a:lnTo>
                  <a:lnTo>
                    <a:pt x="11" y="50"/>
                  </a:lnTo>
                  <a:lnTo>
                    <a:pt x="12" y="40"/>
                  </a:lnTo>
                  <a:lnTo>
                    <a:pt x="15" y="31"/>
                  </a:lnTo>
                  <a:lnTo>
                    <a:pt x="20" y="21"/>
                  </a:lnTo>
                  <a:lnTo>
                    <a:pt x="26" y="14"/>
                  </a:lnTo>
                  <a:lnTo>
                    <a:pt x="35" y="7"/>
                  </a:lnTo>
                  <a:lnTo>
                    <a:pt x="43" y="2"/>
                  </a:lnTo>
                  <a:lnTo>
                    <a:pt x="53" y="0"/>
                  </a:lnTo>
                  <a:lnTo>
                    <a:pt x="53" y="0"/>
                  </a:lnTo>
                  <a:lnTo>
                    <a:pt x="53" y="0"/>
                  </a:lnTo>
                  <a:close/>
                </a:path>
              </a:pathLst>
            </a:custGeom>
            <a:solidFill>
              <a:schemeClr val="tx1"/>
            </a:solidFill>
            <a:ln w="9525">
              <a:noFill/>
              <a:round/>
            </a:ln>
          </p:spPr>
          <p:txBody>
            <a:bodyPr/>
            <a:lstStyle/>
            <a:p>
              <a:endParaRPr lang="en-US"/>
            </a:p>
          </p:txBody>
        </p:sp>
        <p:sp>
          <p:nvSpPr>
            <p:cNvPr id="540700" name="Freeform 28"/>
            <p:cNvSpPr/>
            <p:nvPr/>
          </p:nvSpPr>
          <p:spPr bwMode="auto">
            <a:xfrm>
              <a:off x="3149" y="1579"/>
              <a:ext cx="169" cy="149"/>
            </a:xfrm>
            <a:custGeom>
              <a:avLst/>
              <a:gdLst/>
              <a:ahLst/>
              <a:cxnLst>
                <a:cxn ang="0">
                  <a:pos x="85" y="0"/>
                </a:cxn>
                <a:cxn ang="0">
                  <a:pos x="68" y="2"/>
                </a:cxn>
                <a:cxn ang="0">
                  <a:pos x="52" y="6"/>
                </a:cxn>
                <a:cxn ang="0">
                  <a:pos x="38" y="14"/>
                </a:cxn>
                <a:cxn ang="0">
                  <a:pos x="26" y="22"/>
                </a:cxn>
                <a:cxn ang="0">
                  <a:pos x="15" y="33"/>
                </a:cxn>
                <a:cxn ang="0">
                  <a:pos x="8" y="46"/>
                </a:cxn>
                <a:cxn ang="0">
                  <a:pos x="2" y="60"/>
                </a:cxn>
                <a:cxn ang="0">
                  <a:pos x="0" y="75"/>
                </a:cxn>
                <a:cxn ang="0">
                  <a:pos x="2" y="90"/>
                </a:cxn>
                <a:cxn ang="0">
                  <a:pos x="8" y="104"/>
                </a:cxn>
                <a:cxn ang="0">
                  <a:pos x="15" y="117"/>
                </a:cxn>
                <a:cxn ang="0">
                  <a:pos x="26" y="128"/>
                </a:cxn>
                <a:cxn ang="0">
                  <a:pos x="38" y="137"/>
                </a:cxn>
                <a:cxn ang="0">
                  <a:pos x="52" y="143"/>
                </a:cxn>
                <a:cxn ang="0">
                  <a:pos x="68" y="148"/>
                </a:cxn>
                <a:cxn ang="0">
                  <a:pos x="85" y="149"/>
                </a:cxn>
                <a:cxn ang="0">
                  <a:pos x="101" y="148"/>
                </a:cxn>
                <a:cxn ang="0">
                  <a:pos x="117" y="143"/>
                </a:cxn>
                <a:cxn ang="0">
                  <a:pos x="131" y="137"/>
                </a:cxn>
                <a:cxn ang="0">
                  <a:pos x="145" y="128"/>
                </a:cxn>
                <a:cxn ang="0">
                  <a:pos x="154" y="117"/>
                </a:cxn>
                <a:cxn ang="0">
                  <a:pos x="163" y="104"/>
                </a:cxn>
                <a:cxn ang="0">
                  <a:pos x="167" y="90"/>
                </a:cxn>
                <a:cxn ang="0">
                  <a:pos x="169" y="75"/>
                </a:cxn>
                <a:cxn ang="0">
                  <a:pos x="167" y="60"/>
                </a:cxn>
                <a:cxn ang="0">
                  <a:pos x="163" y="46"/>
                </a:cxn>
                <a:cxn ang="0">
                  <a:pos x="154" y="33"/>
                </a:cxn>
                <a:cxn ang="0">
                  <a:pos x="145" y="22"/>
                </a:cxn>
                <a:cxn ang="0">
                  <a:pos x="131" y="14"/>
                </a:cxn>
                <a:cxn ang="0">
                  <a:pos x="117" y="6"/>
                </a:cxn>
                <a:cxn ang="0">
                  <a:pos x="101" y="2"/>
                </a:cxn>
                <a:cxn ang="0">
                  <a:pos x="85" y="0"/>
                </a:cxn>
                <a:cxn ang="0">
                  <a:pos x="85" y="0"/>
                </a:cxn>
                <a:cxn ang="0">
                  <a:pos x="85" y="0"/>
                </a:cxn>
              </a:cxnLst>
              <a:rect l="0" t="0" r="r" b="b"/>
              <a:pathLst>
                <a:path w="169" h="149">
                  <a:moveTo>
                    <a:pt x="85" y="0"/>
                  </a:moveTo>
                  <a:lnTo>
                    <a:pt x="68" y="2"/>
                  </a:lnTo>
                  <a:lnTo>
                    <a:pt x="52" y="6"/>
                  </a:lnTo>
                  <a:lnTo>
                    <a:pt x="38" y="14"/>
                  </a:lnTo>
                  <a:lnTo>
                    <a:pt x="26" y="22"/>
                  </a:lnTo>
                  <a:lnTo>
                    <a:pt x="15" y="33"/>
                  </a:lnTo>
                  <a:lnTo>
                    <a:pt x="8" y="46"/>
                  </a:lnTo>
                  <a:lnTo>
                    <a:pt x="2" y="60"/>
                  </a:lnTo>
                  <a:lnTo>
                    <a:pt x="0" y="75"/>
                  </a:lnTo>
                  <a:lnTo>
                    <a:pt x="2" y="90"/>
                  </a:lnTo>
                  <a:lnTo>
                    <a:pt x="8" y="104"/>
                  </a:lnTo>
                  <a:lnTo>
                    <a:pt x="15" y="117"/>
                  </a:lnTo>
                  <a:lnTo>
                    <a:pt x="26" y="128"/>
                  </a:lnTo>
                  <a:lnTo>
                    <a:pt x="38" y="137"/>
                  </a:lnTo>
                  <a:lnTo>
                    <a:pt x="52" y="143"/>
                  </a:lnTo>
                  <a:lnTo>
                    <a:pt x="68" y="148"/>
                  </a:lnTo>
                  <a:lnTo>
                    <a:pt x="85" y="149"/>
                  </a:lnTo>
                  <a:lnTo>
                    <a:pt x="101" y="148"/>
                  </a:lnTo>
                  <a:lnTo>
                    <a:pt x="117" y="143"/>
                  </a:lnTo>
                  <a:lnTo>
                    <a:pt x="131" y="137"/>
                  </a:lnTo>
                  <a:lnTo>
                    <a:pt x="145" y="128"/>
                  </a:lnTo>
                  <a:lnTo>
                    <a:pt x="154" y="117"/>
                  </a:lnTo>
                  <a:lnTo>
                    <a:pt x="163" y="104"/>
                  </a:lnTo>
                  <a:lnTo>
                    <a:pt x="167" y="90"/>
                  </a:lnTo>
                  <a:lnTo>
                    <a:pt x="169" y="75"/>
                  </a:lnTo>
                  <a:lnTo>
                    <a:pt x="167" y="60"/>
                  </a:lnTo>
                  <a:lnTo>
                    <a:pt x="163" y="46"/>
                  </a:lnTo>
                  <a:lnTo>
                    <a:pt x="154" y="33"/>
                  </a:lnTo>
                  <a:lnTo>
                    <a:pt x="145" y="22"/>
                  </a:lnTo>
                  <a:lnTo>
                    <a:pt x="131" y="14"/>
                  </a:lnTo>
                  <a:lnTo>
                    <a:pt x="117" y="6"/>
                  </a:lnTo>
                  <a:lnTo>
                    <a:pt x="101" y="2"/>
                  </a:lnTo>
                  <a:lnTo>
                    <a:pt x="85" y="0"/>
                  </a:lnTo>
                  <a:lnTo>
                    <a:pt x="85" y="0"/>
                  </a:lnTo>
                  <a:lnTo>
                    <a:pt x="85" y="0"/>
                  </a:lnTo>
                  <a:close/>
                </a:path>
              </a:pathLst>
            </a:custGeom>
            <a:solidFill>
              <a:srgbClr val="FFFFFF"/>
            </a:solidFill>
            <a:ln w="9525">
              <a:noFill/>
              <a:round/>
            </a:ln>
          </p:spPr>
          <p:txBody>
            <a:bodyPr/>
            <a:lstStyle/>
            <a:p>
              <a:endParaRPr lang="en-US"/>
            </a:p>
          </p:txBody>
        </p:sp>
        <p:sp>
          <p:nvSpPr>
            <p:cNvPr id="540701" name="Freeform 29"/>
            <p:cNvSpPr/>
            <p:nvPr/>
          </p:nvSpPr>
          <p:spPr bwMode="auto">
            <a:xfrm>
              <a:off x="4571" y="1542"/>
              <a:ext cx="309" cy="136"/>
            </a:xfrm>
            <a:custGeom>
              <a:avLst/>
              <a:gdLst/>
              <a:ahLst/>
              <a:cxnLst>
                <a:cxn ang="0">
                  <a:pos x="12" y="0"/>
                </a:cxn>
                <a:cxn ang="0">
                  <a:pos x="17" y="3"/>
                </a:cxn>
                <a:cxn ang="0">
                  <a:pos x="31" y="9"/>
                </a:cxn>
                <a:cxn ang="0">
                  <a:pos x="53" y="17"/>
                </a:cxn>
                <a:cxn ang="0">
                  <a:pos x="79" y="28"/>
                </a:cxn>
                <a:cxn ang="0">
                  <a:pos x="108" y="37"/>
                </a:cxn>
                <a:cxn ang="0">
                  <a:pos x="138" y="47"/>
                </a:cxn>
                <a:cxn ang="0">
                  <a:pos x="168" y="54"/>
                </a:cxn>
                <a:cxn ang="0">
                  <a:pos x="194" y="59"/>
                </a:cxn>
                <a:cxn ang="0">
                  <a:pos x="216" y="61"/>
                </a:cxn>
                <a:cxn ang="0">
                  <a:pos x="238" y="64"/>
                </a:cxn>
                <a:cxn ang="0">
                  <a:pos x="257" y="65"/>
                </a:cxn>
                <a:cxn ang="0">
                  <a:pos x="275" y="66"/>
                </a:cxn>
                <a:cxn ang="0">
                  <a:pos x="288" y="67"/>
                </a:cxn>
                <a:cxn ang="0">
                  <a:pos x="299" y="69"/>
                </a:cxn>
                <a:cxn ang="0">
                  <a:pos x="306" y="69"/>
                </a:cxn>
                <a:cxn ang="0">
                  <a:pos x="309" y="69"/>
                </a:cxn>
                <a:cxn ang="0">
                  <a:pos x="309" y="69"/>
                </a:cxn>
                <a:cxn ang="0">
                  <a:pos x="305" y="115"/>
                </a:cxn>
                <a:cxn ang="0">
                  <a:pos x="305" y="115"/>
                </a:cxn>
                <a:cxn ang="0">
                  <a:pos x="302" y="117"/>
                </a:cxn>
                <a:cxn ang="0">
                  <a:pos x="293" y="120"/>
                </a:cxn>
                <a:cxn ang="0">
                  <a:pos x="279" y="125"/>
                </a:cxn>
                <a:cxn ang="0">
                  <a:pos x="260" y="131"/>
                </a:cxn>
                <a:cxn ang="0">
                  <a:pos x="237" y="135"/>
                </a:cxn>
                <a:cxn ang="0">
                  <a:pos x="210" y="136"/>
                </a:cxn>
                <a:cxn ang="0">
                  <a:pos x="180" y="135"/>
                </a:cxn>
                <a:cxn ang="0">
                  <a:pos x="148" y="129"/>
                </a:cxn>
                <a:cxn ang="0">
                  <a:pos x="115" y="119"/>
                </a:cxn>
                <a:cxn ang="0">
                  <a:pos x="88" y="107"/>
                </a:cxn>
                <a:cxn ang="0">
                  <a:pos x="63" y="94"/>
                </a:cxn>
                <a:cxn ang="0">
                  <a:pos x="41" y="81"/>
                </a:cxn>
                <a:cxn ang="0">
                  <a:pos x="23" y="69"/>
                </a:cxn>
                <a:cxn ang="0">
                  <a:pos x="11" y="59"/>
                </a:cxn>
                <a:cxn ang="0">
                  <a:pos x="2" y="52"/>
                </a:cxn>
                <a:cxn ang="0">
                  <a:pos x="0" y="49"/>
                </a:cxn>
                <a:cxn ang="0">
                  <a:pos x="0" y="49"/>
                </a:cxn>
                <a:cxn ang="0">
                  <a:pos x="12" y="0"/>
                </a:cxn>
                <a:cxn ang="0">
                  <a:pos x="12" y="0"/>
                </a:cxn>
              </a:cxnLst>
              <a:rect l="0" t="0" r="r" b="b"/>
              <a:pathLst>
                <a:path w="309" h="136">
                  <a:moveTo>
                    <a:pt x="12" y="0"/>
                  </a:moveTo>
                  <a:lnTo>
                    <a:pt x="17" y="3"/>
                  </a:lnTo>
                  <a:lnTo>
                    <a:pt x="31" y="9"/>
                  </a:lnTo>
                  <a:lnTo>
                    <a:pt x="53" y="17"/>
                  </a:lnTo>
                  <a:lnTo>
                    <a:pt x="79" y="28"/>
                  </a:lnTo>
                  <a:lnTo>
                    <a:pt x="108" y="37"/>
                  </a:lnTo>
                  <a:lnTo>
                    <a:pt x="138" y="47"/>
                  </a:lnTo>
                  <a:lnTo>
                    <a:pt x="168" y="54"/>
                  </a:lnTo>
                  <a:lnTo>
                    <a:pt x="194" y="59"/>
                  </a:lnTo>
                  <a:lnTo>
                    <a:pt x="216" y="61"/>
                  </a:lnTo>
                  <a:lnTo>
                    <a:pt x="238" y="64"/>
                  </a:lnTo>
                  <a:lnTo>
                    <a:pt x="257" y="65"/>
                  </a:lnTo>
                  <a:lnTo>
                    <a:pt x="275" y="66"/>
                  </a:lnTo>
                  <a:lnTo>
                    <a:pt x="288" y="67"/>
                  </a:lnTo>
                  <a:lnTo>
                    <a:pt x="299" y="69"/>
                  </a:lnTo>
                  <a:lnTo>
                    <a:pt x="306" y="69"/>
                  </a:lnTo>
                  <a:lnTo>
                    <a:pt x="309" y="69"/>
                  </a:lnTo>
                  <a:lnTo>
                    <a:pt x="309" y="69"/>
                  </a:lnTo>
                  <a:lnTo>
                    <a:pt x="305" y="115"/>
                  </a:lnTo>
                  <a:lnTo>
                    <a:pt x="305" y="115"/>
                  </a:lnTo>
                  <a:lnTo>
                    <a:pt x="302" y="117"/>
                  </a:lnTo>
                  <a:lnTo>
                    <a:pt x="293" y="120"/>
                  </a:lnTo>
                  <a:lnTo>
                    <a:pt x="279" y="125"/>
                  </a:lnTo>
                  <a:lnTo>
                    <a:pt x="260" y="131"/>
                  </a:lnTo>
                  <a:lnTo>
                    <a:pt x="237" y="135"/>
                  </a:lnTo>
                  <a:lnTo>
                    <a:pt x="210" y="136"/>
                  </a:lnTo>
                  <a:lnTo>
                    <a:pt x="180" y="135"/>
                  </a:lnTo>
                  <a:lnTo>
                    <a:pt x="148" y="129"/>
                  </a:lnTo>
                  <a:lnTo>
                    <a:pt x="115" y="119"/>
                  </a:lnTo>
                  <a:lnTo>
                    <a:pt x="88" y="107"/>
                  </a:lnTo>
                  <a:lnTo>
                    <a:pt x="63" y="94"/>
                  </a:lnTo>
                  <a:lnTo>
                    <a:pt x="41" y="81"/>
                  </a:lnTo>
                  <a:lnTo>
                    <a:pt x="23" y="69"/>
                  </a:lnTo>
                  <a:lnTo>
                    <a:pt x="11" y="59"/>
                  </a:lnTo>
                  <a:lnTo>
                    <a:pt x="2" y="52"/>
                  </a:lnTo>
                  <a:lnTo>
                    <a:pt x="0" y="49"/>
                  </a:lnTo>
                  <a:lnTo>
                    <a:pt x="0" y="49"/>
                  </a:lnTo>
                  <a:lnTo>
                    <a:pt x="12" y="0"/>
                  </a:lnTo>
                  <a:lnTo>
                    <a:pt x="12" y="0"/>
                  </a:lnTo>
                  <a:close/>
                </a:path>
              </a:pathLst>
            </a:custGeom>
            <a:solidFill>
              <a:srgbClr val="000000"/>
            </a:solidFill>
            <a:ln w="9525">
              <a:noFill/>
              <a:round/>
            </a:ln>
          </p:spPr>
          <p:txBody>
            <a:bodyPr/>
            <a:lstStyle/>
            <a:p>
              <a:endParaRPr lang="en-US"/>
            </a:p>
          </p:txBody>
        </p:sp>
        <p:sp>
          <p:nvSpPr>
            <p:cNvPr id="540702" name="Freeform 30"/>
            <p:cNvSpPr/>
            <p:nvPr/>
          </p:nvSpPr>
          <p:spPr bwMode="auto">
            <a:xfrm>
              <a:off x="4112" y="1437"/>
              <a:ext cx="23" cy="69"/>
            </a:xfrm>
            <a:custGeom>
              <a:avLst/>
              <a:gdLst/>
              <a:ahLst/>
              <a:cxnLst>
                <a:cxn ang="0">
                  <a:pos x="0" y="9"/>
                </a:cxn>
                <a:cxn ang="0">
                  <a:pos x="0" y="69"/>
                </a:cxn>
                <a:cxn ang="0">
                  <a:pos x="23" y="0"/>
                </a:cxn>
                <a:cxn ang="0">
                  <a:pos x="0" y="9"/>
                </a:cxn>
                <a:cxn ang="0">
                  <a:pos x="0" y="9"/>
                </a:cxn>
              </a:cxnLst>
              <a:rect l="0" t="0" r="r" b="b"/>
              <a:pathLst>
                <a:path w="23" h="69">
                  <a:moveTo>
                    <a:pt x="0" y="9"/>
                  </a:moveTo>
                  <a:lnTo>
                    <a:pt x="0" y="69"/>
                  </a:lnTo>
                  <a:lnTo>
                    <a:pt x="23" y="0"/>
                  </a:lnTo>
                  <a:lnTo>
                    <a:pt x="0" y="9"/>
                  </a:lnTo>
                  <a:lnTo>
                    <a:pt x="0" y="9"/>
                  </a:lnTo>
                  <a:close/>
                </a:path>
              </a:pathLst>
            </a:custGeom>
            <a:solidFill>
              <a:srgbClr val="000000"/>
            </a:solidFill>
            <a:ln w="9525">
              <a:noFill/>
              <a:round/>
            </a:ln>
          </p:spPr>
          <p:txBody>
            <a:bodyPr/>
            <a:lstStyle/>
            <a:p>
              <a:endParaRPr lang="en-US"/>
            </a:p>
          </p:txBody>
        </p:sp>
        <p:sp>
          <p:nvSpPr>
            <p:cNvPr id="540703" name="Freeform 31"/>
            <p:cNvSpPr/>
            <p:nvPr/>
          </p:nvSpPr>
          <p:spPr bwMode="auto">
            <a:xfrm>
              <a:off x="4064" y="1410"/>
              <a:ext cx="17" cy="80"/>
            </a:xfrm>
            <a:custGeom>
              <a:avLst/>
              <a:gdLst/>
              <a:ahLst/>
              <a:cxnLst>
                <a:cxn ang="0">
                  <a:pos x="4" y="0"/>
                </a:cxn>
                <a:cxn ang="0">
                  <a:pos x="17" y="4"/>
                </a:cxn>
                <a:cxn ang="0">
                  <a:pos x="0" y="80"/>
                </a:cxn>
                <a:cxn ang="0">
                  <a:pos x="4" y="0"/>
                </a:cxn>
                <a:cxn ang="0">
                  <a:pos x="4" y="0"/>
                </a:cxn>
              </a:cxnLst>
              <a:rect l="0" t="0" r="r" b="b"/>
              <a:pathLst>
                <a:path w="17" h="80">
                  <a:moveTo>
                    <a:pt x="4" y="0"/>
                  </a:moveTo>
                  <a:lnTo>
                    <a:pt x="17" y="4"/>
                  </a:lnTo>
                  <a:lnTo>
                    <a:pt x="0" y="80"/>
                  </a:lnTo>
                  <a:lnTo>
                    <a:pt x="4" y="0"/>
                  </a:lnTo>
                  <a:lnTo>
                    <a:pt x="4" y="0"/>
                  </a:lnTo>
                  <a:close/>
                </a:path>
              </a:pathLst>
            </a:custGeom>
            <a:solidFill>
              <a:srgbClr val="000000"/>
            </a:solidFill>
            <a:ln w="9525">
              <a:noFill/>
              <a:round/>
            </a:ln>
          </p:spPr>
          <p:txBody>
            <a:bodyPr/>
            <a:lstStyle/>
            <a:p>
              <a:endParaRPr lang="en-US"/>
            </a:p>
          </p:txBody>
        </p:sp>
        <p:sp>
          <p:nvSpPr>
            <p:cNvPr id="540704" name="Freeform 32"/>
            <p:cNvSpPr/>
            <p:nvPr/>
          </p:nvSpPr>
          <p:spPr bwMode="auto">
            <a:xfrm>
              <a:off x="3971" y="1431"/>
              <a:ext cx="40" cy="75"/>
            </a:xfrm>
            <a:custGeom>
              <a:avLst/>
              <a:gdLst/>
              <a:ahLst/>
              <a:cxnLst>
                <a:cxn ang="0">
                  <a:pos x="40" y="0"/>
                </a:cxn>
                <a:cxn ang="0">
                  <a:pos x="0" y="75"/>
                </a:cxn>
                <a:cxn ang="0">
                  <a:pos x="10" y="6"/>
                </a:cxn>
                <a:cxn ang="0">
                  <a:pos x="40" y="0"/>
                </a:cxn>
                <a:cxn ang="0">
                  <a:pos x="40" y="0"/>
                </a:cxn>
              </a:cxnLst>
              <a:rect l="0" t="0" r="r" b="b"/>
              <a:pathLst>
                <a:path w="40" h="75">
                  <a:moveTo>
                    <a:pt x="40" y="0"/>
                  </a:moveTo>
                  <a:lnTo>
                    <a:pt x="0" y="75"/>
                  </a:lnTo>
                  <a:lnTo>
                    <a:pt x="10" y="6"/>
                  </a:lnTo>
                  <a:lnTo>
                    <a:pt x="40" y="0"/>
                  </a:lnTo>
                  <a:lnTo>
                    <a:pt x="40" y="0"/>
                  </a:lnTo>
                  <a:close/>
                </a:path>
              </a:pathLst>
            </a:custGeom>
            <a:solidFill>
              <a:srgbClr val="000000"/>
            </a:solidFill>
            <a:ln w="9525">
              <a:noFill/>
              <a:round/>
            </a:ln>
          </p:spPr>
          <p:txBody>
            <a:bodyPr/>
            <a:lstStyle/>
            <a:p>
              <a:endParaRPr lang="en-US"/>
            </a:p>
          </p:txBody>
        </p:sp>
        <p:sp>
          <p:nvSpPr>
            <p:cNvPr id="540705" name="Freeform 33"/>
            <p:cNvSpPr/>
            <p:nvPr/>
          </p:nvSpPr>
          <p:spPr bwMode="auto">
            <a:xfrm>
              <a:off x="4241" y="1437"/>
              <a:ext cx="16" cy="118"/>
            </a:xfrm>
            <a:custGeom>
              <a:avLst/>
              <a:gdLst/>
              <a:ahLst/>
              <a:cxnLst>
                <a:cxn ang="0">
                  <a:pos x="0" y="77"/>
                </a:cxn>
                <a:cxn ang="0">
                  <a:pos x="0" y="0"/>
                </a:cxn>
                <a:cxn ang="0">
                  <a:pos x="16" y="118"/>
                </a:cxn>
                <a:cxn ang="0">
                  <a:pos x="0" y="77"/>
                </a:cxn>
                <a:cxn ang="0">
                  <a:pos x="0" y="77"/>
                </a:cxn>
              </a:cxnLst>
              <a:rect l="0" t="0" r="r" b="b"/>
              <a:pathLst>
                <a:path w="16" h="118">
                  <a:moveTo>
                    <a:pt x="0" y="77"/>
                  </a:moveTo>
                  <a:lnTo>
                    <a:pt x="0" y="0"/>
                  </a:lnTo>
                  <a:lnTo>
                    <a:pt x="16" y="118"/>
                  </a:lnTo>
                  <a:lnTo>
                    <a:pt x="0" y="77"/>
                  </a:lnTo>
                  <a:lnTo>
                    <a:pt x="0" y="77"/>
                  </a:lnTo>
                  <a:close/>
                </a:path>
              </a:pathLst>
            </a:custGeom>
            <a:solidFill>
              <a:srgbClr val="000000"/>
            </a:solidFill>
            <a:ln w="9525">
              <a:noFill/>
              <a:round/>
            </a:ln>
          </p:spPr>
          <p:txBody>
            <a:bodyPr/>
            <a:lstStyle/>
            <a:p>
              <a:endParaRPr lang="en-US"/>
            </a:p>
          </p:txBody>
        </p:sp>
        <p:sp>
          <p:nvSpPr>
            <p:cNvPr id="540706" name="Freeform 34"/>
            <p:cNvSpPr/>
            <p:nvPr/>
          </p:nvSpPr>
          <p:spPr bwMode="auto">
            <a:xfrm>
              <a:off x="4261" y="1480"/>
              <a:ext cx="42" cy="108"/>
            </a:xfrm>
            <a:custGeom>
              <a:avLst/>
              <a:gdLst/>
              <a:ahLst/>
              <a:cxnLst>
                <a:cxn ang="0">
                  <a:pos x="0" y="85"/>
                </a:cxn>
                <a:cxn ang="0">
                  <a:pos x="42" y="0"/>
                </a:cxn>
                <a:cxn ang="0">
                  <a:pos x="12" y="108"/>
                </a:cxn>
                <a:cxn ang="0">
                  <a:pos x="0" y="85"/>
                </a:cxn>
                <a:cxn ang="0">
                  <a:pos x="0" y="85"/>
                </a:cxn>
              </a:cxnLst>
              <a:rect l="0" t="0" r="r" b="b"/>
              <a:pathLst>
                <a:path w="42" h="108">
                  <a:moveTo>
                    <a:pt x="0" y="85"/>
                  </a:moveTo>
                  <a:lnTo>
                    <a:pt x="42" y="0"/>
                  </a:lnTo>
                  <a:lnTo>
                    <a:pt x="12" y="108"/>
                  </a:lnTo>
                  <a:lnTo>
                    <a:pt x="0" y="85"/>
                  </a:lnTo>
                  <a:lnTo>
                    <a:pt x="0" y="85"/>
                  </a:lnTo>
                  <a:close/>
                </a:path>
              </a:pathLst>
            </a:custGeom>
            <a:solidFill>
              <a:srgbClr val="000000"/>
            </a:solidFill>
            <a:ln w="9525">
              <a:noFill/>
              <a:round/>
            </a:ln>
          </p:spPr>
          <p:txBody>
            <a:bodyPr/>
            <a:lstStyle/>
            <a:p>
              <a:endParaRPr lang="en-US"/>
            </a:p>
          </p:txBody>
        </p:sp>
        <p:sp>
          <p:nvSpPr>
            <p:cNvPr id="540707" name="Freeform 35"/>
            <p:cNvSpPr/>
            <p:nvPr/>
          </p:nvSpPr>
          <p:spPr bwMode="auto">
            <a:xfrm>
              <a:off x="4333" y="1319"/>
              <a:ext cx="165" cy="144"/>
            </a:xfrm>
            <a:custGeom>
              <a:avLst/>
              <a:gdLst/>
              <a:ahLst/>
              <a:cxnLst>
                <a:cxn ang="0">
                  <a:pos x="165" y="0"/>
                </a:cxn>
                <a:cxn ang="0">
                  <a:pos x="0" y="127"/>
                </a:cxn>
                <a:cxn ang="0">
                  <a:pos x="13" y="144"/>
                </a:cxn>
                <a:cxn ang="0">
                  <a:pos x="165" y="0"/>
                </a:cxn>
                <a:cxn ang="0">
                  <a:pos x="165" y="0"/>
                </a:cxn>
              </a:cxnLst>
              <a:rect l="0" t="0" r="r" b="b"/>
              <a:pathLst>
                <a:path w="165" h="144">
                  <a:moveTo>
                    <a:pt x="165" y="0"/>
                  </a:moveTo>
                  <a:lnTo>
                    <a:pt x="0" y="127"/>
                  </a:lnTo>
                  <a:lnTo>
                    <a:pt x="13" y="144"/>
                  </a:lnTo>
                  <a:lnTo>
                    <a:pt x="165" y="0"/>
                  </a:lnTo>
                  <a:lnTo>
                    <a:pt x="165" y="0"/>
                  </a:lnTo>
                  <a:close/>
                </a:path>
              </a:pathLst>
            </a:custGeom>
            <a:solidFill>
              <a:srgbClr val="000000"/>
            </a:solidFill>
            <a:ln w="9525">
              <a:noFill/>
              <a:round/>
            </a:ln>
          </p:spPr>
          <p:txBody>
            <a:bodyPr/>
            <a:lstStyle/>
            <a:p>
              <a:endParaRPr lang="en-US"/>
            </a:p>
          </p:txBody>
        </p:sp>
        <p:sp>
          <p:nvSpPr>
            <p:cNvPr id="540708" name="Freeform 36"/>
            <p:cNvSpPr/>
            <p:nvPr/>
          </p:nvSpPr>
          <p:spPr bwMode="auto">
            <a:xfrm>
              <a:off x="4511" y="1434"/>
              <a:ext cx="36" cy="62"/>
            </a:xfrm>
            <a:custGeom>
              <a:avLst/>
              <a:gdLst/>
              <a:ahLst/>
              <a:cxnLst>
                <a:cxn ang="0">
                  <a:pos x="0" y="0"/>
                </a:cxn>
                <a:cxn ang="0">
                  <a:pos x="36" y="62"/>
                </a:cxn>
                <a:cxn ang="0">
                  <a:pos x="30" y="3"/>
                </a:cxn>
                <a:cxn ang="0">
                  <a:pos x="0" y="0"/>
                </a:cxn>
                <a:cxn ang="0">
                  <a:pos x="0" y="0"/>
                </a:cxn>
              </a:cxnLst>
              <a:rect l="0" t="0" r="r" b="b"/>
              <a:pathLst>
                <a:path w="36" h="62">
                  <a:moveTo>
                    <a:pt x="0" y="0"/>
                  </a:moveTo>
                  <a:lnTo>
                    <a:pt x="36" y="62"/>
                  </a:lnTo>
                  <a:lnTo>
                    <a:pt x="30" y="3"/>
                  </a:lnTo>
                  <a:lnTo>
                    <a:pt x="0" y="0"/>
                  </a:lnTo>
                  <a:lnTo>
                    <a:pt x="0" y="0"/>
                  </a:lnTo>
                  <a:close/>
                </a:path>
              </a:pathLst>
            </a:custGeom>
            <a:solidFill>
              <a:srgbClr val="000000"/>
            </a:solidFill>
            <a:ln w="9525">
              <a:noFill/>
              <a:round/>
            </a:ln>
          </p:spPr>
          <p:txBody>
            <a:bodyPr/>
            <a:lstStyle/>
            <a:p>
              <a:endParaRPr lang="en-US"/>
            </a:p>
          </p:txBody>
        </p:sp>
        <p:sp>
          <p:nvSpPr>
            <p:cNvPr id="540709" name="Freeform 37"/>
            <p:cNvSpPr/>
            <p:nvPr/>
          </p:nvSpPr>
          <p:spPr bwMode="auto">
            <a:xfrm>
              <a:off x="3763" y="1342"/>
              <a:ext cx="127" cy="85"/>
            </a:xfrm>
            <a:custGeom>
              <a:avLst/>
              <a:gdLst/>
              <a:ahLst/>
              <a:cxnLst>
                <a:cxn ang="0">
                  <a:pos x="0" y="0"/>
                </a:cxn>
                <a:cxn ang="0">
                  <a:pos x="64" y="78"/>
                </a:cxn>
                <a:cxn ang="0">
                  <a:pos x="127" y="85"/>
                </a:cxn>
                <a:cxn ang="0">
                  <a:pos x="44" y="29"/>
                </a:cxn>
                <a:cxn ang="0">
                  <a:pos x="0" y="0"/>
                </a:cxn>
                <a:cxn ang="0">
                  <a:pos x="0" y="0"/>
                </a:cxn>
              </a:cxnLst>
              <a:rect l="0" t="0" r="r" b="b"/>
              <a:pathLst>
                <a:path w="127" h="85">
                  <a:moveTo>
                    <a:pt x="0" y="0"/>
                  </a:moveTo>
                  <a:lnTo>
                    <a:pt x="64" y="78"/>
                  </a:lnTo>
                  <a:lnTo>
                    <a:pt x="127" y="85"/>
                  </a:lnTo>
                  <a:lnTo>
                    <a:pt x="44" y="29"/>
                  </a:lnTo>
                  <a:lnTo>
                    <a:pt x="0" y="0"/>
                  </a:lnTo>
                  <a:lnTo>
                    <a:pt x="0" y="0"/>
                  </a:lnTo>
                  <a:close/>
                </a:path>
              </a:pathLst>
            </a:custGeom>
            <a:solidFill>
              <a:srgbClr val="000000"/>
            </a:solidFill>
            <a:ln w="9525">
              <a:noFill/>
              <a:round/>
            </a:ln>
          </p:spPr>
          <p:txBody>
            <a:bodyPr/>
            <a:lstStyle/>
            <a:p>
              <a:endParaRPr lang="en-US"/>
            </a:p>
          </p:txBody>
        </p:sp>
        <p:sp>
          <p:nvSpPr>
            <p:cNvPr id="540710" name="Freeform 38"/>
            <p:cNvSpPr/>
            <p:nvPr/>
          </p:nvSpPr>
          <p:spPr bwMode="auto">
            <a:xfrm>
              <a:off x="4201" y="1559"/>
              <a:ext cx="43" cy="42"/>
            </a:xfrm>
            <a:custGeom>
              <a:avLst/>
              <a:gdLst/>
              <a:ahLst/>
              <a:cxnLst>
                <a:cxn ang="0">
                  <a:pos x="34" y="0"/>
                </a:cxn>
                <a:cxn ang="0">
                  <a:pos x="0" y="42"/>
                </a:cxn>
                <a:cxn ang="0">
                  <a:pos x="43" y="23"/>
                </a:cxn>
                <a:cxn ang="0">
                  <a:pos x="34" y="0"/>
                </a:cxn>
                <a:cxn ang="0">
                  <a:pos x="34" y="0"/>
                </a:cxn>
              </a:cxnLst>
              <a:rect l="0" t="0" r="r" b="b"/>
              <a:pathLst>
                <a:path w="43" h="42">
                  <a:moveTo>
                    <a:pt x="34" y="0"/>
                  </a:moveTo>
                  <a:lnTo>
                    <a:pt x="0" y="42"/>
                  </a:lnTo>
                  <a:lnTo>
                    <a:pt x="43" y="23"/>
                  </a:lnTo>
                  <a:lnTo>
                    <a:pt x="34" y="0"/>
                  </a:lnTo>
                  <a:lnTo>
                    <a:pt x="34" y="0"/>
                  </a:lnTo>
                  <a:close/>
                </a:path>
              </a:pathLst>
            </a:custGeom>
            <a:solidFill>
              <a:srgbClr val="000000"/>
            </a:solidFill>
            <a:ln w="9525">
              <a:noFill/>
              <a:round/>
            </a:ln>
          </p:spPr>
          <p:txBody>
            <a:bodyPr/>
            <a:lstStyle/>
            <a:p>
              <a:endParaRPr lang="en-US"/>
            </a:p>
          </p:txBody>
        </p:sp>
        <p:sp>
          <p:nvSpPr>
            <p:cNvPr id="540711" name="Freeform 39"/>
            <p:cNvSpPr/>
            <p:nvPr/>
          </p:nvSpPr>
          <p:spPr bwMode="auto">
            <a:xfrm>
              <a:off x="4152" y="1463"/>
              <a:ext cx="53" cy="100"/>
            </a:xfrm>
            <a:custGeom>
              <a:avLst/>
              <a:gdLst/>
              <a:ahLst/>
              <a:cxnLst>
                <a:cxn ang="0">
                  <a:pos x="36" y="0"/>
                </a:cxn>
                <a:cxn ang="0">
                  <a:pos x="0" y="100"/>
                </a:cxn>
                <a:cxn ang="0">
                  <a:pos x="53" y="24"/>
                </a:cxn>
                <a:cxn ang="0">
                  <a:pos x="36" y="0"/>
                </a:cxn>
                <a:cxn ang="0">
                  <a:pos x="36" y="0"/>
                </a:cxn>
              </a:cxnLst>
              <a:rect l="0" t="0" r="r" b="b"/>
              <a:pathLst>
                <a:path w="53" h="100">
                  <a:moveTo>
                    <a:pt x="36" y="0"/>
                  </a:moveTo>
                  <a:lnTo>
                    <a:pt x="0" y="100"/>
                  </a:lnTo>
                  <a:lnTo>
                    <a:pt x="53" y="24"/>
                  </a:lnTo>
                  <a:lnTo>
                    <a:pt x="36" y="0"/>
                  </a:lnTo>
                  <a:lnTo>
                    <a:pt x="36" y="0"/>
                  </a:lnTo>
                  <a:close/>
                </a:path>
              </a:pathLst>
            </a:custGeom>
            <a:solidFill>
              <a:srgbClr val="000000"/>
            </a:solidFill>
            <a:ln w="9525">
              <a:noFill/>
              <a:round/>
            </a:ln>
          </p:spPr>
          <p:txBody>
            <a:bodyPr/>
            <a:lstStyle/>
            <a:p>
              <a:endParaRPr lang="en-US"/>
            </a:p>
          </p:txBody>
        </p:sp>
        <p:sp>
          <p:nvSpPr>
            <p:cNvPr id="540712" name="Freeform 40"/>
            <p:cNvSpPr/>
            <p:nvPr/>
          </p:nvSpPr>
          <p:spPr bwMode="auto">
            <a:xfrm>
              <a:off x="4772" y="1446"/>
              <a:ext cx="98" cy="90"/>
            </a:xfrm>
            <a:custGeom>
              <a:avLst/>
              <a:gdLst/>
              <a:ahLst/>
              <a:cxnLst>
                <a:cxn ang="0">
                  <a:pos x="55" y="0"/>
                </a:cxn>
                <a:cxn ang="0">
                  <a:pos x="98" y="90"/>
                </a:cxn>
                <a:cxn ang="0">
                  <a:pos x="0" y="27"/>
                </a:cxn>
                <a:cxn ang="0">
                  <a:pos x="55" y="0"/>
                </a:cxn>
                <a:cxn ang="0">
                  <a:pos x="55" y="0"/>
                </a:cxn>
              </a:cxnLst>
              <a:rect l="0" t="0" r="r" b="b"/>
              <a:pathLst>
                <a:path w="98" h="90">
                  <a:moveTo>
                    <a:pt x="55" y="0"/>
                  </a:moveTo>
                  <a:lnTo>
                    <a:pt x="98" y="90"/>
                  </a:lnTo>
                  <a:lnTo>
                    <a:pt x="0" y="27"/>
                  </a:lnTo>
                  <a:lnTo>
                    <a:pt x="55" y="0"/>
                  </a:lnTo>
                  <a:lnTo>
                    <a:pt x="55" y="0"/>
                  </a:lnTo>
                  <a:close/>
                </a:path>
              </a:pathLst>
            </a:custGeom>
            <a:solidFill>
              <a:srgbClr val="000000"/>
            </a:solidFill>
            <a:ln w="9525">
              <a:noFill/>
              <a:round/>
            </a:ln>
          </p:spPr>
          <p:txBody>
            <a:bodyPr/>
            <a:lstStyle/>
            <a:p>
              <a:endParaRPr lang="en-US"/>
            </a:p>
          </p:txBody>
        </p:sp>
        <p:sp>
          <p:nvSpPr>
            <p:cNvPr id="540713" name="Freeform 41"/>
            <p:cNvSpPr/>
            <p:nvPr/>
          </p:nvSpPr>
          <p:spPr bwMode="auto">
            <a:xfrm>
              <a:off x="4231" y="1401"/>
              <a:ext cx="79" cy="36"/>
            </a:xfrm>
            <a:custGeom>
              <a:avLst/>
              <a:gdLst/>
              <a:ahLst/>
              <a:cxnLst>
                <a:cxn ang="0">
                  <a:pos x="10" y="0"/>
                </a:cxn>
                <a:cxn ang="0">
                  <a:pos x="59" y="9"/>
                </a:cxn>
                <a:cxn ang="0">
                  <a:pos x="79" y="36"/>
                </a:cxn>
                <a:cxn ang="0">
                  <a:pos x="46" y="19"/>
                </a:cxn>
                <a:cxn ang="0">
                  <a:pos x="0" y="17"/>
                </a:cxn>
                <a:cxn ang="0">
                  <a:pos x="10" y="0"/>
                </a:cxn>
                <a:cxn ang="0">
                  <a:pos x="10" y="0"/>
                </a:cxn>
              </a:cxnLst>
              <a:rect l="0" t="0" r="r" b="b"/>
              <a:pathLst>
                <a:path w="79" h="36">
                  <a:moveTo>
                    <a:pt x="10" y="0"/>
                  </a:moveTo>
                  <a:lnTo>
                    <a:pt x="59" y="9"/>
                  </a:lnTo>
                  <a:lnTo>
                    <a:pt x="79" y="36"/>
                  </a:lnTo>
                  <a:lnTo>
                    <a:pt x="46" y="19"/>
                  </a:lnTo>
                  <a:lnTo>
                    <a:pt x="0" y="17"/>
                  </a:lnTo>
                  <a:lnTo>
                    <a:pt x="10" y="0"/>
                  </a:lnTo>
                  <a:lnTo>
                    <a:pt x="10" y="0"/>
                  </a:lnTo>
                  <a:close/>
                </a:path>
              </a:pathLst>
            </a:custGeom>
            <a:solidFill>
              <a:srgbClr val="000000"/>
            </a:solidFill>
            <a:ln w="9525">
              <a:noFill/>
              <a:round/>
            </a:ln>
          </p:spPr>
          <p:txBody>
            <a:bodyPr/>
            <a:lstStyle/>
            <a:p>
              <a:endParaRPr lang="en-US"/>
            </a:p>
          </p:txBody>
        </p:sp>
        <p:sp>
          <p:nvSpPr>
            <p:cNvPr id="540714" name="Freeform 42"/>
            <p:cNvSpPr/>
            <p:nvPr/>
          </p:nvSpPr>
          <p:spPr bwMode="auto">
            <a:xfrm>
              <a:off x="4659" y="1331"/>
              <a:ext cx="164" cy="63"/>
            </a:xfrm>
            <a:custGeom>
              <a:avLst/>
              <a:gdLst/>
              <a:ahLst/>
              <a:cxnLst>
                <a:cxn ang="0">
                  <a:pos x="96" y="4"/>
                </a:cxn>
                <a:cxn ang="0">
                  <a:pos x="73" y="24"/>
                </a:cxn>
                <a:cxn ang="0">
                  <a:pos x="56" y="7"/>
                </a:cxn>
                <a:cxn ang="0">
                  <a:pos x="47" y="30"/>
                </a:cxn>
                <a:cxn ang="0">
                  <a:pos x="0" y="15"/>
                </a:cxn>
                <a:cxn ang="0">
                  <a:pos x="24" y="40"/>
                </a:cxn>
                <a:cxn ang="0">
                  <a:pos x="53" y="40"/>
                </a:cxn>
                <a:cxn ang="0">
                  <a:pos x="56" y="63"/>
                </a:cxn>
                <a:cxn ang="0">
                  <a:pos x="69" y="40"/>
                </a:cxn>
                <a:cxn ang="0">
                  <a:pos x="89" y="53"/>
                </a:cxn>
                <a:cxn ang="0">
                  <a:pos x="89" y="37"/>
                </a:cxn>
                <a:cxn ang="0">
                  <a:pos x="149" y="40"/>
                </a:cxn>
                <a:cxn ang="0">
                  <a:pos x="149" y="40"/>
                </a:cxn>
                <a:cxn ang="0">
                  <a:pos x="146" y="39"/>
                </a:cxn>
                <a:cxn ang="0">
                  <a:pos x="142" y="37"/>
                </a:cxn>
                <a:cxn ang="0">
                  <a:pos x="133" y="35"/>
                </a:cxn>
                <a:cxn ang="0">
                  <a:pos x="126" y="31"/>
                </a:cxn>
                <a:cxn ang="0">
                  <a:pos x="118" y="28"/>
                </a:cxn>
                <a:cxn ang="0">
                  <a:pos x="112" y="25"/>
                </a:cxn>
                <a:cxn ang="0">
                  <a:pos x="108" y="23"/>
                </a:cxn>
                <a:cxn ang="0">
                  <a:pos x="109" y="21"/>
                </a:cxn>
                <a:cxn ang="0">
                  <a:pos x="114" y="19"/>
                </a:cxn>
                <a:cxn ang="0">
                  <a:pos x="122" y="17"/>
                </a:cxn>
                <a:cxn ang="0">
                  <a:pos x="131" y="15"/>
                </a:cxn>
                <a:cxn ang="0">
                  <a:pos x="140" y="12"/>
                </a:cxn>
                <a:cxn ang="0">
                  <a:pos x="150" y="11"/>
                </a:cxn>
                <a:cxn ang="0">
                  <a:pos x="157" y="9"/>
                </a:cxn>
                <a:cxn ang="0">
                  <a:pos x="162" y="7"/>
                </a:cxn>
                <a:cxn ang="0">
                  <a:pos x="164" y="7"/>
                </a:cxn>
                <a:cxn ang="0">
                  <a:pos x="164" y="7"/>
                </a:cxn>
                <a:cxn ang="0">
                  <a:pos x="86" y="0"/>
                </a:cxn>
                <a:cxn ang="0">
                  <a:pos x="96" y="4"/>
                </a:cxn>
              </a:cxnLst>
              <a:rect l="0" t="0" r="r" b="b"/>
              <a:pathLst>
                <a:path w="164" h="63">
                  <a:moveTo>
                    <a:pt x="96" y="4"/>
                  </a:moveTo>
                  <a:lnTo>
                    <a:pt x="73" y="24"/>
                  </a:lnTo>
                  <a:lnTo>
                    <a:pt x="56" y="7"/>
                  </a:lnTo>
                  <a:lnTo>
                    <a:pt x="47" y="30"/>
                  </a:lnTo>
                  <a:lnTo>
                    <a:pt x="0" y="15"/>
                  </a:lnTo>
                  <a:lnTo>
                    <a:pt x="24" y="40"/>
                  </a:lnTo>
                  <a:lnTo>
                    <a:pt x="53" y="40"/>
                  </a:lnTo>
                  <a:lnTo>
                    <a:pt x="56" y="63"/>
                  </a:lnTo>
                  <a:lnTo>
                    <a:pt x="69" y="40"/>
                  </a:lnTo>
                  <a:lnTo>
                    <a:pt x="89" y="53"/>
                  </a:lnTo>
                  <a:lnTo>
                    <a:pt x="89" y="37"/>
                  </a:lnTo>
                  <a:lnTo>
                    <a:pt x="149" y="40"/>
                  </a:lnTo>
                  <a:lnTo>
                    <a:pt x="149" y="40"/>
                  </a:lnTo>
                  <a:lnTo>
                    <a:pt x="146" y="39"/>
                  </a:lnTo>
                  <a:lnTo>
                    <a:pt x="142" y="37"/>
                  </a:lnTo>
                  <a:lnTo>
                    <a:pt x="133" y="35"/>
                  </a:lnTo>
                  <a:lnTo>
                    <a:pt x="126" y="31"/>
                  </a:lnTo>
                  <a:lnTo>
                    <a:pt x="118" y="28"/>
                  </a:lnTo>
                  <a:lnTo>
                    <a:pt x="112" y="25"/>
                  </a:lnTo>
                  <a:lnTo>
                    <a:pt x="108" y="23"/>
                  </a:lnTo>
                  <a:lnTo>
                    <a:pt x="109" y="21"/>
                  </a:lnTo>
                  <a:lnTo>
                    <a:pt x="114" y="19"/>
                  </a:lnTo>
                  <a:lnTo>
                    <a:pt x="122" y="17"/>
                  </a:lnTo>
                  <a:lnTo>
                    <a:pt x="131" y="15"/>
                  </a:lnTo>
                  <a:lnTo>
                    <a:pt x="140" y="12"/>
                  </a:lnTo>
                  <a:lnTo>
                    <a:pt x="150" y="11"/>
                  </a:lnTo>
                  <a:lnTo>
                    <a:pt x="157" y="9"/>
                  </a:lnTo>
                  <a:lnTo>
                    <a:pt x="162" y="7"/>
                  </a:lnTo>
                  <a:lnTo>
                    <a:pt x="164" y="7"/>
                  </a:lnTo>
                  <a:lnTo>
                    <a:pt x="164" y="7"/>
                  </a:lnTo>
                  <a:lnTo>
                    <a:pt x="86" y="0"/>
                  </a:lnTo>
                  <a:lnTo>
                    <a:pt x="96" y="4"/>
                  </a:lnTo>
                  <a:close/>
                </a:path>
              </a:pathLst>
            </a:custGeom>
            <a:solidFill>
              <a:srgbClr val="FFFFFF"/>
            </a:solidFill>
            <a:ln w="9525">
              <a:noFill/>
              <a:round/>
            </a:ln>
          </p:spPr>
          <p:txBody>
            <a:bodyPr/>
            <a:lstStyle/>
            <a:p>
              <a:endParaRPr lang="en-US"/>
            </a:p>
          </p:txBody>
        </p:sp>
        <p:sp>
          <p:nvSpPr>
            <p:cNvPr id="540715" name="Freeform 43"/>
            <p:cNvSpPr/>
            <p:nvPr/>
          </p:nvSpPr>
          <p:spPr bwMode="auto">
            <a:xfrm>
              <a:off x="3194" y="1599"/>
              <a:ext cx="104" cy="98"/>
            </a:xfrm>
            <a:custGeom>
              <a:avLst/>
              <a:gdLst/>
              <a:ahLst/>
              <a:cxnLst>
                <a:cxn ang="0">
                  <a:pos x="0" y="12"/>
                </a:cxn>
                <a:cxn ang="0">
                  <a:pos x="1" y="10"/>
                </a:cxn>
                <a:cxn ang="0">
                  <a:pos x="6" y="9"/>
                </a:cxn>
                <a:cxn ang="0">
                  <a:pos x="12" y="6"/>
                </a:cxn>
                <a:cxn ang="0">
                  <a:pos x="20" y="3"/>
                </a:cxn>
                <a:cxn ang="0">
                  <a:pos x="30" y="1"/>
                </a:cxn>
                <a:cxn ang="0">
                  <a:pos x="41" y="0"/>
                </a:cxn>
                <a:cxn ang="0">
                  <a:pos x="52" y="1"/>
                </a:cxn>
                <a:cxn ang="0">
                  <a:pos x="64" y="4"/>
                </a:cxn>
                <a:cxn ang="0">
                  <a:pos x="76" y="9"/>
                </a:cxn>
                <a:cxn ang="0">
                  <a:pos x="84" y="14"/>
                </a:cxn>
                <a:cxn ang="0">
                  <a:pos x="92" y="20"/>
                </a:cxn>
                <a:cxn ang="0">
                  <a:pos x="97" y="26"/>
                </a:cxn>
                <a:cxn ang="0">
                  <a:pos x="102" y="33"/>
                </a:cxn>
                <a:cxn ang="0">
                  <a:pos x="103" y="42"/>
                </a:cxn>
                <a:cxn ang="0">
                  <a:pos x="104" y="49"/>
                </a:cxn>
                <a:cxn ang="0">
                  <a:pos x="104" y="58"/>
                </a:cxn>
                <a:cxn ang="0">
                  <a:pos x="100" y="75"/>
                </a:cxn>
                <a:cxn ang="0">
                  <a:pos x="92" y="87"/>
                </a:cxn>
                <a:cxn ang="0">
                  <a:pos x="86" y="96"/>
                </a:cxn>
                <a:cxn ang="0">
                  <a:pos x="84" y="98"/>
                </a:cxn>
                <a:cxn ang="0">
                  <a:pos x="84" y="96"/>
                </a:cxn>
                <a:cxn ang="0">
                  <a:pos x="86" y="91"/>
                </a:cxn>
                <a:cxn ang="0">
                  <a:pos x="86" y="82"/>
                </a:cxn>
                <a:cxn ang="0">
                  <a:pos x="86" y="72"/>
                </a:cxn>
                <a:cxn ang="0">
                  <a:pos x="85" y="61"/>
                </a:cxn>
                <a:cxn ang="0">
                  <a:pos x="80" y="50"/>
                </a:cxn>
                <a:cxn ang="0">
                  <a:pos x="72" y="39"/>
                </a:cxn>
                <a:cxn ang="0">
                  <a:pos x="60" y="31"/>
                </a:cxn>
                <a:cxn ang="0">
                  <a:pos x="46" y="25"/>
                </a:cxn>
                <a:cxn ang="0">
                  <a:pos x="34" y="20"/>
                </a:cxn>
                <a:cxn ang="0">
                  <a:pos x="24" y="16"/>
                </a:cxn>
                <a:cxn ang="0">
                  <a:pos x="16" y="14"/>
                </a:cxn>
                <a:cxn ang="0">
                  <a:pos x="8" y="13"/>
                </a:cxn>
                <a:cxn ang="0">
                  <a:pos x="3" y="12"/>
                </a:cxn>
                <a:cxn ang="0">
                  <a:pos x="1" y="12"/>
                </a:cxn>
                <a:cxn ang="0">
                  <a:pos x="0" y="12"/>
                </a:cxn>
                <a:cxn ang="0">
                  <a:pos x="0" y="12"/>
                </a:cxn>
                <a:cxn ang="0">
                  <a:pos x="0" y="12"/>
                </a:cxn>
              </a:cxnLst>
              <a:rect l="0" t="0" r="r" b="b"/>
              <a:pathLst>
                <a:path w="104" h="98">
                  <a:moveTo>
                    <a:pt x="0" y="12"/>
                  </a:moveTo>
                  <a:lnTo>
                    <a:pt x="1" y="10"/>
                  </a:lnTo>
                  <a:lnTo>
                    <a:pt x="6" y="9"/>
                  </a:lnTo>
                  <a:lnTo>
                    <a:pt x="12" y="6"/>
                  </a:lnTo>
                  <a:lnTo>
                    <a:pt x="20" y="3"/>
                  </a:lnTo>
                  <a:lnTo>
                    <a:pt x="30" y="1"/>
                  </a:lnTo>
                  <a:lnTo>
                    <a:pt x="41" y="0"/>
                  </a:lnTo>
                  <a:lnTo>
                    <a:pt x="52" y="1"/>
                  </a:lnTo>
                  <a:lnTo>
                    <a:pt x="64" y="4"/>
                  </a:lnTo>
                  <a:lnTo>
                    <a:pt x="76" y="9"/>
                  </a:lnTo>
                  <a:lnTo>
                    <a:pt x="84" y="14"/>
                  </a:lnTo>
                  <a:lnTo>
                    <a:pt x="92" y="20"/>
                  </a:lnTo>
                  <a:lnTo>
                    <a:pt x="97" y="26"/>
                  </a:lnTo>
                  <a:lnTo>
                    <a:pt x="102" y="33"/>
                  </a:lnTo>
                  <a:lnTo>
                    <a:pt x="103" y="42"/>
                  </a:lnTo>
                  <a:lnTo>
                    <a:pt x="104" y="49"/>
                  </a:lnTo>
                  <a:lnTo>
                    <a:pt x="104" y="58"/>
                  </a:lnTo>
                  <a:lnTo>
                    <a:pt x="100" y="75"/>
                  </a:lnTo>
                  <a:lnTo>
                    <a:pt x="92" y="87"/>
                  </a:lnTo>
                  <a:lnTo>
                    <a:pt x="86" y="96"/>
                  </a:lnTo>
                  <a:lnTo>
                    <a:pt x="84" y="98"/>
                  </a:lnTo>
                  <a:lnTo>
                    <a:pt x="84" y="96"/>
                  </a:lnTo>
                  <a:lnTo>
                    <a:pt x="86" y="91"/>
                  </a:lnTo>
                  <a:lnTo>
                    <a:pt x="86" y="82"/>
                  </a:lnTo>
                  <a:lnTo>
                    <a:pt x="86" y="72"/>
                  </a:lnTo>
                  <a:lnTo>
                    <a:pt x="85" y="61"/>
                  </a:lnTo>
                  <a:lnTo>
                    <a:pt x="80" y="50"/>
                  </a:lnTo>
                  <a:lnTo>
                    <a:pt x="72" y="39"/>
                  </a:lnTo>
                  <a:lnTo>
                    <a:pt x="60" y="31"/>
                  </a:lnTo>
                  <a:lnTo>
                    <a:pt x="46" y="25"/>
                  </a:lnTo>
                  <a:lnTo>
                    <a:pt x="34" y="20"/>
                  </a:lnTo>
                  <a:lnTo>
                    <a:pt x="24" y="16"/>
                  </a:lnTo>
                  <a:lnTo>
                    <a:pt x="16" y="14"/>
                  </a:lnTo>
                  <a:lnTo>
                    <a:pt x="8" y="13"/>
                  </a:lnTo>
                  <a:lnTo>
                    <a:pt x="3" y="12"/>
                  </a:lnTo>
                  <a:lnTo>
                    <a:pt x="1" y="12"/>
                  </a:lnTo>
                  <a:lnTo>
                    <a:pt x="0" y="12"/>
                  </a:lnTo>
                  <a:lnTo>
                    <a:pt x="0" y="12"/>
                  </a:lnTo>
                  <a:lnTo>
                    <a:pt x="0" y="12"/>
                  </a:lnTo>
                  <a:close/>
                </a:path>
              </a:pathLst>
            </a:custGeom>
            <a:solidFill>
              <a:srgbClr val="3366FF"/>
            </a:solidFill>
            <a:ln w="9525">
              <a:noFill/>
              <a:round/>
            </a:ln>
          </p:spPr>
          <p:txBody>
            <a:bodyPr/>
            <a:lstStyle/>
            <a:p>
              <a:endParaRPr lang="en-US"/>
            </a:p>
          </p:txBody>
        </p:sp>
        <p:sp>
          <p:nvSpPr>
            <p:cNvPr id="540716" name="Freeform 44"/>
            <p:cNvSpPr/>
            <p:nvPr/>
          </p:nvSpPr>
          <p:spPr bwMode="auto">
            <a:xfrm>
              <a:off x="4054" y="1623"/>
              <a:ext cx="112" cy="111"/>
            </a:xfrm>
            <a:custGeom>
              <a:avLst/>
              <a:gdLst/>
              <a:ahLst/>
              <a:cxnLst>
                <a:cxn ang="0">
                  <a:pos x="8" y="2"/>
                </a:cxn>
                <a:cxn ang="0">
                  <a:pos x="9" y="2"/>
                </a:cxn>
                <a:cxn ang="0">
                  <a:pos x="11" y="1"/>
                </a:cxn>
                <a:cxn ang="0">
                  <a:pos x="15" y="0"/>
                </a:cxn>
                <a:cxn ang="0">
                  <a:pos x="20" y="0"/>
                </a:cxn>
                <a:cxn ang="0">
                  <a:pos x="26" y="1"/>
                </a:cxn>
                <a:cxn ang="0">
                  <a:pos x="32" y="3"/>
                </a:cxn>
                <a:cxn ang="0">
                  <a:pos x="39" y="7"/>
                </a:cxn>
                <a:cxn ang="0">
                  <a:pos x="46" y="14"/>
                </a:cxn>
                <a:cxn ang="0">
                  <a:pos x="52" y="22"/>
                </a:cxn>
                <a:cxn ang="0">
                  <a:pos x="58" y="28"/>
                </a:cxn>
                <a:cxn ang="0">
                  <a:pos x="63" y="34"/>
                </a:cxn>
                <a:cxn ang="0">
                  <a:pos x="66" y="40"/>
                </a:cxn>
                <a:cxn ang="0">
                  <a:pos x="70" y="46"/>
                </a:cxn>
                <a:cxn ang="0">
                  <a:pos x="75" y="54"/>
                </a:cxn>
                <a:cxn ang="0">
                  <a:pos x="80" y="61"/>
                </a:cxn>
                <a:cxn ang="0">
                  <a:pos x="86" y="69"/>
                </a:cxn>
                <a:cxn ang="0">
                  <a:pos x="92" y="78"/>
                </a:cxn>
                <a:cxn ang="0">
                  <a:pos x="99" y="85"/>
                </a:cxn>
                <a:cxn ang="0">
                  <a:pos x="105" y="90"/>
                </a:cxn>
                <a:cxn ang="0">
                  <a:pos x="110" y="94"/>
                </a:cxn>
                <a:cxn ang="0">
                  <a:pos x="112" y="98"/>
                </a:cxn>
                <a:cxn ang="0">
                  <a:pos x="112" y="100"/>
                </a:cxn>
                <a:cxn ang="0">
                  <a:pos x="108" y="103"/>
                </a:cxn>
                <a:cxn ang="0">
                  <a:pos x="100" y="104"/>
                </a:cxn>
                <a:cxn ang="0">
                  <a:pos x="89" y="105"/>
                </a:cxn>
                <a:cxn ang="0">
                  <a:pos x="76" y="105"/>
                </a:cxn>
                <a:cxn ang="0">
                  <a:pos x="63" y="106"/>
                </a:cxn>
                <a:cxn ang="0">
                  <a:pos x="48" y="108"/>
                </a:cxn>
                <a:cxn ang="0">
                  <a:pos x="36" y="109"/>
                </a:cxn>
                <a:cxn ang="0">
                  <a:pos x="27" y="110"/>
                </a:cxn>
                <a:cxn ang="0">
                  <a:pos x="20" y="111"/>
                </a:cxn>
                <a:cxn ang="0">
                  <a:pos x="17" y="111"/>
                </a:cxn>
                <a:cxn ang="0">
                  <a:pos x="20" y="111"/>
                </a:cxn>
                <a:cxn ang="0">
                  <a:pos x="28" y="111"/>
                </a:cxn>
                <a:cxn ang="0">
                  <a:pos x="39" y="110"/>
                </a:cxn>
                <a:cxn ang="0">
                  <a:pos x="51" y="109"/>
                </a:cxn>
                <a:cxn ang="0">
                  <a:pos x="62" y="105"/>
                </a:cxn>
                <a:cxn ang="0">
                  <a:pos x="71" y="102"/>
                </a:cxn>
                <a:cxn ang="0">
                  <a:pos x="76" y="96"/>
                </a:cxn>
                <a:cxn ang="0">
                  <a:pos x="75" y="88"/>
                </a:cxn>
                <a:cxn ang="0">
                  <a:pos x="68" y="72"/>
                </a:cxn>
                <a:cxn ang="0">
                  <a:pos x="62" y="55"/>
                </a:cxn>
                <a:cxn ang="0">
                  <a:pos x="54" y="40"/>
                </a:cxn>
                <a:cxn ang="0">
                  <a:pos x="44" y="30"/>
                </a:cxn>
                <a:cxn ang="0">
                  <a:pos x="36" y="25"/>
                </a:cxn>
                <a:cxn ang="0">
                  <a:pos x="29" y="21"/>
                </a:cxn>
                <a:cxn ang="0">
                  <a:pos x="22" y="18"/>
                </a:cxn>
                <a:cxn ang="0">
                  <a:pos x="16" y="14"/>
                </a:cxn>
                <a:cxn ang="0">
                  <a:pos x="10" y="10"/>
                </a:cxn>
                <a:cxn ang="0">
                  <a:pos x="5" y="9"/>
                </a:cxn>
                <a:cxn ang="0">
                  <a:pos x="2" y="7"/>
                </a:cxn>
                <a:cxn ang="0">
                  <a:pos x="0" y="7"/>
                </a:cxn>
                <a:cxn ang="0">
                  <a:pos x="0" y="7"/>
                </a:cxn>
                <a:cxn ang="0">
                  <a:pos x="8" y="2"/>
                </a:cxn>
                <a:cxn ang="0">
                  <a:pos x="8" y="2"/>
                </a:cxn>
              </a:cxnLst>
              <a:rect l="0" t="0" r="r" b="b"/>
              <a:pathLst>
                <a:path w="112" h="111">
                  <a:moveTo>
                    <a:pt x="8" y="2"/>
                  </a:moveTo>
                  <a:lnTo>
                    <a:pt x="9" y="2"/>
                  </a:lnTo>
                  <a:lnTo>
                    <a:pt x="11" y="1"/>
                  </a:lnTo>
                  <a:lnTo>
                    <a:pt x="15" y="0"/>
                  </a:lnTo>
                  <a:lnTo>
                    <a:pt x="20" y="0"/>
                  </a:lnTo>
                  <a:lnTo>
                    <a:pt x="26" y="1"/>
                  </a:lnTo>
                  <a:lnTo>
                    <a:pt x="32" y="3"/>
                  </a:lnTo>
                  <a:lnTo>
                    <a:pt x="39" y="7"/>
                  </a:lnTo>
                  <a:lnTo>
                    <a:pt x="46" y="14"/>
                  </a:lnTo>
                  <a:lnTo>
                    <a:pt x="52" y="22"/>
                  </a:lnTo>
                  <a:lnTo>
                    <a:pt x="58" y="28"/>
                  </a:lnTo>
                  <a:lnTo>
                    <a:pt x="63" y="34"/>
                  </a:lnTo>
                  <a:lnTo>
                    <a:pt x="66" y="40"/>
                  </a:lnTo>
                  <a:lnTo>
                    <a:pt x="70" y="46"/>
                  </a:lnTo>
                  <a:lnTo>
                    <a:pt x="75" y="54"/>
                  </a:lnTo>
                  <a:lnTo>
                    <a:pt x="80" y="61"/>
                  </a:lnTo>
                  <a:lnTo>
                    <a:pt x="86" y="69"/>
                  </a:lnTo>
                  <a:lnTo>
                    <a:pt x="92" y="78"/>
                  </a:lnTo>
                  <a:lnTo>
                    <a:pt x="99" y="85"/>
                  </a:lnTo>
                  <a:lnTo>
                    <a:pt x="105" y="90"/>
                  </a:lnTo>
                  <a:lnTo>
                    <a:pt x="110" y="94"/>
                  </a:lnTo>
                  <a:lnTo>
                    <a:pt x="112" y="98"/>
                  </a:lnTo>
                  <a:lnTo>
                    <a:pt x="112" y="100"/>
                  </a:lnTo>
                  <a:lnTo>
                    <a:pt x="108" y="103"/>
                  </a:lnTo>
                  <a:lnTo>
                    <a:pt x="100" y="104"/>
                  </a:lnTo>
                  <a:lnTo>
                    <a:pt x="89" y="105"/>
                  </a:lnTo>
                  <a:lnTo>
                    <a:pt x="76" y="105"/>
                  </a:lnTo>
                  <a:lnTo>
                    <a:pt x="63" y="106"/>
                  </a:lnTo>
                  <a:lnTo>
                    <a:pt x="48" y="108"/>
                  </a:lnTo>
                  <a:lnTo>
                    <a:pt x="36" y="109"/>
                  </a:lnTo>
                  <a:lnTo>
                    <a:pt x="27" y="110"/>
                  </a:lnTo>
                  <a:lnTo>
                    <a:pt x="20" y="111"/>
                  </a:lnTo>
                  <a:lnTo>
                    <a:pt x="17" y="111"/>
                  </a:lnTo>
                  <a:lnTo>
                    <a:pt x="20" y="111"/>
                  </a:lnTo>
                  <a:lnTo>
                    <a:pt x="28" y="111"/>
                  </a:lnTo>
                  <a:lnTo>
                    <a:pt x="39" y="110"/>
                  </a:lnTo>
                  <a:lnTo>
                    <a:pt x="51" y="109"/>
                  </a:lnTo>
                  <a:lnTo>
                    <a:pt x="62" y="105"/>
                  </a:lnTo>
                  <a:lnTo>
                    <a:pt x="71" y="102"/>
                  </a:lnTo>
                  <a:lnTo>
                    <a:pt x="76" y="96"/>
                  </a:lnTo>
                  <a:lnTo>
                    <a:pt x="75" y="88"/>
                  </a:lnTo>
                  <a:lnTo>
                    <a:pt x="68" y="72"/>
                  </a:lnTo>
                  <a:lnTo>
                    <a:pt x="62" y="55"/>
                  </a:lnTo>
                  <a:lnTo>
                    <a:pt x="54" y="40"/>
                  </a:lnTo>
                  <a:lnTo>
                    <a:pt x="44" y="30"/>
                  </a:lnTo>
                  <a:lnTo>
                    <a:pt x="36" y="25"/>
                  </a:lnTo>
                  <a:lnTo>
                    <a:pt x="29" y="21"/>
                  </a:lnTo>
                  <a:lnTo>
                    <a:pt x="22" y="18"/>
                  </a:lnTo>
                  <a:lnTo>
                    <a:pt x="16" y="14"/>
                  </a:lnTo>
                  <a:lnTo>
                    <a:pt x="10" y="10"/>
                  </a:lnTo>
                  <a:lnTo>
                    <a:pt x="5" y="9"/>
                  </a:lnTo>
                  <a:lnTo>
                    <a:pt x="2" y="7"/>
                  </a:lnTo>
                  <a:lnTo>
                    <a:pt x="0" y="7"/>
                  </a:lnTo>
                  <a:lnTo>
                    <a:pt x="0" y="7"/>
                  </a:lnTo>
                  <a:lnTo>
                    <a:pt x="8" y="2"/>
                  </a:lnTo>
                  <a:lnTo>
                    <a:pt x="8" y="2"/>
                  </a:lnTo>
                  <a:close/>
                </a:path>
              </a:pathLst>
            </a:custGeom>
            <a:solidFill>
              <a:srgbClr val="3366FF"/>
            </a:solidFill>
            <a:ln w="9525">
              <a:noFill/>
              <a:round/>
            </a:ln>
          </p:spPr>
          <p:txBody>
            <a:bodyPr/>
            <a:lstStyle/>
            <a:p>
              <a:endParaRPr lang="en-US"/>
            </a:p>
          </p:txBody>
        </p:sp>
        <p:sp>
          <p:nvSpPr>
            <p:cNvPr id="540717" name="Freeform 45"/>
            <p:cNvSpPr/>
            <p:nvPr/>
          </p:nvSpPr>
          <p:spPr bwMode="auto">
            <a:xfrm>
              <a:off x="3353" y="1305"/>
              <a:ext cx="198" cy="108"/>
            </a:xfrm>
            <a:custGeom>
              <a:avLst/>
              <a:gdLst/>
              <a:ahLst/>
              <a:cxnLst>
                <a:cxn ang="0">
                  <a:pos x="0" y="0"/>
                </a:cxn>
                <a:cxn ang="0">
                  <a:pos x="187" y="19"/>
                </a:cxn>
                <a:cxn ang="0">
                  <a:pos x="198" y="108"/>
                </a:cxn>
                <a:cxn ang="0">
                  <a:pos x="14" y="89"/>
                </a:cxn>
                <a:cxn ang="0">
                  <a:pos x="0" y="0"/>
                </a:cxn>
                <a:cxn ang="0">
                  <a:pos x="0" y="0"/>
                </a:cxn>
              </a:cxnLst>
              <a:rect l="0" t="0" r="r" b="b"/>
              <a:pathLst>
                <a:path w="198" h="108">
                  <a:moveTo>
                    <a:pt x="0" y="0"/>
                  </a:moveTo>
                  <a:lnTo>
                    <a:pt x="187" y="19"/>
                  </a:lnTo>
                  <a:lnTo>
                    <a:pt x="198" y="108"/>
                  </a:lnTo>
                  <a:lnTo>
                    <a:pt x="14" y="89"/>
                  </a:lnTo>
                  <a:lnTo>
                    <a:pt x="0" y="0"/>
                  </a:lnTo>
                  <a:lnTo>
                    <a:pt x="0" y="0"/>
                  </a:lnTo>
                  <a:close/>
                </a:path>
              </a:pathLst>
            </a:custGeom>
            <a:solidFill>
              <a:srgbClr val="91BCF4"/>
            </a:solidFill>
            <a:ln w="9525">
              <a:noFill/>
              <a:round/>
            </a:ln>
          </p:spPr>
          <p:txBody>
            <a:bodyPr/>
            <a:lstStyle/>
            <a:p>
              <a:endParaRPr lang="en-US"/>
            </a:p>
          </p:txBody>
        </p:sp>
        <p:sp>
          <p:nvSpPr>
            <p:cNvPr id="540718" name="Freeform 46"/>
            <p:cNvSpPr/>
            <p:nvPr/>
          </p:nvSpPr>
          <p:spPr bwMode="auto">
            <a:xfrm>
              <a:off x="3589" y="1336"/>
              <a:ext cx="180" cy="88"/>
            </a:xfrm>
            <a:custGeom>
              <a:avLst/>
              <a:gdLst/>
              <a:ahLst/>
              <a:cxnLst>
                <a:cxn ang="0">
                  <a:pos x="0" y="0"/>
                </a:cxn>
                <a:cxn ang="0">
                  <a:pos x="13" y="72"/>
                </a:cxn>
                <a:cxn ang="0">
                  <a:pos x="180" y="88"/>
                </a:cxn>
                <a:cxn ang="0">
                  <a:pos x="138" y="4"/>
                </a:cxn>
                <a:cxn ang="0">
                  <a:pos x="0" y="0"/>
                </a:cxn>
                <a:cxn ang="0">
                  <a:pos x="0" y="0"/>
                </a:cxn>
              </a:cxnLst>
              <a:rect l="0" t="0" r="r" b="b"/>
              <a:pathLst>
                <a:path w="180" h="88">
                  <a:moveTo>
                    <a:pt x="0" y="0"/>
                  </a:moveTo>
                  <a:lnTo>
                    <a:pt x="13" y="72"/>
                  </a:lnTo>
                  <a:lnTo>
                    <a:pt x="180" y="88"/>
                  </a:lnTo>
                  <a:lnTo>
                    <a:pt x="138" y="4"/>
                  </a:lnTo>
                  <a:lnTo>
                    <a:pt x="0" y="0"/>
                  </a:lnTo>
                  <a:lnTo>
                    <a:pt x="0" y="0"/>
                  </a:lnTo>
                  <a:close/>
                </a:path>
              </a:pathLst>
            </a:custGeom>
            <a:solidFill>
              <a:srgbClr val="91BCF4"/>
            </a:solidFill>
            <a:ln w="9525">
              <a:noFill/>
              <a:round/>
            </a:ln>
          </p:spPr>
          <p:txBody>
            <a:bodyPr/>
            <a:lstStyle/>
            <a:p>
              <a:endParaRPr lang="en-US"/>
            </a:p>
          </p:txBody>
        </p:sp>
        <p:sp>
          <p:nvSpPr>
            <p:cNvPr id="540719" name="Freeform 47"/>
            <p:cNvSpPr/>
            <p:nvPr/>
          </p:nvSpPr>
          <p:spPr bwMode="auto">
            <a:xfrm>
              <a:off x="4438" y="1546"/>
              <a:ext cx="74" cy="65"/>
            </a:xfrm>
            <a:custGeom>
              <a:avLst/>
              <a:gdLst/>
              <a:ahLst/>
              <a:cxnLst>
                <a:cxn ang="0">
                  <a:pos x="37" y="0"/>
                </a:cxn>
                <a:cxn ang="0">
                  <a:pos x="30" y="1"/>
                </a:cxn>
                <a:cxn ang="0">
                  <a:pos x="22" y="2"/>
                </a:cxn>
                <a:cxn ang="0">
                  <a:pos x="16" y="6"/>
                </a:cxn>
                <a:cxn ang="0">
                  <a:pos x="10" y="9"/>
                </a:cxn>
                <a:cxn ang="0">
                  <a:pos x="6" y="14"/>
                </a:cxn>
                <a:cxn ang="0">
                  <a:pos x="2" y="19"/>
                </a:cxn>
                <a:cxn ang="0">
                  <a:pos x="1" y="26"/>
                </a:cxn>
                <a:cxn ang="0">
                  <a:pos x="0" y="32"/>
                </a:cxn>
                <a:cxn ang="0">
                  <a:pos x="1" y="38"/>
                </a:cxn>
                <a:cxn ang="0">
                  <a:pos x="2" y="45"/>
                </a:cxn>
                <a:cxn ang="0">
                  <a:pos x="6" y="50"/>
                </a:cxn>
                <a:cxn ang="0">
                  <a:pos x="10" y="55"/>
                </a:cxn>
                <a:cxn ang="0">
                  <a:pos x="16" y="59"/>
                </a:cxn>
                <a:cxn ang="0">
                  <a:pos x="22" y="62"/>
                </a:cxn>
                <a:cxn ang="0">
                  <a:pos x="30" y="63"/>
                </a:cxn>
                <a:cxn ang="0">
                  <a:pos x="37" y="65"/>
                </a:cxn>
                <a:cxn ang="0">
                  <a:pos x="44" y="63"/>
                </a:cxn>
                <a:cxn ang="0">
                  <a:pos x="51" y="62"/>
                </a:cxn>
                <a:cxn ang="0">
                  <a:pos x="57" y="59"/>
                </a:cxn>
                <a:cxn ang="0">
                  <a:pos x="63" y="55"/>
                </a:cxn>
                <a:cxn ang="0">
                  <a:pos x="68" y="50"/>
                </a:cxn>
                <a:cxn ang="0">
                  <a:pos x="72" y="45"/>
                </a:cxn>
                <a:cxn ang="0">
                  <a:pos x="73" y="38"/>
                </a:cxn>
                <a:cxn ang="0">
                  <a:pos x="74" y="32"/>
                </a:cxn>
                <a:cxn ang="0">
                  <a:pos x="73" y="26"/>
                </a:cxn>
                <a:cxn ang="0">
                  <a:pos x="72" y="19"/>
                </a:cxn>
                <a:cxn ang="0">
                  <a:pos x="68" y="14"/>
                </a:cxn>
                <a:cxn ang="0">
                  <a:pos x="63" y="9"/>
                </a:cxn>
                <a:cxn ang="0">
                  <a:pos x="57" y="6"/>
                </a:cxn>
                <a:cxn ang="0">
                  <a:pos x="51" y="2"/>
                </a:cxn>
                <a:cxn ang="0">
                  <a:pos x="44" y="1"/>
                </a:cxn>
                <a:cxn ang="0">
                  <a:pos x="37" y="0"/>
                </a:cxn>
                <a:cxn ang="0">
                  <a:pos x="37" y="0"/>
                </a:cxn>
                <a:cxn ang="0">
                  <a:pos x="37" y="0"/>
                </a:cxn>
              </a:cxnLst>
              <a:rect l="0" t="0" r="r" b="b"/>
              <a:pathLst>
                <a:path w="74" h="65">
                  <a:moveTo>
                    <a:pt x="37" y="0"/>
                  </a:moveTo>
                  <a:lnTo>
                    <a:pt x="30" y="1"/>
                  </a:lnTo>
                  <a:lnTo>
                    <a:pt x="22" y="2"/>
                  </a:lnTo>
                  <a:lnTo>
                    <a:pt x="16" y="6"/>
                  </a:lnTo>
                  <a:lnTo>
                    <a:pt x="10" y="9"/>
                  </a:lnTo>
                  <a:lnTo>
                    <a:pt x="6" y="14"/>
                  </a:lnTo>
                  <a:lnTo>
                    <a:pt x="2" y="19"/>
                  </a:lnTo>
                  <a:lnTo>
                    <a:pt x="1" y="26"/>
                  </a:lnTo>
                  <a:lnTo>
                    <a:pt x="0" y="32"/>
                  </a:lnTo>
                  <a:lnTo>
                    <a:pt x="1" y="38"/>
                  </a:lnTo>
                  <a:lnTo>
                    <a:pt x="2" y="45"/>
                  </a:lnTo>
                  <a:lnTo>
                    <a:pt x="6" y="50"/>
                  </a:lnTo>
                  <a:lnTo>
                    <a:pt x="10" y="55"/>
                  </a:lnTo>
                  <a:lnTo>
                    <a:pt x="16" y="59"/>
                  </a:lnTo>
                  <a:lnTo>
                    <a:pt x="22" y="62"/>
                  </a:lnTo>
                  <a:lnTo>
                    <a:pt x="30" y="63"/>
                  </a:lnTo>
                  <a:lnTo>
                    <a:pt x="37" y="65"/>
                  </a:lnTo>
                  <a:lnTo>
                    <a:pt x="44" y="63"/>
                  </a:lnTo>
                  <a:lnTo>
                    <a:pt x="51" y="62"/>
                  </a:lnTo>
                  <a:lnTo>
                    <a:pt x="57" y="59"/>
                  </a:lnTo>
                  <a:lnTo>
                    <a:pt x="63" y="55"/>
                  </a:lnTo>
                  <a:lnTo>
                    <a:pt x="68" y="50"/>
                  </a:lnTo>
                  <a:lnTo>
                    <a:pt x="72" y="45"/>
                  </a:lnTo>
                  <a:lnTo>
                    <a:pt x="73" y="38"/>
                  </a:lnTo>
                  <a:lnTo>
                    <a:pt x="74" y="32"/>
                  </a:lnTo>
                  <a:lnTo>
                    <a:pt x="73" y="26"/>
                  </a:lnTo>
                  <a:lnTo>
                    <a:pt x="72" y="19"/>
                  </a:lnTo>
                  <a:lnTo>
                    <a:pt x="68" y="14"/>
                  </a:lnTo>
                  <a:lnTo>
                    <a:pt x="63" y="9"/>
                  </a:lnTo>
                  <a:lnTo>
                    <a:pt x="57" y="6"/>
                  </a:lnTo>
                  <a:lnTo>
                    <a:pt x="51" y="2"/>
                  </a:lnTo>
                  <a:lnTo>
                    <a:pt x="44" y="1"/>
                  </a:lnTo>
                  <a:lnTo>
                    <a:pt x="37" y="0"/>
                  </a:lnTo>
                  <a:lnTo>
                    <a:pt x="37" y="0"/>
                  </a:lnTo>
                  <a:lnTo>
                    <a:pt x="37" y="0"/>
                  </a:lnTo>
                  <a:close/>
                </a:path>
              </a:pathLst>
            </a:custGeom>
            <a:solidFill>
              <a:srgbClr val="FFFFFF"/>
            </a:solidFill>
            <a:ln w="9525">
              <a:noFill/>
              <a:round/>
            </a:ln>
          </p:spPr>
          <p:txBody>
            <a:bodyPr/>
            <a:lstStyle/>
            <a:p>
              <a:endParaRPr lang="en-US"/>
            </a:p>
          </p:txBody>
        </p:sp>
        <p:sp>
          <p:nvSpPr>
            <p:cNvPr id="540720" name="Freeform 48"/>
            <p:cNvSpPr/>
            <p:nvPr/>
          </p:nvSpPr>
          <p:spPr bwMode="auto">
            <a:xfrm>
              <a:off x="4921" y="1620"/>
              <a:ext cx="84" cy="75"/>
            </a:xfrm>
            <a:custGeom>
              <a:avLst/>
              <a:gdLst/>
              <a:ahLst/>
              <a:cxnLst>
                <a:cxn ang="0">
                  <a:pos x="42" y="0"/>
                </a:cxn>
                <a:cxn ang="0">
                  <a:pos x="33" y="1"/>
                </a:cxn>
                <a:cxn ang="0">
                  <a:pos x="25" y="3"/>
                </a:cxn>
                <a:cxn ang="0">
                  <a:pos x="18" y="6"/>
                </a:cxn>
                <a:cxn ang="0">
                  <a:pos x="12" y="11"/>
                </a:cxn>
                <a:cxn ang="0">
                  <a:pos x="7" y="17"/>
                </a:cxn>
                <a:cxn ang="0">
                  <a:pos x="3" y="23"/>
                </a:cxn>
                <a:cxn ang="0">
                  <a:pos x="1" y="30"/>
                </a:cxn>
                <a:cxn ang="0">
                  <a:pos x="0" y="37"/>
                </a:cxn>
                <a:cxn ang="0">
                  <a:pos x="1" y="45"/>
                </a:cxn>
                <a:cxn ang="0">
                  <a:pos x="3" y="52"/>
                </a:cxn>
                <a:cxn ang="0">
                  <a:pos x="7" y="58"/>
                </a:cxn>
                <a:cxn ang="0">
                  <a:pos x="12" y="64"/>
                </a:cxn>
                <a:cxn ang="0">
                  <a:pos x="18" y="69"/>
                </a:cxn>
                <a:cxn ang="0">
                  <a:pos x="25" y="72"/>
                </a:cxn>
                <a:cxn ang="0">
                  <a:pos x="33" y="73"/>
                </a:cxn>
                <a:cxn ang="0">
                  <a:pos x="42" y="75"/>
                </a:cxn>
                <a:cxn ang="0">
                  <a:pos x="50" y="73"/>
                </a:cxn>
                <a:cxn ang="0">
                  <a:pos x="57" y="72"/>
                </a:cxn>
                <a:cxn ang="0">
                  <a:pos x="65" y="69"/>
                </a:cxn>
                <a:cxn ang="0">
                  <a:pos x="72" y="64"/>
                </a:cxn>
                <a:cxn ang="0">
                  <a:pos x="77" y="58"/>
                </a:cxn>
                <a:cxn ang="0">
                  <a:pos x="80" y="52"/>
                </a:cxn>
                <a:cxn ang="0">
                  <a:pos x="83" y="45"/>
                </a:cxn>
                <a:cxn ang="0">
                  <a:pos x="84" y="37"/>
                </a:cxn>
                <a:cxn ang="0">
                  <a:pos x="83" y="30"/>
                </a:cxn>
                <a:cxn ang="0">
                  <a:pos x="80" y="23"/>
                </a:cxn>
                <a:cxn ang="0">
                  <a:pos x="77" y="17"/>
                </a:cxn>
                <a:cxn ang="0">
                  <a:pos x="72" y="11"/>
                </a:cxn>
                <a:cxn ang="0">
                  <a:pos x="65" y="6"/>
                </a:cxn>
                <a:cxn ang="0">
                  <a:pos x="57" y="3"/>
                </a:cxn>
                <a:cxn ang="0">
                  <a:pos x="50" y="1"/>
                </a:cxn>
                <a:cxn ang="0">
                  <a:pos x="42" y="0"/>
                </a:cxn>
                <a:cxn ang="0">
                  <a:pos x="42" y="0"/>
                </a:cxn>
                <a:cxn ang="0">
                  <a:pos x="42" y="0"/>
                </a:cxn>
              </a:cxnLst>
              <a:rect l="0" t="0" r="r" b="b"/>
              <a:pathLst>
                <a:path w="84" h="75">
                  <a:moveTo>
                    <a:pt x="42" y="0"/>
                  </a:moveTo>
                  <a:lnTo>
                    <a:pt x="33" y="1"/>
                  </a:lnTo>
                  <a:lnTo>
                    <a:pt x="25" y="3"/>
                  </a:lnTo>
                  <a:lnTo>
                    <a:pt x="18" y="6"/>
                  </a:lnTo>
                  <a:lnTo>
                    <a:pt x="12" y="11"/>
                  </a:lnTo>
                  <a:lnTo>
                    <a:pt x="7" y="17"/>
                  </a:lnTo>
                  <a:lnTo>
                    <a:pt x="3" y="23"/>
                  </a:lnTo>
                  <a:lnTo>
                    <a:pt x="1" y="30"/>
                  </a:lnTo>
                  <a:lnTo>
                    <a:pt x="0" y="37"/>
                  </a:lnTo>
                  <a:lnTo>
                    <a:pt x="1" y="45"/>
                  </a:lnTo>
                  <a:lnTo>
                    <a:pt x="3" y="52"/>
                  </a:lnTo>
                  <a:lnTo>
                    <a:pt x="7" y="58"/>
                  </a:lnTo>
                  <a:lnTo>
                    <a:pt x="12" y="64"/>
                  </a:lnTo>
                  <a:lnTo>
                    <a:pt x="18" y="69"/>
                  </a:lnTo>
                  <a:lnTo>
                    <a:pt x="25" y="72"/>
                  </a:lnTo>
                  <a:lnTo>
                    <a:pt x="33" y="73"/>
                  </a:lnTo>
                  <a:lnTo>
                    <a:pt x="42" y="75"/>
                  </a:lnTo>
                  <a:lnTo>
                    <a:pt x="50" y="73"/>
                  </a:lnTo>
                  <a:lnTo>
                    <a:pt x="57" y="72"/>
                  </a:lnTo>
                  <a:lnTo>
                    <a:pt x="65" y="69"/>
                  </a:lnTo>
                  <a:lnTo>
                    <a:pt x="72" y="64"/>
                  </a:lnTo>
                  <a:lnTo>
                    <a:pt x="77" y="58"/>
                  </a:lnTo>
                  <a:lnTo>
                    <a:pt x="80" y="52"/>
                  </a:lnTo>
                  <a:lnTo>
                    <a:pt x="83" y="45"/>
                  </a:lnTo>
                  <a:lnTo>
                    <a:pt x="84" y="37"/>
                  </a:lnTo>
                  <a:lnTo>
                    <a:pt x="83" y="30"/>
                  </a:lnTo>
                  <a:lnTo>
                    <a:pt x="80" y="23"/>
                  </a:lnTo>
                  <a:lnTo>
                    <a:pt x="77" y="17"/>
                  </a:lnTo>
                  <a:lnTo>
                    <a:pt x="72" y="11"/>
                  </a:lnTo>
                  <a:lnTo>
                    <a:pt x="65" y="6"/>
                  </a:lnTo>
                  <a:lnTo>
                    <a:pt x="57" y="3"/>
                  </a:lnTo>
                  <a:lnTo>
                    <a:pt x="50" y="1"/>
                  </a:lnTo>
                  <a:lnTo>
                    <a:pt x="42" y="0"/>
                  </a:lnTo>
                  <a:lnTo>
                    <a:pt x="42" y="0"/>
                  </a:lnTo>
                  <a:lnTo>
                    <a:pt x="42" y="0"/>
                  </a:lnTo>
                  <a:close/>
                </a:path>
              </a:pathLst>
            </a:custGeom>
            <a:solidFill>
              <a:srgbClr val="FFFFFF"/>
            </a:solidFill>
            <a:ln w="9525">
              <a:noFill/>
              <a:round/>
            </a:ln>
          </p:spPr>
          <p:txBody>
            <a:bodyPr/>
            <a:lstStyle/>
            <a:p>
              <a:endParaRPr lang="en-US"/>
            </a:p>
          </p:txBody>
        </p:sp>
        <p:sp>
          <p:nvSpPr>
            <p:cNvPr id="540721" name="Freeform 49"/>
            <p:cNvSpPr/>
            <p:nvPr/>
          </p:nvSpPr>
          <p:spPr bwMode="auto">
            <a:xfrm>
              <a:off x="2960" y="1431"/>
              <a:ext cx="989" cy="217"/>
            </a:xfrm>
            <a:custGeom>
              <a:avLst/>
              <a:gdLst/>
              <a:ahLst/>
              <a:cxnLst>
                <a:cxn ang="0">
                  <a:pos x="989" y="217"/>
                </a:cxn>
                <a:cxn ang="0">
                  <a:pos x="860" y="194"/>
                </a:cxn>
                <a:cxn ang="0">
                  <a:pos x="888" y="107"/>
                </a:cxn>
                <a:cxn ang="0">
                  <a:pos x="896" y="108"/>
                </a:cxn>
                <a:cxn ang="0">
                  <a:pos x="900" y="108"/>
                </a:cxn>
                <a:cxn ang="0">
                  <a:pos x="896" y="107"/>
                </a:cxn>
                <a:cxn ang="0">
                  <a:pos x="888" y="105"/>
                </a:cxn>
                <a:cxn ang="0">
                  <a:pos x="892" y="89"/>
                </a:cxn>
                <a:cxn ang="0">
                  <a:pos x="834" y="0"/>
                </a:cxn>
                <a:cxn ang="0">
                  <a:pos x="867" y="101"/>
                </a:cxn>
                <a:cxn ang="0">
                  <a:pos x="860" y="99"/>
                </a:cxn>
                <a:cxn ang="0">
                  <a:pos x="842" y="96"/>
                </a:cxn>
                <a:cxn ang="0">
                  <a:pos x="822" y="92"/>
                </a:cxn>
                <a:cxn ang="0">
                  <a:pos x="799" y="89"/>
                </a:cxn>
                <a:cxn ang="0">
                  <a:pos x="772" y="85"/>
                </a:cxn>
                <a:cxn ang="0">
                  <a:pos x="742" y="80"/>
                </a:cxn>
                <a:cxn ang="0">
                  <a:pos x="710" y="77"/>
                </a:cxn>
                <a:cxn ang="0">
                  <a:pos x="674" y="73"/>
                </a:cxn>
                <a:cxn ang="0">
                  <a:pos x="654" y="72"/>
                </a:cxn>
                <a:cxn ang="0">
                  <a:pos x="629" y="68"/>
                </a:cxn>
                <a:cxn ang="0">
                  <a:pos x="609" y="67"/>
                </a:cxn>
                <a:cxn ang="0">
                  <a:pos x="567" y="65"/>
                </a:cxn>
                <a:cxn ang="0">
                  <a:pos x="522" y="62"/>
                </a:cxn>
                <a:cxn ang="0">
                  <a:pos x="474" y="60"/>
                </a:cxn>
                <a:cxn ang="0">
                  <a:pos x="393" y="57"/>
                </a:cxn>
                <a:cxn ang="0">
                  <a:pos x="293" y="55"/>
                </a:cxn>
                <a:cxn ang="0">
                  <a:pos x="209" y="54"/>
                </a:cxn>
                <a:cxn ang="0">
                  <a:pos x="139" y="54"/>
                </a:cxn>
                <a:cxn ang="0">
                  <a:pos x="85" y="54"/>
                </a:cxn>
                <a:cxn ang="0">
                  <a:pos x="44" y="55"/>
                </a:cxn>
                <a:cxn ang="0">
                  <a:pos x="18" y="55"/>
                </a:cxn>
                <a:cxn ang="0">
                  <a:pos x="4" y="56"/>
                </a:cxn>
                <a:cxn ang="0">
                  <a:pos x="3" y="56"/>
                </a:cxn>
                <a:cxn ang="0">
                  <a:pos x="0" y="72"/>
                </a:cxn>
                <a:cxn ang="0">
                  <a:pos x="7" y="72"/>
                </a:cxn>
                <a:cxn ang="0">
                  <a:pos x="27" y="73"/>
                </a:cxn>
                <a:cxn ang="0">
                  <a:pos x="60" y="74"/>
                </a:cxn>
                <a:cxn ang="0">
                  <a:pos x="99" y="74"/>
                </a:cxn>
                <a:cxn ang="0">
                  <a:pos x="146" y="75"/>
                </a:cxn>
                <a:cxn ang="0">
                  <a:pos x="198" y="75"/>
                </a:cxn>
                <a:cxn ang="0">
                  <a:pos x="251" y="74"/>
                </a:cxn>
                <a:cxn ang="0">
                  <a:pos x="304" y="72"/>
                </a:cxn>
                <a:cxn ang="0">
                  <a:pos x="331" y="71"/>
                </a:cxn>
                <a:cxn ang="0">
                  <a:pos x="365" y="71"/>
                </a:cxn>
                <a:cxn ang="0">
                  <a:pos x="403" y="72"/>
                </a:cxn>
                <a:cxn ang="0">
                  <a:pos x="445" y="74"/>
                </a:cxn>
                <a:cxn ang="0">
                  <a:pos x="491" y="77"/>
                </a:cxn>
                <a:cxn ang="0">
                  <a:pos x="538" y="79"/>
                </a:cxn>
                <a:cxn ang="0">
                  <a:pos x="585" y="83"/>
                </a:cxn>
                <a:cxn ang="0">
                  <a:pos x="633" y="86"/>
                </a:cxn>
                <a:cxn ang="0">
                  <a:pos x="633" y="89"/>
                </a:cxn>
                <a:cxn ang="0">
                  <a:pos x="412" y="138"/>
                </a:cxn>
                <a:cxn ang="0">
                  <a:pos x="859" y="211"/>
                </a:cxn>
                <a:cxn ang="0">
                  <a:pos x="862" y="211"/>
                </a:cxn>
                <a:cxn ang="0">
                  <a:pos x="862" y="211"/>
                </a:cxn>
              </a:cxnLst>
              <a:rect l="0" t="0" r="r" b="b"/>
              <a:pathLst>
                <a:path w="989" h="217">
                  <a:moveTo>
                    <a:pt x="862" y="211"/>
                  </a:moveTo>
                  <a:lnTo>
                    <a:pt x="989" y="217"/>
                  </a:lnTo>
                  <a:lnTo>
                    <a:pt x="861" y="199"/>
                  </a:lnTo>
                  <a:lnTo>
                    <a:pt x="860" y="194"/>
                  </a:lnTo>
                  <a:lnTo>
                    <a:pt x="888" y="107"/>
                  </a:lnTo>
                  <a:lnTo>
                    <a:pt x="888" y="107"/>
                  </a:lnTo>
                  <a:lnTo>
                    <a:pt x="892" y="108"/>
                  </a:lnTo>
                  <a:lnTo>
                    <a:pt x="896" y="108"/>
                  </a:lnTo>
                  <a:lnTo>
                    <a:pt x="898" y="108"/>
                  </a:lnTo>
                  <a:lnTo>
                    <a:pt x="900" y="108"/>
                  </a:lnTo>
                  <a:lnTo>
                    <a:pt x="898" y="108"/>
                  </a:lnTo>
                  <a:lnTo>
                    <a:pt x="896" y="107"/>
                  </a:lnTo>
                  <a:lnTo>
                    <a:pt x="892" y="107"/>
                  </a:lnTo>
                  <a:lnTo>
                    <a:pt x="888" y="105"/>
                  </a:lnTo>
                  <a:lnTo>
                    <a:pt x="888" y="105"/>
                  </a:lnTo>
                  <a:lnTo>
                    <a:pt x="892" y="89"/>
                  </a:lnTo>
                  <a:lnTo>
                    <a:pt x="843" y="3"/>
                  </a:lnTo>
                  <a:lnTo>
                    <a:pt x="834" y="0"/>
                  </a:lnTo>
                  <a:lnTo>
                    <a:pt x="870" y="89"/>
                  </a:lnTo>
                  <a:lnTo>
                    <a:pt x="867" y="101"/>
                  </a:lnTo>
                  <a:lnTo>
                    <a:pt x="867" y="101"/>
                  </a:lnTo>
                  <a:lnTo>
                    <a:pt x="860" y="99"/>
                  </a:lnTo>
                  <a:lnTo>
                    <a:pt x="852" y="98"/>
                  </a:lnTo>
                  <a:lnTo>
                    <a:pt x="842" y="96"/>
                  </a:lnTo>
                  <a:lnTo>
                    <a:pt x="832" y="95"/>
                  </a:lnTo>
                  <a:lnTo>
                    <a:pt x="822" y="92"/>
                  </a:lnTo>
                  <a:lnTo>
                    <a:pt x="811" y="91"/>
                  </a:lnTo>
                  <a:lnTo>
                    <a:pt x="799" y="89"/>
                  </a:lnTo>
                  <a:lnTo>
                    <a:pt x="785" y="86"/>
                  </a:lnTo>
                  <a:lnTo>
                    <a:pt x="772" y="85"/>
                  </a:lnTo>
                  <a:lnTo>
                    <a:pt x="758" y="83"/>
                  </a:lnTo>
                  <a:lnTo>
                    <a:pt x="742" y="80"/>
                  </a:lnTo>
                  <a:lnTo>
                    <a:pt x="727" y="79"/>
                  </a:lnTo>
                  <a:lnTo>
                    <a:pt x="710" y="77"/>
                  </a:lnTo>
                  <a:lnTo>
                    <a:pt x="692" y="75"/>
                  </a:lnTo>
                  <a:lnTo>
                    <a:pt x="674" y="73"/>
                  </a:lnTo>
                  <a:lnTo>
                    <a:pt x="654" y="72"/>
                  </a:lnTo>
                  <a:lnTo>
                    <a:pt x="654" y="72"/>
                  </a:lnTo>
                  <a:lnTo>
                    <a:pt x="617" y="6"/>
                  </a:lnTo>
                  <a:lnTo>
                    <a:pt x="629" y="68"/>
                  </a:lnTo>
                  <a:lnTo>
                    <a:pt x="629" y="68"/>
                  </a:lnTo>
                  <a:lnTo>
                    <a:pt x="609" y="67"/>
                  </a:lnTo>
                  <a:lnTo>
                    <a:pt x="588" y="66"/>
                  </a:lnTo>
                  <a:lnTo>
                    <a:pt x="567" y="65"/>
                  </a:lnTo>
                  <a:lnTo>
                    <a:pt x="545" y="63"/>
                  </a:lnTo>
                  <a:lnTo>
                    <a:pt x="522" y="62"/>
                  </a:lnTo>
                  <a:lnTo>
                    <a:pt x="498" y="61"/>
                  </a:lnTo>
                  <a:lnTo>
                    <a:pt x="474" y="60"/>
                  </a:lnTo>
                  <a:lnTo>
                    <a:pt x="449" y="59"/>
                  </a:lnTo>
                  <a:lnTo>
                    <a:pt x="393" y="57"/>
                  </a:lnTo>
                  <a:lnTo>
                    <a:pt x="341" y="56"/>
                  </a:lnTo>
                  <a:lnTo>
                    <a:pt x="293" y="55"/>
                  </a:lnTo>
                  <a:lnTo>
                    <a:pt x="248" y="54"/>
                  </a:lnTo>
                  <a:lnTo>
                    <a:pt x="209" y="54"/>
                  </a:lnTo>
                  <a:lnTo>
                    <a:pt x="171" y="54"/>
                  </a:lnTo>
                  <a:lnTo>
                    <a:pt x="139" y="54"/>
                  </a:lnTo>
                  <a:lnTo>
                    <a:pt x="110" y="54"/>
                  </a:lnTo>
                  <a:lnTo>
                    <a:pt x="85" y="54"/>
                  </a:lnTo>
                  <a:lnTo>
                    <a:pt x="62" y="55"/>
                  </a:lnTo>
                  <a:lnTo>
                    <a:pt x="44" y="55"/>
                  </a:lnTo>
                  <a:lnTo>
                    <a:pt x="30" y="55"/>
                  </a:lnTo>
                  <a:lnTo>
                    <a:pt x="18" y="55"/>
                  </a:lnTo>
                  <a:lnTo>
                    <a:pt x="9" y="56"/>
                  </a:lnTo>
                  <a:lnTo>
                    <a:pt x="4" y="56"/>
                  </a:lnTo>
                  <a:lnTo>
                    <a:pt x="3" y="56"/>
                  </a:lnTo>
                  <a:lnTo>
                    <a:pt x="3" y="56"/>
                  </a:lnTo>
                  <a:lnTo>
                    <a:pt x="0" y="72"/>
                  </a:lnTo>
                  <a:lnTo>
                    <a:pt x="0" y="72"/>
                  </a:lnTo>
                  <a:lnTo>
                    <a:pt x="2" y="72"/>
                  </a:lnTo>
                  <a:lnTo>
                    <a:pt x="7" y="72"/>
                  </a:lnTo>
                  <a:lnTo>
                    <a:pt x="15" y="73"/>
                  </a:lnTo>
                  <a:lnTo>
                    <a:pt x="27" y="73"/>
                  </a:lnTo>
                  <a:lnTo>
                    <a:pt x="43" y="73"/>
                  </a:lnTo>
                  <a:lnTo>
                    <a:pt x="60" y="74"/>
                  </a:lnTo>
                  <a:lnTo>
                    <a:pt x="79" y="74"/>
                  </a:lnTo>
                  <a:lnTo>
                    <a:pt x="99" y="74"/>
                  </a:lnTo>
                  <a:lnTo>
                    <a:pt x="122" y="74"/>
                  </a:lnTo>
                  <a:lnTo>
                    <a:pt x="146" y="75"/>
                  </a:lnTo>
                  <a:lnTo>
                    <a:pt x="171" y="75"/>
                  </a:lnTo>
                  <a:lnTo>
                    <a:pt x="198" y="75"/>
                  </a:lnTo>
                  <a:lnTo>
                    <a:pt x="224" y="74"/>
                  </a:lnTo>
                  <a:lnTo>
                    <a:pt x="251" y="74"/>
                  </a:lnTo>
                  <a:lnTo>
                    <a:pt x="277" y="73"/>
                  </a:lnTo>
                  <a:lnTo>
                    <a:pt x="304" y="72"/>
                  </a:lnTo>
                  <a:lnTo>
                    <a:pt x="317" y="72"/>
                  </a:lnTo>
                  <a:lnTo>
                    <a:pt x="331" y="71"/>
                  </a:lnTo>
                  <a:lnTo>
                    <a:pt x="348" y="71"/>
                  </a:lnTo>
                  <a:lnTo>
                    <a:pt x="365" y="71"/>
                  </a:lnTo>
                  <a:lnTo>
                    <a:pt x="384" y="72"/>
                  </a:lnTo>
                  <a:lnTo>
                    <a:pt x="403" y="72"/>
                  </a:lnTo>
                  <a:lnTo>
                    <a:pt x="424" y="73"/>
                  </a:lnTo>
                  <a:lnTo>
                    <a:pt x="445" y="74"/>
                  </a:lnTo>
                  <a:lnTo>
                    <a:pt x="468" y="75"/>
                  </a:lnTo>
                  <a:lnTo>
                    <a:pt x="491" y="77"/>
                  </a:lnTo>
                  <a:lnTo>
                    <a:pt x="514" y="78"/>
                  </a:lnTo>
                  <a:lnTo>
                    <a:pt x="538" y="79"/>
                  </a:lnTo>
                  <a:lnTo>
                    <a:pt x="561" y="81"/>
                  </a:lnTo>
                  <a:lnTo>
                    <a:pt x="585" y="83"/>
                  </a:lnTo>
                  <a:lnTo>
                    <a:pt x="609" y="85"/>
                  </a:lnTo>
                  <a:lnTo>
                    <a:pt x="633" y="86"/>
                  </a:lnTo>
                  <a:lnTo>
                    <a:pt x="633" y="86"/>
                  </a:lnTo>
                  <a:lnTo>
                    <a:pt x="633" y="89"/>
                  </a:lnTo>
                  <a:lnTo>
                    <a:pt x="628" y="168"/>
                  </a:lnTo>
                  <a:lnTo>
                    <a:pt x="412" y="138"/>
                  </a:lnTo>
                  <a:lnTo>
                    <a:pt x="459" y="194"/>
                  </a:lnTo>
                  <a:lnTo>
                    <a:pt x="859" y="211"/>
                  </a:lnTo>
                  <a:lnTo>
                    <a:pt x="864" y="213"/>
                  </a:lnTo>
                  <a:lnTo>
                    <a:pt x="862" y="211"/>
                  </a:lnTo>
                  <a:lnTo>
                    <a:pt x="862" y="211"/>
                  </a:lnTo>
                  <a:lnTo>
                    <a:pt x="862" y="211"/>
                  </a:lnTo>
                  <a:close/>
                </a:path>
              </a:pathLst>
            </a:custGeom>
            <a:solidFill>
              <a:srgbClr val="000000"/>
            </a:solidFill>
            <a:ln w="9525">
              <a:noFill/>
              <a:round/>
            </a:ln>
          </p:spPr>
          <p:txBody>
            <a:bodyPr/>
            <a:lstStyle/>
            <a:p>
              <a:endParaRPr lang="en-US"/>
            </a:p>
          </p:txBody>
        </p:sp>
        <p:sp>
          <p:nvSpPr>
            <p:cNvPr id="540722" name="Freeform 50"/>
            <p:cNvSpPr/>
            <p:nvPr/>
          </p:nvSpPr>
          <p:spPr bwMode="auto">
            <a:xfrm>
              <a:off x="3590" y="1518"/>
              <a:ext cx="236" cy="109"/>
            </a:xfrm>
            <a:custGeom>
              <a:avLst/>
              <a:gdLst/>
              <a:ahLst/>
              <a:cxnLst>
                <a:cxn ang="0">
                  <a:pos x="22" y="0"/>
                </a:cxn>
                <a:cxn ang="0">
                  <a:pos x="39" y="2"/>
                </a:cxn>
                <a:cxn ang="0">
                  <a:pos x="55" y="3"/>
                </a:cxn>
                <a:cxn ang="0">
                  <a:pos x="71" y="4"/>
                </a:cxn>
                <a:cxn ang="0">
                  <a:pos x="87" y="5"/>
                </a:cxn>
                <a:cxn ang="0">
                  <a:pos x="103" y="6"/>
                </a:cxn>
                <a:cxn ang="0">
                  <a:pos x="117" y="8"/>
                </a:cxn>
                <a:cxn ang="0">
                  <a:pos x="131" y="9"/>
                </a:cxn>
                <a:cxn ang="0">
                  <a:pos x="146" y="10"/>
                </a:cxn>
                <a:cxn ang="0">
                  <a:pos x="159" y="11"/>
                </a:cxn>
                <a:cxn ang="0">
                  <a:pos x="172" y="12"/>
                </a:cxn>
                <a:cxn ang="0">
                  <a:pos x="184" y="14"/>
                </a:cxn>
                <a:cxn ang="0">
                  <a:pos x="196" y="15"/>
                </a:cxn>
                <a:cxn ang="0">
                  <a:pos x="207" y="16"/>
                </a:cxn>
                <a:cxn ang="0">
                  <a:pos x="218" y="16"/>
                </a:cxn>
                <a:cxn ang="0">
                  <a:pos x="228" y="17"/>
                </a:cxn>
                <a:cxn ang="0">
                  <a:pos x="236" y="18"/>
                </a:cxn>
                <a:cxn ang="0">
                  <a:pos x="236" y="18"/>
                </a:cxn>
                <a:cxn ang="0">
                  <a:pos x="211" y="109"/>
                </a:cxn>
                <a:cxn ang="0">
                  <a:pos x="0" y="81"/>
                </a:cxn>
                <a:cxn ang="0">
                  <a:pos x="22" y="0"/>
                </a:cxn>
                <a:cxn ang="0">
                  <a:pos x="22" y="0"/>
                </a:cxn>
              </a:cxnLst>
              <a:rect l="0" t="0" r="r" b="b"/>
              <a:pathLst>
                <a:path w="236" h="109">
                  <a:moveTo>
                    <a:pt x="22" y="0"/>
                  </a:moveTo>
                  <a:lnTo>
                    <a:pt x="39" y="2"/>
                  </a:lnTo>
                  <a:lnTo>
                    <a:pt x="55" y="3"/>
                  </a:lnTo>
                  <a:lnTo>
                    <a:pt x="71" y="4"/>
                  </a:lnTo>
                  <a:lnTo>
                    <a:pt x="87" y="5"/>
                  </a:lnTo>
                  <a:lnTo>
                    <a:pt x="103" y="6"/>
                  </a:lnTo>
                  <a:lnTo>
                    <a:pt x="117" y="8"/>
                  </a:lnTo>
                  <a:lnTo>
                    <a:pt x="131" y="9"/>
                  </a:lnTo>
                  <a:lnTo>
                    <a:pt x="146" y="10"/>
                  </a:lnTo>
                  <a:lnTo>
                    <a:pt x="159" y="11"/>
                  </a:lnTo>
                  <a:lnTo>
                    <a:pt x="172" y="12"/>
                  </a:lnTo>
                  <a:lnTo>
                    <a:pt x="184" y="14"/>
                  </a:lnTo>
                  <a:lnTo>
                    <a:pt x="196" y="15"/>
                  </a:lnTo>
                  <a:lnTo>
                    <a:pt x="207" y="16"/>
                  </a:lnTo>
                  <a:lnTo>
                    <a:pt x="218" y="16"/>
                  </a:lnTo>
                  <a:lnTo>
                    <a:pt x="228" y="17"/>
                  </a:lnTo>
                  <a:lnTo>
                    <a:pt x="236" y="18"/>
                  </a:lnTo>
                  <a:lnTo>
                    <a:pt x="236" y="18"/>
                  </a:lnTo>
                  <a:lnTo>
                    <a:pt x="211" y="109"/>
                  </a:lnTo>
                  <a:lnTo>
                    <a:pt x="0" y="81"/>
                  </a:lnTo>
                  <a:lnTo>
                    <a:pt x="22" y="0"/>
                  </a:lnTo>
                  <a:lnTo>
                    <a:pt x="22" y="0"/>
                  </a:lnTo>
                  <a:close/>
                </a:path>
              </a:pathLst>
            </a:custGeom>
            <a:solidFill>
              <a:srgbClr val="000000"/>
            </a:solidFill>
            <a:ln w="9525">
              <a:noFill/>
              <a:round/>
            </a:ln>
          </p:spPr>
          <p:txBody>
            <a:bodyPr/>
            <a:lstStyle/>
            <a:p>
              <a:endParaRPr lang="en-US"/>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3" name="Rectangle 3"/>
          <p:cNvSpPr>
            <a:spLocks noGrp="1" noChangeArrowheads="1"/>
          </p:cNvSpPr>
          <p:nvPr>
            <p:ph idx="1"/>
          </p:nvPr>
        </p:nvSpPr>
        <p:spPr/>
        <p:txBody>
          <a:bodyPr/>
          <a:lstStyle/>
          <a:p>
            <a:pPr>
              <a:lnSpc>
                <a:spcPct val="90000"/>
              </a:lnSpc>
            </a:pPr>
            <a:r>
              <a:rPr lang="en-US" altLang="zh-CN" sz="2800" dirty="0">
                <a:ea typeface="宋体" panose="02010600030101010101" pitchFamily="2" charset="-122"/>
              </a:rPr>
              <a:t>Multiple use cases may simultaneously access design objects</a:t>
            </a:r>
            <a:endParaRPr lang="en-US" altLang="zh-CN" sz="2800" dirty="0">
              <a:ea typeface="宋体" panose="02010600030101010101" pitchFamily="2" charset="-122"/>
            </a:endParaRPr>
          </a:p>
          <a:p>
            <a:pPr>
              <a:lnSpc>
                <a:spcPct val="90000"/>
              </a:lnSpc>
            </a:pPr>
            <a:r>
              <a:rPr lang="en-US" altLang="zh-CN" sz="2800" dirty="0">
                <a:ea typeface="宋体" panose="02010600030101010101" pitchFamily="2" charset="-122"/>
              </a:rPr>
              <a:t>Options</a:t>
            </a:r>
            <a:endParaRPr lang="en-US" altLang="zh-CN" sz="2800" dirty="0">
              <a:ea typeface="宋体" panose="02010600030101010101" pitchFamily="2" charset="-122"/>
            </a:endParaRPr>
          </a:p>
          <a:p>
            <a:pPr lvl="1">
              <a:lnSpc>
                <a:spcPct val="90000"/>
              </a:lnSpc>
            </a:pPr>
            <a:r>
              <a:rPr lang="en-US" altLang="zh-CN" dirty="0">
                <a:ea typeface="宋体" panose="02010600030101010101" pitchFamily="2" charset="-122"/>
              </a:rPr>
              <a:t>Use synchronous messaging =&gt; first-come first-serve order processing</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Identify operations (or code) to protect</a:t>
            </a:r>
            <a:endParaRPr lang="en-US" altLang="zh-CN" dirty="0">
              <a:ea typeface="宋体" panose="02010600030101010101" pitchFamily="2" charset="-122"/>
            </a:endParaRPr>
          </a:p>
          <a:p>
            <a:pPr lvl="1">
              <a:lnSpc>
                <a:spcPct val="90000"/>
              </a:lnSpc>
            </a:pPr>
            <a:r>
              <a:rPr lang="en-US" altLang="zh-CN" dirty="0">
                <a:ea typeface="宋体" panose="02010600030101010101" pitchFamily="2" charset="-122"/>
              </a:rPr>
              <a:t>Apply access control mechanisms</a:t>
            </a:r>
            <a:endParaRPr lang="en-US" altLang="zh-CN" dirty="0">
              <a:ea typeface="宋体" panose="02010600030101010101" pitchFamily="2" charset="-122"/>
            </a:endParaRPr>
          </a:p>
          <a:p>
            <a:pPr lvl="2">
              <a:lnSpc>
                <a:spcPct val="90000"/>
              </a:lnSpc>
            </a:pPr>
            <a:r>
              <a:rPr lang="en-US" altLang="zh-CN" dirty="0">
                <a:ea typeface="宋体" panose="02010600030101010101" pitchFamily="2" charset="-122"/>
              </a:rPr>
              <a:t>Message queuing</a:t>
            </a:r>
            <a:endParaRPr lang="en-US" altLang="zh-CN" dirty="0">
              <a:ea typeface="宋体" panose="02010600030101010101" pitchFamily="2" charset="-122"/>
            </a:endParaRPr>
          </a:p>
          <a:p>
            <a:pPr lvl="2">
              <a:lnSpc>
                <a:spcPct val="90000"/>
              </a:lnSpc>
            </a:pPr>
            <a:r>
              <a:rPr lang="en-US" altLang="zh-CN" dirty="0">
                <a:ea typeface="宋体" panose="02010600030101010101" pitchFamily="2" charset="-122"/>
              </a:rPr>
              <a:t>Semaphores (or “tokens”)</a:t>
            </a:r>
            <a:endParaRPr lang="en-US" altLang="zh-CN" dirty="0">
              <a:ea typeface="宋体" panose="02010600030101010101" pitchFamily="2" charset="-122"/>
            </a:endParaRPr>
          </a:p>
          <a:p>
            <a:pPr lvl="2">
              <a:lnSpc>
                <a:spcPct val="90000"/>
              </a:lnSpc>
            </a:pPr>
            <a:r>
              <a:rPr lang="en-US" altLang="zh-CN" dirty="0">
                <a:ea typeface="宋体" panose="02010600030101010101" pitchFamily="2" charset="-122"/>
              </a:rPr>
              <a:t>Other locking mechanism</a:t>
            </a:r>
            <a:endParaRPr lang="en-US" altLang="zh-CN" dirty="0">
              <a:ea typeface="宋体" panose="02010600030101010101" pitchFamily="2" charset="-122"/>
            </a:endParaRPr>
          </a:p>
          <a:p>
            <a:pPr>
              <a:lnSpc>
                <a:spcPct val="90000"/>
              </a:lnSpc>
            </a:pPr>
            <a:r>
              <a:rPr lang="en-US" altLang="zh-CN" sz="2800" dirty="0">
                <a:ea typeface="宋体" panose="02010600030101010101" pitchFamily="2" charset="-122"/>
              </a:rPr>
              <a:t>Resolution is highly dependent on implementation environment</a:t>
            </a:r>
            <a:endParaRPr lang="en-US" altLang="zh-CN" sz="2800" dirty="0">
              <a:ea typeface="宋体" panose="02010600030101010101" pitchFamily="2" charset="-122"/>
            </a:endParaRPr>
          </a:p>
        </p:txBody>
      </p:sp>
      <p:sp>
        <p:nvSpPr>
          <p:cNvPr id="542722" name="Rectangle 2"/>
          <p:cNvSpPr>
            <a:spLocks noGrp="1" noChangeArrowheads="1"/>
          </p:cNvSpPr>
          <p:nvPr>
            <p:ph type="title"/>
          </p:nvPr>
        </p:nvSpPr>
        <p:spPr/>
        <p:txBody>
          <a:bodyPr/>
          <a:lstStyle/>
          <a:p>
            <a:r>
              <a:rPr lang="en-US" altLang="zh-CN">
                <a:ea typeface="宋体" panose="02010600030101010101" pitchFamily="2" charset="-122"/>
              </a:rPr>
              <a:t>Resolve Use-Case Collisions</a:t>
            </a:r>
            <a:endParaRPr lang="en-US" altLang="zh-CN">
              <a:ea typeface="宋体" panose="02010600030101010101"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ChangeArrowheads="1"/>
          </p:cNvSpPr>
          <p:nvPr/>
        </p:nvSpPr>
        <p:spPr bwMode="auto">
          <a:xfrm>
            <a:off x="252412" y="206829"/>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544771" name="Rectangle 3"/>
          <p:cNvSpPr>
            <a:spLocks noChangeArrowheads="1"/>
          </p:cNvSpPr>
          <p:nvPr/>
        </p:nvSpPr>
        <p:spPr bwMode="auto">
          <a:xfrm>
            <a:off x="361950" y="1052513"/>
            <a:ext cx="848995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Handle Non-Functional Requirements in General</a:t>
            </a:r>
            <a:endParaRPr lang="en-US" altLang="zh-CN" sz="2500" b="0" dirty="0">
              <a:solidFill>
                <a:srgbClr val="FF0000"/>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Checkpoints</a:t>
            </a:r>
            <a:endParaRPr lang="en-US" altLang="zh-CN" sz="2500" b="0" dirty="0">
              <a:solidFill>
                <a:schemeClr val="folHlink"/>
              </a:solidFill>
              <a:ea typeface="宋体" panose="02010600030101010101" pitchFamily="2" charset="-122"/>
            </a:endParaRPr>
          </a:p>
        </p:txBody>
      </p:sp>
      <p:sp>
        <p:nvSpPr>
          <p:cNvPr id="544772" name="AutoShape 4"/>
          <p:cNvSpPr>
            <a:spLocks noChangeArrowheads="1"/>
          </p:cNvSpPr>
          <p:nvPr/>
        </p:nvSpPr>
        <p:spPr bwMode="auto">
          <a:xfrm>
            <a:off x="76200" y="51943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354013" y="229734"/>
            <a:ext cx="8229600" cy="1143000"/>
          </a:xfrm>
        </p:spPr>
        <p:txBody>
          <a:bodyPr/>
          <a:lstStyle/>
          <a:p>
            <a:r>
              <a:rPr lang="en-US" altLang="zh-CN" sz="3300" dirty="0">
                <a:ea typeface="宋体" panose="02010600030101010101" pitchFamily="2" charset="-122"/>
              </a:rPr>
              <a:t>Handle Non-Functional Requirements in General</a:t>
            </a:r>
            <a:endParaRPr lang="en-US" altLang="zh-CN" sz="3300" dirty="0">
              <a:ea typeface="宋体" panose="02010600030101010101" pitchFamily="2" charset="-122"/>
            </a:endParaRPr>
          </a:p>
        </p:txBody>
      </p:sp>
      <p:sp>
        <p:nvSpPr>
          <p:cNvPr id="546820" name="Line 4"/>
          <p:cNvSpPr>
            <a:spLocks noChangeShapeType="1"/>
          </p:cNvSpPr>
          <p:nvPr/>
        </p:nvSpPr>
        <p:spPr bwMode="auto">
          <a:xfrm>
            <a:off x="6115050" y="928688"/>
            <a:ext cx="0" cy="163195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21" name="Rectangle 5"/>
          <p:cNvSpPr>
            <a:spLocks noChangeArrowheads="1"/>
          </p:cNvSpPr>
          <p:nvPr/>
        </p:nvSpPr>
        <p:spPr bwMode="auto">
          <a:xfrm>
            <a:off x="3798888" y="928688"/>
            <a:ext cx="4865687" cy="163195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546822" name="Line 6"/>
          <p:cNvSpPr>
            <a:spLocks noChangeShapeType="1"/>
          </p:cNvSpPr>
          <p:nvPr/>
        </p:nvSpPr>
        <p:spPr bwMode="auto">
          <a:xfrm>
            <a:off x="3798888" y="1333500"/>
            <a:ext cx="48656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23" name="Text Box 7"/>
          <p:cNvSpPr txBox="1">
            <a:spLocks noChangeArrowheads="1"/>
          </p:cNvSpPr>
          <p:nvPr/>
        </p:nvSpPr>
        <p:spPr bwMode="auto">
          <a:xfrm>
            <a:off x="3810000" y="984250"/>
            <a:ext cx="1824038"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a:ea typeface="宋体" panose="02010600030101010101" pitchFamily="2" charset="-122"/>
              </a:rPr>
              <a:t>Analysis Class</a:t>
            </a:r>
            <a:endParaRPr lang="en-US" altLang="zh-CN" sz="1200">
              <a:ea typeface="宋体" panose="02010600030101010101" pitchFamily="2" charset="-122"/>
            </a:endParaRPr>
          </a:p>
        </p:txBody>
      </p:sp>
      <p:sp>
        <p:nvSpPr>
          <p:cNvPr id="546824" name="Text Box 8"/>
          <p:cNvSpPr txBox="1">
            <a:spLocks noChangeArrowheads="1"/>
          </p:cNvSpPr>
          <p:nvPr/>
        </p:nvSpPr>
        <p:spPr bwMode="auto">
          <a:xfrm>
            <a:off x="6240463" y="998538"/>
            <a:ext cx="2200275" cy="27463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a:ea typeface="宋体" panose="02010600030101010101" pitchFamily="2" charset="-122"/>
              </a:rPr>
              <a:t>Analysis Mechanism(s)</a:t>
            </a:r>
            <a:endParaRPr lang="en-US" altLang="zh-CN" sz="1200">
              <a:ea typeface="宋体" panose="02010600030101010101" pitchFamily="2" charset="-122"/>
            </a:endParaRPr>
          </a:p>
        </p:txBody>
      </p:sp>
      <p:sp>
        <p:nvSpPr>
          <p:cNvPr id="546825" name="Text Box 9"/>
          <p:cNvSpPr txBox="1">
            <a:spLocks noChangeArrowheads="1"/>
          </p:cNvSpPr>
          <p:nvPr/>
        </p:nvSpPr>
        <p:spPr bwMode="auto">
          <a:xfrm>
            <a:off x="3798888" y="1343025"/>
            <a:ext cx="1447800"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Student</a:t>
            </a:r>
            <a:endParaRPr lang="en-US" altLang="zh-CN" sz="1200" b="0">
              <a:ea typeface="宋体" panose="02010600030101010101" pitchFamily="2" charset="-122"/>
            </a:endParaRPr>
          </a:p>
        </p:txBody>
      </p:sp>
      <p:sp>
        <p:nvSpPr>
          <p:cNvPr id="546826" name="Line 10"/>
          <p:cNvSpPr>
            <a:spLocks noChangeShapeType="1"/>
          </p:cNvSpPr>
          <p:nvPr/>
        </p:nvSpPr>
        <p:spPr bwMode="auto">
          <a:xfrm>
            <a:off x="3798888" y="1585913"/>
            <a:ext cx="48656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27" name="Text Box 11"/>
          <p:cNvSpPr txBox="1">
            <a:spLocks noChangeArrowheads="1"/>
          </p:cNvSpPr>
          <p:nvPr/>
        </p:nvSpPr>
        <p:spPr bwMode="auto">
          <a:xfrm>
            <a:off x="3798888" y="1585913"/>
            <a:ext cx="1447800" cy="27463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Schedule</a:t>
            </a:r>
            <a:endParaRPr lang="en-US" altLang="zh-CN" sz="1200" b="0">
              <a:ea typeface="宋体" panose="02010600030101010101" pitchFamily="2" charset="-122"/>
            </a:endParaRPr>
          </a:p>
        </p:txBody>
      </p:sp>
      <p:sp>
        <p:nvSpPr>
          <p:cNvPr id="546828" name="Line 12"/>
          <p:cNvSpPr>
            <a:spLocks noChangeShapeType="1"/>
          </p:cNvSpPr>
          <p:nvPr/>
        </p:nvSpPr>
        <p:spPr bwMode="auto">
          <a:xfrm>
            <a:off x="3798888" y="1830388"/>
            <a:ext cx="48656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29" name="Text Box 13"/>
          <p:cNvSpPr txBox="1">
            <a:spLocks noChangeArrowheads="1"/>
          </p:cNvSpPr>
          <p:nvPr/>
        </p:nvSpPr>
        <p:spPr bwMode="auto">
          <a:xfrm>
            <a:off x="3798888" y="1830388"/>
            <a:ext cx="1447800" cy="27463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CourseOffering</a:t>
            </a:r>
            <a:endParaRPr lang="en-US" altLang="zh-CN" sz="1200" b="0">
              <a:ea typeface="宋体" panose="02010600030101010101" pitchFamily="2" charset="-122"/>
            </a:endParaRPr>
          </a:p>
        </p:txBody>
      </p:sp>
      <p:sp>
        <p:nvSpPr>
          <p:cNvPr id="546830" name="Line 14"/>
          <p:cNvSpPr>
            <a:spLocks noChangeShapeType="1"/>
          </p:cNvSpPr>
          <p:nvPr/>
        </p:nvSpPr>
        <p:spPr bwMode="auto">
          <a:xfrm>
            <a:off x="3798888" y="2073275"/>
            <a:ext cx="48656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31" name="Text Box 15"/>
          <p:cNvSpPr txBox="1">
            <a:spLocks noChangeArrowheads="1"/>
          </p:cNvSpPr>
          <p:nvPr/>
        </p:nvSpPr>
        <p:spPr bwMode="auto">
          <a:xfrm>
            <a:off x="3798888" y="2073275"/>
            <a:ext cx="1447800"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Course</a:t>
            </a:r>
            <a:endParaRPr lang="en-US" altLang="zh-CN" sz="1200" b="0">
              <a:ea typeface="宋体" panose="02010600030101010101" pitchFamily="2" charset="-122"/>
            </a:endParaRPr>
          </a:p>
        </p:txBody>
      </p:sp>
      <p:sp>
        <p:nvSpPr>
          <p:cNvPr id="546832" name="Line 16"/>
          <p:cNvSpPr>
            <a:spLocks noChangeShapeType="1"/>
          </p:cNvSpPr>
          <p:nvPr/>
        </p:nvSpPr>
        <p:spPr bwMode="auto">
          <a:xfrm>
            <a:off x="3798888" y="2317750"/>
            <a:ext cx="4865687"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33" name="Text Box 17"/>
          <p:cNvSpPr txBox="1">
            <a:spLocks noChangeArrowheads="1"/>
          </p:cNvSpPr>
          <p:nvPr/>
        </p:nvSpPr>
        <p:spPr bwMode="auto">
          <a:xfrm>
            <a:off x="3798888" y="2317750"/>
            <a:ext cx="1968500"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RegistrationController</a:t>
            </a:r>
            <a:endParaRPr lang="en-US" altLang="zh-CN" sz="1200" b="0">
              <a:ea typeface="宋体" panose="02010600030101010101" pitchFamily="2" charset="-122"/>
            </a:endParaRPr>
          </a:p>
        </p:txBody>
      </p:sp>
      <p:sp>
        <p:nvSpPr>
          <p:cNvPr id="546834" name="Text Box 18"/>
          <p:cNvSpPr txBox="1">
            <a:spLocks noChangeArrowheads="1"/>
          </p:cNvSpPr>
          <p:nvPr/>
        </p:nvSpPr>
        <p:spPr bwMode="auto">
          <a:xfrm>
            <a:off x="6230938" y="1343025"/>
            <a:ext cx="2027237"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Persistency, Security</a:t>
            </a:r>
            <a:endParaRPr lang="en-US" altLang="zh-CN" sz="1200" b="0">
              <a:ea typeface="宋体" panose="02010600030101010101" pitchFamily="2" charset="-122"/>
            </a:endParaRPr>
          </a:p>
        </p:txBody>
      </p:sp>
      <p:sp>
        <p:nvSpPr>
          <p:cNvPr id="546835" name="Text Box 19"/>
          <p:cNvSpPr txBox="1">
            <a:spLocks noChangeArrowheads="1"/>
          </p:cNvSpPr>
          <p:nvPr/>
        </p:nvSpPr>
        <p:spPr bwMode="auto">
          <a:xfrm>
            <a:off x="6230938" y="1830388"/>
            <a:ext cx="2636837" cy="27463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Persistency, Legacy Interface</a:t>
            </a:r>
            <a:endParaRPr lang="en-US" altLang="zh-CN" sz="1200" b="0">
              <a:ea typeface="宋体" panose="02010600030101010101" pitchFamily="2" charset="-122"/>
            </a:endParaRPr>
          </a:p>
        </p:txBody>
      </p:sp>
      <p:sp>
        <p:nvSpPr>
          <p:cNvPr id="546836" name="Text Box 20"/>
          <p:cNvSpPr txBox="1">
            <a:spLocks noChangeArrowheads="1"/>
          </p:cNvSpPr>
          <p:nvPr/>
        </p:nvSpPr>
        <p:spPr bwMode="auto">
          <a:xfrm>
            <a:off x="6230938" y="2073275"/>
            <a:ext cx="2636837"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Persistency, Legacy Interface</a:t>
            </a:r>
            <a:endParaRPr lang="en-US" altLang="zh-CN" sz="1200" b="0">
              <a:ea typeface="宋体" panose="02010600030101010101" pitchFamily="2" charset="-122"/>
            </a:endParaRPr>
          </a:p>
        </p:txBody>
      </p:sp>
      <p:sp>
        <p:nvSpPr>
          <p:cNvPr id="546837" name="Text Box 21"/>
          <p:cNvSpPr txBox="1">
            <a:spLocks noChangeArrowheads="1"/>
          </p:cNvSpPr>
          <p:nvPr/>
        </p:nvSpPr>
        <p:spPr bwMode="auto">
          <a:xfrm>
            <a:off x="6230938" y="2317750"/>
            <a:ext cx="1420812" cy="274638"/>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Distribution</a:t>
            </a:r>
            <a:endParaRPr lang="en-US" altLang="zh-CN" sz="1200" b="0">
              <a:ea typeface="宋体" panose="02010600030101010101" pitchFamily="2" charset="-122"/>
            </a:endParaRPr>
          </a:p>
        </p:txBody>
      </p:sp>
      <p:sp>
        <p:nvSpPr>
          <p:cNvPr id="546838" name="Text Box 22"/>
          <p:cNvSpPr txBox="1">
            <a:spLocks noChangeArrowheads="1"/>
          </p:cNvSpPr>
          <p:nvPr/>
        </p:nvSpPr>
        <p:spPr bwMode="auto">
          <a:xfrm>
            <a:off x="6230938" y="1585913"/>
            <a:ext cx="2027237" cy="274637"/>
          </a:xfrm>
          <a:prstGeom prst="rect">
            <a:avLst/>
          </a:prstGeom>
          <a:noFill/>
          <a:ln w="12700">
            <a:noFill/>
            <a:miter lim="800000"/>
            <a:headEnd type="none" w="sm" len="sm"/>
            <a:tailEnd type="none" w="lg" len="lg"/>
          </a:ln>
          <a:effectLst/>
        </p:spPr>
        <p:txBody>
          <a:bodyPr>
            <a:spAutoFit/>
          </a:bodyPr>
          <a:lstStyle/>
          <a:p>
            <a:pPr algn="l">
              <a:spcBef>
                <a:spcPct val="50000"/>
              </a:spcBef>
            </a:pPr>
            <a:r>
              <a:rPr lang="en-US" altLang="zh-CN" sz="1200" b="0">
                <a:ea typeface="宋体" panose="02010600030101010101" pitchFamily="2" charset="-122"/>
              </a:rPr>
              <a:t>Persistency, Security</a:t>
            </a:r>
            <a:endParaRPr lang="en-US" altLang="zh-CN" sz="1200" b="0">
              <a:ea typeface="宋体" panose="02010600030101010101" pitchFamily="2" charset="-122"/>
            </a:endParaRPr>
          </a:p>
        </p:txBody>
      </p:sp>
      <p:grpSp>
        <p:nvGrpSpPr>
          <p:cNvPr id="546865" name="Group 49"/>
          <p:cNvGrpSpPr/>
          <p:nvPr/>
        </p:nvGrpSpPr>
        <p:grpSpPr bwMode="auto">
          <a:xfrm>
            <a:off x="7562850" y="3425825"/>
            <a:ext cx="1263650" cy="1860550"/>
            <a:chOff x="4115" y="1776"/>
            <a:chExt cx="796" cy="1172"/>
          </a:xfrm>
        </p:grpSpPr>
        <p:grpSp>
          <p:nvGrpSpPr>
            <p:cNvPr id="546866" name="Group 50"/>
            <p:cNvGrpSpPr/>
            <p:nvPr/>
          </p:nvGrpSpPr>
          <p:grpSpPr bwMode="auto">
            <a:xfrm>
              <a:off x="4297" y="1776"/>
              <a:ext cx="432" cy="720"/>
              <a:chOff x="1249" y="2496"/>
              <a:chExt cx="432" cy="720"/>
            </a:xfrm>
          </p:grpSpPr>
          <p:sp>
            <p:nvSpPr>
              <p:cNvPr id="546867" name="Rectangle 51"/>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p:spPr>
            <p:txBody>
              <a:bodyPr wrap="none" anchor="ctr"/>
              <a:lstStyle/>
              <a:p>
                <a:endParaRPr lang="en-US"/>
              </a:p>
            </p:txBody>
          </p:sp>
          <p:sp>
            <p:nvSpPr>
              <p:cNvPr id="546868" name="Line 52"/>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69" name="Line 53"/>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0" name="Line 54"/>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1" name="Line 55"/>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2" name="Line 56"/>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3" name="Line 57"/>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4" name="Line 58"/>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5" name="Line 59"/>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6" name="Line 60"/>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7" name="Line 61"/>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8" name="Line 62"/>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79" name="Line 63"/>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80" name="Line 64"/>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81" name="Line 65"/>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82" name="Line 66"/>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83" name="Line 67"/>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sp>
            <p:nvSpPr>
              <p:cNvPr id="546884" name="Line 68"/>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p:spPr>
            <p:txBody>
              <a:bodyPr wrap="none" anchor="ctr"/>
              <a:lstStyle/>
              <a:p>
                <a:endParaRPr lang="en-US"/>
              </a:p>
            </p:txBody>
          </p:sp>
        </p:grpSp>
        <p:sp>
          <p:nvSpPr>
            <p:cNvPr id="546885" name="Text Box 69"/>
            <p:cNvSpPr txBox="1">
              <a:spLocks noChangeArrowheads="1"/>
            </p:cNvSpPr>
            <p:nvPr/>
          </p:nvSpPr>
          <p:spPr bwMode="auto">
            <a:xfrm>
              <a:off x="4115" y="2544"/>
              <a:ext cx="796" cy="404"/>
            </a:xfrm>
            <a:prstGeom prst="rect">
              <a:avLst/>
            </a:prstGeom>
            <a:noFill/>
            <a:ln w="28575">
              <a:noFill/>
              <a:miter lim="800000"/>
              <a:headEnd type="none" w="sm" len="sm"/>
              <a:tailEnd type="none" w="lg" len="lg"/>
            </a:ln>
            <a:effectLst/>
          </p:spPr>
          <p:txBody>
            <a:bodyPr wrap="none">
              <a:spAutoFit/>
            </a:bodyPr>
            <a:lstStyle/>
            <a:p>
              <a:r>
                <a:rPr lang="en-US" altLang="zh-CN" sz="1800" b="0">
                  <a:ea typeface="宋体" panose="02010600030101010101" pitchFamily="2" charset="-122"/>
                </a:rPr>
                <a:t>Design</a:t>
              </a:r>
              <a:br>
                <a:rPr lang="en-US" altLang="zh-CN" sz="1800" b="0">
                  <a:ea typeface="宋体" panose="02010600030101010101" pitchFamily="2" charset="-122"/>
                </a:rPr>
              </a:br>
              <a:r>
                <a:rPr lang="en-US" altLang="zh-CN" sz="1800" b="0">
                  <a:ea typeface="宋体" panose="02010600030101010101" pitchFamily="2" charset="-122"/>
                </a:rPr>
                <a:t>Guidelines</a:t>
              </a:r>
              <a:endParaRPr lang="en-US" altLang="zh-CN" sz="1800" b="0">
                <a:ea typeface="宋体" panose="02010600030101010101" pitchFamily="2" charset="-122"/>
              </a:endParaRPr>
            </a:p>
          </p:txBody>
        </p:sp>
      </p:grpSp>
      <p:sp>
        <p:nvSpPr>
          <p:cNvPr id="546843" name="Text Box 27"/>
          <p:cNvSpPr txBox="1">
            <a:spLocks noChangeArrowheads="1"/>
          </p:cNvSpPr>
          <p:nvPr/>
        </p:nvSpPr>
        <p:spPr bwMode="auto">
          <a:xfrm>
            <a:off x="1784350" y="5389563"/>
            <a:ext cx="1328738" cy="457200"/>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Remote Method Invocation (RMI)</a:t>
            </a:r>
            <a:endParaRPr lang="en-US" altLang="zh-CN" sz="1200" b="0">
              <a:ea typeface="宋体" panose="02010600030101010101" pitchFamily="2" charset="-122"/>
            </a:endParaRPr>
          </a:p>
        </p:txBody>
      </p:sp>
      <p:sp>
        <p:nvSpPr>
          <p:cNvPr id="546845" name="Text Box 29"/>
          <p:cNvSpPr txBox="1">
            <a:spLocks noChangeArrowheads="1"/>
          </p:cNvSpPr>
          <p:nvPr/>
        </p:nvSpPr>
        <p:spPr bwMode="auto">
          <a:xfrm>
            <a:off x="273050" y="3910013"/>
            <a:ext cx="1074738" cy="274637"/>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Persistency</a:t>
            </a:r>
            <a:endParaRPr lang="en-US" altLang="zh-CN" sz="1200" b="0">
              <a:ea typeface="宋体" panose="02010600030101010101" pitchFamily="2" charset="-122"/>
            </a:endParaRPr>
          </a:p>
        </p:txBody>
      </p:sp>
      <p:sp>
        <p:nvSpPr>
          <p:cNvPr id="546846" name="Text Box 30"/>
          <p:cNvSpPr txBox="1">
            <a:spLocks noChangeArrowheads="1"/>
          </p:cNvSpPr>
          <p:nvPr/>
        </p:nvSpPr>
        <p:spPr bwMode="auto">
          <a:xfrm>
            <a:off x="230188" y="2960688"/>
            <a:ext cx="1158875" cy="714375"/>
          </a:xfrm>
          <a:prstGeom prst="rect">
            <a:avLst/>
          </a:prstGeom>
          <a:noFill/>
          <a:ln w="12700">
            <a:noFill/>
            <a:miter lim="800000"/>
            <a:headEnd type="none" w="sm" len="sm"/>
            <a:tailEnd type="none" w="sm" len="sm"/>
          </a:ln>
          <a:effectLst/>
        </p:spPr>
        <p:txBody>
          <a:bodyPr>
            <a:spAutoFit/>
          </a:bodyPr>
          <a:lstStyle/>
          <a:p>
            <a:pPr eaLnBrk="1" hangingPunct="1">
              <a:lnSpc>
                <a:spcPct val="80000"/>
              </a:lnSpc>
              <a:spcBef>
                <a:spcPct val="50000"/>
              </a:spcBef>
            </a:pPr>
            <a:r>
              <a:rPr lang="en-US" altLang="zh-CN" sz="1200" b="0">
                <a:solidFill>
                  <a:srgbClr val="00CCFF"/>
                </a:solidFill>
                <a:ea typeface="宋体" panose="02010600030101010101" pitchFamily="2" charset="-122"/>
              </a:rPr>
              <a:t>Analysis</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Mechanism</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(Conceptual)</a:t>
            </a:r>
            <a:endParaRPr lang="en-US" altLang="zh-CN" sz="1200" b="0">
              <a:solidFill>
                <a:srgbClr val="00CCFF"/>
              </a:solidFill>
              <a:ea typeface="宋体" panose="02010600030101010101" pitchFamily="2" charset="-122"/>
            </a:endParaRPr>
          </a:p>
        </p:txBody>
      </p:sp>
      <p:sp>
        <p:nvSpPr>
          <p:cNvPr id="546847" name="Text Box 31"/>
          <p:cNvSpPr txBox="1">
            <a:spLocks noChangeArrowheads="1"/>
          </p:cNvSpPr>
          <p:nvPr/>
        </p:nvSpPr>
        <p:spPr bwMode="auto">
          <a:xfrm>
            <a:off x="1481138" y="2960688"/>
            <a:ext cx="1730375" cy="714375"/>
          </a:xfrm>
          <a:prstGeom prst="rect">
            <a:avLst/>
          </a:prstGeom>
          <a:noFill/>
          <a:ln w="12700">
            <a:noFill/>
            <a:miter lim="800000"/>
            <a:headEnd type="none" w="sm" len="sm"/>
            <a:tailEnd type="none" w="sm" len="sm"/>
          </a:ln>
          <a:effectLst/>
        </p:spPr>
        <p:txBody>
          <a:bodyPr>
            <a:spAutoFit/>
          </a:bodyPr>
          <a:lstStyle/>
          <a:p>
            <a:pPr eaLnBrk="1" hangingPunct="1">
              <a:lnSpc>
                <a:spcPct val="80000"/>
              </a:lnSpc>
              <a:spcBef>
                <a:spcPct val="50000"/>
              </a:spcBef>
            </a:pPr>
            <a:r>
              <a:rPr lang="en-US" altLang="zh-CN" sz="1200" b="0">
                <a:solidFill>
                  <a:srgbClr val="00CCFF"/>
                </a:solidFill>
                <a:ea typeface="宋体" panose="02010600030101010101" pitchFamily="2" charset="-122"/>
              </a:rPr>
              <a:t>Design</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Mechanism</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(Concrete)</a:t>
            </a:r>
            <a:endParaRPr lang="en-US" altLang="zh-CN" sz="1200" b="0">
              <a:solidFill>
                <a:srgbClr val="00CCFF"/>
              </a:solidFill>
              <a:ea typeface="宋体" panose="02010600030101010101" pitchFamily="2" charset="-122"/>
            </a:endParaRPr>
          </a:p>
        </p:txBody>
      </p:sp>
      <p:sp>
        <p:nvSpPr>
          <p:cNvPr id="546848" name="Text Box 32"/>
          <p:cNvSpPr txBox="1">
            <a:spLocks noChangeArrowheads="1"/>
          </p:cNvSpPr>
          <p:nvPr/>
        </p:nvSpPr>
        <p:spPr bwMode="auto">
          <a:xfrm>
            <a:off x="3295650" y="2960688"/>
            <a:ext cx="1666875" cy="714375"/>
          </a:xfrm>
          <a:prstGeom prst="rect">
            <a:avLst/>
          </a:prstGeom>
          <a:noFill/>
          <a:ln w="12700">
            <a:noFill/>
            <a:miter lim="800000"/>
            <a:headEnd type="none" w="sm" len="sm"/>
            <a:tailEnd type="none" w="sm" len="sm"/>
          </a:ln>
          <a:effectLst/>
        </p:spPr>
        <p:txBody>
          <a:bodyPr>
            <a:spAutoFit/>
          </a:bodyPr>
          <a:lstStyle/>
          <a:p>
            <a:pPr eaLnBrk="1" hangingPunct="1">
              <a:lnSpc>
                <a:spcPct val="80000"/>
              </a:lnSpc>
              <a:spcBef>
                <a:spcPct val="50000"/>
              </a:spcBef>
            </a:pPr>
            <a:r>
              <a:rPr lang="en-US" altLang="zh-CN" sz="1200" b="0">
                <a:solidFill>
                  <a:srgbClr val="00CCFF"/>
                </a:solidFill>
                <a:ea typeface="宋体" panose="02010600030101010101" pitchFamily="2" charset="-122"/>
              </a:rPr>
              <a:t>Implementation</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Mechanism</a:t>
            </a:r>
            <a:endParaRPr lang="en-US" altLang="zh-CN" sz="1200" b="0">
              <a:solidFill>
                <a:srgbClr val="00CCFF"/>
              </a:solidFill>
              <a:ea typeface="宋体" panose="02010600030101010101" pitchFamily="2" charset="-122"/>
            </a:endParaRPr>
          </a:p>
          <a:p>
            <a:pPr eaLnBrk="1" hangingPunct="1">
              <a:lnSpc>
                <a:spcPct val="80000"/>
              </a:lnSpc>
              <a:spcBef>
                <a:spcPct val="50000"/>
              </a:spcBef>
            </a:pPr>
            <a:r>
              <a:rPr lang="en-US" altLang="zh-CN" sz="1200" b="0">
                <a:solidFill>
                  <a:srgbClr val="00CCFF"/>
                </a:solidFill>
                <a:ea typeface="宋体" panose="02010600030101010101" pitchFamily="2" charset="-122"/>
              </a:rPr>
              <a:t>(Actual)</a:t>
            </a:r>
            <a:endParaRPr lang="en-US" altLang="zh-CN" sz="1200" b="0">
              <a:solidFill>
                <a:srgbClr val="00CCFF"/>
              </a:solidFill>
              <a:ea typeface="宋体" panose="02010600030101010101" pitchFamily="2" charset="-122"/>
            </a:endParaRPr>
          </a:p>
        </p:txBody>
      </p:sp>
      <p:sp>
        <p:nvSpPr>
          <p:cNvPr id="546849" name="Text Box 33"/>
          <p:cNvSpPr txBox="1">
            <a:spLocks noChangeArrowheads="1"/>
          </p:cNvSpPr>
          <p:nvPr/>
        </p:nvSpPr>
        <p:spPr bwMode="auto">
          <a:xfrm>
            <a:off x="1908175" y="5064125"/>
            <a:ext cx="877888" cy="274638"/>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1200" b="0">
                <a:ea typeface="宋体" panose="02010600030101010101" pitchFamily="2" charset="-122"/>
              </a:rPr>
              <a:t>OODBMS</a:t>
            </a:r>
            <a:endParaRPr lang="en-US" altLang="zh-CN" sz="1200" b="0">
              <a:ea typeface="宋体" panose="02010600030101010101" pitchFamily="2" charset="-122"/>
            </a:endParaRPr>
          </a:p>
        </p:txBody>
      </p:sp>
      <p:sp>
        <p:nvSpPr>
          <p:cNvPr id="546850" name="Line 34"/>
          <p:cNvSpPr>
            <a:spLocks noChangeShapeType="1"/>
          </p:cNvSpPr>
          <p:nvPr/>
        </p:nvSpPr>
        <p:spPr bwMode="auto">
          <a:xfrm flipV="1">
            <a:off x="1225550" y="40624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46851" name="Text Box 35"/>
          <p:cNvSpPr txBox="1">
            <a:spLocks noChangeArrowheads="1"/>
          </p:cNvSpPr>
          <p:nvPr/>
        </p:nvSpPr>
        <p:spPr bwMode="auto">
          <a:xfrm>
            <a:off x="1978025" y="4300538"/>
            <a:ext cx="736600" cy="274637"/>
          </a:xfrm>
          <a:prstGeom prst="rect">
            <a:avLst/>
          </a:prstGeom>
          <a:noFill/>
          <a:ln w="12700">
            <a:noFill/>
            <a:miter lim="800000"/>
            <a:headEnd type="none" w="sm" len="sm"/>
            <a:tailEnd type="none" w="sm" len="sm"/>
          </a:ln>
          <a:effectLst/>
        </p:spPr>
        <p:txBody>
          <a:bodyPr>
            <a:spAutoFit/>
          </a:bodyPr>
          <a:lstStyle/>
          <a:p>
            <a:pPr eaLnBrk="1" hangingPunct="1">
              <a:spcBef>
                <a:spcPct val="50000"/>
              </a:spcBef>
            </a:pPr>
            <a:r>
              <a:rPr lang="en-US" altLang="zh-CN" sz="1200" b="0">
                <a:ea typeface="宋体" panose="02010600030101010101" pitchFamily="2" charset="-122"/>
              </a:rPr>
              <a:t>RDBMS</a:t>
            </a:r>
            <a:endParaRPr lang="en-US" altLang="zh-CN" sz="1200" b="0">
              <a:ea typeface="宋体" panose="02010600030101010101" pitchFamily="2" charset="-122"/>
            </a:endParaRPr>
          </a:p>
        </p:txBody>
      </p:sp>
      <p:sp>
        <p:nvSpPr>
          <p:cNvPr id="546853" name="Text Box 37"/>
          <p:cNvSpPr txBox="1">
            <a:spLocks noChangeArrowheads="1"/>
          </p:cNvSpPr>
          <p:nvPr/>
        </p:nvSpPr>
        <p:spPr bwMode="auto">
          <a:xfrm>
            <a:off x="3787775" y="3935413"/>
            <a:ext cx="681038" cy="274637"/>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JDBC</a:t>
            </a:r>
            <a:endParaRPr lang="en-US" altLang="zh-CN" sz="1200" b="0">
              <a:ea typeface="宋体" panose="02010600030101010101" pitchFamily="2" charset="-122"/>
            </a:endParaRPr>
          </a:p>
        </p:txBody>
      </p:sp>
      <p:sp>
        <p:nvSpPr>
          <p:cNvPr id="546854" name="Text Box 38"/>
          <p:cNvSpPr txBox="1">
            <a:spLocks noChangeArrowheads="1"/>
          </p:cNvSpPr>
          <p:nvPr/>
        </p:nvSpPr>
        <p:spPr bwMode="auto">
          <a:xfrm>
            <a:off x="3611563" y="4700588"/>
            <a:ext cx="1212850" cy="274637"/>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ObjectStore</a:t>
            </a:r>
            <a:endParaRPr lang="en-US" altLang="zh-CN" sz="1200" b="0">
              <a:ea typeface="宋体" panose="02010600030101010101" pitchFamily="2" charset="-122"/>
            </a:endParaRPr>
          </a:p>
        </p:txBody>
      </p:sp>
      <p:sp>
        <p:nvSpPr>
          <p:cNvPr id="546855" name="Line 39"/>
          <p:cNvSpPr>
            <a:spLocks noChangeShapeType="1"/>
          </p:cNvSpPr>
          <p:nvPr/>
        </p:nvSpPr>
        <p:spPr bwMode="auto">
          <a:xfrm>
            <a:off x="1452563" y="2863850"/>
            <a:ext cx="0" cy="3444875"/>
          </a:xfrm>
          <a:prstGeom prst="line">
            <a:avLst/>
          </a:prstGeom>
          <a:noFill/>
          <a:ln w="28575">
            <a:solidFill>
              <a:schemeClr val="hlink"/>
            </a:solidFill>
            <a:prstDash val="dash"/>
            <a:round/>
            <a:headEnd type="none" w="sm" len="sm"/>
            <a:tailEnd type="none" w="lg" len="lg"/>
          </a:ln>
          <a:effectLst/>
        </p:spPr>
        <p:txBody>
          <a:bodyPr wrap="none" anchor="ctr"/>
          <a:lstStyle/>
          <a:p>
            <a:endParaRPr lang="en-US"/>
          </a:p>
        </p:txBody>
      </p:sp>
      <p:sp>
        <p:nvSpPr>
          <p:cNvPr id="546856" name="Line 40"/>
          <p:cNvSpPr>
            <a:spLocks noChangeShapeType="1"/>
          </p:cNvSpPr>
          <p:nvPr/>
        </p:nvSpPr>
        <p:spPr bwMode="auto">
          <a:xfrm>
            <a:off x="3278188" y="2863850"/>
            <a:ext cx="0" cy="3444875"/>
          </a:xfrm>
          <a:prstGeom prst="line">
            <a:avLst/>
          </a:prstGeom>
          <a:noFill/>
          <a:ln w="28575">
            <a:solidFill>
              <a:schemeClr val="hlink"/>
            </a:solidFill>
            <a:prstDash val="dash"/>
            <a:round/>
            <a:headEnd type="none" w="sm" len="sm"/>
            <a:tailEnd type="none" w="lg" len="lg"/>
          </a:ln>
          <a:effectLst/>
        </p:spPr>
        <p:txBody>
          <a:bodyPr wrap="none" anchor="ctr"/>
          <a:lstStyle/>
          <a:p>
            <a:endParaRPr lang="en-US"/>
          </a:p>
        </p:txBody>
      </p:sp>
      <p:sp>
        <p:nvSpPr>
          <p:cNvPr id="546857" name="Text Box 41"/>
          <p:cNvSpPr txBox="1">
            <a:spLocks noChangeArrowheads="1"/>
          </p:cNvSpPr>
          <p:nvPr/>
        </p:nvSpPr>
        <p:spPr bwMode="auto">
          <a:xfrm>
            <a:off x="3568700" y="5499100"/>
            <a:ext cx="1477963" cy="274638"/>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Java 1.2 from Sun</a:t>
            </a:r>
            <a:endParaRPr lang="en-US" altLang="zh-CN" sz="1200" b="0">
              <a:ea typeface="宋体" panose="02010600030101010101" pitchFamily="2" charset="-122"/>
            </a:endParaRPr>
          </a:p>
        </p:txBody>
      </p:sp>
      <p:sp>
        <p:nvSpPr>
          <p:cNvPr id="546858" name="Text Box 42"/>
          <p:cNvSpPr txBox="1">
            <a:spLocks noChangeArrowheads="1"/>
          </p:cNvSpPr>
          <p:nvPr/>
        </p:nvSpPr>
        <p:spPr bwMode="auto">
          <a:xfrm>
            <a:off x="1973263" y="3814763"/>
            <a:ext cx="750887" cy="457200"/>
          </a:xfrm>
          <a:prstGeom prst="rect">
            <a:avLst/>
          </a:prstGeom>
          <a:solidFill>
            <a:srgbClr val="00FFFF"/>
          </a:solidFill>
          <a:ln w="12700">
            <a:noFill/>
            <a:miter lim="800000"/>
            <a:headEnd type="none" w="sm" len="sm"/>
            <a:tailEnd type="none" w="sm" len="sm"/>
          </a:ln>
          <a:effectLst/>
        </p:spPr>
        <p:txBody>
          <a:bodyPr>
            <a:spAutoFit/>
          </a:bodyPr>
          <a:lstStyle/>
          <a:p>
            <a:pPr eaLnBrk="1" hangingPunct="1">
              <a:spcBef>
                <a:spcPct val="50000"/>
              </a:spcBef>
            </a:pPr>
            <a:r>
              <a:rPr lang="en-US" altLang="zh-CN" sz="1200" b="0" dirty="0">
                <a:solidFill>
                  <a:srgbClr val="FF0000"/>
                </a:solidFill>
                <a:ea typeface="宋体" panose="02010600030101010101" pitchFamily="2" charset="-122"/>
              </a:rPr>
              <a:t>Legacy Data</a:t>
            </a:r>
            <a:endParaRPr lang="en-US" altLang="zh-CN" sz="1200" b="0" dirty="0">
              <a:solidFill>
                <a:srgbClr val="FF0000"/>
              </a:solidFill>
              <a:ea typeface="宋体" panose="02010600030101010101" pitchFamily="2" charset="-122"/>
            </a:endParaRPr>
          </a:p>
        </p:txBody>
      </p:sp>
      <p:sp>
        <p:nvSpPr>
          <p:cNvPr id="546859" name="Text Box 43"/>
          <p:cNvSpPr txBox="1">
            <a:spLocks noChangeArrowheads="1"/>
          </p:cNvSpPr>
          <p:nvPr/>
        </p:nvSpPr>
        <p:spPr bwMode="auto">
          <a:xfrm>
            <a:off x="1955800" y="4586288"/>
            <a:ext cx="768350" cy="457200"/>
          </a:xfrm>
          <a:prstGeom prst="rect">
            <a:avLst/>
          </a:prstGeom>
          <a:solidFill>
            <a:srgbClr val="00FFFF"/>
          </a:solidFill>
          <a:ln w="12700">
            <a:noFill/>
            <a:miter lim="800000"/>
            <a:headEnd type="none" w="sm" len="sm"/>
            <a:tailEnd type="none" w="sm" len="sm"/>
          </a:ln>
          <a:effectLst/>
        </p:spPr>
        <p:txBody>
          <a:bodyPr>
            <a:spAutoFit/>
          </a:bodyPr>
          <a:lstStyle/>
          <a:p>
            <a:pPr eaLnBrk="1" hangingPunct="1">
              <a:spcBef>
                <a:spcPct val="50000"/>
              </a:spcBef>
            </a:pPr>
            <a:r>
              <a:rPr lang="en-US" altLang="zh-CN" sz="1200" b="0" dirty="0">
                <a:solidFill>
                  <a:srgbClr val="FF0000"/>
                </a:solidFill>
                <a:ea typeface="宋体" panose="02010600030101010101" pitchFamily="2" charset="-122"/>
              </a:rPr>
              <a:t>New Data</a:t>
            </a:r>
            <a:endParaRPr lang="en-US" altLang="zh-CN" sz="1200" b="0" dirty="0">
              <a:solidFill>
                <a:srgbClr val="FF0000"/>
              </a:solidFill>
              <a:ea typeface="宋体" panose="02010600030101010101" pitchFamily="2" charset="-122"/>
            </a:endParaRPr>
          </a:p>
        </p:txBody>
      </p:sp>
      <p:sp>
        <p:nvSpPr>
          <p:cNvPr id="546860" name="Text Box 44"/>
          <p:cNvSpPr txBox="1">
            <a:spLocks noChangeArrowheads="1"/>
          </p:cNvSpPr>
          <p:nvPr/>
        </p:nvSpPr>
        <p:spPr bwMode="auto">
          <a:xfrm>
            <a:off x="333375" y="5473700"/>
            <a:ext cx="950913" cy="274638"/>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Distribution</a:t>
            </a:r>
            <a:endParaRPr lang="en-US" altLang="zh-CN" sz="1200" b="0">
              <a:ea typeface="宋体" panose="02010600030101010101" pitchFamily="2" charset="-122"/>
            </a:endParaRPr>
          </a:p>
        </p:txBody>
      </p:sp>
      <p:sp>
        <p:nvSpPr>
          <p:cNvPr id="546863" name="Text Box 47"/>
          <p:cNvSpPr txBox="1">
            <a:spLocks noChangeArrowheads="1"/>
          </p:cNvSpPr>
          <p:nvPr/>
        </p:nvSpPr>
        <p:spPr bwMode="auto">
          <a:xfrm>
            <a:off x="254000" y="4687888"/>
            <a:ext cx="1112838" cy="274637"/>
          </a:xfrm>
          <a:prstGeom prst="rect">
            <a:avLst/>
          </a:prstGeom>
          <a:noFill/>
          <a:ln w="12700">
            <a:noFill/>
            <a:miter lim="800000"/>
            <a:headEnd type="none" w="sm" len="sm"/>
            <a:tailEnd type="none" w="sm" len="sm"/>
          </a:ln>
          <a:effectLst/>
        </p:spPr>
        <p:txBody>
          <a:bodyPr>
            <a:spAutoFit/>
          </a:bodyPr>
          <a:lstStyle/>
          <a:p>
            <a:pPr algn="l" eaLnBrk="1" hangingPunct="1">
              <a:spcBef>
                <a:spcPct val="50000"/>
              </a:spcBef>
            </a:pPr>
            <a:r>
              <a:rPr lang="en-US" altLang="zh-CN" sz="1200" b="0">
                <a:ea typeface="宋体" panose="02010600030101010101" pitchFamily="2" charset="-122"/>
              </a:rPr>
              <a:t>Persistency</a:t>
            </a:r>
            <a:endParaRPr lang="en-US" altLang="zh-CN" sz="1200" b="0">
              <a:ea typeface="宋体" panose="02010600030101010101" pitchFamily="2" charset="-122"/>
            </a:endParaRPr>
          </a:p>
        </p:txBody>
      </p:sp>
      <p:sp>
        <p:nvSpPr>
          <p:cNvPr id="546897" name="Line 81"/>
          <p:cNvSpPr>
            <a:spLocks noChangeShapeType="1"/>
          </p:cNvSpPr>
          <p:nvPr/>
        </p:nvSpPr>
        <p:spPr bwMode="auto">
          <a:xfrm rot="16200000" flipH="1">
            <a:off x="6028531" y="3236119"/>
            <a:ext cx="569913" cy="3175"/>
          </a:xfrm>
          <a:prstGeom prst="line">
            <a:avLst/>
          </a:prstGeom>
          <a:noFill/>
          <a:ln w="57150">
            <a:solidFill>
              <a:schemeClr val="hlink"/>
            </a:solidFill>
            <a:round/>
            <a:tailEnd type="triangle" w="med" len="med"/>
          </a:ln>
          <a:effectLst/>
        </p:spPr>
        <p:txBody>
          <a:bodyPr wrap="none" lIns="107950" tIns="53975" rIns="107950" bIns="53975" anchor="ctr"/>
          <a:lstStyle/>
          <a:p>
            <a:endParaRPr lang="en-US"/>
          </a:p>
        </p:txBody>
      </p:sp>
      <p:sp>
        <p:nvSpPr>
          <p:cNvPr id="546901" name="Line 85"/>
          <p:cNvSpPr>
            <a:spLocks noChangeShapeType="1"/>
          </p:cNvSpPr>
          <p:nvPr/>
        </p:nvSpPr>
        <p:spPr bwMode="auto">
          <a:xfrm flipH="1">
            <a:off x="7383463" y="4203700"/>
            <a:ext cx="354012" cy="1588"/>
          </a:xfrm>
          <a:prstGeom prst="line">
            <a:avLst/>
          </a:prstGeom>
          <a:noFill/>
          <a:ln w="57150">
            <a:solidFill>
              <a:schemeClr val="hlink"/>
            </a:solidFill>
            <a:round/>
            <a:tailEnd type="triangle" w="med" len="med"/>
          </a:ln>
          <a:effectLst/>
        </p:spPr>
        <p:txBody>
          <a:bodyPr wrap="none" lIns="107950" tIns="53975" rIns="107950" bIns="53975" anchor="ctr"/>
          <a:lstStyle/>
          <a:p>
            <a:endParaRPr lang="en-US"/>
          </a:p>
        </p:txBody>
      </p:sp>
      <p:sp>
        <p:nvSpPr>
          <p:cNvPr id="546903" name="Rectangle 87"/>
          <p:cNvSpPr>
            <a:spLocks noChangeArrowheads="1"/>
          </p:cNvSpPr>
          <p:nvPr/>
        </p:nvSpPr>
        <p:spPr bwMode="auto">
          <a:xfrm>
            <a:off x="5365750" y="3875088"/>
            <a:ext cx="1905000" cy="628650"/>
          </a:xfrm>
          <a:prstGeom prst="rect">
            <a:avLst/>
          </a:prstGeom>
          <a:solidFill>
            <a:srgbClr val="FFFFCC"/>
          </a:solidFill>
          <a:ln w="12700">
            <a:solidFill>
              <a:srgbClr val="8A0E5E"/>
            </a:solidFill>
            <a:miter lim="800000"/>
          </a:ln>
          <a:effectLst/>
        </p:spPr>
        <p:txBody>
          <a:bodyPr wrap="none" lIns="107950" tIns="53975" rIns="107950" bIns="53975" anchor="ctr"/>
          <a:lstStyle/>
          <a:p>
            <a:endParaRPr lang="en-US"/>
          </a:p>
        </p:txBody>
      </p:sp>
      <p:sp>
        <p:nvSpPr>
          <p:cNvPr id="546904" name="Line 88"/>
          <p:cNvSpPr>
            <a:spLocks noChangeShapeType="1"/>
          </p:cNvSpPr>
          <p:nvPr/>
        </p:nvSpPr>
        <p:spPr bwMode="auto">
          <a:xfrm>
            <a:off x="5365750" y="4230688"/>
            <a:ext cx="1908175" cy="0"/>
          </a:xfrm>
          <a:prstGeom prst="line">
            <a:avLst/>
          </a:prstGeom>
          <a:noFill/>
          <a:ln w="12700">
            <a:solidFill>
              <a:srgbClr val="8A0E5E"/>
            </a:solidFill>
            <a:round/>
          </a:ln>
          <a:effectLst/>
        </p:spPr>
        <p:txBody>
          <a:bodyPr wrap="none" lIns="107950" tIns="53975" rIns="107950" bIns="53975" anchor="ctr"/>
          <a:lstStyle/>
          <a:p>
            <a:endParaRPr lang="en-US"/>
          </a:p>
        </p:txBody>
      </p:sp>
      <p:sp>
        <p:nvSpPr>
          <p:cNvPr id="546905" name="Line 89"/>
          <p:cNvSpPr>
            <a:spLocks noChangeShapeType="1"/>
          </p:cNvSpPr>
          <p:nvPr/>
        </p:nvSpPr>
        <p:spPr bwMode="auto">
          <a:xfrm>
            <a:off x="5367338" y="4351338"/>
            <a:ext cx="1916112" cy="11112"/>
          </a:xfrm>
          <a:prstGeom prst="line">
            <a:avLst/>
          </a:prstGeom>
          <a:noFill/>
          <a:ln w="12700">
            <a:solidFill>
              <a:srgbClr val="8A0E5E"/>
            </a:solidFill>
            <a:round/>
          </a:ln>
          <a:effectLst/>
        </p:spPr>
        <p:txBody>
          <a:bodyPr wrap="none" lIns="107950" tIns="53975" rIns="107950" bIns="53975" anchor="ctr"/>
          <a:lstStyle/>
          <a:p>
            <a:endParaRPr lang="en-US"/>
          </a:p>
        </p:txBody>
      </p:sp>
      <p:sp>
        <p:nvSpPr>
          <p:cNvPr id="546906" name="Text Box 90"/>
          <p:cNvSpPr txBox="1">
            <a:spLocks noChangeArrowheads="1"/>
          </p:cNvSpPr>
          <p:nvPr/>
        </p:nvSpPr>
        <p:spPr bwMode="auto">
          <a:xfrm>
            <a:off x="5343525" y="3878263"/>
            <a:ext cx="2012950" cy="352425"/>
          </a:xfrm>
          <a:prstGeom prst="rect">
            <a:avLst/>
          </a:prstGeom>
          <a:noFill/>
          <a:ln w="9525">
            <a:noFill/>
            <a:miter lim="800000"/>
          </a:ln>
          <a:effectLst/>
        </p:spPr>
        <p:txBody>
          <a:bodyPr lIns="107950" tIns="53975" rIns="107950" bIns="53975">
            <a:spAutoFit/>
          </a:bodyPr>
          <a:lstStyle/>
          <a:p>
            <a:pPr algn="l">
              <a:spcBef>
                <a:spcPct val="50000"/>
              </a:spcBef>
            </a:pPr>
            <a:r>
              <a:rPr lang="en-US" altLang="zh-CN" sz="1600" b="0" dirty="0" err="1">
                <a:solidFill>
                  <a:srgbClr val="FF0000"/>
                </a:solidFill>
                <a:ea typeface="宋体" panose="02010600030101010101" pitchFamily="2" charset="-122"/>
              </a:rPr>
              <a:t>SomeDesignClass</a:t>
            </a:r>
            <a:endParaRPr lang="en-US" altLang="zh-CN" sz="1600" b="0" dirty="0">
              <a:solidFill>
                <a:srgbClr val="FF0000"/>
              </a:solidFill>
              <a:ea typeface="宋体" panose="02010600030101010101" pitchFamily="2" charset="-122"/>
            </a:endParaRPr>
          </a:p>
        </p:txBody>
      </p:sp>
      <p:sp>
        <p:nvSpPr>
          <p:cNvPr id="546907" name="Line 91"/>
          <p:cNvSpPr>
            <a:spLocks noChangeShapeType="1"/>
          </p:cNvSpPr>
          <p:nvPr/>
        </p:nvSpPr>
        <p:spPr bwMode="auto">
          <a:xfrm>
            <a:off x="4894263" y="4203700"/>
            <a:ext cx="354012" cy="1588"/>
          </a:xfrm>
          <a:prstGeom prst="line">
            <a:avLst/>
          </a:prstGeom>
          <a:noFill/>
          <a:ln w="57150">
            <a:solidFill>
              <a:schemeClr val="hlink"/>
            </a:solidFill>
            <a:round/>
            <a:tailEnd type="triangle" w="med" len="med"/>
          </a:ln>
          <a:effectLst/>
        </p:spPr>
        <p:txBody>
          <a:bodyPr wrap="none" lIns="107950" tIns="53975" rIns="107950" bIns="53975" anchor="ctr"/>
          <a:lstStyle/>
          <a:p>
            <a:endParaRPr lang="en-US"/>
          </a:p>
        </p:txBody>
      </p:sp>
      <p:sp>
        <p:nvSpPr>
          <p:cNvPr id="546908" name="Line 92"/>
          <p:cNvSpPr>
            <a:spLocks noChangeShapeType="1"/>
          </p:cNvSpPr>
          <p:nvPr/>
        </p:nvSpPr>
        <p:spPr bwMode="auto">
          <a:xfrm flipV="1">
            <a:off x="1225550" y="48244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46909" name="Line 93"/>
          <p:cNvSpPr>
            <a:spLocks noChangeShapeType="1"/>
          </p:cNvSpPr>
          <p:nvPr/>
        </p:nvSpPr>
        <p:spPr bwMode="auto">
          <a:xfrm flipV="1">
            <a:off x="1225550" y="56118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46910" name="Line 94"/>
          <p:cNvSpPr>
            <a:spLocks noChangeShapeType="1"/>
          </p:cNvSpPr>
          <p:nvPr/>
        </p:nvSpPr>
        <p:spPr bwMode="auto">
          <a:xfrm flipV="1">
            <a:off x="3054350" y="40624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46911" name="Line 95"/>
          <p:cNvSpPr>
            <a:spLocks noChangeShapeType="1"/>
          </p:cNvSpPr>
          <p:nvPr/>
        </p:nvSpPr>
        <p:spPr bwMode="auto">
          <a:xfrm flipV="1">
            <a:off x="3054350" y="48244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546912" name="Line 96"/>
          <p:cNvSpPr>
            <a:spLocks noChangeShapeType="1"/>
          </p:cNvSpPr>
          <p:nvPr/>
        </p:nvSpPr>
        <p:spPr bwMode="auto">
          <a:xfrm flipV="1">
            <a:off x="3054350" y="5611813"/>
            <a:ext cx="595313" cy="0"/>
          </a:xfrm>
          <a:prstGeom prst="line">
            <a:avLst/>
          </a:prstGeom>
          <a:noFill/>
          <a:ln w="28575">
            <a:solidFill>
              <a:schemeClr val="tx1"/>
            </a:solidFill>
            <a:round/>
            <a:headEnd type="none" w="sm" len="sm"/>
            <a:tailEnd type="triangle" w="lg"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47" name="Rectangle 43"/>
          <p:cNvSpPr>
            <a:spLocks noGrp="1" noChangeArrowheads="1"/>
          </p:cNvSpPr>
          <p:nvPr>
            <p:ph idx="1"/>
          </p:nvPr>
        </p:nvSpPr>
        <p:spPr>
          <a:xfrm>
            <a:off x="361950" y="1370468"/>
            <a:ext cx="8489950" cy="3252787"/>
          </a:xfrm>
        </p:spPr>
        <p:txBody>
          <a:bodyPr/>
          <a:lstStyle/>
          <a:p>
            <a:r>
              <a:rPr lang="en-US" altLang="zh-CN" sz="2800" dirty="0">
                <a:ea typeface="宋体" panose="02010600030101010101" pitchFamily="2" charset="-122"/>
              </a:rPr>
              <a:t>User interface (UI) boundary classes</a:t>
            </a:r>
            <a:endParaRPr lang="en-US" altLang="zh-CN" sz="2800" dirty="0">
              <a:ea typeface="宋体" panose="02010600030101010101" pitchFamily="2" charset="-122"/>
            </a:endParaRPr>
          </a:p>
          <a:p>
            <a:pPr lvl="1"/>
            <a:r>
              <a:rPr lang="en-US" altLang="zh-CN" sz="2400" dirty="0">
                <a:ea typeface="宋体" panose="02010600030101010101" pitchFamily="2" charset="-122"/>
              </a:rPr>
              <a:t>What user interface development tools will be used?</a:t>
            </a:r>
            <a:endParaRPr lang="en-US" altLang="zh-CN" sz="2400" dirty="0">
              <a:ea typeface="宋体" panose="02010600030101010101" pitchFamily="2" charset="-122"/>
            </a:endParaRPr>
          </a:p>
          <a:p>
            <a:pPr lvl="1"/>
            <a:r>
              <a:rPr lang="en-US" altLang="zh-CN" sz="2400" dirty="0">
                <a:ea typeface="宋体" panose="02010600030101010101" pitchFamily="2" charset="-122"/>
              </a:rPr>
              <a:t>How much of the interface can be created by the development tool?</a:t>
            </a:r>
            <a:endParaRPr lang="en-US" altLang="zh-CN" sz="2400" dirty="0">
              <a:ea typeface="宋体" panose="02010600030101010101" pitchFamily="2" charset="-122"/>
            </a:endParaRPr>
          </a:p>
          <a:p>
            <a:r>
              <a:rPr lang="en-US" altLang="zh-CN" sz="2800" dirty="0">
                <a:ea typeface="宋体" panose="02010600030101010101" pitchFamily="2" charset="-122"/>
              </a:rPr>
              <a:t>External system interface boundary classes</a:t>
            </a:r>
            <a:endParaRPr lang="en-US" altLang="zh-CN" sz="2800" dirty="0">
              <a:ea typeface="宋体" panose="02010600030101010101" pitchFamily="2" charset="-122"/>
            </a:endParaRPr>
          </a:p>
          <a:p>
            <a:pPr lvl="1"/>
            <a:r>
              <a:rPr lang="en-US" altLang="zh-CN" sz="2400" dirty="0">
                <a:ea typeface="宋体" panose="02010600030101010101" pitchFamily="2" charset="-122"/>
              </a:rPr>
              <a:t>Usually model as subsystem</a:t>
            </a:r>
            <a:endParaRPr lang="en-US" altLang="zh-CN" sz="2400" dirty="0">
              <a:ea typeface="宋体" panose="02010600030101010101" pitchFamily="2" charset="-122"/>
            </a:endParaRPr>
          </a:p>
        </p:txBody>
      </p:sp>
      <p:sp>
        <p:nvSpPr>
          <p:cNvPr id="354346" name="Rectangle 42"/>
          <p:cNvSpPr>
            <a:spLocks noGrp="1" noChangeArrowheads="1"/>
          </p:cNvSpPr>
          <p:nvPr>
            <p:ph type="title"/>
          </p:nvPr>
        </p:nvSpPr>
        <p:spPr/>
        <p:txBody>
          <a:bodyPr>
            <a:normAutofit fontScale="90000"/>
          </a:bodyPr>
          <a:lstStyle/>
          <a:p>
            <a:r>
              <a:rPr lang="en-US" altLang="zh-CN" dirty="0">
                <a:ea typeface="宋体" panose="02010600030101010101" pitchFamily="2" charset="-122"/>
              </a:rPr>
              <a:t>Strategies for Designing Boundary Classes</a:t>
            </a:r>
            <a:endParaRPr lang="en-US" altLang="zh-CN" dirty="0">
              <a:ea typeface="宋体" panose="02010600030101010101" pitchFamily="2" charset="-122"/>
            </a:endParaRPr>
          </a:p>
        </p:txBody>
      </p:sp>
      <p:sp>
        <p:nvSpPr>
          <p:cNvPr id="354358" name="Line 54"/>
          <p:cNvSpPr>
            <a:spLocks noChangeShapeType="1"/>
          </p:cNvSpPr>
          <p:nvPr/>
        </p:nvSpPr>
        <p:spPr bwMode="auto">
          <a:xfrm rot="3848667">
            <a:off x="6308726" y="4596269"/>
            <a:ext cx="31750" cy="114617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54359" name="Rectangle 55"/>
          <p:cNvSpPr>
            <a:spLocks noChangeArrowheads="1"/>
          </p:cNvSpPr>
          <p:nvPr/>
        </p:nvSpPr>
        <p:spPr bwMode="auto">
          <a:xfrm>
            <a:off x="965200" y="4415295"/>
            <a:ext cx="1398588" cy="1085850"/>
          </a:xfrm>
          <a:prstGeom prst="rect">
            <a:avLst/>
          </a:prstGeom>
          <a:solidFill>
            <a:srgbClr val="FFFFCC"/>
          </a:solidFill>
          <a:ln w="9525">
            <a:solidFill>
              <a:srgbClr val="8A0E5E"/>
            </a:solidFill>
            <a:miter lim="800000"/>
            <a:headEnd type="none" w="sm" len="sm"/>
            <a:tailEnd type="none" w="lg" len="lg"/>
          </a:ln>
          <a:effectLst/>
        </p:spPr>
        <p:txBody>
          <a:bodyPr lIns="0" tIns="0" rIns="0" bIns="0" anchor="ctr">
            <a:spAutoFit/>
          </a:bodyPr>
          <a:lstStyle/>
          <a:p>
            <a:endParaRPr lang="en-US"/>
          </a:p>
        </p:txBody>
      </p:sp>
      <p:sp>
        <p:nvSpPr>
          <p:cNvPr id="354360" name="Line 56"/>
          <p:cNvSpPr>
            <a:spLocks noChangeShapeType="1"/>
          </p:cNvSpPr>
          <p:nvPr/>
        </p:nvSpPr>
        <p:spPr bwMode="auto">
          <a:xfrm>
            <a:off x="965200" y="5353507"/>
            <a:ext cx="1398588" cy="0"/>
          </a:xfrm>
          <a:prstGeom prst="line">
            <a:avLst/>
          </a:prstGeom>
          <a:noFill/>
          <a:ln w="9525">
            <a:solidFill>
              <a:srgbClr val="8A0E5E"/>
            </a:solidFill>
            <a:round/>
            <a:headEnd type="none" w="sm" len="sm"/>
            <a:tailEnd type="none" w="lg" len="lg"/>
          </a:ln>
          <a:effectLst/>
        </p:spPr>
        <p:txBody>
          <a:bodyPr wrap="none" lIns="0" tIns="0" rIns="0" bIns="0" anchor="ctr">
            <a:spAutoFit/>
          </a:bodyPr>
          <a:lstStyle/>
          <a:p>
            <a:endParaRPr lang="en-US"/>
          </a:p>
        </p:txBody>
      </p:sp>
      <p:sp>
        <p:nvSpPr>
          <p:cNvPr id="354361" name="Line 57"/>
          <p:cNvSpPr>
            <a:spLocks noChangeShapeType="1"/>
          </p:cNvSpPr>
          <p:nvPr/>
        </p:nvSpPr>
        <p:spPr bwMode="auto">
          <a:xfrm>
            <a:off x="965200" y="5218570"/>
            <a:ext cx="1398588" cy="0"/>
          </a:xfrm>
          <a:prstGeom prst="line">
            <a:avLst/>
          </a:prstGeom>
          <a:noFill/>
          <a:ln w="9525">
            <a:solidFill>
              <a:srgbClr val="8A0E5E"/>
            </a:solidFill>
            <a:round/>
            <a:headEnd type="none" w="sm" len="sm"/>
            <a:tailEnd type="none" w="lg" len="lg"/>
          </a:ln>
          <a:effectLst/>
        </p:spPr>
        <p:txBody>
          <a:bodyPr lIns="0" tIns="0" rIns="0" bIns="0" anchor="ctr">
            <a:spAutoFit/>
          </a:bodyPr>
          <a:lstStyle/>
          <a:p>
            <a:endParaRPr lang="en-US"/>
          </a:p>
        </p:txBody>
      </p:sp>
      <p:sp>
        <p:nvSpPr>
          <p:cNvPr id="354362" name="Text Box 58"/>
          <p:cNvSpPr txBox="1">
            <a:spLocks noChangeArrowheads="1"/>
          </p:cNvSpPr>
          <p:nvPr/>
        </p:nvSpPr>
        <p:spPr bwMode="auto">
          <a:xfrm>
            <a:off x="1042988" y="4739145"/>
            <a:ext cx="1260475" cy="457200"/>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b="0" dirty="0">
                <a:solidFill>
                  <a:srgbClr val="FF0000"/>
                </a:solidFill>
                <a:ea typeface="宋体" panose="02010600030101010101" pitchFamily="2" charset="-122"/>
              </a:rPr>
              <a:t>&lt;&lt;subsystem&gt;&gt;</a:t>
            </a:r>
            <a:endParaRPr lang="en-US" altLang="zh-CN" b="0" dirty="0">
              <a:solidFill>
                <a:srgbClr val="FF0000"/>
              </a:solidFill>
              <a:ea typeface="宋体" panose="02010600030101010101" pitchFamily="2" charset="-122"/>
            </a:endParaRPr>
          </a:p>
          <a:p>
            <a:r>
              <a:rPr lang="en-US" altLang="zh-CN" sz="1600" b="0" dirty="0" err="1">
                <a:solidFill>
                  <a:srgbClr val="FF0000"/>
                </a:solidFill>
                <a:ea typeface="宋体" panose="02010600030101010101" pitchFamily="2" charset="-122"/>
              </a:rPr>
              <a:t>MainForm</a:t>
            </a:r>
            <a:endParaRPr lang="en-US" altLang="zh-CN" sz="1600" b="0" dirty="0">
              <a:solidFill>
                <a:srgbClr val="FF0000"/>
              </a:solidFill>
              <a:ea typeface="宋体" panose="02010600030101010101" pitchFamily="2" charset="-122"/>
            </a:endParaRPr>
          </a:p>
        </p:txBody>
      </p:sp>
      <p:sp>
        <p:nvSpPr>
          <p:cNvPr id="354363" name="Rectangle 59"/>
          <p:cNvSpPr>
            <a:spLocks noChangeArrowheads="1"/>
          </p:cNvSpPr>
          <p:nvPr/>
        </p:nvSpPr>
        <p:spPr bwMode="auto">
          <a:xfrm>
            <a:off x="6756400" y="4029532"/>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354364" name="Line 60"/>
          <p:cNvSpPr>
            <a:spLocks noChangeShapeType="1"/>
          </p:cNvSpPr>
          <p:nvPr/>
        </p:nvSpPr>
        <p:spPr bwMode="auto">
          <a:xfrm>
            <a:off x="6756400" y="4597857"/>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354365" name="Line 61"/>
          <p:cNvSpPr>
            <a:spLocks noChangeShapeType="1"/>
          </p:cNvSpPr>
          <p:nvPr/>
        </p:nvSpPr>
        <p:spPr bwMode="auto">
          <a:xfrm>
            <a:off x="6756400" y="4461332"/>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354366" name="Text Box 62"/>
          <p:cNvSpPr txBox="1">
            <a:spLocks noChangeArrowheads="1"/>
          </p:cNvSpPr>
          <p:nvPr/>
        </p:nvSpPr>
        <p:spPr bwMode="auto">
          <a:xfrm>
            <a:off x="7013059" y="4142245"/>
            <a:ext cx="1091646" cy="246221"/>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solidFill>
                  <a:srgbClr val="FF0000"/>
                </a:solidFill>
                <a:ea typeface="宋体" panose="02010600030101010101" pitchFamily="2" charset="-122"/>
              </a:rPr>
              <a:t>SubWindow</a:t>
            </a:r>
            <a:endParaRPr lang="en-US" altLang="zh-CN" sz="1600" b="0" dirty="0">
              <a:solidFill>
                <a:srgbClr val="FF0000"/>
              </a:solidFill>
              <a:ea typeface="宋体" panose="02010600030101010101" pitchFamily="2" charset="-122"/>
            </a:endParaRPr>
          </a:p>
        </p:txBody>
      </p:sp>
      <p:sp>
        <p:nvSpPr>
          <p:cNvPr id="354367" name="Rectangle 63"/>
          <p:cNvSpPr>
            <a:spLocks noChangeArrowheads="1"/>
          </p:cNvSpPr>
          <p:nvPr/>
        </p:nvSpPr>
        <p:spPr bwMode="auto">
          <a:xfrm>
            <a:off x="6756400" y="5417007"/>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354368" name="Line 64"/>
          <p:cNvSpPr>
            <a:spLocks noChangeShapeType="1"/>
          </p:cNvSpPr>
          <p:nvPr/>
        </p:nvSpPr>
        <p:spPr bwMode="auto">
          <a:xfrm>
            <a:off x="6756400" y="5985332"/>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354369" name="Line 65"/>
          <p:cNvSpPr>
            <a:spLocks noChangeShapeType="1"/>
          </p:cNvSpPr>
          <p:nvPr/>
        </p:nvSpPr>
        <p:spPr bwMode="auto">
          <a:xfrm>
            <a:off x="6756400" y="5848807"/>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354370" name="Text Box 66"/>
          <p:cNvSpPr txBox="1">
            <a:spLocks noChangeArrowheads="1"/>
          </p:cNvSpPr>
          <p:nvPr/>
        </p:nvSpPr>
        <p:spPr bwMode="auto">
          <a:xfrm>
            <a:off x="6923088" y="5529720"/>
            <a:ext cx="1273175"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solidFill>
                  <a:srgbClr val="FF0000"/>
                </a:solidFill>
                <a:ea typeface="宋体" panose="02010600030101010101" pitchFamily="2" charset="-122"/>
              </a:rPr>
              <a:t>DropDownList</a:t>
            </a:r>
            <a:endParaRPr lang="en-US" altLang="zh-CN" sz="1600" b="0" dirty="0">
              <a:solidFill>
                <a:srgbClr val="FF0000"/>
              </a:solidFill>
              <a:ea typeface="宋体" panose="02010600030101010101" pitchFamily="2" charset="-122"/>
            </a:endParaRPr>
          </a:p>
        </p:txBody>
      </p:sp>
      <p:sp>
        <p:nvSpPr>
          <p:cNvPr id="354371" name="Rectangle 67"/>
          <p:cNvSpPr>
            <a:spLocks noChangeArrowheads="1"/>
          </p:cNvSpPr>
          <p:nvPr/>
        </p:nvSpPr>
        <p:spPr bwMode="auto">
          <a:xfrm>
            <a:off x="4241800" y="5417007"/>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354372" name="Line 68"/>
          <p:cNvSpPr>
            <a:spLocks noChangeShapeType="1"/>
          </p:cNvSpPr>
          <p:nvPr/>
        </p:nvSpPr>
        <p:spPr bwMode="auto">
          <a:xfrm>
            <a:off x="4241800" y="5985332"/>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354373" name="Line 69"/>
          <p:cNvSpPr>
            <a:spLocks noChangeShapeType="1"/>
          </p:cNvSpPr>
          <p:nvPr/>
        </p:nvSpPr>
        <p:spPr bwMode="auto">
          <a:xfrm>
            <a:off x="4241800" y="5848807"/>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354374" name="Text Box 70"/>
          <p:cNvSpPr txBox="1">
            <a:spLocks noChangeArrowheads="1"/>
          </p:cNvSpPr>
          <p:nvPr/>
        </p:nvSpPr>
        <p:spPr bwMode="auto">
          <a:xfrm>
            <a:off x="4751388" y="5529720"/>
            <a:ext cx="587375" cy="244475"/>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a:solidFill>
                  <a:srgbClr val="FF0000"/>
                </a:solidFill>
                <a:ea typeface="宋体" panose="02010600030101010101" pitchFamily="2" charset="-122"/>
              </a:rPr>
              <a:t>Button</a:t>
            </a:r>
            <a:endParaRPr lang="en-US" altLang="zh-CN" sz="1600" b="0" dirty="0">
              <a:solidFill>
                <a:srgbClr val="FF0000"/>
              </a:solidFill>
              <a:ea typeface="宋体" panose="02010600030101010101" pitchFamily="2" charset="-122"/>
            </a:endParaRPr>
          </a:p>
        </p:txBody>
      </p:sp>
      <p:sp>
        <p:nvSpPr>
          <p:cNvPr id="354375" name="Rectangle 71"/>
          <p:cNvSpPr>
            <a:spLocks noChangeArrowheads="1"/>
          </p:cNvSpPr>
          <p:nvPr/>
        </p:nvSpPr>
        <p:spPr bwMode="auto">
          <a:xfrm>
            <a:off x="4229100" y="4029532"/>
            <a:ext cx="1597025" cy="782638"/>
          </a:xfrm>
          <a:prstGeom prst="rect">
            <a:avLst/>
          </a:prstGeom>
          <a:solidFill>
            <a:srgbClr val="FFFFCC"/>
          </a:solidFill>
          <a:ln w="12700">
            <a:solidFill>
              <a:srgbClr val="8A0E5E"/>
            </a:solidFill>
            <a:miter lim="800000"/>
            <a:headEnd type="none" w="sm" len="sm"/>
            <a:tailEnd type="none" w="lg" len="lg"/>
          </a:ln>
          <a:effectLst/>
        </p:spPr>
        <p:txBody>
          <a:bodyPr wrap="none" lIns="0" tIns="0" rIns="0" bIns="0" anchor="ctr">
            <a:spAutoFit/>
          </a:bodyPr>
          <a:lstStyle/>
          <a:p>
            <a:endParaRPr lang="en-US"/>
          </a:p>
        </p:txBody>
      </p:sp>
      <p:sp>
        <p:nvSpPr>
          <p:cNvPr id="354376" name="Line 72"/>
          <p:cNvSpPr>
            <a:spLocks noChangeShapeType="1"/>
          </p:cNvSpPr>
          <p:nvPr/>
        </p:nvSpPr>
        <p:spPr bwMode="auto">
          <a:xfrm>
            <a:off x="4241800" y="4597857"/>
            <a:ext cx="1597025" cy="0"/>
          </a:xfrm>
          <a:prstGeom prst="line">
            <a:avLst/>
          </a:prstGeom>
          <a:noFill/>
          <a:ln w="12700">
            <a:solidFill>
              <a:srgbClr val="8A0E5E"/>
            </a:solidFill>
            <a:round/>
            <a:headEnd type="none" w="sm" len="sm"/>
            <a:tailEnd type="none" w="lg" len="lg"/>
          </a:ln>
          <a:effectLst/>
        </p:spPr>
        <p:txBody>
          <a:bodyPr wrap="none" lIns="0" tIns="0" rIns="0" bIns="0" anchor="ctr">
            <a:spAutoFit/>
          </a:bodyPr>
          <a:lstStyle/>
          <a:p>
            <a:endParaRPr lang="en-US"/>
          </a:p>
        </p:txBody>
      </p:sp>
      <p:sp>
        <p:nvSpPr>
          <p:cNvPr id="354377" name="Line 73"/>
          <p:cNvSpPr>
            <a:spLocks noChangeShapeType="1"/>
          </p:cNvSpPr>
          <p:nvPr/>
        </p:nvSpPr>
        <p:spPr bwMode="auto">
          <a:xfrm>
            <a:off x="4241800" y="4474032"/>
            <a:ext cx="1597025" cy="0"/>
          </a:xfrm>
          <a:prstGeom prst="line">
            <a:avLst/>
          </a:prstGeom>
          <a:noFill/>
          <a:ln w="12700">
            <a:solidFill>
              <a:srgbClr val="8A0E5E"/>
            </a:solidFill>
            <a:round/>
            <a:headEnd type="none" w="sm" len="sm"/>
            <a:tailEnd type="none" w="lg" len="lg"/>
          </a:ln>
          <a:effectLst/>
        </p:spPr>
        <p:txBody>
          <a:bodyPr lIns="0" tIns="0" rIns="0" bIns="0" anchor="ctr">
            <a:spAutoFit/>
          </a:bodyPr>
          <a:lstStyle/>
          <a:p>
            <a:endParaRPr lang="en-US"/>
          </a:p>
        </p:txBody>
      </p:sp>
      <p:sp>
        <p:nvSpPr>
          <p:cNvPr id="354378" name="Text Box 74"/>
          <p:cNvSpPr txBox="1">
            <a:spLocks noChangeArrowheads="1"/>
          </p:cNvSpPr>
          <p:nvPr/>
        </p:nvSpPr>
        <p:spPr bwMode="auto">
          <a:xfrm>
            <a:off x="4456796" y="4142245"/>
            <a:ext cx="1171796" cy="246221"/>
          </a:xfrm>
          <a:prstGeom prst="rect">
            <a:avLst/>
          </a:prstGeom>
          <a:solidFill>
            <a:srgbClr val="FFFFCC"/>
          </a:solidFill>
          <a:ln w="28575">
            <a:noFill/>
            <a:miter lim="800000"/>
            <a:headEnd type="none" w="sm" len="sm"/>
            <a:tailEnd type="none" w="lg" len="lg"/>
          </a:ln>
          <a:effectLst/>
        </p:spPr>
        <p:txBody>
          <a:bodyPr wrap="none" lIns="0" tIns="0" rIns="0" bIns="0">
            <a:spAutoFit/>
          </a:bodyPr>
          <a:lstStyle/>
          <a:p>
            <a:r>
              <a:rPr lang="en-US" altLang="zh-CN" sz="1600" b="0" dirty="0" err="1">
                <a:solidFill>
                  <a:srgbClr val="FF0000"/>
                </a:solidFill>
                <a:ea typeface="宋体" panose="02010600030101010101" pitchFamily="2" charset="-122"/>
              </a:rPr>
              <a:t>MainWindow</a:t>
            </a:r>
            <a:endParaRPr lang="en-US" altLang="zh-CN" sz="1600" b="0" dirty="0">
              <a:solidFill>
                <a:srgbClr val="FF0000"/>
              </a:solidFill>
              <a:ea typeface="宋体" panose="02010600030101010101" pitchFamily="2" charset="-122"/>
            </a:endParaRPr>
          </a:p>
        </p:txBody>
      </p:sp>
      <p:sp>
        <p:nvSpPr>
          <p:cNvPr id="354379" name="Line 75"/>
          <p:cNvSpPr>
            <a:spLocks noChangeShapeType="1"/>
          </p:cNvSpPr>
          <p:nvPr/>
        </p:nvSpPr>
        <p:spPr bwMode="auto">
          <a:xfrm>
            <a:off x="5962650" y="4397832"/>
            <a:ext cx="793750" cy="0"/>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54380" name="Line 76"/>
          <p:cNvSpPr>
            <a:spLocks noChangeShapeType="1"/>
          </p:cNvSpPr>
          <p:nvPr/>
        </p:nvSpPr>
        <p:spPr bwMode="auto">
          <a:xfrm>
            <a:off x="7518400" y="4975682"/>
            <a:ext cx="0" cy="44132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54381" name="Line 77"/>
          <p:cNvSpPr>
            <a:spLocks noChangeShapeType="1"/>
          </p:cNvSpPr>
          <p:nvPr/>
        </p:nvSpPr>
        <p:spPr bwMode="auto">
          <a:xfrm>
            <a:off x="5003800" y="4975682"/>
            <a:ext cx="0" cy="441325"/>
          </a:xfrm>
          <a:prstGeom prst="line">
            <a:avLst/>
          </a:prstGeom>
          <a:noFill/>
          <a:ln w="12700">
            <a:solidFill>
              <a:schemeClr val="tx1"/>
            </a:solidFill>
            <a:round/>
            <a:headEnd type="none" w="sm" len="sm"/>
            <a:tailEnd type="none" w="lg" len="lg"/>
          </a:ln>
          <a:effectLst/>
        </p:spPr>
        <p:txBody>
          <a:bodyPr wrap="none" anchor="ctr"/>
          <a:lstStyle/>
          <a:p>
            <a:endParaRPr lang="en-US"/>
          </a:p>
        </p:txBody>
      </p:sp>
      <p:sp>
        <p:nvSpPr>
          <p:cNvPr id="354382" name="AutoShape 78"/>
          <p:cNvSpPr>
            <a:spLocks noChangeArrowheads="1"/>
          </p:cNvSpPr>
          <p:nvPr/>
        </p:nvSpPr>
        <p:spPr bwMode="auto">
          <a:xfrm>
            <a:off x="2962275" y="4708982"/>
            <a:ext cx="720725" cy="655638"/>
          </a:xfrm>
          <a:prstGeom prst="rightArrow">
            <a:avLst>
              <a:gd name="adj1" fmla="val 55935"/>
              <a:gd name="adj2" fmla="val 49152"/>
            </a:avLst>
          </a:prstGeom>
          <a:solidFill>
            <a:schemeClr val="hlink"/>
          </a:solidFill>
          <a:ln w="12700">
            <a:noFill/>
            <a:miter lim="800000"/>
            <a:headEnd type="none" w="sm" len="sm"/>
            <a:tailEnd type="none" w="lg" len="lg"/>
          </a:ln>
          <a:effectLst/>
        </p:spPr>
        <p:txBody>
          <a:bodyPr wrap="none" anchor="ctr"/>
          <a:lstStyle/>
          <a:p>
            <a:endParaRPr lang="en-US"/>
          </a:p>
        </p:txBody>
      </p:sp>
      <p:sp>
        <p:nvSpPr>
          <p:cNvPr id="354383" name="AutoShape 79"/>
          <p:cNvSpPr>
            <a:spLocks noChangeArrowheads="1"/>
          </p:cNvSpPr>
          <p:nvPr/>
        </p:nvSpPr>
        <p:spPr bwMode="auto">
          <a:xfrm>
            <a:off x="4953000" y="4816932"/>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354384" name="AutoShape 80"/>
          <p:cNvSpPr>
            <a:spLocks noChangeArrowheads="1"/>
          </p:cNvSpPr>
          <p:nvPr/>
        </p:nvSpPr>
        <p:spPr bwMode="auto">
          <a:xfrm>
            <a:off x="7469188" y="4823282"/>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354385" name="AutoShape 81"/>
          <p:cNvSpPr>
            <a:spLocks noChangeArrowheads="1"/>
          </p:cNvSpPr>
          <p:nvPr/>
        </p:nvSpPr>
        <p:spPr bwMode="auto">
          <a:xfrm rot="3486330">
            <a:off x="6844506" y="4789151"/>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sp>
        <p:nvSpPr>
          <p:cNvPr id="354386" name="AutoShape 82"/>
          <p:cNvSpPr>
            <a:spLocks noChangeArrowheads="1"/>
          </p:cNvSpPr>
          <p:nvPr/>
        </p:nvSpPr>
        <p:spPr bwMode="auto">
          <a:xfrm rot="-5400000">
            <a:off x="5876131" y="4317664"/>
            <a:ext cx="98425" cy="160338"/>
          </a:xfrm>
          <a:prstGeom prst="diamond">
            <a:avLst/>
          </a:prstGeom>
          <a:solidFill>
            <a:srgbClr val="C0C0C0"/>
          </a:solidFill>
          <a:ln w="9525">
            <a:solidFill>
              <a:schemeClr val="tx1"/>
            </a:solidFill>
            <a:miter lim="800000"/>
          </a:ln>
          <a:effectLst/>
        </p:spPr>
        <p:txBody>
          <a:bodyPr wrap="none" anchor="ctr"/>
          <a:lstStyle/>
          <a:p>
            <a:endParaRPr lang="en-US"/>
          </a:p>
        </p:txBody>
      </p:sp>
      <p:grpSp>
        <p:nvGrpSpPr>
          <p:cNvPr id="354388" name="Group 84"/>
          <p:cNvGrpSpPr/>
          <p:nvPr/>
        </p:nvGrpSpPr>
        <p:grpSpPr bwMode="auto">
          <a:xfrm>
            <a:off x="1566863" y="4497845"/>
            <a:ext cx="290512" cy="215900"/>
            <a:chOff x="4722" y="972"/>
            <a:chExt cx="183" cy="136"/>
          </a:xfrm>
        </p:grpSpPr>
        <p:sp>
          <p:nvSpPr>
            <p:cNvPr id="354389" name="Rectangle 85"/>
            <p:cNvSpPr>
              <a:spLocks noChangeArrowheads="1"/>
            </p:cNvSpPr>
            <p:nvPr/>
          </p:nvSpPr>
          <p:spPr bwMode="auto">
            <a:xfrm>
              <a:off x="4722" y="1054"/>
              <a:ext cx="94" cy="32"/>
            </a:xfrm>
            <a:prstGeom prst="rect">
              <a:avLst/>
            </a:prstGeom>
            <a:noFill/>
            <a:ln w="12700">
              <a:solidFill>
                <a:srgbClr val="FF0000"/>
              </a:solidFill>
              <a:miter lim="800000"/>
            </a:ln>
          </p:spPr>
          <p:txBody>
            <a:bodyPr/>
            <a:lstStyle/>
            <a:p>
              <a:endParaRPr lang="en-US"/>
            </a:p>
          </p:txBody>
        </p:sp>
        <p:sp>
          <p:nvSpPr>
            <p:cNvPr id="354390" name="Rectangle 86"/>
            <p:cNvSpPr>
              <a:spLocks noChangeArrowheads="1"/>
            </p:cNvSpPr>
            <p:nvPr/>
          </p:nvSpPr>
          <p:spPr bwMode="auto">
            <a:xfrm>
              <a:off x="4722" y="995"/>
              <a:ext cx="94" cy="31"/>
            </a:xfrm>
            <a:prstGeom prst="rect">
              <a:avLst/>
            </a:prstGeom>
            <a:noFill/>
            <a:ln w="12700">
              <a:solidFill>
                <a:srgbClr val="FF0000"/>
              </a:solidFill>
              <a:miter lim="800000"/>
            </a:ln>
          </p:spPr>
          <p:txBody>
            <a:bodyPr/>
            <a:lstStyle/>
            <a:p>
              <a:endParaRPr lang="en-US"/>
            </a:p>
          </p:txBody>
        </p:sp>
        <p:sp>
          <p:nvSpPr>
            <p:cNvPr id="354391" name="Freeform 87"/>
            <p:cNvSpPr/>
            <p:nvPr/>
          </p:nvSpPr>
          <p:spPr bwMode="auto">
            <a:xfrm>
              <a:off x="4771" y="972"/>
              <a:ext cx="134" cy="136"/>
            </a:xfrm>
            <a:custGeom>
              <a:avLst/>
              <a:gdLst/>
              <a:ahLst/>
              <a:cxnLst>
                <a:cxn ang="0">
                  <a:pos x="0" y="20"/>
                </a:cxn>
                <a:cxn ang="0">
                  <a:pos x="0" y="0"/>
                </a:cxn>
                <a:cxn ang="0">
                  <a:pos x="134" y="0"/>
                </a:cxn>
                <a:cxn ang="0">
                  <a:pos x="134" y="136"/>
                </a:cxn>
                <a:cxn ang="0">
                  <a:pos x="2" y="136"/>
                </a:cxn>
                <a:cxn ang="0">
                  <a:pos x="2" y="120"/>
                </a:cxn>
              </a:cxnLst>
              <a:rect l="0" t="0" r="r" b="b"/>
              <a:pathLst>
                <a:path w="134" h="136">
                  <a:moveTo>
                    <a:pt x="0" y="20"/>
                  </a:moveTo>
                  <a:lnTo>
                    <a:pt x="0" y="0"/>
                  </a:lnTo>
                  <a:lnTo>
                    <a:pt x="134" y="0"/>
                  </a:lnTo>
                  <a:lnTo>
                    <a:pt x="134" y="136"/>
                  </a:lnTo>
                  <a:lnTo>
                    <a:pt x="2" y="136"/>
                  </a:lnTo>
                  <a:lnTo>
                    <a:pt x="2" y="120"/>
                  </a:lnTo>
                </a:path>
              </a:pathLst>
            </a:custGeom>
            <a:noFill/>
            <a:ln w="12700" cap="flat" cmpd="sng">
              <a:solidFill>
                <a:srgbClr val="FF0000"/>
              </a:solidFill>
              <a:prstDash val="solid"/>
              <a:round/>
            </a:ln>
            <a:effectLst/>
          </p:spPr>
          <p:txBody>
            <a:bodyPr wrap="none" lIns="107950" tIns="53975" rIns="107950" bIns="53975" anchor="ctr"/>
            <a:lstStyle/>
            <a:p>
              <a:endParaRPr lang="en-US"/>
            </a:p>
          </p:txBody>
        </p:sp>
        <p:sp>
          <p:nvSpPr>
            <p:cNvPr id="354392" name="Line 88"/>
            <p:cNvSpPr>
              <a:spLocks noChangeShapeType="1"/>
            </p:cNvSpPr>
            <p:nvPr/>
          </p:nvSpPr>
          <p:spPr bwMode="auto">
            <a:xfrm>
              <a:off x="4773" y="1030"/>
              <a:ext cx="0" cy="18"/>
            </a:xfrm>
            <a:prstGeom prst="line">
              <a:avLst/>
            </a:prstGeom>
            <a:noFill/>
            <a:ln w="12700">
              <a:solidFill>
                <a:srgbClr val="FF0000"/>
              </a:solidFill>
              <a:round/>
            </a:ln>
            <a:effectLst/>
          </p:spPr>
          <p:txBody>
            <a:bodyPr wrap="none" lIns="107950" tIns="53975" rIns="107950" bIns="53975" anchor="ctr"/>
            <a:lstStyle/>
            <a:p>
              <a:endParaRPr lang="en-US"/>
            </a:p>
          </p:txBody>
        </p:sp>
      </p:gr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9106" name="Rectangle 2"/>
          <p:cNvSpPr>
            <a:spLocks noChangeArrowheads="1"/>
          </p:cNvSpPr>
          <p:nvPr/>
        </p:nvSpPr>
        <p:spPr bwMode="auto">
          <a:xfrm>
            <a:off x="252412" y="337457"/>
            <a:ext cx="8999538" cy="533400"/>
          </a:xfrm>
          <a:prstGeom prst="rect">
            <a:avLst/>
          </a:prstGeom>
          <a:noFill/>
          <a:ln w="9525">
            <a:noFill/>
            <a:miter lim="800000"/>
          </a:ln>
          <a:effectLst/>
        </p:spPr>
        <p:txBody>
          <a:bodyPr lIns="92075" tIns="46038" rIns="92075" bIns="46038" anchor="ctr"/>
          <a:lstStyle/>
          <a:p>
            <a:pPr algn="l" eaLnBrk="1" hangingPunct="1">
              <a:buClr>
                <a:srgbClr val="73E1FF"/>
              </a:buClr>
            </a:pPr>
            <a:r>
              <a:rPr lang="en-US" altLang="zh-CN" sz="3600" b="0" dirty="0">
                <a:latin typeface="Arial Narrow" panose="020B0606020202030204" pitchFamily="34" charset="0"/>
                <a:ea typeface="宋体" panose="02010600030101010101" pitchFamily="2" charset="-122"/>
              </a:rPr>
              <a:t>Class Design Steps</a:t>
            </a:r>
            <a:endParaRPr lang="en-US" altLang="zh-CN" sz="3600" b="0" dirty="0">
              <a:latin typeface="Arial Narrow" panose="020B0606020202030204" pitchFamily="34" charset="0"/>
              <a:ea typeface="宋体" panose="02010600030101010101" pitchFamily="2" charset="-122"/>
            </a:endParaRPr>
          </a:p>
        </p:txBody>
      </p:sp>
      <p:sp>
        <p:nvSpPr>
          <p:cNvPr id="559107" name="Rectangle 3"/>
          <p:cNvSpPr>
            <a:spLocks noChangeArrowheads="1"/>
          </p:cNvSpPr>
          <p:nvPr/>
        </p:nvSpPr>
        <p:spPr bwMode="auto">
          <a:xfrm>
            <a:off x="361950" y="1052513"/>
            <a:ext cx="8140700" cy="5043487"/>
          </a:xfrm>
          <a:prstGeom prst="rect">
            <a:avLst/>
          </a:prstGeom>
          <a:noFill/>
          <a:ln w="9525">
            <a:noFill/>
            <a:miter lim="800000"/>
          </a:ln>
          <a:effectLst/>
        </p:spPr>
        <p:txBody>
          <a:bodyPr lIns="107950" tIns="53975" rIns="107950" bIns="53975"/>
          <a:lstStyle/>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Create Initial Design Classes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Operations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Methods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States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Attributes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Dependencies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Define Associations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smtClean="0">
                <a:solidFill>
                  <a:schemeClr val="folHlink"/>
                </a:solidFill>
                <a:ea typeface="宋体" panose="02010600030101010101" pitchFamily="2" charset="-122"/>
              </a:rPr>
              <a:t>Define </a:t>
            </a:r>
            <a:r>
              <a:rPr lang="en-US" altLang="zh-CN" sz="2500" b="0" dirty="0">
                <a:solidFill>
                  <a:schemeClr val="folHlink"/>
                </a:solidFill>
                <a:ea typeface="宋体" panose="02010600030101010101" pitchFamily="2" charset="-122"/>
              </a:rPr>
              <a:t>Generalizations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Resolve Use-Case Collisions</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chemeClr val="folHlink"/>
                </a:solidFill>
                <a:ea typeface="宋体" panose="02010600030101010101" pitchFamily="2" charset="-122"/>
              </a:rPr>
              <a:t>Handle Non-Functional Requirements in General</a:t>
            </a:r>
            <a:endParaRPr lang="en-US" altLang="zh-CN" sz="2500" b="0" dirty="0">
              <a:solidFill>
                <a:schemeClr val="folHlink"/>
              </a:solidFill>
              <a:ea typeface="宋体" panose="02010600030101010101" pitchFamily="2" charset="-122"/>
            </a:endParaRPr>
          </a:p>
          <a:p>
            <a:pPr marL="339725" indent="-339725" algn="l" eaLnBrk="1" hangingPunct="1">
              <a:lnSpc>
                <a:spcPct val="80000"/>
              </a:lnSpc>
              <a:spcBef>
                <a:spcPct val="30000"/>
              </a:spcBef>
              <a:buClr>
                <a:srgbClr val="FFFF99"/>
              </a:buClr>
              <a:buFont typeface="Wingdings" panose="05000000000000000000" pitchFamily="2" charset="2"/>
              <a:buChar char="w"/>
            </a:pPr>
            <a:r>
              <a:rPr lang="en-US" altLang="zh-CN" sz="2500" b="0" dirty="0">
                <a:solidFill>
                  <a:srgbClr val="FF0000"/>
                </a:solidFill>
                <a:ea typeface="宋体" panose="02010600030101010101" pitchFamily="2" charset="-122"/>
              </a:rPr>
              <a:t>Checkpoints</a:t>
            </a:r>
            <a:endParaRPr lang="en-US" altLang="zh-CN" sz="2500" b="0" dirty="0">
              <a:solidFill>
                <a:srgbClr val="FF0000"/>
              </a:solidFill>
              <a:ea typeface="宋体" panose="02010600030101010101" pitchFamily="2" charset="-122"/>
            </a:endParaRPr>
          </a:p>
        </p:txBody>
      </p:sp>
      <p:sp>
        <p:nvSpPr>
          <p:cNvPr id="559108" name="AutoShape 4"/>
          <p:cNvSpPr>
            <a:spLocks noChangeArrowheads="1"/>
          </p:cNvSpPr>
          <p:nvPr/>
        </p:nvSpPr>
        <p:spPr bwMode="auto">
          <a:xfrm>
            <a:off x="76200" y="5626100"/>
            <a:ext cx="352425" cy="381000"/>
          </a:xfrm>
          <a:prstGeom prst="star5">
            <a:avLst/>
          </a:prstGeom>
          <a:solidFill>
            <a:srgbClr val="FFFF99"/>
          </a:solidFill>
          <a:ln w="12700">
            <a:solidFill>
              <a:schemeClr val="bg2"/>
            </a:solidFill>
            <a:miter lim="800000"/>
          </a:ln>
          <a:effectLst/>
        </p:spPr>
        <p:txBody>
          <a:bodyPr wrap="none" lIns="107950" tIns="53975" rIns="107950" bIns="53975" anchor="ctr"/>
          <a:lstStyle/>
          <a:p>
            <a:endParaRPr lang="en-US"/>
          </a:p>
        </p:txBody>
      </p:sp>
      <p:pic>
        <p:nvPicPr>
          <p:cNvPr id="559236" name="Picture 132" descr="checkmark"/>
          <p:cNvPicPr>
            <a:picLocks noChangeAspect="1" noChangeArrowheads="1"/>
          </p:cNvPicPr>
          <p:nvPr/>
        </p:nvPicPr>
        <p:blipFill>
          <a:blip r:embed="rId1" cstate="print"/>
          <a:srcRect/>
          <a:stretch>
            <a:fillRect/>
          </a:stretch>
        </p:blipFill>
        <p:spPr bwMode="auto">
          <a:xfrm>
            <a:off x="5705475" y="1938338"/>
            <a:ext cx="1576388" cy="1485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1"/>
          </p:nvPr>
        </p:nvSpPr>
        <p:spPr>
          <a:xfrm>
            <a:off x="361950" y="1052513"/>
            <a:ext cx="8020050" cy="5043487"/>
          </a:xfrm>
        </p:spPr>
        <p:txBody>
          <a:bodyPr/>
          <a:lstStyle/>
          <a:p>
            <a:r>
              <a:rPr lang="en-US" altLang="zh-CN" sz="2800">
                <a:ea typeface="宋体" panose="02010600030101010101" pitchFamily="2" charset="-122"/>
              </a:rPr>
              <a:t>Clear class names</a:t>
            </a:r>
            <a:endParaRPr lang="en-US" altLang="zh-CN" sz="2800">
              <a:ea typeface="宋体" panose="02010600030101010101" pitchFamily="2" charset="-122"/>
            </a:endParaRPr>
          </a:p>
          <a:p>
            <a:r>
              <a:rPr lang="en-US" altLang="zh-CN" sz="2800">
                <a:ea typeface="宋体" panose="02010600030101010101" pitchFamily="2" charset="-122"/>
              </a:rPr>
              <a:t>One well-defined abstraction </a:t>
            </a:r>
            <a:endParaRPr lang="en-US" altLang="zh-CN" sz="2800">
              <a:ea typeface="宋体" panose="02010600030101010101" pitchFamily="2" charset="-122"/>
            </a:endParaRPr>
          </a:p>
          <a:p>
            <a:r>
              <a:rPr lang="en-US" altLang="zh-CN" sz="2800">
                <a:ea typeface="宋体" panose="02010600030101010101" pitchFamily="2" charset="-122"/>
              </a:rPr>
              <a:t>Functionally coupled attributes/behavior</a:t>
            </a:r>
            <a:endParaRPr lang="en-US" altLang="zh-CN" sz="2800">
              <a:ea typeface="宋体" panose="02010600030101010101" pitchFamily="2" charset="-122"/>
            </a:endParaRPr>
          </a:p>
          <a:p>
            <a:r>
              <a:rPr lang="en-US" altLang="zh-CN" sz="2800">
                <a:ea typeface="宋体" panose="02010600030101010101" pitchFamily="2" charset="-122"/>
              </a:rPr>
              <a:t>Generalizations were made</a:t>
            </a:r>
            <a:endParaRPr lang="en-US" altLang="zh-CN" sz="2800">
              <a:ea typeface="宋体" panose="02010600030101010101" pitchFamily="2" charset="-122"/>
            </a:endParaRPr>
          </a:p>
          <a:p>
            <a:r>
              <a:rPr lang="en-US" altLang="zh-CN" sz="2800">
                <a:ea typeface="宋体" panose="02010600030101010101" pitchFamily="2" charset="-122"/>
              </a:rPr>
              <a:t>All class requirements were addressed</a:t>
            </a:r>
            <a:endParaRPr lang="en-US" altLang="zh-CN" sz="2800">
              <a:ea typeface="宋体" panose="02010600030101010101" pitchFamily="2" charset="-122"/>
            </a:endParaRPr>
          </a:p>
          <a:p>
            <a:r>
              <a:rPr lang="en-US" altLang="zh-CN" sz="2800">
                <a:ea typeface="宋体" panose="02010600030101010101" pitchFamily="2" charset="-122"/>
              </a:rPr>
              <a:t>Demands are consistent with state machines</a:t>
            </a:r>
            <a:endParaRPr lang="en-US" altLang="zh-CN" sz="2800">
              <a:ea typeface="宋体" panose="02010600030101010101" pitchFamily="2" charset="-122"/>
            </a:endParaRPr>
          </a:p>
          <a:p>
            <a:r>
              <a:rPr lang="en-US" altLang="zh-CN" sz="2800">
                <a:ea typeface="宋体" panose="02010600030101010101" pitchFamily="2" charset="-122"/>
              </a:rPr>
              <a:t>Complete class instance life cycle is described</a:t>
            </a:r>
            <a:endParaRPr lang="en-US" altLang="zh-CN" sz="2800">
              <a:ea typeface="宋体" panose="02010600030101010101" pitchFamily="2" charset="-122"/>
            </a:endParaRPr>
          </a:p>
          <a:p>
            <a:r>
              <a:rPr lang="en-US" altLang="zh-CN" sz="2800">
                <a:ea typeface="宋体" panose="02010600030101010101" pitchFamily="2" charset="-122"/>
              </a:rPr>
              <a:t>The class has the required behavior</a:t>
            </a:r>
            <a:endParaRPr lang="en-US" altLang="zh-CN" sz="2800">
              <a:ea typeface="宋体" panose="02010600030101010101" pitchFamily="2" charset="-122"/>
            </a:endParaRPr>
          </a:p>
        </p:txBody>
      </p:sp>
      <p:sp>
        <p:nvSpPr>
          <p:cNvPr id="548866" name="Rectangle 2"/>
          <p:cNvSpPr>
            <a:spLocks noGrp="1" noChangeArrowheads="1"/>
          </p:cNvSpPr>
          <p:nvPr>
            <p:ph type="title"/>
          </p:nvPr>
        </p:nvSpPr>
        <p:spPr>
          <a:xfrm>
            <a:off x="361950" y="13381"/>
            <a:ext cx="8229600" cy="1143000"/>
          </a:xfrm>
        </p:spPr>
        <p:txBody>
          <a:bodyPr/>
          <a:lstStyle/>
          <a:p>
            <a:r>
              <a:rPr lang="en-US" altLang="zh-CN" dirty="0">
                <a:ea typeface="宋体" panose="02010600030101010101" pitchFamily="2" charset="-122"/>
              </a:rPr>
              <a:t>Checkpoints: Classes</a:t>
            </a:r>
            <a:endParaRPr lang="en-US" altLang="zh-CN" dirty="0">
              <a:ea typeface="宋体" panose="02010600030101010101" pitchFamily="2" charset="-122"/>
            </a:endParaRPr>
          </a:p>
        </p:txBody>
      </p:sp>
      <p:pic>
        <p:nvPicPr>
          <p:cNvPr id="548869" name="Picture 5" descr="clipboard2"/>
          <p:cNvPicPr>
            <a:picLocks noChangeAspect="1" noChangeArrowheads="1"/>
          </p:cNvPicPr>
          <p:nvPr/>
        </p:nvPicPr>
        <p:blipFill>
          <a:blip r:embed="rId1" cstate="print"/>
          <a:srcRect/>
          <a:stretch>
            <a:fillRect/>
          </a:stretch>
        </p:blipFill>
        <p:spPr bwMode="auto">
          <a:xfrm>
            <a:off x="7085013" y="976313"/>
            <a:ext cx="1612900" cy="1781175"/>
          </a:xfrm>
          <a:prstGeom prst="rect">
            <a:avLst/>
          </a:prstGeom>
          <a:noFill/>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a:xfrm>
            <a:off x="361950" y="1052513"/>
            <a:ext cx="7918450" cy="5043487"/>
          </a:xfrm>
        </p:spPr>
        <p:txBody>
          <a:bodyPr/>
          <a:lstStyle/>
          <a:p>
            <a:r>
              <a:rPr lang="en-US" altLang="zh-CN" sz="2800" dirty="0">
                <a:ea typeface="宋体" panose="02010600030101010101" pitchFamily="2" charset="-122"/>
              </a:rPr>
              <a:t>Operations are easily understood </a:t>
            </a:r>
            <a:endParaRPr lang="en-US" altLang="zh-CN" sz="2800" dirty="0">
              <a:ea typeface="宋体" panose="02010600030101010101" pitchFamily="2" charset="-122"/>
            </a:endParaRPr>
          </a:p>
          <a:p>
            <a:r>
              <a:rPr lang="en-US" altLang="zh-CN" sz="2800" dirty="0">
                <a:ea typeface="宋体" panose="02010600030101010101" pitchFamily="2" charset="-122"/>
              </a:rPr>
              <a:t>State description is correct </a:t>
            </a:r>
            <a:endParaRPr lang="en-US" altLang="zh-CN" sz="2800" dirty="0">
              <a:ea typeface="宋体" panose="02010600030101010101" pitchFamily="2" charset="-122"/>
            </a:endParaRPr>
          </a:p>
          <a:p>
            <a:r>
              <a:rPr lang="en-US" altLang="zh-CN" sz="2800" dirty="0">
                <a:ea typeface="宋体" panose="02010600030101010101" pitchFamily="2" charset="-122"/>
              </a:rPr>
              <a:t>Required behavior is offered</a:t>
            </a:r>
            <a:endParaRPr lang="en-US" altLang="zh-CN" sz="2800" dirty="0">
              <a:ea typeface="宋体" panose="02010600030101010101" pitchFamily="2" charset="-122"/>
            </a:endParaRPr>
          </a:p>
          <a:p>
            <a:r>
              <a:rPr lang="en-US" altLang="zh-CN" sz="2800" dirty="0">
                <a:ea typeface="宋体" panose="02010600030101010101" pitchFamily="2" charset="-122"/>
              </a:rPr>
              <a:t>Parameters are defined correctly</a:t>
            </a:r>
            <a:endParaRPr lang="en-US" altLang="zh-CN" sz="2800" dirty="0">
              <a:ea typeface="宋体" panose="02010600030101010101" pitchFamily="2" charset="-122"/>
            </a:endParaRPr>
          </a:p>
          <a:p>
            <a:r>
              <a:rPr lang="en-US" altLang="zh-CN" sz="2800" dirty="0">
                <a:ea typeface="宋体" panose="02010600030101010101" pitchFamily="2" charset="-122"/>
              </a:rPr>
              <a:t>Messages are completely assigned operations</a:t>
            </a:r>
            <a:endParaRPr lang="en-US" altLang="zh-CN" sz="2800" dirty="0">
              <a:ea typeface="宋体" panose="02010600030101010101" pitchFamily="2" charset="-122"/>
            </a:endParaRPr>
          </a:p>
          <a:p>
            <a:r>
              <a:rPr lang="en-US" altLang="zh-CN" sz="2800" dirty="0">
                <a:ea typeface="宋体" panose="02010600030101010101" pitchFamily="2" charset="-122"/>
              </a:rPr>
              <a:t>Implementation specifications are correct</a:t>
            </a:r>
            <a:endParaRPr lang="en-US" altLang="zh-CN" sz="2800" dirty="0">
              <a:ea typeface="宋体" panose="02010600030101010101" pitchFamily="2" charset="-122"/>
            </a:endParaRPr>
          </a:p>
          <a:p>
            <a:r>
              <a:rPr lang="en-US" altLang="zh-CN" sz="2800" dirty="0">
                <a:ea typeface="宋体" panose="02010600030101010101" pitchFamily="2" charset="-122"/>
              </a:rPr>
              <a:t>Signatures conform to standards </a:t>
            </a:r>
            <a:endParaRPr lang="en-US" altLang="zh-CN" sz="2800" dirty="0">
              <a:ea typeface="宋体" panose="02010600030101010101" pitchFamily="2" charset="-122"/>
            </a:endParaRPr>
          </a:p>
          <a:p>
            <a:r>
              <a:rPr lang="en-US" altLang="zh-CN" sz="2800" dirty="0">
                <a:ea typeface="宋体" panose="02010600030101010101" pitchFamily="2" charset="-122"/>
              </a:rPr>
              <a:t>All operations are needed by Use-Case Realizations </a:t>
            </a:r>
            <a:endParaRPr lang="en-US" altLang="zh-CN" sz="2800" dirty="0">
              <a:ea typeface="宋体" panose="02010600030101010101" pitchFamily="2" charset="-122"/>
            </a:endParaRPr>
          </a:p>
        </p:txBody>
      </p:sp>
      <p:sp>
        <p:nvSpPr>
          <p:cNvPr id="550914" name="Rectangle 2"/>
          <p:cNvSpPr>
            <a:spLocks noGrp="1" noChangeArrowheads="1"/>
          </p:cNvSpPr>
          <p:nvPr>
            <p:ph type="title"/>
          </p:nvPr>
        </p:nvSpPr>
        <p:spPr>
          <a:xfrm>
            <a:off x="457200" y="48987"/>
            <a:ext cx="8229600" cy="1143000"/>
          </a:xfrm>
        </p:spPr>
        <p:txBody>
          <a:bodyPr/>
          <a:lstStyle/>
          <a:p>
            <a:r>
              <a:rPr lang="en-US" altLang="zh-CN" dirty="0">
                <a:ea typeface="宋体" panose="02010600030101010101" pitchFamily="2" charset="-122"/>
              </a:rPr>
              <a:t>Checkpoints: Operations</a:t>
            </a:r>
            <a:endParaRPr lang="en-US" altLang="zh-CN" dirty="0">
              <a:ea typeface="宋体" panose="02010600030101010101" pitchFamily="2" charset="-122"/>
            </a:endParaRPr>
          </a:p>
        </p:txBody>
      </p:sp>
      <p:pic>
        <p:nvPicPr>
          <p:cNvPr id="550918" name="Picture 6" descr="clipboard2"/>
          <p:cNvPicPr>
            <a:picLocks noChangeAspect="1" noChangeArrowheads="1"/>
          </p:cNvPicPr>
          <p:nvPr/>
        </p:nvPicPr>
        <p:blipFill>
          <a:blip r:embed="rId1" cstate="print"/>
          <a:srcRect/>
          <a:stretch>
            <a:fillRect/>
          </a:stretch>
        </p:blipFill>
        <p:spPr bwMode="auto">
          <a:xfrm>
            <a:off x="7085013" y="976313"/>
            <a:ext cx="1612900" cy="1781175"/>
          </a:xfrm>
          <a:prstGeom prst="rect">
            <a:avLst/>
          </a:prstGeo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3" name="Rectangle 3"/>
          <p:cNvSpPr>
            <a:spLocks noGrp="1" noChangeArrowheads="1"/>
          </p:cNvSpPr>
          <p:nvPr>
            <p:ph idx="1"/>
          </p:nvPr>
        </p:nvSpPr>
        <p:spPr>
          <a:xfrm>
            <a:off x="361950" y="1052513"/>
            <a:ext cx="7105650" cy="5043487"/>
          </a:xfrm>
        </p:spPr>
        <p:txBody>
          <a:bodyPr/>
          <a:lstStyle/>
          <a:p>
            <a:r>
              <a:rPr lang="en-US" altLang="zh-CN" dirty="0">
                <a:ea typeface="宋体" panose="02010600030101010101" pitchFamily="2" charset="-122"/>
              </a:rPr>
              <a:t>A single concept </a:t>
            </a:r>
            <a:endParaRPr lang="en-US" altLang="zh-CN" dirty="0">
              <a:ea typeface="宋体" panose="02010600030101010101" pitchFamily="2" charset="-122"/>
            </a:endParaRPr>
          </a:p>
          <a:p>
            <a:r>
              <a:rPr lang="en-US" altLang="zh-CN" dirty="0">
                <a:ea typeface="宋体" panose="02010600030101010101" pitchFamily="2" charset="-122"/>
              </a:rPr>
              <a:t>Descriptive names</a:t>
            </a:r>
            <a:endParaRPr lang="en-US" altLang="zh-CN" dirty="0">
              <a:ea typeface="宋体" panose="02010600030101010101" pitchFamily="2" charset="-122"/>
            </a:endParaRPr>
          </a:p>
          <a:p>
            <a:r>
              <a:rPr lang="en-US" altLang="zh-CN" dirty="0">
                <a:ea typeface="宋体" panose="02010600030101010101" pitchFamily="2" charset="-122"/>
              </a:rPr>
              <a:t>All attributes are needed by Use-Case Realizations</a:t>
            </a:r>
            <a:endParaRPr lang="en-US" altLang="zh-CN" dirty="0">
              <a:ea typeface="宋体" panose="02010600030101010101" pitchFamily="2" charset="-122"/>
            </a:endParaRPr>
          </a:p>
        </p:txBody>
      </p:sp>
      <p:sp>
        <p:nvSpPr>
          <p:cNvPr id="552962" name="Rectangle 2"/>
          <p:cNvSpPr>
            <a:spLocks noGrp="1" noChangeArrowheads="1"/>
          </p:cNvSpPr>
          <p:nvPr>
            <p:ph type="title"/>
          </p:nvPr>
        </p:nvSpPr>
        <p:spPr>
          <a:xfrm>
            <a:off x="457200" y="127677"/>
            <a:ext cx="8229600" cy="1143000"/>
          </a:xfrm>
        </p:spPr>
        <p:txBody>
          <a:bodyPr/>
          <a:lstStyle/>
          <a:p>
            <a:r>
              <a:rPr lang="en-US" altLang="zh-CN" dirty="0">
                <a:ea typeface="宋体" panose="02010600030101010101" pitchFamily="2" charset="-122"/>
              </a:rPr>
              <a:t>Checkpoints: Attributes</a:t>
            </a:r>
            <a:endParaRPr lang="en-US" altLang="zh-CN" dirty="0">
              <a:ea typeface="宋体" panose="02010600030101010101" pitchFamily="2" charset="-122"/>
            </a:endParaRPr>
          </a:p>
        </p:txBody>
      </p:sp>
      <p:pic>
        <p:nvPicPr>
          <p:cNvPr id="552966" name="Picture 6" descr="clipboard2"/>
          <p:cNvPicPr>
            <a:picLocks noChangeAspect="1" noChangeArrowheads="1"/>
          </p:cNvPicPr>
          <p:nvPr/>
        </p:nvPicPr>
        <p:blipFill>
          <a:blip r:embed="rId1" cstate="print"/>
          <a:srcRect/>
          <a:stretch>
            <a:fillRect/>
          </a:stretch>
        </p:blipFill>
        <p:spPr bwMode="auto">
          <a:xfrm>
            <a:off x="7085013" y="976313"/>
            <a:ext cx="1612900" cy="1781175"/>
          </a:xfrm>
          <a:prstGeom prst="rect">
            <a:avLst/>
          </a:prstGeom>
          <a:noFill/>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1"/>
          </p:nvPr>
        </p:nvSpPr>
        <p:spPr>
          <a:xfrm>
            <a:off x="381000" y="1066800"/>
            <a:ext cx="7162800" cy="5043488"/>
          </a:xfrm>
        </p:spPr>
        <p:txBody>
          <a:bodyPr/>
          <a:lstStyle/>
          <a:p>
            <a:r>
              <a:rPr lang="en-US" altLang="zh-CN">
                <a:ea typeface="宋体" panose="02010600030101010101" pitchFamily="2" charset="-122"/>
              </a:rPr>
              <a:t>Descriptive role names</a:t>
            </a:r>
            <a:endParaRPr lang="en-US" altLang="zh-CN">
              <a:ea typeface="宋体" panose="02010600030101010101" pitchFamily="2" charset="-122"/>
            </a:endParaRPr>
          </a:p>
          <a:p>
            <a:r>
              <a:rPr lang="en-US" altLang="zh-CN">
                <a:ea typeface="宋体" panose="02010600030101010101" pitchFamily="2" charset="-122"/>
              </a:rPr>
              <a:t>Correct multiplicities</a:t>
            </a:r>
            <a:endParaRPr lang="en-US" altLang="zh-CN">
              <a:ea typeface="宋体" panose="02010600030101010101" pitchFamily="2" charset="-122"/>
            </a:endParaRPr>
          </a:p>
        </p:txBody>
      </p:sp>
      <p:sp>
        <p:nvSpPr>
          <p:cNvPr id="555010" name="Rectangle 2"/>
          <p:cNvSpPr>
            <a:spLocks noGrp="1" noChangeArrowheads="1"/>
          </p:cNvSpPr>
          <p:nvPr>
            <p:ph type="title"/>
          </p:nvPr>
        </p:nvSpPr>
        <p:spPr>
          <a:xfrm>
            <a:off x="457200" y="127677"/>
            <a:ext cx="8229600" cy="1143000"/>
          </a:xfrm>
        </p:spPr>
        <p:txBody>
          <a:bodyPr/>
          <a:lstStyle/>
          <a:p>
            <a:r>
              <a:rPr lang="en-US" altLang="zh-CN" dirty="0">
                <a:ea typeface="宋体" panose="02010600030101010101" pitchFamily="2" charset="-122"/>
              </a:rPr>
              <a:t>Checkpoints: Relationships</a:t>
            </a:r>
            <a:endParaRPr lang="en-US" altLang="zh-CN" dirty="0">
              <a:ea typeface="宋体" panose="02010600030101010101" pitchFamily="2" charset="-122"/>
            </a:endParaRPr>
          </a:p>
        </p:txBody>
      </p:sp>
      <p:pic>
        <p:nvPicPr>
          <p:cNvPr id="555014" name="Picture 6" descr="clipboard2"/>
          <p:cNvPicPr>
            <a:picLocks noChangeAspect="1" noChangeArrowheads="1"/>
          </p:cNvPicPr>
          <p:nvPr/>
        </p:nvPicPr>
        <p:blipFill>
          <a:blip r:embed="rId1" cstate="print"/>
          <a:srcRect/>
          <a:stretch>
            <a:fillRect/>
          </a:stretch>
        </p:blipFill>
        <p:spPr bwMode="auto">
          <a:xfrm>
            <a:off x="7085013" y="976313"/>
            <a:ext cx="1612900" cy="1781175"/>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27699</Words>
  <Application>WPS 演示</Application>
  <PresentationFormat>全屏显示(4:3)</PresentationFormat>
  <Paragraphs>2161</Paragraphs>
  <Slides>94</Slides>
  <Notes>93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94</vt:i4>
      </vt:variant>
    </vt:vector>
  </HeadingPairs>
  <TitlesOfParts>
    <vt:vector size="112" baseType="lpstr">
      <vt:lpstr>Arial</vt:lpstr>
      <vt:lpstr>宋体</vt:lpstr>
      <vt:lpstr>Wingdings</vt:lpstr>
      <vt:lpstr>Wingdings 3</vt:lpstr>
      <vt:lpstr>Verdana</vt:lpstr>
      <vt:lpstr>Wingdings 2</vt:lpstr>
      <vt:lpstr>Arial Narrow</vt:lpstr>
      <vt:lpstr>ZapfHumnst BT</vt:lpstr>
      <vt:lpstr>Times New Roman</vt:lpstr>
      <vt:lpstr>Gungsuh</vt:lpstr>
      <vt:lpstr>Lucida Sans Unicode</vt:lpstr>
      <vt:lpstr>微软雅黑</vt:lpstr>
      <vt:lpstr>黑体</vt:lpstr>
      <vt:lpstr>Segoe Print</vt:lpstr>
      <vt:lpstr>Symbol</vt:lpstr>
      <vt:lpstr>Franklin Gothic Medium</vt:lpstr>
      <vt:lpstr>Helvetica</vt:lpstr>
      <vt:lpstr>聚合</vt:lpstr>
      <vt:lpstr>Object-Oriented Analysis and Design with UML </vt:lpstr>
      <vt:lpstr>Objectives: Class Design</vt:lpstr>
      <vt:lpstr>Class Design in Context</vt:lpstr>
      <vt:lpstr>Class Design Overview</vt:lpstr>
      <vt:lpstr>Class Design Steps</vt:lpstr>
      <vt:lpstr>Class Design Steps</vt:lpstr>
      <vt:lpstr>Class Design Considerations</vt:lpstr>
      <vt:lpstr>How Many Classes Are Needed?</vt:lpstr>
      <vt:lpstr>Strategies for Designing Boundary Classes</vt:lpstr>
      <vt:lpstr>Strategies for Designing Entity Classes</vt:lpstr>
      <vt:lpstr>Strategies for Designing Control Classes</vt:lpstr>
      <vt:lpstr>PowerPoint 演示文稿</vt:lpstr>
      <vt:lpstr>Operations:  Where Do You Find Them?</vt:lpstr>
      <vt:lpstr>Name and Describe the Operations</vt:lpstr>
      <vt:lpstr>Guidelines: Designing Operation Signatures</vt:lpstr>
      <vt:lpstr>Operation Visibility</vt:lpstr>
      <vt:lpstr>How Is Visibility Noted?</vt:lpstr>
      <vt:lpstr>Scope</vt:lpstr>
      <vt:lpstr>Example: Scope</vt:lpstr>
      <vt:lpstr>Example: Define Operations</vt:lpstr>
      <vt:lpstr>PowerPoint 演示文稿</vt:lpstr>
      <vt:lpstr>Define Methods</vt:lpstr>
      <vt:lpstr>PowerPoint 演示文稿</vt:lpstr>
      <vt:lpstr>Define States</vt:lpstr>
      <vt:lpstr>What is a State Machine?</vt:lpstr>
      <vt:lpstr>Pseudo States</vt:lpstr>
      <vt:lpstr>Identify and Define the States</vt:lpstr>
      <vt:lpstr>Identify the Events</vt:lpstr>
      <vt:lpstr>Identify the Transitions</vt:lpstr>
      <vt:lpstr>Add Activities</vt:lpstr>
      <vt:lpstr>Example: State Machine</vt:lpstr>
      <vt:lpstr>Which Objects Have Significant State?</vt:lpstr>
      <vt:lpstr>How Do State Machines Map to the Rest of the Model? </vt:lpstr>
      <vt:lpstr>PowerPoint 演示文稿</vt:lpstr>
      <vt:lpstr>Attributes:  How Do You Find Them?</vt:lpstr>
      <vt:lpstr>Attribute Representations</vt:lpstr>
      <vt:lpstr>Derived Attributes</vt:lpstr>
      <vt:lpstr>Example: Define Attributes</vt:lpstr>
      <vt:lpstr>PowerPoint 演示文稿</vt:lpstr>
      <vt:lpstr>Define Dependency</vt:lpstr>
      <vt:lpstr>Dependencies vs. Associations</vt:lpstr>
      <vt:lpstr>Associations vs. Dependencies in Collaborations</vt:lpstr>
      <vt:lpstr>Local Variable Visibility</vt:lpstr>
      <vt:lpstr>Parameter Visibility</vt:lpstr>
      <vt:lpstr>Global Visibility</vt:lpstr>
      <vt:lpstr>Identifying Dependencies: Considerations</vt:lpstr>
      <vt:lpstr>Example:  Define Dependencies (before)</vt:lpstr>
      <vt:lpstr>Example:  Define Dependencies (after)</vt:lpstr>
      <vt:lpstr>PowerPoint 演示文稿</vt:lpstr>
      <vt:lpstr>Define Associations</vt:lpstr>
      <vt:lpstr>What Is Composition?</vt:lpstr>
      <vt:lpstr>Aggregation: Shared vs. Non-shared</vt:lpstr>
      <vt:lpstr>Aggregation or Composition?</vt:lpstr>
      <vt:lpstr>Example: Composition</vt:lpstr>
      <vt:lpstr>Attributes vs. Composition</vt:lpstr>
      <vt:lpstr>Example: Attributes vs. Composition</vt:lpstr>
      <vt:lpstr>Review: What Is Navigability?</vt:lpstr>
      <vt:lpstr>Navigability: Which Directions Are Really Needed?</vt:lpstr>
      <vt:lpstr>Example: Navigability Refinement</vt:lpstr>
      <vt:lpstr>Association Class</vt:lpstr>
      <vt:lpstr>Example: Association Class Design</vt:lpstr>
      <vt:lpstr>Multiplicity Design</vt:lpstr>
      <vt:lpstr>Multiplicity Design Options</vt:lpstr>
      <vt:lpstr>What Is a Parameterized Class (Template)?</vt:lpstr>
      <vt:lpstr>Instantiating a Parameterized Class</vt:lpstr>
      <vt:lpstr>Example: Instantiating a Parameterized Class</vt:lpstr>
      <vt:lpstr>Multiplicity Design: Optionality</vt:lpstr>
      <vt:lpstr>PowerPoint 演示文稿</vt:lpstr>
      <vt:lpstr>Review: Generalization</vt:lpstr>
      <vt:lpstr>Abstract and Concrete Classes</vt:lpstr>
      <vt:lpstr>Generalization Constraints</vt:lpstr>
      <vt:lpstr>Example: Generalization Constraints</vt:lpstr>
      <vt:lpstr>Example: Generalization Constraints (continued)</vt:lpstr>
      <vt:lpstr>Generalization vs. Aggregation</vt:lpstr>
      <vt:lpstr>Generalization vs. Aggregation</vt:lpstr>
      <vt:lpstr>Review: What Is Polymorphism?</vt:lpstr>
      <vt:lpstr>Generalization: Implement Polymorphism</vt:lpstr>
      <vt:lpstr>Polymorphism: Use of Interfaces vs. Generalization</vt:lpstr>
      <vt:lpstr>Polymorphism via Generalization Design Decisions</vt:lpstr>
      <vt:lpstr>What Is Metamorphosis?</vt:lpstr>
      <vt:lpstr>Example: Metamorphosis</vt:lpstr>
      <vt:lpstr>Modeling Metamorphosis: One Approach</vt:lpstr>
      <vt:lpstr>Modeling Metamorphosis: Another Approach</vt:lpstr>
      <vt:lpstr>Modeling Metamorphosis: Another Approach (continued)</vt:lpstr>
      <vt:lpstr>Metamorphosis and Flexibility </vt:lpstr>
      <vt:lpstr>PowerPoint 演示文稿</vt:lpstr>
      <vt:lpstr>Resolve Use-Case Collisions</vt:lpstr>
      <vt:lpstr>PowerPoint 演示文稿</vt:lpstr>
      <vt:lpstr>Handle Non-Functional Requirements in General</vt:lpstr>
      <vt:lpstr>PowerPoint 演示文稿</vt:lpstr>
      <vt:lpstr>Checkpoints: Classes</vt:lpstr>
      <vt:lpstr>Checkpoints: Operations</vt:lpstr>
      <vt:lpstr>Checkpoints: Attributes</vt:lpstr>
      <vt:lpstr>Checkpoints: Relationships</vt:lpstr>
    </vt:vector>
  </TitlesOfParts>
  <Company>Rational Software</Company>
  <LinksUpToDate>false</LinksUpToDate>
  <SharedDoc>false</SharedDoc>
  <HyperlinksChanged>false</HyperlinksChanged>
  <AppVersion>14.0000</AppVersion>
  <Pages>13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ssiemers</dc:creator>
  <dc:description>Revised Power Point master slide using the "standard" Rational Software logo</dc:description>
  <dc:subject>RU_SlideStandard</dc:subject>
  <cp:lastModifiedBy>deii66</cp:lastModifiedBy>
  <cp:revision>614</cp:revision>
  <cp:lastPrinted>2000-01-25T00:11:00Z</cp:lastPrinted>
  <dcterms:created xsi:type="dcterms:W3CDTF">2000-07-21T21:25:00Z</dcterms:created>
  <dcterms:modified xsi:type="dcterms:W3CDTF">2017-06-12T06:24:02Z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